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4.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drawings/drawing1.xml" ContentType="application/vnd.openxmlformats-officedocument.drawingml.chartshapes+xml"/>
  <Override PartName="/ppt/charts/chart7.xml" ContentType="application/vnd.openxmlformats-officedocument.drawingml.chart+xml"/>
  <Override PartName="/ppt/drawings/drawing2.xml" ContentType="application/vnd.openxmlformats-officedocument.drawingml.chartshapes+xml"/>
  <Override PartName="/ppt/charts/chart8.xml" ContentType="application/vnd.openxmlformats-officedocument.drawingml.chart+xml"/>
  <Override PartName="/ppt/drawings/drawing3.xml" ContentType="application/vnd.openxmlformats-officedocument.drawingml.chartshapes+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style4.xml" ContentType="application/vnd.ms-office.chartstyle+xml"/>
  <Override PartName="/ppt/charts/colors4.xml" ContentType="application/vnd.ms-office.chartcolorstyle+xml"/>
  <Override PartName="/ppt/charts/chart24.xml" ContentType="application/vnd.openxmlformats-officedocument.drawingml.chart+xml"/>
  <Override PartName="/ppt/charts/style5.xml" ContentType="application/vnd.ms-office.chartstyle+xml"/>
  <Override PartName="/ppt/charts/colors5.xml" ContentType="application/vnd.ms-office.chartcolorstyle+xml"/>
  <Override PartName="/ppt/charts/chart25.xml" ContentType="application/vnd.openxmlformats-officedocument.drawingml.chart+xml"/>
  <Override PartName="/ppt/charts/style6.xml" ContentType="application/vnd.ms-office.chartstyle+xml"/>
  <Override PartName="/ppt/charts/colors6.xml" ContentType="application/vnd.ms-office.chartcolorstyle+xml"/>
  <Override PartName="/ppt/charts/chart26.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4.xml" ContentType="application/vnd.openxmlformats-officedocument.drawingml.chartshapes+xml"/>
  <Override PartName="/ppt/charts/chart27.xml" ContentType="application/vnd.openxmlformats-officedocument.drawingml.chart+xml"/>
  <Override PartName="/ppt/charts/style8.xml" ContentType="application/vnd.ms-office.chartstyle+xml"/>
  <Override PartName="/ppt/charts/colors8.xml" ContentType="application/vnd.ms-office.chartcolorstyle+xml"/>
  <Override PartName="/ppt/charts/chart28.xml" ContentType="application/vnd.openxmlformats-officedocument.drawingml.chart+xml"/>
  <Override PartName="/ppt/charts/style9.xml" ContentType="application/vnd.ms-office.chartstyle+xml"/>
  <Override PartName="/ppt/charts/colors9.xml" ContentType="application/vnd.ms-office.chartcolorstyle+xml"/>
  <Override PartName="/ppt/charts/chart29.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5.xml" ContentType="application/vnd.openxmlformats-officedocument.drawingml.chartshapes+xml"/>
  <Override PartName="/ppt/charts/chart30.xml" ContentType="application/vnd.openxmlformats-officedocument.drawingml.chart+xml"/>
  <Override PartName="/ppt/charts/chart3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3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3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3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35.xml" ContentType="application/vnd.openxmlformats-officedocument.drawingml.chart+xml"/>
  <Override PartName="/ppt/charts/chart36.xml" ContentType="application/vnd.openxmlformats-officedocument.drawingml.chart+xml"/>
  <Override PartName="/ppt/charts/style15.xml" ContentType="application/vnd.ms-office.chartstyle+xml"/>
  <Override PartName="/ppt/charts/colors15.xml" ContentType="application/vnd.ms-office.chartcolorstyle+xml"/>
  <Override PartName="/ppt/drawings/drawing6.xml" ContentType="application/vnd.openxmlformats-officedocument.drawingml.chartshapes+xml"/>
  <Override PartName="/ppt/charts/chart37.xml" ContentType="application/vnd.openxmlformats-officedocument.drawingml.chart+xml"/>
  <Override PartName="/ppt/charts/style16.xml" ContentType="application/vnd.ms-office.chartstyle+xml"/>
  <Override PartName="/ppt/charts/colors16.xml" ContentType="application/vnd.ms-office.chartcolorstyle+xml"/>
  <Override PartName="/ppt/drawings/drawing7.xml" ContentType="application/vnd.openxmlformats-officedocument.drawingml.chartshapes+xml"/>
  <Override PartName="/ppt/charts/chart38.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9.xml" ContentType="application/vnd.openxmlformats-officedocument.drawingml.chart+xml"/>
  <Override PartName="/ppt/charts/style18.xml" ContentType="application/vnd.ms-office.chartstyle+xml"/>
  <Override PartName="/ppt/charts/colors18.xml" ContentType="application/vnd.ms-office.chartcolorstyle+xml"/>
  <Override PartName="/ppt/drawings/drawing8.xml" ContentType="application/vnd.openxmlformats-officedocument.drawingml.chartshapes+xml"/>
  <Override PartName="/ppt/charts/chart40.xml" ContentType="application/vnd.openxmlformats-officedocument.drawingml.chart+xml"/>
  <Override PartName="/ppt/charts/style19.xml" ContentType="application/vnd.ms-office.chartstyle+xml"/>
  <Override PartName="/ppt/charts/colors19.xml" ContentType="application/vnd.ms-office.chartcolorstyle+xml"/>
  <Override PartName="/ppt/drawings/drawing9.xml" ContentType="application/vnd.openxmlformats-officedocument.drawingml.chartshapes+xml"/>
  <Override PartName="/ppt/charts/chart41.xml" ContentType="application/vnd.openxmlformats-officedocument.drawingml.chart+xml"/>
  <Override PartName="/ppt/charts/style20.xml" ContentType="application/vnd.ms-office.chartstyle+xml"/>
  <Override PartName="/ppt/charts/colors20.xml" ContentType="application/vnd.ms-office.chartcolorstyle+xml"/>
  <Override PartName="/ppt/drawings/drawing10.xml" ContentType="application/vnd.openxmlformats-officedocument.drawingml.chartshapes+xml"/>
  <Override PartName="/ppt/charts/chart42.xml" ContentType="application/vnd.openxmlformats-officedocument.drawingml.chart+xml"/>
  <Override PartName="/ppt/drawings/drawing11.xml" ContentType="application/vnd.openxmlformats-officedocument.drawingml.chartshapes+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51.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52.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59.xml" ContentType="application/vnd.openxmlformats-officedocument.drawingml.chart+xml"/>
  <Override PartName="/ppt/charts/chart60.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drawings/drawing12.xml" ContentType="application/vnd.openxmlformats-officedocument.drawingml.chartshapes+xml"/>
  <Override PartName="/ppt/charts/chart64.xml" ContentType="application/vnd.openxmlformats-officedocument.drawingml.chart+xml"/>
  <Override PartName="/ppt/drawings/drawing13.xml" ContentType="application/vnd.openxmlformats-officedocument.drawingml.chartshapes+xml"/>
  <Override PartName="/ppt/charts/chart65.xml" ContentType="application/vnd.openxmlformats-officedocument.drawingml.chart+xml"/>
  <Override PartName="/ppt/drawings/drawing14.xml" ContentType="application/vnd.openxmlformats-officedocument.drawingml.chartshapes+xml"/>
  <Override PartName="/ppt/charts/chart66.xml" ContentType="application/vnd.openxmlformats-officedocument.drawingml.chart+xml"/>
  <Override PartName="/ppt/charts/chart67.xml" ContentType="application/vnd.openxmlformats-officedocument.drawingml.chart+xml"/>
  <Override PartName="/ppt/charts/chart68.xml" ContentType="application/vnd.openxmlformats-officedocument.drawingml.chart+xml"/>
  <Override PartName="/ppt/drawings/drawing15.xml" ContentType="application/vnd.openxmlformats-officedocument.drawingml.chartshapes+xml"/>
  <Override PartName="/ppt/charts/chart69.xml" ContentType="application/vnd.openxmlformats-officedocument.drawingml.chart+xml"/>
  <Override PartName="/ppt/drawings/drawing16.xml" ContentType="application/vnd.openxmlformats-officedocument.drawingml.chartshapes+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drawings/drawing17.xml" ContentType="application/vnd.openxmlformats-officedocument.drawingml.chartshapes+xml"/>
  <Override PartName="/ppt/charts/chart77.xml" ContentType="application/vnd.openxmlformats-officedocument.drawingml.chart+xml"/>
  <Override PartName="/ppt/drawings/drawing18.xml" ContentType="application/vnd.openxmlformats-officedocument.drawingml.chartshapes+xml"/>
  <Override PartName="/ppt/charts/chart78.xml" ContentType="application/vnd.openxmlformats-officedocument.drawingml.chart+xml"/>
  <Override PartName="/ppt/drawings/drawing19.xml" ContentType="application/vnd.openxmlformats-officedocument.drawingml.chartshapes+xml"/>
  <Override PartName="/ppt/charts/chart79.xml" ContentType="application/vnd.openxmlformats-officedocument.drawingml.chart+xml"/>
  <Override PartName="/ppt/drawings/drawing20.xml" ContentType="application/vnd.openxmlformats-officedocument.drawingml.chartshapes+xml"/>
  <Override PartName="/ppt/charts/chart80.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81.xml" ContentType="application/vnd.openxmlformats-officedocument.drawingml.chart+xml"/>
  <Override PartName="/ppt/charts/chart82.xml" ContentType="application/vnd.openxmlformats-officedocument.drawingml.chart+xml"/>
  <Override PartName="/ppt/charts/chart83.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8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85.xml" ContentType="application/vnd.openxmlformats-officedocument.drawingml.chart+xml"/>
  <Override PartName="/ppt/drawings/drawing21.xml" ContentType="application/vnd.openxmlformats-officedocument.drawingml.chartshapes+xml"/>
  <Override PartName="/ppt/charts/chart86.xml" ContentType="application/vnd.openxmlformats-officedocument.drawingml.chart+xml"/>
  <Override PartName="/ppt/charts/chart87.xml" ContentType="application/vnd.openxmlformats-officedocument.drawingml.chart+xml"/>
  <Override PartName="/ppt/charts/chart88.xml" ContentType="application/vnd.openxmlformats-officedocument.drawingml.chart+xml"/>
  <Override PartName="/ppt/charts/chart89.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charts/chart93.xml" ContentType="application/vnd.openxmlformats-officedocument.drawingml.chart+xml"/>
  <Override PartName="/ppt/charts/chart94.xml" ContentType="application/vnd.openxmlformats-officedocument.drawingml.chart+xml"/>
  <Override PartName="/ppt/charts/chart95.xml" ContentType="application/vnd.openxmlformats-officedocument.drawingml.chart+xml"/>
  <Override PartName="/ppt/charts/chart96.xml" ContentType="application/vnd.openxmlformats-officedocument.drawingml.chart+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100.xml" ContentType="application/vnd.openxmlformats-officedocument.drawingml.chart+xml"/>
  <Override PartName="/ppt/drawings/drawing22.xml" ContentType="application/vnd.openxmlformats-officedocument.drawingml.chartshapes+xml"/>
  <Override PartName="/ppt/charts/chart101.xml" ContentType="application/vnd.openxmlformats-officedocument.drawingml.chart+xml"/>
  <Override PartName="/ppt/drawings/drawing23.xml" ContentType="application/vnd.openxmlformats-officedocument.drawingml.chartshapes+xml"/>
  <Override PartName="/ppt/charts/chart102.xml" ContentType="application/vnd.openxmlformats-officedocument.drawingml.chart+xml"/>
  <Override PartName="/ppt/drawings/drawing24.xml" ContentType="application/vnd.openxmlformats-officedocument.drawingml.chartshapes+xml"/>
  <Override PartName="/ppt/charts/chart103.xml" ContentType="application/vnd.openxmlformats-officedocument.drawingml.chart+xml"/>
  <Override PartName="/ppt/charts/chart104.xml" ContentType="application/vnd.openxmlformats-officedocument.drawingml.chart+xml"/>
  <Override PartName="/ppt/charts/chart105.xml" ContentType="application/vnd.openxmlformats-officedocument.drawingml.chart+xml"/>
  <Override PartName="/ppt/charts/chart106.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107.xml" ContentType="application/vnd.openxmlformats-officedocument.drawingml.chart+xml"/>
  <Override PartName="/ppt/charts/chart108.xml" ContentType="application/vnd.openxmlformats-officedocument.drawingml.chart+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charts/chart112.xml" ContentType="application/vnd.openxmlformats-officedocument.drawingml.chart+xml"/>
  <Override PartName="/ppt/charts/chart113.xml" ContentType="application/vnd.openxmlformats-officedocument.drawingml.chart+xml"/>
  <Override PartName="/ppt/charts/style33.xml" ContentType="application/vnd.ms-office.chartstyle+xml"/>
  <Override PartName="/ppt/charts/colors33.xml" ContentType="application/vnd.ms-office.chartcolorstyle+xml"/>
  <Override PartName="/ppt/drawings/drawing25.xml" ContentType="application/vnd.openxmlformats-officedocument.drawingml.chartshapes+xml"/>
  <Override PartName="/ppt/charts/chart114.xml" ContentType="application/vnd.openxmlformats-officedocument.drawingml.chart+xml"/>
  <Override PartName="/ppt/charts/chart115.xml" ContentType="application/vnd.openxmlformats-officedocument.drawingml.chart+xml"/>
  <Override PartName="/ppt/charts/chart116.xml" ContentType="application/vnd.openxmlformats-officedocument.drawingml.chart+xml"/>
  <Override PartName="/ppt/charts/chart117.xml" ContentType="application/vnd.openxmlformats-officedocument.drawingml.chart+xml"/>
  <Override PartName="/ppt/charts/chart118.xml" ContentType="application/vnd.openxmlformats-officedocument.drawingml.chart+xml"/>
  <Override PartName="/ppt/charts/chart119.xml" ContentType="application/vnd.openxmlformats-officedocument.drawingml.chart+xml"/>
  <Override PartName="/ppt/charts/chart120.xml" ContentType="application/vnd.openxmlformats-officedocument.drawingml.chart+xml"/>
  <Override PartName="/ppt/charts/chart121.xml" ContentType="application/vnd.openxmlformats-officedocument.drawingml.chart+xml"/>
  <Override PartName="/ppt/charts/chart122.xml" ContentType="application/vnd.openxmlformats-officedocument.drawingml.chart+xml"/>
  <Override PartName="/ppt/charts/chart123.xml" ContentType="application/vnd.openxmlformats-officedocument.drawingml.chart+xml"/>
  <Override PartName="/ppt/charts/chart124.xml" ContentType="application/vnd.openxmlformats-officedocument.drawingml.chart+xml"/>
  <Override PartName="/ppt/charts/chart125.xml" ContentType="application/vnd.openxmlformats-officedocument.drawingml.chart+xml"/>
  <Override PartName="/ppt/charts/chart126.xml" ContentType="application/vnd.openxmlformats-officedocument.drawingml.chart+xml"/>
  <Override PartName="/ppt/charts/chart127.xml" ContentType="application/vnd.openxmlformats-officedocument.drawingml.chart+xml"/>
  <Override PartName="/ppt/charts/chart128.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129.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7.xml" ContentType="application/vnd.openxmlformats-officedocument.presentationml.notesSlide+xml"/>
  <Override PartName="/ppt/charts/chart130.xml" ContentType="application/vnd.openxmlformats-officedocument.drawingml.chart+xml"/>
  <Override PartName="/ppt/charts/chart131.xml" ContentType="application/vnd.openxmlformats-officedocument.drawingml.chart+xml"/>
  <Override PartName="/ppt/charts/chart13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13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134.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135.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136.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charts/chart140.xml" ContentType="application/vnd.openxmlformats-officedocument.drawingml.chart+xml"/>
  <Override PartName="/ppt/charts/chart141.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88" r:id="rId2"/>
    <p:sldMasterId id="2147483693" r:id="rId3"/>
    <p:sldMasterId id="2147483698" r:id="rId4"/>
    <p:sldMasterId id="2147483703" r:id="rId5"/>
  </p:sldMasterIdLst>
  <p:notesMasterIdLst>
    <p:notesMasterId r:id="rId450"/>
  </p:notesMasterIdLst>
  <p:sldIdLst>
    <p:sldId id="267" r:id="rId6"/>
    <p:sldId id="703" r:id="rId7"/>
    <p:sldId id="704" r:id="rId8"/>
    <p:sldId id="279" r:id="rId9"/>
    <p:sldId id="256" r:id="rId10"/>
    <p:sldId id="272" r:id="rId11"/>
    <p:sldId id="273" r:id="rId12"/>
    <p:sldId id="275" r:id="rId13"/>
    <p:sldId id="270" r:id="rId14"/>
    <p:sldId id="278" r:id="rId15"/>
    <p:sldId id="329" r:id="rId16"/>
    <p:sldId id="330" r:id="rId17"/>
    <p:sldId id="331" r:id="rId18"/>
    <p:sldId id="332" r:id="rId19"/>
    <p:sldId id="260" r:id="rId20"/>
    <p:sldId id="261" r:id="rId21"/>
    <p:sldId id="288" r:id="rId22"/>
    <p:sldId id="333" r:id="rId23"/>
    <p:sldId id="276" r:id="rId24"/>
    <p:sldId id="277" r:id="rId25"/>
    <p:sldId id="334" r:id="rId26"/>
    <p:sldId id="335" r:id="rId27"/>
    <p:sldId id="289" r:id="rId28"/>
    <p:sldId id="290" r:id="rId29"/>
    <p:sldId id="271" r:id="rId30"/>
    <p:sldId id="283" r:id="rId31"/>
    <p:sldId id="285" r:id="rId32"/>
    <p:sldId id="336" r:id="rId33"/>
    <p:sldId id="337" r:id="rId34"/>
    <p:sldId id="338" r:id="rId35"/>
    <p:sldId id="339" r:id="rId36"/>
    <p:sldId id="340" r:id="rId37"/>
    <p:sldId id="274" r:id="rId38"/>
    <p:sldId id="341" r:id="rId39"/>
    <p:sldId id="342" r:id="rId40"/>
    <p:sldId id="343" r:id="rId41"/>
    <p:sldId id="344" r:id="rId42"/>
    <p:sldId id="297" r:id="rId43"/>
    <p:sldId id="281" r:id="rId44"/>
    <p:sldId id="280" r:id="rId45"/>
    <p:sldId id="268" r:id="rId46"/>
    <p:sldId id="345" r:id="rId47"/>
    <p:sldId id="346" r:id="rId48"/>
    <p:sldId id="298" r:id="rId49"/>
    <p:sldId id="287" r:id="rId50"/>
    <p:sldId id="347" r:id="rId51"/>
    <p:sldId id="286" r:id="rId52"/>
    <p:sldId id="292" r:id="rId53"/>
    <p:sldId id="293" r:id="rId54"/>
    <p:sldId id="348" r:id="rId55"/>
    <p:sldId id="349" r:id="rId56"/>
    <p:sldId id="350" r:id="rId57"/>
    <p:sldId id="366" r:id="rId58"/>
    <p:sldId id="367" r:id="rId59"/>
    <p:sldId id="368" r:id="rId60"/>
    <p:sldId id="369" r:id="rId61"/>
    <p:sldId id="353" r:id="rId62"/>
    <p:sldId id="351" r:id="rId63"/>
    <p:sldId id="352" r:id="rId64"/>
    <p:sldId id="354" r:id="rId65"/>
    <p:sldId id="355" r:id="rId66"/>
    <p:sldId id="356" r:id="rId67"/>
    <p:sldId id="357" r:id="rId68"/>
    <p:sldId id="358" r:id="rId69"/>
    <p:sldId id="365" r:id="rId70"/>
    <p:sldId id="359" r:id="rId71"/>
    <p:sldId id="360" r:id="rId72"/>
    <p:sldId id="361" r:id="rId73"/>
    <p:sldId id="362" r:id="rId74"/>
    <p:sldId id="370" r:id="rId75"/>
    <p:sldId id="371" r:id="rId76"/>
    <p:sldId id="372" r:id="rId77"/>
    <p:sldId id="373" r:id="rId78"/>
    <p:sldId id="374" r:id="rId79"/>
    <p:sldId id="375" r:id="rId80"/>
    <p:sldId id="376" r:id="rId81"/>
    <p:sldId id="284" r:id="rId82"/>
    <p:sldId id="377" r:id="rId83"/>
    <p:sldId id="378" r:id="rId84"/>
    <p:sldId id="379" r:id="rId85"/>
    <p:sldId id="380" r:id="rId86"/>
    <p:sldId id="381" r:id="rId87"/>
    <p:sldId id="382" r:id="rId88"/>
    <p:sldId id="291" r:id="rId89"/>
    <p:sldId id="383" r:id="rId90"/>
    <p:sldId id="294" r:id="rId91"/>
    <p:sldId id="295" r:id="rId92"/>
    <p:sldId id="296" r:id="rId93"/>
    <p:sldId id="384" r:id="rId94"/>
    <p:sldId id="385" r:id="rId95"/>
    <p:sldId id="386" r:id="rId96"/>
    <p:sldId id="282" r:id="rId97"/>
    <p:sldId id="387" r:id="rId98"/>
    <p:sldId id="388" r:id="rId99"/>
    <p:sldId id="389" r:id="rId100"/>
    <p:sldId id="390" r:id="rId101"/>
    <p:sldId id="391" r:id="rId102"/>
    <p:sldId id="392" r:id="rId103"/>
    <p:sldId id="393" r:id="rId104"/>
    <p:sldId id="394" r:id="rId105"/>
    <p:sldId id="395" r:id="rId106"/>
    <p:sldId id="396" r:id="rId107"/>
    <p:sldId id="397" r:id="rId108"/>
    <p:sldId id="398" r:id="rId109"/>
    <p:sldId id="399" r:id="rId110"/>
    <p:sldId id="400" r:id="rId111"/>
    <p:sldId id="401" r:id="rId112"/>
    <p:sldId id="402" r:id="rId113"/>
    <p:sldId id="299" r:id="rId114"/>
    <p:sldId id="300" r:id="rId115"/>
    <p:sldId id="301" r:id="rId116"/>
    <p:sldId id="302" r:id="rId117"/>
    <p:sldId id="303" r:id="rId118"/>
    <p:sldId id="304" r:id="rId119"/>
    <p:sldId id="305" r:id="rId120"/>
    <p:sldId id="306" r:id="rId121"/>
    <p:sldId id="403" r:id="rId122"/>
    <p:sldId id="404" r:id="rId123"/>
    <p:sldId id="405" r:id="rId124"/>
    <p:sldId id="307" r:id="rId125"/>
    <p:sldId id="308" r:id="rId126"/>
    <p:sldId id="309" r:id="rId127"/>
    <p:sldId id="310" r:id="rId128"/>
    <p:sldId id="311" r:id="rId129"/>
    <p:sldId id="312" r:id="rId130"/>
    <p:sldId id="313" r:id="rId131"/>
    <p:sldId id="406" r:id="rId132"/>
    <p:sldId id="407" r:id="rId133"/>
    <p:sldId id="408" r:id="rId134"/>
    <p:sldId id="314" r:id="rId135"/>
    <p:sldId id="409" r:id="rId136"/>
    <p:sldId id="315" r:id="rId137"/>
    <p:sldId id="316" r:id="rId138"/>
    <p:sldId id="317" r:id="rId139"/>
    <p:sldId id="319" r:id="rId140"/>
    <p:sldId id="320" r:id="rId141"/>
    <p:sldId id="321" r:id="rId142"/>
    <p:sldId id="322" r:id="rId143"/>
    <p:sldId id="410" r:id="rId144"/>
    <p:sldId id="411" r:id="rId145"/>
    <p:sldId id="323" r:id="rId146"/>
    <p:sldId id="325" r:id="rId147"/>
    <p:sldId id="326" r:id="rId148"/>
    <p:sldId id="327" r:id="rId149"/>
    <p:sldId id="328" r:id="rId150"/>
    <p:sldId id="412" r:id="rId151"/>
    <p:sldId id="324" r:id="rId152"/>
    <p:sldId id="413" r:id="rId153"/>
    <p:sldId id="414" r:id="rId154"/>
    <p:sldId id="415" r:id="rId155"/>
    <p:sldId id="416" r:id="rId156"/>
    <p:sldId id="417" r:id="rId157"/>
    <p:sldId id="418" r:id="rId158"/>
    <p:sldId id="419" r:id="rId159"/>
    <p:sldId id="420" r:id="rId160"/>
    <p:sldId id="421" r:id="rId161"/>
    <p:sldId id="422" r:id="rId162"/>
    <p:sldId id="423" r:id="rId163"/>
    <p:sldId id="424" r:id="rId164"/>
    <p:sldId id="425" r:id="rId165"/>
    <p:sldId id="426" r:id="rId166"/>
    <p:sldId id="427" r:id="rId167"/>
    <p:sldId id="428" r:id="rId168"/>
    <p:sldId id="429" r:id="rId169"/>
    <p:sldId id="430" r:id="rId170"/>
    <p:sldId id="431" r:id="rId171"/>
    <p:sldId id="432" r:id="rId172"/>
    <p:sldId id="433" r:id="rId173"/>
    <p:sldId id="434" r:id="rId174"/>
    <p:sldId id="435" r:id="rId175"/>
    <p:sldId id="363" r:id="rId176"/>
    <p:sldId id="436" r:id="rId177"/>
    <p:sldId id="437" r:id="rId178"/>
    <p:sldId id="438" r:id="rId179"/>
    <p:sldId id="439" r:id="rId180"/>
    <p:sldId id="440" r:id="rId181"/>
    <p:sldId id="441" r:id="rId182"/>
    <p:sldId id="442" r:id="rId183"/>
    <p:sldId id="443" r:id="rId184"/>
    <p:sldId id="444" r:id="rId185"/>
    <p:sldId id="364" r:id="rId186"/>
    <p:sldId id="445" r:id="rId187"/>
    <p:sldId id="446" r:id="rId188"/>
    <p:sldId id="447" r:id="rId189"/>
    <p:sldId id="448" r:id="rId190"/>
    <p:sldId id="449" r:id="rId191"/>
    <p:sldId id="450" r:id="rId192"/>
    <p:sldId id="451" r:id="rId193"/>
    <p:sldId id="452" r:id="rId194"/>
    <p:sldId id="453" r:id="rId195"/>
    <p:sldId id="454" r:id="rId196"/>
    <p:sldId id="455" r:id="rId197"/>
    <p:sldId id="456" r:id="rId198"/>
    <p:sldId id="457" r:id="rId199"/>
    <p:sldId id="458" r:id="rId200"/>
    <p:sldId id="459" r:id="rId201"/>
    <p:sldId id="460" r:id="rId202"/>
    <p:sldId id="461" r:id="rId203"/>
    <p:sldId id="462" r:id="rId204"/>
    <p:sldId id="463" r:id="rId205"/>
    <p:sldId id="464" r:id="rId206"/>
    <p:sldId id="465" r:id="rId207"/>
    <p:sldId id="466" r:id="rId208"/>
    <p:sldId id="467" r:id="rId209"/>
    <p:sldId id="468" r:id="rId210"/>
    <p:sldId id="469" r:id="rId211"/>
    <p:sldId id="470" r:id="rId212"/>
    <p:sldId id="471" r:id="rId213"/>
    <p:sldId id="472" r:id="rId214"/>
    <p:sldId id="473" r:id="rId215"/>
    <p:sldId id="474" r:id="rId216"/>
    <p:sldId id="475" r:id="rId217"/>
    <p:sldId id="476" r:id="rId218"/>
    <p:sldId id="477" r:id="rId219"/>
    <p:sldId id="478" r:id="rId220"/>
    <p:sldId id="479" r:id="rId221"/>
    <p:sldId id="480" r:id="rId222"/>
    <p:sldId id="481" r:id="rId223"/>
    <p:sldId id="482" r:id="rId224"/>
    <p:sldId id="483" r:id="rId225"/>
    <p:sldId id="484" r:id="rId226"/>
    <p:sldId id="485" r:id="rId227"/>
    <p:sldId id="486" r:id="rId228"/>
    <p:sldId id="487" r:id="rId229"/>
    <p:sldId id="488" r:id="rId230"/>
    <p:sldId id="489" r:id="rId231"/>
    <p:sldId id="490" r:id="rId232"/>
    <p:sldId id="491" r:id="rId233"/>
    <p:sldId id="492" r:id="rId234"/>
    <p:sldId id="493" r:id="rId235"/>
    <p:sldId id="494" r:id="rId236"/>
    <p:sldId id="495" r:id="rId237"/>
    <p:sldId id="496" r:id="rId238"/>
    <p:sldId id="497" r:id="rId239"/>
    <p:sldId id="498" r:id="rId240"/>
    <p:sldId id="499" r:id="rId241"/>
    <p:sldId id="500" r:id="rId242"/>
    <p:sldId id="501" r:id="rId243"/>
    <p:sldId id="502" r:id="rId244"/>
    <p:sldId id="503" r:id="rId245"/>
    <p:sldId id="504" r:id="rId246"/>
    <p:sldId id="505" r:id="rId247"/>
    <p:sldId id="506" r:id="rId248"/>
    <p:sldId id="507" r:id="rId249"/>
    <p:sldId id="508" r:id="rId250"/>
    <p:sldId id="509" r:id="rId251"/>
    <p:sldId id="510" r:id="rId252"/>
    <p:sldId id="511" r:id="rId253"/>
    <p:sldId id="512" r:id="rId254"/>
    <p:sldId id="513" r:id="rId255"/>
    <p:sldId id="514" r:id="rId256"/>
    <p:sldId id="515" r:id="rId257"/>
    <p:sldId id="516" r:id="rId258"/>
    <p:sldId id="517" r:id="rId259"/>
    <p:sldId id="518" r:id="rId260"/>
    <p:sldId id="519" r:id="rId261"/>
    <p:sldId id="520" r:id="rId262"/>
    <p:sldId id="521" r:id="rId263"/>
    <p:sldId id="522" r:id="rId264"/>
    <p:sldId id="707" r:id="rId265"/>
    <p:sldId id="708" r:id="rId266"/>
    <p:sldId id="709" r:id="rId267"/>
    <p:sldId id="710" r:id="rId268"/>
    <p:sldId id="711" r:id="rId269"/>
    <p:sldId id="712" r:id="rId270"/>
    <p:sldId id="713" r:id="rId271"/>
    <p:sldId id="714" r:id="rId272"/>
    <p:sldId id="715" r:id="rId273"/>
    <p:sldId id="716" r:id="rId274"/>
    <p:sldId id="717" r:id="rId275"/>
    <p:sldId id="718" r:id="rId276"/>
    <p:sldId id="719" r:id="rId277"/>
    <p:sldId id="720" r:id="rId278"/>
    <p:sldId id="721" r:id="rId279"/>
    <p:sldId id="722" r:id="rId280"/>
    <p:sldId id="723" r:id="rId281"/>
    <p:sldId id="724" r:id="rId282"/>
    <p:sldId id="725" r:id="rId283"/>
    <p:sldId id="726" r:id="rId284"/>
    <p:sldId id="727" r:id="rId285"/>
    <p:sldId id="728" r:id="rId286"/>
    <p:sldId id="729" r:id="rId287"/>
    <p:sldId id="730" r:id="rId288"/>
    <p:sldId id="546" r:id="rId289"/>
    <p:sldId id="547" r:id="rId290"/>
    <p:sldId id="548" r:id="rId291"/>
    <p:sldId id="549" r:id="rId292"/>
    <p:sldId id="550" r:id="rId293"/>
    <p:sldId id="551" r:id="rId294"/>
    <p:sldId id="552" r:id="rId295"/>
    <p:sldId id="553" r:id="rId296"/>
    <p:sldId id="554" r:id="rId297"/>
    <p:sldId id="555" r:id="rId298"/>
    <p:sldId id="556" r:id="rId299"/>
    <p:sldId id="557" r:id="rId300"/>
    <p:sldId id="558" r:id="rId301"/>
    <p:sldId id="559" r:id="rId302"/>
    <p:sldId id="560" r:id="rId303"/>
    <p:sldId id="561" r:id="rId304"/>
    <p:sldId id="562" r:id="rId305"/>
    <p:sldId id="563" r:id="rId306"/>
    <p:sldId id="564" r:id="rId307"/>
    <p:sldId id="565" r:id="rId308"/>
    <p:sldId id="566" r:id="rId309"/>
    <p:sldId id="567" r:id="rId310"/>
    <p:sldId id="568" r:id="rId311"/>
    <p:sldId id="263" r:id="rId312"/>
    <p:sldId id="569" r:id="rId313"/>
    <p:sldId id="570" r:id="rId314"/>
    <p:sldId id="266" r:id="rId315"/>
    <p:sldId id="262" r:id="rId316"/>
    <p:sldId id="265" r:id="rId317"/>
    <p:sldId id="571" r:id="rId318"/>
    <p:sldId id="572" r:id="rId319"/>
    <p:sldId id="573" r:id="rId320"/>
    <p:sldId id="574" r:id="rId321"/>
    <p:sldId id="575" r:id="rId322"/>
    <p:sldId id="576" r:id="rId323"/>
    <p:sldId id="577" r:id="rId324"/>
    <p:sldId id="578" r:id="rId325"/>
    <p:sldId id="579" r:id="rId326"/>
    <p:sldId id="580" r:id="rId327"/>
    <p:sldId id="581" r:id="rId328"/>
    <p:sldId id="582" r:id="rId329"/>
    <p:sldId id="583" r:id="rId330"/>
    <p:sldId id="584" r:id="rId331"/>
    <p:sldId id="585" r:id="rId332"/>
    <p:sldId id="586" r:id="rId333"/>
    <p:sldId id="587" r:id="rId334"/>
    <p:sldId id="588" r:id="rId335"/>
    <p:sldId id="589" r:id="rId336"/>
    <p:sldId id="590" r:id="rId337"/>
    <p:sldId id="591" r:id="rId338"/>
    <p:sldId id="592" r:id="rId339"/>
    <p:sldId id="593" r:id="rId340"/>
    <p:sldId id="594" r:id="rId341"/>
    <p:sldId id="595" r:id="rId342"/>
    <p:sldId id="596" r:id="rId343"/>
    <p:sldId id="597" r:id="rId344"/>
    <p:sldId id="733" r:id="rId345"/>
    <p:sldId id="734" r:id="rId346"/>
    <p:sldId id="735" r:id="rId347"/>
    <p:sldId id="736" r:id="rId348"/>
    <p:sldId id="737" r:id="rId349"/>
    <p:sldId id="603" r:id="rId350"/>
    <p:sldId id="604" r:id="rId351"/>
    <p:sldId id="605" r:id="rId352"/>
    <p:sldId id="606" r:id="rId353"/>
    <p:sldId id="607" r:id="rId354"/>
    <p:sldId id="608" r:id="rId355"/>
    <p:sldId id="609" r:id="rId356"/>
    <p:sldId id="610" r:id="rId357"/>
    <p:sldId id="611" r:id="rId358"/>
    <p:sldId id="612" r:id="rId359"/>
    <p:sldId id="740" r:id="rId360"/>
    <p:sldId id="741" r:id="rId361"/>
    <p:sldId id="742" r:id="rId362"/>
    <p:sldId id="743" r:id="rId363"/>
    <p:sldId id="744" r:id="rId364"/>
    <p:sldId id="745" r:id="rId365"/>
    <p:sldId id="746" r:id="rId366"/>
    <p:sldId id="747" r:id="rId367"/>
    <p:sldId id="748" r:id="rId368"/>
    <p:sldId id="749" r:id="rId369"/>
    <p:sldId id="750" r:id="rId370"/>
    <p:sldId id="700" r:id="rId371"/>
    <p:sldId id="701" r:id="rId372"/>
    <p:sldId id="702" r:id="rId373"/>
    <p:sldId id="624" r:id="rId374"/>
    <p:sldId id="625" r:id="rId375"/>
    <p:sldId id="626" r:id="rId376"/>
    <p:sldId id="627" r:id="rId377"/>
    <p:sldId id="628" r:id="rId378"/>
    <p:sldId id="629" r:id="rId379"/>
    <p:sldId id="630" r:id="rId380"/>
    <p:sldId id="763" r:id="rId381"/>
    <p:sldId id="631" r:id="rId382"/>
    <p:sldId id="632" r:id="rId383"/>
    <p:sldId id="753" r:id="rId384"/>
    <p:sldId id="754" r:id="rId385"/>
    <p:sldId id="755" r:id="rId386"/>
    <p:sldId id="756" r:id="rId387"/>
    <p:sldId id="637" r:id="rId388"/>
    <p:sldId id="759" r:id="rId389"/>
    <p:sldId id="760" r:id="rId390"/>
    <p:sldId id="761" r:id="rId391"/>
    <p:sldId id="762" r:id="rId392"/>
    <p:sldId id="642" r:id="rId393"/>
    <p:sldId id="643" r:id="rId394"/>
    <p:sldId id="644" r:id="rId395"/>
    <p:sldId id="645" r:id="rId396"/>
    <p:sldId id="646" r:id="rId397"/>
    <p:sldId id="647" r:id="rId398"/>
    <p:sldId id="648" r:id="rId399"/>
    <p:sldId id="649" r:id="rId400"/>
    <p:sldId id="650" r:id="rId401"/>
    <p:sldId id="651" r:id="rId402"/>
    <p:sldId id="652" r:id="rId403"/>
    <p:sldId id="653" r:id="rId404"/>
    <p:sldId id="654" r:id="rId405"/>
    <p:sldId id="655" r:id="rId406"/>
    <p:sldId id="656" r:id="rId407"/>
    <p:sldId id="657" r:id="rId408"/>
    <p:sldId id="658" r:id="rId409"/>
    <p:sldId id="659" r:id="rId410"/>
    <p:sldId id="660" r:id="rId411"/>
    <p:sldId id="661" r:id="rId412"/>
    <p:sldId id="662" r:id="rId413"/>
    <p:sldId id="663" r:id="rId414"/>
    <p:sldId id="664" r:id="rId415"/>
    <p:sldId id="665" r:id="rId416"/>
    <p:sldId id="666" r:id="rId417"/>
    <p:sldId id="667" r:id="rId418"/>
    <p:sldId id="668" r:id="rId419"/>
    <p:sldId id="669" r:id="rId420"/>
    <p:sldId id="670" r:id="rId421"/>
    <p:sldId id="671" r:id="rId422"/>
    <p:sldId id="672" r:id="rId423"/>
    <p:sldId id="673" r:id="rId424"/>
    <p:sldId id="674" r:id="rId425"/>
    <p:sldId id="675" r:id="rId426"/>
    <p:sldId id="676" r:id="rId427"/>
    <p:sldId id="677" r:id="rId428"/>
    <p:sldId id="678" r:id="rId429"/>
    <p:sldId id="679" r:id="rId430"/>
    <p:sldId id="680" r:id="rId431"/>
    <p:sldId id="681" r:id="rId432"/>
    <p:sldId id="682" r:id="rId433"/>
    <p:sldId id="683" r:id="rId434"/>
    <p:sldId id="684" r:id="rId435"/>
    <p:sldId id="685" r:id="rId436"/>
    <p:sldId id="686" r:id="rId437"/>
    <p:sldId id="687" r:id="rId438"/>
    <p:sldId id="688" r:id="rId439"/>
    <p:sldId id="689" r:id="rId440"/>
    <p:sldId id="690" r:id="rId441"/>
    <p:sldId id="691" r:id="rId442"/>
    <p:sldId id="692" r:id="rId443"/>
    <p:sldId id="693" r:id="rId444"/>
    <p:sldId id="694" r:id="rId445"/>
    <p:sldId id="695" r:id="rId446"/>
    <p:sldId id="696" r:id="rId447"/>
    <p:sldId id="697" r:id="rId448"/>
    <p:sldId id="698" r:id="rId449"/>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E247C"/>
    <a:srgbClr val="CFA4E4"/>
    <a:srgbClr val="9B11C7"/>
    <a:srgbClr val="96BD24"/>
    <a:srgbClr val="97582E"/>
    <a:srgbClr val="C57B3E"/>
    <a:srgbClr val="DAAC86"/>
    <a:srgbClr val="FFCCCC"/>
    <a:srgbClr val="A87700"/>
    <a:srgbClr val="BC783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954"/>
    <p:restoredTop sz="94694"/>
  </p:normalViewPr>
  <p:slideViewPr>
    <p:cSldViewPr snapToGrid="0" snapToObjects="1">
      <p:cViewPr varScale="1">
        <p:scale>
          <a:sx n="117" d="100"/>
          <a:sy n="117" d="100"/>
        </p:scale>
        <p:origin x="756" y="102"/>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99" Type="http://schemas.openxmlformats.org/officeDocument/2006/relationships/slide" Target="slides/slide294.xml"/><Relationship Id="rId21" Type="http://schemas.openxmlformats.org/officeDocument/2006/relationships/slide" Target="slides/slide16.xml"/><Relationship Id="rId63" Type="http://schemas.openxmlformats.org/officeDocument/2006/relationships/slide" Target="slides/slide58.xml"/><Relationship Id="rId159" Type="http://schemas.openxmlformats.org/officeDocument/2006/relationships/slide" Target="slides/slide154.xml"/><Relationship Id="rId324" Type="http://schemas.openxmlformats.org/officeDocument/2006/relationships/slide" Target="slides/slide319.xml"/><Relationship Id="rId366" Type="http://schemas.openxmlformats.org/officeDocument/2006/relationships/slide" Target="slides/slide361.xml"/><Relationship Id="rId170" Type="http://schemas.openxmlformats.org/officeDocument/2006/relationships/slide" Target="slides/slide165.xml"/><Relationship Id="rId226" Type="http://schemas.openxmlformats.org/officeDocument/2006/relationships/slide" Target="slides/slide221.xml"/><Relationship Id="rId433" Type="http://schemas.openxmlformats.org/officeDocument/2006/relationships/slide" Target="slides/slide428.xml"/><Relationship Id="rId268" Type="http://schemas.openxmlformats.org/officeDocument/2006/relationships/slide" Target="slides/slide263.xml"/><Relationship Id="rId32" Type="http://schemas.openxmlformats.org/officeDocument/2006/relationships/slide" Target="slides/slide27.xml"/><Relationship Id="rId74" Type="http://schemas.openxmlformats.org/officeDocument/2006/relationships/slide" Target="slides/slide69.xml"/><Relationship Id="rId128" Type="http://schemas.openxmlformats.org/officeDocument/2006/relationships/slide" Target="slides/slide123.xml"/><Relationship Id="rId335" Type="http://schemas.openxmlformats.org/officeDocument/2006/relationships/slide" Target="slides/slide330.xml"/><Relationship Id="rId377" Type="http://schemas.openxmlformats.org/officeDocument/2006/relationships/slide" Target="slides/slide372.xml"/><Relationship Id="rId5" Type="http://schemas.openxmlformats.org/officeDocument/2006/relationships/slideMaster" Target="slideMasters/slideMaster5.xml"/><Relationship Id="rId181" Type="http://schemas.openxmlformats.org/officeDocument/2006/relationships/slide" Target="slides/slide176.xml"/><Relationship Id="rId237" Type="http://schemas.openxmlformats.org/officeDocument/2006/relationships/slide" Target="slides/slide232.xml"/><Relationship Id="rId402" Type="http://schemas.openxmlformats.org/officeDocument/2006/relationships/slide" Target="slides/slide397.xml"/><Relationship Id="rId279" Type="http://schemas.openxmlformats.org/officeDocument/2006/relationships/slide" Target="slides/slide274.xml"/><Relationship Id="rId444" Type="http://schemas.openxmlformats.org/officeDocument/2006/relationships/slide" Target="slides/slide439.xml"/><Relationship Id="rId43" Type="http://schemas.openxmlformats.org/officeDocument/2006/relationships/slide" Target="slides/slide38.xml"/><Relationship Id="rId139" Type="http://schemas.openxmlformats.org/officeDocument/2006/relationships/slide" Target="slides/slide134.xml"/><Relationship Id="rId290" Type="http://schemas.openxmlformats.org/officeDocument/2006/relationships/slide" Target="slides/slide285.xml"/><Relationship Id="rId304" Type="http://schemas.openxmlformats.org/officeDocument/2006/relationships/slide" Target="slides/slide299.xml"/><Relationship Id="rId346" Type="http://schemas.openxmlformats.org/officeDocument/2006/relationships/slide" Target="slides/slide341.xml"/><Relationship Id="rId388" Type="http://schemas.openxmlformats.org/officeDocument/2006/relationships/slide" Target="slides/slide383.xml"/><Relationship Id="rId85" Type="http://schemas.openxmlformats.org/officeDocument/2006/relationships/slide" Target="slides/slide80.xml"/><Relationship Id="rId150" Type="http://schemas.openxmlformats.org/officeDocument/2006/relationships/slide" Target="slides/slide145.xml"/><Relationship Id="rId192" Type="http://schemas.openxmlformats.org/officeDocument/2006/relationships/slide" Target="slides/slide187.xml"/><Relationship Id="rId206" Type="http://schemas.openxmlformats.org/officeDocument/2006/relationships/slide" Target="slides/slide201.xml"/><Relationship Id="rId413" Type="http://schemas.openxmlformats.org/officeDocument/2006/relationships/slide" Target="slides/slide408.xml"/><Relationship Id="rId248" Type="http://schemas.openxmlformats.org/officeDocument/2006/relationships/slide" Target="slides/slide243.xml"/><Relationship Id="rId12" Type="http://schemas.openxmlformats.org/officeDocument/2006/relationships/slide" Target="slides/slide7.xml"/><Relationship Id="rId108" Type="http://schemas.openxmlformats.org/officeDocument/2006/relationships/slide" Target="slides/slide103.xml"/><Relationship Id="rId315" Type="http://schemas.openxmlformats.org/officeDocument/2006/relationships/slide" Target="slides/slide310.xml"/><Relationship Id="rId357" Type="http://schemas.openxmlformats.org/officeDocument/2006/relationships/slide" Target="slides/slide352.xml"/><Relationship Id="rId54" Type="http://schemas.openxmlformats.org/officeDocument/2006/relationships/slide" Target="slides/slide49.xml"/><Relationship Id="rId96" Type="http://schemas.openxmlformats.org/officeDocument/2006/relationships/slide" Target="slides/slide91.xml"/><Relationship Id="rId161" Type="http://schemas.openxmlformats.org/officeDocument/2006/relationships/slide" Target="slides/slide156.xml"/><Relationship Id="rId217" Type="http://schemas.openxmlformats.org/officeDocument/2006/relationships/slide" Target="slides/slide212.xml"/><Relationship Id="rId399" Type="http://schemas.openxmlformats.org/officeDocument/2006/relationships/slide" Target="slides/slide394.xml"/><Relationship Id="rId259" Type="http://schemas.openxmlformats.org/officeDocument/2006/relationships/slide" Target="slides/slide254.xml"/><Relationship Id="rId424" Type="http://schemas.openxmlformats.org/officeDocument/2006/relationships/slide" Target="slides/slide419.xml"/><Relationship Id="rId23" Type="http://schemas.openxmlformats.org/officeDocument/2006/relationships/slide" Target="slides/slide18.xml"/><Relationship Id="rId119" Type="http://schemas.openxmlformats.org/officeDocument/2006/relationships/slide" Target="slides/slide114.xml"/><Relationship Id="rId270" Type="http://schemas.openxmlformats.org/officeDocument/2006/relationships/slide" Target="slides/slide265.xml"/><Relationship Id="rId326" Type="http://schemas.openxmlformats.org/officeDocument/2006/relationships/slide" Target="slides/slide321.xml"/><Relationship Id="rId65" Type="http://schemas.openxmlformats.org/officeDocument/2006/relationships/slide" Target="slides/slide60.xml"/><Relationship Id="rId130" Type="http://schemas.openxmlformats.org/officeDocument/2006/relationships/slide" Target="slides/slide125.xml"/><Relationship Id="rId368" Type="http://schemas.openxmlformats.org/officeDocument/2006/relationships/slide" Target="slides/slide363.xml"/><Relationship Id="rId172" Type="http://schemas.openxmlformats.org/officeDocument/2006/relationships/slide" Target="slides/slide167.xml"/><Relationship Id="rId228" Type="http://schemas.openxmlformats.org/officeDocument/2006/relationships/slide" Target="slides/slide223.xml"/><Relationship Id="rId435" Type="http://schemas.openxmlformats.org/officeDocument/2006/relationships/slide" Target="slides/slide430.xml"/><Relationship Id="rId281" Type="http://schemas.openxmlformats.org/officeDocument/2006/relationships/slide" Target="slides/slide276.xml"/><Relationship Id="rId337" Type="http://schemas.openxmlformats.org/officeDocument/2006/relationships/slide" Target="slides/slide332.xml"/><Relationship Id="rId34" Type="http://schemas.openxmlformats.org/officeDocument/2006/relationships/slide" Target="slides/slide29.xml"/><Relationship Id="rId76" Type="http://schemas.openxmlformats.org/officeDocument/2006/relationships/slide" Target="slides/slide71.xml"/><Relationship Id="rId141" Type="http://schemas.openxmlformats.org/officeDocument/2006/relationships/slide" Target="slides/slide136.xml"/><Relationship Id="rId379" Type="http://schemas.openxmlformats.org/officeDocument/2006/relationships/slide" Target="slides/slide374.xml"/><Relationship Id="rId7" Type="http://schemas.openxmlformats.org/officeDocument/2006/relationships/slide" Target="slides/slide2.xml"/><Relationship Id="rId183" Type="http://schemas.openxmlformats.org/officeDocument/2006/relationships/slide" Target="slides/slide178.xml"/><Relationship Id="rId239" Type="http://schemas.openxmlformats.org/officeDocument/2006/relationships/slide" Target="slides/slide234.xml"/><Relationship Id="rId390" Type="http://schemas.openxmlformats.org/officeDocument/2006/relationships/slide" Target="slides/slide385.xml"/><Relationship Id="rId404" Type="http://schemas.openxmlformats.org/officeDocument/2006/relationships/slide" Target="slides/slide399.xml"/><Relationship Id="rId446" Type="http://schemas.openxmlformats.org/officeDocument/2006/relationships/slide" Target="slides/slide441.xml"/><Relationship Id="rId250" Type="http://schemas.openxmlformats.org/officeDocument/2006/relationships/slide" Target="slides/slide245.xml"/><Relationship Id="rId292" Type="http://schemas.openxmlformats.org/officeDocument/2006/relationships/slide" Target="slides/slide287.xml"/><Relationship Id="rId306" Type="http://schemas.openxmlformats.org/officeDocument/2006/relationships/slide" Target="slides/slide301.xml"/><Relationship Id="rId45" Type="http://schemas.openxmlformats.org/officeDocument/2006/relationships/slide" Target="slides/slide40.xml"/><Relationship Id="rId87" Type="http://schemas.openxmlformats.org/officeDocument/2006/relationships/slide" Target="slides/slide82.xml"/><Relationship Id="rId110" Type="http://schemas.openxmlformats.org/officeDocument/2006/relationships/slide" Target="slides/slide105.xml"/><Relationship Id="rId348" Type="http://schemas.openxmlformats.org/officeDocument/2006/relationships/slide" Target="slides/slide343.xml"/><Relationship Id="rId152" Type="http://schemas.openxmlformats.org/officeDocument/2006/relationships/slide" Target="slides/slide147.xml"/><Relationship Id="rId194" Type="http://schemas.openxmlformats.org/officeDocument/2006/relationships/slide" Target="slides/slide189.xml"/><Relationship Id="rId208" Type="http://schemas.openxmlformats.org/officeDocument/2006/relationships/slide" Target="slides/slide203.xml"/><Relationship Id="rId415" Type="http://schemas.openxmlformats.org/officeDocument/2006/relationships/slide" Target="slides/slide410.xml"/><Relationship Id="rId261" Type="http://schemas.openxmlformats.org/officeDocument/2006/relationships/slide" Target="slides/slide256.xml"/><Relationship Id="rId14" Type="http://schemas.openxmlformats.org/officeDocument/2006/relationships/slide" Target="slides/slide9.xml"/><Relationship Id="rId56" Type="http://schemas.openxmlformats.org/officeDocument/2006/relationships/slide" Target="slides/slide51.xml"/><Relationship Id="rId317" Type="http://schemas.openxmlformats.org/officeDocument/2006/relationships/slide" Target="slides/slide312.xml"/><Relationship Id="rId359" Type="http://schemas.openxmlformats.org/officeDocument/2006/relationships/slide" Target="slides/slide354.xml"/><Relationship Id="rId98" Type="http://schemas.openxmlformats.org/officeDocument/2006/relationships/slide" Target="slides/slide93.xml"/><Relationship Id="rId121" Type="http://schemas.openxmlformats.org/officeDocument/2006/relationships/slide" Target="slides/slide116.xml"/><Relationship Id="rId163" Type="http://schemas.openxmlformats.org/officeDocument/2006/relationships/slide" Target="slides/slide158.xml"/><Relationship Id="rId219" Type="http://schemas.openxmlformats.org/officeDocument/2006/relationships/slide" Target="slides/slide214.xml"/><Relationship Id="rId370" Type="http://schemas.openxmlformats.org/officeDocument/2006/relationships/slide" Target="slides/slide365.xml"/><Relationship Id="rId426" Type="http://schemas.openxmlformats.org/officeDocument/2006/relationships/slide" Target="slides/slide421.xml"/><Relationship Id="rId230" Type="http://schemas.openxmlformats.org/officeDocument/2006/relationships/slide" Target="slides/slide225.xml"/><Relationship Id="rId25" Type="http://schemas.openxmlformats.org/officeDocument/2006/relationships/slide" Target="slides/slide20.xml"/><Relationship Id="rId67" Type="http://schemas.openxmlformats.org/officeDocument/2006/relationships/slide" Target="slides/slide62.xml"/><Relationship Id="rId272" Type="http://schemas.openxmlformats.org/officeDocument/2006/relationships/slide" Target="slides/slide267.xml"/><Relationship Id="rId328" Type="http://schemas.openxmlformats.org/officeDocument/2006/relationships/slide" Target="slides/slide323.xml"/><Relationship Id="rId132" Type="http://schemas.openxmlformats.org/officeDocument/2006/relationships/slide" Target="slides/slide127.xml"/><Relationship Id="rId174" Type="http://schemas.openxmlformats.org/officeDocument/2006/relationships/slide" Target="slides/slide169.xml"/><Relationship Id="rId381" Type="http://schemas.openxmlformats.org/officeDocument/2006/relationships/slide" Target="slides/slide376.xml"/><Relationship Id="rId241" Type="http://schemas.openxmlformats.org/officeDocument/2006/relationships/slide" Target="slides/slide236.xml"/><Relationship Id="rId437" Type="http://schemas.openxmlformats.org/officeDocument/2006/relationships/slide" Target="slides/slide432.xml"/><Relationship Id="rId36" Type="http://schemas.openxmlformats.org/officeDocument/2006/relationships/slide" Target="slides/slide31.xml"/><Relationship Id="rId283" Type="http://schemas.openxmlformats.org/officeDocument/2006/relationships/slide" Target="slides/slide278.xml"/><Relationship Id="rId339" Type="http://schemas.openxmlformats.org/officeDocument/2006/relationships/slide" Target="slides/slide334.xml"/><Relationship Id="rId78" Type="http://schemas.openxmlformats.org/officeDocument/2006/relationships/slide" Target="slides/slide73.xml"/><Relationship Id="rId101" Type="http://schemas.openxmlformats.org/officeDocument/2006/relationships/slide" Target="slides/slide96.xml"/><Relationship Id="rId143" Type="http://schemas.openxmlformats.org/officeDocument/2006/relationships/slide" Target="slides/slide138.xml"/><Relationship Id="rId185" Type="http://schemas.openxmlformats.org/officeDocument/2006/relationships/slide" Target="slides/slide180.xml"/><Relationship Id="rId350" Type="http://schemas.openxmlformats.org/officeDocument/2006/relationships/slide" Target="slides/slide345.xml"/><Relationship Id="rId406" Type="http://schemas.openxmlformats.org/officeDocument/2006/relationships/slide" Target="slides/slide401.xml"/><Relationship Id="rId9" Type="http://schemas.openxmlformats.org/officeDocument/2006/relationships/slide" Target="slides/slide4.xml"/><Relationship Id="rId210" Type="http://schemas.openxmlformats.org/officeDocument/2006/relationships/slide" Target="slides/slide205.xml"/><Relationship Id="rId392" Type="http://schemas.openxmlformats.org/officeDocument/2006/relationships/slide" Target="slides/slide387.xml"/><Relationship Id="rId448" Type="http://schemas.openxmlformats.org/officeDocument/2006/relationships/slide" Target="slides/slide443.xml"/><Relationship Id="rId252" Type="http://schemas.openxmlformats.org/officeDocument/2006/relationships/slide" Target="slides/slide247.xml"/><Relationship Id="rId294" Type="http://schemas.openxmlformats.org/officeDocument/2006/relationships/slide" Target="slides/slide289.xml"/><Relationship Id="rId308" Type="http://schemas.openxmlformats.org/officeDocument/2006/relationships/slide" Target="slides/slide303.xml"/><Relationship Id="rId47" Type="http://schemas.openxmlformats.org/officeDocument/2006/relationships/slide" Target="slides/slide42.xml"/><Relationship Id="rId89" Type="http://schemas.openxmlformats.org/officeDocument/2006/relationships/slide" Target="slides/slide84.xml"/><Relationship Id="rId112" Type="http://schemas.openxmlformats.org/officeDocument/2006/relationships/slide" Target="slides/slide107.xml"/><Relationship Id="rId154" Type="http://schemas.openxmlformats.org/officeDocument/2006/relationships/slide" Target="slides/slide149.xml"/><Relationship Id="rId361" Type="http://schemas.openxmlformats.org/officeDocument/2006/relationships/slide" Target="slides/slide356.xml"/><Relationship Id="rId196" Type="http://schemas.openxmlformats.org/officeDocument/2006/relationships/slide" Target="slides/slide191.xml"/><Relationship Id="rId417" Type="http://schemas.openxmlformats.org/officeDocument/2006/relationships/slide" Target="slides/slide412.xml"/><Relationship Id="rId16" Type="http://schemas.openxmlformats.org/officeDocument/2006/relationships/slide" Target="slides/slide11.xml"/><Relationship Id="rId221" Type="http://schemas.openxmlformats.org/officeDocument/2006/relationships/slide" Target="slides/slide216.xml"/><Relationship Id="rId263" Type="http://schemas.openxmlformats.org/officeDocument/2006/relationships/slide" Target="slides/slide258.xml"/><Relationship Id="rId319" Type="http://schemas.openxmlformats.org/officeDocument/2006/relationships/slide" Target="slides/slide314.xml"/><Relationship Id="rId58" Type="http://schemas.openxmlformats.org/officeDocument/2006/relationships/slide" Target="slides/slide53.xml"/><Relationship Id="rId123" Type="http://schemas.openxmlformats.org/officeDocument/2006/relationships/slide" Target="slides/slide118.xml"/><Relationship Id="rId330" Type="http://schemas.openxmlformats.org/officeDocument/2006/relationships/slide" Target="slides/slide325.xml"/><Relationship Id="rId165" Type="http://schemas.openxmlformats.org/officeDocument/2006/relationships/slide" Target="slides/slide160.xml"/><Relationship Id="rId372" Type="http://schemas.openxmlformats.org/officeDocument/2006/relationships/slide" Target="slides/slide367.xml"/><Relationship Id="rId428" Type="http://schemas.openxmlformats.org/officeDocument/2006/relationships/slide" Target="slides/slide423.xml"/><Relationship Id="rId232" Type="http://schemas.openxmlformats.org/officeDocument/2006/relationships/slide" Target="slides/slide227.xml"/><Relationship Id="rId274" Type="http://schemas.openxmlformats.org/officeDocument/2006/relationships/slide" Target="slides/slide269.xml"/><Relationship Id="rId27" Type="http://schemas.openxmlformats.org/officeDocument/2006/relationships/slide" Target="slides/slide22.xml"/><Relationship Id="rId69" Type="http://schemas.openxmlformats.org/officeDocument/2006/relationships/slide" Target="slides/slide64.xml"/><Relationship Id="rId134" Type="http://schemas.openxmlformats.org/officeDocument/2006/relationships/slide" Target="slides/slide129.xml"/><Relationship Id="rId80" Type="http://schemas.openxmlformats.org/officeDocument/2006/relationships/slide" Target="slides/slide75.xml"/><Relationship Id="rId176" Type="http://schemas.openxmlformats.org/officeDocument/2006/relationships/slide" Target="slides/slide171.xml"/><Relationship Id="rId341" Type="http://schemas.openxmlformats.org/officeDocument/2006/relationships/slide" Target="slides/slide336.xml"/><Relationship Id="rId383" Type="http://schemas.openxmlformats.org/officeDocument/2006/relationships/slide" Target="slides/slide378.xml"/><Relationship Id="rId439" Type="http://schemas.openxmlformats.org/officeDocument/2006/relationships/slide" Target="slides/slide434.xml"/><Relationship Id="rId201" Type="http://schemas.openxmlformats.org/officeDocument/2006/relationships/slide" Target="slides/slide196.xml"/><Relationship Id="rId243" Type="http://schemas.openxmlformats.org/officeDocument/2006/relationships/slide" Target="slides/slide238.xml"/><Relationship Id="rId285" Type="http://schemas.openxmlformats.org/officeDocument/2006/relationships/slide" Target="slides/slide280.xml"/><Relationship Id="rId450" Type="http://schemas.openxmlformats.org/officeDocument/2006/relationships/notesMaster" Target="notesMasters/notesMaster1.xml"/><Relationship Id="rId38" Type="http://schemas.openxmlformats.org/officeDocument/2006/relationships/slide" Target="slides/slide33.xml"/><Relationship Id="rId103" Type="http://schemas.openxmlformats.org/officeDocument/2006/relationships/slide" Target="slides/slide98.xml"/><Relationship Id="rId310" Type="http://schemas.openxmlformats.org/officeDocument/2006/relationships/slide" Target="slides/slide305.xml"/><Relationship Id="rId91" Type="http://schemas.openxmlformats.org/officeDocument/2006/relationships/slide" Target="slides/slide86.xml"/><Relationship Id="rId145" Type="http://schemas.openxmlformats.org/officeDocument/2006/relationships/slide" Target="slides/slide140.xml"/><Relationship Id="rId187" Type="http://schemas.openxmlformats.org/officeDocument/2006/relationships/slide" Target="slides/slide182.xml"/><Relationship Id="rId352" Type="http://schemas.openxmlformats.org/officeDocument/2006/relationships/slide" Target="slides/slide347.xml"/><Relationship Id="rId394" Type="http://schemas.openxmlformats.org/officeDocument/2006/relationships/slide" Target="slides/slide389.xml"/><Relationship Id="rId408" Type="http://schemas.openxmlformats.org/officeDocument/2006/relationships/slide" Target="slides/slide403.xml"/><Relationship Id="rId212" Type="http://schemas.openxmlformats.org/officeDocument/2006/relationships/slide" Target="slides/slide207.xml"/><Relationship Id="rId254" Type="http://schemas.openxmlformats.org/officeDocument/2006/relationships/slide" Target="slides/slide249.xml"/><Relationship Id="rId49" Type="http://schemas.openxmlformats.org/officeDocument/2006/relationships/slide" Target="slides/slide44.xml"/><Relationship Id="rId114" Type="http://schemas.openxmlformats.org/officeDocument/2006/relationships/slide" Target="slides/slide109.xml"/><Relationship Id="rId296" Type="http://schemas.openxmlformats.org/officeDocument/2006/relationships/slide" Target="slides/slide291.xml"/><Relationship Id="rId60" Type="http://schemas.openxmlformats.org/officeDocument/2006/relationships/slide" Target="slides/slide55.xml"/><Relationship Id="rId156" Type="http://schemas.openxmlformats.org/officeDocument/2006/relationships/slide" Target="slides/slide151.xml"/><Relationship Id="rId198" Type="http://schemas.openxmlformats.org/officeDocument/2006/relationships/slide" Target="slides/slide193.xml"/><Relationship Id="rId321" Type="http://schemas.openxmlformats.org/officeDocument/2006/relationships/slide" Target="slides/slide316.xml"/><Relationship Id="rId363" Type="http://schemas.openxmlformats.org/officeDocument/2006/relationships/slide" Target="slides/slide358.xml"/><Relationship Id="rId419" Type="http://schemas.openxmlformats.org/officeDocument/2006/relationships/slide" Target="slides/slide414.xml"/><Relationship Id="rId223" Type="http://schemas.openxmlformats.org/officeDocument/2006/relationships/slide" Target="slides/slide218.xml"/><Relationship Id="rId430" Type="http://schemas.openxmlformats.org/officeDocument/2006/relationships/slide" Target="slides/slide425.xml"/><Relationship Id="rId18" Type="http://schemas.openxmlformats.org/officeDocument/2006/relationships/slide" Target="slides/slide13.xml"/><Relationship Id="rId265" Type="http://schemas.openxmlformats.org/officeDocument/2006/relationships/slide" Target="slides/slide260.xml"/><Relationship Id="rId125" Type="http://schemas.openxmlformats.org/officeDocument/2006/relationships/slide" Target="slides/slide120.xml"/><Relationship Id="rId167" Type="http://schemas.openxmlformats.org/officeDocument/2006/relationships/slide" Target="slides/slide162.xml"/><Relationship Id="rId332" Type="http://schemas.openxmlformats.org/officeDocument/2006/relationships/slide" Target="slides/slide327.xml"/><Relationship Id="rId374" Type="http://schemas.openxmlformats.org/officeDocument/2006/relationships/slide" Target="slides/slide369.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slide" Target="slides/slide229.xml"/><Relationship Id="rId420" Type="http://schemas.openxmlformats.org/officeDocument/2006/relationships/slide" Target="slides/slide415.xml"/><Relationship Id="rId2" Type="http://schemas.openxmlformats.org/officeDocument/2006/relationships/slideMaster" Target="slideMasters/slideMaster2.xml"/><Relationship Id="rId29" Type="http://schemas.openxmlformats.org/officeDocument/2006/relationships/slide" Target="slides/slide24.xml"/><Relationship Id="rId255" Type="http://schemas.openxmlformats.org/officeDocument/2006/relationships/slide" Target="slides/slide250.xml"/><Relationship Id="rId276" Type="http://schemas.openxmlformats.org/officeDocument/2006/relationships/slide" Target="slides/slide271.xml"/><Relationship Id="rId297" Type="http://schemas.openxmlformats.org/officeDocument/2006/relationships/slide" Target="slides/slide292.xml"/><Relationship Id="rId441" Type="http://schemas.openxmlformats.org/officeDocument/2006/relationships/slide" Target="slides/slide436.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301" Type="http://schemas.openxmlformats.org/officeDocument/2006/relationships/slide" Target="slides/slide296.xml"/><Relationship Id="rId322" Type="http://schemas.openxmlformats.org/officeDocument/2006/relationships/slide" Target="slides/slide317.xml"/><Relationship Id="rId343" Type="http://schemas.openxmlformats.org/officeDocument/2006/relationships/slide" Target="slides/slide338.xml"/><Relationship Id="rId364" Type="http://schemas.openxmlformats.org/officeDocument/2006/relationships/slide" Target="slides/slide359.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385" Type="http://schemas.openxmlformats.org/officeDocument/2006/relationships/slide" Target="slides/slide380.xml"/><Relationship Id="rId19" Type="http://schemas.openxmlformats.org/officeDocument/2006/relationships/slide" Target="slides/slide14.xml"/><Relationship Id="rId224" Type="http://schemas.openxmlformats.org/officeDocument/2006/relationships/slide" Target="slides/slide219.xml"/><Relationship Id="rId245" Type="http://schemas.openxmlformats.org/officeDocument/2006/relationships/slide" Target="slides/slide240.xml"/><Relationship Id="rId266" Type="http://schemas.openxmlformats.org/officeDocument/2006/relationships/slide" Target="slides/slide261.xml"/><Relationship Id="rId287" Type="http://schemas.openxmlformats.org/officeDocument/2006/relationships/slide" Target="slides/slide282.xml"/><Relationship Id="rId410" Type="http://schemas.openxmlformats.org/officeDocument/2006/relationships/slide" Target="slides/slide405.xml"/><Relationship Id="rId431" Type="http://schemas.openxmlformats.org/officeDocument/2006/relationships/slide" Target="slides/slide426.xml"/><Relationship Id="rId452" Type="http://schemas.openxmlformats.org/officeDocument/2006/relationships/viewProps" Target="viewProps.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312" Type="http://schemas.openxmlformats.org/officeDocument/2006/relationships/slide" Target="slides/slide307.xml"/><Relationship Id="rId333" Type="http://schemas.openxmlformats.org/officeDocument/2006/relationships/slide" Target="slides/slide328.xml"/><Relationship Id="rId354" Type="http://schemas.openxmlformats.org/officeDocument/2006/relationships/slide" Target="slides/slide349.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75" Type="http://schemas.openxmlformats.org/officeDocument/2006/relationships/slide" Target="slides/slide370.xml"/><Relationship Id="rId396" Type="http://schemas.openxmlformats.org/officeDocument/2006/relationships/slide" Target="slides/slide391.xml"/><Relationship Id="rId3" Type="http://schemas.openxmlformats.org/officeDocument/2006/relationships/slideMaster" Target="slideMasters/slideMaster3.xml"/><Relationship Id="rId214" Type="http://schemas.openxmlformats.org/officeDocument/2006/relationships/slide" Target="slides/slide209.xml"/><Relationship Id="rId235" Type="http://schemas.openxmlformats.org/officeDocument/2006/relationships/slide" Target="slides/slide230.xml"/><Relationship Id="rId256" Type="http://schemas.openxmlformats.org/officeDocument/2006/relationships/slide" Target="slides/slide251.xml"/><Relationship Id="rId277" Type="http://schemas.openxmlformats.org/officeDocument/2006/relationships/slide" Target="slides/slide272.xml"/><Relationship Id="rId298" Type="http://schemas.openxmlformats.org/officeDocument/2006/relationships/slide" Target="slides/slide293.xml"/><Relationship Id="rId400" Type="http://schemas.openxmlformats.org/officeDocument/2006/relationships/slide" Target="slides/slide395.xml"/><Relationship Id="rId421" Type="http://schemas.openxmlformats.org/officeDocument/2006/relationships/slide" Target="slides/slide416.xml"/><Relationship Id="rId442" Type="http://schemas.openxmlformats.org/officeDocument/2006/relationships/slide" Target="slides/slide437.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302" Type="http://schemas.openxmlformats.org/officeDocument/2006/relationships/slide" Target="slides/slide297.xml"/><Relationship Id="rId323" Type="http://schemas.openxmlformats.org/officeDocument/2006/relationships/slide" Target="slides/slide318.xml"/><Relationship Id="rId344" Type="http://schemas.openxmlformats.org/officeDocument/2006/relationships/slide" Target="slides/slide339.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365" Type="http://schemas.openxmlformats.org/officeDocument/2006/relationships/slide" Target="slides/slide360.xml"/><Relationship Id="rId386" Type="http://schemas.openxmlformats.org/officeDocument/2006/relationships/slide" Target="slides/slide381.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slide" Target="slides/slide220.xml"/><Relationship Id="rId246" Type="http://schemas.openxmlformats.org/officeDocument/2006/relationships/slide" Target="slides/slide241.xml"/><Relationship Id="rId267" Type="http://schemas.openxmlformats.org/officeDocument/2006/relationships/slide" Target="slides/slide262.xml"/><Relationship Id="rId288" Type="http://schemas.openxmlformats.org/officeDocument/2006/relationships/slide" Target="slides/slide283.xml"/><Relationship Id="rId411" Type="http://schemas.openxmlformats.org/officeDocument/2006/relationships/slide" Target="slides/slide406.xml"/><Relationship Id="rId432" Type="http://schemas.openxmlformats.org/officeDocument/2006/relationships/slide" Target="slides/slide427.xml"/><Relationship Id="rId453" Type="http://schemas.openxmlformats.org/officeDocument/2006/relationships/theme" Target="theme/theme1.xml"/><Relationship Id="rId106" Type="http://schemas.openxmlformats.org/officeDocument/2006/relationships/slide" Target="slides/slide101.xml"/><Relationship Id="rId127" Type="http://schemas.openxmlformats.org/officeDocument/2006/relationships/slide" Target="slides/slide122.xml"/><Relationship Id="rId313" Type="http://schemas.openxmlformats.org/officeDocument/2006/relationships/slide" Target="slides/slide308.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94" Type="http://schemas.openxmlformats.org/officeDocument/2006/relationships/slide" Target="slides/slide89.xml"/><Relationship Id="rId148" Type="http://schemas.openxmlformats.org/officeDocument/2006/relationships/slide" Target="slides/slide143.xml"/><Relationship Id="rId169" Type="http://schemas.openxmlformats.org/officeDocument/2006/relationships/slide" Target="slides/slide164.xml"/><Relationship Id="rId334" Type="http://schemas.openxmlformats.org/officeDocument/2006/relationships/slide" Target="slides/slide329.xml"/><Relationship Id="rId355" Type="http://schemas.openxmlformats.org/officeDocument/2006/relationships/slide" Target="slides/slide350.xml"/><Relationship Id="rId376" Type="http://schemas.openxmlformats.org/officeDocument/2006/relationships/slide" Target="slides/slide371.xml"/><Relationship Id="rId397" Type="http://schemas.openxmlformats.org/officeDocument/2006/relationships/slide" Target="slides/slide392.xml"/><Relationship Id="rId4" Type="http://schemas.openxmlformats.org/officeDocument/2006/relationships/slideMaster" Target="slideMasters/slideMaster4.xml"/><Relationship Id="rId180" Type="http://schemas.openxmlformats.org/officeDocument/2006/relationships/slide" Target="slides/slide17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78" Type="http://schemas.openxmlformats.org/officeDocument/2006/relationships/slide" Target="slides/slide273.xml"/><Relationship Id="rId401" Type="http://schemas.openxmlformats.org/officeDocument/2006/relationships/slide" Target="slides/slide396.xml"/><Relationship Id="rId422" Type="http://schemas.openxmlformats.org/officeDocument/2006/relationships/slide" Target="slides/slide417.xml"/><Relationship Id="rId443" Type="http://schemas.openxmlformats.org/officeDocument/2006/relationships/slide" Target="slides/slide438.xml"/><Relationship Id="rId303" Type="http://schemas.openxmlformats.org/officeDocument/2006/relationships/slide" Target="slides/slide298.xml"/><Relationship Id="rId42" Type="http://schemas.openxmlformats.org/officeDocument/2006/relationships/slide" Target="slides/slide37.xml"/><Relationship Id="rId84" Type="http://schemas.openxmlformats.org/officeDocument/2006/relationships/slide" Target="slides/slide79.xml"/><Relationship Id="rId138" Type="http://schemas.openxmlformats.org/officeDocument/2006/relationships/slide" Target="slides/slide133.xml"/><Relationship Id="rId345" Type="http://schemas.openxmlformats.org/officeDocument/2006/relationships/slide" Target="slides/slide340.xml"/><Relationship Id="rId387" Type="http://schemas.openxmlformats.org/officeDocument/2006/relationships/slide" Target="slides/slide382.xml"/><Relationship Id="rId191" Type="http://schemas.openxmlformats.org/officeDocument/2006/relationships/slide" Target="slides/slide186.xml"/><Relationship Id="rId205" Type="http://schemas.openxmlformats.org/officeDocument/2006/relationships/slide" Target="slides/slide200.xml"/><Relationship Id="rId247" Type="http://schemas.openxmlformats.org/officeDocument/2006/relationships/slide" Target="slides/slide242.xml"/><Relationship Id="rId412" Type="http://schemas.openxmlformats.org/officeDocument/2006/relationships/slide" Target="slides/slide407.xml"/><Relationship Id="rId107" Type="http://schemas.openxmlformats.org/officeDocument/2006/relationships/slide" Target="slides/slide102.xml"/><Relationship Id="rId289" Type="http://schemas.openxmlformats.org/officeDocument/2006/relationships/slide" Target="slides/slide284.xml"/><Relationship Id="rId454" Type="http://schemas.openxmlformats.org/officeDocument/2006/relationships/tableStyles" Target="tableStyles.xml"/><Relationship Id="rId11" Type="http://schemas.openxmlformats.org/officeDocument/2006/relationships/slide" Target="slides/slide6.xml"/><Relationship Id="rId53" Type="http://schemas.openxmlformats.org/officeDocument/2006/relationships/slide" Target="slides/slide48.xml"/><Relationship Id="rId149" Type="http://schemas.openxmlformats.org/officeDocument/2006/relationships/slide" Target="slides/slide144.xml"/><Relationship Id="rId314" Type="http://schemas.openxmlformats.org/officeDocument/2006/relationships/slide" Target="slides/slide309.xml"/><Relationship Id="rId356" Type="http://schemas.openxmlformats.org/officeDocument/2006/relationships/slide" Target="slides/slide351.xml"/><Relationship Id="rId398" Type="http://schemas.openxmlformats.org/officeDocument/2006/relationships/slide" Target="slides/slide393.xml"/><Relationship Id="rId95" Type="http://schemas.openxmlformats.org/officeDocument/2006/relationships/slide" Target="slides/slide90.xml"/><Relationship Id="rId160" Type="http://schemas.openxmlformats.org/officeDocument/2006/relationships/slide" Target="slides/slide155.xml"/><Relationship Id="rId216" Type="http://schemas.openxmlformats.org/officeDocument/2006/relationships/slide" Target="slides/slide211.xml"/><Relationship Id="rId423" Type="http://schemas.openxmlformats.org/officeDocument/2006/relationships/slide" Target="slides/slide418.xml"/><Relationship Id="rId258" Type="http://schemas.openxmlformats.org/officeDocument/2006/relationships/slide" Target="slides/slide253.xml"/><Relationship Id="rId22" Type="http://schemas.openxmlformats.org/officeDocument/2006/relationships/slide" Target="slides/slide17.xml"/><Relationship Id="rId64" Type="http://schemas.openxmlformats.org/officeDocument/2006/relationships/slide" Target="slides/slide59.xml"/><Relationship Id="rId118" Type="http://schemas.openxmlformats.org/officeDocument/2006/relationships/slide" Target="slides/slide113.xml"/><Relationship Id="rId325" Type="http://schemas.openxmlformats.org/officeDocument/2006/relationships/slide" Target="slides/slide320.xml"/><Relationship Id="rId367" Type="http://schemas.openxmlformats.org/officeDocument/2006/relationships/slide" Target="slides/slide362.xml"/><Relationship Id="rId171" Type="http://schemas.openxmlformats.org/officeDocument/2006/relationships/slide" Target="slides/slide166.xml"/><Relationship Id="rId227" Type="http://schemas.openxmlformats.org/officeDocument/2006/relationships/slide" Target="slides/slide222.xml"/><Relationship Id="rId269" Type="http://schemas.openxmlformats.org/officeDocument/2006/relationships/slide" Target="slides/slide264.xml"/><Relationship Id="rId434" Type="http://schemas.openxmlformats.org/officeDocument/2006/relationships/slide" Target="slides/slide429.xml"/><Relationship Id="rId33" Type="http://schemas.openxmlformats.org/officeDocument/2006/relationships/slide" Target="slides/slide28.xml"/><Relationship Id="rId129" Type="http://schemas.openxmlformats.org/officeDocument/2006/relationships/slide" Target="slides/slide124.xml"/><Relationship Id="rId280" Type="http://schemas.openxmlformats.org/officeDocument/2006/relationships/slide" Target="slides/slide275.xml"/><Relationship Id="rId336" Type="http://schemas.openxmlformats.org/officeDocument/2006/relationships/slide" Target="slides/slide331.xml"/><Relationship Id="rId75" Type="http://schemas.openxmlformats.org/officeDocument/2006/relationships/slide" Target="slides/slide70.xml"/><Relationship Id="rId140" Type="http://schemas.openxmlformats.org/officeDocument/2006/relationships/slide" Target="slides/slide135.xml"/><Relationship Id="rId182" Type="http://schemas.openxmlformats.org/officeDocument/2006/relationships/slide" Target="slides/slide177.xml"/><Relationship Id="rId378" Type="http://schemas.openxmlformats.org/officeDocument/2006/relationships/slide" Target="slides/slide373.xml"/><Relationship Id="rId403" Type="http://schemas.openxmlformats.org/officeDocument/2006/relationships/slide" Target="slides/slide398.xml"/><Relationship Id="rId6" Type="http://schemas.openxmlformats.org/officeDocument/2006/relationships/slide" Target="slides/slide1.xml"/><Relationship Id="rId238" Type="http://schemas.openxmlformats.org/officeDocument/2006/relationships/slide" Target="slides/slide233.xml"/><Relationship Id="rId445" Type="http://schemas.openxmlformats.org/officeDocument/2006/relationships/slide" Target="slides/slide440.xml"/><Relationship Id="rId291" Type="http://schemas.openxmlformats.org/officeDocument/2006/relationships/slide" Target="slides/slide286.xml"/><Relationship Id="rId305" Type="http://schemas.openxmlformats.org/officeDocument/2006/relationships/slide" Target="slides/slide300.xml"/><Relationship Id="rId347" Type="http://schemas.openxmlformats.org/officeDocument/2006/relationships/slide" Target="slides/slide342.xml"/><Relationship Id="rId44" Type="http://schemas.openxmlformats.org/officeDocument/2006/relationships/slide" Target="slides/slide39.xml"/><Relationship Id="rId86" Type="http://schemas.openxmlformats.org/officeDocument/2006/relationships/slide" Target="slides/slide81.xml"/><Relationship Id="rId151" Type="http://schemas.openxmlformats.org/officeDocument/2006/relationships/slide" Target="slides/slide146.xml"/><Relationship Id="rId389" Type="http://schemas.openxmlformats.org/officeDocument/2006/relationships/slide" Target="slides/slide384.xml"/><Relationship Id="rId193" Type="http://schemas.openxmlformats.org/officeDocument/2006/relationships/slide" Target="slides/slide188.xml"/><Relationship Id="rId207" Type="http://schemas.openxmlformats.org/officeDocument/2006/relationships/slide" Target="slides/slide202.xml"/><Relationship Id="rId249" Type="http://schemas.openxmlformats.org/officeDocument/2006/relationships/slide" Target="slides/slide244.xml"/><Relationship Id="rId414" Type="http://schemas.openxmlformats.org/officeDocument/2006/relationships/slide" Target="slides/slide409.xml"/><Relationship Id="rId13" Type="http://schemas.openxmlformats.org/officeDocument/2006/relationships/slide" Target="slides/slide8.xml"/><Relationship Id="rId109" Type="http://schemas.openxmlformats.org/officeDocument/2006/relationships/slide" Target="slides/slide104.xml"/><Relationship Id="rId260" Type="http://schemas.openxmlformats.org/officeDocument/2006/relationships/slide" Target="slides/slide255.xml"/><Relationship Id="rId316" Type="http://schemas.openxmlformats.org/officeDocument/2006/relationships/slide" Target="slides/slide311.xml"/><Relationship Id="rId55" Type="http://schemas.openxmlformats.org/officeDocument/2006/relationships/slide" Target="slides/slide50.xml"/><Relationship Id="rId97" Type="http://schemas.openxmlformats.org/officeDocument/2006/relationships/slide" Target="slides/slide92.xml"/><Relationship Id="rId120" Type="http://schemas.openxmlformats.org/officeDocument/2006/relationships/slide" Target="slides/slide115.xml"/><Relationship Id="rId358" Type="http://schemas.openxmlformats.org/officeDocument/2006/relationships/slide" Target="slides/slide353.xml"/><Relationship Id="rId162" Type="http://schemas.openxmlformats.org/officeDocument/2006/relationships/slide" Target="slides/slide157.xml"/><Relationship Id="rId218" Type="http://schemas.openxmlformats.org/officeDocument/2006/relationships/slide" Target="slides/slide213.xml"/><Relationship Id="rId425" Type="http://schemas.openxmlformats.org/officeDocument/2006/relationships/slide" Target="slides/slide420.xml"/><Relationship Id="rId271" Type="http://schemas.openxmlformats.org/officeDocument/2006/relationships/slide" Target="slides/slide266.xml"/><Relationship Id="rId24" Type="http://schemas.openxmlformats.org/officeDocument/2006/relationships/slide" Target="slides/slide19.xml"/><Relationship Id="rId66" Type="http://schemas.openxmlformats.org/officeDocument/2006/relationships/slide" Target="slides/slide61.xml"/><Relationship Id="rId131" Type="http://schemas.openxmlformats.org/officeDocument/2006/relationships/slide" Target="slides/slide126.xml"/><Relationship Id="rId327" Type="http://schemas.openxmlformats.org/officeDocument/2006/relationships/slide" Target="slides/slide322.xml"/><Relationship Id="rId369" Type="http://schemas.openxmlformats.org/officeDocument/2006/relationships/slide" Target="slides/slide364.xml"/><Relationship Id="rId173" Type="http://schemas.openxmlformats.org/officeDocument/2006/relationships/slide" Target="slides/slide168.xml"/><Relationship Id="rId229" Type="http://schemas.openxmlformats.org/officeDocument/2006/relationships/slide" Target="slides/slide224.xml"/><Relationship Id="rId380" Type="http://schemas.openxmlformats.org/officeDocument/2006/relationships/slide" Target="slides/slide375.xml"/><Relationship Id="rId436" Type="http://schemas.openxmlformats.org/officeDocument/2006/relationships/slide" Target="slides/slide431.xml"/><Relationship Id="rId240" Type="http://schemas.openxmlformats.org/officeDocument/2006/relationships/slide" Target="slides/slide235.xml"/><Relationship Id="rId35" Type="http://schemas.openxmlformats.org/officeDocument/2006/relationships/slide" Target="slides/slide30.xml"/><Relationship Id="rId77" Type="http://schemas.openxmlformats.org/officeDocument/2006/relationships/slide" Target="slides/slide72.xml"/><Relationship Id="rId100" Type="http://schemas.openxmlformats.org/officeDocument/2006/relationships/slide" Target="slides/slide95.xml"/><Relationship Id="rId282" Type="http://schemas.openxmlformats.org/officeDocument/2006/relationships/slide" Target="slides/slide277.xml"/><Relationship Id="rId338" Type="http://schemas.openxmlformats.org/officeDocument/2006/relationships/slide" Target="slides/slide333.xml"/><Relationship Id="rId8" Type="http://schemas.openxmlformats.org/officeDocument/2006/relationships/slide" Target="slides/slide3.xml"/><Relationship Id="rId142" Type="http://schemas.openxmlformats.org/officeDocument/2006/relationships/slide" Target="slides/slide137.xml"/><Relationship Id="rId184" Type="http://schemas.openxmlformats.org/officeDocument/2006/relationships/slide" Target="slides/slide179.xml"/><Relationship Id="rId391" Type="http://schemas.openxmlformats.org/officeDocument/2006/relationships/slide" Target="slides/slide386.xml"/><Relationship Id="rId405" Type="http://schemas.openxmlformats.org/officeDocument/2006/relationships/slide" Target="slides/slide400.xml"/><Relationship Id="rId447" Type="http://schemas.openxmlformats.org/officeDocument/2006/relationships/slide" Target="slides/slide442.xml"/><Relationship Id="rId251" Type="http://schemas.openxmlformats.org/officeDocument/2006/relationships/slide" Target="slides/slide246.xml"/><Relationship Id="rId46" Type="http://schemas.openxmlformats.org/officeDocument/2006/relationships/slide" Target="slides/slide41.xml"/><Relationship Id="rId293" Type="http://schemas.openxmlformats.org/officeDocument/2006/relationships/slide" Target="slides/slide288.xml"/><Relationship Id="rId307" Type="http://schemas.openxmlformats.org/officeDocument/2006/relationships/slide" Target="slides/slide302.xml"/><Relationship Id="rId349" Type="http://schemas.openxmlformats.org/officeDocument/2006/relationships/slide" Target="slides/slide344.xml"/><Relationship Id="rId88" Type="http://schemas.openxmlformats.org/officeDocument/2006/relationships/slide" Target="slides/slide83.xml"/><Relationship Id="rId111" Type="http://schemas.openxmlformats.org/officeDocument/2006/relationships/slide" Target="slides/slide106.xml"/><Relationship Id="rId153" Type="http://schemas.openxmlformats.org/officeDocument/2006/relationships/slide" Target="slides/slide148.xml"/><Relationship Id="rId195" Type="http://schemas.openxmlformats.org/officeDocument/2006/relationships/slide" Target="slides/slide190.xml"/><Relationship Id="rId209" Type="http://schemas.openxmlformats.org/officeDocument/2006/relationships/slide" Target="slides/slide204.xml"/><Relationship Id="rId360" Type="http://schemas.openxmlformats.org/officeDocument/2006/relationships/slide" Target="slides/slide355.xml"/><Relationship Id="rId416" Type="http://schemas.openxmlformats.org/officeDocument/2006/relationships/slide" Target="slides/slide411.xml"/><Relationship Id="rId220" Type="http://schemas.openxmlformats.org/officeDocument/2006/relationships/slide" Target="slides/slide215.xml"/><Relationship Id="rId15" Type="http://schemas.openxmlformats.org/officeDocument/2006/relationships/slide" Target="slides/slide10.xml"/><Relationship Id="rId57" Type="http://schemas.openxmlformats.org/officeDocument/2006/relationships/slide" Target="slides/slide52.xml"/><Relationship Id="rId262" Type="http://schemas.openxmlformats.org/officeDocument/2006/relationships/slide" Target="slides/slide257.xml"/><Relationship Id="rId318" Type="http://schemas.openxmlformats.org/officeDocument/2006/relationships/slide" Target="slides/slide313.xml"/><Relationship Id="rId99" Type="http://schemas.openxmlformats.org/officeDocument/2006/relationships/slide" Target="slides/slide94.xml"/><Relationship Id="rId122" Type="http://schemas.openxmlformats.org/officeDocument/2006/relationships/slide" Target="slides/slide117.xml"/><Relationship Id="rId164" Type="http://schemas.openxmlformats.org/officeDocument/2006/relationships/slide" Target="slides/slide159.xml"/><Relationship Id="rId371" Type="http://schemas.openxmlformats.org/officeDocument/2006/relationships/slide" Target="slides/slide366.xml"/><Relationship Id="rId427" Type="http://schemas.openxmlformats.org/officeDocument/2006/relationships/slide" Target="slides/slide422.xml"/><Relationship Id="rId26" Type="http://schemas.openxmlformats.org/officeDocument/2006/relationships/slide" Target="slides/slide21.xml"/><Relationship Id="rId231" Type="http://schemas.openxmlformats.org/officeDocument/2006/relationships/slide" Target="slides/slide226.xml"/><Relationship Id="rId273" Type="http://schemas.openxmlformats.org/officeDocument/2006/relationships/slide" Target="slides/slide268.xml"/><Relationship Id="rId329" Type="http://schemas.openxmlformats.org/officeDocument/2006/relationships/slide" Target="slides/slide324.xml"/><Relationship Id="rId68" Type="http://schemas.openxmlformats.org/officeDocument/2006/relationships/slide" Target="slides/slide63.xml"/><Relationship Id="rId133" Type="http://schemas.openxmlformats.org/officeDocument/2006/relationships/slide" Target="slides/slide128.xml"/><Relationship Id="rId175" Type="http://schemas.openxmlformats.org/officeDocument/2006/relationships/slide" Target="slides/slide170.xml"/><Relationship Id="rId340" Type="http://schemas.openxmlformats.org/officeDocument/2006/relationships/slide" Target="slides/slide335.xml"/><Relationship Id="rId200" Type="http://schemas.openxmlformats.org/officeDocument/2006/relationships/slide" Target="slides/slide195.xml"/><Relationship Id="rId382" Type="http://schemas.openxmlformats.org/officeDocument/2006/relationships/slide" Target="slides/slide377.xml"/><Relationship Id="rId438" Type="http://schemas.openxmlformats.org/officeDocument/2006/relationships/slide" Target="slides/slide433.xml"/><Relationship Id="rId242" Type="http://schemas.openxmlformats.org/officeDocument/2006/relationships/slide" Target="slides/slide237.xml"/><Relationship Id="rId284" Type="http://schemas.openxmlformats.org/officeDocument/2006/relationships/slide" Target="slides/slide279.xml"/><Relationship Id="rId37" Type="http://schemas.openxmlformats.org/officeDocument/2006/relationships/slide" Target="slides/slide32.xml"/><Relationship Id="rId79" Type="http://schemas.openxmlformats.org/officeDocument/2006/relationships/slide" Target="slides/slide74.xml"/><Relationship Id="rId102" Type="http://schemas.openxmlformats.org/officeDocument/2006/relationships/slide" Target="slides/slide97.xml"/><Relationship Id="rId144" Type="http://schemas.openxmlformats.org/officeDocument/2006/relationships/slide" Target="slides/slide139.xml"/><Relationship Id="rId90" Type="http://schemas.openxmlformats.org/officeDocument/2006/relationships/slide" Target="slides/slide85.xml"/><Relationship Id="rId186" Type="http://schemas.openxmlformats.org/officeDocument/2006/relationships/slide" Target="slides/slide181.xml"/><Relationship Id="rId351" Type="http://schemas.openxmlformats.org/officeDocument/2006/relationships/slide" Target="slides/slide346.xml"/><Relationship Id="rId393" Type="http://schemas.openxmlformats.org/officeDocument/2006/relationships/slide" Target="slides/slide388.xml"/><Relationship Id="rId407" Type="http://schemas.openxmlformats.org/officeDocument/2006/relationships/slide" Target="slides/slide402.xml"/><Relationship Id="rId449" Type="http://schemas.openxmlformats.org/officeDocument/2006/relationships/slide" Target="slides/slide444.xml"/><Relationship Id="rId211" Type="http://schemas.openxmlformats.org/officeDocument/2006/relationships/slide" Target="slides/slide206.xml"/><Relationship Id="rId253" Type="http://schemas.openxmlformats.org/officeDocument/2006/relationships/slide" Target="slides/slide248.xml"/><Relationship Id="rId295" Type="http://schemas.openxmlformats.org/officeDocument/2006/relationships/slide" Target="slides/slide290.xml"/><Relationship Id="rId309" Type="http://schemas.openxmlformats.org/officeDocument/2006/relationships/slide" Target="slides/slide304.xml"/><Relationship Id="rId48" Type="http://schemas.openxmlformats.org/officeDocument/2006/relationships/slide" Target="slides/slide43.xml"/><Relationship Id="rId113" Type="http://schemas.openxmlformats.org/officeDocument/2006/relationships/slide" Target="slides/slide108.xml"/><Relationship Id="rId320" Type="http://schemas.openxmlformats.org/officeDocument/2006/relationships/slide" Target="slides/slide315.xml"/><Relationship Id="rId155" Type="http://schemas.openxmlformats.org/officeDocument/2006/relationships/slide" Target="slides/slide150.xml"/><Relationship Id="rId197" Type="http://schemas.openxmlformats.org/officeDocument/2006/relationships/slide" Target="slides/slide192.xml"/><Relationship Id="rId362" Type="http://schemas.openxmlformats.org/officeDocument/2006/relationships/slide" Target="slides/slide357.xml"/><Relationship Id="rId418" Type="http://schemas.openxmlformats.org/officeDocument/2006/relationships/slide" Target="slides/slide413.xml"/><Relationship Id="rId222" Type="http://schemas.openxmlformats.org/officeDocument/2006/relationships/slide" Target="slides/slide217.xml"/><Relationship Id="rId264" Type="http://schemas.openxmlformats.org/officeDocument/2006/relationships/slide" Target="slides/slide259.xml"/><Relationship Id="rId17" Type="http://schemas.openxmlformats.org/officeDocument/2006/relationships/slide" Target="slides/slide12.xml"/><Relationship Id="rId59" Type="http://schemas.openxmlformats.org/officeDocument/2006/relationships/slide" Target="slides/slide54.xml"/><Relationship Id="rId124" Type="http://schemas.openxmlformats.org/officeDocument/2006/relationships/slide" Target="slides/slide119.xml"/><Relationship Id="rId70" Type="http://schemas.openxmlformats.org/officeDocument/2006/relationships/slide" Target="slides/slide65.xml"/><Relationship Id="rId166" Type="http://schemas.openxmlformats.org/officeDocument/2006/relationships/slide" Target="slides/slide161.xml"/><Relationship Id="rId331" Type="http://schemas.openxmlformats.org/officeDocument/2006/relationships/slide" Target="slides/slide326.xml"/><Relationship Id="rId373" Type="http://schemas.openxmlformats.org/officeDocument/2006/relationships/slide" Target="slides/slide368.xml"/><Relationship Id="rId429" Type="http://schemas.openxmlformats.org/officeDocument/2006/relationships/slide" Target="slides/slide424.xml"/><Relationship Id="rId1" Type="http://schemas.openxmlformats.org/officeDocument/2006/relationships/slideMaster" Target="slideMasters/slideMaster1.xml"/><Relationship Id="rId233" Type="http://schemas.openxmlformats.org/officeDocument/2006/relationships/slide" Target="slides/slide228.xml"/><Relationship Id="rId440" Type="http://schemas.openxmlformats.org/officeDocument/2006/relationships/slide" Target="slides/slide435.xml"/><Relationship Id="rId28" Type="http://schemas.openxmlformats.org/officeDocument/2006/relationships/slide" Target="slides/slide23.xml"/><Relationship Id="rId275" Type="http://schemas.openxmlformats.org/officeDocument/2006/relationships/slide" Target="slides/slide270.xml"/><Relationship Id="rId300" Type="http://schemas.openxmlformats.org/officeDocument/2006/relationships/slide" Target="slides/slide295.xml"/><Relationship Id="rId81" Type="http://schemas.openxmlformats.org/officeDocument/2006/relationships/slide" Target="slides/slide76.xml"/><Relationship Id="rId135" Type="http://schemas.openxmlformats.org/officeDocument/2006/relationships/slide" Target="slides/slide130.xml"/><Relationship Id="rId177" Type="http://schemas.openxmlformats.org/officeDocument/2006/relationships/slide" Target="slides/slide172.xml"/><Relationship Id="rId342" Type="http://schemas.openxmlformats.org/officeDocument/2006/relationships/slide" Target="slides/slide337.xml"/><Relationship Id="rId384" Type="http://schemas.openxmlformats.org/officeDocument/2006/relationships/slide" Target="slides/slide379.xml"/><Relationship Id="rId202" Type="http://schemas.openxmlformats.org/officeDocument/2006/relationships/slide" Target="slides/slide197.xml"/><Relationship Id="rId244" Type="http://schemas.openxmlformats.org/officeDocument/2006/relationships/slide" Target="slides/slide239.xml"/><Relationship Id="rId39" Type="http://schemas.openxmlformats.org/officeDocument/2006/relationships/slide" Target="slides/slide34.xml"/><Relationship Id="rId286" Type="http://schemas.openxmlformats.org/officeDocument/2006/relationships/slide" Target="slides/slide281.xml"/><Relationship Id="rId451" Type="http://schemas.openxmlformats.org/officeDocument/2006/relationships/presProps" Target="presProps.xml"/><Relationship Id="rId50" Type="http://schemas.openxmlformats.org/officeDocument/2006/relationships/slide" Target="slides/slide45.xml"/><Relationship Id="rId104" Type="http://schemas.openxmlformats.org/officeDocument/2006/relationships/slide" Target="slides/slide99.xml"/><Relationship Id="rId146" Type="http://schemas.openxmlformats.org/officeDocument/2006/relationships/slide" Target="slides/slide141.xml"/><Relationship Id="rId188" Type="http://schemas.openxmlformats.org/officeDocument/2006/relationships/slide" Target="slides/slide183.xml"/><Relationship Id="rId311" Type="http://schemas.openxmlformats.org/officeDocument/2006/relationships/slide" Target="slides/slide306.xml"/><Relationship Id="rId353" Type="http://schemas.openxmlformats.org/officeDocument/2006/relationships/slide" Target="slides/slide348.xml"/><Relationship Id="rId395" Type="http://schemas.openxmlformats.org/officeDocument/2006/relationships/slide" Target="slides/slide390.xml"/><Relationship Id="rId409" Type="http://schemas.openxmlformats.org/officeDocument/2006/relationships/slide" Target="slides/slide40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00.xml.rels><?xml version="1.0" encoding="UTF-8" standalone="yes"?>
<Relationships xmlns="http://schemas.openxmlformats.org/package/2006/relationships"><Relationship Id="rId2" Type="http://schemas.openxmlformats.org/officeDocument/2006/relationships/chartUserShapes" Target="../drawings/drawing22.xml"/><Relationship Id="rId1"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2" Type="http://schemas.openxmlformats.org/officeDocument/2006/relationships/chartUserShapes" Target="../drawings/drawing23.xml"/><Relationship Id="rId1"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2" Type="http://schemas.openxmlformats.org/officeDocument/2006/relationships/chartUserShapes" Target="../drawings/drawing24.xml"/><Relationship Id="rId1"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1"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1"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1" Type="http://schemas.openxmlformats.org/officeDocument/2006/relationships/package" Target="../embeddings/Microsoft_Excel_Worksheet104.xlsx"/></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32.xml"/><Relationship Id="rId1" Type="http://schemas.microsoft.com/office/2011/relationships/chartStyle" Target="style32.xml"/></Relationships>
</file>

<file path=ppt/charts/_rels/chart107.xml.rels><?xml version="1.0" encoding="UTF-8" standalone="yes"?>
<Relationships xmlns="http://schemas.openxmlformats.org/package/2006/relationships"><Relationship Id="rId1" Type="http://schemas.openxmlformats.org/officeDocument/2006/relationships/package" Target="../embeddings/Microsoft_Excel_Worksheet106.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0.xml.rels><?xml version="1.0" encoding="UTF-8" standalone="yes"?>
<Relationships xmlns="http://schemas.openxmlformats.org/package/2006/relationships"><Relationship Id="rId1"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Microsoft_Excel_Worksheet110.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chartUserShapes" Target="../drawings/drawing25.xml"/></Relationships>
</file>

<file path=ppt/charts/_rels/chart114.xml.rels><?xml version="1.0" encoding="UTF-8" standalone="yes"?>
<Relationships xmlns="http://schemas.openxmlformats.org/package/2006/relationships"><Relationship Id="rId1" Type="http://schemas.openxmlformats.org/officeDocument/2006/relationships/package" Target="../embeddings/Microsoft_Excel_Worksheet113.xlsx"/></Relationships>
</file>

<file path=ppt/charts/_rels/chart115.xml.rels><?xml version="1.0" encoding="UTF-8" standalone="yes"?>
<Relationships xmlns="http://schemas.openxmlformats.org/package/2006/relationships"><Relationship Id="rId1" Type="http://schemas.openxmlformats.org/officeDocument/2006/relationships/package" Target="../embeddings/Microsoft_Excel_Worksheet114.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Microsoft_Excel_Worksheet115.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Microsoft_Excel_Worksheet116.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Microsoft_Excel_Worksheet117.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Microsoft_Excel_Worksheet118.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0.xml.rels><?xml version="1.0" encoding="UTF-8" standalone="yes"?>
<Relationships xmlns="http://schemas.openxmlformats.org/package/2006/relationships"><Relationship Id="rId1" Type="http://schemas.openxmlformats.org/officeDocument/2006/relationships/package" Target="../embeddings/Microsoft_Excel_Worksheet119.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Microsoft_Excel_Worksheet120.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Microsoft_Excel_Worksheet121.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Microsoft_Excel_Worksheet122.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Microsoft_Excel_Worksheet123.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Microsoft_Excel_Worksheet124.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25.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Microsoft_Excel_Worksheet126.xlsx"/></Relationships>
</file>

<file path=ppt/charts/_rels/chart128.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34.xml"/><Relationship Id="rId1" Type="http://schemas.microsoft.com/office/2011/relationships/chartStyle" Target="style34.xml"/></Relationships>
</file>

<file path=ppt/charts/_rels/chart129.xml.rels><?xml version="1.0" encoding="UTF-8" standalone="yes"?>
<Relationships xmlns="http://schemas.openxmlformats.org/package/2006/relationships"><Relationship Id="rId3" Type="http://schemas.openxmlformats.org/officeDocument/2006/relationships/package" Target="../embeddings/Microsoft_Excel_Worksheet128.xlsx"/><Relationship Id="rId2" Type="http://schemas.microsoft.com/office/2011/relationships/chartColorStyle" Target="colors35.xml"/><Relationship Id="rId1" Type="http://schemas.microsoft.com/office/2011/relationships/chartStyle" Target="style35.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3" Type="http://schemas.openxmlformats.org/officeDocument/2006/relationships/package" Target="../embeddings/Microsoft_Excel_Worksheet131.xlsx"/><Relationship Id="rId2" Type="http://schemas.microsoft.com/office/2011/relationships/chartColorStyle" Target="colors36.xml"/><Relationship Id="rId1" Type="http://schemas.microsoft.com/office/2011/relationships/chartStyle" Target="style36.xml"/></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37.xml"/><Relationship Id="rId1" Type="http://schemas.microsoft.com/office/2011/relationships/chartStyle" Target="style37.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38.xml"/><Relationship Id="rId1" Type="http://schemas.microsoft.com/office/2011/relationships/chartStyle" Target="style38.xml"/></Relationships>
</file>

<file path=ppt/charts/_rels/chart135.xml.rels><?xml version="1.0" encoding="UTF-8" standalone="yes"?>
<Relationships xmlns="http://schemas.openxmlformats.org/package/2006/relationships"><Relationship Id="rId3" Type="http://schemas.openxmlformats.org/officeDocument/2006/relationships/package" Target="../embeddings/Microsoft_Excel_Worksheet134.xlsx"/><Relationship Id="rId2" Type="http://schemas.microsoft.com/office/2011/relationships/chartColorStyle" Target="colors39.xml"/><Relationship Id="rId1" Type="http://schemas.microsoft.com/office/2011/relationships/chartStyle" Target="style39.xml"/></Relationships>
</file>

<file path=ppt/charts/_rels/chart136.xml.rels><?xml version="1.0" encoding="UTF-8" standalone="yes"?>
<Relationships xmlns="http://schemas.openxmlformats.org/package/2006/relationships"><Relationship Id="rId3" Type="http://schemas.openxmlformats.org/officeDocument/2006/relationships/package" Target="../embeddings/Microsoft_Excel_Worksheet135.xlsx"/><Relationship Id="rId2" Type="http://schemas.microsoft.com/office/2011/relationships/chartColorStyle" Target="colors40.xml"/><Relationship Id="rId1" Type="http://schemas.microsoft.com/office/2011/relationships/chartStyle" Target="style40.xml"/></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0.xml.rels><?xml version="1.0" encoding="UTF-8" standalone="yes"?>
<Relationships xmlns="http://schemas.openxmlformats.org/package/2006/relationships"><Relationship Id="rId1" Type="http://schemas.openxmlformats.org/officeDocument/2006/relationships/package" Target="../embeddings/Microsoft_Excel_Worksheet139.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Microsoft_Excel_Worksheet140.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4.xml"/><Relationship Id="rId1" Type="http://schemas.microsoft.com/office/2011/relationships/chartStyle" Target="style4.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5.xml"/><Relationship Id="rId1" Type="http://schemas.microsoft.com/office/2011/relationships/chartStyle" Target="style5.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6.xml"/><Relationship Id="rId1" Type="http://schemas.microsoft.com/office/2011/relationships/chartStyle" Target="style6.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4.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8.xml"/><Relationship Id="rId1" Type="http://schemas.microsoft.com/office/2011/relationships/chartStyle" Target="style8.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9.xml"/><Relationship Id="rId1" Type="http://schemas.microsoft.com/office/2011/relationships/chartStyle" Target="style9.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1.xml"/><Relationship Id="rId1" Type="http://schemas.microsoft.com/office/2011/relationships/chartStyle" Target="style1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2.xml"/><Relationship Id="rId1" Type="http://schemas.microsoft.com/office/2011/relationships/chartStyle" Target="style1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3.xml"/><Relationship Id="rId1" Type="http://schemas.microsoft.com/office/2011/relationships/chartStyle" Target="style1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14.xml"/><Relationship Id="rId1" Type="http://schemas.microsoft.com/office/2011/relationships/chartStyle" Target="style14.xml"/></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chartUserShapes" Target="../drawings/drawing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chartUserShapes" Target="../drawings/drawing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17.xml"/><Relationship Id="rId1" Type="http://schemas.microsoft.com/office/2011/relationships/chartStyle" Target="style17.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chartUserShapes" Target="../drawings/drawing8.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chartUserShapes" Target="../drawings/drawing9.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chartUserShapes" Target="../drawings/drawing10.xml"/></Relationships>
</file>

<file path=ppt/charts/_rels/chart42.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21.xml"/><Relationship Id="rId1" Type="http://schemas.microsoft.com/office/2011/relationships/chartStyle" Target="style21.xml"/></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22.xml"/><Relationship Id="rId1" Type="http://schemas.microsoft.com/office/2011/relationships/chartStyle" Target="style22.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23.xml"/><Relationship Id="rId1" Type="http://schemas.microsoft.com/office/2011/relationships/chartStyle" Target="style23.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24.xml"/><Relationship Id="rId1" Type="http://schemas.microsoft.com/office/2011/relationships/chartStyle" Target="style24.xml"/></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25.xml"/><Relationship Id="rId1" Type="http://schemas.microsoft.com/office/2011/relationships/chartStyle" Target="style25.xml"/></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26.xml"/><Relationship Id="rId1" Type="http://schemas.microsoft.com/office/2011/relationships/chartStyle" Target="style26.xml"/></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2" Type="http://schemas.openxmlformats.org/officeDocument/2006/relationships/chartUserShapes" Target="../drawings/drawing12.xml"/><Relationship Id="rId1"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2" Type="http://schemas.openxmlformats.org/officeDocument/2006/relationships/chartUserShapes" Target="../drawings/drawing13.xml"/><Relationship Id="rId1"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2" Type="http://schemas.openxmlformats.org/officeDocument/2006/relationships/chartUserShapes" Target="../drawings/drawing14.xml"/><Relationship Id="rId1"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1" Type="http://schemas.openxmlformats.org/officeDocument/2006/relationships/package" Target="../embeddings/Microsoft_Excel_Worksheet66.xlsx"/></Relationships>
</file>

<file path=ppt/charts/_rels/chart68.xml.rels><?xml version="1.0" encoding="UTF-8" standalone="yes"?>
<Relationships xmlns="http://schemas.openxmlformats.org/package/2006/relationships"><Relationship Id="rId2" Type="http://schemas.openxmlformats.org/officeDocument/2006/relationships/chartUserShapes" Target="../drawings/drawing15.xml"/><Relationship Id="rId1"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2" Type="http://schemas.openxmlformats.org/officeDocument/2006/relationships/chartUserShapes" Target="../drawings/drawing16.xml"/><Relationship Id="rId1"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2" Type="http://schemas.openxmlformats.org/officeDocument/2006/relationships/chartUserShapes" Target="../drawings/drawing17.xml"/><Relationship Id="rId1"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2" Type="http://schemas.openxmlformats.org/officeDocument/2006/relationships/chartUserShapes" Target="../drawings/drawing18.xml"/><Relationship Id="rId1"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2" Type="http://schemas.openxmlformats.org/officeDocument/2006/relationships/chartUserShapes" Target="../drawings/drawing19.xml"/><Relationship Id="rId1"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2" Type="http://schemas.openxmlformats.org/officeDocument/2006/relationships/chartUserShapes" Target="../drawings/drawing20.xml"/><Relationship Id="rId1"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27.xml"/><Relationship Id="rId1" Type="http://schemas.microsoft.com/office/2011/relationships/chartStyle" Target="style27.xml"/></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28.xml"/><Relationship Id="rId1" Type="http://schemas.microsoft.com/office/2011/relationships/chartStyle" Target="style28.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29.xml"/><Relationship Id="rId1" Type="http://schemas.microsoft.com/office/2011/relationships/chartStyle" Target="style29.xml"/></Relationships>
</file>

<file path=ppt/charts/_rels/chart85.xml.rels><?xml version="1.0" encoding="UTF-8" standalone="yes"?>
<Relationships xmlns="http://schemas.openxmlformats.org/package/2006/relationships"><Relationship Id="rId2" Type="http://schemas.openxmlformats.org/officeDocument/2006/relationships/chartUserShapes" Target="../drawings/drawing21.xml"/><Relationship Id="rId1"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30.xml"/><Relationship Id="rId1" Type="http://schemas.microsoft.com/office/2011/relationships/chartStyle" Target="style30.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1"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31.xml"/><Relationship Id="rId1" Type="http://schemas.microsoft.com/office/2011/relationships/chartStyle" Target="style3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TAVR </c:v>
                </c:pt>
              </c:strCache>
            </c:strRef>
          </c:tx>
          <c:spPr>
            <a:solidFill>
              <a:srgbClr val="5E247C"/>
            </a:solidFill>
            <a:ln>
              <a:noFill/>
            </a:ln>
            <a:effectLst/>
          </c:spPr>
          <c:invertIfNegative val="0"/>
          <c:cat>
            <c:strRef>
              <c:f>Feuil1!$A$2:$A$9</c:f>
              <c:strCache>
                <c:ptCount val="8"/>
                <c:pt idx="0">
                  <c:v>Kolte et al11</c:v>
                </c:pt>
                <c:pt idx="1">
                  <c:v>Summers et al19</c:v>
                </c:pt>
                <c:pt idx="2">
                  <c:v>Moriyama et al42</c:v>
                </c:pt>
                <c:pt idx="3">
                  <c:v>Butt et al6</c:v>
                </c:pt>
                <c:pt idx="4">
                  <c:v>Ando et al4</c:v>
                </c:pt>
                <c:pt idx="5">
                  <c:v>Fachier et al10</c:v>
                </c:pt>
                <c:pt idx="6">
                  <c:v>Lanz et al15</c:v>
                </c:pt>
                <c:pt idx="7">
                  <c:v>Cahill et al8</c:v>
                </c:pt>
              </c:strCache>
            </c:strRef>
          </c:cat>
          <c:val>
            <c:numRef>
              <c:f>Feuil1!$B$2:$B$9</c:f>
              <c:numCache>
                <c:formatCode>General</c:formatCode>
                <c:ptCount val="8"/>
              </c:numCache>
            </c:numRef>
          </c:val>
          <c:extLst>
            <c:ext xmlns:c16="http://schemas.microsoft.com/office/drawing/2014/chart" uri="{C3380CC4-5D6E-409C-BE32-E72D297353CC}">
              <c16:uniqueId val="{00000000-9D0E-418F-BC43-4FA549F71B39}"/>
            </c:ext>
          </c:extLst>
        </c:ser>
        <c:ser>
          <c:idx val="1"/>
          <c:order val="1"/>
          <c:tx>
            <c:strRef>
              <c:f>Feuil1!$C$1</c:f>
              <c:strCache>
                <c:ptCount val="1"/>
                <c:pt idx="0">
                  <c:v>SAVR</c:v>
                </c:pt>
              </c:strCache>
            </c:strRef>
          </c:tx>
          <c:spPr>
            <a:solidFill>
              <a:srgbClr val="CBB1D8"/>
            </a:solidFill>
            <a:ln>
              <a:noFill/>
            </a:ln>
            <a:effectLst/>
          </c:spPr>
          <c:invertIfNegative val="0"/>
          <c:cat>
            <c:strRef>
              <c:f>Feuil1!$A$2:$A$9</c:f>
              <c:strCache>
                <c:ptCount val="8"/>
                <c:pt idx="0">
                  <c:v>Kolte et al11</c:v>
                </c:pt>
                <c:pt idx="1">
                  <c:v>Summers et al19</c:v>
                </c:pt>
                <c:pt idx="2">
                  <c:v>Moriyama et al42</c:v>
                </c:pt>
                <c:pt idx="3">
                  <c:v>Butt et al6</c:v>
                </c:pt>
                <c:pt idx="4">
                  <c:v>Ando et al4</c:v>
                </c:pt>
                <c:pt idx="5">
                  <c:v>Fachier et al10</c:v>
                </c:pt>
                <c:pt idx="6">
                  <c:v>Lanz et al15</c:v>
                </c:pt>
                <c:pt idx="7">
                  <c:v>Cahill et al8</c:v>
                </c:pt>
              </c:strCache>
            </c:strRef>
          </c:cat>
          <c:val>
            <c:numRef>
              <c:f>Feuil1!$C$2:$C$9</c:f>
              <c:numCache>
                <c:formatCode>General</c:formatCode>
                <c:ptCount val="8"/>
              </c:numCache>
            </c:numRef>
          </c:val>
          <c:extLst>
            <c:ext xmlns:c16="http://schemas.microsoft.com/office/drawing/2014/chart" uri="{C3380CC4-5D6E-409C-BE32-E72D297353CC}">
              <c16:uniqueId val="{00000001-9D0E-418F-BC43-4FA549F71B39}"/>
            </c:ext>
          </c:extLst>
        </c:ser>
        <c:dLbls>
          <c:showLegendKey val="0"/>
          <c:showVal val="0"/>
          <c:showCatName val="0"/>
          <c:showSerName val="0"/>
          <c:showPercent val="0"/>
          <c:showBubbleSize val="0"/>
        </c:dLbls>
        <c:gapWidth val="219"/>
        <c:overlap val="-27"/>
        <c:axId val="1149845903"/>
        <c:axId val="1149829103"/>
      </c:barChart>
      <c:catAx>
        <c:axId val="11498459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969696"/>
                </a:solidFill>
                <a:latin typeface="+mn-lt"/>
                <a:ea typeface="+mn-ea"/>
                <a:cs typeface="+mn-cs"/>
              </a:defRPr>
            </a:pPr>
            <a:endParaRPr lang="fr-FR"/>
          </a:p>
        </c:txPr>
        <c:crossAx val="1149829103"/>
        <c:crosses val="autoZero"/>
        <c:auto val="1"/>
        <c:lblAlgn val="ctr"/>
        <c:lblOffset val="100"/>
        <c:noMultiLvlLbl val="0"/>
      </c:catAx>
      <c:valAx>
        <c:axId val="1149829103"/>
        <c:scaling>
          <c:orientation val="minMax"/>
          <c:max val="3"/>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969696"/>
                </a:solidFill>
                <a:latin typeface="+mn-lt"/>
                <a:ea typeface="+mn-ea"/>
                <a:cs typeface="+mn-cs"/>
              </a:defRPr>
            </a:pPr>
            <a:endParaRPr lang="fr-FR"/>
          </a:p>
        </c:txPr>
        <c:crossAx val="1149845903"/>
        <c:crosses val="autoZero"/>
        <c:crossBetween val="between"/>
        <c:majorUnit val="1"/>
      </c:valAx>
      <c:spPr>
        <a:noFill/>
        <a:ln>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rgbClr val="969696"/>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7745-42FB-AF19-09DA96741E43}"/>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3"/>
      </c:valAx>
      <c:valAx>
        <c:axId val="331361288"/>
        <c:scaling>
          <c:orientation val="minMax"/>
          <c:max val="100"/>
          <c:min val="0"/>
        </c:scaling>
        <c:delete val="0"/>
        <c:axPos val="l"/>
        <c:numFmt formatCode="General" sourceLinked="1"/>
        <c:majorTickMark val="out"/>
        <c:minorTickMark val="none"/>
        <c:tickLblPos val="nextTo"/>
        <c:txPr>
          <a:bodyPr/>
          <a:lstStyle/>
          <a:p>
            <a:pPr>
              <a:defRPr sz="1000">
                <a:solidFill>
                  <a:schemeClr val="bg1"/>
                </a:solidFill>
              </a:defRPr>
            </a:pPr>
            <a:endParaRPr lang="fr-FR"/>
          </a:p>
        </c:txPr>
        <c:crossAx val="415277704"/>
        <c:crosses val="autoZero"/>
        <c:crossBetween val="midCat"/>
        <c:majorUnit val="100"/>
        <c:min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716930788853782E-2"/>
          <c:y val="2.5741686368386332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C7A-4C82-8DB6-B81043AB3DBC}"/>
            </c:ext>
          </c:extLst>
        </c:ser>
        <c:dLbls>
          <c:showLegendKey val="0"/>
          <c:showVal val="0"/>
          <c:showCatName val="0"/>
          <c:showSerName val="0"/>
          <c:showPercent val="0"/>
          <c:showBubbleSize val="0"/>
        </c:dLbls>
        <c:axId val="415277704"/>
        <c:axId val="331361288"/>
      </c:scatterChart>
      <c:valAx>
        <c:axId val="415277704"/>
        <c:scaling>
          <c:orientation val="minMax"/>
          <c:max val="50"/>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0"/>
      </c:valAx>
      <c:valAx>
        <c:axId val="331361288"/>
        <c:scaling>
          <c:orientation val="minMax"/>
          <c:max val="1"/>
        </c:scaling>
        <c:delete val="1"/>
        <c:axPos val="l"/>
        <c:numFmt formatCode="#,##0.0" sourceLinked="0"/>
        <c:majorTickMark val="out"/>
        <c:minorTickMark val="none"/>
        <c:tickLblPos val="nextTo"/>
        <c:crossAx val="415277704"/>
        <c:crosses val="autoZero"/>
        <c:crossBetween val="midCat"/>
        <c:majorUnit val="0.2"/>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081B-482C-A671-13500ED2B633}"/>
            </c:ext>
          </c:extLst>
        </c:ser>
        <c:dLbls>
          <c:showLegendKey val="0"/>
          <c:showVal val="0"/>
          <c:showCatName val="0"/>
          <c:showSerName val="0"/>
          <c:showPercent val="0"/>
          <c:showBubbleSize val="0"/>
        </c:dLbls>
        <c:axId val="415277704"/>
        <c:axId val="331361288"/>
      </c:scatterChart>
      <c:valAx>
        <c:axId val="415277704"/>
        <c:scaling>
          <c:orientation val="minMax"/>
          <c:max val="50"/>
          <c:min val="0"/>
        </c:scaling>
        <c:delete val="1"/>
        <c:axPos val="b"/>
        <c:numFmt formatCode="General" sourceLinked="1"/>
        <c:majorTickMark val="out"/>
        <c:minorTickMark val="none"/>
        <c:tickLblPos val="nextTo"/>
        <c:crossAx val="331361288"/>
        <c:crosses val="autoZero"/>
        <c:crossBetween val="midCat"/>
        <c:majorUnit val="10"/>
      </c:valAx>
      <c:valAx>
        <c:axId val="331361288"/>
        <c:scaling>
          <c:orientation val="minMax"/>
          <c:max val="1"/>
        </c:scaling>
        <c:delete val="1"/>
        <c:axPos val="l"/>
        <c:numFmt formatCode="#,##0.0" sourceLinked="0"/>
        <c:majorTickMark val="out"/>
        <c:minorTickMark val="none"/>
        <c:tickLblPos val="nextTo"/>
        <c:crossAx val="415277704"/>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4.6361928212415048E-2"/>
          <c:y val="2.8879143516998395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B29-4278-8B5D-A3E73A01423F}"/>
            </c:ext>
          </c:extLst>
        </c:ser>
        <c:dLbls>
          <c:showLegendKey val="0"/>
          <c:showVal val="0"/>
          <c:showCatName val="0"/>
          <c:showSerName val="0"/>
          <c:showPercent val="0"/>
          <c:showBubbleSize val="0"/>
        </c:dLbls>
        <c:axId val="415277704"/>
        <c:axId val="331361288"/>
      </c:scatterChart>
      <c:valAx>
        <c:axId val="415277704"/>
        <c:scaling>
          <c:orientation val="minMax"/>
          <c:max val="50"/>
          <c:min val="0"/>
        </c:scaling>
        <c:delete val="1"/>
        <c:axPos val="b"/>
        <c:numFmt formatCode="General" sourceLinked="1"/>
        <c:majorTickMark val="out"/>
        <c:minorTickMark val="none"/>
        <c:tickLblPos val="nextTo"/>
        <c:crossAx val="331361288"/>
        <c:crosses val="autoZero"/>
        <c:crossBetween val="midCat"/>
        <c:majorUnit val="10"/>
      </c:valAx>
      <c:valAx>
        <c:axId val="331361288"/>
        <c:scaling>
          <c:orientation val="minMax"/>
          <c:max val="1"/>
        </c:scaling>
        <c:delete val="0"/>
        <c:axPos val="l"/>
        <c:numFmt formatCode="#,##0.0" sourceLinked="0"/>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0314-4E05-A532-5536CA20B969}"/>
            </c:ext>
          </c:extLst>
        </c:ser>
        <c:dLbls>
          <c:showLegendKey val="0"/>
          <c:showVal val="0"/>
          <c:showCatName val="0"/>
          <c:showSerName val="0"/>
          <c:showPercent val="0"/>
          <c:showBubbleSize val="0"/>
        </c:dLbls>
        <c:axId val="415277704"/>
        <c:axId val="331361288"/>
      </c:scatterChart>
      <c:valAx>
        <c:axId val="415277704"/>
        <c:scaling>
          <c:orientation val="minMax"/>
          <c:max val="2"/>
          <c:min val="-10"/>
        </c:scaling>
        <c:delete val="0"/>
        <c:axPos val="b"/>
        <c:numFmt formatCode="General" sourceLinked="0"/>
        <c:majorTickMark val="out"/>
        <c:minorTickMark val="none"/>
        <c:tickLblPos val="nextTo"/>
        <c:txPr>
          <a:bodyPr/>
          <a:lstStyle/>
          <a:p>
            <a:pPr>
              <a:defRPr sz="1400" b="0"/>
            </a:pPr>
            <a:endParaRPr lang="fr-FR"/>
          </a:p>
        </c:txPr>
        <c:crossAx val="331361288"/>
        <c:crosses val="autoZero"/>
        <c:crossBetween val="midCat"/>
        <c:majorUnit val="5"/>
        <c:minorUnit val="0.1"/>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spPr>
        <a:noFill/>
        <a:ln w="25400">
          <a:noFill/>
        </a:ln>
      </c:spPr>
    </c:plotArea>
    <c:plotVisOnly val="1"/>
    <c:dispBlanksAs val="gap"/>
    <c:showDLblsOverMax val="0"/>
  </c:chart>
  <c:txPr>
    <a:bodyPr/>
    <a:lstStyle/>
    <a:p>
      <a:pPr>
        <a:defRPr sz="1600" b="1">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879-4328-9C05-7AD2BF9DF5F3}"/>
            </c:ext>
          </c:extLst>
        </c:ser>
        <c:dLbls>
          <c:showLegendKey val="0"/>
          <c:showVal val="0"/>
          <c:showCatName val="0"/>
          <c:showSerName val="0"/>
          <c:showPercent val="0"/>
          <c:showBubbleSize val="0"/>
        </c:dLbls>
        <c:axId val="415277704"/>
        <c:axId val="331361288"/>
      </c:scatterChart>
      <c:valAx>
        <c:axId val="415277704"/>
        <c:scaling>
          <c:orientation val="minMax"/>
          <c:max val="35"/>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5"/>
      </c:valAx>
      <c:valAx>
        <c:axId val="331361288"/>
        <c:scaling>
          <c:orientation val="minMax"/>
          <c:max val="10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2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63B-4D7C-916A-D234F7E59EB4}"/>
            </c:ext>
          </c:extLst>
        </c:ser>
        <c:dLbls>
          <c:showLegendKey val="0"/>
          <c:showVal val="0"/>
          <c:showCatName val="0"/>
          <c:showSerName val="0"/>
          <c:showPercent val="0"/>
          <c:showBubbleSize val="0"/>
        </c:dLbls>
        <c:axId val="415277704"/>
        <c:axId val="331361288"/>
      </c:scatterChart>
      <c:valAx>
        <c:axId val="415277704"/>
        <c:scaling>
          <c:orientation val="minMax"/>
          <c:max val="1"/>
          <c:min val="0"/>
        </c:scaling>
        <c:delete val="0"/>
        <c:axPos val="b"/>
        <c:numFmt formatCode="0%" sourceLinked="0"/>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0.2"/>
      </c:valAx>
      <c:valAx>
        <c:axId val="331361288"/>
        <c:scaling>
          <c:orientation val="minMax"/>
          <c:max val="1"/>
        </c:scaling>
        <c:delete val="0"/>
        <c:axPos val="l"/>
        <c:numFmt formatCode="0%" sourceLinked="0"/>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Colonne1</c:v>
                </c:pt>
              </c:strCache>
            </c:strRef>
          </c:tx>
          <c:spPr>
            <a:ln>
              <a:noFill/>
            </a:ln>
          </c:spPr>
          <c:explosion val="1"/>
          <c:dPt>
            <c:idx val="0"/>
            <c:bubble3D val="0"/>
            <c:spPr>
              <a:solidFill>
                <a:srgbClr val="9933E5"/>
              </a:solidFill>
              <a:ln w="19050">
                <a:noFill/>
              </a:ln>
              <a:effectLst/>
            </c:spPr>
            <c:extLst>
              <c:ext xmlns:c16="http://schemas.microsoft.com/office/drawing/2014/chart" uri="{C3380CC4-5D6E-409C-BE32-E72D297353CC}">
                <c16:uniqueId val="{00000001-9607-4065-9653-06EA36690DDF}"/>
              </c:ext>
            </c:extLst>
          </c:dPt>
          <c:dPt>
            <c:idx val="1"/>
            <c:bubble3D val="0"/>
            <c:spPr>
              <a:solidFill>
                <a:srgbClr val="D41AD8"/>
              </a:solidFill>
              <a:ln w="19050">
                <a:noFill/>
              </a:ln>
              <a:effectLst/>
            </c:spPr>
            <c:extLst>
              <c:ext xmlns:c16="http://schemas.microsoft.com/office/drawing/2014/chart" uri="{C3380CC4-5D6E-409C-BE32-E72D297353CC}">
                <c16:uniqueId val="{00000003-9607-4065-9653-06EA36690DDF}"/>
              </c:ext>
            </c:extLst>
          </c:dPt>
          <c:dPt>
            <c:idx val="2"/>
            <c:bubble3D val="0"/>
            <c:spPr>
              <a:solidFill>
                <a:srgbClr val="DBAAE8"/>
              </a:solidFill>
              <a:ln w="19050">
                <a:noFill/>
              </a:ln>
              <a:effectLst/>
            </c:spPr>
            <c:extLst>
              <c:ext xmlns:c16="http://schemas.microsoft.com/office/drawing/2014/chart" uri="{C3380CC4-5D6E-409C-BE32-E72D297353CC}">
                <c16:uniqueId val="{00000005-9607-4065-9653-06EA36690DDF}"/>
              </c:ext>
            </c:extLst>
          </c:dPt>
          <c:dPt>
            <c:idx val="3"/>
            <c:bubble3D val="0"/>
            <c:spPr>
              <a:solidFill>
                <a:srgbClr val="5E247C"/>
              </a:solidFill>
              <a:ln w="19050">
                <a:noFill/>
              </a:ln>
              <a:effectLst/>
            </c:spPr>
            <c:extLst>
              <c:ext xmlns:c16="http://schemas.microsoft.com/office/drawing/2014/chart" uri="{C3380CC4-5D6E-409C-BE32-E72D297353CC}">
                <c16:uniqueId val="{00000007-9607-4065-9653-06EA36690DDF}"/>
              </c:ext>
            </c:extLst>
          </c:dPt>
          <c:cat>
            <c:strRef>
              <c:f>Feuil1!$A$2:$A$5</c:f>
              <c:strCache>
                <c:ptCount val="4"/>
                <c:pt idx="0">
                  <c:v>No documentation</c:v>
                </c:pt>
                <c:pt idx="1">
                  <c:v>Bacteria only</c:v>
                </c:pt>
                <c:pt idx="2">
                  <c:v>Virus only</c:v>
                </c:pt>
                <c:pt idx="3">
                  <c:v>Bacteria + virus</c:v>
                </c:pt>
              </c:strCache>
            </c:strRef>
          </c:cat>
          <c:val>
            <c:numRef>
              <c:f>Feuil1!$B$2:$B$5</c:f>
              <c:numCache>
                <c:formatCode>General</c:formatCode>
                <c:ptCount val="4"/>
                <c:pt idx="0">
                  <c:v>25</c:v>
                </c:pt>
                <c:pt idx="1">
                  <c:v>50</c:v>
                </c:pt>
                <c:pt idx="2">
                  <c:v>10</c:v>
                </c:pt>
                <c:pt idx="3">
                  <c:v>15</c:v>
                </c:pt>
              </c:numCache>
            </c:numRef>
          </c:val>
          <c:extLst>
            <c:ext xmlns:c16="http://schemas.microsoft.com/office/drawing/2014/chart" uri="{C3380CC4-5D6E-409C-BE32-E72D297353CC}">
              <c16:uniqueId val="{00000008-9607-4065-9653-06EA36690DDF}"/>
            </c:ext>
          </c:extLst>
        </c:ser>
        <c:dLbls>
          <c:showLegendKey val="0"/>
          <c:showVal val="0"/>
          <c:showCatName val="0"/>
          <c:showSerName val="0"/>
          <c:showPercent val="0"/>
          <c:showBubbleSize val="0"/>
          <c:showLeaderLines val="1"/>
        </c:dLbls>
        <c:firstSliceAng val="0"/>
      </c:pieChart>
      <c:spPr>
        <a:noFill/>
        <a:ln>
          <a:noFill/>
        </a:ln>
        <a:effectLst/>
      </c:spPr>
    </c:plotArea>
    <c:legend>
      <c:legendPos val="r"/>
      <c:legendEntry>
        <c:idx val="0"/>
        <c:txPr>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Entry>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Entry>
      <c:legendEntry>
        <c:idx val="3"/>
        <c:txPr>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Entry>
      <c:layout>
        <c:manualLayout>
          <c:xMode val="edge"/>
          <c:yMode val="edge"/>
          <c:x val="0.56952163038443726"/>
          <c:y val="0.29390002677578853"/>
          <c:w val="0.37989652758062115"/>
          <c:h val="0.4867212182469755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8883759332138352E-2"/>
          <c:y val="8.3818697178458884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2749368"/>
        <c:axId val="542744664"/>
      </c:scatterChart>
      <c:valAx>
        <c:axId val="542749368"/>
        <c:scaling>
          <c:orientation val="minMax"/>
          <c:max val="28"/>
          <c:min val="0"/>
        </c:scaling>
        <c:delete val="0"/>
        <c:axPos val="b"/>
        <c:numFmt formatCode="General" sourceLinked="1"/>
        <c:majorTickMark val="out"/>
        <c:minorTickMark val="none"/>
        <c:tickLblPos val="nextTo"/>
        <c:txPr>
          <a:bodyPr/>
          <a:lstStyle/>
          <a:p>
            <a:pPr>
              <a:defRPr sz="1100">
                <a:solidFill>
                  <a:schemeClr val="bg1">
                    <a:lumMod val="50000"/>
                  </a:schemeClr>
                </a:solidFill>
              </a:defRPr>
            </a:pPr>
            <a:endParaRPr lang="fr-FR"/>
          </a:p>
        </c:txPr>
        <c:crossAx val="542744664"/>
        <c:crosses val="autoZero"/>
        <c:crossBetween val="midCat"/>
        <c:majorUnit val="1"/>
      </c:valAx>
      <c:valAx>
        <c:axId val="542744664"/>
        <c:scaling>
          <c:orientation val="minMax"/>
          <c:max val="100"/>
          <c:min val="0"/>
        </c:scaling>
        <c:delete val="0"/>
        <c:axPos val="l"/>
        <c:numFmt formatCode="General" sourceLinked="1"/>
        <c:majorTickMark val="out"/>
        <c:minorTickMark val="none"/>
        <c:tickLblPos val="nextTo"/>
        <c:txPr>
          <a:bodyPr/>
          <a:lstStyle/>
          <a:p>
            <a:pPr>
              <a:defRPr sz="1100">
                <a:solidFill>
                  <a:schemeClr val="bg1">
                    <a:lumMod val="50000"/>
                  </a:schemeClr>
                </a:solidFill>
              </a:defRPr>
            </a:pPr>
            <a:endParaRPr lang="fr-FR"/>
          </a:p>
        </c:txPr>
        <c:crossAx val="542749368"/>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1268767320535904E-2"/>
          <c:y val="8.1546856365947037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8456440"/>
        <c:axId val="538459184"/>
      </c:scatterChart>
      <c:valAx>
        <c:axId val="538456440"/>
        <c:scaling>
          <c:orientation val="minMax"/>
          <c:max val="28"/>
          <c:min val="0"/>
        </c:scaling>
        <c:delete val="0"/>
        <c:axPos val="b"/>
        <c:numFmt formatCode="General" sourceLinked="1"/>
        <c:majorTickMark val="out"/>
        <c:minorTickMark val="none"/>
        <c:tickLblPos val="nextTo"/>
        <c:txPr>
          <a:bodyPr rot="-5400000" vert="horz"/>
          <a:lstStyle/>
          <a:p>
            <a:pPr>
              <a:defRPr sz="1050">
                <a:solidFill>
                  <a:schemeClr val="bg1">
                    <a:lumMod val="50000"/>
                  </a:schemeClr>
                </a:solidFill>
              </a:defRPr>
            </a:pPr>
            <a:endParaRPr lang="fr-FR"/>
          </a:p>
        </c:txPr>
        <c:crossAx val="538459184"/>
        <c:crosses val="autoZero"/>
        <c:crossBetween val="midCat"/>
        <c:majorUnit val="1"/>
      </c:valAx>
      <c:valAx>
        <c:axId val="538459184"/>
        <c:scaling>
          <c:orientation val="minMax"/>
          <c:max val="100"/>
          <c:min val="0"/>
        </c:scaling>
        <c:delete val="0"/>
        <c:axPos val="l"/>
        <c:numFmt formatCode="General" sourceLinked="1"/>
        <c:majorTickMark val="out"/>
        <c:minorTickMark val="none"/>
        <c:tickLblPos val="nextTo"/>
        <c:txPr>
          <a:bodyPr/>
          <a:lstStyle/>
          <a:p>
            <a:pPr>
              <a:defRPr sz="1050">
                <a:solidFill>
                  <a:schemeClr val="bg1">
                    <a:lumMod val="50000"/>
                  </a:schemeClr>
                </a:solidFill>
              </a:defRPr>
            </a:pPr>
            <a:endParaRPr lang="fr-FR"/>
          </a:p>
        </c:txPr>
        <c:crossAx val="538456440"/>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1268767320535904E-2"/>
          <c:y val="8.1546856365947037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8479568"/>
        <c:axId val="538483880"/>
      </c:scatterChart>
      <c:valAx>
        <c:axId val="538479568"/>
        <c:scaling>
          <c:orientation val="minMax"/>
          <c:max val="28"/>
          <c:min val="0"/>
        </c:scaling>
        <c:delete val="0"/>
        <c:axPos val="b"/>
        <c:numFmt formatCode="General" sourceLinked="1"/>
        <c:majorTickMark val="out"/>
        <c:minorTickMark val="none"/>
        <c:tickLblPos val="nextTo"/>
        <c:txPr>
          <a:bodyPr rot="-5400000" vert="horz"/>
          <a:lstStyle/>
          <a:p>
            <a:pPr>
              <a:defRPr sz="1050">
                <a:solidFill>
                  <a:schemeClr val="bg1">
                    <a:lumMod val="50000"/>
                  </a:schemeClr>
                </a:solidFill>
              </a:defRPr>
            </a:pPr>
            <a:endParaRPr lang="fr-FR"/>
          </a:p>
        </c:txPr>
        <c:crossAx val="538483880"/>
        <c:crosses val="autoZero"/>
        <c:crossBetween val="midCat"/>
        <c:majorUnit val="1"/>
      </c:valAx>
      <c:valAx>
        <c:axId val="538483880"/>
        <c:scaling>
          <c:orientation val="minMax"/>
          <c:max val="100"/>
          <c:min val="0"/>
        </c:scaling>
        <c:delete val="0"/>
        <c:axPos val="l"/>
        <c:numFmt formatCode="General" sourceLinked="1"/>
        <c:majorTickMark val="out"/>
        <c:minorTickMark val="none"/>
        <c:tickLblPos val="nextTo"/>
        <c:txPr>
          <a:bodyPr/>
          <a:lstStyle/>
          <a:p>
            <a:pPr>
              <a:defRPr sz="1050">
                <a:solidFill>
                  <a:schemeClr val="bg1">
                    <a:lumMod val="50000"/>
                  </a:schemeClr>
                </a:solidFill>
              </a:defRPr>
            </a:pPr>
            <a:endParaRPr lang="fr-FR"/>
          </a:p>
        </c:txPr>
        <c:crossAx val="538479568"/>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AA8B-6E44-A949-0C4BBFAC7CB6}"/>
            </c:ext>
          </c:extLst>
        </c:ser>
        <c:dLbls>
          <c:showLegendKey val="0"/>
          <c:showVal val="0"/>
          <c:showCatName val="0"/>
          <c:showSerName val="0"/>
          <c:showPercent val="0"/>
          <c:showBubbleSize val="0"/>
        </c:dLbls>
        <c:axId val="415277704"/>
        <c:axId val="331361288"/>
      </c:scatterChart>
      <c:valAx>
        <c:axId val="415277704"/>
        <c:scaling>
          <c:orientation val="minMax"/>
          <c:max val="1"/>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0.2"/>
      </c:valAx>
      <c:valAx>
        <c:axId val="331361288"/>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96A-4C71-930C-E6D34F7BF341}"/>
            </c:ext>
          </c:extLst>
        </c:ser>
        <c:dLbls>
          <c:showLegendKey val="0"/>
          <c:showVal val="0"/>
          <c:showCatName val="0"/>
          <c:showSerName val="0"/>
          <c:showPercent val="0"/>
          <c:showBubbleSize val="0"/>
        </c:dLbls>
        <c:axId val="415277704"/>
        <c:axId val="331361288"/>
      </c:scatterChart>
      <c:valAx>
        <c:axId val="415277704"/>
        <c:scaling>
          <c:orientation val="minMax"/>
          <c:max val="1"/>
          <c:min val="0"/>
        </c:scaling>
        <c:delete val="0"/>
        <c:axPos val="b"/>
        <c:numFmt formatCode="0%" sourceLinked="0"/>
        <c:majorTickMark val="out"/>
        <c:minorTickMark val="none"/>
        <c:tickLblPos val="nextTo"/>
        <c:crossAx val="331361288"/>
        <c:crosses val="autoZero"/>
        <c:crossBetween val="midCat"/>
        <c:majorUnit val="0.1"/>
        <c:minorUnit val="0.1"/>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spPr>
        <a:noFill/>
        <a:ln w="25400">
          <a:noFill/>
        </a:ln>
      </c:spPr>
    </c:plotArea>
    <c:plotVisOnly val="1"/>
    <c:dispBlanksAs val="gap"/>
    <c:showDLblsOverMax val="0"/>
  </c:chart>
  <c:txPr>
    <a:bodyPr/>
    <a:lstStyle/>
    <a:p>
      <a:pPr>
        <a:defRPr sz="1100" b="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14"/>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
      </c:valAx>
      <c:valAx>
        <c:axId val="331361288"/>
        <c:scaling>
          <c:orientation val="minMax"/>
          <c:max val="1"/>
          <c:min val="0"/>
        </c:scaling>
        <c:delete val="0"/>
        <c:axPos val="l"/>
        <c:numFmt formatCode="General" sourceLinked="1"/>
        <c:majorTickMark val="out"/>
        <c:minorTickMark val="none"/>
        <c:tickLblPos val="nextTo"/>
        <c:txPr>
          <a:bodyPr/>
          <a:lstStyle/>
          <a:p>
            <a:pPr>
              <a:defRPr sz="1000">
                <a:solidFill>
                  <a:schemeClr val="bg1"/>
                </a:solidFill>
              </a:defRPr>
            </a:pPr>
            <a:endParaRPr lang="fr-FR"/>
          </a:p>
        </c:txPr>
        <c:crossAx val="415277704"/>
        <c:crosses val="autoZero"/>
        <c:crossBetween val="midCat"/>
        <c:majorUnit val="0.25"/>
        <c:minorUnit val="2.0000000000000004E-2"/>
      </c:valAx>
      <c:spPr>
        <a:ln w="28575"/>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90"/>
          <c:min val="0"/>
        </c:scaling>
        <c:delete val="0"/>
        <c:axPos val="b"/>
        <c:numFmt formatCode="General" sourceLinked="1"/>
        <c:majorTickMark val="out"/>
        <c:minorTickMark val="none"/>
        <c:tickLblPos val="nextTo"/>
        <c:txPr>
          <a:bodyPr/>
          <a:lstStyle/>
          <a:p>
            <a:pPr>
              <a:defRPr sz="1000">
                <a:solidFill>
                  <a:srgbClr val="7F7F7F"/>
                </a:solidFill>
              </a:defRPr>
            </a:pPr>
            <a:endParaRPr lang="fr-FR"/>
          </a:p>
        </c:txPr>
        <c:crossAx val="331361288"/>
        <c:crosses val="autoZero"/>
        <c:crossBetween val="midCat"/>
        <c:majorUnit val="10"/>
      </c:valAx>
      <c:valAx>
        <c:axId val="331361288"/>
        <c:scaling>
          <c:orientation val="minMax"/>
          <c:max val="1"/>
          <c:min val="0"/>
        </c:scaling>
        <c:delete val="1"/>
        <c:axPos val="l"/>
        <c:numFmt formatCode="General" sourceLinked="1"/>
        <c:majorTickMark val="out"/>
        <c:minorTickMark val="none"/>
        <c:tickLblPos val="nextTo"/>
        <c:crossAx val="415277704"/>
        <c:crosses val="autoZero"/>
        <c:crossBetween val="midCat"/>
        <c:majorUnit val="0.25"/>
        <c:minorUnit val="2.0000000000000004E-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Colonne1</c:v>
                </c:pt>
              </c:strCache>
            </c:strRef>
          </c:tx>
          <c:spPr>
            <a:ln>
              <a:noFill/>
            </a:ln>
          </c:spPr>
          <c:explosion val="1"/>
          <c:dPt>
            <c:idx val="0"/>
            <c:bubble3D val="0"/>
            <c:spPr>
              <a:solidFill>
                <a:srgbClr val="341444"/>
              </a:solidFill>
              <a:ln w="19050">
                <a:noFill/>
              </a:ln>
              <a:effectLst/>
            </c:spPr>
            <c:extLst>
              <c:ext xmlns:c16="http://schemas.microsoft.com/office/drawing/2014/chart" uri="{C3380CC4-5D6E-409C-BE32-E72D297353CC}">
                <c16:uniqueId val="{00000001-30E7-4DB3-9E2F-65BA9929153F}"/>
              </c:ext>
            </c:extLst>
          </c:dPt>
          <c:dPt>
            <c:idx val="1"/>
            <c:bubble3D val="0"/>
            <c:spPr>
              <a:solidFill>
                <a:srgbClr val="5E247C"/>
              </a:solidFill>
              <a:ln w="19050">
                <a:noFill/>
              </a:ln>
              <a:effectLst/>
            </c:spPr>
            <c:extLst>
              <c:ext xmlns:c16="http://schemas.microsoft.com/office/drawing/2014/chart" uri="{C3380CC4-5D6E-409C-BE32-E72D297353CC}">
                <c16:uniqueId val="{00000003-30E7-4DB3-9E2F-65BA9929153F}"/>
              </c:ext>
            </c:extLst>
          </c:dPt>
          <c:dPt>
            <c:idx val="2"/>
            <c:bubble3D val="0"/>
            <c:spPr>
              <a:solidFill>
                <a:srgbClr val="9B40C8"/>
              </a:solidFill>
              <a:ln w="19050">
                <a:noFill/>
              </a:ln>
              <a:effectLst/>
            </c:spPr>
            <c:extLst>
              <c:ext xmlns:c16="http://schemas.microsoft.com/office/drawing/2014/chart" uri="{C3380CC4-5D6E-409C-BE32-E72D297353CC}">
                <c16:uniqueId val="{00000005-30E7-4DB3-9E2F-65BA9929153F}"/>
              </c:ext>
            </c:extLst>
          </c:dPt>
          <c:dPt>
            <c:idx val="3"/>
            <c:bubble3D val="0"/>
            <c:spPr>
              <a:solidFill>
                <a:srgbClr val="BA7DD9"/>
              </a:solidFill>
              <a:ln w="19050">
                <a:noFill/>
              </a:ln>
              <a:effectLst/>
            </c:spPr>
            <c:extLst>
              <c:ext xmlns:c16="http://schemas.microsoft.com/office/drawing/2014/chart" uri="{C3380CC4-5D6E-409C-BE32-E72D297353CC}">
                <c16:uniqueId val="{00000007-30E7-4DB3-9E2F-65BA9929153F}"/>
              </c:ext>
            </c:extLst>
          </c:dPt>
          <c:dPt>
            <c:idx val="4"/>
            <c:bubble3D val="0"/>
            <c:spPr>
              <a:solidFill>
                <a:srgbClr val="D5AEE8"/>
              </a:solidFill>
              <a:ln w="19050">
                <a:noFill/>
              </a:ln>
              <a:effectLst/>
            </c:spPr>
            <c:extLst>
              <c:ext xmlns:c16="http://schemas.microsoft.com/office/drawing/2014/chart" uri="{C3380CC4-5D6E-409C-BE32-E72D297353CC}">
                <c16:uniqueId val="{00000009-30E7-4DB3-9E2F-65BA9929153F}"/>
              </c:ext>
            </c:extLst>
          </c:dPt>
          <c:cat>
            <c:strRef>
              <c:f>Feuil1!$A$2:$A$6</c:f>
              <c:strCache>
                <c:ptCount val="5"/>
                <c:pt idx="0">
                  <c:v>ESBL/Case </c:v>
                </c:pt>
                <c:pt idx="1">
                  <c:v>VIM</c:v>
                </c:pt>
                <c:pt idx="2">
                  <c:v>NDM</c:v>
                </c:pt>
                <c:pt idx="3">
                  <c:v>Other</c:v>
                </c:pt>
                <c:pt idx="4">
                  <c:v>Oxa</c:v>
                </c:pt>
              </c:strCache>
            </c:strRef>
          </c:cat>
          <c:val>
            <c:numRef>
              <c:f>Feuil1!$B$2:$B$6</c:f>
              <c:numCache>
                <c:formatCode>General</c:formatCode>
                <c:ptCount val="5"/>
                <c:pt idx="0">
                  <c:v>46</c:v>
                </c:pt>
                <c:pt idx="1">
                  <c:v>21</c:v>
                </c:pt>
                <c:pt idx="2">
                  <c:v>12</c:v>
                </c:pt>
                <c:pt idx="3">
                  <c:v>17</c:v>
                </c:pt>
                <c:pt idx="4">
                  <c:v>4</c:v>
                </c:pt>
              </c:numCache>
            </c:numRef>
          </c:val>
          <c:extLst>
            <c:ext xmlns:c16="http://schemas.microsoft.com/office/drawing/2014/chart" uri="{C3380CC4-5D6E-409C-BE32-E72D297353CC}">
              <c16:uniqueId val="{0000000A-30E7-4DB3-9E2F-65BA9929153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27586024"/>
        <c:axId val="527589944"/>
      </c:scatterChart>
      <c:valAx>
        <c:axId val="527586024"/>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527589944"/>
        <c:crosses val="autoZero"/>
        <c:crossBetween val="midCat"/>
        <c:majorUnit val="3"/>
      </c:valAx>
      <c:valAx>
        <c:axId val="527589944"/>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527586024"/>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387769240"/>
        <c:axId val="387756696"/>
      </c:scatterChart>
      <c:valAx>
        <c:axId val="387769240"/>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387756696"/>
        <c:crosses val="autoZero"/>
        <c:crossBetween val="midCat"/>
        <c:majorUnit val="3"/>
      </c:valAx>
      <c:valAx>
        <c:axId val="387756696"/>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387769240"/>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21026176"/>
        <c:axId val="521024608"/>
      </c:scatterChart>
      <c:valAx>
        <c:axId val="521026176"/>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521024608"/>
        <c:crosses val="autoZero"/>
        <c:crossBetween val="midCat"/>
        <c:majorUnit val="3"/>
      </c:valAx>
      <c:valAx>
        <c:axId val="521024608"/>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521026176"/>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387229536"/>
        <c:axId val="387233456"/>
      </c:scatterChart>
      <c:valAx>
        <c:axId val="387229536"/>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387233456"/>
        <c:crosses val="autoZero"/>
        <c:crossBetween val="midCat"/>
        <c:majorUnit val="3"/>
      </c:valAx>
      <c:valAx>
        <c:axId val="387233456"/>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387229536"/>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248957152"/>
        <c:axId val="248955976"/>
      </c:scatterChart>
      <c:valAx>
        <c:axId val="248957152"/>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248955976"/>
        <c:crosses val="autoZero"/>
        <c:crossBetween val="midCat"/>
        <c:majorUnit val="3"/>
      </c:valAx>
      <c:valAx>
        <c:axId val="248955976"/>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248957152"/>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24426256"/>
        <c:axId val="524425472"/>
      </c:scatterChart>
      <c:valAx>
        <c:axId val="524426256"/>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524425472"/>
        <c:crosses val="autoZero"/>
        <c:crossBetween val="midCat"/>
        <c:majorUnit val="3"/>
      </c:valAx>
      <c:valAx>
        <c:axId val="524425472"/>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524426256"/>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3883372149240016E-2"/>
          <c:y val="2.8879172737297284E-2"/>
          <c:w val="0.8651505577153060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67765240"/>
        <c:axId val="567775040"/>
      </c:scatterChart>
      <c:valAx>
        <c:axId val="567765240"/>
        <c:scaling>
          <c:orientation val="minMax"/>
          <c:max val="0.8"/>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567775040"/>
        <c:crosses val="autoZero"/>
        <c:crossBetween val="midCat"/>
        <c:majorUnit val="0.1"/>
      </c:valAx>
      <c:valAx>
        <c:axId val="567775040"/>
        <c:scaling>
          <c:orientation val="minMax"/>
          <c:min val="1"/>
        </c:scaling>
        <c:delete val="0"/>
        <c:axPos val="l"/>
        <c:numFmt formatCode="General" sourceLinked="1"/>
        <c:majorTickMark val="none"/>
        <c:minorTickMark val="none"/>
        <c:tickLblPos val="nextTo"/>
        <c:spPr>
          <a:ln>
            <a:noFill/>
          </a:ln>
        </c:spPr>
        <c:txPr>
          <a:bodyPr/>
          <a:lstStyle/>
          <a:p>
            <a:pPr>
              <a:defRPr sz="1000">
                <a:solidFill>
                  <a:schemeClr val="bg1"/>
                </a:solidFill>
              </a:defRPr>
            </a:pPr>
            <a:endParaRPr lang="fr-FR"/>
          </a:p>
        </c:txPr>
        <c:crossAx val="567765240"/>
        <c:crosses val="autoZero"/>
        <c:crossBetween val="midCat"/>
        <c:majorUnit val="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389667360"/>
        <c:axId val="389665400"/>
      </c:scatterChart>
      <c:valAx>
        <c:axId val="389667360"/>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389665400"/>
        <c:crosses val="autoZero"/>
        <c:crossBetween val="midCat"/>
        <c:majorUnit val="3"/>
      </c:valAx>
      <c:valAx>
        <c:axId val="389665400"/>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389667360"/>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611384896"/>
        <c:axId val="611390776"/>
      </c:scatterChart>
      <c:valAx>
        <c:axId val="611384896"/>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611390776"/>
        <c:crosses val="autoZero"/>
        <c:crossBetween val="midCat"/>
        <c:majorUnit val="3"/>
      </c:valAx>
      <c:valAx>
        <c:axId val="611390776"/>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611384896"/>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611386072"/>
        <c:axId val="611384504"/>
      </c:scatterChart>
      <c:valAx>
        <c:axId val="611386072"/>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611384504"/>
        <c:crosses val="autoZero"/>
        <c:crossBetween val="midCat"/>
        <c:majorUnit val="3"/>
      </c:valAx>
      <c:valAx>
        <c:axId val="611384504"/>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611386072"/>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611403712"/>
        <c:axId val="611397832"/>
      </c:scatterChart>
      <c:valAx>
        <c:axId val="611403712"/>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611397832"/>
        <c:crosses val="autoZero"/>
        <c:crossBetween val="midCat"/>
        <c:majorUnit val="3"/>
      </c:valAx>
      <c:valAx>
        <c:axId val="611397832"/>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611403712"/>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611399792"/>
        <c:axId val="611394696"/>
      </c:scatterChart>
      <c:valAx>
        <c:axId val="611399792"/>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611394696"/>
        <c:crosses val="autoZero"/>
        <c:crossBetween val="midCat"/>
        <c:majorUnit val="3"/>
      </c:valAx>
      <c:valAx>
        <c:axId val="611394696"/>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611399792"/>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27585240"/>
        <c:axId val="527585632"/>
      </c:scatterChart>
      <c:valAx>
        <c:axId val="527585240"/>
        <c:scaling>
          <c:orientation val="minMax"/>
          <c:max val="36"/>
          <c:min val="0"/>
        </c:scaling>
        <c:delete val="0"/>
        <c:axPos val="b"/>
        <c:numFmt formatCode="General" sourceLinked="1"/>
        <c:majorTickMark val="none"/>
        <c:minorTickMark val="none"/>
        <c:tickLblPos val="nextTo"/>
        <c:txPr>
          <a:bodyPr/>
          <a:lstStyle/>
          <a:p>
            <a:pPr>
              <a:defRPr sz="1000">
                <a:solidFill>
                  <a:schemeClr val="bg1"/>
                </a:solidFill>
              </a:defRPr>
            </a:pPr>
            <a:endParaRPr lang="fr-FR"/>
          </a:p>
        </c:txPr>
        <c:crossAx val="527585632"/>
        <c:crosses val="autoZero"/>
        <c:crossBetween val="midCat"/>
        <c:majorUnit val="3"/>
      </c:valAx>
      <c:valAx>
        <c:axId val="527585632"/>
        <c:scaling>
          <c:orientation val="minMax"/>
          <c:max val="20"/>
        </c:scaling>
        <c:delete val="0"/>
        <c:axPos val="l"/>
        <c:numFmt formatCode="General" sourceLinked="1"/>
        <c:majorTickMark val="out"/>
        <c:minorTickMark val="none"/>
        <c:tickLblPos val="nextTo"/>
        <c:txPr>
          <a:bodyPr/>
          <a:lstStyle/>
          <a:p>
            <a:pPr>
              <a:defRPr sz="800">
                <a:solidFill>
                  <a:schemeClr val="bg1">
                    <a:lumMod val="50000"/>
                  </a:schemeClr>
                </a:solidFill>
              </a:defRPr>
            </a:pPr>
            <a:endParaRPr lang="fr-FR"/>
          </a:p>
        </c:txPr>
        <c:crossAx val="527585240"/>
        <c:crosses val="autoZero"/>
        <c:crossBetween val="midCat"/>
        <c:majorUnit val="5"/>
      </c:valAx>
    </c:plotArea>
    <c:plotVisOnly val="1"/>
    <c:dispBlanksAs val="gap"/>
    <c:showDLblsOverMax val="0"/>
  </c:chart>
  <c:txPr>
    <a:bodyPr rot="5400000" vert="horz"/>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9F9-904B-9B3E-2EFFBDAD317B}"/>
            </c:ext>
          </c:extLst>
        </c:ser>
        <c:dLbls>
          <c:showLegendKey val="0"/>
          <c:showVal val="0"/>
          <c:showCatName val="0"/>
          <c:showSerName val="0"/>
          <c:showPercent val="0"/>
          <c:showBubbleSize val="0"/>
        </c:dLbls>
        <c:axId val="415277704"/>
        <c:axId val="331361288"/>
      </c:scatterChart>
      <c:valAx>
        <c:axId val="415277704"/>
        <c:scaling>
          <c:orientation val="minMax"/>
          <c:max val="60"/>
          <c:min val="0"/>
        </c:scaling>
        <c:delete val="0"/>
        <c:axPos val="b"/>
        <c:numFmt formatCode="General" sourceLinked="1"/>
        <c:majorTickMark val="out"/>
        <c:minorTickMark val="none"/>
        <c:tickLblPos val="nextTo"/>
        <c:txPr>
          <a:bodyPr/>
          <a:lstStyle/>
          <a:p>
            <a:pPr>
              <a:defRPr sz="800">
                <a:solidFill>
                  <a:schemeClr val="bg1">
                    <a:lumMod val="50000"/>
                  </a:schemeClr>
                </a:solidFill>
              </a:defRPr>
            </a:pPr>
            <a:endParaRPr lang="fr-FR"/>
          </a:p>
        </c:txPr>
        <c:crossAx val="331361288"/>
        <c:crosses val="autoZero"/>
        <c:crossBetween val="midCat"/>
        <c:majorUnit val="10"/>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9F9-904B-9B3E-2EFFBDAD317B}"/>
            </c:ext>
          </c:extLst>
        </c:ser>
        <c:dLbls>
          <c:showLegendKey val="0"/>
          <c:showVal val="0"/>
          <c:showCatName val="0"/>
          <c:showSerName val="0"/>
          <c:showPercent val="0"/>
          <c:showBubbleSize val="0"/>
        </c:dLbls>
        <c:axId val="415277704"/>
        <c:axId val="331361288"/>
      </c:scatterChart>
      <c:valAx>
        <c:axId val="415277704"/>
        <c:scaling>
          <c:orientation val="minMax"/>
          <c:max val="25"/>
          <c:min val="0"/>
        </c:scaling>
        <c:delete val="0"/>
        <c:axPos val="b"/>
        <c:numFmt formatCode="General" sourceLinked="1"/>
        <c:majorTickMark val="out"/>
        <c:minorTickMark val="none"/>
        <c:tickLblPos val="nextTo"/>
        <c:txPr>
          <a:bodyPr/>
          <a:lstStyle/>
          <a:p>
            <a:pPr>
              <a:defRPr sz="900">
                <a:solidFill>
                  <a:schemeClr val="bg1">
                    <a:lumMod val="50000"/>
                  </a:schemeClr>
                </a:solidFill>
              </a:defRPr>
            </a:pPr>
            <a:endParaRPr lang="fr-FR"/>
          </a:p>
        </c:txPr>
        <c:crossAx val="331361288"/>
        <c:crosses val="autoZero"/>
        <c:crossBetween val="midCat"/>
        <c:majorUnit val="5"/>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chemeClr val="accent1"/>
            </a:solidFill>
            <a:ln>
              <a:noFill/>
            </a:ln>
            <a:effectLst/>
          </c:spPr>
          <c:invertIfNegative val="0"/>
          <c:dPt>
            <c:idx val="0"/>
            <c:invertIfNegative val="0"/>
            <c:bubble3D val="0"/>
            <c:spPr>
              <a:solidFill>
                <a:srgbClr val="5E247C"/>
              </a:solidFill>
              <a:ln>
                <a:noFill/>
              </a:ln>
              <a:effectLst/>
            </c:spPr>
            <c:extLst>
              <c:ext xmlns:c16="http://schemas.microsoft.com/office/drawing/2014/chart" uri="{C3380CC4-5D6E-409C-BE32-E72D297353CC}">
                <c16:uniqueId val="{00000003-AF37-F246-B291-E46577324652}"/>
              </c:ext>
            </c:extLst>
          </c:dPt>
          <c:dPt>
            <c:idx val="1"/>
            <c:invertIfNegative val="0"/>
            <c:bubble3D val="0"/>
            <c:spPr>
              <a:solidFill>
                <a:srgbClr val="E2C9EF"/>
              </a:solidFill>
              <a:ln>
                <a:noFill/>
              </a:ln>
              <a:effectLst/>
            </c:spPr>
            <c:extLst>
              <c:ext xmlns:c16="http://schemas.microsoft.com/office/drawing/2014/chart" uri="{C3380CC4-5D6E-409C-BE32-E72D297353CC}">
                <c16:uniqueId val="{00000004-AF37-F246-B291-E46577324652}"/>
              </c:ext>
            </c:extLst>
          </c:dPt>
          <c:cat>
            <c:strRef>
              <c:f>Feuil1!$A$2:$A$3</c:f>
              <c:strCache>
                <c:ptCount val="2"/>
                <c:pt idx="0">
                  <c:v>Experimental</c:v>
                </c:pt>
                <c:pt idx="1">
                  <c:v>Control</c:v>
                </c:pt>
              </c:strCache>
            </c:strRef>
          </c:cat>
          <c:val>
            <c:numRef>
              <c:f>Feuil1!$B$2:$B$3</c:f>
              <c:numCache>
                <c:formatCode>General</c:formatCode>
                <c:ptCount val="2"/>
                <c:pt idx="0">
                  <c:v>63.9</c:v>
                </c:pt>
                <c:pt idx="1">
                  <c:v>26</c:v>
                </c:pt>
              </c:numCache>
            </c:numRef>
          </c:val>
          <c:extLst>
            <c:ext xmlns:c16="http://schemas.microsoft.com/office/drawing/2014/chart" uri="{C3380CC4-5D6E-409C-BE32-E72D297353CC}">
              <c16:uniqueId val="{00000000-AF37-F246-B291-E46577324652}"/>
            </c:ext>
          </c:extLst>
        </c:ser>
        <c:dLbls>
          <c:showLegendKey val="0"/>
          <c:showVal val="0"/>
          <c:showCatName val="0"/>
          <c:showSerName val="0"/>
          <c:showPercent val="0"/>
          <c:showBubbleSize val="0"/>
        </c:dLbls>
        <c:gapWidth val="219"/>
        <c:overlap val="-27"/>
        <c:axId val="1293984895"/>
        <c:axId val="1627682495"/>
      </c:barChart>
      <c:catAx>
        <c:axId val="12939848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627682495"/>
        <c:crosses val="autoZero"/>
        <c:auto val="1"/>
        <c:lblAlgn val="ctr"/>
        <c:lblOffset val="100"/>
        <c:noMultiLvlLbl val="0"/>
      </c:catAx>
      <c:valAx>
        <c:axId val="1627682495"/>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2939848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chemeClr val="accent1"/>
            </a:solidFill>
            <a:ln>
              <a:noFill/>
            </a:ln>
            <a:effectLst/>
          </c:spPr>
          <c:invertIfNegative val="0"/>
          <c:dPt>
            <c:idx val="0"/>
            <c:invertIfNegative val="0"/>
            <c:bubble3D val="0"/>
            <c:spPr>
              <a:solidFill>
                <a:srgbClr val="5E247C"/>
              </a:solidFill>
              <a:ln>
                <a:noFill/>
              </a:ln>
              <a:effectLst/>
            </c:spPr>
            <c:extLst>
              <c:ext xmlns:c16="http://schemas.microsoft.com/office/drawing/2014/chart" uri="{C3380CC4-5D6E-409C-BE32-E72D297353CC}">
                <c16:uniqueId val="{00000003-AF37-F246-B291-E46577324652}"/>
              </c:ext>
            </c:extLst>
          </c:dPt>
          <c:dPt>
            <c:idx val="1"/>
            <c:invertIfNegative val="0"/>
            <c:bubble3D val="0"/>
            <c:spPr>
              <a:solidFill>
                <a:srgbClr val="E2C9EF"/>
              </a:solidFill>
              <a:ln>
                <a:noFill/>
              </a:ln>
              <a:effectLst/>
            </c:spPr>
            <c:extLst>
              <c:ext xmlns:c16="http://schemas.microsoft.com/office/drawing/2014/chart" uri="{C3380CC4-5D6E-409C-BE32-E72D297353CC}">
                <c16:uniqueId val="{00000004-AF37-F246-B291-E46577324652}"/>
              </c:ext>
            </c:extLst>
          </c:dPt>
          <c:cat>
            <c:strRef>
              <c:f>Feuil1!$A$2:$A$3</c:f>
              <c:strCache>
                <c:ptCount val="2"/>
                <c:pt idx="0">
                  <c:v>Experimental</c:v>
                </c:pt>
                <c:pt idx="1">
                  <c:v>Control</c:v>
                </c:pt>
              </c:strCache>
            </c:strRef>
          </c:cat>
          <c:val>
            <c:numRef>
              <c:f>Feuil1!$B$2:$B$3</c:f>
              <c:numCache>
                <c:formatCode>General</c:formatCode>
                <c:ptCount val="2"/>
                <c:pt idx="0">
                  <c:v>10.4</c:v>
                </c:pt>
                <c:pt idx="1">
                  <c:v>11.33</c:v>
                </c:pt>
              </c:numCache>
            </c:numRef>
          </c:val>
          <c:extLst>
            <c:ext xmlns:c16="http://schemas.microsoft.com/office/drawing/2014/chart" uri="{C3380CC4-5D6E-409C-BE32-E72D297353CC}">
              <c16:uniqueId val="{00000000-AF37-F246-B291-E46577324652}"/>
            </c:ext>
          </c:extLst>
        </c:ser>
        <c:dLbls>
          <c:showLegendKey val="0"/>
          <c:showVal val="0"/>
          <c:showCatName val="0"/>
          <c:showSerName val="0"/>
          <c:showPercent val="0"/>
          <c:showBubbleSize val="0"/>
        </c:dLbls>
        <c:gapWidth val="219"/>
        <c:overlap val="-27"/>
        <c:axId val="1293984895"/>
        <c:axId val="1627682495"/>
      </c:barChart>
      <c:catAx>
        <c:axId val="12939848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627682495"/>
        <c:crosses val="autoZero"/>
        <c:auto val="1"/>
        <c:lblAlgn val="ctr"/>
        <c:lblOffset val="100"/>
        <c:noMultiLvlLbl val="0"/>
      </c:catAx>
      <c:valAx>
        <c:axId val="1627682495"/>
        <c:scaling>
          <c:orientation val="minMax"/>
          <c:max val="2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12939848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7.989845930389812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75553872"/>
        <c:axId val="575564456"/>
      </c:scatterChart>
      <c:valAx>
        <c:axId val="575553872"/>
        <c:scaling>
          <c:orientation val="minMax"/>
          <c:max val="36"/>
          <c:min val="0"/>
        </c:scaling>
        <c:delete val="1"/>
        <c:axPos val="b"/>
        <c:numFmt formatCode="General" sourceLinked="1"/>
        <c:majorTickMark val="out"/>
        <c:minorTickMark val="none"/>
        <c:tickLblPos val="nextTo"/>
        <c:crossAx val="575564456"/>
        <c:crosses val="autoZero"/>
        <c:crossBetween val="midCat"/>
        <c:majorUnit val="3"/>
      </c:valAx>
      <c:valAx>
        <c:axId val="575564456"/>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5553872"/>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79099942161E-2"/>
          <c:y val="3.3369170824628806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72"/>
          <c:min val="0"/>
        </c:scaling>
        <c:delete val="0"/>
        <c:axPos val="b"/>
        <c:numFmt formatCode="General" sourceLinked="1"/>
        <c:majorTickMark val="out"/>
        <c:minorTickMark val="none"/>
        <c:tickLblPos val="nextTo"/>
        <c:txPr>
          <a:bodyPr/>
          <a:lstStyle/>
          <a:p>
            <a:pPr>
              <a:defRPr sz="900">
                <a:solidFill>
                  <a:schemeClr val="bg1">
                    <a:lumMod val="50000"/>
                  </a:schemeClr>
                </a:solidFill>
              </a:defRPr>
            </a:pPr>
            <a:endParaRPr lang="fr-FR"/>
          </a:p>
        </c:txPr>
        <c:crossAx val="331361288"/>
        <c:crosses val="autoZero"/>
        <c:crossBetween val="midCat"/>
        <c:majorUnit val="6"/>
      </c:valAx>
      <c:valAx>
        <c:axId val="331361288"/>
        <c:scaling>
          <c:orientation val="minMax"/>
          <c:max val="100"/>
        </c:scaling>
        <c:delete val="0"/>
        <c:axPos val="l"/>
        <c:numFmt formatCode="General" sourceLinked="1"/>
        <c:majorTickMark val="out"/>
        <c:minorTickMark val="none"/>
        <c:tickLblPos val="nextTo"/>
        <c:txPr>
          <a:bodyPr/>
          <a:lstStyle/>
          <a:p>
            <a:pPr>
              <a:defRPr sz="900">
                <a:solidFill>
                  <a:schemeClr val="bg1">
                    <a:lumMod val="50000"/>
                  </a:schemeClr>
                </a:solidFill>
              </a:defRPr>
            </a:pPr>
            <a:endParaRPr lang="fr-FR"/>
          </a:p>
        </c:txPr>
        <c:crossAx val="415277704"/>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79099942161E-2"/>
          <c:y val="3.3369170824628806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72"/>
          <c:min val="0"/>
        </c:scaling>
        <c:delete val="0"/>
        <c:axPos val="b"/>
        <c:numFmt formatCode="General" sourceLinked="1"/>
        <c:majorTickMark val="out"/>
        <c:minorTickMark val="none"/>
        <c:tickLblPos val="nextTo"/>
        <c:txPr>
          <a:bodyPr/>
          <a:lstStyle/>
          <a:p>
            <a:pPr>
              <a:defRPr sz="900">
                <a:solidFill>
                  <a:schemeClr val="bg1">
                    <a:lumMod val="50000"/>
                  </a:schemeClr>
                </a:solidFill>
              </a:defRPr>
            </a:pPr>
            <a:endParaRPr lang="fr-FR"/>
          </a:p>
        </c:txPr>
        <c:crossAx val="331361288"/>
        <c:crosses val="autoZero"/>
        <c:crossBetween val="midCat"/>
        <c:majorUnit val="6"/>
      </c:valAx>
      <c:valAx>
        <c:axId val="331361288"/>
        <c:scaling>
          <c:orientation val="minMax"/>
          <c:max val="100"/>
        </c:scaling>
        <c:delete val="0"/>
        <c:axPos val="l"/>
        <c:numFmt formatCode="General" sourceLinked="1"/>
        <c:majorTickMark val="out"/>
        <c:minorTickMark val="none"/>
        <c:tickLblPos val="nextTo"/>
        <c:txPr>
          <a:bodyPr/>
          <a:lstStyle/>
          <a:p>
            <a:pPr>
              <a:defRPr sz="900">
                <a:solidFill>
                  <a:schemeClr val="bg1">
                    <a:lumMod val="50000"/>
                  </a:schemeClr>
                </a:solidFill>
              </a:defRPr>
            </a:pPr>
            <a:endParaRPr lang="fr-FR"/>
          </a:p>
        </c:txPr>
        <c:crossAx val="415277704"/>
        <c:crosses val="autoZero"/>
        <c:crossBetween val="midCat"/>
        <c:majorUnit val="10"/>
      </c:valAx>
      <c:spPr>
        <a:ln>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395716227094206E-2"/>
          <c:y val="9.0724770511710434E-2"/>
          <c:w val="0.6261943167215811"/>
          <c:h val="0.8129054826499208"/>
        </c:manualLayout>
      </c:layout>
      <c:pieChart>
        <c:varyColors val="1"/>
        <c:ser>
          <c:idx val="0"/>
          <c:order val="0"/>
          <c:tx>
            <c:strRef>
              <c:f>Feuil1!$B$1</c:f>
              <c:strCache>
                <c:ptCount val="1"/>
                <c:pt idx="0">
                  <c:v>Positive donors cultures</c:v>
                </c:pt>
              </c:strCache>
            </c:strRef>
          </c:tx>
          <c:spPr>
            <a:ln>
              <a:noFill/>
            </a:ln>
          </c:spPr>
          <c:explosion val="1"/>
          <c:dPt>
            <c:idx val="0"/>
            <c:bubble3D val="0"/>
            <c:spPr>
              <a:solidFill>
                <a:srgbClr val="9933E5"/>
              </a:solidFill>
              <a:ln w="19050">
                <a:noFill/>
              </a:ln>
              <a:effectLst/>
            </c:spPr>
            <c:extLst>
              <c:ext xmlns:c16="http://schemas.microsoft.com/office/drawing/2014/chart" uri="{C3380CC4-5D6E-409C-BE32-E72D297353CC}">
                <c16:uniqueId val="{00000001-06EF-4B73-9F0C-9BB97B010C2B}"/>
              </c:ext>
            </c:extLst>
          </c:dPt>
          <c:dPt>
            <c:idx val="1"/>
            <c:bubble3D val="0"/>
            <c:spPr>
              <a:solidFill>
                <a:srgbClr val="D41AD8"/>
              </a:solidFill>
              <a:ln w="19050">
                <a:noFill/>
              </a:ln>
              <a:effectLst/>
            </c:spPr>
            <c:extLst>
              <c:ext xmlns:c16="http://schemas.microsoft.com/office/drawing/2014/chart" uri="{C3380CC4-5D6E-409C-BE32-E72D297353CC}">
                <c16:uniqueId val="{00000003-06EF-4B73-9F0C-9BB97B010C2B}"/>
              </c:ext>
            </c:extLst>
          </c:dPt>
          <c:dPt>
            <c:idx val="2"/>
            <c:bubble3D val="0"/>
            <c:spPr>
              <a:solidFill>
                <a:srgbClr val="DBAAE8"/>
              </a:solidFill>
              <a:ln w="19050">
                <a:noFill/>
              </a:ln>
              <a:effectLst/>
            </c:spPr>
            <c:extLst>
              <c:ext xmlns:c16="http://schemas.microsoft.com/office/drawing/2014/chart" uri="{C3380CC4-5D6E-409C-BE32-E72D297353CC}">
                <c16:uniqueId val="{00000005-06EF-4B73-9F0C-9BB97B010C2B}"/>
              </c:ext>
            </c:extLst>
          </c:dPt>
          <c:dPt>
            <c:idx val="3"/>
            <c:bubble3D val="0"/>
            <c:spPr>
              <a:solidFill>
                <a:schemeClr val="bg1">
                  <a:lumMod val="75000"/>
                </a:schemeClr>
              </a:solidFill>
              <a:ln w="19050">
                <a:noFill/>
              </a:ln>
              <a:effectLst/>
            </c:spPr>
            <c:extLst>
              <c:ext xmlns:c16="http://schemas.microsoft.com/office/drawing/2014/chart" uri="{C3380CC4-5D6E-409C-BE32-E72D297353CC}">
                <c16:uniqueId val="{00000007-06EF-4B73-9F0C-9BB97B010C2B}"/>
              </c:ext>
            </c:extLst>
          </c:dPt>
          <c:dPt>
            <c:idx val="4"/>
            <c:bubble3D val="0"/>
            <c:spPr>
              <a:solidFill>
                <a:srgbClr val="5E247C"/>
              </a:solidFill>
              <a:ln w="19050">
                <a:noFill/>
              </a:ln>
              <a:effectLst/>
            </c:spPr>
            <c:extLst>
              <c:ext xmlns:c16="http://schemas.microsoft.com/office/drawing/2014/chart" uri="{C3380CC4-5D6E-409C-BE32-E72D297353CC}">
                <c16:uniqueId val="{00000009-06EF-4B73-9F0C-9BB97B010C2B}"/>
              </c:ext>
            </c:extLst>
          </c:dPt>
          <c:dLbls>
            <c:dLbl>
              <c:idx val="0"/>
              <c:tx>
                <c:rich>
                  <a:bodyPr/>
                  <a:lstStyle/>
                  <a:p>
                    <a:fld id="{0FFDC26A-F64B-44C5-A991-C2DEF0A705FB}"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6EF-4B73-9F0C-9BB97B010C2B}"/>
                </c:ext>
              </c:extLst>
            </c:dLbl>
            <c:dLbl>
              <c:idx val="1"/>
              <c:tx>
                <c:rich>
                  <a:bodyPr/>
                  <a:lstStyle/>
                  <a:p>
                    <a:fld id="{659C5251-1B6A-44BE-8E1B-39B7796F131B}"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6EF-4B73-9F0C-9BB97B010C2B}"/>
                </c:ext>
              </c:extLst>
            </c:dLbl>
            <c:dLbl>
              <c:idx val="2"/>
              <c:tx>
                <c:rich>
                  <a:bodyPr/>
                  <a:lstStyle/>
                  <a:p>
                    <a:fld id="{084D4BD1-F015-423C-9145-5E3EBA34B69B}"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6EF-4B73-9F0C-9BB97B010C2B}"/>
                </c:ext>
              </c:extLst>
            </c:dLbl>
            <c:dLbl>
              <c:idx val="3"/>
              <c:layout>
                <c:manualLayout>
                  <c:x val="8.9007098728043604E-2"/>
                  <c:y val="-5.5790728152915386E-2"/>
                </c:manualLayout>
              </c:layout>
              <c:tx>
                <c:rich>
                  <a:bodyPr/>
                  <a:lstStyle/>
                  <a:p>
                    <a:fld id="{B708B964-56CB-401B-91E1-8D8BCB0ED6B0}" type="VALUE">
                      <a:rPr lang="en-US" smtClean="0"/>
                      <a:pPr/>
                      <a:t>[VALEUR]</a:t>
                    </a:fld>
                    <a:r>
                      <a:rPr lang="en-US" dirty="0"/>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06EF-4B73-9F0C-9BB97B010C2B}"/>
                </c:ext>
              </c:extLst>
            </c:dLbl>
            <c:dLbl>
              <c:idx val="4"/>
              <c:tx>
                <c:rich>
                  <a:bodyPr/>
                  <a:lstStyle/>
                  <a:p>
                    <a:fld id="{D3E70322-EACE-4E56-BE46-5C49102F3DD4}"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06EF-4B73-9F0C-9BB97B010C2B}"/>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fr-FR"/>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Feuil1!$A$2:$A$6</c:f>
              <c:strCache>
                <c:ptCount val="5"/>
                <c:pt idx="0">
                  <c:v>Surgical</c:v>
                </c:pt>
                <c:pt idx="1">
                  <c:v>Surveillance </c:v>
                </c:pt>
                <c:pt idx="2">
                  <c:v>Blood </c:v>
                </c:pt>
                <c:pt idx="3">
                  <c:v>Respiratory</c:v>
                </c:pt>
                <c:pt idx="4">
                  <c:v>Urine </c:v>
                </c:pt>
              </c:strCache>
            </c:strRef>
          </c:cat>
          <c:val>
            <c:numRef>
              <c:f>Feuil1!$B$2:$B$6</c:f>
              <c:numCache>
                <c:formatCode>General</c:formatCode>
                <c:ptCount val="5"/>
                <c:pt idx="0">
                  <c:v>23</c:v>
                </c:pt>
                <c:pt idx="1">
                  <c:v>6</c:v>
                </c:pt>
                <c:pt idx="2">
                  <c:v>20</c:v>
                </c:pt>
                <c:pt idx="3">
                  <c:v>41</c:v>
                </c:pt>
                <c:pt idx="4">
                  <c:v>10</c:v>
                </c:pt>
              </c:numCache>
            </c:numRef>
          </c:val>
          <c:extLst>
            <c:ext xmlns:c16="http://schemas.microsoft.com/office/drawing/2014/chart" uri="{C3380CC4-5D6E-409C-BE32-E72D297353CC}">
              <c16:uniqueId val="{0000000A-06EF-4B73-9F0C-9BB97B010C2B}"/>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7274095452206274"/>
          <c:y val="3.6161851694470767E-2"/>
          <c:w val="0.21272850161422141"/>
          <c:h val="0.28414899537200838"/>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Colonne1</c:v>
                </c:pt>
              </c:strCache>
            </c:strRef>
          </c:tx>
          <c:spPr>
            <a:ln>
              <a:noFill/>
            </a:ln>
          </c:spPr>
          <c:explosion val="1"/>
          <c:dPt>
            <c:idx val="0"/>
            <c:bubble3D val="0"/>
            <c:spPr>
              <a:solidFill>
                <a:srgbClr val="9933E5"/>
              </a:solidFill>
              <a:ln w="19050">
                <a:noFill/>
              </a:ln>
              <a:effectLst/>
            </c:spPr>
            <c:extLst>
              <c:ext xmlns:c16="http://schemas.microsoft.com/office/drawing/2014/chart" uri="{C3380CC4-5D6E-409C-BE32-E72D297353CC}">
                <c16:uniqueId val="{00000001-CF66-4004-B51E-A7BE591C1223}"/>
              </c:ext>
            </c:extLst>
          </c:dPt>
          <c:dPt>
            <c:idx val="1"/>
            <c:bubble3D val="0"/>
            <c:spPr>
              <a:solidFill>
                <a:srgbClr val="D41AD8"/>
              </a:solidFill>
              <a:ln w="19050">
                <a:noFill/>
              </a:ln>
              <a:effectLst/>
            </c:spPr>
            <c:extLst>
              <c:ext xmlns:c16="http://schemas.microsoft.com/office/drawing/2014/chart" uri="{C3380CC4-5D6E-409C-BE32-E72D297353CC}">
                <c16:uniqueId val="{00000003-CF66-4004-B51E-A7BE591C1223}"/>
              </c:ext>
            </c:extLst>
          </c:dPt>
          <c:dPt>
            <c:idx val="2"/>
            <c:bubble3D val="0"/>
            <c:spPr>
              <a:solidFill>
                <a:srgbClr val="DBAAE8"/>
              </a:solidFill>
              <a:ln w="19050">
                <a:noFill/>
              </a:ln>
              <a:effectLst/>
            </c:spPr>
            <c:extLst>
              <c:ext xmlns:c16="http://schemas.microsoft.com/office/drawing/2014/chart" uri="{C3380CC4-5D6E-409C-BE32-E72D297353CC}">
                <c16:uniqueId val="{00000005-CF66-4004-B51E-A7BE591C1223}"/>
              </c:ext>
            </c:extLst>
          </c:dPt>
          <c:dPt>
            <c:idx val="3"/>
            <c:bubble3D val="0"/>
            <c:spPr>
              <a:solidFill>
                <a:srgbClr val="5E247C"/>
              </a:solidFill>
              <a:ln w="19050">
                <a:noFill/>
              </a:ln>
              <a:effectLst/>
            </c:spPr>
            <c:extLst>
              <c:ext xmlns:c16="http://schemas.microsoft.com/office/drawing/2014/chart" uri="{C3380CC4-5D6E-409C-BE32-E72D297353CC}">
                <c16:uniqueId val="{00000007-CF66-4004-B51E-A7BE591C1223}"/>
              </c:ext>
            </c:extLst>
          </c:dPt>
          <c:dLbls>
            <c:dLbl>
              <c:idx val="0"/>
              <c:tx>
                <c:rich>
                  <a:bodyPr/>
                  <a:lstStyle/>
                  <a:p>
                    <a:fld id="{0FFDC26A-F64B-44C5-A991-C2DEF0A705FB}"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F66-4004-B51E-A7BE591C1223}"/>
                </c:ext>
              </c:extLst>
            </c:dLbl>
            <c:dLbl>
              <c:idx val="1"/>
              <c:tx>
                <c:rich>
                  <a:bodyPr/>
                  <a:lstStyle/>
                  <a:p>
                    <a:fld id="{659C5251-1B6A-44BE-8E1B-39B7796F131B}"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F66-4004-B51E-A7BE591C1223}"/>
                </c:ext>
              </c:extLst>
            </c:dLbl>
            <c:dLbl>
              <c:idx val="2"/>
              <c:tx>
                <c:rich>
                  <a:bodyPr/>
                  <a:lstStyle/>
                  <a:p>
                    <a:fld id="{084D4BD1-F015-423C-9145-5E3EBA34B69B}"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F66-4004-B51E-A7BE591C1223}"/>
                </c:ext>
              </c:extLst>
            </c:dLbl>
            <c:dLbl>
              <c:idx val="3"/>
              <c:tx>
                <c:rich>
                  <a:bodyPr/>
                  <a:lstStyle/>
                  <a:p>
                    <a:fld id="{D3E70322-EACE-4E56-BE46-5C49102F3DD4}" type="VALUE">
                      <a:rPr lang="en-US" smtClean="0"/>
                      <a:pPr/>
                      <a:t>[VALEUR]</a:t>
                    </a:fld>
                    <a:r>
                      <a:rPr lang="en-US"/>
                      <a:t>%</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CF66-4004-B51E-A7BE591C1223}"/>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fr-FR"/>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Feuil1!$A$2:$A$5</c:f>
              <c:strCache>
                <c:ptCount val="4"/>
                <c:pt idx="0">
                  <c:v>Pseudomonas aeruginosa </c:v>
                </c:pt>
                <c:pt idx="1">
                  <c:v>Klebsiella pneumoniae </c:v>
                </c:pt>
                <c:pt idx="2">
                  <c:v>Staphylococcus aureus</c:v>
                </c:pt>
                <c:pt idx="3">
                  <c:v>Acinetobacter baumannii </c:v>
                </c:pt>
              </c:strCache>
            </c:strRef>
          </c:cat>
          <c:val>
            <c:numRef>
              <c:f>Feuil1!$B$2:$B$5</c:f>
              <c:numCache>
                <c:formatCode>General</c:formatCode>
                <c:ptCount val="4"/>
                <c:pt idx="0">
                  <c:v>18</c:v>
                </c:pt>
                <c:pt idx="1">
                  <c:v>23</c:v>
                </c:pt>
                <c:pt idx="2">
                  <c:v>34</c:v>
                </c:pt>
                <c:pt idx="3">
                  <c:v>25</c:v>
                </c:pt>
              </c:numCache>
            </c:numRef>
          </c:val>
          <c:extLst>
            <c:ext xmlns:c16="http://schemas.microsoft.com/office/drawing/2014/chart" uri="{C3380CC4-5D6E-409C-BE32-E72D297353CC}">
              <c16:uniqueId val="{00000008-CF66-4004-B51E-A7BE591C1223}"/>
            </c:ext>
          </c:extLst>
        </c:ser>
        <c:dLbls>
          <c:showLegendKey val="0"/>
          <c:showVal val="0"/>
          <c:showCatName val="0"/>
          <c:showSerName val="0"/>
          <c:showPercent val="0"/>
          <c:showBubbleSize val="0"/>
          <c:showLeaderLines val="1"/>
        </c:dLbls>
        <c:firstSliceAng val="0"/>
      </c:pieChart>
      <c:spPr>
        <a:noFill/>
        <a:ln>
          <a:noFill/>
        </a:ln>
        <a:effectLst/>
      </c:spPr>
    </c:plotArea>
    <c:legend>
      <c:legendPos val="r"/>
      <c:overlay val="0"/>
      <c:spPr>
        <a:noFill/>
        <a:ln>
          <a:noFill/>
        </a:ln>
        <a:effectLst/>
      </c:spPr>
      <c:txPr>
        <a:bodyPr rot="0" spcFirstLastPara="1" vertOverflow="ellipsis" vert="horz" wrap="square" anchor="ctr" anchorCtr="1"/>
        <a:lstStyle/>
        <a:p>
          <a:pPr>
            <a:defRPr sz="1200" b="0" i="1"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593385725461962E-2"/>
          <c:y val="5.8576491722095454E-2"/>
          <c:w val="0.46900649233165886"/>
          <c:h val="0.86400835073068905"/>
        </c:manualLayout>
      </c:layout>
      <c:pieChart>
        <c:varyColors val="1"/>
        <c:ser>
          <c:idx val="0"/>
          <c:order val="0"/>
          <c:tx>
            <c:strRef>
              <c:f>Feuil1!$B$1</c:f>
              <c:strCache>
                <c:ptCount val="1"/>
                <c:pt idx="0">
                  <c:v>Colonne1</c:v>
                </c:pt>
              </c:strCache>
            </c:strRef>
          </c:tx>
          <c:spPr>
            <a:ln>
              <a:noFill/>
            </a:ln>
          </c:spPr>
          <c:explosion val="1"/>
          <c:dPt>
            <c:idx val="0"/>
            <c:bubble3D val="0"/>
            <c:spPr>
              <a:solidFill>
                <a:srgbClr val="9933E5"/>
              </a:solidFill>
              <a:ln w="19050">
                <a:noFill/>
              </a:ln>
              <a:effectLst/>
            </c:spPr>
            <c:extLst>
              <c:ext xmlns:c16="http://schemas.microsoft.com/office/drawing/2014/chart" uri="{C3380CC4-5D6E-409C-BE32-E72D297353CC}">
                <c16:uniqueId val="{00000001-7FED-468D-B125-9AAFC11F97DE}"/>
              </c:ext>
            </c:extLst>
          </c:dPt>
          <c:dPt>
            <c:idx val="1"/>
            <c:bubble3D val="0"/>
            <c:spPr>
              <a:solidFill>
                <a:srgbClr val="D41AD8"/>
              </a:solidFill>
              <a:ln w="19050">
                <a:noFill/>
              </a:ln>
              <a:effectLst/>
            </c:spPr>
            <c:extLst>
              <c:ext xmlns:c16="http://schemas.microsoft.com/office/drawing/2014/chart" uri="{C3380CC4-5D6E-409C-BE32-E72D297353CC}">
                <c16:uniqueId val="{00000003-7FED-468D-B125-9AAFC11F97DE}"/>
              </c:ext>
            </c:extLst>
          </c:dPt>
          <c:dPt>
            <c:idx val="2"/>
            <c:bubble3D val="0"/>
            <c:spPr>
              <a:solidFill>
                <a:srgbClr val="DBAAE8"/>
              </a:solidFill>
              <a:ln w="19050">
                <a:noFill/>
              </a:ln>
              <a:effectLst/>
            </c:spPr>
            <c:extLst>
              <c:ext xmlns:c16="http://schemas.microsoft.com/office/drawing/2014/chart" uri="{C3380CC4-5D6E-409C-BE32-E72D297353CC}">
                <c16:uniqueId val="{00000005-7FED-468D-B125-9AAFC11F97DE}"/>
              </c:ext>
            </c:extLst>
          </c:dPt>
          <c:dPt>
            <c:idx val="3"/>
            <c:bubble3D val="0"/>
            <c:spPr>
              <a:solidFill>
                <a:srgbClr val="5E247C"/>
              </a:solidFill>
              <a:ln w="19050">
                <a:noFill/>
              </a:ln>
              <a:effectLst/>
            </c:spPr>
            <c:extLst>
              <c:ext xmlns:c16="http://schemas.microsoft.com/office/drawing/2014/chart" uri="{C3380CC4-5D6E-409C-BE32-E72D297353CC}">
                <c16:uniqueId val="{00000007-7FED-468D-B125-9AAFC11F97DE}"/>
              </c:ext>
            </c:extLst>
          </c:dPt>
          <c:dLbls>
            <c:dLbl>
              <c:idx val="0"/>
              <c:layout>
                <c:manualLayout>
                  <c:x val="-6.6693623062094545E-2"/>
                  <c:y val="0.1257525153481128"/>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FED-468D-B125-9AAFC11F97DE}"/>
                </c:ext>
              </c:extLst>
            </c:dLbl>
            <c:dLbl>
              <c:idx val="2"/>
              <c:layout>
                <c:manualLayout>
                  <c:x val="5.486461032898618E-2"/>
                  <c:y val="-0.17730670623187608"/>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7FED-468D-B125-9AAFC11F97DE}"/>
                </c:ext>
              </c:extLst>
            </c:dLbl>
            <c:dLbl>
              <c:idx val="3"/>
              <c:layout>
                <c:manualLayout>
                  <c:x val="7.0526772418138886E-2"/>
                  <c:y val="0.12744978637987223"/>
                </c:manualLayout>
              </c:layout>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7FED-468D-B125-9AAFC11F97DE}"/>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Arial" panose="020B0604020202020204" pitchFamily="34" charset="0"/>
                    <a:ea typeface="+mn-ea"/>
                    <a:cs typeface="Arial" panose="020B0604020202020204" pitchFamily="34" charset="0"/>
                  </a:defRPr>
                </a:pPr>
                <a:endParaRPr lang="fr-FR"/>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Feuil1!$A$2:$A$5</c:f>
              <c:strCache>
                <c:ptCount val="4"/>
                <c:pt idx="0">
                  <c:v>Pseudomonas aeruginosa </c:v>
                </c:pt>
                <c:pt idx="1">
                  <c:v>Klebsiella pneumoniae </c:v>
                </c:pt>
                <c:pt idx="2">
                  <c:v>Staphylococcus aureus</c:v>
                </c:pt>
                <c:pt idx="3">
                  <c:v>Acinetobacter baumannii </c:v>
                </c:pt>
              </c:strCache>
            </c:strRef>
          </c:cat>
          <c:val>
            <c:numRef>
              <c:f>Feuil1!$B$2:$B$5</c:f>
              <c:numCache>
                <c:formatCode>General</c:formatCode>
                <c:ptCount val="4"/>
                <c:pt idx="0">
                  <c:v>18</c:v>
                </c:pt>
                <c:pt idx="1">
                  <c:v>23</c:v>
                </c:pt>
                <c:pt idx="2">
                  <c:v>34</c:v>
                </c:pt>
                <c:pt idx="3">
                  <c:v>25</c:v>
                </c:pt>
              </c:numCache>
            </c:numRef>
          </c:val>
          <c:extLst>
            <c:ext xmlns:c16="http://schemas.microsoft.com/office/drawing/2014/chart" uri="{C3380CC4-5D6E-409C-BE32-E72D297353CC}">
              <c16:uniqueId val="{00000008-7FED-468D-B125-9AAFC11F97DE}"/>
            </c:ext>
          </c:extLst>
        </c:ser>
        <c:dLbls>
          <c:showLegendKey val="0"/>
          <c:showVal val="0"/>
          <c:showCatName val="0"/>
          <c:showSerName val="0"/>
          <c:showPercent val="1"/>
          <c:showBubbleSize val="0"/>
          <c:showLeaderLines val="1"/>
        </c:dLbls>
        <c:firstSliceAng val="0"/>
      </c:pieChart>
      <c:spPr>
        <a:noFill/>
        <a:ln>
          <a:noFill/>
        </a:ln>
        <a:effectLst/>
      </c:spPr>
    </c:plotArea>
    <c:legend>
      <c:legendPos val="t"/>
      <c:layout>
        <c:manualLayout>
          <c:xMode val="edge"/>
          <c:yMode val="edge"/>
          <c:x val="0.61646197244122558"/>
          <c:y val="0.32458613878285419"/>
          <c:w val="0.36452223863090855"/>
          <c:h val="0.20878722795214485"/>
        </c:manualLayout>
      </c:layout>
      <c:overlay val="0"/>
      <c:spPr>
        <a:noFill/>
        <a:ln>
          <a:noFill/>
        </a:ln>
        <a:effectLst/>
      </c:spPr>
      <c:txPr>
        <a:bodyPr rot="0" spcFirstLastPara="1" vertOverflow="ellipsis" vert="horz" wrap="square" anchor="ctr" anchorCtr="1"/>
        <a:lstStyle/>
        <a:p>
          <a:pPr>
            <a:defRPr sz="1197" b="0" i="1"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432091233130524"/>
          <c:y val="7.3578628677933952E-2"/>
          <c:w val="0.60981776112837838"/>
          <c:h val="0.7477364550668163"/>
        </c:manualLayout>
      </c:layout>
      <c:pieChart>
        <c:varyColors val="1"/>
        <c:ser>
          <c:idx val="0"/>
          <c:order val="0"/>
          <c:tx>
            <c:strRef>
              <c:f>Feuil1!$B$1</c:f>
              <c:strCache>
                <c:ptCount val="1"/>
                <c:pt idx="0">
                  <c:v>Colonne1</c:v>
                </c:pt>
              </c:strCache>
            </c:strRef>
          </c:tx>
          <c:spPr>
            <a:ln>
              <a:noFill/>
            </a:ln>
          </c:spPr>
          <c:explosion val="1"/>
          <c:dPt>
            <c:idx val="0"/>
            <c:bubble3D val="0"/>
            <c:spPr>
              <a:solidFill>
                <a:srgbClr val="9933E5"/>
              </a:solidFill>
              <a:ln w="19050">
                <a:noFill/>
              </a:ln>
              <a:effectLst/>
            </c:spPr>
            <c:extLst>
              <c:ext xmlns:c16="http://schemas.microsoft.com/office/drawing/2014/chart" uri="{C3380CC4-5D6E-409C-BE32-E72D297353CC}">
                <c16:uniqueId val="{00000001-004B-4E24-8931-8CD8C4E53291}"/>
              </c:ext>
            </c:extLst>
          </c:dPt>
          <c:dPt>
            <c:idx val="1"/>
            <c:bubble3D val="0"/>
            <c:spPr>
              <a:solidFill>
                <a:srgbClr val="D41AD8"/>
              </a:solidFill>
              <a:ln w="19050">
                <a:noFill/>
              </a:ln>
              <a:effectLst/>
            </c:spPr>
            <c:extLst>
              <c:ext xmlns:c16="http://schemas.microsoft.com/office/drawing/2014/chart" uri="{C3380CC4-5D6E-409C-BE32-E72D297353CC}">
                <c16:uniqueId val="{00000003-004B-4E24-8931-8CD8C4E53291}"/>
              </c:ext>
            </c:extLst>
          </c:dPt>
          <c:dPt>
            <c:idx val="2"/>
            <c:bubble3D val="0"/>
            <c:spPr>
              <a:solidFill>
                <a:srgbClr val="DBAAE8"/>
              </a:solidFill>
              <a:ln w="19050">
                <a:noFill/>
              </a:ln>
              <a:effectLst/>
            </c:spPr>
            <c:extLst>
              <c:ext xmlns:c16="http://schemas.microsoft.com/office/drawing/2014/chart" uri="{C3380CC4-5D6E-409C-BE32-E72D297353CC}">
                <c16:uniqueId val="{00000005-004B-4E24-8931-8CD8C4E53291}"/>
              </c:ext>
            </c:extLst>
          </c:dPt>
          <c:dPt>
            <c:idx val="3"/>
            <c:bubble3D val="0"/>
            <c:spPr>
              <a:solidFill>
                <a:srgbClr val="5E247C"/>
              </a:solidFill>
              <a:ln w="19050">
                <a:noFill/>
              </a:ln>
              <a:effectLst/>
            </c:spPr>
            <c:extLst>
              <c:ext xmlns:c16="http://schemas.microsoft.com/office/drawing/2014/chart" uri="{C3380CC4-5D6E-409C-BE32-E72D297353CC}">
                <c16:uniqueId val="{00000007-004B-4E24-8931-8CD8C4E53291}"/>
              </c:ext>
            </c:extLst>
          </c:dPt>
          <c:cat>
            <c:strRef>
              <c:f>Feuil1!$A$2:$A$5</c:f>
              <c:strCache>
                <c:ptCount val="4"/>
                <c:pt idx="0">
                  <c:v>Pseudomonas aeruginosa </c:v>
                </c:pt>
                <c:pt idx="1">
                  <c:v>Klebsiella pneumoniae </c:v>
                </c:pt>
                <c:pt idx="2">
                  <c:v>Staphylococcus aureus</c:v>
                </c:pt>
                <c:pt idx="3">
                  <c:v>Acinetobacter baumannii </c:v>
                </c:pt>
              </c:strCache>
            </c:strRef>
          </c:cat>
          <c:val>
            <c:numRef>
              <c:f>Feuil1!$B$2:$B$5</c:f>
              <c:numCache>
                <c:formatCode>General</c:formatCode>
                <c:ptCount val="4"/>
                <c:pt idx="0">
                  <c:v>10</c:v>
                </c:pt>
                <c:pt idx="1">
                  <c:v>30</c:v>
                </c:pt>
                <c:pt idx="2">
                  <c:v>34</c:v>
                </c:pt>
                <c:pt idx="3">
                  <c:v>30</c:v>
                </c:pt>
              </c:numCache>
            </c:numRef>
          </c:val>
          <c:extLst>
            <c:ext xmlns:c16="http://schemas.microsoft.com/office/drawing/2014/chart" uri="{C3380CC4-5D6E-409C-BE32-E72D297353CC}">
              <c16:uniqueId val="{00000008-004B-4E24-8931-8CD8C4E53291}"/>
            </c:ext>
          </c:extLst>
        </c:ser>
        <c:dLbls>
          <c:showLegendKey val="0"/>
          <c:showVal val="0"/>
          <c:showCatName val="0"/>
          <c:showSerName val="0"/>
          <c:showPercent val="0"/>
          <c:showBubbleSize val="0"/>
          <c:showLeaderLines val="1"/>
        </c:dLbls>
        <c:firstSliceAng val="0"/>
      </c:pieChart>
      <c:spPr>
        <a:noFill/>
        <a:ln>
          <a:noFill/>
        </a:ln>
        <a:effectLst/>
      </c:spPr>
    </c:plotArea>
    <c:legend>
      <c:legendPos val="r"/>
      <c:legendEntry>
        <c:idx val="1"/>
        <c:txPr>
          <a:bodyPr rot="0" spcFirstLastPara="1" vertOverflow="ellipsis" vert="horz" wrap="square" anchor="ctr" anchorCtr="1"/>
          <a:lstStyle/>
          <a:p>
            <a:pPr>
              <a:defRPr sz="1200" b="0" i="1"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Entry>
      <c:layout>
        <c:manualLayout>
          <c:xMode val="edge"/>
          <c:yMode val="edge"/>
          <c:x val="5.1396982615942947E-3"/>
          <c:y val="0.87391738856595136"/>
          <c:w val="0.97538674118221946"/>
          <c:h val="9.8040873479926627E-2"/>
        </c:manualLayout>
      </c:layout>
      <c:overlay val="0"/>
      <c:spPr>
        <a:noFill/>
        <a:ln>
          <a:noFill/>
        </a:ln>
        <a:effectLst/>
      </c:spPr>
      <c:txPr>
        <a:bodyPr rot="0" spcFirstLastPara="1" vertOverflow="ellipsis" vert="horz" wrap="square" anchor="ctr" anchorCtr="1"/>
        <a:lstStyle/>
        <a:p>
          <a:pPr>
            <a:defRPr sz="1200" b="0" i="1"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348026522866939"/>
          <c:y val="8.5965772818994673E-2"/>
          <c:w val="0.61727345821677604"/>
          <c:h val="0.78160299387220133"/>
        </c:manualLayout>
      </c:layout>
      <c:pieChart>
        <c:varyColors val="1"/>
        <c:ser>
          <c:idx val="0"/>
          <c:order val="0"/>
          <c:tx>
            <c:strRef>
              <c:f>Feuil1!$B$1</c:f>
              <c:strCache>
                <c:ptCount val="1"/>
                <c:pt idx="0">
                  <c:v>Colonne1</c:v>
                </c:pt>
              </c:strCache>
            </c:strRef>
          </c:tx>
          <c:spPr>
            <a:ln>
              <a:noFill/>
            </a:ln>
          </c:spPr>
          <c:explosion val="1"/>
          <c:dPt>
            <c:idx val="0"/>
            <c:bubble3D val="0"/>
            <c:spPr>
              <a:solidFill>
                <a:srgbClr val="D41AD8"/>
              </a:solidFill>
              <a:ln w="19050">
                <a:noFill/>
              </a:ln>
              <a:effectLst/>
            </c:spPr>
            <c:extLst>
              <c:ext xmlns:c16="http://schemas.microsoft.com/office/drawing/2014/chart" uri="{C3380CC4-5D6E-409C-BE32-E72D297353CC}">
                <c16:uniqueId val="{00000001-A799-4AF1-B605-402F3A4DBED3}"/>
              </c:ext>
            </c:extLst>
          </c:dPt>
          <c:dPt>
            <c:idx val="1"/>
            <c:bubble3D val="0"/>
            <c:spPr>
              <a:solidFill>
                <a:srgbClr val="9933E5"/>
              </a:solidFill>
              <a:ln w="19050">
                <a:noFill/>
              </a:ln>
              <a:effectLst/>
            </c:spPr>
            <c:extLst>
              <c:ext xmlns:c16="http://schemas.microsoft.com/office/drawing/2014/chart" uri="{C3380CC4-5D6E-409C-BE32-E72D297353CC}">
                <c16:uniqueId val="{00000003-A799-4AF1-B605-402F3A4DBED3}"/>
              </c:ext>
            </c:extLst>
          </c:dPt>
          <c:dPt>
            <c:idx val="2"/>
            <c:bubble3D val="0"/>
            <c:spPr>
              <a:solidFill>
                <a:srgbClr val="5E247C"/>
              </a:solidFill>
              <a:ln w="19050">
                <a:noFill/>
              </a:ln>
              <a:effectLst/>
            </c:spPr>
            <c:extLst>
              <c:ext xmlns:c16="http://schemas.microsoft.com/office/drawing/2014/chart" uri="{C3380CC4-5D6E-409C-BE32-E72D297353CC}">
                <c16:uniqueId val="{00000005-A799-4AF1-B605-402F3A4DBED3}"/>
              </c:ext>
            </c:extLst>
          </c:dPt>
          <c:cat>
            <c:strRef>
              <c:f>Feuil1!$A$2:$A$4</c:f>
              <c:strCache>
                <c:ptCount val="3"/>
                <c:pt idx="0">
                  <c:v>MRSA</c:v>
                </c:pt>
                <c:pt idx="1">
                  <c:v>Acinetobacter baumannii </c:v>
                </c:pt>
                <c:pt idx="2">
                  <c:v>Acinetobacter baumannii CR </c:v>
                </c:pt>
              </c:strCache>
            </c:strRef>
          </c:cat>
          <c:val>
            <c:numRef>
              <c:f>Feuil1!$B$2:$B$4</c:f>
              <c:numCache>
                <c:formatCode>General</c:formatCode>
                <c:ptCount val="3"/>
                <c:pt idx="0">
                  <c:v>25</c:v>
                </c:pt>
                <c:pt idx="1">
                  <c:v>50</c:v>
                </c:pt>
                <c:pt idx="2">
                  <c:v>25</c:v>
                </c:pt>
              </c:numCache>
            </c:numRef>
          </c:val>
          <c:extLst>
            <c:ext xmlns:c16="http://schemas.microsoft.com/office/drawing/2014/chart" uri="{C3380CC4-5D6E-409C-BE32-E72D297353CC}">
              <c16:uniqueId val="{00000006-A799-4AF1-B605-402F3A4DBED3}"/>
            </c:ext>
          </c:extLst>
        </c:ser>
        <c:dLbls>
          <c:showLegendKey val="0"/>
          <c:showVal val="0"/>
          <c:showCatName val="0"/>
          <c:showSerName val="0"/>
          <c:showPercent val="0"/>
          <c:showBubbleSize val="0"/>
          <c:showLeaderLines val="1"/>
        </c:dLbls>
        <c:firstSliceAng val="0"/>
      </c:pieChart>
      <c:spPr>
        <a:noFill/>
        <a:ln>
          <a:noFill/>
        </a:ln>
        <a:effectLst/>
      </c:spPr>
    </c:plotArea>
    <c:legend>
      <c:legendPos val="r"/>
      <c:layout>
        <c:manualLayout>
          <c:xMode val="edge"/>
          <c:yMode val="edge"/>
          <c:x val="0"/>
          <c:y val="0.9045684942416059"/>
          <c:w val="0.99609057009678126"/>
          <c:h val="9.5431505758394042E-2"/>
        </c:manualLayout>
      </c:layout>
      <c:overlay val="0"/>
      <c:spPr>
        <a:noFill/>
        <a:ln>
          <a:noFill/>
        </a:ln>
        <a:effectLst/>
      </c:spPr>
      <c:txPr>
        <a:bodyPr rot="0" spcFirstLastPara="1" vertOverflow="ellipsis" vert="horz" wrap="square" anchor="ctr" anchorCtr="1"/>
        <a:lstStyle/>
        <a:p>
          <a:pPr>
            <a:defRPr sz="1200" b="0" i="1"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29855952"/>
        <c:axId val="529856344"/>
      </c:scatterChart>
      <c:valAx>
        <c:axId val="529855952"/>
        <c:scaling>
          <c:orientation val="minMax"/>
          <c:max val="168"/>
          <c:min val="0"/>
        </c:scaling>
        <c:delete val="0"/>
        <c:axPos val="b"/>
        <c:numFmt formatCode="General" sourceLinked="1"/>
        <c:majorTickMark val="out"/>
        <c:minorTickMark val="none"/>
        <c:tickLblPos val="nextTo"/>
        <c:txPr>
          <a:bodyPr/>
          <a:lstStyle/>
          <a:p>
            <a:pPr>
              <a:defRPr sz="1050">
                <a:solidFill>
                  <a:schemeClr val="bg1">
                    <a:lumMod val="50000"/>
                  </a:schemeClr>
                </a:solidFill>
              </a:defRPr>
            </a:pPr>
            <a:endParaRPr lang="fr-FR"/>
          </a:p>
        </c:txPr>
        <c:crossAx val="529856344"/>
        <c:crosses val="autoZero"/>
        <c:crossBetween val="midCat"/>
        <c:majorUnit val="24"/>
      </c:valAx>
      <c:valAx>
        <c:axId val="529856344"/>
        <c:scaling>
          <c:orientation val="minMax"/>
          <c:max val="0.8"/>
        </c:scaling>
        <c:delete val="0"/>
        <c:axPos val="l"/>
        <c:majorGridlines>
          <c:spPr>
            <a:ln>
              <a:solidFill>
                <a:schemeClr val="bg1">
                  <a:lumMod val="85000"/>
                </a:schemeClr>
              </a:solidFill>
            </a:ln>
          </c:spPr>
        </c:majorGridlines>
        <c:numFmt formatCode="General" sourceLinked="1"/>
        <c:majorTickMark val="out"/>
        <c:minorTickMark val="none"/>
        <c:tickLblPos val="nextTo"/>
        <c:txPr>
          <a:bodyPr/>
          <a:lstStyle/>
          <a:p>
            <a:pPr>
              <a:defRPr sz="1050">
                <a:solidFill>
                  <a:schemeClr val="bg1">
                    <a:lumMod val="50000"/>
                  </a:schemeClr>
                </a:solidFill>
              </a:defRPr>
            </a:pPr>
            <a:endParaRPr lang="fr-FR"/>
          </a:p>
        </c:txPr>
        <c:crossAx val="529855952"/>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392228784"/>
        <c:axId val="392227216"/>
      </c:scatterChart>
      <c:valAx>
        <c:axId val="392228784"/>
        <c:scaling>
          <c:orientation val="minMax"/>
          <c:max val="4"/>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92227216"/>
        <c:crosses val="autoZero"/>
        <c:crossBetween val="midCat"/>
        <c:majorUnit val="1"/>
      </c:valAx>
      <c:valAx>
        <c:axId val="392227216"/>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392228784"/>
        <c:crosses val="autoZero"/>
        <c:crossBetween val="midCat"/>
        <c:majorUnit val="0.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242927784"/>
        <c:axId val="242927392"/>
      </c:scatterChart>
      <c:valAx>
        <c:axId val="242927784"/>
        <c:scaling>
          <c:orientation val="minMax"/>
          <c:max val="4"/>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242927392"/>
        <c:crosses val="autoZero"/>
        <c:crossBetween val="midCat"/>
        <c:majorUnit val="1"/>
      </c:valAx>
      <c:valAx>
        <c:axId val="242927392"/>
        <c:scaling>
          <c:orientation val="minMax"/>
          <c:max val="25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242927784"/>
        <c:crosses val="autoZero"/>
        <c:crossBetween val="midCat"/>
        <c:majorUnit val="5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7.989845930389812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76867272"/>
        <c:axId val="576870408"/>
      </c:scatterChart>
      <c:valAx>
        <c:axId val="576867272"/>
        <c:scaling>
          <c:orientation val="minMax"/>
          <c:max val="36"/>
          <c:min val="0"/>
        </c:scaling>
        <c:delete val="1"/>
        <c:axPos val="b"/>
        <c:numFmt formatCode="General" sourceLinked="1"/>
        <c:majorTickMark val="out"/>
        <c:minorTickMark val="none"/>
        <c:tickLblPos val="nextTo"/>
        <c:crossAx val="576870408"/>
        <c:crosses val="autoZero"/>
        <c:crossBetween val="midCat"/>
        <c:majorUnit val="3"/>
      </c:valAx>
      <c:valAx>
        <c:axId val="576870408"/>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6867272"/>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67015192"/>
        <c:axId val="467013624"/>
      </c:scatterChart>
      <c:valAx>
        <c:axId val="467015192"/>
        <c:scaling>
          <c:orientation val="minMax"/>
          <c:max val="4"/>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467013624"/>
        <c:crosses val="autoZero"/>
        <c:crossBetween val="midCat"/>
        <c:majorUnit val="1"/>
      </c:valAx>
      <c:valAx>
        <c:axId val="467013624"/>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67015192"/>
        <c:crosses val="autoZero"/>
        <c:crossBetween val="midCat"/>
        <c:majorUnit val="0.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67012056"/>
        <c:axId val="467002648"/>
      </c:scatterChart>
      <c:valAx>
        <c:axId val="467012056"/>
        <c:scaling>
          <c:orientation val="minMax"/>
          <c:max val="4"/>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467002648"/>
        <c:crosses val="autoZero"/>
        <c:crossBetween val="midCat"/>
        <c:majorUnit val="1"/>
      </c:valAx>
      <c:valAx>
        <c:axId val="467002648"/>
        <c:scaling>
          <c:orientation val="minMax"/>
          <c:max val="25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67012056"/>
        <c:crosses val="autoZero"/>
        <c:crossBetween val="midCat"/>
        <c:majorUnit val="5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7.989845930389812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81186800"/>
        <c:axId val="581189152"/>
      </c:scatterChart>
      <c:valAx>
        <c:axId val="581186800"/>
        <c:scaling>
          <c:orientation val="minMax"/>
          <c:max val="36"/>
          <c:min val="0"/>
        </c:scaling>
        <c:delete val="1"/>
        <c:axPos val="b"/>
        <c:numFmt formatCode="General" sourceLinked="1"/>
        <c:majorTickMark val="out"/>
        <c:minorTickMark val="none"/>
        <c:tickLblPos val="nextTo"/>
        <c:crossAx val="581189152"/>
        <c:crosses val="autoZero"/>
        <c:crossBetween val="midCat"/>
        <c:majorUnit val="3"/>
      </c:valAx>
      <c:valAx>
        <c:axId val="581189152"/>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81186800"/>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3883372149240016E-2"/>
          <c:y val="2.8879172737297284E-2"/>
          <c:w val="0.8651505577153060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65295072"/>
        <c:axId val="565295464"/>
      </c:scatterChart>
      <c:valAx>
        <c:axId val="565295072"/>
        <c:scaling>
          <c:orientation val="minMax"/>
          <c:max val="1"/>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565295464"/>
        <c:crosses val="autoZero"/>
        <c:crossBetween val="midCat"/>
        <c:majorUnit val="0.2"/>
      </c:valAx>
      <c:valAx>
        <c:axId val="565295464"/>
        <c:scaling>
          <c:orientation val="minMax"/>
          <c:min val="1"/>
        </c:scaling>
        <c:delete val="0"/>
        <c:axPos val="l"/>
        <c:numFmt formatCode="General" sourceLinked="1"/>
        <c:majorTickMark val="none"/>
        <c:minorTickMark val="none"/>
        <c:tickLblPos val="nextTo"/>
        <c:spPr>
          <a:ln>
            <a:noFill/>
          </a:ln>
        </c:spPr>
        <c:txPr>
          <a:bodyPr/>
          <a:lstStyle/>
          <a:p>
            <a:pPr>
              <a:defRPr sz="1000">
                <a:solidFill>
                  <a:schemeClr val="bg1"/>
                </a:solidFill>
              </a:defRPr>
            </a:pPr>
            <a:endParaRPr lang="fr-FR"/>
          </a:p>
        </c:txPr>
        <c:crossAx val="565295072"/>
        <c:crosses val="autoZero"/>
        <c:crossBetween val="midCat"/>
        <c:majorUnit val="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3883372149240016E-2"/>
          <c:y val="2.8879172737297284E-2"/>
          <c:w val="0.8651505577153060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48390448"/>
        <c:axId val="548390840"/>
      </c:scatterChart>
      <c:valAx>
        <c:axId val="548390448"/>
        <c:scaling>
          <c:orientation val="minMax"/>
          <c:max val="0.8"/>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548390840"/>
        <c:crosses val="autoZero"/>
        <c:crossBetween val="midCat"/>
        <c:majorUnit val="0.2"/>
      </c:valAx>
      <c:valAx>
        <c:axId val="548390840"/>
        <c:scaling>
          <c:orientation val="minMax"/>
          <c:min val="1"/>
        </c:scaling>
        <c:delete val="0"/>
        <c:axPos val="l"/>
        <c:numFmt formatCode="General" sourceLinked="1"/>
        <c:majorTickMark val="none"/>
        <c:minorTickMark val="none"/>
        <c:tickLblPos val="nextTo"/>
        <c:spPr>
          <a:ln>
            <a:noFill/>
          </a:ln>
        </c:spPr>
        <c:txPr>
          <a:bodyPr/>
          <a:lstStyle/>
          <a:p>
            <a:pPr>
              <a:defRPr sz="1000">
                <a:solidFill>
                  <a:schemeClr val="bg1"/>
                </a:solidFill>
              </a:defRPr>
            </a:pPr>
            <a:endParaRPr lang="fr-FR"/>
          </a:p>
        </c:txPr>
        <c:crossAx val="548390448"/>
        <c:crosses val="autoZero"/>
        <c:crossBetween val="midCat"/>
        <c:majorUnit val="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7.989845930389812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78255608"/>
        <c:axId val="578246984"/>
      </c:scatterChart>
      <c:valAx>
        <c:axId val="578255608"/>
        <c:scaling>
          <c:orientation val="minMax"/>
          <c:max val="36"/>
          <c:min val="0"/>
        </c:scaling>
        <c:delete val="1"/>
        <c:axPos val="b"/>
        <c:numFmt formatCode="General" sourceLinked="1"/>
        <c:majorTickMark val="out"/>
        <c:minorTickMark val="none"/>
        <c:tickLblPos val="nextTo"/>
        <c:crossAx val="578246984"/>
        <c:crosses val="autoZero"/>
        <c:crossBetween val="midCat"/>
        <c:majorUnit val="3"/>
      </c:valAx>
      <c:valAx>
        <c:axId val="578246984"/>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8255608"/>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7.989845930389812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78252864"/>
        <c:axId val="578254432"/>
      </c:scatterChart>
      <c:valAx>
        <c:axId val="578252864"/>
        <c:scaling>
          <c:orientation val="minMax"/>
          <c:max val="36"/>
          <c:min val="0"/>
        </c:scaling>
        <c:delete val="1"/>
        <c:axPos val="b"/>
        <c:numFmt formatCode="General" sourceLinked="1"/>
        <c:majorTickMark val="out"/>
        <c:minorTickMark val="none"/>
        <c:tickLblPos val="nextTo"/>
        <c:crossAx val="578254432"/>
        <c:crosses val="autoZero"/>
        <c:crossBetween val="midCat"/>
        <c:majorUnit val="3"/>
      </c:valAx>
      <c:valAx>
        <c:axId val="578254432"/>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8252864"/>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924447102794012E-2"/>
          <c:y val="7.7725861154767484E-2"/>
          <c:w val="0.87338843366976326"/>
          <c:h val="0.79348605934462124"/>
        </c:manualLayout>
      </c:layout>
      <c:barChart>
        <c:barDir val="col"/>
        <c:grouping val="clustered"/>
        <c:varyColors val="0"/>
        <c:ser>
          <c:idx val="0"/>
          <c:order val="0"/>
          <c:tx>
            <c:strRef>
              <c:f>Feuil1!$B$1</c:f>
              <c:strCache>
                <c:ptCount val="1"/>
                <c:pt idx="0">
                  <c:v>7 days</c:v>
                </c:pt>
              </c:strCache>
            </c:strRef>
          </c:tx>
          <c:spPr>
            <a:solidFill>
              <a:srgbClr val="5E247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Feuil1!$A$2:$A$5</c:f>
              <c:strCache>
                <c:ptCount val="4"/>
                <c:pt idx="0">
                  <c:v>14 days</c:v>
                </c:pt>
                <c:pt idx="1">
                  <c:v>2 months</c:v>
                </c:pt>
                <c:pt idx="2">
                  <c:v>6 months</c:v>
                </c:pt>
                <c:pt idx="3">
                  <c:v>12 months</c:v>
                </c:pt>
              </c:strCache>
            </c:strRef>
          </c:cat>
          <c:val>
            <c:numRef>
              <c:f>Feuil1!$B$2:$B$5</c:f>
              <c:numCache>
                <c:formatCode>General</c:formatCode>
                <c:ptCount val="4"/>
                <c:pt idx="0">
                  <c:v>16.100000000000001</c:v>
                </c:pt>
                <c:pt idx="1">
                  <c:v>11.7</c:v>
                </c:pt>
                <c:pt idx="2">
                  <c:v>11.5</c:v>
                </c:pt>
                <c:pt idx="3">
                  <c:v>7.7</c:v>
                </c:pt>
              </c:numCache>
            </c:numRef>
          </c:val>
          <c:extLst>
            <c:ext xmlns:c16="http://schemas.microsoft.com/office/drawing/2014/chart" uri="{C3380CC4-5D6E-409C-BE32-E72D297353CC}">
              <c16:uniqueId val="{00000000-6C1A-47A5-8FF1-C3FD166B81FA}"/>
            </c:ext>
          </c:extLst>
        </c:ser>
        <c:ser>
          <c:idx val="1"/>
          <c:order val="1"/>
          <c:tx>
            <c:strRef>
              <c:f>Feuil1!$C$1</c:f>
              <c:strCache>
                <c:ptCount val="1"/>
                <c:pt idx="0">
                  <c:v>14 days</c:v>
                </c:pt>
              </c:strCache>
            </c:strRef>
          </c:tx>
          <c:spPr>
            <a:solidFill>
              <a:srgbClr val="CFA4E4"/>
            </a:solidFill>
            <a:ln>
              <a:noFill/>
            </a:ln>
            <a:effectLst/>
          </c:spPr>
          <c:invertIfNegative val="0"/>
          <c:dPt>
            <c:idx val="0"/>
            <c:invertIfNegative val="0"/>
            <c:bubble3D val="0"/>
            <c:spPr>
              <a:solidFill>
                <a:srgbClr val="CFA4E4"/>
              </a:solidFill>
              <a:ln>
                <a:solidFill>
                  <a:srgbClr val="CFA4E4"/>
                </a:solidFill>
              </a:ln>
              <a:effectLst/>
            </c:spPr>
            <c:extLst>
              <c:ext xmlns:c16="http://schemas.microsoft.com/office/drawing/2014/chart" uri="{C3380CC4-5D6E-409C-BE32-E72D297353CC}">
                <c16:uniqueId val="{00000000-15B4-4692-9772-0CEFE952DFE3}"/>
              </c:ext>
            </c:extLst>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Feuil1!$A$2:$A$5</c:f>
              <c:strCache>
                <c:ptCount val="4"/>
                <c:pt idx="0">
                  <c:v>14 days</c:v>
                </c:pt>
                <c:pt idx="1">
                  <c:v>2 months</c:v>
                </c:pt>
                <c:pt idx="2">
                  <c:v>6 months</c:v>
                </c:pt>
                <c:pt idx="3">
                  <c:v>12 months</c:v>
                </c:pt>
              </c:strCache>
            </c:strRef>
          </c:cat>
          <c:val>
            <c:numRef>
              <c:f>Feuil1!$C$2:$C$5</c:f>
              <c:numCache>
                <c:formatCode>General</c:formatCode>
                <c:ptCount val="4"/>
                <c:pt idx="0">
                  <c:v>15.3</c:v>
                </c:pt>
                <c:pt idx="1">
                  <c:v>11.1</c:v>
                </c:pt>
                <c:pt idx="2">
                  <c:v>8.9</c:v>
                </c:pt>
                <c:pt idx="3">
                  <c:v>7.1</c:v>
                </c:pt>
              </c:numCache>
            </c:numRef>
          </c:val>
          <c:extLst>
            <c:ext xmlns:c16="http://schemas.microsoft.com/office/drawing/2014/chart" uri="{C3380CC4-5D6E-409C-BE32-E72D297353CC}">
              <c16:uniqueId val="{00000001-6C1A-47A5-8FF1-C3FD166B81FA}"/>
            </c:ext>
          </c:extLst>
        </c:ser>
        <c:dLbls>
          <c:showLegendKey val="0"/>
          <c:showVal val="0"/>
          <c:showCatName val="0"/>
          <c:showSerName val="0"/>
          <c:showPercent val="0"/>
          <c:showBubbleSize val="0"/>
        </c:dLbls>
        <c:gapWidth val="150"/>
        <c:axId val="398238424"/>
        <c:axId val="398240384"/>
      </c:barChart>
      <c:catAx>
        <c:axId val="3982384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398240384"/>
        <c:crosses val="autoZero"/>
        <c:auto val="1"/>
        <c:lblAlgn val="ctr"/>
        <c:lblOffset val="100"/>
        <c:noMultiLvlLbl val="0"/>
      </c:catAx>
      <c:valAx>
        <c:axId val="3982403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fr-FR"/>
          </a:p>
        </c:txPr>
        <c:crossAx val="398238424"/>
        <c:crosses val="autoZero"/>
        <c:crossBetween val="between"/>
        <c:majorUnit val="2"/>
      </c:valAx>
      <c:spPr>
        <a:noFill/>
        <a:ln>
          <a:noFill/>
        </a:ln>
        <a:effectLst/>
      </c:spPr>
    </c:plotArea>
    <c:legend>
      <c:legendPos val="r"/>
      <c:layout>
        <c:manualLayout>
          <c:xMode val="edge"/>
          <c:yMode val="edge"/>
          <c:x val="0.63668750124900597"/>
          <c:y val="0"/>
          <c:w val="0.313143121915536"/>
          <c:h val="8.043037691185701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7.989845930389812E-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78247376"/>
        <c:axId val="578252472"/>
      </c:scatterChart>
      <c:valAx>
        <c:axId val="578247376"/>
        <c:scaling>
          <c:orientation val="minMax"/>
          <c:max val="36"/>
          <c:min val="0"/>
        </c:scaling>
        <c:delete val="1"/>
        <c:axPos val="b"/>
        <c:numFmt formatCode="General" sourceLinked="1"/>
        <c:majorTickMark val="out"/>
        <c:minorTickMark val="none"/>
        <c:tickLblPos val="nextTo"/>
        <c:crossAx val="578252472"/>
        <c:crosses val="autoZero"/>
        <c:crossBetween val="midCat"/>
        <c:majorUnit val="3"/>
      </c:valAx>
      <c:valAx>
        <c:axId val="578252472"/>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824737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664910102806092E-2"/>
          <c:y val="3.7859038675465216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7A6C-44F9-96BB-8B099F361E9F}"/>
            </c:ext>
          </c:extLst>
        </c:ser>
        <c:dLbls>
          <c:showLegendKey val="0"/>
          <c:showVal val="0"/>
          <c:showCatName val="0"/>
          <c:showSerName val="0"/>
          <c:showPercent val="0"/>
          <c:showBubbleSize val="0"/>
        </c:dLbls>
        <c:axId val="578265016"/>
        <c:axId val="578261880"/>
      </c:scatterChart>
      <c:valAx>
        <c:axId val="578265016"/>
        <c:scaling>
          <c:orientation val="minMax"/>
          <c:max val="30"/>
          <c:min val="0"/>
        </c:scaling>
        <c:delete val="0"/>
        <c:axPos val="b"/>
        <c:numFmt formatCode="General" sourceLinked="1"/>
        <c:majorTickMark val="out"/>
        <c:minorTickMark val="out"/>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5"/>
        <c:minorUnit val="5"/>
      </c:valAx>
      <c:valAx>
        <c:axId val="578261880"/>
        <c:scaling>
          <c:orientation val="minMax"/>
          <c:max val="0.25"/>
          <c:min val="0"/>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5.000000000000001E-2"/>
        <c:minorUnit val="5.000000000000001E-3"/>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664910102806092E-2"/>
          <c:y val="3.7859038675465216E-2"/>
          <c:w val="0.90003098713893026"/>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7A6C-44F9-96BB-8B099F361E9F}"/>
            </c:ext>
          </c:extLst>
        </c:ser>
        <c:dLbls>
          <c:showLegendKey val="0"/>
          <c:showVal val="0"/>
          <c:showCatName val="0"/>
          <c:showSerName val="0"/>
          <c:showPercent val="0"/>
          <c:showBubbleSize val="0"/>
        </c:dLbls>
        <c:axId val="578265016"/>
        <c:axId val="578261880"/>
      </c:scatterChart>
      <c:valAx>
        <c:axId val="578265016"/>
        <c:scaling>
          <c:orientation val="minMax"/>
          <c:max val="80"/>
          <c:min val="0"/>
        </c:scaling>
        <c:delete val="0"/>
        <c:axPos val="b"/>
        <c:numFmt formatCode="General" sourceLinked="1"/>
        <c:majorTickMark val="none"/>
        <c:minorTickMark val="none"/>
        <c:tickLblPos val="none"/>
        <c:spPr>
          <a:ln w="19050"/>
        </c:spPr>
        <c:txPr>
          <a:bodyPr/>
          <a:lstStyle/>
          <a:p>
            <a:pPr>
              <a:defRPr sz="1000">
                <a:solidFill>
                  <a:schemeClr val="bg1">
                    <a:lumMod val="50000"/>
                  </a:schemeClr>
                </a:solidFill>
              </a:defRPr>
            </a:pPr>
            <a:endParaRPr lang="fr-FR"/>
          </a:p>
        </c:txPr>
        <c:crossAx val="578261880"/>
        <c:crosses val="autoZero"/>
        <c:crossBetween val="midCat"/>
        <c:majorUnit val="5"/>
        <c:minorUnit val="5"/>
      </c:valAx>
      <c:valAx>
        <c:axId val="578261880"/>
        <c:scaling>
          <c:orientation val="minMax"/>
          <c:max val="75"/>
          <c:min val="0"/>
        </c:scaling>
        <c:delete val="0"/>
        <c:axPos val="l"/>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25"/>
        <c:minorUnit val="5.000000000000001E-3"/>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850076273412924"/>
          <c:y val="7.4203915771649823E-2"/>
          <c:w val="0.53353839060502628"/>
          <c:h val="0.78916985075782287"/>
        </c:manualLayout>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B102-4B6B-92FE-17C41B8E0E12}"/>
              </c:ext>
            </c:extLst>
          </c:dPt>
          <c:dPt>
            <c:idx val="1"/>
            <c:bubble3D val="0"/>
            <c:spPr>
              <a:solidFill>
                <a:srgbClr val="7F30A6"/>
              </a:solidFill>
              <a:ln w="19050">
                <a:solidFill>
                  <a:schemeClr val="lt1"/>
                </a:solidFill>
              </a:ln>
              <a:effectLst/>
            </c:spPr>
            <c:extLst>
              <c:ext xmlns:c16="http://schemas.microsoft.com/office/drawing/2014/chart" uri="{C3380CC4-5D6E-409C-BE32-E72D297353CC}">
                <c16:uniqueId val="{00000002-B102-4B6B-92FE-17C41B8E0E12}"/>
              </c:ext>
            </c:extLst>
          </c:dPt>
          <c:dPt>
            <c:idx val="2"/>
            <c:bubble3D val="0"/>
            <c:spPr>
              <a:solidFill>
                <a:srgbClr val="8439BD"/>
              </a:solidFill>
              <a:ln w="19050">
                <a:solidFill>
                  <a:schemeClr val="lt1"/>
                </a:solidFill>
              </a:ln>
              <a:effectLst/>
            </c:spPr>
            <c:extLst>
              <c:ext xmlns:c16="http://schemas.microsoft.com/office/drawing/2014/chart" uri="{C3380CC4-5D6E-409C-BE32-E72D297353CC}">
                <c16:uniqueId val="{00000003-B102-4B6B-92FE-17C41B8E0E12}"/>
              </c:ext>
            </c:extLst>
          </c:dPt>
          <c:dPt>
            <c:idx val="3"/>
            <c:bubble3D val="0"/>
            <c:spPr>
              <a:solidFill>
                <a:srgbClr val="CFA4E4"/>
              </a:solidFill>
              <a:ln w="19050">
                <a:solidFill>
                  <a:schemeClr val="lt1"/>
                </a:solidFill>
              </a:ln>
              <a:effectLst/>
            </c:spPr>
            <c:extLst>
              <c:ext xmlns:c16="http://schemas.microsoft.com/office/drawing/2014/chart" uri="{C3380CC4-5D6E-409C-BE32-E72D297353CC}">
                <c16:uniqueId val="{00000004-B102-4B6B-92FE-17C41B8E0E12}"/>
              </c:ext>
            </c:extLst>
          </c:dPt>
          <c:dPt>
            <c:idx val="4"/>
            <c:bubble3D val="0"/>
            <c:spPr>
              <a:solidFill>
                <a:srgbClr val="EBD8F4"/>
              </a:solidFill>
              <a:ln w="19050">
                <a:solidFill>
                  <a:schemeClr val="lt1"/>
                </a:solidFill>
              </a:ln>
              <a:effectLst/>
            </c:spPr>
            <c:extLst>
              <c:ext xmlns:c16="http://schemas.microsoft.com/office/drawing/2014/chart" uri="{C3380CC4-5D6E-409C-BE32-E72D297353CC}">
                <c16:uniqueId val="{00000005-B102-4B6B-92FE-17C41B8E0E12}"/>
              </c:ext>
            </c:extLst>
          </c:dPt>
          <c:dPt>
            <c:idx val="5"/>
            <c:bubble3D val="0"/>
            <c:spPr>
              <a:solidFill>
                <a:srgbClr val="E3DCF0"/>
              </a:solidFill>
              <a:ln w="19050">
                <a:solidFill>
                  <a:schemeClr val="lt1"/>
                </a:solidFill>
              </a:ln>
              <a:effectLst/>
            </c:spPr>
            <c:extLst>
              <c:ext xmlns:c16="http://schemas.microsoft.com/office/drawing/2014/chart" uri="{C3380CC4-5D6E-409C-BE32-E72D297353CC}">
                <c16:uniqueId val="{00000006-B102-4B6B-92FE-17C41B8E0E12}"/>
              </c:ext>
            </c:extLst>
          </c:dPt>
          <c:dLbls>
            <c:dLbl>
              <c:idx val="4"/>
              <c:layout>
                <c:manualLayout>
                  <c:x val="-8.9679672434508195E-2"/>
                  <c:y val="-0.12484463539775488"/>
                </c:manualLayout>
              </c:layout>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fr-FR"/>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B102-4B6B-92FE-17C41B8E0E12}"/>
                </c:ext>
              </c:extLst>
            </c:dLbl>
            <c:dLbl>
              <c:idx val="5"/>
              <c:layout>
                <c:manualLayout>
                  <c:x val="7.3853847887242044E-2"/>
                  <c:y val="-0.12874603025393472"/>
                </c:manualLayout>
              </c:layout>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fr-FR"/>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6-B102-4B6B-92FE-17C41B8E0E1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fr-FR"/>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Feuil1!$A$2:$A$7</c:f>
              <c:strCache>
                <c:ptCount val="6"/>
                <c:pt idx="0">
                  <c:v>NDM</c:v>
                </c:pt>
                <c:pt idx="1">
                  <c:v>VIM</c:v>
                </c:pt>
                <c:pt idx="2">
                  <c:v>NDM+KPC</c:v>
                </c:pt>
                <c:pt idx="3">
                  <c:v>VIM+KPC</c:v>
                </c:pt>
                <c:pt idx="4">
                  <c:v>NDM+OXA</c:v>
                </c:pt>
                <c:pt idx="5">
                  <c:v>NDM+VIM</c:v>
                </c:pt>
              </c:strCache>
            </c:strRef>
          </c:cat>
          <c:val>
            <c:numRef>
              <c:f>Feuil1!$B$2:$B$7</c:f>
              <c:numCache>
                <c:formatCode>General</c:formatCode>
                <c:ptCount val="6"/>
                <c:pt idx="0">
                  <c:v>39</c:v>
                </c:pt>
                <c:pt idx="1">
                  <c:v>14</c:v>
                </c:pt>
                <c:pt idx="2">
                  <c:v>10</c:v>
                </c:pt>
                <c:pt idx="3">
                  <c:v>34</c:v>
                </c:pt>
                <c:pt idx="4">
                  <c:v>2</c:v>
                </c:pt>
                <c:pt idx="5">
                  <c:v>1</c:v>
                </c:pt>
              </c:numCache>
            </c:numRef>
          </c:val>
          <c:extLst>
            <c:ext xmlns:c16="http://schemas.microsoft.com/office/drawing/2014/chart" uri="{C3380CC4-5D6E-409C-BE32-E72D297353CC}">
              <c16:uniqueId val="{00000000-B102-4B6B-92FE-17C41B8E0E12}"/>
            </c:ext>
          </c:extLst>
        </c:ser>
        <c:dLbls>
          <c:showLegendKey val="0"/>
          <c:showVal val="0"/>
          <c:showCatName val="0"/>
          <c:showSerName val="0"/>
          <c:showPercent val="1"/>
          <c:showBubbleSize val="0"/>
          <c:showLeaderLines val="1"/>
        </c:dLbls>
        <c:firstSliceAng val="0"/>
        <c:holeSize val="50"/>
      </c:doughnutChart>
      <c:spPr>
        <a:noFill/>
        <a:ln w="0">
          <a:noFill/>
        </a:ln>
        <a:effectLst>
          <a:glow>
            <a:schemeClr val="accent1">
              <a:alpha val="40000"/>
            </a:schemeClr>
          </a:glow>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931836853105937E-2"/>
          <c:y val="5.5129771643574903E-2"/>
          <c:w val="0.60531313232757944"/>
          <c:h val="0.86394484788570314"/>
        </c:manualLayout>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F2F9-4A3A-A089-735DF47B7F99}"/>
              </c:ext>
            </c:extLst>
          </c:dPt>
          <c:dPt>
            <c:idx val="1"/>
            <c:bubble3D val="0"/>
            <c:spPr>
              <a:solidFill>
                <a:srgbClr val="7F30A6"/>
              </a:solidFill>
              <a:ln w="19050">
                <a:solidFill>
                  <a:schemeClr val="lt1"/>
                </a:solidFill>
              </a:ln>
              <a:effectLst/>
            </c:spPr>
            <c:extLst>
              <c:ext xmlns:c16="http://schemas.microsoft.com/office/drawing/2014/chart" uri="{C3380CC4-5D6E-409C-BE32-E72D297353CC}">
                <c16:uniqueId val="{00000002-F2F9-4A3A-A089-735DF47B7F99}"/>
              </c:ext>
            </c:extLst>
          </c:dPt>
          <c:dPt>
            <c:idx val="2"/>
            <c:bubble3D val="0"/>
            <c:spPr>
              <a:solidFill>
                <a:srgbClr val="CFA4E4"/>
              </a:solidFill>
              <a:ln w="19050">
                <a:solidFill>
                  <a:schemeClr val="lt1"/>
                </a:solidFill>
              </a:ln>
              <a:effectLst/>
            </c:spPr>
            <c:extLst>
              <c:ext xmlns:c16="http://schemas.microsoft.com/office/drawing/2014/chart" uri="{C3380CC4-5D6E-409C-BE32-E72D297353CC}">
                <c16:uniqueId val="{00000003-F2F9-4A3A-A089-735DF47B7F99}"/>
              </c:ext>
            </c:extLst>
          </c:dPt>
          <c:dPt>
            <c:idx val="3"/>
            <c:bubble3D val="0"/>
            <c:spPr>
              <a:solidFill>
                <a:srgbClr val="EBD8F4"/>
              </a:solidFill>
              <a:ln w="19050">
                <a:solidFill>
                  <a:schemeClr val="lt1"/>
                </a:solidFill>
              </a:ln>
              <a:effectLst/>
            </c:spPr>
            <c:extLst>
              <c:ext xmlns:c16="http://schemas.microsoft.com/office/drawing/2014/chart" uri="{C3380CC4-5D6E-409C-BE32-E72D297353CC}">
                <c16:uniqueId val="{00000004-F2F9-4A3A-A089-735DF47B7F99}"/>
              </c:ext>
            </c:extLst>
          </c:dPt>
          <c:dLbls>
            <c:dLbl>
              <c:idx val="3"/>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fr-FR"/>
                </a:p>
              </c:txPr>
              <c:showLegendKey val="0"/>
              <c:showVal val="0"/>
              <c:showCatName val="0"/>
              <c:showSerName val="0"/>
              <c:showPercent val="1"/>
              <c:showBubbleSize val="0"/>
              <c:extLst>
                <c:ext xmlns:c16="http://schemas.microsoft.com/office/drawing/2014/chart" uri="{C3380CC4-5D6E-409C-BE32-E72D297353CC}">
                  <c16:uniqueId val="{00000004-F2F9-4A3A-A089-735DF47B7F9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fr-FR"/>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Feuil1!$A$2:$A$5</c:f>
              <c:strCache>
                <c:ptCount val="4"/>
                <c:pt idx="0">
                  <c:v>Monotherapy</c:v>
                </c:pt>
                <c:pt idx="1">
                  <c:v>2-drug class combinations</c:v>
                </c:pt>
                <c:pt idx="2">
                  <c:v>3-drug class combinations </c:v>
                </c:pt>
                <c:pt idx="3">
                  <c:v>≥4 drug class combinations</c:v>
                </c:pt>
              </c:strCache>
            </c:strRef>
          </c:cat>
          <c:val>
            <c:numRef>
              <c:f>Feuil1!$B$2:$B$5</c:f>
              <c:numCache>
                <c:formatCode>General</c:formatCode>
                <c:ptCount val="4"/>
                <c:pt idx="0">
                  <c:v>21</c:v>
                </c:pt>
                <c:pt idx="1">
                  <c:v>31</c:v>
                </c:pt>
                <c:pt idx="2">
                  <c:v>33</c:v>
                </c:pt>
                <c:pt idx="3">
                  <c:v>15</c:v>
                </c:pt>
              </c:numCache>
            </c:numRef>
          </c:val>
          <c:extLst>
            <c:ext xmlns:c16="http://schemas.microsoft.com/office/drawing/2014/chart" uri="{C3380CC4-5D6E-409C-BE32-E72D297353CC}">
              <c16:uniqueId val="{00000000-F2F9-4A3A-A089-735DF47B7F99}"/>
            </c:ext>
          </c:extLst>
        </c:ser>
        <c:dLbls>
          <c:showLegendKey val="0"/>
          <c:showVal val="0"/>
          <c:showCatName val="0"/>
          <c:showSerName val="0"/>
          <c:showPercent val="1"/>
          <c:showBubbleSize val="0"/>
          <c:showLeaderLines val="1"/>
        </c:dLbls>
        <c:firstSliceAng val="0"/>
        <c:holeSize val="50"/>
      </c:doughnutChart>
      <c:spPr>
        <a:noFill/>
        <a:ln>
          <a:noFill/>
        </a:ln>
        <a:effectLst/>
      </c:spPr>
    </c:plotArea>
    <c:legend>
      <c:legendPos val="r"/>
      <c:layout>
        <c:manualLayout>
          <c:xMode val="edge"/>
          <c:yMode val="edge"/>
          <c:x val="0.72583872062284716"/>
          <c:y val="0.22065774271476421"/>
          <c:w val="0.2203630409030729"/>
          <c:h val="0.52836804564604578"/>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210377631436045E-2"/>
          <c:y val="6.6745867876002243E-2"/>
          <c:w val="0.90950287539395125"/>
          <c:h val="0.81817063029889725"/>
        </c:manualLayout>
      </c:layout>
      <c:barChart>
        <c:barDir val="col"/>
        <c:grouping val="clustered"/>
        <c:varyColors val="0"/>
        <c:ser>
          <c:idx val="0"/>
          <c:order val="0"/>
          <c:tx>
            <c:strRef>
              <c:f>Feuil1!$B$1</c:f>
              <c:strCache>
                <c:ptCount val="1"/>
                <c:pt idx="0">
                  <c:v>Valeur des Y</c:v>
                </c:pt>
              </c:strCache>
            </c:strRef>
          </c:tx>
          <c:spPr>
            <a:solidFill>
              <a:srgbClr val="8439BD"/>
            </a:solidFill>
            <a:ln w="19050">
              <a:noFill/>
            </a:ln>
            <a:effectLst/>
          </c:spPr>
          <c:invertIfNegative val="0"/>
          <c:dPt>
            <c:idx val="0"/>
            <c:invertIfNegative val="0"/>
            <c:bubble3D val="0"/>
            <c:spPr>
              <a:solidFill>
                <a:srgbClr val="5E247C"/>
              </a:solidFill>
              <a:ln w="19050">
                <a:noFill/>
              </a:ln>
              <a:effectLst/>
            </c:spPr>
            <c:extLst>
              <c:ext xmlns:c16="http://schemas.microsoft.com/office/drawing/2014/chart" uri="{C3380CC4-5D6E-409C-BE32-E72D297353CC}">
                <c16:uniqueId val="{00000001-6D3A-48CA-8CA4-6477AE1D202E}"/>
              </c:ext>
            </c:extLst>
          </c:dPt>
          <c:dPt>
            <c:idx val="2"/>
            <c:invertIfNegative val="0"/>
            <c:bubble3D val="0"/>
            <c:spPr>
              <a:solidFill>
                <a:srgbClr val="CFA4E4"/>
              </a:solidFill>
              <a:ln w="19050">
                <a:noFill/>
              </a:ln>
              <a:effectLst/>
            </c:spPr>
            <c:extLst>
              <c:ext xmlns:c16="http://schemas.microsoft.com/office/drawing/2014/chart" uri="{C3380CC4-5D6E-409C-BE32-E72D297353CC}">
                <c16:uniqueId val="{00000002-6D3A-48CA-8CA4-6477AE1D202E}"/>
              </c:ext>
            </c:extLst>
          </c:dPt>
          <c:dLbls>
            <c:dLbl>
              <c:idx val="0"/>
              <c:tx>
                <c:rich>
                  <a:bodyPr/>
                  <a:lstStyle/>
                  <a:p>
                    <a:fld id="{063F968C-F341-4970-A10A-F81AED3445CD}"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D3A-48CA-8CA4-6477AE1D202E}"/>
                </c:ext>
              </c:extLst>
            </c:dLbl>
            <c:dLbl>
              <c:idx val="1"/>
              <c:tx>
                <c:rich>
                  <a:bodyPr/>
                  <a:lstStyle/>
                  <a:p>
                    <a:fld id="{AF755141-DED5-4E41-ADDA-3D7FC794B913}"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CC3-461B-ABC8-8B53AF7F9DB8}"/>
                </c:ext>
              </c:extLst>
            </c:dLbl>
            <c:dLbl>
              <c:idx val="2"/>
              <c:tx>
                <c:rich>
                  <a:bodyPr/>
                  <a:lstStyle/>
                  <a:p>
                    <a:fld id="{67EB5924-B47F-4EED-B9CA-095143D07A4E}"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6D3A-48CA-8CA4-6477AE1D202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Feuil1!$A$2:$A$4</c:f>
              <c:strCache>
                <c:ptCount val="3"/>
                <c:pt idx="0">
                  <c:v>Piperacillin- tazobactam</c:v>
                </c:pt>
                <c:pt idx="1">
                  <c:v>Cefotaxime</c:v>
                </c:pt>
                <c:pt idx="2">
                  <c:v>Gentamicin</c:v>
                </c:pt>
              </c:strCache>
            </c:strRef>
          </c:cat>
          <c:val>
            <c:numRef>
              <c:f>Feuil1!$B$2:$B$4</c:f>
              <c:numCache>
                <c:formatCode>General</c:formatCode>
                <c:ptCount val="3"/>
                <c:pt idx="0">
                  <c:v>9</c:v>
                </c:pt>
                <c:pt idx="1">
                  <c:v>0.4</c:v>
                </c:pt>
                <c:pt idx="2">
                  <c:v>43</c:v>
                </c:pt>
              </c:numCache>
            </c:numRef>
          </c:val>
          <c:extLst>
            <c:ext xmlns:c16="http://schemas.microsoft.com/office/drawing/2014/chart" uri="{C3380CC4-5D6E-409C-BE32-E72D297353CC}">
              <c16:uniqueId val="{00000000-6D3A-48CA-8CA4-6477AE1D202E}"/>
            </c:ext>
          </c:extLst>
        </c:ser>
        <c:dLbls>
          <c:showLegendKey val="0"/>
          <c:showVal val="0"/>
          <c:showCatName val="0"/>
          <c:showSerName val="0"/>
          <c:showPercent val="0"/>
          <c:showBubbleSize val="0"/>
        </c:dLbls>
        <c:gapWidth val="150"/>
        <c:axId val="541177504"/>
        <c:axId val="541148704"/>
      </c:barChart>
      <c:catAx>
        <c:axId val="541177504"/>
        <c:scaling>
          <c:orientation val="minMax"/>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rgbClr val="808080"/>
                </a:solidFill>
                <a:latin typeface="Arial" panose="020B0604020202020204" pitchFamily="34" charset="0"/>
                <a:ea typeface="+mn-ea"/>
                <a:cs typeface="Arial" panose="020B0604020202020204" pitchFamily="34" charset="0"/>
              </a:defRPr>
            </a:pPr>
            <a:endParaRPr lang="fr-FR"/>
          </a:p>
        </c:txPr>
        <c:crossAx val="541148704"/>
        <c:crosses val="autoZero"/>
        <c:auto val="1"/>
        <c:lblAlgn val="ctr"/>
        <c:lblOffset val="100"/>
        <c:tickMarkSkip val="1"/>
        <c:noMultiLvlLbl val="0"/>
      </c:catAx>
      <c:valAx>
        <c:axId val="541148704"/>
        <c:scaling>
          <c:orientation val="minMax"/>
        </c:scaling>
        <c:delete val="0"/>
        <c:axPos val="l"/>
        <c:numFmt formatCode="General" sourceLinked="1"/>
        <c:majorTickMark val="in"/>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541177504"/>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fr-FR"/>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210377631436045E-2"/>
          <c:y val="6.6745867876002243E-2"/>
          <c:w val="0.90950287539395125"/>
          <c:h val="0.81817063029889725"/>
        </c:manualLayout>
      </c:layout>
      <c:barChart>
        <c:barDir val="col"/>
        <c:grouping val="clustered"/>
        <c:varyColors val="0"/>
        <c:ser>
          <c:idx val="0"/>
          <c:order val="0"/>
          <c:tx>
            <c:strRef>
              <c:f>Feuil1!$B$1</c:f>
              <c:strCache>
                <c:ptCount val="1"/>
                <c:pt idx="0">
                  <c:v>Valeur des Y</c:v>
                </c:pt>
              </c:strCache>
            </c:strRef>
          </c:tx>
          <c:spPr>
            <a:solidFill>
              <a:srgbClr val="8439BD"/>
            </a:solidFill>
            <a:ln w="19050">
              <a:noFill/>
            </a:ln>
            <a:effectLst/>
          </c:spPr>
          <c:invertIfNegative val="0"/>
          <c:dPt>
            <c:idx val="0"/>
            <c:invertIfNegative val="0"/>
            <c:bubble3D val="0"/>
            <c:spPr>
              <a:solidFill>
                <a:srgbClr val="5E247C"/>
              </a:solidFill>
              <a:ln w="19050">
                <a:noFill/>
              </a:ln>
              <a:effectLst/>
            </c:spPr>
            <c:extLst>
              <c:ext xmlns:c16="http://schemas.microsoft.com/office/drawing/2014/chart" uri="{C3380CC4-5D6E-409C-BE32-E72D297353CC}">
                <c16:uniqueId val="{00000001-7091-470F-B5D4-1E5DF1B55C6C}"/>
              </c:ext>
            </c:extLst>
          </c:dPt>
          <c:dPt>
            <c:idx val="2"/>
            <c:invertIfNegative val="0"/>
            <c:bubble3D val="0"/>
            <c:spPr>
              <a:solidFill>
                <a:srgbClr val="CFA4E4"/>
              </a:solidFill>
              <a:ln w="19050">
                <a:noFill/>
              </a:ln>
              <a:effectLst/>
            </c:spPr>
            <c:extLst>
              <c:ext xmlns:c16="http://schemas.microsoft.com/office/drawing/2014/chart" uri="{C3380CC4-5D6E-409C-BE32-E72D297353CC}">
                <c16:uniqueId val="{00000003-7091-470F-B5D4-1E5DF1B55C6C}"/>
              </c:ext>
            </c:extLst>
          </c:dPt>
          <c:cat>
            <c:strRef>
              <c:f>Feuil1!$A$2:$A$4</c:f>
              <c:strCache>
                <c:ptCount val="3"/>
                <c:pt idx="0">
                  <c:v>Piperacillin- tazobactam</c:v>
                </c:pt>
                <c:pt idx="1">
                  <c:v>Cefotaxime</c:v>
                </c:pt>
                <c:pt idx="2">
                  <c:v>Gentamicin</c:v>
                </c:pt>
              </c:strCache>
            </c:strRef>
          </c:cat>
          <c:val>
            <c:numRef>
              <c:f>Feuil1!$B$2:$B$4</c:f>
              <c:numCache>
                <c:formatCode>General</c:formatCode>
                <c:ptCount val="3"/>
                <c:pt idx="0">
                  <c:v>9</c:v>
                </c:pt>
                <c:pt idx="1">
                  <c:v>0.4</c:v>
                </c:pt>
                <c:pt idx="2">
                  <c:v>43</c:v>
                </c:pt>
              </c:numCache>
            </c:numRef>
          </c:val>
          <c:extLst>
            <c:ext xmlns:c16="http://schemas.microsoft.com/office/drawing/2014/chart" uri="{C3380CC4-5D6E-409C-BE32-E72D297353CC}">
              <c16:uniqueId val="{00000004-7091-470F-B5D4-1E5DF1B55C6C}"/>
            </c:ext>
          </c:extLst>
        </c:ser>
        <c:dLbls>
          <c:showLegendKey val="0"/>
          <c:showVal val="0"/>
          <c:showCatName val="0"/>
          <c:showSerName val="0"/>
          <c:showPercent val="0"/>
          <c:showBubbleSize val="0"/>
        </c:dLbls>
        <c:gapWidth val="150"/>
        <c:axId val="541177504"/>
        <c:axId val="541148704"/>
      </c:barChart>
      <c:catAx>
        <c:axId val="541177504"/>
        <c:scaling>
          <c:orientation val="minMax"/>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rgbClr val="808080"/>
                </a:solidFill>
                <a:latin typeface="Arial" panose="020B0604020202020204" pitchFamily="34" charset="0"/>
                <a:ea typeface="+mn-ea"/>
                <a:cs typeface="Arial" panose="020B0604020202020204" pitchFamily="34" charset="0"/>
              </a:defRPr>
            </a:pPr>
            <a:endParaRPr lang="fr-FR"/>
          </a:p>
        </c:txPr>
        <c:crossAx val="541148704"/>
        <c:crosses val="autoZero"/>
        <c:auto val="1"/>
        <c:lblAlgn val="ctr"/>
        <c:lblOffset val="100"/>
        <c:tickMarkSkip val="1"/>
        <c:noMultiLvlLbl val="0"/>
      </c:catAx>
      <c:valAx>
        <c:axId val="541148704"/>
        <c:scaling>
          <c:orientation val="minMax"/>
        </c:scaling>
        <c:delete val="0"/>
        <c:axPos val="l"/>
        <c:numFmt formatCode="General" sourceLinked="1"/>
        <c:majorTickMark val="in"/>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541177504"/>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fr-FR"/>
    </a:p>
  </c:txPr>
  <c:externalData r:id="rId3">
    <c:autoUpdate val="0"/>
  </c:externalData>
  <c:userShapes r:id="rId4"/>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998536133869166"/>
          <c:y val="2.9922272773323468E-2"/>
          <c:w val="0.58623127656856489"/>
          <c:h val="0.89198937705769177"/>
        </c:manualLayout>
      </c:layout>
      <c:barChart>
        <c:barDir val="bar"/>
        <c:grouping val="clustered"/>
        <c:varyColors val="0"/>
        <c:ser>
          <c:idx val="0"/>
          <c:order val="0"/>
          <c:tx>
            <c:strRef>
              <c:f>Feuil1!$B$1</c:f>
              <c:strCache>
                <c:ptCount val="1"/>
                <c:pt idx="0">
                  <c:v>Série 1</c:v>
                </c:pt>
              </c:strCache>
            </c:strRef>
          </c:tx>
          <c:spPr>
            <a:solidFill>
              <a:srgbClr val="5E247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Feuil1!$A$2:$A$10</c:f>
              <c:strCache>
                <c:ptCount val="9"/>
                <c:pt idx="0">
                  <c:v>Meropenem (± other antibiotic)</c:v>
                </c:pt>
                <c:pt idx="1">
                  <c:v>Piperacillin/Tazobactam (± amikacin)</c:v>
                </c:pt>
                <c:pt idx="2">
                  <c:v>Cefoperazone/Sulbactam (± amikacin)</c:v>
                </c:pt>
                <c:pt idx="3">
                  <c:v>Ceftazidime (± amikacin)</c:v>
                </c:pt>
                <c:pt idx="4">
                  <c:v>Cefotaxime (± amikacin)</c:v>
                </c:pt>
                <c:pt idx="5">
                  <c:v>Ampicillin Gentamicin</c:v>
                </c:pt>
                <c:pt idx="6">
                  <c:v>Colistin (± other antibiotic)</c:v>
                </c:pt>
                <c:pt idx="7">
                  <c:v>Ciprofloxacin (± amikacin)</c:v>
                </c:pt>
                <c:pt idx="8">
                  <c:v>Other</c:v>
                </c:pt>
              </c:strCache>
            </c:strRef>
          </c:cat>
          <c:val>
            <c:numRef>
              <c:f>Feuil1!$B$2:$B$10</c:f>
              <c:numCache>
                <c:formatCode>General</c:formatCode>
                <c:ptCount val="9"/>
                <c:pt idx="0">
                  <c:v>35</c:v>
                </c:pt>
                <c:pt idx="1">
                  <c:v>12</c:v>
                </c:pt>
                <c:pt idx="2">
                  <c:v>7</c:v>
                </c:pt>
                <c:pt idx="3">
                  <c:v>6</c:v>
                </c:pt>
                <c:pt idx="4">
                  <c:v>4</c:v>
                </c:pt>
                <c:pt idx="5">
                  <c:v>4</c:v>
                </c:pt>
                <c:pt idx="6">
                  <c:v>4</c:v>
                </c:pt>
                <c:pt idx="7">
                  <c:v>4</c:v>
                </c:pt>
                <c:pt idx="8">
                  <c:v>25</c:v>
                </c:pt>
              </c:numCache>
            </c:numRef>
          </c:val>
          <c:extLst>
            <c:ext xmlns:c16="http://schemas.microsoft.com/office/drawing/2014/chart" uri="{C3380CC4-5D6E-409C-BE32-E72D297353CC}">
              <c16:uniqueId val="{00000000-9B3F-4E99-B9CF-1808CF847CF9}"/>
            </c:ext>
          </c:extLst>
        </c:ser>
        <c:dLbls>
          <c:showLegendKey val="0"/>
          <c:showVal val="0"/>
          <c:showCatName val="0"/>
          <c:showSerName val="0"/>
          <c:showPercent val="0"/>
          <c:showBubbleSize val="0"/>
        </c:dLbls>
        <c:gapWidth val="182"/>
        <c:axId val="541141504"/>
        <c:axId val="541128064"/>
      </c:barChart>
      <c:catAx>
        <c:axId val="54114150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541128064"/>
        <c:crosses val="autoZero"/>
        <c:auto val="1"/>
        <c:lblAlgn val="ctr"/>
        <c:lblOffset val="100"/>
        <c:noMultiLvlLbl val="0"/>
      </c:catAx>
      <c:valAx>
        <c:axId val="54112806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411415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54542415142192"/>
          <c:y val="0.1156072148371546"/>
          <c:w val="0.45942078522538782"/>
          <c:h val="0.7716833309742045"/>
        </c:manualLayout>
      </c:layout>
      <c:pieChart>
        <c:varyColors val="1"/>
        <c:ser>
          <c:idx val="0"/>
          <c:order val="0"/>
          <c:tx>
            <c:strRef>
              <c:f>Feuil1!$B$1</c:f>
              <c:strCache>
                <c:ptCount val="1"/>
                <c:pt idx="0">
                  <c:v>Ventes</c:v>
                </c:pt>
              </c:strCache>
            </c:strRef>
          </c:tx>
          <c:explosion val="1"/>
          <c:dPt>
            <c:idx val="0"/>
            <c:bubble3D val="0"/>
            <c:spPr>
              <a:solidFill>
                <a:srgbClr val="5E247C"/>
              </a:solidFill>
              <a:ln w="19050">
                <a:solidFill>
                  <a:schemeClr val="lt1"/>
                </a:solidFill>
              </a:ln>
              <a:effectLst/>
            </c:spPr>
            <c:extLst>
              <c:ext xmlns:c16="http://schemas.microsoft.com/office/drawing/2014/chart" uri="{C3380CC4-5D6E-409C-BE32-E72D297353CC}">
                <c16:uniqueId val="{00000001-8F89-4704-8BC4-D1A59683EEFC}"/>
              </c:ext>
            </c:extLst>
          </c:dPt>
          <c:dPt>
            <c:idx val="1"/>
            <c:bubble3D val="0"/>
            <c:spPr>
              <a:solidFill>
                <a:srgbClr val="EBD8F4"/>
              </a:solidFill>
              <a:ln w="19050">
                <a:solidFill>
                  <a:schemeClr val="lt1"/>
                </a:solidFill>
              </a:ln>
              <a:effectLst/>
            </c:spPr>
            <c:extLst>
              <c:ext xmlns:c16="http://schemas.microsoft.com/office/drawing/2014/chart" uri="{C3380CC4-5D6E-409C-BE32-E72D297353CC}">
                <c16:uniqueId val="{00000002-8F89-4704-8BC4-D1A59683EEFC}"/>
              </c:ext>
            </c:extLst>
          </c:dPt>
          <c:dLbls>
            <c:dLbl>
              <c:idx val="0"/>
              <c:layout>
                <c:manualLayout>
                  <c:x val="-0.14708077017716537"/>
                  <c:y val="-7.1869520677317875E-2"/>
                </c:manualLayout>
              </c:layout>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Arial" panose="020B0604020202020204" pitchFamily="34" charset="0"/>
                      <a:ea typeface="+mn-ea"/>
                      <a:cs typeface="Arial" panose="020B0604020202020204" pitchFamily="34" charset="0"/>
                    </a:defRPr>
                  </a:pPr>
                  <a:endParaRPr lang="fr-FR"/>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F89-4704-8BC4-D1A59683EEFC}"/>
                </c:ext>
              </c:extLst>
            </c:dLbl>
            <c:dLbl>
              <c:idx val="1"/>
              <c:layout>
                <c:manualLayout>
                  <c:x val="0.13204072342519685"/>
                  <c:y val="4.8331628424481521E-2"/>
                </c:manualLayout>
              </c:layout>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2-8F89-4704-8BC4-D1A59683EEF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Feuil1!$A$2:$A$3</c:f>
              <c:strCache>
                <c:ptCount val="2"/>
                <c:pt idx="0">
                  <c:v>Concordant (n=284)  </c:v>
                </c:pt>
                <c:pt idx="1">
                  <c:v>Discordant (n=191) </c:v>
                </c:pt>
              </c:strCache>
            </c:strRef>
          </c:cat>
          <c:val>
            <c:numRef>
              <c:f>Feuil1!$B$2:$B$3</c:f>
              <c:numCache>
                <c:formatCode>General</c:formatCode>
                <c:ptCount val="2"/>
                <c:pt idx="0">
                  <c:v>60</c:v>
                </c:pt>
                <c:pt idx="1">
                  <c:v>40</c:v>
                </c:pt>
              </c:numCache>
            </c:numRef>
          </c:val>
          <c:extLst>
            <c:ext xmlns:c16="http://schemas.microsoft.com/office/drawing/2014/chart" uri="{C3380CC4-5D6E-409C-BE32-E72D297353CC}">
              <c16:uniqueId val="{00000000-8F89-4704-8BC4-D1A59683EEFC}"/>
            </c:ext>
          </c:extLst>
        </c:ser>
        <c:dLbls>
          <c:showLegendKey val="0"/>
          <c:showVal val="0"/>
          <c:showCatName val="0"/>
          <c:showSerName val="0"/>
          <c:showPercent val="1"/>
          <c:showBubbleSize val="0"/>
          <c:showLeaderLines val="1"/>
        </c:dLbls>
        <c:firstSliceAng val="0"/>
      </c:pieChart>
      <c:spPr>
        <a:noFill/>
        <a:ln>
          <a:noFill/>
        </a:ln>
        <a:effectLst/>
      </c:spPr>
    </c:plotArea>
    <c:legend>
      <c:legendPos val="t"/>
      <c:layout>
        <c:manualLayout>
          <c:xMode val="edge"/>
          <c:yMode val="edge"/>
          <c:x val="0.72943187220538819"/>
          <c:y val="0.30937498096856664"/>
          <c:w val="0.24648486712598422"/>
          <c:h val="0.1599290009886195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414157789099889E-2"/>
          <c:y val="6.8003263549197751E-2"/>
          <c:w val="0.92353198497246669"/>
          <c:h val="0.79428120661638335"/>
        </c:manualLayout>
      </c:layout>
      <c:scatterChart>
        <c:scatterStyle val="lineMarker"/>
        <c:varyColors val="0"/>
        <c:ser>
          <c:idx val="0"/>
          <c:order val="0"/>
          <c:tx>
            <c:strRef>
              <c:f>Feuil1!$B$1</c:f>
              <c:strCache>
                <c:ptCount val="1"/>
                <c:pt idx="0">
                  <c:v>Valeur Y 1</c:v>
                </c:pt>
              </c:strCache>
            </c:strRef>
          </c:tx>
          <c:spPr>
            <a:ln w="25400" cap="rnd">
              <a:noFill/>
              <a:round/>
            </a:ln>
            <a:effectLst/>
          </c:spPr>
          <c:marker>
            <c:symbol val="circle"/>
            <c:size val="5"/>
            <c:spPr>
              <a:solidFill>
                <a:schemeClr val="accent1"/>
              </a:solidFill>
              <a:ln w="9525">
                <a:solidFill>
                  <a:schemeClr val="accent1"/>
                </a:solidFill>
              </a:ln>
              <a:effectLst/>
            </c:spPr>
          </c:marke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73AF-48A0-8B71-98934D5FE574}"/>
            </c:ext>
          </c:extLst>
        </c:ser>
        <c:dLbls>
          <c:showLegendKey val="0"/>
          <c:showVal val="0"/>
          <c:showCatName val="0"/>
          <c:showSerName val="0"/>
          <c:showPercent val="0"/>
          <c:showBubbleSize val="0"/>
        </c:dLbls>
        <c:axId val="578265016"/>
        <c:axId val="578261880"/>
      </c:scatterChart>
      <c:valAx>
        <c:axId val="578265016"/>
        <c:scaling>
          <c:orientation val="minMax"/>
          <c:max val="14"/>
          <c:min val="0"/>
        </c:scaling>
        <c:delete val="0"/>
        <c:axPos val="b"/>
        <c:majorGridlines>
          <c:spPr>
            <a:ln w="9525" cap="flat" cmpd="sng" algn="ctr">
              <a:solidFill>
                <a:schemeClr val="tx1">
                  <a:lumMod val="15000"/>
                  <a:lumOff val="85000"/>
                </a:schemeClr>
              </a:solidFill>
              <a:prstDash val="dash"/>
              <a:round/>
            </a:ln>
            <a:effectLst/>
          </c:spPr>
        </c:majorGridlines>
        <c:numFmt formatCode="General" sourceLinked="1"/>
        <c:majorTickMark val="out"/>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78261880"/>
        <c:crosses val="autoZero"/>
        <c:crossBetween val="midCat"/>
        <c:majorUnit val="2"/>
        <c:minorUnit val="1"/>
      </c:valAx>
      <c:valAx>
        <c:axId val="578261880"/>
        <c:scaling>
          <c:orientation val="minMax"/>
          <c:max val="40"/>
          <c:min val="0"/>
        </c:scaling>
        <c:delete val="0"/>
        <c:axPos val="l"/>
        <c:majorGridlines>
          <c:spPr>
            <a:ln w="9525" cap="flat" cmpd="sng" algn="ctr">
              <a:solidFill>
                <a:schemeClr val="tx1">
                  <a:lumMod val="15000"/>
                  <a:lumOff val="85000"/>
                </a:schemeClr>
              </a:solidFill>
              <a:prstDash val="lgDash"/>
              <a:round/>
            </a:ln>
            <a:effectLst>
              <a:glow>
                <a:schemeClr val="accent1">
                  <a:alpha val="40000"/>
                </a:schemeClr>
              </a:glow>
            </a:effectLst>
          </c:spPr>
        </c:majorGridlines>
        <c:numFmt formatCode="General" sourceLinked="0"/>
        <c:majorTickMark val="out"/>
        <c:minorTickMark val="out"/>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78265016"/>
        <c:crosses val="autoZero"/>
        <c:crossBetween val="midCat"/>
        <c:majorUnit val="10"/>
        <c:minorUnit val="5"/>
      </c:valAx>
      <c:spPr>
        <a:noFill/>
        <a:ln w="28575">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rgbClr val="9933E5"/>
            </a:solidFill>
            <a:ln>
              <a:noFill/>
            </a:ln>
            <a:effectLst/>
          </c:spPr>
          <c:invertIfNegative val="0"/>
          <c:dPt>
            <c:idx val="0"/>
            <c:invertIfNegative val="0"/>
            <c:bubble3D val="0"/>
            <c:spPr>
              <a:solidFill>
                <a:srgbClr val="5E247C"/>
              </a:solidFill>
              <a:ln>
                <a:noFill/>
              </a:ln>
              <a:effectLst/>
            </c:spPr>
            <c:extLst>
              <c:ext xmlns:c16="http://schemas.microsoft.com/office/drawing/2014/chart" uri="{C3380CC4-5D6E-409C-BE32-E72D297353CC}">
                <c16:uniqueId val="{00000002-B8DB-4813-BF24-7D611AD46C08}"/>
              </c:ext>
            </c:extLst>
          </c:dPt>
          <c:dPt>
            <c:idx val="1"/>
            <c:invertIfNegative val="0"/>
            <c:bubble3D val="0"/>
            <c:spPr>
              <a:solidFill>
                <a:srgbClr val="CFA4E4"/>
              </a:solidFill>
              <a:ln>
                <a:noFill/>
              </a:ln>
              <a:effectLst/>
            </c:spPr>
            <c:extLst>
              <c:ext xmlns:c16="http://schemas.microsoft.com/office/drawing/2014/chart" uri="{C3380CC4-5D6E-409C-BE32-E72D297353CC}">
                <c16:uniqueId val="{00000001-B8DB-4813-BF24-7D611AD46C08}"/>
              </c:ext>
            </c:extLst>
          </c:dPt>
          <c:dLbls>
            <c:dLbl>
              <c:idx val="0"/>
              <c:layout>
                <c:manualLayout>
                  <c:x val="4.6875000000000571E-3"/>
                  <c:y val="0.12656249221441371"/>
                </c:manualLayout>
              </c:layout>
              <c:tx>
                <c:rich>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fld id="{9B4721D2-0F4A-41A1-820B-37CC7491DE0F}" type="VALUE">
                      <a:rPr lang="en-US" sz="1600" b="1" smtClean="0">
                        <a:solidFill>
                          <a:schemeClr val="bg1"/>
                        </a:solidFill>
                      </a:rPr>
                      <a:pPr>
                        <a:defRPr sz="1600" b="1">
                          <a:solidFill>
                            <a:schemeClr val="bg1"/>
                          </a:solidFill>
                        </a:defRPr>
                      </a:pPr>
                      <a:t>[VALEUR]</a:t>
                    </a:fld>
                    <a:r>
                      <a:rPr lang="en-US" sz="1600" b="1" dirty="0">
                        <a:solidFill>
                          <a:schemeClr val="bg1"/>
                        </a:solidFill>
                      </a:rPr>
                      <a:t>%</a:t>
                    </a:r>
                  </a:p>
                </c:rich>
              </c:tx>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fr-FR"/>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B8DB-4813-BF24-7D611AD46C08}"/>
                </c:ext>
              </c:extLst>
            </c:dLbl>
            <c:dLbl>
              <c:idx val="1"/>
              <c:layout>
                <c:manualLayout>
                  <c:x val="-1.1458200967217994E-16"/>
                  <c:y val="0.11718749279112373"/>
                </c:manualLayout>
              </c:layout>
              <c:tx>
                <c:rich>
                  <a:bodyPr rot="0" spcFirstLastPara="1" vertOverflow="ellipsis" vert="horz" wrap="square" lIns="38100" tIns="19050" rIns="38100" bIns="19050" anchor="ctr" anchorCtr="0">
                    <a:spAutoFit/>
                  </a:bodyPr>
                  <a:lstStyle/>
                  <a:p>
                    <a:pPr algn="ctr" rtl="0">
                      <a:defRPr lang="en-US" sz="1600" b="1" i="0" u="none" strike="noStrike" kern="1200" baseline="0">
                        <a:solidFill>
                          <a:schemeClr val="bg1"/>
                        </a:solidFill>
                        <a:latin typeface="+mn-lt"/>
                        <a:ea typeface="+mn-ea"/>
                        <a:cs typeface="+mn-cs"/>
                      </a:defRPr>
                    </a:pPr>
                    <a:fld id="{2003B19E-1F34-4216-8882-D09E9953C326}" type="VALUE">
                      <a:rPr lang="en-US" sz="1600" b="1" i="0" u="none" strike="noStrike" kern="1200" baseline="0" smtClean="0">
                        <a:solidFill>
                          <a:schemeClr val="bg1"/>
                        </a:solidFill>
                        <a:latin typeface="+mn-lt"/>
                        <a:ea typeface="+mn-ea"/>
                        <a:cs typeface="+mn-cs"/>
                      </a:rPr>
                      <a:pPr algn="ctr" rtl="0">
                        <a:defRPr lang="en-US" sz="1600" b="1">
                          <a:solidFill>
                            <a:schemeClr val="bg1"/>
                          </a:solidFill>
                        </a:defRPr>
                      </a:pPr>
                      <a:t>[VALEUR]</a:t>
                    </a:fld>
                    <a:r>
                      <a:rPr lang="en-US" sz="1600" b="1" i="0" u="none" strike="noStrike" kern="1200" baseline="0" dirty="0">
                        <a:solidFill>
                          <a:schemeClr val="bg1"/>
                        </a:solidFill>
                        <a:latin typeface="+mn-lt"/>
                        <a:ea typeface="+mn-ea"/>
                        <a:cs typeface="+mn-cs"/>
                      </a:rPr>
                      <a:t>%</a:t>
                    </a:r>
                  </a:p>
                </c:rich>
              </c:tx>
              <c:spPr>
                <a:noFill/>
                <a:ln>
                  <a:noFill/>
                </a:ln>
                <a:effectLst/>
              </c:spPr>
              <c:txPr>
                <a:bodyPr rot="0" spcFirstLastPara="1" vertOverflow="ellipsis" vert="horz" wrap="square" lIns="38100" tIns="19050" rIns="38100" bIns="19050" anchor="ctr" anchorCtr="0">
                  <a:spAutoFit/>
                </a:bodyPr>
                <a:lstStyle/>
                <a:p>
                  <a:pPr algn="ctr" rtl="0">
                    <a:defRPr lang="en-US" sz="1600" b="1" i="0" u="none" strike="noStrike" kern="1200" baseline="0">
                      <a:solidFill>
                        <a:schemeClr val="bg1"/>
                      </a:solidFill>
                      <a:latin typeface="+mn-lt"/>
                      <a:ea typeface="+mn-ea"/>
                      <a:cs typeface="+mn-cs"/>
                    </a:defRPr>
                  </a:pPr>
                  <a:endParaRPr lang="fr-FR"/>
                </a:p>
              </c:tx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8DB-4813-BF24-7D611AD46C0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Feuil1!$A$2:$A$3</c:f>
              <c:strCache>
                <c:ptCount val="2"/>
                <c:pt idx="0">
                  <c:v>SoC + Placebo (n=133)</c:v>
                </c:pt>
                <c:pt idx="1">
                  <c:v>SoC + Clarithromycin (n=134)</c:v>
                </c:pt>
              </c:strCache>
            </c:strRef>
          </c:cat>
          <c:val>
            <c:numRef>
              <c:f>Feuil1!$B$2:$B$3</c:f>
              <c:numCache>
                <c:formatCode>General</c:formatCode>
                <c:ptCount val="2"/>
                <c:pt idx="0">
                  <c:v>38.299999999999997</c:v>
                </c:pt>
                <c:pt idx="1">
                  <c:v>67.900000000000006</c:v>
                </c:pt>
              </c:numCache>
            </c:numRef>
          </c:val>
          <c:extLst>
            <c:ext xmlns:c16="http://schemas.microsoft.com/office/drawing/2014/chart" uri="{C3380CC4-5D6E-409C-BE32-E72D297353CC}">
              <c16:uniqueId val="{00000003-B8DB-4813-BF24-7D611AD46C08}"/>
            </c:ext>
          </c:extLst>
        </c:ser>
        <c:dLbls>
          <c:showLegendKey val="0"/>
          <c:showVal val="0"/>
          <c:showCatName val="0"/>
          <c:showSerName val="0"/>
          <c:showPercent val="0"/>
          <c:showBubbleSize val="0"/>
        </c:dLbls>
        <c:gapWidth val="219"/>
        <c:overlap val="-27"/>
        <c:axId val="540200096"/>
        <c:axId val="540202056"/>
      </c:barChart>
      <c:catAx>
        <c:axId val="540200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540202056"/>
        <c:crosses val="autoZero"/>
        <c:auto val="1"/>
        <c:lblAlgn val="ctr"/>
        <c:lblOffset val="100"/>
        <c:noMultiLvlLbl val="0"/>
      </c:catAx>
      <c:valAx>
        <c:axId val="5402020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402000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3883372149240016E-2"/>
          <c:y val="3.7859168911960332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594-4A2B-A940-77BDFE5984E8}"/>
            </c:ext>
          </c:extLst>
        </c:ser>
        <c:dLbls>
          <c:showLegendKey val="0"/>
          <c:showVal val="0"/>
          <c:showCatName val="0"/>
          <c:showSerName val="0"/>
          <c:showPercent val="0"/>
          <c:showBubbleSize val="0"/>
        </c:dLbls>
        <c:axId val="578265016"/>
        <c:axId val="578261880"/>
      </c:scatterChart>
      <c:valAx>
        <c:axId val="578265016"/>
        <c:scaling>
          <c:orientation val="minMax"/>
          <c:max val="28"/>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1"/>
      </c:valAx>
      <c:valAx>
        <c:axId val="578261880"/>
        <c:scaling>
          <c:orientation val="minMax"/>
          <c:max val="100"/>
          <c:min val="0"/>
        </c:scaling>
        <c:delete val="0"/>
        <c:axPos val="l"/>
        <c:numFmt formatCode="General" sourceLinked="1"/>
        <c:majorTickMark val="out"/>
        <c:minorTickMark val="out"/>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10"/>
        <c:minorUnit val="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648540095851"/>
          <c:y val="0.1505193851207636"/>
          <c:w val="0.68230875417189352"/>
          <c:h val="0.69514179666095022"/>
        </c:manualLayout>
      </c:layout>
      <c:pieChart>
        <c:varyColors val="1"/>
        <c:ser>
          <c:idx val="0"/>
          <c:order val="0"/>
          <c:tx>
            <c:strRef>
              <c:f>Feuil1!$B$1</c:f>
              <c:strCache>
                <c:ptCount val="1"/>
                <c:pt idx="0">
                  <c:v>Ventes</c:v>
                </c:pt>
              </c:strCache>
            </c:strRef>
          </c:tx>
          <c:dPt>
            <c:idx val="0"/>
            <c:bubble3D val="0"/>
            <c:spPr>
              <a:solidFill>
                <a:srgbClr val="4B385D"/>
              </a:solidFill>
              <a:ln w="19050">
                <a:solidFill>
                  <a:schemeClr val="lt1"/>
                </a:solidFill>
              </a:ln>
              <a:effectLst/>
            </c:spPr>
            <c:extLst>
              <c:ext xmlns:c16="http://schemas.microsoft.com/office/drawing/2014/chart" uri="{C3380CC4-5D6E-409C-BE32-E72D297353CC}">
                <c16:uniqueId val="{00000001-4CD7-498D-9250-65B4327C57B7}"/>
              </c:ext>
            </c:extLst>
          </c:dPt>
          <c:dPt>
            <c:idx val="1"/>
            <c:bubble3D val="0"/>
            <c:spPr>
              <a:solidFill>
                <a:srgbClr val="5E247C"/>
              </a:solidFill>
              <a:ln w="19050">
                <a:solidFill>
                  <a:schemeClr val="lt1"/>
                </a:solidFill>
              </a:ln>
              <a:effectLst/>
            </c:spPr>
            <c:extLst>
              <c:ext xmlns:c16="http://schemas.microsoft.com/office/drawing/2014/chart" uri="{C3380CC4-5D6E-409C-BE32-E72D297353CC}">
                <c16:uniqueId val="{00000002-4CD7-498D-9250-65B4327C57B7}"/>
              </c:ext>
            </c:extLst>
          </c:dPt>
          <c:dPt>
            <c:idx val="2"/>
            <c:bubble3D val="0"/>
            <c:spPr>
              <a:solidFill>
                <a:srgbClr val="6E5389"/>
              </a:solidFill>
              <a:ln w="19050">
                <a:solidFill>
                  <a:schemeClr val="lt1"/>
                </a:solidFill>
              </a:ln>
              <a:effectLst/>
            </c:spPr>
            <c:extLst>
              <c:ext xmlns:c16="http://schemas.microsoft.com/office/drawing/2014/chart" uri="{C3380CC4-5D6E-409C-BE32-E72D297353CC}">
                <c16:uniqueId val="{00000003-4CD7-498D-9250-65B4327C57B7}"/>
              </c:ext>
            </c:extLst>
          </c:dPt>
          <c:dPt>
            <c:idx val="3"/>
            <c:bubble3D val="0"/>
            <c:spPr>
              <a:solidFill>
                <a:srgbClr val="AA80D4"/>
              </a:solidFill>
              <a:ln w="19050">
                <a:solidFill>
                  <a:schemeClr val="lt1"/>
                </a:solidFill>
              </a:ln>
              <a:effectLst/>
            </c:spPr>
            <c:extLst>
              <c:ext xmlns:c16="http://schemas.microsoft.com/office/drawing/2014/chart" uri="{C3380CC4-5D6E-409C-BE32-E72D297353CC}">
                <c16:uniqueId val="{00000004-4CD7-498D-9250-65B4327C57B7}"/>
              </c:ext>
            </c:extLst>
          </c:dPt>
          <c:dPt>
            <c:idx val="4"/>
            <c:bubble3D val="0"/>
            <c:spPr>
              <a:solidFill>
                <a:srgbClr val="D4D4D4"/>
              </a:solidFill>
              <a:ln w="19050">
                <a:solidFill>
                  <a:schemeClr val="lt1"/>
                </a:solidFill>
              </a:ln>
              <a:effectLst/>
            </c:spPr>
            <c:extLst>
              <c:ext xmlns:c16="http://schemas.microsoft.com/office/drawing/2014/chart" uri="{C3380CC4-5D6E-409C-BE32-E72D297353CC}">
                <c16:uniqueId val="{00000005-4CD7-498D-9250-65B4327C57B7}"/>
              </c:ext>
            </c:extLst>
          </c:dPt>
          <c:dLbls>
            <c:delete val="1"/>
          </c:dLbls>
          <c:cat>
            <c:strRef>
              <c:f>Feuil1!$A$2:$A$6</c:f>
              <c:strCache>
                <c:ptCount val="5"/>
                <c:pt idx="0">
                  <c:v>KPC (74%) - 103</c:v>
                </c:pt>
                <c:pt idx="1">
                  <c:v>Other (14%) - 19</c:v>
                </c:pt>
                <c:pt idx="2">
                  <c:v>KPC+ OXA-48 (4%) - 6</c:v>
                </c:pt>
                <c:pt idx="3">
                  <c:v>OXA-48 (2%) - 3</c:v>
                </c:pt>
                <c:pt idx="4">
                  <c:v>KPC+ ESBL (1%) - 1</c:v>
                </c:pt>
              </c:strCache>
            </c:strRef>
          </c:cat>
          <c:val>
            <c:numRef>
              <c:f>Feuil1!$B$2:$B$6</c:f>
              <c:numCache>
                <c:formatCode>General</c:formatCode>
                <c:ptCount val="5"/>
                <c:pt idx="0">
                  <c:v>103</c:v>
                </c:pt>
                <c:pt idx="1">
                  <c:v>19</c:v>
                </c:pt>
                <c:pt idx="2">
                  <c:v>6</c:v>
                </c:pt>
                <c:pt idx="3">
                  <c:v>3</c:v>
                </c:pt>
                <c:pt idx="4">
                  <c:v>1</c:v>
                </c:pt>
              </c:numCache>
            </c:numRef>
          </c:val>
          <c:extLst>
            <c:ext xmlns:c16="http://schemas.microsoft.com/office/drawing/2014/chart" uri="{C3380CC4-5D6E-409C-BE32-E72D297353CC}">
              <c16:uniqueId val="{00000000-4CD7-498D-9250-65B4327C57B7}"/>
            </c:ext>
          </c:extLst>
        </c:ser>
        <c:dLbls>
          <c:showLegendKey val="0"/>
          <c:showVal val="0"/>
          <c:showCatName val="0"/>
          <c:showSerName val="0"/>
          <c:showPercent val="1"/>
          <c:showBubbleSize val="0"/>
          <c:showLeaderLines val="1"/>
        </c:dLbls>
        <c:firstSliceAng val="0"/>
      </c:pieChart>
      <c:spPr>
        <a:noFill/>
        <a:ln>
          <a:noFill/>
        </a:ln>
        <a:effectLst/>
      </c:spPr>
    </c:plotArea>
    <c:legend>
      <c:legendPos val="r"/>
      <c:layout>
        <c:manualLayout>
          <c:xMode val="edge"/>
          <c:yMode val="edge"/>
          <c:x val="6.4941962479165227E-2"/>
          <c:y val="0.85398962508507226"/>
          <c:w val="0.8435489085729202"/>
          <c:h val="0.1393031008710173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Feuil1!$B$1</c:f>
              <c:strCache>
                <c:ptCount val="1"/>
                <c:pt idx="0">
                  <c:v>Ventes</c:v>
                </c:pt>
              </c:strCache>
            </c:strRef>
          </c:tx>
          <c:dPt>
            <c:idx val="0"/>
            <c:bubble3D val="0"/>
            <c:spPr>
              <a:solidFill>
                <a:srgbClr val="5E247C"/>
              </a:solidFill>
              <a:ln>
                <a:noFill/>
              </a:ln>
              <a:effectLst/>
            </c:spPr>
            <c:extLst>
              <c:ext xmlns:c16="http://schemas.microsoft.com/office/drawing/2014/chart" uri="{C3380CC4-5D6E-409C-BE32-E72D297353CC}">
                <c16:uniqueId val="{00000001-285D-49A3-BA58-21B43A81C98C}"/>
              </c:ext>
            </c:extLst>
          </c:dPt>
          <c:cat>
            <c:strRef>
              <c:f>Feuil1!$A$2</c:f>
              <c:strCache>
                <c:ptCount val="1"/>
                <c:pt idx="0">
                  <c:v>Other (100%)</c:v>
                </c:pt>
              </c:strCache>
            </c:strRef>
          </c:cat>
          <c:val>
            <c:numRef>
              <c:f>Feuil1!$B$2</c:f>
              <c:numCache>
                <c:formatCode>General</c:formatCode>
                <c:ptCount val="1"/>
                <c:pt idx="0">
                  <c:v>100</c:v>
                </c:pt>
              </c:numCache>
            </c:numRef>
          </c:val>
          <c:extLst>
            <c:ext xmlns:c16="http://schemas.microsoft.com/office/drawing/2014/chart" uri="{C3380CC4-5D6E-409C-BE32-E72D297353CC}">
              <c16:uniqueId val="{0000000A-285D-49A3-BA58-21B43A81C98C}"/>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317839758496671"/>
          <c:y val="3.0821901185470183E-2"/>
          <c:w val="0.7837531083062762"/>
          <c:h val="0.83402770249827285"/>
        </c:manualLayout>
      </c:layout>
      <c:pie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A917-4718-BD2C-E1DCBF8AC2CB}"/>
              </c:ext>
            </c:extLst>
          </c:dPt>
          <c:dPt>
            <c:idx val="1"/>
            <c:bubble3D val="0"/>
            <c:spPr>
              <a:solidFill>
                <a:srgbClr val="AA80D4"/>
              </a:solidFill>
              <a:ln w="19050">
                <a:solidFill>
                  <a:schemeClr val="lt1"/>
                </a:solidFill>
              </a:ln>
              <a:effectLst/>
            </c:spPr>
            <c:extLst>
              <c:ext xmlns:c16="http://schemas.microsoft.com/office/drawing/2014/chart" uri="{C3380CC4-5D6E-409C-BE32-E72D297353CC}">
                <c16:uniqueId val="{00000003-A917-4718-BD2C-E1DCBF8AC2CB}"/>
              </c:ext>
            </c:extLst>
          </c:dPt>
          <c:cat>
            <c:strRef>
              <c:f>Feuil1!$A$2:$A$3</c:f>
              <c:strCache>
                <c:ptCount val="2"/>
                <c:pt idx="0">
                  <c:v>Other (88%)</c:v>
                </c:pt>
                <c:pt idx="1">
                  <c:v>KPC (12%)</c:v>
                </c:pt>
              </c:strCache>
            </c:strRef>
          </c:cat>
          <c:val>
            <c:numRef>
              <c:f>Feuil1!$B$2:$B$3</c:f>
              <c:numCache>
                <c:formatCode>General</c:formatCode>
                <c:ptCount val="2"/>
                <c:pt idx="0">
                  <c:v>88</c:v>
                </c:pt>
                <c:pt idx="1">
                  <c:v>12</c:v>
                </c:pt>
              </c:numCache>
            </c:numRef>
          </c:val>
          <c:extLst>
            <c:ext xmlns:c16="http://schemas.microsoft.com/office/drawing/2014/chart" uri="{C3380CC4-5D6E-409C-BE32-E72D297353CC}">
              <c16:uniqueId val="{00000002-A917-4718-BD2C-E1DCBF8AC2CB}"/>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28488391982223266"/>
          <c:y val="0.90937012761831104"/>
          <c:w val="0.52034206383174442"/>
          <c:h val="7.00819382580421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Feuil1!$B$1</c:f>
              <c:strCache>
                <c:ptCount val="1"/>
                <c:pt idx="0">
                  <c:v>Série 1</c:v>
                </c:pt>
              </c:strCache>
            </c:strRef>
          </c:tx>
          <c:spPr>
            <a:solidFill>
              <a:srgbClr val="5E247C"/>
            </a:solidFill>
            <a:ln>
              <a:noFill/>
            </a:ln>
            <a:effectLst/>
          </c:spPr>
          <c:invertIfNegative val="0"/>
          <c:cat>
            <c:strRef>
              <c:f>Feuil1!$A$2:$A$8</c:f>
              <c:strCache>
                <c:ptCount val="7"/>
                <c:pt idx="0">
                  <c:v>CAZIAVI + fosfomycin (43%)</c:v>
                </c:pt>
                <c:pt idx="1">
                  <c:v>CAZ/AVI + tigecycline (7%)</c:v>
                </c:pt>
                <c:pt idx="2">
                  <c:v>CAZ/AVI + colistin (7%)</c:v>
                </c:pt>
                <c:pt idx="3">
                  <c:v>CAZ/AVI+ aminoglycoside (5%)</c:v>
                </c:pt>
                <c:pt idx="4">
                  <c:v>CAZ/AVI + fosfomycin + colistin (6%)</c:v>
                </c:pt>
                <c:pt idx="5">
                  <c:v>CAZ/AVI+ fosfomycin + aminoglycoside (5%)</c:v>
                </c:pt>
                <c:pt idx="6">
                  <c:v>CAZ/AVI + 3 antibiotics (2%)</c:v>
                </c:pt>
              </c:strCache>
            </c:strRef>
          </c:cat>
          <c:val>
            <c:numRef>
              <c:f>Feuil1!$B$2:$B$8</c:f>
              <c:numCache>
                <c:formatCode>General</c:formatCode>
                <c:ptCount val="7"/>
                <c:pt idx="0">
                  <c:v>43</c:v>
                </c:pt>
                <c:pt idx="1">
                  <c:v>7</c:v>
                </c:pt>
                <c:pt idx="2">
                  <c:v>7</c:v>
                </c:pt>
                <c:pt idx="3">
                  <c:v>5</c:v>
                </c:pt>
                <c:pt idx="4">
                  <c:v>6</c:v>
                </c:pt>
                <c:pt idx="5">
                  <c:v>5</c:v>
                </c:pt>
                <c:pt idx="6">
                  <c:v>2</c:v>
                </c:pt>
              </c:numCache>
            </c:numRef>
          </c:val>
          <c:extLst>
            <c:ext xmlns:c16="http://schemas.microsoft.com/office/drawing/2014/chart" uri="{C3380CC4-5D6E-409C-BE32-E72D297353CC}">
              <c16:uniqueId val="{00000000-0FB3-4C98-8397-16E835A23E10}"/>
            </c:ext>
          </c:extLst>
        </c:ser>
        <c:dLbls>
          <c:showLegendKey val="0"/>
          <c:showVal val="0"/>
          <c:showCatName val="0"/>
          <c:showSerName val="0"/>
          <c:showPercent val="0"/>
          <c:showBubbleSize val="0"/>
        </c:dLbls>
        <c:gapWidth val="182"/>
        <c:axId val="541126144"/>
        <c:axId val="541140064"/>
      </c:barChart>
      <c:catAx>
        <c:axId val="5411261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41140064"/>
        <c:crosses val="autoZero"/>
        <c:auto val="1"/>
        <c:lblAlgn val="ctr"/>
        <c:lblOffset val="100"/>
        <c:noMultiLvlLbl val="0"/>
      </c:catAx>
      <c:valAx>
        <c:axId val="541140064"/>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411261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664910102806092E-2"/>
          <c:y val="3.7859038675465216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9802-45C9-BC37-47114B113F00}"/>
            </c:ext>
          </c:extLst>
        </c:ser>
        <c:dLbls>
          <c:showLegendKey val="0"/>
          <c:showVal val="0"/>
          <c:showCatName val="0"/>
          <c:showSerName val="0"/>
          <c:showPercent val="0"/>
          <c:showBubbleSize val="0"/>
        </c:dLbls>
        <c:axId val="578265016"/>
        <c:axId val="578261880"/>
      </c:scatterChart>
      <c:valAx>
        <c:axId val="578265016"/>
        <c:scaling>
          <c:orientation val="minMax"/>
          <c:max val="30"/>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10"/>
      </c:valAx>
      <c:valAx>
        <c:axId val="578261880"/>
        <c:scaling>
          <c:orientation val="minMax"/>
          <c:max val="100"/>
          <c:min val="0"/>
        </c:scaling>
        <c:delete val="0"/>
        <c:axPos val="l"/>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5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6CD2-46CB-B52D-DDFDFD382B2B}"/>
              </c:ext>
            </c:extLst>
          </c:dPt>
          <c:dPt>
            <c:idx val="1"/>
            <c:bubble3D val="0"/>
            <c:spPr>
              <a:solidFill>
                <a:srgbClr val="D4D4D4"/>
              </a:solidFill>
              <a:ln w="19050">
                <a:solidFill>
                  <a:schemeClr val="lt1"/>
                </a:solidFill>
              </a:ln>
              <a:effectLst/>
            </c:spPr>
            <c:extLst>
              <c:ext xmlns:c16="http://schemas.microsoft.com/office/drawing/2014/chart" uri="{C3380CC4-5D6E-409C-BE32-E72D297353CC}">
                <c16:uniqueId val="{00000002-6CD2-46CB-B52D-DDFDFD382B2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4B8-4334-B0E0-52632551BEF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4B8-4334-B0E0-52632551BEF6}"/>
              </c:ext>
            </c:extLst>
          </c:dPt>
          <c:cat>
            <c:strRef>
              <c:f>Feuil1!$A$2:$A$5</c:f>
              <c:strCache>
                <c:ptCount val="2"/>
                <c:pt idx="0">
                  <c:v>1er trim.</c:v>
                </c:pt>
                <c:pt idx="1">
                  <c:v>2e trim.</c:v>
                </c:pt>
              </c:strCache>
            </c:strRef>
          </c:cat>
          <c:val>
            <c:numRef>
              <c:f>Feuil1!$B$2:$B$5</c:f>
              <c:numCache>
                <c:formatCode>General</c:formatCode>
                <c:ptCount val="4"/>
                <c:pt idx="0">
                  <c:v>48</c:v>
                </c:pt>
                <c:pt idx="1">
                  <c:v>42</c:v>
                </c:pt>
              </c:numCache>
            </c:numRef>
          </c:val>
          <c:extLst>
            <c:ext xmlns:c16="http://schemas.microsoft.com/office/drawing/2014/chart" uri="{C3380CC4-5D6E-409C-BE32-E72D297353CC}">
              <c16:uniqueId val="{00000000-6CD2-46CB-B52D-DDFDFD382B2B}"/>
            </c:ext>
          </c:extLst>
        </c:ser>
        <c:dLbls>
          <c:showLegendKey val="0"/>
          <c:showVal val="0"/>
          <c:showCatName val="0"/>
          <c:showSerName val="0"/>
          <c:showPercent val="0"/>
          <c:showBubbleSize val="0"/>
          <c:showLeaderLines val="1"/>
        </c:dLbls>
        <c:firstSliceAng val="0"/>
        <c:holeSize val="5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6CD2-46CB-B52D-DDFDFD382B2B}"/>
              </c:ext>
            </c:extLst>
          </c:dPt>
          <c:dPt>
            <c:idx val="1"/>
            <c:bubble3D val="0"/>
            <c:spPr>
              <a:solidFill>
                <a:srgbClr val="CFA4E4"/>
              </a:solidFill>
              <a:ln w="19050">
                <a:solidFill>
                  <a:schemeClr val="lt1"/>
                </a:solidFill>
              </a:ln>
              <a:effectLst/>
            </c:spPr>
            <c:extLst>
              <c:ext xmlns:c16="http://schemas.microsoft.com/office/drawing/2014/chart" uri="{C3380CC4-5D6E-409C-BE32-E72D297353CC}">
                <c16:uniqueId val="{00000002-6CD2-46CB-B52D-DDFDFD382B2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78F-4511-9750-A749EFFDECE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78F-4511-9750-A749EFFDECEA}"/>
              </c:ext>
            </c:extLst>
          </c:dPt>
          <c:cat>
            <c:strRef>
              <c:f>Feuil1!$A$2:$A$5</c:f>
              <c:strCache>
                <c:ptCount val="2"/>
                <c:pt idx="0">
                  <c:v>1er trim.</c:v>
                </c:pt>
                <c:pt idx="1">
                  <c:v>2e trim.</c:v>
                </c:pt>
              </c:strCache>
            </c:strRef>
          </c:cat>
          <c:val>
            <c:numRef>
              <c:f>Feuil1!$B$2:$B$5</c:f>
              <c:numCache>
                <c:formatCode>General</c:formatCode>
                <c:ptCount val="4"/>
                <c:pt idx="0">
                  <c:v>1</c:v>
                </c:pt>
                <c:pt idx="1">
                  <c:v>99</c:v>
                </c:pt>
              </c:numCache>
            </c:numRef>
          </c:val>
          <c:extLst>
            <c:ext xmlns:c16="http://schemas.microsoft.com/office/drawing/2014/chart" uri="{C3380CC4-5D6E-409C-BE32-E72D297353CC}">
              <c16:uniqueId val="{00000000-6CD2-46CB-B52D-DDFDFD382B2B}"/>
            </c:ext>
          </c:extLst>
        </c:ser>
        <c:dLbls>
          <c:showLegendKey val="0"/>
          <c:showVal val="0"/>
          <c:showCatName val="0"/>
          <c:showSerName val="0"/>
          <c:showPercent val="0"/>
          <c:showBubbleSize val="0"/>
          <c:showLeaderLines val="1"/>
        </c:dLbls>
        <c:firstSliceAng val="0"/>
        <c:holeSize val="5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Feuil1!$B$1</c:f>
              <c:strCache>
                <c:ptCount val="1"/>
                <c:pt idx="0">
                  <c:v>Susceptible</c:v>
                </c:pt>
              </c:strCache>
            </c:strRef>
          </c:tx>
          <c:spPr>
            <a:solidFill>
              <a:srgbClr val="5E247C"/>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8BD1-4370-9EAD-2CD7FD473E1E}"/>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Arial" panose="020B0604020202020204" pitchFamily="34" charset="0"/>
                    <a:ea typeface="+mn-ea"/>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Feuil1!$A$2:$A$11</c:f>
              <c:strCache>
                <c:ptCount val="10"/>
                <c:pt idx="0">
                  <c:v>CAZ/AVI</c:v>
                </c:pt>
                <c:pt idx="1">
                  <c:v>COL</c:v>
                </c:pt>
                <c:pt idx="2">
                  <c:v>AKN</c:v>
                </c:pt>
                <c:pt idx="3">
                  <c:v>GEN</c:v>
                </c:pt>
                <c:pt idx="4">
                  <c:v>TMS</c:v>
                </c:pt>
                <c:pt idx="5">
                  <c:v>CIP</c:v>
                </c:pt>
                <c:pt idx="6">
                  <c:v>FOS</c:v>
                </c:pt>
                <c:pt idx="7">
                  <c:v>TIG</c:v>
                </c:pt>
                <c:pt idx="8">
                  <c:v>ATM</c:v>
                </c:pt>
                <c:pt idx="9">
                  <c:v>CAZ/AVI-ATM SYNERGY</c:v>
                </c:pt>
              </c:strCache>
            </c:strRef>
          </c:cat>
          <c:val>
            <c:numRef>
              <c:f>Feuil1!$B$2:$B$11</c:f>
              <c:numCache>
                <c:formatCode>General</c:formatCode>
                <c:ptCount val="10"/>
                <c:pt idx="0">
                  <c:v>0</c:v>
                </c:pt>
                <c:pt idx="1">
                  <c:v>54</c:v>
                </c:pt>
                <c:pt idx="2">
                  <c:v>18</c:v>
                </c:pt>
                <c:pt idx="3">
                  <c:v>15</c:v>
                </c:pt>
                <c:pt idx="4">
                  <c:v>13</c:v>
                </c:pt>
                <c:pt idx="5">
                  <c:v>16</c:v>
                </c:pt>
                <c:pt idx="6">
                  <c:v>64</c:v>
                </c:pt>
                <c:pt idx="7">
                  <c:v>47</c:v>
                </c:pt>
                <c:pt idx="8">
                  <c:v>11</c:v>
                </c:pt>
                <c:pt idx="9">
                  <c:v>100</c:v>
                </c:pt>
              </c:numCache>
            </c:numRef>
          </c:val>
          <c:extLst>
            <c:ext xmlns:c16="http://schemas.microsoft.com/office/drawing/2014/chart" uri="{C3380CC4-5D6E-409C-BE32-E72D297353CC}">
              <c16:uniqueId val="{00000000-E4BF-44F4-B6AC-EEDE3861DA82}"/>
            </c:ext>
          </c:extLst>
        </c:ser>
        <c:ser>
          <c:idx val="1"/>
          <c:order val="1"/>
          <c:tx>
            <c:strRef>
              <c:f>Feuil1!$C$1</c:f>
              <c:strCache>
                <c:ptCount val="1"/>
                <c:pt idx="0">
                  <c:v>Resistant</c:v>
                </c:pt>
              </c:strCache>
            </c:strRef>
          </c:tx>
          <c:spPr>
            <a:solidFill>
              <a:srgbClr val="CFA4E4"/>
            </a:solidFill>
            <a:ln>
              <a:noFill/>
            </a:ln>
            <a:effectLst/>
          </c:spPr>
          <c:invertIfNegative val="0"/>
          <c:dLbls>
            <c:dLbl>
              <c:idx val="9"/>
              <c:delete val="1"/>
              <c:extLst>
                <c:ext xmlns:c15="http://schemas.microsoft.com/office/drawing/2012/chart" uri="{CE6537A1-D6FC-4f65-9D91-7224C49458BB}"/>
                <c:ext xmlns:c16="http://schemas.microsoft.com/office/drawing/2014/chart" uri="{C3380CC4-5D6E-409C-BE32-E72D297353CC}">
                  <c16:uniqueId val="{00000001-8BD1-4370-9EAD-2CD7FD473E1E}"/>
                </c:ext>
              </c:extLst>
            </c:dLbl>
            <c:numFmt formatCode="General"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Feuil1!$A$2:$A$11</c:f>
              <c:strCache>
                <c:ptCount val="10"/>
                <c:pt idx="0">
                  <c:v>CAZ/AVI</c:v>
                </c:pt>
                <c:pt idx="1">
                  <c:v>COL</c:v>
                </c:pt>
                <c:pt idx="2">
                  <c:v>AKN</c:v>
                </c:pt>
                <c:pt idx="3">
                  <c:v>GEN</c:v>
                </c:pt>
                <c:pt idx="4">
                  <c:v>TMS</c:v>
                </c:pt>
                <c:pt idx="5">
                  <c:v>CIP</c:v>
                </c:pt>
                <c:pt idx="6">
                  <c:v>FOS</c:v>
                </c:pt>
                <c:pt idx="7">
                  <c:v>TIG</c:v>
                </c:pt>
                <c:pt idx="8">
                  <c:v>ATM</c:v>
                </c:pt>
                <c:pt idx="9">
                  <c:v>CAZ/AVI-ATM SYNERGY</c:v>
                </c:pt>
              </c:strCache>
            </c:strRef>
          </c:cat>
          <c:val>
            <c:numRef>
              <c:f>Feuil1!$C$2:$C$11</c:f>
              <c:numCache>
                <c:formatCode>General</c:formatCode>
                <c:ptCount val="10"/>
                <c:pt idx="0">
                  <c:v>100</c:v>
                </c:pt>
                <c:pt idx="1">
                  <c:v>46</c:v>
                </c:pt>
                <c:pt idx="2">
                  <c:v>82</c:v>
                </c:pt>
                <c:pt idx="3">
                  <c:v>85</c:v>
                </c:pt>
                <c:pt idx="4">
                  <c:v>87</c:v>
                </c:pt>
                <c:pt idx="5">
                  <c:v>84</c:v>
                </c:pt>
                <c:pt idx="6">
                  <c:v>36</c:v>
                </c:pt>
                <c:pt idx="7">
                  <c:v>53</c:v>
                </c:pt>
                <c:pt idx="8">
                  <c:v>89</c:v>
                </c:pt>
                <c:pt idx="9">
                  <c:v>0</c:v>
                </c:pt>
              </c:numCache>
            </c:numRef>
          </c:val>
          <c:extLst>
            <c:ext xmlns:c16="http://schemas.microsoft.com/office/drawing/2014/chart" uri="{C3380CC4-5D6E-409C-BE32-E72D297353CC}">
              <c16:uniqueId val="{00000001-E4BF-44F4-B6AC-EEDE3861DA82}"/>
            </c:ext>
          </c:extLst>
        </c:ser>
        <c:dLbls>
          <c:showLegendKey val="0"/>
          <c:showVal val="0"/>
          <c:showCatName val="0"/>
          <c:showSerName val="0"/>
          <c:showPercent val="0"/>
          <c:showBubbleSize val="0"/>
        </c:dLbls>
        <c:gapWidth val="150"/>
        <c:overlap val="100"/>
        <c:axId val="541211104"/>
        <c:axId val="541211584"/>
      </c:barChart>
      <c:catAx>
        <c:axId val="5412111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541211584"/>
        <c:crosses val="autoZero"/>
        <c:auto val="1"/>
        <c:lblAlgn val="ctr"/>
        <c:lblOffset val="100"/>
        <c:noMultiLvlLbl val="0"/>
      </c:catAx>
      <c:valAx>
        <c:axId val="54121158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fr-FR"/>
          </a:p>
        </c:txPr>
        <c:crossAx val="541211104"/>
        <c:crosses val="autoZero"/>
        <c:crossBetween val="between"/>
      </c:valAx>
      <c:spPr>
        <a:noFill/>
        <a:ln>
          <a:noFill/>
        </a:ln>
        <a:effectLst/>
      </c:spPr>
    </c:plotArea>
    <c:legend>
      <c:legendPos val="b"/>
      <c:layout>
        <c:manualLayout>
          <c:xMode val="edge"/>
          <c:yMode val="edge"/>
          <c:x val="3.0385749769241726E-2"/>
          <c:y val="0.77220766468659718"/>
          <c:w val="0.32405254560671254"/>
          <c:h val="7.450540818696015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688C-434D-A00C-1663FE2E44BA}"/>
              </c:ext>
            </c:extLst>
          </c:dPt>
          <c:dPt>
            <c:idx val="1"/>
            <c:bubble3D val="0"/>
            <c:spPr>
              <a:solidFill>
                <a:srgbClr val="CFA4E4"/>
              </a:solidFill>
              <a:ln w="19050">
                <a:solidFill>
                  <a:schemeClr val="lt1"/>
                </a:solidFill>
              </a:ln>
              <a:effectLst/>
            </c:spPr>
            <c:extLst>
              <c:ext xmlns:c16="http://schemas.microsoft.com/office/drawing/2014/chart" uri="{C3380CC4-5D6E-409C-BE32-E72D297353CC}">
                <c16:uniqueId val="{00000003-688C-434D-A00C-1663FE2E44BA}"/>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688C-434D-A00C-1663FE2E44B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688C-434D-A00C-1663FE2E44BA}"/>
              </c:ext>
            </c:extLst>
          </c:dPt>
          <c:cat>
            <c:strRef>
              <c:f>Feuil1!$A$2:$A$5</c:f>
              <c:strCache>
                <c:ptCount val="2"/>
                <c:pt idx="0">
                  <c:v>1er trim.</c:v>
                </c:pt>
                <c:pt idx="1">
                  <c:v>2e trim.</c:v>
                </c:pt>
              </c:strCache>
            </c:strRef>
          </c:cat>
          <c:val>
            <c:numRef>
              <c:f>Feuil1!$B$2:$B$5</c:f>
              <c:numCache>
                <c:formatCode>General</c:formatCode>
                <c:ptCount val="4"/>
                <c:pt idx="0">
                  <c:v>4</c:v>
                </c:pt>
                <c:pt idx="1">
                  <c:v>96</c:v>
                </c:pt>
              </c:numCache>
            </c:numRef>
          </c:val>
          <c:extLst>
            <c:ext xmlns:c16="http://schemas.microsoft.com/office/drawing/2014/chart" uri="{C3380CC4-5D6E-409C-BE32-E72D297353CC}">
              <c16:uniqueId val="{00000008-688C-434D-A00C-1663FE2E44BA}"/>
            </c:ext>
          </c:extLst>
        </c:ser>
        <c:dLbls>
          <c:showLegendKey val="0"/>
          <c:showVal val="0"/>
          <c:showCatName val="0"/>
          <c:showSerName val="0"/>
          <c:showPercent val="0"/>
          <c:showBubbleSize val="0"/>
          <c:showLeaderLines val="1"/>
        </c:dLbls>
        <c:firstSliceAng val="0"/>
        <c:holeSize val="5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063312712434501E-2"/>
          <c:y val="6.7301985198062256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38475648"/>
        <c:axId val="538478392"/>
      </c:scatterChart>
      <c:valAx>
        <c:axId val="538475648"/>
        <c:scaling>
          <c:orientation val="minMax"/>
          <c:max val="25"/>
          <c:min val="0"/>
        </c:scaling>
        <c:delete val="0"/>
        <c:axPos val="b"/>
        <c:numFmt formatCode="General" sourceLinked="1"/>
        <c:majorTickMark val="out"/>
        <c:minorTickMark val="none"/>
        <c:tickLblPos val="nextTo"/>
        <c:crossAx val="538478392"/>
        <c:crosses val="autoZero"/>
        <c:crossBetween val="midCat"/>
        <c:majorUnit val="5"/>
      </c:valAx>
      <c:valAx>
        <c:axId val="538478392"/>
        <c:scaling>
          <c:orientation val="minMax"/>
          <c:max val="100"/>
        </c:scaling>
        <c:delete val="1"/>
        <c:axPos val="l"/>
        <c:numFmt formatCode="General" sourceLinked="1"/>
        <c:majorTickMark val="none"/>
        <c:minorTickMark val="none"/>
        <c:tickLblPos val="nextTo"/>
        <c:crossAx val="538475648"/>
        <c:crosses val="autoZero"/>
        <c:crossBetween val="midCat"/>
        <c:majorUnit val="20"/>
      </c:valAx>
    </c:plotArea>
    <c:plotVisOnly val="1"/>
    <c:dispBlanksAs val="gap"/>
    <c:showDLblsOverMax val="0"/>
  </c:chart>
  <c:txPr>
    <a:bodyPr/>
    <a:lstStyle/>
    <a:p>
      <a:pPr>
        <a:defRPr sz="12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6D4D-4CD2-A4D3-72AAE1D2422D}"/>
              </c:ext>
            </c:extLst>
          </c:dPt>
          <c:dPt>
            <c:idx val="1"/>
            <c:bubble3D val="0"/>
            <c:spPr>
              <a:solidFill>
                <a:srgbClr val="CFA4E4"/>
              </a:solidFill>
              <a:ln w="19050">
                <a:solidFill>
                  <a:schemeClr val="lt1"/>
                </a:solidFill>
              </a:ln>
              <a:effectLst/>
            </c:spPr>
            <c:extLst>
              <c:ext xmlns:c16="http://schemas.microsoft.com/office/drawing/2014/chart" uri="{C3380CC4-5D6E-409C-BE32-E72D297353CC}">
                <c16:uniqueId val="{00000003-6D4D-4CD2-A4D3-72AAE1D2422D}"/>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6D4D-4CD2-A4D3-72AAE1D2422D}"/>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6D4D-4CD2-A4D3-72AAE1D2422D}"/>
              </c:ext>
            </c:extLst>
          </c:dPt>
          <c:cat>
            <c:strRef>
              <c:f>Feuil1!$A$2:$A$5</c:f>
              <c:strCache>
                <c:ptCount val="2"/>
                <c:pt idx="0">
                  <c:v>1er trim.</c:v>
                </c:pt>
                <c:pt idx="1">
                  <c:v>2e trim.</c:v>
                </c:pt>
              </c:strCache>
            </c:strRef>
          </c:cat>
          <c:val>
            <c:numRef>
              <c:f>Feuil1!$B$2:$B$5</c:f>
              <c:numCache>
                <c:formatCode>General</c:formatCode>
                <c:ptCount val="4"/>
                <c:pt idx="0">
                  <c:v>6</c:v>
                </c:pt>
                <c:pt idx="1">
                  <c:v>94</c:v>
                </c:pt>
              </c:numCache>
            </c:numRef>
          </c:val>
          <c:extLst>
            <c:ext xmlns:c16="http://schemas.microsoft.com/office/drawing/2014/chart" uri="{C3380CC4-5D6E-409C-BE32-E72D297353CC}">
              <c16:uniqueId val="{00000008-6D4D-4CD2-A4D3-72AAE1D2422D}"/>
            </c:ext>
          </c:extLst>
        </c:ser>
        <c:dLbls>
          <c:showLegendKey val="0"/>
          <c:showVal val="0"/>
          <c:showCatName val="0"/>
          <c:showSerName val="0"/>
          <c:showPercent val="0"/>
          <c:showBubbleSize val="0"/>
          <c:showLeaderLines val="1"/>
        </c:dLbls>
        <c:firstSliceAng val="0"/>
        <c:holeSize val="5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Feuil1!$B$1</c:f>
              <c:strCache>
                <c:ptCount val="1"/>
                <c:pt idx="0">
                  <c:v>Ventes</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D3C1-4666-BDDE-BBC41AB210C0}"/>
              </c:ext>
            </c:extLst>
          </c:dPt>
          <c:dPt>
            <c:idx val="1"/>
            <c:bubble3D val="0"/>
            <c:spPr>
              <a:solidFill>
                <a:srgbClr val="CFA4E4"/>
              </a:solidFill>
              <a:ln w="19050">
                <a:solidFill>
                  <a:schemeClr val="lt1"/>
                </a:solidFill>
              </a:ln>
              <a:effectLst/>
            </c:spPr>
            <c:extLst>
              <c:ext xmlns:c16="http://schemas.microsoft.com/office/drawing/2014/chart" uri="{C3380CC4-5D6E-409C-BE32-E72D297353CC}">
                <c16:uniqueId val="{00000003-D3C1-4666-BDDE-BBC41AB210C0}"/>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D3C1-4666-BDDE-BBC41AB210C0}"/>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D3C1-4666-BDDE-BBC41AB210C0}"/>
              </c:ext>
            </c:extLst>
          </c:dPt>
          <c:cat>
            <c:strRef>
              <c:f>Feuil1!$A$2:$A$5</c:f>
              <c:strCache>
                <c:ptCount val="2"/>
                <c:pt idx="0">
                  <c:v>1er trim.</c:v>
                </c:pt>
                <c:pt idx="1">
                  <c:v>2e trim.</c:v>
                </c:pt>
              </c:strCache>
            </c:strRef>
          </c:cat>
          <c:val>
            <c:numRef>
              <c:f>Feuil1!$B$2:$B$5</c:f>
              <c:numCache>
                <c:formatCode>General</c:formatCode>
                <c:ptCount val="4"/>
                <c:pt idx="0">
                  <c:v>11</c:v>
                </c:pt>
                <c:pt idx="1">
                  <c:v>89</c:v>
                </c:pt>
              </c:numCache>
            </c:numRef>
          </c:val>
          <c:extLst>
            <c:ext xmlns:c16="http://schemas.microsoft.com/office/drawing/2014/chart" uri="{C3380CC4-5D6E-409C-BE32-E72D297353CC}">
              <c16:uniqueId val="{00000008-D3C1-4666-BDDE-BBC41AB210C0}"/>
            </c:ext>
          </c:extLst>
        </c:ser>
        <c:dLbls>
          <c:showLegendKey val="0"/>
          <c:showVal val="0"/>
          <c:showCatName val="0"/>
          <c:showSerName val="0"/>
          <c:showPercent val="0"/>
          <c:showBubbleSize val="0"/>
          <c:showLeaderLines val="1"/>
        </c:dLbls>
        <c:firstSliceAng val="0"/>
        <c:holeSize val="59"/>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665008622264295E-2"/>
          <c:y val="3.7859064806522014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D54C-4E93-874D-4B07BDC16648}"/>
            </c:ext>
          </c:extLst>
        </c:ser>
        <c:dLbls>
          <c:showLegendKey val="0"/>
          <c:showVal val="0"/>
          <c:showCatName val="0"/>
          <c:showSerName val="0"/>
          <c:showPercent val="0"/>
          <c:showBubbleSize val="0"/>
        </c:dLbls>
        <c:axId val="578265016"/>
        <c:axId val="578261880"/>
      </c:scatterChart>
      <c:valAx>
        <c:axId val="578265016"/>
        <c:scaling>
          <c:orientation val="minMax"/>
          <c:max val="30"/>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5"/>
      </c:valAx>
      <c:valAx>
        <c:axId val="578261880"/>
        <c:scaling>
          <c:orientation val="minMax"/>
          <c:max val="1"/>
          <c:min val="0"/>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1892471070050956E-2"/>
          <c:y val="2.875775306987526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C8C2-4052-8571-BE34AE497CA5}"/>
            </c:ext>
          </c:extLst>
        </c:ser>
        <c:dLbls>
          <c:showLegendKey val="0"/>
          <c:showVal val="0"/>
          <c:showCatName val="0"/>
          <c:showSerName val="0"/>
          <c:showPercent val="0"/>
          <c:showBubbleSize val="0"/>
        </c:dLbls>
        <c:axId val="578265016"/>
        <c:axId val="578261880"/>
      </c:scatterChart>
      <c:valAx>
        <c:axId val="578265016"/>
        <c:scaling>
          <c:orientation val="minMax"/>
          <c:max val="30"/>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5"/>
      </c:valAx>
      <c:valAx>
        <c:axId val="578261880"/>
        <c:scaling>
          <c:orientation val="minMax"/>
          <c:max val="1"/>
          <c:min val="0"/>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1245773608267055E-2"/>
          <c:y val="3.7858988186310158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F6B0-4803-AEF5-4A816B55566E}"/>
            </c:ext>
          </c:extLst>
        </c:ser>
        <c:dLbls>
          <c:showLegendKey val="0"/>
          <c:showVal val="0"/>
          <c:showCatName val="0"/>
          <c:showSerName val="0"/>
          <c:showPercent val="0"/>
          <c:showBubbleSize val="0"/>
        </c:dLbls>
        <c:axId val="578265016"/>
        <c:axId val="578261880"/>
      </c:scatterChart>
      <c:valAx>
        <c:axId val="578265016"/>
        <c:scaling>
          <c:orientation val="minMax"/>
          <c:max val="30"/>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5"/>
      </c:valAx>
      <c:valAx>
        <c:axId val="578261880"/>
        <c:scaling>
          <c:orientation val="minMax"/>
          <c:max val="1"/>
          <c:min val="0"/>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0.2"/>
      </c:valAx>
      <c:spPr>
        <a:noFill/>
        <a:ln w="25400">
          <a:noFill/>
        </a:ln>
      </c:spPr>
    </c:plotArea>
    <c:plotVisOnly val="1"/>
    <c:dispBlanksAs val="gap"/>
    <c:showDLblsOverMax val="0"/>
  </c:chart>
  <c:spPr>
    <a:ln>
      <a:noFill/>
    </a:ln>
  </c:spPr>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189245474168719E-2"/>
          <c:y val="3.1825274141345831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98C4-4875-B1AA-1C3A16DC8DA5}"/>
            </c:ext>
          </c:extLst>
        </c:ser>
        <c:dLbls>
          <c:showLegendKey val="0"/>
          <c:showVal val="0"/>
          <c:showCatName val="0"/>
          <c:showSerName val="0"/>
          <c:showPercent val="0"/>
          <c:showBubbleSize val="0"/>
        </c:dLbls>
        <c:axId val="578265016"/>
        <c:axId val="578261880"/>
      </c:scatterChart>
      <c:valAx>
        <c:axId val="578265016"/>
        <c:scaling>
          <c:orientation val="minMax"/>
          <c:max val="30"/>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5"/>
      </c:valAx>
      <c:valAx>
        <c:axId val="578261880"/>
        <c:scaling>
          <c:orientation val="minMax"/>
          <c:max val="1"/>
          <c:min val="0.9"/>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2.0000000000000004E-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C/T</c:v>
                </c:pt>
              </c:strCache>
            </c:strRef>
          </c:tx>
          <c:spPr>
            <a:solidFill>
              <a:srgbClr val="5E247C"/>
            </a:solidFill>
            <a:ln>
              <a:noFill/>
            </a:ln>
            <a:effectLst/>
          </c:spPr>
          <c:invertIfNegative val="0"/>
          <c:dLbls>
            <c:dLbl>
              <c:idx val="0"/>
              <c:tx>
                <c:rich>
                  <a:bodyPr/>
                  <a:lstStyle/>
                  <a:p>
                    <a:fld id="{64FAFDF6-3F19-4851-A877-6D84F2996D81}"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B06-49F4-96D0-A7C1BEF96D2C}"/>
                </c:ext>
              </c:extLst>
            </c:dLbl>
            <c:dLbl>
              <c:idx val="1"/>
              <c:tx>
                <c:rich>
                  <a:bodyPr/>
                  <a:lstStyle/>
                  <a:p>
                    <a:fld id="{88162D34-8501-4195-9019-1954D6E4C4A2}"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B06-49F4-96D0-A7C1BEF96D2C}"/>
                </c:ext>
              </c:extLst>
            </c:dLbl>
            <c:dLbl>
              <c:idx val="2"/>
              <c:tx>
                <c:rich>
                  <a:bodyPr/>
                  <a:lstStyle/>
                  <a:p>
                    <a:fld id="{28ED1419-5118-4FF4-8816-5D41410A9D1B}"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CB06-49F4-96D0-A7C1BEF96D2C}"/>
                </c:ext>
              </c:extLst>
            </c:dLbl>
            <c:dLbl>
              <c:idx val="3"/>
              <c:tx>
                <c:rich>
                  <a:bodyPr/>
                  <a:lstStyle/>
                  <a:p>
                    <a:fld id="{FE7FC887-CCDA-4F63-912B-807EFF2355B9}"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CB06-49F4-96D0-A7C1BEF96D2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Feuil1!$A$2:$A$5</c:f>
              <c:strCache>
                <c:ptCount val="4"/>
                <c:pt idx="0">
                  <c:v>Clinical success</c:v>
                </c:pt>
                <c:pt idx="1">
                  <c:v>30d mortality</c:v>
                </c:pt>
                <c:pt idx="2">
                  <c:v>Recurrent infection w/in 90d</c:v>
                </c:pt>
                <c:pt idx="3">
                  <c:v>Resistance w/in 90d</c:v>
                </c:pt>
              </c:strCache>
            </c:strRef>
          </c:cat>
          <c:val>
            <c:numRef>
              <c:f>Feuil1!$B$2:$B$5</c:f>
              <c:numCache>
                <c:formatCode>General</c:formatCode>
                <c:ptCount val="4"/>
                <c:pt idx="0">
                  <c:v>62.3</c:v>
                </c:pt>
                <c:pt idx="1">
                  <c:v>22.3</c:v>
                </c:pt>
                <c:pt idx="2">
                  <c:v>26.3</c:v>
                </c:pt>
                <c:pt idx="3">
                  <c:v>19.399999999999999</c:v>
                </c:pt>
              </c:numCache>
            </c:numRef>
          </c:val>
          <c:extLst>
            <c:ext xmlns:c16="http://schemas.microsoft.com/office/drawing/2014/chart" uri="{C3380CC4-5D6E-409C-BE32-E72D297353CC}">
              <c16:uniqueId val="{00000000-CB06-49F4-96D0-A7C1BEF96D2C}"/>
            </c:ext>
          </c:extLst>
        </c:ser>
        <c:ser>
          <c:idx val="1"/>
          <c:order val="1"/>
          <c:tx>
            <c:strRef>
              <c:f>Feuil1!$C$1</c:f>
              <c:strCache>
                <c:ptCount val="1"/>
                <c:pt idx="0">
                  <c:v>CZA</c:v>
                </c:pt>
              </c:strCache>
            </c:strRef>
          </c:tx>
          <c:spPr>
            <a:solidFill>
              <a:srgbClr val="CFA4E4"/>
            </a:solidFill>
            <a:ln>
              <a:noFill/>
            </a:ln>
            <a:effectLst/>
          </c:spPr>
          <c:invertIfNegative val="0"/>
          <c:dLbls>
            <c:dLbl>
              <c:idx val="0"/>
              <c:tx>
                <c:rich>
                  <a:bodyPr/>
                  <a:lstStyle/>
                  <a:p>
                    <a:fld id="{A1DE2255-2B15-47EE-908D-1FE2744B420A}"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CB06-49F4-96D0-A7C1BEF96D2C}"/>
                </c:ext>
              </c:extLst>
            </c:dLbl>
            <c:dLbl>
              <c:idx val="1"/>
              <c:tx>
                <c:rich>
                  <a:bodyPr/>
                  <a:lstStyle/>
                  <a:p>
                    <a:fld id="{11CB7D53-8964-4B03-AE3A-B1643296E636}"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CB06-49F4-96D0-A7C1BEF96D2C}"/>
                </c:ext>
              </c:extLst>
            </c:dLbl>
            <c:dLbl>
              <c:idx val="2"/>
              <c:tx>
                <c:rich>
                  <a:bodyPr/>
                  <a:lstStyle/>
                  <a:p>
                    <a:fld id="{6F1A1B38-F63A-4953-84F4-1145FF776944}"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CB06-49F4-96D0-A7C1BEF96D2C}"/>
                </c:ext>
              </c:extLst>
            </c:dLbl>
            <c:dLbl>
              <c:idx val="3"/>
              <c:tx>
                <c:rich>
                  <a:bodyPr/>
                  <a:lstStyle/>
                  <a:p>
                    <a:fld id="{1977B42C-D775-4389-B305-9CA2084277CC}" type="VALUE">
                      <a:rPr lang="en-US" smtClean="0"/>
                      <a:pPr/>
                      <a:t>[VALEUR]</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CB06-49F4-96D0-A7C1BEF96D2C}"/>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Feuil1!$A$2:$A$5</c:f>
              <c:strCache>
                <c:ptCount val="4"/>
                <c:pt idx="0">
                  <c:v>Clinical success</c:v>
                </c:pt>
                <c:pt idx="1">
                  <c:v>30d mortality</c:v>
                </c:pt>
                <c:pt idx="2">
                  <c:v>Recurrent infection w/in 90d</c:v>
                </c:pt>
                <c:pt idx="3">
                  <c:v>Resistance w/in 90d</c:v>
                </c:pt>
              </c:strCache>
            </c:strRef>
          </c:cat>
          <c:val>
            <c:numRef>
              <c:f>Feuil1!$C$2:$C$5</c:f>
              <c:numCache>
                <c:formatCode>General</c:formatCode>
                <c:ptCount val="4"/>
                <c:pt idx="0">
                  <c:v>50.9</c:v>
                </c:pt>
                <c:pt idx="1">
                  <c:v>23.4</c:v>
                </c:pt>
                <c:pt idx="2">
                  <c:v>34.9</c:v>
                </c:pt>
                <c:pt idx="3">
                  <c:v>23.4</c:v>
                </c:pt>
              </c:numCache>
            </c:numRef>
          </c:val>
          <c:extLst>
            <c:ext xmlns:c16="http://schemas.microsoft.com/office/drawing/2014/chart" uri="{C3380CC4-5D6E-409C-BE32-E72D297353CC}">
              <c16:uniqueId val="{00000001-CB06-49F4-96D0-A7C1BEF96D2C}"/>
            </c:ext>
          </c:extLst>
        </c:ser>
        <c:dLbls>
          <c:showLegendKey val="0"/>
          <c:showVal val="0"/>
          <c:showCatName val="0"/>
          <c:showSerName val="0"/>
          <c:showPercent val="0"/>
          <c:showBubbleSize val="0"/>
        </c:dLbls>
        <c:gapWidth val="219"/>
        <c:overlap val="-27"/>
        <c:axId val="901847872"/>
        <c:axId val="901841152"/>
      </c:barChart>
      <c:catAx>
        <c:axId val="901847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901841152"/>
        <c:crosses val="autoZero"/>
        <c:auto val="1"/>
        <c:lblAlgn val="ctr"/>
        <c:lblOffset val="100"/>
        <c:noMultiLvlLbl val="0"/>
      </c:catAx>
      <c:valAx>
        <c:axId val="9018411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901847872"/>
        <c:crosses val="autoZero"/>
        <c:crossBetween val="between"/>
      </c:valAx>
      <c:spPr>
        <a:noFill/>
        <a:ln>
          <a:noFill/>
        </a:ln>
        <a:effectLst/>
      </c:spPr>
    </c:plotArea>
    <c:legend>
      <c:legendPos val="b"/>
      <c:layout>
        <c:manualLayout>
          <c:xMode val="edge"/>
          <c:yMode val="edge"/>
          <c:x val="0.88733222390507294"/>
          <c:y val="5.9746701443270336E-2"/>
          <c:w val="9.5568930322097359E-2"/>
          <c:h val="6.716826024974233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2995224286780586E-2"/>
          <c:y val="2.4812633151149115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5973-4E56-87D3-3922909B8173}"/>
            </c:ext>
          </c:extLst>
        </c:ser>
        <c:dLbls>
          <c:showLegendKey val="0"/>
          <c:showVal val="0"/>
          <c:showCatName val="0"/>
          <c:showSerName val="0"/>
          <c:showPercent val="0"/>
          <c:showBubbleSize val="0"/>
        </c:dLbls>
        <c:axId val="578265016"/>
        <c:axId val="578261880"/>
      </c:scatterChart>
      <c:valAx>
        <c:axId val="578265016"/>
        <c:scaling>
          <c:orientation val="minMax"/>
          <c:max val="7"/>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2"/>
      </c:valAx>
      <c:valAx>
        <c:axId val="578261880"/>
        <c:scaling>
          <c:orientation val="minMax"/>
          <c:max val="1"/>
          <c:min val="0"/>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5.9193363875494225E-2"/>
          <c:y val="2.4812633151149115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1918-484D-9DD1-5DEEC889B11C}"/>
            </c:ext>
          </c:extLst>
        </c:ser>
        <c:dLbls>
          <c:showLegendKey val="0"/>
          <c:showVal val="0"/>
          <c:showCatName val="0"/>
          <c:showSerName val="0"/>
          <c:showPercent val="0"/>
          <c:showBubbleSize val="0"/>
        </c:dLbls>
        <c:axId val="578265016"/>
        <c:axId val="578261880"/>
      </c:scatterChart>
      <c:valAx>
        <c:axId val="578265016"/>
        <c:scaling>
          <c:orientation val="minMax"/>
          <c:max val="85"/>
          <c:min val="0"/>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crossBetween val="midCat"/>
        <c:majorUnit val="20"/>
      </c:valAx>
      <c:valAx>
        <c:axId val="578261880"/>
        <c:scaling>
          <c:orientation val="minMax"/>
          <c:max val="1"/>
          <c:min val="0"/>
        </c:scaling>
        <c:delete val="0"/>
        <c:axPos val="l"/>
        <c:majorGridlines>
          <c:spPr>
            <a:ln>
              <a:solidFill>
                <a:schemeClr val="bg1">
                  <a:lumMod val="85000"/>
                </a:schemeClr>
              </a:solidFill>
            </a:ln>
          </c:spPr>
        </c:maj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3883372149240016E-2"/>
          <c:y val="3.7859168911960332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578265016"/>
        <c:axId val="578261880"/>
      </c:scatterChart>
      <c:valAx>
        <c:axId val="578265016"/>
        <c:scaling>
          <c:orientation val="minMax"/>
          <c:max val="40"/>
          <c:min val="1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8261880"/>
        <c:crosses val="autoZero"/>
        <c:crossBetween val="midCat"/>
        <c:majorUnit val="5"/>
      </c:valAx>
      <c:valAx>
        <c:axId val="578261880"/>
        <c:scaling>
          <c:orientation val="minMax"/>
          <c:max val="40"/>
          <c:min val="1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578265016"/>
        <c:crosses val="autoZero"/>
        <c:crossBetween val="midCat"/>
        <c:majorUnit val="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063312712434501E-2"/>
          <c:y val="6.7301985198062256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673731976"/>
        <c:axId val="673733152"/>
      </c:scatterChart>
      <c:valAx>
        <c:axId val="673731976"/>
        <c:scaling>
          <c:orientation val="minMax"/>
          <c:max val="28"/>
          <c:min val="0"/>
        </c:scaling>
        <c:delete val="0"/>
        <c:axPos val="b"/>
        <c:numFmt formatCode="General" sourceLinked="1"/>
        <c:majorTickMark val="out"/>
        <c:minorTickMark val="none"/>
        <c:tickLblPos val="nextTo"/>
        <c:crossAx val="673733152"/>
        <c:crosses val="autoZero"/>
        <c:crossBetween val="midCat"/>
        <c:majorUnit val="4"/>
      </c:valAx>
      <c:valAx>
        <c:axId val="673733152"/>
        <c:scaling>
          <c:orientation val="minMax"/>
          <c:max val="100"/>
        </c:scaling>
        <c:delete val="0"/>
        <c:axPos val="l"/>
        <c:numFmt formatCode="General" sourceLinked="1"/>
        <c:majorTickMark val="out"/>
        <c:minorTickMark val="none"/>
        <c:tickLblPos val="nextTo"/>
        <c:crossAx val="673731976"/>
        <c:crosses val="autoZero"/>
        <c:crossBetween val="midCat"/>
        <c:majorUnit val="20"/>
      </c:valAx>
    </c:plotArea>
    <c:plotVisOnly val="1"/>
    <c:dispBlanksAs val="gap"/>
    <c:showDLblsOverMax val="0"/>
  </c:chart>
  <c:txPr>
    <a:bodyPr/>
    <a:lstStyle/>
    <a:p>
      <a:pPr>
        <a:defRPr sz="12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590904818554769"/>
          <c:y val="0.10245002142782021"/>
          <c:w val="0.51813220356615208"/>
          <c:h val="0.81245446439154168"/>
        </c:manualLayout>
      </c:layout>
      <c:doughnutChart>
        <c:varyColors val="1"/>
        <c:ser>
          <c:idx val="0"/>
          <c:order val="0"/>
          <c:tx>
            <c:strRef>
              <c:f>Feuil1!$B$1</c:f>
              <c:strCache>
                <c:ptCount val="1"/>
                <c:pt idx="0">
                  <c:v>Colonne2</c:v>
                </c:pt>
              </c:strCache>
            </c:strRef>
          </c:tx>
          <c:dPt>
            <c:idx val="0"/>
            <c:bubble3D val="0"/>
            <c:spPr>
              <a:solidFill>
                <a:srgbClr val="5E247C"/>
              </a:solidFill>
              <a:ln w="19050">
                <a:solidFill>
                  <a:schemeClr val="lt1"/>
                </a:solidFill>
              </a:ln>
              <a:effectLst/>
            </c:spPr>
            <c:extLst>
              <c:ext xmlns:c16="http://schemas.microsoft.com/office/drawing/2014/chart" uri="{C3380CC4-5D6E-409C-BE32-E72D297353CC}">
                <c16:uniqueId val="{00000001-BBC0-8948-A40D-1D6E31D28569}"/>
              </c:ext>
            </c:extLst>
          </c:dPt>
          <c:dPt>
            <c:idx val="1"/>
            <c:bubble3D val="0"/>
            <c:spPr>
              <a:solidFill>
                <a:srgbClr val="4F09BD"/>
              </a:solidFill>
              <a:ln w="19050">
                <a:solidFill>
                  <a:schemeClr val="lt1"/>
                </a:solidFill>
              </a:ln>
              <a:effectLst/>
            </c:spPr>
            <c:extLst>
              <c:ext xmlns:c16="http://schemas.microsoft.com/office/drawing/2014/chart" uri="{C3380CC4-5D6E-409C-BE32-E72D297353CC}">
                <c16:uniqueId val="{00000002-BBC0-8948-A40D-1D6E31D28569}"/>
              </c:ext>
            </c:extLst>
          </c:dPt>
          <c:dPt>
            <c:idx val="2"/>
            <c:bubble3D val="0"/>
            <c:spPr>
              <a:solidFill>
                <a:srgbClr val="9B11C7"/>
              </a:solidFill>
              <a:ln w="19050">
                <a:solidFill>
                  <a:schemeClr val="lt1"/>
                </a:solidFill>
              </a:ln>
              <a:effectLst/>
            </c:spPr>
            <c:extLst>
              <c:ext xmlns:c16="http://schemas.microsoft.com/office/drawing/2014/chart" uri="{C3380CC4-5D6E-409C-BE32-E72D297353CC}">
                <c16:uniqueId val="{00000003-BBC0-8948-A40D-1D6E31D28569}"/>
              </c:ext>
            </c:extLst>
          </c:dPt>
          <c:dPt>
            <c:idx val="3"/>
            <c:bubble3D val="0"/>
            <c:spPr>
              <a:solidFill>
                <a:srgbClr val="645081"/>
              </a:solidFill>
              <a:ln w="19050">
                <a:solidFill>
                  <a:schemeClr val="lt1"/>
                </a:solidFill>
              </a:ln>
              <a:effectLst/>
            </c:spPr>
            <c:extLst>
              <c:ext xmlns:c16="http://schemas.microsoft.com/office/drawing/2014/chart" uri="{C3380CC4-5D6E-409C-BE32-E72D297353CC}">
                <c16:uniqueId val="{00000004-BBC0-8948-A40D-1D6E31D28569}"/>
              </c:ext>
            </c:extLst>
          </c:dPt>
          <c:dPt>
            <c:idx val="4"/>
            <c:bubble3D val="0"/>
            <c:spPr>
              <a:solidFill>
                <a:srgbClr val="CC11C7"/>
              </a:solidFill>
              <a:ln w="19050">
                <a:solidFill>
                  <a:schemeClr val="lt1"/>
                </a:solidFill>
              </a:ln>
              <a:effectLst/>
            </c:spPr>
            <c:extLst>
              <c:ext xmlns:c16="http://schemas.microsoft.com/office/drawing/2014/chart" uri="{C3380CC4-5D6E-409C-BE32-E72D297353CC}">
                <c16:uniqueId val="{00000005-BBC0-8948-A40D-1D6E31D28569}"/>
              </c:ext>
            </c:extLst>
          </c:dPt>
          <c:dPt>
            <c:idx val="5"/>
            <c:bubble3D val="0"/>
            <c:spPr>
              <a:solidFill>
                <a:schemeClr val="tx1">
                  <a:lumMod val="75000"/>
                  <a:lumOff val="25000"/>
                </a:schemeClr>
              </a:solidFill>
              <a:ln w="19050">
                <a:solidFill>
                  <a:schemeClr val="lt1"/>
                </a:solidFill>
              </a:ln>
              <a:effectLst/>
            </c:spPr>
            <c:extLst>
              <c:ext xmlns:c16="http://schemas.microsoft.com/office/drawing/2014/chart" uri="{C3380CC4-5D6E-409C-BE32-E72D297353CC}">
                <c16:uniqueId val="{00000006-BBC0-8948-A40D-1D6E31D28569}"/>
              </c:ext>
            </c:extLst>
          </c:dPt>
          <c:dPt>
            <c:idx val="6"/>
            <c:bubble3D val="0"/>
            <c:spPr>
              <a:solidFill>
                <a:srgbClr val="002060"/>
              </a:solidFill>
              <a:ln w="19050">
                <a:solidFill>
                  <a:schemeClr val="lt1"/>
                </a:solidFill>
              </a:ln>
              <a:effectLst/>
            </c:spPr>
            <c:extLst>
              <c:ext xmlns:c16="http://schemas.microsoft.com/office/drawing/2014/chart" uri="{C3380CC4-5D6E-409C-BE32-E72D297353CC}">
                <c16:uniqueId val="{00000007-BBC0-8948-A40D-1D6E31D28569}"/>
              </c:ext>
            </c:extLst>
          </c:dPt>
          <c:dPt>
            <c:idx val="7"/>
            <c:bubble3D val="0"/>
            <c:spPr>
              <a:solidFill>
                <a:schemeClr val="tx2"/>
              </a:solidFill>
              <a:ln w="19050">
                <a:solidFill>
                  <a:schemeClr val="lt1"/>
                </a:solidFill>
              </a:ln>
              <a:effectLst/>
            </c:spPr>
            <c:extLst>
              <c:ext xmlns:c16="http://schemas.microsoft.com/office/drawing/2014/chart" uri="{C3380CC4-5D6E-409C-BE32-E72D297353CC}">
                <c16:uniqueId val="{00000008-BBC0-8948-A40D-1D6E31D28569}"/>
              </c:ext>
            </c:extLst>
          </c:dPt>
          <c:dPt>
            <c:idx val="8"/>
            <c:bubble3D val="0"/>
            <c:spPr>
              <a:solidFill>
                <a:schemeClr val="bg1">
                  <a:lumMod val="75000"/>
                </a:schemeClr>
              </a:solidFill>
              <a:ln w="19050">
                <a:solidFill>
                  <a:schemeClr val="lt1"/>
                </a:solidFill>
              </a:ln>
              <a:effectLst/>
            </c:spPr>
            <c:extLst>
              <c:ext xmlns:c16="http://schemas.microsoft.com/office/drawing/2014/chart" uri="{C3380CC4-5D6E-409C-BE32-E72D297353CC}">
                <c16:uniqueId val="{00000009-BBC0-8948-A40D-1D6E31D28569}"/>
              </c:ext>
            </c:extLst>
          </c:dPt>
          <c:dPt>
            <c:idx val="9"/>
            <c:bubble3D val="0"/>
            <c:spPr>
              <a:solidFill>
                <a:srgbClr val="0070C0"/>
              </a:solidFill>
              <a:ln w="19050">
                <a:solidFill>
                  <a:schemeClr val="lt1"/>
                </a:solidFill>
              </a:ln>
              <a:effectLst/>
            </c:spPr>
            <c:extLst>
              <c:ext xmlns:c16="http://schemas.microsoft.com/office/drawing/2014/chart" uri="{C3380CC4-5D6E-409C-BE32-E72D297353CC}">
                <c16:uniqueId val="{0000000A-BBC0-8948-A40D-1D6E31D28569}"/>
              </c:ext>
            </c:extLst>
          </c:dPt>
          <c:dLbls>
            <c:dLbl>
              <c:idx val="0"/>
              <c:layout>
                <c:manualLayout>
                  <c:x val="0.12872149416368317"/>
                  <c:y val="-8.2845057273984474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BC0-8948-A40D-1D6E31D28569}"/>
                </c:ext>
              </c:extLst>
            </c:dLbl>
            <c:dLbl>
              <c:idx val="1"/>
              <c:layout>
                <c:manualLayout>
                  <c:x val="0.19505730913962208"/>
                  <c:y val="8.8308852515783381E-2"/>
                </c:manualLayout>
              </c:layout>
              <c:spPr>
                <a:solidFill>
                  <a:schemeClr val="bg1"/>
                </a:solidFill>
                <a:ln w="0" cap="flat" cmpd="sng" algn="ctr">
                  <a:solidFill>
                    <a:srgbClr val="000000">
                      <a:lumMod val="25000"/>
                      <a:lumOff val="75000"/>
                    </a:srgbClr>
                  </a:solidFill>
                  <a:prstDash val="solid"/>
                  <a:round/>
                  <a:headEnd type="none" w="med" len="med"/>
                  <a:tailEnd type="none" w="med" len="med"/>
                  <a:extLst>
                    <a:ext uri="{C807C97D-BFC1-408E-A445-0C87EB9F89A2}">
                      <ask:lineSketchStyleProps xmlns:ask="http://schemas.microsoft.com/office/drawing/2018/sketchyshapes" sd="0">
                        <a:custGeom>
                          <a:avLst/>
                          <a:gdLst/>
                          <a:ahLst/>
                          <a:cxnLst/>
                          <a:rect l="0" t="0" r="0" b="0"/>
                          <a:pathLst/>
                        </a:custGeom>
                        <ask:type/>
                      </ask:lineSketchStyleProps>
                    </a:ext>
                  </a:extLst>
                </a:ln>
                <a:effectLst>
                  <a:glow>
                    <a:srgbClr val="BA783E">
                      <a:alpha val="40000"/>
                    </a:srgbClr>
                  </a:glow>
                  <a:softEdge rad="12700"/>
                </a:effectLst>
              </c:spPr>
              <c:txPr>
                <a:bodyPr rot="0" spcFirstLastPara="1" vertOverflow="clip" horzOverflow="clip" vert="horz" wrap="square" lIns="38100" tIns="19050" rIns="38100" bIns="19050" anchor="ctr" anchorCtr="1">
                  <a:spAutoFit/>
                </a:bodyPr>
                <a:lstStyle/>
                <a:p>
                  <a:pPr>
                    <a:defRPr sz="1197" b="0" i="0" u="none" strike="noStrike" kern="1200" baseline="0">
                      <a:solidFill>
                        <a:schemeClr val="dk1">
                          <a:lumMod val="65000"/>
                          <a:lumOff val="35000"/>
                        </a:schemeClr>
                      </a:solidFill>
                      <a:latin typeface="+mn-lt"/>
                      <a:ea typeface="+mn-ea"/>
                      <a:cs typeface="+mn-cs"/>
                    </a:defRPr>
                  </a:pPr>
                  <a:endParaRPr lang="fr-FR"/>
                </a:p>
              </c:txPr>
              <c:showLegendKey val="0"/>
              <c:showVal val="0"/>
              <c:showCatName val="1"/>
              <c:showSerName val="0"/>
              <c:showPercent val="1"/>
              <c:showBubbleSize val="0"/>
              <c:extLst>
                <c:ext xmlns:c15="http://schemas.microsoft.com/office/drawing/2012/chart" uri="{CE6537A1-D6FC-4f65-9D91-7224C49458BB}">
                  <c15:spPr xmlns:c15="http://schemas.microsoft.com/office/drawing/2012/chart">
                    <a:prstGeom prst="wedgeRectCallout">
                      <a:avLst>
                        <a:gd name="adj1" fmla="val -287040"/>
                        <a:gd name="adj2" fmla="val -58636"/>
                      </a:avLst>
                    </a:prstGeom>
                    <a:noFill/>
                    <a:ln>
                      <a:noFill/>
                    </a:ln>
                  </c15:spPr>
                </c:ext>
                <c:ext xmlns:c16="http://schemas.microsoft.com/office/drawing/2014/chart" uri="{C3380CC4-5D6E-409C-BE32-E72D297353CC}">
                  <c16:uniqueId val="{00000002-BBC0-8948-A40D-1D6E31D28569}"/>
                </c:ext>
              </c:extLst>
            </c:dLbl>
            <c:dLbl>
              <c:idx val="2"/>
              <c:layout>
                <c:manualLayout>
                  <c:x val="-0.19525898085517931"/>
                  <c:y val="0.12780138640500799"/>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BC0-8948-A40D-1D6E31D28569}"/>
                </c:ext>
              </c:extLst>
            </c:dLbl>
            <c:dLbl>
              <c:idx val="3"/>
              <c:layout>
                <c:manualLayout>
                  <c:x val="-0.1657381047908135"/>
                  <c:y val="2.4586307133997339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4-BBC0-8948-A40D-1D6E31D28569}"/>
                </c:ext>
              </c:extLst>
            </c:dLbl>
            <c:dLbl>
              <c:idx val="4"/>
              <c:layout>
                <c:manualLayout>
                  <c:x val="-0.15334152998566397"/>
                  <c:y val="6.2950333007642627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BBC0-8948-A40D-1D6E31D28569}"/>
                </c:ext>
              </c:extLst>
            </c:dLbl>
            <c:dLbl>
              <c:idx val="5"/>
              <c:layout>
                <c:manualLayout>
                  <c:x val="-0.20165909206359442"/>
                  <c:y val="-1.5143757182850971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6-BBC0-8948-A40D-1D6E31D28569}"/>
                </c:ext>
              </c:extLst>
            </c:dLbl>
            <c:dLbl>
              <c:idx val="6"/>
              <c:layout>
                <c:manualLayout>
                  <c:x val="-0.1831795142905551"/>
                  <c:y val="-5.5032175118115347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BBC0-8948-A40D-1D6E31D28569}"/>
                </c:ext>
              </c:extLst>
            </c:dLbl>
            <c:dLbl>
              <c:idx val="7"/>
              <c:layout>
                <c:manualLayout>
                  <c:x val="-0.19765684557263222"/>
                  <c:y val="-0.1407870985682114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8-BBC0-8948-A40D-1D6E31D28569}"/>
                </c:ext>
              </c:extLst>
            </c:dLbl>
            <c:dLbl>
              <c:idx val="8"/>
              <c:layout>
                <c:manualLayout>
                  <c:x val="-4.7567909071911635E-2"/>
                  <c:y val="-0.1405495681405875"/>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BBC0-8948-A40D-1D6E31D28569}"/>
                </c:ext>
              </c:extLst>
            </c:dLbl>
            <c:dLbl>
              <c:idx val="9"/>
              <c:layout>
                <c:manualLayout>
                  <c:x val="0.1620047446084755"/>
                  <c:y val="-0.12029222920159967"/>
                </c:manualLayout>
              </c:layout>
              <c:spPr>
                <a:solidFill>
                  <a:srgbClr val="FFFFFF"/>
                </a:solidFill>
                <a:ln w="0">
                  <a:solidFill>
                    <a:srgbClr val="000000">
                      <a:lumMod val="25000"/>
                      <a:lumOff val="75000"/>
                    </a:srgbClr>
                  </a:solidFill>
                  <a:round/>
                </a:ln>
                <a:effectLst>
                  <a:glow>
                    <a:srgbClr val="BA783E">
                      <a:alpha val="40000"/>
                    </a:srgbClr>
                  </a:glow>
                  <a:softEdge rad="12700"/>
                </a:effectLst>
              </c:spPr>
              <c:txPr>
                <a:bodyPr rot="0" spcFirstLastPara="1" vertOverflow="clip" horzOverflow="clip" vert="horz" wrap="square" lIns="38100" tIns="19050" rIns="38100" bIns="19050" anchor="ctr" anchorCtr="1">
                  <a:noAutofit/>
                </a:bodyPr>
                <a:lstStyle/>
                <a:p>
                  <a:pPr>
                    <a:defRPr sz="1197" b="0" i="0" u="none" strike="noStrike" kern="1200" baseline="0">
                      <a:solidFill>
                        <a:schemeClr val="dk1">
                          <a:lumMod val="65000"/>
                          <a:lumOff val="35000"/>
                        </a:schemeClr>
                      </a:solidFill>
                      <a:latin typeface="+mn-lt"/>
                      <a:ea typeface="+mn-ea"/>
                      <a:cs typeface="+mn-cs"/>
                    </a:defRPr>
                  </a:pPr>
                  <a:endParaRPr lang="fr-FR"/>
                </a:p>
              </c:txPr>
              <c:showLegendKey val="0"/>
              <c:showVal val="0"/>
              <c:showCatName val="1"/>
              <c:showSerName val="0"/>
              <c:showPercent val="1"/>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9.2116369750946073E-2"/>
                      <c:h val="9.8539354809168381E-2"/>
                    </c:manualLayout>
                  </c15:layout>
                </c:ext>
                <c:ext xmlns:c16="http://schemas.microsoft.com/office/drawing/2014/chart" uri="{C3380CC4-5D6E-409C-BE32-E72D297353CC}">
                  <c16:uniqueId val="{0000000A-BBC0-8948-A40D-1D6E31D28569}"/>
                </c:ext>
              </c:extLst>
            </c:dLbl>
            <c:spPr>
              <a:solidFill>
                <a:srgbClr val="FFFFFF"/>
              </a:solidFill>
              <a:ln w="0">
                <a:solidFill>
                  <a:srgbClr val="000000">
                    <a:lumMod val="25000"/>
                    <a:lumOff val="75000"/>
                  </a:srgbClr>
                </a:solidFill>
                <a:round/>
              </a:ln>
              <a:effectLst>
                <a:glow>
                  <a:srgbClr val="BA783E">
                    <a:alpha val="40000"/>
                  </a:srgbClr>
                </a:glow>
                <a:softEdge rad="12700"/>
              </a:effectLst>
            </c:spPr>
            <c:txPr>
              <a:bodyPr rot="0" spcFirstLastPara="1" vertOverflow="clip" horzOverflow="clip" vert="horz" wrap="square" lIns="38100" tIns="19050" rIns="38100" bIns="19050" anchor="ctr" anchorCtr="1">
                <a:spAutoFit/>
              </a:bodyPr>
              <a:lstStyle/>
              <a:p>
                <a:pPr>
                  <a:defRPr sz="1197" b="0" i="0" u="none" strike="noStrike" kern="1200" baseline="0">
                    <a:solidFill>
                      <a:schemeClr val="dk1">
                        <a:lumMod val="65000"/>
                        <a:lumOff val="35000"/>
                      </a:schemeClr>
                    </a:solidFill>
                    <a:latin typeface="+mn-lt"/>
                    <a:ea typeface="+mn-ea"/>
                    <a:cs typeface="+mn-cs"/>
                  </a:defRPr>
                </a:pPr>
                <a:endParaRPr lang="fr-FR"/>
              </a:p>
            </c:txPr>
            <c:showLegendKey val="0"/>
            <c:showVal val="0"/>
            <c:showCatName val="1"/>
            <c:showSerName val="0"/>
            <c:showPercent val="1"/>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Feuil1!$A$2:$A$11</c:f>
              <c:strCache>
                <c:ptCount val="10"/>
                <c:pt idx="0">
                  <c:v>Drainage fluid</c:v>
                </c:pt>
                <c:pt idx="1">
                  <c:v>Blood</c:v>
                </c:pt>
                <c:pt idx="2">
                  <c:v>Bone biopsy</c:v>
                </c:pt>
                <c:pt idx="3">
                  <c:v>Tissue biopsy</c:v>
                </c:pt>
                <c:pt idx="4">
                  <c:v>Articular fluid</c:v>
                </c:pt>
                <c:pt idx="5">
                  <c:v>Cerebrospinal fluid</c:v>
                </c:pt>
                <c:pt idx="6">
                  <c:v>Heart valve</c:v>
                </c:pt>
                <c:pt idx="7">
                  <c:v>Peritoneal fluid</c:v>
                </c:pt>
                <c:pt idx="8">
                  <c:v>Pleural fluid</c:v>
                </c:pt>
                <c:pt idx="9">
                  <c:v>Other</c:v>
                </c:pt>
              </c:strCache>
            </c:strRef>
          </c:cat>
          <c:val>
            <c:numRef>
              <c:f>Feuil1!$B$2:$B$11</c:f>
              <c:numCache>
                <c:formatCode>General</c:formatCode>
                <c:ptCount val="10"/>
                <c:pt idx="0">
                  <c:v>29</c:v>
                </c:pt>
                <c:pt idx="1">
                  <c:v>24</c:v>
                </c:pt>
                <c:pt idx="2">
                  <c:v>9</c:v>
                </c:pt>
                <c:pt idx="3">
                  <c:v>9</c:v>
                </c:pt>
                <c:pt idx="4">
                  <c:v>7</c:v>
                </c:pt>
                <c:pt idx="5">
                  <c:v>6</c:v>
                </c:pt>
                <c:pt idx="6">
                  <c:v>5</c:v>
                </c:pt>
                <c:pt idx="7">
                  <c:v>4</c:v>
                </c:pt>
                <c:pt idx="8">
                  <c:v>2</c:v>
                </c:pt>
                <c:pt idx="9">
                  <c:v>5</c:v>
                </c:pt>
              </c:numCache>
            </c:numRef>
          </c:val>
          <c:extLst>
            <c:ext xmlns:c16="http://schemas.microsoft.com/office/drawing/2014/chart" uri="{C3380CC4-5D6E-409C-BE32-E72D297353CC}">
              <c16:uniqueId val="{00000000-BBC0-8948-A40D-1D6E31D28569}"/>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a:noFill/>
    </a:ln>
    <a:effectLst/>
  </c:spPr>
  <c:txPr>
    <a:bodyPr/>
    <a:lstStyle/>
    <a:p>
      <a:pPr>
        <a:defRPr/>
      </a:pPr>
      <a:endParaRPr lang="fr-FR"/>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Culture method</c:v>
                </c:pt>
              </c:strCache>
            </c:strRef>
          </c:tx>
          <c:spPr>
            <a:solidFill>
              <a:srgbClr val="5E247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Feuil1!$A$2:$A$3</c:f>
              <c:strCache>
                <c:ptCount val="2"/>
                <c:pt idx="0">
                  <c:v>Sensitivity</c:v>
                </c:pt>
                <c:pt idx="1">
                  <c:v>Specificity</c:v>
                </c:pt>
              </c:strCache>
            </c:strRef>
          </c:cat>
          <c:val>
            <c:numRef>
              <c:f>Feuil1!$B$2:$B$3</c:f>
              <c:numCache>
                <c:formatCode>General</c:formatCode>
                <c:ptCount val="2"/>
                <c:pt idx="0">
                  <c:v>39.47</c:v>
                </c:pt>
                <c:pt idx="1">
                  <c:v>100</c:v>
                </c:pt>
              </c:numCache>
            </c:numRef>
          </c:val>
          <c:extLst>
            <c:ext xmlns:c16="http://schemas.microsoft.com/office/drawing/2014/chart" uri="{C3380CC4-5D6E-409C-BE32-E72D297353CC}">
              <c16:uniqueId val="{00000000-BD71-804A-9A0E-E808F7CF9E68}"/>
            </c:ext>
          </c:extLst>
        </c:ser>
        <c:ser>
          <c:idx val="1"/>
          <c:order val="1"/>
          <c:tx>
            <c:strRef>
              <c:f>Feuil1!$C$1</c:f>
              <c:strCache>
                <c:ptCount val="1"/>
                <c:pt idx="0">
                  <c:v>165 NGS</c:v>
                </c:pt>
              </c:strCache>
            </c:strRef>
          </c:tx>
          <c:spPr>
            <a:solidFill>
              <a:srgbClr val="CFA4E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Feuil1!$A$2:$A$3</c:f>
              <c:strCache>
                <c:ptCount val="2"/>
                <c:pt idx="0">
                  <c:v>Sensitivity</c:v>
                </c:pt>
                <c:pt idx="1">
                  <c:v>Specificity</c:v>
                </c:pt>
              </c:strCache>
            </c:strRef>
          </c:cat>
          <c:val>
            <c:numRef>
              <c:f>Feuil1!$C$2:$C$3</c:f>
              <c:numCache>
                <c:formatCode>General</c:formatCode>
                <c:ptCount val="2"/>
                <c:pt idx="0">
                  <c:v>60.53</c:v>
                </c:pt>
                <c:pt idx="1">
                  <c:v>78.569999999999993</c:v>
                </c:pt>
              </c:numCache>
            </c:numRef>
          </c:val>
          <c:extLst>
            <c:ext xmlns:c16="http://schemas.microsoft.com/office/drawing/2014/chart" uri="{C3380CC4-5D6E-409C-BE32-E72D297353CC}">
              <c16:uniqueId val="{00000001-BD71-804A-9A0E-E808F7CF9E68}"/>
            </c:ext>
          </c:extLst>
        </c:ser>
        <c:dLbls>
          <c:showLegendKey val="0"/>
          <c:showVal val="1"/>
          <c:showCatName val="0"/>
          <c:showSerName val="0"/>
          <c:showPercent val="0"/>
          <c:showBubbleSize val="0"/>
        </c:dLbls>
        <c:gapWidth val="75"/>
        <c:axId val="352313103"/>
        <c:axId val="2087208688"/>
      </c:barChart>
      <c:catAx>
        <c:axId val="3523131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2087208688"/>
        <c:crosses val="autoZero"/>
        <c:auto val="1"/>
        <c:lblAlgn val="ctr"/>
        <c:lblOffset val="100"/>
        <c:noMultiLvlLbl val="0"/>
      </c:catAx>
      <c:valAx>
        <c:axId val="20872086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3523131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Culture method</c:v>
                </c:pt>
              </c:strCache>
            </c:strRef>
          </c:tx>
          <c:spPr>
            <a:solidFill>
              <a:srgbClr val="5E247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Feuil1!$A$2:$A$3</c:f>
              <c:strCache>
                <c:ptCount val="2"/>
                <c:pt idx="0">
                  <c:v>Sensitivity</c:v>
                </c:pt>
                <c:pt idx="1">
                  <c:v>Specificity</c:v>
                </c:pt>
              </c:strCache>
            </c:strRef>
          </c:cat>
          <c:val>
            <c:numRef>
              <c:f>Feuil1!$B$2:$B$3</c:f>
              <c:numCache>
                <c:formatCode>General</c:formatCode>
                <c:ptCount val="2"/>
                <c:pt idx="0">
                  <c:v>34.43</c:v>
                </c:pt>
                <c:pt idx="1">
                  <c:v>100</c:v>
                </c:pt>
              </c:numCache>
            </c:numRef>
          </c:val>
          <c:extLst>
            <c:ext xmlns:c16="http://schemas.microsoft.com/office/drawing/2014/chart" uri="{C3380CC4-5D6E-409C-BE32-E72D297353CC}">
              <c16:uniqueId val="{00000000-BD71-804A-9A0E-E808F7CF9E68}"/>
            </c:ext>
          </c:extLst>
        </c:ser>
        <c:ser>
          <c:idx val="1"/>
          <c:order val="1"/>
          <c:tx>
            <c:strRef>
              <c:f>Feuil1!$C$1</c:f>
              <c:strCache>
                <c:ptCount val="1"/>
                <c:pt idx="0">
                  <c:v>165 NGS</c:v>
                </c:pt>
              </c:strCache>
            </c:strRef>
          </c:tx>
          <c:spPr>
            <a:solidFill>
              <a:srgbClr val="CFA4E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Feuil1!$A$2:$A$3</c:f>
              <c:strCache>
                <c:ptCount val="2"/>
                <c:pt idx="0">
                  <c:v>Sensitivity</c:v>
                </c:pt>
                <c:pt idx="1">
                  <c:v>Specificity</c:v>
                </c:pt>
              </c:strCache>
            </c:strRef>
          </c:cat>
          <c:val>
            <c:numRef>
              <c:f>Feuil1!$C$2:$C$3</c:f>
              <c:numCache>
                <c:formatCode>General</c:formatCode>
                <c:ptCount val="2"/>
                <c:pt idx="0">
                  <c:v>73.77</c:v>
                </c:pt>
                <c:pt idx="1">
                  <c:v>100</c:v>
                </c:pt>
              </c:numCache>
            </c:numRef>
          </c:val>
          <c:extLst>
            <c:ext xmlns:c16="http://schemas.microsoft.com/office/drawing/2014/chart" uri="{C3380CC4-5D6E-409C-BE32-E72D297353CC}">
              <c16:uniqueId val="{00000001-BD71-804A-9A0E-E808F7CF9E68}"/>
            </c:ext>
          </c:extLst>
        </c:ser>
        <c:dLbls>
          <c:showLegendKey val="0"/>
          <c:showVal val="1"/>
          <c:showCatName val="0"/>
          <c:showSerName val="0"/>
          <c:showPercent val="0"/>
          <c:showBubbleSize val="0"/>
        </c:dLbls>
        <c:gapWidth val="75"/>
        <c:axId val="352313103"/>
        <c:axId val="2087208688"/>
      </c:barChart>
      <c:catAx>
        <c:axId val="3523131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2087208688"/>
        <c:crosses val="autoZero"/>
        <c:auto val="1"/>
        <c:lblAlgn val="ctr"/>
        <c:lblOffset val="100"/>
        <c:noMultiLvlLbl val="0"/>
      </c:catAx>
      <c:valAx>
        <c:axId val="208720868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35231310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DB48-B64B-B682-7157343AF826}"/>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0"/>
          <c:min val="-6"/>
        </c:scaling>
        <c:delete val="0"/>
        <c:axPos val="l"/>
        <c:numFmt formatCode="General" sourceLinked="1"/>
        <c:majorTickMark val="out"/>
        <c:minorTickMark val="none"/>
        <c:tickLblPos val="nextTo"/>
        <c:spPr>
          <a:ln w="12700">
            <a:solidFill>
              <a:schemeClr val="tx1">
                <a:lumMod val="75000"/>
                <a:lumOff val="25000"/>
              </a:schemeClr>
            </a:solidFill>
          </a:ln>
        </c:spPr>
        <c:txPr>
          <a:bodyPr/>
          <a:lstStyle/>
          <a:p>
            <a:pPr>
              <a:defRPr sz="1000">
                <a:solidFill>
                  <a:schemeClr val="tx1">
                    <a:lumMod val="75000"/>
                    <a:lumOff val="25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34018314419150331"/>
          <c:y val="3.54751077836168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864B-E34D-8F8B-3215EA960D25}"/>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0"/>
          <c:min val="-6"/>
        </c:scaling>
        <c:delete val="0"/>
        <c:axPos val="l"/>
        <c:numFmt formatCode="General" sourceLinked="1"/>
        <c:majorTickMark val="out"/>
        <c:minorTickMark val="none"/>
        <c:tickLblPos val="nextTo"/>
        <c:spPr>
          <a:ln w="12700">
            <a:solidFill>
              <a:schemeClr val="tx1">
                <a:lumMod val="75000"/>
                <a:lumOff val="25000"/>
              </a:schemeClr>
            </a:solidFill>
          </a:ln>
        </c:spPr>
        <c:txPr>
          <a:bodyPr/>
          <a:lstStyle/>
          <a:p>
            <a:pPr>
              <a:defRPr sz="1000">
                <a:solidFill>
                  <a:schemeClr val="tx1">
                    <a:lumMod val="75000"/>
                    <a:lumOff val="25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151B-3C4F-AAA1-5C93FE6DC02B}"/>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0"/>
          <c:min val="-6"/>
        </c:scaling>
        <c:delete val="0"/>
        <c:axPos val="l"/>
        <c:numFmt formatCode="General" sourceLinked="1"/>
        <c:majorTickMark val="out"/>
        <c:minorTickMark val="none"/>
        <c:tickLblPos val="nextTo"/>
        <c:spPr>
          <a:ln w="12700">
            <a:solidFill>
              <a:schemeClr val="tx1">
                <a:lumMod val="75000"/>
                <a:lumOff val="25000"/>
              </a:schemeClr>
            </a:solidFill>
          </a:ln>
        </c:spPr>
        <c:txPr>
          <a:bodyPr/>
          <a:lstStyle/>
          <a:p>
            <a:pPr>
              <a:defRPr sz="1000">
                <a:solidFill>
                  <a:schemeClr val="tx1">
                    <a:lumMod val="75000"/>
                    <a:lumOff val="25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906-DD4D-8E36-D4E477E6AE5E}"/>
            </c:ext>
          </c:extLst>
        </c:ser>
        <c:dLbls>
          <c:showLegendKey val="0"/>
          <c:showVal val="0"/>
          <c:showCatName val="0"/>
          <c:showSerName val="0"/>
          <c:showPercent val="0"/>
          <c:showBubbleSize val="0"/>
        </c:dLbls>
        <c:axId val="415277704"/>
        <c:axId val="331361288"/>
      </c:scatterChart>
      <c:valAx>
        <c:axId val="415277704"/>
        <c:scaling>
          <c:orientation val="minMax"/>
          <c:max val="50"/>
          <c:min val="0"/>
        </c:scaling>
        <c:delete val="0"/>
        <c:axPos val="b"/>
        <c:numFmt formatCode="General" sourceLinked="1"/>
        <c:majorTickMark val="out"/>
        <c:minorTickMark val="none"/>
        <c:tickLblPos val="nextTo"/>
        <c:spPr>
          <a:ln w="12700">
            <a:solidFill>
              <a:schemeClr val="tx1">
                <a:lumMod val="75000"/>
                <a:lumOff val="25000"/>
              </a:schemeClr>
            </a:solidFill>
          </a:ln>
        </c:spPr>
        <c:txPr>
          <a:bodyPr/>
          <a:lstStyle/>
          <a:p>
            <a:pPr>
              <a:defRPr sz="1000">
                <a:solidFill>
                  <a:schemeClr val="tx1">
                    <a:lumMod val="75000"/>
                    <a:lumOff val="25000"/>
                  </a:schemeClr>
                </a:solidFill>
              </a:defRPr>
            </a:pPr>
            <a:endParaRPr lang="fr-FR"/>
          </a:p>
        </c:txPr>
        <c:crossAx val="331361288"/>
        <c:crosses val="autoZero"/>
        <c:crossBetween val="midCat"/>
        <c:majorUnit val="10"/>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9617-654E-923F-608AE2D329D3}"/>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100"/>
        </c:scaling>
        <c:delete val="0"/>
        <c:axPos val="l"/>
        <c:numFmt formatCode="General" sourceLinked="1"/>
        <c:majorTickMark val="out"/>
        <c:minorTickMark val="none"/>
        <c:tickLblPos val="nextTo"/>
        <c:txPr>
          <a:bodyPr/>
          <a:lstStyle/>
          <a:p>
            <a:pPr>
              <a:defRPr sz="700">
                <a:solidFill>
                  <a:schemeClr val="bg1">
                    <a:lumMod val="50000"/>
                  </a:schemeClr>
                </a:solidFill>
              </a:defRPr>
            </a:pPr>
            <a:endParaRPr lang="fr-FR"/>
          </a:p>
        </c:txPr>
        <c:crossAx val="415277704"/>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Feuil1!$B$1</c:f>
              <c:strCache>
                <c:ptCount val="1"/>
                <c:pt idx="0">
                  <c:v>T1 loss</c:v>
                </c:pt>
              </c:strCache>
            </c:strRef>
          </c:tx>
          <c:spPr>
            <a:solidFill>
              <a:srgbClr val="B4B0B2"/>
            </a:solidFill>
            <a:ln>
              <a:noFill/>
            </a:ln>
            <a:effectLst/>
          </c:spPr>
          <c:invertIfNegative val="0"/>
          <c:cat>
            <c:numRef>
              <c:f>Feuil1!$A$2:$A$43</c:f>
              <c:numCache>
                <c:formatCode>General</c:formatCode>
                <c:ptCount val="42"/>
                <c:pt idx="0">
                  <c:v>6</c:v>
                </c:pt>
                <c:pt idx="1">
                  <c:v>7</c:v>
                </c:pt>
                <c:pt idx="2">
                  <c:v>14</c:v>
                </c:pt>
                <c:pt idx="3">
                  <c:v>18</c:v>
                </c:pt>
                <c:pt idx="4">
                  <c:v>19</c:v>
                </c:pt>
                <c:pt idx="5">
                  <c:v>1</c:v>
                </c:pt>
                <c:pt idx="6">
                  <c:v>3</c:v>
                </c:pt>
                <c:pt idx="7">
                  <c:v>15</c:v>
                </c:pt>
                <c:pt idx="8">
                  <c:v>17</c:v>
                </c:pt>
                <c:pt idx="9">
                  <c:v>20</c:v>
                </c:pt>
                <c:pt idx="10">
                  <c:v>4</c:v>
                </c:pt>
                <c:pt idx="11">
                  <c:v>5</c:v>
                </c:pt>
                <c:pt idx="12">
                  <c:v>11</c:v>
                </c:pt>
                <c:pt idx="13">
                  <c:v>12</c:v>
                </c:pt>
                <c:pt idx="14">
                  <c:v>13</c:v>
                </c:pt>
                <c:pt idx="15">
                  <c:v>16</c:v>
                </c:pt>
                <c:pt idx="16">
                  <c:v>2</c:v>
                </c:pt>
                <c:pt idx="17">
                  <c:v>10</c:v>
                </c:pt>
                <c:pt idx="18">
                  <c:v>8</c:v>
                </c:pt>
                <c:pt idx="19">
                  <c:v>9</c:v>
                </c:pt>
                <c:pt idx="20">
                  <c:v>10</c:v>
                </c:pt>
                <c:pt idx="21">
                  <c:v>17</c:v>
                </c:pt>
                <c:pt idx="22">
                  <c:v>4</c:v>
                </c:pt>
                <c:pt idx="23">
                  <c:v>8</c:v>
                </c:pt>
                <c:pt idx="24">
                  <c:v>16</c:v>
                </c:pt>
                <c:pt idx="25">
                  <c:v>6</c:v>
                </c:pt>
                <c:pt idx="26">
                  <c:v>14</c:v>
                </c:pt>
                <c:pt idx="27">
                  <c:v>15</c:v>
                </c:pt>
                <c:pt idx="28">
                  <c:v>20</c:v>
                </c:pt>
                <c:pt idx="29">
                  <c:v>7</c:v>
                </c:pt>
                <c:pt idx="30">
                  <c:v>12</c:v>
                </c:pt>
                <c:pt idx="31">
                  <c:v>9</c:v>
                </c:pt>
                <c:pt idx="32">
                  <c:v>18</c:v>
                </c:pt>
                <c:pt idx="33">
                  <c:v>5</c:v>
                </c:pt>
                <c:pt idx="34">
                  <c:v>13</c:v>
                </c:pt>
                <c:pt idx="35">
                  <c:v>11</c:v>
                </c:pt>
                <c:pt idx="36">
                  <c:v>21</c:v>
                </c:pt>
                <c:pt idx="37">
                  <c:v>22</c:v>
                </c:pt>
                <c:pt idx="38">
                  <c:v>19</c:v>
                </c:pt>
                <c:pt idx="39">
                  <c:v>1</c:v>
                </c:pt>
                <c:pt idx="40">
                  <c:v>3</c:v>
                </c:pt>
                <c:pt idx="41">
                  <c:v>2</c:v>
                </c:pt>
              </c:numCache>
            </c:numRef>
          </c:cat>
          <c:val>
            <c:numRef>
              <c:f>Feuil1!$B$2:$B$43</c:f>
              <c:numCache>
                <c:formatCode>General</c:formatCode>
                <c:ptCount val="42"/>
                <c:pt idx="5">
                  <c:v>-1</c:v>
                </c:pt>
                <c:pt idx="6">
                  <c:v>-1</c:v>
                </c:pt>
                <c:pt idx="8">
                  <c:v>-1</c:v>
                </c:pt>
                <c:pt idx="13">
                  <c:v>-1</c:v>
                </c:pt>
                <c:pt idx="16">
                  <c:v>-1</c:v>
                </c:pt>
                <c:pt idx="18">
                  <c:v>-1</c:v>
                </c:pt>
                <c:pt idx="27">
                  <c:v>-1</c:v>
                </c:pt>
                <c:pt idx="31">
                  <c:v>-1</c:v>
                </c:pt>
                <c:pt idx="37">
                  <c:v>-1</c:v>
                </c:pt>
                <c:pt idx="38">
                  <c:v>-1</c:v>
                </c:pt>
                <c:pt idx="40">
                  <c:v>-2</c:v>
                </c:pt>
              </c:numCache>
            </c:numRef>
          </c:val>
          <c:extLst>
            <c:ext xmlns:c16="http://schemas.microsoft.com/office/drawing/2014/chart" uri="{C3380CC4-5D6E-409C-BE32-E72D297353CC}">
              <c16:uniqueId val="{00000000-A939-4E45-B5CE-E504478FD1FD}"/>
            </c:ext>
          </c:extLst>
        </c:ser>
        <c:ser>
          <c:idx val="1"/>
          <c:order val="1"/>
          <c:tx>
            <c:strRef>
              <c:f>Feuil1!$C$1</c:f>
              <c:strCache>
                <c:ptCount val="1"/>
                <c:pt idx="0">
                  <c:v>T1 insertion</c:v>
                </c:pt>
              </c:strCache>
            </c:strRef>
          </c:tx>
          <c:spPr>
            <a:solidFill>
              <a:srgbClr val="D39BD7"/>
            </a:solidFill>
            <a:ln>
              <a:noFill/>
            </a:ln>
            <a:effectLst/>
          </c:spPr>
          <c:invertIfNegative val="0"/>
          <c:cat>
            <c:numRef>
              <c:f>Feuil1!$A$2:$A$43</c:f>
              <c:numCache>
                <c:formatCode>General</c:formatCode>
                <c:ptCount val="42"/>
                <c:pt idx="0">
                  <c:v>6</c:v>
                </c:pt>
                <c:pt idx="1">
                  <c:v>7</c:v>
                </c:pt>
                <c:pt idx="2">
                  <c:v>14</c:v>
                </c:pt>
                <c:pt idx="3">
                  <c:v>18</c:v>
                </c:pt>
                <c:pt idx="4">
                  <c:v>19</c:v>
                </c:pt>
                <c:pt idx="5">
                  <c:v>1</c:v>
                </c:pt>
                <c:pt idx="6">
                  <c:v>3</c:v>
                </c:pt>
                <c:pt idx="7">
                  <c:v>15</c:v>
                </c:pt>
                <c:pt idx="8">
                  <c:v>17</c:v>
                </c:pt>
                <c:pt idx="9">
                  <c:v>20</c:v>
                </c:pt>
                <c:pt idx="10">
                  <c:v>4</c:v>
                </c:pt>
                <c:pt idx="11">
                  <c:v>5</c:v>
                </c:pt>
                <c:pt idx="12">
                  <c:v>11</c:v>
                </c:pt>
                <c:pt idx="13">
                  <c:v>12</c:v>
                </c:pt>
                <c:pt idx="14">
                  <c:v>13</c:v>
                </c:pt>
                <c:pt idx="15">
                  <c:v>16</c:v>
                </c:pt>
                <c:pt idx="16">
                  <c:v>2</c:v>
                </c:pt>
                <c:pt idx="17">
                  <c:v>10</c:v>
                </c:pt>
                <c:pt idx="18">
                  <c:v>8</c:v>
                </c:pt>
                <c:pt idx="19">
                  <c:v>9</c:v>
                </c:pt>
                <c:pt idx="20">
                  <c:v>10</c:v>
                </c:pt>
                <c:pt idx="21">
                  <c:v>17</c:v>
                </c:pt>
                <c:pt idx="22">
                  <c:v>4</c:v>
                </c:pt>
                <c:pt idx="23">
                  <c:v>8</c:v>
                </c:pt>
                <c:pt idx="24">
                  <c:v>16</c:v>
                </c:pt>
                <c:pt idx="25">
                  <c:v>6</c:v>
                </c:pt>
                <c:pt idx="26">
                  <c:v>14</c:v>
                </c:pt>
                <c:pt idx="27">
                  <c:v>15</c:v>
                </c:pt>
                <c:pt idx="28">
                  <c:v>20</c:v>
                </c:pt>
                <c:pt idx="29">
                  <c:v>7</c:v>
                </c:pt>
                <c:pt idx="30">
                  <c:v>12</c:v>
                </c:pt>
                <c:pt idx="31">
                  <c:v>9</c:v>
                </c:pt>
                <c:pt idx="32">
                  <c:v>18</c:v>
                </c:pt>
                <c:pt idx="33">
                  <c:v>5</c:v>
                </c:pt>
                <c:pt idx="34">
                  <c:v>13</c:v>
                </c:pt>
                <c:pt idx="35">
                  <c:v>11</c:v>
                </c:pt>
                <c:pt idx="36">
                  <c:v>21</c:v>
                </c:pt>
                <c:pt idx="37">
                  <c:v>22</c:v>
                </c:pt>
                <c:pt idx="38">
                  <c:v>19</c:v>
                </c:pt>
                <c:pt idx="39">
                  <c:v>1</c:v>
                </c:pt>
                <c:pt idx="40">
                  <c:v>3</c:v>
                </c:pt>
                <c:pt idx="41">
                  <c:v>2</c:v>
                </c:pt>
              </c:numCache>
            </c:numRef>
          </c:cat>
          <c:val>
            <c:numRef>
              <c:f>Feuil1!$C$2:$C$43</c:f>
              <c:numCache>
                <c:formatCode>General</c:formatCode>
                <c:ptCount val="42"/>
                <c:pt idx="5">
                  <c:v>1</c:v>
                </c:pt>
                <c:pt idx="6">
                  <c:v>1</c:v>
                </c:pt>
                <c:pt idx="7">
                  <c:v>1</c:v>
                </c:pt>
                <c:pt idx="8">
                  <c:v>1</c:v>
                </c:pt>
                <c:pt idx="9">
                  <c:v>1</c:v>
                </c:pt>
                <c:pt idx="10">
                  <c:v>2</c:v>
                </c:pt>
                <c:pt idx="11">
                  <c:v>2</c:v>
                </c:pt>
                <c:pt idx="12">
                  <c:v>2</c:v>
                </c:pt>
                <c:pt idx="13">
                  <c:v>2</c:v>
                </c:pt>
                <c:pt idx="14">
                  <c:v>2</c:v>
                </c:pt>
                <c:pt idx="15">
                  <c:v>2</c:v>
                </c:pt>
                <c:pt idx="16">
                  <c:v>4</c:v>
                </c:pt>
                <c:pt idx="17">
                  <c:v>4</c:v>
                </c:pt>
                <c:pt idx="18">
                  <c:v>5</c:v>
                </c:pt>
                <c:pt idx="19">
                  <c:v>5</c:v>
                </c:pt>
                <c:pt idx="23">
                  <c:v>1</c:v>
                </c:pt>
                <c:pt idx="24">
                  <c:v>1</c:v>
                </c:pt>
                <c:pt idx="25">
                  <c:v>1</c:v>
                </c:pt>
                <c:pt idx="26">
                  <c:v>1</c:v>
                </c:pt>
                <c:pt idx="27">
                  <c:v>1</c:v>
                </c:pt>
                <c:pt idx="28">
                  <c:v>1</c:v>
                </c:pt>
                <c:pt idx="29">
                  <c:v>2</c:v>
                </c:pt>
                <c:pt idx="30">
                  <c:v>2</c:v>
                </c:pt>
                <c:pt idx="31">
                  <c:v>2</c:v>
                </c:pt>
                <c:pt idx="32">
                  <c:v>2</c:v>
                </c:pt>
                <c:pt idx="33">
                  <c:v>3</c:v>
                </c:pt>
                <c:pt idx="34">
                  <c:v>3</c:v>
                </c:pt>
                <c:pt idx="35">
                  <c:v>3</c:v>
                </c:pt>
                <c:pt idx="36">
                  <c:v>3</c:v>
                </c:pt>
                <c:pt idx="37">
                  <c:v>4</c:v>
                </c:pt>
                <c:pt idx="38">
                  <c:v>4</c:v>
                </c:pt>
                <c:pt idx="39">
                  <c:v>4</c:v>
                </c:pt>
                <c:pt idx="40">
                  <c:v>6</c:v>
                </c:pt>
                <c:pt idx="41">
                  <c:v>9</c:v>
                </c:pt>
              </c:numCache>
            </c:numRef>
          </c:val>
          <c:extLst>
            <c:ext xmlns:c16="http://schemas.microsoft.com/office/drawing/2014/chart" uri="{C3380CC4-5D6E-409C-BE32-E72D297353CC}">
              <c16:uniqueId val="{00000001-A939-4E45-B5CE-E504478FD1FD}"/>
            </c:ext>
          </c:extLst>
        </c:ser>
        <c:ser>
          <c:idx val="2"/>
          <c:order val="2"/>
          <c:tx>
            <c:strRef>
              <c:f>Feuil1!$D$1</c:f>
              <c:strCache>
                <c:ptCount val="1"/>
                <c:pt idx="0">
                  <c:v>Tcn12 insertion</c:v>
                </c:pt>
              </c:strCache>
            </c:strRef>
          </c:tx>
          <c:spPr>
            <a:solidFill>
              <a:srgbClr val="61115D"/>
            </a:solidFill>
            <a:ln>
              <a:noFill/>
            </a:ln>
            <a:effectLst/>
          </c:spPr>
          <c:invertIfNegative val="0"/>
          <c:cat>
            <c:numRef>
              <c:f>Feuil1!$A$2:$A$43</c:f>
              <c:numCache>
                <c:formatCode>General</c:formatCode>
                <c:ptCount val="42"/>
                <c:pt idx="0">
                  <c:v>6</c:v>
                </c:pt>
                <c:pt idx="1">
                  <c:v>7</c:v>
                </c:pt>
                <c:pt idx="2">
                  <c:v>14</c:v>
                </c:pt>
                <c:pt idx="3">
                  <c:v>18</c:v>
                </c:pt>
                <c:pt idx="4">
                  <c:v>19</c:v>
                </c:pt>
                <c:pt idx="5">
                  <c:v>1</c:v>
                </c:pt>
                <c:pt idx="6">
                  <c:v>3</c:v>
                </c:pt>
                <c:pt idx="7">
                  <c:v>15</c:v>
                </c:pt>
                <c:pt idx="8">
                  <c:v>17</c:v>
                </c:pt>
                <c:pt idx="9">
                  <c:v>20</c:v>
                </c:pt>
                <c:pt idx="10">
                  <c:v>4</c:v>
                </c:pt>
                <c:pt idx="11">
                  <c:v>5</c:v>
                </c:pt>
                <c:pt idx="12">
                  <c:v>11</c:v>
                </c:pt>
                <c:pt idx="13">
                  <c:v>12</c:v>
                </c:pt>
                <c:pt idx="14">
                  <c:v>13</c:v>
                </c:pt>
                <c:pt idx="15">
                  <c:v>16</c:v>
                </c:pt>
                <c:pt idx="16">
                  <c:v>2</c:v>
                </c:pt>
                <c:pt idx="17">
                  <c:v>10</c:v>
                </c:pt>
                <c:pt idx="18">
                  <c:v>8</c:v>
                </c:pt>
                <c:pt idx="19">
                  <c:v>9</c:v>
                </c:pt>
                <c:pt idx="20">
                  <c:v>10</c:v>
                </c:pt>
                <c:pt idx="21">
                  <c:v>17</c:v>
                </c:pt>
                <c:pt idx="22">
                  <c:v>4</c:v>
                </c:pt>
                <c:pt idx="23">
                  <c:v>8</c:v>
                </c:pt>
                <c:pt idx="24">
                  <c:v>16</c:v>
                </c:pt>
                <c:pt idx="25">
                  <c:v>6</c:v>
                </c:pt>
                <c:pt idx="26">
                  <c:v>14</c:v>
                </c:pt>
                <c:pt idx="27">
                  <c:v>15</c:v>
                </c:pt>
                <c:pt idx="28">
                  <c:v>20</c:v>
                </c:pt>
                <c:pt idx="29">
                  <c:v>7</c:v>
                </c:pt>
                <c:pt idx="30">
                  <c:v>12</c:v>
                </c:pt>
                <c:pt idx="31">
                  <c:v>9</c:v>
                </c:pt>
                <c:pt idx="32">
                  <c:v>18</c:v>
                </c:pt>
                <c:pt idx="33">
                  <c:v>5</c:v>
                </c:pt>
                <c:pt idx="34">
                  <c:v>13</c:v>
                </c:pt>
                <c:pt idx="35">
                  <c:v>11</c:v>
                </c:pt>
                <c:pt idx="36">
                  <c:v>21</c:v>
                </c:pt>
                <c:pt idx="37">
                  <c:v>22</c:v>
                </c:pt>
                <c:pt idx="38">
                  <c:v>19</c:v>
                </c:pt>
                <c:pt idx="39">
                  <c:v>1</c:v>
                </c:pt>
                <c:pt idx="40">
                  <c:v>3</c:v>
                </c:pt>
                <c:pt idx="41">
                  <c:v>2</c:v>
                </c:pt>
              </c:numCache>
            </c:numRef>
          </c:cat>
          <c:val>
            <c:numRef>
              <c:f>Feuil1!$D$2:$D$43</c:f>
              <c:numCache>
                <c:formatCode>General</c:formatCode>
                <c:ptCount val="42"/>
                <c:pt idx="20">
                  <c:v>1</c:v>
                </c:pt>
                <c:pt idx="21">
                  <c:v>2</c:v>
                </c:pt>
                <c:pt idx="22">
                  <c:v>5</c:v>
                </c:pt>
                <c:pt idx="25">
                  <c:v>3</c:v>
                </c:pt>
                <c:pt idx="26">
                  <c:v>3</c:v>
                </c:pt>
                <c:pt idx="27">
                  <c:v>3</c:v>
                </c:pt>
                <c:pt idx="28">
                  <c:v>3</c:v>
                </c:pt>
                <c:pt idx="30">
                  <c:v>3</c:v>
                </c:pt>
                <c:pt idx="31">
                  <c:v>4</c:v>
                </c:pt>
                <c:pt idx="32">
                  <c:v>4</c:v>
                </c:pt>
                <c:pt idx="35">
                  <c:v>4</c:v>
                </c:pt>
                <c:pt idx="36">
                  <c:v>4</c:v>
                </c:pt>
                <c:pt idx="38">
                  <c:v>6</c:v>
                </c:pt>
                <c:pt idx="39">
                  <c:v>7</c:v>
                </c:pt>
                <c:pt idx="41">
                  <c:v>10</c:v>
                </c:pt>
              </c:numCache>
            </c:numRef>
          </c:val>
          <c:extLst>
            <c:ext xmlns:c16="http://schemas.microsoft.com/office/drawing/2014/chart" uri="{C3380CC4-5D6E-409C-BE32-E72D297353CC}">
              <c16:uniqueId val="{00000002-A939-4E45-B5CE-E504478FD1FD}"/>
            </c:ext>
          </c:extLst>
        </c:ser>
        <c:dLbls>
          <c:showLegendKey val="0"/>
          <c:showVal val="0"/>
          <c:showCatName val="0"/>
          <c:showSerName val="0"/>
          <c:showPercent val="0"/>
          <c:showBubbleSize val="0"/>
        </c:dLbls>
        <c:gapWidth val="150"/>
        <c:overlap val="100"/>
        <c:axId val="327565039"/>
        <c:axId val="327578479"/>
      </c:barChart>
      <c:catAx>
        <c:axId val="327565039"/>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1050" b="0" i="0" u="none" strike="noStrike" kern="1200" baseline="0">
                <a:solidFill>
                  <a:schemeClr val="bg1">
                    <a:lumMod val="65000"/>
                  </a:schemeClr>
                </a:solidFill>
                <a:latin typeface="Arial" panose="020B0604020202020204" pitchFamily="34" charset="0"/>
                <a:ea typeface="+mn-ea"/>
                <a:cs typeface="Arial" panose="020B0604020202020204" pitchFamily="34" charset="0"/>
              </a:defRPr>
            </a:pPr>
            <a:endParaRPr lang="fr-FR"/>
          </a:p>
        </c:txPr>
        <c:crossAx val="327578479"/>
        <c:crosses val="autoZero"/>
        <c:auto val="1"/>
        <c:lblAlgn val="ctr"/>
        <c:lblOffset val="100"/>
        <c:tickLblSkip val="1"/>
        <c:noMultiLvlLbl val="0"/>
      </c:catAx>
      <c:valAx>
        <c:axId val="327578479"/>
        <c:scaling>
          <c:orientation val="minMax"/>
          <c:max val="10"/>
          <c:min val="-2"/>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solidFill>
              <a:srgbClr val="CFA4E4"/>
            </a:solidFill>
          </a:ln>
          <a:effectLst/>
        </c:spPr>
        <c:txPr>
          <a:bodyPr rot="-60000000" spcFirstLastPara="1" vertOverflow="ellipsis" vert="horz" wrap="square" anchor="ctr" anchorCtr="1"/>
          <a:lstStyle/>
          <a:p>
            <a:pPr>
              <a:defRPr sz="1050" b="0" i="0" u="none" strike="noStrike" kern="1200" baseline="0">
                <a:solidFill>
                  <a:schemeClr val="bg1">
                    <a:lumMod val="65000"/>
                  </a:schemeClr>
                </a:solidFill>
                <a:latin typeface="Arial" panose="020B0604020202020204" pitchFamily="34" charset="0"/>
                <a:ea typeface="+mn-ea"/>
                <a:cs typeface="Arial" panose="020B0604020202020204" pitchFamily="34" charset="0"/>
              </a:defRPr>
            </a:pPr>
            <a:endParaRPr lang="fr-FR"/>
          </a:p>
        </c:txPr>
        <c:crossAx val="327565039"/>
        <c:crossesAt val="1"/>
        <c:crossBetween val="between"/>
        <c:majorUnit val="1"/>
      </c:valAx>
      <c:spPr>
        <a:noFill/>
        <a:ln>
          <a:noFill/>
        </a:ln>
        <a:effectLst/>
      </c:spPr>
    </c:plotArea>
    <c:legend>
      <c:legendPos val="b"/>
      <c:layout>
        <c:manualLayout>
          <c:xMode val="edge"/>
          <c:yMode val="edge"/>
          <c:x val="5.8394580232142577E-2"/>
          <c:y val="4.1174161256956859E-2"/>
          <c:w val="0.34758256955065381"/>
          <c:h val="7.8970621659825782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675-4872-BA4D-2F6B2DA88DC4}"/>
            </c:ext>
          </c:extLst>
        </c:ser>
        <c:dLbls>
          <c:showLegendKey val="0"/>
          <c:showVal val="0"/>
          <c:showCatName val="0"/>
          <c:showSerName val="0"/>
          <c:showPercent val="0"/>
          <c:showBubbleSize val="0"/>
        </c:dLbls>
        <c:axId val="415277704"/>
        <c:axId val="331361288"/>
      </c:scatterChart>
      <c:valAx>
        <c:axId val="415277704"/>
        <c:scaling>
          <c:orientation val="minMax"/>
          <c:max val="24"/>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1"/>
      </c:valAx>
      <c:valAx>
        <c:axId val="331361288"/>
        <c:scaling>
          <c:orientation val="minMax"/>
          <c:max val="25"/>
        </c:scaling>
        <c:delete val="0"/>
        <c:axPos val="l"/>
        <c:numFmt formatCode="General" sourceLinked="1"/>
        <c:majorTickMark val="out"/>
        <c:minorTickMark val="out"/>
        <c:tickLblPos val="nextTo"/>
        <c:spPr>
          <a:ln/>
        </c:spPr>
        <c:txPr>
          <a:bodyPr/>
          <a:lstStyle/>
          <a:p>
            <a:pPr>
              <a:defRPr sz="1000">
                <a:solidFill>
                  <a:schemeClr val="bg1">
                    <a:lumMod val="50000"/>
                  </a:schemeClr>
                </a:solidFill>
              </a:defRPr>
            </a:pPr>
            <a:endParaRPr lang="fr-FR"/>
          </a:p>
        </c:txPr>
        <c:crossAx val="415277704"/>
        <c:crosses val="autoZero"/>
        <c:crossBetween val="midCat"/>
        <c:majorUnit val="5"/>
        <c:minorUnit val="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45"/>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5"/>
      </c:valAx>
      <c:valAx>
        <c:axId val="331361288"/>
        <c:scaling>
          <c:orientation val="minMax"/>
          <c:max val="8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552089642640824"/>
          <c:y val="0.15041715301512748"/>
          <c:w val="0.56671259842519683"/>
          <c:h val="0.61036417306782786"/>
        </c:manualLayout>
      </c:layout>
      <c:pieChart>
        <c:varyColors val="1"/>
        <c:ser>
          <c:idx val="0"/>
          <c:order val="0"/>
          <c:tx>
            <c:strRef>
              <c:f>Feuil1!$B$1</c:f>
              <c:strCache>
                <c:ptCount val="1"/>
                <c:pt idx="0">
                  <c:v>Ventes</c:v>
                </c:pt>
              </c:strCache>
            </c:strRef>
          </c:tx>
          <c:spPr>
            <a:solidFill>
              <a:srgbClr val="5E247C"/>
            </a:solidFill>
          </c:spPr>
          <c:dPt>
            <c:idx val="0"/>
            <c:bubble3D val="0"/>
            <c:spPr>
              <a:solidFill>
                <a:srgbClr val="E3DCF0"/>
              </a:solidFill>
              <a:ln w="19050">
                <a:solidFill>
                  <a:schemeClr val="lt1"/>
                </a:solidFill>
              </a:ln>
              <a:effectLst/>
            </c:spPr>
            <c:extLst>
              <c:ext xmlns:c16="http://schemas.microsoft.com/office/drawing/2014/chart" uri="{C3380CC4-5D6E-409C-BE32-E72D297353CC}">
                <c16:uniqueId val="{00000006-D2C6-438E-9E83-6CCE39FEFA41}"/>
              </c:ext>
            </c:extLst>
          </c:dPt>
          <c:dPt>
            <c:idx val="1"/>
            <c:bubble3D val="0"/>
            <c:spPr>
              <a:solidFill>
                <a:srgbClr val="5E247C"/>
              </a:solidFill>
              <a:ln w="19050">
                <a:solidFill>
                  <a:schemeClr val="lt1"/>
                </a:solidFill>
              </a:ln>
              <a:effectLst/>
            </c:spPr>
            <c:extLst>
              <c:ext xmlns:c16="http://schemas.microsoft.com/office/drawing/2014/chart" uri="{C3380CC4-5D6E-409C-BE32-E72D297353CC}">
                <c16:uniqueId val="{00000007-D2C6-438E-9E83-6CCE39FEFA41}"/>
              </c:ext>
            </c:extLst>
          </c:dPt>
          <c:dPt>
            <c:idx val="2"/>
            <c:bubble3D val="0"/>
            <c:spPr>
              <a:solidFill>
                <a:srgbClr val="5E247C"/>
              </a:solidFill>
              <a:ln w="19050">
                <a:solidFill>
                  <a:schemeClr val="lt1"/>
                </a:solidFill>
              </a:ln>
              <a:effectLst/>
            </c:spPr>
            <c:extLst>
              <c:ext xmlns:c16="http://schemas.microsoft.com/office/drawing/2014/chart" uri="{C3380CC4-5D6E-409C-BE32-E72D297353CC}">
                <c16:uniqueId val="{00000008-D2C6-438E-9E83-6CCE39FEFA41}"/>
              </c:ext>
            </c:extLst>
          </c:dPt>
          <c:dPt>
            <c:idx val="3"/>
            <c:bubble3D val="0"/>
            <c:spPr>
              <a:solidFill>
                <a:srgbClr val="7F30A6"/>
              </a:solidFill>
              <a:ln w="19050">
                <a:solidFill>
                  <a:schemeClr val="lt1"/>
                </a:solidFill>
              </a:ln>
              <a:effectLst/>
            </c:spPr>
            <c:extLst>
              <c:ext xmlns:c16="http://schemas.microsoft.com/office/drawing/2014/chart" uri="{C3380CC4-5D6E-409C-BE32-E72D297353CC}">
                <c16:uniqueId val="{00000001-D2C6-438E-9E83-6CCE39FEFA41}"/>
              </c:ext>
            </c:extLst>
          </c:dPt>
          <c:dPt>
            <c:idx val="4"/>
            <c:bubble3D val="0"/>
            <c:spPr>
              <a:solidFill>
                <a:srgbClr val="8439BD"/>
              </a:solidFill>
              <a:ln w="19050">
                <a:solidFill>
                  <a:schemeClr val="lt1"/>
                </a:solidFill>
              </a:ln>
              <a:effectLst/>
            </c:spPr>
            <c:extLst>
              <c:ext xmlns:c16="http://schemas.microsoft.com/office/drawing/2014/chart" uri="{C3380CC4-5D6E-409C-BE32-E72D297353CC}">
                <c16:uniqueId val="{00000002-D2C6-438E-9E83-6CCE39FEFA41}"/>
              </c:ext>
            </c:extLst>
          </c:dPt>
          <c:dPt>
            <c:idx val="5"/>
            <c:bubble3D val="0"/>
            <c:spPr>
              <a:solidFill>
                <a:srgbClr val="5E247C"/>
              </a:solidFill>
              <a:ln w="19050">
                <a:solidFill>
                  <a:schemeClr val="lt1"/>
                </a:solidFill>
              </a:ln>
              <a:effectLst/>
            </c:spPr>
            <c:extLst>
              <c:ext xmlns:c16="http://schemas.microsoft.com/office/drawing/2014/chart" uri="{C3380CC4-5D6E-409C-BE32-E72D297353CC}">
                <c16:uniqueId val="{00000009-D2C6-438E-9E83-6CCE39FEFA41}"/>
              </c:ext>
            </c:extLst>
          </c:dPt>
          <c:dPt>
            <c:idx val="6"/>
            <c:bubble3D val="0"/>
            <c:spPr>
              <a:solidFill>
                <a:srgbClr val="5E247C"/>
              </a:solidFill>
              <a:ln w="19050">
                <a:solidFill>
                  <a:schemeClr val="lt1"/>
                </a:solidFill>
              </a:ln>
              <a:effectLst/>
            </c:spPr>
            <c:extLst>
              <c:ext xmlns:c16="http://schemas.microsoft.com/office/drawing/2014/chart" uri="{C3380CC4-5D6E-409C-BE32-E72D297353CC}">
                <c16:uniqueId val="{0000000A-D2C6-438E-9E83-6CCE39FEFA41}"/>
              </c:ext>
            </c:extLst>
          </c:dPt>
          <c:dPt>
            <c:idx val="7"/>
            <c:bubble3D val="0"/>
            <c:spPr>
              <a:solidFill>
                <a:srgbClr val="CFA4E4"/>
              </a:solidFill>
              <a:ln w="19050">
                <a:solidFill>
                  <a:schemeClr val="lt1"/>
                </a:solidFill>
              </a:ln>
              <a:effectLst/>
            </c:spPr>
            <c:extLst>
              <c:ext xmlns:c16="http://schemas.microsoft.com/office/drawing/2014/chart" uri="{C3380CC4-5D6E-409C-BE32-E72D297353CC}">
                <c16:uniqueId val="{00000003-D2C6-438E-9E83-6CCE39FEFA41}"/>
              </c:ext>
            </c:extLst>
          </c:dPt>
          <c:dPt>
            <c:idx val="8"/>
            <c:bubble3D val="0"/>
            <c:spPr>
              <a:solidFill>
                <a:srgbClr val="EBD8F4"/>
              </a:solidFill>
              <a:ln w="19050">
                <a:solidFill>
                  <a:schemeClr val="lt1"/>
                </a:solidFill>
              </a:ln>
              <a:effectLst/>
            </c:spPr>
            <c:extLst>
              <c:ext xmlns:c16="http://schemas.microsoft.com/office/drawing/2014/chart" uri="{C3380CC4-5D6E-409C-BE32-E72D297353CC}">
                <c16:uniqueId val="{00000004-D2C6-438E-9E83-6CCE39FEFA41}"/>
              </c:ext>
            </c:extLst>
          </c:dPt>
          <c:dPt>
            <c:idx val="9"/>
            <c:bubble3D val="0"/>
            <c:spPr>
              <a:solidFill>
                <a:schemeClr val="bg1">
                  <a:lumMod val="65000"/>
                </a:schemeClr>
              </a:solidFill>
              <a:ln w="19050">
                <a:solidFill>
                  <a:schemeClr val="lt1"/>
                </a:solidFill>
              </a:ln>
              <a:effectLst/>
            </c:spPr>
            <c:extLst>
              <c:ext xmlns:c16="http://schemas.microsoft.com/office/drawing/2014/chart" uri="{C3380CC4-5D6E-409C-BE32-E72D297353CC}">
                <c16:uniqueId val="{00000005-D2C6-438E-9E83-6CCE39FEFA41}"/>
              </c:ext>
            </c:extLst>
          </c:dPt>
          <c:dLbls>
            <c:dLbl>
              <c:idx val="0"/>
              <c:layout>
                <c:manualLayout>
                  <c:x val="0.12731245132819946"/>
                  <c:y val="1.1156542464336394E-2"/>
                </c:manualLayout>
              </c:layout>
              <c:spPr>
                <a:noFill/>
                <a:ln>
                  <a:noFill/>
                </a:ln>
                <a:effectLst/>
              </c:spPr>
              <c:txPr>
                <a:bodyPr rot="0" spcFirstLastPara="1" vertOverflow="ellipsis" vert="horz" wrap="square" lIns="38100" tIns="19050" rIns="38100" bIns="19050" anchor="ctr" anchorCtr="1">
                  <a:noAutofit/>
                </a:bodyPr>
                <a:lstStyle/>
                <a:p>
                  <a:pPr>
                    <a:defRPr sz="1197" b="0" i="1" u="none" strike="noStrike" kern="1200" baseline="0">
                      <a:solidFill>
                        <a:schemeClr val="tx1">
                          <a:lumMod val="75000"/>
                          <a:lumOff val="25000"/>
                        </a:schemeClr>
                      </a:solidFill>
                      <a:latin typeface="+mn-lt"/>
                      <a:ea typeface="+mn-ea"/>
                      <a:cs typeface="+mn-cs"/>
                    </a:defRPr>
                  </a:pPr>
                  <a:endParaRPr lang="fr-FR"/>
                </a:p>
              </c:txPr>
              <c:showLegendKey val="0"/>
              <c:showVal val="0"/>
              <c:showCatName val="1"/>
              <c:showSerName val="0"/>
              <c:showPercent val="1"/>
              <c:showBubbleSize val="0"/>
              <c:extLst>
                <c:ext xmlns:c15="http://schemas.microsoft.com/office/drawing/2012/chart" uri="{CE6537A1-D6FC-4f65-9D91-7224C49458BB}">
                  <c15:layout>
                    <c:manualLayout>
                      <c:w val="0.28965670156615037"/>
                      <c:h val="0.14036843662559206"/>
                    </c:manualLayout>
                  </c15:layout>
                </c:ext>
                <c:ext xmlns:c16="http://schemas.microsoft.com/office/drawing/2014/chart" uri="{C3380CC4-5D6E-409C-BE32-E72D297353CC}">
                  <c16:uniqueId val="{00000006-D2C6-438E-9E83-6CCE39FEFA41}"/>
                </c:ext>
              </c:extLst>
            </c:dLbl>
            <c:dLbl>
              <c:idx val="1"/>
              <c:layout>
                <c:manualLayout>
                  <c:x val="4.0041189438766688E-2"/>
                  <c:y val="7.0554192614958794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D2C6-438E-9E83-6CCE39FEFA41}"/>
                </c:ext>
              </c:extLst>
            </c:dLbl>
            <c:dLbl>
              <c:idx val="2"/>
              <c:layout>
                <c:manualLayout>
                  <c:x val="0.14029421949077139"/>
                  <c:y val="1.7321460606357128E-2"/>
                </c:manualLayout>
              </c:layout>
              <c:tx>
                <c:rich>
                  <a:bodyPr/>
                  <a:lstStyle/>
                  <a:p>
                    <a:fld id="{17AD9BB1-1710-48CA-AC1E-7583DA5FAE56}" type="CATEGORYNAME">
                      <a:rPr lang="en-US" smtClean="0"/>
                      <a:pPr/>
                      <a:t>[NOM DE CATÉGORIE]</a:t>
                    </a:fld>
                    <a:endParaRPr lang="fr-F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D2C6-438E-9E83-6CCE39FEFA41}"/>
                </c:ext>
              </c:extLst>
            </c:dLbl>
            <c:dLbl>
              <c:idx val="3"/>
              <c:layout>
                <c:manualLayout>
                  <c:x val="-4.3342028344041862E-2"/>
                  <c:y val="6.8351820399376539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2C6-438E-9E83-6CCE39FEFA41}"/>
                </c:ext>
              </c:extLst>
            </c:dLbl>
            <c:dLbl>
              <c:idx val="4"/>
              <c:layout>
                <c:manualLayout>
                  <c:x val="1.6372882531090611E-2"/>
                  <c:y val="0.10863242307539962"/>
                </c:manualLayout>
              </c:layout>
              <c:spPr>
                <a:noFill/>
                <a:ln>
                  <a:noFill/>
                </a:ln>
                <a:effectLst/>
              </c:spPr>
              <c:txPr>
                <a:bodyPr rot="0" spcFirstLastPara="1" vertOverflow="ellipsis" vert="horz" wrap="square" lIns="38100" tIns="19050" rIns="38100" bIns="19050" anchor="ctr" anchorCtr="1">
                  <a:noAutofit/>
                </a:bodyPr>
                <a:lstStyle/>
                <a:p>
                  <a:pPr>
                    <a:defRPr sz="1197" b="0" i="1" u="none" strike="noStrike" kern="1200" baseline="0">
                      <a:solidFill>
                        <a:schemeClr val="tx1">
                          <a:lumMod val="75000"/>
                          <a:lumOff val="25000"/>
                        </a:schemeClr>
                      </a:solidFill>
                      <a:latin typeface="+mn-lt"/>
                      <a:ea typeface="+mn-ea"/>
                      <a:cs typeface="+mn-cs"/>
                    </a:defRPr>
                  </a:pPr>
                  <a:endParaRPr lang="fr-FR"/>
                </a:p>
              </c:txPr>
              <c:showLegendKey val="0"/>
              <c:showVal val="0"/>
              <c:showCatName val="1"/>
              <c:showSerName val="0"/>
              <c:showPercent val="1"/>
              <c:showBubbleSize val="0"/>
              <c:extLst>
                <c:ext xmlns:c15="http://schemas.microsoft.com/office/drawing/2012/chart" uri="{CE6537A1-D6FC-4f65-9D91-7224C49458BB}">
                  <c15:layout>
                    <c:manualLayout>
                      <c:w val="0.3781485149752109"/>
                      <c:h val="0.15220388659402309"/>
                    </c:manualLayout>
                  </c15:layout>
                </c:ext>
                <c:ext xmlns:c16="http://schemas.microsoft.com/office/drawing/2014/chart" uri="{C3380CC4-5D6E-409C-BE32-E72D297353CC}">
                  <c16:uniqueId val="{00000002-D2C6-438E-9E83-6CCE39FEFA41}"/>
                </c:ext>
              </c:extLst>
            </c:dLbl>
            <c:dLbl>
              <c:idx val="5"/>
              <c:layout>
                <c:manualLayout>
                  <c:x val="-4.0955636902480032E-2"/>
                  <c:y val="6.7371435094904938E-2"/>
                </c:manualLayout>
              </c:layout>
              <c:tx>
                <c:rich>
                  <a:bodyPr/>
                  <a:lstStyle/>
                  <a:p>
                    <a:fld id="{8687ECCE-7350-4F17-8478-CC46FAA96CCD}" type="CATEGORYNAME">
                      <a:rPr lang="en-US" smtClean="0"/>
                      <a:pPr/>
                      <a:t>[NOM DE CATÉGORIE]</a:t>
                    </a:fld>
                    <a:endParaRPr lang="fr-FR"/>
                  </a:p>
                </c:rich>
              </c:tx>
              <c:showLegendKey val="0"/>
              <c:showVal val="0"/>
              <c:showCatName val="1"/>
              <c:showSerName val="0"/>
              <c:showPercent val="1"/>
              <c:showBubbleSize val="0"/>
              <c:extLst>
                <c:ext xmlns:c15="http://schemas.microsoft.com/office/drawing/2012/chart" uri="{CE6537A1-D6FC-4f65-9D91-7224C49458BB}">
                  <c15:layout>
                    <c:manualLayout>
                      <c:w val="0.2087912087912088"/>
                      <c:h val="9.5423315370475215E-2"/>
                    </c:manualLayout>
                  </c15:layout>
                  <c15:dlblFieldTable/>
                  <c15:showDataLabelsRange val="0"/>
                </c:ext>
                <c:ext xmlns:c16="http://schemas.microsoft.com/office/drawing/2014/chart" uri="{C3380CC4-5D6E-409C-BE32-E72D297353CC}">
                  <c16:uniqueId val="{00000009-D2C6-438E-9E83-6CCE39FEFA41}"/>
                </c:ext>
              </c:extLst>
            </c:dLbl>
            <c:dLbl>
              <c:idx val="6"/>
              <c:layout>
                <c:manualLayout>
                  <c:x val="-0.11161378511915632"/>
                  <c:y val="-6.2724390113205616E-2"/>
                </c:manualLayout>
              </c:layout>
              <c:tx>
                <c:rich>
                  <a:bodyPr/>
                  <a:lstStyle/>
                  <a:p>
                    <a:fld id="{8C889E67-4764-4F05-A2E3-C6A987FD2C36}" type="CATEGORYNAME">
                      <a:rPr lang="en-US" smtClean="0"/>
                      <a:pPr/>
                      <a:t>[NOM DE CATÉGORIE]</a:t>
                    </a:fld>
                    <a:endParaRPr lang="fr-F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D2C6-438E-9E83-6CCE39FEFA41}"/>
                </c:ext>
              </c:extLst>
            </c:dLbl>
            <c:dLbl>
              <c:idx val="7"/>
              <c:layout>
                <c:manualLayout>
                  <c:x val="5.6765480202826913E-3"/>
                  <c:y val="-2.1978057821298684E-2"/>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2C6-438E-9E83-6CCE39FEFA41}"/>
                </c:ext>
              </c:extLst>
            </c:dLbl>
            <c:dLbl>
              <c:idx val="9"/>
              <c:layout>
                <c:manualLayout>
                  <c:x val="8.9379921259842468E-2"/>
                  <c:y val="-1.4090708938793483E-3"/>
                </c:manualLayout>
              </c:layou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D2C6-438E-9E83-6CCE39FEFA41}"/>
                </c:ext>
              </c:extLst>
            </c:dLbl>
            <c:spPr>
              <a:noFill/>
              <a:ln>
                <a:noFill/>
              </a:ln>
              <a:effectLst/>
            </c:spPr>
            <c:txPr>
              <a:bodyPr rot="0" spcFirstLastPara="1" vertOverflow="ellipsis" vert="horz" wrap="square" lIns="38100" tIns="19050" rIns="38100" bIns="19050" anchor="ctr" anchorCtr="1">
                <a:spAutoFit/>
              </a:bodyPr>
              <a:lstStyle/>
              <a:p>
                <a:pPr>
                  <a:defRPr sz="1197" b="0" i="1" u="none" strike="noStrike" kern="1200" baseline="0">
                    <a:solidFill>
                      <a:schemeClr val="tx1">
                        <a:lumMod val="75000"/>
                        <a:lumOff val="25000"/>
                      </a:schemeClr>
                    </a:solidFill>
                    <a:latin typeface="+mn-lt"/>
                    <a:ea typeface="+mn-ea"/>
                    <a:cs typeface="+mn-cs"/>
                  </a:defRPr>
                </a:pPr>
                <a:endParaRPr lang="fr-FR"/>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Feuil1!$A$2:$A$11</c:f>
              <c:strCache>
                <c:ptCount val="10"/>
                <c:pt idx="0">
                  <c:v>Candida spp., sp. not recorded. </c:v>
                </c:pt>
                <c:pt idx="1">
                  <c:v>C. albicans </c:v>
                </c:pt>
                <c:pt idx="2">
                  <c:v>C. auris</c:v>
                </c:pt>
                <c:pt idx="3">
                  <c:v>C. dubliniensis </c:v>
                </c:pt>
                <c:pt idx="4">
                  <c:v>K. glabratus (formerly C. glabrata) </c:v>
                </c:pt>
                <c:pt idx="5">
                  <c:v>C. metapsilosis</c:v>
                </c:pt>
                <c:pt idx="6">
                  <c:v>C. kefyr</c:v>
                </c:pt>
                <c:pt idx="7">
                  <c:v>C. parapsilos </c:v>
                </c:pt>
                <c:pt idx="8">
                  <c:v>C. tropicalis </c:v>
                </c:pt>
                <c:pt idx="9">
                  <c:v>Candida spp., other named</c:v>
                </c:pt>
              </c:strCache>
            </c:strRef>
          </c:cat>
          <c:val>
            <c:numRef>
              <c:f>Feuil1!$B$2:$B$11</c:f>
              <c:numCache>
                <c:formatCode>General</c:formatCode>
                <c:ptCount val="10"/>
                <c:pt idx="0">
                  <c:v>13</c:v>
                </c:pt>
                <c:pt idx="1">
                  <c:v>38</c:v>
                </c:pt>
                <c:pt idx="2">
                  <c:v>0</c:v>
                </c:pt>
                <c:pt idx="3">
                  <c:v>2</c:v>
                </c:pt>
                <c:pt idx="4">
                  <c:v>28</c:v>
                </c:pt>
                <c:pt idx="5">
                  <c:v>0</c:v>
                </c:pt>
                <c:pt idx="6">
                  <c:v>0</c:v>
                </c:pt>
                <c:pt idx="7">
                  <c:v>11</c:v>
                </c:pt>
                <c:pt idx="8">
                  <c:v>4</c:v>
                </c:pt>
                <c:pt idx="9">
                  <c:v>4</c:v>
                </c:pt>
              </c:numCache>
            </c:numRef>
          </c:val>
          <c:extLst>
            <c:ext xmlns:c16="http://schemas.microsoft.com/office/drawing/2014/chart" uri="{C3380CC4-5D6E-409C-BE32-E72D297353CC}">
              <c16:uniqueId val="{00000000-D2C6-438E-9E83-6CCE39FEFA41}"/>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9549388840439998E-2"/>
          <c:y val="2.7593050798729191E-2"/>
          <c:w val="0.90003098713893026"/>
          <c:h val="0.83952527100163499"/>
        </c:manualLayout>
      </c:layout>
      <c:barChart>
        <c:barDir val="col"/>
        <c:grouping val="clustered"/>
        <c:varyColors val="0"/>
        <c:ser>
          <c:idx val="0"/>
          <c:order val="0"/>
          <c:tx>
            <c:strRef>
              <c:f>Feuil1!$B$1</c:f>
              <c:strCache>
                <c:ptCount val="1"/>
                <c:pt idx="0">
                  <c:v>Cases per month</c:v>
                </c:pt>
              </c:strCache>
            </c:strRef>
          </c:tx>
          <c:spPr>
            <a:solidFill>
              <a:srgbClr val="5E247C"/>
            </a:solidFill>
            <a:ln w="47625">
              <a:noFill/>
            </a:ln>
          </c:spPr>
          <c:invertIfNegative val="0"/>
          <c:dPt>
            <c:idx val="18"/>
            <c:invertIfNegative val="0"/>
            <c:bubble3D val="0"/>
            <c:spPr>
              <a:solidFill>
                <a:srgbClr val="E3DCF0"/>
              </a:solidFill>
              <a:ln w="47625">
                <a:noFill/>
              </a:ln>
            </c:spPr>
            <c:extLst>
              <c:ext xmlns:c16="http://schemas.microsoft.com/office/drawing/2014/chart" uri="{C3380CC4-5D6E-409C-BE32-E72D297353CC}">
                <c16:uniqueId val="{00000001-3518-4086-8CE5-AC15284F7B8D}"/>
              </c:ext>
            </c:extLst>
          </c:dPt>
          <c:dPt>
            <c:idx val="19"/>
            <c:invertIfNegative val="0"/>
            <c:bubble3D val="0"/>
            <c:spPr>
              <a:solidFill>
                <a:srgbClr val="E3DCF0"/>
              </a:solidFill>
              <a:ln w="47625">
                <a:noFill/>
              </a:ln>
            </c:spPr>
            <c:extLst>
              <c:ext xmlns:c16="http://schemas.microsoft.com/office/drawing/2014/chart" uri="{C3380CC4-5D6E-409C-BE32-E72D297353CC}">
                <c16:uniqueId val="{00000002-3518-4086-8CE5-AC15284F7B8D}"/>
              </c:ext>
            </c:extLst>
          </c:dPt>
          <c:cat>
            <c:strRef>
              <c:f>Feuil1!$A$2:$A$21</c:f>
              <c:strCache>
                <c:ptCount val="20"/>
                <c:pt idx="0">
                  <c:v>Apr.15</c:v>
                </c:pt>
                <c:pt idx="1">
                  <c:v>May.15</c:v>
                </c:pt>
                <c:pt idx="2">
                  <c:v>Jun.15</c:v>
                </c:pt>
                <c:pt idx="3">
                  <c:v>Jul.15</c:v>
                </c:pt>
                <c:pt idx="4">
                  <c:v>Aug.15</c:v>
                </c:pt>
                <c:pt idx="5">
                  <c:v>Sep.15</c:v>
                </c:pt>
                <c:pt idx="6">
                  <c:v>Oct.15</c:v>
                </c:pt>
                <c:pt idx="7">
                  <c:v>Nov.15</c:v>
                </c:pt>
                <c:pt idx="8">
                  <c:v>Dec.15</c:v>
                </c:pt>
                <c:pt idx="9">
                  <c:v>Jan.16</c:v>
                </c:pt>
                <c:pt idx="10">
                  <c:v>Feb.16</c:v>
                </c:pt>
                <c:pt idx="11">
                  <c:v>Mar.16</c:v>
                </c:pt>
                <c:pt idx="12">
                  <c:v>Apr.16</c:v>
                </c:pt>
                <c:pt idx="13">
                  <c:v>May.16</c:v>
                </c:pt>
                <c:pt idx="14">
                  <c:v>Jun.16</c:v>
                </c:pt>
                <c:pt idx="15">
                  <c:v>Jul.16</c:v>
                </c:pt>
                <c:pt idx="16">
                  <c:v>Aug.16</c:v>
                </c:pt>
                <c:pt idx="17">
                  <c:v>Sep.16</c:v>
                </c:pt>
                <c:pt idx="18">
                  <c:v>Oct.16</c:v>
                </c:pt>
                <c:pt idx="19">
                  <c:v>Nov.16</c:v>
                </c:pt>
              </c:strCache>
            </c:strRef>
          </c:cat>
          <c:val>
            <c:numRef>
              <c:f>Feuil1!$B$2:$B$21</c:f>
              <c:numCache>
                <c:formatCode>General</c:formatCode>
                <c:ptCount val="20"/>
                <c:pt idx="0">
                  <c:v>2</c:v>
                </c:pt>
                <c:pt idx="1">
                  <c:v>0</c:v>
                </c:pt>
                <c:pt idx="2">
                  <c:v>2</c:v>
                </c:pt>
                <c:pt idx="3">
                  <c:v>0</c:v>
                </c:pt>
                <c:pt idx="4">
                  <c:v>0</c:v>
                </c:pt>
                <c:pt idx="5">
                  <c:v>0</c:v>
                </c:pt>
                <c:pt idx="6">
                  <c:v>3</c:v>
                </c:pt>
                <c:pt idx="7">
                  <c:v>2</c:v>
                </c:pt>
                <c:pt idx="8">
                  <c:v>1</c:v>
                </c:pt>
                <c:pt idx="9">
                  <c:v>7</c:v>
                </c:pt>
                <c:pt idx="10">
                  <c:v>5</c:v>
                </c:pt>
                <c:pt idx="11">
                  <c:v>10</c:v>
                </c:pt>
                <c:pt idx="12">
                  <c:v>7</c:v>
                </c:pt>
                <c:pt idx="13">
                  <c:v>4</c:v>
                </c:pt>
                <c:pt idx="14">
                  <c:v>3</c:v>
                </c:pt>
                <c:pt idx="15">
                  <c:v>4</c:v>
                </c:pt>
                <c:pt idx="16">
                  <c:v>4</c:v>
                </c:pt>
                <c:pt idx="17">
                  <c:v>2</c:v>
                </c:pt>
                <c:pt idx="18">
                  <c:v>9</c:v>
                </c:pt>
                <c:pt idx="19">
                  <c:v>7</c:v>
                </c:pt>
              </c:numCache>
            </c:numRef>
          </c:val>
          <c:extLst>
            <c:ext xmlns:c16="http://schemas.microsoft.com/office/drawing/2014/chart" uri="{C3380CC4-5D6E-409C-BE32-E72D297353CC}">
              <c16:uniqueId val="{00000000-3518-4086-8CE5-AC15284F7B8D}"/>
            </c:ext>
          </c:extLst>
        </c:ser>
        <c:dLbls>
          <c:showLegendKey val="0"/>
          <c:showVal val="0"/>
          <c:showCatName val="0"/>
          <c:showSerName val="0"/>
          <c:showPercent val="0"/>
          <c:showBubbleSize val="0"/>
        </c:dLbls>
        <c:gapWidth val="150"/>
        <c:axId val="578265016"/>
        <c:axId val="578261880"/>
      </c:barChart>
      <c:catAx>
        <c:axId val="578265016"/>
        <c:scaling>
          <c:orientation val="minMax"/>
        </c:scaling>
        <c:delete val="0"/>
        <c:axPos val="b"/>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1880"/>
        <c:crosses val="autoZero"/>
        <c:auto val="1"/>
        <c:lblAlgn val="ctr"/>
        <c:lblOffset val="100"/>
        <c:noMultiLvlLbl val="0"/>
      </c:catAx>
      <c:valAx>
        <c:axId val="578261880"/>
        <c:scaling>
          <c:orientation val="minMax"/>
          <c:max val="12"/>
          <c:min val="0"/>
        </c:scaling>
        <c:delete val="0"/>
        <c:axPos val="l"/>
        <c:minorGridlines/>
        <c:numFmt formatCode="General" sourceLinked="1"/>
        <c:majorTickMark val="out"/>
        <c:minorTickMark val="none"/>
        <c:tickLblPos val="nextTo"/>
        <c:spPr>
          <a:ln w="19050"/>
        </c:spPr>
        <c:txPr>
          <a:bodyPr/>
          <a:lstStyle/>
          <a:p>
            <a:pPr>
              <a:defRPr sz="1000">
                <a:solidFill>
                  <a:schemeClr val="bg1">
                    <a:lumMod val="50000"/>
                  </a:schemeClr>
                </a:solidFill>
              </a:defRPr>
            </a:pPr>
            <a:endParaRPr lang="fr-FR"/>
          </a:p>
        </c:txPr>
        <c:crossAx val="578265016"/>
        <c:crosses val="autoZero"/>
        <c:crossBetween val="between"/>
        <c:majorUnit val="2"/>
        <c:minorUnit val="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3664910102806092E-2"/>
          <c:y val="3.7859038675465216E-2"/>
          <c:w val="0.90003098713893026"/>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95D-465D-A4D7-04F25BD03F39}"/>
            </c:ext>
          </c:extLst>
        </c:ser>
        <c:dLbls>
          <c:showLegendKey val="0"/>
          <c:showVal val="0"/>
          <c:showCatName val="0"/>
          <c:showSerName val="0"/>
          <c:showPercent val="0"/>
          <c:showBubbleSize val="0"/>
        </c:dLbls>
        <c:axId val="578265016"/>
        <c:axId val="578261880"/>
      </c:scatterChart>
      <c:valAx>
        <c:axId val="578265016"/>
        <c:scaling>
          <c:orientation val="minMax"/>
          <c:max val="80"/>
          <c:min val="0"/>
        </c:scaling>
        <c:delete val="0"/>
        <c:axPos val="b"/>
        <c:numFmt formatCode="General" sourceLinked="1"/>
        <c:majorTickMark val="none"/>
        <c:minorTickMark val="none"/>
        <c:tickLblPos val="none"/>
        <c:spPr>
          <a:ln w="19050"/>
        </c:spPr>
        <c:txPr>
          <a:bodyPr/>
          <a:lstStyle/>
          <a:p>
            <a:pPr>
              <a:defRPr sz="1000">
                <a:solidFill>
                  <a:schemeClr val="bg1">
                    <a:lumMod val="50000"/>
                  </a:schemeClr>
                </a:solidFill>
              </a:defRPr>
            </a:pPr>
            <a:endParaRPr lang="fr-FR"/>
          </a:p>
        </c:txPr>
        <c:crossAx val="578261880"/>
        <c:crosses val="autoZero"/>
        <c:crossBetween val="midCat"/>
        <c:majorUnit val="5"/>
        <c:minorUnit val="5"/>
      </c:valAx>
      <c:valAx>
        <c:axId val="578261880"/>
        <c:scaling>
          <c:orientation val="minMax"/>
          <c:max val="80"/>
          <c:min val="0"/>
        </c:scaling>
        <c:delete val="0"/>
        <c:axPos val="l"/>
        <c:numFmt formatCode="General" sourceLinked="1"/>
        <c:majorTickMark val="in"/>
        <c:minorTickMark val="none"/>
        <c:tickLblPos val="none"/>
        <c:spPr>
          <a:ln w="19050"/>
        </c:spPr>
        <c:txPr>
          <a:bodyPr/>
          <a:lstStyle/>
          <a:p>
            <a:pPr>
              <a:defRPr sz="1000">
                <a:solidFill>
                  <a:schemeClr val="bg1">
                    <a:lumMod val="50000"/>
                  </a:schemeClr>
                </a:solidFill>
              </a:defRPr>
            </a:pPr>
            <a:endParaRPr lang="fr-FR"/>
          </a:p>
        </c:txPr>
        <c:crossAx val="578265016"/>
        <c:crosses val="autoZero"/>
        <c:crossBetween val="midCat"/>
        <c:majorUnit val="10"/>
        <c:minorUnit val="5.000000000000001E-3"/>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43E0-4E22-AE6B-9B954F8353ED}"/>
            </c:ext>
          </c:extLst>
        </c:ser>
        <c:dLbls>
          <c:showLegendKey val="0"/>
          <c:showVal val="0"/>
          <c:showCatName val="0"/>
          <c:showSerName val="0"/>
          <c:showPercent val="0"/>
          <c:showBubbleSize val="0"/>
        </c:dLbls>
        <c:axId val="415277704"/>
        <c:axId val="331361288"/>
      </c:scatterChart>
      <c:valAx>
        <c:axId val="415277704"/>
        <c:scaling>
          <c:orientation val="minMax"/>
          <c:max val="24"/>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1"/>
      </c:valAx>
      <c:valAx>
        <c:axId val="331361288"/>
        <c:scaling>
          <c:orientation val="minMax"/>
          <c:max val="7"/>
        </c:scaling>
        <c:delete val="0"/>
        <c:axPos val="l"/>
        <c:numFmt formatCode="General" sourceLinked="1"/>
        <c:majorTickMark val="out"/>
        <c:minorTickMark val="none"/>
        <c:tickLblPos val="nextTo"/>
        <c:txPr>
          <a:bodyPr/>
          <a:lstStyle/>
          <a:p>
            <a:pPr>
              <a:defRPr sz="1600">
                <a:solidFill>
                  <a:schemeClr val="bg1">
                    <a:lumMod val="50000"/>
                  </a:schemeClr>
                </a:solidFill>
              </a:defRPr>
            </a:pPr>
            <a:endParaRPr lang="fr-FR"/>
          </a:p>
        </c:txPr>
        <c:crossAx val="415277704"/>
        <c:crosses val="autoZero"/>
        <c:crossBetween val="midCat"/>
        <c:majorUnit val="1"/>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F602-4473-9B4F-96B227F45416}"/>
            </c:ext>
          </c:extLst>
        </c:ser>
        <c:dLbls>
          <c:showLegendKey val="0"/>
          <c:showVal val="0"/>
          <c:showCatName val="0"/>
          <c:showSerName val="0"/>
          <c:showPercent val="0"/>
          <c:showBubbleSize val="0"/>
        </c:dLbls>
        <c:axId val="415277704"/>
        <c:axId val="331361288"/>
      </c:scatterChart>
      <c:valAx>
        <c:axId val="415277704"/>
        <c:scaling>
          <c:orientation val="minMax"/>
          <c:max val="12"/>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1"/>
      </c:valAx>
      <c:valAx>
        <c:axId val="331361288"/>
        <c:scaling>
          <c:orientation val="minMax"/>
          <c:max val="4"/>
        </c:scaling>
        <c:delete val="0"/>
        <c:axPos val="l"/>
        <c:numFmt formatCode="General" sourceLinked="1"/>
        <c:majorTickMark val="out"/>
        <c:minorTickMark val="none"/>
        <c:tickLblPos val="nextTo"/>
        <c:txPr>
          <a:bodyPr/>
          <a:lstStyle/>
          <a:p>
            <a:pPr>
              <a:defRPr sz="1200">
                <a:solidFill>
                  <a:schemeClr val="bg1">
                    <a:lumMod val="50000"/>
                  </a:schemeClr>
                </a:solidFill>
              </a:defRPr>
            </a:pPr>
            <a:endParaRPr lang="fr-FR"/>
          </a:p>
        </c:txPr>
        <c:crossAx val="415277704"/>
        <c:crosses val="autoZero"/>
        <c:crossBetween val="midCat"/>
        <c:majorUnit val="1"/>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12D-4DC0-963D-CD35D2C2CDD0}"/>
            </c:ext>
          </c:extLst>
        </c:ser>
        <c:dLbls>
          <c:showLegendKey val="0"/>
          <c:showVal val="0"/>
          <c:showCatName val="0"/>
          <c:showSerName val="0"/>
          <c:showPercent val="0"/>
          <c:showBubbleSize val="0"/>
        </c:dLbls>
        <c:axId val="415277704"/>
        <c:axId val="331361288"/>
      </c:scatterChart>
      <c:valAx>
        <c:axId val="415277704"/>
        <c:scaling>
          <c:orientation val="minMax"/>
          <c:max val="22"/>
          <c:min val="0"/>
        </c:scaling>
        <c:delete val="0"/>
        <c:axPos val="b"/>
        <c:numFmt formatCode="General" sourceLinked="1"/>
        <c:majorTickMark val="out"/>
        <c:minorTickMark val="none"/>
        <c:tickLblPos val="none"/>
        <c:txPr>
          <a:bodyPr/>
          <a:lstStyle/>
          <a:p>
            <a:pPr>
              <a:defRPr sz="1000">
                <a:solidFill>
                  <a:schemeClr val="bg1"/>
                </a:solidFill>
              </a:defRPr>
            </a:pPr>
            <a:endParaRPr lang="fr-FR"/>
          </a:p>
        </c:txPr>
        <c:crossAx val="331361288"/>
        <c:crosses val="autoZero"/>
        <c:crossBetween val="midCat"/>
        <c:majorUnit val="1"/>
      </c:valAx>
      <c:valAx>
        <c:axId val="331361288"/>
        <c:scaling>
          <c:orientation val="minMax"/>
          <c:max val="180"/>
        </c:scaling>
        <c:delete val="0"/>
        <c:axPos val="l"/>
        <c:numFmt formatCode="General" sourceLinked="1"/>
        <c:majorTickMark val="out"/>
        <c:minorTickMark val="none"/>
        <c:tickLblPos val="nextTo"/>
        <c:txPr>
          <a:bodyPr/>
          <a:lstStyle/>
          <a:p>
            <a:pPr>
              <a:defRPr sz="1050">
                <a:solidFill>
                  <a:schemeClr val="bg1">
                    <a:lumMod val="50000"/>
                  </a:schemeClr>
                </a:solidFill>
              </a:defRPr>
            </a:pPr>
            <a:endParaRPr lang="fr-FR"/>
          </a:p>
        </c:txPr>
        <c:crossAx val="415277704"/>
        <c:crosses val="autoZero"/>
        <c:crossBetween val="midCat"/>
        <c:majorUnit val="2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7.5987944089138129E-2"/>
          <c:y val="8.5671872093253845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894-4D2D-93B3-D6643EB01100}"/>
            </c:ext>
          </c:extLst>
        </c:ser>
        <c:dLbls>
          <c:showLegendKey val="0"/>
          <c:showVal val="0"/>
          <c:showCatName val="0"/>
          <c:showSerName val="0"/>
          <c:showPercent val="0"/>
          <c:showBubbleSize val="0"/>
        </c:dLbls>
        <c:axId val="415277704"/>
        <c:axId val="331361288"/>
      </c:scatterChart>
      <c:valAx>
        <c:axId val="415277704"/>
        <c:scaling>
          <c:orientation val="minMax"/>
          <c:max val="15"/>
          <c:min val="1"/>
        </c:scaling>
        <c:delete val="0"/>
        <c:axPos val="b"/>
        <c:numFmt formatCode="General" sourceLinked="1"/>
        <c:majorTickMark val="out"/>
        <c:minorTickMark val="none"/>
        <c:tickLblPos val="nextTo"/>
        <c:spPr>
          <a:ln>
            <a:solidFill>
              <a:schemeClr val="bg1"/>
            </a:solidFill>
          </a:ln>
        </c:spPr>
        <c:txPr>
          <a:bodyPr/>
          <a:lstStyle/>
          <a:p>
            <a:pPr>
              <a:defRPr sz="1000">
                <a:solidFill>
                  <a:schemeClr val="bg1">
                    <a:lumMod val="50000"/>
                  </a:schemeClr>
                </a:solidFill>
              </a:defRPr>
            </a:pPr>
            <a:endParaRPr lang="fr-FR"/>
          </a:p>
        </c:txPr>
        <c:crossAx val="331361288"/>
        <c:crosses val="autoZero"/>
        <c:crossBetween val="midCat"/>
        <c:majorUnit val="1"/>
      </c:valAx>
      <c:valAx>
        <c:axId val="331361288"/>
        <c:scaling>
          <c:orientation val="minMax"/>
          <c:max val="80"/>
          <c:min val="0"/>
        </c:scaling>
        <c:delete val="1"/>
        <c:axPos val="l"/>
        <c:numFmt formatCode="General" sourceLinked="1"/>
        <c:majorTickMark val="out"/>
        <c:minorTickMark val="none"/>
        <c:tickLblPos val="nextTo"/>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A7E-4762-A6AA-A236825E9AA2}"/>
            </c:ext>
          </c:extLst>
        </c:ser>
        <c:dLbls>
          <c:showLegendKey val="0"/>
          <c:showVal val="0"/>
          <c:showCatName val="0"/>
          <c:showSerName val="0"/>
          <c:showPercent val="0"/>
          <c:showBubbleSize val="0"/>
        </c:dLbls>
        <c:axId val="415277704"/>
        <c:axId val="331361288"/>
      </c:scatterChart>
      <c:valAx>
        <c:axId val="415277704"/>
        <c:scaling>
          <c:orientation val="minMax"/>
          <c:max val="15"/>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1"/>
      </c:valAx>
      <c:valAx>
        <c:axId val="331361288"/>
        <c:scaling>
          <c:orientation val="minMax"/>
          <c:max val="80"/>
          <c:min val="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40A-43A8-AE94-B302A2E7EED5}"/>
            </c:ext>
          </c:extLst>
        </c:ser>
        <c:dLbls>
          <c:showLegendKey val="0"/>
          <c:showVal val="0"/>
          <c:showCatName val="0"/>
          <c:showSerName val="0"/>
          <c:showPercent val="0"/>
          <c:showBubbleSize val="0"/>
        </c:dLbls>
        <c:axId val="415277704"/>
        <c:axId val="331361288"/>
      </c:scatterChart>
      <c:valAx>
        <c:axId val="415277704"/>
        <c:scaling>
          <c:orientation val="minMax"/>
          <c:max val="17"/>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1"/>
      </c:valAx>
      <c:valAx>
        <c:axId val="331361288"/>
        <c:scaling>
          <c:orientation val="minMax"/>
          <c:max val="3"/>
        </c:scaling>
        <c:delete val="0"/>
        <c:axPos val="l"/>
        <c:numFmt formatCode="General" sourceLinked="1"/>
        <c:majorTickMark val="out"/>
        <c:minorTickMark val="none"/>
        <c:tickLblPos val="nextTo"/>
        <c:txPr>
          <a:bodyPr/>
          <a:lstStyle/>
          <a:p>
            <a:pPr>
              <a:defRPr sz="1600">
                <a:solidFill>
                  <a:schemeClr val="bg1">
                    <a:lumMod val="50000"/>
                  </a:schemeClr>
                </a:solidFill>
              </a:defRPr>
            </a:pPr>
            <a:endParaRPr lang="fr-FR"/>
          </a:p>
        </c:txPr>
        <c:crossAx val="415277704"/>
        <c:crosses val="autoZero"/>
        <c:crossBetween val="midCat"/>
        <c:majorUnit val="1"/>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8604822834645672E-2"/>
          <c:y val="2.1340189294822173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3CB-4C2E-B5C8-11DEF7A65D92}"/>
            </c:ext>
          </c:extLst>
        </c:ser>
        <c:dLbls>
          <c:showLegendKey val="0"/>
          <c:showVal val="0"/>
          <c:showCatName val="0"/>
          <c:showSerName val="0"/>
          <c:showPercent val="0"/>
          <c:showBubbleSize val="0"/>
        </c:dLbls>
        <c:axId val="415277704"/>
        <c:axId val="331361288"/>
      </c:scatterChart>
      <c:valAx>
        <c:axId val="415277704"/>
        <c:scaling>
          <c:orientation val="minMax"/>
          <c:max val="25"/>
          <c:min val="0"/>
        </c:scaling>
        <c:delete val="0"/>
        <c:axPos val="b"/>
        <c:numFmt formatCode="General" sourceLinked="1"/>
        <c:majorTickMark val="out"/>
        <c:minorTickMark val="none"/>
        <c:tickLblPos val="nextTo"/>
        <c:txPr>
          <a:bodyPr/>
          <a:lstStyle/>
          <a:p>
            <a:pPr>
              <a:defRPr sz="1400">
                <a:solidFill>
                  <a:schemeClr val="bg2">
                    <a:lumMod val="75000"/>
                  </a:schemeClr>
                </a:solidFill>
              </a:defRPr>
            </a:pPr>
            <a:endParaRPr lang="fr-FR"/>
          </a:p>
        </c:txPr>
        <c:crossAx val="331361288"/>
        <c:crosses val="autoZero"/>
        <c:crossBetween val="midCat"/>
        <c:majorUnit val="5"/>
      </c:valAx>
      <c:valAx>
        <c:axId val="331361288"/>
        <c:scaling>
          <c:orientation val="minMax"/>
          <c:max val="100"/>
          <c:min val="0"/>
        </c:scaling>
        <c:delete val="0"/>
        <c:axPos val="l"/>
        <c:numFmt formatCode="General" sourceLinked="1"/>
        <c:majorTickMark val="out"/>
        <c:minorTickMark val="none"/>
        <c:tickLblPos val="nextTo"/>
        <c:txPr>
          <a:bodyPr/>
          <a:lstStyle/>
          <a:p>
            <a:pPr>
              <a:defRPr sz="1000">
                <a:solidFill>
                  <a:schemeClr val="bg1"/>
                </a:solidFill>
              </a:defRPr>
            </a:pPr>
            <a:endParaRPr lang="fr-FR"/>
          </a:p>
        </c:txPr>
        <c:crossAx val="415277704"/>
        <c:crosses val="autoZero"/>
        <c:crossBetween val="midCat"/>
        <c:majorUnit val="100"/>
        <c:min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45"/>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5"/>
      </c:valAx>
      <c:valAx>
        <c:axId val="331361288"/>
        <c:scaling>
          <c:orientation val="minMax"/>
          <c:max val="4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5"/>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4AC3-9142-AD39-4BCE33ED9BD2}"/>
            </c:ext>
          </c:extLst>
        </c:ser>
        <c:dLbls>
          <c:showLegendKey val="0"/>
          <c:showVal val="0"/>
          <c:showCatName val="0"/>
          <c:showSerName val="0"/>
          <c:showPercent val="0"/>
          <c:showBubbleSize val="0"/>
        </c:dLbls>
        <c:axId val="415277704"/>
        <c:axId val="331361288"/>
      </c:scatterChart>
      <c:valAx>
        <c:axId val="415277704"/>
        <c:scaling>
          <c:orientation val="minMax"/>
          <c:max val="13"/>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
      </c:valAx>
      <c:valAx>
        <c:axId val="331361288"/>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4AC3-9142-AD39-4BCE33ED9BD2}"/>
            </c:ext>
          </c:extLst>
        </c:ser>
        <c:dLbls>
          <c:showLegendKey val="0"/>
          <c:showVal val="0"/>
          <c:showCatName val="0"/>
          <c:showSerName val="0"/>
          <c:showPercent val="0"/>
          <c:showBubbleSize val="0"/>
        </c:dLbls>
        <c:axId val="415277704"/>
        <c:axId val="331361288"/>
      </c:scatterChart>
      <c:valAx>
        <c:axId val="415277704"/>
        <c:scaling>
          <c:orientation val="minMax"/>
          <c:max val="6"/>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
      </c:valAx>
      <c:valAx>
        <c:axId val="331361288"/>
        <c:scaling>
          <c:orientation val="minMax"/>
          <c:max val="1"/>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4AC3-9142-AD39-4BCE33ED9BD2}"/>
            </c:ext>
          </c:extLst>
        </c:ser>
        <c:dLbls>
          <c:showLegendKey val="0"/>
          <c:showVal val="0"/>
          <c:showCatName val="0"/>
          <c:showSerName val="0"/>
          <c:showPercent val="0"/>
          <c:showBubbleSize val="0"/>
        </c:dLbls>
        <c:axId val="415277704"/>
        <c:axId val="331361288"/>
      </c:scatterChart>
      <c:valAx>
        <c:axId val="415277704"/>
        <c:scaling>
          <c:orientation val="minMax"/>
          <c:max val="13"/>
          <c:min val="0"/>
        </c:scaling>
        <c:delete val="1"/>
        <c:axPos val="b"/>
        <c:numFmt formatCode="General" sourceLinked="1"/>
        <c:majorTickMark val="out"/>
        <c:minorTickMark val="none"/>
        <c:tickLblPos val="nextTo"/>
        <c:crossAx val="331361288"/>
        <c:crosses val="autoZero"/>
        <c:crossBetween val="midCat"/>
        <c:majorUnit val="1"/>
      </c:valAx>
      <c:valAx>
        <c:axId val="331361288"/>
        <c:scaling>
          <c:orientation val="minMax"/>
          <c:max val="12"/>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15D7-E949-8CF5-94F96F2817B3}"/>
            </c:ext>
          </c:extLst>
        </c:ser>
        <c:dLbls>
          <c:showLegendKey val="0"/>
          <c:showVal val="0"/>
          <c:showCatName val="0"/>
          <c:showSerName val="0"/>
          <c:showPercent val="0"/>
          <c:showBubbleSize val="0"/>
        </c:dLbls>
        <c:axId val="415277704"/>
        <c:axId val="331361288"/>
      </c:scatterChart>
      <c:valAx>
        <c:axId val="415277704"/>
        <c:scaling>
          <c:orientation val="minMax"/>
          <c:max val="13"/>
          <c:min val="0"/>
        </c:scaling>
        <c:delete val="1"/>
        <c:axPos val="b"/>
        <c:numFmt formatCode="General" sourceLinked="1"/>
        <c:majorTickMark val="out"/>
        <c:minorTickMark val="none"/>
        <c:tickLblPos val="nextTo"/>
        <c:crossAx val="331361288"/>
        <c:crosses val="autoZero"/>
        <c:crossBetween val="midCat"/>
        <c:majorUnit val="1"/>
      </c:valAx>
      <c:valAx>
        <c:axId val="331361288"/>
        <c:scaling>
          <c:orientation val="minMax"/>
          <c:max val="12"/>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8A32-5249-BE32-5A6EC4FEDC76}"/>
            </c:ext>
          </c:extLst>
        </c:ser>
        <c:dLbls>
          <c:showLegendKey val="0"/>
          <c:showVal val="0"/>
          <c:showCatName val="0"/>
          <c:showSerName val="0"/>
          <c:showPercent val="0"/>
          <c:showBubbleSize val="0"/>
        </c:dLbls>
        <c:axId val="415277704"/>
        <c:axId val="331361288"/>
      </c:scatterChart>
      <c:valAx>
        <c:axId val="415277704"/>
        <c:scaling>
          <c:orientation val="minMax"/>
          <c:max val="84"/>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7"/>
      </c:valAx>
      <c:valAx>
        <c:axId val="331361288"/>
        <c:scaling>
          <c:orientation val="minMax"/>
          <c:max val="10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650989819179133E-2"/>
          <c:y val="2.4799000225759982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DEA9-1E48-BDC6-B7AB10759F7C}"/>
            </c:ext>
          </c:extLst>
        </c:ser>
        <c:dLbls>
          <c:showLegendKey val="0"/>
          <c:showVal val="0"/>
          <c:showCatName val="0"/>
          <c:showSerName val="0"/>
          <c:showPercent val="0"/>
          <c:showBubbleSize val="0"/>
        </c:dLbls>
        <c:axId val="415277704"/>
        <c:axId val="331361288"/>
      </c:scatterChart>
      <c:valAx>
        <c:axId val="415277704"/>
        <c:scaling>
          <c:orientation val="minMax"/>
          <c:max val="84"/>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7"/>
      </c:valAx>
      <c:valAx>
        <c:axId val="331361288"/>
        <c:scaling>
          <c:orientation val="minMax"/>
          <c:max val="10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650989819179133E-2"/>
          <c:y val="3.367563113195216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D707-43D3-94FD-D200FFCC168A}"/>
            </c:ext>
          </c:extLst>
        </c:ser>
        <c:dLbls>
          <c:showLegendKey val="0"/>
          <c:showVal val="0"/>
          <c:showCatName val="0"/>
          <c:showSerName val="0"/>
          <c:showPercent val="0"/>
          <c:showBubbleSize val="0"/>
        </c:dLbls>
        <c:axId val="415277704"/>
        <c:axId val="331361288"/>
      </c:scatterChart>
      <c:valAx>
        <c:axId val="415277704"/>
        <c:scaling>
          <c:orientation val="minMax"/>
          <c:max val="84"/>
          <c:min val="0"/>
        </c:scaling>
        <c:delete val="0"/>
        <c:axPos val="b"/>
        <c:numFmt formatCode="General" sourceLinked="1"/>
        <c:majorTickMark val="none"/>
        <c:minorTickMark val="none"/>
        <c:tickLblPos val="none"/>
        <c:spPr>
          <a:ln w="28575"/>
        </c:spPr>
        <c:txPr>
          <a:bodyPr/>
          <a:lstStyle/>
          <a:p>
            <a:pPr>
              <a:defRPr sz="1000">
                <a:solidFill>
                  <a:schemeClr val="bg1">
                    <a:lumMod val="50000"/>
                  </a:schemeClr>
                </a:solidFill>
              </a:defRPr>
            </a:pPr>
            <a:endParaRPr lang="fr-FR"/>
          </a:p>
        </c:txPr>
        <c:crossAx val="331361288"/>
        <c:crosses val="autoZero"/>
        <c:crossBetween val="midCat"/>
        <c:majorUnit val="7"/>
      </c:valAx>
      <c:valAx>
        <c:axId val="331361288"/>
        <c:scaling>
          <c:orientation val="minMax"/>
          <c:max val="100"/>
        </c:scaling>
        <c:delete val="0"/>
        <c:axPos val="l"/>
        <c:numFmt formatCode="General" sourceLinked="1"/>
        <c:majorTickMark val="none"/>
        <c:minorTickMark val="none"/>
        <c:tickLblPos val="none"/>
        <c:spPr>
          <a:ln w="31750"/>
        </c:spPr>
        <c:txPr>
          <a:bodyPr/>
          <a:lstStyle/>
          <a:p>
            <a:pPr>
              <a:defRPr sz="1000">
                <a:solidFill>
                  <a:schemeClr val="bg1">
                    <a:lumMod val="50000"/>
                  </a:schemeClr>
                </a:solidFill>
              </a:defRPr>
            </a:pPr>
            <a:endParaRPr lang="fr-FR"/>
          </a:p>
        </c:txPr>
        <c:crossAx val="415277704"/>
        <c:crosses val="autoZero"/>
        <c:crossBetween val="midCat"/>
        <c:majorUnit val="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6509898191791343E-2"/>
          <c:y val="7.7426238342432452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181C-464A-BD19-A32F75687DC5}"/>
            </c:ext>
          </c:extLst>
        </c:ser>
        <c:dLbls>
          <c:showLegendKey val="0"/>
          <c:showVal val="0"/>
          <c:showCatName val="0"/>
          <c:showSerName val="0"/>
          <c:showPercent val="0"/>
          <c:showBubbleSize val="0"/>
        </c:dLbls>
        <c:axId val="415277704"/>
        <c:axId val="331361288"/>
      </c:scatterChart>
      <c:valAx>
        <c:axId val="415277704"/>
        <c:scaling>
          <c:orientation val="minMax"/>
          <c:max val="11"/>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2"/>
      </c:valAx>
      <c:valAx>
        <c:axId val="331361288"/>
        <c:scaling>
          <c:orientation val="minMax"/>
          <c:max val="1"/>
          <c:min val="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6509898191791343E-2"/>
          <c:y val="7.7426238342432452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C46-4F0F-99F9-1DB2882BBA34}"/>
            </c:ext>
          </c:extLst>
        </c:ser>
        <c:dLbls>
          <c:showLegendKey val="0"/>
          <c:showVal val="0"/>
          <c:showCatName val="0"/>
          <c:showSerName val="0"/>
          <c:showPercent val="0"/>
          <c:showBubbleSize val="0"/>
        </c:dLbls>
        <c:axId val="415277704"/>
        <c:axId val="331361288"/>
      </c:scatterChart>
      <c:valAx>
        <c:axId val="415277704"/>
        <c:scaling>
          <c:orientation val="minMax"/>
          <c:max val="11"/>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2"/>
      </c:valAx>
      <c:valAx>
        <c:axId val="331361288"/>
        <c:scaling>
          <c:orientation val="minMax"/>
          <c:max val="1"/>
          <c:min val="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2"/>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8.5116874487723773E-2"/>
          <c:y val="5.110638214093397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4D3-4525-8D90-7E10172229F9}"/>
            </c:ext>
          </c:extLst>
        </c:ser>
        <c:dLbls>
          <c:showLegendKey val="0"/>
          <c:showVal val="0"/>
          <c:showCatName val="0"/>
          <c:showSerName val="0"/>
          <c:showPercent val="0"/>
          <c:showBubbleSize val="0"/>
        </c:dLbls>
        <c:axId val="415277704"/>
        <c:axId val="331361288"/>
      </c:scatterChart>
      <c:valAx>
        <c:axId val="415277704"/>
        <c:scaling>
          <c:orientation val="minMax"/>
          <c:max val="11"/>
          <c:min val="0"/>
        </c:scaling>
        <c:delete val="0"/>
        <c:axPos val="b"/>
        <c:numFmt formatCode="General" sourceLinked="1"/>
        <c:majorTickMark val="none"/>
        <c:minorTickMark val="none"/>
        <c:tickLblPos val="none"/>
        <c:txPr>
          <a:bodyPr/>
          <a:lstStyle/>
          <a:p>
            <a:pPr>
              <a:defRPr sz="1000">
                <a:solidFill>
                  <a:schemeClr val="bg1">
                    <a:lumMod val="50000"/>
                  </a:schemeClr>
                </a:solidFill>
              </a:defRPr>
            </a:pPr>
            <a:endParaRPr lang="fr-FR"/>
          </a:p>
        </c:txPr>
        <c:crossAx val="331361288"/>
        <c:crosses val="autoZero"/>
        <c:crossBetween val="midCat"/>
        <c:majorUnit val="2"/>
      </c:valAx>
      <c:valAx>
        <c:axId val="331361288"/>
        <c:scaling>
          <c:orientation val="minMax"/>
          <c:max val="4"/>
          <c:min val="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504107835117539"/>
          <c:h val="0.91268026332259722"/>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15277704"/>
        <c:axId val="331361288"/>
      </c:scatterChart>
      <c:valAx>
        <c:axId val="415277704"/>
        <c:scaling>
          <c:orientation val="minMax"/>
          <c:max val="130"/>
          <c:min val="0"/>
        </c:scaling>
        <c:delete val="0"/>
        <c:axPos val="b"/>
        <c:numFmt formatCode="General" sourceLinked="1"/>
        <c:majorTickMark val="out"/>
        <c:minorTickMark val="none"/>
        <c:tickLblPos val="nextTo"/>
        <c:txPr>
          <a:bodyPr/>
          <a:lstStyle/>
          <a:p>
            <a:pPr>
              <a:defRPr sz="1000">
                <a:solidFill>
                  <a:schemeClr val="bg1"/>
                </a:solidFill>
              </a:defRPr>
            </a:pPr>
            <a:endParaRPr lang="fr-FR"/>
          </a:p>
        </c:txPr>
        <c:crossAx val="331361288"/>
        <c:crosses val="autoZero"/>
        <c:crossBetween val="midCat"/>
        <c:majorUnit val="10"/>
      </c:valAx>
      <c:valAx>
        <c:axId val="331361288"/>
        <c:scaling>
          <c:orientation val="minMax"/>
          <c:max val="20"/>
        </c:scaling>
        <c:delete val="0"/>
        <c:axPos val="l"/>
        <c:numFmt formatCode="General" sourceLinked="1"/>
        <c:majorTickMark val="out"/>
        <c:minorTickMark val="none"/>
        <c:tickLblPos val="nextTo"/>
        <c:txPr>
          <a:bodyPr/>
          <a:lstStyle/>
          <a:p>
            <a:pPr>
              <a:defRPr sz="1050">
                <a:solidFill>
                  <a:schemeClr val="bg1">
                    <a:lumMod val="50000"/>
                  </a:schemeClr>
                </a:solidFill>
              </a:defRPr>
            </a:pPr>
            <a:endParaRPr lang="fr-FR"/>
          </a:p>
        </c:txPr>
        <c:crossAx val="415277704"/>
        <c:crosses val="autoZero"/>
        <c:crossBetween val="midCat"/>
        <c:majorUnit val="5"/>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508638758284708E-2"/>
          <c:y val="3.3999349923483295E-2"/>
          <c:w val="0.78974977436120886"/>
          <c:h val="0.82696653803934472"/>
        </c:manualLayout>
      </c:layout>
      <c:barChart>
        <c:barDir val="col"/>
        <c:grouping val="stacked"/>
        <c:varyColors val="0"/>
        <c:ser>
          <c:idx val="0"/>
          <c:order val="0"/>
          <c:tx>
            <c:strRef>
              <c:f>Feuil1!$B$1</c:f>
              <c:strCache>
                <c:ptCount val="1"/>
                <c:pt idx="0">
                  <c:v>Failure</c:v>
                </c:pt>
              </c:strCache>
            </c:strRef>
          </c:tx>
          <c:spPr>
            <a:solidFill>
              <a:srgbClr val="5E247C"/>
            </a:solidFill>
            <a:ln>
              <a:noFill/>
            </a:ln>
            <a:effectLst/>
          </c:spPr>
          <c:invertIfNegative val="0"/>
          <c:dLbls>
            <c:dLbl>
              <c:idx val="0"/>
              <c:tx>
                <c:rich>
                  <a:bodyPr/>
                  <a:lstStyle/>
                  <a:p>
                    <a:fld id="{9513AE84-D9B8-4BA6-B305-492E409F2F7D}"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61F5-4D2E-9866-80AA7950C1EF}"/>
                </c:ext>
              </c:extLst>
            </c:dLbl>
            <c:dLbl>
              <c:idx val="1"/>
              <c:tx>
                <c:rich>
                  <a:bodyPr/>
                  <a:lstStyle/>
                  <a:p>
                    <a:fld id="{9FAA0837-0863-4C32-992D-435E79B53145}"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1F5-4D2E-9866-80AA7950C1EF}"/>
                </c:ext>
              </c:extLst>
            </c:dLbl>
            <c:dLbl>
              <c:idx val="2"/>
              <c:tx>
                <c:rich>
                  <a:bodyPr/>
                  <a:lstStyle/>
                  <a:p>
                    <a:fld id="{BD722D1F-A6CB-47C5-8FFE-F2E22E6A0E26}"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61F5-4D2E-9866-80AA7950C1EF}"/>
                </c:ext>
              </c:extLst>
            </c:dLbl>
            <c:dLbl>
              <c:idx val="3"/>
              <c:tx>
                <c:rich>
                  <a:bodyPr/>
                  <a:lstStyle/>
                  <a:p>
                    <a:fld id="{FC36DF9B-39CE-4661-8EAB-38B9048EA97A}"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C-61F5-4D2E-9866-80AA7950C1EF}"/>
                </c:ext>
              </c:extLst>
            </c:dLbl>
            <c:dLbl>
              <c:idx val="4"/>
              <c:tx>
                <c:rich>
                  <a:bodyPr/>
                  <a:lstStyle/>
                  <a:p>
                    <a:fld id="{5BD4A564-3F88-43C4-B90E-AEC6DBFDF4D1}"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E-61F5-4D2E-9866-80AA7950C1E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No evaluable 
exposure data</c:v>
                </c:pt>
                <c:pt idx="1">
                  <c:v>Q1 
244-994 ng/mL</c:v>
                </c:pt>
                <c:pt idx="2">
                  <c:v>Q2
 994-1624 ng/mL</c:v>
                </c:pt>
                <c:pt idx="3">
                  <c:v>Q3 
1624-2323 ng/mL</c:v>
                </c:pt>
                <c:pt idx="4">
                  <c:v>Q4 
2323-5663 ng/mL</c:v>
                </c:pt>
              </c:strCache>
            </c:strRef>
          </c:cat>
          <c:val>
            <c:numRef>
              <c:f>Feuil1!$B$2:$B$6</c:f>
              <c:numCache>
                <c:formatCode>General</c:formatCode>
                <c:ptCount val="5"/>
                <c:pt idx="0">
                  <c:v>66</c:v>
                </c:pt>
                <c:pt idx="1">
                  <c:v>37</c:v>
                </c:pt>
                <c:pt idx="2">
                  <c:v>49</c:v>
                </c:pt>
                <c:pt idx="3">
                  <c:v>39</c:v>
                </c:pt>
                <c:pt idx="4">
                  <c:v>33</c:v>
                </c:pt>
              </c:numCache>
            </c:numRef>
          </c:val>
          <c:extLst>
            <c:ext xmlns:c16="http://schemas.microsoft.com/office/drawing/2014/chart" uri="{C3380CC4-5D6E-409C-BE32-E72D297353CC}">
              <c16:uniqueId val="{00000000-83F4-4A11-9F5B-012FED2AFD23}"/>
            </c:ext>
          </c:extLst>
        </c:ser>
        <c:ser>
          <c:idx val="1"/>
          <c:order val="1"/>
          <c:tx>
            <c:strRef>
              <c:f>Feuil1!$C$1</c:f>
              <c:strCache>
                <c:ptCount val="1"/>
                <c:pt idx="0">
                  <c:v>Success</c:v>
                </c:pt>
              </c:strCache>
            </c:strRef>
          </c:tx>
          <c:spPr>
            <a:solidFill>
              <a:srgbClr val="CFA4E4"/>
            </a:solidFill>
            <a:ln>
              <a:noFill/>
            </a:ln>
            <a:effectLst/>
          </c:spPr>
          <c:invertIfNegative val="0"/>
          <c:dLbls>
            <c:dLbl>
              <c:idx val="0"/>
              <c:tx>
                <c:rich>
                  <a:bodyPr/>
                  <a:lstStyle/>
                  <a:p>
                    <a:fld id="{1A72DD52-7A05-4C71-A770-CB147E439DF2}"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1F5-4D2E-9866-80AA7950C1EF}"/>
                </c:ext>
              </c:extLst>
            </c:dLbl>
            <c:dLbl>
              <c:idx val="1"/>
              <c:tx>
                <c:rich>
                  <a:bodyPr/>
                  <a:lstStyle/>
                  <a:p>
                    <a:fld id="{05682C0C-99BA-45F0-AEE8-5583E4BE1E1D}"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61F5-4D2E-9866-80AA7950C1EF}"/>
                </c:ext>
              </c:extLst>
            </c:dLbl>
            <c:dLbl>
              <c:idx val="2"/>
              <c:tx>
                <c:rich>
                  <a:bodyPr/>
                  <a:lstStyle/>
                  <a:p>
                    <a:fld id="{C3448A03-3BAD-49D2-B3A4-06F5F05CFAC7}"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61F5-4D2E-9866-80AA7950C1EF}"/>
                </c:ext>
              </c:extLst>
            </c:dLbl>
            <c:dLbl>
              <c:idx val="3"/>
              <c:tx>
                <c:rich>
                  <a:bodyPr/>
                  <a:lstStyle/>
                  <a:p>
                    <a:fld id="{012CFA73-BAD7-4400-888F-47E76334B67F}"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61F5-4D2E-9866-80AA7950C1EF}"/>
                </c:ext>
              </c:extLst>
            </c:dLbl>
            <c:dLbl>
              <c:idx val="4"/>
              <c:tx>
                <c:rich>
                  <a:bodyPr/>
                  <a:lstStyle/>
                  <a:p>
                    <a:fld id="{3BBB48E5-18E9-4084-A027-4001CE14771E}"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61F5-4D2E-9866-80AA7950C1E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No evaluable 
exposure data</c:v>
                </c:pt>
                <c:pt idx="1">
                  <c:v>Q1 
244-994 ng/mL</c:v>
                </c:pt>
                <c:pt idx="2">
                  <c:v>Q2
 994-1624 ng/mL</c:v>
                </c:pt>
                <c:pt idx="3">
                  <c:v>Q3 
1624-2323 ng/mL</c:v>
                </c:pt>
                <c:pt idx="4">
                  <c:v>Q4 
2323-5663 ng/mL</c:v>
                </c:pt>
              </c:strCache>
            </c:strRef>
          </c:cat>
          <c:val>
            <c:numRef>
              <c:f>Feuil1!$C$2:$C$6</c:f>
              <c:numCache>
                <c:formatCode>General</c:formatCode>
                <c:ptCount val="5"/>
                <c:pt idx="0">
                  <c:v>19</c:v>
                </c:pt>
                <c:pt idx="1">
                  <c:v>55</c:v>
                </c:pt>
                <c:pt idx="2">
                  <c:v>40</c:v>
                </c:pt>
                <c:pt idx="3">
                  <c:v>57</c:v>
                </c:pt>
                <c:pt idx="4">
                  <c:v>53</c:v>
                </c:pt>
              </c:numCache>
            </c:numRef>
          </c:val>
          <c:extLst>
            <c:ext xmlns:c16="http://schemas.microsoft.com/office/drawing/2014/chart" uri="{C3380CC4-5D6E-409C-BE32-E72D297353CC}">
              <c16:uniqueId val="{00000001-83F4-4A11-9F5B-012FED2AFD23}"/>
            </c:ext>
          </c:extLst>
        </c:ser>
        <c:ser>
          <c:idx val="2"/>
          <c:order val="2"/>
          <c:tx>
            <c:strRef>
              <c:f>Feuil1!$D$1</c:f>
              <c:strCache>
                <c:ptCount val="1"/>
                <c:pt idx="0">
                  <c:v>Unable to assess</c:v>
                </c:pt>
              </c:strCache>
            </c:strRef>
          </c:tx>
          <c:spPr>
            <a:solidFill>
              <a:srgbClr val="B4B0B2"/>
            </a:solidFill>
            <a:ln>
              <a:noFill/>
            </a:ln>
            <a:effectLst/>
          </c:spPr>
          <c:invertIfNegative val="0"/>
          <c:dLbls>
            <c:dLbl>
              <c:idx val="0"/>
              <c:tx>
                <c:rich>
                  <a:bodyPr/>
                  <a:lstStyle/>
                  <a:p>
                    <a:fld id="{5DBA208A-8374-4813-AA65-28DD0A59BCC4}"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61F5-4D2E-9866-80AA7950C1EF}"/>
                </c:ext>
              </c:extLst>
            </c:dLbl>
            <c:dLbl>
              <c:idx val="1"/>
              <c:tx>
                <c:rich>
                  <a:bodyPr/>
                  <a:lstStyle/>
                  <a:p>
                    <a:fld id="{C3E9A3CC-89CC-427C-A0B5-6198ACA0F4A1}"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61F5-4D2E-9866-80AA7950C1EF}"/>
                </c:ext>
              </c:extLst>
            </c:dLbl>
            <c:dLbl>
              <c:idx val="2"/>
              <c:tx>
                <c:rich>
                  <a:bodyPr/>
                  <a:lstStyle/>
                  <a:p>
                    <a:fld id="{5DD66902-BD7E-49CA-AF21-0DD4EC4DF05B}"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61F5-4D2E-9866-80AA7950C1EF}"/>
                </c:ext>
              </c:extLst>
            </c:dLbl>
            <c:dLbl>
              <c:idx val="3"/>
              <c:tx>
                <c:rich>
                  <a:bodyPr/>
                  <a:lstStyle/>
                  <a:p>
                    <a:fld id="{83D3C846-312E-4015-AF4B-EF20EC25D7DF}"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61F5-4D2E-9866-80AA7950C1EF}"/>
                </c:ext>
              </c:extLst>
            </c:dLbl>
            <c:dLbl>
              <c:idx val="4"/>
              <c:tx>
                <c:rich>
                  <a:bodyPr/>
                  <a:lstStyle/>
                  <a:p>
                    <a:fld id="{4D103EBF-347D-4C65-B0EA-CE934F9D0C6A}" type="VALUE">
                      <a:rPr lang="en-US" smtClean="0"/>
                      <a:pPr/>
                      <a:t>[VALEUR]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61F5-4D2E-9866-80AA7950C1E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No evaluable 
exposure data</c:v>
                </c:pt>
                <c:pt idx="1">
                  <c:v>Q1 
244-994 ng/mL</c:v>
                </c:pt>
                <c:pt idx="2">
                  <c:v>Q2
 994-1624 ng/mL</c:v>
                </c:pt>
                <c:pt idx="3">
                  <c:v>Q3 
1624-2323 ng/mL</c:v>
                </c:pt>
                <c:pt idx="4">
                  <c:v>Q4 
2323-5663 ng/mL</c:v>
                </c:pt>
              </c:strCache>
            </c:strRef>
          </c:cat>
          <c:val>
            <c:numRef>
              <c:f>Feuil1!$D$2:$D$6</c:f>
              <c:numCache>
                <c:formatCode>General</c:formatCode>
                <c:ptCount val="5"/>
                <c:pt idx="0">
                  <c:v>16</c:v>
                </c:pt>
                <c:pt idx="1">
                  <c:v>8</c:v>
                </c:pt>
                <c:pt idx="2">
                  <c:v>11</c:v>
                </c:pt>
                <c:pt idx="3">
                  <c:v>3</c:v>
                </c:pt>
                <c:pt idx="4">
                  <c:v>13</c:v>
                </c:pt>
              </c:numCache>
            </c:numRef>
          </c:val>
          <c:extLst>
            <c:ext xmlns:c16="http://schemas.microsoft.com/office/drawing/2014/chart" uri="{C3380CC4-5D6E-409C-BE32-E72D297353CC}">
              <c16:uniqueId val="{00000002-83F4-4A11-9F5B-012FED2AFD23}"/>
            </c:ext>
          </c:extLst>
        </c:ser>
        <c:dLbls>
          <c:dLblPos val="ctr"/>
          <c:showLegendKey val="0"/>
          <c:showVal val="1"/>
          <c:showCatName val="0"/>
          <c:showSerName val="0"/>
          <c:showPercent val="0"/>
          <c:showBubbleSize val="0"/>
        </c:dLbls>
        <c:gapWidth val="150"/>
        <c:overlap val="100"/>
        <c:axId val="945859375"/>
        <c:axId val="945845455"/>
      </c:barChart>
      <c:catAx>
        <c:axId val="94585937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945845455"/>
        <c:crosses val="autoZero"/>
        <c:auto val="1"/>
        <c:lblAlgn val="ctr"/>
        <c:lblOffset val="100"/>
        <c:noMultiLvlLbl val="0"/>
      </c:catAx>
      <c:valAx>
        <c:axId val="945845455"/>
        <c:scaling>
          <c:orientation val="minMax"/>
          <c:max val="100"/>
        </c:scaling>
        <c:delete val="0"/>
        <c:axPos val="l"/>
        <c:numFmt formatCode="General" sourceLinked="1"/>
        <c:majorTickMark val="out"/>
        <c:minorTickMark val="out"/>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945859375"/>
        <c:crosses val="autoZero"/>
        <c:crossBetween val="between"/>
        <c:majorUnit val="20"/>
        <c:minorUnit val="10"/>
      </c:valAx>
      <c:spPr>
        <a:noFill/>
        <a:ln>
          <a:noFill/>
        </a:ln>
        <a:effectLst/>
      </c:spPr>
    </c:plotArea>
    <c:legend>
      <c:legendPos val="b"/>
      <c:layout>
        <c:manualLayout>
          <c:xMode val="edge"/>
          <c:yMode val="edge"/>
          <c:x val="0.81302899396100381"/>
          <c:y val="0.10055641328140966"/>
          <c:w val="0.16136036849148797"/>
          <c:h val="0.1587753150195088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833210235010086"/>
          <c:y val="3.9007756915176363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332025904"/>
        <c:axId val="332023160"/>
      </c:scatterChart>
      <c:valAx>
        <c:axId val="332025904"/>
        <c:scaling>
          <c:orientation val="minMax"/>
          <c:max val="90"/>
          <c:min val="0"/>
        </c:scaling>
        <c:delete val="0"/>
        <c:axPos val="b"/>
        <c:numFmt formatCode="General" sourceLinked="1"/>
        <c:majorTickMark val="out"/>
        <c:minorTickMark val="none"/>
        <c:tickLblPos val="nextTo"/>
        <c:txPr>
          <a:bodyPr/>
          <a:lstStyle/>
          <a:p>
            <a:pPr>
              <a:defRPr sz="900">
                <a:solidFill>
                  <a:schemeClr val="bg1">
                    <a:lumMod val="50000"/>
                  </a:schemeClr>
                </a:solidFill>
              </a:defRPr>
            </a:pPr>
            <a:endParaRPr lang="fr-FR"/>
          </a:p>
        </c:txPr>
        <c:crossAx val="332023160"/>
        <c:crosses val="autoZero"/>
        <c:crossBetween val="midCat"/>
        <c:majorUnit val="15"/>
      </c:valAx>
      <c:valAx>
        <c:axId val="332023160"/>
        <c:scaling>
          <c:orientation val="minMax"/>
          <c:max val="1"/>
        </c:scaling>
        <c:delete val="0"/>
        <c:axPos val="l"/>
        <c:numFmt formatCode="General" sourceLinked="1"/>
        <c:majorTickMark val="out"/>
        <c:minorTickMark val="none"/>
        <c:tickLblPos val="nextTo"/>
        <c:txPr>
          <a:bodyPr/>
          <a:lstStyle/>
          <a:p>
            <a:pPr>
              <a:defRPr sz="900">
                <a:solidFill>
                  <a:schemeClr val="bg1">
                    <a:lumMod val="50000"/>
                  </a:schemeClr>
                </a:solidFill>
              </a:defRPr>
            </a:pPr>
            <a:endParaRPr lang="fr-FR"/>
          </a:p>
        </c:txPr>
        <c:crossAx val="332025904"/>
        <c:crosses val="autoZero"/>
        <c:crossBetween val="midCat"/>
        <c:majorUnit val="0.2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833210235010086"/>
          <c:y val="3.9007756915176363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911-6946-B783-EEE989CE1CA2}"/>
            </c:ext>
          </c:extLst>
        </c:ser>
        <c:dLbls>
          <c:showLegendKey val="0"/>
          <c:showVal val="0"/>
          <c:showCatName val="0"/>
          <c:showSerName val="0"/>
          <c:showPercent val="0"/>
          <c:showBubbleSize val="0"/>
        </c:dLbls>
        <c:axId val="465317656"/>
        <c:axId val="465319224"/>
      </c:scatterChart>
      <c:valAx>
        <c:axId val="465317656"/>
        <c:scaling>
          <c:orientation val="minMax"/>
          <c:max val="90"/>
          <c:min val="0"/>
        </c:scaling>
        <c:delete val="0"/>
        <c:axPos val="b"/>
        <c:numFmt formatCode="General" sourceLinked="1"/>
        <c:majorTickMark val="none"/>
        <c:minorTickMark val="none"/>
        <c:tickLblPos val="nextTo"/>
        <c:txPr>
          <a:bodyPr/>
          <a:lstStyle/>
          <a:p>
            <a:pPr>
              <a:defRPr sz="900">
                <a:solidFill>
                  <a:schemeClr val="bg1"/>
                </a:solidFill>
              </a:defRPr>
            </a:pPr>
            <a:endParaRPr lang="fr-FR"/>
          </a:p>
        </c:txPr>
        <c:crossAx val="465319224"/>
        <c:crosses val="autoZero"/>
        <c:crossBetween val="midCat"/>
        <c:majorUnit val="15"/>
      </c:valAx>
      <c:valAx>
        <c:axId val="465319224"/>
        <c:scaling>
          <c:orientation val="minMax"/>
          <c:max val="50"/>
        </c:scaling>
        <c:delete val="0"/>
        <c:axPos val="l"/>
        <c:numFmt formatCode="General" sourceLinked="1"/>
        <c:majorTickMark val="out"/>
        <c:minorTickMark val="none"/>
        <c:tickLblPos val="nextTo"/>
        <c:txPr>
          <a:bodyPr/>
          <a:lstStyle/>
          <a:p>
            <a:pPr>
              <a:defRPr sz="900">
                <a:solidFill>
                  <a:schemeClr val="bg1">
                    <a:lumMod val="50000"/>
                  </a:schemeClr>
                </a:solidFill>
              </a:defRPr>
            </a:pPr>
            <a:endParaRPr lang="fr-FR"/>
          </a:p>
        </c:txPr>
        <c:crossAx val="465317656"/>
        <c:crosses val="autoZero"/>
        <c:crossBetween val="midCat"/>
        <c:majorUnit val="1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Feuil1!$B$1</c:f>
              <c:strCache>
                <c:ptCount val="1"/>
                <c:pt idx="0">
                  <c:v>ACC &gt; 2.5 CFU/cm² </c:v>
                </c:pt>
              </c:strCache>
            </c:strRef>
          </c:tx>
          <c:spPr>
            <a:solidFill>
              <a:srgbClr val="CFA4E4"/>
            </a:solidFill>
            <a:ln>
              <a:noFill/>
            </a:ln>
            <a:effectLst/>
          </c:spPr>
          <c:invertIfNegative val="0"/>
          <c:cat>
            <c:strRef>
              <c:f>Feuil1!$A$2:$A$4</c:f>
              <c:strCache>
                <c:ptCount val="3"/>
                <c:pt idx="0">
                  <c:v>Wiped Off</c:v>
                </c:pt>
                <c:pt idx="1">
                  <c:v>Partially Wiped</c:v>
                </c:pt>
                <c:pt idx="2">
                  <c:v>Wiped Off</c:v>
                </c:pt>
              </c:strCache>
            </c:strRef>
          </c:cat>
          <c:val>
            <c:numRef>
              <c:f>Feuil1!$B$2:$B$4</c:f>
              <c:numCache>
                <c:formatCode>General</c:formatCode>
                <c:ptCount val="3"/>
                <c:pt idx="0">
                  <c:v>53</c:v>
                </c:pt>
                <c:pt idx="1">
                  <c:v>35</c:v>
                </c:pt>
                <c:pt idx="2">
                  <c:v>7</c:v>
                </c:pt>
              </c:numCache>
            </c:numRef>
          </c:val>
          <c:extLst>
            <c:ext xmlns:c16="http://schemas.microsoft.com/office/drawing/2014/chart" uri="{C3380CC4-5D6E-409C-BE32-E72D297353CC}">
              <c16:uniqueId val="{00000000-C558-564A-88D2-F156D0C8036F}"/>
            </c:ext>
          </c:extLst>
        </c:ser>
        <c:ser>
          <c:idx val="1"/>
          <c:order val="1"/>
          <c:tx>
            <c:strRef>
              <c:f>Feuil1!$C$1</c:f>
              <c:strCache>
                <c:ptCount val="1"/>
                <c:pt idx="0">
                  <c:v>ACC &lt; 2.5 CFU/cm²</c:v>
                </c:pt>
              </c:strCache>
            </c:strRef>
          </c:tx>
          <c:spPr>
            <a:solidFill>
              <a:srgbClr val="5E247C"/>
            </a:solidFill>
            <a:ln>
              <a:noFill/>
            </a:ln>
            <a:effectLst/>
          </c:spPr>
          <c:invertIfNegative val="0"/>
          <c:cat>
            <c:strRef>
              <c:f>Feuil1!$A$2:$A$4</c:f>
              <c:strCache>
                <c:ptCount val="3"/>
                <c:pt idx="0">
                  <c:v>Wiped Off</c:v>
                </c:pt>
                <c:pt idx="1">
                  <c:v>Partially Wiped</c:v>
                </c:pt>
                <c:pt idx="2">
                  <c:v>Wiped Off</c:v>
                </c:pt>
              </c:strCache>
            </c:strRef>
          </c:cat>
          <c:val>
            <c:numRef>
              <c:f>Feuil1!$C$2:$C$4</c:f>
              <c:numCache>
                <c:formatCode>General</c:formatCode>
                <c:ptCount val="3"/>
                <c:pt idx="0">
                  <c:v>47</c:v>
                </c:pt>
                <c:pt idx="1">
                  <c:v>65</c:v>
                </c:pt>
                <c:pt idx="2">
                  <c:v>93</c:v>
                </c:pt>
              </c:numCache>
            </c:numRef>
          </c:val>
          <c:extLst>
            <c:ext xmlns:c16="http://schemas.microsoft.com/office/drawing/2014/chart" uri="{C3380CC4-5D6E-409C-BE32-E72D297353CC}">
              <c16:uniqueId val="{00000001-C558-564A-88D2-F156D0C8036F}"/>
            </c:ext>
          </c:extLst>
        </c:ser>
        <c:dLbls>
          <c:showLegendKey val="0"/>
          <c:showVal val="0"/>
          <c:showCatName val="0"/>
          <c:showSerName val="0"/>
          <c:showPercent val="0"/>
          <c:showBubbleSize val="0"/>
        </c:dLbls>
        <c:gapWidth val="150"/>
        <c:overlap val="100"/>
        <c:axId val="1976864255"/>
        <c:axId val="2005729679"/>
      </c:barChart>
      <c:catAx>
        <c:axId val="19768642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crossAx val="2005729679"/>
        <c:crosses val="autoZero"/>
        <c:auto val="1"/>
        <c:lblAlgn val="ctr"/>
        <c:lblOffset val="100"/>
        <c:noMultiLvlLbl val="0"/>
      </c:catAx>
      <c:valAx>
        <c:axId val="2005729679"/>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crossAx val="1976864255"/>
        <c:crosses val="autoZero"/>
        <c:crossBetween val="between"/>
        <c:majorUnit val="0.1"/>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Feuil1!$B$1</c:f>
              <c:strCache>
                <c:ptCount val="1"/>
                <c:pt idx="0">
                  <c:v>ACC &gt; 2.5 CFU/cm² </c:v>
                </c:pt>
              </c:strCache>
            </c:strRef>
          </c:tx>
          <c:spPr>
            <a:solidFill>
              <a:srgbClr val="CFA4E4"/>
            </a:solidFill>
            <a:ln>
              <a:noFill/>
            </a:ln>
            <a:effectLst/>
          </c:spPr>
          <c:invertIfNegative val="0"/>
          <c:cat>
            <c:strRef>
              <c:f>Feuil1!$A$2:$A$4</c:f>
              <c:strCache>
                <c:ptCount val="3"/>
                <c:pt idx="0">
                  <c:v>Wiped Off</c:v>
                </c:pt>
                <c:pt idx="1">
                  <c:v>Partially Wiped</c:v>
                </c:pt>
                <c:pt idx="2">
                  <c:v>Wiped Off</c:v>
                </c:pt>
              </c:strCache>
            </c:strRef>
          </c:cat>
          <c:val>
            <c:numRef>
              <c:f>Feuil1!$B$2:$B$4</c:f>
              <c:numCache>
                <c:formatCode>General</c:formatCode>
                <c:ptCount val="3"/>
                <c:pt idx="0">
                  <c:v>80</c:v>
                </c:pt>
                <c:pt idx="1">
                  <c:v>73</c:v>
                </c:pt>
                <c:pt idx="2">
                  <c:v>38</c:v>
                </c:pt>
              </c:numCache>
            </c:numRef>
          </c:val>
          <c:extLst>
            <c:ext xmlns:c16="http://schemas.microsoft.com/office/drawing/2014/chart" uri="{C3380CC4-5D6E-409C-BE32-E72D297353CC}">
              <c16:uniqueId val="{00000000-8626-6C4C-9D22-44BACCCB8783}"/>
            </c:ext>
          </c:extLst>
        </c:ser>
        <c:ser>
          <c:idx val="1"/>
          <c:order val="1"/>
          <c:tx>
            <c:strRef>
              <c:f>Feuil1!$C$1</c:f>
              <c:strCache>
                <c:ptCount val="1"/>
                <c:pt idx="0">
                  <c:v>ACC &lt; 2.5 CFU/cm²</c:v>
                </c:pt>
              </c:strCache>
            </c:strRef>
          </c:tx>
          <c:spPr>
            <a:solidFill>
              <a:srgbClr val="5E247C"/>
            </a:solidFill>
            <a:ln>
              <a:noFill/>
            </a:ln>
            <a:effectLst/>
          </c:spPr>
          <c:invertIfNegative val="0"/>
          <c:cat>
            <c:strRef>
              <c:f>Feuil1!$A$2:$A$4</c:f>
              <c:strCache>
                <c:ptCount val="3"/>
                <c:pt idx="0">
                  <c:v>Wiped Off</c:v>
                </c:pt>
                <c:pt idx="1">
                  <c:v>Partially Wiped</c:v>
                </c:pt>
                <c:pt idx="2">
                  <c:v>Wiped Off</c:v>
                </c:pt>
              </c:strCache>
            </c:strRef>
          </c:cat>
          <c:val>
            <c:numRef>
              <c:f>Feuil1!$C$2:$C$4</c:f>
              <c:numCache>
                <c:formatCode>General</c:formatCode>
                <c:ptCount val="3"/>
                <c:pt idx="0">
                  <c:v>20</c:v>
                </c:pt>
                <c:pt idx="1">
                  <c:v>27</c:v>
                </c:pt>
                <c:pt idx="2">
                  <c:v>62</c:v>
                </c:pt>
              </c:numCache>
            </c:numRef>
          </c:val>
          <c:extLst>
            <c:ext xmlns:c16="http://schemas.microsoft.com/office/drawing/2014/chart" uri="{C3380CC4-5D6E-409C-BE32-E72D297353CC}">
              <c16:uniqueId val="{00000001-8626-6C4C-9D22-44BACCCB8783}"/>
            </c:ext>
          </c:extLst>
        </c:ser>
        <c:dLbls>
          <c:showLegendKey val="0"/>
          <c:showVal val="0"/>
          <c:showCatName val="0"/>
          <c:showSerName val="0"/>
          <c:showPercent val="0"/>
          <c:showBubbleSize val="0"/>
        </c:dLbls>
        <c:gapWidth val="150"/>
        <c:overlap val="100"/>
        <c:axId val="1976864255"/>
        <c:axId val="2005729679"/>
      </c:barChart>
      <c:catAx>
        <c:axId val="19768642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crossAx val="2005729679"/>
        <c:crosses val="autoZero"/>
        <c:auto val="1"/>
        <c:lblAlgn val="ctr"/>
        <c:lblOffset val="100"/>
        <c:noMultiLvlLbl val="0"/>
      </c:catAx>
      <c:valAx>
        <c:axId val="2005729679"/>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7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crossAx val="1976864255"/>
        <c:crosses val="autoZero"/>
        <c:crossBetween val="between"/>
        <c:majorUnit val="0.1"/>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6.4089729767430395E-2"/>
          <c:y val="6.3744990232448506E-2"/>
          <c:w val="0.90010752140124606"/>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E0D1-4EA9-970D-248605AE237E}"/>
            </c:ext>
          </c:extLst>
        </c:ser>
        <c:dLbls>
          <c:showLegendKey val="0"/>
          <c:showVal val="0"/>
          <c:showCatName val="0"/>
          <c:showSerName val="0"/>
          <c:showPercent val="0"/>
          <c:showBubbleSize val="0"/>
        </c:dLbls>
        <c:axId val="415277704"/>
        <c:axId val="331361288"/>
      </c:scatterChart>
      <c:valAx>
        <c:axId val="415277704"/>
        <c:scaling>
          <c:orientation val="minMax"/>
          <c:max val="45"/>
          <c:min val="0"/>
        </c:scaling>
        <c:delete val="0"/>
        <c:axPos val="b"/>
        <c:numFmt formatCode="General" sourceLinked="1"/>
        <c:majorTickMark val="out"/>
        <c:minorTickMark val="none"/>
        <c:tickLblPos val="nextTo"/>
        <c:spPr>
          <a:ln>
            <a:solidFill>
              <a:schemeClr val="bg1"/>
            </a:solidFill>
          </a:ln>
        </c:spPr>
        <c:txPr>
          <a:bodyPr/>
          <a:lstStyle/>
          <a:p>
            <a:pPr>
              <a:defRPr sz="1000">
                <a:solidFill>
                  <a:schemeClr val="bg1">
                    <a:lumMod val="50000"/>
                  </a:schemeClr>
                </a:solidFill>
              </a:defRPr>
            </a:pPr>
            <a:endParaRPr lang="fr-FR"/>
          </a:p>
        </c:txPr>
        <c:crossAx val="331361288"/>
        <c:crosses val="autoZero"/>
        <c:crossBetween val="midCat"/>
        <c:majorUnit val="10"/>
      </c:valAx>
      <c:valAx>
        <c:axId val="331361288"/>
        <c:scaling>
          <c:orientation val="minMax"/>
          <c:max val="6"/>
          <c:min val="0"/>
        </c:scaling>
        <c:delete val="1"/>
        <c:axPos val="l"/>
        <c:numFmt formatCode="General" sourceLinked="1"/>
        <c:majorTickMark val="out"/>
        <c:minorTickMark val="none"/>
        <c:tickLblPos val="nextTo"/>
        <c:crossAx val="415277704"/>
        <c:crossesAt val="0"/>
        <c:crossBetween val="midCat"/>
        <c:majorUnit val="10"/>
      </c:valAx>
      <c:spPr>
        <a:noFill/>
        <a:ln w="25400">
          <a:noFill/>
        </a:ln>
      </c:spPr>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userShapes r:id="rId2"/>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53471301917515512"/>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BFD-4BD6-9678-5D6D82A1AEB2}"/>
            </c:ext>
          </c:extLst>
        </c:ser>
        <c:dLbls>
          <c:showLegendKey val="0"/>
          <c:showVal val="0"/>
          <c:showCatName val="0"/>
          <c:showSerName val="0"/>
          <c:showPercent val="0"/>
          <c:showBubbleSize val="0"/>
        </c:dLbls>
        <c:axId val="415277704"/>
        <c:axId val="331361288"/>
      </c:scatterChart>
      <c:valAx>
        <c:axId val="415277704"/>
        <c:scaling>
          <c:orientation val="minMax"/>
          <c:max val="45"/>
          <c:min val="0"/>
        </c:scaling>
        <c:delete val="1"/>
        <c:axPos val="b"/>
        <c:numFmt formatCode="General" sourceLinked="1"/>
        <c:majorTickMark val="out"/>
        <c:minorTickMark val="none"/>
        <c:tickLblPos val="nextTo"/>
        <c:crossAx val="331361288"/>
        <c:crosses val="autoZero"/>
        <c:crossBetween val="midCat"/>
        <c:majorUnit val="10"/>
      </c:valAx>
      <c:valAx>
        <c:axId val="331361288"/>
        <c:scaling>
          <c:orientation val="minMax"/>
          <c:max val="6"/>
          <c:min val="0"/>
        </c:scaling>
        <c:delete val="0"/>
        <c:axPos val="l"/>
        <c:numFmt formatCode="General" sourceLinked="1"/>
        <c:majorTickMark val="in"/>
        <c:minorTickMark val="none"/>
        <c:tickLblPos val="nextTo"/>
        <c:spPr>
          <a:ln/>
        </c:spPr>
        <c:txPr>
          <a:bodyPr/>
          <a:lstStyle/>
          <a:p>
            <a:pPr>
              <a:defRPr sz="1000">
                <a:solidFill>
                  <a:srgbClr val="7F7F7F"/>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7535-4F86-A881-224F11A6EDB6}"/>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4.5"/>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21A8-42BC-9648-B4B4397C3180}"/>
            </c:ext>
          </c:extLst>
        </c:ser>
        <c:dLbls>
          <c:showLegendKey val="0"/>
          <c:showVal val="0"/>
          <c:showCatName val="0"/>
          <c:showSerName val="0"/>
          <c:showPercent val="0"/>
          <c:showBubbleSize val="0"/>
        </c:dLbls>
        <c:axId val="415277704"/>
        <c:axId val="331361288"/>
      </c:scatterChart>
      <c:valAx>
        <c:axId val="415277704"/>
        <c:scaling>
          <c:orientation val="minMax"/>
          <c:max val="20"/>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
      </c:valAx>
      <c:valAx>
        <c:axId val="331361288"/>
        <c:scaling>
          <c:orientation val="minMax"/>
          <c:max val="4"/>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58615753554151"/>
          <c:y val="3.51246396707285E-2"/>
          <c:w val="0.11538893461440596"/>
          <c:h val="0.92975072065854303"/>
        </c:manualLayout>
      </c:layout>
      <c:scatterChart>
        <c:scatterStyle val="lineMarker"/>
        <c:varyColors val="0"/>
        <c:ser>
          <c:idx val="0"/>
          <c:order val="0"/>
          <c:tx>
            <c:strRef>
              <c:f>Feuil1!$B$1</c:f>
              <c:strCache>
                <c:ptCount val="1"/>
                <c:pt idx="0">
                  <c:v>Valeur Y 1</c:v>
                </c:pt>
              </c:strCache>
            </c:strRef>
          </c:tx>
          <c:spPr>
            <a:ln w="25400" cap="rnd">
              <a:noFill/>
              <a:round/>
            </a:ln>
            <a:effectLst/>
          </c:spPr>
          <c:marker>
            <c:symbol val="circle"/>
            <c:size val="5"/>
            <c:spPr>
              <a:solidFill>
                <a:schemeClr val="accent1"/>
              </a:solidFill>
              <a:ln w="9525">
                <a:solidFill>
                  <a:schemeClr val="accent1"/>
                </a:solidFill>
              </a:ln>
              <a:effectLst/>
            </c:spPr>
          </c:marke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F502-4C30-9EAD-B15DBE2AE33E}"/>
            </c:ext>
          </c:extLst>
        </c:ser>
        <c:dLbls>
          <c:showLegendKey val="0"/>
          <c:showVal val="0"/>
          <c:showCatName val="0"/>
          <c:showSerName val="0"/>
          <c:showPercent val="0"/>
          <c:showBubbleSize val="0"/>
        </c:dLbls>
        <c:axId val="578265016"/>
        <c:axId val="578261880"/>
      </c:scatterChart>
      <c:valAx>
        <c:axId val="578265016"/>
        <c:scaling>
          <c:orientation val="minMax"/>
          <c:max val="14"/>
          <c:min val="0"/>
        </c:scaling>
        <c:delete val="0"/>
        <c:axPos val="b"/>
        <c:numFmt formatCode="General" sourceLinked="1"/>
        <c:majorTickMark val="none"/>
        <c:minorTickMark val="none"/>
        <c:tickLblPos val="none"/>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78261880"/>
        <c:crosses val="autoZero"/>
        <c:crossBetween val="midCat"/>
        <c:majorUnit val="2"/>
        <c:minorUnit val="1"/>
      </c:valAx>
      <c:valAx>
        <c:axId val="578261880"/>
        <c:scaling>
          <c:orientation val="minMax"/>
          <c:max val="4"/>
          <c:min val="0"/>
        </c:scaling>
        <c:delete val="0"/>
        <c:axPos val="l"/>
        <c:numFmt formatCode="General" sourceLinked="0"/>
        <c:majorTickMark val="in"/>
        <c:minorTickMark val="none"/>
        <c:tickLblPos val="none"/>
        <c:spPr>
          <a:noFill/>
          <a:ln w="1270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r-FR"/>
          </a:p>
        </c:txPr>
        <c:crossAx val="578265016"/>
        <c:crosses val="autoZero"/>
        <c:crossBetween val="midCat"/>
        <c:majorUnit val="1"/>
      </c:valAx>
      <c:spPr>
        <a:noFill/>
        <a:ln w="28575">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CED8-497D-8D2C-CFC0CE91F360}"/>
            </c:ext>
          </c:extLst>
        </c:ser>
        <c:dLbls>
          <c:showLegendKey val="0"/>
          <c:showVal val="0"/>
          <c:showCatName val="0"/>
          <c:showSerName val="0"/>
          <c:showPercent val="0"/>
          <c:showBubbleSize val="0"/>
        </c:dLbls>
        <c:axId val="415277704"/>
        <c:axId val="331361288"/>
      </c:scatterChart>
      <c:valAx>
        <c:axId val="415277704"/>
        <c:scaling>
          <c:orientation val="minMax"/>
          <c:max val="5"/>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
      </c:valAx>
      <c:valAx>
        <c:axId val="331361288"/>
        <c:scaling>
          <c:orientation val="minMax"/>
          <c:max val="100"/>
          <c:min val="7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2776670218354341"/>
          <c:y val="3.4071457825881751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1AF7-416C-AE8C-F7F0B1D684F6}"/>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3.5"/>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0.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6457818258514502E-2"/>
          <c:y val="3.7689560521272848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1AF7-416C-AE8C-F7F0B1D684F6}"/>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6"/>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2776670141552904"/>
          <c:y val="3.407147948205042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BE39-4FA1-816A-19F09B975314}"/>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3"/>
        </c:scaling>
        <c:delete val="0"/>
        <c:axPos val="l"/>
        <c:numFmt formatCode="General" sourceLinked="1"/>
        <c:majorTickMark val="out"/>
        <c:minorTickMark val="none"/>
        <c:tickLblPos val="nextTo"/>
        <c:spPr>
          <a:ln/>
        </c:spPr>
        <c:txPr>
          <a:bodyPr/>
          <a:lstStyle/>
          <a:p>
            <a:pPr>
              <a:defRPr sz="1000">
                <a:solidFill>
                  <a:schemeClr val="bg1">
                    <a:lumMod val="50000"/>
                  </a:schemeClr>
                </a:solidFill>
              </a:defRPr>
            </a:pPr>
            <a:endParaRPr lang="fr-FR"/>
          </a:p>
        </c:txPr>
        <c:crossAx val="415277704"/>
        <c:crosses val="autoZero"/>
        <c:crossBetween val="midCat"/>
        <c:majorUnit val="0.5"/>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C41E-43FA-82B0-A3C35C6CAD35}"/>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 val="autoZero"/>
        <c:crossBetween val="midCat"/>
        <c:majorUnit val="3"/>
      </c:valAx>
      <c:valAx>
        <c:axId val="331361288"/>
        <c:scaling>
          <c:orientation val="minMax"/>
          <c:max val="3000"/>
        </c:scaling>
        <c:delete val="0"/>
        <c:axPos val="l"/>
        <c:numFmt formatCode="General" sourceLinked="1"/>
        <c:majorTickMark val="out"/>
        <c:minorTickMark val="none"/>
        <c:tickLblPos val="nextTo"/>
        <c:txPr>
          <a:bodyPr/>
          <a:lstStyle/>
          <a:p>
            <a:pPr>
              <a:defRPr sz="1000">
                <a:solidFill>
                  <a:schemeClr val="bg1">
                    <a:lumMod val="50000"/>
                  </a:schemeClr>
                </a:solidFill>
              </a:defRPr>
            </a:pPr>
            <a:endParaRPr lang="fr-FR"/>
          </a:p>
        </c:txPr>
        <c:crossAx val="415277704"/>
        <c:crosses val="autoZero"/>
        <c:crossBetween val="midCat"/>
        <c:majorUnit val="100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B1C-4A6F-AFE5-4387FEA1D5B5}"/>
            </c:ext>
          </c:extLst>
        </c:ser>
        <c:dLbls>
          <c:showLegendKey val="0"/>
          <c:showVal val="0"/>
          <c:showCatName val="0"/>
          <c:showSerName val="0"/>
          <c:showPercent val="0"/>
          <c:showBubbleSize val="0"/>
        </c:dLbls>
        <c:axId val="415277704"/>
        <c:axId val="331361288"/>
      </c:scatterChart>
      <c:valAx>
        <c:axId val="415277704"/>
        <c:scaling>
          <c:orientation val="minMax"/>
          <c:max val="3000"/>
          <c:min val="0"/>
        </c:scaling>
        <c:delete val="0"/>
        <c:axPos val="b"/>
        <c:numFmt formatCode="General" sourceLinked="1"/>
        <c:majorTickMark val="out"/>
        <c:minorTickMark val="none"/>
        <c:tickLblPos val="nextTo"/>
        <c:txPr>
          <a:bodyPr/>
          <a:lstStyle/>
          <a:p>
            <a:pPr>
              <a:defRPr sz="1000">
                <a:solidFill>
                  <a:schemeClr val="bg1">
                    <a:lumMod val="50000"/>
                  </a:schemeClr>
                </a:solidFill>
              </a:defRPr>
            </a:pPr>
            <a:endParaRPr lang="fr-FR"/>
          </a:p>
        </c:txPr>
        <c:crossAx val="331361288"/>
        <c:crosses val="autoZero"/>
        <c:crossBetween val="midCat"/>
        <c:majorUnit val="1000"/>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CA29-418C-B908-233804BBC3EF}"/>
            </c:ext>
          </c:extLst>
        </c:ser>
        <c:dLbls>
          <c:showLegendKey val="0"/>
          <c:showVal val="0"/>
          <c:showCatName val="0"/>
          <c:showSerName val="0"/>
          <c:showPercent val="0"/>
          <c:showBubbleSize val="0"/>
        </c:dLbls>
        <c:axId val="415277704"/>
        <c:axId val="331361288"/>
      </c:scatterChart>
      <c:valAx>
        <c:axId val="415277704"/>
        <c:scaling>
          <c:orientation val="minMax"/>
          <c:max val="36"/>
          <c:min val="0"/>
        </c:scaling>
        <c:delete val="1"/>
        <c:axPos val="b"/>
        <c:numFmt formatCode="General" sourceLinked="1"/>
        <c:majorTickMark val="out"/>
        <c:minorTickMark val="none"/>
        <c:tickLblPos val="nextTo"/>
        <c:crossAx val="331361288"/>
        <c:crossesAt val="0"/>
        <c:crossBetween val="midCat"/>
        <c:majorUnit val="3"/>
      </c:valAx>
      <c:valAx>
        <c:axId val="331361288"/>
        <c:scaling>
          <c:orientation val="minMax"/>
          <c:max val="0.4"/>
        </c:scaling>
        <c:delete val="0"/>
        <c:axPos val="l"/>
        <c:numFmt formatCode="General" sourceLinked="1"/>
        <c:majorTickMark val="out"/>
        <c:minorTickMark val="none"/>
        <c:tickLblPos val="nextTo"/>
        <c:txPr>
          <a:bodyPr/>
          <a:lstStyle/>
          <a:p>
            <a:pPr>
              <a:defRPr sz="1000">
                <a:solidFill>
                  <a:schemeClr val="bg1"/>
                </a:solidFill>
              </a:defRPr>
            </a:pPr>
            <a:endParaRPr lang="fr-FR"/>
          </a:p>
        </c:txPr>
        <c:crossAx val="415277704"/>
        <c:crosses val="autoZero"/>
        <c:crossBetween val="midCat"/>
        <c:majorUnit val="0.1"/>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3B1C-4A6F-AFE5-4387FEA1D5B5}"/>
            </c:ext>
          </c:extLst>
        </c:ser>
        <c:dLbls>
          <c:showLegendKey val="0"/>
          <c:showVal val="0"/>
          <c:showCatName val="0"/>
          <c:showSerName val="0"/>
          <c:showPercent val="0"/>
          <c:showBubbleSize val="0"/>
        </c:dLbls>
        <c:axId val="415277704"/>
        <c:axId val="331361288"/>
      </c:scatterChart>
      <c:valAx>
        <c:axId val="415277704"/>
        <c:scaling>
          <c:orientation val="minMax"/>
          <c:max val="3000"/>
          <c:min val="0"/>
        </c:scaling>
        <c:delete val="1"/>
        <c:axPos val="b"/>
        <c:numFmt formatCode="General" sourceLinked="1"/>
        <c:majorTickMark val="out"/>
        <c:minorTickMark val="none"/>
        <c:tickLblPos val="nextTo"/>
        <c:crossAx val="331361288"/>
        <c:crosses val="autoZero"/>
        <c:crossBetween val="midCat"/>
        <c:majorUnit val="1000"/>
      </c:valAx>
      <c:valAx>
        <c:axId val="331361288"/>
        <c:scaling>
          <c:orientation val="minMax"/>
          <c:max val="100"/>
        </c:scaling>
        <c:delete val="1"/>
        <c:axPos val="l"/>
        <c:numFmt formatCode="General" sourceLinked="1"/>
        <c:majorTickMark val="out"/>
        <c:minorTickMark val="none"/>
        <c:tickLblPos val="nextTo"/>
        <c:crossAx val="415277704"/>
        <c:crosses val="autoZero"/>
        <c:crossBetween val="midCat"/>
        <c:majorUnit val="20"/>
      </c:valAx>
    </c:plotArea>
    <c:plotVisOnly val="1"/>
    <c:dispBlanksAs val="gap"/>
    <c:showDLblsOverMax val="0"/>
  </c:chart>
  <c:txPr>
    <a:bodyPr/>
    <a:lstStyle/>
    <a:p>
      <a:pPr>
        <a:defRPr sz="9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87223329781645598"/>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6D12-4A04-84F5-63A8D64D452F}"/>
            </c:ext>
          </c:extLst>
        </c:ser>
        <c:dLbls>
          <c:showLegendKey val="0"/>
          <c:showVal val="0"/>
          <c:showCatName val="0"/>
          <c:showSerName val="0"/>
          <c:showPercent val="0"/>
          <c:showBubbleSize val="0"/>
        </c:dLbls>
        <c:axId val="415277704"/>
        <c:axId val="331361288"/>
      </c:scatterChart>
      <c:valAx>
        <c:axId val="415277704"/>
        <c:scaling>
          <c:orientation val="minMax"/>
          <c:max val="15"/>
          <c:min val="10"/>
        </c:scaling>
        <c:delete val="1"/>
        <c:axPos val="b"/>
        <c:numFmt formatCode="General" sourceLinked="1"/>
        <c:majorTickMark val="out"/>
        <c:minorTickMark val="none"/>
        <c:tickLblPos val="nextTo"/>
        <c:crossAx val="331361288"/>
        <c:crosses val="autoZero"/>
        <c:crossBetween val="midCat"/>
        <c:majorUnit val="1"/>
      </c:valAx>
      <c:valAx>
        <c:axId val="331361288"/>
        <c:scaling>
          <c:orientation val="minMax"/>
          <c:max val="140"/>
        </c:scaling>
        <c:delete val="0"/>
        <c:axPos val="l"/>
        <c:numFmt formatCode="General" sourceLinked="1"/>
        <c:majorTickMark val="out"/>
        <c:minorTickMark val="none"/>
        <c:tickLblPos val="nextTo"/>
        <c:crossAx val="415277704"/>
        <c:crossesAt val="0"/>
        <c:crossBetween val="midCat"/>
        <c:majorUnit val="20"/>
      </c:valAx>
      <c:spPr>
        <a:noFill/>
        <a:ln w="25400">
          <a:noFill/>
        </a:ln>
      </c:spPr>
    </c:plotArea>
    <c:plotVisOnly val="1"/>
    <c:dispBlanksAs val="gap"/>
    <c:showDLblsOverMax val="0"/>
  </c:chart>
  <c:txPr>
    <a:bodyPr/>
    <a:lstStyle/>
    <a:p>
      <a:pPr>
        <a:defRPr sz="8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9.8851564385566401E-2"/>
          <c:y val="2.8879253343704499E-2"/>
          <c:w val="0.59395452128876214"/>
          <c:h val="0.83952527100163499"/>
        </c:manualLayout>
      </c:layout>
      <c:scatterChart>
        <c:scatterStyle val="lineMarker"/>
        <c:varyColors val="0"/>
        <c:ser>
          <c:idx val="0"/>
          <c:order val="0"/>
          <c:tx>
            <c:strRef>
              <c:f>Feuil1!$B$1</c:f>
              <c:strCache>
                <c:ptCount val="1"/>
                <c:pt idx="0">
                  <c:v>Valeur Y 1</c:v>
                </c:pt>
              </c:strCache>
            </c:strRef>
          </c:tx>
          <c:spPr>
            <a:ln w="47625">
              <a:noFill/>
            </a:ln>
          </c:spPr>
          <c:xVal>
            <c:numRef>
              <c:f>Feuil1!$A$2:$A$4</c:f>
              <c:numCache>
                <c:formatCode>General</c:formatCode>
                <c:ptCount val="3"/>
              </c:numCache>
            </c:numRef>
          </c:xVal>
          <c:yVal>
            <c:numRef>
              <c:f>Feuil1!$B$2:$B$4</c:f>
              <c:numCache>
                <c:formatCode>General</c:formatCode>
                <c:ptCount val="3"/>
                <c:pt idx="2">
                  <c:v>0.8</c:v>
                </c:pt>
              </c:numCache>
            </c:numRef>
          </c:yVal>
          <c:smooth val="0"/>
          <c:extLst>
            <c:ext xmlns:c16="http://schemas.microsoft.com/office/drawing/2014/chart" uri="{C3380CC4-5D6E-409C-BE32-E72D297353CC}">
              <c16:uniqueId val="{00000000-738B-4B21-BF0D-E9A001B13010}"/>
            </c:ext>
          </c:extLst>
        </c:ser>
        <c:dLbls>
          <c:showLegendKey val="0"/>
          <c:showVal val="0"/>
          <c:showCatName val="0"/>
          <c:showSerName val="0"/>
          <c:showPercent val="0"/>
          <c:showBubbleSize val="0"/>
        </c:dLbls>
        <c:axId val="415277704"/>
        <c:axId val="331361288"/>
      </c:scatterChart>
      <c:valAx>
        <c:axId val="415277704"/>
        <c:scaling>
          <c:orientation val="minMax"/>
          <c:max val="15"/>
          <c:min val="10"/>
        </c:scaling>
        <c:delete val="1"/>
        <c:axPos val="b"/>
        <c:numFmt formatCode="General" sourceLinked="1"/>
        <c:majorTickMark val="out"/>
        <c:minorTickMark val="none"/>
        <c:tickLblPos val="nextTo"/>
        <c:crossAx val="331361288"/>
        <c:crosses val="autoZero"/>
        <c:crossBetween val="midCat"/>
        <c:majorUnit val="1"/>
      </c:valAx>
      <c:valAx>
        <c:axId val="331361288"/>
        <c:scaling>
          <c:orientation val="minMax"/>
          <c:max val="140"/>
        </c:scaling>
        <c:delete val="0"/>
        <c:axPos val="l"/>
        <c:numFmt formatCode="General" sourceLinked="1"/>
        <c:majorTickMark val="out"/>
        <c:minorTickMark val="none"/>
        <c:tickLblPos val="nextTo"/>
        <c:crossAx val="415277704"/>
        <c:crossesAt val="0"/>
        <c:crossBetween val="midCat"/>
        <c:majorUnit val="20"/>
      </c:valAx>
      <c:spPr>
        <a:noFill/>
        <a:ln w="25400">
          <a:noFill/>
        </a:ln>
      </c:spPr>
    </c:plotArea>
    <c:plotVisOnly val="1"/>
    <c:dispBlanksAs val="gap"/>
    <c:showDLblsOverMax val="0"/>
  </c:chart>
  <c:txPr>
    <a:bodyPr/>
    <a:lstStyle/>
    <a:p>
      <a:pPr>
        <a:defRPr sz="800">
          <a:solidFill>
            <a:schemeClr val="tx1">
              <a:lumMod val="75000"/>
              <a:lumOff val="25000"/>
            </a:schemeClr>
          </a:solidFill>
          <a:latin typeface="Arial" panose="020B0604020202020204" pitchFamily="34" charset="0"/>
          <a:cs typeface="Arial" panose="020B0604020202020204" pitchFamily="34" charset="0"/>
        </a:defRPr>
      </a:pPr>
      <a:endParaRPr lang="fr-FR"/>
    </a:p>
  </c:txPr>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view3D>
      <c:rotX val="30"/>
      <c:rotY val="46"/>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Feuil1!$B$1</c:f>
              <c:strCache>
                <c:ptCount val="1"/>
                <c:pt idx="0">
                  <c:v>Ventes</c:v>
                </c:pt>
              </c:strCache>
            </c:strRef>
          </c:tx>
          <c:spPr>
            <a:solidFill>
              <a:srgbClr val="5E247C"/>
            </a:solidFill>
          </c:spPr>
          <c:dPt>
            <c:idx val="0"/>
            <c:bubble3D val="0"/>
            <c:spPr>
              <a:solidFill>
                <a:srgbClr val="5E247C"/>
              </a:solidFill>
              <a:ln w="25400">
                <a:solidFill>
                  <a:schemeClr val="lt1"/>
                </a:solidFill>
              </a:ln>
              <a:effectLst/>
              <a:sp3d contourW="25400">
                <a:contourClr>
                  <a:schemeClr val="lt1"/>
                </a:contourClr>
              </a:sp3d>
            </c:spPr>
            <c:extLst>
              <c:ext xmlns:c16="http://schemas.microsoft.com/office/drawing/2014/chart" uri="{C3380CC4-5D6E-409C-BE32-E72D297353CC}">
                <c16:uniqueId val="{00000004-651F-4723-8F1E-1F854A18B5D9}"/>
              </c:ext>
            </c:extLst>
          </c:dPt>
          <c:dPt>
            <c:idx val="1"/>
            <c:bubble3D val="0"/>
            <c:spPr>
              <a:solidFill>
                <a:srgbClr val="CFA4E4"/>
              </a:solidFill>
              <a:ln w="25400">
                <a:solidFill>
                  <a:schemeClr val="lt1"/>
                </a:solidFill>
              </a:ln>
              <a:effectLst/>
              <a:sp3d contourW="25400">
                <a:contourClr>
                  <a:schemeClr val="lt1"/>
                </a:contourClr>
              </a:sp3d>
            </c:spPr>
            <c:extLst>
              <c:ext xmlns:c16="http://schemas.microsoft.com/office/drawing/2014/chart" uri="{C3380CC4-5D6E-409C-BE32-E72D297353CC}">
                <c16:uniqueId val="{00000002-651F-4723-8F1E-1F854A18B5D9}"/>
              </c:ext>
            </c:extLst>
          </c:dPt>
          <c:dPt>
            <c:idx val="2"/>
            <c:bubble3D val="0"/>
            <c:spPr>
              <a:solidFill>
                <a:schemeClr val="bg1">
                  <a:lumMod val="65000"/>
                </a:schemeClr>
              </a:solidFill>
              <a:ln w="25400">
                <a:solidFill>
                  <a:schemeClr val="lt1"/>
                </a:solidFill>
              </a:ln>
              <a:effectLst/>
              <a:sp3d contourW="25400">
                <a:contourClr>
                  <a:schemeClr val="lt1"/>
                </a:contourClr>
              </a:sp3d>
            </c:spPr>
            <c:extLst>
              <c:ext xmlns:c16="http://schemas.microsoft.com/office/drawing/2014/chart" uri="{C3380CC4-5D6E-409C-BE32-E72D297353CC}">
                <c16:uniqueId val="{00000003-651F-4723-8F1E-1F854A18B5D9}"/>
              </c:ext>
            </c:extLst>
          </c:dPt>
          <c:dPt>
            <c:idx val="3"/>
            <c:bubble3D val="0"/>
            <c:spPr>
              <a:solidFill>
                <a:srgbClr val="5E247C"/>
              </a:solidFill>
              <a:ln w="25400">
                <a:solidFill>
                  <a:schemeClr val="lt1"/>
                </a:solidFill>
              </a:ln>
              <a:effectLst/>
              <a:sp3d contourW="25400">
                <a:contourClr>
                  <a:schemeClr val="lt1"/>
                </a:contourClr>
              </a:sp3d>
            </c:spPr>
            <c:extLst>
              <c:ext xmlns:c16="http://schemas.microsoft.com/office/drawing/2014/chart" uri="{C3380CC4-5D6E-409C-BE32-E72D297353CC}">
                <c16:uniqueId val="{00000007-AA70-4F20-B61C-7FE6B8A9B166}"/>
              </c:ext>
            </c:extLst>
          </c:dPt>
          <c:cat>
            <c:strRef>
              <c:f>Feuil1!$A$2:$A$5</c:f>
              <c:strCache>
                <c:ptCount val="3"/>
                <c:pt idx="0">
                  <c:v>Pneumonia</c:v>
                </c:pt>
                <c:pt idx="1">
                  <c:v>Blood Stream Infection </c:v>
                </c:pt>
                <c:pt idx="2">
                  <c:v>Gastrointestinal Infections </c:v>
                </c:pt>
              </c:strCache>
            </c:strRef>
          </c:cat>
          <c:val>
            <c:numRef>
              <c:f>Feuil1!$B$2:$B$5</c:f>
              <c:numCache>
                <c:formatCode>General</c:formatCode>
                <c:ptCount val="4"/>
                <c:pt idx="0">
                  <c:v>88</c:v>
                </c:pt>
                <c:pt idx="1">
                  <c:v>8</c:v>
                </c:pt>
                <c:pt idx="2">
                  <c:v>4</c:v>
                </c:pt>
              </c:numCache>
            </c:numRef>
          </c:val>
          <c:extLst>
            <c:ext xmlns:c16="http://schemas.microsoft.com/office/drawing/2014/chart" uri="{C3380CC4-5D6E-409C-BE32-E72D297353CC}">
              <c16:uniqueId val="{00000000-651F-4723-8F1E-1F854A18B5D9}"/>
            </c:ext>
          </c:extLst>
        </c:ser>
        <c:dLbls>
          <c:showLegendKey val="0"/>
          <c:showVal val="0"/>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withinLinear" id="17">
  <a:schemeClr val="accent4"/>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userShapes>
</file>

<file path=ppt/drawings/drawing10.xml><?xml version="1.0" encoding="utf-8"?>
<c:userShapes xmlns:c="http://schemas.openxmlformats.org/drawingml/2006/chart">
  <cdr:relSizeAnchor xmlns:cdr="http://schemas.openxmlformats.org/drawingml/2006/chartDrawing">
    <cdr:from>
      <cdr:x>0.30719</cdr:x>
      <cdr:y>0.3636</cdr:y>
    </cdr:from>
    <cdr:to>
      <cdr:x>0.69281</cdr:x>
      <cdr:y>0.6785</cdr:y>
    </cdr:to>
    <cdr:sp macro="" textlink="">
      <cdr:nvSpPr>
        <cdr:cNvPr id="2" name="ZoneTexte 1">
          <a:extLst xmlns:a="http://schemas.openxmlformats.org/drawingml/2006/main">
            <a:ext uri="{FF2B5EF4-FFF2-40B4-BE49-F238E27FC236}">
              <a16:creationId xmlns:a16="http://schemas.microsoft.com/office/drawing/2014/main" id="{35800A9B-5126-12FC-E0DE-AEB06F99207B}"/>
            </a:ext>
          </a:extLst>
        </cdr:cNvPr>
        <cdr:cNvSpPr txBox="1"/>
      </cdr:nvSpPr>
      <cdr:spPr>
        <a:xfrm xmlns:a="http://schemas.openxmlformats.org/drawingml/2006/main">
          <a:off x="397934" y="438717"/>
          <a:ext cx="499532" cy="37995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fr-FR" sz="1600" b="1" dirty="0">
              <a:solidFill>
                <a:srgbClr val="5E247C"/>
              </a:solidFill>
            </a:rPr>
            <a:t>89%</a:t>
          </a:r>
        </a:p>
      </cdr:txBody>
    </cdr:sp>
  </cdr:relSizeAnchor>
</c:userShapes>
</file>

<file path=ppt/drawings/drawing11.xml><?xml version="1.0" encoding="utf-8"?>
<c:userShapes xmlns:c="http://schemas.openxmlformats.org/drawingml/2006/chart">
  <cdr:relSizeAnchor xmlns:cdr="http://schemas.openxmlformats.org/drawingml/2006/chartDrawing">
    <cdr:from>
      <cdr:x>0.08716</cdr:x>
      <cdr:y>0.03805</cdr:y>
    </cdr:from>
    <cdr:to>
      <cdr:x>0.31359</cdr:x>
      <cdr:y>0.03805</cdr:y>
    </cdr:to>
    <cdr:cxnSp macro="">
      <cdr:nvCxnSpPr>
        <cdr:cNvPr id="10" name="Connecteur droit 9">
          <a:extLst xmlns:a="http://schemas.openxmlformats.org/drawingml/2006/main">
            <a:ext uri="{FF2B5EF4-FFF2-40B4-BE49-F238E27FC236}">
              <a16:creationId xmlns:a16="http://schemas.microsoft.com/office/drawing/2014/main" id="{21127A0B-3F23-A9B9-CA8E-D87999F217B5}"/>
            </a:ext>
          </a:extLst>
        </cdr:cNvPr>
        <cdr:cNvCxnSpPr/>
      </cdr:nvCxnSpPr>
      <cdr:spPr>
        <a:xfrm xmlns:a="http://schemas.openxmlformats.org/drawingml/2006/main">
          <a:off x="415600" y="98521"/>
          <a:ext cx="1079761" cy="0"/>
        </a:xfrm>
        <a:prstGeom xmlns:a="http://schemas.openxmlformats.org/drawingml/2006/main" prst="line">
          <a:avLst/>
        </a:prstGeom>
        <a:ln xmlns:a="http://schemas.openxmlformats.org/drawingml/2006/main" w="12700">
          <a:solidFill>
            <a:srgbClr val="CFA4E4"/>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12.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userShapes>
</file>

<file path=ppt/drawings/drawing13.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dr:relSizeAnchor xmlns:cdr="http://schemas.openxmlformats.org/drawingml/2006/chartDrawing">
    <cdr:from>
      <cdr:x>0.09977</cdr:x>
      <cdr:y>0.27011</cdr:y>
    </cdr:from>
    <cdr:to>
      <cdr:x>0.82723</cdr:x>
      <cdr:y>0.94364</cdr:y>
    </cdr:to>
    <cdr:grpSp>
      <cdr:nvGrpSpPr>
        <cdr:cNvPr id="8" name="Groupe 7">
          <a:extLst xmlns:a="http://schemas.openxmlformats.org/drawingml/2006/main">
            <a:ext uri="{FF2B5EF4-FFF2-40B4-BE49-F238E27FC236}">
              <a16:creationId xmlns:a16="http://schemas.microsoft.com/office/drawing/2014/main" id="{EB21005D-35A6-9CEA-BBE1-71F181642AE7}"/>
            </a:ext>
          </a:extLst>
        </cdr:cNvPr>
        <cdr:cNvGrpSpPr/>
      </cdr:nvGrpSpPr>
      <cdr:grpSpPr>
        <a:xfrm xmlns:a="http://schemas.openxmlformats.org/drawingml/2006/main">
          <a:off x="1084259" y="1253347"/>
          <a:ext cx="7905733" cy="3125270"/>
          <a:chOff x="1084251" y="1253326"/>
          <a:chExt cx="7905751" cy="3125280"/>
        </a:xfrm>
      </cdr:grpSpPr>
      <cdr:sp macro="" textlink="">
        <cdr:nvSpPr>
          <cdr:cNvPr id="3" name="Rectangle 2">
            <a:extLst xmlns:a="http://schemas.openxmlformats.org/drawingml/2006/main">
              <a:ext uri="{FF2B5EF4-FFF2-40B4-BE49-F238E27FC236}">
                <a16:creationId xmlns:a16="http://schemas.microsoft.com/office/drawing/2014/main" id="{47518712-1C1C-4A07-4A2B-303E741D92BA}"/>
              </a:ext>
            </a:extLst>
          </cdr:cNvPr>
          <cdr:cNvSpPr/>
        </cdr:nvSpPr>
        <cdr:spPr>
          <a:xfrm xmlns:a="http://schemas.openxmlformats.org/drawingml/2006/main">
            <a:off x="1084251" y="3339876"/>
            <a:ext cx="770362" cy="1038730"/>
          </a:xfrm>
          <a:prstGeom xmlns:a="http://schemas.openxmlformats.org/drawingml/2006/main" prst="rect">
            <a:avLst/>
          </a:prstGeom>
          <a:solidFill xmlns:a="http://schemas.openxmlformats.org/drawingml/2006/main">
            <a:schemeClr val="accent4"/>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ctr"/>
            <a:endParaRPr lang="fr-FR"/>
          </a:p>
        </cdr:txBody>
      </cdr:sp>
      <cdr:sp macro="" textlink="">
        <cdr:nvSpPr>
          <cdr:cNvPr id="4" name="Rectangle 3">
            <a:extLst xmlns:a="http://schemas.openxmlformats.org/drawingml/2006/main">
              <a:ext uri="{FF2B5EF4-FFF2-40B4-BE49-F238E27FC236}">
                <a16:creationId xmlns:a16="http://schemas.microsoft.com/office/drawing/2014/main" id="{308BE567-C03E-F7B7-948D-54A6C221A8F2}"/>
              </a:ext>
            </a:extLst>
          </cdr:cNvPr>
          <cdr:cNvSpPr/>
        </cdr:nvSpPr>
        <cdr:spPr>
          <a:xfrm xmlns:a="http://schemas.openxmlformats.org/drawingml/2006/main">
            <a:off x="1862245" y="3339876"/>
            <a:ext cx="770362" cy="1038730"/>
          </a:xfrm>
          <a:prstGeom xmlns:a="http://schemas.openxmlformats.org/drawingml/2006/main" prst="rect">
            <a:avLst/>
          </a:prstGeom>
          <a:solidFill xmlns:a="http://schemas.openxmlformats.org/drawingml/2006/main">
            <a:schemeClr val="accent4"/>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ctr"/>
            <a:endParaRPr lang="fr-FR"/>
          </a:p>
        </cdr:txBody>
      </cdr:sp>
      <cdr:sp macro="" textlink="">
        <cdr:nvSpPr>
          <cdr:cNvPr id="5" name="Rectangle 4">
            <a:extLst xmlns:a="http://schemas.openxmlformats.org/drawingml/2006/main">
              <a:ext uri="{FF2B5EF4-FFF2-40B4-BE49-F238E27FC236}">
                <a16:creationId xmlns:a16="http://schemas.microsoft.com/office/drawing/2014/main" id="{5C51461E-E1EE-3726-A020-E54B9C7404A8}"/>
              </a:ext>
            </a:extLst>
          </cdr:cNvPr>
          <cdr:cNvSpPr/>
        </cdr:nvSpPr>
        <cdr:spPr>
          <a:xfrm xmlns:a="http://schemas.openxmlformats.org/drawingml/2006/main">
            <a:off x="6657540" y="3339876"/>
            <a:ext cx="770362" cy="1038730"/>
          </a:xfrm>
          <a:prstGeom xmlns:a="http://schemas.openxmlformats.org/drawingml/2006/main" prst="rect">
            <a:avLst/>
          </a:prstGeom>
          <a:solidFill xmlns:a="http://schemas.openxmlformats.org/drawingml/2006/main">
            <a:schemeClr val="accent4"/>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ctr"/>
            <a:endParaRPr lang="fr-FR"/>
          </a:p>
        </cdr:txBody>
      </cdr:sp>
      <cdr:sp macro="" textlink="">
        <cdr:nvSpPr>
          <cdr:cNvPr id="6" name="Rectangle 5">
            <a:extLst xmlns:a="http://schemas.openxmlformats.org/drawingml/2006/main">
              <a:ext uri="{FF2B5EF4-FFF2-40B4-BE49-F238E27FC236}">
                <a16:creationId xmlns:a16="http://schemas.microsoft.com/office/drawing/2014/main" id="{FA39B3B0-5A7C-678B-4A5E-7F8C2A070B37}"/>
              </a:ext>
            </a:extLst>
          </cdr:cNvPr>
          <cdr:cNvSpPr/>
        </cdr:nvSpPr>
        <cdr:spPr>
          <a:xfrm xmlns:a="http://schemas.openxmlformats.org/drawingml/2006/main">
            <a:off x="8219640" y="2265456"/>
            <a:ext cx="770362" cy="2113150"/>
          </a:xfrm>
          <a:prstGeom xmlns:a="http://schemas.openxmlformats.org/drawingml/2006/main" prst="rect">
            <a:avLst/>
          </a:prstGeom>
          <a:solidFill xmlns:a="http://schemas.openxmlformats.org/drawingml/2006/main">
            <a:schemeClr val="accent4"/>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ctr"/>
            <a:endParaRPr lang="fr-FR"/>
          </a:p>
        </cdr:txBody>
      </cdr:sp>
      <cdr:sp macro="" textlink="">
        <cdr:nvSpPr>
          <cdr:cNvPr id="7" name="Rectangle 6">
            <a:extLst xmlns:a="http://schemas.openxmlformats.org/drawingml/2006/main">
              <a:ext uri="{FF2B5EF4-FFF2-40B4-BE49-F238E27FC236}">
                <a16:creationId xmlns:a16="http://schemas.microsoft.com/office/drawing/2014/main" id="{E6A5EFDD-FE8B-E10B-FF97-AEC7D964BA9A}"/>
              </a:ext>
            </a:extLst>
          </cdr:cNvPr>
          <cdr:cNvSpPr/>
        </cdr:nvSpPr>
        <cdr:spPr>
          <a:xfrm xmlns:a="http://schemas.openxmlformats.org/drawingml/2006/main">
            <a:off x="7438590" y="1253326"/>
            <a:ext cx="770362" cy="3125280"/>
          </a:xfrm>
          <a:prstGeom xmlns:a="http://schemas.openxmlformats.org/drawingml/2006/main" prst="rect">
            <a:avLst/>
          </a:prstGeom>
          <a:solidFill xmlns:a="http://schemas.openxmlformats.org/drawingml/2006/main">
            <a:schemeClr val="accent4"/>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ctr"/>
            <a:endParaRPr lang="fr-FR"/>
          </a:p>
        </cdr:txBody>
      </cdr:sp>
    </cdr:grpSp>
  </cdr:relSizeAnchor>
</c:userShapes>
</file>

<file path=ppt/drawings/drawing14.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userShapes>
</file>

<file path=ppt/drawings/drawing15.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userShapes>
</file>

<file path=ppt/drawings/drawing16.xml><?xml version="1.0" encoding="utf-8"?>
<c:userShapes xmlns:c="http://schemas.openxmlformats.org/drawingml/2006/chart">
  <cdr:relSizeAnchor xmlns:cdr="http://schemas.openxmlformats.org/drawingml/2006/chartDrawing">
    <cdr:from>
      <cdr:x>0.08905</cdr:x>
      <cdr:y>0.4598</cdr:y>
    </cdr:from>
    <cdr:to>
      <cdr:x>0.58203</cdr:x>
      <cdr:y>0.49425</cdr:y>
    </cdr:to>
    <cdr:sp macro="" textlink="">
      <cdr:nvSpPr>
        <cdr:cNvPr id="5" name="Rectangle 4">
          <a:extLst xmlns:a="http://schemas.openxmlformats.org/drawingml/2006/main">
            <a:ext uri="{FF2B5EF4-FFF2-40B4-BE49-F238E27FC236}">
              <a16:creationId xmlns:a16="http://schemas.microsoft.com/office/drawing/2014/main" id="{58E75BDA-5A16-A6CF-5C3B-46B5C6A1928D}"/>
            </a:ext>
          </a:extLst>
        </cdr:cNvPr>
        <cdr:cNvSpPr/>
      </cdr:nvSpPr>
      <cdr:spPr>
        <a:xfrm xmlns:a="http://schemas.openxmlformats.org/drawingml/2006/main">
          <a:off x="398071" y="1549128"/>
          <a:ext cx="2203845"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0.82282</cdr:y>
    </cdr:from>
    <cdr:to>
      <cdr:x>0.61288</cdr:x>
      <cdr:y>0.85727</cdr:y>
    </cdr:to>
    <cdr:sp macro="" textlink="">
      <cdr:nvSpPr>
        <cdr:cNvPr id="3" name="Rectangle 2">
          <a:extLst xmlns:a="http://schemas.openxmlformats.org/drawingml/2006/main">
            <a:ext uri="{FF2B5EF4-FFF2-40B4-BE49-F238E27FC236}">
              <a16:creationId xmlns:a16="http://schemas.microsoft.com/office/drawing/2014/main" id="{559DF606-DA3B-F97F-ECE4-9B3882CEB44C}"/>
            </a:ext>
          </a:extLst>
        </cdr:cNvPr>
        <cdr:cNvSpPr/>
      </cdr:nvSpPr>
      <cdr:spPr>
        <a:xfrm xmlns:a="http://schemas.openxmlformats.org/drawingml/2006/main">
          <a:off x="398071" y="2772203"/>
          <a:ext cx="2341747"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0.60168</cdr:y>
    </cdr:from>
    <cdr:to>
      <cdr:x>0.61288</cdr:x>
      <cdr:y>0.63612</cdr:y>
    </cdr:to>
    <cdr:sp macro="" textlink="">
      <cdr:nvSpPr>
        <cdr:cNvPr id="4" name="Rectangle 3">
          <a:extLst xmlns:a="http://schemas.openxmlformats.org/drawingml/2006/main">
            <a:ext uri="{FF2B5EF4-FFF2-40B4-BE49-F238E27FC236}">
              <a16:creationId xmlns:a16="http://schemas.microsoft.com/office/drawing/2014/main" id="{EB92B957-1DA2-9784-2B97-7A20608D6CC4}"/>
            </a:ext>
          </a:extLst>
        </cdr:cNvPr>
        <cdr:cNvSpPr/>
      </cdr:nvSpPr>
      <cdr:spPr>
        <a:xfrm xmlns:a="http://schemas.openxmlformats.org/drawingml/2006/main">
          <a:off x="398071" y="2027137"/>
          <a:ext cx="2341747"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0.39145</cdr:y>
    </cdr:from>
    <cdr:to>
      <cdr:x>0.50656</cdr:x>
      <cdr:y>0.42589</cdr:y>
    </cdr:to>
    <cdr:sp macro="" textlink="">
      <cdr:nvSpPr>
        <cdr:cNvPr id="6" name="Rectangle 5">
          <a:extLst xmlns:a="http://schemas.openxmlformats.org/drawingml/2006/main">
            <a:ext uri="{FF2B5EF4-FFF2-40B4-BE49-F238E27FC236}">
              <a16:creationId xmlns:a16="http://schemas.microsoft.com/office/drawing/2014/main" id="{3500A2D8-4290-BCB4-1400-88DC1D10F4D3}"/>
            </a:ext>
          </a:extLst>
        </cdr:cNvPr>
        <cdr:cNvSpPr/>
      </cdr:nvSpPr>
      <cdr:spPr>
        <a:xfrm xmlns:a="http://schemas.openxmlformats.org/drawingml/2006/main">
          <a:off x="398071" y="1318840"/>
          <a:ext cx="1866448"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0.31908</cdr:y>
    </cdr:from>
    <cdr:to>
      <cdr:x>0.44349</cdr:x>
      <cdr:y>0.35353</cdr:y>
    </cdr:to>
    <cdr:sp macro="" textlink="">
      <cdr:nvSpPr>
        <cdr:cNvPr id="7" name="Rectangle 6">
          <a:extLst xmlns:a="http://schemas.openxmlformats.org/drawingml/2006/main">
            <a:ext uri="{FF2B5EF4-FFF2-40B4-BE49-F238E27FC236}">
              <a16:creationId xmlns:a16="http://schemas.microsoft.com/office/drawing/2014/main" id="{D15C88D1-218A-81C4-60A1-79ADC232B806}"/>
            </a:ext>
          </a:extLst>
        </cdr:cNvPr>
        <cdr:cNvSpPr/>
      </cdr:nvSpPr>
      <cdr:spPr>
        <a:xfrm xmlns:a="http://schemas.openxmlformats.org/drawingml/2006/main">
          <a:off x="398071" y="1075032"/>
          <a:ext cx="1584510"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0.1074</cdr:y>
    </cdr:from>
    <cdr:to>
      <cdr:x>0.40727</cdr:x>
      <cdr:y>0.14185</cdr:y>
    </cdr:to>
    <cdr:sp macro="" textlink="">
      <cdr:nvSpPr>
        <cdr:cNvPr id="8" name="Rectangle 7">
          <a:extLst xmlns:a="http://schemas.openxmlformats.org/drawingml/2006/main">
            <a:ext uri="{FF2B5EF4-FFF2-40B4-BE49-F238E27FC236}">
              <a16:creationId xmlns:a16="http://schemas.microsoft.com/office/drawing/2014/main" id="{C3205941-C791-0AE9-ED30-BB1DF66E0F0C}"/>
            </a:ext>
          </a:extLst>
        </cdr:cNvPr>
        <cdr:cNvSpPr/>
      </cdr:nvSpPr>
      <cdr:spPr>
        <a:xfrm xmlns:a="http://schemas.openxmlformats.org/drawingml/2006/main">
          <a:off x="398071" y="361857"/>
          <a:ext cx="1422585"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0.04275</cdr:y>
    </cdr:from>
    <cdr:to>
      <cdr:x>0.12815</cdr:x>
      <cdr:y>0.07719</cdr:y>
    </cdr:to>
    <cdr:sp macro="" textlink="">
      <cdr:nvSpPr>
        <cdr:cNvPr id="9" name="Rectangle 8">
          <a:extLst xmlns:a="http://schemas.openxmlformats.org/drawingml/2006/main">
            <a:ext uri="{FF2B5EF4-FFF2-40B4-BE49-F238E27FC236}">
              <a16:creationId xmlns:a16="http://schemas.microsoft.com/office/drawing/2014/main" id="{29EE432F-A2BF-86BF-5FAE-7987907FBD29}"/>
            </a:ext>
          </a:extLst>
        </cdr:cNvPr>
        <cdr:cNvSpPr/>
      </cdr:nvSpPr>
      <cdr:spPr>
        <a:xfrm xmlns:a="http://schemas.openxmlformats.org/drawingml/2006/main">
          <a:off x="398071" y="144020"/>
          <a:ext cx="174810"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0.17831</cdr:y>
    </cdr:from>
    <cdr:to>
      <cdr:x>0.54576</cdr:x>
      <cdr:y>0.21276</cdr:y>
    </cdr:to>
    <cdr:sp macro="" textlink="">
      <cdr:nvSpPr>
        <cdr:cNvPr id="11" name="Rectangle 10">
          <a:extLst xmlns:a="http://schemas.openxmlformats.org/drawingml/2006/main">
            <a:ext uri="{FF2B5EF4-FFF2-40B4-BE49-F238E27FC236}">
              <a16:creationId xmlns:a16="http://schemas.microsoft.com/office/drawing/2014/main" id="{80DC073F-2665-A783-C4B0-DB3F4F97BF7F}"/>
            </a:ext>
          </a:extLst>
        </cdr:cNvPr>
        <cdr:cNvSpPr/>
      </cdr:nvSpPr>
      <cdr:spPr>
        <a:xfrm xmlns:a="http://schemas.openxmlformats.org/drawingml/2006/main">
          <a:off x="398071" y="600761"/>
          <a:ext cx="2041710"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0.24785</cdr:y>
    </cdr:from>
    <cdr:to>
      <cdr:x>0.8611</cdr:x>
      <cdr:y>0.28229</cdr:y>
    </cdr:to>
    <cdr:sp macro="" textlink="">
      <cdr:nvSpPr>
        <cdr:cNvPr id="12" name="Rectangle 11">
          <a:extLst xmlns:a="http://schemas.openxmlformats.org/drawingml/2006/main">
            <a:ext uri="{FF2B5EF4-FFF2-40B4-BE49-F238E27FC236}">
              <a16:creationId xmlns:a16="http://schemas.microsoft.com/office/drawing/2014/main" id="{CB695DCB-5FE6-1CCD-515B-B745578412FC}"/>
            </a:ext>
          </a:extLst>
        </cdr:cNvPr>
        <cdr:cNvSpPr/>
      </cdr:nvSpPr>
      <cdr:spPr>
        <a:xfrm xmlns:a="http://schemas.openxmlformats.org/drawingml/2006/main">
          <a:off x="398071" y="835031"/>
          <a:ext cx="3451410"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0.54023</cdr:y>
    </cdr:from>
    <cdr:to>
      <cdr:x>0.26664</cdr:x>
      <cdr:y>0.57467</cdr:y>
    </cdr:to>
    <cdr:sp macro="" textlink="">
      <cdr:nvSpPr>
        <cdr:cNvPr id="13" name="Rectangle 12">
          <a:extLst xmlns:a="http://schemas.openxmlformats.org/drawingml/2006/main">
            <a:ext uri="{FF2B5EF4-FFF2-40B4-BE49-F238E27FC236}">
              <a16:creationId xmlns:a16="http://schemas.microsoft.com/office/drawing/2014/main" id="{4DEB1A7B-9947-4AD5-54A4-450ECB6765BE}"/>
            </a:ext>
          </a:extLst>
        </cdr:cNvPr>
        <cdr:cNvSpPr/>
      </cdr:nvSpPr>
      <cdr:spPr>
        <a:xfrm xmlns:a="http://schemas.openxmlformats.org/drawingml/2006/main">
          <a:off x="398071" y="1820098"/>
          <a:ext cx="793936"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0.67844</cdr:y>
    </cdr:from>
    <cdr:to>
      <cdr:x>0.23042</cdr:x>
      <cdr:y>0.71289</cdr:y>
    </cdr:to>
    <cdr:sp macro="" textlink="">
      <cdr:nvSpPr>
        <cdr:cNvPr id="14" name="Rectangle 13">
          <a:extLst xmlns:a="http://schemas.openxmlformats.org/drawingml/2006/main">
            <a:ext uri="{FF2B5EF4-FFF2-40B4-BE49-F238E27FC236}">
              <a16:creationId xmlns:a16="http://schemas.microsoft.com/office/drawing/2014/main" id="{B6C45D1A-2A90-D10A-B923-9ABCF119D9DC}"/>
            </a:ext>
          </a:extLst>
        </cdr:cNvPr>
        <cdr:cNvSpPr/>
      </cdr:nvSpPr>
      <cdr:spPr>
        <a:xfrm xmlns:a="http://schemas.openxmlformats.org/drawingml/2006/main">
          <a:off x="398071" y="2285757"/>
          <a:ext cx="632010"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0.08905</cdr:x>
      <cdr:y>0.75159</cdr:y>
    </cdr:from>
    <cdr:to>
      <cdr:x>0.47439</cdr:x>
      <cdr:y>0.78603</cdr:y>
    </cdr:to>
    <cdr:sp macro="" textlink="">
      <cdr:nvSpPr>
        <cdr:cNvPr id="15" name="Rectangle 14">
          <a:extLst xmlns:a="http://schemas.openxmlformats.org/drawingml/2006/main">
            <a:ext uri="{FF2B5EF4-FFF2-40B4-BE49-F238E27FC236}">
              <a16:creationId xmlns:a16="http://schemas.microsoft.com/office/drawing/2014/main" id="{1D7EA814-27BA-7B7E-F89C-19332F45797D}"/>
            </a:ext>
          </a:extLst>
        </cdr:cNvPr>
        <cdr:cNvSpPr/>
      </cdr:nvSpPr>
      <cdr:spPr>
        <a:xfrm xmlns:a="http://schemas.openxmlformats.org/drawingml/2006/main">
          <a:off x="398071" y="2532203"/>
          <a:ext cx="1722622" cy="116051"/>
        </a:xfrm>
        <a:prstGeom xmlns:a="http://schemas.openxmlformats.org/drawingml/2006/main" prst="rect">
          <a:avLst/>
        </a:prstGeom>
        <a:solidFill xmlns:a="http://schemas.openxmlformats.org/drawingml/2006/main">
          <a:srgbClr val="7954AA"/>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17.xml><?xml version="1.0" encoding="utf-8"?>
<c:userShapes xmlns:c="http://schemas.openxmlformats.org/drawingml/2006/chart">
  <cdr:relSizeAnchor xmlns:cdr="http://schemas.openxmlformats.org/drawingml/2006/chartDrawing">
    <cdr:from>
      <cdr:x>0.38974</cdr:x>
      <cdr:y>0.54619</cdr:y>
    </cdr:from>
    <cdr:to>
      <cdr:x>0.44749</cdr:x>
      <cdr:y>0.61082</cdr:y>
    </cdr:to>
    <cdr:sp macro="" textlink="">
      <cdr:nvSpPr>
        <cdr:cNvPr id="2" name="Ellipse 1">
          <a:extLst xmlns:a="http://schemas.openxmlformats.org/drawingml/2006/main">
            <a:ext uri="{FF2B5EF4-FFF2-40B4-BE49-F238E27FC236}">
              <a16:creationId xmlns:a16="http://schemas.microsoft.com/office/drawing/2014/main" id="{B399ADF8-AFB3-6FE6-1D1A-BD5FC94755DE}"/>
            </a:ext>
          </a:extLst>
        </cdr:cNvPr>
        <cdr:cNvSpPr/>
      </cdr:nvSpPr>
      <cdr:spPr>
        <a:xfrm xmlns:a="http://schemas.openxmlformats.org/drawingml/2006/main">
          <a:off x="940993" y="1178446"/>
          <a:ext cx="139446" cy="139446"/>
        </a:xfrm>
        <a:prstGeom xmlns:a="http://schemas.openxmlformats.org/drawingml/2006/main" prst="ellipse">
          <a:avLst/>
        </a:prstGeom>
        <a:solidFill xmlns:a="http://schemas.openxmlformats.org/drawingml/2006/main">
          <a:srgbClr val="5E247C"/>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fr-FR"/>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xmlns:a="http://schemas.openxmlformats.org/drawingml/2006/main">
          <a:pPr algn="ctr"/>
          <a:endParaRPr lang="fr-FR"/>
        </a:p>
      </cdr:txBody>
    </cdr:sp>
  </cdr:relSizeAnchor>
</c:userShapes>
</file>

<file path=ppt/drawings/drawing18.xml><?xml version="1.0" encoding="utf-8"?>
<c:userShapes xmlns:c="http://schemas.openxmlformats.org/drawingml/2006/chart">
  <cdr:relSizeAnchor xmlns:cdr="http://schemas.openxmlformats.org/drawingml/2006/chartDrawing">
    <cdr:from>
      <cdr:x>0.1043</cdr:x>
      <cdr:y>0.19142</cdr:y>
    </cdr:from>
    <cdr:to>
      <cdr:x>0.83251</cdr:x>
      <cdr:y>0.77465</cdr:y>
    </cdr:to>
    <cdr:sp macro="" textlink="">
      <cdr:nvSpPr>
        <cdr:cNvPr id="9" name="Forme libre : forme 8">
          <a:extLst xmlns:a="http://schemas.openxmlformats.org/drawingml/2006/main">
            <a:ext uri="{FF2B5EF4-FFF2-40B4-BE49-F238E27FC236}">
              <a16:creationId xmlns:a16="http://schemas.microsoft.com/office/drawing/2014/main" id="{878FBF45-9E5F-8568-56E3-8264A263B9CF}"/>
            </a:ext>
          </a:extLst>
        </cdr:cNvPr>
        <cdr:cNvSpPr/>
      </cdr:nvSpPr>
      <cdr:spPr>
        <a:xfrm xmlns:a="http://schemas.openxmlformats.org/drawingml/2006/main">
          <a:off x="348798" y="658578"/>
          <a:ext cx="2435225" cy="2006602"/>
        </a:xfrm>
        <a:custGeom xmlns:a="http://schemas.openxmlformats.org/drawingml/2006/main">
          <a:avLst/>
          <a:gdLst>
            <a:gd name="connsiteX0" fmla="*/ 0 w 2435225"/>
            <a:gd name="connsiteY0" fmla="*/ 2006602 h 2006602"/>
            <a:gd name="connsiteX1" fmla="*/ 31750 w 2435225"/>
            <a:gd name="connsiteY1" fmla="*/ 1987552 h 2006602"/>
            <a:gd name="connsiteX2" fmla="*/ 47625 w 2435225"/>
            <a:gd name="connsiteY2" fmla="*/ 1978027 h 2006602"/>
            <a:gd name="connsiteX3" fmla="*/ 57150 w 2435225"/>
            <a:gd name="connsiteY3" fmla="*/ 1971677 h 2006602"/>
            <a:gd name="connsiteX4" fmla="*/ 69850 w 2435225"/>
            <a:gd name="connsiteY4" fmla="*/ 1965327 h 2006602"/>
            <a:gd name="connsiteX5" fmla="*/ 107950 w 2435225"/>
            <a:gd name="connsiteY5" fmla="*/ 1943102 h 2006602"/>
            <a:gd name="connsiteX6" fmla="*/ 155575 w 2435225"/>
            <a:gd name="connsiteY6" fmla="*/ 1920877 h 2006602"/>
            <a:gd name="connsiteX7" fmla="*/ 168275 w 2435225"/>
            <a:gd name="connsiteY7" fmla="*/ 1914527 h 2006602"/>
            <a:gd name="connsiteX8" fmla="*/ 177800 w 2435225"/>
            <a:gd name="connsiteY8" fmla="*/ 1911352 h 2006602"/>
            <a:gd name="connsiteX9" fmla="*/ 187325 w 2435225"/>
            <a:gd name="connsiteY9" fmla="*/ 1905002 h 2006602"/>
            <a:gd name="connsiteX10" fmla="*/ 209550 w 2435225"/>
            <a:gd name="connsiteY10" fmla="*/ 1895477 h 2006602"/>
            <a:gd name="connsiteX11" fmla="*/ 222250 w 2435225"/>
            <a:gd name="connsiteY11" fmla="*/ 1882777 h 2006602"/>
            <a:gd name="connsiteX12" fmla="*/ 244475 w 2435225"/>
            <a:gd name="connsiteY12" fmla="*/ 1863727 h 2006602"/>
            <a:gd name="connsiteX13" fmla="*/ 250825 w 2435225"/>
            <a:gd name="connsiteY13" fmla="*/ 1854202 h 2006602"/>
            <a:gd name="connsiteX14" fmla="*/ 266700 w 2435225"/>
            <a:gd name="connsiteY14" fmla="*/ 1841502 h 2006602"/>
            <a:gd name="connsiteX15" fmla="*/ 282575 w 2435225"/>
            <a:gd name="connsiteY15" fmla="*/ 1822452 h 2006602"/>
            <a:gd name="connsiteX16" fmla="*/ 311150 w 2435225"/>
            <a:gd name="connsiteY16" fmla="*/ 1803402 h 2006602"/>
            <a:gd name="connsiteX17" fmla="*/ 320675 w 2435225"/>
            <a:gd name="connsiteY17" fmla="*/ 1793877 h 2006602"/>
            <a:gd name="connsiteX18" fmla="*/ 346075 w 2435225"/>
            <a:gd name="connsiteY18" fmla="*/ 1774827 h 2006602"/>
            <a:gd name="connsiteX19" fmla="*/ 358775 w 2435225"/>
            <a:gd name="connsiteY19" fmla="*/ 1765302 h 2006602"/>
            <a:gd name="connsiteX20" fmla="*/ 371475 w 2435225"/>
            <a:gd name="connsiteY20" fmla="*/ 1752602 h 2006602"/>
            <a:gd name="connsiteX21" fmla="*/ 390525 w 2435225"/>
            <a:gd name="connsiteY21" fmla="*/ 1739902 h 2006602"/>
            <a:gd name="connsiteX22" fmla="*/ 428625 w 2435225"/>
            <a:gd name="connsiteY22" fmla="*/ 1708152 h 2006602"/>
            <a:gd name="connsiteX23" fmla="*/ 460375 w 2435225"/>
            <a:gd name="connsiteY23" fmla="*/ 1685927 h 2006602"/>
            <a:gd name="connsiteX24" fmla="*/ 469900 w 2435225"/>
            <a:gd name="connsiteY24" fmla="*/ 1679577 h 2006602"/>
            <a:gd name="connsiteX25" fmla="*/ 498475 w 2435225"/>
            <a:gd name="connsiteY25" fmla="*/ 1657352 h 2006602"/>
            <a:gd name="connsiteX26" fmla="*/ 514350 w 2435225"/>
            <a:gd name="connsiteY26" fmla="*/ 1647827 h 2006602"/>
            <a:gd name="connsiteX27" fmla="*/ 530225 w 2435225"/>
            <a:gd name="connsiteY27" fmla="*/ 1635127 h 2006602"/>
            <a:gd name="connsiteX28" fmla="*/ 568325 w 2435225"/>
            <a:gd name="connsiteY28" fmla="*/ 1606552 h 2006602"/>
            <a:gd name="connsiteX29" fmla="*/ 581025 w 2435225"/>
            <a:gd name="connsiteY29" fmla="*/ 1593852 h 2006602"/>
            <a:gd name="connsiteX30" fmla="*/ 596900 w 2435225"/>
            <a:gd name="connsiteY30" fmla="*/ 1584327 h 2006602"/>
            <a:gd name="connsiteX31" fmla="*/ 625475 w 2435225"/>
            <a:gd name="connsiteY31" fmla="*/ 1555752 h 2006602"/>
            <a:gd name="connsiteX32" fmla="*/ 654050 w 2435225"/>
            <a:gd name="connsiteY32" fmla="*/ 1527177 h 2006602"/>
            <a:gd name="connsiteX33" fmla="*/ 666750 w 2435225"/>
            <a:gd name="connsiteY33" fmla="*/ 1514477 h 2006602"/>
            <a:gd name="connsiteX34" fmla="*/ 676275 w 2435225"/>
            <a:gd name="connsiteY34" fmla="*/ 1498602 h 2006602"/>
            <a:gd name="connsiteX35" fmla="*/ 692150 w 2435225"/>
            <a:gd name="connsiteY35" fmla="*/ 1485902 h 2006602"/>
            <a:gd name="connsiteX36" fmla="*/ 708025 w 2435225"/>
            <a:gd name="connsiteY36" fmla="*/ 1466852 h 2006602"/>
            <a:gd name="connsiteX37" fmla="*/ 733425 w 2435225"/>
            <a:gd name="connsiteY37" fmla="*/ 1441452 h 2006602"/>
            <a:gd name="connsiteX38" fmla="*/ 746125 w 2435225"/>
            <a:gd name="connsiteY38" fmla="*/ 1425577 h 2006602"/>
            <a:gd name="connsiteX39" fmla="*/ 768350 w 2435225"/>
            <a:gd name="connsiteY39" fmla="*/ 1409702 h 2006602"/>
            <a:gd name="connsiteX40" fmla="*/ 803275 w 2435225"/>
            <a:gd name="connsiteY40" fmla="*/ 1374777 h 2006602"/>
            <a:gd name="connsiteX41" fmla="*/ 825500 w 2435225"/>
            <a:gd name="connsiteY41" fmla="*/ 1352552 h 2006602"/>
            <a:gd name="connsiteX42" fmla="*/ 847725 w 2435225"/>
            <a:gd name="connsiteY42" fmla="*/ 1327152 h 2006602"/>
            <a:gd name="connsiteX43" fmla="*/ 860425 w 2435225"/>
            <a:gd name="connsiteY43" fmla="*/ 1311277 h 2006602"/>
            <a:gd name="connsiteX44" fmla="*/ 873125 w 2435225"/>
            <a:gd name="connsiteY44" fmla="*/ 1298577 h 2006602"/>
            <a:gd name="connsiteX45" fmla="*/ 889000 w 2435225"/>
            <a:gd name="connsiteY45" fmla="*/ 1276352 h 2006602"/>
            <a:gd name="connsiteX46" fmla="*/ 908050 w 2435225"/>
            <a:gd name="connsiteY46" fmla="*/ 1254127 h 2006602"/>
            <a:gd name="connsiteX47" fmla="*/ 933450 w 2435225"/>
            <a:gd name="connsiteY47" fmla="*/ 1222377 h 2006602"/>
            <a:gd name="connsiteX48" fmla="*/ 949325 w 2435225"/>
            <a:gd name="connsiteY48" fmla="*/ 1203327 h 2006602"/>
            <a:gd name="connsiteX49" fmla="*/ 987425 w 2435225"/>
            <a:gd name="connsiteY49" fmla="*/ 1165227 h 2006602"/>
            <a:gd name="connsiteX50" fmla="*/ 1031875 w 2435225"/>
            <a:gd name="connsiteY50" fmla="*/ 1114427 h 2006602"/>
            <a:gd name="connsiteX51" fmla="*/ 1047750 w 2435225"/>
            <a:gd name="connsiteY51" fmla="*/ 1095377 h 2006602"/>
            <a:gd name="connsiteX52" fmla="*/ 1066800 w 2435225"/>
            <a:gd name="connsiteY52" fmla="*/ 1076327 h 2006602"/>
            <a:gd name="connsiteX53" fmla="*/ 1085850 w 2435225"/>
            <a:gd name="connsiteY53" fmla="*/ 1060452 h 2006602"/>
            <a:gd name="connsiteX54" fmla="*/ 1108075 w 2435225"/>
            <a:gd name="connsiteY54" fmla="*/ 1031877 h 2006602"/>
            <a:gd name="connsiteX55" fmla="*/ 1130300 w 2435225"/>
            <a:gd name="connsiteY55" fmla="*/ 1009652 h 2006602"/>
            <a:gd name="connsiteX56" fmla="*/ 1143000 w 2435225"/>
            <a:gd name="connsiteY56" fmla="*/ 996952 h 2006602"/>
            <a:gd name="connsiteX57" fmla="*/ 1174750 w 2435225"/>
            <a:gd name="connsiteY57" fmla="*/ 958852 h 2006602"/>
            <a:gd name="connsiteX58" fmla="*/ 1209675 w 2435225"/>
            <a:gd name="connsiteY58" fmla="*/ 923927 h 2006602"/>
            <a:gd name="connsiteX59" fmla="*/ 1279525 w 2435225"/>
            <a:gd name="connsiteY59" fmla="*/ 841377 h 2006602"/>
            <a:gd name="connsiteX60" fmla="*/ 1304925 w 2435225"/>
            <a:gd name="connsiteY60" fmla="*/ 815977 h 2006602"/>
            <a:gd name="connsiteX61" fmla="*/ 1320800 w 2435225"/>
            <a:gd name="connsiteY61" fmla="*/ 796927 h 2006602"/>
            <a:gd name="connsiteX62" fmla="*/ 1330325 w 2435225"/>
            <a:gd name="connsiteY62" fmla="*/ 784227 h 2006602"/>
            <a:gd name="connsiteX63" fmla="*/ 1339850 w 2435225"/>
            <a:gd name="connsiteY63" fmla="*/ 777877 h 2006602"/>
            <a:gd name="connsiteX64" fmla="*/ 1368425 w 2435225"/>
            <a:gd name="connsiteY64" fmla="*/ 749302 h 2006602"/>
            <a:gd name="connsiteX65" fmla="*/ 1381125 w 2435225"/>
            <a:gd name="connsiteY65" fmla="*/ 736602 h 2006602"/>
            <a:gd name="connsiteX66" fmla="*/ 1397000 w 2435225"/>
            <a:gd name="connsiteY66" fmla="*/ 727077 h 2006602"/>
            <a:gd name="connsiteX67" fmla="*/ 1431925 w 2435225"/>
            <a:gd name="connsiteY67" fmla="*/ 692152 h 2006602"/>
            <a:gd name="connsiteX68" fmla="*/ 1450975 w 2435225"/>
            <a:gd name="connsiteY68" fmla="*/ 679452 h 2006602"/>
            <a:gd name="connsiteX69" fmla="*/ 1482725 w 2435225"/>
            <a:gd name="connsiteY69" fmla="*/ 647702 h 2006602"/>
            <a:gd name="connsiteX70" fmla="*/ 1498600 w 2435225"/>
            <a:gd name="connsiteY70" fmla="*/ 631827 h 2006602"/>
            <a:gd name="connsiteX71" fmla="*/ 1520825 w 2435225"/>
            <a:gd name="connsiteY71" fmla="*/ 612777 h 2006602"/>
            <a:gd name="connsiteX72" fmla="*/ 1533525 w 2435225"/>
            <a:gd name="connsiteY72" fmla="*/ 596902 h 2006602"/>
            <a:gd name="connsiteX73" fmla="*/ 1558925 w 2435225"/>
            <a:gd name="connsiteY73" fmla="*/ 577852 h 2006602"/>
            <a:gd name="connsiteX74" fmla="*/ 1574800 w 2435225"/>
            <a:gd name="connsiteY74" fmla="*/ 561977 h 2006602"/>
            <a:gd name="connsiteX75" fmla="*/ 1603375 w 2435225"/>
            <a:gd name="connsiteY75" fmla="*/ 539752 h 2006602"/>
            <a:gd name="connsiteX76" fmla="*/ 1612900 w 2435225"/>
            <a:gd name="connsiteY76" fmla="*/ 533402 h 2006602"/>
            <a:gd name="connsiteX77" fmla="*/ 1625600 w 2435225"/>
            <a:gd name="connsiteY77" fmla="*/ 520702 h 2006602"/>
            <a:gd name="connsiteX78" fmla="*/ 1657350 w 2435225"/>
            <a:gd name="connsiteY78" fmla="*/ 495302 h 2006602"/>
            <a:gd name="connsiteX79" fmla="*/ 1673225 w 2435225"/>
            <a:gd name="connsiteY79" fmla="*/ 479427 h 2006602"/>
            <a:gd name="connsiteX80" fmla="*/ 1711325 w 2435225"/>
            <a:gd name="connsiteY80" fmla="*/ 450852 h 2006602"/>
            <a:gd name="connsiteX81" fmla="*/ 1730375 w 2435225"/>
            <a:gd name="connsiteY81" fmla="*/ 431802 h 2006602"/>
            <a:gd name="connsiteX82" fmla="*/ 1752600 w 2435225"/>
            <a:gd name="connsiteY82" fmla="*/ 415927 h 2006602"/>
            <a:gd name="connsiteX83" fmla="*/ 1774825 w 2435225"/>
            <a:gd name="connsiteY83" fmla="*/ 393702 h 2006602"/>
            <a:gd name="connsiteX84" fmla="*/ 1793875 w 2435225"/>
            <a:gd name="connsiteY84" fmla="*/ 381002 h 2006602"/>
            <a:gd name="connsiteX85" fmla="*/ 1844675 w 2435225"/>
            <a:gd name="connsiteY85" fmla="*/ 339727 h 2006602"/>
            <a:gd name="connsiteX86" fmla="*/ 1873250 w 2435225"/>
            <a:gd name="connsiteY86" fmla="*/ 317502 h 2006602"/>
            <a:gd name="connsiteX87" fmla="*/ 1898650 w 2435225"/>
            <a:gd name="connsiteY87" fmla="*/ 298452 h 2006602"/>
            <a:gd name="connsiteX88" fmla="*/ 1924050 w 2435225"/>
            <a:gd name="connsiteY88" fmla="*/ 282577 h 2006602"/>
            <a:gd name="connsiteX89" fmla="*/ 1939925 w 2435225"/>
            <a:gd name="connsiteY89" fmla="*/ 269877 h 2006602"/>
            <a:gd name="connsiteX90" fmla="*/ 1958975 w 2435225"/>
            <a:gd name="connsiteY90" fmla="*/ 257177 h 2006602"/>
            <a:gd name="connsiteX91" fmla="*/ 1993900 w 2435225"/>
            <a:gd name="connsiteY91" fmla="*/ 231777 h 2006602"/>
            <a:gd name="connsiteX92" fmla="*/ 2019300 w 2435225"/>
            <a:gd name="connsiteY92" fmla="*/ 219077 h 2006602"/>
            <a:gd name="connsiteX93" fmla="*/ 2032000 w 2435225"/>
            <a:gd name="connsiteY93" fmla="*/ 212727 h 2006602"/>
            <a:gd name="connsiteX94" fmla="*/ 2044700 w 2435225"/>
            <a:gd name="connsiteY94" fmla="*/ 209552 h 2006602"/>
            <a:gd name="connsiteX95" fmla="*/ 2066925 w 2435225"/>
            <a:gd name="connsiteY95" fmla="*/ 200027 h 2006602"/>
            <a:gd name="connsiteX96" fmla="*/ 2089150 w 2435225"/>
            <a:gd name="connsiteY96" fmla="*/ 184152 h 2006602"/>
            <a:gd name="connsiteX97" fmla="*/ 2120900 w 2435225"/>
            <a:gd name="connsiteY97" fmla="*/ 165102 h 2006602"/>
            <a:gd name="connsiteX98" fmla="*/ 2133600 w 2435225"/>
            <a:gd name="connsiteY98" fmla="*/ 155577 h 2006602"/>
            <a:gd name="connsiteX99" fmla="*/ 2146300 w 2435225"/>
            <a:gd name="connsiteY99" fmla="*/ 149227 h 2006602"/>
            <a:gd name="connsiteX100" fmla="*/ 2171700 w 2435225"/>
            <a:gd name="connsiteY100" fmla="*/ 130177 h 2006602"/>
            <a:gd name="connsiteX101" fmla="*/ 2197100 w 2435225"/>
            <a:gd name="connsiteY101" fmla="*/ 114302 h 2006602"/>
            <a:gd name="connsiteX102" fmla="*/ 2216150 w 2435225"/>
            <a:gd name="connsiteY102" fmla="*/ 101602 h 2006602"/>
            <a:gd name="connsiteX103" fmla="*/ 2247900 w 2435225"/>
            <a:gd name="connsiteY103" fmla="*/ 85727 h 2006602"/>
            <a:gd name="connsiteX104" fmla="*/ 2260600 w 2435225"/>
            <a:gd name="connsiteY104" fmla="*/ 76202 h 2006602"/>
            <a:gd name="connsiteX105" fmla="*/ 2270125 w 2435225"/>
            <a:gd name="connsiteY105" fmla="*/ 73027 h 2006602"/>
            <a:gd name="connsiteX106" fmla="*/ 2282825 w 2435225"/>
            <a:gd name="connsiteY106" fmla="*/ 66677 h 2006602"/>
            <a:gd name="connsiteX107" fmla="*/ 2292350 w 2435225"/>
            <a:gd name="connsiteY107" fmla="*/ 63502 h 2006602"/>
            <a:gd name="connsiteX108" fmla="*/ 2324100 w 2435225"/>
            <a:gd name="connsiteY108" fmla="*/ 44452 h 2006602"/>
            <a:gd name="connsiteX109" fmla="*/ 2339975 w 2435225"/>
            <a:gd name="connsiteY109" fmla="*/ 38102 h 2006602"/>
            <a:gd name="connsiteX110" fmla="*/ 2371725 w 2435225"/>
            <a:gd name="connsiteY110" fmla="*/ 22227 h 2006602"/>
            <a:gd name="connsiteX111" fmla="*/ 2381250 w 2435225"/>
            <a:gd name="connsiteY111" fmla="*/ 19052 h 2006602"/>
            <a:gd name="connsiteX112" fmla="*/ 2397125 w 2435225"/>
            <a:gd name="connsiteY112" fmla="*/ 9527 h 2006602"/>
            <a:gd name="connsiteX113" fmla="*/ 2416175 w 2435225"/>
            <a:gd name="connsiteY113" fmla="*/ 3177 h 2006602"/>
            <a:gd name="connsiteX114" fmla="*/ 2435225 w 2435225"/>
            <a:gd name="connsiteY114" fmla="*/ 2 h 200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435225" h="2006602">
              <a:moveTo>
                <a:pt x="0" y="2006602"/>
              </a:moveTo>
              <a:lnTo>
                <a:pt x="31750" y="1987552"/>
              </a:lnTo>
              <a:cubicBezTo>
                <a:pt x="37042" y="1984377"/>
                <a:pt x="42490" y="1981450"/>
                <a:pt x="47625" y="1978027"/>
              </a:cubicBezTo>
              <a:cubicBezTo>
                <a:pt x="50800" y="1975910"/>
                <a:pt x="53837" y="1973570"/>
                <a:pt x="57150" y="1971677"/>
              </a:cubicBezTo>
              <a:cubicBezTo>
                <a:pt x="61259" y="1969329"/>
                <a:pt x="65762" y="1967712"/>
                <a:pt x="69850" y="1965327"/>
              </a:cubicBezTo>
              <a:cubicBezTo>
                <a:pt x="89836" y="1953668"/>
                <a:pt x="90789" y="1950729"/>
                <a:pt x="107950" y="1943102"/>
              </a:cubicBezTo>
              <a:cubicBezTo>
                <a:pt x="156300" y="1921613"/>
                <a:pt x="74113" y="1961608"/>
                <a:pt x="155575" y="1920877"/>
              </a:cubicBezTo>
              <a:cubicBezTo>
                <a:pt x="159808" y="1918760"/>
                <a:pt x="163785" y="1916024"/>
                <a:pt x="168275" y="1914527"/>
              </a:cubicBezTo>
              <a:cubicBezTo>
                <a:pt x="171450" y="1913469"/>
                <a:pt x="174807" y="1912849"/>
                <a:pt x="177800" y="1911352"/>
              </a:cubicBezTo>
              <a:cubicBezTo>
                <a:pt x="181213" y="1909645"/>
                <a:pt x="183912" y="1906709"/>
                <a:pt x="187325" y="1905002"/>
              </a:cubicBezTo>
              <a:cubicBezTo>
                <a:pt x="199587" y="1898871"/>
                <a:pt x="196336" y="1905387"/>
                <a:pt x="209550" y="1895477"/>
              </a:cubicBezTo>
              <a:cubicBezTo>
                <a:pt x="214339" y="1891885"/>
                <a:pt x="217704" y="1886673"/>
                <a:pt x="222250" y="1882777"/>
              </a:cubicBezTo>
              <a:cubicBezTo>
                <a:pt x="240399" y="1867221"/>
                <a:pt x="223362" y="1888358"/>
                <a:pt x="244475" y="1863727"/>
              </a:cubicBezTo>
              <a:cubicBezTo>
                <a:pt x="246958" y="1860830"/>
                <a:pt x="248127" y="1856900"/>
                <a:pt x="250825" y="1854202"/>
              </a:cubicBezTo>
              <a:cubicBezTo>
                <a:pt x="255617" y="1849410"/>
                <a:pt x="261908" y="1846294"/>
                <a:pt x="266700" y="1841502"/>
              </a:cubicBezTo>
              <a:cubicBezTo>
                <a:pt x="272545" y="1835657"/>
                <a:pt x="276730" y="1828297"/>
                <a:pt x="282575" y="1822452"/>
              </a:cubicBezTo>
              <a:cubicBezTo>
                <a:pt x="293077" y="1811950"/>
                <a:pt x="299058" y="1812471"/>
                <a:pt x="311150" y="1803402"/>
              </a:cubicBezTo>
              <a:cubicBezTo>
                <a:pt x="314742" y="1800708"/>
                <a:pt x="317200" y="1796720"/>
                <a:pt x="320675" y="1793877"/>
              </a:cubicBezTo>
              <a:cubicBezTo>
                <a:pt x="328866" y="1787175"/>
                <a:pt x="337608" y="1781177"/>
                <a:pt x="346075" y="1774827"/>
              </a:cubicBezTo>
              <a:cubicBezTo>
                <a:pt x="350308" y="1771652"/>
                <a:pt x="355033" y="1769044"/>
                <a:pt x="358775" y="1765302"/>
              </a:cubicBezTo>
              <a:cubicBezTo>
                <a:pt x="363008" y="1761069"/>
                <a:pt x="366800" y="1756342"/>
                <a:pt x="371475" y="1752602"/>
              </a:cubicBezTo>
              <a:cubicBezTo>
                <a:pt x="377434" y="1747834"/>
                <a:pt x="384501" y="1744587"/>
                <a:pt x="390525" y="1739902"/>
              </a:cubicBezTo>
              <a:cubicBezTo>
                <a:pt x="403574" y="1729753"/>
                <a:pt x="414870" y="1717322"/>
                <a:pt x="428625" y="1708152"/>
              </a:cubicBezTo>
              <a:cubicBezTo>
                <a:pt x="472419" y="1678956"/>
                <a:pt x="427466" y="1709434"/>
                <a:pt x="460375" y="1685927"/>
              </a:cubicBezTo>
              <a:cubicBezTo>
                <a:pt x="463480" y="1683709"/>
                <a:pt x="466847" y="1681867"/>
                <a:pt x="469900" y="1679577"/>
              </a:cubicBezTo>
              <a:cubicBezTo>
                <a:pt x="479553" y="1672337"/>
                <a:pt x="488128" y="1663560"/>
                <a:pt x="498475" y="1657352"/>
              </a:cubicBezTo>
              <a:cubicBezTo>
                <a:pt x="503767" y="1654177"/>
                <a:pt x="509294" y="1651366"/>
                <a:pt x="514350" y="1647827"/>
              </a:cubicBezTo>
              <a:cubicBezTo>
                <a:pt x="519902" y="1643941"/>
                <a:pt x="524804" y="1639193"/>
                <a:pt x="530225" y="1635127"/>
              </a:cubicBezTo>
              <a:cubicBezTo>
                <a:pt x="545335" y="1623794"/>
                <a:pt x="554741" y="1618626"/>
                <a:pt x="568325" y="1606552"/>
              </a:cubicBezTo>
              <a:cubicBezTo>
                <a:pt x="572800" y="1602575"/>
                <a:pt x="576299" y="1597528"/>
                <a:pt x="581025" y="1593852"/>
              </a:cubicBezTo>
              <a:cubicBezTo>
                <a:pt x="585896" y="1590063"/>
                <a:pt x="592215" y="1588343"/>
                <a:pt x="596900" y="1584327"/>
              </a:cubicBezTo>
              <a:cubicBezTo>
                <a:pt x="607127" y="1575561"/>
                <a:pt x="614699" y="1563834"/>
                <a:pt x="625475" y="1555752"/>
              </a:cubicBezTo>
              <a:cubicBezTo>
                <a:pt x="647823" y="1538991"/>
                <a:pt x="630046" y="1553848"/>
                <a:pt x="654050" y="1527177"/>
              </a:cubicBezTo>
              <a:cubicBezTo>
                <a:pt x="658055" y="1522727"/>
                <a:pt x="663074" y="1519203"/>
                <a:pt x="666750" y="1514477"/>
              </a:cubicBezTo>
              <a:cubicBezTo>
                <a:pt x="670539" y="1509606"/>
                <a:pt x="672175" y="1503214"/>
                <a:pt x="676275" y="1498602"/>
              </a:cubicBezTo>
              <a:cubicBezTo>
                <a:pt x="680777" y="1493537"/>
                <a:pt x="687358" y="1490694"/>
                <a:pt x="692150" y="1485902"/>
              </a:cubicBezTo>
              <a:cubicBezTo>
                <a:pt x="697995" y="1480057"/>
                <a:pt x="702400" y="1472909"/>
                <a:pt x="708025" y="1466852"/>
              </a:cubicBezTo>
              <a:cubicBezTo>
                <a:pt x="716173" y="1458078"/>
                <a:pt x="725945" y="1450802"/>
                <a:pt x="733425" y="1441452"/>
              </a:cubicBezTo>
              <a:cubicBezTo>
                <a:pt x="737658" y="1436160"/>
                <a:pt x="741111" y="1430135"/>
                <a:pt x="746125" y="1425577"/>
              </a:cubicBezTo>
              <a:cubicBezTo>
                <a:pt x="752862" y="1419453"/>
                <a:pt x="761545" y="1415750"/>
                <a:pt x="768350" y="1409702"/>
              </a:cubicBezTo>
              <a:cubicBezTo>
                <a:pt x="780655" y="1398764"/>
                <a:pt x="791633" y="1386419"/>
                <a:pt x="803275" y="1374777"/>
              </a:cubicBezTo>
              <a:cubicBezTo>
                <a:pt x="810683" y="1367369"/>
                <a:pt x="818955" y="1360733"/>
                <a:pt x="825500" y="1352552"/>
              </a:cubicBezTo>
              <a:cubicBezTo>
                <a:pt x="869815" y="1297159"/>
                <a:pt x="814319" y="1365330"/>
                <a:pt x="847725" y="1327152"/>
              </a:cubicBezTo>
              <a:cubicBezTo>
                <a:pt x="852187" y="1322052"/>
                <a:pt x="855923" y="1316342"/>
                <a:pt x="860425" y="1311277"/>
              </a:cubicBezTo>
              <a:cubicBezTo>
                <a:pt x="864402" y="1306802"/>
                <a:pt x="869334" y="1303211"/>
                <a:pt x="873125" y="1298577"/>
              </a:cubicBezTo>
              <a:cubicBezTo>
                <a:pt x="878890" y="1291531"/>
                <a:pt x="883375" y="1283511"/>
                <a:pt x="889000" y="1276352"/>
              </a:cubicBezTo>
              <a:cubicBezTo>
                <a:pt x="895028" y="1268680"/>
                <a:pt x="901847" y="1261659"/>
                <a:pt x="908050" y="1254127"/>
              </a:cubicBezTo>
              <a:cubicBezTo>
                <a:pt x="916666" y="1243665"/>
                <a:pt x="924903" y="1232896"/>
                <a:pt x="933450" y="1222377"/>
              </a:cubicBezTo>
              <a:cubicBezTo>
                <a:pt x="938662" y="1215962"/>
                <a:pt x="943480" y="1209172"/>
                <a:pt x="949325" y="1203327"/>
              </a:cubicBezTo>
              <a:cubicBezTo>
                <a:pt x="962025" y="1190627"/>
                <a:pt x="976205" y="1179252"/>
                <a:pt x="987425" y="1165227"/>
              </a:cubicBezTo>
              <a:cubicBezTo>
                <a:pt x="1043129" y="1095597"/>
                <a:pt x="986879" y="1163513"/>
                <a:pt x="1031875" y="1114427"/>
              </a:cubicBezTo>
              <a:cubicBezTo>
                <a:pt x="1037460" y="1108334"/>
                <a:pt x="1042165" y="1101470"/>
                <a:pt x="1047750" y="1095377"/>
              </a:cubicBezTo>
              <a:cubicBezTo>
                <a:pt x="1053818" y="1088757"/>
                <a:pt x="1060180" y="1082395"/>
                <a:pt x="1066800" y="1076327"/>
              </a:cubicBezTo>
              <a:cubicBezTo>
                <a:pt x="1072893" y="1070742"/>
                <a:pt x="1080225" y="1066509"/>
                <a:pt x="1085850" y="1060452"/>
              </a:cubicBezTo>
              <a:cubicBezTo>
                <a:pt x="1094061" y="1051609"/>
                <a:pt x="1099542" y="1040410"/>
                <a:pt x="1108075" y="1031877"/>
              </a:cubicBezTo>
              <a:lnTo>
                <a:pt x="1130300" y="1009652"/>
              </a:lnTo>
              <a:cubicBezTo>
                <a:pt x="1134533" y="1005419"/>
                <a:pt x="1139167" y="1001551"/>
                <a:pt x="1143000" y="996952"/>
              </a:cubicBezTo>
              <a:cubicBezTo>
                <a:pt x="1153583" y="984252"/>
                <a:pt x="1163060" y="970542"/>
                <a:pt x="1174750" y="958852"/>
              </a:cubicBezTo>
              <a:cubicBezTo>
                <a:pt x="1186392" y="947210"/>
                <a:pt x="1199797" y="937098"/>
                <a:pt x="1209675" y="923927"/>
              </a:cubicBezTo>
              <a:cubicBezTo>
                <a:pt x="1235013" y="890143"/>
                <a:pt x="1243381" y="877521"/>
                <a:pt x="1279525" y="841377"/>
              </a:cubicBezTo>
              <a:cubicBezTo>
                <a:pt x="1287992" y="832910"/>
                <a:pt x="1296777" y="824751"/>
                <a:pt x="1304925" y="815977"/>
              </a:cubicBezTo>
              <a:cubicBezTo>
                <a:pt x="1310550" y="809920"/>
                <a:pt x="1315636" y="803382"/>
                <a:pt x="1320800" y="796927"/>
              </a:cubicBezTo>
              <a:cubicBezTo>
                <a:pt x="1324106" y="792795"/>
                <a:pt x="1326583" y="787969"/>
                <a:pt x="1330325" y="784227"/>
              </a:cubicBezTo>
              <a:cubicBezTo>
                <a:pt x="1333023" y="781529"/>
                <a:pt x="1336998" y="780412"/>
                <a:pt x="1339850" y="777877"/>
              </a:cubicBezTo>
              <a:lnTo>
                <a:pt x="1368425" y="749302"/>
              </a:lnTo>
              <a:cubicBezTo>
                <a:pt x="1372658" y="745069"/>
                <a:pt x="1375991" y="739682"/>
                <a:pt x="1381125" y="736602"/>
              </a:cubicBezTo>
              <a:lnTo>
                <a:pt x="1397000" y="727077"/>
              </a:lnTo>
              <a:cubicBezTo>
                <a:pt x="1412319" y="707928"/>
                <a:pt x="1409560" y="709356"/>
                <a:pt x="1431925" y="692152"/>
              </a:cubicBezTo>
              <a:cubicBezTo>
                <a:pt x="1437974" y="687499"/>
                <a:pt x="1445232" y="684478"/>
                <a:pt x="1450975" y="679452"/>
              </a:cubicBezTo>
              <a:cubicBezTo>
                <a:pt x="1462239" y="669596"/>
                <a:pt x="1472142" y="658285"/>
                <a:pt x="1482725" y="647702"/>
              </a:cubicBezTo>
              <a:cubicBezTo>
                <a:pt x="1488017" y="642410"/>
                <a:pt x="1492918" y="636697"/>
                <a:pt x="1498600" y="631827"/>
              </a:cubicBezTo>
              <a:cubicBezTo>
                <a:pt x="1506008" y="625477"/>
                <a:pt x="1513926" y="619676"/>
                <a:pt x="1520825" y="612777"/>
              </a:cubicBezTo>
              <a:cubicBezTo>
                <a:pt x="1525617" y="607985"/>
                <a:pt x="1528530" y="601481"/>
                <a:pt x="1533525" y="596902"/>
              </a:cubicBezTo>
              <a:cubicBezTo>
                <a:pt x="1541327" y="589751"/>
                <a:pt x="1551441" y="585336"/>
                <a:pt x="1558925" y="577852"/>
              </a:cubicBezTo>
              <a:cubicBezTo>
                <a:pt x="1564217" y="572560"/>
                <a:pt x="1569118" y="566847"/>
                <a:pt x="1574800" y="561977"/>
              </a:cubicBezTo>
              <a:cubicBezTo>
                <a:pt x="1583962" y="554124"/>
                <a:pt x="1593335" y="546445"/>
                <a:pt x="1603375" y="539752"/>
              </a:cubicBezTo>
              <a:cubicBezTo>
                <a:pt x="1606550" y="537635"/>
                <a:pt x="1610003" y="535885"/>
                <a:pt x="1612900" y="533402"/>
              </a:cubicBezTo>
              <a:cubicBezTo>
                <a:pt x="1617446" y="529506"/>
                <a:pt x="1621054" y="524598"/>
                <a:pt x="1625600" y="520702"/>
              </a:cubicBezTo>
              <a:cubicBezTo>
                <a:pt x="1635890" y="511882"/>
                <a:pt x="1647766" y="504886"/>
                <a:pt x="1657350" y="495302"/>
              </a:cubicBezTo>
              <a:cubicBezTo>
                <a:pt x="1662642" y="490010"/>
                <a:pt x="1667663" y="484433"/>
                <a:pt x="1673225" y="479427"/>
              </a:cubicBezTo>
              <a:cubicBezTo>
                <a:pt x="1704090" y="451648"/>
                <a:pt x="1672998" y="483283"/>
                <a:pt x="1711325" y="450852"/>
              </a:cubicBezTo>
              <a:cubicBezTo>
                <a:pt x="1718180" y="445051"/>
                <a:pt x="1723520" y="437603"/>
                <a:pt x="1730375" y="431802"/>
              </a:cubicBezTo>
              <a:cubicBezTo>
                <a:pt x="1737325" y="425921"/>
                <a:pt x="1745688" y="421852"/>
                <a:pt x="1752600" y="415927"/>
              </a:cubicBezTo>
              <a:cubicBezTo>
                <a:pt x="1760555" y="409109"/>
                <a:pt x="1766827" y="400470"/>
                <a:pt x="1774825" y="393702"/>
              </a:cubicBezTo>
              <a:cubicBezTo>
                <a:pt x="1780651" y="388772"/>
                <a:pt x="1787836" y="385668"/>
                <a:pt x="1793875" y="381002"/>
              </a:cubicBezTo>
              <a:cubicBezTo>
                <a:pt x="1811139" y="367661"/>
                <a:pt x="1827638" y="353357"/>
                <a:pt x="1844675" y="339727"/>
              </a:cubicBezTo>
              <a:cubicBezTo>
                <a:pt x="1854098" y="332189"/>
                <a:pt x="1863665" y="324832"/>
                <a:pt x="1873250" y="317502"/>
              </a:cubicBezTo>
              <a:cubicBezTo>
                <a:pt x="1881657" y="311073"/>
                <a:pt x="1889675" y="304061"/>
                <a:pt x="1898650" y="298452"/>
              </a:cubicBezTo>
              <a:cubicBezTo>
                <a:pt x="1907117" y="293160"/>
                <a:pt x="1915841" y="288260"/>
                <a:pt x="1924050" y="282577"/>
              </a:cubicBezTo>
              <a:cubicBezTo>
                <a:pt x="1929622" y="278720"/>
                <a:pt x="1934444" y="273863"/>
                <a:pt x="1939925" y="269877"/>
              </a:cubicBezTo>
              <a:cubicBezTo>
                <a:pt x="1946097" y="265388"/>
                <a:pt x="1952803" y="261666"/>
                <a:pt x="1958975" y="257177"/>
              </a:cubicBezTo>
              <a:cubicBezTo>
                <a:pt x="1977602" y="243630"/>
                <a:pt x="1972824" y="243821"/>
                <a:pt x="1993900" y="231777"/>
              </a:cubicBezTo>
              <a:cubicBezTo>
                <a:pt x="2002119" y="227081"/>
                <a:pt x="2010833" y="223310"/>
                <a:pt x="2019300" y="219077"/>
              </a:cubicBezTo>
              <a:cubicBezTo>
                <a:pt x="2023533" y="216960"/>
                <a:pt x="2027408" y="213875"/>
                <a:pt x="2032000" y="212727"/>
              </a:cubicBezTo>
              <a:cubicBezTo>
                <a:pt x="2036233" y="211669"/>
                <a:pt x="2040614" y="211084"/>
                <a:pt x="2044700" y="209552"/>
              </a:cubicBezTo>
              <a:cubicBezTo>
                <a:pt x="2107474" y="186012"/>
                <a:pt x="2019619" y="215796"/>
                <a:pt x="2066925" y="200027"/>
              </a:cubicBezTo>
              <a:cubicBezTo>
                <a:pt x="2074333" y="194735"/>
                <a:pt x="2081506" y="189098"/>
                <a:pt x="2089150" y="184152"/>
              </a:cubicBezTo>
              <a:cubicBezTo>
                <a:pt x="2099512" y="177447"/>
                <a:pt x="2111026" y="172507"/>
                <a:pt x="2120900" y="165102"/>
              </a:cubicBezTo>
              <a:cubicBezTo>
                <a:pt x="2125133" y="161927"/>
                <a:pt x="2129113" y="158382"/>
                <a:pt x="2133600" y="155577"/>
              </a:cubicBezTo>
              <a:cubicBezTo>
                <a:pt x="2137614" y="153069"/>
                <a:pt x="2142362" y="151852"/>
                <a:pt x="2146300" y="149227"/>
              </a:cubicBezTo>
              <a:cubicBezTo>
                <a:pt x="2155106" y="143356"/>
                <a:pt x="2162725" y="135786"/>
                <a:pt x="2171700" y="130177"/>
              </a:cubicBezTo>
              <a:cubicBezTo>
                <a:pt x="2180167" y="124885"/>
                <a:pt x="2188793" y="119840"/>
                <a:pt x="2197100" y="114302"/>
              </a:cubicBezTo>
              <a:cubicBezTo>
                <a:pt x="2203450" y="110069"/>
                <a:pt x="2209498" y="105344"/>
                <a:pt x="2216150" y="101602"/>
              </a:cubicBezTo>
              <a:cubicBezTo>
                <a:pt x="2226463" y="95801"/>
                <a:pt x="2238434" y="92827"/>
                <a:pt x="2247900" y="85727"/>
              </a:cubicBezTo>
              <a:cubicBezTo>
                <a:pt x="2252133" y="82552"/>
                <a:pt x="2256006" y="78827"/>
                <a:pt x="2260600" y="76202"/>
              </a:cubicBezTo>
              <a:cubicBezTo>
                <a:pt x="2263506" y="74542"/>
                <a:pt x="2267049" y="74345"/>
                <a:pt x="2270125" y="73027"/>
              </a:cubicBezTo>
              <a:cubicBezTo>
                <a:pt x="2274475" y="71163"/>
                <a:pt x="2278475" y="68541"/>
                <a:pt x="2282825" y="66677"/>
              </a:cubicBezTo>
              <a:cubicBezTo>
                <a:pt x="2285901" y="65359"/>
                <a:pt x="2289403" y="65089"/>
                <a:pt x="2292350" y="63502"/>
              </a:cubicBezTo>
              <a:cubicBezTo>
                <a:pt x="2303217" y="57651"/>
                <a:pt x="2312641" y="49036"/>
                <a:pt x="2324100" y="44452"/>
              </a:cubicBezTo>
              <a:cubicBezTo>
                <a:pt x="2329392" y="42335"/>
                <a:pt x="2334810" y="40512"/>
                <a:pt x="2339975" y="38102"/>
              </a:cubicBezTo>
              <a:cubicBezTo>
                <a:pt x="2350697" y="33098"/>
                <a:pt x="2360500" y="25969"/>
                <a:pt x="2371725" y="22227"/>
              </a:cubicBezTo>
              <a:cubicBezTo>
                <a:pt x="2374900" y="21169"/>
                <a:pt x="2378257" y="20549"/>
                <a:pt x="2381250" y="19052"/>
              </a:cubicBezTo>
              <a:cubicBezTo>
                <a:pt x="2386770" y="16292"/>
                <a:pt x="2391507" y="12081"/>
                <a:pt x="2397125" y="9527"/>
              </a:cubicBezTo>
              <a:cubicBezTo>
                <a:pt x="2403219" y="6757"/>
                <a:pt x="2409717" y="4938"/>
                <a:pt x="2416175" y="3177"/>
              </a:cubicBezTo>
              <a:cubicBezTo>
                <a:pt x="2428578" y="-206"/>
                <a:pt x="2427538" y="2"/>
                <a:pt x="2435225" y="2"/>
              </a:cubicBezTo>
            </a:path>
          </a:pathLst>
        </a:custGeom>
        <a:noFill xmlns:a="http://schemas.openxmlformats.org/drawingml/2006/main"/>
        <a:ln xmlns:a="http://schemas.openxmlformats.org/drawingml/2006/main" w="28575">
          <a:solidFill>
            <a:srgbClr val="5E247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19.xml><?xml version="1.0" encoding="utf-8"?>
<c:userShapes xmlns:c="http://schemas.openxmlformats.org/drawingml/2006/chart">
  <cdr:relSizeAnchor xmlns:cdr="http://schemas.openxmlformats.org/drawingml/2006/chartDrawing">
    <cdr:from>
      <cdr:x>0.09646</cdr:x>
      <cdr:y>0.31538</cdr:y>
    </cdr:from>
    <cdr:to>
      <cdr:x>0.8628</cdr:x>
      <cdr:y>0.90056</cdr:y>
    </cdr:to>
    <cdr:sp macro="" textlink="">
      <cdr:nvSpPr>
        <cdr:cNvPr id="6" name="Forme libre : forme 5">
          <a:extLst xmlns:a="http://schemas.openxmlformats.org/drawingml/2006/main">
            <a:ext uri="{FF2B5EF4-FFF2-40B4-BE49-F238E27FC236}">
              <a16:creationId xmlns:a16="http://schemas.microsoft.com/office/drawing/2014/main" id="{AFAA75CF-B787-104F-EC5E-B5A04E7104E0}"/>
            </a:ext>
          </a:extLst>
        </cdr:cNvPr>
        <cdr:cNvSpPr/>
      </cdr:nvSpPr>
      <cdr:spPr>
        <a:xfrm xmlns:a="http://schemas.openxmlformats.org/drawingml/2006/main">
          <a:off x="322586" y="1085074"/>
          <a:ext cx="2562726" cy="2013284"/>
        </a:xfrm>
        <a:custGeom xmlns:a="http://schemas.openxmlformats.org/drawingml/2006/main">
          <a:avLst/>
          <a:gdLst>
            <a:gd name="connsiteX0" fmla="*/ 0 w 2562726"/>
            <a:gd name="connsiteY0" fmla="*/ 2013284 h 2013284"/>
            <a:gd name="connsiteX1" fmla="*/ 40105 w 2562726"/>
            <a:gd name="connsiteY1" fmla="*/ 2009274 h 2013284"/>
            <a:gd name="connsiteX2" fmla="*/ 72189 w 2562726"/>
            <a:gd name="connsiteY2" fmla="*/ 2001253 h 2013284"/>
            <a:gd name="connsiteX3" fmla="*/ 88231 w 2562726"/>
            <a:gd name="connsiteY3" fmla="*/ 1997242 h 2013284"/>
            <a:gd name="connsiteX4" fmla="*/ 100263 w 2562726"/>
            <a:gd name="connsiteY4" fmla="*/ 1993231 h 2013284"/>
            <a:gd name="connsiteX5" fmla="*/ 140368 w 2562726"/>
            <a:gd name="connsiteY5" fmla="*/ 1985210 h 2013284"/>
            <a:gd name="connsiteX6" fmla="*/ 192505 w 2562726"/>
            <a:gd name="connsiteY6" fmla="*/ 1977189 h 2013284"/>
            <a:gd name="connsiteX7" fmla="*/ 224589 w 2562726"/>
            <a:gd name="connsiteY7" fmla="*/ 1961147 h 2013284"/>
            <a:gd name="connsiteX8" fmla="*/ 236621 w 2562726"/>
            <a:gd name="connsiteY8" fmla="*/ 1953126 h 2013284"/>
            <a:gd name="connsiteX9" fmla="*/ 264694 w 2562726"/>
            <a:gd name="connsiteY9" fmla="*/ 1945105 h 2013284"/>
            <a:gd name="connsiteX10" fmla="*/ 300789 w 2562726"/>
            <a:gd name="connsiteY10" fmla="*/ 1933074 h 2013284"/>
            <a:gd name="connsiteX11" fmla="*/ 320842 w 2562726"/>
            <a:gd name="connsiteY11" fmla="*/ 1925053 h 2013284"/>
            <a:gd name="connsiteX12" fmla="*/ 372979 w 2562726"/>
            <a:gd name="connsiteY12" fmla="*/ 1913021 h 2013284"/>
            <a:gd name="connsiteX13" fmla="*/ 413084 w 2562726"/>
            <a:gd name="connsiteY13" fmla="*/ 1896979 h 2013284"/>
            <a:gd name="connsiteX14" fmla="*/ 453189 w 2562726"/>
            <a:gd name="connsiteY14" fmla="*/ 1876926 h 2013284"/>
            <a:gd name="connsiteX15" fmla="*/ 485273 w 2562726"/>
            <a:gd name="connsiteY15" fmla="*/ 1860884 h 2013284"/>
            <a:gd name="connsiteX16" fmla="*/ 509336 w 2562726"/>
            <a:gd name="connsiteY16" fmla="*/ 1840831 h 2013284"/>
            <a:gd name="connsiteX17" fmla="*/ 521368 w 2562726"/>
            <a:gd name="connsiteY17" fmla="*/ 1836821 h 2013284"/>
            <a:gd name="connsiteX18" fmla="*/ 549442 w 2562726"/>
            <a:gd name="connsiteY18" fmla="*/ 1824789 h 2013284"/>
            <a:gd name="connsiteX19" fmla="*/ 561473 w 2562726"/>
            <a:gd name="connsiteY19" fmla="*/ 1816768 h 2013284"/>
            <a:gd name="connsiteX20" fmla="*/ 581526 w 2562726"/>
            <a:gd name="connsiteY20" fmla="*/ 1808747 h 2013284"/>
            <a:gd name="connsiteX21" fmla="*/ 625642 w 2562726"/>
            <a:gd name="connsiteY21" fmla="*/ 1780674 h 2013284"/>
            <a:gd name="connsiteX22" fmla="*/ 657726 w 2562726"/>
            <a:gd name="connsiteY22" fmla="*/ 1764631 h 2013284"/>
            <a:gd name="connsiteX23" fmla="*/ 669758 w 2562726"/>
            <a:gd name="connsiteY23" fmla="*/ 1752600 h 2013284"/>
            <a:gd name="connsiteX24" fmla="*/ 701842 w 2562726"/>
            <a:gd name="connsiteY24" fmla="*/ 1736558 h 2013284"/>
            <a:gd name="connsiteX25" fmla="*/ 725905 w 2562726"/>
            <a:gd name="connsiteY25" fmla="*/ 1720516 h 2013284"/>
            <a:gd name="connsiteX26" fmla="*/ 741947 w 2562726"/>
            <a:gd name="connsiteY26" fmla="*/ 1708484 h 2013284"/>
            <a:gd name="connsiteX27" fmla="*/ 762000 w 2562726"/>
            <a:gd name="connsiteY27" fmla="*/ 1696453 h 2013284"/>
            <a:gd name="connsiteX28" fmla="*/ 778042 w 2562726"/>
            <a:gd name="connsiteY28" fmla="*/ 1684421 h 2013284"/>
            <a:gd name="connsiteX29" fmla="*/ 818147 w 2562726"/>
            <a:gd name="connsiteY29" fmla="*/ 1656347 h 2013284"/>
            <a:gd name="connsiteX30" fmla="*/ 830179 w 2562726"/>
            <a:gd name="connsiteY30" fmla="*/ 1644316 h 2013284"/>
            <a:gd name="connsiteX31" fmla="*/ 858252 w 2562726"/>
            <a:gd name="connsiteY31" fmla="*/ 1624263 h 2013284"/>
            <a:gd name="connsiteX32" fmla="*/ 878305 w 2562726"/>
            <a:gd name="connsiteY32" fmla="*/ 1608221 h 2013284"/>
            <a:gd name="connsiteX33" fmla="*/ 910389 w 2562726"/>
            <a:gd name="connsiteY33" fmla="*/ 1588168 h 2013284"/>
            <a:gd name="connsiteX34" fmla="*/ 930442 w 2562726"/>
            <a:gd name="connsiteY34" fmla="*/ 1572126 h 2013284"/>
            <a:gd name="connsiteX35" fmla="*/ 954505 w 2562726"/>
            <a:gd name="connsiteY35" fmla="*/ 1556084 h 2013284"/>
            <a:gd name="connsiteX36" fmla="*/ 970547 w 2562726"/>
            <a:gd name="connsiteY36" fmla="*/ 1544053 h 2013284"/>
            <a:gd name="connsiteX37" fmla="*/ 982579 w 2562726"/>
            <a:gd name="connsiteY37" fmla="*/ 1536031 h 2013284"/>
            <a:gd name="connsiteX38" fmla="*/ 1014663 w 2562726"/>
            <a:gd name="connsiteY38" fmla="*/ 1507958 h 2013284"/>
            <a:gd name="connsiteX39" fmla="*/ 1026694 w 2562726"/>
            <a:gd name="connsiteY39" fmla="*/ 1499937 h 2013284"/>
            <a:gd name="connsiteX40" fmla="*/ 1074821 w 2562726"/>
            <a:gd name="connsiteY40" fmla="*/ 1463842 h 2013284"/>
            <a:gd name="connsiteX41" fmla="*/ 1114926 w 2562726"/>
            <a:gd name="connsiteY41" fmla="*/ 1427747 h 2013284"/>
            <a:gd name="connsiteX42" fmla="*/ 1130968 w 2562726"/>
            <a:gd name="connsiteY42" fmla="*/ 1415716 h 2013284"/>
            <a:gd name="connsiteX43" fmla="*/ 1143000 w 2562726"/>
            <a:gd name="connsiteY43" fmla="*/ 1403684 h 2013284"/>
            <a:gd name="connsiteX44" fmla="*/ 1163052 w 2562726"/>
            <a:gd name="connsiteY44" fmla="*/ 1391653 h 2013284"/>
            <a:gd name="connsiteX45" fmla="*/ 1179094 w 2562726"/>
            <a:gd name="connsiteY45" fmla="*/ 1379621 h 2013284"/>
            <a:gd name="connsiteX46" fmla="*/ 1191126 w 2562726"/>
            <a:gd name="connsiteY46" fmla="*/ 1371600 h 2013284"/>
            <a:gd name="connsiteX47" fmla="*/ 1211179 w 2562726"/>
            <a:gd name="connsiteY47" fmla="*/ 1351547 h 2013284"/>
            <a:gd name="connsiteX48" fmla="*/ 1239252 w 2562726"/>
            <a:gd name="connsiteY48" fmla="*/ 1323474 h 2013284"/>
            <a:gd name="connsiteX49" fmla="*/ 1251284 w 2562726"/>
            <a:gd name="connsiteY49" fmla="*/ 1315453 h 2013284"/>
            <a:gd name="connsiteX50" fmla="*/ 1275347 w 2562726"/>
            <a:gd name="connsiteY50" fmla="*/ 1291389 h 2013284"/>
            <a:gd name="connsiteX51" fmla="*/ 1307431 w 2562726"/>
            <a:gd name="connsiteY51" fmla="*/ 1259305 h 2013284"/>
            <a:gd name="connsiteX52" fmla="*/ 1319463 w 2562726"/>
            <a:gd name="connsiteY52" fmla="*/ 1247274 h 2013284"/>
            <a:gd name="connsiteX53" fmla="*/ 1347536 w 2562726"/>
            <a:gd name="connsiteY53" fmla="*/ 1227221 h 2013284"/>
            <a:gd name="connsiteX54" fmla="*/ 1355558 w 2562726"/>
            <a:gd name="connsiteY54" fmla="*/ 1215189 h 2013284"/>
            <a:gd name="connsiteX55" fmla="*/ 1367589 w 2562726"/>
            <a:gd name="connsiteY55" fmla="*/ 1207168 h 2013284"/>
            <a:gd name="connsiteX56" fmla="*/ 1391652 w 2562726"/>
            <a:gd name="connsiteY56" fmla="*/ 1187116 h 2013284"/>
            <a:gd name="connsiteX57" fmla="*/ 1403684 w 2562726"/>
            <a:gd name="connsiteY57" fmla="*/ 1171074 h 2013284"/>
            <a:gd name="connsiteX58" fmla="*/ 1419726 w 2562726"/>
            <a:gd name="connsiteY58" fmla="*/ 1159042 h 2013284"/>
            <a:gd name="connsiteX59" fmla="*/ 1431758 w 2562726"/>
            <a:gd name="connsiteY59" fmla="*/ 1143000 h 2013284"/>
            <a:gd name="connsiteX60" fmla="*/ 1455821 w 2562726"/>
            <a:gd name="connsiteY60" fmla="*/ 1118937 h 2013284"/>
            <a:gd name="connsiteX61" fmla="*/ 1495926 w 2562726"/>
            <a:gd name="connsiteY61" fmla="*/ 1078831 h 2013284"/>
            <a:gd name="connsiteX62" fmla="*/ 1528010 w 2562726"/>
            <a:gd name="connsiteY62" fmla="*/ 1046747 h 2013284"/>
            <a:gd name="connsiteX63" fmla="*/ 1544052 w 2562726"/>
            <a:gd name="connsiteY63" fmla="*/ 1030705 h 2013284"/>
            <a:gd name="connsiteX64" fmla="*/ 1564105 w 2562726"/>
            <a:gd name="connsiteY64" fmla="*/ 1014663 h 2013284"/>
            <a:gd name="connsiteX65" fmla="*/ 1600200 w 2562726"/>
            <a:gd name="connsiteY65" fmla="*/ 978568 h 2013284"/>
            <a:gd name="connsiteX66" fmla="*/ 1628273 w 2562726"/>
            <a:gd name="connsiteY66" fmla="*/ 950495 h 2013284"/>
            <a:gd name="connsiteX67" fmla="*/ 1668379 w 2562726"/>
            <a:gd name="connsiteY67" fmla="*/ 918410 h 2013284"/>
            <a:gd name="connsiteX68" fmla="*/ 1676400 w 2562726"/>
            <a:gd name="connsiteY68" fmla="*/ 906379 h 2013284"/>
            <a:gd name="connsiteX69" fmla="*/ 1696452 w 2562726"/>
            <a:gd name="connsiteY69" fmla="*/ 886326 h 2013284"/>
            <a:gd name="connsiteX70" fmla="*/ 1704473 w 2562726"/>
            <a:gd name="connsiteY70" fmla="*/ 874295 h 2013284"/>
            <a:gd name="connsiteX71" fmla="*/ 1720515 w 2562726"/>
            <a:gd name="connsiteY71" fmla="*/ 862263 h 2013284"/>
            <a:gd name="connsiteX72" fmla="*/ 1752600 w 2562726"/>
            <a:gd name="connsiteY72" fmla="*/ 830179 h 2013284"/>
            <a:gd name="connsiteX73" fmla="*/ 1764631 w 2562726"/>
            <a:gd name="connsiteY73" fmla="*/ 814137 h 2013284"/>
            <a:gd name="connsiteX74" fmla="*/ 1780673 w 2562726"/>
            <a:gd name="connsiteY74" fmla="*/ 802105 h 2013284"/>
            <a:gd name="connsiteX75" fmla="*/ 1808747 w 2562726"/>
            <a:gd name="connsiteY75" fmla="*/ 770021 h 2013284"/>
            <a:gd name="connsiteX76" fmla="*/ 1828800 w 2562726"/>
            <a:gd name="connsiteY76" fmla="*/ 753979 h 2013284"/>
            <a:gd name="connsiteX77" fmla="*/ 1840831 w 2562726"/>
            <a:gd name="connsiteY77" fmla="*/ 733926 h 2013284"/>
            <a:gd name="connsiteX78" fmla="*/ 1852863 w 2562726"/>
            <a:gd name="connsiteY78" fmla="*/ 721895 h 2013284"/>
            <a:gd name="connsiteX79" fmla="*/ 1860884 w 2562726"/>
            <a:gd name="connsiteY79" fmla="*/ 701842 h 2013284"/>
            <a:gd name="connsiteX80" fmla="*/ 1868905 w 2562726"/>
            <a:gd name="connsiteY80" fmla="*/ 689810 h 2013284"/>
            <a:gd name="connsiteX81" fmla="*/ 1888958 w 2562726"/>
            <a:gd name="connsiteY81" fmla="*/ 661737 h 2013284"/>
            <a:gd name="connsiteX82" fmla="*/ 1925052 w 2562726"/>
            <a:gd name="connsiteY82" fmla="*/ 617621 h 2013284"/>
            <a:gd name="connsiteX83" fmla="*/ 1925052 w 2562726"/>
            <a:gd name="connsiteY83" fmla="*/ 617621 h 2013284"/>
            <a:gd name="connsiteX84" fmla="*/ 1957136 w 2562726"/>
            <a:gd name="connsiteY84" fmla="*/ 573505 h 2013284"/>
            <a:gd name="connsiteX85" fmla="*/ 1965158 w 2562726"/>
            <a:gd name="connsiteY85" fmla="*/ 561474 h 2013284"/>
            <a:gd name="connsiteX86" fmla="*/ 1993231 w 2562726"/>
            <a:gd name="connsiteY86" fmla="*/ 525379 h 2013284"/>
            <a:gd name="connsiteX87" fmla="*/ 2021305 w 2562726"/>
            <a:gd name="connsiteY87" fmla="*/ 497305 h 2013284"/>
            <a:gd name="connsiteX88" fmla="*/ 2033336 w 2562726"/>
            <a:gd name="connsiteY88" fmla="*/ 485274 h 2013284"/>
            <a:gd name="connsiteX89" fmla="*/ 2041358 w 2562726"/>
            <a:gd name="connsiteY89" fmla="*/ 473242 h 2013284"/>
            <a:gd name="connsiteX90" fmla="*/ 2053389 w 2562726"/>
            <a:gd name="connsiteY90" fmla="*/ 461210 h 2013284"/>
            <a:gd name="connsiteX91" fmla="*/ 2069431 w 2562726"/>
            <a:gd name="connsiteY91" fmla="*/ 437147 h 2013284"/>
            <a:gd name="connsiteX92" fmla="*/ 2109536 w 2562726"/>
            <a:gd name="connsiteY92" fmla="*/ 389021 h 2013284"/>
            <a:gd name="connsiteX93" fmla="*/ 2145631 w 2562726"/>
            <a:gd name="connsiteY93" fmla="*/ 336884 h 2013284"/>
            <a:gd name="connsiteX94" fmla="*/ 2157663 w 2562726"/>
            <a:gd name="connsiteY94" fmla="*/ 328863 h 2013284"/>
            <a:gd name="connsiteX95" fmla="*/ 2189747 w 2562726"/>
            <a:gd name="connsiteY95" fmla="*/ 288758 h 2013284"/>
            <a:gd name="connsiteX96" fmla="*/ 2205789 w 2562726"/>
            <a:gd name="connsiteY96" fmla="*/ 276726 h 2013284"/>
            <a:gd name="connsiteX97" fmla="*/ 2213810 w 2562726"/>
            <a:gd name="connsiteY97" fmla="*/ 264695 h 2013284"/>
            <a:gd name="connsiteX98" fmla="*/ 2241884 w 2562726"/>
            <a:gd name="connsiteY98" fmla="*/ 240631 h 2013284"/>
            <a:gd name="connsiteX99" fmla="*/ 2265947 w 2562726"/>
            <a:gd name="connsiteY99" fmla="*/ 216568 h 2013284"/>
            <a:gd name="connsiteX100" fmla="*/ 2277979 w 2562726"/>
            <a:gd name="connsiteY100" fmla="*/ 204537 h 2013284"/>
            <a:gd name="connsiteX101" fmla="*/ 2314073 w 2562726"/>
            <a:gd name="connsiteY101" fmla="*/ 176463 h 2013284"/>
            <a:gd name="connsiteX102" fmla="*/ 2326105 w 2562726"/>
            <a:gd name="connsiteY102" fmla="*/ 168442 h 2013284"/>
            <a:gd name="connsiteX103" fmla="*/ 2342147 w 2562726"/>
            <a:gd name="connsiteY103" fmla="*/ 156410 h 2013284"/>
            <a:gd name="connsiteX104" fmla="*/ 2354179 w 2562726"/>
            <a:gd name="connsiteY104" fmla="*/ 148389 h 2013284"/>
            <a:gd name="connsiteX105" fmla="*/ 2370221 w 2562726"/>
            <a:gd name="connsiteY105" fmla="*/ 132347 h 2013284"/>
            <a:gd name="connsiteX106" fmla="*/ 2394284 w 2562726"/>
            <a:gd name="connsiteY106" fmla="*/ 116305 h 2013284"/>
            <a:gd name="connsiteX107" fmla="*/ 2410326 w 2562726"/>
            <a:gd name="connsiteY107" fmla="*/ 104274 h 2013284"/>
            <a:gd name="connsiteX108" fmla="*/ 2422358 w 2562726"/>
            <a:gd name="connsiteY108" fmla="*/ 96253 h 2013284"/>
            <a:gd name="connsiteX109" fmla="*/ 2446421 w 2562726"/>
            <a:gd name="connsiteY109" fmla="*/ 80210 h 2013284"/>
            <a:gd name="connsiteX110" fmla="*/ 2458452 w 2562726"/>
            <a:gd name="connsiteY110" fmla="*/ 68179 h 2013284"/>
            <a:gd name="connsiteX111" fmla="*/ 2490536 w 2562726"/>
            <a:gd name="connsiteY111" fmla="*/ 48126 h 2013284"/>
            <a:gd name="connsiteX112" fmla="*/ 2510589 w 2562726"/>
            <a:gd name="connsiteY112" fmla="*/ 32084 h 2013284"/>
            <a:gd name="connsiteX113" fmla="*/ 2522621 w 2562726"/>
            <a:gd name="connsiteY113" fmla="*/ 28074 h 2013284"/>
            <a:gd name="connsiteX114" fmla="*/ 2542673 w 2562726"/>
            <a:gd name="connsiteY114" fmla="*/ 12031 h 2013284"/>
            <a:gd name="connsiteX115" fmla="*/ 2562726 w 2562726"/>
            <a:gd name="connsiteY115" fmla="*/ 0 h 201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562726" h="2013284">
              <a:moveTo>
                <a:pt x="0" y="2013284"/>
              </a:moveTo>
              <a:cubicBezTo>
                <a:pt x="13368" y="2011947"/>
                <a:pt x="26853" y="2011483"/>
                <a:pt x="40105" y="2009274"/>
              </a:cubicBezTo>
              <a:cubicBezTo>
                <a:pt x="50979" y="2007462"/>
                <a:pt x="61494" y="2003927"/>
                <a:pt x="72189" y="2001253"/>
              </a:cubicBezTo>
              <a:cubicBezTo>
                <a:pt x="77536" y="1999916"/>
                <a:pt x="83002" y="1998985"/>
                <a:pt x="88231" y="1997242"/>
              </a:cubicBezTo>
              <a:cubicBezTo>
                <a:pt x="92242" y="1995905"/>
                <a:pt x="96144" y="1994182"/>
                <a:pt x="100263" y="1993231"/>
              </a:cubicBezTo>
              <a:cubicBezTo>
                <a:pt x="113547" y="1990165"/>
                <a:pt x="126872" y="1987138"/>
                <a:pt x="140368" y="1985210"/>
              </a:cubicBezTo>
              <a:cubicBezTo>
                <a:pt x="176492" y="1980050"/>
                <a:pt x="159118" y="1982754"/>
                <a:pt x="192505" y="1977189"/>
              </a:cubicBezTo>
              <a:cubicBezTo>
                <a:pt x="203200" y="1971842"/>
                <a:pt x="214640" y="1967779"/>
                <a:pt x="224589" y="1961147"/>
              </a:cubicBezTo>
              <a:cubicBezTo>
                <a:pt x="228600" y="1958473"/>
                <a:pt x="232310" y="1955282"/>
                <a:pt x="236621" y="1953126"/>
              </a:cubicBezTo>
              <a:cubicBezTo>
                <a:pt x="246311" y="1948281"/>
                <a:pt x="254422" y="1948957"/>
                <a:pt x="264694" y="1945105"/>
              </a:cubicBezTo>
              <a:cubicBezTo>
                <a:pt x="302641" y="1930874"/>
                <a:pt x="256850" y="1941861"/>
                <a:pt x="300789" y="1933074"/>
              </a:cubicBezTo>
              <a:cubicBezTo>
                <a:pt x="307473" y="1930400"/>
                <a:pt x="313961" y="1927170"/>
                <a:pt x="320842" y="1925053"/>
              </a:cubicBezTo>
              <a:cubicBezTo>
                <a:pt x="338823" y="1919520"/>
                <a:pt x="354926" y="1916631"/>
                <a:pt x="372979" y="1913021"/>
              </a:cubicBezTo>
              <a:cubicBezTo>
                <a:pt x="386347" y="1907674"/>
                <a:pt x="400738" y="1904387"/>
                <a:pt x="413084" y="1896979"/>
              </a:cubicBezTo>
              <a:cubicBezTo>
                <a:pt x="452439" y="1873364"/>
                <a:pt x="413772" y="1895118"/>
                <a:pt x="453189" y="1876926"/>
              </a:cubicBezTo>
              <a:cubicBezTo>
                <a:pt x="464045" y="1871915"/>
                <a:pt x="476818" y="1869339"/>
                <a:pt x="485273" y="1860884"/>
              </a:cubicBezTo>
              <a:cubicBezTo>
                <a:pt x="494139" y="1852019"/>
                <a:pt x="498174" y="1846412"/>
                <a:pt x="509336" y="1840831"/>
              </a:cubicBezTo>
              <a:cubicBezTo>
                <a:pt x="513117" y="1838940"/>
                <a:pt x="517357" y="1838158"/>
                <a:pt x="521368" y="1836821"/>
              </a:cubicBezTo>
              <a:cubicBezTo>
                <a:pt x="551577" y="1816682"/>
                <a:pt x="513182" y="1840330"/>
                <a:pt x="549442" y="1824789"/>
              </a:cubicBezTo>
              <a:cubicBezTo>
                <a:pt x="553872" y="1822890"/>
                <a:pt x="557162" y="1818924"/>
                <a:pt x="561473" y="1816768"/>
              </a:cubicBezTo>
              <a:cubicBezTo>
                <a:pt x="567912" y="1813548"/>
                <a:pt x="575087" y="1811966"/>
                <a:pt x="581526" y="1808747"/>
              </a:cubicBezTo>
              <a:cubicBezTo>
                <a:pt x="603138" y="1797941"/>
                <a:pt x="603388" y="1793391"/>
                <a:pt x="625642" y="1780674"/>
              </a:cubicBezTo>
              <a:cubicBezTo>
                <a:pt x="636024" y="1774741"/>
                <a:pt x="649271" y="1773086"/>
                <a:pt x="657726" y="1764631"/>
              </a:cubicBezTo>
              <a:cubicBezTo>
                <a:pt x="661737" y="1760621"/>
                <a:pt x="664973" y="1755645"/>
                <a:pt x="669758" y="1752600"/>
              </a:cubicBezTo>
              <a:cubicBezTo>
                <a:pt x="679846" y="1746181"/>
                <a:pt x="691893" y="1743191"/>
                <a:pt x="701842" y="1736558"/>
              </a:cubicBezTo>
              <a:cubicBezTo>
                <a:pt x="709863" y="1731211"/>
                <a:pt x="718193" y="1726300"/>
                <a:pt x="725905" y="1720516"/>
              </a:cubicBezTo>
              <a:cubicBezTo>
                <a:pt x="731252" y="1716505"/>
                <a:pt x="736385" y="1712192"/>
                <a:pt x="741947" y="1708484"/>
              </a:cubicBezTo>
              <a:cubicBezTo>
                <a:pt x="748433" y="1704160"/>
                <a:pt x="755514" y="1700777"/>
                <a:pt x="762000" y="1696453"/>
              </a:cubicBezTo>
              <a:cubicBezTo>
                <a:pt x="767562" y="1692745"/>
                <a:pt x="772566" y="1688254"/>
                <a:pt x="778042" y="1684421"/>
              </a:cubicBezTo>
              <a:cubicBezTo>
                <a:pt x="790602" y="1675629"/>
                <a:pt x="806225" y="1666566"/>
                <a:pt x="818147" y="1656347"/>
              </a:cubicBezTo>
              <a:cubicBezTo>
                <a:pt x="822453" y="1652656"/>
                <a:pt x="825873" y="1648007"/>
                <a:pt x="830179" y="1644316"/>
              </a:cubicBezTo>
              <a:cubicBezTo>
                <a:pt x="849157" y="1628049"/>
                <a:pt x="841323" y="1636960"/>
                <a:pt x="858252" y="1624263"/>
              </a:cubicBezTo>
              <a:cubicBezTo>
                <a:pt x="865100" y="1619127"/>
                <a:pt x="871457" y="1613357"/>
                <a:pt x="878305" y="1608221"/>
              </a:cubicBezTo>
              <a:cubicBezTo>
                <a:pt x="895875" y="1595043"/>
                <a:pt x="887734" y="1604026"/>
                <a:pt x="910389" y="1588168"/>
              </a:cubicBezTo>
              <a:cubicBezTo>
                <a:pt x="917402" y="1583259"/>
                <a:pt x="923519" y="1577161"/>
                <a:pt x="930442" y="1572126"/>
              </a:cubicBezTo>
              <a:cubicBezTo>
                <a:pt x="938238" y="1566456"/>
                <a:pt x="946608" y="1561612"/>
                <a:pt x="954505" y="1556084"/>
              </a:cubicBezTo>
              <a:cubicBezTo>
                <a:pt x="959981" y="1552251"/>
                <a:pt x="965108" y="1547938"/>
                <a:pt x="970547" y="1544053"/>
              </a:cubicBezTo>
              <a:cubicBezTo>
                <a:pt x="974469" y="1541251"/>
                <a:pt x="978723" y="1538923"/>
                <a:pt x="982579" y="1536031"/>
              </a:cubicBezTo>
              <a:cubicBezTo>
                <a:pt x="1046967" y="1487738"/>
                <a:pt x="970136" y="1545063"/>
                <a:pt x="1014663" y="1507958"/>
              </a:cubicBezTo>
              <a:cubicBezTo>
                <a:pt x="1018366" y="1504872"/>
                <a:pt x="1022889" y="1502896"/>
                <a:pt x="1026694" y="1499937"/>
              </a:cubicBezTo>
              <a:cubicBezTo>
                <a:pt x="1073893" y="1463226"/>
                <a:pt x="1027548" y="1495357"/>
                <a:pt x="1074821" y="1463842"/>
              </a:cubicBezTo>
              <a:cubicBezTo>
                <a:pt x="1090257" y="1440687"/>
                <a:pt x="1078986" y="1454701"/>
                <a:pt x="1114926" y="1427747"/>
              </a:cubicBezTo>
              <a:cubicBezTo>
                <a:pt x="1120273" y="1423737"/>
                <a:pt x="1126242" y="1420442"/>
                <a:pt x="1130968" y="1415716"/>
              </a:cubicBezTo>
              <a:cubicBezTo>
                <a:pt x="1134979" y="1411705"/>
                <a:pt x="1138462" y="1407087"/>
                <a:pt x="1143000" y="1403684"/>
              </a:cubicBezTo>
              <a:cubicBezTo>
                <a:pt x="1149236" y="1399007"/>
                <a:pt x="1156566" y="1395977"/>
                <a:pt x="1163052" y="1391653"/>
              </a:cubicBezTo>
              <a:cubicBezTo>
                <a:pt x="1168614" y="1387945"/>
                <a:pt x="1173655" y="1383506"/>
                <a:pt x="1179094" y="1379621"/>
              </a:cubicBezTo>
              <a:cubicBezTo>
                <a:pt x="1183016" y="1376819"/>
                <a:pt x="1187115" y="1374274"/>
                <a:pt x="1191126" y="1371600"/>
              </a:cubicBezTo>
              <a:cubicBezTo>
                <a:pt x="1208059" y="1346199"/>
                <a:pt x="1188898" y="1371600"/>
                <a:pt x="1211179" y="1351547"/>
              </a:cubicBezTo>
              <a:cubicBezTo>
                <a:pt x="1221016" y="1342694"/>
                <a:pt x="1228241" y="1330815"/>
                <a:pt x="1239252" y="1323474"/>
              </a:cubicBezTo>
              <a:cubicBezTo>
                <a:pt x="1243263" y="1320800"/>
                <a:pt x="1247681" y="1318655"/>
                <a:pt x="1251284" y="1315453"/>
              </a:cubicBezTo>
              <a:cubicBezTo>
                <a:pt x="1259762" y="1307917"/>
                <a:pt x="1267326" y="1299410"/>
                <a:pt x="1275347" y="1291389"/>
              </a:cubicBezTo>
              <a:lnTo>
                <a:pt x="1307431" y="1259305"/>
              </a:lnTo>
              <a:cubicBezTo>
                <a:pt x="1311442" y="1255295"/>
                <a:pt x="1314744" y="1250420"/>
                <a:pt x="1319463" y="1247274"/>
              </a:cubicBezTo>
              <a:cubicBezTo>
                <a:pt x="1326295" y="1242719"/>
                <a:pt x="1342561" y="1232196"/>
                <a:pt x="1347536" y="1227221"/>
              </a:cubicBezTo>
              <a:cubicBezTo>
                <a:pt x="1350944" y="1223813"/>
                <a:pt x="1352150" y="1218597"/>
                <a:pt x="1355558" y="1215189"/>
              </a:cubicBezTo>
              <a:cubicBezTo>
                <a:pt x="1358966" y="1211781"/>
                <a:pt x="1363784" y="1210127"/>
                <a:pt x="1367589" y="1207168"/>
              </a:cubicBezTo>
              <a:cubicBezTo>
                <a:pt x="1375831" y="1200758"/>
                <a:pt x="1384269" y="1194499"/>
                <a:pt x="1391652" y="1187116"/>
              </a:cubicBezTo>
              <a:cubicBezTo>
                <a:pt x="1396379" y="1182390"/>
                <a:pt x="1398958" y="1175800"/>
                <a:pt x="1403684" y="1171074"/>
              </a:cubicBezTo>
              <a:cubicBezTo>
                <a:pt x="1408410" y="1166348"/>
                <a:pt x="1415000" y="1163768"/>
                <a:pt x="1419726" y="1159042"/>
              </a:cubicBezTo>
              <a:cubicBezTo>
                <a:pt x="1424452" y="1154316"/>
                <a:pt x="1427286" y="1147968"/>
                <a:pt x="1431758" y="1143000"/>
              </a:cubicBezTo>
              <a:cubicBezTo>
                <a:pt x="1439346" y="1134569"/>
                <a:pt x="1447800" y="1126958"/>
                <a:pt x="1455821" y="1118937"/>
              </a:cubicBezTo>
              <a:lnTo>
                <a:pt x="1495926" y="1078831"/>
              </a:lnTo>
              <a:lnTo>
                <a:pt x="1528010" y="1046747"/>
              </a:lnTo>
              <a:cubicBezTo>
                <a:pt x="1533357" y="1041400"/>
                <a:pt x="1538147" y="1035429"/>
                <a:pt x="1544052" y="1030705"/>
              </a:cubicBezTo>
              <a:cubicBezTo>
                <a:pt x="1550736" y="1025358"/>
                <a:pt x="1557771" y="1020421"/>
                <a:pt x="1564105" y="1014663"/>
              </a:cubicBezTo>
              <a:lnTo>
                <a:pt x="1600200" y="978568"/>
              </a:lnTo>
              <a:lnTo>
                <a:pt x="1628273" y="950495"/>
              </a:lnTo>
              <a:cubicBezTo>
                <a:pt x="1642527" y="940992"/>
                <a:pt x="1657273" y="931737"/>
                <a:pt x="1668379" y="918410"/>
              </a:cubicBezTo>
              <a:cubicBezTo>
                <a:pt x="1671465" y="914707"/>
                <a:pt x="1673226" y="910006"/>
                <a:pt x="1676400" y="906379"/>
              </a:cubicBezTo>
              <a:cubicBezTo>
                <a:pt x="1682625" y="899265"/>
                <a:pt x="1690227" y="893440"/>
                <a:pt x="1696452" y="886326"/>
              </a:cubicBezTo>
              <a:cubicBezTo>
                <a:pt x="1699626" y="882699"/>
                <a:pt x="1701065" y="877703"/>
                <a:pt x="1704473" y="874295"/>
              </a:cubicBezTo>
              <a:cubicBezTo>
                <a:pt x="1709199" y="869569"/>
                <a:pt x="1715588" y="866780"/>
                <a:pt x="1720515" y="862263"/>
              </a:cubicBezTo>
              <a:cubicBezTo>
                <a:pt x="1731664" y="852043"/>
                <a:pt x="1743525" y="842279"/>
                <a:pt x="1752600" y="830179"/>
              </a:cubicBezTo>
              <a:cubicBezTo>
                <a:pt x="1756610" y="824832"/>
                <a:pt x="1759905" y="818863"/>
                <a:pt x="1764631" y="814137"/>
              </a:cubicBezTo>
              <a:cubicBezTo>
                <a:pt x="1769357" y="809410"/>
                <a:pt x="1775643" y="806507"/>
                <a:pt x="1780673" y="802105"/>
              </a:cubicBezTo>
              <a:cubicBezTo>
                <a:pt x="1830672" y="758355"/>
                <a:pt x="1766341" y="812426"/>
                <a:pt x="1808747" y="770021"/>
              </a:cubicBezTo>
              <a:cubicBezTo>
                <a:pt x="1814800" y="763968"/>
                <a:pt x="1822116" y="759326"/>
                <a:pt x="1828800" y="753979"/>
              </a:cubicBezTo>
              <a:cubicBezTo>
                <a:pt x="1832810" y="747295"/>
                <a:pt x="1836154" y="740162"/>
                <a:pt x="1840831" y="733926"/>
              </a:cubicBezTo>
              <a:cubicBezTo>
                <a:pt x="1844234" y="729389"/>
                <a:pt x="1849857" y="726705"/>
                <a:pt x="1852863" y="721895"/>
              </a:cubicBezTo>
              <a:cubicBezTo>
                <a:pt x="1856679" y="715790"/>
                <a:pt x="1857664" y="708281"/>
                <a:pt x="1860884" y="701842"/>
              </a:cubicBezTo>
              <a:cubicBezTo>
                <a:pt x="1863040" y="697531"/>
                <a:pt x="1866350" y="693898"/>
                <a:pt x="1868905" y="689810"/>
              </a:cubicBezTo>
              <a:cubicBezTo>
                <a:pt x="1884434" y="664963"/>
                <a:pt x="1874671" y="676022"/>
                <a:pt x="1888958" y="661737"/>
              </a:cubicBezTo>
              <a:cubicBezTo>
                <a:pt x="1902897" y="633858"/>
                <a:pt x="1892752" y="649923"/>
                <a:pt x="1925052" y="617621"/>
              </a:cubicBezTo>
              <a:lnTo>
                <a:pt x="1925052" y="617621"/>
              </a:lnTo>
              <a:cubicBezTo>
                <a:pt x="1958249" y="567825"/>
                <a:pt x="1924055" y="617611"/>
                <a:pt x="1957136" y="573505"/>
              </a:cubicBezTo>
              <a:cubicBezTo>
                <a:pt x="1960028" y="569649"/>
                <a:pt x="1962266" y="565330"/>
                <a:pt x="1965158" y="561474"/>
              </a:cubicBezTo>
              <a:cubicBezTo>
                <a:pt x="1974303" y="549280"/>
                <a:pt x="1980548" y="533834"/>
                <a:pt x="1993231" y="525379"/>
              </a:cubicBezTo>
              <a:cubicBezTo>
                <a:pt x="2014799" y="511001"/>
                <a:pt x="1997965" y="523980"/>
                <a:pt x="2021305" y="497305"/>
              </a:cubicBezTo>
              <a:cubicBezTo>
                <a:pt x="2025040" y="493037"/>
                <a:pt x="2029705" y="489631"/>
                <a:pt x="2033336" y="485274"/>
              </a:cubicBezTo>
              <a:cubicBezTo>
                <a:pt x="2036422" y="481571"/>
                <a:pt x="2038272" y="476945"/>
                <a:pt x="2041358" y="473242"/>
              </a:cubicBezTo>
              <a:cubicBezTo>
                <a:pt x="2044989" y="468885"/>
                <a:pt x="2049907" y="465687"/>
                <a:pt x="2053389" y="461210"/>
              </a:cubicBezTo>
              <a:cubicBezTo>
                <a:pt x="2059307" y="453601"/>
                <a:pt x="2062614" y="443963"/>
                <a:pt x="2069431" y="437147"/>
              </a:cubicBezTo>
              <a:cubicBezTo>
                <a:pt x="2085534" y="421046"/>
                <a:pt x="2096008" y="411568"/>
                <a:pt x="2109536" y="389021"/>
              </a:cubicBezTo>
              <a:cubicBezTo>
                <a:pt x="2117273" y="376126"/>
                <a:pt x="2136052" y="343270"/>
                <a:pt x="2145631" y="336884"/>
              </a:cubicBezTo>
              <a:lnTo>
                <a:pt x="2157663" y="328863"/>
              </a:lnTo>
              <a:cubicBezTo>
                <a:pt x="2167218" y="314530"/>
                <a:pt x="2176525" y="300091"/>
                <a:pt x="2189747" y="288758"/>
              </a:cubicBezTo>
              <a:cubicBezTo>
                <a:pt x="2194822" y="284408"/>
                <a:pt x="2201063" y="281452"/>
                <a:pt x="2205789" y="276726"/>
              </a:cubicBezTo>
              <a:cubicBezTo>
                <a:pt x="2209197" y="273318"/>
                <a:pt x="2210673" y="268354"/>
                <a:pt x="2213810" y="264695"/>
              </a:cubicBezTo>
              <a:cubicBezTo>
                <a:pt x="2244587" y="228789"/>
                <a:pt x="2216340" y="263337"/>
                <a:pt x="2241884" y="240631"/>
              </a:cubicBezTo>
              <a:cubicBezTo>
                <a:pt x="2250362" y="233095"/>
                <a:pt x="2257926" y="224589"/>
                <a:pt x="2265947" y="216568"/>
              </a:cubicBezTo>
              <a:cubicBezTo>
                <a:pt x="2269958" y="212558"/>
                <a:pt x="2273260" y="207683"/>
                <a:pt x="2277979" y="204537"/>
              </a:cubicBezTo>
              <a:cubicBezTo>
                <a:pt x="2338803" y="163987"/>
                <a:pt x="2276374" y="207880"/>
                <a:pt x="2314073" y="176463"/>
              </a:cubicBezTo>
              <a:cubicBezTo>
                <a:pt x="2317776" y="173377"/>
                <a:pt x="2322183" y="171244"/>
                <a:pt x="2326105" y="168442"/>
              </a:cubicBezTo>
              <a:cubicBezTo>
                <a:pt x="2331544" y="164557"/>
                <a:pt x="2336708" y="160295"/>
                <a:pt x="2342147" y="156410"/>
              </a:cubicBezTo>
              <a:cubicBezTo>
                <a:pt x="2346069" y="153608"/>
                <a:pt x="2350519" y="151526"/>
                <a:pt x="2354179" y="148389"/>
              </a:cubicBezTo>
              <a:cubicBezTo>
                <a:pt x="2359921" y="143468"/>
                <a:pt x="2364316" y="137071"/>
                <a:pt x="2370221" y="132347"/>
              </a:cubicBezTo>
              <a:cubicBezTo>
                <a:pt x="2377749" y="126325"/>
                <a:pt x="2386572" y="122089"/>
                <a:pt x="2394284" y="116305"/>
              </a:cubicBezTo>
              <a:cubicBezTo>
                <a:pt x="2399631" y="112295"/>
                <a:pt x="2404887" y="108159"/>
                <a:pt x="2410326" y="104274"/>
              </a:cubicBezTo>
              <a:cubicBezTo>
                <a:pt x="2414248" y="101472"/>
                <a:pt x="2418655" y="99339"/>
                <a:pt x="2422358" y="96253"/>
              </a:cubicBezTo>
              <a:cubicBezTo>
                <a:pt x="2442387" y="79562"/>
                <a:pt x="2425275" y="87259"/>
                <a:pt x="2446421" y="80210"/>
              </a:cubicBezTo>
              <a:cubicBezTo>
                <a:pt x="2450431" y="76200"/>
                <a:pt x="2453865" y="71515"/>
                <a:pt x="2458452" y="68179"/>
              </a:cubicBezTo>
              <a:cubicBezTo>
                <a:pt x="2468652" y="60761"/>
                <a:pt x="2481618" y="57043"/>
                <a:pt x="2490536" y="48126"/>
              </a:cubicBezTo>
              <a:cubicBezTo>
                <a:pt x="2497995" y="40668"/>
                <a:pt x="2500473" y="37142"/>
                <a:pt x="2510589" y="32084"/>
              </a:cubicBezTo>
              <a:cubicBezTo>
                <a:pt x="2514370" y="30193"/>
                <a:pt x="2518610" y="29411"/>
                <a:pt x="2522621" y="28074"/>
              </a:cubicBezTo>
              <a:cubicBezTo>
                <a:pt x="2559660" y="3380"/>
                <a:pt x="2514093" y="34896"/>
                <a:pt x="2542673" y="12031"/>
              </a:cubicBezTo>
              <a:cubicBezTo>
                <a:pt x="2550738" y="5578"/>
                <a:pt x="2554396" y="4165"/>
                <a:pt x="2562726" y="0"/>
              </a:cubicBezTo>
            </a:path>
          </a:pathLst>
        </a:custGeom>
        <a:noFill xmlns:a="http://schemas.openxmlformats.org/drawingml/2006/main"/>
        <a:ln xmlns:a="http://schemas.openxmlformats.org/drawingml/2006/main" w="28575">
          <a:solidFill>
            <a:srgbClr val="5E247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2.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userShapes>
</file>

<file path=ppt/drawings/drawing20.xml><?xml version="1.0" encoding="utf-8"?>
<c:userShapes xmlns:c="http://schemas.openxmlformats.org/drawingml/2006/chart">
  <cdr:relSizeAnchor xmlns:cdr="http://schemas.openxmlformats.org/drawingml/2006/chartDrawing">
    <cdr:from>
      <cdr:x>0.13543</cdr:x>
      <cdr:y>0.42096</cdr:y>
    </cdr:from>
    <cdr:to>
      <cdr:x>0.27573</cdr:x>
      <cdr:y>0.68745</cdr:y>
    </cdr:to>
    <cdr:sp macro="" textlink="">
      <cdr:nvSpPr>
        <cdr:cNvPr id="2" name="Rectangle 1">
          <a:extLst xmlns:a="http://schemas.openxmlformats.org/drawingml/2006/main">
            <a:ext uri="{FF2B5EF4-FFF2-40B4-BE49-F238E27FC236}">
              <a16:creationId xmlns:a16="http://schemas.microsoft.com/office/drawing/2014/main" id="{98B0DC99-F784-DB5E-9CDF-3ABD3F025E37}"/>
            </a:ext>
          </a:extLst>
        </cdr:cNvPr>
        <cdr:cNvSpPr/>
      </cdr:nvSpPr>
      <cdr:spPr>
        <a:xfrm xmlns:a="http://schemas.openxmlformats.org/drawingml/2006/main">
          <a:off x="680358" y="1218757"/>
          <a:ext cx="704850" cy="771525"/>
        </a:xfrm>
        <a:prstGeom xmlns:a="http://schemas.openxmlformats.org/drawingml/2006/main" prst="rect">
          <a:avLst/>
        </a:prstGeom>
        <a:solidFill xmlns:a="http://schemas.openxmlformats.org/drawingml/2006/main">
          <a:schemeClr val="bg1"/>
        </a:solidFill>
        <a:ln xmlns:a="http://schemas.openxmlformats.org/drawingml/2006/main" w="19050">
          <a:solidFill>
            <a:srgbClr val="5E247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21.xml><?xml version="1.0" encoding="utf-8"?>
<c:userShapes xmlns:c="http://schemas.openxmlformats.org/drawingml/2006/chart">
  <cdr:relSizeAnchor xmlns:cdr="http://schemas.openxmlformats.org/drawingml/2006/chartDrawing">
    <cdr:from>
      <cdr:x>0</cdr:x>
      <cdr:y>0</cdr:y>
    </cdr:from>
    <cdr:to>
      <cdr:x>0</cdr:x>
      <cdr:y>0</cdr:y>
    </cdr:to>
    <cdr:grpSp>
      <cdr:nvGrpSpPr>
        <cdr:cNvPr id="26" name="Groupe 25">
          <a:extLst xmlns:a="http://schemas.openxmlformats.org/drawingml/2006/main">
            <a:ext uri="{FF2B5EF4-FFF2-40B4-BE49-F238E27FC236}">
              <a16:creationId xmlns:a16="http://schemas.microsoft.com/office/drawing/2014/main" id="{06991B7B-DEB1-A98E-11E9-E2940BD1D4A1}"/>
            </a:ext>
          </a:extLst>
        </cdr:cNvPr>
        <cdr:cNvGrpSpPr/>
      </cdr:nvGrpSpPr>
      <cdr:grpSpPr>
        <a:xfrm xmlns:a="http://schemas.openxmlformats.org/drawingml/2006/main">
          <a:off x="0" y="0"/>
          <a:ext cx="0" cy="0"/>
          <a:chOff x="0" y="0"/>
          <a:chExt cx="0" cy="0"/>
        </a:xfrm>
      </cdr:grpSpPr>
    </cdr:grpSp>
  </cdr:relSizeAnchor>
  <cdr:relSizeAnchor xmlns:cdr="http://schemas.openxmlformats.org/drawingml/2006/chartDrawing">
    <cdr:from>
      <cdr:x>0.28641</cdr:x>
      <cdr:y>0.2447</cdr:y>
    </cdr:from>
    <cdr:to>
      <cdr:x>0.29483</cdr:x>
      <cdr:y>0.2447</cdr:y>
    </cdr:to>
    <cdr:cxnSp macro="">
      <cdr:nvCxnSpPr>
        <cdr:cNvPr id="28" name="Connecteur droit 27">
          <a:extLst xmlns:a="http://schemas.openxmlformats.org/drawingml/2006/main">
            <a:ext uri="{FF2B5EF4-FFF2-40B4-BE49-F238E27FC236}">
              <a16:creationId xmlns:a16="http://schemas.microsoft.com/office/drawing/2014/main" id="{D8C32AD5-CAFC-DC3F-2021-978CA3845EB9}"/>
            </a:ext>
          </a:extLst>
        </cdr:cNvPr>
        <cdr:cNvCxnSpPr>
          <a:cxnSpLocks xmlns:a="http://schemas.openxmlformats.org/drawingml/2006/main"/>
        </cdr:cNvCxnSpPr>
      </cdr:nvCxnSpPr>
      <cdr:spPr>
        <a:xfrm xmlns:a="http://schemas.openxmlformats.org/drawingml/2006/main" rot="10800000">
          <a:off x="1174434" y="623924"/>
          <a:ext cx="34528" cy="0"/>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0.29062</cdr:x>
      <cdr:y>0.24579</cdr:y>
    </cdr:from>
    <cdr:to>
      <cdr:x>0.29067</cdr:x>
      <cdr:y>0.28233</cdr:y>
    </cdr:to>
    <cdr:cxnSp macro="">
      <cdr:nvCxnSpPr>
        <cdr:cNvPr id="29" name="Connecteur droit 28">
          <a:extLst xmlns:a="http://schemas.openxmlformats.org/drawingml/2006/main">
            <a:ext uri="{FF2B5EF4-FFF2-40B4-BE49-F238E27FC236}">
              <a16:creationId xmlns:a16="http://schemas.microsoft.com/office/drawing/2014/main" id="{0B54E799-4DA8-6ABD-0902-7D625B3E1745}"/>
            </a:ext>
          </a:extLst>
        </cdr:cNvPr>
        <cdr:cNvCxnSpPr>
          <a:cxnSpLocks xmlns:a="http://schemas.openxmlformats.org/drawingml/2006/main"/>
          <a:stCxn xmlns:a="http://schemas.openxmlformats.org/drawingml/2006/main" id="18" idx="0"/>
        </cdr:cNvCxnSpPr>
      </cdr:nvCxnSpPr>
      <cdr:spPr>
        <a:xfrm xmlns:a="http://schemas.openxmlformats.org/drawingml/2006/main" flipH="1" flipV="1">
          <a:off x="1191699" y="626706"/>
          <a:ext cx="197" cy="93164"/>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0.47998</cdr:x>
      <cdr:y>0.25603</cdr:y>
    </cdr:from>
    <cdr:to>
      <cdr:x>0.49546</cdr:x>
      <cdr:y>0.28093</cdr:y>
    </cdr:to>
    <cdr:sp macro="" textlink="">
      <cdr:nvSpPr>
        <cdr:cNvPr id="20" name="Rectangle : coins arrondis 19">
          <a:extLst xmlns:a="http://schemas.openxmlformats.org/drawingml/2006/main">
            <a:ext uri="{FF2B5EF4-FFF2-40B4-BE49-F238E27FC236}">
              <a16:creationId xmlns:a16="http://schemas.microsoft.com/office/drawing/2014/main" id="{392AE64A-AEC9-5345-E739-CD40D469DF37}"/>
            </a:ext>
          </a:extLst>
        </cdr:cNvPr>
        <cdr:cNvSpPr/>
      </cdr:nvSpPr>
      <cdr:spPr>
        <a:xfrm xmlns:a="http://schemas.openxmlformats.org/drawingml/2006/main" flipH="1" flipV="1">
          <a:off x="1968185" y="652806"/>
          <a:ext cx="63499" cy="63499"/>
        </a:xfrm>
        <a:prstGeom xmlns:a="http://schemas.openxmlformats.org/drawingml/2006/main" prst="roundRect">
          <a:avLst>
            <a:gd name="adj" fmla="val 46667"/>
          </a:avLst>
        </a:prstGeom>
        <a:solidFill xmlns:a="http://schemas.openxmlformats.org/drawingml/2006/main">
          <a:srgbClr val="7A34AE"/>
        </a:solidFill>
        <a:ln xmlns:a="http://schemas.openxmlformats.org/drawingml/2006/main" w="28575">
          <a:solidFill>
            <a:srgbClr val="7A34AE"/>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fr-FR"/>
        </a:p>
      </cdr:txBody>
    </cdr:sp>
  </cdr:relSizeAnchor>
  <cdr:relSizeAnchor xmlns:cdr="http://schemas.openxmlformats.org/drawingml/2006/chartDrawing">
    <cdr:from>
      <cdr:x>0.28292</cdr:x>
      <cdr:y>0.25742</cdr:y>
    </cdr:from>
    <cdr:to>
      <cdr:x>0.29841</cdr:x>
      <cdr:y>0.28233</cdr:y>
    </cdr:to>
    <cdr:sp macro="" textlink="">
      <cdr:nvSpPr>
        <cdr:cNvPr id="18" name="Rectangle : coins arrondis 17">
          <a:extLst xmlns:a="http://schemas.openxmlformats.org/drawingml/2006/main">
            <a:ext uri="{FF2B5EF4-FFF2-40B4-BE49-F238E27FC236}">
              <a16:creationId xmlns:a16="http://schemas.microsoft.com/office/drawing/2014/main" id="{C3B8F037-31A9-C207-94DA-1B5302ACA646}"/>
            </a:ext>
          </a:extLst>
        </cdr:cNvPr>
        <cdr:cNvSpPr/>
      </cdr:nvSpPr>
      <cdr:spPr>
        <a:xfrm xmlns:a="http://schemas.openxmlformats.org/drawingml/2006/main" flipH="1" flipV="1">
          <a:off x="1160147" y="656371"/>
          <a:ext cx="63499" cy="63499"/>
        </a:xfrm>
        <a:prstGeom xmlns:a="http://schemas.openxmlformats.org/drawingml/2006/main" prst="roundRect">
          <a:avLst>
            <a:gd name="adj" fmla="val 50000"/>
          </a:avLst>
        </a:prstGeom>
        <a:solidFill xmlns:a="http://schemas.openxmlformats.org/drawingml/2006/main">
          <a:srgbClr val="7A34AE"/>
        </a:solidFill>
        <a:ln xmlns:a="http://schemas.openxmlformats.org/drawingml/2006/main" w="28575">
          <a:solidFill>
            <a:srgbClr val="7A34AE"/>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fr-FR"/>
        </a:p>
      </cdr:txBody>
    </cdr:sp>
  </cdr:relSizeAnchor>
  <cdr:relSizeAnchor xmlns:cdr="http://schemas.openxmlformats.org/drawingml/2006/chartDrawing">
    <cdr:from>
      <cdr:x>0.28344</cdr:x>
      <cdr:y>0.37926</cdr:y>
    </cdr:from>
    <cdr:to>
      <cdr:x>0.29892</cdr:x>
      <cdr:y>0.40417</cdr:y>
    </cdr:to>
    <cdr:sp macro="" textlink="">
      <cdr:nvSpPr>
        <cdr:cNvPr id="6" name="Ellipse 5">
          <a:extLst xmlns:a="http://schemas.openxmlformats.org/drawingml/2006/main">
            <a:ext uri="{FF2B5EF4-FFF2-40B4-BE49-F238E27FC236}">
              <a16:creationId xmlns:a16="http://schemas.microsoft.com/office/drawing/2014/main" id="{9C03623F-2DA1-76FC-655A-387ACF74A5EE}"/>
            </a:ext>
          </a:extLst>
        </cdr:cNvPr>
        <cdr:cNvSpPr/>
      </cdr:nvSpPr>
      <cdr:spPr>
        <a:xfrm xmlns:a="http://schemas.openxmlformats.org/drawingml/2006/main" flipH="1" flipV="1">
          <a:off x="1162252" y="967036"/>
          <a:ext cx="63499" cy="63499"/>
        </a:xfrm>
        <a:prstGeom xmlns:a="http://schemas.openxmlformats.org/drawingml/2006/main" prst="ellipse">
          <a:avLst/>
        </a:prstGeom>
        <a:solidFill xmlns:a="http://schemas.openxmlformats.org/drawingml/2006/main">
          <a:schemeClr val="bg1"/>
        </a:solidFill>
        <a:ln xmlns:a="http://schemas.openxmlformats.org/drawingml/2006/main" w="28575">
          <a:solidFill>
            <a:srgbClr val="CFA4E4"/>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0.47567</cdr:x>
      <cdr:y>0.4658</cdr:y>
    </cdr:from>
    <cdr:to>
      <cdr:x>0.49116</cdr:x>
      <cdr:y>0.49071</cdr:y>
    </cdr:to>
    <cdr:sp macro="" textlink="">
      <cdr:nvSpPr>
        <cdr:cNvPr id="7" name="Ellipse 6">
          <a:extLst xmlns:a="http://schemas.openxmlformats.org/drawingml/2006/main">
            <a:ext uri="{FF2B5EF4-FFF2-40B4-BE49-F238E27FC236}">
              <a16:creationId xmlns:a16="http://schemas.microsoft.com/office/drawing/2014/main" id="{3F044B3C-7592-7CFC-12E1-67F9EAE0F06D}"/>
            </a:ext>
          </a:extLst>
        </cdr:cNvPr>
        <cdr:cNvSpPr/>
      </cdr:nvSpPr>
      <cdr:spPr>
        <a:xfrm xmlns:a="http://schemas.openxmlformats.org/drawingml/2006/main" flipH="1" flipV="1">
          <a:off x="1950524" y="1187691"/>
          <a:ext cx="63499" cy="63499"/>
        </a:xfrm>
        <a:prstGeom xmlns:a="http://schemas.openxmlformats.org/drawingml/2006/main" prst="ellipse">
          <a:avLst/>
        </a:prstGeom>
        <a:solidFill xmlns:a="http://schemas.openxmlformats.org/drawingml/2006/main">
          <a:schemeClr val="bg1"/>
        </a:solidFill>
        <a:ln xmlns:a="http://schemas.openxmlformats.org/drawingml/2006/main" w="28575">
          <a:solidFill>
            <a:srgbClr val="CFA4E4"/>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0.08577</cdr:x>
      <cdr:y>0.18817</cdr:y>
    </cdr:from>
    <cdr:to>
      <cdr:x>0.10126</cdr:x>
      <cdr:y>0.21307</cdr:y>
    </cdr:to>
    <cdr:sp macro="" textlink="">
      <cdr:nvSpPr>
        <cdr:cNvPr id="8" name="Ellipse 7">
          <a:extLst xmlns:a="http://schemas.openxmlformats.org/drawingml/2006/main">
            <a:ext uri="{FF2B5EF4-FFF2-40B4-BE49-F238E27FC236}">
              <a16:creationId xmlns:a16="http://schemas.microsoft.com/office/drawing/2014/main" id="{009B02E6-DECC-E6B7-34DA-02EDAE0DB6E4}"/>
            </a:ext>
          </a:extLst>
        </cdr:cNvPr>
        <cdr:cNvSpPr/>
      </cdr:nvSpPr>
      <cdr:spPr>
        <a:xfrm xmlns:a="http://schemas.openxmlformats.org/drawingml/2006/main" flipH="1" flipV="1">
          <a:off x="351713" y="479793"/>
          <a:ext cx="63499" cy="63499"/>
        </a:xfrm>
        <a:prstGeom xmlns:a="http://schemas.openxmlformats.org/drawingml/2006/main" prst="ellipse">
          <a:avLst/>
        </a:prstGeom>
        <a:solidFill xmlns:a="http://schemas.openxmlformats.org/drawingml/2006/main">
          <a:schemeClr val="bg1"/>
        </a:solidFill>
        <a:ln xmlns:a="http://schemas.openxmlformats.org/drawingml/2006/main" w="28575">
          <a:solidFill>
            <a:srgbClr val="CFA4E4"/>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0.67491</cdr:x>
      <cdr:y>0.6671</cdr:y>
    </cdr:from>
    <cdr:to>
      <cdr:x>0.69039</cdr:x>
      <cdr:y>0.69201</cdr:y>
    </cdr:to>
    <cdr:sp macro="" textlink="">
      <cdr:nvSpPr>
        <cdr:cNvPr id="9" name="Ellipse 8">
          <a:extLst xmlns:a="http://schemas.openxmlformats.org/drawingml/2006/main">
            <a:ext uri="{FF2B5EF4-FFF2-40B4-BE49-F238E27FC236}">
              <a16:creationId xmlns:a16="http://schemas.microsoft.com/office/drawing/2014/main" id="{3ECAB3AE-B82E-BE1A-ACDE-E608FA06FADC}"/>
            </a:ext>
          </a:extLst>
        </cdr:cNvPr>
        <cdr:cNvSpPr/>
      </cdr:nvSpPr>
      <cdr:spPr>
        <a:xfrm xmlns:a="http://schemas.openxmlformats.org/drawingml/2006/main" flipH="1" flipV="1">
          <a:off x="2767516" y="1700956"/>
          <a:ext cx="63499" cy="63499"/>
        </a:xfrm>
        <a:prstGeom xmlns:a="http://schemas.openxmlformats.org/drawingml/2006/main" prst="ellipse">
          <a:avLst/>
        </a:prstGeom>
        <a:solidFill xmlns:a="http://schemas.openxmlformats.org/drawingml/2006/main">
          <a:schemeClr val="bg1"/>
        </a:solidFill>
        <a:ln xmlns:a="http://schemas.openxmlformats.org/drawingml/2006/main" w="28575">
          <a:solidFill>
            <a:srgbClr val="CFA4E4"/>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0.86988</cdr:x>
      <cdr:y>0.67872</cdr:y>
    </cdr:from>
    <cdr:to>
      <cdr:x>0.88536</cdr:x>
      <cdr:y>0.70362</cdr:y>
    </cdr:to>
    <cdr:sp macro="" textlink="">
      <cdr:nvSpPr>
        <cdr:cNvPr id="10" name="Ellipse 9">
          <a:extLst xmlns:a="http://schemas.openxmlformats.org/drawingml/2006/main">
            <a:ext uri="{FF2B5EF4-FFF2-40B4-BE49-F238E27FC236}">
              <a16:creationId xmlns:a16="http://schemas.microsoft.com/office/drawing/2014/main" id="{F5F09B4C-2129-BA02-BCE1-4789F9FD239A}"/>
            </a:ext>
          </a:extLst>
        </cdr:cNvPr>
        <cdr:cNvSpPr/>
      </cdr:nvSpPr>
      <cdr:spPr>
        <a:xfrm xmlns:a="http://schemas.openxmlformats.org/drawingml/2006/main" flipH="1" flipV="1">
          <a:off x="3566996" y="1730578"/>
          <a:ext cx="63499" cy="63499"/>
        </a:xfrm>
        <a:prstGeom xmlns:a="http://schemas.openxmlformats.org/drawingml/2006/main" prst="ellipse">
          <a:avLst/>
        </a:prstGeom>
        <a:solidFill xmlns:a="http://schemas.openxmlformats.org/drawingml/2006/main">
          <a:schemeClr val="bg1"/>
        </a:solidFill>
        <a:ln xmlns:a="http://schemas.openxmlformats.org/drawingml/2006/main" w="28575">
          <a:solidFill>
            <a:srgbClr val="CFA4E4"/>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0.08177</cdr:x>
      <cdr:y>0.87327</cdr:y>
    </cdr:from>
    <cdr:to>
      <cdr:x>0.11442</cdr:x>
      <cdr:y>0.98103</cdr:y>
    </cdr:to>
    <cdr:sp macro="" textlink="">
      <cdr:nvSpPr>
        <cdr:cNvPr id="2" name="Rectangle 1">
          <a:extLst xmlns:a="http://schemas.openxmlformats.org/drawingml/2006/main">
            <a:ext uri="{FF2B5EF4-FFF2-40B4-BE49-F238E27FC236}">
              <a16:creationId xmlns:a16="http://schemas.microsoft.com/office/drawing/2014/main" id="{90824944-2B72-ACC0-6425-755D10327F88}"/>
            </a:ext>
          </a:extLst>
        </cdr:cNvPr>
        <cdr:cNvSpPr/>
      </cdr:nvSpPr>
      <cdr:spPr>
        <a:xfrm xmlns:a="http://schemas.openxmlformats.org/drawingml/2006/main">
          <a:off x="335293" y="2226641"/>
          <a:ext cx="133908" cy="274757"/>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endParaRPr lang="fr-FR">
            <a:solidFill>
              <a:srgbClr val="7F7F7F"/>
            </a:solidFill>
          </a:endParaRPr>
        </a:p>
      </cdr:txBody>
    </cdr:sp>
  </cdr:relSizeAnchor>
  <cdr:relSizeAnchor xmlns:cdr="http://schemas.openxmlformats.org/drawingml/2006/chartDrawing">
    <cdr:from>
      <cdr:x>0.43318</cdr:x>
      <cdr:y>0.87327</cdr:y>
    </cdr:from>
    <cdr:to>
      <cdr:x>0.5214</cdr:x>
      <cdr:y>0.98103</cdr:y>
    </cdr:to>
    <cdr:sp macro="" textlink="">
      <cdr:nvSpPr>
        <cdr:cNvPr id="3" name="Rectangle 2">
          <a:extLst xmlns:a="http://schemas.openxmlformats.org/drawingml/2006/main">
            <a:ext uri="{FF2B5EF4-FFF2-40B4-BE49-F238E27FC236}">
              <a16:creationId xmlns:a16="http://schemas.microsoft.com/office/drawing/2014/main" id="{3F797451-EAAF-43DF-AC6A-0CBC9989F93D}"/>
            </a:ext>
          </a:extLst>
        </cdr:cNvPr>
        <cdr:cNvSpPr/>
      </cdr:nvSpPr>
      <cdr:spPr>
        <a:xfrm xmlns:a="http://schemas.openxmlformats.org/drawingml/2006/main">
          <a:off x="1776297" y="2226641"/>
          <a:ext cx="361728" cy="274757"/>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fr-FR">
              <a:solidFill>
                <a:srgbClr val="7F7F7F"/>
              </a:solidFill>
            </a:rPr>
            <a:t>15</a:t>
          </a:r>
        </a:p>
      </cdr:txBody>
    </cdr:sp>
  </cdr:relSizeAnchor>
  <cdr:relSizeAnchor xmlns:cdr="http://schemas.openxmlformats.org/drawingml/2006/chartDrawing">
    <cdr:from>
      <cdr:x>0.80948</cdr:x>
      <cdr:y>0.87327</cdr:y>
    </cdr:from>
    <cdr:to>
      <cdr:x>0.91292</cdr:x>
      <cdr:y>0.98103</cdr:y>
    </cdr:to>
    <cdr:sp macro="" textlink="">
      <cdr:nvSpPr>
        <cdr:cNvPr id="4" name="Rectangle 3">
          <a:extLst xmlns:a="http://schemas.openxmlformats.org/drawingml/2006/main">
            <a:ext uri="{FF2B5EF4-FFF2-40B4-BE49-F238E27FC236}">
              <a16:creationId xmlns:a16="http://schemas.microsoft.com/office/drawing/2014/main" id="{1A49C880-99EA-CA41-BCAF-8C1B6C09566E}"/>
            </a:ext>
          </a:extLst>
        </cdr:cNvPr>
        <cdr:cNvSpPr/>
      </cdr:nvSpPr>
      <cdr:spPr>
        <a:xfrm xmlns:a="http://schemas.openxmlformats.org/drawingml/2006/main">
          <a:off x="3319347" y="2226641"/>
          <a:ext cx="424148" cy="274757"/>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fr-FR">
              <a:solidFill>
                <a:srgbClr val="7F7F7F"/>
              </a:solidFill>
            </a:rPr>
            <a:t>45</a:t>
          </a:r>
        </a:p>
      </cdr:txBody>
    </cdr:sp>
  </cdr:relSizeAnchor>
  <cdr:relSizeAnchor xmlns:cdr="http://schemas.openxmlformats.org/drawingml/2006/chartDrawing">
    <cdr:from>
      <cdr:x>0.08479</cdr:x>
      <cdr:y>0.25865</cdr:y>
    </cdr:from>
    <cdr:to>
      <cdr:x>0.10028</cdr:x>
      <cdr:y>0.28355</cdr:y>
    </cdr:to>
    <cdr:sp macro="" textlink="">
      <cdr:nvSpPr>
        <cdr:cNvPr id="21" name="Rectangle : coins arrondis 20">
          <a:extLst xmlns:a="http://schemas.openxmlformats.org/drawingml/2006/main">
            <a:ext uri="{FF2B5EF4-FFF2-40B4-BE49-F238E27FC236}">
              <a16:creationId xmlns:a16="http://schemas.microsoft.com/office/drawing/2014/main" id="{01520326-788B-662E-7DCD-69F06312F27D}"/>
            </a:ext>
          </a:extLst>
        </cdr:cNvPr>
        <cdr:cNvSpPr/>
      </cdr:nvSpPr>
      <cdr:spPr>
        <a:xfrm xmlns:a="http://schemas.openxmlformats.org/drawingml/2006/main" flipH="1" flipV="1">
          <a:off x="347694" y="659489"/>
          <a:ext cx="63499" cy="63499"/>
        </a:xfrm>
        <a:prstGeom xmlns:a="http://schemas.openxmlformats.org/drawingml/2006/main" prst="roundRect">
          <a:avLst>
            <a:gd name="adj" fmla="val 50000"/>
          </a:avLst>
        </a:prstGeom>
        <a:solidFill xmlns:a="http://schemas.openxmlformats.org/drawingml/2006/main">
          <a:srgbClr val="7A34AE"/>
        </a:solidFill>
        <a:ln xmlns:a="http://schemas.openxmlformats.org/drawingml/2006/main" w="28575">
          <a:solidFill>
            <a:srgbClr val="7A34AE"/>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fr-FR"/>
        </a:p>
      </cdr:txBody>
    </cdr:sp>
  </cdr:relSizeAnchor>
  <cdr:relSizeAnchor xmlns:cdr="http://schemas.openxmlformats.org/drawingml/2006/chartDrawing">
    <cdr:from>
      <cdr:x>0.67598</cdr:x>
      <cdr:y>0.25742</cdr:y>
    </cdr:from>
    <cdr:to>
      <cdr:x>0.69146</cdr:x>
      <cdr:y>0.28233</cdr:y>
    </cdr:to>
    <cdr:sp macro="" textlink="">
      <cdr:nvSpPr>
        <cdr:cNvPr id="22" name="Rectangle : coins arrondis 21">
          <a:extLst xmlns:a="http://schemas.openxmlformats.org/drawingml/2006/main">
            <a:ext uri="{FF2B5EF4-FFF2-40B4-BE49-F238E27FC236}">
              <a16:creationId xmlns:a16="http://schemas.microsoft.com/office/drawing/2014/main" id="{FB8294A4-D0D9-BEA3-CD24-70984E2F444B}"/>
            </a:ext>
          </a:extLst>
        </cdr:cNvPr>
        <cdr:cNvSpPr/>
      </cdr:nvSpPr>
      <cdr:spPr>
        <a:xfrm xmlns:a="http://schemas.openxmlformats.org/drawingml/2006/main" flipH="1" flipV="1">
          <a:off x="2771901" y="656371"/>
          <a:ext cx="63499" cy="63499"/>
        </a:xfrm>
        <a:prstGeom xmlns:a="http://schemas.openxmlformats.org/drawingml/2006/main" prst="roundRect">
          <a:avLst>
            <a:gd name="adj" fmla="val 50000"/>
          </a:avLst>
        </a:prstGeom>
        <a:solidFill xmlns:a="http://schemas.openxmlformats.org/drawingml/2006/main">
          <a:srgbClr val="7A34AE"/>
        </a:solidFill>
        <a:ln xmlns:a="http://schemas.openxmlformats.org/drawingml/2006/main" w="28575">
          <a:solidFill>
            <a:srgbClr val="7A34AE"/>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fr-FR"/>
        </a:p>
      </cdr:txBody>
    </cdr:sp>
  </cdr:relSizeAnchor>
  <cdr:relSizeAnchor xmlns:cdr="http://schemas.openxmlformats.org/drawingml/2006/chartDrawing">
    <cdr:from>
      <cdr:x>0.86988</cdr:x>
      <cdr:y>0.28029</cdr:y>
    </cdr:from>
    <cdr:to>
      <cdr:x>0.88536</cdr:x>
      <cdr:y>0.30519</cdr:y>
    </cdr:to>
    <cdr:sp macro="" textlink="">
      <cdr:nvSpPr>
        <cdr:cNvPr id="23" name="Rectangle : coins arrondis 22">
          <a:extLst xmlns:a="http://schemas.openxmlformats.org/drawingml/2006/main">
            <a:ext uri="{FF2B5EF4-FFF2-40B4-BE49-F238E27FC236}">
              <a16:creationId xmlns:a16="http://schemas.microsoft.com/office/drawing/2014/main" id="{7EB428BF-75DE-9D63-6E53-E7A89EAF1156}"/>
            </a:ext>
          </a:extLst>
        </cdr:cNvPr>
        <cdr:cNvSpPr/>
      </cdr:nvSpPr>
      <cdr:spPr>
        <a:xfrm xmlns:a="http://schemas.openxmlformats.org/drawingml/2006/main" flipH="1" flipV="1">
          <a:off x="3566997" y="714676"/>
          <a:ext cx="63499" cy="63499"/>
        </a:xfrm>
        <a:prstGeom xmlns:a="http://schemas.openxmlformats.org/drawingml/2006/main" prst="roundRect">
          <a:avLst>
            <a:gd name="adj" fmla="val 50000"/>
          </a:avLst>
        </a:prstGeom>
        <a:solidFill xmlns:a="http://schemas.openxmlformats.org/drawingml/2006/main">
          <a:srgbClr val="7A34AE"/>
        </a:solidFill>
        <a:ln xmlns:a="http://schemas.openxmlformats.org/drawingml/2006/main" w="28575">
          <a:solidFill>
            <a:srgbClr val="7A34AE"/>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fr-FR"/>
        </a:p>
      </cdr:txBody>
    </cdr:sp>
  </cdr:relSizeAnchor>
  <cdr:relSizeAnchor xmlns:cdr="http://schemas.openxmlformats.org/drawingml/2006/chartDrawing">
    <cdr:from>
      <cdr:x>0.2455</cdr:x>
      <cdr:y>0.87327</cdr:y>
    </cdr:from>
    <cdr:to>
      <cdr:x>0.33371</cdr:x>
      <cdr:y>0.98103</cdr:y>
    </cdr:to>
    <cdr:sp macro="" textlink="">
      <cdr:nvSpPr>
        <cdr:cNvPr id="35" name="Rectangle 34">
          <a:extLst xmlns:a="http://schemas.openxmlformats.org/drawingml/2006/main">
            <a:ext uri="{FF2B5EF4-FFF2-40B4-BE49-F238E27FC236}">
              <a16:creationId xmlns:a16="http://schemas.microsoft.com/office/drawing/2014/main" id="{6E6C7B6D-7688-FFF6-C66D-BF83A40A4EC5}"/>
            </a:ext>
          </a:extLst>
        </cdr:cNvPr>
        <cdr:cNvSpPr/>
      </cdr:nvSpPr>
      <cdr:spPr>
        <a:xfrm xmlns:a="http://schemas.openxmlformats.org/drawingml/2006/main">
          <a:off x="1006677" y="2226641"/>
          <a:ext cx="361728" cy="274757"/>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fr-FR" dirty="0">
              <a:solidFill>
                <a:srgbClr val="7F7F7F"/>
              </a:solidFill>
            </a:rPr>
            <a:t>10</a:t>
          </a:r>
        </a:p>
      </cdr:txBody>
    </cdr:sp>
  </cdr:relSizeAnchor>
  <cdr:relSizeAnchor xmlns:cdr="http://schemas.openxmlformats.org/drawingml/2006/chartDrawing">
    <cdr:from>
      <cdr:x>0.04529</cdr:x>
      <cdr:y>0.87327</cdr:y>
    </cdr:from>
    <cdr:to>
      <cdr:x>0.13351</cdr:x>
      <cdr:y>0.98103</cdr:y>
    </cdr:to>
    <cdr:sp macro="" textlink="">
      <cdr:nvSpPr>
        <cdr:cNvPr id="36" name="Rectangle 35">
          <a:extLst xmlns:a="http://schemas.openxmlformats.org/drawingml/2006/main">
            <a:ext uri="{FF2B5EF4-FFF2-40B4-BE49-F238E27FC236}">
              <a16:creationId xmlns:a16="http://schemas.microsoft.com/office/drawing/2014/main" id="{87984333-E665-4415-71EE-5059DF4A10B1}"/>
            </a:ext>
          </a:extLst>
        </cdr:cNvPr>
        <cdr:cNvSpPr/>
      </cdr:nvSpPr>
      <cdr:spPr>
        <a:xfrm xmlns:a="http://schemas.openxmlformats.org/drawingml/2006/main">
          <a:off x="185732" y="2226641"/>
          <a:ext cx="361728" cy="274757"/>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fr-FR">
              <a:solidFill>
                <a:srgbClr val="7F7F7F"/>
              </a:solidFill>
            </a:rPr>
            <a:t>0</a:t>
          </a:r>
        </a:p>
      </cdr:txBody>
    </cdr:sp>
  </cdr:relSizeAnchor>
  <cdr:relSizeAnchor xmlns:cdr="http://schemas.openxmlformats.org/drawingml/2006/chartDrawing">
    <cdr:from>
      <cdr:x>0.6343</cdr:x>
      <cdr:y>0.87327</cdr:y>
    </cdr:from>
    <cdr:to>
      <cdr:x>0.72252</cdr:x>
      <cdr:y>0.98103</cdr:y>
    </cdr:to>
    <cdr:sp macro="" textlink="">
      <cdr:nvSpPr>
        <cdr:cNvPr id="37" name="Rectangle 36">
          <a:extLst xmlns:a="http://schemas.openxmlformats.org/drawingml/2006/main">
            <a:ext uri="{FF2B5EF4-FFF2-40B4-BE49-F238E27FC236}">
              <a16:creationId xmlns:a16="http://schemas.microsoft.com/office/drawing/2014/main" id="{F85E3CE5-4D08-8C0F-597F-E06330F088C1}"/>
            </a:ext>
          </a:extLst>
        </cdr:cNvPr>
        <cdr:cNvSpPr/>
      </cdr:nvSpPr>
      <cdr:spPr>
        <a:xfrm xmlns:a="http://schemas.openxmlformats.org/drawingml/2006/main">
          <a:off x="2601013" y="2226641"/>
          <a:ext cx="361728" cy="274757"/>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pPr algn="ctr"/>
          <a:r>
            <a:rPr lang="fr-FR">
              <a:solidFill>
                <a:srgbClr val="7F7F7F"/>
              </a:solidFill>
            </a:rPr>
            <a:t>30</a:t>
          </a:r>
        </a:p>
      </cdr:txBody>
    </cdr:sp>
  </cdr:relSizeAnchor>
</c:userShapes>
</file>

<file path=ppt/drawings/drawing22.xml><?xml version="1.0" encoding="utf-8"?>
<c:userShapes xmlns:c="http://schemas.openxmlformats.org/drawingml/2006/chart">
  <cdr:relSizeAnchor xmlns:cdr="http://schemas.openxmlformats.org/drawingml/2006/chartDrawing">
    <cdr:from>
      <cdr:x>0.06708</cdr:x>
      <cdr:y>0.86425</cdr:y>
    </cdr:from>
    <cdr:to>
      <cdr:x>0.10102</cdr:x>
      <cdr:y>0.86425</cdr:y>
    </cdr:to>
    <cdr:cxnSp macro="">
      <cdr:nvCxnSpPr>
        <cdr:cNvPr id="3" name="Connecteur droit 2">
          <a:extLst xmlns:a="http://schemas.openxmlformats.org/drawingml/2006/main">
            <a:ext uri="{FF2B5EF4-FFF2-40B4-BE49-F238E27FC236}">
              <a16:creationId xmlns:a16="http://schemas.microsoft.com/office/drawing/2014/main" id="{383FA3E6-9FCA-E3AD-4C18-94DB02382636}"/>
            </a:ext>
          </a:extLst>
        </cdr:cNvPr>
        <cdr:cNvCxnSpPr/>
      </cdr:nvCxnSpPr>
      <cdr:spPr>
        <a:xfrm xmlns:a="http://schemas.openxmlformats.org/drawingml/2006/main" flipH="1">
          <a:off x="427010" y="3498355"/>
          <a:ext cx="216000" cy="0"/>
        </a:xfrm>
        <a:prstGeom xmlns:a="http://schemas.openxmlformats.org/drawingml/2006/main" prst="line">
          <a:avLst/>
        </a:prstGeom>
        <a:ln xmlns:a="http://schemas.openxmlformats.org/drawingml/2006/main">
          <a:solidFill>
            <a:schemeClr val="bg1">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3.xml><?xml version="1.0" encoding="utf-8"?>
<c:userShapes xmlns:c="http://schemas.openxmlformats.org/drawingml/2006/chart">
  <cdr:relSizeAnchor xmlns:cdr="http://schemas.openxmlformats.org/drawingml/2006/chartDrawing">
    <cdr:from>
      <cdr:x>0.14831</cdr:x>
      <cdr:y>0.02635</cdr:y>
    </cdr:from>
    <cdr:to>
      <cdr:x>0.18162</cdr:x>
      <cdr:y>0.04468</cdr:y>
    </cdr:to>
    <cdr:sp macro="" textlink="">
      <cdr:nvSpPr>
        <cdr:cNvPr id="2" name="Forme libre : forme 1">
          <a:extLst xmlns:a="http://schemas.openxmlformats.org/drawingml/2006/main">
            <a:ext uri="{FF2B5EF4-FFF2-40B4-BE49-F238E27FC236}">
              <a16:creationId xmlns:a16="http://schemas.microsoft.com/office/drawing/2014/main" id="{7816A59E-B173-2B5A-4B5C-468B863FE3E2}"/>
            </a:ext>
          </a:extLst>
        </cdr:cNvPr>
        <cdr:cNvSpPr/>
      </cdr:nvSpPr>
      <cdr:spPr>
        <a:xfrm xmlns:a="http://schemas.openxmlformats.org/drawingml/2006/main">
          <a:off x="975256" y="109537"/>
          <a:ext cx="219075" cy="76200"/>
        </a:xfrm>
        <a:custGeom xmlns:a="http://schemas.openxmlformats.org/drawingml/2006/main">
          <a:avLst/>
          <a:gdLst>
            <a:gd name="connsiteX0" fmla="*/ 0 w 219075"/>
            <a:gd name="connsiteY0" fmla="*/ 0 h 76200"/>
            <a:gd name="connsiteX1" fmla="*/ 100013 w 219075"/>
            <a:gd name="connsiteY1" fmla="*/ 0 h 76200"/>
            <a:gd name="connsiteX2" fmla="*/ 100013 w 219075"/>
            <a:gd name="connsiteY2" fmla="*/ 76200 h 76200"/>
            <a:gd name="connsiteX3" fmla="*/ 219075 w 219075"/>
            <a:gd name="connsiteY3" fmla="*/ 76200 h 76200"/>
            <a:gd name="connsiteX4" fmla="*/ 219075 w 219075"/>
            <a:gd name="connsiteY4" fmla="*/ 0 h 76200"/>
            <a:gd name="connsiteX5" fmla="*/ 176213 w 219075"/>
            <a:gd name="connsiteY5"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76200">
              <a:moveTo>
                <a:pt x="0" y="0"/>
              </a:moveTo>
              <a:lnTo>
                <a:pt x="100013" y="0"/>
              </a:lnTo>
              <a:lnTo>
                <a:pt x="100013" y="76200"/>
              </a:lnTo>
              <a:lnTo>
                <a:pt x="219075" y="76200"/>
              </a:lnTo>
              <a:lnTo>
                <a:pt x="219075" y="0"/>
              </a:lnTo>
              <a:lnTo>
                <a:pt x="176213" y="0"/>
              </a:lnTo>
            </a:path>
          </a:pathLst>
        </a:custGeom>
        <a:noFill xmlns:a="http://schemas.openxmlformats.org/drawingml/2006/main"/>
        <a:ln xmlns:a="http://schemas.openxmlformats.org/drawingml/2006/main" w="28575">
          <a:solidFill>
            <a:srgbClr val="7134E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0.18162</cdr:x>
      <cdr:y>0.05613</cdr:y>
    </cdr:from>
    <cdr:to>
      <cdr:x>0.19321</cdr:x>
      <cdr:y>0.05613</cdr:y>
    </cdr:to>
    <cdr:sp macro="" textlink="">
      <cdr:nvSpPr>
        <cdr:cNvPr id="3" name="Forme libre : forme 2">
          <a:extLst xmlns:a="http://schemas.openxmlformats.org/drawingml/2006/main">
            <a:ext uri="{FF2B5EF4-FFF2-40B4-BE49-F238E27FC236}">
              <a16:creationId xmlns:a16="http://schemas.microsoft.com/office/drawing/2014/main" id="{2E366342-769B-34F6-42F3-349F2F71442B}"/>
            </a:ext>
          </a:extLst>
        </cdr:cNvPr>
        <cdr:cNvSpPr/>
      </cdr:nvSpPr>
      <cdr:spPr>
        <a:xfrm xmlns:a="http://schemas.openxmlformats.org/drawingml/2006/main">
          <a:off x="1194331" y="233362"/>
          <a:ext cx="76200" cy="0"/>
        </a:xfrm>
        <a:custGeom xmlns:a="http://schemas.openxmlformats.org/drawingml/2006/main">
          <a:avLst/>
          <a:gdLst>
            <a:gd name="connsiteX0" fmla="*/ 0 w 76200"/>
            <a:gd name="connsiteY0" fmla="*/ 0 h 0"/>
            <a:gd name="connsiteX1" fmla="*/ 76200 w 76200"/>
            <a:gd name="connsiteY1" fmla="*/ 0 h 0"/>
          </a:gdLst>
          <a:ahLst/>
          <a:cxnLst>
            <a:cxn ang="0">
              <a:pos x="connsiteX0" y="connsiteY0"/>
            </a:cxn>
            <a:cxn ang="0">
              <a:pos x="connsiteX1" y="connsiteY1"/>
            </a:cxn>
          </a:cxnLst>
          <a:rect l="l" t="t" r="r" b="b"/>
          <a:pathLst>
            <a:path w="76200">
              <a:moveTo>
                <a:pt x="0" y="0"/>
              </a:moveTo>
              <a:lnTo>
                <a:pt x="76200" y="0"/>
              </a:lnTo>
            </a:path>
          </a:pathLst>
        </a:custGeom>
        <a:noFill xmlns:a="http://schemas.openxmlformats.org/drawingml/2006/main"/>
        <a:ln xmlns:a="http://schemas.openxmlformats.org/drawingml/2006/main" w="38100">
          <a:solidFill>
            <a:srgbClr val="7134E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0.19828</cdr:x>
      <cdr:y>0.06301</cdr:y>
    </cdr:from>
    <cdr:to>
      <cdr:x>0.20769</cdr:x>
      <cdr:y>0.0779</cdr:y>
    </cdr:to>
    <cdr:sp macro="" textlink="">
      <cdr:nvSpPr>
        <cdr:cNvPr id="4" name="Forme libre : forme 3">
          <a:extLst xmlns:a="http://schemas.openxmlformats.org/drawingml/2006/main">
            <a:ext uri="{FF2B5EF4-FFF2-40B4-BE49-F238E27FC236}">
              <a16:creationId xmlns:a16="http://schemas.microsoft.com/office/drawing/2014/main" id="{F2582C98-45AE-0C04-6F03-2CE95498F6E2}"/>
            </a:ext>
          </a:extLst>
        </cdr:cNvPr>
        <cdr:cNvSpPr/>
      </cdr:nvSpPr>
      <cdr:spPr>
        <a:xfrm xmlns:a="http://schemas.openxmlformats.org/drawingml/2006/main">
          <a:off x="1303869" y="261937"/>
          <a:ext cx="61912" cy="61912"/>
        </a:xfrm>
        <a:custGeom xmlns:a="http://schemas.openxmlformats.org/drawingml/2006/main">
          <a:avLst/>
          <a:gdLst>
            <a:gd name="connsiteX0" fmla="*/ 0 w 61912"/>
            <a:gd name="connsiteY0" fmla="*/ 0 h 61912"/>
            <a:gd name="connsiteX1" fmla="*/ 0 w 61912"/>
            <a:gd name="connsiteY1" fmla="*/ 61912 h 61912"/>
            <a:gd name="connsiteX2" fmla="*/ 61912 w 61912"/>
            <a:gd name="connsiteY2" fmla="*/ 61912 h 61912"/>
          </a:gdLst>
          <a:ahLst/>
          <a:cxnLst>
            <a:cxn ang="0">
              <a:pos x="connsiteX0" y="connsiteY0"/>
            </a:cxn>
            <a:cxn ang="0">
              <a:pos x="connsiteX1" y="connsiteY1"/>
            </a:cxn>
            <a:cxn ang="0">
              <a:pos x="connsiteX2" y="connsiteY2"/>
            </a:cxn>
          </a:cxnLst>
          <a:rect l="l" t="t" r="r" b="b"/>
          <a:pathLst>
            <a:path w="61912" h="61912">
              <a:moveTo>
                <a:pt x="0" y="0"/>
              </a:moveTo>
              <a:lnTo>
                <a:pt x="0" y="61912"/>
              </a:lnTo>
              <a:lnTo>
                <a:pt x="61912" y="61912"/>
              </a:lnTo>
            </a:path>
          </a:pathLst>
        </a:custGeom>
        <a:noFill xmlns:a="http://schemas.openxmlformats.org/drawingml/2006/main"/>
        <a:ln xmlns:a="http://schemas.openxmlformats.org/drawingml/2006/main" w="38100">
          <a:solidFill>
            <a:srgbClr val="7134E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0.23232</cdr:x>
      <cdr:y>0.08286</cdr:y>
    </cdr:from>
    <cdr:to>
      <cdr:x>0.25007</cdr:x>
      <cdr:y>0.09471</cdr:y>
    </cdr:to>
    <cdr:sp macro="" textlink="">
      <cdr:nvSpPr>
        <cdr:cNvPr id="10" name="Forme libre : forme 9">
          <a:extLst xmlns:a="http://schemas.openxmlformats.org/drawingml/2006/main">
            <a:ext uri="{FF2B5EF4-FFF2-40B4-BE49-F238E27FC236}">
              <a16:creationId xmlns:a16="http://schemas.microsoft.com/office/drawing/2014/main" id="{11CCBC5B-6684-0F14-1611-9A9B674CD1A4}"/>
            </a:ext>
          </a:extLst>
        </cdr:cNvPr>
        <cdr:cNvSpPr/>
      </cdr:nvSpPr>
      <cdr:spPr>
        <a:xfrm xmlns:a="http://schemas.openxmlformats.org/drawingml/2006/main">
          <a:off x="1527707" y="344461"/>
          <a:ext cx="116752" cy="49266"/>
        </a:xfrm>
        <a:custGeom xmlns:a="http://schemas.openxmlformats.org/drawingml/2006/main">
          <a:avLst/>
          <a:gdLst>
            <a:gd name="connsiteX0" fmla="*/ 0 w 466725"/>
            <a:gd name="connsiteY0" fmla="*/ 0 h 271463"/>
            <a:gd name="connsiteX1" fmla="*/ 0 w 466725"/>
            <a:gd name="connsiteY1" fmla="*/ 233363 h 271463"/>
            <a:gd name="connsiteX2" fmla="*/ 452438 w 466725"/>
            <a:gd name="connsiteY2" fmla="*/ 233363 h 271463"/>
            <a:gd name="connsiteX3" fmla="*/ 466725 w 466725"/>
            <a:gd name="connsiteY3" fmla="*/ 271463 h 271463"/>
          </a:gdLst>
          <a:ahLst/>
          <a:cxnLst>
            <a:cxn ang="0">
              <a:pos x="connsiteX0" y="connsiteY0"/>
            </a:cxn>
            <a:cxn ang="0">
              <a:pos x="connsiteX1" y="connsiteY1"/>
            </a:cxn>
            <a:cxn ang="0">
              <a:pos x="connsiteX2" y="connsiteY2"/>
            </a:cxn>
            <a:cxn ang="0">
              <a:pos x="connsiteX3" y="connsiteY3"/>
            </a:cxn>
          </a:cxnLst>
          <a:rect l="l" t="t" r="r" b="b"/>
          <a:pathLst>
            <a:path w="466725" h="271463">
              <a:moveTo>
                <a:pt x="0" y="0"/>
              </a:moveTo>
              <a:lnTo>
                <a:pt x="0" y="233363"/>
              </a:lnTo>
              <a:lnTo>
                <a:pt x="452438" y="233363"/>
              </a:lnTo>
              <a:lnTo>
                <a:pt x="466725" y="271463"/>
              </a:lnTo>
            </a:path>
          </a:pathLst>
        </a:custGeom>
        <a:noFill xmlns:a="http://schemas.openxmlformats.org/drawingml/2006/main"/>
        <a:ln xmlns:a="http://schemas.openxmlformats.org/drawingml/2006/main" w="38100">
          <a:solidFill>
            <a:srgbClr val="7134EC"/>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24.xml><?xml version="1.0" encoding="utf-8"?>
<c:userShapes xmlns:c="http://schemas.openxmlformats.org/drawingml/2006/chart">
  <cdr:relSizeAnchor xmlns:cdr="http://schemas.openxmlformats.org/drawingml/2006/chartDrawing">
    <cdr:from>
      <cdr:x>0.14831</cdr:x>
      <cdr:y>0.02635</cdr:y>
    </cdr:from>
    <cdr:to>
      <cdr:x>0.18162</cdr:x>
      <cdr:y>0.04468</cdr:y>
    </cdr:to>
    <cdr:sp macro="" textlink="">
      <cdr:nvSpPr>
        <cdr:cNvPr id="2" name="Forme libre : forme 1">
          <a:extLst xmlns:a="http://schemas.openxmlformats.org/drawingml/2006/main">
            <a:ext uri="{FF2B5EF4-FFF2-40B4-BE49-F238E27FC236}">
              <a16:creationId xmlns:a16="http://schemas.microsoft.com/office/drawing/2014/main" id="{7816A59E-B173-2B5A-4B5C-468B863FE3E2}"/>
            </a:ext>
          </a:extLst>
        </cdr:cNvPr>
        <cdr:cNvSpPr/>
      </cdr:nvSpPr>
      <cdr:spPr>
        <a:xfrm xmlns:a="http://schemas.openxmlformats.org/drawingml/2006/main">
          <a:off x="975256" y="109537"/>
          <a:ext cx="219075" cy="76200"/>
        </a:xfrm>
        <a:custGeom xmlns:a="http://schemas.openxmlformats.org/drawingml/2006/main">
          <a:avLst/>
          <a:gdLst>
            <a:gd name="connsiteX0" fmla="*/ 0 w 219075"/>
            <a:gd name="connsiteY0" fmla="*/ 0 h 76200"/>
            <a:gd name="connsiteX1" fmla="*/ 100013 w 219075"/>
            <a:gd name="connsiteY1" fmla="*/ 0 h 76200"/>
            <a:gd name="connsiteX2" fmla="*/ 100013 w 219075"/>
            <a:gd name="connsiteY2" fmla="*/ 76200 h 76200"/>
            <a:gd name="connsiteX3" fmla="*/ 219075 w 219075"/>
            <a:gd name="connsiteY3" fmla="*/ 76200 h 76200"/>
            <a:gd name="connsiteX4" fmla="*/ 219075 w 219075"/>
            <a:gd name="connsiteY4" fmla="*/ 0 h 76200"/>
            <a:gd name="connsiteX5" fmla="*/ 176213 w 219075"/>
            <a:gd name="connsiteY5"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76200">
              <a:moveTo>
                <a:pt x="0" y="0"/>
              </a:moveTo>
              <a:lnTo>
                <a:pt x="100013" y="0"/>
              </a:lnTo>
              <a:lnTo>
                <a:pt x="100013" y="76200"/>
              </a:lnTo>
              <a:lnTo>
                <a:pt x="219075" y="76200"/>
              </a:lnTo>
              <a:lnTo>
                <a:pt x="219075" y="0"/>
              </a:lnTo>
              <a:lnTo>
                <a:pt x="176213" y="0"/>
              </a:lnTo>
            </a:path>
          </a:pathLst>
        </a:custGeom>
        <a:noFill xmlns:a="http://schemas.openxmlformats.org/drawingml/2006/main"/>
        <a:ln xmlns:a="http://schemas.openxmlformats.org/drawingml/2006/main" w="28575">
          <a:solidFill>
            <a:schemeClr val="bg1"/>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dr:relSizeAnchor xmlns:cdr="http://schemas.openxmlformats.org/drawingml/2006/chartDrawing">
    <cdr:from>
      <cdr:x>0.12788</cdr:x>
      <cdr:y>0.1627</cdr:y>
    </cdr:from>
    <cdr:to>
      <cdr:x>0.13911</cdr:x>
      <cdr:y>0.17369</cdr:y>
    </cdr:to>
    <cdr:sp macro="" textlink="">
      <cdr:nvSpPr>
        <cdr:cNvPr id="4" name="Forme libre : forme 3">
          <a:extLst xmlns:a="http://schemas.openxmlformats.org/drawingml/2006/main">
            <a:ext uri="{FF2B5EF4-FFF2-40B4-BE49-F238E27FC236}">
              <a16:creationId xmlns:a16="http://schemas.microsoft.com/office/drawing/2014/main" id="{F2582C98-45AE-0C04-6F03-2CE95498F6E2}"/>
            </a:ext>
          </a:extLst>
        </cdr:cNvPr>
        <cdr:cNvSpPr/>
      </cdr:nvSpPr>
      <cdr:spPr>
        <a:xfrm xmlns:a="http://schemas.openxmlformats.org/drawingml/2006/main">
          <a:off x="840955" y="676361"/>
          <a:ext cx="73818" cy="45719"/>
        </a:xfrm>
        <a:custGeom xmlns:a="http://schemas.openxmlformats.org/drawingml/2006/main">
          <a:avLst/>
          <a:gdLst>
            <a:gd name="connsiteX0" fmla="*/ 0 w 61912"/>
            <a:gd name="connsiteY0" fmla="*/ 0 h 61912"/>
            <a:gd name="connsiteX1" fmla="*/ 0 w 61912"/>
            <a:gd name="connsiteY1" fmla="*/ 61912 h 61912"/>
            <a:gd name="connsiteX2" fmla="*/ 61912 w 61912"/>
            <a:gd name="connsiteY2" fmla="*/ 61912 h 61912"/>
          </a:gdLst>
          <a:ahLst/>
          <a:cxnLst>
            <a:cxn ang="0">
              <a:pos x="connsiteX0" y="connsiteY0"/>
            </a:cxn>
            <a:cxn ang="0">
              <a:pos x="connsiteX1" y="connsiteY1"/>
            </a:cxn>
            <a:cxn ang="0">
              <a:pos x="connsiteX2" y="connsiteY2"/>
            </a:cxn>
          </a:cxnLst>
          <a:rect l="l" t="t" r="r" b="b"/>
          <a:pathLst>
            <a:path w="61912" h="61912">
              <a:moveTo>
                <a:pt x="0" y="0"/>
              </a:moveTo>
              <a:lnTo>
                <a:pt x="0" y="61912"/>
              </a:lnTo>
              <a:lnTo>
                <a:pt x="61912" y="61912"/>
              </a:lnTo>
            </a:path>
          </a:pathLst>
        </a:custGeom>
        <a:noFill xmlns:a="http://schemas.openxmlformats.org/drawingml/2006/mai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fr-FR"/>
        </a:p>
      </cdr:txBody>
    </cdr:sp>
  </cdr:relSizeAnchor>
</c:userShapes>
</file>

<file path=ppt/drawings/drawing25.xml><?xml version="1.0" encoding="utf-8"?>
<c:userShapes xmlns:c="http://schemas.openxmlformats.org/drawingml/2006/chart">
  <cdr:relSizeAnchor xmlns:cdr="http://schemas.openxmlformats.org/drawingml/2006/chartDrawing">
    <cdr:from>
      <cdr:x>0.86406</cdr:x>
      <cdr:y>0.12266</cdr:y>
    </cdr:from>
    <cdr:to>
      <cdr:x>0.97656</cdr:x>
      <cdr:y>0.29141</cdr:y>
    </cdr:to>
    <cdr:sp macro="" textlink="">
      <cdr:nvSpPr>
        <cdr:cNvPr id="2" name="ZoneTexte 1"/>
        <cdr:cNvSpPr txBox="1"/>
      </cdr:nvSpPr>
      <cdr:spPr>
        <a:xfrm xmlns:a="http://schemas.openxmlformats.org/drawingml/2006/main">
          <a:off x="7023100" y="664634"/>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FR" sz="1100" dirty="0"/>
        </a:p>
      </cdr:txBody>
    </cdr:sp>
  </cdr:relSizeAnchor>
</c:userShapes>
</file>

<file path=ppt/drawings/drawing3.xml><?xml version="1.0" encoding="utf-8"?>
<c:userShapes xmlns:c="http://schemas.openxmlformats.org/drawingml/2006/chart">
  <cdr:relSizeAnchor xmlns:cdr="http://schemas.openxmlformats.org/drawingml/2006/chartDrawing">
    <cdr:from>
      <cdr:x>0.10152</cdr:x>
      <cdr:y>0.96755</cdr:y>
    </cdr:from>
    <cdr:to>
      <cdr:x>0.9813</cdr:x>
      <cdr:y>0.98135</cdr:y>
    </cdr:to>
    <cdr:sp macro="" textlink="">
      <cdr:nvSpPr>
        <cdr:cNvPr id="2" name="ZoneTexte 1">
          <a:extLst xmlns:a="http://schemas.openxmlformats.org/drawingml/2006/main">
            <a:ext uri="{FF2B5EF4-FFF2-40B4-BE49-F238E27FC236}">
              <a16:creationId xmlns:a16="http://schemas.microsoft.com/office/drawing/2014/main" id="{0C8B3765-9ACA-7BB9-39D3-4310996B8673}"/>
            </a:ext>
          </a:extLst>
        </cdr:cNvPr>
        <cdr:cNvSpPr txBox="1"/>
      </cdr:nvSpPr>
      <cdr:spPr>
        <a:xfrm xmlns:a="http://schemas.openxmlformats.org/drawingml/2006/main">
          <a:off x="672310" y="3764628"/>
          <a:ext cx="5825993" cy="5370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FR" sz="1100"/>
            <a:t>&lt;2</a:t>
          </a:r>
        </a:p>
      </cdr:txBody>
    </cdr:sp>
  </cdr:relSizeAnchor>
</c:userShapes>
</file>

<file path=ppt/drawings/drawing4.xml><?xml version="1.0" encoding="utf-8"?>
<c:userShapes xmlns:c="http://schemas.openxmlformats.org/drawingml/2006/chart">
  <cdr:relSizeAnchor xmlns:cdr="http://schemas.openxmlformats.org/drawingml/2006/chartDrawing">
    <cdr:from>
      <cdr:x>0.44817</cdr:x>
      <cdr:y>0.82172</cdr:y>
    </cdr:from>
    <cdr:to>
      <cdr:x>0.54505</cdr:x>
      <cdr:y>0.8805</cdr:y>
    </cdr:to>
    <cdr:sp macro="" textlink="">
      <cdr:nvSpPr>
        <cdr:cNvPr id="2" name="ZoneTexte 14">
          <a:extLst xmlns:a="http://schemas.openxmlformats.org/drawingml/2006/main">
            <a:ext uri="{FF2B5EF4-FFF2-40B4-BE49-F238E27FC236}">
              <a16:creationId xmlns:a16="http://schemas.microsoft.com/office/drawing/2014/main" id="{B8AF9DDB-0B2B-4384-3F97-0574F0FE2156}"/>
            </a:ext>
          </a:extLst>
        </cdr:cNvPr>
        <cdr:cNvSpPr txBox="1"/>
      </cdr:nvSpPr>
      <cdr:spPr>
        <a:xfrm xmlns:a="http://schemas.openxmlformats.org/drawingml/2006/main">
          <a:off x="2752613" y="3872699"/>
          <a:ext cx="595035" cy="276999"/>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FR" sz="1200" kern="100" dirty="0">
              <a:effectLst/>
              <a:latin typeface="Arial" panose="020B0604020202020204" pitchFamily="34" charset="0"/>
              <a:ea typeface="Aptos" panose="020B0004020202020204" pitchFamily="34" charset="0"/>
              <a:cs typeface="Arial" panose="020B0604020202020204" pitchFamily="34" charset="0"/>
            </a:rPr>
            <a:t>S: 0%</a:t>
          </a:r>
        </a:p>
      </cdr:txBody>
    </cdr:sp>
  </cdr:relSizeAnchor>
</c:userShapes>
</file>

<file path=ppt/drawings/drawing5.xml><?xml version="1.0" encoding="utf-8"?>
<c:userShapes xmlns:c="http://schemas.openxmlformats.org/drawingml/2006/chart">
  <cdr:relSizeAnchor xmlns:cdr="http://schemas.openxmlformats.org/drawingml/2006/chartDrawing">
    <cdr:from>
      <cdr:x>0.3073</cdr:x>
      <cdr:y>0.60219</cdr:y>
    </cdr:from>
    <cdr:to>
      <cdr:x>0.37441</cdr:x>
      <cdr:y>0.60219</cdr:y>
    </cdr:to>
    <cdr:cxnSp macro="">
      <cdr:nvCxnSpPr>
        <cdr:cNvPr id="2" name="Connecteur droit 1">
          <a:extLst xmlns:a="http://schemas.openxmlformats.org/drawingml/2006/main">
            <a:ext uri="{FF2B5EF4-FFF2-40B4-BE49-F238E27FC236}">
              <a16:creationId xmlns:a16="http://schemas.microsoft.com/office/drawing/2014/main" id="{D6A2F9E5-D675-4881-2A83-CC34D3E5D9D8}"/>
            </a:ext>
          </a:extLst>
        </cdr:cNvPr>
        <cdr:cNvCxnSpPr/>
      </cdr:nvCxnSpPr>
      <cdr:spPr>
        <a:xfrm xmlns:a="http://schemas.openxmlformats.org/drawingml/2006/main">
          <a:off x="2388488" y="2395055"/>
          <a:ext cx="521545" cy="0"/>
        </a:xfrm>
        <a:prstGeom xmlns:a="http://schemas.openxmlformats.org/drawingml/2006/main" prst="line">
          <a:avLst/>
        </a:prstGeom>
        <a:ln xmlns:a="http://schemas.openxmlformats.org/drawingml/2006/main" w="19050">
          <a:solidFill>
            <a:srgbClr val="5E247C"/>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0.17771</cdr:x>
      <cdr:y>0.65352</cdr:y>
    </cdr:from>
    <cdr:to>
      <cdr:x>0.1781</cdr:x>
      <cdr:y>0.70267</cdr:y>
    </cdr:to>
    <cdr:cxnSp macro="">
      <cdr:nvCxnSpPr>
        <cdr:cNvPr id="3" name="Connecteur droit 2">
          <a:extLst xmlns:a="http://schemas.openxmlformats.org/drawingml/2006/main">
            <a:ext uri="{FF2B5EF4-FFF2-40B4-BE49-F238E27FC236}">
              <a16:creationId xmlns:a16="http://schemas.microsoft.com/office/drawing/2014/main" id="{4A0CD8D2-EE59-AA57-B2A2-36A9C8740972}"/>
            </a:ext>
          </a:extLst>
        </cdr:cNvPr>
        <cdr:cNvCxnSpPr>
          <a:cxnSpLocks xmlns:a="http://schemas.openxmlformats.org/drawingml/2006/main"/>
        </cdr:cNvCxnSpPr>
      </cdr:nvCxnSpPr>
      <cdr:spPr>
        <a:xfrm xmlns:a="http://schemas.openxmlformats.org/drawingml/2006/main" flipH="1" flipV="1">
          <a:off x="1381217" y="2599203"/>
          <a:ext cx="3061" cy="195518"/>
        </a:xfrm>
        <a:prstGeom xmlns:a="http://schemas.openxmlformats.org/drawingml/2006/main" prst="line">
          <a:avLst/>
        </a:prstGeom>
        <a:ln xmlns:a="http://schemas.openxmlformats.org/drawingml/2006/main" w="19050">
          <a:solidFill>
            <a:srgbClr val="5E247C"/>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0.24153</cdr:x>
      <cdr:y>0.62894</cdr:y>
    </cdr:from>
    <cdr:to>
      <cdr:x>0.24153</cdr:x>
      <cdr:y>0.65352</cdr:y>
    </cdr:to>
    <cdr:cxnSp macro="">
      <cdr:nvCxnSpPr>
        <cdr:cNvPr id="6" name="Connecteur droit 5">
          <a:extLst xmlns:a="http://schemas.openxmlformats.org/drawingml/2006/main">
            <a:ext uri="{FF2B5EF4-FFF2-40B4-BE49-F238E27FC236}">
              <a16:creationId xmlns:a16="http://schemas.microsoft.com/office/drawing/2014/main" id="{F7CEE8C7-0F79-8301-A93E-6F1CD34490CA}"/>
            </a:ext>
          </a:extLst>
        </cdr:cNvPr>
        <cdr:cNvCxnSpPr>
          <a:cxnSpLocks xmlns:a="http://schemas.openxmlformats.org/drawingml/2006/main"/>
        </cdr:cNvCxnSpPr>
      </cdr:nvCxnSpPr>
      <cdr:spPr>
        <a:xfrm xmlns:a="http://schemas.openxmlformats.org/drawingml/2006/main" flipV="1">
          <a:off x="1877289" y="2501444"/>
          <a:ext cx="0" cy="97759"/>
        </a:xfrm>
        <a:prstGeom xmlns:a="http://schemas.openxmlformats.org/drawingml/2006/main" prst="line">
          <a:avLst/>
        </a:prstGeom>
        <a:ln xmlns:a="http://schemas.openxmlformats.org/drawingml/2006/main" w="19050">
          <a:solidFill>
            <a:srgbClr val="5E247C"/>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0.3073</cdr:x>
      <cdr:y>0.6043</cdr:y>
    </cdr:from>
    <cdr:to>
      <cdr:x>0.3073</cdr:x>
      <cdr:y>0.63145</cdr:y>
    </cdr:to>
    <cdr:cxnSp macro="">
      <cdr:nvCxnSpPr>
        <cdr:cNvPr id="8" name="Connecteur droit 7">
          <a:extLst xmlns:a="http://schemas.openxmlformats.org/drawingml/2006/main">
            <a:ext uri="{FF2B5EF4-FFF2-40B4-BE49-F238E27FC236}">
              <a16:creationId xmlns:a16="http://schemas.microsoft.com/office/drawing/2014/main" id="{6381E342-9167-2146-5265-ADF1A9F362A7}"/>
            </a:ext>
          </a:extLst>
        </cdr:cNvPr>
        <cdr:cNvCxnSpPr>
          <a:cxnSpLocks xmlns:a="http://schemas.openxmlformats.org/drawingml/2006/main"/>
        </cdr:cNvCxnSpPr>
      </cdr:nvCxnSpPr>
      <cdr:spPr>
        <a:xfrm xmlns:a="http://schemas.openxmlformats.org/drawingml/2006/main" flipV="1">
          <a:off x="2388488" y="2403458"/>
          <a:ext cx="0" cy="108000"/>
        </a:xfrm>
        <a:prstGeom xmlns:a="http://schemas.openxmlformats.org/drawingml/2006/main" prst="line">
          <a:avLst/>
        </a:prstGeom>
        <a:ln xmlns:a="http://schemas.openxmlformats.org/drawingml/2006/main" w="19050">
          <a:solidFill>
            <a:srgbClr val="5E247C"/>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0.37381</cdr:x>
      <cdr:y>0.58769</cdr:y>
    </cdr:from>
    <cdr:to>
      <cdr:x>0.37381</cdr:x>
      <cdr:y>0.60272</cdr:y>
    </cdr:to>
    <cdr:cxnSp macro="">
      <cdr:nvCxnSpPr>
        <cdr:cNvPr id="12" name="Connecteur droit 11">
          <a:extLst xmlns:a="http://schemas.openxmlformats.org/drawingml/2006/main">
            <a:ext uri="{FF2B5EF4-FFF2-40B4-BE49-F238E27FC236}">
              <a16:creationId xmlns:a16="http://schemas.microsoft.com/office/drawing/2014/main" id="{860BDC94-3009-C937-73AD-4D3B0FE4E794}"/>
            </a:ext>
          </a:extLst>
        </cdr:cNvPr>
        <cdr:cNvCxnSpPr>
          <a:cxnSpLocks xmlns:a="http://schemas.openxmlformats.org/drawingml/2006/main"/>
        </cdr:cNvCxnSpPr>
      </cdr:nvCxnSpPr>
      <cdr:spPr>
        <a:xfrm xmlns:a="http://schemas.openxmlformats.org/drawingml/2006/main" flipV="1">
          <a:off x="2905371" y="2337399"/>
          <a:ext cx="0" cy="59764"/>
        </a:xfrm>
        <a:prstGeom xmlns:a="http://schemas.openxmlformats.org/drawingml/2006/main" prst="line">
          <a:avLst/>
        </a:prstGeom>
        <a:ln xmlns:a="http://schemas.openxmlformats.org/drawingml/2006/main" w="19050">
          <a:solidFill>
            <a:srgbClr val="5E247C"/>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0.43873</cdr:x>
      <cdr:y>0.56517</cdr:y>
    </cdr:from>
    <cdr:to>
      <cdr:x>0.43873</cdr:x>
      <cdr:y>0.58874</cdr:y>
    </cdr:to>
    <cdr:cxnSp macro="">
      <cdr:nvCxnSpPr>
        <cdr:cNvPr id="15" name="Connecteur droit 14">
          <a:extLst xmlns:a="http://schemas.openxmlformats.org/drawingml/2006/main">
            <a:ext uri="{FF2B5EF4-FFF2-40B4-BE49-F238E27FC236}">
              <a16:creationId xmlns:a16="http://schemas.microsoft.com/office/drawing/2014/main" id="{6DEBE6E9-451F-C9A5-66E9-189FE71FDF60}"/>
            </a:ext>
          </a:extLst>
        </cdr:cNvPr>
        <cdr:cNvCxnSpPr>
          <a:cxnSpLocks xmlns:a="http://schemas.openxmlformats.org/drawingml/2006/main"/>
        </cdr:cNvCxnSpPr>
      </cdr:nvCxnSpPr>
      <cdr:spPr>
        <a:xfrm xmlns:a="http://schemas.openxmlformats.org/drawingml/2006/main" flipV="1">
          <a:off x="3410022" y="2247820"/>
          <a:ext cx="0" cy="93771"/>
        </a:xfrm>
        <a:prstGeom xmlns:a="http://schemas.openxmlformats.org/drawingml/2006/main" prst="line">
          <a:avLst/>
        </a:prstGeom>
        <a:ln xmlns:a="http://schemas.openxmlformats.org/drawingml/2006/main" w="19050">
          <a:solidFill>
            <a:srgbClr val="5E247C"/>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6.xml><?xml version="1.0" encoding="utf-8"?>
<c:userShapes xmlns:c="http://schemas.openxmlformats.org/drawingml/2006/chart">
  <cdr:relSizeAnchor xmlns:cdr="http://schemas.openxmlformats.org/drawingml/2006/chartDrawing">
    <cdr:from>
      <cdr:x>0.30719</cdr:x>
      <cdr:y>0.34255</cdr:y>
    </cdr:from>
    <cdr:to>
      <cdr:x>0.69281</cdr:x>
      <cdr:y>0.65745</cdr:y>
    </cdr:to>
    <cdr:sp macro="" textlink="">
      <cdr:nvSpPr>
        <cdr:cNvPr id="2" name="ZoneTexte 1">
          <a:extLst xmlns:a="http://schemas.openxmlformats.org/drawingml/2006/main">
            <a:ext uri="{FF2B5EF4-FFF2-40B4-BE49-F238E27FC236}">
              <a16:creationId xmlns:a16="http://schemas.microsoft.com/office/drawing/2014/main" id="{35800A9B-5126-12FC-E0DE-AEB06F99207B}"/>
            </a:ext>
          </a:extLst>
        </cdr:cNvPr>
        <cdr:cNvSpPr txBox="1"/>
      </cdr:nvSpPr>
      <cdr:spPr>
        <a:xfrm xmlns:a="http://schemas.openxmlformats.org/drawingml/2006/main">
          <a:off x="397933" y="413315"/>
          <a:ext cx="499533" cy="37995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fr-FR" sz="1600" b="1" dirty="0">
              <a:solidFill>
                <a:srgbClr val="5E247C"/>
              </a:solidFill>
            </a:rPr>
            <a:t>48%</a:t>
          </a:r>
        </a:p>
      </cdr:txBody>
    </cdr:sp>
  </cdr:relSizeAnchor>
</c:userShapes>
</file>

<file path=ppt/drawings/drawing7.xml><?xml version="1.0" encoding="utf-8"?>
<c:userShapes xmlns:c="http://schemas.openxmlformats.org/drawingml/2006/chart">
  <cdr:relSizeAnchor xmlns:cdr="http://schemas.openxmlformats.org/drawingml/2006/chartDrawing">
    <cdr:from>
      <cdr:x>0.30719</cdr:x>
      <cdr:y>0.3636</cdr:y>
    </cdr:from>
    <cdr:to>
      <cdr:x>0.69281</cdr:x>
      <cdr:y>0.6785</cdr:y>
    </cdr:to>
    <cdr:sp macro="" textlink="">
      <cdr:nvSpPr>
        <cdr:cNvPr id="2" name="ZoneTexte 1">
          <a:extLst xmlns:a="http://schemas.openxmlformats.org/drawingml/2006/main">
            <a:ext uri="{FF2B5EF4-FFF2-40B4-BE49-F238E27FC236}">
              <a16:creationId xmlns:a16="http://schemas.microsoft.com/office/drawing/2014/main" id="{35800A9B-5126-12FC-E0DE-AEB06F99207B}"/>
            </a:ext>
          </a:extLst>
        </cdr:cNvPr>
        <cdr:cNvSpPr txBox="1"/>
      </cdr:nvSpPr>
      <cdr:spPr>
        <a:xfrm xmlns:a="http://schemas.openxmlformats.org/drawingml/2006/main">
          <a:off x="397933" y="438716"/>
          <a:ext cx="499533" cy="37995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fr-FR" sz="1600" b="1" dirty="0">
              <a:solidFill>
                <a:srgbClr val="5E247C"/>
              </a:solidFill>
            </a:rPr>
            <a:t>99%</a:t>
          </a:r>
        </a:p>
      </cdr:txBody>
    </cdr:sp>
  </cdr:relSizeAnchor>
</c:userShapes>
</file>

<file path=ppt/drawings/drawing8.xml><?xml version="1.0" encoding="utf-8"?>
<c:userShapes xmlns:c="http://schemas.openxmlformats.org/drawingml/2006/chart">
  <cdr:relSizeAnchor xmlns:cdr="http://schemas.openxmlformats.org/drawingml/2006/chartDrawing">
    <cdr:from>
      <cdr:x>0.34641</cdr:x>
      <cdr:y>0.3636</cdr:y>
    </cdr:from>
    <cdr:to>
      <cdr:x>0.73203</cdr:x>
      <cdr:y>0.6785</cdr:y>
    </cdr:to>
    <cdr:sp macro="" textlink="">
      <cdr:nvSpPr>
        <cdr:cNvPr id="2" name="ZoneTexte 1">
          <a:extLst xmlns:a="http://schemas.openxmlformats.org/drawingml/2006/main">
            <a:ext uri="{FF2B5EF4-FFF2-40B4-BE49-F238E27FC236}">
              <a16:creationId xmlns:a16="http://schemas.microsoft.com/office/drawing/2014/main" id="{35800A9B-5126-12FC-E0DE-AEB06F99207B}"/>
            </a:ext>
          </a:extLst>
        </cdr:cNvPr>
        <cdr:cNvSpPr txBox="1"/>
      </cdr:nvSpPr>
      <cdr:spPr>
        <a:xfrm xmlns:a="http://schemas.openxmlformats.org/drawingml/2006/main">
          <a:off x="448736" y="438717"/>
          <a:ext cx="499532" cy="37995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fr-FR" sz="1600" b="1" dirty="0">
              <a:solidFill>
                <a:srgbClr val="5E247C"/>
              </a:solidFill>
            </a:rPr>
            <a:t>4%</a:t>
          </a:r>
        </a:p>
      </cdr:txBody>
    </cdr:sp>
  </cdr:relSizeAnchor>
</c:userShapes>
</file>

<file path=ppt/drawings/drawing9.xml><?xml version="1.0" encoding="utf-8"?>
<c:userShapes xmlns:c="http://schemas.openxmlformats.org/drawingml/2006/chart">
  <cdr:relSizeAnchor xmlns:cdr="http://schemas.openxmlformats.org/drawingml/2006/chartDrawing">
    <cdr:from>
      <cdr:x>0.31373</cdr:x>
      <cdr:y>0.35658</cdr:y>
    </cdr:from>
    <cdr:to>
      <cdr:x>0.69935</cdr:x>
      <cdr:y>0.67148</cdr:y>
    </cdr:to>
    <cdr:sp macro="" textlink="">
      <cdr:nvSpPr>
        <cdr:cNvPr id="2" name="ZoneTexte 1">
          <a:extLst xmlns:a="http://schemas.openxmlformats.org/drawingml/2006/main">
            <a:ext uri="{FF2B5EF4-FFF2-40B4-BE49-F238E27FC236}">
              <a16:creationId xmlns:a16="http://schemas.microsoft.com/office/drawing/2014/main" id="{35800A9B-5126-12FC-E0DE-AEB06F99207B}"/>
            </a:ext>
          </a:extLst>
        </cdr:cNvPr>
        <cdr:cNvSpPr txBox="1"/>
      </cdr:nvSpPr>
      <cdr:spPr>
        <a:xfrm xmlns:a="http://schemas.openxmlformats.org/drawingml/2006/main">
          <a:off x="406401" y="430250"/>
          <a:ext cx="499532" cy="379953"/>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fr-FR" sz="1600" b="1" dirty="0">
              <a:solidFill>
                <a:srgbClr val="5E247C"/>
              </a:solidFill>
            </a:rPr>
            <a:t>6%</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6F54A62-138A-468D-82D2-9E8495CCB8E3}" type="datetimeFigureOut">
              <a:rPr lang="fr-FR" smtClean="0"/>
              <a:t>17/05/2024</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03464E4-E84E-4060-ABEA-EAFE84B55306}" type="slidenum">
              <a:rPr lang="fr-FR" smtClean="0"/>
              <a:t>‹N°›</a:t>
            </a:fld>
            <a:endParaRPr lang="fr-FR"/>
          </a:p>
        </p:txBody>
      </p:sp>
    </p:spTree>
    <p:extLst>
      <p:ext uri="{BB962C8B-B14F-4D97-AF65-F5344CB8AC3E}">
        <p14:creationId xmlns:p14="http://schemas.microsoft.com/office/powerpoint/2010/main" val="24504885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36C6039-AC13-4968-95AC-317E8D285F17}"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60177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1F009B-B983-41F7-8F1D-3A84E2FC2F09}"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55277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73AFBF-AD6A-4E2C-8CD7-0BADBEC86B0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42325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73AFBF-AD6A-4E2C-8CD7-0BADBEC86B0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01713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FFB6A27E-C88E-4D70-A70A-7FEC746BD13E}" type="slidenum">
              <a:rPr lang="fr-FR" smtClean="0"/>
              <a:t>72</a:t>
            </a:fld>
            <a:endParaRPr lang="fr-FR"/>
          </a:p>
        </p:txBody>
      </p:sp>
    </p:spTree>
    <p:extLst>
      <p:ext uri="{BB962C8B-B14F-4D97-AF65-F5344CB8AC3E}">
        <p14:creationId xmlns:p14="http://schemas.microsoft.com/office/powerpoint/2010/main" val="1239688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FFB6A27E-C88E-4D70-A70A-7FEC746BD13E}" type="slidenum">
              <a:rPr lang="fr-FR" smtClean="0"/>
              <a:t>74</a:t>
            </a:fld>
            <a:endParaRPr lang="fr-FR"/>
          </a:p>
        </p:txBody>
      </p:sp>
    </p:spTree>
    <p:extLst>
      <p:ext uri="{BB962C8B-B14F-4D97-AF65-F5344CB8AC3E}">
        <p14:creationId xmlns:p14="http://schemas.microsoft.com/office/powerpoint/2010/main" val="31434338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10"/>
          </p:nvPr>
        </p:nvSpPr>
        <p:spPr/>
        <p:txBody>
          <a:bodyPr/>
          <a:lstStyle/>
          <a:p>
            <a:fld id="{C273AFBF-AD6A-4E2C-8CD7-0BADBEC86B08}" type="slidenum">
              <a:rPr lang="en-US" smtClean="0">
                <a:solidFill>
                  <a:prstClr val="black"/>
                </a:solidFill>
              </a:rPr>
              <a:pPr/>
              <a:t>413</a:t>
            </a:fld>
            <a:endParaRPr lang="en-US">
              <a:solidFill>
                <a:prstClr val="black"/>
              </a:solidFill>
            </a:endParaRPr>
          </a:p>
        </p:txBody>
      </p:sp>
    </p:spTree>
    <p:extLst>
      <p:ext uri="{BB962C8B-B14F-4D97-AF65-F5344CB8AC3E}">
        <p14:creationId xmlns:p14="http://schemas.microsoft.com/office/powerpoint/2010/main" val="296017134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slide" Target="../slides/slide2.xml"/><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5_Diapositive de titre">
    <p:spTree>
      <p:nvGrpSpPr>
        <p:cNvPr id="1" name=""/>
        <p:cNvGrpSpPr/>
        <p:nvPr/>
      </p:nvGrpSpPr>
      <p:grpSpPr>
        <a:xfrm>
          <a:off x="0" y="0"/>
          <a:ext cx="0" cy="0"/>
          <a:chOff x="0" y="0"/>
          <a:chExt cx="0" cy="0"/>
        </a:xfrm>
      </p:grpSpPr>
      <p:pic>
        <p:nvPicPr>
          <p:cNvPr id="3" name="Image 2">
            <a:extLst>
              <a:ext uri="{FF2B5EF4-FFF2-40B4-BE49-F238E27FC236}">
                <a16:creationId xmlns:a16="http://schemas.microsoft.com/office/drawing/2014/main" id="{9F3C8C5B-61E4-7511-881F-91FF2FD79795}"/>
              </a:ext>
            </a:extLst>
          </p:cNvPr>
          <p:cNvPicPr>
            <a:picLocks noChangeAspect="1"/>
          </p:cNvPicPr>
          <p:nvPr userDrawn="1"/>
        </p:nvPicPr>
        <p:blipFill>
          <a:blip r:embed="rId2"/>
          <a:srcRect/>
          <a:stretch/>
        </p:blipFill>
        <p:spPr>
          <a:xfrm>
            <a:off x="2" y="3433"/>
            <a:ext cx="12191996" cy="6857997"/>
          </a:xfrm>
          <a:prstGeom prst="rect">
            <a:avLst/>
          </a:prstGeom>
        </p:spPr>
      </p:pic>
    </p:spTree>
    <p:extLst>
      <p:ext uri="{BB962C8B-B14F-4D97-AF65-F5344CB8AC3E}">
        <p14:creationId xmlns:p14="http://schemas.microsoft.com/office/powerpoint/2010/main" val="30946386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Contenu Abstract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AF03539-2C5F-8671-F2F1-709C95798136}"/>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Rectangle 3">
            <a:extLst>
              <a:ext uri="{FF2B5EF4-FFF2-40B4-BE49-F238E27FC236}">
                <a16:creationId xmlns:a16="http://schemas.microsoft.com/office/drawing/2014/main" id="{93AA40F0-18E2-4E8D-5D1D-DCA19C495157}"/>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5" name="Rectangle 4">
            <a:extLst>
              <a:ext uri="{FF2B5EF4-FFF2-40B4-BE49-F238E27FC236}">
                <a16:creationId xmlns:a16="http://schemas.microsoft.com/office/drawing/2014/main" id="{840FD5BA-AF9D-EFD4-3DC2-622F0FAB216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13" name="Image 12" descr="Une image contenant texte, clipart&#10;&#10;Description générée automatiquement">
            <a:extLst>
              <a:ext uri="{FF2B5EF4-FFF2-40B4-BE49-F238E27FC236}">
                <a16:creationId xmlns:a16="http://schemas.microsoft.com/office/drawing/2014/main" id="{86A85DD4-2720-9B5F-EE4F-0F8CBABCF49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15" name="Espace réservé du texte 21">
            <a:extLst>
              <a:ext uri="{FF2B5EF4-FFF2-40B4-BE49-F238E27FC236}">
                <a16:creationId xmlns:a16="http://schemas.microsoft.com/office/drawing/2014/main" id="{58613CC8-001A-AA19-B239-C4E6D697B842}"/>
              </a:ext>
            </a:extLst>
          </p:cNvPr>
          <p:cNvSpPr>
            <a:spLocks noGrp="1"/>
          </p:cNvSpPr>
          <p:nvPr>
            <p:ph type="body" sz="quarter" idx="15" hasCustomPrompt="1"/>
          </p:nvPr>
        </p:nvSpPr>
        <p:spPr>
          <a:xfrm>
            <a:off x="960194" y="1395361"/>
            <a:ext cx="11104989" cy="4232354"/>
          </a:xfrm>
          <a:prstGeom prst="rect">
            <a:avLst/>
          </a:prstGeom>
        </p:spPr>
        <p:txBody>
          <a:bodyPr/>
          <a:lstStyle>
            <a:lvl1pPr marL="280988" indent="-280988">
              <a:lnSpc>
                <a:spcPct val="100000"/>
              </a:lnSpc>
              <a:spcBef>
                <a:spcPts val="600"/>
              </a:spcBef>
              <a:buClr>
                <a:srgbClr val="5E247C"/>
              </a:buClr>
              <a:buSzPct val="85000"/>
              <a:buFont typeface="Wingdings" panose="05000000000000000000" pitchFamily="2" charset="2"/>
              <a:buChar char="l"/>
              <a:defRPr sz="1800"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stStyle>
          <a:p>
            <a:pPr lvl="0"/>
            <a:r>
              <a:rPr lang="fr-FR" dirty="0"/>
              <a:t>Cliquez pour modifier le texte</a:t>
            </a:r>
          </a:p>
          <a:p>
            <a:pPr lvl="1"/>
            <a:r>
              <a:rPr lang="fr-FR" dirty="0"/>
              <a:t>Deuxième niveau</a:t>
            </a:r>
          </a:p>
          <a:p>
            <a:pPr lvl="2"/>
            <a:r>
              <a:rPr lang="fr-FR" dirty="0"/>
              <a:t>Troisième niveau</a:t>
            </a:r>
          </a:p>
        </p:txBody>
      </p:sp>
      <p:sp>
        <p:nvSpPr>
          <p:cNvPr id="18" name="Espace réservé du texte 7">
            <a:extLst>
              <a:ext uri="{FF2B5EF4-FFF2-40B4-BE49-F238E27FC236}">
                <a16:creationId xmlns:a16="http://schemas.microsoft.com/office/drawing/2014/main" id="{13209BE0-F810-B6FA-5775-7FF3389E2C6D}"/>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20" name="Titre 11">
            <a:extLst>
              <a:ext uri="{FF2B5EF4-FFF2-40B4-BE49-F238E27FC236}">
                <a16:creationId xmlns:a16="http://schemas.microsoft.com/office/drawing/2014/main" id="{A0DECC57-AD3D-63E6-DDC9-E91BFB091CF7}"/>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21" name="Connecteur droit 20">
            <a:extLst>
              <a:ext uri="{FF2B5EF4-FFF2-40B4-BE49-F238E27FC236}">
                <a16:creationId xmlns:a16="http://schemas.microsoft.com/office/drawing/2014/main" id="{AF9E6B23-B277-744C-28BB-ABC6F63A3E93}"/>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22" name="Espace réservé du texte 24">
            <a:extLst>
              <a:ext uri="{FF2B5EF4-FFF2-40B4-BE49-F238E27FC236}">
                <a16:creationId xmlns:a16="http://schemas.microsoft.com/office/drawing/2014/main" id="{B22F81E6-ACA0-CA4E-E737-4BB638E7575A}"/>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Narrow" panose="020B0604020202020204" pitchFamily="34" charset="0"/>
                <a:cs typeface="Arial Narrow" panose="020B0604020202020204" pitchFamily="34" charset="0"/>
              </a:defRPr>
            </a:lvl1pPr>
          </a:lstStyle>
          <a:p>
            <a:pPr lvl="0"/>
            <a:r>
              <a:rPr lang="fr-FR" dirty="0"/>
              <a:t>Cliquez pour modifier le sous-titre</a:t>
            </a:r>
          </a:p>
        </p:txBody>
      </p:sp>
      <p:sp>
        <p:nvSpPr>
          <p:cNvPr id="3" name="Espace réservé du contenu 16">
            <a:extLst>
              <a:ext uri="{FF2B5EF4-FFF2-40B4-BE49-F238E27FC236}">
                <a16:creationId xmlns:a16="http://schemas.microsoft.com/office/drawing/2014/main" id="{F37B3FD6-8310-06BF-CD4A-31212D2381B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6" name="ZoneTexte 5">
            <a:extLst>
              <a:ext uri="{FF2B5EF4-FFF2-40B4-BE49-F238E27FC236}">
                <a16:creationId xmlns:a16="http://schemas.microsoft.com/office/drawing/2014/main" id="{C4DB4FB7-1B47-99C6-6998-FA8EA6683E7E}"/>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8235042"/>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Contenu Abstract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D20C04-B6CC-341F-FF24-77D673088B38}"/>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DBAA5253-F433-4E88-88F4-C987F51E67B3}"/>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6" name="Rectangle 15">
            <a:extLst>
              <a:ext uri="{FF2B5EF4-FFF2-40B4-BE49-F238E27FC236}">
                <a16:creationId xmlns:a16="http://schemas.microsoft.com/office/drawing/2014/main" id="{3F5D1192-EC28-B58A-C906-5A166EB4D6CD}"/>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17" name="Image 16" descr="Une image contenant texte, clipart&#10;&#10;Description générée automatiquement">
            <a:extLst>
              <a:ext uri="{FF2B5EF4-FFF2-40B4-BE49-F238E27FC236}">
                <a16:creationId xmlns:a16="http://schemas.microsoft.com/office/drawing/2014/main" id="{69121C29-36B5-B7B1-4C76-0398EEEE351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11" name="Espace réservé du texte 7">
            <a:extLst>
              <a:ext uri="{FF2B5EF4-FFF2-40B4-BE49-F238E27FC236}">
                <a16:creationId xmlns:a16="http://schemas.microsoft.com/office/drawing/2014/main" id="{8E151733-9EB8-1846-658B-D4DF3D1FCE8A}"/>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12" name="Titre 11">
            <a:extLst>
              <a:ext uri="{FF2B5EF4-FFF2-40B4-BE49-F238E27FC236}">
                <a16:creationId xmlns:a16="http://schemas.microsoft.com/office/drawing/2014/main" id="{E283F5AC-2216-50A7-374E-588FE51D2BA8}"/>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13" name="Connecteur droit 12">
            <a:extLst>
              <a:ext uri="{FF2B5EF4-FFF2-40B4-BE49-F238E27FC236}">
                <a16:creationId xmlns:a16="http://schemas.microsoft.com/office/drawing/2014/main" id="{90CD0FAE-8023-DE6A-0AC0-3556FD12204E}"/>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15" name="Espace réservé du texte 24">
            <a:extLst>
              <a:ext uri="{FF2B5EF4-FFF2-40B4-BE49-F238E27FC236}">
                <a16:creationId xmlns:a16="http://schemas.microsoft.com/office/drawing/2014/main" id="{40F7BC52-687B-EA0B-8882-C100D979C31F}"/>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Narrow" panose="020B0604020202020204" pitchFamily="34" charset="0"/>
                <a:cs typeface="Arial Narrow" panose="020B0604020202020204" pitchFamily="34" charset="0"/>
              </a:defRPr>
            </a:lvl1pPr>
          </a:lstStyle>
          <a:p>
            <a:pPr lvl="0"/>
            <a:r>
              <a:rPr lang="fr-FR" dirty="0"/>
              <a:t>Cliquez pour modifier le sous-titre</a:t>
            </a:r>
          </a:p>
        </p:txBody>
      </p:sp>
      <p:sp>
        <p:nvSpPr>
          <p:cNvPr id="4" name="Espace réservé du contenu 16">
            <a:extLst>
              <a:ext uri="{FF2B5EF4-FFF2-40B4-BE49-F238E27FC236}">
                <a16:creationId xmlns:a16="http://schemas.microsoft.com/office/drawing/2014/main" id="{D49E9901-3C9E-5C60-4DE9-26C994BCD29A}"/>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latin typeface="Arial" panose="020B0604020202020204" pitchFamily="34" charset="0"/>
                <a:cs typeface="Arial" panose="020B0604020202020204" pitchFamily="34" charset="0"/>
              </a:rPr>
              <a:t>Xx. XXXXXX et al., ECCMID® 2024, Abs #1111</a:t>
            </a:r>
          </a:p>
        </p:txBody>
      </p:sp>
      <p:sp>
        <p:nvSpPr>
          <p:cNvPr id="2" name="ZoneTexte 1">
            <a:extLst>
              <a:ext uri="{FF2B5EF4-FFF2-40B4-BE49-F238E27FC236}">
                <a16:creationId xmlns:a16="http://schemas.microsoft.com/office/drawing/2014/main" id="{41BB81E6-65B6-5859-5DE6-A57E302F53E6}"/>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72281281"/>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re Abstrac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DA10C3C-83D6-DFD0-206C-C16184C1044F}"/>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B1592C02-83E5-A5C8-E162-287DE145FD68}"/>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E8032FB2-8A0C-F093-959E-CBF277FEC97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Arial" panose="020B0604020202020204" pitchFamily="34" charset="0"/>
                <a:cs typeface="Arial" panose="020B0604020202020204" pitchFamily="34" charset="0"/>
              </a:rPr>
              <a:t>Ce contenu est un rapport et/ou un résumé des communications d'un congrès dont l'objectif est d'informer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sur l'état actuel de la recherche ; les données présentées ici peuvent ne pas être validées par les autorités de santé et,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le cas échéant, ne doivent pas être mises en pratique.</a:t>
            </a:r>
          </a:p>
        </p:txBody>
      </p:sp>
      <p:pic>
        <p:nvPicPr>
          <p:cNvPr id="3" name="Image 2" descr="Une image contenant texte, clipart&#10;&#10;Description générée automatiquement">
            <a:extLst>
              <a:ext uri="{FF2B5EF4-FFF2-40B4-BE49-F238E27FC236}">
                <a16:creationId xmlns:a16="http://schemas.microsoft.com/office/drawing/2014/main" id="{BBB6422D-AB1E-F13B-F6FD-5F3ECFC74CA8}"/>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5" name="Espace réservé du texte 18">
            <a:extLst>
              <a:ext uri="{FF2B5EF4-FFF2-40B4-BE49-F238E27FC236}">
                <a16:creationId xmlns:a16="http://schemas.microsoft.com/office/drawing/2014/main" id="{DFEFB30F-1A6E-F2F0-1048-B1403B3FD567}"/>
              </a:ext>
            </a:extLst>
          </p:cNvPr>
          <p:cNvSpPr>
            <a:spLocks noGrp="1"/>
          </p:cNvSpPr>
          <p:nvPr>
            <p:ph type="body" sz="quarter" idx="17" hasCustomPrompt="1"/>
          </p:nvPr>
        </p:nvSpPr>
        <p:spPr>
          <a:xfrm>
            <a:off x="1306583" y="1944913"/>
            <a:ext cx="10370160" cy="1690915"/>
          </a:xfrm>
          <a:prstGeom prst="rect">
            <a:avLst/>
          </a:prstGeom>
        </p:spPr>
        <p:txBody>
          <a:bodyPr>
            <a:noAutofit/>
          </a:bodyPr>
          <a:lstStyle>
            <a:lvl1pPr marL="0" indent="0" algn="ctr">
              <a:buNone/>
              <a:defRPr sz="4000" b="1" i="0">
                <a:solidFill>
                  <a:srgbClr val="5E247C"/>
                </a:solidFill>
                <a:latin typeface="Arial" panose="020B0604020202020204" pitchFamily="34" charset="0"/>
                <a:cs typeface="Arial" panose="020B0604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Chapitre</a:t>
            </a:r>
          </a:p>
        </p:txBody>
      </p:sp>
      <p:sp>
        <p:nvSpPr>
          <p:cNvPr id="2" name="ZoneTexte 1">
            <a:extLst>
              <a:ext uri="{FF2B5EF4-FFF2-40B4-BE49-F238E27FC236}">
                <a16:creationId xmlns:a16="http://schemas.microsoft.com/office/drawing/2014/main" id="{81D62D18-3C68-8750-D2AD-9BD24B61194C}"/>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73420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_Diapositive de titr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AFFA3F9-F180-1FF0-D8E1-A378877FCA6B}"/>
              </a:ext>
            </a:extLst>
          </p:cNvPr>
          <p:cNvSpPr/>
          <p:nvPr userDrawn="1"/>
        </p:nvSpPr>
        <p:spPr>
          <a:xfrm>
            <a:off x="0" y="6267372"/>
            <a:ext cx="12192000" cy="590628"/>
          </a:xfrm>
          <a:prstGeom prst="rect">
            <a:avLst/>
          </a:prstGeom>
          <a:solidFill>
            <a:srgbClr val="96B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5" name="Titre 11">
            <a:extLst>
              <a:ext uri="{FF2B5EF4-FFF2-40B4-BE49-F238E27FC236}">
                <a16:creationId xmlns:a16="http://schemas.microsoft.com/office/drawing/2014/main" id="{313CC776-DF14-5449-BB96-02FE6CAF06B0}"/>
              </a:ext>
            </a:extLst>
          </p:cNvPr>
          <p:cNvSpPr>
            <a:spLocks noGrp="1"/>
          </p:cNvSpPr>
          <p:nvPr>
            <p:ph type="title"/>
          </p:nvPr>
        </p:nvSpPr>
        <p:spPr>
          <a:xfrm>
            <a:off x="1959667" y="1908268"/>
            <a:ext cx="9779619" cy="2114016"/>
          </a:xfrm>
          <a:prstGeom prst="rect">
            <a:avLst/>
          </a:prstGeom>
        </p:spPr>
        <p:txBody>
          <a:bodyPr vert="horz" lIns="91440" tIns="45720" rIns="91440" bIns="45720" rtlCol="0" anchor="t">
            <a:noAutofit/>
          </a:bodyPr>
          <a:lstStyle>
            <a:lvl1pPr algn="l" defTabSz="914400" rtl="0" eaLnBrk="1" latinLnBrk="0" hangingPunct="1">
              <a:lnSpc>
                <a:spcPct val="100000"/>
              </a:lnSpc>
              <a:spcBef>
                <a:spcPct val="0"/>
              </a:spcBef>
              <a:buNone/>
              <a:defRPr lang="fr-FR" sz="3600" b="1" i="0" kern="1200" dirty="0">
                <a:solidFill>
                  <a:srgbClr val="5E247C"/>
                </a:solidFill>
                <a:latin typeface="Arial" panose="020B0604020202020204" pitchFamily="34" charset="0"/>
                <a:ea typeface="+mj-ea"/>
                <a:cs typeface="Arial" panose="020B0604020202020204" pitchFamily="34" charset="0"/>
              </a:defRPr>
            </a:lvl1pPr>
          </a:lstStyle>
          <a:p>
            <a:endParaRPr lang="fr-FR" dirty="0"/>
          </a:p>
        </p:txBody>
      </p:sp>
      <p:sp>
        <p:nvSpPr>
          <p:cNvPr id="16" name="Espace réservé du contenu 4">
            <a:extLst>
              <a:ext uri="{FF2B5EF4-FFF2-40B4-BE49-F238E27FC236}">
                <a16:creationId xmlns:a16="http://schemas.microsoft.com/office/drawing/2014/main" id="{59F1B452-BF35-044F-A6EB-AEAD81158A88}"/>
              </a:ext>
            </a:extLst>
          </p:cNvPr>
          <p:cNvSpPr>
            <a:spLocks noGrp="1"/>
          </p:cNvSpPr>
          <p:nvPr>
            <p:ph sz="quarter" idx="10" hasCustomPrompt="1"/>
          </p:nvPr>
        </p:nvSpPr>
        <p:spPr>
          <a:xfrm>
            <a:off x="3320118" y="4142684"/>
            <a:ext cx="8419168" cy="360864"/>
          </a:xfrm>
          <a:prstGeom prst="rect">
            <a:avLst/>
          </a:prstGeom>
        </p:spPr>
        <p:txBody>
          <a:bodyPr anchor="ctr"/>
          <a:lstStyle>
            <a:lvl1pPr marL="0" indent="0" algn="l">
              <a:buFontTx/>
              <a:buNone/>
              <a:defRPr sz="1800" i="1">
                <a:solidFill>
                  <a:schemeClr val="tx1">
                    <a:lumMod val="50000"/>
                    <a:lumOff val="50000"/>
                  </a:schemeClr>
                </a:solidFill>
                <a:latin typeface="Arial" panose="020B0604020202020204" pitchFamily="34" charset="0"/>
                <a:cs typeface="Arial" panose="020B0604020202020204" pitchFamily="34" charset="0"/>
              </a:defRPr>
            </a:lvl1pPr>
          </a:lstStyle>
          <a:p>
            <a:r>
              <a:rPr lang="fr-FR" dirty="0"/>
              <a:t>X. </a:t>
            </a:r>
            <a:r>
              <a:rPr lang="fr-FR" dirty="0" err="1"/>
              <a:t>Xxxxx</a:t>
            </a:r>
            <a:r>
              <a:rPr lang="fr-FR" dirty="0"/>
              <a:t>, et al., ECCMID® 2023, </a:t>
            </a:r>
            <a:r>
              <a:rPr lang="fr-FR" dirty="0" err="1"/>
              <a:t>Abs#xxx</a:t>
            </a:r>
            <a:r>
              <a:rPr lang="fr-FR" dirty="0"/>
              <a:t> </a:t>
            </a:r>
          </a:p>
        </p:txBody>
      </p:sp>
      <p:sp>
        <p:nvSpPr>
          <p:cNvPr id="17" name="Ellipse 16">
            <a:extLst>
              <a:ext uri="{FF2B5EF4-FFF2-40B4-BE49-F238E27FC236}">
                <a16:creationId xmlns:a16="http://schemas.microsoft.com/office/drawing/2014/main" id="{1AC0C61B-D10B-3240-9F89-FCC4B92E7B53}"/>
              </a:ext>
            </a:extLst>
          </p:cNvPr>
          <p:cNvSpPr/>
          <p:nvPr userDrawn="1"/>
        </p:nvSpPr>
        <p:spPr>
          <a:xfrm>
            <a:off x="1306873" y="1908268"/>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Arial" panose="020B0604020202020204" pitchFamily="34" charset="0"/>
              <a:cs typeface="Arial" panose="020B0604020202020204" pitchFamily="34" charset="0"/>
            </a:endParaRPr>
          </a:p>
        </p:txBody>
      </p:sp>
      <p:sp>
        <p:nvSpPr>
          <p:cNvPr id="9" name="Forme libre 11">
            <a:extLst>
              <a:ext uri="{FF2B5EF4-FFF2-40B4-BE49-F238E27FC236}">
                <a16:creationId xmlns:a16="http://schemas.microsoft.com/office/drawing/2014/main" id="{00DBDEC7-14D3-44CF-AC15-B840F66BB1FE}"/>
              </a:ext>
            </a:extLst>
          </p:cNvPr>
          <p:cNvSpPr/>
          <p:nvPr userDrawn="1"/>
        </p:nvSpPr>
        <p:spPr>
          <a:xfrm>
            <a:off x="1569374" y="2458602"/>
            <a:ext cx="1628078" cy="1861608"/>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srgbClr val="FFFFFF"/>
              </a:solidFill>
              <a:latin typeface="Arial" panose="020B0604020202020204" pitchFamily="34" charset="0"/>
              <a:cs typeface="Arial" panose="020B0604020202020204" pitchFamily="34" charset="0"/>
            </a:endParaRPr>
          </a:p>
        </p:txBody>
      </p:sp>
      <p:pic>
        <p:nvPicPr>
          <p:cNvPr id="3" name="Image 2" descr="Une image contenant texte, clipart&#10;&#10;Description générée automatiquement">
            <a:extLst>
              <a:ext uri="{FF2B5EF4-FFF2-40B4-BE49-F238E27FC236}">
                <a16:creationId xmlns:a16="http://schemas.microsoft.com/office/drawing/2014/main" id="{04931FBC-5CD7-0098-EA2E-0BA6CD270DC5}"/>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0" name="Espace réservé du contenu 4">
            <a:extLst>
              <a:ext uri="{FF2B5EF4-FFF2-40B4-BE49-F238E27FC236}">
                <a16:creationId xmlns:a16="http://schemas.microsoft.com/office/drawing/2014/main" id="{0F890CDF-2FD8-8B4D-EA3A-2003CD476EC5}"/>
              </a:ext>
            </a:extLst>
          </p:cNvPr>
          <p:cNvSpPr>
            <a:spLocks noGrp="1"/>
          </p:cNvSpPr>
          <p:nvPr>
            <p:ph sz="quarter" idx="11" hasCustomPrompt="1"/>
          </p:nvPr>
        </p:nvSpPr>
        <p:spPr>
          <a:xfrm>
            <a:off x="3472284" y="148485"/>
            <a:ext cx="8419168" cy="360864"/>
          </a:xfrm>
          <a:prstGeom prst="rect">
            <a:avLst/>
          </a:prstGeom>
        </p:spPr>
        <p:txBody>
          <a:bodyPr anchor="ctr"/>
          <a:lstStyle>
            <a:lvl1pPr marL="0" indent="0" algn="r">
              <a:buFontTx/>
              <a:buNone/>
              <a:defRPr sz="1800" b="1" i="0">
                <a:solidFill>
                  <a:schemeClr val="tx1">
                    <a:lumMod val="50000"/>
                    <a:lumOff val="50000"/>
                  </a:schemeClr>
                </a:solidFill>
                <a:latin typeface="Arial" panose="020B0604020202020204" pitchFamily="34" charset="0"/>
                <a:cs typeface="Arial" panose="020B0604020202020204" pitchFamily="34" charset="0"/>
              </a:defRPr>
            </a:lvl1pPr>
          </a:lstStyle>
          <a:p>
            <a:r>
              <a:rPr lang="fr-FR" dirty="0"/>
              <a:t>Sous-titre</a:t>
            </a:r>
          </a:p>
        </p:txBody>
      </p:sp>
      <p:sp>
        <p:nvSpPr>
          <p:cNvPr id="4" name="Rectangle 3">
            <a:extLst>
              <a:ext uri="{FF2B5EF4-FFF2-40B4-BE49-F238E27FC236}">
                <a16:creationId xmlns:a16="http://schemas.microsoft.com/office/drawing/2014/main" id="{B8806123-B574-179E-C0D2-B5B6F6A8D64E}"/>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Arial" panose="020B0604020202020204" pitchFamily="34" charset="0"/>
              <a:cs typeface="Arial" panose="020B0604020202020204" pitchFamily="34" charset="0"/>
            </a:endParaRPr>
          </a:p>
        </p:txBody>
      </p:sp>
      <p:pic>
        <p:nvPicPr>
          <p:cNvPr id="6" name="Image 5" descr="Une image contenant texte, clipart&#10;&#10;Description générée automatiquement">
            <a:extLst>
              <a:ext uri="{FF2B5EF4-FFF2-40B4-BE49-F238E27FC236}">
                <a16:creationId xmlns:a16="http://schemas.microsoft.com/office/drawing/2014/main" id="{ABE9ECDA-12D3-711B-6BE0-354899D39E41}"/>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8" name="Rectangle 7">
            <a:extLst>
              <a:ext uri="{FF2B5EF4-FFF2-40B4-BE49-F238E27FC236}">
                <a16:creationId xmlns:a16="http://schemas.microsoft.com/office/drawing/2014/main" id="{934BC7F3-21A9-27AE-ABD5-D1E7B1D627F5}"/>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515EC7E6-9970-B07B-696C-9639BA41A0C5}"/>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Arial" panose="020B0604020202020204" pitchFamily="34" charset="0"/>
                <a:cs typeface="Arial" panose="020B0604020202020204" pitchFamily="34" charset="0"/>
              </a:rPr>
              <a:t>Ce contenu est un rapport et/ou un résumé des communications d'un congrès dont l'objectif est d'informer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sur l'état actuel de la recherche ; les données présentées ici peuvent ne pas être validées par les autorités de santé et,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le cas échéant, ne doivent pas être mises en pratique.</a:t>
            </a:r>
          </a:p>
        </p:txBody>
      </p:sp>
      <p:sp>
        <p:nvSpPr>
          <p:cNvPr id="5" name="ZoneTexte 4">
            <a:extLst>
              <a:ext uri="{FF2B5EF4-FFF2-40B4-BE49-F238E27FC236}">
                <a16:creationId xmlns:a16="http://schemas.microsoft.com/office/drawing/2014/main" id="{C2A1EAA5-D9C5-0A01-6FC7-EFA0755B5B27}"/>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109789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Contenu Abstract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AF03539-2C5F-8671-F2F1-709C95798136}"/>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93AA40F0-18E2-4E8D-5D1D-DCA19C495157}"/>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840FD5BA-AF9D-EFD4-3DC2-622F0FAB216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Arial" panose="020B0604020202020204" pitchFamily="34" charset="0"/>
                <a:cs typeface="Arial" panose="020B0604020202020204" pitchFamily="34" charset="0"/>
              </a:rPr>
              <a:t>Ce contenu est un rapport et/ou un résumé des communications d'un congrès dont l'objectif est d'informer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sur l'état actuel de la recherche ; les données présentées ici peuvent ne pas être validées par les autorités de santé et,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le cas échéant, ne doivent pas être mises en pratique.</a:t>
            </a:r>
          </a:p>
        </p:txBody>
      </p:sp>
      <p:pic>
        <p:nvPicPr>
          <p:cNvPr id="13" name="Image 12" descr="Une image contenant texte, clipart&#10;&#10;Description générée automatiquement">
            <a:extLst>
              <a:ext uri="{FF2B5EF4-FFF2-40B4-BE49-F238E27FC236}">
                <a16:creationId xmlns:a16="http://schemas.microsoft.com/office/drawing/2014/main" id="{86A85DD4-2720-9B5F-EE4F-0F8CBABCF493}"/>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5" name="Espace réservé du texte 21">
            <a:extLst>
              <a:ext uri="{FF2B5EF4-FFF2-40B4-BE49-F238E27FC236}">
                <a16:creationId xmlns:a16="http://schemas.microsoft.com/office/drawing/2014/main" id="{58613CC8-001A-AA19-B239-C4E6D697B842}"/>
              </a:ext>
            </a:extLst>
          </p:cNvPr>
          <p:cNvSpPr>
            <a:spLocks noGrp="1"/>
          </p:cNvSpPr>
          <p:nvPr>
            <p:ph type="body" sz="quarter" idx="15" hasCustomPrompt="1"/>
          </p:nvPr>
        </p:nvSpPr>
        <p:spPr>
          <a:xfrm>
            <a:off x="960194" y="1395361"/>
            <a:ext cx="11104989" cy="4232354"/>
          </a:xfrm>
          <a:prstGeom prst="rect">
            <a:avLst/>
          </a:prstGeom>
        </p:spPr>
        <p:txBody>
          <a:bodyPr/>
          <a:lstStyle>
            <a:lvl1pPr marL="280988" indent="-280988">
              <a:lnSpc>
                <a:spcPct val="100000"/>
              </a:lnSpc>
              <a:spcBef>
                <a:spcPts val="600"/>
              </a:spcBef>
              <a:buClr>
                <a:srgbClr val="5E247C"/>
              </a:buClr>
              <a:buSzPct val="85000"/>
              <a:buFont typeface="Wingdings" panose="05000000000000000000" pitchFamily="2" charset="2"/>
              <a:buChar char="l"/>
              <a:defRPr sz="1800"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stStyle>
          <a:p>
            <a:pPr lvl="0"/>
            <a:r>
              <a:rPr lang="fr-FR" dirty="0"/>
              <a:t>Cliquez pour modifier le texte</a:t>
            </a:r>
          </a:p>
          <a:p>
            <a:pPr lvl="1"/>
            <a:r>
              <a:rPr lang="fr-FR" dirty="0"/>
              <a:t>Deuxième niveau</a:t>
            </a:r>
          </a:p>
          <a:p>
            <a:pPr lvl="2"/>
            <a:r>
              <a:rPr lang="fr-FR" dirty="0"/>
              <a:t>Troisième niveau</a:t>
            </a:r>
          </a:p>
        </p:txBody>
      </p:sp>
      <p:sp>
        <p:nvSpPr>
          <p:cNvPr id="18" name="Espace réservé du texte 7">
            <a:extLst>
              <a:ext uri="{FF2B5EF4-FFF2-40B4-BE49-F238E27FC236}">
                <a16:creationId xmlns:a16="http://schemas.microsoft.com/office/drawing/2014/main" id="{13209BE0-F810-B6FA-5775-7FF3389E2C6D}"/>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20" name="Titre 11">
            <a:extLst>
              <a:ext uri="{FF2B5EF4-FFF2-40B4-BE49-F238E27FC236}">
                <a16:creationId xmlns:a16="http://schemas.microsoft.com/office/drawing/2014/main" id="{A0DECC57-AD3D-63E6-DDC9-E91BFB091CF7}"/>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21" name="Connecteur droit 20">
            <a:extLst>
              <a:ext uri="{FF2B5EF4-FFF2-40B4-BE49-F238E27FC236}">
                <a16:creationId xmlns:a16="http://schemas.microsoft.com/office/drawing/2014/main" id="{AF9E6B23-B277-744C-28BB-ABC6F63A3E93}"/>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22" name="Espace réservé du texte 24">
            <a:extLst>
              <a:ext uri="{FF2B5EF4-FFF2-40B4-BE49-F238E27FC236}">
                <a16:creationId xmlns:a16="http://schemas.microsoft.com/office/drawing/2014/main" id="{B22F81E6-ACA0-CA4E-E737-4BB638E7575A}"/>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panose="020B0604020202020204" pitchFamily="34" charset="0"/>
                <a:cs typeface="Arial" panose="020B0604020202020204" pitchFamily="34" charset="0"/>
              </a:defRPr>
            </a:lvl1pPr>
          </a:lstStyle>
          <a:p>
            <a:pPr lvl="0"/>
            <a:r>
              <a:rPr lang="fr-FR" dirty="0"/>
              <a:t>Cliquez pour modifier le sous-titre</a:t>
            </a:r>
          </a:p>
        </p:txBody>
      </p:sp>
      <p:sp>
        <p:nvSpPr>
          <p:cNvPr id="3" name="Espace réservé du contenu 16">
            <a:extLst>
              <a:ext uri="{FF2B5EF4-FFF2-40B4-BE49-F238E27FC236}">
                <a16:creationId xmlns:a16="http://schemas.microsoft.com/office/drawing/2014/main" id="{F37B3FD6-8310-06BF-CD4A-31212D2381B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Arial" panose="020B0604020202020204" pitchFamily="34" charset="0"/>
                <a:cs typeface="Arial" panose="020B0604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6" name="ZoneTexte 5">
            <a:extLst>
              <a:ext uri="{FF2B5EF4-FFF2-40B4-BE49-F238E27FC236}">
                <a16:creationId xmlns:a16="http://schemas.microsoft.com/office/drawing/2014/main" id="{D09E524F-12ED-CBFF-CE98-469FA0EB4E79}"/>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84522892"/>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Contenu Abstract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D20C04-B6CC-341F-FF24-77D673088B38}"/>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DBAA5253-F433-4E88-88F4-C987F51E67B3}"/>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3F5D1192-EC28-B58A-C906-5A166EB4D6CD}"/>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Arial" panose="020B0604020202020204" pitchFamily="34" charset="0"/>
                <a:cs typeface="Arial" panose="020B0604020202020204" pitchFamily="34" charset="0"/>
              </a:rPr>
              <a:t>Ce contenu est un rapport et/ou un résumé des communications d'un congrès dont l'objectif est d'informer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sur l'état actuel de la recherche ; les données présentées ici peuvent ne pas être validées par les autorités de santé et,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le cas échéant, ne doivent pas être mises en pratique.</a:t>
            </a:r>
          </a:p>
        </p:txBody>
      </p:sp>
      <p:pic>
        <p:nvPicPr>
          <p:cNvPr id="17" name="Image 16" descr="Une image contenant texte, clipart&#10;&#10;Description générée automatiquement">
            <a:extLst>
              <a:ext uri="{FF2B5EF4-FFF2-40B4-BE49-F238E27FC236}">
                <a16:creationId xmlns:a16="http://schemas.microsoft.com/office/drawing/2014/main" id="{69121C29-36B5-B7B1-4C76-0398EEEE351D}"/>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1" name="Espace réservé du texte 7">
            <a:extLst>
              <a:ext uri="{FF2B5EF4-FFF2-40B4-BE49-F238E27FC236}">
                <a16:creationId xmlns:a16="http://schemas.microsoft.com/office/drawing/2014/main" id="{8E151733-9EB8-1846-658B-D4DF3D1FCE8A}"/>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12" name="Titre 11">
            <a:extLst>
              <a:ext uri="{FF2B5EF4-FFF2-40B4-BE49-F238E27FC236}">
                <a16:creationId xmlns:a16="http://schemas.microsoft.com/office/drawing/2014/main" id="{E283F5AC-2216-50A7-374E-588FE51D2BA8}"/>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13" name="Connecteur droit 12">
            <a:extLst>
              <a:ext uri="{FF2B5EF4-FFF2-40B4-BE49-F238E27FC236}">
                <a16:creationId xmlns:a16="http://schemas.microsoft.com/office/drawing/2014/main" id="{90CD0FAE-8023-DE6A-0AC0-3556FD12204E}"/>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15" name="Espace réservé du texte 24">
            <a:extLst>
              <a:ext uri="{FF2B5EF4-FFF2-40B4-BE49-F238E27FC236}">
                <a16:creationId xmlns:a16="http://schemas.microsoft.com/office/drawing/2014/main" id="{40F7BC52-687B-EA0B-8882-C100D979C31F}"/>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panose="020B0604020202020204" pitchFamily="34" charset="0"/>
                <a:cs typeface="Arial" panose="020B0604020202020204" pitchFamily="34" charset="0"/>
              </a:defRPr>
            </a:lvl1pPr>
          </a:lstStyle>
          <a:p>
            <a:pPr lvl="0"/>
            <a:r>
              <a:rPr lang="fr-FR" dirty="0"/>
              <a:t>Cliquez pour modifier le sous-titre</a:t>
            </a:r>
          </a:p>
        </p:txBody>
      </p:sp>
      <p:sp>
        <p:nvSpPr>
          <p:cNvPr id="2" name="Espace réservé du contenu 16">
            <a:extLst>
              <a:ext uri="{FF2B5EF4-FFF2-40B4-BE49-F238E27FC236}">
                <a16:creationId xmlns:a16="http://schemas.microsoft.com/office/drawing/2014/main" id="{4853D330-B8B8-BA32-7A74-7EA541CEB31D}"/>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Arial" panose="020B0604020202020204" pitchFamily="34" charset="0"/>
                <a:cs typeface="Arial" panose="020B0604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3" name="ZoneTexte 2">
            <a:extLst>
              <a:ext uri="{FF2B5EF4-FFF2-40B4-BE49-F238E27FC236}">
                <a16:creationId xmlns:a16="http://schemas.microsoft.com/office/drawing/2014/main" id="{3232519A-8949-D61C-493D-914CAC438D90}"/>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91926532"/>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re Abstrac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DA10C3C-83D6-DFD0-206C-C16184C1044F}"/>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B1592C02-83E5-A5C8-E162-287DE145FD68}"/>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0" name="Rectangle 9">
            <a:extLst>
              <a:ext uri="{FF2B5EF4-FFF2-40B4-BE49-F238E27FC236}">
                <a16:creationId xmlns:a16="http://schemas.microsoft.com/office/drawing/2014/main" id="{E8032FB2-8A0C-F093-959E-CBF277FEC97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3" name="Image 2" descr="Une image contenant texte, clipart&#10;&#10;Description générée automatiquement">
            <a:extLst>
              <a:ext uri="{FF2B5EF4-FFF2-40B4-BE49-F238E27FC236}">
                <a16:creationId xmlns:a16="http://schemas.microsoft.com/office/drawing/2014/main" id="{BBB6422D-AB1E-F13B-F6FD-5F3ECFC74CA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5" name="Espace réservé du texte 18">
            <a:extLst>
              <a:ext uri="{FF2B5EF4-FFF2-40B4-BE49-F238E27FC236}">
                <a16:creationId xmlns:a16="http://schemas.microsoft.com/office/drawing/2014/main" id="{DFEFB30F-1A6E-F2F0-1048-B1403B3FD567}"/>
              </a:ext>
            </a:extLst>
          </p:cNvPr>
          <p:cNvSpPr>
            <a:spLocks noGrp="1"/>
          </p:cNvSpPr>
          <p:nvPr>
            <p:ph type="body" sz="quarter" idx="17" hasCustomPrompt="1"/>
          </p:nvPr>
        </p:nvSpPr>
        <p:spPr>
          <a:xfrm>
            <a:off x="1306583" y="1944913"/>
            <a:ext cx="10370160" cy="1690915"/>
          </a:xfrm>
          <a:prstGeom prst="rect">
            <a:avLst/>
          </a:prstGeom>
        </p:spPr>
        <p:txBody>
          <a:bodyPr>
            <a:noAutofit/>
          </a:bodyPr>
          <a:lstStyle>
            <a:lvl1pPr marL="0" indent="0" algn="ctr">
              <a:buNone/>
              <a:defRPr sz="4000" b="1" i="0">
                <a:solidFill>
                  <a:srgbClr val="5E247C"/>
                </a:solidFill>
                <a:latin typeface="Century Gothic" panose="020B0502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Chapitre</a:t>
            </a:r>
          </a:p>
        </p:txBody>
      </p:sp>
      <p:sp>
        <p:nvSpPr>
          <p:cNvPr id="2" name="ZoneTexte 1">
            <a:extLst>
              <a:ext uri="{FF2B5EF4-FFF2-40B4-BE49-F238E27FC236}">
                <a16:creationId xmlns:a16="http://schemas.microsoft.com/office/drawing/2014/main" id="{A5B94704-4825-D4D5-44C2-C99033F971A2}"/>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923528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_Diapositive de titr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AFFA3F9-F180-1FF0-D8E1-A378877FCA6B}"/>
              </a:ext>
            </a:extLst>
          </p:cNvPr>
          <p:cNvSpPr/>
          <p:nvPr userDrawn="1"/>
        </p:nvSpPr>
        <p:spPr>
          <a:xfrm>
            <a:off x="0" y="6267372"/>
            <a:ext cx="12192000" cy="590628"/>
          </a:xfrm>
          <a:prstGeom prst="rect">
            <a:avLst/>
          </a:prstGeom>
          <a:solidFill>
            <a:srgbClr val="96B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Titre 11">
            <a:extLst>
              <a:ext uri="{FF2B5EF4-FFF2-40B4-BE49-F238E27FC236}">
                <a16:creationId xmlns:a16="http://schemas.microsoft.com/office/drawing/2014/main" id="{313CC776-DF14-5449-BB96-02FE6CAF06B0}"/>
              </a:ext>
            </a:extLst>
          </p:cNvPr>
          <p:cNvSpPr>
            <a:spLocks noGrp="1"/>
          </p:cNvSpPr>
          <p:nvPr>
            <p:ph type="title"/>
          </p:nvPr>
        </p:nvSpPr>
        <p:spPr>
          <a:xfrm>
            <a:off x="1959667" y="1908268"/>
            <a:ext cx="9779619" cy="2114016"/>
          </a:xfrm>
          <a:prstGeom prst="rect">
            <a:avLst/>
          </a:prstGeom>
        </p:spPr>
        <p:txBody>
          <a:bodyPr vert="horz" lIns="91440" tIns="45720" rIns="91440" bIns="45720" rtlCol="0" anchor="t">
            <a:noAutofit/>
          </a:bodyPr>
          <a:lstStyle>
            <a:lvl1pPr algn="l" defTabSz="914400" rtl="0" eaLnBrk="1" latinLnBrk="0" hangingPunct="1">
              <a:lnSpc>
                <a:spcPct val="100000"/>
              </a:lnSpc>
              <a:spcBef>
                <a:spcPct val="0"/>
              </a:spcBef>
              <a:buNone/>
              <a:defRPr lang="fr-FR" sz="3600" b="1" i="0" kern="1200" dirty="0">
                <a:solidFill>
                  <a:srgbClr val="5E247C"/>
                </a:solidFill>
                <a:latin typeface="Arial" panose="020B0604020202020204" pitchFamily="34" charset="0"/>
                <a:ea typeface="+mj-ea"/>
                <a:cs typeface="Arial" panose="020B0604020202020204" pitchFamily="34" charset="0"/>
              </a:defRPr>
            </a:lvl1pPr>
          </a:lstStyle>
          <a:p>
            <a:endParaRPr lang="fr-FR" dirty="0"/>
          </a:p>
        </p:txBody>
      </p:sp>
      <p:sp>
        <p:nvSpPr>
          <p:cNvPr id="16" name="Espace réservé du contenu 4">
            <a:extLst>
              <a:ext uri="{FF2B5EF4-FFF2-40B4-BE49-F238E27FC236}">
                <a16:creationId xmlns:a16="http://schemas.microsoft.com/office/drawing/2014/main" id="{59F1B452-BF35-044F-A6EB-AEAD81158A88}"/>
              </a:ext>
            </a:extLst>
          </p:cNvPr>
          <p:cNvSpPr>
            <a:spLocks noGrp="1"/>
          </p:cNvSpPr>
          <p:nvPr>
            <p:ph sz="quarter" idx="10" hasCustomPrompt="1"/>
          </p:nvPr>
        </p:nvSpPr>
        <p:spPr>
          <a:xfrm>
            <a:off x="3320118" y="4142684"/>
            <a:ext cx="8419168" cy="360864"/>
          </a:xfrm>
          <a:prstGeom prst="rect">
            <a:avLst/>
          </a:prstGeom>
        </p:spPr>
        <p:txBody>
          <a:bodyPr anchor="ctr"/>
          <a:lstStyle>
            <a:lvl1pPr marL="0" indent="0" algn="l">
              <a:buFontTx/>
              <a:buNone/>
              <a:defRPr sz="1800" i="1">
                <a:solidFill>
                  <a:schemeClr val="tx1">
                    <a:lumMod val="50000"/>
                    <a:lumOff val="50000"/>
                  </a:schemeClr>
                </a:solidFill>
              </a:defRPr>
            </a:lvl1pPr>
          </a:lstStyle>
          <a:p>
            <a:r>
              <a:rPr lang="fr-FR" dirty="0"/>
              <a:t>X. </a:t>
            </a:r>
            <a:r>
              <a:rPr lang="fr-FR" dirty="0" err="1"/>
              <a:t>Xxxxx</a:t>
            </a:r>
            <a:r>
              <a:rPr lang="fr-FR" dirty="0"/>
              <a:t>, et al., ECCMID® 2023, </a:t>
            </a:r>
            <a:r>
              <a:rPr lang="fr-FR" dirty="0" err="1"/>
              <a:t>Abs#xxx</a:t>
            </a:r>
            <a:r>
              <a:rPr lang="fr-FR" dirty="0"/>
              <a:t> </a:t>
            </a:r>
          </a:p>
        </p:txBody>
      </p:sp>
      <p:sp>
        <p:nvSpPr>
          <p:cNvPr id="17" name="Ellipse 16">
            <a:extLst>
              <a:ext uri="{FF2B5EF4-FFF2-40B4-BE49-F238E27FC236}">
                <a16:creationId xmlns:a16="http://schemas.microsoft.com/office/drawing/2014/main" id="{1AC0C61B-D10B-3240-9F89-FCC4B92E7B53}"/>
              </a:ext>
            </a:extLst>
          </p:cNvPr>
          <p:cNvSpPr/>
          <p:nvPr userDrawn="1"/>
        </p:nvSpPr>
        <p:spPr>
          <a:xfrm>
            <a:off x="1306873" y="1908268"/>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Forme libre 11">
            <a:extLst>
              <a:ext uri="{FF2B5EF4-FFF2-40B4-BE49-F238E27FC236}">
                <a16:creationId xmlns:a16="http://schemas.microsoft.com/office/drawing/2014/main" id="{00DBDEC7-14D3-44CF-AC15-B840F66BB1FE}"/>
              </a:ext>
            </a:extLst>
          </p:cNvPr>
          <p:cNvSpPr/>
          <p:nvPr userDrawn="1"/>
        </p:nvSpPr>
        <p:spPr>
          <a:xfrm>
            <a:off x="1569374" y="2458602"/>
            <a:ext cx="1628078" cy="1861608"/>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srgbClr val="FFFFFF"/>
              </a:solidFill>
            </a:endParaRPr>
          </a:p>
        </p:txBody>
      </p:sp>
      <p:pic>
        <p:nvPicPr>
          <p:cNvPr id="3" name="Image 2" descr="Une image contenant texte, clipart&#10;&#10;Description générée automatiquement">
            <a:extLst>
              <a:ext uri="{FF2B5EF4-FFF2-40B4-BE49-F238E27FC236}">
                <a16:creationId xmlns:a16="http://schemas.microsoft.com/office/drawing/2014/main" id="{04931FBC-5CD7-0098-EA2E-0BA6CD270DC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10" name="Espace réservé du contenu 4">
            <a:extLst>
              <a:ext uri="{FF2B5EF4-FFF2-40B4-BE49-F238E27FC236}">
                <a16:creationId xmlns:a16="http://schemas.microsoft.com/office/drawing/2014/main" id="{0F890CDF-2FD8-8B4D-EA3A-2003CD476EC5}"/>
              </a:ext>
            </a:extLst>
          </p:cNvPr>
          <p:cNvSpPr>
            <a:spLocks noGrp="1"/>
          </p:cNvSpPr>
          <p:nvPr>
            <p:ph sz="quarter" idx="11" hasCustomPrompt="1"/>
          </p:nvPr>
        </p:nvSpPr>
        <p:spPr>
          <a:xfrm>
            <a:off x="3472284" y="148485"/>
            <a:ext cx="8419168" cy="360864"/>
          </a:xfrm>
          <a:prstGeom prst="rect">
            <a:avLst/>
          </a:prstGeom>
        </p:spPr>
        <p:txBody>
          <a:bodyPr anchor="ctr"/>
          <a:lstStyle>
            <a:lvl1pPr marL="0" indent="0" algn="r">
              <a:buFontTx/>
              <a:buNone/>
              <a:defRPr sz="1800" b="1" i="0">
                <a:solidFill>
                  <a:schemeClr val="tx1">
                    <a:lumMod val="50000"/>
                    <a:lumOff val="50000"/>
                  </a:schemeClr>
                </a:solidFill>
              </a:defRPr>
            </a:lvl1pPr>
          </a:lstStyle>
          <a:p>
            <a:r>
              <a:rPr lang="fr-FR" dirty="0"/>
              <a:t>Sous-titre</a:t>
            </a:r>
          </a:p>
        </p:txBody>
      </p:sp>
      <p:sp>
        <p:nvSpPr>
          <p:cNvPr id="4" name="Rectangle 3">
            <a:extLst>
              <a:ext uri="{FF2B5EF4-FFF2-40B4-BE49-F238E27FC236}">
                <a16:creationId xmlns:a16="http://schemas.microsoft.com/office/drawing/2014/main" id="{B8806123-B574-179E-C0D2-B5B6F6A8D64E}"/>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6" name="Image 5" descr="Une image contenant texte, clipart&#10;&#10;Description générée automatiquement">
            <a:extLst>
              <a:ext uri="{FF2B5EF4-FFF2-40B4-BE49-F238E27FC236}">
                <a16:creationId xmlns:a16="http://schemas.microsoft.com/office/drawing/2014/main" id="{ABE9ECDA-12D3-711B-6BE0-354899D39E4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8" name="Rectangle 7">
            <a:extLst>
              <a:ext uri="{FF2B5EF4-FFF2-40B4-BE49-F238E27FC236}">
                <a16:creationId xmlns:a16="http://schemas.microsoft.com/office/drawing/2014/main" id="{934BC7F3-21A9-27AE-ABD5-D1E7B1D627F5}"/>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1" name="Rectangle 10">
            <a:extLst>
              <a:ext uri="{FF2B5EF4-FFF2-40B4-BE49-F238E27FC236}">
                <a16:creationId xmlns:a16="http://schemas.microsoft.com/office/drawing/2014/main" id="{515EC7E6-9970-B07B-696C-9639BA41A0C5}"/>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sp>
        <p:nvSpPr>
          <p:cNvPr id="5" name="ZoneTexte 4">
            <a:extLst>
              <a:ext uri="{FF2B5EF4-FFF2-40B4-BE49-F238E27FC236}">
                <a16:creationId xmlns:a16="http://schemas.microsoft.com/office/drawing/2014/main" id="{40474E65-BE61-0659-4F66-3878947114B8}"/>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217150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Contenu Abstract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AF03539-2C5F-8671-F2F1-709C95798136}"/>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Rectangle 3">
            <a:extLst>
              <a:ext uri="{FF2B5EF4-FFF2-40B4-BE49-F238E27FC236}">
                <a16:creationId xmlns:a16="http://schemas.microsoft.com/office/drawing/2014/main" id="{93AA40F0-18E2-4E8D-5D1D-DCA19C495157}"/>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5" name="Rectangle 4">
            <a:extLst>
              <a:ext uri="{FF2B5EF4-FFF2-40B4-BE49-F238E27FC236}">
                <a16:creationId xmlns:a16="http://schemas.microsoft.com/office/drawing/2014/main" id="{840FD5BA-AF9D-EFD4-3DC2-622F0FAB216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13" name="Image 12" descr="Une image contenant texte, clipart&#10;&#10;Description générée automatiquement">
            <a:extLst>
              <a:ext uri="{FF2B5EF4-FFF2-40B4-BE49-F238E27FC236}">
                <a16:creationId xmlns:a16="http://schemas.microsoft.com/office/drawing/2014/main" id="{86A85DD4-2720-9B5F-EE4F-0F8CBABCF49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15" name="Espace réservé du texte 21">
            <a:extLst>
              <a:ext uri="{FF2B5EF4-FFF2-40B4-BE49-F238E27FC236}">
                <a16:creationId xmlns:a16="http://schemas.microsoft.com/office/drawing/2014/main" id="{58613CC8-001A-AA19-B239-C4E6D697B842}"/>
              </a:ext>
            </a:extLst>
          </p:cNvPr>
          <p:cNvSpPr>
            <a:spLocks noGrp="1"/>
          </p:cNvSpPr>
          <p:nvPr>
            <p:ph type="body" sz="quarter" idx="15" hasCustomPrompt="1"/>
          </p:nvPr>
        </p:nvSpPr>
        <p:spPr>
          <a:xfrm>
            <a:off x="960194" y="1395361"/>
            <a:ext cx="11104989" cy="4232354"/>
          </a:xfrm>
          <a:prstGeom prst="rect">
            <a:avLst/>
          </a:prstGeom>
        </p:spPr>
        <p:txBody>
          <a:bodyPr/>
          <a:lstStyle>
            <a:lvl1pPr marL="280988" indent="-280988">
              <a:lnSpc>
                <a:spcPct val="100000"/>
              </a:lnSpc>
              <a:spcBef>
                <a:spcPts val="600"/>
              </a:spcBef>
              <a:buClr>
                <a:srgbClr val="5E247C"/>
              </a:buClr>
              <a:buSzPct val="85000"/>
              <a:buFont typeface="Wingdings" panose="05000000000000000000" pitchFamily="2" charset="2"/>
              <a:buChar char="l"/>
              <a:defRPr sz="1800"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stStyle>
          <a:p>
            <a:pPr lvl="0"/>
            <a:r>
              <a:rPr lang="fr-FR" dirty="0"/>
              <a:t>Cliquez pour modifier le texte</a:t>
            </a:r>
          </a:p>
          <a:p>
            <a:pPr lvl="1"/>
            <a:r>
              <a:rPr lang="fr-FR" dirty="0"/>
              <a:t>Deuxième niveau</a:t>
            </a:r>
          </a:p>
          <a:p>
            <a:pPr lvl="2"/>
            <a:r>
              <a:rPr lang="fr-FR" dirty="0"/>
              <a:t>Troisième niveau</a:t>
            </a:r>
          </a:p>
        </p:txBody>
      </p:sp>
      <p:sp>
        <p:nvSpPr>
          <p:cNvPr id="18" name="Espace réservé du texte 7">
            <a:extLst>
              <a:ext uri="{FF2B5EF4-FFF2-40B4-BE49-F238E27FC236}">
                <a16:creationId xmlns:a16="http://schemas.microsoft.com/office/drawing/2014/main" id="{13209BE0-F810-B6FA-5775-7FF3389E2C6D}"/>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20" name="Titre 11">
            <a:extLst>
              <a:ext uri="{FF2B5EF4-FFF2-40B4-BE49-F238E27FC236}">
                <a16:creationId xmlns:a16="http://schemas.microsoft.com/office/drawing/2014/main" id="{A0DECC57-AD3D-63E6-DDC9-E91BFB091CF7}"/>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21" name="Connecteur droit 20">
            <a:extLst>
              <a:ext uri="{FF2B5EF4-FFF2-40B4-BE49-F238E27FC236}">
                <a16:creationId xmlns:a16="http://schemas.microsoft.com/office/drawing/2014/main" id="{AF9E6B23-B277-744C-28BB-ABC6F63A3E93}"/>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22" name="Espace réservé du texte 24">
            <a:extLst>
              <a:ext uri="{FF2B5EF4-FFF2-40B4-BE49-F238E27FC236}">
                <a16:creationId xmlns:a16="http://schemas.microsoft.com/office/drawing/2014/main" id="{B22F81E6-ACA0-CA4E-E737-4BB638E7575A}"/>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Narrow" panose="020B0604020202020204" pitchFamily="34" charset="0"/>
                <a:cs typeface="Arial Narrow" panose="020B0604020202020204" pitchFamily="34" charset="0"/>
              </a:defRPr>
            </a:lvl1pPr>
          </a:lstStyle>
          <a:p>
            <a:pPr lvl="0"/>
            <a:r>
              <a:rPr lang="fr-FR" dirty="0"/>
              <a:t>Cliquez pour modifier le sous-titre</a:t>
            </a:r>
          </a:p>
        </p:txBody>
      </p:sp>
      <p:sp>
        <p:nvSpPr>
          <p:cNvPr id="3" name="Espace réservé du contenu 16">
            <a:extLst>
              <a:ext uri="{FF2B5EF4-FFF2-40B4-BE49-F238E27FC236}">
                <a16:creationId xmlns:a16="http://schemas.microsoft.com/office/drawing/2014/main" id="{F37B3FD6-8310-06BF-CD4A-31212D2381B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6" name="ZoneTexte 5">
            <a:extLst>
              <a:ext uri="{FF2B5EF4-FFF2-40B4-BE49-F238E27FC236}">
                <a16:creationId xmlns:a16="http://schemas.microsoft.com/office/drawing/2014/main" id="{2E64397C-2959-0480-8D52-22052251997C}"/>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0714048"/>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Contenu Abstract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D20C04-B6CC-341F-FF24-77D673088B38}"/>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DBAA5253-F433-4E88-88F4-C987F51E67B3}"/>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6" name="Rectangle 15">
            <a:extLst>
              <a:ext uri="{FF2B5EF4-FFF2-40B4-BE49-F238E27FC236}">
                <a16:creationId xmlns:a16="http://schemas.microsoft.com/office/drawing/2014/main" id="{3F5D1192-EC28-B58A-C906-5A166EB4D6CD}"/>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17" name="Image 16" descr="Une image contenant texte, clipart&#10;&#10;Description générée automatiquement">
            <a:extLst>
              <a:ext uri="{FF2B5EF4-FFF2-40B4-BE49-F238E27FC236}">
                <a16:creationId xmlns:a16="http://schemas.microsoft.com/office/drawing/2014/main" id="{69121C29-36B5-B7B1-4C76-0398EEEE351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11" name="Espace réservé du texte 7">
            <a:extLst>
              <a:ext uri="{FF2B5EF4-FFF2-40B4-BE49-F238E27FC236}">
                <a16:creationId xmlns:a16="http://schemas.microsoft.com/office/drawing/2014/main" id="{8E151733-9EB8-1846-658B-D4DF3D1FCE8A}"/>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12" name="Titre 11">
            <a:extLst>
              <a:ext uri="{FF2B5EF4-FFF2-40B4-BE49-F238E27FC236}">
                <a16:creationId xmlns:a16="http://schemas.microsoft.com/office/drawing/2014/main" id="{E283F5AC-2216-50A7-374E-588FE51D2BA8}"/>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13" name="Connecteur droit 12">
            <a:extLst>
              <a:ext uri="{FF2B5EF4-FFF2-40B4-BE49-F238E27FC236}">
                <a16:creationId xmlns:a16="http://schemas.microsoft.com/office/drawing/2014/main" id="{90CD0FAE-8023-DE6A-0AC0-3556FD12204E}"/>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15" name="Espace réservé du texte 24">
            <a:extLst>
              <a:ext uri="{FF2B5EF4-FFF2-40B4-BE49-F238E27FC236}">
                <a16:creationId xmlns:a16="http://schemas.microsoft.com/office/drawing/2014/main" id="{40F7BC52-687B-EA0B-8882-C100D979C31F}"/>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Narrow" panose="020B0604020202020204" pitchFamily="34" charset="0"/>
                <a:cs typeface="Arial Narrow" panose="020B0604020202020204" pitchFamily="34" charset="0"/>
              </a:defRPr>
            </a:lvl1pPr>
          </a:lstStyle>
          <a:p>
            <a:pPr lvl="0"/>
            <a:r>
              <a:rPr lang="fr-FR" dirty="0"/>
              <a:t>Cliquez pour modifier le sous-titre</a:t>
            </a:r>
          </a:p>
        </p:txBody>
      </p:sp>
      <p:sp>
        <p:nvSpPr>
          <p:cNvPr id="2" name="Espace réservé du contenu 16">
            <a:extLst>
              <a:ext uri="{FF2B5EF4-FFF2-40B4-BE49-F238E27FC236}">
                <a16:creationId xmlns:a16="http://schemas.microsoft.com/office/drawing/2014/main" id="{4853D330-B8B8-BA32-7A74-7EA541CEB31D}"/>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3" name="ZoneTexte 2">
            <a:extLst>
              <a:ext uri="{FF2B5EF4-FFF2-40B4-BE49-F238E27FC236}">
                <a16:creationId xmlns:a16="http://schemas.microsoft.com/office/drawing/2014/main" id="{8B3F759B-2B72-D2BE-A33C-5EADE8E9BA15}"/>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85071629"/>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re Abstrac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DA10C3C-83D6-DFD0-206C-C16184C1044F}"/>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B1592C02-83E5-A5C8-E162-287DE145FD68}"/>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0" name="Rectangle 9">
            <a:extLst>
              <a:ext uri="{FF2B5EF4-FFF2-40B4-BE49-F238E27FC236}">
                <a16:creationId xmlns:a16="http://schemas.microsoft.com/office/drawing/2014/main" id="{E8032FB2-8A0C-F093-959E-CBF277FEC97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3" name="Image 2" descr="Une image contenant texte, clipart&#10;&#10;Description générée automatiquement">
            <a:extLst>
              <a:ext uri="{FF2B5EF4-FFF2-40B4-BE49-F238E27FC236}">
                <a16:creationId xmlns:a16="http://schemas.microsoft.com/office/drawing/2014/main" id="{BBB6422D-AB1E-F13B-F6FD-5F3ECFC74CA8}"/>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5" name="Espace réservé du texte 18">
            <a:extLst>
              <a:ext uri="{FF2B5EF4-FFF2-40B4-BE49-F238E27FC236}">
                <a16:creationId xmlns:a16="http://schemas.microsoft.com/office/drawing/2014/main" id="{DFEFB30F-1A6E-F2F0-1048-B1403B3FD567}"/>
              </a:ext>
            </a:extLst>
          </p:cNvPr>
          <p:cNvSpPr>
            <a:spLocks noGrp="1"/>
          </p:cNvSpPr>
          <p:nvPr>
            <p:ph type="body" sz="quarter" idx="17" hasCustomPrompt="1"/>
          </p:nvPr>
        </p:nvSpPr>
        <p:spPr>
          <a:xfrm>
            <a:off x="1306583" y="1944913"/>
            <a:ext cx="10370160" cy="1690915"/>
          </a:xfrm>
          <a:prstGeom prst="rect">
            <a:avLst/>
          </a:prstGeom>
        </p:spPr>
        <p:txBody>
          <a:bodyPr>
            <a:noAutofit/>
          </a:bodyPr>
          <a:lstStyle>
            <a:lvl1pPr marL="0" indent="0" algn="ctr">
              <a:buNone/>
              <a:defRPr sz="4000" b="1" i="0">
                <a:solidFill>
                  <a:srgbClr val="5E247C"/>
                </a:solidFill>
                <a:latin typeface="Century Gothic" panose="020B0502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Chapitre</a:t>
            </a:r>
          </a:p>
        </p:txBody>
      </p:sp>
      <p:sp>
        <p:nvSpPr>
          <p:cNvPr id="2" name="ZoneTexte 1">
            <a:extLst>
              <a:ext uri="{FF2B5EF4-FFF2-40B4-BE49-F238E27FC236}">
                <a16:creationId xmlns:a16="http://schemas.microsoft.com/office/drawing/2014/main" id="{3280876E-169D-2833-3293-C79E8C50029E}"/>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20985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re Abstrac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DA10C3C-83D6-DFD0-206C-C16184C1044F}"/>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B1592C02-83E5-A5C8-E162-287DE145FD68}"/>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E8032FB2-8A0C-F093-959E-CBF277FEC97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Arial" panose="020B0604020202020204" pitchFamily="34" charset="0"/>
                <a:cs typeface="Arial" panose="020B0604020202020204" pitchFamily="34" charset="0"/>
              </a:rPr>
              <a:t>Ce contenu est un rapport et/ou un résumé des communications d'un congrès dont l'objectif est d'informer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sur l'état actuel de la recherche ; les données présentées ici peuvent ne pas être validées par les autorités de santé et, </a:t>
            </a:r>
            <a:br>
              <a:rPr lang="fr-FR" sz="800" dirty="0">
                <a:solidFill>
                  <a:schemeClr val="bg1"/>
                </a:solidFill>
                <a:latin typeface="Arial" panose="020B0604020202020204" pitchFamily="34" charset="0"/>
                <a:cs typeface="Arial" panose="020B0604020202020204" pitchFamily="34" charset="0"/>
              </a:rPr>
            </a:br>
            <a:r>
              <a:rPr lang="fr-FR" sz="800" dirty="0">
                <a:solidFill>
                  <a:schemeClr val="bg1"/>
                </a:solidFill>
                <a:latin typeface="Arial" panose="020B0604020202020204" pitchFamily="34" charset="0"/>
                <a:cs typeface="Arial" panose="020B0604020202020204" pitchFamily="34" charset="0"/>
              </a:rPr>
              <a:t>le cas échéant, ne doivent pas être mises en pratique.</a:t>
            </a:r>
          </a:p>
        </p:txBody>
      </p:sp>
      <p:pic>
        <p:nvPicPr>
          <p:cNvPr id="3" name="Image 2" descr="Une image contenant texte, clipart&#10;&#10;Description générée automatiquement">
            <a:extLst>
              <a:ext uri="{FF2B5EF4-FFF2-40B4-BE49-F238E27FC236}">
                <a16:creationId xmlns:a16="http://schemas.microsoft.com/office/drawing/2014/main" id="{BBB6422D-AB1E-F13B-F6FD-5F3ECFC74CA8}"/>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5" name="Espace réservé du texte 18">
            <a:extLst>
              <a:ext uri="{FF2B5EF4-FFF2-40B4-BE49-F238E27FC236}">
                <a16:creationId xmlns:a16="http://schemas.microsoft.com/office/drawing/2014/main" id="{DFEFB30F-1A6E-F2F0-1048-B1403B3FD567}"/>
              </a:ext>
            </a:extLst>
          </p:cNvPr>
          <p:cNvSpPr>
            <a:spLocks noGrp="1"/>
          </p:cNvSpPr>
          <p:nvPr>
            <p:ph type="body" sz="quarter" idx="17" hasCustomPrompt="1"/>
          </p:nvPr>
        </p:nvSpPr>
        <p:spPr>
          <a:xfrm>
            <a:off x="1306583" y="1944913"/>
            <a:ext cx="10370160" cy="1690915"/>
          </a:xfrm>
          <a:prstGeom prst="rect">
            <a:avLst/>
          </a:prstGeom>
        </p:spPr>
        <p:txBody>
          <a:bodyPr>
            <a:noAutofit/>
          </a:bodyPr>
          <a:lstStyle>
            <a:lvl1pPr marL="0" indent="0" algn="ctr">
              <a:buNone/>
              <a:defRPr sz="4000" b="1" i="0">
                <a:solidFill>
                  <a:srgbClr val="5E247C"/>
                </a:solidFill>
                <a:latin typeface="Arial" panose="020B0604020202020204" pitchFamily="34" charset="0"/>
                <a:cs typeface="Arial" panose="020B0604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Chapitre</a:t>
            </a:r>
          </a:p>
        </p:txBody>
      </p:sp>
      <p:sp>
        <p:nvSpPr>
          <p:cNvPr id="2" name="ZoneTexte 1">
            <a:extLst>
              <a:ext uri="{FF2B5EF4-FFF2-40B4-BE49-F238E27FC236}">
                <a16:creationId xmlns:a16="http://schemas.microsoft.com/office/drawing/2014/main" id="{472BB065-D8FA-83C0-F103-B4489DAA17E8}"/>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227559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_Diapositive de titr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AFFA3F9-F180-1FF0-D8E1-A378877FCA6B}"/>
              </a:ext>
            </a:extLst>
          </p:cNvPr>
          <p:cNvSpPr/>
          <p:nvPr userDrawn="1"/>
        </p:nvSpPr>
        <p:spPr>
          <a:xfrm>
            <a:off x="0" y="6267372"/>
            <a:ext cx="12192000" cy="590628"/>
          </a:xfrm>
          <a:prstGeom prst="rect">
            <a:avLst/>
          </a:prstGeom>
          <a:solidFill>
            <a:srgbClr val="96B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5" name="Titre 11">
            <a:extLst>
              <a:ext uri="{FF2B5EF4-FFF2-40B4-BE49-F238E27FC236}">
                <a16:creationId xmlns:a16="http://schemas.microsoft.com/office/drawing/2014/main" id="{313CC776-DF14-5449-BB96-02FE6CAF06B0}"/>
              </a:ext>
            </a:extLst>
          </p:cNvPr>
          <p:cNvSpPr>
            <a:spLocks noGrp="1"/>
          </p:cNvSpPr>
          <p:nvPr>
            <p:ph type="title"/>
          </p:nvPr>
        </p:nvSpPr>
        <p:spPr>
          <a:xfrm>
            <a:off x="1959667" y="1908268"/>
            <a:ext cx="9779619" cy="2114016"/>
          </a:xfrm>
          <a:prstGeom prst="rect">
            <a:avLst/>
          </a:prstGeom>
        </p:spPr>
        <p:txBody>
          <a:bodyPr vert="horz" lIns="91440" tIns="45720" rIns="91440" bIns="45720" rtlCol="0" anchor="t">
            <a:noAutofit/>
          </a:bodyPr>
          <a:lstStyle>
            <a:lvl1pPr algn="l" defTabSz="914400" rtl="0" eaLnBrk="1" latinLnBrk="0" hangingPunct="1">
              <a:lnSpc>
                <a:spcPct val="100000"/>
              </a:lnSpc>
              <a:spcBef>
                <a:spcPct val="0"/>
              </a:spcBef>
              <a:buNone/>
              <a:defRPr lang="fr-FR" sz="3600" b="1" i="0" kern="1200" dirty="0">
                <a:solidFill>
                  <a:srgbClr val="5E247C"/>
                </a:solidFill>
                <a:latin typeface="Arial" panose="020B0604020202020204" pitchFamily="34" charset="0"/>
                <a:ea typeface="+mj-ea"/>
                <a:cs typeface="Arial" panose="020B0604020202020204" pitchFamily="34" charset="0"/>
              </a:defRPr>
            </a:lvl1pPr>
          </a:lstStyle>
          <a:p>
            <a:endParaRPr lang="fr-FR" dirty="0"/>
          </a:p>
        </p:txBody>
      </p:sp>
      <p:sp>
        <p:nvSpPr>
          <p:cNvPr id="16" name="Espace réservé du contenu 4">
            <a:extLst>
              <a:ext uri="{FF2B5EF4-FFF2-40B4-BE49-F238E27FC236}">
                <a16:creationId xmlns:a16="http://schemas.microsoft.com/office/drawing/2014/main" id="{59F1B452-BF35-044F-A6EB-AEAD81158A88}"/>
              </a:ext>
            </a:extLst>
          </p:cNvPr>
          <p:cNvSpPr>
            <a:spLocks noGrp="1"/>
          </p:cNvSpPr>
          <p:nvPr>
            <p:ph sz="quarter" idx="10" hasCustomPrompt="1"/>
          </p:nvPr>
        </p:nvSpPr>
        <p:spPr>
          <a:xfrm>
            <a:off x="3320118" y="4142684"/>
            <a:ext cx="8419168" cy="360864"/>
          </a:xfrm>
          <a:prstGeom prst="rect">
            <a:avLst/>
          </a:prstGeom>
        </p:spPr>
        <p:txBody>
          <a:bodyPr anchor="ctr"/>
          <a:lstStyle>
            <a:lvl1pPr marL="0" indent="0" algn="l">
              <a:buFontTx/>
              <a:buNone/>
              <a:defRPr sz="1800" i="1">
                <a:solidFill>
                  <a:schemeClr val="tx1">
                    <a:lumMod val="50000"/>
                    <a:lumOff val="50000"/>
                  </a:schemeClr>
                </a:solidFill>
                <a:latin typeface="Arial" panose="020B0604020202020204" pitchFamily="34" charset="0"/>
                <a:cs typeface="Arial" panose="020B0604020202020204" pitchFamily="34" charset="0"/>
              </a:defRPr>
            </a:lvl1pPr>
          </a:lstStyle>
          <a:p>
            <a:r>
              <a:rPr lang="fr-FR" dirty="0"/>
              <a:t>X. </a:t>
            </a:r>
            <a:r>
              <a:rPr lang="fr-FR" dirty="0" err="1"/>
              <a:t>Xxxxx</a:t>
            </a:r>
            <a:r>
              <a:rPr lang="fr-FR" dirty="0"/>
              <a:t>, et al., ECCMID® 2023, </a:t>
            </a:r>
            <a:r>
              <a:rPr lang="fr-FR" dirty="0" err="1"/>
              <a:t>Abs#xxx</a:t>
            </a:r>
            <a:r>
              <a:rPr lang="fr-FR" dirty="0"/>
              <a:t> </a:t>
            </a:r>
          </a:p>
        </p:txBody>
      </p:sp>
      <p:sp>
        <p:nvSpPr>
          <p:cNvPr id="17" name="Ellipse 16">
            <a:extLst>
              <a:ext uri="{FF2B5EF4-FFF2-40B4-BE49-F238E27FC236}">
                <a16:creationId xmlns:a16="http://schemas.microsoft.com/office/drawing/2014/main" id="{1AC0C61B-D10B-3240-9F89-FCC4B92E7B53}"/>
              </a:ext>
            </a:extLst>
          </p:cNvPr>
          <p:cNvSpPr/>
          <p:nvPr userDrawn="1"/>
        </p:nvSpPr>
        <p:spPr>
          <a:xfrm>
            <a:off x="1306873" y="1908268"/>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Arial" panose="020B0604020202020204" pitchFamily="34" charset="0"/>
              <a:cs typeface="Arial" panose="020B0604020202020204" pitchFamily="34" charset="0"/>
            </a:endParaRPr>
          </a:p>
        </p:txBody>
      </p:sp>
      <p:sp>
        <p:nvSpPr>
          <p:cNvPr id="9" name="Forme libre 11">
            <a:extLst>
              <a:ext uri="{FF2B5EF4-FFF2-40B4-BE49-F238E27FC236}">
                <a16:creationId xmlns:a16="http://schemas.microsoft.com/office/drawing/2014/main" id="{00DBDEC7-14D3-44CF-AC15-B840F66BB1FE}"/>
              </a:ext>
            </a:extLst>
          </p:cNvPr>
          <p:cNvSpPr/>
          <p:nvPr userDrawn="1"/>
        </p:nvSpPr>
        <p:spPr>
          <a:xfrm>
            <a:off x="1569374" y="2458602"/>
            <a:ext cx="1628078" cy="1861608"/>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srgbClr val="FFFFFF"/>
              </a:solidFill>
              <a:latin typeface="Arial" panose="020B0604020202020204" pitchFamily="34" charset="0"/>
              <a:cs typeface="Arial" panose="020B0604020202020204" pitchFamily="34" charset="0"/>
            </a:endParaRPr>
          </a:p>
        </p:txBody>
      </p:sp>
      <p:pic>
        <p:nvPicPr>
          <p:cNvPr id="3" name="Image 2" descr="Une image contenant texte, clipart&#10;&#10;Description générée automatiquement">
            <a:extLst>
              <a:ext uri="{FF2B5EF4-FFF2-40B4-BE49-F238E27FC236}">
                <a16:creationId xmlns:a16="http://schemas.microsoft.com/office/drawing/2014/main" id="{04931FBC-5CD7-0098-EA2E-0BA6CD270DC5}"/>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0" name="Espace réservé du contenu 4">
            <a:extLst>
              <a:ext uri="{FF2B5EF4-FFF2-40B4-BE49-F238E27FC236}">
                <a16:creationId xmlns:a16="http://schemas.microsoft.com/office/drawing/2014/main" id="{0F890CDF-2FD8-8B4D-EA3A-2003CD476EC5}"/>
              </a:ext>
            </a:extLst>
          </p:cNvPr>
          <p:cNvSpPr>
            <a:spLocks noGrp="1"/>
          </p:cNvSpPr>
          <p:nvPr>
            <p:ph sz="quarter" idx="11" hasCustomPrompt="1"/>
          </p:nvPr>
        </p:nvSpPr>
        <p:spPr>
          <a:xfrm>
            <a:off x="3472284" y="148485"/>
            <a:ext cx="8419168" cy="360864"/>
          </a:xfrm>
          <a:prstGeom prst="rect">
            <a:avLst/>
          </a:prstGeom>
        </p:spPr>
        <p:txBody>
          <a:bodyPr anchor="ctr"/>
          <a:lstStyle>
            <a:lvl1pPr marL="0" indent="0" algn="r">
              <a:buFontTx/>
              <a:buNone/>
              <a:defRPr sz="1800" b="1" i="0">
                <a:solidFill>
                  <a:schemeClr val="tx1">
                    <a:lumMod val="50000"/>
                    <a:lumOff val="50000"/>
                  </a:schemeClr>
                </a:solidFill>
                <a:latin typeface="Arial" panose="020B0604020202020204" pitchFamily="34" charset="0"/>
                <a:cs typeface="Arial" panose="020B0604020202020204" pitchFamily="34" charset="0"/>
              </a:defRPr>
            </a:lvl1pPr>
          </a:lstStyle>
          <a:p>
            <a:r>
              <a:rPr lang="fr-FR" dirty="0"/>
              <a:t>Sous-titre</a:t>
            </a:r>
          </a:p>
        </p:txBody>
      </p:sp>
      <p:sp>
        <p:nvSpPr>
          <p:cNvPr id="4" name="Rectangle 3">
            <a:extLst>
              <a:ext uri="{FF2B5EF4-FFF2-40B4-BE49-F238E27FC236}">
                <a16:creationId xmlns:a16="http://schemas.microsoft.com/office/drawing/2014/main" id="{B8806123-B574-179E-C0D2-B5B6F6A8D64E}"/>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Arial" panose="020B0604020202020204" pitchFamily="34" charset="0"/>
              <a:cs typeface="Arial" panose="020B0604020202020204" pitchFamily="34" charset="0"/>
            </a:endParaRPr>
          </a:p>
        </p:txBody>
      </p:sp>
      <p:pic>
        <p:nvPicPr>
          <p:cNvPr id="6" name="Image 5" descr="Une image contenant texte, clipart&#10;&#10;Description générée automatiquement">
            <a:extLst>
              <a:ext uri="{FF2B5EF4-FFF2-40B4-BE49-F238E27FC236}">
                <a16:creationId xmlns:a16="http://schemas.microsoft.com/office/drawing/2014/main" id="{ABE9ECDA-12D3-711B-6BE0-354899D39E41}"/>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8" name="Rectangle 7">
            <a:extLst>
              <a:ext uri="{FF2B5EF4-FFF2-40B4-BE49-F238E27FC236}">
                <a16:creationId xmlns:a16="http://schemas.microsoft.com/office/drawing/2014/main" id="{934BC7F3-21A9-27AE-ABD5-D1E7B1D627F5}"/>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515EC7E6-9970-B07B-696C-9639BA41A0C5}"/>
              </a:ext>
            </a:extLst>
          </p:cNvPr>
          <p:cNvSpPr/>
          <p:nvPr userDrawn="1"/>
        </p:nvSpPr>
        <p:spPr>
          <a:xfrm rot="16200000">
            <a:off x="-1201106" y="4590200"/>
            <a:ext cx="3291213"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Ce contenu est un rapport et/ou un résumé des communications d'un congrès dont l'objectif est d'informer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sur l'état actuel de la recherche ; les données présentées ici peuvent ne pas être validées par les autorités de santé et,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le cas échéant, ne doivent pas être mises en pratique.</a:t>
            </a:r>
          </a:p>
        </p:txBody>
      </p:sp>
      <p:sp>
        <p:nvSpPr>
          <p:cNvPr id="5" name="ZoneTexte 4">
            <a:extLst>
              <a:ext uri="{FF2B5EF4-FFF2-40B4-BE49-F238E27FC236}">
                <a16:creationId xmlns:a16="http://schemas.microsoft.com/office/drawing/2014/main" id="{B978AC75-ED11-AF69-BE78-C3D68C8A9A14}"/>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390908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_Contenu Abstract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AF03539-2C5F-8671-F2F1-709C95798136}"/>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93AA40F0-18E2-4E8D-5D1D-DCA19C495157}"/>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840FD5BA-AF9D-EFD4-3DC2-622F0FAB2168}"/>
              </a:ext>
            </a:extLst>
          </p:cNvPr>
          <p:cNvSpPr/>
          <p:nvPr userDrawn="1"/>
        </p:nvSpPr>
        <p:spPr>
          <a:xfrm rot="16200000">
            <a:off x="-1201106" y="4590200"/>
            <a:ext cx="3291213"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Ce contenu est un rapport et/ou un résumé des communications d'un congrès dont l'objectif est d'informer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sur l'état actuel de la recherche ; les données présentées ici peuvent ne pas être validées par les autorités de santé et,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le cas échéant, ne doivent pas être mises en pratique.</a:t>
            </a:r>
          </a:p>
        </p:txBody>
      </p:sp>
      <p:pic>
        <p:nvPicPr>
          <p:cNvPr id="13" name="Image 12" descr="Une image contenant texte, clipart&#10;&#10;Description générée automatiquement">
            <a:extLst>
              <a:ext uri="{FF2B5EF4-FFF2-40B4-BE49-F238E27FC236}">
                <a16:creationId xmlns:a16="http://schemas.microsoft.com/office/drawing/2014/main" id="{86A85DD4-2720-9B5F-EE4F-0F8CBABCF493}"/>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5" name="Espace réservé du texte 21">
            <a:extLst>
              <a:ext uri="{FF2B5EF4-FFF2-40B4-BE49-F238E27FC236}">
                <a16:creationId xmlns:a16="http://schemas.microsoft.com/office/drawing/2014/main" id="{58613CC8-001A-AA19-B239-C4E6D697B842}"/>
              </a:ext>
            </a:extLst>
          </p:cNvPr>
          <p:cNvSpPr>
            <a:spLocks noGrp="1"/>
          </p:cNvSpPr>
          <p:nvPr>
            <p:ph type="body" sz="quarter" idx="15" hasCustomPrompt="1"/>
          </p:nvPr>
        </p:nvSpPr>
        <p:spPr>
          <a:xfrm>
            <a:off x="960194" y="1395361"/>
            <a:ext cx="11104989" cy="4232354"/>
          </a:xfrm>
          <a:prstGeom prst="rect">
            <a:avLst/>
          </a:prstGeom>
        </p:spPr>
        <p:txBody>
          <a:bodyPr/>
          <a:lstStyle>
            <a:lvl1pPr marL="280988" indent="-280988">
              <a:lnSpc>
                <a:spcPct val="100000"/>
              </a:lnSpc>
              <a:spcBef>
                <a:spcPts val="600"/>
              </a:spcBef>
              <a:buClr>
                <a:srgbClr val="5E247C"/>
              </a:buClr>
              <a:buSzPct val="85000"/>
              <a:buFont typeface="Wingdings" panose="05000000000000000000" pitchFamily="2" charset="2"/>
              <a:buChar char="l"/>
              <a:defRPr sz="1800"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stStyle>
          <a:p>
            <a:pPr lvl="0"/>
            <a:r>
              <a:rPr lang="fr-FR" dirty="0"/>
              <a:t>Cliquez pour modifier le texte</a:t>
            </a:r>
          </a:p>
          <a:p>
            <a:pPr lvl="1"/>
            <a:r>
              <a:rPr lang="fr-FR" dirty="0"/>
              <a:t>Deuxième niveau</a:t>
            </a:r>
          </a:p>
          <a:p>
            <a:pPr lvl="2"/>
            <a:r>
              <a:rPr lang="fr-FR" dirty="0"/>
              <a:t>Troisième niveau</a:t>
            </a:r>
          </a:p>
        </p:txBody>
      </p:sp>
      <p:sp>
        <p:nvSpPr>
          <p:cNvPr id="18" name="Espace réservé du texte 7">
            <a:extLst>
              <a:ext uri="{FF2B5EF4-FFF2-40B4-BE49-F238E27FC236}">
                <a16:creationId xmlns:a16="http://schemas.microsoft.com/office/drawing/2014/main" id="{13209BE0-F810-B6FA-5775-7FF3389E2C6D}"/>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20" name="Titre 11">
            <a:extLst>
              <a:ext uri="{FF2B5EF4-FFF2-40B4-BE49-F238E27FC236}">
                <a16:creationId xmlns:a16="http://schemas.microsoft.com/office/drawing/2014/main" id="{A0DECC57-AD3D-63E6-DDC9-E91BFB091CF7}"/>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21" name="Connecteur droit 20">
            <a:extLst>
              <a:ext uri="{FF2B5EF4-FFF2-40B4-BE49-F238E27FC236}">
                <a16:creationId xmlns:a16="http://schemas.microsoft.com/office/drawing/2014/main" id="{AF9E6B23-B277-744C-28BB-ABC6F63A3E93}"/>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22" name="Espace réservé du texte 24">
            <a:extLst>
              <a:ext uri="{FF2B5EF4-FFF2-40B4-BE49-F238E27FC236}">
                <a16:creationId xmlns:a16="http://schemas.microsoft.com/office/drawing/2014/main" id="{B22F81E6-ACA0-CA4E-E737-4BB638E7575A}"/>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panose="020B0604020202020204" pitchFamily="34" charset="0"/>
                <a:cs typeface="Arial" panose="020B0604020202020204" pitchFamily="34" charset="0"/>
              </a:defRPr>
            </a:lvl1pPr>
          </a:lstStyle>
          <a:p>
            <a:pPr lvl="0"/>
            <a:r>
              <a:rPr lang="fr-FR" dirty="0"/>
              <a:t>Cliquez pour modifier le sous-titre</a:t>
            </a:r>
          </a:p>
        </p:txBody>
      </p:sp>
      <p:sp>
        <p:nvSpPr>
          <p:cNvPr id="3" name="Espace réservé du contenu 16">
            <a:extLst>
              <a:ext uri="{FF2B5EF4-FFF2-40B4-BE49-F238E27FC236}">
                <a16:creationId xmlns:a16="http://schemas.microsoft.com/office/drawing/2014/main" id="{F37B3FD6-8310-06BF-CD4A-31212D2381B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Arial" panose="020B0604020202020204" pitchFamily="34" charset="0"/>
                <a:cs typeface="Arial" panose="020B0604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6" name="ZoneTexte 5">
            <a:extLst>
              <a:ext uri="{FF2B5EF4-FFF2-40B4-BE49-F238E27FC236}">
                <a16:creationId xmlns:a16="http://schemas.microsoft.com/office/drawing/2014/main" id="{24F53768-A375-B07D-556E-A0A9E4DE082B}"/>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90576548"/>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Contenu Abstract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D20C04-B6CC-341F-FF24-77D673088B38}"/>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DBAA5253-F433-4E88-88F4-C987F51E67B3}"/>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panose="020B0604020202020204" pitchFamily="34" charset="0"/>
              <a:cs typeface="Arial" panose="020B0604020202020204" pitchFamily="34" charset="0"/>
            </a:endParaRPr>
          </a:p>
        </p:txBody>
      </p:sp>
      <p:sp>
        <p:nvSpPr>
          <p:cNvPr id="16" name="Rectangle 15">
            <a:extLst>
              <a:ext uri="{FF2B5EF4-FFF2-40B4-BE49-F238E27FC236}">
                <a16:creationId xmlns:a16="http://schemas.microsoft.com/office/drawing/2014/main" id="{3F5D1192-EC28-B58A-C906-5A166EB4D6CD}"/>
              </a:ext>
            </a:extLst>
          </p:cNvPr>
          <p:cNvSpPr/>
          <p:nvPr userDrawn="1"/>
        </p:nvSpPr>
        <p:spPr>
          <a:xfrm rot="16200000">
            <a:off x="-1201106" y="4590200"/>
            <a:ext cx="3291213"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Ce contenu est un rapport et/ou un résumé des communications d'un congrès dont l'objectif est d'informer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sur l'état actuel de la recherche ; les données présentées ici peuvent ne pas être validées par les autorités de santé et,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le cas échéant, ne doivent pas être mises en pratique.</a:t>
            </a:r>
          </a:p>
        </p:txBody>
      </p:sp>
      <p:pic>
        <p:nvPicPr>
          <p:cNvPr id="17" name="Image 16" descr="Une image contenant texte, clipart&#10;&#10;Description générée automatiquement">
            <a:extLst>
              <a:ext uri="{FF2B5EF4-FFF2-40B4-BE49-F238E27FC236}">
                <a16:creationId xmlns:a16="http://schemas.microsoft.com/office/drawing/2014/main" id="{69121C29-36B5-B7B1-4C76-0398EEEE351D}"/>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1" name="Espace réservé du texte 7">
            <a:extLst>
              <a:ext uri="{FF2B5EF4-FFF2-40B4-BE49-F238E27FC236}">
                <a16:creationId xmlns:a16="http://schemas.microsoft.com/office/drawing/2014/main" id="{8E151733-9EB8-1846-658B-D4DF3D1FCE8A}"/>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12" name="Titre 11">
            <a:extLst>
              <a:ext uri="{FF2B5EF4-FFF2-40B4-BE49-F238E27FC236}">
                <a16:creationId xmlns:a16="http://schemas.microsoft.com/office/drawing/2014/main" id="{E283F5AC-2216-50A7-374E-588FE51D2BA8}"/>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13" name="Connecteur droit 12">
            <a:extLst>
              <a:ext uri="{FF2B5EF4-FFF2-40B4-BE49-F238E27FC236}">
                <a16:creationId xmlns:a16="http://schemas.microsoft.com/office/drawing/2014/main" id="{90CD0FAE-8023-DE6A-0AC0-3556FD12204E}"/>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15" name="Espace réservé du texte 24">
            <a:extLst>
              <a:ext uri="{FF2B5EF4-FFF2-40B4-BE49-F238E27FC236}">
                <a16:creationId xmlns:a16="http://schemas.microsoft.com/office/drawing/2014/main" id="{40F7BC52-687B-EA0B-8882-C100D979C31F}"/>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panose="020B0604020202020204" pitchFamily="34" charset="0"/>
                <a:cs typeface="Arial" panose="020B0604020202020204" pitchFamily="34" charset="0"/>
              </a:defRPr>
            </a:lvl1pPr>
          </a:lstStyle>
          <a:p>
            <a:pPr lvl="0"/>
            <a:r>
              <a:rPr lang="fr-FR" dirty="0"/>
              <a:t>Cliquez pour modifier le sous-titre</a:t>
            </a:r>
          </a:p>
        </p:txBody>
      </p:sp>
      <p:sp>
        <p:nvSpPr>
          <p:cNvPr id="2" name="Espace réservé du contenu 16">
            <a:extLst>
              <a:ext uri="{FF2B5EF4-FFF2-40B4-BE49-F238E27FC236}">
                <a16:creationId xmlns:a16="http://schemas.microsoft.com/office/drawing/2014/main" id="{4853D330-B8B8-BA32-7A74-7EA541CEB31D}"/>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Arial" panose="020B0604020202020204" pitchFamily="34" charset="0"/>
                <a:cs typeface="Arial" panose="020B0604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3" name="ZoneTexte 2">
            <a:extLst>
              <a:ext uri="{FF2B5EF4-FFF2-40B4-BE49-F238E27FC236}">
                <a16:creationId xmlns:a16="http://schemas.microsoft.com/office/drawing/2014/main" id="{37DD396C-A09F-CF87-C994-B404DF5956DB}"/>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5177309"/>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_Diapositive de titr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AFFA3F9-F180-1FF0-D8E1-A378877FCA6B}"/>
              </a:ext>
            </a:extLst>
          </p:cNvPr>
          <p:cNvSpPr/>
          <p:nvPr userDrawn="1"/>
        </p:nvSpPr>
        <p:spPr>
          <a:xfrm>
            <a:off x="0" y="6267372"/>
            <a:ext cx="12192000" cy="590628"/>
          </a:xfrm>
          <a:prstGeom prst="rect">
            <a:avLst/>
          </a:prstGeom>
          <a:solidFill>
            <a:srgbClr val="96B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Titre 11">
            <a:extLst>
              <a:ext uri="{FF2B5EF4-FFF2-40B4-BE49-F238E27FC236}">
                <a16:creationId xmlns:a16="http://schemas.microsoft.com/office/drawing/2014/main" id="{313CC776-DF14-5449-BB96-02FE6CAF06B0}"/>
              </a:ext>
            </a:extLst>
          </p:cNvPr>
          <p:cNvSpPr>
            <a:spLocks noGrp="1"/>
          </p:cNvSpPr>
          <p:nvPr>
            <p:ph type="title"/>
          </p:nvPr>
        </p:nvSpPr>
        <p:spPr>
          <a:xfrm>
            <a:off x="1959667" y="1908268"/>
            <a:ext cx="9779619" cy="2114016"/>
          </a:xfrm>
          <a:prstGeom prst="rect">
            <a:avLst/>
          </a:prstGeom>
        </p:spPr>
        <p:txBody>
          <a:bodyPr vert="horz" lIns="91440" tIns="45720" rIns="91440" bIns="45720" rtlCol="0" anchor="t">
            <a:noAutofit/>
          </a:bodyPr>
          <a:lstStyle>
            <a:lvl1pPr algn="l" defTabSz="914400" rtl="0" eaLnBrk="1" latinLnBrk="0" hangingPunct="1">
              <a:lnSpc>
                <a:spcPct val="100000"/>
              </a:lnSpc>
              <a:spcBef>
                <a:spcPct val="0"/>
              </a:spcBef>
              <a:buNone/>
              <a:defRPr lang="fr-FR" sz="3600" b="1" i="0" kern="1200" dirty="0">
                <a:solidFill>
                  <a:srgbClr val="5E247C"/>
                </a:solidFill>
                <a:latin typeface="Arial" panose="020B0604020202020204" pitchFamily="34" charset="0"/>
                <a:ea typeface="+mj-ea"/>
                <a:cs typeface="Arial" panose="020B0604020202020204" pitchFamily="34" charset="0"/>
              </a:defRPr>
            </a:lvl1pPr>
          </a:lstStyle>
          <a:p>
            <a:endParaRPr lang="fr-FR" dirty="0"/>
          </a:p>
        </p:txBody>
      </p:sp>
      <p:sp>
        <p:nvSpPr>
          <p:cNvPr id="16" name="Espace réservé du contenu 4">
            <a:extLst>
              <a:ext uri="{FF2B5EF4-FFF2-40B4-BE49-F238E27FC236}">
                <a16:creationId xmlns:a16="http://schemas.microsoft.com/office/drawing/2014/main" id="{59F1B452-BF35-044F-A6EB-AEAD81158A88}"/>
              </a:ext>
            </a:extLst>
          </p:cNvPr>
          <p:cNvSpPr>
            <a:spLocks noGrp="1"/>
          </p:cNvSpPr>
          <p:nvPr>
            <p:ph sz="quarter" idx="10" hasCustomPrompt="1"/>
          </p:nvPr>
        </p:nvSpPr>
        <p:spPr>
          <a:xfrm>
            <a:off x="3320118" y="4142684"/>
            <a:ext cx="8419168" cy="360864"/>
          </a:xfrm>
          <a:prstGeom prst="rect">
            <a:avLst/>
          </a:prstGeom>
        </p:spPr>
        <p:txBody>
          <a:bodyPr anchor="ctr"/>
          <a:lstStyle>
            <a:lvl1pPr marL="0" indent="0" algn="l">
              <a:buFontTx/>
              <a:buNone/>
              <a:defRPr sz="1800" i="1">
                <a:solidFill>
                  <a:schemeClr val="tx1">
                    <a:lumMod val="50000"/>
                    <a:lumOff val="50000"/>
                  </a:schemeClr>
                </a:solidFill>
              </a:defRPr>
            </a:lvl1pPr>
          </a:lstStyle>
          <a:p>
            <a:r>
              <a:rPr lang="fr-FR" dirty="0"/>
              <a:t>X. </a:t>
            </a:r>
            <a:r>
              <a:rPr lang="fr-FR" dirty="0" err="1"/>
              <a:t>Xxxxx</a:t>
            </a:r>
            <a:r>
              <a:rPr lang="fr-FR" dirty="0"/>
              <a:t>, et al., ECCMID® 2023, </a:t>
            </a:r>
            <a:r>
              <a:rPr lang="fr-FR" dirty="0" err="1"/>
              <a:t>Abs#xxx</a:t>
            </a:r>
            <a:r>
              <a:rPr lang="fr-FR" dirty="0"/>
              <a:t> </a:t>
            </a:r>
          </a:p>
        </p:txBody>
      </p:sp>
      <p:sp>
        <p:nvSpPr>
          <p:cNvPr id="17" name="Ellipse 16">
            <a:extLst>
              <a:ext uri="{FF2B5EF4-FFF2-40B4-BE49-F238E27FC236}">
                <a16:creationId xmlns:a16="http://schemas.microsoft.com/office/drawing/2014/main" id="{1AC0C61B-D10B-3240-9F89-FCC4B92E7B53}"/>
              </a:ext>
            </a:extLst>
          </p:cNvPr>
          <p:cNvSpPr/>
          <p:nvPr userDrawn="1"/>
        </p:nvSpPr>
        <p:spPr>
          <a:xfrm>
            <a:off x="1306873" y="1908268"/>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Forme libre 11">
            <a:extLst>
              <a:ext uri="{FF2B5EF4-FFF2-40B4-BE49-F238E27FC236}">
                <a16:creationId xmlns:a16="http://schemas.microsoft.com/office/drawing/2014/main" id="{00DBDEC7-14D3-44CF-AC15-B840F66BB1FE}"/>
              </a:ext>
            </a:extLst>
          </p:cNvPr>
          <p:cNvSpPr/>
          <p:nvPr userDrawn="1"/>
        </p:nvSpPr>
        <p:spPr>
          <a:xfrm>
            <a:off x="1569374" y="2458602"/>
            <a:ext cx="1628078" cy="1861608"/>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srgbClr val="FFFFFF"/>
              </a:solidFill>
            </a:endParaRPr>
          </a:p>
        </p:txBody>
      </p:sp>
      <p:pic>
        <p:nvPicPr>
          <p:cNvPr id="3" name="Image 2" descr="Une image contenant texte, clipart&#10;&#10;Description générée automatiquement">
            <a:extLst>
              <a:ext uri="{FF2B5EF4-FFF2-40B4-BE49-F238E27FC236}">
                <a16:creationId xmlns:a16="http://schemas.microsoft.com/office/drawing/2014/main" id="{04931FBC-5CD7-0098-EA2E-0BA6CD270DC5}"/>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0" name="Espace réservé du contenu 4">
            <a:extLst>
              <a:ext uri="{FF2B5EF4-FFF2-40B4-BE49-F238E27FC236}">
                <a16:creationId xmlns:a16="http://schemas.microsoft.com/office/drawing/2014/main" id="{0F890CDF-2FD8-8B4D-EA3A-2003CD476EC5}"/>
              </a:ext>
            </a:extLst>
          </p:cNvPr>
          <p:cNvSpPr>
            <a:spLocks noGrp="1"/>
          </p:cNvSpPr>
          <p:nvPr>
            <p:ph sz="quarter" idx="11" hasCustomPrompt="1"/>
          </p:nvPr>
        </p:nvSpPr>
        <p:spPr>
          <a:xfrm>
            <a:off x="3472284" y="148485"/>
            <a:ext cx="8419168" cy="360864"/>
          </a:xfrm>
          <a:prstGeom prst="rect">
            <a:avLst/>
          </a:prstGeom>
        </p:spPr>
        <p:txBody>
          <a:bodyPr anchor="ctr"/>
          <a:lstStyle>
            <a:lvl1pPr marL="0" indent="0" algn="r">
              <a:buFontTx/>
              <a:buNone/>
              <a:defRPr sz="1800" b="1" i="0">
                <a:solidFill>
                  <a:schemeClr val="tx1">
                    <a:lumMod val="50000"/>
                    <a:lumOff val="50000"/>
                  </a:schemeClr>
                </a:solidFill>
              </a:defRPr>
            </a:lvl1pPr>
          </a:lstStyle>
          <a:p>
            <a:r>
              <a:rPr lang="fr-FR" dirty="0"/>
              <a:t>Sous-titre</a:t>
            </a:r>
          </a:p>
        </p:txBody>
      </p:sp>
      <p:sp>
        <p:nvSpPr>
          <p:cNvPr id="4" name="Rectangle 3">
            <a:extLst>
              <a:ext uri="{FF2B5EF4-FFF2-40B4-BE49-F238E27FC236}">
                <a16:creationId xmlns:a16="http://schemas.microsoft.com/office/drawing/2014/main" id="{B8806123-B574-179E-C0D2-B5B6F6A8D64E}"/>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6" name="Image 5" descr="Une image contenant texte, clipart&#10;&#10;Description générée automatiquement">
            <a:extLst>
              <a:ext uri="{FF2B5EF4-FFF2-40B4-BE49-F238E27FC236}">
                <a16:creationId xmlns:a16="http://schemas.microsoft.com/office/drawing/2014/main" id="{ABE9ECDA-12D3-711B-6BE0-354899D39E41}"/>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8" name="Rectangle 7">
            <a:extLst>
              <a:ext uri="{FF2B5EF4-FFF2-40B4-BE49-F238E27FC236}">
                <a16:creationId xmlns:a16="http://schemas.microsoft.com/office/drawing/2014/main" id="{934BC7F3-21A9-27AE-ABD5-D1E7B1D627F5}"/>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1" name="Rectangle 10">
            <a:extLst>
              <a:ext uri="{FF2B5EF4-FFF2-40B4-BE49-F238E27FC236}">
                <a16:creationId xmlns:a16="http://schemas.microsoft.com/office/drawing/2014/main" id="{515EC7E6-9970-B07B-696C-9639BA41A0C5}"/>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sp>
        <p:nvSpPr>
          <p:cNvPr id="5" name="ZoneTexte 4">
            <a:extLst>
              <a:ext uri="{FF2B5EF4-FFF2-40B4-BE49-F238E27FC236}">
                <a16:creationId xmlns:a16="http://schemas.microsoft.com/office/drawing/2014/main" id="{6CE4E481-3F30-C40C-2774-96DA4DDC990B}"/>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8901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u Abstract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AF03539-2C5F-8671-F2F1-709C95798136}"/>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Rectangle 3">
            <a:extLst>
              <a:ext uri="{FF2B5EF4-FFF2-40B4-BE49-F238E27FC236}">
                <a16:creationId xmlns:a16="http://schemas.microsoft.com/office/drawing/2014/main" id="{93AA40F0-18E2-4E8D-5D1D-DCA19C495157}"/>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5" name="Rectangle 4">
            <a:extLst>
              <a:ext uri="{FF2B5EF4-FFF2-40B4-BE49-F238E27FC236}">
                <a16:creationId xmlns:a16="http://schemas.microsoft.com/office/drawing/2014/main" id="{840FD5BA-AF9D-EFD4-3DC2-622F0FAB216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13" name="Image 12" descr="Une image contenant texte, clipart&#10;&#10;Description générée automatiquement">
            <a:extLst>
              <a:ext uri="{FF2B5EF4-FFF2-40B4-BE49-F238E27FC236}">
                <a16:creationId xmlns:a16="http://schemas.microsoft.com/office/drawing/2014/main" id="{86A85DD4-2720-9B5F-EE4F-0F8CBABCF493}"/>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5" name="Espace réservé du texte 21">
            <a:extLst>
              <a:ext uri="{FF2B5EF4-FFF2-40B4-BE49-F238E27FC236}">
                <a16:creationId xmlns:a16="http://schemas.microsoft.com/office/drawing/2014/main" id="{58613CC8-001A-AA19-B239-C4E6D697B842}"/>
              </a:ext>
            </a:extLst>
          </p:cNvPr>
          <p:cNvSpPr>
            <a:spLocks noGrp="1"/>
          </p:cNvSpPr>
          <p:nvPr>
            <p:ph type="body" sz="quarter" idx="15" hasCustomPrompt="1"/>
          </p:nvPr>
        </p:nvSpPr>
        <p:spPr>
          <a:xfrm>
            <a:off x="960194" y="1395361"/>
            <a:ext cx="11104989" cy="4232354"/>
          </a:xfrm>
          <a:prstGeom prst="rect">
            <a:avLst/>
          </a:prstGeom>
        </p:spPr>
        <p:txBody>
          <a:bodyPr/>
          <a:lstStyle>
            <a:lvl1pPr marL="280988" indent="-280988">
              <a:lnSpc>
                <a:spcPct val="100000"/>
              </a:lnSpc>
              <a:spcBef>
                <a:spcPts val="600"/>
              </a:spcBef>
              <a:buClr>
                <a:srgbClr val="5E247C"/>
              </a:buClr>
              <a:buSzPct val="85000"/>
              <a:buFont typeface="Wingdings" panose="05000000000000000000" pitchFamily="2" charset="2"/>
              <a:buChar char="l"/>
              <a:defRPr sz="1800"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stStyle>
          <a:p>
            <a:pPr lvl="0"/>
            <a:r>
              <a:rPr lang="fr-FR" dirty="0"/>
              <a:t>Cliquez pour modifier le texte</a:t>
            </a:r>
          </a:p>
          <a:p>
            <a:pPr lvl="1"/>
            <a:r>
              <a:rPr lang="fr-FR" dirty="0"/>
              <a:t>Deuxième niveau</a:t>
            </a:r>
          </a:p>
          <a:p>
            <a:pPr lvl="2"/>
            <a:r>
              <a:rPr lang="fr-FR" dirty="0"/>
              <a:t>Troisième niveau</a:t>
            </a:r>
          </a:p>
        </p:txBody>
      </p:sp>
      <p:sp>
        <p:nvSpPr>
          <p:cNvPr id="18" name="Espace réservé du texte 7">
            <a:extLst>
              <a:ext uri="{FF2B5EF4-FFF2-40B4-BE49-F238E27FC236}">
                <a16:creationId xmlns:a16="http://schemas.microsoft.com/office/drawing/2014/main" id="{13209BE0-F810-B6FA-5775-7FF3389E2C6D}"/>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20" name="Titre 11">
            <a:extLst>
              <a:ext uri="{FF2B5EF4-FFF2-40B4-BE49-F238E27FC236}">
                <a16:creationId xmlns:a16="http://schemas.microsoft.com/office/drawing/2014/main" id="{A0DECC57-AD3D-63E6-DDC9-E91BFB091CF7}"/>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21" name="Connecteur droit 20">
            <a:extLst>
              <a:ext uri="{FF2B5EF4-FFF2-40B4-BE49-F238E27FC236}">
                <a16:creationId xmlns:a16="http://schemas.microsoft.com/office/drawing/2014/main" id="{AF9E6B23-B277-744C-28BB-ABC6F63A3E93}"/>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22" name="Espace réservé du texte 24">
            <a:extLst>
              <a:ext uri="{FF2B5EF4-FFF2-40B4-BE49-F238E27FC236}">
                <a16:creationId xmlns:a16="http://schemas.microsoft.com/office/drawing/2014/main" id="{B22F81E6-ACA0-CA4E-E737-4BB638E7575A}"/>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Narrow" panose="020B0604020202020204" pitchFamily="34" charset="0"/>
                <a:cs typeface="Arial Narrow" panose="020B0604020202020204" pitchFamily="34" charset="0"/>
              </a:defRPr>
            </a:lvl1pPr>
          </a:lstStyle>
          <a:p>
            <a:pPr lvl="0"/>
            <a:r>
              <a:rPr lang="fr-FR" dirty="0"/>
              <a:t>Cliquez pour modifier le sous-titre</a:t>
            </a:r>
          </a:p>
        </p:txBody>
      </p:sp>
      <p:sp>
        <p:nvSpPr>
          <p:cNvPr id="3" name="Espace réservé du contenu 16">
            <a:extLst>
              <a:ext uri="{FF2B5EF4-FFF2-40B4-BE49-F238E27FC236}">
                <a16:creationId xmlns:a16="http://schemas.microsoft.com/office/drawing/2014/main" id="{F37B3FD6-8310-06BF-CD4A-31212D2381B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6" name="ZoneTexte 5">
            <a:extLst>
              <a:ext uri="{FF2B5EF4-FFF2-40B4-BE49-F238E27FC236}">
                <a16:creationId xmlns:a16="http://schemas.microsoft.com/office/drawing/2014/main" id="{E8739052-C417-1B03-7C46-5292D0283106}"/>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8257961"/>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ontenu Abstract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D20C04-B6CC-341F-FF24-77D673088B38}"/>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DBAA5253-F433-4E88-88F4-C987F51E67B3}"/>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6" name="Rectangle 15">
            <a:extLst>
              <a:ext uri="{FF2B5EF4-FFF2-40B4-BE49-F238E27FC236}">
                <a16:creationId xmlns:a16="http://schemas.microsoft.com/office/drawing/2014/main" id="{3F5D1192-EC28-B58A-C906-5A166EB4D6CD}"/>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17" name="Image 16" descr="Une image contenant texte, clipart&#10;&#10;Description générée automatiquement">
            <a:extLst>
              <a:ext uri="{FF2B5EF4-FFF2-40B4-BE49-F238E27FC236}">
                <a16:creationId xmlns:a16="http://schemas.microsoft.com/office/drawing/2014/main" id="{69121C29-36B5-B7B1-4C76-0398EEEE351D}"/>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1" name="Espace réservé du texte 7">
            <a:extLst>
              <a:ext uri="{FF2B5EF4-FFF2-40B4-BE49-F238E27FC236}">
                <a16:creationId xmlns:a16="http://schemas.microsoft.com/office/drawing/2014/main" id="{8E151733-9EB8-1846-658B-D4DF3D1FCE8A}"/>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12" name="Titre 11">
            <a:extLst>
              <a:ext uri="{FF2B5EF4-FFF2-40B4-BE49-F238E27FC236}">
                <a16:creationId xmlns:a16="http://schemas.microsoft.com/office/drawing/2014/main" id="{E283F5AC-2216-50A7-374E-588FE51D2BA8}"/>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cxnSp>
        <p:nvCxnSpPr>
          <p:cNvPr id="13" name="Connecteur droit 12">
            <a:extLst>
              <a:ext uri="{FF2B5EF4-FFF2-40B4-BE49-F238E27FC236}">
                <a16:creationId xmlns:a16="http://schemas.microsoft.com/office/drawing/2014/main" id="{90CD0FAE-8023-DE6A-0AC0-3556FD12204E}"/>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15" name="Espace réservé du texte 24">
            <a:extLst>
              <a:ext uri="{FF2B5EF4-FFF2-40B4-BE49-F238E27FC236}">
                <a16:creationId xmlns:a16="http://schemas.microsoft.com/office/drawing/2014/main" id="{40F7BC52-687B-EA0B-8882-C100D979C31F}"/>
              </a:ext>
            </a:extLst>
          </p:cNvPr>
          <p:cNvSpPr>
            <a:spLocks noGrp="1"/>
          </p:cNvSpPr>
          <p:nvPr>
            <p:ph type="body" sz="quarter" idx="18"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Narrow" panose="020B0604020202020204" pitchFamily="34" charset="0"/>
                <a:cs typeface="Arial Narrow" panose="020B0604020202020204" pitchFamily="34" charset="0"/>
              </a:defRPr>
            </a:lvl1pPr>
          </a:lstStyle>
          <a:p>
            <a:pPr lvl="0"/>
            <a:r>
              <a:rPr lang="fr-FR" dirty="0"/>
              <a:t>Cliquez pour modifier le sous-titre</a:t>
            </a:r>
          </a:p>
        </p:txBody>
      </p:sp>
      <p:sp>
        <p:nvSpPr>
          <p:cNvPr id="2" name="Espace réservé du contenu 16">
            <a:extLst>
              <a:ext uri="{FF2B5EF4-FFF2-40B4-BE49-F238E27FC236}">
                <a16:creationId xmlns:a16="http://schemas.microsoft.com/office/drawing/2014/main" id="{4853D330-B8B8-BA32-7A74-7EA541CEB31D}"/>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3" name="ZoneTexte 2">
            <a:extLst>
              <a:ext uri="{FF2B5EF4-FFF2-40B4-BE49-F238E27FC236}">
                <a16:creationId xmlns:a16="http://schemas.microsoft.com/office/drawing/2014/main" id="{B1ED85B6-3B5E-51C6-04BB-717A33ABBA84}"/>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9345262"/>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ontenu Abstract 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FD20C04-B6CC-341F-FF24-77D673088B38}"/>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DBAA5253-F433-4E88-88F4-C987F51E67B3}"/>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FFFFFF"/>
              </a:solidFill>
              <a:effectLst/>
              <a:uLnTx/>
              <a:uFillTx/>
              <a:latin typeface="Arial Narrow" panose="020B0604020202020204" pitchFamily="34" charset="0"/>
              <a:ea typeface="+mn-ea"/>
              <a:cs typeface="Arial Narrow" panose="020B0604020202020204" pitchFamily="34" charset="0"/>
            </a:endParaRPr>
          </a:p>
        </p:txBody>
      </p:sp>
      <p:sp>
        <p:nvSpPr>
          <p:cNvPr id="16" name="Rectangle 15">
            <a:extLst>
              <a:ext uri="{FF2B5EF4-FFF2-40B4-BE49-F238E27FC236}">
                <a16:creationId xmlns:a16="http://schemas.microsoft.com/office/drawing/2014/main" id="{3F5D1192-EC28-B58A-C906-5A166EB4D6CD}"/>
              </a:ext>
            </a:extLst>
          </p:cNvPr>
          <p:cNvSpPr/>
          <p:nvPr userDrawn="1"/>
        </p:nvSpPr>
        <p:spPr>
          <a:xfrm rot="16200000">
            <a:off x="-1201106" y="4590200"/>
            <a:ext cx="3291213"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Ce contenu est un rapport et/ou un résumé des communications d'un congrès dont l'objectif est d'informer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sur l'état actuel de la recherche ; les données présentées ici peuvent ne pas être validées par les autorités de santé et,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le cas échéant, ne doivent pas être mises en pratique.</a:t>
            </a:r>
          </a:p>
        </p:txBody>
      </p:sp>
      <p:pic>
        <p:nvPicPr>
          <p:cNvPr id="17" name="Image 16" descr="Une image contenant texte, clipart&#10;&#10;Description générée automatiquement">
            <a:extLst>
              <a:ext uri="{FF2B5EF4-FFF2-40B4-BE49-F238E27FC236}">
                <a16:creationId xmlns:a16="http://schemas.microsoft.com/office/drawing/2014/main" id="{69121C29-36B5-B7B1-4C76-0398EEEE351D}"/>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2" name="Espace réservé du contenu 28">
            <a:extLst>
              <a:ext uri="{FF2B5EF4-FFF2-40B4-BE49-F238E27FC236}">
                <a16:creationId xmlns:a16="http://schemas.microsoft.com/office/drawing/2014/main" id="{7AFCAD0A-483F-993E-F8FB-82A89A152C66}"/>
              </a:ext>
            </a:extLst>
          </p:cNvPr>
          <p:cNvSpPr>
            <a:spLocks noGrp="1"/>
          </p:cNvSpPr>
          <p:nvPr>
            <p:ph sz="quarter" idx="22"/>
          </p:nvPr>
        </p:nvSpPr>
        <p:spPr>
          <a:xfrm>
            <a:off x="1349388" y="1080655"/>
            <a:ext cx="9678003" cy="4718674"/>
          </a:xfrm>
          <a:prstGeom prst="rect">
            <a:avLst/>
          </a:prstGeom>
          <a:noFill/>
        </p:spPr>
        <p:txBody>
          <a:bodyPr/>
          <a:lstStyle>
            <a:lvl1pPr marL="285750" indent="-285750">
              <a:buClr>
                <a:srgbClr val="5E247C"/>
              </a:buClr>
              <a:buSzPct val="80000"/>
              <a:buFont typeface="Century Gothic" panose="020B0502020202020204" pitchFamily="34" charset="0"/>
              <a:buChar char="►"/>
              <a:defRPr sz="1800" b="1">
                <a:solidFill>
                  <a:schemeClr val="tx1"/>
                </a:solidFill>
              </a:defRPr>
            </a:lvl1pPr>
            <a:lvl2pPr marL="536575" indent="-268288">
              <a:buClr>
                <a:srgbClr val="5E247C"/>
              </a:buClr>
              <a:buFont typeface="Wingdings" panose="05000000000000000000" pitchFamily="2" charset="2"/>
              <a:buChar char="à"/>
              <a:defRPr sz="1600">
                <a:solidFill>
                  <a:schemeClr val="tx1"/>
                </a:solidFill>
              </a:defRPr>
            </a:lvl2pPr>
            <a:lvl3pPr marL="719138" indent="-182563">
              <a:buClr>
                <a:srgbClr val="5E247C"/>
              </a:buClr>
              <a:buFont typeface="Wingdings" pitchFamily="2" charset="2"/>
              <a:buChar char="§"/>
              <a:defRPr sz="1400" b="1">
                <a:solidFill>
                  <a:schemeClr val="tx1"/>
                </a:solidFill>
              </a:defRPr>
            </a:lvl3pPr>
            <a:lvl4pPr marL="1600200" indent="-228600">
              <a:buClr>
                <a:srgbClr val="FF7F4D"/>
              </a:buClr>
              <a:buFont typeface="Police système Courant"/>
              <a:buChar char="⁃"/>
              <a:defRPr sz="1200">
                <a:solidFill>
                  <a:schemeClr val="tx1"/>
                </a:solidFill>
              </a:defRPr>
            </a:lvl4pPr>
            <a:lvl5pPr marL="1828800" indent="0">
              <a:buNone/>
              <a:defRPr sz="1050">
                <a:solidFill>
                  <a:schemeClr val="tx1"/>
                </a:solidFill>
              </a:defRPr>
            </a:lvl5pPr>
          </a:lstStyle>
          <a:p>
            <a:pPr lvl="0"/>
            <a:r>
              <a:rPr lang="fr-FR" dirty="0"/>
              <a:t>Cliquez pour modifier les styles du texte du masque</a:t>
            </a:r>
          </a:p>
          <a:p>
            <a:pPr lvl="1"/>
            <a:r>
              <a:rPr lang="fr-FR" dirty="0"/>
              <a:t>Deuxième niveau</a:t>
            </a:r>
          </a:p>
          <a:p>
            <a:pPr lvl="2"/>
            <a:r>
              <a:rPr lang="fr-FR" dirty="0"/>
              <a:t>Troisième niveau</a:t>
            </a:r>
          </a:p>
        </p:txBody>
      </p:sp>
      <p:sp>
        <p:nvSpPr>
          <p:cNvPr id="4" name="Espace réservé du texte 18">
            <a:extLst>
              <a:ext uri="{FF2B5EF4-FFF2-40B4-BE49-F238E27FC236}">
                <a16:creationId xmlns:a16="http://schemas.microsoft.com/office/drawing/2014/main" id="{2FE8EAA3-C5EE-7F26-A57D-DD76D00F52D9}"/>
              </a:ext>
            </a:extLst>
          </p:cNvPr>
          <p:cNvSpPr>
            <a:spLocks noGrp="1"/>
          </p:cNvSpPr>
          <p:nvPr>
            <p:ph type="body" sz="quarter" idx="17" hasCustomPrompt="1"/>
          </p:nvPr>
        </p:nvSpPr>
        <p:spPr>
          <a:xfrm>
            <a:off x="932773" y="-4431"/>
            <a:ext cx="11259225" cy="516866"/>
          </a:xfrm>
          <a:prstGeom prst="rect">
            <a:avLst/>
          </a:prstGeom>
        </p:spPr>
        <p:txBody>
          <a:bodyPr lIns="180000">
            <a:noAutofit/>
          </a:bodyPr>
          <a:lstStyle>
            <a:lvl1pPr marL="0" indent="0">
              <a:buNone/>
              <a:defRPr sz="3600" b="1" i="0">
                <a:solidFill>
                  <a:srgbClr val="5E247C"/>
                </a:solidFill>
                <a:latin typeface="Century Gothic" panose="020B0502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Titre abstract…</a:t>
            </a:r>
          </a:p>
        </p:txBody>
      </p:sp>
      <p:sp>
        <p:nvSpPr>
          <p:cNvPr id="5" name="Espace réservé du texte 18">
            <a:extLst>
              <a:ext uri="{FF2B5EF4-FFF2-40B4-BE49-F238E27FC236}">
                <a16:creationId xmlns:a16="http://schemas.microsoft.com/office/drawing/2014/main" id="{9EB53335-3C8E-3166-B9D2-48193449FBC5}"/>
              </a:ext>
            </a:extLst>
          </p:cNvPr>
          <p:cNvSpPr>
            <a:spLocks noGrp="1"/>
          </p:cNvSpPr>
          <p:nvPr>
            <p:ph type="body" sz="quarter" idx="18" hasCustomPrompt="1"/>
          </p:nvPr>
        </p:nvSpPr>
        <p:spPr>
          <a:xfrm>
            <a:off x="932774" y="522517"/>
            <a:ext cx="11259224" cy="341085"/>
          </a:xfrm>
          <a:prstGeom prst="rect">
            <a:avLst/>
          </a:prstGeom>
        </p:spPr>
        <p:txBody>
          <a:bodyPr lIns="180000">
            <a:noAutofit/>
          </a:bodyPr>
          <a:lstStyle>
            <a:lvl1pPr marL="0" indent="0">
              <a:buNone/>
              <a:defRPr sz="2000" b="1" i="0">
                <a:solidFill>
                  <a:schemeClr val="tx1">
                    <a:lumMod val="75000"/>
                    <a:lumOff val="25000"/>
                  </a:schemeClr>
                </a:solidFill>
                <a:latin typeface="Century Gothic" panose="020B0502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Sous-titre abstract…</a:t>
            </a:r>
          </a:p>
        </p:txBody>
      </p:sp>
      <p:sp>
        <p:nvSpPr>
          <p:cNvPr id="20" name="Espace réservé du texte 7">
            <a:extLst>
              <a:ext uri="{FF2B5EF4-FFF2-40B4-BE49-F238E27FC236}">
                <a16:creationId xmlns:a16="http://schemas.microsoft.com/office/drawing/2014/main" id="{D6F0516D-2526-3955-54C3-C29CCEC1D12D}"/>
              </a:ext>
            </a:extLst>
          </p:cNvPr>
          <p:cNvSpPr>
            <a:spLocks noGrp="1"/>
          </p:cNvSpPr>
          <p:nvPr>
            <p:ph type="body" sz="quarter" idx="23" hasCustomPrompt="1"/>
          </p:nvPr>
        </p:nvSpPr>
        <p:spPr>
          <a:xfrm>
            <a:off x="1349387" y="5807676"/>
            <a:ext cx="10715795"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7" name="Espace réservé du contenu 16">
            <a:extLst>
              <a:ext uri="{FF2B5EF4-FFF2-40B4-BE49-F238E27FC236}">
                <a16:creationId xmlns:a16="http://schemas.microsoft.com/office/drawing/2014/main" id="{638DF9C1-95B6-2CE1-902D-CB825EA28C8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3" name="ZoneTexte 2">
            <a:extLst>
              <a:ext uri="{FF2B5EF4-FFF2-40B4-BE49-F238E27FC236}">
                <a16:creationId xmlns:a16="http://schemas.microsoft.com/office/drawing/2014/main" id="{F918AF1B-497E-10E6-A423-4F60346D76E5}"/>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83406"/>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ontenu Abstract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AF03539-2C5F-8671-F2F1-709C95798136}"/>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 name="Rectangle 3">
            <a:extLst>
              <a:ext uri="{FF2B5EF4-FFF2-40B4-BE49-F238E27FC236}">
                <a16:creationId xmlns:a16="http://schemas.microsoft.com/office/drawing/2014/main" id="{93AA40F0-18E2-4E8D-5D1D-DCA19C495157}"/>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Rectangle 4">
            <a:extLst>
              <a:ext uri="{FF2B5EF4-FFF2-40B4-BE49-F238E27FC236}">
                <a16:creationId xmlns:a16="http://schemas.microsoft.com/office/drawing/2014/main" id="{840FD5BA-AF9D-EFD4-3DC2-622F0FAB2168}"/>
              </a:ext>
            </a:extLst>
          </p:cNvPr>
          <p:cNvSpPr/>
          <p:nvPr userDrawn="1"/>
        </p:nvSpPr>
        <p:spPr>
          <a:xfrm rot="16200000">
            <a:off x="-1201106" y="4590200"/>
            <a:ext cx="3291213"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Ce contenu est un rapport et/ou un résumé des communications d'un congrès dont l'objectif est d'informer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sur l'état actuel de la recherche ; les données présentées ici peuvent ne pas être validées par les autorités de santé et, </a:t>
            </a:r>
            <a:b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br>
            <a:r>
              <a:rPr kumimoji="0" lang="fr-FR" sz="800" b="0" i="0"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le cas échéant, ne doivent pas être mises en pratique.</a:t>
            </a:r>
          </a:p>
        </p:txBody>
      </p:sp>
      <p:pic>
        <p:nvPicPr>
          <p:cNvPr id="13" name="Image 12" descr="Une image contenant texte, clipart&#10;&#10;Description générée automatiquement">
            <a:extLst>
              <a:ext uri="{FF2B5EF4-FFF2-40B4-BE49-F238E27FC236}">
                <a16:creationId xmlns:a16="http://schemas.microsoft.com/office/drawing/2014/main" id="{86A85DD4-2720-9B5F-EE4F-0F8CBABCF493}"/>
              </a:ext>
            </a:extLst>
          </p:cNvPr>
          <p:cNvPicPr>
            <a:picLocks noChangeAspect="1"/>
          </p:cNvPicPr>
          <p:nvPr userDrawn="1"/>
        </p:nvPicPr>
        <p:blipFill>
          <a:blip r:embed="rId2"/>
          <a:stretch>
            <a:fillRect/>
          </a:stretch>
        </p:blipFill>
        <p:spPr>
          <a:xfrm>
            <a:off x="10260772" y="6415366"/>
            <a:ext cx="1630680" cy="294640"/>
          </a:xfrm>
          <a:prstGeom prst="rect">
            <a:avLst/>
          </a:prstGeom>
        </p:spPr>
      </p:pic>
      <p:sp>
        <p:nvSpPr>
          <p:cNvPr id="15" name="Espace réservé du texte 21">
            <a:extLst>
              <a:ext uri="{FF2B5EF4-FFF2-40B4-BE49-F238E27FC236}">
                <a16:creationId xmlns:a16="http://schemas.microsoft.com/office/drawing/2014/main" id="{58613CC8-001A-AA19-B239-C4E6D697B842}"/>
              </a:ext>
            </a:extLst>
          </p:cNvPr>
          <p:cNvSpPr>
            <a:spLocks noGrp="1"/>
          </p:cNvSpPr>
          <p:nvPr>
            <p:ph type="body" sz="quarter" idx="15" hasCustomPrompt="1"/>
          </p:nvPr>
        </p:nvSpPr>
        <p:spPr>
          <a:xfrm>
            <a:off x="960194" y="1395361"/>
            <a:ext cx="11104989" cy="4232354"/>
          </a:xfrm>
          <a:prstGeom prst="rect">
            <a:avLst/>
          </a:prstGeom>
        </p:spPr>
        <p:txBody>
          <a:bodyPr/>
          <a:lstStyle>
            <a:lvl1pPr marL="280988" indent="-280988">
              <a:lnSpc>
                <a:spcPct val="100000"/>
              </a:lnSpc>
              <a:spcBef>
                <a:spcPts val="600"/>
              </a:spcBef>
              <a:buClr>
                <a:srgbClr val="5E247C"/>
              </a:buClr>
              <a:buSzPct val="85000"/>
              <a:buFont typeface="Wingdings" panose="05000000000000000000" pitchFamily="2" charset="2"/>
              <a:buChar char="l"/>
              <a:defRPr sz="1800"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stStyle>
          <a:p>
            <a:pPr lvl="0"/>
            <a:r>
              <a:rPr lang="fr-FR" dirty="0"/>
              <a:t>Cliquez pour modifier le texte</a:t>
            </a:r>
          </a:p>
          <a:p>
            <a:pPr lvl="1"/>
            <a:r>
              <a:rPr lang="fr-FR" dirty="0"/>
              <a:t>Deuxième niveau</a:t>
            </a:r>
          </a:p>
          <a:p>
            <a:pPr lvl="2"/>
            <a:r>
              <a:rPr lang="fr-FR" dirty="0"/>
              <a:t>Troisième niveau</a:t>
            </a:r>
          </a:p>
        </p:txBody>
      </p:sp>
      <p:sp>
        <p:nvSpPr>
          <p:cNvPr id="18" name="Espace réservé du texte 7">
            <a:extLst>
              <a:ext uri="{FF2B5EF4-FFF2-40B4-BE49-F238E27FC236}">
                <a16:creationId xmlns:a16="http://schemas.microsoft.com/office/drawing/2014/main" id="{13209BE0-F810-B6FA-5775-7FF3389E2C6D}"/>
              </a:ext>
            </a:extLst>
          </p:cNvPr>
          <p:cNvSpPr>
            <a:spLocks noGrp="1"/>
          </p:cNvSpPr>
          <p:nvPr>
            <p:ph type="body" sz="quarter" idx="19" hasCustomPrompt="1"/>
          </p:nvPr>
        </p:nvSpPr>
        <p:spPr>
          <a:xfrm>
            <a:off x="960193" y="5807676"/>
            <a:ext cx="11104990" cy="380176"/>
          </a:xfrm>
          <a:prstGeom prst="rect">
            <a:avLst/>
          </a:prstGeom>
        </p:spPr>
        <p:txBody>
          <a:bodyPr anchor="b"/>
          <a:lstStyle>
            <a:lvl1pPr marL="0" indent="0">
              <a:spcBef>
                <a:spcPts val="0"/>
              </a:spcBef>
              <a:buNone/>
              <a:defRPr sz="800" b="0" i="1">
                <a:solidFill>
                  <a:schemeClr val="tx1">
                    <a:lumMod val="65000"/>
                    <a:lumOff val="35000"/>
                  </a:schemeClr>
                </a:solidFill>
                <a:latin typeface="Arial" panose="020B0604020202020204" pitchFamily="34" charset="0"/>
                <a:cs typeface="Arial" panose="020B0604020202020204" pitchFamily="34" charset="0"/>
              </a:defRPr>
            </a:lvl1pPr>
          </a:lstStyle>
          <a:p>
            <a:pPr lvl="0"/>
            <a:r>
              <a:rPr lang="fr-FR" dirty="0"/>
              <a:t>Cliquez pour modifier le texte</a:t>
            </a:r>
          </a:p>
        </p:txBody>
      </p:sp>
      <p:sp>
        <p:nvSpPr>
          <p:cNvPr id="20" name="Titre 11">
            <a:extLst>
              <a:ext uri="{FF2B5EF4-FFF2-40B4-BE49-F238E27FC236}">
                <a16:creationId xmlns:a16="http://schemas.microsoft.com/office/drawing/2014/main" id="{A0DECC57-AD3D-63E6-DDC9-E91BFB091CF7}"/>
              </a:ext>
            </a:extLst>
          </p:cNvPr>
          <p:cNvSpPr>
            <a:spLocks noGrp="1"/>
          </p:cNvSpPr>
          <p:nvPr>
            <p:ph type="title" hasCustomPrompt="1"/>
          </p:nvPr>
        </p:nvSpPr>
        <p:spPr>
          <a:xfrm>
            <a:off x="960194" y="7750"/>
            <a:ext cx="11104990" cy="719166"/>
          </a:xfrm>
          <a:prstGeom prst="rect">
            <a:avLst/>
          </a:prstGeom>
        </p:spPr>
        <p:txBody>
          <a:bodyPr numCol="1" anchor="ctr" anchorCtr="0">
            <a:noAutofit/>
          </a:bodyPr>
          <a:lstStyle>
            <a:lvl1pPr>
              <a:lnSpc>
                <a:spcPct val="85000"/>
              </a:lnSpc>
              <a:defRPr sz="2400" b="1" i="0" baseline="0">
                <a:solidFill>
                  <a:srgbClr val="5E247C"/>
                </a:solidFill>
                <a:latin typeface="Arial" panose="020B0604020202020204" pitchFamily="34" charset="0"/>
                <a:cs typeface="Arial" panose="020B0604020202020204" pitchFamily="34" charset="0"/>
              </a:defRPr>
            </a:lvl1pPr>
          </a:lstStyle>
          <a:p>
            <a:r>
              <a:rPr lang="fr-FR" dirty="0" err="1"/>
              <a:t>Modifiezle</a:t>
            </a:r>
            <a:r>
              <a:rPr lang="fr-FR" dirty="0"/>
              <a:t> titre</a:t>
            </a:r>
          </a:p>
        </p:txBody>
      </p:sp>
      <p:sp>
        <p:nvSpPr>
          <p:cNvPr id="3" name="Espace réservé du contenu 16">
            <a:extLst>
              <a:ext uri="{FF2B5EF4-FFF2-40B4-BE49-F238E27FC236}">
                <a16:creationId xmlns:a16="http://schemas.microsoft.com/office/drawing/2014/main" id="{F37B3FD6-8310-06BF-CD4A-31212D2381B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Arial" panose="020B0604020202020204" pitchFamily="34" charset="0"/>
                <a:cs typeface="Arial" panose="020B0604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Xx. XXXXXX et al., ECCMID</a:t>
            </a:r>
            <a:r>
              <a:rPr lang="fr-FR" sz="1200" i="1" baseline="30000" dirty="0">
                <a:latin typeface="Century Gothic" panose="020B0502020202020204" pitchFamily="34" charset="0"/>
              </a:rPr>
              <a:t>® </a:t>
            </a:r>
            <a:r>
              <a:rPr lang="fr-FR" sz="1200" i="1" dirty="0">
                <a:latin typeface="Century Gothic" panose="020B0502020202020204" pitchFamily="34" charset="0"/>
              </a:rPr>
              <a:t>2024, Abs #1111</a:t>
            </a:r>
          </a:p>
        </p:txBody>
      </p:sp>
      <p:sp>
        <p:nvSpPr>
          <p:cNvPr id="6" name="Espace réservé du texte 24">
            <a:extLst>
              <a:ext uri="{FF2B5EF4-FFF2-40B4-BE49-F238E27FC236}">
                <a16:creationId xmlns:a16="http://schemas.microsoft.com/office/drawing/2014/main" id="{CC74D1E5-3863-A1D7-07CD-6586D61F03AE}"/>
              </a:ext>
            </a:extLst>
          </p:cNvPr>
          <p:cNvSpPr>
            <a:spLocks noGrp="1"/>
          </p:cNvSpPr>
          <p:nvPr>
            <p:ph type="body" sz="quarter" idx="20" hasCustomPrompt="1"/>
          </p:nvPr>
        </p:nvSpPr>
        <p:spPr>
          <a:xfrm>
            <a:off x="960193" y="763783"/>
            <a:ext cx="11104990" cy="582613"/>
          </a:xfrm>
          <a:prstGeom prst="rect">
            <a:avLst/>
          </a:prstGeom>
        </p:spPr>
        <p:txBody>
          <a:bodyPr anchor="ctr"/>
          <a:lstStyle>
            <a:lvl1pPr marL="0" indent="0">
              <a:spcBef>
                <a:spcPts val="0"/>
              </a:spcBef>
              <a:buNone/>
              <a:defRPr sz="2000" b="1" i="0">
                <a:solidFill>
                  <a:schemeClr val="tx1">
                    <a:lumMod val="50000"/>
                    <a:lumOff val="50000"/>
                  </a:schemeClr>
                </a:solidFill>
                <a:latin typeface="Arial" panose="020B0604020202020204" pitchFamily="34" charset="0"/>
                <a:cs typeface="Arial" panose="020B0604020202020204" pitchFamily="34" charset="0"/>
              </a:defRPr>
            </a:lvl1pPr>
          </a:lstStyle>
          <a:p>
            <a:pPr lvl="0"/>
            <a:r>
              <a:rPr lang="fr-FR" dirty="0"/>
              <a:t>Cliquez pour modifier le sous-titre</a:t>
            </a:r>
          </a:p>
        </p:txBody>
      </p:sp>
      <p:cxnSp>
        <p:nvCxnSpPr>
          <p:cNvPr id="7" name="Connecteur droit 6">
            <a:extLst>
              <a:ext uri="{FF2B5EF4-FFF2-40B4-BE49-F238E27FC236}">
                <a16:creationId xmlns:a16="http://schemas.microsoft.com/office/drawing/2014/main" id="{2D46D00A-56C0-8EDD-EA1E-81F8E25661D0}"/>
              </a:ext>
            </a:extLst>
          </p:cNvPr>
          <p:cNvCxnSpPr>
            <a:cxnSpLocks/>
          </p:cNvCxnSpPr>
          <p:nvPr userDrawn="1"/>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id="{02A51A55-B1BA-52B6-28C1-148C0BDE56BD}"/>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4135775"/>
      </p:ext>
    </p:extLst>
  </p:cSld>
  <p:clrMapOvr>
    <a:masterClrMapping/>
  </p:clrMapOvr>
  <p:extLst>
    <p:ext uri="{DCECCB84-F9BA-43D5-87BE-67443E8EF086}">
      <p15:sldGuideLst xmlns:p15="http://schemas.microsoft.com/office/powerpoint/2012/main">
        <p15:guide id="1" orient="horz" pos="30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re Abstrac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DA10C3C-83D6-DFD0-206C-C16184C1044F}"/>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Rectangle 8">
            <a:extLst>
              <a:ext uri="{FF2B5EF4-FFF2-40B4-BE49-F238E27FC236}">
                <a16:creationId xmlns:a16="http://schemas.microsoft.com/office/drawing/2014/main" id="{B1592C02-83E5-A5C8-E162-287DE145FD68}"/>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0" name="Rectangle 9">
            <a:extLst>
              <a:ext uri="{FF2B5EF4-FFF2-40B4-BE49-F238E27FC236}">
                <a16:creationId xmlns:a16="http://schemas.microsoft.com/office/drawing/2014/main" id="{E8032FB2-8A0C-F093-959E-CBF277FEC978}"/>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pic>
        <p:nvPicPr>
          <p:cNvPr id="3" name="Image 2" descr="Une image contenant texte, clipart&#10;&#10;Description générée automatiquement">
            <a:extLst>
              <a:ext uri="{FF2B5EF4-FFF2-40B4-BE49-F238E27FC236}">
                <a16:creationId xmlns:a16="http://schemas.microsoft.com/office/drawing/2014/main" id="{BBB6422D-AB1E-F13B-F6FD-5F3ECFC74CA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5" name="Espace réservé du texte 18">
            <a:extLst>
              <a:ext uri="{FF2B5EF4-FFF2-40B4-BE49-F238E27FC236}">
                <a16:creationId xmlns:a16="http://schemas.microsoft.com/office/drawing/2014/main" id="{DFEFB30F-1A6E-F2F0-1048-B1403B3FD567}"/>
              </a:ext>
            </a:extLst>
          </p:cNvPr>
          <p:cNvSpPr>
            <a:spLocks noGrp="1"/>
          </p:cNvSpPr>
          <p:nvPr>
            <p:ph type="body" sz="quarter" idx="17" hasCustomPrompt="1"/>
          </p:nvPr>
        </p:nvSpPr>
        <p:spPr>
          <a:xfrm>
            <a:off x="1306583" y="1944913"/>
            <a:ext cx="10370160" cy="1690915"/>
          </a:xfrm>
          <a:prstGeom prst="rect">
            <a:avLst/>
          </a:prstGeom>
        </p:spPr>
        <p:txBody>
          <a:bodyPr>
            <a:noAutofit/>
          </a:bodyPr>
          <a:lstStyle>
            <a:lvl1pPr marL="0" indent="0" algn="ctr">
              <a:buNone/>
              <a:defRPr sz="4000" b="1" i="0">
                <a:solidFill>
                  <a:srgbClr val="5E247C"/>
                </a:solidFill>
                <a:latin typeface="Century Gothic" panose="020B0502020202020204" pitchFamily="34" charset="0"/>
              </a:defRPr>
            </a:lvl1pPr>
            <a:lvl2pPr marL="457200" indent="0">
              <a:buNone/>
              <a:defRPr sz="4000" b="1" i="0">
                <a:solidFill>
                  <a:srgbClr val="FF7F4D"/>
                </a:solidFill>
                <a:latin typeface="Century Gothic" panose="020B0502020202020204" pitchFamily="34" charset="0"/>
              </a:defRPr>
            </a:lvl2pPr>
            <a:lvl3pPr marL="914400" indent="0">
              <a:buNone/>
              <a:defRPr sz="4000" b="1" i="0">
                <a:solidFill>
                  <a:srgbClr val="FF7F4D"/>
                </a:solidFill>
                <a:latin typeface="Century Gothic" panose="020B0502020202020204" pitchFamily="34" charset="0"/>
              </a:defRPr>
            </a:lvl3pPr>
            <a:lvl4pPr marL="1371600" indent="0">
              <a:buNone/>
              <a:defRPr sz="4000" b="1" i="0">
                <a:solidFill>
                  <a:srgbClr val="FF7F4D"/>
                </a:solidFill>
                <a:latin typeface="Century Gothic" panose="020B0502020202020204" pitchFamily="34" charset="0"/>
              </a:defRPr>
            </a:lvl4pPr>
            <a:lvl5pPr marL="1828800" indent="0">
              <a:buNone/>
              <a:defRPr sz="4000" b="1" i="0">
                <a:solidFill>
                  <a:srgbClr val="FF7F4D"/>
                </a:solidFill>
                <a:latin typeface="Century Gothic" panose="020B0502020202020204" pitchFamily="34" charset="0"/>
              </a:defRPr>
            </a:lvl5pPr>
          </a:lstStyle>
          <a:p>
            <a:pPr lvl="0"/>
            <a:r>
              <a:rPr lang="fr-FR" dirty="0"/>
              <a:t>Chapitre</a:t>
            </a:r>
          </a:p>
        </p:txBody>
      </p:sp>
      <p:sp>
        <p:nvSpPr>
          <p:cNvPr id="2" name="ZoneTexte 1">
            <a:extLst>
              <a:ext uri="{FF2B5EF4-FFF2-40B4-BE49-F238E27FC236}">
                <a16:creationId xmlns:a16="http://schemas.microsoft.com/office/drawing/2014/main" id="{953AC52A-294F-0184-6FFA-5E78D6CB39B8}"/>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98247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Diapositive de titr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AFFA3F9-F180-1FF0-D8E1-A378877FCA6B}"/>
              </a:ext>
            </a:extLst>
          </p:cNvPr>
          <p:cNvSpPr/>
          <p:nvPr userDrawn="1"/>
        </p:nvSpPr>
        <p:spPr>
          <a:xfrm>
            <a:off x="0" y="6267372"/>
            <a:ext cx="12192000" cy="590628"/>
          </a:xfrm>
          <a:prstGeom prst="rect">
            <a:avLst/>
          </a:prstGeom>
          <a:solidFill>
            <a:srgbClr val="96BD2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Titre 11">
            <a:extLst>
              <a:ext uri="{FF2B5EF4-FFF2-40B4-BE49-F238E27FC236}">
                <a16:creationId xmlns:a16="http://schemas.microsoft.com/office/drawing/2014/main" id="{313CC776-DF14-5449-BB96-02FE6CAF06B0}"/>
              </a:ext>
            </a:extLst>
          </p:cNvPr>
          <p:cNvSpPr>
            <a:spLocks noGrp="1"/>
          </p:cNvSpPr>
          <p:nvPr>
            <p:ph type="title"/>
          </p:nvPr>
        </p:nvSpPr>
        <p:spPr>
          <a:xfrm>
            <a:off x="1959667" y="1908268"/>
            <a:ext cx="9779619" cy="2114016"/>
          </a:xfrm>
          <a:prstGeom prst="rect">
            <a:avLst/>
          </a:prstGeom>
        </p:spPr>
        <p:txBody>
          <a:bodyPr vert="horz" lIns="91440" tIns="45720" rIns="91440" bIns="45720" rtlCol="0" anchor="t">
            <a:noAutofit/>
          </a:bodyPr>
          <a:lstStyle>
            <a:lvl1pPr algn="l" defTabSz="914400" rtl="0" eaLnBrk="1" latinLnBrk="0" hangingPunct="1">
              <a:lnSpc>
                <a:spcPct val="100000"/>
              </a:lnSpc>
              <a:spcBef>
                <a:spcPct val="0"/>
              </a:spcBef>
              <a:buNone/>
              <a:defRPr lang="fr-FR" sz="3600" b="1" i="0" kern="1200" dirty="0">
                <a:solidFill>
                  <a:srgbClr val="5E247C"/>
                </a:solidFill>
                <a:latin typeface="Arial" panose="020B0604020202020204" pitchFamily="34" charset="0"/>
                <a:ea typeface="+mj-ea"/>
                <a:cs typeface="Arial" panose="020B0604020202020204" pitchFamily="34" charset="0"/>
              </a:defRPr>
            </a:lvl1pPr>
          </a:lstStyle>
          <a:p>
            <a:endParaRPr lang="fr-FR" dirty="0"/>
          </a:p>
        </p:txBody>
      </p:sp>
      <p:sp>
        <p:nvSpPr>
          <p:cNvPr id="16" name="Espace réservé du contenu 4">
            <a:extLst>
              <a:ext uri="{FF2B5EF4-FFF2-40B4-BE49-F238E27FC236}">
                <a16:creationId xmlns:a16="http://schemas.microsoft.com/office/drawing/2014/main" id="{59F1B452-BF35-044F-A6EB-AEAD81158A88}"/>
              </a:ext>
            </a:extLst>
          </p:cNvPr>
          <p:cNvSpPr>
            <a:spLocks noGrp="1"/>
          </p:cNvSpPr>
          <p:nvPr>
            <p:ph sz="quarter" idx="10" hasCustomPrompt="1"/>
          </p:nvPr>
        </p:nvSpPr>
        <p:spPr>
          <a:xfrm>
            <a:off x="3320118" y="4142684"/>
            <a:ext cx="8419168" cy="360864"/>
          </a:xfrm>
          <a:prstGeom prst="rect">
            <a:avLst/>
          </a:prstGeom>
        </p:spPr>
        <p:txBody>
          <a:bodyPr anchor="ctr"/>
          <a:lstStyle>
            <a:lvl1pPr marL="0" indent="0" algn="l">
              <a:buFontTx/>
              <a:buNone/>
              <a:defRPr sz="1800" i="1">
                <a:solidFill>
                  <a:schemeClr val="tx1">
                    <a:lumMod val="50000"/>
                    <a:lumOff val="50000"/>
                  </a:schemeClr>
                </a:solidFill>
              </a:defRPr>
            </a:lvl1pPr>
          </a:lstStyle>
          <a:p>
            <a:r>
              <a:rPr lang="fr-FR" dirty="0"/>
              <a:t>X. </a:t>
            </a:r>
            <a:r>
              <a:rPr lang="fr-FR" dirty="0" err="1"/>
              <a:t>Xxxxx</a:t>
            </a:r>
            <a:r>
              <a:rPr lang="fr-FR" dirty="0"/>
              <a:t>, et al., ECCMID® 2023, </a:t>
            </a:r>
            <a:r>
              <a:rPr lang="fr-FR" dirty="0" err="1"/>
              <a:t>Abs#xxx</a:t>
            </a:r>
            <a:r>
              <a:rPr lang="fr-FR" dirty="0"/>
              <a:t> </a:t>
            </a:r>
          </a:p>
        </p:txBody>
      </p:sp>
      <p:sp>
        <p:nvSpPr>
          <p:cNvPr id="17" name="Ellipse 16">
            <a:extLst>
              <a:ext uri="{FF2B5EF4-FFF2-40B4-BE49-F238E27FC236}">
                <a16:creationId xmlns:a16="http://schemas.microsoft.com/office/drawing/2014/main" id="{1AC0C61B-D10B-3240-9F89-FCC4B92E7B53}"/>
              </a:ext>
            </a:extLst>
          </p:cNvPr>
          <p:cNvSpPr/>
          <p:nvPr userDrawn="1"/>
        </p:nvSpPr>
        <p:spPr>
          <a:xfrm>
            <a:off x="1306873" y="1908268"/>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Forme libre 11">
            <a:extLst>
              <a:ext uri="{FF2B5EF4-FFF2-40B4-BE49-F238E27FC236}">
                <a16:creationId xmlns:a16="http://schemas.microsoft.com/office/drawing/2014/main" id="{00DBDEC7-14D3-44CF-AC15-B840F66BB1FE}"/>
              </a:ext>
            </a:extLst>
          </p:cNvPr>
          <p:cNvSpPr/>
          <p:nvPr userDrawn="1"/>
        </p:nvSpPr>
        <p:spPr>
          <a:xfrm>
            <a:off x="1569374" y="2458602"/>
            <a:ext cx="1628078" cy="1861608"/>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srgbClr val="FFFFFF"/>
              </a:solidFill>
            </a:endParaRPr>
          </a:p>
        </p:txBody>
      </p:sp>
      <p:pic>
        <p:nvPicPr>
          <p:cNvPr id="3" name="Image 2" descr="Une image contenant texte, clipart&#10;&#10;Description générée automatiquement">
            <a:extLst>
              <a:ext uri="{FF2B5EF4-FFF2-40B4-BE49-F238E27FC236}">
                <a16:creationId xmlns:a16="http://schemas.microsoft.com/office/drawing/2014/main" id="{04931FBC-5CD7-0098-EA2E-0BA6CD270DC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10" name="Espace réservé du contenu 4">
            <a:extLst>
              <a:ext uri="{FF2B5EF4-FFF2-40B4-BE49-F238E27FC236}">
                <a16:creationId xmlns:a16="http://schemas.microsoft.com/office/drawing/2014/main" id="{0F890CDF-2FD8-8B4D-EA3A-2003CD476EC5}"/>
              </a:ext>
            </a:extLst>
          </p:cNvPr>
          <p:cNvSpPr>
            <a:spLocks noGrp="1"/>
          </p:cNvSpPr>
          <p:nvPr>
            <p:ph sz="quarter" idx="11" hasCustomPrompt="1"/>
          </p:nvPr>
        </p:nvSpPr>
        <p:spPr>
          <a:xfrm>
            <a:off x="3472284" y="148485"/>
            <a:ext cx="8419168" cy="360864"/>
          </a:xfrm>
          <a:prstGeom prst="rect">
            <a:avLst/>
          </a:prstGeom>
        </p:spPr>
        <p:txBody>
          <a:bodyPr anchor="ctr"/>
          <a:lstStyle>
            <a:lvl1pPr marL="0" indent="0" algn="r">
              <a:buFontTx/>
              <a:buNone/>
              <a:defRPr sz="1800" b="1" i="0">
                <a:solidFill>
                  <a:schemeClr val="tx1">
                    <a:lumMod val="50000"/>
                    <a:lumOff val="50000"/>
                  </a:schemeClr>
                </a:solidFill>
              </a:defRPr>
            </a:lvl1pPr>
          </a:lstStyle>
          <a:p>
            <a:r>
              <a:rPr lang="fr-FR" dirty="0"/>
              <a:t>Sous-titre</a:t>
            </a:r>
          </a:p>
        </p:txBody>
      </p:sp>
      <p:sp>
        <p:nvSpPr>
          <p:cNvPr id="4" name="Rectangle 3">
            <a:extLst>
              <a:ext uri="{FF2B5EF4-FFF2-40B4-BE49-F238E27FC236}">
                <a16:creationId xmlns:a16="http://schemas.microsoft.com/office/drawing/2014/main" id="{B8806123-B574-179E-C0D2-B5B6F6A8D64E}"/>
              </a:ext>
            </a:extLst>
          </p:cNvPr>
          <p:cNvSpPr/>
          <p:nvPr userDrawn="1"/>
        </p:nvSpPr>
        <p:spPr>
          <a:xfrm>
            <a:off x="0" y="6267372"/>
            <a:ext cx="12192000" cy="590628"/>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6" name="Image 5" descr="Une image contenant texte, clipart&#10;&#10;Description générée automatiquement">
            <a:extLst>
              <a:ext uri="{FF2B5EF4-FFF2-40B4-BE49-F238E27FC236}">
                <a16:creationId xmlns:a16="http://schemas.microsoft.com/office/drawing/2014/main" id="{ABE9ECDA-12D3-711B-6BE0-354899D39E4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260772" y="6415366"/>
            <a:ext cx="1630680" cy="294640"/>
          </a:xfrm>
          <a:prstGeom prst="rect">
            <a:avLst/>
          </a:prstGeom>
        </p:spPr>
      </p:pic>
      <p:sp>
        <p:nvSpPr>
          <p:cNvPr id="8" name="Rectangle 7">
            <a:extLst>
              <a:ext uri="{FF2B5EF4-FFF2-40B4-BE49-F238E27FC236}">
                <a16:creationId xmlns:a16="http://schemas.microsoft.com/office/drawing/2014/main" id="{934BC7F3-21A9-27AE-ABD5-D1E7B1D627F5}"/>
              </a:ext>
            </a:extLst>
          </p:cNvPr>
          <p:cNvSpPr/>
          <p:nvPr userDrawn="1"/>
        </p:nvSpPr>
        <p:spPr>
          <a:xfrm>
            <a:off x="0" y="0"/>
            <a:ext cx="926899" cy="6858000"/>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b="0" i="0" dirty="0">
              <a:latin typeface="Arial Narrow" panose="020B0604020202020204" pitchFamily="34" charset="0"/>
              <a:cs typeface="Arial Narrow" panose="020B0604020202020204" pitchFamily="34" charset="0"/>
            </a:endParaRPr>
          </a:p>
        </p:txBody>
      </p:sp>
      <p:sp>
        <p:nvSpPr>
          <p:cNvPr id="11" name="Rectangle 10">
            <a:extLst>
              <a:ext uri="{FF2B5EF4-FFF2-40B4-BE49-F238E27FC236}">
                <a16:creationId xmlns:a16="http://schemas.microsoft.com/office/drawing/2014/main" id="{515EC7E6-9970-B07B-696C-9639BA41A0C5}"/>
              </a:ext>
            </a:extLst>
          </p:cNvPr>
          <p:cNvSpPr/>
          <p:nvPr userDrawn="1"/>
        </p:nvSpPr>
        <p:spPr>
          <a:xfrm rot="16200000">
            <a:off x="-1201106" y="4590200"/>
            <a:ext cx="3291213" cy="707886"/>
          </a:xfrm>
          <a:prstGeom prst="rect">
            <a:avLst/>
          </a:prstGeom>
        </p:spPr>
        <p:txBody>
          <a:bodyPr wrap="square">
            <a:spAutoFit/>
          </a:bodyPr>
          <a:lstStyle/>
          <a:p>
            <a:r>
              <a:rPr lang="fr-FR" sz="800" dirty="0">
                <a:solidFill>
                  <a:schemeClr val="bg1"/>
                </a:solidFill>
                <a:latin typeface="Century Gothic" panose="020B0502020202020204" pitchFamily="34" charset="0"/>
              </a:rPr>
              <a:t>Ce contenu est un rapport et/ou un résumé des communications d'un congrès dont l'objectif est d'informer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sur l'état actuel de la recherche ; les données présentées ici peuvent ne pas être validées par les autorités de santé et, </a:t>
            </a:r>
            <a:br>
              <a:rPr lang="fr-FR" sz="800" dirty="0">
                <a:solidFill>
                  <a:schemeClr val="bg1"/>
                </a:solidFill>
                <a:latin typeface="Century Gothic" panose="020B0502020202020204" pitchFamily="34" charset="0"/>
              </a:rPr>
            </a:br>
            <a:r>
              <a:rPr lang="fr-FR" sz="800" dirty="0">
                <a:solidFill>
                  <a:schemeClr val="bg1"/>
                </a:solidFill>
                <a:latin typeface="Century Gothic" panose="020B0502020202020204" pitchFamily="34" charset="0"/>
              </a:rPr>
              <a:t>le cas échéant, ne doivent pas être mises en pratique.</a:t>
            </a:r>
          </a:p>
        </p:txBody>
      </p:sp>
      <p:sp>
        <p:nvSpPr>
          <p:cNvPr id="5" name="ZoneTexte 4">
            <a:extLst>
              <a:ext uri="{FF2B5EF4-FFF2-40B4-BE49-F238E27FC236}">
                <a16:creationId xmlns:a16="http://schemas.microsoft.com/office/drawing/2014/main" id="{F9AACA82-06C5-33E2-F127-A7194135B6CA}"/>
              </a:ext>
            </a:extLst>
          </p:cNvPr>
          <p:cNvSpPr txBox="1"/>
          <p:nvPr userDrawn="1"/>
        </p:nvSpPr>
        <p:spPr>
          <a:xfrm>
            <a:off x="0" y="14093"/>
            <a:ext cx="926899" cy="215444"/>
          </a:xfrm>
          <a:prstGeom prst="rect">
            <a:avLst/>
          </a:prstGeom>
          <a:noFill/>
        </p:spPr>
        <p:txBody>
          <a:bodyPr wrap="square" rtlCol="0">
            <a:spAutoFit/>
          </a:bodyPr>
          <a:lstStyle/>
          <a:p>
            <a:pPr algn="ctr"/>
            <a:r>
              <a:rPr lang="fr-FR" sz="800" u="none" baseline="0" dirty="0">
                <a:solidFill>
                  <a:schemeClr val="bg1"/>
                </a:solidFill>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Sommaire</a:t>
            </a:r>
            <a:endParaRPr lang="fr-FR" sz="800" u="none"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434770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slideLayout" Target="../slideLayouts/slideLayout9.xml"/><Relationship Id="rId1" Type="http://schemas.openxmlformats.org/officeDocument/2006/relationships/slideLayout" Target="../slideLayouts/slideLayout8.xml"/><Relationship Id="rId5" Type="http://schemas.openxmlformats.org/officeDocument/2006/relationships/theme" Target="../theme/theme2.xml"/><Relationship Id="rId4"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3.xml"/><Relationship Id="rId4" Type="http://schemas.openxmlformats.org/officeDocument/2006/relationships/slideLayout" Target="../slideLayouts/slideLayout15.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 Id="rId5" Type="http://schemas.openxmlformats.org/officeDocument/2006/relationships/theme" Target="../theme/theme4.xml"/><Relationship Id="rId4" Type="http://schemas.openxmlformats.org/officeDocument/2006/relationships/slideLayout" Target="../slideLayouts/slideLayout19.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5" Type="http://schemas.openxmlformats.org/officeDocument/2006/relationships/theme" Target="../theme/theme5.xml"/><Relationship Id="rId4"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3998807"/>
      </p:ext>
    </p:extLst>
  </p:cSld>
  <p:clrMap bg1="lt1" tx1="dk1" bg2="lt2" tx2="dk2" accent1="accent1" accent2="accent2" accent3="accent3" accent4="accent4" accent5="accent5" accent6="accent6" hlink="hlink" folHlink="folHlink"/>
  <p:sldLayoutIdLst>
    <p:sldLayoutId id="2147483672" r:id="rId1"/>
    <p:sldLayoutId id="2147483682" r:id="rId2"/>
    <p:sldLayoutId id="2147483685" r:id="rId3"/>
    <p:sldLayoutId id="2147483683" r:id="rId4"/>
    <p:sldLayoutId id="2147483684" r:id="rId5"/>
    <p:sldLayoutId id="2147483686" r:id="rId6"/>
    <p:sldLayoutId id="2147483687"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76406560"/>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5935032"/>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867265"/>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4353339"/>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5.xml"/></Relationships>
</file>

<file path=ppt/slides/_rels/slide111.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chart" Target="../charts/chart30.xml"/><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4.xml"/><Relationship Id="rId4" Type="http://schemas.openxmlformats.org/officeDocument/2006/relationships/chart" Target="../charts/chart3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microsoft.com/office/2007/relationships/hdphoto" Target="../media/hdphoto1.wdp"/></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4.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chart" Target="../charts/chart39.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5.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29.PNG"/><Relationship Id="rId7" Type="http://schemas.openxmlformats.org/officeDocument/2006/relationships/image" Target="../media/image33.png"/><Relationship Id="rId2" Type="http://schemas.openxmlformats.org/officeDocument/2006/relationships/image" Target="../media/image28.png"/><Relationship Id="rId1" Type="http://schemas.openxmlformats.org/officeDocument/2006/relationships/slideLayout" Target="../slideLayouts/slideLayout5.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3.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8" Type="http://schemas.openxmlformats.org/officeDocument/2006/relationships/slide" Target="slide38.xml"/><Relationship Id="rId13" Type="http://schemas.openxmlformats.org/officeDocument/2006/relationships/slide" Target="slide76.xml"/><Relationship Id="rId18" Type="http://schemas.openxmlformats.org/officeDocument/2006/relationships/slide" Target="slide202.xml"/><Relationship Id="rId3" Type="http://schemas.openxmlformats.org/officeDocument/2006/relationships/slide" Target="slide5.xml"/><Relationship Id="rId21" Type="http://schemas.openxmlformats.org/officeDocument/2006/relationships/slide" Target="slide224.xml"/><Relationship Id="rId7" Type="http://schemas.openxmlformats.org/officeDocument/2006/relationships/slide" Target="slide31.xml"/><Relationship Id="rId12" Type="http://schemas.openxmlformats.org/officeDocument/2006/relationships/slide" Target="slide70.xml"/><Relationship Id="rId17" Type="http://schemas.openxmlformats.org/officeDocument/2006/relationships/slide" Target="slide197.xml"/><Relationship Id="rId2" Type="http://schemas.openxmlformats.org/officeDocument/2006/relationships/slide" Target="slide4.xml"/><Relationship Id="rId16" Type="http://schemas.openxmlformats.org/officeDocument/2006/relationships/slide" Target="slide172.xml"/><Relationship Id="rId20" Type="http://schemas.openxmlformats.org/officeDocument/2006/relationships/slide" Target="slide213.xml"/><Relationship Id="rId1" Type="http://schemas.openxmlformats.org/officeDocument/2006/relationships/slideLayout" Target="../slideLayouts/slideLayout2.xml"/><Relationship Id="rId6" Type="http://schemas.openxmlformats.org/officeDocument/2006/relationships/slide" Target="slide28.xml"/><Relationship Id="rId11" Type="http://schemas.openxmlformats.org/officeDocument/2006/relationships/slide" Target="slide54.xml"/><Relationship Id="rId5" Type="http://schemas.openxmlformats.org/officeDocument/2006/relationships/slide" Target="slide17.xml"/><Relationship Id="rId15" Type="http://schemas.openxmlformats.org/officeDocument/2006/relationships/slide" Target="slide171.xml"/><Relationship Id="rId23" Type="http://schemas.openxmlformats.org/officeDocument/2006/relationships/slide" Target="slide253.xml"/><Relationship Id="rId10" Type="http://schemas.openxmlformats.org/officeDocument/2006/relationships/slide" Target="slide53.xml"/><Relationship Id="rId19" Type="http://schemas.openxmlformats.org/officeDocument/2006/relationships/slide" Target="slide212.xml"/><Relationship Id="rId4" Type="http://schemas.openxmlformats.org/officeDocument/2006/relationships/slide" Target="slide15.xml"/><Relationship Id="rId9" Type="http://schemas.openxmlformats.org/officeDocument/2006/relationships/slide" Target="slide50.xml"/><Relationship Id="rId14" Type="http://schemas.openxmlformats.org/officeDocument/2006/relationships/slide" Target="slide89.xml"/><Relationship Id="rId22" Type="http://schemas.openxmlformats.org/officeDocument/2006/relationships/slide" Target="slide22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5.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xml"/></Relationships>
</file>

<file path=ppt/slides/_rels/slide20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4.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4.xml"/></Relationships>
</file>

<file path=ppt/slides/_rels/slide21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4.xml"/></Relationships>
</file>

<file path=ppt/slides/_rels/slide21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4.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4.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chart" Target="../charts/chart53.xml"/><Relationship Id="rId1" Type="http://schemas.openxmlformats.org/officeDocument/2006/relationships/slideLayout" Target="../slideLayouts/slideLayout4.xml"/><Relationship Id="rId4" Type="http://schemas.openxmlformats.org/officeDocument/2006/relationships/chart" Target="../charts/chart55.xml"/></Relationships>
</file>

<file path=ppt/slides/_rels/slide22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g"/><Relationship Id="rId1" Type="http://schemas.openxmlformats.org/officeDocument/2006/relationships/slideLayout" Target="../slideLayouts/slideLayout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chart" Target="../charts/chart56.xml"/><Relationship Id="rId1" Type="http://schemas.openxmlformats.org/officeDocument/2006/relationships/slideLayout" Target="../slideLayouts/slideLayout4.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4.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image" Target="../media/image49.png"/><Relationship Id="rId1" Type="http://schemas.openxmlformats.org/officeDocument/2006/relationships/slideLayout" Target="../slideLayouts/slideLayout4.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4.xml"/></Relationships>
</file>

<file path=ppt/slides/_rels/slide23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8.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hyperlink" Target="http://www.alison-burke.com/works-lifescience.html" TargetMode="External"/><Relationship Id="rId1" Type="http://schemas.openxmlformats.org/officeDocument/2006/relationships/slideLayout" Target="../slideLayouts/slideLayout4.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23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6.png"/><Relationship Id="rId1" Type="http://schemas.openxmlformats.org/officeDocument/2006/relationships/slideLayout" Target="../slideLayouts/slideLayout4.xml"/><Relationship Id="rId4" Type="http://schemas.openxmlformats.org/officeDocument/2006/relationships/image" Target="../media/image59.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6.png"/><Relationship Id="rId1" Type="http://schemas.openxmlformats.org/officeDocument/2006/relationships/slideLayout" Target="../slideLayouts/slideLayout4.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24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242.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243.xml.rels><?xml version="1.0" encoding="UTF-8" standalone="yes"?>
<Relationships xmlns="http://schemas.openxmlformats.org/package/2006/relationships"><Relationship Id="rId3" Type="http://schemas.openxmlformats.org/officeDocument/2006/relationships/image" Target="../media/image65.png"/><Relationship Id="rId7" Type="http://schemas.openxmlformats.org/officeDocument/2006/relationships/image" Target="../media/image69.png"/><Relationship Id="rId2" Type="http://schemas.openxmlformats.org/officeDocument/2006/relationships/image" Target="../media/image56.png"/><Relationship Id="rId1" Type="http://schemas.openxmlformats.org/officeDocument/2006/relationships/slideLayout" Target="../slideLayouts/slideLayout4.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244.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image" Target="../media/image67.png"/><Relationship Id="rId1" Type="http://schemas.openxmlformats.org/officeDocument/2006/relationships/slideLayout" Target="../slideLayouts/slideLayout4.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png"/></Relationships>
</file>

<file path=ppt/slides/_rels/slide2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56.png"/><Relationship Id="rId1" Type="http://schemas.openxmlformats.org/officeDocument/2006/relationships/slideLayout" Target="../slideLayouts/slideLayout4.xml"/><Relationship Id="rId4" Type="http://schemas.openxmlformats.org/officeDocument/2006/relationships/image" Target="../media/image75.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9.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250.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4.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4.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4.xml"/></Relationships>
</file>

<file path=ppt/slides/_rels/slide25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4.xml"/></Relationships>
</file>

<file path=ppt/slides/_rels/slide256.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chart" Target="../charts/chart61.xml"/><Relationship Id="rId1" Type="http://schemas.openxmlformats.org/officeDocument/2006/relationships/slideLayout" Target="../slideLayouts/slideLayout4.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1.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10.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64.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11.xml"/></Relationships>
</file>

<file path=ppt/slides/_rels/slide265.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11.xml"/></Relationships>
</file>

<file path=ppt/slides/_rels/slide26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0.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10.xml"/><Relationship Id="rId4" Type="http://schemas.openxmlformats.org/officeDocument/2006/relationships/image" Target="../media/image82.png"/></Relationships>
</file>

<file path=ppt/slides/_rels/slide269.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image" Target="../media/image83.png"/><Relationship Id="rId1" Type="http://schemas.openxmlformats.org/officeDocument/2006/relationships/slideLayout" Target="../slideLayouts/slideLayout10.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chart" Target="../charts/chart66.xml"/><Relationship Id="rId1" Type="http://schemas.openxmlformats.org/officeDocument/2006/relationships/slideLayout" Target="../slideLayouts/slideLayout10.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10.xml"/></Relationships>
</file>

<file path=ppt/slides/_rels/slide274.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0.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10.xml"/></Relationships>
</file>

<file path=ppt/slides/_rels/slide27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0.xml"/></Relationships>
</file>

<file path=ppt/slides/_rels/slide278.xml.rels><?xml version="1.0" encoding="UTF-8" standalone="yes"?>
<Relationships xmlns="http://schemas.openxmlformats.org/package/2006/relationships"><Relationship Id="rId2" Type="http://schemas.openxmlformats.org/officeDocument/2006/relationships/chart" Target="../charts/chart68.xml"/><Relationship Id="rId1" Type="http://schemas.openxmlformats.org/officeDocument/2006/relationships/slideLayout" Target="../slideLayouts/slideLayout10.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0.xml.rels><?xml version="1.0" encoding="UTF-8" standalone="yes"?>
<Relationships xmlns="http://schemas.openxmlformats.org/package/2006/relationships"><Relationship Id="rId2" Type="http://schemas.openxmlformats.org/officeDocument/2006/relationships/chart" Target="../charts/chart69.xml"/><Relationship Id="rId1" Type="http://schemas.openxmlformats.org/officeDocument/2006/relationships/slideLayout" Target="../slideLayouts/slideLayout10.xml"/></Relationships>
</file>

<file path=ppt/slides/_rels/slide281.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0.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8.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chart" Target="../charts/chart70.xml"/><Relationship Id="rId1" Type="http://schemas.openxmlformats.org/officeDocument/2006/relationships/slideLayout" Target="../slideLayouts/slideLayout4.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png"/><Relationship Id="rId1" Type="http://schemas.openxmlformats.org/officeDocument/2006/relationships/slideLayout" Target="../slideLayouts/slideLayout4.xml"/><Relationship Id="rId5" Type="http://schemas.openxmlformats.org/officeDocument/2006/relationships/image" Target="../media/image8.jpeg"/><Relationship Id="rId4" Type="http://schemas.openxmlformats.org/officeDocument/2006/relationships/image" Target="../media/image7.jpe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3.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chart" Target="../charts/chart72.xml"/><Relationship Id="rId1" Type="http://schemas.openxmlformats.org/officeDocument/2006/relationships/slideLayout" Target="../slideLayouts/slideLayout4.xml"/></Relationships>
</file>

<file path=ppt/slides/_rels/slide294.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chart" Target="../charts/chart74.xml"/><Relationship Id="rId1" Type="http://schemas.openxmlformats.org/officeDocument/2006/relationships/slideLayout" Target="../slideLayouts/slideLayout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8.xml.rels><?xml version="1.0" encoding="UTF-8" standalone="yes"?>
<Relationships xmlns="http://schemas.openxmlformats.org/package/2006/relationships"><Relationship Id="rId2" Type="http://schemas.openxmlformats.org/officeDocument/2006/relationships/chart" Target="../charts/chart76.xml"/><Relationship Id="rId1" Type="http://schemas.openxmlformats.org/officeDocument/2006/relationships/slideLayout" Target="../slideLayouts/slideLayout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slide" Target="slide369.xml"/><Relationship Id="rId13" Type="http://schemas.openxmlformats.org/officeDocument/2006/relationships/slide" Target="slide400.xml"/><Relationship Id="rId18" Type="http://schemas.openxmlformats.org/officeDocument/2006/relationships/slide" Target="slide440.xml"/><Relationship Id="rId3" Type="http://schemas.openxmlformats.org/officeDocument/2006/relationships/slide" Target="slide307.xml"/><Relationship Id="rId7" Type="http://schemas.openxmlformats.org/officeDocument/2006/relationships/slide" Target="slide366.xml"/><Relationship Id="rId12" Type="http://schemas.openxmlformats.org/officeDocument/2006/relationships/slide" Target="slide389.xml"/><Relationship Id="rId17" Type="http://schemas.openxmlformats.org/officeDocument/2006/relationships/slide" Target="slide420.xml"/><Relationship Id="rId2" Type="http://schemas.openxmlformats.org/officeDocument/2006/relationships/slide" Target="slide284.xml"/><Relationship Id="rId16" Type="http://schemas.openxmlformats.org/officeDocument/2006/relationships/slide" Target="slide412.xml"/><Relationship Id="rId1" Type="http://schemas.openxmlformats.org/officeDocument/2006/relationships/slideLayout" Target="../slideLayouts/slideLayout2.xml"/><Relationship Id="rId6" Type="http://schemas.openxmlformats.org/officeDocument/2006/relationships/slide" Target="slide345.xml"/><Relationship Id="rId11" Type="http://schemas.openxmlformats.org/officeDocument/2006/relationships/slide" Target="slide388.xml"/><Relationship Id="rId5" Type="http://schemas.openxmlformats.org/officeDocument/2006/relationships/slide" Target="slide313.xml"/><Relationship Id="rId15" Type="http://schemas.openxmlformats.org/officeDocument/2006/relationships/slide" Target="slide411.xml"/><Relationship Id="rId10" Type="http://schemas.openxmlformats.org/officeDocument/2006/relationships/slide" Target="slide378.xml"/><Relationship Id="rId19" Type="http://schemas.openxmlformats.org/officeDocument/2006/relationships/slide" Target="slide441.xml"/><Relationship Id="rId4" Type="http://schemas.openxmlformats.org/officeDocument/2006/relationships/slide" Target="slide308.xml"/><Relationship Id="rId9" Type="http://schemas.openxmlformats.org/officeDocument/2006/relationships/slide" Target="slide370.xml"/><Relationship Id="rId14" Type="http://schemas.openxmlformats.org/officeDocument/2006/relationships/slide" Target="slide403.xml"/></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5.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1.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chart" Target="../charts/chart77.xml"/><Relationship Id="rId1" Type="http://schemas.openxmlformats.org/officeDocument/2006/relationships/slideLayout" Target="../slideLayouts/slideLayout4.xml"/></Relationships>
</file>

<file path=ppt/slides/_rels/slide302.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4.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4.xml.rels><?xml version="1.0" encoding="UTF-8" standalone="yes"?>
<Relationships xmlns="http://schemas.openxmlformats.org/package/2006/relationships"><Relationship Id="rId2" Type="http://schemas.openxmlformats.org/officeDocument/2006/relationships/chart" Target="../charts/chart79.xml"/><Relationship Id="rId1" Type="http://schemas.openxmlformats.org/officeDocument/2006/relationships/slideLayout" Target="../slideLayouts/slideLayout4.xml"/></Relationships>
</file>

<file path=ppt/slides/_rels/slide305.xml.rels><?xml version="1.0" encoding="UTF-8" standalone="yes"?>
<Relationships xmlns="http://schemas.openxmlformats.org/package/2006/relationships"><Relationship Id="rId2" Type="http://schemas.openxmlformats.org/officeDocument/2006/relationships/chart" Target="../charts/chart80.xml"/><Relationship Id="rId1" Type="http://schemas.openxmlformats.org/officeDocument/2006/relationships/slideLayout" Target="../slideLayouts/slideLayout4.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1.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chart" Target="../charts/chart81.xml"/><Relationship Id="rId1" Type="http://schemas.openxmlformats.org/officeDocument/2006/relationships/slideLayout" Target="../slideLayouts/slideLayout5.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5.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chart" Target="../charts/chart83.xml"/><Relationship Id="rId1" Type="http://schemas.openxmlformats.org/officeDocument/2006/relationships/slideLayout" Target="../slideLayouts/slideLayout4.xml"/></Relationships>
</file>

<file path=ppt/slides/_rels/slide316.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4.xml"/></Relationships>
</file>

<file path=ppt/slides/_rels/slide317.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4.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4.xml"/></Relationships>
</file>

<file path=ppt/slides/_rels/slide325.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chart" Target="../charts/chart85.xml"/><Relationship Id="rId1" Type="http://schemas.openxmlformats.org/officeDocument/2006/relationships/slideLayout" Target="../slideLayouts/slideLayout5.xml"/><Relationship Id="rId4" Type="http://schemas.openxmlformats.org/officeDocument/2006/relationships/chart" Target="../charts/chart87.xml"/></Relationships>
</file>

<file path=ppt/slides/_rels/slide326.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4.xml"/></Relationships>
</file>

<file path=ppt/slides/_rels/slide327.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chart" Target="../charts/chart88.xml"/><Relationship Id="rId1" Type="http://schemas.openxmlformats.org/officeDocument/2006/relationships/slideLayout" Target="../slideLayouts/slideLayout5.xml"/></Relationships>
</file>

<file path=ppt/slides/_rels/slide32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4.xml"/></Relationships>
</file>

<file path=ppt/slides/_rels/slide329.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chart" Target="../charts/chart90.xml"/><Relationship Id="rId1" Type="http://schemas.openxmlformats.org/officeDocument/2006/relationships/slideLayout" Target="../slideLayouts/slideLayout4.xml"/><Relationship Id="rId4" Type="http://schemas.openxmlformats.org/officeDocument/2006/relationships/image" Target="../media/image102.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chart" Target="../charts/chart92.xml"/><Relationship Id="rId1" Type="http://schemas.openxmlformats.org/officeDocument/2006/relationships/slideLayout" Target="../slideLayouts/slideLayout4.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4.xml"/></Relationships>
</file>

<file path=ppt/slides/_rels/slide334.xml.rels><?xml version="1.0" encoding="UTF-8" standalone="yes"?>
<Relationships xmlns="http://schemas.openxmlformats.org/package/2006/relationships"><Relationship Id="rId2" Type="http://schemas.openxmlformats.org/officeDocument/2006/relationships/chart" Target="../charts/chart93.xml"/><Relationship Id="rId1" Type="http://schemas.openxmlformats.org/officeDocument/2006/relationships/slideLayout" Target="../slideLayouts/slideLayout4.xml"/></Relationships>
</file>

<file path=ppt/slides/_rels/slide335.xml.rels><?xml version="1.0" encoding="UTF-8" standalone="yes"?>
<Relationships xmlns="http://schemas.openxmlformats.org/package/2006/relationships"><Relationship Id="rId2" Type="http://schemas.openxmlformats.org/officeDocument/2006/relationships/chart" Target="../charts/chart94.xml"/><Relationship Id="rId1" Type="http://schemas.openxmlformats.org/officeDocument/2006/relationships/slideLayout" Target="../slideLayouts/slideLayout4.xml"/></Relationships>
</file>

<file path=ppt/slides/_rels/slide336.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chart" Target="../charts/chart95.xml"/><Relationship Id="rId1" Type="http://schemas.openxmlformats.org/officeDocument/2006/relationships/slideLayout" Target="../slideLayouts/slideLayout4.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340.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image" Target="../media/image105.png"/><Relationship Id="rId1" Type="http://schemas.openxmlformats.org/officeDocument/2006/relationships/slideLayout" Target="../slideLayouts/slideLayout14.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34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14.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4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13.png"/><Relationship Id="rId1" Type="http://schemas.openxmlformats.org/officeDocument/2006/relationships/slideLayout" Target="../slideLayouts/slideLayout14.xml"/><Relationship Id="rId6" Type="http://schemas.openxmlformats.org/officeDocument/2006/relationships/chart" Target="../charts/chart98.xml"/><Relationship Id="rId5" Type="http://schemas.openxmlformats.org/officeDocument/2006/relationships/chart" Target="../charts/chart97.xml"/><Relationship Id="rId4" Type="http://schemas.openxmlformats.org/officeDocument/2006/relationships/image" Target="../media/image114.jpg"/></Relationships>
</file>

<file path=ppt/slides/_rels/slide344.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4.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6.xml.rels><?xml version="1.0" encoding="UTF-8" standalone="yes"?>
<Relationships xmlns="http://schemas.openxmlformats.org/package/2006/relationships"><Relationship Id="rId2" Type="http://schemas.openxmlformats.org/officeDocument/2006/relationships/chart" Target="../charts/chart99.xml"/><Relationship Id="rId1" Type="http://schemas.openxmlformats.org/officeDocument/2006/relationships/slideLayout" Target="../slideLayouts/slideLayout4.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8.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chart" Target="../charts/chart100.xml"/><Relationship Id="rId1" Type="http://schemas.openxmlformats.org/officeDocument/2006/relationships/slideLayout" Target="../slideLayouts/slideLayout5.xml"/><Relationship Id="rId4" Type="http://schemas.openxmlformats.org/officeDocument/2006/relationships/chart" Target="../charts/chart102.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4.xml"/></Relationships>
</file>

<file path=ppt/slides/_rels/slide350.xml.rels><?xml version="1.0" encoding="UTF-8" standalone="yes"?>
<Relationships xmlns="http://schemas.openxmlformats.org/package/2006/relationships"><Relationship Id="rId2" Type="http://schemas.openxmlformats.org/officeDocument/2006/relationships/chart" Target="../charts/chart103.xml"/><Relationship Id="rId1" Type="http://schemas.openxmlformats.org/officeDocument/2006/relationships/slideLayout" Target="../slideLayouts/slideLayout4.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5.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8.xml"/></Relationships>
</file>

<file path=ppt/slides/_rels/slide35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19.xml"/><Relationship Id="rId4" Type="http://schemas.openxmlformats.org/officeDocument/2006/relationships/image" Target="../media/image119.png"/></Relationships>
</file>

<file path=ppt/slides/_rels/slide357.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20.png"/><Relationship Id="rId1" Type="http://schemas.openxmlformats.org/officeDocument/2006/relationships/slideLayout" Target="../slideLayouts/slideLayout19.xml"/></Relationships>
</file>

<file path=ppt/slides/_rels/slide358.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8.xml"/></Relationships>
</file>

<file path=ppt/slides/_rels/slide35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png"/><Relationship Id="rId1" Type="http://schemas.openxmlformats.org/officeDocument/2006/relationships/slideLayout" Target="../slideLayouts/slideLayout19.xml"/><Relationship Id="rId5" Type="http://schemas.openxmlformats.org/officeDocument/2006/relationships/image" Target="../media/image125.png"/><Relationship Id="rId4" Type="http://schemas.openxmlformats.org/officeDocument/2006/relationships/image" Target="../media/image124.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chart" Target="../charts/chart104.xml"/><Relationship Id="rId1" Type="http://schemas.openxmlformats.org/officeDocument/2006/relationships/slideLayout" Target="../slideLayouts/slideLayout18.xml"/><Relationship Id="rId5" Type="http://schemas.microsoft.com/office/2007/relationships/hdphoto" Target="../media/hdphoto4.wdp"/><Relationship Id="rId4" Type="http://schemas.openxmlformats.org/officeDocument/2006/relationships/image" Target="../media/image126.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63.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19.xml"/><Relationship Id="rId6" Type="http://schemas.openxmlformats.org/officeDocument/2006/relationships/image" Target="../media/image131.png"/><Relationship Id="rId5" Type="http://schemas.openxmlformats.org/officeDocument/2006/relationships/image" Target="../media/image130.png"/><Relationship Id="rId4" Type="http://schemas.openxmlformats.org/officeDocument/2006/relationships/image" Target="../media/image129.png"/></Relationships>
</file>

<file path=ppt/slides/_rels/slide364.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19.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3.xml.rels><?xml version="1.0" encoding="UTF-8" standalone="yes"?>
<Relationships xmlns="http://schemas.openxmlformats.org/package/2006/relationships"><Relationship Id="rId2" Type="http://schemas.openxmlformats.org/officeDocument/2006/relationships/chart" Target="../charts/chart106.xml"/><Relationship Id="rId1" Type="http://schemas.openxmlformats.org/officeDocument/2006/relationships/slideLayout" Target="../slideLayouts/slideLayout4.xml"/></Relationships>
</file>

<file path=ppt/slides/_rels/slide374.xml.rels><?xml version="1.0" encoding="UTF-8" standalone="yes"?>
<Relationships xmlns="http://schemas.openxmlformats.org/package/2006/relationships"><Relationship Id="rId2" Type="http://schemas.openxmlformats.org/officeDocument/2006/relationships/chart" Target="../charts/chart107.xml"/><Relationship Id="rId1" Type="http://schemas.openxmlformats.org/officeDocument/2006/relationships/slideLayout" Target="../slideLayouts/slideLayout5.xml"/></Relationships>
</file>

<file path=ppt/slides/_rels/slide375.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chart" Target="../charts/chart108.xml"/><Relationship Id="rId1" Type="http://schemas.openxmlformats.org/officeDocument/2006/relationships/slideLayout" Target="../slideLayouts/slideLayout5.xml"/><Relationship Id="rId6" Type="http://schemas.openxmlformats.org/officeDocument/2006/relationships/chart" Target="../charts/chart109.xml"/><Relationship Id="rId5" Type="http://schemas.openxmlformats.org/officeDocument/2006/relationships/image" Target="../media/image134.png"/><Relationship Id="rId4" Type="http://schemas.microsoft.com/office/2007/relationships/hdphoto" Target="../media/hdphoto5.wdp"/></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1.xml.rels><?xml version="1.0" encoding="UTF-8" standalone="yes"?>
<Relationships xmlns="http://schemas.openxmlformats.org/package/2006/relationships"><Relationship Id="rId2" Type="http://schemas.openxmlformats.org/officeDocument/2006/relationships/chart" Target="../charts/chart110.xml"/><Relationship Id="rId1" Type="http://schemas.openxmlformats.org/officeDocument/2006/relationships/slideLayout" Target="../slideLayouts/slideLayout23.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6.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chart" Target="../charts/chart111.xml"/><Relationship Id="rId1" Type="http://schemas.openxmlformats.org/officeDocument/2006/relationships/slideLayout" Target="../slideLayouts/slideLayout23.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0.xml.rels><?xml version="1.0" encoding="UTF-8" standalone="yes"?>
<Relationships xmlns="http://schemas.openxmlformats.org/package/2006/relationships"><Relationship Id="rId2" Type="http://schemas.openxmlformats.org/officeDocument/2006/relationships/chart" Target="../charts/chart113.xml"/><Relationship Id="rId1" Type="http://schemas.openxmlformats.org/officeDocument/2006/relationships/slideLayout" Target="../slideLayouts/slideLayout4.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9.xml.rels><?xml version="1.0" encoding="UTF-8" standalone="yes"?>
<Relationships xmlns="http://schemas.openxmlformats.org/package/2006/relationships"><Relationship Id="rId8" Type="http://schemas.openxmlformats.org/officeDocument/2006/relationships/chart" Target="../charts/chart120.xml"/><Relationship Id="rId13" Type="http://schemas.openxmlformats.org/officeDocument/2006/relationships/chart" Target="../charts/chart125.xml"/><Relationship Id="rId3" Type="http://schemas.openxmlformats.org/officeDocument/2006/relationships/chart" Target="../charts/chart115.xml"/><Relationship Id="rId7" Type="http://schemas.openxmlformats.org/officeDocument/2006/relationships/chart" Target="../charts/chart119.xml"/><Relationship Id="rId12" Type="http://schemas.openxmlformats.org/officeDocument/2006/relationships/chart" Target="../charts/chart124.xml"/><Relationship Id="rId2" Type="http://schemas.openxmlformats.org/officeDocument/2006/relationships/chart" Target="../charts/chart114.xml"/><Relationship Id="rId1" Type="http://schemas.openxmlformats.org/officeDocument/2006/relationships/slideLayout" Target="../slideLayouts/slideLayout2.xml"/><Relationship Id="rId6" Type="http://schemas.openxmlformats.org/officeDocument/2006/relationships/chart" Target="../charts/chart118.xml"/><Relationship Id="rId11" Type="http://schemas.openxmlformats.org/officeDocument/2006/relationships/chart" Target="../charts/chart123.xml"/><Relationship Id="rId5" Type="http://schemas.openxmlformats.org/officeDocument/2006/relationships/chart" Target="../charts/chart117.xml"/><Relationship Id="rId10" Type="http://schemas.openxmlformats.org/officeDocument/2006/relationships/chart" Target="../charts/chart122.xml"/><Relationship Id="rId4" Type="http://schemas.openxmlformats.org/officeDocument/2006/relationships/chart" Target="../charts/chart116.xml"/><Relationship Id="rId9" Type="http://schemas.openxmlformats.org/officeDocument/2006/relationships/chart" Target="../charts/chart12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4.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7.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chart" Target="../charts/chart126.xml"/><Relationship Id="rId1" Type="http://schemas.openxmlformats.org/officeDocument/2006/relationships/slideLayout" Target="../slideLayouts/slideLayout4.xml"/></Relationships>
</file>

<file path=ppt/slides/_rels/slide408.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chart" Target="../charts/chart128.xml"/><Relationship Id="rId1" Type="http://schemas.openxmlformats.org/officeDocument/2006/relationships/slideLayout" Target="../slideLayouts/slideLayout4.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5.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7.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chart" Target="../charts/chart130.xml"/><Relationship Id="rId1" Type="http://schemas.openxmlformats.org/officeDocument/2006/relationships/slideLayout" Target="../slideLayouts/slideLayout5.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4.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1.xml.rels><?xml version="1.0" encoding="UTF-8" standalone="yes"?>
<Relationships xmlns="http://schemas.openxmlformats.org/package/2006/relationships"><Relationship Id="rId2" Type="http://schemas.openxmlformats.org/officeDocument/2006/relationships/chart" Target="../charts/chart132.xml"/><Relationship Id="rId1" Type="http://schemas.openxmlformats.org/officeDocument/2006/relationships/slideLayout" Target="../slideLayouts/slideLayout4.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3.xml.rels><?xml version="1.0" encoding="UTF-8" standalone="yes"?>
<Relationships xmlns="http://schemas.openxmlformats.org/package/2006/relationships"><Relationship Id="rId2" Type="http://schemas.openxmlformats.org/officeDocument/2006/relationships/chart" Target="../charts/chart133.xml"/><Relationship Id="rId1" Type="http://schemas.openxmlformats.org/officeDocument/2006/relationships/slideLayout" Target="../slideLayouts/slideLayout4.xml"/></Relationships>
</file>

<file path=ppt/slides/_rels/slide424.xml.rels><?xml version="1.0" encoding="UTF-8" standalone="yes"?>
<Relationships xmlns="http://schemas.openxmlformats.org/package/2006/relationships"><Relationship Id="rId2" Type="http://schemas.openxmlformats.org/officeDocument/2006/relationships/chart" Target="../charts/chart134.xml"/><Relationship Id="rId1" Type="http://schemas.openxmlformats.org/officeDocument/2006/relationships/slideLayout" Target="../slideLayouts/slideLayout4.xml"/></Relationships>
</file>

<file path=ppt/slides/_rels/slide425.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chart" Target="../charts/chart135.xml"/><Relationship Id="rId1" Type="http://schemas.openxmlformats.org/officeDocument/2006/relationships/slideLayout" Target="../slideLayouts/slideLayout4.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chart" Target="../charts/chart8.xml"/><Relationship Id="rId1" Type="http://schemas.openxmlformats.org/officeDocument/2006/relationships/slideLayout" Target="../slideLayouts/slideLayout5.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1.xml.rels><?xml version="1.0" encoding="UTF-8" standalone="yes"?>
<Relationships xmlns="http://schemas.openxmlformats.org/package/2006/relationships"><Relationship Id="rId2" Type="http://schemas.openxmlformats.org/officeDocument/2006/relationships/chart" Target="../charts/chart137.xml"/><Relationship Id="rId1" Type="http://schemas.openxmlformats.org/officeDocument/2006/relationships/slideLayout" Target="../slideLayouts/slideLayout4.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4.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2.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chart" Target="../charts/chart138.xml"/><Relationship Id="rId1" Type="http://schemas.openxmlformats.org/officeDocument/2006/relationships/slideLayout" Target="../slideLayouts/slideLayout4.xml"/></Relationships>
</file>

<file path=ppt/slides/_rels/slide443.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chart" Target="../charts/chart140.xml"/><Relationship Id="rId1" Type="http://schemas.openxmlformats.org/officeDocument/2006/relationships/slideLayout" Target="../slideLayouts/slideLayout4.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chart" Target="../charts/chart10.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chart" Target="../charts/chart12.xml"/><Relationship Id="rId1" Type="http://schemas.openxmlformats.org/officeDocument/2006/relationships/slideLayout" Target="../slideLayouts/slideLayout4.xml"/><Relationship Id="rId4" Type="http://schemas.openxmlformats.org/officeDocument/2006/relationships/image" Target="../media/image14.png"/></Relationships>
</file>

<file path=ppt/slides/_rels/slide5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4.xml"/><Relationship Id="rId5" Type="http://schemas.openxmlformats.org/officeDocument/2006/relationships/image" Target="NULL"/><Relationship Id="rId4" Type="http://schemas.openxmlformats.org/officeDocument/2006/relationships/chart" Target="../charts/chart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4.xml"/><Relationship Id="rId5" Type="http://schemas.openxmlformats.org/officeDocument/2006/relationships/image" Target="NULL"/><Relationship Id="rId4" Type="http://schemas.openxmlformats.org/officeDocument/2006/relationships/chart" Target="../charts/chart2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5.xml"/><Relationship Id="rId5" Type="http://schemas.openxmlformats.org/officeDocument/2006/relationships/image" Target="../media/image19.png"/><Relationship Id="rId4" Type="http://schemas.openxmlformats.org/officeDocument/2006/relationships/image" Target="../media/image16.png"/></Relationships>
</file>

<file path=ppt/slides/_rels/slide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2" Type="http://schemas.openxmlformats.org/officeDocument/2006/relationships/chart" Target="../charts/chart26.xml"/><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37802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39A2CA92-B21F-E179-9EE6-6B95E006167B}"/>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FBFD6088-E452-573F-32E7-58898C67ACF2}"/>
              </a:ext>
            </a:extLst>
          </p:cNvPr>
          <p:cNvSpPr>
            <a:spLocks noGrp="1"/>
          </p:cNvSpPr>
          <p:nvPr>
            <p:ph type="title"/>
          </p:nvPr>
        </p:nvSpPr>
        <p:spPr/>
        <p:txBody>
          <a:bodyPr/>
          <a:lstStyle/>
          <a:p>
            <a:r>
              <a:rPr lang="fr-FR" dirty="0"/>
              <a:t>New </a:t>
            </a:r>
            <a:r>
              <a:rPr lang="fr-FR" dirty="0" err="1"/>
              <a:t>domain</a:t>
            </a:r>
            <a:r>
              <a:rPr lang="fr-FR" dirty="0"/>
              <a:t> – News techniques</a:t>
            </a:r>
          </a:p>
        </p:txBody>
      </p:sp>
      <p:sp>
        <p:nvSpPr>
          <p:cNvPr id="6" name="Espace réservé du contenu 5">
            <a:extLst>
              <a:ext uri="{FF2B5EF4-FFF2-40B4-BE49-F238E27FC236}">
                <a16:creationId xmlns:a16="http://schemas.microsoft.com/office/drawing/2014/main" id="{B9075B9B-37E4-2A63-53D8-91333F1698E7}"/>
              </a:ext>
            </a:extLst>
          </p:cNvPr>
          <p:cNvSpPr>
            <a:spLocks noGrp="1"/>
          </p:cNvSpPr>
          <p:nvPr>
            <p:ph sz="quarter" idx="16"/>
          </p:nvPr>
        </p:nvSpPr>
        <p:spPr/>
        <p:txBody>
          <a:bodyPr/>
          <a:lstStyle/>
          <a:p>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Maria </a:t>
            </a:r>
            <a:r>
              <a:rPr kumimoji="0" lang="fr-FR" sz="1200" b="0" i="1" u="none" strike="noStrike" kern="1200" cap="none" spc="0" normalizeH="0" baseline="0" noProof="0" dirty="0" err="1">
                <a:ln>
                  <a:noFill/>
                </a:ln>
                <a:solidFill>
                  <a:srgbClr val="FFFFFF"/>
                </a:solidFill>
                <a:effectLst/>
                <a:uLnTx/>
                <a:uFillTx/>
                <a:latin typeface="Century Gothic" panose="020B0502020202020204" pitchFamily="34" charset="0"/>
                <a:ea typeface="+mn-ea"/>
                <a:cs typeface="+mn-cs"/>
              </a:rPr>
              <a:t>Nazarena</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PIZZI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Session#SY004</a:t>
            </a:r>
          </a:p>
        </p:txBody>
      </p:sp>
      <p:graphicFrame>
        <p:nvGraphicFramePr>
          <p:cNvPr id="7" name="Tableau 6">
            <a:extLst>
              <a:ext uri="{FF2B5EF4-FFF2-40B4-BE49-F238E27FC236}">
                <a16:creationId xmlns:a16="http://schemas.microsoft.com/office/drawing/2014/main" id="{3102ADAC-0C98-1F25-CC70-C05187A079A2}"/>
              </a:ext>
            </a:extLst>
          </p:cNvPr>
          <p:cNvGraphicFramePr>
            <a:graphicFrameLocks noGrp="1"/>
          </p:cNvGraphicFramePr>
          <p:nvPr>
            <p:extLst>
              <p:ext uri="{D42A27DB-BD31-4B8C-83A1-F6EECF244321}">
                <p14:modId xmlns:p14="http://schemas.microsoft.com/office/powerpoint/2010/main" val="2615699153"/>
              </p:ext>
            </p:extLst>
          </p:nvPr>
        </p:nvGraphicFramePr>
        <p:xfrm>
          <a:off x="2751599" y="556483"/>
          <a:ext cx="9162896" cy="5710888"/>
        </p:xfrm>
        <a:graphic>
          <a:graphicData uri="http://schemas.openxmlformats.org/drawingml/2006/table">
            <a:tbl>
              <a:tblPr firstRow="1" bandRow="1">
                <a:tableStyleId>{5C22544A-7EE6-4342-B048-85BDC9FD1C3A}</a:tableStyleId>
              </a:tblPr>
              <a:tblGrid>
                <a:gridCol w="1966560">
                  <a:extLst>
                    <a:ext uri="{9D8B030D-6E8A-4147-A177-3AD203B41FA5}">
                      <a16:colId xmlns:a16="http://schemas.microsoft.com/office/drawing/2014/main" val="20000"/>
                    </a:ext>
                  </a:extLst>
                </a:gridCol>
                <a:gridCol w="7196336">
                  <a:extLst>
                    <a:ext uri="{9D8B030D-6E8A-4147-A177-3AD203B41FA5}">
                      <a16:colId xmlns:a16="http://schemas.microsoft.com/office/drawing/2014/main" val="2083161706"/>
                    </a:ext>
                  </a:extLst>
                </a:gridCol>
              </a:tblGrid>
              <a:tr h="231621">
                <a:tc>
                  <a:txBody>
                    <a:bodyPr/>
                    <a:lstStyle/>
                    <a:p>
                      <a:pPr marL="72000" algn="l">
                        <a:spcBef>
                          <a:spcPts val="0"/>
                        </a:spcBef>
                      </a:pPr>
                      <a:r>
                        <a:rPr lang="fr-FR" sz="1050" b="1" dirty="0">
                          <a:latin typeface="Arial" panose="020B0604020202020204" pitchFamily="34" charset="0"/>
                          <a:cs typeface="Arial" panose="020B0604020202020204" pitchFamily="34" charset="0"/>
                        </a:rPr>
                        <a:t>CRITERIA</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A3839"/>
                    </a:solidFill>
                  </a:tcPr>
                </a:tc>
                <a:tc>
                  <a:txBody>
                    <a:bodyPr/>
                    <a:lstStyle/>
                    <a:p>
                      <a:pPr algn="l">
                        <a:spcBef>
                          <a:spcPts val="0"/>
                        </a:spcBef>
                      </a:pPr>
                      <a:r>
                        <a:rPr lang="fr-FR" sz="1050" b="1" kern="1200" dirty="0">
                          <a:solidFill>
                            <a:schemeClr val="lt1"/>
                          </a:solidFill>
                          <a:latin typeface="Arial" panose="020B0604020202020204" pitchFamily="34" charset="0"/>
                          <a:ea typeface="+mn-ea"/>
                          <a:cs typeface="Arial" panose="020B0604020202020204" pitchFamily="34" charset="0"/>
                        </a:rPr>
                        <a:t>Change</a:t>
                      </a:r>
                      <a:endParaRPr lang="fr-FR" sz="1050" b="1" dirty="0">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3A3839"/>
                    </a:solidFill>
                  </a:tcPr>
                </a:tc>
                <a:extLst>
                  <a:ext uri="{0D108BD9-81ED-4DB2-BD59-A6C34878D82A}">
                    <a16:rowId xmlns:a16="http://schemas.microsoft.com/office/drawing/2014/main" val="10000"/>
                  </a:ext>
                </a:extLst>
              </a:tr>
              <a:tr h="202721">
                <a:tc gridSpan="2">
                  <a:txBody>
                    <a:bodyPr/>
                    <a:lstStyle/>
                    <a:p>
                      <a:pPr marL="72000"/>
                      <a:r>
                        <a:rPr lang="en-US" sz="1050" b="1" dirty="0">
                          <a:solidFill>
                            <a:schemeClr val="bg1"/>
                          </a:solidFill>
                          <a:latin typeface="Arial" panose="020B0604020202020204" pitchFamily="34" charset="0"/>
                          <a:cs typeface="Arial" panose="020B0604020202020204" pitchFamily="34" charset="0"/>
                        </a:rPr>
                        <a:t>PATHOLOGIC CRITERIA</a:t>
                      </a:r>
                    </a:p>
                  </a:txBody>
                  <a:tcPr marL="36000" marR="3600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10003"/>
                  </a:ext>
                </a:extLst>
              </a:tr>
              <a:tr h="202721">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Microorganism identification</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Microorganisms identified in appropriate sample by PCR, amplicon or metagenomic sequencing, or in situ hybridization</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127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02721">
                <a:tc gridSpan="2">
                  <a:txBody>
                    <a:bodyPr/>
                    <a:lstStyle/>
                    <a:p>
                      <a:pPr marL="72000"/>
                      <a:r>
                        <a:rPr lang="en-US" sz="1050" b="1" kern="1200" dirty="0">
                          <a:solidFill>
                            <a:schemeClr val="bg1"/>
                          </a:solidFill>
                          <a:latin typeface="Arial" panose="020B0604020202020204" pitchFamily="34" charset="0"/>
                          <a:ea typeface="+mn-ea"/>
                          <a:cs typeface="Arial" panose="020B0604020202020204" pitchFamily="34" charset="0"/>
                        </a:rPr>
                        <a:t>MAJOR CLINICAL CRITERIA</a:t>
                      </a:r>
                    </a:p>
                  </a:txBody>
                  <a:tcPr marL="36000" marR="3600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10002"/>
                  </a:ext>
                </a:extLst>
              </a:tr>
              <a:tr h="202721">
                <a:tc gridSpan="2">
                  <a:txBody>
                    <a:bodyPr/>
                    <a:lstStyle/>
                    <a:p>
                      <a:pPr marL="72000"/>
                      <a:r>
                        <a:rPr lang="en-US" sz="1050" b="1" dirty="0">
                          <a:solidFill>
                            <a:srgbClr val="3A3839"/>
                          </a:solidFill>
                          <a:latin typeface="Arial" panose="020B0604020202020204" pitchFamily="34" charset="0"/>
                          <a:cs typeface="Arial" panose="020B0604020202020204" pitchFamily="34" charset="0"/>
                        </a:rPr>
                        <a:t>Microbiology</a:t>
                      </a:r>
                    </a:p>
                  </a:txBody>
                  <a:tcPr marL="36000" marR="3600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tcPr>
                </a:tc>
                <a:extLst>
                  <a:ext uri="{0D108BD9-81ED-4DB2-BD59-A6C34878D82A}">
                    <a16:rowId xmlns:a16="http://schemas.microsoft.com/office/drawing/2014/main" val="10006"/>
                  </a:ext>
                </a:extLst>
              </a:tr>
              <a:tr h="202721">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Blood cultures</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Removed requirements for timing and separate venipunctures for blood cultures. </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127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855218">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Definition of typical organisms</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Added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typical</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pathogens</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t>
                      </a:r>
                      <a:b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1)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lugdunensis</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E. faecalis; all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streptococci</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except</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S.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pneumoniae</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and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S. pyogenes;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Granulicatella</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spp</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Abiotrophia</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spp</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and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Gemella</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spp</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p>
                      <a:pPr marL="0" indent="0" algn="l"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2)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Organisms</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to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be</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considered</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typical</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IE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pathogens</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in the setting of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intracardiac</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prosthetic</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material</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coagulase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negative</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staphylococci</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Corynebacterium striatum; C.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jeikeium</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Serratia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Pseudomonas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Cutibacterium</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acnes</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nontuberculous</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mycobacteria</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and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Candida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spp</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27609">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Other microbiologic tests</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l"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Added new Major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Criteria</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for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fastidious</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pathogens</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p>
                      <a:pPr marL="0" indent="0" algn="l"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1) PCR or amplicon/</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metagenomic</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sequencing</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identifies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C.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burnetii</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Bartonella</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spp</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or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T.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whipplei</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from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blood</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or</a:t>
                      </a:r>
                    </a:p>
                    <a:p>
                      <a:pPr marL="0" indent="0" algn="l"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2) IFA ≥1:800 for IgG </a:t>
                      </a:r>
                      <a:r>
                        <a:rPr lang="fr-FR"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antibodies</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identifies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B.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henselae</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or </a:t>
                      </a:r>
                      <a:r>
                        <a:rPr lang="fr-FR" sz="1000" b="0" i="1" kern="1200" dirty="0">
                          <a:solidFill>
                            <a:schemeClr val="tx1">
                              <a:lumMod val="75000"/>
                              <a:lumOff val="25000"/>
                            </a:schemeClr>
                          </a:solidFill>
                          <a:latin typeface="Arial" panose="020B0604020202020204" pitchFamily="34" charset="0"/>
                          <a:ea typeface="+mn-ea"/>
                          <a:cs typeface="Arial" panose="020B0604020202020204" pitchFamily="34" charset="0"/>
                        </a:rPr>
                        <a:t>B. </a:t>
                      </a:r>
                      <a:r>
                        <a:rPr lang="fr-FR" sz="1000" b="0" i="1" kern="1200" dirty="0" err="1">
                          <a:solidFill>
                            <a:schemeClr val="tx1">
                              <a:lumMod val="75000"/>
                              <a:lumOff val="25000"/>
                            </a:schemeClr>
                          </a:solidFill>
                          <a:latin typeface="Arial" panose="020B0604020202020204" pitchFamily="34" charset="0"/>
                          <a:ea typeface="+mn-ea"/>
                          <a:cs typeface="Arial" panose="020B0604020202020204" pitchFamily="34" charset="0"/>
                        </a:rPr>
                        <a:t>quintana</a:t>
                      </a: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02721">
                <a:tc gridSpan="2">
                  <a:txBody>
                    <a:bodyPr/>
                    <a:lstStyle/>
                    <a:p>
                      <a:pPr marL="72000" algn="l" defTabSz="914400" rtl="0" eaLnBrk="1" latinLnBrk="0" hangingPunct="1"/>
                      <a:r>
                        <a:rPr lang="en-US" sz="1050" b="1" kern="1200" dirty="0">
                          <a:solidFill>
                            <a:srgbClr val="3A3839"/>
                          </a:solidFill>
                          <a:latin typeface="Arial" panose="020B0604020202020204" pitchFamily="34" charset="0"/>
                          <a:ea typeface="+mn-ea"/>
                          <a:cs typeface="Arial" panose="020B0604020202020204" pitchFamily="34" charset="0"/>
                        </a:rPr>
                        <a:t>Imaging</a:t>
                      </a:r>
                    </a:p>
                  </a:txBody>
                  <a:tcPr marL="36000" marR="3600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10009"/>
                  </a:ext>
                </a:extLst>
              </a:tr>
              <a:tr h="202721">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Echocardiography </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Similar to earlier versions. Cornerstone of imaging criterion.</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127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85073">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Cardiac computed tomography</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defTabSz="609585" rtl="0" eaLnBrk="1" latinLnBrk="0" hangingPunct="1">
                        <a:lnSpc>
                          <a:spcPct val="100000"/>
                        </a:lnSpc>
                        <a:spcBef>
                          <a:spcPts val="0"/>
                        </a:spcBef>
                        <a:tabLst>
                          <a:tab pos="452438" algn="l"/>
                          <a:tab pos="722313" algn="l"/>
                        </a:tabLst>
                      </a:pPr>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Added new Major Criterion.</a:t>
                      </a:r>
                    </a:p>
                    <a:p>
                      <a:pPr marL="0" indent="0" algn="l" defTabSz="609585" rtl="0" eaLnBrk="1" latinLnBrk="0" hangingPunct="1">
                        <a:lnSpc>
                          <a:spcPct val="100000"/>
                        </a:lnSpc>
                        <a:spcBef>
                          <a:spcPts val="0"/>
                        </a:spcBef>
                        <a:tabLst>
                          <a:tab pos="452438" algn="l"/>
                          <a:tab pos="722313" algn="l"/>
                        </a:tabLst>
                      </a:pPr>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    Findings equivalent to echocardiography.</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2551045"/>
                  </a:ext>
                </a:extLst>
              </a:tr>
              <a:tr h="427609">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[18F]FDG PET/CT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l" defTabSz="609585" rtl="0" eaLnBrk="1" latinLnBrk="0" hangingPunct="1">
                        <a:lnSpc>
                          <a:spcPct val="100000"/>
                        </a:lnSpc>
                        <a:spcBef>
                          <a:spcPts val="0"/>
                        </a:spcBef>
                        <a:tabLst>
                          <a:tab pos="452438" algn="l"/>
                          <a:tab pos="722313" algn="l"/>
                        </a:tabLst>
                      </a:pPr>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Added new Major Criterion.</a:t>
                      </a:r>
                    </a:p>
                    <a:p>
                      <a:pPr marL="0" indent="0" algn="l" defTabSz="609585" rtl="0" eaLnBrk="1" latinLnBrk="0" hangingPunct="1">
                        <a:lnSpc>
                          <a:spcPct val="100000"/>
                        </a:lnSpc>
                        <a:spcBef>
                          <a:spcPts val="0"/>
                        </a:spcBef>
                        <a:tabLst>
                          <a:tab pos="452438" algn="l"/>
                          <a:tab pos="722313" algn="l"/>
                        </a:tabLst>
                      </a:pPr>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    Findings for native valve, cardiac device, or prosthetic valve &gt;3 </a:t>
                      </a:r>
                      <a:r>
                        <a:rPr lang="en-US" sz="1000" b="0" kern="1200" dirty="0" err="1">
                          <a:solidFill>
                            <a:schemeClr val="tx1">
                              <a:lumMod val="75000"/>
                              <a:lumOff val="25000"/>
                            </a:schemeClr>
                          </a:solidFill>
                          <a:latin typeface="Arial" panose="020B0604020202020204" pitchFamily="34" charset="0"/>
                          <a:ea typeface="+mn-ea"/>
                          <a:cs typeface="Arial" panose="020B0604020202020204" pitchFamily="34" charset="0"/>
                        </a:rPr>
                        <a:t>mo</a:t>
                      </a:r>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 after cardiac surgery are equivalent to </a:t>
                      </a:r>
                      <a:b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    echocardiography.</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91063476"/>
                  </a:ext>
                </a:extLst>
              </a:tr>
              <a:tr h="300232">
                <a:tc>
                  <a:txBody>
                    <a:bodyPr/>
                    <a:lstStyle/>
                    <a:p>
                      <a:pPr marL="72000"/>
                      <a:r>
                        <a:rPr lang="en-US" sz="1000" dirty="0">
                          <a:solidFill>
                            <a:schemeClr val="tx1">
                              <a:lumMod val="75000"/>
                              <a:lumOff val="25000"/>
                            </a:schemeClr>
                          </a:solidFill>
                          <a:latin typeface="Arial" panose="020B0604020202020204" pitchFamily="34" charset="0"/>
                          <a:cs typeface="Arial" panose="020B0604020202020204" pitchFamily="34" charset="0"/>
                        </a:rPr>
                        <a:t>Surgical</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defTabSz="609585" rtl="0" eaLnBrk="1" latinLnBrk="0" hangingPunct="1">
                        <a:lnSpc>
                          <a:spcPct val="100000"/>
                        </a:lnSpc>
                        <a:spcBef>
                          <a:spcPts val="0"/>
                        </a:spcBef>
                        <a:tabLst>
                          <a:tab pos="452438" algn="l"/>
                          <a:tab pos="722313" algn="l"/>
                        </a:tabLst>
                      </a:pPr>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Added new Major Criterion.</a:t>
                      </a:r>
                    </a:p>
                    <a:p>
                      <a:pPr marL="0" indent="0" algn="l" defTabSz="609585" rtl="0" eaLnBrk="1" latinLnBrk="0" hangingPunct="1">
                        <a:lnSpc>
                          <a:spcPct val="100000"/>
                        </a:lnSpc>
                        <a:spcBef>
                          <a:spcPts val="0"/>
                        </a:spcBef>
                        <a:tabLst>
                          <a:tab pos="452438" algn="l"/>
                          <a:tab pos="722313" algn="l"/>
                        </a:tabLst>
                      </a:pPr>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    Intraoperative inspection constitutes Major Criterion in absence of Major Criterion by cardiac imaging or histopathology.</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81077117"/>
                  </a:ext>
                </a:extLst>
              </a:tr>
              <a:tr h="202721">
                <a:tc gridSpan="2">
                  <a:txBody>
                    <a:bodyPr/>
                    <a:lstStyle/>
                    <a:p>
                      <a:pPr marL="72000" algn="l" defTabSz="914400" rtl="0" eaLnBrk="1" latinLnBrk="0" hangingPunct="1"/>
                      <a:r>
                        <a:rPr lang="en-US" sz="1050" b="1" kern="1200" dirty="0">
                          <a:solidFill>
                            <a:schemeClr val="bg1"/>
                          </a:solidFill>
                          <a:latin typeface="Arial" panose="020B0604020202020204" pitchFamily="34" charset="0"/>
                          <a:ea typeface="+mn-ea"/>
                          <a:cs typeface="Arial" panose="020B0604020202020204" pitchFamily="34" charset="0"/>
                        </a:rPr>
                        <a:t>MINOR CLINICAL CRITERIA</a:t>
                      </a:r>
                    </a:p>
                  </a:txBody>
                  <a:tcPr marL="36000" marR="3600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T w="9525" cap="flat" cmpd="sng" algn="ctr">
                      <a:solidFill>
                        <a:schemeClr val="bg1">
                          <a:lumMod val="85000"/>
                        </a:schemeClr>
                      </a:solidFill>
                      <a:prstDash val="solid"/>
                      <a:round/>
                      <a:headEnd type="none" w="med" len="med"/>
                      <a:tailEnd type="none" w="med" len="med"/>
                    </a:lnT>
                  </a:tcPr>
                </a:tc>
                <a:extLst>
                  <a:ext uri="{0D108BD9-81ED-4DB2-BD59-A6C34878D82A}">
                    <a16:rowId xmlns:a16="http://schemas.microsoft.com/office/drawing/2014/main" val="2402222029"/>
                  </a:ext>
                </a:extLst>
              </a:tr>
              <a:tr h="202721">
                <a:tc>
                  <a:txBody>
                    <a:bodyPr/>
                    <a:lstStyle/>
                    <a:p>
                      <a:pPr marL="72000" algn="l"/>
                      <a:r>
                        <a:rPr lang="en-US" sz="1000" dirty="0">
                          <a:solidFill>
                            <a:schemeClr val="tx1">
                              <a:lumMod val="75000"/>
                              <a:lumOff val="25000"/>
                            </a:schemeClr>
                          </a:solidFill>
                          <a:latin typeface="Arial" panose="020B0604020202020204" pitchFamily="34" charset="0"/>
                          <a:cs typeface="Arial" panose="020B0604020202020204" pitchFamily="34" charset="0"/>
                        </a:rPr>
                        <a:t>Predisposition</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Added transcatheter valve implant/repair, endovascular CIED, and prior diagnosis of IE.</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12700" cmpd="sng">
                      <a:noFill/>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3027664"/>
                  </a:ext>
                </a:extLst>
              </a:tr>
              <a:tr h="189690">
                <a:tc>
                  <a:txBody>
                    <a:bodyPr/>
                    <a:lstStyle/>
                    <a:p>
                      <a:pPr marL="72000" algn="l"/>
                      <a:r>
                        <a:rPr lang="en-US" sz="1000" dirty="0">
                          <a:solidFill>
                            <a:schemeClr val="tx1">
                              <a:lumMod val="75000"/>
                              <a:lumOff val="25000"/>
                            </a:schemeClr>
                          </a:solidFill>
                          <a:latin typeface="Arial" panose="020B0604020202020204" pitchFamily="34" charset="0"/>
                          <a:cs typeface="Arial" panose="020B0604020202020204" pitchFamily="34" charset="0"/>
                        </a:rPr>
                        <a:t>Fever</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fr-FR" sz="1000" b="0" kern="1200">
                          <a:solidFill>
                            <a:schemeClr val="tx1">
                              <a:lumMod val="75000"/>
                              <a:lumOff val="25000"/>
                            </a:schemeClr>
                          </a:solidFill>
                          <a:latin typeface="Arial" panose="020B0604020202020204" pitchFamily="34" charset="0"/>
                          <a:ea typeface="+mn-ea"/>
                          <a:cs typeface="Arial" panose="020B0604020202020204" pitchFamily="34" charset="0"/>
                        </a:rPr>
                        <a:t>Unchanged.</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05570729"/>
                  </a:ext>
                </a:extLst>
              </a:tr>
              <a:tr h="202721">
                <a:tc>
                  <a:txBody>
                    <a:bodyPr/>
                    <a:lstStyle/>
                    <a:p>
                      <a:pPr marL="72000" algn="l"/>
                      <a:r>
                        <a:rPr lang="en-US" sz="1000" dirty="0">
                          <a:solidFill>
                            <a:schemeClr val="tx1">
                              <a:lumMod val="75000"/>
                              <a:lumOff val="25000"/>
                            </a:schemeClr>
                          </a:solidFill>
                          <a:latin typeface="Arial" panose="020B0604020202020204" pitchFamily="34" charset="0"/>
                          <a:cs typeface="Arial" panose="020B0604020202020204" pitchFamily="34" charset="0"/>
                        </a:rPr>
                        <a:t>Vascular phenomena</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Added splenic and cerebral abscess.</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4392488"/>
                  </a:ext>
                </a:extLst>
              </a:tr>
              <a:tr h="202721">
                <a:tc>
                  <a:txBody>
                    <a:bodyPr/>
                    <a:lstStyle/>
                    <a:p>
                      <a:pPr marL="72000" algn="l"/>
                      <a:r>
                        <a:rPr lang="en-US" sz="1000" dirty="0">
                          <a:solidFill>
                            <a:schemeClr val="tx1">
                              <a:lumMod val="75000"/>
                              <a:lumOff val="25000"/>
                            </a:schemeClr>
                          </a:solidFill>
                          <a:latin typeface="Arial" panose="020B0604020202020204" pitchFamily="34" charset="0"/>
                          <a:cs typeface="Arial" panose="020B0604020202020204" pitchFamily="34" charset="0"/>
                        </a:rPr>
                        <a:t>Immunologic phenomena </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Added definition for immune complex mediated glomerulonephritis.</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42708740"/>
                  </a:ext>
                </a:extLst>
              </a:tr>
              <a:tr h="202721">
                <a:tc>
                  <a:txBody>
                    <a:bodyPr/>
                    <a:lstStyle/>
                    <a:p>
                      <a:pPr marL="72000" algn="l"/>
                      <a:r>
                        <a:rPr lang="en-US" sz="1000" dirty="0" err="1">
                          <a:solidFill>
                            <a:schemeClr val="tx1">
                              <a:lumMod val="75000"/>
                              <a:lumOff val="25000"/>
                            </a:schemeClr>
                          </a:solidFill>
                          <a:latin typeface="Arial" panose="020B0604020202020204" pitchFamily="34" charset="0"/>
                          <a:cs typeface="Arial" panose="020B0604020202020204" pitchFamily="34" charset="0"/>
                        </a:rPr>
                        <a:t>Microbiologica</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Added PCR or amplicon/metagenomic sequencing evidence of typical pathogen.</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61364393"/>
                  </a:ext>
                </a:extLst>
              </a:tr>
              <a:tr h="215804">
                <a:tc>
                  <a:txBody>
                    <a:bodyPr/>
                    <a:lstStyle/>
                    <a:p>
                      <a:pPr marL="72000" algn="l"/>
                      <a:r>
                        <a:rPr lang="en-US" sz="1000" dirty="0">
                          <a:solidFill>
                            <a:schemeClr val="tx1">
                              <a:lumMod val="75000"/>
                              <a:lumOff val="25000"/>
                            </a:schemeClr>
                          </a:solidFill>
                          <a:latin typeface="Arial" panose="020B0604020202020204" pitchFamily="34" charset="0"/>
                          <a:cs typeface="Arial" panose="020B0604020202020204" pitchFamily="34" charset="0"/>
                        </a:rPr>
                        <a:t>Imaging</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l"/>
                      <a:r>
                        <a:rPr lang="en-US" sz="1000" b="0" kern="1200">
                          <a:solidFill>
                            <a:schemeClr val="tx1">
                              <a:lumMod val="75000"/>
                              <a:lumOff val="25000"/>
                            </a:schemeClr>
                          </a:solidFill>
                          <a:latin typeface="Arial" panose="020B0604020202020204" pitchFamily="34" charset="0"/>
                          <a:ea typeface="+mn-ea"/>
                          <a:cs typeface="Arial" panose="020B0604020202020204" pitchFamily="34" charset="0"/>
                        </a:rPr>
                        <a:t>Added PET/CT evidence &lt;3 mo of cardiac surgery.</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66356696"/>
                  </a:ext>
                </a:extLst>
              </a:tr>
              <a:tr h="202721">
                <a:tc>
                  <a:txBody>
                    <a:bodyPr/>
                    <a:lstStyle/>
                    <a:p>
                      <a:pPr marL="72000" algn="l"/>
                      <a:r>
                        <a:rPr lang="en-US" sz="1000" dirty="0">
                          <a:solidFill>
                            <a:schemeClr val="tx1">
                              <a:lumMod val="75000"/>
                              <a:lumOff val="25000"/>
                            </a:schemeClr>
                          </a:solidFill>
                          <a:latin typeface="Arial" panose="020B0604020202020204" pitchFamily="34" charset="0"/>
                          <a:cs typeface="Arial" panose="020B0604020202020204" pitchFamily="34" charset="0"/>
                        </a:rPr>
                        <a:t>Physical examination</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r>
                        <a:rPr lang="en-US" sz="1000" b="0" kern="1200" dirty="0">
                          <a:solidFill>
                            <a:schemeClr val="tx1">
                              <a:lumMod val="75000"/>
                              <a:lumOff val="25000"/>
                            </a:schemeClr>
                          </a:solidFill>
                          <a:latin typeface="Arial" panose="020B0604020202020204" pitchFamily="34" charset="0"/>
                          <a:ea typeface="+mn-ea"/>
                          <a:cs typeface="Arial" panose="020B0604020202020204" pitchFamily="34" charset="0"/>
                        </a:rPr>
                        <a:t>New auscultation of regurgitant murmur when echocardiography is unavailable.</a:t>
                      </a:r>
                      <a:endParaRPr lang="en-US" sz="10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20"/>
                  </a:ext>
                </a:extLst>
              </a:tr>
            </a:tbl>
          </a:graphicData>
        </a:graphic>
      </p:graphicFrame>
    </p:spTree>
    <p:extLst>
      <p:ext uri="{BB962C8B-B14F-4D97-AF65-F5344CB8AC3E}">
        <p14:creationId xmlns:p14="http://schemas.microsoft.com/office/powerpoint/2010/main" val="381947829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CE10E537-36A1-B700-5CB3-751FF3536051}"/>
              </a:ext>
            </a:extLst>
          </p:cNvPr>
          <p:cNvSpPr>
            <a:spLocks noGrp="1"/>
          </p:cNvSpPr>
          <p:nvPr>
            <p:ph type="body" sz="quarter" idx="19"/>
          </p:nvPr>
        </p:nvSpPr>
        <p:spPr/>
        <p:txBody>
          <a:bodyPr/>
          <a:lstStyle/>
          <a:p>
            <a:endParaRPr lang="fr-FR" dirty="0"/>
          </a:p>
        </p:txBody>
      </p:sp>
      <p:sp>
        <p:nvSpPr>
          <p:cNvPr id="3" name="Titre 2">
            <a:extLst>
              <a:ext uri="{FF2B5EF4-FFF2-40B4-BE49-F238E27FC236}">
                <a16:creationId xmlns:a16="http://schemas.microsoft.com/office/drawing/2014/main" id="{F7D5D41D-11FA-6187-A08D-7BDC5E4189A4}"/>
              </a:ext>
            </a:extLst>
          </p:cNvPr>
          <p:cNvSpPr>
            <a:spLocks noGrp="1"/>
          </p:cNvSpPr>
          <p:nvPr>
            <p:ph type="title"/>
          </p:nvPr>
        </p:nvSpPr>
        <p:spPr/>
        <p:txBody>
          <a:bodyPr/>
          <a:lstStyle/>
          <a:p>
            <a:r>
              <a:rPr lang="en-US" dirty="0"/>
              <a:t>Treatment outcome</a:t>
            </a:r>
            <a:endParaRPr lang="fr-FR" dirty="0"/>
          </a:p>
        </p:txBody>
      </p:sp>
      <p:sp>
        <p:nvSpPr>
          <p:cNvPr id="5" name="Espace réservé du contenu 4">
            <a:extLst>
              <a:ext uri="{FF2B5EF4-FFF2-40B4-BE49-F238E27FC236}">
                <a16:creationId xmlns:a16="http://schemas.microsoft.com/office/drawing/2014/main" id="{DADA7BCF-F348-B31D-153A-7E06F5070EAE}"/>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sp>
        <p:nvSpPr>
          <p:cNvPr id="17" name="ZoneTexte 16">
            <a:extLst>
              <a:ext uri="{FF2B5EF4-FFF2-40B4-BE49-F238E27FC236}">
                <a16:creationId xmlns:a16="http://schemas.microsoft.com/office/drawing/2014/main" id="{2355C72B-280A-65A2-FF27-7027D8E4CE1C}"/>
              </a:ext>
            </a:extLst>
          </p:cNvPr>
          <p:cNvSpPr txBox="1"/>
          <p:nvPr/>
        </p:nvSpPr>
        <p:spPr>
          <a:xfrm>
            <a:off x="7247467" y="2691205"/>
            <a:ext cx="4131516" cy="971292"/>
          </a:xfrm>
          <a:prstGeom prst="rect">
            <a:avLst/>
          </a:prstGeom>
          <a:noFill/>
        </p:spPr>
        <p:txBody>
          <a:bodyPr wrap="square" rtlCol="0">
            <a:spAutoFit/>
          </a:bodyPr>
          <a:lstStyle/>
          <a:p>
            <a:pPr>
              <a:lnSpc>
                <a:spcPct val="107000"/>
              </a:lnSpc>
              <a:spcAft>
                <a:spcPts val="8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No correlation between BCHR and worse outcomes when not taking specific treatment into account</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4" name="Espace réservé du texte 3">
            <a:extLst>
              <a:ext uri="{FF2B5EF4-FFF2-40B4-BE49-F238E27FC236}">
                <a16:creationId xmlns:a16="http://schemas.microsoft.com/office/drawing/2014/main" id="{9AD870B7-EDF4-5ED6-5B80-41AC1D332DB1}"/>
              </a:ext>
            </a:extLst>
          </p:cNvPr>
          <p:cNvSpPr>
            <a:spLocks noGrp="1"/>
          </p:cNvSpPr>
          <p:nvPr>
            <p:ph type="body" sz="quarter" idx="18"/>
          </p:nvPr>
        </p:nvSpPr>
        <p:spPr>
          <a:xfrm>
            <a:off x="960193" y="763783"/>
            <a:ext cx="11104990" cy="582613"/>
          </a:xfrm>
        </p:spPr>
        <p:txBody>
          <a:bodyPr/>
          <a:lstStyle/>
          <a:p>
            <a:r>
              <a:rPr lang="en-US" dirty="0"/>
              <a:t>Relative risks of BCHR infections causing worse clinical outcome in patients compared to non-HR infections</a:t>
            </a:r>
            <a:endParaRPr lang="fr-FR" dirty="0"/>
          </a:p>
        </p:txBody>
      </p:sp>
      <p:graphicFrame>
        <p:nvGraphicFramePr>
          <p:cNvPr id="6" name="Tableau 5">
            <a:extLst>
              <a:ext uri="{FF2B5EF4-FFF2-40B4-BE49-F238E27FC236}">
                <a16:creationId xmlns:a16="http://schemas.microsoft.com/office/drawing/2014/main" id="{AC340C6F-731B-317A-D52E-1C9A381606AB}"/>
              </a:ext>
            </a:extLst>
          </p:cNvPr>
          <p:cNvGraphicFramePr>
            <a:graphicFrameLocks noGrp="1"/>
          </p:cNvGraphicFramePr>
          <p:nvPr/>
        </p:nvGraphicFramePr>
        <p:xfrm>
          <a:off x="1405467" y="1625099"/>
          <a:ext cx="5342466" cy="3592168"/>
        </p:xfrm>
        <a:graphic>
          <a:graphicData uri="http://schemas.openxmlformats.org/drawingml/2006/table">
            <a:tbl>
              <a:tblPr firstRow="1" firstCol="1" bandRow="1">
                <a:tableStyleId>{5C22544A-7EE6-4342-B048-85BDC9FD1C3A}</a:tableStyleId>
              </a:tblPr>
              <a:tblGrid>
                <a:gridCol w="2818488">
                  <a:extLst>
                    <a:ext uri="{9D8B030D-6E8A-4147-A177-3AD203B41FA5}">
                      <a16:colId xmlns:a16="http://schemas.microsoft.com/office/drawing/2014/main" val="3584687043"/>
                    </a:ext>
                  </a:extLst>
                </a:gridCol>
                <a:gridCol w="2523978">
                  <a:extLst>
                    <a:ext uri="{9D8B030D-6E8A-4147-A177-3AD203B41FA5}">
                      <a16:colId xmlns:a16="http://schemas.microsoft.com/office/drawing/2014/main" val="2597764787"/>
                    </a:ext>
                  </a:extLst>
                </a:gridCol>
              </a:tblGrid>
              <a:tr h="313768">
                <a:tc rowSpan="2">
                  <a:txBody>
                    <a:bodyPr/>
                    <a:lstStyle/>
                    <a:p>
                      <a:pPr algn="ctr">
                        <a:lnSpc>
                          <a:spcPct val="107000"/>
                        </a:lnSpc>
                        <a:spcAft>
                          <a:spcPts val="800"/>
                        </a:spcAft>
                      </a:pPr>
                      <a:r>
                        <a:rPr lang="fr-FR" sz="1100" kern="0" dirty="0">
                          <a:solidFill>
                            <a:schemeClr val="bg1"/>
                          </a:solidFill>
                          <a:effectLst/>
                          <a:latin typeface="Arial" panose="020B0604020202020204" pitchFamily="34" charset="0"/>
                          <a:cs typeface="Arial" panose="020B0604020202020204" pitchFamily="34" charset="0"/>
                        </a:rPr>
                        <a:t>Clinical </a:t>
                      </a:r>
                      <a:r>
                        <a:rPr lang="fr-FR" sz="1100" kern="0" dirty="0" err="1">
                          <a:solidFill>
                            <a:schemeClr val="bg1"/>
                          </a:solidFill>
                          <a:effectLst/>
                          <a:latin typeface="Arial" panose="020B0604020202020204" pitchFamily="34" charset="0"/>
                          <a:cs typeface="Arial" panose="020B0604020202020204" pitchFamily="34" charset="0"/>
                        </a:rPr>
                        <a:t>outcome</a:t>
                      </a:r>
                      <a:r>
                        <a:rPr lang="fr-FR" sz="1100" kern="0" dirty="0">
                          <a:solidFill>
                            <a:schemeClr val="bg1"/>
                          </a:solidFill>
                          <a:effectLst/>
                          <a:latin typeface="Arial" panose="020B0604020202020204" pitchFamily="34" charset="0"/>
                          <a:cs typeface="Arial" panose="020B0604020202020204" pitchFamily="34" charset="0"/>
                        </a:rPr>
                        <a:t> </a:t>
                      </a:r>
                      <a:r>
                        <a:rPr lang="fr-FR" sz="1100" kern="0" dirty="0" err="1">
                          <a:solidFill>
                            <a:schemeClr val="bg1"/>
                          </a:solidFill>
                          <a:effectLst/>
                          <a:latin typeface="Arial" panose="020B0604020202020204" pitchFamily="34" charset="0"/>
                          <a:cs typeface="Arial" panose="020B0604020202020204" pitchFamily="34" charset="0"/>
                        </a:rPr>
                        <a:t>parameters</a:t>
                      </a:r>
                      <a:r>
                        <a:rPr lang="fr-FR" sz="1100" kern="0" dirty="0">
                          <a:solidFill>
                            <a:schemeClr val="bg1"/>
                          </a:solidFill>
                          <a:effectLst/>
                          <a:latin typeface="Arial" panose="020B0604020202020204" pitchFamily="34" charset="0"/>
                          <a:cs typeface="Arial" panose="020B0604020202020204" pitchFamily="34" charset="0"/>
                        </a:rPr>
                        <a:t> </a:t>
                      </a:r>
                      <a:endParaRPr lang="fr-FR" sz="11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800"/>
                        </a:spcAft>
                      </a:pPr>
                      <a:r>
                        <a:rPr lang="fr-FR" sz="1100" kern="0" dirty="0">
                          <a:solidFill>
                            <a:schemeClr val="bg1"/>
                          </a:solidFill>
                          <a:effectLst/>
                          <a:latin typeface="Arial" panose="020B0604020202020204" pitchFamily="34" charset="0"/>
                          <a:cs typeface="Arial" panose="020B0604020202020204" pitchFamily="34" charset="0"/>
                        </a:rPr>
                        <a:t>Relative </a:t>
                      </a:r>
                      <a:r>
                        <a:rPr lang="fr-FR" sz="1100" kern="0" dirty="0" err="1">
                          <a:solidFill>
                            <a:schemeClr val="bg1"/>
                          </a:solidFill>
                          <a:effectLst/>
                          <a:latin typeface="Arial" panose="020B0604020202020204" pitchFamily="34" charset="0"/>
                          <a:cs typeface="Arial" panose="020B0604020202020204" pitchFamily="34" charset="0"/>
                        </a:rPr>
                        <a:t>risk</a:t>
                      </a:r>
                      <a:r>
                        <a:rPr lang="fr-FR" sz="1100" kern="0" dirty="0">
                          <a:solidFill>
                            <a:schemeClr val="bg1"/>
                          </a:solidFill>
                          <a:effectLst/>
                          <a:latin typeface="Arial" panose="020B0604020202020204" pitchFamily="34" charset="0"/>
                          <a:cs typeface="Arial" panose="020B0604020202020204" pitchFamily="34" charset="0"/>
                        </a:rPr>
                        <a:t> of </a:t>
                      </a:r>
                      <a:r>
                        <a:rPr lang="fr-FR" sz="1100" kern="0" dirty="0" err="1">
                          <a:solidFill>
                            <a:schemeClr val="bg1"/>
                          </a:solidFill>
                          <a:effectLst/>
                          <a:latin typeface="Arial" panose="020B0604020202020204" pitchFamily="34" charset="0"/>
                          <a:cs typeface="Arial" panose="020B0604020202020204" pitchFamily="34" charset="0"/>
                        </a:rPr>
                        <a:t>worse</a:t>
                      </a:r>
                      <a:r>
                        <a:rPr lang="fr-FR" sz="1100" kern="0" dirty="0">
                          <a:solidFill>
                            <a:schemeClr val="bg1"/>
                          </a:solidFill>
                          <a:effectLst/>
                          <a:latin typeface="Arial" panose="020B0604020202020204" pitchFamily="34" charset="0"/>
                          <a:cs typeface="Arial" panose="020B0604020202020204" pitchFamily="34" charset="0"/>
                        </a:rPr>
                        <a:t> </a:t>
                      </a:r>
                      <a:r>
                        <a:rPr lang="fr-FR" sz="1100" kern="0" dirty="0" err="1">
                          <a:solidFill>
                            <a:schemeClr val="bg1"/>
                          </a:solidFill>
                          <a:effectLst/>
                          <a:latin typeface="Arial" panose="020B0604020202020204" pitchFamily="34" charset="0"/>
                          <a:cs typeface="Arial" panose="020B0604020202020204" pitchFamily="34" charset="0"/>
                        </a:rPr>
                        <a:t>outcome</a:t>
                      </a:r>
                      <a:endParaRPr lang="fr-FR" sz="11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917238048"/>
                  </a:ext>
                </a:extLst>
              </a:tr>
              <a:tr h="304800">
                <a:tc vMerge="1">
                  <a:txBody>
                    <a:bodyPr/>
                    <a:lstStyle/>
                    <a:p>
                      <a:endParaRPr lang="fr-FR"/>
                    </a:p>
                  </a:txBody>
                  <a:tcPr/>
                </a:tc>
                <a:tc>
                  <a:txBody>
                    <a:bodyPr/>
                    <a:lstStyle/>
                    <a:p>
                      <a:pP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BCHR </a:t>
                      </a:r>
                      <a:r>
                        <a:rPr lang="fr-FR" sz="1100" b="1" kern="0" dirty="0" err="1">
                          <a:solidFill>
                            <a:schemeClr val="bg1"/>
                          </a:solidFill>
                          <a:effectLst/>
                          <a:latin typeface="Arial" panose="020B0604020202020204" pitchFamily="34" charset="0"/>
                          <a:cs typeface="Arial" panose="020B0604020202020204" pitchFamily="34" charset="0"/>
                        </a:rPr>
                        <a:t>Irrespective</a:t>
                      </a:r>
                      <a:r>
                        <a:rPr lang="fr-FR" sz="1100" b="1" kern="0" dirty="0">
                          <a:solidFill>
                            <a:schemeClr val="bg1"/>
                          </a:solidFill>
                          <a:effectLst/>
                          <a:latin typeface="Arial" panose="020B0604020202020204" pitchFamily="34" charset="0"/>
                          <a:cs typeface="Arial" panose="020B0604020202020204" pitchFamily="34" charset="0"/>
                        </a:rPr>
                        <a:t> of </a:t>
                      </a:r>
                      <a:r>
                        <a:rPr lang="fr-FR" sz="1100" b="1" kern="0" dirty="0" err="1">
                          <a:solidFill>
                            <a:schemeClr val="bg1"/>
                          </a:solidFill>
                          <a:effectLst/>
                          <a:latin typeface="Arial" panose="020B0604020202020204" pitchFamily="34" charset="0"/>
                          <a:cs typeface="Arial" panose="020B0604020202020204" pitchFamily="34" charset="0"/>
                        </a:rPr>
                        <a:t>treatment</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26623204"/>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Treatment </a:t>
                      </a:r>
                      <a:r>
                        <a:rPr lang="fr-FR" sz="1100" b="0" kern="0" dirty="0" err="1">
                          <a:solidFill>
                            <a:schemeClr val="tx1"/>
                          </a:solidFill>
                          <a:effectLst/>
                          <a:latin typeface="Arial" panose="020B0604020202020204" pitchFamily="34" charset="0"/>
                          <a:cs typeface="Arial" panose="020B0604020202020204" pitchFamily="34" charset="0"/>
                        </a:rPr>
                        <a:t>failure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1.1</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906502"/>
                  </a:ext>
                </a:extLst>
              </a:tr>
              <a:tr h="4248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Mortality</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1.5</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17150480"/>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Relapse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1.4</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1996045"/>
                  </a:ext>
                </a:extLst>
              </a:tr>
              <a:tr h="4248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Readmittance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0.9</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41205662"/>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Admittance to IMCU or ICU</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0.9</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6809938"/>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Longer </a:t>
                      </a:r>
                      <a:r>
                        <a:rPr lang="fr-FR" sz="1100" b="0" kern="0" dirty="0" err="1">
                          <a:solidFill>
                            <a:schemeClr val="tx1"/>
                          </a:solidFill>
                          <a:effectLst/>
                          <a:latin typeface="Arial" panose="020B0604020202020204" pitchFamily="34" charset="0"/>
                          <a:cs typeface="Arial" panose="020B0604020202020204" pitchFamily="34" charset="0"/>
                        </a:rPr>
                        <a:t>length</a:t>
                      </a:r>
                      <a:r>
                        <a:rPr lang="fr-FR" sz="1100" b="0" kern="0" dirty="0">
                          <a:solidFill>
                            <a:schemeClr val="tx1"/>
                          </a:solidFill>
                          <a:effectLst/>
                          <a:latin typeface="Arial" panose="020B0604020202020204" pitchFamily="34" charset="0"/>
                          <a:cs typeface="Arial" panose="020B0604020202020204" pitchFamily="34" charset="0"/>
                        </a:rPr>
                        <a:t> of </a:t>
                      </a:r>
                      <a:r>
                        <a:rPr lang="fr-FR" sz="1100" b="0" kern="0" dirty="0" err="1">
                          <a:solidFill>
                            <a:schemeClr val="tx1"/>
                          </a:solidFill>
                          <a:effectLst/>
                          <a:latin typeface="Arial" panose="020B0604020202020204" pitchFamily="34" charset="0"/>
                          <a:cs typeface="Arial" panose="020B0604020202020204" pitchFamily="34" charset="0"/>
                        </a:rPr>
                        <a:t>stay</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0.6</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10575678"/>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Longer time </a:t>
                      </a:r>
                      <a:r>
                        <a:rPr lang="fr-FR" sz="1100" b="0" kern="0" dirty="0" err="1">
                          <a:solidFill>
                            <a:schemeClr val="tx1"/>
                          </a:solidFill>
                          <a:effectLst/>
                          <a:latin typeface="Arial" panose="020B0604020202020204" pitchFamily="34" charset="0"/>
                          <a:cs typeface="Arial" panose="020B0604020202020204" pitchFamily="34" charset="0"/>
                        </a:rPr>
                        <a:t>before</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fever</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resolution</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0.9</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410890"/>
                  </a:ext>
                </a:extLst>
              </a:tr>
            </a:tbl>
          </a:graphicData>
        </a:graphic>
      </p:graphicFrame>
    </p:spTree>
    <p:extLst>
      <p:ext uri="{BB962C8B-B14F-4D97-AF65-F5344CB8AC3E}">
        <p14:creationId xmlns:p14="http://schemas.microsoft.com/office/powerpoint/2010/main" val="240080879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CE10E537-36A1-B700-5CB3-751FF3536051}"/>
              </a:ext>
            </a:extLst>
          </p:cNvPr>
          <p:cNvSpPr>
            <a:spLocks noGrp="1"/>
          </p:cNvSpPr>
          <p:nvPr>
            <p:ph type="body" sz="quarter" idx="19"/>
          </p:nvPr>
        </p:nvSpPr>
        <p:spPr/>
        <p:txBody>
          <a:bodyPr/>
          <a:lstStyle/>
          <a:p>
            <a:r>
              <a:rPr lang="en-US" dirty="0"/>
              <a:t>Bold: statistically significant results (Fisher's exact test)</a:t>
            </a:r>
            <a:br>
              <a:rPr lang="en-US" dirty="0"/>
            </a:br>
            <a:r>
              <a:rPr lang="en-US" dirty="0"/>
              <a:t>*Approximate relative risk. Absolute relative risk could not be calculated.</a:t>
            </a:r>
            <a:endParaRPr lang="fr-FR" dirty="0"/>
          </a:p>
        </p:txBody>
      </p:sp>
      <p:sp>
        <p:nvSpPr>
          <p:cNvPr id="3" name="Titre 2">
            <a:extLst>
              <a:ext uri="{FF2B5EF4-FFF2-40B4-BE49-F238E27FC236}">
                <a16:creationId xmlns:a16="http://schemas.microsoft.com/office/drawing/2014/main" id="{F7D5D41D-11FA-6187-A08D-7BDC5E4189A4}"/>
              </a:ext>
            </a:extLst>
          </p:cNvPr>
          <p:cNvSpPr>
            <a:spLocks noGrp="1"/>
          </p:cNvSpPr>
          <p:nvPr>
            <p:ph type="title"/>
          </p:nvPr>
        </p:nvSpPr>
        <p:spPr/>
        <p:txBody>
          <a:bodyPr/>
          <a:lstStyle/>
          <a:p>
            <a:r>
              <a:rPr lang="en-US" dirty="0"/>
              <a:t>Treatment outcome</a:t>
            </a:r>
            <a:endParaRPr lang="fr-FR" dirty="0"/>
          </a:p>
        </p:txBody>
      </p:sp>
      <p:sp>
        <p:nvSpPr>
          <p:cNvPr id="5" name="Espace réservé du contenu 4">
            <a:extLst>
              <a:ext uri="{FF2B5EF4-FFF2-40B4-BE49-F238E27FC236}">
                <a16:creationId xmlns:a16="http://schemas.microsoft.com/office/drawing/2014/main" id="{DADA7BCF-F348-B31D-153A-7E06F5070EAE}"/>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sp>
        <p:nvSpPr>
          <p:cNvPr id="4" name="Espace réservé du texte 3">
            <a:extLst>
              <a:ext uri="{FF2B5EF4-FFF2-40B4-BE49-F238E27FC236}">
                <a16:creationId xmlns:a16="http://schemas.microsoft.com/office/drawing/2014/main" id="{9AD870B7-EDF4-5ED6-5B80-41AC1D332DB1}"/>
              </a:ext>
            </a:extLst>
          </p:cNvPr>
          <p:cNvSpPr>
            <a:spLocks noGrp="1"/>
          </p:cNvSpPr>
          <p:nvPr>
            <p:ph type="body" sz="quarter" idx="18"/>
          </p:nvPr>
        </p:nvSpPr>
        <p:spPr>
          <a:xfrm>
            <a:off x="960193" y="763783"/>
            <a:ext cx="11104990" cy="582613"/>
          </a:xfrm>
        </p:spPr>
        <p:txBody>
          <a:bodyPr/>
          <a:lstStyle/>
          <a:p>
            <a:r>
              <a:rPr lang="en-US" dirty="0"/>
              <a:t>Relative risks of BCHR infections causing worse clinical outcome in patients compared to non-HR infections</a:t>
            </a:r>
            <a:endParaRPr lang="fr-FR" dirty="0"/>
          </a:p>
        </p:txBody>
      </p:sp>
      <p:graphicFrame>
        <p:nvGraphicFramePr>
          <p:cNvPr id="9" name="Tableau 8">
            <a:extLst>
              <a:ext uri="{FF2B5EF4-FFF2-40B4-BE49-F238E27FC236}">
                <a16:creationId xmlns:a16="http://schemas.microsoft.com/office/drawing/2014/main" id="{2BA63D60-6BB3-C1C8-D4C8-C500AEFCF32B}"/>
              </a:ext>
            </a:extLst>
          </p:cNvPr>
          <p:cNvGraphicFramePr>
            <a:graphicFrameLocks noGrp="1"/>
          </p:cNvGraphicFramePr>
          <p:nvPr/>
        </p:nvGraphicFramePr>
        <p:xfrm>
          <a:off x="1608667" y="1651131"/>
          <a:ext cx="10033184" cy="3533394"/>
        </p:xfrm>
        <a:graphic>
          <a:graphicData uri="http://schemas.openxmlformats.org/drawingml/2006/table">
            <a:tbl>
              <a:tblPr firstRow="1" firstCol="1" bandRow="1">
                <a:tableStyleId>{5C22544A-7EE6-4342-B048-85BDC9FD1C3A}</a:tableStyleId>
              </a:tblPr>
              <a:tblGrid>
                <a:gridCol w="2353733">
                  <a:extLst>
                    <a:ext uri="{9D8B030D-6E8A-4147-A177-3AD203B41FA5}">
                      <a16:colId xmlns:a16="http://schemas.microsoft.com/office/drawing/2014/main" val="2388431470"/>
                    </a:ext>
                  </a:extLst>
                </a:gridCol>
                <a:gridCol w="2583229">
                  <a:extLst>
                    <a:ext uri="{9D8B030D-6E8A-4147-A177-3AD203B41FA5}">
                      <a16:colId xmlns:a16="http://schemas.microsoft.com/office/drawing/2014/main" val="464546268"/>
                    </a:ext>
                  </a:extLst>
                </a:gridCol>
                <a:gridCol w="2548111">
                  <a:extLst>
                    <a:ext uri="{9D8B030D-6E8A-4147-A177-3AD203B41FA5}">
                      <a16:colId xmlns:a16="http://schemas.microsoft.com/office/drawing/2014/main" val="1055090376"/>
                    </a:ext>
                  </a:extLst>
                </a:gridCol>
                <a:gridCol w="2548111">
                  <a:extLst>
                    <a:ext uri="{9D8B030D-6E8A-4147-A177-3AD203B41FA5}">
                      <a16:colId xmlns:a16="http://schemas.microsoft.com/office/drawing/2014/main" val="2151918622"/>
                    </a:ext>
                  </a:extLst>
                </a:gridCol>
              </a:tblGrid>
              <a:tr h="300004">
                <a:tc rowSpan="2">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Clinical </a:t>
                      </a:r>
                      <a:r>
                        <a:rPr lang="fr-FR" sz="1100" kern="0" dirty="0" err="1">
                          <a:effectLst/>
                          <a:latin typeface="Arial" panose="020B0604020202020204" pitchFamily="34" charset="0"/>
                          <a:cs typeface="Arial" panose="020B0604020202020204" pitchFamily="34" charset="0"/>
                        </a:rPr>
                        <a:t>outcome</a:t>
                      </a:r>
                      <a:r>
                        <a:rPr lang="fr-FR" sz="1100" kern="0" dirty="0">
                          <a:effectLst/>
                          <a:latin typeface="Arial" panose="020B0604020202020204" pitchFamily="34" charset="0"/>
                          <a:cs typeface="Arial" panose="020B0604020202020204" pitchFamily="34" charset="0"/>
                        </a:rPr>
                        <a:t> </a:t>
                      </a:r>
                      <a:r>
                        <a:rPr lang="fr-FR" sz="1100" kern="0" dirty="0" err="1">
                          <a:effectLst/>
                          <a:latin typeface="Arial" panose="020B0604020202020204" pitchFamily="34" charset="0"/>
                          <a:cs typeface="Arial" panose="020B0604020202020204" pitchFamily="34" charset="0"/>
                        </a:rPr>
                        <a:t>parameters</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gridSpan="3">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Relative </a:t>
                      </a:r>
                      <a:r>
                        <a:rPr lang="fr-FR" sz="1100" kern="0" dirty="0" err="1">
                          <a:effectLst/>
                          <a:latin typeface="Arial" panose="020B0604020202020204" pitchFamily="34" charset="0"/>
                          <a:cs typeface="Arial" panose="020B0604020202020204" pitchFamily="34" charset="0"/>
                        </a:rPr>
                        <a:t>risk</a:t>
                      </a:r>
                      <a:r>
                        <a:rPr lang="fr-FR" sz="1100" kern="0" dirty="0">
                          <a:effectLst/>
                          <a:latin typeface="Arial" panose="020B0604020202020204" pitchFamily="34" charset="0"/>
                          <a:cs typeface="Arial" panose="020B0604020202020204" pitchFamily="34" charset="0"/>
                        </a:rPr>
                        <a:t> of </a:t>
                      </a:r>
                      <a:r>
                        <a:rPr lang="fr-FR" sz="1100" kern="0" dirty="0" err="1">
                          <a:effectLst/>
                          <a:latin typeface="Arial" panose="020B0604020202020204" pitchFamily="34" charset="0"/>
                          <a:cs typeface="Arial" panose="020B0604020202020204" pitchFamily="34" charset="0"/>
                        </a:rPr>
                        <a:t>worse</a:t>
                      </a:r>
                      <a:r>
                        <a:rPr lang="fr-FR" sz="1100" kern="0" dirty="0">
                          <a:effectLst/>
                          <a:latin typeface="Arial" panose="020B0604020202020204" pitchFamily="34" charset="0"/>
                          <a:cs typeface="Arial" panose="020B0604020202020204" pitchFamily="34" charset="0"/>
                        </a:rPr>
                        <a:t> </a:t>
                      </a:r>
                      <a:r>
                        <a:rPr lang="fr-FR" sz="1100" kern="0" dirty="0" err="1">
                          <a:effectLst/>
                          <a:latin typeface="Arial" panose="020B0604020202020204" pitchFamily="34" charset="0"/>
                          <a:cs typeface="Arial" panose="020B0604020202020204" pitchFamily="34" charset="0"/>
                        </a:rPr>
                        <a:t>outcome</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23134537"/>
                  </a:ext>
                </a:extLst>
              </a:tr>
              <a:tr h="480710">
                <a:tc vMerge="1">
                  <a:txBody>
                    <a:bodyPr/>
                    <a:lstStyle/>
                    <a:p>
                      <a:endParaRPr lang="fr-FR"/>
                    </a:p>
                  </a:txBody>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BCHR </a:t>
                      </a:r>
                      <a:br>
                        <a:rPr lang="fr-FR" sz="1100" b="1" kern="0" dirty="0">
                          <a:solidFill>
                            <a:schemeClr val="bg1"/>
                          </a:solidFill>
                          <a:effectLst/>
                          <a:latin typeface="Arial" panose="020B0604020202020204" pitchFamily="34" charset="0"/>
                          <a:cs typeface="Arial" panose="020B0604020202020204" pitchFamily="34" charset="0"/>
                        </a:rPr>
                      </a:br>
                      <a:r>
                        <a:rPr lang="fr-FR" sz="1100" b="1" kern="0" dirty="0" err="1">
                          <a:solidFill>
                            <a:schemeClr val="bg1"/>
                          </a:solidFill>
                          <a:effectLst/>
                          <a:latin typeface="Arial" panose="020B0604020202020204" pitchFamily="34" charset="0"/>
                          <a:cs typeface="Arial" panose="020B0604020202020204" pitchFamily="34" charset="0"/>
                        </a:rPr>
                        <a:t>Irrespective</a:t>
                      </a:r>
                      <a:r>
                        <a:rPr lang="fr-FR" sz="1100" b="1" kern="0" dirty="0">
                          <a:solidFill>
                            <a:schemeClr val="bg1"/>
                          </a:solidFill>
                          <a:effectLst/>
                          <a:latin typeface="Arial" panose="020B0604020202020204" pitchFamily="34" charset="0"/>
                          <a:cs typeface="Arial" panose="020B0604020202020204" pitchFamily="34" charset="0"/>
                        </a:rPr>
                        <a:t> of </a:t>
                      </a:r>
                      <a:r>
                        <a:rPr lang="fr-FR" sz="1100" b="1" kern="0" dirty="0" err="1">
                          <a:solidFill>
                            <a:schemeClr val="bg1"/>
                          </a:solidFill>
                          <a:effectLst/>
                          <a:latin typeface="Arial" panose="020B0604020202020204" pitchFamily="34" charset="0"/>
                          <a:cs typeface="Arial" panose="020B0604020202020204" pitchFamily="34" charset="0"/>
                        </a:rPr>
                        <a:t>treatment</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err="1">
                          <a:solidFill>
                            <a:schemeClr val="bg1"/>
                          </a:solidFill>
                          <a:effectLst/>
                          <a:latin typeface="Arial" panose="020B0604020202020204" pitchFamily="34" charset="0"/>
                          <a:cs typeface="Arial" panose="020B0604020202020204" pitchFamily="34" charset="0"/>
                        </a:rPr>
                        <a:t>Pip-tazo</a:t>
                      </a:r>
                      <a:r>
                        <a:rPr lang="fr-FR" sz="1100" b="1" kern="0" dirty="0">
                          <a:solidFill>
                            <a:schemeClr val="bg1"/>
                          </a:solidFill>
                          <a:effectLst/>
                          <a:latin typeface="Arial" panose="020B0604020202020204" pitchFamily="34" charset="0"/>
                          <a:cs typeface="Arial" panose="020B0604020202020204" pitchFamily="34" charset="0"/>
                        </a:rPr>
                        <a:t> BCHR </a:t>
                      </a:r>
                      <a:br>
                        <a:rPr lang="fr-FR" sz="1100" b="1" kern="0" dirty="0">
                          <a:solidFill>
                            <a:schemeClr val="bg1"/>
                          </a:solidFill>
                          <a:effectLst/>
                          <a:latin typeface="Arial" panose="020B0604020202020204" pitchFamily="34" charset="0"/>
                          <a:cs typeface="Arial" panose="020B0604020202020204" pitchFamily="34" charset="0"/>
                        </a:rPr>
                      </a:br>
                      <a:r>
                        <a:rPr lang="fr-FR" sz="1100" b="1" kern="0" dirty="0" err="1">
                          <a:solidFill>
                            <a:schemeClr val="bg1"/>
                          </a:solidFill>
                          <a:effectLst/>
                          <a:latin typeface="Arial" panose="020B0604020202020204" pitchFamily="34" charset="0"/>
                          <a:cs typeface="Arial" panose="020B0604020202020204" pitchFamily="34" charset="0"/>
                        </a:rPr>
                        <a:t>Pip-tazo</a:t>
                      </a:r>
                      <a:r>
                        <a:rPr lang="fr-FR" sz="1100" b="1" kern="0" dirty="0">
                          <a:solidFill>
                            <a:schemeClr val="bg1"/>
                          </a:solidFill>
                          <a:effectLst/>
                          <a:latin typeface="Arial" panose="020B0604020202020204" pitchFamily="34" charset="0"/>
                          <a:cs typeface="Arial" panose="020B0604020202020204" pitchFamily="34" charset="0"/>
                        </a:rPr>
                        <a:t> </a:t>
                      </a:r>
                      <a:r>
                        <a:rPr lang="fr-FR" sz="1100" b="1" kern="0" dirty="0" err="1">
                          <a:solidFill>
                            <a:schemeClr val="bg1"/>
                          </a:solidFill>
                          <a:effectLst/>
                          <a:latin typeface="Arial" panose="020B0604020202020204" pitchFamily="34" charset="0"/>
                          <a:cs typeface="Arial" panose="020B0604020202020204" pitchFamily="34" charset="0"/>
                        </a:rPr>
                        <a:t>treatment</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b="1" kern="0" dirty="0" err="1">
                          <a:solidFill>
                            <a:schemeClr val="bg1"/>
                          </a:solidFill>
                          <a:effectLst/>
                          <a:latin typeface="Arial" panose="020B0604020202020204" pitchFamily="34" charset="0"/>
                          <a:cs typeface="Arial" panose="020B0604020202020204" pitchFamily="34" charset="0"/>
                        </a:rPr>
                        <a:t>Gentamicin</a:t>
                      </a:r>
                      <a:r>
                        <a:rPr lang="fr-FR" sz="1100" b="1" kern="0" dirty="0">
                          <a:solidFill>
                            <a:schemeClr val="bg1"/>
                          </a:solidFill>
                          <a:effectLst/>
                          <a:latin typeface="Arial" panose="020B0604020202020204" pitchFamily="34" charset="0"/>
                          <a:cs typeface="Arial" panose="020B0604020202020204" pitchFamily="34" charset="0"/>
                        </a:rPr>
                        <a:t> BCHR </a:t>
                      </a:r>
                      <a:br>
                        <a:rPr lang="fr-FR" sz="1100" b="1" kern="0" dirty="0">
                          <a:solidFill>
                            <a:schemeClr val="bg1"/>
                          </a:solidFill>
                          <a:effectLst/>
                          <a:latin typeface="Arial" panose="020B0604020202020204" pitchFamily="34" charset="0"/>
                          <a:cs typeface="Arial" panose="020B0604020202020204" pitchFamily="34" charset="0"/>
                        </a:rPr>
                      </a:br>
                      <a:r>
                        <a:rPr lang="fr-FR" sz="1100" b="1" kern="0" dirty="0" err="1">
                          <a:solidFill>
                            <a:schemeClr val="bg1"/>
                          </a:solidFill>
                          <a:effectLst/>
                          <a:latin typeface="Arial" panose="020B0604020202020204" pitchFamily="34" charset="0"/>
                          <a:cs typeface="Arial" panose="020B0604020202020204" pitchFamily="34" charset="0"/>
                        </a:rPr>
                        <a:t>Gentamicin</a:t>
                      </a:r>
                      <a:r>
                        <a:rPr lang="fr-FR" sz="1100" b="1" kern="0" dirty="0">
                          <a:solidFill>
                            <a:schemeClr val="bg1"/>
                          </a:solidFill>
                          <a:effectLst/>
                          <a:latin typeface="Arial" panose="020B0604020202020204" pitchFamily="34" charset="0"/>
                          <a:cs typeface="Arial" panose="020B0604020202020204" pitchFamily="34" charset="0"/>
                        </a:rPr>
                        <a:t> </a:t>
                      </a:r>
                      <a:r>
                        <a:rPr lang="fr-FR" sz="1100" b="1" kern="0" dirty="0" err="1">
                          <a:solidFill>
                            <a:schemeClr val="bg1"/>
                          </a:solidFill>
                          <a:effectLst/>
                          <a:latin typeface="Arial" panose="020B0604020202020204" pitchFamily="34" charset="0"/>
                          <a:cs typeface="Arial" panose="020B0604020202020204" pitchFamily="34" charset="0"/>
                        </a:rPr>
                        <a:t>treatment</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extLst>
                  <a:ext uri="{0D108BD9-81ED-4DB2-BD59-A6C34878D82A}">
                    <a16:rowId xmlns:a16="http://schemas.microsoft.com/office/drawing/2014/main" val="596955202"/>
                  </a:ext>
                </a:extLst>
              </a:tr>
              <a:tr h="39324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Treatment </a:t>
                      </a:r>
                      <a:r>
                        <a:rPr lang="fr-FR" sz="1100" b="0" kern="0" dirty="0" err="1">
                          <a:solidFill>
                            <a:schemeClr val="tx1"/>
                          </a:solidFill>
                          <a:effectLst/>
                          <a:latin typeface="Arial" panose="020B0604020202020204" pitchFamily="34" charset="0"/>
                          <a:cs typeface="Arial" panose="020B0604020202020204" pitchFamily="34" charset="0"/>
                        </a:rPr>
                        <a:t>failure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077193"/>
                  </a:ext>
                </a:extLst>
              </a:tr>
              <a:tr h="39324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Mortality</a:t>
                      </a:r>
                      <a:r>
                        <a:rPr lang="fr-FR" sz="1100" b="0" kern="0" dirty="0">
                          <a:solidFill>
                            <a:schemeClr val="tx1"/>
                          </a:solidFill>
                          <a:effectLst/>
                          <a:latin typeface="Arial" panose="020B0604020202020204" pitchFamily="34" charset="0"/>
                          <a:cs typeface="Arial" panose="020B0604020202020204" pitchFamily="34" charset="0"/>
                        </a:rPr>
                        <a:t>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EBD8F4"/>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1" kern="0" dirty="0">
                          <a:solidFill>
                            <a:schemeClr val="tx1"/>
                          </a:solidFill>
                          <a:effectLst/>
                          <a:latin typeface="Arial" panose="020B0604020202020204" pitchFamily="34" charset="0"/>
                          <a:cs typeface="Arial" panose="020B0604020202020204" pitchFamily="34" charset="0"/>
                        </a:rPr>
                        <a:t>5.0* (</a:t>
                      </a:r>
                      <a:r>
                        <a:rPr lang="fr-FR" sz="1100" b="1" i="1" kern="0" dirty="0">
                          <a:solidFill>
                            <a:schemeClr val="tx1"/>
                          </a:solidFill>
                          <a:effectLst/>
                          <a:latin typeface="Arial" panose="020B0604020202020204" pitchFamily="34" charset="0"/>
                          <a:cs typeface="Arial" panose="020B0604020202020204" pitchFamily="34" charset="0"/>
                        </a:rPr>
                        <a:t>p</a:t>
                      </a:r>
                      <a:r>
                        <a:rPr lang="fr-FR" sz="1100" b="1" kern="0" dirty="0">
                          <a:solidFill>
                            <a:schemeClr val="tx1"/>
                          </a:solidFill>
                          <a:effectLst/>
                          <a:latin typeface="Arial" panose="020B0604020202020204" pitchFamily="34" charset="0"/>
                          <a:cs typeface="Arial" panose="020B0604020202020204" pitchFamily="34" charset="0"/>
                        </a:rPr>
                        <a:t>=0.03)</a:t>
                      </a:r>
                      <a:endParaRPr lang="fr-FR" sz="11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EBD8F4"/>
                    </a:solidFill>
                  </a:tcPr>
                </a:tc>
                <a:extLst>
                  <a:ext uri="{0D108BD9-81ED-4DB2-BD59-A6C34878D82A}">
                    <a16:rowId xmlns:a16="http://schemas.microsoft.com/office/drawing/2014/main" val="1741534000"/>
                  </a:ext>
                </a:extLst>
              </a:tr>
              <a:tr h="39324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Relapse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1.8* (</a:t>
                      </a:r>
                      <a:r>
                        <a:rPr lang="fr-FR" sz="1100" b="0" i="1" kern="0" dirty="0">
                          <a:solidFill>
                            <a:schemeClr val="tx1"/>
                          </a:solidFill>
                          <a:effectLst/>
                          <a:latin typeface="Arial" panose="020B0604020202020204" pitchFamily="34" charset="0"/>
                          <a:cs typeface="Arial" panose="020B0604020202020204" pitchFamily="34" charset="0"/>
                        </a:rPr>
                        <a:t>p</a:t>
                      </a:r>
                      <a:r>
                        <a:rPr lang="fr-FR" sz="1100" b="0" kern="0" dirty="0">
                          <a:solidFill>
                            <a:schemeClr val="tx1"/>
                          </a:solidFill>
                          <a:effectLst/>
                          <a:latin typeface="Arial" panose="020B0604020202020204" pitchFamily="34" charset="0"/>
                          <a:cs typeface="Arial" panose="020B0604020202020204" pitchFamily="34" charset="0"/>
                        </a:rPr>
                        <a:t>=0.5)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3710294"/>
                  </a:ext>
                </a:extLst>
              </a:tr>
              <a:tr h="39324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Readmittance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0.4 (p=0.33)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08350093"/>
                  </a:ext>
                </a:extLst>
              </a:tr>
              <a:tr h="39324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Admittance to IMCU or ICU</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0.9</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1" kern="0" dirty="0">
                          <a:solidFill>
                            <a:schemeClr val="tx1"/>
                          </a:solidFill>
                          <a:effectLst/>
                          <a:latin typeface="Arial" panose="020B0604020202020204" pitchFamily="34" charset="0"/>
                          <a:cs typeface="Arial" panose="020B0604020202020204" pitchFamily="34" charset="0"/>
                        </a:rPr>
                        <a:t>IMCU: 4.7 (</a:t>
                      </a:r>
                      <a:r>
                        <a:rPr lang="fr-FR" sz="1100" b="1" i="1" kern="0" dirty="0">
                          <a:solidFill>
                            <a:schemeClr val="tx1"/>
                          </a:solidFill>
                          <a:effectLst/>
                          <a:latin typeface="Arial" panose="020B0604020202020204" pitchFamily="34" charset="0"/>
                          <a:cs typeface="Arial" panose="020B0604020202020204" pitchFamily="34" charset="0"/>
                        </a:rPr>
                        <a:t>p</a:t>
                      </a:r>
                      <a:r>
                        <a:rPr lang="fr-FR" sz="1100" b="1" kern="0" dirty="0">
                          <a:solidFill>
                            <a:schemeClr val="tx1"/>
                          </a:solidFill>
                          <a:effectLst/>
                          <a:latin typeface="Arial" panose="020B0604020202020204" pitchFamily="34" charset="0"/>
                          <a:cs typeface="Arial" panose="020B0604020202020204" pitchFamily="34" charset="0"/>
                        </a:rPr>
                        <a:t>=0.02)</a:t>
                      </a:r>
                      <a:endParaRPr lang="fr-FR" sz="11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EBD8F4"/>
                    </a:solidFill>
                  </a:tcPr>
                </a:tc>
                <a:tc>
                  <a:txBody>
                    <a:bodyPr/>
                    <a:lstStyle/>
                    <a:p>
                      <a:pPr algn="ctr">
                        <a:lnSpc>
                          <a:spcPct val="107000"/>
                        </a:lnSpc>
                        <a:spcAft>
                          <a:spcPts val="800"/>
                        </a:spcAft>
                      </a:pPr>
                      <a:r>
                        <a:rPr lang="fr-FR" sz="1100" b="1" kern="0" dirty="0">
                          <a:solidFill>
                            <a:schemeClr val="tx1"/>
                          </a:solidFill>
                          <a:effectLst/>
                          <a:latin typeface="Arial" panose="020B0604020202020204" pitchFamily="34" charset="0"/>
                          <a:cs typeface="Arial" panose="020B0604020202020204" pitchFamily="34" charset="0"/>
                        </a:rPr>
                        <a:t>ICU: 4.4* (</a:t>
                      </a:r>
                      <a:r>
                        <a:rPr lang="fr-FR" sz="1100" b="1" i="1" kern="0" dirty="0">
                          <a:solidFill>
                            <a:schemeClr val="tx1"/>
                          </a:solidFill>
                          <a:effectLst/>
                          <a:latin typeface="Arial" panose="020B0604020202020204" pitchFamily="34" charset="0"/>
                          <a:cs typeface="Arial" panose="020B0604020202020204" pitchFamily="34" charset="0"/>
                        </a:rPr>
                        <a:t>p</a:t>
                      </a:r>
                      <a:r>
                        <a:rPr lang="fr-FR" sz="1100" b="1" kern="0" dirty="0">
                          <a:solidFill>
                            <a:schemeClr val="tx1"/>
                          </a:solidFill>
                          <a:effectLst/>
                          <a:latin typeface="Arial" panose="020B0604020202020204" pitchFamily="34" charset="0"/>
                          <a:cs typeface="Arial" panose="020B0604020202020204" pitchFamily="34" charset="0"/>
                        </a:rPr>
                        <a:t>=0.02)</a:t>
                      </a:r>
                      <a:endParaRPr lang="fr-FR" sz="11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EBD8F4"/>
                    </a:solidFill>
                  </a:tcPr>
                </a:tc>
                <a:extLst>
                  <a:ext uri="{0D108BD9-81ED-4DB2-BD59-A6C34878D82A}">
                    <a16:rowId xmlns:a16="http://schemas.microsoft.com/office/drawing/2014/main" val="589142720"/>
                  </a:ext>
                </a:extLst>
              </a:tr>
              <a:tr h="39324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Longer </a:t>
                      </a:r>
                      <a:r>
                        <a:rPr lang="fr-FR" sz="1100" b="0" kern="0" dirty="0" err="1">
                          <a:solidFill>
                            <a:schemeClr val="tx1"/>
                          </a:solidFill>
                          <a:effectLst/>
                          <a:latin typeface="Arial" panose="020B0604020202020204" pitchFamily="34" charset="0"/>
                          <a:cs typeface="Arial" panose="020B0604020202020204" pitchFamily="34" charset="0"/>
                        </a:rPr>
                        <a:t>length</a:t>
                      </a:r>
                      <a:r>
                        <a:rPr lang="fr-FR" sz="1100" b="0" kern="0" dirty="0">
                          <a:solidFill>
                            <a:schemeClr val="tx1"/>
                          </a:solidFill>
                          <a:effectLst/>
                          <a:latin typeface="Arial" panose="020B0604020202020204" pitchFamily="34" charset="0"/>
                          <a:cs typeface="Arial" panose="020B0604020202020204" pitchFamily="34" charset="0"/>
                        </a:rPr>
                        <a:t> of </a:t>
                      </a:r>
                      <a:r>
                        <a:rPr lang="fr-FR" sz="1100" b="0" kern="0" dirty="0" err="1">
                          <a:solidFill>
                            <a:schemeClr val="tx1"/>
                          </a:solidFill>
                          <a:effectLst/>
                          <a:latin typeface="Arial" panose="020B0604020202020204" pitchFamily="34" charset="0"/>
                          <a:cs typeface="Arial" panose="020B0604020202020204" pitchFamily="34" charset="0"/>
                        </a:rPr>
                        <a:t>stay</a:t>
                      </a:r>
                      <a:r>
                        <a:rPr lang="fr-FR" sz="1100" b="0" kern="0" dirty="0">
                          <a:solidFill>
                            <a:schemeClr val="tx1"/>
                          </a:solidFill>
                          <a:effectLst/>
                          <a:latin typeface="Arial" panose="020B0604020202020204" pitchFamily="34" charset="0"/>
                          <a:cs typeface="Arial" panose="020B0604020202020204" pitchFamily="34" charset="0"/>
                        </a:rPr>
                        <a:t>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60768710"/>
                  </a:ext>
                </a:extLst>
              </a:tr>
              <a:tr h="39324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Longer time </a:t>
                      </a:r>
                      <a:r>
                        <a:rPr lang="fr-FR" sz="1100" b="0" kern="0" dirty="0" err="1">
                          <a:solidFill>
                            <a:schemeClr val="tx1"/>
                          </a:solidFill>
                          <a:effectLst/>
                          <a:latin typeface="Arial" panose="020B0604020202020204" pitchFamily="34" charset="0"/>
                          <a:cs typeface="Arial" panose="020B0604020202020204" pitchFamily="34" charset="0"/>
                        </a:rPr>
                        <a:t>before</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fever</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resolution</a:t>
                      </a:r>
                      <a:r>
                        <a:rPr lang="fr-FR" sz="1100" b="0" kern="0" dirty="0">
                          <a:solidFill>
                            <a:schemeClr val="tx1"/>
                          </a:solidFill>
                          <a:effectLst/>
                          <a:latin typeface="Arial" panose="020B0604020202020204" pitchFamily="34" charset="0"/>
                          <a:cs typeface="Arial" panose="020B0604020202020204" pitchFamily="34" charset="0"/>
                        </a:rPr>
                        <a:t>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NA</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6675123"/>
                  </a:ext>
                </a:extLst>
              </a:tr>
            </a:tbl>
          </a:graphicData>
        </a:graphic>
      </p:graphicFrame>
    </p:spTree>
    <p:extLst>
      <p:ext uri="{BB962C8B-B14F-4D97-AF65-F5344CB8AC3E}">
        <p14:creationId xmlns:p14="http://schemas.microsoft.com/office/powerpoint/2010/main" val="248991334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C211F524-2A17-F27B-BB09-889B4CCB67C5}"/>
              </a:ext>
            </a:extLst>
          </p:cNvPr>
          <p:cNvSpPr>
            <a:spLocks noGrp="1"/>
          </p:cNvSpPr>
          <p:nvPr>
            <p:ph type="body" sz="quarter" idx="19"/>
          </p:nvPr>
        </p:nvSpPr>
        <p:spPr/>
        <p:txBody>
          <a:bodyPr/>
          <a:lstStyle/>
          <a:p>
            <a:endParaRPr lang="fr-FR"/>
          </a:p>
        </p:txBody>
      </p:sp>
      <p:sp>
        <p:nvSpPr>
          <p:cNvPr id="3" name="Titre 2">
            <a:extLst>
              <a:ext uri="{FF2B5EF4-FFF2-40B4-BE49-F238E27FC236}">
                <a16:creationId xmlns:a16="http://schemas.microsoft.com/office/drawing/2014/main" id="{F7D5D41D-11FA-6187-A08D-7BDC5E4189A4}"/>
              </a:ext>
            </a:extLst>
          </p:cNvPr>
          <p:cNvSpPr>
            <a:spLocks noGrp="1"/>
          </p:cNvSpPr>
          <p:nvPr>
            <p:ph type="title"/>
          </p:nvPr>
        </p:nvSpPr>
        <p:spPr/>
        <p:txBody>
          <a:bodyPr/>
          <a:lstStyle/>
          <a:p>
            <a:r>
              <a:rPr lang="en-US" dirty="0"/>
              <a:t>In conclusion</a:t>
            </a:r>
            <a:endParaRPr lang="fr-FR" dirty="0"/>
          </a:p>
        </p:txBody>
      </p:sp>
      <p:sp>
        <p:nvSpPr>
          <p:cNvPr id="5" name="Espace réservé du contenu 4">
            <a:extLst>
              <a:ext uri="{FF2B5EF4-FFF2-40B4-BE49-F238E27FC236}">
                <a16:creationId xmlns:a16="http://schemas.microsoft.com/office/drawing/2014/main" id="{DADA7BCF-F348-B31D-153A-7E06F5070EAE}"/>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sp>
        <p:nvSpPr>
          <p:cNvPr id="11" name="Flèche : pentagone 10">
            <a:extLst>
              <a:ext uri="{FF2B5EF4-FFF2-40B4-BE49-F238E27FC236}">
                <a16:creationId xmlns:a16="http://schemas.microsoft.com/office/drawing/2014/main" id="{23F496FB-88A0-97C9-877D-4495B37D99BD}"/>
              </a:ext>
            </a:extLst>
          </p:cNvPr>
          <p:cNvSpPr/>
          <p:nvPr/>
        </p:nvSpPr>
        <p:spPr>
          <a:xfrm>
            <a:off x="1752784" y="1567113"/>
            <a:ext cx="3302000" cy="3674533"/>
          </a:xfrm>
          <a:prstGeom prst="homePlat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solidFill>
                <a:srgbClr val="7F30A6"/>
              </a:solidFill>
            </a:endParaRPr>
          </a:p>
        </p:txBody>
      </p:sp>
      <p:sp>
        <p:nvSpPr>
          <p:cNvPr id="13" name="Espace réservé du texte 12">
            <a:extLst>
              <a:ext uri="{FF2B5EF4-FFF2-40B4-BE49-F238E27FC236}">
                <a16:creationId xmlns:a16="http://schemas.microsoft.com/office/drawing/2014/main" id="{AAF2CEE2-33B9-E823-48D5-201B87B9F6AB}"/>
              </a:ext>
            </a:extLst>
          </p:cNvPr>
          <p:cNvSpPr>
            <a:spLocks noGrp="1"/>
          </p:cNvSpPr>
          <p:nvPr>
            <p:ph type="body" sz="quarter" idx="15"/>
          </p:nvPr>
        </p:nvSpPr>
        <p:spPr>
          <a:xfrm>
            <a:off x="1752783" y="2612764"/>
            <a:ext cx="2590799" cy="1583229"/>
          </a:xfrm>
        </p:spPr>
        <p:txBody>
          <a:bodyPr/>
          <a:lstStyle/>
          <a:p>
            <a:pPr>
              <a:lnSpc>
                <a:spcPct val="107000"/>
              </a:lnSpc>
              <a:spcAft>
                <a:spcPts val="800"/>
              </a:spcAft>
              <a:buClr>
                <a:schemeClr val="bg1"/>
              </a:buClr>
            </a:pPr>
            <a:r>
              <a:rPr lang="fr-FR" sz="1600" kern="100" dirty="0">
                <a:solidFill>
                  <a:schemeClr val="bg1"/>
                </a:solidFill>
                <a:effectLst/>
                <a:ea typeface="Aptos" panose="020B0004020202020204" pitchFamily="34" charset="0"/>
              </a:rPr>
              <a:t>255 </a:t>
            </a:r>
            <a:r>
              <a:rPr lang="fr-FR" sz="1600" i="1" kern="100" dirty="0">
                <a:solidFill>
                  <a:schemeClr val="bg1"/>
                </a:solidFill>
                <a:effectLst/>
                <a:ea typeface="Aptos" panose="020B0004020202020204" pitchFamily="34" charset="0"/>
              </a:rPr>
              <a:t>E. coli </a:t>
            </a:r>
            <a:br>
              <a:rPr lang="fr-FR" sz="1600" i="1" kern="100" dirty="0">
                <a:solidFill>
                  <a:schemeClr val="bg1"/>
                </a:solidFill>
                <a:effectLst/>
                <a:ea typeface="Aptos" panose="020B0004020202020204" pitchFamily="34" charset="0"/>
              </a:rPr>
            </a:br>
            <a:r>
              <a:rPr lang="fr-FR" sz="1600" kern="100" dirty="0" err="1">
                <a:solidFill>
                  <a:schemeClr val="bg1"/>
                </a:solidFill>
                <a:effectLst/>
                <a:ea typeface="Aptos" panose="020B0004020202020204" pitchFamily="34" charset="0"/>
              </a:rPr>
              <a:t>bloodstream</a:t>
            </a:r>
            <a:r>
              <a:rPr lang="fr-FR" sz="1600" kern="100" dirty="0">
                <a:solidFill>
                  <a:schemeClr val="bg1"/>
                </a:solidFill>
                <a:effectLst/>
                <a:ea typeface="Aptos" panose="020B0004020202020204" pitchFamily="34" charset="0"/>
              </a:rPr>
              <a:t> infections</a:t>
            </a:r>
          </a:p>
          <a:p>
            <a:pPr>
              <a:lnSpc>
                <a:spcPct val="107000"/>
              </a:lnSpc>
              <a:spcAft>
                <a:spcPts val="800"/>
              </a:spcAft>
              <a:buClr>
                <a:schemeClr val="bg1"/>
              </a:buClr>
            </a:pPr>
            <a:r>
              <a:rPr lang="fr-FR" sz="1600" kern="100" dirty="0">
                <a:solidFill>
                  <a:schemeClr val="bg1"/>
                </a:solidFill>
                <a:effectLst/>
                <a:ea typeface="Aptos" panose="020B0004020202020204" pitchFamily="34" charset="0"/>
              </a:rPr>
              <a:t>Cefotaxime</a:t>
            </a:r>
            <a:br>
              <a:rPr lang="fr-FR" sz="1600" kern="100" dirty="0">
                <a:solidFill>
                  <a:schemeClr val="bg1"/>
                </a:solidFill>
                <a:effectLst/>
                <a:ea typeface="Aptos" panose="020B0004020202020204" pitchFamily="34" charset="0"/>
              </a:rPr>
            </a:br>
            <a:r>
              <a:rPr lang="fr-FR" sz="1600" kern="100" dirty="0" err="1">
                <a:solidFill>
                  <a:schemeClr val="bg1"/>
                </a:solidFill>
                <a:effectLst/>
                <a:ea typeface="Aptos" panose="020B0004020202020204" pitchFamily="34" charset="0"/>
              </a:rPr>
              <a:t>Gentamicin</a:t>
            </a:r>
            <a:br>
              <a:rPr lang="fr-FR" sz="1600" kern="100" dirty="0">
                <a:solidFill>
                  <a:schemeClr val="bg1"/>
                </a:solidFill>
                <a:effectLst/>
                <a:ea typeface="Aptos" panose="020B0004020202020204" pitchFamily="34" charset="0"/>
              </a:rPr>
            </a:br>
            <a:r>
              <a:rPr lang="fr-FR" sz="1600" kern="100" dirty="0" err="1">
                <a:solidFill>
                  <a:schemeClr val="bg1"/>
                </a:solidFill>
                <a:effectLst/>
                <a:ea typeface="Aptos" panose="020B0004020202020204" pitchFamily="34" charset="0"/>
              </a:rPr>
              <a:t>Piperacillin-tazobactam</a:t>
            </a:r>
            <a:endParaRPr lang="fr-FR" sz="1600" kern="100" dirty="0">
              <a:solidFill>
                <a:schemeClr val="bg1"/>
              </a:solidFill>
              <a:effectLst/>
              <a:ea typeface="Aptos" panose="020B0004020202020204" pitchFamily="34" charset="0"/>
            </a:endParaRPr>
          </a:p>
        </p:txBody>
      </p:sp>
      <p:sp>
        <p:nvSpPr>
          <p:cNvPr id="17" name="Flèche : pentagone 16">
            <a:extLst>
              <a:ext uri="{FF2B5EF4-FFF2-40B4-BE49-F238E27FC236}">
                <a16:creationId xmlns:a16="http://schemas.microsoft.com/office/drawing/2014/main" id="{29AB5D52-629C-240C-4517-DECB295F2AC3}"/>
              </a:ext>
            </a:extLst>
          </p:cNvPr>
          <p:cNvSpPr/>
          <p:nvPr/>
        </p:nvSpPr>
        <p:spPr>
          <a:xfrm>
            <a:off x="5207184" y="1567113"/>
            <a:ext cx="3302000" cy="3674533"/>
          </a:xfrm>
          <a:prstGeom prst="homePlate">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solidFill>
                <a:srgbClr val="7F30A6"/>
              </a:solidFill>
            </a:endParaRPr>
          </a:p>
        </p:txBody>
      </p:sp>
      <p:sp>
        <p:nvSpPr>
          <p:cNvPr id="18" name="Espace réservé du texte 12">
            <a:extLst>
              <a:ext uri="{FF2B5EF4-FFF2-40B4-BE49-F238E27FC236}">
                <a16:creationId xmlns:a16="http://schemas.microsoft.com/office/drawing/2014/main" id="{7B0D6DCA-3392-C1A8-82EE-26000694A476}"/>
              </a:ext>
            </a:extLst>
          </p:cNvPr>
          <p:cNvSpPr txBox="1">
            <a:spLocks/>
          </p:cNvSpPr>
          <p:nvPr/>
        </p:nvSpPr>
        <p:spPr>
          <a:xfrm>
            <a:off x="5207185" y="2011630"/>
            <a:ext cx="2675466" cy="262851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Aft>
                <a:spcPts val="800"/>
              </a:spcAft>
              <a:buClr>
                <a:schemeClr val="bg1"/>
              </a:buClr>
            </a:pPr>
            <a:r>
              <a:rPr lang="en-US" sz="1600" kern="100" dirty="0">
                <a:solidFill>
                  <a:schemeClr val="bg1"/>
                </a:solidFill>
                <a:ea typeface="Aptos" panose="020B0004020202020204" pitchFamily="34" charset="0"/>
              </a:rPr>
              <a:t>Breakpoint </a:t>
            </a:r>
            <a:br>
              <a:rPr lang="en-US" sz="1600" kern="100" dirty="0">
                <a:solidFill>
                  <a:schemeClr val="bg1"/>
                </a:solidFill>
                <a:ea typeface="Aptos" panose="020B0004020202020204" pitchFamily="34" charset="0"/>
              </a:rPr>
            </a:br>
            <a:r>
              <a:rPr lang="en-US" sz="1600" kern="100" dirty="0">
                <a:solidFill>
                  <a:schemeClr val="bg1"/>
                </a:solidFill>
                <a:ea typeface="Aptos" panose="020B0004020202020204" pitchFamily="34" charset="0"/>
              </a:rPr>
              <a:t>crossing </a:t>
            </a:r>
            <a:r>
              <a:rPr lang="en-US" sz="1600" kern="100" dirty="0" err="1">
                <a:solidFill>
                  <a:schemeClr val="bg1"/>
                </a:solidFill>
                <a:ea typeface="Aptos" panose="020B0004020202020204" pitchFamily="34" charset="0"/>
              </a:rPr>
              <a:t>heteroresistance</a:t>
            </a:r>
            <a:r>
              <a:rPr lang="en-US" sz="1600" kern="100" dirty="0">
                <a:solidFill>
                  <a:schemeClr val="bg1"/>
                </a:solidFill>
                <a:ea typeface="Aptos" panose="020B0004020202020204" pitchFamily="34" charset="0"/>
              </a:rPr>
              <a:t> prevalence of</a:t>
            </a:r>
            <a:br>
              <a:rPr lang="en-US" sz="1600" kern="100" dirty="0">
                <a:solidFill>
                  <a:schemeClr val="bg1"/>
                </a:solidFill>
                <a:ea typeface="Aptos" panose="020B0004020202020204" pitchFamily="34" charset="0"/>
              </a:rPr>
            </a:br>
            <a:r>
              <a:rPr lang="en-US" sz="1600" kern="100" dirty="0">
                <a:solidFill>
                  <a:schemeClr val="bg1"/>
                </a:solidFill>
                <a:ea typeface="Aptos" panose="020B0004020202020204" pitchFamily="34" charset="0"/>
              </a:rPr>
              <a:t>0.4 -43%</a:t>
            </a:r>
          </a:p>
          <a:p>
            <a:pPr>
              <a:lnSpc>
                <a:spcPct val="107000"/>
              </a:lnSpc>
              <a:spcAft>
                <a:spcPts val="800"/>
              </a:spcAft>
              <a:buClr>
                <a:schemeClr val="bg1"/>
              </a:buClr>
            </a:pPr>
            <a:r>
              <a:rPr lang="en-US" sz="1600" kern="100" dirty="0">
                <a:solidFill>
                  <a:schemeClr val="bg1"/>
                </a:solidFill>
                <a:ea typeface="Aptos" panose="020B0004020202020204" pitchFamily="34" charset="0"/>
              </a:rPr>
              <a:t>Majority of </a:t>
            </a:r>
            <a:r>
              <a:rPr lang="en-US" sz="1600" kern="100" dirty="0" err="1">
                <a:solidFill>
                  <a:schemeClr val="bg1"/>
                </a:solidFill>
                <a:ea typeface="Aptos" panose="020B0004020202020204" pitchFamily="34" charset="0"/>
              </a:rPr>
              <a:t>heteroresistant</a:t>
            </a:r>
            <a:r>
              <a:rPr lang="en-US" sz="1600" kern="100" dirty="0">
                <a:solidFill>
                  <a:schemeClr val="bg1"/>
                </a:solidFill>
                <a:ea typeface="Aptos" panose="020B0004020202020204" pitchFamily="34" charset="0"/>
              </a:rPr>
              <a:t> isolates reported </a:t>
            </a:r>
            <a:br>
              <a:rPr lang="en-US" sz="1600" kern="100" dirty="0">
                <a:solidFill>
                  <a:schemeClr val="bg1"/>
                </a:solidFill>
                <a:ea typeface="Aptos" panose="020B0004020202020204" pitchFamily="34" charset="0"/>
              </a:rPr>
            </a:br>
            <a:r>
              <a:rPr lang="en-US" sz="1600" kern="100" dirty="0">
                <a:solidFill>
                  <a:schemeClr val="bg1"/>
                </a:solidFill>
                <a:ea typeface="Aptos" panose="020B0004020202020204" pitchFamily="34" charset="0"/>
              </a:rPr>
              <a:t>as susceptible</a:t>
            </a:r>
          </a:p>
        </p:txBody>
      </p:sp>
      <p:sp>
        <p:nvSpPr>
          <p:cNvPr id="19" name="Rectangle 18">
            <a:extLst>
              <a:ext uri="{FF2B5EF4-FFF2-40B4-BE49-F238E27FC236}">
                <a16:creationId xmlns:a16="http://schemas.microsoft.com/office/drawing/2014/main" id="{47C12CFC-D357-3EA3-1AB8-9395C6A6E557}"/>
              </a:ext>
            </a:extLst>
          </p:cNvPr>
          <p:cNvSpPr/>
          <p:nvPr/>
        </p:nvSpPr>
        <p:spPr>
          <a:xfrm>
            <a:off x="8763183" y="1567113"/>
            <a:ext cx="2878483" cy="3674533"/>
          </a:xfrm>
          <a:prstGeom prst="rect">
            <a:avLst/>
          </a:prstGeom>
          <a:solidFill>
            <a:srgbClr val="EBD8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tx1"/>
              </a:solidFill>
            </a:endParaRPr>
          </a:p>
        </p:txBody>
      </p:sp>
      <p:sp>
        <p:nvSpPr>
          <p:cNvPr id="20" name="Espace réservé du texte 12">
            <a:extLst>
              <a:ext uri="{FF2B5EF4-FFF2-40B4-BE49-F238E27FC236}">
                <a16:creationId xmlns:a16="http://schemas.microsoft.com/office/drawing/2014/main" id="{FBDEFFD8-6987-74EE-6636-FD4AD28FB2DE}"/>
              </a:ext>
            </a:extLst>
          </p:cNvPr>
          <p:cNvSpPr txBox="1">
            <a:spLocks/>
          </p:cNvSpPr>
          <p:nvPr/>
        </p:nvSpPr>
        <p:spPr>
          <a:xfrm>
            <a:off x="8864789" y="2333370"/>
            <a:ext cx="2675466" cy="2154381"/>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7000"/>
              </a:lnSpc>
              <a:spcAft>
                <a:spcPts val="800"/>
              </a:spcAft>
              <a:buNone/>
            </a:pPr>
            <a:r>
              <a:rPr lang="en-US" sz="1600" kern="100" dirty="0">
                <a:ea typeface="Aptos" panose="020B0004020202020204" pitchFamily="34" charset="0"/>
              </a:rPr>
              <a:t>Worsened treatment outcomes for patients with gentamicin or piperacillin-tazobactam </a:t>
            </a:r>
            <a:r>
              <a:rPr lang="en-US" sz="1600" kern="100" dirty="0" err="1">
                <a:ea typeface="Aptos" panose="020B0004020202020204" pitchFamily="34" charset="0"/>
              </a:rPr>
              <a:t>heteroresistant</a:t>
            </a:r>
            <a:r>
              <a:rPr lang="en-US" sz="1600" kern="100" dirty="0">
                <a:ea typeface="Aptos" panose="020B0004020202020204" pitchFamily="34" charset="0"/>
              </a:rPr>
              <a:t> infections treated with corresponding antibiotic</a:t>
            </a:r>
            <a:endParaRPr lang="fr-FR" sz="1600" dirty="0"/>
          </a:p>
        </p:txBody>
      </p:sp>
    </p:spTree>
    <p:extLst>
      <p:ext uri="{BB962C8B-B14F-4D97-AF65-F5344CB8AC3E}">
        <p14:creationId xmlns:p14="http://schemas.microsoft.com/office/powerpoint/2010/main" val="376681564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8448861-6C58-8CD5-00FF-ED7F00F46B1C}"/>
              </a:ext>
            </a:extLst>
          </p:cNvPr>
          <p:cNvSpPr>
            <a:spLocks noGrp="1"/>
          </p:cNvSpPr>
          <p:nvPr>
            <p:ph type="body" sz="quarter" idx="15"/>
          </p:nvPr>
        </p:nvSpPr>
        <p:spPr/>
        <p:txBody>
          <a:bodyPr/>
          <a:lstStyle/>
          <a:p>
            <a:r>
              <a:rPr lang="en-US" dirty="0"/>
              <a:t>Further clinical studies</a:t>
            </a:r>
          </a:p>
          <a:p>
            <a:pPr lvl="1"/>
            <a:r>
              <a:rPr lang="en-US" dirty="0"/>
              <a:t>Bigger studies</a:t>
            </a:r>
          </a:p>
          <a:p>
            <a:pPr lvl="1"/>
            <a:r>
              <a:rPr lang="en-US" dirty="0"/>
              <a:t>Different types of bacteria, infections and antibiotic treatments</a:t>
            </a:r>
          </a:p>
          <a:p>
            <a:pPr>
              <a:spcBef>
                <a:spcPts val="2400"/>
              </a:spcBef>
            </a:pPr>
            <a:r>
              <a:rPr lang="en-US" dirty="0"/>
              <a:t>Improved diagnostics</a:t>
            </a:r>
          </a:p>
          <a:p>
            <a:pPr lvl="1"/>
            <a:r>
              <a:rPr lang="en-US" dirty="0"/>
              <a:t>Faster and less </a:t>
            </a:r>
            <a:r>
              <a:rPr lang="en-US" dirty="0" err="1"/>
              <a:t>labour</a:t>
            </a:r>
            <a:r>
              <a:rPr lang="en-US" dirty="0"/>
              <a:t> intense than population analysis profile (PAP)</a:t>
            </a:r>
          </a:p>
          <a:p>
            <a:pPr>
              <a:spcBef>
                <a:spcPts val="2400"/>
              </a:spcBef>
            </a:pPr>
            <a:r>
              <a:rPr lang="en-US" dirty="0"/>
              <a:t>In-depth understanding of genetic factors causing the phenotype</a:t>
            </a:r>
          </a:p>
          <a:p>
            <a:pPr lvl="1"/>
            <a:r>
              <a:rPr lang="en-US" dirty="0"/>
              <a:t>Identification of high risk genotypes through WGS and machine learning</a:t>
            </a:r>
          </a:p>
          <a:p>
            <a:endParaRPr lang="fr-FR" sz="1600" dirty="0"/>
          </a:p>
        </p:txBody>
      </p:sp>
      <p:sp>
        <p:nvSpPr>
          <p:cNvPr id="3" name="Espace réservé du texte 2">
            <a:extLst>
              <a:ext uri="{FF2B5EF4-FFF2-40B4-BE49-F238E27FC236}">
                <a16:creationId xmlns:a16="http://schemas.microsoft.com/office/drawing/2014/main" id="{420BFB1C-402F-2196-58DA-62509DAA0196}"/>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3B4CDC2A-0D72-05CB-7040-B2934CD76596}"/>
              </a:ext>
            </a:extLst>
          </p:cNvPr>
          <p:cNvSpPr>
            <a:spLocks noGrp="1"/>
          </p:cNvSpPr>
          <p:nvPr>
            <p:ph type="title"/>
          </p:nvPr>
        </p:nvSpPr>
        <p:spPr/>
        <p:txBody>
          <a:bodyPr/>
          <a:lstStyle/>
          <a:p>
            <a:r>
              <a:rPr lang="fr-FR" dirty="0"/>
              <a:t>Our future perspectives</a:t>
            </a:r>
          </a:p>
        </p:txBody>
      </p:sp>
      <p:sp>
        <p:nvSpPr>
          <p:cNvPr id="6" name="Espace réservé du contenu 5">
            <a:extLst>
              <a:ext uri="{FF2B5EF4-FFF2-40B4-BE49-F238E27FC236}">
                <a16:creationId xmlns:a16="http://schemas.microsoft.com/office/drawing/2014/main" id="{E338539E-DEBE-399D-20E9-6CFA4E9130E5}"/>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spTree>
    <p:extLst>
      <p:ext uri="{BB962C8B-B14F-4D97-AF65-F5344CB8AC3E}">
        <p14:creationId xmlns:p14="http://schemas.microsoft.com/office/powerpoint/2010/main" val="317848316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Antibiotic coverage and association with mortality in neonates with sepsis in LMIC</a:t>
            </a:r>
            <a:br>
              <a:rPr lang="en-US" sz="3200" dirty="0"/>
            </a:b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a:t>Wolfgang STÖHR et al., ECCMID</a:t>
            </a:r>
            <a:r>
              <a:rPr lang="fr-FR" baseline="30000" dirty="0">
                <a:latin typeface="Arial Narrow" panose="020B0606020202030204" pitchFamily="34" charset="0"/>
              </a:rPr>
              <a:t>®</a:t>
            </a:r>
            <a:r>
              <a:rPr lang="fr-FR" dirty="0">
                <a:latin typeface="Arial Narrow" panose="020B0606020202030204" pitchFamily="34" charset="0"/>
              </a:rPr>
              <a:t> 2024, Abs#O1168</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353312" y="148484"/>
            <a:ext cx="10538140" cy="491595"/>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417112123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4" y="1151119"/>
            <a:ext cx="11104989" cy="4232354"/>
          </a:xfrm>
        </p:spPr>
        <p:txBody>
          <a:bodyPr/>
          <a:lstStyle/>
          <a:p>
            <a:r>
              <a:rPr lang="en-US" dirty="0"/>
              <a:t>Analysis population: infants in LMIC with bacterial pathogen in baseline blood culture</a:t>
            </a:r>
          </a:p>
          <a:p>
            <a:pPr>
              <a:spcBef>
                <a:spcPts val="2400"/>
              </a:spcBef>
            </a:pPr>
            <a:r>
              <a:rPr lang="en-US" dirty="0"/>
              <a:t>Outcome: death on IV antibiotics within 15 days from baseline culture (ignoring time from b/c to enrolment)</a:t>
            </a:r>
          </a:p>
          <a:p>
            <a:pPr>
              <a:spcBef>
                <a:spcPts val="2400"/>
              </a:spcBef>
            </a:pPr>
            <a:r>
              <a:rPr lang="en-US" dirty="0"/>
              <a:t>Two approaches for estimating effect of concordant </a:t>
            </a:r>
            <a:r>
              <a:rPr lang="en-US" i="1" dirty="0"/>
              <a:t>vs</a:t>
            </a:r>
            <a:r>
              <a:rPr lang="en-US" dirty="0"/>
              <a:t> discordant regimen on death:</a:t>
            </a:r>
          </a:p>
          <a:p>
            <a:pPr marL="601662" lvl="1" indent="-342900">
              <a:buFont typeface="+mj-lt"/>
              <a:buAutoNum type="arabicPeriod"/>
            </a:pPr>
            <a:r>
              <a:rPr lang="en-US" dirty="0"/>
              <a:t>Effect of starting concordant antibiotics at baseline </a:t>
            </a:r>
            <a:r>
              <a:rPr lang="en-US" i="1" dirty="0"/>
              <a:t>versus</a:t>
            </a:r>
            <a:r>
              <a:rPr lang="en-US" dirty="0"/>
              <a:t> starting discordant antibiotics using adjusted (cause-specific) Cox models (i.e. ignoring switches post baseline)</a:t>
            </a:r>
          </a:p>
          <a:p>
            <a:pPr marL="601662" lvl="1" indent="-342900">
              <a:buFont typeface="+mj-lt"/>
              <a:buAutoNum type="arabicPeriod"/>
            </a:pPr>
            <a:r>
              <a:rPr lang="en-US" dirty="0"/>
              <a:t>Effect of starting concordant antibiotics </a:t>
            </a:r>
            <a:r>
              <a:rPr lang="en-US" i="1" dirty="0"/>
              <a:t>versus</a:t>
            </a:r>
            <a:r>
              <a:rPr lang="en-US" dirty="0"/>
              <a:t> continuous treatment with discordant antibiotics (time-updated) using marginal structural models with inverse probability weighting to account for time-dependent confounding</a:t>
            </a:r>
          </a:p>
          <a:p>
            <a:pPr>
              <a:spcBef>
                <a:spcPts val="2400"/>
              </a:spcBef>
            </a:pPr>
            <a:r>
              <a:rPr lang="en-US" dirty="0"/>
              <a:t>Variations in both approaches:</a:t>
            </a:r>
          </a:p>
          <a:p>
            <a:pPr lvl="1"/>
            <a:r>
              <a:rPr lang="en-US" dirty="0"/>
              <a:t>with/without 1-day lag effect for antibiotics</a:t>
            </a:r>
          </a:p>
          <a:p>
            <a:pPr lvl="1"/>
            <a:r>
              <a:rPr lang="en-US" dirty="0"/>
              <a:t>varying assumptions of colistin susceptibility</a:t>
            </a:r>
          </a:p>
          <a:p>
            <a:endParaRPr lang="fr-FR" dirty="0"/>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Methods - </a:t>
            </a:r>
            <a:r>
              <a:rPr lang="fr-FR" dirty="0" err="1"/>
              <a:t>Statistical</a:t>
            </a:r>
            <a:r>
              <a:rPr lang="fr-FR" dirty="0"/>
              <a:t> </a:t>
            </a:r>
            <a:r>
              <a:rPr lang="fr-FR" dirty="0" err="1"/>
              <a:t>analysis</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Tree>
    <p:extLst>
      <p:ext uri="{BB962C8B-B14F-4D97-AF65-F5344CB8AC3E}">
        <p14:creationId xmlns:p14="http://schemas.microsoft.com/office/powerpoint/2010/main" val="233701438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3207915" y="1581752"/>
            <a:ext cx="6844863" cy="2948911"/>
          </a:xfrm>
        </p:spPr>
        <p:txBody>
          <a:bodyPr/>
          <a:lstStyle/>
          <a:p>
            <a:pPr>
              <a:spcAft>
                <a:spcPts val="3600"/>
              </a:spcAft>
            </a:pPr>
            <a:r>
              <a:rPr lang="fr-FR" kern="100" dirty="0">
                <a:effectLst/>
                <a:ea typeface="Aptos" panose="020B0004020202020204" pitchFamily="34" charset="0"/>
              </a:rPr>
              <a:t>from sites in LMIC</a:t>
            </a:r>
          </a:p>
          <a:p>
            <a:pPr>
              <a:spcAft>
                <a:spcPts val="3600"/>
              </a:spcAft>
            </a:pPr>
            <a:r>
              <a:rPr lang="fr-FR" dirty="0" err="1">
                <a:effectLst/>
                <a:ea typeface="Aptos" panose="020B0004020202020204" pitchFamily="34" charset="0"/>
              </a:rPr>
              <a:t>had</a:t>
            </a:r>
            <a:r>
              <a:rPr lang="fr-FR" dirty="0">
                <a:effectLst/>
                <a:ea typeface="Aptos" panose="020B0004020202020204" pitchFamily="34" charset="0"/>
              </a:rPr>
              <a:t> a baseline </a:t>
            </a:r>
            <a:r>
              <a:rPr lang="fr-FR" dirty="0" err="1">
                <a:effectLst/>
                <a:ea typeface="Aptos" panose="020B0004020202020204" pitchFamily="34" charset="0"/>
              </a:rPr>
              <a:t>blood</a:t>
            </a:r>
            <a:r>
              <a:rPr lang="fr-FR" dirty="0">
                <a:effectLst/>
                <a:ea typeface="Aptos" panose="020B0004020202020204" pitchFamily="34" charset="0"/>
              </a:rPr>
              <a:t> culture</a:t>
            </a:r>
          </a:p>
          <a:p>
            <a:pPr>
              <a:spcAft>
                <a:spcPts val="3600"/>
              </a:spcAft>
            </a:pPr>
            <a:r>
              <a:rPr lang="fr-FR" kern="100" dirty="0" err="1">
                <a:effectLst/>
                <a:ea typeface="Aptos" panose="020B0004020202020204" pitchFamily="34" charset="0"/>
              </a:rPr>
              <a:t>were</a:t>
            </a:r>
            <a:r>
              <a:rPr lang="fr-FR" kern="100" dirty="0">
                <a:effectLst/>
                <a:ea typeface="Aptos" panose="020B0004020202020204" pitchFamily="34" charset="0"/>
              </a:rPr>
              <a:t> </a:t>
            </a:r>
            <a:r>
              <a:rPr lang="fr-FR" kern="100" dirty="0" err="1">
                <a:effectLst/>
                <a:ea typeface="Aptos" panose="020B0004020202020204" pitchFamily="34" charset="0"/>
              </a:rPr>
              <a:t>blood</a:t>
            </a:r>
            <a:r>
              <a:rPr lang="fr-FR" kern="100" dirty="0">
                <a:effectLst/>
                <a:ea typeface="Aptos" panose="020B0004020202020204" pitchFamily="34" charset="0"/>
              </a:rPr>
              <a:t> culture positive (pathogen or contaminant)</a:t>
            </a:r>
          </a:p>
          <a:p>
            <a:pPr>
              <a:spcAft>
                <a:spcPts val="3600"/>
              </a:spcAft>
            </a:pPr>
            <a:r>
              <a:rPr lang="fr-FR" kern="100" dirty="0" err="1">
                <a:effectLst/>
                <a:ea typeface="Aptos" panose="020B0004020202020204" pitchFamily="34" charset="0"/>
              </a:rPr>
              <a:t>had</a:t>
            </a:r>
            <a:r>
              <a:rPr lang="fr-FR" kern="100" dirty="0">
                <a:effectLst/>
                <a:ea typeface="Aptos" panose="020B0004020202020204" pitchFamily="34" charset="0"/>
              </a:rPr>
              <a:t> a </a:t>
            </a:r>
            <a:r>
              <a:rPr lang="fr-FR" kern="100" dirty="0" err="1">
                <a:effectLst/>
                <a:ea typeface="Aptos" panose="020B0004020202020204" pitchFamily="34" charset="0"/>
              </a:rPr>
              <a:t>bacterial</a:t>
            </a:r>
            <a:r>
              <a:rPr lang="fr-FR" kern="100" dirty="0">
                <a:effectLst/>
                <a:ea typeface="Aptos" panose="020B0004020202020204" pitchFamily="34" charset="0"/>
              </a:rPr>
              <a:t> pathogen* in </a:t>
            </a:r>
            <a:r>
              <a:rPr lang="fr-FR" kern="100" dirty="0" err="1">
                <a:effectLst/>
                <a:ea typeface="Aptos" panose="020B0004020202020204" pitchFamily="34" charset="0"/>
              </a:rPr>
              <a:t>blood</a:t>
            </a:r>
            <a:endParaRPr lang="fr-FR" kern="100" dirty="0">
              <a:effectLst/>
              <a:ea typeface="Aptos" panose="020B0004020202020204" pitchFamily="34" charset="0"/>
            </a:endParaRPr>
          </a:p>
          <a:p>
            <a:endParaRPr lang="fr-FR" kern="100" dirty="0">
              <a:effectLst/>
              <a:ea typeface="Aptos" panose="020B0004020202020204" pitchFamily="34" charset="0"/>
            </a:endParaRPr>
          </a:p>
          <a:p>
            <a:pPr marL="0" indent="0">
              <a:buNone/>
            </a:pPr>
            <a:endParaRPr lang="fr-FR" dirty="0"/>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r>
              <a:rPr lang="fr-FR" dirty="0"/>
              <a:t>* </a:t>
            </a:r>
            <a:r>
              <a:rPr lang="fr-FR" dirty="0" err="1"/>
              <a:t>shown</a:t>
            </a:r>
            <a:r>
              <a:rPr lang="fr-FR" dirty="0"/>
              <a:t> </a:t>
            </a:r>
            <a:r>
              <a:rPr lang="fr-FR" dirty="0" err="1"/>
              <a:t>below</a:t>
            </a:r>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err="1"/>
              <a:t>Analysis</a:t>
            </a:r>
            <a:r>
              <a:rPr lang="fr-FR" dirty="0"/>
              <a:t> population</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
        <p:nvSpPr>
          <p:cNvPr id="5" name="ZoneTexte 4">
            <a:extLst>
              <a:ext uri="{FF2B5EF4-FFF2-40B4-BE49-F238E27FC236}">
                <a16:creationId xmlns:a16="http://schemas.microsoft.com/office/drawing/2014/main" id="{CC08507B-8084-8053-F6CF-6C0D286650E9}"/>
              </a:ext>
            </a:extLst>
          </p:cNvPr>
          <p:cNvSpPr txBox="1"/>
          <p:nvPr/>
        </p:nvSpPr>
        <p:spPr>
          <a:xfrm>
            <a:off x="1078632" y="912006"/>
            <a:ext cx="5551715" cy="369332"/>
          </a:xfrm>
          <a:prstGeom prst="rect">
            <a:avLst/>
          </a:prstGeom>
          <a:noFill/>
        </p:spPr>
        <p:txBody>
          <a:bodyPr wrap="square" rtlCol="0">
            <a:spAutoFit/>
          </a:bodyPr>
          <a:lstStyle/>
          <a:p>
            <a:r>
              <a:rPr lang="fr-FR" b="1" dirty="0"/>
              <a:t>3204</a:t>
            </a:r>
            <a:r>
              <a:rPr lang="fr-FR" dirty="0"/>
              <a:t> </a:t>
            </a:r>
            <a:r>
              <a:rPr lang="fr-FR" dirty="0" err="1"/>
              <a:t>enrolled</a:t>
            </a:r>
            <a:r>
              <a:rPr lang="fr-FR" dirty="0"/>
              <a:t> </a:t>
            </a:r>
            <a:r>
              <a:rPr lang="fr-FR" dirty="0" err="1"/>
              <a:t>into</a:t>
            </a:r>
            <a:r>
              <a:rPr lang="fr-FR" dirty="0"/>
              <a:t> </a:t>
            </a:r>
            <a:r>
              <a:rPr lang="fr-FR" dirty="0" err="1"/>
              <a:t>NeoOBS</a:t>
            </a:r>
            <a:endParaRPr lang="fr-FR" dirty="0"/>
          </a:p>
        </p:txBody>
      </p:sp>
      <p:sp>
        <p:nvSpPr>
          <p:cNvPr id="7" name="Flèche : pentagone 6">
            <a:extLst>
              <a:ext uri="{FF2B5EF4-FFF2-40B4-BE49-F238E27FC236}">
                <a16:creationId xmlns:a16="http://schemas.microsoft.com/office/drawing/2014/main" id="{53593868-E08F-465B-70E2-9E98DE9A71A6}"/>
              </a:ext>
            </a:extLst>
          </p:cNvPr>
          <p:cNvSpPr/>
          <p:nvPr/>
        </p:nvSpPr>
        <p:spPr>
          <a:xfrm rot="5400000">
            <a:off x="2276296" y="1537382"/>
            <a:ext cx="661307" cy="620486"/>
          </a:xfrm>
          <a:prstGeom prst="homePlat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fr-FR" dirty="0"/>
              <a:t>3083</a:t>
            </a:r>
          </a:p>
        </p:txBody>
      </p:sp>
      <p:sp>
        <p:nvSpPr>
          <p:cNvPr id="8" name="Flèche : pentagone 7">
            <a:extLst>
              <a:ext uri="{FF2B5EF4-FFF2-40B4-BE49-F238E27FC236}">
                <a16:creationId xmlns:a16="http://schemas.microsoft.com/office/drawing/2014/main" id="{69FF4801-9ED3-49BA-84BD-A139C84C5A41}"/>
              </a:ext>
            </a:extLst>
          </p:cNvPr>
          <p:cNvSpPr/>
          <p:nvPr/>
        </p:nvSpPr>
        <p:spPr>
          <a:xfrm rot="5400000">
            <a:off x="2276291" y="2368605"/>
            <a:ext cx="661307" cy="620486"/>
          </a:xfrm>
          <a:prstGeom prst="homePlat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fr-FR" dirty="0"/>
              <a:t>3075</a:t>
            </a:r>
          </a:p>
        </p:txBody>
      </p:sp>
      <p:sp>
        <p:nvSpPr>
          <p:cNvPr id="9" name="Flèche : pentagone 8">
            <a:extLst>
              <a:ext uri="{FF2B5EF4-FFF2-40B4-BE49-F238E27FC236}">
                <a16:creationId xmlns:a16="http://schemas.microsoft.com/office/drawing/2014/main" id="{9F3D3B0B-647F-66A0-6BD0-9C3A719074B1}"/>
              </a:ext>
            </a:extLst>
          </p:cNvPr>
          <p:cNvSpPr/>
          <p:nvPr/>
        </p:nvSpPr>
        <p:spPr>
          <a:xfrm rot="5400000">
            <a:off x="2276295" y="3226217"/>
            <a:ext cx="661307" cy="620486"/>
          </a:xfrm>
          <a:prstGeom prst="homePlat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fr-FR" dirty="0"/>
              <a:t>649</a:t>
            </a:r>
          </a:p>
        </p:txBody>
      </p:sp>
      <p:sp>
        <p:nvSpPr>
          <p:cNvPr id="10" name="Flèche : pentagone 9">
            <a:extLst>
              <a:ext uri="{FF2B5EF4-FFF2-40B4-BE49-F238E27FC236}">
                <a16:creationId xmlns:a16="http://schemas.microsoft.com/office/drawing/2014/main" id="{A7827F58-DA7E-7F52-B4B3-7164A3A144BB}"/>
              </a:ext>
            </a:extLst>
          </p:cNvPr>
          <p:cNvSpPr/>
          <p:nvPr/>
        </p:nvSpPr>
        <p:spPr>
          <a:xfrm rot="5400000">
            <a:off x="2276292" y="4058191"/>
            <a:ext cx="661307" cy="620486"/>
          </a:xfrm>
          <a:prstGeom prst="homePlat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fr-FR" dirty="0"/>
              <a:t>506</a:t>
            </a:r>
          </a:p>
        </p:txBody>
      </p:sp>
      <p:sp>
        <p:nvSpPr>
          <p:cNvPr id="11" name="Flèche : pentagone 10">
            <a:extLst>
              <a:ext uri="{FF2B5EF4-FFF2-40B4-BE49-F238E27FC236}">
                <a16:creationId xmlns:a16="http://schemas.microsoft.com/office/drawing/2014/main" id="{C6A28800-0FD7-AB69-71DC-C8C119E626CA}"/>
              </a:ext>
            </a:extLst>
          </p:cNvPr>
          <p:cNvSpPr/>
          <p:nvPr/>
        </p:nvSpPr>
        <p:spPr>
          <a:xfrm rot="5400000">
            <a:off x="2276290" y="4915064"/>
            <a:ext cx="661307" cy="620486"/>
          </a:xfrm>
          <a:prstGeom prst="homePlat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fr-FR" dirty="0"/>
              <a:t>475</a:t>
            </a:r>
          </a:p>
        </p:txBody>
      </p:sp>
      <p:sp>
        <p:nvSpPr>
          <p:cNvPr id="13" name="Rectangle : coins arrondis 12">
            <a:extLst>
              <a:ext uri="{FF2B5EF4-FFF2-40B4-BE49-F238E27FC236}">
                <a16:creationId xmlns:a16="http://schemas.microsoft.com/office/drawing/2014/main" id="{AE2AF766-E887-14B6-9E2D-BEFAE2B1025C}"/>
              </a:ext>
            </a:extLst>
          </p:cNvPr>
          <p:cNvSpPr/>
          <p:nvPr/>
        </p:nvSpPr>
        <p:spPr>
          <a:xfrm>
            <a:off x="3046869" y="4900639"/>
            <a:ext cx="7008487" cy="747496"/>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a:extLst>
              <a:ext uri="{FF2B5EF4-FFF2-40B4-BE49-F238E27FC236}">
                <a16:creationId xmlns:a16="http://schemas.microsoft.com/office/drawing/2014/main" id="{A4FDC841-1CA6-222D-89C0-A87FCB3DE130}"/>
              </a:ext>
            </a:extLst>
          </p:cNvPr>
          <p:cNvSpPr txBox="1">
            <a:spLocks/>
          </p:cNvSpPr>
          <p:nvPr/>
        </p:nvSpPr>
        <p:spPr>
          <a:xfrm>
            <a:off x="3113299" y="4894653"/>
            <a:ext cx="6844863" cy="66130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3600"/>
              </a:spcAft>
              <a:buClr>
                <a:schemeClr val="bg1"/>
              </a:buClr>
            </a:pPr>
            <a:r>
              <a:rPr lang="en-US" kern="100" dirty="0">
                <a:solidFill>
                  <a:schemeClr val="bg1"/>
                </a:solidFill>
                <a:ea typeface="Aptos" panose="020B0004020202020204" pitchFamily="34" charset="0"/>
              </a:rPr>
              <a:t>started antibiotics within 24 </a:t>
            </a:r>
            <a:r>
              <a:rPr lang="en-US" kern="100" dirty="0" err="1">
                <a:solidFill>
                  <a:schemeClr val="bg1"/>
                </a:solidFill>
                <a:ea typeface="Aptos" panose="020B0004020202020204" pitchFamily="34" charset="0"/>
              </a:rPr>
              <a:t>hrs</a:t>
            </a:r>
            <a:r>
              <a:rPr lang="en-US" kern="100" dirty="0">
                <a:solidFill>
                  <a:schemeClr val="bg1"/>
                </a:solidFill>
                <a:ea typeface="Aptos" panose="020B0004020202020204" pitchFamily="34" charset="0"/>
              </a:rPr>
              <a:t> from baseline culture with known concordance/discordance: included for this analysis</a:t>
            </a:r>
            <a:endParaRPr lang="fr-FR" dirty="0">
              <a:solidFill>
                <a:schemeClr val="bg1"/>
              </a:solidFill>
            </a:endParaRPr>
          </a:p>
        </p:txBody>
      </p:sp>
    </p:spTree>
    <p:extLst>
      <p:ext uri="{BB962C8B-B14F-4D97-AF65-F5344CB8AC3E}">
        <p14:creationId xmlns:p14="http://schemas.microsoft.com/office/powerpoint/2010/main" val="4247923386"/>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B8457A4-D0AF-F054-C526-4197B98C883C}"/>
              </a:ext>
            </a:extLst>
          </p:cNvPr>
          <p:cNvSpPr>
            <a:spLocks noGrp="1"/>
          </p:cNvSpPr>
          <p:nvPr>
            <p:ph type="title"/>
          </p:nvPr>
        </p:nvSpPr>
        <p:spPr/>
        <p:txBody>
          <a:bodyPr/>
          <a:lstStyle/>
          <a:p>
            <a:r>
              <a:rPr lang="fr-FR" dirty="0"/>
              <a:t>Results - </a:t>
            </a:r>
            <a:r>
              <a:rPr lang="fr-FR" dirty="0" err="1"/>
              <a:t>Characteristics</a:t>
            </a:r>
            <a:r>
              <a:rPr lang="fr-FR" dirty="0"/>
              <a:t> at baseline</a:t>
            </a:r>
          </a:p>
        </p:txBody>
      </p:sp>
      <p:graphicFrame>
        <p:nvGraphicFramePr>
          <p:cNvPr id="6" name="Espace réservé du contenu 5">
            <a:extLst>
              <a:ext uri="{FF2B5EF4-FFF2-40B4-BE49-F238E27FC236}">
                <a16:creationId xmlns:a16="http://schemas.microsoft.com/office/drawing/2014/main" id="{3A820741-D260-879B-FDFF-811D75492349}"/>
              </a:ext>
            </a:extLst>
          </p:cNvPr>
          <p:cNvGraphicFramePr>
            <a:graphicFrameLocks noGrp="1"/>
          </p:cNvGraphicFramePr>
          <p:nvPr>
            <p:ph sz="quarter" idx="16"/>
          </p:nvPr>
        </p:nvGraphicFramePr>
        <p:xfrm>
          <a:off x="2754642" y="880200"/>
          <a:ext cx="7516092" cy="5097600"/>
        </p:xfrm>
        <a:graphic>
          <a:graphicData uri="http://schemas.openxmlformats.org/drawingml/2006/table">
            <a:tbl>
              <a:tblPr firstRow="1" firstCol="1" bandRow="1">
                <a:tableStyleId>{5C22544A-7EE6-4342-B048-85BDC9FD1C3A}</a:tableStyleId>
              </a:tblPr>
              <a:tblGrid>
                <a:gridCol w="2746035">
                  <a:extLst>
                    <a:ext uri="{9D8B030D-6E8A-4147-A177-3AD203B41FA5}">
                      <a16:colId xmlns:a16="http://schemas.microsoft.com/office/drawing/2014/main" val="528914289"/>
                    </a:ext>
                  </a:extLst>
                </a:gridCol>
                <a:gridCol w="2462990">
                  <a:extLst>
                    <a:ext uri="{9D8B030D-6E8A-4147-A177-3AD203B41FA5}">
                      <a16:colId xmlns:a16="http://schemas.microsoft.com/office/drawing/2014/main" val="1694794468"/>
                    </a:ext>
                  </a:extLst>
                </a:gridCol>
                <a:gridCol w="2307067">
                  <a:extLst>
                    <a:ext uri="{9D8B030D-6E8A-4147-A177-3AD203B41FA5}">
                      <a16:colId xmlns:a16="http://schemas.microsoft.com/office/drawing/2014/main" val="4234968273"/>
                    </a:ext>
                  </a:extLst>
                </a:gridCol>
              </a:tblGrid>
              <a:tr h="424800">
                <a:tc>
                  <a:txBody>
                    <a:bodyPr/>
                    <a:lstStyle/>
                    <a:p>
                      <a:pPr>
                        <a:lnSpc>
                          <a:spcPct val="107000"/>
                        </a:lnSpc>
                        <a:spcAft>
                          <a:spcPts val="800"/>
                        </a:spcAft>
                      </a:pPr>
                      <a:endParaRPr lang="fr-FR" sz="1200" b="1" kern="100" dirty="0">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800"/>
                        </a:spcAft>
                      </a:pPr>
                      <a:endParaRPr lang="fr-FR" sz="1200" b="1" kern="100" dirty="0">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rgbClr val="5E247C"/>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800"/>
                        </a:spcAft>
                      </a:pPr>
                      <a:r>
                        <a:rPr lang="fr-FR" sz="1200" b="1" kern="100" dirty="0">
                          <a:effectLst/>
                          <a:latin typeface="Arial" panose="020B0604020202020204" pitchFamily="34" charset="0"/>
                          <a:ea typeface="Aptos" panose="020B0004020202020204" pitchFamily="34" charset="0"/>
                          <a:cs typeface="Arial" panose="020B0604020202020204" pitchFamily="34" charset="0"/>
                        </a:rPr>
                        <a:t>                               N = 475</a:t>
                      </a: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891994938"/>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Age, median </a:t>
                      </a:r>
                      <a:r>
                        <a:rPr lang="fr-FR" sz="1200" b="0" kern="0" dirty="0">
                          <a:solidFill>
                            <a:schemeClr val="tx1"/>
                          </a:solidFill>
                          <a:effectLst/>
                          <a:latin typeface="Arial" panose="020B0604020202020204" pitchFamily="34" charset="0"/>
                          <a:cs typeface="Arial" panose="020B0604020202020204" pitchFamily="34" charset="0"/>
                        </a:rPr>
                        <a:t>(IQR)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8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 (4 to 15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14964384"/>
                  </a:ext>
                </a:extLst>
              </a:tr>
              <a:tr h="424800">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Neonate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431 (91%)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31197848"/>
                  </a:ext>
                </a:extLst>
              </a:tr>
              <a:tr h="424800">
                <a:tc>
                  <a:txBody>
                    <a:bodyPr/>
                    <a:lstStyle/>
                    <a:p>
                      <a:pPr marL="72000">
                        <a:lnSpc>
                          <a:spcPct val="107000"/>
                        </a:lnSpc>
                        <a:spcAft>
                          <a:spcPts val="800"/>
                        </a:spcAft>
                      </a:pPr>
                      <a:r>
                        <a:rPr lang="fr-FR" sz="1200" b="1" kern="0" dirty="0" err="1">
                          <a:solidFill>
                            <a:schemeClr val="tx1"/>
                          </a:solidFill>
                          <a:effectLst/>
                          <a:latin typeface="Arial" panose="020B0604020202020204" pitchFamily="34" charset="0"/>
                          <a:cs typeface="Arial" panose="020B0604020202020204" pitchFamily="34" charset="0"/>
                        </a:rPr>
                        <a:t>Early-onset</a:t>
                      </a:r>
                      <a:r>
                        <a:rPr lang="fr-FR" sz="1200" b="1" kern="0" dirty="0">
                          <a:solidFill>
                            <a:schemeClr val="tx1"/>
                          </a:solidFill>
                          <a:effectLst/>
                          <a:latin typeface="Arial" panose="020B0604020202020204" pitchFamily="34" charset="0"/>
                          <a:cs typeface="Arial" panose="020B0604020202020204" pitchFamily="34" charset="0"/>
                        </a:rPr>
                        <a:t> sepsis </a:t>
                      </a:r>
                      <a:r>
                        <a:rPr lang="fr-FR" sz="1200" b="0" kern="0" dirty="0">
                          <a:solidFill>
                            <a:schemeClr val="tx1"/>
                          </a:solidFill>
                          <a:effectLst/>
                          <a:latin typeface="Arial" panose="020B0604020202020204" pitchFamily="34" charset="0"/>
                          <a:cs typeface="Arial" panose="020B0604020202020204" pitchFamily="34" charset="0"/>
                        </a:rPr>
                        <a:t>(</a:t>
                      </a:r>
                      <a:r>
                        <a:rPr lang="fr-FR" sz="1200" b="0" kern="0" dirty="0" err="1">
                          <a:solidFill>
                            <a:schemeClr val="tx1"/>
                          </a:solidFill>
                          <a:effectLst/>
                          <a:latin typeface="Arial" panose="020B0604020202020204" pitchFamily="34" charset="0"/>
                          <a:cs typeface="Arial" panose="020B0604020202020204" pitchFamily="34" charset="0"/>
                        </a:rPr>
                        <a:t>age</a:t>
                      </a:r>
                      <a:r>
                        <a:rPr lang="fr-FR" sz="1200" b="0" kern="0" dirty="0">
                          <a:solidFill>
                            <a:schemeClr val="tx1"/>
                          </a:solidFill>
                          <a:effectLst/>
                          <a:latin typeface="Arial" panose="020B0604020202020204" pitchFamily="34" charset="0"/>
                          <a:cs typeface="Arial" panose="020B0604020202020204" pitchFamily="34" charset="0"/>
                        </a:rPr>
                        <a:t> &lt;48hrs)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58 (12%)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00971246"/>
                  </a:ext>
                </a:extLst>
              </a:tr>
              <a:tr h="424800">
                <a:tc>
                  <a:txBody>
                    <a:bodyPr/>
                    <a:lstStyle/>
                    <a:p>
                      <a:pPr marL="72000">
                        <a:lnSpc>
                          <a:spcPct val="107000"/>
                        </a:lnSpc>
                        <a:spcAft>
                          <a:spcPts val="800"/>
                        </a:spcAft>
                      </a:pPr>
                      <a:r>
                        <a:rPr lang="fr-FR" sz="1200" b="1" kern="0" dirty="0" err="1">
                          <a:solidFill>
                            <a:schemeClr val="tx1"/>
                          </a:solidFill>
                          <a:effectLst/>
                          <a:latin typeface="Arial" panose="020B0604020202020204" pitchFamily="34" charset="0"/>
                          <a:cs typeface="Arial" panose="020B0604020202020204" pitchFamily="34" charset="0"/>
                        </a:rPr>
                        <a:t>Gestational</a:t>
                      </a:r>
                      <a:r>
                        <a:rPr lang="fr-FR" sz="1200" b="1" kern="0" dirty="0">
                          <a:solidFill>
                            <a:schemeClr val="tx1"/>
                          </a:solidFill>
                          <a:effectLst/>
                          <a:latin typeface="Arial" panose="020B0604020202020204" pitchFamily="34" charset="0"/>
                          <a:cs typeface="Arial" panose="020B0604020202020204" pitchFamily="34" charset="0"/>
                        </a:rPr>
                        <a:t> </a:t>
                      </a:r>
                      <a:r>
                        <a:rPr lang="fr-FR" sz="1200" b="1" kern="0" dirty="0" err="1">
                          <a:solidFill>
                            <a:schemeClr val="tx1"/>
                          </a:solidFill>
                          <a:effectLst/>
                          <a:latin typeface="Arial" panose="020B0604020202020204" pitchFamily="34" charset="0"/>
                          <a:cs typeface="Arial" panose="020B0604020202020204" pitchFamily="34" charset="0"/>
                        </a:rPr>
                        <a:t>age</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33 </a:t>
                      </a:r>
                      <a:r>
                        <a:rPr lang="fr-FR" sz="1200" b="0" kern="0" dirty="0" err="1">
                          <a:solidFill>
                            <a:schemeClr val="tx1"/>
                          </a:solidFill>
                          <a:effectLst/>
                          <a:latin typeface="Arial" panose="020B0604020202020204" pitchFamily="34" charset="0"/>
                          <a:cs typeface="Arial" panose="020B0604020202020204" pitchFamily="34" charset="0"/>
                        </a:rPr>
                        <a:t>weeks</a:t>
                      </a:r>
                      <a:r>
                        <a:rPr lang="fr-FR" sz="1200" b="0" kern="0" dirty="0">
                          <a:solidFill>
                            <a:schemeClr val="tx1"/>
                          </a:solidFill>
                          <a:effectLst/>
                          <a:latin typeface="Arial" panose="020B0604020202020204" pitchFamily="34" charset="0"/>
                          <a:cs typeface="Arial" panose="020B0604020202020204" pitchFamily="34" charset="0"/>
                        </a:rPr>
                        <a:t> (29 to 38 </a:t>
                      </a:r>
                      <a:r>
                        <a:rPr lang="fr-FR" sz="1200" b="0" kern="0" dirty="0" err="1">
                          <a:solidFill>
                            <a:schemeClr val="tx1"/>
                          </a:solidFill>
                          <a:effectLst/>
                          <a:latin typeface="Arial" panose="020B0604020202020204" pitchFamily="34" charset="0"/>
                          <a:cs typeface="Arial" panose="020B0604020202020204" pitchFamily="34" charset="0"/>
                        </a:rPr>
                        <a:t>weeks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30143807"/>
                  </a:ext>
                </a:extLst>
              </a:tr>
              <a:tr h="424800">
                <a:tc>
                  <a:txBody>
                    <a:bodyPr/>
                    <a:lstStyle/>
                    <a:p>
                      <a:pPr>
                        <a:lnSpc>
                          <a:spcPct val="107000"/>
                        </a:lnSpc>
                        <a:spcAft>
                          <a:spcPts val="800"/>
                        </a:spcAft>
                      </a:pPr>
                      <a:r>
                        <a:rPr lang="fr-FR" sz="1200" b="1" kern="0">
                          <a:solidFill>
                            <a:schemeClr val="tx1"/>
                          </a:solidFill>
                          <a:effectLst/>
                          <a:latin typeface="Arial" panose="020B0604020202020204" pitchFamily="34" charset="0"/>
                          <a:cs typeface="Arial" panose="020B0604020202020204" pitchFamily="34" charset="0"/>
                        </a:rPr>
                        <a:t> </a:t>
                      </a:r>
                      <a:endParaRPr lang="fr-FR" sz="1200" b="1"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Pre-</a:t>
                      </a:r>
                      <a:r>
                        <a:rPr lang="fr-FR" sz="1200" b="0" kern="0" dirty="0" err="1">
                          <a:solidFill>
                            <a:schemeClr val="tx1"/>
                          </a:solidFill>
                          <a:effectLst/>
                          <a:latin typeface="Arial" panose="020B0604020202020204" pitchFamily="34" charset="0"/>
                          <a:cs typeface="Arial" panose="020B0604020202020204" pitchFamily="34" charset="0"/>
                        </a:rPr>
                        <a:t>term</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311 (65%)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8367584"/>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&gt;48 </a:t>
                      </a:r>
                      <a:r>
                        <a:rPr lang="fr-FR" sz="1200" b="1" kern="0" dirty="0" err="1">
                          <a:solidFill>
                            <a:schemeClr val="tx1"/>
                          </a:solidFill>
                          <a:effectLst/>
                          <a:latin typeface="Arial" panose="020B0604020202020204" pitchFamily="34" charset="0"/>
                          <a:cs typeface="Arial" panose="020B0604020202020204" pitchFamily="34" charset="0"/>
                        </a:rPr>
                        <a:t>hrs</a:t>
                      </a:r>
                      <a:r>
                        <a:rPr lang="fr-FR" sz="1200" b="1" kern="0" dirty="0">
                          <a:solidFill>
                            <a:schemeClr val="tx1"/>
                          </a:solidFill>
                          <a:effectLst/>
                          <a:latin typeface="Arial" panose="020B0604020202020204" pitchFamily="34" charset="0"/>
                          <a:cs typeface="Arial" panose="020B0604020202020204" pitchFamily="34" charset="0"/>
                        </a:rPr>
                        <a:t> in </a:t>
                      </a:r>
                      <a:r>
                        <a:rPr lang="fr-FR" sz="1200" b="1" kern="0" dirty="0" err="1">
                          <a:solidFill>
                            <a:schemeClr val="tx1"/>
                          </a:solidFill>
                          <a:effectLst/>
                          <a:latin typeface="Arial" panose="020B0604020202020204" pitchFamily="34" charset="0"/>
                          <a:cs typeface="Arial" panose="020B0604020202020204" pitchFamily="34" charset="0"/>
                        </a:rPr>
                        <a:t>hospital</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337 (71%)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25486341"/>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Birth </a:t>
                      </a:r>
                      <a:r>
                        <a:rPr lang="fr-FR" sz="1200" b="1" kern="0" dirty="0" err="1">
                          <a:solidFill>
                            <a:schemeClr val="tx1"/>
                          </a:solidFill>
                          <a:effectLst/>
                          <a:latin typeface="Arial" panose="020B0604020202020204" pitchFamily="34" charset="0"/>
                          <a:cs typeface="Arial" panose="020B0604020202020204" pitchFamily="34" charset="0"/>
                        </a:rPr>
                        <a:t>weight</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1650 g (1130 to 2800 g)</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29752082"/>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WHO </a:t>
                      </a:r>
                      <a:r>
                        <a:rPr lang="fr-FR" sz="1200" b="1" kern="0" dirty="0" err="1">
                          <a:solidFill>
                            <a:schemeClr val="tx1"/>
                          </a:solidFill>
                          <a:effectLst/>
                          <a:latin typeface="Arial" panose="020B0604020202020204" pitchFamily="34" charset="0"/>
                          <a:cs typeface="Arial" panose="020B0604020202020204" pitchFamily="34" charset="0"/>
                        </a:rPr>
                        <a:t>region</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Africa</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176 (37%)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60957713"/>
                  </a:ext>
                </a:extLst>
              </a:tr>
              <a:tr h="424800">
                <a:tc>
                  <a:txBody>
                    <a:bodyPr/>
                    <a:lstStyle/>
                    <a:p>
                      <a:pP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South-East Asia</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171 (36%)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68847182"/>
                  </a:ext>
                </a:extLst>
              </a:tr>
              <a:tr h="424800">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Western Pacific</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106 (22%)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07886722"/>
                  </a:ext>
                </a:extLst>
              </a:tr>
              <a:tr h="424800">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Americas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22 (5%)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848" marR="10848" marT="0" marB="0" anchor="ctr">
                    <a:lnL w="12700" cmpd="sng">
                      <a:noFill/>
                    </a:lnL>
                    <a:lnR w="3175" cap="flat" cmpd="sng" algn="ctr">
                      <a:solidFill>
                        <a:srgbClr val="5E247C"/>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974010"/>
                  </a:ext>
                </a:extLst>
              </a:tr>
            </a:tbl>
          </a:graphicData>
        </a:graphic>
      </p:graphicFrame>
      <p:sp>
        <p:nvSpPr>
          <p:cNvPr id="7" name="Espace réservé du contenu 5">
            <a:extLst>
              <a:ext uri="{FF2B5EF4-FFF2-40B4-BE49-F238E27FC236}">
                <a16:creationId xmlns:a16="http://schemas.microsoft.com/office/drawing/2014/main" id="{4704A1B9-EB77-57CF-93DE-A2E8E56F9A4B}"/>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Wolfgang STÖHR et al., ECCMID</a:t>
            </a:r>
            <a:r>
              <a:rPr lang="fr-FR" baseline="30000"/>
              <a:t>®</a:t>
            </a:r>
            <a:r>
              <a:rPr lang="fr-FR"/>
              <a:t> 2024, Abs#O1168</a:t>
            </a:r>
            <a:endParaRPr lang="fr-FR" dirty="0"/>
          </a:p>
        </p:txBody>
      </p:sp>
    </p:spTree>
    <p:extLst>
      <p:ext uri="{BB962C8B-B14F-4D97-AF65-F5344CB8AC3E}">
        <p14:creationId xmlns:p14="http://schemas.microsoft.com/office/powerpoint/2010/main" val="20142323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B8457A4-D0AF-F054-C526-4197B98C883C}"/>
              </a:ext>
            </a:extLst>
          </p:cNvPr>
          <p:cNvSpPr>
            <a:spLocks noGrp="1"/>
          </p:cNvSpPr>
          <p:nvPr>
            <p:ph type="title"/>
          </p:nvPr>
        </p:nvSpPr>
        <p:spPr/>
        <p:txBody>
          <a:bodyPr/>
          <a:lstStyle/>
          <a:p>
            <a:r>
              <a:rPr lang="en-US" dirty="0"/>
              <a:t>Prevalence of pathogens at baseline</a:t>
            </a:r>
            <a:endParaRPr lang="fr-FR" dirty="0"/>
          </a:p>
        </p:txBody>
      </p:sp>
      <p:sp>
        <p:nvSpPr>
          <p:cNvPr id="7" name="Espace réservé du contenu 5">
            <a:extLst>
              <a:ext uri="{FF2B5EF4-FFF2-40B4-BE49-F238E27FC236}">
                <a16:creationId xmlns:a16="http://schemas.microsoft.com/office/drawing/2014/main" id="{4704A1B9-EB77-57CF-93DE-A2E8E56F9A4B}"/>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Wolfgang STÖHR et al., ECCMID</a:t>
            </a:r>
            <a:r>
              <a:rPr lang="fr-FR" baseline="30000"/>
              <a:t>®</a:t>
            </a:r>
            <a:r>
              <a:rPr lang="fr-FR"/>
              <a:t> 2024, Abs#O1168</a:t>
            </a:r>
            <a:endParaRPr lang="fr-FR" dirty="0"/>
          </a:p>
        </p:txBody>
      </p:sp>
      <p:graphicFrame>
        <p:nvGraphicFramePr>
          <p:cNvPr id="8" name="Espace réservé du contenu 7">
            <a:extLst>
              <a:ext uri="{FF2B5EF4-FFF2-40B4-BE49-F238E27FC236}">
                <a16:creationId xmlns:a16="http://schemas.microsoft.com/office/drawing/2014/main" id="{A622CD1B-2EA1-A315-B060-EE855C68E00D}"/>
              </a:ext>
            </a:extLst>
          </p:cNvPr>
          <p:cNvGraphicFramePr>
            <a:graphicFrameLocks noGrp="1"/>
          </p:cNvGraphicFramePr>
          <p:nvPr>
            <p:ph sz="quarter" idx="16"/>
          </p:nvPr>
        </p:nvGraphicFramePr>
        <p:xfrm>
          <a:off x="2455461" y="806435"/>
          <a:ext cx="4271912" cy="5097600"/>
        </p:xfrm>
        <a:graphic>
          <a:graphicData uri="http://schemas.openxmlformats.org/drawingml/2006/table">
            <a:tbl>
              <a:tblPr firstRow="1" firstCol="1" bandRow="1">
                <a:tableStyleId>{5C22544A-7EE6-4342-B048-85BDC9FD1C3A}</a:tableStyleId>
              </a:tblPr>
              <a:tblGrid>
                <a:gridCol w="2036820">
                  <a:extLst>
                    <a:ext uri="{9D8B030D-6E8A-4147-A177-3AD203B41FA5}">
                      <a16:colId xmlns:a16="http://schemas.microsoft.com/office/drawing/2014/main" val="3070770052"/>
                    </a:ext>
                  </a:extLst>
                </a:gridCol>
                <a:gridCol w="2235092">
                  <a:extLst>
                    <a:ext uri="{9D8B030D-6E8A-4147-A177-3AD203B41FA5}">
                      <a16:colId xmlns:a16="http://schemas.microsoft.com/office/drawing/2014/main" val="2170224734"/>
                    </a:ext>
                  </a:extLst>
                </a:gridCol>
              </a:tblGrid>
              <a:tr h="424800">
                <a:tc>
                  <a:txBody>
                    <a:bodyPr/>
                    <a:lstStyle/>
                    <a:p>
                      <a:pPr marL="72000">
                        <a:lnSpc>
                          <a:spcPct val="107000"/>
                        </a:lnSpc>
                        <a:spcBef>
                          <a:spcPts val="0"/>
                        </a:spcBef>
                        <a:spcAft>
                          <a:spcPts val="800"/>
                        </a:spcAft>
                      </a:pPr>
                      <a:r>
                        <a:rPr lang="fr-FR" sz="1200" kern="0" dirty="0">
                          <a:effectLst/>
                          <a:latin typeface="Arial" panose="020B0604020202020204" pitchFamily="34" charset="0"/>
                          <a:cs typeface="Arial" panose="020B0604020202020204" pitchFamily="34" charset="0"/>
                        </a:rPr>
                        <a:t>Pathogens *</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lnT w="3175" cap="flat" cmpd="sng" algn="ctr">
                      <a:solidFill>
                        <a:srgbClr val="5E247C"/>
                      </a:solidFill>
                      <a:prstDash val="solid"/>
                      <a:round/>
                      <a:headEnd type="none" w="med" len="med"/>
                      <a:tailEnd type="none" w="med" len="med"/>
                    </a:lnT>
                    <a:solidFill>
                      <a:srgbClr val="5E247C"/>
                    </a:solidFill>
                  </a:tcPr>
                </a:tc>
                <a:tc>
                  <a:txBody>
                    <a:bodyPr/>
                    <a:lstStyle/>
                    <a:p>
                      <a:pPr>
                        <a:lnSpc>
                          <a:spcPct val="107000"/>
                        </a:lnSpc>
                        <a:spcAft>
                          <a:spcPts val="800"/>
                        </a:spcAft>
                      </a:pPr>
                      <a:r>
                        <a:rPr lang="fr-FR" sz="1200" kern="0" dirty="0">
                          <a:effectLst/>
                          <a:latin typeface="Arial" panose="020B0604020202020204" pitchFamily="34" charset="0"/>
                          <a:cs typeface="Arial" panose="020B0604020202020204" pitchFamily="34" charset="0"/>
                        </a:rPr>
                        <a:t>                            N = 475</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solidFill>
                      <a:srgbClr val="5E247C"/>
                    </a:solidFill>
                  </a:tcPr>
                </a:tc>
                <a:extLst>
                  <a:ext uri="{0D108BD9-81ED-4DB2-BD59-A6C34878D82A}">
                    <a16:rowId xmlns:a16="http://schemas.microsoft.com/office/drawing/2014/main" val="1391654669"/>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Klebsiella </a:t>
                      </a:r>
                      <a:r>
                        <a:rPr lang="fr-FR" sz="1200" b="0" i="1" kern="0" dirty="0" err="1">
                          <a:solidFill>
                            <a:schemeClr val="tx1"/>
                          </a:solidFill>
                          <a:effectLst/>
                          <a:latin typeface="Arial" panose="020B0604020202020204" pitchFamily="34" charset="0"/>
                          <a:cs typeface="Arial" panose="020B0604020202020204" pitchFamily="34" charset="0"/>
                        </a:rPr>
                        <a:t>pneumoniae</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200" kern="0" dirty="0">
                          <a:solidFill>
                            <a:schemeClr val="tx1"/>
                          </a:solidFill>
                          <a:effectLst/>
                          <a:latin typeface="Arial" panose="020B0604020202020204" pitchFamily="34" charset="0"/>
                          <a:cs typeface="Arial" panose="020B0604020202020204" pitchFamily="34" charset="0"/>
                        </a:rPr>
                        <a:t>128 (26.9%)</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1507375778"/>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Acinetobacter </a:t>
                      </a:r>
                      <a:r>
                        <a:rPr lang="fr-FR" sz="1200" b="0" i="1" kern="0" dirty="0" err="1">
                          <a:solidFill>
                            <a:schemeClr val="tx1"/>
                          </a:solidFill>
                          <a:effectLst/>
                          <a:latin typeface="Arial" panose="020B0604020202020204" pitchFamily="34" charset="0"/>
                          <a:cs typeface="Arial" panose="020B0604020202020204" pitchFamily="34" charset="0"/>
                        </a:rPr>
                        <a:t>spp</a:t>
                      </a:r>
                      <a:r>
                        <a:rPr lang="fr-FR" sz="1200" b="0" i="1" kern="0" dirty="0">
                          <a:solidFill>
                            <a:schemeClr val="tx1"/>
                          </a:solidFill>
                          <a:effectLst/>
                          <a:latin typeface="Arial" panose="020B0604020202020204" pitchFamily="34" charset="0"/>
                          <a:cs typeface="Arial" panose="020B0604020202020204" pitchFamily="34" charset="0"/>
                        </a:rPr>
                        <a:t>.</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200" kern="0" dirty="0">
                          <a:solidFill>
                            <a:schemeClr val="tx1"/>
                          </a:solidFill>
                          <a:effectLst/>
                          <a:latin typeface="Arial" panose="020B0604020202020204" pitchFamily="34" charset="0"/>
                          <a:cs typeface="Arial" panose="020B0604020202020204" pitchFamily="34" charset="0"/>
                        </a:rPr>
                        <a:t>72 (15.2%)</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402750419"/>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Staphylococcus aureus</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200" kern="0">
                          <a:solidFill>
                            <a:schemeClr val="tx1"/>
                          </a:solidFill>
                          <a:effectLst/>
                          <a:latin typeface="Arial" panose="020B0604020202020204" pitchFamily="34" charset="0"/>
                          <a:cs typeface="Arial" panose="020B0604020202020204" pitchFamily="34" charset="0"/>
                        </a:rPr>
                        <a:t>48 (10.1%)</a:t>
                      </a:r>
                      <a:endParaRPr lang="fr-FR" sz="120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1398333856"/>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Escherichia coli</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200" kern="0" dirty="0">
                          <a:solidFill>
                            <a:schemeClr val="tx1"/>
                          </a:solidFill>
                          <a:effectLst/>
                          <a:latin typeface="Arial" panose="020B0604020202020204" pitchFamily="34" charset="0"/>
                          <a:cs typeface="Arial" panose="020B0604020202020204" pitchFamily="34" charset="0"/>
                        </a:rPr>
                        <a:t>44 (9.3%)</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780515841"/>
                  </a:ext>
                </a:extLst>
              </a:tr>
              <a:tr h="424800">
                <a:tc>
                  <a:txBody>
                    <a:bodyPr/>
                    <a:lstStyle/>
                    <a:p>
                      <a:pPr marL="72000">
                        <a:lnSpc>
                          <a:spcPct val="107000"/>
                        </a:lnSpc>
                        <a:spcBef>
                          <a:spcPts val="0"/>
                        </a:spcBef>
                        <a:spcAft>
                          <a:spcPts val="800"/>
                        </a:spcAft>
                      </a:pPr>
                      <a:r>
                        <a:rPr lang="fr-FR" sz="1200" b="0" kern="0" dirty="0" err="1">
                          <a:solidFill>
                            <a:schemeClr val="tx1"/>
                          </a:solidFill>
                          <a:effectLst/>
                          <a:latin typeface="Arial" panose="020B0604020202020204" pitchFamily="34" charset="0"/>
                          <a:cs typeface="Arial" panose="020B0604020202020204" pitchFamily="34" charset="0"/>
                        </a:rPr>
                        <a:t>CoNS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no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kern="0" dirty="0">
                          <a:solidFill>
                            <a:schemeClr val="tx1"/>
                          </a:solidFill>
                          <a:effectLst/>
                          <a:latin typeface="Arial" panose="020B0604020202020204" pitchFamily="34" charset="0"/>
                          <a:cs typeface="Arial" panose="020B0604020202020204" pitchFamily="34" charset="0"/>
                        </a:rPr>
                        <a:t>40 (8.4%)</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3002441299"/>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Enterobacter </a:t>
                      </a:r>
                      <a:r>
                        <a:rPr lang="fr-FR" sz="1200" b="0" i="1" kern="0" dirty="0" err="1">
                          <a:solidFill>
                            <a:schemeClr val="tx1"/>
                          </a:solidFill>
                          <a:effectLst/>
                          <a:latin typeface="Arial" panose="020B0604020202020204" pitchFamily="34" charset="0"/>
                          <a:cs typeface="Arial" panose="020B0604020202020204" pitchFamily="34" charset="0"/>
                        </a:rPr>
                        <a:t>spp</a:t>
                      </a:r>
                      <a:r>
                        <a:rPr lang="fr-FR" sz="1200" b="0" i="1" kern="0" dirty="0">
                          <a:solidFill>
                            <a:schemeClr val="tx1"/>
                          </a:solidFill>
                          <a:effectLst/>
                          <a:latin typeface="Arial" panose="020B0604020202020204" pitchFamily="34" charset="0"/>
                          <a:cs typeface="Arial" panose="020B0604020202020204" pitchFamily="34" charset="0"/>
                        </a:rPr>
                        <a:t>.</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kern="0" dirty="0">
                          <a:solidFill>
                            <a:schemeClr val="tx1"/>
                          </a:solidFill>
                          <a:effectLst/>
                          <a:latin typeface="Arial" panose="020B0604020202020204" pitchFamily="34" charset="0"/>
                          <a:cs typeface="Arial" panose="020B0604020202020204" pitchFamily="34" charset="0"/>
                        </a:rPr>
                        <a:t>35 (7.4%)</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173993548"/>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Serratia </a:t>
                      </a:r>
                      <a:r>
                        <a:rPr lang="fr-FR" sz="1200" b="0" i="1" kern="0" dirty="0" err="1">
                          <a:solidFill>
                            <a:schemeClr val="tx1"/>
                          </a:solidFill>
                          <a:effectLst/>
                          <a:latin typeface="Arial" panose="020B0604020202020204" pitchFamily="34" charset="0"/>
                          <a:cs typeface="Arial" panose="020B0604020202020204" pitchFamily="34" charset="0"/>
                        </a:rPr>
                        <a:t>spp</a:t>
                      </a:r>
                      <a:r>
                        <a:rPr lang="fr-FR" sz="1200" b="0" i="1" kern="0" dirty="0">
                          <a:solidFill>
                            <a:schemeClr val="tx1"/>
                          </a:solidFill>
                          <a:effectLst/>
                          <a:latin typeface="Arial" panose="020B0604020202020204" pitchFamily="34" charset="0"/>
                          <a:cs typeface="Arial" panose="020B0604020202020204" pitchFamily="34" charset="0"/>
                        </a:rPr>
                        <a:t>.</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no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kern="0" dirty="0">
                          <a:solidFill>
                            <a:schemeClr val="tx1"/>
                          </a:solidFill>
                          <a:effectLst/>
                          <a:latin typeface="Arial" panose="020B0604020202020204" pitchFamily="34" charset="0"/>
                          <a:cs typeface="Arial" panose="020B0604020202020204" pitchFamily="34" charset="0"/>
                        </a:rPr>
                        <a:t>19 (4.0%)</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1866820214"/>
                  </a:ext>
                </a:extLst>
              </a:tr>
              <a:tr h="424800">
                <a:tc>
                  <a:txBody>
                    <a:bodyPr/>
                    <a:lstStyle/>
                    <a:p>
                      <a:pPr marL="72000">
                        <a:lnSpc>
                          <a:spcPct val="107000"/>
                        </a:lnSpc>
                        <a:spcBef>
                          <a:spcPts val="0"/>
                        </a:spcBef>
                        <a:spcAft>
                          <a:spcPts val="800"/>
                        </a:spcAft>
                      </a:pPr>
                      <a:r>
                        <a:rPr lang="fr-FR" sz="1200" b="0" i="1" kern="0" dirty="0">
                          <a:solidFill>
                            <a:schemeClr val="tx1"/>
                          </a:solidFill>
                          <a:effectLst/>
                          <a:latin typeface="Arial" panose="020B0604020202020204" pitchFamily="34" charset="0"/>
                          <a:cs typeface="Arial" panose="020B0604020202020204" pitchFamily="34" charset="0"/>
                        </a:rPr>
                        <a:t>Streptococcus </a:t>
                      </a:r>
                      <a:r>
                        <a:rPr lang="fr-FR" sz="1200" b="0" i="1" kern="0" dirty="0" err="1">
                          <a:solidFill>
                            <a:schemeClr val="tx1"/>
                          </a:solidFill>
                          <a:effectLst/>
                          <a:latin typeface="Arial" panose="020B0604020202020204" pitchFamily="34" charset="0"/>
                          <a:cs typeface="Arial" panose="020B0604020202020204" pitchFamily="34" charset="0"/>
                        </a:rPr>
                        <a:t>agalactiae</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kern="0" dirty="0">
                          <a:solidFill>
                            <a:schemeClr val="tx1"/>
                          </a:solidFill>
                          <a:effectLst/>
                          <a:latin typeface="Arial" panose="020B0604020202020204" pitchFamily="34" charset="0"/>
                          <a:cs typeface="Arial" panose="020B0604020202020204" pitchFamily="34" charset="0"/>
                        </a:rPr>
                        <a:t>18 (3.8%) </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4045371863"/>
                  </a:ext>
                </a:extLst>
              </a:tr>
              <a:tr h="424800">
                <a:tc>
                  <a:txBody>
                    <a:bodyPr/>
                    <a:lstStyle/>
                    <a:p>
                      <a:pPr marL="72000">
                        <a:lnSpc>
                          <a:spcPct val="107000"/>
                        </a:lnSpc>
                        <a:spcBef>
                          <a:spcPts val="0"/>
                        </a:spcBef>
                        <a:spcAft>
                          <a:spcPts val="800"/>
                        </a:spcAft>
                      </a:pPr>
                      <a:r>
                        <a:rPr lang="fr-FR" sz="1200" b="0" kern="0" dirty="0" err="1">
                          <a:solidFill>
                            <a:schemeClr val="tx1"/>
                          </a:solidFill>
                          <a:effectLst/>
                          <a:latin typeface="Arial" panose="020B0604020202020204" pitchFamily="34" charset="0"/>
                          <a:cs typeface="Arial" panose="020B0604020202020204" pitchFamily="34" charset="0"/>
                        </a:rPr>
                        <a:t>Other</a:t>
                      </a:r>
                      <a:r>
                        <a:rPr lang="fr-FR" sz="1200" b="0" kern="0" dirty="0">
                          <a:solidFill>
                            <a:schemeClr val="tx1"/>
                          </a:solidFill>
                          <a:effectLst/>
                          <a:latin typeface="Arial" panose="020B0604020202020204" pitchFamily="34" charset="0"/>
                          <a:cs typeface="Arial" panose="020B0604020202020204" pitchFamily="34" charset="0"/>
                        </a:rPr>
                        <a:t> pathogen</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lnB w="28575" cap="flat" cmpd="sng" algn="ctr">
                      <a:solidFill>
                        <a:srgbClr val="5E247C"/>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kern="0" dirty="0">
                          <a:solidFill>
                            <a:schemeClr val="tx1"/>
                          </a:solidFill>
                          <a:effectLst/>
                          <a:latin typeface="Arial" panose="020B0604020202020204" pitchFamily="34" charset="0"/>
                          <a:cs typeface="Arial" panose="020B0604020202020204" pitchFamily="34" charset="0"/>
                        </a:rPr>
                        <a:t>98 (20.6%)</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lnB w="28575" cap="flat" cmpd="sng" algn="ctr">
                      <a:solidFill>
                        <a:srgbClr val="5E247C"/>
                      </a:solidFill>
                      <a:prstDash val="solid"/>
                      <a:round/>
                      <a:headEnd type="none" w="med" len="med"/>
                      <a:tailEnd type="none" w="med" len="med"/>
                    </a:lnB>
                    <a:noFill/>
                  </a:tcPr>
                </a:tc>
                <a:extLst>
                  <a:ext uri="{0D108BD9-81ED-4DB2-BD59-A6C34878D82A}">
                    <a16:rowId xmlns:a16="http://schemas.microsoft.com/office/drawing/2014/main" val="1762444479"/>
                  </a:ext>
                </a:extLst>
              </a:tr>
              <a:tr h="424800">
                <a:tc>
                  <a:txBody>
                    <a:bodyPr/>
                    <a:lstStyle/>
                    <a:p>
                      <a:pPr marL="72000">
                        <a:lnSpc>
                          <a:spcPct val="107000"/>
                        </a:lnSpc>
                        <a:spcBef>
                          <a:spcPts val="0"/>
                        </a:spcBef>
                        <a:spcAft>
                          <a:spcPts val="800"/>
                        </a:spcAft>
                      </a:pPr>
                      <a:r>
                        <a:rPr lang="fr-FR" sz="1200" b="1" kern="0" dirty="0" err="1">
                          <a:solidFill>
                            <a:schemeClr val="tx1"/>
                          </a:solidFill>
                          <a:effectLst/>
                          <a:latin typeface="Arial" panose="020B0604020202020204" pitchFamily="34" charset="0"/>
                          <a:cs typeface="Arial" panose="020B0604020202020204" pitchFamily="34" charset="0"/>
                        </a:rPr>
                        <a:t>Any</a:t>
                      </a:r>
                      <a:r>
                        <a:rPr lang="fr-FR" sz="1200" b="1" kern="0" dirty="0">
                          <a:solidFill>
                            <a:schemeClr val="tx1"/>
                          </a:solidFill>
                          <a:effectLst/>
                          <a:latin typeface="Arial" panose="020B0604020202020204" pitchFamily="34" charset="0"/>
                          <a:cs typeface="Arial" panose="020B0604020202020204" pitchFamily="34" charset="0"/>
                        </a:rPr>
                        <a:t> gram positive**</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lnT w="28575" cap="flat" cmpd="sng" algn="ctr">
                      <a:solidFill>
                        <a:srgbClr val="5E247C"/>
                      </a:solidFill>
                      <a:prstDash val="solid"/>
                      <a:round/>
                      <a:headEnd type="none" w="med" len="med"/>
                      <a:tailEnd type="none" w="med" len="med"/>
                    </a:lnT>
                    <a:solidFill>
                      <a:schemeClr val="bg1">
                        <a:lumMod val="95000"/>
                      </a:schemeClr>
                    </a:solidFill>
                  </a:tcPr>
                </a:tc>
                <a:tc>
                  <a:txBody>
                    <a:bodyPr/>
                    <a:lstStyle/>
                    <a:p>
                      <a:pPr algn="ctr">
                        <a:lnSpc>
                          <a:spcPct val="107000"/>
                        </a:lnSpc>
                        <a:spcAft>
                          <a:spcPts val="800"/>
                        </a:spcAft>
                      </a:pPr>
                      <a:r>
                        <a:rPr lang="fr-FR" sz="1200" kern="0" dirty="0">
                          <a:solidFill>
                            <a:schemeClr val="tx1"/>
                          </a:solidFill>
                          <a:effectLst/>
                          <a:latin typeface="Arial" panose="020B0604020202020204" pitchFamily="34" charset="0"/>
                          <a:cs typeface="Arial" panose="020B0604020202020204" pitchFamily="34" charset="0"/>
                        </a:rPr>
                        <a:t>142 (29.9%)</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lnT w="28575" cap="flat" cmpd="sng" algn="ctr">
                      <a:solidFill>
                        <a:srgbClr val="5E247C"/>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283844469"/>
                  </a:ext>
                </a:extLst>
              </a:tr>
              <a:tr h="424800">
                <a:tc>
                  <a:txBody>
                    <a:bodyPr/>
                    <a:lstStyle/>
                    <a:p>
                      <a:pPr marL="72000">
                        <a:lnSpc>
                          <a:spcPct val="107000"/>
                        </a:lnSpc>
                        <a:spcBef>
                          <a:spcPts val="0"/>
                        </a:spcBef>
                        <a:spcAft>
                          <a:spcPts val="800"/>
                        </a:spcAft>
                      </a:pPr>
                      <a:r>
                        <a:rPr lang="fr-FR" sz="1200" b="1" kern="0" dirty="0" err="1">
                          <a:solidFill>
                            <a:schemeClr val="tx1"/>
                          </a:solidFill>
                          <a:effectLst/>
                          <a:latin typeface="Arial" panose="020B0604020202020204" pitchFamily="34" charset="0"/>
                          <a:cs typeface="Arial" panose="020B0604020202020204" pitchFamily="34" charset="0"/>
                        </a:rPr>
                        <a:t>Any</a:t>
                      </a:r>
                      <a:r>
                        <a:rPr lang="fr-FR" sz="1200" b="1" kern="0" dirty="0">
                          <a:solidFill>
                            <a:schemeClr val="tx1"/>
                          </a:solidFill>
                          <a:effectLst/>
                          <a:latin typeface="Arial" panose="020B0604020202020204" pitchFamily="34" charset="0"/>
                          <a:cs typeface="Arial" panose="020B0604020202020204" pitchFamily="34" charset="0"/>
                        </a:rPr>
                        <a:t> gram </a:t>
                      </a:r>
                      <a:r>
                        <a:rPr lang="fr-FR" sz="1200" b="1" kern="0" dirty="0" err="1">
                          <a:solidFill>
                            <a:schemeClr val="tx1"/>
                          </a:solidFill>
                          <a:effectLst/>
                          <a:latin typeface="Arial" panose="020B0604020202020204" pitchFamily="34" charset="0"/>
                          <a:cs typeface="Arial" panose="020B0604020202020204" pitchFamily="34" charset="0"/>
                        </a:rPr>
                        <a:t>negative</a:t>
                      </a:r>
                      <a:r>
                        <a:rPr lang="fr-FR" sz="1200" b="1" kern="0" dirty="0">
                          <a:solidFill>
                            <a:schemeClr val="tx1"/>
                          </a:solidFill>
                          <a:effectLst/>
                          <a:latin typeface="Arial" panose="020B0604020202020204" pitchFamily="34" charset="0"/>
                          <a:cs typeface="Arial" panose="020B0604020202020204" pitchFamily="34" charset="0"/>
                        </a:rPr>
                        <a:t>**</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L w="3175" cap="flat" cmpd="sng" algn="ctr">
                      <a:solidFill>
                        <a:srgbClr val="5E247C"/>
                      </a:solidFill>
                      <a:prstDash val="solid"/>
                      <a:round/>
                      <a:headEnd type="none" w="med" len="med"/>
                      <a:tailEnd type="none" w="med" len="med"/>
                    </a:lnL>
                    <a:lnB w="3175" cap="flat" cmpd="sng" algn="ctr">
                      <a:solidFill>
                        <a:srgbClr val="5E247C"/>
                      </a:solidFill>
                      <a:prstDash val="solid"/>
                      <a:round/>
                      <a:headEnd type="none" w="med" len="med"/>
                      <a:tailEnd type="none" w="med" len="med"/>
                    </a:lnB>
                    <a:noFill/>
                  </a:tcPr>
                </a:tc>
                <a:tc>
                  <a:txBody>
                    <a:bodyPr/>
                    <a:lstStyle/>
                    <a:p>
                      <a:pPr algn="ctr">
                        <a:lnSpc>
                          <a:spcPct val="107000"/>
                        </a:lnSpc>
                        <a:spcAft>
                          <a:spcPts val="800"/>
                        </a:spcAft>
                      </a:pPr>
                      <a:r>
                        <a:rPr lang="fr-FR" sz="1200" kern="0" dirty="0">
                          <a:solidFill>
                            <a:schemeClr val="tx1"/>
                          </a:solidFill>
                          <a:effectLst/>
                          <a:latin typeface="Arial" panose="020B0604020202020204" pitchFamily="34" charset="0"/>
                          <a:cs typeface="Arial" panose="020B0604020202020204" pitchFamily="34" charset="0"/>
                        </a:rPr>
                        <a:t>341 (71.8%)</a:t>
                      </a:r>
                      <a:endParaRPr lang="fr-FR" sz="12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0723" marR="10723" marT="0" marB="0" anchor="ctr">
                    <a:lnR w="3175" cap="flat" cmpd="sng" algn="ctr">
                      <a:solidFill>
                        <a:srgbClr val="5E247C"/>
                      </a:solidFill>
                      <a:prstDash val="solid"/>
                      <a:round/>
                      <a:headEnd type="none" w="med" len="med"/>
                      <a:tailEnd type="none" w="med" len="med"/>
                    </a:lnR>
                    <a:lnB w="3175" cap="flat" cmpd="sng" algn="ctr">
                      <a:solidFill>
                        <a:srgbClr val="5E247C"/>
                      </a:solidFill>
                      <a:prstDash val="solid"/>
                      <a:round/>
                      <a:headEnd type="none" w="med" len="med"/>
                      <a:tailEnd type="none" w="med" len="med"/>
                    </a:lnB>
                    <a:noFill/>
                  </a:tcPr>
                </a:tc>
                <a:extLst>
                  <a:ext uri="{0D108BD9-81ED-4DB2-BD59-A6C34878D82A}">
                    <a16:rowId xmlns:a16="http://schemas.microsoft.com/office/drawing/2014/main" val="1259429334"/>
                  </a:ext>
                </a:extLst>
              </a:tr>
            </a:tbl>
          </a:graphicData>
        </a:graphic>
      </p:graphicFrame>
      <p:sp>
        <p:nvSpPr>
          <p:cNvPr id="9" name="ZoneTexte 8">
            <a:extLst>
              <a:ext uri="{FF2B5EF4-FFF2-40B4-BE49-F238E27FC236}">
                <a16:creationId xmlns:a16="http://schemas.microsoft.com/office/drawing/2014/main" id="{F64CD905-293D-61CC-24C3-264A7ED87C7B}"/>
              </a:ext>
            </a:extLst>
          </p:cNvPr>
          <p:cNvSpPr txBox="1"/>
          <p:nvPr/>
        </p:nvSpPr>
        <p:spPr>
          <a:xfrm>
            <a:off x="8789927" y="5096042"/>
            <a:ext cx="4271912" cy="876074"/>
          </a:xfrm>
          <a:prstGeom prst="rect">
            <a:avLst/>
          </a:prstGeom>
          <a:noFill/>
        </p:spPr>
        <p:txBody>
          <a:bodyPr wrap="square" rtlCol="0">
            <a:spAutoFit/>
          </a:bodyPr>
          <a:lstStyle/>
          <a:p>
            <a:pPr>
              <a:lnSpc>
                <a:spcPct val="107000"/>
              </a:lnSpc>
              <a:spcAft>
                <a:spcPts val="800"/>
              </a:spcAft>
            </a:pPr>
            <a:r>
              <a:rPr lang="fr-FR" sz="1200" b="1" kern="100" dirty="0">
                <a:effectLst/>
                <a:latin typeface="Arial" panose="020B0604020202020204" pitchFamily="34" charset="0"/>
                <a:ea typeface="Aptos" panose="020B0004020202020204" pitchFamily="34" charset="0"/>
                <a:cs typeface="Arial" panose="020B0604020202020204" pitchFamily="34" charset="0"/>
              </a:rPr>
              <a:t>Notes:</a:t>
            </a:r>
          </a:p>
          <a:p>
            <a:pPr>
              <a:lnSpc>
                <a:spcPct val="107000"/>
              </a:lnSpc>
              <a:spcAft>
                <a:spcPts val="800"/>
              </a:spcAft>
            </a:pPr>
            <a:r>
              <a:rPr lang="fr-FR" sz="1200" kern="100" dirty="0">
                <a:effectLst/>
                <a:latin typeface="Arial" panose="020B0604020202020204" pitchFamily="34" charset="0"/>
                <a:ea typeface="Aptos" panose="020B0004020202020204" pitchFamily="34" charset="0"/>
                <a:cs typeface="Arial" panose="020B0604020202020204" pitchFamily="34" charset="0"/>
              </a:rPr>
              <a:t>* 27 (5.7%) </a:t>
            </a:r>
            <a:r>
              <a:rPr lang="fr-FR" sz="1200" kern="100" dirty="0" err="1">
                <a:effectLst/>
                <a:latin typeface="Arial" panose="020B0604020202020204" pitchFamily="34" charset="0"/>
                <a:ea typeface="Aptos" panose="020B0004020202020204" pitchFamily="34" charset="0"/>
                <a:cs typeface="Arial" panose="020B0604020202020204" pitchFamily="34" charset="0"/>
              </a:rPr>
              <a:t>had</a:t>
            </a:r>
            <a:r>
              <a:rPr lang="fr-FR" sz="1200" kern="100" dirty="0">
                <a:effectLst/>
                <a:latin typeface="Arial" panose="020B0604020202020204" pitchFamily="34" charset="0"/>
                <a:ea typeface="Aptos" panose="020B0004020202020204" pitchFamily="34" charset="0"/>
                <a:cs typeface="Arial" panose="020B0604020202020204" pitchFamily="34" charset="0"/>
              </a:rPr>
              <a:t> &gt;1 pathogen</a:t>
            </a:r>
          </a:p>
          <a:p>
            <a:pPr>
              <a:lnSpc>
                <a:spcPct val="107000"/>
              </a:lnSpc>
              <a:spcAft>
                <a:spcPts val="800"/>
              </a:spcAft>
            </a:pPr>
            <a:r>
              <a:rPr lang="fr-FR" sz="1200" kern="100" dirty="0">
                <a:effectLst/>
                <a:latin typeface="Arial" panose="020B0604020202020204" pitchFamily="34" charset="0"/>
                <a:ea typeface="Aptos" panose="020B0004020202020204" pitchFamily="34" charset="0"/>
                <a:cs typeface="Arial" panose="020B0604020202020204" pitchFamily="34" charset="0"/>
              </a:rPr>
              <a:t>** n=8 </a:t>
            </a:r>
            <a:r>
              <a:rPr lang="fr-FR" sz="1200" kern="100" dirty="0" err="1">
                <a:effectLst/>
                <a:latin typeface="Arial" panose="020B0604020202020204" pitchFamily="34" charset="0"/>
                <a:ea typeface="Aptos" panose="020B0004020202020204" pitchFamily="34" charset="0"/>
                <a:cs typeface="Arial" panose="020B0604020202020204" pitchFamily="34" charset="0"/>
              </a:rPr>
              <a:t>had</a:t>
            </a:r>
            <a:r>
              <a:rPr lang="fr-FR" sz="1200" kern="100" dirty="0">
                <a:effectLst/>
                <a:latin typeface="Arial" panose="020B0604020202020204" pitchFamily="34" charset="0"/>
                <a:ea typeface="Aptos" panose="020B0004020202020204" pitchFamily="34" charset="0"/>
                <a:cs typeface="Arial" panose="020B0604020202020204" pitchFamily="34" charset="0"/>
              </a:rPr>
              <a:t> </a:t>
            </a:r>
            <a:r>
              <a:rPr lang="fr-FR" sz="1200" kern="100" dirty="0" err="1">
                <a:effectLst/>
                <a:latin typeface="Arial" panose="020B0604020202020204" pitchFamily="34" charset="0"/>
                <a:ea typeface="Aptos" panose="020B0004020202020204" pitchFamily="34" charset="0"/>
                <a:cs typeface="Arial" panose="020B0604020202020204" pitchFamily="34" charset="0"/>
              </a:rPr>
              <a:t>both</a:t>
            </a:r>
            <a:r>
              <a:rPr lang="fr-FR" sz="1200" kern="100" dirty="0">
                <a:effectLst/>
                <a:latin typeface="Arial" panose="020B0604020202020204" pitchFamily="34" charset="0"/>
                <a:ea typeface="Aptos" panose="020B0004020202020204" pitchFamily="34" charset="0"/>
                <a:cs typeface="Arial" panose="020B0604020202020204" pitchFamily="34" charset="0"/>
              </a:rPr>
              <a:t> gram+ &amp; gram- </a:t>
            </a:r>
            <a:r>
              <a:rPr lang="fr-FR" sz="1200" kern="100" dirty="0" err="1">
                <a:effectLst/>
                <a:latin typeface="Arial" panose="020B0604020202020204" pitchFamily="34" charset="0"/>
                <a:ea typeface="Aptos" panose="020B0004020202020204" pitchFamily="34" charset="0"/>
                <a:cs typeface="Arial" panose="020B0604020202020204" pitchFamily="34" charset="0"/>
              </a:rPr>
              <a:t>pathogens</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292292321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BB430077-2A15-FABF-288B-96AB01EF6DF6}"/>
              </a:ext>
            </a:extLst>
          </p:cNvPr>
          <p:cNvSpPr>
            <a:spLocks noGrp="1"/>
          </p:cNvSpPr>
          <p:nvPr>
            <p:ph type="body" sz="quarter" idx="19"/>
          </p:nvPr>
        </p:nvSpPr>
        <p:spPr/>
        <p:txBody>
          <a:bodyPr/>
          <a:lstStyle/>
          <a:p>
            <a:endParaRPr lang="fr-FR"/>
          </a:p>
        </p:txBody>
      </p:sp>
      <p:sp>
        <p:nvSpPr>
          <p:cNvPr id="3" name="Titre 2">
            <a:extLst>
              <a:ext uri="{FF2B5EF4-FFF2-40B4-BE49-F238E27FC236}">
                <a16:creationId xmlns:a16="http://schemas.microsoft.com/office/drawing/2014/main" id="{FB8457A4-D0AF-F054-C526-4197B98C883C}"/>
              </a:ext>
            </a:extLst>
          </p:cNvPr>
          <p:cNvSpPr>
            <a:spLocks noGrp="1"/>
          </p:cNvSpPr>
          <p:nvPr>
            <p:ph type="title"/>
          </p:nvPr>
        </p:nvSpPr>
        <p:spPr/>
        <p:txBody>
          <a:bodyPr/>
          <a:lstStyle/>
          <a:p>
            <a:r>
              <a:rPr lang="en-US" dirty="0"/>
              <a:t>Antibiotic regimens at baseline</a:t>
            </a:r>
            <a:endParaRPr lang="fr-FR" dirty="0"/>
          </a:p>
        </p:txBody>
      </p:sp>
      <p:sp>
        <p:nvSpPr>
          <p:cNvPr id="7" name="Espace réservé du contenu 5">
            <a:extLst>
              <a:ext uri="{FF2B5EF4-FFF2-40B4-BE49-F238E27FC236}">
                <a16:creationId xmlns:a16="http://schemas.microsoft.com/office/drawing/2014/main" id="{4704A1B9-EB77-57CF-93DE-A2E8E56F9A4B}"/>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Wolfgang STÖHR et al., ECCMID</a:t>
            </a:r>
            <a:r>
              <a:rPr lang="fr-FR" baseline="30000"/>
              <a:t>®</a:t>
            </a:r>
            <a:r>
              <a:rPr lang="fr-FR"/>
              <a:t> 2024, Abs#O1168</a:t>
            </a:r>
            <a:endParaRPr lang="fr-FR" dirty="0"/>
          </a:p>
        </p:txBody>
      </p:sp>
      <p:graphicFrame>
        <p:nvGraphicFramePr>
          <p:cNvPr id="11" name="Graphique 10">
            <a:extLst>
              <a:ext uri="{FF2B5EF4-FFF2-40B4-BE49-F238E27FC236}">
                <a16:creationId xmlns:a16="http://schemas.microsoft.com/office/drawing/2014/main" id="{958135E9-AC74-5719-1B70-EB475DCE6B75}"/>
              </a:ext>
            </a:extLst>
          </p:cNvPr>
          <p:cNvGraphicFramePr/>
          <p:nvPr/>
        </p:nvGraphicFramePr>
        <p:xfrm>
          <a:off x="1117600" y="806730"/>
          <a:ext cx="5781221" cy="4668763"/>
        </p:xfrm>
        <a:graphic>
          <a:graphicData uri="http://schemas.openxmlformats.org/drawingml/2006/chart">
            <c:chart xmlns:c="http://schemas.openxmlformats.org/drawingml/2006/chart" xmlns:r="http://schemas.openxmlformats.org/officeDocument/2006/relationships" r:id="rId2"/>
          </a:graphicData>
        </a:graphic>
      </p:graphicFrame>
      <p:sp>
        <p:nvSpPr>
          <p:cNvPr id="12" name="ZoneTexte 11">
            <a:extLst>
              <a:ext uri="{FF2B5EF4-FFF2-40B4-BE49-F238E27FC236}">
                <a16:creationId xmlns:a16="http://schemas.microsoft.com/office/drawing/2014/main" id="{B9F72506-A5E9-CB4A-A4ED-B6705354DEF8}"/>
              </a:ext>
            </a:extLst>
          </p:cNvPr>
          <p:cNvSpPr txBox="1"/>
          <p:nvPr/>
        </p:nvSpPr>
        <p:spPr>
          <a:xfrm>
            <a:off x="4314382" y="5452037"/>
            <a:ext cx="1534394" cy="246221"/>
          </a:xfrm>
          <a:prstGeom prst="rect">
            <a:avLst/>
          </a:prstGeom>
          <a:noFill/>
        </p:spPr>
        <p:txBody>
          <a:bodyPr wrap="none" rtlCol="0">
            <a:spAutoFit/>
          </a:bodyPr>
          <a:lstStyle/>
          <a:p>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Percentage of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neonates</a:t>
            </a:r>
            <a:endPar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graphicFrame>
        <p:nvGraphicFramePr>
          <p:cNvPr id="13" name="Tableau 12">
            <a:extLst>
              <a:ext uri="{FF2B5EF4-FFF2-40B4-BE49-F238E27FC236}">
                <a16:creationId xmlns:a16="http://schemas.microsoft.com/office/drawing/2014/main" id="{F569266C-980D-BD93-880E-E8218DA8C8BF}"/>
              </a:ext>
            </a:extLst>
          </p:cNvPr>
          <p:cNvGraphicFramePr>
            <a:graphicFrameLocks noGrp="1"/>
          </p:cNvGraphicFramePr>
          <p:nvPr/>
        </p:nvGraphicFramePr>
        <p:xfrm>
          <a:off x="7258051" y="138572"/>
          <a:ext cx="4807134" cy="6127493"/>
        </p:xfrm>
        <a:graphic>
          <a:graphicData uri="http://schemas.openxmlformats.org/drawingml/2006/table">
            <a:tbl>
              <a:tblPr firstRow="1" firstCol="1" bandRow="1">
                <a:tableStyleId>{5C22544A-7EE6-4342-B048-85BDC9FD1C3A}</a:tableStyleId>
              </a:tblPr>
              <a:tblGrid>
                <a:gridCol w="3904524">
                  <a:extLst>
                    <a:ext uri="{9D8B030D-6E8A-4147-A177-3AD203B41FA5}">
                      <a16:colId xmlns:a16="http://schemas.microsoft.com/office/drawing/2014/main" val="1556966632"/>
                    </a:ext>
                  </a:extLst>
                </a:gridCol>
                <a:gridCol w="902610">
                  <a:extLst>
                    <a:ext uri="{9D8B030D-6E8A-4147-A177-3AD203B41FA5}">
                      <a16:colId xmlns:a16="http://schemas.microsoft.com/office/drawing/2014/main" val="2391514367"/>
                    </a:ext>
                  </a:extLst>
                </a:gridCol>
              </a:tblGrid>
              <a:tr h="449257">
                <a:tc>
                  <a:txBody>
                    <a:bodyPr/>
                    <a:lstStyle/>
                    <a:p>
                      <a:pPr marL="72000">
                        <a:lnSpc>
                          <a:spcPct val="107000"/>
                        </a:lnSpc>
                        <a:spcAft>
                          <a:spcPts val="800"/>
                        </a:spcAft>
                      </a:pPr>
                      <a:r>
                        <a:rPr lang="fr-FR" sz="1050" b="1" kern="0" dirty="0">
                          <a:solidFill>
                            <a:schemeClr val="bg1"/>
                          </a:solidFill>
                          <a:effectLst/>
                          <a:latin typeface="Arial" panose="020B0604020202020204" pitchFamily="34" charset="0"/>
                          <a:cs typeface="Arial" panose="020B0604020202020204" pitchFamily="34" charset="0"/>
                        </a:rPr>
                        <a:t>Most </a:t>
                      </a:r>
                      <a:r>
                        <a:rPr lang="fr-FR" sz="1050" b="1" kern="0" dirty="0" err="1">
                          <a:solidFill>
                            <a:schemeClr val="bg1"/>
                          </a:solidFill>
                          <a:effectLst/>
                          <a:latin typeface="Arial" panose="020B0604020202020204" pitchFamily="34" charset="0"/>
                          <a:cs typeface="Arial" panose="020B0604020202020204" pitchFamily="34" charset="0"/>
                        </a:rPr>
                        <a:t>common</a:t>
                      </a:r>
                      <a:r>
                        <a:rPr lang="fr-FR" sz="1050" b="1" kern="0" dirty="0">
                          <a:solidFill>
                            <a:schemeClr val="bg1"/>
                          </a:solidFill>
                          <a:effectLst/>
                          <a:latin typeface="Arial" panose="020B0604020202020204" pitchFamily="34" charset="0"/>
                          <a:cs typeface="Arial" panose="020B0604020202020204" pitchFamily="34" charset="0"/>
                        </a:rPr>
                        <a:t> </a:t>
                      </a:r>
                      <a:r>
                        <a:rPr lang="fr-FR" sz="1050" b="1" kern="0" dirty="0" err="1">
                          <a:solidFill>
                            <a:schemeClr val="bg1"/>
                          </a:solidFill>
                          <a:effectLst/>
                          <a:latin typeface="Arial" panose="020B0604020202020204" pitchFamily="34" charset="0"/>
                          <a:cs typeface="Arial" panose="020B0604020202020204" pitchFamily="34" charset="0"/>
                        </a:rPr>
                        <a:t>other</a:t>
                      </a:r>
                      <a:r>
                        <a:rPr lang="fr-FR" sz="1050" b="1" kern="0" dirty="0">
                          <a:solidFill>
                            <a:schemeClr val="bg1"/>
                          </a:solidFill>
                          <a:effectLst/>
                          <a:latin typeface="Arial" panose="020B0604020202020204" pitchFamily="34" charset="0"/>
                          <a:cs typeface="Arial" panose="020B0604020202020204" pitchFamily="34" charset="0"/>
                        </a:rPr>
                        <a:t> </a:t>
                      </a:r>
                      <a:r>
                        <a:rPr lang="fr-FR" sz="1050" b="1" kern="0" dirty="0" err="1">
                          <a:solidFill>
                            <a:schemeClr val="bg1"/>
                          </a:solidFill>
                          <a:effectLst/>
                          <a:latin typeface="Arial" panose="020B0604020202020204" pitchFamily="34" charset="0"/>
                          <a:cs typeface="Arial" panose="020B0604020202020204" pitchFamily="34" charset="0"/>
                        </a:rPr>
                        <a:t>regimens</a:t>
                      </a:r>
                      <a:r>
                        <a:rPr lang="fr-FR" sz="1050" b="1" kern="0" dirty="0">
                          <a:solidFill>
                            <a:schemeClr val="bg1"/>
                          </a:solidFill>
                          <a:effectLst/>
                          <a:latin typeface="Arial" panose="020B0604020202020204" pitchFamily="34" charset="0"/>
                          <a:cs typeface="Arial" panose="020B0604020202020204" pitchFamily="34" charset="0"/>
                        </a:rPr>
                        <a:t> (at least 2 infants)</a:t>
                      </a:r>
                      <a:endParaRPr lang="fr-FR" sz="105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T w="3175" cap="flat" cmpd="sng" algn="ctr">
                      <a:solidFill>
                        <a:srgbClr val="5E247C"/>
                      </a:solidFill>
                      <a:prstDash val="solid"/>
                      <a:round/>
                      <a:headEnd type="none" w="med" len="med"/>
                      <a:tailEnd type="none" w="med" len="med"/>
                    </a:lnT>
                    <a:solidFill>
                      <a:srgbClr val="5E247C"/>
                    </a:solidFill>
                  </a:tcPr>
                </a:tc>
                <a:tc>
                  <a:txBody>
                    <a:bodyPr/>
                    <a:lstStyle/>
                    <a:p>
                      <a:pPr>
                        <a:lnSpc>
                          <a:spcPct val="107000"/>
                        </a:lnSpc>
                        <a:spcAft>
                          <a:spcPts val="800"/>
                        </a:spcAft>
                      </a:pPr>
                      <a:r>
                        <a:rPr lang="fr-FR" sz="1050" b="1" kern="0" dirty="0">
                          <a:solidFill>
                            <a:schemeClr val="bg1"/>
                          </a:solidFill>
                          <a:effectLst/>
                          <a:latin typeface="Arial" panose="020B0604020202020204" pitchFamily="34" charset="0"/>
                          <a:cs typeface="Arial" panose="020B0604020202020204" pitchFamily="34" charset="0"/>
                        </a:rPr>
                        <a:t>Number (%) </a:t>
                      </a:r>
                      <a:endParaRPr lang="fr-FR" sz="105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solidFill>
                      <a:srgbClr val="5E247C"/>
                    </a:solidFill>
                  </a:tcPr>
                </a:tc>
                <a:extLst>
                  <a:ext uri="{0D108BD9-81ED-4DB2-BD59-A6C34878D82A}">
                    <a16:rowId xmlns:a16="http://schemas.microsoft.com/office/drawing/2014/main" val="2943808737"/>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Gentamicin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vancomycin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9 (1.9)</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solidFill>
                  </a:tcPr>
                </a:tc>
                <a:extLst>
                  <a:ext uri="{0D108BD9-81ED-4DB2-BD59-A6C34878D82A}">
                    <a16:rowId xmlns:a16="http://schemas.microsoft.com/office/drawing/2014/main" val="181792566"/>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Amikacin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amoxicillin</a:t>
                      </a:r>
                      <a:r>
                        <a:rPr lang="fr-FR" sz="1050" b="0" kern="0" dirty="0">
                          <a:solidFill>
                            <a:schemeClr val="tx1"/>
                          </a:solidFill>
                          <a:effectLst/>
                          <a:latin typeface="Arial" panose="020B0604020202020204" pitchFamily="34" charset="0"/>
                          <a:cs typeface="Arial" panose="020B0604020202020204" pitchFamily="34" charset="0"/>
                        </a:rPr>
                        <a:t>/</a:t>
                      </a:r>
                      <a:r>
                        <a:rPr lang="fr-FR" sz="1050" b="0" kern="0" dirty="0" err="1">
                          <a:solidFill>
                            <a:schemeClr val="tx1"/>
                          </a:solidFill>
                          <a:effectLst/>
                          <a:latin typeface="Arial" panose="020B0604020202020204" pitchFamily="34" charset="0"/>
                          <a:cs typeface="Arial" panose="020B0604020202020204" pitchFamily="34" charset="0"/>
                        </a:rPr>
                        <a:t>clavulanic</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acid</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8 (1.7)</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811782978"/>
                  </a:ext>
                </a:extLst>
              </a:tr>
              <a:tr h="338809">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Amikacin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amoxicillin</a:t>
                      </a:r>
                      <a:r>
                        <a:rPr lang="fr-FR" sz="1050" b="0" kern="0" dirty="0">
                          <a:solidFill>
                            <a:schemeClr val="tx1"/>
                          </a:solidFill>
                          <a:effectLst/>
                          <a:latin typeface="Arial" panose="020B0604020202020204" pitchFamily="34" charset="0"/>
                          <a:cs typeface="Arial" panose="020B0604020202020204" pitchFamily="34" charset="0"/>
                        </a:rPr>
                        <a:t>/</a:t>
                      </a:r>
                      <a:r>
                        <a:rPr lang="fr-FR" sz="1050" b="0" kern="0" dirty="0" err="1">
                          <a:solidFill>
                            <a:schemeClr val="tx1"/>
                          </a:solidFill>
                          <a:effectLst/>
                          <a:latin typeface="Arial" panose="020B0604020202020204" pitchFamily="34" charset="0"/>
                          <a:cs typeface="Arial" panose="020B0604020202020204" pitchFamily="34" charset="0"/>
                        </a:rPr>
                        <a:t>clavulanic</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acid</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piperacillin</a:t>
                      </a:r>
                      <a:r>
                        <a:rPr lang="fr-FR" sz="1050" b="0" kern="0" dirty="0">
                          <a:solidFill>
                            <a:schemeClr val="tx1"/>
                          </a:solidFill>
                          <a:effectLst/>
                          <a:latin typeface="Arial" panose="020B0604020202020204" pitchFamily="34" charset="0"/>
                          <a:cs typeface="Arial" panose="020B0604020202020204" pitchFamily="34" charset="0"/>
                        </a:rPr>
                        <a:t>/</a:t>
                      </a:r>
                      <a:r>
                        <a:rPr lang="fr-FR" sz="1050" b="0" kern="0" dirty="0" err="1">
                          <a:solidFill>
                            <a:schemeClr val="tx1"/>
                          </a:solidFill>
                          <a:effectLst/>
                          <a:latin typeface="Arial" panose="020B0604020202020204" pitchFamily="34" charset="0"/>
                          <a:cs typeface="Arial" panose="020B0604020202020204" pitchFamily="34" charset="0"/>
                        </a:rPr>
                        <a:t>tazobactam</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7(1.5)</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4018583334"/>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Penicillin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ceftazidime</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6 (1.3)</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070476437"/>
                  </a:ext>
                </a:extLst>
              </a:tr>
              <a:tr h="294154">
                <a:tc>
                  <a:txBody>
                    <a:bodyPr/>
                    <a:lstStyle/>
                    <a:p>
                      <a:pPr marL="72000">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Ceftriaxone</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6 (1.3)</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2932955256"/>
                  </a:ext>
                </a:extLst>
              </a:tr>
              <a:tr h="294154">
                <a:tc>
                  <a:txBody>
                    <a:bodyPr/>
                    <a:lstStyle/>
                    <a:p>
                      <a:pPr marL="72000">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Amikacin ampicillin</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4 (0.8)</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853506137"/>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Ampicillin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cefotaxime</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3 (0.6)</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2241818897"/>
                  </a:ext>
                </a:extLst>
              </a:tr>
              <a:tr h="294154">
                <a:tc>
                  <a:txBody>
                    <a:bodyPr/>
                    <a:lstStyle/>
                    <a:p>
                      <a:pPr marL="72000">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Cefotaxime </a:t>
                      </a:r>
                      <a:r>
                        <a:rPr lang="fr-FR" sz="1050" b="0" kern="0" dirty="0" err="1">
                          <a:solidFill>
                            <a:schemeClr val="tx1"/>
                          </a:solidFill>
                          <a:effectLst/>
                          <a:latin typeface="Arial" panose="020B0604020202020204" pitchFamily="34" charset="0"/>
                          <a:cs typeface="Arial" panose="020B0604020202020204" pitchFamily="34" charset="0"/>
                        </a:rPr>
                        <a:t>vancomycin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3 (0.6)</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263104147"/>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Ampicillin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cefotaxime</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gentamicin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3 (0.6)</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3379164168"/>
                  </a:ext>
                </a:extLst>
              </a:tr>
              <a:tr h="294154">
                <a:tc>
                  <a:txBody>
                    <a:bodyPr/>
                    <a:lstStyle/>
                    <a:p>
                      <a:pPr marL="72000">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Cefotaxime tobramycin</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3 (0.6)</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810857261"/>
                  </a:ext>
                </a:extLst>
              </a:tr>
              <a:tr h="294154">
                <a:tc>
                  <a:txBody>
                    <a:bodyPr/>
                    <a:lstStyle/>
                    <a:p>
                      <a:pPr marL="72000">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Cefotaxime </a:t>
                      </a:r>
                      <a:r>
                        <a:rPr lang="fr-FR" sz="1050" b="0" kern="0" dirty="0" err="1">
                          <a:solidFill>
                            <a:schemeClr val="tx1"/>
                          </a:solidFill>
                          <a:effectLst/>
                          <a:latin typeface="Arial" panose="020B0604020202020204" pitchFamily="34" charset="0"/>
                          <a:cs typeface="Arial" panose="020B0604020202020204" pitchFamily="34" charset="0"/>
                        </a:rPr>
                        <a:t>gentamicin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3 (0.6)</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264870815"/>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Ampicillin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tobramycin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2 (0.4)</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213240498"/>
                  </a:ext>
                </a:extLst>
              </a:tr>
              <a:tr h="294154">
                <a:tc>
                  <a:txBody>
                    <a:bodyPr/>
                    <a:lstStyle/>
                    <a:p>
                      <a:pPr marL="72000">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Latamoxef</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2 (0.4)</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2741995938"/>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Gentamicin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metronidazole</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vancomycin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2 (0.4)</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822461918"/>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Amikacin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cloxacillin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2 (0.4)</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4013106455"/>
                  </a:ext>
                </a:extLst>
              </a:tr>
              <a:tr h="338809">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Amikacin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ampicillin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gentamicin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piperacillin</a:t>
                      </a:r>
                      <a:r>
                        <a:rPr lang="fr-FR" sz="1050" b="0" kern="0" dirty="0">
                          <a:solidFill>
                            <a:schemeClr val="tx1"/>
                          </a:solidFill>
                          <a:effectLst/>
                          <a:latin typeface="Arial" panose="020B0604020202020204" pitchFamily="34" charset="0"/>
                          <a:cs typeface="Arial" panose="020B0604020202020204" pitchFamily="34" charset="0"/>
                        </a:rPr>
                        <a:t>/</a:t>
                      </a:r>
                      <a:r>
                        <a:rPr lang="fr-FR" sz="1050" b="0" kern="0" dirty="0" err="1">
                          <a:solidFill>
                            <a:schemeClr val="tx1"/>
                          </a:solidFill>
                          <a:effectLst/>
                          <a:latin typeface="Arial" panose="020B0604020202020204" pitchFamily="34" charset="0"/>
                          <a:cs typeface="Arial" panose="020B0604020202020204" pitchFamily="34" charset="0"/>
                        </a:rPr>
                        <a:t>tazobactam</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2 (0.4)</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1190664859"/>
                  </a:ext>
                </a:extLst>
              </a:tr>
              <a:tr h="294154">
                <a:tc>
                  <a:txBody>
                    <a:bodyPr/>
                    <a:lstStyle/>
                    <a:p>
                      <a:pPr marL="72000">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Cefotaxime </a:t>
                      </a:r>
                      <a:r>
                        <a:rPr lang="fr-FR" sz="1050" b="0" kern="0" dirty="0" err="1">
                          <a:solidFill>
                            <a:schemeClr val="tx1"/>
                          </a:solidFill>
                          <a:effectLst/>
                          <a:latin typeface="Arial" panose="020B0604020202020204" pitchFamily="34" charset="0"/>
                          <a:cs typeface="Arial" panose="020B0604020202020204" pitchFamily="34" charset="0"/>
                        </a:rPr>
                        <a:t>metronidazole</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vancomycin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noFill/>
                  </a:tcPr>
                </a:tc>
                <a:tc>
                  <a:txBody>
                    <a:bodyPr/>
                    <a:lstStyle/>
                    <a:p>
                      <a:pPr algn="ctr">
                        <a:lnSpc>
                          <a:spcPct val="107000"/>
                        </a:lnSpc>
                        <a:spcAft>
                          <a:spcPts val="800"/>
                        </a:spcAft>
                      </a:pPr>
                      <a:r>
                        <a:rPr lang="fr-FR" sz="1050" b="0" kern="0">
                          <a:solidFill>
                            <a:schemeClr val="tx1"/>
                          </a:solidFill>
                          <a:effectLst/>
                          <a:latin typeface="Arial" panose="020B0604020202020204" pitchFamily="34" charset="0"/>
                          <a:cs typeface="Arial" panose="020B0604020202020204" pitchFamily="34" charset="0"/>
                        </a:rPr>
                        <a:t>2 (0.4)</a:t>
                      </a:r>
                      <a:endParaRPr lang="fr-FR" sz="105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noFill/>
                  </a:tcPr>
                </a:tc>
                <a:extLst>
                  <a:ext uri="{0D108BD9-81ED-4DB2-BD59-A6C34878D82A}">
                    <a16:rowId xmlns:a16="http://schemas.microsoft.com/office/drawing/2014/main" val="2292445206"/>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Amikacin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cefoperazone</a:t>
                      </a:r>
                      <a:r>
                        <a:rPr lang="fr-FR" sz="1050" b="0" kern="0" dirty="0">
                          <a:solidFill>
                            <a:schemeClr val="tx1"/>
                          </a:solidFill>
                          <a:effectLst/>
                          <a:latin typeface="Arial" panose="020B0604020202020204" pitchFamily="34" charset="0"/>
                          <a:cs typeface="Arial" panose="020B0604020202020204" pitchFamily="34" charset="0"/>
                        </a:rPr>
                        <a:t>/</a:t>
                      </a:r>
                      <a:r>
                        <a:rPr lang="fr-FR" sz="1050" b="0" kern="0" dirty="0" err="1">
                          <a:solidFill>
                            <a:schemeClr val="tx1"/>
                          </a:solidFill>
                          <a:effectLst/>
                          <a:latin typeface="Arial" panose="020B0604020202020204" pitchFamily="34" charset="0"/>
                          <a:cs typeface="Arial" panose="020B0604020202020204" pitchFamily="34" charset="0"/>
                        </a:rPr>
                        <a:t>sulbactam</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ciprofloxacin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2 (0.4)</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312170804"/>
                  </a:ext>
                </a:extLst>
              </a:tr>
              <a:tr h="294154">
                <a:tc>
                  <a:txBody>
                    <a:bodyPr/>
                    <a:lstStyle/>
                    <a:p>
                      <a:pPr marL="72000">
                        <a:lnSpc>
                          <a:spcPct val="107000"/>
                        </a:lnSpc>
                        <a:spcAft>
                          <a:spcPts val="800"/>
                        </a:spcAft>
                      </a:pPr>
                      <a:r>
                        <a:rPr lang="fr-FR" sz="1050" b="0" kern="0" dirty="0" err="1">
                          <a:solidFill>
                            <a:schemeClr val="tx1"/>
                          </a:solidFill>
                          <a:effectLst/>
                          <a:latin typeface="Arial" panose="020B0604020202020204" pitchFamily="34" charset="0"/>
                          <a:cs typeface="Arial" panose="020B0604020202020204" pitchFamily="34" charset="0"/>
                        </a:rPr>
                        <a:t>Amikacin</a:t>
                      </a:r>
                      <a:r>
                        <a:rPr lang="fr-FR" sz="1050" b="0" kern="0" dirty="0">
                          <a:solidFill>
                            <a:schemeClr val="tx1"/>
                          </a:solidFill>
                          <a:effectLst/>
                          <a:latin typeface="Arial" panose="020B0604020202020204" pitchFamily="34" charset="0"/>
                          <a:cs typeface="Arial" panose="020B0604020202020204" pitchFamily="34" charset="0"/>
                        </a:rPr>
                        <a:t> </a:t>
                      </a:r>
                      <a:r>
                        <a:rPr lang="fr-FR" sz="1050" b="0" kern="0" dirty="0" err="1">
                          <a:solidFill>
                            <a:schemeClr val="tx1"/>
                          </a:solidFill>
                          <a:effectLst/>
                          <a:latin typeface="Arial" panose="020B0604020202020204" pitchFamily="34" charset="0"/>
                          <a:cs typeface="Arial" panose="020B0604020202020204" pitchFamily="34" charset="0"/>
                        </a:rPr>
                        <a:t>oxacillin</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B w="3175" cap="flat" cmpd="sng" algn="ctr">
                      <a:solidFill>
                        <a:srgbClr val="5E247C"/>
                      </a:solidFill>
                      <a:prstDash val="solid"/>
                      <a:round/>
                      <a:headEnd type="none" w="med" len="med"/>
                      <a:tailEnd type="none" w="med" len="med"/>
                    </a:lnB>
                    <a:noFill/>
                  </a:tcPr>
                </a:tc>
                <a:tc>
                  <a:txBody>
                    <a:bodyPr/>
                    <a:lstStyle/>
                    <a:p>
                      <a:pPr algn="ctr">
                        <a:lnSpc>
                          <a:spcPct val="107000"/>
                        </a:lnSpc>
                        <a:spcAft>
                          <a:spcPts val="800"/>
                        </a:spcAft>
                      </a:pPr>
                      <a:r>
                        <a:rPr lang="fr-FR" sz="1050" b="0" kern="0" dirty="0">
                          <a:solidFill>
                            <a:schemeClr val="tx1"/>
                          </a:solidFill>
                          <a:effectLst/>
                          <a:latin typeface="Arial" panose="020B0604020202020204" pitchFamily="34" charset="0"/>
                          <a:cs typeface="Arial" panose="020B0604020202020204" pitchFamily="34" charset="0"/>
                        </a:rPr>
                        <a:t>2 (0.4)</a:t>
                      </a:r>
                      <a:endParaRPr lang="fr-FR" sz="105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3175" cap="flat" cmpd="sng" algn="ctr">
                      <a:solidFill>
                        <a:srgbClr val="5E247C"/>
                      </a:solidFill>
                      <a:prstDash val="solid"/>
                      <a:round/>
                      <a:headEnd type="none" w="med" len="med"/>
                      <a:tailEnd type="none" w="med" len="med"/>
                    </a:lnR>
                    <a:lnB w="3175" cap="flat" cmpd="sng" algn="ctr">
                      <a:solidFill>
                        <a:srgbClr val="5E247C"/>
                      </a:solidFill>
                      <a:prstDash val="solid"/>
                      <a:round/>
                      <a:headEnd type="none" w="med" len="med"/>
                      <a:tailEnd type="none" w="med" len="med"/>
                    </a:lnB>
                    <a:noFill/>
                  </a:tcPr>
                </a:tc>
                <a:extLst>
                  <a:ext uri="{0D108BD9-81ED-4DB2-BD59-A6C34878D82A}">
                    <a16:rowId xmlns:a16="http://schemas.microsoft.com/office/drawing/2014/main" val="649044055"/>
                  </a:ext>
                </a:extLst>
              </a:tr>
            </a:tbl>
          </a:graphicData>
        </a:graphic>
      </p:graphicFrame>
    </p:spTree>
    <p:extLst>
      <p:ext uri="{BB962C8B-B14F-4D97-AF65-F5344CB8AC3E}">
        <p14:creationId xmlns:p14="http://schemas.microsoft.com/office/powerpoint/2010/main" val="354631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C910C80-C690-68A7-BE0B-3D903B39B7A2}"/>
              </a:ext>
            </a:extLst>
          </p:cNvPr>
          <p:cNvSpPr>
            <a:spLocks noGrp="1"/>
          </p:cNvSpPr>
          <p:nvPr>
            <p:ph type="title"/>
          </p:nvPr>
        </p:nvSpPr>
        <p:spPr/>
        <p:txBody>
          <a:bodyPr/>
          <a:lstStyle/>
          <a:p>
            <a:r>
              <a:rPr lang="en-US" dirty="0"/>
              <a:t>Infective endocarditis after transcatheter valve replacement</a:t>
            </a:r>
            <a:endParaRPr lang="fr-FR" dirty="0"/>
          </a:p>
        </p:txBody>
      </p:sp>
      <p:sp>
        <p:nvSpPr>
          <p:cNvPr id="14" name="Espace réservé du texte 13">
            <a:extLst>
              <a:ext uri="{FF2B5EF4-FFF2-40B4-BE49-F238E27FC236}">
                <a16:creationId xmlns:a16="http://schemas.microsoft.com/office/drawing/2014/main" id="{89E52906-0927-01EF-7F0B-5861F7C4D708}"/>
              </a:ext>
            </a:extLst>
          </p:cNvPr>
          <p:cNvSpPr>
            <a:spLocks noGrp="1"/>
          </p:cNvSpPr>
          <p:nvPr>
            <p:ph sz="quarter" idx="10"/>
          </p:nvPr>
        </p:nvSpPr>
        <p:spPr>
          <a:prstGeom prst="rect">
            <a:avLst/>
          </a:prstGeom>
        </p:spPr>
        <p:txBody>
          <a:bodyPr/>
          <a:lstStyle/>
          <a:p>
            <a:r>
              <a:rPr lang="fr-FR" dirty="0"/>
              <a:t>Vassili PANAGIDES et al, ECCMID</a:t>
            </a:r>
            <a:r>
              <a:rPr lang="fr-FR" sz="1800" baseline="30000" dirty="0"/>
              <a:t>Ⓡ </a:t>
            </a:r>
            <a:r>
              <a:rPr lang="fr-FR" dirty="0"/>
              <a:t>2024, Session#SY004</a:t>
            </a:r>
          </a:p>
        </p:txBody>
      </p:sp>
      <p:sp>
        <p:nvSpPr>
          <p:cNvPr id="3" name="Espace réservé du contenu 4">
            <a:extLst>
              <a:ext uri="{FF2B5EF4-FFF2-40B4-BE49-F238E27FC236}">
                <a16:creationId xmlns:a16="http://schemas.microsoft.com/office/drawing/2014/main" id="{B264BB39-2534-5B3A-D220-74C49E4D99D7}"/>
              </a:ext>
            </a:extLst>
          </p:cNvPr>
          <p:cNvSpPr>
            <a:spLocks noGrp="1"/>
          </p:cNvSpPr>
          <p:nvPr>
            <p:ph sz="quarter" idx="11"/>
          </p:nvPr>
        </p:nvSpPr>
        <p:spPr>
          <a:xfrm>
            <a:off x="3472284" y="148485"/>
            <a:ext cx="8419168" cy="360864"/>
          </a:xfrm>
        </p:spPr>
        <p:txBody>
          <a:bodyPr/>
          <a:lstStyle/>
          <a:p>
            <a:r>
              <a:rPr lang="en-US" dirty="0"/>
              <a:t>Endocarditis: new guidelines, approaches and challenges</a:t>
            </a:r>
          </a:p>
        </p:txBody>
      </p:sp>
    </p:spTree>
    <p:extLst>
      <p:ext uri="{BB962C8B-B14F-4D97-AF65-F5344CB8AC3E}">
        <p14:creationId xmlns:p14="http://schemas.microsoft.com/office/powerpoint/2010/main" val="154626411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BB430077-2A15-FABF-288B-96AB01EF6DF6}"/>
              </a:ext>
            </a:extLst>
          </p:cNvPr>
          <p:cNvSpPr>
            <a:spLocks noGrp="1"/>
          </p:cNvSpPr>
          <p:nvPr>
            <p:ph type="body" sz="quarter" idx="19"/>
          </p:nvPr>
        </p:nvSpPr>
        <p:spPr/>
        <p:txBody>
          <a:bodyPr/>
          <a:lstStyle/>
          <a:p>
            <a:endParaRPr lang="fr-FR"/>
          </a:p>
        </p:txBody>
      </p:sp>
      <p:sp>
        <p:nvSpPr>
          <p:cNvPr id="3" name="Titre 2">
            <a:extLst>
              <a:ext uri="{FF2B5EF4-FFF2-40B4-BE49-F238E27FC236}">
                <a16:creationId xmlns:a16="http://schemas.microsoft.com/office/drawing/2014/main" id="{FB8457A4-D0AF-F054-C526-4197B98C883C}"/>
              </a:ext>
            </a:extLst>
          </p:cNvPr>
          <p:cNvSpPr>
            <a:spLocks noGrp="1"/>
          </p:cNvSpPr>
          <p:nvPr>
            <p:ph type="title"/>
          </p:nvPr>
        </p:nvSpPr>
        <p:spPr/>
        <p:txBody>
          <a:bodyPr/>
          <a:lstStyle/>
          <a:p>
            <a:r>
              <a:rPr lang="en-US" dirty="0"/>
              <a:t>Baseline antibiotic regimen: concordance/discordance</a:t>
            </a:r>
            <a:endParaRPr lang="fr-FR" dirty="0"/>
          </a:p>
        </p:txBody>
      </p:sp>
      <p:sp>
        <p:nvSpPr>
          <p:cNvPr id="7" name="Espace réservé du contenu 5">
            <a:extLst>
              <a:ext uri="{FF2B5EF4-FFF2-40B4-BE49-F238E27FC236}">
                <a16:creationId xmlns:a16="http://schemas.microsoft.com/office/drawing/2014/main" id="{4704A1B9-EB77-57CF-93DE-A2E8E56F9A4B}"/>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Wolfgang STÖHR et al., ECCMID</a:t>
            </a:r>
            <a:r>
              <a:rPr lang="fr-FR" baseline="30000" dirty="0"/>
              <a:t>®</a:t>
            </a:r>
            <a:r>
              <a:rPr lang="fr-FR" dirty="0"/>
              <a:t> 2024, Abs#O1168</a:t>
            </a:r>
          </a:p>
        </p:txBody>
      </p:sp>
      <p:graphicFrame>
        <p:nvGraphicFramePr>
          <p:cNvPr id="8" name="Graphique 7">
            <a:extLst>
              <a:ext uri="{FF2B5EF4-FFF2-40B4-BE49-F238E27FC236}">
                <a16:creationId xmlns:a16="http://schemas.microsoft.com/office/drawing/2014/main" id="{C79E2F6E-7726-176C-7030-E2328C14ED2B}"/>
              </a:ext>
            </a:extLst>
          </p:cNvPr>
          <p:cNvGraphicFramePr/>
          <p:nvPr/>
        </p:nvGraphicFramePr>
        <p:xfrm>
          <a:off x="2031999" y="719666"/>
          <a:ext cx="9101667" cy="5418667"/>
        </p:xfrm>
        <a:graphic>
          <a:graphicData uri="http://schemas.openxmlformats.org/drawingml/2006/chart">
            <c:chart xmlns:c="http://schemas.openxmlformats.org/drawingml/2006/chart" xmlns:r="http://schemas.openxmlformats.org/officeDocument/2006/relationships" r:id="rId2"/>
          </a:graphicData>
        </a:graphic>
      </p:graphicFrame>
      <p:sp>
        <p:nvSpPr>
          <p:cNvPr id="9" name="ZoneTexte 8">
            <a:extLst>
              <a:ext uri="{FF2B5EF4-FFF2-40B4-BE49-F238E27FC236}">
                <a16:creationId xmlns:a16="http://schemas.microsoft.com/office/drawing/2014/main" id="{7F630D28-C930-AE95-578D-7722C530FCC2}"/>
              </a:ext>
            </a:extLst>
          </p:cNvPr>
          <p:cNvSpPr txBox="1"/>
          <p:nvPr/>
        </p:nvSpPr>
        <p:spPr>
          <a:xfrm>
            <a:off x="8945649" y="2130207"/>
            <a:ext cx="1446230" cy="276999"/>
          </a:xfrm>
          <a:prstGeom prst="rect">
            <a:avLst/>
          </a:prstGeom>
          <a:noFill/>
        </p:spPr>
        <p:txBody>
          <a:bodyPr wrap="none" rtlCol="0">
            <a:spAutoFit/>
          </a:bodyPr>
          <a:lstStyle/>
          <a:p>
            <a:r>
              <a:rPr lang="fr-FR" sz="1200"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rPr>
              <a:t>Antibiotic </a:t>
            </a:r>
            <a:r>
              <a:rPr lang="fr-FR" sz="1200" kern="100" dirty="0" err="1">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rPr>
              <a:t>regimen</a:t>
            </a:r>
            <a:r>
              <a:rPr lang="fr-FR" sz="1200"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rPr>
              <a:t>:</a:t>
            </a:r>
          </a:p>
        </p:txBody>
      </p:sp>
    </p:spTree>
    <p:extLst>
      <p:ext uri="{BB962C8B-B14F-4D97-AF65-F5344CB8AC3E}">
        <p14:creationId xmlns:p14="http://schemas.microsoft.com/office/powerpoint/2010/main" val="37018717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9D41E3D-18D4-C089-B925-7319499F71E4}"/>
              </a:ext>
            </a:extLst>
          </p:cNvPr>
          <p:cNvSpPr>
            <a:spLocks noGrp="1"/>
          </p:cNvSpPr>
          <p:nvPr>
            <p:ph type="title"/>
          </p:nvPr>
        </p:nvSpPr>
        <p:spPr/>
        <p:txBody>
          <a:bodyPr/>
          <a:lstStyle/>
          <a:p>
            <a:r>
              <a:rPr lang="fr-FR" dirty="0"/>
              <a:t>Baseline concordance/discordance and </a:t>
            </a:r>
            <a:r>
              <a:rPr lang="fr-FR" dirty="0" err="1"/>
              <a:t>mortality</a:t>
            </a:r>
            <a:r>
              <a:rPr lang="fr-FR" dirty="0"/>
              <a:t>: </a:t>
            </a:r>
            <a:br>
              <a:rPr lang="fr-FR" dirty="0"/>
            </a:br>
            <a:r>
              <a:rPr lang="fr-FR" dirty="0" err="1"/>
              <a:t>unadjusted</a:t>
            </a:r>
            <a:r>
              <a:rPr lang="fr-FR" dirty="0"/>
              <a:t> Kaplan-Meier </a:t>
            </a:r>
            <a:r>
              <a:rPr lang="fr-FR" dirty="0" err="1"/>
              <a:t>estimates</a:t>
            </a:r>
            <a:endParaRPr lang="fr-FR" dirty="0"/>
          </a:p>
        </p:txBody>
      </p:sp>
      <p:sp>
        <p:nvSpPr>
          <p:cNvPr id="12" name="Espace réservé du contenu 11">
            <a:extLst>
              <a:ext uri="{FF2B5EF4-FFF2-40B4-BE49-F238E27FC236}">
                <a16:creationId xmlns:a16="http://schemas.microsoft.com/office/drawing/2014/main" id="{3675E0FA-BB5C-FD9A-735D-199D2CA7D9EF}"/>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grpSp>
        <p:nvGrpSpPr>
          <p:cNvPr id="125" name="Groupe 124">
            <a:extLst>
              <a:ext uri="{FF2B5EF4-FFF2-40B4-BE49-F238E27FC236}">
                <a16:creationId xmlns:a16="http://schemas.microsoft.com/office/drawing/2014/main" id="{B3C1D5EE-14A5-9EF9-75F8-D962FD3951A4}"/>
              </a:ext>
            </a:extLst>
          </p:cNvPr>
          <p:cNvGrpSpPr/>
          <p:nvPr/>
        </p:nvGrpSpPr>
        <p:grpSpPr>
          <a:xfrm>
            <a:off x="2657496" y="1133827"/>
            <a:ext cx="8034671" cy="3977265"/>
            <a:chOff x="2657496" y="1034785"/>
            <a:chExt cx="8034671" cy="3977265"/>
          </a:xfrm>
        </p:grpSpPr>
        <p:graphicFrame>
          <p:nvGraphicFramePr>
            <p:cNvPr id="10" name="Graphique 9">
              <a:extLst>
                <a:ext uri="{FF2B5EF4-FFF2-40B4-BE49-F238E27FC236}">
                  <a16:creationId xmlns:a16="http://schemas.microsoft.com/office/drawing/2014/main" id="{ACE62FAD-3459-9FC2-13EF-41305FDF4D93}"/>
                </a:ext>
              </a:extLst>
            </p:cNvPr>
            <p:cNvGraphicFramePr/>
            <p:nvPr/>
          </p:nvGraphicFramePr>
          <p:xfrm>
            <a:off x="2919767" y="1034785"/>
            <a:ext cx="7772400" cy="3977265"/>
          </p:xfrm>
          <a:graphic>
            <a:graphicData uri="http://schemas.openxmlformats.org/drawingml/2006/chart">
              <c:chart xmlns:c="http://schemas.openxmlformats.org/drawingml/2006/chart" xmlns:r="http://schemas.openxmlformats.org/officeDocument/2006/relationships" r:id="rId2"/>
            </a:graphicData>
          </a:graphic>
        </p:graphicFrame>
        <p:cxnSp>
          <p:nvCxnSpPr>
            <p:cNvPr id="44" name="Connecteur droit 43">
              <a:extLst>
                <a:ext uri="{FF2B5EF4-FFF2-40B4-BE49-F238E27FC236}">
                  <a16:creationId xmlns:a16="http://schemas.microsoft.com/office/drawing/2014/main" id="{D6A2F9E5-D675-4881-2A83-CC34D3E5D9D8}"/>
                </a:ext>
              </a:extLst>
            </p:cNvPr>
            <p:cNvCxnSpPr/>
            <p:nvPr/>
          </p:nvCxnSpPr>
          <p:spPr>
            <a:xfrm>
              <a:off x="3246909" y="4458435"/>
              <a:ext cx="27655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4A0CD8D2-EE59-AA57-B2A2-36A9C8740972}"/>
                </a:ext>
              </a:extLst>
            </p:cNvPr>
            <p:cNvCxnSpPr>
              <a:cxnSpLocks/>
            </p:cNvCxnSpPr>
            <p:nvPr/>
          </p:nvCxnSpPr>
          <p:spPr>
            <a:xfrm flipV="1">
              <a:off x="3528663" y="4172964"/>
              <a:ext cx="0" cy="289931"/>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FB14C463-DC36-4CF5-CD9A-FDA9BA406BB4}"/>
                </a:ext>
              </a:extLst>
            </p:cNvPr>
            <p:cNvCxnSpPr>
              <a:cxnSpLocks/>
            </p:cNvCxnSpPr>
            <p:nvPr/>
          </p:nvCxnSpPr>
          <p:spPr>
            <a:xfrm flipV="1">
              <a:off x="3788115" y="3829506"/>
              <a:ext cx="0" cy="347918"/>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7A4E3D41-5339-0CC0-8DF6-D00202CD12F2}"/>
                </a:ext>
              </a:extLst>
            </p:cNvPr>
            <p:cNvCxnSpPr>
              <a:cxnSpLocks/>
            </p:cNvCxnSpPr>
            <p:nvPr/>
          </p:nvCxnSpPr>
          <p:spPr>
            <a:xfrm>
              <a:off x="3524204" y="4178167"/>
              <a:ext cx="26391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5ACFCC8C-F643-734A-1455-83F5BD0B5FA3}"/>
                </a:ext>
              </a:extLst>
            </p:cNvPr>
            <p:cNvCxnSpPr>
              <a:cxnSpLocks/>
            </p:cNvCxnSpPr>
            <p:nvPr/>
          </p:nvCxnSpPr>
          <p:spPr>
            <a:xfrm>
              <a:off x="3779195" y="3825046"/>
              <a:ext cx="52485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0F4A669E-36F8-88B1-68FC-5F0452AA360F}"/>
                </a:ext>
              </a:extLst>
            </p:cNvPr>
            <p:cNvCxnSpPr>
              <a:cxnSpLocks/>
            </p:cNvCxnSpPr>
            <p:nvPr/>
          </p:nvCxnSpPr>
          <p:spPr>
            <a:xfrm>
              <a:off x="4298099" y="3633988"/>
              <a:ext cx="498957"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A9400E90-270E-C83D-59AC-33E6991EC4C8}"/>
                </a:ext>
              </a:extLst>
            </p:cNvPr>
            <p:cNvCxnSpPr>
              <a:cxnSpLocks/>
            </p:cNvCxnSpPr>
            <p:nvPr/>
          </p:nvCxnSpPr>
          <p:spPr>
            <a:xfrm>
              <a:off x="4797055" y="3546243"/>
              <a:ext cx="5112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BE661F42-C20D-C71C-8431-548283D07699}"/>
                </a:ext>
              </a:extLst>
            </p:cNvPr>
            <p:cNvCxnSpPr>
              <a:cxnSpLocks/>
            </p:cNvCxnSpPr>
            <p:nvPr/>
          </p:nvCxnSpPr>
          <p:spPr>
            <a:xfrm>
              <a:off x="5822232" y="3376376"/>
              <a:ext cx="5112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63A39397-3AE2-19D0-92A5-D11654C43B9E}"/>
                </a:ext>
              </a:extLst>
            </p:cNvPr>
            <p:cNvCxnSpPr>
              <a:cxnSpLocks/>
            </p:cNvCxnSpPr>
            <p:nvPr/>
          </p:nvCxnSpPr>
          <p:spPr>
            <a:xfrm>
              <a:off x="6333432" y="3287731"/>
              <a:ext cx="4116233"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D8A466F8-792A-9EC9-4D51-D25ED3D55180}"/>
                </a:ext>
              </a:extLst>
            </p:cNvPr>
            <p:cNvCxnSpPr/>
            <p:nvPr/>
          </p:nvCxnSpPr>
          <p:spPr>
            <a:xfrm>
              <a:off x="3246909" y="4458435"/>
              <a:ext cx="281754" cy="446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DD7A68EE-D45D-1AC9-19FE-D982C6FABFA9}"/>
                </a:ext>
              </a:extLst>
            </p:cNvPr>
            <p:cNvCxnSpPr>
              <a:cxnSpLocks/>
            </p:cNvCxnSpPr>
            <p:nvPr/>
          </p:nvCxnSpPr>
          <p:spPr>
            <a:xfrm flipV="1">
              <a:off x="3528663" y="4298565"/>
              <a:ext cx="0" cy="15987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BDCF8CB8-7EB1-E761-0CDA-CF0E3BB26DF8}"/>
                </a:ext>
              </a:extLst>
            </p:cNvPr>
            <p:cNvCxnSpPr/>
            <p:nvPr/>
          </p:nvCxnSpPr>
          <p:spPr>
            <a:xfrm flipV="1">
              <a:off x="3528663" y="4293734"/>
              <a:ext cx="259452" cy="4831"/>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FAB01381-F00C-40AD-76B9-85530E634287}"/>
                </a:ext>
              </a:extLst>
            </p:cNvPr>
            <p:cNvCxnSpPr>
              <a:cxnSpLocks/>
            </p:cNvCxnSpPr>
            <p:nvPr/>
          </p:nvCxnSpPr>
          <p:spPr>
            <a:xfrm>
              <a:off x="3788115" y="3962950"/>
              <a:ext cx="515930" cy="446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6DE89082-1BE4-36A9-E761-1CE090DC6777}"/>
                </a:ext>
              </a:extLst>
            </p:cNvPr>
            <p:cNvCxnSpPr>
              <a:cxnSpLocks/>
            </p:cNvCxnSpPr>
            <p:nvPr/>
          </p:nvCxnSpPr>
          <p:spPr>
            <a:xfrm flipV="1">
              <a:off x="3788115" y="3967410"/>
              <a:ext cx="0" cy="331155"/>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2" name="Connecteur droit 71">
              <a:extLst>
                <a:ext uri="{FF2B5EF4-FFF2-40B4-BE49-F238E27FC236}">
                  <a16:creationId xmlns:a16="http://schemas.microsoft.com/office/drawing/2014/main" id="{4324972C-C02F-E324-5FB7-DAD34B183AFE}"/>
                </a:ext>
              </a:extLst>
            </p:cNvPr>
            <p:cNvCxnSpPr>
              <a:cxnSpLocks/>
            </p:cNvCxnSpPr>
            <p:nvPr/>
          </p:nvCxnSpPr>
          <p:spPr>
            <a:xfrm flipV="1">
              <a:off x="4298099" y="3720154"/>
              <a:ext cx="0" cy="247256"/>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D3AD1D7F-8750-84C2-FA4A-36DF8D7F59B3}"/>
                </a:ext>
              </a:extLst>
            </p:cNvPr>
            <p:cNvCxnSpPr>
              <a:cxnSpLocks/>
            </p:cNvCxnSpPr>
            <p:nvPr/>
          </p:nvCxnSpPr>
          <p:spPr>
            <a:xfrm>
              <a:off x="4289612" y="3717195"/>
              <a:ext cx="515930" cy="446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5" name="Connecteur droit 74">
              <a:extLst>
                <a:ext uri="{FF2B5EF4-FFF2-40B4-BE49-F238E27FC236}">
                  <a16:creationId xmlns:a16="http://schemas.microsoft.com/office/drawing/2014/main" id="{B85BFEF6-5C35-5834-F5FD-8CAC3AC8A41D}"/>
                </a:ext>
              </a:extLst>
            </p:cNvPr>
            <p:cNvCxnSpPr>
              <a:cxnSpLocks/>
            </p:cNvCxnSpPr>
            <p:nvPr/>
          </p:nvCxnSpPr>
          <p:spPr>
            <a:xfrm flipH="1" flipV="1">
              <a:off x="4797055" y="3546243"/>
              <a:ext cx="1" cy="173911"/>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264E14AB-F7BD-CCEA-3073-99AEE7A8B971}"/>
                </a:ext>
              </a:extLst>
            </p:cNvPr>
            <p:cNvCxnSpPr>
              <a:cxnSpLocks/>
            </p:cNvCxnSpPr>
            <p:nvPr/>
          </p:nvCxnSpPr>
          <p:spPr>
            <a:xfrm>
              <a:off x="4790155" y="3547479"/>
              <a:ext cx="515930" cy="446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8" name="Connecteur droit 77">
              <a:extLst>
                <a:ext uri="{FF2B5EF4-FFF2-40B4-BE49-F238E27FC236}">
                  <a16:creationId xmlns:a16="http://schemas.microsoft.com/office/drawing/2014/main" id="{BBF76198-2E48-46C1-F66E-494AAFCA8DD0}"/>
                </a:ext>
              </a:extLst>
            </p:cNvPr>
            <p:cNvCxnSpPr>
              <a:cxnSpLocks/>
            </p:cNvCxnSpPr>
            <p:nvPr/>
          </p:nvCxnSpPr>
          <p:spPr>
            <a:xfrm flipH="1" flipV="1">
              <a:off x="5312496" y="3378028"/>
              <a:ext cx="1" cy="173911"/>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6A3C8A44-0239-01CC-A776-E5C52D606B96}"/>
                </a:ext>
              </a:extLst>
            </p:cNvPr>
            <p:cNvCxnSpPr>
              <a:cxnSpLocks/>
            </p:cNvCxnSpPr>
            <p:nvPr/>
          </p:nvCxnSpPr>
          <p:spPr>
            <a:xfrm>
              <a:off x="5306302" y="3377917"/>
              <a:ext cx="515930" cy="446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0" name="Connecteur droit 79">
              <a:extLst>
                <a:ext uri="{FF2B5EF4-FFF2-40B4-BE49-F238E27FC236}">
                  <a16:creationId xmlns:a16="http://schemas.microsoft.com/office/drawing/2014/main" id="{73943582-0B23-8314-741D-C26536AA41B8}"/>
                </a:ext>
              </a:extLst>
            </p:cNvPr>
            <p:cNvCxnSpPr>
              <a:cxnSpLocks/>
            </p:cNvCxnSpPr>
            <p:nvPr/>
          </p:nvCxnSpPr>
          <p:spPr>
            <a:xfrm flipV="1">
              <a:off x="5822231" y="3236982"/>
              <a:ext cx="0" cy="141046"/>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2" name="Connecteur droit 81">
              <a:extLst>
                <a:ext uri="{FF2B5EF4-FFF2-40B4-BE49-F238E27FC236}">
                  <a16:creationId xmlns:a16="http://schemas.microsoft.com/office/drawing/2014/main" id="{DDD051CD-7B56-C365-09CD-72068025BEAA}"/>
                </a:ext>
              </a:extLst>
            </p:cNvPr>
            <p:cNvCxnSpPr>
              <a:cxnSpLocks/>
            </p:cNvCxnSpPr>
            <p:nvPr/>
          </p:nvCxnSpPr>
          <p:spPr>
            <a:xfrm flipV="1">
              <a:off x="5819867" y="3236982"/>
              <a:ext cx="1016035" cy="4523"/>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60973325-17A3-A50F-A0F8-E602D962DB0D}"/>
                </a:ext>
              </a:extLst>
            </p:cNvPr>
            <p:cNvCxnSpPr>
              <a:cxnSpLocks/>
            </p:cNvCxnSpPr>
            <p:nvPr/>
          </p:nvCxnSpPr>
          <p:spPr>
            <a:xfrm flipV="1">
              <a:off x="6835902" y="3146685"/>
              <a:ext cx="0" cy="9482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6" name="Connecteur droit 85">
              <a:extLst>
                <a:ext uri="{FF2B5EF4-FFF2-40B4-BE49-F238E27FC236}">
                  <a16:creationId xmlns:a16="http://schemas.microsoft.com/office/drawing/2014/main" id="{588DCBB3-B560-E1B6-6257-561726421DE7}"/>
                </a:ext>
              </a:extLst>
            </p:cNvPr>
            <p:cNvCxnSpPr>
              <a:cxnSpLocks/>
            </p:cNvCxnSpPr>
            <p:nvPr/>
          </p:nvCxnSpPr>
          <p:spPr>
            <a:xfrm>
              <a:off x="6833538" y="3157463"/>
              <a:ext cx="513712"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8" name="Connecteur droit 87">
              <a:extLst>
                <a:ext uri="{FF2B5EF4-FFF2-40B4-BE49-F238E27FC236}">
                  <a16:creationId xmlns:a16="http://schemas.microsoft.com/office/drawing/2014/main" id="{66203F62-1BFD-2657-565C-1208BDC4DDB8}"/>
                </a:ext>
              </a:extLst>
            </p:cNvPr>
            <p:cNvCxnSpPr>
              <a:cxnSpLocks/>
            </p:cNvCxnSpPr>
            <p:nvPr/>
          </p:nvCxnSpPr>
          <p:spPr>
            <a:xfrm flipV="1">
              <a:off x="7346813" y="3110279"/>
              <a:ext cx="0" cy="576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0" name="Connecteur droit 89">
              <a:extLst>
                <a:ext uri="{FF2B5EF4-FFF2-40B4-BE49-F238E27FC236}">
                  <a16:creationId xmlns:a16="http://schemas.microsoft.com/office/drawing/2014/main" id="{59586445-50C0-C003-4363-25A2D230DF6E}"/>
                </a:ext>
              </a:extLst>
            </p:cNvPr>
            <p:cNvCxnSpPr>
              <a:cxnSpLocks/>
            </p:cNvCxnSpPr>
            <p:nvPr/>
          </p:nvCxnSpPr>
          <p:spPr>
            <a:xfrm>
              <a:off x="7336632" y="3104108"/>
              <a:ext cx="513275" cy="7349"/>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1" name="Connecteur droit 90">
              <a:extLst>
                <a:ext uri="{FF2B5EF4-FFF2-40B4-BE49-F238E27FC236}">
                  <a16:creationId xmlns:a16="http://schemas.microsoft.com/office/drawing/2014/main" id="{9DF4764A-4BF4-57C1-5EAE-DFB419462DA4}"/>
                </a:ext>
              </a:extLst>
            </p:cNvPr>
            <p:cNvCxnSpPr>
              <a:cxnSpLocks/>
            </p:cNvCxnSpPr>
            <p:nvPr/>
          </p:nvCxnSpPr>
          <p:spPr>
            <a:xfrm flipV="1">
              <a:off x="7853356" y="3053068"/>
              <a:ext cx="437" cy="68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2" name="Connecteur droit 91">
              <a:extLst>
                <a:ext uri="{FF2B5EF4-FFF2-40B4-BE49-F238E27FC236}">
                  <a16:creationId xmlns:a16="http://schemas.microsoft.com/office/drawing/2014/main" id="{49CE307F-B5BD-D025-8B2E-DB341ABC3F79}"/>
                </a:ext>
              </a:extLst>
            </p:cNvPr>
            <p:cNvCxnSpPr>
              <a:cxnSpLocks/>
            </p:cNvCxnSpPr>
            <p:nvPr/>
          </p:nvCxnSpPr>
          <p:spPr>
            <a:xfrm flipV="1">
              <a:off x="7844232" y="3051355"/>
              <a:ext cx="1023380" cy="1817"/>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4" name="Connecteur droit 93">
              <a:extLst>
                <a:ext uri="{FF2B5EF4-FFF2-40B4-BE49-F238E27FC236}">
                  <a16:creationId xmlns:a16="http://schemas.microsoft.com/office/drawing/2014/main" id="{AACA2CAD-F188-C933-3B8C-37E991E88604}"/>
                </a:ext>
              </a:extLst>
            </p:cNvPr>
            <p:cNvCxnSpPr>
              <a:cxnSpLocks/>
            </p:cNvCxnSpPr>
            <p:nvPr/>
          </p:nvCxnSpPr>
          <p:spPr>
            <a:xfrm flipV="1">
              <a:off x="8865721" y="2959079"/>
              <a:ext cx="1891" cy="99764"/>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6" name="Connecteur droit 95">
              <a:extLst>
                <a:ext uri="{FF2B5EF4-FFF2-40B4-BE49-F238E27FC236}">
                  <a16:creationId xmlns:a16="http://schemas.microsoft.com/office/drawing/2014/main" id="{6779FAB3-2509-D7E1-6CF7-77668D1929F4}"/>
                </a:ext>
              </a:extLst>
            </p:cNvPr>
            <p:cNvCxnSpPr>
              <a:cxnSpLocks/>
            </p:cNvCxnSpPr>
            <p:nvPr/>
          </p:nvCxnSpPr>
          <p:spPr>
            <a:xfrm flipV="1">
              <a:off x="8859432" y="2949606"/>
              <a:ext cx="514257" cy="1817"/>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8" name="Connecteur droit 97">
              <a:extLst>
                <a:ext uri="{FF2B5EF4-FFF2-40B4-BE49-F238E27FC236}">
                  <a16:creationId xmlns:a16="http://schemas.microsoft.com/office/drawing/2014/main" id="{76D78E1A-60CD-98AE-D518-B7A4146CF2C6}"/>
                </a:ext>
              </a:extLst>
            </p:cNvPr>
            <p:cNvCxnSpPr>
              <a:cxnSpLocks/>
            </p:cNvCxnSpPr>
            <p:nvPr/>
          </p:nvCxnSpPr>
          <p:spPr>
            <a:xfrm flipV="1">
              <a:off x="9373689" y="2836679"/>
              <a:ext cx="1891" cy="119622"/>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0" name="Connecteur droit 99">
              <a:extLst>
                <a:ext uri="{FF2B5EF4-FFF2-40B4-BE49-F238E27FC236}">
                  <a16:creationId xmlns:a16="http://schemas.microsoft.com/office/drawing/2014/main" id="{EEA35FC6-51B2-7888-FFA8-82824E6EDC9B}"/>
                </a:ext>
              </a:extLst>
            </p:cNvPr>
            <p:cNvCxnSpPr>
              <a:cxnSpLocks/>
            </p:cNvCxnSpPr>
            <p:nvPr/>
          </p:nvCxnSpPr>
          <p:spPr>
            <a:xfrm flipV="1">
              <a:off x="9367032" y="2826229"/>
              <a:ext cx="514257" cy="7748"/>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2" name="Connecteur droit 101">
              <a:extLst>
                <a:ext uri="{FF2B5EF4-FFF2-40B4-BE49-F238E27FC236}">
                  <a16:creationId xmlns:a16="http://schemas.microsoft.com/office/drawing/2014/main" id="{8F518841-144C-6EA6-E459-149820342234}"/>
                </a:ext>
              </a:extLst>
            </p:cNvPr>
            <p:cNvCxnSpPr>
              <a:cxnSpLocks/>
            </p:cNvCxnSpPr>
            <p:nvPr/>
          </p:nvCxnSpPr>
          <p:spPr>
            <a:xfrm flipV="1">
              <a:off x="9887509" y="2769100"/>
              <a:ext cx="437" cy="68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3" name="Connecteur droit 102">
              <a:extLst>
                <a:ext uri="{FF2B5EF4-FFF2-40B4-BE49-F238E27FC236}">
                  <a16:creationId xmlns:a16="http://schemas.microsoft.com/office/drawing/2014/main" id="{3893AF12-13BC-8402-01DD-295ABBD4EF35}"/>
                </a:ext>
              </a:extLst>
            </p:cNvPr>
            <p:cNvCxnSpPr>
              <a:cxnSpLocks/>
            </p:cNvCxnSpPr>
            <p:nvPr/>
          </p:nvCxnSpPr>
          <p:spPr>
            <a:xfrm flipV="1">
              <a:off x="9881289" y="2758683"/>
              <a:ext cx="514257" cy="7748"/>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4" name="Connecteur droit 103">
              <a:extLst>
                <a:ext uri="{FF2B5EF4-FFF2-40B4-BE49-F238E27FC236}">
                  <a16:creationId xmlns:a16="http://schemas.microsoft.com/office/drawing/2014/main" id="{32E240E4-2831-8CAF-C89E-A5B084E120AA}"/>
                </a:ext>
              </a:extLst>
            </p:cNvPr>
            <p:cNvCxnSpPr>
              <a:cxnSpLocks/>
            </p:cNvCxnSpPr>
            <p:nvPr/>
          </p:nvCxnSpPr>
          <p:spPr>
            <a:xfrm flipV="1">
              <a:off x="10387800" y="2681879"/>
              <a:ext cx="437" cy="756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5" name="Connecteur droit 104">
              <a:extLst>
                <a:ext uri="{FF2B5EF4-FFF2-40B4-BE49-F238E27FC236}">
                  <a16:creationId xmlns:a16="http://schemas.microsoft.com/office/drawing/2014/main" id="{2B6A0205-320E-4357-6EE8-5E7F6DCFAF73}"/>
                </a:ext>
              </a:extLst>
            </p:cNvPr>
            <p:cNvCxnSpPr>
              <a:cxnSpLocks/>
            </p:cNvCxnSpPr>
            <p:nvPr/>
          </p:nvCxnSpPr>
          <p:spPr>
            <a:xfrm>
              <a:off x="10382232" y="2685479"/>
              <a:ext cx="78233"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sp>
          <p:nvSpPr>
            <p:cNvPr id="106" name="ZoneTexte 105">
              <a:extLst>
                <a:ext uri="{FF2B5EF4-FFF2-40B4-BE49-F238E27FC236}">
                  <a16:creationId xmlns:a16="http://schemas.microsoft.com/office/drawing/2014/main" id="{C82DED9E-4F7D-0EF6-E90F-34E764596C58}"/>
                </a:ext>
              </a:extLst>
            </p:cNvPr>
            <p:cNvSpPr txBox="1"/>
            <p:nvPr/>
          </p:nvSpPr>
          <p:spPr>
            <a:xfrm rot="16200000">
              <a:off x="2125620" y="2807331"/>
              <a:ext cx="1309974" cy="246221"/>
            </a:xfrm>
            <a:prstGeom prst="rect">
              <a:avLst/>
            </a:prstGeom>
            <a:noFill/>
          </p:spPr>
          <p:txBody>
            <a:bodyPr wrap="none" rtlCol="0">
              <a:spAutoFit/>
            </a:bodyPr>
            <a:lstStyle/>
            <a:p>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of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partipants</a:t>
              </a: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died</a:t>
              </a:r>
              <a:endPar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107" name="ZoneTexte 106">
              <a:extLst>
                <a:ext uri="{FF2B5EF4-FFF2-40B4-BE49-F238E27FC236}">
                  <a16:creationId xmlns:a16="http://schemas.microsoft.com/office/drawing/2014/main" id="{57FE7E5A-569E-5621-CDD4-637669D1F74A}"/>
                </a:ext>
              </a:extLst>
            </p:cNvPr>
            <p:cNvSpPr txBox="1"/>
            <p:nvPr/>
          </p:nvSpPr>
          <p:spPr>
            <a:xfrm>
              <a:off x="5822232" y="4751189"/>
              <a:ext cx="1212191" cy="246221"/>
            </a:xfrm>
            <a:prstGeom prst="rect">
              <a:avLst/>
            </a:prstGeom>
            <a:noFill/>
          </p:spPr>
          <p:txBody>
            <a:bodyPr wrap="none" rtlCol="0">
              <a:spAutoFit/>
            </a:bodyPr>
            <a:lstStyle/>
            <a:p>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Day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after</a:t>
              </a: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baseline</a:t>
              </a:r>
            </a:p>
          </p:txBody>
        </p:sp>
        <p:grpSp>
          <p:nvGrpSpPr>
            <p:cNvPr id="120" name="Groupe 119">
              <a:extLst>
                <a:ext uri="{FF2B5EF4-FFF2-40B4-BE49-F238E27FC236}">
                  <a16:creationId xmlns:a16="http://schemas.microsoft.com/office/drawing/2014/main" id="{4DA2C339-58F6-E0CA-6E54-331C2A493446}"/>
                </a:ext>
              </a:extLst>
            </p:cNvPr>
            <p:cNvGrpSpPr/>
            <p:nvPr/>
          </p:nvGrpSpPr>
          <p:grpSpPr>
            <a:xfrm>
              <a:off x="9289536" y="3921739"/>
              <a:ext cx="1156007" cy="422495"/>
              <a:chOff x="9393748" y="1199985"/>
              <a:chExt cx="1156007" cy="422495"/>
            </a:xfrm>
          </p:grpSpPr>
          <p:cxnSp>
            <p:nvCxnSpPr>
              <p:cNvPr id="116" name="Connecteur droit 115">
                <a:extLst>
                  <a:ext uri="{FF2B5EF4-FFF2-40B4-BE49-F238E27FC236}">
                    <a16:creationId xmlns:a16="http://schemas.microsoft.com/office/drawing/2014/main" id="{9B5124E8-0377-3992-53CC-5C69930AAB06}"/>
                  </a:ext>
                </a:extLst>
              </p:cNvPr>
              <p:cNvCxnSpPr/>
              <p:nvPr/>
            </p:nvCxnSpPr>
            <p:spPr>
              <a:xfrm>
                <a:off x="9393748" y="1492201"/>
                <a:ext cx="283652" cy="0"/>
              </a:xfrm>
              <a:prstGeom prst="line">
                <a:avLst/>
              </a:prstGeom>
              <a:ln w="381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17" name="Connecteur droit 116">
                <a:extLst>
                  <a:ext uri="{FF2B5EF4-FFF2-40B4-BE49-F238E27FC236}">
                    <a16:creationId xmlns:a16="http://schemas.microsoft.com/office/drawing/2014/main" id="{42B3EA61-6F57-EB8F-E586-B60BF28A6D0C}"/>
                  </a:ext>
                </a:extLst>
              </p:cNvPr>
              <p:cNvCxnSpPr/>
              <p:nvPr/>
            </p:nvCxnSpPr>
            <p:spPr>
              <a:xfrm>
                <a:off x="9393748" y="1331335"/>
                <a:ext cx="283652" cy="0"/>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sp>
            <p:nvSpPr>
              <p:cNvPr id="118" name="ZoneTexte 117">
                <a:extLst>
                  <a:ext uri="{FF2B5EF4-FFF2-40B4-BE49-F238E27FC236}">
                    <a16:creationId xmlns:a16="http://schemas.microsoft.com/office/drawing/2014/main" id="{3A9A99D9-9294-6F65-47C2-AE4430DEC6C0}"/>
                  </a:ext>
                </a:extLst>
              </p:cNvPr>
              <p:cNvSpPr txBox="1"/>
              <p:nvPr/>
            </p:nvSpPr>
            <p:spPr>
              <a:xfrm>
                <a:off x="9677400" y="1199985"/>
                <a:ext cx="667170" cy="246221"/>
              </a:xfrm>
              <a:prstGeom prst="rect">
                <a:avLst/>
              </a:prstGeom>
              <a:noFill/>
            </p:spPr>
            <p:txBody>
              <a:bodyPr wrap="none" rtlCol="0">
                <a:spAutoFit/>
              </a:bodyPr>
              <a:lstStyle/>
              <a:p>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Covered</a:t>
                </a:r>
              </a:p>
            </p:txBody>
          </p:sp>
          <p:sp>
            <p:nvSpPr>
              <p:cNvPr id="119" name="ZoneTexte 117">
                <a:extLst>
                  <a:ext uri="{FF2B5EF4-FFF2-40B4-BE49-F238E27FC236}">
                    <a16:creationId xmlns:a16="http://schemas.microsoft.com/office/drawing/2014/main" id="{EF057378-8B31-65D5-EC09-DF70F0EFDC27}"/>
                  </a:ext>
                </a:extLst>
              </p:cNvPr>
              <p:cNvSpPr txBox="1"/>
              <p:nvPr/>
            </p:nvSpPr>
            <p:spPr>
              <a:xfrm>
                <a:off x="9677400" y="1376259"/>
                <a:ext cx="872355" cy="246221"/>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Not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covered</a:t>
                </a:r>
                <a:endPar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grpSp>
        <p:sp>
          <p:nvSpPr>
            <p:cNvPr id="121" name="ZoneTexte 120">
              <a:extLst>
                <a:ext uri="{FF2B5EF4-FFF2-40B4-BE49-F238E27FC236}">
                  <a16:creationId xmlns:a16="http://schemas.microsoft.com/office/drawing/2014/main" id="{71592706-07BF-1E84-3938-80EAD9637D45}"/>
                </a:ext>
              </a:extLst>
            </p:cNvPr>
            <p:cNvSpPr txBox="1"/>
            <p:nvPr/>
          </p:nvSpPr>
          <p:spPr>
            <a:xfrm>
              <a:off x="3671339" y="1574204"/>
              <a:ext cx="5796780" cy="523220"/>
            </a:xfrm>
            <a:prstGeom prst="rect">
              <a:avLst/>
            </a:prstGeom>
            <a:noFill/>
          </p:spPr>
          <p:txBody>
            <a:bodyPr wrap="none" rtlCol="0">
              <a:spAutoFit/>
            </a:bodyPr>
            <a:lstStyle/>
            <a:p>
              <a:r>
                <a:rPr lang="en-US" sz="1400" b="1" dirty="0">
                  <a:solidFill>
                    <a:srgbClr val="5E247C"/>
                  </a:solidFill>
                  <a:latin typeface="Arial" panose="020B0604020202020204" pitchFamily="34" charset="0"/>
                  <a:cs typeface="Arial" panose="020B0604020202020204" pitchFamily="34" charset="0"/>
                </a:rPr>
                <a:t>Overall cumulative incidence of death on IV antibiotics by day 15: </a:t>
              </a:r>
            </a:p>
            <a:p>
              <a:r>
                <a:rPr lang="en-US" sz="1400" b="1" dirty="0">
                  <a:solidFill>
                    <a:srgbClr val="5E247C"/>
                  </a:solidFill>
                  <a:latin typeface="Arial" panose="020B0604020202020204" pitchFamily="34" charset="0"/>
                  <a:cs typeface="Arial" panose="020B0604020202020204" pitchFamily="34" charset="0"/>
                </a:rPr>
                <a:t>17.1% (95% CI 13.8-20.6%)</a:t>
              </a:r>
              <a:endParaRPr lang="fr-FR" sz="1400" b="1" dirty="0">
                <a:solidFill>
                  <a:srgbClr val="5E247C"/>
                </a:solidFill>
                <a:latin typeface="Arial" panose="020B0604020202020204" pitchFamily="34" charset="0"/>
                <a:cs typeface="Arial" panose="020B0604020202020204" pitchFamily="34" charset="0"/>
              </a:endParaRPr>
            </a:p>
          </p:txBody>
        </p:sp>
      </p:grpSp>
      <p:graphicFrame>
        <p:nvGraphicFramePr>
          <p:cNvPr id="122" name="Tableau 121">
            <a:extLst>
              <a:ext uri="{FF2B5EF4-FFF2-40B4-BE49-F238E27FC236}">
                <a16:creationId xmlns:a16="http://schemas.microsoft.com/office/drawing/2014/main" id="{7DDAC9E3-3216-C8D0-B4BF-D980E7751844}"/>
              </a:ext>
            </a:extLst>
          </p:cNvPr>
          <p:cNvGraphicFramePr>
            <a:graphicFrameLocks noGrp="1"/>
          </p:cNvGraphicFramePr>
          <p:nvPr/>
        </p:nvGraphicFramePr>
        <p:xfrm>
          <a:off x="1983493" y="5207995"/>
          <a:ext cx="8650634" cy="381000"/>
        </p:xfrm>
        <a:graphic>
          <a:graphicData uri="http://schemas.openxmlformats.org/drawingml/2006/table">
            <a:tbl>
              <a:tblPr firstRow="1" firstCol="1" bandRow="1">
                <a:tableStyleId>{5C22544A-7EE6-4342-B048-85BDC9FD1C3A}</a:tableStyleId>
              </a:tblPr>
              <a:tblGrid>
                <a:gridCol w="861314">
                  <a:extLst>
                    <a:ext uri="{9D8B030D-6E8A-4147-A177-3AD203B41FA5}">
                      <a16:colId xmlns:a16="http://schemas.microsoft.com/office/drawing/2014/main" val="3246894160"/>
                    </a:ext>
                  </a:extLst>
                </a:gridCol>
                <a:gridCol w="519288">
                  <a:extLst>
                    <a:ext uri="{9D8B030D-6E8A-4147-A177-3AD203B41FA5}">
                      <a16:colId xmlns:a16="http://schemas.microsoft.com/office/drawing/2014/main" val="242046800"/>
                    </a:ext>
                  </a:extLst>
                </a:gridCol>
                <a:gridCol w="519288">
                  <a:extLst>
                    <a:ext uri="{9D8B030D-6E8A-4147-A177-3AD203B41FA5}">
                      <a16:colId xmlns:a16="http://schemas.microsoft.com/office/drawing/2014/main" val="3276634756"/>
                    </a:ext>
                  </a:extLst>
                </a:gridCol>
                <a:gridCol w="519288">
                  <a:extLst>
                    <a:ext uri="{9D8B030D-6E8A-4147-A177-3AD203B41FA5}">
                      <a16:colId xmlns:a16="http://schemas.microsoft.com/office/drawing/2014/main" val="1002500338"/>
                    </a:ext>
                  </a:extLst>
                </a:gridCol>
                <a:gridCol w="519288">
                  <a:extLst>
                    <a:ext uri="{9D8B030D-6E8A-4147-A177-3AD203B41FA5}">
                      <a16:colId xmlns:a16="http://schemas.microsoft.com/office/drawing/2014/main" val="318392005"/>
                    </a:ext>
                  </a:extLst>
                </a:gridCol>
                <a:gridCol w="519288">
                  <a:extLst>
                    <a:ext uri="{9D8B030D-6E8A-4147-A177-3AD203B41FA5}">
                      <a16:colId xmlns:a16="http://schemas.microsoft.com/office/drawing/2014/main" val="2734351612"/>
                    </a:ext>
                  </a:extLst>
                </a:gridCol>
                <a:gridCol w="519288">
                  <a:extLst>
                    <a:ext uri="{9D8B030D-6E8A-4147-A177-3AD203B41FA5}">
                      <a16:colId xmlns:a16="http://schemas.microsoft.com/office/drawing/2014/main" val="4015920575"/>
                    </a:ext>
                  </a:extLst>
                </a:gridCol>
                <a:gridCol w="519288">
                  <a:extLst>
                    <a:ext uri="{9D8B030D-6E8A-4147-A177-3AD203B41FA5}">
                      <a16:colId xmlns:a16="http://schemas.microsoft.com/office/drawing/2014/main" val="1757645059"/>
                    </a:ext>
                  </a:extLst>
                </a:gridCol>
                <a:gridCol w="519288">
                  <a:extLst>
                    <a:ext uri="{9D8B030D-6E8A-4147-A177-3AD203B41FA5}">
                      <a16:colId xmlns:a16="http://schemas.microsoft.com/office/drawing/2014/main" val="1759591330"/>
                    </a:ext>
                  </a:extLst>
                </a:gridCol>
                <a:gridCol w="519288">
                  <a:extLst>
                    <a:ext uri="{9D8B030D-6E8A-4147-A177-3AD203B41FA5}">
                      <a16:colId xmlns:a16="http://schemas.microsoft.com/office/drawing/2014/main" val="2223903458"/>
                    </a:ext>
                  </a:extLst>
                </a:gridCol>
                <a:gridCol w="519288">
                  <a:extLst>
                    <a:ext uri="{9D8B030D-6E8A-4147-A177-3AD203B41FA5}">
                      <a16:colId xmlns:a16="http://schemas.microsoft.com/office/drawing/2014/main" val="4062933805"/>
                    </a:ext>
                  </a:extLst>
                </a:gridCol>
                <a:gridCol w="519288">
                  <a:extLst>
                    <a:ext uri="{9D8B030D-6E8A-4147-A177-3AD203B41FA5}">
                      <a16:colId xmlns:a16="http://schemas.microsoft.com/office/drawing/2014/main" val="207348153"/>
                    </a:ext>
                  </a:extLst>
                </a:gridCol>
                <a:gridCol w="519288">
                  <a:extLst>
                    <a:ext uri="{9D8B030D-6E8A-4147-A177-3AD203B41FA5}">
                      <a16:colId xmlns:a16="http://schemas.microsoft.com/office/drawing/2014/main" val="516608629"/>
                    </a:ext>
                  </a:extLst>
                </a:gridCol>
                <a:gridCol w="519288">
                  <a:extLst>
                    <a:ext uri="{9D8B030D-6E8A-4147-A177-3AD203B41FA5}">
                      <a16:colId xmlns:a16="http://schemas.microsoft.com/office/drawing/2014/main" val="1023015671"/>
                    </a:ext>
                  </a:extLst>
                </a:gridCol>
                <a:gridCol w="519288">
                  <a:extLst>
                    <a:ext uri="{9D8B030D-6E8A-4147-A177-3AD203B41FA5}">
                      <a16:colId xmlns:a16="http://schemas.microsoft.com/office/drawing/2014/main" val="838631515"/>
                    </a:ext>
                  </a:extLst>
                </a:gridCol>
                <a:gridCol w="519288">
                  <a:extLst>
                    <a:ext uri="{9D8B030D-6E8A-4147-A177-3AD203B41FA5}">
                      <a16:colId xmlns:a16="http://schemas.microsoft.com/office/drawing/2014/main" val="3750097918"/>
                    </a:ext>
                  </a:extLst>
                </a:gridCol>
              </a:tblGrid>
              <a:tr h="190500">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Not </a:t>
                      </a:r>
                      <a:r>
                        <a:rPr lang="fr-FR" sz="1000" b="0" kern="0" dirty="0" err="1">
                          <a:solidFill>
                            <a:srgbClr val="AA80D4"/>
                          </a:solidFill>
                          <a:effectLst/>
                          <a:latin typeface="Arial" panose="020B0604020202020204" pitchFamily="34" charset="0"/>
                          <a:cs typeface="Arial" panose="020B0604020202020204" pitchFamily="34" charset="0"/>
                        </a:rPr>
                        <a:t>covered</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191</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(12)</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177</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(10)</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162</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(7)</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151</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(2)</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141</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(2)</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a:solidFill>
                            <a:srgbClr val="AA80D4"/>
                          </a:solidFill>
                          <a:effectLst/>
                          <a:latin typeface="Arial" panose="020B0604020202020204" pitchFamily="34" charset="0"/>
                          <a:cs typeface="Arial" panose="020B0604020202020204" pitchFamily="34" charset="0"/>
                        </a:rPr>
                        <a:t>129</a:t>
                      </a:r>
                      <a:endParaRPr lang="fr-FR" sz="1000" b="0" kern="10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a:solidFill>
                            <a:srgbClr val="AA80D4"/>
                          </a:solidFill>
                          <a:effectLst/>
                          <a:latin typeface="Arial" panose="020B0604020202020204" pitchFamily="34" charset="0"/>
                          <a:cs typeface="Arial" panose="020B0604020202020204" pitchFamily="34" charset="0"/>
                        </a:rPr>
                        <a:t>(2)</a:t>
                      </a:r>
                      <a:endParaRPr lang="fr-FR" sz="1000" b="0" kern="10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107</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(3)</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AA80D4"/>
                          </a:solidFill>
                          <a:effectLst/>
                          <a:latin typeface="Arial" panose="020B0604020202020204" pitchFamily="34" charset="0"/>
                          <a:cs typeface="Arial" panose="020B0604020202020204" pitchFamily="34" charset="0"/>
                        </a:rPr>
                        <a:t>74</a:t>
                      </a:r>
                      <a:endParaRPr lang="fr-FR" sz="1000" b="0" kern="100" dirty="0">
                        <a:solidFill>
                          <a:srgbClr val="AA80D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extLst>
                  <a:ext uri="{0D108BD9-81ED-4DB2-BD59-A6C34878D82A}">
                    <a16:rowId xmlns:a16="http://schemas.microsoft.com/office/drawing/2014/main" val="910668086"/>
                  </a:ext>
                </a:extLst>
              </a:tr>
              <a:tr h="190500">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Covered</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284</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(23)</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259</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(10)</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246</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(6)</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230</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(3)</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200</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(0)</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171</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(0)</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148</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(0)</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tc>
                  <a:txBody>
                    <a:bodyPr/>
                    <a:lstStyle/>
                    <a:p>
                      <a:pPr algn="r">
                        <a:lnSpc>
                          <a:spcPct val="107000"/>
                        </a:lnSpc>
                        <a:spcAft>
                          <a:spcPts val="800"/>
                        </a:spcAft>
                      </a:pPr>
                      <a:r>
                        <a:rPr lang="fr-FR" sz="1000" b="0" kern="0" dirty="0">
                          <a:solidFill>
                            <a:srgbClr val="5E247C"/>
                          </a:solidFill>
                          <a:effectLst/>
                          <a:latin typeface="Arial" panose="020B0604020202020204" pitchFamily="34" charset="0"/>
                          <a:cs typeface="Arial" panose="020B0604020202020204" pitchFamily="34" charset="0"/>
                        </a:rPr>
                        <a:t>102</a:t>
                      </a:r>
                      <a:endParaRPr lang="fr-FR" sz="10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noFill/>
                  </a:tcPr>
                </a:tc>
                <a:extLst>
                  <a:ext uri="{0D108BD9-81ED-4DB2-BD59-A6C34878D82A}">
                    <a16:rowId xmlns:a16="http://schemas.microsoft.com/office/drawing/2014/main" val="2853173380"/>
                  </a:ext>
                </a:extLst>
              </a:tr>
            </a:tbl>
          </a:graphicData>
        </a:graphic>
      </p:graphicFrame>
      <p:sp>
        <p:nvSpPr>
          <p:cNvPr id="123" name="ZoneTexte 122">
            <a:extLst>
              <a:ext uri="{FF2B5EF4-FFF2-40B4-BE49-F238E27FC236}">
                <a16:creationId xmlns:a16="http://schemas.microsoft.com/office/drawing/2014/main" id="{01C73AF5-EFC4-C393-CBA7-6FF2BD2AE6D9}"/>
              </a:ext>
            </a:extLst>
          </p:cNvPr>
          <p:cNvSpPr txBox="1"/>
          <p:nvPr/>
        </p:nvSpPr>
        <p:spPr>
          <a:xfrm>
            <a:off x="1876494" y="4972638"/>
            <a:ext cx="1051891" cy="246221"/>
          </a:xfrm>
          <a:prstGeom prst="rect">
            <a:avLst/>
          </a:prstGeom>
          <a:noFill/>
        </p:spPr>
        <p:txBody>
          <a:bodyPr wrap="none" rtlCol="0">
            <a:spAutoFit/>
          </a:bodyPr>
          <a:lstStyle/>
          <a:p>
            <a:r>
              <a:rPr lang="fr-FR" sz="1000" kern="100" dirty="0">
                <a:effectLst/>
                <a:latin typeface="Arial" panose="020B0604020202020204" pitchFamily="34" charset="0"/>
                <a:ea typeface="Aptos" panose="020B0004020202020204" pitchFamily="34" charset="0"/>
                <a:cs typeface="Arial" panose="020B0604020202020204" pitchFamily="34" charset="0"/>
              </a:rPr>
              <a:t>Number at </a:t>
            </a:r>
            <a:r>
              <a:rPr lang="fr-FR" sz="1000" kern="100" dirty="0" err="1">
                <a:effectLst/>
                <a:latin typeface="Arial" panose="020B0604020202020204" pitchFamily="34" charset="0"/>
                <a:ea typeface="Aptos" panose="020B0004020202020204" pitchFamily="34" charset="0"/>
                <a:cs typeface="Arial" panose="020B0604020202020204" pitchFamily="34" charset="0"/>
              </a:rPr>
              <a:t>risk</a:t>
            </a:r>
            <a:r>
              <a:rPr lang="fr-FR" sz="1000" kern="100" dirty="0">
                <a:effectLst/>
                <a:latin typeface="Arial" panose="020B0604020202020204" pitchFamily="34" charset="0"/>
                <a:ea typeface="Aptos" panose="020B0004020202020204" pitchFamily="34" charset="0"/>
                <a:cs typeface="Arial" panose="020B0604020202020204" pitchFamily="34" charset="0"/>
              </a:rPr>
              <a:t> </a:t>
            </a:r>
          </a:p>
        </p:txBody>
      </p:sp>
      <p:sp>
        <p:nvSpPr>
          <p:cNvPr id="124" name="ZoneTexte 123">
            <a:extLst>
              <a:ext uri="{FF2B5EF4-FFF2-40B4-BE49-F238E27FC236}">
                <a16:creationId xmlns:a16="http://schemas.microsoft.com/office/drawing/2014/main" id="{035F7339-AF44-8733-5103-F390B5CE7D7F}"/>
              </a:ext>
            </a:extLst>
          </p:cNvPr>
          <p:cNvSpPr txBox="1"/>
          <p:nvPr/>
        </p:nvSpPr>
        <p:spPr>
          <a:xfrm>
            <a:off x="2928385" y="5704234"/>
            <a:ext cx="4198585" cy="369332"/>
          </a:xfrm>
          <a:prstGeom prst="rect">
            <a:avLst/>
          </a:prstGeom>
          <a:noFill/>
        </p:spPr>
        <p:txBody>
          <a:bodyPr wrap="none" rtlCol="0">
            <a:spAutoFit/>
          </a:bodyPr>
          <a:lstStyle/>
          <a:p>
            <a:r>
              <a:rPr lang="en-US" sz="900" kern="100" dirty="0">
                <a:effectLst/>
                <a:latin typeface="Arial" panose="020B0604020202020204" pitchFamily="34" charset="0"/>
                <a:ea typeface="Aptos" panose="020B0004020202020204" pitchFamily="34" charset="0"/>
                <a:cs typeface="Arial" panose="020B0604020202020204" pitchFamily="34" charset="0"/>
              </a:rPr>
              <a:t>Infants with baseline bacterial pathogen on IV antibiotics with known coverage </a:t>
            </a:r>
          </a:p>
          <a:p>
            <a:r>
              <a:rPr lang="en-US" sz="900" kern="100" dirty="0">
                <a:effectLst/>
                <a:latin typeface="Arial" panose="020B0604020202020204" pitchFamily="34" charset="0"/>
                <a:ea typeface="Aptos" panose="020B0004020202020204" pitchFamily="34" charset="0"/>
                <a:cs typeface="Arial" panose="020B0604020202020204" pitchFamily="34" charset="0"/>
              </a:rPr>
              <a:t>Enter risk set at enrolment</a:t>
            </a:r>
            <a:endParaRPr lang="fr-FR" sz="9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26" name="Espace réservé du texte 3">
            <a:extLst>
              <a:ext uri="{FF2B5EF4-FFF2-40B4-BE49-F238E27FC236}">
                <a16:creationId xmlns:a16="http://schemas.microsoft.com/office/drawing/2014/main" id="{906CCF73-A675-5414-D8A1-F8E0BA08B7E6}"/>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Death on IV antibiotics</a:t>
            </a:r>
          </a:p>
        </p:txBody>
      </p:sp>
      <p:sp>
        <p:nvSpPr>
          <p:cNvPr id="127" name="ZoneTexte 126">
            <a:extLst>
              <a:ext uri="{FF2B5EF4-FFF2-40B4-BE49-F238E27FC236}">
                <a16:creationId xmlns:a16="http://schemas.microsoft.com/office/drawing/2014/main" id="{1446FC5F-00FC-CB29-0E6F-6020EAB5BC1F}"/>
              </a:ext>
            </a:extLst>
          </p:cNvPr>
          <p:cNvSpPr txBox="1"/>
          <p:nvPr/>
        </p:nvSpPr>
        <p:spPr>
          <a:xfrm>
            <a:off x="5917297" y="4018442"/>
            <a:ext cx="1901483" cy="261610"/>
          </a:xfrm>
          <a:prstGeom prst="rect">
            <a:avLst/>
          </a:prstGeom>
          <a:noFill/>
        </p:spPr>
        <p:txBody>
          <a:bodyPr wrap="none" rtlCol="0">
            <a:spAutoFit/>
          </a:bodyPr>
          <a:lstStyle/>
          <a:p>
            <a:r>
              <a:rPr lang="en-US" sz="1100" kern="100" dirty="0">
                <a:effectLst/>
                <a:latin typeface="Arial" panose="020B0604020202020204" pitchFamily="34" charset="0"/>
                <a:ea typeface="Aptos" panose="020B0004020202020204" pitchFamily="34" charset="0"/>
                <a:cs typeface="Arial" panose="020B0604020202020204" pitchFamily="34" charset="0"/>
              </a:rPr>
              <a:t>Log rank </a:t>
            </a:r>
            <a:r>
              <a:rPr lang="en-US" sz="1100" i="1" kern="100" dirty="0">
                <a:effectLst/>
                <a:latin typeface="Arial" panose="020B0604020202020204" pitchFamily="34" charset="0"/>
                <a:ea typeface="Aptos" panose="020B0004020202020204" pitchFamily="34" charset="0"/>
                <a:cs typeface="Arial" panose="020B0604020202020204" pitchFamily="34" charset="0"/>
              </a:rPr>
              <a:t>p</a:t>
            </a:r>
            <a:r>
              <a:rPr lang="en-US" sz="1100" kern="100" dirty="0">
                <a:effectLst/>
                <a:latin typeface="Arial" panose="020B0604020202020204" pitchFamily="34" charset="0"/>
                <a:ea typeface="Aptos" panose="020B0004020202020204" pitchFamily="34" charset="0"/>
                <a:cs typeface="Arial" panose="020B0604020202020204" pitchFamily="34" charset="0"/>
              </a:rPr>
              <a:t>-value: </a:t>
            </a:r>
            <a:r>
              <a:rPr lang="en-US" sz="1100" i="1" kern="100" dirty="0">
                <a:effectLst/>
                <a:latin typeface="Arial" panose="020B0604020202020204" pitchFamily="34" charset="0"/>
                <a:ea typeface="Aptos" panose="020B0004020202020204" pitchFamily="34" charset="0"/>
                <a:cs typeface="Arial" panose="020B0604020202020204" pitchFamily="34" charset="0"/>
              </a:rPr>
              <a:t>p</a:t>
            </a:r>
            <a:r>
              <a:rPr lang="en-US" sz="1100" kern="100" dirty="0">
                <a:effectLst/>
                <a:latin typeface="Arial" panose="020B0604020202020204" pitchFamily="34" charset="0"/>
                <a:ea typeface="Aptos" panose="020B0004020202020204" pitchFamily="34" charset="0"/>
                <a:cs typeface="Arial" panose="020B0604020202020204" pitchFamily="34" charset="0"/>
              </a:rPr>
              <a:t> = 0.153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70179654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9D41E3D-18D4-C089-B925-7319499F71E4}"/>
              </a:ext>
            </a:extLst>
          </p:cNvPr>
          <p:cNvSpPr>
            <a:spLocks noGrp="1"/>
          </p:cNvSpPr>
          <p:nvPr>
            <p:ph type="title"/>
          </p:nvPr>
        </p:nvSpPr>
        <p:spPr/>
        <p:txBody>
          <a:bodyPr/>
          <a:lstStyle/>
          <a:p>
            <a:r>
              <a:rPr lang="fr-FR" dirty="0"/>
              <a:t>Baseline concordance/discordance and </a:t>
            </a:r>
            <a:r>
              <a:rPr lang="fr-FR" dirty="0" err="1"/>
              <a:t>mortality</a:t>
            </a:r>
            <a:r>
              <a:rPr lang="fr-FR" dirty="0"/>
              <a:t>: Cox </a:t>
            </a:r>
            <a:r>
              <a:rPr lang="fr-FR" dirty="0" err="1"/>
              <a:t>models</a:t>
            </a:r>
            <a:endParaRPr lang="fr-FR" dirty="0"/>
          </a:p>
        </p:txBody>
      </p:sp>
      <p:sp>
        <p:nvSpPr>
          <p:cNvPr id="12" name="Espace réservé du contenu 11">
            <a:extLst>
              <a:ext uri="{FF2B5EF4-FFF2-40B4-BE49-F238E27FC236}">
                <a16:creationId xmlns:a16="http://schemas.microsoft.com/office/drawing/2014/main" id="{3675E0FA-BB5C-FD9A-735D-199D2CA7D9EF}"/>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graphicFrame>
        <p:nvGraphicFramePr>
          <p:cNvPr id="2" name="Tableau 1">
            <a:extLst>
              <a:ext uri="{FF2B5EF4-FFF2-40B4-BE49-F238E27FC236}">
                <a16:creationId xmlns:a16="http://schemas.microsoft.com/office/drawing/2014/main" id="{CC300C29-B25A-9879-FD4B-04262AD8C20E}"/>
              </a:ext>
            </a:extLst>
          </p:cNvPr>
          <p:cNvGraphicFramePr>
            <a:graphicFrameLocks noGrp="1"/>
          </p:cNvGraphicFramePr>
          <p:nvPr/>
        </p:nvGraphicFramePr>
        <p:xfrm>
          <a:off x="2023533" y="1675619"/>
          <a:ext cx="8627532" cy="2124000"/>
        </p:xfrm>
        <a:graphic>
          <a:graphicData uri="http://schemas.openxmlformats.org/drawingml/2006/table">
            <a:tbl>
              <a:tblPr firstRow="1" firstCol="1" bandRow="1">
                <a:tableStyleId>{5C22544A-7EE6-4342-B048-85BDC9FD1C3A}</a:tableStyleId>
              </a:tblPr>
              <a:tblGrid>
                <a:gridCol w="4622800">
                  <a:extLst>
                    <a:ext uri="{9D8B030D-6E8A-4147-A177-3AD203B41FA5}">
                      <a16:colId xmlns:a16="http://schemas.microsoft.com/office/drawing/2014/main" val="3683324736"/>
                    </a:ext>
                  </a:extLst>
                </a:gridCol>
                <a:gridCol w="1292186">
                  <a:extLst>
                    <a:ext uri="{9D8B030D-6E8A-4147-A177-3AD203B41FA5}">
                      <a16:colId xmlns:a16="http://schemas.microsoft.com/office/drawing/2014/main" val="3533577141"/>
                    </a:ext>
                  </a:extLst>
                </a:gridCol>
                <a:gridCol w="1705547">
                  <a:extLst>
                    <a:ext uri="{9D8B030D-6E8A-4147-A177-3AD203B41FA5}">
                      <a16:colId xmlns:a16="http://schemas.microsoft.com/office/drawing/2014/main" val="2299258414"/>
                    </a:ext>
                  </a:extLst>
                </a:gridCol>
                <a:gridCol w="1006999">
                  <a:extLst>
                    <a:ext uri="{9D8B030D-6E8A-4147-A177-3AD203B41FA5}">
                      <a16:colId xmlns:a16="http://schemas.microsoft.com/office/drawing/2014/main" val="3702796784"/>
                    </a:ext>
                  </a:extLst>
                </a:gridCol>
              </a:tblGrid>
              <a:tr h="424800">
                <a:tc>
                  <a:txBody>
                    <a:bodyPr/>
                    <a:lstStyle/>
                    <a:p>
                      <a:pPr marL="72000">
                        <a:lnSpc>
                          <a:spcPct val="107000"/>
                        </a:lnSpc>
                        <a:spcAft>
                          <a:spcPts val="800"/>
                        </a:spcAft>
                      </a:pP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HR</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95% CI</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482162880"/>
                  </a:ext>
                </a:extLst>
              </a:tr>
              <a:tr h="424800">
                <a:tc gridSpan="4">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No lag, </a:t>
                      </a:r>
                      <a:r>
                        <a:rPr lang="fr-FR" sz="1200" b="1" kern="0" dirty="0" err="1">
                          <a:solidFill>
                            <a:schemeClr val="tx1"/>
                          </a:solidFill>
                          <a:effectLst/>
                          <a:latin typeface="Arial" panose="020B0604020202020204" pitchFamily="34" charset="0"/>
                          <a:cs typeface="Arial" panose="020B0604020202020204" pitchFamily="34" charset="0"/>
                        </a:rPr>
                        <a:t>until</a:t>
                      </a:r>
                      <a:r>
                        <a:rPr lang="fr-FR" sz="1200" b="1" kern="0" dirty="0">
                          <a:solidFill>
                            <a:schemeClr val="tx1"/>
                          </a:solidFill>
                          <a:effectLst/>
                          <a:latin typeface="Arial" panose="020B0604020202020204" pitchFamily="34" charset="0"/>
                          <a:cs typeface="Arial" panose="020B0604020202020204" pitchFamily="34" charset="0"/>
                        </a:rPr>
                        <a:t> 15 </a:t>
                      </a:r>
                      <a:r>
                        <a:rPr lang="fr-FR" sz="1200" b="1" kern="0" dirty="0" err="1">
                          <a:solidFill>
                            <a:schemeClr val="tx1"/>
                          </a:solidFill>
                          <a:effectLst/>
                          <a:latin typeface="Arial" panose="020B0604020202020204" pitchFamily="34" charset="0"/>
                          <a:cs typeface="Arial" panose="020B0604020202020204" pitchFamily="34" charset="0"/>
                        </a:rPr>
                        <a:t>days</a:t>
                      </a:r>
                      <a:r>
                        <a:rPr lang="fr-FR" sz="1200" b="1" kern="0" dirty="0">
                          <a:solidFill>
                            <a:schemeClr val="tx1"/>
                          </a:solidFill>
                          <a:effectLst/>
                          <a:latin typeface="Arial" panose="020B0604020202020204" pitchFamily="34" charset="0"/>
                          <a:cs typeface="Arial" panose="020B0604020202020204" pitchFamily="34" charset="0"/>
                        </a:rPr>
                        <a:t>: n=81 </a:t>
                      </a:r>
                      <a:r>
                        <a:rPr lang="fr-FR" sz="1200" b="1" kern="0" dirty="0" err="1">
                          <a:solidFill>
                            <a:schemeClr val="tx1"/>
                          </a:solidFill>
                          <a:effectLst/>
                          <a:latin typeface="Arial" panose="020B0604020202020204" pitchFamily="34" charset="0"/>
                          <a:cs typeface="Arial" panose="020B0604020202020204" pitchFamily="34" charset="0"/>
                        </a:rPr>
                        <a:t>deaths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fr-FR"/>
                    </a:p>
                  </a:txBody>
                  <a:tcPr>
                    <a:lnL w="12700" cmpd="sng">
                      <a:noFill/>
                    </a:lnL>
                    <a:lnT w="38100" cmpd="sng">
                      <a:noFill/>
                    </a:lnT>
                  </a:tcPr>
                </a:tc>
                <a:tc hMerge="1">
                  <a:txBody>
                    <a:bodyPr/>
                    <a:lstStyle/>
                    <a:p>
                      <a:endParaRPr lang="fr-FR"/>
                    </a:p>
                  </a:txBody>
                  <a:tcPr>
                    <a:lnL w="38100" cap="flat" cmpd="sng" algn="ctr">
                      <a:solidFill>
                        <a:schemeClr val="bg1">
                          <a:lumMod val="65000"/>
                        </a:schemeClr>
                      </a:solidFill>
                      <a:prstDash val="solid"/>
                      <a:round/>
                      <a:headEnd type="none" w="med" len="med"/>
                      <a:tailEnd type="none" w="med" len="med"/>
                    </a:lnL>
                    <a:lnT w="38100" cap="flat" cmpd="sng" algn="ctr">
                      <a:solidFill>
                        <a:schemeClr val="bg1">
                          <a:lumMod val="65000"/>
                        </a:schemeClr>
                      </a:solidFill>
                      <a:prstDash val="solid"/>
                      <a:round/>
                      <a:headEnd type="none" w="med" len="med"/>
                      <a:tailEnd type="none" w="med" len="med"/>
                    </a:lnT>
                  </a:tcPr>
                </a:tc>
                <a:tc hMerge="1">
                  <a:txBody>
                    <a:bodyPr/>
                    <a:lstStyle/>
                    <a:p>
                      <a:pPr>
                        <a:lnSpc>
                          <a:spcPct val="107000"/>
                        </a:lnSpc>
                        <a:spcAft>
                          <a:spcPts val="800"/>
                        </a:spcAft>
                      </a:pP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solidFill>
                        <a:schemeClr val="bg1">
                          <a:lumMod val="65000"/>
                        </a:schemeClr>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lumMod val="65000"/>
                        </a:schemeClr>
                      </a:solidFill>
                      <a:prstDash val="solid"/>
                      <a:round/>
                      <a:headEnd type="none" w="med" len="med"/>
                      <a:tailEnd type="none" w="med" len="med"/>
                    </a:lnT>
                    <a:lnB w="38100" cap="flat" cmpd="sng" algn="ctr">
                      <a:no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282727904"/>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Starting</a:t>
                      </a:r>
                      <a:r>
                        <a:rPr lang="fr-FR" sz="1200" b="0" kern="0" dirty="0">
                          <a:solidFill>
                            <a:schemeClr val="tx1"/>
                          </a:solidFill>
                          <a:effectLst/>
                          <a:latin typeface="Arial" panose="020B0604020202020204" pitchFamily="34" charset="0"/>
                          <a:cs typeface="Arial" panose="020B0604020202020204" pitchFamily="34" charset="0"/>
                        </a:rPr>
                        <a:t> concordant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starting</a:t>
                      </a:r>
                      <a:r>
                        <a:rPr lang="fr-FR" sz="1200" b="0" kern="0" dirty="0">
                          <a:solidFill>
                            <a:schemeClr val="tx1"/>
                          </a:solidFill>
                          <a:effectLst/>
                          <a:latin typeface="Arial" panose="020B0604020202020204" pitchFamily="34" charset="0"/>
                          <a:cs typeface="Arial" panose="020B0604020202020204" pitchFamily="34" charset="0"/>
                        </a:rPr>
                        <a:t> discordant </a:t>
                      </a:r>
                      <a:r>
                        <a:rPr lang="fr-FR" sz="1200" b="0" kern="0" dirty="0" err="1">
                          <a:solidFill>
                            <a:schemeClr val="tx1"/>
                          </a:solidFill>
                          <a:effectLst/>
                          <a:latin typeface="Arial" panose="020B0604020202020204" pitchFamily="34" charset="0"/>
                          <a:cs typeface="Arial" panose="020B0604020202020204" pitchFamily="34" charset="0"/>
                        </a:rPr>
                        <a:t>antibiotic</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regimen</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(0.43-1.11)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mpd="sng">
                      <a:noFill/>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5839201"/>
                  </a:ext>
                </a:extLst>
              </a:tr>
              <a:tr h="424800">
                <a:tc gridSpan="4">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1 </a:t>
                      </a:r>
                      <a:r>
                        <a:rPr lang="fr-FR" sz="1200" b="1" kern="0" dirty="0" err="1">
                          <a:solidFill>
                            <a:schemeClr val="tx1"/>
                          </a:solidFill>
                          <a:effectLst/>
                          <a:latin typeface="Arial" panose="020B0604020202020204" pitchFamily="34" charset="0"/>
                          <a:cs typeface="Arial" panose="020B0604020202020204" pitchFamily="34" charset="0"/>
                        </a:rPr>
                        <a:t>day</a:t>
                      </a:r>
                      <a:r>
                        <a:rPr lang="fr-FR" sz="1200" b="1" kern="0" dirty="0">
                          <a:solidFill>
                            <a:schemeClr val="tx1"/>
                          </a:solidFill>
                          <a:effectLst/>
                          <a:latin typeface="Arial" panose="020B0604020202020204" pitchFamily="34" charset="0"/>
                          <a:cs typeface="Arial" panose="020B0604020202020204" pitchFamily="34" charset="0"/>
                        </a:rPr>
                        <a:t> lag, </a:t>
                      </a:r>
                      <a:r>
                        <a:rPr lang="fr-FR" sz="1200" b="1" kern="0" dirty="0" err="1">
                          <a:solidFill>
                            <a:schemeClr val="tx1"/>
                          </a:solidFill>
                          <a:effectLst/>
                          <a:latin typeface="Arial" panose="020B0604020202020204" pitchFamily="34" charset="0"/>
                          <a:cs typeface="Arial" panose="020B0604020202020204" pitchFamily="34" charset="0"/>
                        </a:rPr>
                        <a:t>until</a:t>
                      </a:r>
                      <a:r>
                        <a:rPr lang="fr-FR" sz="1200" b="1" kern="0" dirty="0">
                          <a:solidFill>
                            <a:schemeClr val="tx1"/>
                          </a:solidFill>
                          <a:effectLst/>
                          <a:latin typeface="Arial" panose="020B0604020202020204" pitchFamily="34" charset="0"/>
                          <a:cs typeface="Arial" panose="020B0604020202020204" pitchFamily="34" charset="0"/>
                        </a:rPr>
                        <a:t> 15 </a:t>
                      </a:r>
                      <a:r>
                        <a:rPr lang="fr-FR" sz="1200" b="1" kern="0" dirty="0" err="1">
                          <a:solidFill>
                            <a:schemeClr val="tx1"/>
                          </a:solidFill>
                          <a:effectLst/>
                          <a:latin typeface="Arial" panose="020B0604020202020204" pitchFamily="34" charset="0"/>
                          <a:cs typeface="Arial" panose="020B0604020202020204" pitchFamily="34" charset="0"/>
                        </a:rPr>
                        <a:t>days</a:t>
                      </a:r>
                      <a:r>
                        <a:rPr lang="fr-FR" sz="1200" b="1" kern="0" dirty="0">
                          <a:solidFill>
                            <a:schemeClr val="tx1"/>
                          </a:solidFill>
                          <a:effectLst/>
                          <a:latin typeface="Arial" panose="020B0604020202020204" pitchFamily="34" charset="0"/>
                          <a:cs typeface="Arial" panose="020B0604020202020204" pitchFamily="34" charset="0"/>
                        </a:rPr>
                        <a:t>: n=75 </a:t>
                      </a:r>
                      <a:r>
                        <a:rPr lang="fr-FR" sz="1200" b="1" kern="0" dirty="0" err="1">
                          <a:solidFill>
                            <a:schemeClr val="tx1"/>
                          </a:solidFill>
                          <a:effectLst/>
                          <a:latin typeface="Arial" panose="020B0604020202020204" pitchFamily="34" charset="0"/>
                          <a:cs typeface="Arial" panose="020B0604020202020204" pitchFamily="34" charset="0"/>
                        </a:rPr>
                        <a:t>deaths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3175" cap="flat" cmpd="sng" algn="ctr">
                      <a:solidFill>
                        <a:srgbClr val="5E247C"/>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fr-FR"/>
                    </a:p>
                  </a:txBody>
                  <a:tcPr>
                    <a:lnL w="12700" cmpd="sng">
                      <a:noFill/>
                    </a:lnL>
                    <a:lnT w="12700" cmpd="sng">
                      <a:noFill/>
                    </a:lnT>
                  </a:tcPr>
                </a:tc>
                <a:tc hMerge="1">
                  <a:txBody>
                    <a:bodyPr/>
                    <a:lstStyle/>
                    <a:p>
                      <a:endParaRPr lang="fr-FR"/>
                    </a:p>
                  </a:txBody>
                  <a:tcPr>
                    <a:lnL w="38100" cap="flat" cmpd="sng" algn="ctr">
                      <a:solidFill>
                        <a:schemeClr val="bg1">
                          <a:lumMod val="65000"/>
                        </a:schemeClr>
                      </a:solidFill>
                      <a:prstDash val="solid"/>
                      <a:round/>
                      <a:headEnd type="none" w="med" len="med"/>
                      <a:tailEnd type="none" w="med" len="med"/>
                    </a:lnL>
                    <a:lnT w="38100" cap="flat" cmpd="sng" algn="ctr">
                      <a:solidFill>
                        <a:schemeClr val="bg1">
                          <a:lumMod val="65000"/>
                        </a:schemeClr>
                      </a:solidFill>
                      <a:prstDash val="solid"/>
                      <a:round/>
                      <a:headEnd type="none" w="med" len="med"/>
                      <a:tailEnd type="none" w="med" len="med"/>
                    </a:lnT>
                  </a:tcPr>
                </a:tc>
                <a:tc hMerge="1">
                  <a:txBody>
                    <a:bodyPr/>
                    <a:lstStyle/>
                    <a:p>
                      <a:pPr>
                        <a:lnSpc>
                          <a:spcPct val="107000"/>
                        </a:lnSpc>
                        <a:spcAft>
                          <a:spcPts val="800"/>
                        </a:spcAft>
                      </a:pP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solidFill>
                        <a:schemeClr val="bg1">
                          <a:lumMod val="65000"/>
                        </a:schemeClr>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chemeClr val="bg1">
                          <a:lumMod val="65000"/>
                        </a:schemeClr>
                      </a:solidFill>
                      <a:prstDash val="solid"/>
                      <a:round/>
                      <a:headEnd type="none" w="med" len="med"/>
                      <a:tailEnd type="none" w="med" len="med"/>
                    </a:lnT>
                    <a:lnB w="38100" cap="flat" cmpd="sng" algn="ctr">
                      <a:no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274191964"/>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Starting</a:t>
                      </a:r>
                      <a:r>
                        <a:rPr lang="fr-FR" sz="1200" b="0" kern="0" dirty="0">
                          <a:solidFill>
                            <a:schemeClr val="tx1"/>
                          </a:solidFill>
                          <a:effectLst/>
                          <a:latin typeface="Arial" panose="020B0604020202020204" pitchFamily="34" charset="0"/>
                          <a:cs typeface="Arial" panose="020B0604020202020204" pitchFamily="34" charset="0"/>
                        </a:rPr>
                        <a:t> concordant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starting</a:t>
                      </a:r>
                      <a:r>
                        <a:rPr lang="fr-FR" sz="1200" b="0" kern="0" dirty="0">
                          <a:solidFill>
                            <a:schemeClr val="tx1"/>
                          </a:solidFill>
                          <a:effectLst/>
                          <a:latin typeface="Arial" panose="020B0604020202020204" pitchFamily="34" charset="0"/>
                          <a:cs typeface="Arial" panose="020B0604020202020204" pitchFamily="34" charset="0"/>
                        </a:rPr>
                        <a:t> discordant </a:t>
                      </a:r>
                      <a:r>
                        <a:rPr lang="fr-FR" sz="1200" b="0" kern="0" dirty="0" err="1">
                          <a:solidFill>
                            <a:schemeClr val="tx1"/>
                          </a:solidFill>
                          <a:effectLst/>
                          <a:latin typeface="Arial" panose="020B0604020202020204" pitchFamily="34" charset="0"/>
                          <a:cs typeface="Arial" panose="020B0604020202020204" pitchFamily="34" charset="0"/>
                        </a:rPr>
                        <a:t>antibiotic</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regimen</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0.68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(0.42-1.10)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810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810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2150958"/>
                  </a:ext>
                </a:extLst>
              </a:tr>
            </a:tbl>
          </a:graphicData>
        </a:graphic>
      </p:graphicFrame>
      <p:sp>
        <p:nvSpPr>
          <p:cNvPr id="4" name="ZoneTexte 3">
            <a:extLst>
              <a:ext uri="{FF2B5EF4-FFF2-40B4-BE49-F238E27FC236}">
                <a16:creationId xmlns:a16="http://schemas.microsoft.com/office/drawing/2014/main" id="{B6B37B0D-2714-B393-72B3-6F999D6E9D78}"/>
              </a:ext>
            </a:extLst>
          </p:cNvPr>
          <p:cNvSpPr txBox="1"/>
          <p:nvPr/>
        </p:nvSpPr>
        <p:spPr>
          <a:xfrm>
            <a:off x="2023533" y="4072466"/>
            <a:ext cx="8686800" cy="1107996"/>
          </a:xfrm>
          <a:prstGeom prst="rect">
            <a:avLst/>
          </a:prstGeom>
          <a:noFill/>
        </p:spPr>
        <p:txBody>
          <a:bodyPr wrap="square" rtlCol="0">
            <a:spAutoFit/>
          </a:bodyPr>
          <a:lstStyle/>
          <a:p>
            <a:pPr marL="342900" indent="-342900">
              <a:buFont typeface="+mj-lt"/>
              <a:buAutoNum type="arabicPeriod"/>
            </a:pPr>
            <a:r>
              <a:rPr lang="en-US" sz="1400" dirty="0">
                <a:latin typeface="Arial" panose="020B0604020202020204" pitchFamily="34" charset="0"/>
                <a:cs typeface="Arial" panose="020B0604020202020204" pitchFamily="34" charset="0"/>
              </a:rPr>
              <a:t>All models were adjusted for WHO region, gram class of pathogen, baseline </a:t>
            </a:r>
            <a:r>
              <a:rPr lang="en-US" sz="1400" dirty="0" err="1">
                <a:latin typeface="Arial" panose="020B0604020202020204" pitchFamily="34" charset="0"/>
                <a:cs typeface="Arial" panose="020B0604020202020204" pitchFamily="34" charset="0"/>
              </a:rPr>
              <a:t>NeoSep</a:t>
            </a:r>
            <a:r>
              <a:rPr lang="en-US" sz="1400" dirty="0">
                <a:latin typeface="Arial" panose="020B0604020202020204" pitchFamily="34" charset="0"/>
                <a:cs typeface="Arial" panose="020B0604020202020204" pitchFamily="34" charset="0"/>
              </a:rPr>
              <a:t> Severity Score (predictor of mortality at baseline).</a:t>
            </a:r>
          </a:p>
          <a:p>
            <a:pPr marL="342900" indent="-342900">
              <a:spcBef>
                <a:spcPts val="1200"/>
              </a:spcBef>
              <a:buFont typeface="+mj-lt"/>
              <a:buAutoNum type="arabicPeriod"/>
            </a:pPr>
            <a:r>
              <a:rPr lang="en-US" sz="1400" dirty="0">
                <a:latin typeface="Arial" panose="020B0604020202020204" pitchFamily="34" charset="0"/>
                <a:cs typeface="Arial" panose="020B0604020202020204" pitchFamily="34" charset="0"/>
              </a:rPr>
              <a:t>1 day lag: assuming antibiotics need at least 1 day of treatment before potentially becoming effective (here: ignoring deaths on first day)</a:t>
            </a:r>
          </a:p>
        </p:txBody>
      </p:sp>
      <p:sp>
        <p:nvSpPr>
          <p:cNvPr id="5" name="Espace réservé du texte 3">
            <a:extLst>
              <a:ext uri="{FF2B5EF4-FFF2-40B4-BE49-F238E27FC236}">
                <a16:creationId xmlns:a16="http://schemas.microsoft.com/office/drawing/2014/main" id="{F97FDD3D-DAE4-6144-0C51-9D31307140BF}"/>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Models for death on IV antibiotics</a:t>
            </a:r>
          </a:p>
        </p:txBody>
      </p:sp>
    </p:spTree>
    <p:extLst>
      <p:ext uri="{BB962C8B-B14F-4D97-AF65-F5344CB8AC3E}">
        <p14:creationId xmlns:p14="http://schemas.microsoft.com/office/powerpoint/2010/main" val="171407967"/>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9D41E3D-18D4-C089-B925-7319499F71E4}"/>
              </a:ext>
            </a:extLst>
          </p:cNvPr>
          <p:cNvSpPr>
            <a:spLocks noGrp="1"/>
          </p:cNvSpPr>
          <p:nvPr>
            <p:ph type="title"/>
          </p:nvPr>
        </p:nvSpPr>
        <p:spPr/>
        <p:txBody>
          <a:bodyPr/>
          <a:lstStyle/>
          <a:p>
            <a:r>
              <a:rPr lang="fr-FR" dirty="0"/>
              <a:t>Baseline concordance/discordance and </a:t>
            </a:r>
            <a:r>
              <a:rPr lang="fr-FR" dirty="0" err="1"/>
              <a:t>mortality</a:t>
            </a:r>
            <a:r>
              <a:rPr lang="fr-FR" dirty="0"/>
              <a:t>: Cox </a:t>
            </a:r>
            <a:r>
              <a:rPr lang="fr-FR" dirty="0" err="1"/>
              <a:t>models</a:t>
            </a:r>
            <a:endParaRPr lang="fr-FR" dirty="0"/>
          </a:p>
        </p:txBody>
      </p:sp>
      <p:sp>
        <p:nvSpPr>
          <p:cNvPr id="12" name="Espace réservé du contenu 11">
            <a:extLst>
              <a:ext uri="{FF2B5EF4-FFF2-40B4-BE49-F238E27FC236}">
                <a16:creationId xmlns:a16="http://schemas.microsoft.com/office/drawing/2014/main" id="{3675E0FA-BB5C-FD9A-735D-199D2CA7D9EF}"/>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
        <p:nvSpPr>
          <p:cNvPr id="4" name="ZoneTexte 3">
            <a:extLst>
              <a:ext uri="{FF2B5EF4-FFF2-40B4-BE49-F238E27FC236}">
                <a16:creationId xmlns:a16="http://schemas.microsoft.com/office/drawing/2014/main" id="{B6B37B0D-2714-B393-72B3-6F999D6E9D78}"/>
              </a:ext>
            </a:extLst>
          </p:cNvPr>
          <p:cNvSpPr txBox="1"/>
          <p:nvPr/>
        </p:nvSpPr>
        <p:spPr>
          <a:xfrm>
            <a:off x="2167466" y="5380249"/>
            <a:ext cx="8686800" cy="461665"/>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Note: all models were adjusted for WHO region, baseline </a:t>
            </a:r>
            <a:r>
              <a:rPr lang="en-US" sz="1200" dirty="0" err="1">
                <a:latin typeface="Arial" panose="020B0604020202020204" pitchFamily="34" charset="0"/>
                <a:cs typeface="Arial" panose="020B0604020202020204" pitchFamily="34" charset="0"/>
              </a:rPr>
              <a:t>NeoSep</a:t>
            </a:r>
            <a:r>
              <a:rPr lang="en-US" sz="1200" dirty="0">
                <a:latin typeface="Arial" panose="020B0604020202020204" pitchFamily="34" charset="0"/>
                <a:cs typeface="Arial" panose="020B0604020202020204" pitchFamily="34" charset="0"/>
              </a:rPr>
              <a:t> Severity Score (predictor of mortality at baseline), gram class of pathogen</a:t>
            </a:r>
          </a:p>
        </p:txBody>
      </p:sp>
      <p:sp>
        <p:nvSpPr>
          <p:cNvPr id="5" name="Espace réservé du texte 3">
            <a:extLst>
              <a:ext uri="{FF2B5EF4-FFF2-40B4-BE49-F238E27FC236}">
                <a16:creationId xmlns:a16="http://schemas.microsoft.com/office/drawing/2014/main" id="{FEEEB108-B3DE-DE9F-EF43-1DA93830756A}"/>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Models for death on IV antibiotics: starting concordant </a:t>
            </a:r>
            <a:r>
              <a:rPr lang="en-US" i="1" dirty="0"/>
              <a:t>vs</a:t>
            </a:r>
            <a:r>
              <a:rPr lang="en-US" dirty="0"/>
              <a:t> starting discordant antibiotic regimen</a:t>
            </a:r>
          </a:p>
        </p:txBody>
      </p:sp>
      <p:graphicFrame>
        <p:nvGraphicFramePr>
          <p:cNvPr id="6" name="Tableau 5">
            <a:extLst>
              <a:ext uri="{FF2B5EF4-FFF2-40B4-BE49-F238E27FC236}">
                <a16:creationId xmlns:a16="http://schemas.microsoft.com/office/drawing/2014/main" id="{1ABAC8F8-2A18-4993-011A-8BEBEF615364}"/>
              </a:ext>
            </a:extLst>
          </p:cNvPr>
          <p:cNvGraphicFramePr>
            <a:graphicFrameLocks noGrp="1"/>
          </p:cNvGraphicFramePr>
          <p:nvPr/>
        </p:nvGraphicFramePr>
        <p:xfrm>
          <a:off x="2167466" y="1469284"/>
          <a:ext cx="8966200" cy="3823200"/>
        </p:xfrm>
        <a:graphic>
          <a:graphicData uri="http://schemas.openxmlformats.org/drawingml/2006/table">
            <a:tbl>
              <a:tblPr firstRow="1" firstCol="1" bandRow="1">
                <a:tableStyleId>{5C22544A-7EE6-4342-B048-85BDC9FD1C3A}</a:tableStyleId>
              </a:tblPr>
              <a:tblGrid>
                <a:gridCol w="4572000">
                  <a:extLst>
                    <a:ext uri="{9D8B030D-6E8A-4147-A177-3AD203B41FA5}">
                      <a16:colId xmlns:a16="http://schemas.microsoft.com/office/drawing/2014/main" val="4070234095"/>
                    </a:ext>
                  </a:extLst>
                </a:gridCol>
                <a:gridCol w="1397000">
                  <a:extLst>
                    <a:ext uri="{9D8B030D-6E8A-4147-A177-3AD203B41FA5}">
                      <a16:colId xmlns:a16="http://schemas.microsoft.com/office/drawing/2014/main" val="3509610171"/>
                    </a:ext>
                  </a:extLst>
                </a:gridCol>
                <a:gridCol w="1329267">
                  <a:extLst>
                    <a:ext uri="{9D8B030D-6E8A-4147-A177-3AD203B41FA5}">
                      <a16:colId xmlns:a16="http://schemas.microsoft.com/office/drawing/2014/main" val="2601839153"/>
                    </a:ext>
                  </a:extLst>
                </a:gridCol>
                <a:gridCol w="1667933">
                  <a:extLst>
                    <a:ext uri="{9D8B030D-6E8A-4147-A177-3AD203B41FA5}">
                      <a16:colId xmlns:a16="http://schemas.microsoft.com/office/drawing/2014/main" val="2978110843"/>
                    </a:ext>
                  </a:extLst>
                </a:gridCol>
              </a:tblGrid>
              <a:tr h="424800">
                <a:tc>
                  <a:txBody>
                    <a:bodyPr/>
                    <a:lstStyle/>
                    <a:p>
                      <a:pPr algn="ctr">
                        <a:lnSpc>
                          <a:spcPct val="107000"/>
                        </a:lnSpc>
                      </a:pPr>
                      <a:endParaRPr lang="fr-FR" sz="1200" b="1" kern="100" dirty="0">
                        <a:solidFill>
                          <a:schemeClr val="bg1"/>
                        </a:solidFill>
                        <a:effectLst/>
                        <a:latin typeface="Arial" panose="020B06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HR</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95% CI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434693122"/>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No lag, </a:t>
                      </a:r>
                      <a:r>
                        <a:rPr lang="fr-FR" sz="1200" b="1" kern="0" dirty="0" err="1">
                          <a:solidFill>
                            <a:schemeClr val="tx1"/>
                          </a:solidFill>
                          <a:effectLst/>
                          <a:latin typeface="Arial" panose="020B0604020202020204" pitchFamily="34" charset="0"/>
                          <a:cs typeface="Arial" panose="020B0604020202020204" pitchFamily="34" charset="0"/>
                        </a:rPr>
                        <a:t>until</a:t>
                      </a:r>
                      <a:r>
                        <a:rPr lang="fr-FR" sz="1200" b="1" kern="0" dirty="0">
                          <a:solidFill>
                            <a:schemeClr val="tx1"/>
                          </a:solidFill>
                          <a:effectLst/>
                          <a:latin typeface="Arial" panose="020B0604020202020204" pitchFamily="34" charset="0"/>
                          <a:cs typeface="Arial" panose="020B0604020202020204" pitchFamily="34" charset="0"/>
                        </a:rPr>
                        <a:t> 15 </a:t>
                      </a:r>
                      <a:r>
                        <a:rPr lang="fr-FR" sz="1200" b="1" kern="0" dirty="0" err="1">
                          <a:solidFill>
                            <a:schemeClr val="tx1"/>
                          </a:solidFill>
                          <a:effectLst/>
                          <a:latin typeface="Arial" panose="020B0604020202020204" pitchFamily="34" charset="0"/>
                          <a:cs typeface="Arial" panose="020B0604020202020204" pitchFamily="34" charset="0"/>
                        </a:rPr>
                        <a:t>days</a:t>
                      </a:r>
                      <a:r>
                        <a:rPr lang="fr-FR" sz="1200" b="1" kern="0" dirty="0">
                          <a:solidFill>
                            <a:schemeClr val="tx1"/>
                          </a:solidFill>
                          <a:effectLst/>
                          <a:latin typeface="Arial" panose="020B0604020202020204" pitchFamily="34" charset="0"/>
                          <a:cs typeface="Arial" panose="020B0604020202020204" pitchFamily="34" charset="0"/>
                        </a:rPr>
                        <a:t>: n=81 </a:t>
                      </a:r>
                      <a:r>
                        <a:rPr lang="fr-FR" sz="1200" b="1" kern="0" dirty="0" err="1">
                          <a:solidFill>
                            <a:schemeClr val="tx1"/>
                          </a:solidFill>
                          <a:effectLst/>
                          <a:latin typeface="Arial" panose="020B0604020202020204" pitchFamily="34" charset="0"/>
                          <a:cs typeface="Arial" panose="020B0604020202020204" pitchFamily="34" charset="0"/>
                        </a:rPr>
                        <a:t>deaths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2300948"/>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Adjusted</a:t>
                      </a:r>
                      <a:r>
                        <a:rPr lang="fr-FR" sz="1200" b="0" kern="0" dirty="0">
                          <a:solidFill>
                            <a:schemeClr val="tx1"/>
                          </a:solidFill>
                          <a:effectLst/>
                          <a:latin typeface="Arial" panose="020B0604020202020204" pitchFamily="34" charset="0"/>
                          <a:cs typeface="Arial" panose="020B0604020202020204" pitchFamily="34" charset="0"/>
                        </a:rPr>
                        <a:t> Cox model</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0.69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(0.43-1.11)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8709316"/>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Cox model, assume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 if &lt;100,000 IU/kg/</a:t>
                      </a:r>
                      <a:r>
                        <a:rPr lang="fr-FR" sz="1200" b="0" kern="0" dirty="0" err="1">
                          <a:solidFill>
                            <a:schemeClr val="tx1"/>
                          </a:solidFill>
                          <a:effectLst/>
                          <a:latin typeface="Arial" panose="020B0604020202020204" pitchFamily="34" charset="0"/>
                          <a:cs typeface="Arial" panose="020B0604020202020204" pitchFamily="34" charset="0"/>
                        </a:rPr>
                        <a:t>day</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0.65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(0.40-1.04)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0.071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20379895"/>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Cox model, assume all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0.57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(0.35-0.92)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0.021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03285530"/>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1 </a:t>
                      </a:r>
                      <a:r>
                        <a:rPr lang="fr-FR" sz="1200" b="1" kern="0" dirty="0" err="1">
                          <a:solidFill>
                            <a:schemeClr val="tx1"/>
                          </a:solidFill>
                          <a:effectLst/>
                          <a:latin typeface="Arial" panose="020B0604020202020204" pitchFamily="34" charset="0"/>
                          <a:cs typeface="Arial" panose="020B0604020202020204" pitchFamily="34" charset="0"/>
                        </a:rPr>
                        <a:t>day</a:t>
                      </a:r>
                      <a:r>
                        <a:rPr lang="fr-FR" sz="1200" b="1" kern="0" dirty="0">
                          <a:solidFill>
                            <a:schemeClr val="tx1"/>
                          </a:solidFill>
                          <a:effectLst/>
                          <a:latin typeface="Arial" panose="020B0604020202020204" pitchFamily="34" charset="0"/>
                          <a:cs typeface="Arial" panose="020B0604020202020204" pitchFamily="34" charset="0"/>
                        </a:rPr>
                        <a:t> lag, </a:t>
                      </a:r>
                      <a:r>
                        <a:rPr lang="fr-FR" sz="1200" b="1" kern="0" dirty="0" err="1">
                          <a:solidFill>
                            <a:schemeClr val="tx1"/>
                          </a:solidFill>
                          <a:effectLst/>
                          <a:latin typeface="Arial" panose="020B0604020202020204" pitchFamily="34" charset="0"/>
                          <a:cs typeface="Arial" panose="020B0604020202020204" pitchFamily="34" charset="0"/>
                        </a:rPr>
                        <a:t>until</a:t>
                      </a:r>
                      <a:r>
                        <a:rPr lang="fr-FR" sz="1200" b="1" kern="0" dirty="0">
                          <a:solidFill>
                            <a:schemeClr val="tx1"/>
                          </a:solidFill>
                          <a:effectLst/>
                          <a:latin typeface="Arial" panose="020B0604020202020204" pitchFamily="34" charset="0"/>
                          <a:cs typeface="Arial" panose="020B0604020202020204" pitchFamily="34" charset="0"/>
                        </a:rPr>
                        <a:t> 15 </a:t>
                      </a:r>
                      <a:r>
                        <a:rPr lang="fr-FR" sz="1200" b="1" kern="0" dirty="0" err="1">
                          <a:solidFill>
                            <a:schemeClr val="tx1"/>
                          </a:solidFill>
                          <a:effectLst/>
                          <a:latin typeface="Arial" panose="020B0604020202020204" pitchFamily="34" charset="0"/>
                          <a:cs typeface="Arial" panose="020B0604020202020204" pitchFamily="34" charset="0"/>
                        </a:rPr>
                        <a:t>days</a:t>
                      </a:r>
                      <a:r>
                        <a:rPr lang="fr-FR" sz="1200" b="1" kern="0" dirty="0">
                          <a:solidFill>
                            <a:schemeClr val="tx1"/>
                          </a:solidFill>
                          <a:effectLst/>
                          <a:latin typeface="Arial" panose="020B0604020202020204" pitchFamily="34" charset="0"/>
                          <a:cs typeface="Arial" panose="020B0604020202020204" pitchFamily="34" charset="0"/>
                        </a:rPr>
                        <a:t>: n=75 </a:t>
                      </a:r>
                      <a:r>
                        <a:rPr lang="fr-FR" sz="1200" b="1" kern="0" dirty="0" err="1">
                          <a:solidFill>
                            <a:schemeClr val="tx1"/>
                          </a:solidFill>
                          <a:effectLst/>
                          <a:latin typeface="Arial" panose="020B0604020202020204" pitchFamily="34" charset="0"/>
                          <a:cs typeface="Arial" panose="020B0604020202020204" pitchFamily="34" charset="0"/>
                        </a:rPr>
                        <a:t>deaths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13891220"/>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Adjusted</a:t>
                      </a:r>
                      <a:r>
                        <a:rPr lang="fr-FR" sz="1200" b="0" kern="0" dirty="0">
                          <a:solidFill>
                            <a:schemeClr val="tx1"/>
                          </a:solidFill>
                          <a:effectLst/>
                          <a:latin typeface="Arial" panose="020B0604020202020204" pitchFamily="34" charset="0"/>
                          <a:cs typeface="Arial" panose="020B0604020202020204" pitchFamily="34" charset="0"/>
                        </a:rPr>
                        <a:t> Cox model</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0.68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(0.42-1.10)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55255266"/>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Cox model, assume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 if &lt;100,000 IU/kg/</a:t>
                      </a:r>
                      <a:r>
                        <a:rPr lang="fr-FR" sz="1200" b="0" kern="0" dirty="0" err="1">
                          <a:solidFill>
                            <a:schemeClr val="tx1"/>
                          </a:solidFill>
                          <a:effectLst/>
                          <a:latin typeface="Arial" panose="020B0604020202020204" pitchFamily="34" charset="0"/>
                          <a:cs typeface="Arial" panose="020B0604020202020204" pitchFamily="34" charset="0"/>
                        </a:rPr>
                        <a:t>day</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0.61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(0.37-0.99)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0.047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7938690"/>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Cox model, assume all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0.53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(0.32-0.87)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0.013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490107"/>
                  </a:ext>
                </a:extLst>
              </a:tr>
            </a:tbl>
          </a:graphicData>
        </a:graphic>
      </p:graphicFrame>
    </p:spTree>
    <p:extLst>
      <p:ext uri="{BB962C8B-B14F-4D97-AF65-F5344CB8AC3E}">
        <p14:creationId xmlns:p14="http://schemas.microsoft.com/office/powerpoint/2010/main" val="77590059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9D41E3D-18D4-C089-B925-7319499F71E4}"/>
              </a:ext>
            </a:extLst>
          </p:cNvPr>
          <p:cNvSpPr>
            <a:spLocks noGrp="1"/>
          </p:cNvSpPr>
          <p:nvPr>
            <p:ph type="title"/>
          </p:nvPr>
        </p:nvSpPr>
        <p:spPr/>
        <p:txBody>
          <a:bodyPr/>
          <a:lstStyle/>
          <a:p>
            <a:r>
              <a:rPr lang="fr-FR" dirty="0"/>
              <a:t>Concordance/discordance post baseline in </a:t>
            </a:r>
            <a:r>
              <a:rPr lang="fr-FR" dirty="0" err="1"/>
              <a:t>those</a:t>
            </a:r>
            <a:r>
              <a:rPr lang="fr-FR" dirty="0"/>
              <a:t> discordant </a:t>
            </a:r>
            <a:r>
              <a:rPr lang="fr-FR" dirty="0" err="1"/>
              <a:t>initially</a:t>
            </a:r>
            <a:endParaRPr lang="fr-FR" dirty="0"/>
          </a:p>
        </p:txBody>
      </p:sp>
      <p:sp>
        <p:nvSpPr>
          <p:cNvPr id="12" name="Espace réservé du contenu 11">
            <a:extLst>
              <a:ext uri="{FF2B5EF4-FFF2-40B4-BE49-F238E27FC236}">
                <a16:creationId xmlns:a16="http://schemas.microsoft.com/office/drawing/2014/main" id="{3675E0FA-BB5C-FD9A-735D-199D2CA7D9EF}"/>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
        <p:nvSpPr>
          <p:cNvPr id="4" name="ZoneTexte 3">
            <a:extLst>
              <a:ext uri="{FF2B5EF4-FFF2-40B4-BE49-F238E27FC236}">
                <a16:creationId xmlns:a16="http://schemas.microsoft.com/office/drawing/2014/main" id="{B6B37B0D-2714-B393-72B3-6F999D6E9D78}"/>
              </a:ext>
            </a:extLst>
          </p:cNvPr>
          <p:cNvSpPr txBox="1"/>
          <p:nvPr/>
        </p:nvSpPr>
        <p:spPr>
          <a:xfrm>
            <a:off x="1540933" y="5639163"/>
            <a:ext cx="7848600"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N=191; coverage per day, </a:t>
            </a:r>
            <a:r>
              <a:rPr lang="en-US" sz="1200" dirty="0" err="1">
                <a:latin typeface="Arial" panose="020B0604020202020204" pitchFamily="34" charset="0"/>
                <a:cs typeface="Arial" panose="020B0604020202020204" pitchFamily="34" charset="0"/>
              </a:rPr>
              <a:t>ie</a:t>
            </a:r>
            <a:r>
              <a:rPr lang="en-US" sz="1200" dirty="0">
                <a:latin typeface="Arial" panose="020B0604020202020204" pitchFamily="34" charset="0"/>
                <a:cs typeface="Arial" panose="020B0604020202020204" pitchFamily="34" charset="0"/>
              </a:rPr>
              <a:t>, based on antibiotics given on that day; ignoring restart/death after stop of antibiotics</a:t>
            </a:r>
          </a:p>
        </p:txBody>
      </p:sp>
      <p:grpSp>
        <p:nvGrpSpPr>
          <p:cNvPr id="13" name="Groupe 12">
            <a:extLst>
              <a:ext uri="{FF2B5EF4-FFF2-40B4-BE49-F238E27FC236}">
                <a16:creationId xmlns:a16="http://schemas.microsoft.com/office/drawing/2014/main" id="{2D41EA3C-4E36-9BF3-45D6-E3BA011B150B}"/>
              </a:ext>
            </a:extLst>
          </p:cNvPr>
          <p:cNvGrpSpPr/>
          <p:nvPr/>
        </p:nvGrpSpPr>
        <p:grpSpPr>
          <a:xfrm>
            <a:off x="1307584" y="1425792"/>
            <a:ext cx="8081949" cy="4068000"/>
            <a:chOff x="2605357" y="1312249"/>
            <a:chExt cx="8081949" cy="4068000"/>
          </a:xfrm>
        </p:grpSpPr>
        <p:graphicFrame>
          <p:nvGraphicFramePr>
            <p:cNvPr id="9" name="Graphique 8">
              <a:extLst>
                <a:ext uri="{FF2B5EF4-FFF2-40B4-BE49-F238E27FC236}">
                  <a16:creationId xmlns:a16="http://schemas.microsoft.com/office/drawing/2014/main" id="{0ADC68AD-BA38-E4DF-1336-2835EE4D6F15}"/>
                </a:ext>
              </a:extLst>
            </p:cNvPr>
            <p:cNvGraphicFramePr/>
            <p:nvPr/>
          </p:nvGraphicFramePr>
          <p:xfrm>
            <a:off x="2605357" y="1312249"/>
            <a:ext cx="8081949" cy="4068000"/>
          </p:xfrm>
          <a:graphic>
            <a:graphicData uri="http://schemas.openxmlformats.org/drawingml/2006/chart">
              <c:chart xmlns:c="http://schemas.openxmlformats.org/drawingml/2006/chart" xmlns:r="http://schemas.openxmlformats.org/officeDocument/2006/relationships" r:id="rId2"/>
            </a:graphicData>
          </a:graphic>
        </p:graphicFrame>
        <p:pic>
          <p:nvPicPr>
            <p:cNvPr id="8" name="Image 7">
              <a:extLst>
                <a:ext uri="{FF2B5EF4-FFF2-40B4-BE49-F238E27FC236}">
                  <a16:creationId xmlns:a16="http://schemas.microsoft.com/office/drawing/2014/main" id="{8A87B694-BBC0-FECC-2711-528333DF3910}"/>
                </a:ext>
              </a:extLst>
            </p:cNvPr>
            <p:cNvPicPr>
              <a:picLocks noChangeAspect="1"/>
            </p:cNvPicPr>
            <p:nvPr/>
          </p:nvPicPr>
          <p:blipFill rotWithShape="1">
            <a:blip r:embed="rId3"/>
            <a:srcRect l="8878" t="4693" r="2079" b="6664"/>
            <a:stretch/>
          </p:blipFill>
          <p:spPr>
            <a:xfrm>
              <a:off x="3367356" y="1484760"/>
              <a:ext cx="7095069" cy="3399213"/>
            </a:xfrm>
            <a:prstGeom prst="rect">
              <a:avLst/>
            </a:prstGeom>
          </p:spPr>
        </p:pic>
        <p:sp>
          <p:nvSpPr>
            <p:cNvPr id="10" name="ZoneTexte 9">
              <a:extLst>
                <a:ext uri="{FF2B5EF4-FFF2-40B4-BE49-F238E27FC236}">
                  <a16:creationId xmlns:a16="http://schemas.microsoft.com/office/drawing/2014/main" id="{E79165E1-037E-BA05-8C54-A0BBE2A65D4F}"/>
                </a:ext>
              </a:extLst>
            </p:cNvPr>
            <p:cNvSpPr txBox="1"/>
            <p:nvPr/>
          </p:nvSpPr>
          <p:spPr>
            <a:xfrm rot="16200000">
              <a:off x="1343250" y="3013656"/>
              <a:ext cx="3081293" cy="246221"/>
            </a:xfrm>
            <a:prstGeom prst="rect">
              <a:avLst/>
            </a:prstGeom>
            <a:noFill/>
          </p:spPr>
          <p:txBody>
            <a:bodyPr wrap="none" rtlCol="0">
              <a:spAutoFit/>
            </a:bodyPr>
            <a:lstStyle/>
            <a:p>
              <a:r>
                <a:rPr lang="en-US"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infants with resistant baseline bacterial pathogen</a:t>
              </a:r>
              <a:endPar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11" name="ZoneTexte 10">
              <a:extLst>
                <a:ext uri="{FF2B5EF4-FFF2-40B4-BE49-F238E27FC236}">
                  <a16:creationId xmlns:a16="http://schemas.microsoft.com/office/drawing/2014/main" id="{636D817E-B1F1-870D-C4E4-06EF3739F963}"/>
                </a:ext>
              </a:extLst>
            </p:cNvPr>
            <p:cNvSpPr txBox="1"/>
            <p:nvPr/>
          </p:nvSpPr>
          <p:spPr>
            <a:xfrm>
              <a:off x="6440185" y="5133232"/>
              <a:ext cx="412292" cy="246221"/>
            </a:xfrm>
            <a:prstGeom prst="rect">
              <a:avLst/>
            </a:prstGeom>
            <a:noFill/>
          </p:spPr>
          <p:txBody>
            <a:bodyPr wrap="none" rtlCol="0">
              <a:spAutoFit/>
            </a:bodyPr>
            <a:lstStyle/>
            <a:p>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Day</a:t>
              </a:r>
            </a:p>
          </p:txBody>
        </p:sp>
      </p:grpSp>
      <p:grpSp>
        <p:nvGrpSpPr>
          <p:cNvPr id="21" name="Groupe 20">
            <a:extLst>
              <a:ext uri="{FF2B5EF4-FFF2-40B4-BE49-F238E27FC236}">
                <a16:creationId xmlns:a16="http://schemas.microsoft.com/office/drawing/2014/main" id="{0B9D2FC7-649E-1444-9A85-5A12E7A0BE7F}"/>
              </a:ext>
            </a:extLst>
          </p:cNvPr>
          <p:cNvGrpSpPr/>
          <p:nvPr/>
        </p:nvGrpSpPr>
        <p:grpSpPr>
          <a:xfrm>
            <a:off x="9291652" y="2321118"/>
            <a:ext cx="2718925" cy="1877437"/>
            <a:chOff x="9285558" y="1980828"/>
            <a:chExt cx="2718925" cy="1877437"/>
          </a:xfrm>
        </p:grpSpPr>
        <p:sp>
          <p:nvSpPr>
            <p:cNvPr id="14" name="ZoneTexte 13">
              <a:extLst>
                <a:ext uri="{FF2B5EF4-FFF2-40B4-BE49-F238E27FC236}">
                  <a16:creationId xmlns:a16="http://schemas.microsoft.com/office/drawing/2014/main" id="{EBB27184-D55B-BEB9-9FC6-D10BDC481BCD}"/>
                </a:ext>
              </a:extLst>
            </p:cNvPr>
            <p:cNvSpPr txBox="1"/>
            <p:nvPr/>
          </p:nvSpPr>
          <p:spPr>
            <a:xfrm>
              <a:off x="9596451" y="1980828"/>
              <a:ext cx="2408032" cy="1877437"/>
            </a:xfrm>
            <a:prstGeom prst="rect">
              <a:avLst/>
            </a:prstGeom>
            <a:noFill/>
          </p:spPr>
          <p:txBody>
            <a:bodyPr wrap="none" rtlCol="0">
              <a:spAutoFit/>
            </a:bodyPr>
            <a:lstStyle/>
            <a:p>
              <a:pPr>
                <a:spcAft>
                  <a:spcPts val="1200"/>
                </a:spcAft>
              </a:pPr>
              <a:r>
                <a:rPr lang="en-US" sz="1100" dirty="0">
                  <a:latin typeface="Arial" panose="020B0604020202020204" pitchFamily="34" charset="0"/>
                  <a:cs typeface="Arial" panose="020B0604020202020204" pitchFamily="34" charset="0"/>
                </a:rPr>
                <a:t>On antibiotics: covered</a:t>
              </a:r>
            </a:p>
            <a:p>
              <a:pPr>
                <a:spcAft>
                  <a:spcPts val="1200"/>
                </a:spcAft>
              </a:pPr>
              <a:r>
                <a:rPr lang="en-US" sz="1100" dirty="0">
                  <a:latin typeface="Arial" panose="020B0604020202020204" pitchFamily="34" charset="0"/>
                  <a:cs typeface="Arial" panose="020B0604020202020204" pitchFamily="34" charset="0"/>
                </a:rPr>
                <a:t>On antibiotics: unknown coverage</a:t>
              </a:r>
            </a:p>
            <a:p>
              <a:pPr>
                <a:spcAft>
                  <a:spcPts val="1200"/>
                </a:spcAft>
              </a:pPr>
              <a:r>
                <a:rPr lang="en-US" sz="1100" dirty="0">
                  <a:latin typeface="Arial" panose="020B0604020202020204" pitchFamily="34" charset="0"/>
                  <a:cs typeface="Arial" panose="020B0604020202020204" pitchFamily="34" charset="0"/>
                </a:rPr>
                <a:t>On antibiotics: last culture negative </a:t>
              </a:r>
            </a:p>
            <a:p>
              <a:pPr>
                <a:spcAft>
                  <a:spcPts val="1200"/>
                </a:spcAft>
              </a:pPr>
              <a:r>
                <a:rPr lang="en-US" sz="1100" dirty="0">
                  <a:latin typeface="Arial" panose="020B0604020202020204" pitchFamily="34" charset="0"/>
                  <a:cs typeface="Arial" panose="020B0604020202020204" pitchFamily="34" charset="0"/>
                </a:rPr>
                <a:t>Stopped iv antibiotics</a:t>
              </a:r>
            </a:p>
            <a:p>
              <a:pPr>
                <a:spcAft>
                  <a:spcPts val="1200"/>
                </a:spcAft>
              </a:pPr>
              <a:r>
                <a:rPr lang="en-US" sz="1100" dirty="0">
                  <a:latin typeface="Arial" panose="020B0604020202020204" pitchFamily="34" charset="0"/>
                  <a:cs typeface="Arial" panose="020B0604020202020204" pitchFamily="34" charset="0"/>
                </a:rPr>
                <a:t>On antibiotics: Not covered</a:t>
              </a:r>
            </a:p>
            <a:p>
              <a:pPr>
                <a:spcAft>
                  <a:spcPts val="1200"/>
                </a:spcAft>
              </a:pPr>
              <a:r>
                <a:rPr lang="en-US" sz="1100" dirty="0">
                  <a:latin typeface="Arial" panose="020B0604020202020204" pitchFamily="34" charset="0"/>
                  <a:cs typeface="Arial" panose="020B0604020202020204" pitchFamily="34" charset="0"/>
                </a:rPr>
                <a:t>Died</a:t>
              </a:r>
            </a:p>
          </p:txBody>
        </p:sp>
        <p:sp>
          <p:nvSpPr>
            <p:cNvPr id="15" name="Rectangle 14">
              <a:extLst>
                <a:ext uri="{FF2B5EF4-FFF2-40B4-BE49-F238E27FC236}">
                  <a16:creationId xmlns:a16="http://schemas.microsoft.com/office/drawing/2014/main" id="{BD87D710-2AD4-48F2-409C-3C39D5A92E03}"/>
                </a:ext>
              </a:extLst>
            </p:cNvPr>
            <p:cNvSpPr/>
            <p:nvPr/>
          </p:nvSpPr>
          <p:spPr>
            <a:xfrm>
              <a:off x="9291651" y="2022577"/>
              <a:ext cx="360348" cy="177800"/>
            </a:xfrm>
            <a:prstGeom prst="rect">
              <a:avLst/>
            </a:prstGeom>
            <a:solidFill>
              <a:srgbClr val="3F8D2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ED11BA55-4279-4317-06F0-B708F3A6F7CF}"/>
                </a:ext>
              </a:extLst>
            </p:cNvPr>
            <p:cNvSpPr/>
            <p:nvPr/>
          </p:nvSpPr>
          <p:spPr>
            <a:xfrm>
              <a:off x="9291651" y="2362201"/>
              <a:ext cx="360348" cy="177800"/>
            </a:xfrm>
            <a:prstGeom prst="rect">
              <a:avLst/>
            </a:prstGeom>
            <a:solidFill>
              <a:srgbClr val="89898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a:extLst>
                <a:ext uri="{FF2B5EF4-FFF2-40B4-BE49-F238E27FC236}">
                  <a16:creationId xmlns:a16="http://schemas.microsoft.com/office/drawing/2014/main" id="{4D76075D-9E94-DE9B-FE69-B549BAB34CFC}"/>
                </a:ext>
              </a:extLst>
            </p:cNvPr>
            <p:cNvSpPr/>
            <p:nvPr/>
          </p:nvSpPr>
          <p:spPr>
            <a:xfrm>
              <a:off x="9291651" y="2676390"/>
              <a:ext cx="360348" cy="177800"/>
            </a:xfrm>
            <a:prstGeom prst="rect">
              <a:avLst/>
            </a:prstGeom>
            <a:solidFill>
              <a:srgbClr val="55AF5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Rectangle 17">
              <a:extLst>
                <a:ext uri="{FF2B5EF4-FFF2-40B4-BE49-F238E27FC236}">
                  <a16:creationId xmlns:a16="http://schemas.microsoft.com/office/drawing/2014/main" id="{7E19C5C3-C23D-903A-3BF0-E32326D3305C}"/>
                </a:ext>
              </a:extLst>
            </p:cNvPr>
            <p:cNvSpPr/>
            <p:nvPr/>
          </p:nvSpPr>
          <p:spPr>
            <a:xfrm>
              <a:off x="9291652" y="2987465"/>
              <a:ext cx="360348" cy="177800"/>
            </a:xfrm>
            <a:prstGeom prst="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9" name="Rectangle 18">
              <a:extLst>
                <a:ext uri="{FF2B5EF4-FFF2-40B4-BE49-F238E27FC236}">
                  <a16:creationId xmlns:a16="http://schemas.microsoft.com/office/drawing/2014/main" id="{FA4CBD74-0DCF-C8EF-D52F-665B72415F92}"/>
                </a:ext>
              </a:extLst>
            </p:cNvPr>
            <p:cNvSpPr/>
            <p:nvPr/>
          </p:nvSpPr>
          <p:spPr>
            <a:xfrm>
              <a:off x="9285558" y="3298026"/>
              <a:ext cx="360348" cy="177800"/>
            </a:xfrm>
            <a:prstGeom prst="rect">
              <a:avLst/>
            </a:prstGeom>
            <a:solidFill>
              <a:srgbClr val="ED373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Rectangle 19">
              <a:extLst>
                <a:ext uri="{FF2B5EF4-FFF2-40B4-BE49-F238E27FC236}">
                  <a16:creationId xmlns:a16="http://schemas.microsoft.com/office/drawing/2014/main" id="{2E8A90F5-74D7-476B-E17D-8FB1BCB25AB5}"/>
                </a:ext>
              </a:extLst>
            </p:cNvPr>
            <p:cNvSpPr/>
            <p:nvPr/>
          </p:nvSpPr>
          <p:spPr>
            <a:xfrm>
              <a:off x="9291652" y="3612729"/>
              <a:ext cx="360348" cy="177800"/>
            </a:xfrm>
            <a:prstGeom prst="rect">
              <a:avLst/>
            </a:prstGeom>
            <a:solidFill>
              <a:srgbClr val="0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Tree>
    <p:extLst>
      <p:ext uri="{BB962C8B-B14F-4D97-AF65-F5344CB8AC3E}">
        <p14:creationId xmlns:p14="http://schemas.microsoft.com/office/powerpoint/2010/main" val="106698305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9D41E3D-18D4-C089-B925-7319499F71E4}"/>
              </a:ext>
            </a:extLst>
          </p:cNvPr>
          <p:cNvSpPr>
            <a:spLocks noGrp="1"/>
          </p:cNvSpPr>
          <p:nvPr>
            <p:ph type="title"/>
          </p:nvPr>
        </p:nvSpPr>
        <p:spPr/>
        <p:txBody>
          <a:bodyPr/>
          <a:lstStyle/>
          <a:p>
            <a:r>
              <a:rPr lang="en-US" dirty="0"/>
              <a:t>Effect of time-updated con- / discordance: Standard MSM with IPW </a:t>
            </a:r>
            <a:endParaRPr lang="fr-FR" dirty="0"/>
          </a:p>
        </p:txBody>
      </p:sp>
      <p:sp>
        <p:nvSpPr>
          <p:cNvPr id="12" name="Espace réservé du contenu 11">
            <a:extLst>
              <a:ext uri="{FF2B5EF4-FFF2-40B4-BE49-F238E27FC236}">
                <a16:creationId xmlns:a16="http://schemas.microsoft.com/office/drawing/2014/main" id="{3675E0FA-BB5C-FD9A-735D-199D2CA7D9EF}"/>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
        <p:nvSpPr>
          <p:cNvPr id="4" name="ZoneTexte 3">
            <a:extLst>
              <a:ext uri="{FF2B5EF4-FFF2-40B4-BE49-F238E27FC236}">
                <a16:creationId xmlns:a16="http://schemas.microsoft.com/office/drawing/2014/main" id="{B6B37B0D-2714-B393-72B3-6F999D6E9D78}"/>
              </a:ext>
            </a:extLst>
          </p:cNvPr>
          <p:cNvSpPr txBox="1"/>
          <p:nvPr/>
        </p:nvSpPr>
        <p:spPr>
          <a:xfrm>
            <a:off x="2765638" y="5577711"/>
            <a:ext cx="8003962" cy="480773"/>
          </a:xfrm>
          <a:prstGeom prst="rect">
            <a:avLst/>
          </a:prstGeom>
          <a:noFill/>
        </p:spPr>
        <p:txBody>
          <a:bodyPr wrap="square" rtlCol="0">
            <a:spAutoFit/>
          </a:bodyPr>
          <a:lstStyle/>
          <a:p>
            <a:pPr>
              <a:lnSpc>
                <a:spcPct val="107000"/>
              </a:lnSpc>
              <a:spcAft>
                <a:spcPts val="800"/>
              </a:spcAft>
            </a:pPr>
            <a:r>
              <a:rPr lang="fr-FR" sz="1200" kern="100" dirty="0">
                <a:effectLst/>
                <a:latin typeface="Arial" panose="020B0604020202020204" pitchFamily="34" charset="0"/>
                <a:ea typeface="Aptos" panose="020B0004020202020204" pitchFamily="34" charset="0"/>
                <a:cs typeface="Arial" panose="020B0604020202020204" pitchFamily="34" charset="0"/>
              </a:rPr>
              <a:t>Note: all </a:t>
            </a:r>
            <a:r>
              <a:rPr lang="fr-FR" sz="1200" kern="100" dirty="0" err="1">
                <a:effectLst/>
                <a:latin typeface="Arial" panose="020B0604020202020204" pitchFamily="34" charset="0"/>
                <a:ea typeface="Aptos" panose="020B0004020202020204" pitchFamily="34" charset="0"/>
                <a:cs typeface="Arial" panose="020B0604020202020204" pitchFamily="34" charset="0"/>
              </a:rPr>
              <a:t>models</a:t>
            </a:r>
            <a:r>
              <a:rPr lang="fr-FR" sz="1200" kern="100" dirty="0">
                <a:effectLst/>
                <a:latin typeface="Arial" panose="020B0604020202020204" pitchFamily="34" charset="0"/>
                <a:ea typeface="Aptos" panose="020B0004020202020204" pitchFamily="34" charset="0"/>
                <a:cs typeface="Arial" panose="020B0604020202020204" pitchFamily="34" charset="0"/>
              </a:rPr>
              <a:t> </a:t>
            </a:r>
            <a:r>
              <a:rPr lang="fr-FR" sz="1200" kern="100" dirty="0" err="1">
                <a:effectLst/>
                <a:latin typeface="Arial" panose="020B0604020202020204" pitchFamily="34" charset="0"/>
                <a:ea typeface="Aptos" panose="020B0004020202020204" pitchFamily="34" charset="0"/>
                <a:cs typeface="Arial" panose="020B0604020202020204" pitchFamily="34" charset="0"/>
              </a:rPr>
              <a:t>were</a:t>
            </a:r>
            <a:r>
              <a:rPr lang="fr-FR" sz="1200" kern="100" dirty="0">
                <a:effectLst/>
                <a:latin typeface="Arial" panose="020B0604020202020204" pitchFamily="34" charset="0"/>
                <a:ea typeface="Aptos" panose="020B0004020202020204" pitchFamily="34" charset="0"/>
                <a:cs typeface="Arial" panose="020B0604020202020204" pitchFamily="34" charset="0"/>
              </a:rPr>
              <a:t> </a:t>
            </a:r>
            <a:r>
              <a:rPr lang="fr-FR" sz="1200" kern="100" dirty="0" err="1">
                <a:effectLst/>
                <a:latin typeface="Arial" panose="020B0604020202020204" pitchFamily="34" charset="0"/>
                <a:ea typeface="Aptos" panose="020B0004020202020204" pitchFamily="34" charset="0"/>
                <a:cs typeface="Arial" panose="020B0604020202020204" pitchFamily="34" charset="0"/>
              </a:rPr>
              <a:t>adjusted</a:t>
            </a:r>
            <a:r>
              <a:rPr lang="fr-FR" sz="1200" kern="100" dirty="0">
                <a:effectLst/>
                <a:latin typeface="Arial" panose="020B0604020202020204" pitchFamily="34" charset="0"/>
                <a:ea typeface="Aptos" panose="020B0004020202020204" pitchFamily="34" charset="0"/>
                <a:cs typeface="Arial" panose="020B0604020202020204" pitchFamily="34" charset="0"/>
              </a:rPr>
              <a:t> for WHO </a:t>
            </a:r>
            <a:r>
              <a:rPr lang="fr-FR" sz="1200" kern="100" dirty="0" err="1">
                <a:effectLst/>
                <a:latin typeface="Arial" panose="020B0604020202020204" pitchFamily="34" charset="0"/>
                <a:ea typeface="Aptos" panose="020B0004020202020204" pitchFamily="34" charset="0"/>
                <a:cs typeface="Arial" panose="020B0604020202020204" pitchFamily="34" charset="0"/>
              </a:rPr>
              <a:t>region</a:t>
            </a:r>
            <a:r>
              <a:rPr lang="fr-FR" sz="1200" kern="100" dirty="0">
                <a:effectLst/>
                <a:latin typeface="Arial" panose="020B0604020202020204" pitchFamily="34" charset="0"/>
                <a:ea typeface="Aptos" panose="020B0004020202020204" pitchFamily="34" charset="0"/>
                <a:cs typeface="Arial" panose="020B0604020202020204" pitchFamily="34" charset="0"/>
              </a:rPr>
              <a:t>, baseline </a:t>
            </a:r>
            <a:r>
              <a:rPr lang="fr-FR" sz="1200" kern="100" dirty="0" err="1">
                <a:effectLst/>
                <a:latin typeface="Arial" panose="020B0604020202020204" pitchFamily="34" charset="0"/>
                <a:ea typeface="Aptos" panose="020B0004020202020204" pitchFamily="34" charset="0"/>
                <a:cs typeface="Arial" panose="020B0604020202020204" pitchFamily="34" charset="0"/>
              </a:rPr>
              <a:t>NeoSep</a:t>
            </a:r>
            <a:r>
              <a:rPr lang="fr-FR" sz="1200" kern="100" dirty="0">
                <a:effectLst/>
                <a:latin typeface="Arial" panose="020B0604020202020204" pitchFamily="34" charset="0"/>
                <a:ea typeface="Aptos" panose="020B0004020202020204" pitchFamily="34" charset="0"/>
                <a:cs typeface="Arial" panose="020B0604020202020204" pitchFamily="34" charset="0"/>
              </a:rPr>
              <a:t> </a:t>
            </a:r>
            <a:r>
              <a:rPr lang="fr-FR" sz="1200" kern="100" dirty="0" err="1">
                <a:effectLst/>
                <a:latin typeface="Arial" panose="020B0604020202020204" pitchFamily="34" charset="0"/>
                <a:ea typeface="Aptos" panose="020B0004020202020204" pitchFamily="34" charset="0"/>
                <a:cs typeface="Arial" panose="020B0604020202020204" pitchFamily="34" charset="0"/>
              </a:rPr>
              <a:t>Severity</a:t>
            </a:r>
            <a:r>
              <a:rPr lang="fr-FR" sz="1200" kern="100" dirty="0">
                <a:effectLst/>
                <a:latin typeface="Arial" panose="020B0604020202020204" pitchFamily="34" charset="0"/>
                <a:ea typeface="Aptos" panose="020B0004020202020204" pitchFamily="34" charset="0"/>
                <a:cs typeface="Arial" panose="020B0604020202020204" pitchFamily="34" charset="0"/>
              </a:rPr>
              <a:t> Score (</a:t>
            </a:r>
            <a:r>
              <a:rPr lang="fr-FR" sz="1200" kern="100" dirty="0" err="1">
                <a:effectLst/>
                <a:latin typeface="Arial" panose="020B0604020202020204" pitchFamily="34" charset="0"/>
                <a:ea typeface="Aptos" panose="020B0004020202020204" pitchFamily="34" charset="0"/>
                <a:cs typeface="Arial" panose="020B0604020202020204" pitchFamily="34" charset="0"/>
              </a:rPr>
              <a:t>predictor</a:t>
            </a:r>
            <a:r>
              <a:rPr lang="fr-FR" sz="1200" kern="100" dirty="0">
                <a:effectLst/>
                <a:latin typeface="Arial" panose="020B0604020202020204" pitchFamily="34" charset="0"/>
                <a:ea typeface="Aptos" panose="020B0004020202020204" pitchFamily="34" charset="0"/>
                <a:cs typeface="Arial" panose="020B0604020202020204" pitchFamily="34" charset="0"/>
              </a:rPr>
              <a:t> of </a:t>
            </a:r>
            <a:r>
              <a:rPr lang="fr-FR" sz="1200" kern="100" dirty="0" err="1">
                <a:effectLst/>
                <a:latin typeface="Arial" panose="020B0604020202020204" pitchFamily="34" charset="0"/>
                <a:ea typeface="Aptos" panose="020B0004020202020204" pitchFamily="34" charset="0"/>
                <a:cs typeface="Arial" panose="020B0604020202020204" pitchFamily="34" charset="0"/>
              </a:rPr>
              <a:t>mortality</a:t>
            </a:r>
            <a:r>
              <a:rPr lang="fr-FR" sz="1200" kern="100" dirty="0">
                <a:effectLst/>
                <a:latin typeface="Arial" panose="020B0604020202020204" pitchFamily="34" charset="0"/>
                <a:ea typeface="Aptos" panose="020B0004020202020204" pitchFamily="34" charset="0"/>
                <a:cs typeface="Arial" panose="020B0604020202020204" pitchFamily="34" charset="0"/>
              </a:rPr>
              <a:t> at baseline), gram class of pathogen.</a:t>
            </a:r>
          </a:p>
        </p:txBody>
      </p:sp>
      <p:sp>
        <p:nvSpPr>
          <p:cNvPr id="5" name="Espace réservé du texte 3">
            <a:extLst>
              <a:ext uri="{FF2B5EF4-FFF2-40B4-BE49-F238E27FC236}">
                <a16:creationId xmlns:a16="http://schemas.microsoft.com/office/drawing/2014/main" id="{FEEEB108-B3DE-DE9F-EF43-1DA93830756A}"/>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Models for death on IV antibiotics:</a:t>
            </a:r>
          </a:p>
          <a:p>
            <a:r>
              <a:rPr lang="en-US" dirty="0"/>
              <a:t>Effect of starting concordant </a:t>
            </a:r>
            <a:r>
              <a:rPr lang="en-US" i="1" dirty="0"/>
              <a:t>vs</a:t>
            </a:r>
            <a:r>
              <a:rPr lang="en-US" dirty="0"/>
              <a:t> continuous treatment with discordant antibiotic regimens</a:t>
            </a:r>
          </a:p>
        </p:txBody>
      </p:sp>
      <p:graphicFrame>
        <p:nvGraphicFramePr>
          <p:cNvPr id="2" name="Tableau 1">
            <a:extLst>
              <a:ext uri="{FF2B5EF4-FFF2-40B4-BE49-F238E27FC236}">
                <a16:creationId xmlns:a16="http://schemas.microsoft.com/office/drawing/2014/main" id="{3B018872-D905-A0CD-0CB2-D6BA73A8EF07}"/>
              </a:ext>
            </a:extLst>
          </p:cNvPr>
          <p:cNvGraphicFramePr>
            <a:graphicFrameLocks noGrp="1"/>
          </p:cNvGraphicFramePr>
          <p:nvPr/>
        </p:nvGraphicFramePr>
        <p:xfrm>
          <a:off x="2765638" y="1583507"/>
          <a:ext cx="7919296" cy="3823200"/>
        </p:xfrm>
        <a:graphic>
          <a:graphicData uri="http://schemas.openxmlformats.org/drawingml/2006/table">
            <a:tbl>
              <a:tblPr firstRow="1" firstCol="1" bandRow="1">
                <a:tableStyleId>{5C22544A-7EE6-4342-B048-85BDC9FD1C3A}</a:tableStyleId>
              </a:tblPr>
              <a:tblGrid>
                <a:gridCol w="4363296">
                  <a:extLst>
                    <a:ext uri="{9D8B030D-6E8A-4147-A177-3AD203B41FA5}">
                      <a16:colId xmlns:a16="http://schemas.microsoft.com/office/drawing/2014/main" val="2544506532"/>
                    </a:ext>
                  </a:extLst>
                </a:gridCol>
                <a:gridCol w="1134533">
                  <a:extLst>
                    <a:ext uri="{9D8B030D-6E8A-4147-A177-3AD203B41FA5}">
                      <a16:colId xmlns:a16="http://schemas.microsoft.com/office/drawing/2014/main" val="3390754072"/>
                    </a:ext>
                  </a:extLst>
                </a:gridCol>
                <a:gridCol w="1227667">
                  <a:extLst>
                    <a:ext uri="{9D8B030D-6E8A-4147-A177-3AD203B41FA5}">
                      <a16:colId xmlns:a16="http://schemas.microsoft.com/office/drawing/2014/main" val="3860041921"/>
                    </a:ext>
                  </a:extLst>
                </a:gridCol>
                <a:gridCol w="1193800">
                  <a:extLst>
                    <a:ext uri="{9D8B030D-6E8A-4147-A177-3AD203B41FA5}">
                      <a16:colId xmlns:a16="http://schemas.microsoft.com/office/drawing/2014/main" val="2960264095"/>
                    </a:ext>
                  </a:extLst>
                </a:gridCol>
              </a:tblGrid>
              <a:tr h="424800">
                <a:tc>
                  <a:txBody>
                    <a:bodyPr/>
                    <a:lstStyle/>
                    <a:p>
                      <a:pP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OR</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95% CI</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471719395"/>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No lag, </a:t>
                      </a:r>
                      <a:r>
                        <a:rPr lang="fr-FR" sz="1200" b="1" kern="0" dirty="0" err="1">
                          <a:solidFill>
                            <a:schemeClr val="tx1"/>
                          </a:solidFill>
                          <a:effectLst/>
                          <a:latin typeface="Arial" panose="020B0604020202020204" pitchFamily="34" charset="0"/>
                          <a:cs typeface="Arial" panose="020B0604020202020204" pitchFamily="34" charset="0"/>
                        </a:rPr>
                        <a:t>until</a:t>
                      </a:r>
                      <a:r>
                        <a:rPr lang="fr-FR" sz="1200" b="1" kern="0" dirty="0">
                          <a:solidFill>
                            <a:schemeClr val="tx1"/>
                          </a:solidFill>
                          <a:effectLst/>
                          <a:latin typeface="Arial" panose="020B0604020202020204" pitchFamily="34" charset="0"/>
                          <a:cs typeface="Arial" panose="020B0604020202020204" pitchFamily="34" charset="0"/>
                        </a:rPr>
                        <a:t> 15 </a:t>
                      </a:r>
                      <a:r>
                        <a:rPr lang="fr-FR" sz="1200" b="1" kern="0" dirty="0" err="1">
                          <a:solidFill>
                            <a:schemeClr val="tx1"/>
                          </a:solidFill>
                          <a:effectLst/>
                          <a:latin typeface="Arial" panose="020B0604020202020204" pitchFamily="34" charset="0"/>
                          <a:cs typeface="Arial" panose="020B0604020202020204" pitchFamily="34" charset="0"/>
                        </a:rPr>
                        <a:t>days</a:t>
                      </a:r>
                      <a:r>
                        <a:rPr lang="fr-FR" sz="1200" b="1" kern="0" dirty="0">
                          <a:solidFill>
                            <a:schemeClr val="tx1"/>
                          </a:solidFill>
                          <a:effectLst/>
                          <a:latin typeface="Arial" panose="020B0604020202020204" pitchFamily="34" charset="0"/>
                          <a:cs typeface="Arial" panose="020B0604020202020204" pitchFamily="34" charset="0"/>
                        </a:rPr>
                        <a:t>: n=81 </a:t>
                      </a:r>
                      <a:r>
                        <a:rPr lang="fr-FR" sz="1200" b="1" kern="0" dirty="0" err="1">
                          <a:solidFill>
                            <a:schemeClr val="tx1"/>
                          </a:solidFill>
                          <a:effectLst/>
                          <a:latin typeface="Arial" panose="020B0604020202020204" pitchFamily="34" charset="0"/>
                          <a:cs typeface="Arial" panose="020B0604020202020204" pitchFamily="34" charset="0"/>
                        </a:rPr>
                        <a:t>deaths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06377203"/>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Adjusted</a:t>
                      </a:r>
                      <a:r>
                        <a:rPr lang="fr-FR" sz="1200" b="0" kern="0" dirty="0">
                          <a:solidFill>
                            <a:schemeClr val="tx1"/>
                          </a:solidFill>
                          <a:effectLst/>
                          <a:latin typeface="Arial" panose="020B0604020202020204" pitchFamily="34" charset="0"/>
                          <a:cs typeface="Arial" panose="020B0604020202020204" pitchFamily="34" charset="0"/>
                        </a:rPr>
                        <a:t> MSM</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0.81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(0.38-1.74)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0.59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7572875"/>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MSM, assume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 if &lt;100,000 IU/kg/</a:t>
                      </a:r>
                      <a:r>
                        <a:rPr lang="fr-FR" sz="1200" b="0" kern="0" dirty="0" err="1">
                          <a:solidFill>
                            <a:schemeClr val="tx1"/>
                          </a:solidFill>
                          <a:effectLst/>
                          <a:latin typeface="Arial" panose="020B0604020202020204" pitchFamily="34" charset="0"/>
                          <a:cs typeface="Arial" panose="020B0604020202020204" pitchFamily="34" charset="0"/>
                        </a:rPr>
                        <a:t>day</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0.62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(0.32-1.17)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33519227"/>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MSM, assume all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0.53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(0.28-0.99)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0.047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06256376"/>
                  </a:ext>
                </a:extLst>
              </a:tr>
              <a:tr h="424800">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1 </a:t>
                      </a:r>
                      <a:r>
                        <a:rPr lang="fr-FR" sz="1200" b="1" kern="0" dirty="0" err="1">
                          <a:solidFill>
                            <a:schemeClr val="tx1"/>
                          </a:solidFill>
                          <a:effectLst/>
                          <a:latin typeface="Arial" panose="020B0604020202020204" pitchFamily="34" charset="0"/>
                          <a:cs typeface="Arial" panose="020B0604020202020204" pitchFamily="34" charset="0"/>
                        </a:rPr>
                        <a:t>day</a:t>
                      </a:r>
                      <a:r>
                        <a:rPr lang="fr-FR" sz="1200" b="1" kern="0" dirty="0">
                          <a:solidFill>
                            <a:schemeClr val="tx1"/>
                          </a:solidFill>
                          <a:effectLst/>
                          <a:latin typeface="Arial" panose="020B0604020202020204" pitchFamily="34" charset="0"/>
                          <a:cs typeface="Arial" panose="020B0604020202020204" pitchFamily="34" charset="0"/>
                        </a:rPr>
                        <a:t> lag, </a:t>
                      </a:r>
                      <a:r>
                        <a:rPr lang="fr-FR" sz="1200" b="1" kern="0" dirty="0" err="1">
                          <a:solidFill>
                            <a:schemeClr val="tx1"/>
                          </a:solidFill>
                          <a:effectLst/>
                          <a:latin typeface="Arial" panose="020B0604020202020204" pitchFamily="34" charset="0"/>
                          <a:cs typeface="Arial" panose="020B0604020202020204" pitchFamily="34" charset="0"/>
                        </a:rPr>
                        <a:t>until</a:t>
                      </a:r>
                      <a:r>
                        <a:rPr lang="fr-FR" sz="1200" b="1" kern="0" dirty="0">
                          <a:solidFill>
                            <a:schemeClr val="tx1"/>
                          </a:solidFill>
                          <a:effectLst/>
                          <a:latin typeface="Arial" panose="020B0604020202020204" pitchFamily="34" charset="0"/>
                          <a:cs typeface="Arial" panose="020B0604020202020204" pitchFamily="34" charset="0"/>
                        </a:rPr>
                        <a:t> 15 </a:t>
                      </a:r>
                      <a:r>
                        <a:rPr lang="fr-FR" sz="1200" b="1" kern="0" dirty="0" err="1">
                          <a:solidFill>
                            <a:schemeClr val="tx1"/>
                          </a:solidFill>
                          <a:effectLst/>
                          <a:latin typeface="Arial" panose="020B0604020202020204" pitchFamily="34" charset="0"/>
                          <a:cs typeface="Arial" panose="020B0604020202020204" pitchFamily="34" charset="0"/>
                        </a:rPr>
                        <a:t>days</a:t>
                      </a:r>
                      <a:r>
                        <a:rPr lang="fr-FR" sz="1200" b="1" kern="0" dirty="0">
                          <a:solidFill>
                            <a:schemeClr val="tx1"/>
                          </a:solidFill>
                          <a:effectLst/>
                          <a:latin typeface="Arial" panose="020B0604020202020204" pitchFamily="34" charset="0"/>
                          <a:cs typeface="Arial" panose="020B0604020202020204" pitchFamily="34" charset="0"/>
                        </a:rPr>
                        <a:t>: n=75 </a:t>
                      </a:r>
                      <a:r>
                        <a:rPr lang="fr-FR" sz="1200" b="1" kern="0" dirty="0" err="1">
                          <a:solidFill>
                            <a:schemeClr val="tx1"/>
                          </a:solidFill>
                          <a:effectLst/>
                          <a:latin typeface="Arial" panose="020B0604020202020204" pitchFamily="34" charset="0"/>
                          <a:cs typeface="Arial" panose="020B0604020202020204" pitchFamily="34" charset="0"/>
                        </a:rPr>
                        <a:t>deaths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118255863"/>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Adjusted</a:t>
                      </a:r>
                      <a:r>
                        <a:rPr lang="fr-FR" sz="1200" b="0" kern="0" dirty="0">
                          <a:solidFill>
                            <a:schemeClr val="tx1"/>
                          </a:solidFill>
                          <a:effectLst/>
                          <a:latin typeface="Arial" panose="020B0604020202020204" pitchFamily="34" charset="0"/>
                          <a:cs typeface="Arial" panose="020B0604020202020204" pitchFamily="34" charset="0"/>
                        </a:rPr>
                        <a:t> MSM</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0.80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(0.39-1.66)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0.56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7087260"/>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MSM, assume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 if &lt;100,000 IU/kg/</a:t>
                      </a:r>
                      <a:r>
                        <a:rPr lang="fr-FR" sz="1200" b="0" kern="0" dirty="0" err="1">
                          <a:solidFill>
                            <a:schemeClr val="tx1"/>
                          </a:solidFill>
                          <a:effectLst/>
                          <a:latin typeface="Arial" panose="020B0604020202020204" pitchFamily="34" charset="0"/>
                          <a:cs typeface="Arial" panose="020B0604020202020204" pitchFamily="34" charset="0"/>
                        </a:rPr>
                        <a:t>day</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0.52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(0.26-1.01)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0.053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92796151"/>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Adj. MSM, assume all </a:t>
                      </a:r>
                      <a:r>
                        <a:rPr lang="fr-FR" sz="1200" b="0" kern="0" dirty="0" err="1">
                          <a:solidFill>
                            <a:schemeClr val="tx1"/>
                          </a:solidFill>
                          <a:effectLst/>
                          <a:latin typeface="Arial" panose="020B0604020202020204" pitchFamily="34" charset="0"/>
                          <a:cs typeface="Arial" panose="020B0604020202020204" pitchFamily="34" charset="0"/>
                        </a:rPr>
                        <a:t>colistin</a:t>
                      </a:r>
                      <a:r>
                        <a:rPr lang="fr-FR" sz="1200" b="0" kern="0" dirty="0">
                          <a:solidFill>
                            <a:schemeClr val="tx1"/>
                          </a:solidFill>
                          <a:effectLst/>
                          <a:latin typeface="Arial" panose="020B0604020202020204" pitchFamily="34" charset="0"/>
                          <a:cs typeface="Arial" panose="020B0604020202020204" pitchFamily="34" charset="0"/>
                        </a:rPr>
                        <a:t> inactive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0.45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(0.23-0.86)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0.016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83215658"/>
                  </a:ext>
                </a:extLst>
              </a:tr>
            </a:tbl>
          </a:graphicData>
        </a:graphic>
      </p:graphicFrame>
    </p:spTree>
    <p:extLst>
      <p:ext uri="{BB962C8B-B14F-4D97-AF65-F5344CB8AC3E}">
        <p14:creationId xmlns:p14="http://schemas.microsoft.com/office/powerpoint/2010/main" val="298361379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5" y="1050324"/>
            <a:ext cx="11104989" cy="1627239"/>
          </a:xfrm>
        </p:spPr>
        <p:txBody>
          <a:bodyPr/>
          <a:lstStyle/>
          <a:p>
            <a:r>
              <a:rPr lang="en-US" dirty="0"/>
              <a:t>There was no conclusive evidence for an association of concordant </a:t>
            </a:r>
            <a:r>
              <a:rPr lang="en-US" i="1" dirty="0"/>
              <a:t>versus</a:t>
            </a:r>
            <a:r>
              <a:rPr lang="en-US" dirty="0"/>
              <a:t> discordant antibiotic therapy and mortality</a:t>
            </a:r>
          </a:p>
          <a:p>
            <a:pPr>
              <a:spcBef>
                <a:spcPts val="2400"/>
              </a:spcBef>
            </a:pPr>
            <a:r>
              <a:rPr lang="en-US" dirty="0"/>
              <a:t>Mortality benefits with concordant therapy were greater when it was assumed that colistin therapy was not effective</a:t>
            </a:r>
          </a:p>
          <a:p>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Conclusion</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Tree>
    <p:extLst>
      <p:ext uri="{BB962C8B-B14F-4D97-AF65-F5344CB8AC3E}">
        <p14:creationId xmlns:p14="http://schemas.microsoft.com/office/powerpoint/2010/main" val="40357955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5" y="1050324"/>
            <a:ext cx="11104989" cy="1627239"/>
          </a:xfrm>
        </p:spPr>
        <p:txBody>
          <a:bodyPr/>
          <a:lstStyle/>
          <a:p>
            <a:r>
              <a:rPr lang="en-US" dirty="0"/>
              <a:t>Modest sample size</a:t>
            </a:r>
          </a:p>
          <a:p>
            <a:pPr>
              <a:spcBef>
                <a:spcPts val="2400"/>
              </a:spcBef>
            </a:pPr>
            <a:r>
              <a:rPr lang="en-US" dirty="0"/>
              <a:t>Heterogenous mix of pathogens and antibiotics</a:t>
            </a:r>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Limitations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Wolfgang STÖHR et al., ECCMID</a:t>
            </a:r>
            <a:r>
              <a:rPr lang="fr-FR" baseline="30000" dirty="0"/>
              <a:t>®</a:t>
            </a:r>
            <a:r>
              <a:rPr lang="fr-FR" dirty="0"/>
              <a:t> 2024, Abs#O1168</a:t>
            </a:r>
          </a:p>
        </p:txBody>
      </p:sp>
    </p:spTree>
    <p:extLst>
      <p:ext uri="{BB962C8B-B14F-4D97-AF65-F5344CB8AC3E}">
        <p14:creationId xmlns:p14="http://schemas.microsoft.com/office/powerpoint/2010/main" val="77066538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Ceftazidime/avibactam combination therapy does not impact on patient's mortality in carbapenem-resistant Gram-negative bacilli infections </a:t>
            </a: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err="1"/>
              <a:t>Nicolo</a:t>
            </a:r>
            <a:r>
              <a:rPr lang="fr-FR" dirty="0"/>
              <a:t> CORTI et al., ECCMID</a:t>
            </a:r>
            <a:r>
              <a:rPr lang="fr-FR" baseline="30000" dirty="0">
                <a:latin typeface="Arial Narrow" panose="020B0606020202030204" pitchFamily="34" charset="0"/>
              </a:rPr>
              <a:t>®</a:t>
            </a:r>
            <a:r>
              <a:rPr lang="fr-FR" dirty="0">
                <a:latin typeface="Arial Narrow" panose="020B0606020202030204" pitchFamily="34" charset="0"/>
              </a:rPr>
              <a:t> 2024, Abs#O1169</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389888" y="148485"/>
            <a:ext cx="10501564" cy="360864"/>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245982985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4" y="1151119"/>
            <a:ext cx="11104989" cy="2212567"/>
          </a:xfrm>
        </p:spPr>
        <p:txBody>
          <a:bodyPr/>
          <a:lstStyle/>
          <a:p>
            <a:r>
              <a:rPr lang="en-US" b="1" dirty="0"/>
              <a:t>For CRE infections</a:t>
            </a:r>
            <a:r>
              <a:rPr lang="en-US" dirty="0"/>
              <a:t>, current guidelines recommend the use of new ß-lactam ß-lactamase inhibitors (BLBIS) if active </a:t>
            </a:r>
            <a:r>
              <a:rPr lang="en-US" i="1" dirty="0"/>
              <a:t>in vitro </a:t>
            </a:r>
            <a:r>
              <a:rPr lang="en-US" dirty="0"/>
              <a:t>(such as ceftazidime/avibactam, CAZ/AVI). Combination therapy is not recommended.</a:t>
            </a:r>
          </a:p>
          <a:p>
            <a:pPr>
              <a:spcBef>
                <a:spcPts val="2400"/>
              </a:spcBef>
            </a:pPr>
            <a:r>
              <a:rPr lang="en-US" b="1" dirty="0"/>
              <a:t>For CRPA infections</a:t>
            </a:r>
            <a:r>
              <a:rPr lang="en-US" dirty="0"/>
              <a:t>, current guidelines recommend the use of </a:t>
            </a:r>
            <a:r>
              <a:rPr lang="en-US" dirty="0" err="1"/>
              <a:t>ceftolozane</a:t>
            </a:r>
            <a:r>
              <a:rPr lang="en-US" dirty="0"/>
              <a:t>/tazobactam if active </a:t>
            </a:r>
            <a:r>
              <a:rPr lang="en-US" i="1" dirty="0"/>
              <a:t>in vitro</a:t>
            </a:r>
            <a:r>
              <a:rPr lang="en-US" dirty="0"/>
              <a:t>; insufficient evidence is available for other BLBIs, such as CAZ/AVI. Lacking evidence, guidelines cannot recommend for or against the use of combination therapy.</a:t>
            </a:r>
          </a:p>
          <a:p>
            <a:pPr marL="296862" lvl="1" indent="0">
              <a:buNone/>
            </a:pPr>
            <a:endParaRPr lang="en-US" dirty="0"/>
          </a:p>
          <a:p>
            <a:endParaRPr lang="fr-FR" dirty="0"/>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r>
              <a:rPr lang="fr-FR" dirty="0" err="1"/>
              <a:t>European</a:t>
            </a:r>
            <a:r>
              <a:rPr lang="fr-FR" dirty="0"/>
              <a:t> Society of Clinical Microbiology and </a:t>
            </a:r>
            <a:r>
              <a:rPr lang="fr-FR" dirty="0" err="1"/>
              <a:t>Infectious</a:t>
            </a:r>
            <a:r>
              <a:rPr lang="fr-FR" dirty="0"/>
              <a:t> </a:t>
            </a:r>
            <a:r>
              <a:rPr lang="fr-FR" dirty="0" err="1"/>
              <a:t>Diseases</a:t>
            </a:r>
            <a:r>
              <a:rPr lang="fr-FR" dirty="0"/>
              <a:t> (ESCMID) guidelines for the </a:t>
            </a:r>
            <a:r>
              <a:rPr lang="fr-FR" dirty="0" err="1"/>
              <a:t>treatment</a:t>
            </a:r>
            <a:r>
              <a:rPr lang="fr-FR" dirty="0"/>
              <a:t> of infections </a:t>
            </a:r>
            <a:r>
              <a:rPr lang="fr-FR" dirty="0" err="1"/>
              <a:t>caused</a:t>
            </a:r>
            <a:r>
              <a:rPr lang="fr-FR" dirty="0"/>
              <a:t> by </a:t>
            </a:r>
            <a:r>
              <a:rPr lang="fr-FR" dirty="0" err="1"/>
              <a:t>multidrug-resistant</a:t>
            </a:r>
            <a:r>
              <a:rPr lang="fr-FR" dirty="0"/>
              <a:t> Gram-</a:t>
            </a:r>
            <a:r>
              <a:rPr lang="fr-FR" dirty="0" err="1"/>
              <a:t>negative</a:t>
            </a:r>
            <a:r>
              <a:rPr lang="fr-FR" dirty="0"/>
              <a:t> </a:t>
            </a:r>
            <a:r>
              <a:rPr lang="fr-FR" dirty="0" err="1"/>
              <a:t>bacilli</a:t>
            </a:r>
            <a:r>
              <a:rPr lang="fr-FR" dirty="0"/>
              <a:t> (</a:t>
            </a:r>
            <a:r>
              <a:rPr lang="fr-FR" dirty="0" err="1"/>
              <a:t>endorsed</a:t>
            </a:r>
            <a:r>
              <a:rPr lang="fr-FR" dirty="0"/>
              <a:t> by </a:t>
            </a:r>
            <a:r>
              <a:rPr lang="fr-FR" dirty="0" err="1"/>
              <a:t>European</a:t>
            </a:r>
            <a:r>
              <a:rPr lang="fr-FR" dirty="0"/>
              <a:t> society of intensive care </a:t>
            </a:r>
            <a:r>
              <a:rPr lang="fr-FR" dirty="0" err="1"/>
              <a:t>medicine</a:t>
            </a:r>
            <a:r>
              <a:rPr lang="fr-FR" dirty="0"/>
              <a:t>) (</a:t>
            </a:r>
            <a:r>
              <a:rPr lang="fr-FR" dirty="0" err="1"/>
              <a:t>Mical</a:t>
            </a:r>
            <a:r>
              <a:rPr lang="fr-FR" dirty="0"/>
              <a:t> Paul et al. - Clin </a:t>
            </a:r>
            <a:r>
              <a:rPr lang="fr-FR" dirty="0" err="1"/>
              <a:t>Microbiol</a:t>
            </a:r>
            <a:r>
              <a:rPr lang="fr-FR" dirty="0"/>
              <a:t> Infect. 2022 Apr;28(4):521-547. </a:t>
            </a:r>
            <a:r>
              <a:rPr lang="fr-FR" dirty="0" err="1"/>
              <a:t>doi</a:t>
            </a:r>
            <a:r>
              <a:rPr lang="fr-FR" dirty="0"/>
              <a:t>: 10.1016/j.cmi.2021.11.025. Epub 2021 </a:t>
            </a:r>
            <a:r>
              <a:rPr lang="fr-FR" dirty="0" err="1"/>
              <a:t>Dec</a:t>
            </a:r>
            <a:r>
              <a:rPr lang="fr-FR" dirty="0"/>
              <a:t> 16)</a:t>
            </a:r>
          </a:p>
          <a:p>
            <a:r>
              <a:rPr lang="fr-FR" dirty="0" err="1"/>
              <a:t>Infectious</a:t>
            </a:r>
            <a:r>
              <a:rPr lang="fr-FR" dirty="0"/>
              <a:t> </a:t>
            </a:r>
            <a:r>
              <a:rPr lang="fr-FR" dirty="0" err="1"/>
              <a:t>Diseases</a:t>
            </a:r>
            <a:r>
              <a:rPr lang="fr-FR" dirty="0"/>
              <a:t> Society of America 2023 Guidance on the Treatment of </a:t>
            </a:r>
            <a:r>
              <a:rPr lang="fr-FR" dirty="0" err="1"/>
              <a:t>Antimicrobial</a:t>
            </a:r>
            <a:r>
              <a:rPr lang="fr-FR" dirty="0"/>
              <a:t> </a:t>
            </a:r>
            <a:r>
              <a:rPr lang="fr-FR" dirty="0" err="1"/>
              <a:t>Resistant</a:t>
            </a:r>
            <a:r>
              <a:rPr lang="fr-FR" dirty="0"/>
              <a:t> Gram-</a:t>
            </a:r>
            <a:r>
              <a:rPr lang="fr-FR" dirty="0" err="1"/>
              <a:t>Negative</a:t>
            </a:r>
            <a:r>
              <a:rPr lang="fr-FR" dirty="0"/>
              <a:t> Infections (</a:t>
            </a:r>
            <a:r>
              <a:rPr lang="fr-FR" dirty="0" err="1"/>
              <a:t>Pranita</a:t>
            </a:r>
            <a:r>
              <a:rPr lang="fr-FR" dirty="0"/>
              <a:t> D </a:t>
            </a:r>
            <a:r>
              <a:rPr lang="fr-FR" dirty="0" err="1"/>
              <a:t>Tamma</a:t>
            </a:r>
            <a:r>
              <a:rPr lang="fr-FR" dirty="0"/>
              <a:t> et al. - Clin Infect Dis. 2023 </a:t>
            </a:r>
            <a:r>
              <a:rPr lang="fr-FR" dirty="0" err="1"/>
              <a:t>Jul</a:t>
            </a:r>
            <a:r>
              <a:rPr lang="fr-FR" dirty="0"/>
              <a:t> 18:ciad428. </a:t>
            </a:r>
            <a:r>
              <a:rPr lang="fr-FR" dirty="0" err="1"/>
              <a:t>doi</a:t>
            </a:r>
            <a:r>
              <a:rPr lang="fr-FR" dirty="0"/>
              <a:t>: 10.1093/cid/ciad428)</a:t>
            </a:r>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Monotherapy </a:t>
            </a:r>
            <a:r>
              <a:rPr lang="fr-FR" i="1" dirty="0"/>
              <a:t>vs</a:t>
            </a:r>
            <a:r>
              <a:rPr lang="fr-FR" dirty="0"/>
              <a:t>. combination </a:t>
            </a:r>
            <a:r>
              <a:rPr lang="fr-FR" dirty="0" err="1"/>
              <a:t>therapy</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5" name="ZoneTexte 4">
            <a:extLst>
              <a:ext uri="{FF2B5EF4-FFF2-40B4-BE49-F238E27FC236}">
                <a16:creationId xmlns:a16="http://schemas.microsoft.com/office/drawing/2014/main" id="{F49B5B1C-5D51-15E1-9D0F-AD2628C222F4}"/>
              </a:ext>
            </a:extLst>
          </p:cNvPr>
          <p:cNvSpPr txBox="1"/>
          <p:nvPr/>
        </p:nvSpPr>
        <p:spPr>
          <a:xfrm>
            <a:off x="4245429" y="3706153"/>
            <a:ext cx="4523546" cy="369332"/>
          </a:xfrm>
          <a:prstGeom prst="rect">
            <a:avLst/>
          </a:prstGeom>
          <a:noFill/>
        </p:spPr>
        <p:txBody>
          <a:bodyPr wrap="none" rtlCol="0">
            <a:spAutoFit/>
          </a:bodyPr>
          <a:lstStyle/>
          <a:p>
            <a:pPr algn="ctr"/>
            <a:r>
              <a:rPr lang="fr-FR" sz="18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MODERATE/LOW LEVEL OF EVIDENCE</a:t>
            </a:r>
          </a:p>
        </p:txBody>
      </p:sp>
    </p:spTree>
    <p:extLst>
      <p:ext uri="{BB962C8B-B14F-4D97-AF65-F5344CB8AC3E}">
        <p14:creationId xmlns:p14="http://schemas.microsoft.com/office/powerpoint/2010/main" val="30901154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75D76726-CF1F-DAB9-6BC3-05DBAFE07AA3}"/>
              </a:ext>
            </a:extLst>
          </p:cNvPr>
          <p:cNvSpPr>
            <a:spLocks noGrp="1"/>
          </p:cNvSpPr>
          <p:nvPr>
            <p:ph type="body" sz="quarter" idx="19"/>
          </p:nvPr>
        </p:nvSpPr>
        <p:spPr>
          <a:xfrm>
            <a:off x="960193" y="5807676"/>
            <a:ext cx="11104990" cy="380176"/>
          </a:xfrm>
        </p:spPr>
        <p:txBody>
          <a:bodyPr/>
          <a:lstStyle/>
          <a:p>
            <a:r>
              <a:rPr lang="fr-FR" dirty="0"/>
              <a:t>Del Val et al., JACC, </a:t>
            </a:r>
            <a:r>
              <a:rPr lang="fr-FR" dirty="0" err="1"/>
              <a:t>Endocarditis</a:t>
            </a:r>
            <a:r>
              <a:rPr lang="fr-FR" dirty="0"/>
              <a:t> </a:t>
            </a:r>
            <a:r>
              <a:rPr lang="fr-FR" dirty="0" err="1"/>
              <a:t>review</a:t>
            </a:r>
            <a:r>
              <a:rPr lang="fr-FR" dirty="0"/>
              <a:t> 2023</a:t>
            </a:r>
          </a:p>
        </p:txBody>
      </p:sp>
      <p:sp>
        <p:nvSpPr>
          <p:cNvPr id="5" name="Titre 4">
            <a:extLst>
              <a:ext uri="{FF2B5EF4-FFF2-40B4-BE49-F238E27FC236}">
                <a16:creationId xmlns:a16="http://schemas.microsoft.com/office/drawing/2014/main" id="{DB562A17-6827-8A50-B7D0-21CC6EEEAC37}"/>
              </a:ext>
            </a:extLst>
          </p:cNvPr>
          <p:cNvSpPr>
            <a:spLocks noGrp="1"/>
          </p:cNvSpPr>
          <p:nvPr>
            <p:ph type="title"/>
          </p:nvPr>
        </p:nvSpPr>
        <p:spPr>
          <a:xfrm>
            <a:off x="960194" y="7750"/>
            <a:ext cx="11104990" cy="719166"/>
          </a:xfrm>
        </p:spPr>
        <p:txBody>
          <a:bodyPr/>
          <a:lstStyle/>
          <a:p>
            <a:r>
              <a:rPr lang="fr-FR" dirty="0"/>
              <a:t>Incidence : EI </a:t>
            </a:r>
            <a:r>
              <a:rPr lang="fr-FR" dirty="0" err="1"/>
              <a:t>after</a:t>
            </a:r>
            <a:r>
              <a:rPr lang="fr-FR" dirty="0"/>
              <a:t> TAVI</a:t>
            </a:r>
          </a:p>
        </p:txBody>
      </p:sp>
      <p:sp>
        <p:nvSpPr>
          <p:cNvPr id="10" name="Espace réservé du contenu 9">
            <a:extLst>
              <a:ext uri="{FF2B5EF4-FFF2-40B4-BE49-F238E27FC236}">
                <a16:creationId xmlns:a16="http://schemas.microsoft.com/office/drawing/2014/main" id="{101D9D05-C9C6-772D-2F25-D495F6C08042}"/>
              </a:ext>
            </a:extLst>
          </p:cNvPr>
          <p:cNvSpPr>
            <a:spLocks noGrp="1"/>
          </p:cNvSpPr>
          <p:nvPr>
            <p:ph sz="quarter" idx="16"/>
          </p:nvPr>
        </p:nvSpPr>
        <p:spPr>
          <a:xfrm>
            <a:off x="957435" y="6267371"/>
            <a:ext cx="4821058" cy="590628"/>
          </a:xfrm>
        </p:spPr>
        <p:txBody>
          <a:bodyPr/>
          <a:lstStyle/>
          <a:p>
            <a:r>
              <a:rPr lang="fr-FR" dirty="0"/>
              <a:t>Vassili PANAGIDES et al, ECCMID</a:t>
            </a:r>
            <a:r>
              <a:rPr lang="fr-FR" baseline="30000" dirty="0"/>
              <a:t>Ⓡ</a:t>
            </a:r>
            <a:r>
              <a:rPr lang="fr-FR" dirty="0"/>
              <a:t> 2024, Session#SY004</a:t>
            </a:r>
          </a:p>
        </p:txBody>
      </p:sp>
      <p:graphicFrame>
        <p:nvGraphicFramePr>
          <p:cNvPr id="27" name="Espace réservé du contenu 8">
            <a:extLst>
              <a:ext uri="{FF2B5EF4-FFF2-40B4-BE49-F238E27FC236}">
                <a16:creationId xmlns:a16="http://schemas.microsoft.com/office/drawing/2014/main" id="{E02282CB-D22C-99A4-DEAC-37FE6FDE9501}"/>
              </a:ext>
            </a:extLst>
          </p:cNvPr>
          <p:cNvGraphicFramePr>
            <a:graphicFrameLocks/>
          </p:cNvGraphicFramePr>
          <p:nvPr/>
        </p:nvGraphicFramePr>
        <p:xfrm>
          <a:off x="2627234" y="1145617"/>
          <a:ext cx="8310881" cy="4397058"/>
        </p:xfrm>
        <a:graphic>
          <a:graphicData uri="http://schemas.openxmlformats.org/drawingml/2006/chart">
            <c:chart xmlns:c="http://schemas.openxmlformats.org/drawingml/2006/chart" xmlns:r="http://schemas.openxmlformats.org/officeDocument/2006/relationships" r:id="rId3"/>
          </a:graphicData>
        </a:graphic>
      </p:graphicFrame>
      <p:sp>
        <p:nvSpPr>
          <p:cNvPr id="29" name="Rectangle 28">
            <a:extLst>
              <a:ext uri="{FF2B5EF4-FFF2-40B4-BE49-F238E27FC236}">
                <a16:creationId xmlns:a16="http://schemas.microsoft.com/office/drawing/2014/main" id="{F2E113C4-9E0E-F6ED-B0C2-FE3F251F4153}"/>
              </a:ext>
            </a:extLst>
          </p:cNvPr>
          <p:cNvSpPr/>
          <p:nvPr/>
        </p:nvSpPr>
        <p:spPr>
          <a:xfrm>
            <a:off x="3127879" y="3122792"/>
            <a:ext cx="294290" cy="1870842"/>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D3E14B02-FB59-2D03-FC51-7A2046D99B87}"/>
              </a:ext>
            </a:extLst>
          </p:cNvPr>
          <p:cNvSpPr/>
          <p:nvPr/>
        </p:nvSpPr>
        <p:spPr>
          <a:xfrm>
            <a:off x="6085215" y="3217386"/>
            <a:ext cx="294290" cy="1776247"/>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Rectangle 32">
            <a:extLst>
              <a:ext uri="{FF2B5EF4-FFF2-40B4-BE49-F238E27FC236}">
                <a16:creationId xmlns:a16="http://schemas.microsoft.com/office/drawing/2014/main" id="{B45B13FC-F782-E578-03AD-A46D8DF00B9D}"/>
              </a:ext>
            </a:extLst>
          </p:cNvPr>
          <p:cNvSpPr/>
          <p:nvPr/>
        </p:nvSpPr>
        <p:spPr>
          <a:xfrm>
            <a:off x="8024372" y="2912587"/>
            <a:ext cx="294290" cy="2081045"/>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Rectangle 37">
            <a:extLst>
              <a:ext uri="{FF2B5EF4-FFF2-40B4-BE49-F238E27FC236}">
                <a16:creationId xmlns:a16="http://schemas.microsoft.com/office/drawing/2014/main" id="{6B389369-450A-1EE8-49CE-B768476DF9AC}"/>
              </a:ext>
            </a:extLst>
          </p:cNvPr>
          <p:cNvSpPr/>
          <p:nvPr/>
        </p:nvSpPr>
        <p:spPr>
          <a:xfrm>
            <a:off x="4117151" y="4415566"/>
            <a:ext cx="294290" cy="569481"/>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Rectangle 41">
            <a:extLst>
              <a:ext uri="{FF2B5EF4-FFF2-40B4-BE49-F238E27FC236}">
                <a16:creationId xmlns:a16="http://schemas.microsoft.com/office/drawing/2014/main" id="{1CF75155-AB59-7E04-7126-0F0BAC7204E5}"/>
              </a:ext>
            </a:extLst>
          </p:cNvPr>
          <p:cNvSpPr/>
          <p:nvPr/>
        </p:nvSpPr>
        <p:spPr>
          <a:xfrm>
            <a:off x="5106423" y="4615263"/>
            <a:ext cx="287460" cy="369783"/>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Rectangle 45">
            <a:extLst>
              <a:ext uri="{FF2B5EF4-FFF2-40B4-BE49-F238E27FC236}">
                <a16:creationId xmlns:a16="http://schemas.microsoft.com/office/drawing/2014/main" id="{AE7EF020-F468-07A1-B7A4-F7647175C315}"/>
              </a:ext>
            </a:extLst>
          </p:cNvPr>
          <p:cNvSpPr/>
          <p:nvPr/>
        </p:nvSpPr>
        <p:spPr>
          <a:xfrm>
            <a:off x="7026939" y="4016174"/>
            <a:ext cx="294290" cy="968872"/>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BE145E38-B89C-DE0D-20A4-9398E95378CB}"/>
              </a:ext>
            </a:extLst>
          </p:cNvPr>
          <p:cNvSpPr/>
          <p:nvPr/>
        </p:nvSpPr>
        <p:spPr>
          <a:xfrm>
            <a:off x="9013644" y="3869028"/>
            <a:ext cx="294290" cy="1124604"/>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08F39210-52C7-66D6-2BE6-24CFEDEFAB37}"/>
              </a:ext>
            </a:extLst>
          </p:cNvPr>
          <p:cNvSpPr/>
          <p:nvPr/>
        </p:nvSpPr>
        <p:spPr>
          <a:xfrm>
            <a:off x="9996086" y="3333000"/>
            <a:ext cx="294290" cy="1644868"/>
          </a:xfrm>
          <a:prstGeom prst="rect">
            <a:avLst/>
          </a:prstGeom>
          <a:solidFill>
            <a:srgbClr val="5E247C"/>
          </a:solidFill>
          <a:ln>
            <a:solidFill>
              <a:srgbClr val="78309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8" name="Rectangle 57">
            <a:extLst>
              <a:ext uri="{FF2B5EF4-FFF2-40B4-BE49-F238E27FC236}">
                <a16:creationId xmlns:a16="http://schemas.microsoft.com/office/drawing/2014/main" id="{CD798E6D-34AC-F598-67DE-EA7C53C879C1}"/>
              </a:ext>
            </a:extLst>
          </p:cNvPr>
          <p:cNvSpPr/>
          <p:nvPr/>
        </p:nvSpPr>
        <p:spPr>
          <a:xfrm>
            <a:off x="3491511" y="2902077"/>
            <a:ext cx="310357" cy="2081045"/>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2" name="Rectangle 61">
            <a:extLst>
              <a:ext uri="{FF2B5EF4-FFF2-40B4-BE49-F238E27FC236}">
                <a16:creationId xmlns:a16="http://schemas.microsoft.com/office/drawing/2014/main" id="{4F26ACDE-7208-7722-64CB-E93A7BF83AE6}"/>
              </a:ext>
            </a:extLst>
          </p:cNvPr>
          <p:cNvSpPr/>
          <p:nvPr/>
        </p:nvSpPr>
        <p:spPr>
          <a:xfrm>
            <a:off x="4450401" y="4520669"/>
            <a:ext cx="276324" cy="464377"/>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 name="Rectangle 65">
            <a:extLst>
              <a:ext uri="{FF2B5EF4-FFF2-40B4-BE49-F238E27FC236}">
                <a16:creationId xmlns:a16="http://schemas.microsoft.com/office/drawing/2014/main" id="{C597C135-C7F3-076A-BAC1-694EACC0C1CA}"/>
              </a:ext>
            </a:extLst>
          </p:cNvPr>
          <p:cNvSpPr/>
          <p:nvPr/>
        </p:nvSpPr>
        <p:spPr>
          <a:xfrm>
            <a:off x="5441276" y="4709856"/>
            <a:ext cx="287460" cy="278522"/>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 name="Rectangle 69">
            <a:extLst>
              <a:ext uri="{FF2B5EF4-FFF2-40B4-BE49-F238E27FC236}">
                <a16:creationId xmlns:a16="http://schemas.microsoft.com/office/drawing/2014/main" id="{DBDE560F-8CB2-3B4F-69C2-2B333D09257C}"/>
              </a:ext>
            </a:extLst>
          </p:cNvPr>
          <p:cNvSpPr/>
          <p:nvPr/>
        </p:nvSpPr>
        <p:spPr>
          <a:xfrm>
            <a:off x="6434088" y="3700863"/>
            <a:ext cx="294290" cy="1284183"/>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4" name="Rectangle 73">
            <a:extLst>
              <a:ext uri="{FF2B5EF4-FFF2-40B4-BE49-F238E27FC236}">
                <a16:creationId xmlns:a16="http://schemas.microsoft.com/office/drawing/2014/main" id="{9F50C55F-F799-BD51-2A38-A1A9119211B8}"/>
              </a:ext>
            </a:extLst>
          </p:cNvPr>
          <p:cNvSpPr/>
          <p:nvPr/>
        </p:nvSpPr>
        <p:spPr>
          <a:xfrm>
            <a:off x="7396323" y="4173828"/>
            <a:ext cx="279176" cy="804040"/>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Rectangle 77">
            <a:extLst>
              <a:ext uri="{FF2B5EF4-FFF2-40B4-BE49-F238E27FC236}">
                <a16:creationId xmlns:a16="http://schemas.microsoft.com/office/drawing/2014/main" id="{81615FF1-27FC-6307-9868-00DBEE7AB572}"/>
              </a:ext>
            </a:extLst>
          </p:cNvPr>
          <p:cNvSpPr/>
          <p:nvPr/>
        </p:nvSpPr>
        <p:spPr>
          <a:xfrm>
            <a:off x="8367034" y="3122792"/>
            <a:ext cx="294290" cy="1870840"/>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Rectangle 81">
            <a:extLst>
              <a:ext uri="{FF2B5EF4-FFF2-40B4-BE49-F238E27FC236}">
                <a16:creationId xmlns:a16="http://schemas.microsoft.com/office/drawing/2014/main" id="{48D0AF6F-501B-9FD1-9873-C97460B787F4}"/>
              </a:ext>
            </a:extLst>
          </p:cNvPr>
          <p:cNvSpPr/>
          <p:nvPr/>
        </p:nvSpPr>
        <p:spPr>
          <a:xfrm>
            <a:off x="9349095" y="3217386"/>
            <a:ext cx="294289" cy="1760482"/>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6" name="Rectangle 85">
            <a:extLst>
              <a:ext uri="{FF2B5EF4-FFF2-40B4-BE49-F238E27FC236}">
                <a16:creationId xmlns:a16="http://schemas.microsoft.com/office/drawing/2014/main" id="{16D72EE7-F44E-3BF6-4086-B3FB76C1E0E9}"/>
              </a:ext>
            </a:extLst>
          </p:cNvPr>
          <p:cNvSpPr/>
          <p:nvPr/>
        </p:nvSpPr>
        <p:spPr>
          <a:xfrm>
            <a:off x="10340173" y="2313497"/>
            <a:ext cx="310357" cy="2680135"/>
          </a:xfrm>
          <a:prstGeom prst="rect">
            <a:avLst/>
          </a:prstGeom>
          <a:solidFill>
            <a:srgbClr val="CBB1D8"/>
          </a:solidFill>
          <a:ln>
            <a:solidFill>
              <a:srgbClr val="CBB1D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4" name="Groupe 93">
            <a:extLst>
              <a:ext uri="{FF2B5EF4-FFF2-40B4-BE49-F238E27FC236}">
                <a16:creationId xmlns:a16="http://schemas.microsoft.com/office/drawing/2014/main" id="{27101F25-E17A-2187-A57B-606635309148}"/>
              </a:ext>
            </a:extLst>
          </p:cNvPr>
          <p:cNvGrpSpPr/>
          <p:nvPr/>
        </p:nvGrpSpPr>
        <p:grpSpPr>
          <a:xfrm>
            <a:off x="3196548" y="2765442"/>
            <a:ext cx="159825" cy="672662"/>
            <a:chOff x="3379428" y="2617076"/>
            <a:chExt cx="159825" cy="672662"/>
          </a:xfrm>
        </p:grpSpPr>
        <p:cxnSp>
          <p:nvCxnSpPr>
            <p:cNvPr id="190" name="Connecteur droit 189">
              <a:extLst>
                <a:ext uri="{FF2B5EF4-FFF2-40B4-BE49-F238E27FC236}">
                  <a16:creationId xmlns:a16="http://schemas.microsoft.com/office/drawing/2014/main" id="{FCCB50DF-1ECE-3271-AE05-B41D9D553157}"/>
                </a:ext>
              </a:extLst>
            </p:cNvPr>
            <p:cNvCxnSpPr>
              <a:cxnSpLocks/>
            </p:cNvCxnSpPr>
            <p:nvPr/>
          </p:nvCxnSpPr>
          <p:spPr>
            <a:xfrm>
              <a:off x="3379428" y="2617076"/>
              <a:ext cx="1598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Connecteur droit 190">
              <a:extLst>
                <a:ext uri="{FF2B5EF4-FFF2-40B4-BE49-F238E27FC236}">
                  <a16:creationId xmlns:a16="http://schemas.microsoft.com/office/drawing/2014/main" id="{75F1B762-8DEC-1B8B-0E20-A7665FEC8CD5}"/>
                </a:ext>
              </a:extLst>
            </p:cNvPr>
            <p:cNvCxnSpPr>
              <a:cxnSpLocks/>
            </p:cNvCxnSpPr>
            <p:nvPr/>
          </p:nvCxnSpPr>
          <p:spPr>
            <a:xfrm>
              <a:off x="3379428" y="3289738"/>
              <a:ext cx="1598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Connecteur droit 191">
              <a:extLst>
                <a:ext uri="{FF2B5EF4-FFF2-40B4-BE49-F238E27FC236}">
                  <a16:creationId xmlns:a16="http://schemas.microsoft.com/office/drawing/2014/main" id="{71365EE3-388B-5324-FED3-E5B0DA70BA2A}"/>
                </a:ext>
              </a:extLst>
            </p:cNvPr>
            <p:cNvCxnSpPr/>
            <p:nvPr/>
          </p:nvCxnSpPr>
          <p:spPr>
            <a:xfrm>
              <a:off x="3455135" y="2617076"/>
              <a:ext cx="0" cy="66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 name="Groupe 97">
            <a:extLst>
              <a:ext uri="{FF2B5EF4-FFF2-40B4-BE49-F238E27FC236}">
                <a16:creationId xmlns:a16="http://schemas.microsoft.com/office/drawing/2014/main" id="{3F13C0E0-D7B5-F248-8C25-C202E4EE0940}"/>
              </a:ext>
            </a:extLst>
          </p:cNvPr>
          <p:cNvGrpSpPr/>
          <p:nvPr/>
        </p:nvGrpSpPr>
        <p:grpSpPr>
          <a:xfrm>
            <a:off x="3545421" y="2534216"/>
            <a:ext cx="159825" cy="672662"/>
            <a:chOff x="3728301" y="2385850"/>
            <a:chExt cx="159825" cy="672662"/>
          </a:xfrm>
        </p:grpSpPr>
        <p:cxnSp>
          <p:nvCxnSpPr>
            <p:cNvPr id="187" name="Connecteur droit 186">
              <a:extLst>
                <a:ext uri="{FF2B5EF4-FFF2-40B4-BE49-F238E27FC236}">
                  <a16:creationId xmlns:a16="http://schemas.microsoft.com/office/drawing/2014/main" id="{FFDF4990-D8C8-DF87-C261-86D2F32E54A6}"/>
                </a:ext>
              </a:extLst>
            </p:cNvPr>
            <p:cNvCxnSpPr>
              <a:cxnSpLocks/>
            </p:cNvCxnSpPr>
            <p:nvPr/>
          </p:nvCxnSpPr>
          <p:spPr>
            <a:xfrm>
              <a:off x="3728301" y="2385850"/>
              <a:ext cx="1598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Connecteur droit 187">
              <a:extLst>
                <a:ext uri="{FF2B5EF4-FFF2-40B4-BE49-F238E27FC236}">
                  <a16:creationId xmlns:a16="http://schemas.microsoft.com/office/drawing/2014/main" id="{D3EF3A93-183A-82C3-45D6-37DF990F1887}"/>
                </a:ext>
              </a:extLst>
            </p:cNvPr>
            <p:cNvCxnSpPr>
              <a:cxnSpLocks/>
            </p:cNvCxnSpPr>
            <p:nvPr/>
          </p:nvCxnSpPr>
          <p:spPr>
            <a:xfrm>
              <a:off x="3728301" y="3058512"/>
              <a:ext cx="15982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Connecteur droit 188">
              <a:extLst>
                <a:ext uri="{FF2B5EF4-FFF2-40B4-BE49-F238E27FC236}">
                  <a16:creationId xmlns:a16="http://schemas.microsoft.com/office/drawing/2014/main" id="{78663269-7B47-B333-7CDF-F2ED5F5275EE}"/>
                </a:ext>
              </a:extLst>
            </p:cNvPr>
            <p:cNvCxnSpPr/>
            <p:nvPr/>
          </p:nvCxnSpPr>
          <p:spPr>
            <a:xfrm>
              <a:off x="3804008" y="2385850"/>
              <a:ext cx="0" cy="66455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0" name="Groupe 99">
            <a:extLst>
              <a:ext uri="{FF2B5EF4-FFF2-40B4-BE49-F238E27FC236}">
                <a16:creationId xmlns:a16="http://schemas.microsoft.com/office/drawing/2014/main" id="{CA6B70A8-659D-309D-20F6-069A3D48451E}"/>
              </a:ext>
            </a:extLst>
          </p:cNvPr>
          <p:cNvGrpSpPr/>
          <p:nvPr/>
        </p:nvGrpSpPr>
        <p:grpSpPr>
          <a:xfrm>
            <a:off x="4192082" y="4268421"/>
            <a:ext cx="143165" cy="326384"/>
            <a:chOff x="4374962" y="4120055"/>
            <a:chExt cx="143165" cy="326384"/>
          </a:xfrm>
        </p:grpSpPr>
        <p:cxnSp>
          <p:nvCxnSpPr>
            <p:cNvPr id="184" name="Connecteur droit 183">
              <a:extLst>
                <a:ext uri="{FF2B5EF4-FFF2-40B4-BE49-F238E27FC236}">
                  <a16:creationId xmlns:a16="http://schemas.microsoft.com/office/drawing/2014/main" id="{B4EFA100-C628-61D4-E624-A26E87964594}"/>
                </a:ext>
              </a:extLst>
            </p:cNvPr>
            <p:cNvCxnSpPr>
              <a:cxnSpLocks/>
            </p:cNvCxnSpPr>
            <p:nvPr/>
          </p:nvCxnSpPr>
          <p:spPr>
            <a:xfrm>
              <a:off x="4374962" y="4120055"/>
              <a:ext cx="143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Connecteur droit 184">
              <a:extLst>
                <a:ext uri="{FF2B5EF4-FFF2-40B4-BE49-F238E27FC236}">
                  <a16:creationId xmlns:a16="http://schemas.microsoft.com/office/drawing/2014/main" id="{4042D1F0-B3B9-3D40-E212-199F8466BF36}"/>
                </a:ext>
              </a:extLst>
            </p:cNvPr>
            <p:cNvCxnSpPr>
              <a:cxnSpLocks/>
            </p:cNvCxnSpPr>
            <p:nvPr/>
          </p:nvCxnSpPr>
          <p:spPr>
            <a:xfrm>
              <a:off x="4374962" y="4446439"/>
              <a:ext cx="14316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Connecteur droit 185">
              <a:extLst>
                <a:ext uri="{FF2B5EF4-FFF2-40B4-BE49-F238E27FC236}">
                  <a16:creationId xmlns:a16="http://schemas.microsoft.com/office/drawing/2014/main" id="{45C6966C-1B8A-39A6-B049-4F5762682090}"/>
                </a:ext>
              </a:extLst>
            </p:cNvPr>
            <p:cNvCxnSpPr/>
            <p:nvPr/>
          </p:nvCxnSpPr>
          <p:spPr>
            <a:xfrm>
              <a:off x="4442777" y="4120055"/>
              <a:ext cx="0" cy="32245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1" name="Groupe 100">
            <a:extLst>
              <a:ext uri="{FF2B5EF4-FFF2-40B4-BE49-F238E27FC236}">
                <a16:creationId xmlns:a16="http://schemas.microsoft.com/office/drawing/2014/main" id="{CB452954-8A9C-0F0D-D23C-FF63C4F98245}"/>
              </a:ext>
            </a:extLst>
          </p:cNvPr>
          <p:cNvGrpSpPr/>
          <p:nvPr/>
        </p:nvGrpSpPr>
        <p:grpSpPr>
          <a:xfrm>
            <a:off x="6148155" y="2902077"/>
            <a:ext cx="146180" cy="527924"/>
            <a:chOff x="6331035" y="2753711"/>
            <a:chExt cx="146180" cy="527924"/>
          </a:xfrm>
        </p:grpSpPr>
        <p:cxnSp>
          <p:nvCxnSpPr>
            <p:cNvPr id="181" name="Connecteur droit 180">
              <a:extLst>
                <a:ext uri="{FF2B5EF4-FFF2-40B4-BE49-F238E27FC236}">
                  <a16:creationId xmlns:a16="http://schemas.microsoft.com/office/drawing/2014/main" id="{25D4A5B9-994E-F6A6-04FD-9A384E60C84D}"/>
                </a:ext>
              </a:extLst>
            </p:cNvPr>
            <p:cNvCxnSpPr>
              <a:cxnSpLocks/>
            </p:cNvCxnSpPr>
            <p:nvPr/>
          </p:nvCxnSpPr>
          <p:spPr>
            <a:xfrm>
              <a:off x="6331035" y="2753711"/>
              <a:ext cx="1461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Connecteur droit 181">
              <a:extLst>
                <a:ext uri="{FF2B5EF4-FFF2-40B4-BE49-F238E27FC236}">
                  <a16:creationId xmlns:a16="http://schemas.microsoft.com/office/drawing/2014/main" id="{0754A336-8FB7-F7D9-9B73-60C9DB0288EC}"/>
                </a:ext>
              </a:extLst>
            </p:cNvPr>
            <p:cNvCxnSpPr>
              <a:cxnSpLocks/>
            </p:cNvCxnSpPr>
            <p:nvPr/>
          </p:nvCxnSpPr>
          <p:spPr>
            <a:xfrm>
              <a:off x="6331035" y="3281635"/>
              <a:ext cx="1461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Connecteur droit 182">
              <a:extLst>
                <a:ext uri="{FF2B5EF4-FFF2-40B4-BE49-F238E27FC236}">
                  <a16:creationId xmlns:a16="http://schemas.microsoft.com/office/drawing/2014/main" id="{D9DBDB0E-7D5F-DDB9-FF01-D3065363E6CD}"/>
                </a:ext>
              </a:extLst>
            </p:cNvPr>
            <p:cNvCxnSpPr/>
            <p:nvPr/>
          </p:nvCxnSpPr>
          <p:spPr>
            <a:xfrm>
              <a:off x="6400278" y="2753711"/>
              <a:ext cx="0" cy="52156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4" name="Groupe 103">
            <a:extLst>
              <a:ext uri="{FF2B5EF4-FFF2-40B4-BE49-F238E27FC236}">
                <a16:creationId xmlns:a16="http://schemas.microsoft.com/office/drawing/2014/main" id="{B91B3326-F739-9F4C-0518-9B29D079FC83}"/>
              </a:ext>
            </a:extLst>
          </p:cNvPr>
          <p:cNvGrpSpPr/>
          <p:nvPr/>
        </p:nvGrpSpPr>
        <p:grpSpPr>
          <a:xfrm>
            <a:off x="6491704" y="3444662"/>
            <a:ext cx="167651" cy="445386"/>
            <a:chOff x="6674584" y="3296296"/>
            <a:chExt cx="167651" cy="445386"/>
          </a:xfrm>
        </p:grpSpPr>
        <p:cxnSp>
          <p:nvCxnSpPr>
            <p:cNvPr id="178" name="Connecteur droit 177">
              <a:extLst>
                <a:ext uri="{FF2B5EF4-FFF2-40B4-BE49-F238E27FC236}">
                  <a16:creationId xmlns:a16="http://schemas.microsoft.com/office/drawing/2014/main" id="{625E37CC-C755-7093-00F2-B09624E5B4F9}"/>
                </a:ext>
              </a:extLst>
            </p:cNvPr>
            <p:cNvCxnSpPr>
              <a:cxnSpLocks/>
            </p:cNvCxnSpPr>
            <p:nvPr/>
          </p:nvCxnSpPr>
          <p:spPr>
            <a:xfrm>
              <a:off x="6674584" y="3296296"/>
              <a:ext cx="1676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Connecteur droit 178">
              <a:extLst>
                <a:ext uri="{FF2B5EF4-FFF2-40B4-BE49-F238E27FC236}">
                  <a16:creationId xmlns:a16="http://schemas.microsoft.com/office/drawing/2014/main" id="{4DA183CC-50AD-1E4A-3506-51A8864D480C}"/>
                </a:ext>
              </a:extLst>
            </p:cNvPr>
            <p:cNvCxnSpPr>
              <a:cxnSpLocks/>
            </p:cNvCxnSpPr>
            <p:nvPr/>
          </p:nvCxnSpPr>
          <p:spPr>
            <a:xfrm>
              <a:off x="6674584" y="3741682"/>
              <a:ext cx="16765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Connecteur droit 179">
              <a:extLst>
                <a:ext uri="{FF2B5EF4-FFF2-40B4-BE49-F238E27FC236}">
                  <a16:creationId xmlns:a16="http://schemas.microsoft.com/office/drawing/2014/main" id="{3388115E-991E-6F46-211F-F55DEFE8F4CF}"/>
                </a:ext>
              </a:extLst>
            </p:cNvPr>
            <p:cNvCxnSpPr/>
            <p:nvPr/>
          </p:nvCxnSpPr>
          <p:spPr>
            <a:xfrm>
              <a:off x="6753998" y="3296296"/>
              <a:ext cx="0" cy="44002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7" name="Groupe 106">
            <a:extLst>
              <a:ext uri="{FF2B5EF4-FFF2-40B4-BE49-F238E27FC236}">
                <a16:creationId xmlns:a16="http://schemas.microsoft.com/office/drawing/2014/main" id="{F3D94471-7586-4FC4-1C75-4607885200BC}"/>
              </a:ext>
            </a:extLst>
          </p:cNvPr>
          <p:cNvGrpSpPr/>
          <p:nvPr/>
        </p:nvGrpSpPr>
        <p:grpSpPr>
          <a:xfrm>
            <a:off x="10064396" y="2980906"/>
            <a:ext cx="162904" cy="582971"/>
            <a:chOff x="10247276" y="2832540"/>
            <a:chExt cx="162904" cy="582971"/>
          </a:xfrm>
        </p:grpSpPr>
        <p:cxnSp>
          <p:nvCxnSpPr>
            <p:cNvPr id="175" name="Connecteur droit 174">
              <a:extLst>
                <a:ext uri="{FF2B5EF4-FFF2-40B4-BE49-F238E27FC236}">
                  <a16:creationId xmlns:a16="http://schemas.microsoft.com/office/drawing/2014/main" id="{802A8994-F49A-BA99-8C5A-10CA73938CA0}"/>
                </a:ext>
              </a:extLst>
            </p:cNvPr>
            <p:cNvCxnSpPr>
              <a:cxnSpLocks/>
            </p:cNvCxnSpPr>
            <p:nvPr/>
          </p:nvCxnSpPr>
          <p:spPr>
            <a:xfrm>
              <a:off x="10247276" y="2832540"/>
              <a:ext cx="1629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Connecteur droit 175">
              <a:extLst>
                <a:ext uri="{FF2B5EF4-FFF2-40B4-BE49-F238E27FC236}">
                  <a16:creationId xmlns:a16="http://schemas.microsoft.com/office/drawing/2014/main" id="{3A664E8B-70E3-8D1A-32CB-8007A6226624}"/>
                </a:ext>
              </a:extLst>
            </p:cNvPr>
            <p:cNvCxnSpPr>
              <a:cxnSpLocks/>
            </p:cNvCxnSpPr>
            <p:nvPr/>
          </p:nvCxnSpPr>
          <p:spPr>
            <a:xfrm>
              <a:off x="10247276" y="3415511"/>
              <a:ext cx="1629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Connecteur droit 176">
              <a:extLst>
                <a:ext uri="{FF2B5EF4-FFF2-40B4-BE49-F238E27FC236}">
                  <a16:creationId xmlns:a16="http://schemas.microsoft.com/office/drawing/2014/main" id="{F09CB9EB-FC45-1D9A-C001-91AA0DFDCED1}"/>
                </a:ext>
              </a:extLst>
            </p:cNvPr>
            <p:cNvCxnSpPr/>
            <p:nvPr/>
          </p:nvCxnSpPr>
          <p:spPr>
            <a:xfrm>
              <a:off x="10324441" y="2832540"/>
              <a:ext cx="0" cy="57594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3" name="Groupe 112">
            <a:extLst>
              <a:ext uri="{FF2B5EF4-FFF2-40B4-BE49-F238E27FC236}">
                <a16:creationId xmlns:a16="http://schemas.microsoft.com/office/drawing/2014/main" id="{8777D5A0-722A-0B23-FAB1-883A875E542F}"/>
              </a:ext>
            </a:extLst>
          </p:cNvPr>
          <p:cNvGrpSpPr/>
          <p:nvPr/>
        </p:nvGrpSpPr>
        <p:grpSpPr>
          <a:xfrm>
            <a:off x="4513250" y="4209124"/>
            <a:ext cx="166993" cy="582971"/>
            <a:chOff x="4696130" y="4060758"/>
            <a:chExt cx="166993" cy="582971"/>
          </a:xfrm>
        </p:grpSpPr>
        <p:cxnSp>
          <p:nvCxnSpPr>
            <p:cNvPr id="172" name="Connecteur droit 171">
              <a:extLst>
                <a:ext uri="{FF2B5EF4-FFF2-40B4-BE49-F238E27FC236}">
                  <a16:creationId xmlns:a16="http://schemas.microsoft.com/office/drawing/2014/main" id="{0366227C-3F30-72E8-9D95-BC30FC6B3C20}"/>
                </a:ext>
              </a:extLst>
            </p:cNvPr>
            <p:cNvCxnSpPr>
              <a:cxnSpLocks/>
            </p:cNvCxnSpPr>
            <p:nvPr/>
          </p:nvCxnSpPr>
          <p:spPr>
            <a:xfrm>
              <a:off x="4696130" y="4060758"/>
              <a:ext cx="1669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Connecteur droit 172">
              <a:extLst>
                <a:ext uri="{FF2B5EF4-FFF2-40B4-BE49-F238E27FC236}">
                  <a16:creationId xmlns:a16="http://schemas.microsoft.com/office/drawing/2014/main" id="{9FF0F109-D1C2-38F8-CEAF-8BB0BEB39917}"/>
                </a:ext>
              </a:extLst>
            </p:cNvPr>
            <p:cNvCxnSpPr>
              <a:cxnSpLocks/>
            </p:cNvCxnSpPr>
            <p:nvPr/>
          </p:nvCxnSpPr>
          <p:spPr>
            <a:xfrm>
              <a:off x="4696130" y="4643729"/>
              <a:ext cx="16699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Connecteur droit 173">
              <a:extLst>
                <a:ext uri="{FF2B5EF4-FFF2-40B4-BE49-F238E27FC236}">
                  <a16:creationId xmlns:a16="http://schemas.microsoft.com/office/drawing/2014/main" id="{B9E24B8C-E443-E7D2-5A70-E2A7E832193A}"/>
                </a:ext>
              </a:extLst>
            </p:cNvPr>
            <p:cNvCxnSpPr/>
            <p:nvPr/>
          </p:nvCxnSpPr>
          <p:spPr>
            <a:xfrm>
              <a:off x="4775232" y="4060758"/>
              <a:ext cx="0" cy="57594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oupe 113">
            <a:extLst>
              <a:ext uri="{FF2B5EF4-FFF2-40B4-BE49-F238E27FC236}">
                <a16:creationId xmlns:a16="http://schemas.microsoft.com/office/drawing/2014/main" id="{A2F7657C-E85F-DD68-7BEB-D317F9025290}"/>
              </a:ext>
            </a:extLst>
          </p:cNvPr>
          <p:cNvGrpSpPr/>
          <p:nvPr/>
        </p:nvGrpSpPr>
        <p:grpSpPr>
          <a:xfrm>
            <a:off x="8097684" y="2716944"/>
            <a:ext cx="127749" cy="405845"/>
            <a:chOff x="8280564" y="2568578"/>
            <a:chExt cx="127749" cy="405845"/>
          </a:xfrm>
        </p:grpSpPr>
        <p:cxnSp>
          <p:nvCxnSpPr>
            <p:cNvPr id="169" name="Connecteur droit 168">
              <a:extLst>
                <a:ext uri="{FF2B5EF4-FFF2-40B4-BE49-F238E27FC236}">
                  <a16:creationId xmlns:a16="http://schemas.microsoft.com/office/drawing/2014/main" id="{2DCFCEC2-4F81-E123-A843-4ABB55D952D2}"/>
                </a:ext>
              </a:extLst>
            </p:cNvPr>
            <p:cNvCxnSpPr>
              <a:cxnSpLocks/>
            </p:cNvCxnSpPr>
            <p:nvPr/>
          </p:nvCxnSpPr>
          <p:spPr>
            <a:xfrm>
              <a:off x="8280564" y="2568578"/>
              <a:ext cx="12774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Connecteur droit 169">
              <a:extLst>
                <a:ext uri="{FF2B5EF4-FFF2-40B4-BE49-F238E27FC236}">
                  <a16:creationId xmlns:a16="http://schemas.microsoft.com/office/drawing/2014/main" id="{1BF8D5F4-DCA3-47BF-6F36-7D1F46390653}"/>
                </a:ext>
              </a:extLst>
            </p:cNvPr>
            <p:cNvCxnSpPr>
              <a:cxnSpLocks/>
            </p:cNvCxnSpPr>
            <p:nvPr/>
          </p:nvCxnSpPr>
          <p:spPr>
            <a:xfrm>
              <a:off x="8280564" y="2974423"/>
              <a:ext cx="12774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Connecteur droit 170">
              <a:extLst>
                <a:ext uri="{FF2B5EF4-FFF2-40B4-BE49-F238E27FC236}">
                  <a16:creationId xmlns:a16="http://schemas.microsoft.com/office/drawing/2014/main" id="{AB5545D9-6303-BFC3-3200-861BF560FD21}"/>
                </a:ext>
              </a:extLst>
            </p:cNvPr>
            <p:cNvCxnSpPr/>
            <p:nvPr/>
          </p:nvCxnSpPr>
          <p:spPr>
            <a:xfrm>
              <a:off x="8341077" y="2568578"/>
              <a:ext cx="0" cy="40095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5" name="Groupe 114">
            <a:extLst>
              <a:ext uri="{FF2B5EF4-FFF2-40B4-BE49-F238E27FC236}">
                <a16:creationId xmlns:a16="http://schemas.microsoft.com/office/drawing/2014/main" id="{02B7B707-D23B-FC52-485B-B4C903C8E40E}"/>
              </a:ext>
            </a:extLst>
          </p:cNvPr>
          <p:cNvGrpSpPr/>
          <p:nvPr/>
        </p:nvGrpSpPr>
        <p:grpSpPr>
          <a:xfrm>
            <a:off x="8460860" y="2927155"/>
            <a:ext cx="108954" cy="290231"/>
            <a:chOff x="8643740" y="2778789"/>
            <a:chExt cx="108954" cy="290231"/>
          </a:xfrm>
        </p:grpSpPr>
        <p:cxnSp>
          <p:nvCxnSpPr>
            <p:cNvPr id="166" name="Connecteur droit 165">
              <a:extLst>
                <a:ext uri="{FF2B5EF4-FFF2-40B4-BE49-F238E27FC236}">
                  <a16:creationId xmlns:a16="http://schemas.microsoft.com/office/drawing/2014/main" id="{F185839A-B84A-7849-4435-7B168B18EA59}"/>
                </a:ext>
              </a:extLst>
            </p:cNvPr>
            <p:cNvCxnSpPr>
              <a:cxnSpLocks/>
            </p:cNvCxnSpPr>
            <p:nvPr/>
          </p:nvCxnSpPr>
          <p:spPr>
            <a:xfrm>
              <a:off x="8643740" y="2778789"/>
              <a:ext cx="10895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necteur droit 166">
              <a:extLst>
                <a:ext uri="{FF2B5EF4-FFF2-40B4-BE49-F238E27FC236}">
                  <a16:creationId xmlns:a16="http://schemas.microsoft.com/office/drawing/2014/main" id="{3A0B1C79-82E6-480C-D587-7B0E3CDDE711}"/>
                </a:ext>
              </a:extLst>
            </p:cNvPr>
            <p:cNvCxnSpPr>
              <a:cxnSpLocks/>
            </p:cNvCxnSpPr>
            <p:nvPr/>
          </p:nvCxnSpPr>
          <p:spPr>
            <a:xfrm>
              <a:off x="8643740" y="3069020"/>
              <a:ext cx="10895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necteur droit 167">
              <a:extLst>
                <a:ext uri="{FF2B5EF4-FFF2-40B4-BE49-F238E27FC236}">
                  <a16:creationId xmlns:a16="http://schemas.microsoft.com/office/drawing/2014/main" id="{9DB7D9DA-B639-9CC9-EE9F-F4DB76193C9E}"/>
                </a:ext>
              </a:extLst>
            </p:cNvPr>
            <p:cNvCxnSpPr/>
            <p:nvPr/>
          </p:nvCxnSpPr>
          <p:spPr>
            <a:xfrm>
              <a:off x="8695350" y="2778789"/>
              <a:ext cx="0" cy="2867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4" name="Groupe 133">
            <a:extLst>
              <a:ext uri="{FF2B5EF4-FFF2-40B4-BE49-F238E27FC236}">
                <a16:creationId xmlns:a16="http://schemas.microsoft.com/office/drawing/2014/main" id="{49472574-9B97-E832-482A-2C55971B4B60}"/>
              </a:ext>
            </a:extLst>
          </p:cNvPr>
          <p:cNvGrpSpPr/>
          <p:nvPr/>
        </p:nvGrpSpPr>
        <p:grpSpPr>
          <a:xfrm>
            <a:off x="10440873" y="2208958"/>
            <a:ext cx="128329" cy="220154"/>
            <a:chOff x="10623753" y="2060592"/>
            <a:chExt cx="128329" cy="220154"/>
          </a:xfrm>
        </p:grpSpPr>
        <p:cxnSp>
          <p:nvCxnSpPr>
            <p:cNvPr id="163" name="Connecteur droit 162">
              <a:extLst>
                <a:ext uri="{FF2B5EF4-FFF2-40B4-BE49-F238E27FC236}">
                  <a16:creationId xmlns:a16="http://schemas.microsoft.com/office/drawing/2014/main" id="{22564E9D-96D9-CC5F-4342-60C62B700397}"/>
                </a:ext>
              </a:extLst>
            </p:cNvPr>
            <p:cNvCxnSpPr>
              <a:cxnSpLocks/>
            </p:cNvCxnSpPr>
            <p:nvPr/>
          </p:nvCxnSpPr>
          <p:spPr>
            <a:xfrm>
              <a:off x="10623753" y="2060592"/>
              <a:ext cx="1283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Connecteur droit 163">
              <a:extLst>
                <a:ext uri="{FF2B5EF4-FFF2-40B4-BE49-F238E27FC236}">
                  <a16:creationId xmlns:a16="http://schemas.microsoft.com/office/drawing/2014/main" id="{D2D4882A-0CA9-D626-C045-9B0C823B26DA}"/>
                </a:ext>
              </a:extLst>
            </p:cNvPr>
            <p:cNvCxnSpPr>
              <a:cxnSpLocks/>
            </p:cNvCxnSpPr>
            <p:nvPr/>
          </p:nvCxnSpPr>
          <p:spPr>
            <a:xfrm>
              <a:off x="10623753" y="2280746"/>
              <a:ext cx="1283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Connecteur droit 164">
              <a:extLst>
                <a:ext uri="{FF2B5EF4-FFF2-40B4-BE49-F238E27FC236}">
                  <a16:creationId xmlns:a16="http://schemas.microsoft.com/office/drawing/2014/main" id="{638F7FFB-6005-3B0C-E035-34D80CB5651F}"/>
                </a:ext>
              </a:extLst>
            </p:cNvPr>
            <p:cNvCxnSpPr/>
            <p:nvPr/>
          </p:nvCxnSpPr>
          <p:spPr>
            <a:xfrm>
              <a:off x="10684541" y="2060592"/>
              <a:ext cx="0" cy="21750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5" name="Groupe 134">
            <a:extLst>
              <a:ext uri="{FF2B5EF4-FFF2-40B4-BE49-F238E27FC236}">
                <a16:creationId xmlns:a16="http://schemas.microsoft.com/office/drawing/2014/main" id="{3D9BCAED-16F9-D578-2531-BE4712BF142F}"/>
              </a:ext>
            </a:extLst>
          </p:cNvPr>
          <p:cNvGrpSpPr/>
          <p:nvPr/>
        </p:nvGrpSpPr>
        <p:grpSpPr>
          <a:xfrm>
            <a:off x="9072901" y="2794884"/>
            <a:ext cx="157439" cy="1691215"/>
            <a:chOff x="9255781" y="2646518"/>
            <a:chExt cx="157439" cy="1691215"/>
          </a:xfrm>
        </p:grpSpPr>
        <p:cxnSp>
          <p:nvCxnSpPr>
            <p:cNvPr id="160" name="Connecteur droit 159">
              <a:extLst>
                <a:ext uri="{FF2B5EF4-FFF2-40B4-BE49-F238E27FC236}">
                  <a16:creationId xmlns:a16="http://schemas.microsoft.com/office/drawing/2014/main" id="{168DDAC9-F796-29B2-A52A-848FA6781554}"/>
                </a:ext>
              </a:extLst>
            </p:cNvPr>
            <p:cNvCxnSpPr>
              <a:cxnSpLocks/>
            </p:cNvCxnSpPr>
            <p:nvPr/>
          </p:nvCxnSpPr>
          <p:spPr>
            <a:xfrm>
              <a:off x="9255781" y="2646518"/>
              <a:ext cx="1574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Connecteur droit 160">
              <a:extLst>
                <a:ext uri="{FF2B5EF4-FFF2-40B4-BE49-F238E27FC236}">
                  <a16:creationId xmlns:a16="http://schemas.microsoft.com/office/drawing/2014/main" id="{60E7B881-B54B-5B3D-5E94-3FA1FCCC2D77}"/>
                </a:ext>
              </a:extLst>
            </p:cNvPr>
            <p:cNvCxnSpPr>
              <a:cxnSpLocks/>
            </p:cNvCxnSpPr>
            <p:nvPr/>
          </p:nvCxnSpPr>
          <p:spPr>
            <a:xfrm>
              <a:off x="9255781" y="4337733"/>
              <a:ext cx="1574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necteur droit 161">
              <a:extLst>
                <a:ext uri="{FF2B5EF4-FFF2-40B4-BE49-F238E27FC236}">
                  <a16:creationId xmlns:a16="http://schemas.microsoft.com/office/drawing/2014/main" id="{2F98A297-3831-082D-12CC-64758CA32FAA}"/>
                </a:ext>
              </a:extLst>
            </p:cNvPr>
            <p:cNvCxnSpPr/>
            <p:nvPr/>
          </p:nvCxnSpPr>
          <p:spPr>
            <a:xfrm>
              <a:off x="9330357" y="2646518"/>
              <a:ext cx="0" cy="16708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 name="Groupe 135">
            <a:extLst>
              <a:ext uri="{FF2B5EF4-FFF2-40B4-BE49-F238E27FC236}">
                <a16:creationId xmlns:a16="http://schemas.microsoft.com/office/drawing/2014/main" id="{35B447E4-2B7A-0B22-5075-24B4470E8657}"/>
              </a:ext>
            </a:extLst>
          </p:cNvPr>
          <p:cNvGrpSpPr/>
          <p:nvPr/>
        </p:nvGrpSpPr>
        <p:grpSpPr>
          <a:xfrm>
            <a:off x="9425454" y="2254771"/>
            <a:ext cx="157439" cy="1691215"/>
            <a:chOff x="9608334" y="2106405"/>
            <a:chExt cx="157439" cy="1691215"/>
          </a:xfrm>
        </p:grpSpPr>
        <p:cxnSp>
          <p:nvCxnSpPr>
            <p:cNvPr id="157" name="Connecteur droit 156">
              <a:extLst>
                <a:ext uri="{FF2B5EF4-FFF2-40B4-BE49-F238E27FC236}">
                  <a16:creationId xmlns:a16="http://schemas.microsoft.com/office/drawing/2014/main" id="{78908C6E-D54D-7530-F514-1FD669987635}"/>
                </a:ext>
              </a:extLst>
            </p:cNvPr>
            <p:cNvCxnSpPr>
              <a:cxnSpLocks/>
            </p:cNvCxnSpPr>
            <p:nvPr/>
          </p:nvCxnSpPr>
          <p:spPr>
            <a:xfrm>
              <a:off x="9608334" y="2106405"/>
              <a:ext cx="1574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necteur droit 157">
              <a:extLst>
                <a:ext uri="{FF2B5EF4-FFF2-40B4-BE49-F238E27FC236}">
                  <a16:creationId xmlns:a16="http://schemas.microsoft.com/office/drawing/2014/main" id="{FF253FBA-9BD8-A31A-892B-0C23CA6D6DE8}"/>
                </a:ext>
              </a:extLst>
            </p:cNvPr>
            <p:cNvCxnSpPr>
              <a:cxnSpLocks/>
            </p:cNvCxnSpPr>
            <p:nvPr/>
          </p:nvCxnSpPr>
          <p:spPr>
            <a:xfrm>
              <a:off x="9608334" y="3797620"/>
              <a:ext cx="1574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necteur droit 158">
              <a:extLst>
                <a:ext uri="{FF2B5EF4-FFF2-40B4-BE49-F238E27FC236}">
                  <a16:creationId xmlns:a16="http://schemas.microsoft.com/office/drawing/2014/main" id="{83C895D2-4AAA-3594-F96E-10963546D93E}"/>
                </a:ext>
              </a:extLst>
            </p:cNvPr>
            <p:cNvCxnSpPr/>
            <p:nvPr/>
          </p:nvCxnSpPr>
          <p:spPr>
            <a:xfrm>
              <a:off x="9682910" y="2106405"/>
              <a:ext cx="0" cy="167084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 name="Groupe 136">
            <a:extLst>
              <a:ext uri="{FF2B5EF4-FFF2-40B4-BE49-F238E27FC236}">
                <a16:creationId xmlns:a16="http://schemas.microsoft.com/office/drawing/2014/main" id="{6F26C768-00F8-0F44-8BBA-BED88988482E}"/>
              </a:ext>
            </a:extLst>
          </p:cNvPr>
          <p:cNvGrpSpPr/>
          <p:nvPr/>
        </p:nvGrpSpPr>
        <p:grpSpPr>
          <a:xfrm>
            <a:off x="3202136" y="2333980"/>
            <a:ext cx="482786" cy="136563"/>
            <a:chOff x="3385016" y="2185614"/>
            <a:chExt cx="482786" cy="136563"/>
          </a:xfrm>
        </p:grpSpPr>
        <p:cxnSp>
          <p:nvCxnSpPr>
            <p:cNvPr id="154" name="Connecteur droit 153">
              <a:extLst>
                <a:ext uri="{FF2B5EF4-FFF2-40B4-BE49-F238E27FC236}">
                  <a16:creationId xmlns:a16="http://schemas.microsoft.com/office/drawing/2014/main" id="{C0D0B667-8A32-8A28-34D1-974D040783F3}"/>
                </a:ext>
              </a:extLst>
            </p:cNvPr>
            <p:cNvCxnSpPr>
              <a:cxnSpLocks/>
            </p:cNvCxnSpPr>
            <p:nvPr/>
          </p:nvCxnSpPr>
          <p:spPr>
            <a:xfrm rot="5400000">
              <a:off x="3799520"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necteur droit 154">
              <a:extLst>
                <a:ext uri="{FF2B5EF4-FFF2-40B4-BE49-F238E27FC236}">
                  <a16:creationId xmlns:a16="http://schemas.microsoft.com/office/drawing/2014/main" id="{4918A9EA-CE8C-57F5-0E0E-09DDFE7160C3}"/>
                </a:ext>
              </a:extLst>
            </p:cNvPr>
            <p:cNvCxnSpPr>
              <a:cxnSpLocks/>
            </p:cNvCxnSpPr>
            <p:nvPr/>
          </p:nvCxnSpPr>
          <p:spPr>
            <a:xfrm rot="5400000">
              <a:off x="3316734"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necteur droit 155">
              <a:extLst>
                <a:ext uri="{FF2B5EF4-FFF2-40B4-BE49-F238E27FC236}">
                  <a16:creationId xmlns:a16="http://schemas.microsoft.com/office/drawing/2014/main" id="{4D34D8E9-38DE-DAA2-7D86-0373BA41AD80}"/>
                </a:ext>
              </a:extLst>
            </p:cNvPr>
            <p:cNvCxnSpPr/>
            <p:nvPr/>
          </p:nvCxnSpPr>
          <p:spPr>
            <a:xfrm rot="5400000">
              <a:off x="3629316" y="2011817"/>
              <a:ext cx="0" cy="4769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8" name="Groupe 137">
            <a:extLst>
              <a:ext uri="{FF2B5EF4-FFF2-40B4-BE49-F238E27FC236}">
                <a16:creationId xmlns:a16="http://schemas.microsoft.com/office/drawing/2014/main" id="{3D0EC647-7F8B-AB14-71B0-323607A54F82}"/>
              </a:ext>
            </a:extLst>
          </p:cNvPr>
          <p:cNvGrpSpPr/>
          <p:nvPr/>
        </p:nvGrpSpPr>
        <p:grpSpPr>
          <a:xfrm>
            <a:off x="6142333" y="2614236"/>
            <a:ext cx="482786" cy="167532"/>
            <a:chOff x="6325213" y="2465870"/>
            <a:chExt cx="482786" cy="167532"/>
          </a:xfrm>
        </p:grpSpPr>
        <p:cxnSp>
          <p:nvCxnSpPr>
            <p:cNvPr id="151" name="Connecteur droit 150">
              <a:extLst>
                <a:ext uri="{FF2B5EF4-FFF2-40B4-BE49-F238E27FC236}">
                  <a16:creationId xmlns:a16="http://schemas.microsoft.com/office/drawing/2014/main" id="{38504F48-2484-2AF4-AED2-A7D0879E2561}"/>
                </a:ext>
              </a:extLst>
            </p:cNvPr>
            <p:cNvCxnSpPr>
              <a:cxnSpLocks/>
            </p:cNvCxnSpPr>
            <p:nvPr/>
          </p:nvCxnSpPr>
          <p:spPr>
            <a:xfrm rot="5400000">
              <a:off x="6724233" y="2549636"/>
              <a:ext cx="167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necteur droit 151">
              <a:extLst>
                <a:ext uri="{FF2B5EF4-FFF2-40B4-BE49-F238E27FC236}">
                  <a16:creationId xmlns:a16="http://schemas.microsoft.com/office/drawing/2014/main" id="{E975337B-E8BF-717B-5DDB-B90D8FD8D52F}"/>
                </a:ext>
              </a:extLst>
            </p:cNvPr>
            <p:cNvCxnSpPr>
              <a:cxnSpLocks/>
            </p:cNvCxnSpPr>
            <p:nvPr/>
          </p:nvCxnSpPr>
          <p:spPr>
            <a:xfrm rot="5400000">
              <a:off x="6241447" y="2549636"/>
              <a:ext cx="167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Connecteur droit 152">
              <a:extLst>
                <a:ext uri="{FF2B5EF4-FFF2-40B4-BE49-F238E27FC236}">
                  <a16:creationId xmlns:a16="http://schemas.microsoft.com/office/drawing/2014/main" id="{1B9047F7-3017-59D9-6697-BF3002799FA9}"/>
                </a:ext>
              </a:extLst>
            </p:cNvPr>
            <p:cNvCxnSpPr/>
            <p:nvPr/>
          </p:nvCxnSpPr>
          <p:spPr>
            <a:xfrm rot="5400000">
              <a:off x="6569514" y="2306742"/>
              <a:ext cx="0" cy="4769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9" name="Groupe 138">
            <a:extLst>
              <a:ext uri="{FF2B5EF4-FFF2-40B4-BE49-F238E27FC236}">
                <a16:creationId xmlns:a16="http://schemas.microsoft.com/office/drawing/2014/main" id="{A25033C7-A0AE-713D-8359-A07C82EB387A}"/>
              </a:ext>
            </a:extLst>
          </p:cNvPr>
          <p:cNvGrpSpPr/>
          <p:nvPr/>
        </p:nvGrpSpPr>
        <p:grpSpPr>
          <a:xfrm>
            <a:off x="8095912" y="2499313"/>
            <a:ext cx="482786" cy="167532"/>
            <a:chOff x="8278792" y="2350947"/>
            <a:chExt cx="482786" cy="167532"/>
          </a:xfrm>
        </p:grpSpPr>
        <p:cxnSp>
          <p:nvCxnSpPr>
            <p:cNvPr id="148" name="Connecteur droit 147">
              <a:extLst>
                <a:ext uri="{FF2B5EF4-FFF2-40B4-BE49-F238E27FC236}">
                  <a16:creationId xmlns:a16="http://schemas.microsoft.com/office/drawing/2014/main" id="{61985FEA-320C-279B-177E-8B8263AD2A97}"/>
                </a:ext>
              </a:extLst>
            </p:cNvPr>
            <p:cNvCxnSpPr>
              <a:cxnSpLocks/>
            </p:cNvCxnSpPr>
            <p:nvPr/>
          </p:nvCxnSpPr>
          <p:spPr>
            <a:xfrm rot="5400000">
              <a:off x="8677812" y="2434713"/>
              <a:ext cx="167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necteur droit 148">
              <a:extLst>
                <a:ext uri="{FF2B5EF4-FFF2-40B4-BE49-F238E27FC236}">
                  <a16:creationId xmlns:a16="http://schemas.microsoft.com/office/drawing/2014/main" id="{935C64DE-7DA4-E40A-EA96-4EA8EB836E7E}"/>
                </a:ext>
              </a:extLst>
            </p:cNvPr>
            <p:cNvCxnSpPr>
              <a:cxnSpLocks/>
            </p:cNvCxnSpPr>
            <p:nvPr/>
          </p:nvCxnSpPr>
          <p:spPr>
            <a:xfrm rot="5400000">
              <a:off x="8195026" y="2434713"/>
              <a:ext cx="167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necteur droit 149">
              <a:extLst>
                <a:ext uri="{FF2B5EF4-FFF2-40B4-BE49-F238E27FC236}">
                  <a16:creationId xmlns:a16="http://schemas.microsoft.com/office/drawing/2014/main" id="{99389E94-A882-436F-EABF-702B4F5E89CC}"/>
                </a:ext>
              </a:extLst>
            </p:cNvPr>
            <p:cNvCxnSpPr/>
            <p:nvPr/>
          </p:nvCxnSpPr>
          <p:spPr>
            <a:xfrm rot="5400000">
              <a:off x="8523093" y="2191819"/>
              <a:ext cx="0" cy="4769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0" name="Groupe 139">
            <a:extLst>
              <a:ext uri="{FF2B5EF4-FFF2-40B4-BE49-F238E27FC236}">
                <a16:creationId xmlns:a16="http://schemas.microsoft.com/office/drawing/2014/main" id="{02D2D7F8-0074-1D65-823F-E95CD3950B92}"/>
              </a:ext>
            </a:extLst>
          </p:cNvPr>
          <p:cNvGrpSpPr/>
          <p:nvPr/>
        </p:nvGrpSpPr>
        <p:grpSpPr>
          <a:xfrm>
            <a:off x="9086986" y="2004674"/>
            <a:ext cx="495908" cy="159941"/>
            <a:chOff x="9269866" y="1856308"/>
            <a:chExt cx="495908" cy="159941"/>
          </a:xfrm>
        </p:grpSpPr>
        <p:cxnSp>
          <p:nvCxnSpPr>
            <p:cNvPr id="145" name="Connecteur droit 144">
              <a:extLst>
                <a:ext uri="{FF2B5EF4-FFF2-40B4-BE49-F238E27FC236}">
                  <a16:creationId xmlns:a16="http://schemas.microsoft.com/office/drawing/2014/main" id="{C69FFC18-94E2-A80B-903F-F37743564E26}"/>
                </a:ext>
              </a:extLst>
            </p:cNvPr>
            <p:cNvCxnSpPr>
              <a:cxnSpLocks/>
            </p:cNvCxnSpPr>
            <p:nvPr/>
          </p:nvCxnSpPr>
          <p:spPr>
            <a:xfrm rot="5400000">
              <a:off x="9685803" y="1936279"/>
              <a:ext cx="15994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Connecteur droit 145">
              <a:extLst>
                <a:ext uri="{FF2B5EF4-FFF2-40B4-BE49-F238E27FC236}">
                  <a16:creationId xmlns:a16="http://schemas.microsoft.com/office/drawing/2014/main" id="{C7CBA0E3-4718-567E-4CC9-C18CD67293E9}"/>
                </a:ext>
              </a:extLst>
            </p:cNvPr>
            <p:cNvCxnSpPr>
              <a:cxnSpLocks/>
            </p:cNvCxnSpPr>
            <p:nvPr/>
          </p:nvCxnSpPr>
          <p:spPr>
            <a:xfrm rot="5400000">
              <a:off x="9189895" y="1936279"/>
              <a:ext cx="15994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necteur droit 146">
              <a:extLst>
                <a:ext uri="{FF2B5EF4-FFF2-40B4-BE49-F238E27FC236}">
                  <a16:creationId xmlns:a16="http://schemas.microsoft.com/office/drawing/2014/main" id="{68828580-9834-4106-397E-F14C6D0789E8}"/>
                </a:ext>
              </a:extLst>
            </p:cNvPr>
            <p:cNvCxnSpPr/>
            <p:nvPr/>
          </p:nvCxnSpPr>
          <p:spPr>
            <a:xfrm rot="5400000">
              <a:off x="9520806" y="1687103"/>
              <a:ext cx="0" cy="4899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1" name="Groupe 140">
            <a:extLst>
              <a:ext uri="{FF2B5EF4-FFF2-40B4-BE49-F238E27FC236}">
                <a16:creationId xmlns:a16="http://schemas.microsoft.com/office/drawing/2014/main" id="{DD6A2858-744C-9B39-D4B8-DF13D1FE48FD}"/>
              </a:ext>
            </a:extLst>
          </p:cNvPr>
          <p:cNvGrpSpPr/>
          <p:nvPr/>
        </p:nvGrpSpPr>
        <p:grpSpPr>
          <a:xfrm>
            <a:off x="10038210" y="2008524"/>
            <a:ext cx="495908" cy="159941"/>
            <a:chOff x="10221090" y="1860158"/>
            <a:chExt cx="495908" cy="159941"/>
          </a:xfrm>
        </p:grpSpPr>
        <p:cxnSp>
          <p:nvCxnSpPr>
            <p:cNvPr id="142" name="Connecteur droit 141">
              <a:extLst>
                <a:ext uri="{FF2B5EF4-FFF2-40B4-BE49-F238E27FC236}">
                  <a16:creationId xmlns:a16="http://schemas.microsoft.com/office/drawing/2014/main" id="{D826A407-BB15-E40E-F5D1-FA7536F6AFC1}"/>
                </a:ext>
              </a:extLst>
            </p:cNvPr>
            <p:cNvCxnSpPr>
              <a:cxnSpLocks/>
            </p:cNvCxnSpPr>
            <p:nvPr/>
          </p:nvCxnSpPr>
          <p:spPr>
            <a:xfrm rot="5400000">
              <a:off x="10637027" y="1940129"/>
              <a:ext cx="15994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Connecteur droit 142">
              <a:extLst>
                <a:ext uri="{FF2B5EF4-FFF2-40B4-BE49-F238E27FC236}">
                  <a16:creationId xmlns:a16="http://schemas.microsoft.com/office/drawing/2014/main" id="{539F4F39-44B1-4657-CD74-B2D058B6231D}"/>
                </a:ext>
              </a:extLst>
            </p:cNvPr>
            <p:cNvCxnSpPr>
              <a:cxnSpLocks/>
            </p:cNvCxnSpPr>
            <p:nvPr/>
          </p:nvCxnSpPr>
          <p:spPr>
            <a:xfrm rot="5400000">
              <a:off x="10141119" y="1940129"/>
              <a:ext cx="15994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Connecteur droit 143">
              <a:extLst>
                <a:ext uri="{FF2B5EF4-FFF2-40B4-BE49-F238E27FC236}">
                  <a16:creationId xmlns:a16="http://schemas.microsoft.com/office/drawing/2014/main" id="{00434DC2-FF04-C2C7-EC83-E2DB7834DA63}"/>
                </a:ext>
              </a:extLst>
            </p:cNvPr>
            <p:cNvCxnSpPr/>
            <p:nvPr/>
          </p:nvCxnSpPr>
          <p:spPr>
            <a:xfrm rot="5400000">
              <a:off x="10472030" y="1690953"/>
              <a:ext cx="0" cy="4899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3" name="Espace réservé du texte 3">
            <a:extLst>
              <a:ext uri="{FF2B5EF4-FFF2-40B4-BE49-F238E27FC236}">
                <a16:creationId xmlns:a16="http://schemas.microsoft.com/office/drawing/2014/main" id="{00EF7FFD-22AE-0B13-AAAA-EE70CA1EB6C5}"/>
              </a:ext>
            </a:extLst>
          </p:cNvPr>
          <p:cNvSpPr txBox="1">
            <a:spLocks/>
          </p:cNvSpPr>
          <p:nvPr/>
        </p:nvSpPr>
        <p:spPr>
          <a:xfrm>
            <a:off x="3176228" y="2144160"/>
            <a:ext cx="652259" cy="159942"/>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ns</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4" name="Espace réservé du texte 3">
            <a:extLst>
              <a:ext uri="{FF2B5EF4-FFF2-40B4-BE49-F238E27FC236}">
                <a16:creationId xmlns:a16="http://schemas.microsoft.com/office/drawing/2014/main" id="{E6A30BBA-4AD8-745B-ED17-6A712526C0DB}"/>
              </a:ext>
            </a:extLst>
          </p:cNvPr>
          <p:cNvSpPr txBox="1">
            <a:spLocks/>
          </p:cNvSpPr>
          <p:nvPr/>
        </p:nvSpPr>
        <p:spPr>
          <a:xfrm>
            <a:off x="6126846" y="2432912"/>
            <a:ext cx="652259"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ns</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5" name="Espace réservé du texte 3">
            <a:extLst>
              <a:ext uri="{FF2B5EF4-FFF2-40B4-BE49-F238E27FC236}">
                <a16:creationId xmlns:a16="http://schemas.microsoft.com/office/drawing/2014/main" id="{C824F49D-9285-8ED2-1AB1-37917D09C0EF}"/>
              </a:ext>
            </a:extLst>
          </p:cNvPr>
          <p:cNvSpPr txBox="1">
            <a:spLocks/>
          </p:cNvSpPr>
          <p:nvPr/>
        </p:nvSpPr>
        <p:spPr>
          <a:xfrm>
            <a:off x="5126234" y="4155434"/>
            <a:ext cx="652259"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ns</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6" name="Espace réservé du texte 3">
            <a:extLst>
              <a:ext uri="{FF2B5EF4-FFF2-40B4-BE49-F238E27FC236}">
                <a16:creationId xmlns:a16="http://schemas.microsoft.com/office/drawing/2014/main" id="{C8711D6A-5DBA-6BB6-6459-9194DE106CA5}"/>
              </a:ext>
            </a:extLst>
          </p:cNvPr>
          <p:cNvSpPr txBox="1">
            <a:spLocks/>
          </p:cNvSpPr>
          <p:nvPr/>
        </p:nvSpPr>
        <p:spPr>
          <a:xfrm>
            <a:off x="4171762" y="3794284"/>
            <a:ext cx="652259"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ns</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7" name="Espace réservé du texte 3">
            <a:extLst>
              <a:ext uri="{FF2B5EF4-FFF2-40B4-BE49-F238E27FC236}">
                <a16:creationId xmlns:a16="http://schemas.microsoft.com/office/drawing/2014/main" id="{F63CC9E7-5AB4-A54C-551E-C799D747CFB0}"/>
              </a:ext>
            </a:extLst>
          </p:cNvPr>
          <p:cNvSpPr txBox="1">
            <a:spLocks/>
          </p:cNvSpPr>
          <p:nvPr/>
        </p:nvSpPr>
        <p:spPr>
          <a:xfrm>
            <a:off x="7076294" y="3626725"/>
            <a:ext cx="652259"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ns</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8" name="Espace réservé du texte 3">
            <a:extLst>
              <a:ext uri="{FF2B5EF4-FFF2-40B4-BE49-F238E27FC236}">
                <a16:creationId xmlns:a16="http://schemas.microsoft.com/office/drawing/2014/main" id="{38C2B6FC-F900-CF25-0FCD-BEB0D6862619}"/>
              </a:ext>
            </a:extLst>
          </p:cNvPr>
          <p:cNvSpPr txBox="1">
            <a:spLocks/>
          </p:cNvSpPr>
          <p:nvPr/>
        </p:nvSpPr>
        <p:spPr>
          <a:xfrm>
            <a:off x="8077364" y="2328711"/>
            <a:ext cx="652259"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ns</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9" name="Espace réservé du texte 3">
            <a:extLst>
              <a:ext uri="{FF2B5EF4-FFF2-40B4-BE49-F238E27FC236}">
                <a16:creationId xmlns:a16="http://schemas.microsoft.com/office/drawing/2014/main" id="{89CB80A5-3C94-9B4E-06A0-D1874B1D7C1A}"/>
              </a:ext>
            </a:extLst>
          </p:cNvPr>
          <p:cNvSpPr txBox="1">
            <a:spLocks/>
          </p:cNvSpPr>
          <p:nvPr/>
        </p:nvSpPr>
        <p:spPr>
          <a:xfrm>
            <a:off x="8780872" y="1739435"/>
            <a:ext cx="1075635"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 = 0.047</a:t>
            </a:r>
            <a:r>
              <a:rPr kumimoji="0" lang="fr-FR" sz="12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0" name="Espace réservé du texte 3">
            <a:extLst>
              <a:ext uri="{FF2B5EF4-FFF2-40B4-BE49-F238E27FC236}">
                <a16:creationId xmlns:a16="http://schemas.microsoft.com/office/drawing/2014/main" id="{465FFC2C-A28C-CF6F-C3FF-28E4AF7B65CE}"/>
              </a:ext>
            </a:extLst>
          </p:cNvPr>
          <p:cNvSpPr txBox="1">
            <a:spLocks/>
          </p:cNvSpPr>
          <p:nvPr/>
        </p:nvSpPr>
        <p:spPr>
          <a:xfrm>
            <a:off x="9798038" y="1750635"/>
            <a:ext cx="1075635" cy="326384"/>
          </a:xfrm>
          <a:prstGeom prst="rect">
            <a:avLst/>
          </a:prstGeom>
        </p:spPr>
        <p:txBody>
          <a:bodyPr lIns="180000">
            <a:noAutofit/>
          </a:bodyPr>
          <a:lstStyle>
            <a:lvl1pPr marL="0" indent="0" algn="l" defTabSz="914400" rtl="0" eaLnBrk="1" latinLnBrk="0" hangingPunct="1">
              <a:lnSpc>
                <a:spcPct val="90000"/>
              </a:lnSpc>
              <a:spcBef>
                <a:spcPts val="1000"/>
              </a:spcBef>
              <a:buFont typeface="Arial" panose="020B0604020202020204" pitchFamily="34" charset="0"/>
              <a:buNone/>
              <a:defRPr sz="3600" b="1" i="0" kern="1200">
                <a:solidFill>
                  <a:srgbClr val="5E247C"/>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4000" b="1" i="0" kern="1200">
                <a:solidFill>
                  <a:srgbClr val="FF7F4D"/>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 &lt; 0.001</a:t>
            </a:r>
            <a:r>
              <a:rPr kumimoji="0" lang="fr-FR" sz="12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1" name="Text Box 4">
            <a:extLst>
              <a:ext uri="{FF2B5EF4-FFF2-40B4-BE49-F238E27FC236}">
                <a16:creationId xmlns:a16="http://schemas.microsoft.com/office/drawing/2014/main" id="{79CE7719-C8C2-60AC-20DC-7DFF0717572A}"/>
              </a:ext>
            </a:extLst>
          </p:cNvPr>
          <p:cNvSpPr txBox="1">
            <a:spLocks noChangeArrowheads="1"/>
          </p:cNvSpPr>
          <p:nvPr/>
        </p:nvSpPr>
        <p:spPr bwMode="auto">
          <a:xfrm rot="16200000">
            <a:off x="305471" y="3029133"/>
            <a:ext cx="4044030" cy="27699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Incidence of IE (Per 100 Person-Years)</a:t>
            </a:r>
            <a:endParaRPr kumimoji="0" lang="da-DK" sz="12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202" name="Rectangle à coins arrondis 10">
            <a:extLst>
              <a:ext uri="{FF2B5EF4-FFF2-40B4-BE49-F238E27FC236}">
                <a16:creationId xmlns:a16="http://schemas.microsoft.com/office/drawing/2014/main" id="{03FAF6AC-C2D5-B978-C98B-3688D143117D}"/>
              </a:ext>
            </a:extLst>
          </p:cNvPr>
          <p:cNvSpPr/>
          <p:nvPr/>
        </p:nvSpPr>
        <p:spPr>
          <a:xfrm>
            <a:off x="1856091" y="1007170"/>
            <a:ext cx="9238629" cy="467395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grpSp>
        <p:nvGrpSpPr>
          <p:cNvPr id="207" name="Groupe 206">
            <a:extLst>
              <a:ext uri="{FF2B5EF4-FFF2-40B4-BE49-F238E27FC236}">
                <a16:creationId xmlns:a16="http://schemas.microsoft.com/office/drawing/2014/main" id="{4688F93A-9A61-C7BE-B86D-CA6E44B36471}"/>
              </a:ext>
            </a:extLst>
          </p:cNvPr>
          <p:cNvGrpSpPr/>
          <p:nvPr/>
        </p:nvGrpSpPr>
        <p:grpSpPr>
          <a:xfrm>
            <a:off x="4184390" y="3985595"/>
            <a:ext cx="482786" cy="136563"/>
            <a:chOff x="3385016" y="2185614"/>
            <a:chExt cx="482786" cy="136563"/>
          </a:xfrm>
        </p:grpSpPr>
        <p:cxnSp>
          <p:nvCxnSpPr>
            <p:cNvPr id="208" name="Connecteur droit 207">
              <a:extLst>
                <a:ext uri="{FF2B5EF4-FFF2-40B4-BE49-F238E27FC236}">
                  <a16:creationId xmlns:a16="http://schemas.microsoft.com/office/drawing/2014/main" id="{A27EAAF1-502D-1214-E5B4-F740C1B86E15}"/>
                </a:ext>
              </a:extLst>
            </p:cNvPr>
            <p:cNvCxnSpPr>
              <a:cxnSpLocks/>
            </p:cNvCxnSpPr>
            <p:nvPr/>
          </p:nvCxnSpPr>
          <p:spPr>
            <a:xfrm rot="5400000">
              <a:off x="3799520"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Connecteur droit 208">
              <a:extLst>
                <a:ext uri="{FF2B5EF4-FFF2-40B4-BE49-F238E27FC236}">
                  <a16:creationId xmlns:a16="http://schemas.microsoft.com/office/drawing/2014/main" id="{BA251808-34ED-E503-8827-DD77F9C5BAB4}"/>
                </a:ext>
              </a:extLst>
            </p:cNvPr>
            <p:cNvCxnSpPr>
              <a:cxnSpLocks/>
            </p:cNvCxnSpPr>
            <p:nvPr/>
          </p:nvCxnSpPr>
          <p:spPr>
            <a:xfrm rot="5400000">
              <a:off x="3316734"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Connecteur droit 209">
              <a:extLst>
                <a:ext uri="{FF2B5EF4-FFF2-40B4-BE49-F238E27FC236}">
                  <a16:creationId xmlns:a16="http://schemas.microsoft.com/office/drawing/2014/main" id="{8887B149-199F-A7C3-026D-8E015C419219}"/>
                </a:ext>
              </a:extLst>
            </p:cNvPr>
            <p:cNvCxnSpPr/>
            <p:nvPr/>
          </p:nvCxnSpPr>
          <p:spPr>
            <a:xfrm rot="5400000">
              <a:off x="3629316" y="2011817"/>
              <a:ext cx="0" cy="4769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1" name="Groupe 210">
            <a:extLst>
              <a:ext uri="{FF2B5EF4-FFF2-40B4-BE49-F238E27FC236}">
                <a16:creationId xmlns:a16="http://schemas.microsoft.com/office/drawing/2014/main" id="{7B08E93F-5735-FDC5-5B2D-D0EF20D7F0B8}"/>
              </a:ext>
            </a:extLst>
          </p:cNvPr>
          <p:cNvGrpSpPr/>
          <p:nvPr/>
        </p:nvGrpSpPr>
        <p:grpSpPr>
          <a:xfrm>
            <a:off x="5191332" y="4399422"/>
            <a:ext cx="482786" cy="136563"/>
            <a:chOff x="3385016" y="2185614"/>
            <a:chExt cx="482786" cy="136563"/>
          </a:xfrm>
        </p:grpSpPr>
        <p:cxnSp>
          <p:nvCxnSpPr>
            <p:cNvPr id="212" name="Connecteur droit 211">
              <a:extLst>
                <a:ext uri="{FF2B5EF4-FFF2-40B4-BE49-F238E27FC236}">
                  <a16:creationId xmlns:a16="http://schemas.microsoft.com/office/drawing/2014/main" id="{8B926D84-AF99-AF63-1196-2C8D698855E5}"/>
                </a:ext>
              </a:extLst>
            </p:cNvPr>
            <p:cNvCxnSpPr>
              <a:cxnSpLocks/>
            </p:cNvCxnSpPr>
            <p:nvPr/>
          </p:nvCxnSpPr>
          <p:spPr>
            <a:xfrm rot="5400000">
              <a:off x="3799520"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Connecteur droit 212">
              <a:extLst>
                <a:ext uri="{FF2B5EF4-FFF2-40B4-BE49-F238E27FC236}">
                  <a16:creationId xmlns:a16="http://schemas.microsoft.com/office/drawing/2014/main" id="{22EBD30E-54EC-C895-AD72-72D2381CDAE9}"/>
                </a:ext>
              </a:extLst>
            </p:cNvPr>
            <p:cNvCxnSpPr>
              <a:cxnSpLocks/>
            </p:cNvCxnSpPr>
            <p:nvPr/>
          </p:nvCxnSpPr>
          <p:spPr>
            <a:xfrm rot="5400000">
              <a:off x="3316734"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Connecteur droit 213">
              <a:extLst>
                <a:ext uri="{FF2B5EF4-FFF2-40B4-BE49-F238E27FC236}">
                  <a16:creationId xmlns:a16="http://schemas.microsoft.com/office/drawing/2014/main" id="{20C93E7A-3144-7F8C-A21A-50FF087C9DDB}"/>
                </a:ext>
              </a:extLst>
            </p:cNvPr>
            <p:cNvCxnSpPr/>
            <p:nvPr/>
          </p:nvCxnSpPr>
          <p:spPr>
            <a:xfrm rot="5400000">
              <a:off x="3629316" y="2011817"/>
              <a:ext cx="0" cy="4769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5" name="Groupe 214">
            <a:extLst>
              <a:ext uri="{FF2B5EF4-FFF2-40B4-BE49-F238E27FC236}">
                <a16:creationId xmlns:a16="http://schemas.microsoft.com/office/drawing/2014/main" id="{CE5CCF7C-A0FD-D0A6-2345-201957BBFD62}"/>
              </a:ext>
            </a:extLst>
          </p:cNvPr>
          <p:cNvGrpSpPr/>
          <p:nvPr/>
        </p:nvGrpSpPr>
        <p:grpSpPr>
          <a:xfrm>
            <a:off x="7141449" y="3849032"/>
            <a:ext cx="482786" cy="136563"/>
            <a:chOff x="3385016" y="2185614"/>
            <a:chExt cx="482786" cy="136563"/>
          </a:xfrm>
        </p:grpSpPr>
        <p:cxnSp>
          <p:nvCxnSpPr>
            <p:cNvPr id="216" name="Connecteur droit 215">
              <a:extLst>
                <a:ext uri="{FF2B5EF4-FFF2-40B4-BE49-F238E27FC236}">
                  <a16:creationId xmlns:a16="http://schemas.microsoft.com/office/drawing/2014/main" id="{34240D33-F01E-F2B6-F821-D9C3B5E204B4}"/>
                </a:ext>
              </a:extLst>
            </p:cNvPr>
            <p:cNvCxnSpPr>
              <a:cxnSpLocks/>
            </p:cNvCxnSpPr>
            <p:nvPr/>
          </p:nvCxnSpPr>
          <p:spPr>
            <a:xfrm rot="5400000">
              <a:off x="3799520"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Connecteur droit 216">
              <a:extLst>
                <a:ext uri="{FF2B5EF4-FFF2-40B4-BE49-F238E27FC236}">
                  <a16:creationId xmlns:a16="http://schemas.microsoft.com/office/drawing/2014/main" id="{27B5E1C8-CE1B-48BB-CF6E-02D451029DB7}"/>
                </a:ext>
              </a:extLst>
            </p:cNvPr>
            <p:cNvCxnSpPr>
              <a:cxnSpLocks/>
            </p:cNvCxnSpPr>
            <p:nvPr/>
          </p:nvCxnSpPr>
          <p:spPr>
            <a:xfrm rot="5400000">
              <a:off x="3316734" y="2253896"/>
              <a:ext cx="13656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Connecteur droit 217">
              <a:extLst>
                <a:ext uri="{FF2B5EF4-FFF2-40B4-BE49-F238E27FC236}">
                  <a16:creationId xmlns:a16="http://schemas.microsoft.com/office/drawing/2014/main" id="{1E78B265-95DB-737F-C44D-1FA9BF71C78B}"/>
                </a:ext>
              </a:extLst>
            </p:cNvPr>
            <p:cNvCxnSpPr/>
            <p:nvPr/>
          </p:nvCxnSpPr>
          <p:spPr>
            <a:xfrm rot="5400000">
              <a:off x="3629316" y="2011817"/>
              <a:ext cx="0" cy="4769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9768060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4" y="1151119"/>
            <a:ext cx="11104989" cy="4090352"/>
          </a:xfrm>
        </p:spPr>
        <p:txBody>
          <a:bodyPr/>
          <a:lstStyle/>
          <a:p>
            <a:pPr>
              <a:spcAft>
                <a:spcPts val="2400"/>
              </a:spcAft>
            </a:pPr>
            <a:r>
              <a:rPr lang="en-US" dirty="0"/>
              <a:t>The SUSANA cohort (</a:t>
            </a:r>
            <a:r>
              <a:rPr lang="en-US" dirty="0" err="1"/>
              <a:t>SUrveillance</a:t>
            </a:r>
            <a:r>
              <a:rPr lang="en-US" dirty="0"/>
              <a:t> of </a:t>
            </a:r>
            <a:r>
              <a:rPr lang="en-US" dirty="0" err="1"/>
              <a:t>SAfety</a:t>
            </a:r>
            <a:r>
              <a:rPr lang="en-US" dirty="0"/>
              <a:t> of New Antibiotics) is a multi-centric, retrospective study on patients with microbiologically documented or clinically suspected infections due to multi-drug resistant microorganisms (MDROs) receiving antibiotic therapy with new BLBIS.</a:t>
            </a:r>
          </a:p>
          <a:p>
            <a:pPr>
              <a:spcAft>
                <a:spcPts val="2400"/>
              </a:spcAft>
            </a:pPr>
            <a:r>
              <a:rPr lang="en-US" dirty="0"/>
              <a:t>21 operating </a:t>
            </a:r>
            <a:r>
              <a:rPr lang="en-US" dirty="0" err="1"/>
              <a:t>centres</a:t>
            </a:r>
            <a:r>
              <a:rPr lang="en-US" dirty="0"/>
              <a:t> throughout Italy</a:t>
            </a:r>
          </a:p>
          <a:p>
            <a:pPr>
              <a:spcAft>
                <a:spcPts val="2400"/>
              </a:spcAft>
            </a:pPr>
            <a:r>
              <a:rPr lang="en-US" dirty="0"/>
              <a:t>Coordinating </a:t>
            </a:r>
            <a:r>
              <a:rPr lang="en-US" dirty="0" err="1"/>
              <a:t>centre</a:t>
            </a:r>
            <a:r>
              <a:rPr lang="en-US" dirty="0"/>
              <a:t>: Infectious Diseases Department - Fondazione IRCCS San Gerardo </a:t>
            </a:r>
            <a:r>
              <a:rPr lang="en-US" dirty="0" err="1"/>
              <a:t>dei</a:t>
            </a:r>
            <a:r>
              <a:rPr lang="en-US" dirty="0"/>
              <a:t> </a:t>
            </a:r>
            <a:r>
              <a:rPr lang="en-US" dirty="0" err="1"/>
              <a:t>Tintori</a:t>
            </a:r>
            <a:r>
              <a:rPr lang="en-US" dirty="0"/>
              <a:t> (Monza, Lombardy region)</a:t>
            </a:r>
          </a:p>
          <a:p>
            <a:r>
              <a:rPr lang="en-US" dirty="0"/>
              <a:t>Study aims</a:t>
            </a:r>
          </a:p>
          <a:p>
            <a:pPr lvl="1"/>
            <a:r>
              <a:rPr lang="en-US" dirty="0"/>
              <a:t>To monitor the frequency, extent and outcome of the adverse events occurred during treatment with new antibiotics</a:t>
            </a:r>
          </a:p>
          <a:p>
            <a:pPr lvl="1"/>
            <a:r>
              <a:rPr lang="en-US" dirty="0"/>
              <a:t>To investigate the factors associated with the adverse events</a:t>
            </a:r>
          </a:p>
          <a:p>
            <a:pPr lvl="1"/>
            <a:r>
              <a:rPr lang="en-US" dirty="0"/>
              <a:t>To evaluate the efficacy of antimicrobial treatment with new antibiotics in real-world hospital settings</a:t>
            </a:r>
          </a:p>
          <a:p>
            <a:pPr marL="296862" lvl="1" indent="0">
              <a:buNone/>
            </a:pPr>
            <a:endParaRPr lang="en-US" dirty="0"/>
          </a:p>
          <a:p>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SUSANA </a:t>
            </a:r>
            <a:r>
              <a:rPr lang="fr-FR" dirty="0" err="1"/>
              <a:t>cohort</a:t>
            </a:r>
            <a:r>
              <a:rPr lang="fr-FR" dirty="0"/>
              <a:t>: operating network</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8" name="Espace réservé du texte 7">
            <a:extLst>
              <a:ext uri="{FF2B5EF4-FFF2-40B4-BE49-F238E27FC236}">
                <a16:creationId xmlns:a16="http://schemas.microsoft.com/office/drawing/2014/main" id="{DB62AC61-FE4D-55D6-80C0-0E992A24E758}"/>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351767829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5" y="901679"/>
            <a:ext cx="11104989" cy="2195304"/>
          </a:xfrm>
        </p:spPr>
        <p:txBody>
          <a:bodyPr/>
          <a:lstStyle/>
          <a:p>
            <a:r>
              <a:rPr lang="en-US" sz="1400" dirty="0"/>
              <a:t>Current sample size</a:t>
            </a:r>
          </a:p>
          <a:p>
            <a:pPr lvl="1">
              <a:spcAft>
                <a:spcPts val="1200"/>
              </a:spcAft>
            </a:pPr>
            <a:r>
              <a:rPr lang="en-US" sz="1200" dirty="0"/>
              <a:t>330 patients treated with new BLBLIS, 188 of which treated with CAZ/AVI</a:t>
            </a:r>
          </a:p>
          <a:p>
            <a:r>
              <a:rPr lang="en-US" sz="1400" dirty="0"/>
              <a:t>Enrolment period</a:t>
            </a:r>
          </a:p>
          <a:p>
            <a:pPr lvl="1">
              <a:spcAft>
                <a:spcPts val="1200"/>
              </a:spcAft>
            </a:pPr>
            <a:r>
              <a:rPr lang="en-US" sz="1200" dirty="0"/>
              <a:t>November 2019- ongoing</a:t>
            </a:r>
          </a:p>
          <a:p>
            <a:r>
              <a:rPr lang="en-US" sz="1400" dirty="0"/>
              <a:t>Inclusion criteria</a:t>
            </a:r>
          </a:p>
          <a:p>
            <a:pPr lvl="1">
              <a:spcAft>
                <a:spcPts val="2400"/>
              </a:spcAft>
            </a:pPr>
            <a:r>
              <a:rPr lang="en-US" sz="1200" dirty="0"/>
              <a:t>All adult patients with microbiologically documented or clinically suspected MDRO infection who received treatment with new antibiotics</a:t>
            </a:r>
          </a:p>
          <a:p>
            <a:endParaRPr lang="fr-FR" sz="1600"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SUSANA </a:t>
            </a:r>
            <a:r>
              <a:rPr lang="fr-FR" dirty="0" err="1"/>
              <a:t>cohort</a:t>
            </a:r>
            <a:r>
              <a:rPr lang="fr-FR" dirty="0"/>
              <a:t>: data collection</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3" name="Rectangle 2">
            <a:extLst>
              <a:ext uri="{FF2B5EF4-FFF2-40B4-BE49-F238E27FC236}">
                <a16:creationId xmlns:a16="http://schemas.microsoft.com/office/drawing/2014/main" id="{5DB0FD3B-C638-BF4A-52E7-67E0C3453704}"/>
              </a:ext>
            </a:extLst>
          </p:cNvPr>
          <p:cNvSpPr/>
          <p:nvPr/>
        </p:nvSpPr>
        <p:spPr>
          <a:xfrm>
            <a:off x="983208" y="3282635"/>
            <a:ext cx="3630923" cy="28242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Espace réservé du texte 1">
            <a:extLst>
              <a:ext uri="{FF2B5EF4-FFF2-40B4-BE49-F238E27FC236}">
                <a16:creationId xmlns:a16="http://schemas.microsoft.com/office/drawing/2014/main" id="{E104AFFD-8711-4BA9-BA52-86AF5B84E7FC}"/>
              </a:ext>
            </a:extLst>
          </p:cNvPr>
          <p:cNvSpPr txBox="1">
            <a:spLocks/>
          </p:cNvSpPr>
          <p:nvPr/>
        </p:nvSpPr>
        <p:spPr>
          <a:xfrm>
            <a:off x="1114034" y="3128230"/>
            <a:ext cx="2576223" cy="24533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Major demographic and clinical characteristics of patients</a:t>
            </a:r>
          </a:p>
        </p:txBody>
      </p:sp>
      <p:sp>
        <p:nvSpPr>
          <p:cNvPr id="7" name="Espace réservé du texte 1">
            <a:extLst>
              <a:ext uri="{FF2B5EF4-FFF2-40B4-BE49-F238E27FC236}">
                <a16:creationId xmlns:a16="http://schemas.microsoft.com/office/drawing/2014/main" id="{977F5AC6-E886-2628-FAC9-A67EC0E84667}"/>
              </a:ext>
            </a:extLst>
          </p:cNvPr>
          <p:cNvSpPr txBox="1">
            <a:spLocks/>
          </p:cNvSpPr>
          <p:nvPr/>
        </p:nvSpPr>
        <p:spPr>
          <a:xfrm>
            <a:off x="983208" y="3611287"/>
            <a:ext cx="3630923" cy="242442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fr-FR" sz="1200" kern="100" dirty="0">
                <a:effectLst/>
                <a:ea typeface="Aptos" panose="020B0004020202020204" pitchFamily="34" charset="0"/>
              </a:rPr>
              <a:t>Age, </a:t>
            </a:r>
            <a:r>
              <a:rPr lang="fr-FR" sz="1200" kern="100" dirty="0" err="1">
                <a:effectLst/>
                <a:ea typeface="Aptos" panose="020B0004020202020204" pitchFamily="34" charset="0"/>
              </a:rPr>
              <a:t>sex</a:t>
            </a:r>
            <a:r>
              <a:rPr lang="fr-FR" sz="1200" kern="100" dirty="0">
                <a:effectLst/>
                <a:ea typeface="Aptos" panose="020B0004020202020204" pitchFamily="34" charset="0"/>
              </a:rPr>
              <a:t>, </a:t>
            </a:r>
            <a:r>
              <a:rPr lang="fr-FR" sz="1200" kern="100" dirty="0" err="1">
                <a:effectLst/>
                <a:ea typeface="Aptos" panose="020B0004020202020204" pitchFamily="34" charset="0"/>
              </a:rPr>
              <a:t>Charlson</a:t>
            </a:r>
            <a:r>
              <a:rPr lang="fr-FR" sz="1200" kern="100" dirty="0">
                <a:effectLst/>
                <a:ea typeface="Aptos" panose="020B0004020202020204" pitchFamily="34" charset="0"/>
              </a:rPr>
              <a:t> </a:t>
            </a:r>
            <a:r>
              <a:rPr lang="fr-FR" sz="1200" kern="100" dirty="0" err="1">
                <a:effectLst/>
                <a:ea typeface="Aptos" panose="020B0004020202020204" pitchFamily="34" charset="0"/>
              </a:rPr>
              <a:t>Comorbidity</a:t>
            </a:r>
            <a:r>
              <a:rPr lang="fr-FR" sz="1200" kern="100" dirty="0">
                <a:effectLst/>
                <a:ea typeface="Aptos" panose="020B0004020202020204" pitchFamily="34" charset="0"/>
              </a:rPr>
              <a:t> Index</a:t>
            </a:r>
          </a:p>
          <a:p>
            <a:pPr>
              <a:lnSpc>
                <a:spcPct val="107000"/>
              </a:lnSpc>
            </a:pPr>
            <a:r>
              <a:rPr lang="fr-FR" sz="1200" kern="100" dirty="0" err="1">
                <a:effectLst/>
                <a:ea typeface="Aptos" panose="020B0004020202020204" pitchFamily="34" charset="0"/>
              </a:rPr>
              <a:t>Immunodepression</a:t>
            </a:r>
            <a:r>
              <a:rPr lang="fr-FR" sz="1200" kern="100" dirty="0">
                <a:effectLst/>
                <a:ea typeface="Aptos" panose="020B0004020202020204" pitchFamily="34" charset="0"/>
              </a:rPr>
              <a:t> </a:t>
            </a:r>
            <a:r>
              <a:rPr lang="fr-FR" sz="1200" kern="100" dirty="0" err="1">
                <a:effectLst/>
                <a:ea typeface="Aptos" panose="020B0004020202020204" pitchFamily="34" charset="0"/>
              </a:rPr>
              <a:t>status</a:t>
            </a:r>
            <a:endParaRPr lang="fr-FR" sz="1200" kern="100" dirty="0">
              <a:ea typeface="Aptos" panose="020B0004020202020204" pitchFamily="34" charset="0"/>
            </a:endParaRPr>
          </a:p>
          <a:p>
            <a:pPr>
              <a:lnSpc>
                <a:spcPct val="107000"/>
              </a:lnSpc>
            </a:pPr>
            <a:r>
              <a:rPr lang="fr-FR" sz="1200" kern="100" dirty="0">
                <a:effectLst/>
                <a:ea typeface="Aptos" panose="020B0004020202020204" pitchFamily="34" charset="0"/>
              </a:rPr>
              <a:t>Risk </a:t>
            </a:r>
            <a:r>
              <a:rPr lang="fr-FR" sz="1200" kern="100" dirty="0" err="1">
                <a:effectLst/>
                <a:ea typeface="Aptos" panose="020B0004020202020204" pitchFamily="34" charset="0"/>
              </a:rPr>
              <a:t>factors</a:t>
            </a:r>
            <a:r>
              <a:rPr lang="fr-FR" sz="1200" kern="100" dirty="0">
                <a:effectLst/>
                <a:ea typeface="Aptos" panose="020B0004020202020204" pitchFamily="34" charset="0"/>
              </a:rPr>
              <a:t> for MDR </a:t>
            </a:r>
            <a:r>
              <a:rPr lang="fr-FR" sz="1200" kern="100" dirty="0" err="1">
                <a:effectLst/>
                <a:ea typeface="Aptos" panose="020B0004020202020204" pitchFamily="34" charset="0"/>
              </a:rPr>
              <a:t>colonization</a:t>
            </a:r>
            <a:r>
              <a:rPr lang="fr-FR" sz="1200" kern="100" dirty="0">
                <a:effectLst/>
                <a:ea typeface="Aptos" panose="020B0004020202020204" pitchFamily="34" charset="0"/>
              </a:rPr>
              <a:t> or MDR infection at </a:t>
            </a:r>
            <a:r>
              <a:rPr lang="fr-FR" sz="1200" kern="100" dirty="0" err="1">
                <a:effectLst/>
                <a:ea typeface="Aptos" panose="020B0004020202020204" pitchFamily="34" charset="0"/>
              </a:rPr>
              <a:t>antibiotic</a:t>
            </a:r>
            <a:r>
              <a:rPr lang="fr-FR" sz="1200" kern="100" dirty="0">
                <a:effectLst/>
                <a:ea typeface="Aptos" panose="020B0004020202020204" pitchFamily="34" charset="0"/>
              </a:rPr>
              <a:t> prescription</a:t>
            </a:r>
          </a:p>
          <a:p>
            <a:pPr>
              <a:lnSpc>
                <a:spcPct val="107000"/>
              </a:lnSpc>
            </a:pPr>
            <a:r>
              <a:rPr lang="fr-FR" sz="1200" kern="100" dirty="0">
                <a:effectLst/>
                <a:ea typeface="Aptos" panose="020B0004020202020204" pitchFamily="34" charset="0"/>
              </a:rPr>
              <a:t>Ward of </a:t>
            </a:r>
            <a:r>
              <a:rPr lang="fr-FR" sz="1200" kern="100" dirty="0" err="1">
                <a:effectLst/>
                <a:ea typeface="Aptos" panose="020B0004020202020204" pitchFamily="34" charset="0"/>
              </a:rPr>
              <a:t>antibiotic</a:t>
            </a:r>
            <a:r>
              <a:rPr lang="fr-FR" sz="1200" kern="100" dirty="0">
                <a:effectLst/>
                <a:ea typeface="Aptos" panose="020B0004020202020204" pitchFamily="34" charset="0"/>
              </a:rPr>
              <a:t> prescription </a:t>
            </a:r>
          </a:p>
          <a:p>
            <a:pPr>
              <a:lnSpc>
                <a:spcPct val="107000"/>
              </a:lnSpc>
            </a:pPr>
            <a:r>
              <a:rPr lang="fr-FR" sz="1200" kern="100" dirty="0">
                <a:effectLst/>
                <a:ea typeface="Aptos" panose="020B0004020202020204" pitchFamily="34" charset="0"/>
              </a:rPr>
              <a:t>Type and site of infection</a:t>
            </a:r>
          </a:p>
          <a:p>
            <a:pPr>
              <a:lnSpc>
                <a:spcPct val="107000"/>
              </a:lnSpc>
            </a:pPr>
            <a:r>
              <a:rPr lang="fr-FR" sz="1200" kern="100" dirty="0" err="1">
                <a:effectLst/>
                <a:ea typeface="Aptos" panose="020B0004020202020204" pitchFamily="34" charset="0"/>
              </a:rPr>
              <a:t>Presence</a:t>
            </a:r>
            <a:r>
              <a:rPr lang="fr-FR" sz="1200" kern="100" dirty="0">
                <a:effectLst/>
                <a:ea typeface="Aptos" panose="020B0004020202020204" pitchFamily="34" charset="0"/>
              </a:rPr>
              <a:t> of </a:t>
            </a:r>
            <a:r>
              <a:rPr lang="fr-FR" sz="1200" kern="100" dirty="0" err="1">
                <a:effectLst/>
                <a:ea typeface="Aptos" panose="020B0004020202020204" pitchFamily="34" charset="0"/>
              </a:rPr>
              <a:t>bacteremia</a:t>
            </a:r>
            <a:r>
              <a:rPr lang="fr-FR" sz="1200" kern="100" dirty="0">
                <a:effectLst/>
                <a:ea typeface="Aptos" panose="020B0004020202020204" pitchFamily="34" charset="0"/>
              </a:rPr>
              <a:t>, sepsis and/or </a:t>
            </a:r>
            <a:r>
              <a:rPr lang="fr-FR" sz="1200" kern="100" dirty="0" err="1">
                <a:effectLst/>
                <a:ea typeface="Aptos" panose="020B0004020202020204" pitchFamily="34" charset="0"/>
              </a:rPr>
              <a:t>septic</a:t>
            </a:r>
            <a:r>
              <a:rPr lang="fr-FR" sz="1200" kern="100" dirty="0">
                <a:effectLst/>
                <a:ea typeface="Aptos" panose="020B0004020202020204" pitchFamily="34" charset="0"/>
              </a:rPr>
              <a:t> </a:t>
            </a:r>
            <a:r>
              <a:rPr lang="fr-FR" sz="1200" kern="100" dirty="0" err="1">
                <a:effectLst/>
                <a:ea typeface="Aptos" panose="020B0004020202020204" pitchFamily="34" charset="0"/>
              </a:rPr>
              <a:t>shock</a:t>
            </a:r>
            <a:endParaRPr lang="fr-FR" sz="1600" kern="100" dirty="0">
              <a:effectLst/>
              <a:ea typeface="Aptos" panose="020B0004020202020204" pitchFamily="34" charset="0"/>
            </a:endParaRPr>
          </a:p>
        </p:txBody>
      </p:sp>
      <p:sp>
        <p:nvSpPr>
          <p:cNvPr id="9" name="Rectangle 8">
            <a:extLst>
              <a:ext uri="{FF2B5EF4-FFF2-40B4-BE49-F238E27FC236}">
                <a16:creationId xmlns:a16="http://schemas.microsoft.com/office/drawing/2014/main" id="{D09AAFAA-F41D-6372-1726-171B84AD2295}"/>
              </a:ext>
            </a:extLst>
          </p:cNvPr>
          <p:cNvSpPr/>
          <p:nvPr/>
        </p:nvSpPr>
        <p:spPr>
          <a:xfrm>
            <a:off x="4744957" y="3283229"/>
            <a:ext cx="3630923" cy="28242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Espace réservé du texte 1">
            <a:extLst>
              <a:ext uri="{FF2B5EF4-FFF2-40B4-BE49-F238E27FC236}">
                <a16:creationId xmlns:a16="http://schemas.microsoft.com/office/drawing/2014/main" id="{1EE79BBF-378B-5C4B-1AEB-28DA6F442572}"/>
              </a:ext>
            </a:extLst>
          </p:cNvPr>
          <p:cNvSpPr txBox="1">
            <a:spLocks/>
          </p:cNvSpPr>
          <p:nvPr/>
        </p:nvSpPr>
        <p:spPr>
          <a:xfrm>
            <a:off x="4858843" y="3152044"/>
            <a:ext cx="1992059" cy="24533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Microbiological aspects</a:t>
            </a:r>
          </a:p>
        </p:txBody>
      </p:sp>
      <p:sp>
        <p:nvSpPr>
          <p:cNvPr id="11" name="Rectangle 10">
            <a:extLst>
              <a:ext uri="{FF2B5EF4-FFF2-40B4-BE49-F238E27FC236}">
                <a16:creationId xmlns:a16="http://schemas.microsoft.com/office/drawing/2014/main" id="{B8AE8F76-299D-92F2-C46C-3A95460B31CF}"/>
              </a:ext>
            </a:extLst>
          </p:cNvPr>
          <p:cNvSpPr/>
          <p:nvPr/>
        </p:nvSpPr>
        <p:spPr>
          <a:xfrm>
            <a:off x="8506706" y="3283229"/>
            <a:ext cx="3630923" cy="28242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Espace réservé du texte 1">
            <a:extLst>
              <a:ext uri="{FF2B5EF4-FFF2-40B4-BE49-F238E27FC236}">
                <a16:creationId xmlns:a16="http://schemas.microsoft.com/office/drawing/2014/main" id="{B96AACB3-4FAC-E861-D624-DD74EF2666D2}"/>
              </a:ext>
            </a:extLst>
          </p:cNvPr>
          <p:cNvSpPr txBox="1">
            <a:spLocks/>
          </p:cNvSpPr>
          <p:nvPr/>
        </p:nvSpPr>
        <p:spPr>
          <a:xfrm>
            <a:off x="8506705" y="3535291"/>
            <a:ext cx="3630923" cy="242442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sz="1200" kern="100" dirty="0">
                <a:effectLst/>
                <a:ea typeface="Aptos" panose="020B0004020202020204" pitchFamily="34" charset="0"/>
              </a:rPr>
              <a:t>Date, description, grade and outcome of the adverse event (CTCAE 2017)</a:t>
            </a:r>
          </a:p>
          <a:p>
            <a:pPr>
              <a:lnSpc>
                <a:spcPct val="107000"/>
              </a:lnSpc>
            </a:pPr>
            <a:r>
              <a:rPr lang="en-US" sz="1200" kern="100" dirty="0">
                <a:effectLst/>
                <a:ea typeface="Aptos" panose="020B0004020202020204" pitchFamily="34" charset="0"/>
              </a:rPr>
              <a:t>Ascribed antibiotic</a:t>
            </a:r>
          </a:p>
          <a:p>
            <a:pPr>
              <a:lnSpc>
                <a:spcPct val="107000"/>
              </a:lnSpc>
            </a:pPr>
            <a:r>
              <a:rPr lang="en-US" sz="1200" kern="100" dirty="0">
                <a:effectLst/>
                <a:ea typeface="Aptos" panose="020B0004020202020204" pitchFamily="34" charset="0"/>
              </a:rPr>
              <a:t>Jones algorithm (FDA)</a:t>
            </a:r>
          </a:p>
          <a:p>
            <a:pPr>
              <a:lnSpc>
                <a:spcPct val="107000"/>
              </a:lnSpc>
            </a:pPr>
            <a:r>
              <a:rPr lang="en-US" sz="1200" kern="100" dirty="0">
                <a:effectLst/>
                <a:ea typeface="Aptos" panose="020B0004020202020204" pitchFamily="34" charset="0"/>
              </a:rPr>
              <a:t>Infection resolution</a:t>
            </a:r>
          </a:p>
          <a:p>
            <a:pPr>
              <a:lnSpc>
                <a:spcPct val="107000"/>
              </a:lnSpc>
            </a:pPr>
            <a:r>
              <a:rPr lang="en-US" sz="1200" kern="100" dirty="0">
                <a:effectLst/>
                <a:ea typeface="Aptos" panose="020B0004020202020204" pitchFamily="34" charset="0"/>
              </a:rPr>
              <a:t>Treatment interruption</a:t>
            </a:r>
          </a:p>
          <a:p>
            <a:pPr>
              <a:lnSpc>
                <a:spcPct val="107000"/>
              </a:lnSpc>
            </a:pPr>
            <a:r>
              <a:rPr lang="en-US" sz="1200" kern="100" dirty="0">
                <a:effectLst/>
                <a:ea typeface="Aptos" panose="020B0004020202020204" pitchFamily="34" charset="0"/>
              </a:rPr>
              <a:t>Life status</a:t>
            </a:r>
          </a:p>
          <a:p>
            <a:pPr>
              <a:lnSpc>
                <a:spcPct val="107000"/>
              </a:lnSpc>
            </a:pPr>
            <a:r>
              <a:rPr lang="en-US" sz="1200" kern="100" dirty="0">
                <a:effectLst/>
                <a:ea typeface="Aptos" panose="020B0004020202020204" pitchFamily="34" charset="0"/>
              </a:rPr>
              <a:t>Discharge diagnosis (ICD-9)</a:t>
            </a:r>
          </a:p>
        </p:txBody>
      </p:sp>
      <p:sp>
        <p:nvSpPr>
          <p:cNvPr id="13" name="Espace réservé du texte 1">
            <a:extLst>
              <a:ext uri="{FF2B5EF4-FFF2-40B4-BE49-F238E27FC236}">
                <a16:creationId xmlns:a16="http://schemas.microsoft.com/office/drawing/2014/main" id="{C448AF72-8164-D7AC-1CB3-5994B94A405C}"/>
              </a:ext>
            </a:extLst>
          </p:cNvPr>
          <p:cNvSpPr txBox="1">
            <a:spLocks/>
          </p:cNvSpPr>
          <p:nvPr/>
        </p:nvSpPr>
        <p:spPr>
          <a:xfrm>
            <a:off x="8617950" y="3142197"/>
            <a:ext cx="2387507" cy="24533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Adverse events and outcome</a:t>
            </a:r>
          </a:p>
        </p:txBody>
      </p:sp>
      <p:sp>
        <p:nvSpPr>
          <p:cNvPr id="14" name="Espace réservé du texte 1">
            <a:extLst>
              <a:ext uri="{FF2B5EF4-FFF2-40B4-BE49-F238E27FC236}">
                <a16:creationId xmlns:a16="http://schemas.microsoft.com/office/drawing/2014/main" id="{E7F228A9-1E3C-DB63-4115-E9EB91E5482F}"/>
              </a:ext>
            </a:extLst>
          </p:cNvPr>
          <p:cNvSpPr txBox="1">
            <a:spLocks/>
          </p:cNvSpPr>
          <p:nvPr/>
        </p:nvSpPr>
        <p:spPr>
          <a:xfrm>
            <a:off x="4744957" y="3558594"/>
            <a:ext cx="3630923" cy="242442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sz="1200" kern="100" dirty="0">
                <a:effectLst/>
                <a:ea typeface="Aptos" panose="020B0004020202020204" pitchFamily="34" charset="0"/>
              </a:rPr>
              <a:t>Antibiotic therapy: empirical vs. targeted; monotherapy vs. combination therapy</a:t>
            </a:r>
          </a:p>
          <a:p>
            <a:pPr>
              <a:lnSpc>
                <a:spcPct val="107000"/>
              </a:lnSpc>
            </a:pPr>
            <a:r>
              <a:rPr lang="en-US" sz="1200" kern="100" dirty="0">
                <a:effectLst/>
                <a:ea typeface="Aptos" panose="020B0004020202020204" pitchFamily="34" charset="0"/>
              </a:rPr>
              <a:t>Duration and dosage of newly prescribed antibiotic</a:t>
            </a:r>
          </a:p>
          <a:p>
            <a:pPr>
              <a:lnSpc>
                <a:spcPct val="107000"/>
              </a:lnSpc>
            </a:pPr>
            <a:r>
              <a:rPr lang="en-US" sz="1200" kern="100" dirty="0">
                <a:effectLst/>
                <a:ea typeface="Aptos" panose="020B0004020202020204" pitchFamily="34" charset="0"/>
              </a:rPr>
              <a:t>Isolated microorganisms and mechanisms of resistance (if detected)</a:t>
            </a:r>
          </a:p>
          <a:p>
            <a:pPr>
              <a:lnSpc>
                <a:spcPct val="107000"/>
              </a:lnSpc>
            </a:pPr>
            <a:r>
              <a:rPr lang="en-US" sz="1200" kern="100" dirty="0">
                <a:effectLst/>
                <a:ea typeface="Aptos" panose="020B0004020202020204" pitchFamily="34" charset="0"/>
              </a:rPr>
              <a:t>Type of microbiological sample and colonization status with the same microorganisms (if present)</a:t>
            </a:r>
          </a:p>
          <a:p>
            <a:pPr>
              <a:lnSpc>
                <a:spcPct val="107000"/>
              </a:lnSpc>
            </a:pPr>
            <a:r>
              <a:rPr lang="en-US" sz="1200" kern="100" dirty="0">
                <a:effectLst/>
                <a:ea typeface="Aptos" panose="020B0004020202020204" pitchFamily="34" charset="0"/>
              </a:rPr>
              <a:t>MICS and MICS interpretation for tested antibiotics</a:t>
            </a:r>
          </a:p>
        </p:txBody>
      </p:sp>
    </p:spTree>
    <p:extLst>
      <p:ext uri="{BB962C8B-B14F-4D97-AF65-F5344CB8AC3E}">
        <p14:creationId xmlns:p14="http://schemas.microsoft.com/office/powerpoint/2010/main" val="127569314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1147974" y="1026108"/>
            <a:ext cx="3660790" cy="2195304"/>
          </a:xfrm>
        </p:spPr>
        <p:txBody>
          <a:bodyPr/>
          <a:lstStyle/>
          <a:p>
            <a:r>
              <a:rPr lang="en-US" sz="1400" dirty="0"/>
              <a:t>Number of total enrolments for CAZ/AVI treated patients: 188</a:t>
            </a:r>
          </a:p>
          <a:p>
            <a:pPr lvl="1"/>
            <a:r>
              <a:rPr lang="en-US" sz="1200" dirty="0"/>
              <a:t>Monotherapy: 54 patients</a:t>
            </a:r>
          </a:p>
          <a:p>
            <a:pPr lvl="1">
              <a:spcAft>
                <a:spcPts val="1200"/>
              </a:spcAft>
            </a:pPr>
            <a:r>
              <a:rPr lang="en-US" sz="1200" dirty="0"/>
              <a:t>Combination therapy: 134 patients</a:t>
            </a:r>
          </a:p>
          <a:p>
            <a:pPr>
              <a:spcAft>
                <a:spcPts val="1200"/>
              </a:spcAft>
            </a:pPr>
            <a:r>
              <a:rPr lang="en-US" sz="1400" dirty="0"/>
              <a:t>Age (median): 67 (IQR 58-75)</a:t>
            </a:r>
          </a:p>
          <a:p>
            <a:pPr>
              <a:spcAft>
                <a:spcPts val="1200"/>
              </a:spcAft>
            </a:pPr>
            <a:r>
              <a:rPr lang="en-US" sz="1400" dirty="0" err="1"/>
              <a:t>Charlson</a:t>
            </a:r>
            <a:r>
              <a:rPr lang="en-US" sz="1400" dirty="0"/>
              <a:t> Comorbidity Index (median): 4 (IQR 3-6)</a:t>
            </a:r>
          </a:p>
          <a:p>
            <a:endParaRPr lang="fr-FR" sz="1600"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Demographic and clinical </a:t>
            </a:r>
            <a:r>
              <a:rPr lang="fr-FR" dirty="0" err="1"/>
              <a:t>characteristics</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graphicFrame>
        <p:nvGraphicFramePr>
          <p:cNvPr id="8" name="Tableau 7">
            <a:extLst>
              <a:ext uri="{FF2B5EF4-FFF2-40B4-BE49-F238E27FC236}">
                <a16:creationId xmlns:a16="http://schemas.microsoft.com/office/drawing/2014/main" id="{E1272256-BE78-ADA4-E06C-97D71A0FD868}"/>
              </a:ext>
            </a:extLst>
          </p:cNvPr>
          <p:cNvGraphicFramePr>
            <a:graphicFrameLocks noGrp="1"/>
          </p:cNvGraphicFramePr>
          <p:nvPr/>
        </p:nvGraphicFramePr>
        <p:xfrm>
          <a:off x="4898572" y="1026108"/>
          <a:ext cx="7047536" cy="4805784"/>
        </p:xfrm>
        <a:graphic>
          <a:graphicData uri="http://schemas.openxmlformats.org/drawingml/2006/table">
            <a:tbl>
              <a:tblPr firstRow="1" firstCol="1" bandRow="1">
                <a:tableStyleId>{5C22544A-7EE6-4342-B048-85BDC9FD1C3A}</a:tableStyleId>
              </a:tblPr>
              <a:tblGrid>
                <a:gridCol w="2921042">
                  <a:extLst>
                    <a:ext uri="{9D8B030D-6E8A-4147-A177-3AD203B41FA5}">
                      <a16:colId xmlns:a16="http://schemas.microsoft.com/office/drawing/2014/main" val="3517110311"/>
                    </a:ext>
                  </a:extLst>
                </a:gridCol>
                <a:gridCol w="1099403">
                  <a:extLst>
                    <a:ext uri="{9D8B030D-6E8A-4147-A177-3AD203B41FA5}">
                      <a16:colId xmlns:a16="http://schemas.microsoft.com/office/drawing/2014/main" val="3258430980"/>
                    </a:ext>
                  </a:extLst>
                </a:gridCol>
                <a:gridCol w="1138536">
                  <a:extLst>
                    <a:ext uri="{9D8B030D-6E8A-4147-A177-3AD203B41FA5}">
                      <a16:colId xmlns:a16="http://schemas.microsoft.com/office/drawing/2014/main" val="2845534094"/>
                    </a:ext>
                  </a:extLst>
                </a:gridCol>
                <a:gridCol w="1204716">
                  <a:extLst>
                    <a:ext uri="{9D8B030D-6E8A-4147-A177-3AD203B41FA5}">
                      <a16:colId xmlns:a16="http://schemas.microsoft.com/office/drawing/2014/main" val="2090722824"/>
                    </a:ext>
                  </a:extLst>
                </a:gridCol>
                <a:gridCol w="683839">
                  <a:extLst>
                    <a:ext uri="{9D8B030D-6E8A-4147-A177-3AD203B41FA5}">
                      <a16:colId xmlns:a16="http://schemas.microsoft.com/office/drawing/2014/main" val="466835001"/>
                    </a:ext>
                  </a:extLst>
                </a:gridCol>
              </a:tblGrid>
              <a:tr h="424800">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Monotherapy </a:t>
                      </a:r>
                      <a:r>
                        <a:rPr lang="fr-FR" sz="1050" b="0" kern="0" dirty="0">
                          <a:solidFill>
                            <a:schemeClr val="bg1"/>
                          </a:solidFill>
                          <a:effectLst/>
                          <a:latin typeface="Arial" panose="020B0604020202020204" pitchFamily="34" charset="0"/>
                          <a:cs typeface="Arial" panose="020B0604020202020204" pitchFamily="34" charset="0"/>
                        </a:rPr>
                        <a:t>(n=54) (No,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Combination </a:t>
                      </a:r>
                      <a:r>
                        <a:rPr lang="fr-FR" sz="1200" b="1" kern="0" dirty="0" err="1">
                          <a:solidFill>
                            <a:schemeClr val="bg1"/>
                          </a:solidFill>
                          <a:effectLst/>
                          <a:latin typeface="Arial" panose="020B0604020202020204" pitchFamily="34" charset="0"/>
                          <a:cs typeface="Arial" panose="020B0604020202020204" pitchFamily="34" charset="0"/>
                        </a:rPr>
                        <a:t>therapy</a:t>
                      </a:r>
                      <a:r>
                        <a:rPr lang="fr-FR" sz="1200" b="1" kern="0" dirty="0">
                          <a:solidFill>
                            <a:schemeClr val="bg1"/>
                          </a:solidFill>
                          <a:effectLst/>
                          <a:latin typeface="Arial" panose="020B0604020202020204" pitchFamily="34" charset="0"/>
                          <a:cs typeface="Arial" panose="020B0604020202020204" pitchFamily="34" charset="0"/>
                        </a:rPr>
                        <a:t> </a:t>
                      </a:r>
                      <a:r>
                        <a:rPr lang="fr-FR" sz="1100" b="0" kern="0" dirty="0">
                          <a:solidFill>
                            <a:schemeClr val="bg1"/>
                          </a:solidFill>
                          <a:effectLst/>
                          <a:latin typeface="Arial" panose="020B0604020202020204" pitchFamily="34" charset="0"/>
                          <a:cs typeface="Arial" panose="020B0604020202020204" pitchFamily="34" charset="0"/>
                        </a:rPr>
                        <a:t>(n=134) (No,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Total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(n=188) (No,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 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065976498"/>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Ward of CAZIAVI prescription</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58681039"/>
                  </a:ext>
                </a:extLst>
              </a:tr>
              <a:tr h="424800">
                <a:tc>
                  <a:txBody>
                    <a:bodyPr/>
                    <a:lstStyle/>
                    <a:p>
                      <a:pPr marL="396000" indent="-171450" algn="l">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Medical </a:t>
                      </a:r>
                      <a:r>
                        <a:rPr lang="fr-FR" sz="1200" b="0" kern="0" dirty="0" err="1">
                          <a:solidFill>
                            <a:schemeClr val="tx1"/>
                          </a:solidFill>
                          <a:effectLst/>
                          <a:latin typeface="Arial" panose="020B0604020202020204" pitchFamily="34" charset="0"/>
                          <a:cs typeface="Arial" panose="020B0604020202020204" pitchFamily="34" charset="0"/>
                        </a:rPr>
                        <a:t>wards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32 (59.2%)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59 (44%)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91 (48%)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36654365"/>
                  </a:ext>
                </a:extLst>
              </a:tr>
              <a:tr h="424800">
                <a:tc>
                  <a:txBody>
                    <a:bodyPr/>
                    <a:lstStyle/>
                    <a:p>
                      <a:pPr marL="396000" indent="-171450" algn="l">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Intensive care </a:t>
                      </a:r>
                      <a:r>
                        <a:rPr lang="fr-FR" sz="1200" b="0" kern="0" dirty="0" err="1">
                          <a:solidFill>
                            <a:schemeClr val="tx1"/>
                          </a:solidFill>
                          <a:effectLst/>
                          <a:latin typeface="Arial" panose="020B0604020202020204" pitchFamily="34" charset="0"/>
                          <a:cs typeface="Arial" panose="020B0604020202020204" pitchFamily="34" charset="0"/>
                        </a:rPr>
                        <a:t>units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ICUs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15 (27.8%)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52 (38.8%)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67 (36%)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5747358"/>
                  </a:ext>
                </a:extLst>
              </a:tr>
              <a:tr h="424800">
                <a:tc>
                  <a:txBody>
                    <a:bodyPr/>
                    <a:lstStyle/>
                    <a:p>
                      <a:pPr marL="396000" indent="-171450" algn="l">
                        <a:lnSpc>
                          <a:spcPct val="107000"/>
                        </a:lnSpc>
                        <a:spcAft>
                          <a:spcPts val="8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Surgical</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wards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7 (13%)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23 (17.2%)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30 (16%)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89744991"/>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Hospitalization</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within</a:t>
                      </a:r>
                      <a:r>
                        <a:rPr lang="fr-FR" sz="1200" b="0" kern="0" dirty="0">
                          <a:solidFill>
                            <a:schemeClr val="tx1"/>
                          </a:solidFill>
                          <a:effectLst/>
                          <a:latin typeface="Arial" panose="020B0604020202020204" pitchFamily="34" charset="0"/>
                          <a:cs typeface="Arial" panose="020B0604020202020204" pitchFamily="34" charset="0"/>
                        </a:rPr>
                        <a:t> the previous </a:t>
                      </a:r>
                      <a:br>
                        <a:rPr lang="fr-FR" sz="1200" b="0" kern="0" dirty="0">
                          <a:solidFill>
                            <a:schemeClr val="tx1"/>
                          </a:solidFill>
                          <a:effectLst/>
                          <a:latin typeface="Arial" panose="020B0604020202020204" pitchFamily="34" charset="0"/>
                          <a:cs typeface="Arial" panose="020B0604020202020204" pitchFamily="34" charset="0"/>
                        </a:rPr>
                      </a:br>
                      <a:r>
                        <a:rPr lang="fr-FR" sz="1200" b="0" kern="0" dirty="0">
                          <a:solidFill>
                            <a:schemeClr val="tx1"/>
                          </a:solidFill>
                          <a:effectLst/>
                          <a:latin typeface="Arial" panose="020B0604020202020204" pitchFamily="34" charset="0"/>
                          <a:cs typeface="Arial" panose="020B0604020202020204" pitchFamily="34" charset="0"/>
                        </a:rPr>
                        <a:t>12 </a:t>
                      </a:r>
                      <a:r>
                        <a:rPr lang="fr-FR" sz="1200" b="0" kern="0" dirty="0" err="1">
                          <a:solidFill>
                            <a:schemeClr val="tx1"/>
                          </a:solidFill>
                          <a:effectLst/>
                          <a:latin typeface="Arial" panose="020B0604020202020204" pitchFamily="34" charset="0"/>
                          <a:cs typeface="Arial" panose="020B0604020202020204" pitchFamily="34" charset="0"/>
                        </a:rPr>
                        <a:t>months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23 (42.6%)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68 (50.8%)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91 (48%)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1073281"/>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Antibiotic </a:t>
                      </a:r>
                      <a:r>
                        <a:rPr lang="fr-FR" sz="1200" b="0" kern="0" dirty="0" err="1">
                          <a:solidFill>
                            <a:schemeClr val="tx1"/>
                          </a:solidFill>
                          <a:effectLst/>
                          <a:latin typeface="Arial" panose="020B0604020202020204" pitchFamily="34" charset="0"/>
                          <a:cs typeface="Arial" panose="020B0604020202020204" pitchFamily="34" charset="0"/>
                        </a:rPr>
                        <a:t>therapy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within</a:t>
                      </a:r>
                      <a:r>
                        <a:rPr lang="fr-FR" sz="1200" b="0" kern="0" dirty="0">
                          <a:solidFill>
                            <a:schemeClr val="tx1"/>
                          </a:solidFill>
                          <a:effectLst/>
                          <a:latin typeface="Arial" panose="020B0604020202020204" pitchFamily="34" charset="0"/>
                          <a:cs typeface="Arial" panose="020B0604020202020204" pitchFamily="34" charset="0"/>
                        </a:rPr>
                        <a:t> the previous </a:t>
                      </a:r>
                      <a:br>
                        <a:rPr lang="fr-FR" sz="1200" b="0" kern="0" dirty="0">
                          <a:solidFill>
                            <a:schemeClr val="tx1"/>
                          </a:solidFill>
                          <a:effectLst/>
                          <a:latin typeface="Arial" panose="020B0604020202020204" pitchFamily="34" charset="0"/>
                          <a:cs typeface="Arial" panose="020B0604020202020204" pitchFamily="34" charset="0"/>
                        </a:rPr>
                      </a:br>
                      <a:r>
                        <a:rPr lang="fr-FR" sz="1200" b="0" kern="0" dirty="0">
                          <a:solidFill>
                            <a:schemeClr val="tx1"/>
                          </a:solidFill>
                          <a:effectLst/>
                          <a:latin typeface="Arial" panose="020B0604020202020204" pitchFamily="34" charset="0"/>
                          <a:cs typeface="Arial" panose="020B0604020202020204" pitchFamily="34" charset="0"/>
                        </a:rPr>
                        <a:t>90 </a:t>
                      </a:r>
                      <a:r>
                        <a:rPr lang="fr-FR" sz="1200" b="0" kern="0" dirty="0" err="1">
                          <a:solidFill>
                            <a:schemeClr val="tx1"/>
                          </a:solidFill>
                          <a:effectLst/>
                          <a:latin typeface="Arial" panose="020B0604020202020204" pitchFamily="34" charset="0"/>
                          <a:cs typeface="Arial" panose="020B0604020202020204" pitchFamily="34" charset="0"/>
                        </a:rPr>
                        <a:t>days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37 (68.5%)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66 (49.2%)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103 (54.8%)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0.054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25087416"/>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Immunodepression</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status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8 (14.8%)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26 (19.4%)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34 (18%)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9841932"/>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Central </a:t>
                      </a:r>
                      <a:r>
                        <a:rPr lang="fr-FR" sz="1200" b="0" kern="0" dirty="0" err="1">
                          <a:solidFill>
                            <a:schemeClr val="tx1"/>
                          </a:solidFill>
                          <a:effectLst/>
                          <a:latin typeface="Arial" panose="020B0604020202020204" pitchFamily="34" charset="0"/>
                          <a:cs typeface="Arial" panose="020B0604020202020204" pitchFamily="34" charset="0"/>
                        </a:rPr>
                        <a:t>venous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catheter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24 (44.4%)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95 (70.9%)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119 (63%)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0.0007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41381149"/>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Urinary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catheter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42 (77.8%)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111 (82.8%)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153 (81%)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97038599"/>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Endotracheal</a:t>
                      </a:r>
                      <a:r>
                        <a:rPr lang="fr-FR" sz="1200" b="0" kern="0" dirty="0">
                          <a:solidFill>
                            <a:schemeClr val="tx1"/>
                          </a:solidFill>
                          <a:effectLst/>
                          <a:latin typeface="Arial" panose="020B0604020202020204" pitchFamily="34" charset="0"/>
                          <a:cs typeface="Arial" panose="020B0604020202020204" pitchFamily="34" charset="0"/>
                        </a:rPr>
                        <a:t> tube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16 (29.6%)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57 (42.5%)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73 (40%)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3405785"/>
                  </a:ext>
                </a:extLst>
              </a:tr>
            </a:tbl>
          </a:graphicData>
        </a:graphic>
      </p:graphicFrame>
    </p:spTree>
    <p:extLst>
      <p:ext uri="{BB962C8B-B14F-4D97-AF65-F5344CB8AC3E}">
        <p14:creationId xmlns:p14="http://schemas.microsoft.com/office/powerpoint/2010/main" val="91040708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Microbiology: </a:t>
            </a:r>
            <a:r>
              <a:rPr lang="fr-FR" dirty="0" err="1"/>
              <a:t>mechanisms</a:t>
            </a:r>
            <a:r>
              <a:rPr lang="fr-FR" dirty="0"/>
              <a:t> of </a:t>
            </a:r>
            <a:r>
              <a:rPr lang="fr-FR" dirty="0" err="1"/>
              <a:t>resistance</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graphicFrame>
        <p:nvGraphicFramePr>
          <p:cNvPr id="10" name="Graphique 9">
            <a:extLst>
              <a:ext uri="{FF2B5EF4-FFF2-40B4-BE49-F238E27FC236}">
                <a16:creationId xmlns:a16="http://schemas.microsoft.com/office/drawing/2014/main" id="{A6D47B61-7677-FF9E-DD0F-0466F1C58F4D}"/>
              </a:ext>
            </a:extLst>
          </p:cNvPr>
          <p:cNvGraphicFramePr/>
          <p:nvPr/>
        </p:nvGraphicFramePr>
        <p:xfrm>
          <a:off x="792283" y="1317561"/>
          <a:ext cx="4302303" cy="422287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Graphique 10">
            <a:extLst>
              <a:ext uri="{FF2B5EF4-FFF2-40B4-BE49-F238E27FC236}">
                <a16:creationId xmlns:a16="http://schemas.microsoft.com/office/drawing/2014/main" id="{5AED3032-3D3E-8B03-C4F2-9AA7D527E9C8}"/>
              </a:ext>
            </a:extLst>
          </p:cNvPr>
          <p:cNvGraphicFramePr/>
          <p:nvPr/>
        </p:nvGraphicFramePr>
        <p:xfrm>
          <a:off x="4618604" y="1769534"/>
          <a:ext cx="3946281" cy="37084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Graphique 11">
            <a:extLst>
              <a:ext uri="{FF2B5EF4-FFF2-40B4-BE49-F238E27FC236}">
                <a16:creationId xmlns:a16="http://schemas.microsoft.com/office/drawing/2014/main" id="{F3985DEE-929E-30F3-EDC6-D2BEA1F5EC0B}"/>
              </a:ext>
            </a:extLst>
          </p:cNvPr>
          <p:cNvGraphicFramePr/>
          <p:nvPr/>
        </p:nvGraphicFramePr>
        <p:xfrm>
          <a:off x="8177983" y="1769534"/>
          <a:ext cx="3946281" cy="3708402"/>
        </p:xfrm>
        <a:graphic>
          <a:graphicData uri="http://schemas.openxmlformats.org/drawingml/2006/chart">
            <c:chart xmlns:c="http://schemas.openxmlformats.org/drawingml/2006/chart" xmlns:r="http://schemas.openxmlformats.org/officeDocument/2006/relationships" r:id="rId4"/>
          </a:graphicData>
        </a:graphic>
      </p:graphicFrame>
      <p:sp>
        <p:nvSpPr>
          <p:cNvPr id="13" name="Rectangle 12">
            <a:extLst>
              <a:ext uri="{FF2B5EF4-FFF2-40B4-BE49-F238E27FC236}">
                <a16:creationId xmlns:a16="http://schemas.microsoft.com/office/drawing/2014/main" id="{6549DE2A-B7E6-439D-3BFF-D2C0638A624E}"/>
              </a:ext>
            </a:extLst>
          </p:cNvPr>
          <p:cNvSpPr/>
          <p:nvPr/>
        </p:nvSpPr>
        <p:spPr>
          <a:xfrm>
            <a:off x="1024766" y="1533285"/>
            <a:ext cx="3630923" cy="400633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a:extLst>
              <a:ext uri="{FF2B5EF4-FFF2-40B4-BE49-F238E27FC236}">
                <a16:creationId xmlns:a16="http://schemas.microsoft.com/office/drawing/2014/main" id="{E493C8FB-4089-EE2D-6DED-86F4A2E87132}"/>
              </a:ext>
            </a:extLst>
          </p:cNvPr>
          <p:cNvSpPr txBox="1">
            <a:spLocks/>
          </p:cNvSpPr>
          <p:nvPr/>
        </p:nvSpPr>
        <p:spPr>
          <a:xfrm>
            <a:off x="1139433" y="1365867"/>
            <a:ext cx="2695964" cy="24533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i="1" dirty="0"/>
              <a:t>Klebsiella spp</a:t>
            </a:r>
            <a:r>
              <a:rPr lang="en-US" sz="1200" b="1" dirty="0"/>
              <a:t>. isolates </a:t>
            </a:r>
            <a:r>
              <a:rPr lang="en-US" sz="1200" dirty="0"/>
              <a:t>(136, 72%)</a:t>
            </a:r>
          </a:p>
        </p:txBody>
      </p:sp>
      <p:sp>
        <p:nvSpPr>
          <p:cNvPr id="15" name="Rectangle 14">
            <a:extLst>
              <a:ext uri="{FF2B5EF4-FFF2-40B4-BE49-F238E27FC236}">
                <a16:creationId xmlns:a16="http://schemas.microsoft.com/office/drawing/2014/main" id="{315F3BAA-04DF-72F5-BB2B-61FD210D628F}"/>
              </a:ext>
            </a:extLst>
          </p:cNvPr>
          <p:cNvSpPr/>
          <p:nvPr/>
        </p:nvSpPr>
        <p:spPr>
          <a:xfrm>
            <a:off x="4740353" y="1534102"/>
            <a:ext cx="3630923" cy="400633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space réservé du texte 1">
            <a:extLst>
              <a:ext uri="{FF2B5EF4-FFF2-40B4-BE49-F238E27FC236}">
                <a16:creationId xmlns:a16="http://schemas.microsoft.com/office/drawing/2014/main" id="{A7C0A731-46D6-438B-F569-BF9F9F7753BA}"/>
              </a:ext>
            </a:extLst>
          </p:cNvPr>
          <p:cNvSpPr txBox="1">
            <a:spLocks/>
          </p:cNvSpPr>
          <p:nvPr/>
        </p:nvSpPr>
        <p:spPr>
          <a:xfrm>
            <a:off x="4855020" y="1366684"/>
            <a:ext cx="2478085" cy="24533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it-IT" sz="1200" b="1" i="1" dirty="0"/>
              <a:t>P. aeruginosa </a:t>
            </a:r>
            <a:r>
              <a:rPr lang="it-IT" sz="1200" b="1" dirty="0"/>
              <a:t>isolates</a:t>
            </a:r>
            <a:r>
              <a:rPr lang="it-IT" sz="1200" b="1" i="1" dirty="0"/>
              <a:t> </a:t>
            </a:r>
            <a:r>
              <a:rPr lang="it-IT" sz="1200" dirty="0"/>
              <a:t>(38, 20%)</a:t>
            </a:r>
            <a:endParaRPr lang="en-US" sz="1200" dirty="0"/>
          </a:p>
        </p:txBody>
      </p:sp>
      <p:sp>
        <p:nvSpPr>
          <p:cNvPr id="17" name="Rectangle 16">
            <a:extLst>
              <a:ext uri="{FF2B5EF4-FFF2-40B4-BE49-F238E27FC236}">
                <a16:creationId xmlns:a16="http://schemas.microsoft.com/office/drawing/2014/main" id="{A88E7C38-8C1D-42C3-8A5E-D1CC3ECA1C8E}"/>
              </a:ext>
            </a:extLst>
          </p:cNvPr>
          <p:cNvSpPr/>
          <p:nvPr/>
        </p:nvSpPr>
        <p:spPr>
          <a:xfrm>
            <a:off x="8466176" y="1534102"/>
            <a:ext cx="3630923" cy="400633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Espace réservé du texte 1">
            <a:extLst>
              <a:ext uri="{FF2B5EF4-FFF2-40B4-BE49-F238E27FC236}">
                <a16:creationId xmlns:a16="http://schemas.microsoft.com/office/drawing/2014/main" id="{5C2BB957-ABF2-70A6-E543-B36D70E87018}"/>
              </a:ext>
            </a:extLst>
          </p:cNvPr>
          <p:cNvSpPr txBox="1">
            <a:spLocks/>
          </p:cNvSpPr>
          <p:nvPr/>
        </p:nvSpPr>
        <p:spPr>
          <a:xfrm>
            <a:off x="8580843" y="1366684"/>
            <a:ext cx="3060822" cy="24533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it-IT" sz="1200" b="1" dirty="0"/>
              <a:t>Other</a:t>
            </a:r>
            <a:r>
              <a:rPr lang="it-IT" sz="1200" b="1" i="1" dirty="0"/>
              <a:t> Enterobacterales </a:t>
            </a:r>
            <a:r>
              <a:rPr lang="it-IT" sz="1200" b="1" dirty="0"/>
              <a:t>isolates</a:t>
            </a:r>
            <a:r>
              <a:rPr lang="it-IT" sz="1200" b="1" i="1" dirty="0"/>
              <a:t> </a:t>
            </a:r>
            <a:r>
              <a:rPr lang="it-IT" sz="1200" dirty="0"/>
              <a:t>(14,8%)</a:t>
            </a:r>
            <a:endParaRPr lang="en-US" sz="1200" dirty="0"/>
          </a:p>
        </p:txBody>
      </p:sp>
    </p:spTree>
    <p:extLst>
      <p:ext uri="{BB962C8B-B14F-4D97-AF65-F5344CB8AC3E}">
        <p14:creationId xmlns:p14="http://schemas.microsoft.com/office/powerpoint/2010/main" val="344201501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en-US" dirty="0"/>
              <a:t>Monotherapy </a:t>
            </a:r>
            <a:r>
              <a:rPr lang="en-US" i="1" dirty="0"/>
              <a:t>vs</a:t>
            </a:r>
            <a:r>
              <a:rPr lang="en-US" dirty="0"/>
              <a:t>. combination therapy: site of infection</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graphicFrame>
        <p:nvGraphicFramePr>
          <p:cNvPr id="5" name="Tableau 4">
            <a:extLst>
              <a:ext uri="{FF2B5EF4-FFF2-40B4-BE49-F238E27FC236}">
                <a16:creationId xmlns:a16="http://schemas.microsoft.com/office/drawing/2014/main" id="{28F8DC26-10A8-2D02-7DA6-EBB551C505B5}"/>
              </a:ext>
            </a:extLst>
          </p:cNvPr>
          <p:cNvGraphicFramePr>
            <a:graphicFrameLocks noGrp="1"/>
          </p:cNvGraphicFramePr>
          <p:nvPr/>
        </p:nvGraphicFramePr>
        <p:xfrm>
          <a:off x="2779184" y="863700"/>
          <a:ext cx="8117416" cy="5266886"/>
        </p:xfrm>
        <a:graphic>
          <a:graphicData uri="http://schemas.openxmlformats.org/drawingml/2006/table">
            <a:tbl>
              <a:tblPr firstRow="1" firstCol="1" bandRow="1">
                <a:tableStyleId>{5C22544A-7EE6-4342-B048-85BDC9FD1C3A}</a:tableStyleId>
              </a:tblPr>
              <a:tblGrid>
                <a:gridCol w="3520016">
                  <a:extLst>
                    <a:ext uri="{9D8B030D-6E8A-4147-A177-3AD203B41FA5}">
                      <a16:colId xmlns:a16="http://schemas.microsoft.com/office/drawing/2014/main" val="324940868"/>
                    </a:ext>
                  </a:extLst>
                </a:gridCol>
                <a:gridCol w="1647199">
                  <a:extLst>
                    <a:ext uri="{9D8B030D-6E8A-4147-A177-3AD203B41FA5}">
                      <a16:colId xmlns:a16="http://schemas.microsoft.com/office/drawing/2014/main" val="2245474473"/>
                    </a:ext>
                  </a:extLst>
                </a:gridCol>
                <a:gridCol w="1832601">
                  <a:extLst>
                    <a:ext uri="{9D8B030D-6E8A-4147-A177-3AD203B41FA5}">
                      <a16:colId xmlns:a16="http://schemas.microsoft.com/office/drawing/2014/main" val="1811005925"/>
                    </a:ext>
                  </a:extLst>
                </a:gridCol>
                <a:gridCol w="1117600">
                  <a:extLst>
                    <a:ext uri="{9D8B030D-6E8A-4147-A177-3AD203B41FA5}">
                      <a16:colId xmlns:a16="http://schemas.microsoft.com/office/drawing/2014/main" val="2375066492"/>
                    </a:ext>
                  </a:extLst>
                </a:gridCol>
              </a:tblGrid>
              <a:tr h="594086">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Monotherapy </a:t>
                      </a:r>
                      <a:br>
                        <a:rPr lang="fr-FR" sz="1200" b="1" kern="0" dirty="0">
                          <a:solidFill>
                            <a:schemeClr val="bg1"/>
                          </a:solidFill>
                          <a:effectLst/>
                          <a:latin typeface="Arial" panose="020B0604020202020204" pitchFamily="34" charset="0"/>
                          <a:cs typeface="Arial" panose="020B0604020202020204" pitchFamily="34" charset="0"/>
                        </a:rPr>
                      </a:br>
                      <a:r>
                        <a:rPr lang="fr-FR" sz="1200" b="0" kern="0" dirty="0">
                          <a:solidFill>
                            <a:schemeClr val="bg1"/>
                          </a:solidFill>
                          <a:effectLst/>
                          <a:latin typeface="Arial" panose="020B0604020202020204" pitchFamily="34" charset="0"/>
                          <a:cs typeface="Arial" panose="020B0604020202020204" pitchFamily="34" charset="0"/>
                        </a:rPr>
                        <a:t>(n=54) (No,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Combination </a:t>
                      </a:r>
                      <a:r>
                        <a:rPr lang="fr-FR" sz="1200" b="1" kern="0" dirty="0" err="1">
                          <a:solidFill>
                            <a:schemeClr val="bg1"/>
                          </a:solidFill>
                          <a:effectLst/>
                          <a:latin typeface="Arial" panose="020B0604020202020204" pitchFamily="34" charset="0"/>
                          <a:cs typeface="Arial" panose="020B0604020202020204" pitchFamily="34" charset="0"/>
                        </a:rPr>
                        <a:t>therapy</a:t>
                      </a:r>
                      <a:r>
                        <a:rPr lang="fr-FR" sz="1200" b="1" kern="0" dirty="0">
                          <a:solidFill>
                            <a:schemeClr val="bg1"/>
                          </a:solidFill>
                          <a:effectLst/>
                          <a:latin typeface="Arial" panose="020B0604020202020204" pitchFamily="34" charset="0"/>
                          <a:cs typeface="Arial" panose="020B0604020202020204" pitchFamily="34" charset="0"/>
                        </a:rPr>
                        <a:t> </a:t>
                      </a:r>
                      <a:r>
                        <a:rPr lang="fr-FR" sz="1200" b="0" kern="0" dirty="0">
                          <a:solidFill>
                            <a:schemeClr val="bg1"/>
                          </a:solidFill>
                          <a:effectLst/>
                          <a:latin typeface="Arial" panose="020B0604020202020204" pitchFamily="34" charset="0"/>
                          <a:cs typeface="Arial" panose="020B0604020202020204" pitchFamily="34" charset="0"/>
                        </a:rPr>
                        <a:t>(n=134) (No,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 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48938677"/>
                  </a:ext>
                </a:extLst>
              </a:tr>
              <a:tr h="424800">
                <a:tc>
                  <a:txBody>
                    <a:bodyPr/>
                    <a:lstStyle/>
                    <a:p>
                      <a:pPr marL="72000" algn="l">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Main sites of infection</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 </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76192378"/>
                  </a:ext>
                </a:extLst>
              </a:tr>
              <a:tr h="424800">
                <a:tc>
                  <a:txBody>
                    <a:bodyPr/>
                    <a:lstStyle/>
                    <a:p>
                      <a:pPr marL="504000" indent="-171450" algn="l">
                        <a:lnSpc>
                          <a:spcPct val="107000"/>
                        </a:lnSpc>
                        <a:spcAft>
                          <a:spcPts val="800"/>
                        </a:spcAft>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Lower</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respiratory</a:t>
                      </a:r>
                      <a:r>
                        <a:rPr lang="fr-FR" sz="1200" b="0" kern="0" dirty="0">
                          <a:solidFill>
                            <a:schemeClr val="tx1"/>
                          </a:solidFill>
                          <a:effectLst/>
                          <a:latin typeface="Arial" panose="020B0604020202020204" pitchFamily="34" charset="0"/>
                          <a:cs typeface="Arial" panose="020B0604020202020204" pitchFamily="34" charset="0"/>
                        </a:rPr>
                        <a:t> tract infections (</a:t>
                      </a:r>
                      <a:r>
                        <a:rPr lang="fr-FR" sz="1200" b="0" kern="0" dirty="0" err="1">
                          <a:solidFill>
                            <a:schemeClr val="tx1"/>
                          </a:solidFill>
                          <a:effectLst/>
                          <a:latin typeface="Arial" panose="020B0604020202020204" pitchFamily="34" charset="0"/>
                          <a:cs typeface="Arial" panose="020B0604020202020204" pitchFamily="34" charset="0"/>
                        </a:rPr>
                        <a:t>LRTIs</a:t>
                      </a: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16 (29.6%)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62 (46.3%)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0.04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5558132"/>
                  </a:ext>
                </a:extLst>
              </a:tr>
              <a:tr h="424800">
                <a:tc>
                  <a:txBody>
                    <a:bodyPr/>
                    <a:lstStyle/>
                    <a:p>
                      <a:pPr marL="504000" indent="-171450" algn="l">
                        <a:lnSpc>
                          <a:spcPct val="107000"/>
                        </a:lnSpc>
                        <a:spcAft>
                          <a:spcPts val="800"/>
                        </a:spcAft>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Urinary</a:t>
                      </a:r>
                      <a:r>
                        <a:rPr lang="fr-FR" sz="1200" b="0" kern="0" dirty="0">
                          <a:solidFill>
                            <a:schemeClr val="tx1"/>
                          </a:solidFill>
                          <a:effectLst/>
                          <a:latin typeface="Arial" panose="020B0604020202020204" pitchFamily="34" charset="0"/>
                          <a:cs typeface="Arial" panose="020B0604020202020204" pitchFamily="34" charset="0"/>
                        </a:rPr>
                        <a:t> tract infections (</a:t>
                      </a:r>
                      <a:r>
                        <a:rPr lang="fr-FR" sz="1200" b="0" kern="0" dirty="0" err="1">
                          <a:solidFill>
                            <a:schemeClr val="tx1"/>
                          </a:solidFill>
                          <a:effectLst/>
                          <a:latin typeface="Arial" panose="020B0604020202020204" pitchFamily="34" charset="0"/>
                          <a:cs typeface="Arial" panose="020B0604020202020204" pitchFamily="34" charset="0"/>
                        </a:rPr>
                        <a:t>UTIs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17 (31.5%)</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29 (21.6%)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0.16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32176326"/>
                  </a:ext>
                </a:extLst>
              </a:tr>
              <a:tr h="424800">
                <a:tc>
                  <a:txBody>
                    <a:bodyPr/>
                    <a:lstStyle/>
                    <a:p>
                      <a:pPr marL="504000" indent="-171450" algn="l">
                        <a:lnSpc>
                          <a:spcPct val="107000"/>
                        </a:lnSpc>
                        <a:spcAft>
                          <a:spcPts val="800"/>
                        </a:spcAft>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Intra-abdominal infections (</a:t>
                      </a:r>
                      <a:r>
                        <a:rPr lang="fr-FR" sz="1200" b="0" kern="0" dirty="0" err="1">
                          <a:solidFill>
                            <a:schemeClr val="tx1"/>
                          </a:solidFill>
                          <a:effectLst/>
                          <a:latin typeface="Arial" panose="020B0604020202020204" pitchFamily="34" charset="0"/>
                          <a:cs typeface="Arial" panose="020B0604020202020204" pitchFamily="34" charset="0"/>
                        </a:rPr>
                        <a:t>IAIs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 (5.5%)</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23 (17.2%)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0.04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80740767"/>
                  </a:ext>
                </a:extLst>
              </a:tr>
              <a:tr h="424800">
                <a:tc>
                  <a:txBody>
                    <a:bodyPr/>
                    <a:lstStyle/>
                    <a:p>
                      <a:pPr marL="504000" indent="-171450" algn="l">
                        <a:lnSpc>
                          <a:spcPct val="107000"/>
                        </a:lnSpc>
                        <a:spcAft>
                          <a:spcPts val="800"/>
                        </a:spcAft>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Skin and soft tissue infections (</a:t>
                      </a:r>
                      <a:r>
                        <a:rPr lang="fr-FR" sz="1200" b="0" kern="0" dirty="0" err="1">
                          <a:solidFill>
                            <a:schemeClr val="tx1"/>
                          </a:solidFill>
                          <a:effectLst/>
                          <a:latin typeface="Arial" panose="020B0604020202020204" pitchFamily="34" charset="0"/>
                          <a:cs typeface="Arial" panose="020B0604020202020204" pitchFamily="34" charset="0"/>
                        </a:rPr>
                        <a:t>SSTIs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 (9.2%)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 (5.2%)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0.31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5798820"/>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Bloodstream</a:t>
                      </a:r>
                      <a:r>
                        <a:rPr lang="fr-FR" sz="1200" b="0" kern="0" dirty="0">
                          <a:solidFill>
                            <a:schemeClr val="tx1"/>
                          </a:solidFill>
                          <a:effectLst/>
                          <a:latin typeface="Arial" panose="020B0604020202020204" pitchFamily="34" charset="0"/>
                          <a:cs typeface="Arial" panose="020B0604020202020204" pitchFamily="34" charset="0"/>
                        </a:rPr>
                        <a:t> infections (BSIS)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27 (50%)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68 (50.8%)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0.93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92082616"/>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Sepsis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34 (63%)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91 (68%)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0.67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9190253"/>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Septic</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shock</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8 (14.8%)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18 (13.4%)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0.57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0031427"/>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CR-</a:t>
                      </a:r>
                      <a:r>
                        <a:rPr lang="fr-FR" sz="1200" b="0" i="1" kern="0" dirty="0">
                          <a:solidFill>
                            <a:schemeClr val="tx1"/>
                          </a:solidFill>
                          <a:effectLst/>
                          <a:latin typeface="Arial" panose="020B0604020202020204" pitchFamily="34" charset="0"/>
                          <a:cs typeface="Arial" panose="020B0604020202020204" pitchFamily="34" charset="0"/>
                        </a:rPr>
                        <a:t>Klebsiella </a:t>
                      </a:r>
                      <a:r>
                        <a:rPr lang="fr-FR" sz="1200" b="0" i="1" kern="0" dirty="0" err="1">
                          <a:solidFill>
                            <a:schemeClr val="tx1"/>
                          </a:solidFill>
                          <a:effectLst/>
                          <a:latin typeface="Arial" panose="020B0604020202020204" pitchFamily="34" charset="0"/>
                          <a:cs typeface="Arial" panose="020B0604020202020204" pitchFamily="34" charset="0"/>
                        </a:rPr>
                        <a:t>spp</a:t>
                      </a:r>
                      <a:r>
                        <a:rPr lang="fr-FR" sz="1200" b="0" kern="0" dirty="0">
                          <a:solidFill>
                            <a:schemeClr val="tx1"/>
                          </a:solidFill>
                          <a:effectLst/>
                          <a:latin typeface="Arial" panose="020B0604020202020204" pitchFamily="34" charset="0"/>
                          <a:cs typeface="Arial" panose="020B0604020202020204" pitchFamily="34" charset="0"/>
                        </a:rPr>
                        <a:t>. infections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46 (85.2%)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90 (48%)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3932453"/>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CR-</a:t>
                      </a:r>
                      <a:r>
                        <a:rPr lang="fr-FR" sz="1200" b="0" i="1" kern="0" dirty="0">
                          <a:solidFill>
                            <a:schemeClr val="tx1"/>
                          </a:solidFill>
                          <a:effectLst/>
                          <a:latin typeface="Arial" panose="020B0604020202020204" pitchFamily="34" charset="0"/>
                          <a:cs typeface="Arial" panose="020B0604020202020204" pitchFamily="34" charset="0"/>
                        </a:rPr>
                        <a:t>P. </a:t>
                      </a:r>
                      <a:r>
                        <a:rPr lang="fr-FR" sz="1200" b="0" i="1" kern="0" dirty="0" err="1">
                          <a:solidFill>
                            <a:schemeClr val="tx1"/>
                          </a:solidFill>
                          <a:effectLst/>
                          <a:latin typeface="Arial" panose="020B0604020202020204" pitchFamily="34" charset="0"/>
                          <a:cs typeface="Arial" panose="020B0604020202020204" pitchFamily="34" charset="0"/>
                        </a:rPr>
                        <a:t>aeruginosa</a:t>
                      </a:r>
                      <a:r>
                        <a:rPr lang="fr-FR" sz="1200" b="0" kern="0" dirty="0">
                          <a:solidFill>
                            <a:schemeClr val="tx1"/>
                          </a:solidFill>
                          <a:effectLst/>
                          <a:latin typeface="Arial" panose="020B0604020202020204" pitchFamily="34" charset="0"/>
                          <a:cs typeface="Arial" panose="020B0604020202020204" pitchFamily="34" charset="0"/>
                        </a:rPr>
                        <a:t> infections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 (13%)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31 (16%)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3900137"/>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CR-</a:t>
                      </a:r>
                      <a:r>
                        <a:rPr lang="fr-FR" sz="1200" b="0" i="1" kern="0" dirty="0" err="1">
                          <a:solidFill>
                            <a:schemeClr val="tx1"/>
                          </a:solidFill>
                          <a:effectLst/>
                          <a:latin typeface="Arial" panose="020B0604020202020204" pitchFamily="34" charset="0"/>
                          <a:cs typeface="Arial" panose="020B0604020202020204" pitchFamily="34" charset="0"/>
                        </a:rPr>
                        <a:t>Enterobacterales</a:t>
                      </a:r>
                      <a:r>
                        <a:rPr lang="fr-FR" sz="1200" b="0" kern="0" dirty="0">
                          <a:solidFill>
                            <a:schemeClr val="tx1"/>
                          </a:solidFill>
                          <a:effectLst/>
                          <a:latin typeface="Arial" panose="020B0604020202020204" pitchFamily="34" charset="0"/>
                          <a:cs typeface="Arial" panose="020B0604020202020204" pitchFamily="34" charset="0"/>
                        </a:rPr>
                        <a:t> infections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4 (7.4%)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10 (7.5%)</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0.99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68711718"/>
                  </a:ext>
                </a:extLst>
              </a:tr>
            </a:tbl>
          </a:graphicData>
        </a:graphic>
      </p:graphicFrame>
    </p:spTree>
    <p:extLst>
      <p:ext uri="{BB962C8B-B14F-4D97-AF65-F5344CB8AC3E}">
        <p14:creationId xmlns:p14="http://schemas.microsoft.com/office/powerpoint/2010/main" val="179968047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en-US" dirty="0"/>
              <a:t>Combination therapy: selected regimen</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graphicFrame>
        <p:nvGraphicFramePr>
          <p:cNvPr id="7" name="Graphique 6">
            <a:extLst>
              <a:ext uri="{FF2B5EF4-FFF2-40B4-BE49-F238E27FC236}">
                <a16:creationId xmlns:a16="http://schemas.microsoft.com/office/drawing/2014/main" id="{2496A6BF-8342-1E0E-EF70-AEE67F14E748}"/>
              </a:ext>
            </a:extLst>
          </p:cNvPr>
          <p:cNvGraphicFramePr/>
          <p:nvPr/>
        </p:nvGraphicFramePr>
        <p:xfrm>
          <a:off x="2565400" y="968909"/>
          <a:ext cx="8128000" cy="4442868"/>
        </p:xfrm>
        <a:graphic>
          <a:graphicData uri="http://schemas.openxmlformats.org/drawingml/2006/chart">
            <c:chart xmlns:c="http://schemas.openxmlformats.org/drawingml/2006/chart" xmlns:r="http://schemas.openxmlformats.org/officeDocument/2006/relationships" r:id="rId2"/>
          </a:graphicData>
        </a:graphic>
      </p:graphicFrame>
      <p:sp>
        <p:nvSpPr>
          <p:cNvPr id="8" name="ZoneTexte 7">
            <a:extLst>
              <a:ext uri="{FF2B5EF4-FFF2-40B4-BE49-F238E27FC236}">
                <a16:creationId xmlns:a16="http://schemas.microsoft.com/office/drawing/2014/main" id="{5106BD34-24BB-3E46-499C-1384A9DE4CE6}"/>
              </a:ext>
            </a:extLst>
          </p:cNvPr>
          <p:cNvSpPr txBox="1"/>
          <p:nvPr/>
        </p:nvSpPr>
        <p:spPr>
          <a:xfrm>
            <a:off x="3522718" y="5440603"/>
            <a:ext cx="6254982" cy="584775"/>
          </a:xfrm>
          <a:prstGeom prst="rect">
            <a:avLst/>
          </a:prstGeom>
          <a:noFill/>
        </p:spPr>
        <p:txBody>
          <a:bodyPr wrap="square" rtlCol="0">
            <a:spAutoFit/>
          </a:bodyPr>
          <a:lstStyle/>
          <a:p>
            <a:pPr algn="ct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iv </a:t>
            </a:r>
            <a:r>
              <a:rPr lang="en-US"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fosfomycin</a:t>
            </a: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was the most common antibiotic used in combination therapy with </a:t>
            </a:r>
            <a:r>
              <a:rPr lang="en-US"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caziavi</a:t>
            </a:r>
            <a:endPar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75914449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en-US" dirty="0"/>
              <a:t>Monotherapy </a:t>
            </a:r>
            <a:r>
              <a:rPr lang="en-US" i="1" dirty="0"/>
              <a:t>vs</a:t>
            </a:r>
            <a:r>
              <a:rPr lang="en-US" dirty="0"/>
              <a:t>. combination therapy: outcome</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8" name="ZoneTexte 7">
            <a:extLst>
              <a:ext uri="{FF2B5EF4-FFF2-40B4-BE49-F238E27FC236}">
                <a16:creationId xmlns:a16="http://schemas.microsoft.com/office/drawing/2014/main" id="{5106BD34-24BB-3E46-499C-1384A9DE4CE6}"/>
              </a:ext>
            </a:extLst>
          </p:cNvPr>
          <p:cNvSpPr txBox="1"/>
          <p:nvPr/>
        </p:nvSpPr>
        <p:spPr>
          <a:xfrm>
            <a:off x="2570981" y="4694904"/>
            <a:ext cx="8151285" cy="1061829"/>
          </a:xfrm>
          <a:prstGeom prst="rect">
            <a:avLst/>
          </a:prstGeom>
          <a:noFill/>
        </p:spPr>
        <p:txBody>
          <a:bodyPr wrap="square" rtlCol="0">
            <a:spAutoFit/>
          </a:bodyPr>
          <a:lstStyle/>
          <a:p>
            <a:pPr algn="ct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No serious adverse events were observed during treatment with CAZ/AVI</a:t>
            </a:r>
          </a:p>
          <a:p>
            <a:pPr algn="ctr">
              <a:spcBef>
                <a:spcPts val="1800"/>
              </a:spcBef>
            </a:pP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No statistically significant differences in terms of outcome between the two groups (</a:t>
            </a:r>
            <a:r>
              <a:rPr lang="en-US" sz="1600" b="1" i="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p</a:t>
            </a: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 0.83)</a:t>
            </a:r>
          </a:p>
        </p:txBody>
      </p:sp>
      <p:graphicFrame>
        <p:nvGraphicFramePr>
          <p:cNvPr id="2" name="Tableau 1">
            <a:extLst>
              <a:ext uri="{FF2B5EF4-FFF2-40B4-BE49-F238E27FC236}">
                <a16:creationId xmlns:a16="http://schemas.microsoft.com/office/drawing/2014/main" id="{6EA559CF-9E05-B4B7-F5DF-A5B3FD2E7A21}"/>
              </a:ext>
            </a:extLst>
          </p:cNvPr>
          <p:cNvGraphicFramePr>
            <a:graphicFrameLocks noGrp="1"/>
          </p:cNvGraphicFramePr>
          <p:nvPr/>
        </p:nvGraphicFramePr>
        <p:xfrm>
          <a:off x="2570981" y="1249360"/>
          <a:ext cx="8151285" cy="3117834"/>
        </p:xfrm>
        <a:graphic>
          <a:graphicData uri="http://schemas.openxmlformats.org/drawingml/2006/table">
            <a:tbl>
              <a:tblPr firstRow="1" firstCol="1" bandRow="1">
                <a:tableStyleId>{5C22544A-7EE6-4342-B048-85BDC9FD1C3A}</a:tableStyleId>
              </a:tblPr>
              <a:tblGrid>
                <a:gridCol w="2473600">
                  <a:extLst>
                    <a:ext uri="{9D8B030D-6E8A-4147-A177-3AD203B41FA5}">
                      <a16:colId xmlns:a16="http://schemas.microsoft.com/office/drawing/2014/main" val="3897045823"/>
                    </a:ext>
                  </a:extLst>
                </a:gridCol>
                <a:gridCol w="2152097">
                  <a:extLst>
                    <a:ext uri="{9D8B030D-6E8A-4147-A177-3AD203B41FA5}">
                      <a16:colId xmlns:a16="http://schemas.microsoft.com/office/drawing/2014/main" val="1995368853"/>
                    </a:ext>
                  </a:extLst>
                </a:gridCol>
                <a:gridCol w="1755094">
                  <a:extLst>
                    <a:ext uri="{9D8B030D-6E8A-4147-A177-3AD203B41FA5}">
                      <a16:colId xmlns:a16="http://schemas.microsoft.com/office/drawing/2014/main" val="1043275922"/>
                    </a:ext>
                  </a:extLst>
                </a:gridCol>
                <a:gridCol w="1770494">
                  <a:extLst>
                    <a:ext uri="{9D8B030D-6E8A-4147-A177-3AD203B41FA5}">
                      <a16:colId xmlns:a16="http://schemas.microsoft.com/office/drawing/2014/main" val="4147519114"/>
                    </a:ext>
                  </a:extLst>
                </a:gridCol>
              </a:tblGrid>
              <a:tr h="569034">
                <a:tc>
                  <a:txBody>
                    <a:bodyPr/>
                    <a:lstStyle/>
                    <a:p>
                      <a:pPr marL="72000">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Outcome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Monotherapy </a:t>
                      </a:r>
                      <a:br>
                        <a:rPr lang="fr-FR" sz="1200" b="1" kern="0" dirty="0">
                          <a:solidFill>
                            <a:schemeClr val="bg1"/>
                          </a:solidFill>
                          <a:effectLst/>
                          <a:latin typeface="Arial" panose="020B0604020202020204" pitchFamily="34" charset="0"/>
                          <a:cs typeface="Arial" panose="020B0604020202020204" pitchFamily="34" charset="0"/>
                        </a:rPr>
                      </a:br>
                      <a:r>
                        <a:rPr lang="fr-FR" sz="1200" b="0" kern="0" dirty="0">
                          <a:solidFill>
                            <a:schemeClr val="bg1"/>
                          </a:solidFill>
                          <a:effectLst/>
                          <a:latin typeface="Arial" panose="020B0604020202020204" pitchFamily="34" charset="0"/>
                          <a:cs typeface="Arial" panose="020B0604020202020204" pitchFamily="34" charset="0"/>
                        </a:rPr>
                        <a:t>(No,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Combination </a:t>
                      </a:r>
                      <a:r>
                        <a:rPr lang="fr-FR" sz="1200" b="1" kern="0" dirty="0" err="1">
                          <a:solidFill>
                            <a:schemeClr val="bg1"/>
                          </a:solidFill>
                          <a:effectLst/>
                          <a:latin typeface="Arial" panose="020B0604020202020204" pitchFamily="34" charset="0"/>
                          <a:cs typeface="Arial" panose="020B0604020202020204" pitchFamily="34" charset="0"/>
                        </a:rPr>
                        <a:t>therapy</a:t>
                      </a:r>
                      <a:r>
                        <a:rPr lang="fr-FR" sz="1200" b="1" kern="0" dirty="0">
                          <a:solidFill>
                            <a:schemeClr val="bg1"/>
                          </a:solidFill>
                          <a:effectLst/>
                          <a:latin typeface="Arial" panose="020B0604020202020204" pitchFamily="34" charset="0"/>
                          <a:cs typeface="Arial" panose="020B0604020202020204" pitchFamily="34" charset="0"/>
                        </a:rPr>
                        <a:t> </a:t>
                      </a:r>
                      <a:br>
                        <a:rPr lang="fr-FR" sz="1200" b="1" kern="0" dirty="0">
                          <a:solidFill>
                            <a:schemeClr val="bg1"/>
                          </a:solidFill>
                          <a:effectLst/>
                          <a:latin typeface="Arial" panose="020B0604020202020204" pitchFamily="34" charset="0"/>
                          <a:cs typeface="Arial" panose="020B0604020202020204" pitchFamily="34" charset="0"/>
                        </a:rPr>
                      </a:br>
                      <a:r>
                        <a:rPr lang="fr-FR" sz="1200" b="0" kern="0" dirty="0">
                          <a:solidFill>
                            <a:schemeClr val="bg1"/>
                          </a:solidFill>
                          <a:effectLst/>
                          <a:latin typeface="Arial" panose="020B0604020202020204" pitchFamily="34" charset="0"/>
                          <a:cs typeface="Arial" panose="020B0604020202020204" pitchFamily="34" charset="0"/>
                        </a:rPr>
                        <a:t>(No,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Number of patients </a:t>
                      </a:r>
                      <a:br>
                        <a:rPr lang="fr-FR" sz="1200" b="1" kern="0" dirty="0">
                          <a:solidFill>
                            <a:schemeClr val="bg1"/>
                          </a:solidFill>
                          <a:effectLst/>
                          <a:latin typeface="Arial" panose="020B0604020202020204" pitchFamily="34" charset="0"/>
                          <a:cs typeface="Arial" panose="020B0604020202020204" pitchFamily="34" charset="0"/>
                        </a:rPr>
                      </a:br>
                      <a:r>
                        <a:rPr lang="fr-FR" sz="1200" b="0" kern="0" dirty="0">
                          <a:solidFill>
                            <a:schemeClr val="bg1"/>
                          </a:solidFill>
                          <a:effectLst/>
                          <a:latin typeface="Arial" panose="020B0604020202020204" pitchFamily="34" charset="0"/>
                          <a:cs typeface="Arial" panose="020B0604020202020204" pitchFamily="34" charset="0"/>
                        </a:rPr>
                        <a:t>(No, %)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23712082"/>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Clinical cure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38 (70.4%)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87 (64.9%)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125 (67%)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48881038"/>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In-</a:t>
                      </a:r>
                      <a:r>
                        <a:rPr lang="fr-FR" sz="1200" b="0" kern="0" dirty="0" err="1">
                          <a:solidFill>
                            <a:schemeClr val="tx1"/>
                          </a:solidFill>
                          <a:effectLst/>
                          <a:latin typeface="Arial" panose="020B0604020202020204" pitchFamily="34" charset="0"/>
                          <a:cs typeface="Arial" panose="020B0604020202020204" pitchFamily="34" charset="0"/>
                        </a:rPr>
                        <a:t>hospital</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mortality</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8 (14.8%)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23 (17.2%)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31 (16.5%)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62631303"/>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Recurrence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 (9.2%)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16 (11.9%)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21 (11.5%)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64986883"/>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Interruption of </a:t>
                      </a:r>
                      <a:r>
                        <a:rPr lang="fr-FR" sz="1200" b="0" kern="0" dirty="0" err="1">
                          <a:solidFill>
                            <a:schemeClr val="tx1"/>
                          </a:solidFill>
                          <a:effectLst/>
                          <a:latin typeface="Arial" panose="020B0604020202020204" pitchFamily="34" charset="0"/>
                          <a:cs typeface="Arial" panose="020B0604020202020204" pitchFamily="34" charset="0"/>
                        </a:rPr>
                        <a:t>therapy</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 (5.6%)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 (4.5%)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 (5%)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0973321"/>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Patients </a:t>
                      </a:r>
                      <a:r>
                        <a:rPr lang="fr-FR" sz="1200" b="0" kern="0" dirty="0" err="1">
                          <a:solidFill>
                            <a:schemeClr val="tx1"/>
                          </a:solidFill>
                          <a:effectLst/>
                          <a:latin typeface="Arial" panose="020B0604020202020204" pitchFamily="34" charset="0"/>
                          <a:cs typeface="Arial" panose="020B0604020202020204" pitchFamily="34" charset="0"/>
                        </a:rPr>
                        <a:t>still</a:t>
                      </a:r>
                      <a:r>
                        <a:rPr lang="fr-FR" sz="1200" b="0" kern="0" dirty="0">
                          <a:solidFill>
                            <a:schemeClr val="tx1"/>
                          </a:solidFill>
                          <a:effectLst/>
                          <a:latin typeface="Arial" panose="020B0604020202020204" pitchFamily="34" charset="0"/>
                          <a:cs typeface="Arial" panose="020B0604020202020204" pitchFamily="34" charset="0"/>
                        </a:rPr>
                        <a:t> on </a:t>
                      </a:r>
                      <a:r>
                        <a:rPr lang="fr-FR" sz="1200" b="0" kern="0" dirty="0" err="1">
                          <a:solidFill>
                            <a:schemeClr val="tx1"/>
                          </a:solidFill>
                          <a:effectLst/>
                          <a:latin typeface="Arial" panose="020B0604020202020204" pitchFamily="34" charset="0"/>
                          <a:cs typeface="Arial" panose="020B0604020202020204" pitchFamily="34" charset="0"/>
                        </a:rPr>
                        <a:t>treatment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 (0%)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 (1.5%)</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 (1%)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65331838"/>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Total</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134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188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49173744"/>
                  </a:ext>
                </a:extLst>
              </a:tr>
            </a:tbl>
          </a:graphicData>
        </a:graphic>
      </p:graphicFrame>
    </p:spTree>
    <p:extLst>
      <p:ext uri="{BB962C8B-B14F-4D97-AF65-F5344CB8AC3E}">
        <p14:creationId xmlns:p14="http://schemas.microsoft.com/office/powerpoint/2010/main" val="174392490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078F88D-2B0F-B6CC-905C-181B7ACD5B91}"/>
              </a:ext>
            </a:extLst>
          </p:cNvPr>
          <p:cNvSpPr>
            <a:spLocks noGrp="1"/>
          </p:cNvSpPr>
          <p:nvPr>
            <p:ph type="body" sz="quarter" idx="15"/>
          </p:nvPr>
        </p:nvSpPr>
        <p:spPr/>
        <p:txBody>
          <a:bodyPr/>
          <a:lstStyle/>
          <a:p>
            <a:r>
              <a:rPr lang="en-US" dirty="0"/>
              <a:t>Our study presents a huge sample of real-world experience on the use of CAZ/AVI for the treatment of infections sustained by carbapenem-resistant Gram-negative bacilli.</a:t>
            </a:r>
          </a:p>
          <a:p>
            <a:pPr>
              <a:spcBef>
                <a:spcPts val="2400"/>
              </a:spcBef>
            </a:pPr>
            <a:r>
              <a:rPr lang="en-US" dirty="0"/>
              <a:t>Patients treated with CAZ/AVI are fragile, with numerous risk factors for the acquisition of infections sustained by MDROs.</a:t>
            </a:r>
          </a:p>
          <a:p>
            <a:pPr>
              <a:spcBef>
                <a:spcPts val="2400"/>
              </a:spcBef>
            </a:pPr>
            <a:r>
              <a:rPr lang="en-US" dirty="0"/>
              <a:t>Treatment with CAZ/AVI was safe with no serious adverse events observed.</a:t>
            </a:r>
          </a:p>
          <a:p>
            <a:pPr>
              <a:spcBef>
                <a:spcPts val="2400"/>
              </a:spcBef>
            </a:pPr>
            <a:r>
              <a:rPr lang="en-US" dirty="0"/>
              <a:t>No significant variations in terms of clinical cure and survival rates were observed as far as monotherapy </a:t>
            </a:r>
            <a:r>
              <a:rPr lang="en-US" i="1" dirty="0"/>
              <a:t>vs</a:t>
            </a:r>
            <a:r>
              <a:rPr lang="en-US" dirty="0"/>
              <a:t>. combination therapy with CAZ/AVI is concerned; this is in line with other observational studies.</a:t>
            </a:r>
          </a:p>
          <a:p>
            <a:pPr>
              <a:spcBef>
                <a:spcPts val="2400"/>
              </a:spcBef>
            </a:pPr>
            <a:r>
              <a:rPr lang="en-US" dirty="0"/>
              <a:t>No statistically significant variations were observed when </a:t>
            </a:r>
            <a:r>
              <a:rPr lang="en-US" dirty="0" err="1"/>
              <a:t>analysing</a:t>
            </a:r>
            <a:r>
              <a:rPr lang="en-US" dirty="0"/>
              <a:t> monotherapy vs. combination therapy also for patients affected by LRTIs.</a:t>
            </a:r>
          </a:p>
        </p:txBody>
      </p:sp>
      <p:sp>
        <p:nvSpPr>
          <p:cNvPr id="4" name="Titre 3">
            <a:extLst>
              <a:ext uri="{FF2B5EF4-FFF2-40B4-BE49-F238E27FC236}">
                <a16:creationId xmlns:a16="http://schemas.microsoft.com/office/drawing/2014/main" id="{17429561-C5EE-1B8C-4D17-ACFC1003875C}"/>
              </a:ext>
            </a:extLst>
          </p:cNvPr>
          <p:cNvSpPr>
            <a:spLocks noGrp="1"/>
          </p:cNvSpPr>
          <p:nvPr>
            <p:ph type="title"/>
          </p:nvPr>
        </p:nvSpPr>
        <p:spPr/>
        <p:txBody>
          <a:bodyPr/>
          <a:lstStyle/>
          <a:p>
            <a:r>
              <a:rPr lang="fr-FR" dirty="0"/>
              <a:t>Conclusions</a:t>
            </a:r>
          </a:p>
        </p:txBody>
      </p:sp>
      <p:sp>
        <p:nvSpPr>
          <p:cNvPr id="6" name="Espace réservé du contenu 5">
            <a:extLst>
              <a:ext uri="{FF2B5EF4-FFF2-40B4-BE49-F238E27FC236}">
                <a16:creationId xmlns:a16="http://schemas.microsoft.com/office/drawing/2014/main" id="{FC56046A-CFB8-BF58-D975-302DF2BAA97D}"/>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Tree>
    <p:extLst>
      <p:ext uri="{BB962C8B-B14F-4D97-AF65-F5344CB8AC3E}">
        <p14:creationId xmlns:p14="http://schemas.microsoft.com/office/powerpoint/2010/main" val="278521359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2800" dirty="0"/>
              <a:t>Efficacy of </a:t>
            </a:r>
            <a:r>
              <a:rPr lang="en-US" sz="2800" dirty="0" err="1"/>
              <a:t>fosfomycin</a:t>
            </a:r>
            <a:r>
              <a:rPr lang="en-US" sz="2800" dirty="0"/>
              <a:t>-containing therapeutic regimens for the treatment of severe infections caused by carbapenem-resistant </a:t>
            </a:r>
            <a:r>
              <a:rPr lang="en-US" sz="2800" i="1" dirty="0"/>
              <a:t>Klebsiella pneumoniae</a:t>
            </a:r>
            <a:r>
              <a:rPr lang="en-US" sz="2800" dirty="0"/>
              <a:t> and </a:t>
            </a:r>
            <a:r>
              <a:rPr lang="en-US" sz="2800" i="1" dirty="0"/>
              <a:t>Acinetobacter baumannii </a:t>
            </a:r>
            <a:r>
              <a:rPr lang="en-US" sz="2800" dirty="0"/>
              <a:t>in critically ill patients </a:t>
            </a:r>
            <a:endParaRPr lang="fr-FR" sz="28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a:t>Ambrogio CURTOLO et al., ECCMID</a:t>
            </a:r>
            <a:r>
              <a:rPr lang="fr-FR" baseline="30000" dirty="0">
                <a:latin typeface="Arial Narrow" panose="020B0606020202030204" pitchFamily="34" charset="0"/>
              </a:rPr>
              <a:t>®</a:t>
            </a:r>
            <a:r>
              <a:rPr lang="fr-FR" dirty="0">
                <a:latin typeface="Arial Narrow" panose="020B0606020202030204" pitchFamily="34" charset="0"/>
              </a:rPr>
              <a:t> 2024, Abs#O1171</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353312" y="148485"/>
            <a:ext cx="10538140" cy="360864"/>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396391752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4" y="1151119"/>
            <a:ext cx="11104989" cy="3608660"/>
          </a:xfrm>
        </p:spPr>
        <p:txBody>
          <a:bodyPr/>
          <a:lstStyle/>
          <a:p>
            <a:r>
              <a:rPr lang="en-US" dirty="0"/>
              <a:t>IDSA 2023</a:t>
            </a:r>
          </a:p>
          <a:p>
            <a:pPr lvl="1"/>
            <a:r>
              <a:rPr lang="en-US" dirty="0"/>
              <a:t>Combination therapy is not suggested for the treatment carbapenem resistant </a:t>
            </a:r>
            <a:r>
              <a:rPr lang="en-US" i="1" dirty="0" err="1"/>
              <a:t>Enterobacterales</a:t>
            </a:r>
            <a:r>
              <a:rPr lang="en-US" dirty="0"/>
              <a:t> (CRE) infections.</a:t>
            </a:r>
          </a:p>
          <a:p>
            <a:pPr lvl="1"/>
            <a:r>
              <a:rPr lang="en-US" dirty="0"/>
              <a:t>Combination therapy is suggested for the treatment of </a:t>
            </a:r>
            <a:r>
              <a:rPr lang="en-US" i="1" dirty="0"/>
              <a:t>A. baumannii </a:t>
            </a:r>
            <a:r>
              <a:rPr lang="en-US" dirty="0"/>
              <a:t>(CRAB) infections</a:t>
            </a:r>
          </a:p>
          <a:p>
            <a:pPr>
              <a:spcBef>
                <a:spcPts val="2400"/>
              </a:spcBef>
            </a:pPr>
            <a:r>
              <a:rPr lang="en-US" dirty="0"/>
              <a:t>ESCMID 2022</a:t>
            </a:r>
          </a:p>
          <a:p>
            <a:pPr lvl="1"/>
            <a:r>
              <a:rPr lang="en-US" dirty="0"/>
              <a:t>Combination therapy is not routinely recommended for the treatment of infections caused by CRE or CRAB.</a:t>
            </a:r>
          </a:p>
          <a:p>
            <a:pPr lvl="1"/>
            <a:r>
              <a:rPr lang="en-US" dirty="0"/>
              <a:t>Ceftazidime/avibactam plus aztreonam is indicated for the treatment of MBL producing CR infections.</a:t>
            </a:r>
          </a:p>
          <a:p>
            <a:pPr>
              <a:spcBef>
                <a:spcPts val="2400"/>
              </a:spcBef>
            </a:pPr>
            <a:r>
              <a:rPr lang="en-US" dirty="0"/>
              <a:t>ITALIAN GUIDELINES</a:t>
            </a:r>
          </a:p>
          <a:p>
            <a:pPr lvl="1"/>
            <a:r>
              <a:rPr lang="en-US" dirty="0"/>
              <a:t>Combination therapy is not routinely of recommended.</a:t>
            </a:r>
          </a:p>
          <a:p>
            <a:pPr lvl="1"/>
            <a:r>
              <a:rPr lang="en-US" dirty="0"/>
              <a:t>In the case of CRAB and DTR-PA it may be contemplated.</a:t>
            </a:r>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r>
              <a:rPr lang="da-DK" dirty="0"/>
              <a:t>Tamma et al. CID 2023; Paul et al. CMI 2022; Tiseo et al. IJAA 2022</a:t>
            </a:r>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International guidelines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Ambrogio CURTOLO et al., ECCMID</a:t>
            </a:r>
            <a:r>
              <a:rPr lang="it-IT" baseline="30000" dirty="0"/>
              <a:t>®</a:t>
            </a:r>
            <a:r>
              <a:rPr lang="it-IT" dirty="0"/>
              <a:t> 2024, Abs#O1171</a:t>
            </a:r>
          </a:p>
        </p:txBody>
      </p:sp>
    </p:spTree>
    <p:extLst>
      <p:ext uri="{BB962C8B-B14F-4D97-AF65-F5344CB8AC3E}">
        <p14:creationId xmlns:p14="http://schemas.microsoft.com/office/powerpoint/2010/main" val="327047922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au 9">
            <a:extLst>
              <a:ext uri="{FF2B5EF4-FFF2-40B4-BE49-F238E27FC236}">
                <a16:creationId xmlns:a16="http://schemas.microsoft.com/office/drawing/2014/main" id="{0BB28682-1E67-E11B-432C-563EA161F175}"/>
              </a:ext>
            </a:extLst>
          </p:cNvPr>
          <p:cNvGraphicFramePr>
            <a:graphicFrameLocks noGrp="1"/>
          </p:cNvGraphicFramePr>
          <p:nvPr>
            <p:extLst>
              <p:ext uri="{D42A27DB-BD31-4B8C-83A1-F6EECF244321}">
                <p14:modId xmlns:p14="http://schemas.microsoft.com/office/powerpoint/2010/main" val="559151997"/>
              </p:ext>
            </p:extLst>
          </p:nvPr>
        </p:nvGraphicFramePr>
        <p:xfrm>
          <a:off x="1961384" y="506521"/>
          <a:ext cx="9054339" cy="5074797"/>
        </p:xfrm>
        <a:graphic>
          <a:graphicData uri="http://schemas.openxmlformats.org/drawingml/2006/table">
            <a:tbl>
              <a:tblPr firstRow="1" bandRow="1">
                <a:tableStyleId>{5C22544A-7EE6-4342-B048-85BDC9FD1C3A}</a:tableStyleId>
              </a:tblPr>
              <a:tblGrid>
                <a:gridCol w="2081705">
                  <a:extLst>
                    <a:ext uri="{9D8B030D-6E8A-4147-A177-3AD203B41FA5}">
                      <a16:colId xmlns:a16="http://schemas.microsoft.com/office/drawing/2014/main" val="20000"/>
                    </a:ext>
                  </a:extLst>
                </a:gridCol>
                <a:gridCol w="624293">
                  <a:extLst>
                    <a:ext uri="{9D8B030D-6E8A-4147-A177-3AD203B41FA5}">
                      <a16:colId xmlns:a16="http://schemas.microsoft.com/office/drawing/2014/main" val="20001"/>
                    </a:ext>
                  </a:extLst>
                </a:gridCol>
                <a:gridCol w="1648198">
                  <a:extLst>
                    <a:ext uri="{9D8B030D-6E8A-4147-A177-3AD203B41FA5}">
                      <a16:colId xmlns:a16="http://schemas.microsoft.com/office/drawing/2014/main" val="20002"/>
                    </a:ext>
                  </a:extLst>
                </a:gridCol>
                <a:gridCol w="1885998">
                  <a:extLst>
                    <a:ext uri="{9D8B030D-6E8A-4147-A177-3AD203B41FA5}">
                      <a16:colId xmlns:a16="http://schemas.microsoft.com/office/drawing/2014/main" val="2097778749"/>
                    </a:ext>
                  </a:extLst>
                </a:gridCol>
                <a:gridCol w="1320199">
                  <a:extLst>
                    <a:ext uri="{9D8B030D-6E8A-4147-A177-3AD203B41FA5}">
                      <a16:colId xmlns:a16="http://schemas.microsoft.com/office/drawing/2014/main" val="1259073445"/>
                    </a:ext>
                  </a:extLst>
                </a:gridCol>
                <a:gridCol w="1493946">
                  <a:extLst>
                    <a:ext uri="{9D8B030D-6E8A-4147-A177-3AD203B41FA5}">
                      <a16:colId xmlns:a16="http://schemas.microsoft.com/office/drawing/2014/main" val="20004"/>
                    </a:ext>
                  </a:extLst>
                </a:gridCol>
              </a:tblGrid>
              <a:tr h="570439">
                <a:tc>
                  <a:txBody>
                    <a:bodyPr/>
                    <a:lstStyle/>
                    <a:p>
                      <a:pPr marL="72000" algn="l">
                        <a:spcBef>
                          <a:spcPts val="0"/>
                        </a:spcBef>
                      </a:pPr>
                      <a:r>
                        <a:rPr lang="fr-FR" sz="1200" b="1" dirty="0">
                          <a:latin typeface="Arial" panose="020B0604020202020204" pitchFamily="34" charset="0"/>
                          <a:cs typeface="Arial" panose="020B0604020202020204" pitchFamily="34" charset="0"/>
                        </a:rPr>
                        <a:t>Study</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a-DK" sz="1200" b="1" kern="1200" dirty="0">
                          <a:solidFill>
                            <a:schemeClr val="lt1"/>
                          </a:solidFill>
                          <a:latin typeface="Arial" panose="020B0604020202020204" pitchFamily="34" charset="0"/>
                          <a:ea typeface="+mn-ea"/>
                          <a:cs typeface="Arial" panose="020B0604020202020204" pitchFamily="34" charset="0"/>
                        </a:rPr>
                        <a:t>N</a:t>
                      </a: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i="1" kern="1200" dirty="0">
                          <a:solidFill>
                            <a:schemeClr val="lt1"/>
                          </a:solidFill>
                          <a:latin typeface="Arial" panose="020B0604020202020204" pitchFamily="34" charset="0"/>
                          <a:ea typeface="+mn-ea"/>
                          <a:cs typeface="Arial" panose="020B0604020202020204" pitchFamily="34" charset="0"/>
                        </a:rPr>
                        <a:t>Staphylococcus</a:t>
                      </a: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i="1" kern="1200" dirty="0">
                          <a:solidFill>
                            <a:schemeClr val="lt1"/>
                          </a:solidFill>
                          <a:latin typeface="Arial" panose="020B0604020202020204" pitchFamily="34" charset="0"/>
                          <a:ea typeface="+mn-ea"/>
                          <a:cs typeface="Arial" panose="020B0604020202020204" pitchFamily="34" charset="0"/>
                        </a:rPr>
                        <a:t>aureus</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kern="1200" dirty="0">
                          <a:solidFill>
                            <a:schemeClr val="lt1"/>
                          </a:solidFill>
                          <a:latin typeface="Arial" panose="020B0604020202020204" pitchFamily="34" charset="0"/>
                          <a:ea typeface="+mn-ea"/>
                          <a:cs typeface="Arial" panose="020B0604020202020204" pitchFamily="34" charset="0"/>
                        </a:rPr>
                        <a:t>Coagulase </a:t>
                      </a:r>
                      <a:r>
                        <a:rPr lang="fr-FR" sz="1200" b="1" kern="1200" dirty="0" err="1">
                          <a:solidFill>
                            <a:schemeClr val="lt1"/>
                          </a:solidFill>
                          <a:latin typeface="Arial" panose="020B0604020202020204" pitchFamily="34" charset="0"/>
                          <a:ea typeface="+mn-ea"/>
                          <a:cs typeface="Arial" panose="020B0604020202020204" pitchFamily="34" charset="0"/>
                        </a:rPr>
                        <a:t>negative</a:t>
                      </a:r>
                      <a:endParaRPr lang="fr-FR" sz="1200" b="1" kern="1200" dirty="0">
                        <a:solidFill>
                          <a:schemeClr val="lt1"/>
                        </a:solidFill>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i="1" kern="1200" dirty="0" err="1">
                          <a:solidFill>
                            <a:schemeClr val="lt1"/>
                          </a:solidFill>
                          <a:latin typeface="Arial" panose="020B0604020202020204" pitchFamily="34" charset="0"/>
                          <a:ea typeface="+mn-ea"/>
                          <a:cs typeface="Arial" panose="020B0604020202020204" pitchFamily="34" charset="0"/>
                        </a:rPr>
                        <a:t>Staphylococci</a:t>
                      </a:r>
                      <a:endParaRPr lang="fr-FR" sz="1200" b="1" i="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i="1" kern="1200" dirty="0" err="1">
                          <a:solidFill>
                            <a:schemeClr val="lt1"/>
                          </a:solidFill>
                          <a:latin typeface="Arial" panose="020B0604020202020204" pitchFamily="34" charset="0"/>
                          <a:ea typeface="+mn-ea"/>
                          <a:cs typeface="Arial" panose="020B0604020202020204" pitchFamily="34" charset="0"/>
                        </a:rPr>
                        <a:t>Enterococci</a:t>
                      </a:r>
                      <a:endParaRPr lang="fr-FR" sz="1200" b="1" i="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i="1" kern="1200" dirty="0" err="1">
                          <a:solidFill>
                            <a:schemeClr val="lt1"/>
                          </a:solidFill>
                          <a:latin typeface="Arial" panose="020B0604020202020204" pitchFamily="34" charset="0"/>
                          <a:ea typeface="+mn-ea"/>
                          <a:cs typeface="Arial" panose="020B0604020202020204" pitchFamily="34" charset="0"/>
                        </a:rPr>
                        <a:t>Streptococci</a:t>
                      </a:r>
                      <a:endParaRPr lang="fr-FR" sz="1200" b="1" i="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Ali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13</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7,8%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53,8%</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Amat Santos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32</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24,5%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5,7%</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Bjursten</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103</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22,3%</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6,8%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34%</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Brouwer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16</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31%</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31,2%</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Fauchier</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1127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13,2%</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22,7%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29%</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Kolte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224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30,4%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29,9%</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Lanz</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38,5%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23,1%</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Latib</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endParaRPr lang="en-US" sz="12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29</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21%</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Mangner</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endParaRPr lang="en-US" sz="12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55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38,2%</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9,1%</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30,9%</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3,6%</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2551045"/>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Martinez </a:t>
                      </a:r>
                      <a:r>
                        <a:rPr lang="en-US" sz="1200" dirty="0" err="1">
                          <a:solidFill>
                            <a:schemeClr val="tx1">
                              <a:lumMod val="75000"/>
                              <a:lumOff val="25000"/>
                            </a:schemeClr>
                          </a:solidFill>
                          <a:latin typeface="Arial" panose="020B0604020202020204" pitchFamily="34" charset="0"/>
                          <a:cs typeface="Arial" panose="020B0604020202020204" pitchFamily="34" charset="0"/>
                        </a:rPr>
                        <a:t>Selles</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endParaRPr lang="en-US" sz="12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30%</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91063476"/>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Mentias</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1868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19,7%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81077117"/>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Moriyama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endParaRPr lang="en-US" sz="12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6,8%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26,7%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46,7%</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2222029"/>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Olsen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22%</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11%</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33%</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17%</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3027664"/>
                  </a:ext>
                </a:extLst>
              </a:tr>
              <a:tr h="234995">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Regueiro</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250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23,3%</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16,8%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24,6%</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6,9%</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05570729"/>
                  </a:ext>
                </a:extLst>
              </a:tr>
              <a:tr h="251139">
                <a:tc>
                  <a:txBody>
                    <a:bodyPr/>
                    <a:lstStyle/>
                    <a:p>
                      <a:pPr marL="72000"/>
                      <a:r>
                        <a:rPr lang="en-US" sz="1200" dirty="0" err="1">
                          <a:solidFill>
                            <a:schemeClr val="tx1">
                              <a:lumMod val="75000"/>
                              <a:lumOff val="25000"/>
                            </a:schemeClr>
                          </a:solidFill>
                          <a:latin typeface="Arial" panose="020B0604020202020204" pitchFamily="34" charset="0"/>
                          <a:cs typeface="Arial" panose="020B0604020202020204" pitchFamily="34" charset="0"/>
                        </a:rPr>
                        <a:t>Stoertecky</a:t>
                      </a:r>
                      <a:r>
                        <a:rPr lang="en-US" sz="1200" dirty="0">
                          <a:solidFill>
                            <a:schemeClr val="tx1">
                              <a:lumMod val="75000"/>
                              <a:lumOff val="25000"/>
                            </a:schemeClr>
                          </a:solidFill>
                          <a:latin typeface="Arial" panose="020B0604020202020204" pitchFamily="34" charset="0"/>
                          <a:cs typeface="Arial" panose="020B0604020202020204" pitchFamily="34" charset="0"/>
                        </a:rPr>
                        <a:t>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149</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21,5%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26,2%</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28,9%</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4392488"/>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Summers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28,4%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2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N/A</a:t>
                      </a:r>
                      <a:endParaRPr kumimoji="0" lang="fr-FR" sz="12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2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N/A</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28,4%</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42708740"/>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Tabata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11,8%</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29,4%</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23,5%</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11,8%</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61364393"/>
                  </a:ext>
                </a:extLst>
              </a:tr>
              <a:tr h="251139">
                <a:tc>
                  <a:txBody>
                    <a:bodyPr/>
                    <a:lstStyle/>
                    <a:p>
                      <a:pPr marL="72000"/>
                      <a:r>
                        <a:rPr lang="en-US" sz="1200" dirty="0">
                          <a:solidFill>
                            <a:schemeClr val="tx1">
                              <a:lumMod val="75000"/>
                              <a:lumOff val="25000"/>
                            </a:schemeClr>
                          </a:solidFill>
                          <a:latin typeface="Arial" panose="020B0604020202020204" pitchFamily="34" charset="0"/>
                          <a:cs typeface="Arial" panose="020B0604020202020204" pitchFamily="34" charset="0"/>
                        </a:rPr>
                        <a:t>Yeo et </a:t>
                      </a:r>
                      <a:r>
                        <a:rPr lang="en-US" sz="1200" i="1" dirty="0">
                          <a:solidFill>
                            <a:schemeClr val="tx1">
                              <a:lumMod val="75000"/>
                              <a:lumOff val="25000"/>
                            </a:schemeClr>
                          </a:solidFill>
                          <a:latin typeface="Arial" panose="020B0604020202020204" pitchFamily="34" charset="0"/>
                          <a:cs typeface="Arial" panose="020B0604020202020204" pitchFamily="34" charset="0"/>
                        </a:rPr>
                        <a:t>al</a:t>
                      </a:r>
                      <a:r>
                        <a:rPr lang="en-US" sz="12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120</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16,7%</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8,3%</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20,8%</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66356696"/>
                  </a:ext>
                </a:extLst>
              </a:tr>
            </a:tbl>
          </a:graphicData>
        </a:graphic>
      </p:graphicFrame>
      <p:sp>
        <p:nvSpPr>
          <p:cNvPr id="2" name="Espace réservé du contenu 9">
            <a:extLst>
              <a:ext uri="{FF2B5EF4-FFF2-40B4-BE49-F238E27FC236}">
                <a16:creationId xmlns:a16="http://schemas.microsoft.com/office/drawing/2014/main" id="{19560FA8-7EC7-15CB-2A62-DE99413EE0DD}"/>
              </a:ext>
            </a:extLst>
          </p:cNvPr>
          <p:cNvSpPr txBox="1">
            <a:spLocks/>
          </p:cNvSpPr>
          <p:nvPr/>
        </p:nvSpPr>
        <p:spPr>
          <a:xfrm>
            <a:off x="957435" y="6267371"/>
            <a:ext cx="4399569"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Vassili PANAGIDES et al, ECCMID</a:t>
            </a:r>
            <a:r>
              <a:rPr kumimoji="0" lang="fr-FR" sz="1200" b="0" i="1" u="none" strike="noStrike" kern="1200" cap="none" spc="0" normalizeH="0" baseline="30000" noProof="0" dirty="0">
                <a:ln>
                  <a:noFill/>
                </a:ln>
                <a:solidFill>
                  <a:srgbClr val="FFFFFF"/>
                </a:solidFill>
                <a:effectLst/>
                <a:uLnTx/>
                <a:uFillTx/>
                <a:latin typeface="Century Gothic" panose="020B050202020202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Session#SY004</a:t>
            </a:r>
          </a:p>
        </p:txBody>
      </p:sp>
    </p:spTree>
    <p:extLst>
      <p:ext uri="{BB962C8B-B14F-4D97-AF65-F5344CB8AC3E}">
        <p14:creationId xmlns:p14="http://schemas.microsoft.com/office/powerpoint/2010/main" val="407382858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FCC044CF-D320-9144-D6D2-F09DE540CB36}"/>
              </a:ext>
            </a:extLst>
          </p:cNvPr>
          <p:cNvSpPr>
            <a:spLocks noGrp="1"/>
          </p:cNvSpPr>
          <p:nvPr>
            <p:ph type="title"/>
          </p:nvPr>
        </p:nvSpPr>
        <p:spPr>
          <a:xfrm>
            <a:off x="940544" y="186979"/>
            <a:ext cx="11104990" cy="719166"/>
          </a:xfrm>
          <a:solidFill>
            <a:schemeClr val="bg1"/>
          </a:solidFill>
        </p:spPr>
        <p:txBody>
          <a:bodyPr/>
          <a:lstStyle/>
          <a:p>
            <a:r>
              <a:rPr lang="fr-FR" dirty="0"/>
              <a:t> </a:t>
            </a:r>
          </a:p>
        </p:txBody>
      </p:sp>
      <p:sp>
        <p:nvSpPr>
          <p:cNvPr id="6" name="Espace réservé du contenu 5">
            <a:extLst>
              <a:ext uri="{FF2B5EF4-FFF2-40B4-BE49-F238E27FC236}">
                <a16:creationId xmlns:a16="http://schemas.microsoft.com/office/drawing/2014/main" id="{EC00264A-86FC-3BD4-283D-BC40232E540F}"/>
              </a:ext>
            </a:extLst>
          </p:cNvPr>
          <p:cNvSpPr>
            <a:spLocks noGrp="1"/>
          </p:cNvSpPr>
          <p:nvPr>
            <p:ph sz="quarter" idx="16"/>
          </p:nvPr>
        </p:nvSpPr>
        <p:spPr/>
        <p:txBody>
          <a:bodyPr/>
          <a:lstStyle/>
          <a:p>
            <a:r>
              <a:rPr lang="it-IT" dirty="0"/>
              <a:t>Ambrogio CURTOLO et al., ECCMID</a:t>
            </a:r>
            <a:r>
              <a:rPr lang="it-IT" baseline="30000" dirty="0"/>
              <a:t>®</a:t>
            </a:r>
            <a:r>
              <a:rPr lang="it-IT" dirty="0"/>
              <a:t> 2024, Abs#O1171</a:t>
            </a:r>
          </a:p>
        </p:txBody>
      </p:sp>
      <p:sp>
        <p:nvSpPr>
          <p:cNvPr id="7" name="Rectangle 6">
            <a:extLst>
              <a:ext uri="{FF2B5EF4-FFF2-40B4-BE49-F238E27FC236}">
                <a16:creationId xmlns:a16="http://schemas.microsoft.com/office/drawing/2014/main" id="{82C6E3A0-8481-13C5-3C70-B94C52A2D897}"/>
              </a:ext>
            </a:extLst>
          </p:cNvPr>
          <p:cNvSpPr/>
          <p:nvPr/>
        </p:nvSpPr>
        <p:spPr>
          <a:xfrm>
            <a:off x="5510748" y="2569092"/>
            <a:ext cx="2016579" cy="719166"/>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b="1">
                <a:latin typeface="Arial" panose="020B0604020202020204" pitchFamily="34" charset="0"/>
                <a:cs typeface="Arial" panose="020B0604020202020204" pitchFamily="34" charset="0"/>
              </a:rPr>
              <a:t>Fosfomycin</a:t>
            </a:r>
          </a:p>
        </p:txBody>
      </p:sp>
      <p:sp>
        <p:nvSpPr>
          <p:cNvPr id="8" name="ZoneTexte 7">
            <a:extLst>
              <a:ext uri="{FF2B5EF4-FFF2-40B4-BE49-F238E27FC236}">
                <a16:creationId xmlns:a16="http://schemas.microsoft.com/office/drawing/2014/main" id="{65852934-524B-00BA-2479-B9B848C65C06}"/>
              </a:ext>
            </a:extLst>
          </p:cNvPr>
          <p:cNvSpPr txBox="1"/>
          <p:nvPr/>
        </p:nvSpPr>
        <p:spPr>
          <a:xfrm>
            <a:off x="1722796" y="1899011"/>
            <a:ext cx="1463862" cy="378565"/>
          </a:xfrm>
          <a:prstGeom prst="rect">
            <a:avLst/>
          </a:prstGeom>
          <a:noFill/>
        </p:spPr>
        <p:txBody>
          <a:bodyPr wrap="none" rtlCol="0">
            <a:spAutoFit/>
          </a:bodyPr>
          <a:lstStyle/>
          <a:p>
            <a:pPr>
              <a:lnSpc>
                <a:spcPct val="107000"/>
              </a:lnSpc>
              <a:spcAft>
                <a:spcPts val="800"/>
              </a:spcAft>
            </a:pPr>
            <a:r>
              <a:rPr lang="fr-FR" sz="1800" kern="100" dirty="0">
                <a:effectLst/>
                <a:latin typeface="Aptos" panose="020B0004020202020204" pitchFamily="34" charset="0"/>
                <a:ea typeface="Aptos" panose="020B0004020202020204" pitchFamily="34" charset="0"/>
                <a:cs typeface="Times New Roman" panose="02020603050405020304" pitchFamily="18" charset="0"/>
              </a:rPr>
              <a:t>Small (138D)</a:t>
            </a:r>
          </a:p>
        </p:txBody>
      </p:sp>
      <p:sp>
        <p:nvSpPr>
          <p:cNvPr id="9" name="ZoneTexte 8">
            <a:extLst>
              <a:ext uri="{FF2B5EF4-FFF2-40B4-BE49-F238E27FC236}">
                <a16:creationId xmlns:a16="http://schemas.microsoft.com/office/drawing/2014/main" id="{0F5F052A-3B04-7D2C-14B1-610523F479A0}"/>
              </a:ext>
            </a:extLst>
          </p:cNvPr>
          <p:cNvSpPr txBox="1"/>
          <p:nvPr/>
        </p:nvSpPr>
        <p:spPr>
          <a:xfrm>
            <a:off x="5694934" y="904153"/>
            <a:ext cx="1648208" cy="378565"/>
          </a:xfrm>
          <a:prstGeom prst="rect">
            <a:avLst/>
          </a:prstGeom>
          <a:noFill/>
        </p:spPr>
        <p:txBody>
          <a:bodyPr wrap="none" rtlCol="0">
            <a:spAutoFit/>
          </a:bodyPr>
          <a:lstStyle/>
          <a:p>
            <a:pPr>
              <a:lnSpc>
                <a:spcPct val="107000"/>
              </a:lnSpc>
              <a:spcAft>
                <a:spcPts val="800"/>
              </a:spcAft>
            </a:pPr>
            <a:r>
              <a:rPr lang="fr-FR" sz="1800" kern="100" dirty="0">
                <a:effectLst/>
                <a:latin typeface="Aptos" panose="020B0004020202020204" pitchFamily="34" charset="0"/>
                <a:ea typeface="Aptos" panose="020B0004020202020204" pitchFamily="34" charset="0"/>
                <a:cs typeface="Times New Roman" panose="02020603050405020304" pitchFamily="18" charset="0"/>
              </a:rPr>
              <a:t>Good diffusion</a:t>
            </a:r>
          </a:p>
        </p:txBody>
      </p:sp>
      <p:sp>
        <p:nvSpPr>
          <p:cNvPr id="10" name="ZoneTexte 9">
            <a:extLst>
              <a:ext uri="{FF2B5EF4-FFF2-40B4-BE49-F238E27FC236}">
                <a16:creationId xmlns:a16="http://schemas.microsoft.com/office/drawing/2014/main" id="{6298DF34-6155-A320-7349-CB3C4973541F}"/>
              </a:ext>
            </a:extLst>
          </p:cNvPr>
          <p:cNvSpPr txBox="1"/>
          <p:nvPr/>
        </p:nvSpPr>
        <p:spPr>
          <a:xfrm>
            <a:off x="9322060" y="1853754"/>
            <a:ext cx="2250040" cy="378565"/>
          </a:xfrm>
          <a:prstGeom prst="rect">
            <a:avLst/>
          </a:prstGeom>
          <a:noFill/>
        </p:spPr>
        <p:txBody>
          <a:bodyPr wrap="none" rtlCol="0">
            <a:spAutoFit/>
          </a:bodyPr>
          <a:lstStyle/>
          <a:p>
            <a:pPr>
              <a:lnSpc>
                <a:spcPct val="107000"/>
              </a:lnSpc>
              <a:spcAft>
                <a:spcPts val="800"/>
              </a:spcAft>
            </a:pPr>
            <a:r>
              <a:rPr lang="fr-FR" sz="1800" kern="100" dirty="0">
                <a:effectLst/>
                <a:latin typeface="Aptos" panose="020B0004020202020204" pitchFamily="34" charset="0"/>
                <a:ea typeface="Aptos" panose="020B0004020202020204" pitchFamily="34" charset="0"/>
                <a:cs typeface="Times New Roman" panose="02020603050405020304" pitchFamily="18" charset="0"/>
              </a:rPr>
              <a:t>High ELF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penetration</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11" name="ZoneTexte 10">
            <a:extLst>
              <a:ext uri="{FF2B5EF4-FFF2-40B4-BE49-F238E27FC236}">
                <a16:creationId xmlns:a16="http://schemas.microsoft.com/office/drawing/2014/main" id="{45B12D40-6EB6-2C2A-6B03-E3733A48D6DC}"/>
              </a:ext>
            </a:extLst>
          </p:cNvPr>
          <p:cNvSpPr txBox="1"/>
          <p:nvPr/>
        </p:nvSpPr>
        <p:spPr>
          <a:xfrm>
            <a:off x="1310215" y="4079242"/>
            <a:ext cx="2139043" cy="674928"/>
          </a:xfrm>
          <a:prstGeom prst="rect">
            <a:avLst/>
          </a:prstGeom>
          <a:noFill/>
        </p:spPr>
        <p:txBody>
          <a:bodyPr wrap="square" rtlCol="0">
            <a:spAutoFit/>
          </a:bodyPr>
          <a:lstStyle/>
          <a:p>
            <a:pPr algn="ctr">
              <a:lnSpc>
                <a:spcPct val="107000"/>
              </a:lnSpc>
              <a:spcAft>
                <a:spcPts val="800"/>
              </a:spcAft>
            </a:pPr>
            <a:r>
              <a:rPr lang="fr-FR" sz="1800" kern="100" dirty="0">
                <a:effectLst/>
                <a:latin typeface="Aptos" panose="020B0004020202020204" pitchFamily="34" charset="0"/>
                <a:ea typeface="Aptos" panose="020B0004020202020204" pitchFamily="34" charset="0"/>
                <a:cs typeface="Times New Roman" panose="02020603050405020304" pitchFamily="18" charset="0"/>
              </a:rPr>
              <a:t>Good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safety</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and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tollerability</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12" name="ZoneTexte 11">
            <a:extLst>
              <a:ext uri="{FF2B5EF4-FFF2-40B4-BE49-F238E27FC236}">
                <a16:creationId xmlns:a16="http://schemas.microsoft.com/office/drawing/2014/main" id="{8105D0C9-FFC1-E74A-B351-613CFB1C96A8}"/>
              </a:ext>
            </a:extLst>
          </p:cNvPr>
          <p:cNvSpPr txBox="1"/>
          <p:nvPr/>
        </p:nvSpPr>
        <p:spPr>
          <a:xfrm>
            <a:off x="5009972" y="4704200"/>
            <a:ext cx="2966134" cy="674928"/>
          </a:xfrm>
          <a:prstGeom prst="rect">
            <a:avLst/>
          </a:prstGeom>
          <a:noFill/>
        </p:spPr>
        <p:txBody>
          <a:bodyPr wrap="square" rtlCol="0">
            <a:spAutoFit/>
          </a:bodyPr>
          <a:lstStyle/>
          <a:p>
            <a:pPr algn="ctr">
              <a:lnSpc>
                <a:spcPct val="107000"/>
              </a:lnSpc>
              <a:spcAft>
                <a:spcPts val="800"/>
              </a:spcAft>
            </a:pPr>
            <a:r>
              <a:rPr lang="fr-FR" kern="100" dirty="0">
                <a:latin typeface="Aptos" panose="020B0004020202020204" pitchFamily="34" charset="0"/>
                <a:ea typeface="Aptos" panose="020B0004020202020204" pitchFamily="34" charset="0"/>
                <a:cs typeface="Times New Roman" panose="02020603050405020304" pitchFamily="18" charset="0"/>
              </a:rPr>
              <a:t>B</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road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spectrum</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even</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against</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MDR/XDR gram -</a:t>
            </a:r>
          </a:p>
        </p:txBody>
      </p:sp>
      <p:sp>
        <p:nvSpPr>
          <p:cNvPr id="13" name="ZoneTexte 12">
            <a:extLst>
              <a:ext uri="{FF2B5EF4-FFF2-40B4-BE49-F238E27FC236}">
                <a16:creationId xmlns:a16="http://schemas.microsoft.com/office/drawing/2014/main" id="{4BD381BB-82D6-1315-1E30-F3F3B48F7E94}"/>
              </a:ext>
            </a:extLst>
          </p:cNvPr>
          <p:cNvSpPr txBox="1"/>
          <p:nvPr/>
        </p:nvSpPr>
        <p:spPr>
          <a:xfrm>
            <a:off x="9379210" y="4074773"/>
            <a:ext cx="2344705" cy="674928"/>
          </a:xfrm>
          <a:prstGeom prst="rect">
            <a:avLst/>
          </a:prstGeom>
          <a:noFill/>
        </p:spPr>
        <p:txBody>
          <a:bodyPr wrap="square" rtlCol="0">
            <a:spAutoFit/>
          </a:bodyPr>
          <a:lstStyle/>
          <a:p>
            <a:pPr>
              <a:lnSpc>
                <a:spcPct val="107000"/>
              </a:lnSpc>
              <a:spcAft>
                <a:spcPts val="800"/>
              </a:spcAft>
            </a:pPr>
            <a:r>
              <a:rPr lang="fr-FR" sz="1800" i="1" kern="100" dirty="0">
                <a:effectLst/>
                <a:latin typeface="Aptos" panose="020B0004020202020204" pitchFamily="34" charset="0"/>
                <a:ea typeface="Aptos" panose="020B0004020202020204" pitchFamily="34" charset="0"/>
                <a:cs typeface="Times New Roman" panose="02020603050405020304" pitchFamily="18" charset="0"/>
              </a:rPr>
              <a:t>In vitro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synergism</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with</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many</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antibiotics</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p:txBody>
      </p:sp>
      <p:cxnSp>
        <p:nvCxnSpPr>
          <p:cNvPr id="34" name="Connecteur droit avec flèche 33">
            <a:extLst>
              <a:ext uri="{FF2B5EF4-FFF2-40B4-BE49-F238E27FC236}">
                <a16:creationId xmlns:a16="http://schemas.microsoft.com/office/drawing/2014/main" id="{93AF1F3C-FB9F-D3DE-4D76-E48B5C8368EC}"/>
              </a:ext>
            </a:extLst>
          </p:cNvPr>
          <p:cNvCxnSpPr>
            <a:cxnSpLocks/>
            <a:endCxn id="8" idx="3"/>
          </p:cNvCxnSpPr>
          <p:nvPr/>
        </p:nvCxnSpPr>
        <p:spPr>
          <a:xfrm flipH="1" flipV="1">
            <a:off x="3186658" y="2088294"/>
            <a:ext cx="2168979" cy="548865"/>
          </a:xfrm>
          <a:prstGeom prst="straightConnector1">
            <a:avLst/>
          </a:prstGeom>
          <a:ln w="57150">
            <a:solidFill>
              <a:srgbClr val="AA80D4"/>
            </a:solidFill>
            <a:tailEnd type="triangle"/>
          </a:ln>
        </p:spPr>
        <p:style>
          <a:lnRef idx="1">
            <a:schemeClr val="accent1"/>
          </a:lnRef>
          <a:fillRef idx="0">
            <a:schemeClr val="accent1"/>
          </a:fillRef>
          <a:effectRef idx="0">
            <a:schemeClr val="accent1"/>
          </a:effectRef>
          <a:fontRef idx="minor">
            <a:schemeClr val="tx1"/>
          </a:fontRef>
        </p:style>
      </p:cxnSp>
      <p:cxnSp>
        <p:nvCxnSpPr>
          <p:cNvPr id="35" name="Connecteur droit avec flèche 34">
            <a:extLst>
              <a:ext uri="{FF2B5EF4-FFF2-40B4-BE49-F238E27FC236}">
                <a16:creationId xmlns:a16="http://schemas.microsoft.com/office/drawing/2014/main" id="{CB905C24-FBDD-0B46-8BA7-2E5C4CD57F25}"/>
              </a:ext>
            </a:extLst>
          </p:cNvPr>
          <p:cNvCxnSpPr>
            <a:cxnSpLocks/>
          </p:cNvCxnSpPr>
          <p:nvPr/>
        </p:nvCxnSpPr>
        <p:spPr>
          <a:xfrm flipH="1">
            <a:off x="3339058" y="3288258"/>
            <a:ext cx="2016579" cy="858744"/>
          </a:xfrm>
          <a:prstGeom prst="straightConnector1">
            <a:avLst/>
          </a:prstGeom>
          <a:ln w="57150">
            <a:solidFill>
              <a:srgbClr val="AA80D4"/>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eur droit avec flèche 38">
            <a:extLst>
              <a:ext uri="{FF2B5EF4-FFF2-40B4-BE49-F238E27FC236}">
                <a16:creationId xmlns:a16="http://schemas.microsoft.com/office/drawing/2014/main" id="{5CB00A2D-E512-99A3-D7DE-A2BDED61260D}"/>
              </a:ext>
            </a:extLst>
          </p:cNvPr>
          <p:cNvCxnSpPr>
            <a:cxnSpLocks/>
          </p:cNvCxnSpPr>
          <p:nvPr/>
        </p:nvCxnSpPr>
        <p:spPr>
          <a:xfrm flipV="1">
            <a:off x="6493039" y="1282718"/>
            <a:ext cx="0" cy="1142073"/>
          </a:xfrm>
          <a:prstGeom prst="straightConnector1">
            <a:avLst/>
          </a:prstGeom>
          <a:ln w="57150">
            <a:solidFill>
              <a:srgbClr val="AA80D4"/>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6A109FF6-000E-858D-4B21-C7B06B9246F4}"/>
              </a:ext>
            </a:extLst>
          </p:cNvPr>
          <p:cNvCxnSpPr>
            <a:cxnSpLocks/>
          </p:cNvCxnSpPr>
          <p:nvPr/>
        </p:nvCxnSpPr>
        <p:spPr>
          <a:xfrm>
            <a:off x="6519038" y="3403697"/>
            <a:ext cx="0" cy="1173753"/>
          </a:xfrm>
          <a:prstGeom prst="straightConnector1">
            <a:avLst/>
          </a:prstGeom>
          <a:ln w="57150">
            <a:solidFill>
              <a:srgbClr val="AA80D4"/>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necteur droit avec flèche 44">
            <a:extLst>
              <a:ext uri="{FF2B5EF4-FFF2-40B4-BE49-F238E27FC236}">
                <a16:creationId xmlns:a16="http://schemas.microsoft.com/office/drawing/2014/main" id="{7FE7224D-185B-4C25-7990-D3CEF69EAAB3}"/>
              </a:ext>
            </a:extLst>
          </p:cNvPr>
          <p:cNvCxnSpPr>
            <a:cxnSpLocks/>
          </p:cNvCxnSpPr>
          <p:nvPr/>
        </p:nvCxnSpPr>
        <p:spPr>
          <a:xfrm>
            <a:off x="7630442" y="3334419"/>
            <a:ext cx="1691618" cy="900413"/>
          </a:xfrm>
          <a:prstGeom prst="straightConnector1">
            <a:avLst/>
          </a:prstGeom>
          <a:ln w="57150">
            <a:solidFill>
              <a:srgbClr val="AA80D4"/>
            </a:solidFill>
            <a:tailEnd type="triangle"/>
          </a:ln>
        </p:spPr>
        <p:style>
          <a:lnRef idx="1">
            <a:schemeClr val="accent1"/>
          </a:lnRef>
          <a:fillRef idx="0">
            <a:schemeClr val="accent1"/>
          </a:fillRef>
          <a:effectRef idx="0">
            <a:schemeClr val="accent1"/>
          </a:effectRef>
          <a:fontRef idx="minor">
            <a:schemeClr val="tx1"/>
          </a:fontRef>
        </p:style>
      </p:cxnSp>
      <p:cxnSp>
        <p:nvCxnSpPr>
          <p:cNvPr id="49" name="Connecteur droit avec flèche 48">
            <a:extLst>
              <a:ext uri="{FF2B5EF4-FFF2-40B4-BE49-F238E27FC236}">
                <a16:creationId xmlns:a16="http://schemas.microsoft.com/office/drawing/2014/main" id="{4D51A126-9AFB-84A7-7682-84CCCBC70D6D}"/>
              </a:ext>
            </a:extLst>
          </p:cNvPr>
          <p:cNvCxnSpPr>
            <a:cxnSpLocks/>
          </p:cNvCxnSpPr>
          <p:nvPr/>
        </p:nvCxnSpPr>
        <p:spPr>
          <a:xfrm flipV="1">
            <a:off x="7630442" y="2153885"/>
            <a:ext cx="1691618" cy="466907"/>
          </a:xfrm>
          <a:prstGeom prst="straightConnector1">
            <a:avLst/>
          </a:prstGeom>
          <a:ln w="57150">
            <a:solidFill>
              <a:srgbClr val="AA80D4"/>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815179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4" y="1151119"/>
            <a:ext cx="11104989" cy="4090352"/>
          </a:xfrm>
        </p:spPr>
        <p:txBody>
          <a:bodyPr/>
          <a:lstStyle/>
          <a:p>
            <a:pPr>
              <a:spcAft>
                <a:spcPts val="2400"/>
              </a:spcAft>
            </a:pPr>
            <a:r>
              <a:rPr lang="en-US" b="1" dirty="0">
                <a:solidFill>
                  <a:srgbClr val="5E247C"/>
                </a:solidFill>
              </a:rPr>
              <a:t>Principal</a:t>
            </a:r>
            <a:r>
              <a:rPr lang="en-US" b="1" dirty="0"/>
              <a:t> </a:t>
            </a:r>
            <a:r>
              <a:rPr lang="en-US" b="1" dirty="0">
                <a:solidFill>
                  <a:srgbClr val="5E247C"/>
                </a:solidFill>
              </a:rPr>
              <a:t>aim</a:t>
            </a:r>
            <a:r>
              <a:rPr lang="en-US" b="1" dirty="0"/>
              <a:t>: </a:t>
            </a:r>
            <a:r>
              <a:rPr lang="en-US" dirty="0"/>
              <a:t>Analyze the efficacy of FOS </a:t>
            </a:r>
            <a:r>
              <a:rPr lang="en-US" i="1" dirty="0"/>
              <a:t>versus</a:t>
            </a:r>
            <a:r>
              <a:rPr lang="en-US" dirty="0"/>
              <a:t> NO-FOS antibiotic regimens in critically ill patients with MDR or XDR Gram-negative bacterial infections</a:t>
            </a:r>
          </a:p>
          <a:p>
            <a:r>
              <a:rPr lang="en-US" b="1" dirty="0">
                <a:solidFill>
                  <a:srgbClr val="5E247C"/>
                </a:solidFill>
              </a:rPr>
              <a:t>Secondary aims</a:t>
            </a:r>
            <a:r>
              <a:rPr lang="en-US" b="1" dirty="0"/>
              <a:t>:</a:t>
            </a:r>
            <a:r>
              <a:rPr lang="en-US" dirty="0"/>
              <a:t> to evaluate </a:t>
            </a:r>
          </a:p>
          <a:p>
            <a:pPr lvl="1">
              <a:spcBef>
                <a:spcPts val="1200"/>
              </a:spcBef>
              <a:spcAft>
                <a:spcPts val="1200"/>
              </a:spcAft>
            </a:pPr>
            <a:r>
              <a:rPr lang="en-US" dirty="0"/>
              <a:t>clinical cure; </a:t>
            </a:r>
          </a:p>
          <a:p>
            <a:pPr lvl="1">
              <a:spcBef>
                <a:spcPts val="0"/>
              </a:spcBef>
              <a:spcAft>
                <a:spcPts val="1200"/>
              </a:spcAft>
            </a:pPr>
            <a:r>
              <a:rPr lang="en-US" dirty="0"/>
              <a:t>microbiological eradication; </a:t>
            </a:r>
          </a:p>
          <a:p>
            <a:pPr lvl="1">
              <a:spcBef>
                <a:spcPts val="0"/>
              </a:spcBef>
              <a:spcAft>
                <a:spcPts val="1200"/>
              </a:spcAft>
            </a:pPr>
            <a:r>
              <a:rPr lang="en-US" dirty="0"/>
              <a:t>early improvement (within 72h); </a:t>
            </a:r>
          </a:p>
          <a:p>
            <a:pPr lvl="1">
              <a:spcBef>
                <a:spcPts val="0"/>
              </a:spcBef>
              <a:spcAft>
                <a:spcPts val="1200"/>
              </a:spcAft>
            </a:pPr>
            <a:r>
              <a:rPr lang="en-US" dirty="0"/>
              <a:t>relapse or secondary infections and </a:t>
            </a:r>
          </a:p>
          <a:p>
            <a:pPr lvl="1">
              <a:spcBef>
                <a:spcPts val="0"/>
              </a:spcBef>
              <a:spcAft>
                <a:spcPts val="1200"/>
              </a:spcAft>
            </a:pPr>
            <a:r>
              <a:rPr lang="en-US" dirty="0"/>
              <a:t>safety of the antibiotic regimens containing FOS</a:t>
            </a:r>
          </a:p>
          <a:p>
            <a:pPr lvl="1"/>
            <a:endParaRPr lang="en-US" dirty="0"/>
          </a:p>
          <a:p>
            <a:pPr marL="296862" lvl="1" indent="0">
              <a:buNone/>
            </a:pPr>
            <a:endParaRPr lang="en-US" dirty="0"/>
          </a:p>
          <a:p>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Aims of the </a:t>
            </a:r>
            <a:r>
              <a:rPr lang="fr-FR" dirty="0" err="1"/>
              <a:t>study</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8" name="Espace réservé du texte 7">
            <a:extLst>
              <a:ext uri="{FF2B5EF4-FFF2-40B4-BE49-F238E27FC236}">
                <a16:creationId xmlns:a16="http://schemas.microsoft.com/office/drawing/2014/main" id="{DB62AC61-FE4D-55D6-80C0-0E992A24E758}"/>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283746234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60194" y="1151119"/>
            <a:ext cx="11104989" cy="4090352"/>
          </a:xfrm>
        </p:spPr>
        <p:txBody>
          <a:bodyPr/>
          <a:lstStyle/>
          <a:p>
            <a:pPr>
              <a:spcAft>
                <a:spcPts val="2400"/>
              </a:spcAft>
            </a:pPr>
            <a:r>
              <a:rPr lang="en-US" b="1" dirty="0">
                <a:solidFill>
                  <a:srgbClr val="5E247C"/>
                </a:solidFill>
              </a:rPr>
              <a:t>Single-center retrospective observational study</a:t>
            </a:r>
            <a:r>
              <a:rPr lang="en-US" dirty="0"/>
              <a:t> from August 2019 to August 2023</a:t>
            </a:r>
          </a:p>
          <a:p>
            <a:pPr>
              <a:spcAft>
                <a:spcPts val="2400"/>
              </a:spcAft>
            </a:pPr>
            <a:r>
              <a:rPr lang="en-US" b="1" dirty="0">
                <a:solidFill>
                  <a:srgbClr val="5E247C"/>
                </a:solidFill>
              </a:rPr>
              <a:t>Population divided into patients who received combination therapies with FOS vs combinations without FOS (NO-FOS) in definitive therapy</a:t>
            </a:r>
          </a:p>
          <a:p>
            <a:pPr>
              <a:spcAft>
                <a:spcPts val="2400"/>
              </a:spcAft>
            </a:pPr>
            <a:r>
              <a:rPr lang="en-US" b="1" dirty="0">
                <a:solidFill>
                  <a:srgbClr val="5E247C"/>
                </a:solidFill>
              </a:rPr>
              <a:t>Inclusion criteria:</a:t>
            </a:r>
            <a:r>
              <a:rPr lang="en-US" dirty="0"/>
              <a:t> adults, admitted to the neurosurgical-ICU from August 2019 to August 2023 with gram- CR infection</a:t>
            </a:r>
          </a:p>
          <a:p>
            <a:pPr>
              <a:spcAft>
                <a:spcPts val="2400"/>
              </a:spcAft>
            </a:pPr>
            <a:r>
              <a:rPr lang="en-US" b="1" dirty="0">
                <a:solidFill>
                  <a:srgbClr val="5E247C"/>
                </a:solidFill>
              </a:rPr>
              <a:t>Exclusion criteria: </a:t>
            </a:r>
            <a:r>
              <a:rPr lang="en-US" dirty="0"/>
              <a:t>concomitant SARS-CoV2 infection, polymicrobial infection, less than 48 hours of therapy</a:t>
            </a:r>
          </a:p>
          <a:p>
            <a:pPr lvl="1">
              <a:spcBef>
                <a:spcPts val="0"/>
              </a:spcBef>
              <a:spcAft>
                <a:spcPts val="1200"/>
              </a:spcAft>
            </a:pPr>
            <a:endParaRPr lang="en-US" dirty="0"/>
          </a:p>
          <a:p>
            <a:pPr lvl="1"/>
            <a:endParaRPr lang="en-US" dirty="0"/>
          </a:p>
          <a:p>
            <a:pPr marL="296862" lvl="1" indent="0">
              <a:buNone/>
            </a:pPr>
            <a:endParaRPr lang="en-US" dirty="0"/>
          </a:p>
          <a:p>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Materials and </a:t>
            </a:r>
            <a:r>
              <a:rPr lang="fr-FR" dirty="0" err="1"/>
              <a:t>methods</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8" name="Espace réservé du texte 7">
            <a:extLst>
              <a:ext uri="{FF2B5EF4-FFF2-40B4-BE49-F238E27FC236}">
                <a16:creationId xmlns:a16="http://schemas.microsoft.com/office/drawing/2014/main" id="{DB62AC61-FE4D-55D6-80C0-0E992A24E758}"/>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307812700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Results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8" name="Espace réservé du texte 7">
            <a:extLst>
              <a:ext uri="{FF2B5EF4-FFF2-40B4-BE49-F238E27FC236}">
                <a16:creationId xmlns:a16="http://schemas.microsoft.com/office/drawing/2014/main" id="{DB62AC61-FE4D-55D6-80C0-0E992A24E758}"/>
              </a:ext>
            </a:extLst>
          </p:cNvPr>
          <p:cNvSpPr>
            <a:spLocks noGrp="1"/>
          </p:cNvSpPr>
          <p:nvPr>
            <p:ph type="body" sz="quarter" idx="19"/>
          </p:nvPr>
        </p:nvSpPr>
        <p:spPr/>
        <p:txBody>
          <a:bodyPr/>
          <a:lstStyle/>
          <a:p>
            <a:endParaRPr lang="fr-FR"/>
          </a:p>
        </p:txBody>
      </p:sp>
      <p:graphicFrame>
        <p:nvGraphicFramePr>
          <p:cNvPr id="7" name="Tableau 6">
            <a:extLst>
              <a:ext uri="{FF2B5EF4-FFF2-40B4-BE49-F238E27FC236}">
                <a16:creationId xmlns:a16="http://schemas.microsoft.com/office/drawing/2014/main" id="{40F16AE5-5472-3CA2-1893-5C9F054495D2}"/>
              </a:ext>
            </a:extLst>
          </p:cNvPr>
          <p:cNvGraphicFramePr>
            <a:graphicFrameLocks noGrp="1"/>
          </p:cNvGraphicFramePr>
          <p:nvPr/>
        </p:nvGraphicFramePr>
        <p:xfrm>
          <a:off x="2726871" y="248873"/>
          <a:ext cx="8392888" cy="6018498"/>
        </p:xfrm>
        <a:graphic>
          <a:graphicData uri="http://schemas.openxmlformats.org/drawingml/2006/table">
            <a:tbl>
              <a:tblPr firstRow="1" firstCol="1" bandRow="1">
                <a:tableStyleId>{5C22544A-7EE6-4342-B048-85BDC9FD1C3A}</a:tableStyleId>
              </a:tblPr>
              <a:tblGrid>
                <a:gridCol w="3091506">
                  <a:extLst>
                    <a:ext uri="{9D8B030D-6E8A-4147-A177-3AD203B41FA5}">
                      <a16:colId xmlns:a16="http://schemas.microsoft.com/office/drawing/2014/main" val="1507593518"/>
                    </a:ext>
                  </a:extLst>
                </a:gridCol>
                <a:gridCol w="1522975">
                  <a:extLst>
                    <a:ext uri="{9D8B030D-6E8A-4147-A177-3AD203B41FA5}">
                      <a16:colId xmlns:a16="http://schemas.microsoft.com/office/drawing/2014/main" val="2254806905"/>
                    </a:ext>
                  </a:extLst>
                </a:gridCol>
                <a:gridCol w="1539690">
                  <a:extLst>
                    <a:ext uri="{9D8B030D-6E8A-4147-A177-3AD203B41FA5}">
                      <a16:colId xmlns:a16="http://schemas.microsoft.com/office/drawing/2014/main" val="3050131239"/>
                    </a:ext>
                  </a:extLst>
                </a:gridCol>
                <a:gridCol w="1630419">
                  <a:extLst>
                    <a:ext uri="{9D8B030D-6E8A-4147-A177-3AD203B41FA5}">
                      <a16:colId xmlns:a16="http://schemas.microsoft.com/office/drawing/2014/main" val="151437638"/>
                    </a:ext>
                  </a:extLst>
                </a:gridCol>
                <a:gridCol w="608298">
                  <a:extLst>
                    <a:ext uri="{9D8B030D-6E8A-4147-A177-3AD203B41FA5}">
                      <a16:colId xmlns:a16="http://schemas.microsoft.com/office/drawing/2014/main" val="2571180311"/>
                    </a:ext>
                  </a:extLst>
                </a:gridCol>
              </a:tblGrid>
              <a:tr h="432707">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 </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err="1">
                          <a:solidFill>
                            <a:schemeClr val="bg1"/>
                          </a:solidFill>
                          <a:effectLst/>
                          <a:latin typeface="Arial" panose="020B0604020202020204" pitchFamily="34" charset="0"/>
                          <a:cs typeface="Arial" panose="020B0604020202020204" pitchFamily="34" charset="0"/>
                        </a:rPr>
                        <a:t>Overall</a:t>
                      </a:r>
                      <a:r>
                        <a:rPr lang="fr-FR" sz="1100" b="1" kern="0" dirty="0">
                          <a:solidFill>
                            <a:schemeClr val="bg1"/>
                          </a:solidFill>
                          <a:effectLst/>
                          <a:latin typeface="Arial" panose="020B0604020202020204" pitchFamily="34" charset="0"/>
                          <a:cs typeface="Arial" panose="020B0604020202020204" pitchFamily="34" charset="0"/>
                        </a:rPr>
                        <a:t> population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78 (100)</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FOS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37 (47.4)</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NO FOS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41 (52.6)</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i="1" kern="0" dirty="0">
                          <a:solidFill>
                            <a:schemeClr val="bg1"/>
                          </a:solidFill>
                          <a:effectLst/>
                          <a:latin typeface="Arial" panose="020B0604020202020204" pitchFamily="34" charset="0"/>
                          <a:cs typeface="Arial" panose="020B0604020202020204" pitchFamily="34" charset="0"/>
                        </a:rPr>
                        <a:t>p</a:t>
                      </a:r>
                      <a:r>
                        <a:rPr lang="fr-FR" sz="1100" b="1" kern="0" dirty="0">
                          <a:solidFill>
                            <a:schemeClr val="bg1"/>
                          </a:solidFill>
                          <a:effectLst/>
                          <a:latin typeface="Arial" panose="020B0604020202020204" pitchFamily="34" charset="0"/>
                          <a:cs typeface="Arial" panose="020B0604020202020204" pitchFamily="34" charset="0"/>
                        </a:rPr>
                        <a:t> value</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760698113"/>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Male sex,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26 (33.3)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14 (37.8)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12 (29.3)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0.476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68423995"/>
                  </a:ext>
                </a:extLst>
              </a:tr>
              <a:tr h="293989">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Charlson</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Comorbidity</a:t>
                      </a:r>
                      <a:r>
                        <a:rPr lang="fr-FR" sz="1100" b="0" kern="0" dirty="0">
                          <a:solidFill>
                            <a:schemeClr val="tx1"/>
                          </a:solidFill>
                          <a:effectLst/>
                          <a:latin typeface="Arial" panose="020B0604020202020204" pitchFamily="34" charset="0"/>
                          <a:cs typeface="Arial" panose="020B0604020202020204" pitchFamily="34" charset="0"/>
                        </a:rPr>
                        <a:t> Index, median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 (3)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 (3)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4 (3.5)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0.089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17436133"/>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CCI≥3,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41 (52.6)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19 (51.4)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22 (53.7)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55144602"/>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SAPS II, median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33 (14)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32 (16)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35 (14)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0.146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72684175"/>
                  </a:ext>
                </a:extLst>
              </a:tr>
              <a:tr h="293989">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MDROs</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colonization</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61 (78.2)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29 (78.4)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32 (78.1)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10079426"/>
                  </a:ext>
                </a:extLst>
              </a:tr>
              <a:tr h="293989">
                <a:tc>
                  <a:txBody>
                    <a:bodyPr/>
                    <a:lstStyle/>
                    <a:p>
                      <a:pPr marL="72000">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Septic shock, n (%)</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18 (23.1)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 (21.6)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10 (24.4)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0.795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92291393"/>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PCT, median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0.6 (2.1) [63]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0.5 (3) [32]</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0.7 (2.1) [31]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0.883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69043612"/>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of infection: HAP,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(6.4)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 (5.4)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 (7.3)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78451201"/>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of infection: VAP,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30 (38.5)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14 (37.8)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16 (39)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37491791"/>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of infection: CVC-</a:t>
                      </a:r>
                      <a:r>
                        <a:rPr lang="fr-FR" sz="1100" b="0" kern="0" dirty="0" err="1">
                          <a:solidFill>
                            <a:schemeClr val="tx1"/>
                          </a:solidFill>
                          <a:effectLst/>
                          <a:latin typeface="Arial" panose="020B0604020202020204" pitchFamily="34" charset="0"/>
                          <a:cs typeface="Arial" panose="020B0604020202020204" pitchFamily="34" charset="0"/>
                        </a:rPr>
                        <a:t>related</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15 (19.2)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8 (21.6)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 (17.1)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31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0.775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3175" cap="flat" cmpd="sng" algn="ctr">
                      <a:noFill/>
                      <a:prstDash val="solid"/>
                      <a:round/>
                      <a:headEnd type="none" w="med" len="med"/>
                      <a:tailEnd type="none" w="med" len="med"/>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2870293"/>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of infection: </a:t>
                      </a:r>
                      <a:r>
                        <a:rPr lang="fr-FR" sz="1100" b="0" kern="0" dirty="0" err="1">
                          <a:solidFill>
                            <a:schemeClr val="tx1"/>
                          </a:solidFill>
                          <a:effectLst/>
                          <a:latin typeface="Arial" panose="020B0604020202020204" pitchFamily="34" charset="0"/>
                          <a:cs typeface="Arial" panose="020B0604020202020204" pitchFamily="34" charset="0"/>
                        </a:rPr>
                        <a:t>liquor</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(6.4)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 (10.8)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 (2.4)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0.184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42197807"/>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BSI </a:t>
                      </a:r>
                      <a:r>
                        <a:rPr lang="fr-FR" sz="1100" b="0" kern="0" dirty="0" err="1">
                          <a:solidFill>
                            <a:schemeClr val="tx1"/>
                          </a:solidFill>
                          <a:effectLst/>
                          <a:latin typeface="Arial" panose="020B0604020202020204" pitchFamily="34" charset="0"/>
                          <a:cs typeface="Arial" panose="020B0604020202020204" pitchFamily="34" charset="0"/>
                        </a:rPr>
                        <a:t>presence</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56 (71.8)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29 (78.4)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27 (65.9)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0.314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1123599"/>
                  </a:ext>
                </a:extLst>
              </a:tr>
              <a:tr h="293989">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Primary</a:t>
                      </a:r>
                      <a:r>
                        <a:rPr lang="fr-FR" sz="1100" b="0" kern="0" dirty="0">
                          <a:solidFill>
                            <a:schemeClr val="tx1"/>
                          </a:solidFill>
                          <a:effectLst/>
                          <a:latin typeface="Arial" panose="020B0604020202020204" pitchFamily="34" charset="0"/>
                          <a:cs typeface="Arial" panose="020B0604020202020204" pitchFamily="34" charset="0"/>
                        </a:rPr>
                        <a:t> BSI,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20 (25.6)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 (21.6)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12 (29.3)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0.604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9034348"/>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Antibiotic </a:t>
                      </a:r>
                      <a:r>
                        <a:rPr lang="fr-FR" sz="1100" b="0" kern="0" dirty="0" err="1">
                          <a:solidFill>
                            <a:schemeClr val="tx1"/>
                          </a:solidFill>
                          <a:effectLst/>
                          <a:latin typeface="Arial" panose="020B0604020202020204" pitchFamily="34" charset="0"/>
                          <a:cs typeface="Arial" panose="020B0604020202020204" pitchFamily="34" charset="0"/>
                        </a:rPr>
                        <a:t>treatment</a:t>
                      </a:r>
                      <a:r>
                        <a:rPr lang="fr-FR" sz="1100" b="0" kern="0" dirty="0">
                          <a:solidFill>
                            <a:schemeClr val="tx1"/>
                          </a:solidFill>
                          <a:effectLst/>
                          <a:latin typeface="Arial" panose="020B0604020202020204" pitchFamily="34" charset="0"/>
                          <a:cs typeface="Arial" panose="020B0604020202020204" pitchFamily="34" charset="0"/>
                        </a:rPr>
                        <a:t> on </a:t>
                      </a:r>
                      <a:r>
                        <a:rPr lang="fr-FR" sz="1100" b="0" kern="0" dirty="0" err="1">
                          <a:solidFill>
                            <a:schemeClr val="tx1"/>
                          </a:solidFill>
                          <a:effectLst/>
                          <a:latin typeface="Arial" panose="020B0604020202020204" pitchFamily="34" charset="0"/>
                          <a:cs typeface="Arial" panose="020B0604020202020204" pitchFamily="34" charset="0"/>
                        </a:rPr>
                        <a:t>day</a:t>
                      </a:r>
                      <a:r>
                        <a:rPr lang="fr-FR" sz="1100" b="0" kern="0" dirty="0">
                          <a:solidFill>
                            <a:schemeClr val="tx1"/>
                          </a:solidFill>
                          <a:effectLst/>
                          <a:latin typeface="Arial" panose="020B0604020202020204" pitchFamily="34" charset="0"/>
                          <a:cs typeface="Arial" panose="020B0604020202020204" pitchFamily="34" charset="0"/>
                        </a:rPr>
                        <a:t> 90,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71 (91)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34 (91.9)</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37 (90.2)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68285946"/>
                  </a:ext>
                </a:extLst>
              </a:tr>
              <a:tr h="293989">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Appropriateness</a:t>
                      </a:r>
                      <a:r>
                        <a:rPr lang="fr-FR" sz="1100" b="0" kern="0" dirty="0">
                          <a:solidFill>
                            <a:schemeClr val="tx1"/>
                          </a:solidFill>
                          <a:effectLst/>
                          <a:latin typeface="Arial" panose="020B0604020202020204" pitchFamily="34" charset="0"/>
                          <a:cs typeface="Arial" panose="020B0604020202020204" pitchFamily="34" charset="0"/>
                        </a:rPr>
                        <a:t> (24h),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42 (62.7) [67]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22 (66.7) [33]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20 (58.8) [34]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0.615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85296777"/>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Time to </a:t>
                      </a:r>
                      <a:r>
                        <a:rPr lang="fr-FR" sz="1100" b="0" kern="0" dirty="0" err="1">
                          <a:solidFill>
                            <a:schemeClr val="tx1"/>
                          </a:solidFill>
                          <a:effectLst/>
                          <a:latin typeface="Arial" panose="020B0604020202020204" pitchFamily="34" charset="0"/>
                          <a:cs typeface="Arial" panose="020B0604020202020204" pitchFamily="34" charset="0"/>
                        </a:rPr>
                        <a:t>definitive</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therapy</a:t>
                      </a:r>
                      <a:r>
                        <a:rPr lang="fr-FR" sz="1100" b="0" kern="0" dirty="0">
                          <a:solidFill>
                            <a:schemeClr val="tx1"/>
                          </a:solidFill>
                          <a:effectLst/>
                          <a:latin typeface="Arial" panose="020B0604020202020204" pitchFamily="34" charset="0"/>
                          <a:cs typeface="Arial" panose="020B0604020202020204" pitchFamily="34" charset="0"/>
                        </a:rPr>
                        <a:t>, median (IQR), </a:t>
                      </a:r>
                      <a:r>
                        <a:rPr lang="fr-FR" sz="1100" b="0" kern="0" dirty="0" err="1">
                          <a:solidFill>
                            <a:schemeClr val="tx1"/>
                          </a:solidFill>
                          <a:effectLst/>
                          <a:latin typeface="Arial" panose="020B0604020202020204" pitchFamily="34" charset="0"/>
                          <a:cs typeface="Arial" panose="020B0604020202020204" pitchFamily="34" charset="0"/>
                        </a:rPr>
                        <a:t>days</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 (3)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 (3)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 (3)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0.622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74197046"/>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control,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24 (96) [25]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11 (100) [11]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13 (92.9) [14]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9393979"/>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Adverse </a:t>
                      </a:r>
                      <a:r>
                        <a:rPr lang="fr-FR" sz="1100" b="0" kern="0" dirty="0" err="1">
                          <a:solidFill>
                            <a:schemeClr val="tx1"/>
                          </a:solidFill>
                          <a:effectLst/>
                          <a:latin typeface="Arial" panose="020B0604020202020204" pitchFamily="34" charset="0"/>
                          <a:cs typeface="Arial" panose="020B0604020202020204" pitchFamily="34" charset="0"/>
                        </a:rPr>
                        <a:t>event</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 (3.8)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 (5.4)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 (2.4)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0.601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00062029"/>
                  </a:ext>
                </a:extLst>
              </a:tr>
              <a:tr h="293989">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Acute </a:t>
                      </a:r>
                      <a:r>
                        <a:rPr lang="fr-FR" sz="1100" b="0" kern="0" dirty="0" err="1">
                          <a:solidFill>
                            <a:schemeClr val="tx1"/>
                          </a:solidFill>
                          <a:effectLst/>
                          <a:latin typeface="Arial" panose="020B0604020202020204" pitchFamily="34" charset="0"/>
                          <a:cs typeface="Arial" panose="020B0604020202020204" pitchFamily="34" charset="0"/>
                        </a:rPr>
                        <a:t>kidney</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injury</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6350" cap="flat" cmpd="sng" algn="ctr">
                      <a:solidFill>
                        <a:srgbClr val="5E247C"/>
                      </a:solid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 (10.3)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100" b="0" kern="0" dirty="0">
                          <a:solidFill>
                            <a:schemeClr val="tx1"/>
                          </a:solidFill>
                          <a:effectLst/>
                          <a:latin typeface="Arial" panose="020B0604020202020204" pitchFamily="34" charset="0"/>
                          <a:cs typeface="Arial" panose="020B0604020202020204" pitchFamily="34" charset="0"/>
                        </a:rPr>
                        <a:t>3 (8.1)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(12.2)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100" b="0" kern="0" dirty="0">
                          <a:solidFill>
                            <a:schemeClr val="tx1"/>
                          </a:solidFill>
                          <a:effectLst/>
                          <a:latin typeface="Arial" panose="020B0604020202020204" pitchFamily="34" charset="0"/>
                          <a:cs typeface="Arial" panose="020B0604020202020204" pitchFamily="34" charset="0"/>
                        </a:rPr>
                        <a:t>0.715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0295" marR="40295" marT="0" marB="0" anchor="ctr">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32107576"/>
                  </a:ext>
                </a:extLst>
              </a:tr>
            </a:tbl>
          </a:graphicData>
        </a:graphic>
      </p:graphicFrame>
    </p:spTree>
    <p:extLst>
      <p:ext uri="{BB962C8B-B14F-4D97-AF65-F5344CB8AC3E}">
        <p14:creationId xmlns:p14="http://schemas.microsoft.com/office/powerpoint/2010/main" val="128687338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Results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8" name="Espace réservé du texte 7">
            <a:extLst>
              <a:ext uri="{FF2B5EF4-FFF2-40B4-BE49-F238E27FC236}">
                <a16:creationId xmlns:a16="http://schemas.microsoft.com/office/drawing/2014/main" id="{DB62AC61-FE4D-55D6-80C0-0E992A24E758}"/>
              </a:ext>
            </a:extLst>
          </p:cNvPr>
          <p:cNvSpPr>
            <a:spLocks noGrp="1"/>
          </p:cNvSpPr>
          <p:nvPr>
            <p:ph type="body" sz="quarter" idx="19"/>
          </p:nvPr>
        </p:nvSpPr>
        <p:spPr/>
        <p:txBody>
          <a:bodyPr/>
          <a:lstStyle/>
          <a:p>
            <a:r>
              <a:rPr lang="fr-FR" dirty="0"/>
              <a:t>CFD: </a:t>
            </a:r>
            <a:r>
              <a:rPr lang="fr-FR" dirty="0" err="1"/>
              <a:t>cefiderocol</a:t>
            </a:r>
            <a:r>
              <a:rPr lang="fr-FR" dirty="0"/>
              <a:t>; CZA: </a:t>
            </a:r>
            <a:r>
              <a:rPr lang="fr-FR" dirty="0" err="1"/>
              <a:t>ceftazidim</a:t>
            </a:r>
            <a:r>
              <a:rPr lang="fr-FR" dirty="0"/>
              <a:t>/</a:t>
            </a:r>
            <a:r>
              <a:rPr lang="fr-FR" dirty="0" err="1"/>
              <a:t>avibactam</a:t>
            </a:r>
            <a:r>
              <a:rPr lang="fr-FR" dirty="0"/>
              <a:t>; COL: colistine; VAB: </a:t>
            </a:r>
            <a:r>
              <a:rPr lang="fr-FR" dirty="0" err="1"/>
              <a:t>meropenem</a:t>
            </a:r>
            <a:r>
              <a:rPr lang="fr-FR" dirty="0"/>
              <a:t>/</a:t>
            </a:r>
            <a:r>
              <a:rPr lang="fr-FR" dirty="0" err="1"/>
              <a:t>vaborbactam</a:t>
            </a:r>
            <a:r>
              <a:rPr lang="fr-FR" dirty="0"/>
              <a:t>; MEM: </a:t>
            </a:r>
            <a:r>
              <a:rPr lang="fr-FR" dirty="0" err="1"/>
              <a:t>meropenem</a:t>
            </a:r>
            <a:endParaRPr lang="fr-FR" dirty="0"/>
          </a:p>
        </p:txBody>
      </p:sp>
      <p:graphicFrame>
        <p:nvGraphicFramePr>
          <p:cNvPr id="2" name="Tableau 1">
            <a:extLst>
              <a:ext uri="{FF2B5EF4-FFF2-40B4-BE49-F238E27FC236}">
                <a16:creationId xmlns:a16="http://schemas.microsoft.com/office/drawing/2014/main" id="{88934BD9-1126-60C5-0187-42C2CCBD0F9C}"/>
              </a:ext>
            </a:extLst>
          </p:cNvPr>
          <p:cNvGraphicFramePr>
            <a:graphicFrameLocks noGrp="1"/>
          </p:cNvGraphicFramePr>
          <p:nvPr/>
        </p:nvGraphicFramePr>
        <p:xfrm>
          <a:off x="3241998" y="1341503"/>
          <a:ext cx="6545490" cy="2611297"/>
        </p:xfrm>
        <a:graphic>
          <a:graphicData uri="http://schemas.openxmlformats.org/drawingml/2006/table">
            <a:tbl>
              <a:tblPr firstRow="1" firstCol="1" bandRow="1">
                <a:tableStyleId>{5C22544A-7EE6-4342-B048-85BDC9FD1C3A}</a:tableStyleId>
              </a:tblPr>
              <a:tblGrid>
                <a:gridCol w="1252448">
                  <a:extLst>
                    <a:ext uri="{9D8B030D-6E8A-4147-A177-3AD203B41FA5}">
                      <a16:colId xmlns:a16="http://schemas.microsoft.com/office/drawing/2014/main" val="2020678623"/>
                    </a:ext>
                  </a:extLst>
                </a:gridCol>
                <a:gridCol w="1436914">
                  <a:extLst>
                    <a:ext uri="{9D8B030D-6E8A-4147-A177-3AD203B41FA5}">
                      <a16:colId xmlns:a16="http://schemas.microsoft.com/office/drawing/2014/main" val="2585233154"/>
                    </a:ext>
                  </a:extLst>
                </a:gridCol>
                <a:gridCol w="1459043">
                  <a:extLst>
                    <a:ext uri="{9D8B030D-6E8A-4147-A177-3AD203B41FA5}">
                      <a16:colId xmlns:a16="http://schemas.microsoft.com/office/drawing/2014/main" val="3085256167"/>
                    </a:ext>
                  </a:extLst>
                </a:gridCol>
                <a:gridCol w="1597520">
                  <a:extLst>
                    <a:ext uri="{9D8B030D-6E8A-4147-A177-3AD203B41FA5}">
                      <a16:colId xmlns:a16="http://schemas.microsoft.com/office/drawing/2014/main" val="2874544541"/>
                    </a:ext>
                  </a:extLst>
                </a:gridCol>
                <a:gridCol w="799565">
                  <a:extLst>
                    <a:ext uri="{9D8B030D-6E8A-4147-A177-3AD203B41FA5}">
                      <a16:colId xmlns:a16="http://schemas.microsoft.com/office/drawing/2014/main" val="4275415909"/>
                    </a:ext>
                  </a:extLst>
                </a:gridCol>
              </a:tblGrid>
              <a:tr h="487297">
                <a:tc>
                  <a:txBody>
                    <a:bodyPr/>
                    <a:lstStyle/>
                    <a:p>
                      <a:pP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 </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b">
                    <a:lnL w="6350" cap="flat" cmpd="sng" algn="ctr">
                      <a:solidFill>
                        <a:srgbClr val="5E247C"/>
                      </a:solidFill>
                      <a:prstDash val="solid"/>
                      <a:round/>
                      <a:headEnd type="none" w="med" len="med"/>
                      <a:tailEnd type="none" w="med" len="med"/>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err="1">
                          <a:solidFill>
                            <a:schemeClr val="bg1"/>
                          </a:solidFill>
                          <a:effectLst/>
                          <a:latin typeface="Arial" panose="020B0604020202020204" pitchFamily="34" charset="0"/>
                          <a:cs typeface="Arial" panose="020B0604020202020204" pitchFamily="34" charset="0"/>
                        </a:rPr>
                        <a:t>Overall</a:t>
                      </a:r>
                      <a:r>
                        <a:rPr lang="fr-FR" sz="1100" b="1" kern="0" dirty="0">
                          <a:solidFill>
                            <a:schemeClr val="bg1"/>
                          </a:solidFill>
                          <a:effectLst/>
                          <a:latin typeface="Arial" panose="020B0604020202020204" pitchFamily="34" charset="0"/>
                          <a:cs typeface="Arial" panose="020B0604020202020204" pitchFamily="34" charset="0"/>
                        </a:rPr>
                        <a:t> population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78</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Alive 30d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59 (75.6)</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Dead 30d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19 (24.4)</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i="1" kern="0" dirty="0">
                          <a:solidFill>
                            <a:schemeClr val="bg1"/>
                          </a:solidFill>
                          <a:effectLst/>
                          <a:latin typeface="Arial" panose="020B0604020202020204" pitchFamily="34" charset="0"/>
                          <a:cs typeface="Arial" panose="020B0604020202020204" pitchFamily="34" charset="0"/>
                        </a:rPr>
                        <a:t>p</a:t>
                      </a:r>
                      <a:r>
                        <a:rPr lang="fr-FR" sz="1100" b="1" kern="0" dirty="0">
                          <a:solidFill>
                            <a:schemeClr val="bg1"/>
                          </a:solidFill>
                          <a:effectLst/>
                          <a:latin typeface="Arial" panose="020B0604020202020204" pitchFamily="34" charset="0"/>
                          <a:cs typeface="Arial" panose="020B0604020202020204" pitchFamily="34" charset="0"/>
                        </a:rPr>
                        <a:t> value</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391993923"/>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CFD,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17 (28.8)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10 (52.6)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2969080"/>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CZA,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23 (39)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5 (26.3)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0.414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39533230"/>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COL,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13 (22)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 (21)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81805936"/>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VAB,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 (5.1)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 (0)</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35881540"/>
                  </a:ext>
                </a:extLst>
              </a:tr>
              <a:tr h="4248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MEM,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 (5.1)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 (0)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6350" cap="flat" cmpd="sng" algn="ctr">
                      <a:solidFill>
                        <a:srgbClr val="5E247C"/>
                      </a:solidFill>
                      <a:prstDash val="solid"/>
                      <a:round/>
                      <a:headEnd type="none" w="med" len="med"/>
                      <a:tailEnd type="none" w="med" len="med"/>
                    </a:lnR>
                    <a:lnT w="12700" cmpd="sng">
                      <a:noFill/>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80833033"/>
                  </a:ext>
                </a:extLst>
              </a:tr>
            </a:tbl>
          </a:graphicData>
        </a:graphic>
      </p:graphicFrame>
      <p:sp>
        <p:nvSpPr>
          <p:cNvPr id="3" name="ZoneTexte 2">
            <a:extLst>
              <a:ext uri="{FF2B5EF4-FFF2-40B4-BE49-F238E27FC236}">
                <a16:creationId xmlns:a16="http://schemas.microsoft.com/office/drawing/2014/main" id="{37928EAE-E00E-7A70-36DF-ECF2541A98E9}"/>
              </a:ext>
            </a:extLst>
          </p:cNvPr>
          <p:cNvSpPr txBox="1"/>
          <p:nvPr/>
        </p:nvSpPr>
        <p:spPr>
          <a:xfrm>
            <a:off x="3239943" y="4337564"/>
            <a:ext cx="6545490" cy="584775"/>
          </a:xfrm>
          <a:prstGeom prst="rect">
            <a:avLst/>
          </a:prstGeom>
          <a:noFill/>
        </p:spPr>
        <p:txBody>
          <a:bodyPr wrap="square" rtlCol="0">
            <a:spAutoFit/>
          </a:bodyPr>
          <a:lstStyle/>
          <a:p>
            <a:pPr algn="ct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The 30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days</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mortality</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was</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not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related</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with</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the backbone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used</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b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b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in combination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regimens</a:t>
            </a:r>
            <a:endPar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150492263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Results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graphicFrame>
        <p:nvGraphicFramePr>
          <p:cNvPr id="2" name="Tableau 1">
            <a:extLst>
              <a:ext uri="{FF2B5EF4-FFF2-40B4-BE49-F238E27FC236}">
                <a16:creationId xmlns:a16="http://schemas.microsoft.com/office/drawing/2014/main" id="{6BF74A47-3B03-016F-9172-ECAFAF51F1F3}"/>
              </a:ext>
            </a:extLst>
          </p:cNvPr>
          <p:cNvGraphicFramePr>
            <a:graphicFrameLocks noGrp="1"/>
          </p:cNvGraphicFramePr>
          <p:nvPr/>
        </p:nvGraphicFramePr>
        <p:xfrm>
          <a:off x="2879743" y="263788"/>
          <a:ext cx="8352063" cy="6003583"/>
        </p:xfrm>
        <a:graphic>
          <a:graphicData uri="http://schemas.openxmlformats.org/drawingml/2006/table">
            <a:tbl>
              <a:tblPr firstRow="1" firstCol="1" bandRow="1">
                <a:tableStyleId>{5C22544A-7EE6-4342-B048-85BDC9FD1C3A}</a:tableStyleId>
              </a:tblPr>
              <a:tblGrid>
                <a:gridCol w="3406757">
                  <a:extLst>
                    <a:ext uri="{9D8B030D-6E8A-4147-A177-3AD203B41FA5}">
                      <a16:colId xmlns:a16="http://schemas.microsoft.com/office/drawing/2014/main" val="4178524665"/>
                    </a:ext>
                  </a:extLst>
                </a:gridCol>
                <a:gridCol w="1494064">
                  <a:extLst>
                    <a:ext uri="{9D8B030D-6E8A-4147-A177-3AD203B41FA5}">
                      <a16:colId xmlns:a16="http://schemas.microsoft.com/office/drawing/2014/main" val="3090083740"/>
                    </a:ext>
                  </a:extLst>
                </a:gridCol>
                <a:gridCol w="1347733">
                  <a:extLst>
                    <a:ext uri="{9D8B030D-6E8A-4147-A177-3AD203B41FA5}">
                      <a16:colId xmlns:a16="http://schemas.microsoft.com/office/drawing/2014/main" val="200593872"/>
                    </a:ext>
                  </a:extLst>
                </a:gridCol>
                <a:gridCol w="1053944">
                  <a:extLst>
                    <a:ext uri="{9D8B030D-6E8A-4147-A177-3AD203B41FA5}">
                      <a16:colId xmlns:a16="http://schemas.microsoft.com/office/drawing/2014/main" val="4110907705"/>
                    </a:ext>
                  </a:extLst>
                </a:gridCol>
                <a:gridCol w="1049565">
                  <a:extLst>
                    <a:ext uri="{9D8B030D-6E8A-4147-A177-3AD203B41FA5}">
                      <a16:colId xmlns:a16="http://schemas.microsoft.com/office/drawing/2014/main" val="200722437"/>
                    </a:ext>
                  </a:extLst>
                </a:gridCol>
              </a:tblGrid>
              <a:tr h="459583">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 </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err="1">
                          <a:solidFill>
                            <a:schemeClr val="bg1"/>
                          </a:solidFill>
                          <a:effectLst/>
                          <a:latin typeface="Arial" panose="020B0604020202020204" pitchFamily="34" charset="0"/>
                          <a:cs typeface="Arial" panose="020B0604020202020204" pitchFamily="34" charset="0"/>
                        </a:rPr>
                        <a:t>Overall</a:t>
                      </a:r>
                      <a:r>
                        <a:rPr lang="fr-FR" sz="1100" b="1" kern="0" dirty="0">
                          <a:solidFill>
                            <a:schemeClr val="bg1"/>
                          </a:solidFill>
                          <a:effectLst/>
                          <a:latin typeface="Arial" panose="020B0604020202020204" pitchFamily="34" charset="0"/>
                          <a:cs typeface="Arial" panose="020B0604020202020204" pitchFamily="34" charset="0"/>
                        </a:rPr>
                        <a:t> population </a:t>
                      </a:r>
                      <a:r>
                        <a:rPr lang="fr-FR" sz="1100" b="0" kern="0" dirty="0">
                          <a:solidFill>
                            <a:schemeClr val="bg1"/>
                          </a:solidFill>
                          <a:effectLst/>
                          <a:latin typeface="Arial" panose="020B0604020202020204" pitchFamily="34" charset="0"/>
                          <a:cs typeface="Arial" panose="020B0604020202020204" pitchFamily="34" charset="0"/>
                        </a:rPr>
                        <a:t>n(%) = 78 (100)</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ALIVE 30d </a:t>
                      </a:r>
                      <a:br>
                        <a:rPr lang="fr-FR" sz="11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 = 59 (75.6)</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kern="0" dirty="0">
                          <a:solidFill>
                            <a:schemeClr val="bg1"/>
                          </a:solidFill>
                          <a:effectLst/>
                          <a:latin typeface="Arial" panose="020B0604020202020204" pitchFamily="34" charset="0"/>
                          <a:cs typeface="Arial" panose="020B0604020202020204" pitchFamily="34" charset="0"/>
                        </a:rPr>
                        <a:t>DEAD 30d </a:t>
                      </a:r>
                      <a:r>
                        <a:rPr lang="fr-FR" sz="1100" b="0" kern="0" dirty="0">
                          <a:solidFill>
                            <a:schemeClr val="bg1"/>
                          </a:solidFill>
                          <a:effectLst/>
                          <a:latin typeface="Arial" panose="020B0604020202020204" pitchFamily="34" charset="0"/>
                          <a:cs typeface="Arial" panose="020B0604020202020204" pitchFamily="34" charset="0"/>
                        </a:rPr>
                        <a:t>n(%) 19 (24.4)</a:t>
                      </a:r>
                      <a:endParaRPr lang="fr-FR" sz="11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100" b="1" i="1" kern="0" dirty="0">
                          <a:solidFill>
                            <a:schemeClr val="bg1"/>
                          </a:solidFill>
                          <a:effectLst/>
                          <a:latin typeface="Arial" panose="020B0604020202020204" pitchFamily="34" charset="0"/>
                          <a:cs typeface="Arial" panose="020B0604020202020204" pitchFamily="34" charset="0"/>
                        </a:rPr>
                        <a:t>p</a:t>
                      </a:r>
                      <a:r>
                        <a:rPr lang="fr-FR" sz="1100" b="1" kern="0" dirty="0">
                          <a:solidFill>
                            <a:schemeClr val="bg1"/>
                          </a:solidFill>
                          <a:effectLst/>
                          <a:latin typeface="Arial" panose="020B0604020202020204" pitchFamily="34" charset="0"/>
                          <a:cs typeface="Arial" panose="020B0604020202020204" pitchFamily="34" charset="0"/>
                        </a:rPr>
                        <a:t> value</a:t>
                      </a:r>
                      <a:endParaRPr lang="fr-FR" sz="11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4137110156"/>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FOS,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37 (47.4)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32 (54.2)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(26.3)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0.038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4350511"/>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Male sex,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52 (66.7)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37 (62.7)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15 (88.2)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0.074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13025513"/>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Age, median (IQR), </a:t>
                      </a:r>
                      <a:r>
                        <a:rPr lang="fr-FR" sz="1100" b="0" kern="0" dirty="0" err="1">
                          <a:solidFill>
                            <a:schemeClr val="tx1"/>
                          </a:solidFill>
                          <a:effectLst/>
                          <a:latin typeface="Arial" panose="020B0604020202020204" pitchFamily="34" charset="0"/>
                          <a:cs typeface="Arial" panose="020B0604020202020204" pitchFamily="34" charset="0"/>
                        </a:rPr>
                        <a:t>years</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67 (22)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65 (22)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73 (10)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0.004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2713423"/>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Charlson</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Comorbidity</a:t>
                      </a:r>
                      <a:r>
                        <a:rPr lang="fr-FR" sz="1100" b="0" kern="0" dirty="0">
                          <a:solidFill>
                            <a:schemeClr val="tx1"/>
                          </a:solidFill>
                          <a:effectLst/>
                          <a:latin typeface="Arial" panose="020B0604020202020204" pitchFamily="34" charset="0"/>
                          <a:cs typeface="Arial" panose="020B0604020202020204" pitchFamily="34" charset="0"/>
                        </a:rPr>
                        <a:t> Index, median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4 (3)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 (4)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0.013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70697084"/>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CCI ≥3,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41 (52.6)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27 (45.8)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14 (73.7)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0.039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5549817"/>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SAPS II, median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33 (14)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32 (15)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38 (17)</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0.165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4647624"/>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MDROs</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colonization</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61 (78.2)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45 (76.3)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16 (84.2)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0.542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30156561"/>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Septic</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shock</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18 (23.1)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11 (18.6)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 (36.8)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0.123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36504408"/>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PCT, median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0.6 (2.1) [63]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0.5 (1.1) [49]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0.8 (4.1) [14]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0.086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84082677"/>
                  </a:ext>
                </a:extLst>
              </a:tr>
              <a:tr h="252000">
                <a:tc>
                  <a:txBody>
                    <a:bodyPr/>
                    <a:lstStyle/>
                    <a:p>
                      <a:pPr marL="72000">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Source of infection: VAP, n (%)</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30 (38.5)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24 (40.7)</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6 (31.6)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0.592</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33650176"/>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of infection: CVC-</a:t>
                      </a:r>
                      <a:r>
                        <a:rPr lang="fr-FR" sz="1100" b="0" kern="0" dirty="0" err="1">
                          <a:solidFill>
                            <a:schemeClr val="tx1"/>
                          </a:solidFill>
                          <a:effectLst/>
                          <a:latin typeface="Arial" panose="020B0604020202020204" pitchFamily="34" charset="0"/>
                          <a:cs typeface="Arial" panose="020B0604020202020204" pitchFamily="34" charset="0"/>
                        </a:rPr>
                        <a:t>related</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15 (19.2)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12 (20.3)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 (15.8)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15507918"/>
                  </a:ext>
                </a:extLst>
              </a:tr>
              <a:tr h="252000">
                <a:tc>
                  <a:txBody>
                    <a:bodyPr/>
                    <a:lstStyle/>
                    <a:p>
                      <a:pPr marL="72000">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Primary BSI, n (%)</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20 (25.6)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15 (25.4)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(26.3)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26054537"/>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Antibiotic </a:t>
                      </a:r>
                      <a:r>
                        <a:rPr lang="fr-FR" sz="1100" b="0" kern="0" dirty="0" err="1">
                          <a:solidFill>
                            <a:schemeClr val="tx1"/>
                          </a:solidFill>
                          <a:effectLst/>
                          <a:latin typeface="Arial" panose="020B0604020202020204" pitchFamily="34" charset="0"/>
                          <a:cs typeface="Arial" panose="020B0604020202020204" pitchFamily="34" charset="0"/>
                        </a:rPr>
                        <a:t>treatment</a:t>
                      </a:r>
                      <a:r>
                        <a:rPr lang="fr-FR" sz="1100" b="0" kern="0" dirty="0">
                          <a:solidFill>
                            <a:schemeClr val="tx1"/>
                          </a:solidFill>
                          <a:effectLst/>
                          <a:latin typeface="Arial" panose="020B0604020202020204" pitchFamily="34" charset="0"/>
                          <a:cs typeface="Arial" panose="020B0604020202020204" pitchFamily="34" charset="0"/>
                        </a:rPr>
                        <a:t> on </a:t>
                      </a:r>
                      <a:r>
                        <a:rPr lang="fr-FR" sz="1100" b="0" kern="0" dirty="0" err="1">
                          <a:solidFill>
                            <a:schemeClr val="tx1"/>
                          </a:solidFill>
                          <a:effectLst/>
                          <a:latin typeface="Arial" panose="020B0604020202020204" pitchFamily="34" charset="0"/>
                          <a:cs typeface="Arial" panose="020B0604020202020204" pitchFamily="34" charset="0"/>
                        </a:rPr>
                        <a:t>day</a:t>
                      </a:r>
                      <a:r>
                        <a:rPr lang="fr-FR" sz="1100" b="0" kern="0" dirty="0">
                          <a:solidFill>
                            <a:schemeClr val="tx1"/>
                          </a:solidFill>
                          <a:effectLst/>
                          <a:latin typeface="Arial" panose="020B0604020202020204" pitchFamily="34" charset="0"/>
                          <a:cs typeface="Arial" panose="020B0604020202020204" pitchFamily="34" charset="0"/>
                        </a:rPr>
                        <a:t> 90,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71 (91)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53 (89.8)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18 (94.7)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85710857"/>
                  </a:ext>
                </a:extLst>
              </a:tr>
              <a:tr h="252000">
                <a:tc>
                  <a:txBody>
                    <a:bodyPr/>
                    <a:lstStyle/>
                    <a:p>
                      <a:pPr marL="72000">
                        <a:lnSpc>
                          <a:spcPct val="107000"/>
                        </a:lnSpc>
                        <a:spcAft>
                          <a:spcPts val="800"/>
                        </a:spcAft>
                      </a:pPr>
                      <a:r>
                        <a:rPr lang="fr-FR" sz="1100" b="0" i="1" kern="0" dirty="0">
                          <a:solidFill>
                            <a:schemeClr val="tx1"/>
                          </a:solidFill>
                          <a:effectLst/>
                          <a:latin typeface="Arial" panose="020B0604020202020204" pitchFamily="34" charset="0"/>
                          <a:cs typeface="Arial" panose="020B0604020202020204" pitchFamily="34" charset="0"/>
                        </a:rPr>
                        <a:t>Acinetobacter </a:t>
                      </a:r>
                      <a:r>
                        <a:rPr lang="fr-FR" sz="1100" b="0" i="1" kern="0" dirty="0" err="1">
                          <a:solidFill>
                            <a:schemeClr val="tx1"/>
                          </a:solidFill>
                          <a:effectLst/>
                          <a:latin typeface="Arial" panose="020B0604020202020204" pitchFamily="34" charset="0"/>
                          <a:cs typeface="Arial" panose="020B0604020202020204" pitchFamily="34" charset="0"/>
                        </a:rPr>
                        <a:t>baumannii</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44 (56.4)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30 (50.9)</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14 (73.7)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0.112</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74077526"/>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KPC-</a:t>
                      </a:r>
                      <a:r>
                        <a:rPr lang="fr-FR" sz="1100" b="0" kern="0" dirty="0" err="1">
                          <a:solidFill>
                            <a:schemeClr val="tx1"/>
                          </a:solidFill>
                          <a:effectLst/>
                          <a:latin typeface="Arial" panose="020B0604020202020204" pitchFamily="34" charset="0"/>
                          <a:cs typeface="Arial" panose="020B0604020202020204" pitchFamily="34" charset="0"/>
                        </a:rPr>
                        <a:t>kp</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34 (43.6)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29 (49.1)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(26.3)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0.112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90563173"/>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Appropriateness</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42 (62.7) [67]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32 (61.5) [52]</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10 (66.7) [15]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0.772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68610631"/>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Time to </a:t>
                      </a:r>
                      <a:r>
                        <a:rPr lang="fr-FR" sz="1100" b="0" kern="0" dirty="0" err="1">
                          <a:solidFill>
                            <a:schemeClr val="tx1"/>
                          </a:solidFill>
                          <a:effectLst/>
                          <a:latin typeface="Arial" panose="020B0604020202020204" pitchFamily="34" charset="0"/>
                          <a:cs typeface="Arial" panose="020B0604020202020204" pitchFamily="34" charset="0"/>
                        </a:rPr>
                        <a:t>definitive</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therapy</a:t>
                      </a:r>
                      <a:r>
                        <a:rPr lang="fr-FR" sz="1100" b="0" kern="0" dirty="0">
                          <a:solidFill>
                            <a:schemeClr val="tx1"/>
                          </a:solidFill>
                          <a:effectLst/>
                          <a:latin typeface="Arial" panose="020B0604020202020204" pitchFamily="34" charset="0"/>
                          <a:cs typeface="Arial" panose="020B0604020202020204" pitchFamily="34" charset="0"/>
                        </a:rPr>
                        <a:t>, median (IQR), </a:t>
                      </a:r>
                      <a:r>
                        <a:rPr lang="fr-FR" sz="1100" b="0" kern="0" dirty="0" err="1">
                          <a:solidFill>
                            <a:schemeClr val="tx1"/>
                          </a:solidFill>
                          <a:effectLst/>
                          <a:latin typeface="Arial" panose="020B0604020202020204" pitchFamily="34" charset="0"/>
                          <a:cs typeface="Arial" panose="020B0604020202020204" pitchFamily="34" charset="0"/>
                        </a:rPr>
                        <a:t>days</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 (3)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 (3)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 (3)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0.866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44827239"/>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control,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24 (96) [25]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19 (100) [19]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(83.3) [6]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0.240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2697845"/>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Acute </a:t>
                      </a:r>
                      <a:r>
                        <a:rPr lang="fr-FR" sz="1100" b="0" kern="0" dirty="0" err="1">
                          <a:solidFill>
                            <a:schemeClr val="tx1"/>
                          </a:solidFill>
                          <a:effectLst/>
                          <a:latin typeface="Arial" panose="020B0604020202020204" pitchFamily="34" charset="0"/>
                          <a:cs typeface="Arial" panose="020B0604020202020204" pitchFamily="34" charset="0"/>
                        </a:rPr>
                        <a:t>kidney</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injury</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 (10.3)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 (5.1)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(26.3)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0.018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48092755"/>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Clinical cure,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60 (76.9)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54 (91.5)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 (31.6)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0.0001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3687310"/>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Early</a:t>
                      </a:r>
                      <a:r>
                        <a:rPr lang="fr-FR" sz="1100" b="0" kern="0" dirty="0">
                          <a:solidFill>
                            <a:schemeClr val="tx1"/>
                          </a:solidFill>
                          <a:effectLst/>
                          <a:latin typeface="Arial" panose="020B0604020202020204" pitchFamily="34" charset="0"/>
                          <a:cs typeface="Arial" panose="020B0604020202020204" pitchFamily="34" charset="0"/>
                        </a:rPr>
                        <a:t> clinical </a:t>
                      </a:r>
                      <a:r>
                        <a:rPr lang="fr-FR" sz="1100" b="0" kern="0" dirty="0" err="1">
                          <a:solidFill>
                            <a:schemeClr val="tx1"/>
                          </a:solidFill>
                          <a:effectLst/>
                          <a:latin typeface="Arial" panose="020B0604020202020204" pitchFamily="34" charset="0"/>
                          <a:cs typeface="Arial" panose="020B0604020202020204" pitchFamily="34" charset="0"/>
                        </a:rPr>
                        <a:t>improvement</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50 (64.1)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43 (72.9)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 (36.8)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0.006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89393570"/>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Microbiological</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eradication</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51 (73.9) [69]</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45 (84.9) [53]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6 (37.5) [16]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0.0005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5745" marR="35745"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02943260"/>
                  </a:ext>
                </a:extLst>
              </a:tr>
            </a:tbl>
          </a:graphicData>
        </a:graphic>
      </p:graphicFrame>
    </p:spTree>
    <p:extLst>
      <p:ext uri="{BB962C8B-B14F-4D97-AF65-F5344CB8AC3E}">
        <p14:creationId xmlns:p14="http://schemas.microsoft.com/office/powerpoint/2010/main" val="3448247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Kaplan-Meier </a:t>
            </a:r>
            <a:r>
              <a:rPr lang="fr-FR" dirty="0" err="1"/>
              <a:t>survival</a:t>
            </a:r>
            <a:r>
              <a:rPr lang="fr-FR" dirty="0"/>
              <a:t> </a:t>
            </a:r>
            <a:r>
              <a:rPr lang="fr-FR" dirty="0" err="1"/>
              <a:t>curve</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graphicFrame>
        <p:nvGraphicFramePr>
          <p:cNvPr id="5" name="Graphique 4">
            <a:extLst>
              <a:ext uri="{FF2B5EF4-FFF2-40B4-BE49-F238E27FC236}">
                <a16:creationId xmlns:a16="http://schemas.microsoft.com/office/drawing/2014/main" id="{64715504-62B9-E37A-F7BD-B3F2155D7B04}"/>
              </a:ext>
            </a:extLst>
          </p:cNvPr>
          <p:cNvGraphicFramePr/>
          <p:nvPr/>
        </p:nvGraphicFramePr>
        <p:xfrm>
          <a:off x="3920994" y="1710268"/>
          <a:ext cx="4192845" cy="2962912"/>
        </p:xfrm>
        <a:graphic>
          <a:graphicData uri="http://schemas.openxmlformats.org/drawingml/2006/chart">
            <c:chart xmlns:c="http://schemas.openxmlformats.org/drawingml/2006/chart" xmlns:r="http://schemas.openxmlformats.org/officeDocument/2006/relationships" r:id="rId2"/>
          </a:graphicData>
        </a:graphic>
      </p:graphicFrame>
      <p:grpSp>
        <p:nvGrpSpPr>
          <p:cNvPr id="2" name="Groupe 1">
            <a:extLst>
              <a:ext uri="{FF2B5EF4-FFF2-40B4-BE49-F238E27FC236}">
                <a16:creationId xmlns:a16="http://schemas.microsoft.com/office/drawing/2014/main" id="{4C0D18D7-606E-49F2-07AE-26CF45A3E286}"/>
              </a:ext>
            </a:extLst>
          </p:cNvPr>
          <p:cNvGrpSpPr/>
          <p:nvPr/>
        </p:nvGrpSpPr>
        <p:grpSpPr>
          <a:xfrm>
            <a:off x="4339591" y="1830032"/>
            <a:ext cx="3611081" cy="850399"/>
            <a:chOff x="4339591" y="1830032"/>
            <a:chExt cx="3611081" cy="850399"/>
          </a:xfrm>
        </p:grpSpPr>
        <p:cxnSp>
          <p:nvCxnSpPr>
            <p:cNvPr id="23" name="Connecteur droit 22">
              <a:extLst>
                <a:ext uri="{FF2B5EF4-FFF2-40B4-BE49-F238E27FC236}">
                  <a16:creationId xmlns:a16="http://schemas.microsoft.com/office/drawing/2014/main" id="{CD08D43E-5EFB-4CEB-FAED-DEB5A625918A}"/>
                </a:ext>
              </a:extLst>
            </p:cNvPr>
            <p:cNvCxnSpPr>
              <a:cxnSpLocks/>
            </p:cNvCxnSpPr>
            <p:nvPr/>
          </p:nvCxnSpPr>
          <p:spPr>
            <a:xfrm>
              <a:off x="4339591" y="1831658"/>
              <a:ext cx="231544"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94300E9C-D5DA-ABC0-9237-8C0821CDD5EB}"/>
                </a:ext>
              </a:extLst>
            </p:cNvPr>
            <p:cNvCxnSpPr>
              <a:cxnSpLocks/>
            </p:cNvCxnSpPr>
            <p:nvPr/>
          </p:nvCxnSpPr>
          <p:spPr>
            <a:xfrm>
              <a:off x="4543902" y="1892616"/>
              <a:ext cx="270000"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0FA31100-281A-9BE8-A5EC-46F8CCE13C19}"/>
                </a:ext>
              </a:extLst>
            </p:cNvPr>
            <p:cNvCxnSpPr>
              <a:cxnSpLocks/>
            </p:cNvCxnSpPr>
            <p:nvPr/>
          </p:nvCxnSpPr>
          <p:spPr>
            <a:xfrm>
              <a:off x="4793456" y="1943752"/>
              <a:ext cx="131446"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0B9C5F48-1506-C779-54B4-68737DD87AEB}"/>
                </a:ext>
              </a:extLst>
            </p:cNvPr>
            <p:cNvCxnSpPr>
              <a:cxnSpLocks/>
            </p:cNvCxnSpPr>
            <p:nvPr/>
          </p:nvCxnSpPr>
          <p:spPr>
            <a:xfrm>
              <a:off x="4912045" y="2064714"/>
              <a:ext cx="255600"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08EBD373-FB14-D07B-FC6D-8A898E5E8133}"/>
                </a:ext>
              </a:extLst>
            </p:cNvPr>
            <p:cNvCxnSpPr>
              <a:cxnSpLocks/>
            </p:cNvCxnSpPr>
            <p:nvPr/>
          </p:nvCxnSpPr>
          <p:spPr>
            <a:xfrm>
              <a:off x="5151598" y="2184734"/>
              <a:ext cx="144000"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342B89FE-8C84-0B67-6AD1-C2EE79E6C6C3}"/>
                </a:ext>
              </a:extLst>
            </p:cNvPr>
            <p:cNvCxnSpPr>
              <a:cxnSpLocks/>
            </p:cNvCxnSpPr>
            <p:nvPr/>
          </p:nvCxnSpPr>
          <p:spPr>
            <a:xfrm>
              <a:off x="5279709" y="2308559"/>
              <a:ext cx="373379"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id="{7E5B703B-DB02-6747-B523-AFD03BDDF215}"/>
                </a:ext>
              </a:extLst>
            </p:cNvPr>
            <p:cNvCxnSpPr>
              <a:cxnSpLocks/>
            </p:cNvCxnSpPr>
            <p:nvPr/>
          </p:nvCxnSpPr>
          <p:spPr>
            <a:xfrm>
              <a:off x="5642610" y="2375234"/>
              <a:ext cx="605791"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EA145DFB-8CF7-EF21-17A8-4237C1390177}"/>
                </a:ext>
              </a:extLst>
            </p:cNvPr>
            <p:cNvCxnSpPr>
              <a:cxnSpLocks/>
            </p:cNvCxnSpPr>
            <p:nvPr/>
          </p:nvCxnSpPr>
          <p:spPr>
            <a:xfrm>
              <a:off x="6250749" y="2433336"/>
              <a:ext cx="982800"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87B7FA98-BAA0-4DEE-1C61-9D0BD7105127}"/>
                </a:ext>
              </a:extLst>
            </p:cNvPr>
            <p:cNvCxnSpPr>
              <a:cxnSpLocks/>
            </p:cNvCxnSpPr>
            <p:nvPr/>
          </p:nvCxnSpPr>
          <p:spPr>
            <a:xfrm>
              <a:off x="7220399" y="2497153"/>
              <a:ext cx="251641"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075064BF-9B98-90EF-1F47-BBE6503F6356}"/>
                </a:ext>
              </a:extLst>
            </p:cNvPr>
            <p:cNvCxnSpPr>
              <a:cxnSpLocks/>
            </p:cNvCxnSpPr>
            <p:nvPr/>
          </p:nvCxnSpPr>
          <p:spPr>
            <a:xfrm>
              <a:off x="7467101" y="2559243"/>
              <a:ext cx="126136"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D9D3A6F3-897E-C8FE-7FE5-3876BE92D7D7}"/>
                </a:ext>
              </a:extLst>
            </p:cNvPr>
            <p:cNvCxnSpPr>
              <a:cxnSpLocks/>
            </p:cNvCxnSpPr>
            <p:nvPr/>
          </p:nvCxnSpPr>
          <p:spPr>
            <a:xfrm>
              <a:off x="7588998" y="2607642"/>
              <a:ext cx="129600"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8D6CA401-1488-DD6A-10AE-553EF592874C}"/>
                </a:ext>
              </a:extLst>
            </p:cNvPr>
            <p:cNvCxnSpPr>
              <a:cxnSpLocks/>
            </p:cNvCxnSpPr>
            <p:nvPr/>
          </p:nvCxnSpPr>
          <p:spPr>
            <a:xfrm>
              <a:off x="7703885" y="2671459"/>
              <a:ext cx="246787" cy="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9656CC12-CC69-B519-AEE6-1B7F416F58E9}"/>
                </a:ext>
              </a:extLst>
            </p:cNvPr>
            <p:cNvCxnSpPr>
              <a:cxnSpLocks/>
            </p:cNvCxnSpPr>
            <p:nvPr/>
          </p:nvCxnSpPr>
          <p:spPr>
            <a:xfrm>
              <a:off x="7712300" y="2599312"/>
              <a:ext cx="0" cy="81119"/>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369D994B-5C75-23F4-89FB-63115A5D7C06}"/>
                </a:ext>
              </a:extLst>
            </p:cNvPr>
            <p:cNvCxnSpPr>
              <a:cxnSpLocks/>
            </p:cNvCxnSpPr>
            <p:nvPr/>
          </p:nvCxnSpPr>
          <p:spPr>
            <a:xfrm>
              <a:off x="7593237" y="2544500"/>
              <a:ext cx="0" cy="7200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A22B52D6-EEA0-669A-5EE7-4F60D32E0E98}"/>
                </a:ext>
              </a:extLst>
            </p:cNvPr>
            <p:cNvCxnSpPr>
              <a:cxnSpLocks/>
            </p:cNvCxnSpPr>
            <p:nvPr/>
          </p:nvCxnSpPr>
          <p:spPr>
            <a:xfrm>
              <a:off x="7229475" y="2420477"/>
              <a:ext cx="0" cy="9360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C5484A82-BB58-74B6-7BA0-EF2081E045B1}"/>
                </a:ext>
              </a:extLst>
            </p:cNvPr>
            <p:cNvCxnSpPr>
              <a:cxnSpLocks/>
            </p:cNvCxnSpPr>
            <p:nvPr/>
          </p:nvCxnSpPr>
          <p:spPr>
            <a:xfrm>
              <a:off x="6257419" y="2359516"/>
              <a:ext cx="0" cy="9000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1AD0D696-FBF6-D735-2C53-BDBAB4A53A68}"/>
                </a:ext>
              </a:extLst>
            </p:cNvPr>
            <p:cNvCxnSpPr>
              <a:cxnSpLocks/>
            </p:cNvCxnSpPr>
            <p:nvPr/>
          </p:nvCxnSpPr>
          <p:spPr>
            <a:xfrm flipH="1">
              <a:off x="7472040" y="2482481"/>
              <a:ext cx="1728" cy="8927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07375910-D751-4B07-E03F-A3536D79477C}"/>
                </a:ext>
              </a:extLst>
            </p:cNvPr>
            <p:cNvCxnSpPr>
              <a:cxnSpLocks/>
            </p:cNvCxnSpPr>
            <p:nvPr/>
          </p:nvCxnSpPr>
          <p:spPr>
            <a:xfrm>
              <a:off x="5657850" y="2291964"/>
              <a:ext cx="0" cy="8280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B89FCBFC-52B0-9147-7507-3B19B3605BB1}"/>
                </a:ext>
              </a:extLst>
            </p:cNvPr>
            <p:cNvCxnSpPr>
              <a:cxnSpLocks/>
            </p:cNvCxnSpPr>
            <p:nvPr/>
          </p:nvCxnSpPr>
          <p:spPr>
            <a:xfrm>
              <a:off x="5293996" y="2168895"/>
              <a:ext cx="0" cy="128431"/>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542C66EB-4A3E-940E-FB40-E5B714B9A54A}"/>
                </a:ext>
              </a:extLst>
            </p:cNvPr>
            <p:cNvCxnSpPr>
              <a:cxnSpLocks/>
            </p:cNvCxnSpPr>
            <p:nvPr/>
          </p:nvCxnSpPr>
          <p:spPr>
            <a:xfrm>
              <a:off x="5164457" y="2049160"/>
              <a:ext cx="0" cy="128431"/>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DCF85035-A56F-EC19-D9EB-17494145D150}"/>
                </a:ext>
              </a:extLst>
            </p:cNvPr>
            <p:cNvCxnSpPr>
              <a:cxnSpLocks/>
            </p:cNvCxnSpPr>
            <p:nvPr/>
          </p:nvCxnSpPr>
          <p:spPr>
            <a:xfrm>
              <a:off x="4926329" y="1929140"/>
              <a:ext cx="0" cy="128431"/>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4AFE4F03-407B-1DD4-54E6-B18B4DED03DD}"/>
                </a:ext>
              </a:extLst>
            </p:cNvPr>
            <p:cNvCxnSpPr>
              <a:cxnSpLocks/>
            </p:cNvCxnSpPr>
            <p:nvPr/>
          </p:nvCxnSpPr>
          <p:spPr>
            <a:xfrm>
              <a:off x="4807268" y="1878130"/>
              <a:ext cx="0" cy="64800"/>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59" name="Connecteur droit 58">
              <a:extLst>
                <a:ext uri="{FF2B5EF4-FFF2-40B4-BE49-F238E27FC236}">
                  <a16:creationId xmlns:a16="http://schemas.microsoft.com/office/drawing/2014/main" id="{77E56B25-F78F-E304-47E5-1373E98C249C}"/>
                </a:ext>
              </a:extLst>
            </p:cNvPr>
            <p:cNvCxnSpPr>
              <a:cxnSpLocks/>
            </p:cNvCxnSpPr>
            <p:nvPr/>
          </p:nvCxnSpPr>
          <p:spPr>
            <a:xfrm>
              <a:off x="4558751" y="1830032"/>
              <a:ext cx="0" cy="60946"/>
            </a:xfrm>
            <a:prstGeom prst="line">
              <a:avLst/>
            </a:prstGeom>
            <a:ln w="28575">
              <a:solidFill>
                <a:srgbClr val="AA80D4"/>
              </a:solidFill>
            </a:ln>
          </p:spPr>
          <p:style>
            <a:lnRef idx="1">
              <a:schemeClr val="accent1"/>
            </a:lnRef>
            <a:fillRef idx="0">
              <a:schemeClr val="accent1"/>
            </a:fillRef>
            <a:effectRef idx="0">
              <a:schemeClr val="accent1"/>
            </a:effectRef>
            <a:fontRef idx="minor">
              <a:schemeClr val="tx1"/>
            </a:fontRef>
          </p:style>
        </p:cxnSp>
      </p:grpSp>
      <p:sp>
        <p:nvSpPr>
          <p:cNvPr id="60" name="ZoneTexte 59">
            <a:extLst>
              <a:ext uri="{FF2B5EF4-FFF2-40B4-BE49-F238E27FC236}">
                <a16:creationId xmlns:a16="http://schemas.microsoft.com/office/drawing/2014/main" id="{D97C1CBC-5A76-AB9E-39B8-05A13BED64A2}"/>
              </a:ext>
            </a:extLst>
          </p:cNvPr>
          <p:cNvSpPr txBox="1"/>
          <p:nvPr/>
        </p:nvSpPr>
        <p:spPr>
          <a:xfrm rot="16200000">
            <a:off x="3002329" y="2914217"/>
            <a:ext cx="1627369" cy="261610"/>
          </a:xfrm>
          <a:prstGeom prst="rect">
            <a:avLst/>
          </a:prstGeom>
          <a:noFill/>
        </p:spPr>
        <p:txBody>
          <a:bodyPr wrap="none" rtlCol="0">
            <a:spAutoFit/>
          </a:bodyPr>
          <a:lstStyle/>
          <a:p>
            <a:r>
              <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Survival </a:t>
            </a:r>
            <a:r>
              <a:rPr lang="fr-FR" sz="105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probability</a:t>
            </a:r>
            <a:r>
              <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a:t>
            </a:r>
          </a:p>
        </p:txBody>
      </p:sp>
      <p:sp>
        <p:nvSpPr>
          <p:cNvPr id="61" name="ZoneTexte 60">
            <a:extLst>
              <a:ext uri="{FF2B5EF4-FFF2-40B4-BE49-F238E27FC236}">
                <a16:creationId xmlns:a16="http://schemas.microsoft.com/office/drawing/2014/main" id="{40590664-A8A7-DD64-2117-FD91D2381C3C}"/>
              </a:ext>
            </a:extLst>
          </p:cNvPr>
          <p:cNvSpPr txBox="1"/>
          <p:nvPr/>
        </p:nvSpPr>
        <p:spPr>
          <a:xfrm>
            <a:off x="5589130" y="4721858"/>
            <a:ext cx="506870" cy="261610"/>
          </a:xfrm>
          <a:prstGeom prst="rect">
            <a:avLst/>
          </a:prstGeom>
          <a:noFill/>
        </p:spPr>
        <p:txBody>
          <a:bodyPr wrap="none" rtlCol="0">
            <a:spAutoFit/>
          </a:bodyPr>
          <a:lstStyle/>
          <a:p>
            <a:r>
              <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Days</a:t>
            </a:r>
          </a:p>
        </p:txBody>
      </p:sp>
      <p:sp>
        <p:nvSpPr>
          <p:cNvPr id="62" name="ZoneTexte 61">
            <a:extLst>
              <a:ext uri="{FF2B5EF4-FFF2-40B4-BE49-F238E27FC236}">
                <a16:creationId xmlns:a16="http://schemas.microsoft.com/office/drawing/2014/main" id="{8E48E5AF-9286-31F4-B654-21C28D1DA058}"/>
              </a:ext>
            </a:extLst>
          </p:cNvPr>
          <p:cNvSpPr txBox="1"/>
          <p:nvPr/>
        </p:nvSpPr>
        <p:spPr>
          <a:xfrm>
            <a:off x="5589130" y="3902751"/>
            <a:ext cx="1253869" cy="276999"/>
          </a:xfrm>
          <a:prstGeom prst="rect">
            <a:avLst/>
          </a:prstGeom>
          <a:noFill/>
        </p:spPr>
        <p:txBody>
          <a:bodyPr wrap="none" rtlCol="0">
            <a:spAutoFit/>
          </a:bodyPr>
          <a:lstStyle/>
          <a:p>
            <a:r>
              <a:rPr lang="fr-FR" sz="1200" i="1" kern="100" dirty="0">
                <a:effectLst/>
                <a:latin typeface="Arial" panose="020B0604020202020204" pitchFamily="34" charset="0"/>
                <a:ea typeface="Aptos" panose="020B0004020202020204" pitchFamily="34" charset="0"/>
                <a:cs typeface="Arial" panose="020B0604020202020204" pitchFamily="34" charset="0"/>
              </a:rPr>
              <a:t>p</a:t>
            </a:r>
            <a:r>
              <a:rPr lang="fr-FR" sz="1200" kern="100" dirty="0">
                <a:effectLst/>
                <a:latin typeface="Arial" panose="020B0604020202020204" pitchFamily="34" charset="0"/>
                <a:ea typeface="Aptos" panose="020B0004020202020204" pitchFamily="34" charset="0"/>
                <a:cs typeface="Arial" panose="020B0604020202020204" pitchFamily="34" charset="0"/>
              </a:rPr>
              <a:t> log-</a:t>
            </a:r>
            <a:r>
              <a:rPr lang="fr-FR" sz="1200" kern="100" dirty="0" err="1">
                <a:effectLst/>
                <a:latin typeface="Arial" panose="020B0604020202020204" pitchFamily="34" charset="0"/>
                <a:ea typeface="Aptos" panose="020B0004020202020204" pitchFamily="34" charset="0"/>
                <a:cs typeface="Arial" panose="020B0604020202020204" pitchFamily="34" charset="0"/>
              </a:rPr>
              <a:t>rank</a:t>
            </a:r>
            <a:r>
              <a:rPr lang="fr-FR" sz="1200" kern="100" dirty="0">
                <a:effectLst/>
                <a:latin typeface="Arial" panose="020B0604020202020204" pitchFamily="34" charset="0"/>
                <a:ea typeface="Aptos" panose="020B0004020202020204" pitchFamily="34" charset="0"/>
                <a:cs typeface="Arial" panose="020B0604020202020204" pitchFamily="34" charset="0"/>
              </a:rPr>
              <a:t>=0.02</a:t>
            </a:r>
          </a:p>
        </p:txBody>
      </p:sp>
      <p:grpSp>
        <p:nvGrpSpPr>
          <p:cNvPr id="68" name="Groupe 67">
            <a:extLst>
              <a:ext uri="{FF2B5EF4-FFF2-40B4-BE49-F238E27FC236}">
                <a16:creationId xmlns:a16="http://schemas.microsoft.com/office/drawing/2014/main" id="{D94D6D8F-6A2A-0467-C8AB-AA3558BA6084}"/>
              </a:ext>
            </a:extLst>
          </p:cNvPr>
          <p:cNvGrpSpPr/>
          <p:nvPr/>
        </p:nvGrpSpPr>
        <p:grpSpPr>
          <a:xfrm>
            <a:off x="8865069" y="2026914"/>
            <a:ext cx="984465" cy="507139"/>
            <a:chOff x="8430471" y="3733412"/>
            <a:chExt cx="984465" cy="507139"/>
          </a:xfrm>
        </p:grpSpPr>
        <p:cxnSp>
          <p:nvCxnSpPr>
            <p:cNvPr id="64" name="Connecteur droit 63">
              <a:extLst>
                <a:ext uri="{FF2B5EF4-FFF2-40B4-BE49-F238E27FC236}">
                  <a16:creationId xmlns:a16="http://schemas.microsoft.com/office/drawing/2014/main" id="{E2B3A385-3837-8635-E1FF-4A53B24D465C}"/>
                </a:ext>
              </a:extLst>
            </p:cNvPr>
            <p:cNvCxnSpPr/>
            <p:nvPr/>
          </p:nvCxnSpPr>
          <p:spPr>
            <a:xfrm>
              <a:off x="8430471" y="3862064"/>
              <a:ext cx="237067" cy="0"/>
            </a:xfrm>
            <a:prstGeom prst="line">
              <a:avLst/>
            </a:prstGeom>
            <a:ln w="38100">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0D8F59D2-5CDF-E10A-68A6-A21670CADC01}"/>
                </a:ext>
              </a:extLst>
            </p:cNvPr>
            <p:cNvCxnSpPr/>
            <p:nvPr/>
          </p:nvCxnSpPr>
          <p:spPr>
            <a:xfrm>
              <a:off x="8438937" y="4094152"/>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66" name="ZoneTexte 65">
              <a:extLst>
                <a:ext uri="{FF2B5EF4-FFF2-40B4-BE49-F238E27FC236}">
                  <a16:creationId xmlns:a16="http://schemas.microsoft.com/office/drawing/2014/main" id="{852B66B8-9C6D-165D-9A8C-CA3FD6BAD1B3}"/>
                </a:ext>
              </a:extLst>
            </p:cNvPr>
            <p:cNvSpPr txBox="1"/>
            <p:nvPr/>
          </p:nvSpPr>
          <p:spPr>
            <a:xfrm>
              <a:off x="8676033" y="3733412"/>
              <a:ext cx="474810" cy="261610"/>
            </a:xfrm>
            <a:prstGeom prst="rect">
              <a:avLst/>
            </a:prstGeom>
            <a:noFill/>
          </p:spPr>
          <p:txBody>
            <a:bodyPr wrap="none" rtlCol="0">
              <a:spAutoFit/>
            </a:bodyPr>
            <a:lstStyle/>
            <a:p>
              <a:r>
                <a:rPr lang="fr-FR" sz="1050" kern="100" dirty="0">
                  <a:effectLst/>
                  <a:latin typeface="Arial" panose="020B0604020202020204" pitchFamily="34" charset="0"/>
                  <a:ea typeface="Aptos" panose="020B0004020202020204" pitchFamily="34" charset="0"/>
                  <a:cs typeface="Arial" panose="020B0604020202020204" pitchFamily="34" charset="0"/>
                </a:rPr>
                <a:t>FOS</a:t>
              </a:r>
            </a:p>
          </p:txBody>
        </p:sp>
        <p:sp>
          <p:nvSpPr>
            <p:cNvPr id="67" name="ZoneTexte 66">
              <a:extLst>
                <a:ext uri="{FF2B5EF4-FFF2-40B4-BE49-F238E27FC236}">
                  <a16:creationId xmlns:a16="http://schemas.microsoft.com/office/drawing/2014/main" id="{D1C3A542-566C-16A5-83A8-ED7418D54639}"/>
                </a:ext>
              </a:extLst>
            </p:cNvPr>
            <p:cNvSpPr txBox="1"/>
            <p:nvPr/>
          </p:nvSpPr>
          <p:spPr>
            <a:xfrm>
              <a:off x="8690058" y="3978941"/>
              <a:ext cx="724878" cy="261610"/>
            </a:xfrm>
            <a:prstGeom prst="rect">
              <a:avLst/>
            </a:prstGeom>
            <a:noFill/>
          </p:spPr>
          <p:txBody>
            <a:bodyPr wrap="none" rtlCol="0">
              <a:spAutoFit/>
            </a:bodyPr>
            <a:lstStyle/>
            <a:p>
              <a:r>
                <a:rPr lang="fr-FR" sz="1050" kern="100" dirty="0">
                  <a:effectLst/>
                  <a:latin typeface="Arial" panose="020B0604020202020204" pitchFamily="34" charset="0"/>
                  <a:ea typeface="Aptos" panose="020B0004020202020204" pitchFamily="34" charset="0"/>
                  <a:cs typeface="Arial" panose="020B0604020202020204" pitchFamily="34" charset="0"/>
                </a:rPr>
                <a:t>NO FOS</a:t>
              </a:r>
            </a:p>
          </p:txBody>
        </p:sp>
      </p:grpSp>
      <p:grpSp>
        <p:nvGrpSpPr>
          <p:cNvPr id="14" name="Groupe 13">
            <a:extLst>
              <a:ext uri="{FF2B5EF4-FFF2-40B4-BE49-F238E27FC236}">
                <a16:creationId xmlns:a16="http://schemas.microsoft.com/office/drawing/2014/main" id="{82BD9119-8E25-3C99-380D-DC3D635CFBE7}"/>
              </a:ext>
            </a:extLst>
          </p:cNvPr>
          <p:cNvGrpSpPr/>
          <p:nvPr/>
        </p:nvGrpSpPr>
        <p:grpSpPr>
          <a:xfrm>
            <a:off x="4317683" y="1815833"/>
            <a:ext cx="3633310" cy="284501"/>
            <a:chOff x="4317683" y="1815833"/>
            <a:chExt cx="3633310" cy="284501"/>
          </a:xfrm>
        </p:grpSpPr>
        <p:cxnSp>
          <p:nvCxnSpPr>
            <p:cNvPr id="12" name="Connecteur droit 11">
              <a:extLst>
                <a:ext uri="{FF2B5EF4-FFF2-40B4-BE49-F238E27FC236}">
                  <a16:creationId xmlns:a16="http://schemas.microsoft.com/office/drawing/2014/main" id="{88AB58D2-FB93-3438-A657-CEC162DC4025}"/>
                </a:ext>
              </a:extLst>
            </p:cNvPr>
            <p:cNvCxnSpPr/>
            <p:nvPr/>
          </p:nvCxnSpPr>
          <p:spPr>
            <a:xfrm>
              <a:off x="4317683" y="1831658"/>
              <a:ext cx="1094422"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B1A0F3EF-EF77-5F8D-D5EF-DE876C479F55}"/>
                </a:ext>
              </a:extLst>
            </p:cNvPr>
            <p:cNvCxnSpPr>
              <a:cxnSpLocks/>
            </p:cNvCxnSpPr>
            <p:nvPr/>
          </p:nvCxnSpPr>
          <p:spPr>
            <a:xfrm>
              <a:off x="5412105" y="1815833"/>
              <a:ext cx="0" cy="85834"/>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5" name="Connecteur droit 14">
              <a:extLst>
                <a:ext uri="{FF2B5EF4-FFF2-40B4-BE49-F238E27FC236}">
                  <a16:creationId xmlns:a16="http://schemas.microsoft.com/office/drawing/2014/main" id="{D5A31063-053B-D091-F899-E854F371DB8F}"/>
                </a:ext>
              </a:extLst>
            </p:cNvPr>
            <p:cNvCxnSpPr>
              <a:cxnSpLocks/>
            </p:cNvCxnSpPr>
            <p:nvPr/>
          </p:nvCxnSpPr>
          <p:spPr>
            <a:xfrm>
              <a:off x="6618922" y="1885473"/>
              <a:ext cx="0" cy="7560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A76603E1-0890-4B84-13E1-08A637D80525}"/>
                </a:ext>
              </a:extLst>
            </p:cNvPr>
            <p:cNvCxnSpPr>
              <a:cxnSpLocks/>
            </p:cNvCxnSpPr>
            <p:nvPr/>
          </p:nvCxnSpPr>
          <p:spPr>
            <a:xfrm>
              <a:off x="7111364" y="1955126"/>
              <a:ext cx="0" cy="7560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B1C241B0-D1FD-00F9-7D6D-6303673D2FDD}"/>
                </a:ext>
              </a:extLst>
            </p:cNvPr>
            <p:cNvCxnSpPr/>
            <p:nvPr/>
          </p:nvCxnSpPr>
          <p:spPr>
            <a:xfrm>
              <a:off x="7095647" y="2035488"/>
              <a:ext cx="377825"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F6AC5ECA-DF67-704D-A861-82258B7CF72C}"/>
                </a:ext>
              </a:extLst>
            </p:cNvPr>
            <p:cNvCxnSpPr>
              <a:cxnSpLocks/>
            </p:cNvCxnSpPr>
            <p:nvPr/>
          </p:nvCxnSpPr>
          <p:spPr>
            <a:xfrm>
              <a:off x="7480614" y="2022152"/>
              <a:ext cx="0" cy="7560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6C52929C-7EC0-1598-28DF-31135915D455}"/>
                </a:ext>
              </a:extLst>
            </p:cNvPr>
            <p:cNvCxnSpPr/>
            <p:nvPr/>
          </p:nvCxnSpPr>
          <p:spPr>
            <a:xfrm flipV="1">
              <a:off x="7464897" y="2094168"/>
              <a:ext cx="486096" cy="6166"/>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id="{A93506CF-2078-FC3E-BBA2-56751A70C45B}"/>
                </a:ext>
              </a:extLst>
            </p:cNvPr>
            <p:cNvCxnSpPr/>
            <p:nvPr/>
          </p:nvCxnSpPr>
          <p:spPr>
            <a:xfrm>
              <a:off x="5397321" y="1901286"/>
              <a:ext cx="121445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D5249F13-D5AC-F471-9B0A-8836229FF7F4}"/>
                </a:ext>
              </a:extLst>
            </p:cNvPr>
            <p:cNvCxnSpPr/>
            <p:nvPr/>
          </p:nvCxnSpPr>
          <p:spPr>
            <a:xfrm>
              <a:off x="6604635" y="1969659"/>
              <a:ext cx="501967"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2961066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Multivariable </a:t>
            </a:r>
            <a:r>
              <a:rPr lang="fr-FR" dirty="0" err="1"/>
              <a:t>analysis</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
        <p:nvSpPr>
          <p:cNvPr id="3" name="ZoneTexte 2">
            <a:extLst>
              <a:ext uri="{FF2B5EF4-FFF2-40B4-BE49-F238E27FC236}">
                <a16:creationId xmlns:a16="http://schemas.microsoft.com/office/drawing/2014/main" id="{37928EAE-E00E-7A70-36DF-ECF2541A98E9}"/>
              </a:ext>
            </a:extLst>
          </p:cNvPr>
          <p:cNvSpPr txBox="1"/>
          <p:nvPr/>
        </p:nvSpPr>
        <p:spPr>
          <a:xfrm>
            <a:off x="6570529" y="3749851"/>
            <a:ext cx="5096049" cy="830997"/>
          </a:xfrm>
          <a:prstGeom prst="rect">
            <a:avLst/>
          </a:prstGeom>
          <a:noFill/>
        </p:spPr>
        <p:txBody>
          <a:bodyPr wrap="square" rtlCol="0">
            <a:spAutoFit/>
          </a:bodyPr>
          <a:lstStyle/>
          <a:p>
            <a:pPr algn="ct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Inverse probability of treatment weighting (IPTW) adjust for confounding HR 0.501 IC95% 0.25-0.98 </a:t>
            </a:r>
            <a:r>
              <a:rPr lang="en-US" sz="1600" b="1" i="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p</a:t>
            </a:r>
            <a:r>
              <a:rPr lang="en-US"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=0.042</a:t>
            </a:r>
            <a:endPar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54006C85-671E-5CA6-A447-34DDDAB4B52E}"/>
              </a:ext>
            </a:extLst>
          </p:cNvPr>
          <p:cNvSpPr/>
          <p:nvPr/>
        </p:nvSpPr>
        <p:spPr>
          <a:xfrm>
            <a:off x="1236000" y="1552658"/>
            <a:ext cx="4860000" cy="34937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du texte 1">
            <a:extLst>
              <a:ext uri="{FF2B5EF4-FFF2-40B4-BE49-F238E27FC236}">
                <a16:creationId xmlns:a16="http://schemas.microsoft.com/office/drawing/2014/main" id="{E0B62332-B2D5-C158-EA9D-B509A410978D}"/>
              </a:ext>
            </a:extLst>
          </p:cNvPr>
          <p:cNvSpPr txBox="1">
            <a:spLocks/>
          </p:cNvSpPr>
          <p:nvPr/>
        </p:nvSpPr>
        <p:spPr>
          <a:xfrm>
            <a:off x="1374880" y="1399559"/>
            <a:ext cx="2121019"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t>14 days mortality</a:t>
            </a:r>
          </a:p>
        </p:txBody>
      </p:sp>
      <p:sp>
        <p:nvSpPr>
          <p:cNvPr id="10" name="Espace réservé du texte 9">
            <a:extLst>
              <a:ext uri="{FF2B5EF4-FFF2-40B4-BE49-F238E27FC236}">
                <a16:creationId xmlns:a16="http://schemas.microsoft.com/office/drawing/2014/main" id="{59A6A8F9-7248-0D8F-84CB-C46830EDC7AB}"/>
              </a:ext>
            </a:extLst>
          </p:cNvPr>
          <p:cNvSpPr>
            <a:spLocks noGrp="1"/>
          </p:cNvSpPr>
          <p:nvPr>
            <p:ph type="body" sz="quarter" idx="19"/>
          </p:nvPr>
        </p:nvSpPr>
        <p:spPr/>
        <p:txBody>
          <a:bodyPr/>
          <a:lstStyle/>
          <a:p>
            <a:endParaRPr lang="fr-FR"/>
          </a:p>
        </p:txBody>
      </p:sp>
      <p:graphicFrame>
        <p:nvGraphicFramePr>
          <p:cNvPr id="11" name="Tableau 10">
            <a:extLst>
              <a:ext uri="{FF2B5EF4-FFF2-40B4-BE49-F238E27FC236}">
                <a16:creationId xmlns:a16="http://schemas.microsoft.com/office/drawing/2014/main" id="{98DB714B-F641-6280-F25B-F4D0D1D59CD4}"/>
              </a:ext>
            </a:extLst>
          </p:cNvPr>
          <p:cNvGraphicFramePr>
            <a:graphicFrameLocks noGrp="1"/>
          </p:cNvGraphicFramePr>
          <p:nvPr>
            <p:extLst>
              <p:ext uri="{D42A27DB-BD31-4B8C-83A1-F6EECF244321}">
                <p14:modId xmlns:p14="http://schemas.microsoft.com/office/powerpoint/2010/main" val="3767650085"/>
              </p:ext>
            </p:extLst>
          </p:nvPr>
        </p:nvGraphicFramePr>
        <p:xfrm>
          <a:off x="1518933" y="1840014"/>
          <a:ext cx="3953932" cy="2973600"/>
        </p:xfrm>
        <a:graphic>
          <a:graphicData uri="http://schemas.openxmlformats.org/drawingml/2006/table">
            <a:tbl>
              <a:tblPr firstRow="1" firstCol="1" bandRow="1">
                <a:tableStyleId>{5C22544A-7EE6-4342-B048-85BDC9FD1C3A}</a:tableStyleId>
              </a:tblPr>
              <a:tblGrid>
                <a:gridCol w="988483">
                  <a:extLst>
                    <a:ext uri="{9D8B030D-6E8A-4147-A177-3AD203B41FA5}">
                      <a16:colId xmlns:a16="http://schemas.microsoft.com/office/drawing/2014/main" val="885646656"/>
                    </a:ext>
                  </a:extLst>
                </a:gridCol>
                <a:gridCol w="988483">
                  <a:extLst>
                    <a:ext uri="{9D8B030D-6E8A-4147-A177-3AD203B41FA5}">
                      <a16:colId xmlns:a16="http://schemas.microsoft.com/office/drawing/2014/main" val="3991850451"/>
                    </a:ext>
                  </a:extLst>
                </a:gridCol>
                <a:gridCol w="988483">
                  <a:extLst>
                    <a:ext uri="{9D8B030D-6E8A-4147-A177-3AD203B41FA5}">
                      <a16:colId xmlns:a16="http://schemas.microsoft.com/office/drawing/2014/main" val="3142896684"/>
                    </a:ext>
                  </a:extLst>
                </a:gridCol>
                <a:gridCol w="988483">
                  <a:extLst>
                    <a:ext uri="{9D8B030D-6E8A-4147-A177-3AD203B41FA5}">
                      <a16:colId xmlns:a16="http://schemas.microsoft.com/office/drawing/2014/main" val="409661590"/>
                    </a:ext>
                  </a:extLst>
                </a:gridCol>
              </a:tblGrid>
              <a:tr h="424800">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HR</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IC95%</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 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336964697"/>
                  </a:ext>
                </a:extLst>
              </a:tr>
              <a:tr h="424800">
                <a:tc>
                  <a:txBody>
                    <a:bodyPr/>
                    <a:lstStyle/>
                    <a:p>
                      <a:pPr marL="72000" algn="l">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FOS</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0.07</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0.01-0.69</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0.02</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60269431"/>
                  </a:ext>
                </a:extLst>
              </a:tr>
              <a:tr h="424800">
                <a:tc>
                  <a:txBody>
                    <a:bodyPr/>
                    <a:lstStyle/>
                    <a:p>
                      <a:pPr marL="72000" algn="l">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CCI&gt;3</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10.32</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1.26-84.41</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0.03</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87467119"/>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SAPS&gt;33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1.15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0.28-4.69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0.84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155622929"/>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SS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1.21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0.3-4.87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0.78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88055965"/>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VAP</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0.09-1.76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2558932"/>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КРС-</a:t>
                      </a:r>
                      <a:r>
                        <a:rPr lang="fr-FR" sz="1200" b="0" kern="0" dirty="0" err="1">
                          <a:solidFill>
                            <a:schemeClr val="tx1"/>
                          </a:solidFill>
                          <a:effectLst/>
                          <a:latin typeface="Arial" panose="020B0604020202020204" pitchFamily="34" charset="0"/>
                          <a:cs typeface="Arial" panose="020B0604020202020204" pitchFamily="34" charset="0"/>
                        </a:rPr>
                        <a:t>Кр</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1.51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0.37-6.16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0.56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00500349"/>
                  </a:ext>
                </a:extLst>
              </a:tr>
            </a:tbl>
          </a:graphicData>
        </a:graphic>
      </p:graphicFrame>
      <p:sp>
        <p:nvSpPr>
          <p:cNvPr id="12" name="Rectangle 11">
            <a:extLst>
              <a:ext uri="{FF2B5EF4-FFF2-40B4-BE49-F238E27FC236}">
                <a16:creationId xmlns:a16="http://schemas.microsoft.com/office/drawing/2014/main" id="{1072876D-6F8F-45A9-9FC6-901D7A9359DE}"/>
              </a:ext>
            </a:extLst>
          </p:cNvPr>
          <p:cNvSpPr/>
          <p:nvPr/>
        </p:nvSpPr>
        <p:spPr>
          <a:xfrm>
            <a:off x="6688554" y="1552658"/>
            <a:ext cx="4860000" cy="169481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Espace réservé du texte 1">
            <a:extLst>
              <a:ext uri="{FF2B5EF4-FFF2-40B4-BE49-F238E27FC236}">
                <a16:creationId xmlns:a16="http://schemas.microsoft.com/office/drawing/2014/main" id="{92131D2A-9E01-322A-A21E-6A5145E22B87}"/>
              </a:ext>
            </a:extLst>
          </p:cNvPr>
          <p:cNvSpPr txBox="1">
            <a:spLocks/>
          </p:cNvSpPr>
          <p:nvPr/>
        </p:nvSpPr>
        <p:spPr>
          <a:xfrm>
            <a:off x="6827434" y="1399559"/>
            <a:ext cx="2121019"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t>30 days mortality</a:t>
            </a:r>
          </a:p>
        </p:txBody>
      </p:sp>
      <p:graphicFrame>
        <p:nvGraphicFramePr>
          <p:cNvPr id="14" name="Tableau 13">
            <a:extLst>
              <a:ext uri="{FF2B5EF4-FFF2-40B4-BE49-F238E27FC236}">
                <a16:creationId xmlns:a16="http://schemas.microsoft.com/office/drawing/2014/main" id="{0B7D5433-F822-8EA0-5EC6-45846222FC5D}"/>
              </a:ext>
            </a:extLst>
          </p:cNvPr>
          <p:cNvGraphicFramePr>
            <a:graphicFrameLocks noGrp="1"/>
          </p:cNvGraphicFramePr>
          <p:nvPr>
            <p:extLst>
              <p:ext uri="{D42A27DB-BD31-4B8C-83A1-F6EECF244321}">
                <p14:modId xmlns:p14="http://schemas.microsoft.com/office/powerpoint/2010/main" val="2445556626"/>
              </p:ext>
            </p:extLst>
          </p:nvPr>
        </p:nvGraphicFramePr>
        <p:xfrm>
          <a:off x="7141588" y="1840014"/>
          <a:ext cx="3953932" cy="1255353"/>
        </p:xfrm>
        <a:graphic>
          <a:graphicData uri="http://schemas.openxmlformats.org/drawingml/2006/table">
            <a:tbl>
              <a:tblPr firstRow="1" firstCol="1" bandRow="1">
                <a:tableStyleId>{5C22544A-7EE6-4342-B048-85BDC9FD1C3A}</a:tableStyleId>
              </a:tblPr>
              <a:tblGrid>
                <a:gridCol w="988483">
                  <a:extLst>
                    <a:ext uri="{9D8B030D-6E8A-4147-A177-3AD203B41FA5}">
                      <a16:colId xmlns:a16="http://schemas.microsoft.com/office/drawing/2014/main" val="1216031896"/>
                    </a:ext>
                  </a:extLst>
                </a:gridCol>
                <a:gridCol w="988483">
                  <a:extLst>
                    <a:ext uri="{9D8B030D-6E8A-4147-A177-3AD203B41FA5}">
                      <a16:colId xmlns:a16="http://schemas.microsoft.com/office/drawing/2014/main" val="2713650487"/>
                    </a:ext>
                  </a:extLst>
                </a:gridCol>
                <a:gridCol w="988483">
                  <a:extLst>
                    <a:ext uri="{9D8B030D-6E8A-4147-A177-3AD203B41FA5}">
                      <a16:colId xmlns:a16="http://schemas.microsoft.com/office/drawing/2014/main" val="1442005362"/>
                    </a:ext>
                  </a:extLst>
                </a:gridCol>
                <a:gridCol w="988483">
                  <a:extLst>
                    <a:ext uri="{9D8B030D-6E8A-4147-A177-3AD203B41FA5}">
                      <a16:colId xmlns:a16="http://schemas.microsoft.com/office/drawing/2014/main" val="1058452414"/>
                    </a:ext>
                  </a:extLst>
                </a:gridCol>
              </a:tblGrid>
              <a:tr h="405753">
                <a:tc>
                  <a:txBody>
                    <a:bodyPr/>
                    <a:lstStyle/>
                    <a:p>
                      <a:pP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HR</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IC95%</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 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043528080"/>
                  </a:ext>
                </a:extLst>
              </a:tr>
              <a:tr h="424800">
                <a:tc>
                  <a:txBody>
                    <a:bodyPr/>
                    <a:lstStyle/>
                    <a:p>
                      <a:pPr marL="72000" algn="l">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FOS</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0.33</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0.11-0.92</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0.03</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53390622"/>
                  </a:ext>
                </a:extLst>
              </a:tr>
              <a:tr h="424800">
                <a:tc>
                  <a:txBody>
                    <a:bodyPr/>
                    <a:lstStyle/>
                    <a:p>
                      <a:pPr marL="72000" algn="l">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CCI&gt;3</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3.07</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1.1-8.57</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lumMod val="65000"/>
                              <a:lumOff val="35000"/>
                            </a:schemeClr>
                          </a:solidFill>
                          <a:effectLst/>
                          <a:latin typeface="Arial" panose="020B0604020202020204" pitchFamily="34" charset="0"/>
                          <a:cs typeface="Arial" panose="020B0604020202020204" pitchFamily="34" charset="0"/>
                        </a:rPr>
                        <a:t>0.03</a:t>
                      </a:r>
                      <a:endParaRPr lang="fr-FR" sz="1200" b="1" kern="100" dirty="0">
                        <a:solidFill>
                          <a:schemeClr val="tx1">
                            <a:lumMod val="65000"/>
                            <a:lumOff val="35000"/>
                          </a:schemeClr>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25620584"/>
                  </a:ext>
                </a:extLst>
              </a:tr>
            </a:tbl>
          </a:graphicData>
        </a:graphic>
      </p:graphicFrame>
    </p:spTree>
    <p:extLst>
      <p:ext uri="{BB962C8B-B14F-4D97-AF65-F5344CB8AC3E}">
        <p14:creationId xmlns:p14="http://schemas.microsoft.com/office/powerpoint/2010/main" val="237934969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E9A53957-F983-447B-BFE2-4DD1D3496BC7}"/>
              </a:ext>
            </a:extLst>
          </p:cNvPr>
          <p:cNvSpPr>
            <a:spLocks noGrp="1"/>
          </p:cNvSpPr>
          <p:nvPr>
            <p:ph type="body" sz="quarter" idx="15"/>
          </p:nvPr>
        </p:nvSpPr>
        <p:spPr/>
        <p:txBody>
          <a:bodyPr/>
          <a:lstStyle/>
          <a:p>
            <a:pPr>
              <a:spcAft>
                <a:spcPts val="2400"/>
              </a:spcAft>
            </a:pPr>
            <a:r>
              <a:rPr lang="en-US" b="1" dirty="0">
                <a:solidFill>
                  <a:srgbClr val="5E247C"/>
                </a:solidFill>
              </a:rPr>
              <a:t>Real-life study comparing combination regimens with or without FOS</a:t>
            </a:r>
            <a:r>
              <a:rPr lang="en-US" dirty="0"/>
              <a:t> in critically ill SARS-CoV2 negative patients</a:t>
            </a:r>
          </a:p>
          <a:p>
            <a:pPr>
              <a:spcAft>
                <a:spcPts val="2400"/>
              </a:spcAft>
            </a:pPr>
            <a:r>
              <a:rPr lang="en-US" dirty="0"/>
              <a:t>Over 70% treated with BL/BLI or </a:t>
            </a:r>
            <a:r>
              <a:rPr lang="en-US" dirty="0" err="1"/>
              <a:t>cefiderocol</a:t>
            </a:r>
            <a:r>
              <a:rPr lang="en-US" dirty="0"/>
              <a:t> as core drug</a:t>
            </a:r>
          </a:p>
          <a:p>
            <a:pPr>
              <a:spcAft>
                <a:spcPts val="2400"/>
              </a:spcAft>
            </a:pPr>
            <a:r>
              <a:rPr lang="en-US" b="1" dirty="0">
                <a:solidFill>
                  <a:srgbClr val="5E247C"/>
                </a:solidFill>
              </a:rPr>
              <a:t>Fosfomycin as combination therapy is confirmed as an independent survival factor in critically ill patients with KPC-</a:t>
            </a:r>
            <a:r>
              <a:rPr lang="en-US" b="1" dirty="0" err="1">
                <a:solidFill>
                  <a:srgbClr val="5E247C"/>
                </a:solidFill>
              </a:rPr>
              <a:t>Kp</a:t>
            </a:r>
            <a:r>
              <a:rPr lang="en-US" b="1" dirty="0">
                <a:solidFill>
                  <a:srgbClr val="5E247C"/>
                </a:solidFill>
              </a:rPr>
              <a:t> and CRAB infections </a:t>
            </a:r>
          </a:p>
          <a:p>
            <a:pPr>
              <a:spcAft>
                <a:spcPts val="2400"/>
              </a:spcAft>
            </a:pPr>
            <a:r>
              <a:rPr lang="en-US" dirty="0"/>
              <a:t>Limitations: retrospective observational study and limited data </a:t>
            </a:r>
          </a:p>
          <a:p>
            <a:pPr>
              <a:spcAft>
                <a:spcPts val="2400"/>
              </a:spcAft>
            </a:pPr>
            <a:r>
              <a:rPr lang="en-US" dirty="0"/>
              <a:t>Prospective studies and randomized clinical trials would be desirable to settle the current debate</a:t>
            </a:r>
          </a:p>
          <a:p>
            <a:pPr marL="0" indent="0">
              <a:buNone/>
            </a:pPr>
            <a:endParaRPr lang="fr-FR" dirty="0"/>
          </a:p>
        </p:txBody>
      </p:sp>
      <p:sp>
        <p:nvSpPr>
          <p:cNvPr id="4" name="Titre 3">
            <a:extLst>
              <a:ext uri="{FF2B5EF4-FFF2-40B4-BE49-F238E27FC236}">
                <a16:creationId xmlns:a16="http://schemas.microsoft.com/office/drawing/2014/main" id="{570FFC43-A86C-4288-C6AC-39F64D258DE9}"/>
              </a:ext>
            </a:extLst>
          </p:cNvPr>
          <p:cNvSpPr>
            <a:spLocks noGrp="1"/>
          </p:cNvSpPr>
          <p:nvPr>
            <p:ph type="title"/>
          </p:nvPr>
        </p:nvSpPr>
        <p:spPr/>
        <p:txBody>
          <a:bodyPr/>
          <a:lstStyle/>
          <a:p>
            <a:r>
              <a:rPr lang="fr-FR" dirty="0"/>
              <a:t>Discussion and conclusion</a:t>
            </a:r>
          </a:p>
        </p:txBody>
      </p:sp>
      <p:sp>
        <p:nvSpPr>
          <p:cNvPr id="6" name="Espace réservé du contenu 5">
            <a:extLst>
              <a:ext uri="{FF2B5EF4-FFF2-40B4-BE49-F238E27FC236}">
                <a16:creationId xmlns:a16="http://schemas.microsoft.com/office/drawing/2014/main" id="{FB704689-9F27-9EA1-1460-40CDAC577B55}"/>
              </a:ext>
            </a:extLst>
          </p:cNvPr>
          <p:cNvSpPr>
            <a:spLocks noGrp="1"/>
          </p:cNvSpPr>
          <p:nvPr>
            <p:ph sz="quarter" idx="16"/>
          </p:nvPr>
        </p:nvSpPr>
        <p:spPr/>
        <p:txBody>
          <a:bodyPr/>
          <a:lstStyle/>
          <a:p>
            <a:r>
              <a:rPr lang="it-IT" dirty="0"/>
              <a:t>Nicolo CORTI et al., ECCMID</a:t>
            </a:r>
            <a:r>
              <a:rPr lang="it-IT" baseline="30000" dirty="0"/>
              <a:t>®</a:t>
            </a:r>
            <a:r>
              <a:rPr lang="it-IT" dirty="0"/>
              <a:t> 2024, Abs#O1169</a:t>
            </a:r>
          </a:p>
        </p:txBody>
      </p:sp>
    </p:spTree>
    <p:extLst>
      <p:ext uri="{BB962C8B-B14F-4D97-AF65-F5344CB8AC3E}">
        <p14:creationId xmlns:p14="http://schemas.microsoft.com/office/powerpoint/2010/main" val="383644586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Clinical characteristics and outcomes of bloodstream infections caused by metallo-beta-lactamase-producing </a:t>
            </a:r>
            <a:r>
              <a:rPr lang="en-US" sz="3200" dirty="0" err="1"/>
              <a:t>Enterobacterales</a:t>
            </a:r>
            <a:r>
              <a:rPr lang="en-US" sz="3200" dirty="0"/>
              <a:t> in Argentina</a:t>
            </a: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err="1"/>
              <a:t>Ezequiel</a:t>
            </a:r>
            <a:r>
              <a:rPr lang="fr-FR" dirty="0"/>
              <a:t> CORDOVA et al., ECCMID</a:t>
            </a:r>
            <a:r>
              <a:rPr lang="fr-FR" baseline="30000" dirty="0">
                <a:latin typeface="Arial Narrow" panose="020B0606020202030204" pitchFamily="34" charset="0"/>
              </a:rPr>
              <a:t>®</a:t>
            </a:r>
            <a:r>
              <a:rPr lang="fr-FR" dirty="0">
                <a:latin typeface="Arial Narrow" panose="020B0606020202030204" pitchFamily="34" charset="0"/>
              </a:rPr>
              <a:t> 2024, Abs#O1170</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170432" y="148485"/>
            <a:ext cx="10721020" cy="360864"/>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131403314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a:extLst>
              <a:ext uri="{FF2B5EF4-FFF2-40B4-BE49-F238E27FC236}">
                <a16:creationId xmlns:a16="http://schemas.microsoft.com/office/drawing/2014/main" id="{A7D698CE-3E3E-F4C8-E1D0-C98F60902024}"/>
              </a:ext>
            </a:extLst>
          </p:cNvPr>
          <p:cNvSpPr>
            <a:spLocks noGrp="1"/>
          </p:cNvSpPr>
          <p:nvPr>
            <p:ph type="title"/>
          </p:nvPr>
        </p:nvSpPr>
        <p:spPr/>
        <p:txBody>
          <a:bodyPr/>
          <a:lstStyle/>
          <a:p>
            <a:r>
              <a:rPr lang="fr-FR" dirty="0" err="1"/>
              <a:t>Infective</a:t>
            </a:r>
            <a:r>
              <a:rPr lang="fr-FR" dirty="0"/>
              <a:t> </a:t>
            </a:r>
            <a:r>
              <a:rPr lang="fr-FR" dirty="0" err="1"/>
              <a:t>Endocarditis</a:t>
            </a:r>
            <a:r>
              <a:rPr lang="fr-FR" dirty="0"/>
              <a:t> </a:t>
            </a:r>
            <a:r>
              <a:rPr lang="fr-FR" dirty="0" err="1"/>
              <a:t>After</a:t>
            </a:r>
            <a:r>
              <a:rPr lang="fr-FR" dirty="0"/>
              <a:t> </a:t>
            </a:r>
            <a:r>
              <a:rPr lang="fr-FR" dirty="0" err="1"/>
              <a:t>Transcatheter</a:t>
            </a:r>
            <a:r>
              <a:rPr lang="fr-FR" dirty="0"/>
              <a:t> versus </a:t>
            </a:r>
            <a:r>
              <a:rPr lang="fr-FR" dirty="0" err="1"/>
              <a:t>Surgical</a:t>
            </a:r>
            <a:r>
              <a:rPr lang="fr-FR" dirty="0"/>
              <a:t> </a:t>
            </a:r>
            <a:r>
              <a:rPr lang="fr-FR" dirty="0" err="1"/>
              <a:t>Aortic</a:t>
            </a:r>
            <a:r>
              <a:rPr lang="fr-FR" dirty="0"/>
              <a:t> Valve Replacement</a:t>
            </a:r>
          </a:p>
        </p:txBody>
      </p:sp>
      <p:sp>
        <p:nvSpPr>
          <p:cNvPr id="10" name="Espace réservé du texte 9">
            <a:extLst>
              <a:ext uri="{FF2B5EF4-FFF2-40B4-BE49-F238E27FC236}">
                <a16:creationId xmlns:a16="http://schemas.microsoft.com/office/drawing/2014/main" id="{74B5C2DC-E88C-8152-063D-079F7D031680}"/>
              </a:ext>
            </a:extLst>
          </p:cNvPr>
          <p:cNvSpPr>
            <a:spLocks noGrp="1"/>
          </p:cNvSpPr>
          <p:nvPr>
            <p:ph type="body" sz="quarter" idx="19"/>
          </p:nvPr>
        </p:nvSpPr>
        <p:spPr/>
        <p:txBody>
          <a:bodyPr/>
          <a:lstStyle/>
          <a:p>
            <a:r>
              <a:rPr lang="fr-FR" dirty="0" err="1"/>
              <a:t>Panagides</a:t>
            </a:r>
            <a:r>
              <a:rPr lang="fr-FR" dirty="0"/>
              <a:t> et al, 2023, Clinical </a:t>
            </a:r>
            <a:r>
              <a:rPr lang="fr-FR" dirty="0" err="1"/>
              <a:t>Infectious</a:t>
            </a:r>
            <a:r>
              <a:rPr lang="fr-FR" dirty="0"/>
              <a:t> </a:t>
            </a:r>
            <a:r>
              <a:rPr lang="fr-FR" dirty="0" err="1"/>
              <a:t>Diseases</a:t>
            </a:r>
            <a:r>
              <a:rPr lang="fr-FR" dirty="0"/>
              <a:t> https://doi.org/10.1093/cid/ciad464</a:t>
            </a:r>
          </a:p>
        </p:txBody>
      </p:sp>
      <p:sp>
        <p:nvSpPr>
          <p:cNvPr id="4" name="Espace réservé du contenu 3">
            <a:extLst>
              <a:ext uri="{FF2B5EF4-FFF2-40B4-BE49-F238E27FC236}">
                <a16:creationId xmlns:a16="http://schemas.microsoft.com/office/drawing/2014/main" id="{989F7DE4-E5A5-8C42-D23C-ADA50C0135E8}"/>
              </a:ext>
            </a:extLst>
          </p:cNvPr>
          <p:cNvSpPr>
            <a:spLocks noGrp="1"/>
          </p:cNvSpPr>
          <p:nvPr>
            <p:ph sz="quarter" idx="16"/>
          </p:nvPr>
        </p:nvSpPr>
        <p:spPr/>
        <p:txBody>
          <a:bodyPr/>
          <a:lstStyle/>
          <a:p>
            <a:r>
              <a:rPr lang="fr-FR" dirty="0"/>
              <a:t>Vassili PANAGIDES et al, ECCMID</a:t>
            </a:r>
            <a:r>
              <a:rPr lang="fr-FR" baseline="30000" dirty="0"/>
              <a:t>Ⓡ</a:t>
            </a:r>
            <a:r>
              <a:rPr lang="fr-FR" dirty="0"/>
              <a:t> 2024, Session#SY004</a:t>
            </a:r>
          </a:p>
        </p:txBody>
      </p:sp>
      <p:sp>
        <p:nvSpPr>
          <p:cNvPr id="14" name="Freeform 9">
            <a:extLst>
              <a:ext uri="{FF2B5EF4-FFF2-40B4-BE49-F238E27FC236}">
                <a16:creationId xmlns:a16="http://schemas.microsoft.com/office/drawing/2014/main" id="{4164840D-25E1-3371-7CD7-C107B73F69CD}"/>
              </a:ext>
            </a:extLst>
          </p:cNvPr>
          <p:cNvSpPr/>
          <p:nvPr/>
        </p:nvSpPr>
        <p:spPr>
          <a:xfrm>
            <a:off x="1166368" y="1557060"/>
            <a:ext cx="4708932" cy="1222409"/>
          </a:xfrm>
          <a:prstGeom prst="rect">
            <a:avLst/>
          </a:prstGeom>
          <a:noFill/>
          <a:ln w="3175" cap="flat" cmpd="sng" algn="ctr">
            <a:solidFill>
              <a:srgbClr val="783093"/>
            </a:solidFill>
            <a:prstDash val="solid"/>
          </a:ln>
          <a:effectLst/>
        </p:spPr>
        <p:txBody>
          <a:bodyPr spcFirstLastPara="0" vert="horz" wrap="square" lIns="74434" tIns="74434" rIns="74434" bIns="74434" numCol="1" spcCol="1270" anchor="ctr" anchorCtr="0">
            <a:noAutofit/>
          </a:bodyPr>
          <a:lstStyle/>
          <a:p>
            <a:pPr marL="0" marR="0" lvl="0" indent="0" algn="l" defTabSz="450056"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PARTICIPANTS: </a:t>
            </a:r>
          </a:p>
          <a:p>
            <a:pPr marL="0" marR="0" lvl="0" indent="0" algn="l" defTabSz="450056"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Data were collected from two international cohorts: </a:t>
            </a:r>
            <a:b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"The infective Endocarditis after TAVR" and the "International Collaboration on Endocarditis" registries</a:t>
            </a:r>
          </a:p>
        </p:txBody>
      </p:sp>
      <p:sp>
        <p:nvSpPr>
          <p:cNvPr id="20" name="Freeform 5">
            <a:extLst>
              <a:ext uri="{FF2B5EF4-FFF2-40B4-BE49-F238E27FC236}">
                <a16:creationId xmlns:a16="http://schemas.microsoft.com/office/drawing/2014/main" id="{2BC7B61F-7F6E-C586-2ADF-0877BB2F7CE4}"/>
              </a:ext>
            </a:extLst>
          </p:cNvPr>
          <p:cNvSpPr/>
          <p:nvPr/>
        </p:nvSpPr>
        <p:spPr>
          <a:xfrm>
            <a:off x="1164009" y="5416336"/>
            <a:ext cx="10681631" cy="404805"/>
          </a:xfrm>
          <a:prstGeom prst="rect">
            <a:avLst/>
          </a:prstGeom>
          <a:noFill/>
        </p:spPr>
        <p:txBody>
          <a:bodyPr anchor="ctr"/>
          <a:lstStyle/>
          <a:p>
            <a:pPr marL="0" marR="0" lvl="0" indent="0" algn="l" defTabSz="914400" rtl="0" eaLnBrk="1" fontAlgn="auto" latinLnBrk="0" hangingPunct="1">
              <a:lnSpc>
                <a:spcPct val="100000"/>
              </a:lnSpc>
              <a:spcBef>
                <a:spcPts val="1000"/>
              </a:spcBef>
              <a:spcAft>
                <a:spcPts val="0"/>
              </a:spcAft>
              <a:buClr>
                <a:srgbClr val="106DAE"/>
              </a:buClr>
              <a:buSzPct val="60000"/>
              <a:buFontTx/>
              <a:buNone/>
              <a:tabLst/>
              <a:defRPr/>
            </a:pPr>
            <a:r>
              <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Narrow" panose="020B0604020202020204" pitchFamily="34" charset="0"/>
              </a:rPr>
              <a:t>CONCLUSION: Clinical presentation, type of causative microorganism and treatment differed between patients with an IE located on SB compared to TAVR. Despite these differences, both groups exhibited very high and similar mortality rates at 1-year follow-up.</a:t>
            </a:r>
          </a:p>
        </p:txBody>
      </p:sp>
      <p:sp>
        <p:nvSpPr>
          <p:cNvPr id="21" name="Freeform 9">
            <a:extLst>
              <a:ext uri="{FF2B5EF4-FFF2-40B4-BE49-F238E27FC236}">
                <a16:creationId xmlns:a16="http://schemas.microsoft.com/office/drawing/2014/main" id="{B7E2E5D2-FD85-B9F4-5434-0FFD07D60622}"/>
              </a:ext>
            </a:extLst>
          </p:cNvPr>
          <p:cNvSpPr/>
          <p:nvPr/>
        </p:nvSpPr>
        <p:spPr>
          <a:xfrm>
            <a:off x="3196398" y="3197782"/>
            <a:ext cx="3487731" cy="1951219"/>
          </a:xfrm>
          <a:prstGeom prst="rect">
            <a:avLst/>
          </a:prstGeom>
          <a:noFill/>
          <a:ln w="3175" cap="flat" cmpd="sng" algn="ctr">
            <a:solidFill>
              <a:schemeClr val="bg1"/>
            </a:solidFill>
            <a:prstDash val="solid"/>
          </a:ln>
          <a:effectLst/>
        </p:spPr>
        <p:txBody>
          <a:bodyPr spcFirstLastPara="0" vert="horz" wrap="square" lIns="74434" tIns="74434" rIns="74434" bIns="74434" numCol="1" spcCol="1270" anchor="ctr" anchorCtr="0">
            <a:noAutofit/>
          </a:bodyPr>
          <a:lstStyle/>
          <a:p>
            <a:pPr marL="0" marR="0" lvl="0" indent="0" algn="l" defTabSz="450056"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endParaRPr>
          </a:p>
          <a:p>
            <a:pPr marL="0" marR="0" lvl="0" indent="0" algn="l" defTabSz="450056"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1688 patients included</a:t>
            </a:r>
          </a:p>
          <a:p>
            <a:pPr marL="144000" marR="0" lvl="0" indent="-144000" algn="l" defTabSz="450056" rtl="0" eaLnBrk="1" fontAlgn="auto" latinLnBrk="0" hangingPunct="1">
              <a:lnSpc>
                <a:spcPct val="100000"/>
              </a:lnSpc>
              <a:spcBef>
                <a:spcPts val="600"/>
              </a:spcBef>
              <a:spcAft>
                <a:spcPts val="600"/>
              </a:spcAft>
              <a:buClr>
                <a:srgbClr val="5E247C"/>
              </a:buClr>
              <a:buSzPct val="85000"/>
              <a:buFont typeface="Wingdings" panose="05000000000000000000" pitchFamily="2" charset="2"/>
              <a:buChar char="l"/>
              <a:tabLst/>
              <a:defRPr/>
            </a:pP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602 (35.7%) surgical </a:t>
            </a:r>
            <a:r>
              <a:rPr kumimoji="0" lang="en-US" sz="1200" b="0" i="0" u="none" strike="noStrike" kern="1200" cap="none" spc="0" normalizeH="0" baseline="0" noProof="0" dirty="0" err="1">
                <a:ln>
                  <a:noFill/>
                </a:ln>
                <a:solidFill>
                  <a:srgbClr val="000000"/>
                </a:solidFill>
                <a:effectLst/>
                <a:uLnTx/>
                <a:uFillTx/>
                <a:latin typeface="Century Gothic" panose="020B0502020202020204" pitchFamily="34" charset="0"/>
                <a:ea typeface="+mn-ea"/>
                <a:cs typeface="Arial" panose="020B0604020202020204" pitchFamily="34" charset="0"/>
              </a:rPr>
              <a:t>bioprostheses</a:t>
            </a:r>
            <a:b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666 (39.5%) mechanical prostheses</a:t>
            </a:r>
            <a:b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b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70 (4.2%) homograft</a:t>
            </a:r>
          </a:p>
          <a:p>
            <a:pPr marL="144000" marR="0" lvl="0" indent="-144000" algn="l" defTabSz="450056" rtl="0" eaLnBrk="1" fontAlgn="auto" latinLnBrk="0" hangingPunct="1">
              <a:lnSpc>
                <a:spcPct val="100000"/>
              </a:lnSpc>
              <a:spcBef>
                <a:spcPts val="600"/>
              </a:spcBef>
              <a:spcAft>
                <a:spcPts val="600"/>
              </a:spcAft>
              <a:buClr>
                <a:srgbClr val="5E247C"/>
              </a:buClr>
              <a:buSzPct val="85000"/>
              <a:buFont typeface="Wingdings" panose="05000000000000000000" pitchFamily="2" charset="2"/>
              <a:buChar char="l"/>
              <a:tabLst/>
              <a:defRPr/>
            </a:pP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350 (20.7%) TAVR</a:t>
            </a:r>
          </a:p>
          <a:p>
            <a:pPr marL="0" marR="0" lvl="0" indent="0" algn="l" defTabSz="450056" rtl="0" eaLnBrk="1" fontAlgn="auto" latinLnBrk="0" hangingPunct="1">
              <a:lnSpc>
                <a:spcPct val="100000"/>
              </a:lnSpc>
              <a:spcBef>
                <a:spcPts val="1200"/>
              </a:spcBef>
              <a:spcAft>
                <a:spcPts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endParaRPr>
          </a:p>
        </p:txBody>
      </p:sp>
      <p:graphicFrame>
        <p:nvGraphicFramePr>
          <p:cNvPr id="27" name="Tableau 26">
            <a:extLst>
              <a:ext uri="{FF2B5EF4-FFF2-40B4-BE49-F238E27FC236}">
                <a16:creationId xmlns:a16="http://schemas.microsoft.com/office/drawing/2014/main" id="{371D81F3-7A19-21C2-3790-11D53A5602EF}"/>
              </a:ext>
            </a:extLst>
          </p:cNvPr>
          <p:cNvGraphicFramePr>
            <a:graphicFrameLocks noGrp="1"/>
          </p:cNvGraphicFramePr>
          <p:nvPr/>
        </p:nvGraphicFramePr>
        <p:xfrm>
          <a:off x="8748352" y="1335628"/>
          <a:ext cx="3174569" cy="3887830"/>
        </p:xfrm>
        <a:graphic>
          <a:graphicData uri="http://schemas.openxmlformats.org/drawingml/2006/table">
            <a:tbl>
              <a:tblPr firstRow="1" bandRow="1">
                <a:tableStyleId>{5C22544A-7EE6-4342-B048-85BDC9FD1C3A}</a:tableStyleId>
              </a:tblPr>
              <a:tblGrid>
                <a:gridCol w="1321705">
                  <a:extLst>
                    <a:ext uri="{9D8B030D-6E8A-4147-A177-3AD203B41FA5}">
                      <a16:colId xmlns:a16="http://schemas.microsoft.com/office/drawing/2014/main" val="20000"/>
                    </a:ext>
                  </a:extLst>
                </a:gridCol>
                <a:gridCol w="1093305">
                  <a:extLst>
                    <a:ext uri="{9D8B030D-6E8A-4147-A177-3AD203B41FA5}">
                      <a16:colId xmlns:a16="http://schemas.microsoft.com/office/drawing/2014/main" val="20001"/>
                    </a:ext>
                  </a:extLst>
                </a:gridCol>
                <a:gridCol w="759559">
                  <a:extLst>
                    <a:ext uri="{9D8B030D-6E8A-4147-A177-3AD203B41FA5}">
                      <a16:colId xmlns:a16="http://schemas.microsoft.com/office/drawing/2014/main" val="20002"/>
                    </a:ext>
                  </a:extLst>
                </a:gridCol>
              </a:tblGrid>
              <a:tr h="706029">
                <a:tc>
                  <a:txBody>
                    <a:bodyPr/>
                    <a:lstStyle/>
                    <a:p>
                      <a:pPr algn="ctr">
                        <a:spcBef>
                          <a:spcPts val="0"/>
                        </a:spcBef>
                      </a:pPr>
                      <a:r>
                        <a:rPr lang="pt-BR" sz="1200" b="1" dirty="0">
                          <a:latin typeface="Arial" panose="020B0604020202020204" pitchFamily="34" charset="0"/>
                          <a:cs typeface="Arial" panose="020B0604020202020204" pitchFamily="34" charset="0"/>
                        </a:rPr>
                        <a:t>Bioprosthetic SAVR </a:t>
                      </a:r>
                    </a:p>
                    <a:p>
                      <a:pPr algn="ctr">
                        <a:spcBef>
                          <a:spcPts val="0"/>
                        </a:spcBef>
                      </a:pPr>
                      <a:r>
                        <a:rPr lang="pt-BR" sz="1200" b="1" dirty="0">
                          <a:latin typeface="Arial" panose="020B0604020202020204" pitchFamily="34" charset="0"/>
                          <a:cs typeface="Arial" panose="020B0604020202020204" pitchFamily="34" charset="0"/>
                        </a:rPr>
                        <a:t>(N=200)</a:t>
                      </a:r>
                      <a:endParaRPr lang="fr-FR" sz="1200" b="1" dirty="0">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BB1D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200" b="1" kern="1200" dirty="0">
                          <a:solidFill>
                            <a:schemeClr val="lt1"/>
                          </a:solidFill>
                          <a:latin typeface="Arial" panose="020B0604020202020204" pitchFamily="34" charset="0"/>
                          <a:ea typeface="+mn-ea"/>
                          <a:cs typeface="Arial" panose="020B0604020202020204" pitchFamily="34" charset="0"/>
                        </a:rPr>
                        <a:t>TAVR</a:t>
                      </a:r>
                    </a:p>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dirty="0">
                          <a:latin typeface="Arial" panose="020B0604020202020204" pitchFamily="34" charset="0"/>
                          <a:cs typeface="Arial" panose="020B0604020202020204" pitchFamily="34" charset="0"/>
                        </a:rPr>
                        <a:t>(N=200)</a:t>
                      </a: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62.5%</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&lt;0.001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43.4%</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13.5%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&lt;0.001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47.9%</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&lt;0.001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13.4%</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&lt;0.033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21.2%</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22.9%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&lt;0.695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44.4%</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27.3%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&lt;0.001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454543">
                <a:tc>
                  <a:txBody>
                    <a:bodyPr/>
                    <a:lstStyle/>
                    <a:p>
                      <a:pPr algn="ctr"/>
                      <a:r>
                        <a:rPr lang="en-US" sz="1200" dirty="0">
                          <a:solidFill>
                            <a:schemeClr val="tx1">
                              <a:lumMod val="75000"/>
                              <a:lumOff val="25000"/>
                            </a:schemeClr>
                          </a:solidFill>
                          <a:latin typeface="Arial" panose="020B0604020202020204" pitchFamily="34" charset="0"/>
                          <a:cs typeface="Arial" panose="020B0604020202020204" pitchFamily="34" charset="0"/>
                        </a:rPr>
                        <a:t>46.5%</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44.8%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a:t>
                      </a:r>
                      <a:r>
                        <a:rPr kumimoji="0" lang="fr-FR"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Arial" panose="020B0604020202020204" pitchFamily="34" charset="0"/>
                        </a:rPr>
                        <a:t>&lt;0.697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
        <p:nvSpPr>
          <p:cNvPr id="2" name="Espace réservé du texte 4">
            <a:extLst>
              <a:ext uri="{FF2B5EF4-FFF2-40B4-BE49-F238E27FC236}">
                <a16:creationId xmlns:a16="http://schemas.microsoft.com/office/drawing/2014/main" id="{B3767930-0789-2C5B-41FF-DD3DB8B773FA}"/>
              </a:ext>
            </a:extLst>
          </p:cNvPr>
          <p:cNvSpPr>
            <a:spLocks noGrp="1"/>
          </p:cNvSpPr>
          <p:nvPr>
            <p:ph type="body" sz="quarter" idx="18"/>
          </p:nvPr>
        </p:nvSpPr>
        <p:spPr>
          <a:xfrm>
            <a:off x="960193" y="763783"/>
            <a:ext cx="10962728" cy="582613"/>
          </a:xfrm>
        </p:spPr>
        <p:txBody>
          <a:bodyPr/>
          <a:lstStyle/>
          <a:p>
            <a:r>
              <a:rPr lang="en-US" dirty="0"/>
              <a:t>BACKGROUND: Scarce data are available comparing infective endocarditis following SAVR and TAVR</a:t>
            </a:r>
          </a:p>
        </p:txBody>
      </p:sp>
      <p:sp>
        <p:nvSpPr>
          <p:cNvPr id="5" name="Freeform 9">
            <a:extLst>
              <a:ext uri="{FF2B5EF4-FFF2-40B4-BE49-F238E27FC236}">
                <a16:creationId xmlns:a16="http://schemas.microsoft.com/office/drawing/2014/main" id="{EBD80E5A-8FCA-E05C-86FE-6D35E820CE4E}"/>
              </a:ext>
            </a:extLst>
          </p:cNvPr>
          <p:cNvSpPr/>
          <p:nvPr/>
        </p:nvSpPr>
        <p:spPr>
          <a:xfrm>
            <a:off x="1164009" y="3200622"/>
            <a:ext cx="1960545" cy="1951219"/>
          </a:xfrm>
          <a:prstGeom prst="rect">
            <a:avLst/>
          </a:prstGeom>
          <a:noFill/>
          <a:ln w="3175" cap="flat" cmpd="sng" algn="ctr">
            <a:solidFill>
              <a:srgbClr val="783093"/>
            </a:solidFill>
            <a:prstDash val="solid"/>
          </a:ln>
          <a:effectLst/>
        </p:spPr>
        <p:txBody>
          <a:bodyPr spcFirstLastPara="0" vert="horz" wrap="square" lIns="74434" tIns="74434" rIns="74434" bIns="74434" numCol="1" spcCol="1270" anchor="ctr" anchorCtr="0">
            <a:noAutofit/>
          </a:bodyPr>
          <a:lstStyle/>
          <a:p>
            <a:pPr marL="0" marR="0" lvl="0" indent="0" algn="l" defTabSz="450056" rtl="0" eaLnBrk="1" fontAlgn="auto" latinLnBrk="0" hangingPunct="1">
              <a:lnSpc>
                <a:spcPct val="100000"/>
              </a:lnSpc>
              <a:spcBef>
                <a:spcPts val="120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METHODS</a:t>
            </a:r>
          </a:p>
          <a:p>
            <a:pPr marL="0" marR="0" lvl="0" indent="0" algn="l" defTabSz="450056" rtl="0" eaLnBrk="1" fontAlgn="auto" latinLnBrk="0" hangingPunct="1">
              <a:lnSpc>
                <a:spcPct val="100000"/>
              </a:lnSpc>
              <a:spcBef>
                <a:spcPts val="120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rPr>
              <a:t>A 1:1 paired matching approach was used to compare clinical characteristics and outcomes of TAVR and SAVR patients.</a:t>
            </a:r>
            <a:endParaRPr kumimoji="0" lang="en-US" sz="11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endParaRPr>
          </a:p>
        </p:txBody>
      </p:sp>
      <p:grpSp>
        <p:nvGrpSpPr>
          <p:cNvPr id="3" name="Groupe 2">
            <a:extLst>
              <a:ext uri="{FF2B5EF4-FFF2-40B4-BE49-F238E27FC236}">
                <a16:creationId xmlns:a16="http://schemas.microsoft.com/office/drawing/2014/main" id="{710B9D02-2F72-BD07-4B2D-D0D598A0D9DF}"/>
              </a:ext>
            </a:extLst>
          </p:cNvPr>
          <p:cNvGrpSpPr/>
          <p:nvPr/>
        </p:nvGrpSpPr>
        <p:grpSpPr>
          <a:xfrm>
            <a:off x="6158827" y="4835274"/>
            <a:ext cx="2614131" cy="402941"/>
            <a:chOff x="6240221" y="1605890"/>
            <a:chExt cx="2614131" cy="402941"/>
          </a:xfrm>
        </p:grpSpPr>
        <p:pic>
          <p:nvPicPr>
            <p:cNvPr id="6" name="Image 5">
              <a:extLst>
                <a:ext uri="{FF2B5EF4-FFF2-40B4-BE49-F238E27FC236}">
                  <a16:creationId xmlns:a16="http://schemas.microsoft.com/office/drawing/2014/main" id="{A8AE6324-E342-BCA5-7511-1FAD9049A425}"/>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7" t="74349" r="51986" b="18286"/>
            <a:stretch/>
          </p:blipFill>
          <p:spPr>
            <a:xfrm>
              <a:off x="6240221" y="1605890"/>
              <a:ext cx="372602" cy="402941"/>
            </a:xfrm>
            <a:prstGeom prst="rect">
              <a:avLst/>
            </a:prstGeom>
            <a:solidFill>
              <a:schemeClr val="bg1"/>
            </a:solidFill>
            <a:effectLst>
              <a:outerShdw blurRad="88900" dist="50800" dir="5400000" algn="ctr" rotWithShape="0">
                <a:schemeClr val="bg1"/>
              </a:outerShdw>
            </a:effectLst>
          </p:spPr>
        </p:pic>
        <p:sp>
          <p:nvSpPr>
            <p:cNvPr id="8" name="ZoneTexte 7">
              <a:extLst>
                <a:ext uri="{FF2B5EF4-FFF2-40B4-BE49-F238E27FC236}">
                  <a16:creationId xmlns:a16="http://schemas.microsoft.com/office/drawing/2014/main" id="{9B1E4E89-0307-DB8B-13E9-F69DA1B1DDD1}"/>
                </a:ext>
              </a:extLst>
            </p:cNvPr>
            <p:cNvSpPr txBox="1"/>
            <p:nvPr/>
          </p:nvSpPr>
          <p:spPr>
            <a:xfrm>
              <a:off x="6804151" y="1630642"/>
              <a:ext cx="2050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1-year mortality</a:t>
              </a:r>
            </a:p>
          </p:txBody>
        </p:sp>
      </p:grpSp>
      <p:grpSp>
        <p:nvGrpSpPr>
          <p:cNvPr id="12" name="Groupe 11">
            <a:extLst>
              <a:ext uri="{FF2B5EF4-FFF2-40B4-BE49-F238E27FC236}">
                <a16:creationId xmlns:a16="http://schemas.microsoft.com/office/drawing/2014/main" id="{FB6062FF-EF10-D9C6-973D-C5732E8A8229}"/>
              </a:ext>
            </a:extLst>
          </p:cNvPr>
          <p:cNvGrpSpPr/>
          <p:nvPr/>
        </p:nvGrpSpPr>
        <p:grpSpPr>
          <a:xfrm>
            <a:off x="6229903" y="2410241"/>
            <a:ext cx="2543055" cy="580081"/>
            <a:chOff x="6311297" y="1547221"/>
            <a:chExt cx="2543055" cy="580081"/>
          </a:xfrm>
        </p:grpSpPr>
        <p:pic>
          <p:nvPicPr>
            <p:cNvPr id="13" name="Image 12">
              <a:extLst>
                <a:ext uri="{FF2B5EF4-FFF2-40B4-BE49-F238E27FC236}">
                  <a16:creationId xmlns:a16="http://schemas.microsoft.com/office/drawing/2014/main" id="{340DE2D4-E2F6-DEB0-2560-8CA2433AB860}"/>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7" t="36530" r="51986" b="55159"/>
            <a:stretch/>
          </p:blipFill>
          <p:spPr>
            <a:xfrm>
              <a:off x="6311297" y="1547221"/>
              <a:ext cx="475379" cy="580081"/>
            </a:xfrm>
            <a:prstGeom prst="rect">
              <a:avLst/>
            </a:prstGeom>
            <a:solidFill>
              <a:schemeClr val="bg1"/>
            </a:solidFill>
            <a:effectLst>
              <a:outerShdw blurRad="88900" dist="50800" dir="5400000" algn="ctr" rotWithShape="0">
                <a:schemeClr val="bg1"/>
              </a:outerShdw>
            </a:effectLst>
          </p:spPr>
        </p:pic>
        <p:sp>
          <p:nvSpPr>
            <p:cNvPr id="15" name="ZoneTexte 14">
              <a:extLst>
                <a:ext uri="{FF2B5EF4-FFF2-40B4-BE49-F238E27FC236}">
                  <a16:creationId xmlns:a16="http://schemas.microsoft.com/office/drawing/2014/main" id="{D2C3B0BC-11F2-DE43-E5A1-E84BD23F24FC}"/>
                </a:ext>
              </a:extLst>
            </p:cNvPr>
            <p:cNvSpPr txBox="1"/>
            <p:nvPr/>
          </p:nvSpPr>
          <p:spPr>
            <a:xfrm>
              <a:off x="6804151" y="1630642"/>
              <a:ext cx="205020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New moderate or severe aortic regurgitation</a:t>
              </a:r>
            </a:p>
          </p:txBody>
        </p:sp>
      </p:grpSp>
      <p:grpSp>
        <p:nvGrpSpPr>
          <p:cNvPr id="16" name="Groupe 15">
            <a:extLst>
              <a:ext uri="{FF2B5EF4-FFF2-40B4-BE49-F238E27FC236}">
                <a16:creationId xmlns:a16="http://schemas.microsoft.com/office/drawing/2014/main" id="{1D4997C1-AD08-8AE1-E002-1954516696AC}"/>
              </a:ext>
            </a:extLst>
          </p:cNvPr>
          <p:cNvGrpSpPr/>
          <p:nvPr/>
        </p:nvGrpSpPr>
        <p:grpSpPr>
          <a:xfrm>
            <a:off x="6247299" y="3005678"/>
            <a:ext cx="2533955" cy="403399"/>
            <a:chOff x="6353299" y="1561229"/>
            <a:chExt cx="2533955" cy="403399"/>
          </a:xfrm>
        </p:grpSpPr>
        <p:pic>
          <p:nvPicPr>
            <p:cNvPr id="17" name="Image 16">
              <a:extLst>
                <a:ext uri="{FF2B5EF4-FFF2-40B4-BE49-F238E27FC236}">
                  <a16:creationId xmlns:a16="http://schemas.microsoft.com/office/drawing/2014/main" id="{86A66210-0A64-A042-E3F0-C6E33BAC979C}"/>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7" t="47338" r="51986" b="46883"/>
            <a:stretch/>
          </p:blipFill>
          <p:spPr>
            <a:xfrm>
              <a:off x="6353299" y="1561229"/>
              <a:ext cx="475379" cy="403399"/>
            </a:xfrm>
            <a:prstGeom prst="rect">
              <a:avLst/>
            </a:prstGeom>
            <a:solidFill>
              <a:schemeClr val="bg1"/>
            </a:solidFill>
            <a:effectLst>
              <a:outerShdw blurRad="88900" dist="50800" dir="5400000" algn="ctr" rotWithShape="0">
                <a:schemeClr val="bg1"/>
              </a:outerShdw>
            </a:effectLst>
          </p:spPr>
        </p:pic>
        <p:sp>
          <p:nvSpPr>
            <p:cNvPr id="18" name="ZoneTexte 17">
              <a:extLst>
                <a:ext uri="{FF2B5EF4-FFF2-40B4-BE49-F238E27FC236}">
                  <a16:creationId xmlns:a16="http://schemas.microsoft.com/office/drawing/2014/main" id="{3CB76008-CC90-31A6-ADC3-45723D5D2C2D}"/>
                </a:ext>
              </a:extLst>
            </p:cNvPr>
            <p:cNvSpPr txBox="1"/>
            <p:nvPr/>
          </p:nvSpPr>
          <p:spPr>
            <a:xfrm>
              <a:off x="6837053" y="1593318"/>
              <a:ext cx="2050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Perivalvular extension</a:t>
              </a:r>
            </a:p>
          </p:txBody>
        </p:sp>
      </p:grpSp>
      <p:grpSp>
        <p:nvGrpSpPr>
          <p:cNvPr id="22" name="Groupe 21">
            <a:extLst>
              <a:ext uri="{FF2B5EF4-FFF2-40B4-BE49-F238E27FC236}">
                <a16:creationId xmlns:a16="http://schemas.microsoft.com/office/drawing/2014/main" id="{F6CBE971-C6CE-0C52-B488-33E8B92ECBE1}"/>
              </a:ext>
            </a:extLst>
          </p:cNvPr>
          <p:cNvGrpSpPr/>
          <p:nvPr/>
        </p:nvGrpSpPr>
        <p:grpSpPr>
          <a:xfrm>
            <a:off x="6310266" y="3370813"/>
            <a:ext cx="2487014" cy="500956"/>
            <a:chOff x="6367338" y="1524287"/>
            <a:chExt cx="2487014" cy="500956"/>
          </a:xfrm>
        </p:grpSpPr>
        <p:pic>
          <p:nvPicPr>
            <p:cNvPr id="23" name="Image 22">
              <a:extLst>
                <a:ext uri="{FF2B5EF4-FFF2-40B4-BE49-F238E27FC236}">
                  <a16:creationId xmlns:a16="http://schemas.microsoft.com/office/drawing/2014/main" id="{DD4392BF-A1C0-5FA2-72F0-4765CEA15D00}"/>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8" t="53576" r="51460" b="37147"/>
            <a:stretch/>
          </p:blipFill>
          <p:spPr>
            <a:xfrm>
              <a:off x="6367338" y="1524287"/>
              <a:ext cx="417598" cy="500956"/>
            </a:xfrm>
            <a:prstGeom prst="rect">
              <a:avLst/>
            </a:prstGeom>
            <a:solidFill>
              <a:schemeClr val="bg1"/>
            </a:solidFill>
            <a:effectLst>
              <a:outerShdw blurRad="88900" dist="50800" dir="5400000" algn="ctr" rotWithShape="0">
                <a:schemeClr val="bg1"/>
              </a:outerShdw>
            </a:effectLst>
          </p:spPr>
        </p:pic>
        <p:sp>
          <p:nvSpPr>
            <p:cNvPr id="24" name="ZoneTexte 23">
              <a:extLst>
                <a:ext uri="{FF2B5EF4-FFF2-40B4-BE49-F238E27FC236}">
                  <a16:creationId xmlns:a16="http://schemas.microsoft.com/office/drawing/2014/main" id="{9FDC101B-3B2A-BD53-B091-2D2D3B357BC6}"/>
                </a:ext>
              </a:extLst>
            </p:cNvPr>
            <p:cNvSpPr txBox="1"/>
            <p:nvPr/>
          </p:nvSpPr>
          <p:spPr>
            <a:xfrm>
              <a:off x="6804151" y="1630642"/>
              <a:ext cx="2050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1"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Staphylococcus aureus</a:t>
              </a:r>
              <a:endPar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endParaRPr>
            </a:p>
          </p:txBody>
        </p:sp>
      </p:grpSp>
      <p:grpSp>
        <p:nvGrpSpPr>
          <p:cNvPr id="26" name="Groupe 25">
            <a:extLst>
              <a:ext uri="{FF2B5EF4-FFF2-40B4-BE49-F238E27FC236}">
                <a16:creationId xmlns:a16="http://schemas.microsoft.com/office/drawing/2014/main" id="{D2EB3B7E-93D7-7905-6A10-A6BB88022DCA}"/>
              </a:ext>
            </a:extLst>
          </p:cNvPr>
          <p:cNvGrpSpPr/>
          <p:nvPr/>
        </p:nvGrpSpPr>
        <p:grpSpPr>
          <a:xfrm>
            <a:off x="6229903" y="1911403"/>
            <a:ext cx="2567377" cy="580081"/>
            <a:chOff x="6286975" y="1485451"/>
            <a:chExt cx="2567377" cy="580081"/>
          </a:xfrm>
        </p:grpSpPr>
        <p:sp>
          <p:nvSpPr>
            <p:cNvPr id="25" name="ZoneTexte 24">
              <a:extLst>
                <a:ext uri="{FF2B5EF4-FFF2-40B4-BE49-F238E27FC236}">
                  <a16:creationId xmlns:a16="http://schemas.microsoft.com/office/drawing/2014/main" id="{1682D4C0-2C46-43F8-CCC0-7831440F5181}"/>
                </a:ext>
              </a:extLst>
            </p:cNvPr>
            <p:cNvSpPr txBox="1"/>
            <p:nvPr/>
          </p:nvSpPr>
          <p:spPr>
            <a:xfrm>
              <a:off x="6804151" y="1630642"/>
              <a:ext cx="2050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Vegetations</a:t>
              </a:r>
            </a:p>
          </p:txBody>
        </p:sp>
        <p:pic>
          <p:nvPicPr>
            <p:cNvPr id="19" name="Image 18">
              <a:extLst>
                <a:ext uri="{FF2B5EF4-FFF2-40B4-BE49-F238E27FC236}">
                  <a16:creationId xmlns:a16="http://schemas.microsoft.com/office/drawing/2014/main" id="{57492ECC-DD98-EE1C-1F37-F2045FD441B9}"/>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7" t="28733" r="51619" b="62905"/>
            <a:stretch/>
          </p:blipFill>
          <p:spPr>
            <a:xfrm>
              <a:off x="6286975" y="1485451"/>
              <a:ext cx="517176" cy="580081"/>
            </a:xfrm>
            <a:prstGeom prst="rect">
              <a:avLst/>
            </a:prstGeom>
            <a:solidFill>
              <a:schemeClr val="bg1"/>
            </a:solidFill>
            <a:effectLst>
              <a:outerShdw blurRad="88900" dist="50800" dir="5400000" algn="ctr" rotWithShape="0">
                <a:schemeClr val="bg1"/>
              </a:outerShdw>
            </a:effectLst>
          </p:spPr>
        </p:pic>
      </p:grpSp>
      <p:grpSp>
        <p:nvGrpSpPr>
          <p:cNvPr id="28" name="Groupe 27">
            <a:extLst>
              <a:ext uri="{FF2B5EF4-FFF2-40B4-BE49-F238E27FC236}">
                <a16:creationId xmlns:a16="http://schemas.microsoft.com/office/drawing/2014/main" id="{3DC84CE9-7357-34A8-5704-35EB4A2D964B}"/>
              </a:ext>
            </a:extLst>
          </p:cNvPr>
          <p:cNvGrpSpPr/>
          <p:nvPr/>
        </p:nvGrpSpPr>
        <p:grpSpPr>
          <a:xfrm>
            <a:off x="6298949" y="3822846"/>
            <a:ext cx="2498331" cy="396240"/>
            <a:chOff x="6356021" y="1511401"/>
            <a:chExt cx="2498331" cy="396240"/>
          </a:xfrm>
        </p:grpSpPr>
        <p:pic>
          <p:nvPicPr>
            <p:cNvPr id="29" name="Image 28">
              <a:extLst>
                <a:ext uri="{FF2B5EF4-FFF2-40B4-BE49-F238E27FC236}">
                  <a16:creationId xmlns:a16="http://schemas.microsoft.com/office/drawing/2014/main" id="{D144A05A-8E2B-BBF5-1FE5-3D81D46A7F1D}"/>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7" t="62248" r="51986" b="30963"/>
            <a:stretch/>
          </p:blipFill>
          <p:spPr>
            <a:xfrm>
              <a:off x="6356021" y="1511401"/>
              <a:ext cx="394787" cy="393492"/>
            </a:xfrm>
            <a:prstGeom prst="rect">
              <a:avLst/>
            </a:prstGeom>
            <a:solidFill>
              <a:schemeClr val="bg1"/>
            </a:solidFill>
            <a:effectLst>
              <a:outerShdw blurRad="88900" dist="50800" dir="5400000" algn="ctr" rotWithShape="0">
                <a:schemeClr val="bg1"/>
              </a:outerShdw>
            </a:effectLst>
          </p:spPr>
        </p:pic>
        <p:sp>
          <p:nvSpPr>
            <p:cNvPr id="30" name="ZoneTexte 29">
              <a:extLst>
                <a:ext uri="{FF2B5EF4-FFF2-40B4-BE49-F238E27FC236}">
                  <a16:creationId xmlns:a16="http://schemas.microsoft.com/office/drawing/2014/main" id="{BBF14AF2-AB33-B463-DBD5-81C612AA2D47}"/>
                </a:ext>
              </a:extLst>
            </p:cNvPr>
            <p:cNvSpPr txBox="1"/>
            <p:nvPr/>
          </p:nvSpPr>
          <p:spPr>
            <a:xfrm>
              <a:off x="6804151" y="1630642"/>
              <a:ext cx="2050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1"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Enterococci</a:t>
              </a:r>
              <a:endPar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endParaRPr>
            </a:p>
          </p:txBody>
        </p:sp>
      </p:grpSp>
      <p:grpSp>
        <p:nvGrpSpPr>
          <p:cNvPr id="31" name="Groupe 30">
            <a:extLst>
              <a:ext uri="{FF2B5EF4-FFF2-40B4-BE49-F238E27FC236}">
                <a16:creationId xmlns:a16="http://schemas.microsoft.com/office/drawing/2014/main" id="{579EC3BB-8909-AC5C-B1CA-7ED3DB4C2C52}"/>
              </a:ext>
            </a:extLst>
          </p:cNvPr>
          <p:cNvGrpSpPr/>
          <p:nvPr/>
        </p:nvGrpSpPr>
        <p:grpSpPr>
          <a:xfrm>
            <a:off x="6158827" y="4364500"/>
            <a:ext cx="2614131" cy="374903"/>
            <a:chOff x="6240221" y="1630642"/>
            <a:chExt cx="2614131" cy="374903"/>
          </a:xfrm>
        </p:grpSpPr>
        <p:pic>
          <p:nvPicPr>
            <p:cNvPr id="32" name="Image 31">
              <a:extLst>
                <a:ext uri="{FF2B5EF4-FFF2-40B4-BE49-F238E27FC236}">
                  <a16:creationId xmlns:a16="http://schemas.microsoft.com/office/drawing/2014/main" id="{06B49767-5E49-043B-1F67-5FB08E306CD8}"/>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35000"/>
                      </a14:imgEffect>
                      <a14:imgEffect>
                        <a14:saturation sat="0"/>
                      </a14:imgEffect>
                      <a14:imgEffect>
                        <a14:brightnessContrast bright="9000"/>
                      </a14:imgEffect>
                    </a14:imgLayer>
                  </a14:imgProps>
                </a:ext>
              </a:extLst>
            </a:blip>
            <a:srcRect l="44137" t="69496" r="51986" b="25173"/>
            <a:stretch/>
          </p:blipFill>
          <p:spPr>
            <a:xfrm>
              <a:off x="6240221" y="1650390"/>
              <a:ext cx="453742" cy="355155"/>
            </a:xfrm>
            <a:prstGeom prst="rect">
              <a:avLst/>
            </a:prstGeom>
            <a:solidFill>
              <a:schemeClr val="bg1"/>
            </a:solidFill>
            <a:effectLst>
              <a:outerShdw blurRad="88900" dist="50800" dir="5400000" algn="ctr" rotWithShape="0">
                <a:schemeClr val="bg1"/>
              </a:outerShdw>
            </a:effectLst>
          </p:spPr>
        </p:pic>
        <p:sp>
          <p:nvSpPr>
            <p:cNvPr id="33" name="ZoneTexte 32">
              <a:extLst>
                <a:ext uri="{FF2B5EF4-FFF2-40B4-BE49-F238E27FC236}">
                  <a16:creationId xmlns:a16="http://schemas.microsoft.com/office/drawing/2014/main" id="{F329E375-E805-E2E4-59B8-8B0C80F266C2}"/>
                </a:ext>
              </a:extLst>
            </p:cNvPr>
            <p:cNvSpPr txBox="1"/>
            <p:nvPr/>
          </p:nvSpPr>
          <p:spPr>
            <a:xfrm>
              <a:off x="6804151" y="1630642"/>
              <a:ext cx="20502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1800"/>
                </a:spcBef>
                <a:spcAft>
                  <a:spcPts val="1200"/>
                </a:spcAft>
                <a:buClrTx/>
                <a:buSzTx/>
                <a:buFontTx/>
                <a:buNone/>
                <a:tabLst/>
                <a:defRPr/>
              </a:pPr>
              <a:r>
                <a:rPr kumimoji="0" lang="en-US" sz="1200" b="1" i="0" u="none" strike="noStrike" kern="1200" cap="none" spc="0" normalizeH="0" baseline="0" noProof="0" dirty="0">
                  <a:ln>
                    <a:noFill/>
                  </a:ln>
                  <a:solidFill>
                    <a:srgbClr val="5E247C"/>
                  </a:solidFill>
                  <a:effectLst/>
                  <a:uLnTx/>
                  <a:uFillTx/>
                  <a:latin typeface="Century Gothic" panose="020B0502020202020204" pitchFamily="34" charset="0"/>
                  <a:ea typeface="+mn-ea"/>
                  <a:cs typeface="Arial" panose="020B0604020202020204" pitchFamily="34" charset="0"/>
                </a:rPr>
                <a:t>Cardiac surgery</a:t>
              </a:r>
            </a:p>
          </p:txBody>
        </p:sp>
      </p:grpSp>
    </p:spTree>
    <p:extLst>
      <p:ext uri="{BB962C8B-B14F-4D97-AF65-F5344CB8AC3E}">
        <p14:creationId xmlns:p14="http://schemas.microsoft.com/office/powerpoint/2010/main" val="114915028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57434" y="1003515"/>
            <a:ext cx="11104989" cy="2874069"/>
          </a:xfrm>
        </p:spPr>
        <p:txBody>
          <a:bodyPr/>
          <a:lstStyle/>
          <a:p>
            <a:pPr>
              <a:spcAft>
                <a:spcPts val="1200"/>
              </a:spcAft>
            </a:pPr>
            <a:r>
              <a:rPr lang="en-US" sz="1600" dirty="0"/>
              <a:t>Bloodstream infections (BSI) caused by carbapenem-resistance </a:t>
            </a:r>
            <a:r>
              <a:rPr lang="en-US" sz="1600" i="1" dirty="0" err="1"/>
              <a:t>Enterobacterales</a:t>
            </a:r>
            <a:r>
              <a:rPr lang="en-US" sz="1600" dirty="0"/>
              <a:t> (CRE) are difficult to treat infections associated with high mortality.</a:t>
            </a:r>
          </a:p>
          <a:p>
            <a:pPr>
              <a:spcAft>
                <a:spcPts val="1200"/>
              </a:spcAft>
            </a:pPr>
            <a:r>
              <a:rPr lang="en-US" sz="1600" dirty="0" err="1"/>
              <a:t>Metallo</a:t>
            </a:r>
            <a:r>
              <a:rPr lang="en-US" sz="1600" dirty="0"/>
              <a:t>-</a:t>
            </a:r>
            <a:r>
              <a:rPr lang="en-US" sz="1600" dirty="0">
                <a:latin typeface="Calibri" panose="020F0502020204030204" pitchFamily="34" charset="0"/>
                <a:cs typeface="Calibri" panose="020F0502020204030204" pitchFamily="34" charset="0"/>
              </a:rPr>
              <a:t>ß</a:t>
            </a:r>
            <a:r>
              <a:rPr lang="en-US" sz="1600" dirty="0"/>
              <a:t>-lactamases (MBL) are among the most prevalent carbapenem resistance mechanisms in several countries.</a:t>
            </a:r>
          </a:p>
          <a:p>
            <a:pPr>
              <a:spcAft>
                <a:spcPts val="1200"/>
              </a:spcAft>
            </a:pPr>
            <a:r>
              <a:rPr lang="en-US" sz="1600" dirty="0"/>
              <a:t>Studies across different regions reflect variations in patient outcomes.</a:t>
            </a:r>
          </a:p>
          <a:p>
            <a:pPr>
              <a:spcAft>
                <a:spcPts val="1200"/>
              </a:spcAft>
            </a:pPr>
            <a:r>
              <a:rPr lang="en-US" sz="1600" dirty="0"/>
              <a:t>In Argentina, there is a lack of integrated clinical and microbiological data on bloodstream infections (BSIS) caused by MBL-producing </a:t>
            </a:r>
            <a:r>
              <a:rPr lang="en-US" sz="1600" i="1" dirty="0" err="1"/>
              <a:t>Enterobacterales</a:t>
            </a:r>
            <a:r>
              <a:rPr lang="en-US" sz="1600" dirty="0"/>
              <a:t> (MBL-E).</a:t>
            </a:r>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r>
              <a:rPr lang="da-DK" dirty="0"/>
              <a:t>Wang M, et al. Lancet Infect Dis. 2022. Balbuena JP, et al. ECCMID 2023</a:t>
            </a:r>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Background</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Ezequiel CORDOVA et al., ECCMID</a:t>
            </a:r>
            <a:r>
              <a:rPr lang="it-IT" baseline="30000" dirty="0"/>
              <a:t>® </a:t>
            </a:r>
            <a:r>
              <a:rPr lang="it-IT" dirty="0"/>
              <a:t>2024, Abs#O1170</a:t>
            </a:r>
          </a:p>
        </p:txBody>
      </p:sp>
      <p:grpSp>
        <p:nvGrpSpPr>
          <p:cNvPr id="9" name="Groupe 8">
            <a:extLst>
              <a:ext uri="{FF2B5EF4-FFF2-40B4-BE49-F238E27FC236}">
                <a16:creationId xmlns:a16="http://schemas.microsoft.com/office/drawing/2014/main" id="{9F21CCE9-631F-4111-9DBB-7859951521A4}"/>
              </a:ext>
            </a:extLst>
          </p:cNvPr>
          <p:cNvGrpSpPr/>
          <p:nvPr/>
        </p:nvGrpSpPr>
        <p:grpSpPr>
          <a:xfrm>
            <a:off x="2024743" y="3488967"/>
            <a:ext cx="9503228" cy="2120760"/>
            <a:chOff x="2024743" y="3562443"/>
            <a:chExt cx="9503228" cy="2120760"/>
          </a:xfrm>
        </p:grpSpPr>
        <p:sp>
          <p:nvSpPr>
            <p:cNvPr id="5" name="Rectangle 4">
              <a:extLst>
                <a:ext uri="{FF2B5EF4-FFF2-40B4-BE49-F238E27FC236}">
                  <a16:creationId xmlns:a16="http://schemas.microsoft.com/office/drawing/2014/main" id="{64404C48-3699-CF63-0984-40336A0901E6}"/>
                </a:ext>
              </a:extLst>
            </p:cNvPr>
            <p:cNvSpPr/>
            <p:nvPr/>
          </p:nvSpPr>
          <p:spPr>
            <a:xfrm>
              <a:off x="2024743" y="3731871"/>
              <a:ext cx="9503228" cy="1951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du texte 1">
              <a:extLst>
                <a:ext uri="{FF2B5EF4-FFF2-40B4-BE49-F238E27FC236}">
                  <a16:creationId xmlns:a16="http://schemas.microsoft.com/office/drawing/2014/main" id="{77690E78-4983-579F-23B8-5CC17BC9A98D}"/>
                </a:ext>
              </a:extLst>
            </p:cNvPr>
            <p:cNvSpPr txBox="1">
              <a:spLocks/>
            </p:cNvSpPr>
            <p:nvPr/>
          </p:nvSpPr>
          <p:spPr>
            <a:xfrm>
              <a:off x="2220686" y="3562443"/>
              <a:ext cx="1360155" cy="383526"/>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t>Objectives</a:t>
              </a:r>
            </a:p>
          </p:txBody>
        </p:sp>
        <p:sp>
          <p:nvSpPr>
            <p:cNvPr id="8" name="Espace réservé du texte 1">
              <a:extLst>
                <a:ext uri="{FF2B5EF4-FFF2-40B4-BE49-F238E27FC236}">
                  <a16:creationId xmlns:a16="http://schemas.microsoft.com/office/drawing/2014/main" id="{D6D80B9F-4318-563B-5B24-C46120AB5D83}"/>
                </a:ext>
              </a:extLst>
            </p:cNvPr>
            <p:cNvSpPr txBox="1">
              <a:spLocks/>
            </p:cNvSpPr>
            <p:nvPr/>
          </p:nvSpPr>
          <p:spPr>
            <a:xfrm>
              <a:off x="2220686" y="3962298"/>
              <a:ext cx="8706879" cy="163023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sz="1600" dirty="0"/>
                <a:t>Describe the epidemiology and clinical outcomes of patients with BSI due to MBL-E in Argentina. </a:t>
              </a:r>
            </a:p>
            <a:p>
              <a:pPr>
                <a:spcAft>
                  <a:spcPts val="600"/>
                </a:spcAft>
              </a:pPr>
              <a:r>
                <a:rPr lang="en-US" sz="1600" dirty="0"/>
                <a:t>Identify risk factors associated with 30-day mortality in patients with BSI due to MBL-E.</a:t>
              </a:r>
            </a:p>
            <a:p>
              <a:pPr>
                <a:spcAft>
                  <a:spcPts val="600"/>
                </a:spcAft>
              </a:pPr>
              <a:r>
                <a:rPr lang="en-US" sz="1600" dirty="0"/>
                <a:t>Compare the outcomes of patients treated either with CAZ-AVI plus ATM </a:t>
              </a:r>
              <a:r>
                <a:rPr lang="en-US" sz="1600" i="1" dirty="0"/>
                <a:t>versus</a:t>
              </a:r>
              <a:r>
                <a:rPr lang="en-US" sz="1600" dirty="0"/>
                <a:t> other active antibiotics.</a:t>
              </a:r>
            </a:p>
            <a:p>
              <a:pPr>
                <a:spcAft>
                  <a:spcPts val="600"/>
                </a:spcAft>
              </a:pPr>
              <a:endParaRPr lang="en-US" sz="1600" dirty="0"/>
            </a:p>
          </p:txBody>
        </p:sp>
      </p:grpSp>
    </p:spTree>
    <p:extLst>
      <p:ext uri="{BB962C8B-B14F-4D97-AF65-F5344CB8AC3E}">
        <p14:creationId xmlns:p14="http://schemas.microsoft.com/office/powerpoint/2010/main" val="336675215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57434" y="889219"/>
            <a:ext cx="11104989" cy="661999"/>
          </a:xfrm>
        </p:spPr>
        <p:txBody>
          <a:bodyPr/>
          <a:lstStyle/>
          <a:p>
            <a:pPr marL="0" indent="0">
              <a:spcAft>
                <a:spcPts val="1200"/>
              </a:spcAft>
              <a:buNone/>
            </a:pPr>
            <a:r>
              <a:rPr lang="en-US" sz="1400" dirty="0"/>
              <a:t>This was a sub-analysis of the EMBARCAR study (prospective, observational study conducted from July 2020 to March 2022 across 34 healthcare centers in Argentina)</a:t>
            </a:r>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Methods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Ezequiel CORDOVA et al., ECCMID</a:t>
            </a:r>
            <a:r>
              <a:rPr lang="it-IT" baseline="30000" dirty="0"/>
              <a:t>® </a:t>
            </a:r>
            <a:r>
              <a:rPr lang="it-IT" dirty="0"/>
              <a:t>2024, Abs#O1170</a:t>
            </a:r>
          </a:p>
        </p:txBody>
      </p:sp>
      <p:grpSp>
        <p:nvGrpSpPr>
          <p:cNvPr id="9" name="Groupe 8">
            <a:extLst>
              <a:ext uri="{FF2B5EF4-FFF2-40B4-BE49-F238E27FC236}">
                <a16:creationId xmlns:a16="http://schemas.microsoft.com/office/drawing/2014/main" id="{9F21CCE9-631F-4111-9DBB-7859951521A4}"/>
              </a:ext>
            </a:extLst>
          </p:cNvPr>
          <p:cNvGrpSpPr/>
          <p:nvPr/>
        </p:nvGrpSpPr>
        <p:grpSpPr>
          <a:xfrm>
            <a:off x="2106388" y="1477742"/>
            <a:ext cx="3690256" cy="1736317"/>
            <a:chOff x="2024743" y="3562443"/>
            <a:chExt cx="9503228" cy="2120760"/>
          </a:xfrm>
        </p:grpSpPr>
        <p:sp>
          <p:nvSpPr>
            <p:cNvPr id="5" name="Rectangle 4">
              <a:extLst>
                <a:ext uri="{FF2B5EF4-FFF2-40B4-BE49-F238E27FC236}">
                  <a16:creationId xmlns:a16="http://schemas.microsoft.com/office/drawing/2014/main" id="{64404C48-3699-CF63-0984-40336A0901E6}"/>
                </a:ext>
              </a:extLst>
            </p:cNvPr>
            <p:cNvSpPr/>
            <p:nvPr/>
          </p:nvSpPr>
          <p:spPr>
            <a:xfrm>
              <a:off x="2024743" y="3731871"/>
              <a:ext cx="9503228" cy="1951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du texte 1">
              <a:extLst>
                <a:ext uri="{FF2B5EF4-FFF2-40B4-BE49-F238E27FC236}">
                  <a16:creationId xmlns:a16="http://schemas.microsoft.com/office/drawing/2014/main" id="{77690E78-4983-579F-23B8-5CC17BC9A98D}"/>
                </a:ext>
              </a:extLst>
            </p:cNvPr>
            <p:cNvSpPr txBox="1">
              <a:spLocks/>
            </p:cNvSpPr>
            <p:nvPr/>
          </p:nvSpPr>
          <p:spPr>
            <a:xfrm>
              <a:off x="2220686" y="3562443"/>
              <a:ext cx="4871040" cy="383526"/>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600" b="1" dirty="0"/>
                <a:t>Inclusion criteria</a:t>
              </a:r>
            </a:p>
          </p:txBody>
        </p:sp>
        <p:sp>
          <p:nvSpPr>
            <p:cNvPr id="8" name="Espace réservé du texte 1">
              <a:extLst>
                <a:ext uri="{FF2B5EF4-FFF2-40B4-BE49-F238E27FC236}">
                  <a16:creationId xmlns:a16="http://schemas.microsoft.com/office/drawing/2014/main" id="{D6D80B9F-4318-563B-5B24-C46120AB5D83}"/>
                </a:ext>
              </a:extLst>
            </p:cNvPr>
            <p:cNvSpPr txBox="1">
              <a:spLocks/>
            </p:cNvSpPr>
            <p:nvPr/>
          </p:nvSpPr>
          <p:spPr>
            <a:xfrm>
              <a:off x="2220686" y="3962298"/>
              <a:ext cx="9012934" cy="164656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fr-FR" sz="1400" kern="100" dirty="0">
                  <a:effectLst/>
                  <a:ea typeface="Aptos" panose="020B0004020202020204" pitchFamily="34" charset="0"/>
                </a:rPr>
                <a:t>Age ≥ 18 </a:t>
              </a:r>
              <a:r>
                <a:rPr lang="fr-FR" sz="1400" kern="100" dirty="0" err="1">
                  <a:effectLst/>
                  <a:ea typeface="Aptos" panose="020B0004020202020204" pitchFamily="34" charset="0"/>
                </a:rPr>
                <a:t>years</a:t>
              </a:r>
              <a:endParaRPr lang="fr-FR" sz="1400" kern="100" dirty="0">
                <a:ea typeface="Aptos" panose="020B0004020202020204" pitchFamily="34" charset="0"/>
              </a:endParaRPr>
            </a:p>
            <a:p>
              <a:pPr>
                <a:lnSpc>
                  <a:spcPct val="107000"/>
                </a:lnSpc>
              </a:pPr>
              <a:r>
                <a:rPr lang="fr-FR" sz="1400" kern="100" dirty="0" err="1">
                  <a:effectLst/>
                  <a:ea typeface="Aptos" panose="020B0004020202020204" pitchFamily="34" charset="0"/>
                </a:rPr>
                <a:t>Hospitalized</a:t>
              </a:r>
              <a:endParaRPr lang="fr-FR" sz="1400" kern="100" dirty="0">
                <a:ea typeface="Aptos" panose="020B0004020202020204" pitchFamily="34" charset="0"/>
              </a:endParaRPr>
            </a:p>
            <a:p>
              <a:pPr>
                <a:lnSpc>
                  <a:spcPct val="107000"/>
                </a:lnSpc>
              </a:pPr>
              <a:r>
                <a:rPr lang="fr-FR" sz="1400" kern="100" dirty="0">
                  <a:effectLst/>
                  <a:ea typeface="Aptos" panose="020B0004020202020204" pitchFamily="34" charset="0"/>
                </a:rPr>
                <a:t>Positive </a:t>
              </a:r>
              <a:r>
                <a:rPr lang="fr-FR" sz="1400" kern="100" dirty="0" err="1">
                  <a:effectLst/>
                  <a:ea typeface="Aptos" panose="020B0004020202020204" pitchFamily="34" charset="0"/>
                </a:rPr>
                <a:t>blood</a:t>
              </a:r>
              <a:r>
                <a:rPr lang="fr-FR" sz="1400" kern="100" dirty="0">
                  <a:effectLst/>
                  <a:ea typeface="Aptos" panose="020B0004020202020204" pitchFamily="34" charset="0"/>
                </a:rPr>
                <a:t> culture (BC) for </a:t>
              </a:r>
              <a:r>
                <a:rPr lang="fr-FR" sz="1400" kern="100" dirty="0" err="1">
                  <a:effectLst/>
                  <a:ea typeface="Aptos" panose="020B0004020202020204" pitchFamily="34" charset="0"/>
                </a:rPr>
                <a:t>carbapenem-resistant</a:t>
              </a:r>
              <a:r>
                <a:rPr lang="fr-FR" sz="1400" kern="100" dirty="0">
                  <a:effectLst/>
                  <a:ea typeface="Aptos" panose="020B0004020202020204" pitchFamily="34" charset="0"/>
                </a:rPr>
                <a:t> Gram-</a:t>
              </a:r>
              <a:r>
                <a:rPr lang="fr-FR" sz="1400" kern="100" dirty="0" err="1">
                  <a:effectLst/>
                  <a:ea typeface="Aptos" panose="020B0004020202020204" pitchFamily="34" charset="0"/>
                </a:rPr>
                <a:t>negative</a:t>
              </a:r>
              <a:r>
                <a:rPr lang="fr-FR" sz="1400" kern="100" dirty="0">
                  <a:effectLst/>
                  <a:ea typeface="Aptos" panose="020B0004020202020204" pitchFamily="34" charset="0"/>
                </a:rPr>
                <a:t> </a:t>
              </a:r>
              <a:r>
                <a:rPr lang="fr-FR" sz="1400" kern="100" dirty="0" err="1">
                  <a:effectLst/>
                  <a:ea typeface="Aptos" panose="020B0004020202020204" pitchFamily="34" charset="0"/>
                </a:rPr>
                <a:t>bacteria</a:t>
              </a:r>
              <a:r>
                <a:rPr lang="fr-FR" sz="1400" kern="100" dirty="0">
                  <a:effectLst/>
                  <a:ea typeface="Aptos" panose="020B0004020202020204" pitchFamily="34" charset="0"/>
                </a:rPr>
                <a:t> (</a:t>
              </a:r>
              <a:r>
                <a:rPr lang="fr-FR" sz="1400" kern="100" dirty="0" err="1">
                  <a:effectLst/>
                  <a:ea typeface="Aptos" panose="020B0004020202020204" pitchFamily="34" charset="0"/>
                </a:rPr>
                <a:t>only</a:t>
              </a:r>
              <a:r>
                <a:rPr lang="fr-FR" sz="1400" kern="100" dirty="0">
                  <a:effectLst/>
                  <a:ea typeface="Aptos" panose="020B0004020202020204" pitchFamily="34" charset="0"/>
                </a:rPr>
                <a:t> index </a:t>
              </a:r>
              <a:r>
                <a:rPr lang="fr-FR" sz="1400" kern="100" dirty="0" err="1">
                  <a:effectLst/>
                  <a:ea typeface="Aptos" panose="020B0004020202020204" pitchFamily="34" charset="0"/>
                </a:rPr>
                <a:t>episode</a:t>
              </a:r>
              <a:r>
                <a:rPr lang="fr-FR" sz="1400" kern="100" dirty="0">
                  <a:effectLst/>
                  <a:ea typeface="Aptos" panose="020B0004020202020204" pitchFamily="34" charset="0"/>
                </a:rPr>
                <a:t>)</a:t>
              </a:r>
            </a:p>
            <a:p>
              <a:pPr>
                <a:spcAft>
                  <a:spcPts val="600"/>
                </a:spcAft>
              </a:pPr>
              <a:endParaRPr lang="en-US" sz="1600" dirty="0"/>
            </a:p>
            <a:p>
              <a:pPr>
                <a:spcAft>
                  <a:spcPts val="600"/>
                </a:spcAft>
              </a:pPr>
              <a:endParaRPr lang="en-US" sz="1600" dirty="0"/>
            </a:p>
          </p:txBody>
        </p:sp>
      </p:grpSp>
      <p:grpSp>
        <p:nvGrpSpPr>
          <p:cNvPr id="10" name="Groupe 9">
            <a:extLst>
              <a:ext uri="{FF2B5EF4-FFF2-40B4-BE49-F238E27FC236}">
                <a16:creationId xmlns:a16="http://schemas.microsoft.com/office/drawing/2014/main" id="{08DCF6E3-EF1B-54C7-EA83-A0A0531291B7}"/>
              </a:ext>
            </a:extLst>
          </p:cNvPr>
          <p:cNvGrpSpPr/>
          <p:nvPr/>
        </p:nvGrpSpPr>
        <p:grpSpPr>
          <a:xfrm>
            <a:off x="6683829" y="1477742"/>
            <a:ext cx="3690256" cy="1736317"/>
            <a:chOff x="2024743" y="3562443"/>
            <a:chExt cx="9503228" cy="2120760"/>
          </a:xfrm>
        </p:grpSpPr>
        <p:sp>
          <p:nvSpPr>
            <p:cNvPr id="11" name="Rectangle 10">
              <a:extLst>
                <a:ext uri="{FF2B5EF4-FFF2-40B4-BE49-F238E27FC236}">
                  <a16:creationId xmlns:a16="http://schemas.microsoft.com/office/drawing/2014/main" id="{63CE9406-8EDB-4763-0F35-6C74220C4B55}"/>
                </a:ext>
              </a:extLst>
            </p:cNvPr>
            <p:cNvSpPr/>
            <p:nvPr/>
          </p:nvSpPr>
          <p:spPr>
            <a:xfrm>
              <a:off x="2024743" y="3731871"/>
              <a:ext cx="9503228" cy="1951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Espace réservé du texte 1">
              <a:extLst>
                <a:ext uri="{FF2B5EF4-FFF2-40B4-BE49-F238E27FC236}">
                  <a16:creationId xmlns:a16="http://schemas.microsoft.com/office/drawing/2014/main" id="{FC3556DB-9CD7-A7AA-0990-227411C26FD4}"/>
                </a:ext>
              </a:extLst>
            </p:cNvPr>
            <p:cNvSpPr txBox="1">
              <a:spLocks/>
            </p:cNvSpPr>
            <p:nvPr/>
          </p:nvSpPr>
          <p:spPr>
            <a:xfrm>
              <a:off x="2220686" y="3562443"/>
              <a:ext cx="4871040" cy="383526"/>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600" b="1" dirty="0"/>
                <a:t>Exclusion criteria</a:t>
              </a:r>
            </a:p>
          </p:txBody>
        </p:sp>
        <p:sp>
          <p:nvSpPr>
            <p:cNvPr id="13" name="Espace réservé du texte 1">
              <a:extLst>
                <a:ext uri="{FF2B5EF4-FFF2-40B4-BE49-F238E27FC236}">
                  <a16:creationId xmlns:a16="http://schemas.microsoft.com/office/drawing/2014/main" id="{4B7A393D-89F3-8B3F-7BB9-50022921365E}"/>
                </a:ext>
              </a:extLst>
            </p:cNvPr>
            <p:cNvSpPr txBox="1">
              <a:spLocks/>
            </p:cNvSpPr>
            <p:nvPr/>
          </p:nvSpPr>
          <p:spPr>
            <a:xfrm>
              <a:off x="2220686" y="3962298"/>
              <a:ext cx="9012934" cy="164656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en-US" sz="1400" kern="100" dirty="0">
                  <a:effectLst/>
                  <a:ea typeface="Aptos" panose="020B0004020202020204" pitchFamily="34" charset="0"/>
                </a:rPr>
                <a:t>BC with the same bacteria within previous 15 days.</a:t>
              </a:r>
            </a:p>
            <a:p>
              <a:pPr>
                <a:lnSpc>
                  <a:spcPct val="107000"/>
                </a:lnSpc>
              </a:pPr>
              <a:r>
                <a:rPr lang="en-US" sz="1400" kern="100" dirty="0">
                  <a:effectLst/>
                  <a:ea typeface="Aptos" panose="020B0004020202020204" pitchFamily="34" charset="0"/>
                </a:rPr>
                <a:t>BC with polymicrobial isolation.</a:t>
              </a:r>
            </a:p>
            <a:p>
              <a:pPr marL="0" indent="0">
                <a:lnSpc>
                  <a:spcPct val="107000"/>
                </a:lnSpc>
                <a:buNone/>
              </a:pPr>
              <a:endParaRPr lang="fr-FR" sz="1400" kern="100" dirty="0">
                <a:effectLst/>
                <a:ea typeface="Aptos" panose="020B0004020202020204" pitchFamily="34" charset="0"/>
              </a:endParaRPr>
            </a:p>
            <a:p>
              <a:pPr>
                <a:spcAft>
                  <a:spcPts val="600"/>
                </a:spcAft>
              </a:pPr>
              <a:endParaRPr lang="en-US" sz="1600" dirty="0"/>
            </a:p>
            <a:p>
              <a:pPr>
                <a:spcAft>
                  <a:spcPts val="600"/>
                </a:spcAft>
              </a:pPr>
              <a:endParaRPr lang="en-US" sz="1600" dirty="0"/>
            </a:p>
          </p:txBody>
        </p:sp>
      </p:grpSp>
      <p:sp>
        <p:nvSpPr>
          <p:cNvPr id="14" name="ZoneTexte 13">
            <a:extLst>
              <a:ext uri="{FF2B5EF4-FFF2-40B4-BE49-F238E27FC236}">
                <a16:creationId xmlns:a16="http://schemas.microsoft.com/office/drawing/2014/main" id="{C89616E2-FB12-1F85-8343-912ECA2B206B}"/>
              </a:ext>
            </a:extLst>
          </p:cNvPr>
          <p:cNvSpPr txBox="1"/>
          <p:nvPr/>
        </p:nvSpPr>
        <p:spPr>
          <a:xfrm>
            <a:off x="2311846" y="3343290"/>
            <a:ext cx="7776488" cy="338554"/>
          </a:xfrm>
          <a:prstGeom prst="rect">
            <a:avLst/>
          </a:prstGeom>
          <a:noFill/>
        </p:spPr>
        <p:txBody>
          <a:bodyPr wrap="none" rtlCol="0">
            <a:spAutoFit/>
          </a:bodyPr>
          <a:lstStyle/>
          <a:p>
            <a:r>
              <a:rPr lang="en-US" sz="1600" dirty="0">
                <a:latin typeface="Arial" panose="020B0604020202020204" pitchFamily="34" charset="0"/>
                <a:cs typeface="Arial" panose="020B0604020202020204" pitchFamily="34" charset="0"/>
              </a:rPr>
              <a:t>This sub-analysis focused on patients with </a:t>
            </a:r>
            <a:r>
              <a:rPr lang="en-US" sz="1600" b="1" dirty="0">
                <a:solidFill>
                  <a:srgbClr val="5E247C"/>
                </a:solidFill>
                <a:latin typeface="Arial" panose="020B0604020202020204" pitchFamily="34" charset="0"/>
                <a:cs typeface="Arial" panose="020B0604020202020204" pitchFamily="34" charset="0"/>
              </a:rPr>
              <a:t>BSI caused by MBL-</a:t>
            </a:r>
            <a:r>
              <a:rPr lang="en-US" sz="1600" b="1" dirty="0" err="1">
                <a:solidFill>
                  <a:srgbClr val="5E247C"/>
                </a:solidFill>
                <a:latin typeface="Arial" panose="020B0604020202020204" pitchFamily="34" charset="0"/>
                <a:cs typeface="Arial" panose="020B0604020202020204" pitchFamily="34" charset="0"/>
              </a:rPr>
              <a:t>Enterobacterales</a:t>
            </a:r>
            <a:r>
              <a:rPr lang="en-US" sz="1600" b="1" dirty="0">
                <a:solidFill>
                  <a:srgbClr val="5E247C"/>
                </a:solidFill>
                <a:latin typeface="Arial" panose="020B0604020202020204" pitchFamily="34" charset="0"/>
                <a:cs typeface="Arial" panose="020B0604020202020204" pitchFamily="34" charset="0"/>
              </a:rPr>
              <a:t>.</a:t>
            </a:r>
            <a:endParaRPr lang="fr-FR" sz="1600" b="1" dirty="0">
              <a:solidFill>
                <a:srgbClr val="5E247C"/>
              </a:solidFill>
              <a:latin typeface="Arial" panose="020B0604020202020204" pitchFamily="34" charset="0"/>
              <a:cs typeface="Arial" panose="020B0604020202020204" pitchFamily="34" charset="0"/>
            </a:endParaRPr>
          </a:p>
        </p:txBody>
      </p:sp>
      <p:sp>
        <p:nvSpPr>
          <p:cNvPr id="17" name="Espace réservé du texte 1">
            <a:extLst>
              <a:ext uri="{FF2B5EF4-FFF2-40B4-BE49-F238E27FC236}">
                <a16:creationId xmlns:a16="http://schemas.microsoft.com/office/drawing/2014/main" id="{7FC6B2FA-A2A0-6629-FF9B-F5C458AE76C8}"/>
              </a:ext>
            </a:extLst>
          </p:cNvPr>
          <p:cNvSpPr txBox="1">
            <a:spLocks/>
          </p:cNvSpPr>
          <p:nvPr/>
        </p:nvSpPr>
        <p:spPr>
          <a:xfrm>
            <a:off x="1233022" y="3937248"/>
            <a:ext cx="10553811" cy="181487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600"/>
              </a:spcAft>
            </a:pPr>
            <a:r>
              <a:rPr lang="en-US" sz="1400" b="1" dirty="0"/>
              <a:t>Detection of MBL </a:t>
            </a:r>
            <a:r>
              <a:rPr lang="en-US" sz="1400" b="1" dirty="0" err="1"/>
              <a:t>carbapenemase</a:t>
            </a:r>
            <a:r>
              <a:rPr lang="en-US" sz="1400" dirty="0"/>
              <a:t>: protocols from the National Reference Laboratory in Antimicrobial Resistance (NRL, ANLIS/</a:t>
            </a:r>
            <a:r>
              <a:rPr lang="en-US" sz="1400" dirty="0" err="1"/>
              <a:t>Malbrán</a:t>
            </a:r>
            <a:r>
              <a:rPr lang="en-US" sz="1400" dirty="0"/>
              <a:t>, Buenos Aires, Argentina).</a:t>
            </a:r>
          </a:p>
          <a:p>
            <a:pPr>
              <a:spcBef>
                <a:spcPts val="0"/>
              </a:spcBef>
              <a:spcAft>
                <a:spcPts val="600"/>
              </a:spcAft>
            </a:pPr>
            <a:r>
              <a:rPr lang="en-US" sz="1400" b="1" dirty="0"/>
              <a:t>Severity of the episode (INCREMENT score)</a:t>
            </a:r>
            <a:r>
              <a:rPr lang="en-US" sz="1400" dirty="0"/>
              <a:t>: mild-moderate infections (&lt;8 points); severe infections (≥8 points) </a:t>
            </a:r>
          </a:p>
          <a:p>
            <a:pPr>
              <a:spcBef>
                <a:spcPts val="0"/>
              </a:spcBef>
              <a:spcAft>
                <a:spcPts val="600"/>
              </a:spcAft>
            </a:pPr>
            <a:r>
              <a:rPr lang="en-US" sz="1400" b="1" dirty="0"/>
              <a:t>Effective therapy</a:t>
            </a:r>
            <a:r>
              <a:rPr lang="en-US" sz="1400" dirty="0"/>
              <a:t>: inclusion of at least one </a:t>
            </a:r>
            <a:r>
              <a:rPr lang="en-US" sz="1400" i="1" dirty="0"/>
              <a:t>in vitro </a:t>
            </a:r>
            <a:r>
              <a:rPr lang="en-US" sz="1400" dirty="0"/>
              <a:t>active antibiotic. Monotherapy or combination therapy according to the number of </a:t>
            </a:r>
            <a:r>
              <a:rPr lang="en-US" sz="1400" i="1" dirty="0"/>
              <a:t>in vitro </a:t>
            </a:r>
            <a:r>
              <a:rPr lang="en-US" sz="1400" dirty="0"/>
              <a:t>active drugs administered (CAZ/AVI-AZT was considered as monotherapy)</a:t>
            </a:r>
          </a:p>
          <a:p>
            <a:pPr>
              <a:spcBef>
                <a:spcPts val="0"/>
              </a:spcBef>
              <a:spcAft>
                <a:spcPts val="600"/>
              </a:spcAft>
            </a:pPr>
            <a:r>
              <a:rPr lang="en-US" sz="1400" b="1" dirty="0"/>
              <a:t>Statistical Analysis</a:t>
            </a:r>
            <a:r>
              <a:rPr lang="en-US" sz="1400" dirty="0"/>
              <a:t>: Logistic regression to identify factors associated with 30-day mortality. Kaplan-Meier survival curves to compare the mortality of participants receiving CAZ/AVI-AZT or other active antimicrobial treatments.</a:t>
            </a:r>
          </a:p>
        </p:txBody>
      </p:sp>
      <p:sp>
        <p:nvSpPr>
          <p:cNvPr id="18" name="Espace réservé du texte 2">
            <a:extLst>
              <a:ext uri="{FF2B5EF4-FFF2-40B4-BE49-F238E27FC236}">
                <a16:creationId xmlns:a16="http://schemas.microsoft.com/office/drawing/2014/main" id="{FC098A60-5BCA-96A6-E9BF-BFC05B1985A0}"/>
              </a:ext>
            </a:extLst>
          </p:cNvPr>
          <p:cNvSpPr>
            <a:spLocks noGrp="1"/>
          </p:cNvSpPr>
          <p:nvPr>
            <p:ph type="body" sz="quarter" idx="19"/>
          </p:nvPr>
        </p:nvSpPr>
        <p:spPr>
          <a:xfrm>
            <a:off x="960193" y="5807676"/>
            <a:ext cx="11104990" cy="380176"/>
          </a:xfrm>
        </p:spPr>
        <p:txBody>
          <a:bodyPr/>
          <a:lstStyle/>
          <a:p>
            <a:r>
              <a:rPr lang="en-US" dirty="0"/>
              <a:t>This study was designed and conducted by the Argentine Society of Infectious Diseases (SADI).</a:t>
            </a:r>
            <a:endParaRPr lang="fr-FR" dirty="0"/>
          </a:p>
        </p:txBody>
      </p:sp>
    </p:spTree>
    <p:extLst>
      <p:ext uri="{BB962C8B-B14F-4D97-AF65-F5344CB8AC3E}">
        <p14:creationId xmlns:p14="http://schemas.microsoft.com/office/powerpoint/2010/main" val="207646720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57435" y="1003516"/>
            <a:ext cx="7145165" cy="1206585"/>
          </a:xfrm>
        </p:spPr>
        <p:txBody>
          <a:bodyPr/>
          <a:lstStyle/>
          <a:p>
            <a:pPr>
              <a:spcAft>
                <a:spcPts val="600"/>
              </a:spcAft>
            </a:pPr>
            <a:r>
              <a:rPr lang="en-US" sz="1600" dirty="0"/>
              <a:t>A total of 151 BSI caused by MBL-producing </a:t>
            </a:r>
            <a:r>
              <a:rPr lang="en-US" sz="1600" i="1" dirty="0" err="1"/>
              <a:t>Enterobacterales</a:t>
            </a:r>
            <a:r>
              <a:rPr lang="en-US" sz="1600" dirty="0"/>
              <a:t> were identified</a:t>
            </a:r>
          </a:p>
          <a:p>
            <a:pPr>
              <a:spcAft>
                <a:spcPts val="600"/>
              </a:spcAft>
            </a:pPr>
            <a:r>
              <a:rPr lang="en-US" sz="1600" dirty="0"/>
              <a:t>11 episodes were excluded from the analysis (absence of antimicrobial treatment)</a:t>
            </a:r>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a:xfrm>
            <a:off x="960193" y="5807676"/>
            <a:ext cx="5159375" cy="380176"/>
          </a:xfrm>
        </p:spPr>
        <p:txBody>
          <a:bodyPr/>
          <a:lstStyle/>
          <a:p>
            <a:r>
              <a:rPr lang="en-US" dirty="0"/>
              <a:t>*at admission or during hospitalization</a:t>
            </a:r>
            <a:endParaRPr lang="fr-FR"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Results/baseline </a:t>
            </a:r>
            <a:r>
              <a:rPr lang="fr-FR" dirty="0" err="1"/>
              <a:t>Characteristics</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Ezequiel CORDOVA et al., ECCMID</a:t>
            </a:r>
            <a:r>
              <a:rPr lang="it-IT" baseline="30000" dirty="0"/>
              <a:t>® </a:t>
            </a:r>
            <a:r>
              <a:rPr lang="it-IT" dirty="0"/>
              <a:t>2024, Abs#O1170</a:t>
            </a:r>
          </a:p>
        </p:txBody>
      </p:sp>
      <p:grpSp>
        <p:nvGrpSpPr>
          <p:cNvPr id="9" name="Groupe 8">
            <a:extLst>
              <a:ext uri="{FF2B5EF4-FFF2-40B4-BE49-F238E27FC236}">
                <a16:creationId xmlns:a16="http://schemas.microsoft.com/office/drawing/2014/main" id="{9F21CCE9-631F-4111-9DBB-7859951521A4}"/>
              </a:ext>
            </a:extLst>
          </p:cNvPr>
          <p:cNvGrpSpPr/>
          <p:nvPr/>
        </p:nvGrpSpPr>
        <p:grpSpPr>
          <a:xfrm>
            <a:off x="1677609" y="2511573"/>
            <a:ext cx="4418391" cy="3280294"/>
            <a:chOff x="2024743" y="3615745"/>
            <a:chExt cx="9503228" cy="2067458"/>
          </a:xfrm>
        </p:grpSpPr>
        <p:sp>
          <p:nvSpPr>
            <p:cNvPr id="5" name="Rectangle 4">
              <a:extLst>
                <a:ext uri="{FF2B5EF4-FFF2-40B4-BE49-F238E27FC236}">
                  <a16:creationId xmlns:a16="http://schemas.microsoft.com/office/drawing/2014/main" id="{64404C48-3699-CF63-0984-40336A0901E6}"/>
                </a:ext>
              </a:extLst>
            </p:cNvPr>
            <p:cNvSpPr/>
            <p:nvPr/>
          </p:nvSpPr>
          <p:spPr>
            <a:xfrm>
              <a:off x="2024743" y="3731871"/>
              <a:ext cx="9503228" cy="1951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du texte 1">
              <a:extLst>
                <a:ext uri="{FF2B5EF4-FFF2-40B4-BE49-F238E27FC236}">
                  <a16:creationId xmlns:a16="http://schemas.microsoft.com/office/drawing/2014/main" id="{77690E78-4983-579F-23B8-5CC17BC9A98D}"/>
                </a:ext>
              </a:extLst>
            </p:cNvPr>
            <p:cNvSpPr txBox="1">
              <a:spLocks/>
            </p:cNvSpPr>
            <p:nvPr/>
          </p:nvSpPr>
          <p:spPr>
            <a:xfrm>
              <a:off x="2220686" y="3615745"/>
              <a:ext cx="5282787" cy="25616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500" b="1" dirty="0"/>
                <a:t>Baseline characteristics</a:t>
              </a:r>
            </a:p>
          </p:txBody>
        </p:sp>
      </p:grpSp>
      <p:grpSp>
        <p:nvGrpSpPr>
          <p:cNvPr id="14" name="Groupe 13">
            <a:extLst>
              <a:ext uri="{FF2B5EF4-FFF2-40B4-BE49-F238E27FC236}">
                <a16:creationId xmlns:a16="http://schemas.microsoft.com/office/drawing/2014/main" id="{8B73C175-9C7E-A9A0-5B68-658D1FCC0902}"/>
              </a:ext>
            </a:extLst>
          </p:cNvPr>
          <p:cNvGrpSpPr/>
          <p:nvPr/>
        </p:nvGrpSpPr>
        <p:grpSpPr>
          <a:xfrm>
            <a:off x="8341697" y="930948"/>
            <a:ext cx="1295400" cy="1351720"/>
            <a:chOff x="8703733" y="756635"/>
            <a:chExt cx="1295400" cy="1351720"/>
          </a:xfrm>
        </p:grpSpPr>
        <p:graphicFrame>
          <p:nvGraphicFramePr>
            <p:cNvPr id="12" name="Graphique 11">
              <a:extLst>
                <a:ext uri="{FF2B5EF4-FFF2-40B4-BE49-F238E27FC236}">
                  <a16:creationId xmlns:a16="http://schemas.microsoft.com/office/drawing/2014/main" id="{C4AE5957-85B4-A1FB-A089-7AC370DC1181}"/>
                </a:ext>
              </a:extLst>
            </p:cNvPr>
            <p:cNvGraphicFramePr/>
            <p:nvPr/>
          </p:nvGraphicFramePr>
          <p:xfrm>
            <a:off x="8703733" y="756635"/>
            <a:ext cx="1295400" cy="1206585"/>
          </p:xfrm>
          <a:graphic>
            <a:graphicData uri="http://schemas.openxmlformats.org/drawingml/2006/chart">
              <c:chart xmlns:c="http://schemas.openxmlformats.org/drawingml/2006/chart" xmlns:r="http://schemas.openxmlformats.org/officeDocument/2006/relationships" r:id="rId2"/>
            </a:graphicData>
          </a:graphic>
        </p:graphicFrame>
        <p:sp>
          <p:nvSpPr>
            <p:cNvPr id="13" name="ZoneTexte 12">
              <a:extLst>
                <a:ext uri="{FF2B5EF4-FFF2-40B4-BE49-F238E27FC236}">
                  <a16:creationId xmlns:a16="http://schemas.microsoft.com/office/drawing/2014/main" id="{BF942606-A66C-3CFF-41C6-80A73826FE4B}"/>
                </a:ext>
              </a:extLst>
            </p:cNvPr>
            <p:cNvSpPr txBox="1"/>
            <p:nvPr/>
          </p:nvSpPr>
          <p:spPr>
            <a:xfrm>
              <a:off x="9029870" y="1862134"/>
              <a:ext cx="643125"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151/317</a:t>
              </a:r>
            </a:p>
          </p:txBody>
        </p:sp>
      </p:grpSp>
      <p:sp>
        <p:nvSpPr>
          <p:cNvPr id="15" name="ZoneTexte 14">
            <a:extLst>
              <a:ext uri="{FF2B5EF4-FFF2-40B4-BE49-F238E27FC236}">
                <a16:creationId xmlns:a16="http://schemas.microsoft.com/office/drawing/2014/main" id="{7FF67043-3C39-FA9D-5E53-83D4C6831023}"/>
              </a:ext>
            </a:extLst>
          </p:cNvPr>
          <p:cNvSpPr txBox="1"/>
          <p:nvPr/>
        </p:nvSpPr>
        <p:spPr>
          <a:xfrm>
            <a:off x="9577132" y="1265465"/>
            <a:ext cx="2225402" cy="830997"/>
          </a:xfrm>
          <a:prstGeom prst="rect">
            <a:avLst/>
          </a:prstGeom>
          <a:noFill/>
        </p:spPr>
        <p:txBody>
          <a:bodyPr wrap="squar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of the </a:t>
            </a:r>
            <a:r>
              <a:rPr lang="fr-FR" sz="1200" kern="100" dirty="0" err="1">
                <a:effectLst/>
                <a:latin typeface="Arial" panose="020B0604020202020204" pitchFamily="34" charset="0"/>
                <a:ea typeface="Aptos" panose="020B0004020202020204" pitchFamily="34" charset="0"/>
                <a:cs typeface="Arial" panose="020B0604020202020204" pitchFamily="34" charset="0"/>
              </a:rPr>
              <a:t>carbapenem-resistant</a:t>
            </a:r>
            <a:r>
              <a:rPr lang="fr-FR" sz="1200" kern="100" dirty="0">
                <a:effectLst/>
                <a:latin typeface="Arial" panose="020B0604020202020204" pitchFamily="34" charset="0"/>
                <a:ea typeface="Aptos" panose="020B0004020202020204" pitchFamily="34" charset="0"/>
                <a:cs typeface="Arial" panose="020B0604020202020204" pitchFamily="34" charset="0"/>
              </a:rPr>
              <a:t> </a:t>
            </a:r>
            <a:r>
              <a:rPr lang="fr-FR" sz="1200" i="1" kern="100" dirty="0" err="1">
                <a:effectLst/>
                <a:latin typeface="Arial" panose="020B0604020202020204" pitchFamily="34" charset="0"/>
                <a:ea typeface="Aptos" panose="020B0004020202020204" pitchFamily="34" charset="0"/>
                <a:cs typeface="Arial" panose="020B0604020202020204" pitchFamily="34" charset="0"/>
              </a:rPr>
              <a:t>Enterobacterales</a:t>
            </a:r>
            <a:r>
              <a:rPr lang="fr-FR" sz="1200" kern="100" dirty="0">
                <a:effectLst/>
                <a:latin typeface="Arial" panose="020B0604020202020204" pitchFamily="34" charset="0"/>
                <a:ea typeface="Aptos" panose="020B0004020202020204" pitchFamily="34" charset="0"/>
                <a:cs typeface="Arial" panose="020B0604020202020204" pitchFamily="34" charset="0"/>
              </a:rPr>
              <a:t> </a:t>
            </a:r>
            <a:br>
              <a:rPr lang="fr-FR" sz="1200" kern="100" dirty="0">
                <a:effectLst/>
                <a:latin typeface="Arial" panose="020B0604020202020204" pitchFamily="34" charset="0"/>
                <a:ea typeface="Aptos" panose="020B0004020202020204" pitchFamily="34" charset="0"/>
                <a:cs typeface="Arial" panose="020B0604020202020204" pitchFamily="34" charset="0"/>
              </a:rPr>
            </a:br>
            <a:r>
              <a:rPr lang="fr-FR" sz="1200" kern="100" dirty="0">
                <a:effectLst/>
                <a:latin typeface="Arial" panose="020B0604020202020204" pitchFamily="34" charset="0"/>
                <a:ea typeface="Aptos" panose="020B0004020202020204" pitchFamily="34" charset="0"/>
                <a:cs typeface="Arial" panose="020B0604020202020204" pitchFamily="34" charset="0"/>
              </a:rPr>
              <a:t>(EMBARC-AR </a:t>
            </a:r>
            <a:r>
              <a:rPr lang="fr-FR" sz="1200" kern="100" dirty="0" err="1">
                <a:effectLst/>
                <a:latin typeface="Arial" panose="020B0604020202020204" pitchFamily="34" charset="0"/>
                <a:ea typeface="Aptos" panose="020B0004020202020204" pitchFamily="34" charset="0"/>
                <a:cs typeface="Arial" panose="020B0604020202020204" pitchFamily="34" charset="0"/>
              </a:rPr>
              <a:t>study</a:t>
            </a:r>
            <a:r>
              <a:rPr lang="fr-FR" sz="1200" kern="100" dirty="0">
                <a:effectLst/>
                <a:latin typeface="Arial" panose="020B0604020202020204" pitchFamily="34" charset="0"/>
                <a:ea typeface="Aptos" panose="020B0004020202020204" pitchFamily="34" charset="0"/>
                <a:cs typeface="Arial" panose="020B0604020202020204" pitchFamily="34" charset="0"/>
              </a:rPr>
              <a:t>)</a:t>
            </a:r>
          </a:p>
          <a:p>
            <a:endParaRPr lang="fr-FR" sz="1200" dirty="0">
              <a:latin typeface="Arial" panose="020B0604020202020204" pitchFamily="34" charset="0"/>
              <a:cs typeface="Arial" panose="020B0604020202020204" pitchFamily="34" charset="0"/>
            </a:endParaRPr>
          </a:p>
        </p:txBody>
      </p:sp>
      <p:graphicFrame>
        <p:nvGraphicFramePr>
          <p:cNvPr id="16" name="Tableau 15">
            <a:extLst>
              <a:ext uri="{FF2B5EF4-FFF2-40B4-BE49-F238E27FC236}">
                <a16:creationId xmlns:a16="http://schemas.microsoft.com/office/drawing/2014/main" id="{69BBFE73-2108-0387-A4A8-A9AFCB7C1CDB}"/>
              </a:ext>
            </a:extLst>
          </p:cNvPr>
          <p:cNvGraphicFramePr>
            <a:graphicFrameLocks noGrp="1"/>
          </p:cNvGraphicFramePr>
          <p:nvPr/>
        </p:nvGraphicFramePr>
        <p:xfrm>
          <a:off x="1941799" y="3057857"/>
          <a:ext cx="3887470" cy="2361758"/>
        </p:xfrm>
        <a:graphic>
          <a:graphicData uri="http://schemas.openxmlformats.org/drawingml/2006/table">
            <a:tbl>
              <a:tblPr firstRow="1" firstCol="1" bandRow="1">
                <a:tableStyleId>{5C22544A-7EE6-4342-B048-85BDC9FD1C3A}</a:tableStyleId>
              </a:tblPr>
              <a:tblGrid>
                <a:gridCol w="2922270">
                  <a:extLst>
                    <a:ext uri="{9D8B030D-6E8A-4147-A177-3AD203B41FA5}">
                      <a16:colId xmlns:a16="http://schemas.microsoft.com/office/drawing/2014/main" val="2381284183"/>
                    </a:ext>
                  </a:extLst>
                </a:gridCol>
                <a:gridCol w="965200">
                  <a:extLst>
                    <a:ext uri="{9D8B030D-6E8A-4147-A177-3AD203B41FA5}">
                      <a16:colId xmlns:a16="http://schemas.microsoft.com/office/drawing/2014/main" val="4149949286"/>
                    </a:ext>
                  </a:extLst>
                </a:gridCol>
              </a:tblGrid>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Median </a:t>
                      </a:r>
                      <a:r>
                        <a:rPr lang="fr-FR" sz="1100" b="0" kern="0" dirty="0" err="1">
                          <a:solidFill>
                            <a:schemeClr val="tx1"/>
                          </a:solidFill>
                          <a:effectLst/>
                          <a:latin typeface="Arial" panose="020B0604020202020204" pitchFamily="34" charset="0"/>
                          <a:cs typeface="Arial" panose="020B0604020202020204" pitchFamily="34" charset="0"/>
                        </a:rPr>
                        <a:t>age</a:t>
                      </a:r>
                      <a:r>
                        <a:rPr lang="fr-FR" sz="1100" b="0" kern="0" dirty="0">
                          <a:solidFill>
                            <a:schemeClr val="tx1"/>
                          </a:solidFill>
                          <a:effectLst/>
                          <a:latin typeface="Arial" panose="020B0604020202020204" pitchFamily="34" charset="0"/>
                          <a:cs typeface="Arial" panose="020B0604020202020204" pitchFamily="34" charset="0"/>
                        </a:rPr>
                        <a:t> (IQR), </a:t>
                      </a:r>
                      <a:r>
                        <a:rPr lang="fr-FR" sz="1100" b="0" kern="0" dirty="0" err="1">
                          <a:solidFill>
                            <a:schemeClr val="tx1"/>
                          </a:solidFill>
                          <a:effectLst/>
                          <a:latin typeface="Arial" panose="020B0604020202020204" pitchFamily="34" charset="0"/>
                          <a:cs typeface="Arial" panose="020B0604020202020204" pitchFamily="34" charset="0"/>
                        </a:rPr>
                        <a:t>years</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59 (46-70)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30096199"/>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Male (sex at </a:t>
                      </a:r>
                      <a:r>
                        <a:rPr lang="fr-FR" sz="1100" b="0" kern="0" dirty="0" err="1">
                          <a:solidFill>
                            <a:schemeClr val="tx1"/>
                          </a:solidFill>
                          <a:effectLst/>
                          <a:latin typeface="Arial" panose="020B0604020202020204" pitchFamily="34" charset="0"/>
                          <a:cs typeface="Arial" panose="020B0604020202020204" pitchFamily="34" charset="0"/>
                        </a:rPr>
                        <a:t>birth</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86 (61)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33461358"/>
                  </a:ext>
                </a:extLst>
              </a:tr>
              <a:tr h="252000">
                <a:tc>
                  <a:txBody>
                    <a:bodyPr/>
                    <a:lstStyle/>
                    <a:p>
                      <a:pPr marL="72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Comorbidities</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30334330"/>
                  </a:ext>
                </a:extLst>
              </a:tr>
              <a:tr h="252000">
                <a:tc>
                  <a:txBody>
                    <a:bodyPr/>
                    <a:lstStyle/>
                    <a:p>
                      <a:pPr marL="180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Diabetes,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32 (23)</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31454291"/>
                  </a:ext>
                </a:extLst>
              </a:tr>
              <a:tr h="252000">
                <a:tc>
                  <a:txBody>
                    <a:bodyPr/>
                    <a:lstStyle/>
                    <a:p>
                      <a:pPr marL="180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Morbid</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obesity</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27 (19)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31987382"/>
                  </a:ext>
                </a:extLst>
              </a:tr>
              <a:tr h="252000">
                <a:tc>
                  <a:txBody>
                    <a:bodyPr/>
                    <a:lstStyle/>
                    <a:p>
                      <a:pPr marL="180000">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Chronic</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renal</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failure</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27 (19)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25459652"/>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Median </a:t>
                      </a:r>
                      <a:r>
                        <a:rPr lang="fr-FR" sz="1100" b="0" kern="0" dirty="0" err="1">
                          <a:solidFill>
                            <a:schemeClr val="tx1"/>
                          </a:solidFill>
                          <a:effectLst/>
                          <a:latin typeface="Arial" panose="020B0604020202020204" pitchFamily="34" charset="0"/>
                          <a:cs typeface="Arial" panose="020B0604020202020204" pitchFamily="34" charset="0"/>
                        </a:rPr>
                        <a:t>Charlson</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Comorbidity</a:t>
                      </a:r>
                      <a:r>
                        <a:rPr lang="fr-FR" sz="1100" b="0" kern="0" dirty="0">
                          <a:solidFill>
                            <a:schemeClr val="tx1"/>
                          </a:solidFill>
                          <a:effectLst/>
                          <a:latin typeface="Arial" panose="020B0604020202020204" pitchFamily="34" charset="0"/>
                          <a:cs typeface="Arial" panose="020B0604020202020204" pitchFamily="34" charset="0"/>
                        </a:rPr>
                        <a:t> Index,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 (1-4)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93772541"/>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COVID-19,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54 (39)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05194706"/>
                  </a:ext>
                </a:extLst>
              </a:tr>
              <a:tr h="252000">
                <a:tc>
                  <a:txBody>
                    <a:bodyPr/>
                    <a:lstStyle/>
                    <a:p>
                      <a:pPr marL="72000">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Median time from admission to BSI </a:t>
                      </a:r>
                      <a:r>
                        <a:rPr lang="fr-FR" sz="1100" b="0" kern="0" dirty="0" err="1">
                          <a:solidFill>
                            <a:schemeClr val="tx1"/>
                          </a:solidFill>
                          <a:effectLst/>
                          <a:latin typeface="Arial" panose="020B0604020202020204" pitchFamily="34" charset="0"/>
                          <a:cs typeface="Arial" panose="020B0604020202020204" pitchFamily="34" charset="0"/>
                        </a:rPr>
                        <a:t>onset</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days</a:t>
                      </a:r>
                      <a:r>
                        <a:rPr lang="fr-FR" sz="1100" b="0" kern="0" dirty="0">
                          <a:solidFill>
                            <a:schemeClr val="tx1"/>
                          </a:solidFill>
                          <a:effectLst/>
                          <a:latin typeface="Arial" panose="020B0604020202020204" pitchFamily="34" charset="0"/>
                          <a:cs typeface="Arial" panose="020B0604020202020204" pitchFamily="34" charset="0"/>
                        </a:rPr>
                        <a:t>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23 (11-37)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82732397"/>
                  </a:ext>
                </a:extLst>
              </a:tr>
            </a:tbl>
          </a:graphicData>
        </a:graphic>
      </p:graphicFrame>
      <p:sp>
        <p:nvSpPr>
          <p:cNvPr id="17" name="ZoneTexte 16">
            <a:extLst>
              <a:ext uri="{FF2B5EF4-FFF2-40B4-BE49-F238E27FC236}">
                <a16:creationId xmlns:a16="http://schemas.microsoft.com/office/drawing/2014/main" id="{D12BEF95-0214-7863-DF47-53CEBA7CADE6}"/>
              </a:ext>
            </a:extLst>
          </p:cNvPr>
          <p:cNvSpPr txBox="1"/>
          <p:nvPr/>
        </p:nvSpPr>
        <p:spPr>
          <a:xfrm>
            <a:off x="11202729" y="806436"/>
            <a:ext cx="776904" cy="338554"/>
          </a:xfrm>
          <a:prstGeom prst="rect">
            <a:avLst/>
          </a:prstGeom>
          <a:noFill/>
        </p:spPr>
        <p:txBody>
          <a:bodyPr wrap="square" rtlCol="0">
            <a:spAutoFit/>
          </a:bodyPr>
          <a:lstStyle/>
          <a:p>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n=140</a:t>
            </a:r>
          </a:p>
        </p:txBody>
      </p:sp>
      <p:grpSp>
        <p:nvGrpSpPr>
          <p:cNvPr id="24" name="Groupe 23">
            <a:extLst>
              <a:ext uri="{FF2B5EF4-FFF2-40B4-BE49-F238E27FC236}">
                <a16:creationId xmlns:a16="http://schemas.microsoft.com/office/drawing/2014/main" id="{4E63AF48-2C12-E04E-72BF-30770FD5105C}"/>
              </a:ext>
            </a:extLst>
          </p:cNvPr>
          <p:cNvGrpSpPr/>
          <p:nvPr/>
        </p:nvGrpSpPr>
        <p:grpSpPr>
          <a:xfrm>
            <a:off x="6261131" y="4400912"/>
            <a:ext cx="5151997" cy="1390955"/>
            <a:chOff x="5672667" y="4514630"/>
            <a:chExt cx="5151997" cy="1390955"/>
          </a:xfrm>
        </p:grpSpPr>
        <p:sp>
          <p:nvSpPr>
            <p:cNvPr id="21" name="Rectangle 20">
              <a:extLst>
                <a:ext uri="{FF2B5EF4-FFF2-40B4-BE49-F238E27FC236}">
                  <a16:creationId xmlns:a16="http://schemas.microsoft.com/office/drawing/2014/main" id="{1816D286-04FA-245A-41E9-500C2D77CCBB}"/>
                </a:ext>
              </a:extLst>
            </p:cNvPr>
            <p:cNvSpPr/>
            <p:nvPr/>
          </p:nvSpPr>
          <p:spPr>
            <a:xfrm>
              <a:off x="5672667" y="4699000"/>
              <a:ext cx="5151997" cy="120658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Espace réservé du texte 1">
              <a:extLst>
                <a:ext uri="{FF2B5EF4-FFF2-40B4-BE49-F238E27FC236}">
                  <a16:creationId xmlns:a16="http://schemas.microsoft.com/office/drawing/2014/main" id="{CF1F8D40-AD1B-1C4C-718E-9CE1F1E02DF6}"/>
                </a:ext>
              </a:extLst>
            </p:cNvPr>
            <p:cNvSpPr txBox="1">
              <a:spLocks/>
            </p:cNvSpPr>
            <p:nvPr/>
          </p:nvSpPr>
          <p:spPr>
            <a:xfrm>
              <a:off x="5849643" y="4514630"/>
              <a:ext cx="4076284" cy="361927"/>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500" b="1" dirty="0"/>
                <a:t>Documented source of infection: </a:t>
              </a:r>
              <a:r>
                <a:rPr lang="en-US" sz="1500" dirty="0"/>
                <a:t>80 (57%)</a:t>
              </a:r>
            </a:p>
          </p:txBody>
        </p:sp>
        <p:sp>
          <p:nvSpPr>
            <p:cNvPr id="23" name="Espace réservé du texte 1">
              <a:extLst>
                <a:ext uri="{FF2B5EF4-FFF2-40B4-BE49-F238E27FC236}">
                  <a16:creationId xmlns:a16="http://schemas.microsoft.com/office/drawing/2014/main" id="{DC64ECA7-2381-BF24-4EE5-1423FCFBA2A6}"/>
                </a:ext>
              </a:extLst>
            </p:cNvPr>
            <p:cNvSpPr txBox="1">
              <a:spLocks/>
            </p:cNvSpPr>
            <p:nvPr/>
          </p:nvSpPr>
          <p:spPr>
            <a:xfrm>
              <a:off x="6004549" y="4905033"/>
              <a:ext cx="2783852" cy="872672"/>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400" dirty="0">
                  <a:effectLst/>
                  <a:ea typeface="Aptos" panose="020B0004020202020204" pitchFamily="34" charset="0"/>
                </a:rPr>
                <a:t>28% </a:t>
              </a:r>
              <a:r>
                <a:rPr lang="fr-FR" sz="1400" dirty="0" err="1">
                  <a:effectLst/>
                  <a:ea typeface="Aptos" panose="020B0004020202020204" pitchFamily="34" charset="0"/>
                </a:rPr>
                <a:t>Catheter-related</a:t>
              </a:r>
              <a:r>
                <a:rPr lang="fr-FR" sz="1400" dirty="0">
                  <a:effectLst/>
                  <a:ea typeface="Aptos" panose="020B0004020202020204" pitchFamily="34" charset="0"/>
                </a:rPr>
                <a:t> BSI</a:t>
              </a:r>
            </a:p>
            <a:p>
              <a:r>
                <a:rPr lang="fr-FR" sz="1400" dirty="0">
                  <a:effectLst/>
                  <a:ea typeface="Aptos" panose="020B0004020202020204" pitchFamily="34" charset="0"/>
                </a:rPr>
                <a:t>10% </a:t>
              </a:r>
              <a:r>
                <a:rPr lang="fr-FR" sz="1400" dirty="0" err="1">
                  <a:effectLst/>
                  <a:ea typeface="Aptos" panose="020B0004020202020204" pitchFamily="34" charset="0"/>
                </a:rPr>
                <a:t>Urinary</a:t>
              </a:r>
              <a:r>
                <a:rPr lang="fr-FR" sz="1400" dirty="0">
                  <a:effectLst/>
                  <a:ea typeface="Aptos" panose="020B0004020202020204" pitchFamily="34" charset="0"/>
                </a:rPr>
                <a:t> tract</a:t>
              </a:r>
            </a:p>
            <a:p>
              <a:r>
                <a:rPr lang="fr-FR" sz="1400" dirty="0">
                  <a:effectLst/>
                  <a:ea typeface="Aptos" panose="020B0004020202020204" pitchFamily="34" charset="0"/>
                </a:rPr>
                <a:t>8% </a:t>
              </a:r>
              <a:r>
                <a:rPr lang="fr-FR" sz="1400" dirty="0" err="1">
                  <a:effectLst/>
                  <a:ea typeface="Aptos" panose="020B0004020202020204" pitchFamily="34" charset="0"/>
                </a:rPr>
                <a:t>Pneumonia</a:t>
              </a:r>
              <a:endParaRPr lang="en-US" sz="1600" dirty="0"/>
            </a:p>
          </p:txBody>
        </p:sp>
      </p:grpSp>
      <p:sp>
        <p:nvSpPr>
          <p:cNvPr id="18" name="Rectangle 17">
            <a:extLst>
              <a:ext uri="{FF2B5EF4-FFF2-40B4-BE49-F238E27FC236}">
                <a16:creationId xmlns:a16="http://schemas.microsoft.com/office/drawing/2014/main" id="{ADA96CF7-4435-2E48-C490-C026F6AD21CA}"/>
              </a:ext>
            </a:extLst>
          </p:cNvPr>
          <p:cNvSpPr/>
          <p:nvPr/>
        </p:nvSpPr>
        <p:spPr>
          <a:xfrm>
            <a:off x="6248400" y="2695943"/>
            <a:ext cx="5151997" cy="157708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Espace réservé du texte 1">
            <a:extLst>
              <a:ext uri="{FF2B5EF4-FFF2-40B4-BE49-F238E27FC236}">
                <a16:creationId xmlns:a16="http://schemas.microsoft.com/office/drawing/2014/main" id="{443CEB90-126B-F30B-B860-88B2CF329C97}"/>
              </a:ext>
            </a:extLst>
          </p:cNvPr>
          <p:cNvSpPr txBox="1">
            <a:spLocks/>
          </p:cNvSpPr>
          <p:nvPr/>
        </p:nvSpPr>
        <p:spPr>
          <a:xfrm>
            <a:off x="6425376" y="2511573"/>
            <a:ext cx="4555890" cy="570433"/>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500" b="1" dirty="0"/>
              <a:t>Clinical characteristics at the episode onset</a:t>
            </a:r>
          </a:p>
        </p:txBody>
      </p:sp>
      <p:graphicFrame>
        <p:nvGraphicFramePr>
          <p:cNvPr id="20" name="Tableau 19">
            <a:extLst>
              <a:ext uri="{FF2B5EF4-FFF2-40B4-BE49-F238E27FC236}">
                <a16:creationId xmlns:a16="http://schemas.microsoft.com/office/drawing/2014/main" id="{6E158181-B3C1-F9EC-6DA4-CFB31E6590C0}"/>
              </a:ext>
            </a:extLst>
          </p:cNvPr>
          <p:cNvGraphicFramePr>
            <a:graphicFrameLocks noGrp="1"/>
          </p:cNvGraphicFramePr>
          <p:nvPr/>
        </p:nvGraphicFramePr>
        <p:xfrm>
          <a:off x="6631221" y="2923445"/>
          <a:ext cx="3759200" cy="1248378"/>
        </p:xfrm>
        <a:graphic>
          <a:graphicData uri="http://schemas.openxmlformats.org/drawingml/2006/table">
            <a:tbl>
              <a:tblPr firstRow="1" firstCol="1" bandRow="1">
                <a:tableStyleId>{5C22544A-7EE6-4342-B048-85BDC9FD1C3A}</a:tableStyleId>
              </a:tblPr>
              <a:tblGrid>
                <a:gridCol w="2794000">
                  <a:extLst>
                    <a:ext uri="{9D8B030D-6E8A-4147-A177-3AD203B41FA5}">
                      <a16:colId xmlns:a16="http://schemas.microsoft.com/office/drawing/2014/main" val="1640904745"/>
                    </a:ext>
                  </a:extLst>
                </a:gridCol>
                <a:gridCol w="965200">
                  <a:extLst>
                    <a:ext uri="{9D8B030D-6E8A-4147-A177-3AD203B41FA5}">
                      <a16:colId xmlns:a16="http://schemas.microsoft.com/office/drawing/2014/main" val="714357861"/>
                    </a:ext>
                  </a:extLst>
                </a:gridCol>
              </a:tblGrid>
              <a:tr h="240378">
                <a:tc>
                  <a:txBody>
                    <a:bodyPr/>
                    <a:lstStyle/>
                    <a:p>
                      <a:pP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Intensive care unit,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93 (66)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74230090"/>
                  </a:ext>
                </a:extLst>
              </a:tr>
              <a:tr h="252000">
                <a:tc>
                  <a:txBody>
                    <a:bodyPr/>
                    <a:lstStyle/>
                    <a:p>
                      <a:pP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Mechanical ventilation, n (%)</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84 (60)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9032487"/>
                  </a:ext>
                </a:extLst>
              </a:tr>
              <a:tr h="252000">
                <a:tc>
                  <a:txBody>
                    <a:bodyPr/>
                    <a:lstStyle/>
                    <a:p>
                      <a:pPr>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Septic</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shock</a:t>
                      </a:r>
                      <a:r>
                        <a:rPr lang="fr-FR" sz="1100" b="0" kern="0" dirty="0">
                          <a:solidFill>
                            <a:schemeClr val="tx1"/>
                          </a:solidFill>
                          <a:effectLst/>
                          <a:latin typeface="Arial" panose="020B0604020202020204" pitchFamily="34" charset="0"/>
                          <a:cs typeface="Arial" panose="020B0604020202020204" pitchFamily="34" charset="0"/>
                        </a:rPr>
                        <a:t>, n (%)</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53 (38)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18955969"/>
                  </a:ext>
                </a:extLst>
              </a:tr>
              <a:tr h="252000">
                <a:tc>
                  <a:txBody>
                    <a:bodyPr/>
                    <a:lstStyle/>
                    <a:p>
                      <a:pP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Median SOFA score,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5 (2-8)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3826911"/>
                  </a:ext>
                </a:extLst>
              </a:tr>
              <a:tr h="252000">
                <a:tc>
                  <a:txBody>
                    <a:bodyPr/>
                    <a:lstStyle/>
                    <a:p>
                      <a:pP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Median INCREMENT score,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 (6-12)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04538060"/>
                  </a:ext>
                </a:extLst>
              </a:tr>
            </a:tbl>
          </a:graphicData>
        </a:graphic>
      </p:graphicFrame>
    </p:spTree>
    <p:extLst>
      <p:ext uri="{BB962C8B-B14F-4D97-AF65-F5344CB8AC3E}">
        <p14:creationId xmlns:p14="http://schemas.microsoft.com/office/powerpoint/2010/main" val="276902749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Results/</a:t>
            </a:r>
            <a:r>
              <a:rPr lang="fr-FR" dirty="0" err="1"/>
              <a:t>microbiology</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Ezequiel CORDOVA et al., ECCMID</a:t>
            </a:r>
            <a:r>
              <a:rPr lang="it-IT" baseline="30000" dirty="0"/>
              <a:t>® </a:t>
            </a:r>
            <a:r>
              <a:rPr lang="it-IT" dirty="0"/>
              <a:t>2024, Abs#O1170</a:t>
            </a:r>
          </a:p>
        </p:txBody>
      </p:sp>
      <p:grpSp>
        <p:nvGrpSpPr>
          <p:cNvPr id="9" name="Groupe 8">
            <a:extLst>
              <a:ext uri="{FF2B5EF4-FFF2-40B4-BE49-F238E27FC236}">
                <a16:creationId xmlns:a16="http://schemas.microsoft.com/office/drawing/2014/main" id="{9F21CCE9-631F-4111-9DBB-7859951521A4}"/>
              </a:ext>
            </a:extLst>
          </p:cNvPr>
          <p:cNvGrpSpPr/>
          <p:nvPr/>
        </p:nvGrpSpPr>
        <p:grpSpPr>
          <a:xfrm>
            <a:off x="1096393" y="806160"/>
            <a:ext cx="4885834" cy="3748897"/>
            <a:chOff x="2024743" y="3652486"/>
            <a:chExt cx="10508620" cy="2030717"/>
          </a:xfrm>
        </p:grpSpPr>
        <p:sp>
          <p:nvSpPr>
            <p:cNvPr id="5" name="Rectangle 4">
              <a:extLst>
                <a:ext uri="{FF2B5EF4-FFF2-40B4-BE49-F238E27FC236}">
                  <a16:creationId xmlns:a16="http://schemas.microsoft.com/office/drawing/2014/main" id="{64404C48-3699-CF63-0984-40336A0901E6}"/>
                </a:ext>
              </a:extLst>
            </p:cNvPr>
            <p:cNvSpPr/>
            <p:nvPr/>
          </p:nvSpPr>
          <p:spPr>
            <a:xfrm>
              <a:off x="2024743" y="3731871"/>
              <a:ext cx="10508620" cy="1951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du texte 1">
              <a:extLst>
                <a:ext uri="{FF2B5EF4-FFF2-40B4-BE49-F238E27FC236}">
                  <a16:creationId xmlns:a16="http://schemas.microsoft.com/office/drawing/2014/main" id="{77690E78-4983-579F-23B8-5CC17BC9A98D}"/>
                </a:ext>
              </a:extLst>
            </p:cNvPr>
            <p:cNvSpPr txBox="1">
              <a:spLocks/>
            </p:cNvSpPr>
            <p:nvPr/>
          </p:nvSpPr>
          <p:spPr>
            <a:xfrm>
              <a:off x="2220686" y="3652486"/>
              <a:ext cx="10008751" cy="15068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500" b="1" dirty="0"/>
                <a:t>Distribution of MBL-producing </a:t>
              </a:r>
              <a:r>
                <a:rPr lang="en-US" sz="1500" b="1" dirty="0" err="1"/>
                <a:t>Enterobacterales</a:t>
              </a:r>
              <a:endParaRPr lang="en-US" sz="1500" b="1" dirty="0"/>
            </a:p>
          </p:txBody>
        </p:sp>
      </p:grpSp>
      <p:grpSp>
        <p:nvGrpSpPr>
          <p:cNvPr id="14" name="Groupe 13">
            <a:extLst>
              <a:ext uri="{FF2B5EF4-FFF2-40B4-BE49-F238E27FC236}">
                <a16:creationId xmlns:a16="http://schemas.microsoft.com/office/drawing/2014/main" id="{8B73C175-9C7E-A9A0-5B68-658D1FCC0902}"/>
              </a:ext>
            </a:extLst>
          </p:cNvPr>
          <p:cNvGrpSpPr/>
          <p:nvPr/>
        </p:nvGrpSpPr>
        <p:grpSpPr>
          <a:xfrm>
            <a:off x="2912731" y="4605626"/>
            <a:ext cx="1295400" cy="1383265"/>
            <a:chOff x="8703733" y="725090"/>
            <a:chExt cx="1295400" cy="1383265"/>
          </a:xfrm>
        </p:grpSpPr>
        <p:graphicFrame>
          <p:nvGraphicFramePr>
            <p:cNvPr id="12" name="Graphique 11">
              <a:extLst>
                <a:ext uri="{FF2B5EF4-FFF2-40B4-BE49-F238E27FC236}">
                  <a16:creationId xmlns:a16="http://schemas.microsoft.com/office/drawing/2014/main" id="{C4AE5957-85B4-A1FB-A089-7AC370DC1181}"/>
                </a:ext>
              </a:extLst>
            </p:cNvPr>
            <p:cNvGraphicFramePr/>
            <p:nvPr>
              <p:extLst>
                <p:ext uri="{D42A27DB-BD31-4B8C-83A1-F6EECF244321}">
                  <p14:modId xmlns:p14="http://schemas.microsoft.com/office/powerpoint/2010/main" val="2311049201"/>
                </p:ext>
              </p:extLst>
            </p:nvPr>
          </p:nvGraphicFramePr>
          <p:xfrm>
            <a:off x="8703733" y="725090"/>
            <a:ext cx="1295400" cy="1206585"/>
          </p:xfrm>
          <a:graphic>
            <a:graphicData uri="http://schemas.openxmlformats.org/drawingml/2006/chart">
              <c:chart xmlns:c="http://schemas.openxmlformats.org/drawingml/2006/chart" xmlns:r="http://schemas.openxmlformats.org/officeDocument/2006/relationships" r:id="rId2"/>
            </a:graphicData>
          </a:graphic>
        </p:graphicFrame>
        <p:sp>
          <p:nvSpPr>
            <p:cNvPr id="13" name="ZoneTexte 12">
              <a:extLst>
                <a:ext uri="{FF2B5EF4-FFF2-40B4-BE49-F238E27FC236}">
                  <a16:creationId xmlns:a16="http://schemas.microsoft.com/office/drawing/2014/main" id="{BF942606-A66C-3CFF-41C6-80A73826FE4B}"/>
                </a:ext>
              </a:extLst>
            </p:cNvPr>
            <p:cNvSpPr txBox="1"/>
            <p:nvPr/>
          </p:nvSpPr>
          <p:spPr>
            <a:xfrm>
              <a:off x="9112425" y="1862134"/>
              <a:ext cx="478016" cy="246221"/>
            </a:xfrm>
            <a:prstGeom prst="rect">
              <a:avLst/>
            </a:prstGeom>
            <a:noFill/>
          </p:spPr>
          <p:txBody>
            <a:bodyPr wrap="none" rtlCol="0">
              <a:spAutoFit/>
            </a:bodyPr>
            <a:lstStyle/>
            <a:p>
              <a:r>
                <a:rPr lang="fr-FR" sz="1000" b="1" dirty="0">
                  <a:latin typeface="Arial" panose="020B0604020202020204" pitchFamily="34" charset="0"/>
                  <a:cs typeface="Arial" panose="020B0604020202020204" pitchFamily="34" charset="0"/>
                </a:rPr>
                <a:t>NDM</a:t>
              </a:r>
            </a:p>
          </p:txBody>
        </p:sp>
      </p:grpSp>
      <p:sp>
        <p:nvSpPr>
          <p:cNvPr id="18" name="Rectangle 17">
            <a:extLst>
              <a:ext uri="{FF2B5EF4-FFF2-40B4-BE49-F238E27FC236}">
                <a16:creationId xmlns:a16="http://schemas.microsoft.com/office/drawing/2014/main" id="{ADA96CF7-4435-2E48-C490-C026F6AD21CA}"/>
              </a:ext>
            </a:extLst>
          </p:cNvPr>
          <p:cNvSpPr/>
          <p:nvPr/>
        </p:nvSpPr>
        <p:spPr>
          <a:xfrm>
            <a:off x="6209775" y="988041"/>
            <a:ext cx="5855409" cy="356701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Espace réservé du texte 1">
            <a:extLst>
              <a:ext uri="{FF2B5EF4-FFF2-40B4-BE49-F238E27FC236}">
                <a16:creationId xmlns:a16="http://schemas.microsoft.com/office/drawing/2014/main" id="{443CEB90-126B-F30B-B860-88B2CF329C97}"/>
              </a:ext>
            </a:extLst>
          </p:cNvPr>
          <p:cNvSpPr txBox="1">
            <a:spLocks/>
          </p:cNvSpPr>
          <p:nvPr/>
        </p:nvSpPr>
        <p:spPr>
          <a:xfrm>
            <a:off x="6386751" y="803671"/>
            <a:ext cx="4467516" cy="632866"/>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500" b="1" dirty="0"/>
              <a:t>Antibiotic resistance profile of MBL-producing </a:t>
            </a:r>
            <a:r>
              <a:rPr lang="en-US" sz="1500" b="1" dirty="0" err="1"/>
              <a:t>Enterobacterales</a:t>
            </a:r>
            <a:endParaRPr lang="en-US" sz="1500" b="1" dirty="0"/>
          </a:p>
        </p:txBody>
      </p:sp>
      <p:graphicFrame>
        <p:nvGraphicFramePr>
          <p:cNvPr id="11" name="Tableau 10">
            <a:extLst>
              <a:ext uri="{FF2B5EF4-FFF2-40B4-BE49-F238E27FC236}">
                <a16:creationId xmlns:a16="http://schemas.microsoft.com/office/drawing/2014/main" id="{7A44D649-9C37-CD31-E583-549AEDE85BD8}"/>
              </a:ext>
            </a:extLst>
          </p:cNvPr>
          <p:cNvGraphicFramePr>
            <a:graphicFrameLocks noGrp="1"/>
          </p:cNvGraphicFramePr>
          <p:nvPr/>
        </p:nvGraphicFramePr>
        <p:xfrm>
          <a:off x="1668094" y="1245617"/>
          <a:ext cx="3507740" cy="3148155"/>
        </p:xfrm>
        <a:graphic>
          <a:graphicData uri="http://schemas.openxmlformats.org/drawingml/2006/table">
            <a:tbl>
              <a:tblPr firstRow="1" firstCol="1" bandRow="1">
                <a:tableStyleId>{5C22544A-7EE6-4342-B048-85BDC9FD1C3A}</a:tableStyleId>
              </a:tblPr>
              <a:tblGrid>
                <a:gridCol w="1615590">
                  <a:extLst>
                    <a:ext uri="{9D8B030D-6E8A-4147-A177-3AD203B41FA5}">
                      <a16:colId xmlns:a16="http://schemas.microsoft.com/office/drawing/2014/main" val="1005113183"/>
                    </a:ext>
                  </a:extLst>
                </a:gridCol>
                <a:gridCol w="1169035">
                  <a:extLst>
                    <a:ext uri="{9D8B030D-6E8A-4147-A177-3AD203B41FA5}">
                      <a16:colId xmlns:a16="http://schemas.microsoft.com/office/drawing/2014/main" val="1644014545"/>
                    </a:ext>
                  </a:extLst>
                </a:gridCol>
                <a:gridCol w="723115">
                  <a:extLst>
                    <a:ext uri="{9D8B030D-6E8A-4147-A177-3AD203B41FA5}">
                      <a16:colId xmlns:a16="http://schemas.microsoft.com/office/drawing/2014/main" val="3361635566"/>
                    </a:ext>
                  </a:extLst>
                </a:gridCol>
              </a:tblGrid>
              <a:tr h="349795">
                <a:tc>
                  <a:txBody>
                    <a:bodyPr/>
                    <a:lstStyle/>
                    <a:p>
                      <a:pPr algn="ctr">
                        <a:lnSpc>
                          <a:spcPct val="107000"/>
                        </a:lnSpc>
                        <a:spcAft>
                          <a:spcPts val="800"/>
                        </a:spcAft>
                      </a:pPr>
                      <a:r>
                        <a:rPr lang="fr-FR" sz="1200" b="1" kern="0" dirty="0" err="1">
                          <a:solidFill>
                            <a:schemeClr val="bg1"/>
                          </a:solidFill>
                          <a:effectLst/>
                          <a:latin typeface="Arial" panose="020B0604020202020204" pitchFamily="34" charset="0"/>
                          <a:cs typeface="Arial" panose="020B0604020202020204" pitchFamily="34" charset="0"/>
                        </a:rPr>
                        <a:t>Microorganisms</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Frequency</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Percent</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4071667937"/>
                  </a:ext>
                </a:extLst>
              </a:tr>
              <a:tr h="349795">
                <a:tc>
                  <a:txBody>
                    <a:bodyPr/>
                    <a:lstStyle/>
                    <a:p>
                      <a:pPr>
                        <a:lnSpc>
                          <a:spcPct val="107000"/>
                        </a:lnSpc>
                        <a:spcAft>
                          <a:spcPts val="800"/>
                        </a:spcAft>
                      </a:pPr>
                      <a:r>
                        <a:rPr lang="fr-FR" sz="1200" b="0" i="1" kern="0" dirty="0">
                          <a:solidFill>
                            <a:schemeClr val="tx1"/>
                          </a:solidFill>
                          <a:effectLst/>
                          <a:latin typeface="Arial" panose="020B0604020202020204" pitchFamily="34" charset="0"/>
                          <a:cs typeface="Arial" panose="020B0604020202020204" pitchFamily="34" charset="0"/>
                        </a:rPr>
                        <a:t>Klebsiella </a:t>
                      </a:r>
                      <a:r>
                        <a:rPr lang="fr-FR" sz="1200" b="0" i="1" kern="0" dirty="0" err="1">
                          <a:solidFill>
                            <a:schemeClr val="tx1"/>
                          </a:solidFill>
                          <a:effectLst/>
                          <a:latin typeface="Arial" panose="020B0604020202020204" pitchFamily="34" charset="0"/>
                          <a:cs typeface="Arial" panose="020B0604020202020204" pitchFamily="34" charset="0"/>
                        </a:rPr>
                        <a:t>pneumoniae</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43675085"/>
                  </a:ext>
                </a:extLst>
              </a:tr>
              <a:tr h="349795">
                <a:tc>
                  <a:txBody>
                    <a:bodyPr/>
                    <a:lstStyle/>
                    <a:p>
                      <a:pPr>
                        <a:lnSpc>
                          <a:spcPct val="107000"/>
                        </a:lnSpc>
                        <a:spcAft>
                          <a:spcPts val="800"/>
                        </a:spcAft>
                      </a:pPr>
                      <a:r>
                        <a:rPr lang="fr-FR" sz="1200" b="0" i="1" kern="0" dirty="0">
                          <a:solidFill>
                            <a:schemeClr val="tx1"/>
                          </a:solidFill>
                          <a:effectLst/>
                          <a:latin typeface="Arial" panose="020B0604020202020204" pitchFamily="34" charset="0"/>
                          <a:cs typeface="Arial" panose="020B0604020202020204" pitchFamily="34" charset="0"/>
                        </a:rPr>
                        <a:t>Serratia </a:t>
                      </a:r>
                      <a:r>
                        <a:rPr lang="fr-FR" sz="1200" b="0" i="1" kern="0" dirty="0" err="1">
                          <a:solidFill>
                            <a:schemeClr val="tx1"/>
                          </a:solidFill>
                          <a:effectLst/>
                          <a:latin typeface="Arial" panose="020B0604020202020204" pitchFamily="34" charset="0"/>
                          <a:cs typeface="Arial" panose="020B0604020202020204" pitchFamily="34" charset="0"/>
                        </a:rPr>
                        <a:t>marcescens</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91967005"/>
                  </a:ext>
                </a:extLst>
              </a:tr>
              <a:tr h="349795">
                <a:tc>
                  <a:txBody>
                    <a:bodyPr/>
                    <a:lstStyle/>
                    <a:p>
                      <a:pPr>
                        <a:lnSpc>
                          <a:spcPct val="107000"/>
                        </a:lnSpc>
                        <a:spcAft>
                          <a:spcPts val="800"/>
                        </a:spcAft>
                      </a:pPr>
                      <a:r>
                        <a:rPr lang="fr-FR" sz="1200" b="0" i="1" kern="0" dirty="0" err="1">
                          <a:solidFill>
                            <a:schemeClr val="tx1"/>
                          </a:solidFill>
                          <a:effectLst/>
                          <a:latin typeface="Arial" panose="020B0604020202020204" pitchFamily="34" charset="0"/>
                          <a:cs typeface="Arial" panose="020B0604020202020204" pitchFamily="34" charset="0"/>
                        </a:rPr>
                        <a:t>Providencia</a:t>
                      </a:r>
                      <a:r>
                        <a:rPr lang="fr-FR" sz="1200" b="0" i="1" kern="0" dirty="0">
                          <a:solidFill>
                            <a:schemeClr val="tx1"/>
                          </a:solidFill>
                          <a:effectLst/>
                          <a:latin typeface="Arial" panose="020B0604020202020204" pitchFamily="34" charset="0"/>
                          <a:cs typeface="Arial" panose="020B0604020202020204" pitchFamily="34" charset="0"/>
                        </a:rPr>
                        <a:t> </a:t>
                      </a:r>
                      <a:r>
                        <a:rPr lang="fr-FR" sz="1200" b="0" i="1" kern="0" dirty="0" err="1">
                          <a:solidFill>
                            <a:schemeClr val="tx1"/>
                          </a:solidFill>
                          <a:effectLst/>
                          <a:latin typeface="Arial" panose="020B0604020202020204" pitchFamily="34" charset="0"/>
                          <a:cs typeface="Arial" panose="020B0604020202020204" pitchFamily="34" charset="0"/>
                        </a:rPr>
                        <a:t>stuartii</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20942347"/>
                  </a:ext>
                </a:extLst>
              </a:tr>
              <a:tr h="349795">
                <a:tc>
                  <a:txBody>
                    <a:bodyPr/>
                    <a:lstStyle/>
                    <a:p>
                      <a:pPr>
                        <a:lnSpc>
                          <a:spcPct val="107000"/>
                        </a:lnSpc>
                        <a:spcAft>
                          <a:spcPts val="800"/>
                        </a:spcAft>
                      </a:pPr>
                      <a:r>
                        <a:rPr lang="fr-FR" sz="1200" b="0" i="1" kern="0">
                          <a:solidFill>
                            <a:schemeClr val="tx1"/>
                          </a:solidFill>
                          <a:effectLst/>
                          <a:latin typeface="Arial" panose="020B0604020202020204" pitchFamily="34" charset="0"/>
                          <a:cs typeface="Arial" panose="020B0604020202020204" pitchFamily="34" charset="0"/>
                        </a:rPr>
                        <a:t>Escherichia coli</a:t>
                      </a:r>
                      <a:endParaRPr lang="fr-FR" sz="1200" b="0" i="1"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72079603"/>
                  </a:ext>
                </a:extLst>
              </a:tr>
              <a:tr h="349795">
                <a:tc>
                  <a:txBody>
                    <a:bodyPr/>
                    <a:lstStyle/>
                    <a:p>
                      <a:pPr>
                        <a:lnSpc>
                          <a:spcPct val="107000"/>
                        </a:lnSpc>
                        <a:spcAft>
                          <a:spcPts val="800"/>
                        </a:spcAft>
                      </a:pPr>
                      <a:r>
                        <a:rPr lang="fr-FR" sz="1200" b="0" i="1" kern="0" dirty="0">
                          <a:solidFill>
                            <a:schemeClr val="tx1"/>
                          </a:solidFill>
                          <a:effectLst/>
                          <a:latin typeface="Arial" panose="020B0604020202020204" pitchFamily="34" charset="0"/>
                          <a:cs typeface="Arial" panose="020B0604020202020204" pitchFamily="34" charset="0"/>
                        </a:rPr>
                        <a:t>Proteus mirabilis</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32037808"/>
                  </a:ext>
                </a:extLst>
              </a:tr>
              <a:tr h="349795">
                <a:tc>
                  <a:txBody>
                    <a:bodyPr/>
                    <a:lstStyle/>
                    <a:p>
                      <a:pPr>
                        <a:lnSpc>
                          <a:spcPct val="107000"/>
                        </a:lnSpc>
                        <a:spcAft>
                          <a:spcPts val="800"/>
                        </a:spcAft>
                      </a:pPr>
                      <a:r>
                        <a:rPr lang="fr-FR" sz="1200" b="0" i="1" kern="0">
                          <a:solidFill>
                            <a:schemeClr val="tx1"/>
                          </a:solidFill>
                          <a:effectLst/>
                          <a:latin typeface="Arial" panose="020B0604020202020204" pitchFamily="34" charset="0"/>
                          <a:cs typeface="Arial" panose="020B0604020202020204" pitchFamily="34" charset="0"/>
                        </a:rPr>
                        <a:t>Klebsiella aerogenes</a:t>
                      </a:r>
                      <a:endParaRPr lang="fr-FR" sz="1200" b="0" i="1"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292799"/>
                  </a:ext>
                </a:extLst>
              </a:tr>
              <a:tr h="349795">
                <a:tc>
                  <a:txBody>
                    <a:bodyPr/>
                    <a:lstStyle/>
                    <a:p>
                      <a:pPr>
                        <a:lnSpc>
                          <a:spcPct val="107000"/>
                        </a:lnSpc>
                        <a:spcAft>
                          <a:spcPts val="800"/>
                        </a:spcAft>
                      </a:pPr>
                      <a:r>
                        <a:rPr lang="fr-FR" sz="1200" b="0" i="1" kern="0" dirty="0">
                          <a:solidFill>
                            <a:schemeClr val="tx1"/>
                          </a:solidFill>
                          <a:effectLst/>
                          <a:latin typeface="Arial" panose="020B0604020202020204" pitchFamily="34" charset="0"/>
                          <a:cs typeface="Arial" panose="020B0604020202020204" pitchFamily="34" charset="0"/>
                        </a:rPr>
                        <a:t>Enterobacter </a:t>
                      </a:r>
                      <a:r>
                        <a:rPr lang="fr-FR" sz="1200" b="0" i="1" kern="0" dirty="0" err="1">
                          <a:solidFill>
                            <a:schemeClr val="tx1"/>
                          </a:solidFill>
                          <a:effectLst/>
                          <a:latin typeface="Arial" panose="020B0604020202020204" pitchFamily="34" charset="0"/>
                          <a:cs typeface="Arial" panose="020B0604020202020204" pitchFamily="34" charset="0"/>
                        </a:rPr>
                        <a:t>cloacae</a:t>
                      </a:r>
                      <a:endParaRPr lang="fr-FR" sz="12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98282496"/>
                  </a:ext>
                </a:extLst>
              </a:tr>
              <a:tr h="349795">
                <a:tc>
                  <a:txBody>
                    <a:bodyPr/>
                    <a:lstStyle/>
                    <a:p>
                      <a:pP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TOTAL</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140</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100%</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0040401"/>
                  </a:ext>
                </a:extLst>
              </a:tr>
            </a:tbl>
          </a:graphicData>
        </a:graphic>
      </p:graphicFrame>
      <p:graphicFrame>
        <p:nvGraphicFramePr>
          <p:cNvPr id="27" name="Graphique 26">
            <a:extLst>
              <a:ext uri="{FF2B5EF4-FFF2-40B4-BE49-F238E27FC236}">
                <a16:creationId xmlns:a16="http://schemas.microsoft.com/office/drawing/2014/main" id="{17509655-C0AD-228D-30DE-79D9E2DBBE19}"/>
              </a:ext>
            </a:extLst>
          </p:cNvPr>
          <p:cNvGraphicFramePr/>
          <p:nvPr>
            <p:extLst>
              <p:ext uri="{D42A27DB-BD31-4B8C-83A1-F6EECF244321}">
                <p14:modId xmlns:p14="http://schemas.microsoft.com/office/powerpoint/2010/main" val="2228443390"/>
              </p:ext>
            </p:extLst>
          </p:nvPr>
        </p:nvGraphicFramePr>
        <p:xfrm>
          <a:off x="6346943" y="1320835"/>
          <a:ext cx="5742854" cy="3344298"/>
        </p:xfrm>
        <a:graphic>
          <a:graphicData uri="http://schemas.openxmlformats.org/drawingml/2006/chart">
            <c:chart xmlns:c="http://schemas.openxmlformats.org/drawingml/2006/chart" xmlns:r="http://schemas.openxmlformats.org/officeDocument/2006/relationships" r:id="rId3"/>
          </a:graphicData>
        </a:graphic>
      </p:graphicFrame>
      <p:grpSp>
        <p:nvGrpSpPr>
          <p:cNvPr id="30" name="Groupe 29">
            <a:extLst>
              <a:ext uri="{FF2B5EF4-FFF2-40B4-BE49-F238E27FC236}">
                <a16:creationId xmlns:a16="http://schemas.microsoft.com/office/drawing/2014/main" id="{B2AE9D5D-6546-A556-23ED-F31C9D10E0A4}"/>
              </a:ext>
            </a:extLst>
          </p:cNvPr>
          <p:cNvGrpSpPr/>
          <p:nvPr/>
        </p:nvGrpSpPr>
        <p:grpSpPr>
          <a:xfrm>
            <a:off x="4889589" y="4605431"/>
            <a:ext cx="1295400" cy="1389745"/>
            <a:chOff x="8703733" y="725090"/>
            <a:chExt cx="1295400" cy="1389745"/>
          </a:xfrm>
        </p:grpSpPr>
        <p:graphicFrame>
          <p:nvGraphicFramePr>
            <p:cNvPr id="31" name="Graphique 30">
              <a:extLst>
                <a:ext uri="{FF2B5EF4-FFF2-40B4-BE49-F238E27FC236}">
                  <a16:creationId xmlns:a16="http://schemas.microsoft.com/office/drawing/2014/main" id="{07EF5C8F-9F56-DC60-BC92-AE0B4671A6BA}"/>
                </a:ext>
              </a:extLst>
            </p:cNvPr>
            <p:cNvGraphicFramePr/>
            <p:nvPr>
              <p:extLst>
                <p:ext uri="{D42A27DB-BD31-4B8C-83A1-F6EECF244321}">
                  <p14:modId xmlns:p14="http://schemas.microsoft.com/office/powerpoint/2010/main" val="521366293"/>
                </p:ext>
              </p:extLst>
            </p:nvPr>
          </p:nvGraphicFramePr>
          <p:xfrm>
            <a:off x="8703733" y="725090"/>
            <a:ext cx="1295400" cy="1206585"/>
          </p:xfrm>
          <a:graphic>
            <a:graphicData uri="http://schemas.openxmlformats.org/drawingml/2006/chart">
              <c:chart xmlns:c="http://schemas.openxmlformats.org/drawingml/2006/chart" xmlns:r="http://schemas.openxmlformats.org/officeDocument/2006/relationships" r:id="rId4"/>
            </a:graphicData>
          </a:graphic>
        </p:graphicFrame>
        <p:sp>
          <p:nvSpPr>
            <p:cNvPr id="32" name="ZoneTexte 31">
              <a:extLst>
                <a:ext uri="{FF2B5EF4-FFF2-40B4-BE49-F238E27FC236}">
                  <a16:creationId xmlns:a16="http://schemas.microsoft.com/office/drawing/2014/main" id="{AF8A074A-8FF9-86AA-FE6B-CC1FBB39E5C2}"/>
                </a:ext>
              </a:extLst>
            </p:cNvPr>
            <p:cNvSpPr txBox="1"/>
            <p:nvPr/>
          </p:nvSpPr>
          <p:spPr>
            <a:xfrm>
              <a:off x="8905379" y="1868614"/>
              <a:ext cx="880369" cy="246221"/>
            </a:xfrm>
            <a:prstGeom prst="rect">
              <a:avLst/>
            </a:prstGeom>
            <a:noFill/>
          </p:spPr>
          <p:txBody>
            <a:bodyPr wrap="none" rtlCol="0">
              <a:spAutoFit/>
            </a:bodyPr>
            <a:lstStyle/>
            <a:p>
              <a:r>
                <a:rPr lang="fr-FR" sz="1000" b="1" dirty="0">
                  <a:latin typeface="Arial" panose="020B0604020202020204" pitchFamily="34" charset="0"/>
                  <a:cs typeface="Arial" panose="020B0604020202020204" pitchFamily="34" charset="0"/>
                </a:rPr>
                <a:t>MBL + KPC</a:t>
              </a:r>
            </a:p>
          </p:txBody>
        </p:sp>
      </p:grpSp>
      <p:grpSp>
        <p:nvGrpSpPr>
          <p:cNvPr id="33" name="Groupe 32">
            <a:extLst>
              <a:ext uri="{FF2B5EF4-FFF2-40B4-BE49-F238E27FC236}">
                <a16:creationId xmlns:a16="http://schemas.microsoft.com/office/drawing/2014/main" id="{C67F129F-5659-FE83-250C-FAC0FC9A9233}"/>
              </a:ext>
            </a:extLst>
          </p:cNvPr>
          <p:cNvGrpSpPr/>
          <p:nvPr/>
        </p:nvGrpSpPr>
        <p:grpSpPr>
          <a:xfrm>
            <a:off x="6917230" y="4605431"/>
            <a:ext cx="1383561" cy="1543634"/>
            <a:chOff x="8703733" y="725090"/>
            <a:chExt cx="1383561" cy="1543634"/>
          </a:xfrm>
        </p:grpSpPr>
        <p:graphicFrame>
          <p:nvGraphicFramePr>
            <p:cNvPr id="34" name="Graphique 33">
              <a:extLst>
                <a:ext uri="{FF2B5EF4-FFF2-40B4-BE49-F238E27FC236}">
                  <a16:creationId xmlns:a16="http://schemas.microsoft.com/office/drawing/2014/main" id="{90E49785-0F94-9EE0-82D8-6CBC8CF8D858}"/>
                </a:ext>
              </a:extLst>
            </p:cNvPr>
            <p:cNvGraphicFramePr/>
            <p:nvPr>
              <p:extLst>
                <p:ext uri="{D42A27DB-BD31-4B8C-83A1-F6EECF244321}">
                  <p14:modId xmlns:p14="http://schemas.microsoft.com/office/powerpoint/2010/main" val="2073614789"/>
                </p:ext>
              </p:extLst>
            </p:nvPr>
          </p:nvGraphicFramePr>
          <p:xfrm>
            <a:off x="8703733" y="725090"/>
            <a:ext cx="1295400" cy="1206585"/>
          </p:xfrm>
          <a:graphic>
            <a:graphicData uri="http://schemas.openxmlformats.org/drawingml/2006/chart">
              <c:chart xmlns:c="http://schemas.openxmlformats.org/drawingml/2006/chart" xmlns:r="http://schemas.openxmlformats.org/officeDocument/2006/relationships" r:id="rId5"/>
            </a:graphicData>
          </a:graphic>
        </p:graphicFrame>
        <p:sp>
          <p:nvSpPr>
            <p:cNvPr id="35" name="ZoneTexte 34">
              <a:extLst>
                <a:ext uri="{FF2B5EF4-FFF2-40B4-BE49-F238E27FC236}">
                  <a16:creationId xmlns:a16="http://schemas.microsoft.com/office/drawing/2014/main" id="{F5B04715-A78A-DF4C-AEDA-6DE20B4D1230}"/>
                </a:ext>
              </a:extLst>
            </p:cNvPr>
            <p:cNvSpPr txBox="1"/>
            <p:nvPr/>
          </p:nvSpPr>
          <p:spPr>
            <a:xfrm>
              <a:off x="8734038" y="1868614"/>
              <a:ext cx="1353256" cy="400110"/>
            </a:xfrm>
            <a:prstGeom prst="rect">
              <a:avLst/>
            </a:prstGeom>
            <a:noFill/>
          </p:spPr>
          <p:txBody>
            <a:bodyPr wrap="none" rtlCol="0">
              <a:spAutoFit/>
            </a:bodyPr>
            <a:lstStyle/>
            <a:p>
              <a:pPr algn="ctr"/>
              <a:r>
                <a:rPr lang="nn-NO" sz="1000" b="1" dirty="0">
                  <a:latin typeface="Arial" panose="020B0604020202020204" pitchFamily="34" charset="0"/>
                  <a:cs typeface="Arial" panose="020B0604020202020204" pitchFamily="34" charset="0"/>
                </a:rPr>
                <a:t>MBL + OXA-48 like </a:t>
              </a:r>
              <a:br>
                <a:rPr lang="nn-NO" sz="1000" b="1" dirty="0">
                  <a:latin typeface="Arial" panose="020B0604020202020204" pitchFamily="34" charset="0"/>
                  <a:cs typeface="Arial" panose="020B0604020202020204" pitchFamily="34" charset="0"/>
                </a:rPr>
              </a:br>
              <a:r>
                <a:rPr lang="nn-NO" sz="1000" dirty="0">
                  <a:latin typeface="Arial" panose="020B0604020202020204" pitchFamily="34" charset="0"/>
                  <a:cs typeface="Arial" panose="020B0604020202020204" pitchFamily="34" charset="0"/>
                </a:rPr>
                <a:t>(OXA-163 100%)</a:t>
              </a:r>
              <a:endParaRPr lang="fr-FR" sz="1000" dirty="0">
                <a:latin typeface="Arial" panose="020B0604020202020204" pitchFamily="34" charset="0"/>
                <a:cs typeface="Arial" panose="020B0604020202020204" pitchFamily="34" charset="0"/>
              </a:endParaRPr>
            </a:p>
          </p:txBody>
        </p:sp>
      </p:grpSp>
      <p:grpSp>
        <p:nvGrpSpPr>
          <p:cNvPr id="36" name="Groupe 35">
            <a:extLst>
              <a:ext uri="{FF2B5EF4-FFF2-40B4-BE49-F238E27FC236}">
                <a16:creationId xmlns:a16="http://schemas.microsoft.com/office/drawing/2014/main" id="{C6B998AE-37CC-93A0-2FCE-2B8CE0BBDD5A}"/>
              </a:ext>
            </a:extLst>
          </p:cNvPr>
          <p:cNvGrpSpPr/>
          <p:nvPr/>
        </p:nvGrpSpPr>
        <p:grpSpPr>
          <a:xfrm>
            <a:off x="8892262" y="4605766"/>
            <a:ext cx="2058577" cy="1543634"/>
            <a:chOff x="8381377" y="725090"/>
            <a:chExt cx="2058577" cy="1543634"/>
          </a:xfrm>
        </p:grpSpPr>
        <p:graphicFrame>
          <p:nvGraphicFramePr>
            <p:cNvPr id="37" name="Graphique 36">
              <a:extLst>
                <a:ext uri="{FF2B5EF4-FFF2-40B4-BE49-F238E27FC236}">
                  <a16:creationId xmlns:a16="http://schemas.microsoft.com/office/drawing/2014/main" id="{57C5FCF0-671C-BC00-D358-2CA7671DF7C2}"/>
                </a:ext>
              </a:extLst>
            </p:cNvPr>
            <p:cNvGraphicFramePr/>
            <p:nvPr>
              <p:extLst>
                <p:ext uri="{D42A27DB-BD31-4B8C-83A1-F6EECF244321}">
                  <p14:modId xmlns:p14="http://schemas.microsoft.com/office/powerpoint/2010/main" val="3561351182"/>
                </p:ext>
              </p:extLst>
            </p:nvPr>
          </p:nvGraphicFramePr>
          <p:xfrm>
            <a:off x="8703733" y="725090"/>
            <a:ext cx="1295400" cy="1206585"/>
          </p:xfrm>
          <a:graphic>
            <a:graphicData uri="http://schemas.openxmlformats.org/drawingml/2006/chart">
              <c:chart xmlns:c="http://schemas.openxmlformats.org/drawingml/2006/chart" xmlns:r="http://schemas.openxmlformats.org/officeDocument/2006/relationships" r:id="rId6"/>
            </a:graphicData>
          </a:graphic>
        </p:graphicFrame>
        <p:sp>
          <p:nvSpPr>
            <p:cNvPr id="38" name="ZoneTexte 37">
              <a:extLst>
                <a:ext uri="{FF2B5EF4-FFF2-40B4-BE49-F238E27FC236}">
                  <a16:creationId xmlns:a16="http://schemas.microsoft.com/office/drawing/2014/main" id="{0D1E9763-F71A-FB37-8039-57A06AD1EBCD}"/>
                </a:ext>
              </a:extLst>
            </p:cNvPr>
            <p:cNvSpPr txBox="1"/>
            <p:nvPr/>
          </p:nvSpPr>
          <p:spPr>
            <a:xfrm>
              <a:off x="8381377" y="1868614"/>
              <a:ext cx="2058577" cy="400110"/>
            </a:xfrm>
            <a:prstGeom prst="rect">
              <a:avLst/>
            </a:prstGeom>
            <a:noFill/>
          </p:spPr>
          <p:txBody>
            <a:bodyPr wrap="none" rtlCol="0">
              <a:spAutoFit/>
            </a:bodyPr>
            <a:lstStyle/>
            <a:p>
              <a:pPr algn="ctr"/>
              <a:r>
                <a:rPr lang="en-US" sz="1000" b="1" dirty="0">
                  <a:latin typeface="Arial" panose="020B0604020202020204" pitchFamily="34" charset="0"/>
                  <a:cs typeface="Arial" panose="020B0604020202020204" pitchFamily="34" charset="0"/>
                </a:rPr>
                <a:t>MBL + ESBL, KPC or OXA-163 </a:t>
              </a:r>
              <a:br>
                <a:rPr lang="en-US" sz="1000" b="1" dirty="0">
                  <a:latin typeface="Arial" panose="020B0604020202020204" pitchFamily="34" charset="0"/>
                  <a:cs typeface="Arial" panose="020B0604020202020204" pitchFamily="34" charset="0"/>
                </a:rPr>
              </a:br>
              <a:r>
                <a:rPr lang="en-US" sz="1000" dirty="0">
                  <a:latin typeface="Arial" panose="020B0604020202020204" pitchFamily="34" charset="0"/>
                  <a:cs typeface="Arial" panose="020B0604020202020204" pitchFamily="34" charset="0"/>
                </a:rPr>
                <a:t>(ATM resistance)</a:t>
              </a:r>
              <a:endParaRPr lang="fr-FR" sz="1000" dirty="0">
                <a:latin typeface="Arial" panose="020B0604020202020204" pitchFamily="34" charset="0"/>
                <a:cs typeface="Arial" panose="020B0604020202020204" pitchFamily="34" charset="0"/>
              </a:endParaRPr>
            </a:p>
          </p:txBody>
        </p:sp>
      </p:grpSp>
      <p:sp>
        <p:nvSpPr>
          <p:cNvPr id="2" name="ZoneTexte 1">
            <a:extLst>
              <a:ext uri="{FF2B5EF4-FFF2-40B4-BE49-F238E27FC236}">
                <a16:creationId xmlns:a16="http://schemas.microsoft.com/office/drawing/2014/main" id="{3324F7C3-8F70-37A3-7760-3FAB98A9E071}"/>
              </a:ext>
            </a:extLst>
          </p:cNvPr>
          <p:cNvSpPr txBox="1"/>
          <p:nvPr/>
        </p:nvSpPr>
        <p:spPr>
          <a:xfrm rot="16200000">
            <a:off x="5985282" y="2353298"/>
            <a:ext cx="713657" cy="215444"/>
          </a:xfrm>
          <a:prstGeom prst="rect">
            <a:avLst/>
          </a:prstGeom>
          <a:noFill/>
        </p:spPr>
        <p:txBody>
          <a:bodyPr wrap="none" rtlCol="0">
            <a:spAutoFit/>
          </a:bodyPr>
          <a:lstStyle/>
          <a:p>
            <a:r>
              <a:rPr lang="fr-FR" sz="8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Percentage</a:t>
            </a:r>
          </a:p>
        </p:txBody>
      </p:sp>
    </p:spTree>
    <p:extLst>
      <p:ext uri="{BB962C8B-B14F-4D97-AF65-F5344CB8AC3E}">
        <p14:creationId xmlns:p14="http://schemas.microsoft.com/office/powerpoint/2010/main" val="3767685268"/>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Results / </a:t>
            </a:r>
            <a:r>
              <a:rPr lang="fr-FR" dirty="0" err="1"/>
              <a:t>antimicrobial</a:t>
            </a:r>
            <a:r>
              <a:rPr lang="fr-FR" dirty="0"/>
              <a:t> </a:t>
            </a:r>
            <a:r>
              <a:rPr lang="fr-FR" dirty="0" err="1"/>
              <a:t>treatment</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it-IT" dirty="0"/>
              <a:t>Ezequiel CORDOVA et al., ECCMID</a:t>
            </a:r>
            <a:r>
              <a:rPr lang="it-IT" baseline="30000" dirty="0"/>
              <a:t>® </a:t>
            </a:r>
            <a:r>
              <a:rPr lang="it-IT" dirty="0"/>
              <a:t>2024, Abs#O1170</a:t>
            </a:r>
          </a:p>
        </p:txBody>
      </p:sp>
      <p:grpSp>
        <p:nvGrpSpPr>
          <p:cNvPr id="9" name="Groupe 8">
            <a:extLst>
              <a:ext uri="{FF2B5EF4-FFF2-40B4-BE49-F238E27FC236}">
                <a16:creationId xmlns:a16="http://schemas.microsoft.com/office/drawing/2014/main" id="{9F21CCE9-631F-4111-9DBB-7859951521A4}"/>
              </a:ext>
            </a:extLst>
          </p:cNvPr>
          <p:cNvGrpSpPr/>
          <p:nvPr/>
        </p:nvGrpSpPr>
        <p:grpSpPr>
          <a:xfrm>
            <a:off x="1491725" y="2364288"/>
            <a:ext cx="10048341" cy="2910446"/>
            <a:chOff x="2024743" y="3652486"/>
            <a:chExt cx="10508620" cy="2030717"/>
          </a:xfrm>
        </p:grpSpPr>
        <p:sp>
          <p:nvSpPr>
            <p:cNvPr id="5" name="Rectangle 4">
              <a:extLst>
                <a:ext uri="{FF2B5EF4-FFF2-40B4-BE49-F238E27FC236}">
                  <a16:creationId xmlns:a16="http://schemas.microsoft.com/office/drawing/2014/main" id="{64404C48-3699-CF63-0984-40336A0901E6}"/>
                </a:ext>
              </a:extLst>
            </p:cNvPr>
            <p:cNvSpPr/>
            <p:nvPr/>
          </p:nvSpPr>
          <p:spPr>
            <a:xfrm>
              <a:off x="2024743" y="3731871"/>
              <a:ext cx="10508620" cy="1951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du texte 1">
              <a:extLst>
                <a:ext uri="{FF2B5EF4-FFF2-40B4-BE49-F238E27FC236}">
                  <a16:creationId xmlns:a16="http://schemas.microsoft.com/office/drawing/2014/main" id="{77690E78-4983-579F-23B8-5CC17BC9A98D}"/>
                </a:ext>
              </a:extLst>
            </p:cNvPr>
            <p:cNvSpPr txBox="1">
              <a:spLocks/>
            </p:cNvSpPr>
            <p:nvPr/>
          </p:nvSpPr>
          <p:spPr>
            <a:xfrm>
              <a:off x="2220688" y="3652486"/>
              <a:ext cx="2883754" cy="15068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500" b="1" dirty="0"/>
                <a:t>Targeted treatment (n=140):</a:t>
              </a:r>
            </a:p>
          </p:txBody>
        </p:sp>
      </p:grpSp>
      <p:sp>
        <p:nvSpPr>
          <p:cNvPr id="2" name="Espace réservé du texte 1">
            <a:extLst>
              <a:ext uri="{FF2B5EF4-FFF2-40B4-BE49-F238E27FC236}">
                <a16:creationId xmlns:a16="http://schemas.microsoft.com/office/drawing/2014/main" id="{0C84B023-4EBF-7BC8-1CF9-274108912625}"/>
              </a:ext>
            </a:extLst>
          </p:cNvPr>
          <p:cNvSpPr>
            <a:spLocks noGrp="1"/>
          </p:cNvSpPr>
          <p:nvPr>
            <p:ph type="body" sz="quarter" idx="15"/>
          </p:nvPr>
        </p:nvSpPr>
        <p:spPr>
          <a:xfrm>
            <a:off x="957435" y="1003516"/>
            <a:ext cx="7145165" cy="1206585"/>
          </a:xfrm>
        </p:spPr>
        <p:txBody>
          <a:bodyPr/>
          <a:lstStyle/>
          <a:p>
            <a:pPr>
              <a:spcAft>
                <a:spcPts val="600"/>
              </a:spcAft>
            </a:pPr>
            <a:r>
              <a:rPr lang="en-US" sz="1600" dirty="0"/>
              <a:t>Empirical treatment: 139 (99%)</a:t>
            </a:r>
          </a:p>
          <a:p>
            <a:pPr>
              <a:spcAft>
                <a:spcPts val="600"/>
              </a:spcAft>
            </a:pPr>
            <a:r>
              <a:rPr lang="en-US" sz="1600" dirty="0"/>
              <a:t>Appropriate empirical treatment: 40 (29%)</a:t>
            </a:r>
          </a:p>
          <a:p>
            <a:pPr>
              <a:spcAft>
                <a:spcPts val="600"/>
              </a:spcAft>
            </a:pPr>
            <a:r>
              <a:rPr lang="en-US" sz="1600" dirty="0"/>
              <a:t>Time to effective targeted treatment (median): 2 days (IQR 0-3)</a:t>
            </a:r>
          </a:p>
        </p:txBody>
      </p:sp>
      <p:sp>
        <p:nvSpPr>
          <p:cNvPr id="3" name="ZoneTexte 2">
            <a:extLst>
              <a:ext uri="{FF2B5EF4-FFF2-40B4-BE49-F238E27FC236}">
                <a16:creationId xmlns:a16="http://schemas.microsoft.com/office/drawing/2014/main" id="{756E5E58-E1B1-0C27-A2F9-321BD6B580D3}"/>
              </a:ext>
            </a:extLst>
          </p:cNvPr>
          <p:cNvSpPr txBox="1"/>
          <p:nvPr/>
        </p:nvSpPr>
        <p:spPr>
          <a:xfrm>
            <a:off x="1770205" y="3394461"/>
            <a:ext cx="2053767" cy="523220"/>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Combination: 89 (64%)</a:t>
            </a:r>
          </a:p>
          <a:p>
            <a:r>
              <a:rPr lang="en-US" sz="1400" dirty="0">
                <a:latin typeface="Arial" panose="020B0604020202020204" pitchFamily="34" charset="0"/>
                <a:cs typeface="Arial" panose="020B0604020202020204" pitchFamily="34" charset="0"/>
              </a:rPr>
              <a:t>Monotherapy: 51 (36%)</a:t>
            </a:r>
          </a:p>
        </p:txBody>
      </p:sp>
      <p:sp>
        <p:nvSpPr>
          <p:cNvPr id="8" name="Flèche : droite 7">
            <a:extLst>
              <a:ext uri="{FF2B5EF4-FFF2-40B4-BE49-F238E27FC236}">
                <a16:creationId xmlns:a16="http://schemas.microsoft.com/office/drawing/2014/main" id="{491EDA67-B354-FFE2-D0F5-656030A879AC}"/>
              </a:ext>
            </a:extLst>
          </p:cNvPr>
          <p:cNvSpPr/>
          <p:nvPr/>
        </p:nvSpPr>
        <p:spPr>
          <a:xfrm>
            <a:off x="4202708" y="3406855"/>
            <a:ext cx="1016000" cy="531688"/>
          </a:xfrm>
          <a:prstGeom prst="rightArrow">
            <a:avLst/>
          </a:prstGeom>
          <a:solidFill>
            <a:srgbClr val="AA80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ZoneTexte 9">
            <a:extLst>
              <a:ext uri="{FF2B5EF4-FFF2-40B4-BE49-F238E27FC236}">
                <a16:creationId xmlns:a16="http://schemas.microsoft.com/office/drawing/2014/main" id="{307D1B6A-BA67-9703-431F-8E228741364C}"/>
              </a:ext>
            </a:extLst>
          </p:cNvPr>
          <p:cNvSpPr txBox="1"/>
          <p:nvPr/>
        </p:nvSpPr>
        <p:spPr>
          <a:xfrm>
            <a:off x="5495033" y="2810925"/>
            <a:ext cx="1460977" cy="1723549"/>
          </a:xfrm>
          <a:prstGeom prst="rect">
            <a:avLst/>
          </a:prstGeom>
          <a:noFill/>
        </p:spPr>
        <p:txBody>
          <a:bodyPr wrap="none" rtlCol="0">
            <a:spAutoFit/>
          </a:bodyPr>
          <a:lstStyle/>
          <a:p>
            <a:pPr algn="ctr">
              <a:spcAft>
                <a:spcPts val="600"/>
              </a:spcAft>
            </a:pPr>
            <a:r>
              <a:rPr lang="fr-FR" sz="20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23%</a:t>
            </a:r>
            <a:endParaRPr lang="fr-FR" sz="1400" b="1" kern="100" dirty="0">
              <a:solidFill>
                <a:srgbClr val="5E247C"/>
              </a:solidFill>
              <a:latin typeface="Arial" panose="020B0604020202020204" pitchFamily="34" charset="0"/>
              <a:ea typeface="Aptos" panose="020B0004020202020204" pitchFamily="34" charset="0"/>
              <a:cs typeface="Arial" panose="020B0604020202020204" pitchFamily="34" charset="0"/>
            </a:endParaRPr>
          </a:p>
          <a:p>
            <a:pPr algn="ctr">
              <a:spcAft>
                <a:spcPts val="600"/>
              </a:spcAft>
            </a:pPr>
            <a: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CAZ/AVI + ATM</a:t>
            </a:r>
          </a:p>
          <a:p>
            <a:pPr algn="ctr">
              <a:spcAft>
                <a:spcPts val="600"/>
              </a:spcAft>
            </a:pPr>
            <a:r>
              <a:rPr lang="fr-FR" sz="1200" kern="100" dirty="0">
                <a:solidFill>
                  <a:schemeClr val="bg1">
                    <a:lumMod val="50000"/>
                  </a:schemeClr>
                </a:solidFill>
                <a:effectLst/>
                <a:latin typeface="Arial" panose="020B0604020202020204" pitchFamily="34" charset="0"/>
                <a:ea typeface="Aptos" panose="020B0004020202020204" pitchFamily="34" charset="0"/>
                <a:cs typeface="Arial" panose="020B0604020202020204" pitchFamily="34" charset="0"/>
              </a:rPr>
              <a:t>32/140</a:t>
            </a:r>
            <a:endParaRPr lang="fr-FR" sz="1200" kern="100" dirty="0">
              <a:solidFill>
                <a:schemeClr val="bg1">
                  <a:lumMod val="50000"/>
                </a:schemeClr>
              </a:solidFill>
              <a:latin typeface="Arial" panose="020B0604020202020204" pitchFamily="34" charset="0"/>
              <a:ea typeface="Aptos" panose="020B0004020202020204" pitchFamily="34" charset="0"/>
              <a:cs typeface="Arial" panose="020B0604020202020204" pitchFamily="34" charset="0"/>
            </a:endParaRPr>
          </a:p>
          <a:p>
            <a:pPr algn="ctr">
              <a:spcAft>
                <a:spcPts val="600"/>
              </a:spcAft>
            </a:pPr>
            <a:r>
              <a:rPr lang="fr-FR" sz="1200" b="1" kern="100" dirty="0">
                <a:effectLst/>
                <a:latin typeface="Arial" panose="020B0604020202020204" pitchFamily="34" charset="0"/>
                <a:ea typeface="Aptos" panose="020B0004020202020204" pitchFamily="34" charset="0"/>
                <a:cs typeface="Arial" panose="020B0604020202020204" pitchFamily="34" charset="0"/>
              </a:rPr>
              <a:t>Monotherapy:</a:t>
            </a:r>
            <a:br>
              <a:rPr lang="fr-FR" sz="1200" kern="100" dirty="0">
                <a:effectLst/>
                <a:latin typeface="Arial" panose="020B0604020202020204" pitchFamily="34" charset="0"/>
                <a:ea typeface="Aptos" panose="020B0004020202020204" pitchFamily="34" charset="0"/>
                <a:cs typeface="Arial" panose="020B0604020202020204" pitchFamily="34" charset="0"/>
              </a:rPr>
            </a:br>
            <a:r>
              <a:rPr lang="fr-FR" sz="1200" kern="100" dirty="0">
                <a:effectLst/>
                <a:latin typeface="Arial" panose="020B0604020202020204" pitchFamily="34" charset="0"/>
                <a:ea typeface="Aptos" panose="020B0004020202020204" pitchFamily="34" charset="0"/>
                <a:cs typeface="Arial" panose="020B0604020202020204" pitchFamily="34" charset="0"/>
              </a:rPr>
              <a:t> 31/32 (97%)</a:t>
            </a:r>
          </a:p>
          <a:p>
            <a:pPr algn="ctr"/>
            <a:endParaRPr lang="fr-FR" sz="1400" dirty="0">
              <a:latin typeface="Arial" panose="020B06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E59BCC1C-E3D5-C533-378F-9312CC824ACC}"/>
              </a:ext>
            </a:extLst>
          </p:cNvPr>
          <p:cNvSpPr txBox="1"/>
          <p:nvPr/>
        </p:nvSpPr>
        <p:spPr>
          <a:xfrm>
            <a:off x="7177307" y="2809686"/>
            <a:ext cx="1202572" cy="1692771"/>
          </a:xfrm>
          <a:prstGeom prst="rect">
            <a:avLst/>
          </a:prstGeom>
          <a:noFill/>
        </p:spPr>
        <p:txBody>
          <a:bodyPr wrap="none" rtlCol="0">
            <a:spAutoFit/>
          </a:bodyPr>
          <a:lstStyle/>
          <a:p>
            <a:pPr algn="ctr">
              <a:spcAft>
                <a:spcPts val="600"/>
              </a:spcAft>
            </a:pPr>
            <a:r>
              <a:rPr lang="fr-FR" sz="2000" b="1" kern="100" dirty="0">
                <a:solidFill>
                  <a:srgbClr val="5E247C"/>
                </a:solidFill>
                <a:latin typeface="Arial" panose="020B0604020202020204" pitchFamily="34" charset="0"/>
                <a:ea typeface="Aptos" panose="020B0004020202020204" pitchFamily="34" charset="0"/>
                <a:cs typeface="Arial" panose="020B0604020202020204" pitchFamily="34" charset="0"/>
              </a:rPr>
              <a:t>77</a:t>
            </a:r>
            <a:r>
              <a:rPr lang="fr-FR" sz="20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a:t>
            </a:r>
            <a:endParaRPr lang="fr-FR" sz="1400" b="1" kern="100" dirty="0">
              <a:solidFill>
                <a:srgbClr val="5E247C"/>
              </a:solidFill>
              <a:latin typeface="Arial" panose="020B0604020202020204" pitchFamily="34" charset="0"/>
              <a:ea typeface="Aptos" panose="020B0004020202020204" pitchFamily="34" charset="0"/>
              <a:cs typeface="Arial" panose="020B0604020202020204" pitchFamily="34" charset="0"/>
            </a:endParaRPr>
          </a:p>
          <a:p>
            <a:pPr algn="ctr">
              <a:spcAft>
                <a:spcPts val="600"/>
              </a:spcAft>
            </a:pPr>
            <a:r>
              <a:rPr lang="fr-FR" sz="14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Other</a:t>
            </a:r>
            <a: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ATB</a:t>
            </a:r>
          </a:p>
          <a:p>
            <a:pPr algn="ctr">
              <a:spcAft>
                <a:spcPts val="600"/>
              </a:spcAft>
            </a:pPr>
            <a:r>
              <a:rPr lang="fr-FR" sz="1200" kern="100" dirty="0">
                <a:solidFill>
                  <a:schemeClr val="bg1">
                    <a:lumMod val="50000"/>
                  </a:schemeClr>
                </a:solidFill>
                <a:effectLst/>
                <a:latin typeface="Arial" panose="020B0604020202020204" pitchFamily="34" charset="0"/>
                <a:ea typeface="Aptos" panose="020B0004020202020204" pitchFamily="34" charset="0"/>
                <a:cs typeface="Arial" panose="020B0604020202020204" pitchFamily="34" charset="0"/>
              </a:rPr>
              <a:t>108/140 </a:t>
            </a:r>
          </a:p>
          <a:p>
            <a:pPr algn="ctr">
              <a:spcAft>
                <a:spcPts val="600"/>
              </a:spcAft>
            </a:pPr>
            <a:r>
              <a:rPr lang="fr-FR" sz="1200" b="1" kern="100" dirty="0">
                <a:effectLst/>
                <a:latin typeface="Arial" panose="020B0604020202020204" pitchFamily="34" charset="0"/>
                <a:ea typeface="Aptos" panose="020B0004020202020204" pitchFamily="34" charset="0"/>
                <a:cs typeface="Arial" panose="020B0604020202020204" pitchFamily="34" charset="0"/>
              </a:rPr>
              <a:t>Combination:</a:t>
            </a:r>
            <a:br>
              <a:rPr lang="fr-FR" sz="1200" kern="100" dirty="0">
                <a:effectLst/>
                <a:latin typeface="Arial" panose="020B0604020202020204" pitchFamily="34" charset="0"/>
                <a:ea typeface="Aptos" panose="020B0004020202020204" pitchFamily="34" charset="0"/>
                <a:cs typeface="Arial" panose="020B0604020202020204" pitchFamily="34" charset="0"/>
              </a:rPr>
            </a:br>
            <a:r>
              <a:rPr lang="fr-FR" sz="1200" kern="100" dirty="0">
                <a:effectLst/>
                <a:latin typeface="Arial" panose="020B0604020202020204" pitchFamily="34" charset="0"/>
                <a:ea typeface="Aptos" panose="020B0004020202020204" pitchFamily="34" charset="0"/>
                <a:cs typeface="Arial" panose="020B0604020202020204" pitchFamily="34" charset="0"/>
              </a:rPr>
              <a:t>88/108  (81%)</a:t>
            </a:r>
          </a:p>
          <a:p>
            <a:pPr algn="ctr"/>
            <a:endParaRPr lang="fr-FR" sz="1400" dirty="0">
              <a:latin typeface="Arial" panose="020B0604020202020204" pitchFamily="34" charset="0"/>
              <a:cs typeface="Arial" panose="020B0604020202020204" pitchFamily="34" charset="0"/>
            </a:endParaRPr>
          </a:p>
        </p:txBody>
      </p:sp>
      <p:sp>
        <p:nvSpPr>
          <p:cNvPr id="16" name="Accolade fermante 15">
            <a:extLst>
              <a:ext uri="{FF2B5EF4-FFF2-40B4-BE49-F238E27FC236}">
                <a16:creationId xmlns:a16="http://schemas.microsoft.com/office/drawing/2014/main" id="{F62C18DA-4DBB-DEC3-AE60-A644BD796009}"/>
              </a:ext>
            </a:extLst>
          </p:cNvPr>
          <p:cNvSpPr/>
          <p:nvPr/>
        </p:nvSpPr>
        <p:spPr>
          <a:xfrm>
            <a:off x="8379879" y="2809686"/>
            <a:ext cx="197064" cy="1692771"/>
          </a:xfrm>
          <a:prstGeom prst="rightBrace">
            <a:avLst/>
          </a:prstGeom>
          <a:ln w="38100">
            <a:solidFill>
              <a:srgbClr val="AA80D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7" name="ZoneTexte 16">
            <a:extLst>
              <a:ext uri="{FF2B5EF4-FFF2-40B4-BE49-F238E27FC236}">
                <a16:creationId xmlns:a16="http://schemas.microsoft.com/office/drawing/2014/main" id="{BD6FB7A3-B3A8-3D42-DE01-F4C36105E0DC}"/>
              </a:ext>
            </a:extLst>
          </p:cNvPr>
          <p:cNvSpPr txBox="1"/>
          <p:nvPr/>
        </p:nvSpPr>
        <p:spPr>
          <a:xfrm>
            <a:off x="8834557" y="3303367"/>
            <a:ext cx="1720086" cy="738664"/>
          </a:xfrm>
          <a:prstGeom prst="rect">
            <a:avLst/>
          </a:prstGeom>
          <a:noFill/>
        </p:spPr>
        <p:txBody>
          <a:bodyPr wrap="none" rtlCol="0">
            <a:spAutoFit/>
          </a:bodyPr>
          <a:lstStyle/>
          <a:p>
            <a:r>
              <a:rPr lang="it-IT" sz="1400" b="1" dirty="0">
                <a:latin typeface="Arial" panose="020B0604020202020204" pitchFamily="34" charset="0"/>
                <a:cs typeface="Arial" panose="020B0604020202020204" pitchFamily="34" charset="0"/>
              </a:rPr>
              <a:t>COL</a:t>
            </a:r>
            <a:r>
              <a:rPr lang="it-IT" sz="1400" dirty="0">
                <a:latin typeface="Arial" panose="020B0604020202020204" pitchFamily="34" charset="0"/>
                <a:cs typeface="Arial" panose="020B0604020202020204" pitchFamily="34" charset="0"/>
              </a:rPr>
              <a:t> 56/108 (52%) </a:t>
            </a:r>
          </a:p>
          <a:p>
            <a:r>
              <a:rPr lang="it-IT" sz="1400" b="1" dirty="0">
                <a:latin typeface="Arial" panose="020B0604020202020204" pitchFamily="34" charset="0"/>
                <a:cs typeface="Arial" panose="020B0604020202020204" pitchFamily="34" charset="0"/>
              </a:rPr>
              <a:t>TIG</a:t>
            </a:r>
            <a:r>
              <a:rPr lang="it-IT" sz="1400" dirty="0">
                <a:latin typeface="Arial" panose="020B0604020202020204" pitchFamily="34" charset="0"/>
                <a:cs typeface="Arial" panose="020B0604020202020204" pitchFamily="34" charset="0"/>
              </a:rPr>
              <a:t> 31/108 (29%)</a:t>
            </a:r>
          </a:p>
          <a:p>
            <a:r>
              <a:rPr lang="it-IT" sz="1400" b="1" dirty="0">
                <a:latin typeface="Arial" panose="020B0604020202020204" pitchFamily="34" charset="0"/>
                <a:cs typeface="Arial" panose="020B0604020202020204" pitchFamily="34" charset="0"/>
              </a:rPr>
              <a:t>FOS</a:t>
            </a:r>
            <a:r>
              <a:rPr lang="it-IT" sz="1400" dirty="0">
                <a:latin typeface="Arial" panose="020B0604020202020204" pitchFamily="34" charset="0"/>
                <a:cs typeface="Arial" panose="020B0604020202020204" pitchFamily="34" charset="0"/>
              </a:rPr>
              <a:t> 27/108 (25%)</a:t>
            </a:r>
          </a:p>
        </p:txBody>
      </p:sp>
      <p:sp>
        <p:nvSpPr>
          <p:cNvPr id="20" name="ZoneTexte 19">
            <a:extLst>
              <a:ext uri="{FF2B5EF4-FFF2-40B4-BE49-F238E27FC236}">
                <a16:creationId xmlns:a16="http://schemas.microsoft.com/office/drawing/2014/main" id="{60110C16-7D60-D530-45C4-7B44C99AC19C}"/>
              </a:ext>
            </a:extLst>
          </p:cNvPr>
          <p:cNvSpPr txBox="1"/>
          <p:nvPr/>
        </p:nvSpPr>
        <p:spPr>
          <a:xfrm>
            <a:off x="3641128" y="4821314"/>
            <a:ext cx="6629764" cy="307777"/>
          </a:xfrm>
          <a:prstGeom prst="rect">
            <a:avLst/>
          </a:prstGeom>
          <a:noFill/>
        </p:spPr>
        <p:txBody>
          <a:bodyPr wrap="none" rtlCol="0">
            <a:spAutoFit/>
          </a:bodyPr>
          <a:lstStyle/>
          <a:p>
            <a:r>
              <a:rPr lang="en-US" sz="1400" b="1" dirty="0">
                <a:latin typeface="Arial" panose="020B0604020202020204" pitchFamily="34" charset="0"/>
                <a:cs typeface="Arial" panose="020B0604020202020204" pitchFamily="34" charset="0"/>
              </a:rPr>
              <a:t>INCREMENT Score </a:t>
            </a:r>
            <a:r>
              <a:rPr lang="en-US" sz="1400" dirty="0">
                <a:latin typeface="Arial" panose="020B0604020202020204" pitchFamily="34" charset="0"/>
                <a:cs typeface="Arial" panose="020B0604020202020204" pitchFamily="34" charset="0"/>
              </a:rPr>
              <a:t>(median): 9 points (IQR 6-12) </a:t>
            </a:r>
            <a:r>
              <a:rPr lang="en-US" sz="1400" i="1" dirty="0">
                <a:latin typeface="Arial" panose="020B0604020202020204" pitchFamily="34" charset="0"/>
                <a:cs typeface="Arial" panose="020B0604020202020204" pitchFamily="34" charset="0"/>
              </a:rPr>
              <a:t>vs</a:t>
            </a:r>
            <a:r>
              <a:rPr lang="en-US" sz="1400" dirty="0">
                <a:latin typeface="Arial" panose="020B0604020202020204" pitchFamily="34" charset="0"/>
                <a:cs typeface="Arial" panose="020B0604020202020204" pitchFamily="34" charset="0"/>
              </a:rPr>
              <a:t>. 7 points (IQR 6-11), </a:t>
            </a:r>
            <a:r>
              <a:rPr lang="en-US" sz="1400" i="1" dirty="0">
                <a:latin typeface="Arial" panose="020B0604020202020204" pitchFamily="34" charset="0"/>
                <a:cs typeface="Arial" panose="020B0604020202020204" pitchFamily="34" charset="0"/>
              </a:rPr>
              <a:t>p</a:t>
            </a:r>
            <a:r>
              <a:rPr lang="en-US" sz="1400" dirty="0">
                <a:latin typeface="Arial" panose="020B0604020202020204" pitchFamily="34" charset="0"/>
                <a:cs typeface="Arial" panose="020B0604020202020204" pitchFamily="34" charset="0"/>
              </a:rPr>
              <a:t>=0.99</a:t>
            </a:r>
          </a:p>
        </p:txBody>
      </p:sp>
      <p:sp>
        <p:nvSpPr>
          <p:cNvPr id="21" name="ZoneTexte 20">
            <a:extLst>
              <a:ext uri="{FF2B5EF4-FFF2-40B4-BE49-F238E27FC236}">
                <a16:creationId xmlns:a16="http://schemas.microsoft.com/office/drawing/2014/main" id="{CA8CBC48-2EFB-418C-FF37-C9D4E30F65F6}"/>
              </a:ext>
            </a:extLst>
          </p:cNvPr>
          <p:cNvSpPr txBox="1"/>
          <p:nvPr/>
        </p:nvSpPr>
        <p:spPr>
          <a:xfrm>
            <a:off x="1491725" y="5499767"/>
            <a:ext cx="4051109" cy="30777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Duration of targeted treatment (median): 10 days</a:t>
            </a:r>
          </a:p>
        </p:txBody>
      </p:sp>
    </p:spTree>
    <p:extLst>
      <p:ext uri="{BB962C8B-B14F-4D97-AF65-F5344CB8AC3E}">
        <p14:creationId xmlns:p14="http://schemas.microsoft.com/office/powerpoint/2010/main" val="45708926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F7E4E62-1AFE-E40E-EED3-7134A1399BC8}"/>
              </a:ext>
            </a:extLst>
          </p:cNvPr>
          <p:cNvSpPr>
            <a:spLocks noGrp="1"/>
          </p:cNvSpPr>
          <p:nvPr>
            <p:ph type="title"/>
          </p:nvPr>
        </p:nvSpPr>
        <p:spPr/>
        <p:txBody>
          <a:bodyPr/>
          <a:lstStyle/>
          <a:p>
            <a:r>
              <a:rPr lang="fr-FR" dirty="0"/>
              <a:t>Results/</a:t>
            </a:r>
            <a:r>
              <a:rPr lang="fr-FR" dirty="0" err="1"/>
              <a:t>outcomes</a:t>
            </a:r>
            <a:endParaRPr lang="fr-FR" dirty="0"/>
          </a:p>
        </p:txBody>
      </p:sp>
      <p:sp>
        <p:nvSpPr>
          <p:cNvPr id="7" name="Rectangle 6">
            <a:extLst>
              <a:ext uri="{FF2B5EF4-FFF2-40B4-BE49-F238E27FC236}">
                <a16:creationId xmlns:a16="http://schemas.microsoft.com/office/drawing/2014/main" id="{9051914D-1054-5F1A-8A02-D73BBB2950A9}"/>
              </a:ext>
            </a:extLst>
          </p:cNvPr>
          <p:cNvSpPr/>
          <p:nvPr/>
        </p:nvSpPr>
        <p:spPr>
          <a:xfrm>
            <a:off x="1070024" y="1380290"/>
            <a:ext cx="3336015" cy="113790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1">
            <a:extLst>
              <a:ext uri="{FF2B5EF4-FFF2-40B4-BE49-F238E27FC236}">
                <a16:creationId xmlns:a16="http://schemas.microsoft.com/office/drawing/2014/main" id="{E5FF9E5B-945D-54CF-B11F-752B0DC43998}"/>
              </a:ext>
            </a:extLst>
          </p:cNvPr>
          <p:cNvSpPr txBox="1">
            <a:spLocks/>
          </p:cNvSpPr>
          <p:nvPr/>
        </p:nvSpPr>
        <p:spPr>
          <a:xfrm>
            <a:off x="1239703" y="1199392"/>
            <a:ext cx="2597544" cy="341694"/>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300" b="1" dirty="0"/>
              <a:t>Overall 30-day mortality rate</a:t>
            </a:r>
          </a:p>
        </p:txBody>
      </p:sp>
      <p:sp>
        <p:nvSpPr>
          <p:cNvPr id="9" name="ZoneTexte 8">
            <a:extLst>
              <a:ext uri="{FF2B5EF4-FFF2-40B4-BE49-F238E27FC236}">
                <a16:creationId xmlns:a16="http://schemas.microsoft.com/office/drawing/2014/main" id="{5C41F255-A83E-B81F-06AD-F61711C9DCE2}"/>
              </a:ext>
            </a:extLst>
          </p:cNvPr>
          <p:cNvSpPr txBox="1"/>
          <p:nvPr/>
        </p:nvSpPr>
        <p:spPr>
          <a:xfrm>
            <a:off x="2165366" y="1596995"/>
            <a:ext cx="1064715" cy="1046440"/>
          </a:xfrm>
          <a:prstGeom prst="rect">
            <a:avLst/>
          </a:prstGeom>
          <a:noFill/>
        </p:spPr>
        <p:txBody>
          <a:bodyPr wrap="none" rtlCol="0">
            <a:spAutoFit/>
          </a:bodyPr>
          <a:lstStyle/>
          <a:p>
            <a:pPr algn="ctr"/>
            <a:r>
              <a:rPr lang="fr-FR" sz="28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41% </a:t>
            </a:r>
          </a:p>
          <a:p>
            <a:pPr algn="ctr"/>
            <a:r>
              <a:rPr lang="fr-FR" sz="1400" kern="100" dirty="0">
                <a:solidFill>
                  <a:schemeClr val="bg1">
                    <a:lumMod val="50000"/>
                  </a:schemeClr>
                </a:solidFill>
                <a:effectLst/>
                <a:latin typeface="Arial" panose="020B0604020202020204" pitchFamily="34" charset="0"/>
                <a:ea typeface="Aptos" panose="020B0004020202020204" pitchFamily="34" charset="0"/>
                <a:cs typeface="Arial" panose="020B0604020202020204" pitchFamily="34" charset="0"/>
              </a:rPr>
              <a:t>(58/140)</a:t>
            </a:r>
          </a:p>
          <a:p>
            <a:endParaRPr lang="fr-FR" dirty="0">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915B137-3128-D826-FCE1-E3384ED9E89E}"/>
              </a:ext>
            </a:extLst>
          </p:cNvPr>
          <p:cNvSpPr/>
          <p:nvPr/>
        </p:nvSpPr>
        <p:spPr>
          <a:xfrm>
            <a:off x="4487333" y="891088"/>
            <a:ext cx="7577849" cy="208107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du texte 1">
            <a:extLst>
              <a:ext uri="{FF2B5EF4-FFF2-40B4-BE49-F238E27FC236}">
                <a16:creationId xmlns:a16="http://schemas.microsoft.com/office/drawing/2014/main" id="{B5AE1606-E571-E769-D47F-1843463769B0}"/>
              </a:ext>
            </a:extLst>
          </p:cNvPr>
          <p:cNvSpPr txBox="1">
            <a:spLocks/>
          </p:cNvSpPr>
          <p:nvPr/>
        </p:nvSpPr>
        <p:spPr>
          <a:xfrm>
            <a:off x="4573540" y="706717"/>
            <a:ext cx="6847993" cy="341694"/>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300" b="1" dirty="0"/>
              <a:t>Univariate analysis for 30-day mortality rate of patients with BSI due to MBL-E</a:t>
            </a:r>
          </a:p>
        </p:txBody>
      </p:sp>
      <p:sp>
        <p:nvSpPr>
          <p:cNvPr id="13" name="Espace réservé du texte 1">
            <a:extLst>
              <a:ext uri="{FF2B5EF4-FFF2-40B4-BE49-F238E27FC236}">
                <a16:creationId xmlns:a16="http://schemas.microsoft.com/office/drawing/2014/main" id="{88B9EF6F-176C-A1E6-87EA-88BCB745B5A4}"/>
              </a:ext>
            </a:extLst>
          </p:cNvPr>
          <p:cNvSpPr>
            <a:spLocks noGrp="1"/>
          </p:cNvSpPr>
          <p:nvPr>
            <p:ph type="body" sz="quarter" idx="15"/>
          </p:nvPr>
        </p:nvSpPr>
        <p:spPr>
          <a:xfrm>
            <a:off x="4982698" y="1284881"/>
            <a:ext cx="2792880" cy="1675127"/>
          </a:xfrm>
        </p:spPr>
        <p:txBody>
          <a:bodyPr/>
          <a:lstStyle/>
          <a:p>
            <a:r>
              <a:rPr lang="en-US" sz="1100" b="1" dirty="0"/>
              <a:t>Charlson Comorbidity Index ≥3 </a:t>
            </a:r>
            <a:br>
              <a:rPr lang="en-US" sz="1100" dirty="0"/>
            </a:br>
            <a:r>
              <a:rPr lang="en-US" sz="1100" dirty="0"/>
              <a:t>OR 2.1 (1.06-417)</a:t>
            </a:r>
          </a:p>
          <a:p>
            <a:r>
              <a:rPr lang="en-US" sz="1100" b="1" dirty="0"/>
              <a:t>INCREMENT score ≥8 </a:t>
            </a:r>
            <a:br>
              <a:rPr lang="en-US" sz="1100" dirty="0"/>
            </a:br>
            <a:r>
              <a:rPr lang="en-US" sz="1100" dirty="0"/>
              <a:t>OR 3.37 (1.66-6.84)</a:t>
            </a:r>
          </a:p>
          <a:p>
            <a:r>
              <a:rPr lang="en-US" sz="1100" b="1" dirty="0"/>
              <a:t>Documented source of infection</a:t>
            </a:r>
            <a:br>
              <a:rPr lang="en-US" sz="1100" dirty="0"/>
            </a:br>
            <a:r>
              <a:rPr lang="en-US" sz="1100" dirty="0"/>
              <a:t>OR 2.05 (1.02-4.13) </a:t>
            </a:r>
          </a:p>
          <a:p>
            <a:r>
              <a:rPr lang="en-US" sz="1100" b="1" dirty="0"/>
              <a:t>Combination treatment </a:t>
            </a:r>
            <a:br>
              <a:rPr lang="en-US" sz="1100" dirty="0"/>
            </a:br>
            <a:r>
              <a:rPr lang="en-US" sz="1100" dirty="0"/>
              <a:t>OR 2.99 (1.40-6.35)</a:t>
            </a:r>
            <a:br>
              <a:rPr lang="en-US" sz="1100" dirty="0"/>
            </a:br>
            <a:endParaRPr lang="en-US" sz="1100" dirty="0"/>
          </a:p>
          <a:p>
            <a:pPr>
              <a:spcAft>
                <a:spcPts val="600"/>
              </a:spcAft>
            </a:pPr>
            <a:endParaRPr lang="en-US" sz="1100" dirty="0"/>
          </a:p>
        </p:txBody>
      </p:sp>
      <p:sp>
        <p:nvSpPr>
          <p:cNvPr id="14" name="Espace réservé du contenu 5">
            <a:extLst>
              <a:ext uri="{FF2B5EF4-FFF2-40B4-BE49-F238E27FC236}">
                <a16:creationId xmlns:a16="http://schemas.microsoft.com/office/drawing/2014/main" id="{DB33A33C-3F83-50B2-367E-C90FFF1B83B0}"/>
              </a:ext>
            </a:extLst>
          </p:cNvPr>
          <p:cNvSpPr>
            <a:spLocks noGrp="1"/>
          </p:cNvSpPr>
          <p:nvPr>
            <p:ph sz="quarter" idx="16"/>
          </p:nvPr>
        </p:nvSpPr>
        <p:spPr>
          <a:xfrm>
            <a:off x="957434" y="6267371"/>
            <a:ext cx="5159375" cy="590628"/>
          </a:xfrm>
        </p:spPr>
        <p:txBody>
          <a:bodyPr/>
          <a:lstStyle/>
          <a:p>
            <a:r>
              <a:rPr lang="it-IT" dirty="0"/>
              <a:t>Ezequiel CORDOVA et al., ECCMID</a:t>
            </a:r>
            <a:r>
              <a:rPr lang="it-IT" baseline="30000" dirty="0"/>
              <a:t>® </a:t>
            </a:r>
            <a:r>
              <a:rPr lang="it-IT" dirty="0"/>
              <a:t>2024, Abs#O1170</a:t>
            </a:r>
          </a:p>
        </p:txBody>
      </p:sp>
      <p:sp>
        <p:nvSpPr>
          <p:cNvPr id="15" name="Espace réservé du texte 1">
            <a:extLst>
              <a:ext uri="{FF2B5EF4-FFF2-40B4-BE49-F238E27FC236}">
                <a16:creationId xmlns:a16="http://schemas.microsoft.com/office/drawing/2014/main" id="{5E0D8464-50AE-166B-F944-9DCFB30C363F}"/>
              </a:ext>
            </a:extLst>
          </p:cNvPr>
          <p:cNvSpPr txBox="1">
            <a:spLocks/>
          </p:cNvSpPr>
          <p:nvPr/>
        </p:nvSpPr>
        <p:spPr>
          <a:xfrm>
            <a:off x="7731834" y="1298306"/>
            <a:ext cx="2792880" cy="167811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t>Age &gt;60 years </a:t>
            </a:r>
            <a:br>
              <a:rPr lang="en-US" sz="1100" b="1" dirty="0"/>
            </a:br>
            <a:r>
              <a:rPr lang="en-US" sz="1100" dirty="0"/>
              <a:t>OR 1.65 (0.84-3.25)</a:t>
            </a:r>
          </a:p>
          <a:p>
            <a:r>
              <a:rPr lang="en-US" sz="1100" b="1" dirty="0"/>
              <a:t>COVID-19</a:t>
            </a:r>
            <a:br>
              <a:rPr lang="en-US" sz="1100" dirty="0"/>
            </a:br>
            <a:r>
              <a:rPr lang="en-US" sz="1100" dirty="0"/>
              <a:t>OR 0.74 (0.37-1.49) </a:t>
            </a:r>
          </a:p>
          <a:p>
            <a:r>
              <a:rPr lang="en-US" sz="1100" b="1" dirty="0" err="1"/>
              <a:t>Appropiate</a:t>
            </a:r>
            <a:r>
              <a:rPr lang="en-US" sz="1100" b="1" dirty="0"/>
              <a:t> empirical treatment</a:t>
            </a:r>
            <a:br>
              <a:rPr lang="en-US" sz="1100" dirty="0"/>
            </a:br>
            <a:r>
              <a:rPr lang="en-US" sz="1100" dirty="0"/>
              <a:t>OR 1.04 (0.50-2.20) </a:t>
            </a:r>
          </a:p>
          <a:p>
            <a:r>
              <a:rPr lang="en-US" sz="1100" b="1" dirty="0"/>
              <a:t>Colistin based treatment </a:t>
            </a:r>
            <a:br>
              <a:rPr lang="en-US" sz="1100" dirty="0"/>
            </a:br>
            <a:r>
              <a:rPr lang="en-US" sz="1100" dirty="0"/>
              <a:t>OR 1.59 (0.80-3.16)</a:t>
            </a:r>
          </a:p>
        </p:txBody>
      </p:sp>
      <p:sp>
        <p:nvSpPr>
          <p:cNvPr id="16" name="Espace réservé du texte 1">
            <a:extLst>
              <a:ext uri="{FF2B5EF4-FFF2-40B4-BE49-F238E27FC236}">
                <a16:creationId xmlns:a16="http://schemas.microsoft.com/office/drawing/2014/main" id="{5809863D-4DBB-F984-4CB9-82B38E386E79}"/>
              </a:ext>
            </a:extLst>
          </p:cNvPr>
          <p:cNvSpPr txBox="1">
            <a:spLocks/>
          </p:cNvSpPr>
          <p:nvPr/>
        </p:nvSpPr>
        <p:spPr>
          <a:xfrm>
            <a:off x="10063905" y="1312554"/>
            <a:ext cx="1882595" cy="1499291"/>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b="1" dirty="0"/>
              <a:t>Urinary source </a:t>
            </a:r>
            <a:br>
              <a:rPr lang="en-US" sz="1100" b="1" dirty="0"/>
            </a:br>
            <a:r>
              <a:rPr lang="en-US" sz="1100" dirty="0"/>
              <a:t>OR 0.21 (0.04-0.97) </a:t>
            </a:r>
          </a:p>
          <a:p>
            <a:r>
              <a:rPr lang="en-US" sz="1100" b="1" dirty="0"/>
              <a:t>CAZ/AVI-ATM</a:t>
            </a:r>
            <a:br>
              <a:rPr lang="en-US" sz="1100" b="1" dirty="0"/>
            </a:br>
            <a:r>
              <a:rPr lang="en-US" sz="1100" dirty="0"/>
              <a:t>OR 0.25 (0.09-0.65)</a:t>
            </a:r>
            <a:br>
              <a:rPr lang="en-US" sz="1100" dirty="0"/>
            </a:br>
            <a:endParaRPr lang="en-US" sz="1100" dirty="0"/>
          </a:p>
          <a:p>
            <a:pPr>
              <a:spcAft>
                <a:spcPts val="600"/>
              </a:spcAft>
            </a:pPr>
            <a:endParaRPr lang="en-US" sz="1100" dirty="0"/>
          </a:p>
        </p:txBody>
      </p:sp>
      <p:sp>
        <p:nvSpPr>
          <p:cNvPr id="18" name="Flèche : droite 17">
            <a:extLst>
              <a:ext uri="{FF2B5EF4-FFF2-40B4-BE49-F238E27FC236}">
                <a16:creationId xmlns:a16="http://schemas.microsoft.com/office/drawing/2014/main" id="{774DC76A-6F4F-979E-E3A3-29BDC440B833}"/>
              </a:ext>
            </a:extLst>
          </p:cNvPr>
          <p:cNvSpPr/>
          <p:nvPr/>
        </p:nvSpPr>
        <p:spPr>
          <a:xfrm rot="16200000">
            <a:off x="6052982" y="989698"/>
            <a:ext cx="274529" cy="290502"/>
          </a:xfrm>
          <a:prstGeom prst="rightArrow">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Rectangle 19">
            <a:extLst>
              <a:ext uri="{FF2B5EF4-FFF2-40B4-BE49-F238E27FC236}">
                <a16:creationId xmlns:a16="http://schemas.microsoft.com/office/drawing/2014/main" id="{1FA029A0-350F-5157-F5E0-E7F6769BD970}"/>
              </a:ext>
            </a:extLst>
          </p:cNvPr>
          <p:cNvSpPr/>
          <p:nvPr/>
        </p:nvSpPr>
        <p:spPr>
          <a:xfrm>
            <a:off x="1033073" y="3312123"/>
            <a:ext cx="3327398" cy="291690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Espace réservé du texte 1">
            <a:extLst>
              <a:ext uri="{FF2B5EF4-FFF2-40B4-BE49-F238E27FC236}">
                <a16:creationId xmlns:a16="http://schemas.microsoft.com/office/drawing/2014/main" id="{04C3930E-A3E2-28CF-6CAF-E4371258793C}"/>
              </a:ext>
            </a:extLst>
          </p:cNvPr>
          <p:cNvSpPr txBox="1">
            <a:spLocks/>
          </p:cNvSpPr>
          <p:nvPr/>
        </p:nvSpPr>
        <p:spPr>
          <a:xfrm>
            <a:off x="1229121" y="3121172"/>
            <a:ext cx="2861321" cy="70209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300" b="1" dirty="0"/>
              <a:t>Multivariate analysis for 30-day mortality rate of patients with BSI due to MBL-E</a:t>
            </a:r>
          </a:p>
        </p:txBody>
      </p:sp>
      <p:graphicFrame>
        <p:nvGraphicFramePr>
          <p:cNvPr id="22" name="Tableau 21">
            <a:extLst>
              <a:ext uri="{FF2B5EF4-FFF2-40B4-BE49-F238E27FC236}">
                <a16:creationId xmlns:a16="http://schemas.microsoft.com/office/drawing/2014/main" id="{EAECBE95-486F-493A-F63B-81ED902AFE7F}"/>
              </a:ext>
            </a:extLst>
          </p:cNvPr>
          <p:cNvGraphicFramePr>
            <a:graphicFrameLocks noGrp="1"/>
          </p:cNvGraphicFramePr>
          <p:nvPr/>
        </p:nvGraphicFramePr>
        <p:xfrm>
          <a:off x="1088105" y="3966344"/>
          <a:ext cx="3217333" cy="2015285"/>
        </p:xfrm>
        <a:graphic>
          <a:graphicData uri="http://schemas.openxmlformats.org/drawingml/2006/table">
            <a:tbl>
              <a:tblPr firstRow="1" firstCol="1" bandRow="1">
                <a:tableStyleId>{5C22544A-7EE6-4342-B048-85BDC9FD1C3A}</a:tableStyleId>
              </a:tblPr>
              <a:tblGrid>
                <a:gridCol w="1139940">
                  <a:extLst>
                    <a:ext uri="{9D8B030D-6E8A-4147-A177-3AD203B41FA5}">
                      <a16:colId xmlns:a16="http://schemas.microsoft.com/office/drawing/2014/main" val="180734827"/>
                    </a:ext>
                  </a:extLst>
                </a:gridCol>
                <a:gridCol w="400992">
                  <a:extLst>
                    <a:ext uri="{9D8B030D-6E8A-4147-A177-3AD203B41FA5}">
                      <a16:colId xmlns:a16="http://schemas.microsoft.com/office/drawing/2014/main" val="2912494934"/>
                    </a:ext>
                  </a:extLst>
                </a:gridCol>
                <a:gridCol w="551459">
                  <a:extLst>
                    <a:ext uri="{9D8B030D-6E8A-4147-A177-3AD203B41FA5}">
                      <a16:colId xmlns:a16="http://schemas.microsoft.com/office/drawing/2014/main" val="2740181920"/>
                    </a:ext>
                  </a:extLst>
                </a:gridCol>
                <a:gridCol w="464977">
                  <a:extLst>
                    <a:ext uri="{9D8B030D-6E8A-4147-A177-3AD203B41FA5}">
                      <a16:colId xmlns:a16="http://schemas.microsoft.com/office/drawing/2014/main" val="2818134898"/>
                    </a:ext>
                  </a:extLst>
                </a:gridCol>
                <a:gridCol w="659965">
                  <a:extLst>
                    <a:ext uri="{9D8B030D-6E8A-4147-A177-3AD203B41FA5}">
                      <a16:colId xmlns:a16="http://schemas.microsoft.com/office/drawing/2014/main" val="1521633163"/>
                    </a:ext>
                  </a:extLst>
                </a:gridCol>
              </a:tblGrid>
              <a:tr h="287285">
                <a:tc>
                  <a:txBody>
                    <a:bodyPr/>
                    <a:lstStyle/>
                    <a:p>
                      <a:pPr algn="ctr">
                        <a:lnSpc>
                          <a:spcPct val="107000"/>
                        </a:lnSpc>
                        <a:spcAft>
                          <a:spcPts val="800"/>
                        </a:spcAft>
                      </a:pPr>
                      <a:r>
                        <a:rPr lang="fr-FR" sz="900" b="1" kern="0" dirty="0">
                          <a:solidFill>
                            <a:schemeClr val="bg1"/>
                          </a:solidFill>
                          <a:effectLst/>
                          <a:latin typeface="Arial" panose="020B0604020202020204" pitchFamily="34" charset="0"/>
                          <a:cs typeface="Arial" panose="020B0604020202020204" pitchFamily="34" charset="0"/>
                        </a:rPr>
                        <a:t>Variable</a:t>
                      </a:r>
                      <a:endParaRPr lang="fr-FR" sz="9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900" b="1" kern="0" dirty="0" err="1">
                          <a:solidFill>
                            <a:schemeClr val="bg1"/>
                          </a:solidFill>
                          <a:effectLst/>
                          <a:latin typeface="Arial" panose="020B0604020202020204" pitchFamily="34" charset="0"/>
                          <a:cs typeface="Arial" panose="020B0604020202020204" pitchFamily="34" charset="0"/>
                        </a:rPr>
                        <a:t>Odds</a:t>
                      </a:r>
                      <a:r>
                        <a:rPr lang="fr-FR" sz="900" b="1" kern="0" dirty="0">
                          <a:solidFill>
                            <a:schemeClr val="bg1"/>
                          </a:solidFill>
                          <a:effectLst/>
                          <a:latin typeface="Arial" panose="020B0604020202020204" pitchFamily="34" charset="0"/>
                          <a:cs typeface="Arial" panose="020B0604020202020204" pitchFamily="34" charset="0"/>
                        </a:rPr>
                        <a:t> Ratio</a:t>
                      </a:r>
                      <a:endParaRPr lang="fr-FR" sz="9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900" b="1" kern="0" dirty="0" err="1">
                          <a:solidFill>
                            <a:schemeClr val="bg1"/>
                          </a:solidFill>
                          <a:effectLst/>
                          <a:latin typeface="Arial" panose="020B0604020202020204" pitchFamily="34" charset="0"/>
                          <a:cs typeface="Arial" panose="020B0604020202020204" pitchFamily="34" charset="0"/>
                        </a:rPr>
                        <a:t>Lower</a:t>
                      </a:r>
                      <a:r>
                        <a:rPr lang="fr-FR" sz="900" b="1" kern="0" dirty="0">
                          <a:solidFill>
                            <a:schemeClr val="bg1"/>
                          </a:solidFill>
                          <a:effectLst/>
                          <a:latin typeface="Arial" panose="020B0604020202020204" pitchFamily="34" charset="0"/>
                          <a:cs typeface="Arial" panose="020B0604020202020204" pitchFamily="34" charset="0"/>
                        </a:rPr>
                        <a:t> CI 95%</a:t>
                      </a:r>
                      <a:endParaRPr lang="fr-FR" sz="9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900" b="1" kern="0" dirty="0" err="1">
                          <a:solidFill>
                            <a:schemeClr val="bg1"/>
                          </a:solidFill>
                          <a:effectLst/>
                          <a:latin typeface="Arial" panose="020B0604020202020204" pitchFamily="34" charset="0"/>
                          <a:cs typeface="Arial" panose="020B0604020202020204" pitchFamily="34" charset="0"/>
                        </a:rPr>
                        <a:t>Upper</a:t>
                      </a:r>
                      <a:r>
                        <a:rPr lang="fr-FR" sz="900" b="1" kern="0" dirty="0">
                          <a:solidFill>
                            <a:schemeClr val="bg1"/>
                          </a:solidFill>
                          <a:effectLst/>
                          <a:latin typeface="Arial" panose="020B0604020202020204" pitchFamily="34" charset="0"/>
                          <a:cs typeface="Arial" panose="020B0604020202020204" pitchFamily="34" charset="0"/>
                        </a:rPr>
                        <a:t> CI 95%</a:t>
                      </a:r>
                      <a:endParaRPr lang="fr-FR" sz="9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900" b="1" i="1" kern="0" dirty="0">
                          <a:solidFill>
                            <a:schemeClr val="bg1"/>
                          </a:solidFill>
                          <a:effectLst/>
                          <a:latin typeface="Arial" panose="020B0604020202020204" pitchFamily="34" charset="0"/>
                          <a:cs typeface="Arial" panose="020B0604020202020204" pitchFamily="34" charset="0"/>
                        </a:rPr>
                        <a:t>p</a:t>
                      </a:r>
                      <a:r>
                        <a:rPr lang="fr-FR" sz="900" b="1" kern="0" dirty="0">
                          <a:solidFill>
                            <a:schemeClr val="bg1"/>
                          </a:solidFill>
                          <a:effectLst/>
                          <a:latin typeface="Arial" panose="020B0604020202020204" pitchFamily="34" charset="0"/>
                          <a:cs typeface="Arial" panose="020B0604020202020204" pitchFamily="34" charset="0"/>
                        </a:rPr>
                        <a:t>-value </a:t>
                      </a:r>
                      <a:endParaRPr lang="fr-FR" sz="9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985580367"/>
                  </a:ext>
                </a:extLst>
              </a:tr>
              <a:tr h="432000">
                <a:tc>
                  <a:txBody>
                    <a:bodyPr/>
                    <a:lstStyle/>
                    <a:p>
                      <a:pPr marL="72000">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INCREMENT score ≥8 </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3.33</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1.57</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7.03</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0.0017</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rgbClr val="D4D4D4"/>
                    </a:solidFill>
                  </a:tcPr>
                </a:tc>
                <a:extLst>
                  <a:ext uri="{0D108BD9-81ED-4DB2-BD59-A6C34878D82A}">
                    <a16:rowId xmlns:a16="http://schemas.microsoft.com/office/drawing/2014/main" val="4144649295"/>
                  </a:ext>
                </a:extLst>
              </a:tr>
              <a:tr h="432000">
                <a:tc>
                  <a:txBody>
                    <a:bodyPr/>
                    <a:lstStyle/>
                    <a:p>
                      <a:pPr marL="72000">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CAZ/AVI-ATM</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a:solidFill>
                            <a:schemeClr val="tx1"/>
                          </a:solidFill>
                          <a:effectLst/>
                          <a:latin typeface="Arial" panose="020B0604020202020204" pitchFamily="34" charset="0"/>
                          <a:cs typeface="Arial" panose="020B0604020202020204" pitchFamily="34" charset="0"/>
                        </a:rPr>
                        <a:t>0.26</a:t>
                      </a:r>
                      <a:endParaRPr lang="fr-FR" sz="9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0.09</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a:solidFill>
                            <a:schemeClr val="tx1"/>
                          </a:solidFill>
                          <a:effectLst/>
                          <a:latin typeface="Arial" panose="020B0604020202020204" pitchFamily="34" charset="0"/>
                          <a:cs typeface="Arial" panose="020B0604020202020204" pitchFamily="34" charset="0"/>
                        </a:rPr>
                        <a:t>0.72</a:t>
                      </a:r>
                      <a:endParaRPr lang="fr-FR" sz="9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0.0095</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06797406"/>
                  </a:ext>
                </a:extLst>
              </a:tr>
              <a:tr h="432000">
                <a:tc>
                  <a:txBody>
                    <a:bodyPr/>
                    <a:lstStyle/>
                    <a:p>
                      <a:pPr marL="72000">
                        <a:lnSpc>
                          <a:spcPct val="107000"/>
                        </a:lnSpc>
                        <a:spcAft>
                          <a:spcPts val="800"/>
                        </a:spcAft>
                      </a:pPr>
                      <a:r>
                        <a:rPr lang="fr-FR" sz="900" b="0" kern="0" dirty="0" err="1">
                          <a:solidFill>
                            <a:schemeClr val="tx1"/>
                          </a:solidFill>
                          <a:effectLst/>
                          <a:latin typeface="Arial" panose="020B0604020202020204" pitchFamily="34" charset="0"/>
                          <a:cs typeface="Arial" panose="020B0604020202020204" pitchFamily="34" charset="0"/>
                        </a:rPr>
                        <a:t>Charlson</a:t>
                      </a:r>
                      <a:r>
                        <a:rPr lang="fr-FR" sz="900" b="0" kern="0" dirty="0">
                          <a:solidFill>
                            <a:schemeClr val="tx1"/>
                          </a:solidFill>
                          <a:effectLst/>
                          <a:latin typeface="Arial" panose="020B0604020202020204" pitchFamily="34" charset="0"/>
                          <a:cs typeface="Arial" panose="020B0604020202020204" pitchFamily="34" charset="0"/>
                        </a:rPr>
                        <a:t> </a:t>
                      </a:r>
                      <a:r>
                        <a:rPr lang="fr-FR" sz="900" b="0" kern="0" dirty="0" err="1">
                          <a:solidFill>
                            <a:schemeClr val="tx1"/>
                          </a:solidFill>
                          <a:effectLst/>
                          <a:latin typeface="Arial" panose="020B0604020202020204" pitchFamily="34" charset="0"/>
                          <a:cs typeface="Arial" panose="020B0604020202020204" pitchFamily="34" charset="0"/>
                        </a:rPr>
                        <a:t>Comorbidity</a:t>
                      </a:r>
                      <a:r>
                        <a:rPr lang="fr-FR" sz="900" b="0" kern="0" dirty="0">
                          <a:solidFill>
                            <a:schemeClr val="tx1"/>
                          </a:solidFill>
                          <a:effectLst/>
                          <a:latin typeface="Arial" panose="020B0604020202020204" pitchFamily="34" charset="0"/>
                          <a:cs typeface="Arial" panose="020B0604020202020204" pitchFamily="34" charset="0"/>
                        </a:rPr>
                        <a:t> </a:t>
                      </a:r>
                      <a:br>
                        <a:rPr lang="fr-FR" sz="900" b="0" kern="0" dirty="0">
                          <a:solidFill>
                            <a:schemeClr val="tx1"/>
                          </a:solidFill>
                          <a:effectLst/>
                          <a:latin typeface="Arial" panose="020B0604020202020204" pitchFamily="34" charset="0"/>
                          <a:cs typeface="Arial" panose="020B0604020202020204" pitchFamily="34" charset="0"/>
                        </a:rPr>
                      </a:br>
                      <a:r>
                        <a:rPr lang="fr-FR" sz="900" b="0" kern="0" dirty="0">
                          <a:solidFill>
                            <a:schemeClr val="tx1"/>
                          </a:solidFill>
                          <a:effectLst/>
                          <a:latin typeface="Arial" panose="020B0604020202020204" pitchFamily="34" charset="0"/>
                          <a:cs typeface="Arial" panose="020B0604020202020204" pitchFamily="34" charset="0"/>
                        </a:rPr>
                        <a:t>Index ≥3</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2.06</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0.98</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no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4.35</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D4D4D4"/>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0.0575</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D4D4D4"/>
                    </a:solidFill>
                  </a:tcPr>
                </a:tc>
                <a:extLst>
                  <a:ext uri="{0D108BD9-81ED-4DB2-BD59-A6C34878D82A}">
                    <a16:rowId xmlns:a16="http://schemas.microsoft.com/office/drawing/2014/main" val="2201769678"/>
                  </a:ext>
                </a:extLst>
              </a:tr>
              <a:tr h="432000">
                <a:tc>
                  <a:txBody>
                    <a:bodyPr/>
                    <a:lstStyle/>
                    <a:p>
                      <a:pPr marL="72000">
                        <a:lnSpc>
                          <a:spcPct val="107000"/>
                        </a:lnSpc>
                        <a:spcAft>
                          <a:spcPts val="800"/>
                        </a:spcAft>
                      </a:pPr>
                      <a:r>
                        <a:rPr lang="fr-FR" sz="900" b="0" kern="0" dirty="0" err="1">
                          <a:solidFill>
                            <a:schemeClr val="tx1"/>
                          </a:solidFill>
                          <a:effectLst/>
                          <a:latin typeface="Arial" panose="020B0604020202020204" pitchFamily="34" charset="0"/>
                          <a:cs typeface="Arial" panose="020B0604020202020204" pitchFamily="34" charset="0"/>
                        </a:rPr>
                        <a:t>Documented</a:t>
                      </a:r>
                      <a:r>
                        <a:rPr lang="fr-FR" sz="900" b="0" kern="0" dirty="0">
                          <a:solidFill>
                            <a:schemeClr val="tx1"/>
                          </a:solidFill>
                          <a:effectLst/>
                          <a:latin typeface="Arial" panose="020B0604020202020204" pitchFamily="34" charset="0"/>
                          <a:cs typeface="Arial" panose="020B0604020202020204" pitchFamily="34" charset="0"/>
                        </a:rPr>
                        <a:t> source of </a:t>
                      </a:r>
                      <a:br>
                        <a:rPr lang="fr-FR" sz="900" b="0" kern="0" dirty="0">
                          <a:solidFill>
                            <a:schemeClr val="tx1"/>
                          </a:solidFill>
                          <a:effectLst/>
                          <a:latin typeface="Arial" panose="020B0604020202020204" pitchFamily="34" charset="0"/>
                          <a:cs typeface="Arial" panose="020B0604020202020204" pitchFamily="34" charset="0"/>
                        </a:rPr>
                      </a:br>
                      <a:r>
                        <a:rPr lang="fr-FR" sz="900" b="0" kern="0" dirty="0">
                          <a:solidFill>
                            <a:schemeClr val="tx1"/>
                          </a:solidFill>
                          <a:effectLst/>
                          <a:latin typeface="Arial" panose="020B0604020202020204" pitchFamily="34" charset="0"/>
                          <a:cs typeface="Arial" panose="020B0604020202020204" pitchFamily="34" charset="0"/>
                        </a:rPr>
                        <a:t>infection</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a:solidFill>
                            <a:schemeClr val="tx1"/>
                          </a:solidFill>
                          <a:effectLst/>
                          <a:latin typeface="Arial" panose="020B0604020202020204" pitchFamily="34" charset="0"/>
                          <a:cs typeface="Arial" panose="020B0604020202020204" pitchFamily="34" charset="0"/>
                        </a:rPr>
                        <a:t>1.97</a:t>
                      </a:r>
                      <a:endParaRPr lang="fr-FR" sz="9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a:solidFill>
                            <a:schemeClr val="tx1"/>
                          </a:solidFill>
                          <a:effectLst/>
                          <a:latin typeface="Arial" panose="020B0604020202020204" pitchFamily="34" charset="0"/>
                          <a:cs typeface="Arial" panose="020B0604020202020204" pitchFamily="34" charset="0"/>
                        </a:rPr>
                        <a:t>0.92</a:t>
                      </a:r>
                      <a:endParaRPr lang="fr-FR" sz="9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4.22</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900" b="0" kern="0" dirty="0">
                          <a:solidFill>
                            <a:schemeClr val="tx1"/>
                          </a:solidFill>
                          <a:effectLst/>
                          <a:latin typeface="Arial" panose="020B0604020202020204" pitchFamily="34" charset="0"/>
                          <a:cs typeface="Arial" panose="020B0604020202020204" pitchFamily="34" charset="0"/>
                        </a:rPr>
                        <a:t>0.0803</a:t>
                      </a:r>
                      <a:endParaRPr lang="fr-FR" sz="9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79448517"/>
                  </a:ext>
                </a:extLst>
              </a:tr>
            </a:tbl>
          </a:graphicData>
        </a:graphic>
      </p:graphicFrame>
      <p:sp>
        <p:nvSpPr>
          <p:cNvPr id="28" name="Rectangle 27">
            <a:extLst>
              <a:ext uri="{FF2B5EF4-FFF2-40B4-BE49-F238E27FC236}">
                <a16:creationId xmlns:a16="http://schemas.microsoft.com/office/drawing/2014/main" id="{3D76870D-E71E-2939-7FA9-23D2A88EDBBF}"/>
              </a:ext>
            </a:extLst>
          </p:cNvPr>
          <p:cNvSpPr/>
          <p:nvPr/>
        </p:nvSpPr>
        <p:spPr>
          <a:xfrm>
            <a:off x="4498207" y="3304501"/>
            <a:ext cx="7566978" cy="292452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32" name="Groupe 131">
            <a:extLst>
              <a:ext uri="{FF2B5EF4-FFF2-40B4-BE49-F238E27FC236}">
                <a16:creationId xmlns:a16="http://schemas.microsoft.com/office/drawing/2014/main" id="{50EC8B3F-0485-7E38-53E5-A3E7A237AF52}"/>
              </a:ext>
            </a:extLst>
          </p:cNvPr>
          <p:cNvGrpSpPr/>
          <p:nvPr/>
        </p:nvGrpSpPr>
        <p:grpSpPr>
          <a:xfrm>
            <a:off x="5129302" y="3548043"/>
            <a:ext cx="6558243" cy="2589261"/>
            <a:chOff x="5494363" y="3854642"/>
            <a:chExt cx="6558243" cy="2589261"/>
          </a:xfrm>
        </p:grpSpPr>
        <p:graphicFrame>
          <p:nvGraphicFramePr>
            <p:cNvPr id="31" name="Graphique 30">
              <a:extLst>
                <a:ext uri="{FF2B5EF4-FFF2-40B4-BE49-F238E27FC236}">
                  <a16:creationId xmlns:a16="http://schemas.microsoft.com/office/drawing/2014/main" id="{82B15996-39D6-4776-FBCB-BD7458E26C1D}"/>
                </a:ext>
              </a:extLst>
            </p:cNvPr>
            <p:cNvGraphicFramePr/>
            <p:nvPr>
              <p:extLst>
                <p:ext uri="{D42A27DB-BD31-4B8C-83A1-F6EECF244321}">
                  <p14:modId xmlns:p14="http://schemas.microsoft.com/office/powerpoint/2010/main" val="885653327"/>
                </p:ext>
              </p:extLst>
            </p:nvPr>
          </p:nvGraphicFramePr>
          <p:xfrm>
            <a:off x="5671701" y="3854642"/>
            <a:ext cx="4768469" cy="2589261"/>
          </p:xfrm>
          <a:graphic>
            <a:graphicData uri="http://schemas.openxmlformats.org/drawingml/2006/chart">
              <c:chart xmlns:c="http://schemas.openxmlformats.org/drawingml/2006/chart" xmlns:r="http://schemas.openxmlformats.org/officeDocument/2006/relationships" r:id="rId2"/>
            </a:graphicData>
          </a:graphic>
        </p:graphicFrame>
        <p:cxnSp>
          <p:nvCxnSpPr>
            <p:cNvPr id="33" name="Connecteur droit 32">
              <a:extLst>
                <a:ext uri="{FF2B5EF4-FFF2-40B4-BE49-F238E27FC236}">
                  <a16:creationId xmlns:a16="http://schemas.microsoft.com/office/drawing/2014/main" id="{1DCD53E5-FCCE-0136-BA6C-FA076B0F4116}"/>
                </a:ext>
              </a:extLst>
            </p:cNvPr>
            <p:cNvCxnSpPr>
              <a:cxnSpLocks/>
            </p:cNvCxnSpPr>
            <p:nvPr/>
          </p:nvCxnSpPr>
          <p:spPr>
            <a:xfrm>
              <a:off x="6068291" y="3953163"/>
              <a:ext cx="123151"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D5CBA47F-49D6-95B8-4688-979767B00134}"/>
                </a:ext>
              </a:extLst>
            </p:cNvPr>
            <p:cNvCxnSpPr>
              <a:cxnSpLocks/>
            </p:cNvCxnSpPr>
            <p:nvPr/>
          </p:nvCxnSpPr>
          <p:spPr>
            <a:xfrm>
              <a:off x="6200029" y="3970746"/>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id="{0D16E053-1233-5BC9-08D3-CC68DAF5F1A9}"/>
                </a:ext>
              </a:extLst>
            </p:cNvPr>
            <p:cNvCxnSpPr>
              <a:cxnSpLocks/>
            </p:cNvCxnSpPr>
            <p:nvPr/>
          </p:nvCxnSpPr>
          <p:spPr>
            <a:xfrm>
              <a:off x="6335889" y="3991649"/>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F3FE773F-FE98-F9A8-2226-1A83469C5B5A}"/>
                </a:ext>
              </a:extLst>
            </p:cNvPr>
            <p:cNvCxnSpPr>
              <a:cxnSpLocks/>
            </p:cNvCxnSpPr>
            <p:nvPr/>
          </p:nvCxnSpPr>
          <p:spPr>
            <a:xfrm>
              <a:off x="6479052" y="4088631"/>
              <a:ext cx="140400"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249AE2F1-C48D-2668-1916-DDFB4FB8C513}"/>
                </a:ext>
              </a:extLst>
            </p:cNvPr>
            <p:cNvCxnSpPr>
              <a:cxnSpLocks/>
            </p:cNvCxnSpPr>
            <p:nvPr/>
          </p:nvCxnSpPr>
          <p:spPr>
            <a:xfrm>
              <a:off x="6617597" y="4191770"/>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2D4FC5E2-8EBB-63E4-4120-A31106AE2DD0}"/>
                </a:ext>
              </a:extLst>
            </p:cNvPr>
            <p:cNvCxnSpPr>
              <a:cxnSpLocks/>
            </p:cNvCxnSpPr>
            <p:nvPr/>
          </p:nvCxnSpPr>
          <p:spPr>
            <a:xfrm>
              <a:off x="6753063" y="4210244"/>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CDEFA3B6-61A5-505E-2521-BE5138927018}"/>
                </a:ext>
              </a:extLst>
            </p:cNvPr>
            <p:cNvCxnSpPr>
              <a:cxnSpLocks/>
            </p:cNvCxnSpPr>
            <p:nvPr/>
          </p:nvCxnSpPr>
          <p:spPr>
            <a:xfrm>
              <a:off x="6896226" y="4254886"/>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E55A5CD0-04C5-DA38-1D84-3C1153F71EA1}"/>
                </a:ext>
              </a:extLst>
            </p:cNvPr>
            <p:cNvCxnSpPr>
              <a:cxnSpLocks/>
            </p:cNvCxnSpPr>
            <p:nvPr/>
          </p:nvCxnSpPr>
          <p:spPr>
            <a:xfrm>
              <a:off x="7031692" y="4273360"/>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4" name="Connecteur droit 43">
              <a:extLst>
                <a:ext uri="{FF2B5EF4-FFF2-40B4-BE49-F238E27FC236}">
                  <a16:creationId xmlns:a16="http://schemas.microsoft.com/office/drawing/2014/main" id="{66793D2D-F9F9-DB06-772D-AB61F9C6E313}"/>
                </a:ext>
              </a:extLst>
            </p:cNvPr>
            <p:cNvCxnSpPr>
              <a:cxnSpLocks/>
            </p:cNvCxnSpPr>
            <p:nvPr/>
          </p:nvCxnSpPr>
          <p:spPr>
            <a:xfrm>
              <a:off x="7174855" y="4367263"/>
              <a:ext cx="144000"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FF24C3D1-A081-7639-03B3-17B641231271}"/>
                </a:ext>
              </a:extLst>
            </p:cNvPr>
            <p:cNvCxnSpPr>
              <a:cxnSpLocks/>
            </p:cNvCxnSpPr>
            <p:nvPr/>
          </p:nvCxnSpPr>
          <p:spPr>
            <a:xfrm>
              <a:off x="7316479" y="4451930"/>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8938CC81-2E18-1521-EDBF-9E8175B29004}"/>
                </a:ext>
              </a:extLst>
            </p:cNvPr>
            <p:cNvCxnSpPr>
              <a:cxnSpLocks/>
            </p:cNvCxnSpPr>
            <p:nvPr/>
          </p:nvCxnSpPr>
          <p:spPr>
            <a:xfrm>
              <a:off x="7451945" y="4475021"/>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237EB66A-5677-D359-4223-6146E5234207}"/>
                </a:ext>
              </a:extLst>
            </p:cNvPr>
            <p:cNvCxnSpPr>
              <a:cxnSpLocks/>
            </p:cNvCxnSpPr>
            <p:nvPr/>
          </p:nvCxnSpPr>
          <p:spPr>
            <a:xfrm>
              <a:off x="7596368" y="4496576"/>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2A7D8ABA-9AC3-8E8E-1A70-C14B7E73B4AA}"/>
                </a:ext>
              </a:extLst>
            </p:cNvPr>
            <p:cNvCxnSpPr>
              <a:cxnSpLocks/>
            </p:cNvCxnSpPr>
            <p:nvPr/>
          </p:nvCxnSpPr>
          <p:spPr>
            <a:xfrm>
              <a:off x="7731834" y="4559690"/>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34714C8E-13B3-C965-7E3D-1B85BDA0F1CE}"/>
                </a:ext>
              </a:extLst>
            </p:cNvPr>
            <p:cNvCxnSpPr>
              <a:cxnSpLocks/>
            </p:cNvCxnSpPr>
            <p:nvPr/>
          </p:nvCxnSpPr>
          <p:spPr>
            <a:xfrm>
              <a:off x="7868839" y="4598175"/>
              <a:ext cx="147600"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1BC29BE2-5D82-5799-59E5-299482457494}"/>
                </a:ext>
              </a:extLst>
            </p:cNvPr>
            <p:cNvCxnSpPr>
              <a:cxnSpLocks/>
            </p:cNvCxnSpPr>
            <p:nvPr/>
          </p:nvCxnSpPr>
          <p:spPr>
            <a:xfrm>
              <a:off x="8019159" y="4642817"/>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9E89A2A6-B535-DF53-9FC8-CE405F8F47E3}"/>
                </a:ext>
              </a:extLst>
            </p:cNvPr>
            <p:cNvCxnSpPr>
              <a:cxnSpLocks/>
            </p:cNvCxnSpPr>
            <p:nvPr/>
          </p:nvCxnSpPr>
          <p:spPr>
            <a:xfrm>
              <a:off x="8153085" y="4665908"/>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F86B4B7F-CF68-9D93-9D7A-05D76220FD61}"/>
                </a:ext>
              </a:extLst>
            </p:cNvPr>
            <p:cNvCxnSpPr>
              <a:cxnSpLocks/>
            </p:cNvCxnSpPr>
            <p:nvPr/>
          </p:nvCxnSpPr>
          <p:spPr>
            <a:xfrm>
              <a:off x="8288551" y="4687466"/>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A8E5D054-A366-4CE5-C33E-35A510E4E1D1}"/>
                </a:ext>
              </a:extLst>
            </p:cNvPr>
            <p:cNvCxnSpPr>
              <a:cxnSpLocks/>
            </p:cNvCxnSpPr>
            <p:nvPr/>
          </p:nvCxnSpPr>
          <p:spPr>
            <a:xfrm>
              <a:off x="8430175" y="4713635"/>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D7BC5BCE-556C-19BF-2335-2DC20694A65F}"/>
                </a:ext>
              </a:extLst>
            </p:cNvPr>
            <p:cNvCxnSpPr>
              <a:cxnSpLocks/>
            </p:cNvCxnSpPr>
            <p:nvPr/>
          </p:nvCxnSpPr>
          <p:spPr>
            <a:xfrm>
              <a:off x="8576417" y="4736726"/>
              <a:ext cx="129600"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3DD10860-F530-F635-1F2E-D18E281A89F6}"/>
                </a:ext>
              </a:extLst>
            </p:cNvPr>
            <p:cNvCxnSpPr>
              <a:cxnSpLocks/>
            </p:cNvCxnSpPr>
            <p:nvPr/>
          </p:nvCxnSpPr>
          <p:spPr>
            <a:xfrm>
              <a:off x="8698820" y="4836787"/>
              <a:ext cx="565253"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11A5D150-DB51-F2D3-9ED3-C144DCBF5E60}"/>
                </a:ext>
              </a:extLst>
            </p:cNvPr>
            <p:cNvCxnSpPr>
              <a:cxnSpLocks/>
            </p:cNvCxnSpPr>
            <p:nvPr/>
          </p:nvCxnSpPr>
          <p:spPr>
            <a:xfrm>
              <a:off x="9260994" y="4886058"/>
              <a:ext cx="135466"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00A3DCDE-F06D-5CC3-C775-EE582F65F537}"/>
                </a:ext>
              </a:extLst>
            </p:cNvPr>
            <p:cNvCxnSpPr>
              <a:cxnSpLocks/>
            </p:cNvCxnSpPr>
            <p:nvPr/>
          </p:nvCxnSpPr>
          <p:spPr>
            <a:xfrm>
              <a:off x="9396460" y="4973803"/>
              <a:ext cx="421795"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0" name="Connecteur droit 59">
              <a:extLst>
                <a:ext uri="{FF2B5EF4-FFF2-40B4-BE49-F238E27FC236}">
                  <a16:creationId xmlns:a16="http://schemas.microsoft.com/office/drawing/2014/main" id="{A9DED9BD-9BC2-7D0F-3967-0BD34C94E9F6}"/>
                </a:ext>
              </a:extLst>
            </p:cNvPr>
            <p:cNvCxnSpPr>
              <a:cxnSpLocks/>
            </p:cNvCxnSpPr>
            <p:nvPr/>
          </p:nvCxnSpPr>
          <p:spPr>
            <a:xfrm>
              <a:off x="9818255" y="5033840"/>
              <a:ext cx="150860"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AEEB47CA-2EBF-83DF-EE12-DBFDC4AA22E6}"/>
                </a:ext>
              </a:extLst>
            </p:cNvPr>
            <p:cNvCxnSpPr>
              <a:cxnSpLocks/>
            </p:cNvCxnSpPr>
            <p:nvPr/>
          </p:nvCxnSpPr>
          <p:spPr>
            <a:xfrm>
              <a:off x="9969115" y="5127743"/>
              <a:ext cx="280170"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891C43FD-1B5F-D54C-B5EA-28447C35E87C}"/>
                </a:ext>
              </a:extLst>
            </p:cNvPr>
            <p:cNvCxnSpPr>
              <a:cxnSpLocks/>
            </p:cNvCxnSpPr>
            <p:nvPr/>
          </p:nvCxnSpPr>
          <p:spPr>
            <a:xfrm>
              <a:off x="9969115" y="5033038"/>
              <a:ext cx="0" cy="91626"/>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7" name="Connecteur droit 66">
              <a:extLst>
                <a:ext uri="{FF2B5EF4-FFF2-40B4-BE49-F238E27FC236}">
                  <a16:creationId xmlns:a16="http://schemas.microsoft.com/office/drawing/2014/main" id="{607201BB-1970-2213-69D3-8243DD77BE9B}"/>
                </a:ext>
              </a:extLst>
            </p:cNvPr>
            <p:cNvCxnSpPr>
              <a:cxnSpLocks/>
            </p:cNvCxnSpPr>
            <p:nvPr/>
          </p:nvCxnSpPr>
          <p:spPr>
            <a:xfrm>
              <a:off x="9818255" y="4972632"/>
              <a:ext cx="0" cy="60406"/>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539502DF-9A61-5CD7-5711-8D86F9720222}"/>
                </a:ext>
              </a:extLst>
            </p:cNvPr>
            <p:cNvCxnSpPr>
              <a:cxnSpLocks/>
            </p:cNvCxnSpPr>
            <p:nvPr/>
          </p:nvCxnSpPr>
          <p:spPr>
            <a:xfrm>
              <a:off x="9398000" y="4886058"/>
              <a:ext cx="0" cy="86574"/>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72" name="Connecteur droit 71">
              <a:extLst>
                <a:ext uri="{FF2B5EF4-FFF2-40B4-BE49-F238E27FC236}">
                  <a16:creationId xmlns:a16="http://schemas.microsoft.com/office/drawing/2014/main" id="{F88D48EC-8EC2-A73A-28FC-4687FB3A3C49}"/>
                </a:ext>
              </a:extLst>
            </p:cNvPr>
            <p:cNvCxnSpPr>
              <a:cxnSpLocks/>
            </p:cNvCxnSpPr>
            <p:nvPr/>
          </p:nvCxnSpPr>
          <p:spPr>
            <a:xfrm>
              <a:off x="9260994" y="4836787"/>
              <a:ext cx="0" cy="49271"/>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4F073544-CFCF-2AC8-25E2-C3A0388A344B}"/>
                </a:ext>
              </a:extLst>
            </p:cNvPr>
            <p:cNvCxnSpPr>
              <a:cxnSpLocks/>
            </p:cNvCxnSpPr>
            <p:nvPr/>
          </p:nvCxnSpPr>
          <p:spPr>
            <a:xfrm>
              <a:off x="8703192" y="4736726"/>
              <a:ext cx="0" cy="100061"/>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DD53D0B3-66F4-101B-99B2-85F706377279}"/>
                </a:ext>
              </a:extLst>
            </p:cNvPr>
            <p:cNvCxnSpPr>
              <a:cxnSpLocks/>
            </p:cNvCxnSpPr>
            <p:nvPr/>
          </p:nvCxnSpPr>
          <p:spPr>
            <a:xfrm>
              <a:off x="8570259" y="4706633"/>
              <a:ext cx="0" cy="360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78" name="Connecteur droit 77">
              <a:extLst>
                <a:ext uri="{FF2B5EF4-FFF2-40B4-BE49-F238E27FC236}">
                  <a16:creationId xmlns:a16="http://schemas.microsoft.com/office/drawing/2014/main" id="{C374790F-09C8-A453-8157-4965DBEF9D2B}"/>
                </a:ext>
              </a:extLst>
            </p:cNvPr>
            <p:cNvCxnSpPr>
              <a:cxnSpLocks/>
            </p:cNvCxnSpPr>
            <p:nvPr/>
          </p:nvCxnSpPr>
          <p:spPr>
            <a:xfrm>
              <a:off x="8153084" y="4639738"/>
              <a:ext cx="0" cy="360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C034D09E-533B-2CBB-11F4-AEF36C62D317}"/>
                </a:ext>
              </a:extLst>
            </p:cNvPr>
            <p:cNvCxnSpPr>
              <a:cxnSpLocks/>
            </p:cNvCxnSpPr>
            <p:nvPr/>
          </p:nvCxnSpPr>
          <p:spPr>
            <a:xfrm>
              <a:off x="8430175" y="4681308"/>
              <a:ext cx="0" cy="360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0" name="Connecteur droit 79">
              <a:extLst>
                <a:ext uri="{FF2B5EF4-FFF2-40B4-BE49-F238E27FC236}">
                  <a16:creationId xmlns:a16="http://schemas.microsoft.com/office/drawing/2014/main" id="{E7A138EE-3566-A394-5838-24F62AFF6F47}"/>
                </a:ext>
              </a:extLst>
            </p:cNvPr>
            <p:cNvCxnSpPr>
              <a:cxnSpLocks/>
            </p:cNvCxnSpPr>
            <p:nvPr/>
          </p:nvCxnSpPr>
          <p:spPr>
            <a:xfrm>
              <a:off x="8290089" y="4661286"/>
              <a:ext cx="0" cy="252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1" name="Connecteur droit 80">
              <a:extLst>
                <a:ext uri="{FF2B5EF4-FFF2-40B4-BE49-F238E27FC236}">
                  <a16:creationId xmlns:a16="http://schemas.microsoft.com/office/drawing/2014/main" id="{92B6596D-BEB2-639D-5CAA-90165C6A3A4F}"/>
                </a:ext>
              </a:extLst>
            </p:cNvPr>
            <p:cNvCxnSpPr>
              <a:cxnSpLocks/>
            </p:cNvCxnSpPr>
            <p:nvPr/>
          </p:nvCxnSpPr>
          <p:spPr>
            <a:xfrm flipH="1">
              <a:off x="8013542" y="4592017"/>
              <a:ext cx="453" cy="59563"/>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3" name="Connecteur droit 82">
              <a:extLst>
                <a:ext uri="{FF2B5EF4-FFF2-40B4-BE49-F238E27FC236}">
                  <a16:creationId xmlns:a16="http://schemas.microsoft.com/office/drawing/2014/main" id="{06AECCFB-2A93-0A07-AFEC-4EE4584CDA30}"/>
                </a:ext>
              </a:extLst>
            </p:cNvPr>
            <p:cNvCxnSpPr>
              <a:cxnSpLocks/>
            </p:cNvCxnSpPr>
            <p:nvPr/>
          </p:nvCxnSpPr>
          <p:spPr>
            <a:xfrm flipH="1">
              <a:off x="7867300" y="4556326"/>
              <a:ext cx="453" cy="504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B7C66305-403E-EC77-9436-2EF41D740404}"/>
                </a:ext>
              </a:extLst>
            </p:cNvPr>
            <p:cNvCxnSpPr>
              <a:cxnSpLocks/>
            </p:cNvCxnSpPr>
            <p:nvPr/>
          </p:nvCxnSpPr>
          <p:spPr>
            <a:xfrm flipH="1">
              <a:off x="7730295" y="4495238"/>
              <a:ext cx="453" cy="648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5" name="Connecteur droit 84">
              <a:extLst>
                <a:ext uri="{FF2B5EF4-FFF2-40B4-BE49-F238E27FC236}">
                  <a16:creationId xmlns:a16="http://schemas.microsoft.com/office/drawing/2014/main" id="{99D72BD6-ACAA-7C02-BBBE-E73793DE88F5}"/>
                </a:ext>
              </a:extLst>
            </p:cNvPr>
            <p:cNvCxnSpPr>
              <a:cxnSpLocks/>
            </p:cNvCxnSpPr>
            <p:nvPr/>
          </p:nvCxnSpPr>
          <p:spPr>
            <a:xfrm flipH="1">
              <a:off x="7591661" y="4470038"/>
              <a:ext cx="453" cy="324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6" name="Connecteur droit 85">
              <a:extLst>
                <a:ext uri="{FF2B5EF4-FFF2-40B4-BE49-F238E27FC236}">
                  <a16:creationId xmlns:a16="http://schemas.microsoft.com/office/drawing/2014/main" id="{659F75CE-9527-4320-347F-6ACD7FFF75FF}"/>
                </a:ext>
              </a:extLst>
            </p:cNvPr>
            <p:cNvCxnSpPr>
              <a:cxnSpLocks/>
            </p:cNvCxnSpPr>
            <p:nvPr/>
          </p:nvCxnSpPr>
          <p:spPr>
            <a:xfrm flipH="1">
              <a:off x="7454652" y="4450025"/>
              <a:ext cx="453" cy="324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7" name="Connecteur droit 86">
              <a:extLst>
                <a:ext uri="{FF2B5EF4-FFF2-40B4-BE49-F238E27FC236}">
                  <a16:creationId xmlns:a16="http://schemas.microsoft.com/office/drawing/2014/main" id="{6FE81391-E072-84F0-5CB9-E1123F81C654}"/>
                </a:ext>
              </a:extLst>
            </p:cNvPr>
            <p:cNvCxnSpPr>
              <a:cxnSpLocks/>
            </p:cNvCxnSpPr>
            <p:nvPr/>
          </p:nvCxnSpPr>
          <p:spPr>
            <a:xfrm flipH="1">
              <a:off x="7316479" y="4362438"/>
              <a:ext cx="453" cy="900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9" name="Connecteur droit 88">
              <a:extLst>
                <a:ext uri="{FF2B5EF4-FFF2-40B4-BE49-F238E27FC236}">
                  <a16:creationId xmlns:a16="http://schemas.microsoft.com/office/drawing/2014/main" id="{06EB558D-4DD0-9519-D29D-99B1E424D881}"/>
                </a:ext>
              </a:extLst>
            </p:cNvPr>
            <p:cNvCxnSpPr>
              <a:cxnSpLocks/>
            </p:cNvCxnSpPr>
            <p:nvPr/>
          </p:nvCxnSpPr>
          <p:spPr>
            <a:xfrm flipH="1">
              <a:off x="7167062" y="4272438"/>
              <a:ext cx="742" cy="1008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3" name="Connecteur droit 92">
              <a:extLst>
                <a:ext uri="{FF2B5EF4-FFF2-40B4-BE49-F238E27FC236}">
                  <a16:creationId xmlns:a16="http://schemas.microsoft.com/office/drawing/2014/main" id="{7E1F85B1-0DD5-2A49-1CAA-025BA89056FC}"/>
                </a:ext>
              </a:extLst>
            </p:cNvPr>
            <p:cNvCxnSpPr>
              <a:cxnSpLocks/>
            </p:cNvCxnSpPr>
            <p:nvPr/>
          </p:nvCxnSpPr>
          <p:spPr>
            <a:xfrm>
              <a:off x="7032338" y="4249245"/>
              <a:ext cx="0" cy="27194"/>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5" name="Connecteur droit 94">
              <a:extLst>
                <a:ext uri="{FF2B5EF4-FFF2-40B4-BE49-F238E27FC236}">
                  <a16:creationId xmlns:a16="http://schemas.microsoft.com/office/drawing/2014/main" id="{22CE41BB-64B0-5752-116A-4BD5CE903584}"/>
                </a:ext>
              </a:extLst>
            </p:cNvPr>
            <p:cNvCxnSpPr>
              <a:cxnSpLocks/>
            </p:cNvCxnSpPr>
            <p:nvPr/>
          </p:nvCxnSpPr>
          <p:spPr>
            <a:xfrm>
              <a:off x="6891994" y="4205121"/>
              <a:ext cx="4232" cy="57721"/>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9" name="Connecteur droit 98">
              <a:extLst>
                <a:ext uri="{FF2B5EF4-FFF2-40B4-BE49-F238E27FC236}">
                  <a16:creationId xmlns:a16="http://schemas.microsoft.com/office/drawing/2014/main" id="{19E21327-5150-5B5E-B246-BAC4E7DB2F67}"/>
                </a:ext>
              </a:extLst>
            </p:cNvPr>
            <p:cNvCxnSpPr>
              <a:cxnSpLocks/>
            </p:cNvCxnSpPr>
            <p:nvPr/>
          </p:nvCxnSpPr>
          <p:spPr>
            <a:xfrm>
              <a:off x="6756783" y="4186124"/>
              <a:ext cx="0" cy="27194"/>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0" name="Connecteur droit 99">
              <a:extLst>
                <a:ext uri="{FF2B5EF4-FFF2-40B4-BE49-F238E27FC236}">
                  <a16:creationId xmlns:a16="http://schemas.microsoft.com/office/drawing/2014/main" id="{7E08DEBA-7C60-65CF-792C-C73D6859CF7B}"/>
                </a:ext>
              </a:extLst>
            </p:cNvPr>
            <p:cNvCxnSpPr>
              <a:cxnSpLocks/>
            </p:cNvCxnSpPr>
            <p:nvPr/>
          </p:nvCxnSpPr>
          <p:spPr>
            <a:xfrm flipH="1">
              <a:off x="6614414" y="4085324"/>
              <a:ext cx="742" cy="1116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1" name="Connecteur droit 100">
              <a:extLst>
                <a:ext uri="{FF2B5EF4-FFF2-40B4-BE49-F238E27FC236}">
                  <a16:creationId xmlns:a16="http://schemas.microsoft.com/office/drawing/2014/main" id="{A751278E-5A5A-D523-4F16-EDAE2D30923F}"/>
                </a:ext>
              </a:extLst>
            </p:cNvPr>
            <p:cNvCxnSpPr>
              <a:cxnSpLocks/>
            </p:cNvCxnSpPr>
            <p:nvPr/>
          </p:nvCxnSpPr>
          <p:spPr>
            <a:xfrm flipH="1">
              <a:off x="6471744" y="3991526"/>
              <a:ext cx="742" cy="10440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2" name="Connecteur droit 101">
              <a:extLst>
                <a:ext uri="{FF2B5EF4-FFF2-40B4-BE49-F238E27FC236}">
                  <a16:creationId xmlns:a16="http://schemas.microsoft.com/office/drawing/2014/main" id="{E3E68A6E-E8D9-F663-115F-969D4B8F6F07}"/>
                </a:ext>
              </a:extLst>
            </p:cNvPr>
            <p:cNvCxnSpPr>
              <a:cxnSpLocks/>
            </p:cNvCxnSpPr>
            <p:nvPr/>
          </p:nvCxnSpPr>
          <p:spPr>
            <a:xfrm>
              <a:off x="6339603" y="3966315"/>
              <a:ext cx="0" cy="27194"/>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3" name="Connecteur droit 102">
              <a:extLst>
                <a:ext uri="{FF2B5EF4-FFF2-40B4-BE49-F238E27FC236}">
                  <a16:creationId xmlns:a16="http://schemas.microsoft.com/office/drawing/2014/main" id="{CE597650-AD50-B80E-1952-3B98AC006E30}"/>
                </a:ext>
              </a:extLst>
            </p:cNvPr>
            <p:cNvCxnSpPr/>
            <p:nvPr/>
          </p:nvCxnSpPr>
          <p:spPr>
            <a:xfrm>
              <a:off x="7168902" y="4016782"/>
              <a:ext cx="287590" cy="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4" name="Connecteur droit 103">
              <a:extLst>
                <a:ext uri="{FF2B5EF4-FFF2-40B4-BE49-F238E27FC236}">
                  <a16:creationId xmlns:a16="http://schemas.microsoft.com/office/drawing/2014/main" id="{FD09E056-E57B-FB5E-A8D9-D85CF98BECA3}"/>
                </a:ext>
              </a:extLst>
            </p:cNvPr>
            <p:cNvCxnSpPr>
              <a:cxnSpLocks/>
            </p:cNvCxnSpPr>
            <p:nvPr/>
          </p:nvCxnSpPr>
          <p:spPr>
            <a:xfrm>
              <a:off x="7451945" y="4085324"/>
              <a:ext cx="562050" cy="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6" name="Connecteur droit 105">
              <a:extLst>
                <a:ext uri="{FF2B5EF4-FFF2-40B4-BE49-F238E27FC236}">
                  <a16:creationId xmlns:a16="http://schemas.microsoft.com/office/drawing/2014/main" id="{811748F9-B289-376F-85BC-934C35039A53}"/>
                </a:ext>
              </a:extLst>
            </p:cNvPr>
            <p:cNvCxnSpPr>
              <a:cxnSpLocks/>
            </p:cNvCxnSpPr>
            <p:nvPr/>
          </p:nvCxnSpPr>
          <p:spPr>
            <a:xfrm>
              <a:off x="8007837" y="4230902"/>
              <a:ext cx="280714" cy="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8" name="Connecteur droit 107">
              <a:extLst>
                <a:ext uri="{FF2B5EF4-FFF2-40B4-BE49-F238E27FC236}">
                  <a16:creationId xmlns:a16="http://schemas.microsoft.com/office/drawing/2014/main" id="{43941659-4134-6D8F-3E69-AEE29F10690E}"/>
                </a:ext>
              </a:extLst>
            </p:cNvPr>
            <p:cNvCxnSpPr>
              <a:cxnSpLocks/>
            </p:cNvCxnSpPr>
            <p:nvPr/>
          </p:nvCxnSpPr>
          <p:spPr>
            <a:xfrm>
              <a:off x="8283660" y="4307443"/>
              <a:ext cx="422357" cy="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10" name="Connecteur droit 109">
              <a:extLst>
                <a:ext uri="{FF2B5EF4-FFF2-40B4-BE49-F238E27FC236}">
                  <a16:creationId xmlns:a16="http://schemas.microsoft.com/office/drawing/2014/main" id="{29EEB436-07B4-FD64-6838-204D4BCC8C9D}"/>
                </a:ext>
              </a:extLst>
            </p:cNvPr>
            <p:cNvCxnSpPr>
              <a:cxnSpLocks/>
            </p:cNvCxnSpPr>
            <p:nvPr/>
          </p:nvCxnSpPr>
          <p:spPr>
            <a:xfrm>
              <a:off x="8698820" y="4378075"/>
              <a:ext cx="1550465" cy="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12" name="Connecteur droit 111">
              <a:extLst>
                <a:ext uri="{FF2B5EF4-FFF2-40B4-BE49-F238E27FC236}">
                  <a16:creationId xmlns:a16="http://schemas.microsoft.com/office/drawing/2014/main" id="{50B83496-C097-D7F8-D7DC-AA738773C158}"/>
                </a:ext>
              </a:extLst>
            </p:cNvPr>
            <p:cNvCxnSpPr>
              <a:cxnSpLocks/>
            </p:cNvCxnSpPr>
            <p:nvPr/>
          </p:nvCxnSpPr>
          <p:spPr>
            <a:xfrm>
              <a:off x="8707556" y="4307443"/>
              <a:ext cx="0" cy="65795"/>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15" name="Connecteur droit 114">
              <a:extLst>
                <a:ext uri="{FF2B5EF4-FFF2-40B4-BE49-F238E27FC236}">
                  <a16:creationId xmlns:a16="http://schemas.microsoft.com/office/drawing/2014/main" id="{F2F72D18-F210-3193-E303-A825B6228173}"/>
                </a:ext>
              </a:extLst>
            </p:cNvPr>
            <p:cNvCxnSpPr>
              <a:cxnSpLocks/>
            </p:cNvCxnSpPr>
            <p:nvPr/>
          </p:nvCxnSpPr>
          <p:spPr>
            <a:xfrm flipH="1">
              <a:off x="8288551" y="4230902"/>
              <a:ext cx="1538" cy="76541"/>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17" name="Connecteur droit 116">
              <a:extLst>
                <a:ext uri="{FF2B5EF4-FFF2-40B4-BE49-F238E27FC236}">
                  <a16:creationId xmlns:a16="http://schemas.microsoft.com/office/drawing/2014/main" id="{0F2B61ED-A5E9-C56C-C660-B3EA78136B37}"/>
                </a:ext>
              </a:extLst>
            </p:cNvPr>
            <p:cNvCxnSpPr>
              <a:cxnSpLocks/>
            </p:cNvCxnSpPr>
            <p:nvPr/>
          </p:nvCxnSpPr>
          <p:spPr>
            <a:xfrm flipH="1">
              <a:off x="8006752" y="4076836"/>
              <a:ext cx="7243" cy="149344"/>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19" name="Connecteur droit 118">
              <a:extLst>
                <a:ext uri="{FF2B5EF4-FFF2-40B4-BE49-F238E27FC236}">
                  <a16:creationId xmlns:a16="http://schemas.microsoft.com/office/drawing/2014/main" id="{B3420F90-B5C4-A26C-8DC9-27E7AA18DFE2}"/>
                </a:ext>
              </a:extLst>
            </p:cNvPr>
            <p:cNvCxnSpPr>
              <a:cxnSpLocks/>
            </p:cNvCxnSpPr>
            <p:nvPr/>
          </p:nvCxnSpPr>
          <p:spPr>
            <a:xfrm>
              <a:off x="7451945" y="4021254"/>
              <a:ext cx="0" cy="6407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21" name="Connecteur droit 120">
              <a:extLst>
                <a:ext uri="{FF2B5EF4-FFF2-40B4-BE49-F238E27FC236}">
                  <a16:creationId xmlns:a16="http://schemas.microsoft.com/office/drawing/2014/main" id="{9349D770-1808-FB4B-33FE-731BAE398318}"/>
                </a:ext>
              </a:extLst>
            </p:cNvPr>
            <p:cNvCxnSpPr>
              <a:cxnSpLocks/>
            </p:cNvCxnSpPr>
            <p:nvPr/>
          </p:nvCxnSpPr>
          <p:spPr>
            <a:xfrm>
              <a:off x="7174594" y="3952712"/>
              <a:ext cx="0" cy="64070"/>
            </a:xfrm>
            <a:prstGeom prst="line">
              <a:avLst/>
            </a:prstGeom>
            <a:ln w="127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22" name="Connecteur droit 121">
              <a:extLst>
                <a:ext uri="{FF2B5EF4-FFF2-40B4-BE49-F238E27FC236}">
                  <a16:creationId xmlns:a16="http://schemas.microsoft.com/office/drawing/2014/main" id="{3AD20642-0463-9FEF-25A2-7174AC52801B}"/>
                </a:ext>
              </a:extLst>
            </p:cNvPr>
            <p:cNvCxnSpPr>
              <a:cxnSpLocks/>
            </p:cNvCxnSpPr>
            <p:nvPr/>
          </p:nvCxnSpPr>
          <p:spPr>
            <a:xfrm>
              <a:off x="6194196" y="3949873"/>
              <a:ext cx="0" cy="27194"/>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sp>
          <p:nvSpPr>
            <p:cNvPr id="123" name="ZoneTexte 122">
              <a:extLst>
                <a:ext uri="{FF2B5EF4-FFF2-40B4-BE49-F238E27FC236}">
                  <a16:creationId xmlns:a16="http://schemas.microsoft.com/office/drawing/2014/main" id="{C4FFB07A-1654-7B48-CD25-9B1FA5968308}"/>
                </a:ext>
              </a:extLst>
            </p:cNvPr>
            <p:cNvSpPr txBox="1"/>
            <p:nvPr/>
          </p:nvSpPr>
          <p:spPr>
            <a:xfrm rot="16200000">
              <a:off x="4943090" y="4992956"/>
              <a:ext cx="1356462" cy="253916"/>
            </a:xfrm>
            <a:prstGeom prst="rect">
              <a:avLst/>
            </a:prstGeom>
            <a:noFill/>
          </p:spPr>
          <p:txBody>
            <a:bodyPr wrap="none" rtlCol="0">
              <a:spAutoFit/>
            </a:bodyPr>
            <a:lstStyle/>
            <a:p>
              <a:r>
                <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Cumulative </a:t>
              </a:r>
              <a:r>
                <a:rPr lang="fr-FR" sz="105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survival</a:t>
              </a:r>
              <a:endPar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124" name="ZoneTexte 123">
              <a:extLst>
                <a:ext uri="{FF2B5EF4-FFF2-40B4-BE49-F238E27FC236}">
                  <a16:creationId xmlns:a16="http://schemas.microsoft.com/office/drawing/2014/main" id="{16B6D17D-34BC-2CE5-1A40-B0360D5EED7B}"/>
                </a:ext>
              </a:extLst>
            </p:cNvPr>
            <p:cNvSpPr txBox="1"/>
            <p:nvPr/>
          </p:nvSpPr>
          <p:spPr>
            <a:xfrm>
              <a:off x="8832145" y="5815902"/>
              <a:ext cx="1550424" cy="276999"/>
            </a:xfrm>
            <a:prstGeom prst="rect">
              <a:avLst/>
            </a:prstGeom>
            <a:noFill/>
          </p:spPr>
          <p:txBody>
            <a:bodyPr wrap="non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Log-</a:t>
              </a:r>
              <a:r>
                <a:rPr lang="fr-FR" sz="1200" kern="100" dirty="0" err="1">
                  <a:effectLst/>
                  <a:latin typeface="Arial" panose="020B0604020202020204" pitchFamily="34" charset="0"/>
                  <a:ea typeface="Aptos" panose="020B0004020202020204" pitchFamily="34" charset="0"/>
                  <a:cs typeface="Arial" panose="020B0604020202020204" pitchFamily="34" charset="0"/>
                </a:rPr>
                <a:t>rank</a:t>
              </a:r>
              <a:r>
                <a:rPr lang="fr-FR" sz="1200" kern="100" dirty="0">
                  <a:effectLst/>
                  <a:latin typeface="Arial" panose="020B0604020202020204" pitchFamily="34" charset="0"/>
                  <a:ea typeface="Aptos" panose="020B0004020202020204" pitchFamily="34" charset="0"/>
                  <a:cs typeface="Arial" panose="020B0604020202020204" pitchFamily="34" charset="0"/>
                </a:rPr>
                <a:t> test: 0.003</a:t>
              </a:r>
            </a:p>
          </p:txBody>
        </p:sp>
        <p:grpSp>
          <p:nvGrpSpPr>
            <p:cNvPr id="125" name="Groupe 124">
              <a:extLst>
                <a:ext uri="{FF2B5EF4-FFF2-40B4-BE49-F238E27FC236}">
                  <a16:creationId xmlns:a16="http://schemas.microsoft.com/office/drawing/2014/main" id="{1FD088F5-DCB7-0728-539D-47C60C8E4A71}"/>
                </a:ext>
              </a:extLst>
            </p:cNvPr>
            <p:cNvGrpSpPr/>
            <p:nvPr/>
          </p:nvGrpSpPr>
          <p:grpSpPr>
            <a:xfrm>
              <a:off x="10754320" y="4001218"/>
              <a:ext cx="1298286" cy="499445"/>
              <a:chOff x="8430471" y="3733412"/>
              <a:chExt cx="1298286" cy="499445"/>
            </a:xfrm>
          </p:grpSpPr>
          <p:cxnSp>
            <p:nvCxnSpPr>
              <p:cNvPr id="126" name="Connecteur droit 125">
                <a:extLst>
                  <a:ext uri="{FF2B5EF4-FFF2-40B4-BE49-F238E27FC236}">
                    <a16:creationId xmlns:a16="http://schemas.microsoft.com/office/drawing/2014/main" id="{12FD2BA5-A673-F7FD-7AF1-6204275D55EB}"/>
                  </a:ext>
                </a:extLst>
              </p:cNvPr>
              <p:cNvCxnSpPr/>
              <p:nvPr/>
            </p:nvCxnSpPr>
            <p:spPr>
              <a:xfrm>
                <a:off x="8430471" y="3862064"/>
                <a:ext cx="237067" cy="0"/>
              </a:xfrm>
              <a:prstGeom prst="line">
                <a:avLst/>
              </a:prstGeom>
              <a:ln w="3810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27" name="Connecteur droit 126">
                <a:extLst>
                  <a:ext uri="{FF2B5EF4-FFF2-40B4-BE49-F238E27FC236}">
                    <a16:creationId xmlns:a16="http://schemas.microsoft.com/office/drawing/2014/main" id="{D9799CCC-6499-DF07-BD7F-76C2D2201A7E}"/>
                  </a:ext>
                </a:extLst>
              </p:cNvPr>
              <p:cNvCxnSpPr/>
              <p:nvPr/>
            </p:nvCxnSpPr>
            <p:spPr>
              <a:xfrm>
                <a:off x="8438937" y="4094152"/>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128" name="ZoneTexte 127">
                <a:extLst>
                  <a:ext uri="{FF2B5EF4-FFF2-40B4-BE49-F238E27FC236}">
                    <a16:creationId xmlns:a16="http://schemas.microsoft.com/office/drawing/2014/main" id="{EB5E0A8E-2A2D-F5B6-AAC4-B64456F9F598}"/>
                  </a:ext>
                </a:extLst>
              </p:cNvPr>
              <p:cNvSpPr txBox="1"/>
              <p:nvPr/>
            </p:nvSpPr>
            <p:spPr>
              <a:xfrm>
                <a:off x="8676033" y="3733412"/>
                <a:ext cx="1052724" cy="253916"/>
              </a:xfrm>
              <a:prstGeom prst="rect">
                <a:avLst/>
              </a:prstGeom>
              <a:noFill/>
            </p:spPr>
            <p:txBody>
              <a:bodyPr wrap="none" rtlCol="0">
                <a:spAutoFit/>
              </a:bodyPr>
              <a:lstStyle/>
              <a:p>
                <a:r>
                  <a:rPr lang="fr-FR" sz="1050" kern="100" dirty="0">
                    <a:effectLst/>
                    <a:latin typeface="Arial" panose="020B0604020202020204" pitchFamily="34" charset="0"/>
                    <a:ea typeface="Aptos" panose="020B0004020202020204" pitchFamily="34" charset="0"/>
                    <a:cs typeface="Arial" panose="020B0604020202020204" pitchFamily="34" charset="0"/>
                  </a:rPr>
                  <a:t>CAZ/AVI-ATM </a:t>
                </a:r>
              </a:p>
            </p:txBody>
          </p:sp>
          <p:sp>
            <p:nvSpPr>
              <p:cNvPr id="129" name="ZoneTexte 128">
                <a:extLst>
                  <a:ext uri="{FF2B5EF4-FFF2-40B4-BE49-F238E27FC236}">
                    <a16:creationId xmlns:a16="http://schemas.microsoft.com/office/drawing/2014/main" id="{35F0DB63-6900-5303-2BA4-3424F46B14F2}"/>
                  </a:ext>
                </a:extLst>
              </p:cNvPr>
              <p:cNvSpPr txBox="1"/>
              <p:nvPr/>
            </p:nvSpPr>
            <p:spPr>
              <a:xfrm>
                <a:off x="8690058" y="3978941"/>
                <a:ext cx="802014" cy="253916"/>
              </a:xfrm>
              <a:prstGeom prst="rect">
                <a:avLst/>
              </a:prstGeom>
              <a:noFill/>
            </p:spPr>
            <p:txBody>
              <a:bodyPr wrap="none" rtlCol="0">
                <a:spAutoFit/>
              </a:bodyPr>
              <a:lstStyle/>
              <a:p>
                <a:r>
                  <a:rPr lang="fr-FR" sz="1050" kern="100" dirty="0" err="1">
                    <a:effectLst/>
                    <a:latin typeface="Arial" panose="020B0604020202020204" pitchFamily="34" charset="0"/>
                    <a:ea typeface="Aptos" panose="020B0004020202020204" pitchFamily="34" charset="0"/>
                    <a:cs typeface="Arial" panose="020B0604020202020204" pitchFamily="34" charset="0"/>
                  </a:rPr>
                  <a:t>Other</a:t>
                </a:r>
                <a:r>
                  <a:rPr lang="fr-FR" sz="1050" kern="100" dirty="0">
                    <a:effectLst/>
                    <a:latin typeface="Arial" panose="020B0604020202020204" pitchFamily="34" charset="0"/>
                    <a:ea typeface="Aptos" panose="020B0004020202020204" pitchFamily="34" charset="0"/>
                    <a:cs typeface="Arial" panose="020B0604020202020204" pitchFamily="34" charset="0"/>
                  </a:rPr>
                  <a:t> ATB</a:t>
                </a:r>
              </a:p>
            </p:txBody>
          </p:sp>
        </p:grpSp>
      </p:grpSp>
      <p:sp>
        <p:nvSpPr>
          <p:cNvPr id="130" name="Flèche : droite 129">
            <a:extLst>
              <a:ext uri="{FF2B5EF4-FFF2-40B4-BE49-F238E27FC236}">
                <a16:creationId xmlns:a16="http://schemas.microsoft.com/office/drawing/2014/main" id="{564FC7D6-6934-D101-FDB9-2D013C46CA48}"/>
              </a:ext>
            </a:extLst>
          </p:cNvPr>
          <p:cNvSpPr/>
          <p:nvPr/>
        </p:nvSpPr>
        <p:spPr>
          <a:xfrm>
            <a:off x="8417185" y="1005067"/>
            <a:ext cx="274529" cy="290502"/>
          </a:xfrm>
          <a:prstGeom prst="rightArrow">
            <a:avLst/>
          </a:prstGeom>
          <a:solidFill>
            <a:srgbClr val="AA80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1" name="Flèche : droite 130">
            <a:extLst>
              <a:ext uri="{FF2B5EF4-FFF2-40B4-BE49-F238E27FC236}">
                <a16:creationId xmlns:a16="http://schemas.microsoft.com/office/drawing/2014/main" id="{AB952BC7-F8B8-7C20-CC52-82108F634A7C}"/>
              </a:ext>
            </a:extLst>
          </p:cNvPr>
          <p:cNvSpPr/>
          <p:nvPr/>
        </p:nvSpPr>
        <p:spPr>
          <a:xfrm rot="5400000">
            <a:off x="10693381" y="1000527"/>
            <a:ext cx="274529" cy="290502"/>
          </a:xfrm>
          <a:prstGeom prst="rightArrow">
            <a:avLst/>
          </a:prstGeom>
          <a:solidFill>
            <a:srgbClr val="3F8D2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3" name="ZoneTexte 132">
            <a:extLst>
              <a:ext uri="{FF2B5EF4-FFF2-40B4-BE49-F238E27FC236}">
                <a16:creationId xmlns:a16="http://schemas.microsoft.com/office/drawing/2014/main" id="{D3CBC0F6-4FB5-9490-250C-E8FDEFDDDB18}"/>
              </a:ext>
            </a:extLst>
          </p:cNvPr>
          <p:cNvSpPr txBox="1"/>
          <p:nvPr/>
        </p:nvSpPr>
        <p:spPr>
          <a:xfrm>
            <a:off x="7616043" y="6009776"/>
            <a:ext cx="479427" cy="253916"/>
          </a:xfrm>
          <a:prstGeom prst="rect">
            <a:avLst/>
          </a:prstGeom>
          <a:noFill/>
        </p:spPr>
        <p:txBody>
          <a:bodyPr wrap="none" rtlCol="0">
            <a:spAutoFit/>
          </a:bodyPr>
          <a:lstStyle/>
          <a:p>
            <a:r>
              <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Time</a:t>
            </a:r>
          </a:p>
        </p:txBody>
      </p:sp>
      <p:sp>
        <p:nvSpPr>
          <p:cNvPr id="134" name="Flèche : droite 133">
            <a:extLst>
              <a:ext uri="{FF2B5EF4-FFF2-40B4-BE49-F238E27FC236}">
                <a16:creationId xmlns:a16="http://schemas.microsoft.com/office/drawing/2014/main" id="{6688FF36-DEEE-8A75-03F2-DD1D75B1A4EA}"/>
              </a:ext>
            </a:extLst>
          </p:cNvPr>
          <p:cNvSpPr/>
          <p:nvPr/>
        </p:nvSpPr>
        <p:spPr>
          <a:xfrm rot="16200000">
            <a:off x="1964714" y="4363977"/>
            <a:ext cx="198279" cy="209816"/>
          </a:xfrm>
          <a:prstGeom prst="rightArrow">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5" name="Flèche : droite 134">
            <a:extLst>
              <a:ext uri="{FF2B5EF4-FFF2-40B4-BE49-F238E27FC236}">
                <a16:creationId xmlns:a16="http://schemas.microsoft.com/office/drawing/2014/main" id="{84BDA21B-8BE5-7892-2C65-3FFDAD913369}"/>
              </a:ext>
            </a:extLst>
          </p:cNvPr>
          <p:cNvSpPr/>
          <p:nvPr/>
        </p:nvSpPr>
        <p:spPr>
          <a:xfrm rot="5400000">
            <a:off x="1964960" y="4779263"/>
            <a:ext cx="206797" cy="218829"/>
          </a:xfrm>
          <a:prstGeom prst="rightArrow">
            <a:avLst/>
          </a:prstGeom>
          <a:solidFill>
            <a:srgbClr val="3F8D2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6" name="Flèche : droite 135">
            <a:extLst>
              <a:ext uri="{FF2B5EF4-FFF2-40B4-BE49-F238E27FC236}">
                <a16:creationId xmlns:a16="http://schemas.microsoft.com/office/drawing/2014/main" id="{95DA6F73-3DAD-FFD5-5235-9B1F47F99BE5}"/>
              </a:ext>
            </a:extLst>
          </p:cNvPr>
          <p:cNvSpPr/>
          <p:nvPr/>
        </p:nvSpPr>
        <p:spPr>
          <a:xfrm>
            <a:off x="1933378" y="5228305"/>
            <a:ext cx="235383" cy="249078"/>
          </a:xfrm>
          <a:prstGeom prst="rightArrow">
            <a:avLst/>
          </a:prstGeom>
          <a:solidFill>
            <a:srgbClr val="AA80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7" name="Flèche : droite 136">
            <a:extLst>
              <a:ext uri="{FF2B5EF4-FFF2-40B4-BE49-F238E27FC236}">
                <a16:creationId xmlns:a16="http://schemas.microsoft.com/office/drawing/2014/main" id="{144AC0CA-E173-3ED8-5216-254511867E23}"/>
              </a:ext>
            </a:extLst>
          </p:cNvPr>
          <p:cNvSpPr/>
          <p:nvPr/>
        </p:nvSpPr>
        <p:spPr>
          <a:xfrm>
            <a:off x="1930826" y="5629738"/>
            <a:ext cx="235383" cy="249078"/>
          </a:xfrm>
          <a:prstGeom prst="rightArrow">
            <a:avLst/>
          </a:prstGeom>
          <a:solidFill>
            <a:srgbClr val="AA80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Espace réservé du texte 1">
            <a:extLst>
              <a:ext uri="{FF2B5EF4-FFF2-40B4-BE49-F238E27FC236}">
                <a16:creationId xmlns:a16="http://schemas.microsoft.com/office/drawing/2014/main" id="{C4700B8B-C956-3A3B-9436-4C59E50D32F9}"/>
              </a:ext>
            </a:extLst>
          </p:cNvPr>
          <p:cNvSpPr txBox="1">
            <a:spLocks/>
          </p:cNvSpPr>
          <p:nvPr/>
        </p:nvSpPr>
        <p:spPr>
          <a:xfrm>
            <a:off x="4614334" y="3077480"/>
            <a:ext cx="6918120" cy="529791"/>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300" b="1" dirty="0"/>
              <a:t>Kaplan-Meier survival curves in 140 patients with MBL-E bacteremia treated with CAZ/AVI-ATM or other antimicrobials.</a:t>
            </a:r>
          </a:p>
        </p:txBody>
      </p:sp>
    </p:spTree>
    <p:extLst>
      <p:ext uri="{BB962C8B-B14F-4D97-AF65-F5344CB8AC3E}">
        <p14:creationId xmlns:p14="http://schemas.microsoft.com/office/powerpoint/2010/main" val="7573876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2" name="Graphique 161">
            <a:extLst>
              <a:ext uri="{FF2B5EF4-FFF2-40B4-BE49-F238E27FC236}">
                <a16:creationId xmlns:a16="http://schemas.microsoft.com/office/drawing/2014/main" id="{01A298FF-72E5-6C2C-EE3D-940BA633CE54}"/>
              </a:ext>
            </a:extLst>
          </p:cNvPr>
          <p:cNvGraphicFramePr/>
          <p:nvPr/>
        </p:nvGraphicFramePr>
        <p:xfrm>
          <a:off x="1298819" y="2663799"/>
          <a:ext cx="5249750" cy="2790830"/>
        </p:xfrm>
        <a:graphic>
          <a:graphicData uri="http://schemas.openxmlformats.org/drawingml/2006/chart">
            <c:chart xmlns:c="http://schemas.openxmlformats.org/drawingml/2006/chart" xmlns:r="http://schemas.openxmlformats.org/officeDocument/2006/relationships" r:id="rId2"/>
          </a:graphicData>
        </a:graphic>
      </p:graphicFrame>
      <p:sp>
        <p:nvSpPr>
          <p:cNvPr id="4" name="Titre 3">
            <a:extLst>
              <a:ext uri="{FF2B5EF4-FFF2-40B4-BE49-F238E27FC236}">
                <a16:creationId xmlns:a16="http://schemas.microsoft.com/office/drawing/2014/main" id="{2F7E4E62-1AFE-E40E-EED3-7134A1399BC8}"/>
              </a:ext>
            </a:extLst>
          </p:cNvPr>
          <p:cNvSpPr>
            <a:spLocks noGrp="1"/>
          </p:cNvSpPr>
          <p:nvPr>
            <p:ph type="title"/>
          </p:nvPr>
        </p:nvSpPr>
        <p:spPr/>
        <p:txBody>
          <a:bodyPr/>
          <a:lstStyle/>
          <a:p>
            <a:r>
              <a:rPr lang="en-US" dirty="0"/>
              <a:t>Results/outcomes according to severity</a:t>
            </a:r>
            <a:endParaRPr lang="fr-FR" dirty="0"/>
          </a:p>
        </p:txBody>
      </p:sp>
      <p:sp>
        <p:nvSpPr>
          <p:cNvPr id="14" name="Espace réservé du contenu 5">
            <a:extLst>
              <a:ext uri="{FF2B5EF4-FFF2-40B4-BE49-F238E27FC236}">
                <a16:creationId xmlns:a16="http://schemas.microsoft.com/office/drawing/2014/main" id="{DB33A33C-3F83-50B2-367E-C90FFF1B83B0}"/>
              </a:ext>
            </a:extLst>
          </p:cNvPr>
          <p:cNvSpPr>
            <a:spLocks noGrp="1"/>
          </p:cNvSpPr>
          <p:nvPr>
            <p:ph sz="quarter" idx="16"/>
          </p:nvPr>
        </p:nvSpPr>
        <p:spPr>
          <a:xfrm>
            <a:off x="957434" y="6267371"/>
            <a:ext cx="5159375" cy="590628"/>
          </a:xfrm>
        </p:spPr>
        <p:txBody>
          <a:bodyPr/>
          <a:lstStyle/>
          <a:p>
            <a:r>
              <a:rPr lang="it-IT" dirty="0"/>
              <a:t>Ezequiel CORDOVA et al., ECCMID</a:t>
            </a:r>
            <a:r>
              <a:rPr lang="it-IT" baseline="30000" dirty="0"/>
              <a:t>® </a:t>
            </a:r>
            <a:r>
              <a:rPr lang="it-IT" dirty="0"/>
              <a:t>2024, Abs#O1170</a:t>
            </a:r>
          </a:p>
        </p:txBody>
      </p:sp>
      <p:sp>
        <p:nvSpPr>
          <p:cNvPr id="20" name="Rectangle 19">
            <a:extLst>
              <a:ext uri="{FF2B5EF4-FFF2-40B4-BE49-F238E27FC236}">
                <a16:creationId xmlns:a16="http://schemas.microsoft.com/office/drawing/2014/main" id="{1FA029A0-350F-5157-F5E0-E7F6769BD970}"/>
              </a:ext>
            </a:extLst>
          </p:cNvPr>
          <p:cNvSpPr/>
          <p:nvPr/>
        </p:nvSpPr>
        <p:spPr>
          <a:xfrm>
            <a:off x="971962" y="2319335"/>
            <a:ext cx="5552472" cy="36416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Espace réservé du texte 1">
            <a:extLst>
              <a:ext uri="{FF2B5EF4-FFF2-40B4-BE49-F238E27FC236}">
                <a16:creationId xmlns:a16="http://schemas.microsoft.com/office/drawing/2014/main" id="{04C3930E-A3E2-28CF-6CAF-E4371258793C}"/>
              </a:ext>
            </a:extLst>
          </p:cNvPr>
          <p:cNvSpPr txBox="1">
            <a:spLocks/>
          </p:cNvSpPr>
          <p:nvPr/>
        </p:nvSpPr>
        <p:spPr>
          <a:xfrm>
            <a:off x="1149475" y="2153632"/>
            <a:ext cx="2052888" cy="30813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INCREMENT score ≥8</a:t>
            </a:r>
          </a:p>
        </p:txBody>
      </p:sp>
      <p:sp>
        <p:nvSpPr>
          <p:cNvPr id="29" name="Espace réservé du texte 1">
            <a:extLst>
              <a:ext uri="{FF2B5EF4-FFF2-40B4-BE49-F238E27FC236}">
                <a16:creationId xmlns:a16="http://schemas.microsoft.com/office/drawing/2014/main" id="{FB85205A-2E57-8674-08DE-64C6235D4877}"/>
              </a:ext>
            </a:extLst>
          </p:cNvPr>
          <p:cNvSpPr txBox="1">
            <a:spLocks/>
          </p:cNvSpPr>
          <p:nvPr/>
        </p:nvSpPr>
        <p:spPr>
          <a:xfrm>
            <a:off x="1535422" y="1390323"/>
            <a:ext cx="9785721" cy="602684"/>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600" dirty="0"/>
              <a:t>Kaplan-Meier survival curves in 140 patients with MBL-E bacteremia treated with CAZ/AVI-ATM or other antimicrobials and severity of the episode.</a:t>
            </a:r>
          </a:p>
        </p:txBody>
      </p:sp>
      <p:sp>
        <p:nvSpPr>
          <p:cNvPr id="5" name="Espace réservé du texte 3">
            <a:extLst>
              <a:ext uri="{FF2B5EF4-FFF2-40B4-BE49-F238E27FC236}">
                <a16:creationId xmlns:a16="http://schemas.microsoft.com/office/drawing/2014/main" id="{D4A531F4-234A-A08E-8A1E-C9BD74EB0778}"/>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30-day mortality rate in patients treated with CAZ/AVI-ATM</a:t>
            </a:r>
            <a:endParaRPr lang="fr-FR" dirty="0"/>
          </a:p>
        </p:txBody>
      </p:sp>
      <p:grpSp>
        <p:nvGrpSpPr>
          <p:cNvPr id="272" name="Groupe 271">
            <a:extLst>
              <a:ext uri="{FF2B5EF4-FFF2-40B4-BE49-F238E27FC236}">
                <a16:creationId xmlns:a16="http://schemas.microsoft.com/office/drawing/2014/main" id="{E609A21A-B733-72EF-0418-D537507056EE}"/>
              </a:ext>
            </a:extLst>
          </p:cNvPr>
          <p:cNvGrpSpPr/>
          <p:nvPr/>
        </p:nvGrpSpPr>
        <p:grpSpPr>
          <a:xfrm>
            <a:off x="1744395" y="2744849"/>
            <a:ext cx="4429127" cy="1572424"/>
            <a:chOff x="1687740" y="2691906"/>
            <a:chExt cx="4429127" cy="1572424"/>
          </a:xfrm>
        </p:grpSpPr>
        <p:cxnSp>
          <p:nvCxnSpPr>
            <p:cNvPr id="166" name="Connecteur droit 165">
              <a:extLst>
                <a:ext uri="{FF2B5EF4-FFF2-40B4-BE49-F238E27FC236}">
                  <a16:creationId xmlns:a16="http://schemas.microsoft.com/office/drawing/2014/main" id="{8FFA58C4-2504-E36A-C179-11E4B1639D10}"/>
                </a:ext>
              </a:extLst>
            </p:cNvPr>
            <p:cNvCxnSpPr>
              <a:cxnSpLocks/>
            </p:cNvCxnSpPr>
            <p:nvPr/>
          </p:nvCxnSpPr>
          <p:spPr>
            <a:xfrm>
              <a:off x="1688422" y="2728320"/>
              <a:ext cx="1548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68" name="Connecteur droit 167">
              <a:extLst>
                <a:ext uri="{FF2B5EF4-FFF2-40B4-BE49-F238E27FC236}">
                  <a16:creationId xmlns:a16="http://schemas.microsoft.com/office/drawing/2014/main" id="{C38C1674-60AC-C5EC-0DFC-929C13168E05}"/>
                </a:ext>
              </a:extLst>
            </p:cNvPr>
            <p:cNvCxnSpPr>
              <a:cxnSpLocks/>
            </p:cNvCxnSpPr>
            <p:nvPr/>
          </p:nvCxnSpPr>
          <p:spPr>
            <a:xfrm>
              <a:off x="1840481" y="2766760"/>
              <a:ext cx="1548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grpSp>
          <p:nvGrpSpPr>
            <p:cNvPr id="271" name="Groupe 270">
              <a:extLst>
                <a:ext uri="{FF2B5EF4-FFF2-40B4-BE49-F238E27FC236}">
                  <a16:creationId xmlns:a16="http://schemas.microsoft.com/office/drawing/2014/main" id="{9CF7D463-48FA-F830-8449-EA913993FD0A}"/>
                </a:ext>
              </a:extLst>
            </p:cNvPr>
            <p:cNvGrpSpPr/>
            <p:nvPr/>
          </p:nvGrpSpPr>
          <p:grpSpPr>
            <a:xfrm>
              <a:off x="1992540" y="2925604"/>
              <a:ext cx="4124327" cy="1338726"/>
              <a:chOff x="1992540" y="2925604"/>
              <a:chExt cx="4124327" cy="1338726"/>
            </a:xfrm>
          </p:grpSpPr>
          <p:cxnSp>
            <p:nvCxnSpPr>
              <p:cNvPr id="169" name="Connecteur droit 168">
                <a:extLst>
                  <a:ext uri="{FF2B5EF4-FFF2-40B4-BE49-F238E27FC236}">
                    <a16:creationId xmlns:a16="http://schemas.microsoft.com/office/drawing/2014/main" id="{08EE712E-8E56-019B-356D-B6606B42FA05}"/>
                  </a:ext>
                </a:extLst>
              </p:cNvPr>
              <p:cNvCxnSpPr>
                <a:cxnSpLocks/>
              </p:cNvCxnSpPr>
              <p:nvPr/>
            </p:nvCxnSpPr>
            <p:spPr>
              <a:xfrm>
                <a:off x="1992540" y="2930828"/>
                <a:ext cx="1548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0" name="Connecteur droit 169">
                <a:extLst>
                  <a:ext uri="{FF2B5EF4-FFF2-40B4-BE49-F238E27FC236}">
                    <a16:creationId xmlns:a16="http://schemas.microsoft.com/office/drawing/2014/main" id="{4E46B13A-03E5-D39D-F677-BEBC784F4496}"/>
                  </a:ext>
                </a:extLst>
              </p:cNvPr>
              <p:cNvCxnSpPr>
                <a:cxnSpLocks/>
              </p:cNvCxnSpPr>
              <p:nvPr/>
            </p:nvCxnSpPr>
            <p:spPr>
              <a:xfrm>
                <a:off x="2130654" y="3102278"/>
                <a:ext cx="1692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1" name="Connecteur droit 170">
                <a:extLst>
                  <a:ext uri="{FF2B5EF4-FFF2-40B4-BE49-F238E27FC236}">
                    <a16:creationId xmlns:a16="http://schemas.microsoft.com/office/drawing/2014/main" id="{D7318D3E-DC9C-DB44-39A2-9EBA8BAEF87C}"/>
                  </a:ext>
                </a:extLst>
              </p:cNvPr>
              <p:cNvCxnSpPr>
                <a:cxnSpLocks/>
              </p:cNvCxnSpPr>
              <p:nvPr/>
            </p:nvCxnSpPr>
            <p:spPr>
              <a:xfrm>
                <a:off x="2294618" y="3140378"/>
                <a:ext cx="1620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2" name="Connecteur droit 171">
                <a:extLst>
                  <a:ext uri="{FF2B5EF4-FFF2-40B4-BE49-F238E27FC236}">
                    <a16:creationId xmlns:a16="http://schemas.microsoft.com/office/drawing/2014/main" id="{E9A8AE36-D1C5-30B9-75C5-F3AEF06590D7}"/>
                  </a:ext>
                </a:extLst>
              </p:cNvPr>
              <p:cNvCxnSpPr>
                <a:cxnSpLocks/>
              </p:cNvCxnSpPr>
              <p:nvPr/>
            </p:nvCxnSpPr>
            <p:spPr>
              <a:xfrm>
                <a:off x="2447018" y="3227464"/>
                <a:ext cx="171451"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4" name="Connecteur droit 173">
                <a:extLst>
                  <a:ext uri="{FF2B5EF4-FFF2-40B4-BE49-F238E27FC236}">
                    <a16:creationId xmlns:a16="http://schemas.microsoft.com/office/drawing/2014/main" id="{AF21E92E-0201-D970-A897-9CDDD554053D}"/>
                  </a:ext>
                </a:extLst>
              </p:cNvPr>
              <p:cNvCxnSpPr>
                <a:cxnSpLocks/>
              </p:cNvCxnSpPr>
              <p:nvPr/>
            </p:nvCxnSpPr>
            <p:spPr>
              <a:xfrm>
                <a:off x="2599418" y="3273728"/>
                <a:ext cx="171451"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5" name="Connecteur droit 174">
                <a:extLst>
                  <a:ext uri="{FF2B5EF4-FFF2-40B4-BE49-F238E27FC236}">
                    <a16:creationId xmlns:a16="http://schemas.microsoft.com/office/drawing/2014/main" id="{5767CAA3-D7D4-DE7A-3BAC-1ED00EB192B7}"/>
                  </a:ext>
                </a:extLst>
              </p:cNvPr>
              <p:cNvCxnSpPr>
                <a:cxnSpLocks/>
              </p:cNvCxnSpPr>
              <p:nvPr/>
            </p:nvCxnSpPr>
            <p:spPr>
              <a:xfrm>
                <a:off x="2751818" y="3447900"/>
                <a:ext cx="171451"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6" name="Connecteur droit 175">
                <a:extLst>
                  <a:ext uri="{FF2B5EF4-FFF2-40B4-BE49-F238E27FC236}">
                    <a16:creationId xmlns:a16="http://schemas.microsoft.com/office/drawing/2014/main" id="{D8928275-4F68-6907-193E-2D73BF8D23C6}"/>
                  </a:ext>
                </a:extLst>
              </p:cNvPr>
              <p:cNvCxnSpPr>
                <a:cxnSpLocks/>
              </p:cNvCxnSpPr>
              <p:nvPr/>
            </p:nvCxnSpPr>
            <p:spPr>
              <a:xfrm>
                <a:off x="2904218" y="3533421"/>
                <a:ext cx="465366"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8" name="Connecteur droit 177">
                <a:extLst>
                  <a:ext uri="{FF2B5EF4-FFF2-40B4-BE49-F238E27FC236}">
                    <a16:creationId xmlns:a16="http://schemas.microsoft.com/office/drawing/2014/main" id="{E8E52DAB-034F-7D5A-4EE4-62CDAE565DF7}"/>
                  </a:ext>
                </a:extLst>
              </p:cNvPr>
              <p:cNvCxnSpPr>
                <a:cxnSpLocks/>
              </p:cNvCxnSpPr>
              <p:nvPr/>
            </p:nvCxnSpPr>
            <p:spPr>
              <a:xfrm>
                <a:off x="3369584" y="3575807"/>
                <a:ext cx="1692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79" name="Connecteur droit 178">
                <a:extLst>
                  <a:ext uri="{FF2B5EF4-FFF2-40B4-BE49-F238E27FC236}">
                    <a16:creationId xmlns:a16="http://schemas.microsoft.com/office/drawing/2014/main" id="{52D3AB36-717D-C499-6BB9-3BFE6700932B}"/>
                  </a:ext>
                </a:extLst>
              </p:cNvPr>
              <p:cNvCxnSpPr>
                <a:cxnSpLocks/>
              </p:cNvCxnSpPr>
              <p:nvPr/>
            </p:nvCxnSpPr>
            <p:spPr>
              <a:xfrm>
                <a:off x="3519602" y="3662893"/>
                <a:ext cx="1764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80" name="Connecteur droit 179">
                <a:extLst>
                  <a:ext uri="{FF2B5EF4-FFF2-40B4-BE49-F238E27FC236}">
                    <a16:creationId xmlns:a16="http://schemas.microsoft.com/office/drawing/2014/main" id="{0B2DEE1B-A57F-0175-E3FA-A54B4D1DEFE4}"/>
                  </a:ext>
                </a:extLst>
              </p:cNvPr>
              <p:cNvCxnSpPr>
                <a:cxnSpLocks/>
              </p:cNvCxnSpPr>
              <p:nvPr/>
            </p:nvCxnSpPr>
            <p:spPr>
              <a:xfrm>
                <a:off x="3679146" y="3741815"/>
                <a:ext cx="1656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82" name="Connecteur droit 181">
                <a:extLst>
                  <a:ext uri="{FF2B5EF4-FFF2-40B4-BE49-F238E27FC236}">
                    <a16:creationId xmlns:a16="http://schemas.microsoft.com/office/drawing/2014/main" id="{8E250A56-1F8C-F371-90AB-48A439322DB9}"/>
                  </a:ext>
                </a:extLst>
              </p:cNvPr>
              <p:cNvCxnSpPr>
                <a:cxnSpLocks/>
              </p:cNvCxnSpPr>
              <p:nvPr/>
            </p:nvCxnSpPr>
            <p:spPr>
              <a:xfrm>
                <a:off x="3829165" y="3791141"/>
                <a:ext cx="171451"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84" name="Connecteur droit 183">
                <a:extLst>
                  <a:ext uri="{FF2B5EF4-FFF2-40B4-BE49-F238E27FC236}">
                    <a16:creationId xmlns:a16="http://schemas.microsoft.com/office/drawing/2014/main" id="{78321C58-7DFD-8CC9-DB00-C97A2E4D6DDD}"/>
                  </a:ext>
                </a:extLst>
              </p:cNvPr>
              <p:cNvCxnSpPr>
                <a:cxnSpLocks/>
              </p:cNvCxnSpPr>
              <p:nvPr/>
            </p:nvCxnSpPr>
            <p:spPr>
              <a:xfrm>
                <a:off x="3983946" y="3842508"/>
                <a:ext cx="1620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86" name="Connecteur droit 185">
                <a:extLst>
                  <a:ext uri="{FF2B5EF4-FFF2-40B4-BE49-F238E27FC236}">
                    <a16:creationId xmlns:a16="http://schemas.microsoft.com/office/drawing/2014/main" id="{FA8F7BC0-B3A8-D6E5-869D-AFE6B7E1B5CA}"/>
                  </a:ext>
                </a:extLst>
              </p:cNvPr>
              <p:cNvCxnSpPr>
                <a:cxnSpLocks/>
              </p:cNvCxnSpPr>
              <p:nvPr/>
            </p:nvCxnSpPr>
            <p:spPr>
              <a:xfrm>
                <a:off x="4129203" y="3888772"/>
                <a:ext cx="171451"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87" name="Connecteur droit 186">
                <a:extLst>
                  <a:ext uri="{FF2B5EF4-FFF2-40B4-BE49-F238E27FC236}">
                    <a16:creationId xmlns:a16="http://schemas.microsoft.com/office/drawing/2014/main" id="{E2708B3C-530C-D101-AD41-39F4444D6431}"/>
                  </a:ext>
                </a:extLst>
              </p:cNvPr>
              <p:cNvCxnSpPr>
                <a:cxnSpLocks/>
              </p:cNvCxnSpPr>
              <p:nvPr/>
            </p:nvCxnSpPr>
            <p:spPr>
              <a:xfrm>
                <a:off x="4286365" y="3929933"/>
                <a:ext cx="1656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88" name="Connecteur droit 187">
                <a:extLst>
                  <a:ext uri="{FF2B5EF4-FFF2-40B4-BE49-F238E27FC236}">
                    <a16:creationId xmlns:a16="http://schemas.microsoft.com/office/drawing/2014/main" id="{5DD23F1C-BAB4-79F0-0156-3B1ABC96FA61}"/>
                  </a:ext>
                </a:extLst>
              </p:cNvPr>
              <p:cNvCxnSpPr>
                <a:cxnSpLocks/>
              </p:cNvCxnSpPr>
              <p:nvPr/>
            </p:nvCxnSpPr>
            <p:spPr>
              <a:xfrm>
                <a:off x="4434003" y="4084714"/>
                <a:ext cx="620485"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90" name="Connecteur droit 189">
                <a:extLst>
                  <a:ext uri="{FF2B5EF4-FFF2-40B4-BE49-F238E27FC236}">
                    <a16:creationId xmlns:a16="http://schemas.microsoft.com/office/drawing/2014/main" id="{48A7EEC0-BA73-CB3E-9218-D12502D7BF95}"/>
                  </a:ext>
                </a:extLst>
              </p:cNvPr>
              <p:cNvCxnSpPr>
                <a:cxnSpLocks/>
              </p:cNvCxnSpPr>
              <p:nvPr/>
            </p:nvCxnSpPr>
            <p:spPr>
              <a:xfrm>
                <a:off x="5039182" y="4150029"/>
                <a:ext cx="171451"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91" name="Connecteur droit 190">
                <a:extLst>
                  <a:ext uri="{FF2B5EF4-FFF2-40B4-BE49-F238E27FC236}">
                    <a16:creationId xmlns:a16="http://schemas.microsoft.com/office/drawing/2014/main" id="{AB8E1364-0AED-FBC7-8363-9AE160B71B8A}"/>
                  </a:ext>
                </a:extLst>
              </p:cNvPr>
              <p:cNvCxnSpPr>
                <a:cxnSpLocks/>
              </p:cNvCxnSpPr>
              <p:nvPr/>
            </p:nvCxnSpPr>
            <p:spPr>
              <a:xfrm>
                <a:off x="5203487" y="4201737"/>
                <a:ext cx="625928"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93" name="Connecteur droit 192">
                <a:extLst>
                  <a:ext uri="{FF2B5EF4-FFF2-40B4-BE49-F238E27FC236}">
                    <a16:creationId xmlns:a16="http://schemas.microsoft.com/office/drawing/2014/main" id="{68130EC1-A30D-DEAC-E58A-9DED287B8845}"/>
                  </a:ext>
                </a:extLst>
              </p:cNvPr>
              <p:cNvCxnSpPr>
                <a:cxnSpLocks/>
              </p:cNvCxnSpPr>
              <p:nvPr/>
            </p:nvCxnSpPr>
            <p:spPr>
              <a:xfrm>
                <a:off x="5817510" y="4264330"/>
                <a:ext cx="299357"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195" name="Connecteur droit 194">
                <a:extLst>
                  <a:ext uri="{FF2B5EF4-FFF2-40B4-BE49-F238E27FC236}">
                    <a16:creationId xmlns:a16="http://schemas.microsoft.com/office/drawing/2014/main" id="{610775D5-BE41-2A51-6F22-57A76C7BDC07}"/>
                  </a:ext>
                </a:extLst>
              </p:cNvPr>
              <p:cNvCxnSpPr>
                <a:cxnSpLocks/>
              </p:cNvCxnSpPr>
              <p:nvPr/>
            </p:nvCxnSpPr>
            <p:spPr>
              <a:xfrm>
                <a:off x="5827034" y="4194254"/>
                <a:ext cx="0" cy="65314"/>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0" name="Connecteur droit 199">
                <a:extLst>
                  <a:ext uri="{FF2B5EF4-FFF2-40B4-BE49-F238E27FC236}">
                    <a16:creationId xmlns:a16="http://schemas.microsoft.com/office/drawing/2014/main" id="{803635F6-2B64-C4AA-5341-45CAA1753F39}"/>
                  </a:ext>
                </a:extLst>
              </p:cNvPr>
              <p:cNvCxnSpPr>
                <a:cxnSpLocks/>
              </p:cNvCxnSpPr>
              <p:nvPr/>
            </p:nvCxnSpPr>
            <p:spPr>
              <a:xfrm>
                <a:off x="5211994" y="4140165"/>
                <a:ext cx="0" cy="65314"/>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1" name="Connecteur droit 200">
                <a:extLst>
                  <a:ext uri="{FF2B5EF4-FFF2-40B4-BE49-F238E27FC236}">
                    <a16:creationId xmlns:a16="http://schemas.microsoft.com/office/drawing/2014/main" id="{D6FCD2C3-D2EE-95BE-632B-95F4B39F70F1}"/>
                  </a:ext>
                </a:extLst>
              </p:cNvPr>
              <p:cNvCxnSpPr>
                <a:cxnSpLocks/>
              </p:cNvCxnSpPr>
              <p:nvPr/>
            </p:nvCxnSpPr>
            <p:spPr>
              <a:xfrm>
                <a:off x="5048706" y="4077232"/>
                <a:ext cx="0" cy="68035"/>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3" name="Connecteur droit 202">
                <a:extLst>
                  <a:ext uri="{FF2B5EF4-FFF2-40B4-BE49-F238E27FC236}">
                    <a16:creationId xmlns:a16="http://schemas.microsoft.com/office/drawing/2014/main" id="{5B1AA6D5-49F0-A1AF-341E-3464698435F3}"/>
                  </a:ext>
                </a:extLst>
              </p:cNvPr>
              <p:cNvCxnSpPr>
                <a:cxnSpLocks/>
              </p:cNvCxnSpPr>
              <p:nvPr/>
            </p:nvCxnSpPr>
            <p:spPr>
              <a:xfrm>
                <a:off x="4444549" y="3929593"/>
                <a:ext cx="0" cy="155121"/>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5" name="Connecteur droit 204">
                <a:extLst>
                  <a:ext uri="{FF2B5EF4-FFF2-40B4-BE49-F238E27FC236}">
                    <a16:creationId xmlns:a16="http://schemas.microsoft.com/office/drawing/2014/main" id="{41B432C6-20AE-7E76-EB0C-29C74FD14FD0}"/>
                  </a:ext>
                </a:extLst>
              </p:cNvPr>
              <p:cNvCxnSpPr>
                <a:cxnSpLocks/>
              </p:cNvCxnSpPr>
              <p:nvPr/>
            </p:nvCxnSpPr>
            <p:spPr>
              <a:xfrm>
                <a:off x="4294873" y="3882061"/>
                <a:ext cx="0" cy="576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7" name="Connecteur droit 206">
                <a:extLst>
                  <a:ext uri="{FF2B5EF4-FFF2-40B4-BE49-F238E27FC236}">
                    <a16:creationId xmlns:a16="http://schemas.microsoft.com/office/drawing/2014/main" id="{1F5BB67C-93F9-E2FA-8F4A-AA4791A1620F}"/>
                  </a:ext>
                </a:extLst>
              </p:cNvPr>
              <p:cNvCxnSpPr>
                <a:cxnSpLocks/>
              </p:cNvCxnSpPr>
              <p:nvPr/>
            </p:nvCxnSpPr>
            <p:spPr>
              <a:xfrm>
                <a:off x="4139747" y="3832984"/>
                <a:ext cx="0" cy="576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8" name="Connecteur droit 207">
                <a:extLst>
                  <a:ext uri="{FF2B5EF4-FFF2-40B4-BE49-F238E27FC236}">
                    <a16:creationId xmlns:a16="http://schemas.microsoft.com/office/drawing/2014/main" id="{5EABEE39-CE08-5EA2-E4BE-C55080584E37}"/>
                  </a:ext>
                </a:extLst>
              </p:cNvPr>
              <p:cNvCxnSpPr>
                <a:cxnSpLocks/>
              </p:cNvCxnSpPr>
              <p:nvPr/>
            </p:nvCxnSpPr>
            <p:spPr>
              <a:xfrm>
                <a:off x="3992792" y="3785225"/>
                <a:ext cx="0" cy="504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09" name="Connecteur droit 208">
                <a:extLst>
                  <a:ext uri="{FF2B5EF4-FFF2-40B4-BE49-F238E27FC236}">
                    <a16:creationId xmlns:a16="http://schemas.microsoft.com/office/drawing/2014/main" id="{EE6CB196-FB75-0F94-1B13-0E307878CC92}"/>
                  </a:ext>
                </a:extLst>
              </p:cNvPr>
              <p:cNvCxnSpPr>
                <a:cxnSpLocks/>
              </p:cNvCxnSpPr>
              <p:nvPr/>
            </p:nvCxnSpPr>
            <p:spPr>
              <a:xfrm>
                <a:off x="3837668" y="3737393"/>
                <a:ext cx="0" cy="540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10" name="Connecteur droit 209">
                <a:extLst>
                  <a:ext uri="{FF2B5EF4-FFF2-40B4-BE49-F238E27FC236}">
                    <a16:creationId xmlns:a16="http://schemas.microsoft.com/office/drawing/2014/main" id="{A3054575-22DC-8213-CE4A-48D45E38BF5A}"/>
                  </a:ext>
                </a:extLst>
              </p:cNvPr>
              <p:cNvCxnSpPr>
                <a:cxnSpLocks/>
              </p:cNvCxnSpPr>
              <p:nvPr/>
            </p:nvCxnSpPr>
            <p:spPr>
              <a:xfrm>
                <a:off x="3687991" y="3655410"/>
                <a:ext cx="0" cy="81643"/>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12" name="Connecteur droit 211">
                <a:extLst>
                  <a:ext uri="{FF2B5EF4-FFF2-40B4-BE49-F238E27FC236}">
                    <a16:creationId xmlns:a16="http://schemas.microsoft.com/office/drawing/2014/main" id="{71B0B418-69BF-A021-EC46-179492307FBF}"/>
                  </a:ext>
                </a:extLst>
              </p:cNvPr>
              <p:cNvCxnSpPr>
                <a:cxnSpLocks/>
              </p:cNvCxnSpPr>
              <p:nvPr/>
            </p:nvCxnSpPr>
            <p:spPr>
              <a:xfrm>
                <a:off x="3530149" y="3575806"/>
                <a:ext cx="0" cy="900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13" name="Connecteur droit 212">
                <a:extLst>
                  <a:ext uri="{FF2B5EF4-FFF2-40B4-BE49-F238E27FC236}">
                    <a16:creationId xmlns:a16="http://schemas.microsoft.com/office/drawing/2014/main" id="{BBE1B4BB-B075-EFCD-8BFE-38910D0A9DC5}"/>
                  </a:ext>
                </a:extLst>
              </p:cNvPr>
              <p:cNvCxnSpPr>
                <a:cxnSpLocks/>
              </p:cNvCxnSpPr>
              <p:nvPr/>
            </p:nvCxnSpPr>
            <p:spPr>
              <a:xfrm>
                <a:off x="3369584" y="3523966"/>
                <a:ext cx="0" cy="612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15" name="Connecteur droit 214">
                <a:extLst>
                  <a:ext uri="{FF2B5EF4-FFF2-40B4-BE49-F238E27FC236}">
                    <a16:creationId xmlns:a16="http://schemas.microsoft.com/office/drawing/2014/main" id="{63DB6F63-4838-632A-92BD-2BCD8579C9DF}"/>
                  </a:ext>
                </a:extLst>
              </p:cNvPr>
              <p:cNvCxnSpPr>
                <a:cxnSpLocks/>
              </p:cNvCxnSpPr>
              <p:nvPr/>
            </p:nvCxnSpPr>
            <p:spPr>
              <a:xfrm>
                <a:off x="2912381" y="3447900"/>
                <a:ext cx="0" cy="85521"/>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17" name="Connecteur droit 216">
                <a:extLst>
                  <a:ext uri="{FF2B5EF4-FFF2-40B4-BE49-F238E27FC236}">
                    <a16:creationId xmlns:a16="http://schemas.microsoft.com/office/drawing/2014/main" id="{12214CF6-4C89-00D5-8AD7-681E3443DEAF}"/>
                  </a:ext>
                </a:extLst>
              </p:cNvPr>
              <p:cNvCxnSpPr>
                <a:cxnSpLocks/>
              </p:cNvCxnSpPr>
              <p:nvPr/>
            </p:nvCxnSpPr>
            <p:spPr>
              <a:xfrm>
                <a:off x="2759981" y="3273728"/>
                <a:ext cx="0" cy="174172"/>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19" name="Connecteur droit 218">
                <a:extLst>
                  <a:ext uri="{FF2B5EF4-FFF2-40B4-BE49-F238E27FC236}">
                    <a16:creationId xmlns:a16="http://schemas.microsoft.com/office/drawing/2014/main" id="{321286CF-67F3-38A8-D32D-B0923B16728C}"/>
                  </a:ext>
                </a:extLst>
              </p:cNvPr>
              <p:cNvCxnSpPr>
                <a:cxnSpLocks/>
              </p:cNvCxnSpPr>
              <p:nvPr/>
            </p:nvCxnSpPr>
            <p:spPr>
              <a:xfrm>
                <a:off x="2607582" y="3225423"/>
                <a:ext cx="0" cy="44698"/>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20" name="Connecteur droit 219">
                <a:extLst>
                  <a:ext uri="{FF2B5EF4-FFF2-40B4-BE49-F238E27FC236}">
                    <a16:creationId xmlns:a16="http://schemas.microsoft.com/office/drawing/2014/main" id="{BED5B51C-0F47-D7C6-240A-8E0246C56870}"/>
                  </a:ext>
                </a:extLst>
              </p:cNvPr>
              <p:cNvCxnSpPr>
                <a:cxnSpLocks/>
              </p:cNvCxnSpPr>
              <p:nvPr/>
            </p:nvCxnSpPr>
            <p:spPr>
              <a:xfrm>
                <a:off x="2447018" y="3140377"/>
                <a:ext cx="2721" cy="972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25" name="Connecteur droit 224">
                <a:extLst>
                  <a:ext uri="{FF2B5EF4-FFF2-40B4-BE49-F238E27FC236}">
                    <a16:creationId xmlns:a16="http://schemas.microsoft.com/office/drawing/2014/main" id="{EA7CECAE-A9CB-4CBC-42AE-A0C24B623A4D}"/>
                  </a:ext>
                </a:extLst>
              </p:cNvPr>
              <p:cNvCxnSpPr>
                <a:cxnSpLocks/>
              </p:cNvCxnSpPr>
              <p:nvPr/>
            </p:nvCxnSpPr>
            <p:spPr>
              <a:xfrm>
                <a:off x="2294618" y="3095473"/>
                <a:ext cx="2722" cy="540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28" name="Connecteur droit 227">
                <a:extLst>
                  <a:ext uri="{FF2B5EF4-FFF2-40B4-BE49-F238E27FC236}">
                    <a16:creationId xmlns:a16="http://schemas.microsoft.com/office/drawing/2014/main" id="{CB00B9CA-A154-1E41-EE10-B046848B7B2D}"/>
                  </a:ext>
                </a:extLst>
              </p:cNvPr>
              <p:cNvCxnSpPr>
                <a:cxnSpLocks/>
              </p:cNvCxnSpPr>
              <p:nvPr/>
            </p:nvCxnSpPr>
            <p:spPr>
              <a:xfrm>
                <a:off x="2139496" y="2925604"/>
                <a:ext cx="0" cy="183479"/>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grpSp>
        <p:cxnSp>
          <p:nvCxnSpPr>
            <p:cNvPr id="230" name="Connecteur droit 229">
              <a:extLst>
                <a:ext uri="{FF2B5EF4-FFF2-40B4-BE49-F238E27FC236}">
                  <a16:creationId xmlns:a16="http://schemas.microsoft.com/office/drawing/2014/main" id="{9337636A-CEBE-4EB7-C2A8-084099014E44}"/>
                </a:ext>
              </a:extLst>
            </p:cNvPr>
            <p:cNvCxnSpPr>
              <a:cxnSpLocks/>
            </p:cNvCxnSpPr>
            <p:nvPr/>
          </p:nvCxnSpPr>
          <p:spPr>
            <a:xfrm>
              <a:off x="1995260" y="2757439"/>
              <a:ext cx="0" cy="183479"/>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31" name="Connecteur droit 230">
              <a:extLst>
                <a:ext uri="{FF2B5EF4-FFF2-40B4-BE49-F238E27FC236}">
                  <a16:creationId xmlns:a16="http://schemas.microsoft.com/office/drawing/2014/main" id="{719B89A8-906F-1B21-0E8A-3A579C986B02}"/>
                </a:ext>
              </a:extLst>
            </p:cNvPr>
            <p:cNvCxnSpPr>
              <a:cxnSpLocks/>
            </p:cNvCxnSpPr>
            <p:nvPr/>
          </p:nvCxnSpPr>
          <p:spPr>
            <a:xfrm>
              <a:off x="1837418" y="2723218"/>
              <a:ext cx="2722" cy="51319"/>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32" name="Connecteur droit 231">
              <a:extLst>
                <a:ext uri="{FF2B5EF4-FFF2-40B4-BE49-F238E27FC236}">
                  <a16:creationId xmlns:a16="http://schemas.microsoft.com/office/drawing/2014/main" id="{5BA7701A-9D56-60FD-7ED6-CFE979A27302}"/>
                </a:ext>
              </a:extLst>
            </p:cNvPr>
            <p:cNvCxnSpPr>
              <a:cxnSpLocks/>
            </p:cNvCxnSpPr>
            <p:nvPr/>
          </p:nvCxnSpPr>
          <p:spPr>
            <a:xfrm>
              <a:off x="1687740" y="2691906"/>
              <a:ext cx="1241" cy="44326"/>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grpSp>
      <p:grpSp>
        <p:nvGrpSpPr>
          <p:cNvPr id="273" name="Groupe 272">
            <a:extLst>
              <a:ext uri="{FF2B5EF4-FFF2-40B4-BE49-F238E27FC236}">
                <a16:creationId xmlns:a16="http://schemas.microsoft.com/office/drawing/2014/main" id="{0DE2F509-9CB0-7FC4-E57B-9998C43888D2}"/>
              </a:ext>
            </a:extLst>
          </p:cNvPr>
          <p:cNvGrpSpPr/>
          <p:nvPr/>
        </p:nvGrpSpPr>
        <p:grpSpPr>
          <a:xfrm>
            <a:off x="1622797" y="2736569"/>
            <a:ext cx="4560249" cy="681088"/>
            <a:chOff x="1566142" y="2683626"/>
            <a:chExt cx="4560249" cy="681088"/>
          </a:xfrm>
        </p:grpSpPr>
        <p:cxnSp>
          <p:nvCxnSpPr>
            <p:cNvPr id="235" name="Connecteur droit 234">
              <a:extLst>
                <a:ext uri="{FF2B5EF4-FFF2-40B4-BE49-F238E27FC236}">
                  <a16:creationId xmlns:a16="http://schemas.microsoft.com/office/drawing/2014/main" id="{8EF8AD9F-105B-9DBE-1CCB-A87F09DEC7C8}"/>
                </a:ext>
              </a:extLst>
            </p:cNvPr>
            <p:cNvCxnSpPr>
              <a:cxnSpLocks/>
            </p:cNvCxnSpPr>
            <p:nvPr/>
          </p:nvCxnSpPr>
          <p:spPr>
            <a:xfrm>
              <a:off x="1566142" y="2691906"/>
              <a:ext cx="1193839"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37" name="Connecteur droit 236">
              <a:extLst>
                <a:ext uri="{FF2B5EF4-FFF2-40B4-BE49-F238E27FC236}">
                  <a16:creationId xmlns:a16="http://schemas.microsoft.com/office/drawing/2014/main" id="{9DF14814-6339-D400-9B8C-973A5AF174DA}"/>
                </a:ext>
              </a:extLst>
            </p:cNvPr>
            <p:cNvCxnSpPr>
              <a:cxnSpLocks/>
            </p:cNvCxnSpPr>
            <p:nvPr/>
          </p:nvCxnSpPr>
          <p:spPr>
            <a:xfrm>
              <a:off x="2751818" y="2854822"/>
              <a:ext cx="3204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39" name="Connecteur droit 238">
              <a:extLst>
                <a:ext uri="{FF2B5EF4-FFF2-40B4-BE49-F238E27FC236}">
                  <a16:creationId xmlns:a16="http://schemas.microsoft.com/office/drawing/2014/main" id="{C7AE365E-98AC-F175-F5C2-438F63F6FB72}"/>
                </a:ext>
              </a:extLst>
            </p:cNvPr>
            <p:cNvCxnSpPr>
              <a:cxnSpLocks/>
            </p:cNvCxnSpPr>
            <p:nvPr/>
          </p:nvCxnSpPr>
          <p:spPr>
            <a:xfrm>
              <a:off x="3064784" y="3021823"/>
              <a:ext cx="9252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41" name="Connecteur droit 240">
              <a:extLst>
                <a:ext uri="{FF2B5EF4-FFF2-40B4-BE49-F238E27FC236}">
                  <a16:creationId xmlns:a16="http://schemas.microsoft.com/office/drawing/2014/main" id="{668758AE-17DF-3090-B099-0543781778B7}"/>
                </a:ext>
              </a:extLst>
            </p:cNvPr>
            <p:cNvCxnSpPr>
              <a:cxnSpLocks/>
            </p:cNvCxnSpPr>
            <p:nvPr/>
          </p:nvCxnSpPr>
          <p:spPr>
            <a:xfrm>
              <a:off x="3979183" y="3185281"/>
              <a:ext cx="4716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43" name="Connecteur droit 242">
              <a:extLst>
                <a:ext uri="{FF2B5EF4-FFF2-40B4-BE49-F238E27FC236}">
                  <a16:creationId xmlns:a16="http://schemas.microsoft.com/office/drawing/2014/main" id="{CD49817D-4623-9108-6FE9-6F590853D468}"/>
                </a:ext>
              </a:extLst>
            </p:cNvPr>
            <p:cNvCxnSpPr>
              <a:cxnSpLocks/>
            </p:cNvCxnSpPr>
            <p:nvPr/>
          </p:nvCxnSpPr>
          <p:spPr>
            <a:xfrm>
              <a:off x="4444549" y="3355574"/>
              <a:ext cx="1681842"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45" name="Connecteur droit 244">
              <a:extLst>
                <a:ext uri="{FF2B5EF4-FFF2-40B4-BE49-F238E27FC236}">
                  <a16:creationId xmlns:a16="http://schemas.microsoft.com/office/drawing/2014/main" id="{96C37B6D-0336-5822-3F77-BAD8B425FD03}"/>
                </a:ext>
              </a:extLst>
            </p:cNvPr>
            <p:cNvCxnSpPr>
              <a:cxnSpLocks/>
            </p:cNvCxnSpPr>
            <p:nvPr/>
          </p:nvCxnSpPr>
          <p:spPr>
            <a:xfrm>
              <a:off x="2762703" y="2683626"/>
              <a:ext cx="0" cy="1692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47" name="Connecteur droit 246">
              <a:extLst>
                <a:ext uri="{FF2B5EF4-FFF2-40B4-BE49-F238E27FC236}">
                  <a16:creationId xmlns:a16="http://schemas.microsoft.com/office/drawing/2014/main" id="{8AFD7CC7-BE42-54F8-CB4C-D2632BF007DA}"/>
                </a:ext>
              </a:extLst>
            </p:cNvPr>
            <p:cNvCxnSpPr>
              <a:cxnSpLocks/>
            </p:cNvCxnSpPr>
            <p:nvPr/>
          </p:nvCxnSpPr>
          <p:spPr>
            <a:xfrm>
              <a:off x="3067505" y="2847590"/>
              <a:ext cx="0" cy="1836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48" name="Connecteur droit 247">
              <a:extLst>
                <a:ext uri="{FF2B5EF4-FFF2-40B4-BE49-F238E27FC236}">
                  <a16:creationId xmlns:a16="http://schemas.microsoft.com/office/drawing/2014/main" id="{8A45E64C-D7EE-AA25-1359-AE4AF56EBC72}"/>
                </a:ext>
              </a:extLst>
            </p:cNvPr>
            <p:cNvCxnSpPr>
              <a:cxnSpLocks/>
            </p:cNvCxnSpPr>
            <p:nvPr/>
          </p:nvCxnSpPr>
          <p:spPr>
            <a:xfrm>
              <a:off x="3981905" y="3017905"/>
              <a:ext cx="0" cy="1728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49" name="Connecteur droit 248">
              <a:extLst>
                <a:ext uri="{FF2B5EF4-FFF2-40B4-BE49-F238E27FC236}">
                  <a16:creationId xmlns:a16="http://schemas.microsoft.com/office/drawing/2014/main" id="{7D727C52-E3F4-66DA-9631-33B85B0C5B0D}"/>
                </a:ext>
              </a:extLst>
            </p:cNvPr>
            <p:cNvCxnSpPr>
              <a:cxnSpLocks/>
            </p:cNvCxnSpPr>
            <p:nvPr/>
          </p:nvCxnSpPr>
          <p:spPr>
            <a:xfrm>
              <a:off x="4444549" y="3177514"/>
              <a:ext cx="0" cy="1872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graphicFrame>
        <p:nvGraphicFramePr>
          <p:cNvPr id="255" name="Graphique 254">
            <a:extLst>
              <a:ext uri="{FF2B5EF4-FFF2-40B4-BE49-F238E27FC236}">
                <a16:creationId xmlns:a16="http://schemas.microsoft.com/office/drawing/2014/main" id="{C3E32CA0-EA28-D580-1D7A-33A93FA09BF9}"/>
              </a:ext>
            </a:extLst>
          </p:cNvPr>
          <p:cNvGraphicFramePr/>
          <p:nvPr/>
        </p:nvGraphicFramePr>
        <p:xfrm>
          <a:off x="6808822" y="2662354"/>
          <a:ext cx="5249750" cy="2790830"/>
        </p:xfrm>
        <a:graphic>
          <a:graphicData uri="http://schemas.openxmlformats.org/drawingml/2006/chart">
            <c:chart xmlns:c="http://schemas.openxmlformats.org/drawingml/2006/chart" xmlns:r="http://schemas.openxmlformats.org/officeDocument/2006/relationships" r:id="rId3"/>
          </a:graphicData>
        </a:graphic>
      </p:graphicFrame>
      <p:cxnSp>
        <p:nvCxnSpPr>
          <p:cNvPr id="278" name="Connecteur droit 277">
            <a:extLst>
              <a:ext uri="{FF2B5EF4-FFF2-40B4-BE49-F238E27FC236}">
                <a16:creationId xmlns:a16="http://schemas.microsoft.com/office/drawing/2014/main" id="{1F8129F5-010E-8340-FF16-30369CD24E5A}"/>
              </a:ext>
            </a:extLst>
          </p:cNvPr>
          <p:cNvCxnSpPr>
            <a:cxnSpLocks/>
          </p:cNvCxnSpPr>
          <p:nvPr/>
        </p:nvCxnSpPr>
        <p:spPr>
          <a:xfrm>
            <a:off x="7125066" y="2768482"/>
            <a:ext cx="462107"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grpSp>
        <p:nvGrpSpPr>
          <p:cNvPr id="324" name="Groupe 323">
            <a:extLst>
              <a:ext uri="{FF2B5EF4-FFF2-40B4-BE49-F238E27FC236}">
                <a16:creationId xmlns:a16="http://schemas.microsoft.com/office/drawing/2014/main" id="{77ED97A0-F9F6-DE2F-1CCF-3C2EAC2A36F0}"/>
              </a:ext>
            </a:extLst>
          </p:cNvPr>
          <p:cNvGrpSpPr/>
          <p:nvPr/>
        </p:nvGrpSpPr>
        <p:grpSpPr>
          <a:xfrm>
            <a:off x="7701761" y="2762815"/>
            <a:ext cx="4088989" cy="957722"/>
            <a:chOff x="7453745" y="2904062"/>
            <a:chExt cx="4088989" cy="957722"/>
          </a:xfrm>
        </p:grpSpPr>
        <p:cxnSp>
          <p:nvCxnSpPr>
            <p:cNvPr id="279" name="Connecteur droit 278">
              <a:extLst>
                <a:ext uri="{FF2B5EF4-FFF2-40B4-BE49-F238E27FC236}">
                  <a16:creationId xmlns:a16="http://schemas.microsoft.com/office/drawing/2014/main" id="{731483F2-A1CC-D12B-A1E6-8DA715853813}"/>
                </a:ext>
              </a:extLst>
            </p:cNvPr>
            <p:cNvCxnSpPr>
              <a:cxnSpLocks/>
            </p:cNvCxnSpPr>
            <p:nvPr/>
          </p:nvCxnSpPr>
          <p:spPr>
            <a:xfrm>
              <a:off x="7453745" y="2944695"/>
              <a:ext cx="1584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81" name="Connecteur droit 280">
              <a:extLst>
                <a:ext uri="{FF2B5EF4-FFF2-40B4-BE49-F238E27FC236}">
                  <a16:creationId xmlns:a16="http://schemas.microsoft.com/office/drawing/2014/main" id="{4D418010-EF93-E16C-C5C3-6F94EAF586DA}"/>
                </a:ext>
              </a:extLst>
            </p:cNvPr>
            <p:cNvCxnSpPr>
              <a:cxnSpLocks/>
            </p:cNvCxnSpPr>
            <p:nvPr/>
          </p:nvCxnSpPr>
          <p:spPr>
            <a:xfrm>
              <a:off x="7598748" y="2992416"/>
              <a:ext cx="6264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83" name="Connecteur droit 282">
              <a:extLst>
                <a:ext uri="{FF2B5EF4-FFF2-40B4-BE49-F238E27FC236}">
                  <a16:creationId xmlns:a16="http://schemas.microsoft.com/office/drawing/2014/main" id="{DE4A7B9D-F54A-557F-AB6F-EF0B3EC9001F}"/>
                </a:ext>
              </a:extLst>
            </p:cNvPr>
            <p:cNvCxnSpPr>
              <a:cxnSpLocks/>
            </p:cNvCxnSpPr>
            <p:nvPr/>
          </p:nvCxnSpPr>
          <p:spPr>
            <a:xfrm>
              <a:off x="8211127" y="3031190"/>
              <a:ext cx="157018"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85" name="Connecteur droit 284">
              <a:extLst>
                <a:ext uri="{FF2B5EF4-FFF2-40B4-BE49-F238E27FC236}">
                  <a16:creationId xmlns:a16="http://schemas.microsoft.com/office/drawing/2014/main" id="{FC663086-A70C-8D5F-E111-48A9B9B08B7B}"/>
                </a:ext>
              </a:extLst>
            </p:cNvPr>
            <p:cNvCxnSpPr>
              <a:cxnSpLocks/>
            </p:cNvCxnSpPr>
            <p:nvPr/>
          </p:nvCxnSpPr>
          <p:spPr>
            <a:xfrm>
              <a:off x="8359624" y="3134219"/>
              <a:ext cx="157018"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86" name="Connecteur droit 285">
              <a:extLst>
                <a:ext uri="{FF2B5EF4-FFF2-40B4-BE49-F238E27FC236}">
                  <a16:creationId xmlns:a16="http://schemas.microsoft.com/office/drawing/2014/main" id="{A7F4A2D4-DDC6-82E8-D9B8-2964EC0C86DC}"/>
                </a:ext>
              </a:extLst>
            </p:cNvPr>
            <p:cNvCxnSpPr>
              <a:cxnSpLocks/>
            </p:cNvCxnSpPr>
            <p:nvPr/>
          </p:nvCxnSpPr>
          <p:spPr>
            <a:xfrm>
              <a:off x="8504684" y="3182202"/>
              <a:ext cx="1728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87" name="Connecteur droit 286">
              <a:extLst>
                <a:ext uri="{FF2B5EF4-FFF2-40B4-BE49-F238E27FC236}">
                  <a16:creationId xmlns:a16="http://schemas.microsoft.com/office/drawing/2014/main" id="{727E09AB-8567-9512-934D-61F6AADCC8A4}"/>
                </a:ext>
              </a:extLst>
            </p:cNvPr>
            <p:cNvCxnSpPr>
              <a:cxnSpLocks/>
            </p:cNvCxnSpPr>
            <p:nvPr/>
          </p:nvCxnSpPr>
          <p:spPr>
            <a:xfrm>
              <a:off x="8667144" y="3233977"/>
              <a:ext cx="157018"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88" name="Connecteur droit 287">
              <a:extLst>
                <a:ext uri="{FF2B5EF4-FFF2-40B4-BE49-F238E27FC236}">
                  <a16:creationId xmlns:a16="http://schemas.microsoft.com/office/drawing/2014/main" id="{2AB593DA-CDBB-1901-08C2-6394399ECA48}"/>
                </a:ext>
              </a:extLst>
            </p:cNvPr>
            <p:cNvCxnSpPr>
              <a:cxnSpLocks/>
            </p:cNvCxnSpPr>
            <p:nvPr/>
          </p:nvCxnSpPr>
          <p:spPr>
            <a:xfrm>
              <a:off x="8816823" y="3333733"/>
              <a:ext cx="1054487"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90" name="Connecteur droit 289">
              <a:extLst>
                <a:ext uri="{FF2B5EF4-FFF2-40B4-BE49-F238E27FC236}">
                  <a16:creationId xmlns:a16="http://schemas.microsoft.com/office/drawing/2014/main" id="{FC7D3137-0B49-51A5-D6F6-A6CF817AB37D}"/>
                </a:ext>
              </a:extLst>
            </p:cNvPr>
            <p:cNvCxnSpPr>
              <a:cxnSpLocks/>
            </p:cNvCxnSpPr>
            <p:nvPr/>
          </p:nvCxnSpPr>
          <p:spPr>
            <a:xfrm>
              <a:off x="9876752" y="3377030"/>
              <a:ext cx="615757"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92" name="Connecteur droit 291">
              <a:extLst>
                <a:ext uri="{FF2B5EF4-FFF2-40B4-BE49-F238E27FC236}">
                  <a16:creationId xmlns:a16="http://schemas.microsoft.com/office/drawing/2014/main" id="{8FDE281B-18B6-11B0-4D5F-82E9D6FB55C7}"/>
                </a:ext>
              </a:extLst>
            </p:cNvPr>
            <p:cNvCxnSpPr>
              <a:cxnSpLocks/>
            </p:cNvCxnSpPr>
            <p:nvPr/>
          </p:nvCxnSpPr>
          <p:spPr>
            <a:xfrm>
              <a:off x="10490970" y="3447900"/>
              <a:ext cx="153939"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94" name="Connecteur droit 293">
              <a:extLst>
                <a:ext uri="{FF2B5EF4-FFF2-40B4-BE49-F238E27FC236}">
                  <a16:creationId xmlns:a16="http://schemas.microsoft.com/office/drawing/2014/main" id="{35AFA3DA-DDF6-43F4-170D-7C8A141C9347}"/>
                </a:ext>
              </a:extLst>
            </p:cNvPr>
            <p:cNvCxnSpPr>
              <a:cxnSpLocks/>
            </p:cNvCxnSpPr>
            <p:nvPr/>
          </p:nvCxnSpPr>
          <p:spPr>
            <a:xfrm>
              <a:off x="10644909" y="3575806"/>
              <a:ext cx="457200"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96" name="Connecteur droit 295">
              <a:extLst>
                <a:ext uri="{FF2B5EF4-FFF2-40B4-BE49-F238E27FC236}">
                  <a16:creationId xmlns:a16="http://schemas.microsoft.com/office/drawing/2014/main" id="{B08208C1-485A-3F34-00BB-56FD1778736F}"/>
                </a:ext>
              </a:extLst>
            </p:cNvPr>
            <p:cNvCxnSpPr>
              <a:cxnSpLocks/>
            </p:cNvCxnSpPr>
            <p:nvPr/>
          </p:nvCxnSpPr>
          <p:spPr>
            <a:xfrm>
              <a:off x="11087072" y="3705468"/>
              <a:ext cx="157019"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298" name="Connecteur droit 297">
              <a:extLst>
                <a:ext uri="{FF2B5EF4-FFF2-40B4-BE49-F238E27FC236}">
                  <a16:creationId xmlns:a16="http://schemas.microsoft.com/office/drawing/2014/main" id="{8FECBF8D-4BF4-B90A-C2E2-818CF9E7B857}"/>
                </a:ext>
              </a:extLst>
            </p:cNvPr>
            <p:cNvCxnSpPr>
              <a:cxnSpLocks/>
            </p:cNvCxnSpPr>
            <p:nvPr/>
          </p:nvCxnSpPr>
          <p:spPr>
            <a:xfrm>
              <a:off x="11239472" y="3861784"/>
              <a:ext cx="303262" cy="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00" name="Connecteur droit 299">
              <a:extLst>
                <a:ext uri="{FF2B5EF4-FFF2-40B4-BE49-F238E27FC236}">
                  <a16:creationId xmlns:a16="http://schemas.microsoft.com/office/drawing/2014/main" id="{41E29CFB-718E-B291-7A01-A33955DFEC05}"/>
                </a:ext>
              </a:extLst>
            </p:cNvPr>
            <p:cNvCxnSpPr>
              <a:cxnSpLocks/>
            </p:cNvCxnSpPr>
            <p:nvPr/>
          </p:nvCxnSpPr>
          <p:spPr>
            <a:xfrm>
              <a:off x="11246812" y="3697714"/>
              <a:ext cx="0" cy="16407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03" name="Connecteur droit 302">
              <a:extLst>
                <a:ext uri="{FF2B5EF4-FFF2-40B4-BE49-F238E27FC236}">
                  <a16:creationId xmlns:a16="http://schemas.microsoft.com/office/drawing/2014/main" id="{9CBA8175-5084-047F-F353-E0A63CA7DC31}"/>
                </a:ext>
              </a:extLst>
            </p:cNvPr>
            <p:cNvCxnSpPr>
              <a:cxnSpLocks/>
            </p:cNvCxnSpPr>
            <p:nvPr/>
          </p:nvCxnSpPr>
          <p:spPr>
            <a:xfrm>
              <a:off x="11095951" y="3568561"/>
              <a:ext cx="0" cy="136907"/>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05" name="Connecteur droit 304">
              <a:extLst>
                <a:ext uri="{FF2B5EF4-FFF2-40B4-BE49-F238E27FC236}">
                  <a16:creationId xmlns:a16="http://schemas.microsoft.com/office/drawing/2014/main" id="{817C3103-B156-9118-6537-E5E68E09D703}"/>
                </a:ext>
              </a:extLst>
            </p:cNvPr>
            <p:cNvCxnSpPr>
              <a:cxnSpLocks/>
            </p:cNvCxnSpPr>
            <p:nvPr/>
          </p:nvCxnSpPr>
          <p:spPr>
            <a:xfrm>
              <a:off x="10644909" y="3438899"/>
              <a:ext cx="0" cy="1440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06" name="Connecteur droit 305">
              <a:extLst>
                <a:ext uri="{FF2B5EF4-FFF2-40B4-BE49-F238E27FC236}">
                  <a16:creationId xmlns:a16="http://schemas.microsoft.com/office/drawing/2014/main" id="{54396F61-B3C9-2689-1E26-63803302B560}"/>
                </a:ext>
              </a:extLst>
            </p:cNvPr>
            <p:cNvCxnSpPr>
              <a:cxnSpLocks/>
            </p:cNvCxnSpPr>
            <p:nvPr/>
          </p:nvCxnSpPr>
          <p:spPr>
            <a:xfrm>
              <a:off x="10492509" y="3370446"/>
              <a:ext cx="0" cy="864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08" name="Connecteur droit 307">
              <a:extLst>
                <a:ext uri="{FF2B5EF4-FFF2-40B4-BE49-F238E27FC236}">
                  <a16:creationId xmlns:a16="http://schemas.microsoft.com/office/drawing/2014/main" id="{D5F6C48F-5774-24E5-3C77-5468F17C06FA}"/>
                </a:ext>
              </a:extLst>
            </p:cNvPr>
            <p:cNvCxnSpPr>
              <a:cxnSpLocks/>
            </p:cNvCxnSpPr>
            <p:nvPr/>
          </p:nvCxnSpPr>
          <p:spPr>
            <a:xfrm>
              <a:off x="9876752" y="3326083"/>
              <a:ext cx="0" cy="612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0" name="Connecteur droit 309">
              <a:extLst>
                <a:ext uri="{FF2B5EF4-FFF2-40B4-BE49-F238E27FC236}">
                  <a16:creationId xmlns:a16="http://schemas.microsoft.com/office/drawing/2014/main" id="{70A8EB09-79C6-CC0D-C5F7-E241A801E3EB}"/>
                </a:ext>
              </a:extLst>
            </p:cNvPr>
            <p:cNvCxnSpPr>
              <a:cxnSpLocks/>
            </p:cNvCxnSpPr>
            <p:nvPr/>
          </p:nvCxnSpPr>
          <p:spPr>
            <a:xfrm>
              <a:off x="8822265" y="3225734"/>
              <a:ext cx="0" cy="1152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2" name="Connecteur droit 311">
              <a:extLst>
                <a:ext uri="{FF2B5EF4-FFF2-40B4-BE49-F238E27FC236}">
                  <a16:creationId xmlns:a16="http://schemas.microsoft.com/office/drawing/2014/main" id="{C4E3C2FB-F3E4-554F-DE16-C1F81B75F1EA}"/>
                </a:ext>
              </a:extLst>
            </p:cNvPr>
            <p:cNvCxnSpPr>
              <a:cxnSpLocks/>
            </p:cNvCxnSpPr>
            <p:nvPr/>
          </p:nvCxnSpPr>
          <p:spPr>
            <a:xfrm>
              <a:off x="8669865" y="3175470"/>
              <a:ext cx="0" cy="648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4" name="Connecteur droit 313">
              <a:extLst>
                <a:ext uri="{FF2B5EF4-FFF2-40B4-BE49-F238E27FC236}">
                  <a16:creationId xmlns:a16="http://schemas.microsoft.com/office/drawing/2014/main" id="{6C7BCC10-FEAC-0ACB-51FC-8857F4734F9C}"/>
                </a:ext>
              </a:extLst>
            </p:cNvPr>
            <p:cNvCxnSpPr>
              <a:cxnSpLocks/>
            </p:cNvCxnSpPr>
            <p:nvPr/>
          </p:nvCxnSpPr>
          <p:spPr>
            <a:xfrm>
              <a:off x="8512847" y="3129218"/>
              <a:ext cx="0" cy="50263"/>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5" name="Connecteur droit 314">
              <a:extLst>
                <a:ext uri="{FF2B5EF4-FFF2-40B4-BE49-F238E27FC236}">
                  <a16:creationId xmlns:a16="http://schemas.microsoft.com/office/drawing/2014/main" id="{6044F761-C713-4250-518A-6D2A29062CE9}"/>
                </a:ext>
              </a:extLst>
            </p:cNvPr>
            <p:cNvCxnSpPr>
              <a:cxnSpLocks/>
            </p:cNvCxnSpPr>
            <p:nvPr/>
          </p:nvCxnSpPr>
          <p:spPr>
            <a:xfrm>
              <a:off x="8218822" y="2989106"/>
              <a:ext cx="0" cy="50263"/>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6" name="Connecteur droit 315">
              <a:extLst>
                <a:ext uri="{FF2B5EF4-FFF2-40B4-BE49-F238E27FC236}">
                  <a16:creationId xmlns:a16="http://schemas.microsoft.com/office/drawing/2014/main" id="{3C29E118-24B9-A068-B217-028395F2B39F}"/>
                </a:ext>
              </a:extLst>
            </p:cNvPr>
            <p:cNvCxnSpPr>
              <a:cxnSpLocks/>
            </p:cNvCxnSpPr>
            <p:nvPr/>
          </p:nvCxnSpPr>
          <p:spPr>
            <a:xfrm>
              <a:off x="7462982" y="2904062"/>
              <a:ext cx="0" cy="50263"/>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7" name="Connecteur droit 316">
              <a:extLst>
                <a:ext uri="{FF2B5EF4-FFF2-40B4-BE49-F238E27FC236}">
                  <a16:creationId xmlns:a16="http://schemas.microsoft.com/office/drawing/2014/main" id="{0ACC0A5E-B545-C2D1-13CD-AAF5F645354D}"/>
                </a:ext>
              </a:extLst>
            </p:cNvPr>
            <p:cNvCxnSpPr>
              <a:cxnSpLocks/>
            </p:cNvCxnSpPr>
            <p:nvPr/>
          </p:nvCxnSpPr>
          <p:spPr>
            <a:xfrm>
              <a:off x="7607685" y="2939431"/>
              <a:ext cx="0" cy="540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cxnSp>
          <p:nvCxnSpPr>
            <p:cNvPr id="318" name="Connecteur droit 317">
              <a:extLst>
                <a:ext uri="{FF2B5EF4-FFF2-40B4-BE49-F238E27FC236}">
                  <a16:creationId xmlns:a16="http://schemas.microsoft.com/office/drawing/2014/main" id="{3A94088B-373A-C0BD-383C-EC00FC08409A}"/>
                </a:ext>
              </a:extLst>
            </p:cNvPr>
            <p:cNvCxnSpPr>
              <a:cxnSpLocks/>
            </p:cNvCxnSpPr>
            <p:nvPr/>
          </p:nvCxnSpPr>
          <p:spPr>
            <a:xfrm>
              <a:off x="8365066" y="3023026"/>
              <a:ext cx="0" cy="118800"/>
            </a:xfrm>
            <a:prstGeom prst="line">
              <a:avLst/>
            </a:prstGeom>
            <a:ln w="19050">
              <a:solidFill>
                <a:srgbClr val="6E5389"/>
              </a:solidFill>
            </a:ln>
          </p:spPr>
          <p:style>
            <a:lnRef idx="1">
              <a:schemeClr val="accent1"/>
            </a:lnRef>
            <a:fillRef idx="0">
              <a:schemeClr val="accent1"/>
            </a:fillRef>
            <a:effectRef idx="0">
              <a:schemeClr val="accent1"/>
            </a:effectRef>
            <a:fontRef idx="minor">
              <a:schemeClr val="tx1"/>
            </a:fontRef>
          </p:style>
        </p:cxnSp>
      </p:grpSp>
      <p:grpSp>
        <p:nvGrpSpPr>
          <p:cNvPr id="323" name="Groupe 322">
            <a:extLst>
              <a:ext uri="{FF2B5EF4-FFF2-40B4-BE49-F238E27FC236}">
                <a16:creationId xmlns:a16="http://schemas.microsoft.com/office/drawing/2014/main" id="{AD546AE8-BACB-24CA-76F5-6BD10F14E174}"/>
              </a:ext>
            </a:extLst>
          </p:cNvPr>
          <p:cNvGrpSpPr/>
          <p:nvPr/>
        </p:nvGrpSpPr>
        <p:grpSpPr>
          <a:xfrm>
            <a:off x="7260807" y="2759688"/>
            <a:ext cx="4569798" cy="273600"/>
            <a:chOff x="7012791" y="2900935"/>
            <a:chExt cx="4569798" cy="273600"/>
          </a:xfrm>
        </p:grpSpPr>
        <p:cxnSp>
          <p:nvCxnSpPr>
            <p:cNvPr id="320" name="Connecteur droit 319">
              <a:extLst>
                <a:ext uri="{FF2B5EF4-FFF2-40B4-BE49-F238E27FC236}">
                  <a16:creationId xmlns:a16="http://schemas.microsoft.com/office/drawing/2014/main" id="{42ACBDDA-28ED-1977-4143-FBBF787CD06B}"/>
                </a:ext>
              </a:extLst>
            </p:cNvPr>
            <p:cNvCxnSpPr/>
            <p:nvPr/>
          </p:nvCxnSpPr>
          <p:spPr>
            <a:xfrm>
              <a:off x="7012791" y="2909729"/>
              <a:ext cx="2127731"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21" name="Connecteur droit 320">
              <a:extLst>
                <a:ext uri="{FF2B5EF4-FFF2-40B4-BE49-F238E27FC236}">
                  <a16:creationId xmlns:a16="http://schemas.microsoft.com/office/drawing/2014/main" id="{28060376-91D8-63F9-0547-C52337E957F8}"/>
                </a:ext>
              </a:extLst>
            </p:cNvPr>
            <p:cNvCxnSpPr/>
            <p:nvPr/>
          </p:nvCxnSpPr>
          <p:spPr>
            <a:xfrm>
              <a:off x="9140522" y="2900935"/>
              <a:ext cx="0" cy="2736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22" name="Connecteur droit 321">
              <a:extLst>
                <a:ext uri="{FF2B5EF4-FFF2-40B4-BE49-F238E27FC236}">
                  <a16:creationId xmlns:a16="http://schemas.microsoft.com/office/drawing/2014/main" id="{3D0CEB77-0482-C7CF-F07E-F295D36CD784}"/>
                </a:ext>
              </a:extLst>
            </p:cNvPr>
            <p:cNvCxnSpPr/>
            <p:nvPr/>
          </p:nvCxnSpPr>
          <p:spPr>
            <a:xfrm>
              <a:off x="9131585" y="3172386"/>
              <a:ext cx="2451004"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sp>
        <p:nvSpPr>
          <p:cNvPr id="327" name="ZoneTexte 326">
            <a:extLst>
              <a:ext uri="{FF2B5EF4-FFF2-40B4-BE49-F238E27FC236}">
                <a16:creationId xmlns:a16="http://schemas.microsoft.com/office/drawing/2014/main" id="{A1B39750-0713-A880-A98E-0FE73B30E9F7}"/>
              </a:ext>
            </a:extLst>
          </p:cNvPr>
          <p:cNvSpPr txBox="1"/>
          <p:nvPr/>
        </p:nvSpPr>
        <p:spPr>
          <a:xfrm rot="16200000">
            <a:off x="520594" y="3828111"/>
            <a:ext cx="1184940" cy="230832"/>
          </a:xfrm>
          <a:prstGeom prst="rect">
            <a:avLst/>
          </a:prstGeom>
          <a:noFill/>
        </p:spPr>
        <p:txBody>
          <a:bodyPr wrap="none" rtlCol="0">
            <a:spAutoFit/>
          </a:bodyPr>
          <a:lstStyle/>
          <a:p>
            <a:r>
              <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Cumulative </a:t>
            </a:r>
            <a:r>
              <a:rPr lang="fr-FR" sz="9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survival</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328" name="ZoneTexte 327">
            <a:extLst>
              <a:ext uri="{FF2B5EF4-FFF2-40B4-BE49-F238E27FC236}">
                <a16:creationId xmlns:a16="http://schemas.microsoft.com/office/drawing/2014/main" id="{A7548074-509F-6CD3-B631-F73DB1E12A9B}"/>
              </a:ext>
            </a:extLst>
          </p:cNvPr>
          <p:cNvSpPr txBox="1"/>
          <p:nvPr/>
        </p:nvSpPr>
        <p:spPr>
          <a:xfrm>
            <a:off x="3464550" y="5342041"/>
            <a:ext cx="436851" cy="230832"/>
          </a:xfrm>
          <a:prstGeom prst="rect">
            <a:avLst/>
          </a:prstGeom>
          <a:noFill/>
        </p:spPr>
        <p:txBody>
          <a:bodyPr wrap="none" rtlCol="0">
            <a:spAutoFit/>
          </a:bodyPr>
          <a:lstStyle/>
          <a:p>
            <a:r>
              <a:rPr lang="fr-FR" sz="900" kern="100" dirty="0">
                <a:solidFill>
                  <a:srgbClr val="808080"/>
                </a:solidFill>
                <a:latin typeface="Arial" panose="020B0604020202020204" pitchFamily="34" charset="0"/>
                <a:ea typeface="Aptos" panose="020B0004020202020204" pitchFamily="34" charset="0"/>
                <a:cs typeface="Arial" panose="020B0604020202020204" pitchFamily="34" charset="0"/>
              </a:rPr>
              <a:t>Time</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329" name="ZoneTexte 328">
            <a:extLst>
              <a:ext uri="{FF2B5EF4-FFF2-40B4-BE49-F238E27FC236}">
                <a16:creationId xmlns:a16="http://schemas.microsoft.com/office/drawing/2014/main" id="{1197C58F-AADC-4350-36DB-A698335A4907}"/>
              </a:ext>
            </a:extLst>
          </p:cNvPr>
          <p:cNvSpPr txBox="1"/>
          <p:nvPr/>
        </p:nvSpPr>
        <p:spPr>
          <a:xfrm>
            <a:off x="1749839" y="4690767"/>
            <a:ext cx="1550424" cy="276999"/>
          </a:xfrm>
          <a:prstGeom prst="rect">
            <a:avLst/>
          </a:prstGeom>
          <a:noFill/>
        </p:spPr>
        <p:txBody>
          <a:bodyPr wrap="non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Log-</a:t>
            </a:r>
            <a:r>
              <a:rPr lang="fr-FR" sz="1200" kern="100" dirty="0" err="1">
                <a:effectLst/>
                <a:latin typeface="Arial" panose="020B0604020202020204" pitchFamily="34" charset="0"/>
                <a:ea typeface="Aptos" panose="020B0004020202020204" pitchFamily="34" charset="0"/>
                <a:cs typeface="Arial" panose="020B0604020202020204" pitchFamily="34" charset="0"/>
              </a:rPr>
              <a:t>rank</a:t>
            </a:r>
            <a:r>
              <a:rPr lang="fr-FR" sz="1200" kern="100" dirty="0">
                <a:effectLst/>
                <a:latin typeface="Arial" panose="020B0604020202020204" pitchFamily="34" charset="0"/>
                <a:ea typeface="Aptos" panose="020B0004020202020204" pitchFamily="34" charset="0"/>
                <a:cs typeface="Arial" panose="020B0604020202020204" pitchFamily="34" charset="0"/>
              </a:rPr>
              <a:t> test: 0.018</a:t>
            </a:r>
          </a:p>
        </p:txBody>
      </p:sp>
      <p:grpSp>
        <p:nvGrpSpPr>
          <p:cNvPr id="343" name="Groupe 342">
            <a:extLst>
              <a:ext uri="{FF2B5EF4-FFF2-40B4-BE49-F238E27FC236}">
                <a16:creationId xmlns:a16="http://schemas.microsoft.com/office/drawing/2014/main" id="{F7EE9DB8-0DEE-8DE5-B153-21C6EF16C349}"/>
              </a:ext>
            </a:extLst>
          </p:cNvPr>
          <p:cNvGrpSpPr/>
          <p:nvPr/>
        </p:nvGrpSpPr>
        <p:grpSpPr>
          <a:xfrm>
            <a:off x="9509468" y="5991470"/>
            <a:ext cx="1298286" cy="253916"/>
            <a:chOff x="5162772" y="6011604"/>
            <a:chExt cx="1298286" cy="253916"/>
          </a:xfrm>
        </p:grpSpPr>
        <p:cxnSp>
          <p:nvCxnSpPr>
            <p:cNvPr id="331" name="Connecteur droit 330">
              <a:extLst>
                <a:ext uri="{FF2B5EF4-FFF2-40B4-BE49-F238E27FC236}">
                  <a16:creationId xmlns:a16="http://schemas.microsoft.com/office/drawing/2014/main" id="{F232B4B4-7103-7E06-BA93-3AA6D87346F1}"/>
                </a:ext>
              </a:extLst>
            </p:cNvPr>
            <p:cNvCxnSpPr/>
            <p:nvPr/>
          </p:nvCxnSpPr>
          <p:spPr>
            <a:xfrm>
              <a:off x="5162772" y="6140256"/>
              <a:ext cx="237067" cy="0"/>
            </a:xfrm>
            <a:prstGeom prst="line">
              <a:avLst/>
            </a:prstGeom>
            <a:ln w="38100">
              <a:solidFill>
                <a:srgbClr val="AA80D4"/>
              </a:solidFill>
            </a:ln>
          </p:spPr>
          <p:style>
            <a:lnRef idx="1">
              <a:schemeClr val="accent1"/>
            </a:lnRef>
            <a:fillRef idx="0">
              <a:schemeClr val="accent1"/>
            </a:fillRef>
            <a:effectRef idx="0">
              <a:schemeClr val="accent1"/>
            </a:effectRef>
            <a:fontRef idx="minor">
              <a:schemeClr val="tx1"/>
            </a:fontRef>
          </p:style>
        </p:cxnSp>
        <p:sp>
          <p:nvSpPr>
            <p:cNvPr id="333" name="ZoneTexte 332">
              <a:extLst>
                <a:ext uri="{FF2B5EF4-FFF2-40B4-BE49-F238E27FC236}">
                  <a16:creationId xmlns:a16="http://schemas.microsoft.com/office/drawing/2014/main" id="{A88B70E0-9683-9102-8C86-5D278122BC4D}"/>
                </a:ext>
              </a:extLst>
            </p:cNvPr>
            <p:cNvSpPr txBox="1"/>
            <p:nvPr/>
          </p:nvSpPr>
          <p:spPr>
            <a:xfrm>
              <a:off x="5408334" y="6011604"/>
              <a:ext cx="1052724" cy="253916"/>
            </a:xfrm>
            <a:prstGeom prst="rect">
              <a:avLst/>
            </a:prstGeom>
            <a:noFill/>
          </p:spPr>
          <p:txBody>
            <a:bodyPr wrap="none" rtlCol="0">
              <a:spAutoFit/>
            </a:bodyPr>
            <a:lstStyle/>
            <a:p>
              <a:r>
                <a:rPr lang="fr-FR" sz="1050" kern="100" dirty="0">
                  <a:effectLst/>
                  <a:latin typeface="Arial" panose="020B0604020202020204" pitchFamily="34" charset="0"/>
                  <a:ea typeface="Aptos" panose="020B0004020202020204" pitchFamily="34" charset="0"/>
                  <a:cs typeface="Arial" panose="020B0604020202020204" pitchFamily="34" charset="0"/>
                </a:rPr>
                <a:t>CAZ/AVI-ATM </a:t>
              </a:r>
            </a:p>
          </p:txBody>
        </p:sp>
      </p:grpSp>
      <p:grpSp>
        <p:nvGrpSpPr>
          <p:cNvPr id="342" name="Groupe 341">
            <a:extLst>
              <a:ext uri="{FF2B5EF4-FFF2-40B4-BE49-F238E27FC236}">
                <a16:creationId xmlns:a16="http://schemas.microsoft.com/office/drawing/2014/main" id="{8FA72BBE-DB7A-B3E0-1953-CAC6FD597C8B}"/>
              </a:ext>
            </a:extLst>
          </p:cNvPr>
          <p:cNvGrpSpPr/>
          <p:nvPr/>
        </p:nvGrpSpPr>
        <p:grpSpPr>
          <a:xfrm>
            <a:off x="10842700" y="6003217"/>
            <a:ext cx="1053135" cy="253916"/>
            <a:chOff x="10842700" y="6003217"/>
            <a:chExt cx="1053135" cy="253916"/>
          </a:xfrm>
        </p:grpSpPr>
        <p:cxnSp>
          <p:nvCxnSpPr>
            <p:cNvPr id="332" name="Connecteur droit 331">
              <a:extLst>
                <a:ext uri="{FF2B5EF4-FFF2-40B4-BE49-F238E27FC236}">
                  <a16:creationId xmlns:a16="http://schemas.microsoft.com/office/drawing/2014/main" id="{DB105F90-D2C7-C2B6-ECE9-DAA9BEA4E8D4}"/>
                </a:ext>
              </a:extLst>
            </p:cNvPr>
            <p:cNvCxnSpPr/>
            <p:nvPr/>
          </p:nvCxnSpPr>
          <p:spPr>
            <a:xfrm>
              <a:off x="10842700" y="6118428"/>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334" name="ZoneTexte 333">
              <a:extLst>
                <a:ext uri="{FF2B5EF4-FFF2-40B4-BE49-F238E27FC236}">
                  <a16:creationId xmlns:a16="http://schemas.microsoft.com/office/drawing/2014/main" id="{DC15C11C-B85F-55E6-0DF1-1CC05F67DEBA}"/>
                </a:ext>
              </a:extLst>
            </p:cNvPr>
            <p:cNvSpPr txBox="1"/>
            <p:nvPr/>
          </p:nvSpPr>
          <p:spPr>
            <a:xfrm>
              <a:off x="11093821" y="6003217"/>
              <a:ext cx="802014" cy="253916"/>
            </a:xfrm>
            <a:prstGeom prst="rect">
              <a:avLst/>
            </a:prstGeom>
            <a:noFill/>
          </p:spPr>
          <p:txBody>
            <a:bodyPr wrap="none" rtlCol="0">
              <a:spAutoFit/>
            </a:bodyPr>
            <a:lstStyle/>
            <a:p>
              <a:r>
                <a:rPr lang="fr-FR" sz="1050" kern="100" dirty="0" err="1">
                  <a:effectLst/>
                  <a:latin typeface="Arial" panose="020B0604020202020204" pitchFamily="34" charset="0"/>
                  <a:ea typeface="Aptos" panose="020B0004020202020204" pitchFamily="34" charset="0"/>
                  <a:cs typeface="Arial" panose="020B0604020202020204" pitchFamily="34" charset="0"/>
                </a:rPr>
                <a:t>Other</a:t>
              </a:r>
              <a:r>
                <a:rPr lang="fr-FR" sz="1050" kern="100" dirty="0">
                  <a:effectLst/>
                  <a:latin typeface="Arial" panose="020B0604020202020204" pitchFamily="34" charset="0"/>
                  <a:ea typeface="Aptos" panose="020B0004020202020204" pitchFamily="34" charset="0"/>
                  <a:cs typeface="Arial" panose="020B0604020202020204" pitchFamily="34" charset="0"/>
                </a:rPr>
                <a:t> ATB</a:t>
              </a:r>
            </a:p>
          </p:txBody>
        </p:sp>
      </p:grpSp>
      <p:sp>
        <p:nvSpPr>
          <p:cNvPr id="336" name="ZoneTexte 335">
            <a:extLst>
              <a:ext uri="{FF2B5EF4-FFF2-40B4-BE49-F238E27FC236}">
                <a16:creationId xmlns:a16="http://schemas.microsoft.com/office/drawing/2014/main" id="{EDC8384C-0FBE-FC90-5456-EC50FDC218AC}"/>
              </a:ext>
            </a:extLst>
          </p:cNvPr>
          <p:cNvSpPr txBox="1"/>
          <p:nvPr/>
        </p:nvSpPr>
        <p:spPr>
          <a:xfrm>
            <a:off x="2485327" y="5608742"/>
            <a:ext cx="2518638" cy="276999"/>
          </a:xfrm>
          <a:prstGeom prst="rect">
            <a:avLst/>
          </a:prstGeom>
          <a:noFill/>
        </p:spPr>
        <p:txBody>
          <a:bodyPr wrap="none" rtlCol="0">
            <a:spAutoFit/>
          </a:bodyPr>
          <a:lstStyle/>
          <a:p>
            <a:r>
              <a:rPr lang="fr-FR" sz="1200" dirty="0">
                <a:latin typeface="Arial" panose="020B0604020202020204" pitchFamily="34" charset="0"/>
                <a:cs typeface="Arial" panose="020B0604020202020204" pitchFamily="34" charset="0"/>
              </a:rPr>
              <a:t>OR 0.24 (C195 0.07-0.86); </a:t>
            </a:r>
            <a:r>
              <a:rPr lang="fr-FR" sz="1200" i="1" dirty="0">
                <a:latin typeface="Arial" panose="020B0604020202020204" pitchFamily="34" charset="0"/>
                <a:cs typeface="Arial" panose="020B0604020202020204" pitchFamily="34" charset="0"/>
              </a:rPr>
              <a:t>p</a:t>
            </a:r>
            <a:r>
              <a:rPr lang="fr-FR" sz="1200" dirty="0">
                <a:latin typeface="Arial" panose="020B0604020202020204" pitchFamily="34" charset="0"/>
                <a:cs typeface="Arial" panose="020B0604020202020204" pitchFamily="34" charset="0"/>
              </a:rPr>
              <a:t>=0.03</a:t>
            </a:r>
          </a:p>
        </p:txBody>
      </p:sp>
      <p:sp>
        <p:nvSpPr>
          <p:cNvPr id="337" name="Rectangle 336">
            <a:extLst>
              <a:ext uri="{FF2B5EF4-FFF2-40B4-BE49-F238E27FC236}">
                <a16:creationId xmlns:a16="http://schemas.microsoft.com/office/drawing/2014/main" id="{E720AD35-F923-5E99-2356-462BFA4B633A}"/>
              </a:ext>
            </a:extLst>
          </p:cNvPr>
          <p:cNvSpPr/>
          <p:nvPr/>
        </p:nvSpPr>
        <p:spPr>
          <a:xfrm>
            <a:off x="6588245" y="2309345"/>
            <a:ext cx="5552472" cy="36416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8" name="ZoneTexte 337">
            <a:extLst>
              <a:ext uri="{FF2B5EF4-FFF2-40B4-BE49-F238E27FC236}">
                <a16:creationId xmlns:a16="http://schemas.microsoft.com/office/drawing/2014/main" id="{4BDBDB5F-2FBD-0691-BDC6-7994491D4E1A}"/>
              </a:ext>
            </a:extLst>
          </p:cNvPr>
          <p:cNvSpPr txBox="1"/>
          <p:nvPr/>
        </p:nvSpPr>
        <p:spPr>
          <a:xfrm rot="16200000">
            <a:off x="6178470" y="3826299"/>
            <a:ext cx="1184940" cy="230832"/>
          </a:xfrm>
          <a:prstGeom prst="rect">
            <a:avLst/>
          </a:prstGeom>
          <a:noFill/>
        </p:spPr>
        <p:txBody>
          <a:bodyPr wrap="none" rtlCol="0">
            <a:spAutoFit/>
          </a:bodyPr>
          <a:lstStyle/>
          <a:p>
            <a:r>
              <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Cumulative </a:t>
            </a:r>
            <a:r>
              <a:rPr lang="fr-FR" sz="9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survival</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339" name="ZoneTexte 338">
            <a:extLst>
              <a:ext uri="{FF2B5EF4-FFF2-40B4-BE49-F238E27FC236}">
                <a16:creationId xmlns:a16="http://schemas.microsoft.com/office/drawing/2014/main" id="{DE67CF62-7C23-A69F-D822-0C3D9F6DBBED}"/>
              </a:ext>
            </a:extLst>
          </p:cNvPr>
          <p:cNvSpPr txBox="1"/>
          <p:nvPr/>
        </p:nvSpPr>
        <p:spPr>
          <a:xfrm>
            <a:off x="9103008" y="5320484"/>
            <a:ext cx="436851" cy="230832"/>
          </a:xfrm>
          <a:prstGeom prst="rect">
            <a:avLst/>
          </a:prstGeom>
          <a:noFill/>
        </p:spPr>
        <p:txBody>
          <a:bodyPr wrap="none" rtlCol="0">
            <a:spAutoFit/>
          </a:bodyPr>
          <a:lstStyle/>
          <a:p>
            <a:r>
              <a:rPr lang="fr-FR" sz="900" kern="100" dirty="0">
                <a:solidFill>
                  <a:srgbClr val="808080"/>
                </a:solidFill>
                <a:latin typeface="Arial" panose="020B0604020202020204" pitchFamily="34" charset="0"/>
                <a:ea typeface="Aptos" panose="020B0004020202020204" pitchFamily="34" charset="0"/>
                <a:cs typeface="Arial" panose="020B0604020202020204" pitchFamily="34" charset="0"/>
              </a:rPr>
              <a:t>Time</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340" name="ZoneTexte 339">
            <a:extLst>
              <a:ext uri="{FF2B5EF4-FFF2-40B4-BE49-F238E27FC236}">
                <a16:creationId xmlns:a16="http://schemas.microsoft.com/office/drawing/2014/main" id="{C508F81F-214A-DCA7-3A6F-C9F3765389DC}"/>
              </a:ext>
            </a:extLst>
          </p:cNvPr>
          <p:cNvSpPr txBox="1"/>
          <p:nvPr/>
        </p:nvSpPr>
        <p:spPr>
          <a:xfrm>
            <a:off x="7355155" y="4696996"/>
            <a:ext cx="1550424" cy="276999"/>
          </a:xfrm>
          <a:prstGeom prst="rect">
            <a:avLst/>
          </a:prstGeom>
          <a:noFill/>
        </p:spPr>
        <p:txBody>
          <a:bodyPr wrap="non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Log-</a:t>
            </a:r>
            <a:r>
              <a:rPr lang="fr-FR" sz="1200" kern="100" dirty="0" err="1">
                <a:effectLst/>
                <a:latin typeface="Arial" panose="020B0604020202020204" pitchFamily="34" charset="0"/>
                <a:ea typeface="Aptos" panose="020B0004020202020204" pitchFamily="34" charset="0"/>
                <a:cs typeface="Arial" panose="020B0604020202020204" pitchFamily="34" charset="0"/>
              </a:rPr>
              <a:t>rank</a:t>
            </a:r>
            <a:r>
              <a:rPr lang="fr-FR" sz="1200" kern="100" dirty="0">
                <a:effectLst/>
                <a:latin typeface="Arial" panose="020B0604020202020204" pitchFamily="34" charset="0"/>
                <a:ea typeface="Aptos" panose="020B0004020202020204" pitchFamily="34" charset="0"/>
                <a:cs typeface="Arial" panose="020B0604020202020204" pitchFamily="34" charset="0"/>
              </a:rPr>
              <a:t> test: 0.075</a:t>
            </a:r>
          </a:p>
        </p:txBody>
      </p:sp>
      <p:sp>
        <p:nvSpPr>
          <p:cNvPr id="341" name="ZoneTexte 340">
            <a:extLst>
              <a:ext uri="{FF2B5EF4-FFF2-40B4-BE49-F238E27FC236}">
                <a16:creationId xmlns:a16="http://schemas.microsoft.com/office/drawing/2014/main" id="{A2702E57-EA24-4BD6-FBB9-A8D0121FD26E}"/>
              </a:ext>
            </a:extLst>
          </p:cNvPr>
          <p:cNvSpPr txBox="1"/>
          <p:nvPr/>
        </p:nvSpPr>
        <p:spPr>
          <a:xfrm>
            <a:off x="8105162" y="5569077"/>
            <a:ext cx="2518638" cy="276999"/>
          </a:xfrm>
          <a:prstGeom prst="rect">
            <a:avLst/>
          </a:prstGeom>
          <a:noFill/>
        </p:spPr>
        <p:txBody>
          <a:bodyPr wrap="none" rtlCol="0">
            <a:spAutoFit/>
          </a:bodyPr>
          <a:lstStyle/>
          <a:p>
            <a:r>
              <a:rPr lang="fr-FR" sz="1200" dirty="0">
                <a:latin typeface="Arial" panose="020B0604020202020204" pitchFamily="34" charset="0"/>
                <a:cs typeface="Arial" panose="020B0604020202020204" pitchFamily="34" charset="0"/>
              </a:rPr>
              <a:t>OR 0.26 (C195 0.05-1.25); </a:t>
            </a:r>
            <a:r>
              <a:rPr lang="fr-FR" sz="1200" i="1" dirty="0">
                <a:latin typeface="Arial" panose="020B0604020202020204" pitchFamily="34" charset="0"/>
                <a:cs typeface="Arial" panose="020B0604020202020204" pitchFamily="34" charset="0"/>
              </a:rPr>
              <a:t>p</a:t>
            </a:r>
            <a:r>
              <a:rPr lang="fr-FR" sz="1200" dirty="0">
                <a:latin typeface="Arial" panose="020B0604020202020204" pitchFamily="34" charset="0"/>
                <a:cs typeface="Arial" panose="020B0604020202020204" pitchFamily="34" charset="0"/>
              </a:rPr>
              <a:t>=0.09</a:t>
            </a:r>
          </a:p>
        </p:txBody>
      </p:sp>
      <p:sp>
        <p:nvSpPr>
          <p:cNvPr id="326" name="Espace réservé du texte 1">
            <a:extLst>
              <a:ext uri="{FF2B5EF4-FFF2-40B4-BE49-F238E27FC236}">
                <a16:creationId xmlns:a16="http://schemas.microsoft.com/office/drawing/2014/main" id="{994766F9-91C5-5723-FAD9-1C6D140F6287}"/>
              </a:ext>
            </a:extLst>
          </p:cNvPr>
          <p:cNvSpPr txBox="1">
            <a:spLocks/>
          </p:cNvSpPr>
          <p:nvPr/>
        </p:nvSpPr>
        <p:spPr>
          <a:xfrm>
            <a:off x="6754517" y="2153632"/>
            <a:ext cx="2052888" cy="30813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INCREMENT Score &lt;8</a:t>
            </a:r>
          </a:p>
        </p:txBody>
      </p:sp>
    </p:spTree>
    <p:extLst>
      <p:ext uri="{BB962C8B-B14F-4D97-AF65-F5344CB8AC3E}">
        <p14:creationId xmlns:p14="http://schemas.microsoft.com/office/powerpoint/2010/main" val="66577837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7CADE0E-3B67-25A2-B5E4-E9C1027570CB}"/>
              </a:ext>
            </a:extLst>
          </p:cNvPr>
          <p:cNvSpPr>
            <a:spLocks noGrp="1"/>
          </p:cNvSpPr>
          <p:nvPr>
            <p:ph type="body" sz="quarter" idx="15"/>
          </p:nvPr>
        </p:nvSpPr>
        <p:spPr/>
        <p:txBody>
          <a:bodyPr/>
          <a:lstStyle/>
          <a:p>
            <a:pPr>
              <a:spcAft>
                <a:spcPts val="1800"/>
              </a:spcAft>
            </a:pPr>
            <a:r>
              <a:rPr lang="en-US" dirty="0"/>
              <a:t>BSIS due to MBL-</a:t>
            </a:r>
            <a:r>
              <a:rPr lang="en-US" dirty="0" err="1"/>
              <a:t>Enterobacterales</a:t>
            </a:r>
            <a:r>
              <a:rPr lang="en-US" dirty="0"/>
              <a:t> have a high mortality rate in Argentina.</a:t>
            </a:r>
          </a:p>
          <a:p>
            <a:pPr>
              <a:spcAft>
                <a:spcPts val="1800"/>
              </a:spcAft>
            </a:pPr>
            <a:r>
              <a:rPr lang="en-US" dirty="0"/>
              <a:t>A high-level resistance to several antimicrobial groups was observed. All isolates showed AVI-ATM synergy.</a:t>
            </a:r>
          </a:p>
          <a:p>
            <a:pPr>
              <a:spcAft>
                <a:spcPts val="1800"/>
              </a:spcAft>
            </a:pPr>
            <a:r>
              <a:rPr lang="en-US" dirty="0"/>
              <a:t>Increment score ≥ 8 was associated with higher 30-day mortality.</a:t>
            </a:r>
          </a:p>
          <a:p>
            <a:pPr>
              <a:spcAft>
                <a:spcPts val="1800"/>
              </a:spcAft>
            </a:pPr>
            <a:r>
              <a:rPr lang="en-US" dirty="0"/>
              <a:t>CAZ/AVI-ATM as targeted treatment was associated with lower 30-day mortality, particularly in patients with severe infections.</a:t>
            </a:r>
          </a:p>
          <a:p>
            <a:pPr>
              <a:spcAft>
                <a:spcPts val="1800"/>
              </a:spcAft>
            </a:pPr>
            <a:r>
              <a:rPr lang="en-US" dirty="0"/>
              <a:t>Access to new beta-lactamase inhibitors / aztreonam-based regimens should be ensured for treating severe MBL-</a:t>
            </a:r>
            <a:r>
              <a:rPr lang="en-US" dirty="0" err="1"/>
              <a:t>Enterobacterales</a:t>
            </a:r>
            <a:r>
              <a:rPr lang="en-US" dirty="0"/>
              <a:t> bloodstream infections.</a:t>
            </a:r>
          </a:p>
          <a:p>
            <a:endParaRPr lang="fr-FR" dirty="0"/>
          </a:p>
        </p:txBody>
      </p:sp>
      <p:sp>
        <p:nvSpPr>
          <p:cNvPr id="4" name="Titre 3">
            <a:extLst>
              <a:ext uri="{FF2B5EF4-FFF2-40B4-BE49-F238E27FC236}">
                <a16:creationId xmlns:a16="http://schemas.microsoft.com/office/drawing/2014/main" id="{2F7E4E62-1AFE-E40E-EED3-7134A1399BC8}"/>
              </a:ext>
            </a:extLst>
          </p:cNvPr>
          <p:cNvSpPr>
            <a:spLocks noGrp="1"/>
          </p:cNvSpPr>
          <p:nvPr>
            <p:ph type="title"/>
          </p:nvPr>
        </p:nvSpPr>
        <p:spPr/>
        <p:txBody>
          <a:bodyPr/>
          <a:lstStyle/>
          <a:p>
            <a:r>
              <a:rPr lang="fr-FR" dirty="0"/>
              <a:t>Conclusions</a:t>
            </a:r>
          </a:p>
        </p:txBody>
      </p:sp>
      <p:sp>
        <p:nvSpPr>
          <p:cNvPr id="6" name="Espace réservé du contenu 5">
            <a:extLst>
              <a:ext uri="{FF2B5EF4-FFF2-40B4-BE49-F238E27FC236}">
                <a16:creationId xmlns:a16="http://schemas.microsoft.com/office/drawing/2014/main" id="{21E814EC-D9A9-1372-E53F-4637689AEB22}"/>
              </a:ext>
            </a:extLst>
          </p:cNvPr>
          <p:cNvSpPr>
            <a:spLocks noGrp="1"/>
          </p:cNvSpPr>
          <p:nvPr>
            <p:ph sz="quarter" idx="16"/>
          </p:nvPr>
        </p:nvSpPr>
        <p:spPr/>
        <p:txBody>
          <a:bodyPr/>
          <a:lstStyle/>
          <a:p>
            <a:r>
              <a:rPr lang="it-IT" dirty="0"/>
              <a:t>Ezequiel CORDOVA et al., ECCMID</a:t>
            </a:r>
            <a:r>
              <a:rPr lang="it-IT" baseline="30000" dirty="0"/>
              <a:t>® </a:t>
            </a:r>
            <a:r>
              <a:rPr lang="it-IT" dirty="0"/>
              <a:t>2024, Abs#O1170</a:t>
            </a:r>
          </a:p>
        </p:txBody>
      </p:sp>
    </p:spTree>
    <p:extLst>
      <p:ext uri="{BB962C8B-B14F-4D97-AF65-F5344CB8AC3E}">
        <p14:creationId xmlns:p14="http://schemas.microsoft.com/office/powerpoint/2010/main" val="290701297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2800" dirty="0"/>
              <a:t>Clinical outcomes and factors associated with optimal antimicrobial therapy in Gram-negative bloodstream infections: a </a:t>
            </a:r>
            <a:r>
              <a:rPr lang="en-US" sz="2800" i="1" dirty="0"/>
              <a:t>post-hoc</a:t>
            </a:r>
            <a:r>
              <a:rPr lang="en-US" sz="2800" dirty="0"/>
              <a:t> analysis of a comparative study of rapid </a:t>
            </a:r>
            <a:r>
              <a:rPr lang="en-US" sz="2800" i="1" dirty="0"/>
              <a:t>vs</a:t>
            </a:r>
            <a:r>
              <a:rPr lang="en-US" sz="2800" dirty="0"/>
              <a:t>. conventional antimicrobial susceptibility testing</a:t>
            </a:r>
            <a:endParaRPr lang="fr-FR" sz="28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a:t>V. Anton-Vazquez et al., ECCMID</a:t>
            </a:r>
            <a:r>
              <a:rPr lang="fr-FR" baseline="30000" dirty="0">
                <a:latin typeface="Arial Narrow" panose="020B0606020202030204" pitchFamily="34" charset="0"/>
              </a:rPr>
              <a:t>®</a:t>
            </a:r>
            <a:r>
              <a:rPr lang="fr-FR" dirty="0">
                <a:latin typeface="Arial Narrow" panose="020B0606020202030204" pitchFamily="34" charset="0"/>
              </a:rPr>
              <a:t> 2024, Abs#O1172</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207008" y="148484"/>
            <a:ext cx="10684444" cy="546459"/>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252750231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57434" y="1003515"/>
            <a:ext cx="11104989" cy="1511085"/>
          </a:xfrm>
        </p:spPr>
        <p:txBody>
          <a:bodyPr/>
          <a:lstStyle/>
          <a:p>
            <a:pPr>
              <a:spcAft>
                <a:spcPts val="2400"/>
              </a:spcAft>
            </a:pPr>
            <a:r>
              <a:rPr lang="en-US" dirty="0"/>
              <a:t>What factors influence doctors to switch to narrow spectrum antibiotic in Gram-negative </a:t>
            </a:r>
            <a:r>
              <a:rPr lang="en-US" dirty="0" err="1"/>
              <a:t>bacteraemia</a:t>
            </a:r>
            <a:r>
              <a:rPr lang="en-US" dirty="0"/>
              <a:t>?</a:t>
            </a:r>
          </a:p>
          <a:p>
            <a:pPr>
              <a:spcAft>
                <a:spcPts val="2400"/>
              </a:spcAft>
            </a:pPr>
            <a:r>
              <a:rPr lang="en-US" dirty="0"/>
              <a:t>What is the clinical impact of switching to optimal antibiotic in Gram-negative </a:t>
            </a:r>
            <a:r>
              <a:rPr lang="en-US" dirty="0" err="1"/>
              <a:t>bacteraemia</a:t>
            </a:r>
            <a:r>
              <a:rPr lang="en-US" dirty="0"/>
              <a:t>?</a:t>
            </a:r>
          </a:p>
          <a:p>
            <a:pPr>
              <a:spcAft>
                <a:spcPts val="2400"/>
              </a:spcAft>
            </a:pPr>
            <a:r>
              <a:rPr lang="en-US" dirty="0"/>
              <a:t>Is there any difference in mortality by shortening the time to switch to optimal antibiotic?</a:t>
            </a:r>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r>
              <a:rPr lang="da-DK" dirty="0"/>
              <a:t>Warreman EB, et al. Determinants of in-hospital antibiotic prescription behaviour: a systematic review and formation of a comprehensive framework. Clin Microbiol Infect 2019:25:538-45</a:t>
            </a:r>
          </a:p>
          <a:p>
            <a:r>
              <a:rPr lang="da-DK" dirty="0"/>
              <a:t>Shime N, et al. De-escalation of antimicrobials in the treatment of bacteraemia due to antibiotic-sensitive pathogens in immunocompetent patients. Infection 2011;39:319-25.</a:t>
            </a:r>
          </a:p>
          <a:p>
            <a:r>
              <a:rPr lang="da-DK" dirty="0"/>
              <a:t>Walsh TL, et al. Impact of an Antimicrobial Stewardship Program-bundled initiative utilizing Accelerate PhenoTM system in the management of patients with Gram-negative bacteremia. Infection. 2021;49(3):511-519.</a:t>
            </a:r>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Background</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es-ES" dirty="0"/>
              <a:t>V. </a:t>
            </a:r>
            <a:r>
              <a:rPr lang="es-ES" dirty="0" err="1"/>
              <a:t>Anton-Vazquez</a:t>
            </a:r>
            <a:r>
              <a:rPr lang="es-ES" dirty="0"/>
              <a:t> et al., ECCMID</a:t>
            </a:r>
            <a:r>
              <a:rPr lang="es-ES" baseline="30000" dirty="0"/>
              <a:t>®</a:t>
            </a:r>
            <a:r>
              <a:rPr lang="es-ES" dirty="0"/>
              <a:t> 2024, Abs#O1172</a:t>
            </a:r>
          </a:p>
        </p:txBody>
      </p:sp>
      <p:sp>
        <p:nvSpPr>
          <p:cNvPr id="10" name="Espace réservé du texte 1">
            <a:extLst>
              <a:ext uri="{FF2B5EF4-FFF2-40B4-BE49-F238E27FC236}">
                <a16:creationId xmlns:a16="http://schemas.microsoft.com/office/drawing/2014/main" id="{77690E78-4983-579F-23B8-5CC17BC9A98D}"/>
              </a:ext>
            </a:extLst>
          </p:cNvPr>
          <p:cNvSpPr txBox="1">
            <a:spLocks/>
          </p:cNvSpPr>
          <p:nvPr/>
        </p:nvSpPr>
        <p:spPr>
          <a:xfrm>
            <a:off x="1724025" y="3599233"/>
            <a:ext cx="8743950" cy="383526"/>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solidFill>
                  <a:srgbClr val="5E247C"/>
                </a:solidFill>
              </a:rPr>
              <a:t>Improve time-to-narrowest effective in-vitro antibiotic = OPTIMAL antibiotic</a:t>
            </a:r>
          </a:p>
        </p:txBody>
      </p:sp>
    </p:spTree>
    <p:extLst>
      <p:ext uri="{BB962C8B-B14F-4D97-AF65-F5344CB8AC3E}">
        <p14:creationId xmlns:p14="http://schemas.microsoft.com/office/powerpoint/2010/main" val="29379596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845368" y="1917793"/>
            <a:ext cx="9779618" cy="2114016"/>
          </a:xfrm>
        </p:spPr>
        <p:txBody>
          <a:bodyPr/>
          <a:lstStyle/>
          <a:p>
            <a:r>
              <a:rPr lang="en-US" sz="2700" dirty="0"/>
              <a:t>Treatment of multiple erythema </a:t>
            </a:r>
            <a:r>
              <a:rPr lang="en-US" sz="2700" dirty="0" err="1"/>
              <a:t>migrans</a:t>
            </a:r>
            <a:r>
              <a:rPr lang="en-US" sz="2700" dirty="0"/>
              <a:t> with doxycycline for seven </a:t>
            </a:r>
            <a:r>
              <a:rPr lang="en-US" sz="2700" i="1" dirty="0"/>
              <a:t>vs</a:t>
            </a:r>
            <a:r>
              <a:rPr lang="en-US" sz="2700" dirty="0"/>
              <a:t> fourteen days: a prospective </a:t>
            </a:r>
            <a:r>
              <a:rPr lang="en-US" sz="2700" dirty="0" err="1"/>
              <a:t>randomised</a:t>
            </a:r>
            <a:r>
              <a:rPr lang="en-US" sz="2700" dirty="0"/>
              <a:t> open-label clinical trial</a:t>
            </a:r>
            <a:endParaRPr lang="fr-FR" dirty="0"/>
          </a:p>
        </p:txBody>
      </p:sp>
      <p:sp>
        <p:nvSpPr>
          <p:cNvPr id="3" name="Espace réservé du contenu 2"/>
          <p:cNvSpPr>
            <a:spLocks noGrp="1"/>
          </p:cNvSpPr>
          <p:nvPr>
            <p:ph sz="quarter" idx="10"/>
          </p:nvPr>
        </p:nvSpPr>
        <p:spPr/>
        <p:txBody>
          <a:bodyPr/>
          <a:lstStyle/>
          <a:p>
            <a:pPr>
              <a:spcBef>
                <a:spcPts val="300"/>
              </a:spcBef>
            </a:pPr>
            <a:r>
              <a:rPr lang="fr-FR" sz="1400" dirty="0" err="1"/>
              <a:t>Dasa</a:t>
            </a:r>
            <a:r>
              <a:rPr lang="fr-FR" sz="1400" dirty="0"/>
              <a:t> STUPICA et al., ECCMID</a:t>
            </a:r>
            <a:r>
              <a:rPr lang="fr-FR" sz="1400" baseline="30000" dirty="0"/>
              <a:t>Ⓡ  </a:t>
            </a:r>
            <a:r>
              <a:rPr lang="fr-FR" sz="1400" dirty="0"/>
              <a:t>2024, Abs#E0079</a:t>
            </a:r>
          </a:p>
        </p:txBody>
      </p:sp>
      <p:sp>
        <p:nvSpPr>
          <p:cNvPr id="4" name="Espace réservé du contenu 3">
            <a:extLst>
              <a:ext uri="{FF2B5EF4-FFF2-40B4-BE49-F238E27FC236}">
                <a16:creationId xmlns:a16="http://schemas.microsoft.com/office/drawing/2014/main" id="{E2F41489-2082-2184-C16C-E99B1E644365}"/>
              </a:ext>
            </a:extLst>
          </p:cNvPr>
          <p:cNvSpPr>
            <a:spLocks noGrp="1"/>
          </p:cNvSpPr>
          <p:nvPr>
            <p:ph sz="quarter" idx="11"/>
          </p:nvPr>
        </p:nvSpPr>
        <p:spPr>
          <a:xfrm>
            <a:off x="3472284" y="148485"/>
            <a:ext cx="8419168" cy="360864"/>
          </a:xfrm>
        </p:spPr>
        <p:txBody>
          <a:bodyPr/>
          <a:lstStyle/>
          <a:p>
            <a:r>
              <a:rPr lang="en-US" dirty="0"/>
              <a:t>Emerging environmental and zoonotic bacterial pathogens</a:t>
            </a:r>
          </a:p>
        </p:txBody>
      </p:sp>
    </p:spTree>
    <p:extLst>
      <p:ext uri="{BB962C8B-B14F-4D97-AF65-F5344CB8AC3E}">
        <p14:creationId xmlns:p14="http://schemas.microsoft.com/office/powerpoint/2010/main" val="173092407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57435" y="1003515"/>
            <a:ext cx="6218971" cy="4499214"/>
          </a:xfrm>
        </p:spPr>
        <p:txBody>
          <a:bodyPr/>
          <a:lstStyle/>
          <a:p>
            <a:pPr>
              <a:spcAft>
                <a:spcPts val="1200"/>
              </a:spcAft>
            </a:pPr>
            <a:r>
              <a:rPr lang="en-US" b="1" i="1" dirty="0"/>
              <a:t>Post-hoc</a:t>
            </a:r>
            <a:r>
              <a:rPr lang="en-US" dirty="0"/>
              <a:t> analysis of patients with Gram-negative BSIs from a published prospective observational study.</a:t>
            </a:r>
          </a:p>
          <a:p>
            <a:pPr>
              <a:spcAft>
                <a:spcPts val="1200"/>
              </a:spcAft>
            </a:pPr>
            <a:r>
              <a:rPr lang="en-US" b="1" dirty="0"/>
              <a:t>Aim</a:t>
            </a:r>
            <a:r>
              <a:rPr lang="en-US" dirty="0"/>
              <a:t>: Impact of </a:t>
            </a:r>
            <a:r>
              <a:rPr lang="en-US" dirty="0" err="1"/>
              <a:t>rAST</a:t>
            </a:r>
            <a:r>
              <a:rPr lang="en-US" dirty="0"/>
              <a:t> on antimicrobial therapy and clinical outcomes.</a:t>
            </a:r>
          </a:p>
          <a:p>
            <a:pPr>
              <a:spcAft>
                <a:spcPts val="1200"/>
              </a:spcAft>
            </a:pPr>
            <a:r>
              <a:rPr lang="en-US" b="1" dirty="0"/>
              <a:t>Methods</a:t>
            </a:r>
            <a:r>
              <a:rPr lang="en-US" dirty="0"/>
              <a:t>: Prospective service evaluation of a rapid AST system, 2018.</a:t>
            </a:r>
          </a:p>
          <a:p>
            <a:pPr>
              <a:spcAft>
                <a:spcPts val="1200"/>
              </a:spcAft>
            </a:pPr>
            <a:r>
              <a:rPr lang="en-US" b="1" dirty="0"/>
              <a:t>Site</a:t>
            </a:r>
            <a:r>
              <a:rPr lang="en-US" dirty="0"/>
              <a:t>: St. George's hospital NHS in London,</a:t>
            </a:r>
          </a:p>
          <a:p>
            <a:pPr>
              <a:spcAft>
                <a:spcPts val="1200"/>
              </a:spcAft>
            </a:pPr>
            <a:r>
              <a:rPr lang="en-US" b="1" dirty="0"/>
              <a:t>Patients</a:t>
            </a:r>
            <a:r>
              <a:rPr lang="en-US" dirty="0"/>
              <a:t>: Gram-negative </a:t>
            </a:r>
            <a:r>
              <a:rPr lang="en-US" dirty="0" err="1"/>
              <a:t>bacteraemia</a:t>
            </a:r>
            <a:r>
              <a:rPr lang="en-US" dirty="0"/>
              <a:t>.</a:t>
            </a:r>
          </a:p>
          <a:p>
            <a:pPr>
              <a:spcAft>
                <a:spcPts val="1200"/>
              </a:spcAft>
            </a:pPr>
            <a:r>
              <a:rPr lang="en-US" b="1" dirty="0"/>
              <a:t>Results</a:t>
            </a:r>
            <a:r>
              <a:rPr lang="en-US" dirty="0"/>
              <a:t>: Shorter time to start </a:t>
            </a:r>
            <a:r>
              <a:rPr lang="en-US" b="1" dirty="0"/>
              <a:t>effective</a:t>
            </a:r>
            <a:r>
              <a:rPr lang="en-US" dirty="0"/>
              <a:t> and </a:t>
            </a:r>
            <a:r>
              <a:rPr lang="en-US" b="1" dirty="0"/>
              <a:t>optimal antibiotic</a:t>
            </a:r>
          </a:p>
          <a:p>
            <a:pPr>
              <a:spcAft>
                <a:spcPts val="2400"/>
              </a:spcAft>
            </a:pPr>
            <a:endParaRPr lang="en-US" dirty="0"/>
          </a:p>
        </p:txBody>
      </p:sp>
      <p:sp>
        <p:nvSpPr>
          <p:cNvPr id="3" name="Espace réservé du texte 2">
            <a:extLst>
              <a:ext uri="{FF2B5EF4-FFF2-40B4-BE49-F238E27FC236}">
                <a16:creationId xmlns:a16="http://schemas.microsoft.com/office/drawing/2014/main" id="{B72174CD-25AD-7EAB-A6C5-1A8499DD903D}"/>
              </a:ext>
            </a:extLst>
          </p:cNvPr>
          <p:cNvSpPr>
            <a:spLocks noGrp="1"/>
          </p:cNvSpPr>
          <p:nvPr>
            <p:ph type="body" sz="quarter" idx="19"/>
          </p:nvPr>
        </p:nvSpPr>
        <p:spPr/>
        <p:txBody>
          <a:bodyPr/>
          <a:lstStyle/>
          <a:p>
            <a:r>
              <a:rPr lang="en-US" dirty="0"/>
              <a:t>Impact of rapid susceptibility testing on antimicrobial therapy and clinical outcomes in Gram-negative bloodstream infections. J </a:t>
            </a:r>
            <a:r>
              <a:rPr lang="en-US" dirty="0" err="1"/>
              <a:t>Antimicrob</a:t>
            </a:r>
            <a:r>
              <a:rPr lang="en-US" dirty="0"/>
              <a:t> </a:t>
            </a:r>
            <a:r>
              <a:rPr lang="en-US" dirty="0" err="1"/>
              <a:t>Chemother</a:t>
            </a:r>
            <a:r>
              <a:rPr lang="en-US" dirty="0"/>
              <a:t> 2022; 77: 771-781 https://doi.org/10.1093/jac/dkab449 Advance Access publication 20 December 2021</a:t>
            </a:r>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Methods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es-ES" dirty="0"/>
              <a:t>V. </a:t>
            </a:r>
            <a:r>
              <a:rPr lang="es-ES" dirty="0" err="1"/>
              <a:t>Anton-Vazquez</a:t>
            </a:r>
            <a:r>
              <a:rPr lang="es-ES" dirty="0"/>
              <a:t> et al., ECCMID</a:t>
            </a:r>
            <a:r>
              <a:rPr lang="es-ES" baseline="30000" dirty="0"/>
              <a:t>®</a:t>
            </a:r>
            <a:r>
              <a:rPr lang="es-ES" dirty="0"/>
              <a:t> 2024, Abs#O1172</a:t>
            </a:r>
          </a:p>
        </p:txBody>
      </p:sp>
      <p:sp>
        <p:nvSpPr>
          <p:cNvPr id="5" name="Rectangle : coins arrondis 4">
            <a:extLst>
              <a:ext uri="{FF2B5EF4-FFF2-40B4-BE49-F238E27FC236}">
                <a16:creationId xmlns:a16="http://schemas.microsoft.com/office/drawing/2014/main" id="{FA4A7EEF-5873-76ED-8FF3-30B97ADA56E3}"/>
              </a:ext>
            </a:extLst>
          </p:cNvPr>
          <p:cNvSpPr/>
          <p:nvPr/>
        </p:nvSpPr>
        <p:spPr>
          <a:xfrm>
            <a:off x="7535636" y="1415584"/>
            <a:ext cx="4290329" cy="587828"/>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600" kern="100" dirty="0">
                <a:effectLst/>
                <a:latin typeface="Arial" panose="020B0604020202020204" pitchFamily="34" charset="0"/>
                <a:ea typeface="Aptos" panose="020B0004020202020204" pitchFamily="34" charset="0"/>
                <a:cs typeface="Arial" panose="020B0604020202020204" pitchFamily="34" charset="0"/>
              </a:rPr>
              <a:t>Gram-</a:t>
            </a:r>
            <a:r>
              <a:rPr lang="fr-FR" sz="1600" kern="100" dirty="0" err="1">
                <a:effectLst/>
                <a:latin typeface="Arial" panose="020B0604020202020204" pitchFamily="34" charset="0"/>
                <a:ea typeface="Aptos" panose="020B0004020202020204" pitchFamily="34" charset="0"/>
                <a:cs typeface="Arial" panose="020B0604020202020204" pitchFamily="34" charset="0"/>
              </a:rPr>
              <a:t>negative</a:t>
            </a:r>
            <a:r>
              <a:rPr lang="fr-FR" sz="1600" kern="100" dirty="0">
                <a:effectLst/>
                <a:latin typeface="Arial" panose="020B0604020202020204" pitchFamily="34" charset="0"/>
                <a:ea typeface="Aptos" panose="020B0004020202020204" pitchFamily="34" charset="0"/>
                <a:cs typeface="Arial" panose="020B0604020202020204" pitchFamily="34" charset="0"/>
              </a:rPr>
              <a:t> </a:t>
            </a:r>
            <a:r>
              <a:rPr lang="fr-FR" sz="1600" kern="100" dirty="0" err="1">
                <a:effectLst/>
                <a:latin typeface="Arial" panose="020B0604020202020204" pitchFamily="34" charset="0"/>
                <a:ea typeface="Aptos" panose="020B0004020202020204" pitchFamily="34" charset="0"/>
                <a:cs typeface="Arial" panose="020B0604020202020204" pitchFamily="34" charset="0"/>
              </a:rPr>
              <a:t>bacteraemia</a:t>
            </a:r>
            <a:r>
              <a:rPr lang="fr-FR" sz="1600" kern="100" dirty="0">
                <a:effectLst/>
                <a:latin typeface="Arial" panose="020B0604020202020204" pitchFamily="34" charset="0"/>
                <a:ea typeface="Aptos" panose="020B0004020202020204" pitchFamily="34" charset="0"/>
                <a:cs typeface="Arial" panose="020B0604020202020204" pitchFamily="34" charset="0"/>
              </a:rPr>
              <a:t> </a:t>
            </a:r>
            <a:br>
              <a:rPr lang="fr-FR" sz="1600" kern="100" dirty="0">
                <a:effectLst/>
                <a:latin typeface="Arial" panose="020B0604020202020204" pitchFamily="34" charset="0"/>
                <a:ea typeface="Aptos" panose="020B0004020202020204" pitchFamily="34" charset="0"/>
                <a:cs typeface="Arial" panose="020B0604020202020204" pitchFamily="34" charset="0"/>
              </a:rPr>
            </a:br>
            <a:r>
              <a:rPr lang="fr-FR" sz="1400" kern="100" dirty="0">
                <a:effectLst/>
                <a:latin typeface="Arial" panose="020B0604020202020204" pitchFamily="34" charset="0"/>
                <a:ea typeface="Aptos" panose="020B0004020202020204" pitchFamily="34" charset="0"/>
                <a:cs typeface="Arial" panose="020B0604020202020204" pitchFamily="34" charset="0"/>
              </a:rPr>
              <a:t>N=191</a:t>
            </a:r>
            <a:endParaRPr lang="fr-FR" sz="16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9" name="Rectangle : coins arrondis 8">
            <a:extLst>
              <a:ext uri="{FF2B5EF4-FFF2-40B4-BE49-F238E27FC236}">
                <a16:creationId xmlns:a16="http://schemas.microsoft.com/office/drawing/2014/main" id="{11C7E1F9-0B9F-EA34-A126-77D76E9B0D78}"/>
              </a:ext>
            </a:extLst>
          </p:cNvPr>
          <p:cNvSpPr/>
          <p:nvPr/>
        </p:nvSpPr>
        <p:spPr>
          <a:xfrm>
            <a:off x="7535637" y="2316522"/>
            <a:ext cx="1967592" cy="1038999"/>
          </a:xfrm>
          <a:prstGeom prst="round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pt-BR" sz="1600" kern="100" dirty="0">
                <a:effectLst/>
                <a:latin typeface="Arial" panose="020B0604020202020204" pitchFamily="34" charset="0"/>
                <a:ea typeface="Aptos" panose="020B0004020202020204" pitchFamily="34" charset="0"/>
                <a:cs typeface="Arial" panose="020B0604020202020204" pitchFamily="34" charset="0"/>
              </a:rPr>
              <a:t>Rapid AST </a:t>
            </a:r>
            <a:br>
              <a:rPr lang="pt-BR" sz="1600" kern="100" dirty="0">
                <a:effectLst/>
                <a:latin typeface="Arial" panose="020B0604020202020204" pitchFamily="34" charset="0"/>
                <a:ea typeface="Aptos" panose="020B0004020202020204" pitchFamily="34" charset="0"/>
                <a:cs typeface="Arial" panose="020B0604020202020204" pitchFamily="34" charset="0"/>
              </a:rPr>
            </a:br>
            <a:r>
              <a:rPr lang="pt-BR" sz="1400" kern="100" dirty="0">
                <a:effectLst/>
                <a:latin typeface="Arial" panose="020B0604020202020204" pitchFamily="34" charset="0"/>
                <a:ea typeface="Aptos" panose="020B0004020202020204" pitchFamily="34" charset="0"/>
                <a:cs typeface="Arial" panose="020B0604020202020204" pitchFamily="34" charset="0"/>
              </a:rPr>
              <a:t>N=93 </a:t>
            </a:r>
            <a:endParaRPr lang="pt-BR" sz="1600" kern="100" dirty="0">
              <a:effectLst/>
              <a:latin typeface="Arial" panose="020B0604020202020204" pitchFamily="34" charset="0"/>
              <a:ea typeface="Aptos" panose="020B0004020202020204" pitchFamily="34" charset="0"/>
              <a:cs typeface="Arial" panose="020B0604020202020204" pitchFamily="34" charset="0"/>
            </a:endParaRPr>
          </a:p>
          <a:p>
            <a:pPr algn="ctr">
              <a:lnSpc>
                <a:spcPct val="107000"/>
              </a:lnSpc>
              <a:spcAft>
                <a:spcPts val="800"/>
              </a:spcAft>
            </a:pPr>
            <a:r>
              <a:rPr lang="pt-BR" sz="1600" b="1" kern="100" dirty="0">
                <a:effectLst/>
                <a:latin typeface="Arial" panose="020B0604020202020204" pitchFamily="34" charset="0"/>
                <a:ea typeface="Aptos" panose="020B0004020202020204" pitchFamily="34" charset="0"/>
                <a:cs typeface="Arial" panose="020B0604020202020204" pitchFamily="34" charset="0"/>
              </a:rPr>
              <a:t>33h (17-123)</a:t>
            </a:r>
            <a:endParaRPr lang="fr-FR" sz="16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1" name="Rectangle : coins arrondis 10">
            <a:extLst>
              <a:ext uri="{FF2B5EF4-FFF2-40B4-BE49-F238E27FC236}">
                <a16:creationId xmlns:a16="http://schemas.microsoft.com/office/drawing/2014/main" id="{C406086A-8331-B726-23FF-755E9FE8F9DC}"/>
              </a:ext>
            </a:extLst>
          </p:cNvPr>
          <p:cNvSpPr/>
          <p:nvPr/>
        </p:nvSpPr>
        <p:spPr>
          <a:xfrm>
            <a:off x="9733455" y="2279278"/>
            <a:ext cx="2092510" cy="1839122"/>
          </a:xfrm>
          <a:prstGeom prst="round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pt-BR" sz="16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Conventional AST </a:t>
            </a:r>
            <a:r>
              <a:rPr lang="pt-B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N=98</a:t>
            </a:r>
          </a:p>
          <a:p>
            <a:pPr algn="ctr">
              <a:lnSpc>
                <a:spcPct val="107000"/>
              </a:lnSpc>
              <a:spcAft>
                <a:spcPts val="800"/>
              </a:spcAft>
            </a:pPr>
            <a:r>
              <a:rPr lang="pt-BR" sz="16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55h (33-145)</a:t>
            </a:r>
          </a:p>
        </p:txBody>
      </p:sp>
      <p:sp>
        <p:nvSpPr>
          <p:cNvPr id="12" name="Rectangle : coins arrondis 11">
            <a:extLst>
              <a:ext uri="{FF2B5EF4-FFF2-40B4-BE49-F238E27FC236}">
                <a16:creationId xmlns:a16="http://schemas.microsoft.com/office/drawing/2014/main" id="{BD32D73E-23FB-2501-3215-B0ED639B9203}"/>
              </a:ext>
            </a:extLst>
          </p:cNvPr>
          <p:cNvSpPr/>
          <p:nvPr/>
        </p:nvSpPr>
        <p:spPr>
          <a:xfrm>
            <a:off x="7535637" y="3530572"/>
            <a:ext cx="1967592" cy="587828"/>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600" kern="100" dirty="0" err="1">
                <a:effectLst/>
                <a:latin typeface="Arial" panose="020B0604020202020204" pitchFamily="34" charset="0"/>
                <a:ea typeface="Aptos" panose="020B0004020202020204" pitchFamily="34" charset="0"/>
                <a:cs typeface="Arial" panose="020B0604020202020204" pitchFamily="34" charset="0"/>
              </a:rPr>
              <a:t>Conventional</a:t>
            </a:r>
            <a:r>
              <a:rPr lang="fr-FR" sz="1600" kern="100" dirty="0">
                <a:effectLst/>
                <a:latin typeface="Arial" panose="020B0604020202020204" pitchFamily="34" charset="0"/>
                <a:ea typeface="Aptos" panose="020B0004020202020204" pitchFamily="34" charset="0"/>
                <a:cs typeface="Arial" panose="020B0604020202020204" pitchFamily="34" charset="0"/>
              </a:rPr>
              <a:t> AST</a:t>
            </a:r>
          </a:p>
        </p:txBody>
      </p:sp>
      <p:cxnSp>
        <p:nvCxnSpPr>
          <p:cNvPr id="14" name="Connecteur : en angle 13">
            <a:extLst>
              <a:ext uri="{FF2B5EF4-FFF2-40B4-BE49-F238E27FC236}">
                <a16:creationId xmlns:a16="http://schemas.microsoft.com/office/drawing/2014/main" id="{D6554F08-3BEA-D2F4-B841-8C45F7467639}"/>
              </a:ext>
            </a:extLst>
          </p:cNvPr>
          <p:cNvCxnSpPr>
            <a:stCxn id="5" idx="2"/>
            <a:endCxn id="9" idx="0"/>
          </p:cNvCxnSpPr>
          <p:nvPr/>
        </p:nvCxnSpPr>
        <p:spPr>
          <a:xfrm rot="5400000">
            <a:off x="8943562" y="1579283"/>
            <a:ext cx="313110" cy="1161368"/>
          </a:xfrm>
          <a:prstGeom prst="bentConnector3">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6" name="Connecteur : en angle 15">
            <a:extLst>
              <a:ext uri="{FF2B5EF4-FFF2-40B4-BE49-F238E27FC236}">
                <a16:creationId xmlns:a16="http://schemas.microsoft.com/office/drawing/2014/main" id="{48213BB9-219E-0229-84CA-441D84F954F2}"/>
              </a:ext>
            </a:extLst>
          </p:cNvPr>
          <p:cNvCxnSpPr>
            <a:stCxn id="5" idx="2"/>
            <a:endCxn id="11" idx="0"/>
          </p:cNvCxnSpPr>
          <p:nvPr/>
        </p:nvCxnSpPr>
        <p:spPr>
          <a:xfrm rot="16200000" flipH="1">
            <a:off x="10092322" y="1591890"/>
            <a:ext cx="275866" cy="1098909"/>
          </a:xfrm>
          <a:prstGeom prst="bentConnector3">
            <a:avLst>
              <a:gd name="adj1" fmla="val 55919"/>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EB7C73AC-23CB-9A34-B542-994C388CDF4E}"/>
              </a:ext>
            </a:extLst>
          </p:cNvPr>
          <p:cNvCxnSpPr>
            <a:stCxn id="9" idx="2"/>
            <a:endCxn id="12" idx="0"/>
          </p:cNvCxnSpPr>
          <p:nvPr/>
        </p:nvCxnSpPr>
        <p:spPr>
          <a:xfrm>
            <a:off x="8519433" y="3355521"/>
            <a:ext cx="0" cy="175051"/>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DABBFE5D-4D6C-8B71-5825-A2A466E2F7CA}"/>
              </a:ext>
            </a:extLst>
          </p:cNvPr>
          <p:cNvSpPr/>
          <p:nvPr/>
        </p:nvSpPr>
        <p:spPr>
          <a:xfrm>
            <a:off x="7274378" y="1178415"/>
            <a:ext cx="4747789" cy="335276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64579989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D3C6AD3-4414-85C4-71C8-2E66AF1D38F7}"/>
              </a:ext>
            </a:extLst>
          </p:cNvPr>
          <p:cNvSpPr>
            <a:spLocks noGrp="1"/>
          </p:cNvSpPr>
          <p:nvPr>
            <p:ph type="body" sz="quarter" idx="15"/>
          </p:nvPr>
        </p:nvSpPr>
        <p:spPr>
          <a:xfrm>
            <a:off x="957435" y="1003515"/>
            <a:ext cx="6218971" cy="4499214"/>
          </a:xfrm>
        </p:spPr>
        <p:txBody>
          <a:bodyPr/>
          <a:lstStyle/>
          <a:p>
            <a:r>
              <a:rPr lang="en-US" b="1" dirty="0"/>
              <a:t>OPTIMAL</a:t>
            </a:r>
            <a:r>
              <a:rPr lang="en-US" dirty="0"/>
              <a:t> antibiotic required two criteria:</a:t>
            </a:r>
          </a:p>
          <a:p>
            <a:pPr lvl="1">
              <a:spcBef>
                <a:spcPts val="0"/>
              </a:spcBef>
            </a:pPr>
            <a:r>
              <a:rPr lang="en-US" dirty="0"/>
              <a:t>pathogen susceptibility to the antibiotic </a:t>
            </a:r>
            <a:r>
              <a:rPr lang="en-US" i="1" dirty="0"/>
              <a:t>in-vitro</a:t>
            </a:r>
          </a:p>
          <a:p>
            <a:pPr lvl="1">
              <a:spcAft>
                <a:spcPts val="1200"/>
              </a:spcAft>
            </a:pPr>
            <a:r>
              <a:rPr lang="en-US" dirty="0"/>
              <a:t>the spectrum to be the narrowest (ranking)</a:t>
            </a:r>
          </a:p>
          <a:p>
            <a:r>
              <a:rPr lang="en-US" b="1" dirty="0"/>
              <a:t>SUBOPTIMAL</a:t>
            </a:r>
            <a:r>
              <a:rPr lang="en-US" dirty="0"/>
              <a:t> antibiotic was:</a:t>
            </a:r>
          </a:p>
          <a:p>
            <a:pPr lvl="1"/>
            <a:r>
              <a:rPr lang="en-US" dirty="0"/>
              <a:t>Effective </a:t>
            </a:r>
            <a:r>
              <a:rPr lang="en-US" i="1" dirty="0"/>
              <a:t>in-vitro</a:t>
            </a:r>
          </a:p>
          <a:p>
            <a:pPr lvl="1">
              <a:spcAft>
                <a:spcPts val="1200"/>
              </a:spcAft>
            </a:pPr>
            <a:r>
              <a:rPr lang="en-US" dirty="0"/>
              <a:t>NOT the narrowest option.</a:t>
            </a:r>
          </a:p>
          <a:p>
            <a:r>
              <a:rPr lang="en-US" b="1" dirty="0"/>
              <a:t>Aims</a:t>
            </a:r>
            <a:r>
              <a:rPr lang="en-US" dirty="0"/>
              <a:t>:</a:t>
            </a:r>
          </a:p>
          <a:p>
            <a:pPr lvl="1"/>
            <a:r>
              <a:rPr lang="en-US" dirty="0"/>
              <a:t>Factors influencing optimal antibiotic.</a:t>
            </a:r>
          </a:p>
          <a:p>
            <a:pPr lvl="1">
              <a:spcAft>
                <a:spcPts val="1200"/>
              </a:spcAft>
            </a:pPr>
            <a:r>
              <a:rPr lang="en-US" dirty="0"/>
              <a:t>Predictors of 28-day mortality.</a:t>
            </a:r>
          </a:p>
          <a:p>
            <a:r>
              <a:rPr lang="fr-FR" sz="1800" b="1" kern="100" dirty="0" err="1">
                <a:effectLst/>
                <a:latin typeface="Aptos" panose="020B0004020202020204" pitchFamily="34" charset="0"/>
                <a:ea typeface="Aptos" panose="020B0004020202020204" pitchFamily="34" charset="0"/>
                <a:cs typeface="Times New Roman" panose="02020603050405020304" pitchFamily="18" charset="0"/>
              </a:rPr>
              <a:t>Statistics</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a:t>
            </a:r>
          </a:p>
          <a:p>
            <a:pPr lvl="1">
              <a:spcAft>
                <a:spcPts val="1200"/>
              </a:spcAft>
            </a:pPr>
            <a:r>
              <a:rPr lang="fr-FR" kern="100" dirty="0" err="1">
                <a:effectLst/>
                <a:latin typeface="Aptos" panose="020B0004020202020204" pitchFamily="34" charset="0"/>
                <a:ea typeface="Aptos" panose="020B0004020202020204" pitchFamily="34" charset="0"/>
                <a:cs typeface="Times New Roman" panose="02020603050405020304" pitchFamily="18" charset="0"/>
              </a:rPr>
              <a:t>Univariate</a:t>
            </a:r>
            <a:r>
              <a:rPr lang="fr-FR" kern="100" dirty="0">
                <a:effectLst/>
                <a:latin typeface="Aptos" panose="020B0004020202020204" pitchFamily="34" charset="0"/>
                <a:ea typeface="Aptos" panose="020B0004020202020204" pitchFamily="34" charset="0"/>
                <a:cs typeface="Times New Roman" panose="02020603050405020304" pitchFamily="18" charset="0"/>
              </a:rPr>
              <a:t> &amp; </a:t>
            </a:r>
            <a:r>
              <a:rPr lang="fr-FR" kern="100" dirty="0" err="1">
                <a:effectLst/>
                <a:latin typeface="Aptos" panose="020B0004020202020204" pitchFamily="34" charset="0"/>
                <a:ea typeface="Aptos" panose="020B0004020202020204" pitchFamily="34" charset="0"/>
                <a:cs typeface="Times New Roman" panose="02020603050405020304" pitchFamily="18" charset="0"/>
              </a:rPr>
              <a:t>multivariate</a:t>
            </a:r>
            <a:r>
              <a:rPr lang="fr-FR" kern="100" dirty="0">
                <a:effectLst/>
                <a:latin typeface="Aptos" panose="020B0004020202020204" pitchFamily="34" charset="0"/>
                <a:ea typeface="Aptos" panose="020B0004020202020204" pitchFamily="34" charset="0"/>
                <a:cs typeface="Times New Roman" panose="02020603050405020304" pitchFamily="18" charset="0"/>
              </a:rPr>
              <a:t> </a:t>
            </a:r>
            <a:r>
              <a:rPr lang="fr-FR" kern="100" dirty="0" err="1">
                <a:effectLst/>
                <a:latin typeface="Aptos" panose="020B0004020202020204" pitchFamily="34" charset="0"/>
                <a:ea typeface="Aptos" panose="020B0004020202020204" pitchFamily="34" charset="0"/>
                <a:cs typeface="Times New Roman" panose="02020603050405020304" pitchFamily="18" charset="0"/>
              </a:rPr>
              <a:t>analysis</a:t>
            </a:r>
            <a:r>
              <a:rPr lang="fr-FR" kern="100" dirty="0">
                <a:effectLst/>
                <a:latin typeface="Aptos" panose="020B0004020202020204" pitchFamily="34" charset="0"/>
                <a:ea typeface="Aptos" panose="020B0004020202020204" pitchFamily="34" charset="0"/>
                <a:cs typeface="Times New Roman" panose="02020603050405020304" pitchFamily="18" charset="0"/>
              </a:rPr>
              <a:t> to </a:t>
            </a:r>
            <a:r>
              <a:rPr lang="fr-FR" kern="100" dirty="0" err="1">
                <a:effectLst/>
                <a:latin typeface="Aptos" panose="020B0004020202020204" pitchFamily="34" charset="0"/>
                <a:ea typeface="Aptos" panose="020B0004020202020204" pitchFamily="34" charset="0"/>
                <a:cs typeface="Times New Roman" panose="02020603050405020304" pitchFamily="18" charset="0"/>
              </a:rPr>
              <a:t>identify</a:t>
            </a:r>
            <a:r>
              <a:rPr lang="fr-FR" kern="100" dirty="0">
                <a:effectLst/>
                <a:latin typeface="Aptos" panose="020B0004020202020204" pitchFamily="34" charset="0"/>
                <a:ea typeface="Aptos" panose="020B0004020202020204" pitchFamily="34" charset="0"/>
                <a:cs typeface="Times New Roman" panose="02020603050405020304" pitchFamily="18" charset="0"/>
              </a:rPr>
              <a:t> </a:t>
            </a:r>
            <a:r>
              <a:rPr lang="fr-FR" kern="100" dirty="0" err="1">
                <a:effectLst/>
                <a:latin typeface="Aptos" panose="020B0004020202020204" pitchFamily="34" charset="0"/>
                <a:ea typeface="Aptos" panose="020B0004020202020204" pitchFamily="34" charset="0"/>
                <a:cs typeface="Times New Roman" panose="02020603050405020304" pitchFamily="18" charset="0"/>
              </a:rPr>
              <a:t>factors</a:t>
            </a:r>
            <a:r>
              <a:rPr lang="fr-FR" kern="100" dirty="0">
                <a:effectLst/>
                <a:latin typeface="Aptos" panose="020B0004020202020204" pitchFamily="34" charset="0"/>
                <a:ea typeface="Aptos" panose="020B0004020202020204" pitchFamily="34" charset="0"/>
                <a:cs typeface="Times New Roman" panose="02020603050405020304" pitchFamily="18" charset="0"/>
              </a:rPr>
              <a:t> </a:t>
            </a:r>
            <a:r>
              <a:rPr lang="fr-FR" kern="100" dirty="0" err="1">
                <a:effectLst/>
                <a:latin typeface="Aptos" panose="020B0004020202020204" pitchFamily="34" charset="0"/>
                <a:ea typeface="Aptos" panose="020B0004020202020204" pitchFamily="34" charset="0"/>
                <a:cs typeface="Times New Roman" panose="02020603050405020304" pitchFamily="18" charset="0"/>
              </a:rPr>
              <a:t>influencing</a:t>
            </a:r>
            <a:r>
              <a:rPr lang="fr-FR" kern="100" dirty="0">
                <a:effectLst/>
                <a:latin typeface="Aptos" panose="020B0004020202020204" pitchFamily="34" charset="0"/>
                <a:ea typeface="Aptos" panose="020B0004020202020204" pitchFamily="34" charset="0"/>
                <a:cs typeface="Times New Roman" panose="02020603050405020304" pitchFamily="18" charset="0"/>
              </a:rPr>
              <a:t> </a:t>
            </a:r>
            <a:r>
              <a:rPr lang="fr-FR" kern="100" dirty="0" err="1">
                <a:effectLst/>
                <a:latin typeface="Aptos" panose="020B0004020202020204" pitchFamily="34" charset="0"/>
                <a:ea typeface="Aptos" panose="020B0004020202020204" pitchFamily="34" charset="0"/>
                <a:cs typeface="Times New Roman" panose="02020603050405020304" pitchFamily="18" charset="0"/>
              </a:rPr>
              <a:t>reception</a:t>
            </a:r>
            <a:r>
              <a:rPr lang="fr-FR" kern="100" dirty="0">
                <a:effectLst/>
                <a:latin typeface="Aptos" panose="020B0004020202020204" pitchFamily="34" charset="0"/>
                <a:ea typeface="Aptos" panose="020B0004020202020204" pitchFamily="34" charset="0"/>
                <a:cs typeface="Times New Roman" panose="02020603050405020304" pitchFamily="18" charset="0"/>
              </a:rPr>
              <a:t> of optimal </a:t>
            </a:r>
            <a:r>
              <a:rPr lang="fr-FR" kern="100" dirty="0" err="1">
                <a:effectLst/>
                <a:latin typeface="Aptos" panose="020B0004020202020204" pitchFamily="34" charset="0"/>
                <a:ea typeface="Aptos" panose="020B0004020202020204" pitchFamily="34" charset="0"/>
                <a:cs typeface="Times New Roman" panose="02020603050405020304" pitchFamily="18" charset="0"/>
              </a:rPr>
              <a:t>antibiotic</a:t>
            </a:r>
            <a:r>
              <a:rPr lang="fr-FR" kern="100" dirty="0">
                <a:effectLst/>
                <a:latin typeface="Aptos" panose="020B0004020202020204" pitchFamily="34" charset="0"/>
                <a:ea typeface="Aptos" panose="020B0004020202020204" pitchFamily="34" charset="0"/>
                <a:cs typeface="Times New Roman" panose="02020603050405020304" pitchFamily="18" charset="0"/>
              </a:rPr>
              <a:t> and 28-day </a:t>
            </a:r>
            <a:r>
              <a:rPr lang="fr-FR" kern="100" dirty="0" err="1">
                <a:effectLst/>
                <a:latin typeface="Aptos" panose="020B0004020202020204" pitchFamily="34" charset="0"/>
                <a:ea typeface="Aptos" panose="020B0004020202020204" pitchFamily="34" charset="0"/>
                <a:cs typeface="Times New Roman" panose="02020603050405020304" pitchFamily="18" charset="0"/>
              </a:rPr>
              <a:t>mortality</a:t>
            </a:r>
            <a:r>
              <a:rPr lang="fr-FR" kern="100" dirty="0">
                <a:effectLst/>
                <a:latin typeface="Aptos" panose="020B0004020202020204" pitchFamily="34" charset="0"/>
                <a:ea typeface="Aptos" panose="020B0004020202020204" pitchFamily="34" charset="0"/>
                <a:cs typeface="Times New Roman" panose="02020603050405020304" pitchFamily="18" charset="0"/>
              </a:rPr>
              <a:t>.</a:t>
            </a:r>
          </a:p>
          <a:p>
            <a:pPr>
              <a:spcAft>
                <a:spcPts val="1200"/>
              </a:spcAft>
            </a:pPr>
            <a:endParaRPr lang="en-US" dirty="0"/>
          </a:p>
        </p:txBody>
      </p:sp>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Methods - </a:t>
            </a:r>
            <a:r>
              <a:rPr lang="fr-FR" i="1" dirty="0"/>
              <a:t>Post-hoc</a:t>
            </a:r>
            <a:r>
              <a:rPr lang="fr-FR" dirty="0"/>
              <a:t> </a:t>
            </a:r>
            <a:r>
              <a:rPr lang="fr-FR" dirty="0" err="1"/>
              <a:t>analysis</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es-ES" dirty="0"/>
              <a:t>V. </a:t>
            </a:r>
            <a:r>
              <a:rPr lang="es-ES" dirty="0" err="1"/>
              <a:t>Anton-Vazquez</a:t>
            </a:r>
            <a:r>
              <a:rPr lang="es-ES" dirty="0"/>
              <a:t> et al., ECCMID</a:t>
            </a:r>
            <a:r>
              <a:rPr lang="es-ES" baseline="30000" dirty="0"/>
              <a:t>®</a:t>
            </a:r>
            <a:r>
              <a:rPr lang="es-ES" dirty="0"/>
              <a:t> 2024, Abs#O1172</a:t>
            </a:r>
          </a:p>
        </p:txBody>
      </p:sp>
      <p:sp>
        <p:nvSpPr>
          <p:cNvPr id="5" name="Rectangle : coins arrondis 4">
            <a:extLst>
              <a:ext uri="{FF2B5EF4-FFF2-40B4-BE49-F238E27FC236}">
                <a16:creationId xmlns:a16="http://schemas.microsoft.com/office/drawing/2014/main" id="{FA4A7EEF-5873-76ED-8FF3-30B97ADA56E3}"/>
              </a:ext>
            </a:extLst>
          </p:cNvPr>
          <p:cNvSpPr/>
          <p:nvPr/>
        </p:nvSpPr>
        <p:spPr>
          <a:xfrm>
            <a:off x="7437664" y="1754603"/>
            <a:ext cx="4290329" cy="1180659"/>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pt-BR" sz="1600" kern="100" dirty="0">
                <a:effectLst/>
                <a:latin typeface="Arial" panose="020B0604020202020204" pitchFamily="34" charset="0"/>
                <a:ea typeface="Aptos" panose="020B0004020202020204" pitchFamily="34" charset="0"/>
                <a:cs typeface="Arial" panose="020B0604020202020204" pitchFamily="34" charset="0"/>
              </a:rPr>
              <a:t>Gram-negative BSIS </a:t>
            </a:r>
            <a:br>
              <a:rPr lang="pt-BR" sz="1600" kern="100" dirty="0">
                <a:effectLst/>
                <a:latin typeface="Arial" panose="020B0604020202020204" pitchFamily="34" charset="0"/>
                <a:ea typeface="Aptos" panose="020B0004020202020204" pitchFamily="34" charset="0"/>
                <a:cs typeface="Arial" panose="020B0604020202020204" pitchFamily="34" charset="0"/>
              </a:rPr>
            </a:br>
            <a:r>
              <a:rPr lang="pt-BR" sz="1200" kern="100" dirty="0">
                <a:effectLst/>
                <a:latin typeface="Arial" panose="020B0604020202020204" pitchFamily="34" charset="0"/>
                <a:ea typeface="Aptos" panose="020B0004020202020204" pitchFamily="34" charset="0"/>
                <a:cs typeface="Arial" panose="020B0604020202020204" pitchFamily="34" charset="0"/>
              </a:rPr>
              <a:t>N=191</a:t>
            </a:r>
          </a:p>
          <a:p>
            <a:pPr algn="ctr">
              <a:lnSpc>
                <a:spcPct val="107000"/>
              </a:lnSpc>
              <a:spcAft>
                <a:spcPts val="800"/>
              </a:spcAft>
            </a:pPr>
            <a:r>
              <a:rPr lang="pt-BR" sz="1400" kern="100" dirty="0">
                <a:effectLst/>
                <a:latin typeface="Arial" panose="020B0604020202020204" pitchFamily="34" charset="0"/>
                <a:ea typeface="Aptos" panose="020B0004020202020204" pitchFamily="34" charset="0"/>
                <a:cs typeface="Arial" panose="020B0604020202020204" pitchFamily="34" charset="0"/>
              </a:rPr>
              <a:t>Rapid AST (n=93)</a:t>
            </a:r>
            <a:br>
              <a:rPr lang="pt-BR" sz="1400" kern="100" dirty="0">
                <a:effectLst/>
                <a:latin typeface="Arial" panose="020B0604020202020204" pitchFamily="34" charset="0"/>
                <a:ea typeface="Aptos" panose="020B0004020202020204" pitchFamily="34" charset="0"/>
                <a:cs typeface="Arial" panose="020B0604020202020204" pitchFamily="34" charset="0"/>
              </a:rPr>
            </a:br>
            <a:r>
              <a:rPr lang="pt-BR" sz="1400" kern="100" dirty="0">
                <a:effectLst/>
                <a:latin typeface="Arial" panose="020B0604020202020204" pitchFamily="34" charset="0"/>
                <a:ea typeface="Aptos" panose="020B0004020202020204" pitchFamily="34" charset="0"/>
                <a:cs typeface="Arial" panose="020B0604020202020204" pitchFamily="34" charset="0"/>
              </a:rPr>
              <a:t>Conventional AST (n=98)</a:t>
            </a:r>
            <a:endParaRPr lang="pt-BR" sz="16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9" name="Rectangle : coins arrondis 8">
            <a:extLst>
              <a:ext uri="{FF2B5EF4-FFF2-40B4-BE49-F238E27FC236}">
                <a16:creationId xmlns:a16="http://schemas.microsoft.com/office/drawing/2014/main" id="{11C7E1F9-0B9F-EA34-A126-77D76E9B0D78}"/>
              </a:ext>
            </a:extLst>
          </p:cNvPr>
          <p:cNvSpPr/>
          <p:nvPr/>
        </p:nvSpPr>
        <p:spPr>
          <a:xfrm>
            <a:off x="7437665" y="3643420"/>
            <a:ext cx="1967592" cy="1038999"/>
          </a:xfrm>
          <a:prstGeom prst="round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pt-BR" sz="1600" kern="100" dirty="0">
                <a:effectLst/>
                <a:latin typeface="Arial" panose="020B0604020202020204" pitchFamily="34" charset="0"/>
                <a:ea typeface="Aptos" panose="020B0004020202020204" pitchFamily="34" charset="0"/>
                <a:cs typeface="Arial" panose="020B0604020202020204" pitchFamily="34" charset="0"/>
              </a:rPr>
              <a:t>Optimal antibiotic </a:t>
            </a:r>
            <a:r>
              <a:rPr lang="pt-BR" sz="1400" kern="100" dirty="0">
                <a:effectLst/>
                <a:latin typeface="Arial" panose="020B0604020202020204" pitchFamily="34" charset="0"/>
                <a:ea typeface="Aptos" panose="020B0004020202020204" pitchFamily="34" charset="0"/>
                <a:cs typeface="Arial" panose="020B0604020202020204" pitchFamily="34" charset="0"/>
              </a:rPr>
              <a:t>N=129</a:t>
            </a:r>
            <a:endParaRPr lang="fr-FR" sz="16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1" name="Rectangle : coins arrondis 10">
            <a:extLst>
              <a:ext uri="{FF2B5EF4-FFF2-40B4-BE49-F238E27FC236}">
                <a16:creationId xmlns:a16="http://schemas.microsoft.com/office/drawing/2014/main" id="{C406086A-8331-B726-23FF-755E9FE8F9DC}"/>
              </a:ext>
            </a:extLst>
          </p:cNvPr>
          <p:cNvSpPr/>
          <p:nvPr/>
        </p:nvSpPr>
        <p:spPr>
          <a:xfrm>
            <a:off x="9666516" y="3643420"/>
            <a:ext cx="2092510" cy="1076243"/>
          </a:xfrm>
          <a:prstGeom prst="round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pt-BR" sz="16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Suboptimal antibiotic </a:t>
            </a:r>
            <a:br>
              <a:rPr lang="pt-BR" sz="16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br>
            <a:r>
              <a:rPr lang="pt-B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N=62</a:t>
            </a:r>
            <a:endParaRPr lang="pt-BR" sz="16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p:txBody>
      </p:sp>
      <p:cxnSp>
        <p:nvCxnSpPr>
          <p:cNvPr id="14" name="Connecteur : en angle 13">
            <a:extLst>
              <a:ext uri="{FF2B5EF4-FFF2-40B4-BE49-F238E27FC236}">
                <a16:creationId xmlns:a16="http://schemas.microsoft.com/office/drawing/2014/main" id="{D6554F08-3BEA-D2F4-B841-8C45F7467639}"/>
              </a:ext>
            </a:extLst>
          </p:cNvPr>
          <p:cNvCxnSpPr>
            <a:cxnSpLocks/>
            <a:stCxn id="5" idx="2"/>
            <a:endCxn id="9" idx="0"/>
          </p:cNvCxnSpPr>
          <p:nvPr/>
        </p:nvCxnSpPr>
        <p:spPr>
          <a:xfrm rot="5400000">
            <a:off x="8648066" y="2708657"/>
            <a:ext cx="708158" cy="1161368"/>
          </a:xfrm>
          <a:prstGeom prst="bentConnector3">
            <a:avLst>
              <a:gd name="adj1" fmla="val 50000"/>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6" name="Connecteur : en angle 15">
            <a:extLst>
              <a:ext uri="{FF2B5EF4-FFF2-40B4-BE49-F238E27FC236}">
                <a16:creationId xmlns:a16="http://schemas.microsoft.com/office/drawing/2014/main" id="{48213BB9-219E-0229-84CA-441D84F954F2}"/>
              </a:ext>
            </a:extLst>
          </p:cNvPr>
          <p:cNvCxnSpPr>
            <a:cxnSpLocks/>
            <a:stCxn id="5" idx="2"/>
            <a:endCxn id="11" idx="0"/>
          </p:cNvCxnSpPr>
          <p:nvPr/>
        </p:nvCxnSpPr>
        <p:spPr>
          <a:xfrm rot="16200000" flipH="1">
            <a:off x="9793721" y="2724370"/>
            <a:ext cx="708158" cy="1129942"/>
          </a:xfrm>
          <a:prstGeom prst="bentConnector3">
            <a:avLst>
              <a:gd name="adj1" fmla="val 50000"/>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DABBFE5D-4D6C-8B71-5825-A2A466E2F7CA}"/>
              </a:ext>
            </a:extLst>
          </p:cNvPr>
          <p:cNvSpPr/>
          <p:nvPr/>
        </p:nvSpPr>
        <p:spPr>
          <a:xfrm>
            <a:off x="7176406" y="1517435"/>
            <a:ext cx="4747789" cy="349972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7">
            <a:extLst>
              <a:ext uri="{FF2B5EF4-FFF2-40B4-BE49-F238E27FC236}">
                <a16:creationId xmlns:a16="http://schemas.microsoft.com/office/drawing/2014/main" id="{C087E6BF-07C6-0E65-FB43-93B2865266FC}"/>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365698719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48FC78CA-ECDC-772B-10B2-C6747E905C1F}"/>
              </a:ext>
            </a:extLst>
          </p:cNvPr>
          <p:cNvSpPr>
            <a:spLocks noGrp="1"/>
          </p:cNvSpPr>
          <p:nvPr>
            <p:ph type="title"/>
          </p:nvPr>
        </p:nvSpPr>
        <p:spPr/>
        <p:txBody>
          <a:bodyPr/>
          <a:lstStyle/>
          <a:p>
            <a:r>
              <a:rPr lang="fr-FR" dirty="0"/>
              <a:t>Results: Patients </a:t>
            </a:r>
            <a:r>
              <a:rPr lang="fr-FR" dirty="0" err="1"/>
              <a:t>characteristics</a:t>
            </a:r>
            <a:endParaRPr lang="fr-FR" dirty="0"/>
          </a:p>
        </p:txBody>
      </p:sp>
      <p:sp>
        <p:nvSpPr>
          <p:cNvPr id="6" name="Espace réservé du contenu 5">
            <a:extLst>
              <a:ext uri="{FF2B5EF4-FFF2-40B4-BE49-F238E27FC236}">
                <a16:creationId xmlns:a16="http://schemas.microsoft.com/office/drawing/2014/main" id="{CCBFBA85-D31E-C973-446D-CA763A1AC01A}"/>
              </a:ext>
            </a:extLst>
          </p:cNvPr>
          <p:cNvSpPr>
            <a:spLocks noGrp="1"/>
          </p:cNvSpPr>
          <p:nvPr>
            <p:ph sz="quarter" idx="16"/>
          </p:nvPr>
        </p:nvSpPr>
        <p:spPr/>
        <p:txBody>
          <a:bodyPr/>
          <a:lstStyle/>
          <a:p>
            <a:r>
              <a:rPr lang="es-ES" dirty="0"/>
              <a:t>V. </a:t>
            </a:r>
            <a:r>
              <a:rPr lang="es-ES" dirty="0" err="1"/>
              <a:t>Anton-Vazquez</a:t>
            </a:r>
            <a:r>
              <a:rPr lang="es-ES" dirty="0"/>
              <a:t> et al., ECCMID</a:t>
            </a:r>
            <a:r>
              <a:rPr lang="es-ES" baseline="30000" dirty="0"/>
              <a:t>®</a:t>
            </a:r>
            <a:r>
              <a:rPr lang="es-ES" dirty="0"/>
              <a:t> 2024, Abs#O1172</a:t>
            </a:r>
          </a:p>
        </p:txBody>
      </p:sp>
      <p:graphicFrame>
        <p:nvGraphicFramePr>
          <p:cNvPr id="7" name="Tableau 6">
            <a:extLst>
              <a:ext uri="{FF2B5EF4-FFF2-40B4-BE49-F238E27FC236}">
                <a16:creationId xmlns:a16="http://schemas.microsoft.com/office/drawing/2014/main" id="{E42F1D20-0F3B-333C-144C-9D3025B2CBD4}"/>
              </a:ext>
            </a:extLst>
          </p:cNvPr>
          <p:cNvGraphicFramePr>
            <a:graphicFrameLocks noGrp="1"/>
          </p:cNvGraphicFramePr>
          <p:nvPr/>
        </p:nvGraphicFramePr>
        <p:xfrm>
          <a:off x="3845378" y="827683"/>
          <a:ext cx="6213018" cy="5359656"/>
        </p:xfrm>
        <a:graphic>
          <a:graphicData uri="http://schemas.openxmlformats.org/drawingml/2006/table">
            <a:tbl>
              <a:tblPr firstRow="1" firstCol="1" bandRow="1">
                <a:tableStyleId>{5C22544A-7EE6-4342-B048-85BDC9FD1C3A}</a:tableStyleId>
              </a:tblPr>
              <a:tblGrid>
                <a:gridCol w="2349676">
                  <a:extLst>
                    <a:ext uri="{9D8B030D-6E8A-4147-A177-3AD203B41FA5}">
                      <a16:colId xmlns:a16="http://schemas.microsoft.com/office/drawing/2014/main" val="3879578429"/>
                    </a:ext>
                  </a:extLst>
                </a:gridCol>
                <a:gridCol w="1605278">
                  <a:extLst>
                    <a:ext uri="{9D8B030D-6E8A-4147-A177-3AD203B41FA5}">
                      <a16:colId xmlns:a16="http://schemas.microsoft.com/office/drawing/2014/main" val="4067372619"/>
                    </a:ext>
                  </a:extLst>
                </a:gridCol>
                <a:gridCol w="908570">
                  <a:extLst>
                    <a:ext uri="{9D8B030D-6E8A-4147-A177-3AD203B41FA5}">
                      <a16:colId xmlns:a16="http://schemas.microsoft.com/office/drawing/2014/main" val="910829549"/>
                    </a:ext>
                  </a:extLst>
                </a:gridCol>
                <a:gridCol w="1349494">
                  <a:extLst>
                    <a:ext uri="{9D8B030D-6E8A-4147-A177-3AD203B41FA5}">
                      <a16:colId xmlns:a16="http://schemas.microsoft.com/office/drawing/2014/main" val="2937394087"/>
                    </a:ext>
                  </a:extLst>
                </a:gridCol>
              </a:tblGrid>
              <a:tr h="445656">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Total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n=191</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Optimal </a:t>
                      </a:r>
                      <a:r>
                        <a:rPr lang="fr-FR" sz="1100" b="0" kern="0" dirty="0">
                          <a:solidFill>
                            <a:schemeClr val="bg1"/>
                          </a:solidFill>
                          <a:effectLst/>
                          <a:latin typeface="Arial" panose="020B0604020202020204" pitchFamily="34" charset="0"/>
                          <a:cs typeface="Arial" panose="020B0604020202020204" pitchFamily="34" charset="0"/>
                        </a:rPr>
                        <a:t>n=129</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Suboptimal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n=62</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931733560"/>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Age, mean (SD)</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69 (0-100)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66 (0-97)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71 (0-100)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90983913"/>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Female</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92 (48)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58 (45)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34 (55)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192985"/>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Community-</a:t>
                      </a:r>
                      <a:r>
                        <a:rPr lang="fr-FR" sz="1100" b="0" kern="0" dirty="0" err="1">
                          <a:solidFill>
                            <a:schemeClr val="tx1"/>
                          </a:solidFill>
                          <a:effectLst/>
                          <a:latin typeface="Arial" panose="020B0604020202020204" pitchFamily="34" charset="0"/>
                          <a:cs typeface="Arial" panose="020B0604020202020204" pitchFamily="34" charset="0"/>
                        </a:rPr>
                        <a:t>acquired</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61 (32)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48 (37)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13 (21)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40724806"/>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Penicillin</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allergy</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17 (9)</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14 (11)</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 (5)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97302040"/>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Charlson</a:t>
                      </a:r>
                      <a:r>
                        <a:rPr lang="fr-FR" sz="1100" b="0" kern="0" dirty="0">
                          <a:solidFill>
                            <a:schemeClr val="tx1"/>
                          </a:solidFill>
                          <a:effectLst/>
                          <a:latin typeface="Arial" panose="020B0604020202020204" pitchFamily="34" charset="0"/>
                          <a:cs typeface="Arial" panose="020B0604020202020204" pitchFamily="34" charset="0"/>
                        </a:rPr>
                        <a:t> score, </a:t>
                      </a:r>
                      <a:r>
                        <a:rPr lang="fr-FR" sz="1100" b="0" kern="0" dirty="0" err="1">
                          <a:solidFill>
                            <a:schemeClr val="tx1"/>
                          </a:solidFill>
                          <a:effectLst/>
                          <a:latin typeface="Arial" panose="020B0604020202020204" pitchFamily="34" charset="0"/>
                          <a:cs typeface="Arial" panose="020B0604020202020204" pitchFamily="34" charset="0"/>
                        </a:rPr>
                        <a:t>med</a:t>
                      </a:r>
                      <a:r>
                        <a:rPr lang="fr-FR" sz="1100" b="0" kern="0" dirty="0">
                          <a:solidFill>
                            <a:schemeClr val="tx1"/>
                          </a:solidFill>
                          <a:effectLst/>
                          <a:latin typeface="Arial" panose="020B0604020202020204" pitchFamily="34" charset="0"/>
                          <a:cs typeface="Arial" panose="020B0604020202020204" pitchFamily="34" charset="0"/>
                        </a:rPr>
                        <a:t> (IQR)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(0-14)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 (0-14)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(0-11)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0709703"/>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NEWS score &gt;4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105 (58)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70 (55)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35 (64)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74383399"/>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Pitt score &gt;4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27 (14)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10 (8)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17 (27)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0578381"/>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Admitted</a:t>
                      </a:r>
                      <a:r>
                        <a:rPr lang="fr-FR" sz="1100" b="0" kern="0" dirty="0">
                          <a:solidFill>
                            <a:schemeClr val="tx1"/>
                          </a:solidFill>
                          <a:effectLst/>
                          <a:latin typeface="Arial" panose="020B0604020202020204" pitchFamily="34" charset="0"/>
                          <a:cs typeface="Arial" panose="020B0604020202020204" pitchFamily="34" charset="0"/>
                        </a:rPr>
                        <a:t> to ICU</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44 (23)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23 (18)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21 (34)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9400605"/>
                  </a:ext>
                </a:extLst>
              </a:tr>
              <a:tr h="234000">
                <a:tc>
                  <a:txBody>
                    <a:bodyPr/>
                    <a:lstStyle/>
                    <a:p>
                      <a:pPr marL="72000" algn="l">
                        <a:lnSpc>
                          <a:spcPct val="107000"/>
                        </a:lnSpc>
                        <a:spcAft>
                          <a:spcPts val="800"/>
                        </a:spcAft>
                      </a:pPr>
                      <a:r>
                        <a:rPr lang="fr-FR" sz="1100" b="0" i="1" kern="0" dirty="0">
                          <a:solidFill>
                            <a:schemeClr val="tx1"/>
                          </a:solidFill>
                          <a:effectLst/>
                          <a:latin typeface="Arial" panose="020B0604020202020204" pitchFamily="34" charset="0"/>
                          <a:cs typeface="Arial" panose="020B0604020202020204" pitchFamily="34" charset="0"/>
                        </a:rPr>
                        <a:t>E. Coli</a:t>
                      </a:r>
                      <a:endParaRPr lang="fr-FR" sz="11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116 (61)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85 (66)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31 (50)</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7590217"/>
                  </a:ext>
                </a:extLst>
              </a:tr>
              <a:tr h="234000">
                <a:tc>
                  <a:txBody>
                    <a:bodyPr/>
                    <a:lstStyle/>
                    <a:p>
                      <a:pPr marL="72000" algn="l">
                        <a:lnSpc>
                          <a:spcPct val="107000"/>
                        </a:lnSpc>
                        <a:spcAft>
                          <a:spcPts val="800"/>
                        </a:spcAft>
                      </a:pPr>
                      <a:r>
                        <a:rPr lang="fr-FR" sz="1100" b="0" i="1" kern="0" dirty="0">
                          <a:solidFill>
                            <a:schemeClr val="tx1"/>
                          </a:solidFill>
                          <a:effectLst/>
                          <a:latin typeface="Arial" panose="020B0604020202020204" pitchFamily="34" charset="0"/>
                          <a:cs typeface="Arial" panose="020B0604020202020204" pitchFamily="34" charset="0"/>
                        </a:rPr>
                        <a:t>Klebsiella </a:t>
                      </a:r>
                      <a:r>
                        <a:rPr lang="fr-FR" sz="1100" b="0" i="1" kern="0" dirty="0" err="1">
                          <a:solidFill>
                            <a:schemeClr val="tx1"/>
                          </a:solidFill>
                          <a:effectLst/>
                          <a:latin typeface="Arial" panose="020B0604020202020204" pitchFamily="34" charset="0"/>
                          <a:cs typeface="Arial" panose="020B0604020202020204" pitchFamily="34" charset="0"/>
                        </a:rPr>
                        <a:t>spp</a:t>
                      </a:r>
                      <a:r>
                        <a:rPr lang="fr-FR" sz="1100" b="0" i="1" kern="0" dirty="0">
                          <a:solidFill>
                            <a:schemeClr val="tx1"/>
                          </a:solidFill>
                          <a:effectLst/>
                          <a:latin typeface="Arial" panose="020B0604020202020204" pitchFamily="34" charset="0"/>
                          <a:cs typeface="Arial" panose="020B0604020202020204" pitchFamily="34" charset="0"/>
                        </a:rPr>
                        <a:t>.</a:t>
                      </a:r>
                      <a:endParaRPr lang="fr-FR" sz="11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27 (14)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16 (12)</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11 (18)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4331082"/>
                  </a:ext>
                </a:extLst>
              </a:tr>
              <a:tr h="234000">
                <a:tc>
                  <a:txBody>
                    <a:bodyPr/>
                    <a:lstStyle/>
                    <a:p>
                      <a:pPr marL="72000" algn="l">
                        <a:lnSpc>
                          <a:spcPct val="107000"/>
                        </a:lnSpc>
                        <a:spcAft>
                          <a:spcPts val="800"/>
                        </a:spcAft>
                      </a:pPr>
                      <a:r>
                        <a:rPr lang="fr-FR" sz="1100" b="0" i="1" kern="0" dirty="0">
                          <a:solidFill>
                            <a:schemeClr val="tx1"/>
                          </a:solidFill>
                          <a:effectLst/>
                          <a:latin typeface="Arial" panose="020B0604020202020204" pitchFamily="34" charset="0"/>
                          <a:cs typeface="Arial" panose="020B0604020202020204" pitchFamily="34" charset="0"/>
                        </a:rPr>
                        <a:t>Pseudomonas </a:t>
                      </a:r>
                      <a:r>
                        <a:rPr lang="fr-FR" sz="1100" b="0" i="1" kern="0" dirty="0" err="1">
                          <a:solidFill>
                            <a:schemeClr val="tx1"/>
                          </a:solidFill>
                          <a:effectLst/>
                          <a:latin typeface="Arial" panose="020B0604020202020204" pitchFamily="34" charset="0"/>
                          <a:cs typeface="Arial" panose="020B0604020202020204" pitchFamily="34" charset="0"/>
                        </a:rPr>
                        <a:t>spp</a:t>
                      </a:r>
                      <a:r>
                        <a:rPr lang="fr-FR" sz="1100" b="0" i="1" kern="0" dirty="0">
                          <a:solidFill>
                            <a:schemeClr val="tx1"/>
                          </a:solidFill>
                          <a:effectLst/>
                          <a:latin typeface="Arial" panose="020B0604020202020204" pitchFamily="34" charset="0"/>
                          <a:cs typeface="Arial" panose="020B0604020202020204" pitchFamily="34" charset="0"/>
                        </a:rPr>
                        <a:t>.</a:t>
                      </a:r>
                      <a:endParaRPr lang="fr-FR" sz="11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10 (5)</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9 (7)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 (2)</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20939129"/>
                  </a:ext>
                </a:extLst>
              </a:tr>
              <a:tr h="234000">
                <a:tc>
                  <a:txBody>
                    <a:bodyPr/>
                    <a:lstStyle/>
                    <a:p>
                      <a:pPr marL="72000" algn="l">
                        <a:lnSpc>
                          <a:spcPct val="107000"/>
                        </a:lnSpc>
                        <a:spcAft>
                          <a:spcPts val="800"/>
                        </a:spcAft>
                      </a:pPr>
                      <a:r>
                        <a:rPr lang="fr-FR" sz="1100" b="0" i="1" kern="0" dirty="0">
                          <a:solidFill>
                            <a:schemeClr val="tx1"/>
                          </a:solidFill>
                          <a:effectLst/>
                          <a:latin typeface="Arial" panose="020B0604020202020204" pitchFamily="34" charset="0"/>
                          <a:cs typeface="Arial" panose="020B0604020202020204" pitchFamily="34" charset="0"/>
                        </a:rPr>
                        <a:t>Enterobacter </a:t>
                      </a:r>
                      <a:r>
                        <a:rPr lang="fr-FR" sz="1100" b="0" i="1" kern="0" dirty="0" err="1">
                          <a:solidFill>
                            <a:schemeClr val="tx1"/>
                          </a:solidFill>
                          <a:effectLst/>
                          <a:latin typeface="Arial" panose="020B0604020202020204" pitchFamily="34" charset="0"/>
                          <a:cs typeface="Arial" panose="020B0604020202020204" pitchFamily="34" charset="0"/>
                        </a:rPr>
                        <a:t>spp</a:t>
                      </a:r>
                      <a:r>
                        <a:rPr lang="fr-FR" sz="1100" b="0" i="1" kern="0" dirty="0">
                          <a:solidFill>
                            <a:schemeClr val="tx1"/>
                          </a:solidFill>
                          <a:effectLst/>
                          <a:latin typeface="Arial" panose="020B0604020202020204" pitchFamily="34" charset="0"/>
                          <a:cs typeface="Arial" panose="020B0604020202020204" pitchFamily="34" charset="0"/>
                        </a:rPr>
                        <a:t>.</a:t>
                      </a:r>
                      <a:endParaRPr lang="fr-FR" sz="1100" b="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13 (7)</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 (2)</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10 (16)</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36128306"/>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ESBL</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27 (14)</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23 (18)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 (7)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3381087"/>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Urinary</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97 (51)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79 (61)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18 (29)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96602953"/>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Intrabdominal</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40 (21)</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25 (19)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 15 (24)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42283482"/>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Respiratory</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12 (6)</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7 (5)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56893130"/>
                  </a:ext>
                </a:extLst>
              </a:tr>
              <a:tr h="234000">
                <a:tc>
                  <a:txBody>
                    <a:bodyPr/>
                    <a:lstStyle/>
                    <a:p>
                      <a:pPr marL="72000" algn="l">
                        <a:lnSpc>
                          <a:spcPct val="107000"/>
                        </a:lnSpc>
                        <a:spcAft>
                          <a:spcPts val="800"/>
                        </a:spcAft>
                      </a:pPr>
                      <a:r>
                        <a:rPr lang="fr-FR" sz="1100" b="0" kern="0" dirty="0" err="1">
                          <a:solidFill>
                            <a:schemeClr val="tx1"/>
                          </a:solidFill>
                          <a:effectLst/>
                          <a:latin typeface="Arial" panose="020B0604020202020204" pitchFamily="34" charset="0"/>
                          <a:cs typeface="Arial" panose="020B0604020202020204" pitchFamily="34" charset="0"/>
                        </a:rPr>
                        <a:t>Endovascular</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17 (9)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 (4)</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12 (19)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93968937"/>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Source control</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90 (47)</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62 (48)</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28 (45)</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8828211"/>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Effective </a:t>
                      </a:r>
                      <a:r>
                        <a:rPr lang="fr-FR" sz="1100" b="0" kern="0" dirty="0" err="1">
                          <a:solidFill>
                            <a:schemeClr val="tx1"/>
                          </a:solidFill>
                          <a:effectLst/>
                          <a:latin typeface="Arial" panose="020B0604020202020204" pitchFamily="34" charset="0"/>
                          <a:cs typeface="Arial" panose="020B0604020202020204" pitchFamily="34" charset="0"/>
                        </a:rPr>
                        <a:t>empirical</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168 (88)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114 (88)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54 (87)</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45348440"/>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Time to effective </a:t>
                      </a:r>
                      <a:r>
                        <a:rPr lang="fr-FR" sz="1100" b="0" kern="0" dirty="0" err="1">
                          <a:solidFill>
                            <a:schemeClr val="tx1"/>
                          </a:solidFill>
                          <a:effectLst/>
                          <a:latin typeface="Arial" panose="020B0604020202020204" pitchFamily="34" charset="0"/>
                          <a:cs typeface="Arial" panose="020B0604020202020204" pitchFamily="34" charset="0"/>
                        </a:rPr>
                        <a:t>antibiotic</a:t>
                      </a:r>
                      <a:r>
                        <a:rPr lang="fr-FR" sz="1100" b="0" kern="0" dirty="0">
                          <a:solidFill>
                            <a:schemeClr val="tx1"/>
                          </a:solidFill>
                          <a:effectLst/>
                          <a:latin typeface="Arial" panose="020B0604020202020204" pitchFamily="34" charset="0"/>
                          <a:cs typeface="Arial" panose="020B0604020202020204" pitchFamily="34" charset="0"/>
                        </a:rPr>
                        <a:t>, </a:t>
                      </a:r>
                      <a:r>
                        <a:rPr lang="fr-FR" sz="1100" b="0" kern="0" dirty="0" err="1">
                          <a:solidFill>
                            <a:schemeClr val="tx1"/>
                          </a:solidFill>
                          <a:effectLst/>
                          <a:latin typeface="Arial" panose="020B0604020202020204" pitchFamily="34" charset="0"/>
                          <a:cs typeface="Arial" panose="020B0604020202020204" pitchFamily="34" charset="0"/>
                        </a:rPr>
                        <a:t>hours</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4 (0-120)</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3 (0-120)</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b="0" kern="0">
                          <a:solidFill>
                            <a:schemeClr val="tx1"/>
                          </a:solidFill>
                          <a:effectLst/>
                          <a:latin typeface="Arial" panose="020B0604020202020204" pitchFamily="34" charset="0"/>
                          <a:cs typeface="Arial" panose="020B0604020202020204" pitchFamily="34" charset="0"/>
                        </a:rPr>
                        <a:t>5.5 (0-73)</a:t>
                      </a:r>
                      <a:endParaRPr lang="fr-FR" sz="11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95052159"/>
                  </a:ext>
                </a:extLst>
              </a:tr>
              <a:tr h="234000">
                <a:tc>
                  <a:txBody>
                    <a:bodyPr/>
                    <a:lstStyle/>
                    <a:p>
                      <a:pPr marL="72000" algn="l">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Rapid AST</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93 (49)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63 (49)</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b="0" kern="0" dirty="0">
                          <a:solidFill>
                            <a:schemeClr val="tx1"/>
                          </a:solidFill>
                          <a:effectLst/>
                          <a:latin typeface="Arial" panose="020B0604020202020204" pitchFamily="34" charset="0"/>
                          <a:cs typeface="Arial" panose="020B0604020202020204" pitchFamily="34" charset="0"/>
                        </a:rPr>
                        <a:t>30 (48)</a:t>
                      </a:r>
                      <a:endParaRPr lang="fr-FR" sz="11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32" marR="44432"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23630756"/>
                  </a:ext>
                </a:extLst>
              </a:tr>
            </a:tbl>
          </a:graphicData>
        </a:graphic>
      </p:graphicFrame>
    </p:spTree>
    <p:extLst>
      <p:ext uri="{BB962C8B-B14F-4D97-AF65-F5344CB8AC3E}">
        <p14:creationId xmlns:p14="http://schemas.microsoft.com/office/powerpoint/2010/main" val="421775870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48FC78CA-ECDC-772B-10B2-C6747E905C1F}"/>
              </a:ext>
            </a:extLst>
          </p:cNvPr>
          <p:cNvSpPr>
            <a:spLocks noGrp="1"/>
          </p:cNvSpPr>
          <p:nvPr>
            <p:ph type="title"/>
          </p:nvPr>
        </p:nvSpPr>
        <p:spPr/>
        <p:txBody>
          <a:bodyPr/>
          <a:lstStyle/>
          <a:p>
            <a:r>
              <a:rPr lang="fr-FR" dirty="0"/>
              <a:t>Survival </a:t>
            </a:r>
            <a:r>
              <a:rPr lang="fr-FR" dirty="0" err="1"/>
              <a:t>analysis</a:t>
            </a:r>
            <a:r>
              <a:rPr lang="fr-FR" dirty="0"/>
              <a:t> - Cox </a:t>
            </a:r>
            <a:r>
              <a:rPr lang="fr-FR" dirty="0" err="1"/>
              <a:t>proportional-hazards</a:t>
            </a:r>
            <a:endParaRPr lang="fr-FR" dirty="0"/>
          </a:p>
        </p:txBody>
      </p:sp>
      <p:sp>
        <p:nvSpPr>
          <p:cNvPr id="6" name="Espace réservé du contenu 5">
            <a:extLst>
              <a:ext uri="{FF2B5EF4-FFF2-40B4-BE49-F238E27FC236}">
                <a16:creationId xmlns:a16="http://schemas.microsoft.com/office/drawing/2014/main" id="{CCBFBA85-D31E-C973-446D-CA763A1AC01A}"/>
              </a:ext>
            </a:extLst>
          </p:cNvPr>
          <p:cNvSpPr>
            <a:spLocks noGrp="1"/>
          </p:cNvSpPr>
          <p:nvPr>
            <p:ph sz="quarter" idx="16"/>
          </p:nvPr>
        </p:nvSpPr>
        <p:spPr/>
        <p:txBody>
          <a:bodyPr/>
          <a:lstStyle/>
          <a:p>
            <a:r>
              <a:rPr lang="es-ES" dirty="0"/>
              <a:t>V. </a:t>
            </a:r>
            <a:r>
              <a:rPr lang="es-ES" dirty="0" err="1"/>
              <a:t>Anton-Vazquez</a:t>
            </a:r>
            <a:r>
              <a:rPr lang="es-ES" dirty="0"/>
              <a:t> et al., ECCMID</a:t>
            </a:r>
            <a:r>
              <a:rPr lang="es-ES" baseline="30000" dirty="0"/>
              <a:t>®</a:t>
            </a:r>
            <a:r>
              <a:rPr lang="es-ES" dirty="0"/>
              <a:t> 2024, Abs#O1172</a:t>
            </a:r>
          </a:p>
        </p:txBody>
      </p:sp>
      <p:sp>
        <p:nvSpPr>
          <p:cNvPr id="2" name="ZoneTexte 1">
            <a:extLst>
              <a:ext uri="{FF2B5EF4-FFF2-40B4-BE49-F238E27FC236}">
                <a16:creationId xmlns:a16="http://schemas.microsoft.com/office/drawing/2014/main" id="{E0D3B7A9-EFEA-B801-4BF2-549C0E0238AF}"/>
              </a:ext>
            </a:extLst>
          </p:cNvPr>
          <p:cNvSpPr txBox="1"/>
          <p:nvPr/>
        </p:nvSpPr>
        <p:spPr>
          <a:xfrm>
            <a:off x="1734695" y="974663"/>
            <a:ext cx="9798580" cy="369332"/>
          </a:xfrm>
          <a:prstGeom prst="rect">
            <a:avLst/>
          </a:prstGeom>
          <a:noFill/>
        </p:spPr>
        <p:txBody>
          <a:bodyPr wrap="none" rtlCol="0">
            <a:spAutoFit/>
          </a:bodyPr>
          <a:lstStyle/>
          <a:p>
            <a:r>
              <a:rPr lang="en-US">
                <a:latin typeface="Arial" panose="020B0604020202020204" pitchFamily="34" charset="0"/>
                <a:cs typeface="Arial" panose="020B0604020202020204" pitchFamily="34" charset="0"/>
              </a:rPr>
              <a:t>Rapid AST was associated with higher survival among patients who received optimal antibiotic</a:t>
            </a:r>
            <a:endParaRPr lang="fr-FR" dirty="0">
              <a:latin typeface="Arial" panose="020B0604020202020204" pitchFamily="34" charset="0"/>
              <a:cs typeface="Arial" panose="020B0604020202020204" pitchFamily="34" charset="0"/>
            </a:endParaRPr>
          </a:p>
        </p:txBody>
      </p:sp>
      <p:graphicFrame>
        <p:nvGraphicFramePr>
          <p:cNvPr id="5" name="Graphique 4">
            <a:extLst>
              <a:ext uri="{FF2B5EF4-FFF2-40B4-BE49-F238E27FC236}">
                <a16:creationId xmlns:a16="http://schemas.microsoft.com/office/drawing/2014/main" id="{F4BF26D0-53FD-C8BC-1369-92FF6D68027F}"/>
              </a:ext>
            </a:extLst>
          </p:cNvPr>
          <p:cNvGraphicFramePr/>
          <p:nvPr/>
        </p:nvGraphicFramePr>
        <p:xfrm>
          <a:off x="3234661" y="1551525"/>
          <a:ext cx="6104072" cy="4140200"/>
        </p:xfrm>
        <a:graphic>
          <a:graphicData uri="http://schemas.openxmlformats.org/drawingml/2006/chart">
            <c:chart xmlns:c="http://schemas.openxmlformats.org/drawingml/2006/chart" xmlns:r="http://schemas.openxmlformats.org/officeDocument/2006/relationships" r:id="rId2"/>
          </a:graphicData>
        </a:graphic>
      </p:graphicFrame>
      <p:grpSp>
        <p:nvGrpSpPr>
          <p:cNvPr id="83" name="Groupe 82">
            <a:extLst>
              <a:ext uri="{FF2B5EF4-FFF2-40B4-BE49-F238E27FC236}">
                <a16:creationId xmlns:a16="http://schemas.microsoft.com/office/drawing/2014/main" id="{B86A89E1-1F1E-CB83-A2BE-F09BBCBD5EC6}"/>
              </a:ext>
            </a:extLst>
          </p:cNvPr>
          <p:cNvGrpSpPr/>
          <p:nvPr/>
        </p:nvGrpSpPr>
        <p:grpSpPr>
          <a:xfrm>
            <a:off x="3615267" y="1729932"/>
            <a:ext cx="4980783" cy="3056868"/>
            <a:chOff x="3615267" y="2024140"/>
            <a:chExt cx="4980783" cy="3056868"/>
          </a:xfrm>
        </p:grpSpPr>
        <p:cxnSp>
          <p:nvCxnSpPr>
            <p:cNvPr id="9" name="Connecteur droit 8">
              <a:extLst>
                <a:ext uri="{FF2B5EF4-FFF2-40B4-BE49-F238E27FC236}">
                  <a16:creationId xmlns:a16="http://schemas.microsoft.com/office/drawing/2014/main" id="{C83B5F71-F515-35E2-0887-AF6ECAD8EDEB}"/>
                </a:ext>
              </a:extLst>
            </p:cNvPr>
            <p:cNvCxnSpPr/>
            <p:nvPr/>
          </p:nvCxnSpPr>
          <p:spPr>
            <a:xfrm>
              <a:off x="3615267" y="2032000"/>
              <a:ext cx="338666"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id="{71A3F054-45D9-CA18-F9B6-C9CA667638F2}"/>
                </a:ext>
              </a:extLst>
            </p:cNvPr>
            <p:cNvCxnSpPr>
              <a:cxnSpLocks/>
            </p:cNvCxnSpPr>
            <p:nvPr/>
          </p:nvCxnSpPr>
          <p:spPr>
            <a:xfrm flipV="1">
              <a:off x="3942028" y="2213220"/>
              <a:ext cx="193618" cy="3931"/>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0D0837C8-01AA-85A7-C1E7-4E2109D1C6B2}"/>
                </a:ext>
              </a:extLst>
            </p:cNvPr>
            <p:cNvCxnSpPr>
              <a:cxnSpLocks/>
            </p:cNvCxnSpPr>
            <p:nvPr/>
          </p:nvCxnSpPr>
          <p:spPr>
            <a:xfrm>
              <a:off x="4127983" y="2410161"/>
              <a:ext cx="188645"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BAB0067A-7FDC-8ACE-A8F0-27729C9141ED}"/>
                </a:ext>
              </a:extLst>
            </p:cNvPr>
            <p:cNvCxnSpPr>
              <a:cxnSpLocks/>
            </p:cNvCxnSpPr>
            <p:nvPr/>
          </p:nvCxnSpPr>
          <p:spPr>
            <a:xfrm>
              <a:off x="4299753" y="2824567"/>
              <a:ext cx="192576"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17CC8752-3E8F-C148-7C74-DA0305E8F514}"/>
                </a:ext>
              </a:extLst>
            </p:cNvPr>
            <p:cNvCxnSpPr>
              <a:cxnSpLocks/>
            </p:cNvCxnSpPr>
            <p:nvPr/>
          </p:nvCxnSpPr>
          <p:spPr>
            <a:xfrm>
              <a:off x="4475494" y="3052949"/>
              <a:ext cx="1620506"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8" name="Connecteur droit 17">
              <a:extLst>
                <a:ext uri="{FF2B5EF4-FFF2-40B4-BE49-F238E27FC236}">
                  <a16:creationId xmlns:a16="http://schemas.microsoft.com/office/drawing/2014/main" id="{E431EEB4-279E-1472-7A6B-6B5EE61AC15D}"/>
                </a:ext>
              </a:extLst>
            </p:cNvPr>
            <p:cNvCxnSpPr>
              <a:cxnSpLocks/>
            </p:cNvCxnSpPr>
            <p:nvPr/>
          </p:nvCxnSpPr>
          <p:spPr>
            <a:xfrm>
              <a:off x="6085998" y="3270850"/>
              <a:ext cx="543225"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B7F072EF-6A7F-1556-3347-7DE4B412A71B}"/>
                </a:ext>
              </a:extLst>
            </p:cNvPr>
            <p:cNvCxnSpPr>
              <a:cxnSpLocks/>
            </p:cNvCxnSpPr>
            <p:nvPr/>
          </p:nvCxnSpPr>
          <p:spPr>
            <a:xfrm>
              <a:off x="6624460" y="3499232"/>
              <a:ext cx="10836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C6B49960-4895-93D9-310A-9E9709D452A6}"/>
                </a:ext>
              </a:extLst>
            </p:cNvPr>
            <p:cNvCxnSpPr>
              <a:cxnSpLocks/>
            </p:cNvCxnSpPr>
            <p:nvPr/>
          </p:nvCxnSpPr>
          <p:spPr>
            <a:xfrm>
              <a:off x="7692249" y="3745954"/>
              <a:ext cx="3672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5BC6903D-FBBA-D1D1-546A-C26D6A3038C7}"/>
                </a:ext>
              </a:extLst>
            </p:cNvPr>
            <p:cNvCxnSpPr>
              <a:cxnSpLocks/>
            </p:cNvCxnSpPr>
            <p:nvPr/>
          </p:nvCxnSpPr>
          <p:spPr>
            <a:xfrm>
              <a:off x="8044366" y="4005777"/>
              <a:ext cx="3744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42A07233-FBB1-BA1E-FC0F-66DE5BDBCAF1}"/>
                </a:ext>
              </a:extLst>
            </p:cNvPr>
            <p:cNvCxnSpPr>
              <a:cxnSpLocks/>
            </p:cNvCxnSpPr>
            <p:nvPr/>
          </p:nvCxnSpPr>
          <p:spPr>
            <a:xfrm>
              <a:off x="8401650" y="4545946"/>
              <a:ext cx="1944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FAEB17E1-AC63-08EE-9487-9FAE7571B79F}"/>
                </a:ext>
              </a:extLst>
            </p:cNvPr>
            <p:cNvCxnSpPr>
              <a:cxnSpLocks/>
            </p:cNvCxnSpPr>
            <p:nvPr/>
          </p:nvCxnSpPr>
          <p:spPr>
            <a:xfrm>
              <a:off x="8593430" y="4537638"/>
              <a:ext cx="0" cy="54337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B014EF17-B0C6-B85D-D4B8-DCA386E7B69D}"/>
                </a:ext>
              </a:extLst>
            </p:cNvPr>
            <p:cNvCxnSpPr>
              <a:cxnSpLocks/>
            </p:cNvCxnSpPr>
            <p:nvPr/>
          </p:nvCxnSpPr>
          <p:spPr>
            <a:xfrm>
              <a:off x="8409510" y="4000195"/>
              <a:ext cx="0" cy="54337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0AC2B211-0D2D-40DC-09C5-E5D5A1B970A3}"/>
                </a:ext>
              </a:extLst>
            </p:cNvPr>
            <p:cNvCxnSpPr>
              <a:cxnSpLocks/>
            </p:cNvCxnSpPr>
            <p:nvPr/>
          </p:nvCxnSpPr>
          <p:spPr>
            <a:xfrm>
              <a:off x="8053619" y="3738512"/>
              <a:ext cx="437" cy="269646"/>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CF416E45-BCCD-5029-AD2D-10DDA0FA06BA}"/>
                </a:ext>
              </a:extLst>
            </p:cNvPr>
            <p:cNvCxnSpPr>
              <a:cxnSpLocks/>
            </p:cNvCxnSpPr>
            <p:nvPr/>
          </p:nvCxnSpPr>
          <p:spPr>
            <a:xfrm>
              <a:off x="7701221" y="3494231"/>
              <a:ext cx="0" cy="251962"/>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4CD4BB81-59E0-A49D-28C1-3A49C73D1DE2}"/>
                </a:ext>
              </a:extLst>
            </p:cNvPr>
            <p:cNvCxnSpPr>
              <a:cxnSpLocks/>
            </p:cNvCxnSpPr>
            <p:nvPr/>
          </p:nvCxnSpPr>
          <p:spPr>
            <a:xfrm>
              <a:off x="6633985" y="3260848"/>
              <a:ext cx="0" cy="231002"/>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3BA82FC7-8328-8F1E-8D96-446DA55ABD23}"/>
                </a:ext>
              </a:extLst>
            </p:cNvPr>
            <p:cNvCxnSpPr>
              <a:cxnSpLocks/>
            </p:cNvCxnSpPr>
            <p:nvPr/>
          </p:nvCxnSpPr>
          <p:spPr>
            <a:xfrm>
              <a:off x="6093817" y="3045327"/>
              <a:ext cx="0" cy="234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E5D41E67-45F0-1068-ECEB-F3C396BD36E6}"/>
                </a:ext>
              </a:extLst>
            </p:cNvPr>
            <p:cNvCxnSpPr>
              <a:cxnSpLocks/>
            </p:cNvCxnSpPr>
            <p:nvPr/>
          </p:nvCxnSpPr>
          <p:spPr>
            <a:xfrm>
              <a:off x="4483354" y="2824567"/>
              <a:ext cx="0" cy="228382"/>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ADDAC1CF-8D13-A97A-BB49-911E7DA96ADD}"/>
                </a:ext>
              </a:extLst>
            </p:cNvPr>
            <p:cNvCxnSpPr>
              <a:cxnSpLocks/>
            </p:cNvCxnSpPr>
            <p:nvPr/>
          </p:nvCxnSpPr>
          <p:spPr>
            <a:xfrm>
              <a:off x="4309994" y="2405399"/>
              <a:ext cx="0" cy="414406"/>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14C8B5BE-288C-B60F-F604-4C8DC4F38FFB}"/>
                </a:ext>
              </a:extLst>
            </p:cNvPr>
            <p:cNvCxnSpPr>
              <a:cxnSpLocks/>
            </p:cNvCxnSpPr>
            <p:nvPr/>
          </p:nvCxnSpPr>
          <p:spPr>
            <a:xfrm>
              <a:off x="4137507" y="2203695"/>
              <a:ext cx="0" cy="2016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2DD22E6E-F059-9201-B3B0-F46BA793688C}"/>
                </a:ext>
              </a:extLst>
            </p:cNvPr>
            <p:cNvCxnSpPr>
              <a:cxnSpLocks/>
            </p:cNvCxnSpPr>
            <p:nvPr/>
          </p:nvCxnSpPr>
          <p:spPr>
            <a:xfrm>
              <a:off x="3951313" y="2024140"/>
              <a:ext cx="0" cy="196941"/>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86" name="Groupe 85">
            <a:extLst>
              <a:ext uri="{FF2B5EF4-FFF2-40B4-BE49-F238E27FC236}">
                <a16:creationId xmlns:a16="http://schemas.microsoft.com/office/drawing/2014/main" id="{9AEF135F-F055-3A78-BBA8-EB3BC3FF8896}"/>
              </a:ext>
            </a:extLst>
          </p:cNvPr>
          <p:cNvGrpSpPr/>
          <p:nvPr/>
        </p:nvGrpSpPr>
        <p:grpSpPr>
          <a:xfrm>
            <a:off x="3615267" y="1717246"/>
            <a:ext cx="4978163" cy="866241"/>
            <a:chOff x="3615267" y="2011454"/>
            <a:chExt cx="4978163" cy="866241"/>
          </a:xfrm>
        </p:grpSpPr>
        <p:cxnSp>
          <p:nvCxnSpPr>
            <p:cNvPr id="51" name="Connecteur droit 50">
              <a:extLst>
                <a:ext uri="{FF2B5EF4-FFF2-40B4-BE49-F238E27FC236}">
                  <a16:creationId xmlns:a16="http://schemas.microsoft.com/office/drawing/2014/main" id="{C4228983-8A5B-E49E-08CC-069A8F936515}"/>
                </a:ext>
              </a:extLst>
            </p:cNvPr>
            <p:cNvCxnSpPr/>
            <p:nvPr/>
          </p:nvCxnSpPr>
          <p:spPr>
            <a:xfrm>
              <a:off x="3615267" y="2020792"/>
              <a:ext cx="338666"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93AFD7B2-9B07-5E56-F45E-CB54EC3CABAD}"/>
                </a:ext>
              </a:extLst>
            </p:cNvPr>
            <p:cNvCxnSpPr>
              <a:cxnSpLocks/>
            </p:cNvCxnSpPr>
            <p:nvPr/>
          </p:nvCxnSpPr>
          <p:spPr>
            <a:xfrm>
              <a:off x="3944143" y="2073630"/>
              <a:ext cx="200507"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D4627262-AD72-EFCE-A9C5-7A5BA624FE0A}"/>
                </a:ext>
              </a:extLst>
            </p:cNvPr>
            <p:cNvCxnSpPr>
              <a:cxnSpLocks/>
            </p:cNvCxnSpPr>
            <p:nvPr/>
          </p:nvCxnSpPr>
          <p:spPr>
            <a:xfrm>
              <a:off x="4130407" y="2124211"/>
              <a:ext cx="1944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19003949-2C3A-D102-F1D2-D81CDC009E70}"/>
                </a:ext>
              </a:extLst>
            </p:cNvPr>
            <p:cNvCxnSpPr>
              <a:cxnSpLocks/>
            </p:cNvCxnSpPr>
            <p:nvPr/>
          </p:nvCxnSpPr>
          <p:spPr>
            <a:xfrm>
              <a:off x="4307692" y="2239130"/>
              <a:ext cx="1872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0C73531F-8E25-DE34-7B4E-60692E5712C5}"/>
                </a:ext>
              </a:extLst>
            </p:cNvPr>
            <p:cNvCxnSpPr>
              <a:cxnSpLocks/>
            </p:cNvCxnSpPr>
            <p:nvPr/>
          </p:nvCxnSpPr>
          <p:spPr>
            <a:xfrm>
              <a:off x="4483354" y="2308488"/>
              <a:ext cx="1607406"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9" name="Connecteur droit 58">
              <a:extLst>
                <a:ext uri="{FF2B5EF4-FFF2-40B4-BE49-F238E27FC236}">
                  <a16:creationId xmlns:a16="http://schemas.microsoft.com/office/drawing/2014/main" id="{F2B5C833-996F-788B-7B1D-67E7B174C27F}"/>
                </a:ext>
              </a:extLst>
            </p:cNvPr>
            <p:cNvCxnSpPr>
              <a:cxnSpLocks/>
            </p:cNvCxnSpPr>
            <p:nvPr/>
          </p:nvCxnSpPr>
          <p:spPr>
            <a:xfrm>
              <a:off x="6082462" y="2361326"/>
              <a:ext cx="551523"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1" name="Connecteur droit 60">
              <a:extLst>
                <a:ext uri="{FF2B5EF4-FFF2-40B4-BE49-F238E27FC236}">
                  <a16:creationId xmlns:a16="http://schemas.microsoft.com/office/drawing/2014/main" id="{15A59E0F-AE09-F7D8-6E0D-7FC52814E3C6}"/>
                </a:ext>
              </a:extLst>
            </p:cNvPr>
            <p:cNvCxnSpPr>
              <a:cxnSpLocks/>
            </p:cNvCxnSpPr>
            <p:nvPr/>
          </p:nvCxnSpPr>
          <p:spPr>
            <a:xfrm>
              <a:off x="6622079" y="2432504"/>
              <a:ext cx="1076761"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30026DB5-7432-436C-DF50-7DF74949F08E}"/>
                </a:ext>
              </a:extLst>
            </p:cNvPr>
            <p:cNvCxnSpPr>
              <a:cxnSpLocks/>
            </p:cNvCxnSpPr>
            <p:nvPr/>
          </p:nvCxnSpPr>
          <p:spPr>
            <a:xfrm>
              <a:off x="7691696" y="2499097"/>
              <a:ext cx="3708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A2ADC7DC-7769-E660-D925-AE6572510A84}"/>
                </a:ext>
              </a:extLst>
            </p:cNvPr>
            <p:cNvCxnSpPr>
              <a:cxnSpLocks/>
            </p:cNvCxnSpPr>
            <p:nvPr/>
          </p:nvCxnSpPr>
          <p:spPr>
            <a:xfrm>
              <a:off x="8044167" y="2570275"/>
              <a:ext cx="3744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7D8094E8-4E23-4024-E249-55BA6B6C64D3}"/>
                </a:ext>
              </a:extLst>
            </p:cNvPr>
            <p:cNvCxnSpPr>
              <a:cxnSpLocks/>
            </p:cNvCxnSpPr>
            <p:nvPr/>
          </p:nvCxnSpPr>
          <p:spPr>
            <a:xfrm>
              <a:off x="8401650" y="2727915"/>
              <a:ext cx="19178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A33BC08C-9265-FD11-86FD-2430ECE28DA0}"/>
                </a:ext>
              </a:extLst>
            </p:cNvPr>
            <p:cNvCxnSpPr>
              <a:cxnSpLocks/>
            </p:cNvCxnSpPr>
            <p:nvPr/>
          </p:nvCxnSpPr>
          <p:spPr>
            <a:xfrm>
              <a:off x="8585570" y="2725295"/>
              <a:ext cx="0" cy="152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61F538C7-772B-1113-9356-C513693D0E1E}"/>
                </a:ext>
              </a:extLst>
            </p:cNvPr>
            <p:cNvCxnSpPr>
              <a:cxnSpLocks/>
            </p:cNvCxnSpPr>
            <p:nvPr/>
          </p:nvCxnSpPr>
          <p:spPr>
            <a:xfrm>
              <a:off x="8409510" y="2565513"/>
              <a:ext cx="0" cy="1548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A9B87AD9-9C25-1A87-3096-F509638BA20D}"/>
                </a:ext>
              </a:extLst>
            </p:cNvPr>
            <p:cNvCxnSpPr>
              <a:cxnSpLocks/>
            </p:cNvCxnSpPr>
            <p:nvPr/>
          </p:nvCxnSpPr>
          <p:spPr>
            <a:xfrm>
              <a:off x="8053182" y="2494075"/>
              <a:ext cx="874" cy="762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3" name="Connecteur droit 72">
              <a:extLst>
                <a:ext uri="{FF2B5EF4-FFF2-40B4-BE49-F238E27FC236}">
                  <a16:creationId xmlns:a16="http://schemas.microsoft.com/office/drawing/2014/main" id="{0A9AA9AD-34E6-4656-9C27-B6C4195CB21A}"/>
                </a:ext>
              </a:extLst>
            </p:cNvPr>
            <p:cNvCxnSpPr>
              <a:cxnSpLocks/>
            </p:cNvCxnSpPr>
            <p:nvPr/>
          </p:nvCxnSpPr>
          <p:spPr>
            <a:xfrm>
              <a:off x="7701221" y="2424986"/>
              <a:ext cx="874" cy="648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EA97E161-3B78-E8DA-0728-A45EDFF2D7A2}"/>
                </a:ext>
              </a:extLst>
            </p:cNvPr>
            <p:cNvCxnSpPr>
              <a:cxnSpLocks/>
            </p:cNvCxnSpPr>
            <p:nvPr/>
          </p:nvCxnSpPr>
          <p:spPr>
            <a:xfrm>
              <a:off x="6632674" y="2351457"/>
              <a:ext cx="874" cy="762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5" name="Connecteur droit 74">
              <a:extLst>
                <a:ext uri="{FF2B5EF4-FFF2-40B4-BE49-F238E27FC236}">
                  <a16:creationId xmlns:a16="http://schemas.microsoft.com/office/drawing/2014/main" id="{10582BDF-A9C4-87F5-E239-0BAFAE939AD0}"/>
                </a:ext>
              </a:extLst>
            </p:cNvPr>
            <p:cNvCxnSpPr>
              <a:cxnSpLocks/>
            </p:cNvCxnSpPr>
            <p:nvPr/>
          </p:nvCxnSpPr>
          <p:spPr>
            <a:xfrm>
              <a:off x="6089668" y="2299189"/>
              <a:ext cx="874" cy="72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6" name="Connecteur droit 75">
              <a:extLst>
                <a:ext uri="{FF2B5EF4-FFF2-40B4-BE49-F238E27FC236}">
                  <a16:creationId xmlns:a16="http://schemas.microsoft.com/office/drawing/2014/main" id="{FBADB35E-033F-3730-C927-20E8C99C9A45}"/>
                </a:ext>
              </a:extLst>
            </p:cNvPr>
            <p:cNvCxnSpPr>
              <a:cxnSpLocks/>
            </p:cNvCxnSpPr>
            <p:nvPr/>
          </p:nvCxnSpPr>
          <p:spPr>
            <a:xfrm>
              <a:off x="4487066" y="2234657"/>
              <a:ext cx="874" cy="828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0FEE5CC7-2D4B-988E-81C1-E9AA30564A40}"/>
                </a:ext>
              </a:extLst>
            </p:cNvPr>
            <p:cNvCxnSpPr>
              <a:cxnSpLocks/>
            </p:cNvCxnSpPr>
            <p:nvPr/>
          </p:nvCxnSpPr>
          <p:spPr>
            <a:xfrm>
              <a:off x="4317854" y="2123631"/>
              <a:ext cx="874" cy="110737"/>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DBC745A7-005E-6F83-A106-8CE141E2E002}"/>
                </a:ext>
              </a:extLst>
            </p:cNvPr>
            <p:cNvCxnSpPr>
              <a:cxnSpLocks/>
            </p:cNvCxnSpPr>
            <p:nvPr/>
          </p:nvCxnSpPr>
          <p:spPr>
            <a:xfrm>
              <a:off x="4140782" y="2064098"/>
              <a:ext cx="874" cy="576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0" name="Connecteur droit 79">
              <a:extLst>
                <a:ext uri="{FF2B5EF4-FFF2-40B4-BE49-F238E27FC236}">
                  <a16:creationId xmlns:a16="http://schemas.microsoft.com/office/drawing/2014/main" id="{1CD808BD-2A24-8650-1384-BD361B69BECA}"/>
                </a:ext>
              </a:extLst>
            </p:cNvPr>
            <p:cNvCxnSpPr>
              <a:cxnSpLocks/>
            </p:cNvCxnSpPr>
            <p:nvPr/>
          </p:nvCxnSpPr>
          <p:spPr>
            <a:xfrm>
              <a:off x="3952914" y="2011454"/>
              <a:ext cx="0" cy="54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sp>
        <p:nvSpPr>
          <p:cNvPr id="87" name="ZoneTexte 86">
            <a:extLst>
              <a:ext uri="{FF2B5EF4-FFF2-40B4-BE49-F238E27FC236}">
                <a16:creationId xmlns:a16="http://schemas.microsoft.com/office/drawing/2014/main" id="{CEEC4DC1-283D-5BD5-CCCB-E9AC127FB585}"/>
              </a:ext>
            </a:extLst>
          </p:cNvPr>
          <p:cNvSpPr txBox="1"/>
          <p:nvPr/>
        </p:nvSpPr>
        <p:spPr>
          <a:xfrm rot="16200000">
            <a:off x="2226729" y="3437831"/>
            <a:ext cx="1356462" cy="253916"/>
          </a:xfrm>
          <a:prstGeom prst="rect">
            <a:avLst/>
          </a:prstGeom>
          <a:noFill/>
        </p:spPr>
        <p:txBody>
          <a:bodyPr wrap="none" rtlCol="0">
            <a:spAutoFit/>
          </a:bodyPr>
          <a:lstStyle/>
          <a:p>
            <a:r>
              <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Cumulative </a:t>
            </a:r>
            <a:r>
              <a:rPr lang="fr-FR" sz="105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survival</a:t>
            </a:r>
            <a:endParaRPr lang="fr-FR" sz="105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cxnSp>
        <p:nvCxnSpPr>
          <p:cNvPr id="89" name="Connecteur droit 88">
            <a:extLst>
              <a:ext uri="{FF2B5EF4-FFF2-40B4-BE49-F238E27FC236}">
                <a16:creationId xmlns:a16="http://schemas.microsoft.com/office/drawing/2014/main" id="{2E2D2CE1-79DD-1D86-75C3-1F403A46B3DA}"/>
              </a:ext>
            </a:extLst>
          </p:cNvPr>
          <p:cNvCxnSpPr/>
          <p:nvPr/>
        </p:nvCxnSpPr>
        <p:spPr>
          <a:xfrm>
            <a:off x="9961139" y="2564326"/>
            <a:ext cx="237067" cy="0"/>
          </a:xfrm>
          <a:prstGeom prst="line">
            <a:avLst/>
          </a:prstGeom>
          <a:ln w="38100">
            <a:solidFill>
              <a:srgbClr val="CFA4E4"/>
            </a:solidFill>
          </a:ln>
        </p:spPr>
        <p:style>
          <a:lnRef idx="1">
            <a:schemeClr val="accent1"/>
          </a:lnRef>
          <a:fillRef idx="0">
            <a:schemeClr val="accent1"/>
          </a:fillRef>
          <a:effectRef idx="0">
            <a:schemeClr val="accent1"/>
          </a:effectRef>
          <a:fontRef idx="minor">
            <a:schemeClr val="tx1"/>
          </a:fontRef>
        </p:style>
      </p:cxnSp>
      <p:sp>
        <p:nvSpPr>
          <p:cNvPr id="90" name="ZoneTexte 89">
            <a:extLst>
              <a:ext uri="{FF2B5EF4-FFF2-40B4-BE49-F238E27FC236}">
                <a16:creationId xmlns:a16="http://schemas.microsoft.com/office/drawing/2014/main" id="{E5B52BBE-1D07-6EBC-BD05-BD38A8FDDA2F}"/>
              </a:ext>
            </a:extLst>
          </p:cNvPr>
          <p:cNvSpPr txBox="1"/>
          <p:nvPr/>
        </p:nvSpPr>
        <p:spPr>
          <a:xfrm>
            <a:off x="10238441" y="2435674"/>
            <a:ext cx="1627198" cy="261610"/>
          </a:xfrm>
          <a:prstGeom prst="rect">
            <a:avLst/>
          </a:prstGeom>
          <a:noFill/>
        </p:spPr>
        <p:txBody>
          <a:bodyPr wrap="square" rtlCol="0">
            <a:spAutoFit/>
          </a:bodyPr>
          <a:lstStyle/>
          <a:p>
            <a:r>
              <a:rPr lang="fr-FR" sz="1100" kern="100" dirty="0">
                <a:effectLst/>
                <a:latin typeface="Arial" panose="020B0604020202020204" pitchFamily="34" charset="0"/>
                <a:ea typeface="Aptos" panose="020B0004020202020204" pitchFamily="34" charset="0"/>
                <a:cs typeface="Arial" panose="020B0604020202020204" pitchFamily="34" charset="0"/>
              </a:rPr>
              <a:t>Rapid AST (n=63)</a:t>
            </a:r>
          </a:p>
        </p:txBody>
      </p:sp>
      <p:cxnSp>
        <p:nvCxnSpPr>
          <p:cNvPr id="92" name="Connecteur droit 91">
            <a:extLst>
              <a:ext uri="{FF2B5EF4-FFF2-40B4-BE49-F238E27FC236}">
                <a16:creationId xmlns:a16="http://schemas.microsoft.com/office/drawing/2014/main" id="{A6C22374-20C5-EF85-04E8-213A348E5541}"/>
              </a:ext>
            </a:extLst>
          </p:cNvPr>
          <p:cNvCxnSpPr/>
          <p:nvPr/>
        </p:nvCxnSpPr>
        <p:spPr>
          <a:xfrm>
            <a:off x="9987320" y="2992906"/>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93" name="ZoneTexte 92">
            <a:extLst>
              <a:ext uri="{FF2B5EF4-FFF2-40B4-BE49-F238E27FC236}">
                <a16:creationId xmlns:a16="http://schemas.microsoft.com/office/drawing/2014/main" id="{AABCD7C6-3453-D4A6-7DA2-203080AFBB38}"/>
              </a:ext>
            </a:extLst>
          </p:cNvPr>
          <p:cNvSpPr txBox="1"/>
          <p:nvPr/>
        </p:nvSpPr>
        <p:spPr>
          <a:xfrm>
            <a:off x="10238441" y="2877695"/>
            <a:ext cx="1762919" cy="261610"/>
          </a:xfrm>
          <a:prstGeom prst="rect">
            <a:avLst/>
          </a:prstGeom>
          <a:noFill/>
        </p:spPr>
        <p:txBody>
          <a:bodyPr wrap="none" rtlCol="0">
            <a:spAutoFit/>
          </a:bodyPr>
          <a:lstStyle/>
          <a:p>
            <a:r>
              <a:rPr lang="fr-FR" sz="1100" kern="100" dirty="0" err="1">
                <a:effectLst/>
                <a:latin typeface="Arial" panose="020B0604020202020204" pitchFamily="34" charset="0"/>
                <a:ea typeface="Aptos" panose="020B0004020202020204" pitchFamily="34" charset="0"/>
                <a:cs typeface="Arial" panose="020B0604020202020204" pitchFamily="34" charset="0"/>
              </a:rPr>
              <a:t>Conventional</a:t>
            </a:r>
            <a:r>
              <a:rPr lang="fr-FR" sz="1100" kern="100" dirty="0">
                <a:effectLst/>
                <a:latin typeface="Arial" panose="020B0604020202020204" pitchFamily="34" charset="0"/>
                <a:ea typeface="Aptos" panose="020B0004020202020204" pitchFamily="34" charset="0"/>
                <a:cs typeface="Arial" panose="020B0604020202020204" pitchFamily="34" charset="0"/>
              </a:rPr>
              <a:t> AST (n=66)</a:t>
            </a:r>
          </a:p>
        </p:txBody>
      </p:sp>
      <p:sp>
        <p:nvSpPr>
          <p:cNvPr id="94" name="ZoneTexte 93">
            <a:extLst>
              <a:ext uri="{FF2B5EF4-FFF2-40B4-BE49-F238E27FC236}">
                <a16:creationId xmlns:a16="http://schemas.microsoft.com/office/drawing/2014/main" id="{8AF829F4-B6C2-43F9-545D-20CACF346581}"/>
              </a:ext>
            </a:extLst>
          </p:cNvPr>
          <p:cNvSpPr txBox="1"/>
          <p:nvPr/>
        </p:nvSpPr>
        <p:spPr>
          <a:xfrm>
            <a:off x="4514222" y="5513054"/>
            <a:ext cx="3205173" cy="276999"/>
          </a:xfrm>
          <a:prstGeom prst="rect">
            <a:avLst/>
          </a:prstGeom>
          <a:noFill/>
        </p:spPr>
        <p:txBody>
          <a:bodyPr wrap="none" rtlCol="0">
            <a:spAutoFit/>
          </a:bodyPr>
          <a:lstStyle/>
          <a:p>
            <a:r>
              <a:rPr lang="en-US" sz="1200" b="1" dirty="0">
                <a:latin typeface="Arial" panose="020B0604020202020204" pitchFamily="34" charset="0"/>
                <a:cs typeface="Arial" panose="020B0604020202020204" pitchFamily="34" charset="0"/>
              </a:rPr>
              <a:t>Time from blood culture collection (days)</a:t>
            </a:r>
            <a:endParaRPr lang="fr-FR" sz="1200" b="1" dirty="0">
              <a:latin typeface="Arial" panose="020B0604020202020204" pitchFamily="34" charset="0"/>
              <a:cs typeface="Arial" panose="020B0604020202020204" pitchFamily="34" charset="0"/>
            </a:endParaRPr>
          </a:p>
        </p:txBody>
      </p:sp>
      <p:sp>
        <p:nvSpPr>
          <p:cNvPr id="95" name="ZoneTexte 94">
            <a:extLst>
              <a:ext uri="{FF2B5EF4-FFF2-40B4-BE49-F238E27FC236}">
                <a16:creationId xmlns:a16="http://schemas.microsoft.com/office/drawing/2014/main" id="{D3E140A0-AB24-39B6-0BCF-F89459C67564}"/>
              </a:ext>
            </a:extLst>
          </p:cNvPr>
          <p:cNvSpPr txBox="1"/>
          <p:nvPr/>
        </p:nvSpPr>
        <p:spPr>
          <a:xfrm>
            <a:off x="3854864" y="4672235"/>
            <a:ext cx="2728632" cy="276999"/>
          </a:xfrm>
          <a:prstGeom prst="rect">
            <a:avLst/>
          </a:prstGeom>
          <a:noFill/>
        </p:spPr>
        <p:txBody>
          <a:bodyPr wrap="none" rtlCol="0">
            <a:spAutoFit/>
          </a:bodyPr>
          <a:lstStyle/>
          <a:p>
            <a:r>
              <a:rPr lang="it-IT" sz="1200" kern="100" dirty="0">
                <a:effectLst/>
                <a:latin typeface="Arial" panose="020B0604020202020204" pitchFamily="34" charset="0"/>
                <a:ea typeface="Aptos" panose="020B0004020202020204" pitchFamily="34" charset="0"/>
                <a:cs typeface="Arial" panose="020B0604020202020204" pitchFamily="34" charset="0"/>
              </a:rPr>
              <a:t>HR; 0.34 (95% CI:0.14-0.87); </a:t>
            </a:r>
            <a:r>
              <a:rPr lang="it-IT" sz="1200" i="1" kern="100" dirty="0">
                <a:effectLst/>
                <a:latin typeface="Arial" panose="020B0604020202020204" pitchFamily="34" charset="0"/>
                <a:ea typeface="Aptos" panose="020B0004020202020204" pitchFamily="34" charset="0"/>
                <a:cs typeface="Arial" panose="020B0604020202020204" pitchFamily="34" charset="0"/>
              </a:rPr>
              <a:t>p</a:t>
            </a:r>
            <a:r>
              <a:rPr lang="it-IT" sz="1200" kern="100" dirty="0">
                <a:effectLst/>
                <a:latin typeface="Arial" panose="020B0604020202020204" pitchFamily="34" charset="0"/>
                <a:ea typeface="Aptos" panose="020B0004020202020204" pitchFamily="34" charset="0"/>
                <a:cs typeface="Arial" panose="020B0604020202020204" pitchFamily="34" charset="0"/>
              </a:rPr>
              <a:t> 0.023</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417594837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888DEF9B-304D-F10C-596E-F0984034CC36}"/>
              </a:ext>
            </a:extLst>
          </p:cNvPr>
          <p:cNvSpPr>
            <a:spLocks noGrp="1"/>
          </p:cNvSpPr>
          <p:nvPr>
            <p:ph type="body" sz="quarter" idx="15"/>
          </p:nvPr>
        </p:nvSpPr>
        <p:spPr/>
        <p:txBody>
          <a:bodyPr/>
          <a:lstStyle/>
          <a:p>
            <a:r>
              <a:rPr lang="en-US" dirty="0"/>
              <a:t>Prescribers are more likely to switch to optimal narrow spectrum antibiotic in less-severely ill patients (Pitt score&lt;4) and in </a:t>
            </a:r>
            <a:r>
              <a:rPr lang="en-US" dirty="0" err="1"/>
              <a:t>bacteraemias</a:t>
            </a:r>
            <a:r>
              <a:rPr lang="en-US" dirty="0"/>
              <a:t> caused by Gram-negative organisms other than </a:t>
            </a:r>
            <a:r>
              <a:rPr lang="en-US" i="1" dirty="0"/>
              <a:t>Enterobacter</a:t>
            </a:r>
            <a:r>
              <a:rPr lang="en-US" dirty="0"/>
              <a:t> spp.</a:t>
            </a:r>
          </a:p>
          <a:p>
            <a:pPr>
              <a:spcBef>
                <a:spcPts val="2400"/>
              </a:spcBef>
            </a:pPr>
            <a:r>
              <a:rPr lang="en-US" dirty="0"/>
              <a:t>Co-morbidity is the main factor for overall mortality.</a:t>
            </a:r>
          </a:p>
          <a:p>
            <a:pPr>
              <a:spcBef>
                <a:spcPts val="2400"/>
              </a:spcBef>
            </a:pPr>
            <a:r>
              <a:rPr lang="en-US" dirty="0"/>
              <a:t>Rapid AST may improve outcomes among patients who received narrower antibiotic.</a:t>
            </a:r>
          </a:p>
          <a:p>
            <a:pPr>
              <a:spcBef>
                <a:spcPts val="2400"/>
              </a:spcBef>
            </a:pPr>
            <a:r>
              <a:rPr lang="en-US" dirty="0"/>
              <a:t>Limitations: </a:t>
            </a:r>
          </a:p>
          <a:p>
            <a:pPr lvl="1"/>
            <a:r>
              <a:rPr lang="en-US" dirty="0"/>
              <a:t>Gram-negative </a:t>
            </a:r>
            <a:r>
              <a:rPr lang="en-US" dirty="0" err="1"/>
              <a:t>bacteraemia</a:t>
            </a:r>
            <a:r>
              <a:rPr lang="en-US" dirty="0"/>
              <a:t>, </a:t>
            </a:r>
          </a:p>
          <a:p>
            <a:pPr lvl="1"/>
            <a:r>
              <a:rPr lang="en-US" dirty="0"/>
              <a:t>Low resistance-rate, </a:t>
            </a:r>
          </a:p>
          <a:p>
            <a:pPr lvl="1"/>
            <a:r>
              <a:rPr lang="en-US" dirty="0"/>
              <a:t>Not RCT</a:t>
            </a:r>
          </a:p>
          <a:p>
            <a:pPr marL="0" indent="0">
              <a:buNone/>
            </a:pPr>
            <a:endParaRPr lang="fr-FR" dirty="0"/>
          </a:p>
        </p:txBody>
      </p:sp>
      <p:sp>
        <p:nvSpPr>
          <p:cNvPr id="3" name="Espace réservé du texte 2">
            <a:extLst>
              <a:ext uri="{FF2B5EF4-FFF2-40B4-BE49-F238E27FC236}">
                <a16:creationId xmlns:a16="http://schemas.microsoft.com/office/drawing/2014/main" id="{FD0BA267-82DC-6BD0-A237-93E09BFB686B}"/>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63FFA59F-C513-E1E2-8D38-B3D167E5CA3F}"/>
              </a:ext>
            </a:extLst>
          </p:cNvPr>
          <p:cNvSpPr>
            <a:spLocks noGrp="1"/>
          </p:cNvSpPr>
          <p:nvPr>
            <p:ph type="title"/>
          </p:nvPr>
        </p:nvSpPr>
        <p:spPr/>
        <p:txBody>
          <a:bodyPr/>
          <a:lstStyle/>
          <a:p>
            <a:r>
              <a:rPr lang="fr-FR" dirty="0"/>
              <a:t>Conclusions</a:t>
            </a:r>
          </a:p>
        </p:txBody>
      </p:sp>
      <p:sp>
        <p:nvSpPr>
          <p:cNvPr id="6" name="Espace réservé du contenu 5">
            <a:extLst>
              <a:ext uri="{FF2B5EF4-FFF2-40B4-BE49-F238E27FC236}">
                <a16:creationId xmlns:a16="http://schemas.microsoft.com/office/drawing/2014/main" id="{E4B10948-A035-B667-2589-99A20A427376}"/>
              </a:ext>
            </a:extLst>
          </p:cNvPr>
          <p:cNvSpPr>
            <a:spLocks noGrp="1"/>
          </p:cNvSpPr>
          <p:nvPr>
            <p:ph sz="quarter" idx="16"/>
          </p:nvPr>
        </p:nvSpPr>
        <p:spPr/>
        <p:txBody>
          <a:bodyPr/>
          <a:lstStyle/>
          <a:p>
            <a:r>
              <a:rPr lang="es-ES" dirty="0"/>
              <a:t>V. </a:t>
            </a:r>
            <a:r>
              <a:rPr lang="es-ES" dirty="0" err="1"/>
              <a:t>Anton-Vazquez</a:t>
            </a:r>
            <a:r>
              <a:rPr lang="es-ES" dirty="0"/>
              <a:t> et al., ECCMID</a:t>
            </a:r>
            <a:r>
              <a:rPr lang="es-ES" baseline="30000" dirty="0"/>
              <a:t>®</a:t>
            </a:r>
            <a:r>
              <a:rPr lang="es-ES" dirty="0"/>
              <a:t> 2024, Abs#O1172</a:t>
            </a:r>
          </a:p>
        </p:txBody>
      </p:sp>
    </p:spTree>
    <p:extLst>
      <p:ext uri="{BB962C8B-B14F-4D97-AF65-F5344CB8AC3E}">
        <p14:creationId xmlns:p14="http://schemas.microsoft.com/office/powerpoint/2010/main" val="29861119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Ceftazidime-avibactam plus aztreonam in the treatment of infections due to </a:t>
            </a:r>
            <a:r>
              <a:rPr lang="en-US" sz="3200" i="1" dirty="0"/>
              <a:t>Enterobacter cloacae</a:t>
            </a:r>
            <a:r>
              <a:rPr lang="en-US" sz="3200" dirty="0"/>
              <a:t> producing </a:t>
            </a:r>
            <a:r>
              <a:rPr lang="en-US" sz="3200" dirty="0" err="1"/>
              <a:t>metallo</a:t>
            </a:r>
            <a:r>
              <a:rPr lang="en-US" sz="3200" dirty="0"/>
              <a:t>-</a:t>
            </a:r>
            <a:r>
              <a:rPr lang="el-GR" sz="3200" dirty="0"/>
              <a:t>β-</a:t>
            </a:r>
            <a:r>
              <a:rPr lang="en-US" sz="3200" dirty="0"/>
              <a:t>lactamases</a:t>
            </a: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a:t>Jorge BOÁN et al., ECCMID</a:t>
            </a:r>
            <a:r>
              <a:rPr lang="fr-FR" baseline="30000" dirty="0">
                <a:latin typeface="Arial Narrow" panose="020B0606020202030204" pitchFamily="34" charset="0"/>
              </a:rPr>
              <a:t>®</a:t>
            </a:r>
            <a:r>
              <a:rPr lang="fr-FR" dirty="0">
                <a:latin typeface="Arial Narrow" panose="020B0606020202030204" pitchFamily="34" charset="0"/>
              </a:rPr>
              <a:t> 2024, Abs#O1173</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316736" y="148485"/>
            <a:ext cx="10574716" cy="360864"/>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214876010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Background - </a:t>
            </a:r>
            <a:r>
              <a:rPr lang="fr-FR" dirty="0" err="1"/>
              <a:t>Rationale</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Jorge BOÁN et al., ECCMID</a:t>
            </a:r>
            <a:r>
              <a:rPr lang="fr-FR" baseline="30000" dirty="0">
                <a:latin typeface="Arial Narrow" panose="020B0606020202030204" pitchFamily="34" charset="0"/>
              </a:rPr>
              <a:t>®</a:t>
            </a:r>
            <a:r>
              <a:rPr lang="fr-FR" dirty="0">
                <a:latin typeface="Arial Narrow" panose="020B0606020202030204" pitchFamily="34" charset="0"/>
              </a:rPr>
              <a:t> 2024, Abs#O1173</a:t>
            </a:r>
            <a:endParaRPr lang="fr-FR" dirty="0"/>
          </a:p>
        </p:txBody>
      </p:sp>
      <p:sp>
        <p:nvSpPr>
          <p:cNvPr id="11" name="Rectangle : coins arrondis 10">
            <a:extLst>
              <a:ext uri="{FF2B5EF4-FFF2-40B4-BE49-F238E27FC236}">
                <a16:creationId xmlns:a16="http://schemas.microsoft.com/office/drawing/2014/main" id="{72DBAA53-9A14-8B73-F201-DDB3494A559A}"/>
              </a:ext>
            </a:extLst>
          </p:cNvPr>
          <p:cNvSpPr/>
          <p:nvPr/>
        </p:nvSpPr>
        <p:spPr>
          <a:xfrm>
            <a:off x="2168675" y="1828964"/>
            <a:ext cx="1504950" cy="561921"/>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dirty="0">
                <a:effectLst/>
                <a:latin typeface="Arial" panose="020B0604020202020204" pitchFamily="34" charset="0"/>
                <a:ea typeface="Aptos" panose="020B0004020202020204" pitchFamily="34" charset="0"/>
                <a:cs typeface="Arial" panose="020B0604020202020204" pitchFamily="34" charset="0"/>
              </a:rPr>
              <a:t>Avibactam</a:t>
            </a:r>
            <a:endParaRPr lang="fr-FR" sz="18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2" name="Rectangle : coins arrondis 11">
            <a:extLst>
              <a:ext uri="{FF2B5EF4-FFF2-40B4-BE49-F238E27FC236}">
                <a16:creationId xmlns:a16="http://schemas.microsoft.com/office/drawing/2014/main" id="{C7205C6E-F748-98B8-C03E-007F09892555}"/>
              </a:ext>
            </a:extLst>
          </p:cNvPr>
          <p:cNvSpPr/>
          <p:nvPr/>
        </p:nvSpPr>
        <p:spPr>
          <a:xfrm>
            <a:off x="2261204" y="4641310"/>
            <a:ext cx="1412421" cy="561921"/>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dirty="0" err="1">
                <a:effectLst/>
                <a:latin typeface="Arial" panose="020B0604020202020204" pitchFamily="34" charset="0"/>
                <a:ea typeface="Aptos" panose="020B0004020202020204" pitchFamily="34" charset="0"/>
                <a:cs typeface="Arial" panose="020B0604020202020204" pitchFamily="34" charset="0"/>
              </a:rPr>
              <a:t>Aztreonam</a:t>
            </a:r>
            <a:endParaRPr lang="fr-FR" sz="18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3" name="Rectangle : coins arrondis 12">
            <a:extLst>
              <a:ext uri="{FF2B5EF4-FFF2-40B4-BE49-F238E27FC236}">
                <a16:creationId xmlns:a16="http://schemas.microsoft.com/office/drawing/2014/main" id="{6A20A584-7CBB-03A6-BEAE-0E6BC81EC82F}"/>
              </a:ext>
            </a:extLst>
          </p:cNvPr>
          <p:cNvSpPr/>
          <p:nvPr/>
        </p:nvSpPr>
        <p:spPr>
          <a:xfrm>
            <a:off x="5026175" y="1176640"/>
            <a:ext cx="2887435" cy="719166"/>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dirty="0">
                <a:effectLst/>
                <a:latin typeface="Arial" panose="020B0604020202020204" pitchFamily="34" charset="0"/>
                <a:ea typeface="Aptos" panose="020B0004020202020204" pitchFamily="34" charset="0"/>
                <a:cs typeface="Arial" panose="020B0604020202020204" pitchFamily="34" charset="0"/>
              </a:rPr>
              <a:t>Serine enzymes</a:t>
            </a:r>
            <a:endParaRPr lang="fr-FR" sz="18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4" name="Rectangle : coins arrondis 13">
            <a:extLst>
              <a:ext uri="{FF2B5EF4-FFF2-40B4-BE49-F238E27FC236}">
                <a16:creationId xmlns:a16="http://schemas.microsoft.com/office/drawing/2014/main" id="{8F9885E8-32EE-E00A-EB94-5C9EC95618AC}"/>
              </a:ext>
            </a:extLst>
          </p:cNvPr>
          <p:cNvSpPr/>
          <p:nvPr/>
        </p:nvSpPr>
        <p:spPr>
          <a:xfrm>
            <a:off x="5026174" y="3940280"/>
            <a:ext cx="2887437" cy="719166"/>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dirty="0">
                <a:effectLst/>
                <a:latin typeface="Arial" panose="020B0604020202020204" pitchFamily="34" charset="0"/>
                <a:ea typeface="Aptos" panose="020B0004020202020204" pitchFamily="34" charset="0"/>
                <a:cs typeface="Arial" panose="020B0604020202020204" pitchFamily="34" charset="0"/>
              </a:rPr>
              <a:t>Class B </a:t>
            </a:r>
            <a:r>
              <a:rPr lang="fr-FR" sz="1800" dirty="0" err="1">
                <a:effectLst/>
                <a:latin typeface="Arial" panose="020B0604020202020204" pitchFamily="34" charset="0"/>
                <a:ea typeface="Aptos" panose="020B0004020202020204" pitchFamily="34" charset="0"/>
                <a:cs typeface="Arial" panose="020B0604020202020204" pitchFamily="34" charset="0"/>
              </a:rPr>
              <a:t>metallo</a:t>
            </a:r>
            <a:r>
              <a:rPr lang="fr-FR" sz="1800" dirty="0">
                <a:effectLst/>
                <a:latin typeface="Arial" panose="020B0604020202020204" pitchFamily="34" charset="0"/>
                <a:ea typeface="Aptos" panose="020B0004020202020204" pitchFamily="34" charset="0"/>
                <a:cs typeface="Arial" panose="020B0604020202020204" pitchFamily="34" charset="0"/>
              </a:rPr>
              <a:t>-beta-lactamases (</a:t>
            </a:r>
            <a:r>
              <a:rPr lang="fr-FR" sz="1800" dirty="0" err="1">
                <a:effectLst/>
                <a:latin typeface="Arial" panose="020B0604020202020204" pitchFamily="34" charset="0"/>
                <a:ea typeface="Aptos" panose="020B0004020202020204" pitchFamily="34" charset="0"/>
                <a:cs typeface="Arial" panose="020B0604020202020204" pitchFamily="34" charset="0"/>
              </a:rPr>
              <a:t>MBLs</a:t>
            </a:r>
            <a:r>
              <a:rPr lang="fr-FR" sz="1800" dirty="0">
                <a:effectLst/>
                <a:latin typeface="Arial" panose="020B0604020202020204" pitchFamily="34" charset="0"/>
                <a:ea typeface="Aptos" panose="020B0004020202020204" pitchFamily="34" charset="0"/>
                <a:cs typeface="Arial" panose="020B0604020202020204" pitchFamily="34" charset="0"/>
              </a:rPr>
              <a:t>)</a:t>
            </a:r>
            <a:endParaRPr lang="fr-FR" sz="18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5" name="Rectangle : coins arrondis 14">
            <a:extLst>
              <a:ext uri="{FF2B5EF4-FFF2-40B4-BE49-F238E27FC236}">
                <a16:creationId xmlns:a16="http://schemas.microsoft.com/office/drawing/2014/main" id="{19661294-05C8-4FAE-80FB-F4BA79A5A503}"/>
              </a:ext>
            </a:extLst>
          </p:cNvPr>
          <p:cNvSpPr/>
          <p:nvPr/>
        </p:nvSpPr>
        <p:spPr>
          <a:xfrm>
            <a:off x="5026176" y="2382314"/>
            <a:ext cx="2887436" cy="719166"/>
          </a:xfrm>
          <a:prstGeom prst="round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dirty="0">
                <a:solidFill>
                  <a:schemeClr val="tx1"/>
                </a:solidFill>
                <a:effectLst/>
                <a:latin typeface="Arial" panose="020B0604020202020204" pitchFamily="34" charset="0"/>
                <a:ea typeface="Aptos" panose="020B0004020202020204" pitchFamily="34" charset="0"/>
                <a:cs typeface="Arial" panose="020B0604020202020204" pitchFamily="34" charset="0"/>
              </a:rPr>
              <a:t>Class B </a:t>
            </a:r>
            <a:r>
              <a:rPr lang="fr-FR" sz="1800" dirty="0" err="1">
                <a:solidFill>
                  <a:schemeClr val="tx1"/>
                </a:solidFill>
                <a:effectLst/>
                <a:latin typeface="Arial" panose="020B0604020202020204" pitchFamily="34" charset="0"/>
                <a:ea typeface="Aptos" panose="020B0004020202020204" pitchFamily="34" charset="0"/>
                <a:cs typeface="Arial" panose="020B0604020202020204" pitchFamily="34" charset="0"/>
              </a:rPr>
              <a:t>metallo</a:t>
            </a:r>
            <a:r>
              <a:rPr lang="fr-FR" sz="1800" dirty="0">
                <a:solidFill>
                  <a:schemeClr val="tx1"/>
                </a:solidFill>
                <a:effectLst/>
                <a:latin typeface="Arial" panose="020B0604020202020204" pitchFamily="34" charset="0"/>
                <a:ea typeface="Aptos" panose="020B0004020202020204" pitchFamily="34" charset="0"/>
                <a:cs typeface="Arial" panose="020B0604020202020204" pitchFamily="34" charset="0"/>
              </a:rPr>
              <a:t>-beta- lactamases (</a:t>
            </a:r>
            <a:r>
              <a:rPr lang="fr-FR" sz="1800" dirty="0" err="1">
                <a:solidFill>
                  <a:schemeClr val="tx1"/>
                </a:solidFill>
                <a:effectLst/>
                <a:latin typeface="Arial" panose="020B0604020202020204" pitchFamily="34" charset="0"/>
                <a:ea typeface="Aptos" panose="020B0004020202020204" pitchFamily="34" charset="0"/>
                <a:cs typeface="Arial" panose="020B0604020202020204" pitchFamily="34" charset="0"/>
              </a:rPr>
              <a:t>MBLs</a:t>
            </a:r>
            <a:r>
              <a:rPr lang="fr-FR" sz="1800" dirty="0">
                <a:solidFill>
                  <a:schemeClr val="tx1"/>
                </a:solidFill>
                <a:effectLst/>
                <a:latin typeface="Arial" panose="020B0604020202020204" pitchFamily="34" charset="0"/>
                <a:ea typeface="Aptos" panose="020B0004020202020204" pitchFamily="34" charset="0"/>
                <a:cs typeface="Arial" panose="020B0604020202020204" pitchFamily="34" charset="0"/>
              </a:rPr>
              <a:t>)</a:t>
            </a:r>
            <a:endParaRPr lang="fr-FR" sz="18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p:txBody>
      </p:sp>
      <p:sp>
        <p:nvSpPr>
          <p:cNvPr id="16" name="Rectangle : coins arrondis 15">
            <a:extLst>
              <a:ext uri="{FF2B5EF4-FFF2-40B4-BE49-F238E27FC236}">
                <a16:creationId xmlns:a16="http://schemas.microsoft.com/office/drawing/2014/main" id="{1EECA98C-9B61-ADF3-A32E-54EDDC194BA9}"/>
              </a:ext>
            </a:extLst>
          </p:cNvPr>
          <p:cNvSpPr/>
          <p:nvPr/>
        </p:nvSpPr>
        <p:spPr>
          <a:xfrm>
            <a:off x="5057471" y="5132576"/>
            <a:ext cx="2856139" cy="719166"/>
          </a:xfrm>
          <a:prstGeom prst="round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dirty="0">
                <a:solidFill>
                  <a:schemeClr val="tx1"/>
                </a:solidFill>
                <a:effectLst/>
                <a:latin typeface="Arial" panose="020B0604020202020204" pitchFamily="34" charset="0"/>
                <a:ea typeface="Aptos" panose="020B0004020202020204" pitchFamily="34" charset="0"/>
                <a:cs typeface="Arial" panose="020B0604020202020204" pitchFamily="34" charset="0"/>
              </a:rPr>
              <a:t>Serine enzymes</a:t>
            </a:r>
            <a:endParaRPr lang="fr-FR" sz="18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p:txBody>
      </p:sp>
      <p:sp>
        <p:nvSpPr>
          <p:cNvPr id="31" name="Espace réservé du texte 1">
            <a:extLst>
              <a:ext uri="{FF2B5EF4-FFF2-40B4-BE49-F238E27FC236}">
                <a16:creationId xmlns:a16="http://schemas.microsoft.com/office/drawing/2014/main" id="{F7F317BE-4B54-40ED-95D3-D9BBE308CD4A}"/>
              </a:ext>
            </a:extLst>
          </p:cNvPr>
          <p:cNvSpPr>
            <a:spLocks noGrp="1"/>
          </p:cNvSpPr>
          <p:nvPr>
            <p:ph type="body" sz="quarter" idx="15"/>
          </p:nvPr>
        </p:nvSpPr>
        <p:spPr>
          <a:xfrm>
            <a:off x="8383603" y="1054088"/>
            <a:ext cx="3545930" cy="974761"/>
          </a:xfrm>
        </p:spPr>
        <p:txBody>
          <a:bodyPr/>
          <a:lstStyle/>
          <a:p>
            <a:pPr>
              <a:lnSpc>
                <a:spcPct val="107000"/>
              </a:lnSpc>
              <a:spcBef>
                <a:spcPts val="0"/>
              </a:spcBef>
            </a:pPr>
            <a:r>
              <a:rPr lang="fr-FR" sz="1400" kern="100" dirty="0">
                <a:effectLst/>
                <a:ea typeface="Aptos" panose="020B0004020202020204" pitchFamily="34" charset="0"/>
              </a:rPr>
              <a:t>Class A </a:t>
            </a:r>
            <a:r>
              <a:rPr lang="fr-FR" sz="1400" kern="100" dirty="0" err="1">
                <a:effectLst/>
                <a:ea typeface="Aptos" panose="020B0004020202020204" pitchFamily="34" charset="0"/>
              </a:rPr>
              <a:t>extended-spectrum</a:t>
            </a:r>
            <a:r>
              <a:rPr lang="fr-FR" sz="1400" kern="100" dirty="0">
                <a:effectLst/>
                <a:ea typeface="Aptos" panose="020B0004020202020204" pitchFamily="34" charset="0"/>
              </a:rPr>
              <a:t> beta-lactamases (</a:t>
            </a:r>
            <a:r>
              <a:rPr lang="fr-FR" sz="1400" kern="100" dirty="0" err="1">
                <a:effectLst/>
                <a:ea typeface="Aptos" panose="020B0004020202020204" pitchFamily="34" charset="0"/>
              </a:rPr>
              <a:t>ESBLs</a:t>
            </a:r>
            <a:r>
              <a:rPr lang="fr-FR" sz="1400" kern="100" dirty="0">
                <a:effectLst/>
                <a:ea typeface="Aptos" panose="020B0004020202020204" pitchFamily="34" charset="0"/>
              </a:rPr>
              <a:t>)</a:t>
            </a:r>
          </a:p>
          <a:p>
            <a:pPr>
              <a:lnSpc>
                <a:spcPct val="107000"/>
              </a:lnSpc>
              <a:spcBef>
                <a:spcPts val="0"/>
              </a:spcBef>
            </a:pPr>
            <a:r>
              <a:rPr lang="fr-FR" sz="1400" kern="100" dirty="0" err="1">
                <a:effectLst/>
                <a:ea typeface="Aptos" panose="020B0004020202020204" pitchFamily="34" charset="0"/>
              </a:rPr>
              <a:t>Carbapenemases</a:t>
            </a:r>
            <a:r>
              <a:rPr lang="fr-FR" sz="1400" kern="100" dirty="0">
                <a:effectLst/>
                <a:ea typeface="Aptos" panose="020B0004020202020204" pitchFamily="34" charset="0"/>
              </a:rPr>
              <a:t> class C (</a:t>
            </a:r>
            <a:r>
              <a:rPr lang="fr-FR" sz="1400" kern="100" dirty="0" err="1">
                <a:effectLst/>
                <a:ea typeface="Aptos" panose="020B0004020202020204" pitchFamily="34" charset="0"/>
              </a:rPr>
              <a:t>KPCs</a:t>
            </a:r>
            <a:r>
              <a:rPr lang="fr-FR" sz="1400" kern="100" dirty="0">
                <a:effectLst/>
                <a:ea typeface="Aptos" panose="020B0004020202020204" pitchFamily="34" charset="0"/>
              </a:rPr>
              <a:t>), as </a:t>
            </a:r>
            <a:r>
              <a:rPr lang="fr-FR" sz="1400" kern="100" dirty="0" err="1">
                <a:effectLst/>
                <a:ea typeface="Aptos" panose="020B0004020202020204" pitchFamily="34" charset="0"/>
              </a:rPr>
              <a:t>well</a:t>
            </a:r>
            <a:r>
              <a:rPr lang="fr-FR" sz="1400" kern="100" dirty="0">
                <a:effectLst/>
                <a:ea typeface="Aptos" panose="020B0004020202020204" pitchFamily="34" charset="0"/>
              </a:rPr>
              <a:t> class D (OXA-48)</a:t>
            </a:r>
          </a:p>
        </p:txBody>
      </p:sp>
      <p:sp>
        <p:nvSpPr>
          <p:cNvPr id="32" name="Espace réservé du texte 1">
            <a:extLst>
              <a:ext uri="{FF2B5EF4-FFF2-40B4-BE49-F238E27FC236}">
                <a16:creationId xmlns:a16="http://schemas.microsoft.com/office/drawing/2014/main" id="{0ECCC21D-CF81-1A4B-DEF9-9DD8CB5F13C9}"/>
              </a:ext>
            </a:extLst>
          </p:cNvPr>
          <p:cNvSpPr txBox="1">
            <a:spLocks/>
          </p:cNvSpPr>
          <p:nvPr/>
        </p:nvSpPr>
        <p:spPr>
          <a:xfrm>
            <a:off x="8492065" y="2318613"/>
            <a:ext cx="1036025" cy="73700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fr-FR" sz="1400" kern="100" dirty="0">
                <a:ea typeface="Aptos" panose="020B0004020202020204" pitchFamily="34" charset="0"/>
              </a:rPr>
              <a:t>NDM</a:t>
            </a:r>
          </a:p>
          <a:p>
            <a:pPr>
              <a:lnSpc>
                <a:spcPct val="107000"/>
              </a:lnSpc>
              <a:spcBef>
                <a:spcPts val="0"/>
              </a:spcBef>
            </a:pPr>
            <a:r>
              <a:rPr lang="fr-FR" sz="1400" kern="100" dirty="0">
                <a:ea typeface="Aptos" panose="020B0004020202020204" pitchFamily="34" charset="0"/>
              </a:rPr>
              <a:t>VIM</a:t>
            </a:r>
          </a:p>
          <a:p>
            <a:pPr>
              <a:lnSpc>
                <a:spcPct val="107000"/>
              </a:lnSpc>
              <a:spcBef>
                <a:spcPts val="0"/>
              </a:spcBef>
            </a:pPr>
            <a:r>
              <a:rPr lang="fr-FR" sz="1400" kern="100" dirty="0">
                <a:ea typeface="Aptos" panose="020B0004020202020204" pitchFamily="34" charset="0"/>
              </a:rPr>
              <a:t>IMP</a:t>
            </a:r>
          </a:p>
        </p:txBody>
      </p:sp>
      <p:sp>
        <p:nvSpPr>
          <p:cNvPr id="33" name="Espace réservé du texte 1">
            <a:extLst>
              <a:ext uri="{FF2B5EF4-FFF2-40B4-BE49-F238E27FC236}">
                <a16:creationId xmlns:a16="http://schemas.microsoft.com/office/drawing/2014/main" id="{15AD496E-6614-F6F6-6644-853E1A510522}"/>
              </a:ext>
            </a:extLst>
          </p:cNvPr>
          <p:cNvSpPr txBox="1">
            <a:spLocks/>
          </p:cNvSpPr>
          <p:nvPr/>
        </p:nvSpPr>
        <p:spPr>
          <a:xfrm>
            <a:off x="8537613" y="3874473"/>
            <a:ext cx="2969586" cy="73700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fr-FR" sz="1400" kern="100" dirty="0">
                <a:ea typeface="Aptos" panose="020B0004020202020204" pitchFamily="34" charset="0"/>
              </a:rPr>
              <a:t>NDM</a:t>
            </a:r>
          </a:p>
          <a:p>
            <a:pPr>
              <a:lnSpc>
                <a:spcPct val="107000"/>
              </a:lnSpc>
              <a:spcBef>
                <a:spcPts val="0"/>
              </a:spcBef>
            </a:pPr>
            <a:r>
              <a:rPr lang="fr-FR" sz="1400" kern="100" dirty="0">
                <a:ea typeface="Aptos" panose="020B0004020202020204" pitchFamily="34" charset="0"/>
              </a:rPr>
              <a:t>VIM</a:t>
            </a:r>
          </a:p>
          <a:p>
            <a:pPr>
              <a:lnSpc>
                <a:spcPct val="107000"/>
              </a:lnSpc>
              <a:spcBef>
                <a:spcPts val="0"/>
              </a:spcBef>
            </a:pPr>
            <a:r>
              <a:rPr lang="fr-FR" sz="1400" kern="100" dirty="0">
                <a:ea typeface="Aptos" panose="020B0004020202020204" pitchFamily="34" charset="0"/>
              </a:rPr>
              <a:t>IMP</a:t>
            </a:r>
          </a:p>
        </p:txBody>
      </p:sp>
      <p:sp>
        <p:nvSpPr>
          <p:cNvPr id="34" name="Espace réservé du texte 1">
            <a:extLst>
              <a:ext uri="{FF2B5EF4-FFF2-40B4-BE49-F238E27FC236}">
                <a16:creationId xmlns:a16="http://schemas.microsoft.com/office/drawing/2014/main" id="{B6FEE104-4579-343C-6BC5-69095B210DBB}"/>
              </a:ext>
            </a:extLst>
          </p:cNvPr>
          <p:cNvSpPr txBox="1">
            <a:spLocks/>
          </p:cNvSpPr>
          <p:nvPr/>
        </p:nvSpPr>
        <p:spPr>
          <a:xfrm>
            <a:off x="8537613" y="4949220"/>
            <a:ext cx="2969586" cy="10858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fr-FR" sz="1400" kern="100" dirty="0">
                <a:ea typeface="Aptos" panose="020B0004020202020204" pitchFamily="34" charset="0"/>
              </a:rPr>
              <a:t>ESBLS</a:t>
            </a:r>
          </a:p>
          <a:p>
            <a:pPr>
              <a:lnSpc>
                <a:spcPct val="107000"/>
              </a:lnSpc>
              <a:spcBef>
                <a:spcPts val="0"/>
              </a:spcBef>
            </a:pPr>
            <a:r>
              <a:rPr lang="fr-FR" sz="1400" kern="100" dirty="0" err="1">
                <a:ea typeface="Aptos" panose="020B0004020202020204" pitchFamily="34" charset="0"/>
              </a:rPr>
              <a:t>KPCs</a:t>
            </a:r>
            <a:endParaRPr lang="fr-FR" sz="1400" kern="100" dirty="0">
              <a:ea typeface="Aptos" panose="020B0004020202020204" pitchFamily="34" charset="0"/>
            </a:endParaRPr>
          </a:p>
          <a:p>
            <a:pPr>
              <a:lnSpc>
                <a:spcPct val="107000"/>
              </a:lnSpc>
              <a:spcBef>
                <a:spcPts val="0"/>
              </a:spcBef>
            </a:pPr>
            <a:r>
              <a:rPr lang="fr-FR" sz="1400" kern="100" dirty="0">
                <a:ea typeface="Aptos" panose="020B0004020202020204" pitchFamily="34" charset="0"/>
              </a:rPr>
              <a:t>OXA-48</a:t>
            </a:r>
          </a:p>
          <a:p>
            <a:pPr>
              <a:lnSpc>
                <a:spcPct val="107000"/>
              </a:lnSpc>
              <a:spcBef>
                <a:spcPts val="0"/>
              </a:spcBef>
            </a:pPr>
            <a:r>
              <a:rPr lang="fr-FR" sz="1400" kern="100" dirty="0">
                <a:ea typeface="Aptos" panose="020B0004020202020204" pitchFamily="34" charset="0"/>
              </a:rPr>
              <a:t>Other </a:t>
            </a:r>
            <a:r>
              <a:rPr lang="fr-FR" sz="1400" kern="100" dirty="0" err="1">
                <a:ea typeface="Aptos" panose="020B0004020202020204" pitchFamily="34" charset="0"/>
              </a:rPr>
              <a:t>cephalosporinases</a:t>
            </a:r>
            <a:endParaRPr lang="fr-FR" sz="1400" kern="100" dirty="0">
              <a:ea typeface="Aptos" panose="020B0004020202020204" pitchFamily="34" charset="0"/>
            </a:endParaRPr>
          </a:p>
        </p:txBody>
      </p:sp>
      <p:pic>
        <p:nvPicPr>
          <p:cNvPr id="37" name="Image 36">
            <a:extLst>
              <a:ext uri="{FF2B5EF4-FFF2-40B4-BE49-F238E27FC236}">
                <a16:creationId xmlns:a16="http://schemas.microsoft.com/office/drawing/2014/main" id="{70643350-A83B-17F3-E98F-63F66D372884}"/>
              </a:ext>
            </a:extLst>
          </p:cNvPr>
          <p:cNvPicPr>
            <a:picLocks noChangeAspect="1"/>
          </p:cNvPicPr>
          <p:nvPr/>
        </p:nvPicPr>
        <p:blipFill rotWithShape="1">
          <a:blip r:embed="rId2">
            <a:alphaModFix/>
          </a:blip>
          <a:srcRect l="19675" t="8448" r="4482" b="8596"/>
          <a:stretch/>
        </p:blipFill>
        <p:spPr>
          <a:xfrm>
            <a:off x="4686986" y="1368324"/>
            <a:ext cx="330292" cy="333209"/>
          </a:xfrm>
          <a:prstGeom prst="rect">
            <a:avLst/>
          </a:prstGeom>
        </p:spPr>
      </p:pic>
      <p:pic>
        <p:nvPicPr>
          <p:cNvPr id="39" name="Image 38">
            <a:extLst>
              <a:ext uri="{FF2B5EF4-FFF2-40B4-BE49-F238E27FC236}">
                <a16:creationId xmlns:a16="http://schemas.microsoft.com/office/drawing/2014/main" id="{14026417-872E-ADEA-070C-A9C4E4052779}"/>
              </a:ext>
            </a:extLst>
          </p:cNvPr>
          <p:cNvPicPr>
            <a:picLocks noChangeAspect="1"/>
          </p:cNvPicPr>
          <p:nvPr/>
        </p:nvPicPr>
        <p:blipFill>
          <a:blip r:embed="rId3"/>
          <a:stretch>
            <a:fillRect/>
          </a:stretch>
        </p:blipFill>
        <p:spPr>
          <a:xfrm>
            <a:off x="4718548" y="2531654"/>
            <a:ext cx="298730" cy="310923"/>
          </a:xfrm>
          <a:prstGeom prst="rect">
            <a:avLst/>
          </a:prstGeom>
        </p:spPr>
      </p:pic>
      <p:pic>
        <p:nvPicPr>
          <p:cNvPr id="40" name="Image 39">
            <a:extLst>
              <a:ext uri="{FF2B5EF4-FFF2-40B4-BE49-F238E27FC236}">
                <a16:creationId xmlns:a16="http://schemas.microsoft.com/office/drawing/2014/main" id="{0EC9D4EF-1847-17D5-7E7E-573DFE8CA526}"/>
              </a:ext>
            </a:extLst>
          </p:cNvPr>
          <p:cNvPicPr>
            <a:picLocks noChangeAspect="1"/>
          </p:cNvPicPr>
          <p:nvPr/>
        </p:nvPicPr>
        <p:blipFill rotWithShape="1">
          <a:blip r:embed="rId2">
            <a:alphaModFix/>
          </a:blip>
          <a:srcRect l="19675" t="8448" r="4482" b="8596"/>
          <a:stretch/>
        </p:blipFill>
        <p:spPr>
          <a:xfrm>
            <a:off x="4659877" y="4146303"/>
            <a:ext cx="330292" cy="333209"/>
          </a:xfrm>
          <a:prstGeom prst="rect">
            <a:avLst/>
          </a:prstGeom>
        </p:spPr>
      </p:pic>
      <p:pic>
        <p:nvPicPr>
          <p:cNvPr id="41" name="Image 40">
            <a:extLst>
              <a:ext uri="{FF2B5EF4-FFF2-40B4-BE49-F238E27FC236}">
                <a16:creationId xmlns:a16="http://schemas.microsoft.com/office/drawing/2014/main" id="{8770C36B-DA80-CA65-41B6-AC13E9FC4732}"/>
              </a:ext>
            </a:extLst>
          </p:cNvPr>
          <p:cNvPicPr>
            <a:picLocks noChangeAspect="1"/>
          </p:cNvPicPr>
          <p:nvPr/>
        </p:nvPicPr>
        <p:blipFill>
          <a:blip r:embed="rId3"/>
          <a:stretch>
            <a:fillRect/>
          </a:stretch>
        </p:blipFill>
        <p:spPr>
          <a:xfrm>
            <a:off x="4721583" y="5313664"/>
            <a:ext cx="298730" cy="310923"/>
          </a:xfrm>
          <a:prstGeom prst="rect">
            <a:avLst/>
          </a:prstGeom>
        </p:spPr>
      </p:pic>
      <p:cxnSp>
        <p:nvCxnSpPr>
          <p:cNvPr id="43" name="Connecteur : en angle 42">
            <a:extLst>
              <a:ext uri="{FF2B5EF4-FFF2-40B4-BE49-F238E27FC236}">
                <a16:creationId xmlns:a16="http://schemas.microsoft.com/office/drawing/2014/main" id="{BF82AB0A-3FB0-F3DA-5B3F-4D110120F340}"/>
              </a:ext>
            </a:extLst>
          </p:cNvPr>
          <p:cNvCxnSpPr>
            <a:stCxn id="11" idx="3"/>
            <a:endCxn id="37" idx="1"/>
          </p:cNvCxnSpPr>
          <p:nvPr/>
        </p:nvCxnSpPr>
        <p:spPr>
          <a:xfrm flipV="1">
            <a:off x="3673625" y="1534929"/>
            <a:ext cx="1013361" cy="574996"/>
          </a:xfrm>
          <a:prstGeom prst="bentConnector3">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necteur : en angle 44">
            <a:extLst>
              <a:ext uri="{FF2B5EF4-FFF2-40B4-BE49-F238E27FC236}">
                <a16:creationId xmlns:a16="http://schemas.microsoft.com/office/drawing/2014/main" id="{A3EBD285-5924-F850-A639-9267F6A838CD}"/>
              </a:ext>
            </a:extLst>
          </p:cNvPr>
          <p:cNvCxnSpPr>
            <a:cxnSpLocks/>
          </p:cNvCxnSpPr>
          <p:nvPr/>
        </p:nvCxnSpPr>
        <p:spPr>
          <a:xfrm>
            <a:off x="3682523" y="2107770"/>
            <a:ext cx="1036025" cy="569298"/>
          </a:xfrm>
          <a:prstGeom prst="bentConnector3">
            <a:avLst>
              <a:gd name="adj1" fmla="val 47651"/>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50" name="Connecteur : en angle 49">
            <a:extLst>
              <a:ext uri="{FF2B5EF4-FFF2-40B4-BE49-F238E27FC236}">
                <a16:creationId xmlns:a16="http://schemas.microsoft.com/office/drawing/2014/main" id="{810676F0-B170-84D4-BC42-406A1B7C4217}"/>
              </a:ext>
            </a:extLst>
          </p:cNvPr>
          <p:cNvCxnSpPr/>
          <p:nvPr/>
        </p:nvCxnSpPr>
        <p:spPr>
          <a:xfrm flipV="1">
            <a:off x="3676660" y="4320707"/>
            <a:ext cx="1013361" cy="574996"/>
          </a:xfrm>
          <a:prstGeom prst="bentConnector3">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necteur : en angle 50">
            <a:extLst>
              <a:ext uri="{FF2B5EF4-FFF2-40B4-BE49-F238E27FC236}">
                <a16:creationId xmlns:a16="http://schemas.microsoft.com/office/drawing/2014/main" id="{85863317-4273-EDDF-9511-5B5207DA4080}"/>
              </a:ext>
            </a:extLst>
          </p:cNvPr>
          <p:cNvCxnSpPr>
            <a:cxnSpLocks/>
          </p:cNvCxnSpPr>
          <p:nvPr/>
        </p:nvCxnSpPr>
        <p:spPr>
          <a:xfrm>
            <a:off x="3685558" y="4893548"/>
            <a:ext cx="1036025" cy="569298"/>
          </a:xfrm>
          <a:prstGeom prst="bentConnector3">
            <a:avLst>
              <a:gd name="adj1" fmla="val 47191"/>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sp>
        <p:nvSpPr>
          <p:cNvPr id="54" name="Accolade ouvrante 53">
            <a:extLst>
              <a:ext uri="{FF2B5EF4-FFF2-40B4-BE49-F238E27FC236}">
                <a16:creationId xmlns:a16="http://schemas.microsoft.com/office/drawing/2014/main" id="{C7514DB0-10B0-3EFB-0F54-6CF0440A9BA2}"/>
              </a:ext>
            </a:extLst>
          </p:cNvPr>
          <p:cNvSpPr/>
          <p:nvPr/>
        </p:nvSpPr>
        <p:spPr>
          <a:xfrm>
            <a:off x="7950192" y="1054088"/>
            <a:ext cx="433411" cy="974761"/>
          </a:xfrm>
          <a:prstGeom prst="lef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5" name="Accolade ouvrante 54">
            <a:extLst>
              <a:ext uri="{FF2B5EF4-FFF2-40B4-BE49-F238E27FC236}">
                <a16:creationId xmlns:a16="http://schemas.microsoft.com/office/drawing/2014/main" id="{84796919-B172-0913-A9B4-EF2F217EA6DD}"/>
              </a:ext>
            </a:extLst>
          </p:cNvPr>
          <p:cNvSpPr/>
          <p:nvPr/>
        </p:nvSpPr>
        <p:spPr>
          <a:xfrm>
            <a:off x="7986133" y="2220549"/>
            <a:ext cx="433411" cy="974761"/>
          </a:xfrm>
          <a:prstGeom prst="lef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6" name="Accolade ouvrante 55">
            <a:extLst>
              <a:ext uri="{FF2B5EF4-FFF2-40B4-BE49-F238E27FC236}">
                <a16:creationId xmlns:a16="http://schemas.microsoft.com/office/drawing/2014/main" id="{08E44139-1660-77E7-EEDB-FDD12CE16F16}"/>
              </a:ext>
            </a:extLst>
          </p:cNvPr>
          <p:cNvSpPr/>
          <p:nvPr/>
        </p:nvSpPr>
        <p:spPr>
          <a:xfrm>
            <a:off x="7986132" y="3812482"/>
            <a:ext cx="433411" cy="974761"/>
          </a:xfrm>
          <a:prstGeom prst="lef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7" name="Accolade ouvrante 56">
            <a:extLst>
              <a:ext uri="{FF2B5EF4-FFF2-40B4-BE49-F238E27FC236}">
                <a16:creationId xmlns:a16="http://schemas.microsoft.com/office/drawing/2014/main" id="{0BBD180F-4D21-DFDB-56D4-11F179317788}"/>
              </a:ext>
            </a:extLst>
          </p:cNvPr>
          <p:cNvSpPr/>
          <p:nvPr/>
        </p:nvSpPr>
        <p:spPr>
          <a:xfrm>
            <a:off x="8011530" y="4978943"/>
            <a:ext cx="433411" cy="974761"/>
          </a:xfrm>
          <a:prstGeom prst="lef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8" name="ZoneTexte 57">
            <a:extLst>
              <a:ext uri="{FF2B5EF4-FFF2-40B4-BE49-F238E27FC236}">
                <a16:creationId xmlns:a16="http://schemas.microsoft.com/office/drawing/2014/main" id="{545E8E61-478B-F1CB-1D99-F629799D64A2}"/>
              </a:ext>
            </a:extLst>
          </p:cNvPr>
          <p:cNvSpPr txBox="1"/>
          <p:nvPr/>
        </p:nvSpPr>
        <p:spPr>
          <a:xfrm>
            <a:off x="1830312" y="2465401"/>
            <a:ext cx="2175933" cy="215444"/>
          </a:xfrm>
          <a:prstGeom prst="rect">
            <a:avLst/>
          </a:prstGeom>
          <a:noFill/>
        </p:spPr>
        <p:txBody>
          <a:bodyPr wrap="square" rtlCol="0">
            <a:spAutoFit/>
          </a:bodyPr>
          <a:lstStyle/>
          <a:p>
            <a:r>
              <a:rPr lang="fr-FR" sz="800" kern="100" dirty="0" err="1">
                <a:effectLst/>
                <a:latin typeface="Arial" panose="020B0604020202020204" pitchFamily="34" charset="0"/>
                <a:ea typeface="Aptos" panose="020B0004020202020204" pitchFamily="34" charset="0"/>
                <a:cs typeface="Arial" panose="020B0604020202020204" pitchFamily="34" charset="0"/>
              </a:rPr>
              <a:t>diazabicyclooctane</a:t>
            </a:r>
            <a:r>
              <a:rPr lang="fr-FR" sz="800" kern="100" dirty="0">
                <a:effectLst/>
                <a:latin typeface="Arial" panose="020B0604020202020204" pitchFamily="34" charset="0"/>
                <a:ea typeface="Aptos" panose="020B0004020202020204" pitchFamily="34" charset="0"/>
                <a:cs typeface="Arial" panose="020B0604020202020204" pitchFamily="34" charset="0"/>
              </a:rPr>
              <a:t> beta-lactamase </a:t>
            </a:r>
            <a:r>
              <a:rPr lang="fr-FR" sz="800" kern="100" dirty="0" err="1">
                <a:effectLst/>
                <a:latin typeface="Arial" panose="020B0604020202020204" pitchFamily="34" charset="0"/>
                <a:ea typeface="Aptos" panose="020B0004020202020204" pitchFamily="34" charset="0"/>
                <a:cs typeface="Arial" panose="020B0604020202020204" pitchFamily="34" charset="0"/>
              </a:rPr>
              <a:t>inhibitor</a:t>
            </a:r>
            <a:endParaRPr lang="fr-FR" sz="80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137969053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Background - </a:t>
            </a:r>
            <a:r>
              <a:rPr lang="fr-FR" dirty="0" err="1"/>
              <a:t>Rationale</a:t>
            </a:r>
            <a:endParaRPr lang="fr-FR" dirty="0"/>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Jorge BOÁN et al., ECCMID</a:t>
            </a:r>
            <a:r>
              <a:rPr lang="fr-FR" baseline="30000" dirty="0">
                <a:latin typeface="Arial Narrow" panose="020B0606020202030204" pitchFamily="34" charset="0"/>
              </a:rPr>
              <a:t>®</a:t>
            </a:r>
            <a:r>
              <a:rPr lang="fr-FR" dirty="0">
                <a:latin typeface="Arial Narrow" panose="020B0606020202030204" pitchFamily="34" charset="0"/>
              </a:rPr>
              <a:t> 2024, Abs#O1173</a:t>
            </a:r>
            <a:endParaRPr lang="fr-FR" dirty="0"/>
          </a:p>
        </p:txBody>
      </p:sp>
      <p:grpSp>
        <p:nvGrpSpPr>
          <p:cNvPr id="60" name="Groupe 59">
            <a:extLst>
              <a:ext uri="{FF2B5EF4-FFF2-40B4-BE49-F238E27FC236}">
                <a16:creationId xmlns:a16="http://schemas.microsoft.com/office/drawing/2014/main" id="{00D8DD43-1604-DD9C-5C97-7A981B6B4854}"/>
              </a:ext>
            </a:extLst>
          </p:cNvPr>
          <p:cNvGrpSpPr/>
          <p:nvPr/>
        </p:nvGrpSpPr>
        <p:grpSpPr>
          <a:xfrm>
            <a:off x="1147656" y="897467"/>
            <a:ext cx="10764944" cy="4980940"/>
            <a:chOff x="1147656" y="897467"/>
            <a:chExt cx="10764944" cy="4980940"/>
          </a:xfrm>
        </p:grpSpPr>
        <p:pic>
          <p:nvPicPr>
            <p:cNvPr id="7" name="Image 6" descr="Une image contenant texte, capture d’écran, diagramme, ligne&#10;&#10;Description générée automatiquement">
              <a:extLst>
                <a:ext uri="{FF2B5EF4-FFF2-40B4-BE49-F238E27FC236}">
                  <a16:creationId xmlns:a16="http://schemas.microsoft.com/office/drawing/2014/main" id="{54A2CD93-4566-9CC8-177A-AEDA8414E105}"/>
                </a:ext>
              </a:extLst>
            </p:cNvPr>
            <p:cNvPicPr>
              <a:picLocks noChangeAspect="1"/>
            </p:cNvPicPr>
            <p:nvPr/>
          </p:nvPicPr>
          <p:blipFill rotWithShape="1">
            <a:blip r:embed="rId2">
              <a:extLst>
                <a:ext uri="{28A0092B-C50C-407E-A947-70E740481C1C}">
                  <a14:useLocalDpi xmlns:a14="http://schemas.microsoft.com/office/drawing/2010/main" val="0"/>
                </a:ext>
              </a:extLst>
            </a:blip>
            <a:srcRect l="7934" t="13881" r="5702" b="13630"/>
            <a:stretch/>
          </p:blipFill>
          <p:spPr>
            <a:xfrm>
              <a:off x="1147656" y="979593"/>
              <a:ext cx="10514754" cy="4898814"/>
            </a:xfrm>
            <a:prstGeom prst="rect">
              <a:avLst/>
            </a:prstGeom>
          </p:spPr>
        </p:pic>
        <p:sp>
          <p:nvSpPr>
            <p:cNvPr id="8" name="Rectangle 7">
              <a:extLst>
                <a:ext uri="{FF2B5EF4-FFF2-40B4-BE49-F238E27FC236}">
                  <a16:creationId xmlns:a16="http://schemas.microsoft.com/office/drawing/2014/main" id="{DCC26F6D-3AA5-6E73-6BA5-D48AFAE84B43}"/>
                </a:ext>
              </a:extLst>
            </p:cNvPr>
            <p:cNvSpPr/>
            <p:nvPr/>
          </p:nvSpPr>
          <p:spPr>
            <a:xfrm>
              <a:off x="11362267" y="897467"/>
              <a:ext cx="550333" cy="13716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2C1650AA-88AD-62E2-7D62-730D8EDCFBF6}"/>
                </a:ext>
              </a:extLst>
            </p:cNvPr>
            <p:cNvSpPr txBox="1"/>
            <p:nvPr/>
          </p:nvSpPr>
          <p:spPr>
            <a:xfrm>
              <a:off x="3835400" y="2115178"/>
              <a:ext cx="1083695" cy="307777"/>
            </a:xfrm>
            <a:prstGeom prst="rect">
              <a:avLst/>
            </a:prstGeom>
            <a:solidFill>
              <a:schemeClr val="bg1"/>
            </a:solidFill>
          </p:spPr>
          <p:txBody>
            <a:bodyPr wrap="none" rtlCol="0">
              <a:spAutoFit/>
            </a:bodyPr>
            <a:lstStyle/>
            <a:p>
              <a:r>
                <a:rPr lang="fr-FR" sz="1400" b="1" dirty="0">
                  <a:latin typeface="Arial" panose="020B0604020202020204" pitchFamily="34" charset="0"/>
                  <a:cs typeface="Arial" panose="020B0604020202020204" pitchFamily="34" charset="0"/>
                </a:rPr>
                <a:t>Avibactam</a:t>
              </a:r>
            </a:p>
          </p:txBody>
        </p:sp>
        <p:sp>
          <p:nvSpPr>
            <p:cNvPr id="10" name="ZoneTexte 9">
              <a:extLst>
                <a:ext uri="{FF2B5EF4-FFF2-40B4-BE49-F238E27FC236}">
                  <a16:creationId xmlns:a16="http://schemas.microsoft.com/office/drawing/2014/main" id="{BC84198B-A40D-39F7-5C41-62881FBBF3E9}"/>
                </a:ext>
              </a:extLst>
            </p:cNvPr>
            <p:cNvSpPr txBox="1"/>
            <p:nvPr/>
          </p:nvSpPr>
          <p:spPr>
            <a:xfrm>
              <a:off x="1617133" y="5027711"/>
              <a:ext cx="1111202" cy="307777"/>
            </a:xfrm>
            <a:prstGeom prst="rect">
              <a:avLst/>
            </a:prstGeom>
            <a:solidFill>
              <a:schemeClr val="bg1"/>
            </a:solidFill>
          </p:spPr>
          <p:txBody>
            <a:bodyPr wrap="none" rtlCol="0">
              <a:spAutoFit/>
            </a:bodyPr>
            <a:lstStyle/>
            <a:p>
              <a:r>
                <a:rPr lang="fr-FR" sz="1400" b="1" dirty="0" err="1">
                  <a:latin typeface="Arial" panose="020B0604020202020204" pitchFamily="34" charset="0"/>
                  <a:cs typeface="Arial" panose="020B0604020202020204" pitchFamily="34" charset="0"/>
                </a:rPr>
                <a:t>Aztreonam</a:t>
              </a:r>
              <a:endParaRPr lang="fr-FR" sz="1400" b="1" dirty="0">
                <a:latin typeface="Arial" panose="020B0604020202020204" pitchFamily="34" charset="0"/>
                <a:cs typeface="Arial" panose="020B0604020202020204" pitchFamily="34" charset="0"/>
              </a:endParaRPr>
            </a:p>
          </p:txBody>
        </p:sp>
        <p:sp>
          <p:nvSpPr>
            <p:cNvPr id="17" name="ZoneTexte 16">
              <a:extLst>
                <a:ext uri="{FF2B5EF4-FFF2-40B4-BE49-F238E27FC236}">
                  <a16:creationId xmlns:a16="http://schemas.microsoft.com/office/drawing/2014/main" id="{672B672C-E93B-1F6E-6391-D7D934F73451}"/>
                </a:ext>
              </a:extLst>
            </p:cNvPr>
            <p:cNvSpPr txBox="1"/>
            <p:nvPr/>
          </p:nvSpPr>
          <p:spPr>
            <a:xfrm>
              <a:off x="3039060" y="2543091"/>
              <a:ext cx="514885" cy="769441"/>
            </a:xfrm>
            <a:prstGeom prst="rect">
              <a:avLst/>
            </a:prstGeom>
            <a:solidFill>
              <a:schemeClr val="bg1"/>
            </a:solidFill>
          </p:spPr>
          <p:txBody>
            <a:bodyPr wrap="none" rtlCol="0">
              <a:spAutoFit/>
            </a:bodyPr>
            <a:lstStyle/>
            <a:p>
              <a:r>
                <a:rPr lang="fr-FR" sz="4400" b="1" dirty="0">
                  <a:latin typeface="Arial" panose="020B0604020202020204" pitchFamily="34" charset="0"/>
                  <a:cs typeface="Arial" panose="020B0604020202020204" pitchFamily="34" charset="0"/>
                </a:rPr>
                <a:t>+</a:t>
              </a:r>
            </a:p>
          </p:txBody>
        </p:sp>
        <p:sp>
          <p:nvSpPr>
            <p:cNvPr id="18" name="ZoneTexte 17">
              <a:extLst>
                <a:ext uri="{FF2B5EF4-FFF2-40B4-BE49-F238E27FC236}">
                  <a16:creationId xmlns:a16="http://schemas.microsoft.com/office/drawing/2014/main" id="{A6B339CE-77D3-E901-7CD7-0B1248FDBA25}"/>
                </a:ext>
              </a:extLst>
            </p:cNvPr>
            <p:cNvSpPr txBox="1"/>
            <p:nvPr/>
          </p:nvSpPr>
          <p:spPr>
            <a:xfrm>
              <a:off x="8191621" y="4873822"/>
              <a:ext cx="458780" cy="276999"/>
            </a:xfrm>
            <a:prstGeom prst="rect">
              <a:avLst/>
            </a:prstGeom>
            <a:solidFill>
              <a:srgbClr val="FCEBDE"/>
            </a:solidFill>
          </p:spPr>
          <p:txBody>
            <a:bodyPr wrap="none" rtlCol="0">
              <a:spAutoFit/>
            </a:bodyPr>
            <a:lstStyle/>
            <a:p>
              <a:r>
                <a:rPr lang="fr-FR" sz="1200" b="1" dirty="0">
                  <a:latin typeface="Arial" panose="020B0604020202020204" pitchFamily="34" charset="0"/>
                  <a:cs typeface="Arial" panose="020B0604020202020204" pitchFamily="34" charset="0"/>
                </a:rPr>
                <a:t>VIM</a:t>
              </a:r>
            </a:p>
          </p:txBody>
        </p:sp>
        <p:sp>
          <p:nvSpPr>
            <p:cNvPr id="19" name="ZoneTexte 18">
              <a:extLst>
                <a:ext uri="{FF2B5EF4-FFF2-40B4-BE49-F238E27FC236}">
                  <a16:creationId xmlns:a16="http://schemas.microsoft.com/office/drawing/2014/main" id="{F09E2B74-EA84-93ED-D673-DD198FEEEB03}"/>
                </a:ext>
              </a:extLst>
            </p:cNvPr>
            <p:cNvSpPr txBox="1"/>
            <p:nvPr/>
          </p:nvSpPr>
          <p:spPr>
            <a:xfrm>
              <a:off x="8041753" y="1470168"/>
              <a:ext cx="762000" cy="276999"/>
            </a:xfrm>
            <a:prstGeom prst="rect">
              <a:avLst/>
            </a:prstGeom>
            <a:solidFill>
              <a:srgbClr val="ECF2E0"/>
            </a:solidFill>
          </p:spPr>
          <p:txBody>
            <a:bodyPr wrap="square" rtlCol="0">
              <a:spAutoFit/>
            </a:bodyPr>
            <a:lstStyle/>
            <a:p>
              <a:r>
                <a:rPr lang="fr-FR" sz="1200" b="1" dirty="0">
                  <a:latin typeface="Arial" panose="020B0604020202020204" pitchFamily="34" charset="0"/>
                  <a:cs typeface="Arial" panose="020B0604020202020204" pitchFamily="34" charset="0"/>
                </a:rPr>
                <a:t>OXA-48</a:t>
              </a:r>
            </a:p>
          </p:txBody>
        </p:sp>
        <p:sp>
          <p:nvSpPr>
            <p:cNvPr id="22" name="ZoneTexte 21">
              <a:extLst>
                <a:ext uri="{FF2B5EF4-FFF2-40B4-BE49-F238E27FC236}">
                  <a16:creationId xmlns:a16="http://schemas.microsoft.com/office/drawing/2014/main" id="{E55E7FDD-6BA8-B1D7-1B7B-9DF5F4D2023E}"/>
                </a:ext>
              </a:extLst>
            </p:cNvPr>
            <p:cNvSpPr txBox="1"/>
            <p:nvPr/>
          </p:nvSpPr>
          <p:spPr>
            <a:xfrm>
              <a:off x="4070033" y="1419552"/>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N</a:t>
              </a:r>
              <a:endParaRPr lang="fr-FR" sz="900" dirty="0">
                <a:latin typeface="Arial" panose="020B0604020202020204" pitchFamily="34" charset="0"/>
                <a:cs typeface="Arial" panose="020B0604020202020204" pitchFamily="34" charset="0"/>
              </a:endParaRPr>
            </a:p>
          </p:txBody>
        </p:sp>
        <p:sp>
          <p:nvSpPr>
            <p:cNvPr id="23" name="ZoneTexte 22">
              <a:extLst>
                <a:ext uri="{FF2B5EF4-FFF2-40B4-BE49-F238E27FC236}">
                  <a16:creationId xmlns:a16="http://schemas.microsoft.com/office/drawing/2014/main" id="{83F83E80-2EEF-CF86-9D6B-217C120CE2BE}"/>
                </a:ext>
              </a:extLst>
            </p:cNvPr>
            <p:cNvSpPr txBox="1"/>
            <p:nvPr/>
          </p:nvSpPr>
          <p:spPr>
            <a:xfrm>
              <a:off x="3583939" y="1249503"/>
              <a:ext cx="443230"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H</a:t>
              </a:r>
              <a:r>
                <a:rPr lang="fr-FR" sz="1000" baseline="-25000" dirty="0">
                  <a:latin typeface="Arial" panose="020B0604020202020204" pitchFamily="34" charset="0"/>
                  <a:cs typeface="Arial" panose="020B0604020202020204" pitchFamily="34" charset="0"/>
                </a:rPr>
                <a:t>2</a:t>
              </a:r>
              <a:r>
                <a:rPr lang="fr-FR" sz="1000" dirty="0">
                  <a:latin typeface="Arial" panose="020B0604020202020204" pitchFamily="34" charset="0"/>
                  <a:cs typeface="Arial" panose="020B0604020202020204" pitchFamily="34" charset="0"/>
                </a:rPr>
                <a:t>N</a:t>
              </a:r>
            </a:p>
          </p:txBody>
        </p:sp>
        <p:sp>
          <p:nvSpPr>
            <p:cNvPr id="24" name="ZoneTexte 23">
              <a:extLst>
                <a:ext uri="{FF2B5EF4-FFF2-40B4-BE49-F238E27FC236}">
                  <a16:creationId xmlns:a16="http://schemas.microsoft.com/office/drawing/2014/main" id="{134AD688-D085-550E-4520-54159BFCA363}"/>
                </a:ext>
              </a:extLst>
            </p:cNvPr>
            <p:cNvSpPr txBox="1"/>
            <p:nvPr/>
          </p:nvSpPr>
          <p:spPr>
            <a:xfrm>
              <a:off x="3916838" y="990375"/>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a:t>
              </a:r>
              <a:endParaRPr lang="fr-FR" sz="900" dirty="0">
                <a:latin typeface="Arial" panose="020B0604020202020204" pitchFamily="34" charset="0"/>
                <a:cs typeface="Arial" panose="020B0604020202020204" pitchFamily="34" charset="0"/>
              </a:endParaRPr>
            </a:p>
          </p:txBody>
        </p:sp>
        <p:sp>
          <p:nvSpPr>
            <p:cNvPr id="25" name="ZoneTexte 24">
              <a:extLst>
                <a:ext uri="{FF2B5EF4-FFF2-40B4-BE49-F238E27FC236}">
                  <a16:creationId xmlns:a16="http://schemas.microsoft.com/office/drawing/2014/main" id="{198D6776-81F5-F0C1-5C40-6AE8A37DF834}"/>
                </a:ext>
              </a:extLst>
            </p:cNvPr>
            <p:cNvSpPr txBox="1"/>
            <p:nvPr/>
          </p:nvSpPr>
          <p:spPr>
            <a:xfrm>
              <a:off x="3944618" y="1695527"/>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a:t>
              </a:r>
              <a:endParaRPr lang="fr-FR" sz="900" dirty="0">
                <a:latin typeface="Arial" panose="020B0604020202020204" pitchFamily="34" charset="0"/>
                <a:cs typeface="Arial" panose="020B0604020202020204" pitchFamily="34" charset="0"/>
              </a:endParaRPr>
            </a:p>
          </p:txBody>
        </p:sp>
        <p:sp>
          <p:nvSpPr>
            <p:cNvPr id="26" name="ZoneTexte 25">
              <a:extLst>
                <a:ext uri="{FF2B5EF4-FFF2-40B4-BE49-F238E27FC236}">
                  <a16:creationId xmlns:a16="http://schemas.microsoft.com/office/drawing/2014/main" id="{D7A36F61-4D7F-B594-4864-04BBD44E6BD6}"/>
                </a:ext>
              </a:extLst>
            </p:cNvPr>
            <p:cNvSpPr txBox="1"/>
            <p:nvPr/>
          </p:nvSpPr>
          <p:spPr>
            <a:xfrm>
              <a:off x="4374043" y="1583267"/>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N</a:t>
              </a:r>
              <a:endParaRPr lang="fr-FR" sz="900" dirty="0">
                <a:latin typeface="Arial" panose="020B0604020202020204" pitchFamily="34" charset="0"/>
                <a:cs typeface="Arial" panose="020B0604020202020204" pitchFamily="34" charset="0"/>
              </a:endParaRPr>
            </a:p>
          </p:txBody>
        </p:sp>
        <p:sp>
          <p:nvSpPr>
            <p:cNvPr id="27" name="ZoneTexte 26">
              <a:extLst>
                <a:ext uri="{FF2B5EF4-FFF2-40B4-BE49-F238E27FC236}">
                  <a16:creationId xmlns:a16="http://schemas.microsoft.com/office/drawing/2014/main" id="{53261329-F8F2-485C-F02B-1B69C265FD7D}"/>
                </a:ext>
              </a:extLst>
            </p:cNvPr>
            <p:cNvSpPr txBox="1"/>
            <p:nvPr/>
          </p:nvSpPr>
          <p:spPr>
            <a:xfrm>
              <a:off x="4491254" y="1665393"/>
              <a:ext cx="690563"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OSO</a:t>
              </a:r>
              <a:r>
                <a:rPr lang="fr-FR" sz="1000" baseline="-25000" dirty="0">
                  <a:latin typeface="Arial" panose="020B0604020202020204" pitchFamily="34" charset="0"/>
                  <a:cs typeface="Arial" panose="020B0604020202020204" pitchFamily="34" charset="0"/>
                </a:rPr>
                <a:t>3</a:t>
              </a:r>
              <a:r>
                <a:rPr lang="fr-FR" sz="1000" dirty="0">
                  <a:latin typeface="Arial" panose="020B0604020202020204" pitchFamily="34" charset="0"/>
                  <a:cs typeface="Arial" panose="020B0604020202020204" pitchFamily="34" charset="0"/>
                </a:rPr>
                <a:t>Na</a:t>
              </a:r>
              <a:endParaRPr lang="fr-FR" sz="900" dirty="0">
                <a:latin typeface="Arial" panose="020B0604020202020204" pitchFamily="34" charset="0"/>
                <a:cs typeface="Arial" panose="020B0604020202020204" pitchFamily="34" charset="0"/>
              </a:endParaRPr>
            </a:p>
          </p:txBody>
        </p:sp>
        <p:sp>
          <p:nvSpPr>
            <p:cNvPr id="28" name="ZoneTexte 27">
              <a:extLst>
                <a:ext uri="{FF2B5EF4-FFF2-40B4-BE49-F238E27FC236}">
                  <a16:creationId xmlns:a16="http://schemas.microsoft.com/office/drawing/2014/main" id="{A5CE2081-6702-8F6D-CDE4-BF4394FC7477}"/>
                </a:ext>
              </a:extLst>
            </p:cNvPr>
            <p:cNvSpPr txBox="1"/>
            <p:nvPr/>
          </p:nvSpPr>
          <p:spPr>
            <a:xfrm>
              <a:off x="2274570" y="3796039"/>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N</a:t>
              </a:r>
              <a:endParaRPr lang="fr-FR" sz="900" dirty="0">
                <a:latin typeface="Arial" panose="020B0604020202020204" pitchFamily="34" charset="0"/>
                <a:cs typeface="Arial" panose="020B0604020202020204" pitchFamily="34" charset="0"/>
              </a:endParaRPr>
            </a:p>
          </p:txBody>
        </p:sp>
        <p:sp>
          <p:nvSpPr>
            <p:cNvPr id="29" name="ZoneTexte 28">
              <a:extLst>
                <a:ext uri="{FF2B5EF4-FFF2-40B4-BE49-F238E27FC236}">
                  <a16:creationId xmlns:a16="http://schemas.microsoft.com/office/drawing/2014/main" id="{4E756CA5-5F69-F819-D4DA-66AA912A6590}"/>
                </a:ext>
              </a:extLst>
            </p:cNvPr>
            <p:cNvSpPr txBox="1"/>
            <p:nvPr/>
          </p:nvSpPr>
          <p:spPr>
            <a:xfrm>
              <a:off x="1784666" y="3957573"/>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N</a:t>
              </a:r>
              <a:endParaRPr lang="fr-FR" sz="900" dirty="0">
                <a:latin typeface="Arial" panose="020B0604020202020204" pitchFamily="34" charset="0"/>
                <a:cs typeface="Arial" panose="020B0604020202020204" pitchFamily="34" charset="0"/>
              </a:endParaRPr>
            </a:p>
          </p:txBody>
        </p:sp>
        <p:sp>
          <p:nvSpPr>
            <p:cNvPr id="30" name="ZoneTexte 29">
              <a:extLst>
                <a:ext uri="{FF2B5EF4-FFF2-40B4-BE49-F238E27FC236}">
                  <a16:creationId xmlns:a16="http://schemas.microsoft.com/office/drawing/2014/main" id="{EAC1CEB3-2142-FE53-0127-1CE544698496}"/>
                </a:ext>
              </a:extLst>
            </p:cNvPr>
            <p:cNvSpPr txBox="1"/>
            <p:nvPr/>
          </p:nvSpPr>
          <p:spPr>
            <a:xfrm>
              <a:off x="1208402" y="4295711"/>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a:t>
              </a:r>
              <a:endParaRPr lang="fr-FR" sz="900" dirty="0">
                <a:latin typeface="Arial" panose="020B0604020202020204" pitchFamily="34" charset="0"/>
                <a:cs typeface="Arial" panose="020B0604020202020204" pitchFamily="34" charset="0"/>
              </a:endParaRPr>
            </a:p>
          </p:txBody>
        </p:sp>
        <p:sp>
          <p:nvSpPr>
            <p:cNvPr id="35" name="ZoneTexte 34">
              <a:extLst>
                <a:ext uri="{FF2B5EF4-FFF2-40B4-BE49-F238E27FC236}">
                  <a16:creationId xmlns:a16="http://schemas.microsoft.com/office/drawing/2014/main" id="{F6CABE6C-5CB7-A626-04E9-912D4FF03B9D}"/>
                </a:ext>
              </a:extLst>
            </p:cNvPr>
            <p:cNvSpPr txBox="1"/>
            <p:nvPr/>
          </p:nvSpPr>
          <p:spPr>
            <a:xfrm>
              <a:off x="1683861" y="4124974"/>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a:t>
              </a:r>
              <a:endParaRPr lang="fr-FR" sz="900" dirty="0">
                <a:latin typeface="Arial" panose="020B0604020202020204" pitchFamily="34" charset="0"/>
                <a:cs typeface="Arial" panose="020B0604020202020204" pitchFamily="34" charset="0"/>
              </a:endParaRPr>
            </a:p>
          </p:txBody>
        </p:sp>
        <p:sp>
          <p:nvSpPr>
            <p:cNvPr id="36" name="ZoneTexte 35">
              <a:extLst>
                <a:ext uri="{FF2B5EF4-FFF2-40B4-BE49-F238E27FC236}">
                  <a16:creationId xmlns:a16="http://schemas.microsoft.com/office/drawing/2014/main" id="{3DC44096-91DF-249B-21FF-70873BA1E019}"/>
                </a:ext>
              </a:extLst>
            </p:cNvPr>
            <p:cNvSpPr txBox="1"/>
            <p:nvPr/>
          </p:nvSpPr>
          <p:spPr>
            <a:xfrm>
              <a:off x="2260281" y="4129737"/>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a:t>
              </a:r>
              <a:endParaRPr lang="fr-FR" sz="900" dirty="0">
                <a:latin typeface="Arial" panose="020B0604020202020204" pitchFamily="34" charset="0"/>
                <a:cs typeface="Arial" panose="020B0604020202020204" pitchFamily="34" charset="0"/>
              </a:endParaRPr>
            </a:p>
          </p:txBody>
        </p:sp>
        <p:sp>
          <p:nvSpPr>
            <p:cNvPr id="38" name="ZoneTexte 37">
              <a:extLst>
                <a:ext uri="{FF2B5EF4-FFF2-40B4-BE49-F238E27FC236}">
                  <a16:creationId xmlns:a16="http://schemas.microsoft.com/office/drawing/2014/main" id="{CBE0A0B2-47FB-A0E6-C457-3795C6DAC2B2}"/>
                </a:ext>
              </a:extLst>
            </p:cNvPr>
            <p:cNvSpPr txBox="1"/>
            <p:nvPr/>
          </p:nvSpPr>
          <p:spPr>
            <a:xfrm>
              <a:off x="1918491" y="4791016"/>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a:t>
              </a:r>
              <a:endParaRPr lang="fr-FR" sz="900" dirty="0">
                <a:latin typeface="Arial" panose="020B0604020202020204" pitchFamily="34" charset="0"/>
                <a:cs typeface="Arial" panose="020B0604020202020204" pitchFamily="34" charset="0"/>
              </a:endParaRPr>
            </a:p>
          </p:txBody>
        </p:sp>
        <p:sp>
          <p:nvSpPr>
            <p:cNvPr id="42" name="ZoneTexte 41">
              <a:extLst>
                <a:ext uri="{FF2B5EF4-FFF2-40B4-BE49-F238E27FC236}">
                  <a16:creationId xmlns:a16="http://schemas.microsoft.com/office/drawing/2014/main" id="{81E13528-7B23-C966-DCA3-3ACE4A4FA6AA}"/>
                </a:ext>
              </a:extLst>
            </p:cNvPr>
            <p:cNvSpPr txBox="1"/>
            <p:nvPr/>
          </p:nvSpPr>
          <p:spPr>
            <a:xfrm>
              <a:off x="1451714" y="4457994"/>
              <a:ext cx="388195"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OH</a:t>
              </a:r>
              <a:endParaRPr lang="fr-FR" sz="900" dirty="0">
                <a:latin typeface="Arial" panose="020B0604020202020204" pitchFamily="34" charset="0"/>
                <a:cs typeface="Arial" panose="020B0604020202020204" pitchFamily="34" charset="0"/>
              </a:endParaRPr>
            </a:p>
          </p:txBody>
        </p:sp>
        <p:sp>
          <p:nvSpPr>
            <p:cNvPr id="44" name="ZoneTexte 43">
              <a:extLst>
                <a:ext uri="{FF2B5EF4-FFF2-40B4-BE49-F238E27FC236}">
                  <a16:creationId xmlns:a16="http://schemas.microsoft.com/office/drawing/2014/main" id="{6D2048DC-D575-BBC6-7B83-7CAAF6268F43}"/>
                </a:ext>
              </a:extLst>
            </p:cNvPr>
            <p:cNvSpPr txBox="1"/>
            <p:nvPr/>
          </p:nvSpPr>
          <p:spPr>
            <a:xfrm>
              <a:off x="2255518" y="4651923"/>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N</a:t>
              </a:r>
              <a:endParaRPr lang="fr-FR" sz="900" dirty="0">
                <a:latin typeface="Arial" panose="020B0604020202020204" pitchFamily="34" charset="0"/>
                <a:cs typeface="Arial" panose="020B0604020202020204" pitchFamily="34" charset="0"/>
              </a:endParaRPr>
            </a:p>
          </p:txBody>
        </p:sp>
        <p:sp>
          <p:nvSpPr>
            <p:cNvPr id="46" name="ZoneTexte 45">
              <a:extLst>
                <a:ext uri="{FF2B5EF4-FFF2-40B4-BE49-F238E27FC236}">
                  <a16:creationId xmlns:a16="http://schemas.microsoft.com/office/drawing/2014/main" id="{981D49EF-71D1-9B1D-CD9F-86609F54B5FF}"/>
                </a:ext>
              </a:extLst>
            </p:cNvPr>
            <p:cNvSpPr txBox="1"/>
            <p:nvPr/>
          </p:nvSpPr>
          <p:spPr>
            <a:xfrm>
              <a:off x="2182260" y="3509687"/>
              <a:ext cx="220662"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S</a:t>
              </a:r>
              <a:endParaRPr lang="fr-FR" sz="900" dirty="0">
                <a:latin typeface="Arial" panose="020B0604020202020204" pitchFamily="34" charset="0"/>
                <a:cs typeface="Arial" panose="020B0604020202020204" pitchFamily="34" charset="0"/>
              </a:endParaRPr>
            </a:p>
          </p:txBody>
        </p:sp>
        <p:sp>
          <p:nvSpPr>
            <p:cNvPr id="47" name="ZoneTexte 46">
              <a:extLst>
                <a:ext uri="{FF2B5EF4-FFF2-40B4-BE49-F238E27FC236}">
                  <a16:creationId xmlns:a16="http://schemas.microsoft.com/office/drawing/2014/main" id="{EAD97FA2-49A6-E729-6EF1-5BBB4926D7FB}"/>
                </a:ext>
              </a:extLst>
            </p:cNvPr>
            <p:cNvSpPr txBox="1"/>
            <p:nvPr/>
          </p:nvSpPr>
          <p:spPr>
            <a:xfrm>
              <a:off x="2442522" y="3570824"/>
              <a:ext cx="501885"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NH</a:t>
              </a:r>
              <a:r>
                <a:rPr lang="fr-FR" sz="1000" baseline="-25000" dirty="0">
                  <a:latin typeface="Arial" panose="020B0604020202020204" pitchFamily="34" charset="0"/>
                  <a:cs typeface="Arial" panose="020B0604020202020204" pitchFamily="34" charset="0"/>
                </a:rPr>
                <a:t>2</a:t>
              </a:r>
              <a:endParaRPr lang="fr-FR" sz="900" baseline="-25000" dirty="0">
                <a:latin typeface="Arial" panose="020B0604020202020204" pitchFamily="34" charset="0"/>
                <a:cs typeface="Arial" panose="020B0604020202020204" pitchFamily="34" charset="0"/>
              </a:endParaRPr>
            </a:p>
          </p:txBody>
        </p:sp>
        <p:sp>
          <p:nvSpPr>
            <p:cNvPr id="48" name="ZoneTexte 47">
              <a:extLst>
                <a:ext uri="{FF2B5EF4-FFF2-40B4-BE49-F238E27FC236}">
                  <a16:creationId xmlns:a16="http://schemas.microsoft.com/office/drawing/2014/main" id="{9A874599-2795-36CB-2EC4-0298016D0DDC}"/>
                </a:ext>
              </a:extLst>
            </p:cNvPr>
            <p:cNvSpPr txBox="1"/>
            <p:nvPr/>
          </p:nvSpPr>
          <p:spPr>
            <a:xfrm>
              <a:off x="1775841" y="4303337"/>
              <a:ext cx="501885"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HN</a:t>
              </a:r>
              <a:endParaRPr lang="fr-FR" sz="900" baseline="-25000" dirty="0">
                <a:latin typeface="Arial" panose="020B0604020202020204" pitchFamily="34" charset="0"/>
                <a:cs typeface="Arial" panose="020B0604020202020204" pitchFamily="34" charset="0"/>
              </a:endParaRPr>
            </a:p>
          </p:txBody>
        </p:sp>
        <p:sp>
          <p:nvSpPr>
            <p:cNvPr id="49" name="ZoneTexte 48">
              <a:extLst>
                <a:ext uri="{FF2B5EF4-FFF2-40B4-BE49-F238E27FC236}">
                  <a16:creationId xmlns:a16="http://schemas.microsoft.com/office/drawing/2014/main" id="{CC8260D0-0549-6943-C63B-A25958BDEF01}"/>
                </a:ext>
              </a:extLst>
            </p:cNvPr>
            <p:cNvSpPr txBox="1"/>
            <p:nvPr/>
          </p:nvSpPr>
          <p:spPr>
            <a:xfrm>
              <a:off x="2343984" y="4371195"/>
              <a:ext cx="501885"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CH</a:t>
              </a:r>
              <a:r>
                <a:rPr lang="fr-FR" sz="1000" baseline="-25000" dirty="0">
                  <a:latin typeface="Arial" panose="020B0604020202020204" pitchFamily="34" charset="0"/>
                  <a:cs typeface="Arial" panose="020B0604020202020204" pitchFamily="34" charset="0"/>
                </a:rPr>
                <a:t>3</a:t>
              </a:r>
              <a:endParaRPr lang="fr-FR" sz="900" baseline="-25000" dirty="0">
                <a:latin typeface="Arial" panose="020B0604020202020204" pitchFamily="34" charset="0"/>
                <a:cs typeface="Arial" panose="020B0604020202020204" pitchFamily="34" charset="0"/>
              </a:endParaRPr>
            </a:p>
          </p:txBody>
        </p:sp>
        <p:sp>
          <p:nvSpPr>
            <p:cNvPr id="52" name="ZoneTexte 51">
              <a:extLst>
                <a:ext uri="{FF2B5EF4-FFF2-40B4-BE49-F238E27FC236}">
                  <a16:creationId xmlns:a16="http://schemas.microsoft.com/office/drawing/2014/main" id="{766E3D60-D55E-796E-F54E-CC7A846F78FF}"/>
                </a:ext>
              </a:extLst>
            </p:cNvPr>
            <p:cNvSpPr txBox="1"/>
            <p:nvPr/>
          </p:nvSpPr>
          <p:spPr>
            <a:xfrm>
              <a:off x="2317451" y="4791016"/>
              <a:ext cx="574338" cy="246221"/>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SO</a:t>
              </a:r>
              <a:r>
                <a:rPr lang="fr-FR" sz="1000" baseline="-25000" dirty="0">
                  <a:latin typeface="Arial" panose="020B0604020202020204" pitchFamily="34" charset="0"/>
                  <a:cs typeface="Arial" panose="020B0604020202020204" pitchFamily="34" charset="0"/>
                </a:rPr>
                <a:t>3</a:t>
              </a:r>
              <a:r>
                <a:rPr lang="fr-FR" sz="1000" dirty="0">
                  <a:latin typeface="Arial" panose="020B0604020202020204" pitchFamily="34" charset="0"/>
                  <a:cs typeface="Arial" panose="020B0604020202020204" pitchFamily="34" charset="0"/>
                </a:rPr>
                <a:t>H</a:t>
              </a:r>
              <a:endParaRPr lang="fr-FR" sz="900" baseline="-25000"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67307597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Objective</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Jorge BOÁN et al., ECCMID</a:t>
            </a:r>
            <a:r>
              <a:rPr lang="fr-FR" baseline="30000" dirty="0">
                <a:latin typeface="Arial Narrow" panose="020B0606020202030204" pitchFamily="34" charset="0"/>
              </a:rPr>
              <a:t>®</a:t>
            </a:r>
            <a:r>
              <a:rPr lang="fr-FR" dirty="0">
                <a:latin typeface="Arial Narrow" panose="020B0606020202030204" pitchFamily="34" charset="0"/>
              </a:rPr>
              <a:t> 2024, Abs#O1173</a:t>
            </a:r>
            <a:endParaRPr lang="fr-FR" dirty="0"/>
          </a:p>
        </p:txBody>
      </p:sp>
      <p:sp>
        <p:nvSpPr>
          <p:cNvPr id="3" name="Rectangle : coins arrondis 2">
            <a:extLst>
              <a:ext uri="{FF2B5EF4-FFF2-40B4-BE49-F238E27FC236}">
                <a16:creationId xmlns:a16="http://schemas.microsoft.com/office/drawing/2014/main" id="{7F119F79-7B31-8893-F9C5-1CA6903B3050}"/>
              </a:ext>
            </a:extLst>
          </p:cNvPr>
          <p:cNvSpPr/>
          <p:nvPr/>
        </p:nvSpPr>
        <p:spPr>
          <a:xfrm>
            <a:off x="3370521" y="1169581"/>
            <a:ext cx="6546135" cy="1414130"/>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2000" b="1" kern="100" dirty="0">
                <a:effectLst/>
                <a:latin typeface="Arial" panose="020B0604020202020204" pitchFamily="34" charset="0"/>
                <a:ea typeface="Aptos" panose="020B0004020202020204" pitchFamily="34" charset="0"/>
                <a:cs typeface="Arial" panose="020B0604020202020204" pitchFamily="34" charset="0"/>
              </a:rPr>
              <a:t>Effectiveness</a:t>
            </a:r>
            <a:r>
              <a:rPr lang="fr-FR" sz="2000" kern="100" dirty="0">
                <a:effectLst/>
                <a:latin typeface="Arial" panose="020B0604020202020204" pitchFamily="34" charset="0"/>
                <a:ea typeface="Aptos" panose="020B0004020202020204" pitchFamily="34" charset="0"/>
                <a:cs typeface="Arial" panose="020B0604020202020204" pitchFamily="34" charset="0"/>
              </a:rPr>
              <a:t> and </a:t>
            </a:r>
            <a:r>
              <a:rPr lang="fr-FR" sz="2000" b="1" kern="100" dirty="0">
                <a:effectLst/>
                <a:latin typeface="Arial" panose="020B0604020202020204" pitchFamily="34" charset="0"/>
                <a:ea typeface="Aptos" panose="020B0004020202020204" pitchFamily="34" charset="0"/>
                <a:cs typeface="Arial" panose="020B0604020202020204" pitchFamily="34" charset="0"/>
              </a:rPr>
              <a:t>clinical </a:t>
            </a:r>
            <a:r>
              <a:rPr lang="fr-FR" sz="2000" b="1" kern="100" dirty="0" err="1">
                <a:effectLst/>
                <a:latin typeface="Arial" panose="020B0604020202020204" pitchFamily="34" charset="0"/>
                <a:ea typeface="Aptos" panose="020B0004020202020204" pitchFamily="34" charset="0"/>
                <a:cs typeface="Arial" panose="020B0604020202020204" pitchFamily="34" charset="0"/>
              </a:rPr>
              <a:t>response</a:t>
            </a:r>
            <a:r>
              <a:rPr lang="fr-FR" sz="2000" kern="100" dirty="0">
                <a:effectLst/>
                <a:latin typeface="Arial" panose="020B0604020202020204" pitchFamily="34" charset="0"/>
                <a:ea typeface="Aptos" panose="020B0004020202020204" pitchFamily="34" charset="0"/>
                <a:cs typeface="Arial" panose="020B0604020202020204" pitchFamily="34" charset="0"/>
              </a:rPr>
              <a:t> </a:t>
            </a:r>
            <a:r>
              <a:rPr lang="fr-FR" sz="2000" kern="100" dirty="0" err="1">
                <a:effectLst/>
                <a:latin typeface="Arial" panose="020B0604020202020204" pitchFamily="34" charset="0"/>
                <a:ea typeface="Aptos" panose="020B0004020202020204" pitchFamily="34" charset="0"/>
                <a:cs typeface="Arial" panose="020B0604020202020204" pitchFamily="34" charset="0"/>
              </a:rPr>
              <a:t>when</a:t>
            </a:r>
            <a:r>
              <a:rPr lang="fr-FR" sz="2000" kern="100" dirty="0">
                <a:effectLst/>
                <a:latin typeface="Arial" panose="020B0604020202020204" pitchFamily="34" charset="0"/>
                <a:ea typeface="Aptos" panose="020B0004020202020204" pitchFamily="34" charset="0"/>
                <a:cs typeface="Arial" panose="020B0604020202020204" pitchFamily="34" charset="0"/>
              </a:rPr>
              <a:t> </a:t>
            </a:r>
            <a:r>
              <a:rPr lang="fr-FR" sz="2000" kern="100" dirty="0" err="1">
                <a:effectLst/>
                <a:latin typeface="Arial" panose="020B0604020202020204" pitchFamily="34" charset="0"/>
                <a:ea typeface="Aptos" panose="020B0004020202020204" pitchFamily="34" charset="0"/>
                <a:cs typeface="Arial" panose="020B0604020202020204" pitchFamily="34" charset="0"/>
              </a:rPr>
              <a:t>using</a:t>
            </a:r>
            <a:r>
              <a:rPr lang="fr-FR" sz="2000" kern="100" dirty="0">
                <a:effectLst/>
                <a:latin typeface="Arial" panose="020B0604020202020204" pitchFamily="34" charset="0"/>
                <a:ea typeface="Aptos" panose="020B0004020202020204" pitchFamily="34" charset="0"/>
                <a:cs typeface="Arial" panose="020B0604020202020204" pitchFamily="34" charset="0"/>
              </a:rPr>
              <a:t> the </a:t>
            </a:r>
            <a:r>
              <a:rPr lang="fr-FR" sz="2000" b="1" kern="100" dirty="0">
                <a:effectLst/>
                <a:latin typeface="Arial" panose="020B0604020202020204" pitchFamily="34" charset="0"/>
                <a:ea typeface="Aptos" panose="020B0004020202020204" pitchFamily="34" charset="0"/>
                <a:cs typeface="Arial" panose="020B0604020202020204" pitchFamily="34" charset="0"/>
              </a:rPr>
              <a:t>combination of </a:t>
            </a:r>
            <a:r>
              <a:rPr lang="fr-FR" sz="2000" b="1" kern="100" dirty="0" err="1">
                <a:effectLst/>
                <a:latin typeface="Arial" panose="020B0604020202020204" pitchFamily="34" charset="0"/>
                <a:ea typeface="Aptos" panose="020B0004020202020204" pitchFamily="34" charset="0"/>
                <a:cs typeface="Arial" panose="020B0604020202020204" pitchFamily="34" charset="0"/>
              </a:rPr>
              <a:t>ceftazidime-avibactam</a:t>
            </a:r>
            <a:r>
              <a:rPr lang="fr-FR" sz="2000" kern="100" dirty="0">
                <a:effectLst/>
                <a:latin typeface="Arial" panose="020B0604020202020204" pitchFamily="34" charset="0"/>
                <a:ea typeface="Aptos" panose="020B0004020202020204" pitchFamily="34" charset="0"/>
                <a:cs typeface="Arial" panose="020B0604020202020204" pitchFamily="34" charset="0"/>
              </a:rPr>
              <a:t> (CZA) </a:t>
            </a:r>
            <a:br>
              <a:rPr lang="fr-FR" sz="2000" kern="100" dirty="0">
                <a:effectLst/>
                <a:latin typeface="Arial" panose="020B0604020202020204" pitchFamily="34" charset="0"/>
                <a:ea typeface="Aptos" panose="020B0004020202020204" pitchFamily="34" charset="0"/>
                <a:cs typeface="Arial" panose="020B0604020202020204" pitchFamily="34" charset="0"/>
              </a:rPr>
            </a:br>
            <a:r>
              <a:rPr lang="fr-FR" sz="2000" kern="100" dirty="0">
                <a:effectLst/>
                <a:latin typeface="Arial" panose="020B0604020202020204" pitchFamily="34" charset="0"/>
                <a:ea typeface="Aptos" panose="020B0004020202020204" pitchFamily="34" charset="0"/>
                <a:cs typeface="Arial" panose="020B0604020202020204" pitchFamily="34" charset="0"/>
              </a:rPr>
              <a:t>plus </a:t>
            </a:r>
            <a:r>
              <a:rPr lang="fr-FR" sz="2000" b="1" kern="100" dirty="0" err="1">
                <a:effectLst/>
                <a:latin typeface="Arial" panose="020B0604020202020204" pitchFamily="34" charset="0"/>
                <a:ea typeface="Aptos" panose="020B0004020202020204" pitchFamily="34" charset="0"/>
                <a:cs typeface="Arial" panose="020B0604020202020204" pitchFamily="34" charset="0"/>
              </a:rPr>
              <a:t>Aztreonam</a:t>
            </a:r>
            <a:r>
              <a:rPr lang="fr-FR" sz="2000" kern="100" dirty="0">
                <a:effectLst/>
                <a:latin typeface="Arial" panose="020B0604020202020204" pitchFamily="34" charset="0"/>
                <a:ea typeface="Aptos" panose="020B0004020202020204" pitchFamily="34" charset="0"/>
                <a:cs typeface="Arial" panose="020B0604020202020204" pitchFamily="34" charset="0"/>
              </a:rPr>
              <a:t> (AZT)</a:t>
            </a:r>
          </a:p>
        </p:txBody>
      </p:sp>
      <p:sp>
        <p:nvSpPr>
          <p:cNvPr id="5" name="Flèche : droite 4">
            <a:extLst>
              <a:ext uri="{FF2B5EF4-FFF2-40B4-BE49-F238E27FC236}">
                <a16:creationId xmlns:a16="http://schemas.microsoft.com/office/drawing/2014/main" id="{2B18900A-FD86-CFCD-9F24-1DF4D4D6124C}"/>
              </a:ext>
            </a:extLst>
          </p:cNvPr>
          <p:cNvSpPr/>
          <p:nvPr/>
        </p:nvSpPr>
        <p:spPr>
          <a:xfrm rot="5400000">
            <a:off x="6253738" y="2874720"/>
            <a:ext cx="946300" cy="719166"/>
          </a:xfrm>
          <a:prstGeom prst="rightArrow">
            <a:avLst/>
          </a:prstGeom>
          <a:solidFill>
            <a:srgbClr val="AA80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Rectangle : coins arrondis 10">
            <a:extLst>
              <a:ext uri="{FF2B5EF4-FFF2-40B4-BE49-F238E27FC236}">
                <a16:creationId xmlns:a16="http://schemas.microsoft.com/office/drawing/2014/main" id="{57AED739-9E2C-66DA-8A60-F805BBC1EDE0}"/>
              </a:ext>
            </a:extLst>
          </p:cNvPr>
          <p:cNvSpPr/>
          <p:nvPr/>
        </p:nvSpPr>
        <p:spPr>
          <a:xfrm>
            <a:off x="3537121" y="3854966"/>
            <a:ext cx="6379535" cy="1111220"/>
          </a:xfrm>
          <a:prstGeom prst="round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en-US"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In infections due to </a:t>
            </a:r>
            <a:r>
              <a:rPr lang="en-US" sz="2000" b="1" i="1"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Enterobacter cloacae</a:t>
            </a:r>
            <a:r>
              <a:rPr lang="en-US"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 producing </a:t>
            </a:r>
            <a:r>
              <a:rPr lang="en-US" sz="20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MBLs + ESBLs</a:t>
            </a:r>
            <a:endParaRPr lang="fr-FR" sz="20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189117378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B915C17-A331-975E-A8B3-A7D6C02BB828}"/>
              </a:ext>
            </a:extLst>
          </p:cNvPr>
          <p:cNvSpPr>
            <a:spLocks noGrp="1"/>
          </p:cNvSpPr>
          <p:nvPr>
            <p:ph type="title"/>
          </p:nvPr>
        </p:nvSpPr>
        <p:spPr/>
        <p:txBody>
          <a:bodyPr/>
          <a:lstStyle/>
          <a:p>
            <a:r>
              <a:rPr lang="fr-FR" dirty="0"/>
              <a:t>Methods</a:t>
            </a:r>
          </a:p>
        </p:txBody>
      </p:sp>
      <p:sp>
        <p:nvSpPr>
          <p:cNvPr id="6" name="Espace réservé du contenu 5">
            <a:extLst>
              <a:ext uri="{FF2B5EF4-FFF2-40B4-BE49-F238E27FC236}">
                <a16:creationId xmlns:a16="http://schemas.microsoft.com/office/drawing/2014/main" id="{485505A5-6A36-99ED-B20A-E3837E449073}"/>
              </a:ext>
            </a:extLst>
          </p:cNvPr>
          <p:cNvSpPr>
            <a:spLocks noGrp="1"/>
          </p:cNvSpPr>
          <p:nvPr>
            <p:ph sz="quarter" idx="16"/>
          </p:nvPr>
        </p:nvSpPr>
        <p:spPr/>
        <p:txBody>
          <a:bodyPr/>
          <a:lstStyle/>
          <a:p>
            <a:r>
              <a:rPr lang="fr-FR" dirty="0"/>
              <a:t>Jorge BOÁN et al., ECCMID</a:t>
            </a:r>
            <a:r>
              <a:rPr lang="fr-FR" baseline="30000" dirty="0">
                <a:latin typeface="Arial Narrow" panose="020B0606020202030204" pitchFamily="34" charset="0"/>
              </a:rPr>
              <a:t>®</a:t>
            </a:r>
            <a:r>
              <a:rPr lang="fr-FR" dirty="0">
                <a:latin typeface="Arial Narrow" panose="020B0606020202030204" pitchFamily="34" charset="0"/>
              </a:rPr>
              <a:t> 2024, Abs#O1173</a:t>
            </a:r>
            <a:endParaRPr lang="fr-FR" dirty="0"/>
          </a:p>
        </p:txBody>
      </p:sp>
      <p:sp>
        <p:nvSpPr>
          <p:cNvPr id="3" name="Rectangle : coins arrondis 2">
            <a:extLst>
              <a:ext uri="{FF2B5EF4-FFF2-40B4-BE49-F238E27FC236}">
                <a16:creationId xmlns:a16="http://schemas.microsoft.com/office/drawing/2014/main" id="{7F119F79-7B31-8893-F9C5-1CA6903B3050}"/>
              </a:ext>
            </a:extLst>
          </p:cNvPr>
          <p:cNvSpPr/>
          <p:nvPr/>
        </p:nvSpPr>
        <p:spPr>
          <a:xfrm>
            <a:off x="3370521" y="889064"/>
            <a:ext cx="6546135" cy="791083"/>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2000" kern="100" dirty="0">
                <a:effectLst/>
                <a:latin typeface="Arial" panose="020B0604020202020204" pitchFamily="34" charset="0"/>
                <a:ea typeface="Aptos" panose="020B0004020202020204" pitchFamily="34" charset="0"/>
                <a:cs typeface="Arial" panose="020B0604020202020204" pitchFamily="34" charset="0"/>
              </a:rPr>
              <a:t>Retrospective, </a:t>
            </a:r>
            <a:r>
              <a:rPr lang="fr-FR" sz="2000" kern="100" dirty="0" err="1">
                <a:effectLst/>
                <a:latin typeface="Arial" panose="020B0604020202020204" pitchFamily="34" charset="0"/>
                <a:ea typeface="Aptos" panose="020B0004020202020204" pitchFamily="34" charset="0"/>
                <a:cs typeface="Arial" panose="020B0604020202020204" pitchFamily="34" charset="0"/>
              </a:rPr>
              <a:t>observational</a:t>
            </a:r>
            <a:r>
              <a:rPr lang="fr-FR" sz="2000" kern="100" dirty="0">
                <a:effectLst/>
                <a:latin typeface="Arial" panose="020B0604020202020204" pitchFamily="34" charset="0"/>
                <a:ea typeface="Aptos" panose="020B0004020202020204" pitchFamily="34" charset="0"/>
                <a:cs typeface="Arial" panose="020B0604020202020204" pitchFamily="34" charset="0"/>
              </a:rPr>
              <a:t>, </a:t>
            </a:r>
            <a:r>
              <a:rPr lang="fr-FR" sz="2000" kern="100" dirty="0" err="1">
                <a:effectLst/>
                <a:latin typeface="Arial" panose="020B0604020202020204" pitchFamily="34" charset="0"/>
                <a:ea typeface="Aptos" panose="020B0004020202020204" pitchFamily="34" charset="0"/>
                <a:cs typeface="Arial" panose="020B0604020202020204" pitchFamily="34" charset="0"/>
              </a:rPr>
              <a:t>cohort</a:t>
            </a:r>
            <a:r>
              <a:rPr lang="fr-FR" sz="2000" kern="100" dirty="0">
                <a:effectLst/>
                <a:latin typeface="Arial" panose="020B0604020202020204" pitchFamily="34" charset="0"/>
                <a:ea typeface="Aptos" panose="020B0004020202020204" pitchFamily="34" charset="0"/>
                <a:cs typeface="Arial" panose="020B0604020202020204" pitchFamily="34" charset="0"/>
              </a:rPr>
              <a:t>-type </a:t>
            </a:r>
            <a:r>
              <a:rPr lang="fr-FR" sz="2000" kern="100" dirty="0" err="1">
                <a:effectLst/>
                <a:latin typeface="Arial" panose="020B0604020202020204" pitchFamily="34" charset="0"/>
                <a:ea typeface="Aptos" panose="020B0004020202020204" pitchFamily="34" charset="0"/>
                <a:cs typeface="Arial" panose="020B0604020202020204" pitchFamily="34" charset="0"/>
              </a:rPr>
              <a:t>study</a:t>
            </a:r>
            <a:endParaRPr lang="fr-FR" sz="20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2" name="Rectangle : coins arrondis 1">
            <a:extLst>
              <a:ext uri="{FF2B5EF4-FFF2-40B4-BE49-F238E27FC236}">
                <a16:creationId xmlns:a16="http://schemas.microsoft.com/office/drawing/2014/main" id="{C3A3E4EC-E9CF-142E-DB98-1A12D075760E}"/>
              </a:ext>
            </a:extLst>
          </p:cNvPr>
          <p:cNvSpPr/>
          <p:nvPr/>
        </p:nvSpPr>
        <p:spPr>
          <a:xfrm>
            <a:off x="3370520" y="2326123"/>
            <a:ext cx="6546134" cy="791083"/>
          </a:xfrm>
          <a:prstGeom prst="roundRect">
            <a:avLst/>
          </a:prstGeom>
          <a:solidFill>
            <a:srgbClr val="AA80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en-US" sz="2000" kern="100" dirty="0">
                <a:effectLst/>
                <a:latin typeface="Arial" panose="020B0604020202020204" pitchFamily="34" charset="0"/>
                <a:ea typeface="Aptos" panose="020B0004020202020204" pitchFamily="34" charset="0"/>
                <a:cs typeface="Arial" panose="020B0604020202020204" pitchFamily="34" charset="0"/>
              </a:rPr>
              <a:t>Episodes of infection by </a:t>
            </a:r>
            <a:r>
              <a:rPr lang="en-US" sz="2000" i="1" kern="100" dirty="0">
                <a:effectLst/>
                <a:latin typeface="Arial" panose="020B0604020202020204" pitchFamily="34" charset="0"/>
                <a:ea typeface="Aptos" panose="020B0004020202020204" pitchFamily="34" charset="0"/>
                <a:cs typeface="Arial" panose="020B0604020202020204" pitchFamily="34" charset="0"/>
              </a:rPr>
              <a:t>Enterobacter cloacae</a:t>
            </a:r>
            <a:r>
              <a:rPr lang="en-US" sz="2000" kern="100" dirty="0">
                <a:effectLst/>
                <a:latin typeface="Arial" panose="020B0604020202020204" pitchFamily="34" charset="0"/>
                <a:ea typeface="Aptos" panose="020B0004020202020204" pitchFamily="34" charset="0"/>
                <a:cs typeface="Arial" panose="020B0604020202020204" pitchFamily="34" charset="0"/>
              </a:rPr>
              <a:t> producing MBLs + ESBLs</a:t>
            </a:r>
            <a:endParaRPr lang="fr-FR" sz="20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7" name="Rectangle : coins arrondis 6">
            <a:extLst>
              <a:ext uri="{FF2B5EF4-FFF2-40B4-BE49-F238E27FC236}">
                <a16:creationId xmlns:a16="http://schemas.microsoft.com/office/drawing/2014/main" id="{1AAB6787-9726-7BC0-A3FF-2BD878CAAA44}"/>
              </a:ext>
            </a:extLst>
          </p:cNvPr>
          <p:cNvSpPr/>
          <p:nvPr/>
        </p:nvSpPr>
        <p:spPr>
          <a:xfrm>
            <a:off x="3370521" y="3763182"/>
            <a:ext cx="6546136" cy="791083"/>
          </a:xfrm>
          <a:prstGeom prst="roundRect">
            <a:avLst/>
          </a:prstGeom>
          <a:solidFill>
            <a:srgbClr val="DCCBE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en-US"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Treated with CZA plus AZT</a:t>
            </a:r>
            <a:endParaRPr lang="fr-FR"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p:txBody>
      </p:sp>
      <p:sp>
        <p:nvSpPr>
          <p:cNvPr id="8" name="Rectangle : coins arrondis 7">
            <a:extLst>
              <a:ext uri="{FF2B5EF4-FFF2-40B4-BE49-F238E27FC236}">
                <a16:creationId xmlns:a16="http://schemas.microsoft.com/office/drawing/2014/main" id="{D034D246-E43E-56D0-11D4-13336487A7C9}"/>
              </a:ext>
            </a:extLst>
          </p:cNvPr>
          <p:cNvSpPr/>
          <p:nvPr/>
        </p:nvSpPr>
        <p:spPr>
          <a:xfrm>
            <a:off x="3370520" y="5207132"/>
            <a:ext cx="6546135" cy="791083"/>
          </a:xfrm>
          <a:prstGeom prst="roundRect">
            <a:avLst/>
          </a:prstGeom>
          <a:solidFill>
            <a:srgbClr val="D4D4D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en-US"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January 2019 - June 2023</a:t>
            </a:r>
          </a:p>
          <a:p>
            <a:pPr algn="ctr">
              <a:lnSpc>
                <a:spcPct val="107000"/>
              </a:lnSpc>
              <a:spcAft>
                <a:spcPts val="800"/>
              </a:spcAft>
            </a:pPr>
            <a:r>
              <a:rPr lang="en-US"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University Hospital '12 de </a:t>
            </a:r>
            <a:r>
              <a:rPr lang="en-US" sz="2000" kern="100" dirty="0" err="1">
                <a:solidFill>
                  <a:schemeClr val="tx1"/>
                </a:solidFill>
                <a:effectLst/>
                <a:latin typeface="Arial" panose="020B0604020202020204" pitchFamily="34" charset="0"/>
                <a:ea typeface="Aptos" panose="020B0004020202020204" pitchFamily="34" charset="0"/>
                <a:cs typeface="Arial" panose="020B0604020202020204" pitchFamily="34" charset="0"/>
              </a:rPr>
              <a:t>Octubre</a:t>
            </a:r>
            <a:r>
              <a:rPr lang="en-US" sz="2000" kern="100" dirty="0">
                <a:solidFill>
                  <a:schemeClr val="tx1"/>
                </a:solidFill>
                <a:effectLst/>
                <a:latin typeface="Arial" panose="020B0604020202020204" pitchFamily="34" charset="0"/>
                <a:ea typeface="Aptos" panose="020B0004020202020204" pitchFamily="34" charset="0"/>
                <a:cs typeface="Arial" panose="020B0604020202020204" pitchFamily="34" charset="0"/>
              </a:rPr>
              <a:t>' (Madrid, Spain)</a:t>
            </a:r>
          </a:p>
        </p:txBody>
      </p:sp>
      <p:sp>
        <p:nvSpPr>
          <p:cNvPr id="9" name="Triangle isocèle 8">
            <a:extLst>
              <a:ext uri="{FF2B5EF4-FFF2-40B4-BE49-F238E27FC236}">
                <a16:creationId xmlns:a16="http://schemas.microsoft.com/office/drawing/2014/main" id="{CCAA96B6-3234-E7C5-9ABE-5AF2D54EF310}"/>
              </a:ext>
            </a:extLst>
          </p:cNvPr>
          <p:cNvSpPr/>
          <p:nvPr/>
        </p:nvSpPr>
        <p:spPr>
          <a:xfrm rot="10800000">
            <a:off x="6230926" y="1767438"/>
            <a:ext cx="563526" cy="471394"/>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Triangle isocèle 9">
            <a:extLst>
              <a:ext uri="{FF2B5EF4-FFF2-40B4-BE49-F238E27FC236}">
                <a16:creationId xmlns:a16="http://schemas.microsoft.com/office/drawing/2014/main" id="{DA1193D0-33EA-CB24-87E9-45FBFA0BFFDC}"/>
              </a:ext>
            </a:extLst>
          </p:cNvPr>
          <p:cNvSpPr/>
          <p:nvPr/>
        </p:nvSpPr>
        <p:spPr>
          <a:xfrm rot="10800000">
            <a:off x="6225856" y="3201052"/>
            <a:ext cx="563526" cy="471394"/>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Triangle isocèle 11">
            <a:extLst>
              <a:ext uri="{FF2B5EF4-FFF2-40B4-BE49-F238E27FC236}">
                <a16:creationId xmlns:a16="http://schemas.microsoft.com/office/drawing/2014/main" id="{2A507A3D-5311-0B69-2AEB-93FF3725237F}"/>
              </a:ext>
            </a:extLst>
          </p:cNvPr>
          <p:cNvSpPr/>
          <p:nvPr/>
        </p:nvSpPr>
        <p:spPr>
          <a:xfrm rot="10800000">
            <a:off x="6230926" y="4645001"/>
            <a:ext cx="563526" cy="471394"/>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60641437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Results</a:t>
            </a:r>
            <a:endParaRPr lang="fr-FR" dirty="0"/>
          </a:p>
        </p:txBody>
      </p:sp>
      <p:sp>
        <p:nvSpPr>
          <p:cNvPr id="6" name="Espace réservé du contenu 5"/>
          <p:cNvSpPr>
            <a:spLocks noGrp="1"/>
          </p:cNvSpPr>
          <p:nvPr>
            <p:ph sz="quarter" idx="16"/>
          </p:nvPr>
        </p:nvSpPr>
        <p:spPr/>
        <p:txBody>
          <a:bodyPr/>
          <a:lstStyle/>
          <a:p>
            <a:pPr>
              <a:spcBef>
                <a:spcPts val="300"/>
              </a:spcBef>
            </a:pPr>
            <a:r>
              <a:rPr lang="fr-FR" sz="1200" dirty="0" err="1"/>
              <a:t>Dasa</a:t>
            </a:r>
            <a:r>
              <a:rPr lang="fr-FR" sz="1200" dirty="0"/>
              <a:t> STUPICA et al., ECCMID</a:t>
            </a:r>
            <a:r>
              <a:rPr lang="fr-FR" sz="1200" baseline="30000" dirty="0"/>
              <a:t>Ⓡ  </a:t>
            </a:r>
            <a:r>
              <a:rPr lang="fr-FR" sz="1200" dirty="0"/>
              <a:t>2024, Abs#E0079</a:t>
            </a:r>
          </a:p>
        </p:txBody>
      </p:sp>
      <p:grpSp>
        <p:nvGrpSpPr>
          <p:cNvPr id="44" name="Groupe 43"/>
          <p:cNvGrpSpPr/>
          <p:nvPr/>
        </p:nvGrpSpPr>
        <p:grpSpPr>
          <a:xfrm>
            <a:off x="1411459" y="1252063"/>
            <a:ext cx="4705350" cy="3281923"/>
            <a:chOff x="1467101" y="1887294"/>
            <a:chExt cx="4797188" cy="3760598"/>
          </a:xfrm>
        </p:grpSpPr>
        <p:grpSp>
          <p:nvGrpSpPr>
            <p:cNvPr id="32" name="Groupe 31"/>
            <p:cNvGrpSpPr/>
            <p:nvPr/>
          </p:nvGrpSpPr>
          <p:grpSpPr>
            <a:xfrm>
              <a:off x="1645349" y="2329251"/>
              <a:ext cx="4574683" cy="2975283"/>
              <a:chOff x="4771409" y="1627898"/>
              <a:chExt cx="4644759" cy="2975283"/>
            </a:xfrm>
          </p:grpSpPr>
          <p:sp>
            <p:nvSpPr>
              <p:cNvPr id="9" name="Freeform 41">
                <a:extLst>
                  <a:ext uri="{FF2B5EF4-FFF2-40B4-BE49-F238E27FC236}">
                    <a16:creationId xmlns:a16="http://schemas.microsoft.com/office/drawing/2014/main" id="{B0A83D01-593E-99B5-3353-728FD77D4D0D}"/>
                  </a:ext>
                </a:extLst>
              </p:cNvPr>
              <p:cNvSpPr/>
              <p:nvPr/>
            </p:nvSpPr>
            <p:spPr>
              <a:xfrm>
                <a:off x="5949776" y="1627898"/>
                <a:ext cx="2081935"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125 Randomized</a:t>
                </a:r>
              </a:p>
            </p:txBody>
          </p:sp>
          <p:sp>
            <p:nvSpPr>
              <p:cNvPr id="11" name="Freeform 41">
                <a:extLst>
                  <a:ext uri="{FF2B5EF4-FFF2-40B4-BE49-F238E27FC236}">
                    <a16:creationId xmlns:a16="http://schemas.microsoft.com/office/drawing/2014/main" id="{B0A83D01-593E-99B5-3353-728FD77D4D0D}"/>
                  </a:ext>
                </a:extLst>
              </p:cNvPr>
              <p:cNvSpPr/>
              <p:nvPr/>
            </p:nvSpPr>
            <p:spPr>
              <a:xfrm>
                <a:off x="4771410" y="2237890"/>
                <a:ext cx="2219325"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7-day: 62</a:t>
                </a:r>
              </a:p>
            </p:txBody>
          </p:sp>
          <p:sp>
            <p:nvSpPr>
              <p:cNvPr id="12" name="Freeform 41">
                <a:extLst>
                  <a:ext uri="{FF2B5EF4-FFF2-40B4-BE49-F238E27FC236}">
                    <a16:creationId xmlns:a16="http://schemas.microsoft.com/office/drawing/2014/main" id="{B0A83D01-593E-99B5-3353-728FD77D4D0D}"/>
                  </a:ext>
                </a:extLst>
              </p:cNvPr>
              <p:cNvSpPr/>
              <p:nvPr/>
            </p:nvSpPr>
            <p:spPr>
              <a:xfrm>
                <a:off x="7196844" y="2241457"/>
                <a:ext cx="2219324"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14-day: 63</a:t>
                </a:r>
              </a:p>
            </p:txBody>
          </p:sp>
          <p:sp>
            <p:nvSpPr>
              <p:cNvPr id="13" name="Freeform 41">
                <a:extLst>
                  <a:ext uri="{FF2B5EF4-FFF2-40B4-BE49-F238E27FC236}">
                    <a16:creationId xmlns:a16="http://schemas.microsoft.com/office/drawing/2014/main" id="{B0A83D01-593E-99B5-3353-728FD77D4D0D}"/>
                  </a:ext>
                </a:extLst>
              </p:cNvPr>
              <p:cNvSpPr/>
              <p:nvPr/>
            </p:nvSpPr>
            <p:spPr>
              <a:xfrm>
                <a:off x="7196844" y="3432737"/>
                <a:ext cx="2219324" cy="585890"/>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Not attended 2-month visit: 0 Received anti-Bb </a:t>
                </a:r>
                <a:r>
                  <a:rPr kumimoji="0" lang="en-US" sz="1100" b="1" i="0" u="none" strike="noStrike" kern="0" cap="none" spc="0" normalizeH="0" baseline="0" noProof="0" dirty="0" err="1">
                    <a:ln>
                      <a:noFill/>
                    </a:ln>
                    <a:solidFill>
                      <a:prstClr val="white"/>
                    </a:solidFill>
                    <a:effectLst/>
                    <a:uLnTx/>
                    <a:uFillTx/>
                    <a:latin typeface="Century Gothic" panose="020B0502020202020204" pitchFamily="34" charset="0"/>
                    <a:ea typeface="+mn-ea"/>
                    <a:cs typeface="Arial" panose="020B0604020202020204" pitchFamily="34" charset="0"/>
                  </a:rPr>
                  <a:t>atb</a:t>
                </a: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 2</a:t>
                </a:r>
              </a:p>
            </p:txBody>
          </p:sp>
          <p:sp>
            <p:nvSpPr>
              <p:cNvPr id="14" name="Freeform 41">
                <a:extLst>
                  <a:ext uri="{FF2B5EF4-FFF2-40B4-BE49-F238E27FC236}">
                    <a16:creationId xmlns:a16="http://schemas.microsoft.com/office/drawing/2014/main" id="{B0A83D01-593E-99B5-3353-728FD77D4D0D}"/>
                  </a:ext>
                </a:extLst>
              </p:cNvPr>
              <p:cNvSpPr/>
              <p:nvPr/>
            </p:nvSpPr>
            <p:spPr>
              <a:xfrm>
                <a:off x="4771409" y="3432585"/>
                <a:ext cx="2219328" cy="57798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Not attended 2-month visit: 1 Received anti-Bb </a:t>
                </a:r>
                <a:r>
                  <a:rPr kumimoji="0" lang="en-US" sz="1100" b="1" i="0" u="none" strike="noStrike" kern="0" cap="none" spc="0" normalizeH="0" baseline="0" noProof="0" dirty="0" err="1">
                    <a:ln>
                      <a:noFill/>
                    </a:ln>
                    <a:solidFill>
                      <a:prstClr val="white"/>
                    </a:solidFill>
                    <a:effectLst/>
                    <a:uLnTx/>
                    <a:uFillTx/>
                    <a:latin typeface="Century Gothic" panose="020B0502020202020204" pitchFamily="34" charset="0"/>
                    <a:ea typeface="+mn-ea"/>
                    <a:cs typeface="Arial" panose="020B0604020202020204" pitchFamily="34" charset="0"/>
                  </a:rPr>
                  <a:t>atb</a:t>
                </a: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 1</a:t>
                </a:r>
              </a:p>
            </p:txBody>
          </p:sp>
          <p:sp>
            <p:nvSpPr>
              <p:cNvPr id="15" name="Freeform 41">
                <a:extLst>
                  <a:ext uri="{FF2B5EF4-FFF2-40B4-BE49-F238E27FC236}">
                    <a16:creationId xmlns:a16="http://schemas.microsoft.com/office/drawing/2014/main" id="{B0A83D01-593E-99B5-3353-728FD77D4D0D}"/>
                  </a:ext>
                </a:extLst>
              </p:cNvPr>
              <p:cNvSpPr/>
              <p:nvPr/>
            </p:nvSpPr>
            <p:spPr>
              <a:xfrm>
                <a:off x="7196844" y="2828017"/>
                <a:ext cx="2219324"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14-day visit: 63</a:t>
                </a:r>
              </a:p>
            </p:txBody>
          </p:sp>
          <p:sp>
            <p:nvSpPr>
              <p:cNvPr id="16" name="Freeform 41">
                <a:extLst>
                  <a:ext uri="{FF2B5EF4-FFF2-40B4-BE49-F238E27FC236}">
                    <a16:creationId xmlns:a16="http://schemas.microsoft.com/office/drawing/2014/main" id="{B0A83D01-593E-99B5-3353-728FD77D4D0D}"/>
                  </a:ext>
                </a:extLst>
              </p:cNvPr>
              <p:cNvSpPr/>
              <p:nvPr/>
            </p:nvSpPr>
            <p:spPr>
              <a:xfrm>
                <a:off x="4771410" y="2824450"/>
                <a:ext cx="2219325"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14-day visit: 62</a:t>
                </a:r>
              </a:p>
            </p:txBody>
          </p:sp>
          <p:sp>
            <p:nvSpPr>
              <p:cNvPr id="17" name="Freeform 41">
                <a:extLst>
                  <a:ext uri="{FF2B5EF4-FFF2-40B4-BE49-F238E27FC236}">
                    <a16:creationId xmlns:a16="http://schemas.microsoft.com/office/drawing/2014/main" id="{B0A83D01-593E-99B5-3353-728FD77D4D0D}"/>
                  </a:ext>
                </a:extLst>
              </p:cNvPr>
              <p:cNvSpPr/>
              <p:nvPr/>
            </p:nvSpPr>
            <p:spPr>
              <a:xfrm>
                <a:off x="4771409" y="4315382"/>
                <a:ext cx="2219326"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Per protocol analysis: 60</a:t>
                </a:r>
              </a:p>
            </p:txBody>
          </p:sp>
          <p:sp>
            <p:nvSpPr>
              <p:cNvPr id="18" name="Freeform 41">
                <a:extLst>
                  <a:ext uri="{FF2B5EF4-FFF2-40B4-BE49-F238E27FC236}">
                    <a16:creationId xmlns:a16="http://schemas.microsoft.com/office/drawing/2014/main" id="{B0A83D01-593E-99B5-3353-728FD77D4D0D}"/>
                  </a:ext>
                </a:extLst>
              </p:cNvPr>
              <p:cNvSpPr/>
              <p:nvPr/>
            </p:nvSpPr>
            <p:spPr>
              <a:xfrm>
                <a:off x="7196844" y="4308982"/>
                <a:ext cx="2219324" cy="28779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r>
                  <a:rPr kumimoji="0" lang="en-US" sz="1100" b="1" i="0" u="none" strike="noStrike" kern="0" cap="none" spc="0" normalizeH="0" baseline="0" noProof="0" dirty="0">
                    <a:ln>
                      <a:noFill/>
                    </a:ln>
                    <a:solidFill>
                      <a:prstClr val="white"/>
                    </a:solidFill>
                    <a:effectLst/>
                    <a:uLnTx/>
                    <a:uFillTx/>
                    <a:latin typeface="Century Gothic" panose="020B0502020202020204" pitchFamily="34" charset="0"/>
                    <a:ea typeface="+mn-ea"/>
                    <a:cs typeface="Arial" panose="020B0604020202020204" pitchFamily="34" charset="0"/>
                  </a:rPr>
                  <a:t>Per protocol analysis: 61</a:t>
                </a:r>
              </a:p>
            </p:txBody>
          </p:sp>
          <p:cxnSp>
            <p:nvCxnSpPr>
              <p:cNvPr id="20" name="Connecteur droit avec flèche 19"/>
              <p:cNvCxnSpPr>
                <a:cxnSpLocks/>
                <a:stCxn id="11" idx="2"/>
                <a:endCxn id="16" idx="0"/>
              </p:cNvCxnSpPr>
              <p:nvPr/>
            </p:nvCxnSpPr>
            <p:spPr>
              <a:xfrm>
                <a:off x="5881073" y="2525689"/>
                <a:ext cx="0" cy="29876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necteur droit avec flèche 20"/>
              <p:cNvCxnSpPr/>
              <p:nvPr/>
            </p:nvCxnSpPr>
            <p:spPr>
              <a:xfrm>
                <a:off x="5881073" y="3133824"/>
                <a:ext cx="0" cy="29876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a:off x="5881073" y="4018627"/>
                <a:ext cx="0" cy="29876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a:off x="8271388" y="4016620"/>
                <a:ext cx="0" cy="29876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a:off x="8261528" y="3112249"/>
                <a:ext cx="0" cy="29876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eur droit avec flèche 24"/>
              <p:cNvCxnSpPr/>
              <p:nvPr/>
            </p:nvCxnSpPr>
            <p:spPr>
              <a:xfrm>
                <a:off x="8261528" y="2525689"/>
                <a:ext cx="0" cy="29876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en angle 26"/>
              <p:cNvCxnSpPr>
                <a:cxnSpLocks/>
                <a:stCxn id="9" idx="2"/>
                <a:endCxn id="11" idx="0"/>
              </p:cNvCxnSpPr>
              <p:nvPr/>
            </p:nvCxnSpPr>
            <p:spPr>
              <a:xfrm rot="5400000">
                <a:off x="6274812" y="1521958"/>
                <a:ext cx="322193" cy="1109671"/>
              </a:xfrm>
              <a:prstGeom prst="bentConnector3">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en angle 30"/>
              <p:cNvCxnSpPr>
                <a:cxnSpLocks/>
                <a:stCxn id="9" idx="2"/>
                <a:endCxn id="12" idx="0"/>
              </p:cNvCxnSpPr>
              <p:nvPr/>
            </p:nvCxnSpPr>
            <p:spPr>
              <a:xfrm rot="16200000" flipH="1">
                <a:off x="7485745" y="1420694"/>
                <a:ext cx="325760" cy="1315763"/>
              </a:xfrm>
              <a:prstGeom prst="bentConnector3">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42" name="Rectangle à coins arrondis 41"/>
            <p:cNvSpPr/>
            <p:nvPr/>
          </p:nvSpPr>
          <p:spPr>
            <a:xfrm>
              <a:off x="1467101" y="2057400"/>
              <a:ext cx="4797188" cy="359049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43" name="ZoneTexte 42">
              <a:extLst>
                <a:ext uri="{FF2B5EF4-FFF2-40B4-BE49-F238E27FC236}">
                  <a16:creationId xmlns:a16="http://schemas.microsoft.com/office/drawing/2014/main" id="{52451C3A-2299-884E-A6D9-95A925480DAF}"/>
                </a:ext>
              </a:extLst>
            </p:cNvPr>
            <p:cNvSpPr txBox="1"/>
            <p:nvPr/>
          </p:nvSpPr>
          <p:spPr>
            <a:xfrm>
              <a:off x="1645351" y="1887294"/>
              <a:ext cx="1399353" cy="35266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Flow </a:t>
              </a: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diagram</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aphicFrame>
        <p:nvGraphicFramePr>
          <p:cNvPr id="50" name="Graphique 49"/>
          <p:cNvGraphicFramePr/>
          <p:nvPr>
            <p:extLst>
              <p:ext uri="{D42A27DB-BD31-4B8C-83A1-F6EECF244321}">
                <p14:modId xmlns:p14="http://schemas.microsoft.com/office/powerpoint/2010/main" val="2867227454"/>
              </p:ext>
            </p:extLst>
          </p:nvPr>
        </p:nvGraphicFramePr>
        <p:xfrm>
          <a:off x="7188807" y="1666961"/>
          <a:ext cx="4303422" cy="2830821"/>
        </p:xfrm>
        <a:graphic>
          <a:graphicData uri="http://schemas.openxmlformats.org/drawingml/2006/chart">
            <c:chart xmlns:c="http://schemas.openxmlformats.org/drawingml/2006/chart" xmlns:r="http://schemas.openxmlformats.org/officeDocument/2006/relationships" r:id="rId2"/>
          </a:graphicData>
        </a:graphic>
      </p:graphicFrame>
      <p:sp>
        <p:nvSpPr>
          <p:cNvPr id="51" name="Rectangle à coins arrondis 50"/>
          <p:cNvSpPr/>
          <p:nvPr/>
        </p:nvSpPr>
        <p:spPr>
          <a:xfrm>
            <a:off x="6804407" y="1410228"/>
            <a:ext cx="4779752" cy="3133469"/>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52" name="ZoneTexte 51">
            <a:extLst>
              <a:ext uri="{FF2B5EF4-FFF2-40B4-BE49-F238E27FC236}">
                <a16:creationId xmlns:a16="http://schemas.microsoft.com/office/drawing/2014/main" id="{52451C3A-2299-884E-A6D9-95A925480DAF}"/>
              </a:ext>
            </a:extLst>
          </p:cNvPr>
          <p:cNvSpPr txBox="1"/>
          <p:nvPr/>
        </p:nvSpPr>
        <p:spPr>
          <a:xfrm>
            <a:off x="7144057" y="1261774"/>
            <a:ext cx="1837655"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Treatment</a:t>
            </a: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outcome</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 name="ZoneTexte 52"/>
          <p:cNvSpPr txBox="1"/>
          <p:nvPr/>
        </p:nvSpPr>
        <p:spPr>
          <a:xfrm rot="16200000">
            <a:off x="5768847" y="3005075"/>
            <a:ext cx="2508842" cy="27655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197" b="0" i="0" u="none" strike="noStrike" kern="1200" baseline="0">
                <a:solidFill>
                  <a:srgbClr val="000000">
                    <a:lumMod val="65000"/>
                    <a:lumOff val="35000"/>
                  </a:srgbClr>
                </a:solidFill>
                <a:latin typeface="+mn-lt"/>
                <a:ea typeface="+mn-ea"/>
                <a:cs typeface="+mn-cs"/>
              </a:defRPr>
            </a:pPr>
            <a:r>
              <a:rPr kumimoji="0" lang="fr-FR" sz="1197" b="0" i="0" u="none" strike="noStrike" kern="1200" cap="none" spc="0" normalizeH="0" baseline="0" noProof="0" dirty="0">
                <a:ln>
                  <a:noFill/>
                </a:ln>
                <a:solidFill>
                  <a:srgbClr val="000000">
                    <a:lumMod val="65000"/>
                    <a:lumOff val="35000"/>
                  </a:srgbClr>
                </a:solidFill>
                <a:effectLst/>
                <a:uLnTx/>
                <a:uFillTx/>
                <a:latin typeface="Calibri" panose="020F0502020204030204"/>
                <a:ea typeface="+mn-ea"/>
                <a:cs typeface="+mn-cs"/>
              </a:rPr>
              <a:t>% </a:t>
            </a:r>
            <a:r>
              <a:rPr kumimoji="0" lang="fr-FR" sz="1197" b="0" i="0" u="none" strike="noStrike" kern="1200" cap="none" spc="0" normalizeH="0" baseline="0" noProof="0" dirty="0" err="1">
                <a:ln>
                  <a:noFill/>
                </a:ln>
                <a:solidFill>
                  <a:srgbClr val="000000">
                    <a:lumMod val="65000"/>
                    <a:lumOff val="35000"/>
                  </a:srgbClr>
                </a:solidFill>
                <a:effectLst/>
                <a:uLnTx/>
                <a:uFillTx/>
                <a:latin typeface="Calibri" panose="020F0502020204030204"/>
                <a:ea typeface="+mn-ea"/>
                <a:cs typeface="+mn-cs"/>
              </a:rPr>
              <a:t>with</a:t>
            </a:r>
            <a:r>
              <a:rPr kumimoji="0" lang="fr-FR" sz="1197" b="0" i="0" u="none" strike="noStrike" kern="1200" cap="none" spc="0" normalizeH="0" baseline="0" noProof="0" dirty="0">
                <a:ln>
                  <a:noFill/>
                </a:ln>
                <a:solidFill>
                  <a:srgbClr val="000000">
                    <a:lumMod val="65000"/>
                    <a:lumOff val="35000"/>
                  </a:srgbClr>
                </a:solidFill>
                <a:effectLst/>
                <a:uLnTx/>
                <a:uFillTx/>
                <a:latin typeface="Calibri" panose="020F0502020204030204"/>
                <a:ea typeface="+mn-ea"/>
                <a:cs typeface="+mn-cs"/>
              </a:rPr>
              <a:t> </a:t>
            </a:r>
            <a:r>
              <a:rPr kumimoji="0" lang="fr-FR" sz="1197" b="0" i="0" u="none" strike="noStrike" kern="1200" cap="none" spc="0" normalizeH="0" baseline="0" noProof="0" dirty="0" err="1">
                <a:ln>
                  <a:noFill/>
                </a:ln>
                <a:solidFill>
                  <a:srgbClr val="000000">
                    <a:lumMod val="65000"/>
                    <a:lumOff val="35000"/>
                  </a:srgbClr>
                </a:solidFill>
                <a:effectLst/>
                <a:uLnTx/>
                <a:uFillTx/>
                <a:latin typeface="Calibri" panose="020F0502020204030204"/>
                <a:ea typeface="+mn-ea"/>
                <a:cs typeface="+mn-cs"/>
              </a:rPr>
              <a:t>incomplete</a:t>
            </a:r>
            <a:r>
              <a:rPr kumimoji="0" lang="fr-FR" sz="1197" b="0" i="0" u="none" strike="noStrike" kern="1200" cap="none" spc="0" normalizeH="0" baseline="0" noProof="0" dirty="0">
                <a:ln>
                  <a:noFill/>
                </a:ln>
                <a:solidFill>
                  <a:srgbClr val="000000">
                    <a:lumMod val="65000"/>
                    <a:lumOff val="35000"/>
                  </a:srgbClr>
                </a:solidFill>
                <a:effectLst/>
                <a:uLnTx/>
                <a:uFillTx/>
                <a:latin typeface="Calibri" panose="020F0502020204030204"/>
                <a:ea typeface="+mn-ea"/>
                <a:cs typeface="+mn-cs"/>
              </a:rPr>
              <a:t> </a:t>
            </a:r>
            <a:r>
              <a:rPr kumimoji="0" lang="fr-FR" sz="1197" b="0" i="0" u="none" strike="noStrike" kern="1200" cap="none" spc="0" normalizeH="0" baseline="0" noProof="0" dirty="0" err="1">
                <a:ln>
                  <a:noFill/>
                </a:ln>
                <a:solidFill>
                  <a:srgbClr val="000000">
                    <a:lumMod val="65000"/>
                    <a:lumOff val="35000"/>
                  </a:srgbClr>
                </a:solidFill>
                <a:effectLst/>
                <a:uLnTx/>
                <a:uFillTx/>
                <a:latin typeface="Calibri" panose="020F0502020204030204"/>
                <a:ea typeface="+mn-ea"/>
                <a:cs typeface="+mn-cs"/>
              </a:rPr>
              <a:t>recovery</a:t>
            </a:r>
            <a:endParaRPr kumimoji="0" lang="fr-FR" sz="1197" b="0" i="0" u="none" strike="noStrike" kern="1200" cap="none" spc="0" normalizeH="0" baseline="0" noProof="0" dirty="0">
              <a:ln>
                <a:noFill/>
              </a:ln>
              <a:solidFill>
                <a:srgbClr val="000000">
                  <a:lumMod val="65000"/>
                  <a:lumOff val="35000"/>
                </a:srgbClr>
              </a:solidFill>
              <a:effectLst/>
              <a:uLnTx/>
              <a:uFillTx/>
              <a:latin typeface="Calibri" panose="020F0502020204030204"/>
              <a:ea typeface="+mn-ea"/>
              <a:cs typeface="+mn-cs"/>
            </a:endParaRPr>
          </a:p>
        </p:txBody>
      </p:sp>
      <p:sp>
        <p:nvSpPr>
          <p:cNvPr id="55" name="Freeform 9">
            <a:extLst>
              <a:ext uri="{FF2B5EF4-FFF2-40B4-BE49-F238E27FC236}">
                <a16:creationId xmlns:a16="http://schemas.microsoft.com/office/drawing/2014/main" id="{B7E2E5D2-FD85-B9F4-5434-0FFD07D60622}"/>
              </a:ext>
            </a:extLst>
          </p:cNvPr>
          <p:cNvSpPr/>
          <p:nvPr/>
        </p:nvSpPr>
        <p:spPr>
          <a:xfrm>
            <a:off x="1410669" y="4987187"/>
            <a:ext cx="10654514" cy="677751"/>
          </a:xfrm>
          <a:prstGeom prst="rect">
            <a:avLst/>
          </a:prstGeom>
          <a:noFill/>
          <a:ln w="3175" cap="flat" cmpd="sng" algn="ctr">
            <a:solidFill>
              <a:schemeClr val="bg1"/>
            </a:solidFill>
            <a:prstDash val="solid"/>
          </a:ln>
          <a:effectLst/>
        </p:spPr>
        <p:txBody>
          <a:bodyPr spcFirstLastPara="0" vert="horz" wrap="square" lIns="74434" tIns="74434" rIns="74434" bIns="74434" numCol="1" spcCol="127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Failure at 2 months</a:t>
            </a:r>
          </a:p>
          <a:p>
            <a:pPr marL="0" marR="0" lvl="0" indent="0" algn="l" defTabSz="450056"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1/60 (1.67%) with persistent post-LB symptoms </a:t>
            </a:r>
            <a:r>
              <a:rPr kumimoji="0" lang="en-US" sz="14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1/61 (1.64%) with persistent erythema. </a:t>
            </a:r>
            <a:b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Difference: 0.03%; 95% CI: -0.18 to 0.18, </a:t>
            </a:r>
            <a:r>
              <a:rPr kumimoji="0" lang="en-US" sz="14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=1.000</a:t>
            </a:r>
          </a:p>
          <a:p>
            <a:pPr marL="0" marR="0" lvl="0" indent="0" algn="l" defTabSz="450056" rtl="0" eaLnBrk="1" fontAlgn="auto" latinLnBrk="0" hangingPunct="1">
              <a:lnSpc>
                <a:spcPct val="100000"/>
              </a:lnSpc>
              <a:spcBef>
                <a:spcPts val="1200"/>
              </a:spcBef>
              <a:spcAft>
                <a:spcPts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Century Gothic" panose="020B0502020202020204" pitchFamily="34" charset="0"/>
              <a:ea typeface="+mn-ea"/>
              <a:cs typeface="Arial" panose="020B0604020202020204" pitchFamily="34" charset="0"/>
            </a:endParaRPr>
          </a:p>
        </p:txBody>
      </p:sp>
    </p:spTree>
    <p:extLst>
      <p:ext uri="{BB962C8B-B14F-4D97-AF65-F5344CB8AC3E}">
        <p14:creationId xmlns:p14="http://schemas.microsoft.com/office/powerpoint/2010/main" val="356128386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000" dirty="0"/>
              <a:t>Time to clinical response among patients treated with ceftazidime-avibactam versus </a:t>
            </a:r>
            <a:r>
              <a:rPr lang="en-US" sz="3000" dirty="0" err="1"/>
              <a:t>ceftolozane</a:t>
            </a:r>
            <a:r>
              <a:rPr lang="en-US" sz="3000" dirty="0"/>
              <a:t>-tazobactam for multidrug-resistant </a:t>
            </a:r>
            <a:r>
              <a:rPr lang="en-US" sz="3000" i="1" dirty="0"/>
              <a:t>Pseudomonas aeruginosa</a:t>
            </a:r>
            <a:r>
              <a:rPr lang="en-US" sz="3000" dirty="0"/>
              <a:t> infections in the United States (CACTUS)</a:t>
            </a:r>
            <a:endParaRPr lang="fr-FR" sz="30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a:t>Ryan SHIELDS et al., ECCMID</a:t>
            </a:r>
            <a:r>
              <a:rPr lang="fr-FR" baseline="30000" dirty="0">
                <a:latin typeface="Arial Narrow" panose="020B0606020202030204" pitchFamily="34" charset="0"/>
              </a:rPr>
              <a:t>®</a:t>
            </a:r>
            <a:r>
              <a:rPr lang="fr-FR" dirty="0">
                <a:latin typeface="Arial Narrow" panose="020B0606020202030204" pitchFamily="34" charset="0"/>
              </a:rPr>
              <a:t> 2024, Abs#O1174</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914400" y="148485"/>
            <a:ext cx="10977052" cy="360864"/>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160363241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F5F57FE-2C6C-08F4-C37B-8D48D2619ECC}"/>
              </a:ext>
            </a:extLst>
          </p:cNvPr>
          <p:cNvSpPr>
            <a:spLocks noGrp="1"/>
          </p:cNvSpPr>
          <p:nvPr>
            <p:ph type="body" sz="quarter" idx="15"/>
          </p:nvPr>
        </p:nvSpPr>
        <p:spPr>
          <a:xfrm>
            <a:off x="960195" y="1151119"/>
            <a:ext cx="11104989" cy="4232354"/>
          </a:xfrm>
        </p:spPr>
        <p:txBody>
          <a:bodyPr/>
          <a:lstStyle/>
          <a:p>
            <a:r>
              <a:rPr lang="fr-FR" dirty="0"/>
              <a:t>C/T and CZA are </a:t>
            </a:r>
            <a:r>
              <a:rPr lang="fr-FR" dirty="0" err="1"/>
              <a:t>recommended</a:t>
            </a:r>
            <a:r>
              <a:rPr lang="fr-FR" dirty="0"/>
              <a:t> as </a:t>
            </a:r>
            <a:r>
              <a:rPr lang="fr-FR" dirty="0" err="1"/>
              <a:t>preferred</a:t>
            </a:r>
            <a:r>
              <a:rPr lang="fr-FR" dirty="0"/>
              <a:t> </a:t>
            </a:r>
            <a:r>
              <a:rPr lang="fr-FR" dirty="0" err="1"/>
              <a:t>treatment</a:t>
            </a:r>
            <a:r>
              <a:rPr lang="fr-FR" dirty="0"/>
              <a:t> options for </a:t>
            </a:r>
            <a:r>
              <a:rPr lang="fr-FR" dirty="0" err="1"/>
              <a:t>difficult</a:t>
            </a:r>
            <a:r>
              <a:rPr lang="fr-FR" dirty="0"/>
              <a:t>-to-</a:t>
            </a:r>
            <a:r>
              <a:rPr lang="fr-FR" dirty="0" err="1"/>
              <a:t>treat</a:t>
            </a:r>
            <a:r>
              <a:rPr lang="fr-FR" dirty="0"/>
              <a:t> </a:t>
            </a:r>
            <a:r>
              <a:rPr lang="fr-FR" dirty="0" err="1"/>
              <a:t>resistant</a:t>
            </a:r>
            <a:r>
              <a:rPr lang="fr-FR" dirty="0"/>
              <a:t> (DTR) </a:t>
            </a:r>
            <a:r>
              <a:rPr lang="fr-FR" i="1" dirty="0"/>
              <a:t>Pseudomonas </a:t>
            </a:r>
            <a:r>
              <a:rPr lang="fr-FR" i="1" dirty="0" err="1"/>
              <a:t>aeruginosa</a:t>
            </a:r>
            <a:r>
              <a:rPr lang="fr-FR" i="1" dirty="0"/>
              <a:t>*</a:t>
            </a:r>
            <a:r>
              <a:rPr lang="fr-FR" dirty="0"/>
              <a:t> </a:t>
            </a:r>
          </a:p>
          <a:p>
            <a:pPr lvl="1"/>
            <a:r>
              <a:rPr lang="fr-FR" dirty="0" err="1"/>
              <a:t>Based</a:t>
            </a:r>
            <a:r>
              <a:rPr lang="fr-FR" dirty="0"/>
              <a:t> on </a:t>
            </a:r>
            <a:r>
              <a:rPr lang="fr-FR" i="1" dirty="0"/>
              <a:t>in vitro</a:t>
            </a:r>
            <a:r>
              <a:rPr lang="fr-FR" dirty="0"/>
              <a:t> </a:t>
            </a:r>
            <a:r>
              <a:rPr lang="fr-FR" dirty="0" err="1"/>
              <a:t>activity</a:t>
            </a:r>
            <a:r>
              <a:rPr lang="fr-FR" dirty="0"/>
              <a:t>, </a:t>
            </a:r>
            <a:r>
              <a:rPr lang="fr-FR" dirty="0" err="1"/>
              <a:t>observational</a:t>
            </a:r>
            <a:r>
              <a:rPr lang="fr-FR" dirty="0"/>
              <a:t> reports, and clinical trials</a:t>
            </a:r>
          </a:p>
          <a:p>
            <a:pPr lvl="1"/>
            <a:r>
              <a:rPr lang="fr-FR" dirty="0" err="1"/>
              <a:t>Both</a:t>
            </a:r>
            <a:r>
              <a:rPr lang="fr-FR" dirty="0"/>
              <a:t> agents </a:t>
            </a:r>
            <a:r>
              <a:rPr lang="fr-FR" dirty="0" err="1"/>
              <a:t>studied</a:t>
            </a:r>
            <a:r>
              <a:rPr lang="fr-FR" dirty="0"/>
              <a:t> for </a:t>
            </a:r>
            <a:r>
              <a:rPr lang="fr-FR" dirty="0" err="1"/>
              <a:t>pneumonia</a:t>
            </a:r>
            <a:r>
              <a:rPr lang="fr-FR" dirty="0"/>
              <a:t> in clinical trials ►Few patients </a:t>
            </a:r>
            <a:r>
              <a:rPr lang="fr-FR" dirty="0" err="1"/>
              <a:t>infected</a:t>
            </a:r>
            <a:r>
              <a:rPr lang="fr-FR" dirty="0"/>
              <a:t> </a:t>
            </a:r>
            <a:r>
              <a:rPr lang="fr-FR" dirty="0" err="1"/>
              <a:t>with</a:t>
            </a:r>
            <a:r>
              <a:rPr lang="fr-FR" dirty="0"/>
              <a:t> </a:t>
            </a:r>
            <a:r>
              <a:rPr lang="fr-FR" dirty="0" err="1"/>
              <a:t>multidrug-resistant</a:t>
            </a:r>
            <a:r>
              <a:rPr lang="fr-FR" dirty="0"/>
              <a:t> (MDR) or DTR </a:t>
            </a:r>
            <a:r>
              <a:rPr lang="fr-FR" i="1" dirty="0"/>
              <a:t>P. </a:t>
            </a:r>
            <a:r>
              <a:rPr lang="fr-FR" i="1" dirty="0" err="1"/>
              <a:t>aeruginosa</a:t>
            </a:r>
            <a:endParaRPr lang="fr-FR" i="1" dirty="0"/>
          </a:p>
          <a:p>
            <a:pPr lvl="1"/>
            <a:r>
              <a:rPr lang="fr-FR" dirty="0"/>
              <a:t>Real-world </a:t>
            </a:r>
            <a:r>
              <a:rPr lang="fr-FR" dirty="0" err="1"/>
              <a:t>evidence</a:t>
            </a:r>
            <a:r>
              <a:rPr lang="fr-FR" dirty="0"/>
              <a:t> has </a:t>
            </a:r>
            <a:r>
              <a:rPr lang="fr-FR" dirty="0" err="1"/>
              <a:t>shown</a:t>
            </a:r>
            <a:r>
              <a:rPr lang="fr-FR" dirty="0"/>
              <a:t> </a:t>
            </a:r>
            <a:r>
              <a:rPr lang="fr-FR" dirty="0" err="1"/>
              <a:t>both</a:t>
            </a:r>
            <a:r>
              <a:rPr lang="fr-FR" dirty="0"/>
              <a:t> agents are </a:t>
            </a:r>
            <a:r>
              <a:rPr lang="fr-FR" dirty="0" err="1"/>
              <a:t>superior</a:t>
            </a:r>
            <a:r>
              <a:rPr lang="fr-FR" dirty="0"/>
              <a:t> to aminoglycoside- or </a:t>
            </a:r>
            <a:r>
              <a:rPr lang="fr-FR" dirty="0" err="1"/>
              <a:t>polymyxin</a:t>
            </a:r>
            <a:r>
              <a:rPr lang="fr-FR" dirty="0"/>
              <a:t>- </a:t>
            </a:r>
            <a:r>
              <a:rPr lang="fr-FR" dirty="0" err="1"/>
              <a:t>based</a:t>
            </a:r>
            <a:r>
              <a:rPr lang="fr-FR" dirty="0"/>
              <a:t> combinations**</a:t>
            </a:r>
          </a:p>
          <a:p>
            <a:pPr>
              <a:spcBef>
                <a:spcPts val="2400"/>
              </a:spcBef>
            </a:pPr>
            <a:r>
              <a:rPr lang="fr-FR" dirty="0"/>
              <a:t>There are no </a:t>
            </a:r>
            <a:r>
              <a:rPr lang="fr-FR" dirty="0" err="1"/>
              <a:t>randomized</a:t>
            </a:r>
            <a:r>
              <a:rPr lang="fr-FR" dirty="0"/>
              <a:t> clinical trial data to compare agents</a:t>
            </a:r>
          </a:p>
          <a:p>
            <a:pPr>
              <a:spcBef>
                <a:spcPts val="2400"/>
              </a:spcBef>
            </a:pPr>
            <a:r>
              <a:rPr lang="fr-FR" dirty="0" err="1"/>
              <a:t>Observational</a:t>
            </a:r>
            <a:r>
              <a:rPr lang="fr-FR" dirty="0"/>
              <a:t> comparative data are </a:t>
            </a:r>
            <a:r>
              <a:rPr lang="fr-FR" dirty="0" err="1"/>
              <a:t>lacking</a:t>
            </a:r>
            <a:endParaRPr lang="fr-FR" dirty="0"/>
          </a:p>
          <a:p>
            <a:pPr lvl="1"/>
            <a:r>
              <a:rPr lang="fr-FR" dirty="0" err="1"/>
              <a:t>Recently</a:t>
            </a:r>
            <a:r>
              <a:rPr lang="fr-FR" dirty="0"/>
              <a:t> </a:t>
            </a:r>
            <a:r>
              <a:rPr lang="fr-FR" dirty="0" err="1"/>
              <a:t>published</a:t>
            </a:r>
            <a:r>
              <a:rPr lang="fr-FR" dirty="0"/>
              <a:t> </a:t>
            </a:r>
            <a:r>
              <a:rPr lang="fr-FR" dirty="0" err="1"/>
              <a:t>multicenter</a:t>
            </a:r>
            <a:r>
              <a:rPr lang="fr-FR" dirty="0"/>
              <a:t> </a:t>
            </a:r>
            <a:r>
              <a:rPr lang="fr-FR" dirty="0" err="1"/>
              <a:t>study</a:t>
            </a:r>
            <a:r>
              <a:rPr lang="fr-FR" dirty="0"/>
              <a:t> from </a:t>
            </a:r>
            <a:r>
              <a:rPr lang="fr-FR" dirty="0" err="1"/>
              <a:t>Saudi</a:t>
            </a:r>
            <a:r>
              <a:rPr lang="fr-FR" dirty="0"/>
              <a:t> Arabia***</a:t>
            </a:r>
          </a:p>
          <a:p>
            <a:pPr lvl="1"/>
            <a:r>
              <a:rPr lang="fr-FR" dirty="0"/>
              <a:t>Non-</a:t>
            </a:r>
            <a:r>
              <a:rPr lang="fr-FR" dirty="0" err="1"/>
              <a:t>matched</a:t>
            </a:r>
            <a:r>
              <a:rPr lang="fr-FR" dirty="0"/>
              <a:t> </a:t>
            </a:r>
            <a:r>
              <a:rPr lang="fr-FR" dirty="0" err="1"/>
              <a:t>analysis</a:t>
            </a:r>
            <a:r>
              <a:rPr lang="fr-FR" dirty="0"/>
              <a:t> </a:t>
            </a:r>
            <a:r>
              <a:rPr lang="fr-FR" dirty="0" err="1"/>
              <a:t>subject</a:t>
            </a:r>
            <a:r>
              <a:rPr lang="fr-FR" dirty="0"/>
              <a:t> to indication </a:t>
            </a:r>
            <a:r>
              <a:rPr lang="fr-FR" dirty="0" err="1"/>
              <a:t>biases</a:t>
            </a:r>
            <a:r>
              <a:rPr lang="fr-FR" dirty="0"/>
              <a:t> and </a:t>
            </a:r>
            <a:r>
              <a:rPr lang="fr-FR" dirty="0" err="1"/>
              <a:t>confounding</a:t>
            </a:r>
            <a:endParaRPr lang="fr-FR" dirty="0"/>
          </a:p>
          <a:p>
            <a:pPr lvl="1"/>
            <a:r>
              <a:rPr lang="fr-FR" dirty="0" err="1"/>
              <a:t>Minority</a:t>
            </a:r>
            <a:r>
              <a:rPr lang="fr-FR" dirty="0"/>
              <a:t> of cases </a:t>
            </a:r>
            <a:r>
              <a:rPr lang="fr-FR" dirty="0" err="1"/>
              <a:t>were</a:t>
            </a:r>
            <a:r>
              <a:rPr lang="fr-FR" dirty="0"/>
              <a:t> from patients </a:t>
            </a:r>
            <a:r>
              <a:rPr lang="fr-FR" dirty="0" err="1"/>
              <a:t>with</a:t>
            </a:r>
            <a:r>
              <a:rPr lang="fr-FR" dirty="0"/>
              <a:t> </a:t>
            </a:r>
            <a:r>
              <a:rPr lang="fr-FR" dirty="0" err="1"/>
              <a:t>pneumonia</a:t>
            </a:r>
            <a:r>
              <a:rPr lang="fr-FR" dirty="0"/>
              <a:t> or </a:t>
            </a:r>
            <a:r>
              <a:rPr lang="fr-FR" dirty="0" err="1"/>
              <a:t>bloodstream</a:t>
            </a:r>
            <a:r>
              <a:rPr lang="fr-FR" dirty="0"/>
              <a:t> infections</a:t>
            </a:r>
          </a:p>
          <a:p>
            <a:endParaRPr lang="fr-FR" dirty="0"/>
          </a:p>
        </p:txBody>
      </p:sp>
      <p:sp>
        <p:nvSpPr>
          <p:cNvPr id="3" name="Espace réservé du texte 2">
            <a:extLst>
              <a:ext uri="{FF2B5EF4-FFF2-40B4-BE49-F238E27FC236}">
                <a16:creationId xmlns:a16="http://schemas.microsoft.com/office/drawing/2014/main" id="{36A7C82D-CFC8-C149-93DB-F9C5CF3704C0}"/>
              </a:ext>
            </a:extLst>
          </p:cNvPr>
          <p:cNvSpPr>
            <a:spLocks noGrp="1"/>
          </p:cNvSpPr>
          <p:nvPr>
            <p:ph type="body" sz="quarter" idx="19"/>
          </p:nvPr>
        </p:nvSpPr>
        <p:spPr/>
        <p:txBody>
          <a:bodyPr/>
          <a:lstStyle/>
          <a:p>
            <a:r>
              <a:rPr lang="fr-FR" dirty="0"/>
              <a:t>* </a:t>
            </a:r>
            <a:r>
              <a:rPr lang="da-DK" dirty="0"/>
              <a:t>Tamma PD, et al. CID 2023 Jul 18. **</a:t>
            </a:r>
            <a:r>
              <a:rPr lang="fr-FR" dirty="0"/>
              <a:t>Pogue JM, et al. CID 2020;71(2):1801, Chen J, et al. Infect Drug </a:t>
            </a:r>
            <a:r>
              <a:rPr lang="fr-FR" dirty="0" err="1"/>
              <a:t>Res</a:t>
            </a:r>
            <a:r>
              <a:rPr lang="fr-FR" dirty="0"/>
              <a:t> 2022;15:655. *** </a:t>
            </a:r>
            <a:r>
              <a:rPr lang="fr-FR" dirty="0" err="1"/>
              <a:t>Almangour</a:t>
            </a:r>
            <a:r>
              <a:rPr lang="fr-FR" dirty="0"/>
              <a:t>, T et al. AAC 2023;67(8)</a:t>
            </a:r>
          </a:p>
        </p:txBody>
      </p:sp>
      <p:sp>
        <p:nvSpPr>
          <p:cNvPr id="4" name="Titre 3">
            <a:extLst>
              <a:ext uri="{FF2B5EF4-FFF2-40B4-BE49-F238E27FC236}">
                <a16:creationId xmlns:a16="http://schemas.microsoft.com/office/drawing/2014/main" id="{722038B7-8EAD-CE8E-91E7-3E0F60361079}"/>
              </a:ext>
            </a:extLst>
          </p:cNvPr>
          <p:cNvSpPr>
            <a:spLocks noGrp="1"/>
          </p:cNvSpPr>
          <p:nvPr>
            <p:ph type="title"/>
          </p:nvPr>
        </p:nvSpPr>
        <p:spPr/>
        <p:txBody>
          <a:bodyPr/>
          <a:lstStyle/>
          <a:p>
            <a:r>
              <a:rPr lang="fr-FR" dirty="0"/>
              <a:t>Background</a:t>
            </a:r>
          </a:p>
        </p:txBody>
      </p:sp>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Tree>
    <p:extLst>
      <p:ext uri="{BB962C8B-B14F-4D97-AF65-F5344CB8AC3E}">
        <p14:creationId xmlns:p14="http://schemas.microsoft.com/office/powerpoint/2010/main" val="1301789637"/>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F5F57FE-2C6C-08F4-C37B-8D48D2619ECC}"/>
              </a:ext>
            </a:extLst>
          </p:cNvPr>
          <p:cNvSpPr>
            <a:spLocks noGrp="1"/>
          </p:cNvSpPr>
          <p:nvPr>
            <p:ph type="body" sz="quarter" idx="15"/>
          </p:nvPr>
        </p:nvSpPr>
        <p:spPr>
          <a:xfrm>
            <a:off x="960195" y="1151119"/>
            <a:ext cx="11104989" cy="2833052"/>
          </a:xfrm>
        </p:spPr>
        <p:txBody>
          <a:bodyPr/>
          <a:lstStyle/>
          <a:p>
            <a:r>
              <a:rPr lang="en-US" b="1" dirty="0"/>
              <a:t>Objective</a:t>
            </a:r>
            <a:r>
              <a:rPr lang="en-US" dirty="0"/>
              <a:t>: To compare the clinical efficacy of C/T vs. CZA for the treatment of MDR </a:t>
            </a:r>
            <a:r>
              <a:rPr lang="en-US" i="1" dirty="0"/>
              <a:t>P. aeruginosa </a:t>
            </a:r>
            <a:r>
              <a:rPr lang="en-US" b="1" dirty="0">
                <a:solidFill>
                  <a:srgbClr val="5E247C"/>
                </a:solidFill>
              </a:rPr>
              <a:t>pneumonia and bloodstream infections</a:t>
            </a:r>
          </a:p>
          <a:p>
            <a:pPr>
              <a:spcBef>
                <a:spcPts val="2400"/>
              </a:spcBef>
            </a:pPr>
            <a:r>
              <a:rPr lang="en-US" b="1" dirty="0"/>
              <a:t>Study design: </a:t>
            </a:r>
            <a:r>
              <a:rPr lang="en-US" dirty="0"/>
              <a:t>Retrospective, matched cohort study</a:t>
            </a:r>
          </a:p>
          <a:p>
            <a:pPr lvl="1"/>
            <a:r>
              <a:rPr lang="en-US" dirty="0"/>
              <a:t>Patients matched by study site, severity of illness, infection site, and time to initiation of treatment </a:t>
            </a:r>
          </a:p>
          <a:p>
            <a:pPr lvl="1"/>
            <a:r>
              <a:rPr lang="en-US" dirty="0"/>
              <a:t>Conditional logistic regression analysis</a:t>
            </a:r>
          </a:p>
          <a:p>
            <a:pPr>
              <a:spcBef>
                <a:spcPts val="2400"/>
              </a:spcBef>
            </a:pPr>
            <a:r>
              <a:rPr lang="en-US" b="1" dirty="0"/>
              <a:t>Targeted sample size</a:t>
            </a:r>
            <a:r>
              <a:rPr lang="en-US" dirty="0"/>
              <a:t>: 420 patients (210 pairs)</a:t>
            </a:r>
          </a:p>
          <a:p>
            <a:pPr>
              <a:spcBef>
                <a:spcPts val="2400"/>
              </a:spcBef>
            </a:pPr>
            <a:r>
              <a:rPr lang="en-US" b="1" dirty="0"/>
              <a:t>Hypothesis</a:t>
            </a:r>
            <a:r>
              <a:rPr lang="en-US" dirty="0"/>
              <a:t>: Treatment with C/T will result in higher rates of clinical success for patients with pneumonia and/or bacteremia due to MDR Pseudomonas</a:t>
            </a:r>
          </a:p>
          <a:p>
            <a:endParaRPr lang="fr-FR" dirty="0"/>
          </a:p>
        </p:txBody>
      </p:sp>
      <p:sp>
        <p:nvSpPr>
          <p:cNvPr id="3" name="Espace réservé du texte 2">
            <a:extLst>
              <a:ext uri="{FF2B5EF4-FFF2-40B4-BE49-F238E27FC236}">
                <a16:creationId xmlns:a16="http://schemas.microsoft.com/office/drawing/2014/main" id="{36A7C82D-CFC8-C149-93DB-F9C5CF3704C0}"/>
              </a:ext>
            </a:extLst>
          </p:cNvPr>
          <p:cNvSpPr>
            <a:spLocks noGrp="1"/>
          </p:cNvSpPr>
          <p:nvPr>
            <p:ph type="body" sz="quarter" idx="19"/>
          </p:nvPr>
        </p:nvSpPr>
        <p:spPr/>
        <p:txBody>
          <a:bodyPr/>
          <a:lstStyle/>
          <a:p>
            <a:r>
              <a:rPr lang="fr-FR" dirty="0"/>
              <a:t>www.precedentnetwork.com</a:t>
            </a:r>
          </a:p>
        </p:txBody>
      </p:sp>
      <p:sp>
        <p:nvSpPr>
          <p:cNvPr id="4" name="Titre 3">
            <a:extLst>
              <a:ext uri="{FF2B5EF4-FFF2-40B4-BE49-F238E27FC236}">
                <a16:creationId xmlns:a16="http://schemas.microsoft.com/office/drawing/2014/main" id="{722038B7-8EAD-CE8E-91E7-3E0F60361079}"/>
              </a:ext>
            </a:extLst>
          </p:cNvPr>
          <p:cNvSpPr>
            <a:spLocks noGrp="1"/>
          </p:cNvSpPr>
          <p:nvPr>
            <p:ph type="title"/>
          </p:nvPr>
        </p:nvSpPr>
        <p:spPr/>
        <p:txBody>
          <a:bodyPr/>
          <a:lstStyle/>
          <a:p>
            <a:r>
              <a:rPr lang="fr-FR" sz="1700" dirty="0"/>
              <a:t>A </a:t>
            </a:r>
            <a:r>
              <a:rPr lang="fr-FR" sz="1700" dirty="0" err="1"/>
              <a:t>multicenter</a:t>
            </a:r>
            <a:r>
              <a:rPr lang="fr-FR" sz="1700" dirty="0"/>
              <a:t>, </a:t>
            </a:r>
            <a:r>
              <a:rPr lang="fr-FR" sz="1700" dirty="0" err="1"/>
              <a:t>observational</a:t>
            </a:r>
            <a:r>
              <a:rPr lang="fr-FR" sz="1700" dirty="0"/>
              <a:t> </a:t>
            </a:r>
            <a:r>
              <a:rPr lang="fr-FR" sz="1700" dirty="0" err="1"/>
              <a:t>study</a:t>
            </a:r>
            <a:r>
              <a:rPr lang="fr-FR" sz="1700" dirty="0"/>
              <a:t> to compare the </a:t>
            </a:r>
            <a:r>
              <a:rPr lang="fr-FR" sz="1700" dirty="0" err="1"/>
              <a:t>effectiveness</a:t>
            </a:r>
            <a:r>
              <a:rPr lang="fr-FR" sz="1700" dirty="0"/>
              <a:t> of </a:t>
            </a:r>
            <a:r>
              <a:rPr lang="fr-FR" sz="1700" dirty="0" err="1"/>
              <a:t>Ceftazidime</a:t>
            </a:r>
            <a:r>
              <a:rPr lang="fr-FR" sz="1700" dirty="0"/>
              <a:t>- Avibactam </a:t>
            </a:r>
            <a:r>
              <a:rPr lang="fr-FR" sz="1700" i="1" dirty="0"/>
              <a:t>versus</a:t>
            </a:r>
            <a:r>
              <a:rPr lang="fr-FR" sz="1700" dirty="0"/>
              <a:t> </a:t>
            </a:r>
            <a:r>
              <a:rPr lang="fr-FR" sz="1700" dirty="0" err="1"/>
              <a:t>Ceftolozane-Tazobactam</a:t>
            </a:r>
            <a:r>
              <a:rPr lang="fr-FR" sz="1700" dirty="0"/>
              <a:t> for </a:t>
            </a:r>
            <a:r>
              <a:rPr lang="fr-FR" sz="1700" dirty="0" err="1"/>
              <a:t>multidrug-resistant</a:t>
            </a:r>
            <a:r>
              <a:rPr lang="fr-FR" sz="1700" dirty="0"/>
              <a:t> </a:t>
            </a:r>
            <a:r>
              <a:rPr lang="fr-FR" sz="1700" i="1" dirty="0"/>
              <a:t>Pseudomonas </a:t>
            </a:r>
            <a:r>
              <a:rPr lang="fr-FR" sz="1700" i="1" dirty="0" err="1"/>
              <a:t>aeruginosa</a:t>
            </a:r>
            <a:r>
              <a:rPr lang="fr-FR" sz="1700" dirty="0"/>
              <a:t> infections in the United States (CACTUS)</a:t>
            </a:r>
          </a:p>
        </p:txBody>
      </p:sp>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
        <p:nvSpPr>
          <p:cNvPr id="5" name="ZoneTexte 4">
            <a:extLst>
              <a:ext uri="{FF2B5EF4-FFF2-40B4-BE49-F238E27FC236}">
                <a16:creationId xmlns:a16="http://schemas.microsoft.com/office/drawing/2014/main" id="{0538D477-887F-A09B-FFBA-EAB6F178E0FE}"/>
              </a:ext>
            </a:extLst>
          </p:cNvPr>
          <p:cNvSpPr txBox="1"/>
          <p:nvPr/>
        </p:nvSpPr>
        <p:spPr>
          <a:xfrm>
            <a:off x="1497162" y="4941105"/>
            <a:ext cx="10568021" cy="369332"/>
          </a:xfrm>
          <a:prstGeom prst="rect">
            <a:avLst/>
          </a:prstGeom>
          <a:noFill/>
        </p:spPr>
        <p:txBody>
          <a:bodyPr wrap="none" rtlCol="0">
            <a:spAutoFit/>
          </a:bodyPr>
          <a:lstStyle/>
          <a:p>
            <a:r>
              <a:rPr lang="en-US" b="1" dirty="0">
                <a:solidFill>
                  <a:srgbClr val="5E247C"/>
                </a:solidFill>
                <a:latin typeface="Arial" panose="020B0604020202020204" pitchFamily="34" charset="0"/>
                <a:cs typeface="Arial" panose="020B0604020202020204" pitchFamily="34" charset="0"/>
              </a:rPr>
              <a:t>28 U.S. based sites - all major academic medical centers where MDR </a:t>
            </a:r>
            <a:r>
              <a:rPr lang="en-US" b="1" i="1" dirty="0">
                <a:solidFill>
                  <a:srgbClr val="5E247C"/>
                </a:solidFill>
                <a:latin typeface="Arial" panose="020B0604020202020204" pitchFamily="34" charset="0"/>
                <a:cs typeface="Arial" panose="020B0604020202020204" pitchFamily="34" charset="0"/>
              </a:rPr>
              <a:t>P. aeruginosa </a:t>
            </a:r>
            <a:r>
              <a:rPr lang="en-US" b="1" dirty="0">
                <a:solidFill>
                  <a:srgbClr val="5E247C"/>
                </a:solidFill>
                <a:latin typeface="Arial" panose="020B0604020202020204" pitchFamily="34" charset="0"/>
                <a:cs typeface="Arial" panose="020B0604020202020204" pitchFamily="34" charset="0"/>
              </a:rPr>
              <a:t>is prevalent</a:t>
            </a:r>
            <a:endParaRPr lang="fr-FR" b="1" dirty="0">
              <a:solidFill>
                <a:srgbClr val="5E247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607556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F5F57FE-2C6C-08F4-C37B-8D48D2619ECC}"/>
              </a:ext>
            </a:extLst>
          </p:cNvPr>
          <p:cNvSpPr>
            <a:spLocks noGrp="1"/>
          </p:cNvSpPr>
          <p:nvPr>
            <p:ph type="body" sz="quarter" idx="15"/>
          </p:nvPr>
        </p:nvSpPr>
        <p:spPr>
          <a:xfrm>
            <a:off x="960195" y="1151119"/>
            <a:ext cx="11104989" cy="4232354"/>
          </a:xfrm>
        </p:spPr>
        <p:txBody>
          <a:bodyPr/>
          <a:lstStyle/>
          <a:p>
            <a:r>
              <a:rPr lang="en-US" dirty="0"/>
              <a:t>Adult patients treated with C/T or CZA for &gt;48h within 7 days of index MDR </a:t>
            </a:r>
            <a:r>
              <a:rPr lang="en-US" i="1" dirty="0"/>
              <a:t>P. aeruginosa </a:t>
            </a:r>
            <a:r>
              <a:rPr lang="en-US" dirty="0"/>
              <a:t>blood or respiratory culture were included</a:t>
            </a:r>
          </a:p>
          <a:p>
            <a:pPr>
              <a:spcBef>
                <a:spcPts val="3000"/>
              </a:spcBef>
            </a:pPr>
            <a:r>
              <a:rPr lang="en-US" dirty="0"/>
              <a:t>Exclusion criteria:</a:t>
            </a:r>
          </a:p>
          <a:p>
            <a:pPr lvl="1"/>
            <a:r>
              <a:rPr lang="en-US" dirty="0"/>
              <a:t>Death or transition to comfort measures within 48 hours of treatment initiation </a:t>
            </a:r>
          </a:p>
          <a:p>
            <a:pPr lvl="1"/>
            <a:r>
              <a:rPr lang="en-US" dirty="0"/>
              <a:t>Cystic fibrosis</a:t>
            </a:r>
          </a:p>
          <a:p>
            <a:pPr lvl="1"/>
            <a:r>
              <a:rPr lang="en-US" dirty="0"/>
              <a:t>COVID-19 within 90 days</a:t>
            </a:r>
          </a:p>
          <a:p>
            <a:pPr lvl="1"/>
            <a:r>
              <a:rPr lang="en-US" dirty="0"/>
              <a:t>Concomitant infection with carbapenem-resistant </a:t>
            </a:r>
            <a:r>
              <a:rPr lang="en-US" i="1" dirty="0"/>
              <a:t>A. baumannii </a:t>
            </a:r>
            <a:r>
              <a:rPr lang="en-US" dirty="0"/>
              <a:t>or MRSA bacteremia</a:t>
            </a:r>
          </a:p>
          <a:p>
            <a:pPr lvl="1"/>
            <a:r>
              <a:rPr lang="en-US" dirty="0"/>
              <a:t>Documented resistance to study treatment by the local laboratory</a:t>
            </a:r>
          </a:p>
          <a:p>
            <a:pPr lvl="1"/>
            <a:r>
              <a:rPr lang="en-US" dirty="0"/>
              <a:t>Infectious complications including empyema, osteomyelitis, septic arthritis, etc.</a:t>
            </a:r>
          </a:p>
          <a:p>
            <a:endParaRPr lang="fr-FR" dirty="0"/>
          </a:p>
        </p:txBody>
      </p:sp>
      <p:sp>
        <p:nvSpPr>
          <p:cNvPr id="4" name="Titre 3">
            <a:extLst>
              <a:ext uri="{FF2B5EF4-FFF2-40B4-BE49-F238E27FC236}">
                <a16:creationId xmlns:a16="http://schemas.microsoft.com/office/drawing/2014/main" id="{722038B7-8EAD-CE8E-91E7-3E0F60361079}"/>
              </a:ext>
            </a:extLst>
          </p:cNvPr>
          <p:cNvSpPr>
            <a:spLocks noGrp="1"/>
          </p:cNvSpPr>
          <p:nvPr>
            <p:ph type="title"/>
          </p:nvPr>
        </p:nvSpPr>
        <p:spPr/>
        <p:txBody>
          <a:bodyPr/>
          <a:lstStyle/>
          <a:p>
            <a:r>
              <a:rPr lang="fr-FR" dirty="0"/>
              <a:t>Methods</a:t>
            </a:r>
          </a:p>
        </p:txBody>
      </p:sp>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
        <p:nvSpPr>
          <p:cNvPr id="7" name="Espace réservé du texte 6">
            <a:extLst>
              <a:ext uri="{FF2B5EF4-FFF2-40B4-BE49-F238E27FC236}">
                <a16:creationId xmlns:a16="http://schemas.microsoft.com/office/drawing/2014/main" id="{96CFFF1E-7195-F048-746D-41E089A49A2C}"/>
              </a:ext>
            </a:extLst>
          </p:cNvPr>
          <p:cNvSpPr>
            <a:spLocks noGrp="1"/>
          </p:cNvSpPr>
          <p:nvPr>
            <p:ph type="body" sz="quarter" idx="19"/>
          </p:nvPr>
        </p:nvSpPr>
        <p:spPr/>
        <p:txBody>
          <a:bodyPr/>
          <a:lstStyle/>
          <a:p>
            <a:endParaRPr lang="fr-FR" dirty="0"/>
          </a:p>
        </p:txBody>
      </p:sp>
    </p:spTree>
    <p:extLst>
      <p:ext uri="{BB962C8B-B14F-4D97-AF65-F5344CB8AC3E}">
        <p14:creationId xmlns:p14="http://schemas.microsoft.com/office/powerpoint/2010/main" val="136872976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F5F57FE-2C6C-08F4-C37B-8D48D2619ECC}"/>
              </a:ext>
            </a:extLst>
          </p:cNvPr>
          <p:cNvSpPr>
            <a:spLocks noGrp="1"/>
          </p:cNvSpPr>
          <p:nvPr>
            <p:ph type="body" sz="quarter" idx="15"/>
          </p:nvPr>
        </p:nvSpPr>
        <p:spPr>
          <a:xfrm>
            <a:off x="960195" y="1151119"/>
            <a:ext cx="11104989" cy="2188074"/>
          </a:xfrm>
        </p:spPr>
        <p:txBody>
          <a:bodyPr/>
          <a:lstStyle/>
          <a:p>
            <a:r>
              <a:rPr lang="en-US" dirty="0"/>
              <a:t>Primary endpoint of clinical success on day 30 was defined as:</a:t>
            </a:r>
          </a:p>
          <a:p>
            <a:pPr lvl="1"/>
            <a:r>
              <a:rPr lang="en-US" dirty="0"/>
              <a:t>Survival and absence of recurrent infections</a:t>
            </a:r>
          </a:p>
          <a:p>
            <a:pPr lvl="1"/>
            <a:r>
              <a:rPr lang="en-US" dirty="0"/>
              <a:t>Completion of the intended treatment course without needing to extend treatment due to clinical response or toxicity</a:t>
            </a:r>
          </a:p>
          <a:p>
            <a:endParaRPr lang="en-US" dirty="0"/>
          </a:p>
          <a:p>
            <a:r>
              <a:rPr lang="en-US" dirty="0"/>
              <a:t>Key secondary endpoints</a:t>
            </a:r>
            <a:br>
              <a:rPr lang="en-US" dirty="0"/>
            </a:br>
            <a:r>
              <a:rPr lang="en-US" dirty="0"/>
              <a:t>included:</a:t>
            </a:r>
          </a:p>
          <a:p>
            <a:pPr lvl="1"/>
            <a:endParaRPr lang="en-US" dirty="0"/>
          </a:p>
          <a:p>
            <a:endParaRPr lang="fr-FR" dirty="0"/>
          </a:p>
        </p:txBody>
      </p:sp>
      <p:sp>
        <p:nvSpPr>
          <p:cNvPr id="4" name="Titre 3">
            <a:extLst>
              <a:ext uri="{FF2B5EF4-FFF2-40B4-BE49-F238E27FC236}">
                <a16:creationId xmlns:a16="http://schemas.microsoft.com/office/drawing/2014/main" id="{722038B7-8EAD-CE8E-91E7-3E0F60361079}"/>
              </a:ext>
            </a:extLst>
          </p:cNvPr>
          <p:cNvSpPr>
            <a:spLocks noGrp="1"/>
          </p:cNvSpPr>
          <p:nvPr>
            <p:ph type="title"/>
          </p:nvPr>
        </p:nvSpPr>
        <p:spPr/>
        <p:txBody>
          <a:bodyPr/>
          <a:lstStyle/>
          <a:p>
            <a:r>
              <a:rPr lang="fr-FR" dirty="0"/>
              <a:t>Methods</a:t>
            </a:r>
          </a:p>
        </p:txBody>
      </p:sp>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graphicFrame>
        <p:nvGraphicFramePr>
          <p:cNvPr id="3" name="Tableau 2">
            <a:extLst>
              <a:ext uri="{FF2B5EF4-FFF2-40B4-BE49-F238E27FC236}">
                <a16:creationId xmlns:a16="http://schemas.microsoft.com/office/drawing/2014/main" id="{055D0907-F1DF-400A-712F-24E2FD7A3608}"/>
              </a:ext>
            </a:extLst>
          </p:cNvPr>
          <p:cNvGraphicFramePr>
            <a:graphicFrameLocks noGrp="1"/>
          </p:cNvGraphicFramePr>
          <p:nvPr/>
        </p:nvGraphicFramePr>
        <p:xfrm>
          <a:off x="4189184" y="2735901"/>
          <a:ext cx="7771493" cy="3360942"/>
        </p:xfrm>
        <a:graphic>
          <a:graphicData uri="http://schemas.openxmlformats.org/drawingml/2006/table">
            <a:tbl>
              <a:tblPr firstRow="1" firstCol="1" bandRow="1">
                <a:tableStyleId>{5C22544A-7EE6-4342-B048-85BDC9FD1C3A}</a:tableStyleId>
              </a:tblPr>
              <a:tblGrid>
                <a:gridCol w="2068315">
                  <a:extLst>
                    <a:ext uri="{9D8B030D-6E8A-4147-A177-3AD203B41FA5}">
                      <a16:colId xmlns:a16="http://schemas.microsoft.com/office/drawing/2014/main" val="2671107141"/>
                    </a:ext>
                  </a:extLst>
                </a:gridCol>
                <a:gridCol w="5703178">
                  <a:extLst>
                    <a:ext uri="{9D8B030D-6E8A-4147-A177-3AD203B41FA5}">
                      <a16:colId xmlns:a16="http://schemas.microsoft.com/office/drawing/2014/main" val="1707108773"/>
                    </a:ext>
                  </a:extLst>
                </a:gridCol>
              </a:tblGrid>
              <a:tr h="432274">
                <a:tc>
                  <a:txBody>
                    <a:bodyPr/>
                    <a:lstStyle/>
                    <a:p>
                      <a:pPr>
                        <a:lnSpc>
                          <a:spcPct val="107000"/>
                        </a:lnSpc>
                        <a:spcAft>
                          <a:spcPts val="800"/>
                        </a:spcAft>
                      </a:pPr>
                      <a:r>
                        <a:rPr lang="fr-FR" sz="1200" b="0" kern="0" dirty="0">
                          <a:solidFill>
                            <a:schemeClr val="bg1"/>
                          </a:solidFill>
                          <a:effectLst/>
                          <a:latin typeface="Arial" panose="020B0604020202020204" pitchFamily="34" charset="0"/>
                          <a:cs typeface="Arial" panose="020B0604020202020204" pitchFamily="34" charset="0"/>
                        </a:rPr>
                        <a:t> </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Time to </a:t>
                      </a:r>
                      <a:r>
                        <a:rPr lang="fr-FR" sz="1200" b="1" kern="0" dirty="0" err="1">
                          <a:solidFill>
                            <a:schemeClr val="bg1"/>
                          </a:solidFill>
                          <a:effectLst/>
                          <a:latin typeface="Arial" panose="020B0604020202020204" pitchFamily="34" charset="0"/>
                          <a:cs typeface="Arial" panose="020B0604020202020204" pitchFamily="34" charset="0"/>
                        </a:rPr>
                        <a:t>improvement</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041509960"/>
                  </a:ext>
                </a:extLst>
              </a:tr>
              <a:tr h="720000">
                <a:tc>
                  <a:txBody>
                    <a:bodyPr/>
                    <a:lstStyle/>
                    <a:p>
                      <a:pPr marL="72000">
                        <a:lnSpc>
                          <a:spcPct val="107000"/>
                        </a:lnSpc>
                        <a:spcBef>
                          <a:spcPts val="600"/>
                        </a:spcBef>
                        <a:spcAft>
                          <a:spcPts val="800"/>
                        </a:spcAft>
                      </a:pPr>
                      <a:r>
                        <a:rPr lang="fr-FR" sz="1200" b="1" kern="0" dirty="0">
                          <a:solidFill>
                            <a:schemeClr val="tx1"/>
                          </a:solidFill>
                          <a:effectLst/>
                          <a:latin typeface="Arial" panose="020B0604020202020204" pitchFamily="34" charset="0"/>
                          <a:cs typeface="Arial" panose="020B0604020202020204" pitchFamily="34" charset="0"/>
                        </a:rPr>
                        <a:t>Hemodynamics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Among</a:t>
                      </a:r>
                      <a:r>
                        <a:rPr lang="fr-FR" sz="1200" b="0" kern="0" dirty="0">
                          <a:solidFill>
                            <a:schemeClr val="tx1"/>
                          </a:solidFill>
                          <a:effectLst/>
                          <a:latin typeface="Arial" panose="020B0604020202020204" pitchFamily="34" charset="0"/>
                          <a:cs typeface="Arial" panose="020B0604020202020204" pitchFamily="34" charset="0"/>
                        </a:rPr>
                        <a:t> patients on </a:t>
                      </a:r>
                      <a:r>
                        <a:rPr lang="fr-FR" sz="1200" b="0" kern="0" dirty="0" err="1">
                          <a:solidFill>
                            <a:schemeClr val="tx1"/>
                          </a:solidFill>
                          <a:effectLst/>
                          <a:latin typeface="Arial" panose="020B0604020202020204" pitchFamily="34" charset="0"/>
                          <a:cs typeface="Arial" panose="020B0604020202020204" pitchFamily="34" charset="0"/>
                        </a:rPr>
                        <a:t>vasopressors</a:t>
                      </a:r>
                      <a:r>
                        <a:rPr lang="fr-FR" sz="1200" b="0" kern="0" dirty="0">
                          <a:solidFill>
                            <a:schemeClr val="tx1"/>
                          </a:solidFill>
                          <a:effectLst/>
                          <a:latin typeface="Arial" panose="020B0604020202020204" pitchFamily="34" charset="0"/>
                          <a:cs typeface="Arial" panose="020B0604020202020204" pitchFamily="34" charset="0"/>
                        </a:rPr>
                        <a:t> or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 MAP &lt;65 at baseline, time to </a:t>
                      </a:r>
                      <a:r>
                        <a:rPr lang="fr-FR" sz="1200" b="0" kern="0" dirty="0" err="1">
                          <a:solidFill>
                            <a:schemeClr val="tx1"/>
                          </a:solidFill>
                          <a:effectLst/>
                          <a:latin typeface="Arial" panose="020B0604020202020204" pitchFamily="34" charset="0"/>
                          <a:cs typeface="Arial" panose="020B0604020202020204" pitchFamily="34" charset="0"/>
                        </a:rPr>
                        <a:t>improvement</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was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defined</a:t>
                      </a:r>
                      <a:r>
                        <a:rPr lang="fr-FR" sz="1200" b="0" kern="0" dirty="0">
                          <a:solidFill>
                            <a:schemeClr val="tx1"/>
                          </a:solidFill>
                          <a:effectLst/>
                          <a:latin typeface="Arial" panose="020B0604020202020204" pitchFamily="34" charset="0"/>
                          <a:cs typeface="Arial" panose="020B0604020202020204" pitchFamily="34" charset="0"/>
                        </a:rPr>
                        <a:t> as the first of 2 </a:t>
                      </a:r>
                      <a:r>
                        <a:rPr lang="fr-FR" sz="1200" b="0" kern="0" dirty="0" err="1">
                          <a:solidFill>
                            <a:schemeClr val="tx1"/>
                          </a:solidFill>
                          <a:effectLst/>
                          <a:latin typeface="Arial" panose="020B0604020202020204" pitchFamily="34" charset="0"/>
                          <a:cs typeface="Arial" panose="020B0604020202020204" pitchFamily="34" charset="0"/>
                        </a:rPr>
                        <a:t>consecutive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 off </a:t>
                      </a:r>
                      <a:r>
                        <a:rPr lang="fr-FR" sz="1200" b="0" kern="0" dirty="0" err="1">
                          <a:solidFill>
                            <a:schemeClr val="tx1"/>
                          </a:solidFill>
                          <a:effectLst/>
                          <a:latin typeface="Arial" panose="020B0604020202020204" pitchFamily="34" charset="0"/>
                          <a:cs typeface="Arial" panose="020B0604020202020204" pitchFamily="34" charset="0"/>
                        </a:rPr>
                        <a:t>pressors</a:t>
                      </a:r>
                      <a:r>
                        <a:rPr lang="fr-FR" sz="1200" b="0" kern="0" dirty="0">
                          <a:solidFill>
                            <a:schemeClr val="tx1"/>
                          </a:solidFill>
                          <a:effectLst/>
                          <a:latin typeface="Arial" panose="020B0604020202020204" pitchFamily="34" charset="0"/>
                          <a:cs typeface="Arial" panose="020B0604020202020204" pitchFamily="34" charset="0"/>
                        </a:rPr>
                        <a:t> and a MAP ≥65 </a:t>
                      </a:r>
                      <a:r>
                        <a:rPr lang="fr-FR" sz="1200" b="0" kern="0" dirty="0" err="1">
                          <a:solidFill>
                            <a:schemeClr val="tx1"/>
                          </a:solidFill>
                          <a:effectLst/>
                          <a:latin typeface="Arial" panose="020B0604020202020204" pitchFamily="34" charset="0"/>
                          <a:cs typeface="Arial" panose="020B0604020202020204" pitchFamily="34" charset="0"/>
                        </a:rPr>
                        <a:t>while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remaining</a:t>
                      </a:r>
                      <a:r>
                        <a:rPr lang="fr-FR" sz="1200" b="0" kern="0" dirty="0">
                          <a:solidFill>
                            <a:schemeClr val="tx1"/>
                          </a:solidFill>
                          <a:effectLst/>
                          <a:latin typeface="Arial" panose="020B0604020202020204" pitchFamily="34" charset="0"/>
                          <a:cs typeface="Arial" panose="020B0604020202020204" pitchFamily="34" charset="0"/>
                        </a:rPr>
                        <a:t> off </a:t>
                      </a:r>
                      <a:r>
                        <a:rPr lang="fr-FR" sz="1200" b="0" kern="0" dirty="0" err="1">
                          <a:solidFill>
                            <a:schemeClr val="tx1"/>
                          </a:solidFill>
                          <a:effectLst/>
                          <a:latin typeface="Arial" panose="020B0604020202020204" pitchFamily="34" charset="0"/>
                          <a:cs typeface="Arial" panose="020B0604020202020204" pitchFamily="34" charset="0"/>
                        </a:rPr>
                        <a:t>pressors</a:t>
                      </a:r>
                      <a:r>
                        <a:rPr lang="fr-FR" sz="1200" b="0" kern="0" dirty="0">
                          <a:solidFill>
                            <a:schemeClr val="tx1"/>
                          </a:solidFill>
                          <a:effectLst/>
                          <a:latin typeface="Arial" panose="020B0604020202020204" pitchFamily="34" charset="0"/>
                          <a:cs typeface="Arial" panose="020B0604020202020204" pitchFamily="34" charset="0"/>
                        </a:rPr>
                        <a:t> up to </a:t>
                      </a:r>
                      <a:r>
                        <a:rPr lang="fr-FR" sz="1200" b="0" kern="0" dirty="0" err="1">
                          <a:solidFill>
                            <a:schemeClr val="tx1"/>
                          </a:solidFill>
                          <a:effectLst/>
                          <a:latin typeface="Arial" panose="020B0604020202020204" pitchFamily="34" charset="0"/>
                          <a:cs typeface="Arial" panose="020B0604020202020204" pitchFamily="34" charset="0"/>
                        </a:rPr>
                        <a:t>day</a:t>
                      </a:r>
                      <a:r>
                        <a:rPr lang="fr-FR" sz="1200" b="0" kern="0" dirty="0">
                          <a:solidFill>
                            <a:schemeClr val="tx1"/>
                          </a:solidFill>
                          <a:effectLst/>
                          <a:latin typeface="Arial" panose="020B0604020202020204" pitchFamily="34" charset="0"/>
                          <a:cs typeface="Arial" panose="020B0604020202020204" pitchFamily="34" charset="0"/>
                        </a:rPr>
                        <a:t> 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99595217"/>
                  </a:ext>
                </a:extLst>
              </a:tr>
              <a:tr h="720000">
                <a:tc>
                  <a:txBody>
                    <a:bodyPr/>
                    <a:lstStyle/>
                    <a:p>
                      <a:pPr marL="72000">
                        <a:lnSpc>
                          <a:spcPct val="107000"/>
                        </a:lnSpc>
                        <a:spcBef>
                          <a:spcPts val="200"/>
                        </a:spcBef>
                        <a:spcAft>
                          <a:spcPts val="800"/>
                        </a:spcAft>
                      </a:pPr>
                      <a:r>
                        <a:rPr lang="fr-FR" sz="1200" b="1" kern="0" dirty="0" err="1">
                          <a:solidFill>
                            <a:schemeClr val="tx1"/>
                          </a:solidFill>
                          <a:effectLst/>
                          <a:latin typeface="Arial" panose="020B0604020202020204" pitchFamily="34" charset="0"/>
                          <a:cs typeface="Arial" panose="020B0604020202020204" pitchFamily="34" charset="0"/>
                        </a:rPr>
                        <a:t>Febrile</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Among</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febrile</a:t>
                      </a:r>
                      <a:r>
                        <a:rPr lang="fr-FR" sz="1200" b="0" kern="0" dirty="0">
                          <a:solidFill>
                            <a:schemeClr val="tx1"/>
                          </a:solidFill>
                          <a:effectLst/>
                          <a:latin typeface="Arial" panose="020B0604020202020204" pitchFamily="34" charset="0"/>
                          <a:cs typeface="Arial" panose="020B0604020202020204" pitchFamily="34" charset="0"/>
                        </a:rPr>
                        <a:t> patients at baseline (T≥38°C), time to </a:t>
                      </a:r>
                      <a:r>
                        <a:rPr lang="fr-FR" sz="1200" b="0" kern="0" dirty="0" err="1">
                          <a:solidFill>
                            <a:schemeClr val="tx1"/>
                          </a:solidFill>
                          <a:effectLst/>
                          <a:latin typeface="Arial" panose="020B0604020202020204" pitchFamily="34" charset="0"/>
                          <a:cs typeface="Arial" panose="020B0604020202020204" pitchFamily="34" charset="0"/>
                        </a:rPr>
                        <a:t>fever</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resolution</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was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defined</a:t>
                      </a:r>
                      <a:r>
                        <a:rPr lang="fr-FR" sz="1200" b="0" kern="0" dirty="0">
                          <a:solidFill>
                            <a:schemeClr val="tx1"/>
                          </a:solidFill>
                          <a:effectLst/>
                          <a:latin typeface="Arial" panose="020B0604020202020204" pitchFamily="34" charset="0"/>
                          <a:cs typeface="Arial" panose="020B0604020202020204" pitchFamily="34" charset="0"/>
                        </a:rPr>
                        <a:t> as the first of 2 </a:t>
                      </a:r>
                      <a:r>
                        <a:rPr lang="fr-FR" sz="1200" b="0" kern="0" dirty="0" err="1">
                          <a:solidFill>
                            <a:schemeClr val="tx1"/>
                          </a:solidFill>
                          <a:effectLst/>
                          <a:latin typeface="Arial" panose="020B0604020202020204" pitchFamily="34" charset="0"/>
                          <a:cs typeface="Arial" panose="020B0604020202020204" pitchFamily="34" charset="0"/>
                        </a:rPr>
                        <a:t>consecutive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afebrile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 (T&lt;38°C)</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08667635"/>
                  </a:ext>
                </a:extLst>
              </a:tr>
              <a:tr h="720000">
                <a:tc>
                  <a:txBody>
                    <a:bodyPr/>
                    <a:lstStyle/>
                    <a:p>
                      <a:pPr marL="72000">
                        <a:lnSpc>
                          <a:spcPct val="107000"/>
                        </a:lnSpc>
                        <a:spcBef>
                          <a:spcPts val="200"/>
                        </a:spcBef>
                        <a:spcAft>
                          <a:spcPts val="800"/>
                        </a:spcAft>
                      </a:pPr>
                      <a:r>
                        <a:rPr lang="fr-FR" sz="1200" b="1" kern="0" dirty="0" err="1">
                          <a:solidFill>
                            <a:schemeClr val="tx1"/>
                          </a:solidFill>
                          <a:effectLst/>
                          <a:latin typeface="Arial" panose="020B0604020202020204" pitchFamily="34" charset="0"/>
                          <a:cs typeface="Arial" panose="020B0604020202020204" pitchFamily="34" charset="0"/>
                        </a:rPr>
                        <a:t>Leukocytosis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Among</a:t>
                      </a:r>
                      <a:r>
                        <a:rPr lang="fr-FR" sz="1200" b="0" kern="0" dirty="0">
                          <a:solidFill>
                            <a:schemeClr val="tx1"/>
                          </a:solidFill>
                          <a:effectLst/>
                          <a:latin typeface="Arial" panose="020B0604020202020204" pitchFamily="34" charset="0"/>
                          <a:cs typeface="Arial" panose="020B0604020202020204" pitchFamily="34" charset="0"/>
                        </a:rPr>
                        <a:t> patients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leukocytosis</a:t>
                      </a:r>
                      <a:r>
                        <a:rPr lang="fr-FR" sz="1200" b="0" kern="0" dirty="0">
                          <a:solidFill>
                            <a:schemeClr val="tx1"/>
                          </a:solidFill>
                          <a:effectLst/>
                          <a:latin typeface="Arial" panose="020B0604020202020204" pitchFamily="34" charset="0"/>
                          <a:cs typeface="Arial" panose="020B0604020202020204" pitchFamily="34" charset="0"/>
                        </a:rPr>
                        <a:t> at baseline (WBC ≥12k), time to </a:t>
                      </a:r>
                      <a:r>
                        <a:rPr lang="fr-FR" sz="1200" b="0" kern="0" dirty="0" err="1">
                          <a:solidFill>
                            <a:schemeClr val="tx1"/>
                          </a:solidFill>
                          <a:effectLst/>
                          <a:latin typeface="Arial" panose="020B0604020202020204" pitchFamily="34" charset="0"/>
                          <a:cs typeface="Arial" panose="020B0604020202020204" pitchFamily="34" charset="0"/>
                        </a:rPr>
                        <a:t>improvement</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was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defined</a:t>
                      </a:r>
                      <a:r>
                        <a:rPr lang="fr-FR" sz="1200" b="0" kern="0" dirty="0">
                          <a:solidFill>
                            <a:schemeClr val="tx1"/>
                          </a:solidFill>
                          <a:effectLst/>
                          <a:latin typeface="Arial" panose="020B0604020202020204" pitchFamily="34" charset="0"/>
                          <a:cs typeface="Arial" panose="020B0604020202020204" pitchFamily="34" charset="0"/>
                        </a:rPr>
                        <a:t> as the first of 2 </a:t>
                      </a:r>
                      <a:r>
                        <a:rPr lang="fr-FR" sz="1200" b="0" kern="0" dirty="0" err="1">
                          <a:solidFill>
                            <a:schemeClr val="tx1"/>
                          </a:solidFill>
                          <a:effectLst/>
                          <a:latin typeface="Arial" panose="020B0604020202020204" pitchFamily="34" charset="0"/>
                          <a:cs typeface="Arial" panose="020B0604020202020204" pitchFamily="34" charset="0"/>
                        </a:rPr>
                        <a:t>consecutive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 WBC &lt;12k OR a ≥30% </a:t>
                      </a:r>
                      <a:r>
                        <a:rPr lang="fr-FR" sz="1200" b="0" kern="0" dirty="0" err="1">
                          <a:solidFill>
                            <a:schemeClr val="tx1"/>
                          </a:solidFill>
                          <a:effectLst/>
                          <a:latin typeface="Arial" panose="020B0604020202020204" pitchFamily="34" charset="0"/>
                          <a:cs typeface="Arial" panose="020B0604020202020204" pitchFamily="34" charset="0"/>
                        </a:rPr>
                        <a:t>decrease</a:t>
                      </a:r>
                      <a:r>
                        <a:rPr lang="fr-FR" sz="1200" b="0" kern="0" dirty="0">
                          <a:solidFill>
                            <a:schemeClr val="tx1"/>
                          </a:solidFill>
                          <a:effectLst/>
                          <a:latin typeface="Arial" panose="020B0604020202020204" pitchFamily="34" charset="0"/>
                          <a:cs typeface="Arial" panose="020B0604020202020204" pitchFamily="34" charset="0"/>
                        </a:rPr>
                        <a:t> from baseline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48277088"/>
                  </a:ext>
                </a:extLst>
              </a:tr>
              <a:tr h="720000">
                <a:tc>
                  <a:txBody>
                    <a:bodyPr/>
                    <a:lstStyle/>
                    <a:p>
                      <a:pPr marL="72000">
                        <a:lnSpc>
                          <a:spcPct val="107000"/>
                        </a:lnSpc>
                        <a:spcBef>
                          <a:spcPts val="200"/>
                        </a:spcBef>
                        <a:spcAft>
                          <a:spcPts val="800"/>
                        </a:spcAft>
                      </a:pPr>
                      <a:r>
                        <a:rPr lang="fr-FR" sz="1200" b="1" kern="0" dirty="0" err="1">
                          <a:solidFill>
                            <a:schemeClr val="tx1"/>
                          </a:solidFill>
                          <a:effectLst/>
                          <a:latin typeface="Arial" panose="020B0604020202020204" pitchFamily="34" charset="0"/>
                          <a:cs typeface="Arial" panose="020B0604020202020204" pitchFamily="34" charset="0"/>
                        </a:rPr>
                        <a:t>Oxygenation</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Among</a:t>
                      </a:r>
                      <a:r>
                        <a:rPr lang="fr-FR" sz="1200" b="0" kern="0" dirty="0">
                          <a:solidFill>
                            <a:schemeClr val="tx1"/>
                          </a:solidFill>
                          <a:effectLst/>
                          <a:latin typeface="Arial" panose="020B0604020202020204" pitchFamily="34" charset="0"/>
                          <a:cs typeface="Arial" panose="020B0604020202020204" pitchFamily="34" charset="0"/>
                        </a:rPr>
                        <a:t> patients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pneumonia</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 SpO2/FiO2 &lt;300 at baseline, time to </a:t>
                      </a:r>
                      <a:r>
                        <a:rPr lang="fr-FR" sz="1200" b="0" kern="0" dirty="0" err="1">
                          <a:solidFill>
                            <a:schemeClr val="tx1"/>
                          </a:solidFill>
                          <a:effectLst/>
                          <a:latin typeface="Arial" panose="020B0604020202020204" pitchFamily="34" charset="0"/>
                          <a:cs typeface="Arial" panose="020B0604020202020204" pitchFamily="34" charset="0"/>
                        </a:rPr>
                        <a:t>improvement</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will</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be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defined</a:t>
                      </a:r>
                      <a:r>
                        <a:rPr lang="fr-FR" sz="1200" b="0" kern="0" dirty="0">
                          <a:solidFill>
                            <a:schemeClr val="tx1"/>
                          </a:solidFill>
                          <a:effectLst/>
                          <a:latin typeface="Arial" panose="020B0604020202020204" pitchFamily="34" charset="0"/>
                          <a:cs typeface="Arial" panose="020B0604020202020204" pitchFamily="34" charset="0"/>
                        </a:rPr>
                        <a:t> as the first of 2 </a:t>
                      </a:r>
                      <a:r>
                        <a:rPr lang="fr-FR" sz="1200" b="0" kern="0" dirty="0" err="1">
                          <a:solidFill>
                            <a:schemeClr val="tx1"/>
                          </a:solidFill>
                          <a:effectLst/>
                          <a:latin typeface="Arial" panose="020B0604020202020204" pitchFamily="34" charset="0"/>
                          <a:cs typeface="Arial" panose="020B0604020202020204" pitchFamily="34" charset="0"/>
                        </a:rPr>
                        <a:t>consecutive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 &gt;100 </a:t>
                      </a:r>
                      <a:r>
                        <a:rPr lang="fr-FR" sz="1200" b="0" kern="0" dirty="0" err="1">
                          <a:solidFill>
                            <a:schemeClr val="tx1"/>
                          </a:solidFill>
                          <a:effectLst/>
                          <a:latin typeface="Arial" panose="020B0604020202020204" pitchFamily="34" charset="0"/>
                          <a:cs typeface="Arial" panose="020B0604020202020204" pitchFamily="34" charset="0"/>
                        </a:rPr>
                        <a:t>improvement</a:t>
                      </a:r>
                      <a:r>
                        <a:rPr lang="fr-FR" sz="1200" b="0" kern="0" dirty="0">
                          <a:solidFill>
                            <a:schemeClr val="tx1"/>
                          </a:solidFill>
                          <a:effectLst/>
                          <a:latin typeface="Arial" panose="020B0604020202020204" pitchFamily="34" charset="0"/>
                          <a:cs typeface="Arial" panose="020B0604020202020204" pitchFamily="34" charset="0"/>
                        </a:rPr>
                        <a:t> from baseline OR a ratio ≥300 For </a:t>
                      </a:r>
                      <a:r>
                        <a:rPr lang="fr-FR" sz="1200" b="0" kern="0" dirty="0" err="1">
                          <a:solidFill>
                            <a:schemeClr val="tx1"/>
                          </a:solidFill>
                          <a:effectLst/>
                          <a:latin typeface="Arial" panose="020B0604020202020204" pitchFamily="34" charset="0"/>
                          <a:cs typeface="Arial" panose="020B0604020202020204" pitchFamily="34" charset="0"/>
                        </a:rPr>
                        <a:t>ventilated</a:t>
                      </a:r>
                      <a:r>
                        <a:rPr lang="fr-FR" sz="1200" b="0" kern="0" dirty="0">
                          <a:solidFill>
                            <a:schemeClr val="tx1"/>
                          </a:solidFill>
                          <a:effectLst/>
                          <a:latin typeface="Arial" panose="020B0604020202020204" pitchFamily="34" charset="0"/>
                          <a:cs typeface="Arial" panose="020B0604020202020204" pitchFamily="34" charset="0"/>
                        </a:rPr>
                        <a:t> patients, the first of </a:t>
                      </a:r>
                      <a:r>
                        <a:rPr lang="fr-FR" sz="1200" b="0" kern="0" dirty="0" err="1">
                          <a:solidFill>
                            <a:schemeClr val="tx1"/>
                          </a:solidFill>
                          <a:effectLst/>
                          <a:latin typeface="Arial" panose="020B0604020202020204" pitchFamily="34" charset="0"/>
                          <a:cs typeface="Arial" panose="020B0604020202020204" pitchFamily="34" charset="0"/>
                        </a:rPr>
                        <a:t>two</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consecutive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days</a:t>
                      </a:r>
                      <a:r>
                        <a:rPr lang="fr-FR" sz="1200" b="0" kern="0" dirty="0">
                          <a:solidFill>
                            <a:schemeClr val="tx1"/>
                          </a:solidFill>
                          <a:effectLst/>
                          <a:latin typeface="Arial" panose="020B0604020202020204" pitchFamily="34" charset="0"/>
                          <a:cs typeface="Arial" panose="020B0604020202020204" pitchFamily="34" charset="0"/>
                        </a:rPr>
                        <a:t> off the </a:t>
                      </a:r>
                      <a:r>
                        <a:rPr lang="fr-FR" sz="1200" b="0" kern="0" dirty="0" err="1">
                          <a:solidFill>
                            <a:schemeClr val="tx1"/>
                          </a:solidFill>
                          <a:effectLst/>
                          <a:latin typeface="Arial" panose="020B0604020202020204" pitchFamily="34" charset="0"/>
                          <a:cs typeface="Arial" panose="020B0604020202020204" pitchFamily="34" charset="0"/>
                        </a:rPr>
                        <a:t>ventilator</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will</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also</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meet</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this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criteria</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75578971"/>
                  </a:ext>
                </a:extLst>
              </a:tr>
            </a:tbl>
          </a:graphicData>
        </a:graphic>
      </p:graphicFrame>
    </p:spTree>
    <p:extLst>
      <p:ext uri="{BB962C8B-B14F-4D97-AF65-F5344CB8AC3E}">
        <p14:creationId xmlns:p14="http://schemas.microsoft.com/office/powerpoint/2010/main" val="311666011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
        <p:nvSpPr>
          <p:cNvPr id="7" name="Espace réservé du texte 6">
            <a:extLst>
              <a:ext uri="{FF2B5EF4-FFF2-40B4-BE49-F238E27FC236}">
                <a16:creationId xmlns:a16="http://schemas.microsoft.com/office/drawing/2014/main" id="{96CFFF1E-7195-F048-746D-41E089A49A2C}"/>
              </a:ext>
            </a:extLst>
          </p:cNvPr>
          <p:cNvSpPr>
            <a:spLocks noGrp="1"/>
          </p:cNvSpPr>
          <p:nvPr>
            <p:ph type="body" sz="quarter" idx="19"/>
          </p:nvPr>
        </p:nvSpPr>
        <p:spPr>
          <a:xfrm>
            <a:off x="960193" y="5892346"/>
            <a:ext cx="11104990" cy="380176"/>
          </a:xfrm>
        </p:spPr>
        <p:txBody>
          <a:bodyPr/>
          <a:lstStyle/>
          <a:p>
            <a:r>
              <a:rPr lang="en-US" dirty="0"/>
              <a:t>*Other conditions included bone-marrow transplant, chronic steroid use, neutropenia and AIDS</a:t>
            </a:r>
            <a:endParaRPr lang="fr-FR" dirty="0"/>
          </a:p>
        </p:txBody>
      </p:sp>
      <p:sp>
        <p:nvSpPr>
          <p:cNvPr id="10" name="Titre 3">
            <a:extLst>
              <a:ext uri="{FF2B5EF4-FFF2-40B4-BE49-F238E27FC236}">
                <a16:creationId xmlns:a16="http://schemas.microsoft.com/office/drawing/2014/main" id="{1106408C-6017-F4DB-7766-3DDBEAFD0188}"/>
              </a:ext>
            </a:extLst>
          </p:cNvPr>
          <p:cNvSpPr>
            <a:spLocks noGrp="1"/>
          </p:cNvSpPr>
          <p:nvPr>
            <p:ph type="title"/>
          </p:nvPr>
        </p:nvSpPr>
        <p:spPr>
          <a:xfrm>
            <a:off x="960194" y="7750"/>
            <a:ext cx="11104990" cy="719166"/>
          </a:xfrm>
        </p:spPr>
        <p:txBody>
          <a:bodyPr/>
          <a:lstStyle/>
          <a:p>
            <a:r>
              <a:rPr lang="fr-FR" dirty="0"/>
              <a:t>Patient </a:t>
            </a:r>
            <a:r>
              <a:rPr lang="fr-FR" dirty="0" err="1"/>
              <a:t>demographics</a:t>
            </a:r>
            <a:endParaRPr lang="fr-FR" dirty="0"/>
          </a:p>
        </p:txBody>
      </p:sp>
      <p:graphicFrame>
        <p:nvGraphicFramePr>
          <p:cNvPr id="11" name="Tableau 10">
            <a:extLst>
              <a:ext uri="{FF2B5EF4-FFF2-40B4-BE49-F238E27FC236}">
                <a16:creationId xmlns:a16="http://schemas.microsoft.com/office/drawing/2014/main" id="{323180F7-168B-212B-7B7B-9683EBDCE381}"/>
              </a:ext>
            </a:extLst>
          </p:cNvPr>
          <p:cNvGraphicFramePr>
            <a:graphicFrameLocks noGrp="1"/>
          </p:cNvGraphicFramePr>
          <p:nvPr/>
        </p:nvGraphicFramePr>
        <p:xfrm>
          <a:off x="2914649" y="771688"/>
          <a:ext cx="7676243" cy="5222077"/>
        </p:xfrm>
        <a:graphic>
          <a:graphicData uri="http://schemas.openxmlformats.org/drawingml/2006/table">
            <a:tbl>
              <a:tblPr firstRow="1" firstCol="1" bandRow="1">
                <a:tableStyleId>{5C22544A-7EE6-4342-B048-85BDC9FD1C3A}</a:tableStyleId>
              </a:tblPr>
              <a:tblGrid>
                <a:gridCol w="3535374">
                  <a:extLst>
                    <a:ext uri="{9D8B030D-6E8A-4147-A177-3AD203B41FA5}">
                      <a16:colId xmlns:a16="http://schemas.microsoft.com/office/drawing/2014/main" val="3438227105"/>
                    </a:ext>
                  </a:extLst>
                </a:gridCol>
                <a:gridCol w="1712560">
                  <a:extLst>
                    <a:ext uri="{9D8B030D-6E8A-4147-A177-3AD203B41FA5}">
                      <a16:colId xmlns:a16="http://schemas.microsoft.com/office/drawing/2014/main" val="4166163539"/>
                    </a:ext>
                  </a:extLst>
                </a:gridCol>
                <a:gridCol w="1531814">
                  <a:extLst>
                    <a:ext uri="{9D8B030D-6E8A-4147-A177-3AD203B41FA5}">
                      <a16:colId xmlns:a16="http://schemas.microsoft.com/office/drawing/2014/main" val="2434923212"/>
                    </a:ext>
                  </a:extLst>
                </a:gridCol>
                <a:gridCol w="896495">
                  <a:extLst>
                    <a:ext uri="{9D8B030D-6E8A-4147-A177-3AD203B41FA5}">
                      <a16:colId xmlns:a16="http://schemas.microsoft.com/office/drawing/2014/main" val="1465538017"/>
                    </a:ext>
                  </a:extLst>
                </a:gridCol>
              </a:tblGrid>
              <a:tr h="324000">
                <a:tc>
                  <a:txBody>
                    <a:bodyPr/>
                    <a:lstStyle/>
                    <a:p>
                      <a:pP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C/T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(n=210)</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CZA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(n=210)</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753981283"/>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a:t>
                      </a:r>
                      <a:r>
                        <a:rPr lang="fr-FR" sz="1200" b="0" kern="0" dirty="0" err="1">
                          <a:solidFill>
                            <a:schemeClr val="tx1"/>
                          </a:solidFill>
                          <a:effectLst/>
                          <a:latin typeface="Arial" panose="020B0604020202020204" pitchFamily="34" charset="0"/>
                          <a:cs typeface="Arial" panose="020B0604020202020204" pitchFamily="34" charset="0"/>
                        </a:rPr>
                        <a:t>age</a:t>
                      </a:r>
                      <a:r>
                        <a:rPr lang="fr-FR" sz="1200" b="0" kern="0" dirty="0">
                          <a:solidFill>
                            <a:schemeClr val="tx1"/>
                          </a:solidFill>
                          <a:effectLst/>
                          <a:latin typeface="Arial" panose="020B0604020202020204" pitchFamily="34" charset="0"/>
                          <a:cs typeface="Arial" panose="020B0604020202020204" pitchFamily="34" charset="0"/>
                        </a:rPr>
                        <a:t> in </a:t>
                      </a:r>
                      <a:r>
                        <a:rPr lang="fr-FR" sz="1200" b="0" kern="0" dirty="0" err="1">
                          <a:solidFill>
                            <a:schemeClr val="tx1"/>
                          </a:solidFill>
                          <a:effectLst/>
                          <a:latin typeface="Arial" panose="020B0604020202020204" pitchFamily="34" charset="0"/>
                          <a:cs typeface="Arial" panose="020B0604020202020204" pitchFamily="34" charset="0"/>
                        </a:rPr>
                        <a:t>years</a:t>
                      </a:r>
                      <a:r>
                        <a:rPr lang="fr-FR" sz="1200" b="0" kern="0" dirty="0">
                          <a:solidFill>
                            <a:schemeClr val="tx1"/>
                          </a:solidFill>
                          <a:effectLst/>
                          <a:latin typeface="Arial" panose="020B0604020202020204" pitchFamily="34" charset="0"/>
                          <a:cs typeface="Arial" panose="020B0604020202020204" pitchFamily="34" charset="0"/>
                        </a:rPr>
                        <a:t>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63 (51-70)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60 (49-69)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10671148"/>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Age ≥65 </a:t>
                      </a:r>
                      <a:r>
                        <a:rPr lang="fr-FR" sz="1200" b="0" kern="0" dirty="0" err="1">
                          <a:solidFill>
                            <a:schemeClr val="tx1"/>
                          </a:solidFill>
                          <a:effectLst/>
                          <a:latin typeface="Arial" panose="020B0604020202020204" pitchFamily="34" charset="0"/>
                          <a:cs typeface="Arial" panose="020B0604020202020204" pitchFamily="34" charset="0"/>
                        </a:rPr>
                        <a:t>years</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93 (44)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70 (33)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0.02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36211242"/>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Male sex,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132 (63)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133 (63)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0.92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7211798"/>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Race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34302979"/>
                  </a:ext>
                </a:extLst>
              </a:tr>
              <a:tr h="324000">
                <a:tc>
                  <a:txBody>
                    <a:bodyPr/>
                    <a:lstStyle/>
                    <a:p>
                      <a:pPr marL="504000" indent="-171450">
                        <a:lnSpc>
                          <a:spcPct val="107000"/>
                        </a:lnSpc>
                        <a:spcAft>
                          <a:spcPts val="800"/>
                        </a:spcAft>
                        <a:buClr>
                          <a:srgbClr val="5E247C"/>
                        </a:buClr>
                        <a:buSzPct val="137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Caucasian</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119 (57)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126 (60)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0.70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5523557"/>
                  </a:ext>
                </a:extLst>
              </a:tr>
              <a:tr h="324000">
                <a:tc>
                  <a:txBody>
                    <a:bodyPr/>
                    <a:lstStyle/>
                    <a:p>
                      <a:pPr marL="504000" indent="-171450">
                        <a:lnSpc>
                          <a:spcPct val="107000"/>
                        </a:lnSpc>
                        <a:spcAft>
                          <a:spcPts val="800"/>
                        </a:spcAft>
                        <a:buClr>
                          <a:srgbClr val="5E247C"/>
                        </a:buClr>
                        <a:buSzPct val="137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Black/</a:t>
                      </a:r>
                      <a:r>
                        <a:rPr lang="fr-FR" sz="1200" b="0" kern="0" dirty="0" err="1">
                          <a:solidFill>
                            <a:schemeClr val="tx1"/>
                          </a:solidFill>
                          <a:effectLst/>
                          <a:latin typeface="Arial" panose="020B0604020202020204" pitchFamily="34" charset="0"/>
                          <a:cs typeface="Arial" panose="020B0604020202020204" pitchFamily="34" charset="0"/>
                        </a:rPr>
                        <a:t>African</a:t>
                      </a:r>
                      <a:r>
                        <a:rPr lang="fr-FR" sz="1200" b="0" kern="0" dirty="0">
                          <a:solidFill>
                            <a:schemeClr val="tx1"/>
                          </a:solidFill>
                          <a:effectLst/>
                          <a:latin typeface="Arial" panose="020B0604020202020204" pitchFamily="34" charset="0"/>
                          <a:cs typeface="Arial" panose="020B0604020202020204" pitchFamily="34" charset="0"/>
                        </a:rPr>
                        <a:t> American</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63 (30)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61 (29)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1388720"/>
                  </a:ext>
                </a:extLst>
              </a:tr>
              <a:tr h="324000">
                <a:tc>
                  <a:txBody>
                    <a:bodyPr/>
                    <a:lstStyle/>
                    <a:p>
                      <a:pPr marL="504000" indent="-171450">
                        <a:lnSpc>
                          <a:spcPct val="107000"/>
                        </a:lnSpc>
                        <a:spcAft>
                          <a:spcPts val="800"/>
                        </a:spcAft>
                        <a:buSzPct val="137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Other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28 (13)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23 (11)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07820692"/>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body mass index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24.8 (21.5-30.3)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25.2 (21.1-30.1)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0.54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32211211"/>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Solid-</a:t>
                      </a:r>
                      <a:r>
                        <a:rPr lang="fr-FR" sz="1200" b="0" kern="0" dirty="0" err="1">
                          <a:solidFill>
                            <a:schemeClr val="tx1"/>
                          </a:solidFill>
                          <a:effectLst/>
                          <a:latin typeface="Arial" panose="020B0604020202020204" pitchFamily="34" charset="0"/>
                          <a:cs typeface="Arial" panose="020B0604020202020204" pitchFamily="34" charset="0"/>
                        </a:rPr>
                        <a:t>organ</a:t>
                      </a:r>
                      <a:r>
                        <a:rPr lang="fr-FR" sz="1200" b="0" kern="0" dirty="0">
                          <a:solidFill>
                            <a:schemeClr val="tx1"/>
                          </a:solidFill>
                          <a:effectLst/>
                          <a:latin typeface="Arial" panose="020B0604020202020204" pitchFamily="34" charset="0"/>
                          <a:cs typeface="Arial" panose="020B0604020202020204" pitchFamily="34" charset="0"/>
                        </a:rPr>
                        <a:t> transplant </a:t>
                      </a:r>
                      <a:r>
                        <a:rPr lang="fr-FR" sz="1200" b="0" kern="0" dirty="0" err="1">
                          <a:solidFill>
                            <a:schemeClr val="tx1"/>
                          </a:solidFill>
                          <a:effectLst/>
                          <a:latin typeface="Arial" panose="020B0604020202020204" pitchFamily="34" charset="0"/>
                          <a:cs typeface="Arial" panose="020B0604020202020204" pitchFamily="34" charset="0"/>
                        </a:rPr>
                        <a:t>recipient</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40 (19)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32 (15)</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0.30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31846025"/>
                  </a:ext>
                </a:extLst>
              </a:tr>
              <a:tr h="3240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Any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immunocompromising</a:t>
                      </a:r>
                      <a:r>
                        <a:rPr lang="fr-FR" sz="1200" b="0" kern="0" dirty="0">
                          <a:solidFill>
                            <a:schemeClr val="tx1"/>
                          </a:solidFill>
                          <a:effectLst/>
                          <a:latin typeface="Arial" panose="020B0604020202020204" pitchFamily="34" charset="0"/>
                          <a:cs typeface="Arial" panose="020B0604020202020204" pitchFamily="34" charset="0"/>
                        </a:rPr>
                        <a:t> condition*,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68 (32)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51 (24)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13792149"/>
                  </a:ext>
                </a:extLst>
              </a:tr>
              <a:tr h="324000">
                <a:tc>
                  <a:txBody>
                    <a:bodyPr/>
                    <a:lstStyle/>
                    <a:p>
                      <a:pPr marL="72000" indent="0">
                        <a:lnSpc>
                          <a:spcPct val="107000"/>
                        </a:lnSpc>
                        <a:spcAft>
                          <a:spcPts val="800"/>
                        </a:spcAft>
                        <a:buFont typeface="Arial" panose="020B0604020202020204" pitchFamily="34" charset="0"/>
                        <a:buNone/>
                      </a:pPr>
                      <a:r>
                        <a:rPr lang="fr-FR" sz="1200" b="0" kern="0" dirty="0">
                          <a:solidFill>
                            <a:schemeClr val="tx1"/>
                          </a:solidFill>
                          <a:effectLst/>
                          <a:latin typeface="Arial" panose="020B0604020202020204" pitchFamily="34" charset="0"/>
                          <a:cs typeface="Arial" panose="020B0604020202020204" pitchFamily="34" charset="0"/>
                        </a:rPr>
                        <a:t>Origin of hospital admission,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30643651"/>
                  </a:ext>
                </a:extLst>
              </a:tr>
              <a:tr h="324000">
                <a:tc>
                  <a:txBody>
                    <a:bodyPr/>
                    <a:lstStyle/>
                    <a:p>
                      <a:pPr marL="504000" indent="-171450">
                        <a:lnSpc>
                          <a:spcPct val="107000"/>
                        </a:lnSpc>
                        <a:spcAft>
                          <a:spcPts val="800"/>
                        </a:spcAft>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Home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101 (48)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103 (49)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0429203"/>
                  </a:ext>
                </a:extLst>
              </a:tr>
              <a:tr h="324000">
                <a:tc>
                  <a:txBody>
                    <a:bodyPr/>
                    <a:lstStyle/>
                    <a:p>
                      <a:pPr marL="504000" indent="-171450">
                        <a:lnSpc>
                          <a:spcPct val="107000"/>
                        </a:lnSpc>
                        <a:spcAft>
                          <a:spcPts val="800"/>
                        </a:spcAft>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LTAC/SNF</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51 (24)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64 (30)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0.16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0984814"/>
                  </a:ext>
                </a:extLst>
              </a:tr>
              <a:tr h="324000">
                <a:tc>
                  <a:txBody>
                    <a:bodyPr/>
                    <a:lstStyle/>
                    <a:p>
                      <a:pPr marL="504000" indent="-171450">
                        <a:lnSpc>
                          <a:spcPct val="107000"/>
                        </a:lnSpc>
                        <a:spcAft>
                          <a:spcPts val="800"/>
                        </a:spcAft>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Outside</a:t>
                      </a:r>
                      <a:r>
                        <a:rPr lang="fr-FR" sz="1200" b="0" kern="0" dirty="0">
                          <a:solidFill>
                            <a:schemeClr val="tx1"/>
                          </a:solidFill>
                          <a:effectLst/>
                          <a:latin typeface="Arial" panose="020B0604020202020204" pitchFamily="34" charset="0"/>
                          <a:cs typeface="Arial" panose="020B0604020202020204" pitchFamily="34" charset="0"/>
                        </a:rPr>
                        <a:t> hospital</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58 (28)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43 (20)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50567698"/>
                  </a:ext>
                </a:extLst>
              </a:tr>
              <a:tr h="324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a:t>
                      </a:r>
                      <a:r>
                        <a:rPr lang="fr-FR" sz="1200" b="0" kern="0" dirty="0" err="1">
                          <a:solidFill>
                            <a:schemeClr val="tx1"/>
                          </a:solidFill>
                          <a:effectLst/>
                          <a:latin typeface="Arial" panose="020B0604020202020204" pitchFamily="34" charset="0"/>
                          <a:cs typeface="Arial" panose="020B0604020202020204" pitchFamily="34" charset="0"/>
                        </a:rPr>
                        <a:t>Charlson</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Comorbidity</a:t>
                      </a:r>
                      <a:r>
                        <a:rPr lang="fr-FR" sz="1200" b="0" kern="0" dirty="0">
                          <a:solidFill>
                            <a:schemeClr val="tx1"/>
                          </a:solidFill>
                          <a:effectLst/>
                          <a:latin typeface="Arial" panose="020B0604020202020204" pitchFamily="34" charset="0"/>
                          <a:cs typeface="Arial" panose="020B0604020202020204" pitchFamily="34" charset="0"/>
                        </a:rPr>
                        <a:t> Index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 (3-7)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4(3-6)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70392324"/>
                  </a:ext>
                </a:extLst>
              </a:tr>
            </a:tbl>
          </a:graphicData>
        </a:graphic>
      </p:graphicFrame>
    </p:spTree>
    <p:extLst>
      <p:ext uri="{BB962C8B-B14F-4D97-AF65-F5344CB8AC3E}">
        <p14:creationId xmlns:p14="http://schemas.microsoft.com/office/powerpoint/2010/main" val="174228575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
        <p:nvSpPr>
          <p:cNvPr id="10" name="Titre 3">
            <a:extLst>
              <a:ext uri="{FF2B5EF4-FFF2-40B4-BE49-F238E27FC236}">
                <a16:creationId xmlns:a16="http://schemas.microsoft.com/office/drawing/2014/main" id="{1106408C-6017-F4DB-7766-3DDBEAFD0188}"/>
              </a:ext>
            </a:extLst>
          </p:cNvPr>
          <p:cNvSpPr>
            <a:spLocks noGrp="1"/>
          </p:cNvSpPr>
          <p:nvPr>
            <p:ph type="title"/>
          </p:nvPr>
        </p:nvSpPr>
        <p:spPr>
          <a:xfrm>
            <a:off x="960194" y="7750"/>
            <a:ext cx="11104990" cy="719166"/>
          </a:xfrm>
        </p:spPr>
        <p:txBody>
          <a:bodyPr/>
          <a:lstStyle/>
          <a:p>
            <a:r>
              <a:rPr lang="fr-FR" dirty="0" err="1"/>
              <a:t>Severity</a:t>
            </a:r>
            <a:r>
              <a:rPr lang="fr-FR" dirty="0"/>
              <a:t> of </a:t>
            </a:r>
            <a:r>
              <a:rPr lang="fr-FR" dirty="0" err="1"/>
              <a:t>illness</a:t>
            </a:r>
            <a:endParaRPr lang="fr-FR" dirty="0"/>
          </a:p>
        </p:txBody>
      </p:sp>
      <p:graphicFrame>
        <p:nvGraphicFramePr>
          <p:cNvPr id="4" name="Tableau 3">
            <a:extLst>
              <a:ext uri="{FF2B5EF4-FFF2-40B4-BE49-F238E27FC236}">
                <a16:creationId xmlns:a16="http://schemas.microsoft.com/office/drawing/2014/main" id="{4FBA79BB-F76F-8998-EB9F-46889E5451EB}"/>
              </a:ext>
            </a:extLst>
          </p:cNvPr>
          <p:cNvGraphicFramePr>
            <a:graphicFrameLocks noGrp="1"/>
          </p:cNvGraphicFramePr>
          <p:nvPr>
            <p:extLst>
              <p:ext uri="{D42A27DB-BD31-4B8C-83A1-F6EECF244321}">
                <p14:modId xmlns:p14="http://schemas.microsoft.com/office/powerpoint/2010/main" val="2370200268"/>
              </p:ext>
            </p:extLst>
          </p:nvPr>
        </p:nvGraphicFramePr>
        <p:xfrm>
          <a:off x="1151168" y="1314846"/>
          <a:ext cx="6653890" cy="4228305"/>
        </p:xfrm>
        <a:graphic>
          <a:graphicData uri="http://schemas.openxmlformats.org/drawingml/2006/table">
            <a:tbl>
              <a:tblPr firstRow="1" firstCol="1" bandRow="1">
                <a:tableStyleId>{5C22544A-7EE6-4342-B048-85BDC9FD1C3A}</a:tableStyleId>
              </a:tblPr>
              <a:tblGrid>
                <a:gridCol w="3110589">
                  <a:extLst>
                    <a:ext uri="{9D8B030D-6E8A-4147-A177-3AD203B41FA5}">
                      <a16:colId xmlns:a16="http://schemas.microsoft.com/office/drawing/2014/main" val="1469780308"/>
                    </a:ext>
                  </a:extLst>
                </a:gridCol>
                <a:gridCol w="1412422">
                  <a:extLst>
                    <a:ext uri="{9D8B030D-6E8A-4147-A177-3AD203B41FA5}">
                      <a16:colId xmlns:a16="http://schemas.microsoft.com/office/drawing/2014/main" val="3347504429"/>
                    </a:ext>
                  </a:extLst>
                </a:gridCol>
                <a:gridCol w="1443623">
                  <a:extLst>
                    <a:ext uri="{9D8B030D-6E8A-4147-A177-3AD203B41FA5}">
                      <a16:colId xmlns:a16="http://schemas.microsoft.com/office/drawing/2014/main" val="1364291150"/>
                    </a:ext>
                  </a:extLst>
                </a:gridCol>
                <a:gridCol w="687256">
                  <a:extLst>
                    <a:ext uri="{9D8B030D-6E8A-4147-A177-3AD203B41FA5}">
                      <a16:colId xmlns:a16="http://schemas.microsoft.com/office/drawing/2014/main" val="2241720045"/>
                    </a:ext>
                  </a:extLst>
                </a:gridCol>
              </a:tblGrid>
              <a:tr h="419505">
                <a:tc>
                  <a:txBody>
                    <a:bodyPr/>
                    <a:lstStyle/>
                    <a:p>
                      <a:pPr>
                        <a:lnSpc>
                          <a:spcPct val="107000"/>
                        </a:lnSpc>
                        <a:spcAft>
                          <a:spcPts val="800"/>
                        </a:spcAft>
                      </a:pPr>
                      <a:r>
                        <a:rPr lang="fr-FR" sz="1200" b="1" kern="0">
                          <a:solidFill>
                            <a:schemeClr val="bg1"/>
                          </a:solidFill>
                          <a:effectLst/>
                          <a:latin typeface="Arial" panose="020B0604020202020204" pitchFamily="34" charset="0"/>
                          <a:cs typeface="Arial" panose="020B0604020202020204" pitchFamily="34" charset="0"/>
                        </a:rPr>
                        <a:t> </a:t>
                      </a:r>
                      <a:endParaRPr lang="fr-FR" sz="1200" b="1"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C/T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(n=210)</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CZA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(n=210)</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506295495"/>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SOFA score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 (4-10)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 (4-10)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0.98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29182131"/>
                  </a:ext>
                </a:extLst>
              </a:tr>
              <a:tr h="252000">
                <a:tc>
                  <a:txBody>
                    <a:bodyPr/>
                    <a:lstStyle/>
                    <a:p>
                      <a:pPr marL="72000" algn="l">
                        <a:lnSpc>
                          <a:spcPct val="107000"/>
                        </a:lnSpc>
                        <a:spcAft>
                          <a:spcPts val="0"/>
                        </a:spcAft>
                      </a:pPr>
                      <a:r>
                        <a:rPr lang="fr-FR" sz="1200" b="0" kern="0" dirty="0">
                          <a:solidFill>
                            <a:schemeClr val="tx1"/>
                          </a:solidFill>
                          <a:effectLst/>
                          <a:latin typeface="Arial" panose="020B0604020202020204" pitchFamily="34" charset="0"/>
                          <a:cs typeface="Arial" panose="020B0604020202020204" pitchFamily="34" charset="0"/>
                        </a:rPr>
                        <a:t>Bloodstream Infections,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35 (17)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35 (17)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rowSpan="2">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0.75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8297759"/>
                  </a:ext>
                </a:extLst>
              </a:tr>
              <a:tr h="252000">
                <a:tc>
                  <a:txBody>
                    <a:bodyPr/>
                    <a:lstStyle/>
                    <a:p>
                      <a:pPr marL="540000" indent="-171450" algn="l">
                        <a:lnSpc>
                          <a:spcPct val="100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Median Pitt Bacteremia Score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4(2-8)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 (2-6)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vMerge="1">
                  <a:txBody>
                    <a:bodyPr/>
                    <a:lstStyle/>
                    <a:p>
                      <a:endParaRPr lang="fr-FR"/>
                    </a:p>
                  </a:txBody>
                  <a:tcPr/>
                </a:tc>
                <a:extLst>
                  <a:ext uri="{0D108BD9-81ED-4DB2-BD59-A6C34878D82A}">
                    <a16:rowId xmlns:a16="http://schemas.microsoft.com/office/drawing/2014/main" val="80000106"/>
                  </a:ext>
                </a:extLst>
              </a:tr>
              <a:tr h="2520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Receipt</a:t>
                      </a:r>
                      <a:r>
                        <a:rPr lang="fr-FR" sz="1200" b="0" kern="0" dirty="0">
                          <a:solidFill>
                            <a:schemeClr val="tx1"/>
                          </a:solidFill>
                          <a:effectLst/>
                          <a:latin typeface="Arial" panose="020B0604020202020204" pitchFamily="34" charset="0"/>
                          <a:cs typeface="Arial" panose="020B0604020202020204" pitchFamily="34" charset="0"/>
                        </a:rPr>
                        <a:t> of </a:t>
                      </a:r>
                      <a:r>
                        <a:rPr lang="fr-FR" sz="1200" b="0" kern="0" dirty="0" err="1">
                          <a:solidFill>
                            <a:schemeClr val="tx1"/>
                          </a:solidFill>
                          <a:effectLst/>
                          <a:latin typeface="Arial" panose="020B0604020202020204" pitchFamily="34" charset="0"/>
                          <a:cs typeface="Arial" panose="020B0604020202020204" pitchFamily="34" charset="0"/>
                        </a:rPr>
                        <a:t>renal</a:t>
                      </a:r>
                      <a:r>
                        <a:rPr lang="fr-FR" sz="1200" b="0" kern="0" dirty="0">
                          <a:solidFill>
                            <a:schemeClr val="tx1"/>
                          </a:solidFill>
                          <a:effectLst/>
                          <a:latin typeface="Arial" panose="020B0604020202020204" pitchFamily="34" charset="0"/>
                          <a:cs typeface="Arial" panose="020B0604020202020204" pitchFamily="34" charset="0"/>
                        </a:rPr>
                        <a:t> replacement </a:t>
                      </a:r>
                      <a:r>
                        <a:rPr lang="fr-FR" sz="1200" b="0" kern="0" dirty="0" err="1">
                          <a:solidFill>
                            <a:schemeClr val="tx1"/>
                          </a:solidFill>
                          <a:effectLst/>
                          <a:latin typeface="Arial" panose="020B0604020202020204" pitchFamily="34" charset="0"/>
                          <a:cs typeface="Arial" panose="020B0604020202020204" pitchFamily="34" charset="0"/>
                        </a:rPr>
                        <a:t>therapy</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64 (30)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61 (29)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rowSpan="3">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0.75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41424629"/>
                  </a:ext>
                </a:extLst>
              </a:tr>
              <a:tr h="252000">
                <a:tc>
                  <a:txBody>
                    <a:bodyPr/>
                    <a:lstStyle/>
                    <a:p>
                      <a:pPr marL="540000" indent="-171450" algn="l">
                        <a:lnSpc>
                          <a:spcPct val="107000"/>
                        </a:lnSpc>
                        <a:spcAft>
                          <a:spcPts val="8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Continuous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renal</a:t>
                      </a:r>
                      <a:r>
                        <a:rPr lang="fr-FR" sz="1200" b="0" kern="0" dirty="0">
                          <a:solidFill>
                            <a:schemeClr val="tx1"/>
                          </a:solidFill>
                          <a:effectLst/>
                          <a:latin typeface="Arial" panose="020B0604020202020204" pitchFamily="34" charset="0"/>
                          <a:cs typeface="Arial" panose="020B0604020202020204" pitchFamily="34" charset="0"/>
                        </a:rPr>
                        <a:t> replacement,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32 (15)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30 (14)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vMerge="1">
                  <a:txBody>
                    <a:bodyPr/>
                    <a:lstStyle/>
                    <a:p>
                      <a:endParaRPr lang="fr-FR"/>
                    </a:p>
                  </a:txBody>
                  <a:tcPr/>
                </a:tc>
                <a:extLst>
                  <a:ext uri="{0D108BD9-81ED-4DB2-BD59-A6C34878D82A}">
                    <a16:rowId xmlns:a16="http://schemas.microsoft.com/office/drawing/2014/main" val="2906046915"/>
                  </a:ext>
                </a:extLst>
              </a:tr>
              <a:tr h="252000">
                <a:tc>
                  <a:txBody>
                    <a:bodyPr/>
                    <a:lstStyle/>
                    <a:p>
                      <a:pPr marL="540000" indent="-171450" algn="l">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Intermittent </a:t>
                      </a:r>
                      <a:r>
                        <a:rPr lang="fr-FR" sz="1200" b="0" kern="0" dirty="0" err="1">
                          <a:solidFill>
                            <a:schemeClr val="tx1"/>
                          </a:solidFill>
                          <a:effectLst/>
                          <a:latin typeface="Arial" panose="020B0604020202020204" pitchFamily="34" charset="0"/>
                          <a:cs typeface="Arial" panose="020B0604020202020204" pitchFamily="34" charset="0"/>
                        </a:rPr>
                        <a:t>hemodialysis</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32 (15)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31 (15)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vMerge="1">
                  <a:txBody>
                    <a:bodyPr/>
                    <a:lstStyle/>
                    <a:p>
                      <a:endParaRPr lang="fr-FR"/>
                    </a:p>
                  </a:txBody>
                  <a:tcPr/>
                </a:tc>
                <a:extLst>
                  <a:ext uri="{0D108BD9-81ED-4DB2-BD59-A6C34878D82A}">
                    <a16:rowId xmlns:a16="http://schemas.microsoft.com/office/drawing/2014/main" val="2039458130"/>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Residence</a:t>
                      </a:r>
                      <a:r>
                        <a:rPr lang="fr-FR" sz="1200" b="0" kern="0" dirty="0">
                          <a:solidFill>
                            <a:schemeClr val="tx1"/>
                          </a:solidFill>
                          <a:effectLst/>
                          <a:latin typeface="Arial" panose="020B0604020202020204" pitchFamily="34" charset="0"/>
                          <a:cs typeface="Arial" panose="020B0604020202020204" pitchFamily="34" charset="0"/>
                        </a:rPr>
                        <a:t> in the ICU,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171 (81)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165 (79)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0.46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6496789"/>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Severe</a:t>
                      </a:r>
                      <a:r>
                        <a:rPr lang="fr-FR" sz="1200" b="0" kern="0" dirty="0">
                          <a:solidFill>
                            <a:schemeClr val="tx1"/>
                          </a:solidFill>
                          <a:effectLst/>
                          <a:latin typeface="Arial" panose="020B0604020202020204" pitchFamily="34" charset="0"/>
                          <a:cs typeface="Arial" panose="020B0604020202020204" pitchFamily="34" charset="0"/>
                        </a:rPr>
                        <a:t> sepsis/</a:t>
                      </a:r>
                      <a:r>
                        <a:rPr lang="fr-FR" sz="1200" b="0" kern="0" dirty="0" err="1">
                          <a:solidFill>
                            <a:schemeClr val="tx1"/>
                          </a:solidFill>
                          <a:effectLst/>
                          <a:latin typeface="Arial" panose="020B0604020202020204" pitchFamily="34" charset="0"/>
                          <a:cs typeface="Arial" panose="020B0604020202020204" pitchFamily="34" charset="0"/>
                        </a:rPr>
                        <a:t>septic</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shock</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123 (59)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123 (59)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87283554"/>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Receipt</a:t>
                      </a:r>
                      <a:r>
                        <a:rPr lang="fr-FR" sz="1200" b="0" kern="0" dirty="0">
                          <a:solidFill>
                            <a:schemeClr val="tx1"/>
                          </a:solidFill>
                          <a:effectLst/>
                          <a:latin typeface="Arial" panose="020B0604020202020204" pitchFamily="34" charset="0"/>
                          <a:cs typeface="Arial" panose="020B0604020202020204" pitchFamily="34" charset="0"/>
                        </a:rPr>
                        <a:t> of </a:t>
                      </a:r>
                      <a:r>
                        <a:rPr lang="fr-FR" sz="1200" b="0" kern="0" dirty="0" err="1">
                          <a:solidFill>
                            <a:schemeClr val="tx1"/>
                          </a:solidFill>
                          <a:effectLst/>
                          <a:latin typeface="Arial" panose="020B0604020202020204" pitchFamily="34" charset="0"/>
                          <a:cs typeface="Arial" panose="020B0604020202020204" pitchFamily="34" charset="0"/>
                        </a:rPr>
                        <a:t>vasopressors</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82 (39)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86 (41)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0.69</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66182644"/>
                  </a:ext>
                </a:extLst>
              </a:tr>
              <a:tr h="424800">
                <a:tc>
                  <a:txBody>
                    <a:bodyPr/>
                    <a:lstStyle/>
                    <a:p>
                      <a:pPr marL="72000" algn="l">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Mechanical</a:t>
                      </a:r>
                      <a:r>
                        <a:rPr lang="fr-FR" sz="1200" b="0" kern="0" dirty="0">
                          <a:solidFill>
                            <a:schemeClr val="tx1"/>
                          </a:solidFill>
                          <a:effectLst/>
                          <a:latin typeface="Arial" panose="020B0604020202020204" pitchFamily="34" charset="0"/>
                          <a:cs typeface="Arial" panose="020B0604020202020204" pitchFamily="34" charset="0"/>
                        </a:rPr>
                        <a:t> ventilation,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149 (71)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145 (69)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0.67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36102348"/>
                  </a:ext>
                </a:extLst>
              </a:tr>
              <a:tr h="424800">
                <a:tc>
                  <a:txBody>
                    <a:bodyPr/>
                    <a:lstStyle/>
                    <a:p>
                      <a:pPr marL="72000" algn="l">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SpO2/FiO2 ratio at baseline </a:t>
                      </a:r>
                      <a:r>
                        <a:rPr lang="fr-FR" sz="1200" b="0" kern="0" dirty="0" err="1">
                          <a:solidFill>
                            <a:schemeClr val="tx1"/>
                          </a:solidFill>
                          <a:effectLst/>
                          <a:latin typeface="Arial" panose="020B0604020202020204" pitchFamily="34" charset="0"/>
                          <a:cs typeface="Arial" panose="020B0604020202020204" pitchFamily="34" charset="0"/>
                        </a:rPr>
                        <a:t>among</a:t>
                      </a:r>
                      <a:r>
                        <a:rPr lang="fr-FR" sz="1200" b="0" kern="0" dirty="0">
                          <a:solidFill>
                            <a:schemeClr val="tx1"/>
                          </a:solidFill>
                          <a:effectLst/>
                          <a:latin typeface="Arial" panose="020B0604020202020204" pitchFamily="34" charset="0"/>
                          <a:cs typeface="Arial" panose="020B0604020202020204" pitchFamily="34" charset="0"/>
                        </a:rPr>
                        <a:t> patients </a:t>
                      </a:r>
                      <a:r>
                        <a:rPr lang="fr-FR" sz="1200" b="0" kern="0" dirty="0" err="1">
                          <a:solidFill>
                            <a:schemeClr val="tx1"/>
                          </a:solidFill>
                          <a:effectLst/>
                          <a:latin typeface="Arial" panose="020B0604020202020204" pitchFamily="34" charset="0"/>
                          <a:cs typeface="Arial" panose="020B0604020202020204" pitchFamily="34" charset="0"/>
                        </a:rPr>
                        <a:t>with</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pneumonia</a:t>
                      </a:r>
                      <a:r>
                        <a:rPr lang="fr-FR" sz="1200" b="0" kern="0" dirty="0">
                          <a:solidFill>
                            <a:schemeClr val="tx1"/>
                          </a:solidFill>
                          <a:effectLst/>
                          <a:latin typeface="Arial" panose="020B0604020202020204" pitchFamily="34" charset="0"/>
                          <a:cs typeface="Arial" panose="020B0604020202020204" pitchFamily="34" charset="0"/>
                        </a:rPr>
                        <a:t>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235 (164-267)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238 (167-263)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0.95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11099999"/>
                  </a:ext>
                </a:extLst>
              </a:tr>
            </a:tbl>
          </a:graphicData>
        </a:graphic>
      </p:graphicFrame>
      <p:sp>
        <p:nvSpPr>
          <p:cNvPr id="5" name="ZoneTexte 4">
            <a:extLst>
              <a:ext uri="{FF2B5EF4-FFF2-40B4-BE49-F238E27FC236}">
                <a16:creationId xmlns:a16="http://schemas.microsoft.com/office/drawing/2014/main" id="{84A8DEE2-3213-2394-FA8D-B756F0946E4D}"/>
              </a:ext>
            </a:extLst>
          </p:cNvPr>
          <p:cNvSpPr txBox="1"/>
          <p:nvPr/>
        </p:nvSpPr>
        <p:spPr>
          <a:xfrm>
            <a:off x="8113884" y="2690335"/>
            <a:ext cx="3869657" cy="1477328"/>
          </a:xfrm>
          <a:prstGeom prst="rect">
            <a:avLst/>
          </a:prstGeom>
          <a:noFill/>
        </p:spPr>
        <p:txBody>
          <a:bodyPr wrap="square" rtlCol="0">
            <a:spAutoFit/>
          </a:bodyPr>
          <a:lstStyle/>
          <a:p>
            <a:r>
              <a:rPr lang="fr-FR" sz="1800" b="1" kern="100" dirty="0">
                <a:effectLst/>
                <a:latin typeface="Arial" panose="020B0604020202020204" pitchFamily="34" charset="0"/>
                <a:ea typeface="Aptos" panose="020B0004020202020204" pitchFamily="34" charset="0"/>
                <a:cs typeface="Arial" panose="020B0604020202020204" pitchFamily="34" charset="0"/>
              </a:rPr>
              <a:t>A total of 80% of patients </a:t>
            </a:r>
            <a:r>
              <a:rPr lang="fr-FR" sz="1800" b="1" kern="100" dirty="0" err="1">
                <a:effectLst/>
                <a:latin typeface="Arial" panose="020B0604020202020204" pitchFamily="34" charset="0"/>
                <a:ea typeface="Aptos" panose="020B0004020202020204" pitchFamily="34" charset="0"/>
                <a:cs typeface="Arial" panose="020B0604020202020204" pitchFamily="34" charset="0"/>
              </a:rPr>
              <a:t>were</a:t>
            </a:r>
            <a:r>
              <a:rPr lang="fr-FR" sz="1800" b="1" kern="100" dirty="0">
                <a:effectLst/>
                <a:latin typeface="Arial" panose="020B0604020202020204" pitchFamily="34" charset="0"/>
                <a:ea typeface="Aptos" panose="020B0004020202020204" pitchFamily="34" charset="0"/>
                <a:cs typeface="Arial" panose="020B0604020202020204" pitchFamily="34" charset="0"/>
              </a:rPr>
              <a:t> in the ICU at the time of </a:t>
            </a:r>
            <a:r>
              <a:rPr lang="fr-FR" sz="1800" b="1" kern="100" dirty="0" err="1">
                <a:effectLst/>
                <a:latin typeface="Arial" panose="020B0604020202020204" pitchFamily="34" charset="0"/>
                <a:ea typeface="Aptos" panose="020B0004020202020204" pitchFamily="34" charset="0"/>
                <a:cs typeface="Arial" panose="020B0604020202020204" pitchFamily="34" charset="0"/>
              </a:rPr>
              <a:t>treatment</a:t>
            </a:r>
            <a:r>
              <a:rPr lang="fr-FR" sz="1800" b="1" kern="100" dirty="0">
                <a:effectLst/>
                <a:latin typeface="Arial" panose="020B0604020202020204" pitchFamily="34" charset="0"/>
                <a:ea typeface="Aptos" panose="020B0004020202020204" pitchFamily="34" charset="0"/>
                <a:cs typeface="Arial" panose="020B0604020202020204" pitchFamily="34" charset="0"/>
              </a:rPr>
              <a:t> initiation and 70% of patients </a:t>
            </a:r>
            <a:r>
              <a:rPr lang="fr-FR" sz="1800" b="1" kern="100" dirty="0" err="1">
                <a:effectLst/>
                <a:latin typeface="Arial" panose="020B0604020202020204" pitchFamily="34" charset="0"/>
                <a:ea typeface="Aptos" panose="020B0004020202020204" pitchFamily="34" charset="0"/>
                <a:cs typeface="Arial" panose="020B0604020202020204" pitchFamily="34" charset="0"/>
              </a:rPr>
              <a:t>that</a:t>
            </a:r>
            <a:r>
              <a:rPr lang="fr-FR" sz="1800" b="1" kern="100" dirty="0">
                <a:effectLst/>
                <a:latin typeface="Arial" panose="020B0604020202020204" pitchFamily="34" charset="0"/>
                <a:ea typeface="Aptos" panose="020B0004020202020204" pitchFamily="34" charset="0"/>
                <a:cs typeface="Arial" panose="020B0604020202020204" pitchFamily="34" charset="0"/>
              </a:rPr>
              <a:t> </a:t>
            </a:r>
            <a:r>
              <a:rPr lang="fr-FR" sz="1800" b="1" kern="100" dirty="0" err="1">
                <a:effectLst/>
                <a:latin typeface="Arial" panose="020B0604020202020204" pitchFamily="34" charset="0"/>
                <a:ea typeface="Aptos" panose="020B0004020202020204" pitchFamily="34" charset="0"/>
                <a:cs typeface="Arial" panose="020B0604020202020204" pitchFamily="34" charset="0"/>
              </a:rPr>
              <a:t>were</a:t>
            </a:r>
            <a:r>
              <a:rPr lang="fr-FR" sz="1800" b="1" kern="100" dirty="0">
                <a:effectLst/>
                <a:latin typeface="Arial" panose="020B0604020202020204" pitchFamily="34" charset="0"/>
                <a:ea typeface="Aptos" panose="020B0004020202020204" pitchFamily="34" charset="0"/>
                <a:cs typeface="Arial" panose="020B0604020202020204" pitchFamily="34" charset="0"/>
              </a:rPr>
              <a:t> </a:t>
            </a:r>
            <a:r>
              <a:rPr lang="fr-FR" sz="1800" b="1" kern="100" dirty="0" err="1">
                <a:effectLst/>
                <a:latin typeface="Arial" panose="020B0604020202020204" pitchFamily="34" charset="0"/>
                <a:ea typeface="Aptos" panose="020B0004020202020204" pitchFamily="34" charset="0"/>
                <a:cs typeface="Arial" panose="020B0604020202020204" pitchFamily="34" charset="0"/>
              </a:rPr>
              <a:t>receiving</a:t>
            </a:r>
            <a:r>
              <a:rPr lang="fr-FR" sz="1800" b="1" kern="100" dirty="0">
                <a:effectLst/>
                <a:latin typeface="Arial" panose="020B0604020202020204" pitchFamily="34" charset="0"/>
                <a:ea typeface="Aptos" panose="020B0004020202020204" pitchFamily="34" charset="0"/>
                <a:cs typeface="Arial" panose="020B0604020202020204" pitchFamily="34" charset="0"/>
              </a:rPr>
              <a:t> </a:t>
            </a:r>
            <a:r>
              <a:rPr lang="fr-FR" sz="1800" b="1" kern="100" dirty="0" err="1">
                <a:effectLst/>
                <a:latin typeface="Arial" panose="020B0604020202020204" pitchFamily="34" charset="0"/>
                <a:ea typeface="Aptos" panose="020B0004020202020204" pitchFamily="34" charset="0"/>
                <a:cs typeface="Arial" panose="020B0604020202020204" pitchFamily="34" charset="0"/>
              </a:rPr>
              <a:t>mechanical</a:t>
            </a:r>
            <a:r>
              <a:rPr lang="fr-FR" sz="1800" b="1" kern="100" dirty="0">
                <a:effectLst/>
                <a:latin typeface="Arial" panose="020B0604020202020204" pitchFamily="34" charset="0"/>
                <a:ea typeface="Aptos" panose="020B0004020202020204" pitchFamily="34" charset="0"/>
                <a:cs typeface="Arial" panose="020B0604020202020204" pitchFamily="34" charset="0"/>
              </a:rPr>
              <a:t> ventilation</a:t>
            </a:r>
          </a:p>
        </p:txBody>
      </p:sp>
    </p:spTree>
    <p:extLst>
      <p:ext uri="{BB962C8B-B14F-4D97-AF65-F5344CB8AC3E}">
        <p14:creationId xmlns:p14="http://schemas.microsoft.com/office/powerpoint/2010/main" val="344033579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
        <p:nvSpPr>
          <p:cNvPr id="10" name="Titre 3">
            <a:extLst>
              <a:ext uri="{FF2B5EF4-FFF2-40B4-BE49-F238E27FC236}">
                <a16:creationId xmlns:a16="http://schemas.microsoft.com/office/drawing/2014/main" id="{1106408C-6017-F4DB-7766-3DDBEAFD0188}"/>
              </a:ext>
            </a:extLst>
          </p:cNvPr>
          <p:cNvSpPr>
            <a:spLocks noGrp="1"/>
          </p:cNvSpPr>
          <p:nvPr>
            <p:ph type="title"/>
          </p:nvPr>
        </p:nvSpPr>
        <p:spPr>
          <a:xfrm>
            <a:off x="960194" y="7750"/>
            <a:ext cx="11104990" cy="719166"/>
          </a:xfrm>
        </p:spPr>
        <p:txBody>
          <a:bodyPr/>
          <a:lstStyle/>
          <a:p>
            <a:r>
              <a:rPr lang="fr-FR" dirty="0"/>
              <a:t>Treatment </a:t>
            </a:r>
            <a:r>
              <a:rPr lang="fr-FR" dirty="0" err="1"/>
              <a:t>characteristics</a:t>
            </a:r>
            <a:endParaRPr lang="fr-FR" dirty="0"/>
          </a:p>
        </p:txBody>
      </p:sp>
      <p:graphicFrame>
        <p:nvGraphicFramePr>
          <p:cNvPr id="4" name="Tableau 3">
            <a:extLst>
              <a:ext uri="{FF2B5EF4-FFF2-40B4-BE49-F238E27FC236}">
                <a16:creationId xmlns:a16="http://schemas.microsoft.com/office/drawing/2014/main" id="{01005F20-CF5E-53E2-B060-7732C9385ECF}"/>
              </a:ext>
            </a:extLst>
          </p:cNvPr>
          <p:cNvGraphicFramePr>
            <a:graphicFrameLocks noGrp="1"/>
          </p:cNvGraphicFramePr>
          <p:nvPr/>
        </p:nvGraphicFramePr>
        <p:xfrm>
          <a:off x="2514601" y="721628"/>
          <a:ext cx="8215213" cy="5530816"/>
        </p:xfrm>
        <a:graphic>
          <a:graphicData uri="http://schemas.openxmlformats.org/drawingml/2006/table">
            <a:tbl>
              <a:tblPr firstRow="1" firstCol="1" bandRow="1">
                <a:tableStyleId>{5C22544A-7EE6-4342-B048-85BDC9FD1C3A}</a:tableStyleId>
              </a:tblPr>
              <a:tblGrid>
                <a:gridCol w="3622353">
                  <a:extLst>
                    <a:ext uri="{9D8B030D-6E8A-4147-A177-3AD203B41FA5}">
                      <a16:colId xmlns:a16="http://schemas.microsoft.com/office/drawing/2014/main" val="2712008820"/>
                    </a:ext>
                  </a:extLst>
                </a:gridCol>
                <a:gridCol w="2402662">
                  <a:extLst>
                    <a:ext uri="{9D8B030D-6E8A-4147-A177-3AD203B41FA5}">
                      <a16:colId xmlns:a16="http://schemas.microsoft.com/office/drawing/2014/main" val="1348360575"/>
                    </a:ext>
                  </a:extLst>
                </a:gridCol>
                <a:gridCol w="1197833">
                  <a:extLst>
                    <a:ext uri="{9D8B030D-6E8A-4147-A177-3AD203B41FA5}">
                      <a16:colId xmlns:a16="http://schemas.microsoft.com/office/drawing/2014/main" val="1212231002"/>
                    </a:ext>
                  </a:extLst>
                </a:gridCol>
                <a:gridCol w="992365">
                  <a:extLst>
                    <a:ext uri="{9D8B030D-6E8A-4147-A177-3AD203B41FA5}">
                      <a16:colId xmlns:a16="http://schemas.microsoft.com/office/drawing/2014/main" val="3896558786"/>
                    </a:ext>
                  </a:extLst>
                </a:gridCol>
              </a:tblGrid>
              <a:tr h="454816">
                <a:tc>
                  <a:txBody>
                    <a:bodyPr/>
                    <a:lstStyle/>
                    <a:p>
                      <a:pP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C/T </a:t>
                      </a:r>
                      <a:br>
                        <a:rPr lang="fr-FR" sz="1200" b="1" kern="0" dirty="0">
                          <a:solidFill>
                            <a:schemeClr val="bg1"/>
                          </a:solidFill>
                          <a:effectLst/>
                          <a:latin typeface="Arial" panose="020B0604020202020204" pitchFamily="34" charset="0"/>
                          <a:cs typeface="Arial" panose="020B0604020202020204" pitchFamily="34" charset="0"/>
                        </a:rPr>
                      </a:br>
                      <a:r>
                        <a:rPr lang="fr-FR" sz="1100" b="0" kern="0" dirty="0">
                          <a:solidFill>
                            <a:schemeClr val="bg1"/>
                          </a:solidFill>
                          <a:effectLst/>
                          <a:latin typeface="Arial" panose="020B0604020202020204" pitchFamily="34" charset="0"/>
                          <a:cs typeface="Arial" panose="020B0604020202020204" pitchFamily="34" charset="0"/>
                        </a:rPr>
                        <a:t>(n=210)</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CZA</a:t>
                      </a:r>
                      <a:br>
                        <a:rPr lang="fr-FR" sz="1200" b="1" kern="0" dirty="0">
                          <a:solidFill>
                            <a:schemeClr val="bg1"/>
                          </a:solidFill>
                          <a:effectLst/>
                          <a:latin typeface="Arial" panose="020B0604020202020204" pitchFamily="34" charset="0"/>
                          <a:cs typeface="Arial" panose="020B0604020202020204" pitchFamily="34" charset="0"/>
                        </a:rPr>
                      </a:br>
                      <a:r>
                        <a:rPr lang="fr-FR" sz="1200" b="1" kern="0" dirty="0">
                          <a:solidFill>
                            <a:schemeClr val="bg1"/>
                          </a:solidFill>
                          <a:effectLst/>
                          <a:latin typeface="Arial" panose="020B0604020202020204" pitchFamily="34" charset="0"/>
                          <a:cs typeface="Arial" panose="020B0604020202020204" pitchFamily="34" charset="0"/>
                        </a:rPr>
                        <a:t> </a:t>
                      </a:r>
                      <a:r>
                        <a:rPr lang="fr-FR" sz="1100" b="0" kern="0" dirty="0">
                          <a:solidFill>
                            <a:schemeClr val="bg1"/>
                          </a:solidFill>
                          <a:effectLst/>
                          <a:latin typeface="Arial" panose="020B0604020202020204" pitchFamily="34" charset="0"/>
                          <a:cs typeface="Arial" panose="020B0604020202020204" pitchFamily="34" charset="0"/>
                        </a:rPr>
                        <a:t>(n=210)</a:t>
                      </a:r>
                      <a:endParaRPr lang="fr-FR" sz="12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1" kern="0" dirty="0">
                          <a:solidFill>
                            <a:schemeClr val="bg1"/>
                          </a:solidFill>
                          <a:effectLst/>
                          <a:latin typeface="Arial" panose="020B0604020202020204" pitchFamily="34" charset="0"/>
                          <a:cs typeface="Arial" panose="020B0604020202020204" pitchFamily="34" charset="0"/>
                        </a:rPr>
                        <a:t>P</a:t>
                      </a:r>
                      <a:r>
                        <a:rPr lang="fr-FR" sz="1200" b="1" kern="0" dirty="0">
                          <a:solidFill>
                            <a:schemeClr val="bg1"/>
                          </a:solidFill>
                          <a:effectLst/>
                          <a:latin typeface="Arial" panose="020B0604020202020204" pitchFamily="34" charset="0"/>
                          <a:cs typeface="Arial" panose="020B0604020202020204" pitchFamily="34" charset="0"/>
                        </a:rPr>
                        <a:t>-value</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474655032"/>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Bacteremia,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35 (17)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35 (17)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15416795"/>
                  </a:ext>
                </a:extLst>
              </a:tr>
              <a:tr h="2520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Pneumonia</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175 (83)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175 (83)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62619633"/>
                  </a:ext>
                </a:extLst>
              </a:tr>
              <a:tr h="252000">
                <a:tc>
                  <a:txBody>
                    <a:bodyPr/>
                    <a:lstStyle/>
                    <a:p>
                      <a:pPr marL="504000" indent="-171450">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CAP</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21 (10)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23 (11)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74713711"/>
                  </a:ext>
                </a:extLst>
              </a:tr>
              <a:tr h="252000">
                <a:tc>
                  <a:txBody>
                    <a:bodyPr/>
                    <a:lstStyle/>
                    <a:p>
                      <a:pPr marL="504000" indent="-171450">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HAP</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26 (12)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21 (10)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67401938"/>
                  </a:ext>
                </a:extLst>
              </a:tr>
              <a:tr h="252000">
                <a:tc>
                  <a:txBody>
                    <a:bodyPr/>
                    <a:lstStyle/>
                    <a:p>
                      <a:pPr marL="504000" indent="-171450">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VAP</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97 (46)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103 (49)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25156204"/>
                  </a:ext>
                </a:extLst>
              </a:tr>
              <a:tr h="252000">
                <a:tc>
                  <a:txBody>
                    <a:bodyPr/>
                    <a:lstStyle/>
                    <a:p>
                      <a:pPr marL="504000" indent="-171450">
                        <a:lnSpc>
                          <a:spcPct val="107000"/>
                        </a:lnSpc>
                        <a:spcAft>
                          <a:spcPts val="8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VHAP</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b="0" kern="0" dirty="0">
                          <a:solidFill>
                            <a:schemeClr val="tx1"/>
                          </a:solidFill>
                          <a:effectLst/>
                          <a:latin typeface="Arial" panose="020B0604020202020204" pitchFamily="34" charset="0"/>
                          <a:cs typeface="Arial" panose="020B0604020202020204" pitchFamily="34" charset="0"/>
                        </a:rPr>
                        <a:t>31 (15)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b="0" kern="0" dirty="0">
                          <a:solidFill>
                            <a:schemeClr val="tx1"/>
                          </a:solidFill>
                          <a:effectLst/>
                          <a:latin typeface="Arial" panose="020B0604020202020204" pitchFamily="34" charset="0"/>
                          <a:cs typeface="Arial" panose="020B0604020202020204" pitchFamily="34" charset="0"/>
                        </a:rPr>
                        <a:t>28 (13)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0200296"/>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time to </a:t>
                      </a:r>
                      <a:r>
                        <a:rPr lang="fr-FR" sz="1200" b="0" kern="0" dirty="0" err="1">
                          <a:solidFill>
                            <a:schemeClr val="tx1"/>
                          </a:solidFill>
                          <a:effectLst/>
                          <a:latin typeface="Arial" panose="020B0604020202020204" pitchFamily="34" charset="0"/>
                          <a:cs typeface="Arial" panose="020B0604020202020204" pitchFamily="34" charset="0"/>
                        </a:rPr>
                        <a:t>study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drug</a:t>
                      </a:r>
                      <a:r>
                        <a:rPr lang="fr-FR" sz="1200" b="0" kern="0" dirty="0">
                          <a:solidFill>
                            <a:schemeClr val="tx1"/>
                          </a:solidFill>
                          <a:effectLst/>
                          <a:latin typeface="Arial" panose="020B0604020202020204" pitchFamily="34" charset="0"/>
                          <a:cs typeface="Arial" panose="020B0604020202020204" pitchFamily="34" charset="0"/>
                        </a:rPr>
                        <a:t> in </a:t>
                      </a:r>
                      <a:r>
                        <a:rPr lang="fr-FR" sz="1200" b="0" kern="0" dirty="0" err="1">
                          <a:solidFill>
                            <a:schemeClr val="tx1"/>
                          </a:solidFill>
                          <a:effectLst/>
                          <a:latin typeface="Arial" panose="020B0604020202020204" pitchFamily="34" charset="0"/>
                          <a:cs typeface="Arial" panose="020B0604020202020204" pitchFamily="34" charset="0"/>
                        </a:rPr>
                        <a:t>hours</a:t>
                      </a:r>
                      <a:r>
                        <a:rPr lang="fr-FR" sz="1200" b="0" kern="0" dirty="0">
                          <a:solidFill>
                            <a:schemeClr val="tx1"/>
                          </a:solidFill>
                          <a:effectLst/>
                          <a:latin typeface="Arial" panose="020B0604020202020204" pitchFamily="34" charset="0"/>
                          <a:cs typeface="Arial" panose="020B0604020202020204" pitchFamily="34" charset="0"/>
                        </a:rPr>
                        <a:t>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71.8 (45.1-94.9)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70.9 (30.2-95.9)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1200" b="0" kern="0" dirty="0">
                          <a:solidFill>
                            <a:schemeClr val="tx1"/>
                          </a:solidFill>
                          <a:effectLst/>
                          <a:latin typeface="Arial" panose="020B0604020202020204" pitchFamily="34" charset="0"/>
                          <a:cs typeface="Arial" panose="020B0604020202020204" pitchFamily="34" charset="0"/>
                        </a:rPr>
                        <a:t>0.52 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14719947"/>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Active </a:t>
                      </a:r>
                      <a:r>
                        <a:rPr lang="fr-FR" sz="1200" b="0" kern="0" dirty="0" err="1">
                          <a:solidFill>
                            <a:schemeClr val="tx1"/>
                          </a:solidFill>
                          <a:effectLst/>
                          <a:latin typeface="Arial" panose="020B0604020202020204" pitchFamily="34" charset="0"/>
                          <a:cs typeface="Arial" panose="020B0604020202020204" pitchFamily="34" charset="0"/>
                        </a:rPr>
                        <a:t>treatment</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before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study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drug</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43 (20)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34 (16)</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35436876"/>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Time to active </a:t>
                      </a:r>
                      <a:r>
                        <a:rPr lang="fr-FR" sz="1200" b="0" kern="0" dirty="0" err="1">
                          <a:solidFill>
                            <a:schemeClr val="tx1"/>
                          </a:solidFill>
                          <a:effectLst/>
                          <a:latin typeface="Arial" panose="020B0604020202020204" pitchFamily="34" charset="0"/>
                          <a:cs typeface="Arial" panose="020B0604020202020204" pitchFamily="34" charset="0"/>
                        </a:rPr>
                        <a:t>treatment</a:t>
                      </a:r>
                      <a:r>
                        <a:rPr lang="fr-FR" sz="1200" b="0" kern="0" dirty="0">
                          <a:solidFill>
                            <a:schemeClr val="tx1"/>
                          </a:solidFill>
                          <a:effectLst/>
                          <a:latin typeface="Arial" panose="020B0604020202020204" pitchFamily="34" charset="0"/>
                          <a:cs typeface="Arial" panose="020B0604020202020204" pitchFamily="34" charset="0"/>
                        </a:rPr>
                        <a:t> initiation in </a:t>
                      </a:r>
                      <a:r>
                        <a:rPr lang="fr-FR" sz="1200" b="0" kern="0" dirty="0" err="1">
                          <a:solidFill>
                            <a:schemeClr val="tx1"/>
                          </a:solidFill>
                          <a:effectLst/>
                          <a:latin typeface="Arial" panose="020B0604020202020204" pitchFamily="34" charset="0"/>
                          <a:cs typeface="Arial" panose="020B0604020202020204" pitchFamily="34" charset="0"/>
                        </a:rPr>
                        <a:t>hours</a:t>
                      </a:r>
                      <a:r>
                        <a:rPr lang="fr-FR" sz="1200" b="0" kern="0" dirty="0">
                          <a:solidFill>
                            <a:schemeClr val="tx1"/>
                          </a:solidFill>
                          <a:effectLst/>
                          <a:latin typeface="Arial" panose="020B0604020202020204" pitchFamily="34" charset="0"/>
                          <a:cs typeface="Arial" panose="020B0604020202020204" pitchFamily="34" charset="0"/>
                        </a:rPr>
                        <a:t> (range)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65.2 (22.9-88.8)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65.3 (20.9-92.8)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0.84</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94342065"/>
                  </a:ext>
                </a:extLst>
              </a:tr>
              <a:tr h="2880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Receipt</a:t>
                      </a:r>
                      <a:r>
                        <a:rPr lang="fr-FR" sz="1200" b="0" kern="0" dirty="0">
                          <a:solidFill>
                            <a:schemeClr val="tx1"/>
                          </a:solidFill>
                          <a:effectLst/>
                          <a:latin typeface="Arial" panose="020B0604020202020204" pitchFamily="34" charset="0"/>
                          <a:cs typeface="Arial" panose="020B0604020202020204" pitchFamily="34" charset="0"/>
                        </a:rPr>
                        <a:t> of </a:t>
                      </a:r>
                      <a:r>
                        <a:rPr lang="fr-FR" sz="1200" b="0" kern="0" dirty="0" err="1">
                          <a:solidFill>
                            <a:schemeClr val="tx1"/>
                          </a:solidFill>
                          <a:effectLst/>
                          <a:latin typeface="Arial" panose="020B0604020202020204" pitchFamily="34" charset="0"/>
                          <a:cs typeface="Arial" panose="020B0604020202020204" pitchFamily="34" charset="0"/>
                        </a:rPr>
                        <a:t>prolonged</a:t>
                      </a:r>
                      <a:r>
                        <a:rPr lang="fr-FR" sz="1200" b="0" kern="0" dirty="0">
                          <a:solidFill>
                            <a:schemeClr val="tx1"/>
                          </a:solidFill>
                          <a:effectLst/>
                          <a:latin typeface="Arial" panose="020B0604020202020204" pitchFamily="34" charset="0"/>
                          <a:cs typeface="Arial" panose="020B0604020202020204" pitchFamily="34" charset="0"/>
                        </a:rPr>
                        <a:t> infusion,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65 (31)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44 (21)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0.02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95569007"/>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Suboptimal </a:t>
                      </a:r>
                      <a:r>
                        <a:rPr lang="fr-FR" sz="1200" b="0" kern="0" dirty="0" err="1">
                          <a:solidFill>
                            <a:schemeClr val="tx1"/>
                          </a:solidFill>
                          <a:effectLst/>
                          <a:latin typeface="Arial" panose="020B0604020202020204" pitchFamily="34" charset="0"/>
                          <a:cs typeface="Arial" panose="020B0604020202020204" pitchFamily="34" charset="0"/>
                        </a:rPr>
                        <a:t>dosing</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regimen</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42 (20)</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15 (7)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&lt;0.001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6586851"/>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Median </a:t>
                      </a:r>
                      <a:r>
                        <a:rPr lang="fr-FR" sz="1200" b="0" kern="0" dirty="0" err="1">
                          <a:solidFill>
                            <a:schemeClr val="tx1"/>
                          </a:solidFill>
                          <a:effectLst/>
                          <a:latin typeface="Arial" panose="020B0604020202020204" pitchFamily="34" charset="0"/>
                          <a:cs typeface="Arial" panose="020B0604020202020204" pitchFamily="34" charset="0"/>
                        </a:rPr>
                        <a:t>treatment</a:t>
                      </a:r>
                      <a:r>
                        <a:rPr lang="fr-FR" sz="1200" b="0" kern="0" dirty="0">
                          <a:solidFill>
                            <a:schemeClr val="tx1"/>
                          </a:solidFill>
                          <a:effectLst/>
                          <a:latin typeface="Arial" panose="020B0604020202020204" pitchFamily="34" charset="0"/>
                          <a:cs typeface="Arial" panose="020B0604020202020204" pitchFamily="34" charset="0"/>
                        </a:rPr>
                        <a:t> duration, (IQR)</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8.75 (6.3-13.3)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7.8 (6.112.5)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99180261"/>
                  </a:ext>
                </a:extLst>
              </a:tr>
              <a:tr h="252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Combination </a:t>
                      </a:r>
                      <a:r>
                        <a:rPr lang="fr-FR" sz="1200" b="0" kern="0" dirty="0" err="1">
                          <a:solidFill>
                            <a:schemeClr val="tx1"/>
                          </a:solidFill>
                          <a:effectLst/>
                          <a:latin typeface="Arial" panose="020B0604020202020204" pitchFamily="34" charset="0"/>
                          <a:cs typeface="Arial" panose="020B0604020202020204" pitchFamily="34" charset="0"/>
                        </a:rPr>
                        <a:t>treatment</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59 (28)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57 (27)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0.83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721138387"/>
                  </a:ext>
                </a:extLst>
              </a:tr>
              <a:tr h="252000">
                <a:tc>
                  <a:txBody>
                    <a:bodyPr/>
                    <a:lstStyle/>
                    <a:p>
                      <a:pPr marL="504000" indent="-171450">
                        <a:lnSpc>
                          <a:spcPct val="107000"/>
                        </a:lnSpc>
                        <a:spcAft>
                          <a:spcPts val="800"/>
                        </a:spcAft>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Inhaled</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antibiotics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35 (17)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28 (13)</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 </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81254955"/>
                  </a:ext>
                </a:extLst>
              </a:tr>
              <a:tr h="252000">
                <a:tc>
                  <a:txBody>
                    <a:bodyPr/>
                    <a:lstStyle/>
                    <a:p>
                      <a:pPr marL="504000" indent="-171450">
                        <a:lnSpc>
                          <a:spcPct val="107000"/>
                        </a:lnSpc>
                        <a:spcAft>
                          <a:spcPts val="800"/>
                        </a:spcAft>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Intravenous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antibiotics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20 (10)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24 (11)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88855759"/>
                  </a:ext>
                </a:extLst>
              </a:tr>
              <a:tr h="252000">
                <a:tc>
                  <a:txBody>
                    <a:bodyPr/>
                    <a:lstStyle/>
                    <a:p>
                      <a:pPr marL="504000" indent="-171450">
                        <a:lnSpc>
                          <a:spcPct val="107000"/>
                        </a:lnSpc>
                        <a:spcAft>
                          <a:spcPts val="800"/>
                        </a:spcAft>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Both</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inhaled</a:t>
                      </a:r>
                      <a:r>
                        <a:rPr lang="fr-FR" sz="1200" b="0" kern="0" dirty="0">
                          <a:solidFill>
                            <a:schemeClr val="tx1"/>
                          </a:solidFill>
                          <a:effectLst/>
                          <a:latin typeface="Arial" panose="020B0604020202020204" pitchFamily="34" charset="0"/>
                          <a:cs typeface="Arial" panose="020B0604020202020204" pitchFamily="34" charset="0"/>
                        </a:rPr>
                        <a:t> and </a:t>
                      </a:r>
                      <a:r>
                        <a:rPr lang="fr-FR" sz="1200" b="0" kern="0" dirty="0" err="1">
                          <a:solidFill>
                            <a:schemeClr val="tx1"/>
                          </a:solidFill>
                          <a:effectLst/>
                          <a:latin typeface="Arial" panose="020B0604020202020204" pitchFamily="34" charset="0"/>
                          <a:cs typeface="Arial" panose="020B0604020202020204" pitchFamily="34" charset="0"/>
                        </a:rPr>
                        <a:t>intravenous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 (2)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 (2)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65240126"/>
                  </a:ext>
                </a:extLst>
              </a:tr>
              <a:tr h="252000">
                <a:tc>
                  <a:txBody>
                    <a:bodyPr/>
                    <a:lstStyle/>
                    <a:p>
                      <a:pPr marL="72000" indent="0">
                        <a:lnSpc>
                          <a:spcPct val="107000"/>
                        </a:lnSpc>
                        <a:spcAft>
                          <a:spcPts val="800"/>
                        </a:spcAft>
                        <a:buFont typeface="Arial" panose="020B0604020202020204" pitchFamily="34" charset="0"/>
                        <a:buNone/>
                      </a:pPr>
                      <a:r>
                        <a:rPr lang="fr-FR" sz="1200" b="0" kern="0" dirty="0">
                          <a:solidFill>
                            <a:schemeClr val="tx1"/>
                          </a:solidFill>
                          <a:effectLst/>
                          <a:latin typeface="Arial" panose="020B0604020202020204" pitchFamily="34" charset="0"/>
                          <a:cs typeface="Arial" panose="020B0604020202020204" pitchFamily="34" charset="0"/>
                        </a:rPr>
                        <a:t>Co-infection,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83 (40)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97 (46)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0.27</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88054296"/>
                  </a:ext>
                </a:extLst>
              </a:tr>
              <a:tr h="252000">
                <a:tc>
                  <a:txBody>
                    <a:bodyPr/>
                    <a:lstStyle/>
                    <a:p>
                      <a:pPr marL="504000" indent="-171450">
                        <a:lnSpc>
                          <a:spcPct val="107000"/>
                        </a:lnSpc>
                        <a:spcAft>
                          <a:spcPts val="800"/>
                        </a:spcAft>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Co-infection </a:t>
                      </a:r>
                      <a:r>
                        <a:rPr lang="fr-FR" sz="1200" b="0" kern="0" dirty="0" err="1">
                          <a:solidFill>
                            <a:schemeClr val="tx1"/>
                          </a:solidFill>
                          <a:effectLst/>
                          <a:latin typeface="Arial" panose="020B0604020202020204" pitchFamily="34" charset="0"/>
                          <a:cs typeface="Arial" panose="020B0604020202020204" pitchFamily="34" charset="0"/>
                        </a:rPr>
                        <a:t>appropriately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treated</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76 (92)</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90 (93)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35086314"/>
                  </a:ext>
                </a:extLst>
              </a:tr>
              <a:tr h="2880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Baseline </a:t>
                      </a:r>
                      <a:r>
                        <a:rPr lang="fr-FR" sz="1200" b="0" kern="0" dirty="0" err="1">
                          <a:solidFill>
                            <a:schemeClr val="tx1"/>
                          </a:solidFill>
                          <a:effectLst/>
                          <a:latin typeface="Arial" panose="020B0604020202020204" pitchFamily="34" charset="0"/>
                          <a:cs typeface="Arial" panose="020B0604020202020204" pitchFamily="34" charset="0"/>
                        </a:rPr>
                        <a:t>isolate</a:t>
                      </a:r>
                      <a:r>
                        <a:rPr lang="fr-FR" sz="1200" b="0" kern="0" dirty="0">
                          <a:solidFill>
                            <a:schemeClr val="tx1"/>
                          </a:solidFill>
                          <a:effectLst/>
                          <a:latin typeface="Arial" panose="020B0604020202020204" pitchFamily="34" charset="0"/>
                          <a:cs typeface="Arial" panose="020B0604020202020204" pitchFamily="34" charset="0"/>
                        </a:rPr>
                        <a:t> not </a:t>
                      </a:r>
                      <a:r>
                        <a:rPr lang="fr-FR" sz="1200" b="0" kern="0" dirty="0" err="1">
                          <a:solidFill>
                            <a:schemeClr val="tx1"/>
                          </a:solidFill>
                          <a:effectLst/>
                          <a:latin typeface="Arial" panose="020B0604020202020204" pitchFamily="34" charset="0"/>
                          <a:cs typeface="Arial" panose="020B0604020202020204" pitchFamily="34" charset="0"/>
                        </a:rPr>
                        <a:t>tested</a:t>
                      </a:r>
                      <a:r>
                        <a:rPr lang="fr-FR" sz="1200" b="0" kern="0" dirty="0">
                          <a:solidFill>
                            <a:schemeClr val="tx1"/>
                          </a:solidFill>
                          <a:effectLst/>
                          <a:latin typeface="Arial" panose="020B0604020202020204" pitchFamily="34" charset="0"/>
                          <a:cs typeface="Arial" panose="020B0604020202020204" pitchFamily="34" charset="0"/>
                        </a:rPr>
                        <a:t> for </a:t>
                      </a:r>
                      <a:r>
                        <a:rPr lang="fr-FR" sz="1200" b="0" kern="0" dirty="0" err="1">
                          <a:solidFill>
                            <a:schemeClr val="tx1"/>
                          </a:solidFill>
                          <a:effectLst/>
                          <a:latin typeface="Arial" panose="020B0604020202020204" pitchFamily="34" charset="0"/>
                          <a:cs typeface="Arial" panose="020B0604020202020204" pitchFamily="34" charset="0"/>
                        </a:rPr>
                        <a:t>susceptibility</a:t>
                      </a:r>
                      <a:r>
                        <a:rPr lang="fr-FR" sz="1200" b="0" kern="0" dirty="0">
                          <a:solidFill>
                            <a:schemeClr val="tx1"/>
                          </a:solidFill>
                          <a:effectLst/>
                          <a:latin typeface="Arial" panose="020B0604020202020204" pitchFamily="34" charset="0"/>
                          <a:cs typeface="Arial" panose="020B0604020202020204" pitchFamily="34" charset="0"/>
                        </a:rPr>
                        <a:t>, n (%)</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45 (21)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39 (19)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0.46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3175" cap="flat" cmpd="sng" algn="ctr">
                      <a:solidFill>
                        <a:srgbClr val="5E247C"/>
                      </a:solidFill>
                      <a:prstDash val="solid"/>
                      <a:round/>
                      <a:headEnd type="none" w="med" len="med"/>
                      <a:tailEnd type="none" w="med" len="med"/>
                    </a:lnR>
                    <a:lnT w="12700" cmpd="sng">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25516611"/>
                  </a:ext>
                </a:extLst>
              </a:tr>
            </a:tbl>
          </a:graphicData>
        </a:graphic>
      </p:graphicFrame>
    </p:spTree>
    <p:extLst>
      <p:ext uri="{BB962C8B-B14F-4D97-AF65-F5344CB8AC3E}">
        <p14:creationId xmlns:p14="http://schemas.microsoft.com/office/powerpoint/2010/main" val="400171550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5E69118B-976A-5631-C038-21000D6601C9}"/>
              </a:ext>
            </a:extLst>
          </p:cNvPr>
          <p:cNvSpPr>
            <a:spLocks noGrp="1"/>
          </p:cNvSpPr>
          <p:nvPr>
            <p:ph type="title"/>
          </p:nvPr>
        </p:nvSpPr>
        <p:spPr/>
        <p:txBody>
          <a:bodyPr/>
          <a:lstStyle/>
          <a:p>
            <a:r>
              <a:rPr lang="fr-FR" dirty="0"/>
              <a:t>Clinical </a:t>
            </a:r>
            <a:r>
              <a:rPr lang="fr-FR" dirty="0" err="1"/>
              <a:t>outcomes</a:t>
            </a:r>
            <a:r>
              <a:rPr lang="fr-FR" dirty="0"/>
              <a:t> (</a:t>
            </a:r>
            <a:r>
              <a:rPr lang="fr-FR" dirty="0" err="1"/>
              <a:t>pneumonia</a:t>
            </a:r>
            <a:r>
              <a:rPr lang="fr-FR" dirty="0"/>
              <a:t>)</a:t>
            </a:r>
          </a:p>
        </p:txBody>
      </p:sp>
      <p:graphicFrame>
        <p:nvGraphicFramePr>
          <p:cNvPr id="9" name="Espace réservé du contenu 8">
            <a:extLst>
              <a:ext uri="{FF2B5EF4-FFF2-40B4-BE49-F238E27FC236}">
                <a16:creationId xmlns:a16="http://schemas.microsoft.com/office/drawing/2014/main" id="{FB2E4FE4-4E6E-C91A-C8E5-1C0F49F8DBAB}"/>
              </a:ext>
            </a:extLst>
          </p:cNvPr>
          <p:cNvGraphicFramePr>
            <a:graphicFrameLocks noGrp="1"/>
          </p:cNvGraphicFramePr>
          <p:nvPr>
            <p:ph sz="quarter" idx="16"/>
            <p:extLst>
              <p:ext uri="{D42A27DB-BD31-4B8C-83A1-F6EECF244321}">
                <p14:modId xmlns:p14="http://schemas.microsoft.com/office/powerpoint/2010/main" val="2388241136"/>
              </p:ext>
            </p:extLst>
          </p:nvPr>
        </p:nvGraphicFramePr>
        <p:xfrm>
          <a:off x="1569281" y="1422404"/>
          <a:ext cx="9894586" cy="3869268"/>
        </p:xfrm>
        <a:graphic>
          <a:graphicData uri="http://schemas.openxmlformats.org/drawingml/2006/chart">
            <c:chart xmlns:c="http://schemas.openxmlformats.org/drawingml/2006/chart" xmlns:r="http://schemas.openxmlformats.org/officeDocument/2006/relationships" r:id="rId2"/>
          </a:graphicData>
        </a:graphic>
      </p:graphicFrame>
      <p:sp>
        <p:nvSpPr>
          <p:cNvPr id="10" name="ZoneTexte 9">
            <a:extLst>
              <a:ext uri="{FF2B5EF4-FFF2-40B4-BE49-F238E27FC236}">
                <a16:creationId xmlns:a16="http://schemas.microsoft.com/office/drawing/2014/main" id="{86E14610-A31E-C6EB-5E76-C2BAF3945CDB}"/>
              </a:ext>
            </a:extLst>
          </p:cNvPr>
          <p:cNvSpPr txBox="1"/>
          <p:nvPr/>
        </p:nvSpPr>
        <p:spPr>
          <a:xfrm>
            <a:off x="5105400" y="3044133"/>
            <a:ext cx="675185" cy="276999"/>
          </a:xfrm>
          <a:prstGeom prst="rect">
            <a:avLst/>
          </a:prstGeom>
          <a:noFill/>
        </p:spPr>
        <p:txBody>
          <a:bodyPr wrap="none" rtlCol="0">
            <a:spAutoFit/>
          </a:bodyPr>
          <a:lstStyle/>
          <a:p>
            <a:r>
              <a:rPr lang="fr-FR" sz="1200" i="1" dirty="0">
                <a:effectLst/>
                <a:latin typeface="Arial" panose="020B0604020202020204" pitchFamily="34" charset="0"/>
                <a:ea typeface="Aptos" panose="020B0004020202020204" pitchFamily="34" charset="0"/>
                <a:cs typeface="Arial" panose="020B0604020202020204" pitchFamily="34" charset="0"/>
              </a:rPr>
              <a:t>P</a:t>
            </a:r>
            <a:r>
              <a:rPr lang="fr-FR" sz="1200" dirty="0">
                <a:effectLst/>
                <a:latin typeface="Arial" panose="020B0604020202020204" pitchFamily="34" charset="0"/>
                <a:ea typeface="Aptos" panose="020B0004020202020204" pitchFamily="34" charset="0"/>
                <a:cs typeface="Arial" panose="020B0604020202020204" pitchFamily="34" charset="0"/>
              </a:rPr>
              <a:t>=0.99</a:t>
            </a:r>
            <a:endParaRPr lang="fr-FR" sz="1200" dirty="0">
              <a:latin typeface="Arial" panose="020B0604020202020204" pitchFamily="34" charset="0"/>
              <a:cs typeface="Arial" panose="020B0604020202020204" pitchFamily="34" charset="0"/>
            </a:endParaRPr>
          </a:p>
        </p:txBody>
      </p:sp>
      <p:sp>
        <p:nvSpPr>
          <p:cNvPr id="11" name="ZoneTexte 10">
            <a:extLst>
              <a:ext uri="{FF2B5EF4-FFF2-40B4-BE49-F238E27FC236}">
                <a16:creationId xmlns:a16="http://schemas.microsoft.com/office/drawing/2014/main" id="{D3010D2D-F263-B459-C9A3-5B49557BA6CC}"/>
              </a:ext>
            </a:extLst>
          </p:cNvPr>
          <p:cNvSpPr txBox="1"/>
          <p:nvPr/>
        </p:nvSpPr>
        <p:spPr>
          <a:xfrm>
            <a:off x="7459134" y="2544599"/>
            <a:ext cx="675185" cy="276999"/>
          </a:xfrm>
          <a:prstGeom prst="rect">
            <a:avLst/>
          </a:prstGeom>
          <a:noFill/>
        </p:spPr>
        <p:txBody>
          <a:bodyPr wrap="none" rtlCol="0">
            <a:spAutoFit/>
          </a:bodyPr>
          <a:lstStyle/>
          <a:p>
            <a:r>
              <a:rPr lang="fr-FR" sz="1200" i="1" dirty="0">
                <a:effectLst/>
                <a:latin typeface="Arial" panose="020B0604020202020204" pitchFamily="34" charset="0"/>
                <a:ea typeface="Aptos" panose="020B0004020202020204" pitchFamily="34" charset="0"/>
                <a:cs typeface="Arial" panose="020B0604020202020204" pitchFamily="34" charset="0"/>
              </a:rPr>
              <a:t>P</a:t>
            </a:r>
            <a:r>
              <a:rPr lang="fr-FR" sz="1200" dirty="0">
                <a:effectLst/>
                <a:latin typeface="Arial" panose="020B0604020202020204" pitchFamily="34" charset="0"/>
                <a:ea typeface="Aptos" panose="020B0004020202020204" pitchFamily="34" charset="0"/>
                <a:cs typeface="Arial" panose="020B0604020202020204" pitchFamily="34" charset="0"/>
              </a:rPr>
              <a:t>=0.05</a:t>
            </a:r>
            <a:endParaRPr lang="fr-FR" sz="1200" dirty="0">
              <a:latin typeface="Arial" panose="020B0604020202020204" pitchFamily="34" charset="0"/>
              <a:cs typeface="Arial" panose="020B0604020202020204" pitchFamily="34" charset="0"/>
            </a:endParaRPr>
          </a:p>
        </p:txBody>
      </p:sp>
      <p:sp>
        <p:nvSpPr>
          <p:cNvPr id="12" name="ZoneTexte 11">
            <a:extLst>
              <a:ext uri="{FF2B5EF4-FFF2-40B4-BE49-F238E27FC236}">
                <a16:creationId xmlns:a16="http://schemas.microsoft.com/office/drawing/2014/main" id="{F1A53671-1D64-537E-00D9-51FFC18F940F}"/>
              </a:ext>
            </a:extLst>
          </p:cNvPr>
          <p:cNvSpPr txBox="1"/>
          <p:nvPr/>
        </p:nvSpPr>
        <p:spPr>
          <a:xfrm>
            <a:off x="9762067" y="3037859"/>
            <a:ext cx="675185" cy="276999"/>
          </a:xfrm>
          <a:prstGeom prst="rect">
            <a:avLst/>
          </a:prstGeom>
          <a:noFill/>
        </p:spPr>
        <p:txBody>
          <a:bodyPr wrap="none" rtlCol="0">
            <a:spAutoFit/>
          </a:bodyPr>
          <a:lstStyle/>
          <a:p>
            <a:r>
              <a:rPr lang="fr-FR" sz="1200" i="1" dirty="0">
                <a:effectLst/>
                <a:latin typeface="Arial" panose="020B0604020202020204" pitchFamily="34" charset="0"/>
                <a:ea typeface="Aptos" panose="020B0004020202020204" pitchFamily="34" charset="0"/>
                <a:cs typeface="Arial" panose="020B0604020202020204" pitchFamily="34" charset="0"/>
              </a:rPr>
              <a:t>P</a:t>
            </a:r>
            <a:r>
              <a:rPr lang="fr-FR" sz="1200" dirty="0">
                <a:effectLst/>
                <a:latin typeface="Arial" panose="020B0604020202020204" pitchFamily="34" charset="0"/>
                <a:ea typeface="Aptos" panose="020B0004020202020204" pitchFamily="34" charset="0"/>
                <a:cs typeface="Arial" panose="020B0604020202020204" pitchFamily="34" charset="0"/>
              </a:rPr>
              <a:t>=0.19</a:t>
            </a:r>
            <a:endParaRPr lang="fr-FR" sz="1200" dirty="0">
              <a:latin typeface="Arial" panose="020B0604020202020204" pitchFamily="34" charset="0"/>
              <a:cs typeface="Arial" panose="020B0604020202020204" pitchFamily="34" charset="0"/>
            </a:endParaRPr>
          </a:p>
        </p:txBody>
      </p:sp>
      <p:sp>
        <p:nvSpPr>
          <p:cNvPr id="13" name="ZoneTexte 12">
            <a:extLst>
              <a:ext uri="{FF2B5EF4-FFF2-40B4-BE49-F238E27FC236}">
                <a16:creationId xmlns:a16="http://schemas.microsoft.com/office/drawing/2014/main" id="{213544A3-9CA6-80A1-FB01-6DAD41A9737D}"/>
              </a:ext>
            </a:extLst>
          </p:cNvPr>
          <p:cNvSpPr txBox="1"/>
          <p:nvPr/>
        </p:nvSpPr>
        <p:spPr>
          <a:xfrm>
            <a:off x="4885267" y="878854"/>
            <a:ext cx="3869657" cy="523220"/>
          </a:xfrm>
          <a:prstGeom prst="rect">
            <a:avLst/>
          </a:prstGeom>
          <a:noFill/>
        </p:spPr>
        <p:txBody>
          <a:bodyPr wrap="square" rtlCol="0">
            <a:spAutoFit/>
          </a:bodyPr>
          <a:lstStyle/>
          <a:p>
            <a:pPr algn="ctr"/>
            <a:r>
              <a:rPr lang="fr-FR" sz="1400" b="1" kern="100" dirty="0" err="1">
                <a:latin typeface="Arial" panose="020B0604020202020204" pitchFamily="34" charset="0"/>
                <a:ea typeface="Aptos" panose="020B0004020202020204" pitchFamily="34" charset="0"/>
                <a:cs typeface="Arial" panose="020B0604020202020204" pitchFamily="34" charset="0"/>
              </a:rPr>
              <a:t>Absolute</a:t>
            </a:r>
            <a:r>
              <a:rPr lang="fr-FR" sz="1400" b="1" kern="100" dirty="0">
                <a:latin typeface="Arial" panose="020B0604020202020204" pitchFamily="34" charset="0"/>
                <a:ea typeface="Aptos" panose="020B0004020202020204" pitchFamily="34" charset="0"/>
                <a:cs typeface="Arial" panose="020B0604020202020204" pitchFamily="34" charset="0"/>
              </a:rPr>
              <a:t> </a:t>
            </a:r>
            <a:r>
              <a:rPr lang="fr-FR" sz="1400" b="1" kern="100" dirty="0" err="1">
                <a:latin typeface="Arial" panose="020B0604020202020204" pitchFamily="34" charset="0"/>
                <a:ea typeface="Aptos" panose="020B0004020202020204" pitchFamily="34" charset="0"/>
                <a:cs typeface="Arial" panose="020B0604020202020204" pitchFamily="34" charset="0"/>
              </a:rPr>
              <a:t>difference</a:t>
            </a:r>
            <a:r>
              <a:rPr lang="fr-FR" sz="1400" b="1" kern="100" dirty="0">
                <a:latin typeface="Arial" panose="020B0604020202020204" pitchFamily="34" charset="0"/>
                <a:ea typeface="Aptos" panose="020B0004020202020204" pitchFamily="34" charset="0"/>
                <a:cs typeface="Arial" panose="020B0604020202020204" pitchFamily="34" charset="0"/>
              </a:rPr>
              <a:t> = 11.4%</a:t>
            </a:r>
          </a:p>
          <a:p>
            <a:r>
              <a:rPr lang="fr-FR" sz="1400" b="1" kern="100" dirty="0" err="1">
                <a:effectLst/>
                <a:latin typeface="Arial" panose="020B0604020202020204" pitchFamily="34" charset="0"/>
                <a:ea typeface="Aptos" panose="020B0004020202020204" pitchFamily="34" charset="0"/>
                <a:cs typeface="Arial" panose="020B0604020202020204" pitchFamily="34" charset="0"/>
              </a:rPr>
              <a:t>aOR</a:t>
            </a:r>
            <a:r>
              <a:rPr lang="fr-FR" sz="1400" b="1" kern="100" dirty="0">
                <a:effectLst/>
                <a:latin typeface="Arial" panose="020B0604020202020204" pitchFamily="34" charset="0"/>
                <a:ea typeface="Aptos" panose="020B0004020202020204" pitchFamily="34" charset="0"/>
                <a:cs typeface="Arial" panose="020B0604020202020204" pitchFamily="34" charset="0"/>
              </a:rPr>
              <a:t> = 2.17 (95% CI: 1.16 – 4.08); </a:t>
            </a:r>
            <a:r>
              <a:rPr lang="fr-FR" sz="1400" b="1" i="1" kern="100" dirty="0">
                <a:effectLst/>
                <a:latin typeface="Arial" panose="020B0604020202020204" pitchFamily="34" charset="0"/>
                <a:ea typeface="Aptos" panose="020B0004020202020204" pitchFamily="34" charset="0"/>
                <a:cs typeface="Arial" panose="020B0604020202020204" pitchFamily="34" charset="0"/>
              </a:rPr>
              <a:t>P</a:t>
            </a:r>
            <a:r>
              <a:rPr lang="fr-FR" sz="1400" b="1" kern="100" dirty="0">
                <a:effectLst/>
                <a:latin typeface="Arial" panose="020B0604020202020204" pitchFamily="34" charset="0"/>
                <a:ea typeface="Aptos" panose="020B0004020202020204" pitchFamily="34" charset="0"/>
                <a:cs typeface="Arial" panose="020B0604020202020204" pitchFamily="34" charset="0"/>
              </a:rPr>
              <a:t>=0.016</a:t>
            </a:r>
          </a:p>
        </p:txBody>
      </p:sp>
      <p:sp>
        <p:nvSpPr>
          <p:cNvPr id="14" name="ZoneTexte 13">
            <a:extLst>
              <a:ext uri="{FF2B5EF4-FFF2-40B4-BE49-F238E27FC236}">
                <a16:creationId xmlns:a16="http://schemas.microsoft.com/office/drawing/2014/main" id="{7D5C82E6-59BC-6D1A-7794-0A22D33B50C2}"/>
              </a:ext>
            </a:extLst>
          </p:cNvPr>
          <p:cNvSpPr txBox="1"/>
          <p:nvPr/>
        </p:nvSpPr>
        <p:spPr>
          <a:xfrm>
            <a:off x="1569281" y="5420436"/>
            <a:ext cx="9728590" cy="461665"/>
          </a:xfrm>
          <a:prstGeom prst="rect">
            <a:avLst/>
          </a:prstGeom>
          <a:noFill/>
        </p:spPr>
        <p:txBody>
          <a:bodyPr wrap="square" rtlCol="0">
            <a:spAutoFit/>
          </a:bodyPr>
          <a:lstStyle/>
          <a:p>
            <a:r>
              <a:rPr lang="en-US" sz="1200" kern="100" dirty="0">
                <a:effectLst/>
                <a:latin typeface="Arial" panose="020B0604020202020204" pitchFamily="34" charset="0"/>
                <a:ea typeface="Aptos" panose="020B0004020202020204" pitchFamily="34" charset="0"/>
                <a:cs typeface="Arial" panose="020B0604020202020204" pitchFamily="34" charset="0"/>
              </a:rPr>
              <a:t>Conditional logistic regression performed controlling for age, immunocompromising conditions, infection site, suboptimal dosing, SOFA score, Charlson Comorbidity Index, time to treatment initiation, co-infection, prolonged infusions, and receipt of renal replacement therapy</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15" name="Espace réservé du contenu 5">
            <a:extLst>
              <a:ext uri="{FF2B5EF4-FFF2-40B4-BE49-F238E27FC236}">
                <a16:creationId xmlns:a16="http://schemas.microsoft.com/office/drawing/2014/main" id="{F2EDD858-2722-15CB-9BE1-756DF38C45E3}"/>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Ryan SHIELDS et al., ECCMID</a:t>
            </a:r>
            <a:r>
              <a:rPr lang="fr-FR" baseline="30000"/>
              <a:t>®</a:t>
            </a:r>
            <a:r>
              <a:rPr lang="fr-FR"/>
              <a:t> 2024, Abs#O1174</a:t>
            </a:r>
            <a:endParaRPr lang="fr-FR" dirty="0"/>
          </a:p>
        </p:txBody>
      </p:sp>
    </p:spTree>
    <p:extLst>
      <p:ext uri="{BB962C8B-B14F-4D97-AF65-F5344CB8AC3E}">
        <p14:creationId xmlns:p14="http://schemas.microsoft.com/office/powerpoint/2010/main" val="7239893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5E69118B-976A-5631-C038-21000D6601C9}"/>
              </a:ext>
            </a:extLst>
          </p:cNvPr>
          <p:cNvSpPr>
            <a:spLocks noGrp="1"/>
          </p:cNvSpPr>
          <p:nvPr>
            <p:ph type="title"/>
          </p:nvPr>
        </p:nvSpPr>
        <p:spPr/>
        <p:txBody>
          <a:bodyPr/>
          <a:lstStyle/>
          <a:p>
            <a:r>
              <a:rPr lang="en-US" dirty="0"/>
              <a:t>Secondary clinical outcomes (All patients)</a:t>
            </a:r>
            <a:endParaRPr lang="fr-FR" dirty="0"/>
          </a:p>
        </p:txBody>
      </p:sp>
      <p:sp>
        <p:nvSpPr>
          <p:cNvPr id="15" name="Espace réservé du contenu 5">
            <a:extLst>
              <a:ext uri="{FF2B5EF4-FFF2-40B4-BE49-F238E27FC236}">
                <a16:creationId xmlns:a16="http://schemas.microsoft.com/office/drawing/2014/main" id="{F2EDD858-2722-15CB-9BE1-756DF38C45E3}"/>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Ryan SHIELDS et al., ECCMID</a:t>
            </a:r>
            <a:r>
              <a:rPr lang="fr-FR" baseline="30000"/>
              <a:t>®</a:t>
            </a:r>
            <a:r>
              <a:rPr lang="fr-FR"/>
              <a:t> 2024, Abs#O1174</a:t>
            </a:r>
            <a:endParaRPr lang="fr-FR" dirty="0"/>
          </a:p>
        </p:txBody>
      </p:sp>
      <p:sp>
        <p:nvSpPr>
          <p:cNvPr id="5" name="Espace réservé du texte 1">
            <a:extLst>
              <a:ext uri="{FF2B5EF4-FFF2-40B4-BE49-F238E27FC236}">
                <a16:creationId xmlns:a16="http://schemas.microsoft.com/office/drawing/2014/main" id="{1FC9A588-AF10-765B-E8D2-9971F30D089C}"/>
              </a:ext>
            </a:extLst>
          </p:cNvPr>
          <p:cNvSpPr>
            <a:spLocks noGrp="1"/>
          </p:cNvSpPr>
          <p:nvPr>
            <p:ph type="body" sz="quarter" idx="15"/>
          </p:nvPr>
        </p:nvSpPr>
        <p:spPr>
          <a:xfrm>
            <a:off x="960195" y="1151119"/>
            <a:ext cx="11104989" cy="2833052"/>
          </a:xfrm>
        </p:spPr>
        <p:txBody>
          <a:bodyPr/>
          <a:lstStyle/>
          <a:p>
            <a:r>
              <a:rPr lang="en-US" dirty="0"/>
              <a:t>No difference in time to hemodynamic stability, defervescence, or normalization of leukocytosis</a:t>
            </a:r>
            <a:endParaRPr lang="fr-FR" dirty="0"/>
          </a:p>
        </p:txBody>
      </p:sp>
      <p:grpSp>
        <p:nvGrpSpPr>
          <p:cNvPr id="81" name="Groupe 80">
            <a:extLst>
              <a:ext uri="{FF2B5EF4-FFF2-40B4-BE49-F238E27FC236}">
                <a16:creationId xmlns:a16="http://schemas.microsoft.com/office/drawing/2014/main" id="{05243546-0DE2-5BCA-F56F-5B83AB2372DE}"/>
              </a:ext>
            </a:extLst>
          </p:cNvPr>
          <p:cNvGrpSpPr/>
          <p:nvPr/>
        </p:nvGrpSpPr>
        <p:grpSpPr>
          <a:xfrm>
            <a:off x="1523865" y="2292951"/>
            <a:ext cx="5027283" cy="3219086"/>
            <a:chOff x="1170317" y="2449652"/>
            <a:chExt cx="5027283" cy="3219086"/>
          </a:xfrm>
        </p:grpSpPr>
        <p:graphicFrame>
          <p:nvGraphicFramePr>
            <p:cNvPr id="80" name="Graphique 79">
              <a:extLst>
                <a:ext uri="{FF2B5EF4-FFF2-40B4-BE49-F238E27FC236}">
                  <a16:creationId xmlns:a16="http://schemas.microsoft.com/office/drawing/2014/main" id="{190CBF46-AB72-0EC9-7E08-3621AE2418AB}"/>
                </a:ext>
              </a:extLst>
            </p:cNvPr>
            <p:cNvGraphicFramePr/>
            <p:nvPr/>
          </p:nvGraphicFramePr>
          <p:xfrm>
            <a:off x="1170317" y="2449652"/>
            <a:ext cx="5027283" cy="3219086"/>
          </p:xfrm>
          <a:graphic>
            <a:graphicData uri="http://schemas.openxmlformats.org/drawingml/2006/chart">
              <c:chart xmlns:c="http://schemas.openxmlformats.org/drawingml/2006/chart" xmlns:r="http://schemas.openxmlformats.org/officeDocument/2006/relationships" r:id="rId2"/>
            </a:graphicData>
          </a:graphic>
        </p:graphicFrame>
        <p:grpSp>
          <p:nvGrpSpPr>
            <p:cNvPr id="67" name="Groupe 66">
              <a:extLst>
                <a:ext uri="{FF2B5EF4-FFF2-40B4-BE49-F238E27FC236}">
                  <a16:creationId xmlns:a16="http://schemas.microsoft.com/office/drawing/2014/main" id="{9C0DCE9E-9517-40E4-3C6C-38ED5D730896}"/>
                </a:ext>
              </a:extLst>
            </p:cNvPr>
            <p:cNvGrpSpPr/>
            <p:nvPr/>
          </p:nvGrpSpPr>
          <p:grpSpPr>
            <a:xfrm>
              <a:off x="1466851" y="2543807"/>
              <a:ext cx="4385912" cy="832440"/>
              <a:chOff x="1466851" y="2543807"/>
              <a:chExt cx="4385912" cy="832440"/>
            </a:xfrm>
          </p:grpSpPr>
          <p:cxnSp>
            <p:nvCxnSpPr>
              <p:cNvPr id="19" name="Connecteur droit 18">
                <a:extLst>
                  <a:ext uri="{FF2B5EF4-FFF2-40B4-BE49-F238E27FC236}">
                    <a16:creationId xmlns:a16="http://schemas.microsoft.com/office/drawing/2014/main" id="{E1E3D1D2-7FCA-3F8A-0189-88C3EE4A3DD4}"/>
                  </a:ext>
                </a:extLst>
              </p:cNvPr>
              <p:cNvCxnSpPr>
                <a:cxnSpLocks/>
              </p:cNvCxnSpPr>
              <p:nvPr/>
            </p:nvCxnSpPr>
            <p:spPr>
              <a:xfrm>
                <a:off x="1466851" y="2546819"/>
                <a:ext cx="1249325"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grpSp>
            <p:nvGrpSpPr>
              <p:cNvPr id="56" name="Groupe 55">
                <a:extLst>
                  <a:ext uri="{FF2B5EF4-FFF2-40B4-BE49-F238E27FC236}">
                    <a16:creationId xmlns:a16="http://schemas.microsoft.com/office/drawing/2014/main" id="{582CBAF8-184B-3469-997A-0F53F4A332A2}"/>
                  </a:ext>
                </a:extLst>
              </p:cNvPr>
              <p:cNvGrpSpPr/>
              <p:nvPr/>
            </p:nvGrpSpPr>
            <p:grpSpPr>
              <a:xfrm>
                <a:off x="2709826" y="2543807"/>
                <a:ext cx="3142937" cy="832440"/>
                <a:chOff x="3045194" y="2488018"/>
                <a:chExt cx="3142937" cy="832440"/>
              </a:xfrm>
            </p:grpSpPr>
            <p:cxnSp>
              <p:nvCxnSpPr>
                <p:cNvPr id="21" name="Connecteur droit 20">
                  <a:extLst>
                    <a:ext uri="{FF2B5EF4-FFF2-40B4-BE49-F238E27FC236}">
                      <a16:creationId xmlns:a16="http://schemas.microsoft.com/office/drawing/2014/main" id="{89499AB7-B484-E699-2298-D230725FF4D1}"/>
                    </a:ext>
                  </a:extLst>
                </p:cNvPr>
                <p:cNvCxnSpPr>
                  <a:cxnSpLocks/>
                </p:cNvCxnSpPr>
                <p:nvPr/>
              </p:nvCxnSpPr>
              <p:spPr>
                <a:xfrm>
                  <a:off x="3051544" y="2831804"/>
                  <a:ext cx="62828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D51F3139-0B66-8FF8-9EEE-2EF7E85AC266}"/>
                    </a:ext>
                  </a:extLst>
                </p:cNvPr>
                <p:cNvCxnSpPr>
                  <a:cxnSpLocks/>
                </p:cNvCxnSpPr>
                <p:nvPr/>
              </p:nvCxnSpPr>
              <p:spPr>
                <a:xfrm>
                  <a:off x="3672682" y="2939754"/>
                  <a:ext cx="62828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19E981F4-4BEA-BD03-F165-6988153DF507}"/>
                    </a:ext>
                  </a:extLst>
                </p:cNvPr>
                <p:cNvCxnSpPr>
                  <a:cxnSpLocks/>
                </p:cNvCxnSpPr>
                <p:nvPr/>
              </p:nvCxnSpPr>
              <p:spPr>
                <a:xfrm>
                  <a:off x="4308106" y="3041354"/>
                  <a:ext cx="62828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D099CB5F-7BA5-CBB5-CA19-E7021FF58DBC}"/>
                    </a:ext>
                  </a:extLst>
                </p:cNvPr>
                <p:cNvCxnSpPr>
                  <a:cxnSpLocks/>
                </p:cNvCxnSpPr>
                <p:nvPr/>
              </p:nvCxnSpPr>
              <p:spPr>
                <a:xfrm>
                  <a:off x="4943106" y="3171529"/>
                  <a:ext cx="62828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C2C09D34-815E-7964-15BF-9C3B5B9BC75C}"/>
                    </a:ext>
                  </a:extLst>
                </p:cNvPr>
                <p:cNvCxnSpPr>
                  <a:cxnSpLocks/>
                </p:cNvCxnSpPr>
                <p:nvPr/>
              </p:nvCxnSpPr>
              <p:spPr>
                <a:xfrm>
                  <a:off x="5559850" y="3313314"/>
                  <a:ext cx="62828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7" name="Connecteur droit 26">
                  <a:extLst>
                    <a:ext uri="{FF2B5EF4-FFF2-40B4-BE49-F238E27FC236}">
                      <a16:creationId xmlns:a16="http://schemas.microsoft.com/office/drawing/2014/main" id="{5A370DBA-960A-3A3D-8949-6040E95539C5}"/>
                    </a:ext>
                  </a:extLst>
                </p:cNvPr>
                <p:cNvCxnSpPr>
                  <a:cxnSpLocks/>
                </p:cNvCxnSpPr>
                <p:nvPr/>
              </p:nvCxnSpPr>
              <p:spPr>
                <a:xfrm>
                  <a:off x="5562231" y="3171529"/>
                  <a:ext cx="0" cy="148929"/>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C45A59FF-61FE-E4B8-31AE-B35C3AD95565}"/>
                    </a:ext>
                  </a:extLst>
                </p:cNvPr>
                <p:cNvCxnSpPr>
                  <a:cxnSpLocks/>
                </p:cNvCxnSpPr>
                <p:nvPr/>
              </p:nvCxnSpPr>
              <p:spPr>
                <a:xfrm>
                  <a:off x="4933212" y="3031829"/>
                  <a:ext cx="0" cy="148929"/>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97B13B29-8694-DE98-59C1-E06679F7FC86}"/>
                    </a:ext>
                  </a:extLst>
                </p:cNvPr>
                <p:cNvCxnSpPr>
                  <a:cxnSpLocks/>
                </p:cNvCxnSpPr>
                <p:nvPr/>
              </p:nvCxnSpPr>
              <p:spPr>
                <a:xfrm>
                  <a:off x="4308106" y="2930229"/>
                  <a:ext cx="0" cy="1188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D8DEF31F-14F2-E439-CE27-21975FB86AC0}"/>
                    </a:ext>
                  </a:extLst>
                </p:cNvPr>
                <p:cNvCxnSpPr>
                  <a:cxnSpLocks/>
                </p:cNvCxnSpPr>
                <p:nvPr/>
              </p:nvCxnSpPr>
              <p:spPr>
                <a:xfrm>
                  <a:off x="3679825" y="2822279"/>
                  <a:ext cx="0" cy="126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CF18203E-2B97-1F51-33F7-29F52AC78193}"/>
                    </a:ext>
                  </a:extLst>
                </p:cNvPr>
                <p:cNvCxnSpPr>
                  <a:cxnSpLocks/>
                </p:cNvCxnSpPr>
                <p:nvPr/>
              </p:nvCxnSpPr>
              <p:spPr>
                <a:xfrm>
                  <a:off x="3045194" y="2488018"/>
                  <a:ext cx="0" cy="3528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grpSp>
        </p:grpSp>
        <p:grpSp>
          <p:nvGrpSpPr>
            <p:cNvPr id="57" name="Groupe 56">
              <a:extLst>
                <a:ext uri="{FF2B5EF4-FFF2-40B4-BE49-F238E27FC236}">
                  <a16:creationId xmlns:a16="http://schemas.microsoft.com/office/drawing/2014/main" id="{07650563-293A-D095-E788-CF851ED032FB}"/>
                </a:ext>
              </a:extLst>
            </p:cNvPr>
            <p:cNvGrpSpPr/>
            <p:nvPr/>
          </p:nvGrpSpPr>
          <p:grpSpPr>
            <a:xfrm>
              <a:off x="1466851" y="2538655"/>
              <a:ext cx="4388293" cy="696925"/>
              <a:chOff x="1802219" y="2482866"/>
              <a:chExt cx="4388293" cy="696925"/>
            </a:xfrm>
          </p:grpSpPr>
          <p:cxnSp>
            <p:nvCxnSpPr>
              <p:cNvPr id="36" name="Connecteur droit 35">
                <a:extLst>
                  <a:ext uri="{FF2B5EF4-FFF2-40B4-BE49-F238E27FC236}">
                    <a16:creationId xmlns:a16="http://schemas.microsoft.com/office/drawing/2014/main" id="{228C7041-C48B-C056-45EF-8835797F7DBE}"/>
                  </a:ext>
                </a:extLst>
              </p:cNvPr>
              <p:cNvCxnSpPr>
                <a:cxnSpLocks/>
              </p:cNvCxnSpPr>
              <p:nvPr/>
            </p:nvCxnSpPr>
            <p:spPr>
              <a:xfrm>
                <a:off x="1802219" y="2488018"/>
                <a:ext cx="1249325"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6D6612CE-CE95-A15C-2BCB-BDA36CAD8BF2}"/>
                  </a:ext>
                </a:extLst>
              </p:cNvPr>
              <p:cNvCxnSpPr>
                <a:cxnSpLocks/>
              </p:cNvCxnSpPr>
              <p:nvPr/>
            </p:nvCxnSpPr>
            <p:spPr>
              <a:xfrm>
                <a:off x="3038051" y="2764243"/>
                <a:ext cx="641774"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2D899CB4-7D94-60B0-0143-2D7AF0ADAF29}"/>
                  </a:ext>
                </a:extLst>
              </p:cNvPr>
              <p:cNvCxnSpPr>
                <a:cxnSpLocks/>
              </p:cNvCxnSpPr>
              <p:nvPr/>
            </p:nvCxnSpPr>
            <p:spPr>
              <a:xfrm>
                <a:off x="3675063" y="2866637"/>
                <a:ext cx="6372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E94592A2-9536-42DE-6A39-14A56422EBEC}"/>
                  </a:ext>
                </a:extLst>
              </p:cNvPr>
              <p:cNvCxnSpPr>
                <a:cxnSpLocks/>
              </p:cNvCxnSpPr>
              <p:nvPr/>
            </p:nvCxnSpPr>
            <p:spPr>
              <a:xfrm>
                <a:off x="4296994" y="2948279"/>
                <a:ext cx="6444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0092382B-3A86-B601-A123-D300B22C6486}"/>
                  </a:ext>
                </a:extLst>
              </p:cNvPr>
              <p:cNvCxnSpPr>
                <a:cxnSpLocks/>
              </p:cNvCxnSpPr>
              <p:nvPr/>
            </p:nvCxnSpPr>
            <p:spPr>
              <a:xfrm>
                <a:off x="4925219" y="3058554"/>
                <a:ext cx="64080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C7CB37CD-BFEA-C290-1F5E-66195146C76F}"/>
                  </a:ext>
                </a:extLst>
              </p:cNvPr>
              <p:cNvCxnSpPr>
                <a:cxnSpLocks/>
              </p:cNvCxnSpPr>
              <p:nvPr/>
            </p:nvCxnSpPr>
            <p:spPr>
              <a:xfrm>
                <a:off x="5548738" y="3171529"/>
                <a:ext cx="641774"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F69D4CD2-9126-A9A2-F490-EEFAB8F5A34C}"/>
                  </a:ext>
                </a:extLst>
              </p:cNvPr>
              <p:cNvCxnSpPr>
                <a:cxnSpLocks/>
              </p:cNvCxnSpPr>
              <p:nvPr/>
            </p:nvCxnSpPr>
            <p:spPr>
              <a:xfrm>
                <a:off x="5555088" y="3053791"/>
                <a:ext cx="0" cy="126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FDA71763-0D5E-3812-D9F1-EC339E9A4CAB}"/>
                  </a:ext>
                </a:extLst>
              </p:cNvPr>
              <p:cNvCxnSpPr>
                <a:cxnSpLocks/>
              </p:cNvCxnSpPr>
              <p:nvPr/>
            </p:nvCxnSpPr>
            <p:spPr>
              <a:xfrm>
                <a:off x="4934006" y="2939754"/>
                <a:ext cx="2381" cy="126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037CB934-9B97-E312-F8CB-0EB2E6A2A7DC}"/>
                  </a:ext>
                </a:extLst>
              </p:cNvPr>
              <p:cNvCxnSpPr>
                <a:cxnSpLocks/>
              </p:cNvCxnSpPr>
              <p:nvPr/>
            </p:nvCxnSpPr>
            <p:spPr>
              <a:xfrm>
                <a:off x="4305328" y="2860954"/>
                <a:ext cx="2778" cy="86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F5CC247B-3558-50CC-603E-88D249EC8EB3}"/>
                  </a:ext>
                </a:extLst>
              </p:cNvPr>
              <p:cNvCxnSpPr>
                <a:cxnSpLocks/>
              </p:cNvCxnSpPr>
              <p:nvPr/>
            </p:nvCxnSpPr>
            <p:spPr>
              <a:xfrm>
                <a:off x="3673674" y="2756570"/>
                <a:ext cx="2778" cy="122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9E83CC6C-DA7E-40AD-BF4A-68EDE70769DF}"/>
                  </a:ext>
                </a:extLst>
              </p:cNvPr>
              <p:cNvCxnSpPr>
                <a:cxnSpLocks/>
              </p:cNvCxnSpPr>
              <p:nvPr/>
            </p:nvCxnSpPr>
            <p:spPr>
              <a:xfrm>
                <a:off x="3045194" y="2482866"/>
                <a:ext cx="0" cy="288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grpSp>
      <p:graphicFrame>
        <p:nvGraphicFramePr>
          <p:cNvPr id="58" name="Graphique 57">
            <a:extLst>
              <a:ext uri="{FF2B5EF4-FFF2-40B4-BE49-F238E27FC236}">
                <a16:creationId xmlns:a16="http://schemas.microsoft.com/office/drawing/2014/main" id="{2F6B9FEC-BE19-1554-295C-FE0E6997ACDC}"/>
              </a:ext>
            </a:extLst>
          </p:cNvPr>
          <p:cNvGraphicFramePr/>
          <p:nvPr/>
        </p:nvGraphicFramePr>
        <p:xfrm>
          <a:off x="6972307" y="2264681"/>
          <a:ext cx="5150476" cy="3219086"/>
        </p:xfrm>
        <a:graphic>
          <a:graphicData uri="http://schemas.openxmlformats.org/drawingml/2006/chart">
            <c:chart xmlns:c="http://schemas.openxmlformats.org/drawingml/2006/chart" xmlns:r="http://schemas.openxmlformats.org/officeDocument/2006/relationships" r:id="rId3"/>
          </a:graphicData>
        </a:graphic>
      </p:graphicFrame>
      <p:sp>
        <p:nvSpPr>
          <p:cNvPr id="62" name="Forme libre : forme 61">
            <a:extLst>
              <a:ext uri="{FF2B5EF4-FFF2-40B4-BE49-F238E27FC236}">
                <a16:creationId xmlns:a16="http://schemas.microsoft.com/office/drawing/2014/main" id="{CF27A378-B9B8-BC77-93C3-07D5C26463A1}"/>
              </a:ext>
            </a:extLst>
          </p:cNvPr>
          <p:cNvSpPr/>
          <p:nvPr/>
        </p:nvSpPr>
        <p:spPr>
          <a:xfrm>
            <a:off x="7283902" y="2335892"/>
            <a:ext cx="4411980" cy="885008"/>
          </a:xfrm>
          <a:custGeom>
            <a:avLst/>
            <a:gdLst>
              <a:gd name="connsiteX0" fmla="*/ 0 w 4411980"/>
              <a:gd name="connsiteY0" fmla="*/ 13062 h 885008"/>
              <a:gd name="connsiteX1" fmla="*/ 48985 w 4411980"/>
              <a:gd name="connsiteY1" fmla="*/ 9797 h 885008"/>
              <a:gd name="connsiteX2" fmla="*/ 107768 w 4411980"/>
              <a:gd name="connsiteY2" fmla="*/ 0 h 885008"/>
              <a:gd name="connsiteX3" fmla="*/ 235131 w 4411980"/>
              <a:gd name="connsiteY3" fmla="*/ 3265 h 885008"/>
              <a:gd name="connsiteX4" fmla="*/ 257991 w 4411980"/>
              <a:gd name="connsiteY4" fmla="*/ 6531 h 885008"/>
              <a:gd name="connsiteX5" fmla="*/ 333102 w 4411980"/>
              <a:gd name="connsiteY5" fmla="*/ 9797 h 885008"/>
              <a:gd name="connsiteX6" fmla="*/ 346165 w 4411980"/>
              <a:gd name="connsiteY6" fmla="*/ 13062 h 885008"/>
              <a:gd name="connsiteX7" fmla="*/ 365760 w 4411980"/>
              <a:gd name="connsiteY7" fmla="*/ 16328 h 885008"/>
              <a:gd name="connsiteX8" fmla="*/ 375557 w 4411980"/>
              <a:gd name="connsiteY8" fmla="*/ 19594 h 885008"/>
              <a:gd name="connsiteX9" fmla="*/ 447402 w 4411980"/>
              <a:gd name="connsiteY9" fmla="*/ 26125 h 885008"/>
              <a:gd name="connsiteX10" fmla="*/ 466997 w 4411980"/>
              <a:gd name="connsiteY10" fmla="*/ 39188 h 885008"/>
              <a:gd name="connsiteX11" fmla="*/ 476794 w 4411980"/>
              <a:gd name="connsiteY11" fmla="*/ 48985 h 885008"/>
              <a:gd name="connsiteX12" fmla="*/ 512717 w 4411980"/>
              <a:gd name="connsiteY12" fmla="*/ 55517 h 885008"/>
              <a:gd name="connsiteX13" fmla="*/ 551905 w 4411980"/>
              <a:gd name="connsiteY13" fmla="*/ 62048 h 885008"/>
              <a:gd name="connsiteX14" fmla="*/ 564968 w 4411980"/>
              <a:gd name="connsiteY14" fmla="*/ 71845 h 885008"/>
              <a:gd name="connsiteX15" fmla="*/ 633548 w 4411980"/>
              <a:gd name="connsiteY15" fmla="*/ 81642 h 885008"/>
              <a:gd name="connsiteX16" fmla="*/ 653142 w 4411980"/>
              <a:gd name="connsiteY16" fmla="*/ 94705 h 885008"/>
              <a:gd name="connsiteX17" fmla="*/ 659674 w 4411980"/>
              <a:gd name="connsiteY17" fmla="*/ 101237 h 885008"/>
              <a:gd name="connsiteX18" fmla="*/ 718457 w 4411980"/>
              <a:gd name="connsiteY18" fmla="*/ 104502 h 885008"/>
              <a:gd name="connsiteX19" fmla="*/ 731520 w 4411980"/>
              <a:gd name="connsiteY19" fmla="*/ 111034 h 885008"/>
              <a:gd name="connsiteX20" fmla="*/ 741317 w 4411980"/>
              <a:gd name="connsiteY20" fmla="*/ 114300 h 885008"/>
              <a:gd name="connsiteX21" fmla="*/ 754380 w 4411980"/>
              <a:gd name="connsiteY21" fmla="*/ 120831 h 885008"/>
              <a:gd name="connsiteX22" fmla="*/ 773974 w 4411980"/>
              <a:gd name="connsiteY22" fmla="*/ 140425 h 885008"/>
              <a:gd name="connsiteX23" fmla="*/ 783771 w 4411980"/>
              <a:gd name="connsiteY23" fmla="*/ 150222 h 885008"/>
              <a:gd name="connsiteX24" fmla="*/ 803365 w 4411980"/>
              <a:gd name="connsiteY24" fmla="*/ 156754 h 885008"/>
              <a:gd name="connsiteX25" fmla="*/ 826225 w 4411980"/>
              <a:gd name="connsiteY25" fmla="*/ 163285 h 885008"/>
              <a:gd name="connsiteX26" fmla="*/ 836022 w 4411980"/>
              <a:gd name="connsiteY26" fmla="*/ 169817 h 885008"/>
              <a:gd name="connsiteX27" fmla="*/ 865414 w 4411980"/>
              <a:gd name="connsiteY27" fmla="*/ 176348 h 885008"/>
              <a:gd name="connsiteX28" fmla="*/ 898071 w 4411980"/>
              <a:gd name="connsiteY28" fmla="*/ 195942 h 885008"/>
              <a:gd name="connsiteX29" fmla="*/ 917665 w 4411980"/>
              <a:gd name="connsiteY29" fmla="*/ 202474 h 885008"/>
              <a:gd name="connsiteX30" fmla="*/ 933994 w 4411980"/>
              <a:gd name="connsiteY30" fmla="*/ 212271 h 885008"/>
              <a:gd name="connsiteX31" fmla="*/ 943791 w 4411980"/>
              <a:gd name="connsiteY31" fmla="*/ 218802 h 885008"/>
              <a:gd name="connsiteX32" fmla="*/ 966651 w 4411980"/>
              <a:gd name="connsiteY32" fmla="*/ 222068 h 885008"/>
              <a:gd name="connsiteX33" fmla="*/ 1018902 w 4411980"/>
              <a:gd name="connsiteY33" fmla="*/ 225334 h 885008"/>
              <a:gd name="connsiteX34" fmla="*/ 1025434 w 4411980"/>
              <a:gd name="connsiteY34" fmla="*/ 231865 h 885008"/>
              <a:gd name="connsiteX35" fmla="*/ 1035231 w 4411980"/>
              <a:gd name="connsiteY35" fmla="*/ 251460 h 885008"/>
              <a:gd name="connsiteX36" fmla="*/ 1045028 w 4411980"/>
              <a:gd name="connsiteY36" fmla="*/ 274320 h 885008"/>
              <a:gd name="connsiteX37" fmla="*/ 1080951 w 4411980"/>
              <a:gd name="connsiteY37" fmla="*/ 280851 h 885008"/>
              <a:gd name="connsiteX38" fmla="*/ 1090748 w 4411980"/>
              <a:gd name="connsiteY38" fmla="*/ 293914 h 885008"/>
              <a:gd name="connsiteX39" fmla="*/ 1139734 w 4411980"/>
              <a:gd name="connsiteY39" fmla="*/ 320040 h 885008"/>
              <a:gd name="connsiteX40" fmla="*/ 1152797 w 4411980"/>
              <a:gd name="connsiteY40" fmla="*/ 329837 h 885008"/>
              <a:gd name="connsiteX41" fmla="*/ 1162594 w 4411980"/>
              <a:gd name="connsiteY41" fmla="*/ 339634 h 885008"/>
              <a:gd name="connsiteX42" fmla="*/ 1178922 w 4411980"/>
              <a:gd name="connsiteY42" fmla="*/ 342900 h 885008"/>
              <a:gd name="connsiteX43" fmla="*/ 1198517 w 4411980"/>
              <a:gd name="connsiteY43" fmla="*/ 362494 h 885008"/>
              <a:gd name="connsiteX44" fmla="*/ 1208314 w 4411980"/>
              <a:gd name="connsiteY44" fmla="*/ 372291 h 885008"/>
              <a:gd name="connsiteX45" fmla="*/ 1224642 w 4411980"/>
              <a:gd name="connsiteY45" fmla="*/ 375557 h 885008"/>
              <a:gd name="connsiteX46" fmla="*/ 1247502 w 4411980"/>
              <a:gd name="connsiteY46" fmla="*/ 395151 h 885008"/>
              <a:gd name="connsiteX47" fmla="*/ 1303020 w 4411980"/>
              <a:gd name="connsiteY47" fmla="*/ 401682 h 885008"/>
              <a:gd name="connsiteX48" fmla="*/ 1319348 w 4411980"/>
              <a:gd name="connsiteY48" fmla="*/ 404948 h 885008"/>
              <a:gd name="connsiteX49" fmla="*/ 1338942 w 4411980"/>
              <a:gd name="connsiteY49" fmla="*/ 418011 h 885008"/>
              <a:gd name="connsiteX50" fmla="*/ 1348740 w 4411980"/>
              <a:gd name="connsiteY50" fmla="*/ 424542 h 885008"/>
              <a:gd name="connsiteX51" fmla="*/ 1371600 w 4411980"/>
              <a:gd name="connsiteY51" fmla="*/ 431074 h 885008"/>
              <a:gd name="connsiteX52" fmla="*/ 1378131 w 4411980"/>
              <a:gd name="connsiteY52" fmla="*/ 440871 h 885008"/>
              <a:gd name="connsiteX53" fmla="*/ 1400991 w 4411980"/>
              <a:gd name="connsiteY53" fmla="*/ 457200 h 885008"/>
              <a:gd name="connsiteX54" fmla="*/ 1417320 w 4411980"/>
              <a:gd name="connsiteY54" fmla="*/ 470262 h 885008"/>
              <a:gd name="connsiteX55" fmla="*/ 1423851 w 4411980"/>
              <a:gd name="connsiteY55" fmla="*/ 476794 h 885008"/>
              <a:gd name="connsiteX56" fmla="*/ 1436914 w 4411980"/>
              <a:gd name="connsiteY56" fmla="*/ 486591 h 885008"/>
              <a:gd name="connsiteX57" fmla="*/ 1472837 w 4411980"/>
              <a:gd name="connsiteY57" fmla="*/ 515982 h 885008"/>
              <a:gd name="connsiteX58" fmla="*/ 1482634 w 4411980"/>
              <a:gd name="connsiteY58" fmla="*/ 529045 h 885008"/>
              <a:gd name="connsiteX59" fmla="*/ 1495697 w 4411980"/>
              <a:gd name="connsiteY59" fmla="*/ 532311 h 885008"/>
              <a:gd name="connsiteX60" fmla="*/ 1508760 w 4411980"/>
              <a:gd name="connsiteY60" fmla="*/ 538842 h 885008"/>
              <a:gd name="connsiteX61" fmla="*/ 1525088 w 4411980"/>
              <a:gd name="connsiteY61" fmla="*/ 542108 h 885008"/>
              <a:gd name="connsiteX62" fmla="*/ 1596934 w 4411980"/>
              <a:gd name="connsiteY62" fmla="*/ 545374 h 885008"/>
              <a:gd name="connsiteX63" fmla="*/ 1619794 w 4411980"/>
              <a:gd name="connsiteY63" fmla="*/ 551905 h 885008"/>
              <a:gd name="connsiteX64" fmla="*/ 1645920 w 4411980"/>
              <a:gd name="connsiteY64" fmla="*/ 555171 h 885008"/>
              <a:gd name="connsiteX65" fmla="*/ 1662248 w 4411980"/>
              <a:gd name="connsiteY65" fmla="*/ 571500 h 885008"/>
              <a:gd name="connsiteX66" fmla="*/ 1668780 w 4411980"/>
              <a:gd name="connsiteY66" fmla="*/ 578031 h 885008"/>
              <a:gd name="connsiteX67" fmla="*/ 1675311 w 4411980"/>
              <a:gd name="connsiteY67" fmla="*/ 587828 h 885008"/>
              <a:gd name="connsiteX68" fmla="*/ 1688374 w 4411980"/>
              <a:gd name="connsiteY68" fmla="*/ 591094 h 885008"/>
              <a:gd name="connsiteX69" fmla="*/ 1698171 w 4411980"/>
              <a:gd name="connsiteY69" fmla="*/ 597625 h 885008"/>
              <a:gd name="connsiteX70" fmla="*/ 1756954 w 4411980"/>
              <a:gd name="connsiteY70" fmla="*/ 604157 h 885008"/>
              <a:gd name="connsiteX71" fmla="*/ 1786345 w 4411980"/>
              <a:gd name="connsiteY71" fmla="*/ 623751 h 885008"/>
              <a:gd name="connsiteX72" fmla="*/ 1786345 w 4411980"/>
              <a:gd name="connsiteY72" fmla="*/ 623751 h 885008"/>
              <a:gd name="connsiteX73" fmla="*/ 1815737 w 4411980"/>
              <a:gd name="connsiteY73" fmla="*/ 633548 h 885008"/>
              <a:gd name="connsiteX74" fmla="*/ 1851660 w 4411980"/>
              <a:gd name="connsiteY74" fmla="*/ 636814 h 885008"/>
              <a:gd name="connsiteX75" fmla="*/ 1861457 w 4411980"/>
              <a:gd name="connsiteY75" fmla="*/ 640080 h 885008"/>
              <a:gd name="connsiteX76" fmla="*/ 1884317 w 4411980"/>
              <a:gd name="connsiteY76" fmla="*/ 653142 h 885008"/>
              <a:gd name="connsiteX77" fmla="*/ 1894114 w 4411980"/>
              <a:gd name="connsiteY77" fmla="*/ 662940 h 885008"/>
              <a:gd name="connsiteX78" fmla="*/ 1923505 w 4411980"/>
              <a:gd name="connsiteY78" fmla="*/ 669471 h 885008"/>
              <a:gd name="connsiteX79" fmla="*/ 1939834 w 4411980"/>
              <a:gd name="connsiteY79" fmla="*/ 672737 h 885008"/>
              <a:gd name="connsiteX80" fmla="*/ 1962694 w 4411980"/>
              <a:gd name="connsiteY80" fmla="*/ 679268 h 885008"/>
              <a:gd name="connsiteX81" fmla="*/ 1992085 w 4411980"/>
              <a:gd name="connsiteY81" fmla="*/ 682534 h 885008"/>
              <a:gd name="connsiteX82" fmla="*/ 2005148 w 4411980"/>
              <a:gd name="connsiteY82" fmla="*/ 689065 h 885008"/>
              <a:gd name="connsiteX83" fmla="*/ 2034540 w 4411980"/>
              <a:gd name="connsiteY83" fmla="*/ 692331 h 885008"/>
              <a:gd name="connsiteX84" fmla="*/ 2057400 w 4411980"/>
              <a:gd name="connsiteY84" fmla="*/ 695597 h 885008"/>
              <a:gd name="connsiteX85" fmla="*/ 2086791 w 4411980"/>
              <a:gd name="connsiteY85" fmla="*/ 705394 h 885008"/>
              <a:gd name="connsiteX86" fmla="*/ 2119448 w 4411980"/>
              <a:gd name="connsiteY86" fmla="*/ 708660 h 885008"/>
              <a:gd name="connsiteX87" fmla="*/ 2148840 w 4411980"/>
              <a:gd name="connsiteY87" fmla="*/ 711925 h 885008"/>
              <a:gd name="connsiteX88" fmla="*/ 2243545 w 4411980"/>
              <a:gd name="connsiteY88" fmla="*/ 715191 h 885008"/>
              <a:gd name="connsiteX89" fmla="*/ 2334985 w 4411980"/>
              <a:gd name="connsiteY89" fmla="*/ 724988 h 885008"/>
              <a:gd name="connsiteX90" fmla="*/ 2390502 w 4411980"/>
              <a:gd name="connsiteY90" fmla="*/ 728254 h 885008"/>
              <a:gd name="connsiteX91" fmla="*/ 2410097 w 4411980"/>
              <a:gd name="connsiteY91" fmla="*/ 731520 h 885008"/>
              <a:gd name="connsiteX92" fmla="*/ 2419894 w 4411980"/>
              <a:gd name="connsiteY92" fmla="*/ 734785 h 885008"/>
              <a:gd name="connsiteX93" fmla="*/ 2439488 w 4411980"/>
              <a:gd name="connsiteY93" fmla="*/ 738051 h 885008"/>
              <a:gd name="connsiteX94" fmla="*/ 2465614 w 4411980"/>
              <a:gd name="connsiteY94" fmla="*/ 744582 h 885008"/>
              <a:gd name="connsiteX95" fmla="*/ 2475411 w 4411980"/>
              <a:gd name="connsiteY95" fmla="*/ 751114 h 885008"/>
              <a:gd name="connsiteX96" fmla="*/ 2478677 w 4411980"/>
              <a:gd name="connsiteY96" fmla="*/ 760911 h 885008"/>
              <a:gd name="connsiteX97" fmla="*/ 2547257 w 4411980"/>
              <a:gd name="connsiteY97" fmla="*/ 770708 h 885008"/>
              <a:gd name="connsiteX98" fmla="*/ 2560320 w 4411980"/>
              <a:gd name="connsiteY98" fmla="*/ 777240 h 885008"/>
              <a:gd name="connsiteX99" fmla="*/ 2651760 w 4411980"/>
              <a:gd name="connsiteY99" fmla="*/ 790302 h 885008"/>
              <a:gd name="connsiteX100" fmla="*/ 2681151 w 4411980"/>
              <a:gd name="connsiteY100" fmla="*/ 796834 h 885008"/>
              <a:gd name="connsiteX101" fmla="*/ 2694214 w 4411980"/>
              <a:gd name="connsiteY101" fmla="*/ 803365 h 885008"/>
              <a:gd name="connsiteX102" fmla="*/ 2779122 w 4411980"/>
              <a:gd name="connsiteY102" fmla="*/ 809897 h 885008"/>
              <a:gd name="connsiteX103" fmla="*/ 2811780 w 4411980"/>
              <a:gd name="connsiteY103" fmla="*/ 816428 h 885008"/>
              <a:gd name="connsiteX104" fmla="*/ 2828108 w 4411980"/>
              <a:gd name="connsiteY104" fmla="*/ 819694 h 885008"/>
              <a:gd name="connsiteX105" fmla="*/ 2837905 w 4411980"/>
              <a:gd name="connsiteY105" fmla="*/ 822960 h 885008"/>
              <a:gd name="connsiteX106" fmla="*/ 2926080 w 4411980"/>
              <a:gd name="connsiteY106" fmla="*/ 826225 h 885008"/>
              <a:gd name="connsiteX107" fmla="*/ 2984862 w 4411980"/>
              <a:gd name="connsiteY107" fmla="*/ 836022 h 885008"/>
              <a:gd name="connsiteX108" fmla="*/ 3001191 w 4411980"/>
              <a:gd name="connsiteY108" fmla="*/ 839288 h 885008"/>
              <a:gd name="connsiteX109" fmla="*/ 3252651 w 4411980"/>
              <a:gd name="connsiteY109" fmla="*/ 845820 h 885008"/>
              <a:gd name="connsiteX110" fmla="*/ 3265714 w 4411980"/>
              <a:gd name="connsiteY110" fmla="*/ 852351 h 885008"/>
              <a:gd name="connsiteX111" fmla="*/ 3275511 w 4411980"/>
              <a:gd name="connsiteY111" fmla="*/ 855617 h 885008"/>
              <a:gd name="connsiteX112" fmla="*/ 3278777 w 4411980"/>
              <a:gd name="connsiteY112" fmla="*/ 865414 h 885008"/>
              <a:gd name="connsiteX113" fmla="*/ 3350622 w 4411980"/>
              <a:gd name="connsiteY113" fmla="*/ 868680 h 885008"/>
              <a:gd name="connsiteX114" fmla="*/ 3471454 w 4411980"/>
              <a:gd name="connsiteY114" fmla="*/ 875211 h 885008"/>
              <a:gd name="connsiteX115" fmla="*/ 3948248 w 4411980"/>
              <a:gd name="connsiteY115" fmla="*/ 878477 h 885008"/>
              <a:gd name="connsiteX116" fmla="*/ 4144191 w 4411980"/>
              <a:gd name="connsiteY116" fmla="*/ 881742 h 885008"/>
              <a:gd name="connsiteX117" fmla="*/ 4222568 w 4411980"/>
              <a:gd name="connsiteY117" fmla="*/ 885008 h 885008"/>
              <a:gd name="connsiteX118" fmla="*/ 4346665 w 4411980"/>
              <a:gd name="connsiteY118" fmla="*/ 881742 h 885008"/>
              <a:gd name="connsiteX119" fmla="*/ 4411980 w 4411980"/>
              <a:gd name="connsiteY119" fmla="*/ 881742 h 88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411980" h="885008">
                <a:moveTo>
                  <a:pt x="0" y="13062"/>
                </a:moveTo>
                <a:cubicBezTo>
                  <a:pt x="16328" y="11974"/>
                  <a:pt x="32707" y="11481"/>
                  <a:pt x="48985" y="9797"/>
                </a:cubicBezTo>
                <a:cubicBezTo>
                  <a:pt x="85649" y="6004"/>
                  <a:pt x="83705" y="6014"/>
                  <a:pt x="107768" y="0"/>
                </a:cubicBezTo>
                <a:lnTo>
                  <a:pt x="235131" y="3265"/>
                </a:lnTo>
                <a:cubicBezTo>
                  <a:pt x="242821" y="3599"/>
                  <a:pt x="250311" y="6019"/>
                  <a:pt x="257991" y="6531"/>
                </a:cubicBezTo>
                <a:cubicBezTo>
                  <a:pt x="282996" y="8198"/>
                  <a:pt x="308065" y="8708"/>
                  <a:pt x="333102" y="9797"/>
                </a:cubicBezTo>
                <a:cubicBezTo>
                  <a:pt x="337456" y="10885"/>
                  <a:pt x="341764" y="12182"/>
                  <a:pt x="346165" y="13062"/>
                </a:cubicBezTo>
                <a:cubicBezTo>
                  <a:pt x="352658" y="14361"/>
                  <a:pt x="359296" y="14891"/>
                  <a:pt x="365760" y="16328"/>
                </a:cubicBezTo>
                <a:cubicBezTo>
                  <a:pt x="369120" y="17075"/>
                  <a:pt x="372170" y="18978"/>
                  <a:pt x="375557" y="19594"/>
                </a:cubicBezTo>
                <a:cubicBezTo>
                  <a:pt x="395597" y="23238"/>
                  <a:pt x="429915" y="24876"/>
                  <a:pt x="447402" y="26125"/>
                </a:cubicBezTo>
                <a:cubicBezTo>
                  <a:pt x="453934" y="30479"/>
                  <a:pt x="461446" y="33637"/>
                  <a:pt x="466997" y="39188"/>
                </a:cubicBezTo>
                <a:cubicBezTo>
                  <a:pt x="470263" y="42454"/>
                  <a:pt x="472951" y="46423"/>
                  <a:pt x="476794" y="48985"/>
                </a:cubicBezTo>
                <a:cubicBezTo>
                  <a:pt x="483786" y="53647"/>
                  <a:pt x="511554" y="55343"/>
                  <a:pt x="512717" y="55517"/>
                </a:cubicBezTo>
                <a:cubicBezTo>
                  <a:pt x="525813" y="57481"/>
                  <a:pt x="538842" y="59871"/>
                  <a:pt x="551905" y="62048"/>
                </a:cubicBezTo>
                <a:cubicBezTo>
                  <a:pt x="556259" y="65314"/>
                  <a:pt x="560210" y="69202"/>
                  <a:pt x="564968" y="71845"/>
                </a:cubicBezTo>
                <a:cubicBezTo>
                  <a:pt x="587238" y="84217"/>
                  <a:pt x="605993" y="79920"/>
                  <a:pt x="633548" y="81642"/>
                </a:cubicBezTo>
                <a:cubicBezTo>
                  <a:pt x="648525" y="96619"/>
                  <a:pt x="629417" y="78888"/>
                  <a:pt x="653142" y="94705"/>
                </a:cubicBezTo>
                <a:cubicBezTo>
                  <a:pt x="655704" y="96413"/>
                  <a:pt x="656629" y="100780"/>
                  <a:pt x="659674" y="101237"/>
                </a:cubicBezTo>
                <a:cubicBezTo>
                  <a:pt x="679081" y="104148"/>
                  <a:pt x="698863" y="103414"/>
                  <a:pt x="718457" y="104502"/>
                </a:cubicBezTo>
                <a:cubicBezTo>
                  <a:pt x="722811" y="106679"/>
                  <a:pt x="727045" y="109116"/>
                  <a:pt x="731520" y="111034"/>
                </a:cubicBezTo>
                <a:cubicBezTo>
                  <a:pt x="734684" y="112390"/>
                  <a:pt x="738153" y="112944"/>
                  <a:pt x="741317" y="114300"/>
                </a:cubicBezTo>
                <a:cubicBezTo>
                  <a:pt x="745792" y="116218"/>
                  <a:pt x="750026" y="118654"/>
                  <a:pt x="754380" y="120831"/>
                </a:cubicBezTo>
                <a:lnTo>
                  <a:pt x="773974" y="140425"/>
                </a:lnTo>
                <a:cubicBezTo>
                  <a:pt x="777240" y="143691"/>
                  <a:pt x="779390" y="148761"/>
                  <a:pt x="783771" y="150222"/>
                </a:cubicBezTo>
                <a:cubicBezTo>
                  <a:pt x="790302" y="152399"/>
                  <a:pt x="796686" y="155084"/>
                  <a:pt x="803365" y="156754"/>
                </a:cubicBezTo>
                <a:cubicBezTo>
                  <a:pt x="819767" y="160855"/>
                  <a:pt x="812170" y="158601"/>
                  <a:pt x="826225" y="163285"/>
                </a:cubicBezTo>
                <a:cubicBezTo>
                  <a:pt x="829491" y="165462"/>
                  <a:pt x="832414" y="168271"/>
                  <a:pt x="836022" y="169817"/>
                </a:cubicBezTo>
                <a:cubicBezTo>
                  <a:pt x="840052" y="171544"/>
                  <a:pt x="862515" y="175768"/>
                  <a:pt x="865414" y="176348"/>
                </a:cubicBezTo>
                <a:cubicBezTo>
                  <a:pt x="871294" y="199867"/>
                  <a:pt x="863896" y="186829"/>
                  <a:pt x="898071" y="195942"/>
                </a:cubicBezTo>
                <a:cubicBezTo>
                  <a:pt x="904723" y="197716"/>
                  <a:pt x="917665" y="202474"/>
                  <a:pt x="917665" y="202474"/>
                </a:cubicBezTo>
                <a:cubicBezTo>
                  <a:pt x="930423" y="215231"/>
                  <a:pt x="917036" y="203792"/>
                  <a:pt x="933994" y="212271"/>
                </a:cubicBezTo>
                <a:cubicBezTo>
                  <a:pt x="937504" y="214026"/>
                  <a:pt x="940032" y="217674"/>
                  <a:pt x="943791" y="218802"/>
                </a:cubicBezTo>
                <a:cubicBezTo>
                  <a:pt x="951164" y="221014"/>
                  <a:pt x="958983" y="221401"/>
                  <a:pt x="966651" y="222068"/>
                </a:cubicBezTo>
                <a:cubicBezTo>
                  <a:pt x="984036" y="223580"/>
                  <a:pt x="1001485" y="224245"/>
                  <a:pt x="1018902" y="225334"/>
                </a:cubicBezTo>
                <a:cubicBezTo>
                  <a:pt x="1021079" y="227511"/>
                  <a:pt x="1024057" y="229111"/>
                  <a:pt x="1025434" y="231865"/>
                </a:cubicBezTo>
                <a:cubicBezTo>
                  <a:pt x="1037475" y="255944"/>
                  <a:pt x="1020019" y="236246"/>
                  <a:pt x="1035231" y="251460"/>
                </a:cubicBezTo>
                <a:cubicBezTo>
                  <a:pt x="1036655" y="257153"/>
                  <a:pt x="1038452" y="270562"/>
                  <a:pt x="1045028" y="274320"/>
                </a:cubicBezTo>
                <a:cubicBezTo>
                  <a:pt x="1046904" y="275392"/>
                  <a:pt x="1080868" y="280837"/>
                  <a:pt x="1080951" y="280851"/>
                </a:cubicBezTo>
                <a:cubicBezTo>
                  <a:pt x="1084217" y="285205"/>
                  <a:pt x="1087627" y="289455"/>
                  <a:pt x="1090748" y="293914"/>
                </a:cubicBezTo>
                <a:cubicBezTo>
                  <a:pt x="1111697" y="323841"/>
                  <a:pt x="1094329" y="311784"/>
                  <a:pt x="1139734" y="320040"/>
                </a:cubicBezTo>
                <a:cubicBezTo>
                  <a:pt x="1144088" y="323306"/>
                  <a:pt x="1148664" y="326295"/>
                  <a:pt x="1152797" y="329837"/>
                </a:cubicBezTo>
                <a:cubicBezTo>
                  <a:pt x="1156304" y="332843"/>
                  <a:pt x="1158463" y="337569"/>
                  <a:pt x="1162594" y="339634"/>
                </a:cubicBezTo>
                <a:cubicBezTo>
                  <a:pt x="1167558" y="342116"/>
                  <a:pt x="1173479" y="341811"/>
                  <a:pt x="1178922" y="342900"/>
                </a:cubicBezTo>
                <a:lnTo>
                  <a:pt x="1198517" y="362494"/>
                </a:lnTo>
                <a:cubicBezTo>
                  <a:pt x="1201783" y="365760"/>
                  <a:pt x="1203785" y="371385"/>
                  <a:pt x="1208314" y="372291"/>
                </a:cubicBezTo>
                <a:lnTo>
                  <a:pt x="1224642" y="375557"/>
                </a:lnTo>
                <a:cubicBezTo>
                  <a:pt x="1226825" y="377740"/>
                  <a:pt x="1241284" y="393908"/>
                  <a:pt x="1247502" y="395151"/>
                </a:cubicBezTo>
                <a:cubicBezTo>
                  <a:pt x="1265774" y="398805"/>
                  <a:pt x="1284557" y="399164"/>
                  <a:pt x="1303020" y="401682"/>
                </a:cubicBezTo>
                <a:cubicBezTo>
                  <a:pt x="1308520" y="402432"/>
                  <a:pt x="1313905" y="403859"/>
                  <a:pt x="1319348" y="404948"/>
                </a:cubicBezTo>
                <a:lnTo>
                  <a:pt x="1338942" y="418011"/>
                </a:lnTo>
                <a:cubicBezTo>
                  <a:pt x="1342208" y="420188"/>
                  <a:pt x="1344932" y="423590"/>
                  <a:pt x="1348740" y="424542"/>
                </a:cubicBezTo>
                <a:cubicBezTo>
                  <a:pt x="1365142" y="428643"/>
                  <a:pt x="1357544" y="426389"/>
                  <a:pt x="1371600" y="431074"/>
                </a:cubicBezTo>
                <a:cubicBezTo>
                  <a:pt x="1373777" y="434340"/>
                  <a:pt x="1375356" y="438096"/>
                  <a:pt x="1378131" y="440871"/>
                </a:cubicBezTo>
                <a:cubicBezTo>
                  <a:pt x="1382178" y="444918"/>
                  <a:pt x="1395431" y="453493"/>
                  <a:pt x="1400991" y="457200"/>
                </a:cubicBezTo>
                <a:cubicBezTo>
                  <a:pt x="1414000" y="476714"/>
                  <a:pt x="1399791" y="459745"/>
                  <a:pt x="1417320" y="470262"/>
                </a:cubicBezTo>
                <a:cubicBezTo>
                  <a:pt x="1419960" y="471846"/>
                  <a:pt x="1421486" y="474823"/>
                  <a:pt x="1423851" y="476794"/>
                </a:cubicBezTo>
                <a:cubicBezTo>
                  <a:pt x="1428032" y="480279"/>
                  <a:pt x="1432887" y="482930"/>
                  <a:pt x="1436914" y="486591"/>
                </a:cubicBezTo>
                <a:cubicBezTo>
                  <a:pt x="1469061" y="515816"/>
                  <a:pt x="1447495" y="503312"/>
                  <a:pt x="1472837" y="515982"/>
                </a:cubicBezTo>
                <a:cubicBezTo>
                  <a:pt x="1476103" y="520336"/>
                  <a:pt x="1478205" y="525881"/>
                  <a:pt x="1482634" y="529045"/>
                </a:cubicBezTo>
                <a:cubicBezTo>
                  <a:pt x="1486286" y="531654"/>
                  <a:pt x="1491494" y="530735"/>
                  <a:pt x="1495697" y="532311"/>
                </a:cubicBezTo>
                <a:cubicBezTo>
                  <a:pt x="1500255" y="534020"/>
                  <a:pt x="1504142" y="537303"/>
                  <a:pt x="1508760" y="538842"/>
                </a:cubicBezTo>
                <a:cubicBezTo>
                  <a:pt x="1514026" y="540597"/>
                  <a:pt x="1519553" y="541698"/>
                  <a:pt x="1525088" y="542108"/>
                </a:cubicBezTo>
                <a:cubicBezTo>
                  <a:pt x="1548996" y="543879"/>
                  <a:pt x="1572985" y="544285"/>
                  <a:pt x="1596934" y="545374"/>
                </a:cubicBezTo>
                <a:cubicBezTo>
                  <a:pt x="1604554" y="547551"/>
                  <a:pt x="1612023" y="550351"/>
                  <a:pt x="1619794" y="551905"/>
                </a:cubicBezTo>
                <a:cubicBezTo>
                  <a:pt x="1628400" y="553626"/>
                  <a:pt x="1637951" y="551493"/>
                  <a:pt x="1645920" y="555171"/>
                </a:cubicBezTo>
                <a:cubicBezTo>
                  <a:pt x="1652909" y="558397"/>
                  <a:pt x="1656805" y="566057"/>
                  <a:pt x="1662248" y="571500"/>
                </a:cubicBezTo>
                <a:cubicBezTo>
                  <a:pt x="1664425" y="573677"/>
                  <a:pt x="1667072" y="575469"/>
                  <a:pt x="1668780" y="578031"/>
                </a:cubicBezTo>
                <a:cubicBezTo>
                  <a:pt x="1670957" y="581297"/>
                  <a:pt x="1672045" y="585651"/>
                  <a:pt x="1675311" y="587828"/>
                </a:cubicBezTo>
                <a:cubicBezTo>
                  <a:pt x="1679046" y="590318"/>
                  <a:pt x="1684020" y="590005"/>
                  <a:pt x="1688374" y="591094"/>
                </a:cubicBezTo>
                <a:cubicBezTo>
                  <a:pt x="1691640" y="593271"/>
                  <a:pt x="1694316" y="596891"/>
                  <a:pt x="1698171" y="597625"/>
                </a:cubicBezTo>
                <a:cubicBezTo>
                  <a:pt x="1717538" y="601314"/>
                  <a:pt x="1756954" y="604157"/>
                  <a:pt x="1756954" y="604157"/>
                </a:cubicBezTo>
                <a:cubicBezTo>
                  <a:pt x="1777485" y="609288"/>
                  <a:pt x="1766843" y="604248"/>
                  <a:pt x="1786345" y="623751"/>
                </a:cubicBezTo>
                <a:lnTo>
                  <a:pt x="1786345" y="623751"/>
                </a:lnTo>
                <a:cubicBezTo>
                  <a:pt x="1796125" y="627662"/>
                  <a:pt x="1805192" y="632142"/>
                  <a:pt x="1815737" y="633548"/>
                </a:cubicBezTo>
                <a:cubicBezTo>
                  <a:pt x="1827655" y="635137"/>
                  <a:pt x="1839686" y="635725"/>
                  <a:pt x="1851660" y="636814"/>
                </a:cubicBezTo>
                <a:cubicBezTo>
                  <a:pt x="1854926" y="637903"/>
                  <a:pt x="1858293" y="638724"/>
                  <a:pt x="1861457" y="640080"/>
                </a:cubicBezTo>
                <a:cubicBezTo>
                  <a:pt x="1868033" y="642898"/>
                  <a:pt x="1878530" y="648319"/>
                  <a:pt x="1884317" y="653142"/>
                </a:cubicBezTo>
                <a:cubicBezTo>
                  <a:pt x="1887865" y="656099"/>
                  <a:pt x="1890271" y="660378"/>
                  <a:pt x="1894114" y="662940"/>
                </a:cubicBezTo>
                <a:cubicBezTo>
                  <a:pt x="1899509" y="666537"/>
                  <a:pt x="1921066" y="669028"/>
                  <a:pt x="1923505" y="669471"/>
                </a:cubicBezTo>
                <a:cubicBezTo>
                  <a:pt x="1928966" y="670464"/>
                  <a:pt x="1934449" y="671391"/>
                  <a:pt x="1939834" y="672737"/>
                </a:cubicBezTo>
                <a:cubicBezTo>
                  <a:pt x="1947522" y="674659"/>
                  <a:pt x="1954905" y="677808"/>
                  <a:pt x="1962694" y="679268"/>
                </a:cubicBezTo>
                <a:cubicBezTo>
                  <a:pt x="1972382" y="681085"/>
                  <a:pt x="1982288" y="681445"/>
                  <a:pt x="1992085" y="682534"/>
                </a:cubicBezTo>
                <a:cubicBezTo>
                  <a:pt x="1996439" y="684711"/>
                  <a:pt x="2000404" y="687970"/>
                  <a:pt x="2005148" y="689065"/>
                </a:cubicBezTo>
                <a:cubicBezTo>
                  <a:pt x="2014753" y="691282"/>
                  <a:pt x="2024759" y="691108"/>
                  <a:pt x="2034540" y="692331"/>
                </a:cubicBezTo>
                <a:cubicBezTo>
                  <a:pt x="2042178" y="693286"/>
                  <a:pt x="2049780" y="694508"/>
                  <a:pt x="2057400" y="695597"/>
                </a:cubicBezTo>
                <a:cubicBezTo>
                  <a:pt x="2067197" y="698863"/>
                  <a:pt x="2076515" y="704366"/>
                  <a:pt x="2086791" y="705394"/>
                </a:cubicBezTo>
                <a:lnTo>
                  <a:pt x="2119448" y="708660"/>
                </a:lnTo>
                <a:cubicBezTo>
                  <a:pt x="2129251" y="709692"/>
                  <a:pt x="2138996" y="711407"/>
                  <a:pt x="2148840" y="711925"/>
                </a:cubicBezTo>
                <a:cubicBezTo>
                  <a:pt x="2180383" y="713585"/>
                  <a:pt x="2211977" y="714102"/>
                  <a:pt x="2243545" y="715191"/>
                </a:cubicBezTo>
                <a:cubicBezTo>
                  <a:pt x="2278415" y="726816"/>
                  <a:pt x="2256469" y="720369"/>
                  <a:pt x="2334985" y="724988"/>
                </a:cubicBezTo>
                <a:lnTo>
                  <a:pt x="2390502" y="728254"/>
                </a:lnTo>
                <a:cubicBezTo>
                  <a:pt x="2397034" y="729343"/>
                  <a:pt x="2403633" y="730084"/>
                  <a:pt x="2410097" y="731520"/>
                </a:cubicBezTo>
                <a:cubicBezTo>
                  <a:pt x="2413457" y="732267"/>
                  <a:pt x="2416534" y="734038"/>
                  <a:pt x="2419894" y="734785"/>
                </a:cubicBezTo>
                <a:cubicBezTo>
                  <a:pt x="2426358" y="736221"/>
                  <a:pt x="2433014" y="736664"/>
                  <a:pt x="2439488" y="738051"/>
                </a:cubicBezTo>
                <a:cubicBezTo>
                  <a:pt x="2448265" y="739932"/>
                  <a:pt x="2465614" y="744582"/>
                  <a:pt x="2465614" y="744582"/>
                </a:cubicBezTo>
                <a:cubicBezTo>
                  <a:pt x="2468880" y="746759"/>
                  <a:pt x="2472959" y="748049"/>
                  <a:pt x="2475411" y="751114"/>
                </a:cubicBezTo>
                <a:cubicBezTo>
                  <a:pt x="2477561" y="753802"/>
                  <a:pt x="2476032" y="758707"/>
                  <a:pt x="2478677" y="760911"/>
                </a:cubicBezTo>
                <a:cubicBezTo>
                  <a:pt x="2492920" y="772780"/>
                  <a:pt x="2543600" y="770479"/>
                  <a:pt x="2547257" y="770708"/>
                </a:cubicBezTo>
                <a:cubicBezTo>
                  <a:pt x="2551611" y="772885"/>
                  <a:pt x="2555701" y="775700"/>
                  <a:pt x="2560320" y="777240"/>
                </a:cubicBezTo>
                <a:cubicBezTo>
                  <a:pt x="2590758" y="787386"/>
                  <a:pt x="2618742" y="787000"/>
                  <a:pt x="2651760" y="790302"/>
                </a:cubicBezTo>
                <a:cubicBezTo>
                  <a:pt x="2656195" y="791189"/>
                  <a:pt x="2675880" y="794857"/>
                  <a:pt x="2681151" y="796834"/>
                </a:cubicBezTo>
                <a:cubicBezTo>
                  <a:pt x="2685709" y="798543"/>
                  <a:pt x="2689454" y="802345"/>
                  <a:pt x="2694214" y="803365"/>
                </a:cubicBezTo>
                <a:cubicBezTo>
                  <a:pt x="2706574" y="806014"/>
                  <a:pt x="2776028" y="809704"/>
                  <a:pt x="2779122" y="809897"/>
                </a:cubicBezTo>
                <a:cubicBezTo>
                  <a:pt x="2797902" y="816155"/>
                  <a:pt x="2781756" y="811424"/>
                  <a:pt x="2811780" y="816428"/>
                </a:cubicBezTo>
                <a:cubicBezTo>
                  <a:pt x="2817255" y="817341"/>
                  <a:pt x="2822723" y="818348"/>
                  <a:pt x="2828108" y="819694"/>
                </a:cubicBezTo>
                <a:cubicBezTo>
                  <a:pt x="2831448" y="820529"/>
                  <a:pt x="2834470" y="822731"/>
                  <a:pt x="2837905" y="822960"/>
                </a:cubicBezTo>
                <a:cubicBezTo>
                  <a:pt x="2867252" y="824916"/>
                  <a:pt x="2896688" y="825137"/>
                  <a:pt x="2926080" y="826225"/>
                </a:cubicBezTo>
                <a:cubicBezTo>
                  <a:pt x="2954189" y="840281"/>
                  <a:pt x="2929951" y="830242"/>
                  <a:pt x="2984862" y="836022"/>
                </a:cubicBezTo>
                <a:cubicBezTo>
                  <a:pt x="2990382" y="836603"/>
                  <a:pt x="2995661" y="838807"/>
                  <a:pt x="3001191" y="839288"/>
                </a:cubicBezTo>
                <a:cubicBezTo>
                  <a:pt x="3068977" y="845183"/>
                  <a:pt x="3220814" y="845280"/>
                  <a:pt x="3252651" y="845820"/>
                </a:cubicBezTo>
                <a:cubicBezTo>
                  <a:pt x="3257005" y="847997"/>
                  <a:pt x="3261239" y="850433"/>
                  <a:pt x="3265714" y="852351"/>
                </a:cubicBezTo>
                <a:cubicBezTo>
                  <a:pt x="3268878" y="853707"/>
                  <a:pt x="3273077" y="853183"/>
                  <a:pt x="3275511" y="855617"/>
                </a:cubicBezTo>
                <a:cubicBezTo>
                  <a:pt x="3277945" y="858051"/>
                  <a:pt x="3275386" y="864824"/>
                  <a:pt x="3278777" y="865414"/>
                </a:cubicBezTo>
                <a:cubicBezTo>
                  <a:pt x="3302396" y="869522"/>
                  <a:pt x="3326674" y="867591"/>
                  <a:pt x="3350622" y="868680"/>
                </a:cubicBezTo>
                <a:cubicBezTo>
                  <a:pt x="3402253" y="875132"/>
                  <a:pt x="3388989" y="874268"/>
                  <a:pt x="3471454" y="875211"/>
                </a:cubicBezTo>
                <a:lnTo>
                  <a:pt x="3948248" y="878477"/>
                </a:lnTo>
                <a:lnTo>
                  <a:pt x="4144191" y="881742"/>
                </a:lnTo>
                <a:cubicBezTo>
                  <a:pt x="4170332" y="882364"/>
                  <a:pt x="4196420" y="885008"/>
                  <a:pt x="4222568" y="885008"/>
                </a:cubicBezTo>
                <a:cubicBezTo>
                  <a:pt x="4263948" y="885008"/>
                  <a:pt x="4305291" y="882455"/>
                  <a:pt x="4346665" y="881742"/>
                </a:cubicBezTo>
                <a:cubicBezTo>
                  <a:pt x="4368433" y="881367"/>
                  <a:pt x="4390208" y="881742"/>
                  <a:pt x="4411980" y="881742"/>
                </a:cubicBez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Forme libre : forme 64">
            <a:extLst>
              <a:ext uri="{FF2B5EF4-FFF2-40B4-BE49-F238E27FC236}">
                <a16:creationId xmlns:a16="http://schemas.microsoft.com/office/drawing/2014/main" id="{7FB44F89-77BB-210A-AF45-E81D0316DCC5}"/>
              </a:ext>
            </a:extLst>
          </p:cNvPr>
          <p:cNvSpPr/>
          <p:nvPr/>
        </p:nvSpPr>
        <p:spPr>
          <a:xfrm>
            <a:off x="7277370" y="2352220"/>
            <a:ext cx="4408714" cy="1122390"/>
          </a:xfrm>
          <a:custGeom>
            <a:avLst/>
            <a:gdLst>
              <a:gd name="connsiteX0" fmla="*/ 0 w 4408714"/>
              <a:gd name="connsiteY0" fmla="*/ 0 h 1122390"/>
              <a:gd name="connsiteX1" fmla="*/ 339634 w 4408714"/>
              <a:gd name="connsiteY1" fmla="*/ 6532 h 1122390"/>
              <a:gd name="connsiteX2" fmla="*/ 378823 w 4408714"/>
              <a:gd name="connsiteY2" fmla="*/ 16329 h 1122390"/>
              <a:gd name="connsiteX3" fmla="*/ 421277 w 4408714"/>
              <a:gd name="connsiteY3" fmla="*/ 22860 h 1122390"/>
              <a:gd name="connsiteX4" fmla="*/ 437606 w 4408714"/>
              <a:gd name="connsiteY4" fmla="*/ 26126 h 1122390"/>
              <a:gd name="connsiteX5" fmla="*/ 463732 w 4408714"/>
              <a:gd name="connsiteY5" fmla="*/ 32657 h 1122390"/>
              <a:gd name="connsiteX6" fmla="*/ 476794 w 4408714"/>
              <a:gd name="connsiteY6" fmla="*/ 42454 h 1122390"/>
              <a:gd name="connsiteX7" fmla="*/ 486592 w 4408714"/>
              <a:gd name="connsiteY7" fmla="*/ 48986 h 1122390"/>
              <a:gd name="connsiteX8" fmla="*/ 506186 w 4408714"/>
              <a:gd name="connsiteY8" fmla="*/ 62049 h 1122390"/>
              <a:gd name="connsiteX9" fmla="*/ 519249 w 4408714"/>
              <a:gd name="connsiteY9" fmla="*/ 71846 h 1122390"/>
              <a:gd name="connsiteX10" fmla="*/ 545374 w 4408714"/>
              <a:gd name="connsiteY10" fmla="*/ 75112 h 1122390"/>
              <a:gd name="connsiteX11" fmla="*/ 558437 w 4408714"/>
              <a:gd name="connsiteY11" fmla="*/ 78377 h 1122390"/>
              <a:gd name="connsiteX12" fmla="*/ 578032 w 4408714"/>
              <a:gd name="connsiteY12" fmla="*/ 91440 h 1122390"/>
              <a:gd name="connsiteX13" fmla="*/ 587829 w 4408714"/>
              <a:gd name="connsiteY13" fmla="*/ 97972 h 1122390"/>
              <a:gd name="connsiteX14" fmla="*/ 604157 w 4408714"/>
              <a:gd name="connsiteY14" fmla="*/ 101237 h 1122390"/>
              <a:gd name="connsiteX15" fmla="*/ 617220 w 4408714"/>
              <a:gd name="connsiteY15" fmla="*/ 104503 h 1122390"/>
              <a:gd name="connsiteX16" fmla="*/ 666206 w 4408714"/>
              <a:gd name="connsiteY16" fmla="*/ 111034 h 1122390"/>
              <a:gd name="connsiteX17" fmla="*/ 679269 w 4408714"/>
              <a:gd name="connsiteY17" fmla="*/ 114300 h 1122390"/>
              <a:gd name="connsiteX18" fmla="*/ 702129 w 4408714"/>
              <a:gd name="connsiteY18" fmla="*/ 117566 h 1122390"/>
              <a:gd name="connsiteX19" fmla="*/ 715192 w 4408714"/>
              <a:gd name="connsiteY19" fmla="*/ 127363 h 1122390"/>
              <a:gd name="connsiteX20" fmla="*/ 728254 w 4408714"/>
              <a:gd name="connsiteY20" fmla="*/ 133894 h 1122390"/>
              <a:gd name="connsiteX21" fmla="*/ 734786 w 4408714"/>
              <a:gd name="connsiteY21" fmla="*/ 140426 h 1122390"/>
              <a:gd name="connsiteX22" fmla="*/ 744583 w 4408714"/>
              <a:gd name="connsiteY22" fmla="*/ 146957 h 1122390"/>
              <a:gd name="connsiteX23" fmla="*/ 764177 w 4408714"/>
              <a:gd name="connsiteY23" fmla="*/ 179614 h 1122390"/>
              <a:gd name="connsiteX24" fmla="*/ 770709 w 4408714"/>
              <a:gd name="connsiteY24" fmla="*/ 189412 h 1122390"/>
              <a:gd name="connsiteX25" fmla="*/ 783772 w 4408714"/>
              <a:gd name="connsiteY25" fmla="*/ 199209 h 1122390"/>
              <a:gd name="connsiteX26" fmla="*/ 793569 w 4408714"/>
              <a:gd name="connsiteY26" fmla="*/ 209006 h 1122390"/>
              <a:gd name="connsiteX27" fmla="*/ 813163 w 4408714"/>
              <a:gd name="connsiteY27" fmla="*/ 212272 h 1122390"/>
              <a:gd name="connsiteX28" fmla="*/ 822960 w 4408714"/>
              <a:gd name="connsiteY28" fmla="*/ 218803 h 1122390"/>
              <a:gd name="connsiteX29" fmla="*/ 829492 w 4408714"/>
              <a:gd name="connsiteY29" fmla="*/ 225334 h 1122390"/>
              <a:gd name="connsiteX30" fmla="*/ 858883 w 4408714"/>
              <a:gd name="connsiteY30" fmla="*/ 235132 h 1122390"/>
              <a:gd name="connsiteX31" fmla="*/ 871946 w 4408714"/>
              <a:gd name="connsiteY31" fmla="*/ 251460 h 1122390"/>
              <a:gd name="connsiteX32" fmla="*/ 891540 w 4408714"/>
              <a:gd name="connsiteY32" fmla="*/ 254726 h 1122390"/>
              <a:gd name="connsiteX33" fmla="*/ 901337 w 4408714"/>
              <a:gd name="connsiteY33" fmla="*/ 257992 h 1122390"/>
              <a:gd name="connsiteX34" fmla="*/ 927463 w 4408714"/>
              <a:gd name="connsiteY34" fmla="*/ 267789 h 1122390"/>
              <a:gd name="connsiteX35" fmla="*/ 930729 w 4408714"/>
              <a:gd name="connsiteY35" fmla="*/ 277586 h 1122390"/>
              <a:gd name="connsiteX36" fmla="*/ 943792 w 4408714"/>
              <a:gd name="connsiteY36" fmla="*/ 280852 h 1122390"/>
              <a:gd name="connsiteX37" fmla="*/ 966652 w 4408714"/>
              <a:gd name="connsiteY37" fmla="*/ 284117 h 1122390"/>
              <a:gd name="connsiteX38" fmla="*/ 992777 w 4408714"/>
              <a:gd name="connsiteY38" fmla="*/ 290649 h 1122390"/>
              <a:gd name="connsiteX39" fmla="*/ 1005840 w 4408714"/>
              <a:gd name="connsiteY39" fmla="*/ 293914 h 1122390"/>
              <a:gd name="connsiteX40" fmla="*/ 1025434 w 4408714"/>
              <a:gd name="connsiteY40" fmla="*/ 326572 h 1122390"/>
              <a:gd name="connsiteX41" fmla="*/ 1028700 w 4408714"/>
              <a:gd name="connsiteY41" fmla="*/ 336369 h 1122390"/>
              <a:gd name="connsiteX42" fmla="*/ 1035232 w 4408714"/>
              <a:gd name="connsiteY42" fmla="*/ 346166 h 1122390"/>
              <a:gd name="connsiteX43" fmla="*/ 1041763 w 4408714"/>
              <a:gd name="connsiteY43" fmla="*/ 359229 h 1122390"/>
              <a:gd name="connsiteX44" fmla="*/ 1045029 w 4408714"/>
              <a:gd name="connsiteY44" fmla="*/ 369026 h 1122390"/>
              <a:gd name="connsiteX45" fmla="*/ 1077686 w 4408714"/>
              <a:gd name="connsiteY45" fmla="*/ 375557 h 1122390"/>
              <a:gd name="connsiteX46" fmla="*/ 1090749 w 4408714"/>
              <a:gd name="connsiteY46" fmla="*/ 388620 h 1122390"/>
              <a:gd name="connsiteX47" fmla="*/ 1103812 w 4408714"/>
              <a:gd name="connsiteY47" fmla="*/ 408214 h 1122390"/>
              <a:gd name="connsiteX48" fmla="*/ 1139734 w 4408714"/>
              <a:gd name="connsiteY48" fmla="*/ 418012 h 1122390"/>
              <a:gd name="connsiteX49" fmla="*/ 1146266 w 4408714"/>
              <a:gd name="connsiteY49" fmla="*/ 427809 h 1122390"/>
              <a:gd name="connsiteX50" fmla="*/ 1156063 w 4408714"/>
              <a:gd name="connsiteY50" fmla="*/ 434340 h 1122390"/>
              <a:gd name="connsiteX51" fmla="*/ 1188720 w 4408714"/>
              <a:gd name="connsiteY51" fmla="*/ 444137 h 1122390"/>
              <a:gd name="connsiteX52" fmla="*/ 1198517 w 4408714"/>
              <a:gd name="connsiteY52" fmla="*/ 453934 h 1122390"/>
              <a:gd name="connsiteX53" fmla="*/ 1208314 w 4408714"/>
              <a:gd name="connsiteY53" fmla="*/ 476794 h 1122390"/>
              <a:gd name="connsiteX54" fmla="*/ 1227909 w 4408714"/>
              <a:gd name="connsiteY54" fmla="*/ 486592 h 1122390"/>
              <a:gd name="connsiteX55" fmla="*/ 1237706 w 4408714"/>
              <a:gd name="connsiteY55" fmla="*/ 499654 h 1122390"/>
              <a:gd name="connsiteX56" fmla="*/ 1250769 w 4408714"/>
              <a:gd name="connsiteY56" fmla="*/ 522514 h 1122390"/>
              <a:gd name="connsiteX57" fmla="*/ 1257300 w 4408714"/>
              <a:gd name="connsiteY57" fmla="*/ 529046 h 1122390"/>
              <a:gd name="connsiteX58" fmla="*/ 1306286 w 4408714"/>
              <a:gd name="connsiteY58" fmla="*/ 532312 h 1122390"/>
              <a:gd name="connsiteX59" fmla="*/ 1332412 w 4408714"/>
              <a:gd name="connsiteY59" fmla="*/ 538843 h 1122390"/>
              <a:gd name="connsiteX60" fmla="*/ 1338943 w 4408714"/>
              <a:gd name="connsiteY60" fmla="*/ 551906 h 1122390"/>
              <a:gd name="connsiteX61" fmla="*/ 1352006 w 4408714"/>
              <a:gd name="connsiteY61" fmla="*/ 561703 h 1122390"/>
              <a:gd name="connsiteX62" fmla="*/ 1358537 w 4408714"/>
              <a:gd name="connsiteY62" fmla="*/ 574766 h 1122390"/>
              <a:gd name="connsiteX63" fmla="*/ 1387929 w 4408714"/>
              <a:gd name="connsiteY63" fmla="*/ 584563 h 1122390"/>
              <a:gd name="connsiteX64" fmla="*/ 1407523 w 4408714"/>
              <a:gd name="connsiteY64" fmla="*/ 594360 h 1122390"/>
              <a:gd name="connsiteX65" fmla="*/ 1417320 w 4408714"/>
              <a:gd name="connsiteY65" fmla="*/ 610689 h 1122390"/>
              <a:gd name="connsiteX66" fmla="*/ 1420586 w 4408714"/>
              <a:gd name="connsiteY66" fmla="*/ 620486 h 1122390"/>
              <a:gd name="connsiteX67" fmla="*/ 1436914 w 4408714"/>
              <a:gd name="connsiteY67" fmla="*/ 627017 h 1122390"/>
              <a:gd name="connsiteX68" fmla="*/ 1449977 w 4408714"/>
              <a:gd name="connsiteY68" fmla="*/ 633549 h 1122390"/>
              <a:gd name="connsiteX69" fmla="*/ 1463040 w 4408714"/>
              <a:gd name="connsiteY69" fmla="*/ 653143 h 1122390"/>
              <a:gd name="connsiteX70" fmla="*/ 1476103 w 4408714"/>
              <a:gd name="connsiteY70" fmla="*/ 666206 h 1122390"/>
              <a:gd name="connsiteX71" fmla="*/ 1482634 w 4408714"/>
              <a:gd name="connsiteY71" fmla="*/ 676003 h 1122390"/>
              <a:gd name="connsiteX72" fmla="*/ 1495697 w 4408714"/>
              <a:gd name="connsiteY72" fmla="*/ 682534 h 1122390"/>
              <a:gd name="connsiteX73" fmla="*/ 1505494 w 4408714"/>
              <a:gd name="connsiteY73" fmla="*/ 689066 h 1122390"/>
              <a:gd name="connsiteX74" fmla="*/ 1551214 w 4408714"/>
              <a:gd name="connsiteY74" fmla="*/ 698863 h 1122390"/>
              <a:gd name="connsiteX75" fmla="*/ 1593669 w 4408714"/>
              <a:gd name="connsiteY75" fmla="*/ 708660 h 1122390"/>
              <a:gd name="connsiteX76" fmla="*/ 1613263 w 4408714"/>
              <a:gd name="connsiteY76" fmla="*/ 711926 h 1122390"/>
              <a:gd name="connsiteX77" fmla="*/ 1642654 w 4408714"/>
              <a:gd name="connsiteY77" fmla="*/ 721723 h 1122390"/>
              <a:gd name="connsiteX78" fmla="*/ 1652452 w 4408714"/>
              <a:gd name="connsiteY78" fmla="*/ 728254 h 1122390"/>
              <a:gd name="connsiteX79" fmla="*/ 1662249 w 4408714"/>
              <a:gd name="connsiteY79" fmla="*/ 747849 h 1122390"/>
              <a:gd name="connsiteX80" fmla="*/ 1672046 w 4408714"/>
              <a:gd name="connsiteY80" fmla="*/ 754380 h 1122390"/>
              <a:gd name="connsiteX81" fmla="*/ 1678577 w 4408714"/>
              <a:gd name="connsiteY81" fmla="*/ 767443 h 1122390"/>
              <a:gd name="connsiteX82" fmla="*/ 1685109 w 4408714"/>
              <a:gd name="connsiteY82" fmla="*/ 773974 h 1122390"/>
              <a:gd name="connsiteX83" fmla="*/ 1750423 w 4408714"/>
              <a:gd name="connsiteY83" fmla="*/ 783772 h 1122390"/>
              <a:gd name="connsiteX84" fmla="*/ 1770017 w 4408714"/>
              <a:gd name="connsiteY84" fmla="*/ 790303 h 1122390"/>
              <a:gd name="connsiteX85" fmla="*/ 1776549 w 4408714"/>
              <a:gd name="connsiteY85" fmla="*/ 809897 h 1122390"/>
              <a:gd name="connsiteX86" fmla="*/ 1805940 w 4408714"/>
              <a:gd name="connsiteY86" fmla="*/ 813163 h 1122390"/>
              <a:gd name="connsiteX87" fmla="*/ 1822269 w 4408714"/>
              <a:gd name="connsiteY87" fmla="*/ 816429 h 1122390"/>
              <a:gd name="connsiteX88" fmla="*/ 1845129 w 4408714"/>
              <a:gd name="connsiteY88" fmla="*/ 819694 h 1122390"/>
              <a:gd name="connsiteX89" fmla="*/ 1874520 w 4408714"/>
              <a:gd name="connsiteY89" fmla="*/ 836023 h 1122390"/>
              <a:gd name="connsiteX90" fmla="*/ 1881052 w 4408714"/>
              <a:gd name="connsiteY90" fmla="*/ 842554 h 1122390"/>
              <a:gd name="connsiteX91" fmla="*/ 1890849 w 4408714"/>
              <a:gd name="connsiteY91" fmla="*/ 845820 h 1122390"/>
              <a:gd name="connsiteX92" fmla="*/ 1916974 w 4408714"/>
              <a:gd name="connsiteY92" fmla="*/ 862149 h 1122390"/>
              <a:gd name="connsiteX93" fmla="*/ 1946366 w 4408714"/>
              <a:gd name="connsiteY93" fmla="*/ 865414 h 1122390"/>
              <a:gd name="connsiteX94" fmla="*/ 1959429 w 4408714"/>
              <a:gd name="connsiteY94" fmla="*/ 868680 h 1122390"/>
              <a:gd name="connsiteX95" fmla="*/ 1975757 w 4408714"/>
              <a:gd name="connsiteY95" fmla="*/ 871946 h 1122390"/>
              <a:gd name="connsiteX96" fmla="*/ 1995352 w 4408714"/>
              <a:gd name="connsiteY96" fmla="*/ 878477 h 1122390"/>
              <a:gd name="connsiteX97" fmla="*/ 2063932 w 4408714"/>
              <a:gd name="connsiteY97" fmla="*/ 885009 h 1122390"/>
              <a:gd name="connsiteX98" fmla="*/ 2086792 w 4408714"/>
              <a:gd name="connsiteY98" fmla="*/ 894806 h 1122390"/>
              <a:gd name="connsiteX99" fmla="*/ 2106386 w 4408714"/>
              <a:gd name="connsiteY99" fmla="*/ 907869 h 1122390"/>
              <a:gd name="connsiteX100" fmla="*/ 2129246 w 4408714"/>
              <a:gd name="connsiteY100" fmla="*/ 911134 h 1122390"/>
              <a:gd name="connsiteX101" fmla="*/ 2145574 w 4408714"/>
              <a:gd name="connsiteY101" fmla="*/ 914400 h 1122390"/>
              <a:gd name="connsiteX102" fmla="*/ 2204357 w 4408714"/>
              <a:gd name="connsiteY102" fmla="*/ 917666 h 1122390"/>
              <a:gd name="connsiteX103" fmla="*/ 2259874 w 4408714"/>
              <a:gd name="connsiteY103" fmla="*/ 924197 h 1122390"/>
              <a:gd name="connsiteX104" fmla="*/ 2276203 w 4408714"/>
              <a:gd name="connsiteY104" fmla="*/ 927463 h 1122390"/>
              <a:gd name="connsiteX105" fmla="*/ 2331720 w 4408714"/>
              <a:gd name="connsiteY105" fmla="*/ 933994 h 1122390"/>
              <a:gd name="connsiteX106" fmla="*/ 2351314 w 4408714"/>
              <a:gd name="connsiteY106" fmla="*/ 937260 h 1122390"/>
              <a:gd name="connsiteX107" fmla="*/ 2380706 w 4408714"/>
              <a:gd name="connsiteY107" fmla="*/ 933994 h 1122390"/>
              <a:gd name="connsiteX108" fmla="*/ 2400300 w 4408714"/>
              <a:gd name="connsiteY108" fmla="*/ 927463 h 1122390"/>
              <a:gd name="connsiteX109" fmla="*/ 2419894 w 4408714"/>
              <a:gd name="connsiteY109" fmla="*/ 930729 h 1122390"/>
              <a:gd name="connsiteX110" fmla="*/ 2426426 w 4408714"/>
              <a:gd name="connsiteY110" fmla="*/ 937260 h 1122390"/>
              <a:gd name="connsiteX111" fmla="*/ 2436223 w 4408714"/>
              <a:gd name="connsiteY111" fmla="*/ 943792 h 1122390"/>
              <a:gd name="connsiteX112" fmla="*/ 2459083 w 4408714"/>
              <a:gd name="connsiteY112" fmla="*/ 947057 h 1122390"/>
              <a:gd name="connsiteX113" fmla="*/ 2468880 w 4408714"/>
              <a:gd name="connsiteY113" fmla="*/ 953589 h 1122390"/>
              <a:gd name="connsiteX114" fmla="*/ 2478677 w 4408714"/>
              <a:gd name="connsiteY114" fmla="*/ 976449 h 1122390"/>
              <a:gd name="connsiteX115" fmla="*/ 2498272 w 4408714"/>
              <a:gd name="connsiteY115" fmla="*/ 986246 h 1122390"/>
              <a:gd name="connsiteX116" fmla="*/ 2530929 w 4408714"/>
              <a:gd name="connsiteY116" fmla="*/ 979714 h 1122390"/>
              <a:gd name="connsiteX117" fmla="*/ 2540726 w 4408714"/>
              <a:gd name="connsiteY117" fmla="*/ 973183 h 1122390"/>
              <a:gd name="connsiteX118" fmla="*/ 2557054 w 4408714"/>
              <a:gd name="connsiteY118" fmla="*/ 976449 h 1122390"/>
              <a:gd name="connsiteX119" fmla="*/ 2576649 w 4408714"/>
              <a:gd name="connsiteY119" fmla="*/ 992777 h 1122390"/>
              <a:gd name="connsiteX120" fmla="*/ 2606040 w 4408714"/>
              <a:gd name="connsiteY120" fmla="*/ 1002574 h 1122390"/>
              <a:gd name="connsiteX121" fmla="*/ 2615837 w 4408714"/>
              <a:gd name="connsiteY121" fmla="*/ 1005840 h 1122390"/>
              <a:gd name="connsiteX122" fmla="*/ 2622369 w 4408714"/>
              <a:gd name="connsiteY122" fmla="*/ 1012372 h 1122390"/>
              <a:gd name="connsiteX123" fmla="*/ 2645229 w 4408714"/>
              <a:gd name="connsiteY123" fmla="*/ 1018903 h 1122390"/>
              <a:gd name="connsiteX124" fmla="*/ 2664823 w 4408714"/>
              <a:gd name="connsiteY124" fmla="*/ 1015637 h 1122390"/>
              <a:gd name="connsiteX125" fmla="*/ 2707277 w 4408714"/>
              <a:gd name="connsiteY125" fmla="*/ 1018903 h 1122390"/>
              <a:gd name="connsiteX126" fmla="*/ 2717074 w 4408714"/>
              <a:gd name="connsiteY126" fmla="*/ 1022169 h 1122390"/>
              <a:gd name="connsiteX127" fmla="*/ 2749732 w 4408714"/>
              <a:gd name="connsiteY127" fmla="*/ 1025434 h 1122390"/>
              <a:gd name="connsiteX128" fmla="*/ 2766060 w 4408714"/>
              <a:gd name="connsiteY128" fmla="*/ 1031966 h 1122390"/>
              <a:gd name="connsiteX129" fmla="*/ 2772592 w 4408714"/>
              <a:gd name="connsiteY129" fmla="*/ 1038497 h 1122390"/>
              <a:gd name="connsiteX130" fmla="*/ 2805249 w 4408714"/>
              <a:gd name="connsiteY130" fmla="*/ 1041763 h 1122390"/>
              <a:gd name="connsiteX131" fmla="*/ 2831374 w 4408714"/>
              <a:gd name="connsiteY131" fmla="*/ 1045029 h 1122390"/>
              <a:gd name="connsiteX132" fmla="*/ 2841172 w 4408714"/>
              <a:gd name="connsiteY132" fmla="*/ 1054826 h 1122390"/>
              <a:gd name="connsiteX133" fmla="*/ 2968534 w 4408714"/>
              <a:gd name="connsiteY133" fmla="*/ 1064623 h 1122390"/>
              <a:gd name="connsiteX134" fmla="*/ 3010989 w 4408714"/>
              <a:gd name="connsiteY134" fmla="*/ 1067889 h 1122390"/>
              <a:gd name="connsiteX135" fmla="*/ 3020786 w 4408714"/>
              <a:gd name="connsiteY135" fmla="*/ 1071154 h 1122390"/>
              <a:gd name="connsiteX136" fmla="*/ 3053443 w 4408714"/>
              <a:gd name="connsiteY136" fmla="*/ 1067889 h 1122390"/>
              <a:gd name="connsiteX137" fmla="*/ 3242854 w 4408714"/>
              <a:gd name="connsiteY137" fmla="*/ 1071154 h 1122390"/>
              <a:gd name="connsiteX138" fmla="*/ 3246120 w 4408714"/>
              <a:gd name="connsiteY138" fmla="*/ 1080952 h 1122390"/>
              <a:gd name="connsiteX139" fmla="*/ 3252652 w 4408714"/>
              <a:gd name="connsiteY139" fmla="*/ 1090749 h 1122390"/>
              <a:gd name="connsiteX140" fmla="*/ 3278777 w 4408714"/>
              <a:gd name="connsiteY140" fmla="*/ 1097280 h 1122390"/>
              <a:gd name="connsiteX141" fmla="*/ 3366952 w 4408714"/>
              <a:gd name="connsiteY141" fmla="*/ 1103812 h 1122390"/>
              <a:gd name="connsiteX142" fmla="*/ 3520440 w 4408714"/>
              <a:gd name="connsiteY142" fmla="*/ 1110343 h 1122390"/>
              <a:gd name="connsiteX143" fmla="*/ 3562894 w 4408714"/>
              <a:gd name="connsiteY143" fmla="*/ 1113609 h 1122390"/>
              <a:gd name="connsiteX144" fmla="*/ 3850277 w 4408714"/>
              <a:gd name="connsiteY144" fmla="*/ 1110343 h 1122390"/>
              <a:gd name="connsiteX145" fmla="*/ 4209506 w 4408714"/>
              <a:gd name="connsiteY145" fmla="*/ 1116874 h 1122390"/>
              <a:gd name="connsiteX146" fmla="*/ 4320540 w 4408714"/>
              <a:gd name="connsiteY146" fmla="*/ 1116874 h 1122390"/>
              <a:gd name="connsiteX147" fmla="*/ 4408714 w 4408714"/>
              <a:gd name="connsiteY147" fmla="*/ 1116874 h 112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4408714" h="1122390">
                <a:moveTo>
                  <a:pt x="0" y="0"/>
                </a:moveTo>
                <a:cubicBezTo>
                  <a:pt x="134922" y="16867"/>
                  <a:pt x="-43316" y="-4409"/>
                  <a:pt x="339634" y="6532"/>
                </a:cubicBezTo>
                <a:cubicBezTo>
                  <a:pt x="358164" y="7061"/>
                  <a:pt x="364383" y="12204"/>
                  <a:pt x="378823" y="16329"/>
                </a:cubicBezTo>
                <a:cubicBezTo>
                  <a:pt x="399211" y="22154"/>
                  <a:pt x="392340" y="18726"/>
                  <a:pt x="421277" y="22860"/>
                </a:cubicBezTo>
                <a:cubicBezTo>
                  <a:pt x="426772" y="23645"/>
                  <a:pt x="432197" y="24878"/>
                  <a:pt x="437606" y="26126"/>
                </a:cubicBezTo>
                <a:cubicBezTo>
                  <a:pt x="446353" y="28144"/>
                  <a:pt x="463732" y="32657"/>
                  <a:pt x="463732" y="32657"/>
                </a:cubicBezTo>
                <a:cubicBezTo>
                  <a:pt x="468086" y="35923"/>
                  <a:pt x="472365" y="39290"/>
                  <a:pt x="476794" y="42454"/>
                </a:cubicBezTo>
                <a:cubicBezTo>
                  <a:pt x="479988" y="44736"/>
                  <a:pt x="483577" y="46473"/>
                  <a:pt x="486592" y="48986"/>
                </a:cubicBezTo>
                <a:cubicBezTo>
                  <a:pt x="502901" y="62576"/>
                  <a:pt x="488968" y="56309"/>
                  <a:pt x="506186" y="62049"/>
                </a:cubicBezTo>
                <a:cubicBezTo>
                  <a:pt x="510540" y="65315"/>
                  <a:pt x="514085" y="70125"/>
                  <a:pt x="519249" y="71846"/>
                </a:cubicBezTo>
                <a:cubicBezTo>
                  <a:pt x="527575" y="74621"/>
                  <a:pt x="536717" y="73669"/>
                  <a:pt x="545374" y="75112"/>
                </a:cubicBezTo>
                <a:cubicBezTo>
                  <a:pt x="549801" y="75850"/>
                  <a:pt x="554083" y="77289"/>
                  <a:pt x="558437" y="78377"/>
                </a:cubicBezTo>
                <a:lnTo>
                  <a:pt x="578032" y="91440"/>
                </a:lnTo>
                <a:cubicBezTo>
                  <a:pt x="581298" y="93617"/>
                  <a:pt x="583980" y="97202"/>
                  <a:pt x="587829" y="97972"/>
                </a:cubicBezTo>
                <a:cubicBezTo>
                  <a:pt x="593272" y="99060"/>
                  <a:pt x="598739" y="100033"/>
                  <a:pt x="604157" y="101237"/>
                </a:cubicBezTo>
                <a:cubicBezTo>
                  <a:pt x="608538" y="102211"/>
                  <a:pt x="612793" y="103765"/>
                  <a:pt x="617220" y="104503"/>
                </a:cubicBezTo>
                <a:cubicBezTo>
                  <a:pt x="651301" y="110184"/>
                  <a:pt x="634380" y="105248"/>
                  <a:pt x="666206" y="111034"/>
                </a:cubicBezTo>
                <a:cubicBezTo>
                  <a:pt x="670622" y="111837"/>
                  <a:pt x="674853" y="113497"/>
                  <a:pt x="679269" y="114300"/>
                </a:cubicBezTo>
                <a:cubicBezTo>
                  <a:pt x="686842" y="115677"/>
                  <a:pt x="694509" y="116477"/>
                  <a:pt x="702129" y="117566"/>
                </a:cubicBezTo>
                <a:cubicBezTo>
                  <a:pt x="706483" y="120832"/>
                  <a:pt x="710576" y="124478"/>
                  <a:pt x="715192" y="127363"/>
                </a:cubicBezTo>
                <a:cubicBezTo>
                  <a:pt x="719320" y="129943"/>
                  <a:pt x="724204" y="131194"/>
                  <a:pt x="728254" y="133894"/>
                </a:cubicBezTo>
                <a:cubicBezTo>
                  <a:pt x="730816" y="135602"/>
                  <a:pt x="732382" y="138502"/>
                  <a:pt x="734786" y="140426"/>
                </a:cubicBezTo>
                <a:cubicBezTo>
                  <a:pt x="737851" y="142878"/>
                  <a:pt x="741317" y="144780"/>
                  <a:pt x="744583" y="146957"/>
                </a:cubicBezTo>
                <a:cubicBezTo>
                  <a:pt x="754625" y="167042"/>
                  <a:pt x="748413" y="155969"/>
                  <a:pt x="764177" y="179614"/>
                </a:cubicBezTo>
                <a:cubicBezTo>
                  <a:pt x="766354" y="182880"/>
                  <a:pt x="767569" y="187057"/>
                  <a:pt x="770709" y="189412"/>
                </a:cubicBezTo>
                <a:cubicBezTo>
                  <a:pt x="775063" y="192678"/>
                  <a:pt x="779639" y="195667"/>
                  <a:pt x="783772" y="199209"/>
                </a:cubicBezTo>
                <a:cubicBezTo>
                  <a:pt x="787279" y="202215"/>
                  <a:pt x="789349" y="207130"/>
                  <a:pt x="793569" y="209006"/>
                </a:cubicBezTo>
                <a:cubicBezTo>
                  <a:pt x="799620" y="211695"/>
                  <a:pt x="806632" y="211183"/>
                  <a:pt x="813163" y="212272"/>
                </a:cubicBezTo>
                <a:cubicBezTo>
                  <a:pt x="816429" y="214449"/>
                  <a:pt x="819895" y="216351"/>
                  <a:pt x="822960" y="218803"/>
                </a:cubicBezTo>
                <a:cubicBezTo>
                  <a:pt x="825364" y="220726"/>
                  <a:pt x="826689" y="224060"/>
                  <a:pt x="829492" y="225334"/>
                </a:cubicBezTo>
                <a:cubicBezTo>
                  <a:pt x="838893" y="229607"/>
                  <a:pt x="858883" y="235132"/>
                  <a:pt x="858883" y="235132"/>
                </a:cubicBezTo>
                <a:cubicBezTo>
                  <a:pt x="860533" y="237607"/>
                  <a:pt x="867808" y="249908"/>
                  <a:pt x="871946" y="251460"/>
                </a:cubicBezTo>
                <a:cubicBezTo>
                  <a:pt x="878146" y="253785"/>
                  <a:pt x="885076" y="253289"/>
                  <a:pt x="891540" y="254726"/>
                </a:cubicBezTo>
                <a:cubicBezTo>
                  <a:pt x="894900" y="255473"/>
                  <a:pt x="898071" y="256903"/>
                  <a:pt x="901337" y="257992"/>
                </a:cubicBezTo>
                <a:cubicBezTo>
                  <a:pt x="922494" y="279145"/>
                  <a:pt x="883451" y="242639"/>
                  <a:pt x="927463" y="267789"/>
                </a:cubicBezTo>
                <a:cubicBezTo>
                  <a:pt x="930452" y="269497"/>
                  <a:pt x="928041" y="275436"/>
                  <a:pt x="930729" y="277586"/>
                </a:cubicBezTo>
                <a:cubicBezTo>
                  <a:pt x="934234" y="280390"/>
                  <a:pt x="939376" y="280049"/>
                  <a:pt x="943792" y="280852"/>
                </a:cubicBezTo>
                <a:cubicBezTo>
                  <a:pt x="951365" y="282229"/>
                  <a:pt x="959104" y="282607"/>
                  <a:pt x="966652" y="284117"/>
                </a:cubicBezTo>
                <a:cubicBezTo>
                  <a:pt x="975454" y="285877"/>
                  <a:pt x="984069" y="288472"/>
                  <a:pt x="992777" y="290649"/>
                </a:cubicBezTo>
                <a:lnTo>
                  <a:pt x="1005840" y="293914"/>
                </a:lnTo>
                <a:cubicBezTo>
                  <a:pt x="1016974" y="305048"/>
                  <a:pt x="1018212" y="304909"/>
                  <a:pt x="1025434" y="326572"/>
                </a:cubicBezTo>
                <a:cubicBezTo>
                  <a:pt x="1026523" y="329838"/>
                  <a:pt x="1027160" y="333290"/>
                  <a:pt x="1028700" y="336369"/>
                </a:cubicBezTo>
                <a:cubicBezTo>
                  <a:pt x="1030455" y="339880"/>
                  <a:pt x="1033285" y="342758"/>
                  <a:pt x="1035232" y="346166"/>
                </a:cubicBezTo>
                <a:cubicBezTo>
                  <a:pt x="1037647" y="350393"/>
                  <a:pt x="1039845" y="354754"/>
                  <a:pt x="1041763" y="359229"/>
                </a:cubicBezTo>
                <a:cubicBezTo>
                  <a:pt x="1043119" y="362393"/>
                  <a:pt x="1041895" y="367602"/>
                  <a:pt x="1045029" y="369026"/>
                </a:cubicBezTo>
                <a:cubicBezTo>
                  <a:pt x="1055135" y="373620"/>
                  <a:pt x="1077686" y="375557"/>
                  <a:pt x="1077686" y="375557"/>
                </a:cubicBezTo>
                <a:cubicBezTo>
                  <a:pt x="1082040" y="379911"/>
                  <a:pt x="1087333" y="383496"/>
                  <a:pt x="1090749" y="388620"/>
                </a:cubicBezTo>
                <a:cubicBezTo>
                  <a:pt x="1095103" y="395151"/>
                  <a:pt x="1096197" y="406310"/>
                  <a:pt x="1103812" y="408214"/>
                </a:cubicBezTo>
                <a:cubicBezTo>
                  <a:pt x="1133277" y="415581"/>
                  <a:pt x="1121421" y="411907"/>
                  <a:pt x="1139734" y="418012"/>
                </a:cubicBezTo>
                <a:cubicBezTo>
                  <a:pt x="1141911" y="421278"/>
                  <a:pt x="1143491" y="425034"/>
                  <a:pt x="1146266" y="427809"/>
                </a:cubicBezTo>
                <a:cubicBezTo>
                  <a:pt x="1149041" y="430584"/>
                  <a:pt x="1152553" y="432585"/>
                  <a:pt x="1156063" y="434340"/>
                </a:cubicBezTo>
                <a:cubicBezTo>
                  <a:pt x="1170387" y="441502"/>
                  <a:pt x="1173421" y="441078"/>
                  <a:pt x="1188720" y="444137"/>
                </a:cubicBezTo>
                <a:cubicBezTo>
                  <a:pt x="1191986" y="447403"/>
                  <a:pt x="1195955" y="450091"/>
                  <a:pt x="1198517" y="453934"/>
                </a:cubicBezTo>
                <a:cubicBezTo>
                  <a:pt x="1212125" y="474346"/>
                  <a:pt x="1187797" y="452174"/>
                  <a:pt x="1208314" y="476794"/>
                </a:cubicBezTo>
                <a:cubicBezTo>
                  <a:pt x="1213184" y="482638"/>
                  <a:pt x="1221222" y="484363"/>
                  <a:pt x="1227909" y="486592"/>
                </a:cubicBezTo>
                <a:cubicBezTo>
                  <a:pt x="1231175" y="490946"/>
                  <a:pt x="1234821" y="495039"/>
                  <a:pt x="1237706" y="499654"/>
                </a:cubicBezTo>
                <a:cubicBezTo>
                  <a:pt x="1247292" y="514991"/>
                  <a:pt x="1240489" y="509664"/>
                  <a:pt x="1250769" y="522514"/>
                </a:cubicBezTo>
                <a:cubicBezTo>
                  <a:pt x="1252692" y="524918"/>
                  <a:pt x="1254268" y="528511"/>
                  <a:pt x="1257300" y="529046"/>
                </a:cubicBezTo>
                <a:cubicBezTo>
                  <a:pt x="1273416" y="531890"/>
                  <a:pt x="1289957" y="531223"/>
                  <a:pt x="1306286" y="532312"/>
                </a:cubicBezTo>
                <a:cubicBezTo>
                  <a:pt x="1314995" y="534489"/>
                  <a:pt x="1324715" y="534225"/>
                  <a:pt x="1332412" y="538843"/>
                </a:cubicBezTo>
                <a:cubicBezTo>
                  <a:pt x="1336586" y="541348"/>
                  <a:pt x="1335775" y="548210"/>
                  <a:pt x="1338943" y="551906"/>
                </a:cubicBezTo>
                <a:cubicBezTo>
                  <a:pt x="1342485" y="556039"/>
                  <a:pt x="1347652" y="558437"/>
                  <a:pt x="1352006" y="561703"/>
                </a:cubicBezTo>
                <a:cubicBezTo>
                  <a:pt x="1354183" y="566057"/>
                  <a:pt x="1355095" y="571324"/>
                  <a:pt x="1358537" y="574766"/>
                </a:cubicBezTo>
                <a:cubicBezTo>
                  <a:pt x="1365779" y="582008"/>
                  <a:pt x="1379124" y="582362"/>
                  <a:pt x="1387929" y="584563"/>
                </a:cubicBezTo>
                <a:cubicBezTo>
                  <a:pt x="1398744" y="587267"/>
                  <a:pt x="1397946" y="587975"/>
                  <a:pt x="1407523" y="594360"/>
                </a:cubicBezTo>
                <a:cubicBezTo>
                  <a:pt x="1416775" y="622113"/>
                  <a:pt x="1403872" y="588275"/>
                  <a:pt x="1417320" y="610689"/>
                </a:cubicBezTo>
                <a:cubicBezTo>
                  <a:pt x="1419091" y="613641"/>
                  <a:pt x="1417941" y="618282"/>
                  <a:pt x="1420586" y="620486"/>
                </a:cubicBezTo>
                <a:cubicBezTo>
                  <a:pt x="1425089" y="624239"/>
                  <a:pt x="1431557" y="624636"/>
                  <a:pt x="1436914" y="627017"/>
                </a:cubicBezTo>
                <a:cubicBezTo>
                  <a:pt x="1441363" y="628994"/>
                  <a:pt x="1445623" y="631372"/>
                  <a:pt x="1449977" y="633549"/>
                </a:cubicBezTo>
                <a:cubicBezTo>
                  <a:pt x="1454331" y="640080"/>
                  <a:pt x="1457489" y="647592"/>
                  <a:pt x="1463040" y="653143"/>
                </a:cubicBezTo>
                <a:cubicBezTo>
                  <a:pt x="1467394" y="657497"/>
                  <a:pt x="1472687" y="661082"/>
                  <a:pt x="1476103" y="666206"/>
                </a:cubicBezTo>
                <a:cubicBezTo>
                  <a:pt x="1478280" y="669472"/>
                  <a:pt x="1479619" y="673490"/>
                  <a:pt x="1482634" y="676003"/>
                </a:cubicBezTo>
                <a:cubicBezTo>
                  <a:pt x="1486374" y="679120"/>
                  <a:pt x="1491470" y="680119"/>
                  <a:pt x="1495697" y="682534"/>
                </a:cubicBezTo>
                <a:cubicBezTo>
                  <a:pt x="1499105" y="684481"/>
                  <a:pt x="1501805" y="687725"/>
                  <a:pt x="1505494" y="689066"/>
                </a:cubicBezTo>
                <a:cubicBezTo>
                  <a:pt x="1525565" y="696365"/>
                  <a:pt x="1531970" y="694739"/>
                  <a:pt x="1551214" y="698863"/>
                </a:cubicBezTo>
                <a:cubicBezTo>
                  <a:pt x="1594623" y="708165"/>
                  <a:pt x="1561181" y="702753"/>
                  <a:pt x="1593669" y="708660"/>
                </a:cubicBezTo>
                <a:cubicBezTo>
                  <a:pt x="1600184" y="709845"/>
                  <a:pt x="1606770" y="710627"/>
                  <a:pt x="1613263" y="711926"/>
                </a:cubicBezTo>
                <a:cubicBezTo>
                  <a:pt x="1623657" y="714005"/>
                  <a:pt x="1633072" y="716932"/>
                  <a:pt x="1642654" y="721723"/>
                </a:cubicBezTo>
                <a:cubicBezTo>
                  <a:pt x="1646165" y="723478"/>
                  <a:pt x="1649186" y="726077"/>
                  <a:pt x="1652452" y="728254"/>
                </a:cubicBezTo>
                <a:cubicBezTo>
                  <a:pt x="1655108" y="736225"/>
                  <a:pt x="1655916" y="741517"/>
                  <a:pt x="1662249" y="747849"/>
                </a:cubicBezTo>
                <a:cubicBezTo>
                  <a:pt x="1665024" y="750624"/>
                  <a:pt x="1668780" y="752203"/>
                  <a:pt x="1672046" y="754380"/>
                </a:cubicBezTo>
                <a:cubicBezTo>
                  <a:pt x="1674223" y="758734"/>
                  <a:pt x="1675877" y="763392"/>
                  <a:pt x="1678577" y="767443"/>
                </a:cubicBezTo>
                <a:cubicBezTo>
                  <a:pt x="1680285" y="770005"/>
                  <a:pt x="1682547" y="772266"/>
                  <a:pt x="1685109" y="773974"/>
                </a:cubicBezTo>
                <a:cubicBezTo>
                  <a:pt x="1705873" y="787817"/>
                  <a:pt x="1721656" y="781974"/>
                  <a:pt x="1750423" y="783772"/>
                </a:cubicBezTo>
                <a:cubicBezTo>
                  <a:pt x="1756954" y="785949"/>
                  <a:pt x="1767840" y="783772"/>
                  <a:pt x="1770017" y="790303"/>
                </a:cubicBezTo>
                <a:cubicBezTo>
                  <a:pt x="1772194" y="796834"/>
                  <a:pt x="1769706" y="809137"/>
                  <a:pt x="1776549" y="809897"/>
                </a:cubicBezTo>
                <a:cubicBezTo>
                  <a:pt x="1786346" y="810986"/>
                  <a:pt x="1796182" y="811769"/>
                  <a:pt x="1805940" y="813163"/>
                </a:cubicBezTo>
                <a:cubicBezTo>
                  <a:pt x="1811435" y="813948"/>
                  <a:pt x="1816794" y="815517"/>
                  <a:pt x="1822269" y="816429"/>
                </a:cubicBezTo>
                <a:cubicBezTo>
                  <a:pt x="1829862" y="817694"/>
                  <a:pt x="1837509" y="818606"/>
                  <a:pt x="1845129" y="819694"/>
                </a:cubicBezTo>
                <a:cubicBezTo>
                  <a:pt x="1857450" y="823801"/>
                  <a:pt x="1863288" y="824793"/>
                  <a:pt x="1874520" y="836023"/>
                </a:cubicBezTo>
                <a:cubicBezTo>
                  <a:pt x="1876697" y="838200"/>
                  <a:pt x="1878412" y="840970"/>
                  <a:pt x="1881052" y="842554"/>
                </a:cubicBezTo>
                <a:cubicBezTo>
                  <a:pt x="1884004" y="844325"/>
                  <a:pt x="1887770" y="844280"/>
                  <a:pt x="1890849" y="845820"/>
                </a:cubicBezTo>
                <a:cubicBezTo>
                  <a:pt x="1899795" y="850293"/>
                  <a:pt x="1907197" y="859356"/>
                  <a:pt x="1916974" y="862149"/>
                </a:cubicBezTo>
                <a:cubicBezTo>
                  <a:pt x="1926452" y="864857"/>
                  <a:pt x="1936569" y="864326"/>
                  <a:pt x="1946366" y="865414"/>
                </a:cubicBezTo>
                <a:cubicBezTo>
                  <a:pt x="1950720" y="866503"/>
                  <a:pt x="1955048" y="867706"/>
                  <a:pt x="1959429" y="868680"/>
                </a:cubicBezTo>
                <a:cubicBezTo>
                  <a:pt x="1964847" y="869884"/>
                  <a:pt x="1970402" y="870486"/>
                  <a:pt x="1975757" y="871946"/>
                </a:cubicBezTo>
                <a:cubicBezTo>
                  <a:pt x="1982399" y="873758"/>
                  <a:pt x="1988541" y="877468"/>
                  <a:pt x="1995352" y="878477"/>
                </a:cubicBezTo>
                <a:cubicBezTo>
                  <a:pt x="2018068" y="881842"/>
                  <a:pt x="2063932" y="885009"/>
                  <a:pt x="2063932" y="885009"/>
                </a:cubicBezTo>
                <a:cubicBezTo>
                  <a:pt x="2099598" y="908785"/>
                  <a:pt x="2044608" y="873714"/>
                  <a:pt x="2086792" y="894806"/>
                </a:cubicBezTo>
                <a:cubicBezTo>
                  <a:pt x="2093813" y="898317"/>
                  <a:pt x="2098615" y="906759"/>
                  <a:pt x="2106386" y="907869"/>
                </a:cubicBezTo>
                <a:cubicBezTo>
                  <a:pt x="2114006" y="908957"/>
                  <a:pt x="2121653" y="909869"/>
                  <a:pt x="2129246" y="911134"/>
                </a:cubicBezTo>
                <a:cubicBezTo>
                  <a:pt x="2134721" y="912046"/>
                  <a:pt x="2140044" y="913919"/>
                  <a:pt x="2145574" y="914400"/>
                </a:cubicBezTo>
                <a:cubicBezTo>
                  <a:pt x="2165125" y="916100"/>
                  <a:pt x="2184782" y="916268"/>
                  <a:pt x="2204357" y="917666"/>
                </a:cubicBezTo>
                <a:cubicBezTo>
                  <a:pt x="2220592" y="918826"/>
                  <a:pt x="2243127" y="921406"/>
                  <a:pt x="2259874" y="924197"/>
                </a:cubicBezTo>
                <a:cubicBezTo>
                  <a:pt x="2265349" y="925109"/>
                  <a:pt x="2270728" y="926550"/>
                  <a:pt x="2276203" y="927463"/>
                </a:cubicBezTo>
                <a:cubicBezTo>
                  <a:pt x="2307672" y="932708"/>
                  <a:pt x="2294560" y="929349"/>
                  <a:pt x="2331720" y="933994"/>
                </a:cubicBezTo>
                <a:cubicBezTo>
                  <a:pt x="2338290" y="934815"/>
                  <a:pt x="2344783" y="936171"/>
                  <a:pt x="2351314" y="937260"/>
                </a:cubicBezTo>
                <a:cubicBezTo>
                  <a:pt x="2361111" y="936171"/>
                  <a:pt x="2371040" y="935927"/>
                  <a:pt x="2380706" y="933994"/>
                </a:cubicBezTo>
                <a:cubicBezTo>
                  <a:pt x="2387457" y="932644"/>
                  <a:pt x="2400300" y="927463"/>
                  <a:pt x="2400300" y="927463"/>
                </a:cubicBezTo>
                <a:cubicBezTo>
                  <a:pt x="2406831" y="928552"/>
                  <a:pt x="2413694" y="928404"/>
                  <a:pt x="2419894" y="930729"/>
                </a:cubicBezTo>
                <a:cubicBezTo>
                  <a:pt x="2422777" y="931810"/>
                  <a:pt x="2424022" y="935337"/>
                  <a:pt x="2426426" y="937260"/>
                </a:cubicBezTo>
                <a:cubicBezTo>
                  <a:pt x="2429491" y="939712"/>
                  <a:pt x="2432464" y="942664"/>
                  <a:pt x="2436223" y="943792"/>
                </a:cubicBezTo>
                <a:cubicBezTo>
                  <a:pt x="2443596" y="946004"/>
                  <a:pt x="2451463" y="945969"/>
                  <a:pt x="2459083" y="947057"/>
                </a:cubicBezTo>
                <a:cubicBezTo>
                  <a:pt x="2462349" y="949234"/>
                  <a:pt x="2466703" y="950323"/>
                  <a:pt x="2468880" y="953589"/>
                </a:cubicBezTo>
                <a:cubicBezTo>
                  <a:pt x="2483867" y="976069"/>
                  <a:pt x="2460240" y="958012"/>
                  <a:pt x="2478677" y="976449"/>
                </a:cubicBezTo>
                <a:cubicBezTo>
                  <a:pt x="2485007" y="982779"/>
                  <a:pt x="2490304" y="983590"/>
                  <a:pt x="2498272" y="986246"/>
                </a:cubicBezTo>
                <a:cubicBezTo>
                  <a:pt x="2502694" y="985509"/>
                  <a:pt x="2524728" y="982372"/>
                  <a:pt x="2530929" y="979714"/>
                </a:cubicBezTo>
                <a:cubicBezTo>
                  <a:pt x="2534536" y="978168"/>
                  <a:pt x="2537460" y="975360"/>
                  <a:pt x="2540726" y="973183"/>
                </a:cubicBezTo>
                <a:cubicBezTo>
                  <a:pt x="2546169" y="974272"/>
                  <a:pt x="2551857" y="974500"/>
                  <a:pt x="2557054" y="976449"/>
                </a:cubicBezTo>
                <a:cubicBezTo>
                  <a:pt x="2567970" y="980542"/>
                  <a:pt x="2567283" y="986087"/>
                  <a:pt x="2576649" y="992777"/>
                </a:cubicBezTo>
                <a:cubicBezTo>
                  <a:pt x="2588352" y="1001136"/>
                  <a:pt x="2592149" y="999101"/>
                  <a:pt x="2606040" y="1002574"/>
                </a:cubicBezTo>
                <a:cubicBezTo>
                  <a:pt x="2609380" y="1003409"/>
                  <a:pt x="2612571" y="1004751"/>
                  <a:pt x="2615837" y="1005840"/>
                </a:cubicBezTo>
                <a:cubicBezTo>
                  <a:pt x="2618014" y="1008017"/>
                  <a:pt x="2619729" y="1010788"/>
                  <a:pt x="2622369" y="1012372"/>
                </a:cubicBezTo>
                <a:cubicBezTo>
                  <a:pt x="2625712" y="1014378"/>
                  <a:pt x="2642794" y="1018294"/>
                  <a:pt x="2645229" y="1018903"/>
                </a:cubicBezTo>
                <a:cubicBezTo>
                  <a:pt x="2651760" y="1017814"/>
                  <a:pt x="2658202" y="1015637"/>
                  <a:pt x="2664823" y="1015637"/>
                </a:cubicBezTo>
                <a:cubicBezTo>
                  <a:pt x="2679016" y="1015637"/>
                  <a:pt x="2693193" y="1017142"/>
                  <a:pt x="2707277" y="1018903"/>
                </a:cubicBezTo>
                <a:cubicBezTo>
                  <a:pt x="2710693" y="1019330"/>
                  <a:pt x="2713672" y="1021646"/>
                  <a:pt x="2717074" y="1022169"/>
                </a:cubicBezTo>
                <a:cubicBezTo>
                  <a:pt x="2727887" y="1023832"/>
                  <a:pt x="2738846" y="1024346"/>
                  <a:pt x="2749732" y="1025434"/>
                </a:cubicBezTo>
                <a:cubicBezTo>
                  <a:pt x="2755175" y="1027611"/>
                  <a:pt x="2760970" y="1029058"/>
                  <a:pt x="2766060" y="1031966"/>
                </a:cubicBezTo>
                <a:cubicBezTo>
                  <a:pt x="2768733" y="1033494"/>
                  <a:pt x="2769605" y="1037750"/>
                  <a:pt x="2772592" y="1038497"/>
                </a:cubicBezTo>
                <a:cubicBezTo>
                  <a:pt x="2783205" y="1041150"/>
                  <a:pt x="2794376" y="1040555"/>
                  <a:pt x="2805249" y="1041763"/>
                </a:cubicBezTo>
                <a:cubicBezTo>
                  <a:pt x="2813971" y="1042732"/>
                  <a:pt x="2822666" y="1043940"/>
                  <a:pt x="2831374" y="1045029"/>
                </a:cubicBezTo>
                <a:cubicBezTo>
                  <a:pt x="2834640" y="1048295"/>
                  <a:pt x="2837624" y="1051869"/>
                  <a:pt x="2841172" y="1054826"/>
                </a:cubicBezTo>
                <a:cubicBezTo>
                  <a:pt x="2874814" y="1082859"/>
                  <a:pt x="2934699" y="1063683"/>
                  <a:pt x="2968534" y="1064623"/>
                </a:cubicBezTo>
                <a:cubicBezTo>
                  <a:pt x="2982686" y="1065712"/>
                  <a:pt x="2996905" y="1066129"/>
                  <a:pt x="3010989" y="1067889"/>
                </a:cubicBezTo>
                <a:cubicBezTo>
                  <a:pt x="3014405" y="1068316"/>
                  <a:pt x="3017344" y="1071154"/>
                  <a:pt x="3020786" y="1071154"/>
                </a:cubicBezTo>
                <a:cubicBezTo>
                  <a:pt x="3031726" y="1071154"/>
                  <a:pt x="3042557" y="1068977"/>
                  <a:pt x="3053443" y="1067889"/>
                </a:cubicBezTo>
                <a:lnTo>
                  <a:pt x="3242854" y="1071154"/>
                </a:lnTo>
                <a:cubicBezTo>
                  <a:pt x="3246289" y="1071387"/>
                  <a:pt x="3244580" y="1077873"/>
                  <a:pt x="3246120" y="1080952"/>
                </a:cubicBezTo>
                <a:cubicBezTo>
                  <a:pt x="3247875" y="1084463"/>
                  <a:pt x="3249141" y="1088994"/>
                  <a:pt x="3252652" y="1090749"/>
                </a:cubicBezTo>
                <a:cubicBezTo>
                  <a:pt x="3260681" y="1094763"/>
                  <a:pt x="3269923" y="1095804"/>
                  <a:pt x="3278777" y="1097280"/>
                </a:cubicBezTo>
                <a:cubicBezTo>
                  <a:pt x="3320946" y="1104309"/>
                  <a:pt x="3291758" y="1100231"/>
                  <a:pt x="3366952" y="1103812"/>
                </a:cubicBezTo>
                <a:cubicBezTo>
                  <a:pt x="3439387" y="1112865"/>
                  <a:pt x="3364127" y="1104330"/>
                  <a:pt x="3520440" y="1110343"/>
                </a:cubicBezTo>
                <a:cubicBezTo>
                  <a:pt x="3534623" y="1110889"/>
                  <a:pt x="3548743" y="1112520"/>
                  <a:pt x="3562894" y="1113609"/>
                </a:cubicBezTo>
                <a:lnTo>
                  <a:pt x="3850277" y="1110343"/>
                </a:lnTo>
                <a:cubicBezTo>
                  <a:pt x="3970038" y="1110948"/>
                  <a:pt x="4209506" y="1116874"/>
                  <a:pt x="4209506" y="1116874"/>
                </a:cubicBezTo>
                <a:cubicBezTo>
                  <a:pt x="4255099" y="1128273"/>
                  <a:pt x="4212036" y="1118778"/>
                  <a:pt x="4320540" y="1116874"/>
                </a:cubicBezTo>
                <a:cubicBezTo>
                  <a:pt x="4349927" y="1116358"/>
                  <a:pt x="4379323" y="1116874"/>
                  <a:pt x="4408714" y="1116874"/>
                </a:cubicBezTo>
              </a:path>
            </a:pathLst>
          </a:custGeom>
          <a:noFill/>
          <a:ln w="19050">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67">
            <a:extLst>
              <a:ext uri="{FF2B5EF4-FFF2-40B4-BE49-F238E27FC236}">
                <a16:creationId xmlns:a16="http://schemas.microsoft.com/office/drawing/2014/main" id="{D6F47063-85D4-B8E2-42F0-362AEB0D59CF}"/>
              </a:ext>
            </a:extLst>
          </p:cNvPr>
          <p:cNvSpPr/>
          <p:nvPr/>
        </p:nvSpPr>
        <p:spPr>
          <a:xfrm>
            <a:off x="1208314" y="2000475"/>
            <a:ext cx="5159375" cy="36416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Espace réservé du texte 1">
            <a:extLst>
              <a:ext uri="{FF2B5EF4-FFF2-40B4-BE49-F238E27FC236}">
                <a16:creationId xmlns:a16="http://schemas.microsoft.com/office/drawing/2014/main" id="{8729948E-6A22-153B-BB74-9503666BC3E7}"/>
              </a:ext>
            </a:extLst>
          </p:cNvPr>
          <p:cNvSpPr txBox="1">
            <a:spLocks/>
          </p:cNvSpPr>
          <p:nvPr/>
        </p:nvSpPr>
        <p:spPr>
          <a:xfrm>
            <a:off x="1385826" y="1834772"/>
            <a:ext cx="2865079" cy="30813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Time to improved oxygenation</a:t>
            </a:r>
          </a:p>
        </p:txBody>
      </p:sp>
      <p:sp>
        <p:nvSpPr>
          <p:cNvPr id="70" name="ZoneTexte 69">
            <a:extLst>
              <a:ext uri="{FF2B5EF4-FFF2-40B4-BE49-F238E27FC236}">
                <a16:creationId xmlns:a16="http://schemas.microsoft.com/office/drawing/2014/main" id="{9B3F3C46-3EDC-8058-82C6-A91D5D5C0BA0}"/>
              </a:ext>
            </a:extLst>
          </p:cNvPr>
          <p:cNvSpPr txBox="1"/>
          <p:nvPr/>
        </p:nvSpPr>
        <p:spPr>
          <a:xfrm rot="16200000">
            <a:off x="793356" y="3638685"/>
            <a:ext cx="1184940" cy="230832"/>
          </a:xfrm>
          <a:prstGeom prst="rect">
            <a:avLst/>
          </a:prstGeom>
          <a:noFill/>
        </p:spPr>
        <p:txBody>
          <a:bodyPr wrap="none" rtlCol="0">
            <a:spAutoFit/>
          </a:bodyPr>
          <a:lstStyle/>
          <a:p>
            <a:r>
              <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Survival </a:t>
            </a:r>
            <a:r>
              <a:rPr lang="fr-FR" sz="9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Probability</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71" name="ZoneTexte 70">
            <a:extLst>
              <a:ext uri="{FF2B5EF4-FFF2-40B4-BE49-F238E27FC236}">
                <a16:creationId xmlns:a16="http://schemas.microsoft.com/office/drawing/2014/main" id="{D2CE0D1C-C28F-AC31-7B06-02A60E49BF65}"/>
              </a:ext>
            </a:extLst>
          </p:cNvPr>
          <p:cNvSpPr txBox="1"/>
          <p:nvPr/>
        </p:nvSpPr>
        <p:spPr>
          <a:xfrm>
            <a:off x="1820399" y="5313183"/>
            <a:ext cx="4385912" cy="230832"/>
          </a:xfrm>
          <a:prstGeom prst="rect">
            <a:avLst/>
          </a:prstGeom>
          <a:noFill/>
        </p:spPr>
        <p:txBody>
          <a:bodyPr wrap="square" rtlCol="0">
            <a:spAutoFit/>
          </a:bodyPr>
          <a:lstStyle/>
          <a:p>
            <a:pPr algn="ctr"/>
            <a:r>
              <a:rPr lang="fr-FR" sz="900" kern="100" dirty="0">
                <a:solidFill>
                  <a:srgbClr val="808080"/>
                </a:solidFill>
                <a:latin typeface="Arial" panose="020B0604020202020204" pitchFamily="34" charset="0"/>
                <a:ea typeface="Aptos" panose="020B0004020202020204" pitchFamily="34" charset="0"/>
                <a:cs typeface="Arial" panose="020B0604020202020204" pitchFamily="34" charset="0"/>
              </a:rPr>
              <a:t>Days to O2 </a:t>
            </a:r>
            <a:r>
              <a:rPr lang="fr-FR" sz="900" kern="100" dirty="0" err="1">
                <a:solidFill>
                  <a:srgbClr val="808080"/>
                </a:solidFill>
                <a:latin typeface="Arial" panose="020B0604020202020204" pitchFamily="34" charset="0"/>
                <a:ea typeface="Aptos" panose="020B0004020202020204" pitchFamily="34" charset="0"/>
                <a:cs typeface="Arial" panose="020B0604020202020204" pitchFamily="34" charset="0"/>
              </a:rPr>
              <a:t>Improvement</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72" name="ZoneTexte 71">
            <a:extLst>
              <a:ext uri="{FF2B5EF4-FFF2-40B4-BE49-F238E27FC236}">
                <a16:creationId xmlns:a16="http://schemas.microsoft.com/office/drawing/2014/main" id="{31006098-F091-A8CD-AE8C-A397E2FCB2E5}"/>
              </a:ext>
            </a:extLst>
          </p:cNvPr>
          <p:cNvSpPr txBox="1"/>
          <p:nvPr/>
        </p:nvSpPr>
        <p:spPr>
          <a:xfrm>
            <a:off x="2715431" y="4052362"/>
            <a:ext cx="2145139" cy="461665"/>
          </a:xfrm>
          <a:prstGeom prst="rect">
            <a:avLst/>
          </a:prstGeom>
          <a:noFill/>
        </p:spPr>
        <p:txBody>
          <a:bodyPr wrap="none" rtlCol="0">
            <a:spAutoFit/>
          </a:bodyPr>
          <a:lstStyle/>
          <a:p>
            <a:pPr algn="ctr"/>
            <a:r>
              <a:rPr lang="en-US" sz="1200" kern="100" dirty="0">
                <a:effectLst/>
                <a:latin typeface="Arial" panose="020B0604020202020204" pitchFamily="34" charset="0"/>
                <a:ea typeface="Aptos" panose="020B0004020202020204" pitchFamily="34" charset="0"/>
                <a:cs typeface="Arial" panose="020B0604020202020204" pitchFamily="34" charset="0"/>
              </a:rPr>
              <a:t>Adjusted HR = 1.22 </a:t>
            </a:r>
          </a:p>
          <a:p>
            <a:pPr algn="ctr"/>
            <a:r>
              <a:rPr lang="en-US" sz="1200" kern="100" dirty="0">
                <a:effectLst/>
                <a:latin typeface="Arial" panose="020B0604020202020204" pitchFamily="34" charset="0"/>
                <a:ea typeface="Aptos" panose="020B0004020202020204" pitchFamily="34" charset="0"/>
                <a:cs typeface="Arial" panose="020B0604020202020204" pitchFamily="34" charset="0"/>
              </a:rPr>
              <a:t>(95% CI: 0.53 -1.28); </a:t>
            </a:r>
            <a:r>
              <a:rPr lang="en-US" sz="1200" i="1" kern="100" dirty="0">
                <a:effectLst/>
                <a:latin typeface="Arial" panose="020B0604020202020204" pitchFamily="34" charset="0"/>
                <a:ea typeface="Aptos" panose="020B0004020202020204" pitchFamily="34" charset="0"/>
                <a:cs typeface="Arial" panose="020B0604020202020204" pitchFamily="34" charset="0"/>
              </a:rPr>
              <a:t>P</a:t>
            </a:r>
            <a:r>
              <a:rPr lang="en-US" sz="1200" kern="100" dirty="0">
                <a:effectLst/>
                <a:latin typeface="Arial" panose="020B0604020202020204" pitchFamily="34" charset="0"/>
                <a:ea typeface="Aptos" panose="020B0004020202020204" pitchFamily="34" charset="0"/>
                <a:cs typeface="Arial" panose="020B0604020202020204" pitchFamily="34" charset="0"/>
              </a:rPr>
              <a:t>=0.39</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p:txBody>
      </p:sp>
      <p:grpSp>
        <p:nvGrpSpPr>
          <p:cNvPr id="73" name="Groupe 72">
            <a:extLst>
              <a:ext uri="{FF2B5EF4-FFF2-40B4-BE49-F238E27FC236}">
                <a16:creationId xmlns:a16="http://schemas.microsoft.com/office/drawing/2014/main" id="{366BF290-22BC-3F0E-8CE0-2D857FD20524}"/>
              </a:ext>
            </a:extLst>
          </p:cNvPr>
          <p:cNvGrpSpPr/>
          <p:nvPr/>
        </p:nvGrpSpPr>
        <p:grpSpPr>
          <a:xfrm>
            <a:off x="10110602" y="5923734"/>
            <a:ext cx="699532" cy="253916"/>
            <a:chOff x="5162772" y="6011604"/>
            <a:chExt cx="699532" cy="253916"/>
          </a:xfrm>
        </p:grpSpPr>
        <p:cxnSp>
          <p:nvCxnSpPr>
            <p:cNvPr id="74" name="Connecteur droit 73">
              <a:extLst>
                <a:ext uri="{FF2B5EF4-FFF2-40B4-BE49-F238E27FC236}">
                  <a16:creationId xmlns:a16="http://schemas.microsoft.com/office/drawing/2014/main" id="{A1EC6D90-6FDD-FA55-D737-21537E93F50F}"/>
                </a:ext>
              </a:extLst>
            </p:cNvPr>
            <p:cNvCxnSpPr/>
            <p:nvPr/>
          </p:nvCxnSpPr>
          <p:spPr>
            <a:xfrm>
              <a:off x="5162772" y="6140256"/>
              <a:ext cx="237067" cy="0"/>
            </a:xfrm>
            <a:prstGeom prst="line">
              <a:avLst/>
            </a:prstGeom>
            <a:ln w="38100">
              <a:solidFill>
                <a:srgbClr val="CFA4E4"/>
              </a:solidFill>
            </a:ln>
          </p:spPr>
          <p:style>
            <a:lnRef idx="1">
              <a:schemeClr val="accent1"/>
            </a:lnRef>
            <a:fillRef idx="0">
              <a:schemeClr val="accent1"/>
            </a:fillRef>
            <a:effectRef idx="0">
              <a:schemeClr val="accent1"/>
            </a:effectRef>
            <a:fontRef idx="minor">
              <a:schemeClr val="tx1"/>
            </a:fontRef>
          </p:style>
        </p:cxnSp>
        <p:sp>
          <p:nvSpPr>
            <p:cNvPr id="75" name="ZoneTexte 74">
              <a:extLst>
                <a:ext uri="{FF2B5EF4-FFF2-40B4-BE49-F238E27FC236}">
                  <a16:creationId xmlns:a16="http://schemas.microsoft.com/office/drawing/2014/main" id="{977D9D15-EB77-C672-94C9-009FEF9ED33F}"/>
                </a:ext>
              </a:extLst>
            </p:cNvPr>
            <p:cNvSpPr txBox="1"/>
            <p:nvPr/>
          </p:nvSpPr>
          <p:spPr>
            <a:xfrm>
              <a:off x="5408334" y="6011604"/>
              <a:ext cx="453970" cy="253916"/>
            </a:xfrm>
            <a:prstGeom prst="rect">
              <a:avLst/>
            </a:prstGeom>
            <a:noFill/>
          </p:spPr>
          <p:txBody>
            <a:bodyPr wrap="none" rtlCol="0">
              <a:spAutoFit/>
            </a:bodyPr>
            <a:lstStyle/>
            <a:p>
              <a:r>
                <a:rPr lang="fr-FR" sz="1050" kern="100" dirty="0">
                  <a:effectLst/>
                  <a:latin typeface="Arial" panose="020B0604020202020204" pitchFamily="34" charset="0"/>
                  <a:ea typeface="Aptos" panose="020B0004020202020204" pitchFamily="34" charset="0"/>
                  <a:cs typeface="Arial" panose="020B0604020202020204" pitchFamily="34" charset="0"/>
                </a:rPr>
                <a:t>CAZ</a:t>
              </a:r>
            </a:p>
          </p:txBody>
        </p:sp>
      </p:grpSp>
      <p:grpSp>
        <p:nvGrpSpPr>
          <p:cNvPr id="76" name="Groupe 75">
            <a:extLst>
              <a:ext uri="{FF2B5EF4-FFF2-40B4-BE49-F238E27FC236}">
                <a16:creationId xmlns:a16="http://schemas.microsoft.com/office/drawing/2014/main" id="{31F78650-D33A-B81D-7CB2-52E8F373C6D4}"/>
              </a:ext>
            </a:extLst>
          </p:cNvPr>
          <p:cNvGrpSpPr/>
          <p:nvPr/>
        </p:nvGrpSpPr>
        <p:grpSpPr>
          <a:xfrm>
            <a:off x="10842700" y="5918547"/>
            <a:ext cx="615323" cy="253916"/>
            <a:chOff x="10842700" y="6003217"/>
            <a:chExt cx="615323" cy="253916"/>
          </a:xfrm>
        </p:grpSpPr>
        <p:cxnSp>
          <p:nvCxnSpPr>
            <p:cNvPr id="77" name="Connecteur droit 76">
              <a:extLst>
                <a:ext uri="{FF2B5EF4-FFF2-40B4-BE49-F238E27FC236}">
                  <a16:creationId xmlns:a16="http://schemas.microsoft.com/office/drawing/2014/main" id="{DD1A28C2-44FD-A58F-F28D-393607CE24DD}"/>
                </a:ext>
              </a:extLst>
            </p:cNvPr>
            <p:cNvCxnSpPr/>
            <p:nvPr/>
          </p:nvCxnSpPr>
          <p:spPr>
            <a:xfrm>
              <a:off x="10842700" y="6118428"/>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52E7FD3-3DE6-4DDD-CD8F-6003EE1D699D}"/>
                </a:ext>
              </a:extLst>
            </p:cNvPr>
            <p:cNvSpPr txBox="1"/>
            <p:nvPr/>
          </p:nvSpPr>
          <p:spPr>
            <a:xfrm>
              <a:off x="11093821" y="6003217"/>
              <a:ext cx="364202" cy="253916"/>
            </a:xfrm>
            <a:prstGeom prst="rect">
              <a:avLst/>
            </a:prstGeom>
            <a:noFill/>
          </p:spPr>
          <p:txBody>
            <a:bodyPr wrap="none" rtlCol="0">
              <a:spAutoFit/>
            </a:bodyPr>
            <a:lstStyle/>
            <a:p>
              <a:r>
                <a:rPr lang="fr-FR" sz="1050" kern="100" dirty="0">
                  <a:effectLst/>
                  <a:latin typeface="Arial" panose="020B0604020202020204" pitchFamily="34" charset="0"/>
                  <a:ea typeface="Aptos" panose="020B0004020202020204" pitchFamily="34" charset="0"/>
                  <a:cs typeface="Arial" panose="020B0604020202020204" pitchFamily="34" charset="0"/>
                </a:rPr>
                <a:t>CT</a:t>
              </a:r>
            </a:p>
          </p:txBody>
        </p:sp>
      </p:grpSp>
      <p:sp>
        <p:nvSpPr>
          <p:cNvPr id="84" name="Rectangle 83">
            <a:extLst>
              <a:ext uri="{FF2B5EF4-FFF2-40B4-BE49-F238E27FC236}">
                <a16:creationId xmlns:a16="http://schemas.microsoft.com/office/drawing/2014/main" id="{73E09F74-C8EC-9B3E-E6C9-9FDFD939121A}"/>
              </a:ext>
            </a:extLst>
          </p:cNvPr>
          <p:cNvSpPr/>
          <p:nvPr/>
        </p:nvSpPr>
        <p:spPr>
          <a:xfrm>
            <a:off x="6627470" y="2000475"/>
            <a:ext cx="5312361" cy="36416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 name="ZoneTexte 84">
            <a:extLst>
              <a:ext uri="{FF2B5EF4-FFF2-40B4-BE49-F238E27FC236}">
                <a16:creationId xmlns:a16="http://schemas.microsoft.com/office/drawing/2014/main" id="{D3DAA526-A6EB-6757-5D5D-08F636B1670B}"/>
              </a:ext>
            </a:extLst>
          </p:cNvPr>
          <p:cNvSpPr txBox="1"/>
          <p:nvPr/>
        </p:nvSpPr>
        <p:spPr>
          <a:xfrm rot="16200000">
            <a:off x="6227384" y="3638685"/>
            <a:ext cx="1184940" cy="230832"/>
          </a:xfrm>
          <a:prstGeom prst="rect">
            <a:avLst/>
          </a:prstGeom>
          <a:noFill/>
        </p:spPr>
        <p:txBody>
          <a:bodyPr wrap="none" rtlCol="0">
            <a:spAutoFit/>
          </a:bodyPr>
          <a:lstStyle/>
          <a:p>
            <a:r>
              <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Survival </a:t>
            </a:r>
            <a:r>
              <a:rPr lang="fr-FR" sz="9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Probability</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86" name="ZoneTexte 85">
            <a:extLst>
              <a:ext uri="{FF2B5EF4-FFF2-40B4-BE49-F238E27FC236}">
                <a16:creationId xmlns:a16="http://schemas.microsoft.com/office/drawing/2014/main" id="{9046DBFF-257D-D1CC-1E20-2DC28B5147EF}"/>
              </a:ext>
            </a:extLst>
          </p:cNvPr>
          <p:cNvSpPr txBox="1"/>
          <p:nvPr/>
        </p:nvSpPr>
        <p:spPr>
          <a:xfrm>
            <a:off x="7277370" y="5313183"/>
            <a:ext cx="4418512" cy="230832"/>
          </a:xfrm>
          <a:prstGeom prst="rect">
            <a:avLst/>
          </a:prstGeom>
          <a:noFill/>
        </p:spPr>
        <p:txBody>
          <a:bodyPr wrap="square" rtlCol="0">
            <a:spAutoFit/>
          </a:bodyPr>
          <a:lstStyle/>
          <a:p>
            <a:pPr algn="ctr"/>
            <a:r>
              <a:rPr lang="fr-FR" sz="900" kern="100" dirty="0">
                <a:solidFill>
                  <a:srgbClr val="808080"/>
                </a:solidFill>
                <a:latin typeface="Arial" panose="020B0604020202020204" pitchFamily="34" charset="0"/>
                <a:ea typeface="Aptos" panose="020B0004020202020204" pitchFamily="34" charset="0"/>
                <a:cs typeface="Arial" panose="020B0604020202020204" pitchFamily="34" charset="0"/>
              </a:rPr>
              <a:t>Days to </a:t>
            </a:r>
            <a:r>
              <a:rPr lang="fr-FR" sz="900" kern="100" dirty="0" err="1">
                <a:solidFill>
                  <a:srgbClr val="808080"/>
                </a:solidFill>
                <a:latin typeface="Arial" panose="020B0604020202020204" pitchFamily="34" charset="0"/>
                <a:ea typeface="Aptos" panose="020B0004020202020204" pitchFamily="34" charset="0"/>
                <a:cs typeface="Arial" panose="020B0604020202020204" pitchFamily="34" charset="0"/>
              </a:rPr>
              <a:t>Recurrent</a:t>
            </a:r>
            <a:r>
              <a:rPr lang="fr-FR" sz="900" kern="100" dirty="0">
                <a:solidFill>
                  <a:srgbClr val="808080"/>
                </a:solidFill>
                <a:latin typeface="Arial" panose="020B0604020202020204" pitchFamily="34" charset="0"/>
                <a:ea typeface="Aptos" panose="020B0004020202020204" pitchFamily="34" charset="0"/>
                <a:cs typeface="Arial" panose="020B0604020202020204" pitchFamily="34" charset="0"/>
              </a:rPr>
              <a:t> Infection</a:t>
            </a:r>
            <a:endParaRPr lang="fr-FR" sz="9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88" name="ZoneTexte 87">
            <a:extLst>
              <a:ext uri="{FF2B5EF4-FFF2-40B4-BE49-F238E27FC236}">
                <a16:creationId xmlns:a16="http://schemas.microsoft.com/office/drawing/2014/main" id="{19AD8875-8291-0AA0-F535-554E4F03289A}"/>
              </a:ext>
            </a:extLst>
          </p:cNvPr>
          <p:cNvSpPr txBox="1"/>
          <p:nvPr/>
        </p:nvSpPr>
        <p:spPr>
          <a:xfrm>
            <a:off x="8552166" y="3930404"/>
            <a:ext cx="2186816" cy="461665"/>
          </a:xfrm>
          <a:prstGeom prst="rect">
            <a:avLst/>
          </a:prstGeom>
          <a:noFill/>
        </p:spPr>
        <p:txBody>
          <a:bodyPr wrap="none" rtlCol="0">
            <a:spAutoFit/>
          </a:bodyPr>
          <a:lstStyle/>
          <a:p>
            <a:pPr algn="ctr"/>
            <a:r>
              <a:rPr lang="en-US" sz="1200" kern="100" dirty="0">
                <a:effectLst/>
                <a:latin typeface="Arial" panose="020B0604020202020204" pitchFamily="34" charset="0"/>
                <a:ea typeface="Aptos" panose="020B0004020202020204" pitchFamily="34" charset="0"/>
                <a:cs typeface="Arial" panose="020B0604020202020204" pitchFamily="34" charset="0"/>
              </a:rPr>
              <a:t>Adjusted HR = 0.716 </a:t>
            </a:r>
            <a:br>
              <a:rPr lang="en-US" sz="1200" kern="100" dirty="0">
                <a:effectLst/>
                <a:latin typeface="Arial" panose="020B0604020202020204" pitchFamily="34" charset="0"/>
                <a:ea typeface="Aptos" panose="020B0004020202020204" pitchFamily="34" charset="0"/>
                <a:cs typeface="Arial" panose="020B0604020202020204" pitchFamily="34" charset="0"/>
              </a:rPr>
            </a:br>
            <a:r>
              <a:rPr lang="en-US" sz="1200" kern="100" dirty="0">
                <a:effectLst/>
                <a:latin typeface="Arial" panose="020B0604020202020204" pitchFamily="34" charset="0"/>
                <a:ea typeface="Aptos" panose="020B0004020202020204" pitchFamily="34" charset="0"/>
                <a:cs typeface="Arial" panose="020B0604020202020204" pitchFamily="34" charset="0"/>
              </a:rPr>
              <a:t>(95% CI: 0.49-1.04); P=0.077</a:t>
            </a:r>
            <a:endParaRPr lang="fr-FR" sz="12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83" name="Espace réservé du texte 1">
            <a:extLst>
              <a:ext uri="{FF2B5EF4-FFF2-40B4-BE49-F238E27FC236}">
                <a16:creationId xmlns:a16="http://schemas.microsoft.com/office/drawing/2014/main" id="{4DDA4238-49D8-1104-0261-E78381193ADA}"/>
              </a:ext>
            </a:extLst>
          </p:cNvPr>
          <p:cNvSpPr txBox="1">
            <a:spLocks/>
          </p:cNvSpPr>
          <p:nvPr/>
        </p:nvSpPr>
        <p:spPr>
          <a:xfrm>
            <a:off x="6812738" y="1837609"/>
            <a:ext cx="2450431" cy="308132"/>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Time to recurrent infection</a:t>
            </a:r>
          </a:p>
        </p:txBody>
      </p:sp>
    </p:spTree>
    <p:extLst>
      <p:ext uri="{BB962C8B-B14F-4D97-AF65-F5344CB8AC3E}">
        <p14:creationId xmlns:p14="http://schemas.microsoft.com/office/powerpoint/2010/main" val="26044227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e 13">
            <a:extLst>
              <a:ext uri="{FF2B5EF4-FFF2-40B4-BE49-F238E27FC236}">
                <a16:creationId xmlns:a16="http://schemas.microsoft.com/office/drawing/2014/main" id="{8239F617-CFC8-E55A-2A22-62B35716908E}"/>
              </a:ext>
            </a:extLst>
          </p:cNvPr>
          <p:cNvGrpSpPr/>
          <p:nvPr/>
        </p:nvGrpSpPr>
        <p:grpSpPr>
          <a:xfrm>
            <a:off x="1429539" y="1091830"/>
            <a:ext cx="10432413" cy="1750150"/>
            <a:chOff x="1429539" y="561161"/>
            <a:chExt cx="10432413" cy="1750150"/>
          </a:xfrm>
        </p:grpSpPr>
        <p:sp>
          <p:nvSpPr>
            <p:cNvPr id="3" name="Espace réservé du contenu 4">
              <a:extLst>
                <a:ext uri="{FF2B5EF4-FFF2-40B4-BE49-F238E27FC236}">
                  <a16:creationId xmlns:a16="http://schemas.microsoft.com/office/drawing/2014/main" id="{875E7ED8-025F-0D9F-D376-362B07F636A3}"/>
                </a:ext>
              </a:extLst>
            </p:cNvPr>
            <p:cNvSpPr txBox="1">
              <a:spLocks/>
            </p:cNvSpPr>
            <p:nvPr/>
          </p:nvSpPr>
          <p:spPr>
            <a:xfrm>
              <a:off x="3442784" y="1950447"/>
              <a:ext cx="8419168" cy="360864"/>
            </a:xfrm>
            <a:prstGeom prst="rect">
              <a:avLst/>
            </a:prstGeom>
          </p:spPr>
          <p:txBody>
            <a:bodyPr anchor="ctr"/>
            <a:lstStyle>
              <a:lvl1pPr marL="0" indent="0" algn="l" defTabSz="914400" rtl="0" eaLnBrk="1" latinLnBrk="0" hangingPunct="1">
                <a:lnSpc>
                  <a:spcPct val="90000"/>
                </a:lnSpc>
                <a:spcBef>
                  <a:spcPts val="1000"/>
                </a:spcBef>
                <a:buFontTx/>
                <a:buNone/>
                <a:defRPr sz="1800" b="0" i="1"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fr-FR" sz="1800" b="0" i="1"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Achim KAASCH et al., ECCMID</a:t>
              </a:r>
              <a:r>
                <a:rPr kumimoji="0" lang="fr-FR" sz="1800" b="0" i="1" u="none" strike="noStrike" kern="1200" cap="none" spc="0" normalizeH="0" baseline="30000" noProof="0" dirty="0">
                  <a:ln>
                    <a:noFill/>
                  </a:ln>
                  <a:solidFill>
                    <a:srgbClr val="000000">
                      <a:lumMod val="50000"/>
                      <a:lumOff val="50000"/>
                    </a:srgbClr>
                  </a:solidFill>
                  <a:effectLst/>
                  <a:uLnTx/>
                  <a:uFillTx/>
                  <a:latin typeface="Arial Narrow" panose="020B0606020202030204" pitchFamily="34" charset="0"/>
                  <a:ea typeface="+mn-ea"/>
                  <a:cs typeface="Arial" panose="020B0604020202020204" pitchFamily="34" charset="0"/>
                </a:rPr>
                <a:t>®</a:t>
              </a:r>
              <a:r>
                <a:rPr kumimoji="0" lang="fr-FR" sz="1800" b="0" i="1"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 2024, Session#SY076</a:t>
              </a:r>
            </a:p>
          </p:txBody>
        </p:sp>
        <p:sp>
          <p:nvSpPr>
            <p:cNvPr id="4" name="Ellipse 3">
              <a:extLst>
                <a:ext uri="{FF2B5EF4-FFF2-40B4-BE49-F238E27FC236}">
                  <a16:creationId xmlns:a16="http://schemas.microsoft.com/office/drawing/2014/main" id="{73DFC860-2574-47D1-0565-B9B3A2945C24}"/>
                </a:ext>
              </a:extLst>
            </p:cNvPr>
            <p:cNvSpPr/>
            <p:nvPr/>
          </p:nvSpPr>
          <p:spPr>
            <a:xfrm>
              <a:off x="1429539" y="561161"/>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Forme libre 11">
              <a:extLst>
                <a:ext uri="{FF2B5EF4-FFF2-40B4-BE49-F238E27FC236}">
                  <a16:creationId xmlns:a16="http://schemas.microsoft.com/office/drawing/2014/main" id="{05EC5FF9-4EB0-3B3F-687C-F9E2B6DEE251}"/>
                </a:ext>
              </a:extLst>
            </p:cNvPr>
            <p:cNvSpPr/>
            <p:nvPr/>
          </p:nvSpPr>
          <p:spPr>
            <a:xfrm>
              <a:off x="1692040" y="1111495"/>
              <a:ext cx="1628078" cy="1019384"/>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 name="Titre 1">
              <a:extLst>
                <a:ext uri="{FF2B5EF4-FFF2-40B4-BE49-F238E27FC236}">
                  <a16:creationId xmlns:a16="http://schemas.microsoft.com/office/drawing/2014/main" id="{99BB9255-118D-1782-78FF-CECA7DD31B86}"/>
                </a:ext>
              </a:extLst>
            </p:cNvPr>
            <p:cNvSpPr txBox="1">
              <a:spLocks/>
            </p:cNvSpPr>
            <p:nvPr/>
          </p:nvSpPr>
          <p:spPr>
            <a:xfrm>
              <a:off x="2082333" y="561161"/>
              <a:ext cx="9779619" cy="117783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5E247C"/>
                  </a:solidFill>
                  <a:effectLst/>
                  <a:uLnTx/>
                  <a:uFillTx/>
                  <a:latin typeface="Arial" panose="020B0604020202020204" pitchFamily="34" charset="0"/>
                  <a:ea typeface="+mj-ea"/>
                  <a:cs typeface="Arial" panose="020B0604020202020204" pitchFamily="34" charset="0"/>
                </a:rPr>
                <a:t>Defining at-risk populations and treatment duration	</a:t>
              </a:r>
            </a:p>
          </p:txBody>
        </p:sp>
      </p:grpSp>
      <p:grpSp>
        <p:nvGrpSpPr>
          <p:cNvPr id="12" name="Groupe 11">
            <a:extLst>
              <a:ext uri="{FF2B5EF4-FFF2-40B4-BE49-F238E27FC236}">
                <a16:creationId xmlns:a16="http://schemas.microsoft.com/office/drawing/2014/main" id="{F5479D52-F1C5-728A-D449-94D6212FD1B4}"/>
              </a:ext>
            </a:extLst>
          </p:cNvPr>
          <p:cNvGrpSpPr/>
          <p:nvPr/>
        </p:nvGrpSpPr>
        <p:grpSpPr>
          <a:xfrm>
            <a:off x="1429539" y="3342456"/>
            <a:ext cx="10432413" cy="1750150"/>
            <a:chOff x="1429539" y="2885261"/>
            <a:chExt cx="10432413" cy="1750150"/>
          </a:xfrm>
        </p:grpSpPr>
        <p:sp>
          <p:nvSpPr>
            <p:cNvPr id="8" name="Espace réservé du contenu 4">
              <a:extLst>
                <a:ext uri="{FF2B5EF4-FFF2-40B4-BE49-F238E27FC236}">
                  <a16:creationId xmlns:a16="http://schemas.microsoft.com/office/drawing/2014/main" id="{DB0BC8D7-1CA4-5E2A-5FE4-65286752F879}"/>
                </a:ext>
              </a:extLst>
            </p:cNvPr>
            <p:cNvSpPr txBox="1">
              <a:spLocks/>
            </p:cNvSpPr>
            <p:nvPr/>
          </p:nvSpPr>
          <p:spPr>
            <a:xfrm>
              <a:off x="3442784" y="4274547"/>
              <a:ext cx="8419168" cy="360864"/>
            </a:xfrm>
            <a:prstGeom prst="rect">
              <a:avLst/>
            </a:prstGeom>
          </p:spPr>
          <p:txBody>
            <a:bodyPr anchor="ctr"/>
            <a:lstStyle>
              <a:lvl1pPr marL="0" indent="0" algn="l" defTabSz="914400" rtl="0" eaLnBrk="1" latinLnBrk="0" hangingPunct="1">
                <a:lnSpc>
                  <a:spcPct val="90000"/>
                </a:lnSpc>
                <a:spcBef>
                  <a:spcPts val="1000"/>
                </a:spcBef>
                <a:buFontTx/>
                <a:buNone/>
                <a:defRPr sz="1800" b="0" i="1"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fr-FR" sz="1800" b="0" i="1"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Catherine LIU et al., ECCMID</a:t>
              </a:r>
              <a:r>
                <a:rPr kumimoji="0" lang="fr-FR" sz="1800" b="0" i="1" u="none" strike="noStrike" kern="1200" cap="none" spc="0" normalizeH="0" baseline="3000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a:t>
              </a:r>
              <a:r>
                <a:rPr kumimoji="0" lang="fr-FR" sz="1800" b="0" i="1"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 2024, Session#SY076</a:t>
              </a:r>
            </a:p>
          </p:txBody>
        </p:sp>
        <p:sp>
          <p:nvSpPr>
            <p:cNvPr id="9" name="Ellipse 8">
              <a:extLst>
                <a:ext uri="{FF2B5EF4-FFF2-40B4-BE49-F238E27FC236}">
                  <a16:creationId xmlns:a16="http://schemas.microsoft.com/office/drawing/2014/main" id="{D952935C-BF5F-B78E-8BFF-18AB8696D77E}"/>
                </a:ext>
              </a:extLst>
            </p:cNvPr>
            <p:cNvSpPr/>
            <p:nvPr/>
          </p:nvSpPr>
          <p:spPr>
            <a:xfrm>
              <a:off x="1429539" y="2885261"/>
              <a:ext cx="550334" cy="550334"/>
            </a:xfrm>
            <a:prstGeom prst="ellipse">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Forme libre 11">
              <a:extLst>
                <a:ext uri="{FF2B5EF4-FFF2-40B4-BE49-F238E27FC236}">
                  <a16:creationId xmlns:a16="http://schemas.microsoft.com/office/drawing/2014/main" id="{97F3FD99-E51D-0AE5-D666-7D0B95236E8B}"/>
                </a:ext>
              </a:extLst>
            </p:cNvPr>
            <p:cNvSpPr/>
            <p:nvPr/>
          </p:nvSpPr>
          <p:spPr>
            <a:xfrm>
              <a:off x="1692040" y="3435595"/>
              <a:ext cx="1628078" cy="1019384"/>
            </a:xfrm>
            <a:custGeom>
              <a:avLst/>
              <a:gdLst>
                <a:gd name="connsiteX0" fmla="*/ 0 w 914400"/>
                <a:gd name="connsiteY0" fmla="*/ 0 h 3077736"/>
                <a:gd name="connsiteX1" fmla="*/ 0 w 914400"/>
                <a:gd name="connsiteY1" fmla="*/ 3077736 h 3077736"/>
                <a:gd name="connsiteX2" fmla="*/ 914400 w 914400"/>
                <a:gd name="connsiteY2" fmla="*/ 3077736 h 3077736"/>
              </a:gdLst>
              <a:ahLst/>
              <a:cxnLst>
                <a:cxn ang="0">
                  <a:pos x="connsiteX0" y="connsiteY0"/>
                </a:cxn>
                <a:cxn ang="0">
                  <a:pos x="connsiteX1" y="connsiteY1"/>
                </a:cxn>
                <a:cxn ang="0">
                  <a:pos x="connsiteX2" y="connsiteY2"/>
                </a:cxn>
              </a:cxnLst>
              <a:rect l="l" t="t" r="r" b="b"/>
              <a:pathLst>
                <a:path w="914400" h="3077736">
                  <a:moveTo>
                    <a:pt x="0" y="0"/>
                  </a:moveTo>
                  <a:lnTo>
                    <a:pt x="0" y="3077736"/>
                  </a:lnTo>
                  <a:lnTo>
                    <a:pt x="914400" y="3077736"/>
                  </a:lnTo>
                </a:path>
              </a:pathLst>
            </a:custGeom>
            <a:noFill/>
            <a:ln>
              <a:solidFill>
                <a:srgbClr val="5E247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itre 1">
              <a:extLst>
                <a:ext uri="{FF2B5EF4-FFF2-40B4-BE49-F238E27FC236}">
                  <a16:creationId xmlns:a16="http://schemas.microsoft.com/office/drawing/2014/main" id="{84082542-1E63-B472-38DA-96EFC053D2BC}"/>
                </a:ext>
              </a:extLst>
            </p:cNvPr>
            <p:cNvSpPr txBox="1">
              <a:spLocks/>
            </p:cNvSpPr>
            <p:nvPr/>
          </p:nvSpPr>
          <p:spPr>
            <a:xfrm>
              <a:off x="2082333" y="2885261"/>
              <a:ext cx="9779619" cy="12975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5E247C"/>
                  </a:solidFill>
                  <a:effectLst/>
                  <a:uLnTx/>
                  <a:uFillTx/>
                  <a:latin typeface="Arial" panose="020B0604020202020204" pitchFamily="34" charset="0"/>
                  <a:ea typeface="+mj-ea"/>
                  <a:cs typeface="Arial" panose="020B0604020202020204" pitchFamily="34" charset="0"/>
                </a:rPr>
                <a:t>Diagnostic evaluation of SAB	</a:t>
              </a:r>
            </a:p>
          </p:txBody>
        </p:sp>
      </p:grpSp>
      <p:sp>
        <p:nvSpPr>
          <p:cNvPr id="13" name="Espace réservé du contenu 3">
            <a:extLst>
              <a:ext uri="{FF2B5EF4-FFF2-40B4-BE49-F238E27FC236}">
                <a16:creationId xmlns:a16="http://schemas.microsoft.com/office/drawing/2014/main" id="{2D895441-1601-43F1-C709-8DC090859AC4}"/>
              </a:ext>
            </a:extLst>
          </p:cNvPr>
          <p:cNvSpPr txBox="1">
            <a:spLocks/>
          </p:cNvSpPr>
          <p:nvPr/>
        </p:nvSpPr>
        <p:spPr>
          <a:xfrm>
            <a:off x="3472284" y="148485"/>
            <a:ext cx="8419168" cy="3608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r-FR" sz="1800" b="1" i="1"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mn-cs"/>
              </a:rPr>
              <a:t>Staphylococcus aureus </a:t>
            </a:r>
            <a:r>
              <a:rPr kumimoji="0" lang="fr-FR" sz="1800" b="1" i="0" u="none" strike="noStrike" kern="1200" cap="none" spc="0" normalizeH="0" baseline="0" noProof="0" dirty="0" err="1">
                <a:ln>
                  <a:noFill/>
                </a:ln>
                <a:solidFill>
                  <a:srgbClr val="000000">
                    <a:lumMod val="50000"/>
                    <a:lumOff val="50000"/>
                  </a:srgbClr>
                </a:solidFill>
                <a:effectLst/>
                <a:uLnTx/>
                <a:uFillTx/>
                <a:latin typeface="Arial" panose="020B0604020202020204" pitchFamily="34" charset="0"/>
                <a:ea typeface="+mn-ea"/>
                <a:cs typeface="+mn-cs"/>
              </a:rPr>
              <a:t>bacteraemia</a:t>
            </a:r>
            <a:r>
              <a:rPr kumimoji="0" lang="fr-FR" sz="1800" b="1"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mn-cs"/>
              </a:rPr>
              <a:t>: </a:t>
            </a:r>
            <a:r>
              <a:rPr kumimoji="0" lang="fr-FR" sz="1800" b="1" i="0" u="none" strike="noStrike" kern="1200" cap="none" spc="0" normalizeH="0" baseline="0" noProof="0" dirty="0" err="1">
                <a:ln>
                  <a:noFill/>
                </a:ln>
                <a:solidFill>
                  <a:srgbClr val="000000">
                    <a:lumMod val="50000"/>
                    <a:lumOff val="50000"/>
                  </a:srgbClr>
                </a:solidFill>
                <a:effectLst/>
                <a:uLnTx/>
                <a:uFillTx/>
                <a:latin typeface="Arial" panose="020B0604020202020204" pitchFamily="34" charset="0"/>
                <a:ea typeface="+mn-ea"/>
                <a:cs typeface="+mn-cs"/>
              </a:rPr>
              <a:t>emerging</a:t>
            </a:r>
            <a:r>
              <a:rPr kumimoji="0" lang="fr-FR" sz="1800" b="1"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mn-cs"/>
              </a:rPr>
              <a:t> guidelines and updates</a:t>
            </a:r>
          </a:p>
        </p:txBody>
      </p:sp>
    </p:spTree>
    <p:extLst>
      <p:ext uri="{BB962C8B-B14F-4D97-AF65-F5344CB8AC3E}">
        <p14:creationId xmlns:p14="http://schemas.microsoft.com/office/powerpoint/2010/main" val="272841352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F5F57FE-2C6C-08F4-C37B-8D48D2619ECC}"/>
              </a:ext>
            </a:extLst>
          </p:cNvPr>
          <p:cNvSpPr>
            <a:spLocks noGrp="1"/>
          </p:cNvSpPr>
          <p:nvPr>
            <p:ph type="body" sz="quarter" idx="15"/>
          </p:nvPr>
        </p:nvSpPr>
        <p:spPr>
          <a:xfrm>
            <a:off x="960195" y="1151119"/>
            <a:ext cx="11104989" cy="4232354"/>
          </a:xfrm>
        </p:spPr>
        <p:txBody>
          <a:bodyPr/>
          <a:lstStyle/>
          <a:p>
            <a:r>
              <a:rPr lang="en-US" dirty="0"/>
              <a:t>In a multicenter, retrospective matched study, treatment with C/T resulted in a higher rate of clinical success compared to treatment with CZA</a:t>
            </a:r>
          </a:p>
          <a:p>
            <a:pPr lvl="1"/>
            <a:r>
              <a:rPr lang="en-US" dirty="0"/>
              <a:t>Differential response rates driven by recurrent infections among patients with pneumonia</a:t>
            </a:r>
          </a:p>
          <a:p>
            <a:pPr>
              <a:spcBef>
                <a:spcPts val="2400"/>
              </a:spcBef>
            </a:pPr>
            <a:r>
              <a:rPr lang="en-US" dirty="0"/>
              <a:t>Robust retrospective, multicenter comparative-effectiveness studies are feasible</a:t>
            </a:r>
          </a:p>
          <a:p>
            <a:pPr lvl="1"/>
            <a:r>
              <a:rPr lang="en-US" dirty="0"/>
              <a:t>Groups were well-balanced by severity of illness and time to treatment initiation </a:t>
            </a:r>
          </a:p>
          <a:p>
            <a:pPr lvl="1"/>
            <a:r>
              <a:rPr lang="en-US" dirty="0"/>
              <a:t>Subtle differences in Charlson score, immunocompromised patients and dosing practices that were adjusted for in conditional logistic regression analyses</a:t>
            </a:r>
          </a:p>
          <a:p>
            <a:pPr>
              <a:spcBef>
                <a:spcPts val="2400"/>
              </a:spcBef>
            </a:pPr>
            <a:r>
              <a:rPr lang="en-US" dirty="0"/>
              <a:t>CACTUS represents real-world patients infected by MDR </a:t>
            </a:r>
            <a:r>
              <a:rPr lang="en-US" i="1" dirty="0"/>
              <a:t>P. aeruginosa</a:t>
            </a:r>
            <a:r>
              <a:rPr lang="en-US" dirty="0"/>
              <a:t>, for which outcomes can still be improved</a:t>
            </a:r>
          </a:p>
          <a:p>
            <a:pPr lvl="1"/>
            <a:r>
              <a:rPr lang="en-US" dirty="0"/>
              <a:t>23% of patients died within 30 days of treatment initiation</a:t>
            </a:r>
          </a:p>
          <a:p>
            <a:pPr lvl="1"/>
            <a:r>
              <a:rPr lang="en-US" dirty="0"/>
              <a:t>Rates of treatment-emergent resistance and recurrent infections were common</a:t>
            </a:r>
          </a:p>
        </p:txBody>
      </p:sp>
      <p:sp>
        <p:nvSpPr>
          <p:cNvPr id="4" name="Titre 3">
            <a:extLst>
              <a:ext uri="{FF2B5EF4-FFF2-40B4-BE49-F238E27FC236}">
                <a16:creationId xmlns:a16="http://schemas.microsoft.com/office/drawing/2014/main" id="{722038B7-8EAD-CE8E-91E7-3E0F60361079}"/>
              </a:ext>
            </a:extLst>
          </p:cNvPr>
          <p:cNvSpPr>
            <a:spLocks noGrp="1"/>
          </p:cNvSpPr>
          <p:nvPr>
            <p:ph type="title"/>
          </p:nvPr>
        </p:nvSpPr>
        <p:spPr/>
        <p:txBody>
          <a:bodyPr/>
          <a:lstStyle/>
          <a:p>
            <a:r>
              <a:rPr lang="fr-FR" dirty="0"/>
              <a:t>Study Conclusions</a:t>
            </a:r>
          </a:p>
        </p:txBody>
      </p:sp>
      <p:sp>
        <p:nvSpPr>
          <p:cNvPr id="6" name="Espace réservé du contenu 5">
            <a:extLst>
              <a:ext uri="{FF2B5EF4-FFF2-40B4-BE49-F238E27FC236}">
                <a16:creationId xmlns:a16="http://schemas.microsoft.com/office/drawing/2014/main" id="{0D4AACCF-D754-B2C9-B4B5-249E0A2FF6E5}"/>
              </a:ext>
            </a:extLst>
          </p:cNvPr>
          <p:cNvSpPr>
            <a:spLocks noGrp="1"/>
          </p:cNvSpPr>
          <p:nvPr>
            <p:ph sz="quarter" idx="16"/>
          </p:nvPr>
        </p:nvSpPr>
        <p:spPr/>
        <p:txBody>
          <a:bodyPr/>
          <a:lstStyle/>
          <a:p>
            <a:r>
              <a:rPr lang="fr-FR" dirty="0"/>
              <a:t>Ryan SHIELDS et al., ECCMID</a:t>
            </a:r>
            <a:r>
              <a:rPr lang="fr-FR" baseline="30000" dirty="0"/>
              <a:t>®</a:t>
            </a:r>
            <a:r>
              <a:rPr lang="fr-FR" dirty="0"/>
              <a:t> 2024, Abs#O1174</a:t>
            </a:r>
          </a:p>
        </p:txBody>
      </p:sp>
      <p:sp>
        <p:nvSpPr>
          <p:cNvPr id="7" name="Espace réservé du texte 6">
            <a:extLst>
              <a:ext uri="{FF2B5EF4-FFF2-40B4-BE49-F238E27FC236}">
                <a16:creationId xmlns:a16="http://schemas.microsoft.com/office/drawing/2014/main" id="{34AB168B-47EA-9503-767F-4618971772F4}"/>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43149831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78A7E12-9C88-87F4-AA29-9DFF89E41BE9}"/>
              </a:ext>
            </a:extLst>
          </p:cNvPr>
          <p:cNvSpPr>
            <a:spLocks noGrp="1"/>
          </p:cNvSpPr>
          <p:nvPr>
            <p:ph type="body" sz="quarter" idx="17"/>
          </p:nvPr>
        </p:nvSpPr>
        <p:spPr/>
        <p:txBody>
          <a:bodyPr/>
          <a:lstStyle/>
          <a:p>
            <a:r>
              <a:rPr lang="fr-FR" dirty="0"/>
              <a:t>Diagnostic </a:t>
            </a:r>
            <a:r>
              <a:rPr lang="fr-FR" dirty="0" err="1"/>
              <a:t>microbiology</a:t>
            </a:r>
            <a:endParaRPr lang="fr-FR" dirty="0"/>
          </a:p>
        </p:txBody>
      </p:sp>
    </p:spTree>
    <p:extLst>
      <p:ext uri="{BB962C8B-B14F-4D97-AF65-F5344CB8AC3E}">
        <p14:creationId xmlns:p14="http://schemas.microsoft.com/office/powerpoint/2010/main" val="43832602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Old meets new: validating the clinical utility of </a:t>
            </a:r>
            <a:r>
              <a:rPr lang="en-US" dirty="0" err="1"/>
              <a:t>ChatGPT</a:t>
            </a:r>
            <a:r>
              <a:rPr lang="en-US" dirty="0"/>
              <a:t> in advancing Gram stain interpretations</a:t>
            </a:r>
            <a:endParaRPr lang="fr-FR" dirty="0"/>
          </a:p>
        </p:txBody>
      </p:sp>
      <p:sp>
        <p:nvSpPr>
          <p:cNvPr id="6" name="Espace réservé du contenu 5"/>
          <p:cNvSpPr>
            <a:spLocks noGrp="1"/>
          </p:cNvSpPr>
          <p:nvPr>
            <p:ph sz="quarter" idx="10"/>
          </p:nvPr>
        </p:nvSpPr>
        <p:spPr/>
        <p:txBody>
          <a:bodyPr/>
          <a:lstStyle/>
          <a:p>
            <a:r>
              <a:rPr lang="fr-FR" dirty="0" err="1"/>
              <a:t>Raksha</a:t>
            </a:r>
            <a:r>
              <a:rPr lang="fr-FR" dirty="0"/>
              <a:t> KOCHI et al., ECCMID</a:t>
            </a:r>
            <a:r>
              <a:rPr lang="fr-FR" baseline="30000" dirty="0"/>
              <a:t>Ⓡ</a:t>
            </a:r>
            <a:r>
              <a:rPr lang="fr-FR" dirty="0"/>
              <a:t> 2024, Abs#O0152</a:t>
            </a:r>
          </a:p>
        </p:txBody>
      </p:sp>
      <p:sp>
        <p:nvSpPr>
          <p:cNvPr id="2" name="Espace réservé du contenu 3">
            <a:extLst>
              <a:ext uri="{FF2B5EF4-FFF2-40B4-BE49-F238E27FC236}">
                <a16:creationId xmlns:a16="http://schemas.microsoft.com/office/drawing/2014/main" id="{FE4B8C5F-83AE-2A89-320B-9B6858AFA78C}"/>
              </a:ext>
            </a:extLst>
          </p:cNvPr>
          <p:cNvSpPr>
            <a:spLocks noGrp="1"/>
          </p:cNvSpPr>
          <p:nvPr>
            <p:ph sz="quarter" idx="11"/>
          </p:nvPr>
        </p:nvSpPr>
        <p:spPr>
          <a:xfrm>
            <a:off x="3472284" y="148485"/>
            <a:ext cx="8419168" cy="360864"/>
          </a:xfrm>
        </p:spPr>
        <p:txBody>
          <a:bodyPr/>
          <a:lstStyle/>
          <a:p>
            <a:r>
              <a:rPr lang="fr-FR" dirty="0" err="1"/>
              <a:t>Artificial</a:t>
            </a:r>
            <a:r>
              <a:rPr lang="fr-FR" dirty="0"/>
              <a:t> intelligence application in diagnostics</a:t>
            </a:r>
          </a:p>
        </p:txBody>
      </p:sp>
    </p:spTree>
    <p:extLst>
      <p:ext uri="{BB962C8B-B14F-4D97-AF65-F5344CB8AC3E}">
        <p14:creationId xmlns:p14="http://schemas.microsoft.com/office/powerpoint/2010/main" val="159706536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err="1"/>
              <a:t>Methodology</a:t>
            </a:r>
            <a:endParaRPr lang="fr-FR" dirty="0"/>
          </a:p>
        </p:txBody>
      </p:sp>
      <p:sp>
        <p:nvSpPr>
          <p:cNvPr id="6" name="Espace réservé du contenu 5"/>
          <p:cNvSpPr>
            <a:spLocks noGrp="1"/>
          </p:cNvSpPr>
          <p:nvPr>
            <p:ph sz="quarter" idx="16"/>
          </p:nvPr>
        </p:nvSpPr>
        <p:spPr/>
        <p:txBody>
          <a:bodyPr/>
          <a:lstStyle/>
          <a:p>
            <a:r>
              <a:rPr lang="fr-FR" dirty="0" err="1"/>
              <a:t>Raksha</a:t>
            </a:r>
            <a:r>
              <a:rPr lang="fr-FR" dirty="0"/>
              <a:t> KOCHI et al., ECCMID</a:t>
            </a:r>
            <a:r>
              <a:rPr lang="fr-FR" baseline="30000" dirty="0"/>
              <a:t>Ⓡ</a:t>
            </a:r>
            <a:r>
              <a:rPr lang="fr-FR" dirty="0"/>
              <a:t> 2024, Abs#O0152</a:t>
            </a:r>
          </a:p>
        </p:txBody>
      </p:sp>
      <p:graphicFrame>
        <p:nvGraphicFramePr>
          <p:cNvPr id="7" name="Tableau 6"/>
          <p:cNvGraphicFramePr>
            <a:graphicFrameLocks noGrp="1"/>
          </p:cNvGraphicFramePr>
          <p:nvPr/>
        </p:nvGraphicFramePr>
        <p:xfrm>
          <a:off x="1530561" y="923143"/>
          <a:ext cx="10248872" cy="5148000"/>
        </p:xfrm>
        <a:graphic>
          <a:graphicData uri="http://schemas.openxmlformats.org/drawingml/2006/table">
            <a:tbl>
              <a:tblPr firstRow="1" bandRow="1">
                <a:tableStyleId>{5C22544A-7EE6-4342-B048-85BDC9FD1C3A}</a:tableStyleId>
              </a:tblPr>
              <a:tblGrid>
                <a:gridCol w="3758451">
                  <a:extLst>
                    <a:ext uri="{9D8B030D-6E8A-4147-A177-3AD203B41FA5}">
                      <a16:colId xmlns:a16="http://schemas.microsoft.com/office/drawing/2014/main" val="20000"/>
                    </a:ext>
                  </a:extLst>
                </a:gridCol>
                <a:gridCol w="6490421">
                  <a:extLst>
                    <a:ext uri="{9D8B030D-6E8A-4147-A177-3AD203B41FA5}">
                      <a16:colId xmlns:a16="http://schemas.microsoft.com/office/drawing/2014/main" val="20001"/>
                    </a:ext>
                  </a:extLst>
                </a:gridCol>
              </a:tblGrid>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Study Design</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marR="0" lvl="0" indent="0" algn="l" defTabSz="609585" rtl="0" eaLnBrk="1" fontAlgn="auto" latinLnBrk="0" hangingPunct="1">
                        <a:lnSpc>
                          <a:spcPct val="100000"/>
                        </a:lnSpc>
                        <a:spcBef>
                          <a:spcPts val="0"/>
                        </a:spcBef>
                        <a:spcAft>
                          <a:spcPts val="0"/>
                        </a:spcAft>
                        <a:buClrTx/>
                        <a:buSzTx/>
                        <a:buFontTx/>
                        <a:buNone/>
                        <a:tabLst>
                          <a:tab pos="452438" algn="l"/>
                          <a:tab pos="722313" algn="l"/>
                        </a:tabLst>
                        <a:defRPr/>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Prospective observational study validating Al-generated clinical interpretations of Gram stain of sputum samples for workflow improvements.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0"/>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Sample Selection</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7238 sputum samples collected from our tertiary hospital over the course of one year, from July 2022 to June 2023.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Pre-processing of Data</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Organized and standardized the collected data set with data cleaning, normalization, feature extraction, and integration to ensure data quality and prepare for analysis by </a:t>
                      </a:r>
                      <a:r>
                        <a:rPr lang="en-US"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ChatGPT</a:t>
                      </a: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 3.5.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Training </a:t>
                      </a:r>
                      <a:r>
                        <a:rPr lang="en-US" sz="1400" b="1" kern="1200" dirty="0" err="1">
                          <a:solidFill>
                            <a:schemeClr val="lt1"/>
                          </a:solidFill>
                          <a:latin typeface="Arial" panose="020B0604020202020204" pitchFamily="34" charset="0"/>
                          <a:ea typeface="+mn-ea"/>
                          <a:cs typeface="Arial" panose="020B0604020202020204" pitchFamily="34" charset="0"/>
                        </a:rPr>
                        <a:t>ChatGPT</a:t>
                      </a:r>
                      <a:endParaRPr lang="en-US"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Trained with fine-tuning on specific data subset with </a:t>
                      </a:r>
                      <a:r>
                        <a:rPr lang="en-US" sz="1200" b="0" i="1" kern="1200" dirty="0">
                          <a:solidFill>
                            <a:schemeClr val="tx1">
                              <a:lumMod val="75000"/>
                              <a:lumOff val="25000"/>
                            </a:schemeClr>
                          </a:solidFill>
                          <a:latin typeface="Arial" panose="020B0604020202020204" pitchFamily="34" charset="0"/>
                          <a:ea typeface="+mn-ea"/>
                          <a:cs typeface="Arial" panose="020B0604020202020204" pitchFamily="34" charset="0"/>
                        </a:rPr>
                        <a:t>'Prompts</a:t>
                      </a: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Verbatim Case Transcription</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Gram stain reports were typed verbatim with accompanying clinical information provided on the request forms.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Independent Reviewers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marR="0" lvl="0" indent="0" algn="l" defTabSz="609585" rtl="0" eaLnBrk="1" fontAlgn="auto" latinLnBrk="0" hangingPunct="1">
                        <a:lnSpc>
                          <a:spcPct val="100000"/>
                        </a:lnSpc>
                        <a:spcBef>
                          <a:spcPts val="0"/>
                        </a:spcBef>
                        <a:spcAft>
                          <a:spcPts val="0"/>
                        </a:spcAft>
                        <a:buClrTx/>
                        <a:buSzTx/>
                        <a:buFontTx/>
                        <a:buNone/>
                        <a:tabLst>
                          <a:tab pos="452438" algn="l"/>
                          <a:tab pos="722313" algn="l"/>
                        </a:tabLst>
                        <a:defRPr/>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Two independent reviewers were assigned to evaluate </a:t>
                      </a:r>
                      <a:r>
                        <a:rPr lang="en-US"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ChatGPT's</a:t>
                      </a: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 responses for each report.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863467306"/>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Qualitative Assessment Framework</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For evaluation of </a:t>
                      </a:r>
                      <a:r>
                        <a:rPr lang="en-US"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ChatGPT's</a:t>
                      </a: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 responses, specific details and components of the framework are represented in the concept map.</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45907051"/>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Evaluation and Validation</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Responses assessed for accuracy, comprehensiveness, and clinical relevance of the information provided.</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10106101"/>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Response Generation</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Salivary contamination (Bartlett scoring system) pathogen identification, commensals, antimicrobial advice, infection control and treatment recommendations.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402810055"/>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Data Analysis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Reviewers' assessments analyzed for patterns, trends, and limitations in </a:t>
                      </a:r>
                      <a:r>
                        <a:rPr lang="en-US"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ChatGPT's</a:t>
                      </a: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 diagnostic capabilities for Gram stain interpretations.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1883365"/>
                  </a:ext>
                </a:extLst>
              </a:tr>
              <a:tr h="468000">
                <a:tc>
                  <a:txBody>
                    <a:bodyPr/>
                    <a:lstStyle/>
                    <a:p>
                      <a:pPr marL="0" algn="ctr" defTabSz="914400" rtl="0" eaLnBrk="1" latinLnBrk="0" hangingPunct="1">
                        <a:spcBef>
                          <a:spcPts val="0"/>
                        </a:spcBef>
                      </a:pPr>
                      <a:r>
                        <a:rPr lang="en-US" sz="1400" b="1" kern="1200" dirty="0">
                          <a:solidFill>
                            <a:schemeClr val="lt1"/>
                          </a:solidFill>
                          <a:latin typeface="Arial" panose="020B0604020202020204" pitchFamily="34" charset="0"/>
                          <a:ea typeface="+mn-ea"/>
                          <a:cs typeface="Arial" panose="020B0604020202020204" pitchFamily="34" charset="0"/>
                        </a:rPr>
                        <a:t>Ethical Considerations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72000" indent="0" algn="l" defTabSz="609585" rtl="0" eaLnBrk="1" latinLnBrk="0" hangingPunct="1">
                        <a:lnSpc>
                          <a:spcPct val="100000"/>
                        </a:lnSpc>
                        <a:spcBef>
                          <a:spcPts val="0"/>
                        </a:spcBef>
                        <a:tabLst>
                          <a:tab pos="452438" algn="l"/>
                          <a:tab pos="722313" algn="l"/>
                        </a:tabLst>
                      </a:pPr>
                      <a:r>
                        <a:rPr lang="en-US" sz="1200" b="0" kern="1200" dirty="0">
                          <a:solidFill>
                            <a:schemeClr val="tx1">
                              <a:lumMod val="75000"/>
                              <a:lumOff val="25000"/>
                            </a:schemeClr>
                          </a:solidFill>
                          <a:latin typeface="Arial" panose="020B0604020202020204" pitchFamily="34" charset="0"/>
                          <a:ea typeface="+mn-ea"/>
                          <a:cs typeface="Arial" panose="020B0604020202020204" pitchFamily="34" charset="0"/>
                        </a:rPr>
                        <a:t>Adhered to ethical guidelines, obtained necessary institutional approvals (Ref-SMH/IEC/Jan 2023/08012023/18), de-identified patient data if any, and ensured confidentiality.</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92471510"/>
                  </a:ext>
                </a:extLst>
              </a:tr>
            </a:tbl>
          </a:graphicData>
        </a:graphic>
      </p:graphicFrame>
    </p:spTree>
    <p:extLst>
      <p:ext uri="{BB962C8B-B14F-4D97-AF65-F5344CB8AC3E}">
        <p14:creationId xmlns:p14="http://schemas.microsoft.com/office/powerpoint/2010/main" val="428486017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p:cNvSpPr>
            <a:spLocks noGrp="1"/>
          </p:cNvSpPr>
          <p:nvPr>
            <p:ph sz="quarter" idx="16"/>
          </p:nvPr>
        </p:nvSpPr>
        <p:spPr/>
        <p:txBody>
          <a:bodyPr/>
          <a:lstStyle/>
          <a:p>
            <a:r>
              <a:rPr lang="fr-FR" dirty="0" err="1"/>
              <a:t>Raksha</a:t>
            </a:r>
            <a:r>
              <a:rPr lang="fr-FR" dirty="0"/>
              <a:t> KOCHI et al., ECCMID</a:t>
            </a:r>
            <a:r>
              <a:rPr lang="fr-FR" baseline="30000" dirty="0"/>
              <a:t>Ⓡ</a:t>
            </a:r>
            <a:r>
              <a:rPr lang="fr-FR" dirty="0"/>
              <a:t> 2024, Abs#O0152</a:t>
            </a:r>
          </a:p>
        </p:txBody>
      </p:sp>
      <p:grpSp>
        <p:nvGrpSpPr>
          <p:cNvPr id="34" name="Groupe 33"/>
          <p:cNvGrpSpPr/>
          <p:nvPr/>
        </p:nvGrpSpPr>
        <p:grpSpPr>
          <a:xfrm>
            <a:off x="1647846" y="1725980"/>
            <a:ext cx="9887706" cy="3762211"/>
            <a:chOff x="1647846" y="1725980"/>
            <a:chExt cx="9887706" cy="3762211"/>
          </a:xfrm>
        </p:grpSpPr>
        <p:sp>
          <p:nvSpPr>
            <p:cNvPr id="7" name="Freeform 41">
              <a:extLst>
                <a:ext uri="{FF2B5EF4-FFF2-40B4-BE49-F238E27FC236}">
                  <a16:creationId xmlns:a16="http://schemas.microsoft.com/office/drawing/2014/main" id="{B0A83D01-593E-99B5-3353-728FD77D4D0D}"/>
                </a:ext>
              </a:extLst>
            </p:cNvPr>
            <p:cNvSpPr/>
            <p:nvPr/>
          </p:nvSpPr>
          <p:spPr>
            <a:xfrm>
              <a:off x="1647846" y="1725980"/>
              <a:ext cx="1711580" cy="992506"/>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1</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GATHER THE DATASET</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Gram stain findings of sputum samples</a:t>
              </a:r>
            </a:p>
          </p:txBody>
        </p:sp>
        <p:sp>
          <p:nvSpPr>
            <p:cNvPr id="8" name="Freeform 41">
              <a:extLst>
                <a:ext uri="{FF2B5EF4-FFF2-40B4-BE49-F238E27FC236}">
                  <a16:creationId xmlns:a16="http://schemas.microsoft.com/office/drawing/2014/main" id="{B0A83D01-593E-99B5-3353-728FD77D4D0D}"/>
                </a:ext>
              </a:extLst>
            </p:cNvPr>
            <p:cNvSpPr/>
            <p:nvPr/>
          </p:nvSpPr>
          <p:spPr>
            <a:xfrm>
              <a:off x="3846476" y="1725980"/>
              <a:ext cx="2448772"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2</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DATA ANNOTATION</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Sample quality-acceptance and rejection criteria, pathogen identification, clinical advice and</a:t>
              </a:r>
              <a:r>
                <a:rPr lang="en-US" sz="1000" b="1" kern="0" dirty="0">
                  <a:solidFill>
                    <a:prstClr val="white"/>
                  </a:solidFill>
                  <a:latin typeface="Century Gothic" panose="020B0502020202020204" pitchFamily="34" charset="0"/>
                  <a:cs typeface="Arial" panose="020B0604020202020204" pitchFamily="34" charset="0"/>
                </a:rPr>
                <a:t> </a:t>
              </a:r>
              <a:r>
                <a:rPr lang="en-US" sz="900" kern="0" dirty="0">
                  <a:solidFill>
                    <a:prstClr val="white"/>
                  </a:solidFill>
                  <a:latin typeface="Century Gothic" panose="020B0502020202020204" pitchFamily="34" charset="0"/>
                  <a:cs typeface="Arial" panose="020B0604020202020204" pitchFamily="34" charset="0"/>
                </a:rPr>
                <a:t>additional remarks</a:t>
              </a:r>
            </a:p>
          </p:txBody>
        </p:sp>
        <p:sp>
          <p:nvSpPr>
            <p:cNvPr id="9" name="Freeform 41">
              <a:extLst>
                <a:ext uri="{FF2B5EF4-FFF2-40B4-BE49-F238E27FC236}">
                  <a16:creationId xmlns:a16="http://schemas.microsoft.com/office/drawing/2014/main" id="{B0A83D01-593E-99B5-3353-728FD77D4D0D}"/>
                </a:ext>
              </a:extLst>
            </p:cNvPr>
            <p:cNvSpPr/>
            <p:nvPr/>
          </p:nvSpPr>
          <p:spPr>
            <a:xfrm>
              <a:off x="6782299" y="1725980"/>
              <a:ext cx="2133101"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3</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DATA PREPROCESSING</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Clean and pre- process the dataset to ensure consistency and quality</a:t>
              </a:r>
            </a:p>
          </p:txBody>
        </p:sp>
        <p:sp>
          <p:nvSpPr>
            <p:cNvPr id="10" name="Freeform 41">
              <a:extLst>
                <a:ext uri="{FF2B5EF4-FFF2-40B4-BE49-F238E27FC236}">
                  <a16:creationId xmlns:a16="http://schemas.microsoft.com/office/drawing/2014/main" id="{B0A83D01-593E-99B5-3353-728FD77D4D0D}"/>
                </a:ext>
              </a:extLst>
            </p:cNvPr>
            <p:cNvSpPr/>
            <p:nvPr/>
          </p:nvSpPr>
          <p:spPr>
            <a:xfrm>
              <a:off x="9402451" y="1725980"/>
              <a:ext cx="2133101"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4 </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TRAINING CHATGPT MODEL</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using 'PROMPTS' (Level 1 to 3) designed by the Clinical Microbiologist</a:t>
              </a:r>
            </a:p>
          </p:txBody>
        </p:sp>
        <p:sp>
          <p:nvSpPr>
            <p:cNvPr id="11" name="Freeform 41">
              <a:extLst>
                <a:ext uri="{FF2B5EF4-FFF2-40B4-BE49-F238E27FC236}">
                  <a16:creationId xmlns:a16="http://schemas.microsoft.com/office/drawing/2014/main" id="{B0A83D01-593E-99B5-3353-728FD77D4D0D}"/>
                </a:ext>
              </a:extLst>
            </p:cNvPr>
            <p:cNvSpPr/>
            <p:nvPr/>
          </p:nvSpPr>
          <p:spPr>
            <a:xfrm>
              <a:off x="9402450" y="3110832"/>
              <a:ext cx="2133101"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5</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 FINE TUNING</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the initial model using the annotated dataset</a:t>
              </a:r>
            </a:p>
          </p:txBody>
        </p:sp>
        <p:sp>
          <p:nvSpPr>
            <p:cNvPr id="12" name="Freeform 41">
              <a:extLst>
                <a:ext uri="{FF2B5EF4-FFF2-40B4-BE49-F238E27FC236}">
                  <a16:creationId xmlns:a16="http://schemas.microsoft.com/office/drawing/2014/main" id="{B0A83D01-593E-99B5-3353-728FD77D4D0D}"/>
                </a:ext>
              </a:extLst>
            </p:cNvPr>
            <p:cNvSpPr/>
            <p:nvPr/>
          </p:nvSpPr>
          <p:spPr>
            <a:xfrm>
              <a:off x="9402451" y="4495685"/>
              <a:ext cx="2133101"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6 </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VAIDATION OF DATASET</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Evaluate the fine tuned </a:t>
              </a:r>
              <a:r>
                <a:rPr lang="en-US" sz="900" kern="0" dirty="0" err="1">
                  <a:solidFill>
                    <a:prstClr val="white"/>
                  </a:solidFill>
                  <a:latin typeface="Century Gothic" panose="020B0502020202020204" pitchFamily="34" charset="0"/>
                  <a:cs typeface="Arial" panose="020B0604020202020204" pitchFamily="34" charset="0"/>
                </a:rPr>
                <a:t>ChatGPT</a:t>
              </a:r>
              <a:endParaRPr lang="en-US" sz="900" kern="0" dirty="0">
                <a:solidFill>
                  <a:prstClr val="white"/>
                </a:solidFill>
                <a:latin typeface="Century Gothic" panose="020B0502020202020204" pitchFamily="34" charset="0"/>
                <a:cs typeface="Arial" panose="020B0604020202020204" pitchFamily="34" charset="0"/>
              </a:endParaRP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model</a:t>
              </a:r>
            </a:p>
          </p:txBody>
        </p:sp>
        <p:sp>
          <p:nvSpPr>
            <p:cNvPr id="13" name="Freeform 41">
              <a:extLst>
                <a:ext uri="{FF2B5EF4-FFF2-40B4-BE49-F238E27FC236}">
                  <a16:creationId xmlns:a16="http://schemas.microsoft.com/office/drawing/2014/main" id="{B0A83D01-593E-99B5-3353-728FD77D4D0D}"/>
                </a:ext>
              </a:extLst>
            </p:cNvPr>
            <p:cNvSpPr/>
            <p:nvPr/>
          </p:nvSpPr>
          <p:spPr>
            <a:xfrm>
              <a:off x="1647847" y="3110832"/>
              <a:ext cx="1711580"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REPEAT STEPS 4 TO 8</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if model performance not satisfactory</a:t>
              </a:r>
            </a:p>
          </p:txBody>
        </p:sp>
        <p:sp>
          <p:nvSpPr>
            <p:cNvPr id="14" name="Freeform 41">
              <a:extLst>
                <a:ext uri="{FF2B5EF4-FFF2-40B4-BE49-F238E27FC236}">
                  <a16:creationId xmlns:a16="http://schemas.microsoft.com/office/drawing/2014/main" id="{B0A83D01-593E-99B5-3353-728FD77D4D0D}"/>
                </a:ext>
              </a:extLst>
            </p:cNvPr>
            <p:cNvSpPr/>
            <p:nvPr/>
          </p:nvSpPr>
          <p:spPr>
            <a:xfrm>
              <a:off x="1647846" y="4495685"/>
              <a:ext cx="1711580"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8</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ITERATIVE REFINEMENT</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Analyze the</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performance of the </a:t>
              </a:r>
              <a:r>
                <a:rPr lang="en-US" sz="900" kern="0" dirty="0" err="1">
                  <a:solidFill>
                    <a:prstClr val="white"/>
                  </a:solidFill>
                  <a:latin typeface="Century Gothic" panose="020B0502020202020204" pitchFamily="34" charset="0"/>
                  <a:cs typeface="Arial" panose="020B0604020202020204" pitchFamily="34" charset="0"/>
                </a:rPr>
                <a:t>ChatGPT</a:t>
              </a:r>
              <a:r>
                <a:rPr lang="en-US" sz="900" kern="0" dirty="0">
                  <a:solidFill>
                    <a:prstClr val="white"/>
                  </a:solidFill>
                  <a:latin typeface="Century Gothic" panose="020B0502020202020204" pitchFamily="34" charset="0"/>
                  <a:cs typeface="Arial" panose="020B0604020202020204" pitchFamily="34" charset="0"/>
                </a:rPr>
                <a:t> Model</a:t>
              </a:r>
            </a:p>
          </p:txBody>
        </p:sp>
        <p:sp>
          <p:nvSpPr>
            <p:cNvPr id="15" name="Freeform 41">
              <a:extLst>
                <a:ext uri="{FF2B5EF4-FFF2-40B4-BE49-F238E27FC236}">
                  <a16:creationId xmlns:a16="http://schemas.microsoft.com/office/drawing/2014/main" id="{B0A83D01-593E-99B5-3353-728FD77D4D0D}"/>
                </a:ext>
              </a:extLst>
            </p:cNvPr>
            <p:cNvSpPr/>
            <p:nvPr/>
          </p:nvSpPr>
          <p:spPr>
            <a:xfrm>
              <a:off x="4462670" y="4495685"/>
              <a:ext cx="3816625" cy="992506"/>
            </a:xfrm>
            <a:prstGeom prst="roundRect">
              <a:avLst>
                <a:gd name="adj" fmla="val 9151"/>
              </a:avLst>
            </a:prstGeom>
            <a:solidFill>
              <a:srgbClr val="5E247C"/>
            </a:solidFill>
            <a:ln w="25400" cap="flat" cmpd="sng" algn="ctr">
              <a:noFill/>
              <a:prstDash val="solid"/>
            </a:ln>
            <a:effectLst/>
          </p:spPr>
          <p:txBody>
            <a:bodyPr spcFirstLastPara="0" vert="horz" wrap="square" lIns="36000" tIns="74434" rIns="36000" bIns="74434" numCol="1" spcCol="1270" anchor="ctr" anchorCtr="0">
              <a:noAutofit/>
            </a:bodyPr>
            <a:lstStyle/>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7 </a:t>
              </a:r>
            </a:p>
            <a:p>
              <a:pPr lvl="0" algn="ctr" defTabSz="514350">
                <a:lnSpc>
                  <a:spcPts val="1500"/>
                </a:lnSpc>
                <a:defRPr/>
              </a:pPr>
              <a:r>
                <a:rPr lang="en-US" sz="1100" b="1" kern="0" dirty="0">
                  <a:solidFill>
                    <a:prstClr val="white"/>
                  </a:solidFill>
                  <a:latin typeface="Century Gothic" panose="020B0502020202020204" pitchFamily="34" charset="0"/>
                  <a:cs typeface="Arial" panose="020B0604020202020204" pitchFamily="34" charset="0"/>
                </a:rPr>
                <a:t>EVALUATION</a:t>
              </a:r>
            </a:p>
            <a:p>
              <a:pPr lvl="0" algn="ctr" defTabSz="514350">
                <a:lnSpc>
                  <a:spcPts val="1500"/>
                </a:lnSpc>
                <a:defRPr/>
              </a:pPr>
              <a:r>
                <a:rPr lang="en-US" sz="900" kern="0" dirty="0">
                  <a:solidFill>
                    <a:prstClr val="white"/>
                  </a:solidFill>
                  <a:latin typeface="Century Gothic" panose="020B0502020202020204" pitchFamily="34" charset="0"/>
                  <a:cs typeface="Arial" panose="020B0604020202020204" pitchFamily="34" charset="0"/>
                </a:rPr>
                <a:t>Apply the fine tuned model to the validation dataset and assess it's performance</a:t>
              </a:r>
            </a:p>
          </p:txBody>
        </p:sp>
        <p:cxnSp>
          <p:nvCxnSpPr>
            <p:cNvPr id="17" name="Connecteur droit avec flèche 16"/>
            <p:cNvCxnSpPr>
              <a:stCxn id="7" idx="3"/>
              <a:endCxn id="8" idx="1"/>
            </p:cNvCxnSpPr>
            <p:nvPr/>
          </p:nvCxnSpPr>
          <p:spPr>
            <a:xfrm>
              <a:off x="3359426" y="2222233"/>
              <a:ext cx="487050" cy="0"/>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necteur droit avec flèche 17"/>
            <p:cNvCxnSpPr/>
            <p:nvPr/>
          </p:nvCxnSpPr>
          <p:spPr>
            <a:xfrm>
              <a:off x="6295248" y="2222233"/>
              <a:ext cx="487050" cy="0"/>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droit avec flèche 18"/>
            <p:cNvCxnSpPr/>
            <p:nvPr/>
          </p:nvCxnSpPr>
          <p:spPr>
            <a:xfrm>
              <a:off x="8915400" y="2222233"/>
              <a:ext cx="487050" cy="0"/>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p:cNvCxnSpPr/>
            <p:nvPr/>
          </p:nvCxnSpPr>
          <p:spPr>
            <a:xfrm flipH="1">
              <a:off x="10469000" y="2718485"/>
              <a:ext cx="1" cy="392347"/>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flipH="1">
              <a:off x="10469000" y="4103338"/>
              <a:ext cx="1" cy="392347"/>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p:cNvCxnSpPr/>
            <p:nvPr/>
          </p:nvCxnSpPr>
          <p:spPr>
            <a:xfrm flipV="1">
              <a:off x="2502612" y="4103338"/>
              <a:ext cx="1024" cy="375518"/>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droit avec flèche 25"/>
            <p:cNvCxnSpPr>
              <a:stCxn id="12" idx="1"/>
              <a:endCxn id="15" idx="3"/>
            </p:cNvCxnSpPr>
            <p:nvPr/>
          </p:nvCxnSpPr>
          <p:spPr>
            <a:xfrm flipH="1">
              <a:off x="8279295" y="4991938"/>
              <a:ext cx="1123156" cy="0"/>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eur droit avec flèche 28"/>
            <p:cNvCxnSpPr>
              <a:stCxn id="15" idx="1"/>
            </p:cNvCxnSpPr>
            <p:nvPr/>
          </p:nvCxnSpPr>
          <p:spPr>
            <a:xfrm flipH="1">
              <a:off x="3359426" y="4991938"/>
              <a:ext cx="1103244" cy="0"/>
            </a:xfrm>
            <a:prstGeom prst="straightConnector1">
              <a:avLst/>
            </a:prstGeom>
            <a:ln w="28575">
              <a:solidFill>
                <a:srgbClr val="CFA4E4"/>
              </a:solidFill>
              <a:tailEnd type="triangle"/>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1346200" y="1064192"/>
            <a:ext cx="10502900" cy="473970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Espace réservé du texte 1"/>
          <p:cNvSpPr>
            <a:spLocks noGrp="1"/>
          </p:cNvSpPr>
          <p:nvPr>
            <p:ph type="body" sz="quarter" idx="15"/>
          </p:nvPr>
        </p:nvSpPr>
        <p:spPr>
          <a:xfrm>
            <a:off x="1477028" y="837380"/>
            <a:ext cx="5879834" cy="496253"/>
          </a:xfrm>
          <a:solidFill>
            <a:schemeClr val="bg1"/>
          </a:solidFill>
        </p:spPr>
        <p:txBody>
          <a:bodyPr tIns="36000" bIns="0"/>
          <a:lstStyle/>
          <a:p>
            <a:pPr marL="0" indent="0">
              <a:spcBef>
                <a:spcPts val="0"/>
              </a:spcBef>
              <a:buNone/>
            </a:pPr>
            <a:r>
              <a:rPr lang="en-US" sz="1400" b="1" dirty="0"/>
              <a:t>Concept Map for Validation of ChatGPT in Gram stain interpretation</a:t>
            </a:r>
          </a:p>
          <a:p>
            <a:pPr marL="0" indent="0">
              <a:spcBef>
                <a:spcPts val="0"/>
              </a:spcBef>
              <a:buNone/>
            </a:pPr>
            <a:r>
              <a:rPr lang="en-US" sz="1400" b="1" dirty="0"/>
              <a:t>"Where OLD meets NEW" "Algorithms with Microbes"</a:t>
            </a:r>
          </a:p>
        </p:txBody>
      </p:sp>
      <p:sp>
        <p:nvSpPr>
          <p:cNvPr id="3" name="Titre 3">
            <a:extLst>
              <a:ext uri="{FF2B5EF4-FFF2-40B4-BE49-F238E27FC236}">
                <a16:creationId xmlns:a16="http://schemas.microsoft.com/office/drawing/2014/main" id="{B5E15381-1F78-CF3E-0653-9BFC245CAE31}"/>
              </a:ext>
            </a:extLst>
          </p:cNvPr>
          <p:cNvSpPr>
            <a:spLocks noGrp="1"/>
          </p:cNvSpPr>
          <p:nvPr>
            <p:ph type="title"/>
          </p:nvPr>
        </p:nvSpPr>
        <p:spPr>
          <a:xfrm>
            <a:off x="960194" y="7750"/>
            <a:ext cx="11104990" cy="719166"/>
          </a:xfrm>
        </p:spPr>
        <p:txBody>
          <a:bodyPr/>
          <a:lstStyle/>
          <a:p>
            <a:r>
              <a:rPr lang="fr-FR" dirty="0" err="1"/>
              <a:t>Methodology</a:t>
            </a:r>
            <a:endParaRPr lang="fr-FR" dirty="0"/>
          </a:p>
        </p:txBody>
      </p:sp>
    </p:spTree>
    <p:extLst>
      <p:ext uri="{BB962C8B-B14F-4D97-AF65-F5344CB8AC3E}">
        <p14:creationId xmlns:p14="http://schemas.microsoft.com/office/powerpoint/2010/main" val="167658607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Prompt</a:t>
            </a:r>
          </a:p>
        </p:txBody>
      </p:sp>
      <p:sp>
        <p:nvSpPr>
          <p:cNvPr id="6" name="Espace réservé du contenu 5"/>
          <p:cNvSpPr>
            <a:spLocks noGrp="1"/>
          </p:cNvSpPr>
          <p:nvPr>
            <p:ph sz="quarter" idx="16"/>
          </p:nvPr>
        </p:nvSpPr>
        <p:spPr/>
        <p:txBody>
          <a:bodyPr/>
          <a:lstStyle/>
          <a:p>
            <a:r>
              <a:rPr lang="fr-FR" dirty="0" err="1"/>
              <a:t>Raksha</a:t>
            </a:r>
            <a:r>
              <a:rPr lang="fr-FR" dirty="0"/>
              <a:t> KOCHI et al., ECCMID</a:t>
            </a:r>
            <a:r>
              <a:rPr lang="fr-FR" baseline="30000" dirty="0"/>
              <a:t>Ⓡ</a:t>
            </a:r>
            <a:r>
              <a:rPr lang="fr-FR" dirty="0"/>
              <a:t> 2024, Abs#O0152</a:t>
            </a:r>
          </a:p>
        </p:txBody>
      </p:sp>
      <p:pic>
        <p:nvPicPr>
          <p:cNvPr id="7" name="Image 6">
            <a:extLst>
              <a:ext uri="{FF2B5EF4-FFF2-40B4-BE49-F238E27FC236}">
                <a16:creationId xmlns:a16="http://schemas.microsoft.com/office/drawing/2014/main" id="{386DE48B-61F5-3E12-9FCB-8566E2EA954A}"/>
              </a:ext>
            </a:extLst>
          </p:cNvPr>
          <p:cNvPicPr>
            <a:picLocks noChangeAspect="1"/>
          </p:cNvPicPr>
          <p:nvPr/>
        </p:nvPicPr>
        <p:blipFill rotWithShape="1">
          <a:blip r:embed="rId2"/>
          <a:srcRect l="8438" t="11111" r="25208" b="30371"/>
          <a:stretch/>
        </p:blipFill>
        <p:spPr>
          <a:xfrm>
            <a:off x="2467738" y="1254346"/>
            <a:ext cx="8089900" cy="4013200"/>
          </a:xfrm>
          <a:prstGeom prst="rect">
            <a:avLst/>
          </a:prstGeom>
        </p:spPr>
      </p:pic>
    </p:spTree>
    <p:extLst>
      <p:ext uri="{BB962C8B-B14F-4D97-AF65-F5344CB8AC3E}">
        <p14:creationId xmlns:p14="http://schemas.microsoft.com/office/powerpoint/2010/main" val="108257031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9"/>
          </p:nvPr>
        </p:nvSpPr>
        <p:spPr>
          <a:xfrm>
            <a:off x="2897771" y="5054655"/>
            <a:ext cx="4386507" cy="380176"/>
          </a:xfrm>
        </p:spPr>
        <p:txBody>
          <a:bodyPr/>
          <a:lstStyle/>
          <a:p>
            <a:r>
              <a:rPr lang="en-US" sz="1000" dirty="0"/>
              <a:t>Likert scale-Very Poor (1), Poor (2), Average (3), Good (4), Excellent (5)</a:t>
            </a:r>
            <a:endParaRPr lang="fr-FR" sz="1000" dirty="0"/>
          </a:p>
          <a:p>
            <a:endParaRPr lang="en-US" sz="1000" dirty="0"/>
          </a:p>
        </p:txBody>
      </p:sp>
      <p:sp>
        <p:nvSpPr>
          <p:cNvPr id="3" name="Titre 2"/>
          <p:cNvSpPr>
            <a:spLocks noGrp="1"/>
          </p:cNvSpPr>
          <p:nvPr>
            <p:ph type="title"/>
          </p:nvPr>
        </p:nvSpPr>
        <p:spPr/>
        <p:txBody>
          <a:bodyPr/>
          <a:lstStyle/>
          <a:p>
            <a:r>
              <a:rPr lang="fr-FR" dirty="0"/>
              <a:t>Result</a:t>
            </a:r>
          </a:p>
        </p:txBody>
      </p:sp>
      <p:sp>
        <p:nvSpPr>
          <p:cNvPr id="5" name="Espace réservé du contenu 4"/>
          <p:cNvSpPr>
            <a:spLocks noGrp="1"/>
          </p:cNvSpPr>
          <p:nvPr>
            <p:ph sz="quarter" idx="16"/>
          </p:nvPr>
        </p:nvSpPr>
        <p:spPr/>
        <p:txBody>
          <a:bodyPr/>
          <a:lstStyle/>
          <a:p>
            <a:r>
              <a:rPr lang="fr-FR" dirty="0" err="1"/>
              <a:t>Raksha</a:t>
            </a:r>
            <a:r>
              <a:rPr lang="fr-FR" dirty="0"/>
              <a:t> KOCHI et al., ECCMID</a:t>
            </a:r>
            <a:r>
              <a:rPr lang="fr-FR" baseline="30000" dirty="0"/>
              <a:t>Ⓡ</a:t>
            </a:r>
            <a:r>
              <a:rPr lang="fr-FR" dirty="0"/>
              <a:t> 2024, Abs#O0152</a:t>
            </a:r>
          </a:p>
        </p:txBody>
      </p:sp>
      <p:graphicFrame>
        <p:nvGraphicFramePr>
          <p:cNvPr id="6" name="Tableau 5"/>
          <p:cNvGraphicFramePr>
            <a:graphicFrameLocks noGrp="1"/>
          </p:cNvGraphicFramePr>
          <p:nvPr>
            <p:extLst>
              <p:ext uri="{D42A27DB-BD31-4B8C-83A1-F6EECF244321}">
                <p14:modId xmlns:p14="http://schemas.microsoft.com/office/powerpoint/2010/main" val="3359372819"/>
              </p:ext>
            </p:extLst>
          </p:nvPr>
        </p:nvGraphicFramePr>
        <p:xfrm>
          <a:off x="2897771" y="1825105"/>
          <a:ext cx="7229834" cy="3157363"/>
        </p:xfrm>
        <a:graphic>
          <a:graphicData uri="http://schemas.openxmlformats.org/drawingml/2006/table">
            <a:tbl>
              <a:tblPr firstRow="1" bandRow="1">
                <a:tableStyleId>{5C22544A-7EE6-4342-B048-85BDC9FD1C3A}</a:tableStyleId>
              </a:tblPr>
              <a:tblGrid>
                <a:gridCol w="2594038">
                  <a:extLst>
                    <a:ext uri="{9D8B030D-6E8A-4147-A177-3AD203B41FA5}">
                      <a16:colId xmlns:a16="http://schemas.microsoft.com/office/drawing/2014/main" val="20000"/>
                    </a:ext>
                  </a:extLst>
                </a:gridCol>
                <a:gridCol w="2317898">
                  <a:extLst>
                    <a:ext uri="{9D8B030D-6E8A-4147-A177-3AD203B41FA5}">
                      <a16:colId xmlns:a16="http://schemas.microsoft.com/office/drawing/2014/main" val="20001"/>
                    </a:ext>
                  </a:extLst>
                </a:gridCol>
                <a:gridCol w="2317898">
                  <a:extLst>
                    <a:ext uri="{9D8B030D-6E8A-4147-A177-3AD203B41FA5}">
                      <a16:colId xmlns:a16="http://schemas.microsoft.com/office/drawing/2014/main" val="20002"/>
                    </a:ext>
                  </a:extLst>
                </a:gridCol>
              </a:tblGrid>
              <a:tr h="600595">
                <a:tc>
                  <a:txBody>
                    <a:bodyPr/>
                    <a:lstStyle/>
                    <a:p>
                      <a:pPr marL="72000" algn="l">
                        <a:spcBef>
                          <a:spcPts val="0"/>
                        </a:spcBef>
                      </a:pPr>
                      <a:r>
                        <a:rPr lang="fr-FR" sz="1400" b="1" dirty="0">
                          <a:latin typeface="Arial" panose="020B0604020202020204" pitchFamily="34" charset="0"/>
                          <a:cs typeface="Arial" panose="020B0604020202020204" pitchFamily="34" charset="0"/>
                        </a:rPr>
                        <a:t>Parameter</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Mean</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 of reports </a:t>
                      </a:r>
                      <a:r>
                        <a:rPr lang="fr-FR" sz="1400" b="1" kern="1200" dirty="0" err="1">
                          <a:solidFill>
                            <a:schemeClr val="lt1"/>
                          </a:solidFill>
                          <a:latin typeface="Arial" panose="020B0604020202020204" pitchFamily="34" charset="0"/>
                          <a:ea typeface="+mn-ea"/>
                          <a:cs typeface="Arial" panose="020B0604020202020204" pitchFamily="34" charset="0"/>
                        </a:rPr>
                        <a:t>with</a:t>
                      </a:r>
                      <a:endParaRPr lang="fr-FR" sz="1400" b="1" kern="1200" dirty="0">
                        <a:solidFill>
                          <a:schemeClr val="lt1"/>
                        </a:solidFill>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score=5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Accuracy</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68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Comprehensiveness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76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Clinical Relevance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76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Core Question Score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62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Adjunctive Advice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4.4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88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Overall Assessment Score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70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bl>
          </a:graphicData>
        </a:graphic>
      </p:graphicFrame>
      <p:sp>
        <p:nvSpPr>
          <p:cNvPr id="7" name="Rectangle 6"/>
          <p:cNvSpPr/>
          <p:nvPr/>
        </p:nvSpPr>
        <p:spPr>
          <a:xfrm>
            <a:off x="2476500" y="1333633"/>
            <a:ext cx="8267700" cy="432702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1"/>
          <p:cNvSpPr>
            <a:spLocks noGrp="1"/>
          </p:cNvSpPr>
          <p:nvPr>
            <p:ph type="body" sz="quarter" idx="4294967295"/>
          </p:nvPr>
        </p:nvSpPr>
        <p:spPr>
          <a:xfrm>
            <a:off x="2897771" y="1146918"/>
            <a:ext cx="5650236" cy="496253"/>
          </a:xfrm>
          <a:prstGeom prst="rect">
            <a:avLst/>
          </a:prstGeom>
          <a:solidFill>
            <a:schemeClr val="bg1"/>
          </a:solidFill>
        </p:spPr>
        <p:txBody>
          <a:bodyPr tIns="36000" bIns="0"/>
          <a:lstStyle/>
          <a:p>
            <a:pPr marL="0" indent="0">
              <a:spcBef>
                <a:spcPts val="0"/>
              </a:spcBef>
              <a:buNone/>
            </a:pPr>
            <a:r>
              <a:rPr lang="en-US" sz="1400" b="1" dirty="0"/>
              <a:t>Mean of Scores as per the Qualitative Assessment Framework, </a:t>
            </a:r>
          </a:p>
          <a:p>
            <a:pPr marL="0" indent="0">
              <a:spcBef>
                <a:spcPts val="0"/>
              </a:spcBef>
              <a:buNone/>
            </a:pPr>
            <a:r>
              <a:rPr lang="en-US" sz="1400" b="1" dirty="0"/>
              <a:t>n=7238 sputum Gram stain reports</a:t>
            </a:r>
          </a:p>
        </p:txBody>
      </p:sp>
    </p:spTree>
    <p:extLst>
      <p:ext uri="{BB962C8B-B14F-4D97-AF65-F5344CB8AC3E}">
        <p14:creationId xmlns:p14="http://schemas.microsoft.com/office/powerpoint/2010/main" val="205937294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p:cNvSpPr>
            <a:spLocks noGrp="1"/>
          </p:cNvSpPr>
          <p:nvPr>
            <p:ph type="body" sz="quarter" idx="15"/>
          </p:nvPr>
        </p:nvSpPr>
        <p:spPr>
          <a:xfrm>
            <a:off x="960194" y="1151119"/>
            <a:ext cx="11104989" cy="4232354"/>
          </a:xfrm>
        </p:spPr>
        <p:txBody>
          <a:bodyPr/>
          <a:lstStyle/>
          <a:p>
            <a:pPr marL="0" indent="0">
              <a:lnSpc>
                <a:spcPct val="150000"/>
              </a:lnSpc>
              <a:spcAft>
                <a:spcPts val="600"/>
              </a:spcAft>
              <a:buNone/>
            </a:pPr>
            <a:r>
              <a:rPr lang="fr-FR" i="1" dirty="0"/>
              <a:t>Gram </a:t>
            </a:r>
            <a:r>
              <a:rPr lang="fr-FR" i="1" dirty="0" err="1"/>
              <a:t>stain</a:t>
            </a:r>
            <a:r>
              <a:rPr lang="fr-FR" i="1" dirty="0"/>
              <a:t> report of </a:t>
            </a:r>
            <a:r>
              <a:rPr lang="fr-FR" i="1" dirty="0" err="1"/>
              <a:t>suptum</a:t>
            </a:r>
            <a:endParaRPr lang="fr-FR" i="1" dirty="0"/>
          </a:p>
          <a:p>
            <a:pPr marL="0" indent="0">
              <a:lnSpc>
                <a:spcPct val="150000"/>
              </a:lnSpc>
              <a:spcAft>
                <a:spcPts val="600"/>
              </a:spcAft>
              <a:buNone/>
            </a:pPr>
            <a:r>
              <a:rPr lang="fr-FR" i="1" dirty="0" err="1"/>
              <a:t>Many</a:t>
            </a:r>
            <a:r>
              <a:rPr lang="fr-FR" i="1" dirty="0"/>
              <a:t> Gram positive </a:t>
            </a:r>
            <a:r>
              <a:rPr lang="fr-FR" i="1" dirty="0" err="1"/>
              <a:t>cocci</a:t>
            </a:r>
            <a:r>
              <a:rPr lang="fr-FR" i="1" dirty="0"/>
              <a:t> in pairs, </a:t>
            </a:r>
            <a:r>
              <a:rPr lang="fr-FR" i="1" dirty="0" err="1"/>
              <a:t>capsulated</a:t>
            </a:r>
            <a:r>
              <a:rPr lang="fr-FR" i="1" dirty="0"/>
              <a:t>, </a:t>
            </a:r>
            <a:r>
              <a:rPr lang="fr-FR" i="1" dirty="0" err="1"/>
              <a:t>lanceolate</a:t>
            </a:r>
            <a:r>
              <a:rPr lang="fr-FR" i="1" dirty="0"/>
              <a:t> </a:t>
            </a:r>
            <a:r>
              <a:rPr lang="fr-FR" i="1" dirty="0" err="1"/>
              <a:t>shaped</a:t>
            </a:r>
            <a:r>
              <a:rPr lang="fr-FR" i="1" dirty="0"/>
              <a:t>, few are </a:t>
            </a:r>
            <a:r>
              <a:rPr lang="fr-FR" i="1" dirty="0" err="1"/>
              <a:t>intracellular</a:t>
            </a:r>
            <a:r>
              <a:rPr lang="fr-FR" i="1" dirty="0"/>
              <a:t>, </a:t>
            </a:r>
            <a:r>
              <a:rPr lang="fr-FR" i="1" dirty="0" err="1"/>
              <a:t>many</a:t>
            </a:r>
            <a:r>
              <a:rPr lang="fr-FR" i="1" dirty="0"/>
              <a:t> pus </a:t>
            </a:r>
            <a:r>
              <a:rPr lang="fr-FR" i="1" dirty="0" err="1"/>
              <a:t>cells</a:t>
            </a:r>
            <a:r>
              <a:rPr lang="fr-FR" i="1" dirty="0"/>
              <a:t>, few </a:t>
            </a:r>
            <a:r>
              <a:rPr lang="fr-FR" i="1" dirty="0" err="1"/>
              <a:t>epithelial</a:t>
            </a:r>
            <a:r>
              <a:rPr lang="fr-FR" i="1" dirty="0"/>
              <a:t> </a:t>
            </a:r>
            <a:r>
              <a:rPr lang="fr-FR" i="1" dirty="0" err="1"/>
              <a:t>cells</a:t>
            </a:r>
            <a:r>
              <a:rPr lang="fr-FR" i="1" dirty="0"/>
              <a:t> and no </a:t>
            </a:r>
            <a:r>
              <a:rPr lang="fr-FR" i="1" dirty="0" err="1"/>
              <a:t>fungal</a:t>
            </a:r>
            <a:r>
              <a:rPr lang="fr-FR" i="1" dirty="0"/>
              <a:t> </a:t>
            </a:r>
            <a:r>
              <a:rPr lang="fr-FR" i="1" dirty="0" err="1"/>
              <a:t>elements</a:t>
            </a:r>
            <a:r>
              <a:rPr lang="fr-FR" i="1" dirty="0"/>
              <a:t> </a:t>
            </a:r>
            <a:r>
              <a:rPr lang="fr-FR" i="1" dirty="0" err="1"/>
              <a:t>seen</a:t>
            </a:r>
            <a:r>
              <a:rPr lang="fr-FR" i="1" dirty="0"/>
              <a:t>.</a:t>
            </a:r>
          </a:p>
          <a:p>
            <a:pPr marL="0" indent="0">
              <a:lnSpc>
                <a:spcPct val="150000"/>
              </a:lnSpc>
              <a:spcAft>
                <a:spcPts val="600"/>
              </a:spcAft>
              <a:buNone/>
            </a:pPr>
            <a:r>
              <a:rPr lang="fr-FR" i="1" dirty="0"/>
              <a:t>Comment: Suggestive of Streptococcus </a:t>
            </a:r>
            <a:r>
              <a:rPr lang="fr-FR" i="1" dirty="0" err="1"/>
              <a:t>pneumoniae</a:t>
            </a:r>
            <a:r>
              <a:rPr lang="fr-FR" i="1" dirty="0"/>
              <a:t> infection. </a:t>
            </a:r>
            <a:r>
              <a:rPr lang="fr-FR" i="1" dirty="0" err="1"/>
              <a:t>Correlate</a:t>
            </a:r>
            <a:r>
              <a:rPr lang="fr-FR" i="1" dirty="0"/>
              <a:t> </a:t>
            </a:r>
            <a:r>
              <a:rPr lang="fr-FR" i="1" dirty="0" err="1"/>
              <a:t>with</a:t>
            </a:r>
            <a:r>
              <a:rPr lang="fr-FR" i="1" dirty="0"/>
              <a:t> clinical </a:t>
            </a:r>
            <a:r>
              <a:rPr lang="fr-FR" i="1" dirty="0" err="1"/>
              <a:t>findings</a:t>
            </a:r>
            <a:r>
              <a:rPr lang="fr-FR" i="1" dirty="0"/>
              <a:t> and </a:t>
            </a:r>
            <a:r>
              <a:rPr lang="fr-FR" i="1" dirty="0" err="1"/>
              <a:t>microbial</a:t>
            </a:r>
            <a:r>
              <a:rPr lang="fr-FR" i="1" dirty="0"/>
              <a:t> culture report.</a:t>
            </a:r>
          </a:p>
          <a:p>
            <a:pPr marL="0" indent="0">
              <a:lnSpc>
                <a:spcPct val="150000"/>
              </a:lnSpc>
              <a:spcAft>
                <a:spcPts val="600"/>
              </a:spcAft>
              <a:buNone/>
            </a:pPr>
            <a:endParaRPr lang="fr-FR" dirty="0"/>
          </a:p>
        </p:txBody>
      </p:sp>
      <p:sp>
        <p:nvSpPr>
          <p:cNvPr id="6" name="Titre 5"/>
          <p:cNvSpPr>
            <a:spLocks noGrp="1"/>
          </p:cNvSpPr>
          <p:nvPr>
            <p:ph type="title"/>
          </p:nvPr>
        </p:nvSpPr>
        <p:spPr/>
        <p:txBody>
          <a:bodyPr/>
          <a:lstStyle/>
          <a:p>
            <a:r>
              <a:rPr lang="fr-FR" dirty="0"/>
              <a:t>EXAMPLE</a:t>
            </a:r>
          </a:p>
        </p:txBody>
      </p:sp>
      <p:sp>
        <p:nvSpPr>
          <p:cNvPr id="5" name="Espace réservé du contenu 4"/>
          <p:cNvSpPr>
            <a:spLocks noGrp="1"/>
          </p:cNvSpPr>
          <p:nvPr>
            <p:ph sz="quarter" idx="16"/>
          </p:nvPr>
        </p:nvSpPr>
        <p:spPr/>
        <p:txBody>
          <a:bodyPr/>
          <a:lstStyle/>
          <a:p>
            <a:r>
              <a:rPr lang="fr-FR" dirty="0" err="1"/>
              <a:t>Raksha</a:t>
            </a:r>
            <a:r>
              <a:rPr lang="fr-FR" dirty="0"/>
              <a:t> KOCHI et al., ECCMID</a:t>
            </a:r>
            <a:r>
              <a:rPr lang="fr-FR" baseline="30000" dirty="0"/>
              <a:t>Ⓡ</a:t>
            </a:r>
            <a:r>
              <a:rPr lang="fr-FR" dirty="0"/>
              <a:t> 2024, Abs#O0152</a:t>
            </a:r>
          </a:p>
        </p:txBody>
      </p:sp>
    </p:spTree>
    <p:extLst>
      <p:ext uri="{BB962C8B-B14F-4D97-AF65-F5344CB8AC3E}">
        <p14:creationId xmlns:p14="http://schemas.microsoft.com/office/powerpoint/2010/main" val="277440603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p:cNvSpPr>
            <a:spLocks noGrp="1"/>
          </p:cNvSpPr>
          <p:nvPr>
            <p:ph type="body" sz="quarter" idx="15"/>
          </p:nvPr>
        </p:nvSpPr>
        <p:spPr>
          <a:xfrm>
            <a:off x="960194" y="1151119"/>
            <a:ext cx="11104989" cy="4232354"/>
          </a:xfrm>
        </p:spPr>
        <p:txBody>
          <a:bodyPr/>
          <a:lstStyle/>
          <a:p>
            <a:pPr>
              <a:lnSpc>
                <a:spcPct val="150000"/>
              </a:lnSpc>
              <a:spcAft>
                <a:spcPts val="600"/>
              </a:spcAft>
            </a:pPr>
            <a:r>
              <a:rPr lang="en-US" dirty="0"/>
              <a:t>ChatGPT expedites clinical assessments and improves Gram stain report utility in limited-resource settings.</a:t>
            </a:r>
          </a:p>
          <a:p>
            <a:pPr>
              <a:lnSpc>
                <a:spcPct val="150000"/>
              </a:lnSpc>
              <a:spcAft>
                <a:spcPts val="600"/>
              </a:spcAft>
            </a:pPr>
            <a:r>
              <a:rPr lang="en-US" dirty="0"/>
              <a:t>Responses are evidence-based, specific, and use scientific terms.</a:t>
            </a:r>
          </a:p>
          <a:p>
            <a:pPr>
              <a:lnSpc>
                <a:spcPct val="150000"/>
              </a:lnSpc>
              <a:spcAft>
                <a:spcPts val="600"/>
              </a:spcAft>
            </a:pPr>
            <a:r>
              <a:rPr lang="en-US" dirty="0"/>
              <a:t>ChatGPT suggests diagnoses and management plans efficiently.</a:t>
            </a:r>
          </a:p>
          <a:p>
            <a:pPr>
              <a:lnSpc>
                <a:spcPct val="150000"/>
              </a:lnSpc>
              <a:spcAft>
                <a:spcPts val="600"/>
              </a:spcAft>
            </a:pPr>
            <a:r>
              <a:rPr lang="en-US" dirty="0"/>
              <a:t>Benefits include faster decision-making and resource optimization.</a:t>
            </a:r>
          </a:p>
          <a:p>
            <a:pPr>
              <a:lnSpc>
                <a:spcPct val="150000"/>
              </a:lnSpc>
              <a:spcAft>
                <a:spcPts val="600"/>
              </a:spcAft>
            </a:pPr>
            <a:r>
              <a:rPr lang="en-US" dirty="0"/>
              <a:t>Human oversight is crucial for accuracy and relevance.</a:t>
            </a:r>
          </a:p>
          <a:p>
            <a:pPr>
              <a:lnSpc>
                <a:spcPct val="150000"/>
              </a:lnSpc>
              <a:spcAft>
                <a:spcPts val="600"/>
              </a:spcAft>
            </a:pPr>
            <a:r>
              <a:rPr lang="en-US" dirty="0"/>
              <a:t>Validation of </a:t>
            </a:r>
            <a:r>
              <a:rPr lang="en-US" dirty="0" err="1"/>
              <a:t>ChatGPT</a:t>
            </a:r>
            <a:r>
              <a:rPr lang="en-US" dirty="0"/>
              <a:t> highlights ongoing research in healthcare Al.</a:t>
            </a:r>
          </a:p>
          <a:p>
            <a:pPr marL="0" indent="0">
              <a:lnSpc>
                <a:spcPct val="150000"/>
              </a:lnSpc>
              <a:spcAft>
                <a:spcPts val="600"/>
              </a:spcAft>
              <a:buNone/>
            </a:pPr>
            <a:endParaRPr lang="fr-FR" dirty="0"/>
          </a:p>
        </p:txBody>
      </p:sp>
      <p:sp>
        <p:nvSpPr>
          <p:cNvPr id="6" name="Titre 5"/>
          <p:cNvSpPr>
            <a:spLocks noGrp="1"/>
          </p:cNvSpPr>
          <p:nvPr>
            <p:ph type="title"/>
          </p:nvPr>
        </p:nvSpPr>
        <p:spPr/>
        <p:txBody>
          <a:bodyPr/>
          <a:lstStyle/>
          <a:p>
            <a:r>
              <a:rPr lang="fr-FR" dirty="0"/>
              <a:t>CONCLUSION</a:t>
            </a:r>
          </a:p>
        </p:txBody>
      </p:sp>
      <p:sp>
        <p:nvSpPr>
          <p:cNvPr id="5" name="Espace réservé du contenu 4"/>
          <p:cNvSpPr>
            <a:spLocks noGrp="1"/>
          </p:cNvSpPr>
          <p:nvPr>
            <p:ph sz="quarter" idx="16"/>
          </p:nvPr>
        </p:nvSpPr>
        <p:spPr/>
        <p:txBody>
          <a:bodyPr/>
          <a:lstStyle/>
          <a:p>
            <a:r>
              <a:rPr lang="fr-FR" dirty="0" err="1"/>
              <a:t>Raksha</a:t>
            </a:r>
            <a:r>
              <a:rPr lang="fr-FR" dirty="0"/>
              <a:t> KOCHI et al., ECCMID</a:t>
            </a:r>
            <a:r>
              <a:rPr lang="fr-FR" baseline="30000" dirty="0"/>
              <a:t>Ⓡ</a:t>
            </a:r>
            <a:r>
              <a:rPr lang="fr-FR" dirty="0"/>
              <a:t> 2024, Abs#O0152</a:t>
            </a:r>
          </a:p>
        </p:txBody>
      </p:sp>
    </p:spTree>
    <p:extLst>
      <p:ext uri="{BB962C8B-B14F-4D97-AF65-F5344CB8AC3E}">
        <p14:creationId xmlns:p14="http://schemas.microsoft.com/office/powerpoint/2010/main" val="74954695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Artificial intelligence for </a:t>
            </a:r>
            <a:r>
              <a:rPr lang="en-US" dirty="0" err="1"/>
              <a:t>FISHseq</a:t>
            </a:r>
            <a:r>
              <a:rPr lang="en-US" dirty="0"/>
              <a:t> image evaluation in infective endocarditis: can we improve the diagnosis?</a:t>
            </a:r>
            <a:endParaRPr lang="fr-FR" dirty="0"/>
          </a:p>
        </p:txBody>
      </p:sp>
      <p:sp>
        <p:nvSpPr>
          <p:cNvPr id="6" name="Espace réservé du contenu 5"/>
          <p:cNvSpPr>
            <a:spLocks noGrp="1"/>
          </p:cNvSpPr>
          <p:nvPr>
            <p:ph sz="quarter" idx="10"/>
          </p:nvPr>
        </p:nvSpPr>
        <p:spPr/>
        <p:txBody>
          <a:bodyPr/>
          <a:lstStyle/>
          <a:p>
            <a:r>
              <a:rPr lang="fr-FR" dirty="0"/>
              <a:t>Annette MOTER et al., ECCMID</a:t>
            </a:r>
            <a:r>
              <a:rPr lang="fr-FR" baseline="30000" dirty="0"/>
              <a:t>Ⓡ</a:t>
            </a:r>
            <a:r>
              <a:rPr lang="fr-FR" dirty="0"/>
              <a:t> 2024, Abs#O0153</a:t>
            </a:r>
          </a:p>
        </p:txBody>
      </p:sp>
      <p:sp>
        <p:nvSpPr>
          <p:cNvPr id="2" name="Espace réservé du contenu 3">
            <a:extLst>
              <a:ext uri="{FF2B5EF4-FFF2-40B4-BE49-F238E27FC236}">
                <a16:creationId xmlns:a16="http://schemas.microsoft.com/office/drawing/2014/main" id="{75F3A4BE-3595-3B0C-4F50-3E168D408470}"/>
              </a:ext>
            </a:extLst>
          </p:cNvPr>
          <p:cNvSpPr>
            <a:spLocks noGrp="1"/>
          </p:cNvSpPr>
          <p:nvPr>
            <p:ph sz="quarter" idx="11"/>
          </p:nvPr>
        </p:nvSpPr>
        <p:spPr>
          <a:xfrm>
            <a:off x="3472284" y="148485"/>
            <a:ext cx="8419168" cy="360864"/>
          </a:xfrm>
        </p:spPr>
        <p:txBody>
          <a:bodyPr/>
          <a:lstStyle/>
          <a:p>
            <a:r>
              <a:rPr lang="fr-FR" dirty="0" err="1"/>
              <a:t>Artificial</a:t>
            </a:r>
            <a:r>
              <a:rPr lang="fr-FR" dirty="0"/>
              <a:t> intelligence application in diagnostics</a:t>
            </a:r>
          </a:p>
        </p:txBody>
      </p:sp>
    </p:spTree>
    <p:extLst>
      <p:ext uri="{BB962C8B-B14F-4D97-AF65-F5344CB8AC3E}">
        <p14:creationId xmlns:p14="http://schemas.microsoft.com/office/powerpoint/2010/main" val="394015426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Achim KAASCH et al., ECCMID</a:t>
            </a:r>
            <a:r>
              <a:rPr lang="fr-FR" baseline="30000" dirty="0">
                <a:latin typeface="Arial Narrow" panose="020B0606020202030204" pitchFamily="34" charset="0"/>
              </a:rPr>
              <a:t>®</a:t>
            </a:r>
            <a:r>
              <a:rPr lang="fr-FR" dirty="0"/>
              <a:t> 2024, Session#SY076</a:t>
            </a:r>
          </a:p>
        </p:txBody>
      </p:sp>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195" y="1191939"/>
            <a:ext cx="11104989" cy="4232354"/>
          </a:xfrm>
        </p:spPr>
        <p:txBody>
          <a:bodyPr/>
          <a:lstStyle/>
          <a:p>
            <a:pPr>
              <a:lnSpc>
                <a:spcPct val="107000"/>
              </a:lnSpc>
              <a:spcAft>
                <a:spcPts val="800"/>
              </a:spcAft>
            </a:pPr>
            <a:r>
              <a:rPr lang="fr-FR" sz="1800" kern="100" dirty="0">
                <a:solidFill>
                  <a:srgbClr val="5E247C"/>
                </a:solidFill>
                <a:effectLst/>
                <a:ea typeface="Aptos" panose="020B0004020202020204" pitchFamily="34" charset="0"/>
              </a:rPr>
              <a:t>Host and </a:t>
            </a:r>
            <a:r>
              <a:rPr lang="fr-FR" sz="1800" kern="100" dirty="0" err="1">
                <a:solidFill>
                  <a:srgbClr val="5E247C"/>
                </a:solidFill>
                <a:effectLst/>
                <a:ea typeface="Aptos" panose="020B0004020202020204" pitchFamily="34" charset="0"/>
              </a:rPr>
              <a:t>Presentation</a:t>
            </a:r>
            <a:r>
              <a:rPr lang="fr-FR" sz="1800" kern="100" dirty="0">
                <a:solidFill>
                  <a:srgbClr val="5E247C"/>
                </a:solidFill>
                <a:effectLst/>
                <a:ea typeface="Aptos" panose="020B0004020202020204" pitchFamily="34" charset="0"/>
              </a:rPr>
              <a:t>: </a:t>
            </a:r>
            <a:br>
              <a:rPr lang="fr-FR" sz="1800" b="1" kern="100" dirty="0">
                <a:effectLst/>
                <a:ea typeface="Aptos" panose="020B0004020202020204" pitchFamily="34" charset="0"/>
              </a:rPr>
            </a:br>
            <a:r>
              <a:rPr lang="fr-FR" sz="1800" b="1" i="1" kern="100" dirty="0" err="1">
                <a:effectLst/>
                <a:ea typeface="Aptos" panose="020B0004020202020204" pitchFamily="34" charset="0"/>
              </a:rPr>
              <a:t>Prosthetic</a:t>
            </a:r>
            <a:r>
              <a:rPr lang="fr-FR" sz="1800" b="1" i="1" kern="100" dirty="0">
                <a:effectLst/>
                <a:ea typeface="Aptos" panose="020B0004020202020204" pitchFamily="34" charset="0"/>
              </a:rPr>
              <a:t> </a:t>
            </a:r>
            <a:r>
              <a:rPr lang="fr-FR" sz="1800" b="1" i="1" kern="100" dirty="0" err="1">
                <a:effectLst/>
                <a:ea typeface="Aptos" panose="020B0004020202020204" pitchFamily="34" charset="0"/>
              </a:rPr>
              <a:t>heart</a:t>
            </a:r>
            <a:r>
              <a:rPr lang="fr-FR" sz="1800" b="1" i="1" kern="100" dirty="0">
                <a:effectLst/>
                <a:ea typeface="Aptos" panose="020B0004020202020204" pitchFamily="34" charset="0"/>
              </a:rPr>
              <a:t> valve or </a:t>
            </a:r>
            <a:r>
              <a:rPr lang="fr-FR" sz="1800" b="1" i="1" kern="100" dirty="0" err="1">
                <a:effectLst/>
                <a:ea typeface="Aptos" panose="020B0004020202020204" pitchFamily="34" charset="0"/>
              </a:rPr>
              <a:t>other</a:t>
            </a:r>
            <a:r>
              <a:rPr lang="fr-FR" sz="1800" b="1" i="1" kern="100" dirty="0">
                <a:effectLst/>
                <a:ea typeface="Aptos" panose="020B0004020202020204" pitchFamily="34" charset="0"/>
              </a:rPr>
              <a:t> </a:t>
            </a:r>
            <a:r>
              <a:rPr lang="fr-FR" sz="1800" b="1" i="1" kern="100" dirty="0" err="1">
                <a:effectLst/>
                <a:ea typeface="Aptos" panose="020B0004020202020204" pitchFamily="34" charset="0"/>
              </a:rPr>
              <a:t>cardiac</a:t>
            </a:r>
            <a:r>
              <a:rPr lang="fr-FR" sz="1800" b="1" i="1" kern="100" dirty="0">
                <a:effectLst/>
                <a:ea typeface="Aptos" panose="020B0004020202020204" pitchFamily="34" charset="0"/>
              </a:rPr>
              <a:t> </a:t>
            </a:r>
            <a:r>
              <a:rPr lang="fr-FR" sz="1800" b="1" i="1" kern="100" dirty="0" err="1">
                <a:effectLst/>
                <a:ea typeface="Aptos" panose="020B0004020202020204" pitchFamily="34" charset="0"/>
              </a:rPr>
              <a:t>device</a:t>
            </a:r>
            <a:r>
              <a:rPr lang="fr-FR" sz="1800" kern="100" dirty="0">
                <a:effectLst/>
                <a:ea typeface="Aptos" panose="020B0004020202020204" pitchFamily="34" charset="0"/>
              </a:rPr>
              <a:t>, </a:t>
            </a:r>
            <a:r>
              <a:rPr lang="fr-FR" sz="1800" kern="100" dirty="0" err="1">
                <a:effectLst/>
                <a:ea typeface="Aptos" panose="020B0004020202020204" pitchFamily="34" charset="0"/>
              </a:rPr>
              <a:t>Other</a:t>
            </a:r>
            <a:r>
              <a:rPr lang="fr-FR" sz="1800" kern="100" dirty="0">
                <a:effectLst/>
                <a:ea typeface="Aptos" panose="020B0004020202020204" pitchFamily="34" charset="0"/>
              </a:rPr>
              <a:t> </a:t>
            </a:r>
            <a:r>
              <a:rPr lang="fr-FR" sz="1800" kern="100" dirty="0" err="1">
                <a:effectLst/>
                <a:ea typeface="Aptos" panose="020B0004020202020204" pitchFamily="34" charset="0"/>
              </a:rPr>
              <a:t>endovascular</a:t>
            </a:r>
            <a:r>
              <a:rPr lang="fr-FR" sz="1800" kern="100" dirty="0">
                <a:effectLst/>
                <a:ea typeface="Aptos" panose="020B0004020202020204" pitchFamily="34" charset="0"/>
              </a:rPr>
              <a:t> </a:t>
            </a:r>
            <a:r>
              <a:rPr lang="fr-FR" sz="1800" kern="100" dirty="0" err="1">
                <a:effectLst/>
                <a:ea typeface="Aptos" panose="020B0004020202020204" pitchFamily="34" charset="0"/>
              </a:rPr>
              <a:t>foreign</a:t>
            </a:r>
            <a:r>
              <a:rPr lang="fr-FR" sz="1800" kern="100" dirty="0">
                <a:effectLst/>
                <a:ea typeface="Aptos" panose="020B0004020202020204" pitchFamily="34" charset="0"/>
              </a:rPr>
              <a:t> </a:t>
            </a:r>
            <a:r>
              <a:rPr lang="fr-FR" sz="1800" kern="100" dirty="0" err="1">
                <a:effectLst/>
                <a:ea typeface="Aptos" panose="020B0004020202020204" pitchFamily="34" charset="0"/>
              </a:rPr>
              <a:t>material</a:t>
            </a:r>
            <a:r>
              <a:rPr lang="fr-FR" sz="1800" kern="100" dirty="0">
                <a:effectLst/>
                <a:ea typeface="Aptos" panose="020B0004020202020204" pitchFamily="34" charset="0"/>
              </a:rPr>
              <a:t>, Active injection </a:t>
            </a:r>
            <a:r>
              <a:rPr lang="fr-FR" sz="1800" kern="100" dirty="0" err="1">
                <a:effectLst/>
                <a:ea typeface="Aptos" panose="020B0004020202020204" pitchFamily="34" charset="0"/>
              </a:rPr>
              <a:t>drug</a:t>
            </a:r>
            <a:r>
              <a:rPr lang="fr-FR" sz="1800" kern="100" dirty="0">
                <a:effectLst/>
                <a:ea typeface="Aptos" panose="020B0004020202020204" pitchFamily="34" charset="0"/>
              </a:rPr>
              <a:t> use, </a:t>
            </a:r>
            <a:r>
              <a:rPr lang="fr-FR" sz="1800" kern="100" dirty="0" err="1">
                <a:effectLst/>
                <a:ea typeface="Aptos" panose="020B0004020202020204" pitchFamily="34" charset="0"/>
              </a:rPr>
              <a:t>Symptoms</a:t>
            </a:r>
            <a:r>
              <a:rPr lang="fr-FR" sz="1800" kern="100" dirty="0">
                <a:effectLst/>
                <a:ea typeface="Aptos" panose="020B0004020202020204" pitchFamily="34" charset="0"/>
              </a:rPr>
              <a:t> or </a:t>
            </a:r>
            <a:r>
              <a:rPr lang="fr-FR" sz="1800" kern="100" dirty="0" err="1">
                <a:effectLst/>
                <a:ea typeface="Aptos" panose="020B0004020202020204" pitchFamily="34" charset="0"/>
              </a:rPr>
              <a:t>signs</a:t>
            </a:r>
            <a:r>
              <a:rPr lang="fr-FR" sz="1800" kern="100" dirty="0">
                <a:effectLst/>
                <a:ea typeface="Aptos" panose="020B0004020202020204" pitchFamily="34" charset="0"/>
              </a:rPr>
              <a:t> suggestive of </a:t>
            </a:r>
            <a:r>
              <a:rPr lang="fr-FR" sz="1800" kern="100" dirty="0" err="1">
                <a:effectLst/>
                <a:ea typeface="Aptos" panose="020B0004020202020204" pitchFamily="34" charset="0"/>
              </a:rPr>
              <a:t>deep-seated</a:t>
            </a:r>
            <a:r>
              <a:rPr lang="fr-FR" sz="1800" kern="100" dirty="0">
                <a:effectLst/>
                <a:ea typeface="Aptos" panose="020B0004020202020204" pitchFamily="34" charset="0"/>
              </a:rPr>
              <a:t> or </a:t>
            </a:r>
            <a:r>
              <a:rPr lang="fr-FR" sz="1800" kern="100" dirty="0" err="1">
                <a:effectLst/>
                <a:ea typeface="Aptos" panose="020B0004020202020204" pitchFamily="34" charset="0"/>
              </a:rPr>
              <a:t>metastatic</a:t>
            </a:r>
            <a:r>
              <a:rPr lang="fr-FR" sz="1800" kern="100" dirty="0">
                <a:effectLst/>
                <a:ea typeface="Aptos" panose="020B0004020202020204" pitchFamily="34" charset="0"/>
              </a:rPr>
              <a:t> focus (e.g. focal </a:t>
            </a:r>
            <a:r>
              <a:rPr lang="fr-FR" sz="1800" kern="100" dirty="0" err="1">
                <a:effectLst/>
                <a:ea typeface="Aptos" panose="020B0004020202020204" pitchFamily="34" charset="0"/>
              </a:rPr>
              <a:t>spine</a:t>
            </a:r>
            <a:r>
              <a:rPr lang="fr-FR" sz="1800" kern="100" dirty="0">
                <a:effectLst/>
                <a:ea typeface="Aptos" panose="020B0004020202020204" pitchFamily="34" charset="0"/>
              </a:rPr>
              <a:t> pain)</a:t>
            </a:r>
          </a:p>
          <a:p>
            <a:pPr>
              <a:lnSpc>
                <a:spcPct val="107000"/>
              </a:lnSpc>
              <a:spcBef>
                <a:spcPts val="2400"/>
              </a:spcBef>
              <a:spcAft>
                <a:spcPts val="800"/>
              </a:spcAft>
            </a:pPr>
            <a:r>
              <a:rPr lang="fr-FR" sz="1800" kern="100" dirty="0">
                <a:solidFill>
                  <a:srgbClr val="5E247C"/>
                </a:solidFill>
                <a:effectLst/>
                <a:ea typeface="Aptos" panose="020B0004020202020204" pitchFamily="34" charset="0"/>
              </a:rPr>
              <a:t>Bacteremia </a:t>
            </a:r>
            <a:r>
              <a:rPr lang="fr-FR" sz="1800" kern="100" dirty="0" err="1">
                <a:solidFill>
                  <a:srgbClr val="5E247C"/>
                </a:solidFill>
                <a:effectLst/>
                <a:ea typeface="Aptos" panose="020B0004020202020204" pitchFamily="34" charset="0"/>
              </a:rPr>
              <a:t>Characteristics</a:t>
            </a:r>
            <a:r>
              <a:rPr lang="fr-FR" sz="1800" kern="100" dirty="0">
                <a:solidFill>
                  <a:srgbClr val="5E247C"/>
                </a:solidFill>
                <a:effectLst/>
                <a:ea typeface="Aptos" panose="020B0004020202020204" pitchFamily="34" charset="0"/>
              </a:rPr>
              <a:t>: </a:t>
            </a:r>
            <a:br>
              <a:rPr lang="fr-FR" sz="1800" b="1" kern="100" dirty="0">
                <a:effectLst/>
                <a:ea typeface="Aptos" panose="020B0004020202020204" pitchFamily="34" charset="0"/>
              </a:rPr>
            </a:br>
            <a:r>
              <a:rPr lang="fr-FR" b="1" i="1" kern="100" dirty="0"/>
              <a:t>Community acquisition, Follow-up blood cultures positive ≥48hrs </a:t>
            </a:r>
            <a:r>
              <a:rPr lang="fr-FR" sz="1800" kern="100" dirty="0">
                <a:effectLst/>
                <a:ea typeface="Aptos" panose="020B0004020202020204" pitchFamily="34" charset="0"/>
              </a:rPr>
              <a:t>(</a:t>
            </a:r>
            <a:r>
              <a:rPr lang="fr-FR" sz="1800" kern="100" dirty="0" err="1">
                <a:effectLst/>
                <a:ea typeface="Aptos" panose="020B0004020202020204" pitchFamily="34" charset="0"/>
              </a:rPr>
              <a:t>after</a:t>
            </a:r>
            <a:r>
              <a:rPr lang="fr-FR" sz="1800" kern="100" dirty="0">
                <a:effectLst/>
                <a:ea typeface="Aptos" panose="020B0004020202020204" pitchFamily="34" charset="0"/>
              </a:rPr>
              <a:t> start of active </a:t>
            </a:r>
            <a:r>
              <a:rPr lang="fr-FR" sz="1800" kern="100" dirty="0" err="1">
                <a:effectLst/>
                <a:ea typeface="Aptos" panose="020B0004020202020204" pitchFamily="34" charset="0"/>
              </a:rPr>
              <a:t>antibiotic</a:t>
            </a:r>
            <a:r>
              <a:rPr lang="fr-FR" sz="1800" kern="100" dirty="0">
                <a:effectLst/>
                <a:ea typeface="Aptos" panose="020B0004020202020204" pitchFamily="34" charset="0"/>
              </a:rPr>
              <a:t> </a:t>
            </a:r>
            <a:r>
              <a:rPr lang="fr-FR" sz="1800" kern="100" dirty="0" err="1">
                <a:effectLst/>
                <a:ea typeface="Aptos" panose="020B0004020202020204" pitchFamily="34" charset="0"/>
              </a:rPr>
              <a:t>therapy</a:t>
            </a:r>
            <a:r>
              <a:rPr lang="fr-FR" sz="1800" kern="100" dirty="0">
                <a:effectLst/>
                <a:ea typeface="Aptos" panose="020B0004020202020204" pitchFamily="34" charset="0"/>
              </a:rPr>
              <a:t>), SAB </a:t>
            </a:r>
            <a:r>
              <a:rPr lang="fr-FR" sz="1800" kern="100" dirty="0" err="1">
                <a:effectLst/>
                <a:ea typeface="Aptos" panose="020B0004020202020204" pitchFamily="34" charset="0"/>
              </a:rPr>
              <a:t>treated</a:t>
            </a:r>
            <a:r>
              <a:rPr lang="fr-FR" sz="1800" kern="100" dirty="0">
                <a:effectLst/>
                <a:ea typeface="Aptos" panose="020B0004020202020204" pitchFamily="34" charset="0"/>
              </a:rPr>
              <a:t> in the last 90 </a:t>
            </a:r>
            <a:r>
              <a:rPr lang="fr-FR" sz="1800" kern="100" dirty="0" err="1">
                <a:effectLst/>
                <a:ea typeface="Aptos" panose="020B0004020202020204" pitchFamily="34" charset="0"/>
              </a:rPr>
              <a:t>days</a:t>
            </a:r>
            <a:endParaRPr lang="fr-FR" sz="1800" kern="100" dirty="0">
              <a:effectLst/>
              <a:ea typeface="Aptos" panose="020B0004020202020204" pitchFamily="34" charset="0"/>
            </a:endParaRPr>
          </a:p>
          <a:p>
            <a:pPr>
              <a:lnSpc>
                <a:spcPct val="107000"/>
              </a:lnSpc>
              <a:spcBef>
                <a:spcPts val="2400"/>
              </a:spcBef>
              <a:spcAft>
                <a:spcPts val="800"/>
              </a:spcAft>
            </a:pPr>
            <a:r>
              <a:rPr lang="fr-FR" sz="1800" kern="100" dirty="0">
                <a:solidFill>
                  <a:srgbClr val="5E247C"/>
                </a:solidFill>
                <a:effectLst/>
                <a:ea typeface="Aptos" panose="020B0004020202020204" pitchFamily="34" charset="0"/>
              </a:rPr>
              <a:t>Clinical Course: </a:t>
            </a:r>
            <a:br>
              <a:rPr lang="fr-FR" sz="1800" b="1" kern="100" dirty="0">
                <a:effectLst/>
                <a:ea typeface="Aptos" panose="020B0004020202020204" pitchFamily="34" charset="0"/>
              </a:rPr>
            </a:br>
            <a:r>
              <a:rPr lang="fr-FR" sz="1800" kern="100" dirty="0" err="1">
                <a:effectLst/>
                <a:ea typeface="Aptos" panose="020B0004020202020204" pitchFamily="34" charset="0"/>
              </a:rPr>
              <a:t>Unknown</a:t>
            </a:r>
            <a:r>
              <a:rPr lang="fr-FR" sz="1800" kern="100" dirty="0">
                <a:effectLst/>
                <a:ea typeface="Aptos" panose="020B0004020202020204" pitchFamily="34" charset="0"/>
              </a:rPr>
              <a:t> focus of infection, Deep-</a:t>
            </a:r>
            <a:r>
              <a:rPr lang="fr-FR" sz="1800" kern="100" dirty="0" err="1">
                <a:effectLst/>
                <a:ea typeface="Aptos" panose="020B0004020202020204" pitchFamily="34" charset="0"/>
              </a:rPr>
              <a:t>seated</a:t>
            </a:r>
            <a:r>
              <a:rPr lang="fr-FR" sz="1800" kern="100" dirty="0">
                <a:effectLst/>
                <a:ea typeface="Aptos" panose="020B0004020202020204" pitchFamily="34" charset="0"/>
              </a:rPr>
              <a:t> or </a:t>
            </a:r>
            <a:r>
              <a:rPr lang="fr-FR" sz="1800" kern="100" dirty="0" err="1">
                <a:effectLst/>
                <a:ea typeface="Aptos" panose="020B0004020202020204" pitchFamily="34" charset="0"/>
              </a:rPr>
              <a:t>metastatic</a:t>
            </a:r>
            <a:r>
              <a:rPr lang="fr-FR" sz="1800" kern="100" dirty="0">
                <a:effectLst/>
                <a:ea typeface="Aptos" panose="020B0004020202020204" pitchFamily="34" charset="0"/>
              </a:rPr>
              <a:t> focus </a:t>
            </a:r>
            <a:r>
              <a:rPr lang="fr-FR" sz="1800" kern="100" dirty="0" err="1">
                <a:effectLst/>
                <a:ea typeface="Aptos" panose="020B0004020202020204" pitchFamily="34" charset="0"/>
              </a:rPr>
              <a:t>present</a:t>
            </a:r>
            <a:r>
              <a:rPr lang="fr-FR" sz="1800" kern="100" dirty="0">
                <a:effectLst/>
                <a:ea typeface="Aptos" panose="020B0004020202020204" pitchFamily="34" charset="0"/>
              </a:rPr>
              <a:t>, &gt;1 non-</a:t>
            </a:r>
            <a:r>
              <a:rPr lang="fr-FR" sz="1800" kern="100" dirty="0" err="1">
                <a:effectLst/>
                <a:ea typeface="Aptos" panose="020B0004020202020204" pitchFamily="34" charset="0"/>
              </a:rPr>
              <a:t>contiguous</a:t>
            </a:r>
            <a:r>
              <a:rPr lang="fr-FR" sz="1800" kern="100" dirty="0">
                <a:effectLst/>
                <a:ea typeface="Aptos" panose="020B0004020202020204" pitchFamily="34" charset="0"/>
              </a:rPr>
              <a:t> focus</a:t>
            </a:r>
          </a:p>
          <a:p>
            <a:pPr marL="0" indent="0" algn="r">
              <a:lnSpc>
                <a:spcPct val="107000"/>
              </a:lnSpc>
              <a:spcAft>
                <a:spcPts val="800"/>
              </a:spcAft>
              <a:buNone/>
            </a:pPr>
            <a:r>
              <a:rPr lang="fr-FR" b="1" i="1" kern="100" dirty="0" err="1"/>
              <a:t>stronger</a:t>
            </a:r>
            <a:r>
              <a:rPr lang="fr-FR" b="1" i="1" kern="100" dirty="0"/>
              <a:t> data</a:t>
            </a:r>
          </a:p>
          <a:p>
            <a:pPr marL="296862" lvl="1" indent="0">
              <a:buNone/>
            </a:pPr>
            <a:endParaRPr lang="fr-FR"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dirty="0"/>
              <a:t>Risk Stratify for Deep-Seated or Metastatic Infection</a:t>
            </a:r>
            <a:endParaRPr lang="fr-FR" dirty="0"/>
          </a:p>
        </p:txBody>
      </p:sp>
    </p:spTree>
    <p:extLst>
      <p:ext uri="{BB962C8B-B14F-4D97-AF65-F5344CB8AC3E}">
        <p14:creationId xmlns:p14="http://schemas.microsoft.com/office/powerpoint/2010/main" val="3401199552"/>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41">
            <a:extLst>
              <a:ext uri="{FF2B5EF4-FFF2-40B4-BE49-F238E27FC236}">
                <a16:creationId xmlns:a16="http://schemas.microsoft.com/office/drawing/2014/main" id="{B0A83D01-593E-99B5-3353-728FD77D4D0D}"/>
              </a:ext>
            </a:extLst>
          </p:cNvPr>
          <p:cNvSpPr/>
          <p:nvPr/>
        </p:nvSpPr>
        <p:spPr>
          <a:xfrm>
            <a:off x="1845373" y="1182425"/>
            <a:ext cx="2874081" cy="402751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r>
              <a:rPr lang="en-US" sz="1400" b="1" kern="0" dirty="0">
                <a:solidFill>
                  <a:schemeClr val="bg1"/>
                </a:solidFill>
                <a:latin typeface="Century Gothic" panose="020B0502020202020204" pitchFamily="34" charset="0"/>
                <a:cs typeface="Arial" panose="020B0604020202020204" pitchFamily="34" charset="0"/>
              </a:rPr>
              <a:t>HOSPITAL</a:t>
            </a:r>
          </a:p>
          <a:p>
            <a:pPr lvl="0" algn="ctr" defTabSz="514350">
              <a:lnSpc>
                <a:spcPts val="1500"/>
              </a:lnSpc>
              <a:defRPr/>
            </a:pPr>
            <a:endParaRPr lang="en-US" sz="1400" b="1" kern="0" dirty="0">
              <a:latin typeface="Century Gothic" panose="020B0502020202020204" pitchFamily="34" charset="0"/>
              <a:cs typeface="Arial" panose="020B0604020202020204" pitchFamily="34" charset="0"/>
            </a:endParaRPr>
          </a:p>
          <a:p>
            <a:pPr lvl="0" algn="ctr" defTabSz="514350">
              <a:lnSpc>
                <a:spcPts val="1500"/>
              </a:lnSpc>
              <a:defRPr/>
            </a:pPr>
            <a:endParaRPr lang="en-US" sz="1400" b="1" kern="0" dirty="0">
              <a:latin typeface="Century Gothic" panose="020B0502020202020204" pitchFamily="34" charset="0"/>
              <a:cs typeface="Arial" panose="020B0604020202020204" pitchFamily="34" charset="0"/>
            </a:endParaRPr>
          </a:p>
          <a:p>
            <a:pPr lvl="0" algn="ctr" defTabSz="514350">
              <a:lnSpc>
                <a:spcPts val="1500"/>
              </a:lnSpc>
              <a:defRPr/>
            </a:pPr>
            <a:r>
              <a:rPr lang="en-US" sz="1400" b="1" kern="0" dirty="0">
                <a:latin typeface="Century Gothic" panose="020B0502020202020204" pitchFamily="34" charset="0"/>
                <a:cs typeface="Arial" panose="020B0604020202020204" pitchFamily="34" charset="0"/>
              </a:rPr>
              <a:t>Day of surgery</a:t>
            </a:r>
          </a:p>
          <a:p>
            <a:pPr lvl="0" algn="ctr"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p:txBody>
      </p:sp>
      <p:sp>
        <p:nvSpPr>
          <p:cNvPr id="40" name="Freeform 41">
            <a:extLst>
              <a:ext uri="{FF2B5EF4-FFF2-40B4-BE49-F238E27FC236}">
                <a16:creationId xmlns:a16="http://schemas.microsoft.com/office/drawing/2014/main" id="{ADC8E57D-2ABA-6759-535A-6A1A3B7B5612}"/>
              </a:ext>
            </a:extLst>
          </p:cNvPr>
          <p:cNvSpPr/>
          <p:nvPr/>
        </p:nvSpPr>
        <p:spPr>
          <a:xfrm>
            <a:off x="1955689" y="1779524"/>
            <a:ext cx="2668780" cy="2974909"/>
          </a:xfrm>
          <a:prstGeom prst="roundRect">
            <a:avLst>
              <a:gd name="adj" fmla="val 9151"/>
            </a:avLst>
          </a:prstGeom>
          <a:solidFill>
            <a:srgbClr val="CFA4E4"/>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r>
              <a:rPr lang="en-US" sz="1400" b="1" kern="0" dirty="0">
                <a:solidFill>
                  <a:schemeClr val="bg1"/>
                </a:solidFill>
                <a:latin typeface="Century Gothic" panose="020B0502020202020204" pitchFamily="34" charset="0"/>
                <a:cs typeface="Arial" panose="020B0604020202020204" pitchFamily="34" charset="0"/>
              </a:rPr>
              <a:t>Day of surgery</a:t>
            </a: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p:txBody>
      </p:sp>
      <p:sp>
        <p:nvSpPr>
          <p:cNvPr id="3" name="Titre 2"/>
          <p:cNvSpPr>
            <a:spLocks noGrp="1"/>
          </p:cNvSpPr>
          <p:nvPr>
            <p:ph type="title"/>
          </p:nvPr>
        </p:nvSpPr>
        <p:spPr/>
        <p:txBody>
          <a:bodyPr/>
          <a:lstStyle/>
          <a:p>
            <a:r>
              <a:rPr lang="en-US" dirty="0" err="1"/>
              <a:t>FISHseq</a:t>
            </a:r>
            <a:r>
              <a:rPr lang="en-US" dirty="0"/>
              <a:t> results within 48 hours after sample entry</a:t>
            </a:r>
            <a:endParaRPr lang="fr-FR" dirty="0"/>
          </a:p>
        </p:txBody>
      </p:sp>
      <p:sp>
        <p:nvSpPr>
          <p:cNvPr id="5" name="Espace réservé du contenu 4"/>
          <p:cNvSpPr>
            <a:spLocks noGrp="1"/>
          </p:cNvSpPr>
          <p:nvPr>
            <p:ph sz="quarter" idx="16"/>
          </p:nvPr>
        </p:nvSpPr>
        <p:spPr/>
        <p:txBody>
          <a:bodyPr/>
          <a:lstStyle/>
          <a:p>
            <a:r>
              <a:rPr lang="fr-FR" dirty="0"/>
              <a:t>Annette MOTER et al., ECCMID</a:t>
            </a:r>
            <a:r>
              <a:rPr lang="fr-FR" baseline="30000" dirty="0"/>
              <a:t>Ⓡ</a:t>
            </a:r>
            <a:r>
              <a:rPr lang="fr-FR" dirty="0"/>
              <a:t> 2024, Abs#O0153</a:t>
            </a:r>
          </a:p>
        </p:txBody>
      </p:sp>
      <p:sp>
        <p:nvSpPr>
          <p:cNvPr id="36" name="Freeform 41">
            <a:extLst>
              <a:ext uri="{FF2B5EF4-FFF2-40B4-BE49-F238E27FC236}">
                <a16:creationId xmlns:a16="http://schemas.microsoft.com/office/drawing/2014/main" id="{B0A83D01-593E-99B5-3353-728FD77D4D0D}"/>
              </a:ext>
            </a:extLst>
          </p:cNvPr>
          <p:cNvSpPr/>
          <p:nvPr/>
        </p:nvSpPr>
        <p:spPr>
          <a:xfrm>
            <a:off x="5213648" y="1182426"/>
            <a:ext cx="5625801" cy="402751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t"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MOTER LAB</a:t>
            </a:r>
          </a:p>
        </p:txBody>
      </p:sp>
      <p:sp>
        <p:nvSpPr>
          <p:cNvPr id="11" name="Freeform 41">
            <a:extLst>
              <a:ext uri="{FF2B5EF4-FFF2-40B4-BE49-F238E27FC236}">
                <a16:creationId xmlns:a16="http://schemas.microsoft.com/office/drawing/2014/main" id="{B0A83D01-593E-99B5-3353-728FD77D4D0D}"/>
              </a:ext>
            </a:extLst>
          </p:cNvPr>
          <p:cNvSpPr/>
          <p:nvPr/>
        </p:nvSpPr>
        <p:spPr>
          <a:xfrm>
            <a:off x="5327329" y="1779525"/>
            <a:ext cx="2668780" cy="3061085"/>
          </a:xfrm>
          <a:prstGeom prst="roundRect">
            <a:avLst>
              <a:gd name="adj" fmla="val 9151"/>
            </a:avLst>
          </a:prstGeom>
          <a:solidFill>
            <a:srgbClr val="CFA4E4"/>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r>
              <a:rPr lang="en-US" sz="1400" b="1" kern="0" dirty="0">
                <a:solidFill>
                  <a:schemeClr val="bg1"/>
                </a:solidFill>
                <a:latin typeface="Century Gothic" panose="020B0502020202020204" pitchFamily="34" charset="0"/>
                <a:cs typeface="Arial" panose="020B0604020202020204" pitchFamily="34" charset="0"/>
              </a:rPr>
              <a:t>Day 1 post operative</a:t>
            </a: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prstClr val="white"/>
              </a:solidFill>
              <a:latin typeface="Century Gothic" panose="020B0502020202020204" pitchFamily="34" charset="0"/>
              <a:cs typeface="Arial" panose="020B0604020202020204" pitchFamily="34" charset="0"/>
            </a:endParaRPr>
          </a:p>
        </p:txBody>
      </p:sp>
      <p:sp>
        <p:nvSpPr>
          <p:cNvPr id="12" name="Freeform 41">
            <a:extLst>
              <a:ext uri="{FF2B5EF4-FFF2-40B4-BE49-F238E27FC236}">
                <a16:creationId xmlns:a16="http://schemas.microsoft.com/office/drawing/2014/main" id="{B0A83D01-593E-99B5-3353-728FD77D4D0D}"/>
              </a:ext>
            </a:extLst>
          </p:cNvPr>
          <p:cNvSpPr/>
          <p:nvPr/>
        </p:nvSpPr>
        <p:spPr>
          <a:xfrm>
            <a:off x="5356452" y="2408146"/>
            <a:ext cx="2549846" cy="446911"/>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t" anchorCtr="0">
            <a:noAutofit/>
          </a:bodyPr>
          <a:lstStyle/>
          <a:p>
            <a:pPr algn="ctr"/>
            <a:r>
              <a:rPr lang="en-US" sz="1200" dirty="0">
                <a:solidFill>
                  <a:schemeClr val="bg1"/>
                </a:solidFill>
              </a:rPr>
              <a:t>embedding+ sectioning</a:t>
            </a:r>
          </a:p>
        </p:txBody>
      </p:sp>
      <p:sp>
        <p:nvSpPr>
          <p:cNvPr id="14" name="Freeform 41">
            <a:extLst>
              <a:ext uri="{FF2B5EF4-FFF2-40B4-BE49-F238E27FC236}">
                <a16:creationId xmlns:a16="http://schemas.microsoft.com/office/drawing/2014/main" id="{B0A83D01-593E-99B5-3353-728FD77D4D0D}"/>
              </a:ext>
            </a:extLst>
          </p:cNvPr>
          <p:cNvSpPr/>
          <p:nvPr/>
        </p:nvSpPr>
        <p:spPr>
          <a:xfrm>
            <a:off x="8079163" y="1779524"/>
            <a:ext cx="2668780" cy="3061085"/>
          </a:xfrm>
          <a:prstGeom prst="roundRect">
            <a:avLst>
              <a:gd name="adj" fmla="val 9151"/>
            </a:avLst>
          </a:prstGeom>
          <a:solidFill>
            <a:srgbClr val="CFA4E4"/>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r>
              <a:rPr lang="en-US" sz="1400" b="1" kern="0" dirty="0">
                <a:solidFill>
                  <a:schemeClr val="bg1"/>
                </a:solidFill>
                <a:latin typeface="Century Gothic" panose="020B0502020202020204" pitchFamily="34" charset="0"/>
                <a:cs typeface="Arial" panose="020B0604020202020204" pitchFamily="34" charset="0"/>
              </a:rPr>
              <a:t>Day 2 post operative </a:t>
            </a: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a:p>
            <a:pPr lvl="0" defTabSz="514350">
              <a:lnSpc>
                <a:spcPts val="1500"/>
              </a:lnSpc>
              <a:defRPr/>
            </a:pPr>
            <a:endParaRPr lang="en-US" sz="1400" b="1" kern="0" dirty="0">
              <a:solidFill>
                <a:schemeClr val="bg1"/>
              </a:solidFill>
              <a:latin typeface="Century Gothic" panose="020B0502020202020204" pitchFamily="34" charset="0"/>
              <a:cs typeface="Arial" panose="020B0604020202020204" pitchFamily="34" charset="0"/>
            </a:endParaRPr>
          </a:p>
        </p:txBody>
      </p:sp>
      <p:sp>
        <p:nvSpPr>
          <p:cNvPr id="16" name="Freeform 41">
            <a:extLst>
              <a:ext uri="{FF2B5EF4-FFF2-40B4-BE49-F238E27FC236}">
                <a16:creationId xmlns:a16="http://schemas.microsoft.com/office/drawing/2014/main" id="{B0A83D01-593E-99B5-3353-728FD77D4D0D}"/>
              </a:ext>
            </a:extLst>
          </p:cNvPr>
          <p:cNvSpPr/>
          <p:nvPr/>
        </p:nvSpPr>
        <p:spPr>
          <a:xfrm>
            <a:off x="8177582" y="2403661"/>
            <a:ext cx="2395410" cy="392699"/>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t" anchorCtr="0">
            <a:noAutofit/>
          </a:bodyPr>
          <a:lstStyle/>
          <a:p>
            <a:pPr algn="ctr"/>
            <a:r>
              <a:rPr lang="fr-FR" sz="1200" dirty="0">
                <a:solidFill>
                  <a:schemeClr val="bg1"/>
                </a:solidFill>
              </a:rPr>
              <a:t>FISHseq</a:t>
            </a:r>
            <a:endParaRPr lang="en-US" sz="1200" b="1" kern="0" dirty="0">
              <a:solidFill>
                <a:schemeClr val="bg1"/>
              </a:solidFill>
              <a:latin typeface="Century Gothic" panose="020B0502020202020204" pitchFamily="34" charset="0"/>
              <a:cs typeface="Arial" panose="020B0604020202020204" pitchFamily="34" charset="0"/>
            </a:endParaRPr>
          </a:p>
        </p:txBody>
      </p:sp>
      <p:sp>
        <p:nvSpPr>
          <p:cNvPr id="17" name="Freeform 41">
            <a:extLst>
              <a:ext uri="{FF2B5EF4-FFF2-40B4-BE49-F238E27FC236}">
                <a16:creationId xmlns:a16="http://schemas.microsoft.com/office/drawing/2014/main" id="{B0A83D01-593E-99B5-3353-728FD77D4D0D}"/>
              </a:ext>
            </a:extLst>
          </p:cNvPr>
          <p:cNvSpPr/>
          <p:nvPr/>
        </p:nvSpPr>
        <p:spPr>
          <a:xfrm>
            <a:off x="9374971" y="2973577"/>
            <a:ext cx="1372971" cy="1389140"/>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t" anchorCtr="0">
            <a:noAutofit/>
          </a:bodyPr>
          <a:lstStyle/>
          <a:p>
            <a:pPr marL="171450" indent="-171450">
              <a:buFont typeface="Arial" panose="020B0604020202020204" pitchFamily="34" charset="0"/>
              <a:buChar char="•"/>
            </a:pPr>
            <a:r>
              <a:rPr lang="en-US" sz="1200" dirty="0">
                <a:solidFill>
                  <a:schemeClr val="bg1"/>
                </a:solidFill>
              </a:rPr>
              <a:t>which species?</a:t>
            </a:r>
          </a:p>
          <a:p>
            <a:pPr marL="171450" indent="-171450">
              <a:buFont typeface="Arial" panose="020B0604020202020204" pitchFamily="34" charset="0"/>
              <a:buChar char="•"/>
            </a:pPr>
            <a:r>
              <a:rPr lang="en-US" sz="1200" dirty="0">
                <a:solidFill>
                  <a:schemeClr val="bg1"/>
                </a:solidFill>
              </a:rPr>
              <a:t>where?</a:t>
            </a:r>
          </a:p>
          <a:p>
            <a:pPr marL="171450" indent="-171450">
              <a:buFont typeface="Arial" panose="020B0604020202020204" pitchFamily="34" charset="0"/>
              <a:buChar char="•"/>
            </a:pPr>
            <a:r>
              <a:rPr lang="en-US" sz="1200" dirty="0">
                <a:solidFill>
                  <a:schemeClr val="bg1"/>
                </a:solidFill>
              </a:rPr>
              <a:t>how many?</a:t>
            </a:r>
          </a:p>
          <a:p>
            <a:pPr marL="171450" indent="-171450">
              <a:buFont typeface="Arial" panose="020B0604020202020204" pitchFamily="34" charset="0"/>
              <a:buChar char="•"/>
            </a:pPr>
            <a:r>
              <a:rPr lang="en-US" sz="1200" dirty="0">
                <a:solidFill>
                  <a:schemeClr val="bg1"/>
                </a:solidFill>
              </a:rPr>
              <a:t>how active?</a:t>
            </a:r>
          </a:p>
        </p:txBody>
      </p:sp>
      <p:pic>
        <p:nvPicPr>
          <p:cNvPr id="20" name="Image 19"/>
          <p:cNvPicPr>
            <a:picLocks noChangeAspect="1"/>
          </p:cNvPicPr>
          <p:nvPr/>
        </p:nvPicPr>
        <p:blipFill>
          <a:blip r:embed="rId2"/>
          <a:srcRect/>
          <a:stretch/>
        </p:blipFill>
        <p:spPr>
          <a:xfrm>
            <a:off x="6788235" y="2938667"/>
            <a:ext cx="866921" cy="590650"/>
          </a:xfrm>
          <a:prstGeom prst="rect">
            <a:avLst/>
          </a:prstGeom>
        </p:spPr>
      </p:pic>
      <p:pic>
        <p:nvPicPr>
          <p:cNvPr id="24" name="Image 23"/>
          <p:cNvPicPr>
            <a:picLocks noChangeAspect="1"/>
          </p:cNvPicPr>
          <p:nvPr/>
        </p:nvPicPr>
        <p:blipFill>
          <a:blip r:embed="rId3"/>
          <a:srcRect/>
          <a:stretch/>
        </p:blipFill>
        <p:spPr>
          <a:xfrm>
            <a:off x="6842315" y="3519189"/>
            <a:ext cx="406730" cy="766166"/>
          </a:xfrm>
          <a:prstGeom prst="rect">
            <a:avLst/>
          </a:prstGeom>
        </p:spPr>
      </p:pic>
      <p:pic>
        <p:nvPicPr>
          <p:cNvPr id="25" name="Image 24"/>
          <p:cNvPicPr>
            <a:picLocks noChangeAspect="1"/>
          </p:cNvPicPr>
          <p:nvPr/>
        </p:nvPicPr>
        <p:blipFill rotWithShape="1">
          <a:blip r:embed="rId4"/>
          <a:srcRect l="5406" t="5972" r="11985" b="45999"/>
          <a:stretch/>
        </p:blipFill>
        <p:spPr>
          <a:xfrm>
            <a:off x="8394193" y="2938667"/>
            <a:ext cx="889217" cy="699846"/>
          </a:xfrm>
          <a:prstGeom prst="rect">
            <a:avLst/>
          </a:prstGeom>
        </p:spPr>
      </p:pic>
      <p:sp>
        <p:nvSpPr>
          <p:cNvPr id="27" name="Flèche droite 26"/>
          <p:cNvSpPr/>
          <p:nvPr/>
        </p:nvSpPr>
        <p:spPr>
          <a:xfrm>
            <a:off x="4625235" y="3458185"/>
            <a:ext cx="591779" cy="287443"/>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Flèche droite 27"/>
          <p:cNvSpPr/>
          <p:nvPr/>
        </p:nvSpPr>
        <p:spPr>
          <a:xfrm rot="20209343">
            <a:off x="6290974" y="3165898"/>
            <a:ext cx="533423" cy="287443"/>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Flèche droite 28"/>
          <p:cNvSpPr/>
          <p:nvPr/>
        </p:nvSpPr>
        <p:spPr>
          <a:xfrm rot="1136708">
            <a:off x="6299270" y="3564535"/>
            <a:ext cx="559761" cy="287443"/>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Flèche droite 29"/>
          <p:cNvSpPr/>
          <p:nvPr/>
        </p:nvSpPr>
        <p:spPr>
          <a:xfrm>
            <a:off x="7728785" y="3065046"/>
            <a:ext cx="591779" cy="381997"/>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dirty="0"/>
              <a:t>FISH</a:t>
            </a:r>
          </a:p>
        </p:txBody>
      </p:sp>
      <p:sp>
        <p:nvSpPr>
          <p:cNvPr id="33" name="Flèche droite 32"/>
          <p:cNvSpPr/>
          <p:nvPr/>
        </p:nvSpPr>
        <p:spPr>
          <a:xfrm>
            <a:off x="7737905" y="3786528"/>
            <a:ext cx="591779" cy="381997"/>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200" dirty="0"/>
              <a:t>DNA</a:t>
            </a:r>
          </a:p>
        </p:txBody>
      </p:sp>
      <p:sp>
        <p:nvSpPr>
          <p:cNvPr id="34" name="Freeform 41">
            <a:extLst>
              <a:ext uri="{FF2B5EF4-FFF2-40B4-BE49-F238E27FC236}">
                <a16:creationId xmlns:a16="http://schemas.microsoft.com/office/drawing/2014/main" id="{B0A83D01-593E-99B5-3353-728FD77D4D0D}"/>
              </a:ext>
            </a:extLst>
          </p:cNvPr>
          <p:cNvSpPr/>
          <p:nvPr/>
        </p:nvSpPr>
        <p:spPr>
          <a:xfrm>
            <a:off x="8302689" y="4258189"/>
            <a:ext cx="1521147" cy="519423"/>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t" anchorCtr="0">
            <a:noAutofit/>
          </a:bodyPr>
          <a:lstStyle/>
          <a:p>
            <a:r>
              <a:rPr lang="en-US" sz="1200" dirty="0">
                <a:solidFill>
                  <a:schemeClr val="bg1"/>
                </a:solidFill>
              </a:rPr>
              <a:t>16S rRNA gene PCR </a:t>
            </a:r>
            <a:br>
              <a:rPr lang="en-US" sz="1200" dirty="0">
                <a:solidFill>
                  <a:schemeClr val="bg1"/>
                </a:solidFill>
              </a:rPr>
            </a:br>
            <a:r>
              <a:rPr lang="en-US" sz="1200" dirty="0">
                <a:solidFill>
                  <a:schemeClr val="bg1"/>
                </a:solidFill>
              </a:rPr>
              <a:t>+ sequencing</a:t>
            </a:r>
          </a:p>
        </p:txBody>
      </p:sp>
      <p:sp>
        <p:nvSpPr>
          <p:cNvPr id="38" name="ZoneTexte 37"/>
          <p:cNvSpPr txBox="1"/>
          <p:nvPr/>
        </p:nvSpPr>
        <p:spPr>
          <a:xfrm>
            <a:off x="9138796" y="5394608"/>
            <a:ext cx="1592744" cy="369332"/>
          </a:xfrm>
          <a:prstGeom prst="rect">
            <a:avLst/>
          </a:prstGeom>
          <a:noFill/>
        </p:spPr>
        <p:txBody>
          <a:bodyPr wrap="none" rtlCol="0">
            <a:spAutoFit/>
          </a:bodyPr>
          <a:lstStyle/>
          <a:p>
            <a:r>
              <a:rPr lang="fr-FR" b="1" dirty="0"/>
              <a:t>FISHseq report</a:t>
            </a:r>
          </a:p>
        </p:txBody>
      </p:sp>
      <p:sp>
        <p:nvSpPr>
          <p:cNvPr id="39" name="Flèche droite 38"/>
          <p:cNvSpPr/>
          <p:nvPr/>
        </p:nvSpPr>
        <p:spPr>
          <a:xfrm rot="5400000">
            <a:off x="9668456" y="5070392"/>
            <a:ext cx="533423" cy="287443"/>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3" name="Connecteur en angle 42"/>
          <p:cNvCxnSpPr>
            <a:cxnSpLocks/>
            <a:stCxn id="38" idx="1"/>
            <a:endCxn id="6" idx="2"/>
          </p:cNvCxnSpPr>
          <p:nvPr/>
        </p:nvCxnSpPr>
        <p:spPr>
          <a:xfrm rot="10800000">
            <a:off x="3282414" y="5209942"/>
            <a:ext cx="5856382" cy="369332"/>
          </a:xfrm>
          <a:prstGeom prst="bentConnector2">
            <a:avLst/>
          </a:prstGeom>
          <a:ln w="76200">
            <a:solidFill>
              <a:srgbClr val="5E247C"/>
            </a:solidFill>
            <a:tailEnd type="triangle"/>
          </a:ln>
        </p:spPr>
        <p:style>
          <a:lnRef idx="1">
            <a:schemeClr val="accent1"/>
          </a:lnRef>
          <a:fillRef idx="0">
            <a:schemeClr val="accent1"/>
          </a:fillRef>
          <a:effectRef idx="0">
            <a:schemeClr val="accent1"/>
          </a:effectRef>
          <a:fontRef idx="minor">
            <a:schemeClr val="tx1"/>
          </a:fontRef>
        </p:style>
      </p:cxnSp>
      <p:pic>
        <p:nvPicPr>
          <p:cNvPr id="4" name="Image 3" descr="Une image contenant texte, crème pour la peau, bouteille, nourriture&#10;&#10;Description générée automatiquement">
            <a:extLst>
              <a:ext uri="{FF2B5EF4-FFF2-40B4-BE49-F238E27FC236}">
                <a16:creationId xmlns:a16="http://schemas.microsoft.com/office/drawing/2014/main" id="{FB754957-A0F1-7EB0-EA7E-143C94C7ED07}"/>
              </a:ext>
            </a:extLst>
          </p:cNvPr>
          <p:cNvPicPr>
            <a:picLocks noChangeAspect="1"/>
          </p:cNvPicPr>
          <p:nvPr/>
        </p:nvPicPr>
        <p:blipFill>
          <a:blip r:embed="rId5"/>
          <a:stretch>
            <a:fillRect/>
          </a:stretch>
        </p:blipFill>
        <p:spPr>
          <a:xfrm>
            <a:off x="3689940" y="3256044"/>
            <a:ext cx="622210" cy="787485"/>
          </a:xfrm>
          <a:prstGeom prst="rect">
            <a:avLst/>
          </a:prstGeom>
        </p:spPr>
      </p:pic>
      <p:pic>
        <p:nvPicPr>
          <p:cNvPr id="13" name="Image 12">
            <a:extLst>
              <a:ext uri="{FF2B5EF4-FFF2-40B4-BE49-F238E27FC236}">
                <a16:creationId xmlns:a16="http://schemas.microsoft.com/office/drawing/2014/main" id="{FCDE3C8B-6153-065D-8D1A-29222AD33F24}"/>
              </a:ext>
            </a:extLst>
          </p:cNvPr>
          <p:cNvPicPr>
            <a:picLocks noChangeAspect="1"/>
          </p:cNvPicPr>
          <p:nvPr/>
        </p:nvPicPr>
        <p:blipFill>
          <a:blip r:embed="rId6"/>
          <a:srcRect/>
          <a:stretch/>
        </p:blipFill>
        <p:spPr>
          <a:xfrm>
            <a:off x="5377744" y="3314233"/>
            <a:ext cx="916298" cy="575349"/>
          </a:xfrm>
          <a:prstGeom prst="rect">
            <a:avLst/>
          </a:prstGeom>
        </p:spPr>
      </p:pic>
      <p:pic>
        <p:nvPicPr>
          <p:cNvPr id="15" name="Image 14">
            <a:extLst>
              <a:ext uri="{FF2B5EF4-FFF2-40B4-BE49-F238E27FC236}">
                <a16:creationId xmlns:a16="http://schemas.microsoft.com/office/drawing/2014/main" id="{088CF80E-2028-0A97-A51A-39A952D56680}"/>
              </a:ext>
            </a:extLst>
          </p:cNvPr>
          <p:cNvPicPr>
            <a:picLocks noChangeAspect="1"/>
          </p:cNvPicPr>
          <p:nvPr/>
        </p:nvPicPr>
        <p:blipFill rotWithShape="1">
          <a:blip r:embed="rId4"/>
          <a:srcRect l="6013" t="65520" r="10590" b="4204"/>
          <a:stretch/>
        </p:blipFill>
        <p:spPr>
          <a:xfrm>
            <a:off x="8394193" y="3768896"/>
            <a:ext cx="897724" cy="441154"/>
          </a:xfrm>
          <a:prstGeom prst="rect">
            <a:avLst/>
          </a:prstGeom>
        </p:spPr>
      </p:pic>
      <p:sp>
        <p:nvSpPr>
          <p:cNvPr id="26" name="Flèche droite 25"/>
          <p:cNvSpPr/>
          <p:nvPr/>
        </p:nvSpPr>
        <p:spPr>
          <a:xfrm>
            <a:off x="3065359" y="3481453"/>
            <a:ext cx="591779" cy="287443"/>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Freeform 41">
            <a:extLst>
              <a:ext uri="{FF2B5EF4-FFF2-40B4-BE49-F238E27FC236}">
                <a16:creationId xmlns:a16="http://schemas.microsoft.com/office/drawing/2014/main" id="{B0A83D01-593E-99B5-3353-728FD77D4D0D}"/>
              </a:ext>
            </a:extLst>
          </p:cNvPr>
          <p:cNvSpPr/>
          <p:nvPr/>
        </p:nvSpPr>
        <p:spPr>
          <a:xfrm>
            <a:off x="2047280" y="2407972"/>
            <a:ext cx="1099098" cy="718998"/>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t" anchorCtr="0">
            <a:noAutofit/>
          </a:bodyPr>
          <a:lstStyle/>
          <a:p>
            <a:r>
              <a:rPr lang="fr-FR" sz="1200" dirty="0" err="1">
                <a:solidFill>
                  <a:schemeClr val="bg1"/>
                </a:solidFill>
              </a:rPr>
              <a:t>Heart</a:t>
            </a:r>
            <a:r>
              <a:rPr lang="fr-FR" sz="1200" dirty="0">
                <a:solidFill>
                  <a:schemeClr val="bg1"/>
                </a:solidFill>
              </a:rPr>
              <a:t> valve replacement </a:t>
            </a:r>
            <a:br>
              <a:rPr lang="fr-FR" sz="1200" dirty="0">
                <a:solidFill>
                  <a:schemeClr val="bg1"/>
                </a:solidFill>
              </a:rPr>
            </a:br>
            <a:r>
              <a:rPr lang="fr-FR" sz="1200" dirty="0">
                <a:solidFill>
                  <a:schemeClr val="bg1"/>
                </a:solidFill>
              </a:rPr>
              <a:t>+ sampling</a:t>
            </a:r>
          </a:p>
          <a:p>
            <a:pPr lvl="0" defTabSz="514350">
              <a:lnSpc>
                <a:spcPts val="1500"/>
              </a:lnSpc>
              <a:defRPr/>
            </a:pPr>
            <a:endParaRPr lang="en-US" sz="1200" b="1" kern="0" dirty="0">
              <a:solidFill>
                <a:schemeClr val="bg1"/>
              </a:solidFill>
              <a:latin typeface="Century Gothic" panose="020B0502020202020204" pitchFamily="34" charset="0"/>
              <a:cs typeface="Arial" panose="020B0604020202020204" pitchFamily="34" charset="0"/>
            </a:endParaRPr>
          </a:p>
        </p:txBody>
      </p:sp>
      <p:sp>
        <p:nvSpPr>
          <p:cNvPr id="8" name="Freeform 41">
            <a:extLst>
              <a:ext uri="{FF2B5EF4-FFF2-40B4-BE49-F238E27FC236}">
                <a16:creationId xmlns:a16="http://schemas.microsoft.com/office/drawing/2014/main" id="{B0A83D01-593E-99B5-3353-728FD77D4D0D}"/>
              </a:ext>
            </a:extLst>
          </p:cNvPr>
          <p:cNvSpPr/>
          <p:nvPr/>
        </p:nvSpPr>
        <p:spPr>
          <a:xfrm>
            <a:off x="3450316" y="2409379"/>
            <a:ext cx="1165375" cy="632479"/>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t" anchorCtr="0">
            <a:noAutofit/>
          </a:bodyPr>
          <a:lstStyle/>
          <a:p>
            <a:r>
              <a:rPr lang="fr-FR" sz="1200" dirty="0">
                <a:solidFill>
                  <a:schemeClr val="bg1"/>
                </a:solidFill>
              </a:rPr>
              <a:t>Fixation </a:t>
            </a:r>
            <a:r>
              <a:rPr lang="fr-FR" sz="1200" dirty="0" err="1">
                <a:solidFill>
                  <a:schemeClr val="bg1"/>
                </a:solidFill>
              </a:rPr>
              <a:t>during</a:t>
            </a:r>
            <a:r>
              <a:rPr lang="fr-FR" sz="1200" dirty="0">
                <a:solidFill>
                  <a:schemeClr val="bg1"/>
                </a:solidFill>
              </a:rPr>
              <a:t> transport</a:t>
            </a:r>
          </a:p>
          <a:p>
            <a:pPr lvl="0" defTabSz="514350">
              <a:lnSpc>
                <a:spcPts val="1500"/>
              </a:lnSpc>
              <a:defRPr/>
            </a:pPr>
            <a:endParaRPr lang="en-US" sz="1200" b="1" kern="0" dirty="0">
              <a:solidFill>
                <a:schemeClr val="bg1"/>
              </a:solidFill>
              <a:latin typeface="Century Gothic" panose="020B0502020202020204" pitchFamily="34" charset="0"/>
              <a:cs typeface="Arial" panose="020B0604020202020204" pitchFamily="34" charset="0"/>
            </a:endParaRPr>
          </a:p>
        </p:txBody>
      </p:sp>
      <p:pic>
        <p:nvPicPr>
          <p:cNvPr id="9" name="Image 8"/>
          <p:cNvPicPr>
            <a:picLocks noChangeAspect="1"/>
          </p:cNvPicPr>
          <p:nvPr/>
        </p:nvPicPr>
        <p:blipFill rotWithShape="1">
          <a:blip r:embed="rId7"/>
          <a:srcRect t="3271"/>
          <a:stretch/>
        </p:blipFill>
        <p:spPr>
          <a:xfrm>
            <a:off x="2086252" y="3182954"/>
            <a:ext cx="865956" cy="885304"/>
          </a:xfrm>
          <a:prstGeom prst="rect">
            <a:avLst/>
          </a:prstGeom>
        </p:spPr>
      </p:pic>
    </p:spTree>
    <p:extLst>
      <p:ext uri="{BB962C8B-B14F-4D97-AF65-F5344CB8AC3E}">
        <p14:creationId xmlns:p14="http://schemas.microsoft.com/office/powerpoint/2010/main" val="12971312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71F5FF08-0781-F505-E4C3-6B7796F921A6}"/>
              </a:ext>
            </a:extLst>
          </p:cNvPr>
          <p:cNvSpPr>
            <a:spLocks noGrp="1"/>
          </p:cNvSpPr>
          <p:nvPr>
            <p:ph type="body" sz="quarter" idx="15"/>
          </p:nvPr>
        </p:nvSpPr>
        <p:spPr/>
        <p:txBody>
          <a:bodyPr/>
          <a:lstStyle/>
          <a:p>
            <a:pPr>
              <a:spcAft>
                <a:spcPts val="1800"/>
              </a:spcAft>
            </a:pPr>
            <a:r>
              <a:rPr lang="en-US" dirty="0"/>
              <a:t>Correlation with clinic?</a:t>
            </a:r>
          </a:p>
          <a:p>
            <a:pPr>
              <a:spcAft>
                <a:spcPts val="1800"/>
              </a:spcAft>
            </a:pPr>
            <a:r>
              <a:rPr lang="en-US" dirty="0"/>
              <a:t>Correlation with treatment?</a:t>
            </a:r>
          </a:p>
          <a:p>
            <a:pPr>
              <a:spcAft>
                <a:spcPts val="1800"/>
              </a:spcAft>
            </a:pPr>
            <a:r>
              <a:rPr lang="en-US" dirty="0"/>
              <a:t>Do patients profit from biofilm-active antibiotics?</a:t>
            </a:r>
          </a:p>
          <a:p>
            <a:pPr>
              <a:spcAft>
                <a:spcPts val="1800"/>
              </a:spcAft>
            </a:pPr>
            <a:r>
              <a:rPr lang="en-US" dirty="0"/>
              <a:t>Which patients profit from “anti-biofilm” treatment?</a:t>
            </a:r>
          </a:p>
        </p:txBody>
      </p:sp>
      <p:sp>
        <p:nvSpPr>
          <p:cNvPr id="4" name="Titre 3">
            <a:extLst>
              <a:ext uri="{FF2B5EF4-FFF2-40B4-BE49-F238E27FC236}">
                <a16:creationId xmlns:a16="http://schemas.microsoft.com/office/drawing/2014/main" id="{F0B133D4-CB8E-CC92-D98A-F26B796CBD79}"/>
              </a:ext>
            </a:extLst>
          </p:cNvPr>
          <p:cNvSpPr>
            <a:spLocks noGrp="1"/>
          </p:cNvSpPr>
          <p:nvPr>
            <p:ph type="title"/>
          </p:nvPr>
        </p:nvSpPr>
        <p:spPr/>
        <p:txBody>
          <a:bodyPr/>
          <a:lstStyle/>
          <a:p>
            <a:r>
              <a:rPr lang="fr-FR" dirty="0"/>
              <a:t>Diagnostic Biofilm </a:t>
            </a:r>
            <a:r>
              <a:rPr lang="fr-FR" dirty="0" err="1"/>
              <a:t>Staging</a:t>
            </a:r>
            <a:endParaRPr lang="fr-FR" dirty="0"/>
          </a:p>
        </p:txBody>
      </p:sp>
      <p:sp>
        <p:nvSpPr>
          <p:cNvPr id="6" name="Espace réservé du contenu 5">
            <a:extLst>
              <a:ext uri="{FF2B5EF4-FFF2-40B4-BE49-F238E27FC236}">
                <a16:creationId xmlns:a16="http://schemas.microsoft.com/office/drawing/2014/main" id="{DF853AEB-AE47-BF5D-586A-CE91CDE91F32}"/>
              </a:ext>
            </a:extLst>
          </p:cNvPr>
          <p:cNvSpPr>
            <a:spLocks noGrp="1"/>
          </p:cNvSpPr>
          <p:nvPr>
            <p:ph sz="quarter" idx="16"/>
          </p:nvPr>
        </p:nvSpPr>
        <p:spPr/>
        <p:txBody>
          <a:bodyPr/>
          <a:lstStyle/>
          <a:p>
            <a:r>
              <a:rPr lang="fr-FR" dirty="0"/>
              <a:t>Annette MOTER et al., ECCMID</a:t>
            </a:r>
            <a:r>
              <a:rPr lang="fr-FR" baseline="30000" dirty="0"/>
              <a:t>Ⓡ</a:t>
            </a:r>
            <a:r>
              <a:rPr lang="fr-FR" dirty="0"/>
              <a:t> 2024, Abs#O0153</a:t>
            </a:r>
          </a:p>
        </p:txBody>
      </p:sp>
    </p:spTree>
    <p:extLst>
      <p:ext uri="{BB962C8B-B14F-4D97-AF65-F5344CB8AC3E}">
        <p14:creationId xmlns:p14="http://schemas.microsoft.com/office/powerpoint/2010/main" val="211964948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i="1" dirty="0"/>
              <a:t>Staphylococcus epidermidis </a:t>
            </a:r>
            <a:r>
              <a:rPr lang="fr-FR" dirty="0" err="1"/>
              <a:t>Endocarditis</a:t>
            </a:r>
            <a:endParaRPr lang="fr-FR" dirty="0"/>
          </a:p>
        </p:txBody>
      </p:sp>
      <p:sp>
        <p:nvSpPr>
          <p:cNvPr id="5" name="Espace réservé du contenu 4"/>
          <p:cNvSpPr>
            <a:spLocks noGrp="1"/>
          </p:cNvSpPr>
          <p:nvPr>
            <p:ph sz="quarter" idx="16"/>
          </p:nvPr>
        </p:nvSpPr>
        <p:spPr/>
        <p:txBody>
          <a:bodyPr/>
          <a:lstStyle/>
          <a:p>
            <a:r>
              <a:rPr lang="fr-FR" dirty="0"/>
              <a:t>Annette MOTER et al., ECCMID</a:t>
            </a:r>
            <a:r>
              <a:rPr lang="fr-FR" baseline="30000" dirty="0"/>
              <a:t>Ⓡ</a:t>
            </a:r>
            <a:r>
              <a:rPr lang="fr-FR" dirty="0"/>
              <a:t> 2024, Abs#O0153</a:t>
            </a:r>
          </a:p>
        </p:txBody>
      </p:sp>
      <p:graphicFrame>
        <p:nvGraphicFramePr>
          <p:cNvPr id="15" name="Tableau 14"/>
          <p:cNvGraphicFramePr>
            <a:graphicFrameLocks noGrp="1"/>
          </p:cNvGraphicFramePr>
          <p:nvPr/>
        </p:nvGraphicFramePr>
        <p:xfrm>
          <a:off x="1865506" y="2399536"/>
          <a:ext cx="3305779" cy="1704512"/>
        </p:xfrm>
        <a:graphic>
          <a:graphicData uri="http://schemas.openxmlformats.org/drawingml/2006/table">
            <a:tbl>
              <a:tblPr firstRow="1" bandRow="1">
                <a:tableStyleId>{5C22544A-7EE6-4342-B048-85BDC9FD1C3A}</a:tableStyleId>
              </a:tblPr>
              <a:tblGrid>
                <a:gridCol w="1441996">
                  <a:extLst>
                    <a:ext uri="{9D8B030D-6E8A-4147-A177-3AD203B41FA5}">
                      <a16:colId xmlns:a16="http://schemas.microsoft.com/office/drawing/2014/main" val="20000"/>
                    </a:ext>
                  </a:extLst>
                </a:gridCol>
                <a:gridCol w="1863783">
                  <a:extLst>
                    <a:ext uri="{9D8B030D-6E8A-4147-A177-3AD203B41FA5}">
                      <a16:colId xmlns:a16="http://schemas.microsoft.com/office/drawing/2014/main" val="20001"/>
                    </a:ext>
                  </a:extLst>
                </a:gridCol>
              </a:tblGrid>
              <a:tr h="426128">
                <a:tc>
                  <a:txBody>
                    <a:bodyPr/>
                    <a:lstStyle/>
                    <a:p>
                      <a:r>
                        <a:rPr lang="en-US" sz="1400" b="0" dirty="0">
                          <a:solidFill>
                            <a:schemeClr val="tx1">
                              <a:lumMod val="75000"/>
                              <a:lumOff val="25000"/>
                            </a:schemeClr>
                          </a:solidFill>
                          <a:latin typeface="Arial" panose="020B0604020202020204" pitchFamily="34" charset="0"/>
                          <a:cs typeface="Arial" panose="020B0604020202020204" pitchFamily="34" charset="0"/>
                        </a:rPr>
                        <a:t>Single cells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317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EDF3F8"/>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317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EDF3F8"/>
                    </a:solidFill>
                  </a:tcPr>
                </a:tc>
                <a:extLst>
                  <a:ext uri="{0D108BD9-81ED-4DB2-BD59-A6C34878D82A}">
                    <a16:rowId xmlns:a16="http://schemas.microsoft.com/office/drawing/2014/main" val="10003"/>
                  </a:ext>
                </a:extLst>
              </a:tr>
              <a:tr h="426128">
                <a:tc>
                  <a:txBody>
                    <a:bodyPr/>
                    <a:lstStyle/>
                    <a:p>
                      <a:r>
                        <a:rPr lang="en-US" sz="1400" dirty="0">
                          <a:solidFill>
                            <a:schemeClr val="tx1">
                              <a:lumMod val="75000"/>
                              <a:lumOff val="25000"/>
                            </a:schemeClr>
                          </a:solidFill>
                          <a:latin typeface="Arial" panose="020B0604020202020204" pitchFamily="34" charset="0"/>
                          <a:cs typeface="Arial" panose="020B0604020202020204" pitchFamily="34" charset="0"/>
                        </a:rPr>
                        <a:t>Microcolonies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DDE9F7"/>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DDE9F7"/>
                    </a:solidFill>
                  </a:tcPr>
                </a:tc>
                <a:extLst>
                  <a:ext uri="{0D108BD9-81ED-4DB2-BD59-A6C34878D82A}">
                    <a16:rowId xmlns:a16="http://schemas.microsoft.com/office/drawing/2014/main" val="10001"/>
                  </a:ext>
                </a:extLst>
              </a:tr>
              <a:tr h="426128">
                <a:tc>
                  <a:txBody>
                    <a:bodyPr/>
                    <a:lstStyle/>
                    <a:p>
                      <a:r>
                        <a:rPr lang="en-US" sz="1400" dirty="0">
                          <a:solidFill>
                            <a:schemeClr val="tx1">
                              <a:lumMod val="75000"/>
                              <a:lumOff val="25000"/>
                            </a:schemeClr>
                          </a:solidFill>
                          <a:latin typeface="Arial" panose="020B0604020202020204" pitchFamily="34" charset="0"/>
                          <a:cs typeface="Arial" panose="020B0604020202020204" pitchFamily="34" charset="0"/>
                        </a:rPr>
                        <a:t>Nascent biofilm</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AD6ED"/>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AD6ED"/>
                    </a:solidFill>
                  </a:tcPr>
                </a:tc>
                <a:extLst>
                  <a:ext uri="{0D108BD9-81ED-4DB2-BD59-A6C34878D82A}">
                    <a16:rowId xmlns:a16="http://schemas.microsoft.com/office/drawing/2014/main" val="10002"/>
                  </a:ext>
                </a:extLst>
              </a:tr>
              <a:tr h="426128">
                <a:tc>
                  <a:txBody>
                    <a:bodyPr/>
                    <a:lstStyle/>
                    <a:p>
                      <a:r>
                        <a:rPr lang="en-US" sz="1400" dirty="0">
                          <a:solidFill>
                            <a:schemeClr val="bg1"/>
                          </a:solidFill>
                          <a:latin typeface="Arial" panose="020B0604020202020204" pitchFamily="34" charset="0"/>
                          <a:cs typeface="Arial" panose="020B0604020202020204" pitchFamily="34" charset="0"/>
                        </a:rPr>
                        <a:t>Mature biofilm</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1D3763"/>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1D3763"/>
                    </a:solidFill>
                  </a:tcPr>
                </a:tc>
                <a:extLst>
                  <a:ext uri="{0D108BD9-81ED-4DB2-BD59-A6C34878D82A}">
                    <a16:rowId xmlns:a16="http://schemas.microsoft.com/office/drawing/2014/main" val="10004"/>
                  </a:ext>
                </a:extLst>
              </a:tr>
            </a:tbl>
          </a:graphicData>
        </a:graphic>
      </p:graphicFrame>
      <p:grpSp>
        <p:nvGrpSpPr>
          <p:cNvPr id="8" name="Groupe 7"/>
          <p:cNvGrpSpPr/>
          <p:nvPr/>
        </p:nvGrpSpPr>
        <p:grpSpPr>
          <a:xfrm>
            <a:off x="3443264" y="2450153"/>
            <a:ext cx="1614617" cy="1603277"/>
            <a:chOff x="4271531" y="2297700"/>
            <a:chExt cx="1614617" cy="1603277"/>
          </a:xfrm>
        </p:grpSpPr>
        <p:pic>
          <p:nvPicPr>
            <p:cNvPr id="16" name="Image 15">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63235" r="64966" b="30991"/>
            <a:stretch/>
          </p:blipFill>
          <p:spPr>
            <a:xfrm>
              <a:off x="4473146" y="3599935"/>
              <a:ext cx="1227438" cy="301042"/>
            </a:xfrm>
            <a:prstGeom prst="rect">
              <a:avLst/>
            </a:prstGeom>
          </p:spPr>
        </p:pic>
        <p:pic>
          <p:nvPicPr>
            <p:cNvPr id="17" name="Image 16">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0828" t="40190" r="65929" b="53640"/>
            <a:stretch/>
          </p:blipFill>
          <p:spPr>
            <a:xfrm>
              <a:off x="4390768" y="2297700"/>
              <a:ext cx="1376144" cy="318983"/>
            </a:xfrm>
            <a:prstGeom prst="rect">
              <a:avLst/>
            </a:prstGeom>
            <a:solidFill>
              <a:srgbClr val="EDF3F8"/>
            </a:solidFill>
          </p:spPr>
        </p:pic>
        <p:pic>
          <p:nvPicPr>
            <p:cNvPr id="18" name="Image 17">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47585" r="66697" b="45442"/>
            <a:stretch/>
          </p:blipFill>
          <p:spPr>
            <a:xfrm>
              <a:off x="4473146" y="2711273"/>
              <a:ext cx="1130030" cy="358896"/>
            </a:xfrm>
            <a:prstGeom prst="rect">
              <a:avLst/>
            </a:prstGeom>
            <a:solidFill>
              <a:srgbClr val="DDE9F7"/>
            </a:solidFill>
          </p:spPr>
        </p:pic>
        <p:pic>
          <p:nvPicPr>
            <p:cNvPr id="19" name="Image 18">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55659" r="64966" b="38592"/>
            <a:stretch/>
          </p:blipFill>
          <p:spPr>
            <a:xfrm>
              <a:off x="4271531" y="3126260"/>
              <a:ext cx="1614617" cy="394284"/>
            </a:xfrm>
            <a:prstGeom prst="rect">
              <a:avLst/>
            </a:prstGeom>
          </p:spPr>
        </p:pic>
      </p:grpSp>
      <p:sp>
        <p:nvSpPr>
          <p:cNvPr id="22" name="Rectangle 21"/>
          <p:cNvSpPr/>
          <p:nvPr/>
        </p:nvSpPr>
        <p:spPr>
          <a:xfrm>
            <a:off x="1555216" y="1802711"/>
            <a:ext cx="3933825" cy="276928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Espace réservé du texte 1"/>
          <p:cNvSpPr>
            <a:spLocks noGrp="1"/>
          </p:cNvSpPr>
          <p:nvPr>
            <p:ph type="body" sz="quarter" idx="4294967295"/>
          </p:nvPr>
        </p:nvSpPr>
        <p:spPr>
          <a:xfrm>
            <a:off x="1976487" y="1644573"/>
            <a:ext cx="1541909" cy="287014"/>
          </a:xfrm>
          <a:prstGeom prst="rect">
            <a:avLst/>
          </a:prstGeom>
          <a:solidFill>
            <a:schemeClr val="bg1"/>
          </a:solidFill>
        </p:spPr>
        <p:txBody>
          <a:bodyPr tIns="36000" bIns="0"/>
          <a:lstStyle/>
          <a:p>
            <a:pPr marL="0" indent="0">
              <a:spcBef>
                <a:spcPts val="0"/>
              </a:spcBef>
              <a:buNone/>
            </a:pPr>
            <a:r>
              <a:rPr lang="en-US" sz="1400" b="1" dirty="0"/>
              <a:t>Biofilm staging</a:t>
            </a:r>
          </a:p>
        </p:txBody>
      </p:sp>
      <p:graphicFrame>
        <p:nvGraphicFramePr>
          <p:cNvPr id="24" name="Tableau 23"/>
          <p:cNvGraphicFramePr>
            <a:graphicFrameLocks noGrp="1"/>
          </p:cNvGraphicFramePr>
          <p:nvPr/>
        </p:nvGraphicFramePr>
        <p:xfrm>
          <a:off x="6670175" y="2226811"/>
          <a:ext cx="4688528" cy="2130640"/>
        </p:xfrm>
        <a:graphic>
          <a:graphicData uri="http://schemas.openxmlformats.org/drawingml/2006/table">
            <a:tbl>
              <a:tblPr firstRow="1" bandRow="1">
                <a:tableStyleId>{5C22544A-7EE6-4342-B048-85BDC9FD1C3A}</a:tableStyleId>
              </a:tblPr>
              <a:tblGrid>
                <a:gridCol w="2545403">
                  <a:extLst>
                    <a:ext uri="{9D8B030D-6E8A-4147-A177-3AD203B41FA5}">
                      <a16:colId xmlns:a16="http://schemas.microsoft.com/office/drawing/2014/main" val="20000"/>
                    </a:ext>
                  </a:extLst>
                </a:gridCol>
                <a:gridCol w="2143125">
                  <a:extLst>
                    <a:ext uri="{9D8B030D-6E8A-4147-A177-3AD203B41FA5}">
                      <a16:colId xmlns:a16="http://schemas.microsoft.com/office/drawing/2014/main" val="20001"/>
                    </a:ext>
                  </a:extLst>
                </a:gridCol>
              </a:tblGrid>
              <a:tr h="426128">
                <a:tc>
                  <a:txBody>
                    <a:bodyPr/>
                    <a:lstStyle/>
                    <a:p>
                      <a:pPr algn="ctr"/>
                      <a:r>
                        <a:rPr lang="en-US" sz="1400" b="1" dirty="0">
                          <a:solidFill>
                            <a:schemeClr val="bg1"/>
                          </a:solidFill>
                          <a:latin typeface="Arial" panose="020B0604020202020204" pitchFamily="34" charset="0"/>
                          <a:cs typeface="Arial" panose="020B0604020202020204" pitchFamily="34" charset="0"/>
                        </a:rPr>
                        <a:t>EUB 338 Probe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3A3839"/>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1" kern="1200" dirty="0" err="1">
                          <a:solidFill>
                            <a:schemeClr val="bg1"/>
                          </a:solidFill>
                          <a:latin typeface="Arial" panose="020B0604020202020204" pitchFamily="34" charset="0"/>
                          <a:ea typeface="+mn-ea"/>
                          <a:cs typeface="Arial" panose="020B0604020202020204" pitchFamily="34" charset="0"/>
                        </a:rPr>
                        <a:t>Spacer</a:t>
                      </a:r>
                      <a:r>
                        <a:rPr lang="fr-FR" sz="1400" b="1" kern="1200" dirty="0">
                          <a:solidFill>
                            <a:schemeClr val="bg1"/>
                          </a:solidFill>
                          <a:latin typeface="Arial" panose="020B0604020202020204" pitchFamily="34" charset="0"/>
                          <a:ea typeface="+mn-ea"/>
                          <a:cs typeface="Arial" panose="020B0604020202020204" pitchFamily="34" charset="0"/>
                        </a:rPr>
                        <a:t> FISH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3A3839"/>
                    </a:solidFill>
                  </a:tcPr>
                </a:tc>
                <a:extLst>
                  <a:ext uri="{0D108BD9-81ED-4DB2-BD59-A6C34878D82A}">
                    <a16:rowId xmlns:a16="http://schemas.microsoft.com/office/drawing/2014/main" val="10003"/>
                  </a:ext>
                </a:extLst>
              </a:tr>
              <a:tr h="426128">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 FISH negative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F1E5F7"/>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FISH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negative</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F1E5F7"/>
                    </a:solidFill>
                  </a:tcPr>
                </a:tc>
                <a:extLst>
                  <a:ext uri="{0D108BD9-81ED-4DB2-BD59-A6C34878D82A}">
                    <a16:rowId xmlns:a16="http://schemas.microsoft.com/office/drawing/2014/main" val="10001"/>
                  </a:ext>
                </a:extLst>
              </a:tr>
              <a:tr h="426128">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+ 1-20%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+ 1-20%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extLst>
                  <a:ext uri="{0D108BD9-81ED-4DB2-BD59-A6C34878D82A}">
                    <a16:rowId xmlns:a16="http://schemas.microsoft.com/office/drawing/2014/main" val="10002"/>
                  </a:ext>
                </a:extLst>
              </a:tr>
              <a:tr h="426128">
                <a:tc>
                  <a:txBody>
                    <a:bodyPr/>
                    <a:lstStyle/>
                    <a:p>
                      <a:pPr algn="ctr"/>
                      <a:r>
                        <a:rPr lang="en-US" sz="1400" dirty="0">
                          <a:solidFill>
                            <a:schemeClr val="bg1"/>
                          </a:solidFill>
                          <a:latin typeface="Arial" panose="020B0604020202020204" pitchFamily="34" charset="0"/>
                          <a:cs typeface="Arial" panose="020B0604020202020204" pitchFamily="34" charset="0"/>
                        </a:rPr>
                        <a:t>++ 20-50%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9237BF"/>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++ 20-50%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9237BF"/>
                    </a:solidFill>
                  </a:tcPr>
                </a:tc>
                <a:extLst>
                  <a:ext uri="{0D108BD9-81ED-4DB2-BD59-A6C34878D82A}">
                    <a16:rowId xmlns:a16="http://schemas.microsoft.com/office/drawing/2014/main" val="10004"/>
                  </a:ext>
                </a:extLst>
              </a:tr>
              <a:tr h="426128">
                <a:tc>
                  <a:txBody>
                    <a:bodyPr/>
                    <a:lstStyle/>
                    <a:p>
                      <a:pPr algn="ctr"/>
                      <a:r>
                        <a:rPr lang="en-US" sz="1400" dirty="0">
                          <a:solidFill>
                            <a:schemeClr val="bg1"/>
                          </a:solidFill>
                          <a:latin typeface="Arial" panose="020B0604020202020204" pitchFamily="34" charset="0"/>
                          <a:cs typeface="Arial" panose="020B0604020202020204" pitchFamily="34" charset="0"/>
                        </a:rPr>
                        <a:t>+++ 50-100%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+++ 50-100%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5"/>
                  </a:ext>
                </a:extLst>
              </a:tr>
            </a:tbl>
          </a:graphicData>
        </a:graphic>
      </p:graphicFrame>
      <p:sp>
        <p:nvSpPr>
          <p:cNvPr id="25" name="Rectangle 24"/>
          <p:cNvSpPr/>
          <p:nvPr/>
        </p:nvSpPr>
        <p:spPr>
          <a:xfrm>
            <a:off x="6509929" y="1802712"/>
            <a:ext cx="4954713" cy="276928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du texte 1"/>
          <p:cNvSpPr>
            <a:spLocks noGrp="1"/>
          </p:cNvSpPr>
          <p:nvPr>
            <p:ph type="body" sz="quarter" idx="4294967295"/>
          </p:nvPr>
        </p:nvSpPr>
        <p:spPr>
          <a:xfrm>
            <a:off x="6931201" y="1644573"/>
            <a:ext cx="1336500" cy="287014"/>
          </a:xfrm>
          <a:prstGeom prst="rect">
            <a:avLst/>
          </a:prstGeom>
          <a:solidFill>
            <a:schemeClr val="bg1"/>
          </a:solidFill>
        </p:spPr>
        <p:txBody>
          <a:bodyPr tIns="36000" bIns="0"/>
          <a:lstStyle/>
          <a:p>
            <a:pPr marL="0" indent="0">
              <a:spcBef>
                <a:spcPts val="0"/>
              </a:spcBef>
              <a:buNone/>
            </a:pPr>
            <a:r>
              <a:rPr lang="en-US" sz="1400" b="1" dirty="0"/>
              <a:t>FISH activity</a:t>
            </a:r>
          </a:p>
        </p:txBody>
      </p:sp>
    </p:spTree>
    <p:extLst>
      <p:ext uri="{BB962C8B-B14F-4D97-AF65-F5344CB8AC3E}">
        <p14:creationId xmlns:p14="http://schemas.microsoft.com/office/powerpoint/2010/main" val="80701943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i="1" dirty="0"/>
              <a:t>Staphylococcus epidermidis </a:t>
            </a:r>
            <a:r>
              <a:rPr lang="fr-FR" dirty="0" err="1"/>
              <a:t>Endocarditis</a:t>
            </a:r>
            <a:endParaRPr lang="fr-FR" dirty="0"/>
          </a:p>
        </p:txBody>
      </p:sp>
      <p:sp>
        <p:nvSpPr>
          <p:cNvPr id="5" name="Espace réservé du contenu 4"/>
          <p:cNvSpPr>
            <a:spLocks noGrp="1"/>
          </p:cNvSpPr>
          <p:nvPr>
            <p:ph sz="quarter" idx="16"/>
          </p:nvPr>
        </p:nvSpPr>
        <p:spPr/>
        <p:txBody>
          <a:bodyPr/>
          <a:lstStyle/>
          <a:p>
            <a:r>
              <a:rPr lang="fr-FR" dirty="0"/>
              <a:t>Annette MOTER et al., ECCMID</a:t>
            </a:r>
            <a:r>
              <a:rPr lang="fr-FR" baseline="30000" dirty="0"/>
              <a:t>Ⓡ</a:t>
            </a:r>
            <a:r>
              <a:rPr lang="fr-FR" dirty="0"/>
              <a:t> 2024, Abs#O0153</a:t>
            </a:r>
          </a:p>
        </p:txBody>
      </p:sp>
      <p:graphicFrame>
        <p:nvGraphicFramePr>
          <p:cNvPr id="24" name="Tableau 23"/>
          <p:cNvGraphicFramePr>
            <a:graphicFrameLocks noGrp="1"/>
          </p:cNvGraphicFramePr>
          <p:nvPr/>
        </p:nvGraphicFramePr>
        <p:xfrm>
          <a:off x="2266950" y="1503507"/>
          <a:ext cx="8004215" cy="4342863"/>
        </p:xfrm>
        <a:graphic>
          <a:graphicData uri="http://schemas.openxmlformats.org/drawingml/2006/table">
            <a:tbl>
              <a:tblPr firstRow="1" bandRow="1">
                <a:tableStyleId>{5C22544A-7EE6-4342-B048-85BDC9FD1C3A}</a:tableStyleId>
              </a:tblPr>
              <a:tblGrid>
                <a:gridCol w="400615">
                  <a:extLst>
                    <a:ext uri="{9D8B030D-6E8A-4147-A177-3AD203B41FA5}">
                      <a16:colId xmlns:a16="http://schemas.microsoft.com/office/drawing/2014/main" val="20000"/>
                    </a:ext>
                  </a:extLst>
                </a:gridCol>
                <a:gridCol w="350375">
                  <a:extLst>
                    <a:ext uri="{9D8B030D-6E8A-4147-A177-3AD203B41FA5}">
                      <a16:colId xmlns:a16="http://schemas.microsoft.com/office/drawing/2014/main" val="20001"/>
                    </a:ext>
                  </a:extLst>
                </a:gridCol>
                <a:gridCol w="350375">
                  <a:extLst>
                    <a:ext uri="{9D8B030D-6E8A-4147-A177-3AD203B41FA5}">
                      <a16:colId xmlns:a16="http://schemas.microsoft.com/office/drawing/2014/main" val="20002"/>
                    </a:ext>
                  </a:extLst>
                </a:gridCol>
                <a:gridCol w="350375">
                  <a:extLst>
                    <a:ext uri="{9D8B030D-6E8A-4147-A177-3AD203B41FA5}">
                      <a16:colId xmlns:a16="http://schemas.microsoft.com/office/drawing/2014/main" val="20003"/>
                    </a:ext>
                  </a:extLst>
                </a:gridCol>
                <a:gridCol w="350375">
                  <a:extLst>
                    <a:ext uri="{9D8B030D-6E8A-4147-A177-3AD203B41FA5}">
                      <a16:colId xmlns:a16="http://schemas.microsoft.com/office/drawing/2014/main" val="20004"/>
                    </a:ext>
                  </a:extLst>
                </a:gridCol>
                <a:gridCol w="350375">
                  <a:extLst>
                    <a:ext uri="{9D8B030D-6E8A-4147-A177-3AD203B41FA5}">
                      <a16:colId xmlns:a16="http://schemas.microsoft.com/office/drawing/2014/main" val="20005"/>
                    </a:ext>
                  </a:extLst>
                </a:gridCol>
                <a:gridCol w="350375">
                  <a:extLst>
                    <a:ext uri="{9D8B030D-6E8A-4147-A177-3AD203B41FA5}">
                      <a16:colId xmlns:a16="http://schemas.microsoft.com/office/drawing/2014/main" val="20006"/>
                    </a:ext>
                  </a:extLst>
                </a:gridCol>
                <a:gridCol w="439275">
                  <a:extLst>
                    <a:ext uri="{9D8B030D-6E8A-4147-A177-3AD203B41FA5}">
                      <a16:colId xmlns:a16="http://schemas.microsoft.com/office/drawing/2014/main" val="20007"/>
                    </a:ext>
                  </a:extLst>
                </a:gridCol>
                <a:gridCol w="1275325">
                  <a:extLst>
                    <a:ext uri="{9D8B030D-6E8A-4147-A177-3AD203B41FA5}">
                      <a16:colId xmlns:a16="http://schemas.microsoft.com/office/drawing/2014/main" val="20008"/>
                    </a:ext>
                  </a:extLst>
                </a:gridCol>
                <a:gridCol w="2005575">
                  <a:extLst>
                    <a:ext uri="{9D8B030D-6E8A-4147-A177-3AD203B41FA5}">
                      <a16:colId xmlns:a16="http://schemas.microsoft.com/office/drawing/2014/main" val="20009"/>
                    </a:ext>
                  </a:extLst>
                </a:gridCol>
                <a:gridCol w="1781175">
                  <a:extLst>
                    <a:ext uri="{9D8B030D-6E8A-4147-A177-3AD203B41FA5}">
                      <a16:colId xmlns:a16="http://schemas.microsoft.com/office/drawing/2014/main" val="20010"/>
                    </a:ext>
                  </a:extLst>
                </a:gridCol>
              </a:tblGrid>
              <a:tr h="305931">
                <a:tc gridSpan="8">
                  <a:txBody>
                    <a:bodyPr/>
                    <a:lstStyle/>
                    <a:p>
                      <a:pPr algn="ctr"/>
                      <a:r>
                        <a:rPr lang="en-US" sz="1400" b="1" dirty="0">
                          <a:solidFill>
                            <a:srgbClr val="3A3839"/>
                          </a:solidFill>
                          <a:latin typeface="Arial" panose="020B0604020202020204" pitchFamily="34" charset="0"/>
                          <a:cs typeface="Arial" panose="020B0604020202020204" pitchFamily="34" charset="0"/>
                        </a:rPr>
                        <a:t>Days pre OP</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gridSpan="3">
                  <a:txBody>
                    <a:bodyPr/>
                    <a:lstStyle/>
                    <a:p>
                      <a:pPr algn="ctr"/>
                      <a:r>
                        <a:rPr lang="en-US" sz="1400" b="1" dirty="0">
                          <a:solidFill>
                            <a:srgbClr val="3A3839"/>
                          </a:solidFill>
                          <a:latin typeface="Arial" panose="020B0604020202020204" pitchFamily="34" charset="0"/>
                          <a:cs typeface="Arial" panose="020B0604020202020204" pitchFamily="34" charset="0"/>
                        </a:rPr>
                        <a:t>FISH activity </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hMerge="1">
                  <a:txBody>
                    <a:bodyPr/>
                    <a:lstStyle/>
                    <a:p>
                      <a:pPr algn="ctr"/>
                      <a:endParaRPr lang="en-US" sz="1400" b="1" dirty="0">
                        <a:solidFill>
                          <a:srgbClr val="3A3839"/>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3"/>
                  </a:ext>
                </a:extLst>
              </a:tr>
              <a:tr h="305931">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-6</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-5</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-4</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-3</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-2</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-1</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OT</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Biofilm staging</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EUB 338 Probe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Spacer FISH positive</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1"/>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1</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EDF3F8"/>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2"/>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2</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DE9F7"/>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tx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4"/>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3</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DE9F7"/>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extLst>
                  <a:ext uri="{0D108BD9-81ED-4DB2-BD59-A6C34878D82A}">
                    <a16:rowId xmlns:a16="http://schemas.microsoft.com/office/drawing/2014/main" val="10005"/>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4</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800" dirty="0">
                          <a:solidFill>
                            <a:srgbClr val="3A3839"/>
                          </a:solidFill>
                          <a:latin typeface="Arial" panose="020B0604020202020204" pitchFamily="34" charset="0"/>
                          <a:cs typeface="Arial" panose="020B0604020202020204" pitchFamily="34" charset="0"/>
                        </a:rPr>
                        <a:t>&gt; 3 month</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BAD6ED"/>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tx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0006"/>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5</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BAD6ED"/>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extLst>
                  <a:ext uri="{0D108BD9-81ED-4DB2-BD59-A6C34878D82A}">
                    <a16:rowId xmlns:a16="http://schemas.microsoft.com/office/drawing/2014/main" val="10007"/>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6</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BAD6ED"/>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extLst>
                  <a:ext uri="{0D108BD9-81ED-4DB2-BD59-A6C34878D82A}">
                    <a16:rowId xmlns:a16="http://schemas.microsoft.com/office/drawing/2014/main" val="10008"/>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7</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BAD6ED"/>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extLst>
                  <a:ext uri="{0D108BD9-81ED-4DB2-BD59-A6C34878D82A}">
                    <a16:rowId xmlns:a16="http://schemas.microsoft.com/office/drawing/2014/main" val="10009"/>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8</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r>
                        <a:rPr lang="en-US" sz="800" dirty="0">
                          <a:solidFill>
                            <a:srgbClr val="3A3839"/>
                          </a:solidFill>
                          <a:latin typeface="Arial" panose="020B0604020202020204" pitchFamily="34" charset="0"/>
                          <a:cs typeface="Arial" panose="020B0604020202020204" pitchFamily="34" charset="0"/>
                        </a:rPr>
                        <a:t>+ 1 day</a:t>
                      </a: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BAD6ED"/>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9237BF"/>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D0A5E5"/>
                    </a:solidFill>
                  </a:tcPr>
                </a:tc>
                <a:extLst>
                  <a:ext uri="{0D108BD9-81ED-4DB2-BD59-A6C34878D82A}">
                    <a16:rowId xmlns:a16="http://schemas.microsoft.com/office/drawing/2014/main" val="10010"/>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9</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1D3763"/>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9237BF"/>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9237BF"/>
                    </a:solidFill>
                  </a:tcPr>
                </a:tc>
                <a:extLst>
                  <a:ext uri="{0D108BD9-81ED-4DB2-BD59-A6C34878D82A}">
                    <a16:rowId xmlns:a16="http://schemas.microsoft.com/office/drawing/2014/main" val="10011"/>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10</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1D3763"/>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7030A0"/>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9237BF"/>
                    </a:solidFill>
                  </a:tcPr>
                </a:tc>
                <a:extLst>
                  <a:ext uri="{0D108BD9-81ED-4DB2-BD59-A6C34878D82A}">
                    <a16:rowId xmlns:a16="http://schemas.microsoft.com/office/drawing/2014/main" val="10012"/>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11</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1D3763"/>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7030A0"/>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7030A0"/>
                    </a:solidFill>
                  </a:tcPr>
                </a:tc>
                <a:extLst>
                  <a:ext uri="{0D108BD9-81ED-4DB2-BD59-A6C34878D82A}">
                    <a16:rowId xmlns:a16="http://schemas.microsoft.com/office/drawing/2014/main" val="10013"/>
                  </a:ext>
                </a:extLst>
              </a:tr>
              <a:tr h="305931">
                <a:tc>
                  <a:txBody>
                    <a:bodyPr/>
                    <a:lstStyle/>
                    <a:p>
                      <a:pPr algn="ctr"/>
                      <a:r>
                        <a:rPr lang="en-US" sz="1400" dirty="0">
                          <a:solidFill>
                            <a:srgbClr val="3A3839"/>
                          </a:solidFill>
                          <a:latin typeface="Arial" panose="020B0604020202020204" pitchFamily="34" charset="0"/>
                          <a:cs typeface="Arial" panose="020B0604020202020204" pitchFamily="34" charset="0"/>
                        </a:rPr>
                        <a:t>12</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algn="ctr"/>
                      <a:endParaRPr lang="en-US" sz="1400" dirty="0">
                        <a:solidFill>
                          <a:srgbClr val="3A3839"/>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72000" marR="72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chemeClr val="bg1">
                        <a:lumMod val="75000"/>
                      </a:schemeClr>
                    </a:solidFill>
                  </a:tcPr>
                </a:tc>
                <a:tc>
                  <a:txBody>
                    <a:bodyPr/>
                    <a:lstStyle/>
                    <a:p>
                      <a:pPr algn="ctr"/>
                      <a:endParaRPr lang="en-US" sz="1400" dirty="0">
                        <a:solidFill>
                          <a:schemeClr val="bg1"/>
                        </a:solidFill>
                        <a:latin typeface="Arial" panose="020B0604020202020204" pitchFamily="34" charset="0"/>
                        <a:cs typeface="Arial" panose="020B0604020202020204" pitchFamily="34" charset="0"/>
                      </a:endParaRP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1D3763"/>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7030A0"/>
                    </a:solidFill>
                  </a:tcPr>
                </a:tc>
                <a:tc>
                  <a:txBody>
                    <a:bodyPr/>
                    <a:lstStyle/>
                    <a:p>
                      <a:pPr algn="ctr"/>
                      <a:r>
                        <a:rPr lang="en-US" sz="1400" dirty="0">
                          <a:solidFill>
                            <a:schemeClr val="bg1"/>
                          </a:solidFill>
                          <a:latin typeface="Arial" panose="020B0604020202020204" pitchFamily="34" charset="0"/>
                          <a:cs typeface="Arial" panose="020B0604020202020204" pitchFamily="34" charset="0"/>
                        </a:rPr>
                        <a:t>+++</a:t>
                      </a:r>
                    </a:p>
                  </a:txBody>
                  <a:tcPr marL="36000" marR="3600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solidFill>
                      <a:srgbClr val="7030A0"/>
                    </a:solidFill>
                  </a:tcPr>
                </a:tc>
                <a:extLst>
                  <a:ext uri="{0D108BD9-81ED-4DB2-BD59-A6C34878D82A}">
                    <a16:rowId xmlns:a16="http://schemas.microsoft.com/office/drawing/2014/main" val="10014"/>
                  </a:ext>
                </a:extLst>
              </a:tr>
            </a:tbl>
          </a:graphicData>
        </a:graphic>
      </p:graphicFrame>
      <p:sp>
        <p:nvSpPr>
          <p:cNvPr id="26" name="Espace réservé du texte 1"/>
          <p:cNvSpPr>
            <a:spLocks noGrp="1"/>
          </p:cNvSpPr>
          <p:nvPr>
            <p:ph type="body" sz="quarter" idx="4294967295"/>
          </p:nvPr>
        </p:nvSpPr>
        <p:spPr>
          <a:xfrm>
            <a:off x="3212815" y="4360011"/>
            <a:ext cx="1769479" cy="1333635"/>
          </a:xfrm>
          <a:prstGeom prst="rect">
            <a:avLst/>
          </a:prstGeom>
          <a:noFill/>
        </p:spPr>
        <p:txBody>
          <a:bodyPr tIns="36000" bIns="0"/>
          <a:lstStyle/>
          <a:p>
            <a:pPr marL="0" indent="0" algn="ctr">
              <a:spcBef>
                <a:spcPts val="0"/>
              </a:spcBef>
              <a:buNone/>
            </a:pPr>
            <a:r>
              <a:rPr lang="en-US" sz="1400" b="1" dirty="0">
                <a:solidFill>
                  <a:srgbClr val="7030A0"/>
                </a:solidFill>
              </a:rPr>
              <a:t>Vancomycin </a:t>
            </a:r>
          </a:p>
          <a:p>
            <a:pPr marL="0" indent="0" algn="ctr">
              <a:spcBef>
                <a:spcPts val="0"/>
              </a:spcBef>
              <a:buNone/>
            </a:pPr>
            <a:r>
              <a:rPr lang="en-US" sz="1400" b="1" dirty="0">
                <a:solidFill>
                  <a:srgbClr val="7030A0"/>
                </a:solidFill>
              </a:rPr>
              <a:t>+</a:t>
            </a:r>
          </a:p>
          <a:p>
            <a:pPr marL="0" indent="0" algn="ctr">
              <a:spcBef>
                <a:spcPts val="0"/>
              </a:spcBef>
              <a:buNone/>
            </a:pPr>
            <a:r>
              <a:rPr lang="en-US" sz="1400" b="1" dirty="0">
                <a:solidFill>
                  <a:srgbClr val="7030A0"/>
                </a:solidFill>
              </a:rPr>
              <a:t>Rifampicin</a:t>
            </a:r>
          </a:p>
          <a:p>
            <a:pPr marL="0" indent="0" algn="ctr">
              <a:spcBef>
                <a:spcPts val="0"/>
              </a:spcBef>
              <a:buNone/>
            </a:pPr>
            <a:r>
              <a:rPr lang="en-US" sz="1400" b="1" dirty="0">
                <a:solidFill>
                  <a:srgbClr val="7030A0"/>
                </a:solidFill>
              </a:rPr>
              <a:t>+</a:t>
            </a:r>
          </a:p>
          <a:p>
            <a:pPr marL="0" indent="0" algn="ctr">
              <a:spcBef>
                <a:spcPts val="0"/>
              </a:spcBef>
              <a:buNone/>
            </a:pPr>
            <a:r>
              <a:rPr lang="en-US" sz="1400" b="1" dirty="0">
                <a:solidFill>
                  <a:srgbClr val="7030A0"/>
                </a:solidFill>
              </a:rPr>
              <a:t>Gentamicin</a:t>
            </a:r>
          </a:p>
        </p:txBody>
      </p:sp>
      <p:grpSp>
        <p:nvGrpSpPr>
          <p:cNvPr id="2" name="Groupe 1"/>
          <p:cNvGrpSpPr/>
          <p:nvPr/>
        </p:nvGrpSpPr>
        <p:grpSpPr>
          <a:xfrm>
            <a:off x="5340113" y="2133076"/>
            <a:ext cx="1095888" cy="3613982"/>
            <a:chOff x="5730638" y="1980676"/>
            <a:chExt cx="1095888" cy="3613982"/>
          </a:xfrm>
        </p:grpSpPr>
        <p:pic>
          <p:nvPicPr>
            <p:cNvPr id="20" name="Image 19">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0828" t="40190" r="65929" b="53640"/>
            <a:stretch/>
          </p:blipFill>
          <p:spPr>
            <a:xfrm>
              <a:off x="5745334" y="1980676"/>
              <a:ext cx="1081192" cy="250615"/>
            </a:xfrm>
            <a:prstGeom prst="rect">
              <a:avLst/>
            </a:prstGeom>
            <a:solidFill>
              <a:srgbClr val="EDF3F8"/>
            </a:solidFill>
          </p:spPr>
        </p:pic>
        <p:pic>
          <p:nvPicPr>
            <p:cNvPr id="21" name="Image 20">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47585" r="66697" b="45442"/>
            <a:stretch/>
          </p:blipFill>
          <p:spPr>
            <a:xfrm>
              <a:off x="5836450" y="2297023"/>
              <a:ext cx="783425" cy="248815"/>
            </a:xfrm>
            <a:prstGeom prst="rect">
              <a:avLst/>
            </a:prstGeom>
            <a:solidFill>
              <a:srgbClr val="DDE9F7"/>
            </a:solidFill>
          </p:spPr>
        </p:pic>
        <p:pic>
          <p:nvPicPr>
            <p:cNvPr id="27" name="Image 26">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47585" r="66697" b="45442"/>
            <a:stretch/>
          </p:blipFill>
          <p:spPr>
            <a:xfrm>
              <a:off x="5836450" y="2614233"/>
              <a:ext cx="783425" cy="248815"/>
            </a:xfrm>
            <a:prstGeom prst="rect">
              <a:avLst/>
            </a:prstGeom>
            <a:solidFill>
              <a:srgbClr val="DDE9F7"/>
            </a:solidFill>
          </p:spPr>
        </p:pic>
        <p:pic>
          <p:nvPicPr>
            <p:cNvPr id="28" name="Image 27">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55659" r="64966" b="38592"/>
            <a:stretch/>
          </p:blipFill>
          <p:spPr>
            <a:xfrm>
              <a:off x="5738159" y="2894242"/>
              <a:ext cx="1088367" cy="265776"/>
            </a:xfrm>
            <a:prstGeom prst="rect">
              <a:avLst/>
            </a:prstGeom>
          </p:spPr>
        </p:pic>
        <p:pic>
          <p:nvPicPr>
            <p:cNvPr id="29" name="Image 28">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55659" r="64966" b="38592"/>
            <a:stretch/>
          </p:blipFill>
          <p:spPr>
            <a:xfrm>
              <a:off x="5735809" y="3207798"/>
              <a:ext cx="1088367" cy="265776"/>
            </a:xfrm>
            <a:prstGeom prst="rect">
              <a:avLst/>
            </a:prstGeom>
          </p:spPr>
        </p:pic>
        <p:pic>
          <p:nvPicPr>
            <p:cNvPr id="30" name="Image 29">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55659" r="64966" b="38592"/>
            <a:stretch/>
          </p:blipFill>
          <p:spPr>
            <a:xfrm>
              <a:off x="5735809" y="3511829"/>
              <a:ext cx="1088367" cy="265776"/>
            </a:xfrm>
            <a:prstGeom prst="rect">
              <a:avLst/>
            </a:prstGeom>
          </p:spPr>
        </p:pic>
        <p:pic>
          <p:nvPicPr>
            <p:cNvPr id="31" name="Image 30">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55659" r="64966" b="38592"/>
            <a:stretch/>
          </p:blipFill>
          <p:spPr>
            <a:xfrm>
              <a:off x="5735809" y="3813444"/>
              <a:ext cx="1088367" cy="265776"/>
            </a:xfrm>
            <a:prstGeom prst="rect">
              <a:avLst/>
            </a:prstGeom>
          </p:spPr>
        </p:pic>
        <p:pic>
          <p:nvPicPr>
            <p:cNvPr id="32" name="Image 31">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55659" r="64966" b="38592"/>
            <a:stretch/>
          </p:blipFill>
          <p:spPr>
            <a:xfrm>
              <a:off x="5730638" y="4126113"/>
              <a:ext cx="1088367" cy="265776"/>
            </a:xfrm>
            <a:prstGeom prst="rect">
              <a:avLst/>
            </a:prstGeom>
          </p:spPr>
        </p:pic>
        <p:pic>
          <p:nvPicPr>
            <p:cNvPr id="33" name="Image 32">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63235" r="64966" b="30991"/>
            <a:stretch/>
          </p:blipFill>
          <p:spPr>
            <a:xfrm>
              <a:off x="5785013" y="4437671"/>
              <a:ext cx="943447" cy="231390"/>
            </a:xfrm>
            <a:prstGeom prst="rect">
              <a:avLst/>
            </a:prstGeom>
          </p:spPr>
        </p:pic>
        <p:pic>
          <p:nvPicPr>
            <p:cNvPr id="34" name="Image 33">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63235" r="64966" b="30991"/>
            <a:stretch/>
          </p:blipFill>
          <p:spPr>
            <a:xfrm>
              <a:off x="5785013" y="4758734"/>
              <a:ext cx="943447" cy="231390"/>
            </a:xfrm>
            <a:prstGeom prst="rect">
              <a:avLst/>
            </a:prstGeom>
          </p:spPr>
        </p:pic>
        <p:pic>
          <p:nvPicPr>
            <p:cNvPr id="35" name="Image 34">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63235" r="64966" b="30991"/>
            <a:stretch/>
          </p:blipFill>
          <p:spPr>
            <a:xfrm>
              <a:off x="5785013" y="5044428"/>
              <a:ext cx="943447" cy="231390"/>
            </a:xfrm>
            <a:prstGeom prst="rect">
              <a:avLst/>
            </a:prstGeom>
          </p:spPr>
        </p:pic>
        <p:pic>
          <p:nvPicPr>
            <p:cNvPr id="36" name="Image 35">
              <a:extLst>
                <a:ext uri="{FF2B5EF4-FFF2-40B4-BE49-F238E27FC236}">
                  <a16:creationId xmlns:a16="http://schemas.microsoft.com/office/drawing/2014/main" id="{BD8D7F0E-6918-1663-746F-4D5754715186}"/>
                </a:ext>
              </a:extLst>
            </p:cNvPr>
            <p:cNvPicPr>
              <a:picLocks noChangeAspect="1"/>
            </p:cNvPicPr>
            <p:nvPr/>
          </p:nvPicPr>
          <p:blipFill rotWithShape="1">
            <a:blip r:embed="rId2"/>
            <a:srcRect l="21791" t="63235" r="64966" b="30991"/>
            <a:stretch/>
          </p:blipFill>
          <p:spPr>
            <a:xfrm>
              <a:off x="5785013" y="5363268"/>
              <a:ext cx="943447" cy="231390"/>
            </a:xfrm>
            <a:prstGeom prst="rect">
              <a:avLst/>
            </a:prstGeom>
          </p:spPr>
        </p:pic>
      </p:grpSp>
      <p:sp>
        <p:nvSpPr>
          <p:cNvPr id="37" name="Flèche droite 36"/>
          <p:cNvSpPr/>
          <p:nvPr/>
        </p:nvSpPr>
        <p:spPr>
          <a:xfrm rot="5400000">
            <a:off x="4837444" y="1520152"/>
            <a:ext cx="289700" cy="249089"/>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p:cNvSpPr/>
          <p:nvPr/>
        </p:nvSpPr>
        <p:spPr>
          <a:xfrm>
            <a:off x="1771650" y="1124349"/>
            <a:ext cx="9172576" cy="487147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04369817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p:cNvSpPr>
            <a:spLocks noGrp="1"/>
          </p:cNvSpPr>
          <p:nvPr>
            <p:ph type="body" sz="quarter" idx="15"/>
          </p:nvPr>
        </p:nvSpPr>
        <p:spPr>
          <a:xfrm>
            <a:off x="3648794" y="1204532"/>
            <a:ext cx="6105525" cy="599222"/>
          </a:xfrm>
        </p:spPr>
        <p:txBody>
          <a:bodyPr anchor="ctr"/>
          <a:lstStyle/>
          <a:p>
            <a:pPr marL="0" indent="0" algn="ctr">
              <a:buNone/>
            </a:pPr>
            <a:r>
              <a:rPr lang="fr-FR" b="1" dirty="0">
                <a:solidFill>
                  <a:srgbClr val="7030A0"/>
                </a:solidFill>
              </a:rPr>
              <a:t>Biofilm </a:t>
            </a:r>
            <a:r>
              <a:rPr lang="fr-FR" b="1" dirty="0" err="1">
                <a:solidFill>
                  <a:srgbClr val="7030A0"/>
                </a:solidFill>
              </a:rPr>
              <a:t>staging</a:t>
            </a:r>
            <a:r>
              <a:rPr lang="fr-FR" b="1" dirty="0">
                <a:solidFill>
                  <a:srgbClr val="7030A0"/>
                </a:solidFill>
              </a:rPr>
              <a:t> as guide for </a:t>
            </a:r>
            <a:r>
              <a:rPr lang="fr-FR" b="1" dirty="0" err="1">
                <a:solidFill>
                  <a:srgbClr val="7030A0"/>
                </a:solidFill>
              </a:rPr>
              <a:t>treatment</a:t>
            </a:r>
            <a:r>
              <a:rPr lang="fr-FR" b="1" dirty="0">
                <a:solidFill>
                  <a:srgbClr val="7030A0"/>
                </a:solidFill>
              </a:rPr>
              <a:t> </a:t>
            </a:r>
            <a:r>
              <a:rPr lang="fr-FR" b="1" dirty="0" err="1">
                <a:solidFill>
                  <a:srgbClr val="7030A0"/>
                </a:solidFill>
              </a:rPr>
              <a:t>decisions</a:t>
            </a:r>
            <a:r>
              <a:rPr lang="fr-FR" b="1" dirty="0">
                <a:solidFill>
                  <a:srgbClr val="7030A0"/>
                </a:solidFill>
              </a:rPr>
              <a:t>?</a:t>
            </a:r>
          </a:p>
        </p:txBody>
      </p:sp>
      <p:sp>
        <p:nvSpPr>
          <p:cNvPr id="3" name="Titre 2"/>
          <p:cNvSpPr>
            <a:spLocks noGrp="1"/>
          </p:cNvSpPr>
          <p:nvPr>
            <p:ph type="title"/>
          </p:nvPr>
        </p:nvSpPr>
        <p:spPr/>
        <p:txBody>
          <a:bodyPr/>
          <a:lstStyle/>
          <a:p>
            <a:r>
              <a:rPr lang="fr-FR" dirty="0"/>
              <a:t>AIM</a:t>
            </a:r>
          </a:p>
        </p:txBody>
      </p:sp>
      <p:sp>
        <p:nvSpPr>
          <p:cNvPr id="5" name="Espace réservé du contenu 4"/>
          <p:cNvSpPr>
            <a:spLocks noGrp="1"/>
          </p:cNvSpPr>
          <p:nvPr>
            <p:ph sz="quarter" idx="16"/>
          </p:nvPr>
        </p:nvSpPr>
        <p:spPr/>
        <p:txBody>
          <a:bodyPr/>
          <a:lstStyle/>
          <a:p>
            <a:r>
              <a:rPr lang="fr-FR" dirty="0"/>
              <a:t>Annette MOTER et al., ECCMID</a:t>
            </a:r>
            <a:r>
              <a:rPr lang="fr-FR" baseline="30000" dirty="0"/>
              <a:t>Ⓡ</a:t>
            </a:r>
            <a:r>
              <a:rPr lang="fr-FR" dirty="0"/>
              <a:t> 2024, Abs#O0153</a:t>
            </a:r>
          </a:p>
        </p:txBody>
      </p:sp>
      <p:sp>
        <p:nvSpPr>
          <p:cNvPr id="40" name="Espace réservé du texte 7"/>
          <p:cNvSpPr>
            <a:spLocks noGrp="1"/>
          </p:cNvSpPr>
          <p:nvPr>
            <p:ph type="body" sz="quarter" idx="15"/>
          </p:nvPr>
        </p:nvSpPr>
        <p:spPr>
          <a:xfrm>
            <a:off x="4343400" y="2211402"/>
            <a:ext cx="4657725" cy="1979818"/>
          </a:xfrm>
        </p:spPr>
        <p:txBody>
          <a:bodyPr/>
          <a:lstStyle/>
          <a:p>
            <a:pPr marL="0" indent="0" algn="ctr">
              <a:buNone/>
            </a:pPr>
            <a:endParaRPr lang="fr-FR" dirty="0"/>
          </a:p>
          <a:p>
            <a:r>
              <a:rPr lang="fr-FR" dirty="0" err="1"/>
              <a:t>Development</a:t>
            </a:r>
            <a:r>
              <a:rPr lang="fr-FR" dirty="0"/>
              <a:t> of </a:t>
            </a:r>
            <a:r>
              <a:rPr lang="fr-FR" dirty="0" err="1"/>
              <a:t>endocarditis</a:t>
            </a:r>
            <a:r>
              <a:rPr lang="fr-FR" dirty="0"/>
              <a:t> </a:t>
            </a:r>
            <a:r>
              <a:rPr lang="fr-FR" dirty="0" err="1"/>
              <a:t>scoring</a:t>
            </a:r>
            <a:r>
              <a:rPr lang="fr-FR" dirty="0"/>
              <a:t> </a:t>
            </a:r>
          </a:p>
          <a:p>
            <a:r>
              <a:rPr lang="fr-FR" dirty="0" err="1"/>
              <a:t>Risk</a:t>
            </a:r>
            <a:r>
              <a:rPr lang="fr-FR" dirty="0"/>
              <a:t> stratification of patients </a:t>
            </a:r>
          </a:p>
          <a:p>
            <a:r>
              <a:rPr lang="fr-FR" dirty="0" err="1"/>
              <a:t>Development</a:t>
            </a:r>
            <a:r>
              <a:rPr lang="fr-FR" dirty="0"/>
              <a:t> of </a:t>
            </a:r>
            <a:r>
              <a:rPr lang="fr-FR" dirty="0" err="1"/>
              <a:t>therapy</a:t>
            </a:r>
            <a:r>
              <a:rPr lang="fr-FR" dirty="0"/>
              <a:t> </a:t>
            </a:r>
            <a:r>
              <a:rPr lang="fr-FR" dirty="0" err="1"/>
              <a:t>algorithms</a:t>
            </a:r>
            <a:endParaRPr lang="fr-FR" dirty="0"/>
          </a:p>
          <a:p>
            <a:pPr marL="0" indent="0">
              <a:buNone/>
            </a:pPr>
            <a:endParaRPr lang="fr-FR" dirty="0"/>
          </a:p>
        </p:txBody>
      </p:sp>
      <p:sp>
        <p:nvSpPr>
          <p:cNvPr id="41" name="Flèche droite 40"/>
          <p:cNvSpPr/>
          <p:nvPr/>
        </p:nvSpPr>
        <p:spPr>
          <a:xfrm rot="5400000">
            <a:off x="6481163" y="1899603"/>
            <a:ext cx="586984" cy="395289"/>
          </a:xfrm>
          <a:prstGeom prst="rightArrow">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42" name="Image 41">
            <a:extLst>
              <a:ext uri="{FF2B5EF4-FFF2-40B4-BE49-F238E27FC236}">
                <a16:creationId xmlns:a16="http://schemas.microsoft.com/office/drawing/2014/main" id="{051B5B0B-EB10-D1EB-BE94-C3941B62B28D}"/>
              </a:ext>
            </a:extLst>
          </p:cNvPr>
          <p:cNvPicPr>
            <a:picLocks noChangeAspect="1"/>
          </p:cNvPicPr>
          <p:nvPr/>
        </p:nvPicPr>
        <p:blipFill rotWithShape="1">
          <a:blip r:embed="rId2"/>
          <a:srcRect l="28678" t="62613" r="45385" b="13472"/>
          <a:stretch/>
        </p:blipFill>
        <p:spPr>
          <a:xfrm>
            <a:off x="4876800" y="3876674"/>
            <a:ext cx="3162300" cy="1640079"/>
          </a:xfrm>
          <a:prstGeom prst="rect">
            <a:avLst/>
          </a:prstGeom>
          <a:ln>
            <a:solidFill>
              <a:schemeClr val="tx1"/>
            </a:solidFill>
          </a:ln>
        </p:spPr>
      </p:pic>
      <p:sp>
        <p:nvSpPr>
          <p:cNvPr id="43" name="Espace réservé du texte 7"/>
          <p:cNvSpPr>
            <a:spLocks noGrp="1"/>
          </p:cNvSpPr>
          <p:nvPr>
            <p:ph type="body" sz="quarter" idx="15"/>
          </p:nvPr>
        </p:nvSpPr>
        <p:spPr>
          <a:xfrm>
            <a:off x="4805535" y="4924749"/>
            <a:ext cx="699915" cy="215731"/>
          </a:xfrm>
        </p:spPr>
        <p:txBody>
          <a:bodyPr/>
          <a:lstStyle/>
          <a:p>
            <a:pPr marL="0" indent="0">
              <a:buNone/>
            </a:pPr>
            <a:r>
              <a:rPr lang="fr-FR" sz="800" b="1" dirty="0"/>
              <a:t>Patient 1 </a:t>
            </a:r>
          </a:p>
        </p:txBody>
      </p:sp>
      <p:sp>
        <p:nvSpPr>
          <p:cNvPr id="44" name="Espace réservé du texte 7"/>
          <p:cNvSpPr>
            <a:spLocks noGrp="1"/>
          </p:cNvSpPr>
          <p:nvPr>
            <p:ph type="body" sz="quarter" idx="15"/>
          </p:nvPr>
        </p:nvSpPr>
        <p:spPr>
          <a:xfrm>
            <a:off x="5184068" y="4785479"/>
            <a:ext cx="464258" cy="141987"/>
          </a:xfrm>
        </p:spPr>
        <p:txBody>
          <a:bodyPr lIns="0" tIns="0" rIns="0" bIns="0"/>
          <a:lstStyle/>
          <a:p>
            <a:pPr marL="0" indent="0">
              <a:buNone/>
            </a:pPr>
            <a:r>
              <a:rPr lang="fr-FR" sz="800" b="1" dirty="0"/>
              <a:t>Patient 2</a:t>
            </a:r>
          </a:p>
        </p:txBody>
      </p:sp>
      <p:sp>
        <p:nvSpPr>
          <p:cNvPr id="45" name="Espace réservé du texte 7"/>
          <p:cNvSpPr>
            <a:spLocks noGrp="1"/>
          </p:cNvSpPr>
          <p:nvPr>
            <p:ph type="body" sz="quarter" idx="15"/>
          </p:nvPr>
        </p:nvSpPr>
        <p:spPr>
          <a:xfrm>
            <a:off x="7136693" y="3990446"/>
            <a:ext cx="464258" cy="141987"/>
          </a:xfrm>
        </p:spPr>
        <p:txBody>
          <a:bodyPr lIns="0" tIns="0" rIns="0" bIns="0"/>
          <a:lstStyle/>
          <a:p>
            <a:pPr marL="0" indent="0">
              <a:buNone/>
            </a:pPr>
            <a:r>
              <a:rPr lang="fr-FR" sz="800" b="1" dirty="0"/>
              <a:t>Patient 3</a:t>
            </a:r>
          </a:p>
        </p:txBody>
      </p:sp>
      <p:sp>
        <p:nvSpPr>
          <p:cNvPr id="46" name="Freeform 41">
            <a:extLst>
              <a:ext uri="{FF2B5EF4-FFF2-40B4-BE49-F238E27FC236}">
                <a16:creationId xmlns:a16="http://schemas.microsoft.com/office/drawing/2014/main" id="{B0A83D01-593E-99B5-3353-728FD77D4D0D}"/>
              </a:ext>
            </a:extLst>
          </p:cNvPr>
          <p:cNvSpPr/>
          <p:nvPr/>
        </p:nvSpPr>
        <p:spPr>
          <a:xfrm rot="16200000">
            <a:off x="7109304" y="4596478"/>
            <a:ext cx="1621027" cy="200465"/>
          </a:xfrm>
          <a:prstGeom prst="homePlate">
            <a:avLst/>
          </a:prstGeom>
          <a:solidFill>
            <a:srgbClr val="5E247C"/>
          </a:solidFill>
          <a:ln w="25400" cap="flat" cmpd="sng" algn="ctr">
            <a:noFill/>
            <a:prstDash val="solid"/>
          </a:ln>
          <a:effectLst/>
        </p:spPr>
        <p:txBody>
          <a:bodyPr spcFirstLastPara="0" vert="horz" wrap="square" lIns="74434" tIns="0" rIns="74434" bIns="0" numCol="1" spcCol="1270" anchor="ctr" anchorCtr="0">
            <a:noAutofit/>
          </a:bodyPr>
          <a:lstStyle/>
          <a:p>
            <a:pPr lvl="0" algn="ctr" defTabSz="514350">
              <a:lnSpc>
                <a:spcPts val="1500"/>
              </a:lnSpc>
              <a:defRPr/>
            </a:pPr>
            <a:r>
              <a:rPr lang="en-US" sz="1050" b="1" kern="0" dirty="0">
                <a:solidFill>
                  <a:prstClr val="white"/>
                </a:solidFill>
                <a:latin typeface="Century Gothic" panose="020B0502020202020204" pitchFamily="34" charset="0"/>
                <a:cs typeface="Arial" panose="020B0604020202020204" pitchFamily="34" charset="0"/>
              </a:rPr>
              <a:t>ACTIVITY</a:t>
            </a:r>
            <a:endParaRPr lang="en-US" sz="1000" kern="0" dirty="0">
              <a:solidFill>
                <a:prstClr val="white"/>
              </a:solidFill>
              <a:latin typeface="Century Gothic" panose="020B0502020202020204" pitchFamily="34" charset="0"/>
              <a:cs typeface="Arial" panose="020B0604020202020204" pitchFamily="34" charset="0"/>
            </a:endParaRPr>
          </a:p>
        </p:txBody>
      </p:sp>
    </p:spTree>
    <p:extLst>
      <p:ext uri="{BB962C8B-B14F-4D97-AF65-F5344CB8AC3E}">
        <p14:creationId xmlns:p14="http://schemas.microsoft.com/office/powerpoint/2010/main" val="130735723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199992"/>
            <a:ext cx="11104989" cy="4705508"/>
          </a:xfrm>
        </p:spPr>
        <p:txBody>
          <a:bodyPr/>
          <a:lstStyle/>
          <a:p>
            <a:pPr>
              <a:spcAft>
                <a:spcPts val="600"/>
              </a:spcAft>
            </a:pPr>
            <a:r>
              <a:rPr lang="en-US" b="1" dirty="0"/>
              <a:t>Positive biofilm cases </a:t>
            </a:r>
          </a:p>
          <a:p>
            <a:pPr lvl="1">
              <a:spcAft>
                <a:spcPts val="600"/>
              </a:spcAft>
            </a:pPr>
            <a:r>
              <a:rPr lang="en-US" b="1" dirty="0"/>
              <a:t> </a:t>
            </a:r>
            <a:r>
              <a:rPr lang="en-US" dirty="0"/>
              <a:t>Easy!</a:t>
            </a:r>
          </a:p>
          <a:p>
            <a:pPr lvl="2">
              <a:spcAft>
                <a:spcPts val="600"/>
              </a:spcAft>
            </a:pPr>
            <a:r>
              <a:rPr lang="en-US" sz="1800" b="1" dirty="0">
                <a:solidFill>
                  <a:srgbClr val="5E247C"/>
                </a:solidFill>
              </a:rPr>
              <a:t>But how to quantify?</a:t>
            </a:r>
          </a:p>
          <a:p>
            <a:pPr>
              <a:spcAft>
                <a:spcPts val="600"/>
              </a:spcAft>
            </a:pPr>
            <a:endParaRPr lang="en-US" dirty="0"/>
          </a:p>
          <a:p>
            <a:pPr>
              <a:spcAft>
                <a:spcPts val="600"/>
              </a:spcAft>
            </a:pPr>
            <a:r>
              <a:rPr lang="en-US" b="1" dirty="0"/>
              <a:t>Negative cases</a:t>
            </a:r>
          </a:p>
          <a:p>
            <a:pPr lvl="1">
              <a:spcAft>
                <a:spcPts val="600"/>
              </a:spcAft>
            </a:pPr>
            <a:r>
              <a:rPr lang="en-US" dirty="0"/>
              <a:t>Large tissue areas to be observed </a:t>
            </a:r>
          </a:p>
          <a:p>
            <a:pPr lvl="1">
              <a:spcAft>
                <a:spcPts val="600"/>
              </a:spcAft>
            </a:pPr>
            <a:r>
              <a:rPr lang="en-US" dirty="0" err="1"/>
              <a:t>Labour</a:t>
            </a:r>
            <a:r>
              <a:rPr lang="en-US" dirty="0"/>
              <a:t> intensive</a:t>
            </a:r>
          </a:p>
          <a:p>
            <a:pPr lvl="1">
              <a:spcAft>
                <a:spcPts val="600"/>
              </a:spcAft>
            </a:pPr>
            <a:r>
              <a:rPr lang="en-US" dirty="0"/>
              <a:t>Time consuming</a:t>
            </a:r>
          </a:p>
          <a:p>
            <a:pPr lvl="1">
              <a:spcAft>
                <a:spcPts val="600"/>
              </a:spcAft>
            </a:pPr>
            <a:r>
              <a:rPr lang="en-US" dirty="0"/>
              <a:t>Big data</a:t>
            </a:r>
          </a:p>
          <a:p>
            <a:pPr lvl="1">
              <a:spcAft>
                <a:spcPts val="600"/>
              </a:spcAft>
            </a:pPr>
            <a:r>
              <a:rPr lang="en-US" dirty="0"/>
              <a:t>Skilled staff  ► 4-eye principle</a:t>
            </a:r>
          </a:p>
          <a:p>
            <a:pPr lvl="2">
              <a:spcAft>
                <a:spcPts val="600"/>
              </a:spcAft>
            </a:pPr>
            <a:r>
              <a:rPr lang="en-US" sz="1800" b="1" dirty="0">
                <a:solidFill>
                  <a:srgbClr val="5E247C"/>
                </a:solidFill>
              </a:rPr>
              <a:t>How to be sure that no bacteria are missed?</a:t>
            </a:r>
          </a:p>
          <a:p>
            <a:pPr marL="0" indent="0">
              <a:spcAft>
                <a:spcPts val="600"/>
              </a:spcAft>
              <a:buNone/>
            </a:pPr>
            <a:endParaRPr lang="fr-FR" dirty="0"/>
          </a:p>
        </p:txBody>
      </p:sp>
      <p:sp>
        <p:nvSpPr>
          <p:cNvPr id="4" name="Titre 3"/>
          <p:cNvSpPr>
            <a:spLocks noGrp="1"/>
          </p:cNvSpPr>
          <p:nvPr>
            <p:ph type="title"/>
          </p:nvPr>
        </p:nvSpPr>
        <p:spPr/>
        <p:txBody>
          <a:bodyPr/>
          <a:lstStyle/>
          <a:p>
            <a:r>
              <a:rPr lang="en-US" dirty="0"/>
              <a:t>Challenges</a:t>
            </a:r>
            <a:endParaRPr lang="fr-FR" dirty="0"/>
          </a:p>
        </p:txBody>
      </p:sp>
      <p:sp>
        <p:nvSpPr>
          <p:cNvPr id="6" name="Espace réservé du contenu 5"/>
          <p:cNvSpPr>
            <a:spLocks noGrp="1"/>
          </p:cNvSpPr>
          <p:nvPr>
            <p:ph sz="quarter" idx="16"/>
          </p:nvPr>
        </p:nvSpPr>
        <p:spPr/>
        <p:txBody>
          <a:bodyPr/>
          <a:lstStyle/>
          <a:p>
            <a:r>
              <a:rPr lang="fr-FR" dirty="0"/>
              <a:t>Annette MOTER et al., ECCMID</a:t>
            </a:r>
            <a:r>
              <a:rPr lang="fr-FR" baseline="30000" dirty="0"/>
              <a:t>Ⓡ</a:t>
            </a:r>
            <a:r>
              <a:rPr lang="fr-FR" dirty="0"/>
              <a:t> 2024, Abs#O0153</a:t>
            </a:r>
          </a:p>
        </p:txBody>
      </p:sp>
    </p:spTree>
    <p:extLst>
      <p:ext uri="{BB962C8B-B14F-4D97-AF65-F5344CB8AC3E}">
        <p14:creationId xmlns:p14="http://schemas.microsoft.com/office/powerpoint/2010/main" val="246861323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1087011" y="1282621"/>
            <a:ext cx="11104989" cy="4232354"/>
          </a:xfrm>
        </p:spPr>
        <p:txBody>
          <a:bodyPr/>
          <a:lstStyle/>
          <a:p>
            <a:pPr>
              <a:spcAft>
                <a:spcPts val="600"/>
              </a:spcAft>
            </a:pPr>
            <a:r>
              <a:rPr lang="en-US" dirty="0"/>
              <a:t>Automated FISH image acquisition</a:t>
            </a:r>
          </a:p>
          <a:p>
            <a:pPr>
              <a:spcAft>
                <a:spcPts val="600"/>
              </a:spcAft>
            </a:pPr>
            <a:r>
              <a:rPr lang="en-US" dirty="0"/>
              <a:t>Automated detection of tissue areas (100x)</a:t>
            </a:r>
          </a:p>
          <a:p>
            <a:pPr>
              <a:spcAft>
                <a:spcPts val="600"/>
              </a:spcAft>
            </a:pPr>
            <a:r>
              <a:rPr lang="en-US" dirty="0"/>
              <a:t>Automated image acquisition of tissue areas at higher resolution (200x)</a:t>
            </a:r>
          </a:p>
          <a:p>
            <a:pPr lvl="1">
              <a:spcAft>
                <a:spcPts val="600"/>
              </a:spcAft>
            </a:pPr>
            <a:r>
              <a:rPr lang="en-US" dirty="0"/>
              <a:t>Detection of suspicious areas with bacteria</a:t>
            </a:r>
          </a:p>
          <a:p>
            <a:pPr lvl="2">
              <a:spcAft>
                <a:spcPts val="600"/>
              </a:spcAft>
            </a:pPr>
            <a:r>
              <a:rPr lang="en-US" dirty="0"/>
              <a:t>Biofilm staging (400x)</a:t>
            </a:r>
          </a:p>
          <a:p>
            <a:pPr lvl="2">
              <a:spcAft>
                <a:spcPts val="600"/>
              </a:spcAft>
            </a:pPr>
            <a:r>
              <a:rPr lang="en-US" dirty="0"/>
              <a:t>Amount of microorganisms in relation to tissue</a:t>
            </a:r>
          </a:p>
          <a:p>
            <a:pPr lvl="2">
              <a:spcAft>
                <a:spcPts val="600"/>
              </a:spcAft>
            </a:pPr>
            <a:r>
              <a:rPr lang="en-US" dirty="0"/>
              <a:t>Amount of FISH-positive microorganisms in relation to DAPI</a:t>
            </a:r>
          </a:p>
          <a:p>
            <a:pPr lvl="2">
              <a:spcAft>
                <a:spcPts val="600"/>
              </a:spcAft>
            </a:pPr>
            <a:r>
              <a:rPr lang="en-US" dirty="0"/>
              <a:t>Spatial organization of microorganisms (planktonic, micro-colonies, biofilms?)</a:t>
            </a:r>
          </a:p>
          <a:p>
            <a:pPr marL="0" indent="0">
              <a:buNone/>
            </a:pPr>
            <a:endParaRPr lang="fr-FR" dirty="0"/>
          </a:p>
        </p:txBody>
      </p:sp>
      <p:sp>
        <p:nvSpPr>
          <p:cNvPr id="4" name="Titre 3"/>
          <p:cNvSpPr>
            <a:spLocks noGrp="1"/>
          </p:cNvSpPr>
          <p:nvPr>
            <p:ph type="title"/>
          </p:nvPr>
        </p:nvSpPr>
        <p:spPr/>
        <p:txBody>
          <a:bodyPr/>
          <a:lstStyle/>
          <a:p>
            <a:r>
              <a:rPr lang="en-US" dirty="0"/>
              <a:t>The TEAM project</a:t>
            </a:r>
          </a:p>
        </p:txBody>
      </p:sp>
      <p:sp>
        <p:nvSpPr>
          <p:cNvPr id="6" name="Espace réservé du contenu 5"/>
          <p:cNvSpPr>
            <a:spLocks noGrp="1"/>
          </p:cNvSpPr>
          <p:nvPr>
            <p:ph sz="quarter" idx="16"/>
          </p:nvPr>
        </p:nvSpPr>
        <p:spPr/>
        <p:txBody>
          <a:bodyPr/>
          <a:lstStyle/>
          <a:p>
            <a:r>
              <a:rPr lang="fr-FR" dirty="0"/>
              <a:t>Annette MOTER et al., ECCMID</a:t>
            </a:r>
            <a:r>
              <a:rPr lang="fr-FR" baseline="30000" dirty="0"/>
              <a:t>Ⓡ</a:t>
            </a:r>
            <a:r>
              <a:rPr lang="fr-FR" dirty="0"/>
              <a:t> 2024, Abs#O0153</a:t>
            </a:r>
          </a:p>
        </p:txBody>
      </p:sp>
      <p:sp>
        <p:nvSpPr>
          <p:cNvPr id="3" name="Ellipse 2">
            <a:extLst>
              <a:ext uri="{FF2B5EF4-FFF2-40B4-BE49-F238E27FC236}">
                <a16:creationId xmlns:a16="http://schemas.microsoft.com/office/drawing/2014/main" id="{C1F24C8B-4066-EFC6-F097-0A8BDEAAFF76}"/>
              </a:ext>
            </a:extLst>
          </p:cNvPr>
          <p:cNvSpPr/>
          <p:nvPr/>
        </p:nvSpPr>
        <p:spPr>
          <a:xfrm>
            <a:off x="5048251" y="1282621"/>
            <a:ext cx="514350" cy="348712"/>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dirty="0"/>
              <a:t>AI</a:t>
            </a:r>
          </a:p>
        </p:txBody>
      </p:sp>
      <p:sp>
        <p:nvSpPr>
          <p:cNvPr id="11" name="Ellipse 10">
            <a:extLst>
              <a:ext uri="{FF2B5EF4-FFF2-40B4-BE49-F238E27FC236}">
                <a16:creationId xmlns:a16="http://schemas.microsoft.com/office/drawing/2014/main" id="{EA4009FD-5F6E-69F0-535F-984D7EA8E924}"/>
              </a:ext>
            </a:extLst>
          </p:cNvPr>
          <p:cNvSpPr/>
          <p:nvPr/>
        </p:nvSpPr>
        <p:spPr>
          <a:xfrm>
            <a:off x="5859634" y="1721433"/>
            <a:ext cx="514350" cy="348712"/>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dirty="0"/>
              <a:t>AI</a:t>
            </a:r>
          </a:p>
        </p:txBody>
      </p:sp>
      <p:sp>
        <p:nvSpPr>
          <p:cNvPr id="12" name="Ellipse 11">
            <a:extLst>
              <a:ext uri="{FF2B5EF4-FFF2-40B4-BE49-F238E27FC236}">
                <a16:creationId xmlns:a16="http://schemas.microsoft.com/office/drawing/2014/main" id="{0C38A891-6190-463F-DA84-A1C5AF81635D}"/>
              </a:ext>
            </a:extLst>
          </p:cNvPr>
          <p:cNvSpPr/>
          <p:nvPr/>
        </p:nvSpPr>
        <p:spPr>
          <a:xfrm>
            <a:off x="8726659" y="2150058"/>
            <a:ext cx="514350" cy="348712"/>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dirty="0"/>
              <a:t>AI</a:t>
            </a:r>
          </a:p>
        </p:txBody>
      </p:sp>
      <p:sp>
        <p:nvSpPr>
          <p:cNvPr id="13" name="Ellipse 12">
            <a:extLst>
              <a:ext uri="{FF2B5EF4-FFF2-40B4-BE49-F238E27FC236}">
                <a16:creationId xmlns:a16="http://schemas.microsoft.com/office/drawing/2014/main" id="{47904BBA-F3CA-CFF7-0E3C-A83FFE8D0A2C}"/>
              </a:ext>
            </a:extLst>
          </p:cNvPr>
          <p:cNvSpPr/>
          <p:nvPr/>
        </p:nvSpPr>
        <p:spPr>
          <a:xfrm>
            <a:off x="3859384" y="2955025"/>
            <a:ext cx="514350" cy="348712"/>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600" dirty="0"/>
              <a:t>AI</a:t>
            </a:r>
          </a:p>
        </p:txBody>
      </p:sp>
    </p:spTree>
    <p:extLst>
      <p:ext uri="{BB962C8B-B14F-4D97-AF65-F5344CB8AC3E}">
        <p14:creationId xmlns:p14="http://schemas.microsoft.com/office/powerpoint/2010/main" val="385779058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Artificial intelligence used to reduce diagnostic microbiology backlog</a:t>
            </a:r>
            <a:endParaRPr lang="fr-FR" dirty="0"/>
          </a:p>
        </p:txBody>
      </p:sp>
      <p:sp>
        <p:nvSpPr>
          <p:cNvPr id="6" name="Espace réservé du contenu 5"/>
          <p:cNvSpPr>
            <a:spLocks noGrp="1"/>
          </p:cNvSpPr>
          <p:nvPr>
            <p:ph sz="quarter" idx="10"/>
          </p:nvPr>
        </p:nvSpPr>
        <p:spPr/>
        <p:txBody>
          <a:bodyPr/>
          <a:lstStyle/>
          <a:p>
            <a:r>
              <a:rPr lang="fr-FR" dirty="0" err="1"/>
              <a:t>Staite</a:t>
            </a:r>
            <a:r>
              <a:rPr lang="fr-FR" dirty="0"/>
              <a:t> GEMMA et al., ECCMID</a:t>
            </a:r>
            <a:r>
              <a:rPr lang="fr-FR" baseline="30000" dirty="0"/>
              <a:t>Ⓡ</a:t>
            </a:r>
            <a:r>
              <a:rPr lang="fr-FR" dirty="0"/>
              <a:t> 2024, Abs#O0154</a:t>
            </a:r>
          </a:p>
        </p:txBody>
      </p:sp>
      <p:sp>
        <p:nvSpPr>
          <p:cNvPr id="2" name="Espace réservé du contenu 3">
            <a:extLst>
              <a:ext uri="{FF2B5EF4-FFF2-40B4-BE49-F238E27FC236}">
                <a16:creationId xmlns:a16="http://schemas.microsoft.com/office/drawing/2014/main" id="{29DF6E9C-C01C-3D41-223A-446E31C56F21}"/>
              </a:ext>
            </a:extLst>
          </p:cNvPr>
          <p:cNvSpPr>
            <a:spLocks noGrp="1"/>
          </p:cNvSpPr>
          <p:nvPr>
            <p:ph sz="quarter" idx="11"/>
          </p:nvPr>
        </p:nvSpPr>
        <p:spPr>
          <a:xfrm>
            <a:off x="3472284" y="148485"/>
            <a:ext cx="8419168" cy="360864"/>
          </a:xfrm>
        </p:spPr>
        <p:txBody>
          <a:bodyPr/>
          <a:lstStyle/>
          <a:p>
            <a:r>
              <a:rPr lang="fr-FR" dirty="0" err="1"/>
              <a:t>Artificial</a:t>
            </a:r>
            <a:r>
              <a:rPr lang="fr-FR" dirty="0"/>
              <a:t> intelligence application in diagnostics</a:t>
            </a:r>
          </a:p>
        </p:txBody>
      </p:sp>
    </p:spTree>
    <p:extLst>
      <p:ext uri="{BB962C8B-B14F-4D97-AF65-F5344CB8AC3E}">
        <p14:creationId xmlns:p14="http://schemas.microsoft.com/office/powerpoint/2010/main" val="80281448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MRSA screen results</a:t>
            </a:r>
          </a:p>
        </p:txBody>
      </p:sp>
      <p:sp>
        <p:nvSpPr>
          <p:cNvPr id="5" name="Espace réservé du contenu 4"/>
          <p:cNvSpPr>
            <a:spLocks noGrp="1"/>
          </p:cNvSpPr>
          <p:nvPr>
            <p:ph sz="quarter" idx="16"/>
          </p:nvPr>
        </p:nvSpPr>
        <p:spPr/>
        <p:txBody>
          <a:bodyPr/>
          <a:lstStyle/>
          <a:p>
            <a:r>
              <a:rPr lang="fr-FR" dirty="0" err="1"/>
              <a:t>Staite</a:t>
            </a:r>
            <a:r>
              <a:rPr lang="fr-FR" dirty="0"/>
              <a:t> GEMMA et al., ECCMID</a:t>
            </a:r>
            <a:r>
              <a:rPr lang="fr-FR" baseline="30000" dirty="0"/>
              <a:t>Ⓡ</a:t>
            </a:r>
            <a:r>
              <a:rPr lang="fr-FR" dirty="0"/>
              <a:t> 2024, Abs#O0154</a:t>
            </a:r>
          </a:p>
        </p:txBody>
      </p:sp>
      <p:graphicFrame>
        <p:nvGraphicFramePr>
          <p:cNvPr id="6" name="Tableau 5"/>
          <p:cNvGraphicFramePr>
            <a:graphicFrameLocks noGrp="1"/>
          </p:cNvGraphicFramePr>
          <p:nvPr>
            <p:extLst>
              <p:ext uri="{D42A27DB-BD31-4B8C-83A1-F6EECF244321}">
                <p14:modId xmlns:p14="http://schemas.microsoft.com/office/powerpoint/2010/main" val="797549165"/>
              </p:ext>
            </p:extLst>
          </p:nvPr>
        </p:nvGraphicFramePr>
        <p:xfrm>
          <a:off x="1600201" y="1899879"/>
          <a:ext cx="6601585" cy="2373165"/>
        </p:xfrm>
        <a:graphic>
          <a:graphicData uri="http://schemas.openxmlformats.org/drawingml/2006/table">
            <a:tbl>
              <a:tblPr firstRow="1" bandRow="1">
                <a:tableStyleId>{5C22544A-7EE6-4342-B048-85BDC9FD1C3A}</a:tableStyleId>
              </a:tblPr>
              <a:tblGrid>
                <a:gridCol w="2039419">
                  <a:extLst>
                    <a:ext uri="{9D8B030D-6E8A-4147-A177-3AD203B41FA5}">
                      <a16:colId xmlns:a16="http://schemas.microsoft.com/office/drawing/2014/main" val="20000"/>
                    </a:ext>
                  </a:extLst>
                </a:gridCol>
                <a:gridCol w="2281083">
                  <a:extLst>
                    <a:ext uri="{9D8B030D-6E8A-4147-A177-3AD203B41FA5}">
                      <a16:colId xmlns:a16="http://schemas.microsoft.com/office/drawing/2014/main" val="20001"/>
                    </a:ext>
                  </a:extLst>
                </a:gridCol>
                <a:gridCol w="2281083">
                  <a:extLst>
                    <a:ext uri="{9D8B030D-6E8A-4147-A177-3AD203B41FA5}">
                      <a16:colId xmlns:a16="http://schemas.microsoft.com/office/drawing/2014/main" val="20002"/>
                    </a:ext>
                  </a:extLst>
                </a:gridCol>
              </a:tblGrid>
              <a:tr h="500421">
                <a:tc>
                  <a:txBody>
                    <a:bodyPr/>
                    <a:lstStyle/>
                    <a:p>
                      <a:pPr algn="l">
                        <a:spcBef>
                          <a:spcPts val="0"/>
                        </a:spcBef>
                      </a:pPr>
                      <a:endParaRPr lang="fr-FR" sz="1400" b="1" dirty="0">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Lab</a:t>
                      </a:r>
                      <a:r>
                        <a:rPr lang="fr-FR" sz="1400" b="1" kern="1200" dirty="0">
                          <a:solidFill>
                            <a:schemeClr val="lt1"/>
                          </a:solidFill>
                          <a:latin typeface="Arial" panose="020B0604020202020204" pitchFamily="34" charset="0"/>
                          <a:ea typeface="+mn-ea"/>
                          <a:cs typeface="Arial" panose="020B0604020202020204" pitchFamily="34" charset="0"/>
                        </a:rPr>
                        <a:t> </a:t>
                      </a:r>
                      <a:r>
                        <a:rPr lang="fr-FR" sz="1400" b="1" kern="1200" dirty="0" err="1">
                          <a:solidFill>
                            <a:schemeClr val="lt1"/>
                          </a:solidFill>
                          <a:latin typeface="Arial" panose="020B0604020202020204" pitchFamily="34" charset="0"/>
                          <a:ea typeface="+mn-ea"/>
                          <a:cs typeface="Arial" panose="020B0604020202020204" pitchFamily="34" charset="0"/>
                        </a:rPr>
                        <a:t>outcome</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3A3839"/>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6128">
                <a:tc>
                  <a:txBody>
                    <a:bodyPr/>
                    <a:lstStyle/>
                    <a:p>
                      <a:pPr marL="72000"/>
                      <a:r>
                        <a:rPr lang="en-US" sz="1400" b="1" dirty="0">
                          <a:solidFill>
                            <a:schemeClr val="bg1"/>
                          </a:solidFill>
                          <a:latin typeface="Arial" panose="020B0604020202020204" pitchFamily="34" charset="0"/>
                          <a:cs typeface="Arial" panose="020B0604020202020204" pitchFamily="34" charset="0"/>
                        </a:rPr>
                        <a:t>Phenomatrix outcome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en-US" sz="1400" b="1" dirty="0">
                          <a:solidFill>
                            <a:schemeClr val="bg1"/>
                          </a:solidFill>
                          <a:latin typeface="Arial" panose="020B0604020202020204" pitchFamily="34" charset="0"/>
                          <a:cs typeface="Arial" panose="020B0604020202020204" pitchFamily="34" charset="0"/>
                        </a:rPr>
                        <a:t>MRSA negative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1" kern="1200" dirty="0">
                          <a:solidFill>
                            <a:schemeClr val="bg1"/>
                          </a:solidFill>
                          <a:latin typeface="Arial" panose="020B0604020202020204" pitchFamily="34" charset="0"/>
                          <a:ea typeface="+mn-ea"/>
                          <a:cs typeface="Arial" panose="020B0604020202020204" pitchFamily="34" charset="0"/>
                        </a:rPr>
                        <a:t>To </a:t>
                      </a:r>
                      <a:r>
                        <a:rPr lang="fr-FR" sz="1400" b="1" kern="1200" dirty="0" err="1">
                          <a:solidFill>
                            <a:schemeClr val="bg1"/>
                          </a:solidFill>
                          <a:latin typeface="Arial" panose="020B0604020202020204" pitchFamily="34" charset="0"/>
                          <a:ea typeface="+mn-ea"/>
                          <a:cs typeface="Arial" panose="020B0604020202020204" pitchFamily="34" charset="0"/>
                        </a:rPr>
                        <a:t>be</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reviewed</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426128">
                <a:tc>
                  <a:txBody>
                    <a:bodyPr/>
                    <a:lstStyle/>
                    <a:p>
                      <a:pPr marL="72000"/>
                      <a:r>
                        <a:rPr lang="en-US" sz="1300" b="0" dirty="0">
                          <a:solidFill>
                            <a:schemeClr val="bg1">
                              <a:lumMod val="95000"/>
                            </a:schemeClr>
                          </a:solidFill>
                          <a:latin typeface="Arial" panose="020B0604020202020204" pitchFamily="34" charset="0"/>
                          <a:cs typeface="Arial" panose="020B0604020202020204" pitchFamily="34" charset="0"/>
                        </a:rPr>
                        <a:t>MRSA negative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FA4E4"/>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12,254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FA4E4"/>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26128">
                <a:tc>
                  <a:txBody>
                    <a:bodyPr/>
                    <a:lstStyle/>
                    <a:p>
                      <a:pPr marL="72000"/>
                      <a:r>
                        <a:rPr lang="en-US" sz="1300" b="0" dirty="0">
                          <a:solidFill>
                            <a:schemeClr val="tx1">
                              <a:lumMod val="75000"/>
                              <a:lumOff val="25000"/>
                            </a:schemeClr>
                          </a:solidFill>
                          <a:latin typeface="Arial" panose="020B0604020202020204" pitchFamily="34" charset="0"/>
                          <a:cs typeface="Arial" panose="020B0604020202020204" pitchFamily="34" charset="0"/>
                        </a:rPr>
                        <a:t>For review</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662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340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FA4E4"/>
                    </a:solidFill>
                  </a:tcPr>
                </a:tc>
                <a:extLst>
                  <a:ext uri="{0D108BD9-81ED-4DB2-BD59-A6C34878D82A}">
                    <a16:rowId xmlns:a16="http://schemas.microsoft.com/office/drawing/2014/main" val="10002"/>
                  </a:ext>
                </a:extLst>
              </a:tr>
              <a:tr h="426128">
                <a:tc>
                  <a:txBody>
                    <a:bodyPr/>
                    <a:lstStyle/>
                    <a:p>
                      <a:endParaRPr lang="en-US" sz="13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300" b="1" kern="1200" dirty="0" err="1">
                          <a:solidFill>
                            <a:schemeClr val="tx1">
                              <a:lumMod val="75000"/>
                              <a:lumOff val="25000"/>
                            </a:schemeClr>
                          </a:solidFill>
                          <a:latin typeface="Arial" panose="020B0604020202020204" pitchFamily="34" charset="0"/>
                          <a:ea typeface="+mn-ea"/>
                          <a:cs typeface="Arial" panose="020B0604020202020204" pitchFamily="34" charset="0"/>
                        </a:rPr>
                        <a:t>Specificity</a:t>
                      </a: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 </a:t>
                      </a:r>
                    </a:p>
                    <a:p>
                      <a:pPr marL="0" indent="0" algn="ctr" defTabSz="609585" rtl="0" eaLnBrk="1" latinLnBrk="0" hangingPunct="1">
                        <a:lnSpc>
                          <a:spcPct val="100000"/>
                        </a:lnSpc>
                        <a:spcBef>
                          <a:spcPts val="0"/>
                        </a:spcBef>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12,254/12,916 </a:t>
                      </a:r>
                    </a:p>
                    <a:p>
                      <a:pPr marL="0" indent="0" algn="ctr" defTabSz="609585" rtl="0" eaLnBrk="1" latinLnBrk="0" hangingPunct="1">
                        <a:lnSpc>
                          <a:spcPct val="100000"/>
                        </a:lnSpc>
                        <a:spcBef>
                          <a:spcPts val="0"/>
                        </a:spcBef>
                        <a:tabLst>
                          <a:tab pos="452438" algn="l"/>
                          <a:tab pos="722313" algn="l"/>
                        </a:tabLst>
                      </a:pP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(94.9%)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300" b="1" kern="1200" dirty="0" err="1">
                          <a:solidFill>
                            <a:schemeClr val="tx1">
                              <a:lumMod val="75000"/>
                              <a:lumOff val="25000"/>
                            </a:schemeClr>
                          </a:solidFill>
                          <a:latin typeface="Arial" panose="020B0604020202020204" pitchFamily="34" charset="0"/>
                          <a:ea typeface="+mn-ea"/>
                          <a:cs typeface="Arial" panose="020B0604020202020204" pitchFamily="34" charset="0"/>
                        </a:rPr>
                        <a:t>Sensitivity</a:t>
                      </a: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 </a:t>
                      </a:r>
                    </a:p>
                    <a:p>
                      <a:pPr marL="0" indent="0" algn="ctr" defTabSz="609585" rtl="0" eaLnBrk="1" latinLnBrk="0" hangingPunct="1">
                        <a:lnSpc>
                          <a:spcPct val="100000"/>
                        </a:lnSpc>
                        <a:spcBef>
                          <a:spcPts val="0"/>
                        </a:spcBef>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340/340</a:t>
                      </a:r>
                    </a:p>
                    <a:p>
                      <a:pPr marL="0" indent="0" algn="ctr" defTabSz="609585" rtl="0" eaLnBrk="1" latinLnBrk="0" hangingPunct="1">
                        <a:lnSpc>
                          <a:spcPct val="100000"/>
                        </a:lnSpc>
                        <a:spcBef>
                          <a:spcPts val="0"/>
                        </a:spcBef>
                        <a:tabLst>
                          <a:tab pos="452438" algn="l"/>
                          <a:tab pos="722313" algn="l"/>
                        </a:tabLst>
                      </a:pP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bl>
          </a:graphicData>
        </a:graphic>
      </p:graphicFrame>
      <p:graphicFrame>
        <p:nvGraphicFramePr>
          <p:cNvPr id="9" name="Tableau 8"/>
          <p:cNvGraphicFramePr>
            <a:graphicFrameLocks noGrp="1"/>
          </p:cNvGraphicFramePr>
          <p:nvPr/>
        </p:nvGraphicFramePr>
        <p:xfrm>
          <a:off x="8785987" y="3049017"/>
          <a:ext cx="2235200" cy="896252"/>
        </p:xfrm>
        <a:graphic>
          <a:graphicData uri="http://schemas.openxmlformats.org/drawingml/2006/table">
            <a:tbl>
              <a:tblPr firstRow="1" bandRow="1">
                <a:tableStyleId>{5C22544A-7EE6-4342-B048-85BDC9FD1C3A}</a:tableStyleId>
              </a:tblPr>
              <a:tblGrid>
                <a:gridCol w="2235200">
                  <a:extLst>
                    <a:ext uri="{9D8B030D-6E8A-4147-A177-3AD203B41FA5}">
                      <a16:colId xmlns:a16="http://schemas.microsoft.com/office/drawing/2014/main" val="20000"/>
                    </a:ext>
                  </a:extLst>
                </a:gridCol>
              </a:tblGrid>
              <a:tr h="457200">
                <a:tc>
                  <a:txBody>
                    <a:bodyPr/>
                    <a:lstStyle/>
                    <a:p>
                      <a:pPr algn="ctr">
                        <a:spcBef>
                          <a:spcPts val="0"/>
                        </a:spcBef>
                      </a:pPr>
                      <a:r>
                        <a:rPr lang="fr-FR" sz="1300" b="1" dirty="0">
                          <a:latin typeface="Arial" panose="020B0604020202020204" pitchFamily="34" charset="0"/>
                          <a:cs typeface="Arial" panose="020B0604020202020204" pitchFamily="34" charset="0"/>
                        </a:rPr>
                        <a:t>% Overall agreement</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39052">
                <a:tc>
                  <a:txBody>
                    <a:bodyPr/>
                    <a:lstStyle/>
                    <a:p>
                      <a:pPr algn="ctr"/>
                      <a:r>
                        <a:rPr lang="en-US" sz="1300" b="0" dirty="0">
                          <a:solidFill>
                            <a:schemeClr val="tx1">
                              <a:lumMod val="75000"/>
                              <a:lumOff val="25000"/>
                            </a:schemeClr>
                          </a:solidFill>
                          <a:latin typeface="Arial" panose="020B0604020202020204" pitchFamily="34" charset="0"/>
                          <a:cs typeface="Arial" panose="020B0604020202020204" pitchFamily="34" charset="0"/>
                        </a:rPr>
                        <a:t>12,594/13,256 (</a:t>
                      </a:r>
                      <a:r>
                        <a:rPr lang="en-US" sz="1300" b="1" dirty="0">
                          <a:solidFill>
                            <a:srgbClr val="8B8B8B"/>
                          </a:solidFill>
                          <a:latin typeface="Arial" panose="020B0604020202020204" pitchFamily="34" charset="0"/>
                          <a:cs typeface="Arial" panose="020B0604020202020204" pitchFamily="34" charset="0"/>
                        </a:rPr>
                        <a:t>95%</a:t>
                      </a:r>
                      <a:r>
                        <a:rPr lang="en-US" sz="1300" b="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83483364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Urine cultures results</a:t>
            </a:r>
          </a:p>
        </p:txBody>
      </p:sp>
      <p:sp>
        <p:nvSpPr>
          <p:cNvPr id="5" name="Espace réservé du contenu 4"/>
          <p:cNvSpPr>
            <a:spLocks noGrp="1"/>
          </p:cNvSpPr>
          <p:nvPr>
            <p:ph sz="quarter" idx="16"/>
          </p:nvPr>
        </p:nvSpPr>
        <p:spPr/>
        <p:txBody>
          <a:bodyPr/>
          <a:lstStyle/>
          <a:p>
            <a:r>
              <a:rPr lang="fr-FR" dirty="0" err="1"/>
              <a:t>Staite</a:t>
            </a:r>
            <a:r>
              <a:rPr lang="fr-FR" dirty="0"/>
              <a:t> GEMMA et al., ECCMID</a:t>
            </a:r>
            <a:r>
              <a:rPr lang="fr-FR" baseline="30000" dirty="0"/>
              <a:t>Ⓡ</a:t>
            </a:r>
            <a:r>
              <a:rPr lang="fr-FR" dirty="0"/>
              <a:t> 2024, Abs#O0154</a:t>
            </a:r>
          </a:p>
        </p:txBody>
      </p:sp>
      <p:graphicFrame>
        <p:nvGraphicFramePr>
          <p:cNvPr id="6" name="Tableau 5"/>
          <p:cNvGraphicFramePr>
            <a:graphicFrameLocks noGrp="1"/>
          </p:cNvGraphicFramePr>
          <p:nvPr>
            <p:extLst>
              <p:ext uri="{D42A27DB-BD31-4B8C-83A1-F6EECF244321}">
                <p14:modId xmlns:p14="http://schemas.microsoft.com/office/powerpoint/2010/main" val="600270518"/>
              </p:ext>
            </p:extLst>
          </p:nvPr>
        </p:nvGraphicFramePr>
        <p:xfrm>
          <a:off x="1593025" y="1542012"/>
          <a:ext cx="7274750" cy="3388482"/>
        </p:xfrm>
        <a:graphic>
          <a:graphicData uri="http://schemas.openxmlformats.org/drawingml/2006/table">
            <a:tbl>
              <a:tblPr firstRow="1" bandRow="1">
                <a:tableStyleId>{5C22544A-7EE6-4342-B048-85BDC9FD1C3A}</a:tableStyleId>
              </a:tblPr>
              <a:tblGrid>
                <a:gridCol w="2178875">
                  <a:extLst>
                    <a:ext uri="{9D8B030D-6E8A-4147-A177-3AD203B41FA5}">
                      <a16:colId xmlns:a16="http://schemas.microsoft.com/office/drawing/2014/main" val="20000"/>
                    </a:ext>
                  </a:extLst>
                </a:gridCol>
                <a:gridCol w="120015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343025">
                  <a:extLst>
                    <a:ext uri="{9D8B030D-6E8A-4147-A177-3AD203B41FA5}">
                      <a16:colId xmlns:a16="http://schemas.microsoft.com/office/drawing/2014/main" val="20003"/>
                    </a:ext>
                  </a:extLst>
                </a:gridCol>
                <a:gridCol w="1409700">
                  <a:extLst>
                    <a:ext uri="{9D8B030D-6E8A-4147-A177-3AD203B41FA5}">
                      <a16:colId xmlns:a16="http://schemas.microsoft.com/office/drawing/2014/main" val="20004"/>
                    </a:ext>
                  </a:extLst>
                </a:gridCol>
              </a:tblGrid>
              <a:tr h="412673">
                <a:tc>
                  <a:txBody>
                    <a:bodyPr/>
                    <a:lstStyle/>
                    <a:p>
                      <a:pPr algn="l">
                        <a:spcBef>
                          <a:spcPts val="0"/>
                        </a:spcBef>
                      </a:pPr>
                      <a:endParaRPr lang="fr-FR" sz="1400" b="1" dirty="0">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Lab</a:t>
                      </a:r>
                      <a:r>
                        <a:rPr lang="fr-FR" sz="1400" b="1" kern="1200" dirty="0">
                          <a:solidFill>
                            <a:schemeClr val="lt1"/>
                          </a:solidFill>
                          <a:latin typeface="Arial" panose="020B0604020202020204" pitchFamily="34" charset="0"/>
                          <a:ea typeface="+mn-ea"/>
                          <a:cs typeface="Arial" panose="020B0604020202020204" pitchFamily="34" charset="0"/>
                        </a:rPr>
                        <a:t> </a:t>
                      </a:r>
                      <a:r>
                        <a:rPr lang="fr-FR" sz="1400" b="1" kern="1200" dirty="0" err="1">
                          <a:solidFill>
                            <a:schemeClr val="lt1"/>
                          </a:solidFill>
                          <a:latin typeface="Arial" panose="020B0604020202020204" pitchFamily="34" charset="0"/>
                          <a:ea typeface="+mn-ea"/>
                          <a:cs typeface="Arial" panose="020B0604020202020204" pitchFamily="34" charset="0"/>
                        </a:rPr>
                        <a:t>outcome</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3A3839"/>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6128">
                <a:tc>
                  <a:txBody>
                    <a:bodyPr/>
                    <a:lstStyle/>
                    <a:p>
                      <a:pPr marL="72000"/>
                      <a:r>
                        <a:rPr lang="en-US" sz="1400" b="1" dirty="0">
                          <a:solidFill>
                            <a:schemeClr val="bg1"/>
                          </a:solidFill>
                          <a:latin typeface="Arial" panose="020B0604020202020204" pitchFamily="34" charset="0"/>
                          <a:cs typeface="Arial" panose="020B0604020202020204" pitchFamily="34" charset="0"/>
                        </a:rPr>
                        <a:t>Phenomatrix outcome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400" b="1" kern="1200" dirty="0" err="1">
                          <a:solidFill>
                            <a:schemeClr val="bg1"/>
                          </a:solidFill>
                          <a:latin typeface="Arial" panose="020B0604020202020204" pitchFamily="34" charset="0"/>
                          <a:ea typeface="+mn-ea"/>
                          <a:cs typeface="Arial" panose="020B0604020202020204" pitchFamily="34" charset="0"/>
                        </a:rPr>
                        <a:t>Negative</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400" b="1" kern="1200" dirty="0">
                          <a:solidFill>
                            <a:schemeClr val="bg1"/>
                          </a:solidFill>
                          <a:latin typeface="Arial" panose="020B0604020202020204" pitchFamily="34" charset="0"/>
                          <a:ea typeface="+mn-ea"/>
                          <a:cs typeface="Arial" panose="020B0604020202020204" pitchFamily="34" charset="0"/>
                        </a:rPr>
                        <a:t>Positive</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400" b="1" kern="1200" dirty="0">
                          <a:solidFill>
                            <a:schemeClr val="bg1"/>
                          </a:solidFill>
                          <a:latin typeface="Arial" panose="020B0604020202020204" pitchFamily="34" charset="0"/>
                          <a:ea typeface="+mn-ea"/>
                          <a:cs typeface="Arial" panose="020B0604020202020204" pitchFamily="34" charset="0"/>
                        </a:rPr>
                        <a:t>Mixed </a:t>
                      </a:r>
                      <a:r>
                        <a:rPr lang="fr-FR" sz="1400" b="1" kern="1200" dirty="0" err="1">
                          <a:solidFill>
                            <a:schemeClr val="bg1"/>
                          </a:solidFill>
                          <a:latin typeface="Arial" panose="020B0604020202020204" pitchFamily="34" charset="0"/>
                          <a:ea typeface="+mn-ea"/>
                          <a:cs typeface="Arial" panose="020B0604020202020204" pitchFamily="34" charset="0"/>
                        </a:rPr>
                        <a:t>growth</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1" kern="1200" dirty="0">
                          <a:solidFill>
                            <a:schemeClr val="bg1"/>
                          </a:solidFill>
                          <a:latin typeface="Arial" panose="020B0604020202020204" pitchFamily="34" charset="0"/>
                          <a:ea typeface="+mn-ea"/>
                          <a:cs typeface="Arial" panose="020B0604020202020204" pitchFamily="34" charset="0"/>
                        </a:rPr>
                        <a:t>To </a:t>
                      </a:r>
                      <a:r>
                        <a:rPr lang="fr-FR" sz="1300" b="1" kern="1200" dirty="0" err="1">
                          <a:solidFill>
                            <a:schemeClr val="bg1"/>
                          </a:solidFill>
                          <a:latin typeface="Arial" panose="020B0604020202020204" pitchFamily="34" charset="0"/>
                          <a:ea typeface="+mn-ea"/>
                          <a:cs typeface="Arial" panose="020B0604020202020204" pitchFamily="34" charset="0"/>
                        </a:rPr>
                        <a:t>be</a:t>
                      </a:r>
                      <a:r>
                        <a:rPr lang="fr-FR" sz="1300" b="1" kern="1200" dirty="0">
                          <a:solidFill>
                            <a:schemeClr val="bg1"/>
                          </a:solidFill>
                          <a:latin typeface="Arial" panose="020B0604020202020204" pitchFamily="34" charset="0"/>
                          <a:ea typeface="+mn-ea"/>
                          <a:cs typeface="Arial" panose="020B0604020202020204" pitchFamily="34" charset="0"/>
                        </a:rPr>
                        <a:t> </a:t>
                      </a:r>
                      <a:r>
                        <a:rPr lang="fr-FR" sz="1300" b="1" kern="1200" dirty="0" err="1">
                          <a:solidFill>
                            <a:schemeClr val="bg1"/>
                          </a:solidFill>
                          <a:latin typeface="Arial" panose="020B0604020202020204" pitchFamily="34" charset="0"/>
                          <a:ea typeface="+mn-ea"/>
                          <a:cs typeface="Arial" panose="020B0604020202020204" pitchFamily="34" charset="0"/>
                        </a:rPr>
                        <a:t>reviewed</a:t>
                      </a:r>
                      <a:endParaRPr lang="fr-FR" sz="13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426128">
                <a:tc>
                  <a:txBody>
                    <a:bodyPr/>
                    <a:lstStyle/>
                    <a:p>
                      <a:pPr marL="72000">
                        <a:lnSpc>
                          <a:spcPct val="107000"/>
                        </a:lnSpc>
                        <a:spcAft>
                          <a:spcPts val="0"/>
                        </a:spcAft>
                      </a:pPr>
                      <a:r>
                        <a:rPr lang="fr-FR" sz="1300" b="1" kern="1200" dirty="0" err="1">
                          <a:solidFill>
                            <a:schemeClr val="bg1"/>
                          </a:solidFill>
                          <a:latin typeface="Arial" panose="020B0604020202020204" pitchFamily="34" charset="0"/>
                          <a:ea typeface="+mn-ea"/>
                          <a:cs typeface="Arial" panose="020B0604020202020204" pitchFamily="34" charset="0"/>
                        </a:rPr>
                        <a:t>Negative</a:t>
                      </a:r>
                      <a:endParaRPr lang="fr-FR" sz="13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2,655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26128">
                <a:tc>
                  <a:txBody>
                    <a:bodyPr/>
                    <a:lstStyle/>
                    <a:p>
                      <a:pPr marL="72000">
                        <a:lnSpc>
                          <a:spcPct val="107000"/>
                        </a:lnSpc>
                        <a:spcAft>
                          <a:spcPts val="0"/>
                        </a:spcAft>
                      </a:pPr>
                      <a:r>
                        <a:rPr lang="fr-FR" sz="1300" b="1" kern="1200" dirty="0">
                          <a:solidFill>
                            <a:schemeClr val="bg1"/>
                          </a:solidFill>
                          <a:latin typeface="Arial" panose="020B0604020202020204" pitchFamily="34" charset="0"/>
                          <a:ea typeface="+mn-ea"/>
                          <a:cs typeface="Arial" panose="020B0604020202020204" pitchFamily="34" charset="0"/>
                        </a:rPr>
                        <a:t>Positive</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2,649</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354</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26128">
                <a:tc>
                  <a:txBody>
                    <a:bodyPr/>
                    <a:lstStyle/>
                    <a:p>
                      <a:pPr marL="288000">
                        <a:lnSpc>
                          <a:spcPct val="107000"/>
                        </a:lnSpc>
                        <a:spcAft>
                          <a:spcPts val="0"/>
                        </a:spcAft>
                      </a:pPr>
                      <a:r>
                        <a:rPr lang="fr-FR" sz="1300" b="1" i="1" kern="1200" dirty="0">
                          <a:solidFill>
                            <a:schemeClr val="bg1"/>
                          </a:solidFill>
                          <a:latin typeface="Arial" panose="020B0604020202020204" pitchFamily="34" charset="0"/>
                          <a:ea typeface="+mn-ea"/>
                          <a:cs typeface="Arial" panose="020B0604020202020204" pitchFamily="34" charset="0"/>
                        </a:rPr>
                        <a:t>E.coli </a:t>
                      </a:r>
                      <a:r>
                        <a:rPr lang="fr-FR" sz="1300" b="1" kern="1200" dirty="0">
                          <a:solidFill>
                            <a:schemeClr val="bg1"/>
                          </a:solidFill>
                          <a:latin typeface="Arial" panose="020B0604020202020204" pitchFamily="34" charset="0"/>
                          <a:ea typeface="+mn-ea"/>
                          <a:cs typeface="Arial" panose="020B0604020202020204" pitchFamily="34" charset="0"/>
                        </a:rPr>
                        <a:t>pure</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1,503</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26</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426128">
                <a:tc>
                  <a:txBody>
                    <a:bodyPr/>
                    <a:lstStyle/>
                    <a:p>
                      <a:pPr marL="72000">
                        <a:lnSpc>
                          <a:spcPct val="107000"/>
                        </a:lnSpc>
                        <a:spcAft>
                          <a:spcPts val="0"/>
                        </a:spcAft>
                      </a:pPr>
                      <a:r>
                        <a:rPr lang="fr-FR" sz="1300" b="1" kern="1200" dirty="0">
                          <a:solidFill>
                            <a:schemeClr val="bg1"/>
                          </a:solidFill>
                          <a:latin typeface="Arial" panose="020B0604020202020204" pitchFamily="34" charset="0"/>
                          <a:ea typeface="+mn-ea"/>
                          <a:cs typeface="Arial" panose="020B0604020202020204" pitchFamily="34" charset="0"/>
                        </a:rPr>
                        <a:t>Mixtures</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40</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3,044</a:t>
                      </a:r>
                    </a:p>
                  </a:txBody>
                  <a:tcPr marL="44450" marR="44450" marT="0" marB="0" anchor="ctr">
                    <a:lnL w="6350"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CFA4E4"/>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426128">
                <a:tc>
                  <a:txBody>
                    <a:bodyPr/>
                    <a:lstStyle/>
                    <a:p>
                      <a:pPr marL="72000">
                        <a:lnSpc>
                          <a:spcPct val="107000"/>
                        </a:lnSpc>
                        <a:spcAft>
                          <a:spcPts val="0"/>
                        </a:spcAft>
                      </a:pP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For </a:t>
                      </a:r>
                      <a:r>
                        <a:rPr lang="fr-FR" sz="1300" b="1" kern="1200" dirty="0" err="1">
                          <a:solidFill>
                            <a:schemeClr val="tx1">
                              <a:lumMod val="75000"/>
                              <a:lumOff val="25000"/>
                            </a:schemeClr>
                          </a:solidFill>
                          <a:latin typeface="Arial" panose="020B0604020202020204" pitchFamily="34" charset="0"/>
                          <a:ea typeface="+mn-ea"/>
                          <a:cs typeface="Arial" panose="020B0604020202020204" pitchFamily="34" charset="0"/>
                        </a:rPr>
                        <a:t>review</a:t>
                      </a:r>
                      <a:endPar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76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200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bg1"/>
                          </a:solidFill>
                          <a:latin typeface="Arial" panose="020B0604020202020204" pitchFamily="34" charset="0"/>
                          <a:ea typeface="+mn-ea"/>
                          <a:cs typeface="Arial" panose="020B0604020202020204" pitchFamily="34" charset="0"/>
                        </a:rPr>
                        <a:t>322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28575" cap="flat" cmpd="sng" algn="ctr">
                      <a:solidFill>
                        <a:srgbClr val="8B8B8B"/>
                      </a:solidFill>
                      <a:prstDash val="solid"/>
                      <a:round/>
                      <a:headEnd type="none" w="med" len="med"/>
                      <a:tailEnd type="none" w="med" len="med"/>
                    </a:lnB>
                    <a:solidFill>
                      <a:srgbClr val="CFA4E4"/>
                    </a:solidFill>
                  </a:tcPr>
                </a:tc>
                <a:extLst>
                  <a:ext uri="{0D108BD9-81ED-4DB2-BD59-A6C34878D82A}">
                    <a16:rowId xmlns:a16="http://schemas.microsoft.com/office/drawing/2014/main" val="10006"/>
                  </a:ext>
                </a:extLst>
              </a:tr>
              <a:tr h="419041">
                <a:tc>
                  <a:txBody>
                    <a:bodyPr/>
                    <a:lstStyle/>
                    <a:p>
                      <a:pPr>
                        <a:lnSpc>
                          <a:spcPct val="107000"/>
                        </a:lnSpc>
                        <a:spcAft>
                          <a:spcPts val="0"/>
                        </a:spcAft>
                      </a:pPr>
                      <a:r>
                        <a:rPr lang="fr-FR" sz="1300" kern="0" dirty="0">
                          <a:solidFill>
                            <a:srgbClr val="000000"/>
                          </a:solidFill>
                          <a:effectLst/>
                          <a:latin typeface="Arial" panose="020B0604020202020204" pitchFamily="34" charset="0"/>
                          <a:ea typeface="Times New Roman" panose="02020603050405020304" pitchFamily="18" charset="0"/>
                          <a:cs typeface="Times New Roman" panose="02020603050405020304" pitchFamily="18" charset="0"/>
                        </a:rPr>
                        <a:t> </a:t>
                      </a:r>
                      <a:endParaRPr lang="fr-FR" sz="1300" kern="100" dirty="0">
                        <a:effectLst/>
                        <a:latin typeface="Aptos"/>
                        <a:ea typeface="Aptos"/>
                        <a:cs typeface="Times New Roman" panose="02020603050405020304" pitchFamily="18" charset="0"/>
                      </a:endParaRPr>
                    </a:p>
                  </a:txBody>
                  <a:tcPr marL="44450" marR="44450" marT="0" marB="0" anchor="b">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2,655/2,746 </a:t>
                      </a: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(96.7%)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2,649/2,689 </a:t>
                      </a: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(98.5%)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3,044/3,598 </a:t>
                      </a:r>
                      <a:r>
                        <a:rPr lang="fr-FR" sz="1300" b="1" kern="1200" dirty="0">
                          <a:solidFill>
                            <a:schemeClr val="tx1">
                              <a:lumMod val="75000"/>
                              <a:lumOff val="25000"/>
                            </a:schemeClr>
                          </a:solidFill>
                          <a:latin typeface="Arial" panose="020B0604020202020204" pitchFamily="34" charset="0"/>
                          <a:ea typeface="+mn-ea"/>
                          <a:cs typeface="Arial" panose="020B0604020202020204" pitchFamily="34" charset="0"/>
                        </a:rPr>
                        <a:t>(84.6%)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300" b="0" kern="1200" dirty="0">
                          <a:solidFill>
                            <a:schemeClr val="tx1">
                              <a:lumMod val="75000"/>
                              <a:lumOff val="25000"/>
                            </a:schemeClr>
                          </a:solidFill>
                          <a:latin typeface="Arial" panose="020B0604020202020204" pitchFamily="34" charset="0"/>
                          <a:ea typeface="+mn-ea"/>
                          <a:cs typeface="Arial" panose="020B0604020202020204" pitchFamily="34" charset="0"/>
                        </a:rPr>
                        <a:t>N/A</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28575" cap="flat" cmpd="sng" algn="ctr">
                      <a:solidFill>
                        <a:srgbClr val="8B8B8B"/>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bl>
          </a:graphicData>
        </a:graphic>
      </p:graphicFrame>
      <p:graphicFrame>
        <p:nvGraphicFramePr>
          <p:cNvPr id="9" name="Tableau 8"/>
          <p:cNvGraphicFramePr>
            <a:graphicFrameLocks noGrp="1"/>
          </p:cNvGraphicFramePr>
          <p:nvPr/>
        </p:nvGraphicFramePr>
        <p:xfrm>
          <a:off x="9481375" y="2803423"/>
          <a:ext cx="2235200" cy="865659"/>
        </p:xfrm>
        <a:graphic>
          <a:graphicData uri="http://schemas.openxmlformats.org/drawingml/2006/table">
            <a:tbl>
              <a:tblPr firstRow="1" bandRow="1">
                <a:tableStyleId>{5C22544A-7EE6-4342-B048-85BDC9FD1C3A}</a:tableStyleId>
              </a:tblPr>
              <a:tblGrid>
                <a:gridCol w="2235200">
                  <a:extLst>
                    <a:ext uri="{9D8B030D-6E8A-4147-A177-3AD203B41FA5}">
                      <a16:colId xmlns:a16="http://schemas.microsoft.com/office/drawing/2014/main" val="20000"/>
                    </a:ext>
                  </a:extLst>
                </a:gridCol>
              </a:tblGrid>
              <a:tr h="426607">
                <a:tc>
                  <a:txBody>
                    <a:bodyPr/>
                    <a:lstStyle/>
                    <a:p>
                      <a:pPr algn="ctr">
                        <a:spcBef>
                          <a:spcPts val="0"/>
                        </a:spcBef>
                      </a:pPr>
                      <a:r>
                        <a:rPr lang="fr-FR" sz="1300" b="1" dirty="0">
                          <a:latin typeface="Arial" panose="020B0604020202020204" pitchFamily="34" charset="0"/>
                          <a:cs typeface="Arial" panose="020B0604020202020204" pitchFamily="34" charset="0"/>
                        </a:rPr>
                        <a:t>% Overall agreement</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39052">
                <a:tc>
                  <a:txBody>
                    <a:bodyPr/>
                    <a:lstStyle/>
                    <a:p>
                      <a:pPr algn="ctr"/>
                      <a:r>
                        <a:rPr lang="en-US" sz="1300" b="0" dirty="0">
                          <a:solidFill>
                            <a:schemeClr val="tx1">
                              <a:lumMod val="75000"/>
                              <a:lumOff val="25000"/>
                            </a:schemeClr>
                          </a:solidFill>
                          <a:latin typeface="Arial" panose="020B0604020202020204" pitchFamily="34" charset="0"/>
                          <a:cs typeface="Arial" panose="020B0604020202020204" pitchFamily="34" charset="0"/>
                        </a:rPr>
                        <a:t>8,670/9,355 (</a:t>
                      </a:r>
                      <a:r>
                        <a:rPr lang="en-US" sz="1300" b="1" dirty="0">
                          <a:solidFill>
                            <a:srgbClr val="8B8B8B"/>
                          </a:solidFill>
                          <a:latin typeface="Arial" panose="020B0604020202020204" pitchFamily="34" charset="0"/>
                          <a:cs typeface="Arial" panose="020B0604020202020204" pitchFamily="34" charset="0"/>
                        </a:rPr>
                        <a:t>92.7%</a:t>
                      </a:r>
                      <a:r>
                        <a:rPr lang="en-US" sz="1300" b="0" dirty="0">
                          <a:solidFill>
                            <a:schemeClr val="tx1">
                              <a:lumMod val="75000"/>
                              <a:lumOff val="25000"/>
                            </a:schemeClr>
                          </a:solidFill>
                          <a:latin typeface="Arial" panose="020B0604020202020204" pitchFamily="34" charset="0"/>
                          <a:cs typeface="Arial" panose="020B0604020202020204" pitchFamily="34" charset="0"/>
                        </a:rPr>
                        <a:t>)</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5280582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2583264" y="2820979"/>
            <a:ext cx="7638421" cy="2570285"/>
          </a:xfrm>
        </p:spPr>
        <p:txBody>
          <a:bodyPr/>
          <a:lstStyle/>
          <a:p>
            <a:pPr>
              <a:lnSpc>
                <a:spcPct val="107000"/>
              </a:lnSpc>
              <a:spcAft>
                <a:spcPts val="800"/>
              </a:spcAft>
            </a:pPr>
            <a:r>
              <a:rPr lang="fr-FR" sz="1800" kern="100" dirty="0">
                <a:effectLst/>
                <a:ea typeface="Aptos" panose="020B0004020202020204" pitchFamily="34" charset="0"/>
              </a:rPr>
              <a:t>The panel </a:t>
            </a:r>
            <a:r>
              <a:rPr lang="fr-FR" sz="1800" kern="100" dirty="0" err="1">
                <a:effectLst/>
                <a:ea typeface="Aptos" panose="020B0004020202020204" pitchFamily="34" charset="0"/>
              </a:rPr>
              <a:t>suggests</a:t>
            </a:r>
            <a:r>
              <a:rPr lang="fr-FR" sz="1800" kern="100" dirty="0">
                <a:effectLst/>
                <a:ea typeface="Aptos" panose="020B0004020202020204" pitchFamily="34" charset="0"/>
              </a:rPr>
              <a:t> </a:t>
            </a:r>
            <a:r>
              <a:rPr lang="fr-FR" sz="1800" kern="100" dirty="0" err="1">
                <a:effectLst/>
                <a:ea typeface="Aptos" panose="020B0004020202020204" pitchFamily="34" charset="0"/>
              </a:rPr>
              <a:t>obtaining</a:t>
            </a:r>
            <a:r>
              <a:rPr lang="fr-FR" sz="1800" kern="100" dirty="0">
                <a:effectLst/>
                <a:ea typeface="Aptos" panose="020B0004020202020204" pitchFamily="34" charset="0"/>
              </a:rPr>
              <a:t> </a:t>
            </a:r>
            <a:r>
              <a:rPr lang="fr-FR" sz="1800" b="1" kern="100" dirty="0" err="1">
                <a:effectLst/>
                <a:ea typeface="Aptos" panose="020B0004020202020204" pitchFamily="34" charset="0"/>
              </a:rPr>
              <a:t>either</a:t>
            </a:r>
            <a:r>
              <a:rPr lang="fr-FR" sz="1800" b="1" kern="100" dirty="0">
                <a:effectLst/>
                <a:ea typeface="Aptos" panose="020B0004020202020204" pitchFamily="34" charset="0"/>
              </a:rPr>
              <a:t> one or </a:t>
            </a:r>
            <a:r>
              <a:rPr lang="fr-FR" sz="1800" b="1" kern="100" dirty="0" err="1">
                <a:effectLst/>
                <a:ea typeface="Aptos" panose="020B0004020202020204" pitchFamily="34" charset="0"/>
              </a:rPr>
              <a:t>two</a:t>
            </a:r>
            <a:r>
              <a:rPr lang="fr-FR" sz="1800" b="1" kern="100" dirty="0">
                <a:effectLst/>
                <a:ea typeface="Aptos" panose="020B0004020202020204" pitchFamily="34" charset="0"/>
              </a:rPr>
              <a:t> sets </a:t>
            </a:r>
            <a:r>
              <a:rPr lang="fr-FR" sz="1800" kern="100" dirty="0">
                <a:effectLst/>
                <a:ea typeface="Aptos" panose="020B0004020202020204" pitchFamily="34" charset="0"/>
              </a:rPr>
              <a:t>of blood culture </a:t>
            </a:r>
            <a:r>
              <a:rPr lang="fr-FR" sz="1800" kern="100" dirty="0" err="1">
                <a:effectLst/>
                <a:ea typeface="Aptos" panose="020B0004020202020204" pitchFamily="34" charset="0"/>
              </a:rPr>
              <a:t>bottles</a:t>
            </a:r>
            <a:r>
              <a:rPr lang="fr-FR" sz="1800" kern="100" dirty="0">
                <a:effectLst/>
                <a:ea typeface="Aptos" panose="020B0004020202020204" pitchFamily="34" charset="0"/>
              </a:rPr>
              <a:t> </a:t>
            </a:r>
            <a:r>
              <a:rPr lang="fr-FR" sz="1800" b="1" kern="100" dirty="0" err="1">
                <a:effectLst/>
                <a:ea typeface="Aptos" panose="020B0004020202020204" pitchFamily="34" charset="0"/>
              </a:rPr>
              <a:t>every</a:t>
            </a:r>
            <a:r>
              <a:rPr lang="fr-FR" sz="1800" b="1" kern="100" dirty="0">
                <a:effectLst/>
                <a:ea typeface="Aptos" panose="020B0004020202020204" pitchFamily="34" charset="0"/>
              </a:rPr>
              <a:t> 24 to 48 </a:t>
            </a:r>
            <a:r>
              <a:rPr lang="fr-FR" sz="1800" b="1" kern="100" dirty="0" err="1">
                <a:effectLst/>
                <a:ea typeface="Aptos" panose="020B0004020202020204" pitchFamily="34" charset="0"/>
              </a:rPr>
              <a:t>hours</a:t>
            </a:r>
            <a:r>
              <a:rPr lang="fr-FR" sz="1800" b="1" kern="100" dirty="0">
                <a:effectLst/>
                <a:ea typeface="Aptos" panose="020B0004020202020204" pitchFamily="34" charset="0"/>
              </a:rPr>
              <a:t> </a:t>
            </a:r>
            <a:r>
              <a:rPr lang="fr-FR" sz="1800" kern="100" dirty="0" err="1">
                <a:effectLst/>
                <a:ea typeface="Aptos" panose="020B0004020202020204" pitchFamily="34" charset="0"/>
              </a:rPr>
              <a:t>after</a:t>
            </a:r>
            <a:r>
              <a:rPr lang="fr-FR" sz="1800" kern="100" dirty="0">
                <a:effectLst/>
                <a:ea typeface="Aptos" panose="020B0004020202020204" pitchFamily="34" charset="0"/>
              </a:rPr>
              <a:t> the start of </a:t>
            </a:r>
            <a:r>
              <a:rPr lang="fr-FR" sz="1800" kern="100" dirty="0" err="1">
                <a:effectLst/>
                <a:ea typeface="Aptos" panose="020B0004020202020204" pitchFamily="34" charset="0"/>
              </a:rPr>
              <a:t>antimicrobial</a:t>
            </a:r>
            <a:r>
              <a:rPr lang="fr-FR" sz="1800" kern="100" dirty="0">
                <a:effectLst/>
                <a:ea typeface="Aptos" panose="020B0004020202020204" pitchFamily="34" charset="0"/>
              </a:rPr>
              <a:t> </a:t>
            </a:r>
            <a:r>
              <a:rPr lang="fr-FR" sz="1800" kern="100" dirty="0" err="1">
                <a:effectLst/>
                <a:ea typeface="Aptos" panose="020B0004020202020204" pitchFamily="34" charset="0"/>
              </a:rPr>
              <a:t>therapy</a:t>
            </a:r>
            <a:r>
              <a:rPr lang="fr-FR" sz="1800" kern="100" dirty="0">
                <a:effectLst/>
                <a:ea typeface="Aptos" panose="020B0004020202020204" pitchFamily="34" charset="0"/>
              </a:rPr>
              <a:t> </a:t>
            </a:r>
            <a:r>
              <a:rPr lang="fr-FR" sz="1800" kern="100" dirty="0" err="1">
                <a:effectLst/>
                <a:ea typeface="Aptos" panose="020B0004020202020204" pitchFamily="34" charset="0"/>
              </a:rPr>
              <a:t>until</a:t>
            </a:r>
            <a:r>
              <a:rPr lang="fr-FR" sz="1800" kern="100" dirty="0">
                <a:effectLst/>
                <a:ea typeface="Aptos" panose="020B0004020202020204" pitchFamily="34" charset="0"/>
              </a:rPr>
              <a:t> blood culture clearance </a:t>
            </a:r>
            <a:r>
              <a:rPr lang="fr-FR" sz="1800" kern="100" dirty="0" err="1">
                <a:effectLst/>
                <a:ea typeface="Aptos" panose="020B0004020202020204" pitchFamily="34" charset="0"/>
              </a:rPr>
              <a:t>is</a:t>
            </a:r>
            <a:r>
              <a:rPr lang="fr-FR" sz="1800" kern="100" dirty="0">
                <a:effectLst/>
                <a:ea typeface="Aptos" panose="020B0004020202020204" pitchFamily="34" charset="0"/>
              </a:rPr>
              <a:t> </a:t>
            </a:r>
            <a:r>
              <a:rPr lang="fr-FR" sz="1800" kern="100" dirty="0" err="1">
                <a:effectLst/>
                <a:ea typeface="Aptos" panose="020B0004020202020204" pitchFamily="34" charset="0"/>
              </a:rPr>
              <a:t>documented</a:t>
            </a:r>
            <a:r>
              <a:rPr lang="fr-FR" sz="1800" kern="100" dirty="0">
                <a:effectLst/>
                <a:ea typeface="Aptos" panose="020B0004020202020204" pitchFamily="34" charset="0"/>
              </a:rPr>
              <a:t>.</a:t>
            </a:r>
          </a:p>
          <a:p>
            <a:pPr>
              <a:lnSpc>
                <a:spcPct val="107000"/>
              </a:lnSpc>
              <a:spcBef>
                <a:spcPts val="2400"/>
              </a:spcBef>
              <a:spcAft>
                <a:spcPts val="800"/>
              </a:spcAft>
            </a:pPr>
            <a:r>
              <a:rPr lang="fr-FR" sz="1800" kern="100" dirty="0">
                <a:effectLst/>
                <a:ea typeface="Aptos" panose="020B0004020202020204" pitchFamily="34" charset="0"/>
              </a:rPr>
              <a:t>The </a:t>
            </a:r>
            <a:r>
              <a:rPr lang="fr-FR" sz="1800" kern="100" dirty="0" err="1">
                <a:effectLst/>
                <a:ea typeface="Aptos" panose="020B0004020202020204" pitchFamily="34" charset="0"/>
              </a:rPr>
              <a:t>day</a:t>
            </a:r>
            <a:r>
              <a:rPr lang="fr-FR" sz="1800" kern="100" dirty="0">
                <a:effectLst/>
                <a:ea typeface="Aptos" panose="020B0004020202020204" pitchFamily="34" charset="0"/>
              </a:rPr>
              <a:t> of blood culture </a:t>
            </a:r>
            <a:r>
              <a:rPr lang="fr-FR" sz="1800" b="1" kern="100" dirty="0">
                <a:effectLst/>
                <a:ea typeface="Aptos" panose="020B0004020202020204" pitchFamily="34" charset="0"/>
              </a:rPr>
              <a:t>clearance</a:t>
            </a:r>
            <a:r>
              <a:rPr lang="fr-FR" sz="1800" kern="100" dirty="0">
                <a:effectLst/>
                <a:ea typeface="Aptos" panose="020B0004020202020204" pitchFamily="34" charset="0"/>
              </a:rPr>
              <a:t> </a:t>
            </a:r>
            <a:r>
              <a:rPr lang="fr-FR" sz="1800" kern="100" dirty="0" err="1">
                <a:effectLst/>
                <a:ea typeface="Aptos" panose="020B0004020202020204" pitchFamily="34" charset="0"/>
              </a:rPr>
              <a:t>is</a:t>
            </a:r>
            <a:r>
              <a:rPr lang="fr-FR" sz="1800" kern="100" dirty="0">
                <a:effectLst/>
                <a:ea typeface="Aptos" panose="020B0004020202020204" pitchFamily="34" charset="0"/>
              </a:rPr>
              <a:t> </a:t>
            </a:r>
            <a:r>
              <a:rPr lang="fr-FR" sz="1800" kern="100" dirty="0" err="1">
                <a:effectLst/>
                <a:ea typeface="Aptos" panose="020B0004020202020204" pitchFamily="34" charset="0"/>
              </a:rPr>
              <a:t>defined</a:t>
            </a:r>
            <a:r>
              <a:rPr lang="fr-FR" sz="1800" kern="100" dirty="0">
                <a:effectLst/>
                <a:ea typeface="Aptos" panose="020B0004020202020204" pitchFamily="34" charset="0"/>
              </a:rPr>
              <a:t> as the </a:t>
            </a:r>
            <a:r>
              <a:rPr lang="fr-FR" sz="1800" kern="100" dirty="0" err="1">
                <a:effectLst/>
                <a:ea typeface="Aptos" panose="020B0004020202020204" pitchFamily="34" charset="0"/>
              </a:rPr>
              <a:t>day</a:t>
            </a:r>
            <a:r>
              <a:rPr lang="fr-FR" sz="1800" kern="100" dirty="0">
                <a:effectLst/>
                <a:ea typeface="Aptos" panose="020B0004020202020204" pitchFamily="34" charset="0"/>
              </a:rPr>
              <a:t> of sampling of the </a:t>
            </a:r>
            <a:r>
              <a:rPr lang="fr-FR" sz="1800" b="1" kern="100" dirty="0">
                <a:effectLst/>
                <a:ea typeface="Aptos" panose="020B0004020202020204" pitchFamily="34" charset="0"/>
              </a:rPr>
              <a:t>first </a:t>
            </a:r>
            <a:r>
              <a:rPr lang="fr-FR" sz="1800" b="1" kern="100" dirty="0" err="1">
                <a:effectLst/>
                <a:ea typeface="Aptos" panose="020B0004020202020204" pitchFamily="34" charset="0"/>
              </a:rPr>
              <a:t>negative</a:t>
            </a:r>
            <a:r>
              <a:rPr lang="fr-FR" sz="1800" b="1" kern="100" dirty="0">
                <a:effectLst/>
                <a:ea typeface="Aptos" panose="020B0004020202020204" pitchFamily="34" charset="0"/>
              </a:rPr>
              <a:t> </a:t>
            </a:r>
            <a:r>
              <a:rPr lang="fr-FR" sz="1800" kern="100" dirty="0">
                <a:effectLst/>
                <a:ea typeface="Aptos" panose="020B0004020202020204" pitchFamily="34" charset="0"/>
              </a:rPr>
              <a:t>blood culture (</a:t>
            </a:r>
            <a:r>
              <a:rPr lang="fr-FR" sz="1800" kern="100" dirty="0" err="1">
                <a:effectLst/>
                <a:ea typeface="Aptos" panose="020B0004020202020204" pitchFamily="34" charset="0"/>
              </a:rPr>
              <a:t>after</a:t>
            </a:r>
            <a:r>
              <a:rPr lang="fr-FR" sz="1800" kern="100" dirty="0">
                <a:effectLst/>
                <a:ea typeface="Aptos" panose="020B0004020202020204" pitchFamily="34" charset="0"/>
              </a:rPr>
              <a:t> </a:t>
            </a:r>
            <a:r>
              <a:rPr lang="fr-FR" sz="1800" kern="100" dirty="0" err="1">
                <a:effectLst/>
                <a:ea typeface="Aptos" panose="020B0004020202020204" pitchFamily="34" charset="0"/>
              </a:rPr>
              <a:t>which</a:t>
            </a:r>
            <a:r>
              <a:rPr lang="fr-FR" sz="1800" kern="100" dirty="0">
                <a:effectLst/>
                <a:ea typeface="Aptos" panose="020B0004020202020204" pitchFamily="34" charset="0"/>
              </a:rPr>
              <a:t> </a:t>
            </a:r>
            <a:r>
              <a:rPr lang="fr-FR" sz="1800" kern="100" dirty="0" err="1">
                <a:effectLst/>
                <a:ea typeface="Aptos" panose="020B0004020202020204" pitchFamily="34" charset="0"/>
              </a:rPr>
              <a:t>there</a:t>
            </a:r>
            <a:r>
              <a:rPr lang="fr-FR" sz="1800" kern="100" dirty="0">
                <a:effectLst/>
                <a:ea typeface="Aptos" panose="020B0004020202020204" pitchFamily="34" charset="0"/>
              </a:rPr>
              <a:t> are no positive blood cultures </a:t>
            </a:r>
            <a:r>
              <a:rPr lang="fr-FR" sz="1800" kern="100" dirty="0" err="1">
                <a:effectLst/>
                <a:ea typeface="Aptos" panose="020B0004020202020204" pitchFamily="34" charset="0"/>
              </a:rPr>
              <a:t>with</a:t>
            </a:r>
            <a:r>
              <a:rPr lang="fr-FR" sz="1800" i="1" kern="100" dirty="0">
                <a:effectLst/>
                <a:ea typeface="Aptos" panose="020B0004020202020204" pitchFamily="34" charset="0"/>
              </a:rPr>
              <a:t> S. aureus</a:t>
            </a:r>
            <a:r>
              <a:rPr lang="fr-FR" sz="1800" kern="100" dirty="0">
                <a:effectLst/>
                <a:ea typeface="Aptos" panose="020B0004020202020204" pitchFamily="34" charset="0"/>
              </a:rPr>
              <a:t>).</a:t>
            </a:r>
          </a:p>
          <a:p>
            <a:pPr lvl="1"/>
            <a:endParaRPr lang="fr-FR" dirty="0"/>
          </a:p>
        </p:txBody>
      </p:sp>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Draft Recommendation: Follow-up Blood Cultures</a:t>
            </a:r>
            <a:endParaRPr lang="fr-FR"/>
          </a:p>
        </p:txBody>
      </p:sp>
      <p:sp>
        <p:nvSpPr>
          <p:cNvPr id="12" name="Espace réservé du texte 11">
            <a:extLst>
              <a:ext uri="{FF2B5EF4-FFF2-40B4-BE49-F238E27FC236}">
                <a16:creationId xmlns:a16="http://schemas.microsoft.com/office/drawing/2014/main" id="{364CA4D6-496F-1687-2201-BF1C9C7AEC24}"/>
              </a:ext>
            </a:extLst>
          </p:cNvPr>
          <p:cNvSpPr>
            <a:spLocks noGrp="1"/>
          </p:cNvSpPr>
          <p:nvPr>
            <p:ph type="body" sz="quarter" idx="4294967295"/>
          </p:nvPr>
        </p:nvSpPr>
        <p:spPr>
          <a:xfrm>
            <a:off x="960438" y="956276"/>
            <a:ext cx="11104562" cy="1223588"/>
          </a:xfrm>
          <a:prstGeom prst="rect">
            <a:avLst/>
          </a:prstGeom>
        </p:spPr>
        <p:txBody>
          <a:bodyPr/>
          <a:lstStyle/>
          <a:p>
            <a:pPr marL="0" indent="0">
              <a:buNone/>
            </a:pPr>
            <a:r>
              <a:rPr lang="fr-FR" sz="1800" b="0" kern="100" dirty="0">
                <a:solidFill>
                  <a:schemeClr val="tx1"/>
                </a:solidFill>
                <a:effectLst/>
                <a:ea typeface="Aptos" panose="020B0004020202020204" pitchFamily="34" charset="0"/>
              </a:rPr>
              <a:t>The panel </a:t>
            </a:r>
            <a:r>
              <a:rPr lang="fr-FR" sz="1800" b="0" kern="100" dirty="0" err="1">
                <a:solidFill>
                  <a:schemeClr val="tx1"/>
                </a:solidFill>
                <a:effectLst/>
                <a:ea typeface="Aptos" panose="020B0004020202020204" pitchFamily="34" charset="0"/>
              </a:rPr>
              <a:t>recommends</a:t>
            </a:r>
            <a:r>
              <a:rPr lang="fr-FR" sz="1800" b="0" kern="100" dirty="0">
                <a:solidFill>
                  <a:schemeClr val="tx1"/>
                </a:solidFill>
                <a:effectLst/>
                <a:ea typeface="Aptos" panose="020B0004020202020204" pitchFamily="34" charset="0"/>
              </a:rPr>
              <a:t> </a:t>
            </a:r>
            <a:r>
              <a:rPr lang="fr-FR" sz="1800" b="1" kern="100" dirty="0">
                <a:solidFill>
                  <a:schemeClr val="tx1"/>
                </a:solidFill>
                <a:effectLst/>
                <a:ea typeface="Aptos" panose="020B0004020202020204" pitchFamily="34" charset="0"/>
              </a:rPr>
              <a:t>follow-up blood cultures </a:t>
            </a:r>
            <a:r>
              <a:rPr lang="fr-FR" sz="1800" b="0" kern="100" dirty="0">
                <a:solidFill>
                  <a:schemeClr val="tx1"/>
                </a:solidFill>
                <a:effectLst/>
                <a:ea typeface="Aptos" panose="020B0004020202020204" pitchFamily="34" charset="0"/>
              </a:rPr>
              <a:t>(FUBC) </a:t>
            </a:r>
            <a:r>
              <a:rPr lang="fr-FR" sz="1800" b="0" kern="100" dirty="0" err="1">
                <a:solidFill>
                  <a:schemeClr val="tx1"/>
                </a:solidFill>
                <a:effectLst/>
                <a:ea typeface="Aptos" panose="020B0004020202020204" pitchFamily="34" charset="0"/>
              </a:rPr>
              <a:t>be</a:t>
            </a:r>
            <a:r>
              <a:rPr lang="fr-FR" sz="1800" b="0" kern="100" dirty="0">
                <a:solidFill>
                  <a:schemeClr val="tx1"/>
                </a:solidFill>
                <a:effectLst/>
                <a:ea typeface="Aptos" panose="020B0004020202020204" pitchFamily="34" charset="0"/>
              </a:rPr>
              <a:t> </a:t>
            </a:r>
            <a:r>
              <a:rPr lang="fr-FR" sz="1800" b="0" kern="100" dirty="0" err="1">
                <a:solidFill>
                  <a:schemeClr val="tx1"/>
                </a:solidFill>
                <a:effectLst/>
                <a:ea typeface="Aptos" panose="020B0004020202020204" pitchFamily="34" charset="0"/>
              </a:rPr>
              <a:t>performed</a:t>
            </a:r>
            <a:r>
              <a:rPr lang="fr-FR" sz="1800" kern="100" dirty="0">
                <a:solidFill>
                  <a:schemeClr val="tx1"/>
                </a:solidFill>
                <a:effectLst/>
                <a:ea typeface="Aptos" panose="020B0004020202020204" pitchFamily="34" charset="0"/>
              </a:rPr>
              <a:t> </a:t>
            </a:r>
            <a:r>
              <a:rPr lang="fr-FR" sz="1800" b="1" kern="100" dirty="0" err="1">
                <a:solidFill>
                  <a:schemeClr val="tx1"/>
                </a:solidFill>
                <a:effectLst/>
                <a:ea typeface="Aptos" panose="020B0004020202020204" pitchFamily="34" charset="0"/>
              </a:rPr>
              <a:t>until</a:t>
            </a:r>
            <a:r>
              <a:rPr lang="fr-FR" sz="1800" b="1" kern="100" dirty="0">
                <a:solidFill>
                  <a:schemeClr val="tx1"/>
                </a:solidFill>
                <a:effectLst/>
                <a:ea typeface="Aptos" panose="020B0004020202020204" pitchFamily="34" charset="0"/>
              </a:rPr>
              <a:t> </a:t>
            </a:r>
            <a:r>
              <a:rPr lang="fr-FR" sz="1800" b="1" kern="100" dirty="0" err="1">
                <a:solidFill>
                  <a:schemeClr val="tx1"/>
                </a:solidFill>
                <a:effectLst/>
                <a:ea typeface="Aptos" panose="020B0004020202020204" pitchFamily="34" charset="0"/>
              </a:rPr>
              <a:t>negative</a:t>
            </a:r>
            <a:r>
              <a:rPr lang="fr-FR" sz="1800" kern="100" dirty="0">
                <a:solidFill>
                  <a:schemeClr val="tx1"/>
                </a:solidFill>
                <a:effectLst/>
                <a:ea typeface="Aptos" panose="020B0004020202020204" pitchFamily="34" charset="0"/>
              </a:rPr>
              <a:t> </a:t>
            </a:r>
            <a:r>
              <a:rPr lang="fr-FR" sz="1800" b="0" kern="100" dirty="0">
                <a:solidFill>
                  <a:schemeClr val="tx1"/>
                </a:solidFill>
                <a:effectLst/>
                <a:ea typeface="Aptos" panose="020B0004020202020204" pitchFamily="34" charset="0"/>
              </a:rPr>
              <a:t>to document blood culture clearance. </a:t>
            </a:r>
          </a:p>
          <a:p>
            <a:pPr marL="0" indent="0">
              <a:buNone/>
            </a:pPr>
            <a:r>
              <a:rPr lang="en-US" sz="1800" b="0" i="1" kern="100" dirty="0">
                <a:solidFill>
                  <a:schemeClr val="tx1"/>
                </a:solidFill>
                <a:effectLst/>
                <a:ea typeface="Aptos" panose="020B0004020202020204" pitchFamily="34" charset="0"/>
              </a:rPr>
              <a:t>(Strong recommendation, moderate certainty of evidence)</a:t>
            </a:r>
          </a:p>
          <a:p>
            <a:pPr marL="0" indent="0">
              <a:buNone/>
            </a:pPr>
            <a:endParaRPr lang="fr-FR" sz="2000" b="0" kern="100" dirty="0">
              <a:solidFill>
                <a:schemeClr val="tx1"/>
              </a:solidFill>
              <a:effectLst/>
              <a:ea typeface="Aptos" panose="020B0004020202020204" pitchFamily="34" charset="0"/>
            </a:endParaRPr>
          </a:p>
          <a:p>
            <a:pPr marL="0" indent="0">
              <a:buNone/>
            </a:pPr>
            <a:endParaRPr lang="fr-FR" b="0" dirty="0">
              <a:solidFill>
                <a:schemeClr val="tx1"/>
              </a:solidFill>
            </a:endParaRP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Achim KAASCH et al., ECCMID</a:t>
            </a:r>
            <a:r>
              <a:rPr lang="fr-FR" baseline="30000" dirty="0">
                <a:latin typeface="Arial Narrow" panose="020B0606020202030204" pitchFamily="34" charset="0"/>
              </a:rPr>
              <a:t>®</a:t>
            </a:r>
            <a:r>
              <a:rPr lang="fr-FR" dirty="0"/>
              <a:t> 2024, Session#SY076</a:t>
            </a:r>
          </a:p>
        </p:txBody>
      </p:sp>
      <p:sp>
        <p:nvSpPr>
          <p:cNvPr id="3" name="Rectangle à coins arrondis 10">
            <a:extLst>
              <a:ext uri="{FF2B5EF4-FFF2-40B4-BE49-F238E27FC236}">
                <a16:creationId xmlns:a16="http://schemas.microsoft.com/office/drawing/2014/main" id="{066D2AF2-B589-BD3A-DCE1-94F515BBDB3A}"/>
              </a:ext>
            </a:extLst>
          </p:cNvPr>
          <p:cNvSpPr/>
          <p:nvPr/>
        </p:nvSpPr>
        <p:spPr>
          <a:xfrm>
            <a:off x="2408464" y="2593749"/>
            <a:ext cx="7906100" cy="2570286"/>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4" name="ZoneTexte 3">
            <a:extLst>
              <a:ext uri="{FF2B5EF4-FFF2-40B4-BE49-F238E27FC236}">
                <a16:creationId xmlns:a16="http://schemas.microsoft.com/office/drawing/2014/main" id="{33E322E6-D7CD-AC87-D26B-81C1C3FCC9E4}"/>
              </a:ext>
            </a:extLst>
          </p:cNvPr>
          <p:cNvSpPr txBox="1"/>
          <p:nvPr/>
        </p:nvSpPr>
        <p:spPr>
          <a:xfrm>
            <a:off x="2583264" y="2402906"/>
            <a:ext cx="1229457" cy="369332"/>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Remarks</a:t>
            </a:r>
            <a:endParaRPr kumimoji="0" lang="fr-FR"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7748205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529837"/>
            <a:ext cx="11104989" cy="4232354"/>
          </a:xfrm>
        </p:spPr>
        <p:txBody>
          <a:bodyPr/>
          <a:lstStyle/>
          <a:p>
            <a:pPr>
              <a:spcBef>
                <a:spcPts val="1200"/>
              </a:spcBef>
              <a:spcAft>
                <a:spcPts val="600"/>
              </a:spcAft>
            </a:pPr>
            <a:r>
              <a:rPr lang="en-US" dirty="0"/>
              <a:t>Consolidation saw the introduction of different shifts</a:t>
            </a:r>
          </a:p>
          <a:p>
            <a:pPr>
              <a:spcBef>
                <a:spcPts val="1200"/>
              </a:spcBef>
              <a:spcAft>
                <a:spcPts val="600"/>
              </a:spcAft>
            </a:pPr>
            <a:r>
              <a:rPr lang="en-US" dirty="0"/>
              <a:t>Increased workload (and continues to increase)</a:t>
            </a:r>
          </a:p>
          <a:p>
            <a:pPr>
              <a:spcBef>
                <a:spcPts val="1200"/>
              </a:spcBef>
              <a:spcAft>
                <a:spcPts val="600"/>
              </a:spcAft>
            </a:pPr>
            <a:r>
              <a:rPr lang="en-US" dirty="0"/>
              <a:t>Hundreds of cultures left at the end of core shift</a:t>
            </a:r>
          </a:p>
          <a:p>
            <a:pPr>
              <a:spcBef>
                <a:spcPts val="1200"/>
              </a:spcBef>
              <a:spcAft>
                <a:spcPts val="600"/>
              </a:spcAft>
            </a:pPr>
            <a:r>
              <a:rPr lang="en-US" dirty="0"/>
              <a:t>Urines and MRSAs now often read by night shift scientist</a:t>
            </a:r>
          </a:p>
          <a:p>
            <a:pPr>
              <a:spcBef>
                <a:spcPts val="1200"/>
              </a:spcBef>
              <a:spcAft>
                <a:spcPts val="600"/>
              </a:spcAft>
            </a:pPr>
            <a:r>
              <a:rPr lang="en-US" dirty="0"/>
              <a:t>Reduction in reading time</a:t>
            </a:r>
          </a:p>
          <a:p>
            <a:pPr lvl="1">
              <a:spcBef>
                <a:spcPts val="0"/>
              </a:spcBef>
            </a:pPr>
            <a:r>
              <a:rPr lang="en-US" dirty="0"/>
              <a:t>MRSA 95%</a:t>
            </a:r>
          </a:p>
          <a:p>
            <a:pPr lvl="1"/>
            <a:r>
              <a:rPr lang="en-US" dirty="0"/>
              <a:t>Urine 92%</a:t>
            </a:r>
          </a:p>
          <a:p>
            <a:pPr marL="0" indent="0">
              <a:buNone/>
            </a:pPr>
            <a:endParaRPr lang="fr-FR" dirty="0"/>
          </a:p>
        </p:txBody>
      </p:sp>
      <p:sp>
        <p:nvSpPr>
          <p:cNvPr id="4" name="Titre 3"/>
          <p:cNvSpPr>
            <a:spLocks noGrp="1"/>
          </p:cNvSpPr>
          <p:nvPr>
            <p:ph type="title"/>
          </p:nvPr>
        </p:nvSpPr>
        <p:spPr/>
        <p:txBody>
          <a:bodyPr/>
          <a:lstStyle/>
          <a:p>
            <a:r>
              <a:rPr lang="fr-FR" dirty="0" err="1"/>
              <a:t>Overall</a:t>
            </a:r>
            <a:r>
              <a:rPr lang="fr-FR" dirty="0"/>
              <a:t> </a:t>
            </a:r>
            <a:r>
              <a:rPr lang="fr-FR" dirty="0" err="1"/>
              <a:t>results</a:t>
            </a:r>
            <a:endParaRPr lang="fr-FR" dirty="0"/>
          </a:p>
        </p:txBody>
      </p:sp>
      <p:sp>
        <p:nvSpPr>
          <p:cNvPr id="6" name="Espace réservé du contenu 5"/>
          <p:cNvSpPr>
            <a:spLocks noGrp="1"/>
          </p:cNvSpPr>
          <p:nvPr>
            <p:ph sz="quarter" idx="16"/>
          </p:nvPr>
        </p:nvSpPr>
        <p:spPr/>
        <p:txBody>
          <a:bodyPr/>
          <a:lstStyle/>
          <a:p>
            <a:r>
              <a:rPr lang="fr-FR" dirty="0" err="1"/>
              <a:t>Staite</a:t>
            </a:r>
            <a:r>
              <a:rPr lang="fr-FR" dirty="0"/>
              <a:t> GEMMA et al., ECCMID</a:t>
            </a:r>
            <a:r>
              <a:rPr lang="fr-FR" baseline="30000" dirty="0"/>
              <a:t>Ⓡ</a:t>
            </a:r>
            <a:r>
              <a:rPr lang="fr-FR" dirty="0"/>
              <a:t> 2024, Abs#O0154</a:t>
            </a:r>
          </a:p>
        </p:txBody>
      </p:sp>
    </p:spTree>
    <p:extLst>
      <p:ext uri="{BB962C8B-B14F-4D97-AF65-F5344CB8AC3E}">
        <p14:creationId xmlns:p14="http://schemas.microsoft.com/office/powerpoint/2010/main" val="258297572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529837"/>
            <a:ext cx="11104989" cy="4232354"/>
          </a:xfrm>
        </p:spPr>
        <p:txBody>
          <a:bodyPr/>
          <a:lstStyle/>
          <a:p>
            <a:pPr>
              <a:spcAft>
                <a:spcPts val="1200"/>
              </a:spcAft>
            </a:pPr>
            <a:r>
              <a:rPr lang="en-US" dirty="0"/>
              <a:t>Smooth implementation</a:t>
            </a:r>
          </a:p>
          <a:p>
            <a:pPr>
              <a:spcAft>
                <a:spcPts val="1200"/>
              </a:spcAft>
            </a:pPr>
            <a:r>
              <a:rPr lang="en-US" dirty="0"/>
              <a:t>Well embraced by the team</a:t>
            </a:r>
          </a:p>
          <a:p>
            <a:pPr>
              <a:spcAft>
                <a:spcPts val="1200"/>
              </a:spcAft>
            </a:pPr>
            <a:r>
              <a:rPr lang="en-US" dirty="0"/>
              <a:t>Streamlined reading of MRSA screen and urine cultures</a:t>
            </a:r>
          </a:p>
          <a:p>
            <a:pPr>
              <a:spcAft>
                <a:spcPts val="1200"/>
              </a:spcAft>
            </a:pPr>
            <a:r>
              <a:rPr lang="en-US" dirty="0"/>
              <a:t>Reduced reading time</a:t>
            </a:r>
          </a:p>
          <a:p>
            <a:pPr>
              <a:spcAft>
                <a:spcPts val="1200"/>
              </a:spcAft>
            </a:pPr>
            <a:r>
              <a:rPr lang="en-US" dirty="0"/>
              <a:t>Reduced backlog</a:t>
            </a:r>
          </a:p>
          <a:p>
            <a:pPr>
              <a:spcAft>
                <a:spcPts val="1200"/>
              </a:spcAft>
            </a:pPr>
            <a:r>
              <a:rPr lang="en-US" dirty="0"/>
              <a:t>MRSA screens and urine cultures show 100% agreement for negative results</a:t>
            </a:r>
          </a:p>
          <a:p>
            <a:pPr>
              <a:spcAft>
                <a:spcPts val="1200"/>
              </a:spcAft>
            </a:pPr>
            <a:r>
              <a:rPr lang="en-US" dirty="0"/>
              <a:t>Only 6% of urine cultures are automatically sent to reader, without an interpretation</a:t>
            </a:r>
          </a:p>
          <a:p>
            <a:pPr marL="0" indent="0">
              <a:buNone/>
            </a:pPr>
            <a:endParaRPr lang="fr-FR" dirty="0"/>
          </a:p>
        </p:txBody>
      </p:sp>
      <p:sp>
        <p:nvSpPr>
          <p:cNvPr id="4" name="Titre 3"/>
          <p:cNvSpPr>
            <a:spLocks noGrp="1"/>
          </p:cNvSpPr>
          <p:nvPr>
            <p:ph type="title"/>
          </p:nvPr>
        </p:nvSpPr>
        <p:spPr/>
        <p:txBody>
          <a:bodyPr/>
          <a:lstStyle/>
          <a:p>
            <a:r>
              <a:rPr lang="en-US" dirty="0"/>
              <a:t>Outcomes</a:t>
            </a:r>
            <a:endParaRPr lang="fr-FR" dirty="0"/>
          </a:p>
        </p:txBody>
      </p:sp>
      <p:sp>
        <p:nvSpPr>
          <p:cNvPr id="6" name="Espace réservé du contenu 5"/>
          <p:cNvSpPr>
            <a:spLocks noGrp="1"/>
          </p:cNvSpPr>
          <p:nvPr>
            <p:ph sz="quarter" idx="16"/>
          </p:nvPr>
        </p:nvSpPr>
        <p:spPr/>
        <p:txBody>
          <a:bodyPr/>
          <a:lstStyle/>
          <a:p>
            <a:r>
              <a:rPr lang="fr-FR" dirty="0" err="1"/>
              <a:t>Staite</a:t>
            </a:r>
            <a:r>
              <a:rPr lang="fr-FR" dirty="0"/>
              <a:t> GEMMA et al., ECCMID</a:t>
            </a:r>
            <a:r>
              <a:rPr lang="fr-FR" baseline="30000" dirty="0"/>
              <a:t>Ⓡ</a:t>
            </a:r>
            <a:r>
              <a:rPr lang="fr-FR" dirty="0"/>
              <a:t> 2024, Abs#O0154</a:t>
            </a:r>
          </a:p>
        </p:txBody>
      </p:sp>
    </p:spTree>
    <p:extLst>
      <p:ext uri="{BB962C8B-B14F-4D97-AF65-F5344CB8AC3E}">
        <p14:creationId xmlns:p14="http://schemas.microsoft.com/office/powerpoint/2010/main" val="418226977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Application of artificial intelligence for the interpretation of real-time PCR assays in a high-volume clinical laboratory</a:t>
            </a:r>
            <a:endParaRPr lang="fr-FR" dirty="0"/>
          </a:p>
        </p:txBody>
      </p:sp>
      <p:sp>
        <p:nvSpPr>
          <p:cNvPr id="6" name="Espace réservé du contenu 5"/>
          <p:cNvSpPr>
            <a:spLocks noGrp="1"/>
          </p:cNvSpPr>
          <p:nvPr>
            <p:ph sz="quarter" idx="10"/>
          </p:nvPr>
        </p:nvSpPr>
        <p:spPr/>
        <p:txBody>
          <a:bodyPr/>
          <a:lstStyle/>
          <a:p>
            <a:r>
              <a:rPr lang="en-US" dirty="0"/>
              <a:t>Beth MARLOWE GOSLOW et al.</a:t>
            </a:r>
            <a:r>
              <a:rPr lang="fr-FR" dirty="0"/>
              <a:t>, ECCMID</a:t>
            </a:r>
            <a:r>
              <a:rPr lang="fr-FR" baseline="30000" dirty="0"/>
              <a:t>Ⓡ</a:t>
            </a:r>
            <a:r>
              <a:rPr lang="fr-FR" dirty="0"/>
              <a:t> 2024, Abs#O0155</a:t>
            </a:r>
          </a:p>
        </p:txBody>
      </p:sp>
      <p:sp>
        <p:nvSpPr>
          <p:cNvPr id="2" name="Espace réservé du contenu 3">
            <a:extLst>
              <a:ext uri="{FF2B5EF4-FFF2-40B4-BE49-F238E27FC236}">
                <a16:creationId xmlns:a16="http://schemas.microsoft.com/office/drawing/2014/main" id="{2BFB91B6-522A-69FB-64A0-80426E9D387B}"/>
              </a:ext>
            </a:extLst>
          </p:cNvPr>
          <p:cNvSpPr>
            <a:spLocks noGrp="1"/>
          </p:cNvSpPr>
          <p:nvPr>
            <p:ph sz="quarter" idx="11"/>
          </p:nvPr>
        </p:nvSpPr>
        <p:spPr>
          <a:xfrm>
            <a:off x="3472284" y="148485"/>
            <a:ext cx="8419168" cy="360864"/>
          </a:xfrm>
        </p:spPr>
        <p:txBody>
          <a:bodyPr/>
          <a:lstStyle/>
          <a:p>
            <a:r>
              <a:rPr lang="fr-FR" dirty="0" err="1"/>
              <a:t>Artificial</a:t>
            </a:r>
            <a:r>
              <a:rPr lang="fr-FR" dirty="0"/>
              <a:t> intelligence application in diagnostics</a:t>
            </a:r>
          </a:p>
        </p:txBody>
      </p:sp>
    </p:spTree>
    <p:extLst>
      <p:ext uri="{BB962C8B-B14F-4D97-AF65-F5344CB8AC3E}">
        <p14:creationId xmlns:p14="http://schemas.microsoft.com/office/powerpoint/2010/main" val="2959505636"/>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texte 3"/>
          <p:cNvSpPr>
            <a:spLocks noGrp="1"/>
          </p:cNvSpPr>
          <p:nvPr>
            <p:ph type="body" sz="quarter" idx="19"/>
          </p:nvPr>
        </p:nvSpPr>
        <p:spPr>
          <a:xfrm>
            <a:off x="1581289" y="5231313"/>
            <a:ext cx="3430832" cy="196627"/>
          </a:xfrm>
        </p:spPr>
        <p:txBody>
          <a:bodyPr/>
          <a:lstStyle/>
          <a:p>
            <a:r>
              <a:rPr lang="en-US" dirty="0"/>
              <a:t>*Concordant results do not include results flagged for quality review</a:t>
            </a:r>
            <a:endParaRPr lang="fr-FR" dirty="0"/>
          </a:p>
        </p:txBody>
      </p:sp>
      <p:sp>
        <p:nvSpPr>
          <p:cNvPr id="3" name="Titre 2"/>
          <p:cNvSpPr>
            <a:spLocks noGrp="1"/>
          </p:cNvSpPr>
          <p:nvPr>
            <p:ph type="title"/>
          </p:nvPr>
        </p:nvSpPr>
        <p:spPr/>
        <p:txBody>
          <a:bodyPr/>
          <a:lstStyle/>
          <a:p>
            <a:r>
              <a:rPr lang="en-US" sz="2000" dirty="0"/>
              <a:t>Results: Accuracy</a:t>
            </a:r>
            <a:endParaRPr lang="fr-FR" sz="2000" dirty="0"/>
          </a:p>
        </p:txBody>
      </p:sp>
      <p:sp>
        <p:nvSpPr>
          <p:cNvPr id="2" name="Espace réservé du texte 1"/>
          <p:cNvSpPr>
            <a:spLocks noGrp="1"/>
          </p:cNvSpPr>
          <p:nvPr>
            <p:ph type="body" sz="quarter" idx="18"/>
          </p:nvPr>
        </p:nvSpPr>
        <p:spPr/>
        <p:txBody>
          <a:bodyPr/>
          <a:lstStyle/>
          <a:p>
            <a:r>
              <a:rPr lang="fr-FR" dirty="0"/>
              <a:t>Correlation</a:t>
            </a:r>
          </a:p>
        </p:txBody>
      </p:sp>
      <p:sp>
        <p:nvSpPr>
          <p:cNvPr id="5" name="Espace réservé du contenu 4"/>
          <p:cNvSpPr>
            <a:spLocks noGrp="1"/>
          </p:cNvSpPr>
          <p:nvPr>
            <p:ph sz="quarter" idx="16"/>
          </p:nvPr>
        </p:nvSpPr>
        <p:spPr>
          <a:xfrm>
            <a:off x="957434" y="6267371"/>
            <a:ext cx="6170930" cy="590628"/>
          </a:xfrm>
        </p:spPr>
        <p:txBody>
          <a:bodyPr/>
          <a:lstStyle/>
          <a:p>
            <a:r>
              <a:rPr lang="en-US" dirty="0"/>
              <a:t>Beth MARLOWE GOSLOW et al.</a:t>
            </a:r>
            <a:r>
              <a:rPr lang="fr-FR" dirty="0"/>
              <a:t>, ECCMID</a:t>
            </a:r>
            <a:r>
              <a:rPr lang="fr-FR" baseline="30000" dirty="0"/>
              <a:t>Ⓡ</a:t>
            </a:r>
            <a:r>
              <a:rPr lang="fr-FR" dirty="0"/>
              <a:t> 2024, Abs#O0155</a:t>
            </a:r>
          </a:p>
        </p:txBody>
      </p:sp>
      <p:graphicFrame>
        <p:nvGraphicFramePr>
          <p:cNvPr id="6" name="Tableau 5"/>
          <p:cNvGraphicFramePr>
            <a:graphicFrameLocks noGrp="1"/>
          </p:cNvGraphicFramePr>
          <p:nvPr/>
        </p:nvGraphicFramePr>
        <p:xfrm>
          <a:off x="1581289" y="1994445"/>
          <a:ext cx="3948767" cy="3123089"/>
        </p:xfrm>
        <a:graphic>
          <a:graphicData uri="http://schemas.openxmlformats.org/drawingml/2006/table">
            <a:tbl>
              <a:tblPr firstRow="1" bandRow="1">
                <a:tableStyleId>{5C22544A-7EE6-4342-B048-85BDC9FD1C3A}</a:tableStyleId>
              </a:tblPr>
              <a:tblGrid>
                <a:gridCol w="1167556">
                  <a:extLst>
                    <a:ext uri="{9D8B030D-6E8A-4147-A177-3AD203B41FA5}">
                      <a16:colId xmlns:a16="http://schemas.microsoft.com/office/drawing/2014/main" val="20000"/>
                    </a:ext>
                  </a:extLst>
                </a:gridCol>
                <a:gridCol w="1263288">
                  <a:extLst>
                    <a:ext uri="{9D8B030D-6E8A-4147-A177-3AD203B41FA5}">
                      <a16:colId xmlns:a16="http://schemas.microsoft.com/office/drawing/2014/main" val="20001"/>
                    </a:ext>
                  </a:extLst>
                </a:gridCol>
                <a:gridCol w="1517923">
                  <a:extLst>
                    <a:ext uri="{9D8B030D-6E8A-4147-A177-3AD203B41FA5}">
                      <a16:colId xmlns:a16="http://schemas.microsoft.com/office/drawing/2014/main" val="20002"/>
                    </a:ext>
                  </a:extLst>
                </a:gridCol>
              </a:tblGrid>
              <a:tr h="366209">
                <a:tc>
                  <a:txBody>
                    <a:bodyPr/>
                    <a:lstStyle/>
                    <a:p>
                      <a:pPr marL="72000"/>
                      <a:r>
                        <a:rPr lang="en-US" sz="1200" b="1" dirty="0">
                          <a:solidFill>
                            <a:schemeClr val="bg1"/>
                          </a:solidFill>
                          <a:latin typeface="Arial" panose="020B0604020202020204" pitchFamily="34" charset="0"/>
                          <a:cs typeface="Arial" panose="020B0604020202020204" pitchFamily="34" charset="0"/>
                        </a:rPr>
                        <a:t>Assay</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 Pt</a:t>
                      </a:r>
                      <a:r>
                        <a:rPr lang="fr-FR" sz="1200" b="1" kern="1200" baseline="0" dirty="0">
                          <a:solidFill>
                            <a:schemeClr val="bg1"/>
                          </a:solidFill>
                          <a:latin typeface="Arial" panose="020B0604020202020204" pitchFamily="34" charset="0"/>
                          <a:ea typeface="+mn-ea"/>
                          <a:cs typeface="Arial" panose="020B0604020202020204" pitchFamily="34" charset="0"/>
                        </a:rPr>
                        <a:t> </a:t>
                      </a:r>
                      <a:r>
                        <a:rPr lang="fr-FR" sz="1200" b="1" kern="1200" baseline="0" dirty="0" err="1">
                          <a:solidFill>
                            <a:schemeClr val="bg1"/>
                          </a:solidFill>
                          <a:latin typeface="Arial" panose="020B0604020202020204" pitchFamily="34" charset="0"/>
                          <a:ea typeface="+mn-ea"/>
                          <a:cs typeface="Arial" panose="020B0604020202020204" pitchFamily="34" charset="0"/>
                        </a:rPr>
                        <a:t>Runs</a:t>
                      </a: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Concordance</a:t>
                      </a:r>
                      <a:r>
                        <a:rPr lang="fr-FR" sz="1200" b="1" kern="1200" baseline="0" dirty="0">
                          <a:solidFill>
                            <a:schemeClr val="bg1"/>
                          </a:solidFill>
                          <a:latin typeface="Arial" panose="020B0604020202020204" pitchFamily="34" charset="0"/>
                          <a:ea typeface="+mn-ea"/>
                          <a:cs typeface="Arial" panose="020B0604020202020204" pitchFamily="34" charset="0"/>
                        </a:rPr>
                        <a:t> *</a:t>
                      </a: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39384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SARS-CoV-2</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1,246/1,246 (100%)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93840">
                <a:tc>
                  <a:txBody>
                    <a:bodyPr/>
                    <a:lstStyle/>
                    <a:p>
                      <a:pPr marL="72000">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Мрох</a:t>
                      </a: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101/101 (100%)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9384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BKV</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11</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428/428 (100%)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9384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CMV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401/401 (100%)</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9384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EBV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330/330 (100%)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9384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VZV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349/349 (100%)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9384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Total</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77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2.855/2.855 (100%)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bl>
          </a:graphicData>
        </a:graphic>
      </p:graphicFrame>
      <p:sp>
        <p:nvSpPr>
          <p:cNvPr id="7" name="Rectangle 6"/>
          <p:cNvSpPr/>
          <p:nvPr/>
        </p:nvSpPr>
        <p:spPr>
          <a:xfrm>
            <a:off x="1342372" y="1684039"/>
            <a:ext cx="4426603" cy="396281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du texte 1"/>
          <p:cNvSpPr>
            <a:spLocks noGrp="1"/>
          </p:cNvSpPr>
          <p:nvPr>
            <p:ph type="body" sz="quarter" idx="4294967295"/>
          </p:nvPr>
        </p:nvSpPr>
        <p:spPr>
          <a:xfrm>
            <a:off x="1839843" y="1525900"/>
            <a:ext cx="2186058" cy="310406"/>
          </a:xfrm>
          <a:prstGeom prst="rect">
            <a:avLst/>
          </a:prstGeom>
          <a:solidFill>
            <a:schemeClr val="bg1"/>
          </a:solidFill>
        </p:spPr>
        <p:txBody>
          <a:bodyPr tIns="36000" bIns="0" anchor="ctr"/>
          <a:lstStyle/>
          <a:p>
            <a:pPr marL="0" indent="0">
              <a:spcBef>
                <a:spcPts val="0"/>
              </a:spcBef>
              <a:buNone/>
            </a:pPr>
            <a:r>
              <a:rPr lang="en-US" sz="1400" b="1" dirty="0"/>
              <a:t>Qualitative correlation</a:t>
            </a:r>
          </a:p>
        </p:txBody>
      </p:sp>
      <p:grpSp>
        <p:nvGrpSpPr>
          <p:cNvPr id="33" name="Groupe 32"/>
          <p:cNvGrpSpPr/>
          <p:nvPr/>
        </p:nvGrpSpPr>
        <p:grpSpPr>
          <a:xfrm>
            <a:off x="6622959" y="1968933"/>
            <a:ext cx="4775711" cy="2998248"/>
            <a:chOff x="6454194" y="2085976"/>
            <a:chExt cx="4775711" cy="2998248"/>
          </a:xfrm>
        </p:grpSpPr>
        <p:pic>
          <p:nvPicPr>
            <p:cNvPr id="12" name="Image 11">
              <a:extLst>
                <a:ext uri="{FF2B5EF4-FFF2-40B4-BE49-F238E27FC236}">
                  <a16:creationId xmlns:a16="http://schemas.microsoft.com/office/drawing/2014/main" id="{EA1BB883-E3FC-75A7-A0A0-82D64AD8F339}"/>
                </a:ext>
              </a:extLst>
            </p:cNvPr>
            <p:cNvPicPr>
              <a:picLocks noChangeAspect="1"/>
            </p:cNvPicPr>
            <p:nvPr/>
          </p:nvPicPr>
          <p:blipFill rotWithShape="1">
            <a:blip r:embed="rId2"/>
            <a:srcRect l="45796" t="37083" r="25235" b="33869"/>
            <a:stretch/>
          </p:blipFill>
          <p:spPr>
            <a:xfrm>
              <a:off x="6959599" y="2085976"/>
              <a:ext cx="4257605" cy="2501264"/>
            </a:xfrm>
            <a:prstGeom prst="rect">
              <a:avLst/>
            </a:prstGeom>
          </p:spPr>
        </p:pic>
        <p:sp>
          <p:nvSpPr>
            <p:cNvPr id="15" name="Rectangle 14"/>
            <p:cNvSpPr/>
            <p:nvPr/>
          </p:nvSpPr>
          <p:spPr>
            <a:xfrm>
              <a:off x="8495869" y="4807225"/>
              <a:ext cx="1292405" cy="276999"/>
            </a:xfrm>
            <a:prstGeom prst="rect">
              <a:avLst/>
            </a:prstGeom>
          </p:spPr>
          <p:txBody>
            <a:bodyPr wrap="none">
              <a:spAutoFit/>
            </a:bodyPr>
            <a:lstStyle/>
            <a:p>
              <a:r>
                <a:rPr lang="fr-FR" sz="1200" dirty="0">
                  <a:solidFill>
                    <a:srgbClr val="808080"/>
                  </a:solidFill>
                </a:rPr>
                <a:t>ABI Instrument Ct</a:t>
              </a:r>
            </a:p>
          </p:txBody>
        </p:sp>
        <p:sp>
          <p:nvSpPr>
            <p:cNvPr id="18" name="Rectangle 17"/>
            <p:cNvSpPr/>
            <p:nvPr/>
          </p:nvSpPr>
          <p:spPr>
            <a:xfrm rot="16200000">
              <a:off x="6219451" y="3237985"/>
              <a:ext cx="746486" cy="276999"/>
            </a:xfrm>
            <a:prstGeom prst="rect">
              <a:avLst/>
            </a:prstGeom>
          </p:spPr>
          <p:txBody>
            <a:bodyPr wrap="none">
              <a:spAutoFit/>
            </a:bodyPr>
            <a:lstStyle/>
            <a:p>
              <a:r>
                <a:rPr lang="fr-FR" sz="1200" dirty="0">
                  <a:solidFill>
                    <a:srgbClr val="808080"/>
                  </a:solidFill>
                </a:rPr>
                <a:t>PCR.ai Ct</a:t>
              </a:r>
            </a:p>
          </p:txBody>
        </p:sp>
        <p:sp>
          <p:nvSpPr>
            <p:cNvPr id="19" name="Rectangle 18"/>
            <p:cNvSpPr/>
            <p:nvPr/>
          </p:nvSpPr>
          <p:spPr>
            <a:xfrm>
              <a:off x="10438373" y="3738421"/>
              <a:ext cx="681597" cy="830997"/>
            </a:xfrm>
            <a:prstGeom prst="rect">
              <a:avLst/>
            </a:prstGeom>
          </p:spPr>
          <p:txBody>
            <a:bodyPr wrap="none">
              <a:spAutoFit/>
            </a:bodyPr>
            <a:lstStyle/>
            <a:p>
              <a:r>
                <a:rPr lang="pt-BR" sz="1200" dirty="0">
                  <a:solidFill>
                    <a:srgbClr val="5365A5"/>
                  </a:solidFill>
                  <a:latin typeface="Century Gothic" panose="020B0502020202020204" pitchFamily="34" charset="0"/>
                </a:rPr>
                <a:t>▬ </a:t>
              </a:r>
              <a:r>
                <a:rPr lang="pt-BR" sz="1200" dirty="0">
                  <a:solidFill>
                    <a:srgbClr val="3A3839"/>
                  </a:solidFill>
                </a:rPr>
                <a:t>BKV</a:t>
              </a:r>
            </a:p>
            <a:p>
              <a:r>
                <a:rPr lang="pt-BR" sz="1200" dirty="0">
                  <a:solidFill>
                    <a:srgbClr val="ADADAD"/>
                  </a:solidFill>
                  <a:latin typeface="Century Gothic" panose="020B0502020202020204" pitchFamily="34" charset="0"/>
                </a:rPr>
                <a:t>▬ </a:t>
              </a:r>
              <a:r>
                <a:rPr lang="pt-BR" sz="1200" dirty="0">
                  <a:solidFill>
                    <a:srgbClr val="3A3839"/>
                  </a:solidFill>
                </a:rPr>
                <a:t>CMV</a:t>
              </a:r>
            </a:p>
            <a:p>
              <a:r>
                <a:rPr lang="pt-BR" sz="1200" dirty="0">
                  <a:solidFill>
                    <a:srgbClr val="DB7B36"/>
                  </a:solidFill>
                  <a:latin typeface="Century Gothic" panose="020B0502020202020204" pitchFamily="34" charset="0"/>
                </a:rPr>
                <a:t>▬ </a:t>
              </a:r>
              <a:r>
                <a:rPr lang="pt-BR" sz="1200" dirty="0">
                  <a:solidFill>
                    <a:srgbClr val="3A3839"/>
                  </a:solidFill>
                </a:rPr>
                <a:t>EBV</a:t>
              </a:r>
            </a:p>
            <a:p>
              <a:r>
                <a:rPr lang="pt-BR" sz="1200" dirty="0">
                  <a:solidFill>
                    <a:srgbClr val="F3BA09"/>
                  </a:solidFill>
                  <a:latin typeface="Century Gothic" panose="020B0502020202020204" pitchFamily="34" charset="0"/>
                </a:rPr>
                <a:t>▬</a:t>
              </a:r>
              <a:r>
                <a:rPr lang="pt-BR" sz="1200" dirty="0">
                  <a:solidFill>
                    <a:srgbClr val="808080"/>
                  </a:solidFill>
                  <a:latin typeface="Century Gothic" panose="020B0502020202020204" pitchFamily="34" charset="0"/>
                </a:rPr>
                <a:t> </a:t>
              </a:r>
              <a:r>
                <a:rPr lang="pt-BR" sz="1200" dirty="0">
                  <a:solidFill>
                    <a:srgbClr val="3A3839"/>
                  </a:solidFill>
                </a:rPr>
                <a:t>VZV</a:t>
              </a:r>
              <a:endParaRPr lang="fr-FR" sz="1200" dirty="0">
                <a:solidFill>
                  <a:srgbClr val="3A3839"/>
                </a:solidFill>
              </a:endParaRPr>
            </a:p>
          </p:txBody>
        </p:sp>
        <p:graphicFrame>
          <p:nvGraphicFramePr>
            <p:cNvPr id="29" name="Graphique 28"/>
            <p:cNvGraphicFramePr/>
            <p:nvPr/>
          </p:nvGraphicFramePr>
          <p:xfrm>
            <a:off x="6522213" y="2109521"/>
            <a:ext cx="4707692" cy="2828509"/>
          </p:xfrm>
          <a:graphic>
            <a:graphicData uri="http://schemas.openxmlformats.org/drawingml/2006/chart">
              <c:chart xmlns:c="http://schemas.openxmlformats.org/drawingml/2006/chart" xmlns:r="http://schemas.openxmlformats.org/officeDocument/2006/relationships" r:id="rId3"/>
            </a:graphicData>
          </a:graphic>
        </p:graphicFrame>
      </p:grpSp>
      <p:sp>
        <p:nvSpPr>
          <p:cNvPr id="30" name="Espace réservé du texte 3"/>
          <p:cNvSpPr>
            <a:spLocks noGrp="1"/>
          </p:cNvSpPr>
          <p:nvPr>
            <p:ph type="body" sz="quarter" idx="19"/>
          </p:nvPr>
        </p:nvSpPr>
        <p:spPr>
          <a:xfrm>
            <a:off x="6899959" y="5059529"/>
            <a:ext cx="4160371" cy="396946"/>
          </a:xfrm>
        </p:spPr>
        <p:txBody>
          <a:bodyPr/>
          <a:lstStyle/>
          <a:p>
            <a:r>
              <a:rPr lang="en-US" dirty="0"/>
              <a:t>*1 BKV: N=117; CMV: N=70; EBV: N=141; VZV: N=69</a:t>
            </a:r>
          </a:p>
          <a:p>
            <a:r>
              <a:rPr lang="en-US" dirty="0"/>
              <a:t>2 The comparison excluded negative patient samples with undetermined Ct values and samples that were withheld according to pcr.ai customize QC rules.</a:t>
            </a:r>
          </a:p>
        </p:txBody>
      </p:sp>
      <p:sp>
        <p:nvSpPr>
          <p:cNvPr id="31" name="Rectangle 30"/>
          <p:cNvSpPr/>
          <p:nvPr/>
        </p:nvSpPr>
        <p:spPr>
          <a:xfrm>
            <a:off x="6452059" y="1684039"/>
            <a:ext cx="5261006" cy="396281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Espace réservé du texte 1"/>
          <p:cNvSpPr>
            <a:spLocks noGrp="1"/>
          </p:cNvSpPr>
          <p:nvPr>
            <p:ph type="body" sz="quarter" idx="4294967295"/>
          </p:nvPr>
        </p:nvSpPr>
        <p:spPr>
          <a:xfrm>
            <a:off x="6949530" y="1525900"/>
            <a:ext cx="2579136" cy="310406"/>
          </a:xfrm>
          <a:prstGeom prst="rect">
            <a:avLst/>
          </a:prstGeom>
          <a:solidFill>
            <a:schemeClr val="bg1"/>
          </a:solidFill>
        </p:spPr>
        <p:txBody>
          <a:bodyPr tIns="36000" bIns="0" anchor="ctr"/>
          <a:lstStyle/>
          <a:p>
            <a:pPr marL="0" indent="0">
              <a:spcBef>
                <a:spcPts val="0"/>
              </a:spcBef>
              <a:buNone/>
            </a:pPr>
            <a:r>
              <a:rPr lang="en-US" sz="1400" b="1" dirty="0"/>
              <a:t>Quantitative Correlation</a:t>
            </a:r>
          </a:p>
        </p:txBody>
      </p:sp>
      <p:sp>
        <p:nvSpPr>
          <p:cNvPr id="8" name="Espace réservé du texte 3">
            <a:extLst>
              <a:ext uri="{FF2B5EF4-FFF2-40B4-BE49-F238E27FC236}">
                <a16:creationId xmlns:a16="http://schemas.microsoft.com/office/drawing/2014/main" id="{586AE3A7-C1A0-592B-427E-5E383339561A}"/>
              </a:ext>
            </a:extLst>
          </p:cNvPr>
          <p:cNvSpPr txBox="1">
            <a:spLocks/>
          </p:cNvSpPr>
          <p:nvPr/>
        </p:nvSpPr>
        <p:spPr>
          <a:xfrm>
            <a:off x="7310774" y="1866392"/>
            <a:ext cx="3892783" cy="228627"/>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00" i="0" dirty="0"/>
              <a:t>Patient Sample Ct Value Comparison BKV, CMV, EBV and VZV</a:t>
            </a:r>
            <a:endParaRPr lang="fr-FR" sz="1000" i="0" dirty="0"/>
          </a:p>
        </p:txBody>
      </p:sp>
    </p:spTree>
    <p:extLst>
      <p:ext uri="{BB962C8B-B14F-4D97-AF65-F5344CB8AC3E}">
        <p14:creationId xmlns:p14="http://schemas.microsoft.com/office/powerpoint/2010/main" val="396320177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err="1"/>
              <a:t>Results</a:t>
            </a:r>
            <a:r>
              <a:rPr lang="fr-FR" dirty="0"/>
              <a:t>: </a:t>
            </a:r>
            <a:r>
              <a:rPr lang="fr-FR" dirty="0" err="1"/>
              <a:t>Quality</a:t>
            </a:r>
            <a:r>
              <a:rPr lang="fr-FR" dirty="0"/>
              <a:t> </a:t>
            </a:r>
            <a:r>
              <a:rPr lang="fr-FR" dirty="0" err="1"/>
              <a:t>Alerts</a:t>
            </a:r>
            <a:endParaRPr lang="fr-FR" dirty="0"/>
          </a:p>
        </p:txBody>
      </p:sp>
      <p:sp>
        <p:nvSpPr>
          <p:cNvPr id="5" name="Espace réservé du contenu 4"/>
          <p:cNvSpPr>
            <a:spLocks noGrp="1"/>
          </p:cNvSpPr>
          <p:nvPr>
            <p:ph sz="quarter" idx="16"/>
          </p:nvPr>
        </p:nvSpPr>
        <p:spPr>
          <a:xfrm>
            <a:off x="957434" y="6267371"/>
            <a:ext cx="6484766" cy="590628"/>
          </a:xfrm>
        </p:spPr>
        <p:txBody>
          <a:bodyPr/>
          <a:lstStyle/>
          <a:p>
            <a:r>
              <a:rPr lang="en-US" dirty="0"/>
              <a:t>Beth MARLOWE GOSLOW et al.</a:t>
            </a:r>
            <a:r>
              <a:rPr lang="fr-FR" dirty="0"/>
              <a:t>, ECCMID</a:t>
            </a:r>
            <a:r>
              <a:rPr lang="fr-FR" baseline="30000" dirty="0"/>
              <a:t>Ⓡ</a:t>
            </a:r>
            <a:r>
              <a:rPr lang="fr-FR" dirty="0"/>
              <a:t> 2024, Abs#O0155</a:t>
            </a:r>
          </a:p>
        </p:txBody>
      </p:sp>
      <p:graphicFrame>
        <p:nvGraphicFramePr>
          <p:cNvPr id="6" name="Tableau 5"/>
          <p:cNvGraphicFramePr>
            <a:graphicFrameLocks noGrp="1"/>
          </p:cNvGraphicFramePr>
          <p:nvPr/>
        </p:nvGraphicFramePr>
        <p:xfrm>
          <a:off x="1790697" y="1372227"/>
          <a:ext cx="9588502" cy="2422564"/>
        </p:xfrm>
        <a:graphic>
          <a:graphicData uri="http://schemas.openxmlformats.org/drawingml/2006/table">
            <a:tbl>
              <a:tblPr firstRow="1" bandRow="1">
                <a:tableStyleId>{5C22544A-7EE6-4342-B048-85BDC9FD1C3A}</a:tableStyleId>
              </a:tblPr>
              <a:tblGrid>
                <a:gridCol w="1321670">
                  <a:extLst>
                    <a:ext uri="{9D8B030D-6E8A-4147-A177-3AD203B41FA5}">
                      <a16:colId xmlns:a16="http://schemas.microsoft.com/office/drawing/2014/main" val="20000"/>
                    </a:ext>
                  </a:extLst>
                </a:gridCol>
                <a:gridCol w="1180976">
                  <a:extLst>
                    <a:ext uri="{9D8B030D-6E8A-4147-A177-3AD203B41FA5}">
                      <a16:colId xmlns:a16="http://schemas.microsoft.com/office/drawing/2014/main" val="20001"/>
                    </a:ext>
                  </a:extLst>
                </a:gridCol>
                <a:gridCol w="1180976">
                  <a:extLst>
                    <a:ext uri="{9D8B030D-6E8A-4147-A177-3AD203B41FA5}">
                      <a16:colId xmlns:a16="http://schemas.microsoft.com/office/drawing/2014/main" val="20002"/>
                    </a:ext>
                  </a:extLst>
                </a:gridCol>
                <a:gridCol w="1180976">
                  <a:extLst>
                    <a:ext uri="{9D8B030D-6E8A-4147-A177-3AD203B41FA5}">
                      <a16:colId xmlns:a16="http://schemas.microsoft.com/office/drawing/2014/main" val="20003"/>
                    </a:ext>
                  </a:extLst>
                </a:gridCol>
                <a:gridCol w="1180976">
                  <a:extLst>
                    <a:ext uri="{9D8B030D-6E8A-4147-A177-3AD203B41FA5}">
                      <a16:colId xmlns:a16="http://schemas.microsoft.com/office/drawing/2014/main" val="20004"/>
                    </a:ext>
                  </a:extLst>
                </a:gridCol>
                <a:gridCol w="1180976">
                  <a:extLst>
                    <a:ext uri="{9D8B030D-6E8A-4147-A177-3AD203B41FA5}">
                      <a16:colId xmlns:a16="http://schemas.microsoft.com/office/drawing/2014/main" val="20005"/>
                    </a:ext>
                  </a:extLst>
                </a:gridCol>
                <a:gridCol w="1180976">
                  <a:extLst>
                    <a:ext uri="{9D8B030D-6E8A-4147-A177-3AD203B41FA5}">
                      <a16:colId xmlns:a16="http://schemas.microsoft.com/office/drawing/2014/main" val="20006"/>
                    </a:ext>
                  </a:extLst>
                </a:gridCol>
                <a:gridCol w="1180976">
                  <a:extLst>
                    <a:ext uri="{9D8B030D-6E8A-4147-A177-3AD203B41FA5}">
                      <a16:colId xmlns:a16="http://schemas.microsoft.com/office/drawing/2014/main" val="20007"/>
                    </a:ext>
                  </a:extLst>
                </a:gridCol>
              </a:tblGrid>
              <a:tr h="416156">
                <a:tc>
                  <a:txBody>
                    <a:bodyPr/>
                    <a:lstStyle/>
                    <a:p>
                      <a:pPr marL="72000" indent="0" algn="l"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Assay</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Total </a:t>
                      </a:r>
                      <a:r>
                        <a:rPr lang="fr-FR" sz="1200" b="1" kern="1200" dirty="0" err="1">
                          <a:solidFill>
                            <a:schemeClr val="bg1"/>
                          </a:solidFill>
                          <a:latin typeface="Arial" panose="020B0604020202020204" pitchFamily="34" charset="0"/>
                          <a:ea typeface="+mn-ea"/>
                          <a:cs typeface="Arial" panose="020B0604020202020204" pitchFamily="34" charset="0"/>
                        </a:rPr>
                        <a:t>Samples</a:t>
                      </a: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a:solidFill>
                            <a:schemeClr val="bg1"/>
                          </a:solidFill>
                          <a:latin typeface="Arial" panose="020B0604020202020204" pitchFamily="34" charset="0"/>
                          <a:ea typeface="+mn-ea"/>
                          <a:cs typeface="Arial" panose="020B0604020202020204" pitchFamily="34" charset="0"/>
                        </a:rPr>
                        <a:t>Passing Samples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a:solidFill>
                            <a:schemeClr val="bg1"/>
                          </a:solidFill>
                          <a:latin typeface="Arial" panose="020B0604020202020204" pitchFamily="34" charset="0"/>
                          <a:ea typeface="+mn-ea"/>
                          <a:cs typeface="Arial" panose="020B0604020202020204" pitchFamily="34" charset="0"/>
                        </a:rPr>
                        <a:t>Alerts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Cross Contamination</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rgbClr val="D016D4"/>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Classification </a:t>
                      </a:r>
                      <a:r>
                        <a:rPr lang="fr-FR" sz="1200" b="1" kern="1200" dirty="0" err="1">
                          <a:solidFill>
                            <a:schemeClr val="bg1"/>
                          </a:solidFill>
                          <a:latin typeface="Arial" panose="020B0604020202020204" pitchFamily="34" charset="0"/>
                          <a:ea typeface="+mn-ea"/>
                          <a:cs typeface="Arial" panose="020B0604020202020204" pitchFamily="34" charset="0"/>
                        </a:rPr>
                        <a:t>Discrepancy</a:t>
                      </a: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rgbClr val="D016D4"/>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a:solidFill>
                            <a:schemeClr val="bg1"/>
                          </a:solidFill>
                          <a:latin typeface="Arial" panose="020B0604020202020204" pitchFamily="34" charset="0"/>
                          <a:ea typeface="+mn-ea"/>
                          <a:cs typeface="Arial" panose="020B0604020202020204" pitchFamily="34" charset="0"/>
                        </a:rPr>
                        <a:t>IC Inhibition</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rgbClr val="D016D4"/>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spcAft>
                          <a:spcPts val="0"/>
                        </a:spcAft>
                        <a:tabLst>
                          <a:tab pos="452438" algn="l"/>
                          <a:tab pos="722313" algn="l"/>
                        </a:tabLst>
                      </a:pPr>
                      <a:r>
                        <a:rPr lang="fr-FR" sz="1200" b="1" kern="1200" dirty="0">
                          <a:solidFill>
                            <a:schemeClr val="bg1"/>
                          </a:solidFill>
                          <a:latin typeface="Arial" panose="020B0604020202020204" pitchFamily="34" charset="0"/>
                          <a:ea typeface="+mn-ea"/>
                          <a:cs typeface="Arial" panose="020B0604020202020204" pitchFamily="34" charset="0"/>
                        </a:rPr>
                        <a:t>Do Not Export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rgbClr val="D016D4"/>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250801">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COVID</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1316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1246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70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16</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50801">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MPOX</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115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4</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50801">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BKV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473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428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45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50801">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CMV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498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401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6</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81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250801">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EBV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362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330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50801">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VZV</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364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349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250801">
                <a:tc>
                  <a:txBody>
                    <a:bodyPr/>
                    <a:lstStyle/>
                    <a:p>
                      <a:pPr marL="72000" algn="l">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Total</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3128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2855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a:solidFill>
                            <a:schemeClr val="bg1"/>
                          </a:solidFill>
                          <a:latin typeface="Arial" panose="020B0604020202020204" pitchFamily="34" charset="0"/>
                          <a:ea typeface="+mn-ea"/>
                          <a:cs typeface="Arial" panose="020B0604020202020204" pitchFamily="34" charset="0"/>
                        </a:rPr>
                        <a:t>273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a:solidFill>
                            <a:schemeClr val="bg1"/>
                          </a:solidFill>
                          <a:latin typeface="Arial" panose="020B0604020202020204" pitchFamily="34" charset="0"/>
                          <a:ea typeface="+mn-ea"/>
                          <a:cs typeface="Arial" panose="020B0604020202020204" pitchFamily="34" charset="0"/>
                        </a:rPr>
                        <a:t>39</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a:solidFill>
                            <a:schemeClr val="bg1"/>
                          </a:solidFill>
                          <a:latin typeface="Arial" panose="020B0604020202020204" pitchFamily="34" charset="0"/>
                          <a:ea typeface="+mn-ea"/>
                          <a:cs typeface="Arial" panose="020B0604020202020204" pitchFamily="34" charset="0"/>
                        </a:rPr>
                        <a:t>15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30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189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extLst>
                  <a:ext uri="{0D108BD9-81ED-4DB2-BD59-A6C34878D82A}">
                    <a16:rowId xmlns:a16="http://schemas.microsoft.com/office/drawing/2014/main" val="10007"/>
                  </a:ext>
                </a:extLst>
              </a:tr>
              <a:tr h="250801">
                <a:tc>
                  <a:txBody>
                    <a:bodyPr/>
                    <a:lstStyle/>
                    <a:p>
                      <a:pPr marL="72000" algn="l">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Percent</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a:solidFill>
                            <a:schemeClr val="bg1"/>
                          </a:solidFill>
                          <a:latin typeface="Arial" panose="020B0604020202020204" pitchFamily="34" charset="0"/>
                          <a:ea typeface="+mn-ea"/>
                          <a:cs typeface="Arial" panose="020B0604020202020204" pitchFamily="34" charset="0"/>
                        </a:rPr>
                        <a:t>91.3%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8.7%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1.5%</a:t>
                      </a:r>
                    </a:p>
                  </a:txBody>
                  <a:tcPr marL="44450" marR="44450" marT="0" marB="0" anchor="ctr">
                    <a:lnL w="9525" cap="flat" cmpd="sng" algn="ctr">
                      <a:solidFill>
                        <a:srgbClr val="D016D4"/>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rgbClr val="D016D4"/>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0.5%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rgbClr val="D016D4"/>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0.9%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rgbClr val="D016D4"/>
                      </a:solidFill>
                      <a:prstDash val="solid"/>
                      <a:round/>
                      <a:headEnd type="none" w="med" len="med"/>
                      <a:tailEnd type="none" w="med" len="med"/>
                    </a:lnB>
                    <a:solidFill>
                      <a:srgbClr val="8B8B8B"/>
                    </a:solidFill>
                  </a:tcPr>
                </a:tc>
                <a:tc>
                  <a:txBody>
                    <a:bodyPr/>
                    <a:lstStyle/>
                    <a:p>
                      <a:pPr algn="ctr">
                        <a:lnSpc>
                          <a:spcPct val="107000"/>
                        </a:lnSpc>
                        <a:spcAft>
                          <a:spcPts val="0"/>
                        </a:spcAft>
                      </a:pPr>
                      <a:r>
                        <a:rPr lang="fr-FR" sz="1200" b="0" kern="1200" dirty="0">
                          <a:solidFill>
                            <a:schemeClr val="bg1"/>
                          </a:solidFill>
                          <a:latin typeface="Arial" panose="020B0604020202020204" pitchFamily="34" charset="0"/>
                          <a:ea typeface="+mn-ea"/>
                          <a:cs typeface="Arial" panose="020B0604020202020204" pitchFamily="34" charset="0"/>
                        </a:rPr>
                        <a:t>6.0%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rgbClr val="D016D4"/>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rgbClr val="D016D4"/>
                      </a:solidFill>
                      <a:prstDash val="solid"/>
                      <a:round/>
                      <a:headEnd type="none" w="med" len="med"/>
                      <a:tailEnd type="none" w="med" len="med"/>
                    </a:lnB>
                    <a:solidFill>
                      <a:srgbClr val="8B8B8B"/>
                    </a:solidFill>
                  </a:tcPr>
                </a:tc>
                <a:extLst>
                  <a:ext uri="{0D108BD9-81ED-4DB2-BD59-A6C34878D82A}">
                    <a16:rowId xmlns:a16="http://schemas.microsoft.com/office/drawing/2014/main" val="10009"/>
                  </a:ext>
                </a:extLst>
              </a:tr>
            </a:tbl>
          </a:graphicData>
        </a:graphic>
      </p:graphicFrame>
      <p:sp>
        <p:nvSpPr>
          <p:cNvPr id="7" name="Rectangle 6"/>
          <p:cNvSpPr/>
          <p:nvPr/>
        </p:nvSpPr>
        <p:spPr>
          <a:xfrm>
            <a:off x="1371600" y="3913737"/>
            <a:ext cx="10375900" cy="21788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1581148" y="3913737"/>
            <a:ext cx="10007600" cy="2065817"/>
          </a:xfrm>
          <a:prstGeom prst="rect">
            <a:avLst/>
          </a:prstGeom>
        </p:spPr>
        <p:txBody>
          <a:bodyPr/>
          <a:lstStyle>
            <a:lvl1pPr marL="280988" indent="-280988">
              <a:lnSpc>
                <a:spcPct val="100000"/>
              </a:lnSpc>
              <a:spcBef>
                <a:spcPts val="600"/>
              </a:spcBef>
              <a:spcAft>
                <a:spcPts val="6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200"/>
              </a:spcBef>
            </a:pPr>
            <a:r>
              <a:rPr lang="en-US" sz="1300" b="1" dirty="0"/>
              <a:t>Cross Contamination Alert: </a:t>
            </a:r>
            <a:r>
              <a:rPr lang="en-US" sz="1300" dirty="0"/>
              <a:t>A specimen with high Ct values is adjacent to one or more specimens with substantially lower Ct values. </a:t>
            </a:r>
          </a:p>
          <a:p>
            <a:pPr>
              <a:spcBef>
                <a:spcPts val="200"/>
              </a:spcBef>
            </a:pPr>
            <a:r>
              <a:rPr lang="en-US" sz="1300" b="1" dirty="0"/>
              <a:t>Classification Discrepancy Alert: </a:t>
            </a:r>
            <a:r>
              <a:rPr lang="en-US" sz="1300" dirty="0"/>
              <a:t>The results classification is based on the instrument </a:t>
            </a:r>
            <a:r>
              <a:rPr lang="en-US" sz="1300" dirty="0" err="1"/>
              <a:t>Cts</a:t>
            </a:r>
            <a:r>
              <a:rPr lang="en-US" sz="1300" dirty="0"/>
              <a:t> and discrepant with the classification that would have been made had the PCR.ai calculated </a:t>
            </a:r>
            <a:r>
              <a:rPr lang="en-US" sz="1300" dirty="0" err="1"/>
              <a:t>Cts</a:t>
            </a:r>
            <a:r>
              <a:rPr lang="en-US" sz="1300" dirty="0"/>
              <a:t> been used instead. Useful to alert the user that the amplification plots for this sample should be visually inspected.</a:t>
            </a:r>
          </a:p>
          <a:p>
            <a:pPr>
              <a:spcBef>
                <a:spcPts val="200"/>
              </a:spcBef>
            </a:pPr>
            <a:r>
              <a:rPr lang="en-US" sz="1300" b="1" dirty="0"/>
              <a:t>IC Inhibition Alert: </a:t>
            </a:r>
            <a:r>
              <a:rPr lang="en-US" sz="1300" dirty="0"/>
              <a:t>The internal control in a specimen that would otherwise be classified as negative, is inhibited. Triggers a repeat of the specimen as per the assay SOP.</a:t>
            </a:r>
          </a:p>
          <a:p>
            <a:pPr>
              <a:spcBef>
                <a:spcPts val="200"/>
              </a:spcBef>
            </a:pPr>
            <a:r>
              <a:rPr lang="en-US" sz="1300" b="1" dirty="0"/>
              <a:t>"Do Not Export" Warning: </a:t>
            </a:r>
            <a:r>
              <a:rPr lang="en-US" sz="1300" dirty="0"/>
              <a:t>Triggered for a number of quality flags requiring technologist review.</a:t>
            </a:r>
          </a:p>
        </p:txBody>
      </p:sp>
      <p:sp>
        <p:nvSpPr>
          <p:cNvPr id="2" name="Espace réservé du texte 1">
            <a:extLst>
              <a:ext uri="{FF2B5EF4-FFF2-40B4-BE49-F238E27FC236}">
                <a16:creationId xmlns:a16="http://schemas.microsoft.com/office/drawing/2014/main" id="{CBD610D0-F463-6116-2E90-32ED281A3AB8}"/>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Flagged Quality Results Demonstrated 100% Agreement with Technologist Review</a:t>
            </a:r>
          </a:p>
        </p:txBody>
      </p:sp>
    </p:spTree>
    <p:extLst>
      <p:ext uri="{BB962C8B-B14F-4D97-AF65-F5344CB8AC3E}">
        <p14:creationId xmlns:p14="http://schemas.microsoft.com/office/powerpoint/2010/main" val="258108738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Time Motion Studies: Hands-on-time (HOT) Saved</a:t>
            </a:r>
            <a:endParaRPr lang="fr-FR" sz="2000" dirty="0"/>
          </a:p>
        </p:txBody>
      </p:sp>
      <p:sp>
        <p:nvSpPr>
          <p:cNvPr id="2" name="Espace réservé du texte 1"/>
          <p:cNvSpPr>
            <a:spLocks noGrp="1"/>
          </p:cNvSpPr>
          <p:nvPr>
            <p:ph type="body" sz="quarter" idx="18"/>
          </p:nvPr>
        </p:nvSpPr>
        <p:spPr/>
        <p:txBody>
          <a:bodyPr/>
          <a:lstStyle/>
          <a:p>
            <a:r>
              <a:rPr lang="en-US" dirty="0"/>
              <a:t>Time motion studies from 2 laboratories</a:t>
            </a:r>
            <a:endParaRPr lang="fr-FR" dirty="0"/>
          </a:p>
        </p:txBody>
      </p:sp>
      <p:sp>
        <p:nvSpPr>
          <p:cNvPr id="5" name="Espace réservé du contenu 4"/>
          <p:cNvSpPr>
            <a:spLocks noGrp="1"/>
          </p:cNvSpPr>
          <p:nvPr>
            <p:ph sz="quarter" idx="16"/>
          </p:nvPr>
        </p:nvSpPr>
        <p:spPr>
          <a:xfrm>
            <a:off x="957434" y="6267371"/>
            <a:ext cx="6170930" cy="590628"/>
          </a:xfrm>
        </p:spPr>
        <p:txBody>
          <a:bodyPr/>
          <a:lstStyle/>
          <a:p>
            <a:r>
              <a:rPr lang="en-US" dirty="0"/>
              <a:t>Beth MARLOWE GOSLOW et al.</a:t>
            </a:r>
            <a:r>
              <a:rPr lang="fr-FR" dirty="0"/>
              <a:t>, ECCMID</a:t>
            </a:r>
            <a:r>
              <a:rPr lang="fr-FR" baseline="30000" dirty="0"/>
              <a:t>Ⓡ</a:t>
            </a:r>
            <a:r>
              <a:rPr lang="fr-FR" dirty="0"/>
              <a:t> 2024, Abs#O0155</a:t>
            </a:r>
          </a:p>
        </p:txBody>
      </p:sp>
      <p:graphicFrame>
        <p:nvGraphicFramePr>
          <p:cNvPr id="6" name="Tableau 5"/>
          <p:cNvGraphicFramePr>
            <a:graphicFrameLocks noGrp="1"/>
          </p:cNvGraphicFramePr>
          <p:nvPr/>
        </p:nvGraphicFramePr>
        <p:xfrm>
          <a:off x="1581289" y="1994445"/>
          <a:ext cx="8972411" cy="1323740"/>
        </p:xfrm>
        <a:graphic>
          <a:graphicData uri="http://schemas.openxmlformats.org/drawingml/2006/table">
            <a:tbl>
              <a:tblPr firstRow="1" bandRow="1">
                <a:tableStyleId>{5C22544A-7EE6-4342-B048-85BDC9FD1C3A}</a:tableStyleId>
              </a:tblPr>
              <a:tblGrid>
                <a:gridCol w="2177911">
                  <a:extLst>
                    <a:ext uri="{9D8B030D-6E8A-4147-A177-3AD203B41FA5}">
                      <a16:colId xmlns:a16="http://schemas.microsoft.com/office/drawing/2014/main" val="20000"/>
                    </a:ext>
                  </a:extLst>
                </a:gridCol>
                <a:gridCol w="2235200">
                  <a:extLst>
                    <a:ext uri="{9D8B030D-6E8A-4147-A177-3AD203B41FA5}">
                      <a16:colId xmlns:a16="http://schemas.microsoft.com/office/drawing/2014/main" val="20001"/>
                    </a:ext>
                  </a:extLst>
                </a:gridCol>
                <a:gridCol w="2184400">
                  <a:extLst>
                    <a:ext uri="{9D8B030D-6E8A-4147-A177-3AD203B41FA5}">
                      <a16:colId xmlns:a16="http://schemas.microsoft.com/office/drawing/2014/main" val="20002"/>
                    </a:ext>
                  </a:extLst>
                </a:gridCol>
                <a:gridCol w="2374900">
                  <a:extLst>
                    <a:ext uri="{9D8B030D-6E8A-4147-A177-3AD203B41FA5}">
                      <a16:colId xmlns:a16="http://schemas.microsoft.com/office/drawing/2014/main" val="20003"/>
                    </a:ext>
                  </a:extLst>
                </a:gridCol>
              </a:tblGrid>
              <a:tr h="536060">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 </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Total time per </a:t>
                      </a:r>
                      <a:r>
                        <a:rPr lang="fr-FR" sz="1400" b="1" kern="1200" dirty="0" err="1">
                          <a:solidFill>
                            <a:schemeClr val="bg1"/>
                          </a:solidFill>
                          <a:latin typeface="Arial" panose="020B0604020202020204" pitchFamily="34" charset="0"/>
                          <a:ea typeface="+mn-ea"/>
                          <a:cs typeface="Arial" panose="020B0604020202020204" pitchFamily="34" charset="0"/>
                        </a:rPr>
                        <a:t>run</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manual</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mins</a:t>
                      </a:r>
                      <a:r>
                        <a:rPr lang="fr-FR" sz="1400" b="1" kern="1200" dirty="0">
                          <a:solidFill>
                            <a:schemeClr val="bg1"/>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Total time per </a:t>
                      </a:r>
                      <a:r>
                        <a:rPr lang="fr-FR" sz="1400" b="1" kern="1200" dirty="0" err="1">
                          <a:solidFill>
                            <a:schemeClr val="bg1"/>
                          </a:solidFill>
                          <a:latin typeface="Arial" panose="020B0604020202020204" pitchFamily="34" charset="0"/>
                          <a:ea typeface="+mn-ea"/>
                          <a:cs typeface="Arial" panose="020B0604020202020204" pitchFamily="34" charset="0"/>
                        </a:rPr>
                        <a:t>run</a:t>
                      </a:r>
                      <a:r>
                        <a:rPr lang="fr-FR" sz="1400" b="1" kern="1200" dirty="0">
                          <a:solidFill>
                            <a:schemeClr val="bg1"/>
                          </a:solidFill>
                          <a:latin typeface="Arial" panose="020B0604020202020204" pitchFamily="34" charset="0"/>
                          <a:ea typeface="+mn-ea"/>
                          <a:cs typeface="Arial" panose="020B0604020202020204" pitchFamily="34" charset="0"/>
                        </a:rPr>
                        <a:t> PCR.al (</a:t>
                      </a:r>
                      <a:r>
                        <a:rPr lang="fr-FR" sz="1400" b="1" kern="1200" dirty="0" err="1">
                          <a:solidFill>
                            <a:schemeClr val="bg1"/>
                          </a:solidFill>
                          <a:latin typeface="Arial" panose="020B0604020202020204" pitchFamily="34" charset="0"/>
                          <a:ea typeface="+mn-ea"/>
                          <a:cs typeface="Arial" panose="020B0604020202020204" pitchFamily="34" charset="0"/>
                        </a:rPr>
                        <a:t>mins</a:t>
                      </a:r>
                      <a:r>
                        <a:rPr lang="fr-FR" sz="1400" b="1" kern="1200" dirty="0">
                          <a:solidFill>
                            <a:schemeClr val="bg1"/>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Percent </a:t>
                      </a:r>
                      <a:r>
                        <a:rPr lang="fr-FR" sz="1400" b="1" kern="1200" dirty="0" err="1">
                          <a:solidFill>
                            <a:schemeClr val="bg1"/>
                          </a:solidFill>
                          <a:latin typeface="Arial" panose="020B0604020202020204" pitchFamily="34" charset="0"/>
                          <a:ea typeface="+mn-ea"/>
                          <a:cs typeface="Arial" panose="020B0604020202020204" pitchFamily="34" charset="0"/>
                        </a:rPr>
                        <a:t>reduction</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393840">
                <a:tc>
                  <a:txBody>
                    <a:bodyPr/>
                    <a:lstStyle/>
                    <a:p>
                      <a:pPr algn="l">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SARS-COV-2</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11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58%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93840">
                <a:tc>
                  <a:txBody>
                    <a:bodyPr/>
                    <a:lstStyle/>
                    <a:p>
                      <a:pPr algn="l">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CMV &amp; EBV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Qual</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/Quant</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80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50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38%</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7" name="Rectangle 6"/>
          <p:cNvSpPr/>
          <p:nvPr/>
        </p:nvSpPr>
        <p:spPr>
          <a:xfrm>
            <a:off x="1342372" y="1684040"/>
            <a:ext cx="9605028" cy="176697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du texte 1"/>
          <p:cNvSpPr>
            <a:spLocks noGrp="1"/>
          </p:cNvSpPr>
          <p:nvPr>
            <p:ph type="body" sz="quarter" idx="4294967295"/>
          </p:nvPr>
        </p:nvSpPr>
        <p:spPr>
          <a:xfrm>
            <a:off x="1839843" y="1525900"/>
            <a:ext cx="2186058" cy="310406"/>
          </a:xfrm>
          <a:prstGeom prst="rect">
            <a:avLst/>
          </a:prstGeom>
          <a:solidFill>
            <a:schemeClr val="bg1"/>
          </a:solidFill>
        </p:spPr>
        <p:txBody>
          <a:bodyPr tIns="36000" bIns="0" anchor="ctr"/>
          <a:lstStyle/>
          <a:p>
            <a:pPr marL="0" indent="0">
              <a:spcBef>
                <a:spcPts val="0"/>
              </a:spcBef>
              <a:buNone/>
            </a:pPr>
            <a:r>
              <a:rPr lang="en-US" sz="1400" b="1" dirty="0"/>
              <a:t>Quest HOT Study</a:t>
            </a:r>
            <a:r>
              <a:rPr lang="en-US" sz="1400" b="1" baseline="30000" dirty="0"/>
              <a:t>1</a:t>
            </a:r>
          </a:p>
        </p:txBody>
      </p:sp>
      <p:sp>
        <p:nvSpPr>
          <p:cNvPr id="9" name="Espace réservé du texte 8"/>
          <p:cNvSpPr>
            <a:spLocks noGrp="1"/>
          </p:cNvSpPr>
          <p:nvPr>
            <p:ph type="body" sz="quarter" idx="19"/>
          </p:nvPr>
        </p:nvSpPr>
        <p:spPr>
          <a:xfrm>
            <a:off x="960193" y="5844168"/>
            <a:ext cx="11104990" cy="380176"/>
          </a:xfrm>
        </p:spPr>
        <p:txBody>
          <a:bodyPr/>
          <a:lstStyle/>
          <a:p>
            <a:r>
              <a:rPr lang="fr-FR" dirty="0"/>
              <a:t>1. Time motion </a:t>
            </a:r>
            <a:r>
              <a:rPr lang="fr-FR" dirty="0" err="1"/>
              <a:t>study</a:t>
            </a:r>
            <a:r>
              <a:rPr lang="fr-FR" dirty="0"/>
              <a:t> </a:t>
            </a:r>
            <a:r>
              <a:rPr lang="fr-FR" dirty="0" err="1"/>
              <a:t>performed</a:t>
            </a:r>
            <a:r>
              <a:rPr lang="fr-FR" dirty="0"/>
              <a:t> at </a:t>
            </a:r>
            <a:r>
              <a:rPr lang="fr-FR" dirty="0" err="1"/>
              <a:t>Quest</a:t>
            </a:r>
            <a:r>
              <a:rPr lang="fr-FR" dirty="0"/>
              <a:t> Diagnostics, San Juan </a:t>
            </a:r>
            <a:r>
              <a:rPr lang="fr-FR" dirty="0" err="1"/>
              <a:t>Capistrano</a:t>
            </a:r>
            <a:r>
              <a:rPr lang="fr-FR" dirty="0"/>
              <a:t>, CA (</a:t>
            </a:r>
            <a:r>
              <a:rPr lang="fr-FR" dirty="0" err="1"/>
              <a:t>unpublished</a:t>
            </a:r>
            <a:r>
              <a:rPr lang="fr-FR" dirty="0"/>
              <a:t>).</a:t>
            </a:r>
          </a:p>
          <a:p>
            <a:r>
              <a:rPr lang="fr-FR" dirty="0"/>
              <a:t>2. </a:t>
            </a:r>
            <a:r>
              <a:rPr lang="fr-FR" dirty="0" err="1"/>
              <a:t>MacLean</a:t>
            </a:r>
            <a:r>
              <a:rPr lang="fr-FR" dirty="0"/>
              <a:t> AR, </a:t>
            </a:r>
            <a:r>
              <a:rPr lang="fr-FR" dirty="0" err="1"/>
              <a:t>Gunson</a:t>
            </a:r>
            <a:r>
              <a:rPr lang="fr-FR" dirty="0"/>
              <a:t> R. Automation and standardisation of clinical </a:t>
            </a:r>
            <a:r>
              <a:rPr lang="fr-FR" dirty="0" err="1"/>
              <a:t>molecular</a:t>
            </a:r>
            <a:r>
              <a:rPr lang="fr-FR" dirty="0"/>
              <a:t> </a:t>
            </a:r>
            <a:r>
              <a:rPr lang="fr-FR" dirty="0" err="1"/>
              <a:t>testing</a:t>
            </a:r>
            <a:r>
              <a:rPr lang="fr-FR" dirty="0"/>
              <a:t> </a:t>
            </a:r>
            <a:r>
              <a:rPr lang="fr-FR" dirty="0" err="1"/>
              <a:t>using</a:t>
            </a:r>
            <a:r>
              <a:rPr lang="fr-FR" dirty="0"/>
              <a:t> </a:t>
            </a:r>
            <a:r>
              <a:rPr lang="fr-FR" dirty="0" err="1"/>
              <a:t>PCR.Ai</a:t>
            </a:r>
            <a:r>
              <a:rPr lang="fr-FR" dirty="0"/>
              <a:t> - A comparative performance </a:t>
            </a:r>
            <a:r>
              <a:rPr lang="fr-FR" dirty="0" err="1"/>
              <a:t>study</a:t>
            </a:r>
            <a:r>
              <a:rPr lang="fr-FR" dirty="0"/>
              <a:t>. J Clin </a:t>
            </a:r>
            <a:r>
              <a:rPr lang="fr-FR" dirty="0" err="1"/>
              <a:t>Virol</a:t>
            </a:r>
            <a:r>
              <a:rPr lang="fr-FR" dirty="0"/>
              <a:t>. 2019;120:51-56. doi:10.1016/j.jcv.2019.08.005</a:t>
            </a:r>
          </a:p>
          <a:p>
            <a:endParaRPr lang="fr-FR" dirty="0"/>
          </a:p>
        </p:txBody>
      </p:sp>
      <p:graphicFrame>
        <p:nvGraphicFramePr>
          <p:cNvPr id="20" name="Tableau 19"/>
          <p:cNvGraphicFramePr>
            <a:graphicFrameLocks noGrp="1"/>
          </p:cNvGraphicFramePr>
          <p:nvPr/>
        </p:nvGraphicFramePr>
        <p:xfrm>
          <a:off x="1581289" y="4077702"/>
          <a:ext cx="8972411" cy="1291076"/>
        </p:xfrm>
        <a:graphic>
          <a:graphicData uri="http://schemas.openxmlformats.org/drawingml/2006/table">
            <a:tbl>
              <a:tblPr firstRow="1" bandRow="1">
                <a:tableStyleId>{5C22544A-7EE6-4342-B048-85BDC9FD1C3A}</a:tableStyleId>
              </a:tblPr>
              <a:tblGrid>
                <a:gridCol w="2177911">
                  <a:extLst>
                    <a:ext uri="{9D8B030D-6E8A-4147-A177-3AD203B41FA5}">
                      <a16:colId xmlns:a16="http://schemas.microsoft.com/office/drawing/2014/main" val="20000"/>
                    </a:ext>
                  </a:extLst>
                </a:gridCol>
                <a:gridCol w="2235200">
                  <a:extLst>
                    <a:ext uri="{9D8B030D-6E8A-4147-A177-3AD203B41FA5}">
                      <a16:colId xmlns:a16="http://schemas.microsoft.com/office/drawing/2014/main" val="20001"/>
                    </a:ext>
                  </a:extLst>
                </a:gridCol>
                <a:gridCol w="2184400">
                  <a:extLst>
                    <a:ext uri="{9D8B030D-6E8A-4147-A177-3AD203B41FA5}">
                      <a16:colId xmlns:a16="http://schemas.microsoft.com/office/drawing/2014/main" val="20002"/>
                    </a:ext>
                  </a:extLst>
                </a:gridCol>
                <a:gridCol w="2374900">
                  <a:extLst>
                    <a:ext uri="{9D8B030D-6E8A-4147-A177-3AD203B41FA5}">
                      <a16:colId xmlns:a16="http://schemas.microsoft.com/office/drawing/2014/main" val="20003"/>
                    </a:ext>
                  </a:extLst>
                </a:gridCol>
              </a:tblGrid>
              <a:tr h="503396">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 </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a:solidFill>
                            <a:schemeClr val="bg1"/>
                          </a:solidFill>
                          <a:latin typeface="Arial" panose="020B0604020202020204" pitchFamily="34" charset="0"/>
                          <a:ea typeface="+mn-ea"/>
                          <a:cs typeface="Arial" panose="020B0604020202020204" pitchFamily="34" charset="0"/>
                        </a:rPr>
                        <a:t>Total time per run manual (mins)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Total time per </a:t>
                      </a:r>
                      <a:r>
                        <a:rPr lang="fr-FR" sz="1400" b="1" kern="1200" dirty="0" err="1">
                          <a:solidFill>
                            <a:schemeClr val="bg1"/>
                          </a:solidFill>
                          <a:latin typeface="Arial" panose="020B0604020202020204" pitchFamily="34" charset="0"/>
                          <a:ea typeface="+mn-ea"/>
                          <a:cs typeface="Arial" panose="020B0604020202020204" pitchFamily="34" charset="0"/>
                        </a:rPr>
                        <a:t>run</a:t>
                      </a:r>
                      <a:r>
                        <a:rPr lang="fr-FR" sz="1400" b="1" kern="1200" dirty="0">
                          <a:solidFill>
                            <a:schemeClr val="bg1"/>
                          </a:solidFill>
                          <a:latin typeface="Arial" panose="020B0604020202020204" pitchFamily="34" charset="0"/>
                          <a:ea typeface="+mn-ea"/>
                          <a:cs typeface="Arial" panose="020B0604020202020204" pitchFamily="34" charset="0"/>
                        </a:rPr>
                        <a:t> PCR.al (</a:t>
                      </a:r>
                      <a:r>
                        <a:rPr lang="fr-FR" sz="1400" b="1" kern="1200" dirty="0" err="1">
                          <a:solidFill>
                            <a:schemeClr val="bg1"/>
                          </a:solidFill>
                          <a:latin typeface="Arial" panose="020B0604020202020204" pitchFamily="34" charset="0"/>
                          <a:ea typeface="+mn-ea"/>
                          <a:cs typeface="Arial" panose="020B0604020202020204" pitchFamily="34" charset="0"/>
                        </a:rPr>
                        <a:t>mins</a:t>
                      </a:r>
                      <a:r>
                        <a:rPr lang="fr-FR" sz="1400" b="1" kern="1200" dirty="0">
                          <a:solidFill>
                            <a:schemeClr val="bg1"/>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Percent </a:t>
                      </a:r>
                      <a:r>
                        <a:rPr lang="fr-FR" sz="1400" b="1" kern="1200" dirty="0" err="1">
                          <a:solidFill>
                            <a:schemeClr val="bg1"/>
                          </a:solidFill>
                          <a:latin typeface="Arial" panose="020B0604020202020204" pitchFamily="34" charset="0"/>
                          <a:ea typeface="+mn-ea"/>
                          <a:cs typeface="Arial" panose="020B0604020202020204" pitchFamily="34" charset="0"/>
                        </a:rPr>
                        <a:t>reduction</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393840">
                <a:tc>
                  <a:txBody>
                    <a:bodyPr/>
                    <a:lstStyle/>
                    <a:p>
                      <a:pPr>
                        <a:lnSpc>
                          <a:spcPct val="107000"/>
                        </a:lnSpc>
                        <a:spcAft>
                          <a:spcPts val="0"/>
                        </a:spcAf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Respiratory</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assays</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55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82%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393840">
                <a:tc>
                  <a:txBody>
                    <a:bodyPr/>
                    <a:lstStyle/>
                    <a:p>
                      <a:pP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Norovirus</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40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8</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80%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bl>
          </a:graphicData>
        </a:graphic>
      </p:graphicFrame>
      <p:sp>
        <p:nvSpPr>
          <p:cNvPr id="21" name="Rectangle 20"/>
          <p:cNvSpPr/>
          <p:nvPr/>
        </p:nvSpPr>
        <p:spPr>
          <a:xfrm>
            <a:off x="1342372" y="3767297"/>
            <a:ext cx="9605028" cy="17572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Espace réservé du texte 1"/>
          <p:cNvSpPr>
            <a:spLocks noGrp="1"/>
          </p:cNvSpPr>
          <p:nvPr>
            <p:ph type="body" sz="quarter" idx="4294967295"/>
          </p:nvPr>
        </p:nvSpPr>
        <p:spPr>
          <a:xfrm>
            <a:off x="1839843" y="3609157"/>
            <a:ext cx="2186058" cy="310406"/>
          </a:xfrm>
          <a:prstGeom prst="rect">
            <a:avLst/>
          </a:prstGeom>
          <a:solidFill>
            <a:schemeClr val="bg1"/>
          </a:solidFill>
        </p:spPr>
        <p:txBody>
          <a:bodyPr tIns="36000" bIns="0" anchor="ctr"/>
          <a:lstStyle/>
          <a:p>
            <a:pPr marL="0" indent="0">
              <a:spcBef>
                <a:spcPts val="0"/>
              </a:spcBef>
              <a:buNone/>
            </a:pPr>
            <a:r>
              <a:rPr lang="en-US" sz="1400" b="1" dirty="0"/>
              <a:t>UK HOT Study²</a:t>
            </a:r>
            <a:endParaRPr lang="en-US" sz="1400" b="1" baseline="30000" dirty="0"/>
          </a:p>
        </p:txBody>
      </p:sp>
    </p:spTree>
    <p:extLst>
      <p:ext uri="{BB962C8B-B14F-4D97-AF65-F5344CB8AC3E}">
        <p14:creationId xmlns:p14="http://schemas.microsoft.com/office/powerpoint/2010/main" val="409455544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1560461"/>
            <a:ext cx="11104989" cy="4232354"/>
          </a:xfrm>
        </p:spPr>
        <p:txBody>
          <a:bodyPr/>
          <a:lstStyle/>
          <a:p>
            <a:pPr>
              <a:spcBef>
                <a:spcPts val="0"/>
              </a:spcBef>
            </a:pPr>
            <a:r>
              <a:rPr lang="en-US" dirty="0"/>
              <a:t>pcr.ai demonstrated excellent agreement with standard interpretation of </a:t>
            </a:r>
            <a:r>
              <a:rPr lang="en-US" dirty="0" err="1"/>
              <a:t>qRT</a:t>
            </a:r>
            <a:r>
              <a:rPr lang="en-US" dirty="0"/>
              <a:t>-PCR assays while improving productivity in a high-volume laboratory.</a:t>
            </a:r>
          </a:p>
          <a:p>
            <a:pPr lvl="1">
              <a:spcBef>
                <a:spcPts val="0"/>
              </a:spcBef>
            </a:pPr>
            <a:r>
              <a:rPr lang="en-US" dirty="0"/>
              <a:t>All logic is reviewed and approved by a licensed professional before implementation, and a licensed healthcare provider reviews results and makes the final decision.</a:t>
            </a:r>
          </a:p>
          <a:p>
            <a:pPr>
              <a:spcBef>
                <a:spcPts val="0"/>
              </a:spcBef>
            </a:pPr>
            <a:endParaRPr lang="en-US" dirty="0"/>
          </a:p>
          <a:p>
            <a:pPr>
              <a:spcBef>
                <a:spcPts val="0"/>
              </a:spcBef>
            </a:pPr>
            <a:r>
              <a:rPr lang="en-US" dirty="0"/>
              <a:t>Application of this software enables standardized data interpretation, and the automated application of the laboratory's interpretation rules, expediting the final review and release of test results by a licensed technologist with as much as a 58% reduction of </a:t>
            </a:r>
            <a:r>
              <a:rPr lang="en-US" dirty="0" err="1"/>
              <a:t>HoT</a:t>
            </a:r>
            <a:r>
              <a:rPr lang="en-US" dirty="0"/>
              <a:t>.</a:t>
            </a:r>
          </a:p>
          <a:p>
            <a:pPr>
              <a:spcBef>
                <a:spcPts val="0"/>
              </a:spcBef>
            </a:pPr>
            <a:endParaRPr lang="en-US" dirty="0"/>
          </a:p>
          <a:p>
            <a:pPr>
              <a:spcBef>
                <a:spcPts val="0"/>
              </a:spcBef>
            </a:pPr>
            <a:r>
              <a:rPr lang="en-US" dirty="0"/>
              <a:t>Iterative improvements enhanced the application of the software after implementation.</a:t>
            </a:r>
          </a:p>
          <a:p>
            <a:pPr>
              <a:spcBef>
                <a:spcPts val="0"/>
              </a:spcBef>
            </a:pPr>
            <a:endParaRPr lang="en-US" dirty="0"/>
          </a:p>
          <a:p>
            <a:pPr>
              <a:spcBef>
                <a:spcPts val="0"/>
              </a:spcBef>
            </a:pPr>
            <a:r>
              <a:rPr lang="en-US" dirty="0"/>
              <a:t>The software may provide enhanced quality assurance and electronic record keeping while streamlining the workflow of laboratory-developed </a:t>
            </a:r>
            <a:r>
              <a:rPr lang="en-US" dirty="0" err="1"/>
              <a:t>qRT</a:t>
            </a:r>
            <a:r>
              <a:rPr lang="en-US" dirty="0"/>
              <a:t>-PCR assays.</a:t>
            </a:r>
          </a:p>
          <a:p>
            <a:pPr>
              <a:spcBef>
                <a:spcPts val="0"/>
              </a:spcBef>
            </a:pPr>
            <a:endParaRPr lang="en-US" dirty="0"/>
          </a:p>
          <a:p>
            <a:pPr>
              <a:spcBef>
                <a:spcPts val="0"/>
              </a:spcBef>
            </a:pPr>
            <a:r>
              <a:rPr lang="en-US" dirty="0"/>
              <a:t>Additional applications of such solutions beyond molecular testing include serology LDTs.</a:t>
            </a:r>
          </a:p>
        </p:txBody>
      </p:sp>
      <p:sp>
        <p:nvSpPr>
          <p:cNvPr id="3" name="Titre 2"/>
          <p:cNvSpPr>
            <a:spLocks noGrp="1"/>
          </p:cNvSpPr>
          <p:nvPr>
            <p:ph type="title"/>
          </p:nvPr>
        </p:nvSpPr>
        <p:spPr/>
        <p:txBody>
          <a:bodyPr/>
          <a:lstStyle/>
          <a:p>
            <a:r>
              <a:rPr lang="en-US" sz="2000" dirty="0"/>
              <a:t>Summary</a:t>
            </a:r>
            <a:endParaRPr lang="fr-FR" sz="2000" dirty="0"/>
          </a:p>
        </p:txBody>
      </p:sp>
      <p:sp>
        <p:nvSpPr>
          <p:cNvPr id="10" name="Espace réservé du texte 9"/>
          <p:cNvSpPr>
            <a:spLocks noGrp="1"/>
          </p:cNvSpPr>
          <p:nvPr>
            <p:ph type="body" sz="quarter" idx="18"/>
          </p:nvPr>
        </p:nvSpPr>
        <p:spPr/>
        <p:txBody>
          <a:bodyPr/>
          <a:lstStyle/>
          <a:p>
            <a:r>
              <a:rPr lang="en-US" dirty="0"/>
              <a:t>For routine use in the clinical laboratory</a:t>
            </a:r>
            <a:endParaRPr lang="fr-FR" dirty="0"/>
          </a:p>
        </p:txBody>
      </p:sp>
      <p:sp>
        <p:nvSpPr>
          <p:cNvPr id="5" name="Espace réservé du contenu 4"/>
          <p:cNvSpPr>
            <a:spLocks noGrp="1"/>
          </p:cNvSpPr>
          <p:nvPr>
            <p:ph sz="quarter" idx="16"/>
          </p:nvPr>
        </p:nvSpPr>
        <p:spPr>
          <a:xfrm>
            <a:off x="957434" y="6267371"/>
            <a:ext cx="6052966" cy="590628"/>
          </a:xfrm>
        </p:spPr>
        <p:txBody>
          <a:bodyPr/>
          <a:lstStyle/>
          <a:p>
            <a:r>
              <a:rPr lang="en-US" dirty="0"/>
              <a:t>Beth MARLOWE GOSLOW et al.</a:t>
            </a:r>
            <a:r>
              <a:rPr lang="fr-FR" dirty="0"/>
              <a:t>, ECCMID</a:t>
            </a:r>
            <a:r>
              <a:rPr lang="fr-FR" baseline="30000" dirty="0"/>
              <a:t>Ⓡ</a:t>
            </a:r>
            <a:r>
              <a:rPr lang="fr-FR" dirty="0"/>
              <a:t> 2024, Abs#O0155</a:t>
            </a:r>
          </a:p>
        </p:txBody>
      </p:sp>
    </p:spTree>
    <p:extLst>
      <p:ext uri="{BB962C8B-B14F-4D97-AF65-F5344CB8AC3E}">
        <p14:creationId xmlns:p14="http://schemas.microsoft.com/office/powerpoint/2010/main" val="425091261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F22E05C-49A3-759B-580F-CD3DA10F8CEA}"/>
              </a:ext>
            </a:extLst>
          </p:cNvPr>
          <p:cNvSpPr>
            <a:spLocks noGrp="1"/>
          </p:cNvSpPr>
          <p:nvPr>
            <p:ph type="title"/>
          </p:nvPr>
        </p:nvSpPr>
        <p:spPr/>
        <p:txBody>
          <a:bodyPr/>
          <a:lstStyle/>
          <a:p>
            <a:r>
              <a:rPr lang="en-US" dirty="0"/>
              <a:t>Tackling the role of 16S next-generation sequencing in diagnostic microbiology: the importance in clinical practice</a:t>
            </a:r>
            <a:endParaRPr lang="fr-FR" dirty="0"/>
          </a:p>
        </p:txBody>
      </p:sp>
      <p:sp>
        <p:nvSpPr>
          <p:cNvPr id="3" name="Espace réservé du contenu 2">
            <a:extLst>
              <a:ext uri="{FF2B5EF4-FFF2-40B4-BE49-F238E27FC236}">
                <a16:creationId xmlns:a16="http://schemas.microsoft.com/office/drawing/2014/main" id="{8281CF1D-6257-7DBD-644F-AD2F0C812FDA}"/>
              </a:ext>
            </a:extLst>
          </p:cNvPr>
          <p:cNvSpPr>
            <a:spLocks noGrp="1"/>
          </p:cNvSpPr>
          <p:nvPr>
            <p:ph sz="quarter" idx="10"/>
          </p:nvPr>
        </p:nvSpPr>
        <p:spPr/>
        <p:txBody>
          <a:bodyPr/>
          <a:lstStyle/>
          <a:p>
            <a:r>
              <a:rPr lang="fr-FR" dirty="0"/>
              <a:t>Alexandru BOTAN et al., ECCMID</a:t>
            </a:r>
            <a:r>
              <a:rPr lang="fr-FR" baseline="30000" dirty="0">
                <a:latin typeface="Arial Narrow" panose="020B0606020202030204" pitchFamily="34" charset="0"/>
              </a:rPr>
              <a:t>® </a:t>
            </a:r>
            <a:r>
              <a:rPr lang="fr-FR" dirty="0">
                <a:latin typeface="Arial Narrow" panose="020B0606020202030204" pitchFamily="34" charset="0"/>
              </a:rPr>
              <a:t>2024, Abs.#O0420</a:t>
            </a:r>
            <a:endParaRPr lang="fr-FR" dirty="0"/>
          </a:p>
        </p:txBody>
      </p:sp>
      <p:sp>
        <p:nvSpPr>
          <p:cNvPr id="4" name="Espace réservé du contenu 3">
            <a:extLst>
              <a:ext uri="{FF2B5EF4-FFF2-40B4-BE49-F238E27FC236}">
                <a16:creationId xmlns:a16="http://schemas.microsoft.com/office/drawing/2014/main" id="{50871E0F-8E41-1FF6-4D77-7E630CC0E065}"/>
              </a:ext>
            </a:extLst>
          </p:cNvPr>
          <p:cNvSpPr>
            <a:spLocks noGrp="1"/>
          </p:cNvSpPr>
          <p:nvPr>
            <p:ph sz="quarter" idx="11"/>
          </p:nvPr>
        </p:nvSpPr>
        <p:spPr/>
        <p:txBody>
          <a:bodyPr/>
          <a:lstStyle/>
          <a:p>
            <a:r>
              <a:rPr lang="en-US" dirty="0"/>
              <a:t>Integrating sequencing in the clinical microbiology workup</a:t>
            </a:r>
            <a:endParaRPr lang="fr-FR" dirty="0"/>
          </a:p>
        </p:txBody>
      </p:sp>
    </p:spTree>
    <p:extLst>
      <p:ext uri="{BB962C8B-B14F-4D97-AF65-F5344CB8AC3E}">
        <p14:creationId xmlns:p14="http://schemas.microsoft.com/office/powerpoint/2010/main" val="175454332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391BEDFB-2465-F43E-0329-B83460355499}"/>
              </a:ext>
            </a:extLst>
          </p:cNvPr>
          <p:cNvSpPr>
            <a:spLocks noGrp="1"/>
          </p:cNvSpPr>
          <p:nvPr>
            <p:ph type="body" sz="quarter" idx="19"/>
          </p:nvPr>
        </p:nvSpPr>
        <p:spPr/>
        <p:txBody>
          <a:bodyPr/>
          <a:lstStyle/>
          <a:p>
            <a:endParaRPr lang="fr-F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16S Next-</a:t>
            </a:r>
            <a:r>
              <a:rPr lang="fr-FR" dirty="0" err="1"/>
              <a:t>Generation</a:t>
            </a:r>
            <a:r>
              <a:rPr lang="fr-FR" dirty="0"/>
              <a:t> </a:t>
            </a:r>
            <a:r>
              <a:rPr lang="fr-FR" dirty="0" err="1"/>
              <a:t>Sequencing</a:t>
            </a:r>
            <a:r>
              <a:rPr lang="fr-FR" dirty="0"/>
              <a:t> in the Modern </a:t>
            </a:r>
            <a:r>
              <a:rPr lang="fr-FR" dirty="0" err="1"/>
              <a:t>Era</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Alexandru BOTAN et al., ECCMID</a:t>
            </a:r>
            <a:r>
              <a:rPr lang="fr-FR" sz="1200" i="1" baseline="30000" dirty="0">
                <a:latin typeface="Century Gothic" panose="020B0502020202020204" pitchFamily="34" charset="0"/>
              </a:rPr>
              <a:t>®</a:t>
            </a:r>
            <a:r>
              <a:rPr lang="fr-FR" sz="1200" i="1" dirty="0">
                <a:latin typeface="Century Gothic" panose="020B0502020202020204" pitchFamily="34" charset="0"/>
              </a:rPr>
              <a:t> 2024, Abs.#O0420</a:t>
            </a:r>
          </a:p>
        </p:txBody>
      </p:sp>
      <p:sp>
        <p:nvSpPr>
          <p:cNvPr id="8" name="Freeform 41">
            <a:extLst>
              <a:ext uri="{FF2B5EF4-FFF2-40B4-BE49-F238E27FC236}">
                <a16:creationId xmlns:a16="http://schemas.microsoft.com/office/drawing/2014/main" id="{321CB559-51CF-D61E-8DFA-07307719CF23}"/>
              </a:ext>
            </a:extLst>
          </p:cNvPr>
          <p:cNvSpPr/>
          <p:nvPr/>
        </p:nvSpPr>
        <p:spPr>
          <a:xfrm>
            <a:off x="1176016" y="1326166"/>
            <a:ext cx="1838155" cy="990208"/>
          </a:xfrm>
          <a:prstGeom prst="roundRect">
            <a:avLst>
              <a:gd name="adj" fmla="val 9151"/>
            </a:avLst>
          </a:prstGeom>
          <a:solidFill>
            <a:schemeClr val="tx1">
              <a:lumMod val="75000"/>
              <a:lumOff val="2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Traditional Methods</a:t>
            </a:r>
          </a:p>
        </p:txBody>
      </p:sp>
      <p:sp>
        <p:nvSpPr>
          <p:cNvPr id="9" name="Freeform 41">
            <a:extLst>
              <a:ext uri="{FF2B5EF4-FFF2-40B4-BE49-F238E27FC236}">
                <a16:creationId xmlns:a16="http://schemas.microsoft.com/office/drawing/2014/main" id="{4B32429B-A547-4AAF-657F-0237A25DF5F8}"/>
              </a:ext>
            </a:extLst>
          </p:cNvPr>
          <p:cNvSpPr/>
          <p:nvPr/>
        </p:nvSpPr>
        <p:spPr>
          <a:xfrm>
            <a:off x="1176016" y="2662472"/>
            <a:ext cx="1838155" cy="990208"/>
          </a:xfrm>
          <a:prstGeom prst="roundRect">
            <a:avLst>
              <a:gd name="adj" fmla="val 9151"/>
            </a:avLst>
          </a:prstGeom>
          <a:solidFill>
            <a:schemeClr val="tx1">
              <a:lumMod val="75000"/>
              <a:lumOff val="2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Culture and Biochemical Tests</a:t>
            </a:r>
          </a:p>
        </p:txBody>
      </p:sp>
      <p:sp>
        <p:nvSpPr>
          <p:cNvPr id="10" name="Freeform 41">
            <a:extLst>
              <a:ext uri="{FF2B5EF4-FFF2-40B4-BE49-F238E27FC236}">
                <a16:creationId xmlns:a16="http://schemas.microsoft.com/office/drawing/2014/main" id="{6B11C018-3185-2B30-BD8D-8CA7B4F9F385}"/>
              </a:ext>
            </a:extLst>
          </p:cNvPr>
          <p:cNvSpPr/>
          <p:nvPr/>
        </p:nvSpPr>
        <p:spPr>
          <a:xfrm>
            <a:off x="1176016" y="3998779"/>
            <a:ext cx="1838155" cy="1386038"/>
          </a:xfrm>
          <a:prstGeom prst="roundRect">
            <a:avLst>
              <a:gd name="adj" fmla="val 9151"/>
            </a:avLst>
          </a:prstGeom>
          <a:solidFill>
            <a:schemeClr val="tx1">
              <a:lumMod val="75000"/>
              <a:lumOff val="2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Growth and metabolic characteristics</a:t>
            </a:r>
          </a:p>
        </p:txBody>
      </p:sp>
      <p:sp>
        <p:nvSpPr>
          <p:cNvPr id="13" name="Freeform 41">
            <a:extLst>
              <a:ext uri="{FF2B5EF4-FFF2-40B4-BE49-F238E27FC236}">
                <a16:creationId xmlns:a16="http://schemas.microsoft.com/office/drawing/2014/main" id="{9281DE7F-2E0E-3489-1F96-DCB7B3260686}"/>
              </a:ext>
            </a:extLst>
          </p:cNvPr>
          <p:cNvSpPr/>
          <p:nvPr/>
        </p:nvSpPr>
        <p:spPr>
          <a:xfrm>
            <a:off x="3438769" y="1326166"/>
            <a:ext cx="1838155" cy="990208"/>
          </a:xfrm>
          <a:prstGeom prst="roundRect">
            <a:avLst>
              <a:gd name="adj" fmla="val 9151"/>
            </a:avLst>
          </a:prstGeom>
          <a:solidFill>
            <a:srgbClr val="CFA4E4">
              <a:alpha val="50196"/>
            </a:srgb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Modern Techniques</a:t>
            </a:r>
          </a:p>
        </p:txBody>
      </p:sp>
      <p:sp>
        <p:nvSpPr>
          <p:cNvPr id="14" name="Freeform 41">
            <a:extLst>
              <a:ext uri="{FF2B5EF4-FFF2-40B4-BE49-F238E27FC236}">
                <a16:creationId xmlns:a16="http://schemas.microsoft.com/office/drawing/2014/main" id="{876376F1-6EFB-7DB1-8777-64EF26E66DE5}"/>
              </a:ext>
            </a:extLst>
          </p:cNvPr>
          <p:cNvSpPr/>
          <p:nvPr/>
        </p:nvSpPr>
        <p:spPr>
          <a:xfrm>
            <a:off x="3438769" y="2662472"/>
            <a:ext cx="1838155" cy="990208"/>
          </a:xfrm>
          <a:prstGeom prst="roundRect">
            <a:avLst>
              <a:gd name="adj" fmla="val 9151"/>
            </a:avLst>
          </a:prstGeom>
          <a:solidFill>
            <a:srgbClr val="CFA4E4">
              <a:alpha val="50196"/>
            </a:srgb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Mass Spectrometry</a:t>
            </a:r>
          </a:p>
        </p:txBody>
      </p:sp>
      <p:sp>
        <p:nvSpPr>
          <p:cNvPr id="15" name="Freeform 41">
            <a:extLst>
              <a:ext uri="{FF2B5EF4-FFF2-40B4-BE49-F238E27FC236}">
                <a16:creationId xmlns:a16="http://schemas.microsoft.com/office/drawing/2014/main" id="{DCA12170-9B5F-9957-8661-CBA832016945}"/>
              </a:ext>
            </a:extLst>
          </p:cNvPr>
          <p:cNvSpPr/>
          <p:nvPr/>
        </p:nvSpPr>
        <p:spPr>
          <a:xfrm>
            <a:off x="3438769" y="3998779"/>
            <a:ext cx="1838155" cy="1386038"/>
          </a:xfrm>
          <a:prstGeom prst="roundRect">
            <a:avLst>
              <a:gd name="adj" fmla="val 9151"/>
            </a:avLst>
          </a:prstGeom>
          <a:solidFill>
            <a:srgbClr val="CFA4E4">
              <a:alpha val="50196"/>
            </a:srgb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Analysis of unique protein profiles</a:t>
            </a:r>
          </a:p>
        </p:txBody>
      </p:sp>
      <p:sp>
        <p:nvSpPr>
          <p:cNvPr id="17" name="Freeform 41">
            <a:extLst>
              <a:ext uri="{FF2B5EF4-FFF2-40B4-BE49-F238E27FC236}">
                <a16:creationId xmlns:a16="http://schemas.microsoft.com/office/drawing/2014/main" id="{A32DA0E9-BB45-8E38-EE05-B7FD03AFCFEF}"/>
              </a:ext>
            </a:extLst>
          </p:cNvPr>
          <p:cNvSpPr/>
          <p:nvPr/>
        </p:nvSpPr>
        <p:spPr>
          <a:xfrm>
            <a:off x="5701522" y="1326166"/>
            <a:ext cx="6363661" cy="99020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Molecular Techniques</a:t>
            </a:r>
          </a:p>
        </p:txBody>
      </p:sp>
      <p:sp>
        <p:nvSpPr>
          <p:cNvPr id="18" name="Freeform 41">
            <a:extLst>
              <a:ext uri="{FF2B5EF4-FFF2-40B4-BE49-F238E27FC236}">
                <a16:creationId xmlns:a16="http://schemas.microsoft.com/office/drawing/2014/main" id="{E0BFE719-FCDC-0A57-9287-24E808EA8906}"/>
              </a:ext>
            </a:extLst>
          </p:cNvPr>
          <p:cNvSpPr/>
          <p:nvPr/>
        </p:nvSpPr>
        <p:spPr>
          <a:xfrm>
            <a:off x="5701522" y="2662472"/>
            <a:ext cx="1838155" cy="99020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Polymerase Chain Reaction (PCR)</a:t>
            </a:r>
          </a:p>
        </p:txBody>
      </p:sp>
      <p:sp>
        <p:nvSpPr>
          <p:cNvPr id="19" name="Freeform 41">
            <a:extLst>
              <a:ext uri="{FF2B5EF4-FFF2-40B4-BE49-F238E27FC236}">
                <a16:creationId xmlns:a16="http://schemas.microsoft.com/office/drawing/2014/main" id="{E3760B8C-7F09-6E34-93CA-F8A3612CDA36}"/>
              </a:ext>
            </a:extLst>
          </p:cNvPr>
          <p:cNvSpPr/>
          <p:nvPr/>
        </p:nvSpPr>
        <p:spPr>
          <a:xfrm>
            <a:off x="5701522" y="3998779"/>
            <a:ext cx="1838155" cy="138603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Amplification and detection of bacterial DNA even in small quantities</a:t>
            </a:r>
          </a:p>
        </p:txBody>
      </p:sp>
      <p:sp>
        <p:nvSpPr>
          <p:cNvPr id="20" name="Freeform 41">
            <a:extLst>
              <a:ext uri="{FF2B5EF4-FFF2-40B4-BE49-F238E27FC236}">
                <a16:creationId xmlns:a16="http://schemas.microsoft.com/office/drawing/2014/main" id="{504F1EFF-8973-D98C-0D6F-28FB65184FF3}"/>
              </a:ext>
            </a:extLst>
          </p:cNvPr>
          <p:cNvSpPr/>
          <p:nvPr/>
        </p:nvSpPr>
        <p:spPr>
          <a:xfrm>
            <a:off x="7964275" y="2662472"/>
            <a:ext cx="1838155" cy="99020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DNA Sequencing</a:t>
            </a:r>
          </a:p>
        </p:txBody>
      </p:sp>
      <p:sp>
        <p:nvSpPr>
          <p:cNvPr id="21" name="Freeform 41">
            <a:extLst>
              <a:ext uri="{FF2B5EF4-FFF2-40B4-BE49-F238E27FC236}">
                <a16:creationId xmlns:a16="http://schemas.microsoft.com/office/drawing/2014/main" id="{09C1E3F7-0E85-3374-9777-6D606C980FA7}"/>
              </a:ext>
            </a:extLst>
          </p:cNvPr>
          <p:cNvSpPr/>
          <p:nvPr/>
        </p:nvSpPr>
        <p:spPr>
          <a:xfrm>
            <a:off x="7964275" y="3998779"/>
            <a:ext cx="1838155" cy="138603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Determines the exact sequence of nucleotides in bacterial DNA</a:t>
            </a:r>
          </a:p>
        </p:txBody>
      </p:sp>
      <p:sp>
        <p:nvSpPr>
          <p:cNvPr id="22" name="Freeform 41">
            <a:extLst>
              <a:ext uri="{FF2B5EF4-FFF2-40B4-BE49-F238E27FC236}">
                <a16:creationId xmlns:a16="http://schemas.microsoft.com/office/drawing/2014/main" id="{940F58FD-3CD7-EC2C-B611-5D76928BC1C8}"/>
              </a:ext>
            </a:extLst>
          </p:cNvPr>
          <p:cNvSpPr/>
          <p:nvPr/>
        </p:nvSpPr>
        <p:spPr>
          <a:xfrm>
            <a:off x="10227028" y="2662472"/>
            <a:ext cx="1838155" cy="99020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16S rRNA Sequencing</a:t>
            </a:r>
          </a:p>
        </p:txBody>
      </p:sp>
      <p:sp>
        <p:nvSpPr>
          <p:cNvPr id="23" name="Freeform 41">
            <a:extLst>
              <a:ext uri="{FF2B5EF4-FFF2-40B4-BE49-F238E27FC236}">
                <a16:creationId xmlns:a16="http://schemas.microsoft.com/office/drawing/2014/main" id="{436D1834-B984-EC02-B61C-34C1EAC42DEA}"/>
              </a:ext>
            </a:extLst>
          </p:cNvPr>
          <p:cNvSpPr/>
          <p:nvPr/>
        </p:nvSpPr>
        <p:spPr>
          <a:xfrm>
            <a:off x="10227028" y="3998779"/>
            <a:ext cx="1838155" cy="138603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Targets the 16S ribosomal RNA gene</a:t>
            </a:r>
          </a:p>
        </p:txBody>
      </p:sp>
    </p:spTree>
    <p:extLst>
      <p:ext uri="{BB962C8B-B14F-4D97-AF65-F5344CB8AC3E}">
        <p14:creationId xmlns:p14="http://schemas.microsoft.com/office/powerpoint/2010/main" val="261140607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p:txBody>
          <a:bodyPr/>
          <a:lstStyle/>
          <a:p>
            <a:r>
              <a:rPr lang="fr-FR" dirty="0"/>
              <a:t>Distribution of </a:t>
            </a:r>
            <a:r>
              <a:rPr lang="fr-FR" dirty="0" err="1"/>
              <a:t>samples</a:t>
            </a:r>
            <a:r>
              <a:rPr lang="fr-FR" dirty="0"/>
              <a:t> in </a:t>
            </a:r>
            <a:r>
              <a:rPr lang="fr-FR" dirty="0" err="1"/>
              <a:t>our</a:t>
            </a:r>
            <a:r>
              <a:rPr lang="fr-FR" dirty="0"/>
              <a:t> </a:t>
            </a:r>
            <a:r>
              <a:rPr lang="fr-FR" dirty="0" err="1"/>
              <a:t>study</a:t>
            </a:r>
            <a:endParaRPr lang="fr-FR" dirty="0"/>
          </a:p>
        </p:txBody>
      </p:sp>
      <p:sp>
        <p:nvSpPr>
          <p:cNvPr id="3" name="Espace réservé du contenu 16">
            <a:extLst>
              <a:ext uri="{FF2B5EF4-FFF2-40B4-BE49-F238E27FC236}">
                <a16:creationId xmlns:a16="http://schemas.microsoft.com/office/drawing/2014/main" id="{B6D9447A-E511-942B-5817-B8D2A2F18922}"/>
              </a:ext>
            </a:extLst>
          </p:cNvPr>
          <p:cNvSpPr>
            <a:spLocks noGrp="1"/>
          </p:cNvSpPr>
          <p:nvPr>
            <p:ph sz="quarter" idx="16" hasCustomPrompt="1"/>
          </p:nvPr>
        </p:nvSpPr>
        <p:spPr>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Alexandru BOTAN et al., ECCMID</a:t>
            </a:r>
            <a:r>
              <a:rPr lang="fr-FR" sz="1200" i="1" baseline="30000" dirty="0">
                <a:latin typeface="Century Gothic" panose="020B0502020202020204" pitchFamily="34" charset="0"/>
              </a:rPr>
              <a:t>®</a:t>
            </a:r>
            <a:r>
              <a:rPr lang="fr-FR" sz="1200" i="1" dirty="0">
                <a:latin typeface="Century Gothic" panose="020B0502020202020204" pitchFamily="34" charset="0"/>
              </a:rPr>
              <a:t> 2024, Abs.#O0420</a:t>
            </a:r>
          </a:p>
        </p:txBody>
      </p:sp>
      <p:sp>
        <p:nvSpPr>
          <p:cNvPr id="11" name="Rectangle à coins arrondis 10"/>
          <p:cNvSpPr/>
          <p:nvPr/>
        </p:nvSpPr>
        <p:spPr>
          <a:xfrm>
            <a:off x="3181280" y="1068832"/>
            <a:ext cx="6575042" cy="442243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3" name="ZoneTexte 12">
            <a:extLst>
              <a:ext uri="{FF2B5EF4-FFF2-40B4-BE49-F238E27FC236}">
                <a16:creationId xmlns:a16="http://schemas.microsoft.com/office/drawing/2014/main" id="{52451C3A-2299-884E-A6D9-95A925480DAF}"/>
              </a:ext>
            </a:extLst>
          </p:cNvPr>
          <p:cNvSpPr txBox="1"/>
          <p:nvPr/>
        </p:nvSpPr>
        <p:spPr>
          <a:xfrm>
            <a:off x="3331308" y="908767"/>
            <a:ext cx="1854089" cy="307777"/>
          </a:xfrm>
          <a:prstGeom prst="rect">
            <a:avLst/>
          </a:prstGeom>
          <a:solidFill>
            <a:schemeClr val="bg1"/>
          </a:solidFill>
          <a:ln>
            <a:noFill/>
          </a:ln>
        </p:spPr>
        <p:txBody>
          <a:bodyPr wrap="square" rtlCol="0" anchor="ctr">
            <a:spAutoFit/>
          </a:bodyPr>
          <a:lstStyle/>
          <a:p>
            <a:r>
              <a:rPr lang="fr-FR" sz="1400" b="1" dirty="0">
                <a:solidFill>
                  <a:srgbClr val="000000"/>
                </a:solidFill>
                <a:latin typeface="Arial" panose="020B0604020202020204" pitchFamily="34" charset="0"/>
                <a:cs typeface="Arial" panose="020B0604020202020204" pitchFamily="34" charset="0"/>
              </a:rPr>
              <a:t>Total </a:t>
            </a:r>
            <a:r>
              <a:rPr lang="fr-FR" sz="1400" b="1" dirty="0" err="1">
                <a:solidFill>
                  <a:srgbClr val="000000"/>
                </a:solidFill>
                <a:latin typeface="Arial" panose="020B0604020202020204" pitchFamily="34" charset="0"/>
                <a:cs typeface="Arial" panose="020B0604020202020204" pitchFamily="34" charset="0"/>
              </a:rPr>
              <a:t>samples</a:t>
            </a:r>
            <a:r>
              <a:rPr lang="fr-FR" sz="1400" b="1" dirty="0">
                <a:solidFill>
                  <a:srgbClr val="000000"/>
                </a:solidFill>
                <a:latin typeface="Arial" panose="020B0604020202020204" pitchFamily="34" charset="0"/>
                <a:cs typeface="Arial" panose="020B0604020202020204" pitchFamily="34" charset="0"/>
              </a:rPr>
              <a:t>: 123</a:t>
            </a:r>
          </a:p>
        </p:txBody>
      </p:sp>
      <p:graphicFrame>
        <p:nvGraphicFramePr>
          <p:cNvPr id="8" name="Graphique 7">
            <a:extLst>
              <a:ext uri="{FF2B5EF4-FFF2-40B4-BE49-F238E27FC236}">
                <a16:creationId xmlns:a16="http://schemas.microsoft.com/office/drawing/2014/main" id="{0A84C36E-CE13-F09E-F6FF-5EBCF8AA8DE3}"/>
              </a:ext>
            </a:extLst>
          </p:cNvPr>
          <p:cNvGraphicFramePr/>
          <p:nvPr/>
        </p:nvGraphicFramePr>
        <p:xfrm>
          <a:off x="3331308" y="1298121"/>
          <a:ext cx="6425014" cy="41931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47788990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1">
            <a:extLst>
              <a:ext uri="{FF2B5EF4-FFF2-40B4-BE49-F238E27FC236}">
                <a16:creationId xmlns:a16="http://schemas.microsoft.com/office/drawing/2014/main" id="{BB147417-9C6E-7DFA-0770-7BA428CCAB0D}"/>
              </a:ext>
            </a:extLst>
          </p:cNvPr>
          <p:cNvSpPr txBox="1">
            <a:spLocks/>
          </p:cNvSpPr>
          <p:nvPr/>
        </p:nvSpPr>
        <p:spPr>
          <a:xfrm>
            <a:off x="996943" y="73292"/>
            <a:ext cx="2119093" cy="51514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2800" dirty="0" err="1">
                <a:latin typeface="Arial "/>
              </a:rPr>
              <a:t>Sommaire</a:t>
            </a:r>
            <a:endParaRPr lang="fr-FR" sz="2400" dirty="0">
              <a:latin typeface="Arial Narrow" panose="020B0606020202030204" pitchFamily="34" charset="0"/>
            </a:endParaRPr>
          </a:p>
        </p:txBody>
      </p:sp>
      <p:graphicFrame>
        <p:nvGraphicFramePr>
          <p:cNvPr id="7" name="Tableau 6">
            <a:extLst>
              <a:ext uri="{FF2B5EF4-FFF2-40B4-BE49-F238E27FC236}">
                <a16:creationId xmlns:a16="http://schemas.microsoft.com/office/drawing/2014/main" id="{E5437286-3D91-C1A1-02B3-0ED3785CA5C5}"/>
              </a:ext>
            </a:extLst>
          </p:cNvPr>
          <p:cNvGraphicFramePr>
            <a:graphicFrameLocks noGrp="1"/>
          </p:cNvGraphicFramePr>
          <p:nvPr>
            <p:extLst>
              <p:ext uri="{D42A27DB-BD31-4B8C-83A1-F6EECF244321}">
                <p14:modId xmlns:p14="http://schemas.microsoft.com/office/powerpoint/2010/main" val="409422811"/>
              </p:ext>
            </p:extLst>
          </p:nvPr>
        </p:nvGraphicFramePr>
        <p:xfrm>
          <a:off x="3001736" y="137454"/>
          <a:ext cx="9021240" cy="6084000"/>
        </p:xfrm>
        <a:graphic>
          <a:graphicData uri="http://schemas.openxmlformats.org/drawingml/2006/table">
            <a:tbl>
              <a:tblPr/>
              <a:tblGrid>
                <a:gridCol w="8211252">
                  <a:extLst>
                    <a:ext uri="{9D8B030D-6E8A-4147-A177-3AD203B41FA5}">
                      <a16:colId xmlns:a16="http://schemas.microsoft.com/office/drawing/2014/main" val="3501687856"/>
                    </a:ext>
                  </a:extLst>
                </a:gridCol>
                <a:gridCol w="809988">
                  <a:extLst>
                    <a:ext uri="{9D8B030D-6E8A-4147-A177-3AD203B41FA5}">
                      <a16:colId xmlns:a16="http://schemas.microsoft.com/office/drawing/2014/main" val="2875135051"/>
                    </a:ext>
                  </a:extLst>
                </a:gridCol>
              </a:tblGrid>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Bacterial infection &amp;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disease</a:t>
                      </a:r>
                      <a:endPar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sng" strike="noStrike" dirty="0">
                          <a:solidFill>
                            <a:schemeClr val="bg1"/>
                          </a:solidFill>
                          <a:effectLst/>
                          <a:highlight>
                            <a:srgbClr val="5E247C"/>
                          </a:highlight>
                          <a:latin typeface="Arial" panose="020B0604020202020204" pitchFamily="34" charset="0"/>
                          <a:cs typeface="Arial" panose="020B0604020202020204" pitchFamily="34" charset="0"/>
                          <a:hlinkClick r:id="rId2" action="ppaction://hlinksldjump">
                            <a:extLst>
                              <a:ext uri="{A12FA001-AC4F-418D-AE19-62706E023703}">
                                <ahyp:hlinkClr xmlns:ahyp="http://schemas.microsoft.com/office/drawing/2018/hyperlinkcolor" val="tx"/>
                              </a:ext>
                            </a:extLst>
                          </a:hlinkClick>
                        </a:rPr>
                        <a:t>4</a:t>
                      </a:r>
                      <a:endParaRPr lang="fr-FR" sz="1200" b="0" i="0" u="sng"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4017797652"/>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Endocarditis: new guidelines, approaches and challenges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5</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0300710"/>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Emerging environmental and zoonotic bacterial pathogens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15</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07960915"/>
                  </a:ext>
                </a:extLst>
              </a:tr>
              <a:tr h="252000">
                <a:tc>
                  <a:txBody>
                    <a:bodyPr/>
                    <a:lstStyle/>
                    <a:p>
                      <a:pPr marL="360000" algn="l" fontAlgn="b"/>
                      <a:r>
                        <a:rPr lang="fr-FR" sz="1200" b="0" i="0" u="none" strike="noStrike" dirty="0">
                          <a:solidFill>
                            <a:srgbClr val="000000"/>
                          </a:solidFill>
                          <a:effectLst/>
                          <a:latin typeface="Arial" panose="020B0604020202020204" pitchFamily="34" charset="0"/>
                          <a:cs typeface="Arial" panose="020B0604020202020204" pitchFamily="34" charset="0"/>
                        </a:rPr>
                        <a:t>Staphylococcus aureus </a:t>
                      </a:r>
                      <a:r>
                        <a:rPr lang="fr-FR" sz="1200" b="0" i="0" u="none" strike="noStrike" dirty="0" err="1">
                          <a:solidFill>
                            <a:srgbClr val="000000"/>
                          </a:solidFill>
                          <a:effectLst/>
                          <a:latin typeface="Arial" panose="020B0604020202020204" pitchFamily="34" charset="0"/>
                          <a:cs typeface="Arial" panose="020B0604020202020204" pitchFamily="34" charset="0"/>
                        </a:rPr>
                        <a:t>bacteraemia</a:t>
                      </a:r>
                      <a:r>
                        <a:rPr lang="fr-FR" sz="1200" b="0" i="0" u="none" strike="noStrike" dirty="0">
                          <a:solidFill>
                            <a:srgbClr val="000000"/>
                          </a:solidFill>
                          <a:effectLst/>
                          <a:latin typeface="Arial" panose="020B0604020202020204" pitchFamily="34" charset="0"/>
                          <a:cs typeface="Arial" panose="020B0604020202020204" pitchFamily="34" charset="0"/>
                        </a:rPr>
                        <a:t>: </a:t>
                      </a:r>
                      <a:r>
                        <a:rPr lang="fr-FR" sz="1200" b="0" i="0" u="none" strike="noStrike" dirty="0" err="1">
                          <a:solidFill>
                            <a:srgbClr val="000000"/>
                          </a:solidFill>
                          <a:effectLst/>
                          <a:latin typeface="Arial" panose="020B0604020202020204" pitchFamily="34" charset="0"/>
                          <a:cs typeface="Arial" panose="020B0604020202020204" pitchFamily="34" charset="0"/>
                        </a:rPr>
                        <a:t>emerging</a:t>
                      </a:r>
                      <a:r>
                        <a:rPr lang="fr-FR" sz="1200" b="0" i="0" u="none" strike="noStrike" dirty="0">
                          <a:solidFill>
                            <a:srgbClr val="000000"/>
                          </a:solidFill>
                          <a:effectLst/>
                          <a:latin typeface="Arial" panose="020B0604020202020204" pitchFamily="34" charset="0"/>
                          <a:cs typeface="Arial" panose="020B0604020202020204" pitchFamily="34" charset="0"/>
                        </a:rPr>
                        <a:t> guidelines and updates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5" action="ppaction://hlinksldjump">
                            <a:extLst>
                              <a:ext uri="{A12FA001-AC4F-418D-AE19-62706E023703}">
                                <ahyp:hlinkClr xmlns:ahyp="http://schemas.microsoft.com/office/drawing/2018/hyperlinkcolor" val="tx"/>
                              </a:ext>
                            </a:extLst>
                          </a:hlinkClick>
                        </a:rPr>
                        <a:t>17</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6016103"/>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Difficult to treat bacterial infections: from skin to bone</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6" action="ppaction://hlinksldjump">
                            <a:extLst>
                              <a:ext uri="{A12FA001-AC4F-418D-AE19-62706E023703}">
                                <ahyp:hlinkClr xmlns:ahyp="http://schemas.microsoft.com/office/drawing/2018/hyperlinkcolor" val="tx"/>
                              </a:ext>
                            </a:extLst>
                          </a:hlinkClick>
                        </a:rPr>
                        <a:t>28</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2903862"/>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New data on the management of community-acquired pneumonia</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7" action="ppaction://hlinksldjump">
                            <a:extLst>
                              <a:ext uri="{A12FA001-AC4F-418D-AE19-62706E023703}">
                                <ahyp:hlinkClr xmlns:ahyp="http://schemas.microsoft.com/office/drawing/2018/hyperlinkcolor" val="tx"/>
                              </a:ext>
                            </a:extLst>
                          </a:hlinkClick>
                        </a:rPr>
                        <a:t>31</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48437599"/>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Management of lower respiratory tract infections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8" action="ppaction://hlinksldjump">
                            <a:extLst>
                              <a:ext uri="{A12FA001-AC4F-418D-AE19-62706E023703}">
                                <ahyp:hlinkClr xmlns:ahyp="http://schemas.microsoft.com/office/drawing/2018/hyperlinkcolor" val="tx"/>
                              </a:ext>
                            </a:extLst>
                          </a:hlinkClick>
                        </a:rPr>
                        <a:t>38</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0667626"/>
                  </a:ext>
                </a:extLst>
              </a:tr>
              <a:tr h="252000">
                <a:tc>
                  <a:txBody>
                    <a:bodyPr/>
                    <a:lstStyle/>
                    <a:p>
                      <a:pPr marL="360000" algn="l" fontAlgn="b"/>
                      <a:r>
                        <a:rPr lang="fr-FR" sz="1200" b="0" i="0" u="none" strike="noStrike" dirty="0" err="1">
                          <a:solidFill>
                            <a:srgbClr val="000000"/>
                          </a:solidFill>
                          <a:effectLst/>
                          <a:latin typeface="Arial" panose="020B0604020202020204" pitchFamily="34" charset="0"/>
                          <a:cs typeface="Arial" panose="020B0604020202020204" pitchFamily="34" charset="0"/>
                        </a:rPr>
                        <a:t>Infective</a:t>
                      </a:r>
                      <a:r>
                        <a:rPr lang="fr-FR" sz="1200" b="0" i="0" u="none" strike="noStrike" dirty="0">
                          <a:solidFill>
                            <a:srgbClr val="000000"/>
                          </a:solidFill>
                          <a:effectLst/>
                          <a:latin typeface="Arial" panose="020B0604020202020204" pitchFamily="34" charset="0"/>
                          <a:cs typeface="Arial" panose="020B0604020202020204" pitchFamily="34" charset="0"/>
                        </a:rPr>
                        <a:t> </a:t>
                      </a:r>
                      <a:r>
                        <a:rPr lang="fr-FR" sz="1200" b="0" i="0" u="none" strike="noStrike" dirty="0" err="1">
                          <a:solidFill>
                            <a:srgbClr val="000000"/>
                          </a:solidFill>
                          <a:effectLst/>
                          <a:latin typeface="Arial" panose="020B0604020202020204" pitchFamily="34" charset="0"/>
                          <a:cs typeface="Arial" panose="020B0604020202020204" pitchFamily="34" charset="0"/>
                        </a:rPr>
                        <a:t>endocarditis</a:t>
                      </a:r>
                      <a:r>
                        <a:rPr lang="fr-FR" sz="1200" b="0" i="0" u="none" strike="noStrike" dirty="0">
                          <a:solidFill>
                            <a:srgbClr val="000000"/>
                          </a:solidFill>
                          <a:effectLst/>
                          <a:latin typeface="Arial" panose="020B0604020202020204" pitchFamily="34" charset="0"/>
                          <a:cs typeface="Arial" panose="020B0604020202020204" pitchFamily="34" charset="0"/>
                        </a:rPr>
                        <a:t> in clinical practice</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9" action="ppaction://hlinksldjump">
                            <a:extLst>
                              <a:ext uri="{A12FA001-AC4F-418D-AE19-62706E023703}">
                                <ahyp:hlinkClr xmlns:ahyp="http://schemas.microsoft.com/office/drawing/2018/hyperlinkcolor" val="tx"/>
                              </a:ext>
                            </a:extLst>
                          </a:hlinkClick>
                        </a:rPr>
                        <a:t>50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732723"/>
                  </a:ext>
                </a:extLst>
              </a:tr>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Bacterial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susceptibility</a:t>
                      </a:r>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 &amp;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resistance</a:t>
                      </a:r>
                      <a:endPar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10" action="ppaction://hlinksldjump">
                            <a:extLst>
                              <a:ext uri="{A12FA001-AC4F-418D-AE19-62706E023703}">
                                <ahyp:hlinkClr xmlns:ahyp="http://schemas.microsoft.com/office/drawing/2018/hyperlinkcolor" val="tx"/>
                              </a:ext>
                            </a:extLst>
                          </a:hlinkClick>
                        </a:rPr>
                        <a:t>53</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784526276"/>
                  </a:ext>
                </a:extLst>
              </a:tr>
              <a:tr h="252000">
                <a:tc>
                  <a:txBody>
                    <a:bodyPr/>
                    <a:lstStyle/>
                    <a:p>
                      <a:pPr marL="360000" algn="l" fontAlgn="b"/>
                      <a:r>
                        <a:rPr lang="fr-FR" sz="1200" b="0" i="0" u="none" strike="noStrike" dirty="0">
                          <a:solidFill>
                            <a:srgbClr val="000000"/>
                          </a:solidFill>
                          <a:effectLst/>
                          <a:latin typeface="Arial" panose="020B0604020202020204" pitchFamily="34" charset="0"/>
                          <a:cs typeface="Arial" panose="020B0604020202020204" pitchFamily="34" charset="0"/>
                        </a:rPr>
                        <a:t>Can </a:t>
                      </a:r>
                      <a:r>
                        <a:rPr lang="fr-FR" sz="1200" b="0" i="0" u="none" strike="noStrike" dirty="0" err="1">
                          <a:solidFill>
                            <a:srgbClr val="000000"/>
                          </a:solidFill>
                          <a:effectLst/>
                          <a:latin typeface="Arial" panose="020B0604020202020204" pitchFamily="34" charset="0"/>
                          <a:cs typeface="Arial" panose="020B0604020202020204" pitchFamily="34" charset="0"/>
                        </a:rPr>
                        <a:t>artificial</a:t>
                      </a:r>
                      <a:r>
                        <a:rPr lang="fr-FR" sz="1200" b="0" i="0" u="none" strike="noStrike" dirty="0">
                          <a:solidFill>
                            <a:srgbClr val="000000"/>
                          </a:solidFill>
                          <a:effectLst/>
                          <a:latin typeface="Arial" panose="020B0604020202020204" pitchFamily="34" charset="0"/>
                          <a:cs typeface="Arial" panose="020B0604020202020204" pitchFamily="34" charset="0"/>
                        </a:rPr>
                        <a:t> intelligence replace in vitro AST?</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1" action="ppaction://hlinksldjump">
                            <a:extLst>
                              <a:ext uri="{A12FA001-AC4F-418D-AE19-62706E023703}">
                                <ahyp:hlinkClr xmlns:ahyp="http://schemas.microsoft.com/office/drawing/2018/hyperlinkcolor" val="tx"/>
                              </a:ext>
                            </a:extLst>
                          </a:hlinkClick>
                        </a:rPr>
                        <a:t>54</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37843566"/>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Antibiotic resistance in a One Health perspective</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2" action="ppaction://hlinksldjump">
                            <a:extLst>
                              <a:ext uri="{A12FA001-AC4F-418D-AE19-62706E023703}">
                                <ahyp:hlinkClr xmlns:ahyp="http://schemas.microsoft.com/office/drawing/2018/hyperlinkcolor" val="tx"/>
                              </a:ext>
                            </a:extLst>
                          </a:hlinkClick>
                        </a:rPr>
                        <a:t>70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138928"/>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Carbapenems for treating multidrug-resistant Gram-negative infections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3" action="ppaction://hlinksldjump">
                            <a:extLst>
                              <a:ext uri="{A12FA001-AC4F-418D-AE19-62706E023703}">
                                <ahyp:hlinkClr xmlns:ahyp="http://schemas.microsoft.com/office/drawing/2018/hyperlinkcolor" val="tx"/>
                              </a:ext>
                            </a:extLst>
                          </a:hlinkClick>
                        </a:rPr>
                        <a:t>76</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6886884"/>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Management of infections caused by multi-drug resistant organisms: challenges and solutions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4" action="ppaction://hlinksldjump">
                            <a:extLst>
                              <a:ext uri="{A12FA001-AC4F-418D-AE19-62706E023703}">
                                <ahyp:hlinkClr xmlns:ahyp="http://schemas.microsoft.com/office/drawing/2018/hyperlinkcolor" val="tx"/>
                              </a:ext>
                            </a:extLst>
                          </a:hlinkClick>
                        </a:rPr>
                        <a:t>89</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86399829"/>
                  </a:ext>
                </a:extLst>
              </a:tr>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Diagnostic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microbiology</a:t>
                      </a:r>
                      <a:endPar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15" action="ppaction://hlinksldjump">
                            <a:extLst>
                              <a:ext uri="{A12FA001-AC4F-418D-AE19-62706E023703}">
                                <ahyp:hlinkClr xmlns:ahyp="http://schemas.microsoft.com/office/drawing/2018/hyperlinkcolor" val="tx"/>
                              </a:ext>
                            </a:extLst>
                          </a:hlinkClick>
                        </a:rPr>
                        <a:t>171</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093592038"/>
                  </a:ext>
                </a:extLst>
              </a:tr>
              <a:tr h="252000">
                <a:tc>
                  <a:txBody>
                    <a:bodyPr/>
                    <a:lstStyle/>
                    <a:p>
                      <a:pPr marL="360000" algn="l" fontAlgn="b"/>
                      <a:r>
                        <a:rPr lang="fr-FR" sz="1200" b="0" i="0" u="none" strike="noStrike" dirty="0" err="1">
                          <a:solidFill>
                            <a:srgbClr val="000000"/>
                          </a:solidFill>
                          <a:effectLst/>
                          <a:latin typeface="Arial" panose="020B0604020202020204" pitchFamily="34" charset="0"/>
                          <a:cs typeface="Arial" panose="020B0604020202020204" pitchFamily="34" charset="0"/>
                        </a:rPr>
                        <a:t>Artificial</a:t>
                      </a:r>
                      <a:r>
                        <a:rPr lang="fr-FR" sz="1200" b="0" i="0" u="none" strike="noStrike" dirty="0">
                          <a:solidFill>
                            <a:srgbClr val="000000"/>
                          </a:solidFill>
                          <a:effectLst/>
                          <a:latin typeface="Arial" panose="020B0604020202020204" pitchFamily="34" charset="0"/>
                          <a:cs typeface="Arial" panose="020B0604020202020204" pitchFamily="34" charset="0"/>
                        </a:rPr>
                        <a:t> intelligence application in diagnostics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6" action="ppaction://hlinksldjump">
                            <a:extLst>
                              <a:ext uri="{A12FA001-AC4F-418D-AE19-62706E023703}">
                                <ahyp:hlinkClr xmlns:ahyp="http://schemas.microsoft.com/office/drawing/2018/hyperlinkcolor" val="tx"/>
                              </a:ext>
                            </a:extLst>
                          </a:hlinkClick>
                        </a:rPr>
                        <a:t>172</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7533270"/>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Integrating sequencing in the clinical microbiology workup</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7" action="ppaction://hlinksldjump">
                            <a:extLst>
                              <a:ext uri="{A12FA001-AC4F-418D-AE19-62706E023703}">
                                <ahyp:hlinkClr xmlns:ahyp="http://schemas.microsoft.com/office/drawing/2018/hyperlinkcolor" val="tx"/>
                              </a:ext>
                            </a:extLst>
                          </a:hlinkClick>
                        </a:rPr>
                        <a:t>197</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48363437"/>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Empowering young microbiologists: bioinformatic tools for routine workflows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8" action="ppaction://hlinksldjump">
                            <a:extLst>
                              <a:ext uri="{A12FA001-AC4F-418D-AE19-62706E023703}">
                                <ahyp:hlinkClr xmlns:ahyp="http://schemas.microsoft.com/office/drawing/2018/hyperlinkcolor" val="tx"/>
                              </a:ext>
                            </a:extLst>
                          </a:hlinkClick>
                        </a:rPr>
                        <a:t>202</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6122330"/>
                  </a:ext>
                </a:extLst>
              </a:tr>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Experimental</a:t>
                      </a:r>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microbiology</a:t>
                      </a:r>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microbial</a:t>
                      </a:r>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pathogenesis</a:t>
                      </a:r>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 &amp; biofilms</a:t>
                      </a: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19" action="ppaction://hlinksldjump">
                            <a:extLst>
                              <a:ext uri="{A12FA001-AC4F-418D-AE19-62706E023703}">
                                <ahyp:hlinkClr xmlns:ahyp="http://schemas.microsoft.com/office/drawing/2018/hyperlinkcolor" val="tx"/>
                              </a:ext>
                            </a:extLst>
                          </a:hlinkClick>
                        </a:rPr>
                        <a:t>212</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795388745"/>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Antibiotic hetero-resistance: does it matter?</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20" action="ppaction://hlinksldjump">
                            <a:extLst>
                              <a:ext uri="{A12FA001-AC4F-418D-AE19-62706E023703}">
                                <ahyp:hlinkClr xmlns:ahyp="http://schemas.microsoft.com/office/drawing/2018/hyperlinkcolor" val="tx"/>
                              </a:ext>
                            </a:extLst>
                          </a:hlinkClick>
                        </a:rPr>
                        <a:t>213</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6313656"/>
                  </a:ext>
                </a:extLst>
              </a:tr>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Fungal infection &amp;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disease</a:t>
                      </a:r>
                      <a:endPar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21" action="ppaction://hlinksldjump">
                            <a:extLst>
                              <a:ext uri="{A12FA001-AC4F-418D-AE19-62706E023703}">
                                <ahyp:hlinkClr xmlns:ahyp="http://schemas.microsoft.com/office/drawing/2018/hyperlinkcolor" val="tx"/>
                              </a:ext>
                            </a:extLst>
                          </a:hlinkClick>
                        </a:rPr>
                        <a:t>224</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4133484068"/>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Fungal infections from a One Health perspective</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22" action="ppaction://hlinksldjump">
                            <a:extLst>
                              <a:ext uri="{A12FA001-AC4F-418D-AE19-62706E023703}">
                                <ahyp:hlinkClr xmlns:ahyp="http://schemas.microsoft.com/office/drawing/2018/hyperlinkcolor" val="tx"/>
                              </a:ext>
                            </a:extLst>
                          </a:hlinkClick>
                        </a:rPr>
                        <a:t>225</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71541999"/>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Detection and control of rare fungal outbreaks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23" action="ppaction://hlinksldjump">
                            <a:extLst>
                              <a:ext uri="{A12FA001-AC4F-418D-AE19-62706E023703}">
                                <ahyp:hlinkClr xmlns:ahyp="http://schemas.microsoft.com/office/drawing/2018/hyperlinkcolor" val="tx"/>
                              </a:ext>
                            </a:extLst>
                          </a:hlinkClick>
                        </a:rPr>
                        <a:t>253</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5906489"/>
                  </a:ext>
                </a:extLst>
              </a:tr>
            </a:tbl>
          </a:graphicData>
        </a:graphic>
      </p:graphicFrame>
    </p:spTree>
    <p:extLst>
      <p:ext uri="{BB962C8B-B14F-4D97-AF65-F5344CB8AC3E}">
        <p14:creationId xmlns:p14="http://schemas.microsoft.com/office/powerpoint/2010/main" val="5653834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Draft Recommendation: TTE</a:t>
            </a:r>
            <a:endParaRPr lang="fr-F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Catherine LIU et al., ECCMID</a:t>
            </a:r>
            <a:r>
              <a:rPr lang="fr-FR" baseline="30000" dirty="0"/>
              <a:t>®</a:t>
            </a:r>
            <a:r>
              <a:rPr lang="fr-FR" dirty="0"/>
              <a:t> 2024, Session#SY076</a:t>
            </a:r>
          </a:p>
        </p:txBody>
      </p:sp>
      <p:sp>
        <p:nvSpPr>
          <p:cNvPr id="6" name="Espace réservé du texte 10">
            <a:extLst>
              <a:ext uri="{FF2B5EF4-FFF2-40B4-BE49-F238E27FC236}">
                <a16:creationId xmlns:a16="http://schemas.microsoft.com/office/drawing/2014/main" id="{7EA72E15-DFB1-C5EA-C5DD-0C0F2E138C01}"/>
              </a:ext>
            </a:extLst>
          </p:cNvPr>
          <p:cNvSpPr txBox="1">
            <a:spLocks/>
          </p:cNvSpPr>
          <p:nvPr/>
        </p:nvSpPr>
        <p:spPr>
          <a:xfrm>
            <a:off x="2583264" y="2820980"/>
            <a:ext cx="7638421" cy="2066922"/>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Although there may exist a group of adult patients with SAB at very low risk of IE, criteria to define such a population have not been consistently established. </a:t>
            </a:r>
          </a:p>
          <a:p>
            <a:pPr marL="280988" marR="0" lvl="0" indent="-280988" algn="l" defTabSz="914400" rtl="0" eaLnBrk="1" fontAlgn="auto" latinLnBrk="0" hangingPunct="1">
              <a:lnSpc>
                <a:spcPct val="107000"/>
              </a:lnSpc>
              <a:spcBef>
                <a:spcPts val="2400"/>
              </a:spcBef>
              <a:spcAft>
                <a:spcPts val="80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Any decisions to forego TTE in adult patients with SAB should be carefully considered.</a:t>
            </a:r>
          </a:p>
        </p:txBody>
      </p:sp>
      <p:sp>
        <p:nvSpPr>
          <p:cNvPr id="7" name="Espace réservé du texte 11">
            <a:extLst>
              <a:ext uri="{FF2B5EF4-FFF2-40B4-BE49-F238E27FC236}">
                <a16:creationId xmlns:a16="http://schemas.microsoft.com/office/drawing/2014/main" id="{64B2AD54-A393-EF6A-369C-ACF15D38D6E1}"/>
              </a:ext>
            </a:extLst>
          </p:cNvPr>
          <p:cNvSpPr txBox="1">
            <a:spLocks/>
          </p:cNvSpPr>
          <p:nvPr/>
        </p:nvSpPr>
        <p:spPr>
          <a:xfrm>
            <a:off x="960438" y="956276"/>
            <a:ext cx="11104562" cy="115011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As the panel could not identify criteria to clearly define a population at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low risk of infective endocarditis (IE)</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 the panel suggests routinely performing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TTE</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 in adults with SAB.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 name="Rectangle à coins arrondis 10">
            <a:extLst>
              <a:ext uri="{FF2B5EF4-FFF2-40B4-BE49-F238E27FC236}">
                <a16:creationId xmlns:a16="http://schemas.microsoft.com/office/drawing/2014/main" id="{41AAAE90-2D3D-92B1-0A46-67A2D35335DC}"/>
              </a:ext>
            </a:extLst>
          </p:cNvPr>
          <p:cNvSpPr/>
          <p:nvPr/>
        </p:nvSpPr>
        <p:spPr>
          <a:xfrm>
            <a:off x="2408464" y="2593749"/>
            <a:ext cx="7906100" cy="2570286"/>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0" name="ZoneTexte 9">
            <a:extLst>
              <a:ext uri="{FF2B5EF4-FFF2-40B4-BE49-F238E27FC236}">
                <a16:creationId xmlns:a16="http://schemas.microsoft.com/office/drawing/2014/main" id="{0E95FD9F-6209-FC9D-E2E0-4380945442F2}"/>
              </a:ext>
            </a:extLst>
          </p:cNvPr>
          <p:cNvSpPr txBox="1"/>
          <p:nvPr/>
        </p:nvSpPr>
        <p:spPr>
          <a:xfrm>
            <a:off x="2583264" y="2402906"/>
            <a:ext cx="1229457" cy="369332"/>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Remarks</a:t>
            </a:r>
            <a:endParaRPr kumimoji="0" lang="fr-FR"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9849743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B896E581-4918-4082-DA20-F88D0E0BFE98}"/>
              </a:ext>
            </a:extLst>
          </p:cNvPr>
          <p:cNvSpPr>
            <a:spLocks noGrp="1"/>
          </p:cNvSpPr>
          <p:nvPr>
            <p:ph type="title"/>
          </p:nvPr>
        </p:nvSpPr>
        <p:spPr/>
        <p:txBody>
          <a:bodyPr/>
          <a:lstStyle/>
          <a:p>
            <a:r>
              <a:rPr lang="fr-FR" dirty="0"/>
              <a:t>Diagnostic power for </a:t>
            </a:r>
            <a:r>
              <a:rPr lang="fr-FR" dirty="0" err="1"/>
              <a:t>samples</a:t>
            </a:r>
            <a:r>
              <a:rPr lang="fr-FR" dirty="0"/>
              <a:t> </a:t>
            </a:r>
            <a:r>
              <a:rPr lang="fr-FR" dirty="0" err="1"/>
              <a:t>collected</a:t>
            </a:r>
            <a:r>
              <a:rPr lang="fr-FR" dirty="0"/>
              <a:t> </a:t>
            </a:r>
            <a:r>
              <a:rPr lang="fr-FR" dirty="0" err="1"/>
              <a:t>before</a:t>
            </a:r>
            <a:r>
              <a:rPr lang="fr-FR" dirty="0"/>
              <a:t>/</a:t>
            </a:r>
            <a:r>
              <a:rPr lang="fr-FR" dirty="0" err="1"/>
              <a:t>after</a:t>
            </a:r>
            <a:r>
              <a:rPr lang="fr-FR" dirty="0"/>
              <a:t> </a:t>
            </a:r>
            <a:r>
              <a:rPr lang="fr-FR" dirty="0" err="1"/>
              <a:t>antibiotic</a:t>
            </a:r>
            <a:r>
              <a:rPr lang="fr-FR" dirty="0"/>
              <a:t> </a:t>
            </a:r>
            <a:r>
              <a:rPr lang="fr-FR" dirty="0" err="1"/>
              <a:t>therapy</a:t>
            </a:r>
            <a:endParaRPr lang="fr-FR" dirty="0"/>
          </a:p>
        </p:txBody>
      </p:sp>
      <p:sp>
        <p:nvSpPr>
          <p:cNvPr id="14" name="Rectangle à coins arrondis 10">
            <a:extLst>
              <a:ext uri="{FF2B5EF4-FFF2-40B4-BE49-F238E27FC236}">
                <a16:creationId xmlns:a16="http://schemas.microsoft.com/office/drawing/2014/main" id="{3A681E2B-0C1F-07F3-F406-4B0E99969E5B}"/>
              </a:ext>
            </a:extLst>
          </p:cNvPr>
          <p:cNvSpPr/>
          <p:nvPr/>
        </p:nvSpPr>
        <p:spPr>
          <a:xfrm>
            <a:off x="1651183" y="1350246"/>
            <a:ext cx="4524065" cy="424857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8" name="Rectangle à coins arrondis 10">
            <a:extLst>
              <a:ext uri="{FF2B5EF4-FFF2-40B4-BE49-F238E27FC236}">
                <a16:creationId xmlns:a16="http://schemas.microsoft.com/office/drawing/2014/main" id="{CFBB5C72-FBD3-4FD9-E9E4-E01F898AFDE5}"/>
              </a:ext>
            </a:extLst>
          </p:cNvPr>
          <p:cNvSpPr/>
          <p:nvPr/>
        </p:nvSpPr>
        <p:spPr>
          <a:xfrm>
            <a:off x="6616588" y="1350246"/>
            <a:ext cx="4524065" cy="424857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2" name="Espace réservé du contenu 16">
            <a:extLst>
              <a:ext uri="{FF2B5EF4-FFF2-40B4-BE49-F238E27FC236}">
                <a16:creationId xmlns:a16="http://schemas.microsoft.com/office/drawing/2014/main" id="{7056520E-B025-D839-7824-42A69D518535}"/>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Alexandru BOTAN et al., ECCMID</a:t>
            </a:r>
            <a:r>
              <a:rPr lang="fr-FR" sz="1200" i="1" baseline="30000" dirty="0">
                <a:latin typeface="Century Gothic" panose="020B0502020202020204" pitchFamily="34" charset="0"/>
              </a:rPr>
              <a:t>®</a:t>
            </a:r>
            <a:r>
              <a:rPr lang="fr-FR" sz="1200" i="1" dirty="0">
                <a:latin typeface="Century Gothic" panose="020B0502020202020204" pitchFamily="34" charset="0"/>
              </a:rPr>
              <a:t> 2024, Abs.#O0420</a:t>
            </a:r>
          </a:p>
        </p:txBody>
      </p:sp>
      <p:grpSp>
        <p:nvGrpSpPr>
          <p:cNvPr id="7" name="Groupe 6">
            <a:extLst>
              <a:ext uri="{FF2B5EF4-FFF2-40B4-BE49-F238E27FC236}">
                <a16:creationId xmlns:a16="http://schemas.microsoft.com/office/drawing/2014/main" id="{84B99EBF-A329-4512-ACFD-38DE8E0A99DE}"/>
              </a:ext>
            </a:extLst>
          </p:cNvPr>
          <p:cNvGrpSpPr/>
          <p:nvPr/>
        </p:nvGrpSpPr>
        <p:grpSpPr>
          <a:xfrm>
            <a:off x="2179919" y="1254189"/>
            <a:ext cx="3466592" cy="4248573"/>
            <a:chOff x="1869023" y="1505703"/>
            <a:chExt cx="3466592" cy="4248573"/>
          </a:xfrm>
        </p:grpSpPr>
        <p:graphicFrame>
          <p:nvGraphicFramePr>
            <p:cNvPr id="13" name="Graphique 12">
              <a:extLst>
                <a:ext uri="{FF2B5EF4-FFF2-40B4-BE49-F238E27FC236}">
                  <a16:creationId xmlns:a16="http://schemas.microsoft.com/office/drawing/2014/main" id="{034F69C3-85AC-BC0E-33B1-792E950E904A}"/>
                </a:ext>
              </a:extLst>
            </p:cNvPr>
            <p:cNvGraphicFramePr/>
            <p:nvPr>
              <p:extLst>
                <p:ext uri="{D42A27DB-BD31-4B8C-83A1-F6EECF244321}">
                  <p14:modId xmlns:p14="http://schemas.microsoft.com/office/powerpoint/2010/main" val="2312216472"/>
                </p:ext>
              </p:extLst>
            </p:nvPr>
          </p:nvGraphicFramePr>
          <p:xfrm>
            <a:off x="1869023" y="1505703"/>
            <a:ext cx="3466592" cy="4248573"/>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9904B224-784B-5DBE-1748-4FAA8DD90F8D}"/>
                </a:ext>
              </a:extLst>
            </p:cNvPr>
            <p:cNvSpPr/>
            <p:nvPr/>
          </p:nvSpPr>
          <p:spPr>
            <a:xfrm>
              <a:off x="1965960" y="1584055"/>
              <a:ext cx="237744" cy="1600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6" name="Groupe 5">
            <a:extLst>
              <a:ext uri="{FF2B5EF4-FFF2-40B4-BE49-F238E27FC236}">
                <a16:creationId xmlns:a16="http://schemas.microsoft.com/office/drawing/2014/main" id="{1886471B-B5E2-9410-DB63-9E61FB610EC1}"/>
              </a:ext>
            </a:extLst>
          </p:cNvPr>
          <p:cNvGrpSpPr/>
          <p:nvPr/>
        </p:nvGrpSpPr>
        <p:grpSpPr>
          <a:xfrm>
            <a:off x="7145324" y="1257860"/>
            <a:ext cx="3466592" cy="4248573"/>
            <a:chOff x="6834428" y="1505703"/>
            <a:chExt cx="3466592" cy="4248573"/>
          </a:xfrm>
        </p:grpSpPr>
        <p:graphicFrame>
          <p:nvGraphicFramePr>
            <p:cNvPr id="17" name="Graphique 16">
              <a:extLst>
                <a:ext uri="{FF2B5EF4-FFF2-40B4-BE49-F238E27FC236}">
                  <a16:creationId xmlns:a16="http://schemas.microsoft.com/office/drawing/2014/main" id="{1B43A462-0E2D-7615-23F9-A7ACACF3EFBE}"/>
                </a:ext>
              </a:extLst>
            </p:cNvPr>
            <p:cNvGraphicFramePr/>
            <p:nvPr>
              <p:extLst>
                <p:ext uri="{D42A27DB-BD31-4B8C-83A1-F6EECF244321}">
                  <p14:modId xmlns:p14="http://schemas.microsoft.com/office/powerpoint/2010/main" val="3507161114"/>
                </p:ext>
              </p:extLst>
            </p:nvPr>
          </p:nvGraphicFramePr>
          <p:xfrm>
            <a:off x="6834428" y="1505703"/>
            <a:ext cx="3466592" cy="4248573"/>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4">
              <a:extLst>
                <a:ext uri="{FF2B5EF4-FFF2-40B4-BE49-F238E27FC236}">
                  <a16:creationId xmlns:a16="http://schemas.microsoft.com/office/drawing/2014/main" id="{E66061A9-58D1-8A9B-A210-76DDBAD4F55B}"/>
                </a:ext>
              </a:extLst>
            </p:cNvPr>
            <p:cNvSpPr/>
            <p:nvPr/>
          </p:nvSpPr>
          <p:spPr>
            <a:xfrm>
              <a:off x="6928104" y="1573382"/>
              <a:ext cx="237744" cy="16006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9" name="ZoneTexte 18">
            <a:extLst>
              <a:ext uri="{FF2B5EF4-FFF2-40B4-BE49-F238E27FC236}">
                <a16:creationId xmlns:a16="http://schemas.microsoft.com/office/drawing/2014/main" id="{CEE92984-0836-C739-7D9A-F89C662DEC6F}"/>
              </a:ext>
            </a:extLst>
          </p:cNvPr>
          <p:cNvSpPr txBox="1"/>
          <p:nvPr/>
        </p:nvSpPr>
        <p:spPr>
          <a:xfrm>
            <a:off x="6766617" y="1190181"/>
            <a:ext cx="2048199" cy="307777"/>
          </a:xfrm>
          <a:prstGeom prst="rect">
            <a:avLst/>
          </a:prstGeom>
          <a:solidFill>
            <a:schemeClr val="bg1"/>
          </a:solidFill>
          <a:ln>
            <a:noFill/>
          </a:ln>
        </p:spPr>
        <p:txBody>
          <a:bodyPr wrap="square" rtlCol="0" anchor="ctr">
            <a:spAutoFit/>
          </a:bodyPr>
          <a:lstStyle/>
          <a:p>
            <a:r>
              <a:rPr lang="fr-FR" sz="1400" b="1" dirty="0" err="1">
                <a:solidFill>
                  <a:srgbClr val="000000"/>
                </a:solidFill>
                <a:latin typeface="Arial" panose="020B0604020202020204" pitchFamily="34" charset="0"/>
                <a:cs typeface="Arial" panose="020B0604020202020204" pitchFamily="34" charset="0"/>
              </a:rPr>
              <a:t>Antibiotic</a:t>
            </a:r>
            <a:r>
              <a:rPr lang="fr-FR" sz="1400" b="1" dirty="0">
                <a:solidFill>
                  <a:srgbClr val="000000"/>
                </a:solidFill>
                <a:latin typeface="Arial" panose="020B0604020202020204" pitchFamily="34" charset="0"/>
                <a:cs typeface="Arial" panose="020B0604020202020204" pitchFamily="34" charset="0"/>
              </a:rPr>
              <a:t> </a:t>
            </a:r>
            <a:r>
              <a:rPr lang="fr-FR" sz="1400" b="1" dirty="0" err="1">
                <a:solidFill>
                  <a:srgbClr val="000000"/>
                </a:solidFill>
                <a:latin typeface="Arial" panose="020B0604020202020204" pitchFamily="34" charset="0"/>
                <a:cs typeface="Arial" panose="020B0604020202020204" pitchFamily="34" charset="0"/>
              </a:rPr>
              <a:t>therapy</a:t>
            </a:r>
            <a:r>
              <a:rPr lang="fr-FR" sz="1400" b="1" dirty="0">
                <a:solidFill>
                  <a:srgbClr val="000000"/>
                </a:solidFill>
                <a:latin typeface="Arial" panose="020B0604020202020204" pitchFamily="34" charset="0"/>
                <a:cs typeface="Arial" panose="020B0604020202020204" pitchFamily="34" charset="0"/>
              </a:rPr>
              <a:t> </a:t>
            </a:r>
            <a:r>
              <a:rPr lang="fr-FR" sz="1400" dirty="0">
                <a:solidFill>
                  <a:srgbClr val="000000"/>
                </a:solidFill>
                <a:latin typeface="Arial" panose="020B0604020202020204" pitchFamily="34" charset="0"/>
                <a:cs typeface="Arial" panose="020B0604020202020204" pitchFamily="34" charset="0"/>
              </a:rPr>
              <a:t>(%)</a:t>
            </a:r>
            <a:endParaRPr lang="fr-FR" sz="1400" b="1" dirty="0">
              <a:solidFill>
                <a:srgbClr val="000000"/>
              </a:solidFill>
              <a:latin typeface="Arial" panose="020B06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763A09B3-DB67-DE3C-C1FE-3A78D6CE0740}"/>
              </a:ext>
            </a:extLst>
          </p:cNvPr>
          <p:cNvSpPr txBox="1"/>
          <p:nvPr/>
        </p:nvSpPr>
        <p:spPr>
          <a:xfrm>
            <a:off x="1801213" y="1190181"/>
            <a:ext cx="2290820" cy="307777"/>
          </a:xfrm>
          <a:prstGeom prst="rect">
            <a:avLst/>
          </a:prstGeom>
          <a:solidFill>
            <a:schemeClr val="bg1"/>
          </a:solidFill>
          <a:ln>
            <a:noFill/>
          </a:ln>
        </p:spPr>
        <p:txBody>
          <a:bodyPr wrap="square" rtlCol="0" anchor="ctr">
            <a:spAutoFit/>
          </a:bodyPr>
          <a:lstStyle/>
          <a:p>
            <a:r>
              <a:rPr lang="fr-FR" sz="1400" b="1" dirty="0">
                <a:solidFill>
                  <a:srgbClr val="000000"/>
                </a:solidFill>
                <a:latin typeface="Arial" panose="020B0604020202020204" pitchFamily="34" charset="0"/>
                <a:cs typeface="Arial" panose="020B0604020202020204" pitchFamily="34" charset="0"/>
              </a:rPr>
              <a:t>No </a:t>
            </a:r>
            <a:r>
              <a:rPr lang="fr-FR" sz="1400" b="1" dirty="0" err="1">
                <a:solidFill>
                  <a:srgbClr val="000000"/>
                </a:solidFill>
                <a:latin typeface="Arial" panose="020B0604020202020204" pitchFamily="34" charset="0"/>
                <a:cs typeface="Arial" panose="020B0604020202020204" pitchFamily="34" charset="0"/>
              </a:rPr>
              <a:t>antibiotic</a:t>
            </a:r>
            <a:r>
              <a:rPr lang="fr-FR" sz="1400" b="1" dirty="0">
                <a:solidFill>
                  <a:srgbClr val="000000"/>
                </a:solidFill>
                <a:latin typeface="Arial" panose="020B0604020202020204" pitchFamily="34" charset="0"/>
                <a:cs typeface="Arial" panose="020B0604020202020204" pitchFamily="34" charset="0"/>
              </a:rPr>
              <a:t> </a:t>
            </a:r>
            <a:r>
              <a:rPr lang="fr-FR" sz="1400" b="1" dirty="0" err="1">
                <a:solidFill>
                  <a:srgbClr val="000000"/>
                </a:solidFill>
                <a:latin typeface="Arial" panose="020B0604020202020204" pitchFamily="34" charset="0"/>
                <a:cs typeface="Arial" panose="020B0604020202020204" pitchFamily="34" charset="0"/>
              </a:rPr>
              <a:t>therapy</a:t>
            </a:r>
            <a:r>
              <a:rPr lang="fr-FR" sz="1400" dirty="0">
                <a:solidFill>
                  <a:srgbClr val="000000"/>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85970777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5C29AB0F-F8A7-6A3C-C866-79E65DAF90C1}"/>
              </a:ext>
            </a:extLst>
          </p:cNvPr>
          <p:cNvSpPr>
            <a:spLocks noGrp="1"/>
          </p:cNvSpPr>
          <p:nvPr>
            <p:ph type="title"/>
          </p:nvPr>
        </p:nvSpPr>
        <p:spPr/>
        <p:txBody>
          <a:bodyPr/>
          <a:lstStyle/>
          <a:p>
            <a:r>
              <a:rPr lang="en-US" dirty="0"/>
              <a:t>In conclusion, 16S NGS proved…</a:t>
            </a:r>
            <a:endParaRPr lang="fr-FR" dirty="0"/>
          </a:p>
        </p:txBody>
      </p:sp>
      <p:sp>
        <p:nvSpPr>
          <p:cNvPr id="6" name="Freeform 41">
            <a:extLst>
              <a:ext uri="{FF2B5EF4-FFF2-40B4-BE49-F238E27FC236}">
                <a16:creationId xmlns:a16="http://schemas.microsoft.com/office/drawing/2014/main" id="{83EEEC91-7221-E1E4-2301-6D1CE5309DE3}"/>
              </a:ext>
            </a:extLst>
          </p:cNvPr>
          <p:cNvSpPr/>
          <p:nvPr/>
        </p:nvSpPr>
        <p:spPr>
          <a:xfrm>
            <a:off x="5321370" y="2850777"/>
            <a:ext cx="1838155" cy="990208"/>
          </a:xfrm>
          <a:prstGeom prst="roundRect">
            <a:avLst>
              <a:gd name="adj" fmla="val 9151"/>
            </a:avLst>
          </a:prstGeom>
          <a:solidFill>
            <a:schemeClr val="tx1">
              <a:lumMod val="75000"/>
              <a:lumOff val="2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…in orthopedic department</a:t>
            </a:r>
          </a:p>
        </p:txBody>
      </p:sp>
      <p:sp>
        <p:nvSpPr>
          <p:cNvPr id="7" name="Freeform 41">
            <a:extLst>
              <a:ext uri="{FF2B5EF4-FFF2-40B4-BE49-F238E27FC236}">
                <a16:creationId xmlns:a16="http://schemas.microsoft.com/office/drawing/2014/main" id="{2DA01271-3FF9-B60B-A83D-9F6EC30F2AC4}"/>
              </a:ext>
            </a:extLst>
          </p:cNvPr>
          <p:cNvSpPr/>
          <p:nvPr/>
        </p:nvSpPr>
        <p:spPr>
          <a:xfrm>
            <a:off x="5321370" y="1736192"/>
            <a:ext cx="1838155" cy="990208"/>
          </a:xfrm>
          <a:prstGeom prst="roundRect">
            <a:avLst>
              <a:gd name="adj" fmla="val 9151"/>
            </a:avLst>
          </a:prstGeom>
          <a:solidFill>
            <a:srgbClr val="CFA4E4">
              <a:alpha val="50196"/>
            </a:srgb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lang="en-US" sz="1400" b="1" kern="0" dirty="0">
                <a:solidFill>
                  <a:prstClr val="white"/>
                </a:solidFill>
                <a:latin typeface="Century Gothic" panose="020B0502020202020204" pitchFamily="34" charset="0"/>
                <a:cs typeface="Arial" panose="020B0604020202020204" pitchFamily="34" charset="0"/>
              </a:rPr>
              <a:t>…in 1/3 of cases</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8" name="Freeform 41">
            <a:extLst>
              <a:ext uri="{FF2B5EF4-FFF2-40B4-BE49-F238E27FC236}">
                <a16:creationId xmlns:a16="http://schemas.microsoft.com/office/drawing/2014/main" id="{96241F90-A3C7-277A-6B04-D75F26A07532}"/>
              </a:ext>
            </a:extLst>
          </p:cNvPr>
          <p:cNvSpPr/>
          <p:nvPr/>
        </p:nvSpPr>
        <p:spPr>
          <a:xfrm>
            <a:off x="5321370" y="3965362"/>
            <a:ext cx="4567547" cy="990208"/>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Antibiotic therapy did not decrease the performance of 16S NGS</a:t>
            </a:r>
          </a:p>
        </p:txBody>
      </p:sp>
      <p:sp>
        <p:nvSpPr>
          <p:cNvPr id="11" name="Freeform 41">
            <a:extLst>
              <a:ext uri="{FF2B5EF4-FFF2-40B4-BE49-F238E27FC236}">
                <a16:creationId xmlns:a16="http://schemas.microsoft.com/office/drawing/2014/main" id="{48CF120A-C337-870B-DB58-3D52BD184305}"/>
              </a:ext>
            </a:extLst>
          </p:cNvPr>
          <p:cNvSpPr/>
          <p:nvPr/>
        </p:nvSpPr>
        <p:spPr>
          <a:xfrm>
            <a:off x="7373454" y="1736192"/>
            <a:ext cx="2515463" cy="990208"/>
          </a:xfrm>
          <a:prstGeom prst="roundRect">
            <a:avLst>
              <a:gd name="adj" fmla="val 9151"/>
            </a:avLst>
          </a:prstGeom>
          <a:solidFill>
            <a:srgbClr val="CFA4E4">
              <a:alpha val="50196"/>
            </a:srgb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lang="en-US" sz="1400" b="1" kern="0" dirty="0">
                <a:solidFill>
                  <a:prstClr val="white"/>
                </a:solidFill>
                <a:latin typeface="Century Gothic" panose="020B0502020202020204" pitchFamily="34" charset="0"/>
                <a:cs typeface="Arial" panose="020B0604020202020204" pitchFamily="34" charset="0"/>
              </a:rPr>
              <a:t>Superior in diagnosing heart valve biopsies</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2" name="Freeform 41">
            <a:extLst>
              <a:ext uri="{FF2B5EF4-FFF2-40B4-BE49-F238E27FC236}">
                <a16:creationId xmlns:a16="http://schemas.microsoft.com/office/drawing/2014/main" id="{08AFC5C8-ABCB-8BE6-A586-A94CE26D326A}"/>
              </a:ext>
            </a:extLst>
          </p:cNvPr>
          <p:cNvSpPr/>
          <p:nvPr/>
        </p:nvSpPr>
        <p:spPr>
          <a:xfrm>
            <a:off x="7373454" y="2850777"/>
            <a:ext cx="2515463" cy="990208"/>
          </a:xfrm>
          <a:prstGeom prst="roundRect">
            <a:avLst>
              <a:gd name="adj" fmla="val 9151"/>
            </a:avLst>
          </a:prstGeom>
          <a:solidFill>
            <a:schemeClr val="tx1">
              <a:lumMod val="75000"/>
              <a:lumOff val="2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In cases of soft-tissue infections and periprosthetic infections</a:t>
            </a:r>
          </a:p>
        </p:txBody>
      </p:sp>
      <p:sp>
        <p:nvSpPr>
          <p:cNvPr id="13" name="ZoneTexte 12">
            <a:extLst>
              <a:ext uri="{FF2B5EF4-FFF2-40B4-BE49-F238E27FC236}">
                <a16:creationId xmlns:a16="http://schemas.microsoft.com/office/drawing/2014/main" id="{C8F0DC0E-821B-D72D-1E8E-41480836B75C}"/>
              </a:ext>
            </a:extLst>
          </p:cNvPr>
          <p:cNvSpPr txBox="1"/>
          <p:nvPr/>
        </p:nvSpPr>
        <p:spPr>
          <a:xfrm>
            <a:off x="2729867" y="2046630"/>
            <a:ext cx="2377574" cy="369332"/>
          </a:xfrm>
          <a:prstGeom prst="rect">
            <a:avLst/>
          </a:prstGeom>
          <a:noFill/>
        </p:spPr>
        <p:txBody>
          <a:bodyPr wrap="none" rtlCol="0">
            <a:spAutoFit/>
          </a:bodyPr>
          <a:lstStyle/>
          <a:p>
            <a:r>
              <a:rPr lang="fr-FR" b="1" dirty="0" err="1">
                <a:latin typeface="Arial" panose="020B0604020202020204" pitchFamily="34" charset="0"/>
                <a:cs typeface="Arial" panose="020B0604020202020204" pitchFamily="34" charset="0"/>
              </a:rPr>
              <a:t>Enhanced</a:t>
            </a:r>
            <a:r>
              <a:rPr lang="fr-FR" b="1" dirty="0">
                <a:latin typeface="Arial" panose="020B0604020202020204" pitchFamily="34" charset="0"/>
                <a:cs typeface="Arial" panose="020B0604020202020204" pitchFamily="34" charset="0"/>
              </a:rPr>
              <a:t> </a:t>
            </a:r>
            <a:r>
              <a:rPr lang="fr-FR" b="1" dirty="0" err="1">
                <a:latin typeface="Arial" panose="020B0604020202020204" pitchFamily="34" charset="0"/>
                <a:cs typeface="Arial" panose="020B0604020202020204" pitchFamily="34" charset="0"/>
              </a:rPr>
              <a:t>detection</a:t>
            </a:r>
            <a:endParaRPr lang="fr-FR" b="1" dirty="0">
              <a:latin typeface="Arial" panose="020B0604020202020204" pitchFamily="34" charset="0"/>
              <a:cs typeface="Arial" panose="020B0604020202020204" pitchFamily="34" charset="0"/>
            </a:endParaRPr>
          </a:p>
        </p:txBody>
      </p:sp>
      <p:sp>
        <p:nvSpPr>
          <p:cNvPr id="14" name="ZoneTexte 13">
            <a:extLst>
              <a:ext uri="{FF2B5EF4-FFF2-40B4-BE49-F238E27FC236}">
                <a16:creationId xmlns:a16="http://schemas.microsoft.com/office/drawing/2014/main" id="{019AD7DA-FEBB-6CAE-D3E2-A861F337091B}"/>
              </a:ext>
            </a:extLst>
          </p:cNvPr>
          <p:cNvSpPr txBox="1"/>
          <p:nvPr/>
        </p:nvSpPr>
        <p:spPr>
          <a:xfrm>
            <a:off x="3268476" y="3163048"/>
            <a:ext cx="1838965" cy="369332"/>
          </a:xfrm>
          <a:prstGeom prst="rect">
            <a:avLst/>
          </a:prstGeom>
          <a:noFill/>
        </p:spPr>
        <p:txBody>
          <a:bodyPr wrap="none" rtlCol="0">
            <a:spAutoFit/>
          </a:bodyPr>
          <a:lstStyle/>
          <a:p>
            <a:r>
              <a:rPr lang="fr-FR" b="1" dirty="0" err="1">
                <a:latin typeface="Arial" panose="020B0604020202020204" pitchFamily="34" charset="0"/>
                <a:cs typeface="Arial" panose="020B0604020202020204" pitchFamily="34" charset="0"/>
              </a:rPr>
              <a:t>Highest</a:t>
            </a:r>
            <a:r>
              <a:rPr lang="fr-FR" b="1" dirty="0">
                <a:latin typeface="Arial" panose="020B0604020202020204" pitchFamily="34" charset="0"/>
                <a:cs typeface="Arial" panose="020B0604020202020204" pitchFamily="34" charset="0"/>
              </a:rPr>
              <a:t> impact</a:t>
            </a:r>
          </a:p>
        </p:txBody>
      </p:sp>
      <p:sp>
        <p:nvSpPr>
          <p:cNvPr id="15" name="ZoneTexte 14">
            <a:extLst>
              <a:ext uri="{FF2B5EF4-FFF2-40B4-BE49-F238E27FC236}">
                <a16:creationId xmlns:a16="http://schemas.microsoft.com/office/drawing/2014/main" id="{C9EB32BE-610C-B5C8-BD54-1327531B4750}"/>
              </a:ext>
            </a:extLst>
          </p:cNvPr>
          <p:cNvSpPr txBox="1"/>
          <p:nvPr/>
        </p:nvSpPr>
        <p:spPr>
          <a:xfrm>
            <a:off x="2515938" y="4016323"/>
            <a:ext cx="2591503" cy="923330"/>
          </a:xfrm>
          <a:prstGeom prst="rect">
            <a:avLst/>
          </a:prstGeom>
          <a:noFill/>
        </p:spPr>
        <p:txBody>
          <a:bodyPr wrap="square" rtlCol="0">
            <a:spAutoFit/>
          </a:bodyPr>
          <a:lstStyle/>
          <a:p>
            <a:pPr algn="r"/>
            <a:r>
              <a:rPr lang="fr-FR" b="1" dirty="0">
                <a:latin typeface="Arial" panose="020B0604020202020204" pitchFamily="34" charset="0"/>
                <a:cs typeface="Arial" panose="020B0604020202020204" pitchFamily="34" charset="0"/>
              </a:rPr>
              <a:t>Utility in patients </a:t>
            </a:r>
            <a:r>
              <a:rPr lang="fr-FR" b="1" dirty="0" err="1">
                <a:latin typeface="Arial" panose="020B0604020202020204" pitchFamily="34" charset="0"/>
                <a:cs typeface="Arial" panose="020B0604020202020204" pitchFamily="34" charset="0"/>
              </a:rPr>
              <a:t>who</a:t>
            </a:r>
            <a:r>
              <a:rPr lang="fr-FR" b="1" dirty="0">
                <a:latin typeface="Arial" panose="020B0604020202020204" pitchFamily="34" charset="0"/>
                <a:cs typeface="Arial" panose="020B0604020202020204" pitchFamily="34" charset="0"/>
              </a:rPr>
              <a:t> </a:t>
            </a:r>
            <a:r>
              <a:rPr lang="fr-FR" b="1" dirty="0" err="1">
                <a:latin typeface="Arial" panose="020B0604020202020204" pitchFamily="34" charset="0"/>
                <a:cs typeface="Arial" panose="020B0604020202020204" pitchFamily="34" charset="0"/>
              </a:rPr>
              <a:t>underwent</a:t>
            </a:r>
            <a:r>
              <a:rPr lang="fr-FR" b="1" dirty="0">
                <a:latin typeface="Arial" panose="020B0604020202020204" pitchFamily="34" charset="0"/>
                <a:cs typeface="Arial" panose="020B0604020202020204" pitchFamily="34" charset="0"/>
              </a:rPr>
              <a:t> </a:t>
            </a:r>
            <a:r>
              <a:rPr lang="fr-FR" b="1" dirty="0" err="1">
                <a:latin typeface="Arial" panose="020B0604020202020204" pitchFamily="34" charset="0"/>
                <a:cs typeface="Arial" panose="020B0604020202020204" pitchFamily="34" charset="0"/>
              </a:rPr>
              <a:t>antibiotic</a:t>
            </a:r>
            <a:r>
              <a:rPr lang="fr-FR" b="1" dirty="0">
                <a:latin typeface="Arial" panose="020B0604020202020204" pitchFamily="34" charset="0"/>
                <a:cs typeface="Arial" panose="020B0604020202020204" pitchFamily="34" charset="0"/>
              </a:rPr>
              <a:t> </a:t>
            </a:r>
            <a:r>
              <a:rPr lang="fr-FR" b="1" dirty="0" err="1">
                <a:latin typeface="Arial" panose="020B0604020202020204" pitchFamily="34" charset="0"/>
                <a:cs typeface="Arial" panose="020B0604020202020204" pitchFamily="34" charset="0"/>
              </a:rPr>
              <a:t>therapies</a:t>
            </a:r>
            <a:endParaRPr lang="fr-FR" b="1" dirty="0">
              <a:latin typeface="Arial" panose="020B0604020202020204" pitchFamily="34" charset="0"/>
              <a:cs typeface="Arial" panose="020B0604020202020204" pitchFamily="34" charset="0"/>
            </a:endParaRPr>
          </a:p>
        </p:txBody>
      </p:sp>
      <p:sp>
        <p:nvSpPr>
          <p:cNvPr id="2" name="Espace réservé du contenu 16">
            <a:extLst>
              <a:ext uri="{FF2B5EF4-FFF2-40B4-BE49-F238E27FC236}">
                <a16:creationId xmlns:a16="http://schemas.microsoft.com/office/drawing/2014/main" id="{AA2BBC3C-FCA1-7D0F-0915-63C5602834F7}"/>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Alexandru BOTAN et al., ECCMID</a:t>
            </a:r>
            <a:r>
              <a:rPr lang="fr-FR" sz="1200" i="1" baseline="30000" dirty="0">
                <a:latin typeface="Century Gothic" panose="020B0502020202020204" pitchFamily="34" charset="0"/>
              </a:rPr>
              <a:t>®</a:t>
            </a:r>
            <a:r>
              <a:rPr lang="fr-FR" sz="1200" i="1" dirty="0">
                <a:latin typeface="Century Gothic" panose="020B0502020202020204" pitchFamily="34" charset="0"/>
              </a:rPr>
              <a:t> 2024, Abs.#O0420</a:t>
            </a:r>
          </a:p>
        </p:txBody>
      </p:sp>
    </p:spTree>
    <p:extLst>
      <p:ext uri="{BB962C8B-B14F-4D97-AF65-F5344CB8AC3E}">
        <p14:creationId xmlns:p14="http://schemas.microsoft.com/office/powerpoint/2010/main" val="387093171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F22E05C-49A3-759B-580F-CD3DA10F8CEA}"/>
              </a:ext>
            </a:extLst>
          </p:cNvPr>
          <p:cNvSpPr>
            <a:spLocks noGrp="1"/>
          </p:cNvSpPr>
          <p:nvPr>
            <p:ph type="title"/>
          </p:nvPr>
        </p:nvSpPr>
        <p:spPr/>
        <p:txBody>
          <a:bodyPr/>
          <a:lstStyle/>
          <a:p>
            <a:r>
              <a:rPr lang="en-US" dirty="0"/>
              <a:t>Why bioinformatics is the future of clinical microbiology - impact of data driven approaches</a:t>
            </a:r>
            <a:endParaRPr lang="fr-FR" dirty="0"/>
          </a:p>
        </p:txBody>
      </p:sp>
      <p:sp>
        <p:nvSpPr>
          <p:cNvPr id="3" name="Espace réservé du contenu 2">
            <a:extLst>
              <a:ext uri="{FF2B5EF4-FFF2-40B4-BE49-F238E27FC236}">
                <a16:creationId xmlns:a16="http://schemas.microsoft.com/office/drawing/2014/main" id="{8281CF1D-6257-7DBD-644F-AD2F0C812FDA}"/>
              </a:ext>
            </a:extLst>
          </p:cNvPr>
          <p:cNvSpPr>
            <a:spLocks noGrp="1"/>
          </p:cNvSpPr>
          <p:nvPr>
            <p:ph sz="quarter" idx="10"/>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sp>
        <p:nvSpPr>
          <p:cNvPr id="6" name="Espace réservé du contenu 5">
            <a:extLst>
              <a:ext uri="{FF2B5EF4-FFF2-40B4-BE49-F238E27FC236}">
                <a16:creationId xmlns:a16="http://schemas.microsoft.com/office/drawing/2014/main" id="{576A22CF-5AA8-3E12-A5AF-5F5310323749}"/>
              </a:ext>
            </a:extLst>
          </p:cNvPr>
          <p:cNvSpPr>
            <a:spLocks noGrp="1"/>
          </p:cNvSpPr>
          <p:nvPr>
            <p:ph sz="quarter" idx="11"/>
          </p:nvPr>
        </p:nvSpPr>
        <p:spPr>
          <a:xfrm>
            <a:off x="3017520" y="148484"/>
            <a:ext cx="8873932" cy="491595"/>
          </a:xfrm>
        </p:spPr>
        <p:txBody>
          <a:bodyPr/>
          <a:lstStyle/>
          <a:p>
            <a:r>
              <a:rPr lang="en-US" dirty="0"/>
              <a:t>Empowering young microbiologists: bioinformatic tools for routine workflows</a:t>
            </a:r>
            <a:endParaRPr lang="fr-FR" dirty="0"/>
          </a:p>
        </p:txBody>
      </p:sp>
    </p:spTree>
    <p:extLst>
      <p:ext uri="{BB962C8B-B14F-4D97-AF65-F5344CB8AC3E}">
        <p14:creationId xmlns:p14="http://schemas.microsoft.com/office/powerpoint/2010/main" val="394047693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B8979556-D4FD-3620-6588-D833B5A1E8C8}"/>
              </a:ext>
            </a:extLst>
          </p:cNvPr>
          <p:cNvSpPr>
            <a:spLocks noGrp="1"/>
          </p:cNvSpPr>
          <p:nvPr>
            <p:ph type="title"/>
          </p:nvPr>
        </p:nvSpPr>
        <p:spPr/>
        <p:txBody>
          <a:bodyPr/>
          <a:lstStyle/>
          <a:p>
            <a:endParaRPr lang="fr-FR" dirty="0"/>
          </a:p>
        </p:txBody>
      </p:sp>
      <p:sp>
        <p:nvSpPr>
          <p:cNvPr id="6" name="Espace réservé du contenu 5">
            <a:extLst>
              <a:ext uri="{FF2B5EF4-FFF2-40B4-BE49-F238E27FC236}">
                <a16:creationId xmlns:a16="http://schemas.microsoft.com/office/drawing/2014/main" id="{38CEA901-EA3B-B8D8-5FBA-044A28CF742B}"/>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grpSp>
        <p:nvGrpSpPr>
          <p:cNvPr id="25" name="Groupe 24">
            <a:extLst>
              <a:ext uri="{FF2B5EF4-FFF2-40B4-BE49-F238E27FC236}">
                <a16:creationId xmlns:a16="http://schemas.microsoft.com/office/drawing/2014/main" id="{C9A01EF0-4015-D49C-2696-16219D1D7F49}"/>
              </a:ext>
            </a:extLst>
          </p:cNvPr>
          <p:cNvGrpSpPr/>
          <p:nvPr/>
        </p:nvGrpSpPr>
        <p:grpSpPr>
          <a:xfrm>
            <a:off x="3168259" y="1144389"/>
            <a:ext cx="6919126" cy="4569223"/>
            <a:chOff x="2676061" y="1212532"/>
            <a:chExt cx="6919126" cy="4569223"/>
          </a:xfrm>
        </p:grpSpPr>
        <p:sp>
          <p:nvSpPr>
            <p:cNvPr id="9" name="Ellipse 8">
              <a:extLst>
                <a:ext uri="{FF2B5EF4-FFF2-40B4-BE49-F238E27FC236}">
                  <a16:creationId xmlns:a16="http://schemas.microsoft.com/office/drawing/2014/main" id="{1D6D1D48-11CA-2CB5-DDE2-B5A25905E0A9}"/>
                </a:ext>
              </a:extLst>
            </p:cNvPr>
            <p:cNvSpPr/>
            <p:nvPr/>
          </p:nvSpPr>
          <p:spPr>
            <a:xfrm>
              <a:off x="3806952" y="1212532"/>
              <a:ext cx="2907792" cy="2907792"/>
            </a:xfrm>
            <a:prstGeom prst="ellipse">
              <a:avLst/>
            </a:prstGeom>
            <a:solidFill>
              <a:srgbClr val="5E247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llipse 9">
              <a:extLst>
                <a:ext uri="{FF2B5EF4-FFF2-40B4-BE49-F238E27FC236}">
                  <a16:creationId xmlns:a16="http://schemas.microsoft.com/office/drawing/2014/main" id="{3ECB7550-E25B-615D-623A-D8BC416B6E92}"/>
                </a:ext>
              </a:extLst>
            </p:cNvPr>
            <p:cNvSpPr/>
            <p:nvPr/>
          </p:nvSpPr>
          <p:spPr>
            <a:xfrm>
              <a:off x="5608320" y="1212532"/>
              <a:ext cx="2907792" cy="2907792"/>
            </a:xfrm>
            <a:prstGeom prst="ellipse">
              <a:avLst/>
            </a:prstGeom>
            <a:solidFill>
              <a:srgbClr val="5E247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llipse 10">
              <a:extLst>
                <a:ext uri="{FF2B5EF4-FFF2-40B4-BE49-F238E27FC236}">
                  <a16:creationId xmlns:a16="http://schemas.microsoft.com/office/drawing/2014/main" id="{26B62DE9-FC1A-5ED5-7E3E-C58302E45086}"/>
                </a:ext>
              </a:extLst>
            </p:cNvPr>
            <p:cNvSpPr/>
            <p:nvPr/>
          </p:nvSpPr>
          <p:spPr>
            <a:xfrm>
              <a:off x="4681728" y="2745947"/>
              <a:ext cx="2907792" cy="2907792"/>
            </a:xfrm>
            <a:prstGeom prst="ellipse">
              <a:avLst/>
            </a:prstGeom>
            <a:solidFill>
              <a:srgbClr val="5E247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a:extLst>
                <a:ext uri="{FF2B5EF4-FFF2-40B4-BE49-F238E27FC236}">
                  <a16:creationId xmlns:a16="http://schemas.microsoft.com/office/drawing/2014/main" id="{347AF777-C1CC-CED0-5024-D6A3378A8EB3}"/>
                </a:ext>
              </a:extLst>
            </p:cNvPr>
            <p:cNvSpPr txBox="1"/>
            <p:nvPr/>
          </p:nvSpPr>
          <p:spPr>
            <a:xfrm>
              <a:off x="5220245" y="4463887"/>
              <a:ext cx="1830758" cy="369332"/>
            </a:xfrm>
            <a:prstGeom prst="rect">
              <a:avLst/>
            </a:prstGeom>
            <a:noFill/>
          </p:spPr>
          <p:txBody>
            <a:bodyPr wrap="none" rtlCol="0">
              <a:spAutoFit/>
            </a:bodyPr>
            <a:lstStyle/>
            <a:p>
              <a:r>
                <a:rPr lang="fr-FR" sz="1800" kern="100" dirty="0" err="1">
                  <a:solidFill>
                    <a:schemeClr val="bg1"/>
                  </a:solidFill>
                  <a:effectLst/>
                  <a:latin typeface="Arial" panose="020B0604020202020204" pitchFamily="34" charset="0"/>
                  <a:ea typeface="Aptos" panose="020B0004020202020204" pitchFamily="34" charset="0"/>
                  <a:cs typeface="Arial" panose="020B0604020202020204" pitchFamily="34" charset="0"/>
                </a:rPr>
                <a:t>Bioinformatician</a:t>
              </a:r>
              <a:endParaRPr lang="fr-FR" sz="18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13" name="ZoneTexte 12">
              <a:extLst>
                <a:ext uri="{FF2B5EF4-FFF2-40B4-BE49-F238E27FC236}">
                  <a16:creationId xmlns:a16="http://schemas.microsoft.com/office/drawing/2014/main" id="{9EB7E8B6-BA90-0501-9514-9E4C575E90E2}"/>
                </a:ext>
              </a:extLst>
            </p:cNvPr>
            <p:cNvSpPr txBox="1"/>
            <p:nvPr/>
          </p:nvSpPr>
          <p:spPr>
            <a:xfrm>
              <a:off x="3983332" y="2477146"/>
              <a:ext cx="1594026" cy="378565"/>
            </a:xfrm>
            <a:prstGeom prst="rect">
              <a:avLst/>
            </a:prstGeom>
            <a:noFill/>
          </p:spPr>
          <p:txBody>
            <a:bodyPr wrap="none" rtlCol="0">
              <a:spAutoFit/>
            </a:bodyPr>
            <a:lstStyle/>
            <a:p>
              <a:pPr>
                <a:lnSpc>
                  <a:spcPct val="107000"/>
                </a:lnSpc>
                <a:spcAft>
                  <a:spcPts val="800"/>
                </a:spcAft>
              </a:pPr>
              <a:r>
                <a:rPr lang="fr-FR" sz="1800" kern="100" dirty="0" err="1">
                  <a:solidFill>
                    <a:schemeClr val="bg1"/>
                  </a:solidFill>
                  <a:effectLst/>
                  <a:latin typeface="Arial" panose="020B0604020202020204" pitchFamily="34" charset="0"/>
                  <a:ea typeface="Aptos" panose="020B0004020202020204" pitchFamily="34" charset="0"/>
                  <a:cs typeface="Arial" panose="020B0604020202020204" pitchFamily="34" charset="0"/>
                </a:rPr>
                <a:t>Microbiologist</a:t>
              </a:r>
              <a:endParaRPr lang="fr-FR" sz="18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14" name="ZoneTexte 13">
              <a:extLst>
                <a:ext uri="{FF2B5EF4-FFF2-40B4-BE49-F238E27FC236}">
                  <a16:creationId xmlns:a16="http://schemas.microsoft.com/office/drawing/2014/main" id="{5060AA8F-9938-95D4-FCDB-62CE590482E1}"/>
                </a:ext>
              </a:extLst>
            </p:cNvPr>
            <p:cNvSpPr txBox="1"/>
            <p:nvPr/>
          </p:nvSpPr>
          <p:spPr>
            <a:xfrm>
              <a:off x="7062216" y="2477146"/>
              <a:ext cx="1066318" cy="378565"/>
            </a:xfrm>
            <a:prstGeom prst="rect">
              <a:avLst/>
            </a:prstGeom>
            <a:noFill/>
          </p:spPr>
          <p:txBody>
            <a:bodyPr wrap="none" rtlCol="0">
              <a:spAutoFit/>
            </a:bodyPr>
            <a:lstStyle/>
            <a:p>
              <a:pPr>
                <a:lnSpc>
                  <a:spcPct val="107000"/>
                </a:lnSpc>
                <a:spcAft>
                  <a:spcPts val="800"/>
                </a:spcAft>
              </a:pPr>
              <a:r>
                <a:rPr lang="fr-FR" sz="1800" kern="100" dirty="0" err="1">
                  <a:solidFill>
                    <a:schemeClr val="bg1"/>
                  </a:solidFill>
                  <a:effectLst/>
                  <a:latin typeface="Arial" panose="020B0604020202020204" pitchFamily="34" charset="0"/>
                  <a:ea typeface="Aptos" panose="020B0004020202020204" pitchFamily="34" charset="0"/>
                  <a:cs typeface="Arial" panose="020B0604020202020204" pitchFamily="34" charset="0"/>
                </a:rPr>
                <a:t>Clinician</a:t>
              </a:r>
              <a:endParaRPr lang="fr-FR" sz="18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15" name="Rectangle 14">
              <a:extLst>
                <a:ext uri="{FF2B5EF4-FFF2-40B4-BE49-F238E27FC236}">
                  <a16:creationId xmlns:a16="http://schemas.microsoft.com/office/drawing/2014/main" id="{A68D4088-C0CF-87AA-F203-4CAFD577E13E}"/>
                </a:ext>
              </a:extLst>
            </p:cNvPr>
            <p:cNvSpPr/>
            <p:nvPr/>
          </p:nvSpPr>
          <p:spPr>
            <a:xfrm>
              <a:off x="2676061" y="5107876"/>
              <a:ext cx="1801368" cy="673879"/>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Data Science</a:t>
              </a:r>
            </a:p>
          </p:txBody>
        </p:sp>
        <p:sp>
          <p:nvSpPr>
            <p:cNvPr id="16" name="Rectangle 15">
              <a:extLst>
                <a:ext uri="{FF2B5EF4-FFF2-40B4-BE49-F238E27FC236}">
                  <a16:creationId xmlns:a16="http://schemas.microsoft.com/office/drawing/2014/main" id="{52EC7F78-9132-340B-70D9-6555159CA30A}"/>
                </a:ext>
              </a:extLst>
            </p:cNvPr>
            <p:cNvSpPr/>
            <p:nvPr/>
          </p:nvSpPr>
          <p:spPr>
            <a:xfrm>
              <a:off x="7793819" y="5107876"/>
              <a:ext cx="1801368" cy="673879"/>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fr-FR" sz="18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Software Engineering</a:t>
              </a:r>
            </a:p>
          </p:txBody>
        </p:sp>
        <p:pic>
          <p:nvPicPr>
            <p:cNvPr id="23" name="Image 22" descr="Une image contenant clipart, Graphique, conception&#10;&#10;Description générée automatiquement">
              <a:extLst>
                <a:ext uri="{FF2B5EF4-FFF2-40B4-BE49-F238E27FC236}">
                  <a16:creationId xmlns:a16="http://schemas.microsoft.com/office/drawing/2014/main" id="{CDC6E5E3-2F83-7AD5-D9C1-FC6291AA831F}"/>
                </a:ext>
              </a:extLst>
            </p:cNvPr>
            <p:cNvPicPr>
              <a:picLocks noChangeAspect="1"/>
            </p:cNvPicPr>
            <p:nvPr/>
          </p:nvPicPr>
          <p:blipFill>
            <a:blip r:embed="rId2"/>
            <a:stretch>
              <a:fillRect/>
            </a:stretch>
          </p:blipFill>
          <p:spPr>
            <a:xfrm>
              <a:off x="5754624" y="2946060"/>
              <a:ext cx="762000" cy="575733"/>
            </a:xfrm>
            <a:prstGeom prst="rect">
              <a:avLst/>
            </a:prstGeom>
          </p:spPr>
        </p:pic>
      </p:grpSp>
      <p:sp>
        <p:nvSpPr>
          <p:cNvPr id="24" name="Rectangle 23">
            <a:extLst>
              <a:ext uri="{FF2B5EF4-FFF2-40B4-BE49-F238E27FC236}">
                <a16:creationId xmlns:a16="http://schemas.microsoft.com/office/drawing/2014/main" id="{18F121BA-AFA3-A33F-8887-85EC64C936DF}"/>
              </a:ext>
            </a:extLst>
          </p:cNvPr>
          <p:cNvSpPr/>
          <p:nvPr/>
        </p:nvSpPr>
        <p:spPr>
          <a:xfrm>
            <a:off x="2250760" y="910943"/>
            <a:ext cx="8754124" cy="5036114"/>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extLst>
      <p:ext uri="{BB962C8B-B14F-4D97-AF65-F5344CB8AC3E}">
        <p14:creationId xmlns:p14="http://schemas.microsoft.com/office/powerpoint/2010/main" val="57850236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e 21">
            <a:extLst>
              <a:ext uri="{FF2B5EF4-FFF2-40B4-BE49-F238E27FC236}">
                <a16:creationId xmlns:a16="http://schemas.microsoft.com/office/drawing/2014/main" id="{A9109980-0767-7373-1FBD-E7445D49631E}"/>
              </a:ext>
            </a:extLst>
          </p:cNvPr>
          <p:cNvGrpSpPr/>
          <p:nvPr/>
        </p:nvGrpSpPr>
        <p:grpSpPr>
          <a:xfrm>
            <a:off x="4830063" y="1655364"/>
            <a:ext cx="3201416" cy="3683559"/>
            <a:chOff x="4753864" y="1782521"/>
            <a:chExt cx="3201416" cy="3683559"/>
          </a:xfrm>
        </p:grpSpPr>
        <p:grpSp>
          <p:nvGrpSpPr>
            <p:cNvPr id="17" name="Groupe 16">
              <a:extLst>
                <a:ext uri="{FF2B5EF4-FFF2-40B4-BE49-F238E27FC236}">
                  <a16:creationId xmlns:a16="http://schemas.microsoft.com/office/drawing/2014/main" id="{E8B2405C-D3DE-43D7-18DC-BC39A9523371}"/>
                </a:ext>
              </a:extLst>
            </p:cNvPr>
            <p:cNvGrpSpPr/>
            <p:nvPr/>
          </p:nvGrpSpPr>
          <p:grpSpPr>
            <a:xfrm>
              <a:off x="4911917" y="1831217"/>
              <a:ext cx="2885311" cy="3210246"/>
              <a:chOff x="4978528" y="1981200"/>
              <a:chExt cx="2885311" cy="3210246"/>
            </a:xfrm>
          </p:grpSpPr>
          <p:pic>
            <p:nvPicPr>
              <p:cNvPr id="9" name="Image 8">
                <a:extLst>
                  <a:ext uri="{FF2B5EF4-FFF2-40B4-BE49-F238E27FC236}">
                    <a16:creationId xmlns:a16="http://schemas.microsoft.com/office/drawing/2014/main" id="{449693C9-169B-6903-2C00-A16F0865131D}"/>
                  </a:ext>
                </a:extLst>
              </p:cNvPr>
              <p:cNvPicPr>
                <a:picLocks noChangeAspect="1"/>
              </p:cNvPicPr>
              <p:nvPr/>
            </p:nvPicPr>
            <p:blipFill rotWithShape="1">
              <a:blip r:embed="rId2"/>
              <a:srcRect l="29085" t="28890" r="47248" b="34222"/>
              <a:stretch/>
            </p:blipFill>
            <p:spPr>
              <a:xfrm>
                <a:off x="4978528" y="1981200"/>
                <a:ext cx="2885311" cy="2529840"/>
              </a:xfrm>
              <a:prstGeom prst="rect">
                <a:avLst/>
              </a:prstGeom>
            </p:spPr>
          </p:pic>
          <p:sp>
            <p:nvSpPr>
              <p:cNvPr id="12" name="ZoneTexte 11">
                <a:extLst>
                  <a:ext uri="{FF2B5EF4-FFF2-40B4-BE49-F238E27FC236}">
                    <a16:creationId xmlns:a16="http://schemas.microsoft.com/office/drawing/2014/main" id="{B4D4ECF0-2359-B04B-0981-B2FCA72ACABA}"/>
                  </a:ext>
                </a:extLst>
              </p:cNvPr>
              <p:cNvSpPr txBox="1"/>
              <p:nvPr/>
            </p:nvSpPr>
            <p:spPr>
              <a:xfrm>
                <a:off x="5488877" y="4732666"/>
                <a:ext cx="1864613" cy="458780"/>
              </a:xfrm>
              <a:prstGeom prst="rect">
                <a:avLst/>
              </a:prstGeom>
              <a:noFill/>
            </p:spPr>
            <p:txBody>
              <a:bodyPr wrap="none" rtlCol="0">
                <a:spAutoFit/>
              </a:bodyPr>
              <a:lstStyle/>
              <a:p>
                <a:pPr>
                  <a:lnSpc>
                    <a:spcPct val="107000"/>
                  </a:lnSpc>
                  <a:spcAft>
                    <a:spcPts val="800"/>
                  </a:spcAft>
                </a:pPr>
                <a:r>
                  <a:rPr lang="fr-FR" sz="2400" kern="100" dirty="0">
                    <a:effectLst/>
                    <a:latin typeface="Arial" panose="020B0604020202020204" pitchFamily="34" charset="0"/>
                    <a:ea typeface="Aptos" panose="020B0004020202020204" pitchFamily="34" charset="0"/>
                    <a:cs typeface="Arial" panose="020B0604020202020204" pitchFamily="34" charset="0"/>
                  </a:rPr>
                  <a:t>Surveillance</a:t>
                </a:r>
              </a:p>
            </p:txBody>
          </p:sp>
        </p:grpSp>
        <p:sp>
          <p:nvSpPr>
            <p:cNvPr id="16" name="Rectangle 15">
              <a:extLst>
                <a:ext uri="{FF2B5EF4-FFF2-40B4-BE49-F238E27FC236}">
                  <a16:creationId xmlns:a16="http://schemas.microsoft.com/office/drawing/2014/main" id="{102E598C-4E37-6BD8-A7FC-E8A54E40B2F4}"/>
                </a:ext>
              </a:extLst>
            </p:cNvPr>
            <p:cNvSpPr/>
            <p:nvPr/>
          </p:nvSpPr>
          <p:spPr>
            <a:xfrm>
              <a:off x="4753864" y="1782521"/>
              <a:ext cx="3201416" cy="368355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23" name="Groupe 22">
            <a:extLst>
              <a:ext uri="{FF2B5EF4-FFF2-40B4-BE49-F238E27FC236}">
                <a16:creationId xmlns:a16="http://schemas.microsoft.com/office/drawing/2014/main" id="{5583F2B9-CBF8-A3CD-3965-A67D937A54BA}"/>
              </a:ext>
            </a:extLst>
          </p:cNvPr>
          <p:cNvGrpSpPr/>
          <p:nvPr/>
        </p:nvGrpSpPr>
        <p:grpSpPr>
          <a:xfrm>
            <a:off x="8452103" y="1655364"/>
            <a:ext cx="3201416" cy="3683559"/>
            <a:chOff x="8452104" y="1782521"/>
            <a:chExt cx="3201416" cy="3683559"/>
          </a:xfrm>
        </p:grpSpPr>
        <p:grpSp>
          <p:nvGrpSpPr>
            <p:cNvPr id="19" name="Groupe 18">
              <a:extLst>
                <a:ext uri="{FF2B5EF4-FFF2-40B4-BE49-F238E27FC236}">
                  <a16:creationId xmlns:a16="http://schemas.microsoft.com/office/drawing/2014/main" id="{ADE9B967-D3AB-EFCC-6ED1-B68C0C9D5C75}"/>
                </a:ext>
              </a:extLst>
            </p:cNvPr>
            <p:cNvGrpSpPr/>
            <p:nvPr/>
          </p:nvGrpSpPr>
          <p:grpSpPr>
            <a:xfrm>
              <a:off x="8767636" y="2207137"/>
              <a:ext cx="2570352" cy="2834326"/>
              <a:chOff x="8758049" y="2357120"/>
              <a:chExt cx="2570352" cy="2834326"/>
            </a:xfrm>
          </p:grpSpPr>
          <p:pic>
            <p:nvPicPr>
              <p:cNvPr id="10" name="Image 9">
                <a:extLst>
                  <a:ext uri="{FF2B5EF4-FFF2-40B4-BE49-F238E27FC236}">
                    <a16:creationId xmlns:a16="http://schemas.microsoft.com/office/drawing/2014/main" id="{E2C07731-85EA-097D-CAE5-D3EBD395EA63}"/>
                  </a:ext>
                </a:extLst>
              </p:cNvPr>
              <p:cNvPicPr>
                <a:picLocks noChangeAspect="1"/>
              </p:cNvPicPr>
              <p:nvPr/>
            </p:nvPicPr>
            <p:blipFill rotWithShape="1">
              <a:blip r:embed="rId2"/>
              <a:srcRect l="54336" t="34372" r="24581" b="37185"/>
              <a:stretch/>
            </p:blipFill>
            <p:spPr>
              <a:xfrm>
                <a:off x="8758049" y="2357120"/>
                <a:ext cx="2570352" cy="1950720"/>
              </a:xfrm>
              <a:prstGeom prst="rect">
                <a:avLst/>
              </a:prstGeom>
            </p:spPr>
          </p:pic>
          <p:sp>
            <p:nvSpPr>
              <p:cNvPr id="13" name="ZoneTexte 12">
                <a:extLst>
                  <a:ext uri="{FF2B5EF4-FFF2-40B4-BE49-F238E27FC236}">
                    <a16:creationId xmlns:a16="http://schemas.microsoft.com/office/drawing/2014/main" id="{CCB9B4CB-251C-A327-5482-4DAB63A1E369}"/>
                  </a:ext>
                </a:extLst>
              </p:cNvPr>
              <p:cNvSpPr txBox="1"/>
              <p:nvPr/>
            </p:nvSpPr>
            <p:spPr>
              <a:xfrm>
                <a:off x="8864056" y="4732666"/>
                <a:ext cx="2358338" cy="458780"/>
              </a:xfrm>
              <a:prstGeom prst="rect">
                <a:avLst/>
              </a:prstGeom>
              <a:noFill/>
            </p:spPr>
            <p:txBody>
              <a:bodyPr wrap="none" rtlCol="0">
                <a:spAutoFit/>
              </a:bodyPr>
              <a:lstStyle/>
              <a:p>
                <a:pPr>
                  <a:lnSpc>
                    <a:spcPct val="107000"/>
                  </a:lnSpc>
                  <a:spcAft>
                    <a:spcPts val="800"/>
                  </a:spcAft>
                </a:pPr>
                <a:r>
                  <a:rPr lang="fr-FR" sz="2400" kern="100" dirty="0">
                    <a:effectLst/>
                    <a:latin typeface="Arial" panose="020B0604020202020204" pitchFamily="34" charset="0"/>
                    <a:ea typeface="Aptos" panose="020B0004020202020204" pitchFamily="34" charset="0"/>
                    <a:cs typeface="Arial" panose="020B0604020202020204" pitchFamily="34" charset="0"/>
                  </a:rPr>
                  <a:t>Infection control</a:t>
                </a:r>
              </a:p>
            </p:txBody>
          </p:sp>
        </p:grpSp>
        <p:sp>
          <p:nvSpPr>
            <p:cNvPr id="18" name="Rectangle 17">
              <a:extLst>
                <a:ext uri="{FF2B5EF4-FFF2-40B4-BE49-F238E27FC236}">
                  <a16:creationId xmlns:a16="http://schemas.microsoft.com/office/drawing/2014/main" id="{31BEA1E1-B99D-F79A-0DC3-9E49EA30DDFD}"/>
                </a:ext>
              </a:extLst>
            </p:cNvPr>
            <p:cNvSpPr/>
            <p:nvPr/>
          </p:nvSpPr>
          <p:spPr>
            <a:xfrm>
              <a:off x="8452104" y="1782521"/>
              <a:ext cx="3201416" cy="368355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21" name="Groupe 20">
            <a:extLst>
              <a:ext uri="{FF2B5EF4-FFF2-40B4-BE49-F238E27FC236}">
                <a16:creationId xmlns:a16="http://schemas.microsoft.com/office/drawing/2014/main" id="{8DDED0F5-E65F-539D-0E0A-5B270BFC6002}"/>
              </a:ext>
            </a:extLst>
          </p:cNvPr>
          <p:cNvGrpSpPr/>
          <p:nvPr/>
        </p:nvGrpSpPr>
        <p:grpSpPr>
          <a:xfrm>
            <a:off x="1208023" y="1655364"/>
            <a:ext cx="3201416" cy="3683559"/>
            <a:chOff x="1208024" y="1782521"/>
            <a:chExt cx="3201416" cy="3683559"/>
          </a:xfrm>
        </p:grpSpPr>
        <p:grpSp>
          <p:nvGrpSpPr>
            <p:cNvPr id="15" name="Groupe 14">
              <a:extLst>
                <a:ext uri="{FF2B5EF4-FFF2-40B4-BE49-F238E27FC236}">
                  <a16:creationId xmlns:a16="http://schemas.microsoft.com/office/drawing/2014/main" id="{CFAB7372-B232-5122-694D-143FDACE4551}"/>
                </a:ext>
              </a:extLst>
            </p:cNvPr>
            <p:cNvGrpSpPr/>
            <p:nvPr/>
          </p:nvGrpSpPr>
          <p:grpSpPr>
            <a:xfrm>
              <a:off x="1919707" y="1831217"/>
              <a:ext cx="1778051" cy="3210246"/>
              <a:chOff x="2407894" y="1981200"/>
              <a:chExt cx="1778051" cy="3210246"/>
            </a:xfrm>
          </p:grpSpPr>
          <p:pic>
            <p:nvPicPr>
              <p:cNvPr id="7" name="Image 6">
                <a:extLst>
                  <a:ext uri="{FF2B5EF4-FFF2-40B4-BE49-F238E27FC236}">
                    <a16:creationId xmlns:a16="http://schemas.microsoft.com/office/drawing/2014/main" id="{987B4708-AB69-EB57-A423-971F499737F5}"/>
                  </a:ext>
                </a:extLst>
              </p:cNvPr>
              <p:cNvPicPr>
                <a:picLocks noChangeAspect="1"/>
              </p:cNvPicPr>
              <p:nvPr/>
            </p:nvPicPr>
            <p:blipFill rotWithShape="1">
              <a:blip r:embed="rId2"/>
              <a:srcRect l="10333" t="28890" r="77083" b="34222"/>
              <a:stretch/>
            </p:blipFill>
            <p:spPr>
              <a:xfrm>
                <a:off x="2529840" y="1981200"/>
                <a:ext cx="1534160" cy="2529840"/>
              </a:xfrm>
              <a:prstGeom prst="rect">
                <a:avLst/>
              </a:prstGeom>
            </p:spPr>
          </p:pic>
          <p:sp>
            <p:nvSpPr>
              <p:cNvPr id="11" name="ZoneTexte 10">
                <a:extLst>
                  <a:ext uri="{FF2B5EF4-FFF2-40B4-BE49-F238E27FC236}">
                    <a16:creationId xmlns:a16="http://schemas.microsoft.com/office/drawing/2014/main" id="{0A807F08-9F56-2100-F323-0582C68AAD43}"/>
                  </a:ext>
                </a:extLst>
              </p:cNvPr>
              <p:cNvSpPr txBox="1"/>
              <p:nvPr/>
            </p:nvSpPr>
            <p:spPr>
              <a:xfrm>
                <a:off x="2407894" y="4732666"/>
                <a:ext cx="1778051" cy="458780"/>
              </a:xfrm>
              <a:prstGeom prst="rect">
                <a:avLst/>
              </a:prstGeom>
              <a:noFill/>
            </p:spPr>
            <p:txBody>
              <a:bodyPr wrap="none" rtlCol="0">
                <a:spAutoFit/>
              </a:bodyPr>
              <a:lstStyle/>
              <a:p>
                <a:pPr>
                  <a:lnSpc>
                    <a:spcPct val="107000"/>
                  </a:lnSpc>
                  <a:spcAft>
                    <a:spcPts val="800"/>
                  </a:spcAft>
                </a:pPr>
                <a:r>
                  <a:rPr lang="fr-FR" sz="2400" kern="100" dirty="0">
                    <a:effectLst/>
                    <a:latin typeface="Arial" panose="020B0604020202020204" pitchFamily="34" charset="0"/>
                    <a:ea typeface="Aptos" panose="020B0004020202020204" pitchFamily="34" charset="0"/>
                    <a:cs typeface="Arial" panose="020B0604020202020204" pitchFamily="34" charset="0"/>
                  </a:rPr>
                  <a:t>Diagnostics</a:t>
                </a:r>
              </a:p>
            </p:txBody>
          </p:sp>
        </p:grpSp>
        <p:sp>
          <p:nvSpPr>
            <p:cNvPr id="20" name="Rectangle 19">
              <a:extLst>
                <a:ext uri="{FF2B5EF4-FFF2-40B4-BE49-F238E27FC236}">
                  <a16:creationId xmlns:a16="http://schemas.microsoft.com/office/drawing/2014/main" id="{05D4349E-8D81-63A3-3B02-F54D41CE1807}"/>
                </a:ext>
              </a:extLst>
            </p:cNvPr>
            <p:cNvSpPr/>
            <p:nvPr/>
          </p:nvSpPr>
          <p:spPr>
            <a:xfrm>
              <a:off x="1208024" y="1782521"/>
              <a:ext cx="3201416" cy="368355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
        <p:nvSpPr>
          <p:cNvPr id="4" name="Titre 3">
            <a:extLst>
              <a:ext uri="{FF2B5EF4-FFF2-40B4-BE49-F238E27FC236}">
                <a16:creationId xmlns:a16="http://schemas.microsoft.com/office/drawing/2014/main" id="{BEF16DA8-BFCF-0C6A-3B96-8105EA7D0B5B}"/>
              </a:ext>
            </a:extLst>
          </p:cNvPr>
          <p:cNvSpPr>
            <a:spLocks noGrp="1"/>
          </p:cNvSpPr>
          <p:nvPr>
            <p:ph type="title"/>
          </p:nvPr>
        </p:nvSpPr>
        <p:spPr/>
        <p:txBody>
          <a:bodyPr/>
          <a:lstStyle/>
          <a:p>
            <a:r>
              <a:rPr lang="fr-FR" dirty="0"/>
              <a:t>Apply </a:t>
            </a:r>
            <a:r>
              <a:rPr lang="fr-FR" dirty="0" err="1"/>
              <a:t>genomics</a:t>
            </a:r>
            <a:r>
              <a:rPr lang="fr-FR" dirty="0"/>
              <a:t> </a:t>
            </a:r>
            <a:r>
              <a:rPr lang="fr-FR" dirty="0" err="1"/>
              <a:t>wherever</a:t>
            </a:r>
            <a:r>
              <a:rPr lang="fr-FR" dirty="0"/>
              <a:t> </a:t>
            </a:r>
            <a:r>
              <a:rPr lang="fr-FR" dirty="0" err="1"/>
              <a:t>it</a:t>
            </a:r>
            <a:r>
              <a:rPr lang="fr-FR" dirty="0"/>
              <a:t> </a:t>
            </a:r>
            <a:r>
              <a:rPr lang="fr-FR" dirty="0" err="1"/>
              <a:t>makes</a:t>
            </a:r>
            <a:r>
              <a:rPr lang="fr-FR" dirty="0"/>
              <a:t> </a:t>
            </a:r>
            <a:r>
              <a:rPr lang="fr-FR" dirty="0" err="1"/>
              <a:t>sense</a:t>
            </a:r>
            <a:endParaRPr lang="fr-FR" dirty="0"/>
          </a:p>
        </p:txBody>
      </p:sp>
      <p:sp>
        <p:nvSpPr>
          <p:cNvPr id="6" name="Espace réservé du contenu 5">
            <a:extLst>
              <a:ext uri="{FF2B5EF4-FFF2-40B4-BE49-F238E27FC236}">
                <a16:creationId xmlns:a16="http://schemas.microsoft.com/office/drawing/2014/main" id="{44F4F6D8-E641-6B34-DADB-B70B5FBA2D1B}"/>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spTree>
    <p:extLst>
      <p:ext uri="{BB962C8B-B14F-4D97-AF65-F5344CB8AC3E}">
        <p14:creationId xmlns:p14="http://schemas.microsoft.com/office/powerpoint/2010/main" val="990727560"/>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DEA64D3-5988-D234-5F8D-D3F901D93963}"/>
              </a:ext>
            </a:extLst>
          </p:cNvPr>
          <p:cNvSpPr>
            <a:spLocks noGrp="1"/>
          </p:cNvSpPr>
          <p:nvPr>
            <p:ph type="title"/>
          </p:nvPr>
        </p:nvSpPr>
        <p:spPr/>
        <p:txBody>
          <a:bodyPr/>
          <a:lstStyle/>
          <a:p>
            <a:r>
              <a:rPr lang="fr-FR" dirty="0"/>
              <a:t>Lots of </a:t>
            </a:r>
            <a:r>
              <a:rPr lang="fr-FR" dirty="0" err="1"/>
              <a:t>different</a:t>
            </a:r>
            <a:r>
              <a:rPr lang="fr-FR" dirty="0"/>
              <a:t> black boxes!</a:t>
            </a:r>
          </a:p>
        </p:txBody>
      </p:sp>
      <p:sp>
        <p:nvSpPr>
          <p:cNvPr id="6" name="Espace réservé du contenu 5">
            <a:extLst>
              <a:ext uri="{FF2B5EF4-FFF2-40B4-BE49-F238E27FC236}">
                <a16:creationId xmlns:a16="http://schemas.microsoft.com/office/drawing/2014/main" id="{FDEFC9A7-C3C0-CF15-1FF5-2327CB49B699}"/>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pic>
        <p:nvPicPr>
          <p:cNvPr id="7" name="Image 6">
            <a:extLst>
              <a:ext uri="{FF2B5EF4-FFF2-40B4-BE49-F238E27FC236}">
                <a16:creationId xmlns:a16="http://schemas.microsoft.com/office/drawing/2014/main" id="{49D38CD7-A9B3-812F-64DD-0752B3F975B1}"/>
              </a:ext>
            </a:extLst>
          </p:cNvPr>
          <p:cNvPicPr>
            <a:picLocks noChangeAspect="1"/>
          </p:cNvPicPr>
          <p:nvPr/>
        </p:nvPicPr>
        <p:blipFill rotWithShape="1">
          <a:blip r:embed="rId2"/>
          <a:srcRect l="6838" t="30196" r="84118" b="57843"/>
          <a:stretch/>
        </p:blipFill>
        <p:spPr>
          <a:xfrm>
            <a:off x="2329376" y="1752935"/>
            <a:ext cx="1102658" cy="820272"/>
          </a:xfrm>
          <a:prstGeom prst="rect">
            <a:avLst/>
          </a:prstGeom>
        </p:spPr>
      </p:pic>
      <p:sp>
        <p:nvSpPr>
          <p:cNvPr id="8" name="ZoneTexte 7">
            <a:extLst>
              <a:ext uri="{FF2B5EF4-FFF2-40B4-BE49-F238E27FC236}">
                <a16:creationId xmlns:a16="http://schemas.microsoft.com/office/drawing/2014/main" id="{D7538F4D-1213-512C-D616-8540BE4EFE8E}"/>
              </a:ext>
            </a:extLst>
          </p:cNvPr>
          <p:cNvSpPr txBox="1"/>
          <p:nvPr/>
        </p:nvSpPr>
        <p:spPr>
          <a:xfrm>
            <a:off x="3769390" y="1963016"/>
            <a:ext cx="1653017" cy="400110"/>
          </a:xfrm>
          <a:prstGeom prst="rect">
            <a:avLst/>
          </a:prstGeom>
          <a:noFill/>
        </p:spPr>
        <p:txBody>
          <a:bodyPr wrap="none" rtlCol="0">
            <a:spAutoFit/>
          </a:bodyPr>
          <a:lstStyle/>
          <a:p>
            <a:r>
              <a:rPr lang="fr-FR" sz="2000" kern="100" dirty="0">
                <a:effectLst/>
                <a:latin typeface="Arial" panose="020B0604020202020204" pitchFamily="34" charset="0"/>
                <a:ea typeface="Aptos" panose="020B0004020202020204" pitchFamily="34" charset="0"/>
                <a:cs typeface="Arial" panose="020B0604020202020204" pitchFamily="34" charset="0"/>
              </a:rPr>
              <a:t>Big data files</a:t>
            </a:r>
          </a:p>
        </p:txBody>
      </p:sp>
      <p:pic>
        <p:nvPicPr>
          <p:cNvPr id="9" name="Image 8">
            <a:extLst>
              <a:ext uri="{FF2B5EF4-FFF2-40B4-BE49-F238E27FC236}">
                <a16:creationId xmlns:a16="http://schemas.microsoft.com/office/drawing/2014/main" id="{AD70D2CA-A62C-2382-EB79-04FF83794020}"/>
              </a:ext>
            </a:extLst>
          </p:cNvPr>
          <p:cNvPicPr>
            <a:picLocks noChangeAspect="1"/>
          </p:cNvPicPr>
          <p:nvPr/>
        </p:nvPicPr>
        <p:blipFill rotWithShape="1">
          <a:blip r:embed="rId2"/>
          <a:srcRect l="6838" t="30196" r="84118" b="57843"/>
          <a:stretch/>
        </p:blipFill>
        <p:spPr>
          <a:xfrm>
            <a:off x="2329376" y="2860375"/>
            <a:ext cx="1102658" cy="820272"/>
          </a:xfrm>
          <a:prstGeom prst="rect">
            <a:avLst/>
          </a:prstGeom>
        </p:spPr>
      </p:pic>
      <p:sp>
        <p:nvSpPr>
          <p:cNvPr id="10" name="ZoneTexte 9">
            <a:extLst>
              <a:ext uri="{FF2B5EF4-FFF2-40B4-BE49-F238E27FC236}">
                <a16:creationId xmlns:a16="http://schemas.microsoft.com/office/drawing/2014/main" id="{4EA92761-F4A8-EA80-E828-FCE1859BF744}"/>
              </a:ext>
            </a:extLst>
          </p:cNvPr>
          <p:cNvSpPr txBox="1"/>
          <p:nvPr/>
        </p:nvSpPr>
        <p:spPr>
          <a:xfrm>
            <a:off x="3769390" y="3070456"/>
            <a:ext cx="1822935" cy="400110"/>
          </a:xfrm>
          <a:prstGeom prst="rect">
            <a:avLst/>
          </a:prstGeom>
          <a:noFill/>
        </p:spPr>
        <p:txBody>
          <a:bodyPr wrap="none" rtlCol="0">
            <a:spAutoFit/>
          </a:bodyPr>
          <a:lstStyle/>
          <a:p>
            <a:r>
              <a:rPr lang="fr-FR" sz="2000" kern="100" dirty="0" err="1">
                <a:effectLst/>
                <a:latin typeface="Arial" panose="020B0604020202020204" pitchFamily="34" charset="0"/>
                <a:ea typeface="Aptos" panose="020B0004020202020204" pitchFamily="34" charset="0"/>
                <a:cs typeface="Arial" panose="020B0604020202020204" pitchFamily="34" charset="0"/>
              </a:rPr>
              <a:t>Quality</a:t>
            </a:r>
            <a:r>
              <a:rPr lang="fr-FR" sz="2000" kern="100" dirty="0">
                <a:effectLst/>
                <a:latin typeface="Arial" panose="020B0604020202020204" pitchFamily="34" charset="0"/>
                <a:ea typeface="Aptos" panose="020B0004020202020204" pitchFamily="34" charset="0"/>
                <a:cs typeface="Arial" panose="020B0604020202020204" pitchFamily="34" charset="0"/>
              </a:rPr>
              <a:t> control</a:t>
            </a:r>
          </a:p>
        </p:txBody>
      </p:sp>
      <p:pic>
        <p:nvPicPr>
          <p:cNvPr id="14" name="Image 13">
            <a:extLst>
              <a:ext uri="{FF2B5EF4-FFF2-40B4-BE49-F238E27FC236}">
                <a16:creationId xmlns:a16="http://schemas.microsoft.com/office/drawing/2014/main" id="{FC31535D-45A4-9FA7-AB08-5F29D78CF82D}"/>
              </a:ext>
            </a:extLst>
          </p:cNvPr>
          <p:cNvPicPr>
            <a:picLocks noChangeAspect="1"/>
          </p:cNvPicPr>
          <p:nvPr/>
        </p:nvPicPr>
        <p:blipFill rotWithShape="1">
          <a:blip r:embed="rId2"/>
          <a:srcRect l="6838" t="30196" r="84118" b="57843"/>
          <a:stretch/>
        </p:blipFill>
        <p:spPr>
          <a:xfrm>
            <a:off x="2329376" y="3957655"/>
            <a:ext cx="1102658" cy="820272"/>
          </a:xfrm>
          <a:prstGeom prst="rect">
            <a:avLst/>
          </a:prstGeom>
        </p:spPr>
      </p:pic>
      <p:sp>
        <p:nvSpPr>
          <p:cNvPr id="15" name="ZoneTexte 14">
            <a:extLst>
              <a:ext uri="{FF2B5EF4-FFF2-40B4-BE49-F238E27FC236}">
                <a16:creationId xmlns:a16="http://schemas.microsoft.com/office/drawing/2014/main" id="{34D4C020-70F1-8678-7805-D9C8E7CB5FF1}"/>
              </a:ext>
            </a:extLst>
          </p:cNvPr>
          <p:cNvSpPr txBox="1"/>
          <p:nvPr/>
        </p:nvSpPr>
        <p:spPr>
          <a:xfrm>
            <a:off x="3769390" y="4167736"/>
            <a:ext cx="1196161" cy="400110"/>
          </a:xfrm>
          <a:prstGeom prst="rect">
            <a:avLst/>
          </a:prstGeom>
          <a:noFill/>
        </p:spPr>
        <p:txBody>
          <a:bodyPr wrap="none" rtlCol="0">
            <a:spAutoFit/>
          </a:bodyPr>
          <a:lstStyle/>
          <a:p>
            <a:r>
              <a:rPr lang="fr-FR" sz="2000" kern="100" dirty="0">
                <a:effectLst/>
                <a:latin typeface="Arial" panose="020B0604020202020204" pitchFamily="34" charset="0"/>
                <a:ea typeface="Aptos" panose="020B0004020202020204" pitchFamily="34" charset="0"/>
                <a:cs typeface="Arial" panose="020B0604020202020204" pitchFamily="34" charset="0"/>
              </a:rPr>
              <a:t>Software</a:t>
            </a:r>
          </a:p>
        </p:txBody>
      </p:sp>
      <p:pic>
        <p:nvPicPr>
          <p:cNvPr id="16" name="Image 15">
            <a:extLst>
              <a:ext uri="{FF2B5EF4-FFF2-40B4-BE49-F238E27FC236}">
                <a16:creationId xmlns:a16="http://schemas.microsoft.com/office/drawing/2014/main" id="{ECF95F64-8E6B-3451-D96A-9BCAD4D10979}"/>
              </a:ext>
            </a:extLst>
          </p:cNvPr>
          <p:cNvPicPr>
            <a:picLocks noChangeAspect="1"/>
          </p:cNvPicPr>
          <p:nvPr/>
        </p:nvPicPr>
        <p:blipFill rotWithShape="1">
          <a:blip r:embed="rId2"/>
          <a:srcRect l="6838" t="30196" r="84118" b="57843"/>
          <a:stretch/>
        </p:blipFill>
        <p:spPr>
          <a:xfrm>
            <a:off x="7531296" y="1752935"/>
            <a:ext cx="1102658" cy="820272"/>
          </a:xfrm>
          <a:prstGeom prst="rect">
            <a:avLst/>
          </a:prstGeom>
        </p:spPr>
      </p:pic>
      <p:sp>
        <p:nvSpPr>
          <p:cNvPr id="17" name="ZoneTexte 16">
            <a:extLst>
              <a:ext uri="{FF2B5EF4-FFF2-40B4-BE49-F238E27FC236}">
                <a16:creationId xmlns:a16="http://schemas.microsoft.com/office/drawing/2014/main" id="{2D267122-1251-25E3-950F-54C886A9BE66}"/>
              </a:ext>
            </a:extLst>
          </p:cNvPr>
          <p:cNvSpPr txBox="1"/>
          <p:nvPr/>
        </p:nvSpPr>
        <p:spPr>
          <a:xfrm>
            <a:off x="8971310" y="1963016"/>
            <a:ext cx="1294137" cy="400110"/>
          </a:xfrm>
          <a:prstGeom prst="rect">
            <a:avLst/>
          </a:prstGeom>
          <a:noFill/>
        </p:spPr>
        <p:txBody>
          <a:bodyPr wrap="none" rtlCol="0">
            <a:spAutoFit/>
          </a:bodyPr>
          <a:lstStyle/>
          <a:p>
            <a:r>
              <a:rPr lang="fr-FR" sz="2000" kern="100" dirty="0">
                <a:effectLst/>
                <a:latin typeface="Arial" panose="020B0604020202020204" pitchFamily="34" charset="0"/>
                <a:ea typeface="Aptos" panose="020B0004020202020204" pitchFamily="34" charset="0"/>
                <a:cs typeface="Arial" panose="020B0604020202020204" pitchFamily="34" charset="0"/>
              </a:rPr>
              <a:t>Validation</a:t>
            </a:r>
          </a:p>
        </p:txBody>
      </p:sp>
      <p:pic>
        <p:nvPicPr>
          <p:cNvPr id="18" name="Image 17">
            <a:extLst>
              <a:ext uri="{FF2B5EF4-FFF2-40B4-BE49-F238E27FC236}">
                <a16:creationId xmlns:a16="http://schemas.microsoft.com/office/drawing/2014/main" id="{DF01F3CA-7FD9-E09C-2A82-EDE6BE56BA0B}"/>
              </a:ext>
            </a:extLst>
          </p:cNvPr>
          <p:cNvPicPr>
            <a:picLocks noChangeAspect="1"/>
          </p:cNvPicPr>
          <p:nvPr/>
        </p:nvPicPr>
        <p:blipFill rotWithShape="1">
          <a:blip r:embed="rId2"/>
          <a:srcRect l="6838" t="30196" r="84118" b="57843"/>
          <a:stretch/>
        </p:blipFill>
        <p:spPr>
          <a:xfrm>
            <a:off x="7531296" y="2860375"/>
            <a:ext cx="1102658" cy="820272"/>
          </a:xfrm>
          <a:prstGeom prst="rect">
            <a:avLst/>
          </a:prstGeom>
        </p:spPr>
      </p:pic>
      <p:sp>
        <p:nvSpPr>
          <p:cNvPr id="19" name="ZoneTexte 18">
            <a:extLst>
              <a:ext uri="{FF2B5EF4-FFF2-40B4-BE49-F238E27FC236}">
                <a16:creationId xmlns:a16="http://schemas.microsoft.com/office/drawing/2014/main" id="{88AF0E21-BFBD-F5A8-8620-A92B3426D1A3}"/>
              </a:ext>
            </a:extLst>
          </p:cNvPr>
          <p:cNvSpPr txBox="1"/>
          <p:nvPr/>
        </p:nvSpPr>
        <p:spPr>
          <a:xfrm>
            <a:off x="8971310" y="3070456"/>
            <a:ext cx="1297150" cy="400110"/>
          </a:xfrm>
          <a:prstGeom prst="rect">
            <a:avLst/>
          </a:prstGeom>
          <a:noFill/>
        </p:spPr>
        <p:txBody>
          <a:bodyPr wrap="none" rtlCol="0">
            <a:spAutoFit/>
          </a:bodyPr>
          <a:lstStyle/>
          <a:p>
            <a:r>
              <a:rPr lang="fr-FR" sz="2000" kern="100" dirty="0" err="1">
                <a:effectLst/>
                <a:latin typeface="Arial" panose="020B0604020202020204" pitchFamily="34" charset="0"/>
                <a:ea typeface="Aptos" panose="020B0004020202020204" pitchFamily="34" charset="0"/>
                <a:cs typeface="Arial" panose="020B0604020202020204" pitchFamily="34" charset="0"/>
              </a:rPr>
              <a:t>Reporting</a:t>
            </a:r>
            <a:endParaRPr lang="fr-FR" sz="2000" kern="100" dirty="0">
              <a:effectLst/>
              <a:latin typeface="Arial" panose="020B0604020202020204" pitchFamily="34" charset="0"/>
              <a:ea typeface="Aptos" panose="020B0004020202020204" pitchFamily="34" charset="0"/>
              <a:cs typeface="Arial" panose="020B0604020202020204" pitchFamily="34" charset="0"/>
            </a:endParaRPr>
          </a:p>
        </p:txBody>
      </p:sp>
      <p:pic>
        <p:nvPicPr>
          <p:cNvPr id="20" name="Image 19">
            <a:extLst>
              <a:ext uri="{FF2B5EF4-FFF2-40B4-BE49-F238E27FC236}">
                <a16:creationId xmlns:a16="http://schemas.microsoft.com/office/drawing/2014/main" id="{33A261E5-38D2-7F36-6D11-0105057BDBB3}"/>
              </a:ext>
            </a:extLst>
          </p:cNvPr>
          <p:cNvPicPr>
            <a:picLocks noChangeAspect="1"/>
          </p:cNvPicPr>
          <p:nvPr/>
        </p:nvPicPr>
        <p:blipFill rotWithShape="1">
          <a:blip r:embed="rId2"/>
          <a:srcRect l="6838" t="30196" r="84118" b="57843"/>
          <a:stretch/>
        </p:blipFill>
        <p:spPr>
          <a:xfrm>
            <a:off x="7531296" y="3957655"/>
            <a:ext cx="1102658" cy="820272"/>
          </a:xfrm>
          <a:prstGeom prst="rect">
            <a:avLst/>
          </a:prstGeom>
        </p:spPr>
      </p:pic>
      <p:sp>
        <p:nvSpPr>
          <p:cNvPr id="21" name="ZoneTexte 20">
            <a:extLst>
              <a:ext uri="{FF2B5EF4-FFF2-40B4-BE49-F238E27FC236}">
                <a16:creationId xmlns:a16="http://schemas.microsoft.com/office/drawing/2014/main" id="{4FDFDA3B-88DC-3F89-F28A-0A1B7F852B8B}"/>
              </a:ext>
            </a:extLst>
          </p:cNvPr>
          <p:cNvSpPr txBox="1"/>
          <p:nvPr/>
        </p:nvSpPr>
        <p:spPr>
          <a:xfrm>
            <a:off x="8971310" y="4167736"/>
            <a:ext cx="1667444" cy="400110"/>
          </a:xfrm>
          <a:prstGeom prst="rect">
            <a:avLst/>
          </a:prstGeom>
          <a:noFill/>
        </p:spPr>
        <p:txBody>
          <a:bodyPr wrap="none" rtlCol="0">
            <a:spAutoFit/>
          </a:bodyPr>
          <a:lstStyle/>
          <a:p>
            <a:r>
              <a:rPr lang="fr-FR" sz="2000" kern="100" dirty="0" err="1">
                <a:effectLst/>
                <a:latin typeface="Arial" panose="020B0604020202020204" pitchFamily="34" charset="0"/>
                <a:ea typeface="Aptos" panose="020B0004020202020204" pitchFamily="34" charset="0"/>
                <a:cs typeface="Arial" panose="020B0604020202020204" pitchFamily="34" charset="0"/>
              </a:rPr>
              <a:t>Accreditation</a:t>
            </a:r>
            <a:endParaRPr lang="fr-FR" sz="200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283771127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E63EE222-E823-097D-4807-E8E69777D97A}"/>
              </a:ext>
            </a:extLst>
          </p:cNvPr>
          <p:cNvSpPr>
            <a:spLocks noGrp="1"/>
          </p:cNvSpPr>
          <p:nvPr>
            <p:ph type="body" sz="quarter" idx="15"/>
          </p:nvPr>
        </p:nvSpPr>
        <p:spPr>
          <a:xfrm>
            <a:off x="1439063" y="1312823"/>
            <a:ext cx="5159375" cy="4232354"/>
          </a:xfrm>
        </p:spPr>
        <p:txBody>
          <a:bodyPr anchor="t"/>
          <a:lstStyle/>
          <a:p>
            <a:r>
              <a:rPr lang="fr-FR" dirty="0" err="1"/>
              <a:t>Organism</a:t>
            </a:r>
            <a:r>
              <a:rPr lang="fr-FR" dirty="0"/>
              <a:t> identification</a:t>
            </a:r>
          </a:p>
          <a:p>
            <a:endParaRPr lang="fr-FR" dirty="0"/>
          </a:p>
          <a:p>
            <a:r>
              <a:rPr lang="fr-FR" dirty="0"/>
              <a:t>Virulence and </a:t>
            </a:r>
            <a:r>
              <a:rPr lang="fr-FR" dirty="0" err="1"/>
              <a:t>toxins</a:t>
            </a:r>
            <a:endParaRPr lang="fr-FR" dirty="0"/>
          </a:p>
          <a:p>
            <a:endParaRPr lang="fr-FR" dirty="0"/>
          </a:p>
          <a:p>
            <a:r>
              <a:rPr lang="fr-FR" dirty="0" err="1"/>
              <a:t>Antimicrobial</a:t>
            </a:r>
            <a:r>
              <a:rPr lang="fr-FR" dirty="0"/>
              <a:t> resistance profile</a:t>
            </a:r>
          </a:p>
          <a:p>
            <a:endParaRPr lang="fr-FR" dirty="0"/>
          </a:p>
          <a:p>
            <a:r>
              <a:rPr lang="fr-FR" dirty="0" err="1"/>
              <a:t>Strain</a:t>
            </a:r>
            <a:r>
              <a:rPr lang="fr-FR" dirty="0"/>
              <a:t> </a:t>
            </a:r>
            <a:r>
              <a:rPr lang="fr-FR" dirty="0" err="1"/>
              <a:t>typing</a:t>
            </a:r>
            <a:endParaRPr lang="fr-FR" dirty="0"/>
          </a:p>
          <a:p>
            <a:endParaRPr lang="fr-FR" dirty="0"/>
          </a:p>
          <a:p>
            <a:r>
              <a:rPr lang="fr-FR" dirty="0" err="1"/>
              <a:t>Phylogenetics</a:t>
            </a:r>
            <a:endParaRPr lang="fr-FR" dirty="0"/>
          </a:p>
        </p:txBody>
      </p:sp>
      <p:sp>
        <p:nvSpPr>
          <p:cNvPr id="3" name="Titre 2">
            <a:extLst>
              <a:ext uri="{FF2B5EF4-FFF2-40B4-BE49-F238E27FC236}">
                <a16:creationId xmlns:a16="http://schemas.microsoft.com/office/drawing/2014/main" id="{C4E41162-F921-5538-91FE-BE105D1B5C4C}"/>
              </a:ext>
            </a:extLst>
          </p:cNvPr>
          <p:cNvSpPr>
            <a:spLocks noGrp="1"/>
          </p:cNvSpPr>
          <p:nvPr>
            <p:ph type="title"/>
          </p:nvPr>
        </p:nvSpPr>
        <p:spPr>
          <a:xfrm>
            <a:off x="960194" y="7750"/>
            <a:ext cx="11104990" cy="719166"/>
          </a:xfrm>
        </p:spPr>
        <p:txBody>
          <a:bodyPr/>
          <a:lstStyle/>
          <a:p>
            <a:r>
              <a:rPr lang="fr-FR" dirty="0"/>
              <a:t>Clinical applications : </a:t>
            </a:r>
            <a:r>
              <a:rPr lang="fr-FR" dirty="0" err="1"/>
              <a:t>What</a:t>
            </a:r>
            <a:r>
              <a:rPr lang="fr-FR" dirty="0"/>
              <a:t> can </a:t>
            </a:r>
            <a:r>
              <a:rPr lang="fr-FR" dirty="0" err="1"/>
              <a:t>genomics</a:t>
            </a:r>
            <a:r>
              <a:rPr lang="fr-FR" dirty="0"/>
              <a:t> do?</a:t>
            </a:r>
          </a:p>
        </p:txBody>
      </p:sp>
      <p:sp>
        <p:nvSpPr>
          <p:cNvPr id="15" name="Espace réservé du contenu 14">
            <a:extLst>
              <a:ext uri="{FF2B5EF4-FFF2-40B4-BE49-F238E27FC236}">
                <a16:creationId xmlns:a16="http://schemas.microsoft.com/office/drawing/2014/main" id="{D35A3C8D-43BB-FFCC-3133-C1398BA95D5C}"/>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spTree>
    <p:extLst>
      <p:ext uri="{BB962C8B-B14F-4D97-AF65-F5344CB8AC3E}">
        <p14:creationId xmlns:p14="http://schemas.microsoft.com/office/powerpoint/2010/main" val="140358950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DA8BAEC-FDB2-858C-F0C7-204B88DA0DCC}"/>
              </a:ext>
            </a:extLst>
          </p:cNvPr>
          <p:cNvSpPr>
            <a:spLocks noGrp="1"/>
          </p:cNvSpPr>
          <p:nvPr>
            <p:ph type="body" sz="quarter" idx="15"/>
          </p:nvPr>
        </p:nvSpPr>
        <p:spPr>
          <a:xfrm>
            <a:off x="1304365" y="1199418"/>
            <a:ext cx="5271247" cy="4232354"/>
          </a:xfrm>
        </p:spPr>
        <p:txBody>
          <a:bodyPr anchor="t"/>
          <a:lstStyle/>
          <a:p>
            <a:r>
              <a:rPr lang="fr-FR" dirty="0" err="1"/>
              <a:t>Phenotypic</a:t>
            </a:r>
            <a:r>
              <a:rPr lang="fr-FR" dirty="0"/>
              <a:t> </a:t>
            </a:r>
            <a:r>
              <a:rPr lang="fr-FR" dirty="0" err="1"/>
              <a:t>testing</a:t>
            </a:r>
            <a:r>
              <a:rPr lang="fr-FR" dirty="0"/>
              <a:t> </a:t>
            </a:r>
            <a:r>
              <a:rPr lang="fr-FR" dirty="0" err="1"/>
              <a:t>will</a:t>
            </a:r>
            <a:r>
              <a:rPr lang="fr-FR" dirty="0"/>
              <a:t> continue </a:t>
            </a:r>
          </a:p>
          <a:p>
            <a:r>
              <a:rPr lang="fr-FR" dirty="0" err="1"/>
              <a:t>Targeted</a:t>
            </a:r>
            <a:r>
              <a:rPr lang="fr-FR" dirty="0"/>
              <a:t> or sub-sampling</a:t>
            </a:r>
          </a:p>
          <a:p>
            <a:endParaRPr lang="fr-FR" dirty="0"/>
          </a:p>
          <a:p>
            <a:r>
              <a:rPr lang="fr-FR" dirty="0"/>
              <a:t>Discover </a:t>
            </a:r>
            <a:r>
              <a:rPr lang="fr-FR" dirty="0" err="1"/>
              <a:t>novel</a:t>
            </a:r>
            <a:r>
              <a:rPr lang="fr-FR" dirty="0"/>
              <a:t> </a:t>
            </a:r>
            <a:r>
              <a:rPr lang="fr-FR" dirty="0" err="1"/>
              <a:t>mechanisms</a:t>
            </a:r>
            <a:endParaRPr lang="fr-FR" dirty="0"/>
          </a:p>
          <a:p>
            <a:endParaRPr lang="fr-FR" dirty="0"/>
          </a:p>
          <a:p>
            <a:r>
              <a:rPr lang="fr-FR" dirty="0" err="1"/>
              <a:t>Improve</a:t>
            </a:r>
            <a:r>
              <a:rPr lang="fr-FR" dirty="0"/>
              <a:t> the </a:t>
            </a:r>
            <a:r>
              <a:rPr lang="fr-FR" dirty="0" err="1"/>
              <a:t>databases</a:t>
            </a:r>
            <a:endParaRPr lang="fr-FR" dirty="0"/>
          </a:p>
          <a:p>
            <a:r>
              <a:rPr lang="fr-FR" dirty="0"/>
              <a:t>Train machine </a:t>
            </a:r>
            <a:r>
              <a:rPr lang="fr-FR" dirty="0" err="1"/>
              <a:t>learning</a:t>
            </a:r>
            <a:r>
              <a:rPr lang="fr-FR" dirty="0"/>
              <a:t> </a:t>
            </a:r>
            <a:r>
              <a:rPr lang="fr-FR" dirty="0" err="1"/>
              <a:t>models</a:t>
            </a:r>
            <a:endParaRPr lang="fr-FR" dirty="0"/>
          </a:p>
        </p:txBody>
      </p:sp>
      <p:sp>
        <p:nvSpPr>
          <p:cNvPr id="4" name="Titre 3">
            <a:extLst>
              <a:ext uri="{FF2B5EF4-FFF2-40B4-BE49-F238E27FC236}">
                <a16:creationId xmlns:a16="http://schemas.microsoft.com/office/drawing/2014/main" id="{DADC4424-5B37-F3AF-5214-B453887072D9}"/>
              </a:ext>
            </a:extLst>
          </p:cNvPr>
          <p:cNvSpPr>
            <a:spLocks noGrp="1"/>
          </p:cNvSpPr>
          <p:nvPr>
            <p:ph type="title"/>
          </p:nvPr>
        </p:nvSpPr>
        <p:spPr/>
        <p:txBody>
          <a:bodyPr/>
          <a:lstStyle/>
          <a:p>
            <a:r>
              <a:rPr lang="fr-FR" dirty="0"/>
              <a:t>Clinical applications : </a:t>
            </a:r>
            <a:r>
              <a:rPr lang="fr-FR" dirty="0" err="1"/>
              <a:t>Phenotype</a:t>
            </a:r>
            <a:r>
              <a:rPr lang="fr-FR" dirty="0"/>
              <a:t> ↔ </a:t>
            </a:r>
            <a:r>
              <a:rPr lang="fr-FR" dirty="0" err="1"/>
              <a:t>Genotype</a:t>
            </a:r>
            <a:endParaRPr lang="fr-FR" dirty="0"/>
          </a:p>
        </p:txBody>
      </p:sp>
      <p:sp>
        <p:nvSpPr>
          <p:cNvPr id="6" name="Espace réservé du contenu 5">
            <a:extLst>
              <a:ext uri="{FF2B5EF4-FFF2-40B4-BE49-F238E27FC236}">
                <a16:creationId xmlns:a16="http://schemas.microsoft.com/office/drawing/2014/main" id="{B2ACFBA1-4303-37F6-2160-C6AA57D73003}"/>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spTree>
    <p:extLst>
      <p:ext uri="{BB962C8B-B14F-4D97-AF65-F5344CB8AC3E}">
        <p14:creationId xmlns:p14="http://schemas.microsoft.com/office/powerpoint/2010/main" val="163570021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7A7A3852-A576-2368-4D17-AE4B326B2134}"/>
              </a:ext>
            </a:extLst>
          </p:cNvPr>
          <p:cNvSpPr>
            <a:spLocks noGrp="1"/>
          </p:cNvSpPr>
          <p:nvPr>
            <p:ph type="body" sz="quarter" idx="15"/>
          </p:nvPr>
        </p:nvSpPr>
        <p:spPr>
          <a:xfrm>
            <a:off x="3244103" y="1380966"/>
            <a:ext cx="7735230" cy="4232354"/>
          </a:xfrm>
        </p:spPr>
        <p:txBody>
          <a:bodyPr anchor="ctr"/>
          <a:lstStyle/>
          <a:p>
            <a:r>
              <a:rPr lang="fr-FR" sz="2800" dirty="0"/>
              <a:t>Multiple </a:t>
            </a:r>
            <a:r>
              <a:rPr lang="fr-FR" sz="2800" dirty="0" err="1"/>
              <a:t>exposure</a:t>
            </a:r>
            <a:r>
              <a:rPr lang="fr-FR" sz="2800" dirty="0"/>
              <a:t> clarification</a:t>
            </a:r>
          </a:p>
          <a:p>
            <a:pPr lvl="1"/>
            <a:r>
              <a:rPr lang="fr-FR" sz="2400" dirty="0" err="1"/>
              <a:t>From</a:t>
            </a:r>
            <a:r>
              <a:rPr lang="fr-FR" sz="2400" dirty="0"/>
              <a:t> patient or </a:t>
            </a:r>
            <a:r>
              <a:rPr lang="fr-FR" sz="2400" dirty="0" err="1"/>
              <a:t>from</a:t>
            </a:r>
            <a:r>
              <a:rPr lang="fr-FR" sz="2400" dirty="0"/>
              <a:t> social </a:t>
            </a:r>
            <a:r>
              <a:rPr lang="fr-FR" sz="2400" dirty="0" err="1"/>
              <a:t>event</a:t>
            </a:r>
            <a:r>
              <a:rPr lang="fr-FR" sz="2400" dirty="0"/>
              <a:t>?</a:t>
            </a:r>
          </a:p>
          <a:p>
            <a:pPr lvl="1"/>
            <a:endParaRPr lang="fr-FR" sz="2400" dirty="0"/>
          </a:p>
          <a:p>
            <a:r>
              <a:rPr lang="fr-FR" sz="2800" dirty="0"/>
              <a:t>Split </a:t>
            </a:r>
            <a:r>
              <a:rPr lang="fr-FR" sz="2800" dirty="0" err="1"/>
              <a:t>epi</a:t>
            </a:r>
            <a:r>
              <a:rPr lang="fr-FR" sz="2800" dirty="0"/>
              <a:t> clusters</a:t>
            </a:r>
          </a:p>
          <a:p>
            <a:pPr lvl="1"/>
            <a:r>
              <a:rPr lang="fr-FR" sz="2400" dirty="0" err="1"/>
              <a:t>Seemed</a:t>
            </a:r>
            <a:r>
              <a:rPr lang="fr-FR" sz="2400" dirty="0"/>
              <a:t> like 1 group but </a:t>
            </a:r>
            <a:r>
              <a:rPr lang="fr-FR" sz="2400" dirty="0" err="1"/>
              <a:t>actually</a:t>
            </a:r>
            <a:r>
              <a:rPr lang="fr-FR" sz="2400" dirty="0"/>
              <a:t> 2+ clusters</a:t>
            </a:r>
          </a:p>
          <a:p>
            <a:pPr lvl="1"/>
            <a:endParaRPr lang="fr-FR" sz="2400" dirty="0"/>
          </a:p>
          <a:p>
            <a:r>
              <a:rPr lang="fr-FR" sz="2800" dirty="0"/>
              <a:t>Merge </a:t>
            </a:r>
            <a:r>
              <a:rPr lang="fr-FR" sz="2800" dirty="0" err="1"/>
              <a:t>epi</a:t>
            </a:r>
            <a:r>
              <a:rPr lang="fr-FR" sz="2800" dirty="0"/>
              <a:t> clusters</a:t>
            </a:r>
          </a:p>
          <a:p>
            <a:pPr lvl="1"/>
            <a:r>
              <a:rPr lang="fr-FR" sz="2400" dirty="0" err="1"/>
              <a:t>Find</a:t>
            </a:r>
            <a:r>
              <a:rPr lang="fr-FR" sz="2400" dirty="0"/>
              <a:t> a </a:t>
            </a:r>
            <a:r>
              <a:rPr lang="fr-FR" sz="2400" dirty="0" err="1"/>
              <a:t>missing</a:t>
            </a:r>
            <a:r>
              <a:rPr lang="fr-FR" sz="2400" dirty="0"/>
              <a:t> transmission </a:t>
            </a:r>
            <a:r>
              <a:rPr lang="fr-FR" sz="2400" dirty="0" err="1"/>
              <a:t>link</a:t>
            </a:r>
            <a:endParaRPr lang="fr-FR" sz="2400" dirty="0"/>
          </a:p>
        </p:txBody>
      </p:sp>
      <p:sp>
        <p:nvSpPr>
          <p:cNvPr id="4" name="Titre 3">
            <a:extLst>
              <a:ext uri="{FF2B5EF4-FFF2-40B4-BE49-F238E27FC236}">
                <a16:creationId xmlns:a16="http://schemas.microsoft.com/office/drawing/2014/main" id="{A3D4C198-F91C-2AD0-4330-8DD0E2CC7E4B}"/>
              </a:ext>
            </a:extLst>
          </p:cNvPr>
          <p:cNvSpPr>
            <a:spLocks noGrp="1"/>
          </p:cNvSpPr>
          <p:nvPr>
            <p:ph type="title"/>
          </p:nvPr>
        </p:nvSpPr>
        <p:spPr/>
        <p:txBody>
          <a:bodyPr/>
          <a:lstStyle/>
          <a:p>
            <a:r>
              <a:rPr lang="fr-FR" dirty="0" err="1"/>
              <a:t>Bioinformatics</a:t>
            </a:r>
            <a:r>
              <a:rPr lang="fr-FR" dirty="0"/>
              <a:t> + </a:t>
            </a:r>
            <a:r>
              <a:rPr lang="fr-FR" dirty="0" err="1"/>
              <a:t>Epidemiology</a:t>
            </a:r>
            <a:endParaRPr lang="fr-FR" dirty="0"/>
          </a:p>
        </p:txBody>
      </p:sp>
      <p:sp>
        <p:nvSpPr>
          <p:cNvPr id="6" name="Espace réservé du contenu 5">
            <a:extLst>
              <a:ext uri="{FF2B5EF4-FFF2-40B4-BE49-F238E27FC236}">
                <a16:creationId xmlns:a16="http://schemas.microsoft.com/office/drawing/2014/main" id="{3AA0CB43-05D9-C478-F17C-84D41A6C749B}"/>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pic>
        <p:nvPicPr>
          <p:cNvPr id="7" name="Image 6">
            <a:extLst>
              <a:ext uri="{FF2B5EF4-FFF2-40B4-BE49-F238E27FC236}">
                <a16:creationId xmlns:a16="http://schemas.microsoft.com/office/drawing/2014/main" id="{67AA8797-7D22-AA6C-70BD-A74885CF2DBB}"/>
              </a:ext>
            </a:extLst>
          </p:cNvPr>
          <p:cNvPicPr>
            <a:picLocks noChangeAspect="1"/>
          </p:cNvPicPr>
          <p:nvPr/>
        </p:nvPicPr>
        <p:blipFill rotWithShape="1">
          <a:blip r:embed="rId2"/>
          <a:srcRect l="5956" t="31569" r="80698" b="14118"/>
          <a:stretch/>
        </p:blipFill>
        <p:spPr>
          <a:xfrm>
            <a:off x="1348067" y="1620330"/>
            <a:ext cx="1627094" cy="3724836"/>
          </a:xfrm>
          <a:prstGeom prst="rect">
            <a:avLst/>
          </a:prstGeom>
        </p:spPr>
      </p:pic>
    </p:spTree>
    <p:extLst>
      <p:ext uri="{BB962C8B-B14F-4D97-AF65-F5344CB8AC3E}">
        <p14:creationId xmlns:p14="http://schemas.microsoft.com/office/powerpoint/2010/main" val="114683864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CDED6005-D119-461F-599B-BCC8D9CECC77}"/>
              </a:ext>
            </a:extLst>
          </p:cNvPr>
          <p:cNvSpPr>
            <a:spLocks noGrp="1"/>
          </p:cNvSpPr>
          <p:nvPr>
            <p:ph type="title"/>
          </p:nvPr>
        </p:nvSpPr>
        <p:spPr/>
        <p:txBody>
          <a:bodyPr/>
          <a:lstStyle/>
          <a:p>
            <a:r>
              <a:rPr lang="fr-FR" dirty="0" err="1"/>
              <a:t>Some</a:t>
            </a:r>
            <a:r>
              <a:rPr lang="fr-FR" dirty="0"/>
              <a:t> challenges:  </a:t>
            </a:r>
            <a:r>
              <a:rPr lang="fr-FR" dirty="0" err="1"/>
              <a:t>What</a:t>
            </a:r>
            <a:r>
              <a:rPr lang="fr-FR" dirty="0"/>
              <a:t> data do </a:t>
            </a:r>
            <a:r>
              <a:rPr lang="fr-FR" dirty="0" err="1"/>
              <a:t>we</a:t>
            </a:r>
            <a:r>
              <a:rPr lang="fr-FR" dirty="0"/>
              <a:t> </a:t>
            </a:r>
            <a:r>
              <a:rPr lang="fr-FR" dirty="0" err="1"/>
              <a:t>really</a:t>
            </a:r>
            <a:r>
              <a:rPr lang="fr-FR" dirty="0"/>
              <a:t> have?</a:t>
            </a:r>
          </a:p>
        </p:txBody>
      </p:sp>
      <p:sp>
        <p:nvSpPr>
          <p:cNvPr id="6" name="Espace réservé du contenu 5">
            <a:extLst>
              <a:ext uri="{FF2B5EF4-FFF2-40B4-BE49-F238E27FC236}">
                <a16:creationId xmlns:a16="http://schemas.microsoft.com/office/drawing/2014/main" id="{3DECD88B-C7CE-66E0-D902-78E42C576F57}"/>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grpSp>
        <p:nvGrpSpPr>
          <p:cNvPr id="23" name="Groupe 22">
            <a:extLst>
              <a:ext uri="{FF2B5EF4-FFF2-40B4-BE49-F238E27FC236}">
                <a16:creationId xmlns:a16="http://schemas.microsoft.com/office/drawing/2014/main" id="{52796D28-554C-0A63-D58A-0828E2B9585E}"/>
              </a:ext>
            </a:extLst>
          </p:cNvPr>
          <p:cNvGrpSpPr/>
          <p:nvPr/>
        </p:nvGrpSpPr>
        <p:grpSpPr>
          <a:xfrm>
            <a:off x="2292298" y="1409724"/>
            <a:ext cx="8778479" cy="4174838"/>
            <a:chOff x="1405747" y="1727454"/>
            <a:chExt cx="8778479" cy="4174838"/>
          </a:xfrm>
        </p:grpSpPr>
        <p:sp>
          <p:nvSpPr>
            <p:cNvPr id="8" name="Ellipse 7">
              <a:extLst>
                <a:ext uri="{FF2B5EF4-FFF2-40B4-BE49-F238E27FC236}">
                  <a16:creationId xmlns:a16="http://schemas.microsoft.com/office/drawing/2014/main" id="{EC9F78A4-F192-BEAF-CDA7-0420F3796BF2}"/>
                </a:ext>
              </a:extLst>
            </p:cNvPr>
            <p:cNvSpPr/>
            <p:nvPr/>
          </p:nvSpPr>
          <p:spPr>
            <a:xfrm>
              <a:off x="4074459" y="1727454"/>
              <a:ext cx="3851673" cy="3851673"/>
            </a:xfrm>
            <a:prstGeom prst="ellips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llipse 8">
              <a:extLst>
                <a:ext uri="{FF2B5EF4-FFF2-40B4-BE49-F238E27FC236}">
                  <a16:creationId xmlns:a16="http://schemas.microsoft.com/office/drawing/2014/main" id="{BE14C608-631F-7D37-E2F9-CAABBE5DBFAD}"/>
                </a:ext>
              </a:extLst>
            </p:cNvPr>
            <p:cNvSpPr/>
            <p:nvPr/>
          </p:nvSpPr>
          <p:spPr>
            <a:xfrm>
              <a:off x="3546139" y="1920494"/>
              <a:ext cx="3851673" cy="3851673"/>
            </a:xfrm>
            <a:prstGeom prst="ellipse">
              <a:avLst/>
            </a:prstGeom>
            <a:noFill/>
            <a:ln w="28575">
              <a:solidFill>
                <a:srgbClr val="B4B0B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llipse 9">
              <a:extLst>
                <a:ext uri="{FF2B5EF4-FFF2-40B4-BE49-F238E27FC236}">
                  <a16:creationId xmlns:a16="http://schemas.microsoft.com/office/drawing/2014/main" id="{1681C70D-4AAA-9C61-A0CC-AC4E84DDFF44}"/>
                </a:ext>
              </a:extLst>
            </p:cNvPr>
            <p:cNvSpPr/>
            <p:nvPr/>
          </p:nvSpPr>
          <p:spPr>
            <a:xfrm>
              <a:off x="6305850" y="4680205"/>
              <a:ext cx="1091962" cy="1091962"/>
            </a:xfrm>
            <a:prstGeom prst="ellipse">
              <a:avLst/>
            </a:prstGeom>
            <a:noFill/>
            <a:ln w="28575">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a:extLst>
                <a:ext uri="{FF2B5EF4-FFF2-40B4-BE49-F238E27FC236}">
                  <a16:creationId xmlns:a16="http://schemas.microsoft.com/office/drawing/2014/main" id="{5E173D40-88C6-5571-88FA-68476F21211C}"/>
                </a:ext>
              </a:extLst>
            </p:cNvPr>
            <p:cNvSpPr txBox="1"/>
            <p:nvPr/>
          </p:nvSpPr>
          <p:spPr>
            <a:xfrm>
              <a:off x="1807447" y="5197453"/>
              <a:ext cx="1769471" cy="663515"/>
            </a:xfrm>
            <a:prstGeom prst="rect">
              <a:avLst/>
            </a:prstGeom>
            <a:noFill/>
          </p:spPr>
          <p:txBody>
            <a:bodyPr wrap="square">
              <a:spAutoFit/>
            </a:bodyPr>
            <a:lstStyle/>
            <a:p>
              <a:pPr>
                <a:lnSpc>
                  <a:spcPct val="107000"/>
                </a:lnSpc>
                <a:spcAft>
                  <a:spcPts val="800"/>
                </a:spcAft>
              </a:pPr>
              <a:r>
                <a:rPr lang="fr-FR" sz="1800" b="1" kern="100" dirty="0" err="1">
                  <a:solidFill>
                    <a:srgbClr val="4F09BD"/>
                  </a:solidFill>
                  <a:effectLst/>
                  <a:latin typeface="Arial" panose="020B0604020202020204" pitchFamily="34" charset="0"/>
                  <a:ea typeface="Aptos" panose="020B0004020202020204" pitchFamily="34" charset="0"/>
                  <a:cs typeface="Arial" panose="020B0604020202020204" pitchFamily="34" charset="0"/>
                </a:rPr>
                <a:t>Unsequenced</a:t>
              </a:r>
              <a:br>
                <a:rPr lang="fr-FR" b="1" kern="100" dirty="0">
                  <a:solidFill>
                    <a:srgbClr val="4F09BD"/>
                  </a:solidFill>
                  <a:latin typeface="Arial" panose="020B0604020202020204" pitchFamily="34" charset="0"/>
                  <a:ea typeface="Aptos" panose="020B0004020202020204" pitchFamily="34" charset="0"/>
                  <a:cs typeface="Arial" panose="020B0604020202020204" pitchFamily="34" charset="0"/>
                </a:rPr>
              </a:br>
              <a:r>
                <a:rPr lang="fr-FR" sz="1800" b="1" kern="100" dirty="0" err="1">
                  <a:solidFill>
                    <a:srgbClr val="4F09BD"/>
                  </a:solidFill>
                  <a:effectLst/>
                  <a:latin typeface="Arial" panose="020B0604020202020204" pitchFamily="34" charset="0"/>
                  <a:ea typeface="Aptos" panose="020B0004020202020204" pitchFamily="34" charset="0"/>
                  <a:cs typeface="Arial" panose="020B0604020202020204" pitchFamily="34" charset="0"/>
                </a:rPr>
                <a:t>regions</a:t>
              </a:r>
              <a:endParaRPr lang="fr-FR" sz="1800" b="1" kern="100" dirty="0">
                <a:solidFill>
                  <a:srgbClr val="4F09BD"/>
                </a:solidFill>
                <a:effectLst/>
                <a:latin typeface="Arial" panose="020B0604020202020204" pitchFamily="34" charset="0"/>
                <a:ea typeface="Aptos" panose="020B00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EBE1E171-3BED-ACDC-434E-FC408E6ED97F}"/>
                </a:ext>
              </a:extLst>
            </p:cNvPr>
            <p:cNvSpPr txBox="1"/>
            <p:nvPr/>
          </p:nvSpPr>
          <p:spPr>
            <a:xfrm>
              <a:off x="7926132" y="2092960"/>
              <a:ext cx="1800493" cy="369332"/>
            </a:xfrm>
            <a:prstGeom prst="rect">
              <a:avLst/>
            </a:prstGeom>
            <a:noFill/>
          </p:spPr>
          <p:txBody>
            <a:bodyPr wrap="none" rtlCol="0">
              <a:spAutoFit/>
            </a:bodyPr>
            <a:lstStyle/>
            <a:p>
              <a:r>
                <a:rPr lang="fr-FR" sz="1800" b="1" kern="100" dirty="0">
                  <a:solidFill>
                    <a:srgbClr val="CC11C7"/>
                  </a:solidFill>
                  <a:effectLst/>
                  <a:latin typeface="Arial" panose="020B0604020202020204" pitchFamily="34" charset="0"/>
                  <a:ea typeface="Aptos" panose="020B0004020202020204" pitchFamily="34" charset="0"/>
                  <a:cs typeface="Arial" panose="020B0604020202020204" pitchFamily="34" charset="0"/>
                </a:rPr>
                <a:t>Contamination</a:t>
              </a:r>
            </a:p>
          </p:txBody>
        </p:sp>
        <p:sp>
          <p:nvSpPr>
            <p:cNvPr id="16" name="ZoneTexte 15">
              <a:extLst>
                <a:ext uri="{FF2B5EF4-FFF2-40B4-BE49-F238E27FC236}">
                  <a16:creationId xmlns:a16="http://schemas.microsoft.com/office/drawing/2014/main" id="{C5134955-6855-D0FD-5BE8-6E4E60285AFA}"/>
                </a:ext>
              </a:extLst>
            </p:cNvPr>
            <p:cNvSpPr txBox="1"/>
            <p:nvPr/>
          </p:nvSpPr>
          <p:spPr>
            <a:xfrm>
              <a:off x="1405747" y="3553960"/>
              <a:ext cx="2103974" cy="369332"/>
            </a:xfrm>
            <a:prstGeom prst="rect">
              <a:avLst/>
            </a:prstGeom>
            <a:noFill/>
          </p:spPr>
          <p:txBody>
            <a:bodyPr wrap="none" rtlCol="0">
              <a:spAutoFit/>
            </a:bodyPr>
            <a:lstStyle/>
            <a:p>
              <a:r>
                <a:rPr lang="fr-FR" sz="1800" b="1" kern="100" dirty="0">
                  <a:solidFill>
                    <a:srgbClr val="B4B0B2"/>
                  </a:solidFill>
                  <a:effectLst/>
                  <a:latin typeface="Arial" panose="020B0604020202020204" pitchFamily="34" charset="0"/>
                  <a:ea typeface="Aptos" panose="020B0004020202020204" pitchFamily="34" charset="0"/>
                  <a:cs typeface="Arial" panose="020B0604020202020204" pitchFamily="34" charset="0"/>
                </a:rPr>
                <a:t>Target </a:t>
              </a:r>
              <a:r>
                <a:rPr lang="fr-FR" sz="1800" b="1" kern="100" dirty="0" err="1">
                  <a:solidFill>
                    <a:srgbClr val="B4B0B2"/>
                  </a:solidFill>
                  <a:effectLst/>
                  <a:latin typeface="Arial" panose="020B0604020202020204" pitchFamily="34" charset="0"/>
                  <a:ea typeface="Aptos" panose="020B0004020202020204" pitchFamily="34" charset="0"/>
                  <a:cs typeface="Arial" panose="020B0604020202020204" pitchFamily="34" charset="0"/>
                </a:rPr>
                <a:t>genome</a:t>
              </a:r>
              <a:r>
                <a:rPr lang="fr-FR" sz="1800" b="1" kern="100" dirty="0">
                  <a:solidFill>
                    <a:srgbClr val="B4B0B2"/>
                  </a:solidFill>
                  <a:effectLst/>
                  <a:latin typeface="Arial" panose="020B0604020202020204" pitchFamily="34" charset="0"/>
                  <a:ea typeface="Aptos" panose="020B0004020202020204" pitchFamily="34" charset="0"/>
                  <a:cs typeface="Arial" panose="020B0604020202020204" pitchFamily="34" charset="0"/>
                </a:rPr>
                <a:t>(s)</a:t>
              </a:r>
            </a:p>
          </p:txBody>
        </p:sp>
        <p:sp>
          <p:nvSpPr>
            <p:cNvPr id="17" name="ZoneTexte 16">
              <a:extLst>
                <a:ext uri="{FF2B5EF4-FFF2-40B4-BE49-F238E27FC236}">
                  <a16:creationId xmlns:a16="http://schemas.microsoft.com/office/drawing/2014/main" id="{9DDA2307-C450-83F0-19B2-FD02C9AA1461}"/>
                </a:ext>
              </a:extLst>
            </p:cNvPr>
            <p:cNvSpPr txBox="1"/>
            <p:nvPr/>
          </p:nvSpPr>
          <p:spPr>
            <a:xfrm>
              <a:off x="8088781" y="3553960"/>
              <a:ext cx="2095445" cy="369332"/>
            </a:xfrm>
            <a:prstGeom prst="rect">
              <a:avLst/>
            </a:prstGeom>
            <a:noFill/>
          </p:spPr>
          <p:txBody>
            <a:bodyPr wrap="none" rtlCol="0">
              <a:spAutoFit/>
            </a:bodyPr>
            <a:lstStyle/>
            <a:p>
              <a:r>
                <a:rPr lang="fr-FR" sz="18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Sequenced</a:t>
              </a:r>
              <a:r>
                <a:rPr lang="fr-FR" sz="18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r>
                <a:rPr lang="fr-FR" sz="18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reads</a:t>
              </a:r>
              <a:endParaRPr lang="fr-FR" sz="18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p:txBody>
        </p:sp>
        <p:sp>
          <p:nvSpPr>
            <p:cNvPr id="18" name="ZoneTexte 17">
              <a:extLst>
                <a:ext uri="{FF2B5EF4-FFF2-40B4-BE49-F238E27FC236}">
                  <a16:creationId xmlns:a16="http://schemas.microsoft.com/office/drawing/2014/main" id="{4E1A58F2-5E64-0D3C-C551-8CB0098099F2}"/>
                </a:ext>
              </a:extLst>
            </p:cNvPr>
            <p:cNvSpPr txBox="1"/>
            <p:nvPr/>
          </p:nvSpPr>
          <p:spPr>
            <a:xfrm>
              <a:off x="7435263" y="5255961"/>
              <a:ext cx="2377574" cy="646331"/>
            </a:xfrm>
            <a:prstGeom prst="rect">
              <a:avLst/>
            </a:prstGeom>
            <a:noFill/>
          </p:spPr>
          <p:txBody>
            <a:bodyPr wrap="none" rtlCol="0">
              <a:spAutoFit/>
            </a:bodyPr>
            <a:lstStyle/>
            <a:p>
              <a:r>
                <a:rPr lang="fr-FR" sz="1800" b="1" kern="100" dirty="0" err="1">
                  <a:solidFill>
                    <a:srgbClr val="9B11C7"/>
                  </a:solidFill>
                  <a:effectLst/>
                  <a:latin typeface="Arial" panose="020B0604020202020204" pitchFamily="34" charset="0"/>
                  <a:ea typeface="Aptos" panose="020B0004020202020204" pitchFamily="34" charset="0"/>
                  <a:cs typeface="Arial" panose="020B0604020202020204" pitchFamily="34" charset="0"/>
                </a:rPr>
                <a:t>Other</a:t>
              </a:r>
              <a:r>
                <a:rPr lang="fr-FR" sz="1800" b="1" kern="100" dirty="0">
                  <a:solidFill>
                    <a:srgbClr val="9B11C7"/>
                  </a:solidFill>
                  <a:effectLst/>
                  <a:latin typeface="Arial" panose="020B0604020202020204" pitchFamily="34" charset="0"/>
                  <a:ea typeface="Aptos" panose="020B0004020202020204" pitchFamily="34" charset="0"/>
                  <a:cs typeface="Arial" panose="020B0604020202020204" pitchFamily="34" charset="0"/>
                </a:rPr>
                <a:t> </a:t>
              </a:r>
              <a:r>
                <a:rPr lang="fr-FR" sz="1800" b="1" kern="100" dirty="0" err="1">
                  <a:solidFill>
                    <a:srgbClr val="9B11C7"/>
                  </a:solidFill>
                  <a:effectLst/>
                  <a:latin typeface="Arial" panose="020B0604020202020204" pitchFamily="34" charset="0"/>
                  <a:ea typeface="Aptos" panose="020B0004020202020204" pitchFamily="34" charset="0"/>
                  <a:cs typeface="Arial" panose="020B0604020202020204" pitchFamily="34" charset="0"/>
                </a:rPr>
                <a:t>isolates</a:t>
              </a:r>
              <a:r>
                <a:rPr lang="fr-FR" sz="1800" b="1" kern="100" dirty="0">
                  <a:solidFill>
                    <a:srgbClr val="9B11C7"/>
                  </a:solidFill>
                  <a:effectLst/>
                  <a:latin typeface="Arial" panose="020B0604020202020204" pitchFamily="34" charset="0"/>
                  <a:ea typeface="Aptos" panose="020B0004020202020204" pitchFamily="34" charset="0"/>
                  <a:cs typeface="Arial" panose="020B0604020202020204" pitchFamily="34" charset="0"/>
                </a:rPr>
                <a:t> on</a:t>
              </a:r>
            </a:p>
            <a:p>
              <a:r>
                <a:rPr lang="fr-FR" sz="1800" b="1" kern="100" dirty="0" err="1">
                  <a:solidFill>
                    <a:srgbClr val="9B11C7"/>
                  </a:solidFill>
                  <a:effectLst/>
                  <a:latin typeface="Arial" panose="020B0604020202020204" pitchFamily="34" charset="0"/>
                  <a:ea typeface="Aptos" panose="020B0004020202020204" pitchFamily="34" charset="0"/>
                  <a:cs typeface="Arial" panose="020B0604020202020204" pitchFamily="34" charset="0"/>
                </a:rPr>
                <a:t>this</a:t>
              </a:r>
              <a:r>
                <a:rPr lang="fr-FR" sz="1800" b="1" kern="100" dirty="0">
                  <a:solidFill>
                    <a:srgbClr val="9B11C7"/>
                  </a:solidFill>
                  <a:effectLst/>
                  <a:latin typeface="Arial" panose="020B0604020202020204" pitchFamily="34" charset="0"/>
                  <a:ea typeface="Aptos" panose="020B0004020202020204" pitchFamily="34" charset="0"/>
                  <a:cs typeface="Arial" panose="020B0604020202020204" pitchFamily="34" charset="0"/>
                </a:rPr>
                <a:t> </a:t>
              </a:r>
              <a:r>
                <a:rPr lang="fr-FR" sz="1800" b="1" kern="100" dirty="0" err="1">
                  <a:solidFill>
                    <a:srgbClr val="9B11C7"/>
                  </a:solidFill>
                  <a:effectLst/>
                  <a:latin typeface="Arial" panose="020B0604020202020204" pitchFamily="34" charset="0"/>
                  <a:ea typeface="Aptos" panose="020B0004020202020204" pitchFamily="34" charset="0"/>
                  <a:cs typeface="Arial" panose="020B0604020202020204" pitchFamily="34" charset="0"/>
                </a:rPr>
                <a:t>sequencing</a:t>
              </a:r>
              <a:r>
                <a:rPr lang="fr-FR" sz="1800" b="1" kern="100" dirty="0">
                  <a:solidFill>
                    <a:srgbClr val="9B11C7"/>
                  </a:solidFill>
                  <a:effectLst/>
                  <a:latin typeface="Arial" panose="020B0604020202020204" pitchFamily="34" charset="0"/>
                  <a:ea typeface="Aptos" panose="020B0004020202020204" pitchFamily="34" charset="0"/>
                  <a:cs typeface="Arial" panose="020B0604020202020204" pitchFamily="34" charset="0"/>
                </a:rPr>
                <a:t> run</a:t>
              </a:r>
            </a:p>
          </p:txBody>
        </p:sp>
        <p:cxnSp>
          <p:nvCxnSpPr>
            <p:cNvPr id="20" name="Connecteur droit avec flèche 19">
              <a:extLst>
                <a:ext uri="{FF2B5EF4-FFF2-40B4-BE49-F238E27FC236}">
                  <a16:creationId xmlns:a16="http://schemas.microsoft.com/office/drawing/2014/main" id="{EFB502E9-3290-BE21-9CF1-10E6A2C9FE6D}"/>
                </a:ext>
              </a:extLst>
            </p:cNvPr>
            <p:cNvCxnSpPr>
              <a:stCxn id="15" idx="1"/>
            </p:cNvCxnSpPr>
            <p:nvPr/>
          </p:nvCxnSpPr>
          <p:spPr>
            <a:xfrm flipH="1">
              <a:off x="7293442" y="2277626"/>
              <a:ext cx="632690" cy="499892"/>
            </a:xfrm>
            <a:prstGeom prst="straightConnector1">
              <a:avLst/>
            </a:prstGeom>
            <a:ln w="19050">
              <a:solidFill>
                <a:srgbClr val="CC11C7"/>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droit avec flèche 21">
              <a:extLst>
                <a:ext uri="{FF2B5EF4-FFF2-40B4-BE49-F238E27FC236}">
                  <a16:creationId xmlns:a16="http://schemas.microsoft.com/office/drawing/2014/main" id="{33D339B2-14A5-A6AB-45A1-377505CFFD75}"/>
                </a:ext>
              </a:extLst>
            </p:cNvPr>
            <p:cNvCxnSpPr>
              <a:stCxn id="12" idx="0"/>
            </p:cNvCxnSpPr>
            <p:nvPr/>
          </p:nvCxnSpPr>
          <p:spPr>
            <a:xfrm flipV="1">
              <a:off x="2692183" y="4328160"/>
              <a:ext cx="1300697" cy="869293"/>
            </a:xfrm>
            <a:prstGeom prst="straightConnector1">
              <a:avLst/>
            </a:prstGeom>
            <a:ln w="19050">
              <a:solidFill>
                <a:srgbClr val="4F09BD"/>
              </a:solidFill>
              <a:tailEnd type="triangle"/>
            </a:ln>
          </p:spPr>
          <p:style>
            <a:lnRef idx="1">
              <a:schemeClr val="accent1"/>
            </a:lnRef>
            <a:fillRef idx="0">
              <a:schemeClr val="accent1"/>
            </a:fillRef>
            <a:effectRef idx="0">
              <a:schemeClr val="accent1"/>
            </a:effectRef>
            <a:fontRef idx="minor">
              <a:schemeClr val="tx1"/>
            </a:fontRef>
          </p:style>
        </p:cxnSp>
      </p:grpSp>
      <p:sp>
        <p:nvSpPr>
          <p:cNvPr id="24" name="Rectangle 23">
            <a:extLst>
              <a:ext uri="{FF2B5EF4-FFF2-40B4-BE49-F238E27FC236}">
                <a16:creationId xmlns:a16="http://schemas.microsoft.com/office/drawing/2014/main" id="{67D72BE5-0EF9-5388-32A4-BD5559589E87}"/>
              </a:ext>
            </a:extLst>
          </p:cNvPr>
          <p:cNvSpPr/>
          <p:nvPr/>
        </p:nvSpPr>
        <p:spPr>
          <a:xfrm>
            <a:off x="1973179" y="979086"/>
            <a:ext cx="9416716" cy="5036114"/>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extLst>
      <p:ext uri="{BB962C8B-B14F-4D97-AF65-F5344CB8AC3E}">
        <p14:creationId xmlns:p14="http://schemas.microsoft.com/office/powerpoint/2010/main" val="371559543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Draft Recommendation: TEE</a:t>
            </a:r>
            <a:endParaRPr lang="fr-F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Catherine LIU et al., ECCMID</a:t>
            </a:r>
            <a:r>
              <a:rPr lang="fr-FR" baseline="30000" dirty="0"/>
              <a:t>®</a:t>
            </a:r>
            <a:r>
              <a:rPr lang="fr-FR" dirty="0"/>
              <a:t> 2024, Session#SY076</a:t>
            </a:r>
          </a:p>
        </p:txBody>
      </p:sp>
      <p:sp>
        <p:nvSpPr>
          <p:cNvPr id="3" name="Espace réservé du texte 11">
            <a:extLst>
              <a:ext uri="{FF2B5EF4-FFF2-40B4-BE49-F238E27FC236}">
                <a16:creationId xmlns:a16="http://schemas.microsoft.com/office/drawing/2014/main" id="{8F3155C0-F79B-7305-0F1A-559E1873B750}"/>
              </a:ext>
            </a:extLst>
          </p:cNvPr>
          <p:cNvSpPr txBox="1">
            <a:spLocks/>
          </p:cNvSpPr>
          <p:nvPr/>
        </p:nvSpPr>
        <p:spPr>
          <a:xfrm>
            <a:off x="960438" y="956276"/>
            <a:ext cx="11104562" cy="115011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
                <a:srgbClr val="5E247C"/>
              </a:buClr>
              <a:buSzPct val="100000"/>
              <a:buFont typeface="+mj-lt"/>
              <a:buAutoNum type="arabicPeriod"/>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The panel suggests the use of TEE in adults with SAB at high risk of infective endocarditis (IE) and who have a negative TTE even if the TTE is of good quality. </a:t>
            </a:r>
            <a:b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b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 name="Rectangle à coins arrondis 10">
            <a:extLst>
              <a:ext uri="{FF2B5EF4-FFF2-40B4-BE49-F238E27FC236}">
                <a16:creationId xmlns:a16="http://schemas.microsoft.com/office/drawing/2014/main" id="{18DADFDB-8CA1-8C94-70EB-2792798BA66C}"/>
              </a:ext>
            </a:extLst>
          </p:cNvPr>
          <p:cNvSpPr/>
          <p:nvPr/>
        </p:nvSpPr>
        <p:spPr>
          <a:xfrm>
            <a:off x="2408464" y="2356985"/>
            <a:ext cx="7906100" cy="350497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6" name="ZoneTexte 5">
            <a:extLst>
              <a:ext uri="{FF2B5EF4-FFF2-40B4-BE49-F238E27FC236}">
                <a16:creationId xmlns:a16="http://schemas.microsoft.com/office/drawing/2014/main" id="{7B2F86DD-4C5D-A1CC-6100-8B9126E85CA5}"/>
              </a:ext>
            </a:extLst>
          </p:cNvPr>
          <p:cNvSpPr txBox="1"/>
          <p:nvPr/>
        </p:nvSpPr>
        <p:spPr>
          <a:xfrm>
            <a:off x="2583264" y="2166143"/>
            <a:ext cx="1229457" cy="369332"/>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Remarks</a:t>
            </a:r>
            <a:endParaRPr kumimoji="0" lang="fr-FR"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Espace réservé du texte 10">
            <a:extLst>
              <a:ext uri="{FF2B5EF4-FFF2-40B4-BE49-F238E27FC236}">
                <a16:creationId xmlns:a16="http://schemas.microsoft.com/office/drawing/2014/main" id="{813348B0-4A47-B123-A763-A7F595BE492A}"/>
              </a:ext>
            </a:extLst>
          </p:cNvPr>
          <p:cNvSpPr txBox="1">
            <a:spLocks/>
          </p:cNvSpPr>
          <p:nvPr/>
        </p:nvSpPr>
        <p:spPr>
          <a:xfrm>
            <a:off x="2583264" y="2584216"/>
            <a:ext cx="7638421" cy="3277741"/>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TEE decision should be based on: </a:t>
            </a:r>
          </a:p>
          <a:p>
            <a:pPr marL="539750" marR="0" lvl="1" indent="-242888" algn="l" defTabSz="914400" rtl="0" eaLnBrk="1" fontAlgn="auto" latinLnBrk="0" hangingPunct="1">
              <a:lnSpc>
                <a:spcPct val="107000"/>
              </a:lnSpc>
              <a:spcBef>
                <a:spcPts val="0"/>
              </a:spcBef>
              <a:spcAft>
                <a:spcPts val="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(1) evaluation of patient risk, </a:t>
            </a:r>
          </a:p>
          <a:p>
            <a:pPr marL="539750" marR="0" lvl="1" indent="-242888" algn="l" defTabSz="914400" rtl="0" eaLnBrk="1" fontAlgn="auto" latinLnBrk="0" hangingPunct="1">
              <a:lnSpc>
                <a:spcPct val="107000"/>
              </a:lnSpc>
              <a:spcBef>
                <a:spcPts val="0"/>
              </a:spcBef>
              <a:spcAft>
                <a:spcPts val="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(2) quality of TTE, </a:t>
            </a:r>
          </a:p>
          <a:p>
            <a:pPr marL="539750" marR="0" lvl="1" indent="-242888" algn="l" defTabSz="914400" rtl="0" eaLnBrk="1" fontAlgn="auto" latinLnBrk="0" hangingPunct="1">
              <a:lnSpc>
                <a:spcPct val="107000"/>
              </a:lnSpc>
              <a:spcBef>
                <a:spcPts val="0"/>
              </a:spcBef>
              <a:spcAft>
                <a:spcPts val="80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(3) anticipated impact on patient management.</a:t>
            </a:r>
          </a:p>
          <a:p>
            <a:pPr marL="280988" marR="0" lvl="0" indent="-280988" algn="l" defTabSz="914400" rtl="0" eaLnBrk="1" fontAlgn="auto" latinLnBrk="0" hangingPunct="1">
              <a:lnSpc>
                <a:spcPct val="107000"/>
              </a:lnSpc>
              <a:spcBef>
                <a:spcPts val="600"/>
              </a:spcBef>
              <a:spcAft>
                <a:spcPts val="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Reasonable to forego TEE if a good quality TTE is negative in certain scenarios, e.g.: </a:t>
            </a:r>
          </a:p>
          <a:p>
            <a:pPr marL="539750" marR="0" lvl="1" indent="-242888" algn="l" defTabSz="914400" rtl="0" eaLnBrk="1" fontAlgn="auto" latinLnBrk="0" hangingPunct="1">
              <a:lnSpc>
                <a:spcPct val="107000"/>
              </a:lnSpc>
              <a:spcBef>
                <a:spcPts val="0"/>
              </a:spcBef>
              <a:spcAft>
                <a:spcPts val="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Single known focus of infection, source control, negative follow-up blood cultures in the absence of prosthetic heart valve or cardiac device</a:t>
            </a:r>
          </a:p>
          <a:p>
            <a:pPr marL="539750" marR="0" lvl="1" indent="-242888" algn="l" defTabSz="914400" rtl="0" eaLnBrk="1" fontAlgn="auto" latinLnBrk="0" hangingPunct="1">
              <a:lnSpc>
                <a:spcPct val="107000"/>
              </a:lnSpc>
              <a:spcBef>
                <a:spcPts val="0"/>
              </a:spcBef>
              <a:spcAft>
                <a:spcPts val="80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4-6 weeks of antibiotics is planned for treatment of metastatic infection, no clinical concern for cardiac complications, and absence of prosthetic heart valve or cardiac device</a:t>
            </a:r>
          </a:p>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endPar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1483610043"/>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7FA778A2-6478-2612-D107-AF2393C21837}"/>
              </a:ext>
            </a:extLst>
          </p:cNvPr>
          <p:cNvSpPr>
            <a:spLocks noGrp="1"/>
          </p:cNvSpPr>
          <p:nvPr>
            <p:ph type="title"/>
          </p:nvPr>
        </p:nvSpPr>
        <p:spPr/>
        <p:txBody>
          <a:bodyPr/>
          <a:lstStyle/>
          <a:p>
            <a:r>
              <a:rPr lang="fr-FR" dirty="0" err="1"/>
              <a:t>Some</a:t>
            </a:r>
            <a:r>
              <a:rPr lang="fr-FR" dirty="0"/>
              <a:t> challenges</a:t>
            </a:r>
          </a:p>
        </p:txBody>
      </p:sp>
      <p:sp>
        <p:nvSpPr>
          <p:cNvPr id="6" name="Espace réservé du contenu 5">
            <a:extLst>
              <a:ext uri="{FF2B5EF4-FFF2-40B4-BE49-F238E27FC236}">
                <a16:creationId xmlns:a16="http://schemas.microsoft.com/office/drawing/2014/main" id="{E78B97D2-F1D6-B273-7A23-E99FCD50ADF2}"/>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grpSp>
        <p:nvGrpSpPr>
          <p:cNvPr id="15" name="Groupe 14">
            <a:extLst>
              <a:ext uri="{FF2B5EF4-FFF2-40B4-BE49-F238E27FC236}">
                <a16:creationId xmlns:a16="http://schemas.microsoft.com/office/drawing/2014/main" id="{64EEC126-9B19-9CEC-B197-5B27C5D12DB7}"/>
              </a:ext>
            </a:extLst>
          </p:cNvPr>
          <p:cNvGrpSpPr/>
          <p:nvPr/>
        </p:nvGrpSpPr>
        <p:grpSpPr>
          <a:xfrm>
            <a:off x="2970696" y="1780450"/>
            <a:ext cx="7484858" cy="3297101"/>
            <a:chOff x="2344900" y="1780449"/>
            <a:chExt cx="7484858" cy="3297101"/>
          </a:xfrm>
        </p:grpSpPr>
        <p:grpSp>
          <p:nvGrpSpPr>
            <p:cNvPr id="12" name="Groupe 11">
              <a:extLst>
                <a:ext uri="{FF2B5EF4-FFF2-40B4-BE49-F238E27FC236}">
                  <a16:creationId xmlns:a16="http://schemas.microsoft.com/office/drawing/2014/main" id="{559280C5-EE8D-91E3-76ED-B8674B7962D7}"/>
                </a:ext>
              </a:extLst>
            </p:cNvPr>
            <p:cNvGrpSpPr/>
            <p:nvPr/>
          </p:nvGrpSpPr>
          <p:grpSpPr>
            <a:xfrm>
              <a:off x="2344900" y="1780449"/>
              <a:ext cx="2908168" cy="3297101"/>
              <a:chOff x="1807017" y="1809671"/>
              <a:chExt cx="2908168" cy="3297101"/>
            </a:xfrm>
          </p:grpSpPr>
          <p:pic>
            <p:nvPicPr>
              <p:cNvPr id="7" name="Image 6">
                <a:extLst>
                  <a:ext uri="{FF2B5EF4-FFF2-40B4-BE49-F238E27FC236}">
                    <a16:creationId xmlns:a16="http://schemas.microsoft.com/office/drawing/2014/main" id="{0CB0EA89-1263-3DAC-7CA5-08C65F91A899}"/>
                  </a:ext>
                </a:extLst>
              </p:cNvPr>
              <p:cNvPicPr>
                <a:picLocks noChangeAspect="1"/>
              </p:cNvPicPr>
              <p:nvPr/>
            </p:nvPicPr>
            <p:blipFill rotWithShape="1">
              <a:blip r:embed="rId2"/>
              <a:srcRect l="6287" t="16078" r="72426" b="46079"/>
              <a:stretch/>
            </p:blipFill>
            <p:spPr>
              <a:xfrm>
                <a:off x="1963460" y="1809671"/>
                <a:ext cx="2595283" cy="2595283"/>
              </a:xfrm>
              <a:prstGeom prst="rect">
                <a:avLst/>
              </a:prstGeom>
            </p:spPr>
          </p:pic>
          <p:sp>
            <p:nvSpPr>
              <p:cNvPr id="9" name="ZoneTexte 8">
                <a:extLst>
                  <a:ext uri="{FF2B5EF4-FFF2-40B4-BE49-F238E27FC236}">
                    <a16:creationId xmlns:a16="http://schemas.microsoft.com/office/drawing/2014/main" id="{331A65C7-9457-1ABE-E0D7-B8F3E331C694}"/>
                  </a:ext>
                </a:extLst>
              </p:cNvPr>
              <p:cNvSpPr txBox="1"/>
              <p:nvPr/>
            </p:nvSpPr>
            <p:spPr>
              <a:xfrm>
                <a:off x="1807017" y="4647992"/>
                <a:ext cx="2908168" cy="458780"/>
              </a:xfrm>
              <a:prstGeom prst="rect">
                <a:avLst/>
              </a:prstGeom>
              <a:noFill/>
            </p:spPr>
            <p:txBody>
              <a:bodyPr wrap="none" rtlCol="0">
                <a:spAutoFit/>
              </a:bodyPr>
              <a:lstStyle/>
              <a:p>
                <a:pPr>
                  <a:lnSpc>
                    <a:spcPct val="107000"/>
                  </a:lnSpc>
                  <a:spcAft>
                    <a:spcPts val="800"/>
                  </a:spcAft>
                </a:pPr>
                <a:r>
                  <a:rPr lang="fr-FR" sz="2400" kern="100" dirty="0" err="1">
                    <a:effectLst/>
                    <a:latin typeface="Arial" panose="020B0604020202020204" pitchFamily="34" charset="0"/>
                    <a:ea typeface="Aptos" panose="020B0004020202020204" pitchFamily="34" charset="0"/>
                    <a:cs typeface="Arial" panose="020B0604020202020204" pitchFamily="34" charset="0"/>
                  </a:rPr>
                  <a:t>Pathogen</a:t>
                </a:r>
                <a:r>
                  <a:rPr lang="fr-FR" sz="2400" kern="100" dirty="0">
                    <a:effectLst/>
                    <a:latin typeface="Arial" panose="020B0604020202020204" pitchFamily="34" charset="0"/>
                    <a:ea typeface="Aptos" panose="020B0004020202020204" pitchFamily="34" charset="0"/>
                    <a:cs typeface="Arial" panose="020B0604020202020204" pitchFamily="34" charset="0"/>
                  </a:rPr>
                  <a:t> </a:t>
                </a:r>
                <a:r>
                  <a:rPr lang="fr-FR" sz="2400" kern="100" dirty="0" err="1">
                    <a:effectLst/>
                    <a:latin typeface="Arial" panose="020B0604020202020204" pitchFamily="34" charset="0"/>
                    <a:ea typeface="Aptos" panose="020B0004020202020204" pitchFamily="34" charset="0"/>
                    <a:cs typeface="Arial" panose="020B0604020202020204" pitchFamily="34" charset="0"/>
                  </a:rPr>
                  <a:t>genomics</a:t>
                </a:r>
                <a:endParaRPr lang="fr-FR" sz="2400" kern="100" dirty="0">
                  <a:effectLst/>
                  <a:latin typeface="Arial" panose="020B0604020202020204" pitchFamily="34" charset="0"/>
                  <a:ea typeface="Aptos" panose="020B0004020202020204" pitchFamily="34" charset="0"/>
                  <a:cs typeface="Arial" panose="020B0604020202020204" pitchFamily="34" charset="0"/>
                </a:endParaRPr>
              </a:p>
            </p:txBody>
          </p:sp>
        </p:grpSp>
        <p:grpSp>
          <p:nvGrpSpPr>
            <p:cNvPr id="11" name="Groupe 10">
              <a:extLst>
                <a:ext uri="{FF2B5EF4-FFF2-40B4-BE49-F238E27FC236}">
                  <a16:creationId xmlns:a16="http://schemas.microsoft.com/office/drawing/2014/main" id="{F5AF3544-A3BB-6F30-833E-F650DE10D6DD}"/>
                </a:ext>
              </a:extLst>
            </p:cNvPr>
            <p:cNvGrpSpPr/>
            <p:nvPr/>
          </p:nvGrpSpPr>
          <p:grpSpPr>
            <a:xfrm>
              <a:off x="7234475" y="1780449"/>
              <a:ext cx="2595283" cy="3297101"/>
              <a:chOff x="6696592" y="1809671"/>
              <a:chExt cx="2595283" cy="3297101"/>
            </a:xfrm>
          </p:grpSpPr>
          <p:pic>
            <p:nvPicPr>
              <p:cNvPr id="8" name="Image 7">
                <a:extLst>
                  <a:ext uri="{FF2B5EF4-FFF2-40B4-BE49-F238E27FC236}">
                    <a16:creationId xmlns:a16="http://schemas.microsoft.com/office/drawing/2014/main" id="{06025792-993A-7879-CB66-A30271EDB109}"/>
                  </a:ext>
                </a:extLst>
              </p:cNvPr>
              <p:cNvPicPr>
                <a:picLocks noChangeAspect="1"/>
              </p:cNvPicPr>
              <p:nvPr/>
            </p:nvPicPr>
            <p:blipFill rotWithShape="1">
              <a:blip r:embed="rId2"/>
              <a:srcRect l="52453" t="16078" r="26260" b="46079"/>
              <a:stretch/>
            </p:blipFill>
            <p:spPr>
              <a:xfrm>
                <a:off x="6696592" y="1809671"/>
                <a:ext cx="2595283" cy="2595283"/>
              </a:xfrm>
              <a:prstGeom prst="rect">
                <a:avLst/>
              </a:prstGeom>
            </p:spPr>
          </p:pic>
          <p:sp>
            <p:nvSpPr>
              <p:cNvPr id="10" name="ZoneTexte 9">
                <a:extLst>
                  <a:ext uri="{FF2B5EF4-FFF2-40B4-BE49-F238E27FC236}">
                    <a16:creationId xmlns:a16="http://schemas.microsoft.com/office/drawing/2014/main" id="{43D23696-D3B5-137F-E9AB-F4354DB0EE51}"/>
                  </a:ext>
                </a:extLst>
              </p:cNvPr>
              <p:cNvSpPr txBox="1"/>
              <p:nvPr/>
            </p:nvSpPr>
            <p:spPr>
              <a:xfrm>
                <a:off x="6950518" y="4647992"/>
                <a:ext cx="2087431" cy="458780"/>
              </a:xfrm>
              <a:prstGeom prst="rect">
                <a:avLst/>
              </a:prstGeom>
              <a:noFill/>
            </p:spPr>
            <p:txBody>
              <a:bodyPr wrap="none" rtlCol="0">
                <a:spAutoFit/>
              </a:bodyPr>
              <a:lstStyle/>
              <a:p>
                <a:pPr>
                  <a:lnSpc>
                    <a:spcPct val="107000"/>
                  </a:lnSpc>
                  <a:spcAft>
                    <a:spcPts val="800"/>
                  </a:spcAft>
                </a:pPr>
                <a:r>
                  <a:rPr lang="fr-FR" sz="2400" kern="100" dirty="0">
                    <a:effectLst/>
                    <a:latin typeface="Arial" panose="020B0604020202020204" pitchFamily="34" charset="0"/>
                    <a:ea typeface="Aptos" panose="020B0004020202020204" pitchFamily="34" charset="0"/>
                    <a:cs typeface="Arial" panose="020B0604020202020204" pitchFamily="34" charset="0"/>
                  </a:rPr>
                  <a:t>Clinical action</a:t>
                </a:r>
              </a:p>
            </p:txBody>
          </p:sp>
        </p:grpSp>
        <p:sp>
          <p:nvSpPr>
            <p:cNvPr id="13" name="ZoneTexte 12">
              <a:extLst>
                <a:ext uri="{FF2B5EF4-FFF2-40B4-BE49-F238E27FC236}">
                  <a16:creationId xmlns:a16="http://schemas.microsoft.com/office/drawing/2014/main" id="{8A35C3FE-B323-F32D-7F1A-3A38000DED5E}"/>
                </a:ext>
              </a:extLst>
            </p:cNvPr>
            <p:cNvSpPr txBox="1"/>
            <p:nvPr/>
          </p:nvSpPr>
          <p:spPr>
            <a:xfrm>
              <a:off x="5842059" y="2705724"/>
              <a:ext cx="803425" cy="1446550"/>
            </a:xfrm>
            <a:prstGeom prst="rect">
              <a:avLst/>
            </a:prstGeom>
            <a:noFill/>
          </p:spPr>
          <p:txBody>
            <a:bodyPr wrap="none" rtlCol="0">
              <a:spAutoFit/>
            </a:bodyPr>
            <a:lstStyle/>
            <a:p>
              <a:r>
                <a:rPr lang="fr-FR" sz="8800" b="1" dirty="0">
                  <a:latin typeface="Arial" panose="020B0604020202020204" pitchFamily="34" charset="0"/>
                  <a:cs typeface="Arial" panose="020B0604020202020204" pitchFamily="34" charset="0"/>
                </a:rPr>
                <a:t>≠</a:t>
              </a:r>
            </a:p>
          </p:txBody>
        </p:sp>
      </p:grpSp>
      <p:sp>
        <p:nvSpPr>
          <p:cNvPr id="14" name="Rectangle 13">
            <a:extLst>
              <a:ext uri="{FF2B5EF4-FFF2-40B4-BE49-F238E27FC236}">
                <a16:creationId xmlns:a16="http://schemas.microsoft.com/office/drawing/2014/main" id="{6D84669D-74DD-0825-7D91-67EB764183CC}"/>
              </a:ext>
            </a:extLst>
          </p:cNvPr>
          <p:cNvSpPr/>
          <p:nvPr/>
        </p:nvSpPr>
        <p:spPr>
          <a:xfrm>
            <a:off x="2336063" y="1367589"/>
            <a:ext cx="8754124" cy="4122822"/>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extLst>
      <p:ext uri="{BB962C8B-B14F-4D97-AF65-F5344CB8AC3E}">
        <p14:creationId xmlns:p14="http://schemas.microsoft.com/office/powerpoint/2010/main" val="410790426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32FBC260-D3A7-0BED-F94F-E4A7506F7352}"/>
              </a:ext>
            </a:extLst>
          </p:cNvPr>
          <p:cNvSpPr>
            <a:spLocks noGrp="1"/>
          </p:cNvSpPr>
          <p:nvPr>
            <p:ph type="title"/>
          </p:nvPr>
        </p:nvSpPr>
        <p:spPr/>
        <p:txBody>
          <a:bodyPr/>
          <a:lstStyle/>
          <a:p>
            <a:r>
              <a:rPr lang="fr-FR" dirty="0" err="1"/>
              <a:t>Some</a:t>
            </a:r>
            <a:r>
              <a:rPr lang="fr-FR" dirty="0"/>
              <a:t> challenges:  Multi-</a:t>
            </a:r>
            <a:r>
              <a:rPr lang="fr-FR" dirty="0" err="1"/>
              <a:t>disciplinary</a:t>
            </a:r>
            <a:r>
              <a:rPr lang="fr-FR" dirty="0"/>
              <a:t> &amp; o</a:t>
            </a:r>
          </a:p>
        </p:txBody>
      </p:sp>
      <p:sp>
        <p:nvSpPr>
          <p:cNvPr id="6" name="Espace réservé du contenu 5">
            <a:extLst>
              <a:ext uri="{FF2B5EF4-FFF2-40B4-BE49-F238E27FC236}">
                <a16:creationId xmlns:a16="http://schemas.microsoft.com/office/drawing/2014/main" id="{A092621D-CF08-3ECE-A460-37CA0055D4BF}"/>
              </a:ext>
            </a:extLst>
          </p:cNvPr>
          <p:cNvSpPr>
            <a:spLocks noGrp="1"/>
          </p:cNvSpPr>
          <p:nvPr>
            <p:ph sz="quarter" idx="16"/>
          </p:nvPr>
        </p:nvSpPr>
        <p:spPr/>
        <p:txBody>
          <a:bodyPr/>
          <a:lstStyle/>
          <a:p>
            <a:r>
              <a:rPr lang="fr-FR" dirty="0"/>
              <a:t>Torsten </a:t>
            </a:r>
            <a:r>
              <a:rPr lang="fr-FR" dirty="0" err="1"/>
              <a:t>Seemann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Session#EW244</a:t>
            </a:r>
            <a:endParaRPr lang="fr-FR" dirty="0"/>
          </a:p>
        </p:txBody>
      </p:sp>
      <p:grpSp>
        <p:nvGrpSpPr>
          <p:cNvPr id="25" name="Groupe 24">
            <a:extLst>
              <a:ext uri="{FF2B5EF4-FFF2-40B4-BE49-F238E27FC236}">
                <a16:creationId xmlns:a16="http://schemas.microsoft.com/office/drawing/2014/main" id="{BC87D719-8CF8-D620-43F6-C3D2A1C64FC5}"/>
              </a:ext>
            </a:extLst>
          </p:cNvPr>
          <p:cNvGrpSpPr/>
          <p:nvPr/>
        </p:nvGrpSpPr>
        <p:grpSpPr>
          <a:xfrm>
            <a:off x="2320409" y="1622195"/>
            <a:ext cx="8706215" cy="3938051"/>
            <a:chOff x="2344355" y="1670628"/>
            <a:chExt cx="8706215" cy="3938051"/>
          </a:xfrm>
        </p:grpSpPr>
        <p:pic>
          <p:nvPicPr>
            <p:cNvPr id="8" name="Image 7">
              <a:extLst>
                <a:ext uri="{FF2B5EF4-FFF2-40B4-BE49-F238E27FC236}">
                  <a16:creationId xmlns:a16="http://schemas.microsoft.com/office/drawing/2014/main" id="{E55AAB9E-9379-B5C1-CF06-1ACC9A73EFC8}"/>
                </a:ext>
              </a:extLst>
            </p:cNvPr>
            <p:cNvPicPr>
              <a:picLocks noChangeAspect="1"/>
            </p:cNvPicPr>
            <p:nvPr/>
          </p:nvPicPr>
          <p:blipFill rotWithShape="1">
            <a:blip r:embed="rId2"/>
            <a:srcRect l="6287" t="16078" r="72426" b="46079"/>
            <a:stretch/>
          </p:blipFill>
          <p:spPr>
            <a:xfrm>
              <a:off x="2344355" y="2611387"/>
              <a:ext cx="1212435" cy="1212435"/>
            </a:xfrm>
            <a:prstGeom prst="rect">
              <a:avLst/>
            </a:prstGeom>
          </p:spPr>
        </p:pic>
        <p:pic>
          <p:nvPicPr>
            <p:cNvPr id="11" name="Image 10">
              <a:extLst>
                <a:ext uri="{FF2B5EF4-FFF2-40B4-BE49-F238E27FC236}">
                  <a16:creationId xmlns:a16="http://schemas.microsoft.com/office/drawing/2014/main" id="{4A672B57-906B-2D54-D611-D946A6C47CF4}"/>
                </a:ext>
              </a:extLst>
            </p:cNvPr>
            <p:cNvPicPr>
              <a:picLocks noChangeAspect="1"/>
            </p:cNvPicPr>
            <p:nvPr/>
          </p:nvPicPr>
          <p:blipFill rotWithShape="1">
            <a:blip r:embed="rId2"/>
            <a:srcRect l="52453" t="16078" r="26260" b="46079"/>
            <a:stretch/>
          </p:blipFill>
          <p:spPr>
            <a:xfrm>
              <a:off x="8802213" y="2378686"/>
              <a:ext cx="2248357" cy="2248357"/>
            </a:xfrm>
            <a:prstGeom prst="rect">
              <a:avLst/>
            </a:prstGeom>
          </p:spPr>
        </p:pic>
        <p:pic>
          <p:nvPicPr>
            <p:cNvPr id="13" name="Image 12">
              <a:extLst>
                <a:ext uri="{FF2B5EF4-FFF2-40B4-BE49-F238E27FC236}">
                  <a16:creationId xmlns:a16="http://schemas.microsoft.com/office/drawing/2014/main" id="{A03D16A9-C9A0-4E81-DFEF-399A76816995}"/>
                </a:ext>
              </a:extLst>
            </p:cNvPr>
            <p:cNvPicPr>
              <a:picLocks noChangeAspect="1"/>
            </p:cNvPicPr>
            <p:nvPr/>
          </p:nvPicPr>
          <p:blipFill rotWithShape="1">
            <a:blip r:embed="rId3"/>
            <a:srcRect l="19522" t="40784" r="73517" b="44314"/>
            <a:stretch/>
          </p:blipFill>
          <p:spPr>
            <a:xfrm>
              <a:off x="4283820" y="2658720"/>
              <a:ext cx="848733" cy="1021977"/>
            </a:xfrm>
            <a:prstGeom prst="rect">
              <a:avLst/>
            </a:prstGeom>
          </p:spPr>
        </p:pic>
        <p:pic>
          <p:nvPicPr>
            <p:cNvPr id="14" name="Image 13">
              <a:extLst>
                <a:ext uri="{FF2B5EF4-FFF2-40B4-BE49-F238E27FC236}">
                  <a16:creationId xmlns:a16="http://schemas.microsoft.com/office/drawing/2014/main" id="{AD1C19D1-0B05-E6DE-A424-AE5908B49541}"/>
                </a:ext>
              </a:extLst>
            </p:cNvPr>
            <p:cNvPicPr>
              <a:picLocks noChangeAspect="1"/>
            </p:cNvPicPr>
            <p:nvPr/>
          </p:nvPicPr>
          <p:blipFill rotWithShape="1">
            <a:blip r:embed="rId3"/>
            <a:srcRect l="35181" t="43669" r="49623" b="28096"/>
            <a:stretch/>
          </p:blipFill>
          <p:spPr>
            <a:xfrm>
              <a:off x="6121407" y="2878789"/>
              <a:ext cx="1852779" cy="1936377"/>
            </a:xfrm>
            <a:prstGeom prst="rect">
              <a:avLst/>
            </a:prstGeom>
          </p:spPr>
        </p:pic>
        <p:pic>
          <p:nvPicPr>
            <p:cNvPr id="15" name="Image 14">
              <a:extLst>
                <a:ext uri="{FF2B5EF4-FFF2-40B4-BE49-F238E27FC236}">
                  <a16:creationId xmlns:a16="http://schemas.microsoft.com/office/drawing/2014/main" id="{2B425CD8-9699-BA87-12BF-6EFA380E40FB}"/>
                </a:ext>
              </a:extLst>
            </p:cNvPr>
            <p:cNvPicPr>
              <a:picLocks noChangeAspect="1"/>
            </p:cNvPicPr>
            <p:nvPr/>
          </p:nvPicPr>
          <p:blipFill rotWithShape="1">
            <a:blip r:embed="rId3"/>
            <a:srcRect l="15765" t="67986" r="69039" b="17113"/>
            <a:stretch/>
          </p:blipFill>
          <p:spPr>
            <a:xfrm>
              <a:off x="3781796" y="4586702"/>
              <a:ext cx="1852779" cy="1021977"/>
            </a:xfrm>
            <a:prstGeom prst="rect">
              <a:avLst/>
            </a:prstGeom>
          </p:spPr>
        </p:pic>
        <p:pic>
          <p:nvPicPr>
            <p:cNvPr id="16" name="Image 15">
              <a:extLst>
                <a:ext uri="{FF2B5EF4-FFF2-40B4-BE49-F238E27FC236}">
                  <a16:creationId xmlns:a16="http://schemas.microsoft.com/office/drawing/2014/main" id="{3BF34EB9-AEF5-4322-8FDD-B59C1063E7C3}"/>
                </a:ext>
              </a:extLst>
            </p:cNvPr>
            <p:cNvPicPr>
              <a:picLocks noChangeAspect="1"/>
            </p:cNvPicPr>
            <p:nvPr/>
          </p:nvPicPr>
          <p:blipFill rotWithShape="1">
            <a:blip r:embed="rId3"/>
            <a:srcRect l="4603" t="64727" r="88480" b="21644"/>
            <a:stretch/>
          </p:blipFill>
          <p:spPr>
            <a:xfrm>
              <a:off x="2384053" y="4347806"/>
              <a:ext cx="843281" cy="934720"/>
            </a:xfrm>
            <a:prstGeom prst="rect">
              <a:avLst/>
            </a:prstGeom>
          </p:spPr>
        </p:pic>
        <p:sp>
          <p:nvSpPr>
            <p:cNvPr id="18" name="Flèche vers la droite 17">
              <a:extLst>
                <a:ext uri="{FF2B5EF4-FFF2-40B4-BE49-F238E27FC236}">
                  <a16:creationId xmlns:a16="http://schemas.microsoft.com/office/drawing/2014/main" id="{9BE4D79A-D03B-92CE-8B92-B078F703D66C}"/>
                </a:ext>
              </a:extLst>
            </p:cNvPr>
            <p:cNvSpPr/>
            <p:nvPr/>
          </p:nvSpPr>
          <p:spPr>
            <a:xfrm>
              <a:off x="5397191" y="3619737"/>
              <a:ext cx="679279" cy="302023"/>
            </a:xfrm>
            <a:prstGeom prst="rightArrow">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Flèche vers la droite 18">
              <a:extLst>
                <a:ext uri="{FF2B5EF4-FFF2-40B4-BE49-F238E27FC236}">
                  <a16:creationId xmlns:a16="http://schemas.microsoft.com/office/drawing/2014/main" id="{C88AC05E-6D5E-CCC8-EBC0-B62F98ADF042}"/>
                </a:ext>
              </a:extLst>
            </p:cNvPr>
            <p:cNvSpPr/>
            <p:nvPr/>
          </p:nvSpPr>
          <p:spPr>
            <a:xfrm>
              <a:off x="7998151" y="3619737"/>
              <a:ext cx="679279" cy="302023"/>
            </a:xfrm>
            <a:prstGeom prst="rightArrow">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ZoneTexte 20">
              <a:extLst>
                <a:ext uri="{FF2B5EF4-FFF2-40B4-BE49-F238E27FC236}">
                  <a16:creationId xmlns:a16="http://schemas.microsoft.com/office/drawing/2014/main" id="{411DA262-D4E6-4C57-19D9-770916F0CEA3}"/>
                </a:ext>
              </a:extLst>
            </p:cNvPr>
            <p:cNvSpPr txBox="1"/>
            <p:nvPr/>
          </p:nvSpPr>
          <p:spPr>
            <a:xfrm>
              <a:off x="3872058" y="2022523"/>
              <a:ext cx="1672254" cy="646331"/>
            </a:xfrm>
            <a:prstGeom prst="rect">
              <a:avLst/>
            </a:prstGeom>
            <a:noFill/>
          </p:spPr>
          <p:txBody>
            <a:bodyPr wrap="none" rtlCol="0">
              <a:spAutoFit/>
            </a:bodyPr>
            <a:lstStyle/>
            <a:p>
              <a:pPr algn="ctr"/>
              <a:r>
                <a:rPr lang="fr-FR" sz="1800" b="1" kern="100" dirty="0" err="1">
                  <a:effectLst/>
                  <a:latin typeface="Arial" panose="020B0604020202020204" pitchFamily="34" charset="0"/>
                  <a:ea typeface="Aptos" panose="020B0004020202020204" pitchFamily="34" charset="0"/>
                  <a:cs typeface="Arial" panose="020B0604020202020204" pitchFamily="34" charset="0"/>
                </a:rPr>
                <a:t>Bioinformatic</a:t>
              </a:r>
              <a:endParaRPr lang="fr-FR" b="1" kern="100" dirty="0">
                <a:latin typeface="Arial" panose="020B0604020202020204" pitchFamily="34" charset="0"/>
                <a:ea typeface="Aptos" panose="020B0004020202020204" pitchFamily="34" charset="0"/>
                <a:cs typeface="Arial" panose="020B0604020202020204" pitchFamily="34" charset="0"/>
              </a:endParaRPr>
            </a:p>
            <a:p>
              <a:pPr algn="ctr"/>
              <a:r>
                <a:rPr lang="fr-FR" sz="1800" b="1" kern="100" dirty="0" err="1">
                  <a:effectLst/>
                  <a:latin typeface="Arial" panose="020B0604020202020204" pitchFamily="34" charset="0"/>
                  <a:ea typeface="Aptos" panose="020B0004020202020204" pitchFamily="34" charset="0"/>
                  <a:cs typeface="Arial" panose="020B0604020202020204" pitchFamily="34" charset="0"/>
                </a:rPr>
                <a:t>analysis</a:t>
              </a:r>
              <a:endParaRPr lang="fr-FR" sz="18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22" name="ZoneTexte 21">
              <a:extLst>
                <a:ext uri="{FF2B5EF4-FFF2-40B4-BE49-F238E27FC236}">
                  <a16:creationId xmlns:a16="http://schemas.microsoft.com/office/drawing/2014/main" id="{269A2B55-BAF8-62BE-4D26-50F551EE7E5F}"/>
                </a:ext>
              </a:extLst>
            </p:cNvPr>
            <p:cNvSpPr txBox="1"/>
            <p:nvPr/>
          </p:nvSpPr>
          <p:spPr>
            <a:xfrm>
              <a:off x="6188609" y="2212821"/>
              <a:ext cx="1928733" cy="646331"/>
            </a:xfrm>
            <a:prstGeom prst="rect">
              <a:avLst/>
            </a:prstGeom>
            <a:noFill/>
          </p:spPr>
          <p:txBody>
            <a:bodyPr wrap="none" rtlCol="0">
              <a:spAutoFit/>
            </a:bodyPr>
            <a:lstStyle/>
            <a:p>
              <a:pPr algn="ctr"/>
              <a:r>
                <a:rPr lang="fr-FR" sz="1800" b="1" kern="100" dirty="0">
                  <a:effectLst/>
                  <a:latin typeface="Arial" panose="020B0604020202020204" pitchFamily="34" charset="0"/>
                  <a:ea typeface="Aptos" panose="020B0004020202020204" pitchFamily="34" charset="0"/>
                  <a:cs typeface="Arial" panose="020B0604020202020204" pitchFamily="34" charset="0"/>
                </a:rPr>
                <a:t>Communication</a:t>
              </a:r>
            </a:p>
            <a:p>
              <a:pPr algn="ctr"/>
              <a:r>
                <a:rPr lang="fr-FR" sz="1800" b="1" kern="100" dirty="0" err="1">
                  <a:effectLst/>
                  <a:latin typeface="Arial" panose="020B0604020202020204" pitchFamily="34" charset="0"/>
                  <a:ea typeface="Aptos" panose="020B0004020202020204" pitchFamily="34" charset="0"/>
                  <a:cs typeface="Arial" panose="020B0604020202020204" pitchFamily="34" charset="0"/>
                </a:rPr>
                <a:t>between</a:t>
              </a:r>
              <a:r>
                <a:rPr lang="fr-FR" sz="1800" b="1" kern="100" dirty="0">
                  <a:effectLst/>
                  <a:latin typeface="Arial" panose="020B0604020202020204" pitchFamily="34" charset="0"/>
                  <a:ea typeface="Aptos" panose="020B0004020202020204" pitchFamily="34" charset="0"/>
                  <a:cs typeface="Arial" panose="020B0604020202020204" pitchFamily="34" charset="0"/>
                </a:rPr>
                <a:t> teams</a:t>
              </a:r>
            </a:p>
          </p:txBody>
        </p:sp>
        <p:sp>
          <p:nvSpPr>
            <p:cNvPr id="23" name="ZoneTexte 22">
              <a:extLst>
                <a:ext uri="{FF2B5EF4-FFF2-40B4-BE49-F238E27FC236}">
                  <a16:creationId xmlns:a16="http://schemas.microsoft.com/office/drawing/2014/main" id="{1A6E1A43-BD01-09DF-2457-95E60CB97CDA}"/>
                </a:ext>
              </a:extLst>
            </p:cNvPr>
            <p:cNvSpPr txBox="1"/>
            <p:nvPr/>
          </p:nvSpPr>
          <p:spPr>
            <a:xfrm>
              <a:off x="8987672" y="1670628"/>
              <a:ext cx="1877437" cy="646331"/>
            </a:xfrm>
            <a:prstGeom prst="rect">
              <a:avLst/>
            </a:prstGeom>
            <a:noFill/>
          </p:spPr>
          <p:txBody>
            <a:bodyPr wrap="none" rtlCol="0">
              <a:spAutoFit/>
            </a:bodyPr>
            <a:lstStyle/>
            <a:p>
              <a:pPr algn="ctr"/>
              <a:r>
                <a:rPr lang="fr-FR" sz="1800" b="1" i="1" kern="100" dirty="0">
                  <a:effectLst/>
                  <a:latin typeface="Arial" panose="020B0604020202020204" pitchFamily="34" charset="0"/>
                  <a:ea typeface="Aptos" panose="020B0004020202020204" pitchFamily="34" charset="0"/>
                  <a:cs typeface="Arial" panose="020B0604020202020204" pitchFamily="34" charset="0"/>
                </a:rPr>
                <a:t>Opportunity</a:t>
              </a:r>
              <a:r>
                <a:rPr lang="fr-FR" sz="1800" b="1" kern="100" dirty="0">
                  <a:effectLst/>
                  <a:latin typeface="Arial" panose="020B0604020202020204" pitchFamily="34" charset="0"/>
                  <a:ea typeface="Aptos" panose="020B0004020202020204" pitchFamily="34" charset="0"/>
                  <a:cs typeface="Arial" panose="020B0604020202020204" pitchFamily="34" charset="0"/>
                </a:rPr>
                <a:t> for</a:t>
              </a:r>
            </a:p>
            <a:p>
              <a:pPr algn="ctr"/>
              <a:r>
                <a:rPr lang="fr-FR" sz="1800" b="1" kern="100" dirty="0">
                  <a:effectLst/>
                  <a:latin typeface="Arial" panose="020B0604020202020204" pitchFamily="34" charset="0"/>
                  <a:ea typeface="Aptos" panose="020B0004020202020204" pitchFamily="34" charset="0"/>
                  <a:cs typeface="Arial" panose="020B0604020202020204" pitchFamily="34" charset="0"/>
                </a:rPr>
                <a:t>clinical action</a:t>
              </a:r>
            </a:p>
          </p:txBody>
        </p:sp>
        <p:sp>
          <p:nvSpPr>
            <p:cNvPr id="24" name="ZoneTexte 23">
              <a:extLst>
                <a:ext uri="{FF2B5EF4-FFF2-40B4-BE49-F238E27FC236}">
                  <a16:creationId xmlns:a16="http://schemas.microsoft.com/office/drawing/2014/main" id="{DAABDCF5-564A-1C34-71D7-0872DC674703}"/>
                </a:ext>
              </a:extLst>
            </p:cNvPr>
            <p:cNvSpPr txBox="1"/>
            <p:nvPr/>
          </p:nvSpPr>
          <p:spPr>
            <a:xfrm>
              <a:off x="3962322" y="3934804"/>
              <a:ext cx="1672253" cy="646331"/>
            </a:xfrm>
            <a:prstGeom prst="rect">
              <a:avLst/>
            </a:prstGeom>
            <a:noFill/>
          </p:spPr>
          <p:txBody>
            <a:bodyPr wrap="none" rtlCol="0">
              <a:spAutoFit/>
            </a:bodyPr>
            <a:lstStyle/>
            <a:p>
              <a:pPr algn="ctr"/>
              <a:r>
                <a:rPr lang="fr-FR" sz="1800" b="1" kern="100" dirty="0">
                  <a:effectLst/>
                  <a:latin typeface="Arial" panose="020B0604020202020204" pitchFamily="34" charset="0"/>
                  <a:ea typeface="Aptos" panose="020B0004020202020204" pitchFamily="34" charset="0"/>
                  <a:cs typeface="Arial" panose="020B0604020202020204" pitchFamily="34" charset="0"/>
                </a:rPr>
                <a:t>Clinical </a:t>
              </a:r>
            </a:p>
            <a:p>
              <a:pPr algn="ctr"/>
              <a:r>
                <a:rPr lang="fr-FR" sz="1800" b="1" kern="100" dirty="0" err="1">
                  <a:effectLst/>
                  <a:latin typeface="Arial" panose="020B0604020202020204" pitchFamily="34" charset="0"/>
                  <a:ea typeface="Aptos" panose="020B0004020202020204" pitchFamily="34" charset="0"/>
                  <a:cs typeface="Arial" panose="020B0604020202020204" pitchFamily="34" charset="0"/>
                </a:rPr>
                <a:t>interpretation</a:t>
              </a:r>
              <a:endParaRPr lang="fr-FR" sz="1800" b="1" kern="100" dirty="0">
                <a:effectLst/>
                <a:latin typeface="Arial" panose="020B0604020202020204" pitchFamily="34" charset="0"/>
                <a:ea typeface="Aptos" panose="020B0004020202020204" pitchFamily="34" charset="0"/>
                <a:cs typeface="Arial" panose="020B0604020202020204" pitchFamily="34" charset="0"/>
              </a:endParaRPr>
            </a:p>
          </p:txBody>
        </p:sp>
      </p:grpSp>
      <p:sp>
        <p:nvSpPr>
          <p:cNvPr id="26" name="Rectangle 25">
            <a:extLst>
              <a:ext uri="{FF2B5EF4-FFF2-40B4-BE49-F238E27FC236}">
                <a16:creationId xmlns:a16="http://schemas.microsoft.com/office/drawing/2014/main" id="{4E91114F-3135-1F6A-9F26-31B019BD34BC}"/>
              </a:ext>
            </a:extLst>
          </p:cNvPr>
          <p:cNvSpPr/>
          <p:nvPr/>
        </p:nvSpPr>
        <p:spPr>
          <a:xfrm>
            <a:off x="2005264" y="1279536"/>
            <a:ext cx="9336504" cy="462336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extLst>
      <p:ext uri="{BB962C8B-B14F-4D97-AF65-F5344CB8AC3E}">
        <p14:creationId xmlns:p14="http://schemas.microsoft.com/office/powerpoint/2010/main" val="128453571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144626C-D505-5E31-49BF-C18FF1F822CA}"/>
              </a:ext>
            </a:extLst>
          </p:cNvPr>
          <p:cNvSpPr>
            <a:spLocks noGrp="1"/>
          </p:cNvSpPr>
          <p:nvPr>
            <p:ph type="body" sz="quarter" idx="17"/>
          </p:nvPr>
        </p:nvSpPr>
        <p:spPr/>
        <p:txBody>
          <a:bodyPr/>
          <a:lstStyle/>
          <a:p>
            <a:r>
              <a:rPr lang="fr-FR" dirty="0"/>
              <a:t> </a:t>
            </a:r>
            <a:r>
              <a:rPr lang="fr-FR" dirty="0" err="1"/>
              <a:t>Experimental</a:t>
            </a:r>
            <a:r>
              <a:rPr lang="fr-FR" dirty="0"/>
              <a:t> </a:t>
            </a:r>
            <a:r>
              <a:rPr lang="fr-FR" dirty="0" err="1"/>
              <a:t>microbiology</a:t>
            </a:r>
            <a:r>
              <a:rPr lang="fr-FR" dirty="0"/>
              <a:t>, </a:t>
            </a:r>
            <a:r>
              <a:rPr lang="fr-FR" dirty="0" err="1"/>
              <a:t>microbial</a:t>
            </a:r>
            <a:r>
              <a:rPr lang="fr-FR" dirty="0"/>
              <a:t> </a:t>
            </a:r>
            <a:r>
              <a:rPr lang="fr-FR" dirty="0" err="1"/>
              <a:t>pathogenesis</a:t>
            </a:r>
            <a:r>
              <a:rPr lang="fr-FR" dirty="0"/>
              <a:t> &amp; biofilms</a:t>
            </a:r>
          </a:p>
        </p:txBody>
      </p:sp>
    </p:spTree>
    <p:extLst>
      <p:ext uri="{BB962C8B-B14F-4D97-AF65-F5344CB8AC3E}">
        <p14:creationId xmlns:p14="http://schemas.microsoft.com/office/powerpoint/2010/main" val="106626038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62A9441-15FD-9B59-2979-FBB84AA403B8}"/>
              </a:ext>
            </a:extLst>
          </p:cNvPr>
          <p:cNvSpPr>
            <a:spLocks noGrp="1"/>
          </p:cNvSpPr>
          <p:nvPr>
            <p:ph type="title"/>
          </p:nvPr>
        </p:nvSpPr>
        <p:spPr/>
        <p:txBody>
          <a:bodyPr/>
          <a:lstStyle/>
          <a:p>
            <a:r>
              <a:rPr lang="en-US" dirty="0"/>
              <a:t>Therapeutic approaches to combat hetero-resistance in Gram-negative pathogens</a:t>
            </a:r>
            <a:endParaRPr lang="fr-FR" dirty="0"/>
          </a:p>
        </p:txBody>
      </p:sp>
      <p:sp>
        <p:nvSpPr>
          <p:cNvPr id="3" name="Espace réservé du contenu 2">
            <a:extLst>
              <a:ext uri="{FF2B5EF4-FFF2-40B4-BE49-F238E27FC236}">
                <a16:creationId xmlns:a16="http://schemas.microsoft.com/office/drawing/2014/main" id="{96746A05-725D-4C06-3B42-11385D776DB2}"/>
              </a:ext>
            </a:extLst>
          </p:cNvPr>
          <p:cNvSpPr>
            <a:spLocks noGrp="1"/>
          </p:cNvSpPr>
          <p:nvPr>
            <p:ph sz="quarter" idx="10"/>
          </p:nvPr>
        </p:nvSpPr>
        <p:spPr/>
        <p:txBody>
          <a:bodyPr/>
          <a:lstStyle/>
          <a:p>
            <a:r>
              <a:rPr lang="fr-FR" dirty="0"/>
              <a:t>David WEISS et al., ECCMID</a:t>
            </a:r>
            <a:r>
              <a:rPr lang="fr-FR" baseline="30000" dirty="0">
                <a:latin typeface="Arial Narrow" panose="020B0606020202030204" pitchFamily="34" charset="0"/>
              </a:rPr>
              <a:t>®</a:t>
            </a:r>
            <a:r>
              <a:rPr lang="fr-FR" dirty="0">
                <a:latin typeface="Arial Narrow" panose="020B0606020202030204" pitchFamily="34" charset="0"/>
              </a:rPr>
              <a:t> 2024, Session#SY122</a:t>
            </a:r>
            <a:endParaRPr lang="fr-FR" dirty="0"/>
          </a:p>
        </p:txBody>
      </p:sp>
      <p:sp>
        <p:nvSpPr>
          <p:cNvPr id="4" name="Espace réservé du contenu 3">
            <a:extLst>
              <a:ext uri="{FF2B5EF4-FFF2-40B4-BE49-F238E27FC236}">
                <a16:creationId xmlns:a16="http://schemas.microsoft.com/office/drawing/2014/main" id="{59D6201E-07DD-E623-3F3E-B8DA2A1C54E4}"/>
              </a:ext>
            </a:extLst>
          </p:cNvPr>
          <p:cNvSpPr>
            <a:spLocks noGrp="1"/>
          </p:cNvSpPr>
          <p:nvPr>
            <p:ph sz="quarter" idx="11"/>
          </p:nvPr>
        </p:nvSpPr>
        <p:spPr/>
        <p:txBody>
          <a:bodyPr/>
          <a:lstStyle/>
          <a:p>
            <a:r>
              <a:rPr lang="en-US" dirty="0"/>
              <a:t>Antibiotic hetero-resistance: does it matter?</a:t>
            </a:r>
            <a:endParaRPr lang="fr-FR" dirty="0"/>
          </a:p>
        </p:txBody>
      </p:sp>
    </p:spTree>
    <p:extLst>
      <p:ext uri="{BB962C8B-B14F-4D97-AF65-F5344CB8AC3E}">
        <p14:creationId xmlns:p14="http://schemas.microsoft.com/office/powerpoint/2010/main" val="154969562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re 9">
            <a:extLst>
              <a:ext uri="{FF2B5EF4-FFF2-40B4-BE49-F238E27FC236}">
                <a16:creationId xmlns:a16="http://schemas.microsoft.com/office/drawing/2014/main" id="{49941C5F-4549-6AFF-23FF-17B629E609F8}"/>
              </a:ext>
            </a:extLst>
          </p:cNvPr>
          <p:cNvSpPr>
            <a:spLocks noGrp="1"/>
          </p:cNvSpPr>
          <p:nvPr>
            <p:ph type="title"/>
          </p:nvPr>
        </p:nvSpPr>
        <p:spPr>
          <a:xfrm>
            <a:off x="960194" y="7750"/>
            <a:ext cx="11104990" cy="719166"/>
          </a:xfrm>
        </p:spPr>
        <p:txBody>
          <a:bodyPr/>
          <a:lstStyle/>
          <a:p>
            <a:r>
              <a:rPr lang="fr-FR" dirty="0"/>
              <a:t>E-test to </a:t>
            </a:r>
            <a:r>
              <a:rPr lang="fr-FR" dirty="0" err="1"/>
              <a:t>determine</a:t>
            </a:r>
            <a:r>
              <a:rPr lang="fr-FR" dirty="0"/>
              <a:t> </a:t>
            </a:r>
            <a:r>
              <a:rPr lang="fr-FR" dirty="0" err="1"/>
              <a:t>antibiotic</a:t>
            </a:r>
            <a:r>
              <a:rPr lang="fr-FR" dirty="0"/>
              <a:t> </a:t>
            </a:r>
            <a:r>
              <a:rPr lang="fr-FR" dirty="0" err="1"/>
              <a:t>susceptibility</a:t>
            </a:r>
            <a:endParaRPr lang="fr-FR" dirty="0"/>
          </a:p>
        </p:txBody>
      </p:sp>
      <p:sp>
        <p:nvSpPr>
          <p:cNvPr id="34" name="Espace réservé du contenu 33">
            <a:extLst>
              <a:ext uri="{FF2B5EF4-FFF2-40B4-BE49-F238E27FC236}">
                <a16:creationId xmlns:a16="http://schemas.microsoft.com/office/drawing/2014/main" id="{46E21D50-B34E-F7E9-7661-7F4F2CD5C9EF}"/>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pic>
        <p:nvPicPr>
          <p:cNvPr id="20" name="Image 19" descr="Une image contenant capture d’écran&#10;&#10;Description générée automatiquement">
            <a:extLst>
              <a:ext uri="{FF2B5EF4-FFF2-40B4-BE49-F238E27FC236}">
                <a16:creationId xmlns:a16="http://schemas.microsoft.com/office/drawing/2014/main" id="{F0386D3A-B578-B9D6-280B-4B0B045EB6D6}"/>
              </a:ext>
            </a:extLst>
          </p:cNvPr>
          <p:cNvPicPr>
            <a:picLocks noChangeAspect="1"/>
          </p:cNvPicPr>
          <p:nvPr/>
        </p:nvPicPr>
        <p:blipFill rotWithShape="1">
          <a:blip r:embed="rId2"/>
          <a:srcRect l="9152" t="16760" r="68693" b="15595"/>
          <a:stretch/>
        </p:blipFill>
        <p:spPr>
          <a:xfrm>
            <a:off x="2809217" y="1263661"/>
            <a:ext cx="1779105" cy="4045226"/>
          </a:xfrm>
          <a:prstGeom prst="rect">
            <a:avLst/>
          </a:prstGeom>
        </p:spPr>
      </p:pic>
      <p:sp>
        <p:nvSpPr>
          <p:cNvPr id="27" name="ZoneTexte 26">
            <a:extLst>
              <a:ext uri="{FF2B5EF4-FFF2-40B4-BE49-F238E27FC236}">
                <a16:creationId xmlns:a16="http://schemas.microsoft.com/office/drawing/2014/main" id="{6F79E095-867F-1C7E-4029-EF0F96A6F5B0}"/>
              </a:ext>
            </a:extLst>
          </p:cNvPr>
          <p:cNvSpPr txBox="1"/>
          <p:nvPr/>
        </p:nvSpPr>
        <p:spPr>
          <a:xfrm>
            <a:off x="2809217" y="5394826"/>
            <a:ext cx="1779105" cy="400110"/>
          </a:xfrm>
          <a:prstGeom prst="rect">
            <a:avLst/>
          </a:prstGeom>
          <a:noFill/>
        </p:spPr>
        <p:txBody>
          <a:bodyPr wrap="square" rtlCol="0">
            <a:spAutoFit/>
          </a:bodyPr>
          <a:lstStyle/>
          <a:p>
            <a:pPr algn="ctr"/>
            <a:r>
              <a:rPr lang="fr-FR" sz="2000" b="1" dirty="0">
                <a:latin typeface="Century Gothic" panose="020B0502020202020204" pitchFamily="34" charset="0"/>
              </a:rPr>
              <a:t>Susceptible</a:t>
            </a:r>
          </a:p>
        </p:txBody>
      </p:sp>
      <p:pic>
        <p:nvPicPr>
          <p:cNvPr id="28" name="Image 27" descr="Une image contenant capture d’écran&#10;&#10;Description générée automatiquement">
            <a:extLst>
              <a:ext uri="{FF2B5EF4-FFF2-40B4-BE49-F238E27FC236}">
                <a16:creationId xmlns:a16="http://schemas.microsoft.com/office/drawing/2014/main" id="{6B095882-D270-E45E-D9DB-4409A88A7755}"/>
              </a:ext>
            </a:extLst>
          </p:cNvPr>
          <p:cNvPicPr>
            <a:picLocks noChangeAspect="1"/>
          </p:cNvPicPr>
          <p:nvPr/>
        </p:nvPicPr>
        <p:blipFill rotWithShape="1">
          <a:blip r:embed="rId2"/>
          <a:srcRect l="38992" t="16760" r="40020" b="15595"/>
          <a:stretch/>
        </p:blipFill>
        <p:spPr>
          <a:xfrm>
            <a:off x="5814563" y="1263661"/>
            <a:ext cx="1685376" cy="4045226"/>
          </a:xfrm>
          <a:prstGeom prst="rect">
            <a:avLst/>
          </a:prstGeom>
        </p:spPr>
      </p:pic>
      <p:sp>
        <p:nvSpPr>
          <p:cNvPr id="29" name="ZoneTexte 28">
            <a:extLst>
              <a:ext uri="{FF2B5EF4-FFF2-40B4-BE49-F238E27FC236}">
                <a16:creationId xmlns:a16="http://schemas.microsoft.com/office/drawing/2014/main" id="{2D4FBBF1-DDE5-75C9-FB2D-267B0DD8D345}"/>
              </a:ext>
            </a:extLst>
          </p:cNvPr>
          <p:cNvSpPr txBox="1"/>
          <p:nvPr/>
        </p:nvSpPr>
        <p:spPr>
          <a:xfrm>
            <a:off x="5814564" y="5394826"/>
            <a:ext cx="1685376" cy="400110"/>
          </a:xfrm>
          <a:prstGeom prst="rect">
            <a:avLst/>
          </a:prstGeom>
          <a:noFill/>
        </p:spPr>
        <p:txBody>
          <a:bodyPr wrap="square" rtlCol="0">
            <a:spAutoFit/>
          </a:bodyPr>
          <a:lstStyle/>
          <a:p>
            <a:pPr algn="ctr"/>
            <a:r>
              <a:rPr lang="fr-FR" sz="2000" b="1" dirty="0" err="1">
                <a:latin typeface="Century Gothic" panose="020B0502020202020204" pitchFamily="34" charset="0"/>
              </a:rPr>
              <a:t>Resistant</a:t>
            </a:r>
            <a:endParaRPr lang="fr-FR" sz="2000" b="1" dirty="0">
              <a:latin typeface="Century Gothic" panose="020B0502020202020204" pitchFamily="34" charset="0"/>
            </a:endParaRPr>
          </a:p>
        </p:txBody>
      </p:sp>
      <p:pic>
        <p:nvPicPr>
          <p:cNvPr id="30" name="Image 29" descr="Une image contenant capture d’écran&#10;&#10;Description générée automatiquement">
            <a:extLst>
              <a:ext uri="{FF2B5EF4-FFF2-40B4-BE49-F238E27FC236}">
                <a16:creationId xmlns:a16="http://schemas.microsoft.com/office/drawing/2014/main" id="{9F3FD4EA-DD90-629B-135E-E3018797B97E}"/>
              </a:ext>
            </a:extLst>
          </p:cNvPr>
          <p:cNvPicPr>
            <a:picLocks noChangeAspect="1"/>
          </p:cNvPicPr>
          <p:nvPr/>
        </p:nvPicPr>
        <p:blipFill rotWithShape="1">
          <a:blip r:embed="rId2"/>
          <a:srcRect l="66762" t="16760" r="11083" b="15595"/>
          <a:stretch/>
        </p:blipFill>
        <p:spPr>
          <a:xfrm>
            <a:off x="8726179" y="1263661"/>
            <a:ext cx="1779105" cy="4045226"/>
          </a:xfrm>
          <a:prstGeom prst="rect">
            <a:avLst/>
          </a:prstGeom>
        </p:spPr>
      </p:pic>
      <p:sp>
        <p:nvSpPr>
          <p:cNvPr id="31" name="ZoneTexte 30">
            <a:extLst>
              <a:ext uri="{FF2B5EF4-FFF2-40B4-BE49-F238E27FC236}">
                <a16:creationId xmlns:a16="http://schemas.microsoft.com/office/drawing/2014/main" id="{954AC96F-C01A-06B3-18B6-DAAE1BDD1D07}"/>
              </a:ext>
            </a:extLst>
          </p:cNvPr>
          <p:cNvSpPr txBox="1"/>
          <p:nvPr/>
        </p:nvSpPr>
        <p:spPr>
          <a:xfrm>
            <a:off x="8610998" y="5394826"/>
            <a:ext cx="2009466" cy="400110"/>
          </a:xfrm>
          <a:prstGeom prst="rect">
            <a:avLst/>
          </a:prstGeom>
          <a:noFill/>
        </p:spPr>
        <p:txBody>
          <a:bodyPr wrap="square" rtlCol="0">
            <a:spAutoFit/>
          </a:bodyPr>
          <a:lstStyle/>
          <a:p>
            <a:r>
              <a:rPr lang="fr-FR" sz="2000" b="1" dirty="0" err="1">
                <a:latin typeface="Century Gothic" panose="020B0502020202020204" pitchFamily="34" charset="0"/>
              </a:rPr>
              <a:t>Heteroresistant</a:t>
            </a:r>
            <a:endParaRPr lang="fr-FR" sz="2000" b="1" dirty="0">
              <a:latin typeface="Century Gothic" panose="020B0502020202020204" pitchFamily="34" charset="0"/>
            </a:endParaRPr>
          </a:p>
        </p:txBody>
      </p:sp>
    </p:spTree>
    <p:extLst>
      <p:ext uri="{BB962C8B-B14F-4D97-AF65-F5344CB8AC3E}">
        <p14:creationId xmlns:p14="http://schemas.microsoft.com/office/powerpoint/2010/main" val="71600811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D25B078-457A-94FE-9726-4479B9EEE4D4}"/>
              </a:ext>
            </a:extLst>
          </p:cNvPr>
          <p:cNvSpPr>
            <a:spLocks noGrp="1"/>
          </p:cNvSpPr>
          <p:nvPr>
            <p:ph type="title"/>
          </p:nvPr>
        </p:nvSpPr>
        <p:spPr/>
        <p:txBody>
          <a:bodyPr/>
          <a:lstStyle/>
          <a:p>
            <a:r>
              <a:rPr lang="fr-FR" dirty="0" err="1"/>
              <a:t>Highly</a:t>
            </a:r>
            <a:r>
              <a:rPr lang="fr-FR" dirty="0"/>
              <a:t> </a:t>
            </a:r>
            <a:r>
              <a:rPr lang="fr-FR" dirty="0" err="1"/>
              <a:t>resistant</a:t>
            </a:r>
            <a:r>
              <a:rPr lang="fr-FR" dirty="0"/>
              <a:t> </a:t>
            </a:r>
            <a:r>
              <a:rPr lang="fr-FR" dirty="0" err="1"/>
              <a:t>subpopulation</a:t>
            </a:r>
            <a:endParaRPr lang="fr-FR" dirty="0"/>
          </a:p>
        </p:txBody>
      </p:sp>
      <p:pic>
        <p:nvPicPr>
          <p:cNvPr id="7" name="Image 6" descr="Une image contenant capture d’écran&#10;&#10;Description générée automatiquement">
            <a:extLst>
              <a:ext uri="{FF2B5EF4-FFF2-40B4-BE49-F238E27FC236}">
                <a16:creationId xmlns:a16="http://schemas.microsoft.com/office/drawing/2014/main" id="{A236C00B-11A6-CC2D-8B0C-B96BBFBD6BE8}"/>
              </a:ext>
            </a:extLst>
          </p:cNvPr>
          <p:cNvPicPr>
            <a:picLocks noChangeAspect="1"/>
          </p:cNvPicPr>
          <p:nvPr/>
        </p:nvPicPr>
        <p:blipFill rotWithShape="1">
          <a:blip r:embed="rId2"/>
          <a:srcRect l="66762" t="16760" r="11083" b="15595"/>
          <a:stretch/>
        </p:blipFill>
        <p:spPr>
          <a:xfrm>
            <a:off x="2904722" y="1383263"/>
            <a:ext cx="1779105" cy="4045226"/>
          </a:xfrm>
          <a:prstGeom prst="rect">
            <a:avLst/>
          </a:prstGeom>
        </p:spPr>
      </p:pic>
      <p:sp>
        <p:nvSpPr>
          <p:cNvPr id="8" name="ZoneTexte 7">
            <a:extLst>
              <a:ext uri="{FF2B5EF4-FFF2-40B4-BE49-F238E27FC236}">
                <a16:creationId xmlns:a16="http://schemas.microsoft.com/office/drawing/2014/main" id="{D3C15375-500B-02F1-7022-0BD98104119A}"/>
              </a:ext>
            </a:extLst>
          </p:cNvPr>
          <p:cNvSpPr txBox="1"/>
          <p:nvPr/>
        </p:nvSpPr>
        <p:spPr>
          <a:xfrm>
            <a:off x="2789541" y="5514428"/>
            <a:ext cx="2009466" cy="400110"/>
          </a:xfrm>
          <a:prstGeom prst="rect">
            <a:avLst/>
          </a:prstGeom>
          <a:noFill/>
        </p:spPr>
        <p:txBody>
          <a:bodyPr wrap="square" rtlCol="0">
            <a:spAutoFit/>
          </a:bodyPr>
          <a:lstStyle/>
          <a:p>
            <a:r>
              <a:rPr lang="fr-FR" sz="2000" b="1" dirty="0" err="1">
                <a:latin typeface="Century Gothic" panose="020B0502020202020204" pitchFamily="34" charset="0"/>
              </a:rPr>
              <a:t>Heteroresistant</a:t>
            </a:r>
            <a:endParaRPr lang="fr-FR" sz="2000" b="1" dirty="0">
              <a:latin typeface="Century Gothic" panose="020B0502020202020204" pitchFamily="34" charset="0"/>
            </a:endParaRPr>
          </a:p>
        </p:txBody>
      </p:sp>
      <p:sp>
        <p:nvSpPr>
          <p:cNvPr id="9" name="Rectangle à coins arrondis 10">
            <a:extLst>
              <a:ext uri="{FF2B5EF4-FFF2-40B4-BE49-F238E27FC236}">
                <a16:creationId xmlns:a16="http://schemas.microsoft.com/office/drawing/2014/main" id="{5C8FC686-E087-289C-71EF-F7AAC1B9E55E}"/>
              </a:ext>
            </a:extLst>
          </p:cNvPr>
          <p:cNvSpPr/>
          <p:nvPr/>
        </p:nvSpPr>
        <p:spPr>
          <a:xfrm>
            <a:off x="5445617" y="1579903"/>
            <a:ext cx="5142642" cy="413571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22" name="Espace réservé du contenu 21">
            <a:extLst>
              <a:ext uri="{FF2B5EF4-FFF2-40B4-BE49-F238E27FC236}">
                <a16:creationId xmlns:a16="http://schemas.microsoft.com/office/drawing/2014/main" id="{794B9FB8-1B99-460F-5323-5344BE1E0267}"/>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grpSp>
        <p:nvGrpSpPr>
          <p:cNvPr id="88" name="Groupe 87">
            <a:extLst>
              <a:ext uri="{FF2B5EF4-FFF2-40B4-BE49-F238E27FC236}">
                <a16:creationId xmlns:a16="http://schemas.microsoft.com/office/drawing/2014/main" id="{87113204-6D3B-0A58-11CD-F0015560E777}"/>
              </a:ext>
            </a:extLst>
          </p:cNvPr>
          <p:cNvGrpSpPr/>
          <p:nvPr/>
        </p:nvGrpSpPr>
        <p:grpSpPr>
          <a:xfrm>
            <a:off x="5664205" y="2157500"/>
            <a:ext cx="4705466" cy="3228268"/>
            <a:chOff x="6543708" y="1878169"/>
            <a:chExt cx="4705466" cy="3228268"/>
          </a:xfrm>
        </p:grpSpPr>
        <p:sp>
          <p:nvSpPr>
            <p:cNvPr id="15" name="Text Box 4">
              <a:extLst>
                <a:ext uri="{FF2B5EF4-FFF2-40B4-BE49-F238E27FC236}">
                  <a16:creationId xmlns:a16="http://schemas.microsoft.com/office/drawing/2014/main" id="{B3F09F4D-8070-3580-1370-080D72483ECA}"/>
                </a:ext>
              </a:extLst>
            </p:cNvPr>
            <p:cNvSpPr txBox="1">
              <a:spLocks noChangeArrowheads="1"/>
            </p:cNvSpPr>
            <p:nvPr/>
          </p:nvSpPr>
          <p:spPr bwMode="auto">
            <a:xfrm>
              <a:off x="7418189" y="4852521"/>
              <a:ext cx="3636334"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err="1">
                  <a:solidFill>
                    <a:schemeClr val="tx1">
                      <a:lumMod val="75000"/>
                      <a:lumOff val="25000"/>
                    </a:schemeClr>
                  </a:solidFill>
                  <a:latin typeface="Arial"/>
                  <a:ea typeface="+mn-ea"/>
                  <a:cs typeface="Arial"/>
                </a:rPr>
                <a:t>Colistin</a:t>
              </a:r>
              <a:r>
                <a:rPr lang="da-DK" sz="1050" dirty="0">
                  <a:solidFill>
                    <a:schemeClr val="tx1">
                      <a:lumMod val="75000"/>
                      <a:lumOff val="25000"/>
                    </a:schemeClr>
                  </a:solidFill>
                  <a:latin typeface="Arial"/>
                  <a:ea typeface="+mn-ea"/>
                  <a:cs typeface="Arial"/>
                </a:rPr>
                <a:t> (ug/</a:t>
              </a:r>
              <a:r>
                <a:rPr lang="da-DK" sz="1050" dirty="0" err="1">
                  <a:solidFill>
                    <a:schemeClr val="tx1">
                      <a:lumMod val="75000"/>
                      <a:lumOff val="25000"/>
                    </a:schemeClr>
                  </a:solidFill>
                  <a:latin typeface="Arial"/>
                  <a:ea typeface="+mn-ea"/>
                  <a:cs typeface="Arial"/>
                </a:rPr>
                <a:t>mL</a:t>
              </a:r>
              <a:r>
                <a:rPr lang="da-DK" sz="1050" dirty="0">
                  <a:solidFill>
                    <a:schemeClr val="tx1">
                      <a:lumMod val="75000"/>
                      <a:lumOff val="25000"/>
                    </a:schemeClr>
                  </a:solidFill>
                  <a:latin typeface="Arial"/>
                  <a:ea typeface="+mn-ea"/>
                  <a:cs typeface="Arial"/>
                </a:rPr>
                <a:t>)</a:t>
              </a:r>
            </a:p>
          </p:txBody>
        </p:sp>
        <p:sp>
          <p:nvSpPr>
            <p:cNvPr id="23" name="Forme libre 22">
              <a:extLst>
                <a:ext uri="{FF2B5EF4-FFF2-40B4-BE49-F238E27FC236}">
                  <a16:creationId xmlns:a16="http://schemas.microsoft.com/office/drawing/2014/main" id="{152F64CC-25A9-0B09-C085-8F2AE690E32C}"/>
                </a:ext>
              </a:extLst>
            </p:cNvPr>
            <p:cNvSpPr/>
            <p:nvPr/>
          </p:nvSpPr>
          <p:spPr>
            <a:xfrm>
              <a:off x="7421526" y="1993605"/>
              <a:ext cx="3636334" cy="2541181"/>
            </a:xfrm>
            <a:custGeom>
              <a:avLst/>
              <a:gdLst>
                <a:gd name="connsiteX0" fmla="*/ 0 w 3636334"/>
                <a:gd name="connsiteY0" fmla="*/ 0 h 2541181"/>
                <a:gd name="connsiteX1" fmla="*/ 0 w 3636334"/>
                <a:gd name="connsiteY1" fmla="*/ 2541181 h 2541181"/>
                <a:gd name="connsiteX2" fmla="*/ 3636334 w 3636334"/>
                <a:gd name="connsiteY2" fmla="*/ 2541181 h 2541181"/>
              </a:gdLst>
              <a:ahLst/>
              <a:cxnLst>
                <a:cxn ang="0">
                  <a:pos x="connsiteX0" y="connsiteY0"/>
                </a:cxn>
                <a:cxn ang="0">
                  <a:pos x="connsiteX1" y="connsiteY1"/>
                </a:cxn>
                <a:cxn ang="0">
                  <a:pos x="connsiteX2" y="connsiteY2"/>
                </a:cxn>
              </a:cxnLst>
              <a:rect l="l" t="t" r="r" b="b"/>
              <a:pathLst>
                <a:path w="3636334" h="2541181">
                  <a:moveTo>
                    <a:pt x="0" y="0"/>
                  </a:moveTo>
                  <a:lnTo>
                    <a:pt x="0" y="2541181"/>
                  </a:lnTo>
                  <a:lnTo>
                    <a:pt x="3636334" y="2541181"/>
                  </a:lnTo>
                </a:path>
              </a:pathLst>
            </a:custGeom>
            <a:no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7" name="Groupe 26">
              <a:extLst>
                <a:ext uri="{FF2B5EF4-FFF2-40B4-BE49-F238E27FC236}">
                  <a16:creationId xmlns:a16="http://schemas.microsoft.com/office/drawing/2014/main" id="{CDCDD5B2-46C4-840D-5208-88969F9917AA}"/>
                </a:ext>
              </a:extLst>
            </p:cNvPr>
            <p:cNvGrpSpPr/>
            <p:nvPr/>
          </p:nvGrpSpPr>
          <p:grpSpPr>
            <a:xfrm>
              <a:off x="7293927" y="4534786"/>
              <a:ext cx="255198" cy="299836"/>
              <a:chOff x="7293927" y="4534786"/>
              <a:chExt cx="255198" cy="299836"/>
            </a:xfrm>
          </p:grpSpPr>
          <p:cxnSp>
            <p:nvCxnSpPr>
              <p:cNvPr id="25" name="Connecteur droit 24">
                <a:extLst>
                  <a:ext uri="{FF2B5EF4-FFF2-40B4-BE49-F238E27FC236}">
                    <a16:creationId xmlns:a16="http://schemas.microsoft.com/office/drawing/2014/main" id="{0D814B81-B8D8-DE63-D0A4-0D0BF0B6D0ED}"/>
                  </a:ext>
                </a:extLst>
              </p:cNvPr>
              <p:cNvCxnSpPr>
                <a:stCxn id="23" idx="1"/>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6" name="ZoneTexte 25">
                <a:extLst>
                  <a:ext uri="{FF2B5EF4-FFF2-40B4-BE49-F238E27FC236}">
                    <a16:creationId xmlns:a16="http://schemas.microsoft.com/office/drawing/2014/main" id="{9B4B9932-7E99-7EED-FC7B-CC84EEEE37C4}"/>
                  </a:ext>
                </a:extLst>
              </p:cNvPr>
              <p:cNvSpPr txBox="1"/>
              <p:nvPr/>
            </p:nvSpPr>
            <p:spPr>
              <a:xfrm>
                <a:off x="7293927" y="4588401"/>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a:t>
                </a:r>
              </a:p>
            </p:txBody>
          </p:sp>
        </p:grpSp>
        <p:grpSp>
          <p:nvGrpSpPr>
            <p:cNvPr id="28" name="Groupe 27">
              <a:extLst>
                <a:ext uri="{FF2B5EF4-FFF2-40B4-BE49-F238E27FC236}">
                  <a16:creationId xmlns:a16="http://schemas.microsoft.com/office/drawing/2014/main" id="{7652FEB1-42B6-33C6-093F-4B16077A1377}"/>
                </a:ext>
              </a:extLst>
            </p:cNvPr>
            <p:cNvGrpSpPr/>
            <p:nvPr/>
          </p:nvGrpSpPr>
          <p:grpSpPr>
            <a:xfrm>
              <a:off x="7657227" y="4534786"/>
              <a:ext cx="255198" cy="299836"/>
              <a:chOff x="7293927" y="4534786"/>
              <a:chExt cx="255198" cy="299836"/>
            </a:xfrm>
          </p:grpSpPr>
          <p:cxnSp>
            <p:nvCxnSpPr>
              <p:cNvPr id="29" name="Connecteur droit 28">
                <a:extLst>
                  <a:ext uri="{FF2B5EF4-FFF2-40B4-BE49-F238E27FC236}">
                    <a16:creationId xmlns:a16="http://schemas.microsoft.com/office/drawing/2014/main" id="{B8125E31-11D1-BE19-E10F-8AA005A96116}"/>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0" name="ZoneTexte 29">
                <a:extLst>
                  <a:ext uri="{FF2B5EF4-FFF2-40B4-BE49-F238E27FC236}">
                    <a16:creationId xmlns:a16="http://schemas.microsoft.com/office/drawing/2014/main" id="{475C9B70-15A5-D01E-9B09-BBFD8D27C072}"/>
                  </a:ext>
                </a:extLst>
              </p:cNvPr>
              <p:cNvSpPr txBox="1"/>
              <p:nvPr/>
            </p:nvSpPr>
            <p:spPr>
              <a:xfrm>
                <a:off x="7293927" y="4588401"/>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2</a:t>
                </a:r>
              </a:p>
            </p:txBody>
          </p:sp>
        </p:grpSp>
        <p:grpSp>
          <p:nvGrpSpPr>
            <p:cNvPr id="31" name="Groupe 30">
              <a:extLst>
                <a:ext uri="{FF2B5EF4-FFF2-40B4-BE49-F238E27FC236}">
                  <a16:creationId xmlns:a16="http://schemas.microsoft.com/office/drawing/2014/main" id="{1A1D9004-54B1-D90B-3A07-D0323BFDAD1B}"/>
                </a:ext>
              </a:extLst>
            </p:cNvPr>
            <p:cNvGrpSpPr/>
            <p:nvPr/>
          </p:nvGrpSpPr>
          <p:grpSpPr>
            <a:xfrm>
              <a:off x="8020527" y="4534786"/>
              <a:ext cx="255198" cy="299836"/>
              <a:chOff x="7293927" y="4534786"/>
              <a:chExt cx="255198" cy="299836"/>
            </a:xfrm>
          </p:grpSpPr>
          <p:cxnSp>
            <p:nvCxnSpPr>
              <p:cNvPr id="32" name="Connecteur droit 31">
                <a:extLst>
                  <a:ext uri="{FF2B5EF4-FFF2-40B4-BE49-F238E27FC236}">
                    <a16:creationId xmlns:a16="http://schemas.microsoft.com/office/drawing/2014/main" id="{A50000F2-FD1F-FF4A-CCE3-FCF5B6DE48EA}"/>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3" name="ZoneTexte 32">
                <a:extLst>
                  <a:ext uri="{FF2B5EF4-FFF2-40B4-BE49-F238E27FC236}">
                    <a16:creationId xmlns:a16="http://schemas.microsoft.com/office/drawing/2014/main" id="{72098EC8-7083-1FFA-6169-D9B880AE4C85}"/>
                  </a:ext>
                </a:extLst>
              </p:cNvPr>
              <p:cNvSpPr txBox="1"/>
              <p:nvPr/>
            </p:nvSpPr>
            <p:spPr>
              <a:xfrm>
                <a:off x="7293927" y="4588401"/>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4</a:t>
                </a:r>
              </a:p>
            </p:txBody>
          </p:sp>
        </p:grpSp>
        <p:grpSp>
          <p:nvGrpSpPr>
            <p:cNvPr id="34" name="Groupe 33">
              <a:extLst>
                <a:ext uri="{FF2B5EF4-FFF2-40B4-BE49-F238E27FC236}">
                  <a16:creationId xmlns:a16="http://schemas.microsoft.com/office/drawing/2014/main" id="{CE4AA983-BAA4-E19A-B6E0-9AD985F1D7EA}"/>
                </a:ext>
              </a:extLst>
            </p:cNvPr>
            <p:cNvGrpSpPr/>
            <p:nvPr/>
          </p:nvGrpSpPr>
          <p:grpSpPr>
            <a:xfrm>
              <a:off x="8383827" y="4534786"/>
              <a:ext cx="255198" cy="299836"/>
              <a:chOff x="7293927" y="4534786"/>
              <a:chExt cx="255198" cy="299836"/>
            </a:xfrm>
          </p:grpSpPr>
          <p:cxnSp>
            <p:nvCxnSpPr>
              <p:cNvPr id="35" name="Connecteur droit 34">
                <a:extLst>
                  <a:ext uri="{FF2B5EF4-FFF2-40B4-BE49-F238E27FC236}">
                    <a16:creationId xmlns:a16="http://schemas.microsoft.com/office/drawing/2014/main" id="{62ED1EB0-E462-631B-EBE5-E00F1D978101}"/>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6" name="ZoneTexte 35">
                <a:extLst>
                  <a:ext uri="{FF2B5EF4-FFF2-40B4-BE49-F238E27FC236}">
                    <a16:creationId xmlns:a16="http://schemas.microsoft.com/office/drawing/2014/main" id="{F693D772-1AF6-3D4E-82A1-752634797942}"/>
                  </a:ext>
                </a:extLst>
              </p:cNvPr>
              <p:cNvSpPr txBox="1"/>
              <p:nvPr/>
            </p:nvSpPr>
            <p:spPr>
              <a:xfrm>
                <a:off x="7293927" y="4588401"/>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6</a:t>
                </a:r>
              </a:p>
            </p:txBody>
          </p:sp>
        </p:grpSp>
        <p:grpSp>
          <p:nvGrpSpPr>
            <p:cNvPr id="37" name="Groupe 36">
              <a:extLst>
                <a:ext uri="{FF2B5EF4-FFF2-40B4-BE49-F238E27FC236}">
                  <a16:creationId xmlns:a16="http://schemas.microsoft.com/office/drawing/2014/main" id="{DA5A5366-E09D-6C19-03FA-39B50A54B966}"/>
                </a:ext>
              </a:extLst>
            </p:cNvPr>
            <p:cNvGrpSpPr/>
            <p:nvPr/>
          </p:nvGrpSpPr>
          <p:grpSpPr>
            <a:xfrm>
              <a:off x="8747127" y="4534786"/>
              <a:ext cx="255198" cy="299836"/>
              <a:chOff x="7293927" y="4534786"/>
              <a:chExt cx="255198" cy="299836"/>
            </a:xfrm>
          </p:grpSpPr>
          <p:cxnSp>
            <p:nvCxnSpPr>
              <p:cNvPr id="38" name="Connecteur droit 37">
                <a:extLst>
                  <a:ext uri="{FF2B5EF4-FFF2-40B4-BE49-F238E27FC236}">
                    <a16:creationId xmlns:a16="http://schemas.microsoft.com/office/drawing/2014/main" id="{6895C4DC-7DD1-578A-2ABC-14B4818E25C9}"/>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9" name="ZoneTexte 38">
                <a:extLst>
                  <a:ext uri="{FF2B5EF4-FFF2-40B4-BE49-F238E27FC236}">
                    <a16:creationId xmlns:a16="http://schemas.microsoft.com/office/drawing/2014/main" id="{D68753E7-3312-BB71-5701-3A2BAECEA329}"/>
                  </a:ext>
                </a:extLst>
              </p:cNvPr>
              <p:cNvSpPr txBox="1"/>
              <p:nvPr/>
            </p:nvSpPr>
            <p:spPr>
              <a:xfrm>
                <a:off x="7293927" y="4588401"/>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8</a:t>
                </a:r>
              </a:p>
            </p:txBody>
          </p:sp>
        </p:grpSp>
        <p:grpSp>
          <p:nvGrpSpPr>
            <p:cNvPr id="40" name="Groupe 39">
              <a:extLst>
                <a:ext uri="{FF2B5EF4-FFF2-40B4-BE49-F238E27FC236}">
                  <a16:creationId xmlns:a16="http://schemas.microsoft.com/office/drawing/2014/main" id="{FB2DED63-0CB1-8FB9-3556-BB5956EB96F5}"/>
                </a:ext>
              </a:extLst>
            </p:cNvPr>
            <p:cNvGrpSpPr/>
            <p:nvPr/>
          </p:nvGrpSpPr>
          <p:grpSpPr>
            <a:xfrm>
              <a:off x="9075158" y="4534786"/>
              <a:ext cx="325730" cy="299836"/>
              <a:chOff x="7258658" y="4534786"/>
              <a:chExt cx="325730" cy="299836"/>
            </a:xfrm>
          </p:grpSpPr>
          <p:cxnSp>
            <p:nvCxnSpPr>
              <p:cNvPr id="41" name="Connecteur droit 40">
                <a:extLst>
                  <a:ext uri="{FF2B5EF4-FFF2-40B4-BE49-F238E27FC236}">
                    <a16:creationId xmlns:a16="http://schemas.microsoft.com/office/drawing/2014/main" id="{AB58B49F-A1AB-5466-1A53-C388454B5C30}"/>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2" name="ZoneTexte 41">
                <a:extLst>
                  <a:ext uri="{FF2B5EF4-FFF2-40B4-BE49-F238E27FC236}">
                    <a16:creationId xmlns:a16="http://schemas.microsoft.com/office/drawing/2014/main" id="{BC50C8CF-4195-07EB-FB55-066C77BA8FF8}"/>
                  </a:ext>
                </a:extLst>
              </p:cNvPr>
              <p:cNvSpPr txBox="1"/>
              <p:nvPr/>
            </p:nvSpPr>
            <p:spPr>
              <a:xfrm>
                <a:off x="7258658" y="4588401"/>
                <a:ext cx="325730"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10</a:t>
                </a:r>
              </a:p>
            </p:txBody>
          </p:sp>
        </p:grpSp>
        <p:grpSp>
          <p:nvGrpSpPr>
            <p:cNvPr id="43" name="Groupe 42">
              <a:extLst>
                <a:ext uri="{FF2B5EF4-FFF2-40B4-BE49-F238E27FC236}">
                  <a16:creationId xmlns:a16="http://schemas.microsoft.com/office/drawing/2014/main" id="{D3475BE7-36F7-1B87-05D5-929B255D154A}"/>
                </a:ext>
              </a:extLst>
            </p:cNvPr>
            <p:cNvGrpSpPr/>
            <p:nvPr/>
          </p:nvGrpSpPr>
          <p:grpSpPr>
            <a:xfrm>
              <a:off x="9416044" y="4534786"/>
              <a:ext cx="396262" cy="299836"/>
              <a:chOff x="7236244" y="4534786"/>
              <a:chExt cx="396262" cy="299836"/>
            </a:xfrm>
          </p:grpSpPr>
          <p:cxnSp>
            <p:nvCxnSpPr>
              <p:cNvPr id="44" name="Connecteur droit 43">
                <a:extLst>
                  <a:ext uri="{FF2B5EF4-FFF2-40B4-BE49-F238E27FC236}">
                    <a16:creationId xmlns:a16="http://schemas.microsoft.com/office/drawing/2014/main" id="{A4171BFD-F1CA-7F10-61F0-D74E7711BF30}"/>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 name="ZoneTexte 44">
                <a:extLst>
                  <a:ext uri="{FF2B5EF4-FFF2-40B4-BE49-F238E27FC236}">
                    <a16:creationId xmlns:a16="http://schemas.microsoft.com/office/drawing/2014/main" id="{346ABBDB-D776-849C-E7B1-FC8A3CD30324}"/>
                  </a:ext>
                </a:extLst>
              </p:cNvPr>
              <p:cNvSpPr txBox="1"/>
              <p:nvPr/>
            </p:nvSpPr>
            <p:spPr>
              <a:xfrm>
                <a:off x="7236244" y="4588401"/>
                <a:ext cx="396262"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100</a:t>
                </a:r>
              </a:p>
            </p:txBody>
          </p:sp>
        </p:grpSp>
        <p:grpSp>
          <p:nvGrpSpPr>
            <p:cNvPr id="46" name="Groupe 45">
              <a:extLst>
                <a:ext uri="{FF2B5EF4-FFF2-40B4-BE49-F238E27FC236}">
                  <a16:creationId xmlns:a16="http://schemas.microsoft.com/office/drawing/2014/main" id="{FF5CA5BE-A0D1-A943-A958-A14623347833}"/>
                </a:ext>
              </a:extLst>
            </p:cNvPr>
            <p:cNvGrpSpPr/>
            <p:nvPr/>
          </p:nvGrpSpPr>
          <p:grpSpPr>
            <a:xfrm>
              <a:off x="9768140" y="4534786"/>
              <a:ext cx="396262" cy="299836"/>
              <a:chOff x="7225040" y="4534786"/>
              <a:chExt cx="396262" cy="299836"/>
            </a:xfrm>
          </p:grpSpPr>
          <p:cxnSp>
            <p:nvCxnSpPr>
              <p:cNvPr id="47" name="Connecteur droit 46">
                <a:extLst>
                  <a:ext uri="{FF2B5EF4-FFF2-40B4-BE49-F238E27FC236}">
                    <a16:creationId xmlns:a16="http://schemas.microsoft.com/office/drawing/2014/main" id="{080E1530-9FEF-00F9-D8A7-730802CBAF8E}"/>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8" name="ZoneTexte 47">
                <a:extLst>
                  <a:ext uri="{FF2B5EF4-FFF2-40B4-BE49-F238E27FC236}">
                    <a16:creationId xmlns:a16="http://schemas.microsoft.com/office/drawing/2014/main" id="{992A7837-2E8E-B63B-B4F4-E8398BAE96C7}"/>
                  </a:ext>
                </a:extLst>
              </p:cNvPr>
              <p:cNvSpPr txBox="1"/>
              <p:nvPr/>
            </p:nvSpPr>
            <p:spPr>
              <a:xfrm>
                <a:off x="7225040" y="4588401"/>
                <a:ext cx="396262"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200</a:t>
                </a:r>
              </a:p>
            </p:txBody>
          </p:sp>
        </p:grpSp>
        <p:grpSp>
          <p:nvGrpSpPr>
            <p:cNvPr id="49" name="Groupe 48">
              <a:extLst>
                <a:ext uri="{FF2B5EF4-FFF2-40B4-BE49-F238E27FC236}">
                  <a16:creationId xmlns:a16="http://schemas.microsoft.com/office/drawing/2014/main" id="{9CA00CFA-19CD-453E-EB9F-AA2B0A8901A9}"/>
                </a:ext>
              </a:extLst>
            </p:cNvPr>
            <p:cNvGrpSpPr/>
            <p:nvPr/>
          </p:nvGrpSpPr>
          <p:grpSpPr>
            <a:xfrm>
              <a:off x="10127899" y="4534786"/>
              <a:ext cx="396262" cy="299836"/>
              <a:chOff x="7221499" y="4534786"/>
              <a:chExt cx="396262" cy="299836"/>
            </a:xfrm>
          </p:grpSpPr>
          <p:cxnSp>
            <p:nvCxnSpPr>
              <p:cNvPr id="50" name="Connecteur droit 49">
                <a:extLst>
                  <a:ext uri="{FF2B5EF4-FFF2-40B4-BE49-F238E27FC236}">
                    <a16:creationId xmlns:a16="http://schemas.microsoft.com/office/drawing/2014/main" id="{F60F5FEE-DB03-DFBE-C131-389AC69BF4D6}"/>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1" name="ZoneTexte 50">
                <a:extLst>
                  <a:ext uri="{FF2B5EF4-FFF2-40B4-BE49-F238E27FC236}">
                    <a16:creationId xmlns:a16="http://schemas.microsoft.com/office/drawing/2014/main" id="{B2E0941D-D079-57FB-9AC6-F0D977701B05}"/>
                  </a:ext>
                </a:extLst>
              </p:cNvPr>
              <p:cNvSpPr txBox="1"/>
              <p:nvPr/>
            </p:nvSpPr>
            <p:spPr>
              <a:xfrm>
                <a:off x="7221499" y="4588401"/>
                <a:ext cx="396262"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300</a:t>
                </a:r>
              </a:p>
            </p:txBody>
          </p:sp>
        </p:grpSp>
        <p:grpSp>
          <p:nvGrpSpPr>
            <p:cNvPr id="52" name="Groupe 51">
              <a:extLst>
                <a:ext uri="{FF2B5EF4-FFF2-40B4-BE49-F238E27FC236}">
                  <a16:creationId xmlns:a16="http://schemas.microsoft.com/office/drawing/2014/main" id="{6EDA2AD3-3224-037D-7CC2-0E19326B6EE0}"/>
                </a:ext>
              </a:extLst>
            </p:cNvPr>
            <p:cNvGrpSpPr/>
            <p:nvPr/>
          </p:nvGrpSpPr>
          <p:grpSpPr>
            <a:xfrm>
              <a:off x="10495452" y="4534786"/>
              <a:ext cx="396262" cy="299836"/>
              <a:chOff x="7225752" y="4534786"/>
              <a:chExt cx="396262" cy="299836"/>
            </a:xfrm>
          </p:grpSpPr>
          <p:cxnSp>
            <p:nvCxnSpPr>
              <p:cNvPr id="53" name="Connecteur droit 52">
                <a:extLst>
                  <a:ext uri="{FF2B5EF4-FFF2-40B4-BE49-F238E27FC236}">
                    <a16:creationId xmlns:a16="http://schemas.microsoft.com/office/drawing/2014/main" id="{709F4422-16FE-E5D4-7689-FA4B9AA3DF67}"/>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4" name="ZoneTexte 53">
                <a:extLst>
                  <a:ext uri="{FF2B5EF4-FFF2-40B4-BE49-F238E27FC236}">
                    <a16:creationId xmlns:a16="http://schemas.microsoft.com/office/drawing/2014/main" id="{8B76A4CD-5D2B-A449-D1C5-72645AFE6126}"/>
                  </a:ext>
                </a:extLst>
              </p:cNvPr>
              <p:cNvSpPr txBox="1"/>
              <p:nvPr/>
            </p:nvSpPr>
            <p:spPr>
              <a:xfrm>
                <a:off x="7225752" y="4588401"/>
                <a:ext cx="396262"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400</a:t>
                </a:r>
              </a:p>
            </p:txBody>
          </p:sp>
        </p:grpSp>
        <p:grpSp>
          <p:nvGrpSpPr>
            <p:cNvPr id="55" name="Groupe 54">
              <a:extLst>
                <a:ext uri="{FF2B5EF4-FFF2-40B4-BE49-F238E27FC236}">
                  <a16:creationId xmlns:a16="http://schemas.microsoft.com/office/drawing/2014/main" id="{7E7B5F56-E11C-B264-6BA3-E71222A68EC2}"/>
                </a:ext>
              </a:extLst>
            </p:cNvPr>
            <p:cNvGrpSpPr/>
            <p:nvPr/>
          </p:nvGrpSpPr>
          <p:grpSpPr>
            <a:xfrm>
              <a:off x="10852912" y="4534786"/>
              <a:ext cx="396262" cy="299836"/>
              <a:chOff x="7219915" y="4534786"/>
              <a:chExt cx="396262" cy="299836"/>
            </a:xfrm>
          </p:grpSpPr>
          <p:cxnSp>
            <p:nvCxnSpPr>
              <p:cNvPr id="56" name="Connecteur droit 55">
                <a:extLst>
                  <a:ext uri="{FF2B5EF4-FFF2-40B4-BE49-F238E27FC236}">
                    <a16:creationId xmlns:a16="http://schemas.microsoft.com/office/drawing/2014/main" id="{AE3E57C3-5676-B6C5-8C53-C555EB5EB18F}"/>
                  </a:ext>
                </a:extLst>
              </p:cNvPr>
              <p:cNvCxnSpPr/>
              <p:nvPr/>
            </p:nvCxnSpPr>
            <p:spPr>
              <a:xfrm>
                <a:off x="7421526" y="4534786"/>
                <a:ext cx="0" cy="53616"/>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7" name="ZoneTexte 56">
                <a:extLst>
                  <a:ext uri="{FF2B5EF4-FFF2-40B4-BE49-F238E27FC236}">
                    <a16:creationId xmlns:a16="http://schemas.microsoft.com/office/drawing/2014/main" id="{50441D28-977E-A94E-D46E-ACAD9C109229}"/>
                  </a:ext>
                </a:extLst>
              </p:cNvPr>
              <p:cNvSpPr txBox="1"/>
              <p:nvPr/>
            </p:nvSpPr>
            <p:spPr>
              <a:xfrm>
                <a:off x="7219915" y="4588401"/>
                <a:ext cx="396262"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500</a:t>
                </a:r>
              </a:p>
            </p:txBody>
          </p:sp>
        </p:grpSp>
        <p:grpSp>
          <p:nvGrpSpPr>
            <p:cNvPr id="69" name="Groupe 68">
              <a:extLst>
                <a:ext uri="{FF2B5EF4-FFF2-40B4-BE49-F238E27FC236}">
                  <a16:creationId xmlns:a16="http://schemas.microsoft.com/office/drawing/2014/main" id="{6F7B5E4B-C32C-2BD8-2F69-A55F3B86B32B}"/>
                </a:ext>
              </a:extLst>
            </p:cNvPr>
            <p:cNvGrpSpPr/>
            <p:nvPr/>
          </p:nvGrpSpPr>
          <p:grpSpPr>
            <a:xfrm>
              <a:off x="6744195" y="4411675"/>
              <a:ext cx="677331" cy="246221"/>
              <a:chOff x="6744195" y="4411675"/>
              <a:chExt cx="677331" cy="246221"/>
            </a:xfrm>
          </p:grpSpPr>
          <p:sp>
            <p:nvSpPr>
              <p:cNvPr id="60" name="ZoneTexte 59">
                <a:extLst>
                  <a:ext uri="{FF2B5EF4-FFF2-40B4-BE49-F238E27FC236}">
                    <a16:creationId xmlns:a16="http://schemas.microsoft.com/office/drawing/2014/main" id="{297590C8-ACD4-33E8-1AE2-561D84C52686}"/>
                  </a:ext>
                </a:extLst>
              </p:cNvPr>
              <p:cNvSpPr txBox="1"/>
              <p:nvPr/>
            </p:nvSpPr>
            <p:spPr>
              <a:xfrm>
                <a:off x="6744195" y="4411675"/>
                <a:ext cx="643125"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0,00001</a:t>
                </a:r>
              </a:p>
            </p:txBody>
          </p:sp>
          <p:cxnSp>
            <p:nvCxnSpPr>
              <p:cNvPr id="59" name="Connecteur droit 58">
                <a:extLst>
                  <a:ext uri="{FF2B5EF4-FFF2-40B4-BE49-F238E27FC236}">
                    <a16:creationId xmlns:a16="http://schemas.microsoft.com/office/drawing/2014/main" id="{641A579D-79AE-4369-7D75-D1099C570AA6}"/>
                  </a:ext>
                </a:extLst>
              </p:cNvPr>
              <p:cNvCxnSpPr/>
              <p:nvPr/>
            </p:nvCxnSpPr>
            <p:spPr>
              <a:xfrm>
                <a:off x="7367526" y="4534786"/>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70" name="Groupe 69">
              <a:extLst>
                <a:ext uri="{FF2B5EF4-FFF2-40B4-BE49-F238E27FC236}">
                  <a16:creationId xmlns:a16="http://schemas.microsoft.com/office/drawing/2014/main" id="{51B3EAA9-7071-C0F3-4BD4-CFF093E6109C}"/>
                </a:ext>
              </a:extLst>
            </p:cNvPr>
            <p:cNvGrpSpPr/>
            <p:nvPr/>
          </p:nvGrpSpPr>
          <p:grpSpPr>
            <a:xfrm>
              <a:off x="6814727" y="4049743"/>
              <a:ext cx="606799" cy="246221"/>
              <a:chOff x="6814727" y="4050728"/>
              <a:chExt cx="606799" cy="246221"/>
            </a:xfrm>
          </p:grpSpPr>
          <p:sp>
            <p:nvSpPr>
              <p:cNvPr id="63" name="ZoneTexte 62">
                <a:extLst>
                  <a:ext uri="{FF2B5EF4-FFF2-40B4-BE49-F238E27FC236}">
                    <a16:creationId xmlns:a16="http://schemas.microsoft.com/office/drawing/2014/main" id="{DC8E481F-CF3F-82D9-A61B-DA22DECD4169}"/>
                  </a:ext>
                </a:extLst>
              </p:cNvPr>
              <p:cNvSpPr txBox="1"/>
              <p:nvPr/>
            </p:nvSpPr>
            <p:spPr>
              <a:xfrm>
                <a:off x="6814727" y="4050728"/>
                <a:ext cx="572593"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0,0001</a:t>
                </a:r>
              </a:p>
            </p:txBody>
          </p:sp>
          <p:cxnSp>
            <p:nvCxnSpPr>
              <p:cNvPr id="64" name="Connecteur droit 63">
                <a:extLst>
                  <a:ext uri="{FF2B5EF4-FFF2-40B4-BE49-F238E27FC236}">
                    <a16:creationId xmlns:a16="http://schemas.microsoft.com/office/drawing/2014/main" id="{196D18FA-3D31-8C89-7A0B-6839C2A6B06C}"/>
                  </a:ext>
                </a:extLst>
              </p:cNvPr>
              <p:cNvCxnSpPr/>
              <p:nvPr/>
            </p:nvCxnSpPr>
            <p:spPr>
              <a:xfrm>
                <a:off x="7367526" y="4173839"/>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71" name="Groupe 70">
              <a:extLst>
                <a:ext uri="{FF2B5EF4-FFF2-40B4-BE49-F238E27FC236}">
                  <a16:creationId xmlns:a16="http://schemas.microsoft.com/office/drawing/2014/main" id="{58CBA294-4872-1CD7-6B7D-B7DFB4FAB276}"/>
                </a:ext>
              </a:extLst>
            </p:cNvPr>
            <p:cNvGrpSpPr/>
            <p:nvPr/>
          </p:nvGrpSpPr>
          <p:grpSpPr>
            <a:xfrm>
              <a:off x="6885259" y="3687814"/>
              <a:ext cx="536267" cy="246221"/>
              <a:chOff x="6885259" y="3706969"/>
              <a:chExt cx="536267" cy="246221"/>
            </a:xfrm>
          </p:grpSpPr>
          <p:sp>
            <p:nvSpPr>
              <p:cNvPr id="66" name="ZoneTexte 65">
                <a:extLst>
                  <a:ext uri="{FF2B5EF4-FFF2-40B4-BE49-F238E27FC236}">
                    <a16:creationId xmlns:a16="http://schemas.microsoft.com/office/drawing/2014/main" id="{48E0B6C5-D970-BDAE-3B96-19916B5A5621}"/>
                  </a:ext>
                </a:extLst>
              </p:cNvPr>
              <p:cNvSpPr txBox="1"/>
              <p:nvPr/>
            </p:nvSpPr>
            <p:spPr>
              <a:xfrm>
                <a:off x="6885259" y="3706969"/>
                <a:ext cx="50206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0,001</a:t>
                </a:r>
              </a:p>
            </p:txBody>
          </p:sp>
          <p:cxnSp>
            <p:nvCxnSpPr>
              <p:cNvPr id="67" name="Connecteur droit 66">
                <a:extLst>
                  <a:ext uri="{FF2B5EF4-FFF2-40B4-BE49-F238E27FC236}">
                    <a16:creationId xmlns:a16="http://schemas.microsoft.com/office/drawing/2014/main" id="{55921756-14FE-0202-EA67-58FD85C6EA33}"/>
                  </a:ext>
                </a:extLst>
              </p:cNvPr>
              <p:cNvCxnSpPr/>
              <p:nvPr/>
            </p:nvCxnSpPr>
            <p:spPr>
              <a:xfrm>
                <a:off x="7367526" y="3830080"/>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72" name="Groupe 71">
              <a:extLst>
                <a:ext uri="{FF2B5EF4-FFF2-40B4-BE49-F238E27FC236}">
                  <a16:creationId xmlns:a16="http://schemas.microsoft.com/office/drawing/2014/main" id="{759268A4-1E86-621B-FFA1-0CE077783D68}"/>
                </a:ext>
              </a:extLst>
            </p:cNvPr>
            <p:cNvGrpSpPr/>
            <p:nvPr/>
          </p:nvGrpSpPr>
          <p:grpSpPr>
            <a:xfrm>
              <a:off x="6955792" y="3325885"/>
              <a:ext cx="465734" cy="246221"/>
              <a:chOff x="6955792" y="3706969"/>
              <a:chExt cx="465734" cy="246221"/>
            </a:xfrm>
          </p:grpSpPr>
          <p:sp>
            <p:nvSpPr>
              <p:cNvPr id="73" name="ZoneTexte 72">
                <a:extLst>
                  <a:ext uri="{FF2B5EF4-FFF2-40B4-BE49-F238E27FC236}">
                    <a16:creationId xmlns:a16="http://schemas.microsoft.com/office/drawing/2014/main" id="{9F1B8A37-5EE7-3E73-F366-4422FE302C64}"/>
                  </a:ext>
                </a:extLst>
              </p:cNvPr>
              <p:cNvSpPr txBox="1"/>
              <p:nvPr/>
            </p:nvSpPr>
            <p:spPr>
              <a:xfrm>
                <a:off x="6955792" y="3706969"/>
                <a:ext cx="431528"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0,01</a:t>
                </a:r>
              </a:p>
            </p:txBody>
          </p:sp>
          <p:cxnSp>
            <p:nvCxnSpPr>
              <p:cNvPr id="74" name="Connecteur droit 73">
                <a:extLst>
                  <a:ext uri="{FF2B5EF4-FFF2-40B4-BE49-F238E27FC236}">
                    <a16:creationId xmlns:a16="http://schemas.microsoft.com/office/drawing/2014/main" id="{4165748D-903E-1A9D-37FA-A9C267741E48}"/>
                  </a:ext>
                </a:extLst>
              </p:cNvPr>
              <p:cNvCxnSpPr/>
              <p:nvPr/>
            </p:nvCxnSpPr>
            <p:spPr>
              <a:xfrm>
                <a:off x="7367526" y="3830080"/>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75" name="Groupe 74">
              <a:extLst>
                <a:ext uri="{FF2B5EF4-FFF2-40B4-BE49-F238E27FC236}">
                  <a16:creationId xmlns:a16="http://schemas.microsoft.com/office/drawing/2014/main" id="{78BF9F8E-DF40-EC2E-588F-0563500E79D2}"/>
                </a:ext>
              </a:extLst>
            </p:cNvPr>
            <p:cNvGrpSpPr/>
            <p:nvPr/>
          </p:nvGrpSpPr>
          <p:grpSpPr>
            <a:xfrm>
              <a:off x="7026324" y="2963956"/>
              <a:ext cx="395202" cy="246221"/>
              <a:chOff x="7026324" y="3706969"/>
              <a:chExt cx="395202" cy="246221"/>
            </a:xfrm>
          </p:grpSpPr>
          <p:sp>
            <p:nvSpPr>
              <p:cNvPr id="76" name="ZoneTexte 75">
                <a:extLst>
                  <a:ext uri="{FF2B5EF4-FFF2-40B4-BE49-F238E27FC236}">
                    <a16:creationId xmlns:a16="http://schemas.microsoft.com/office/drawing/2014/main" id="{464DCCC7-DB69-713A-B0D7-9C38C424293F}"/>
                  </a:ext>
                </a:extLst>
              </p:cNvPr>
              <p:cNvSpPr txBox="1"/>
              <p:nvPr/>
            </p:nvSpPr>
            <p:spPr>
              <a:xfrm>
                <a:off x="7026324" y="3706969"/>
                <a:ext cx="360996"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0,1</a:t>
                </a:r>
              </a:p>
            </p:txBody>
          </p:sp>
          <p:cxnSp>
            <p:nvCxnSpPr>
              <p:cNvPr id="77" name="Connecteur droit 76">
                <a:extLst>
                  <a:ext uri="{FF2B5EF4-FFF2-40B4-BE49-F238E27FC236}">
                    <a16:creationId xmlns:a16="http://schemas.microsoft.com/office/drawing/2014/main" id="{041249F8-F9E7-DEF5-F5C7-8E89E6858EEF}"/>
                  </a:ext>
                </a:extLst>
              </p:cNvPr>
              <p:cNvCxnSpPr/>
              <p:nvPr/>
            </p:nvCxnSpPr>
            <p:spPr>
              <a:xfrm>
                <a:off x="7367526" y="3830080"/>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78" name="Groupe 77">
              <a:extLst>
                <a:ext uri="{FF2B5EF4-FFF2-40B4-BE49-F238E27FC236}">
                  <a16:creationId xmlns:a16="http://schemas.microsoft.com/office/drawing/2014/main" id="{EA2DA675-B5C9-FFCF-B7F4-FC72C3B034A0}"/>
                </a:ext>
              </a:extLst>
            </p:cNvPr>
            <p:cNvGrpSpPr/>
            <p:nvPr/>
          </p:nvGrpSpPr>
          <p:grpSpPr>
            <a:xfrm>
              <a:off x="7132122" y="2602027"/>
              <a:ext cx="289404" cy="246221"/>
              <a:chOff x="7132122" y="3706969"/>
              <a:chExt cx="289404" cy="246221"/>
            </a:xfrm>
          </p:grpSpPr>
          <p:sp>
            <p:nvSpPr>
              <p:cNvPr id="79" name="ZoneTexte 78">
                <a:extLst>
                  <a:ext uri="{FF2B5EF4-FFF2-40B4-BE49-F238E27FC236}">
                    <a16:creationId xmlns:a16="http://schemas.microsoft.com/office/drawing/2014/main" id="{2992814E-ECE9-3B58-F625-64FA31A58358}"/>
                  </a:ext>
                </a:extLst>
              </p:cNvPr>
              <p:cNvSpPr txBox="1"/>
              <p:nvPr/>
            </p:nvSpPr>
            <p:spPr>
              <a:xfrm>
                <a:off x="7132122" y="3706969"/>
                <a:ext cx="255198"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a:t>
                </a:r>
              </a:p>
            </p:txBody>
          </p:sp>
          <p:cxnSp>
            <p:nvCxnSpPr>
              <p:cNvPr id="80" name="Connecteur droit 79">
                <a:extLst>
                  <a:ext uri="{FF2B5EF4-FFF2-40B4-BE49-F238E27FC236}">
                    <a16:creationId xmlns:a16="http://schemas.microsoft.com/office/drawing/2014/main" id="{3AB49B5B-AB52-263F-271B-1B9A5666FC68}"/>
                  </a:ext>
                </a:extLst>
              </p:cNvPr>
              <p:cNvCxnSpPr/>
              <p:nvPr/>
            </p:nvCxnSpPr>
            <p:spPr>
              <a:xfrm>
                <a:off x="7367526" y="3830080"/>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81" name="Groupe 80">
              <a:extLst>
                <a:ext uri="{FF2B5EF4-FFF2-40B4-BE49-F238E27FC236}">
                  <a16:creationId xmlns:a16="http://schemas.microsoft.com/office/drawing/2014/main" id="{F387FF84-7D20-F8C3-EAFB-B0D88F871DF1}"/>
                </a:ext>
              </a:extLst>
            </p:cNvPr>
            <p:cNvGrpSpPr/>
            <p:nvPr/>
          </p:nvGrpSpPr>
          <p:grpSpPr>
            <a:xfrm>
              <a:off x="7061589" y="2240098"/>
              <a:ext cx="359937" cy="246221"/>
              <a:chOff x="7061589" y="3706969"/>
              <a:chExt cx="359937" cy="246221"/>
            </a:xfrm>
          </p:grpSpPr>
          <p:sp>
            <p:nvSpPr>
              <p:cNvPr id="82" name="ZoneTexte 81">
                <a:extLst>
                  <a:ext uri="{FF2B5EF4-FFF2-40B4-BE49-F238E27FC236}">
                    <a16:creationId xmlns:a16="http://schemas.microsoft.com/office/drawing/2014/main" id="{EBA4CF3C-EAEF-31F5-61C0-C4280845D873}"/>
                  </a:ext>
                </a:extLst>
              </p:cNvPr>
              <p:cNvSpPr txBox="1"/>
              <p:nvPr/>
            </p:nvSpPr>
            <p:spPr>
              <a:xfrm>
                <a:off x="7061589" y="3706969"/>
                <a:ext cx="32573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p>
            </p:txBody>
          </p:sp>
          <p:cxnSp>
            <p:nvCxnSpPr>
              <p:cNvPr id="83" name="Connecteur droit 82">
                <a:extLst>
                  <a:ext uri="{FF2B5EF4-FFF2-40B4-BE49-F238E27FC236}">
                    <a16:creationId xmlns:a16="http://schemas.microsoft.com/office/drawing/2014/main" id="{D4F211C9-63C9-FCCC-CB9F-6ED888F7A473}"/>
                  </a:ext>
                </a:extLst>
              </p:cNvPr>
              <p:cNvCxnSpPr/>
              <p:nvPr/>
            </p:nvCxnSpPr>
            <p:spPr>
              <a:xfrm>
                <a:off x="7367526" y="3830080"/>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e 83">
              <a:extLst>
                <a:ext uri="{FF2B5EF4-FFF2-40B4-BE49-F238E27FC236}">
                  <a16:creationId xmlns:a16="http://schemas.microsoft.com/office/drawing/2014/main" id="{D89FA7BD-A439-CDE7-7489-BAB8406077FA}"/>
                </a:ext>
              </a:extLst>
            </p:cNvPr>
            <p:cNvGrpSpPr/>
            <p:nvPr/>
          </p:nvGrpSpPr>
          <p:grpSpPr>
            <a:xfrm>
              <a:off x="6991057" y="1878169"/>
              <a:ext cx="430469" cy="246221"/>
              <a:chOff x="6991057" y="3706969"/>
              <a:chExt cx="430469" cy="246221"/>
            </a:xfrm>
          </p:grpSpPr>
          <p:sp>
            <p:nvSpPr>
              <p:cNvPr id="85" name="ZoneTexte 84">
                <a:extLst>
                  <a:ext uri="{FF2B5EF4-FFF2-40B4-BE49-F238E27FC236}">
                    <a16:creationId xmlns:a16="http://schemas.microsoft.com/office/drawing/2014/main" id="{DC433D9D-A963-1DD4-8408-24865E8CBFAB}"/>
                  </a:ext>
                </a:extLst>
              </p:cNvPr>
              <p:cNvSpPr txBox="1"/>
              <p:nvPr/>
            </p:nvSpPr>
            <p:spPr>
              <a:xfrm>
                <a:off x="6991057" y="3706969"/>
                <a:ext cx="396263"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100</a:t>
                </a:r>
              </a:p>
            </p:txBody>
          </p:sp>
          <p:cxnSp>
            <p:nvCxnSpPr>
              <p:cNvPr id="86" name="Connecteur droit 85">
                <a:extLst>
                  <a:ext uri="{FF2B5EF4-FFF2-40B4-BE49-F238E27FC236}">
                    <a16:creationId xmlns:a16="http://schemas.microsoft.com/office/drawing/2014/main" id="{F10B56F2-B38C-F8BA-E5CA-B192058CD113}"/>
                  </a:ext>
                </a:extLst>
              </p:cNvPr>
              <p:cNvCxnSpPr/>
              <p:nvPr/>
            </p:nvCxnSpPr>
            <p:spPr>
              <a:xfrm>
                <a:off x="7367526" y="3830080"/>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87" name="Text Box 4">
              <a:extLst>
                <a:ext uri="{FF2B5EF4-FFF2-40B4-BE49-F238E27FC236}">
                  <a16:creationId xmlns:a16="http://schemas.microsoft.com/office/drawing/2014/main" id="{C5EEE1FB-EDED-1BA7-D9E1-6D27DFA40ED1}"/>
                </a:ext>
              </a:extLst>
            </p:cNvPr>
            <p:cNvSpPr txBox="1">
              <a:spLocks noChangeArrowheads="1"/>
            </p:cNvSpPr>
            <p:nvPr/>
          </p:nvSpPr>
          <p:spPr bwMode="auto">
            <a:xfrm rot="16200000">
              <a:off x="5400076" y="3137238"/>
              <a:ext cx="2541180"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chemeClr val="tx1">
                      <a:lumMod val="75000"/>
                      <a:lumOff val="25000"/>
                    </a:schemeClr>
                  </a:solidFill>
                  <a:latin typeface="Arial"/>
                  <a:ea typeface="+mn-ea"/>
                  <a:cs typeface="Arial"/>
                </a:rPr>
                <a:t>% </a:t>
              </a:r>
              <a:r>
                <a:rPr lang="da-DK" sz="1050" dirty="0" err="1">
                  <a:solidFill>
                    <a:schemeClr val="tx1">
                      <a:lumMod val="75000"/>
                      <a:lumOff val="25000"/>
                    </a:schemeClr>
                  </a:solidFill>
                  <a:latin typeface="Arial"/>
                  <a:ea typeface="+mn-ea"/>
                  <a:cs typeface="Arial"/>
                </a:rPr>
                <a:t>Surviving</a:t>
              </a:r>
              <a:r>
                <a:rPr lang="da-DK" sz="1050" dirty="0">
                  <a:solidFill>
                    <a:schemeClr val="tx1">
                      <a:lumMod val="75000"/>
                      <a:lumOff val="25000"/>
                    </a:schemeClr>
                  </a:solidFill>
                  <a:latin typeface="Arial"/>
                  <a:ea typeface="+mn-ea"/>
                  <a:cs typeface="Arial"/>
                </a:rPr>
                <a:t> </a:t>
              </a:r>
              <a:r>
                <a:rPr lang="da-DK" sz="1050" dirty="0" err="1">
                  <a:solidFill>
                    <a:schemeClr val="tx1">
                      <a:lumMod val="75000"/>
                      <a:lumOff val="25000"/>
                    </a:schemeClr>
                  </a:solidFill>
                  <a:latin typeface="Arial"/>
                  <a:ea typeface="+mn-ea"/>
                  <a:cs typeface="Arial"/>
                </a:rPr>
                <a:t>Bacteria</a:t>
              </a:r>
              <a:endParaRPr lang="da-DK" sz="1050" dirty="0">
                <a:solidFill>
                  <a:schemeClr val="tx1">
                    <a:lumMod val="75000"/>
                    <a:lumOff val="25000"/>
                  </a:schemeClr>
                </a:solidFill>
                <a:latin typeface="Arial"/>
                <a:ea typeface="+mn-ea"/>
                <a:cs typeface="Arial"/>
              </a:endParaRPr>
            </a:p>
          </p:txBody>
        </p:sp>
      </p:grpSp>
      <p:sp>
        <p:nvSpPr>
          <p:cNvPr id="99" name="Forme libre 98">
            <a:extLst>
              <a:ext uri="{FF2B5EF4-FFF2-40B4-BE49-F238E27FC236}">
                <a16:creationId xmlns:a16="http://schemas.microsoft.com/office/drawing/2014/main" id="{197052DE-92A1-D876-EB33-E335575862C7}"/>
              </a:ext>
            </a:extLst>
          </p:cNvPr>
          <p:cNvSpPr/>
          <p:nvPr/>
        </p:nvSpPr>
        <p:spPr>
          <a:xfrm>
            <a:off x="6744041" y="4795742"/>
            <a:ext cx="2349796" cy="0"/>
          </a:xfrm>
          <a:custGeom>
            <a:avLst/>
            <a:gdLst>
              <a:gd name="connsiteX0" fmla="*/ 0 w 2349796"/>
              <a:gd name="connsiteY0" fmla="*/ 0 h 0"/>
              <a:gd name="connsiteX1" fmla="*/ 2349796 w 2349796"/>
              <a:gd name="connsiteY1" fmla="*/ 0 h 0"/>
            </a:gdLst>
            <a:ahLst/>
            <a:cxnLst>
              <a:cxn ang="0">
                <a:pos x="connsiteX0" y="connsiteY0"/>
              </a:cxn>
              <a:cxn ang="0">
                <a:pos x="connsiteX1" y="connsiteY1"/>
              </a:cxn>
            </a:cxnLst>
            <a:rect l="l" t="t" r="r" b="b"/>
            <a:pathLst>
              <a:path w="2349796">
                <a:moveTo>
                  <a:pt x="0" y="0"/>
                </a:moveTo>
                <a:lnTo>
                  <a:pt x="2349796" y="0"/>
                </a:lnTo>
              </a:path>
            </a:pathLst>
          </a:custGeom>
          <a:noFill/>
          <a:ln w="19050">
            <a:solidFill>
              <a:srgbClr val="00206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Ellipse 99">
            <a:extLst>
              <a:ext uri="{FF2B5EF4-FFF2-40B4-BE49-F238E27FC236}">
                <a16:creationId xmlns:a16="http://schemas.microsoft.com/office/drawing/2014/main" id="{CAFA47FF-A69D-3C36-2EEE-08A234A0A368}"/>
              </a:ext>
            </a:extLst>
          </p:cNvPr>
          <p:cNvSpPr>
            <a:spLocks noChangeAspect="1"/>
          </p:cNvSpPr>
          <p:nvPr/>
        </p:nvSpPr>
        <p:spPr>
          <a:xfrm>
            <a:off x="6712820" y="4763843"/>
            <a:ext cx="72000" cy="72000"/>
          </a:xfrm>
          <a:prstGeom prst="ellipse">
            <a:avLst/>
          </a:prstGeom>
          <a:solidFill>
            <a:srgbClr val="002060"/>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1" name="Ellipse 100">
            <a:extLst>
              <a:ext uri="{FF2B5EF4-FFF2-40B4-BE49-F238E27FC236}">
                <a16:creationId xmlns:a16="http://schemas.microsoft.com/office/drawing/2014/main" id="{F05F9C49-F25D-4373-D23F-D26615937FE7}"/>
              </a:ext>
            </a:extLst>
          </p:cNvPr>
          <p:cNvSpPr>
            <a:spLocks noChangeAspect="1"/>
          </p:cNvSpPr>
          <p:nvPr/>
        </p:nvSpPr>
        <p:spPr>
          <a:xfrm>
            <a:off x="7409253" y="4763843"/>
            <a:ext cx="72000" cy="72000"/>
          </a:xfrm>
          <a:prstGeom prst="ellipse">
            <a:avLst/>
          </a:prstGeom>
          <a:solidFill>
            <a:srgbClr val="002060"/>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2" name="Ellipse 101">
            <a:extLst>
              <a:ext uri="{FF2B5EF4-FFF2-40B4-BE49-F238E27FC236}">
                <a16:creationId xmlns:a16="http://schemas.microsoft.com/office/drawing/2014/main" id="{24EF53FE-4BF9-4653-37EC-91F9212DD235}"/>
              </a:ext>
            </a:extLst>
          </p:cNvPr>
          <p:cNvSpPr>
            <a:spLocks noChangeAspect="1"/>
          </p:cNvSpPr>
          <p:nvPr/>
        </p:nvSpPr>
        <p:spPr>
          <a:xfrm>
            <a:off x="8318337" y="4763843"/>
            <a:ext cx="72000" cy="72000"/>
          </a:xfrm>
          <a:prstGeom prst="ellipse">
            <a:avLst/>
          </a:prstGeom>
          <a:solidFill>
            <a:srgbClr val="002060"/>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 name="Ellipse 102">
            <a:extLst>
              <a:ext uri="{FF2B5EF4-FFF2-40B4-BE49-F238E27FC236}">
                <a16:creationId xmlns:a16="http://schemas.microsoft.com/office/drawing/2014/main" id="{9A44FD2D-2832-1108-AE74-6EDE9DBDE367}"/>
              </a:ext>
            </a:extLst>
          </p:cNvPr>
          <p:cNvSpPr>
            <a:spLocks noChangeAspect="1"/>
          </p:cNvSpPr>
          <p:nvPr/>
        </p:nvSpPr>
        <p:spPr>
          <a:xfrm>
            <a:off x="8419346" y="4763843"/>
            <a:ext cx="72000" cy="72000"/>
          </a:xfrm>
          <a:prstGeom prst="ellipse">
            <a:avLst/>
          </a:prstGeom>
          <a:solidFill>
            <a:srgbClr val="002060"/>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Ellipse 103">
            <a:extLst>
              <a:ext uri="{FF2B5EF4-FFF2-40B4-BE49-F238E27FC236}">
                <a16:creationId xmlns:a16="http://schemas.microsoft.com/office/drawing/2014/main" id="{29DA5D61-8D8D-9410-1DB4-4FA152E13C7B}"/>
              </a:ext>
            </a:extLst>
          </p:cNvPr>
          <p:cNvSpPr>
            <a:spLocks noChangeAspect="1"/>
          </p:cNvSpPr>
          <p:nvPr/>
        </p:nvSpPr>
        <p:spPr>
          <a:xfrm>
            <a:off x="8605416" y="4763843"/>
            <a:ext cx="72000" cy="72000"/>
          </a:xfrm>
          <a:prstGeom prst="ellipse">
            <a:avLst/>
          </a:prstGeom>
          <a:solidFill>
            <a:srgbClr val="002060"/>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Ellipse 104">
            <a:extLst>
              <a:ext uri="{FF2B5EF4-FFF2-40B4-BE49-F238E27FC236}">
                <a16:creationId xmlns:a16="http://schemas.microsoft.com/office/drawing/2014/main" id="{882DF3B6-B2D2-5A82-1A36-953CB455BD9F}"/>
              </a:ext>
            </a:extLst>
          </p:cNvPr>
          <p:cNvSpPr>
            <a:spLocks noChangeAspect="1"/>
          </p:cNvSpPr>
          <p:nvPr/>
        </p:nvSpPr>
        <p:spPr>
          <a:xfrm>
            <a:off x="9046667" y="4763843"/>
            <a:ext cx="72000" cy="72000"/>
          </a:xfrm>
          <a:prstGeom prst="ellipse">
            <a:avLst/>
          </a:prstGeom>
          <a:solidFill>
            <a:srgbClr val="002060"/>
          </a:solid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Forme libre 88">
            <a:extLst>
              <a:ext uri="{FF2B5EF4-FFF2-40B4-BE49-F238E27FC236}">
                <a16:creationId xmlns:a16="http://schemas.microsoft.com/office/drawing/2014/main" id="{10C751EA-5200-5DA0-FF8D-EFF01AC670D4}"/>
              </a:ext>
            </a:extLst>
          </p:cNvPr>
          <p:cNvSpPr/>
          <p:nvPr/>
        </p:nvSpPr>
        <p:spPr>
          <a:xfrm>
            <a:off x="6547339" y="2283568"/>
            <a:ext cx="3625702" cy="2535865"/>
          </a:xfrm>
          <a:custGeom>
            <a:avLst/>
            <a:gdLst>
              <a:gd name="connsiteX0" fmla="*/ 180753 w 3625702"/>
              <a:gd name="connsiteY0" fmla="*/ 2535865 h 2535865"/>
              <a:gd name="connsiteX1" fmla="*/ 0 w 3625702"/>
              <a:gd name="connsiteY1" fmla="*/ 0 h 2535865"/>
              <a:gd name="connsiteX2" fmla="*/ 180753 w 3625702"/>
              <a:gd name="connsiteY2" fmla="*/ 15949 h 2535865"/>
              <a:gd name="connsiteX3" fmla="*/ 903767 w 3625702"/>
              <a:gd name="connsiteY3" fmla="*/ 63796 h 2535865"/>
              <a:gd name="connsiteX4" fmla="*/ 1807535 w 3625702"/>
              <a:gd name="connsiteY4" fmla="*/ 79744 h 2535865"/>
              <a:gd name="connsiteX5" fmla="*/ 1924493 w 3625702"/>
              <a:gd name="connsiteY5" fmla="*/ 90377 h 2535865"/>
              <a:gd name="connsiteX6" fmla="*/ 2105246 w 3625702"/>
              <a:gd name="connsiteY6" fmla="*/ 542261 h 2535865"/>
              <a:gd name="connsiteX7" fmla="*/ 2546498 w 3625702"/>
              <a:gd name="connsiteY7" fmla="*/ 2535865 h 2535865"/>
              <a:gd name="connsiteX8" fmla="*/ 3625702 w 3625702"/>
              <a:gd name="connsiteY8" fmla="*/ 2535865 h 25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702" h="2535865">
                <a:moveTo>
                  <a:pt x="180753" y="2535865"/>
                </a:moveTo>
                <a:lnTo>
                  <a:pt x="0" y="0"/>
                </a:lnTo>
                <a:lnTo>
                  <a:pt x="180753" y="15949"/>
                </a:lnTo>
                <a:lnTo>
                  <a:pt x="903767" y="63796"/>
                </a:lnTo>
                <a:lnTo>
                  <a:pt x="1807535" y="79744"/>
                </a:lnTo>
                <a:lnTo>
                  <a:pt x="1924493" y="90377"/>
                </a:lnTo>
                <a:lnTo>
                  <a:pt x="2105246" y="542261"/>
                </a:lnTo>
                <a:lnTo>
                  <a:pt x="2546498" y="2535865"/>
                </a:lnTo>
                <a:lnTo>
                  <a:pt x="3625702" y="2535865"/>
                </a:lnTo>
              </a:path>
            </a:pathLst>
          </a:custGeom>
          <a:noFill/>
          <a:ln w="19050">
            <a:solidFill>
              <a:srgbClr val="B4B0B2"/>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0" name="Rectangle 89">
            <a:extLst>
              <a:ext uri="{FF2B5EF4-FFF2-40B4-BE49-F238E27FC236}">
                <a16:creationId xmlns:a16="http://schemas.microsoft.com/office/drawing/2014/main" id="{D2B0DDBA-D261-1C7C-37FC-BF0F03DE7C30}"/>
              </a:ext>
            </a:extLst>
          </p:cNvPr>
          <p:cNvSpPr>
            <a:spLocks noChangeAspect="1"/>
          </p:cNvSpPr>
          <p:nvPr/>
        </p:nvSpPr>
        <p:spPr>
          <a:xfrm>
            <a:off x="6701797" y="4771587"/>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1" name="Rectangle 90">
            <a:extLst>
              <a:ext uri="{FF2B5EF4-FFF2-40B4-BE49-F238E27FC236}">
                <a16:creationId xmlns:a16="http://schemas.microsoft.com/office/drawing/2014/main" id="{48642B26-3FE5-30C9-613A-EC1E6041D12F}"/>
              </a:ext>
            </a:extLst>
          </p:cNvPr>
          <p:cNvSpPr>
            <a:spLocks noChangeAspect="1"/>
          </p:cNvSpPr>
          <p:nvPr/>
        </p:nvSpPr>
        <p:spPr>
          <a:xfrm>
            <a:off x="6515728" y="2246355"/>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2" name="Rectangle 91">
            <a:extLst>
              <a:ext uri="{FF2B5EF4-FFF2-40B4-BE49-F238E27FC236}">
                <a16:creationId xmlns:a16="http://schemas.microsoft.com/office/drawing/2014/main" id="{E8502CD8-C717-6978-A850-62F35089F4BC}"/>
              </a:ext>
            </a:extLst>
          </p:cNvPr>
          <p:cNvSpPr>
            <a:spLocks noChangeAspect="1"/>
          </p:cNvSpPr>
          <p:nvPr/>
        </p:nvSpPr>
        <p:spPr>
          <a:xfrm>
            <a:off x="6691165" y="2267621"/>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Rectangle 92">
            <a:extLst>
              <a:ext uri="{FF2B5EF4-FFF2-40B4-BE49-F238E27FC236}">
                <a16:creationId xmlns:a16="http://schemas.microsoft.com/office/drawing/2014/main" id="{CD5E6A8E-84AF-17EF-95C7-F1385E5D6388}"/>
              </a:ext>
            </a:extLst>
          </p:cNvPr>
          <p:cNvSpPr>
            <a:spLocks noChangeAspect="1"/>
          </p:cNvSpPr>
          <p:nvPr/>
        </p:nvSpPr>
        <p:spPr>
          <a:xfrm>
            <a:off x="7419495" y="2310151"/>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4" name="Rectangle 93">
            <a:extLst>
              <a:ext uri="{FF2B5EF4-FFF2-40B4-BE49-F238E27FC236}">
                <a16:creationId xmlns:a16="http://schemas.microsoft.com/office/drawing/2014/main" id="{71EBFFF3-5A3C-3053-C31F-7F90D05A7CCC}"/>
              </a:ext>
            </a:extLst>
          </p:cNvPr>
          <p:cNvSpPr>
            <a:spLocks noChangeAspect="1"/>
          </p:cNvSpPr>
          <p:nvPr/>
        </p:nvSpPr>
        <p:spPr>
          <a:xfrm>
            <a:off x="8291364" y="2326100"/>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Rectangle 94">
            <a:extLst>
              <a:ext uri="{FF2B5EF4-FFF2-40B4-BE49-F238E27FC236}">
                <a16:creationId xmlns:a16="http://schemas.microsoft.com/office/drawing/2014/main" id="{59C8C686-60F7-E95C-2968-1A6F6AF4C8EA}"/>
              </a:ext>
            </a:extLst>
          </p:cNvPr>
          <p:cNvSpPr>
            <a:spLocks noChangeAspect="1"/>
          </p:cNvSpPr>
          <p:nvPr/>
        </p:nvSpPr>
        <p:spPr>
          <a:xfrm>
            <a:off x="8418955" y="2331416"/>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6" name="Rectangle 95">
            <a:extLst>
              <a:ext uri="{FF2B5EF4-FFF2-40B4-BE49-F238E27FC236}">
                <a16:creationId xmlns:a16="http://schemas.microsoft.com/office/drawing/2014/main" id="{45A2D6DE-B4D4-EE51-EB49-5EE128EEF594}"/>
              </a:ext>
            </a:extLst>
          </p:cNvPr>
          <p:cNvSpPr>
            <a:spLocks noChangeAspect="1"/>
          </p:cNvSpPr>
          <p:nvPr/>
        </p:nvSpPr>
        <p:spPr>
          <a:xfrm>
            <a:off x="8605025" y="2783299"/>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7" name="Rectangle 96">
            <a:extLst>
              <a:ext uri="{FF2B5EF4-FFF2-40B4-BE49-F238E27FC236}">
                <a16:creationId xmlns:a16="http://schemas.microsoft.com/office/drawing/2014/main" id="{7556CB32-22FB-8CF9-B51D-B60CB28CEE71}"/>
              </a:ext>
            </a:extLst>
          </p:cNvPr>
          <p:cNvSpPr>
            <a:spLocks noChangeAspect="1"/>
          </p:cNvSpPr>
          <p:nvPr/>
        </p:nvSpPr>
        <p:spPr>
          <a:xfrm>
            <a:off x="9051592" y="4766271"/>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8" name="Rectangle 97">
            <a:extLst>
              <a:ext uri="{FF2B5EF4-FFF2-40B4-BE49-F238E27FC236}">
                <a16:creationId xmlns:a16="http://schemas.microsoft.com/office/drawing/2014/main" id="{87E30C74-2063-7DA2-F764-C7D985FBDB0E}"/>
              </a:ext>
            </a:extLst>
          </p:cNvPr>
          <p:cNvSpPr>
            <a:spLocks noChangeAspect="1"/>
          </p:cNvSpPr>
          <p:nvPr/>
        </p:nvSpPr>
        <p:spPr>
          <a:xfrm>
            <a:off x="10125480" y="4766271"/>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Forme libre 106">
            <a:extLst>
              <a:ext uri="{FF2B5EF4-FFF2-40B4-BE49-F238E27FC236}">
                <a16:creationId xmlns:a16="http://schemas.microsoft.com/office/drawing/2014/main" id="{ECCE799A-FF81-AD28-F8F6-A9C8BD3E5287}"/>
              </a:ext>
            </a:extLst>
          </p:cNvPr>
          <p:cNvSpPr/>
          <p:nvPr/>
        </p:nvSpPr>
        <p:spPr>
          <a:xfrm>
            <a:off x="6536706" y="2283568"/>
            <a:ext cx="3631019" cy="579475"/>
          </a:xfrm>
          <a:custGeom>
            <a:avLst/>
            <a:gdLst>
              <a:gd name="connsiteX0" fmla="*/ 0 w 3631019"/>
              <a:gd name="connsiteY0" fmla="*/ 0 h 579475"/>
              <a:gd name="connsiteX1" fmla="*/ 191386 w 3631019"/>
              <a:gd name="connsiteY1" fmla="*/ 398721 h 579475"/>
              <a:gd name="connsiteX2" fmla="*/ 919717 w 3631019"/>
              <a:gd name="connsiteY2" fmla="*/ 345558 h 579475"/>
              <a:gd name="connsiteX3" fmla="*/ 1807535 w 3631019"/>
              <a:gd name="connsiteY3" fmla="*/ 334926 h 579475"/>
              <a:gd name="connsiteX4" fmla="*/ 1919177 w 3631019"/>
              <a:gd name="connsiteY4" fmla="*/ 334926 h 579475"/>
              <a:gd name="connsiteX5" fmla="*/ 2110563 w 3631019"/>
              <a:gd name="connsiteY5" fmla="*/ 414670 h 579475"/>
              <a:gd name="connsiteX6" fmla="*/ 2488019 w 3631019"/>
              <a:gd name="connsiteY6" fmla="*/ 499730 h 579475"/>
              <a:gd name="connsiteX7" fmla="*/ 3631019 w 3631019"/>
              <a:gd name="connsiteY7" fmla="*/ 579475 h 57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1019" h="579475">
                <a:moveTo>
                  <a:pt x="0" y="0"/>
                </a:moveTo>
                <a:lnTo>
                  <a:pt x="191386" y="398721"/>
                </a:lnTo>
                <a:lnTo>
                  <a:pt x="919717" y="345558"/>
                </a:lnTo>
                <a:lnTo>
                  <a:pt x="1807535" y="334926"/>
                </a:lnTo>
                <a:lnTo>
                  <a:pt x="1919177" y="334926"/>
                </a:lnTo>
                <a:lnTo>
                  <a:pt x="2110563" y="414670"/>
                </a:lnTo>
                <a:lnTo>
                  <a:pt x="2488019" y="499730"/>
                </a:lnTo>
                <a:lnTo>
                  <a:pt x="3631019" y="579475"/>
                </a:ln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 name="Triangle 107">
            <a:extLst>
              <a:ext uri="{FF2B5EF4-FFF2-40B4-BE49-F238E27FC236}">
                <a16:creationId xmlns:a16="http://schemas.microsoft.com/office/drawing/2014/main" id="{CB1C3C90-CA4A-C1D5-305A-4955350E960B}"/>
              </a:ext>
            </a:extLst>
          </p:cNvPr>
          <p:cNvSpPr>
            <a:spLocks noChangeAspect="1"/>
          </p:cNvSpPr>
          <p:nvPr/>
        </p:nvSpPr>
        <p:spPr>
          <a:xfrm>
            <a:off x="6502646" y="2242252"/>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 name="Triangle 108">
            <a:extLst>
              <a:ext uri="{FF2B5EF4-FFF2-40B4-BE49-F238E27FC236}">
                <a16:creationId xmlns:a16="http://schemas.microsoft.com/office/drawing/2014/main" id="{3B2F91DF-3667-CAF5-0212-C1E5A25E91DF}"/>
              </a:ext>
            </a:extLst>
          </p:cNvPr>
          <p:cNvSpPr>
            <a:spLocks noChangeAspect="1"/>
          </p:cNvSpPr>
          <p:nvPr/>
        </p:nvSpPr>
        <p:spPr>
          <a:xfrm>
            <a:off x="6699349" y="2646289"/>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0" name="Triangle 109">
            <a:extLst>
              <a:ext uri="{FF2B5EF4-FFF2-40B4-BE49-F238E27FC236}">
                <a16:creationId xmlns:a16="http://schemas.microsoft.com/office/drawing/2014/main" id="{9C25EF42-AD90-6766-FFB3-E1DDB9EE56C8}"/>
              </a:ext>
            </a:extLst>
          </p:cNvPr>
          <p:cNvSpPr>
            <a:spLocks noChangeAspect="1"/>
          </p:cNvSpPr>
          <p:nvPr/>
        </p:nvSpPr>
        <p:spPr>
          <a:xfrm>
            <a:off x="7390465" y="2593126"/>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1" name="Triangle 110">
            <a:extLst>
              <a:ext uri="{FF2B5EF4-FFF2-40B4-BE49-F238E27FC236}">
                <a16:creationId xmlns:a16="http://schemas.microsoft.com/office/drawing/2014/main" id="{F0A953C1-DA89-0C89-996C-57D3DBDEF0ED}"/>
              </a:ext>
            </a:extLst>
          </p:cNvPr>
          <p:cNvSpPr>
            <a:spLocks noChangeAspect="1"/>
          </p:cNvSpPr>
          <p:nvPr/>
        </p:nvSpPr>
        <p:spPr>
          <a:xfrm>
            <a:off x="8294232" y="2582494"/>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2" name="Triangle 111">
            <a:extLst>
              <a:ext uri="{FF2B5EF4-FFF2-40B4-BE49-F238E27FC236}">
                <a16:creationId xmlns:a16="http://schemas.microsoft.com/office/drawing/2014/main" id="{5CA51185-6447-CD0E-D1A7-6AFABB8077D7}"/>
              </a:ext>
            </a:extLst>
          </p:cNvPr>
          <p:cNvSpPr>
            <a:spLocks noChangeAspect="1"/>
          </p:cNvSpPr>
          <p:nvPr/>
        </p:nvSpPr>
        <p:spPr>
          <a:xfrm>
            <a:off x="8427138" y="2577178"/>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3" name="Triangle 112">
            <a:extLst>
              <a:ext uri="{FF2B5EF4-FFF2-40B4-BE49-F238E27FC236}">
                <a16:creationId xmlns:a16="http://schemas.microsoft.com/office/drawing/2014/main" id="{166BAE6A-1287-0E68-A985-A5EFBE72676F}"/>
              </a:ext>
            </a:extLst>
          </p:cNvPr>
          <p:cNvSpPr>
            <a:spLocks noChangeAspect="1"/>
          </p:cNvSpPr>
          <p:nvPr/>
        </p:nvSpPr>
        <p:spPr>
          <a:xfrm>
            <a:off x="8602575" y="2656922"/>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4" name="Triangle 113">
            <a:extLst>
              <a:ext uri="{FF2B5EF4-FFF2-40B4-BE49-F238E27FC236}">
                <a16:creationId xmlns:a16="http://schemas.microsoft.com/office/drawing/2014/main" id="{96152F57-C6FD-A80F-6E28-8590E909954F}"/>
              </a:ext>
            </a:extLst>
          </p:cNvPr>
          <p:cNvSpPr>
            <a:spLocks noChangeAspect="1"/>
          </p:cNvSpPr>
          <p:nvPr/>
        </p:nvSpPr>
        <p:spPr>
          <a:xfrm>
            <a:off x="8985347" y="2741982"/>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5" name="Triangle 114">
            <a:extLst>
              <a:ext uri="{FF2B5EF4-FFF2-40B4-BE49-F238E27FC236}">
                <a16:creationId xmlns:a16="http://schemas.microsoft.com/office/drawing/2014/main" id="{2010539C-4FAB-EF8F-21EB-B2F9E20C08BC}"/>
              </a:ext>
            </a:extLst>
          </p:cNvPr>
          <p:cNvSpPr>
            <a:spLocks noChangeAspect="1"/>
          </p:cNvSpPr>
          <p:nvPr/>
        </p:nvSpPr>
        <p:spPr>
          <a:xfrm>
            <a:off x="10112398" y="2823019"/>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24" name="Groupe 123">
            <a:extLst>
              <a:ext uri="{FF2B5EF4-FFF2-40B4-BE49-F238E27FC236}">
                <a16:creationId xmlns:a16="http://schemas.microsoft.com/office/drawing/2014/main" id="{B7C8C133-0492-C4C5-32BE-568181902920}"/>
              </a:ext>
            </a:extLst>
          </p:cNvPr>
          <p:cNvGrpSpPr/>
          <p:nvPr/>
        </p:nvGrpSpPr>
        <p:grpSpPr>
          <a:xfrm>
            <a:off x="10121178" y="2782865"/>
            <a:ext cx="65959" cy="162074"/>
            <a:chOff x="11388673" y="2503534"/>
            <a:chExt cx="65959" cy="162074"/>
          </a:xfrm>
        </p:grpSpPr>
        <p:cxnSp>
          <p:nvCxnSpPr>
            <p:cNvPr id="117" name="Connecteur droit 116">
              <a:extLst>
                <a:ext uri="{FF2B5EF4-FFF2-40B4-BE49-F238E27FC236}">
                  <a16:creationId xmlns:a16="http://schemas.microsoft.com/office/drawing/2014/main" id="{D1B83E50-F471-AA9E-65E8-DE7FC51AD042}"/>
                </a:ext>
              </a:extLst>
            </p:cNvPr>
            <p:cNvCxnSpPr>
              <a:cxnSpLocks/>
            </p:cNvCxnSpPr>
            <p:nvPr/>
          </p:nvCxnSpPr>
          <p:spPr>
            <a:xfrm>
              <a:off x="11421652" y="2503534"/>
              <a:ext cx="0" cy="162074"/>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19" name="Connecteur droit 118">
              <a:extLst>
                <a:ext uri="{FF2B5EF4-FFF2-40B4-BE49-F238E27FC236}">
                  <a16:creationId xmlns:a16="http://schemas.microsoft.com/office/drawing/2014/main" id="{C5BA2BA3-7846-FCAD-484E-0D3C17F32DED}"/>
                </a:ext>
              </a:extLst>
            </p:cNvPr>
            <p:cNvCxnSpPr>
              <a:cxnSpLocks/>
            </p:cNvCxnSpPr>
            <p:nvPr/>
          </p:nvCxnSpPr>
          <p:spPr>
            <a:xfrm>
              <a:off x="11388673" y="2503534"/>
              <a:ext cx="65959"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20" name="Connecteur droit 119">
              <a:extLst>
                <a:ext uri="{FF2B5EF4-FFF2-40B4-BE49-F238E27FC236}">
                  <a16:creationId xmlns:a16="http://schemas.microsoft.com/office/drawing/2014/main" id="{1FA74D81-649C-A1E6-7F3D-988D721ADDE5}"/>
                </a:ext>
              </a:extLst>
            </p:cNvPr>
            <p:cNvCxnSpPr>
              <a:cxnSpLocks/>
            </p:cNvCxnSpPr>
            <p:nvPr/>
          </p:nvCxnSpPr>
          <p:spPr>
            <a:xfrm>
              <a:off x="11388673" y="2661313"/>
              <a:ext cx="65959"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125" name="Groupe 124">
            <a:extLst>
              <a:ext uri="{FF2B5EF4-FFF2-40B4-BE49-F238E27FC236}">
                <a16:creationId xmlns:a16="http://schemas.microsoft.com/office/drawing/2014/main" id="{256C6A8F-A46F-7B6D-DF5F-6707C27F779D}"/>
              </a:ext>
            </a:extLst>
          </p:cNvPr>
          <p:cNvGrpSpPr/>
          <p:nvPr/>
        </p:nvGrpSpPr>
        <p:grpSpPr>
          <a:xfrm>
            <a:off x="8603046" y="2752364"/>
            <a:ext cx="65959" cy="190053"/>
            <a:chOff x="11388673" y="2503534"/>
            <a:chExt cx="65959" cy="190053"/>
          </a:xfrm>
        </p:grpSpPr>
        <p:cxnSp>
          <p:nvCxnSpPr>
            <p:cNvPr id="126" name="Connecteur droit 125">
              <a:extLst>
                <a:ext uri="{FF2B5EF4-FFF2-40B4-BE49-F238E27FC236}">
                  <a16:creationId xmlns:a16="http://schemas.microsoft.com/office/drawing/2014/main" id="{D8DA1A81-6265-3E10-252F-0C0135CEFD14}"/>
                </a:ext>
              </a:extLst>
            </p:cNvPr>
            <p:cNvCxnSpPr>
              <a:cxnSpLocks/>
            </p:cNvCxnSpPr>
            <p:nvPr/>
          </p:nvCxnSpPr>
          <p:spPr>
            <a:xfrm>
              <a:off x="11421652" y="2503534"/>
              <a:ext cx="0" cy="188280"/>
            </a:xfrm>
            <a:prstGeom prst="line">
              <a:avLst/>
            </a:prstGeom>
            <a:ln w="1270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127" name="Connecteur droit 126">
              <a:extLst>
                <a:ext uri="{FF2B5EF4-FFF2-40B4-BE49-F238E27FC236}">
                  <a16:creationId xmlns:a16="http://schemas.microsoft.com/office/drawing/2014/main" id="{C785429E-E5B9-D115-1251-A66CB61C548B}"/>
                </a:ext>
              </a:extLst>
            </p:cNvPr>
            <p:cNvCxnSpPr>
              <a:cxnSpLocks/>
            </p:cNvCxnSpPr>
            <p:nvPr/>
          </p:nvCxnSpPr>
          <p:spPr>
            <a:xfrm>
              <a:off x="11388673" y="2503534"/>
              <a:ext cx="65959" cy="0"/>
            </a:xfrm>
            <a:prstGeom prst="line">
              <a:avLst/>
            </a:prstGeom>
            <a:ln w="1270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128" name="Connecteur droit 127">
              <a:extLst>
                <a:ext uri="{FF2B5EF4-FFF2-40B4-BE49-F238E27FC236}">
                  <a16:creationId xmlns:a16="http://schemas.microsoft.com/office/drawing/2014/main" id="{5AE07B95-8C5F-1956-33DE-910B0DF23AA9}"/>
                </a:ext>
              </a:extLst>
            </p:cNvPr>
            <p:cNvCxnSpPr>
              <a:cxnSpLocks/>
            </p:cNvCxnSpPr>
            <p:nvPr/>
          </p:nvCxnSpPr>
          <p:spPr>
            <a:xfrm>
              <a:off x="11388673" y="2693587"/>
              <a:ext cx="65959" cy="0"/>
            </a:xfrm>
            <a:prstGeom prst="line">
              <a:avLst/>
            </a:prstGeom>
            <a:ln w="12700">
              <a:solidFill>
                <a:srgbClr val="B4B0B2"/>
              </a:solidFill>
            </a:ln>
          </p:spPr>
          <p:style>
            <a:lnRef idx="1">
              <a:schemeClr val="accent1"/>
            </a:lnRef>
            <a:fillRef idx="0">
              <a:schemeClr val="accent1"/>
            </a:fillRef>
            <a:effectRef idx="0">
              <a:schemeClr val="accent1"/>
            </a:effectRef>
            <a:fontRef idx="minor">
              <a:schemeClr val="tx1"/>
            </a:fontRef>
          </p:style>
        </p:cxnSp>
      </p:grpSp>
      <p:grpSp>
        <p:nvGrpSpPr>
          <p:cNvPr id="146" name="Groupe 145">
            <a:extLst>
              <a:ext uri="{FF2B5EF4-FFF2-40B4-BE49-F238E27FC236}">
                <a16:creationId xmlns:a16="http://schemas.microsoft.com/office/drawing/2014/main" id="{09DA8359-3F7F-F57D-7F52-B9A1E634E33E}"/>
              </a:ext>
            </a:extLst>
          </p:cNvPr>
          <p:cNvGrpSpPr/>
          <p:nvPr/>
        </p:nvGrpSpPr>
        <p:grpSpPr>
          <a:xfrm>
            <a:off x="7622370" y="1909751"/>
            <a:ext cx="2126619" cy="200055"/>
            <a:chOff x="7237948" y="1530330"/>
            <a:chExt cx="2126619" cy="200055"/>
          </a:xfrm>
        </p:grpSpPr>
        <p:grpSp>
          <p:nvGrpSpPr>
            <p:cNvPr id="142" name="Groupe 141">
              <a:extLst>
                <a:ext uri="{FF2B5EF4-FFF2-40B4-BE49-F238E27FC236}">
                  <a16:creationId xmlns:a16="http://schemas.microsoft.com/office/drawing/2014/main" id="{83BB178A-C16F-69E2-EB1F-890AA4AB568B}"/>
                </a:ext>
              </a:extLst>
            </p:cNvPr>
            <p:cNvGrpSpPr/>
            <p:nvPr/>
          </p:nvGrpSpPr>
          <p:grpSpPr>
            <a:xfrm>
              <a:off x="8099882" y="1530330"/>
              <a:ext cx="679636" cy="200055"/>
              <a:chOff x="8099882" y="1530330"/>
              <a:chExt cx="679636" cy="200055"/>
            </a:xfrm>
          </p:grpSpPr>
          <p:cxnSp>
            <p:nvCxnSpPr>
              <p:cNvPr id="133" name="Connecteur droit 132">
                <a:extLst>
                  <a:ext uri="{FF2B5EF4-FFF2-40B4-BE49-F238E27FC236}">
                    <a16:creationId xmlns:a16="http://schemas.microsoft.com/office/drawing/2014/main" id="{5B4454C8-8B9F-923B-50B6-48DC6FE5E8BE}"/>
                  </a:ext>
                </a:extLst>
              </p:cNvPr>
              <p:cNvCxnSpPr>
                <a:cxnSpLocks/>
              </p:cNvCxnSpPr>
              <p:nvPr/>
            </p:nvCxnSpPr>
            <p:spPr>
              <a:xfrm>
                <a:off x="8099882" y="1636439"/>
                <a:ext cx="170941" cy="0"/>
              </a:xfrm>
              <a:prstGeom prst="line">
                <a:avLst/>
              </a:prstGeom>
              <a:ln w="12700">
                <a:solidFill>
                  <a:srgbClr val="B4B0B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8D20DBF9-97A4-8FB3-AAFE-77A1C514E81B}"/>
                  </a:ext>
                </a:extLst>
              </p:cNvPr>
              <p:cNvSpPr>
                <a:spLocks noChangeAspect="1"/>
              </p:cNvSpPr>
              <p:nvPr/>
            </p:nvSpPr>
            <p:spPr>
              <a:xfrm>
                <a:off x="8149352" y="1600439"/>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4" name="ZoneTexte 133">
                <a:extLst>
                  <a:ext uri="{FF2B5EF4-FFF2-40B4-BE49-F238E27FC236}">
                    <a16:creationId xmlns:a16="http://schemas.microsoft.com/office/drawing/2014/main" id="{F51B3817-12ED-BA2F-253C-8494F19D001D}"/>
                  </a:ext>
                </a:extLst>
              </p:cNvPr>
              <p:cNvSpPr txBox="1"/>
              <p:nvPr/>
            </p:nvSpPr>
            <p:spPr>
              <a:xfrm>
                <a:off x="8221352" y="1530330"/>
                <a:ext cx="558166"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Resistant</a:t>
                </a:r>
                <a:endParaRPr lang="fr-FR" sz="700" dirty="0">
                  <a:latin typeface="Arial" panose="020B0604020202020204" pitchFamily="34" charset="0"/>
                  <a:cs typeface="Arial" panose="020B0604020202020204" pitchFamily="34" charset="0"/>
                </a:endParaRPr>
              </a:p>
            </p:txBody>
          </p:sp>
        </p:grpSp>
        <p:grpSp>
          <p:nvGrpSpPr>
            <p:cNvPr id="139" name="Groupe 138">
              <a:extLst>
                <a:ext uri="{FF2B5EF4-FFF2-40B4-BE49-F238E27FC236}">
                  <a16:creationId xmlns:a16="http://schemas.microsoft.com/office/drawing/2014/main" id="{88DCD762-B815-EE8A-BE96-610E8DDE0557}"/>
                </a:ext>
              </a:extLst>
            </p:cNvPr>
            <p:cNvGrpSpPr/>
            <p:nvPr/>
          </p:nvGrpSpPr>
          <p:grpSpPr>
            <a:xfrm>
              <a:off x="8909351" y="1530330"/>
              <a:ext cx="455216" cy="200055"/>
              <a:chOff x="8909351" y="1530330"/>
              <a:chExt cx="455216" cy="200055"/>
            </a:xfrm>
          </p:grpSpPr>
          <p:cxnSp>
            <p:nvCxnSpPr>
              <p:cNvPr id="136" name="Connecteur droit 135">
                <a:extLst>
                  <a:ext uri="{FF2B5EF4-FFF2-40B4-BE49-F238E27FC236}">
                    <a16:creationId xmlns:a16="http://schemas.microsoft.com/office/drawing/2014/main" id="{A291B433-1645-31B4-BC96-4B610B5F10D4}"/>
                  </a:ext>
                </a:extLst>
              </p:cNvPr>
              <p:cNvCxnSpPr>
                <a:cxnSpLocks/>
              </p:cNvCxnSpPr>
              <p:nvPr/>
            </p:nvCxnSpPr>
            <p:spPr>
              <a:xfrm>
                <a:off x="8909351" y="1638125"/>
                <a:ext cx="170941" cy="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sp>
            <p:nvSpPr>
              <p:cNvPr id="137" name="ZoneTexte 136">
                <a:extLst>
                  <a:ext uri="{FF2B5EF4-FFF2-40B4-BE49-F238E27FC236}">
                    <a16:creationId xmlns:a16="http://schemas.microsoft.com/office/drawing/2014/main" id="{32BACB30-A2F0-CFA2-6248-4D62DA1C2FF4}"/>
                  </a:ext>
                </a:extLst>
              </p:cNvPr>
              <p:cNvSpPr txBox="1"/>
              <p:nvPr/>
            </p:nvSpPr>
            <p:spPr>
              <a:xfrm>
                <a:off x="9030821" y="1530330"/>
                <a:ext cx="333746"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R/S</a:t>
                </a:r>
              </a:p>
            </p:txBody>
          </p:sp>
          <p:sp>
            <p:nvSpPr>
              <p:cNvPr id="138" name="Triangle 137">
                <a:extLst>
                  <a:ext uri="{FF2B5EF4-FFF2-40B4-BE49-F238E27FC236}">
                    <a16:creationId xmlns:a16="http://schemas.microsoft.com/office/drawing/2014/main" id="{9AEDE971-D0E3-F054-ED77-D5D2D72FBE87}"/>
                  </a:ext>
                </a:extLst>
              </p:cNvPr>
              <p:cNvSpPr>
                <a:spLocks noChangeAspect="1"/>
              </p:cNvSpPr>
              <p:nvPr/>
            </p:nvSpPr>
            <p:spPr>
              <a:xfrm>
                <a:off x="8953061" y="1594453"/>
                <a:ext cx="83521" cy="72000"/>
              </a:xfrm>
              <a:prstGeom prst="triangl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40" name="Connecteur droit 139">
              <a:extLst>
                <a:ext uri="{FF2B5EF4-FFF2-40B4-BE49-F238E27FC236}">
                  <a16:creationId xmlns:a16="http://schemas.microsoft.com/office/drawing/2014/main" id="{EE88EBDA-5C49-7BEB-8D3A-0DFD033C650D}"/>
                </a:ext>
              </a:extLst>
            </p:cNvPr>
            <p:cNvCxnSpPr>
              <a:cxnSpLocks/>
            </p:cNvCxnSpPr>
            <p:nvPr/>
          </p:nvCxnSpPr>
          <p:spPr>
            <a:xfrm>
              <a:off x="7237948" y="1639270"/>
              <a:ext cx="170941" cy="0"/>
            </a:xfrm>
            <a:prstGeom prst="line">
              <a:avLst/>
            </a:prstGeom>
            <a:ln w="12700">
              <a:solidFill>
                <a:srgbClr val="002060"/>
              </a:solidFill>
            </a:ln>
          </p:spPr>
          <p:style>
            <a:lnRef idx="1">
              <a:schemeClr val="accent1"/>
            </a:lnRef>
            <a:fillRef idx="0">
              <a:schemeClr val="accent1"/>
            </a:fillRef>
            <a:effectRef idx="0">
              <a:schemeClr val="accent1"/>
            </a:effectRef>
            <a:fontRef idx="minor">
              <a:schemeClr val="tx1"/>
            </a:fontRef>
          </p:style>
        </p:cxnSp>
        <p:sp>
          <p:nvSpPr>
            <p:cNvPr id="141" name="ZoneTexte 140">
              <a:extLst>
                <a:ext uri="{FF2B5EF4-FFF2-40B4-BE49-F238E27FC236}">
                  <a16:creationId xmlns:a16="http://schemas.microsoft.com/office/drawing/2014/main" id="{51240FEF-D388-A3DF-35CB-EFA6F0CF43AA}"/>
                </a:ext>
              </a:extLst>
            </p:cNvPr>
            <p:cNvSpPr txBox="1"/>
            <p:nvPr/>
          </p:nvSpPr>
          <p:spPr>
            <a:xfrm>
              <a:off x="7359418" y="1530330"/>
              <a:ext cx="646331"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Susceptible</a:t>
              </a:r>
            </a:p>
          </p:txBody>
        </p:sp>
        <p:sp>
          <p:nvSpPr>
            <p:cNvPr id="144" name="Ellipse 143">
              <a:extLst>
                <a:ext uri="{FF2B5EF4-FFF2-40B4-BE49-F238E27FC236}">
                  <a16:creationId xmlns:a16="http://schemas.microsoft.com/office/drawing/2014/main" id="{0343729D-BBEA-70C0-A80B-B3AA63EAACC3}"/>
                </a:ext>
              </a:extLst>
            </p:cNvPr>
            <p:cNvSpPr>
              <a:spLocks noChangeAspect="1"/>
            </p:cNvSpPr>
            <p:nvPr/>
          </p:nvSpPr>
          <p:spPr>
            <a:xfrm>
              <a:off x="7287418" y="1603270"/>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Tree>
    <p:extLst>
      <p:ext uri="{BB962C8B-B14F-4D97-AF65-F5344CB8AC3E}">
        <p14:creationId xmlns:p14="http://schemas.microsoft.com/office/powerpoint/2010/main" val="126401828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CE816E3B-3B9D-07EF-F68F-6154F2901E80}"/>
              </a:ext>
            </a:extLst>
          </p:cNvPr>
          <p:cNvSpPr>
            <a:spLocks noGrp="1"/>
          </p:cNvSpPr>
          <p:nvPr>
            <p:ph type="body" sz="quarter" idx="15"/>
          </p:nvPr>
        </p:nvSpPr>
        <p:spPr/>
        <p:txBody>
          <a:bodyPr/>
          <a:lstStyle/>
          <a:p>
            <a:r>
              <a:rPr lang="fr-FR" sz="2000" dirty="0"/>
              <a:t>291 </a:t>
            </a:r>
            <a:r>
              <a:rPr lang="fr-FR" sz="2000" dirty="0" err="1"/>
              <a:t>complicated</a:t>
            </a:r>
            <a:r>
              <a:rPr lang="fr-FR" sz="2000" dirty="0"/>
              <a:t> UTI (</a:t>
            </a:r>
            <a:r>
              <a:rPr lang="fr-FR" sz="2000" dirty="0" err="1"/>
              <a:t>cUTI</a:t>
            </a:r>
            <a:r>
              <a:rPr lang="fr-FR" sz="2000" dirty="0"/>
              <a:t>) patients </a:t>
            </a:r>
            <a:r>
              <a:rPr lang="fr-FR" sz="2000" dirty="0" err="1"/>
              <a:t>treated</a:t>
            </a:r>
            <a:r>
              <a:rPr lang="fr-FR" sz="2000" dirty="0"/>
              <a:t> </a:t>
            </a:r>
            <a:r>
              <a:rPr lang="fr-FR" sz="2000" dirty="0" err="1"/>
              <a:t>with</a:t>
            </a:r>
            <a:r>
              <a:rPr lang="fr-FR" sz="2000" dirty="0"/>
              <a:t> </a:t>
            </a:r>
            <a:r>
              <a:rPr lang="fr-FR" sz="2000" dirty="0" err="1"/>
              <a:t>piperacillin-tazobactam</a:t>
            </a:r>
            <a:endParaRPr lang="fr-FR" sz="2000" dirty="0"/>
          </a:p>
        </p:txBody>
      </p:sp>
      <p:sp>
        <p:nvSpPr>
          <p:cNvPr id="3" name="Espace réservé du texte 2">
            <a:extLst>
              <a:ext uri="{FF2B5EF4-FFF2-40B4-BE49-F238E27FC236}">
                <a16:creationId xmlns:a16="http://schemas.microsoft.com/office/drawing/2014/main" id="{B978E558-A31F-EB3B-4DDF-E620FA258E66}"/>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37F61C30-916D-6AB6-DCA7-CC20F7D06A24}"/>
              </a:ext>
            </a:extLst>
          </p:cNvPr>
          <p:cNvSpPr>
            <a:spLocks noGrp="1"/>
          </p:cNvSpPr>
          <p:nvPr>
            <p:ph type="title"/>
          </p:nvPr>
        </p:nvSpPr>
        <p:spPr/>
        <p:txBody>
          <a:bodyPr/>
          <a:lstStyle/>
          <a:p>
            <a:r>
              <a:rPr lang="fr-FR" dirty="0" err="1"/>
              <a:t>Heteroresistance</a:t>
            </a:r>
            <a:r>
              <a:rPr lang="fr-FR" dirty="0"/>
              <a:t> </a:t>
            </a:r>
            <a:r>
              <a:rPr lang="fr-FR" dirty="0" err="1"/>
              <a:t>is</a:t>
            </a:r>
            <a:r>
              <a:rPr lang="fr-FR" dirty="0"/>
              <a:t> a cause of clinical </a:t>
            </a:r>
            <a:r>
              <a:rPr lang="fr-FR" dirty="0" err="1"/>
              <a:t>treatment</a:t>
            </a:r>
            <a:r>
              <a:rPr lang="fr-FR" dirty="0"/>
              <a:t> </a:t>
            </a:r>
            <a:r>
              <a:rPr lang="fr-FR" dirty="0" err="1"/>
              <a:t>failure</a:t>
            </a:r>
            <a:endParaRPr lang="fr-FR" dirty="0"/>
          </a:p>
        </p:txBody>
      </p:sp>
      <p:sp>
        <p:nvSpPr>
          <p:cNvPr id="6" name="Espace réservé du contenu 5">
            <a:extLst>
              <a:ext uri="{FF2B5EF4-FFF2-40B4-BE49-F238E27FC236}">
                <a16:creationId xmlns:a16="http://schemas.microsoft.com/office/drawing/2014/main" id="{84FE5862-A41D-0A7E-E395-059151B0F3AD}"/>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spTree>
    <p:extLst>
      <p:ext uri="{BB962C8B-B14F-4D97-AF65-F5344CB8AC3E}">
        <p14:creationId xmlns:p14="http://schemas.microsoft.com/office/powerpoint/2010/main" val="102121210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F47BE189-138B-6CF9-9191-713650FCCF77}"/>
              </a:ext>
            </a:extLst>
          </p:cNvPr>
          <p:cNvSpPr>
            <a:spLocks noGrp="1"/>
          </p:cNvSpPr>
          <p:nvPr>
            <p:ph type="title"/>
          </p:nvPr>
        </p:nvSpPr>
        <p:spPr/>
        <p:txBody>
          <a:bodyPr/>
          <a:lstStyle/>
          <a:p>
            <a:r>
              <a:rPr lang="fr-FR" dirty="0" err="1"/>
              <a:t>Heteroresistance</a:t>
            </a:r>
            <a:r>
              <a:rPr lang="fr-FR" dirty="0"/>
              <a:t> </a:t>
            </a:r>
            <a:r>
              <a:rPr lang="fr-FR" dirty="0" err="1"/>
              <a:t>is</a:t>
            </a:r>
            <a:r>
              <a:rPr lang="fr-FR" dirty="0"/>
              <a:t> </a:t>
            </a:r>
            <a:r>
              <a:rPr lang="fr-FR" dirty="0" err="1"/>
              <a:t>widespread</a:t>
            </a:r>
            <a:r>
              <a:rPr lang="fr-FR" dirty="0"/>
              <a:t> to </a:t>
            </a:r>
            <a:r>
              <a:rPr lang="fr-FR" dirty="0" err="1"/>
              <a:t>numerous</a:t>
            </a:r>
            <a:r>
              <a:rPr lang="fr-FR" dirty="0"/>
              <a:t> </a:t>
            </a:r>
            <a:r>
              <a:rPr lang="fr-FR" dirty="0" err="1"/>
              <a:t>antibiotics</a:t>
            </a:r>
            <a:endParaRPr lang="fr-FR" dirty="0"/>
          </a:p>
        </p:txBody>
      </p:sp>
      <p:sp>
        <p:nvSpPr>
          <p:cNvPr id="6" name="Espace réservé du contenu 5">
            <a:extLst>
              <a:ext uri="{FF2B5EF4-FFF2-40B4-BE49-F238E27FC236}">
                <a16:creationId xmlns:a16="http://schemas.microsoft.com/office/drawing/2014/main" id="{A429035B-B6C9-5307-4C09-BDF98C907258}"/>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graphicFrame>
        <p:nvGraphicFramePr>
          <p:cNvPr id="7" name="Tableau 6">
            <a:extLst>
              <a:ext uri="{FF2B5EF4-FFF2-40B4-BE49-F238E27FC236}">
                <a16:creationId xmlns:a16="http://schemas.microsoft.com/office/drawing/2014/main" id="{7522EBAE-84CA-7B24-206D-B132738C1BFE}"/>
              </a:ext>
            </a:extLst>
          </p:cNvPr>
          <p:cNvGraphicFramePr>
            <a:graphicFrameLocks noGrp="1"/>
          </p:cNvGraphicFramePr>
          <p:nvPr/>
        </p:nvGraphicFramePr>
        <p:xfrm>
          <a:off x="1624521" y="1147608"/>
          <a:ext cx="4824000" cy="4320000"/>
        </p:xfrm>
        <a:graphic>
          <a:graphicData uri="http://schemas.openxmlformats.org/drawingml/2006/table">
            <a:tbl>
              <a:tblPr firstRow="1" bandRow="1">
                <a:tableStyleId>{5C22544A-7EE6-4342-B048-85BDC9FD1C3A}</a:tableStyleId>
              </a:tblPr>
              <a:tblGrid>
                <a:gridCol w="2304000">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tblGrid>
              <a:tr h="432000">
                <a:tc>
                  <a:txBody>
                    <a:bodyPr/>
                    <a:lstStyle/>
                    <a:p>
                      <a:pPr marL="108000" algn="l">
                        <a:spcBef>
                          <a:spcPts val="0"/>
                        </a:spcBef>
                      </a:pPr>
                      <a:r>
                        <a:rPr lang="fr-FR" sz="1400" b="1" dirty="0" err="1">
                          <a:latin typeface="Arial" panose="020B0604020202020204" pitchFamily="34" charset="0"/>
                          <a:cs typeface="Arial" panose="020B0604020202020204" pitchFamily="34" charset="0"/>
                        </a:rPr>
                        <a:t>Antibiotic</a:t>
                      </a:r>
                      <a:r>
                        <a:rPr lang="fr-FR" sz="1400" b="1" dirty="0">
                          <a:latin typeface="Arial" panose="020B0604020202020204" pitchFamily="34" charset="0"/>
                          <a:cs typeface="Arial" panose="020B0604020202020204" pitchFamily="34" charset="0"/>
                        </a:rPr>
                        <a:t> and Class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Heteroresistance</a:t>
                      </a:r>
                      <a:r>
                        <a:rPr lang="fr-FR" sz="1400" b="1" kern="1200" dirty="0">
                          <a:solidFill>
                            <a:schemeClr val="lt1"/>
                          </a:solidFill>
                          <a:latin typeface="Arial" panose="020B0604020202020204" pitchFamily="34" charset="0"/>
                          <a:ea typeface="+mn-ea"/>
                          <a:cs typeface="Arial" panose="020B0604020202020204" pitchFamily="34" charset="0"/>
                        </a:rPr>
                        <a:t> Rate (%)</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324000">
                <a:tc gridSpan="2">
                  <a:txBody>
                    <a:bodyPr/>
                    <a:lstStyle/>
                    <a:p>
                      <a:pPr marL="108000"/>
                      <a:r>
                        <a:rPr lang="en-US" sz="1400" b="1" dirty="0">
                          <a:solidFill>
                            <a:schemeClr val="tx1"/>
                          </a:solidFill>
                          <a:latin typeface="Arial" panose="020B0604020202020204" pitchFamily="34" charset="0"/>
                          <a:cs typeface="Arial" panose="020B0604020202020204" pitchFamily="34" charset="0"/>
                        </a:rPr>
                        <a:t>Aminoglycosides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Amikacin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30.8%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9100"/>
                    </a:solidFill>
                  </a:tcPr>
                </a:tc>
                <a:extLst>
                  <a:ext uri="{0D108BD9-81ED-4DB2-BD59-A6C34878D82A}">
                    <a16:rowId xmlns:a16="http://schemas.microsoft.com/office/drawing/2014/main" val="10001"/>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Gentamicin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solidFill>
                          <a:latin typeface="Arial" panose="020B0604020202020204" pitchFamily="34" charset="0"/>
                          <a:ea typeface="+mn-ea"/>
                          <a:cs typeface="Arial" panose="020B0604020202020204" pitchFamily="34" charset="0"/>
                        </a:rPr>
                        <a:t>13.5%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DF00"/>
                    </a:solidFill>
                  </a:tcPr>
                </a:tc>
                <a:extLst>
                  <a:ext uri="{0D108BD9-81ED-4DB2-BD59-A6C34878D82A}">
                    <a16:rowId xmlns:a16="http://schemas.microsoft.com/office/drawing/2014/main" val="10002"/>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Tobramycin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37.5%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9100"/>
                    </a:solidFill>
                  </a:tcPr>
                </a:tc>
                <a:extLst>
                  <a:ext uri="{0D108BD9-81ED-4DB2-BD59-A6C34878D82A}">
                    <a16:rowId xmlns:a16="http://schemas.microsoft.com/office/drawing/2014/main" val="10004"/>
                  </a:ext>
                </a:extLst>
              </a:tr>
              <a:tr h="324000">
                <a:tc gridSpan="2">
                  <a:txBody>
                    <a:bodyPr/>
                    <a:lstStyle/>
                    <a:p>
                      <a:pPr marL="108000"/>
                      <a:r>
                        <a:rPr lang="en-US" sz="1400" b="1" dirty="0">
                          <a:solidFill>
                            <a:schemeClr val="tx1"/>
                          </a:solidFill>
                          <a:latin typeface="Arial" panose="020B0604020202020204" pitchFamily="34" charset="0"/>
                          <a:cs typeface="Arial" panose="020B0604020202020204" pitchFamily="34" charset="0"/>
                        </a:rPr>
                        <a:t>Beta Lactams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Ampicillin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1.0%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10008"/>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Aztreonam</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solidFill>
                          <a:latin typeface="Arial" panose="020B0604020202020204" pitchFamily="34" charset="0"/>
                          <a:ea typeface="+mn-ea"/>
                          <a:cs typeface="Arial" panose="020B0604020202020204" pitchFamily="34" charset="0"/>
                        </a:rPr>
                        <a:t>11.5%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DF00"/>
                    </a:solidFill>
                  </a:tcPr>
                </a:tc>
                <a:extLst>
                  <a:ext uri="{0D108BD9-81ED-4DB2-BD59-A6C34878D82A}">
                    <a16:rowId xmlns:a16="http://schemas.microsoft.com/office/drawing/2014/main" val="10009"/>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Cefazolin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2.9%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10011"/>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Cefepime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58.7%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4082362397"/>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Ceftazidime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solidFill>
                          <a:latin typeface="Arial" panose="020B0604020202020204" pitchFamily="34" charset="0"/>
                          <a:ea typeface="+mn-ea"/>
                          <a:cs typeface="Arial" panose="020B0604020202020204" pitchFamily="34" charset="0"/>
                        </a:rPr>
                        <a:t>11.5%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DF00"/>
                    </a:solidFill>
                  </a:tcPr>
                </a:tc>
                <a:extLst>
                  <a:ext uri="{0D108BD9-81ED-4DB2-BD59-A6C34878D82A}">
                    <a16:rowId xmlns:a16="http://schemas.microsoft.com/office/drawing/2014/main" val="2320550547"/>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Meropenem</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52.9%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248569052"/>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Pip/</a:t>
                      </a:r>
                      <a:r>
                        <a:rPr lang="en-US" sz="1400" dirty="0" err="1">
                          <a:solidFill>
                            <a:schemeClr val="tx1"/>
                          </a:solidFill>
                          <a:latin typeface="Arial" panose="020B0604020202020204" pitchFamily="34" charset="0"/>
                          <a:cs typeface="Arial" panose="020B0604020202020204" pitchFamily="34" charset="0"/>
                        </a:rPr>
                        <a:t>Tazo</a:t>
                      </a:r>
                      <a:endParaRPr lang="en-US" sz="1400" dirty="0">
                        <a:solidFill>
                          <a:schemeClr val="tx1"/>
                        </a:solidFill>
                        <a:latin typeface="Arial" panose="020B0604020202020204" pitchFamily="34" charset="0"/>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30.8%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9100"/>
                    </a:solidFill>
                  </a:tcPr>
                </a:tc>
                <a:extLst>
                  <a:ext uri="{0D108BD9-81ED-4DB2-BD59-A6C34878D82A}">
                    <a16:rowId xmlns:a16="http://schemas.microsoft.com/office/drawing/2014/main" val="549390543"/>
                  </a:ext>
                </a:extLst>
              </a:tr>
            </a:tbl>
          </a:graphicData>
        </a:graphic>
      </p:graphicFrame>
      <p:graphicFrame>
        <p:nvGraphicFramePr>
          <p:cNvPr id="8" name="Tableau 7">
            <a:extLst>
              <a:ext uri="{FF2B5EF4-FFF2-40B4-BE49-F238E27FC236}">
                <a16:creationId xmlns:a16="http://schemas.microsoft.com/office/drawing/2014/main" id="{CA9A0156-A93D-577E-9C90-99DBED0EAD03}"/>
              </a:ext>
            </a:extLst>
          </p:cNvPr>
          <p:cNvGraphicFramePr>
            <a:graphicFrameLocks noGrp="1"/>
          </p:cNvGraphicFramePr>
          <p:nvPr/>
        </p:nvGraphicFramePr>
        <p:xfrm>
          <a:off x="6741952" y="1147608"/>
          <a:ext cx="4824000" cy="2700000"/>
        </p:xfrm>
        <a:graphic>
          <a:graphicData uri="http://schemas.openxmlformats.org/drawingml/2006/table">
            <a:tbl>
              <a:tblPr firstRow="1" bandRow="1">
                <a:tableStyleId>{5C22544A-7EE6-4342-B048-85BDC9FD1C3A}</a:tableStyleId>
              </a:tblPr>
              <a:tblGrid>
                <a:gridCol w="2304000">
                  <a:extLst>
                    <a:ext uri="{9D8B030D-6E8A-4147-A177-3AD203B41FA5}">
                      <a16:colId xmlns:a16="http://schemas.microsoft.com/office/drawing/2014/main" val="20000"/>
                    </a:ext>
                  </a:extLst>
                </a:gridCol>
                <a:gridCol w="2520000">
                  <a:extLst>
                    <a:ext uri="{9D8B030D-6E8A-4147-A177-3AD203B41FA5}">
                      <a16:colId xmlns:a16="http://schemas.microsoft.com/office/drawing/2014/main" val="20001"/>
                    </a:ext>
                  </a:extLst>
                </a:gridCol>
              </a:tblGrid>
              <a:tr h="432000">
                <a:tc>
                  <a:txBody>
                    <a:bodyPr/>
                    <a:lstStyle/>
                    <a:p>
                      <a:pPr marL="108000" algn="l">
                        <a:spcBef>
                          <a:spcPts val="0"/>
                        </a:spcBef>
                      </a:pPr>
                      <a:r>
                        <a:rPr lang="fr-FR" sz="1400" b="1" dirty="0" err="1">
                          <a:latin typeface="Arial" panose="020B0604020202020204" pitchFamily="34" charset="0"/>
                          <a:cs typeface="Arial" panose="020B0604020202020204" pitchFamily="34" charset="0"/>
                        </a:rPr>
                        <a:t>Antibiotic</a:t>
                      </a:r>
                      <a:r>
                        <a:rPr lang="fr-FR" sz="1400" b="1" dirty="0">
                          <a:latin typeface="Arial" panose="020B0604020202020204" pitchFamily="34" charset="0"/>
                          <a:cs typeface="Arial" panose="020B0604020202020204" pitchFamily="34" charset="0"/>
                        </a:rPr>
                        <a:t> and Class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Heteroresistance</a:t>
                      </a:r>
                      <a:r>
                        <a:rPr lang="fr-FR" sz="1400" b="1" kern="1200" dirty="0">
                          <a:solidFill>
                            <a:schemeClr val="lt1"/>
                          </a:solidFill>
                          <a:latin typeface="Arial" panose="020B0604020202020204" pitchFamily="34" charset="0"/>
                          <a:ea typeface="+mn-ea"/>
                          <a:cs typeface="Arial" panose="020B0604020202020204" pitchFamily="34" charset="0"/>
                        </a:rPr>
                        <a:t> Rate (%)</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324000">
                <a:tc gridSpan="2">
                  <a:txBody>
                    <a:bodyPr/>
                    <a:lstStyle/>
                    <a:p>
                      <a:pPr marL="108000"/>
                      <a:r>
                        <a:rPr lang="en-US" sz="1400" b="1" dirty="0">
                          <a:solidFill>
                            <a:schemeClr val="tx1"/>
                          </a:solidFill>
                          <a:latin typeface="Arial" panose="020B0604020202020204" pitchFamily="34" charset="0"/>
                          <a:cs typeface="Arial" panose="020B0604020202020204" pitchFamily="34" charset="0"/>
                        </a:rPr>
                        <a:t>Other Classes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54780120"/>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Ciprofloxacin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3.8%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3264832417"/>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Colistin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solidFill>
                          <a:latin typeface="Arial" panose="020B0604020202020204" pitchFamily="34" charset="0"/>
                          <a:ea typeface="+mn-ea"/>
                          <a:cs typeface="Arial" panose="020B0604020202020204" pitchFamily="34" charset="0"/>
                        </a:rPr>
                        <a:t>14.4%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DF00"/>
                    </a:solidFill>
                  </a:tcPr>
                </a:tc>
                <a:extLst>
                  <a:ext uri="{0D108BD9-81ED-4DB2-BD59-A6C34878D82A}">
                    <a16:rowId xmlns:a16="http://schemas.microsoft.com/office/drawing/2014/main" val="1494662455"/>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Fosfomycin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72.1%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val="3104087619"/>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Tetracycline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solidFill>
                          <a:latin typeface="Arial" panose="020B0604020202020204" pitchFamily="34" charset="0"/>
                          <a:ea typeface="+mn-ea"/>
                          <a:cs typeface="Arial" panose="020B0604020202020204" pitchFamily="34" charset="0"/>
                        </a:rPr>
                        <a:t>11.5%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DF00"/>
                    </a:solidFill>
                  </a:tcPr>
                </a:tc>
                <a:extLst>
                  <a:ext uri="{0D108BD9-81ED-4DB2-BD59-A6C34878D82A}">
                    <a16:rowId xmlns:a16="http://schemas.microsoft.com/office/drawing/2014/main" val="1251811887"/>
                  </a:ext>
                </a:extLst>
              </a:tr>
              <a:tr h="324000">
                <a:tc>
                  <a:txBody>
                    <a:bodyPr/>
                    <a:lstStyle/>
                    <a:p>
                      <a:pPr marL="108000"/>
                      <a:r>
                        <a:rPr lang="en-US" sz="1400" dirty="0">
                          <a:solidFill>
                            <a:schemeClr val="tx1"/>
                          </a:solidFill>
                          <a:latin typeface="Arial" panose="020B0604020202020204" pitchFamily="34" charset="0"/>
                          <a:cs typeface="Arial" panose="020B0604020202020204" pitchFamily="34" charset="0"/>
                        </a:rPr>
                        <a:t>Tigecycline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5.8%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2840849623"/>
                  </a:ext>
                </a:extLst>
              </a:tr>
              <a:tr h="324000">
                <a:tc>
                  <a:txBody>
                    <a:bodyPr/>
                    <a:lstStyle/>
                    <a:p>
                      <a:pPr marL="108000"/>
                      <a:r>
                        <a:rPr lang="en-US" sz="1400" dirty="0" err="1">
                          <a:solidFill>
                            <a:schemeClr val="tx1"/>
                          </a:solidFill>
                          <a:latin typeface="Arial" panose="020B0604020202020204" pitchFamily="34" charset="0"/>
                          <a:cs typeface="Arial" panose="020B0604020202020204" pitchFamily="34" charset="0"/>
                        </a:rPr>
                        <a:t>Timeth</a:t>
                      </a:r>
                      <a:r>
                        <a:rPr lang="en-US" sz="1400" dirty="0">
                          <a:solidFill>
                            <a:schemeClr val="tx1"/>
                          </a:solidFill>
                          <a:latin typeface="Arial" panose="020B0604020202020204" pitchFamily="34" charset="0"/>
                          <a:cs typeface="Arial" panose="020B0604020202020204" pitchFamily="34" charset="0"/>
                        </a:rPr>
                        <a:t>/Sulfa</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bg1"/>
                          </a:solidFill>
                          <a:latin typeface="Arial" panose="020B0604020202020204" pitchFamily="34" charset="0"/>
                          <a:ea typeface="+mn-ea"/>
                          <a:cs typeface="Arial" panose="020B0604020202020204" pitchFamily="34" charset="0"/>
                        </a:rPr>
                        <a:t>7.7%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val="3968567427"/>
                  </a:ext>
                </a:extLst>
              </a:tr>
            </a:tbl>
          </a:graphicData>
        </a:graphic>
      </p:graphicFrame>
    </p:spTree>
    <p:extLst>
      <p:ext uri="{BB962C8B-B14F-4D97-AF65-F5344CB8AC3E}">
        <p14:creationId xmlns:p14="http://schemas.microsoft.com/office/powerpoint/2010/main" val="360584460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1C2EFD3E-274E-C239-56F0-148B61C95C34}"/>
              </a:ext>
            </a:extLst>
          </p:cNvPr>
          <p:cNvSpPr>
            <a:spLocks noGrp="1"/>
          </p:cNvSpPr>
          <p:nvPr>
            <p:ph type="title"/>
          </p:nvPr>
        </p:nvSpPr>
        <p:spPr/>
        <p:txBody>
          <a:bodyPr/>
          <a:lstStyle/>
          <a:p>
            <a:r>
              <a:rPr lang="fr-FR" dirty="0"/>
              <a:t>Multiple </a:t>
            </a:r>
            <a:r>
              <a:rPr lang="fr-FR" dirty="0" err="1"/>
              <a:t>heteroresistance</a:t>
            </a:r>
            <a:r>
              <a:rPr lang="fr-FR" dirty="0"/>
              <a:t> </a:t>
            </a:r>
            <a:r>
              <a:rPr lang="fr-FR" dirty="0" err="1"/>
              <a:t>is</a:t>
            </a:r>
            <a:r>
              <a:rPr lang="fr-FR" dirty="0"/>
              <a:t> </a:t>
            </a:r>
            <a:r>
              <a:rPr lang="fr-FR" dirty="0" err="1"/>
              <a:t>widespread</a:t>
            </a:r>
            <a:r>
              <a:rPr lang="fr-FR" dirty="0"/>
              <a:t> </a:t>
            </a:r>
            <a:r>
              <a:rPr lang="fr-FR" dirty="0" err="1"/>
              <a:t>among</a:t>
            </a:r>
            <a:r>
              <a:rPr lang="fr-FR" dirty="0"/>
              <a:t> CRE</a:t>
            </a:r>
          </a:p>
        </p:txBody>
      </p:sp>
      <p:sp>
        <p:nvSpPr>
          <p:cNvPr id="6" name="Espace réservé du contenu 5">
            <a:extLst>
              <a:ext uri="{FF2B5EF4-FFF2-40B4-BE49-F238E27FC236}">
                <a16:creationId xmlns:a16="http://schemas.microsoft.com/office/drawing/2014/main" id="{DE7575D4-F6F2-EFDA-F930-D7A833E27FFF}"/>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grpSp>
        <p:nvGrpSpPr>
          <p:cNvPr id="42" name="Groupe 41">
            <a:extLst>
              <a:ext uri="{FF2B5EF4-FFF2-40B4-BE49-F238E27FC236}">
                <a16:creationId xmlns:a16="http://schemas.microsoft.com/office/drawing/2014/main" id="{3BC95BD7-A258-4289-A770-D211C6112F92}"/>
              </a:ext>
            </a:extLst>
          </p:cNvPr>
          <p:cNvGrpSpPr/>
          <p:nvPr/>
        </p:nvGrpSpPr>
        <p:grpSpPr>
          <a:xfrm>
            <a:off x="3404056" y="1099780"/>
            <a:ext cx="6991814" cy="4703351"/>
            <a:chOff x="2963373" y="1192022"/>
            <a:chExt cx="6991814" cy="4703351"/>
          </a:xfrm>
        </p:grpSpPr>
        <p:pic>
          <p:nvPicPr>
            <p:cNvPr id="13" name="Image 12" descr="Une image contenant cercle, Caractère coloré, Graphique, disque compact&#10;&#10;Description générée automatiquement">
              <a:extLst>
                <a:ext uri="{FF2B5EF4-FFF2-40B4-BE49-F238E27FC236}">
                  <a16:creationId xmlns:a16="http://schemas.microsoft.com/office/drawing/2014/main" id="{C9188B53-5B6F-A08D-7E0F-67E49C87D1A0}"/>
                </a:ext>
              </a:extLst>
            </p:cNvPr>
            <p:cNvPicPr>
              <a:picLocks noChangeAspect="1"/>
            </p:cNvPicPr>
            <p:nvPr/>
          </p:nvPicPr>
          <p:blipFill>
            <a:blip r:embed="rId2"/>
            <a:stretch>
              <a:fillRect/>
            </a:stretch>
          </p:blipFill>
          <p:spPr>
            <a:xfrm>
              <a:off x="2963373" y="1192022"/>
              <a:ext cx="4254500" cy="4254500"/>
            </a:xfrm>
            <a:prstGeom prst="rect">
              <a:avLst/>
            </a:prstGeom>
            <a:ln>
              <a:noFill/>
            </a:ln>
          </p:spPr>
        </p:pic>
        <p:sp>
          <p:nvSpPr>
            <p:cNvPr id="14" name="ZoneTexte 13">
              <a:extLst>
                <a:ext uri="{FF2B5EF4-FFF2-40B4-BE49-F238E27FC236}">
                  <a16:creationId xmlns:a16="http://schemas.microsoft.com/office/drawing/2014/main" id="{8EF1EB64-AC11-1079-AB44-8B305C9D1790}"/>
                </a:ext>
              </a:extLst>
            </p:cNvPr>
            <p:cNvSpPr txBox="1"/>
            <p:nvPr/>
          </p:nvSpPr>
          <p:spPr>
            <a:xfrm>
              <a:off x="4126256" y="2780663"/>
              <a:ext cx="1928733" cy="1077218"/>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Multiple</a:t>
              </a:r>
            </a:p>
            <a:p>
              <a:pPr algn="ctr"/>
              <a:r>
                <a:rPr lang="fr-FR" dirty="0" err="1">
                  <a:latin typeface="Arial" panose="020B0604020202020204" pitchFamily="34" charset="0"/>
                  <a:cs typeface="Arial" panose="020B0604020202020204" pitchFamily="34" charset="0"/>
                </a:rPr>
                <a:t>Heteroresistance</a:t>
              </a:r>
              <a:endParaRPr lang="fr-FR" dirty="0">
                <a:latin typeface="Arial" panose="020B0604020202020204" pitchFamily="34" charset="0"/>
                <a:cs typeface="Arial" panose="020B0604020202020204" pitchFamily="34" charset="0"/>
              </a:endParaRPr>
            </a:p>
            <a:p>
              <a:pPr algn="ctr"/>
              <a:r>
                <a:rPr lang="fr-FR" sz="2800" b="1" dirty="0">
                  <a:latin typeface="Arial" panose="020B0604020202020204" pitchFamily="34" charset="0"/>
                  <a:cs typeface="Arial" panose="020B0604020202020204" pitchFamily="34" charset="0"/>
                </a:rPr>
                <a:t>88.5%</a:t>
              </a:r>
            </a:p>
          </p:txBody>
        </p:sp>
        <p:sp>
          <p:nvSpPr>
            <p:cNvPr id="15" name="ZoneTexte 14">
              <a:extLst>
                <a:ext uri="{FF2B5EF4-FFF2-40B4-BE49-F238E27FC236}">
                  <a16:creationId xmlns:a16="http://schemas.microsoft.com/office/drawing/2014/main" id="{A625E71C-3E5B-8A11-F729-ECC06DAEA7ED}"/>
                </a:ext>
              </a:extLst>
            </p:cNvPr>
            <p:cNvSpPr txBox="1"/>
            <p:nvPr/>
          </p:nvSpPr>
          <p:spPr>
            <a:xfrm>
              <a:off x="4807133" y="5526041"/>
              <a:ext cx="960520"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n = 104</a:t>
              </a:r>
              <a:endParaRPr lang="fr-FR" sz="2800" b="1" dirty="0">
                <a:latin typeface="Arial" panose="020B0604020202020204" pitchFamily="34" charset="0"/>
                <a:cs typeface="Arial" panose="020B0604020202020204" pitchFamily="34" charset="0"/>
              </a:endParaRPr>
            </a:p>
          </p:txBody>
        </p:sp>
        <p:sp>
          <p:nvSpPr>
            <p:cNvPr id="16" name="ZoneTexte 15">
              <a:extLst>
                <a:ext uri="{FF2B5EF4-FFF2-40B4-BE49-F238E27FC236}">
                  <a16:creationId xmlns:a16="http://schemas.microsoft.com/office/drawing/2014/main" id="{C9C1A63A-DF55-0EC9-73A1-23F49EAD95F3}"/>
                </a:ext>
              </a:extLst>
            </p:cNvPr>
            <p:cNvSpPr txBox="1"/>
            <p:nvPr/>
          </p:nvSpPr>
          <p:spPr>
            <a:xfrm>
              <a:off x="7705852" y="1802255"/>
              <a:ext cx="2249335" cy="369332"/>
            </a:xfrm>
            <a:prstGeom prst="rect">
              <a:avLst/>
            </a:prstGeom>
            <a:noFill/>
          </p:spPr>
          <p:txBody>
            <a:bodyPr wrap="none" rtlCol="0">
              <a:spAutoFit/>
            </a:bodyPr>
            <a:lstStyle/>
            <a:p>
              <a:pPr algn="ctr"/>
              <a:r>
                <a:rPr lang="fr-FR" dirty="0" err="1">
                  <a:latin typeface="Arial" panose="020B0604020202020204" pitchFamily="34" charset="0"/>
                  <a:cs typeface="Arial" panose="020B0604020202020204" pitchFamily="34" charset="0"/>
                </a:rPr>
                <a:t>Heteroresistance</a:t>
              </a:r>
              <a:r>
                <a:rPr lang="fr-FR" dirty="0">
                  <a:latin typeface="Arial" panose="020B0604020202020204" pitchFamily="34" charset="0"/>
                  <a:cs typeface="Arial" panose="020B0604020202020204" pitchFamily="34" charset="0"/>
                </a:rPr>
                <a:t> to:</a:t>
              </a:r>
            </a:p>
          </p:txBody>
        </p:sp>
        <p:grpSp>
          <p:nvGrpSpPr>
            <p:cNvPr id="40" name="Groupe 39">
              <a:extLst>
                <a:ext uri="{FF2B5EF4-FFF2-40B4-BE49-F238E27FC236}">
                  <a16:creationId xmlns:a16="http://schemas.microsoft.com/office/drawing/2014/main" id="{23DAA2C5-1CBB-AEC7-2D86-68C627BF53BC}"/>
                </a:ext>
              </a:extLst>
            </p:cNvPr>
            <p:cNvGrpSpPr/>
            <p:nvPr/>
          </p:nvGrpSpPr>
          <p:grpSpPr>
            <a:xfrm>
              <a:off x="7848455" y="2171587"/>
              <a:ext cx="1247481" cy="369332"/>
              <a:chOff x="8458200" y="2293358"/>
              <a:chExt cx="1247481" cy="369332"/>
            </a:xfrm>
          </p:grpSpPr>
          <p:sp>
            <p:nvSpPr>
              <p:cNvPr id="17" name="ZoneTexte 16">
                <a:extLst>
                  <a:ext uri="{FF2B5EF4-FFF2-40B4-BE49-F238E27FC236}">
                    <a16:creationId xmlns:a16="http://schemas.microsoft.com/office/drawing/2014/main" id="{AF7ED023-4820-EB9D-4F00-D80677B7D7CC}"/>
                  </a:ext>
                </a:extLst>
              </p:cNvPr>
              <p:cNvSpPr txBox="1"/>
              <p:nvPr/>
            </p:nvSpPr>
            <p:spPr>
              <a:xfrm>
                <a:off x="8751573" y="2293358"/>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0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18" name="Rectangle 17">
                <a:extLst>
                  <a:ext uri="{FF2B5EF4-FFF2-40B4-BE49-F238E27FC236}">
                    <a16:creationId xmlns:a16="http://schemas.microsoft.com/office/drawing/2014/main" id="{A4B9688E-2DFE-7702-45A8-9167E70D21F9}"/>
                  </a:ext>
                </a:extLst>
              </p:cNvPr>
              <p:cNvSpPr/>
              <p:nvPr/>
            </p:nvSpPr>
            <p:spPr>
              <a:xfrm>
                <a:off x="8458200" y="2395728"/>
                <a:ext cx="256032" cy="164592"/>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9" name="Groupe 38">
              <a:extLst>
                <a:ext uri="{FF2B5EF4-FFF2-40B4-BE49-F238E27FC236}">
                  <a16:creationId xmlns:a16="http://schemas.microsoft.com/office/drawing/2014/main" id="{8D73FD16-5163-3E2D-D6DC-9B3904FC0118}"/>
                </a:ext>
              </a:extLst>
            </p:cNvPr>
            <p:cNvGrpSpPr/>
            <p:nvPr/>
          </p:nvGrpSpPr>
          <p:grpSpPr>
            <a:xfrm>
              <a:off x="7848455" y="2557880"/>
              <a:ext cx="1247481" cy="369332"/>
              <a:chOff x="8458200" y="2649974"/>
              <a:chExt cx="1247481" cy="369332"/>
            </a:xfrm>
          </p:grpSpPr>
          <p:sp>
            <p:nvSpPr>
              <p:cNvPr id="19" name="ZoneTexte 18">
                <a:extLst>
                  <a:ext uri="{FF2B5EF4-FFF2-40B4-BE49-F238E27FC236}">
                    <a16:creationId xmlns:a16="http://schemas.microsoft.com/office/drawing/2014/main" id="{3482958A-F012-5AA0-FD8E-8EF26E2278CE}"/>
                  </a:ext>
                </a:extLst>
              </p:cNvPr>
              <p:cNvSpPr txBox="1"/>
              <p:nvPr/>
            </p:nvSpPr>
            <p:spPr>
              <a:xfrm>
                <a:off x="8751573" y="2649974"/>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1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20" name="Rectangle 19">
                <a:extLst>
                  <a:ext uri="{FF2B5EF4-FFF2-40B4-BE49-F238E27FC236}">
                    <a16:creationId xmlns:a16="http://schemas.microsoft.com/office/drawing/2014/main" id="{B87BEC48-7922-4F7E-EDCE-0DD154D7DE09}"/>
                  </a:ext>
                </a:extLst>
              </p:cNvPr>
              <p:cNvSpPr/>
              <p:nvPr/>
            </p:nvSpPr>
            <p:spPr>
              <a:xfrm>
                <a:off x="8458200" y="2752344"/>
                <a:ext cx="256032" cy="164592"/>
              </a:xfrm>
              <a:prstGeom prst="rect">
                <a:avLst/>
              </a:prstGeom>
              <a:solidFill>
                <a:srgbClr val="1D1D1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8" name="Groupe 37">
              <a:extLst>
                <a:ext uri="{FF2B5EF4-FFF2-40B4-BE49-F238E27FC236}">
                  <a16:creationId xmlns:a16="http://schemas.microsoft.com/office/drawing/2014/main" id="{172A34C4-A379-846A-9CCF-1258D625FCA6}"/>
                </a:ext>
              </a:extLst>
            </p:cNvPr>
            <p:cNvGrpSpPr/>
            <p:nvPr/>
          </p:nvGrpSpPr>
          <p:grpSpPr>
            <a:xfrm>
              <a:off x="7848455" y="2944173"/>
              <a:ext cx="1247481" cy="369332"/>
              <a:chOff x="8458200" y="3006590"/>
              <a:chExt cx="1247481" cy="369332"/>
            </a:xfrm>
          </p:grpSpPr>
          <p:sp>
            <p:nvSpPr>
              <p:cNvPr id="21" name="ZoneTexte 20">
                <a:extLst>
                  <a:ext uri="{FF2B5EF4-FFF2-40B4-BE49-F238E27FC236}">
                    <a16:creationId xmlns:a16="http://schemas.microsoft.com/office/drawing/2014/main" id="{23F95EAB-E642-2B51-D8E3-1FFC5AF0CAF6}"/>
                  </a:ext>
                </a:extLst>
              </p:cNvPr>
              <p:cNvSpPr txBox="1"/>
              <p:nvPr/>
            </p:nvSpPr>
            <p:spPr>
              <a:xfrm>
                <a:off x="8751573" y="3006590"/>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2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F6916EC6-AD1F-926D-C80E-BD17025F3CC2}"/>
                  </a:ext>
                </a:extLst>
              </p:cNvPr>
              <p:cNvSpPr/>
              <p:nvPr/>
            </p:nvSpPr>
            <p:spPr>
              <a:xfrm>
                <a:off x="8458200" y="3108960"/>
                <a:ext cx="256032" cy="164592"/>
              </a:xfrm>
              <a:prstGeom prst="rect">
                <a:avLst/>
              </a:prstGeom>
              <a:solidFill>
                <a:srgbClr val="224EA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7" name="Groupe 36">
              <a:extLst>
                <a:ext uri="{FF2B5EF4-FFF2-40B4-BE49-F238E27FC236}">
                  <a16:creationId xmlns:a16="http://schemas.microsoft.com/office/drawing/2014/main" id="{3ADB2120-B192-F0F7-3DE1-753E051E93FB}"/>
                </a:ext>
              </a:extLst>
            </p:cNvPr>
            <p:cNvGrpSpPr/>
            <p:nvPr/>
          </p:nvGrpSpPr>
          <p:grpSpPr>
            <a:xfrm>
              <a:off x="7848455" y="3330466"/>
              <a:ext cx="1247481" cy="369332"/>
              <a:chOff x="8458200" y="3399782"/>
              <a:chExt cx="1247481" cy="369332"/>
            </a:xfrm>
          </p:grpSpPr>
          <p:sp>
            <p:nvSpPr>
              <p:cNvPr id="23" name="ZoneTexte 22">
                <a:extLst>
                  <a:ext uri="{FF2B5EF4-FFF2-40B4-BE49-F238E27FC236}">
                    <a16:creationId xmlns:a16="http://schemas.microsoft.com/office/drawing/2014/main" id="{1274FD26-C7E0-2328-3CF7-314F0CB6B597}"/>
                  </a:ext>
                </a:extLst>
              </p:cNvPr>
              <p:cNvSpPr txBox="1"/>
              <p:nvPr/>
            </p:nvSpPr>
            <p:spPr>
              <a:xfrm>
                <a:off x="8751573" y="3399782"/>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3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2174D6B0-531B-FA06-4985-110DD1F0BCAE}"/>
                  </a:ext>
                </a:extLst>
              </p:cNvPr>
              <p:cNvSpPr/>
              <p:nvPr/>
            </p:nvSpPr>
            <p:spPr>
              <a:xfrm>
                <a:off x="8458200" y="3502152"/>
                <a:ext cx="256032" cy="164592"/>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6" name="Groupe 35">
              <a:extLst>
                <a:ext uri="{FF2B5EF4-FFF2-40B4-BE49-F238E27FC236}">
                  <a16:creationId xmlns:a16="http://schemas.microsoft.com/office/drawing/2014/main" id="{EBB8045B-932C-FBE1-5674-C9D0EC320C0E}"/>
                </a:ext>
              </a:extLst>
            </p:cNvPr>
            <p:cNvGrpSpPr/>
            <p:nvPr/>
          </p:nvGrpSpPr>
          <p:grpSpPr>
            <a:xfrm>
              <a:off x="7848455" y="3716759"/>
              <a:ext cx="1247481" cy="369332"/>
              <a:chOff x="8458200" y="3820406"/>
              <a:chExt cx="1247481" cy="369332"/>
            </a:xfrm>
          </p:grpSpPr>
          <p:sp>
            <p:nvSpPr>
              <p:cNvPr id="25" name="ZoneTexte 24">
                <a:extLst>
                  <a:ext uri="{FF2B5EF4-FFF2-40B4-BE49-F238E27FC236}">
                    <a16:creationId xmlns:a16="http://schemas.microsoft.com/office/drawing/2014/main" id="{4A295645-36C8-9006-6505-ECB03873ED4E}"/>
                  </a:ext>
                </a:extLst>
              </p:cNvPr>
              <p:cNvSpPr txBox="1"/>
              <p:nvPr/>
            </p:nvSpPr>
            <p:spPr>
              <a:xfrm>
                <a:off x="8751573" y="3820406"/>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4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B661ABA9-13AF-8C53-0E38-BDF93BE12B55}"/>
                  </a:ext>
                </a:extLst>
              </p:cNvPr>
              <p:cNvSpPr/>
              <p:nvPr/>
            </p:nvSpPr>
            <p:spPr>
              <a:xfrm>
                <a:off x="8458200" y="3922776"/>
                <a:ext cx="256032" cy="164592"/>
              </a:xfrm>
              <a:prstGeom prst="rect">
                <a:avLst/>
              </a:prstGeom>
              <a:solidFill>
                <a:srgbClr val="BDBCB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5" name="Groupe 34">
              <a:extLst>
                <a:ext uri="{FF2B5EF4-FFF2-40B4-BE49-F238E27FC236}">
                  <a16:creationId xmlns:a16="http://schemas.microsoft.com/office/drawing/2014/main" id="{0FD8B60C-6E0F-8D8A-6CF8-5AECE929A2D2}"/>
                </a:ext>
              </a:extLst>
            </p:cNvPr>
            <p:cNvGrpSpPr/>
            <p:nvPr/>
          </p:nvGrpSpPr>
          <p:grpSpPr>
            <a:xfrm>
              <a:off x="7848455" y="4103052"/>
              <a:ext cx="1247481" cy="369332"/>
              <a:chOff x="8458200" y="4259318"/>
              <a:chExt cx="1247481" cy="369332"/>
            </a:xfrm>
          </p:grpSpPr>
          <p:sp>
            <p:nvSpPr>
              <p:cNvPr id="27" name="ZoneTexte 26">
                <a:extLst>
                  <a:ext uri="{FF2B5EF4-FFF2-40B4-BE49-F238E27FC236}">
                    <a16:creationId xmlns:a16="http://schemas.microsoft.com/office/drawing/2014/main" id="{EF8645C9-9BB0-BD0A-532D-C698AA3C5DF6}"/>
                  </a:ext>
                </a:extLst>
              </p:cNvPr>
              <p:cNvSpPr txBox="1"/>
              <p:nvPr/>
            </p:nvSpPr>
            <p:spPr>
              <a:xfrm>
                <a:off x="8751573" y="4259318"/>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5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E124260F-1476-FB4C-9084-FE69C7E53FC1}"/>
                  </a:ext>
                </a:extLst>
              </p:cNvPr>
              <p:cNvSpPr/>
              <p:nvPr/>
            </p:nvSpPr>
            <p:spPr>
              <a:xfrm>
                <a:off x="8458200" y="4361688"/>
                <a:ext cx="256032" cy="164592"/>
              </a:xfrm>
              <a:prstGeom prst="rect">
                <a:avLst/>
              </a:prstGeom>
              <a:solidFill>
                <a:srgbClr val="72005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4" name="Groupe 33">
              <a:extLst>
                <a:ext uri="{FF2B5EF4-FFF2-40B4-BE49-F238E27FC236}">
                  <a16:creationId xmlns:a16="http://schemas.microsoft.com/office/drawing/2014/main" id="{9CDE23A3-CEFA-F1CA-8B3A-FC277429501A}"/>
                </a:ext>
              </a:extLst>
            </p:cNvPr>
            <p:cNvGrpSpPr/>
            <p:nvPr/>
          </p:nvGrpSpPr>
          <p:grpSpPr>
            <a:xfrm>
              <a:off x="7848455" y="4489345"/>
              <a:ext cx="1247481" cy="369332"/>
              <a:chOff x="8458200" y="4670798"/>
              <a:chExt cx="1247481" cy="369332"/>
            </a:xfrm>
          </p:grpSpPr>
          <p:sp>
            <p:nvSpPr>
              <p:cNvPr id="29" name="ZoneTexte 28">
                <a:extLst>
                  <a:ext uri="{FF2B5EF4-FFF2-40B4-BE49-F238E27FC236}">
                    <a16:creationId xmlns:a16="http://schemas.microsoft.com/office/drawing/2014/main" id="{35917C1D-AC0F-2275-2705-3776F4E12742}"/>
                  </a:ext>
                </a:extLst>
              </p:cNvPr>
              <p:cNvSpPr txBox="1"/>
              <p:nvPr/>
            </p:nvSpPr>
            <p:spPr>
              <a:xfrm>
                <a:off x="8751573" y="4670798"/>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6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30" name="Rectangle 29">
                <a:extLst>
                  <a:ext uri="{FF2B5EF4-FFF2-40B4-BE49-F238E27FC236}">
                    <a16:creationId xmlns:a16="http://schemas.microsoft.com/office/drawing/2014/main" id="{E6F9ADC9-006E-A4AD-600A-96E7939D88FD}"/>
                  </a:ext>
                </a:extLst>
              </p:cNvPr>
              <p:cNvSpPr/>
              <p:nvPr/>
            </p:nvSpPr>
            <p:spPr>
              <a:xfrm>
                <a:off x="8458200" y="4773168"/>
                <a:ext cx="256032" cy="164592"/>
              </a:xfrm>
              <a:prstGeom prst="rect">
                <a:avLst/>
              </a:prstGeom>
              <a:solidFill>
                <a:srgbClr val="DD96C9"/>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3" name="Groupe 32">
              <a:extLst>
                <a:ext uri="{FF2B5EF4-FFF2-40B4-BE49-F238E27FC236}">
                  <a16:creationId xmlns:a16="http://schemas.microsoft.com/office/drawing/2014/main" id="{CADE3966-99B4-C8B1-9431-F47841FAD27F}"/>
                </a:ext>
              </a:extLst>
            </p:cNvPr>
            <p:cNvGrpSpPr/>
            <p:nvPr/>
          </p:nvGrpSpPr>
          <p:grpSpPr>
            <a:xfrm>
              <a:off x="7848455" y="4875639"/>
              <a:ext cx="1247481" cy="369332"/>
              <a:chOff x="8458200" y="5127998"/>
              <a:chExt cx="1247481" cy="369332"/>
            </a:xfrm>
          </p:grpSpPr>
          <p:sp>
            <p:nvSpPr>
              <p:cNvPr id="31" name="ZoneTexte 30">
                <a:extLst>
                  <a:ext uri="{FF2B5EF4-FFF2-40B4-BE49-F238E27FC236}">
                    <a16:creationId xmlns:a16="http://schemas.microsoft.com/office/drawing/2014/main" id="{668C9627-0BC7-65E9-05B1-3947C8787AA7}"/>
                  </a:ext>
                </a:extLst>
              </p:cNvPr>
              <p:cNvSpPr txBox="1"/>
              <p:nvPr/>
            </p:nvSpPr>
            <p:spPr>
              <a:xfrm>
                <a:off x="8751573" y="5127998"/>
                <a:ext cx="954108" cy="369332"/>
              </a:xfrm>
              <a:prstGeom prst="rect">
                <a:avLst/>
              </a:prstGeom>
              <a:noFill/>
            </p:spPr>
            <p:txBody>
              <a:bodyPr wrap="none" rtlCol="0">
                <a:spAutoFit/>
              </a:bodyPr>
              <a:lstStyle/>
              <a:p>
                <a:pPr algn="ctr"/>
                <a:r>
                  <a:rPr lang="fr-FR" dirty="0">
                    <a:latin typeface="Arial" panose="020B0604020202020204" pitchFamily="34" charset="0"/>
                    <a:cs typeface="Arial" panose="020B0604020202020204" pitchFamily="34" charset="0"/>
                  </a:rPr>
                  <a:t>7 </a:t>
                </a:r>
                <a:r>
                  <a:rPr lang="fr-FR" dirty="0" err="1">
                    <a:latin typeface="Arial" panose="020B0604020202020204" pitchFamily="34" charset="0"/>
                    <a:cs typeface="Arial" panose="020B0604020202020204" pitchFamily="34" charset="0"/>
                  </a:rPr>
                  <a:t>drugs</a:t>
                </a:r>
                <a:endParaRPr lang="fr-FR" dirty="0">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58B10D79-42A3-6A72-65BF-4318B11A104F}"/>
                  </a:ext>
                </a:extLst>
              </p:cNvPr>
              <p:cNvSpPr/>
              <p:nvPr/>
            </p:nvSpPr>
            <p:spPr>
              <a:xfrm>
                <a:off x="8458200" y="5230368"/>
                <a:ext cx="256032" cy="164592"/>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sp>
        <p:nvSpPr>
          <p:cNvPr id="41" name="Rectangle à coins arrondis 10">
            <a:extLst>
              <a:ext uri="{FF2B5EF4-FFF2-40B4-BE49-F238E27FC236}">
                <a16:creationId xmlns:a16="http://schemas.microsoft.com/office/drawing/2014/main" id="{882588F3-DCD7-F2D1-595D-22F82FF3636C}"/>
              </a:ext>
            </a:extLst>
          </p:cNvPr>
          <p:cNvSpPr/>
          <p:nvPr/>
        </p:nvSpPr>
        <p:spPr>
          <a:xfrm>
            <a:off x="2970358" y="901906"/>
            <a:ext cx="7577903" cy="499260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2" name="Espace réservé du texte 2">
            <a:extLst>
              <a:ext uri="{FF2B5EF4-FFF2-40B4-BE49-F238E27FC236}">
                <a16:creationId xmlns:a16="http://schemas.microsoft.com/office/drawing/2014/main" id="{E24AAEC0-9E6B-5CED-BE5F-F8ADB09129A8}"/>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Band* and Hufnagel* et al., 2019, Nature </a:t>
            </a:r>
            <a:r>
              <a:rPr lang="fr-FR" dirty="0" err="1"/>
              <a:t>Microbiology</a:t>
            </a:r>
            <a:endParaRPr lang="fr-FR" dirty="0"/>
          </a:p>
        </p:txBody>
      </p:sp>
    </p:spTree>
    <p:extLst>
      <p:ext uri="{BB962C8B-B14F-4D97-AF65-F5344CB8AC3E}">
        <p14:creationId xmlns:p14="http://schemas.microsoft.com/office/powerpoint/2010/main" val="27138898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386A04F6-A44A-9336-4688-E7AFF14AB7D9}"/>
              </a:ext>
            </a:extLst>
          </p:cNvPr>
          <p:cNvSpPr>
            <a:spLocks noGrp="1"/>
          </p:cNvSpPr>
          <p:nvPr>
            <p:ph type="title"/>
          </p:nvPr>
        </p:nvSpPr>
        <p:spPr/>
        <p:txBody>
          <a:bodyPr/>
          <a:lstStyle/>
          <a:p>
            <a:r>
              <a:rPr lang="fr-FR" dirty="0"/>
              <a:t>A </a:t>
            </a:r>
            <a:r>
              <a:rPr lang="fr-FR" dirty="0" err="1"/>
              <a:t>turning</a:t>
            </a:r>
            <a:r>
              <a:rPr lang="fr-FR" dirty="0"/>
              <a:t> point</a:t>
            </a:r>
          </a:p>
        </p:txBody>
      </p:sp>
      <p:grpSp>
        <p:nvGrpSpPr>
          <p:cNvPr id="66" name="Groupe 65">
            <a:extLst>
              <a:ext uri="{FF2B5EF4-FFF2-40B4-BE49-F238E27FC236}">
                <a16:creationId xmlns:a16="http://schemas.microsoft.com/office/drawing/2014/main" id="{C76FAED3-9B61-67BD-7DAC-CABFBAD423FE}"/>
              </a:ext>
            </a:extLst>
          </p:cNvPr>
          <p:cNvGrpSpPr/>
          <p:nvPr/>
        </p:nvGrpSpPr>
        <p:grpSpPr>
          <a:xfrm>
            <a:off x="3408243" y="1436244"/>
            <a:ext cx="6494402" cy="4148670"/>
            <a:chOff x="2952880" y="1664544"/>
            <a:chExt cx="6494402" cy="4148670"/>
          </a:xfrm>
        </p:grpSpPr>
        <p:grpSp>
          <p:nvGrpSpPr>
            <p:cNvPr id="62" name="Groupe 61">
              <a:extLst>
                <a:ext uri="{FF2B5EF4-FFF2-40B4-BE49-F238E27FC236}">
                  <a16:creationId xmlns:a16="http://schemas.microsoft.com/office/drawing/2014/main" id="{1425D01D-1E39-342A-F3A1-88B819139D47}"/>
                </a:ext>
              </a:extLst>
            </p:cNvPr>
            <p:cNvGrpSpPr/>
            <p:nvPr/>
          </p:nvGrpSpPr>
          <p:grpSpPr>
            <a:xfrm>
              <a:off x="4376305" y="2109135"/>
              <a:ext cx="1454848" cy="926786"/>
              <a:chOff x="4376305" y="2109135"/>
              <a:chExt cx="1454848" cy="926786"/>
            </a:xfrm>
          </p:grpSpPr>
          <p:sp>
            <p:nvSpPr>
              <p:cNvPr id="9" name="Ellipse 8">
                <a:extLst>
                  <a:ext uri="{FF2B5EF4-FFF2-40B4-BE49-F238E27FC236}">
                    <a16:creationId xmlns:a16="http://schemas.microsoft.com/office/drawing/2014/main" id="{D29B868F-49C3-267C-DE90-A8E41E22F59C}"/>
                  </a:ext>
                </a:extLst>
              </p:cNvPr>
              <p:cNvSpPr/>
              <p:nvPr/>
            </p:nvSpPr>
            <p:spPr>
              <a:xfrm>
                <a:off x="4504544" y="2248525"/>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llipse 9">
                <a:extLst>
                  <a:ext uri="{FF2B5EF4-FFF2-40B4-BE49-F238E27FC236}">
                    <a16:creationId xmlns:a16="http://schemas.microsoft.com/office/drawing/2014/main" id="{C114C9D9-5C05-2DED-E3AB-8ED3E1B59E70}"/>
                  </a:ext>
                </a:extLst>
              </p:cNvPr>
              <p:cNvSpPr/>
              <p:nvPr/>
            </p:nvSpPr>
            <p:spPr>
              <a:xfrm>
                <a:off x="4805627" y="2209496"/>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llipse 10">
                <a:extLst>
                  <a:ext uri="{FF2B5EF4-FFF2-40B4-BE49-F238E27FC236}">
                    <a16:creationId xmlns:a16="http://schemas.microsoft.com/office/drawing/2014/main" id="{C1D8B4E1-3064-25D9-F846-8E56352F3163}"/>
                  </a:ext>
                </a:extLst>
              </p:cNvPr>
              <p:cNvSpPr/>
              <p:nvPr/>
            </p:nvSpPr>
            <p:spPr>
              <a:xfrm>
                <a:off x="5156890" y="2164891"/>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Ellipse 11">
                <a:extLst>
                  <a:ext uri="{FF2B5EF4-FFF2-40B4-BE49-F238E27FC236}">
                    <a16:creationId xmlns:a16="http://schemas.microsoft.com/office/drawing/2014/main" id="{11BB3EAA-F9A4-1F42-57E8-2C803CFAC998}"/>
                  </a:ext>
                </a:extLst>
              </p:cNvPr>
              <p:cNvSpPr/>
              <p:nvPr/>
            </p:nvSpPr>
            <p:spPr>
              <a:xfrm>
                <a:off x="5435671" y="2109135"/>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Ellipse 12">
                <a:extLst>
                  <a:ext uri="{FF2B5EF4-FFF2-40B4-BE49-F238E27FC236}">
                    <a16:creationId xmlns:a16="http://schemas.microsoft.com/office/drawing/2014/main" id="{0B85DA0B-002C-027F-ACD3-A9DD97677C6F}"/>
                  </a:ext>
                </a:extLst>
              </p:cNvPr>
              <p:cNvSpPr/>
              <p:nvPr/>
            </p:nvSpPr>
            <p:spPr>
              <a:xfrm>
                <a:off x="4376305" y="2460399"/>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llipse 13">
                <a:extLst>
                  <a:ext uri="{FF2B5EF4-FFF2-40B4-BE49-F238E27FC236}">
                    <a16:creationId xmlns:a16="http://schemas.microsoft.com/office/drawing/2014/main" id="{93E1DCE7-4A4E-DEE7-75B0-7ED5A9ED628A}"/>
                  </a:ext>
                </a:extLst>
              </p:cNvPr>
              <p:cNvSpPr/>
              <p:nvPr/>
            </p:nvSpPr>
            <p:spPr>
              <a:xfrm>
                <a:off x="4649510" y="2404643"/>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Ellipse 14">
                <a:extLst>
                  <a:ext uri="{FF2B5EF4-FFF2-40B4-BE49-F238E27FC236}">
                    <a16:creationId xmlns:a16="http://schemas.microsoft.com/office/drawing/2014/main" id="{E251564B-71DC-5381-DF9F-629311D53A3D}"/>
                  </a:ext>
                </a:extLst>
              </p:cNvPr>
              <p:cNvSpPr/>
              <p:nvPr/>
            </p:nvSpPr>
            <p:spPr>
              <a:xfrm>
                <a:off x="4889261" y="2521731"/>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llipse 15">
                <a:extLst>
                  <a:ext uri="{FF2B5EF4-FFF2-40B4-BE49-F238E27FC236}">
                    <a16:creationId xmlns:a16="http://schemas.microsoft.com/office/drawing/2014/main" id="{F0C5F976-C9FB-BE51-F871-6F0211409416}"/>
                  </a:ext>
                </a:extLst>
              </p:cNvPr>
              <p:cNvSpPr/>
              <p:nvPr/>
            </p:nvSpPr>
            <p:spPr>
              <a:xfrm>
                <a:off x="5520564" y="2423244"/>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Ellipse 16">
                <a:extLst>
                  <a:ext uri="{FF2B5EF4-FFF2-40B4-BE49-F238E27FC236}">
                    <a16:creationId xmlns:a16="http://schemas.microsoft.com/office/drawing/2014/main" id="{7F065C8F-DDD4-E0BF-16D3-AAEF9CAC8784}"/>
                  </a:ext>
                </a:extLst>
              </p:cNvPr>
              <p:cNvSpPr/>
              <p:nvPr/>
            </p:nvSpPr>
            <p:spPr>
              <a:xfrm>
                <a:off x="5498262" y="2579361"/>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Ellipse 17">
                <a:extLst>
                  <a:ext uri="{FF2B5EF4-FFF2-40B4-BE49-F238E27FC236}">
                    <a16:creationId xmlns:a16="http://schemas.microsoft.com/office/drawing/2014/main" id="{A384504E-D4A9-68FC-B0D5-D1315145007A}"/>
                  </a:ext>
                </a:extLst>
              </p:cNvPr>
              <p:cNvSpPr/>
              <p:nvPr/>
            </p:nvSpPr>
            <p:spPr>
              <a:xfrm>
                <a:off x="5202754" y="2629542"/>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Ellipse 18">
                <a:extLst>
                  <a:ext uri="{FF2B5EF4-FFF2-40B4-BE49-F238E27FC236}">
                    <a16:creationId xmlns:a16="http://schemas.microsoft.com/office/drawing/2014/main" id="{7597905A-40B7-D037-44B3-C36F94473AFF}"/>
                  </a:ext>
                </a:extLst>
              </p:cNvPr>
              <p:cNvSpPr/>
              <p:nvPr/>
            </p:nvSpPr>
            <p:spPr>
              <a:xfrm>
                <a:off x="5052213" y="2824688"/>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Ellipse 19">
                <a:extLst>
                  <a:ext uri="{FF2B5EF4-FFF2-40B4-BE49-F238E27FC236}">
                    <a16:creationId xmlns:a16="http://schemas.microsoft.com/office/drawing/2014/main" id="{BD0C008A-6B92-2848-94A7-FE6A409656CB}"/>
                  </a:ext>
                </a:extLst>
              </p:cNvPr>
              <p:cNvSpPr/>
              <p:nvPr/>
            </p:nvSpPr>
            <p:spPr>
              <a:xfrm>
                <a:off x="5576320" y="2886020"/>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Ellipse 20">
                <a:extLst>
                  <a:ext uri="{FF2B5EF4-FFF2-40B4-BE49-F238E27FC236}">
                    <a16:creationId xmlns:a16="http://schemas.microsoft.com/office/drawing/2014/main" id="{BA2B746D-5679-0B67-BF28-C3EAF19B85BD}"/>
                  </a:ext>
                </a:extLst>
              </p:cNvPr>
              <p:cNvSpPr/>
              <p:nvPr/>
            </p:nvSpPr>
            <p:spPr>
              <a:xfrm>
                <a:off x="5290706" y="2309857"/>
                <a:ext cx="254833" cy="149901"/>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Ellipse 21">
                <a:extLst>
                  <a:ext uri="{FF2B5EF4-FFF2-40B4-BE49-F238E27FC236}">
                    <a16:creationId xmlns:a16="http://schemas.microsoft.com/office/drawing/2014/main" id="{EDF27A86-A18A-E82E-DED4-B5273162DE79}"/>
                  </a:ext>
                </a:extLst>
              </p:cNvPr>
              <p:cNvSpPr/>
              <p:nvPr/>
            </p:nvSpPr>
            <p:spPr>
              <a:xfrm>
                <a:off x="5006350" y="2360038"/>
                <a:ext cx="254833" cy="149901"/>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Ellipse 22">
                <a:extLst>
                  <a:ext uri="{FF2B5EF4-FFF2-40B4-BE49-F238E27FC236}">
                    <a16:creationId xmlns:a16="http://schemas.microsoft.com/office/drawing/2014/main" id="{7EA5F903-0438-4D4A-5931-C781E9237E98}"/>
                  </a:ext>
                </a:extLst>
              </p:cNvPr>
              <p:cNvSpPr/>
              <p:nvPr/>
            </p:nvSpPr>
            <p:spPr>
              <a:xfrm>
                <a:off x="5346462" y="2778209"/>
                <a:ext cx="254833" cy="149901"/>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4" name="ZoneTexte 23">
              <a:extLst>
                <a:ext uri="{FF2B5EF4-FFF2-40B4-BE49-F238E27FC236}">
                  <a16:creationId xmlns:a16="http://schemas.microsoft.com/office/drawing/2014/main" id="{F332C222-D3FB-444E-361B-B48FDFB9D1A5}"/>
                </a:ext>
              </a:extLst>
            </p:cNvPr>
            <p:cNvSpPr txBox="1"/>
            <p:nvPr/>
          </p:nvSpPr>
          <p:spPr>
            <a:xfrm>
              <a:off x="4570544" y="1664544"/>
              <a:ext cx="775918" cy="307777"/>
            </a:xfrm>
            <a:prstGeom prst="rect">
              <a:avLst/>
            </a:prstGeom>
            <a:noFill/>
          </p:spPr>
          <p:txBody>
            <a:bodyPr wrap="none" rtlCol="0">
              <a:spAutoFit/>
            </a:bodyPr>
            <a:lstStyle/>
            <a:p>
              <a:pPr algn="ctr"/>
              <a:r>
                <a:rPr lang="fr-FR" sz="1400" b="1" dirty="0">
                  <a:solidFill>
                    <a:srgbClr val="5E247C"/>
                  </a:solidFill>
                  <a:latin typeface="Arial" panose="020B0604020202020204" pitchFamily="34" charset="0"/>
                  <a:cs typeface="Arial" panose="020B0604020202020204" pitchFamily="34" charset="0"/>
                </a:rPr>
                <a:t>Drug A</a:t>
              </a:r>
            </a:p>
          </p:txBody>
        </p:sp>
        <p:grpSp>
          <p:nvGrpSpPr>
            <p:cNvPr id="61" name="Groupe 60">
              <a:extLst>
                <a:ext uri="{FF2B5EF4-FFF2-40B4-BE49-F238E27FC236}">
                  <a16:creationId xmlns:a16="http://schemas.microsoft.com/office/drawing/2014/main" id="{19B81E68-3AE5-1E3E-AFC6-D31E21EFD493}"/>
                </a:ext>
              </a:extLst>
            </p:cNvPr>
            <p:cNvGrpSpPr/>
            <p:nvPr/>
          </p:nvGrpSpPr>
          <p:grpSpPr>
            <a:xfrm>
              <a:off x="6684608" y="2109135"/>
              <a:ext cx="1454848" cy="926786"/>
              <a:chOff x="6684608" y="2109135"/>
              <a:chExt cx="1454848" cy="926786"/>
            </a:xfrm>
          </p:grpSpPr>
          <p:sp>
            <p:nvSpPr>
              <p:cNvPr id="25" name="Ellipse 24">
                <a:extLst>
                  <a:ext uri="{FF2B5EF4-FFF2-40B4-BE49-F238E27FC236}">
                    <a16:creationId xmlns:a16="http://schemas.microsoft.com/office/drawing/2014/main" id="{1C9B51CE-EA8C-69D5-006E-FF6B300162E9}"/>
                  </a:ext>
                </a:extLst>
              </p:cNvPr>
              <p:cNvSpPr/>
              <p:nvPr/>
            </p:nvSpPr>
            <p:spPr>
              <a:xfrm>
                <a:off x="6812847" y="2248525"/>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llipse 25">
                <a:extLst>
                  <a:ext uri="{FF2B5EF4-FFF2-40B4-BE49-F238E27FC236}">
                    <a16:creationId xmlns:a16="http://schemas.microsoft.com/office/drawing/2014/main" id="{11CB0B79-7C17-4026-B9F1-71FB40F996E3}"/>
                  </a:ext>
                </a:extLst>
              </p:cNvPr>
              <p:cNvSpPr/>
              <p:nvPr/>
            </p:nvSpPr>
            <p:spPr>
              <a:xfrm>
                <a:off x="7113930" y="2209496"/>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Ellipse 26">
                <a:extLst>
                  <a:ext uri="{FF2B5EF4-FFF2-40B4-BE49-F238E27FC236}">
                    <a16:creationId xmlns:a16="http://schemas.microsoft.com/office/drawing/2014/main" id="{7DAFA3A9-D5FA-E269-611D-7AF19E5B7F9C}"/>
                  </a:ext>
                </a:extLst>
              </p:cNvPr>
              <p:cNvSpPr/>
              <p:nvPr/>
            </p:nvSpPr>
            <p:spPr>
              <a:xfrm>
                <a:off x="7465193" y="2164891"/>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Ellipse 27">
                <a:extLst>
                  <a:ext uri="{FF2B5EF4-FFF2-40B4-BE49-F238E27FC236}">
                    <a16:creationId xmlns:a16="http://schemas.microsoft.com/office/drawing/2014/main" id="{945D0C2A-D7AF-A4A9-B912-D43114EF2F85}"/>
                  </a:ext>
                </a:extLst>
              </p:cNvPr>
              <p:cNvSpPr/>
              <p:nvPr/>
            </p:nvSpPr>
            <p:spPr>
              <a:xfrm>
                <a:off x="7743974" y="2109135"/>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Ellipse 28">
                <a:extLst>
                  <a:ext uri="{FF2B5EF4-FFF2-40B4-BE49-F238E27FC236}">
                    <a16:creationId xmlns:a16="http://schemas.microsoft.com/office/drawing/2014/main" id="{B37FAF63-6AAE-85F4-092B-CD5F8BE06DBA}"/>
                  </a:ext>
                </a:extLst>
              </p:cNvPr>
              <p:cNvSpPr/>
              <p:nvPr/>
            </p:nvSpPr>
            <p:spPr>
              <a:xfrm>
                <a:off x="6684608" y="2460399"/>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llipse 29">
                <a:extLst>
                  <a:ext uri="{FF2B5EF4-FFF2-40B4-BE49-F238E27FC236}">
                    <a16:creationId xmlns:a16="http://schemas.microsoft.com/office/drawing/2014/main" id="{5C01FFD7-C019-0D5D-0D4D-78B12B286A54}"/>
                  </a:ext>
                </a:extLst>
              </p:cNvPr>
              <p:cNvSpPr/>
              <p:nvPr/>
            </p:nvSpPr>
            <p:spPr>
              <a:xfrm>
                <a:off x="6957813" y="2404643"/>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Ellipse 30">
                <a:extLst>
                  <a:ext uri="{FF2B5EF4-FFF2-40B4-BE49-F238E27FC236}">
                    <a16:creationId xmlns:a16="http://schemas.microsoft.com/office/drawing/2014/main" id="{4D8CC5F8-0674-90F6-C86B-24A39A32E693}"/>
                  </a:ext>
                </a:extLst>
              </p:cNvPr>
              <p:cNvSpPr/>
              <p:nvPr/>
            </p:nvSpPr>
            <p:spPr>
              <a:xfrm>
                <a:off x="7197564" y="2521731"/>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Ellipse 31">
                <a:extLst>
                  <a:ext uri="{FF2B5EF4-FFF2-40B4-BE49-F238E27FC236}">
                    <a16:creationId xmlns:a16="http://schemas.microsoft.com/office/drawing/2014/main" id="{CF3412BE-F481-D28D-7090-89A18CE19F8F}"/>
                  </a:ext>
                </a:extLst>
              </p:cNvPr>
              <p:cNvSpPr/>
              <p:nvPr/>
            </p:nvSpPr>
            <p:spPr>
              <a:xfrm>
                <a:off x="7828867" y="2423244"/>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Ellipse 32">
                <a:extLst>
                  <a:ext uri="{FF2B5EF4-FFF2-40B4-BE49-F238E27FC236}">
                    <a16:creationId xmlns:a16="http://schemas.microsoft.com/office/drawing/2014/main" id="{8860C024-3E7B-1C68-7255-07E18F850AC6}"/>
                  </a:ext>
                </a:extLst>
              </p:cNvPr>
              <p:cNvSpPr/>
              <p:nvPr/>
            </p:nvSpPr>
            <p:spPr>
              <a:xfrm>
                <a:off x="7806565" y="2579361"/>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Ellipse 33">
                <a:extLst>
                  <a:ext uri="{FF2B5EF4-FFF2-40B4-BE49-F238E27FC236}">
                    <a16:creationId xmlns:a16="http://schemas.microsoft.com/office/drawing/2014/main" id="{70B426B3-2882-7D04-EFD6-E4E24847B768}"/>
                  </a:ext>
                </a:extLst>
              </p:cNvPr>
              <p:cNvSpPr/>
              <p:nvPr/>
            </p:nvSpPr>
            <p:spPr>
              <a:xfrm>
                <a:off x="7511057" y="2629542"/>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Ellipse 34">
                <a:extLst>
                  <a:ext uri="{FF2B5EF4-FFF2-40B4-BE49-F238E27FC236}">
                    <a16:creationId xmlns:a16="http://schemas.microsoft.com/office/drawing/2014/main" id="{EB9016C9-61A9-6971-9E4C-36EB8235DE06}"/>
                  </a:ext>
                </a:extLst>
              </p:cNvPr>
              <p:cNvSpPr/>
              <p:nvPr/>
            </p:nvSpPr>
            <p:spPr>
              <a:xfrm>
                <a:off x="7360516" y="2824688"/>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Ellipse 35">
                <a:extLst>
                  <a:ext uri="{FF2B5EF4-FFF2-40B4-BE49-F238E27FC236}">
                    <a16:creationId xmlns:a16="http://schemas.microsoft.com/office/drawing/2014/main" id="{55D18345-D1C9-3821-ACE3-3CDE6F6D83F4}"/>
                  </a:ext>
                </a:extLst>
              </p:cNvPr>
              <p:cNvSpPr/>
              <p:nvPr/>
            </p:nvSpPr>
            <p:spPr>
              <a:xfrm>
                <a:off x="7884623" y="2886020"/>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Ellipse 36">
                <a:extLst>
                  <a:ext uri="{FF2B5EF4-FFF2-40B4-BE49-F238E27FC236}">
                    <a16:creationId xmlns:a16="http://schemas.microsoft.com/office/drawing/2014/main" id="{F3D3447E-9D34-5DF4-628A-AB31C0A582C5}"/>
                  </a:ext>
                </a:extLst>
              </p:cNvPr>
              <p:cNvSpPr/>
              <p:nvPr/>
            </p:nvSpPr>
            <p:spPr>
              <a:xfrm>
                <a:off x="7599009" y="2309857"/>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Ellipse 37">
                <a:extLst>
                  <a:ext uri="{FF2B5EF4-FFF2-40B4-BE49-F238E27FC236}">
                    <a16:creationId xmlns:a16="http://schemas.microsoft.com/office/drawing/2014/main" id="{03C1E502-E563-6B11-B202-17D4EE7962A8}"/>
                  </a:ext>
                </a:extLst>
              </p:cNvPr>
              <p:cNvSpPr/>
              <p:nvPr/>
            </p:nvSpPr>
            <p:spPr>
              <a:xfrm>
                <a:off x="7314653" y="2360038"/>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Ellipse 38">
                <a:extLst>
                  <a:ext uri="{FF2B5EF4-FFF2-40B4-BE49-F238E27FC236}">
                    <a16:creationId xmlns:a16="http://schemas.microsoft.com/office/drawing/2014/main" id="{083043A2-D0F2-1E34-1873-770E7AD0A136}"/>
                  </a:ext>
                </a:extLst>
              </p:cNvPr>
              <p:cNvSpPr/>
              <p:nvPr/>
            </p:nvSpPr>
            <p:spPr>
              <a:xfrm>
                <a:off x="7654765" y="2778209"/>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40" name="ZoneTexte 39">
              <a:extLst>
                <a:ext uri="{FF2B5EF4-FFF2-40B4-BE49-F238E27FC236}">
                  <a16:creationId xmlns:a16="http://schemas.microsoft.com/office/drawing/2014/main" id="{9EF846B5-66BA-9A11-36E2-01CBD8ED6193}"/>
                </a:ext>
              </a:extLst>
            </p:cNvPr>
            <p:cNvSpPr txBox="1"/>
            <p:nvPr/>
          </p:nvSpPr>
          <p:spPr>
            <a:xfrm>
              <a:off x="7088803" y="1664544"/>
              <a:ext cx="782587" cy="307777"/>
            </a:xfrm>
            <a:prstGeom prst="rect">
              <a:avLst/>
            </a:prstGeom>
            <a:noFill/>
          </p:spPr>
          <p:txBody>
            <a:bodyPr wrap="none" rtlCol="0">
              <a:spAutoFit/>
            </a:bodyPr>
            <a:lstStyle/>
            <a:p>
              <a:pPr algn="ctr"/>
              <a:r>
                <a:rPr lang="fr-FR" sz="1400" b="1" dirty="0">
                  <a:solidFill>
                    <a:srgbClr val="B4B0B2"/>
                  </a:solidFill>
                  <a:latin typeface="Arial" panose="020B0604020202020204" pitchFamily="34" charset="0"/>
                  <a:cs typeface="Arial" panose="020B0604020202020204" pitchFamily="34" charset="0"/>
                </a:rPr>
                <a:t>Drug B</a:t>
              </a:r>
            </a:p>
          </p:txBody>
        </p:sp>
        <p:grpSp>
          <p:nvGrpSpPr>
            <p:cNvPr id="60" name="Groupe 59">
              <a:extLst>
                <a:ext uri="{FF2B5EF4-FFF2-40B4-BE49-F238E27FC236}">
                  <a16:creationId xmlns:a16="http://schemas.microsoft.com/office/drawing/2014/main" id="{9C669BEA-9730-F056-91AD-885D47347C35}"/>
                </a:ext>
              </a:extLst>
            </p:cNvPr>
            <p:cNvGrpSpPr/>
            <p:nvPr/>
          </p:nvGrpSpPr>
          <p:grpSpPr>
            <a:xfrm>
              <a:off x="5831539" y="3882179"/>
              <a:ext cx="1454848" cy="926786"/>
              <a:chOff x="5831539" y="3882179"/>
              <a:chExt cx="1454848" cy="926786"/>
            </a:xfrm>
          </p:grpSpPr>
          <p:sp>
            <p:nvSpPr>
              <p:cNvPr id="41" name="Ellipse 40">
                <a:extLst>
                  <a:ext uri="{FF2B5EF4-FFF2-40B4-BE49-F238E27FC236}">
                    <a16:creationId xmlns:a16="http://schemas.microsoft.com/office/drawing/2014/main" id="{6C6C758E-0B50-B40B-CE5C-6DE2382AA5D4}"/>
                  </a:ext>
                </a:extLst>
              </p:cNvPr>
              <p:cNvSpPr/>
              <p:nvPr/>
            </p:nvSpPr>
            <p:spPr>
              <a:xfrm>
                <a:off x="5959778" y="4021569"/>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Ellipse 41">
                <a:extLst>
                  <a:ext uri="{FF2B5EF4-FFF2-40B4-BE49-F238E27FC236}">
                    <a16:creationId xmlns:a16="http://schemas.microsoft.com/office/drawing/2014/main" id="{01C23AC8-6D39-D782-DAA7-56B7DDE72480}"/>
                  </a:ext>
                </a:extLst>
              </p:cNvPr>
              <p:cNvSpPr/>
              <p:nvPr/>
            </p:nvSpPr>
            <p:spPr>
              <a:xfrm>
                <a:off x="6260861" y="3982540"/>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Ellipse 42">
                <a:extLst>
                  <a:ext uri="{FF2B5EF4-FFF2-40B4-BE49-F238E27FC236}">
                    <a16:creationId xmlns:a16="http://schemas.microsoft.com/office/drawing/2014/main" id="{E9D71084-67ED-F320-80DD-D939F2C32D18}"/>
                  </a:ext>
                </a:extLst>
              </p:cNvPr>
              <p:cNvSpPr/>
              <p:nvPr/>
            </p:nvSpPr>
            <p:spPr>
              <a:xfrm>
                <a:off x="6612124" y="3937935"/>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Ellipse 43">
                <a:extLst>
                  <a:ext uri="{FF2B5EF4-FFF2-40B4-BE49-F238E27FC236}">
                    <a16:creationId xmlns:a16="http://schemas.microsoft.com/office/drawing/2014/main" id="{5D29E8B7-9D63-7C67-1571-69CA11EFC057}"/>
                  </a:ext>
                </a:extLst>
              </p:cNvPr>
              <p:cNvSpPr/>
              <p:nvPr/>
            </p:nvSpPr>
            <p:spPr>
              <a:xfrm>
                <a:off x="6890905" y="3882179"/>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Ellipse 44">
                <a:extLst>
                  <a:ext uri="{FF2B5EF4-FFF2-40B4-BE49-F238E27FC236}">
                    <a16:creationId xmlns:a16="http://schemas.microsoft.com/office/drawing/2014/main" id="{D8EF64AC-4BC7-F6F5-9191-9A36DAF91E18}"/>
                  </a:ext>
                </a:extLst>
              </p:cNvPr>
              <p:cNvSpPr/>
              <p:nvPr/>
            </p:nvSpPr>
            <p:spPr>
              <a:xfrm>
                <a:off x="5831539" y="4233443"/>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Ellipse 45">
                <a:extLst>
                  <a:ext uri="{FF2B5EF4-FFF2-40B4-BE49-F238E27FC236}">
                    <a16:creationId xmlns:a16="http://schemas.microsoft.com/office/drawing/2014/main" id="{0C9FCA4F-187C-3C94-8A1A-E6F8D5E78B16}"/>
                  </a:ext>
                </a:extLst>
              </p:cNvPr>
              <p:cNvSpPr/>
              <p:nvPr/>
            </p:nvSpPr>
            <p:spPr>
              <a:xfrm>
                <a:off x="6104744" y="4177687"/>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Ellipse 46">
                <a:extLst>
                  <a:ext uri="{FF2B5EF4-FFF2-40B4-BE49-F238E27FC236}">
                    <a16:creationId xmlns:a16="http://schemas.microsoft.com/office/drawing/2014/main" id="{B7752E91-BEDF-680F-FAD5-2BB9963314D9}"/>
                  </a:ext>
                </a:extLst>
              </p:cNvPr>
              <p:cNvSpPr/>
              <p:nvPr/>
            </p:nvSpPr>
            <p:spPr>
              <a:xfrm>
                <a:off x="6344495" y="4294775"/>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Ellipse 47">
                <a:extLst>
                  <a:ext uri="{FF2B5EF4-FFF2-40B4-BE49-F238E27FC236}">
                    <a16:creationId xmlns:a16="http://schemas.microsoft.com/office/drawing/2014/main" id="{EF2F5E68-9F68-8761-9D01-8E10D8424725}"/>
                  </a:ext>
                </a:extLst>
              </p:cNvPr>
              <p:cNvSpPr/>
              <p:nvPr/>
            </p:nvSpPr>
            <p:spPr>
              <a:xfrm>
                <a:off x="6975798" y="4196288"/>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Ellipse 48">
                <a:extLst>
                  <a:ext uri="{FF2B5EF4-FFF2-40B4-BE49-F238E27FC236}">
                    <a16:creationId xmlns:a16="http://schemas.microsoft.com/office/drawing/2014/main" id="{0A2C5104-2CC2-2395-1F1F-9440E6508FEF}"/>
                  </a:ext>
                </a:extLst>
              </p:cNvPr>
              <p:cNvSpPr/>
              <p:nvPr/>
            </p:nvSpPr>
            <p:spPr>
              <a:xfrm>
                <a:off x="6953496" y="4352405"/>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Ellipse 49">
                <a:extLst>
                  <a:ext uri="{FF2B5EF4-FFF2-40B4-BE49-F238E27FC236}">
                    <a16:creationId xmlns:a16="http://schemas.microsoft.com/office/drawing/2014/main" id="{18420821-FF02-DBBC-7EE7-04E43E914997}"/>
                  </a:ext>
                </a:extLst>
              </p:cNvPr>
              <p:cNvSpPr/>
              <p:nvPr/>
            </p:nvSpPr>
            <p:spPr>
              <a:xfrm>
                <a:off x="6657988" y="4402586"/>
                <a:ext cx="254833" cy="149901"/>
              </a:xfrm>
              <a:prstGeom prst="ellipse">
                <a:avLst/>
              </a:prstGeom>
              <a:solidFill>
                <a:srgbClr val="00B05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Ellipse 50">
                <a:extLst>
                  <a:ext uri="{FF2B5EF4-FFF2-40B4-BE49-F238E27FC236}">
                    <a16:creationId xmlns:a16="http://schemas.microsoft.com/office/drawing/2014/main" id="{1AEDDBEF-8328-8464-2A04-083C3C475BD0}"/>
                  </a:ext>
                </a:extLst>
              </p:cNvPr>
              <p:cNvSpPr/>
              <p:nvPr/>
            </p:nvSpPr>
            <p:spPr>
              <a:xfrm>
                <a:off x="6507447" y="4597732"/>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Ellipse 51">
                <a:extLst>
                  <a:ext uri="{FF2B5EF4-FFF2-40B4-BE49-F238E27FC236}">
                    <a16:creationId xmlns:a16="http://schemas.microsoft.com/office/drawing/2014/main" id="{D4C6DB3E-8256-5D5C-AE87-470A043B9315}"/>
                  </a:ext>
                </a:extLst>
              </p:cNvPr>
              <p:cNvSpPr/>
              <p:nvPr/>
            </p:nvSpPr>
            <p:spPr>
              <a:xfrm>
                <a:off x="7031554" y="4659064"/>
                <a:ext cx="254833" cy="149901"/>
              </a:xfrm>
              <a:prstGeom prst="ellipse">
                <a:avLst/>
              </a:prstGeom>
              <a:solidFill>
                <a:srgbClr val="B4B0B2"/>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Ellipse 52">
                <a:extLst>
                  <a:ext uri="{FF2B5EF4-FFF2-40B4-BE49-F238E27FC236}">
                    <a16:creationId xmlns:a16="http://schemas.microsoft.com/office/drawing/2014/main" id="{EEEA2DA1-A7F3-85CC-17EF-2C9DD54FAC90}"/>
                  </a:ext>
                </a:extLst>
              </p:cNvPr>
              <p:cNvSpPr/>
              <p:nvPr/>
            </p:nvSpPr>
            <p:spPr>
              <a:xfrm>
                <a:off x="6745940" y="4082901"/>
                <a:ext cx="254833" cy="149901"/>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Ellipse 53">
                <a:extLst>
                  <a:ext uri="{FF2B5EF4-FFF2-40B4-BE49-F238E27FC236}">
                    <a16:creationId xmlns:a16="http://schemas.microsoft.com/office/drawing/2014/main" id="{0C123278-4A24-2FB9-B88C-1A9EE0DBA84A}"/>
                  </a:ext>
                </a:extLst>
              </p:cNvPr>
              <p:cNvSpPr/>
              <p:nvPr/>
            </p:nvSpPr>
            <p:spPr>
              <a:xfrm>
                <a:off x="6461584" y="4133082"/>
                <a:ext cx="254833" cy="149901"/>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Ellipse 54">
                <a:extLst>
                  <a:ext uri="{FF2B5EF4-FFF2-40B4-BE49-F238E27FC236}">
                    <a16:creationId xmlns:a16="http://schemas.microsoft.com/office/drawing/2014/main" id="{F1716209-F589-3993-BCFB-F6C94CD0358B}"/>
                  </a:ext>
                </a:extLst>
              </p:cNvPr>
              <p:cNvSpPr/>
              <p:nvPr/>
            </p:nvSpPr>
            <p:spPr>
              <a:xfrm>
                <a:off x="6801696" y="4551253"/>
                <a:ext cx="254833" cy="149901"/>
              </a:xfrm>
              <a:prstGeom prst="ellipse">
                <a:avLst/>
              </a:prstGeom>
              <a:solidFill>
                <a:srgbClr val="00206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6" name="ZoneTexte 55">
              <a:extLst>
                <a:ext uri="{FF2B5EF4-FFF2-40B4-BE49-F238E27FC236}">
                  <a16:creationId xmlns:a16="http://schemas.microsoft.com/office/drawing/2014/main" id="{D9818D4E-2E9A-1E2A-D6C8-197682EDA54F}"/>
                </a:ext>
              </a:extLst>
            </p:cNvPr>
            <p:cNvSpPr txBox="1"/>
            <p:nvPr/>
          </p:nvSpPr>
          <p:spPr>
            <a:xfrm>
              <a:off x="6142328" y="4911672"/>
              <a:ext cx="1102674" cy="307777"/>
            </a:xfrm>
            <a:prstGeom prst="rect">
              <a:avLst/>
            </a:prstGeom>
            <a:noFill/>
          </p:spPr>
          <p:txBody>
            <a:bodyPr wrap="none" rtlCol="0">
              <a:spAutoFit/>
            </a:bodyPr>
            <a:lstStyle/>
            <a:p>
              <a:pPr algn="ctr"/>
              <a:r>
                <a:rPr lang="fr-FR" sz="1400" b="1" dirty="0">
                  <a:solidFill>
                    <a:srgbClr val="002060"/>
                  </a:solidFill>
                  <a:latin typeface="Arial" panose="020B0604020202020204" pitchFamily="34" charset="0"/>
                  <a:cs typeface="Arial" panose="020B0604020202020204" pitchFamily="34" charset="0"/>
                </a:rPr>
                <a:t>Drug A + B</a:t>
              </a:r>
            </a:p>
          </p:txBody>
        </p:sp>
        <p:sp>
          <p:nvSpPr>
            <p:cNvPr id="57" name="Forme libre 56">
              <a:extLst>
                <a:ext uri="{FF2B5EF4-FFF2-40B4-BE49-F238E27FC236}">
                  <a16:creationId xmlns:a16="http://schemas.microsoft.com/office/drawing/2014/main" id="{566CB7F7-E12B-F76C-1319-D2E80BC50C23}"/>
                </a:ext>
              </a:extLst>
            </p:cNvPr>
            <p:cNvSpPr/>
            <p:nvPr/>
          </p:nvSpPr>
          <p:spPr>
            <a:xfrm>
              <a:off x="5866108" y="3014420"/>
              <a:ext cx="1185621" cy="457200"/>
            </a:xfrm>
            <a:custGeom>
              <a:avLst/>
              <a:gdLst>
                <a:gd name="connsiteX0" fmla="*/ 0 w 1185621"/>
                <a:gd name="connsiteY0" fmla="*/ 123987 h 457200"/>
                <a:gd name="connsiteX1" fmla="*/ 573438 w 1185621"/>
                <a:gd name="connsiteY1" fmla="*/ 457200 h 457200"/>
                <a:gd name="connsiteX2" fmla="*/ 1185621 w 1185621"/>
                <a:gd name="connsiteY2" fmla="*/ 0 h 457200"/>
              </a:gdLst>
              <a:ahLst/>
              <a:cxnLst>
                <a:cxn ang="0">
                  <a:pos x="connsiteX0" y="connsiteY0"/>
                </a:cxn>
                <a:cxn ang="0">
                  <a:pos x="connsiteX1" y="connsiteY1"/>
                </a:cxn>
                <a:cxn ang="0">
                  <a:pos x="connsiteX2" y="connsiteY2"/>
                </a:cxn>
              </a:cxnLst>
              <a:rect l="l" t="t" r="r" b="b"/>
              <a:pathLst>
                <a:path w="1185621" h="457200">
                  <a:moveTo>
                    <a:pt x="0" y="123987"/>
                  </a:moveTo>
                  <a:lnTo>
                    <a:pt x="573438" y="457200"/>
                  </a:lnTo>
                  <a:lnTo>
                    <a:pt x="1185621" y="0"/>
                  </a:lnTo>
                </a:path>
              </a:pathLst>
            </a:custGeom>
            <a:noFill/>
            <a:ln w="19050">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9" name="Connecteur droit avec flèche 58">
              <a:extLst>
                <a:ext uri="{FF2B5EF4-FFF2-40B4-BE49-F238E27FC236}">
                  <a16:creationId xmlns:a16="http://schemas.microsoft.com/office/drawing/2014/main" id="{57632B2C-9EDF-50C2-1304-A962E5D00BF8}"/>
                </a:ext>
              </a:extLst>
            </p:cNvPr>
            <p:cNvCxnSpPr>
              <a:stCxn id="57" idx="1"/>
            </p:cNvCxnSpPr>
            <p:nvPr/>
          </p:nvCxnSpPr>
          <p:spPr>
            <a:xfrm>
              <a:off x="6439546" y="3471620"/>
              <a:ext cx="0" cy="385766"/>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3" name="ZoneTexte 62">
              <a:extLst>
                <a:ext uri="{FF2B5EF4-FFF2-40B4-BE49-F238E27FC236}">
                  <a16:creationId xmlns:a16="http://schemas.microsoft.com/office/drawing/2014/main" id="{A17BF6DE-DFED-EDF8-DE7E-6DAB989EBF10}"/>
                </a:ext>
              </a:extLst>
            </p:cNvPr>
            <p:cNvSpPr txBox="1"/>
            <p:nvPr/>
          </p:nvSpPr>
          <p:spPr>
            <a:xfrm>
              <a:off x="5560187" y="5289994"/>
              <a:ext cx="2266967" cy="523220"/>
            </a:xfrm>
            <a:prstGeom prst="rect">
              <a:avLst/>
            </a:prstGeom>
            <a:noFill/>
          </p:spPr>
          <p:txBody>
            <a:bodyPr wrap="none" rtlCol="0">
              <a:spAutoFit/>
            </a:bodyPr>
            <a:lstStyle/>
            <a:p>
              <a:pPr algn="ctr"/>
              <a:r>
                <a:rPr lang="fr-FR" sz="1400" b="1" dirty="0">
                  <a:solidFill>
                    <a:srgbClr val="5E247C"/>
                  </a:solidFill>
                  <a:latin typeface="Arial" panose="020B0604020202020204" pitchFamily="34" charset="0"/>
                  <a:cs typeface="Arial" panose="020B0604020202020204" pitchFamily="34" charset="0"/>
                </a:rPr>
                <a:t>1 in 100,000 </a:t>
              </a:r>
              <a:r>
                <a:rPr lang="fr-FR" sz="1400" b="1" dirty="0">
                  <a:solidFill>
                    <a:srgbClr val="002060"/>
                  </a:solidFill>
                  <a:latin typeface="Arial" panose="020B0604020202020204" pitchFamily="34" charset="0"/>
                  <a:cs typeface="Arial" panose="020B0604020202020204" pitchFamily="34" charset="0"/>
                </a:rPr>
                <a:t>* </a:t>
              </a:r>
              <a:r>
                <a:rPr lang="fr-FR" sz="1400" b="1" dirty="0">
                  <a:solidFill>
                    <a:srgbClr val="B4B0B2"/>
                  </a:solidFill>
                  <a:latin typeface="Arial" panose="020B0604020202020204" pitchFamily="34" charset="0"/>
                  <a:cs typeface="Arial" panose="020B0604020202020204" pitchFamily="34" charset="0"/>
                </a:rPr>
                <a:t>1 in 1000 </a:t>
              </a:r>
              <a:r>
                <a:rPr lang="fr-FR" sz="1400" b="1" dirty="0">
                  <a:solidFill>
                    <a:srgbClr val="002060"/>
                  </a:solidFill>
                  <a:latin typeface="Arial" panose="020B0604020202020204" pitchFamily="34" charset="0"/>
                  <a:cs typeface="Arial" panose="020B0604020202020204" pitchFamily="34" charset="0"/>
                </a:rPr>
                <a:t>=</a:t>
              </a:r>
            </a:p>
            <a:p>
              <a:pPr algn="ctr"/>
              <a:r>
                <a:rPr lang="fr-FR" sz="1400" b="1" dirty="0">
                  <a:solidFill>
                    <a:srgbClr val="002060"/>
                  </a:solidFill>
                  <a:latin typeface="Arial" panose="020B0604020202020204" pitchFamily="34" charset="0"/>
                  <a:cs typeface="Arial" panose="020B0604020202020204" pitchFamily="34" charset="0"/>
                </a:rPr>
                <a:t>1 in 10</a:t>
              </a:r>
              <a:r>
                <a:rPr lang="fr-FR" sz="1400" b="1" baseline="30000" dirty="0">
                  <a:solidFill>
                    <a:srgbClr val="002060"/>
                  </a:solidFill>
                  <a:latin typeface="Arial" panose="020B0604020202020204" pitchFamily="34" charset="0"/>
                  <a:cs typeface="Arial" panose="020B0604020202020204" pitchFamily="34" charset="0"/>
                </a:rPr>
                <a:t>8</a:t>
              </a:r>
            </a:p>
          </p:txBody>
        </p:sp>
        <p:sp>
          <p:nvSpPr>
            <p:cNvPr id="64" name="ZoneTexte 63">
              <a:extLst>
                <a:ext uri="{FF2B5EF4-FFF2-40B4-BE49-F238E27FC236}">
                  <a16:creationId xmlns:a16="http://schemas.microsoft.com/office/drawing/2014/main" id="{A83CE713-7028-76CA-B86C-2033989E972A}"/>
                </a:ext>
              </a:extLst>
            </p:cNvPr>
            <p:cNvSpPr txBox="1"/>
            <p:nvPr/>
          </p:nvSpPr>
          <p:spPr>
            <a:xfrm>
              <a:off x="2952880" y="2418640"/>
              <a:ext cx="1188146" cy="307777"/>
            </a:xfrm>
            <a:prstGeom prst="rect">
              <a:avLst/>
            </a:prstGeom>
            <a:noFill/>
          </p:spPr>
          <p:txBody>
            <a:bodyPr wrap="none" rtlCol="0">
              <a:spAutoFit/>
            </a:bodyPr>
            <a:lstStyle/>
            <a:p>
              <a:pPr algn="ctr"/>
              <a:r>
                <a:rPr lang="fr-FR" sz="1400" b="1" dirty="0">
                  <a:solidFill>
                    <a:srgbClr val="5E247C"/>
                  </a:solidFill>
                  <a:latin typeface="Arial" panose="020B0604020202020204" pitchFamily="34" charset="0"/>
                  <a:cs typeface="Arial" panose="020B0604020202020204" pitchFamily="34" charset="0"/>
                </a:rPr>
                <a:t>1 in 100,000</a:t>
              </a:r>
              <a:endParaRPr lang="fr-FR" sz="1400" b="1" baseline="30000" dirty="0">
                <a:solidFill>
                  <a:srgbClr val="002060"/>
                </a:solidFill>
                <a:latin typeface="Arial" panose="020B0604020202020204" pitchFamily="34" charset="0"/>
                <a:cs typeface="Arial" panose="020B0604020202020204" pitchFamily="34" charset="0"/>
              </a:endParaRPr>
            </a:p>
          </p:txBody>
        </p:sp>
        <p:sp>
          <p:nvSpPr>
            <p:cNvPr id="65" name="ZoneTexte 64">
              <a:extLst>
                <a:ext uri="{FF2B5EF4-FFF2-40B4-BE49-F238E27FC236}">
                  <a16:creationId xmlns:a16="http://schemas.microsoft.com/office/drawing/2014/main" id="{D8460489-F88E-68AB-EE1E-09794F887E7B}"/>
                </a:ext>
              </a:extLst>
            </p:cNvPr>
            <p:cNvSpPr txBox="1"/>
            <p:nvPr/>
          </p:nvSpPr>
          <p:spPr>
            <a:xfrm>
              <a:off x="8507601" y="2418640"/>
              <a:ext cx="939681" cy="307777"/>
            </a:xfrm>
            <a:prstGeom prst="rect">
              <a:avLst/>
            </a:prstGeom>
            <a:noFill/>
          </p:spPr>
          <p:txBody>
            <a:bodyPr wrap="none" rtlCol="0">
              <a:spAutoFit/>
            </a:bodyPr>
            <a:lstStyle/>
            <a:p>
              <a:pPr algn="ctr"/>
              <a:r>
                <a:rPr lang="fr-FR" sz="1400" b="1" dirty="0">
                  <a:solidFill>
                    <a:srgbClr val="B4B0B2"/>
                  </a:solidFill>
                  <a:latin typeface="Arial" panose="020B0604020202020204" pitchFamily="34" charset="0"/>
                  <a:cs typeface="Arial" panose="020B0604020202020204" pitchFamily="34" charset="0"/>
                </a:rPr>
                <a:t>1 in 1000</a:t>
              </a:r>
              <a:endParaRPr lang="fr-FR" sz="1400" b="1" baseline="30000" dirty="0">
                <a:solidFill>
                  <a:srgbClr val="002060"/>
                </a:solidFill>
                <a:latin typeface="Arial" panose="020B0604020202020204" pitchFamily="34" charset="0"/>
                <a:cs typeface="Arial" panose="020B0604020202020204" pitchFamily="34" charset="0"/>
              </a:endParaRPr>
            </a:p>
          </p:txBody>
        </p:sp>
      </p:grpSp>
      <p:sp>
        <p:nvSpPr>
          <p:cNvPr id="67" name="Rectangle à coins arrondis 10">
            <a:extLst>
              <a:ext uri="{FF2B5EF4-FFF2-40B4-BE49-F238E27FC236}">
                <a16:creationId xmlns:a16="http://schemas.microsoft.com/office/drawing/2014/main" id="{6F6159A6-ADFB-9736-B3CA-2E212D49362C}"/>
              </a:ext>
            </a:extLst>
          </p:cNvPr>
          <p:cNvSpPr/>
          <p:nvPr/>
        </p:nvSpPr>
        <p:spPr>
          <a:xfrm>
            <a:off x="2963120" y="1256744"/>
            <a:ext cx="7384648" cy="450767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2" name="Espace réservé du contenu 5">
            <a:extLst>
              <a:ext uri="{FF2B5EF4-FFF2-40B4-BE49-F238E27FC236}">
                <a16:creationId xmlns:a16="http://schemas.microsoft.com/office/drawing/2014/main" id="{CA241AE2-95DC-F96B-7210-F1C525CFDCC3}"/>
              </a:ext>
            </a:extLst>
          </p:cNvPr>
          <p:cNvSpPr>
            <a:spLocks noGrp="1"/>
          </p:cNvSpPr>
          <p:nvPr>
            <p:ph sz="quarter" idx="16"/>
          </p:nvPr>
        </p:nvSpPr>
        <p:spPr>
          <a:xfrm>
            <a:off x="957434" y="6267371"/>
            <a:ext cx="5159375" cy="590628"/>
          </a:xfrm>
        </p:spPr>
        <p:txBody>
          <a:bodyPr/>
          <a:lstStyle/>
          <a:p>
            <a:r>
              <a:rPr lang="fr-FR" dirty="0"/>
              <a:t>David WEISS et al., ECCMID</a:t>
            </a:r>
            <a:r>
              <a:rPr lang="fr-FR" baseline="30000" dirty="0"/>
              <a:t>®</a:t>
            </a:r>
            <a:r>
              <a:rPr lang="fr-FR" dirty="0"/>
              <a:t> 2024, Session#SY122</a:t>
            </a:r>
          </a:p>
        </p:txBody>
      </p:sp>
    </p:spTree>
    <p:extLst>
      <p:ext uri="{BB962C8B-B14F-4D97-AF65-F5344CB8AC3E}">
        <p14:creationId xmlns:p14="http://schemas.microsoft.com/office/powerpoint/2010/main" val="288428322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57434" y="1184990"/>
            <a:ext cx="10787062" cy="3559776"/>
          </a:xfrm>
        </p:spPr>
        <p:txBody>
          <a:bodyPr/>
          <a:lstStyle/>
          <a:p>
            <a:pPr>
              <a:lnSpc>
                <a:spcPct val="107000"/>
              </a:lnSpc>
              <a:spcAft>
                <a:spcPts val="800"/>
              </a:spcAft>
            </a:pPr>
            <a:r>
              <a:rPr lang="en-GB" b="1" kern="100" dirty="0">
                <a:effectLst/>
                <a:ea typeface="Aptos" panose="020B0004020202020204" pitchFamily="34" charset="0"/>
              </a:rPr>
              <a:t>Prosthetic heart valve or other cardiac device</a:t>
            </a:r>
            <a:endParaRPr lang="fr-FR" b="1" kern="100" dirty="0">
              <a:effectLst/>
              <a:ea typeface="Aptos" panose="020B0004020202020204" pitchFamily="34" charset="0"/>
            </a:endParaRPr>
          </a:p>
          <a:p>
            <a:pPr>
              <a:lnSpc>
                <a:spcPct val="107000"/>
              </a:lnSpc>
              <a:spcBef>
                <a:spcPts val="2400"/>
              </a:spcBef>
              <a:spcAft>
                <a:spcPts val="800"/>
              </a:spcAft>
            </a:pPr>
            <a:r>
              <a:rPr lang="fr-FR" b="1" kern="100" dirty="0">
                <a:effectLst/>
                <a:ea typeface="Aptos" panose="020B0004020202020204" pitchFamily="34" charset="0"/>
              </a:rPr>
              <a:t>Positive follow-up blood cultures ≥48hrs </a:t>
            </a:r>
            <a:r>
              <a:rPr lang="fr-FR" b="1" kern="100" dirty="0" err="1">
                <a:effectLst/>
                <a:ea typeface="Aptos" panose="020B0004020202020204" pitchFamily="34" charset="0"/>
              </a:rPr>
              <a:t>after</a:t>
            </a:r>
            <a:r>
              <a:rPr lang="fr-FR" b="1" kern="100" dirty="0">
                <a:effectLst/>
                <a:ea typeface="Aptos" panose="020B0004020202020204" pitchFamily="34" charset="0"/>
              </a:rPr>
              <a:t> start of active </a:t>
            </a:r>
            <a:r>
              <a:rPr lang="fr-FR" b="1" kern="100" dirty="0" err="1">
                <a:effectLst/>
                <a:ea typeface="Aptos" panose="020B0004020202020204" pitchFamily="34" charset="0"/>
              </a:rPr>
              <a:t>antibiotic</a:t>
            </a:r>
            <a:r>
              <a:rPr lang="fr-FR" b="1" kern="100" dirty="0">
                <a:effectLst/>
                <a:ea typeface="Aptos" panose="020B0004020202020204" pitchFamily="34" charset="0"/>
              </a:rPr>
              <a:t> </a:t>
            </a:r>
            <a:r>
              <a:rPr lang="fr-FR" b="1" kern="100" dirty="0" err="1">
                <a:effectLst/>
                <a:ea typeface="Aptos" panose="020B0004020202020204" pitchFamily="34" charset="0"/>
              </a:rPr>
              <a:t>therapy</a:t>
            </a:r>
            <a:endParaRPr lang="fr-FR" b="1" kern="100" dirty="0">
              <a:effectLst/>
              <a:ea typeface="Aptos" panose="020B0004020202020204" pitchFamily="34" charset="0"/>
            </a:endParaRPr>
          </a:p>
          <a:p>
            <a:pPr>
              <a:lnSpc>
                <a:spcPct val="107000"/>
              </a:lnSpc>
              <a:spcBef>
                <a:spcPts val="2400"/>
              </a:spcBef>
              <a:spcAft>
                <a:spcPts val="800"/>
              </a:spcAft>
            </a:pPr>
            <a:r>
              <a:rPr lang="fr-FR" b="1" kern="100" dirty="0">
                <a:effectLst/>
                <a:ea typeface="Aptos" panose="020B0004020202020204" pitchFamily="34" charset="0"/>
              </a:rPr>
              <a:t>Community acquisition</a:t>
            </a:r>
          </a:p>
          <a:p>
            <a:pPr>
              <a:lnSpc>
                <a:spcPct val="107000"/>
              </a:lnSpc>
              <a:spcBef>
                <a:spcPts val="2400"/>
              </a:spcBef>
              <a:spcAft>
                <a:spcPts val="800"/>
              </a:spcAft>
            </a:pPr>
            <a:r>
              <a:rPr lang="fr-FR" kern="100" dirty="0" err="1">
                <a:effectLst/>
                <a:ea typeface="Aptos" panose="020B0004020202020204" pitchFamily="34" charset="0"/>
              </a:rPr>
              <a:t>Predisposing</a:t>
            </a:r>
            <a:r>
              <a:rPr lang="fr-FR" kern="100" dirty="0">
                <a:effectLst/>
                <a:ea typeface="Aptos" panose="020B0004020202020204" pitchFamily="34" charset="0"/>
              </a:rPr>
              <a:t> </a:t>
            </a:r>
            <a:r>
              <a:rPr lang="fr-FR" kern="100" dirty="0" err="1">
                <a:effectLst/>
                <a:ea typeface="Aptos" panose="020B0004020202020204" pitchFamily="34" charset="0"/>
              </a:rPr>
              <a:t>heart</a:t>
            </a:r>
            <a:r>
              <a:rPr lang="fr-FR" kern="100" dirty="0">
                <a:effectLst/>
                <a:ea typeface="Aptos" panose="020B0004020202020204" pitchFamily="34" charset="0"/>
              </a:rPr>
              <a:t> valve </a:t>
            </a:r>
            <a:r>
              <a:rPr lang="fr-FR" kern="100" dirty="0" err="1">
                <a:effectLst/>
                <a:ea typeface="Aptos" panose="020B0004020202020204" pitchFamily="34" charset="0"/>
              </a:rPr>
              <a:t>abnormality</a:t>
            </a:r>
            <a:r>
              <a:rPr lang="fr-FR" kern="100" dirty="0">
                <a:effectLst/>
                <a:ea typeface="Aptos" panose="020B0004020202020204" pitchFamily="34" charset="0"/>
              </a:rPr>
              <a:t> (</a:t>
            </a:r>
            <a:r>
              <a:rPr lang="fr-FR" kern="100" dirty="0" err="1">
                <a:effectLst/>
                <a:ea typeface="Aptos" panose="020B0004020202020204" pitchFamily="34" charset="0"/>
              </a:rPr>
              <a:t>including</a:t>
            </a:r>
            <a:r>
              <a:rPr lang="fr-FR" kern="100" dirty="0">
                <a:effectLst/>
                <a:ea typeface="Aptos" panose="020B0004020202020204" pitchFamily="34" charset="0"/>
              </a:rPr>
              <a:t> </a:t>
            </a:r>
            <a:r>
              <a:rPr lang="fr-FR" kern="100" dirty="0" err="1">
                <a:effectLst/>
                <a:ea typeface="Aptos" panose="020B0004020202020204" pitchFamily="34" charset="0"/>
              </a:rPr>
              <a:t>previous</a:t>
            </a:r>
            <a:r>
              <a:rPr lang="fr-FR" kern="100" dirty="0">
                <a:effectLst/>
                <a:ea typeface="Aptos" panose="020B0004020202020204" pitchFamily="34" charset="0"/>
              </a:rPr>
              <a:t> </a:t>
            </a:r>
            <a:r>
              <a:rPr lang="fr-FR" kern="100" dirty="0" err="1">
                <a:effectLst/>
                <a:ea typeface="Aptos" panose="020B0004020202020204" pitchFamily="34" charset="0"/>
              </a:rPr>
              <a:t>endocarditis</a:t>
            </a:r>
            <a:r>
              <a:rPr lang="fr-FR" kern="100" dirty="0">
                <a:effectLst/>
                <a:ea typeface="Aptos" panose="020B0004020202020204" pitchFamily="34" charset="0"/>
              </a:rPr>
              <a:t>)</a:t>
            </a:r>
          </a:p>
          <a:p>
            <a:pPr>
              <a:lnSpc>
                <a:spcPct val="107000"/>
              </a:lnSpc>
              <a:spcBef>
                <a:spcPts val="2400"/>
              </a:spcBef>
              <a:spcAft>
                <a:spcPts val="800"/>
              </a:spcAft>
            </a:pPr>
            <a:r>
              <a:rPr lang="fr-FR" kern="100" dirty="0">
                <a:effectLst/>
                <a:ea typeface="Aptos" panose="020B0004020202020204" pitchFamily="34" charset="0"/>
              </a:rPr>
              <a:t>Active injection </a:t>
            </a:r>
            <a:r>
              <a:rPr lang="fr-FR" kern="100" dirty="0" err="1">
                <a:effectLst/>
                <a:ea typeface="Aptos" panose="020B0004020202020204" pitchFamily="34" charset="0"/>
              </a:rPr>
              <a:t>drug</a:t>
            </a:r>
            <a:r>
              <a:rPr lang="fr-FR" kern="100" dirty="0">
                <a:effectLst/>
                <a:ea typeface="Aptos" panose="020B0004020202020204" pitchFamily="34" charset="0"/>
              </a:rPr>
              <a:t> use</a:t>
            </a:r>
          </a:p>
          <a:p>
            <a:pPr>
              <a:lnSpc>
                <a:spcPct val="107000"/>
              </a:lnSpc>
              <a:spcBef>
                <a:spcPts val="2400"/>
              </a:spcBef>
              <a:spcAft>
                <a:spcPts val="800"/>
              </a:spcAft>
            </a:pPr>
            <a:r>
              <a:rPr lang="fr-FR" kern="100" dirty="0">
                <a:effectLst/>
                <a:ea typeface="Aptos" panose="020B0004020202020204" pitchFamily="34" charset="0"/>
              </a:rPr>
              <a:t> &gt;1 non-</a:t>
            </a:r>
            <a:r>
              <a:rPr lang="fr-FR" kern="100" dirty="0" err="1">
                <a:effectLst/>
                <a:ea typeface="Aptos" panose="020B0004020202020204" pitchFamily="34" charset="0"/>
              </a:rPr>
              <a:t>contiguous</a:t>
            </a:r>
            <a:r>
              <a:rPr lang="fr-FR" kern="100" dirty="0">
                <a:effectLst/>
                <a:ea typeface="Aptos" panose="020B0004020202020204" pitchFamily="34" charset="0"/>
              </a:rPr>
              <a:t> </a:t>
            </a:r>
            <a:r>
              <a:rPr lang="fr-FR" kern="100" dirty="0" err="1">
                <a:effectLst/>
                <a:ea typeface="Aptos" panose="020B0004020202020204" pitchFamily="34" charset="0"/>
              </a:rPr>
              <a:t>foci</a:t>
            </a:r>
            <a:r>
              <a:rPr lang="fr-FR" kern="100" dirty="0">
                <a:effectLst/>
                <a:ea typeface="Aptos" panose="020B0004020202020204" pitchFamily="34" charset="0"/>
              </a:rPr>
              <a:t> of infection</a:t>
            </a:r>
          </a:p>
          <a:p>
            <a:pPr lvl="1"/>
            <a:endParaRPr lang="fr-FR" dirty="0"/>
          </a:p>
        </p:txBody>
      </p:sp>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Endocarditis High Risk Features</a:t>
            </a:r>
            <a:endParaRPr lang="fr-F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Catherine LIU et al., ECCMID</a:t>
            </a:r>
            <a:r>
              <a:rPr lang="fr-FR" baseline="30000" dirty="0"/>
              <a:t>®</a:t>
            </a:r>
            <a:r>
              <a:rPr lang="fr-FR" dirty="0"/>
              <a:t> 2024, Session#SY076</a:t>
            </a:r>
          </a:p>
        </p:txBody>
      </p:sp>
    </p:spTree>
    <p:extLst>
      <p:ext uri="{BB962C8B-B14F-4D97-AF65-F5344CB8AC3E}">
        <p14:creationId xmlns:p14="http://schemas.microsoft.com/office/powerpoint/2010/main" val="187752748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E87542E5-5721-038E-6683-613BD4943F8E}"/>
              </a:ext>
            </a:extLst>
          </p:cNvPr>
          <p:cNvSpPr>
            <a:spLocks noGrp="1"/>
          </p:cNvSpPr>
          <p:nvPr>
            <p:ph type="title"/>
          </p:nvPr>
        </p:nvSpPr>
        <p:spPr/>
        <p:txBody>
          <a:bodyPr/>
          <a:lstStyle/>
          <a:p>
            <a:r>
              <a:rPr lang="fr-FR" dirty="0" err="1"/>
              <a:t>Efficacy</a:t>
            </a:r>
            <a:r>
              <a:rPr lang="fr-FR" dirty="0"/>
              <a:t> of combinations </a:t>
            </a:r>
            <a:r>
              <a:rPr lang="fr-FR" dirty="0" err="1"/>
              <a:t>targeting</a:t>
            </a:r>
            <a:r>
              <a:rPr lang="fr-FR" dirty="0"/>
              <a:t> multiple </a:t>
            </a:r>
            <a:r>
              <a:rPr lang="fr-FR" dirty="0" err="1"/>
              <a:t>heteroresistance</a:t>
            </a:r>
            <a:endParaRPr lang="fr-FR" dirty="0"/>
          </a:p>
        </p:txBody>
      </p:sp>
      <p:sp>
        <p:nvSpPr>
          <p:cNvPr id="6" name="Espace réservé du contenu 5">
            <a:extLst>
              <a:ext uri="{FF2B5EF4-FFF2-40B4-BE49-F238E27FC236}">
                <a16:creationId xmlns:a16="http://schemas.microsoft.com/office/drawing/2014/main" id="{A7329F11-EFCA-1091-55A7-833991BEDCDC}"/>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grpSp>
        <p:nvGrpSpPr>
          <p:cNvPr id="536" name="Groupe 535">
            <a:extLst>
              <a:ext uri="{FF2B5EF4-FFF2-40B4-BE49-F238E27FC236}">
                <a16:creationId xmlns:a16="http://schemas.microsoft.com/office/drawing/2014/main" id="{AEEA1BE9-72BD-278A-FA57-81964081E64C}"/>
              </a:ext>
            </a:extLst>
          </p:cNvPr>
          <p:cNvGrpSpPr/>
          <p:nvPr/>
        </p:nvGrpSpPr>
        <p:grpSpPr>
          <a:xfrm>
            <a:off x="1140354" y="1853775"/>
            <a:ext cx="3367399" cy="3286737"/>
            <a:chOff x="1153801" y="1579903"/>
            <a:chExt cx="3367399" cy="3286737"/>
          </a:xfrm>
        </p:grpSpPr>
        <p:grpSp>
          <p:nvGrpSpPr>
            <p:cNvPr id="110" name="Groupe 109">
              <a:extLst>
                <a:ext uri="{FF2B5EF4-FFF2-40B4-BE49-F238E27FC236}">
                  <a16:creationId xmlns:a16="http://schemas.microsoft.com/office/drawing/2014/main" id="{EB8893AA-F318-51BC-1E06-96F68E5FDD6D}"/>
                </a:ext>
              </a:extLst>
            </p:cNvPr>
            <p:cNvGrpSpPr/>
            <p:nvPr/>
          </p:nvGrpSpPr>
          <p:grpSpPr>
            <a:xfrm>
              <a:off x="1310392" y="2435902"/>
              <a:ext cx="3054217" cy="2207020"/>
              <a:chOff x="1655157" y="2435902"/>
              <a:chExt cx="3054217" cy="2207020"/>
            </a:xfrm>
          </p:grpSpPr>
          <p:graphicFrame>
            <p:nvGraphicFramePr>
              <p:cNvPr id="111" name="Graphique 110">
                <a:extLst>
                  <a:ext uri="{FF2B5EF4-FFF2-40B4-BE49-F238E27FC236}">
                    <a16:creationId xmlns:a16="http://schemas.microsoft.com/office/drawing/2014/main" id="{905F5A70-0D5C-AD2D-B999-329093425611}"/>
                  </a:ext>
                </a:extLst>
              </p:cNvPr>
              <p:cNvGraphicFramePr/>
              <p:nvPr/>
            </p:nvGraphicFramePr>
            <p:xfrm>
              <a:off x="2041528" y="2435902"/>
              <a:ext cx="709168" cy="2000304"/>
            </p:xfrm>
            <a:graphic>
              <a:graphicData uri="http://schemas.openxmlformats.org/drawingml/2006/chart">
                <c:chart xmlns:c="http://schemas.openxmlformats.org/drawingml/2006/chart" xmlns:r="http://schemas.openxmlformats.org/officeDocument/2006/relationships" r:id="rId2"/>
              </a:graphicData>
            </a:graphic>
          </p:graphicFrame>
          <p:sp>
            <p:nvSpPr>
              <p:cNvPr id="112" name="Text Box 4">
                <a:extLst>
                  <a:ext uri="{FF2B5EF4-FFF2-40B4-BE49-F238E27FC236}">
                    <a16:creationId xmlns:a16="http://schemas.microsoft.com/office/drawing/2014/main" id="{E514786A-E9DB-81E9-7755-CF3EC9F79DEF}"/>
                  </a:ext>
                </a:extLst>
              </p:cNvPr>
              <p:cNvSpPr txBox="1">
                <a:spLocks noChangeArrowheads="1"/>
              </p:cNvSpPr>
              <p:nvPr/>
            </p:nvSpPr>
            <p:spPr bwMode="auto">
              <a:xfrm rot="16200000">
                <a:off x="936713" y="3154346"/>
                <a:ext cx="1836998"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chemeClr val="tx1">
                        <a:lumMod val="75000"/>
                        <a:lumOff val="25000"/>
                      </a:schemeClr>
                    </a:solidFill>
                    <a:latin typeface="Arial"/>
                    <a:ea typeface="+mn-ea"/>
                    <a:cs typeface="Arial"/>
                  </a:rPr>
                  <a:t>Proportion of Total </a:t>
                </a:r>
                <a:r>
                  <a:rPr lang="da-DK" sz="1000" dirty="0" err="1">
                    <a:solidFill>
                      <a:schemeClr val="tx1">
                        <a:lumMod val="75000"/>
                        <a:lumOff val="25000"/>
                      </a:schemeClr>
                    </a:solidFill>
                    <a:latin typeface="Arial"/>
                    <a:ea typeface="+mn-ea"/>
                    <a:cs typeface="Arial"/>
                  </a:rPr>
                  <a:t>Colonies</a:t>
                </a:r>
                <a:r>
                  <a:rPr lang="da-DK" sz="1000" dirty="0">
                    <a:solidFill>
                      <a:schemeClr val="tx1">
                        <a:lumMod val="75000"/>
                        <a:lumOff val="25000"/>
                      </a:schemeClr>
                    </a:solidFill>
                    <a:latin typeface="Arial"/>
                    <a:ea typeface="+mn-ea"/>
                    <a:cs typeface="Arial"/>
                  </a:rPr>
                  <a:t> (Log</a:t>
                </a:r>
                <a:r>
                  <a:rPr lang="da-DK" sz="1000" baseline="-25000" dirty="0">
                    <a:solidFill>
                      <a:schemeClr val="tx1">
                        <a:lumMod val="75000"/>
                        <a:lumOff val="25000"/>
                      </a:schemeClr>
                    </a:solidFill>
                    <a:latin typeface="Arial"/>
                    <a:ea typeface="+mn-ea"/>
                    <a:cs typeface="Arial"/>
                  </a:rPr>
                  <a:t>10</a:t>
                </a:r>
                <a:r>
                  <a:rPr lang="da-DK" sz="1000" dirty="0">
                    <a:solidFill>
                      <a:schemeClr val="tx1">
                        <a:lumMod val="75000"/>
                        <a:lumOff val="25000"/>
                      </a:schemeClr>
                    </a:solidFill>
                    <a:latin typeface="Arial"/>
                    <a:ea typeface="+mn-ea"/>
                    <a:cs typeface="Arial"/>
                  </a:rPr>
                  <a:t>)</a:t>
                </a:r>
              </a:p>
            </p:txBody>
          </p:sp>
          <p:cxnSp>
            <p:nvCxnSpPr>
              <p:cNvPr id="113" name="Connecteur droit 112">
                <a:extLst>
                  <a:ext uri="{FF2B5EF4-FFF2-40B4-BE49-F238E27FC236}">
                    <a16:creationId xmlns:a16="http://schemas.microsoft.com/office/drawing/2014/main" id="{6F0A6B05-FE7B-8DD8-41F9-0A86BB3608DF}"/>
                  </a:ext>
                </a:extLst>
              </p:cNvPr>
              <p:cNvCxnSpPr/>
              <p:nvPr/>
            </p:nvCxnSpPr>
            <p:spPr>
              <a:xfrm>
                <a:off x="2251146" y="4186558"/>
                <a:ext cx="2341356"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14" name="ZoneTexte 113">
                <a:extLst>
                  <a:ext uri="{FF2B5EF4-FFF2-40B4-BE49-F238E27FC236}">
                    <a16:creationId xmlns:a16="http://schemas.microsoft.com/office/drawing/2014/main" id="{EC1C0719-167D-4F6D-F45B-233D533ADED8}"/>
                  </a:ext>
                </a:extLst>
              </p:cNvPr>
              <p:cNvSpPr txBox="1"/>
              <p:nvPr/>
            </p:nvSpPr>
            <p:spPr>
              <a:xfrm>
                <a:off x="2159964"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a:t>
                </a:r>
              </a:p>
            </p:txBody>
          </p:sp>
          <p:grpSp>
            <p:nvGrpSpPr>
              <p:cNvPr id="115" name="Groupe 114">
                <a:extLst>
                  <a:ext uri="{FF2B5EF4-FFF2-40B4-BE49-F238E27FC236}">
                    <a16:creationId xmlns:a16="http://schemas.microsoft.com/office/drawing/2014/main" id="{1174BB8B-0B53-316C-E806-D13370BC8FE7}"/>
                  </a:ext>
                </a:extLst>
              </p:cNvPr>
              <p:cNvGrpSpPr/>
              <p:nvPr/>
            </p:nvGrpSpPr>
            <p:grpSpPr>
              <a:xfrm>
                <a:off x="2408007" y="4173422"/>
                <a:ext cx="502061" cy="246221"/>
                <a:chOff x="2392132" y="4173422"/>
                <a:chExt cx="502061" cy="246221"/>
              </a:xfrm>
            </p:grpSpPr>
            <p:sp>
              <p:nvSpPr>
                <p:cNvPr id="132" name="ZoneTexte 131">
                  <a:extLst>
                    <a:ext uri="{FF2B5EF4-FFF2-40B4-BE49-F238E27FC236}">
                      <a16:creationId xmlns:a16="http://schemas.microsoft.com/office/drawing/2014/main" id="{339D3C7D-36CC-965C-5B11-E35CF491C285}"/>
                    </a:ext>
                  </a:extLst>
                </p:cNvPr>
                <p:cNvSpPr txBox="1"/>
                <p:nvPr/>
              </p:nvSpPr>
              <p:spPr>
                <a:xfrm>
                  <a:off x="2392132" y="4173422"/>
                  <a:ext cx="502061"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0.125</a:t>
                  </a:r>
                </a:p>
              </p:txBody>
            </p:sp>
            <p:cxnSp>
              <p:nvCxnSpPr>
                <p:cNvPr id="133" name="Connecteur droit 132">
                  <a:extLst>
                    <a:ext uri="{FF2B5EF4-FFF2-40B4-BE49-F238E27FC236}">
                      <a16:creationId xmlns:a16="http://schemas.microsoft.com/office/drawing/2014/main" id="{2FA01379-A920-1DC7-D94F-DF6ABE4E2DC2}"/>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e 115">
                <a:extLst>
                  <a:ext uri="{FF2B5EF4-FFF2-40B4-BE49-F238E27FC236}">
                    <a16:creationId xmlns:a16="http://schemas.microsoft.com/office/drawing/2014/main" id="{E36F1FB0-3CB5-FB85-1A6B-28B89561CEEF}"/>
                  </a:ext>
                </a:extLst>
              </p:cNvPr>
              <p:cNvGrpSpPr/>
              <p:nvPr/>
            </p:nvGrpSpPr>
            <p:grpSpPr>
              <a:xfrm>
                <a:off x="2824851" y="4173422"/>
                <a:ext cx="431528" cy="246221"/>
                <a:chOff x="2424801" y="4173422"/>
                <a:chExt cx="431528" cy="246221"/>
              </a:xfrm>
            </p:grpSpPr>
            <p:sp>
              <p:nvSpPr>
                <p:cNvPr id="130" name="ZoneTexte 129">
                  <a:extLst>
                    <a:ext uri="{FF2B5EF4-FFF2-40B4-BE49-F238E27FC236}">
                      <a16:creationId xmlns:a16="http://schemas.microsoft.com/office/drawing/2014/main" id="{540572ED-AA5D-17A4-112B-44377D4862CC}"/>
                    </a:ext>
                  </a:extLst>
                </p:cNvPr>
                <p:cNvSpPr txBox="1"/>
                <p:nvPr/>
              </p:nvSpPr>
              <p:spPr>
                <a:xfrm>
                  <a:off x="2424801" y="4173422"/>
                  <a:ext cx="43152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0.25</a:t>
                  </a:r>
                </a:p>
              </p:txBody>
            </p:sp>
            <p:cxnSp>
              <p:nvCxnSpPr>
                <p:cNvPr id="131" name="Connecteur droit 130">
                  <a:extLst>
                    <a:ext uri="{FF2B5EF4-FFF2-40B4-BE49-F238E27FC236}">
                      <a16:creationId xmlns:a16="http://schemas.microsoft.com/office/drawing/2014/main" id="{CBA81174-FFBD-8D7D-D829-DAE9E4C65C45}"/>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17" name="Groupe 116">
                <a:extLst>
                  <a:ext uri="{FF2B5EF4-FFF2-40B4-BE49-F238E27FC236}">
                    <a16:creationId xmlns:a16="http://schemas.microsoft.com/office/drawing/2014/main" id="{0F6321FE-847B-FF35-942B-587E31FBB404}"/>
                  </a:ext>
                </a:extLst>
              </p:cNvPr>
              <p:cNvGrpSpPr/>
              <p:nvPr/>
            </p:nvGrpSpPr>
            <p:grpSpPr>
              <a:xfrm>
                <a:off x="3238259" y="4173422"/>
                <a:ext cx="360996" cy="246221"/>
                <a:chOff x="2457209" y="4173422"/>
                <a:chExt cx="360996" cy="246221"/>
              </a:xfrm>
            </p:grpSpPr>
            <p:sp>
              <p:nvSpPr>
                <p:cNvPr id="128" name="ZoneTexte 127">
                  <a:extLst>
                    <a:ext uri="{FF2B5EF4-FFF2-40B4-BE49-F238E27FC236}">
                      <a16:creationId xmlns:a16="http://schemas.microsoft.com/office/drawing/2014/main" id="{25872811-E509-541A-5458-805B3CF01553}"/>
                    </a:ext>
                  </a:extLst>
                </p:cNvPr>
                <p:cNvSpPr txBox="1"/>
                <p:nvPr/>
              </p:nvSpPr>
              <p:spPr>
                <a:xfrm>
                  <a:off x="2457209" y="4173422"/>
                  <a:ext cx="360996"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0.5</a:t>
                  </a:r>
                </a:p>
              </p:txBody>
            </p:sp>
            <p:cxnSp>
              <p:nvCxnSpPr>
                <p:cNvPr id="129" name="Connecteur droit 128">
                  <a:extLst>
                    <a:ext uri="{FF2B5EF4-FFF2-40B4-BE49-F238E27FC236}">
                      <a16:creationId xmlns:a16="http://schemas.microsoft.com/office/drawing/2014/main" id="{80C7ABB7-B434-C9AB-D4A3-38081AF07CED}"/>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18" name="Groupe 117">
                <a:extLst>
                  <a:ext uri="{FF2B5EF4-FFF2-40B4-BE49-F238E27FC236}">
                    <a16:creationId xmlns:a16="http://schemas.microsoft.com/office/drawing/2014/main" id="{E833B928-AE6A-F113-863E-A70119B97FC7}"/>
                  </a:ext>
                </a:extLst>
              </p:cNvPr>
              <p:cNvGrpSpPr/>
              <p:nvPr/>
            </p:nvGrpSpPr>
            <p:grpSpPr>
              <a:xfrm>
                <a:off x="3666702" y="4173422"/>
                <a:ext cx="255198" cy="246221"/>
                <a:chOff x="2511002" y="4173422"/>
                <a:chExt cx="255198" cy="246221"/>
              </a:xfrm>
            </p:grpSpPr>
            <p:sp>
              <p:nvSpPr>
                <p:cNvPr id="126" name="ZoneTexte 125">
                  <a:extLst>
                    <a:ext uri="{FF2B5EF4-FFF2-40B4-BE49-F238E27FC236}">
                      <a16:creationId xmlns:a16="http://schemas.microsoft.com/office/drawing/2014/main" id="{2E32CCCA-795E-F256-001C-AAB98D11A677}"/>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1</a:t>
                  </a:r>
                </a:p>
              </p:txBody>
            </p:sp>
            <p:cxnSp>
              <p:nvCxnSpPr>
                <p:cNvPr id="127" name="Connecteur droit 126">
                  <a:extLst>
                    <a:ext uri="{FF2B5EF4-FFF2-40B4-BE49-F238E27FC236}">
                      <a16:creationId xmlns:a16="http://schemas.microsoft.com/office/drawing/2014/main" id="{65B846C0-087E-85F7-8FE8-A92F4E397ECE}"/>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19" name="Groupe 118">
                <a:extLst>
                  <a:ext uri="{FF2B5EF4-FFF2-40B4-BE49-F238E27FC236}">
                    <a16:creationId xmlns:a16="http://schemas.microsoft.com/office/drawing/2014/main" id="{4965F3A8-8C69-A1C9-1B0B-4F93CA428C95}"/>
                  </a:ext>
                </a:extLst>
              </p:cNvPr>
              <p:cNvGrpSpPr/>
              <p:nvPr/>
            </p:nvGrpSpPr>
            <p:grpSpPr>
              <a:xfrm>
                <a:off x="4060402" y="4173422"/>
                <a:ext cx="255198" cy="246221"/>
                <a:chOff x="2511002" y="4173422"/>
                <a:chExt cx="255198" cy="246221"/>
              </a:xfrm>
            </p:grpSpPr>
            <p:sp>
              <p:nvSpPr>
                <p:cNvPr id="124" name="ZoneTexte 123">
                  <a:extLst>
                    <a:ext uri="{FF2B5EF4-FFF2-40B4-BE49-F238E27FC236}">
                      <a16:creationId xmlns:a16="http://schemas.microsoft.com/office/drawing/2014/main" id="{B383219A-C49C-2B77-D723-D0788F0A8A16}"/>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2</a:t>
                  </a:r>
                </a:p>
              </p:txBody>
            </p:sp>
            <p:cxnSp>
              <p:nvCxnSpPr>
                <p:cNvPr id="125" name="Connecteur droit 124">
                  <a:extLst>
                    <a:ext uri="{FF2B5EF4-FFF2-40B4-BE49-F238E27FC236}">
                      <a16:creationId xmlns:a16="http://schemas.microsoft.com/office/drawing/2014/main" id="{F1DF6100-D45B-878B-7AD6-3EFDB6BC7FE2}"/>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20" name="Groupe 119">
                <a:extLst>
                  <a:ext uri="{FF2B5EF4-FFF2-40B4-BE49-F238E27FC236}">
                    <a16:creationId xmlns:a16="http://schemas.microsoft.com/office/drawing/2014/main" id="{0A636480-9F2C-5837-4D37-FB792BDA0861}"/>
                  </a:ext>
                </a:extLst>
              </p:cNvPr>
              <p:cNvGrpSpPr/>
              <p:nvPr/>
            </p:nvGrpSpPr>
            <p:grpSpPr>
              <a:xfrm>
                <a:off x="4454176" y="4173422"/>
                <a:ext cx="255198" cy="246221"/>
                <a:chOff x="2511002" y="4173422"/>
                <a:chExt cx="255198" cy="246221"/>
              </a:xfrm>
            </p:grpSpPr>
            <p:sp>
              <p:nvSpPr>
                <p:cNvPr id="122" name="ZoneTexte 121">
                  <a:extLst>
                    <a:ext uri="{FF2B5EF4-FFF2-40B4-BE49-F238E27FC236}">
                      <a16:creationId xmlns:a16="http://schemas.microsoft.com/office/drawing/2014/main" id="{9F1EEE02-9174-972D-23E6-6C27B4AC4EB3}"/>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4</a:t>
                  </a:r>
                </a:p>
              </p:txBody>
            </p:sp>
            <p:cxnSp>
              <p:nvCxnSpPr>
                <p:cNvPr id="123" name="Connecteur droit 122">
                  <a:extLst>
                    <a:ext uri="{FF2B5EF4-FFF2-40B4-BE49-F238E27FC236}">
                      <a16:creationId xmlns:a16="http://schemas.microsoft.com/office/drawing/2014/main" id="{66A84C54-BD9E-B2DA-7CFB-BAFE7786F300}"/>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121" name="Text Box 4">
                <a:extLst>
                  <a:ext uri="{FF2B5EF4-FFF2-40B4-BE49-F238E27FC236}">
                    <a16:creationId xmlns:a16="http://schemas.microsoft.com/office/drawing/2014/main" id="{399C9A61-283A-D6DC-AB12-D6C92AE6BE45}"/>
                  </a:ext>
                </a:extLst>
              </p:cNvPr>
              <p:cNvSpPr txBox="1">
                <a:spLocks noChangeArrowheads="1"/>
              </p:cNvSpPr>
              <p:nvPr/>
            </p:nvSpPr>
            <p:spPr bwMode="auto">
              <a:xfrm>
                <a:off x="2287564" y="4396701"/>
                <a:ext cx="2298760"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err="1">
                    <a:solidFill>
                      <a:schemeClr val="tx1">
                        <a:lumMod val="75000"/>
                        <a:lumOff val="25000"/>
                      </a:schemeClr>
                    </a:solidFill>
                    <a:latin typeface="Arial"/>
                    <a:ea typeface="+mn-ea"/>
                    <a:cs typeface="Arial"/>
                  </a:rPr>
                  <a:t>Breakpoint</a:t>
                </a:r>
                <a:r>
                  <a:rPr lang="da-DK" sz="1000" dirty="0">
                    <a:solidFill>
                      <a:schemeClr val="tx1">
                        <a:lumMod val="75000"/>
                        <a:lumOff val="25000"/>
                      </a:schemeClr>
                    </a:solidFill>
                    <a:latin typeface="Arial"/>
                    <a:ea typeface="+mn-ea"/>
                    <a:cs typeface="Arial"/>
                  </a:rPr>
                  <a:t> (X)</a:t>
                </a:r>
              </a:p>
            </p:txBody>
          </p:sp>
        </p:grpSp>
        <p:grpSp>
          <p:nvGrpSpPr>
            <p:cNvPr id="106" name="Groupe 105">
              <a:extLst>
                <a:ext uri="{FF2B5EF4-FFF2-40B4-BE49-F238E27FC236}">
                  <a16:creationId xmlns:a16="http://schemas.microsoft.com/office/drawing/2014/main" id="{0CEA7B1F-AA18-B37E-BA9D-F628868B923E}"/>
                </a:ext>
              </a:extLst>
            </p:cNvPr>
            <p:cNvGrpSpPr/>
            <p:nvPr/>
          </p:nvGrpSpPr>
          <p:grpSpPr>
            <a:xfrm>
              <a:off x="1898206" y="2472962"/>
              <a:ext cx="2366345" cy="1738875"/>
              <a:chOff x="2242971" y="2472962"/>
              <a:chExt cx="2366345" cy="1738875"/>
            </a:xfrm>
          </p:grpSpPr>
          <p:grpSp>
            <p:nvGrpSpPr>
              <p:cNvPr id="93" name="Groupe 92">
                <a:extLst>
                  <a:ext uri="{FF2B5EF4-FFF2-40B4-BE49-F238E27FC236}">
                    <a16:creationId xmlns:a16="http://schemas.microsoft.com/office/drawing/2014/main" id="{FE75105C-227F-9737-9D85-E2A089F3B720}"/>
                  </a:ext>
                </a:extLst>
              </p:cNvPr>
              <p:cNvGrpSpPr/>
              <p:nvPr/>
            </p:nvGrpSpPr>
            <p:grpSpPr>
              <a:xfrm>
                <a:off x="2645706" y="3715200"/>
                <a:ext cx="65959" cy="85275"/>
                <a:chOff x="11388673" y="2427334"/>
                <a:chExt cx="65959" cy="85275"/>
              </a:xfrm>
            </p:grpSpPr>
            <p:cxnSp>
              <p:nvCxnSpPr>
                <p:cNvPr id="94" name="Connecteur droit 93">
                  <a:extLst>
                    <a:ext uri="{FF2B5EF4-FFF2-40B4-BE49-F238E27FC236}">
                      <a16:creationId xmlns:a16="http://schemas.microsoft.com/office/drawing/2014/main" id="{363156E0-2B05-56B1-3613-550F50773BBA}"/>
                    </a:ext>
                  </a:extLst>
                </p:cNvPr>
                <p:cNvCxnSpPr>
                  <a:cxnSpLocks/>
                  <a:endCxn id="85" idx="1"/>
                </p:cNvCxnSpPr>
                <p:nvPr/>
              </p:nvCxnSpPr>
              <p:spPr>
                <a:xfrm flipH="1">
                  <a:off x="11419492" y="2427334"/>
                  <a:ext cx="2160" cy="85275"/>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95" name="Connecteur droit 94">
                  <a:extLst>
                    <a:ext uri="{FF2B5EF4-FFF2-40B4-BE49-F238E27FC236}">
                      <a16:creationId xmlns:a16="http://schemas.microsoft.com/office/drawing/2014/main" id="{44C26A20-47AF-71DC-4B4A-DE90F0B0C8D5}"/>
                    </a:ext>
                  </a:extLst>
                </p:cNvPr>
                <p:cNvCxnSpPr>
                  <a:cxnSpLocks/>
                </p:cNvCxnSpPr>
                <p:nvPr/>
              </p:nvCxnSpPr>
              <p:spPr>
                <a:xfrm>
                  <a:off x="11388673" y="2427334"/>
                  <a:ext cx="65959"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92" name="Triangle 91">
                <a:extLst>
                  <a:ext uri="{FF2B5EF4-FFF2-40B4-BE49-F238E27FC236}">
                    <a16:creationId xmlns:a16="http://schemas.microsoft.com/office/drawing/2014/main" id="{DD5175F7-AEE5-5279-0C01-9E4FEF3711D8}"/>
                  </a:ext>
                </a:extLst>
              </p:cNvPr>
              <p:cNvSpPr>
                <a:spLocks noChangeAspect="1"/>
              </p:cNvSpPr>
              <p:nvPr/>
            </p:nvSpPr>
            <p:spPr>
              <a:xfrm rot="10800000">
                <a:off x="3011321" y="381281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8" name="Triangle 97">
                <a:extLst>
                  <a:ext uri="{FF2B5EF4-FFF2-40B4-BE49-F238E27FC236}">
                    <a16:creationId xmlns:a16="http://schemas.microsoft.com/office/drawing/2014/main" id="{C5AB9531-7628-DA97-EF85-BE54AFE8B7ED}"/>
                  </a:ext>
                </a:extLst>
              </p:cNvPr>
              <p:cNvSpPr>
                <a:spLocks noChangeAspect="1"/>
              </p:cNvSpPr>
              <p:nvPr/>
            </p:nvSpPr>
            <p:spPr>
              <a:xfrm rot="10800000">
                <a:off x="3389146" y="410808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9" name="Triangle 98">
                <a:extLst>
                  <a:ext uri="{FF2B5EF4-FFF2-40B4-BE49-F238E27FC236}">
                    <a16:creationId xmlns:a16="http://schemas.microsoft.com/office/drawing/2014/main" id="{DE1FADC3-4BBA-FAF2-4A3E-D7DADF4A8FE4}"/>
                  </a:ext>
                </a:extLst>
              </p:cNvPr>
              <p:cNvSpPr>
                <a:spLocks noChangeAspect="1"/>
              </p:cNvSpPr>
              <p:nvPr/>
            </p:nvSpPr>
            <p:spPr>
              <a:xfrm rot="10800000">
                <a:off x="3760621" y="413983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Triangle 99">
                <a:extLst>
                  <a:ext uri="{FF2B5EF4-FFF2-40B4-BE49-F238E27FC236}">
                    <a16:creationId xmlns:a16="http://schemas.microsoft.com/office/drawing/2014/main" id="{830F2FA5-611C-8ADF-11F8-FF7C281667C9}"/>
                  </a:ext>
                </a:extLst>
              </p:cNvPr>
              <p:cNvSpPr>
                <a:spLocks noChangeAspect="1"/>
              </p:cNvSpPr>
              <p:nvPr/>
            </p:nvSpPr>
            <p:spPr>
              <a:xfrm rot="10800000">
                <a:off x="4144796" y="413983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1" name="Triangle 100">
                <a:extLst>
                  <a:ext uri="{FF2B5EF4-FFF2-40B4-BE49-F238E27FC236}">
                    <a16:creationId xmlns:a16="http://schemas.microsoft.com/office/drawing/2014/main" id="{AC3EF3C1-28F7-7138-EA94-D43CFAE00400}"/>
                  </a:ext>
                </a:extLst>
              </p:cNvPr>
              <p:cNvSpPr>
                <a:spLocks noChangeAspect="1"/>
              </p:cNvSpPr>
              <p:nvPr/>
            </p:nvSpPr>
            <p:spPr>
              <a:xfrm rot="10800000">
                <a:off x="4525796" y="413983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 name="Triangle 101">
                <a:extLst>
                  <a:ext uri="{FF2B5EF4-FFF2-40B4-BE49-F238E27FC236}">
                    <a16:creationId xmlns:a16="http://schemas.microsoft.com/office/drawing/2014/main" id="{6FF57DD2-14BA-1A67-2C54-AEAB3EDF3BFA}"/>
                  </a:ext>
                </a:extLst>
              </p:cNvPr>
              <p:cNvSpPr>
                <a:spLocks noChangeAspect="1"/>
              </p:cNvSpPr>
              <p:nvPr/>
            </p:nvSpPr>
            <p:spPr>
              <a:xfrm rot="10800000">
                <a:off x="2633496" y="374931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 name="Triangle 102">
                <a:extLst>
                  <a:ext uri="{FF2B5EF4-FFF2-40B4-BE49-F238E27FC236}">
                    <a16:creationId xmlns:a16="http://schemas.microsoft.com/office/drawing/2014/main" id="{84425FB5-FEE6-8C98-365E-7F9EDFB8A022}"/>
                  </a:ext>
                </a:extLst>
              </p:cNvPr>
              <p:cNvSpPr>
                <a:spLocks noChangeAspect="1"/>
              </p:cNvSpPr>
              <p:nvPr/>
            </p:nvSpPr>
            <p:spPr>
              <a:xfrm rot="10800000">
                <a:off x="2242971" y="247296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Forme libre 104">
                <a:extLst>
                  <a:ext uri="{FF2B5EF4-FFF2-40B4-BE49-F238E27FC236}">
                    <a16:creationId xmlns:a16="http://schemas.microsoft.com/office/drawing/2014/main" id="{67ED651E-DCD7-8E28-6C3B-410A5000AF2F}"/>
                  </a:ext>
                </a:extLst>
              </p:cNvPr>
              <p:cNvSpPr/>
              <p:nvPr/>
            </p:nvSpPr>
            <p:spPr>
              <a:xfrm>
                <a:off x="2298940" y="2501660"/>
                <a:ext cx="2277373" cy="1677838"/>
              </a:xfrm>
              <a:custGeom>
                <a:avLst/>
                <a:gdLst>
                  <a:gd name="connsiteX0" fmla="*/ 0 w 2277373"/>
                  <a:gd name="connsiteY0" fmla="*/ 0 h 1677838"/>
                  <a:gd name="connsiteX1" fmla="*/ 375249 w 2277373"/>
                  <a:gd name="connsiteY1" fmla="*/ 1293963 h 1677838"/>
                  <a:gd name="connsiteX2" fmla="*/ 759124 w 2277373"/>
                  <a:gd name="connsiteY2" fmla="*/ 1341408 h 1677838"/>
                  <a:gd name="connsiteX3" fmla="*/ 1138686 w 2277373"/>
                  <a:gd name="connsiteY3" fmla="*/ 1651959 h 1677838"/>
                  <a:gd name="connsiteX4" fmla="*/ 1509622 w 2277373"/>
                  <a:gd name="connsiteY4" fmla="*/ 1677838 h 1677838"/>
                  <a:gd name="connsiteX5" fmla="*/ 2277373 w 2277373"/>
                  <a:gd name="connsiteY5" fmla="*/ 1677838 h 167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7373" h="1677838">
                    <a:moveTo>
                      <a:pt x="0" y="0"/>
                    </a:moveTo>
                    <a:lnTo>
                      <a:pt x="375249" y="1293963"/>
                    </a:lnTo>
                    <a:lnTo>
                      <a:pt x="759124" y="1341408"/>
                    </a:lnTo>
                    <a:lnTo>
                      <a:pt x="1138686" y="1651959"/>
                    </a:lnTo>
                    <a:lnTo>
                      <a:pt x="1509622" y="1677838"/>
                    </a:lnTo>
                    <a:lnTo>
                      <a:pt x="2277373" y="1677838"/>
                    </a:lnTo>
                  </a:path>
                </a:pathLst>
              </a:custGeom>
              <a:noFill/>
              <a:ln>
                <a:solidFill>
                  <a:schemeClr val="tx1">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77" name="Groupe 76">
              <a:extLst>
                <a:ext uri="{FF2B5EF4-FFF2-40B4-BE49-F238E27FC236}">
                  <a16:creationId xmlns:a16="http://schemas.microsoft.com/office/drawing/2014/main" id="{68CFC0D1-8A5C-FE1B-7C0D-0F88D75BF7F9}"/>
                </a:ext>
              </a:extLst>
            </p:cNvPr>
            <p:cNvGrpSpPr/>
            <p:nvPr/>
          </p:nvGrpSpPr>
          <p:grpSpPr>
            <a:xfrm>
              <a:off x="1903672" y="2459681"/>
              <a:ext cx="2361438" cy="1439783"/>
              <a:chOff x="2248437" y="2459681"/>
              <a:chExt cx="2361438" cy="1439783"/>
            </a:xfrm>
          </p:grpSpPr>
          <p:grpSp>
            <p:nvGrpSpPr>
              <p:cNvPr id="67" name="Groupe 66">
                <a:extLst>
                  <a:ext uri="{FF2B5EF4-FFF2-40B4-BE49-F238E27FC236}">
                    <a16:creationId xmlns:a16="http://schemas.microsoft.com/office/drawing/2014/main" id="{A40DD897-34BD-2862-0466-3C5D4184BA8E}"/>
                  </a:ext>
                </a:extLst>
              </p:cNvPr>
              <p:cNvGrpSpPr/>
              <p:nvPr/>
            </p:nvGrpSpPr>
            <p:grpSpPr>
              <a:xfrm>
                <a:off x="4159895" y="3741903"/>
                <a:ext cx="65959" cy="112115"/>
                <a:chOff x="11388673" y="2553493"/>
                <a:chExt cx="65959" cy="112115"/>
              </a:xfrm>
            </p:grpSpPr>
            <p:cxnSp>
              <p:nvCxnSpPr>
                <p:cNvPr id="68" name="Connecteur droit 67">
                  <a:extLst>
                    <a:ext uri="{FF2B5EF4-FFF2-40B4-BE49-F238E27FC236}">
                      <a16:creationId xmlns:a16="http://schemas.microsoft.com/office/drawing/2014/main" id="{46EA548A-051E-B988-2488-BEEF90B48856}"/>
                    </a:ext>
                  </a:extLst>
                </p:cNvPr>
                <p:cNvCxnSpPr>
                  <a:cxnSpLocks/>
                  <a:stCxn id="58" idx="0"/>
                </p:cNvCxnSpPr>
                <p:nvPr/>
              </p:nvCxnSpPr>
              <p:spPr>
                <a:xfrm flipH="1">
                  <a:off x="11421652" y="2553493"/>
                  <a:ext cx="2866" cy="112115"/>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DDFED439-289F-14E1-FA96-AC5C5BA7F2B8}"/>
                    </a:ext>
                  </a:extLst>
                </p:cNvPr>
                <p:cNvCxnSpPr>
                  <a:cxnSpLocks/>
                </p:cNvCxnSpPr>
                <p:nvPr/>
              </p:nvCxnSpPr>
              <p:spPr>
                <a:xfrm>
                  <a:off x="11388673" y="2661313"/>
                  <a:ext cx="65959"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grpSp>
          <p:grpSp>
            <p:nvGrpSpPr>
              <p:cNvPr id="63" name="Groupe 62">
                <a:extLst>
                  <a:ext uri="{FF2B5EF4-FFF2-40B4-BE49-F238E27FC236}">
                    <a16:creationId xmlns:a16="http://schemas.microsoft.com/office/drawing/2014/main" id="{204CC0DE-357F-D287-9805-226028D0580B}"/>
                  </a:ext>
                </a:extLst>
              </p:cNvPr>
              <p:cNvGrpSpPr/>
              <p:nvPr/>
            </p:nvGrpSpPr>
            <p:grpSpPr>
              <a:xfrm>
                <a:off x="4540895" y="3755464"/>
                <a:ext cx="65959" cy="144000"/>
                <a:chOff x="11388673" y="2503534"/>
                <a:chExt cx="65959" cy="144000"/>
              </a:xfrm>
            </p:grpSpPr>
            <p:cxnSp>
              <p:nvCxnSpPr>
                <p:cNvPr id="64" name="Connecteur droit 63">
                  <a:extLst>
                    <a:ext uri="{FF2B5EF4-FFF2-40B4-BE49-F238E27FC236}">
                      <a16:creationId xmlns:a16="http://schemas.microsoft.com/office/drawing/2014/main" id="{C9E15D0D-44C3-E752-82A3-27014037480B}"/>
                    </a:ext>
                  </a:extLst>
                </p:cNvPr>
                <p:cNvCxnSpPr>
                  <a:cxnSpLocks/>
                  <a:endCxn id="59" idx="4"/>
                </p:cNvCxnSpPr>
                <p:nvPr/>
              </p:nvCxnSpPr>
              <p:spPr>
                <a:xfrm>
                  <a:off x="11421652" y="2503534"/>
                  <a:ext cx="1" cy="14400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3E929A6B-349B-E18E-AE28-45E41C5B787A}"/>
                    </a:ext>
                  </a:extLst>
                </p:cNvPr>
                <p:cNvCxnSpPr>
                  <a:cxnSpLocks/>
                </p:cNvCxnSpPr>
                <p:nvPr/>
              </p:nvCxnSpPr>
              <p:spPr>
                <a:xfrm>
                  <a:off x="11388673" y="2503534"/>
                  <a:ext cx="65959"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grpSp>
          <p:sp>
            <p:nvSpPr>
              <p:cNvPr id="53" name="Ellipse 52">
                <a:extLst>
                  <a:ext uri="{FF2B5EF4-FFF2-40B4-BE49-F238E27FC236}">
                    <a16:creationId xmlns:a16="http://schemas.microsoft.com/office/drawing/2014/main" id="{674519D3-EA58-0C96-B119-0254FD236829}"/>
                  </a:ext>
                </a:extLst>
              </p:cNvPr>
              <p:cNvSpPr>
                <a:spLocks noChangeAspect="1"/>
              </p:cNvSpPr>
              <p:nvPr/>
            </p:nvSpPr>
            <p:spPr>
              <a:xfrm>
                <a:off x="2248437" y="2459681"/>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Ellipse 53">
                <a:extLst>
                  <a:ext uri="{FF2B5EF4-FFF2-40B4-BE49-F238E27FC236}">
                    <a16:creationId xmlns:a16="http://schemas.microsoft.com/office/drawing/2014/main" id="{12C3BF86-EDAC-F042-25C8-8FAB03C64FAC}"/>
                  </a:ext>
                </a:extLst>
              </p:cNvPr>
              <p:cNvSpPr>
                <a:spLocks noChangeAspect="1"/>
              </p:cNvSpPr>
              <p:nvPr/>
            </p:nvSpPr>
            <p:spPr>
              <a:xfrm>
                <a:off x="2636886" y="3745341"/>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Ellipse 54">
                <a:extLst>
                  <a:ext uri="{FF2B5EF4-FFF2-40B4-BE49-F238E27FC236}">
                    <a16:creationId xmlns:a16="http://schemas.microsoft.com/office/drawing/2014/main" id="{FD720D7D-B8E6-271A-2511-5BDFD86F2411}"/>
                  </a:ext>
                </a:extLst>
              </p:cNvPr>
              <p:cNvSpPr>
                <a:spLocks noChangeAspect="1"/>
              </p:cNvSpPr>
              <p:nvPr/>
            </p:nvSpPr>
            <p:spPr>
              <a:xfrm>
                <a:off x="3008146" y="3690340"/>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Ellipse 57">
                <a:extLst>
                  <a:ext uri="{FF2B5EF4-FFF2-40B4-BE49-F238E27FC236}">
                    <a16:creationId xmlns:a16="http://schemas.microsoft.com/office/drawing/2014/main" id="{18F52A56-F15A-6371-0572-BC2146275F28}"/>
                  </a:ext>
                </a:extLst>
              </p:cNvPr>
              <p:cNvSpPr>
                <a:spLocks noChangeAspect="1"/>
              </p:cNvSpPr>
              <p:nvPr/>
            </p:nvSpPr>
            <p:spPr>
              <a:xfrm>
                <a:off x="4159740" y="3741903"/>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Ellipse 58">
                <a:extLst>
                  <a:ext uri="{FF2B5EF4-FFF2-40B4-BE49-F238E27FC236}">
                    <a16:creationId xmlns:a16="http://schemas.microsoft.com/office/drawing/2014/main" id="{ED15E76B-EEDA-1D48-870F-E76CE5816DDC}"/>
                  </a:ext>
                </a:extLst>
              </p:cNvPr>
              <p:cNvSpPr>
                <a:spLocks noChangeAspect="1"/>
              </p:cNvSpPr>
              <p:nvPr/>
            </p:nvSpPr>
            <p:spPr>
              <a:xfrm>
                <a:off x="4537875" y="3779716"/>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Forme libre 59">
                <a:extLst>
                  <a:ext uri="{FF2B5EF4-FFF2-40B4-BE49-F238E27FC236}">
                    <a16:creationId xmlns:a16="http://schemas.microsoft.com/office/drawing/2014/main" id="{375D573C-64CE-F253-83B4-4805F2ACD39F}"/>
                  </a:ext>
                </a:extLst>
              </p:cNvPr>
              <p:cNvSpPr/>
              <p:nvPr/>
            </p:nvSpPr>
            <p:spPr>
              <a:xfrm>
                <a:off x="2286000" y="2488818"/>
                <a:ext cx="2289438" cy="1333787"/>
              </a:xfrm>
              <a:custGeom>
                <a:avLst/>
                <a:gdLst>
                  <a:gd name="connsiteX0" fmla="*/ 0 w 2289438"/>
                  <a:gd name="connsiteY0" fmla="*/ 0 h 1333787"/>
                  <a:gd name="connsiteX1" fmla="*/ 391886 w 2289438"/>
                  <a:gd name="connsiteY1" fmla="*/ 1316599 h 1333787"/>
                  <a:gd name="connsiteX2" fmla="*/ 770021 w 2289438"/>
                  <a:gd name="connsiteY2" fmla="*/ 1251284 h 1333787"/>
                  <a:gd name="connsiteX3" fmla="*/ 1144719 w 2289438"/>
                  <a:gd name="connsiteY3" fmla="*/ 1244409 h 1333787"/>
                  <a:gd name="connsiteX4" fmla="*/ 1536605 w 2289438"/>
                  <a:gd name="connsiteY4" fmla="*/ 1240971 h 1333787"/>
                  <a:gd name="connsiteX5" fmla="*/ 1918177 w 2289438"/>
                  <a:gd name="connsiteY5" fmla="*/ 1292535 h 1333787"/>
                  <a:gd name="connsiteX6" fmla="*/ 2289438 w 2289438"/>
                  <a:gd name="connsiteY6" fmla="*/ 1333787 h 133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438" h="1333787">
                    <a:moveTo>
                      <a:pt x="0" y="0"/>
                    </a:moveTo>
                    <a:lnTo>
                      <a:pt x="391886" y="1316599"/>
                    </a:lnTo>
                    <a:lnTo>
                      <a:pt x="770021" y="1251284"/>
                    </a:lnTo>
                    <a:lnTo>
                      <a:pt x="1144719" y="1244409"/>
                    </a:lnTo>
                    <a:lnTo>
                      <a:pt x="1536605" y="1240971"/>
                    </a:lnTo>
                    <a:lnTo>
                      <a:pt x="1918177" y="1292535"/>
                    </a:lnTo>
                    <a:lnTo>
                      <a:pt x="2289438" y="1333787"/>
                    </a:lnTo>
                  </a:path>
                </a:pathLst>
              </a:custGeom>
              <a:noFill/>
              <a:ln w="19050">
                <a:solidFill>
                  <a:srgbClr val="00206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Rectangle 74">
                <a:extLst>
                  <a:ext uri="{FF2B5EF4-FFF2-40B4-BE49-F238E27FC236}">
                    <a16:creationId xmlns:a16="http://schemas.microsoft.com/office/drawing/2014/main" id="{684C9368-D175-0363-E5EB-6A3A03B9ED19}"/>
                  </a:ext>
                </a:extLst>
              </p:cNvPr>
              <p:cNvSpPr>
                <a:spLocks noChangeAspect="1"/>
              </p:cNvSpPr>
              <p:nvPr/>
            </p:nvSpPr>
            <p:spPr>
              <a:xfrm>
                <a:off x="3398537" y="3690835"/>
                <a:ext cx="72000" cy="72000"/>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Rectangle 75">
                <a:extLst>
                  <a:ext uri="{FF2B5EF4-FFF2-40B4-BE49-F238E27FC236}">
                    <a16:creationId xmlns:a16="http://schemas.microsoft.com/office/drawing/2014/main" id="{D1026D3F-A8EC-7515-027C-4C9C81201045}"/>
                  </a:ext>
                </a:extLst>
              </p:cNvPr>
              <p:cNvSpPr>
                <a:spLocks noChangeAspect="1"/>
              </p:cNvSpPr>
              <p:nvPr/>
            </p:nvSpPr>
            <p:spPr>
              <a:xfrm>
                <a:off x="3782712" y="3687660"/>
                <a:ext cx="72000" cy="72000"/>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7" name="Groupe 96">
              <a:extLst>
                <a:ext uri="{FF2B5EF4-FFF2-40B4-BE49-F238E27FC236}">
                  <a16:creationId xmlns:a16="http://schemas.microsoft.com/office/drawing/2014/main" id="{0183BE63-B5DF-FA41-6F99-AB532CE09F57}"/>
                </a:ext>
              </a:extLst>
            </p:cNvPr>
            <p:cNvGrpSpPr/>
            <p:nvPr/>
          </p:nvGrpSpPr>
          <p:grpSpPr>
            <a:xfrm>
              <a:off x="1906297" y="2454312"/>
              <a:ext cx="2379045" cy="1764275"/>
              <a:chOff x="2251062" y="2454312"/>
              <a:chExt cx="2379045" cy="1764275"/>
            </a:xfrm>
          </p:grpSpPr>
          <p:sp>
            <p:nvSpPr>
              <p:cNvPr id="78" name="Triangle 77">
                <a:extLst>
                  <a:ext uri="{FF2B5EF4-FFF2-40B4-BE49-F238E27FC236}">
                    <a16:creationId xmlns:a16="http://schemas.microsoft.com/office/drawing/2014/main" id="{7E9582FF-723A-AE89-8DF9-EA9C9FEAA800}"/>
                  </a:ext>
                </a:extLst>
              </p:cNvPr>
              <p:cNvSpPr>
                <a:spLocks noChangeAspect="1"/>
              </p:cNvSpPr>
              <p:nvPr/>
            </p:nvSpPr>
            <p:spPr>
              <a:xfrm>
                <a:off x="2251062" y="245431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Triangle 78">
                <a:extLst>
                  <a:ext uri="{FF2B5EF4-FFF2-40B4-BE49-F238E27FC236}">
                    <a16:creationId xmlns:a16="http://schemas.microsoft.com/office/drawing/2014/main" id="{2C383FC3-94A0-D7F5-0A1E-7C799E5FFB1B}"/>
                  </a:ext>
                </a:extLst>
              </p:cNvPr>
              <p:cNvSpPr>
                <a:spLocks noChangeAspect="1"/>
              </p:cNvSpPr>
              <p:nvPr/>
            </p:nvSpPr>
            <p:spPr>
              <a:xfrm>
                <a:off x="2635237" y="37401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Triangle 79">
                <a:extLst>
                  <a:ext uri="{FF2B5EF4-FFF2-40B4-BE49-F238E27FC236}">
                    <a16:creationId xmlns:a16="http://schemas.microsoft.com/office/drawing/2014/main" id="{66974DA3-C798-BA65-D9C6-E47687416834}"/>
                  </a:ext>
                </a:extLst>
              </p:cNvPr>
              <p:cNvSpPr>
                <a:spLocks noChangeAspect="1"/>
              </p:cNvSpPr>
              <p:nvPr/>
            </p:nvSpPr>
            <p:spPr>
              <a:xfrm>
                <a:off x="2997187" y="39179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Triangle 80">
                <a:extLst>
                  <a:ext uri="{FF2B5EF4-FFF2-40B4-BE49-F238E27FC236}">
                    <a16:creationId xmlns:a16="http://schemas.microsoft.com/office/drawing/2014/main" id="{54F61775-A141-2C61-782B-5C1E3EE19FA3}"/>
                  </a:ext>
                </a:extLst>
              </p:cNvPr>
              <p:cNvSpPr>
                <a:spLocks noChangeAspect="1"/>
              </p:cNvSpPr>
              <p:nvPr/>
            </p:nvSpPr>
            <p:spPr>
              <a:xfrm>
                <a:off x="3384537" y="41338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2" name="Triangle 81">
                <a:extLst>
                  <a:ext uri="{FF2B5EF4-FFF2-40B4-BE49-F238E27FC236}">
                    <a16:creationId xmlns:a16="http://schemas.microsoft.com/office/drawing/2014/main" id="{79C0DDCE-D85A-277D-28F6-701B0697A378}"/>
                  </a:ext>
                </a:extLst>
              </p:cNvPr>
              <p:cNvSpPr>
                <a:spLocks noChangeAspect="1"/>
              </p:cNvSpPr>
              <p:nvPr/>
            </p:nvSpPr>
            <p:spPr>
              <a:xfrm>
                <a:off x="3765537" y="414023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3" name="Triangle 82">
                <a:extLst>
                  <a:ext uri="{FF2B5EF4-FFF2-40B4-BE49-F238E27FC236}">
                    <a16:creationId xmlns:a16="http://schemas.microsoft.com/office/drawing/2014/main" id="{C7C57A5A-BD26-0DDC-064F-583419636D33}"/>
                  </a:ext>
                </a:extLst>
              </p:cNvPr>
              <p:cNvSpPr>
                <a:spLocks noChangeAspect="1"/>
              </p:cNvSpPr>
              <p:nvPr/>
            </p:nvSpPr>
            <p:spPr>
              <a:xfrm>
                <a:off x="4146537" y="414023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4" name="Triangle 83">
                <a:extLst>
                  <a:ext uri="{FF2B5EF4-FFF2-40B4-BE49-F238E27FC236}">
                    <a16:creationId xmlns:a16="http://schemas.microsoft.com/office/drawing/2014/main" id="{9CF9CD41-8E75-1C17-7337-834DAF96B1B2}"/>
                  </a:ext>
                </a:extLst>
              </p:cNvPr>
              <p:cNvSpPr>
                <a:spLocks noChangeAspect="1"/>
              </p:cNvSpPr>
              <p:nvPr/>
            </p:nvSpPr>
            <p:spPr>
              <a:xfrm>
                <a:off x="4546587" y="41465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6" name="Groupe 85">
                <a:extLst>
                  <a:ext uri="{FF2B5EF4-FFF2-40B4-BE49-F238E27FC236}">
                    <a16:creationId xmlns:a16="http://schemas.microsoft.com/office/drawing/2014/main" id="{C6B72365-794D-00E4-3B0D-7B0020C33533}"/>
                  </a:ext>
                </a:extLst>
              </p:cNvPr>
              <p:cNvGrpSpPr/>
              <p:nvPr/>
            </p:nvGrpSpPr>
            <p:grpSpPr>
              <a:xfrm>
                <a:off x="2642927" y="3663601"/>
                <a:ext cx="65959" cy="238274"/>
                <a:chOff x="11388673" y="2427334"/>
                <a:chExt cx="65959" cy="238274"/>
              </a:xfrm>
            </p:grpSpPr>
            <p:cxnSp>
              <p:nvCxnSpPr>
                <p:cNvPr id="87" name="Connecteur droit 86">
                  <a:extLst>
                    <a:ext uri="{FF2B5EF4-FFF2-40B4-BE49-F238E27FC236}">
                      <a16:creationId xmlns:a16="http://schemas.microsoft.com/office/drawing/2014/main" id="{3C4475CC-4A70-1C69-ADFB-DB5B54EF7BCE}"/>
                    </a:ext>
                  </a:extLst>
                </p:cNvPr>
                <p:cNvCxnSpPr>
                  <a:cxnSpLocks/>
                </p:cNvCxnSpPr>
                <p:nvPr/>
              </p:nvCxnSpPr>
              <p:spPr>
                <a:xfrm>
                  <a:off x="11421652" y="2427334"/>
                  <a:ext cx="0" cy="238274"/>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88" name="Connecteur droit 87">
                  <a:extLst>
                    <a:ext uri="{FF2B5EF4-FFF2-40B4-BE49-F238E27FC236}">
                      <a16:creationId xmlns:a16="http://schemas.microsoft.com/office/drawing/2014/main" id="{7788ECDC-A976-32B0-031D-98DC229F6C3E}"/>
                    </a:ext>
                  </a:extLst>
                </p:cNvPr>
                <p:cNvCxnSpPr>
                  <a:cxnSpLocks/>
                </p:cNvCxnSpPr>
                <p:nvPr/>
              </p:nvCxnSpPr>
              <p:spPr>
                <a:xfrm>
                  <a:off x="11388673" y="2427334"/>
                  <a:ext cx="65959"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89" name="Connecteur droit 88">
                  <a:extLst>
                    <a:ext uri="{FF2B5EF4-FFF2-40B4-BE49-F238E27FC236}">
                      <a16:creationId xmlns:a16="http://schemas.microsoft.com/office/drawing/2014/main" id="{10A74985-EB48-A849-260F-E8C451BD15B9}"/>
                    </a:ext>
                  </a:extLst>
                </p:cNvPr>
                <p:cNvCxnSpPr>
                  <a:cxnSpLocks/>
                </p:cNvCxnSpPr>
                <p:nvPr/>
              </p:nvCxnSpPr>
              <p:spPr>
                <a:xfrm>
                  <a:off x="11388673" y="2661313"/>
                  <a:ext cx="65959"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grpSp>
          <p:sp>
            <p:nvSpPr>
              <p:cNvPr id="85" name="Forme libre 84">
                <a:extLst>
                  <a:ext uri="{FF2B5EF4-FFF2-40B4-BE49-F238E27FC236}">
                    <a16:creationId xmlns:a16="http://schemas.microsoft.com/office/drawing/2014/main" id="{E0737C1C-D136-27C9-474F-BC7AA4B61CEC}"/>
                  </a:ext>
                </a:extLst>
              </p:cNvPr>
              <p:cNvSpPr/>
              <p:nvPr/>
            </p:nvSpPr>
            <p:spPr>
              <a:xfrm>
                <a:off x="2292350" y="2501900"/>
                <a:ext cx="2298700" cy="1685925"/>
              </a:xfrm>
              <a:custGeom>
                <a:avLst/>
                <a:gdLst>
                  <a:gd name="connsiteX0" fmla="*/ 0 w 2298700"/>
                  <a:gd name="connsiteY0" fmla="*/ 0 h 1685925"/>
                  <a:gd name="connsiteX1" fmla="*/ 384175 w 2298700"/>
                  <a:gd name="connsiteY1" fmla="*/ 1298575 h 1685925"/>
                  <a:gd name="connsiteX2" fmla="*/ 762000 w 2298700"/>
                  <a:gd name="connsiteY2" fmla="*/ 1463675 h 1685925"/>
                  <a:gd name="connsiteX3" fmla="*/ 1139825 w 2298700"/>
                  <a:gd name="connsiteY3" fmla="*/ 1685925 h 1685925"/>
                  <a:gd name="connsiteX4" fmla="*/ 2298700 w 2298700"/>
                  <a:gd name="connsiteY4" fmla="*/ 1685925 h 1685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8700" h="1685925">
                    <a:moveTo>
                      <a:pt x="0" y="0"/>
                    </a:moveTo>
                    <a:lnTo>
                      <a:pt x="384175" y="1298575"/>
                    </a:lnTo>
                    <a:lnTo>
                      <a:pt x="762000" y="1463675"/>
                    </a:lnTo>
                    <a:lnTo>
                      <a:pt x="1139825" y="1685925"/>
                    </a:lnTo>
                    <a:lnTo>
                      <a:pt x="2298700" y="1685925"/>
                    </a:lnTo>
                  </a:path>
                </a:pathLst>
              </a:custGeom>
              <a:noFill/>
              <a:ln>
                <a:solidFill>
                  <a:srgbClr val="B4B0B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52" name="Groupe 51">
              <a:extLst>
                <a:ext uri="{FF2B5EF4-FFF2-40B4-BE49-F238E27FC236}">
                  <a16:creationId xmlns:a16="http://schemas.microsoft.com/office/drawing/2014/main" id="{19114010-8B0E-2C68-1E58-EB4F7153894D}"/>
                </a:ext>
              </a:extLst>
            </p:cNvPr>
            <p:cNvGrpSpPr/>
            <p:nvPr/>
          </p:nvGrpSpPr>
          <p:grpSpPr>
            <a:xfrm>
              <a:off x="1906798" y="2464436"/>
              <a:ext cx="2371750" cy="1467662"/>
              <a:chOff x="2251563" y="2464436"/>
              <a:chExt cx="2371750" cy="1467662"/>
            </a:xfrm>
          </p:grpSpPr>
          <p:sp>
            <p:nvSpPr>
              <p:cNvPr id="43" name="Rectangle 42">
                <a:extLst>
                  <a:ext uri="{FF2B5EF4-FFF2-40B4-BE49-F238E27FC236}">
                    <a16:creationId xmlns:a16="http://schemas.microsoft.com/office/drawing/2014/main" id="{8AFE1CE1-92F6-E317-CC07-0A4773983D4B}"/>
                  </a:ext>
                </a:extLst>
              </p:cNvPr>
              <p:cNvSpPr>
                <a:spLocks noChangeAspect="1"/>
              </p:cNvSpPr>
              <p:nvPr/>
            </p:nvSpPr>
            <p:spPr>
              <a:xfrm>
                <a:off x="2251563" y="2464436"/>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Rectangle 43">
                <a:extLst>
                  <a:ext uri="{FF2B5EF4-FFF2-40B4-BE49-F238E27FC236}">
                    <a16:creationId xmlns:a16="http://schemas.microsoft.com/office/drawing/2014/main" id="{FE3B1914-C6FB-7F7F-9A8F-46D7D74CCEAB}"/>
                  </a:ext>
                </a:extLst>
              </p:cNvPr>
              <p:cNvSpPr>
                <a:spLocks noChangeAspect="1"/>
              </p:cNvSpPr>
              <p:nvPr/>
            </p:nvSpPr>
            <p:spPr>
              <a:xfrm>
                <a:off x="2629699" y="252631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Rectangle 44">
                <a:extLst>
                  <a:ext uri="{FF2B5EF4-FFF2-40B4-BE49-F238E27FC236}">
                    <a16:creationId xmlns:a16="http://schemas.microsoft.com/office/drawing/2014/main" id="{01B8F924-9ADB-9065-4D1A-A62EE3423A84}"/>
                  </a:ext>
                </a:extLst>
              </p:cNvPr>
              <p:cNvSpPr>
                <a:spLocks noChangeAspect="1"/>
              </p:cNvSpPr>
              <p:nvPr/>
            </p:nvSpPr>
            <p:spPr>
              <a:xfrm>
                <a:off x="3011272" y="2608814"/>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Rectangle 45">
                <a:extLst>
                  <a:ext uri="{FF2B5EF4-FFF2-40B4-BE49-F238E27FC236}">
                    <a16:creationId xmlns:a16="http://schemas.microsoft.com/office/drawing/2014/main" id="{1C036E9A-096B-8D84-D673-461C8CCFBCCF}"/>
                  </a:ext>
                </a:extLst>
              </p:cNvPr>
              <p:cNvSpPr>
                <a:spLocks noChangeAspect="1"/>
              </p:cNvSpPr>
              <p:nvPr/>
            </p:nvSpPr>
            <p:spPr>
              <a:xfrm>
                <a:off x="3392845" y="2949136"/>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Rectangle 46">
                <a:extLst>
                  <a:ext uri="{FF2B5EF4-FFF2-40B4-BE49-F238E27FC236}">
                    <a16:creationId xmlns:a16="http://schemas.microsoft.com/office/drawing/2014/main" id="{5BB92C40-97C6-0392-08DA-72BFE90436FE}"/>
                  </a:ext>
                </a:extLst>
              </p:cNvPr>
              <p:cNvSpPr>
                <a:spLocks noChangeAspect="1"/>
              </p:cNvSpPr>
              <p:nvPr/>
            </p:nvSpPr>
            <p:spPr>
              <a:xfrm>
                <a:off x="3791605" y="3313521"/>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Rectangle 47">
                <a:extLst>
                  <a:ext uri="{FF2B5EF4-FFF2-40B4-BE49-F238E27FC236}">
                    <a16:creationId xmlns:a16="http://schemas.microsoft.com/office/drawing/2014/main" id="{CFAD8F8B-E7BF-BB20-99B2-D846A98C0CB3}"/>
                  </a:ext>
                </a:extLst>
              </p:cNvPr>
              <p:cNvSpPr>
                <a:spLocks noChangeAspect="1"/>
              </p:cNvSpPr>
              <p:nvPr/>
            </p:nvSpPr>
            <p:spPr>
              <a:xfrm>
                <a:off x="4159427" y="373978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Rectangle 48">
                <a:extLst>
                  <a:ext uri="{FF2B5EF4-FFF2-40B4-BE49-F238E27FC236}">
                    <a16:creationId xmlns:a16="http://schemas.microsoft.com/office/drawing/2014/main" id="{7B7EF181-8676-00FF-4804-86E9678FB00C}"/>
                  </a:ext>
                </a:extLst>
              </p:cNvPr>
              <p:cNvSpPr>
                <a:spLocks noChangeAspect="1"/>
              </p:cNvSpPr>
              <p:nvPr/>
            </p:nvSpPr>
            <p:spPr>
              <a:xfrm>
                <a:off x="4551313" y="3860098"/>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Forme libre 49">
                <a:extLst>
                  <a:ext uri="{FF2B5EF4-FFF2-40B4-BE49-F238E27FC236}">
                    <a16:creationId xmlns:a16="http://schemas.microsoft.com/office/drawing/2014/main" id="{9B2FA721-E351-132D-7608-A50A1CA72BE5}"/>
                  </a:ext>
                </a:extLst>
              </p:cNvPr>
              <p:cNvSpPr/>
              <p:nvPr/>
            </p:nvSpPr>
            <p:spPr>
              <a:xfrm>
                <a:off x="2292875" y="2502568"/>
                <a:ext cx="2286000" cy="1392226"/>
              </a:xfrm>
              <a:custGeom>
                <a:avLst/>
                <a:gdLst>
                  <a:gd name="connsiteX0" fmla="*/ 0 w 2286000"/>
                  <a:gd name="connsiteY0" fmla="*/ 0 h 1392226"/>
                  <a:gd name="connsiteX1" fmla="*/ 374698 w 2286000"/>
                  <a:gd name="connsiteY1" fmla="*/ 61877 h 1392226"/>
                  <a:gd name="connsiteX2" fmla="*/ 763146 w 2286000"/>
                  <a:gd name="connsiteY2" fmla="*/ 151255 h 1392226"/>
                  <a:gd name="connsiteX3" fmla="*/ 1148157 w 2286000"/>
                  <a:gd name="connsiteY3" fmla="*/ 498452 h 1392226"/>
                  <a:gd name="connsiteX4" fmla="*/ 1543480 w 2286000"/>
                  <a:gd name="connsiteY4" fmla="*/ 852524 h 1392226"/>
                  <a:gd name="connsiteX5" fmla="*/ 1918178 w 2286000"/>
                  <a:gd name="connsiteY5" fmla="*/ 1289098 h 1392226"/>
                  <a:gd name="connsiteX6" fmla="*/ 2286000 w 2286000"/>
                  <a:gd name="connsiteY6" fmla="*/ 1392226 h 139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1392226">
                    <a:moveTo>
                      <a:pt x="0" y="0"/>
                    </a:moveTo>
                    <a:lnTo>
                      <a:pt x="374698" y="61877"/>
                    </a:lnTo>
                    <a:lnTo>
                      <a:pt x="763146" y="151255"/>
                    </a:lnTo>
                    <a:lnTo>
                      <a:pt x="1148157" y="498452"/>
                    </a:lnTo>
                    <a:lnTo>
                      <a:pt x="1543480" y="852524"/>
                    </a:lnTo>
                    <a:lnTo>
                      <a:pt x="1918178" y="1289098"/>
                    </a:lnTo>
                    <a:lnTo>
                      <a:pt x="2286000" y="1392226"/>
                    </a:ln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5" name="Groupe 144">
              <a:extLst>
                <a:ext uri="{FF2B5EF4-FFF2-40B4-BE49-F238E27FC236}">
                  <a16:creationId xmlns:a16="http://schemas.microsoft.com/office/drawing/2014/main" id="{F9DF4A38-9E05-27A6-1CA4-983B7C7A28F0}"/>
                </a:ext>
              </a:extLst>
            </p:cNvPr>
            <p:cNvGrpSpPr/>
            <p:nvPr/>
          </p:nvGrpSpPr>
          <p:grpSpPr>
            <a:xfrm>
              <a:off x="3117377" y="2099693"/>
              <a:ext cx="892064" cy="652672"/>
              <a:chOff x="3190943" y="1692482"/>
              <a:chExt cx="892064" cy="652672"/>
            </a:xfrm>
          </p:grpSpPr>
          <p:sp>
            <p:nvSpPr>
              <p:cNvPr id="51" name="Rectangle 50">
                <a:extLst>
                  <a:ext uri="{FF2B5EF4-FFF2-40B4-BE49-F238E27FC236}">
                    <a16:creationId xmlns:a16="http://schemas.microsoft.com/office/drawing/2014/main" id="{6A35011D-D91F-D934-A5B1-2E0994EB3F17}"/>
                  </a:ext>
                </a:extLst>
              </p:cNvPr>
              <p:cNvSpPr>
                <a:spLocks noChangeAspect="1"/>
              </p:cNvSpPr>
              <p:nvPr/>
            </p:nvSpPr>
            <p:spPr>
              <a:xfrm>
                <a:off x="3220379" y="191244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Ellipse 61">
                <a:extLst>
                  <a:ext uri="{FF2B5EF4-FFF2-40B4-BE49-F238E27FC236}">
                    <a16:creationId xmlns:a16="http://schemas.microsoft.com/office/drawing/2014/main" id="{1C9A5034-9667-F598-6103-15C569F93526}"/>
                  </a:ext>
                </a:extLst>
              </p:cNvPr>
              <p:cNvSpPr>
                <a:spLocks noChangeAspect="1"/>
              </p:cNvSpPr>
              <p:nvPr/>
            </p:nvSpPr>
            <p:spPr>
              <a:xfrm>
                <a:off x="3220379" y="1760480"/>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Triangle 106">
                <a:extLst>
                  <a:ext uri="{FF2B5EF4-FFF2-40B4-BE49-F238E27FC236}">
                    <a16:creationId xmlns:a16="http://schemas.microsoft.com/office/drawing/2014/main" id="{B6CF8DB7-BAB1-87BA-CC20-B42DBBFCC097}"/>
                  </a:ext>
                </a:extLst>
              </p:cNvPr>
              <p:cNvSpPr>
                <a:spLocks noChangeAspect="1"/>
              </p:cNvSpPr>
              <p:nvPr/>
            </p:nvSpPr>
            <p:spPr>
              <a:xfrm>
                <a:off x="3214619" y="2064404"/>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 name="Triangle 108">
                <a:extLst>
                  <a:ext uri="{FF2B5EF4-FFF2-40B4-BE49-F238E27FC236}">
                    <a16:creationId xmlns:a16="http://schemas.microsoft.com/office/drawing/2014/main" id="{A236EB3C-4C9A-60D1-CEBB-24615921080B}"/>
                  </a:ext>
                </a:extLst>
              </p:cNvPr>
              <p:cNvSpPr>
                <a:spLocks noChangeAspect="1"/>
              </p:cNvSpPr>
              <p:nvPr/>
            </p:nvSpPr>
            <p:spPr>
              <a:xfrm rot="10800000">
                <a:off x="3214620" y="221636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5" name="ZoneTexte 134">
                <a:extLst>
                  <a:ext uri="{FF2B5EF4-FFF2-40B4-BE49-F238E27FC236}">
                    <a16:creationId xmlns:a16="http://schemas.microsoft.com/office/drawing/2014/main" id="{9DE842D5-5EE3-A1E5-3EED-9D8787501325}"/>
                  </a:ext>
                </a:extLst>
              </p:cNvPr>
              <p:cNvSpPr txBox="1"/>
              <p:nvPr/>
            </p:nvSpPr>
            <p:spPr>
              <a:xfrm>
                <a:off x="3279582" y="1692482"/>
                <a:ext cx="495649"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Collistin</a:t>
                </a:r>
                <a:endParaRPr lang="fr-FR" sz="700" dirty="0">
                  <a:latin typeface="Arial" panose="020B0604020202020204" pitchFamily="34" charset="0"/>
                  <a:cs typeface="Arial" panose="020B0604020202020204" pitchFamily="34" charset="0"/>
                </a:endParaRPr>
              </a:p>
            </p:txBody>
          </p:sp>
          <p:cxnSp>
            <p:nvCxnSpPr>
              <p:cNvPr id="137" name="Connecteur droit 136">
                <a:extLst>
                  <a:ext uri="{FF2B5EF4-FFF2-40B4-BE49-F238E27FC236}">
                    <a16:creationId xmlns:a16="http://schemas.microsoft.com/office/drawing/2014/main" id="{0302020F-84AC-5AA5-801C-7E0906DC1B5A}"/>
                  </a:ext>
                </a:extLst>
              </p:cNvPr>
              <p:cNvCxnSpPr>
                <a:cxnSpLocks/>
              </p:cNvCxnSpPr>
              <p:nvPr/>
            </p:nvCxnSpPr>
            <p:spPr>
              <a:xfrm>
                <a:off x="3190943" y="1796480"/>
                <a:ext cx="130872"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39" name="Connecteur droit 138">
                <a:extLst>
                  <a:ext uri="{FF2B5EF4-FFF2-40B4-BE49-F238E27FC236}">
                    <a16:creationId xmlns:a16="http://schemas.microsoft.com/office/drawing/2014/main" id="{CCE34E6B-C3D3-FAA4-F636-1EA0BAC76AC7}"/>
                  </a:ext>
                </a:extLst>
              </p:cNvPr>
              <p:cNvCxnSpPr>
                <a:cxnSpLocks/>
              </p:cNvCxnSpPr>
              <p:nvPr/>
            </p:nvCxnSpPr>
            <p:spPr>
              <a:xfrm>
                <a:off x="3190943" y="1946606"/>
                <a:ext cx="130872"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40" name="Connecteur droit 139">
                <a:extLst>
                  <a:ext uri="{FF2B5EF4-FFF2-40B4-BE49-F238E27FC236}">
                    <a16:creationId xmlns:a16="http://schemas.microsoft.com/office/drawing/2014/main" id="{D61569BE-B1E5-1A2D-EEDF-095076A17634}"/>
                  </a:ext>
                </a:extLst>
              </p:cNvPr>
              <p:cNvCxnSpPr>
                <a:cxnSpLocks/>
              </p:cNvCxnSpPr>
              <p:nvPr/>
            </p:nvCxnSpPr>
            <p:spPr>
              <a:xfrm>
                <a:off x="3190943" y="2105830"/>
                <a:ext cx="130872"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141" name="Connecteur droit 140">
                <a:extLst>
                  <a:ext uri="{FF2B5EF4-FFF2-40B4-BE49-F238E27FC236}">
                    <a16:creationId xmlns:a16="http://schemas.microsoft.com/office/drawing/2014/main" id="{05C3D503-C54D-EBEF-D110-E2B50D647661}"/>
                  </a:ext>
                </a:extLst>
              </p:cNvPr>
              <p:cNvCxnSpPr>
                <a:cxnSpLocks/>
              </p:cNvCxnSpPr>
              <p:nvPr/>
            </p:nvCxnSpPr>
            <p:spPr>
              <a:xfrm>
                <a:off x="3190943" y="2246857"/>
                <a:ext cx="130872"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42" name="ZoneTexte 141">
                <a:extLst>
                  <a:ext uri="{FF2B5EF4-FFF2-40B4-BE49-F238E27FC236}">
                    <a16:creationId xmlns:a16="http://schemas.microsoft.com/office/drawing/2014/main" id="{005647C4-4309-03D5-9101-029DBFC2241D}"/>
                  </a:ext>
                </a:extLst>
              </p:cNvPr>
              <p:cNvSpPr txBox="1"/>
              <p:nvPr/>
            </p:nvSpPr>
            <p:spPr>
              <a:xfrm>
                <a:off x="3279582" y="1845353"/>
                <a:ext cx="64312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Fosfomycin</a:t>
                </a:r>
                <a:endParaRPr lang="fr-FR" sz="700" dirty="0">
                  <a:latin typeface="Arial" panose="020B0604020202020204" pitchFamily="34" charset="0"/>
                  <a:cs typeface="Arial" panose="020B0604020202020204" pitchFamily="34" charset="0"/>
                </a:endParaRPr>
              </a:p>
            </p:txBody>
          </p:sp>
          <p:sp>
            <p:nvSpPr>
              <p:cNvPr id="143" name="ZoneTexte 142">
                <a:extLst>
                  <a:ext uri="{FF2B5EF4-FFF2-40B4-BE49-F238E27FC236}">
                    <a16:creationId xmlns:a16="http://schemas.microsoft.com/office/drawing/2014/main" id="{19D37EA0-6238-8978-5CEC-4A0B499E5C56}"/>
                  </a:ext>
                </a:extLst>
              </p:cNvPr>
              <p:cNvSpPr txBox="1"/>
              <p:nvPr/>
            </p:nvSpPr>
            <p:spPr>
              <a:xfrm>
                <a:off x="3279582" y="1999523"/>
                <a:ext cx="803425"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Dual </a:t>
                </a:r>
                <a:r>
                  <a:rPr lang="fr-FR" sz="700" dirty="0" err="1">
                    <a:latin typeface="Arial" panose="020B0604020202020204" pitchFamily="34" charset="0"/>
                    <a:cs typeface="Arial" panose="020B0604020202020204" pitchFamily="34" charset="0"/>
                  </a:rPr>
                  <a:t>Treatment</a:t>
                </a:r>
                <a:endParaRPr lang="fr-FR" sz="700" dirty="0">
                  <a:latin typeface="Arial" panose="020B0604020202020204" pitchFamily="34" charset="0"/>
                  <a:cs typeface="Arial" panose="020B0604020202020204" pitchFamily="34" charset="0"/>
                </a:endParaRPr>
              </a:p>
            </p:txBody>
          </p:sp>
          <p:sp>
            <p:nvSpPr>
              <p:cNvPr id="144" name="ZoneTexte 143">
                <a:extLst>
                  <a:ext uri="{FF2B5EF4-FFF2-40B4-BE49-F238E27FC236}">
                    <a16:creationId xmlns:a16="http://schemas.microsoft.com/office/drawing/2014/main" id="{AC9A063A-5B98-0101-4D1F-C322F4C0679A}"/>
                  </a:ext>
                </a:extLst>
              </p:cNvPr>
              <p:cNvSpPr txBox="1"/>
              <p:nvPr/>
            </p:nvSpPr>
            <p:spPr>
              <a:xfrm>
                <a:off x="3279582" y="2145099"/>
                <a:ext cx="56297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Predicted</a:t>
                </a:r>
                <a:endParaRPr lang="fr-FR" sz="700" dirty="0">
                  <a:latin typeface="Arial" panose="020B0604020202020204" pitchFamily="34" charset="0"/>
                  <a:cs typeface="Arial" panose="020B0604020202020204" pitchFamily="34" charset="0"/>
                </a:endParaRPr>
              </a:p>
            </p:txBody>
          </p:sp>
        </p:grpSp>
        <p:sp>
          <p:nvSpPr>
            <p:cNvPr id="147" name="Rectangle à coins arrondis 10">
              <a:extLst>
                <a:ext uri="{FF2B5EF4-FFF2-40B4-BE49-F238E27FC236}">
                  <a16:creationId xmlns:a16="http://schemas.microsoft.com/office/drawing/2014/main" id="{07A4434E-8E30-2B24-2C66-ED1672513B74}"/>
                </a:ext>
              </a:extLst>
            </p:cNvPr>
            <p:cNvSpPr/>
            <p:nvPr/>
          </p:nvSpPr>
          <p:spPr>
            <a:xfrm>
              <a:off x="1153801" y="1579903"/>
              <a:ext cx="3367399" cy="328673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grpSp>
        <p:nvGrpSpPr>
          <p:cNvPr id="283" name="Groupe 282">
            <a:extLst>
              <a:ext uri="{FF2B5EF4-FFF2-40B4-BE49-F238E27FC236}">
                <a16:creationId xmlns:a16="http://schemas.microsoft.com/office/drawing/2014/main" id="{08AC6D11-FFC1-412A-3B89-5C58A71FBC26}"/>
              </a:ext>
            </a:extLst>
          </p:cNvPr>
          <p:cNvGrpSpPr/>
          <p:nvPr/>
        </p:nvGrpSpPr>
        <p:grpSpPr>
          <a:xfrm>
            <a:off x="5592471" y="2746834"/>
            <a:ext cx="2366345" cy="1738875"/>
            <a:chOff x="2242971" y="2472962"/>
            <a:chExt cx="2366345" cy="1738875"/>
          </a:xfrm>
        </p:grpSpPr>
        <p:grpSp>
          <p:nvGrpSpPr>
            <p:cNvPr id="284" name="Groupe 283">
              <a:extLst>
                <a:ext uri="{FF2B5EF4-FFF2-40B4-BE49-F238E27FC236}">
                  <a16:creationId xmlns:a16="http://schemas.microsoft.com/office/drawing/2014/main" id="{59D265A8-A524-4A2E-6751-10A21CBF7C5D}"/>
                </a:ext>
              </a:extLst>
            </p:cNvPr>
            <p:cNvGrpSpPr/>
            <p:nvPr/>
          </p:nvGrpSpPr>
          <p:grpSpPr>
            <a:xfrm>
              <a:off x="2645706" y="3715200"/>
              <a:ext cx="1571310" cy="85275"/>
              <a:chOff x="11388673" y="2427334"/>
              <a:chExt cx="1571310" cy="85275"/>
            </a:xfrm>
          </p:grpSpPr>
          <p:cxnSp>
            <p:nvCxnSpPr>
              <p:cNvPr id="293" name="Connecteur droit 292">
                <a:extLst>
                  <a:ext uri="{FF2B5EF4-FFF2-40B4-BE49-F238E27FC236}">
                    <a16:creationId xmlns:a16="http://schemas.microsoft.com/office/drawing/2014/main" id="{F2C3E1F9-4C64-2CED-8493-0532AB7256E8}"/>
                  </a:ext>
                </a:extLst>
              </p:cNvPr>
              <p:cNvCxnSpPr>
                <a:cxnSpLocks/>
                <a:endCxn id="304" idx="1"/>
              </p:cNvCxnSpPr>
              <p:nvPr/>
            </p:nvCxnSpPr>
            <p:spPr>
              <a:xfrm flipH="1">
                <a:off x="12957823" y="2427334"/>
                <a:ext cx="2160" cy="85275"/>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294" name="Connecteur droit 293">
                <a:extLst>
                  <a:ext uri="{FF2B5EF4-FFF2-40B4-BE49-F238E27FC236}">
                    <a16:creationId xmlns:a16="http://schemas.microsoft.com/office/drawing/2014/main" id="{4EFC82B4-7BE3-12AF-0C1E-1AF5309BC725}"/>
                  </a:ext>
                </a:extLst>
              </p:cNvPr>
              <p:cNvCxnSpPr>
                <a:cxnSpLocks/>
              </p:cNvCxnSpPr>
              <p:nvPr/>
            </p:nvCxnSpPr>
            <p:spPr>
              <a:xfrm>
                <a:off x="11388673" y="2427334"/>
                <a:ext cx="65959"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85" name="Triangle 284">
              <a:extLst>
                <a:ext uri="{FF2B5EF4-FFF2-40B4-BE49-F238E27FC236}">
                  <a16:creationId xmlns:a16="http://schemas.microsoft.com/office/drawing/2014/main" id="{571C4209-0F84-FCBA-C2A2-E5406C8F63D0}"/>
                </a:ext>
              </a:extLst>
            </p:cNvPr>
            <p:cNvSpPr>
              <a:spLocks noChangeAspect="1"/>
            </p:cNvSpPr>
            <p:nvPr/>
          </p:nvSpPr>
          <p:spPr>
            <a:xfrm rot="10800000">
              <a:off x="3011321" y="381281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6" name="Triangle 285">
              <a:extLst>
                <a:ext uri="{FF2B5EF4-FFF2-40B4-BE49-F238E27FC236}">
                  <a16:creationId xmlns:a16="http://schemas.microsoft.com/office/drawing/2014/main" id="{20934EDA-01E3-4898-3E73-5A00C8CEDEB6}"/>
                </a:ext>
              </a:extLst>
            </p:cNvPr>
            <p:cNvSpPr>
              <a:spLocks noChangeAspect="1"/>
            </p:cNvSpPr>
            <p:nvPr/>
          </p:nvSpPr>
          <p:spPr>
            <a:xfrm rot="10800000">
              <a:off x="3389146" y="410808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7" name="Triangle 286">
              <a:extLst>
                <a:ext uri="{FF2B5EF4-FFF2-40B4-BE49-F238E27FC236}">
                  <a16:creationId xmlns:a16="http://schemas.microsoft.com/office/drawing/2014/main" id="{63BB5F48-C413-C318-EABF-822DD31AC5AF}"/>
                </a:ext>
              </a:extLst>
            </p:cNvPr>
            <p:cNvSpPr>
              <a:spLocks noChangeAspect="1"/>
            </p:cNvSpPr>
            <p:nvPr/>
          </p:nvSpPr>
          <p:spPr>
            <a:xfrm rot="10800000">
              <a:off x="3760621" y="413983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8" name="Triangle 287">
              <a:extLst>
                <a:ext uri="{FF2B5EF4-FFF2-40B4-BE49-F238E27FC236}">
                  <a16:creationId xmlns:a16="http://schemas.microsoft.com/office/drawing/2014/main" id="{5CD9BBB3-D4C5-FFA3-0397-80534D3A59FB}"/>
                </a:ext>
              </a:extLst>
            </p:cNvPr>
            <p:cNvSpPr>
              <a:spLocks noChangeAspect="1"/>
            </p:cNvSpPr>
            <p:nvPr/>
          </p:nvSpPr>
          <p:spPr>
            <a:xfrm rot="10800000">
              <a:off x="4144796" y="413983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9" name="Triangle 288">
              <a:extLst>
                <a:ext uri="{FF2B5EF4-FFF2-40B4-BE49-F238E27FC236}">
                  <a16:creationId xmlns:a16="http://schemas.microsoft.com/office/drawing/2014/main" id="{C70DD91E-9046-D13D-14B1-3614624B9577}"/>
                </a:ext>
              </a:extLst>
            </p:cNvPr>
            <p:cNvSpPr>
              <a:spLocks noChangeAspect="1"/>
            </p:cNvSpPr>
            <p:nvPr/>
          </p:nvSpPr>
          <p:spPr>
            <a:xfrm rot="10800000">
              <a:off x="4525796" y="413983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0" name="Triangle 289">
              <a:extLst>
                <a:ext uri="{FF2B5EF4-FFF2-40B4-BE49-F238E27FC236}">
                  <a16:creationId xmlns:a16="http://schemas.microsoft.com/office/drawing/2014/main" id="{6285C417-DC11-B18A-2082-E8BB68FD8254}"/>
                </a:ext>
              </a:extLst>
            </p:cNvPr>
            <p:cNvSpPr>
              <a:spLocks noChangeAspect="1"/>
            </p:cNvSpPr>
            <p:nvPr/>
          </p:nvSpPr>
          <p:spPr>
            <a:xfrm rot="10800000">
              <a:off x="2633496" y="374931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1" name="Triangle 290">
              <a:extLst>
                <a:ext uri="{FF2B5EF4-FFF2-40B4-BE49-F238E27FC236}">
                  <a16:creationId xmlns:a16="http://schemas.microsoft.com/office/drawing/2014/main" id="{A51AAE0B-E30D-BDB5-2CF2-510BCA32C701}"/>
                </a:ext>
              </a:extLst>
            </p:cNvPr>
            <p:cNvSpPr>
              <a:spLocks noChangeAspect="1"/>
            </p:cNvSpPr>
            <p:nvPr/>
          </p:nvSpPr>
          <p:spPr>
            <a:xfrm rot="10800000">
              <a:off x="2242971" y="247296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2" name="Forme libre 291">
              <a:extLst>
                <a:ext uri="{FF2B5EF4-FFF2-40B4-BE49-F238E27FC236}">
                  <a16:creationId xmlns:a16="http://schemas.microsoft.com/office/drawing/2014/main" id="{8C2339D3-3891-2EAA-A50E-86201FAA3ACF}"/>
                </a:ext>
              </a:extLst>
            </p:cNvPr>
            <p:cNvSpPr/>
            <p:nvPr/>
          </p:nvSpPr>
          <p:spPr>
            <a:xfrm>
              <a:off x="2298940" y="2501660"/>
              <a:ext cx="2277373" cy="1677838"/>
            </a:xfrm>
            <a:custGeom>
              <a:avLst/>
              <a:gdLst>
                <a:gd name="connsiteX0" fmla="*/ 0 w 2277373"/>
                <a:gd name="connsiteY0" fmla="*/ 0 h 1677838"/>
                <a:gd name="connsiteX1" fmla="*/ 375249 w 2277373"/>
                <a:gd name="connsiteY1" fmla="*/ 1293963 h 1677838"/>
                <a:gd name="connsiteX2" fmla="*/ 759124 w 2277373"/>
                <a:gd name="connsiteY2" fmla="*/ 1341408 h 1677838"/>
                <a:gd name="connsiteX3" fmla="*/ 1138686 w 2277373"/>
                <a:gd name="connsiteY3" fmla="*/ 1651959 h 1677838"/>
                <a:gd name="connsiteX4" fmla="*/ 1509622 w 2277373"/>
                <a:gd name="connsiteY4" fmla="*/ 1677838 h 1677838"/>
                <a:gd name="connsiteX5" fmla="*/ 2277373 w 2277373"/>
                <a:gd name="connsiteY5" fmla="*/ 1677838 h 167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7373" h="1677838">
                  <a:moveTo>
                    <a:pt x="0" y="0"/>
                  </a:moveTo>
                  <a:lnTo>
                    <a:pt x="375249" y="1293963"/>
                  </a:lnTo>
                  <a:lnTo>
                    <a:pt x="759124" y="1341408"/>
                  </a:lnTo>
                  <a:lnTo>
                    <a:pt x="1138686" y="1651959"/>
                  </a:lnTo>
                  <a:lnTo>
                    <a:pt x="1509622" y="1677838"/>
                  </a:lnTo>
                  <a:lnTo>
                    <a:pt x="2277373" y="1677838"/>
                  </a:lnTo>
                </a:path>
              </a:pathLst>
            </a:custGeom>
            <a:noFill/>
            <a:ln>
              <a:solidFill>
                <a:schemeClr val="tx1">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95" name="Groupe 294">
            <a:extLst>
              <a:ext uri="{FF2B5EF4-FFF2-40B4-BE49-F238E27FC236}">
                <a16:creationId xmlns:a16="http://schemas.microsoft.com/office/drawing/2014/main" id="{80336215-5FE2-05EA-4980-D7A5636343D7}"/>
              </a:ext>
            </a:extLst>
          </p:cNvPr>
          <p:cNvGrpSpPr/>
          <p:nvPr/>
        </p:nvGrpSpPr>
        <p:grpSpPr>
          <a:xfrm>
            <a:off x="5600562" y="2728184"/>
            <a:ext cx="2379045" cy="1764275"/>
            <a:chOff x="2251062" y="2454312"/>
            <a:chExt cx="2379045" cy="1764275"/>
          </a:xfrm>
        </p:grpSpPr>
        <p:sp>
          <p:nvSpPr>
            <p:cNvPr id="296" name="Triangle 295">
              <a:extLst>
                <a:ext uri="{FF2B5EF4-FFF2-40B4-BE49-F238E27FC236}">
                  <a16:creationId xmlns:a16="http://schemas.microsoft.com/office/drawing/2014/main" id="{07C46F5E-CC5A-55C2-85B9-6A89ED311EFF}"/>
                </a:ext>
              </a:extLst>
            </p:cNvPr>
            <p:cNvSpPr>
              <a:spLocks noChangeAspect="1"/>
            </p:cNvSpPr>
            <p:nvPr/>
          </p:nvSpPr>
          <p:spPr>
            <a:xfrm>
              <a:off x="2251062" y="245431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7" name="Triangle 296">
              <a:extLst>
                <a:ext uri="{FF2B5EF4-FFF2-40B4-BE49-F238E27FC236}">
                  <a16:creationId xmlns:a16="http://schemas.microsoft.com/office/drawing/2014/main" id="{D43A201B-7234-6EA2-F5A4-8BA5D7A08B48}"/>
                </a:ext>
              </a:extLst>
            </p:cNvPr>
            <p:cNvSpPr>
              <a:spLocks noChangeAspect="1"/>
            </p:cNvSpPr>
            <p:nvPr/>
          </p:nvSpPr>
          <p:spPr>
            <a:xfrm>
              <a:off x="2635237" y="37401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8" name="Triangle 297">
              <a:extLst>
                <a:ext uri="{FF2B5EF4-FFF2-40B4-BE49-F238E27FC236}">
                  <a16:creationId xmlns:a16="http://schemas.microsoft.com/office/drawing/2014/main" id="{F6DA57AF-B32D-04B5-64ED-B63078438EA6}"/>
                </a:ext>
              </a:extLst>
            </p:cNvPr>
            <p:cNvSpPr>
              <a:spLocks noChangeAspect="1"/>
            </p:cNvSpPr>
            <p:nvPr/>
          </p:nvSpPr>
          <p:spPr>
            <a:xfrm>
              <a:off x="2997187" y="39179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9" name="Triangle 298">
              <a:extLst>
                <a:ext uri="{FF2B5EF4-FFF2-40B4-BE49-F238E27FC236}">
                  <a16:creationId xmlns:a16="http://schemas.microsoft.com/office/drawing/2014/main" id="{FF299611-50C8-B0A8-68EE-572B0164B281}"/>
                </a:ext>
              </a:extLst>
            </p:cNvPr>
            <p:cNvSpPr>
              <a:spLocks noChangeAspect="1"/>
            </p:cNvSpPr>
            <p:nvPr/>
          </p:nvSpPr>
          <p:spPr>
            <a:xfrm>
              <a:off x="3384537" y="41338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0" name="Triangle 299">
              <a:extLst>
                <a:ext uri="{FF2B5EF4-FFF2-40B4-BE49-F238E27FC236}">
                  <a16:creationId xmlns:a16="http://schemas.microsoft.com/office/drawing/2014/main" id="{D2A54A5B-754A-BEEF-42FF-7A5A62532A2A}"/>
                </a:ext>
              </a:extLst>
            </p:cNvPr>
            <p:cNvSpPr>
              <a:spLocks noChangeAspect="1"/>
            </p:cNvSpPr>
            <p:nvPr/>
          </p:nvSpPr>
          <p:spPr>
            <a:xfrm>
              <a:off x="3765537" y="414023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1" name="Triangle 300">
              <a:extLst>
                <a:ext uri="{FF2B5EF4-FFF2-40B4-BE49-F238E27FC236}">
                  <a16:creationId xmlns:a16="http://schemas.microsoft.com/office/drawing/2014/main" id="{468585D6-C356-73AF-8222-5B22FA4C4B2C}"/>
                </a:ext>
              </a:extLst>
            </p:cNvPr>
            <p:cNvSpPr>
              <a:spLocks noChangeAspect="1"/>
            </p:cNvSpPr>
            <p:nvPr/>
          </p:nvSpPr>
          <p:spPr>
            <a:xfrm>
              <a:off x="4146537" y="414023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2" name="Triangle 301">
              <a:extLst>
                <a:ext uri="{FF2B5EF4-FFF2-40B4-BE49-F238E27FC236}">
                  <a16:creationId xmlns:a16="http://schemas.microsoft.com/office/drawing/2014/main" id="{35C4A855-B02B-A32C-5FAB-7EA6D5E9C67A}"/>
                </a:ext>
              </a:extLst>
            </p:cNvPr>
            <p:cNvSpPr>
              <a:spLocks noChangeAspect="1"/>
            </p:cNvSpPr>
            <p:nvPr/>
          </p:nvSpPr>
          <p:spPr>
            <a:xfrm>
              <a:off x="4546587" y="414658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03" name="Groupe 302">
              <a:extLst>
                <a:ext uri="{FF2B5EF4-FFF2-40B4-BE49-F238E27FC236}">
                  <a16:creationId xmlns:a16="http://schemas.microsoft.com/office/drawing/2014/main" id="{9A112EFB-9C72-1C30-FCF1-5E6AE1436DD5}"/>
                </a:ext>
              </a:extLst>
            </p:cNvPr>
            <p:cNvGrpSpPr/>
            <p:nvPr/>
          </p:nvGrpSpPr>
          <p:grpSpPr>
            <a:xfrm>
              <a:off x="2642927" y="3663601"/>
              <a:ext cx="65959" cy="238274"/>
              <a:chOff x="11388673" y="2427334"/>
              <a:chExt cx="65959" cy="238274"/>
            </a:xfrm>
          </p:grpSpPr>
          <p:cxnSp>
            <p:nvCxnSpPr>
              <p:cNvPr id="305" name="Connecteur droit 304">
                <a:extLst>
                  <a:ext uri="{FF2B5EF4-FFF2-40B4-BE49-F238E27FC236}">
                    <a16:creationId xmlns:a16="http://schemas.microsoft.com/office/drawing/2014/main" id="{A3A7D474-D2EA-6EAF-9F62-C09027CDC24B}"/>
                  </a:ext>
                </a:extLst>
              </p:cNvPr>
              <p:cNvCxnSpPr>
                <a:cxnSpLocks/>
              </p:cNvCxnSpPr>
              <p:nvPr/>
            </p:nvCxnSpPr>
            <p:spPr>
              <a:xfrm>
                <a:off x="11421652" y="2427334"/>
                <a:ext cx="0" cy="238274"/>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306" name="Connecteur droit 305">
                <a:extLst>
                  <a:ext uri="{FF2B5EF4-FFF2-40B4-BE49-F238E27FC236}">
                    <a16:creationId xmlns:a16="http://schemas.microsoft.com/office/drawing/2014/main" id="{BE603941-01D4-B34B-4470-B80FA2138CC0}"/>
                  </a:ext>
                </a:extLst>
              </p:cNvPr>
              <p:cNvCxnSpPr>
                <a:cxnSpLocks/>
              </p:cNvCxnSpPr>
              <p:nvPr/>
            </p:nvCxnSpPr>
            <p:spPr>
              <a:xfrm>
                <a:off x="11388673" y="2427334"/>
                <a:ext cx="65959"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307" name="Connecteur droit 306">
                <a:extLst>
                  <a:ext uri="{FF2B5EF4-FFF2-40B4-BE49-F238E27FC236}">
                    <a16:creationId xmlns:a16="http://schemas.microsoft.com/office/drawing/2014/main" id="{1C445F35-7929-0598-D8F5-1901A6348959}"/>
                  </a:ext>
                </a:extLst>
              </p:cNvPr>
              <p:cNvCxnSpPr>
                <a:cxnSpLocks/>
              </p:cNvCxnSpPr>
              <p:nvPr/>
            </p:nvCxnSpPr>
            <p:spPr>
              <a:xfrm>
                <a:off x="11388673" y="2661313"/>
                <a:ext cx="65959"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grpSp>
        <p:sp>
          <p:nvSpPr>
            <p:cNvPr id="304" name="Forme libre 303">
              <a:extLst>
                <a:ext uri="{FF2B5EF4-FFF2-40B4-BE49-F238E27FC236}">
                  <a16:creationId xmlns:a16="http://schemas.microsoft.com/office/drawing/2014/main" id="{E31FC349-F477-247A-85E1-83820EF48F28}"/>
                </a:ext>
              </a:extLst>
            </p:cNvPr>
            <p:cNvSpPr/>
            <p:nvPr/>
          </p:nvSpPr>
          <p:spPr>
            <a:xfrm>
              <a:off x="2292350" y="2501900"/>
              <a:ext cx="2298700" cy="1685925"/>
            </a:xfrm>
            <a:custGeom>
              <a:avLst/>
              <a:gdLst>
                <a:gd name="connsiteX0" fmla="*/ 0 w 2298700"/>
                <a:gd name="connsiteY0" fmla="*/ 0 h 1685925"/>
                <a:gd name="connsiteX1" fmla="*/ 384175 w 2298700"/>
                <a:gd name="connsiteY1" fmla="*/ 1298575 h 1685925"/>
                <a:gd name="connsiteX2" fmla="*/ 762000 w 2298700"/>
                <a:gd name="connsiteY2" fmla="*/ 1463675 h 1685925"/>
                <a:gd name="connsiteX3" fmla="*/ 1139825 w 2298700"/>
                <a:gd name="connsiteY3" fmla="*/ 1685925 h 1685925"/>
                <a:gd name="connsiteX4" fmla="*/ 2298700 w 2298700"/>
                <a:gd name="connsiteY4" fmla="*/ 1685925 h 1685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8700" h="1685925">
                  <a:moveTo>
                    <a:pt x="0" y="0"/>
                  </a:moveTo>
                  <a:lnTo>
                    <a:pt x="384175" y="1298575"/>
                  </a:lnTo>
                  <a:lnTo>
                    <a:pt x="762000" y="1463675"/>
                  </a:lnTo>
                  <a:lnTo>
                    <a:pt x="1139825" y="1685925"/>
                  </a:lnTo>
                  <a:lnTo>
                    <a:pt x="2298700" y="1685925"/>
                  </a:lnTo>
                </a:path>
              </a:pathLst>
            </a:custGeom>
            <a:noFill/>
            <a:ln>
              <a:solidFill>
                <a:srgbClr val="B4B0B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50" name="Groupe 249">
            <a:extLst>
              <a:ext uri="{FF2B5EF4-FFF2-40B4-BE49-F238E27FC236}">
                <a16:creationId xmlns:a16="http://schemas.microsoft.com/office/drawing/2014/main" id="{43323063-1772-044A-6DDA-648E9986E4FB}"/>
              </a:ext>
            </a:extLst>
          </p:cNvPr>
          <p:cNvGrpSpPr/>
          <p:nvPr/>
        </p:nvGrpSpPr>
        <p:grpSpPr>
          <a:xfrm>
            <a:off x="5611765" y="2738308"/>
            <a:ext cx="2337529" cy="1491303"/>
            <a:chOff x="5719346" y="2464436"/>
            <a:chExt cx="2337529" cy="1491303"/>
          </a:xfrm>
        </p:grpSpPr>
        <p:grpSp>
          <p:nvGrpSpPr>
            <p:cNvPr id="244" name="Groupe 243">
              <a:extLst>
                <a:ext uri="{FF2B5EF4-FFF2-40B4-BE49-F238E27FC236}">
                  <a16:creationId xmlns:a16="http://schemas.microsoft.com/office/drawing/2014/main" id="{E7FBB269-7309-C971-BEDB-833DF766C93D}"/>
                </a:ext>
              </a:extLst>
            </p:cNvPr>
            <p:cNvGrpSpPr/>
            <p:nvPr/>
          </p:nvGrpSpPr>
          <p:grpSpPr>
            <a:xfrm>
              <a:off x="7987896" y="3839235"/>
              <a:ext cx="65959" cy="116504"/>
              <a:chOff x="11388673" y="2544809"/>
              <a:chExt cx="65959" cy="116504"/>
            </a:xfrm>
          </p:grpSpPr>
          <p:cxnSp>
            <p:nvCxnSpPr>
              <p:cNvPr id="245" name="Connecteur droit 244">
                <a:extLst>
                  <a:ext uri="{FF2B5EF4-FFF2-40B4-BE49-F238E27FC236}">
                    <a16:creationId xmlns:a16="http://schemas.microsoft.com/office/drawing/2014/main" id="{4B21DDD6-BC39-76EC-91AE-22AE71680B58}"/>
                  </a:ext>
                </a:extLst>
              </p:cNvPr>
              <p:cNvCxnSpPr>
                <a:cxnSpLocks/>
              </p:cNvCxnSpPr>
              <p:nvPr/>
            </p:nvCxnSpPr>
            <p:spPr>
              <a:xfrm>
                <a:off x="11421652" y="2544809"/>
                <a:ext cx="0" cy="10800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47" name="Connecteur droit 246">
                <a:extLst>
                  <a:ext uri="{FF2B5EF4-FFF2-40B4-BE49-F238E27FC236}">
                    <a16:creationId xmlns:a16="http://schemas.microsoft.com/office/drawing/2014/main" id="{82105AB4-4194-777F-ECC9-7815AE9FCA28}"/>
                  </a:ext>
                </a:extLst>
              </p:cNvPr>
              <p:cNvCxnSpPr>
                <a:cxnSpLocks/>
              </p:cNvCxnSpPr>
              <p:nvPr/>
            </p:nvCxnSpPr>
            <p:spPr>
              <a:xfrm>
                <a:off x="11388673" y="2661313"/>
                <a:ext cx="65959"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grpSp>
        <p:sp>
          <p:nvSpPr>
            <p:cNvPr id="237" name="Ellipse 236">
              <a:extLst>
                <a:ext uri="{FF2B5EF4-FFF2-40B4-BE49-F238E27FC236}">
                  <a16:creationId xmlns:a16="http://schemas.microsoft.com/office/drawing/2014/main" id="{76DD2C8E-89A0-DB6A-52A0-33BE83FEC49A}"/>
                </a:ext>
              </a:extLst>
            </p:cNvPr>
            <p:cNvSpPr>
              <a:spLocks noChangeAspect="1"/>
            </p:cNvSpPr>
            <p:nvPr/>
          </p:nvSpPr>
          <p:spPr>
            <a:xfrm>
              <a:off x="5719346" y="2464436"/>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8" name="Ellipse 237">
              <a:extLst>
                <a:ext uri="{FF2B5EF4-FFF2-40B4-BE49-F238E27FC236}">
                  <a16:creationId xmlns:a16="http://schemas.microsoft.com/office/drawing/2014/main" id="{BFF12E5B-CFEA-E20B-D89E-BF6A8EABF448}"/>
                </a:ext>
              </a:extLst>
            </p:cNvPr>
            <p:cNvSpPr>
              <a:spLocks noChangeAspect="1"/>
            </p:cNvSpPr>
            <p:nvPr/>
          </p:nvSpPr>
          <p:spPr>
            <a:xfrm>
              <a:off x="6092385" y="2605463"/>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9" name="Ellipse 238">
              <a:extLst>
                <a:ext uri="{FF2B5EF4-FFF2-40B4-BE49-F238E27FC236}">
                  <a16:creationId xmlns:a16="http://schemas.microsoft.com/office/drawing/2014/main" id="{DE52BFF1-0732-C4FA-7B24-9C077BB22B6F}"/>
                </a:ext>
              </a:extLst>
            </p:cNvPr>
            <p:cNvSpPr>
              <a:spLocks noChangeAspect="1"/>
            </p:cNvSpPr>
            <p:nvPr/>
          </p:nvSpPr>
          <p:spPr>
            <a:xfrm>
              <a:off x="6479072" y="2805630"/>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0" name="Ellipse 239">
              <a:extLst>
                <a:ext uri="{FF2B5EF4-FFF2-40B4-BE49-F238E27FC236}">
                  <a16:creationId xmlns:a16="http://schemas.microsoft.com/office/drawing/2014/main" id="{5C279BD2-0C2E-487B-1E67-A94075F4773A}"/>
                </a:ext>
              </a:extLst>
            </p:cNvPr>
            <p:cNvSpPr>
              <a:spLocks noChangeAspect="1"/>
            </p:cNvSpPr>
            <p:nvPr/>
          </p:nvSpPr>
          <p:spPr>
            <a:xfrm>
              <a:off x="6865759" y="3042191"/>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1" name="Ellipse 240">
              <a:extLst>
                <a:ext uri="{FF2B5EF4-FFF2-40B4-BE49-F238E27FC236}">
                  <a16:creationId xmlns:a16="http://schemas.microsoft.com/office/drawing/2014/main" id="{D56DF5C1-935F-FDA6-DFE3-328D62838D0E}"/>
                </a:ext>
              </a:extLst>
            </p:cNvPr>
            <p:cNvSpPr>
              <a:spLocks noChangeAspect="1"/>
            </p:cNvSpPr>
            <p:nvPr/>
          </p:nvSpPr>
          <p:spPr>
            <a:xfrm>
              <a:off x="7234249" y="3319695"/>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2" name="Ellipse 241">
              <a:extLst>
                <a:ext uri="{FF2B5EF4-FFF2-40B4-BE49-F238E27FC236}">
                  <a16:creationId xmlns:a16="http://schemas.microsoft.com/office/drawing/2014/main" id="{B09A25CC-BA27-0DFE-39AF-C1FD6DD268FF}"/>
                </a:ext>
              </a:extLst>
            </p:cNvPr>
            <p:cNvSpPr>
              <a:spLocks noChangeAspect="1"/>
            </p:cNvSpPr>
            <p:nvPr/>
          </p:nvSpPr>
          <p:spPr>
            <a:xfrm>
              <a:off x="7611837" y="3715480"/>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3" name="Ellipse 242">
              <a:extLst>
                <a:ext uri="{FF2B5EF4-FFF2-40B4-BE49-F238E27FC236}">
                  <a16:creationId xmlns:a16="http://schemas.microsoft.com/office/drawing/2014/main" id="{B35D0E88-A393-5F57-9CE2-466BC9329FCF}"/>
                </a:ext>
              </a:extLst>
            </p:cNvPr>
            <p:cNvSpPr>
              <a:spLocks noChangeAspect="1"/>
            </p:cNvSpPr>
            <p:nvPr/>
          </p:nvSpPr>
          <p:spPr>
            <a:xfrm>
              <a:off x="7984875" y="3847408"/>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8" name="Forme libre 247">
              <a:extLst>
                <a:ext uri="{FF2B5EF4-FFF2-40B4-BE49-F238E27FC236}">
                  <a16:creationId xmlns:a16="http://schemas.microsoft.com/office/drawing/2014/main" id="{35BE7CBD-FA46-01D0-58FE-490DBE3A4018}"/>
                </a:ext>
              </a:extLst>
            </p:cNvPr>
            <p:cNvSpPr/>
            <p:nvPr/>
          </p:nvSpPr>
          <p:spPr>
            <a:xfrm>
              <a:off x="5759355" y="2492991"/>
              <a:ext cx="2265529" cy="1396621"/>
            </a:xfrm>
            <a:custGeom>
              <a:avLst/>
              <a:gdLst>
                <a:gd name="connsiteX0" fmla="*/ 0 w 2265529"/>
                <a:gd name="connsiteY0" fmla="*/ 0 h 1396621"/>
                <a:gd name="connsiteX1" fmla="*/ 368490 w 2265529"/>
                <a:gd name="connsiteY1" fmla="*/ 141027 h 1396621"/>
                <a:gd name="connsiteX2" fmla="*/ 764275 w 2265529"/>
                <a:gd name="connsiteY2" fmla="*/ 359391 h 1396621"/>
                <a:gd name="connsiteX3" fmla="*/ 1146412 w 2265529"/>
                <a:gd name="connsiteY3" fmla="*/ 573206 h 1396621"/>
                <a:gd name="connsiteX4" fmla="*/ 1510352 w 2265529"/>
                <a:gd name="connsiteY4" fmla="*/ 859809 h 1396621"/>
                <a:gd name="connsiteX5" fmla="*/ 1901588 w 2265529"/>
                <a:gd name="connsiteY5" fmla="*/ 1273791 h 1396621"/>
                <a:gd name="connsiteX6" fmla="*/ 2265529 w 2265529"/>
                <a:gd name="connsiteY6" fmla="*/ 1396621 h 139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529" h="1396621">
                  <a:moveTo>
                    <a:pt x="0" y="0"/>
                  </a:moveTo>
                  <a:lnTo>
                    <a:pt x="368490" y="141027"/>
                  </a:lnTo>
                  <a:lnTo>
                    <a:pt x="764275" y="359391"/>
                  </a:lnTo>
                  <a:lnTo>
                    <a:pt x="1146412" y="573206"/>
                  </a:lnTo>
                  <a:lnTo>
                    <a:pt x="1510352" y="859809"/>
                  </a:lnTo>
                  <a:lnTo>
                    <a:pt x="1901588" y="1273791"/>
                  </a:lnTo>
                  <a:lnTo>
                    <a:pt x="2265529" y="1396621"/>
                  </a:lnTo>
                </a:path>
              </a:pathLst>
            </a:custGeom>
            <a:noFill/>
            <a:ln w="19050">
              <a:solidFill>
                <a:srgbClr val="B436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49" name="Groupe 248">
            <a:extLst>
              <a:ext uri="{FF2B5EF4-FFF2-40B4-BE49-F238E27FC236}">
                <a16:creationId xmlns:a16="http://schemas.microsoft.com/office/drawing/2014/main" id="{F8A8E19F-DFF8-3B62-DD91-C16B48ACEB6B}"/>
              </a:ext>
            </a:extLst>
          </p:cNvPr>
          <p:cNvGrpSpPr/>
          <p:nvPr/>
        </p:nvGrpSpPr>
        <p:grpSpPr>
          <a:xfrm>
            <a:off x="6832077" y="2373565"/>
            <a:ext cx="892064" cy="652672"/>
            <a:chOff x="6939658" y="2099693"/>
            <a:chExt cx="892064" cy="652672"/>
          </a:xfrm>
        </p:grpSpPr>
        <p:cxnSp>
          <p:nvCxnSpPr>
            <p:cNvPr id="156" name="Connecteur droit 155">
              <a:extLst>
                <a:ext uri="{FF2B5EF4-FFF2-40B4-BE49-F238E27FC236}">
                  <a16:creationId xmlns:a16="http://schemas.microsoft.com/office/drawing/2014/main" id="{09EE6DAC-34F7-5471-3F56-2E3D6342F06A}"/>
                </a:ext>
              </a:extLst>
            </p:cNvPr>
            <p:cNvCxnSpPr>
              <a:cxnSpLocks/>
            </p:cNvCxnSpPr>
            <p:nvPr/>
          </p:nvCxnSpPr>
          <p:spPr>
            <a:xfrm>
              <a:off x="6939658" y="2203691"/>
              <a:ext cx="130872"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57" name="Connecteur droit 156">
              <a:extLst>
                <a:ext uri="{FF2B5EF4-FFF2-40B4-BE49-F238E27FC236}">
                  <a16:creationId xmlns:a16="http://schemas.microsoft.com/office/drawing/2014/main" id="{BCCFD80D-8D04-802C-4012-C39F36660D93}"/>
                </a:ext>
              </a:extLst>
            </p:cNvPr>
            <p:cNvCxnSpPr>
              <a:cxnSpLocks/>
            </p:cNvCxnSpPr>
            <p:nvPr/>
          </p:nvCxnSpPr>
          <p:spPr>
            <a:xfrm>
              <a:off x="6939658" y="2353817"/>
              <a:ext cx="130872"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cxnSp>
          <p:nvCxnSpPr>
            <p:cNvPr id="158" name="Connecteur droit 157">
              <a:extLst>
                <a:ext uri="{FF2B5EF4-FFF2-40B4-BE49-F238E27FC236}">
                  <a16:creationId xmlns:a16="http://schemas.microsoft.com/office/drawing/2014/main" id="{76CC1E02-C26E-FD9F-625F-63AE5CE0B6A3}"/>
                </a:ext>
              </a:extLst>
            </p:cNvPr>
            <p:cNvCxnSpPr>
              <a:cxnSpLocks/>
            </p:cNvCxnSpPr>
            <p:nvPr/>
          </p:nvCxnSpPr>
          <p:spPr>
            <a:xfrm>
              <a:off x="6939658" y="2513041"/>
              <a:ext cx="130872"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159" name="Connecteur droit 158">
              <a:extLst>
                <a:ext uri="{FF2B5EF4-FFF2-40B4-BE49-F238E27FC236}">
                  <a16:creationId xmlns:a16="http://schemas.microsoft.com/office/drawing/2014/main" id="{82215411-C89F-9EEA-EF98-74725290933E}"/>
                </a:ext>
              </a:extLst>
            </p:cNvPr>
            <p:cNvCxnSpPr>
              <a:cxnSpLocks/>
            </p:cNvCxnSpPr>
            <p:nvPr/>
          </p:nvCxnSpPr>
          <p:spPr>
            <a:xfrm>
              <a:off x="6939658" y="2654068"/>
              <a:ext cx="130872"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60" name="ZoneTexte 159">
              <a:extLst>
                <a:ext uri="{FF2B5EF4-FFF2-40B4-BE49-F238E27FC236}">
                  <a16:creationId xmlns:a16="http://schemas.microsoft.com/office/drawing/2014/main" id="{03B10F95-4091-F8E2-D2EC-6DDE567B9121}"/>
                </a:ext>
              </a:extLst>
            </p:cNvPr>
            <p:cNvSpPr txBox="1"/>
            <p:nvPr/>
          </p:nvSpPr>
          <p:spPr>
            <a:xfrm>
              <a:off x="7028297" y="2252564"/>
              <a:ext cx="651140"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Celfazidime</a:t>
              </a:r>
              <a:endParaRPr lang="fr-FR" sz="700" dirty="0">
                <a:latin typeface="Arial" panose="020B0604020202020204" pitchFamily="34" charset="0"/>
                <a:cs typeface="Arial" panose="020B0604020202020204" pitchFamily="34" charset="0"/>
              </a:endParaRPr>
            </a:p>
          </p:txBody>
        </p:sp>
        <p:sp>
          <p:nvSpPr>
            <p:cNvPr id="161" name="ZoneTexte 160">
              <a:extLst>
                <a:ext uri="{FF2B5EF4-FFF2-40B4-BE49-F238E27FC236}">
                  <a16:creationId xmlns:a16="http://schemas.microsoft.com/office/drawing/2014/main" id="{CFCD12EA-996E-8E69-8741-5139FE310852}"/>
                </a:ext>
              </a:extLst>
            </p:cNvPr>
            <p:cNvSpPr txBox="1"/>
            <p:nvPr/>
          </p:nvSpPr>
          <p:spPr>
            <a:xfrm>
              <a:off x="7028297" y="2406734"/>
              <a:ext cx="803425"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Dual </a:t>
              </a:r>
              <a:r>
                <a:rPr lang="fr-FR" sz="700" dirty="0" err="1">
                  <a:latin typeface="Arial" panose="020B0604020202020204" pitchFamily="34" charset="0"/>
                  <a:cs typeface="Arial" panose="020B0604020202020204" pitchFamily="34" charset="0"/>
                </a:rPr>
                <a:t>Treatment</a:t>
              </a:r>
              <a:endParaRPr lang="fr-FR" sz="700" dirty="0">
                <a:latin typeface="Arial" panose="020B0604020202020204" pitchFamily="34" charset="0"/>
                <a:cs typeface="Arial" panose="020B0604020202020204" pitchFamily="34" charset="0"/>
              </a:endParaRPr>
            </a:p>
          </p:txBody>
        </p:sp>
        <p:sp>
          <p:nvSpPr>
            <p:cNvPr id="151" name="Rectangle 150">
              <a:extLst>
                <a:ext uri="{FF2B5EF4-FFF2-40B4-BE49-F238E27FC236}">
                  <a16:creationId xmlns:a16="http://schemas.microsoft.com/office/drawing/2014/main" id="{7C3C5589-79AE-4269-2913-1107A76A6F22}"/>
                </a:ext>
              </a:extLst>
            </p:cNvPr>
            <p:cNvSpPr>
              <a:spLocks noChangeAspect="1"/>
            </p:cNvSpPr>
            <p:nvPr/>
          </p:nvSpPr>
          <p:spPr>
            <a:xfrm>
              <a:off x="6969094" y="2319653"/>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2" name="Ellipse 151">
              <a:extLst>
                <a:ext uri="{FF2B5EF4-FFF2-40B4-BE49-F238E27FC236}">
                  <a16:creationId xmlns:a16="http://schemas.microsoft.com/office/drawing/2014/main" id="{7F1218DD-AA24-DDFF-460C-719751E10BE4}"/>
                </a:ext>
              </a:extLst>
            </p:cNvPr>
            <p:cNvSpPr>
              <a:spLocks noChangeAspect="1"/>
            </p:cNvSpPr>
            <p:nvPr/>
          </p:nvSpPr>
          <p:spPr>
            <a:xfrm>
              <a:off x="6969094" y="2167691"/>
              <a:ext cx="72000" cy="72000"/>
            </a:xfrm>
            <a:prstGeom prst="ellipse">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3" name="Triangle 152">
              <a:extLst>
                <a:ext uri="{FF2B5EF4-FFF2-40B4-BE49-F238E27FC236}">
                  <a16:creationId xmlns:a16="http://schemas.microsoft.com/office/drawing/2014/main" id="{76DC74F8-DE0A-56DE-5250-4470EC533910}"/>
                </a:ext>
              </a:extLst>
            </p:cNvPr>
            <p:cNvSpPr>
              <a:spLocks noChangeAspect="1"/>
            </p:cNvSpPr>
            <p:nvPr/>
          </p:nvSpPr>
          <p:spPr>
            <a:xfrm>
              <a:off x="6963334" y="24716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4" name="Triangle 153">
              <a:extLst>
                <a:ext uri="{FF2B5EF4-FFF2-40B4-BE49-F238E27FC236}">
                  <a16:creationId xmlns:a16="http://schemas.microsoft.com/office/drawing/2014/main" id="{970DD44D-048A-87FB-B1F9-427EBE5C2CB7}"/>
                </a:ext>
              </a:extLst>
            </p:cNvPr>
            <p:cNvSpPr>
              <a:spLocks noChangeAspect="1"/>
            </p:cNvSpPr>
            <p:nvPr/>
          </p:nvSpPr>
          <p:spPr>
            <a:xfrm rot="10800000">
              <a:off x="6963335" y="2623578"/>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5" name="ZoneTexte 154">
              <a:extLst>
                <a:ext uri="{FF2B5EF4-FFF2-40B4-BE49-F238E27FC236}">
                  <a16:creationId xmlns:a16="http://schemas.microsoft.com/office/drawing/2014/main" id="{9932F177-2657-9ED8-3A74-9B22B6E34464}"/>
                </a:ext>
              </a:extLst>
            </p:cNvPr>
            <p:cNvSpPr txBox="1"/>
            <p:nvPr/>
          </p:nvSpPr>
          <p:spPr>
            <a:xfrm>
              <a:off x="7028297" y="2099693"/>
              <a:ext cx="495649"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Collistin</a:t>
              </a:r>
              <a:endParaRPr lang="fr-FR" sz="700" dirty="0">
                <a:latin typeface="Arial" panose="020B0604020202020204" pitchFamily="34" charset="0"/>
                <a:cs typeface="Arial" panose="020B0604020202020204" pitchFamily="34" charset="0"/>
              </a:endParaRPr>
            </a:p>
          </p:txBody>
        </p:sp>
        <p:sp>
          <p:nvSpPr>
            <p:cNvPr id="162" name="ZoneTexte 161">
              <a:extLst>
                <a:ext uri="{FF2B5EF4-FFF2-40B4-BE49-F238E27FC236}">
                  <a16:creationId xmlns:a16="http://schemas.microsoft.com/office/drawing/2014/main" id="{B7A71554-B471-DBDF-826F-CD5D92CE5667}"/>
                </a:ext>
              </a:extLst>
            </p:cNvPr>
            <p:cNvSpPr txBox="1"/>
            <p:nvPr/>
          </p:nvSpPr>
          <p:spPr>
            <a:xfrm>
              <a:off x="7028297" y="2552310"/>
              <a:ext cx="56297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Predicted</a:t>
              </a:r>
              <a:endParaRPr lang="fr-FR" sz="700" dirty="0">
                <a:latin typeface="Arial" panose="020B0604020202020204" pitchFamily="34" charset="0"/>
                <a:cs typeface="Arial" panose="020B0604020202020204" pitchFamily="34" charset="0"/>
              </a:endParaRPr>
            </a:p>
          </p:txBody>
        </p:sp>
      </p:grpSp>
      <p:sp>
        <p:nvSpPr>
          <p:cNvPr id="261" name="Rectangle 260">
            <a:extLst>
              <a:ext uri="{FF2B5EF4-FFF2-40B4-BE49-F238E27FC236}">
                <a16:creationId xmlns:a16="http://schemas.microsoft.com/office/drawing/2014/main" id="{06200C81-E0EE-1442-6605-3690DCE3FE68}"/>
              </a:ext>
            </a:extLst>
          </p:cNvPr>
          <p:cNvSpPr>
            <a:spLocks noChangeAspect="1"/>
          </p:cNvSpPr>
          <p:nvPr/>
        </p:nvSpPr>
        <p:spPr>
          <a:xfrm>
            <a:off x="7877293" y="4078419"/>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 name="Groupe 1">
            <a:extLst>
              <a:ext uri="{FF2B5EF4-FFF2-40B4-BE49-F238E27FC236}">
                <a16:creationId xmlns:a16="http://schemas.microsoft.com/office/drawing/2014/main" id="{5F1063A3-61FA-5A88-14F1-E06044AF643F}"/>
              </a:ext>
            </a:extLst>
          </p:cNvPr>
          <p:cNvGrpSpPr/>
          <p:nvPr/>
        </p:nvGrpSpPr>
        <p:grpSpPr>
          <a:xfrm>
            <a:off x="5611765" y="2745487"/>
            <a:ext cx="2334509" cy="1447793"/>
            <a:chOff x="5611765" y="2745487"/>
            <a:chExt cx="2334509" cy="1447793"/>
          </a:xfrm>
        </p:grpSpPr>
        <p:grpSp>
          <p:nvGrpSpPr>
            <p:cNvPr id="251" name="Groupe 250">
              <a:extLst>
                <a:ext uri="{FF2B5EF4-FFF2-40B4-BE49-F238E27FC236}">
                  <a16:creationId xmlns:a16="http://schemas.microsoft.com/office/drawing/2014/main" id="{30BE9955-8909-C535-4DA7-2F8B52B280B9}"/>
                </a:ext>
              </a:extLst>
            </p:cNvPr>
            <p:cNvGrpSpPr/>
            <p:nvPr/>
          </p:nvGrpSpPr>
          <p:grpSpPr>
            <a:xfrm>
              <a:off x="7880315" y="4037741"/>
              <a:ext cx="65959" cy="155539"/>
              <a:chOff x="11388673" y="2503534"/>
              <a:chExt cx="65959" cy="155539"/>
            </a:xfrm>
          </p:grpSpPr>
          <p:cxnSp>
            <p:nvCxnSpPr>
              <p:cNvPr id="252" name="Connecteur droit 251">
                <a:extLst>
                  <a:ext uri="{FF2B5EF4-FFF2-40B4-BE49-F238E27FC236}">
                    <a16:creationId xmlns:a16="http://schemas.microsoft.com/office/drawing/2014/main" id="{BAAF855F-EBEF-A7FE-4AF6-57ED2FA5EF94}"/>
                  </a:ext>
                </a:extLst>
              </p:cNvPr>
              <p:cNvCxnSpPr>
                <a:cxnSpLocks/>
                <a:endCxn id="243" idx="4"/>
              </p:cNvCxnSpPr>
              <p:nvPr/>
            </p:nvCxnSpPr>
            <p:spPr>
              <a:xfrm>
                <a:off x="11421652" y="2503534"/>
                <a:ext cx="0" cy="155539"/>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53" name="Connecteur droit 252">
                <a:extLst>
                  <a:ext uri="{FF2B5EF4-FFF2-40B4-BE49-F238E27FC236}">
                    <a16:creationId xmlns:a16="http://schemas.microsoft.com/office/drawing/2014/main" id="{A9F391EC-3D0D-1962-6F20-A10B0DD5782A}"/>
                  </a:ext>
                </a:extLst>
              </p:cNvPr>
              <p:cNvCxnSpPr>
                <a:cxnSpLocks/>
              </p:cNvCxnSpPr>
              <p:nvPr/>
            </p:nvCxnSpPr>
            <p:spPr>
              <a:xfrm>
                <a:off x="11388673" y="2503534"/>
                <a:ext cx="65959"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67" name="Connecteur droit 266">
                <a:extLst>
                  <a:ext uri="{FF2B5EF4-FFF2-40B4-BE49-F238E27FC236}">
                    <a16:creationId xmlns:a16="http://schemas.microsoft.com/office/drawing/2014/main" id="{15AEC053-4CC6-16C2-BEEA-26437DD5C4EE}"/>
                  </a:ext>
                </a:extLst>
              </p:cNvPr>
              <p:cNvCxnSpPr>
                <a:cxnSpLocks/>
              </p:cNvCxnSpPr>
              <p:nvPr/>
            </p:nvCxnSpPr>
            <p:spPr>
              <a:xfrm>
                <a:off x="11388673" y="2643234"/>
                <a:ext cx="65959"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grpSp>
        <p:sp>
          <p:nvSpPr>
            <p:cNvPr id="255" name="Rectangle 254">
              <a:extLst>
                <a:ext uri="{FF2B5EF4-FFF2-40B4-BE49-F238E27FC236}">
                  <a16:creationId xmlns:a16="http://schemas.microsoft.com/office/drawing/2014/main" id="{715B2AAA-E6AD-2DE9-2C1D-1AA4A17D18DE}"/>
                </a:ext>
              </a:extLst>
            </p:cNvPr>
            <p:cNvSpPr>
              <a:spLocks noChangeAspect="1"/>
            </p:cNvSpPr>
            <p:nvPr/>
          </p:nvSpPr>
          <p:spPr>
            <a:xfrm>
              <a:off x="5611765" y="2745487"/>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6" name="Rectangle 255">
              <a:extLst>
                <a:ext uri="{FF2B5EF4-FFF2-40B4-BE49-F238E27FC236}">
                  <a16:creationId xmlns:a16="http://schemas.microsoft.com/office/drawing/2014/main" id="{7C94D657-EFFF-1F21-F8E1-340B2F47DC8B}"/>
                </a:ext>
              </a:extLst>
            </p:cNvPr>
            <p:cNvSpPr>
              <a:spLocks noChangeAspect="1"/>
            </p:cNvSpPr>
            <p:nvPr/>
          </p:nvSpPr>
          <p:spPr>
            <a:xfrm>
              <a:off x="5998452" y="4014729"/>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7" name="Rectangle 256">
              <a:extLst>
                <a:ext uri="{FF2B5EF4-FFF2-40B4-BE49-F238E27FC236}">
                  <a16:creationId xmlns:a16="http://schemas.microsoft.com/office/drawing/2014/main" id="{C08553CC-98DF-A49F-9A35-D10E0016211E}"/>
                </a:ext>
              </a:extLst>
            </p:cNvPr>
            <p:cNvSpPr>
              <a:spLocks noChangeAspect="1"/>
            </p:cNvSpPr>
            <p:nvPr/>
          </p:nvSpPr>
          <p:spPr>
            <a:xfrm>
              <a:off x="6362392" y="3969237"/>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8" name="Rectangle 257">
              <a:extLst>
                <a:ext uri="{FF2B5EF4-FFF2-40B4-BE49-F238E27FC236}">
                  <a16:creationId xmlns:a16="http://schemas.microsoft.com/office/drawing/2014/main" id="{33D3FCC3-262D-444A-433B-F0633AE8134A}"/>
                </a:ext>
              </a:extLst>
            </p:cNvPr>
            <p:cNvSpPr>
              <a:spLocks noChangeAspect="1"/>
            </p:cNvSpPr>
            <p:nvPr/>
          </p:nvSpPr>
          <p:spPr>
            <a:xfrm>
              <a:off x="6753628" y="3955589"/>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9" name="Rectangle 258">
              <a:extLst>
                <a:ext uri="{FF2B5EF4-FFF2-40B4-BE49-F238E27FC236}">
                  <a16:creationId xmlns:a16="http://schemas.microsoft.com/office/drawing/2014/main" id="{BA98DB8F-A975-1C3C-C2E6-3ED678233654}"/>
                </a:ext>
              </a:extLst>
            </p:cNvPr>
            <p:cNvSpPr>
              <a:spLocks noChangeAspect="1"/>
            </p:cNvSpPr>
            <p:nvPr/>
          </p:nvSpPr>
          <p:spPr>
            <a:xfrm>
              <a:off x="7131216" y="3955589"/>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0" name="Rectangle 259">
              <a:extLst>
                <a:ext uri="{FF2B5EF4-FFF2-40B4-BE49-F238E27FC236}">
                  <a16:creationId xmlns:a16="http://schemas.microsoft.com/office/drawing/2014/main" id="{7FFEB1B7-F368-DBE0-F2B3-F7293F3063E9}"/>
                </a:ext>
              </a:extLst>
            </p:cNvPr>
            <p:cNvSpPr>
              <a:spLocks noChangeAspect="1"/>
            </p:cNvSpPr>
            <p:nvPr/>
          </p:nvSpPr>
          <p:spPr>
            <a:xfrm>
              <a:off x="7513353" y="4051123"/>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6" name="Forme libre 265">
              <a:extLst>
                <a:ext uri="{FF2B5EF4-FFF2-40B4-BE49-F238E27FC236}">
                  <a16:creationId xmlns:a16="http://schemas.microsoft.com/office/drawing/2014/main" id="{E458FE6B-E7F1-0455-C657-6AAD0D186DA0}"/>
                </a:ext>
              </a:extLst>
            </p:cNvPr>
            <p:cNvSpPr/>
            <p:nvPr/>
          </p:nvSpPr>
          <p:spPr>
            <a:xfrm>
              <a:off x="5647225" y="2780511"/>
              <a:ext cx="2270078" cy="1337480"/>
            </a:xfrm>
            <a:custGeom>
              <a:avLst/>
              <a:gdLst>
                <a:gd name="connsiteX0" fmla="*/ 0 w 2270078"/>
                <a:gd name="connsiteY0" fmla="*/ 0 h 1337480"/>
                <a:gd name="connsiteX1" fmla="*/ 391236 w 2270078"/>
                <a:gd name="connsiteY1" fmla="*/ 1296537 h 1337480"/>
                <a:gd name="connsiteX2" fmla="*/ 759725 w 2270078"/>
                <a:gd name="connsiteY2" fmla="*/ 1228298 h 1337480"/>
                <a:gd name="connsiteX3" fmla="*/ 1141863 w 2270078"/>
                <a:gd name="connsiteY3" fmla="*/ 1214651 h 1337480"/>
                <a:gd name="connsiteX4" fmla="*/ 1528549 w 2270078"/>
                <a:gd name="connsiteY4" fmla="*/ 1214651 h 1337480"/>
                <a:gd name="connsiteX5" fmla="*/ 1906137 w 2270078"/>
                <a:gd name="connsiteY5" fmla="*/ 1305636 h 1337480"/>
                <a:gd name="connsiteX6" fmla="*/ 2270078 w 2270078"/>
                <a:gd name="connsiteY6" fmla="*/ 1337480 h 133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0078" h="1337480">
                  <a:moveTo>
                    <a:pt x="0" y="0"/>
                  </a:moveTo>
                  <a:lnTo>
                    <a:pt x="391236" y="1296537"/>
                  </a:lnTo>
                  <a:lnTo>
                    <a:pt x="759725" y="1228298"/>
                  </a:lnTo>
                  <a:lnTo>
                    <a:pt x="1141863" y="1214651"/>
                  </a:lnTo>
                  <a:lnTo>
                    <a:pt x="1528549" y="1214651"/>
                  </a:lnTo>
                  <a:lnTo>
                    <a:pt x="1906137" y="1305636"/>
                  </a:lnTo>
                  <a:lnTo>
                    <a:pt x="2270078" y="1337480"/>
                  </a:ln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aphicFrame>
        <p:nvGraphicFramePr>
          <p:cNvPr id="310" name="Graphique 309">
            <a:extLst>
              <a:ext uri="{FF2B5EF4-FFF2-40B4-BE49-F238E27FC236}">
                <a16:creationId xmlns:a16="http://schemas.microsoft.com/office/drawing/2014/main" id="{DC84CDB3-27C8-795E-9F96-DA576009A23A}"/>
              </a:ext>
            </a:extLst>
          </p:cNvPr>
          <p:cNvGraphicFramePr/>
          <p:nvPr/>
        </p:nvGraphicFramePr>
        <p:xfrm>
          <a:off x="5411463" y="2709774"/>
          <a:ext cx="281498" cy="2000304"/>
        </p:xfrm>
        <a:graphic>
          <a:graphicData uri="http://schemas.openxmlformats.org/drawingml/2006/chart">
            <c:chart xmlns:c="http://schemas.openxmlformats.org/drawingml/2006/chart" xmlns:r="http://schemas.openxmlformats.org/officeDocument/2006/relationships" r:id="rId3"/>
          </a:graphicData>
        </a:graphic>
      </p:graphicFrame>
      <p:sp>
        <p:nvSpPr>
          <p:cNvPr id="311" name="Text Box 4">
            <a:extLst>
              <a:ext uri="{FF2B5EF4-FFF2-40B4-BE49-F238E27FC236}">
                <a16:creationId xmlns:a16="http://schemas.microsoft.com/office/drawing/2014/main" id="{5B037364-9CE8-ECAC-1BAE-A014907D5D5E}"/>
              </a:ext>
            </a:extLst>
          </p:cNvPr>
          <p:cNvSpPr txBox="1">
            <a:spLocks noChangeArrowheads="1"/>
          </p:cNvSpPr>
          <p:nvPr/>
        </p:nvSpPr>
        <p:spPr bwMode="auto">
          <a:xfrm rot="16200000">
            <a:off x="4306648" y="3428218"/>
            <a:ext cx="1836998"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chemeClr val="tx1">
                    <a:lumMod val="75000"/>
                    <a:lumOff val="25000"/>
                  </a:schemeClr>
                </a:solidFill>
                <a:latin typeface="Arial"/>
                <a:ea typeface="+mn-ea"/>
                <a:cs typeface="Arial"/>
              </a:rPr>
              <a:t>Proportion of Total </a:t>
            </a:r>
            <a:r>
              <a:rPr lang="da-DK" sz="1000" dirty="0" err="1">
                <a:solidFill>
                  <a:schemeClr val="tx1">
                    <a:lumMod val="75000"/>
                    <a:lumOff val="25000"/>
                  </a:schemeClr>
                </a:solidFill>
                <a:latin typeface="Arial"/>
                <a:ea typeface="+mn-ea"/>
                <a:cs typeface="Arial"/>
              </a:rPr>
              <a:t>Colonies</a:t>
            </a:r>
            <a:r>
              <a:rPr lang="da-DK" sz="1000" dirty="0">
                <a:solidFill>
                  <a:schemeClr val="tx1">
                    <a:lumMod val="75000"/>
                    <a:lumOff val="25000"/>
                  </a:schemeClr>
                </a:solidFill>
                <a:latin typeface="Arial"/>
                <a:ea typeface="+mn-ea"/>
                <a:cs typeface="Arial"/>
              </a:rPr>
              <a:t> (Log</a:t>
            </a:r>
            <a:r>
              <a:rPr lang="da-DK" sz="1000" baseline="-25000" dirty="0">
                <a:solidFill>
                  <a:schemeClr val="tx1">
                    <a:lumMod val="75000"/>
                    <a:lumOff val="25000"/>
                  </a:schemeClr>
                </a:solidFill>
                <a:latin typeface="Arial"/>
                <a:ea typeface="+mn-ea"/>
                <a:cs typeface="Arial"/>
              </a:rPr>
              <a:t>10</a:t>
            </a:r>
            <a:r>
              <a:rPr lang="da-DK" sz="1000" dirty="0">
                <a:solidFill>
                  <a:schemeClr val="tx1">
                    <a:lumMod val="75000"/>
                    <a:lumOff val="25000"/>
                  </a:schemeClr>
                </a:solidFill>
                <a:latin typeface="Arial"/>
                <a:ea typeface="+mn-ea"/>
                <a:cs typeface="Arial"/>
              </a:rPr>
              <a:t>)</a:t>
            </a:r>
          </a:p>
        </p:txBody>
      </p:sp>
      <p:cxnSp>
        <p:nvCxnSpPr>
          <p:cNvPr id="312" name="Connecteur droit 311">
            <a:extLst>
              <a:ext uri="{FF2B5EF4-FFF2-40B4-BE49-F238E27FC236}">
                <a16:creationId xmlns:a16="http://schemas.microsoft.com/office/drawing/2014/main" id="{89F24F41-A054-82EB-3145-78790C8F8D56}"/>
              </a:ext>
            </a:extLst>
          </p:cNvPr>
          <p:cNvCxnSpPr/>
          <p:nvPr/>
        </p:nvCxnSpPr>
        <p:spPr>
          <a:xfrm>
            <a:off x="5621081" y="4460430"/>
            <a:ext cx="2341356"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13" name="ZoneTexte 312">
            <a:extLst>
              <a:ext uri="{FF2B5EF4-FFF2-40B4-BE49-F238E27FC236}">
                <a16:creationId xmlns:a16="http://schemas.microsoft.com/office/drawing/2014/main" id="{F4FA65B2-E7C2-4833-83E3-C8DEB1D54FF5}"/>
              </a:ext>
            </a:extLst>
          </p:cNvPr>
          <p:cNvSpPr txBox="1"/>
          <p:nvPr/>
        </p:nvSpPr>
        <p:spPr>
          <a:xfrm>
            <a:off x="5529899" y="4447294"/>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a:t>
            </a:r>
          </a:p>
        </p:txBody>
      </p:sp>
      <p:grpSp>
        <p:nvGrpSpPr>
          <p:cNvPr id="314" name="Groupe 313">
            <a:extLst>
              <a:ext uri="{FF2B5EF4-FFF2-40B4-BE49-F238E27FC236}">
                <a16:creationId xmlns:a16="http://schemas.microsoft.com/office/drawing/2014/main" id="{610A88C2-1571-D1F7-46D5-23F0DA88D5BE}"/>
              </a:ext>
            </a:extLst>
          </p:cNvPr>
          <p:cNvGrpSpPr/>
          <p:nvPr/>
        </p:nvGrpSpPr>
        <p:grpSpPr>
          <a:xfrm>
            <a:off x="5777942" y="4447294"/>
            <a:ext cx="502061" cy="246221"/>
            <a:chOff x="2392132" y="4173422"/>
            <a:chExt cx="502061" cy="246221"/>
          </a:xfrm>
        </p:grpSpPr>
        <p:sp>
          <p:nvSpPr>
            <p:cNvPr id="331" name="ZoneTexte 330">
              <a:extLst>
                <a:ext uri="{FF2B5EF4-FFF2-40B4-BE49-F238E27FC236}">
                  <a16:creationId xmlns:a16="http://schemas.microsoft.com/office/drawing/2014/main" id="{BD945CBA-F46A-1AA0-1977-8C581A048C99}"/>
                </a:ext>
              </a:extLst>
            </p:cNvPr>
            <p:cNvSpPr txBox="1"/>
            <p:nvPr/>
          </p:nvSpPr>
          <p:spPr>
            <a:xfrm>
              <a:off x="2392132" y="4173422"/>
              <a:ext cx="502061"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0.125</a:t>
              </a:r>
            </a:p>
          </p:txBody>
        </p:sp>
        <p:cxnSp>
          <p:nvCxnSpPr>
            <p:cNvPr id="332" name="Connecteur droit 331">
              <a:extLst>
                <a:ext uri="{FF2B5EF4-FFF2-40B4-BE49-F238E27FC236}">
                  <a16:creationId xmlns:a16="http://schemas.microsoft.com/office/drawing/2014/main" id="{F4AC890A-472F-2845-34DD-DA5A9895F387}"/>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15" name="Groupe 314">
            <a:extLst>
              <a:ext uri="{FF2B5EF4-FFF2-40B4-BE49-F238E27FC236}">
                <a16:creationId xmlns:a16="http://schemas.microsoft.com/office/drawing/2014/main" id="{A7A4D8D0-D469-12C0-E110-5472F290429A}"/>
              </a:ext>
            </a:extLst>
          </p:cNvPr>
          <p:cNvGrpSpPr/>
          <p:nvPr/>
        </p:nvGrpSpPr>
        <p:grpSpPr>
          <a:xfrm>
            <a:off x="6194786" y="4447294"/>
            <a:ext cx="431528" cy="246221"/>
            <a:chOff x="2424801" y="4173422"/>
            <a:chExt cx="431528" cy="246221"/>
          </a:xfrm>
        </p:grpSpPr>
        <p:sp>
          <p:nvSpPr>
            <p:cNvPr id="329" name="ZoneTexte 328">
              <a:extLst>
                <a:ext uri="{FF2B5EF4-FFF2-40B4-BE49-F238E27FC236}">
                  <a16:creationId xmlns:a16="http://schemas.microsoft.com/office/drawing/2014/main" id="{4ACE87D0-63FF-9170-8812-12002128044F}"/>
                </a:ext>
              </a:extLst>
            </p:cNvPr>
            <p:cNvSpPr txBox="1"/>
            <p:nvPr/>
          </p:nvSpPr>
          <p:spPr>
            <a:xfrm>
              <a:off x="2424801" y="4173422"/>
              <a:ext cx="43152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0.25</a:t>
              </a:r>
            </a:p>
          </p:txBody>
        </p:sp>
        <p:cxnSp>
          <p:nvCxnSpPr>
            <p:cNvPr id="330" name="Connecteur droit 329">
              <a:extLst>
                <a:ext uri="{FF2B5EF4-FFF2-40B4-BE49-F238E27FC236}">
                  <a16:creationId xmlns:a16="http://schemas.microsoft.com/office/drawing/2014/main" id="{3A15DD71-F9CE-257A-3F5C-25CDEDA8B222}"/>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16" name="Groupe 315">
            <a:extLst>
              <a:ext uri="{FF2B5EF4-FFF2-40B4-BE49-F238E27FC236}">
                <a16:creationId xmlns:a16="http://schemas.microsoft.com/office/drawing/2014/main" id="{6490F1F3-601A-FD35-A1A5-B4793FC086E5}"/>
              </a:ext>
            </a:extLst>
          </p:cNvPr>
          <p:cNvGrpSpPr/>
          <p:nvPr/>
        </p:nvGrpSpPr>
        <p:grpSpPr>
          <a:xfrm>
            <a:off x="6608194" y="4447294"/>
            <a:ext cx="360996" cy="246221"/>
            <a:chOff x="2457209" y="4173422"/>
            <a:chExt cx="360996" cy="246221"/>
          </a:xfrm>
        </p:grpSpPr>
        <p:sp>
          <p:nvSpPr>
            <p:cNvPr id="327" name="ZoneTexte 326">
              <a:extLst>
                <a:ext uri="{FF2B5EF4-FFF2-40B4-BE49-F238E27FC236}">
                  <a16:creationId xmlns:a16="http://schemas.microsoft.com/office/drawing/2014/main" id="{66CECE9D-7ABD-B8B6-7066-7265F76D7CEC}"/>
                </a:ext>
              </a:extLst>
            </p:cNvPr>
            <p:cNvSpPr txBox="1"/>
            <p:nvPr/>
          </p:nvSpPr>
          <p:spPr>
            <a:xfrm>
              <a:off x="2457209" y="4173422"/>
              <a:ext cx="360996"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0.5</a:t>
              </a:r>
            </a:p>
          </p:txBody>
        </p:sp>
        <p:cxnSp>
          <p:nvCxnSpPr>
            <p:cNvPr id="328" name="Connecteur droit 327">
              <a:extLst>
                <a:ext uri="{FF2B5EF4-FFF2-40B4-BE49-F238E27FC236}">
                  <a16:creationId xmlns:a16="http://schemas.microsoft.com/office/drawing/2014/main" id="{7D30A4C3-7FE9-1A54-55FC-E1153D21B639}"/>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17" name="Groupe 316">
            <a:extLst>
              <a:ext uri="{FF2B5EF4-FFF2-40B4-BE49-F238E27FC236}">
                <a16:creationId xmlns:a16="http://schemas.microsoft.com/office/drawing/2014/main" id="{32739059-CF67-E112-E43A-B779848602AD}"/>
              </a:ext>
            </a:extLst>
          </p:cNvPr>
          <p:cNvGrpSpPr/>
          <p:nvPr/>
        </p:nvGrpSpPr>
        <p:grpSpPr>
          <a:xfrm>
            <a:off x="7036637" y="4447294"/>
            <a:ext cx="255198" cy="246221"/>
            <a:chOff x="2511002" y="4173422"/>
            <a:chExt cx="255198" cy="246221"/>
          </a:xfrm>
        </p:grpSpPr>
        <p:sp>
          <p:nvSpPr>
            <p:cNvPr id="325" name="ZoneTexte 324">
              <a:extLst>
                <a:ext uri="{FF2B5EF4-FFF2-40B4-BE49-F238E27FC236}">
                  <a16:creationId xmlns:a16="http://schemas.microsoft.com/office/drawing/2014/main" id="{3ABAC688-5E2C-49DF-7EE8-148CE10C696C}"/>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1</a:t>
              </a:r>
            </a:p>
          </p:txBody>
        </p:sp>
        <p:cxnSp>
          <p:nvCxnSpPr>
            <p:cNvPr id="326" name="Connecteur droit 325">
              <a:extLst>
                <a:ext uri="{FF2B5EF4-FFF2-40B4-BE49-F238E27FC236}">
                  <a16:creationId xmlns:a16="http://schemas.microsoft.com/office/drawing/2014/main" id="{77A3DA44-81A1-FB29-9FE6-FC2400469D2A}"/>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18" name="Groupe 317">
            <a:extLst>
              <a:ext uri="{FF2B5EF4-FFF2-40B4-BE49-F238E27FC236}">
                <a16:creationId xmlns:a16="http://schemas.microsoft.com/office/drawing/2014/main" id="{0EC4EA2B-CDD7-5076-40C0-3E314849C4DF}"/>
              </a:ext>
            </a:extLst>
          </p:cNvPr>
          <p:cNvGrpSpPr/>
          <p:nvPr/>
        </p:nvGrpSpPr>
        <p:grpSpPr>
          <a:xfrm>
            <a:off x="7430337" y="4447294"/>
            <a:ext cx="255198" cy="246221"/>
            <a:chOff x="2511002" y="4173422"/>
            <a:chExt cx="255198" cy="246221"/>
          </a:xfrm>
        </p:grpSpPr>
        <p:sp>
          <p:nvSpPr>
            <p:cNvPr id="323" name="ZoneTexte 322">
              <a:extLst>
                <a:ext uri="{FF2B5EF4-FFF2-40B4-BE49-F238E27FC236}">
                  <a16:creationId xmlns:a16="http://schemas.microsoft.com/office/drawing/2014/main" id="{A9E2D3C5-5B0E-4C98-F754-9435B4CDBC8C}"/>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2</a:t>
              </a:r>
            </a:p>
          </p:txBody>
        </p:sp>
        <p:cxnSp>
          <p:nvCxnSpPr>
            <p:cNvPr id="324" name="Connecteur droit 323">
              <a:extLst>
                <a:ext uri="{FF2B5EF4-FFF2-40B4-BE49-F238E27FC236}">
                  <a16:creationId xmlns:a16="http://schemas.microsoft.com/office/drawing/2014/main" id="{F8E548D6-0595-854C-DB40-E946B1FA9145}"/>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319" name="Groupe 318">
            <a:extLst>
              <a:ext uri="{FF2B5EF4-FFF2-40B4-BE49-F238E27FC236}">
                <a16:creationId xmlns:a16="http://schemas.microsoft.com/office/drawing/2014/main" id="{4B041CC4-FC93-5A18-3C3B-237517CE1795}"/>
              </a:ext>
            </a:extLst>
          </p:cNvPr>
          <p:cNvGrpSpPr/>
          <p:nvPr/>
        </p:nvGrpSpPr>
        <p:grpSpPr>
          <a:xfrm>
            <a:off x="7824111" y="4447294"/>
            <a:ext cx="255198" cy="246221"/>
            <a:chOff x="2511002" y="4173422"/>
            <a:chExt cx="255198" cy="246221"/>
          </a:xfrm>
        </p:grpSpPr>
        <p:sp>
          <p:nvSpPr>
            <p:cNvPr id="321" name="ZoneTexte 320">
              <a:extLst>
                <a:ext uri="{FF2B5EF4-FFF2-40B4-BE49-F238E27FC236}">
                  <a16:creationId xmlns:a16="http://schemas.microsoft.com/office/drawing/2014/main" id="{B6725B7E-B9DF-8D1B-2010-D55D404ED29E}"/>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4</a:t>
              </a:r>
            </a:p>
          </p:txBody>
        </p:sp>
        <p:cxnSp>
          <p:nvCxnSpPr>
            <p:cNvPr id="322" name="Connecteur droit 321">
              <a:extLst>
                <a:ext uri="{FF2B5EF4-FFF2-40B4-BE49-F238E27FC236}">
                  <a16:creationId xmlns:a16="http://schemas.microsoft.com/office/drawing/2014/main" id="{36840D35-9D0C-8705-6D63-6AFD9FEFB0FF}"/>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320" name="Text Box 4">
            <a:extLst>
              <a:ext uri="{FF2B5EF4-FFF2-40B4-BE49-F238E27FC236}">
                <a16:creationId xmlns:a16="http://schemas.microsoft.com/office/drawing/2014/main" id="{35BF1000-A94E-CA05-7D95-916C835224E8}"/>
              </a:ext>
            </a:extLst>
          </p:cNvPr>
          <p:cNvSpPr txBox="1">
            <a:spLocks noChangeArrowheads="1"/>
          </p:cNvSpPr>
          <p:nvPr/>
        </p:nvSpPr>
        <p:spPr bwMode="auto">
          <a:xfrm>
            <a:off x="5657499" y="4670573"/>
            <a:ext cx="2298760"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err="1">
                <a:solidFill>
                  <a:schemeClr val="tx1">
                    <a:lumMod val="75000"/>
                    <a:lumOff val="25000"/>
                  </a:schemeClr>
                </a:solidFill>
                <a:latin typeface="Arial"/>
                <a:ea typeface="+mn-ea"/>
                <a:cs typeface="Arial"/>
              </a:rPr>
              <a:t>Breakpoint</a:t>
            </a:r>
            <a:r>
              <a:rPr lang="da-DK" sz="1000" dirty="0">
                <a:solidFill>
                  <a:schemeClr val="tx1">
                    <a:lumMod val="75000"/>
                    <a:lumOff val="25000"/>
                  </a:schemeClr>
                </a:solidFill>
                <a:latin typeface="Arial"/>
                <a:ea typeface="+mn-ea"/>
                <a:cs typeface="Arial"/>
              </a:rPr>
              <a:t> (X)</a:t>
            </a:r>
          </a:p>
        </p:txBody>
      </p:sp>
      <p:sp>
        <p:nvSpPr>
          <p:cNvPr id="333" name="Rectangle à coins arrondis 10">
            <a:extLst>
              <a:ext uri="{FF2B5EF4-FFF2-40B4-BE49-F238E27FC236}">
                <a16:creationId xmlns:a16="http://schemas.microsoft.com/office/drawing/2014/main" id="{62B80D3B-34E9-509B-6A34-4E3263AD7076}"/>
              </a:ext>
            </a:extLst>
          </p:cNvPr>
          <p:cNvSpPr/>
          <p:nvPr/>
        </p:nvSpPr>
        <p:spPr>
          <a:xfrm>
            <a:off x="4868501" y="1853775"/>
            <a:ext cx="3367399" cy="328673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534" name="Groupe 533">
            <a:extLst>
              <a:ext uri="{FF2B5EF4-FFF2-40B4-BE49-F238E27FC236}">
                <a16:creationId xmlns:a16="http://schemas.microsoft.com/office/drawing/2014/main" id="{3B1A3855-B87C-CFCC-5214-4BA3FE26E61C}"/>
              </a:ext>
            </a:extLst>
          </p:cNvPr>
          <p:cNvGrpSpPr/>
          <p:nvPr/>
        </p:nvGrpSpPr>
        <p:grpSpPr>
          <a:xfrm>
            <a:off x="8596648" y="1853775"/>
            <a:ext cx="3367399" cy="3286737"/>
            <a:chOff x="8413760" y="1579903"/>
            <a:chExt cx="3367399" cy="3286737"/>
          </a:xfrm>
        </p:grpSpPr>
        <p:grpSp>
          <p:nvGrpSpPr>
            <p:cNvPr id="532" name="Groupe 531">
              <a:extLst>
                <a:ext uri="{FF2B5EF4-FFF2-40B4-BE49-F238E27FC236}">
                  <a16:creationId xmlns:a16="http://schemas.microsoft.com/office/drawing/2014/main" id="{3A49784C-7D1B-7AEE-CC07-CB429EF6BFA8}"/>
                </a:ext>
              </a:extLst>
            </p:cNvPr>
            <p:cNvGrpSpPr/>
            <p:nvPr/>
          </p:nvGrpSpPr>
          <p:grpSpPr>
            <a:xfrm>
              <a:off x="9151103" y="2471615"/>
              <a:ext cx="2375870" cy="1735700"/>
              <a:chOff x="9151103" y="2471615"/>
              <a:chExt cx="2375870" cy="1735700"/>
            </a:xfrm>
          </p:grpSpPr>
          <p:grpSp>
            <p:nvGrpSpPr>
              <p:cNvPr id="505" name="Groupe 504">
                <a:extLst>
                  <a:ext uri="{FF2B5EF4-FFF2-40B4-BE49-F238E27FC236}">
                    <a16:creationId xmlns:a16="http://schemas.microsoft.com/office/drawing/2014/main" id="{D75ED183-24EF-7719-AABC-FE0D92FA2513}"/>
                  </a:ext>
                </a:extLst>
              </p:cNvPr>
              <p:cNvGrpSpPr/>
              <p:nvPr/>
            </p:nvGrpSpPr>
            <p:grpSpPr>
              <a:xfrm>
                <a:off x="9925200" y="3218340"/>
                <a:ext cx="65959" cy="97449"/>
                <a:chOff x="11595602" y="3940478"/>
                <a:chExt cx="65959" cy="97449"/>
              </a:xfrm>
            </p:grpSpPr>
            <p:cxnSp>
              <p:nvCxnSpPr>
                <p:cNvPr id="502" name="Connecteur droit 501">
                  <a:extLst>
                    <a:ext uri="{FF2B5EF4-FFF2-40B4-BE49-F238E27FC236}">
                      <a16:creationId xmlns:a16="http://schemas.microsoft.com/office/drawing/2014/main" id="{DC692266-6C36-A9B6-794E-7558B97CF034}"/>
                    </a:ext>
                  </a:extLst>
                </p:cNvPr>
                <p:cNvCxnSpPr>
                  <a:cxnSpLocks/>
                </p:cNvCxnSpPr>
                <p:nvPr/>
              </p:nvCxnSpPr>
              <p:spPr>
                <a:xfrm>
                  <a:off x="11595602" y="4037927"/>
                  <a:ext cx="65959"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503" name="Connecteur droit 502">
                  <a:extLst>
                    <a:ext uri="{FF2B5EF4-FFF2-40B4-BE49-F238E27FC236}">
                      <a16:creationId xmlns:a16="http://schemas.microsoft.com/office/drawing/2014/main" id="{6E5B00F0-F6BA-0A87-B2F5-D67DB2118EB1}"/>
                    </a:ext>
                  </a:extLst>
                </p:cNvPr>
                <p:cNvCxnSpPr>
                  <a:cxnSpLocks/>
                  <a:endCxn id="496" idx="3"/>
                </p:cNvCxnSpPr>
                <p:nvPr/>
              </p:nvCxnSpPr>
              <p:spPr>
                <a:xfrm flipH="1">
                  <a:off x="11625265" y="3942677"/>
                  <a:ext cx="3316" cy="85076"/>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504" name="Connecteur droit 503">
                  <a:extLst>
                    <a:ext uri="{FF2B5EF4-FFF2-40B4-BE49-F238E27FC236}">
                      <a16:creationId xmlns:a16="http://schemas.microsoft.com/office/drawing/2014/main" id="{1E72B4B2-8F33-5A95-77ED-2C4179BF095C}"/>
                    </a:ext>
                  </a:extLst>
                </p:cNvPr>
                <p:cNvCxnSpPr>
                  <a:cxnSpLocks/>
                </p:cNvCxnSpPr>
                <p:nvPr/>
              </p:nvCxnSpPr>
              <p:spPr>
                <a:xfrm>
                  <a:off x="11595602" y="3940478"/>
                  <a:ext cx="65959"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grpSp>
          <p:sp>
            <p:nvSpPr>
              <p:cNvPr id="494" name="Triangle 493">
                <a:extLst>
                  <a:ext uri="{FF2B5EF4-FFF2-40B4-BE49-F238E27FC236}">
                    <a16:creationId xmlns:a16="http://schemas.microsoft.com/office/drawing/2014/main" id="{1F064A36-C57E-1687-CDD9-287DD14E29A6}"/>
                  </a:ext>
                </a:extLst>
              </p:cNvPr>
              <p:cNvSpPr>
                <a:spLocks noChangeAspect="1"/>
              </p:cNvSpPr>
              <p:nvPr/>
            </p:nvSpPr>
            <p:spPr>
              <a:xfrm>
                <a:off x="9151103" y="24716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5" name="Triangle 494">
                <a:extLst>
                  <a:ext uri="{FF2B5EF4-FFF2-40B4-BE49-F238E27FC236}">
                    <a16:creationId xmlns:a16="http://schemas.microsoft.com/office/drawing/2014/main" id="{BB1B5349-4FD7-8B37-C566-89F1F6604210}"/>
                  </a:ext>
                </a:extLst>
              </p:cNvPr>
              <p:cNvSpPr>
                <a:spLocks noChangeAspect="1"/>
              </p:cNvSpPr>
              <p:nvPr/>
            </p:nvSpPr>
            <p:spPr>
              <a:xfrm>
                <a:off x="9538453" y="28653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6" name="Triangle 495">
                <a:extLst>
                  <a:ext uri="{FF2B5EF4-FFF2-40B4-BE49-F238E27FC236}">
                    <a16:creationId xmlns:a16="http://schemas.microsoft.com/office/drawing/2014/main" id="{56A455F2-5B5F-02DA-FF94-1C2464E00521}"/>
                  </a:ext>
                </a:extLst>
              </p:cNvPr>
              <p:cNvSpPr>
                <a:spLocks noChangeAspect="1"/>
              </p:cNvSpPr>
              <p:nvPr/>
            </p:nvSpPr>
            <p:spPr>
              <a:xfrm>
                <a:off x="9913103" y="32336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7" name="Triangle 496">
                <a:extLst>
                  <a:ext uri="{FF2B5EF4-FFF2-40B4-BE49-F238E27FC236}">
                    <a16:creationId xmlns:a16="http://schemas.microsoft.com/office/drawing/2014/main" id="{BB011931-915D-7273-2520-EF21F2E98069}"/>
                  </a:ext>
                </a:extLst>
              </p:cNvPr>
              <p:cNvSpPr>
                <a:spLocks noChangeAspect="1"/>
              </p:cNvSpPr>
              <p:nvPr/>
            </p:nvSpPr>
            <p:spPr>
              <a:xfrm>
                <a:off x="10303628" y="3973390"/>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8" name="Triangle 497">
                <a:extLst>
                  <a:ext uri="{FF2B5EF4-FFF2-40B4-BE49-F238E27FC236}">
                    <a16:creationId xmlns:a16="http://schemas.microsoft.com/office/drawing/2014/main" id="{BBAFCD03-8152-D500-E90C-36B7F4FCA7AC}"/>
                  </a:ext>
                </a:extLst>
              </p:cNvPr>
              <p:cNvSpPr>
                <a:spLocks noChangeAspect="1"/>
              </p:cNvSpPr>
              <p:nvPr/>
            </p:nvSpPr>
            <p:spPr>
              <a:xfrm>
                <a:off x="10668753" y="41353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9" name="Triangle 498">
                <a:extLst>
                  <a:ext uri="{FF2B5EF4-FFF2-40B4-BE49-F238E27FC236}">
                    <a16:creationId xmlns:a16="http://schemas.microsoft.com/office/drawing/2014/main" id="{4E9B87A3-DF33-E7E7-3DDC-411D1A903A49}"/>
                  </a:ext>
                </a:extLst>
              </p:cNvPr>
              <p:cNvSpPr>
                <a:spLocks noChangeAspect="1"/>
              </p:cNvSpPr>
              <p:nvPr/>
            </p:nvSpPr>
            <p:spPr>
              <a:xfrm>
                <a:off x="11075153" y="41353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0" name="Triangle 499">
                <a:extLst>
                  <a:ext uri="{FF2B5EF4-FFF2-40B4-BE49-F238E27FC236}">
                    <a16:creationId xmlns:a16="http://schemas.microsoft.com/office/drawing/2014/main" id="{F0D28F70-094E-1B82-CABD-1D177DA160AA}"/>
                  </a:ext>
                </a:extLst>
              </p:cNvPr>
              <p:cNvSpPr>
                <a:spLocks noChangeAspect="1"/>
              </p:cNvSpPr>
              <p:nvPr/>
            </p:nvSpPr>
            <p:spPr>
              <a:xfrm>
                <a:off x="11443453" y="41353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7" name="Forme libre 506">
                <a:extLst>
                  <a:ext uri="{FF2B5EF4-FFF2-40B4-BE49-F238E27FC236}">
                    <a16:creationId xmlns:a16="http://schemas.microsoft.com/office/drawing/2014/main" id="{D402125C-9CD7-8DA5-5DEA-9B306C597CBF}"/>
                  </a:ext>
                </a:extLst>
              </p:cNvPr>
              <p:cNvSpPr/>
              <p:nvPr/>
            </p:nvSpPr>
            <p:spPr>
              <a:xfrm>
                <a:off x="9185275" y="2511425"/>
                <a:ext cx="2305050" cy="1676400"/>
              </a:xfrm>
              <a:custGeom>
                <a:avLst/>
                <a:gdLst>
                  <a:gd name="connsiteX0" fmla="*/ 0 w 2305050"/>
                  <a:gd name="connsiteY0" fmla="*/ 0 h 1676400"/>
                  <a:gd name="connsiteX1" fmla="*/ 415925 w 2305050"/>
                  <a:gd name="connsiteY1" fmla="*/ 412750 h 1676400"/>
                  <a:gd name="connsiteX2" fmla="*/ 781050 w 2305050"/>
                  <a:gd name="connsiteY2" fmla="*/ 796925 h 1676400"/>
                  <a:gd name="connsiteX3" fmla="*/ 1158875 w 2305050"/>
                  <a:gd name="connsiteY3" fmla="*/ 1517650 h 1676400"/>
                  <a:gd name="connsiteX4" fmla="*/ 1530350 w 2305050"/>
                  <a:gd name="connsiteY4" fmla="*/ 1676400 h 1676400"/>
                  <a:gd name="connsiteX5" fmla="*/ 2305050 w 2305050"/>
                  <a:gd name="connsiteY5" fmla="*/ 167640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50" h="1676400">
                    <a:moveTo>
                      <a:pt x="0" y="0"/>
                    </a:moveTo>
                    <a:lnTo>
                      <a:pt x="415925" y="412750"/>
                    </a:lnTo>
                    <a:lnTo>
                      <a:pt x="781050" y="796925"/>
                    </a:lnTo>
                    <a:lnTo>
                      <a:pt x="1158875" y="1517650"/>
                    </a:lnTo>
                    <a:lnTo>
                      <a:pt x="1530350" y="1676400"/>
                    </a:lnTo>
                    <a:lnTo>
                      <a:pt x="2305050" y="1676400"/>
                    </a:lnTo>
                  </a:path>
                </a:pathLst>
              </a:custGeom>
              <a:noFill/>
              <a:ln w="19050">
                <a:solidFill>
                  <a:srgbClr val="B4B0B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533" name="Groupe 532">
              <a:extLst>
                <a:ext uri="{FF2B5EF4-FFF2-40B4-BE49-F238E27FC236}">
                  <a16:creationId xmlns:a16="http://schemas.microsoft.com/office/drawing/2014/main" id="{1B44FB05-95FE-5248-5EB4-FD30BFE21CFE}"/>
                </a:ext>
              </a:extLst>
            </p:cNvPr>
            <p:cNvGrpSpPr/>
            <p:nvPr/>
          </p:nvGrpSpPr>
          <p:grpSpPr>
            <a:xfrm>
              <a:off x="8570351" y="2435902"/>
              <a:ext cx="3054217" cy="2207020"/>
              <a:chOff x="8570351" y="2435902"/>
              <a:chExt cx="3054217" cy="2207020"/>
            </a:xfrm>
          </p:grpSpPr>
          <p:graphicFrame>
            <p:nvGraphicFramePr>
              <p:cNvPr id="508" name="Graphique 507">
                <a:extLst>
                  <a:ext uri="{FF2B5EF4-FFF2-40B4-BE49-F238E27FC236}">
                    <a16:creationId xmlns:a16="http://schemas.microsoft.com/office/drawing/2014/main" id="{845C2C84-16C2-C1AB-59DF-CDC9D4CEC4C8}"/>
                  </a:ext>
                </a:extLst>
              </p:cNvPr>
              <p:cNvGraphicFramePr/>
              <p:nvPr/>
            </p:nvGraphicFramePr>
            <p:xfrm>
              <a:off x="8956722" y="2435902"/>
              <a:ext cx="709168" cy="2000304"/>
            </p:xfrm>
            <a:graphic>
              <a:graphicData uri="http://schemas.openxmlformats.org/drawingml/2006/chart">
                <c:chart xmlns:c="http://schemas.openxmlformats.org/drawingml/2006/chart" xmlns:r="http://schemas.openxmlformats.org/officeDocument/2006/relationships" r:id="rId4"/>
              </a:graphicData>
            </a:graphic>
          </p:graphicFrame>
          <p:sp>
            <p:nvSpPr>
              <p:cNvPr id="509" name="Text Box 4">
                <a:extLst>
                  <a:ext uri="{FF2B5EF4-FFF2-40B4-BE49-F238E27FC236}">
                    <a16:creationId xmlns:a16="http://schemas.microsoft.com/office/drawing/2014/main" id="{33F3E4E9-8519-7D27-5917-D1E731F7A490}"/>
                  </a:ext>
                </a:extLst>
              </p:cNvPr>
              <p:cNvSpPr txBox="1">
                <a:spLocks noChangeArrowheads="1"/>
              </p:cNvSpPr>
              <p:nvPr/>
            </p:nvSpPr>
            <p:spPr bwMode="auto">
              <a:xfrm rot="16200000">
                <a:off x="7851907" y="3154346"/>
                <a:ext cx="1836998"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chemeClr val="tx1">
                        <a:lumMod val="75000"/>
                        <a:lumOff val="25000"/>
                      </a:schemeClr>
                    </a:solidFill>
                    <a:latin typeface="Arial"/>
                    <a:ea typeface="+mn-ea"/>
                    <a:cs typeface="Arial"/>
                  </a:rPr>
                  <a:t>Proportion of Total </a:t>
                </a:r>
                <a:r>
                  <a:rPr lang="da-DK" sz="1000" dirty="0" err="1">
                    <a:solidFill>
                      <a:schemeClr val="tx1">
                        <a:lumMod val="75000"/>
                        <a:lumOff val="25000"/>
                      </a:schemeClr>
                    </a:solidFill>
                    <a:latin typeface="Arial"/>
                    <a:ea typeface="+mn-ea"/>
                    <a:cs typeface="Arial"/>
                  </a:rPr>
                  <a:t>Colonies</a:t>
                </a:r>
                <a:r>
                  <a:rPr lang="da-DK" sz="1000" dirty="0">
                    <a:solidFill>
                      <a:schemeClr val="tx1">
                        <a:lumMod val="75000"/>
                        <a:lumOff val="25000"/>
                      </a:schemeClr>
                    </a:solidFill>
                    <a:latin typeface="Arial"/>
                    <a:ea typeface="+mn-ea"/>
                    <a:cs typeface="Arial"/>
                  </a:rPr>
                  <a:t> (Log</a:t>
                </a:r>
                <a:r>
                  <a:rPr lang="da-DK" sz="1000" baseline="-25000" dirty="0">
                    <a:solidFill>
                      <a:schemeClr val="tx1">
                        <a:lumMod val="75000"/>
                        <a:lumOff val="25000"/>
                      </a:schemeClr>
                    </a:solidFill>
                    <a:latin typeface="Arial"/>
                    <a:ea typeface="+mn-ea"/>
                    <a:cs typeface="Arial"/>
                  </a:rPr>
                  <a:t>10</a:t>
                </a:r>
                <a:r>
                  <a:rPr lang="da-DK" sz="1000" dirty="0">
                    <a:solidFill>
                      <a:schemeClr val="tx1">
                        <a:lumMod val="75000"/>
                        <a:lumOff val="25000"/>
                      </a:schemeClr>
                    </a:solidFill>
                    <a:latin typeface="Arial"/>
                    <a:ea typeface="+mn-ea"/>
                    <a:cs typeface="Arial"/>
                  </a:rPr>
                  <a:t>)</a:t>
                </a:r>
              </a:p>
            </p:txBody>
          </p:sp>
          <p:cxnSp>
            <p:nvCxnSpPr>
              <p:cNvPr id="510" name="Connecteur droit 509">
                <a:extLst>
                  <a:ext uri="{FF2B5EF4-FFF2-40B4-BE49-F238E27FC236}">
                    <a16:creationId xmlns:a16="http://schemas.microsoft.com/office/drawing/2014/main" id="{FE5B4905-7CFE-34C4-1BFC-12E8677D7CEE}"/>
                  </a:ext>
                </a:extLst>
              </p:cNvPr>
              <p:cNvCxnSpPr/>
              <p:nvPr/>
            </p:nvCxnSpPr>
            <p:spPr>
              <a:xfrm>
                <a:off x="9166340" y="4186558"/>
                <a:ext cx="2341356"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511" name="ZoneTexte 510">
                <a:extLst>
                  <a:ext uri="{FF2B5EF4-FFF2-40B4-BE49-F238E27FC236}">
                    <a16:creationId xmlns:a16="http://schemas.microsoft.com/office/drawing/2014/main" id="{05078CF8-369D-6DC1-B80C-EB2D013703C0}"/>
                  </a:ext>
                </a:extLst>
              </p:cNvPr>
              <p:cNvSpPr txBox="1"/>
              <p:nvPr/>
            </p:nvSpPr>
            <p:spPr>
              <a:xfrm>
                <a:off x="9075158"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a:t>
                </a:r>
              </a:p>
            </p:txBody>
          </p:sp>
          <p:grpSp>
            <p:nvGrpSpPr>
              <p:cNvPr id="512" name="Groupe 511">
                <a:extLst>
                  <a:ext uri="{FF2B5EF4-FFF2-40B4-BE49-F238E27FC236}">
                    <a16:creationId xmlns:a16="http://schemas.microsoft.com/office/drawing/2014/main" id="{C36CE102-3F40-65EA-8507-E7086C3FB152}"/>
                  </a:ext>
                </a:extLst>
              </p:cNvPr>
              <p:cNvGrpSpPr/>
              <p:nvPr/>
            </p:nvGrpSpPr>
            <p:grpSpPr>
              <a:xfrm>
                <a:off x="9323201" y="4173422"/>
                <a:ext cx="502061" cy="246221"/>
                <a:chOff x="2392132" y="4173422"/>
                <a:chExt cx="502061" cy="246221"/>
              </a:xfrm>
            </p:grpSpPr>
            <p:sp>
              <p:nvSpPr>
                <p:cNvPr id="513" name="ZoneTexte 512">
                  <a:extLst>
                    <a:ext uri="{FF2B5EF4-FFF2-40B4-BE49-F238E27FC236}">
                      <a16:creationId xmlns:a16="http://schemas.microsoft.com/office/drawing/2014/main" id="{2B90F32A-AB63-5CA7-2073-FCDFB75B04C6}"/>
                    </a:ext>
                  </a:extLst>
                </p:cNvPr>
                <p:cNvSpPr txBox="1"/>
                <p:nvPr/>
              </p:nvSpPr>
              <p:spPr>
                <a:xfrm>
                  <a:off x="2392132" y="4173422"/>
                  <a:ext cx="502061"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0.125</a:t>
                  </a:r>
                </a:p>
              </p:txBody>
            </p:sp>
            <p:cxnSp>
              <p:nvCxnSpPr>
                <p:cNvPr id="514" name="Connecteur droit 513">
                  <a:extLst>
                    <a:ext uri="{FF2B5EF4-FFF2-40B4-BE49-F238E27FC236}">
                      <a16:creationId xmlns:a16="http://schemas.microsoft.com/office/drawing/2014/main" id="{9FF5302F-A11D-1F53-AB10-033FBE6201E5}"/>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515" name="Groupe 514">
                <a:extLst>
                  <a:ext uri="{FF2B5EF4-FFF2-40B4-BE49-F238E27FC236}">
                    <a16:creationId xmlns:a16="http://schemas.microsoft.com/office/drawing/2014/main" id="{D6ACA45E-8825-8883-F63E-EA5728791074}"/>
                  </a:ext>
                </a:extLst>
              </p:cNvPr>
              <p:cNvGrpSpPr/>
              <p:nvPr/>
            </p:nvGrpSpPr>
            <p:grpSpPr>
              <a:xfrm>
                <a:off x="9740045" y="4173422"/>
                <a:ext cx="431528" cy="246221"/>
                <a:chOff x="2424801" y="4173422"/>
                <a:chExt cx="431528" cy="246221"/>
              </a:xfrm>
            </p:grpSpPr>
            <p:sp>
              <p:nvSpPr>
                <p:cNvPr id="516" name="ZoneTexte 515">
                  <a:extLst>
                    <a:ext uri="{FF2B5EF4-FFF2-40B4-BE49-F238E27FC236}">
                      <a16:creationId xmlns:a16="http://schemas.microsoft.com/office/drawing/2014/main" id="{6249018F-B020-6B56-A301-EF081063104E}"/>
                    </a:ext>
                  </a:extLst>
                </p:cNvPr>
                <p:cNvSpPr txBox="1"/>
                <p:nvPr/>
              </p:nvSpPr>
              <p:spPr>
                <a:xfrm>
                  <a:off x="2424801" y="4173422"/>
                  <a:ext cx="43152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0.25</a:t>
                  </a:r>
                </a:p>
              </p:txBody>
            </p:sp>
            <p:cxnSp>
              <p:nvCxnSpPr>
                <p:cNvPr id="517" name="Connecteur droit 516">
                  <a:extLst>
                    <a:ext uri="{FF2B5EF4-FFF2-40B4-BE49-F238E27FC236}">
                      <a16:creationId xmlns:a16="http://schemas.microsoft.com/office/drawing/2014/main" id="{1FC16154-7247-E9D5-5016-59CD5AACFBB0}"/>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518" name="Groupe 517">
                <a:extLst>
                  <a:ext uri="{FF2B5EF4-FFF2-40B4-BE49-F238E27FC236}">
                    <a16:creationId xmlns:a16="http://schemas.microsoft.com/office/drawing/2014/main" id="{6C485632-1750-D3BB-C47B-B7181962B961}"/>
                  </a:ext>
                </a:extLst>
              </p:cNvPr>
              <p:cNvGrpSpPr/>
              <p:nvPr/>
            </p:nvGrpSpPr>
            <p:grpSpPr>
              <a:xfrm>
                <a:off x="10153453" y="4173422"/>
                <a:ext cx="360996" cy="246221"/>
                <a:chOff x="2457209" y="4173422"/>
                <a:chExt cx="360996" cy="246221"/>
              </a:xfrm>
            </p:grpSpPr>
            <p:sp>
              <p:nvSpPr>
                <p:cNvPr id="519" name="ZoneTexte 518">
                  <a:extLst>
                    <a:ext uri="{FF2B5EF4-FFF2-40B4-BE49-F238E27FC236}">
                      <a16:creationId xmlns:a16="http://schemas.microsoft.com/office/drawing/2014/main" id="{93D806CD-E357-24AF-2E31-9240C3898FA9}"/>
                    </a:ext>
                  </a:extLst>
                </p:cNvPr>
                <p:cNvSpPr txBox="1"/>
                <p:nvPr/>
              </p:nvSpPr>
              <p:spPr>
                <a:xfrm>
                  <a:off x="2457209" y="4173422"/>
                  <a:ext cx="360996"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0.5</a:t>
                  </a:r>
                </a:p>
              </p:txBody>
            </p:sp>
            <p:cxnSp>
              <p:nvCxnSpPr>
                <p:cNvPr id="520" name="Connecteur droit 519">
                  <a:extLst>
                    <a:ext uri="{FF2B5EF4-FFF2-40B4-BE49-F238E27FC236}">
                      <a16:creationId xmlns:a16="http://schemas.microsoft.com/office/drawing/2014/main" id="{2194DC1C-7606-2D99-5AE2-3C0F509DA73C}"/>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521" name="Groupe 520">
                <a:extLst>
                  <a:ext uri="{FF2B5EF4-FFF2-40B4-BE49-F238E27FC236}">
                    <a16:creationId xmlns:a16="http://schemas.microsoft.com/office/drawing/2014/main" id="{7AD9242D-76EE-EF63-6E91-EFE0B52FFEAC}"/>
                  </a:ext>
                </a:extLst>
              </p:cNvPr>
              <p:cNvGrpSpPr/>
              <p:nvPr/>
            </p:nvGrpSpPr>
            <p:grpSpPr>
              <a:xfrm>
                <a:off x="10581896" y="4173422"/>
                <a:ext cx="255198" cy="246221"/>
                <a:chOff x="2511002" y="4173422"/>
                <a:chExt cx="255198" cy="246221"/>
              </a:xfrm>
            </p:grpSpPr>
            <p:sp>
              <p:nvSpPr>
                <p:cNvPr id="522" name="ZoneTexte 521">
                  <a:extLst>
                    <a:ext uri="{FF2B5EF4-FFF2-40B4-BE49-F238E27FC236}">
                      <a16:creationId xmlns:a16="http://schemas.microsoft.com/office/drawing/2014/main" id="{9D16E6F7-5A53-AE61-CBC8-EE1393E23733}"/>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1</a:t>
                  </a:r>
                </a:p>
              </p:txBody>
            </p:sp>
            <p:cxnSp>
              <p:nvCxnSpPr>
                <p:cNvPr id="523" name="Connecteur droit 522">
                  <a:extLst>
                    <a:ext uri="{FF2B5EF4-FFF2-40B4-BE49-F238E27FC236}">
                      <a16:creationId xmlns:a16="http://schemas.microsoft.com/office/drawing/2014/main" id="{68D214D1-4625-DD80-BA02-C877BBA1AEDB}"/>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524" name="Groupe 523">
                <a:extLst>
                  <a:ext uri="{FF2B5EF4-FFF2-40B4-BE49-F238E27FC236}">
                    <a16:creationId xmlns:a16="http://schemas.microsoft.com/office/drawing/2014/main" id="{677AFBB0-EC93-0B14-0BBB-9FE97184A3AC}"/>
                  </a:ext>
                </a:extLst>
              </p:cNvPr>
              <p:cNvGrpSpPr/>
              <p:nvPr/>
            </p:nvGrpSpPr>
            <p:grpSpPr>
              <a:xfrm>
                <a:off x="10975596" y="4173422"/>
                <a:ext cx="255198" cy="246221"/>
                <a:chOff x="2511002" y="4173422"/>
                <a:chExt cx="255198" cy="246221"/>
              </a:xfrm>
            </p:grpSpPr>
            <p:sp>
              <p:nvSpPr>
                <p:cNvPr id="525" name="ZoneTexte 524">
                  <a:extLst>
                    <a:ext uri="{FF2B5EF4-FFF2-40B4-BE49-F238E27FC236}">
                      <a16:creationId xmlns:a16="http://schemas.microsoft.com/office/drawing/2014/main" id="{4787348D-B9CA-6483-CF11-EA5A5BE55269}"/>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2</a:t>
                  </a:r>
                </a:p>
              </p:txBody>
            </p:sp>
            <p:cxnSp>
              <p:nvCxnSpPr>
                <p:cNvPr id="526" name="Connecteur droit 525">
                  <a:extLst>
                    <a:ext uri="{FF2B5EF4-FFF2-40B4-BE49-F238E27FC236}">
                      <a16:creationId xmlns:a16="http://schemas.microsoft.com/office/drawing/2014/main" id="{8BA83625-509A-9F87-AF7D-E6CB8458C9AA}"/>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527" name="Groupe 526">
                <a:extLst>
                  <a:ext uri="{FF2B5EF4-FFF2-40B4-BE49-F238E27FC236}">
                    <a16:creationId xmlns:a16="http://schemas.microsoft.com/office/drawing/2014/main" id="{6F539777-C9E1-1709-3C90-D37ED8328C8F}"/>
                  </a:ext>
                </a:extLst>
              </p:cNvPr>
              <p:cNvGrpSpPr/>
              <p:nvPr/>
            </p:nvGrpSpPr>
            <p:grpSpPr>
              <a:xfrm>
                <a:off x="11369370" y="4173422"/>
                <a:ext cx="255198" cy="246221"/>
                <a:chOff x="2511002" y="4173422"/>
                <a:chExt cx="255198" cy="246221"/>
              </a:xfrm>
            </p:grpSpPr>
            <p:sp>
              <p:nvSpPr>
                <p:cNvPr id="528" name="ZoneTexte 527">
                  <a:extLst>
                    <a:ext uri="{FF2B5EF4-FFF2-40B4-BE49-F238E27FC236}">
                      <a16:creationId xmlns:a16="http://schemas.microsoft.com/office/drawing/2014/main" id="{7244D2A2-03C4-2A0C-E7EA-ECBDD0D4A90F}"/>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4</a:t>
                  </a:r>
                </a:p>
              </p:txBody>
            </p:sp>
            <p:cxnSp>
              <p:nvCxnSpPr>
                <p:cNvPr id="529" name="Connecteur droit 528">
                  <a:extLst>
                    <a:ext uri="{FF2B5EF4-FFF2-40B4-BE49-F238E27FC236}">
                      <a16:creationId xmlns:a16="http://schemas.microsoft.com/office/drawing/2014/main" id="{FF28170A-768B-0B36-D977-C9F946D94ADC}"/>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530" name="Text Box 4">
                <a:extLst>
                  <a:ext uri="{FF2B5EF4-FFF2-40B4-BE49-F238E27FC236}">
                    <a16:creationId xmlns:a16="http://schemas.microsoft.com/office/drawing/2014/main" id="{1877AEAA-08B3-E8D2-0AB0-0B966A2D2576}"/>
                  </a:ext>
                </a:extLst>
              </p:cNvPr>
              <p:cNvSpPr txBox="1">
                <a:spLocks noChangeArrowheads="1"/>
              </p:cNvSpPr>
              <p:nvPr/>
            </p:nvSpPr>
            <p:spPr bwMode="auto">
              <a:xfrm>
                <a:off x="9202758" y="4396701"/>
                <a:ext cx="2298760"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err="1">
                    <a:solidFill>
                      <a:schemeClr val="tx1">
                        <a:lumMod val="75000"/>
                        <a:lumOff val="25000"/>
                      </a:schemeClr>
                    </a:solidFill>
                    <a:latin typeface="Arial"/>
                    <a:ea typeface="+mn-ea"/>
                    <a:cs typeface="Arial"/>
                  </a:rPr>
                  <a:t>Breakpoint</a:t>
                </a:r>
                <a:r>
                  <a:rPr lang="da-DK" sz="1000" dirty="0">
                    <a:solidFill>
                      <a:schemeClr val="tx1">
                        <a:lumMod val="75000"/>
                        <a:lumOff val="25000"/>
                      </a:schemeClr>
                    </a:solidFill>
                    <a:latin typeface="Arial"/>
                    <a:ea typeface="+mn-ea"/>
                    <a:cs typeface="Arial"/>
                  </a:rPr>
                  <a:t> (X)</a:t>
                </a:r>
              </a:p>
            </p:txBody>
          </p:sp>
        </p:grpSp>
        <p:sp>
          <p:nvSpPr>
            <p:cNvPr id="531" name="Rectangle à coins arrondis 10">
              <a:extLst>
                <a:ext uri="{FF2B5EF4-FFF2-40B4-BE49-F238E27FC236}">
                  <a16:creationId xmlns:a16="http://schemas.microsoft.com/office/drawing/2014/main" id="{89BD7C9C-1CBF-27B5-F43A-E687302A263C}"/>
                </a:ext>
              </a:extLst>
            </p:cNvPr>
            <p:cNvSpPr/>
            <p:nvPr/>
          </p:nvSpPr>
          <p:spPr>
            <a:xfrm>
              <a:off x="8413760" y="1579903"/>
              <a:ext cx="3367399" cy="328673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493" name="Groupe 492">
              <a:extLst>
                <a:ext uri="{FF2B5EF4-FFF2-40B4-BE49-F238E27FC236}">
                  <a16:creationId xmlns:a16="http://schemas.microsoft.com/office/drawing/2014/main" id="{A66595F5-6205-95C4-817C-ED8AA62D55AE}"/>
                </a:ext>
              </a:extLst>
            </p:cNvPr>
            <p:cNvGrpSpPr/>
            <p:nvPr/>
          </p:nvGrpSpPr>
          <p:grpSpPr>
            <a:xfrm>
              <a:off x="9144753" y="2478707"/>
              <a:ext cx="2388570" cy="1745225"/>
              <a:chOff x="9144753" y="2478707"/>
              <a:chExt cx="2388570" cy="1745225"/>
            </a:xfrm>
          </p:grpSpPr>
          <p:grpSp>
            <p:nvGrpSpPr>
              <p:cNvPr id="490" name="Groupe 489">
                <a:extLst>
                  <a:ext uri="{FF2B5EF4-FFF2-40B4-BE49-F238E27FC236}">
                    <a16:creationId xmlns:a16="http://schemas.microsoft.com/office/drawing/2014/main" id="{467FE855-2345-2377-4E63-40BC751936E8}"/>
                  </a:ext>
                </a:extLst>
              </p:cNvPr>
              <p:cNvGrpSpPr/>
              <p:nvPr/>
            </p:nvGrpSpPr>
            <p:grpSpPr>
              <a:xfrm>
                <a:off x="9543218" y="2627932"/>
                <a:ext cx="65959" cy="117370"/>
                <a:chOff x="11595602" y="3996757"/>
                <a:chExt cx="65959" cy="117370"/>
              </a:xfrm>
            </p:grpSpPr>
            <p:cxnSp>
              <p:nvCxnSpPr>
                <p:cNvPr id="487" name="Connecteur droit 486">
                  <a:extLst>
                    <a:ext uri="{FF2B5EF4-FFF2-40B4-BE49-F238E27FC236}">
                      <a16:creationId xmlns:a16="http://schemas.microsoft.com/office/drawing/2014/main" id="{896610D5-AA10-149B-0862-E2B383992A5A}"/>
                    </a:ext>
                  </a:extLst>
                </p:cNvPr>
                <p:cNvCxnSpPr>
                  <a:cxnSpLocks/>
                </p:cNvCxnSpPr>
                <p:nvPr/>
              </p:nvCxnSpPr>
              <p:spPr>
                <a:xfrm>
                  <a:off x="11595602" y="4114127"/>
                  <a:ext cx="65959"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88" name="Connecteur droit 487">
                  <a:extLst>
                    <a:ext uri="{FF2B5EF4-FFF2-40B4-BE49-F238E27FC236}">
                      <a16:creationId xmlns:a16="http://schemas.microsoft.com/office/drawing/2014/main" id="{B3517947-FD27-74FF-1992-E538C688205B}"/>
                    </a:ext>
                  </a:extLst>
                </p:cNvPr>
                <p:cNvCxnSpPr>
                  <a:cxnSpLocks/>
                  <a:stCxn id="480" idx="3"/>
                </p:cNvCxnSpPr>
                <p:nvPr/>
              </p:nvCxnSpPr>
              <p:spPr>
                <a:xfrm>
                  <a:off x="11623072" y="3996757"/>
                  <a:ext cx="5509" cy="11737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477" name="Triangle 476">
                <a:extLst>
                  <a:ext uri="{FF2B5EF4-FFF2-40B4-BE49-F238E27FC236}">
                    <a16:creationId xmlns:a16="http://schemas.microsoft.com/office/drawing/2014/main" id="{C85E4D68-D47A-3830-3574-08AF23F79AA0}"/>
                  </a:ext>
                </a:extLst>
              </p:cNvPr>
              <p:cNvSpPr>
                <a:spLocks noChangeAspect="1"/>
              </p:cNvSpPr>
              <p:nvPr/>
            </p:nvSpPr>
            <p:spPr>
              <a:xfrm rot="10800000">
                <a:off x="9144753" y="247870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0" name="Triangle 479">
                <a:extLst>
                  <a:ext uri="{FF2B5EF4-FFF2-40B4-BE49-F238E27FC236}">
                    <a16:creationId xmlns:a16="http://schemas.microsoft.com/office/drawing/2014/main" id="{B363C5AB-57F7-4977-E7A3-526302A8ECAD}"/>
                  </a:ext>
                </a:extLst>
              </p:cNvPr>
              <p:cNvSpPr>
                <a:spLocks noChangeAspect="1"/>
              </p:cNvSpPr>
              <p:nvPr/>
            </p:nvSpPr>
            <p:spPr>
              <a:xfrm rot="10800000">
                <a:off x="9528928" y="262793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1" name="Triangle 480">
                <a:extLst>
                  <a:ext uri="{FF2B5EF4-FFF2-40B4-BE49-F238E27FC236}">
                    <a16:creationId xmlns:a16="http://schemas.microsoft.com/office/drawing/2014/main" id="{E4A705B6-27AB-69E3-CD04-A92EF5175089}"/>
                  </a:ext>
                </a:extLst>
              </p:cNvPr>
              <p:cNvSpPr>
                <a:spLocks noChangeAspect="1"/>
              </p:cNvSpPr>
              <p:nvPr/>
            </p:nvSpPr>
            <p:spPr>
              <a:xfrm rot="10800000">
                <a:off x="9919453" y="292320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2" name="Triangle 481">
                <a:extLst>
                  <a:ext uri="{FF2B5EF4-FFF2-40B4-BE49-F238E27FC236}">
                    <a16:creationId xmlns:a16="http://schemas.microsoft.com/office/drawing/2014/main" id="{ADF73256-ADB5-56C4-35FA-399F395A5183}"/>
                  </a:ext>
                </a:extLst>
              </p:cNvPr>
              <p:cNvSpPr>
                <a:spLocks noChangeAspect="1"/>
              </p:cNvSpPr>
              <p:nvPr/>
            </p:nvSpPr>
            <p:spPr>
              <a:xfrm rot="10800000">
                <a:off x="10300453" y="3520107"/>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3" name="Triangle 482">
                <a:extLst>
                  <a:ext uri="{FF2B5EF4-FFF2-40B4-BE49-F238E27FC236}">
                    <a16:creationId xmlns:a16="http://schemas.microsoft.com/office/drawing/2014/main" id="{864623C2-1707-9925-3046-B277FE784900}"/>
                  </a:ext>
                </a:extLst>
              </p:cNvPr>
              <p:cNvSpPr>
                <a:spLocks noChangeAspect="1"/>
              </p:cNvSpPr>
              <p:nvPr/>
            </p:nvSpPr>
            <p:spPr>
              <a:xfrm rot="10800000">
                <a:off x="10671928" y="415193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4" name="Triangle 483">
                <a:extLst>
                  <a:ext uri="{FF2B5EF4-FFF2-40B4-BE49-F238E27FC236}">
                    <a16:creationId xmlns:a16="http://schemas.microsoft.com/office/drawing/2014/main" id="{15853919-3C1C-DAB8-3131-6FA644C793D4}"/>
                  </a:ext>
                </a:extLst>
              </p:cNvPr>
              <p:cNvSpPr>
                <a:spLocks noChangeAspect="1"/>
              </p:cNvSpPr>
              <p:nvPr/>
            </p:nvSpPr>
            <p:spPr>
              <a:xfrm rot="10800000">
                <a:off x="11068803" y="415193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5" name="Triangle 484">
                <a:extLst>
                  <a:ext uri="{FF2B5EF4-FFF2-40B4-BE49-F238E27FC236}">
                    <a16:creationId xmlns:a16="http://schemas.microsoft.com/office/drawing/2014/main" id="{D6931EF3-88A4-1BE0-4A7F-A225A1D843E3}"/>
                  </a:ext>
                </a:extLst>
              </p:cNvPr>
              <p:cNvSpPr>
                <a:spLocks noChangeAspect="1"/>
              </p:cNvSpPr>
              <p:nvPr/>
            </p:nvSpPr>
            <p:spPr>
              <a:xfrm rot="10800000">
                <a:off x="11449803" y="415193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2" name="Forme libre 491">
                <a:extLst>
                  <a:ext uri="{FF2B5EF4-FFF2-40B4-BE49-F238E27FC236}">
                    <a16:creationId xmlns:a16="http://schemas.microsoft.com/office/drawing/2014/main" id="{8DA8E5FE-1F18-12E4-D2E2-7ED521C1B000}"/>
                  </a:ext>
                </a:extLst>
              </p:cNvPr>
              <p:cNvSpPr/>
              <p:nvPr/>
            </p:nvSpPr>
            <p:spPr>
              <a:xfrm>
                <a:off x="9185275" y="2492375"/>
                <a:ext cx="2308225" cy="1695450"/>
              </a:xfrm>
              <a:custGeom>
                <a:avLst/>
                <a:gdLst>
                  <a:gd name="connsiteX0" fmla="*/ 0 w 2308225"/>
                  <a:gd name="connsiteY0" fmla="*/ 0 h 1695450"/>
                  <a:gd name="connsiteX1" fmla="*/ 393700 w 2308225"/>
                  <a:gd name="connsiteY1" fmla="*/ 168275 h 1695450"/>
                  <a:gd name="connsiteX2" fmla="*/ 781050 w 2308225"/>
                  <a:gd name="connsiteY2" fmla="*/ 473075 h 1695450"/>
                  <a:gd name="connsiteX3" fmla="*/ 1158875 w 2308225"/>
                  <a:gd name="connsiteY3" fmla="*/ 1063625 h 1695450"/>
                  <a:gd name="connsiteX4" fmla="*/ 1533525 w 2308225"/>
                  <a:gd name="connsiteY4" fmla="*/ 1695450 h 1695450"/>
                  <a:gd name="connsiteX5" fmla="*/ 2308225 w 2308225"/>
                  <a:gd name="connsiteY5" fmla="*/ 1695450 h 169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8225" h="1695450">
                    <a:moveTo>
                      <a:pt x="0" y="0"/>
                    </a:moveTo>
                    <a:lnTo>
                      <a:pt x="393700" y="168275"/>
                    </a:lnTo>
                    <a:lnTo>
                      <a:pt x="781050" y="473075"/>
                    </a:lnTo>
                    <a:lnTo>
                      <a:pt x="1158875" y="1063625"/>
                    </a:lnTo>
                    <a:lnTo>
                      <a:pt x="1533525" y="1695450"/>
                    </a:lnTo>
                    <a:lnTo>
                      <a:pt x="2308225" y="1695450"/>
                    </a:lnTo>
                  </a:path>
                </a:pathLst>
              </a:custGeom>
              <a:noFill/>
              <a:ln w="19050">
                <a:solidFill>
                  <a:schemeClr val="tx1">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79" name="Groupe 478">
              <a:extLst>
                <a:ext uri="{FF2B5EF4-FFF2-40B4-BE49-F238E27FC236}">
                  <a16:creationId xmlns:a16="http://schemas.microsoft.com/office/drawing/2014/main" id="{49725044-97FF-A97B-6A01-2CB5683C1C2A}"/>
                </a:ext>
              </a:extLst>
            </p:cNvPr>
            <p:cNvGrpSpPr/>
            <p:nvPr/>
          </p:nvGrpSpPr>
          <p:grpSpPr>
            <a:xfrm>
              <a:off x="9156273" y="2476050"/>
              <a:ext cx="2358000" cy="1485677"/>
              <a:chOff x="9156273" y="2476050"/>
              <a:chExt cx="2358000" cy="1485677"/>
            </a:xfrm>
          </p:grpSpPr>
          <p:grpSp>
            <p:nvGrpSpPr>
              <p:cNvPr id="472" name="Groupe 471">
                <a:extLst>
                  <a:ext uri="{FF2B5EF4-FFF2-40B4-BE49-F238E27FC236}">
                    <a16:creationId xmlns:a16="http://schemas.microsoft.com/office/drawing/2014/main" id="{D53BBA56-D00A-36B8-2005-79A2DE6949B5}"/>
                  </a:ext>
                </a:extLst>
              </p:cNvPr>
              <p:cNvGrpSpPr/>
              <p:nvPr/>
            </p:nvGrpSpPr>
            <p:grpSpPr>
              <a:xfrm>
                <a:off x="11062202" y="3711878"/>
                <a:ext cx="65959" cy="115586"/>
                <a:chOff x="11388673" y="2491810"/>
                <a:chExt cx="65959" cy="115586"/>
              </a:xfrm>
            </p:grpSpPr>
            <p:cxnSp>
              <p:nvCxnSpPr>
                <p:cNvPr id="473" name="Connecteur droit 472">
                  <a:extLst>
                    <a:ext uri="{FF2B5EF4-FFF2-40B4-BE49-F238E27FC236}">
                      <a16:creationId xmlns:a16="http://schemas.microsoft.com/office/drawing/2014/main" id="{4C1A2AD8-C2B7-08F0-F72D-33FF9B9D8783}"/>
                    </a:ext>
                  </a:extLst>
                </p:cNvPr>
                <p:cNvCxnSpPr>
                  <a:cxnSpLocks/>
                </p:cNvCxnSpPr>
                <p:nvPr/>
              </p:nvCxnSpPr>
              <p:spPr>
                <a:xfrm>
                  <a:off x="11388673" y="2598784"/>
                  <a:ext cx="65959"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cxnSp>
              <p:nvCxnSpPr>
                <p:cNvPr id="474" name="Connecteur droit 473">
                  <a:extLst>
                    <a:ext uri="{FF2B5EF4-FFF2-40B4-BE49-F238E27FC236}">
                      <a16:creationId xmlns:a16="http://schemas.microsoft.com/office/drawing/2014/main" id="{3B48FBE9-14B5-45B8-3636-4453A7E4A6DD}"/>
                    </a:ext>
                  </a:extLst>
                </p:cNvPr>
                <p:cNvCxnSpPr>
                  <a:cxnSpLocks/>
                </p:cNvCxnSpPr>
                <p:nvPr/>
              </p:nvCxnSpPr>
              <p:spPr>
                <a:xfrm>
                  <a:off x="11421652" y="2494009"/>
                  <a:ext cx="0" cy="113387"/>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cxnSp>
              <p:nvCxnSpPr>
                <p:cNvPr id="475" name="Connecteur droit 474">
                  <a:extLst>
                    <a:ext uri="{FF2B5EF4-FFF2-40B4-BE49-F238E27FC236}">
                      <a16:creationId xmlns:a16="http://schemas.microsoft.com/office/drawing/2014/main" id="{B8A00CEA-B79B-252D-BF56-3E858EB9561F}"/>
                    </a:ext>
                  </a:extLst>
                </p:cNvPr>
                <p:cNvCxnSpPr>
                  <a:cxnSpLocks/>
                </p:cNvCxnSpPr>
                <p:nvPr/>
              </p:nvCxnSpPr>
              <p:spPr>
                <a:xfrm>
                  <a:off x="11388673" y="2491810"/>
                  <a:ext cx="65959"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grpSp>
          <p:grpSp>
            <p:nvGrpSpPr>
              <p:cNvPr id="460" name="Groupe 459">
                <a:extLst>
                  <a:ext uri="{FF2B5EF4-FFF2-40B4-BE49-F238E27FC236}">
                    <a16:creationId xmlns:a16="http://schemas.microsoft.com/office/drawing/2014/main" id="{6BE10790-F769-4B51-C233-8DB975E07996}"/>
                  </a:ext>
                </a:extLst>
              </p:cNvPr>
              <p:cNvGrpSpPr/>
              <p:nvPr/>
            </p:nvGrpSpPr>
            <p:grpSpPr>
              <a:xfrm>
                <a:off x="11443202" y="3788078"/>
                <a:ext cx="65959" cy="173649"/>
                <a:chOff x="11388673" y="2491810"/>
                <a:chExt cx="65959" cy="173649"/>
              </a:xfrm>
            </p:grpSpPr>
            <p:cxnSp>
              <p:nvCxnSpPr>
                <p:cNvPr id="463" name="Connecteur droit 462">
                  <a:extLst>
                    <a:ext uri="{FF2B5EF4-FFF2-40B4-BE49-F238E27FC236}">
                      <a16:creationId xmlns:a16="http://schemas.microsoft.com/office/drawing/2014/main" id="{9676D234-8B26-2EFA-1A8D-6C27958F2DB8}"/>
                    </a:ext>
                  </a:extLst>
                </p:cNvPr>
                <p:cNvCxnSpPr>
                  <a:cxnSpLocks/>
                </p:cNvCxnSpPr>
                <p:nvPr/>
              </p:nvCxnSpPr>
              <p:spPr>
                <a:xfrm>
                  <a:off x="11388673" y="2665459"/>
                  <a:ext cx="65959"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cxnSp>
              <p:nvCxnSpPr>
                <p:cNvPr id="461" name="Connecteur droit 460">
                  <a:extLst>
                    <a:ext uri="{FF2B5EF4-FFF2-40B4-BE49-F238E27FC236}">
                      <a16:creationId xmlns:a16="http://schemas.microsoft.com/office/drawing/2014/main" id="{ED006272-84FF-5105-332B-EB8AAA59841B}"/>
                    </a:ext>
                  </a:extLst>
                </p:cNvPr>
                <p:cNvCxnSpPr>
                  <a:cxnSpLocks/>
                </p:cNvCxnSpPr>
                <p:nvPr/>
              </p:nvCxnSpPr>
              <p:spPr>
                <a:xfrm>
                  <a:off x="11421652" y="2494009"/>
                  <a:ext cx="0" cy="17145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cxnSp>
              <p:nvCxnSpPr>
                <p:cNvPr id="462" name="Connecteur droit 461">
                  <a:extLst>
                    <a:ext uri="{FF2B5EF4-FFF2-40B4-BE49-F238E27FC236}">
                      <a16:creationId xmlns:a16="http://schemas.microsoft.com/office/drawing/2014/main" id="{C62E1C91-AF9E-3FBC-B845-009D143173B0}"/>
                    </a:ext>
                  </a:extLst>
                </p:cNvPr>
                <p:cNvCxnSpPr>
                  <a:cxnSpLocks/>
                </p:cNvCxnSpPr>
                <p:nvPr/>
              </p:nvCxnSpPr>
              <p:spPr>
                <a:xfrm>
                  <a:off x="11388673" y="2491810"/>
                  <a:ext cx="65959"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grpSp>
          <p:sp>
            <p:nvSpPr>
              <p:cNvPr id="464" name="Rectangle 463">
                <a:extLst>
                  <a:ext uri="{FF2B5EF4-FFF2-40B4-BE49-F238E27FC236}">
                    <a16:creationId xmlns:a16="http://schemas.microsoft.com/office/drawing/2014/main" id="{B4672CED-57DA-A499-AF67-AD6047983CEE}"/>
                  </a:ext>
                </a:extLst>
              </p:cNvPr>
              <p:cNvSpPr>
                <a:spLocks noChangeAspect="1"/>
              </p:cNvSpPr>
              <p:nvPr/>
            </p:nvSpPr>
            <p:spPr>
              <a:xfrm>
                <a:off x="9156273" y="2476050"/>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5" name="Rectangle 464">
                <a:extLst>
                  <a:ext uri="{FF2B5EF4-FFF2-40B4-BE49-F238E27FC236}">
                    <a16:creationId xmlns:a16="http://schemas.microsoft.com/office/drawing/2014/main" id="{652D6A78-1AAB-E59D-0441-E18CC4EBC12D}"/>
                  </a:ext>
                </a:extLst>
              </p:cNvPr>
              <p:cNvSpPr>
                <a:spLocks noChangeAspect="1"/>
              </p:cNvSpPr>
              <p:nvPr/>
            </p:nvSpPr>
            <p:spPr>
              <a:xfrm>
                <a:off x="9535319" y="2593281"/>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6" name="Rectangle 465">
                <a:extLst>
                  <a:ext uri="{FF2B5EF4-FFF2-40B4-BE49-F238E27FC236}">
                    <a16:creationId xmlns:a16="http://schemas.microsoft.com/office/drawing/2014/main" id="{E7406015-DF81-74D7-9F73-B026C7E5F802}"/>
                  </a:ext>
                </a:extLst>
              </p:cNvPr>
              <p:cNvSpPr>
                <a:spLocks noChangeAspect="1"/>
              </p:cNvSpPr>
              <p:nvPr/>
            </p:nvSpPr>
            <p:spPr>
              <a:xfrm>
                <a:off x="9922180" y="2800389"/>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7" name="Rectangle 466">
                <a:extLst>
                  <a:ext uri="{FF2B5EF4-FFF2-40B4-BE49-F238E27FC236}">
                    <a16:creationId xmlns:a16="http://schemas.microsoft.com/office/drawing/2014/main" id="{9BFDF99F-603A-5521-1DFB-2BFB77295CA1}"/>
                  </a:ext>
                </a:extLst>
              </p:cNvPr>
              <p:cNvSpPr>
                <a:spLocks noChangeAspect="1"/>
              </p:cNvSpPr>
              <p:nvPr/>
            </p:nvSpPr>
            <p:spPr>
              <a:xfrm>
                <a:off x="10297319" y="3038758"/>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8" name="Rectangle 467">
                <a:extLst>
                  <a:ext uri="{FF2B5EF4-FFF2-40B4-BE49-F238E27FC236}">
                    <a16:creationId xmlns:a16="http://schemas.microsoft.com/office/drawing/2014/main" id="{CBE9BB6F-1EA3-D356-FAF2-26C85AC8A3C3}"/>
                  </a:ext>
                </a:extLst>
              </p:cNvPr>
              <p:cNvSpPr>
                <a:spLocks noChangeAspect="1"/>
              </p:cNvSpPr>
              <p:nvPr/>
            </p:nvSpPr>
            <p:spPr>
              <a:xfrm>
                <a:off x="10676365" y="3308389"/>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9" name="Rectangle 468">
                <a:extLst>
                  <a:ext uri="{FF2B5EF4-FFF2-40B4-BE49-F238E27FC236}">
                    <a16:creationId xmlns:a16="http://schemas.microsoft.com/office/drawing/2014/main" id="{979C9DDB-F137-D0B1-CF60-7B522425CC33}"/>
                  </a:ext>
                </a:extLst>
              </p:cNvPr>
              <p:cNvSpPr>
                <a:spLocks noChangeAspect="1"/>
              </p:cNvSpPr>
              <p:nvPr/>
            </p:nvSpPr>
            <p:spPr>
              <a:xfrm>
                <a:off x="11063227" y="3726512"/>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0" name="Rectangle 469">
                <a:extLst>
                  <a:ext uri="{FF2B5EF4-FFF2-40B4-BE49-F238E27FC236}">
                    <a16:creationId xmlns:a16="http://schemas.microsoft.com/office/drawing/2014/main" id="{2C2BE809-6E7B-1C03-B945-F9B88EAFFA6E}"/>
                  </a:ext>
                </a:extLst>
              </p:cNvPr>
              <p:cNvSpPr>
                <a:spLocks noChangeAspect="1"/>
              </p:cNvSpPr>
              <p:nvPr/>
            </p:nvSpPr>
            <p:spPr>
              <a:xfrm>
                <a:off x="11442273" y="3831043"/>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8" name="Forme libre 477">
                <a:extLst>
                  <a:ext uri="{FF2B5EF4-FFF2-40B4-BE49-F238E27FC236}">
                    <a16:creationId xmlns:a16="http://schemas.microsoft.com/office/drawing/2014/main" id="{ECDB075A-69AF-85E5-E31C-BADDBF25D7CE}"/>
                  </a:ext>
                </a:extLst>
              </p:cNvPr>
              <p:cNvSpPr/>
              <p:nvPr/>
            </p:nvSpPr>
            <p:spPr>
              <a:xfrm>
                <a:off x="9191625" y="2508250"/>
                <a:ext cx="2289175" cy="1365250"/>
              </a:xfrm>
              <a:custGeom>
                <a:avLst/>
                <a:gdLst>
                  <a:gd name="connsiteX0" fmla="*/ 0 w 2289175"/>
                  <a:gd name="connsiteY0" fmla="*/ 0 h 1365250"/>
                  <a:gd name="connsiteX1" fmla="*/ 381000 w 2289175"/>
                  <a:gd name="connsiteY1" fmla="*/ 120650 h 1365250"/>
                  <a:gd name="connsiteX2" fmla="*/ 774700 w 2289175"/>
                  <a:gd name="connsiteY2" fmla="*/ 342900 h 1365250"/>
                  <a:gd name="connsiteX3" fmla="*/ 1152525 w 2289175"/>
                  <a:gd name="connsiteY3" fmla="*/ 574675 h 1365250"/>
                  <a:gd name="connsiteX4" fmla="*/ 1539875 w 2289175"/>
                  <a:gd name="connsiteY4" fmla="*/ 857250 h 1365250"/>
                  <a:gd name="connsiteX5" fmla="*/ 1905000 w 2289175"/>
                  <a:gd name="connsiteY5" fmla="*/ 1276350 h 1365250"/>
                  <a:gd name="connsiteX6" fmla="*/ 2289175 w 2289175"/>
                  <a:gd name="connsiteY6" fmla="*/ 1365250 h 136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9175" h="1365250">
                    <a:moveTo>
                      <a:pt x="0" y="0"/>
                    </a:moveTo>
                    <a:lnTo>
                      <a:pt x="381000" y="120650"/>
                    </a:lnTo>
                    <a:lnTo>
                      <a:pt x="774700" y="342900"/>
                    </a:lnTo>
                    <a:lnTo>
                      <a:pt x="1152525" y="574675"/>
                    </a:lnTo>
                    <a:lnTo>
                      <a:pt x="1539875" y="857250"/>
                    </a:lnTo>
                    <a:lnTo>
                      <a:pt x="1905000" y="1276350"/>
                    </a:lnTo>
                    <a:lnTo>
                      <a:pt x="2289175" y="1365250"/>
                    </a:lnTo>
                  </a:path>
                </a:pathLst>
              </a:custGeom>
              <a:noFill/>
              <a:ln w="19050">
                <a:solidFill>
                  <a:srgbClr val="B436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425" name="Connecteur droit 424">
              <a:extLst>
                <a:ext uri="{FF2B5EF4-FFF2-40B4-BE49-F238E27FC236}">
                  <a16:creationId xmlns:a16="http://schemas.microsoft.com/office/drawing/2014/main" id="{EE7F7B8A-13BB-7C23-DBA0-8F02BD47A70E}"/>
                </a:ext>
              </a:extLst>
            </p:cNvPr>
            <p:cNvCxnSpPr>
              <a:cxnSpLocks/>
            </p:cNvCxnSpPr>
            <p:nvPr/>
          </p:nvCxnSpPr>
          <p:spPr>
            <a:xfrm>
              <a:off x="10603608" y="2353817"/>
              <a:ext cx="130872"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cxnSp>
          <p:nvCxnSpPr>
            <p:cNvPr id="426" name="Connecteur droit 425">
              <a:extLst>
                <a:ext uri="{FF2B5EF4-FFF2-40B4-BE49-F238E27FC236}">
                  <a16:creationId xmlns:a16="http://schemas.microsoft.com/office/drawing/2014/main" id="{6FBBFA72-7590-5925-A606-8088CC36A23B}"/>
                </a:ext>
              </a:extLst>
            </p:cNvPr>
            <p:cNvCxnSpPr>
              <a:cxnSpLocks/>
            </p:cNvCxnSpPr>
            <p:nvPr/>
          </p:nvCxnSpPr>
          <p:spPr>
            <a:xfrm>
              <a:off x="10603608" y="2513041"/>
              <a:ext cx="130872"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cxnSp>
          <p:nvCxnSpPr>
            <p:cNvPr id="427" name="Connecteur droit 426">
              <a:extLst>
                <a:ext uri="{FF2B5EF4-FFF2-40B4-BE49-F238E27FC236}">
                  <a16:creationId xmlns:a16="http://schemas.microsoft.com/office/drawing/2014/main" id="{1E297681-F092-96D0-5536-D00EB6766353}"/>
                </a:ext>
              </a:extLst>
            </p:cNvPr>
            <p:cNvCxnSpPr>
              <a:cxnSpLocks/>
            </p:cNvCxnSpPr>
            <p:nvPr/>
          </p:nvCxnSpPr>
          <p:spPr>
            <a:xfrm>
              <a:off x="10603608" y="2654068"/>
              <a:ext cx="130872"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28" name="ZoneTexte 427">
              <a:extLst>
                <a:ext uri="{FF2B5EF4-FFF2-40B4-BE49-F238E27FC236}">
                  <a16:creationId xmlns:a16="http://schemas.microsoft.com/office/drawing/2014/main" id="{96031ACA-251E-F359-34AE-0A2E4AFA3356}"/>
                </a:ext>
              </a:extLst>
            </p:cNvPr>
            <p:cNvSpPr txBox="1"/>
            <p:nvPr/>
          </p:nvSpPr>
          <p:spPr>
            <a:xfrm>
              <a:off x="10692247" y="2252564"/>
              <a:ext cx="651140"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Celfazidime</a:t>
              </a:r>
              <a:endParaRPr lang="fr-FR" sz="700" dirty="0">
                <a:latin typeface="Arial" panose="020B0604020202020204" pitchFamily="34" charset="0"/>
                <a:cs typeface="Arial" panose="020B0604020202020204" pitchFamily="34" charset="0"/>
              </a:endParaRPr>
            </a:p>
          </p:txBody>
        </p:sp>
        <p:sp>
          <p:nvSpPr>
            <p:cNvPr id="429" name="ZoneTexte 428">
              <a:extLst>
                <a:ext uri="{FF2B5EF4-FFF2-40B4-BE49-F238E27FC236}">
                  <a16:creationId xmlns:a16="http://schemas.microsoft.com/office/drawing/2014/main" id="{1809B648-E161-891C-9AF9-862D4BB6C274}"/>
                </a:ext>
              </a:extLst>
            </p:cNvPr>
            <p:cNvSpPr txBox="1"/>
            <p:nvPr/>
          </p:nvSpPr>
          <p:spPr>
            <a:xfrm>
              <a:off x="10692247" y="2406734"/>
              <a:ext cx="803425"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Dual </a:t>
              </a:r>
              <a:r>
                <a:rPr lang="fr-FR" sz="700" dirty="0" err="1">
                  <a:latin typeface="Arial" panose="020B0604020202020204" pitchFamily="34" charset="0"/>
                  <a:cs typeface="Arial" panose="020B0604020202020204" pitchFamily="34" charset="0"/>
                </a:rPr>
                <a:t>Treatment</a:t>
              </a:r>
              <a:endParaRPr lang="fr-FR" sz="700" dirty="0">
                <a:latin typeface="Arial" panose="020B0604020202020204" pitchFamily="34" charset="0"/>
                <a:cs typeface="Arial" panose="020B0604020202020204" pitchFamily="34" charset="0"/>
              </a:endParaRPr>
            </a:p>
          </p:txBody>
        </p:sp>
        <p:sp>
          <p:nvSpPr>
            <p:cNvPr id="430" name="Rectangle 429">
              <a:extLst>
                <a:ext uri="{FF2B5EF4-FFF2-40B4-BE49-F238E27FC236}">
                  <a16:creationId xmlns:a16="http://schemas.microsoft.com/office/drawing/2014/main" id="{FB138148-8F79-4AD1-C0B6-D58AB4822718}"/>
                </a:ext>
              </a:extLst>
            </p:cNvPr>
            <p:cNvSpPr>
              <a:spLocks noChangeAspect="1"/>
            </p:cNvSpPr>
            <p:nvPr/>
          </p:nvSpPr>
          <p:spPr>
            <a:xfrm>
              <a:off x="10633044" y="2319653"/>
              <a:ext cx="72000" cy="72000"/>
            </a:xfrm>
            <a:prstGeom prst="rect">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2" name="Triangle 431">
              <a:extLst>
                <a:ext uri="{FF2B5EF4-FFF2-40B4-BE49-F238E27FC236}">
                  <a16:creationId xmlns:a16="http://schemas.microsoft.com/office/drawing/2014/main" id="{0A438436-E4DE-7BBD-CABD-4051F4E4D5A4}"/>
                </a:ext>
              </a:extLst>
            </p:cNvPr>
            <p:cNvSpPr>
              <a:spLocks noChangeAspect="1"/>
            </p:cNvSpPr>
            <p:nvPr/>
          </p:nvSpPr>
          <p:spPr>
            <a:xfrm>
              <a:off x="10627284" y="2471615"/>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3" name="Triangle 432">
              <a:extLst>
                <a:ext uri="{FF2B5EF4-FFF2-40B4-BE49-F238E27FC236}">
                  <a16:creationId xmlns:a16="http://schemas.microsoft.com/office/drawing/2014/main" id="{5F45A3B5-28A6-6B09-E372-43106DFAAE56}"/>
                </a:ext>
              </a:extLst>
            </p:cNvPr>
            <p:cNvSpPr>
              <a:spLocks noChangeAspect="1"/>
            </p:cNvSpPr>
            <p:nvPr/>
          </p:nvSpPr>
          <p:spPr>
            <a:xfrm rot="10800000">
              <a:off x="10627285" y="2623578"/>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4" name="ZoneTexte 433">
              <a:extLst>
                <a:ext uri="{FF2B5EF4-FFF2-40B4-BE49-F238E27FC236}">
                  <a16:creationId xmlns:a16="http://schemas.microsoft.com/office/drawing/2014/main" id="{D6CDD25C-4A56-F76A-C01F-D185FA696C97}"/>
                </a:ext>
              </a:extLst>
            </p:cNvPr>
            <p:cNvSpPr txBox="1"/>
            <p:nvPr/>
          </p:nvSpPr>
          <p:spPr>
            <a:xfrm>
              <a:off x="10692247" y="2099693"/>
              <a:ext cx="64312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Fosfomycin</a:t>
              </a:r>
              <a:endParaRPr lang="fr-FR" sz="700" dirty="0">
                <a:latin typeface="Arial" panose="020B0604020202020204" pitchFamily="34" charset="0"/>
                <a:cs typeface="Arial" panose="020B0604020202020204" pitchFamily="34" charset="0"/>
              </a:endParaRPr>
            </a:p>
          </p:txBody>
        </p:sp>
        <p:sp>
          <p:nvSpPr>
            <p:cNvPr id="435" name="ZoneTexte 434">
              <a:extLst>
                <a:ext uri="{FF2B5EF4-FFF2-40B4-BE49-F238E27FC236}">
                  <a16:creationId xmlns:a16="http://schemas.microsoft.com/office/drawing/2014/main" id="{08E0CD93-3FA1-DEB4-07D2-D8A3AA45E31F}"/>
                </a:ext>
              </a:extLst>
            </p:cNvPr>
            <p:cNvSpPr txBox="1"/>
            <p:nvPr/>
          </p:nvSpPr>
          <p:spPr>
            <a:xfrm>
              <a:off x="10692247" y="2552310"/>
              <a:ext cx="56297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Predicted</a:t>
              </a:r>
              <a:endParaRPr lang="fr-FR" sz="700" dirty="0">
                <a:latin typeface="Arial" panose="020B0604020202020204" pitchFamily="34" charset="0"/>
                <a:cs typeface="Arial" panose="020B0604020202020204" pitchFamily="34" charset="0"/>
              </a:endParaRPr>
            </a:p>
          </p:txBody>
        </p:sp>
        <p:cxnSp>
          <p:nvCxnSpPr>
            <p:cNvPr id="449" name="Connecteur droit 448">
              <a:extLst>
                <a:ext uri="{FF2B5EF4-FFF2-40B4-BE49-F238E27FC236}">
                  <a16:creationId xmlns:a16="http://schemas.microsoft.com/office/drawing/2014/main" id="{40FD9C7F-BDB0-C790-CFD1-F07C0F927794}"/>
                </a:ext>
              </a:extLst>
            </p:cNvPr>
            <p:cNvCxnSpPr>
              <a:cxnSpLocks/>
            </p:cNvCxnSpPr>
            <p:nvPr/>
          </p:nvCxnSpPr>
          <p:spPr>
            <a:xfrm>
              <a:off x="10603608" y="2197940"/>
              <a:ext cx="130872"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450" name="Rectangle 449">
              <a:extLst>
                <a:ext uri="{FF2B5EF4-FFF2-40B4-BE49-F238E27FC236}">
                  <a16:creationId xmlns:a16="http://schemas.microsoft.com/office/drawing/2014/main" id="{10C535C7-E2C7-B020-AC1A-72041F2B3FDD}"/>
                </a:ext>
              </a:extLst>
            </p:cNvPr>
            <p:cNvSpPr>
              <a:spLocks noChangeAspect="1"/>
            </p:cNvSpPr>
            <p:nvPr/>
          </p:nvSpPr>
          <p:spPr>
            <a:xfrm>
              <a:off x="10633044" y="2163776"/>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59" name="Groupe 458">
              <a:extLst>
                <a:ext uri="{FF2B5EF4-FFF2-40B4-BE49-F238E27FC236}">
                  <a16:creationId xmlns:a16="http://schemas.microsoft.com/office/drawing/2014/main" id="{59A8621B-EBB8-277B-EDE4-D2BC4A3BBFAE}"/>
                </a:ext>
              </a:extLst>
            </p:cNvPr>
            <p:cNvGrpSpPr/>
            <p:nvPr/>
          </p:nvGrpSpPr>
          <p:grpSpPr>
            <a:xfrm>
              <a:off x="9156357" y="2476735"/>
              <a:ext cx="2350183" cy="1427968"/>
              <a:chOff x="9156357" y="2476735"/>
              <a:chExt cx="2350183" cy="1427968"/>
            </a:xfrm>
          </p:grpSpPr>
          <p:sp>
            <p:nvSpPr>
              <p:cNvPr id="451" name="Rectangle 450">
                <a:extLst>
                  <a:ext uri="{FF2B5EF4-FFF2-40B4-BE49-F238E27FC236}">
                    <a16:creationId xmlns:a16="http://schemas.microsoft.com/office/drawing/2014/main" id="{666B4749-58BA-341C-3B66-6BB7FE326A6F}"/>
                  </a:ext>
                </a:extLst>
              </p:cNvPr>
              <p:cNvSpPr>
                <a:spLocks noChangeAspect="1"/>
              </p:cNvSpPr>
              <p:nvPr/>
            </p:nvSpPr>
            <p:spPr>
              <a:xfrm>
                <a:off x="9156357" y="2476735"/>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2" name="Rectangle 451">
                <a:extLst>
                  <a:ext uri="{FF2B5EF4-FFF2-40B4-BE49-F238E27FC236}">
                    <a16:creationId xmlns:a16="http://schemas.microsoft.com/office/drawing/2014/main" id="{E329750D-A634-6989-0127-8E1A33E7175F}"/>
                  </a:ext>
                </a:extLst>
              </p:cNvPr>
              <p:cNvSpPr>
                <a:spLocks noChangeAspect="1"/>
              </p:cNvSpPr>
              <p:nvPr/>
            </p:nvSpPr>
            <p:spPr>
              <a:xfrm>
                <a:off x="9543218" y="251581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3" name="Rectangle 452">
                <a:extLst>
                  <a:ext uri="{FF2B5EF4-FFF2-40B4-BE49-F238E27FC236}">
                    <a16:creationId xmlns:a16="http://schemas.microsoft.com/office/drawing/2014/main" id="{6F1FE6D5-8A74-8869-0354-6C2A677E0F46}"/>
                  </a:ext>
                </a:extLst>
              </p:cNvPr>
              <p:cNvSpPr>
                <a:spLocks noChangeAspect="1"/>
              </p:cNvSpPr>
              <p:nvPr/>
            </p:nvSpPr>
            <p:spPr>
              <a:xfrm>
                <a:off x="9918356" y="2601781"/>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4" name="Rectangle 453">
                <a:extLst>
                  <a:ext uri="{FF2B5EF4-FFF2-40B4-BE49-F238E27FC236}">
                    <a16:creationId xmlns:a16="http://schemas.microsoft.com/office/drawing/2014/main" id="{A77B234C-6992-549C-D9C2-6EF54CF2046A}"/>
                  </a:ext>
                </a:extLst>
              </p:cNvPr>
              <p:cNvSpPr>
                <a:spLocks noChangeAspect="1"/>
              </p:cNvSpPr>
              <p:nvPr/>
            </p:nvSpPr>
            <p:spPr>
              <a:xfrm>
                <a:off x="10305218" y="2941750"/>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5" name="Rectangle 454">
                <a:extLst>
                  <a:ext uri="{FF2B5EF4-FFF2-40B4-BE49-F238E27FC236}">
                    <a16:creationId xmlns:a16="http://schemas.microsoft.com/office/drawing/2014/main" id="{A4230BA7-7B47-D860-2058-2A40660965D0}"/>
                  </a:ext>
                </a:extLst>
              </p:cNvPr>
              <p:cNvSpPr>
                <a:spLocks noChangeAspect="1"/>
              </p:cNvSpPr>
              <p:nvPr/>
            </p:nvSpPr>
            <p:spPr>
              <a:xfrm>
                <a:off x="10676448" y="3305165"/>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6" name="Rectangle 455">
                <a:extLst>
                  <a:ext uri="{FF2B5EF4-FFF2-40B4-BE49-F238E27FC236}">
                    <a16:creationId xmlns:a16="http://schemas.microsoft.com/office/drawing/2014/main" id="{B0BD129C-CC4E-755B-8283-04992497847C}"/>
                  </a:ext>
                </a:extLst>
              </p:cNvPr>
              <p:cNvSpPr>
                <a:spLocks noChangeAspect="1"/>
              </p:cNvSpPr>
              <p:nvPr/>
            </p:nvSpPr>
            <p:spPr>
              <a:xfrm>
                <a:off x="11051586" y="3735011"/>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7" name="Rectangle 456">
                <a:extLst>
                  <a:ext uri="{FF2B5EF4-FFF2-40B4-BE49-F238E27FC236}">
                    <a16:creationId xmlns:a16="http://schemas.microsoft.com/office/drawing/2014/main" id="{F551BA81-48B7-9883-B287-AAD810060933}"/>
                  </a:ext>
                </a:extLst>
              </p:cNvPr>
              <p:cNvSpPr>
                <a:spLocks noChangeAspect="1"/>
              </p:cNvSpPr>
              <p:nvPr/>
            </p:nvSpPr>
            <p:spPr>
              <a:xfrm>
                <a:off x="11434540" y="3832703"/>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8" name="Forme libre 457">
                <a:extLst>
                  <a:ext uri="{FF2B5EF4-FFF2-40B4-BE49-F238E27FC236}">
                    <a16:creationId xmlns:a16="http://schemas.microsoft.com/office/drawing/2014/main" id="{C5A498A0-93E3-ACAA-F85B-9C5DDEA00CD0}"/>
                  </a:ext>
                </a:extLst>
              </p:cNvPr>
              <p:cNvSpPr/>
              <p:nvPr/>
            </p:nvSpPr>
            <p:spPr>
              <a:xfrm>
                <a:off x="9190892" y="2516554"/>
                <a:ext cx="2282093" cy="1355969"/>
              </a:xfrm>
              <a:custGeom>
                <a:avLst/>
                <a:gdLst>
                  <a:gd name="connsiteX0" fmla="*/ 0 w 2282093"/>
                  <a:gd name="connsiteY0" fmla="*/ 0 h 1355969"/>
                  <a:gd name="connsiteX1" fmla="*/ 398585 w 2282093"/>
                  <a:gd name="connsiteY1" fmla="*/ 42984 h 1355969"/>
                  <a:gd name="connsiteX2" fmla="*/ 762000 w 2282093"/>
                  <a:gd name="connsiteY2" fmla="*/ 125046 h 1355969"/>
                  <a:gd name="connsiteX3" fmla="*/ 1156677 w 2282093"/>
                  <a:gd name="connsiteY3" fmla="*/ 468923 h 1355969"/>
                  <a:gd name="connsiteX4" fmla="*/ 1516185 w 2282093"/>
                  <a:gd name="connsiteY4" fmla="*/ 828431 h 1355969"/>
                  <a:gd name="connsiteX5" fmla="*/ 1899139 w 2282093"/>
                  <a:gd name="connsiteY5" fmla="*/ 1254369 h 1355969"/>
                  <a:gd name="connsiteX6" fmla="*/ 2282093 w 2282093"/>
                  <a:gd name="connsiteY6" fmla="*/ 1355969 h 135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2093" h="1355969">
                    <a:moveTo>
                      <a:pt x="0" y="0"/>
                    </a:moveTo>
                    <a:lnTo>
                      <a:pt x="398585" y="42984"/>
                    </a:lnTo>
                    <a:lnTo>
                      <a:pt x="762000" y="125046"/>
                    </a:lnTo>
                    <a:lnTo>
                      <a:pt x="1156677" y="468923"/>
                    </a:lnTo>
                    <a:lnTo>
                      <a:pt x="1516185" y="828431"/>
                    </a:lnTo>
                    <a:lnTo>
                      <a:pt x="1899139" y="1254369"/>
                    </a:lnTo>
                    <a:lnTo>
                      <a:pt x="2282093" y="1355969"/>
                    </a:ln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spTree>
    <p:extLst>
      <p:ext uri="{BB962C8B-B14F-4D97-AF65-F5344CB8AC3E}">
        <p14:creationId xmlns:p14="http://schemas.microsoft.com/office/powerpoint/2010/main" val="1474219780"/>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09CAA8B2-4DC9-E2EF-728E-0496F46CA184}"/>
              </a:ext>
            </a:extLst>
          </p:cNvPr>
          <p:cNvSpPr>
            <a:spLocks noGrp="1"/>
          </p:cNvSpPr>
          <p:nvPr>
            <p:ph type="title"/>
          </p:nvPr>
        </p:nvSpPr>
        <p:spPr/>
        <p:txBody>
          <a:bodyPr/>
          <a:lstStyle/>
          <a:p>
            <a:r>
              <a:rPr lang="fr-FR" dirty="0"/>
              <a:t>Combination </a:t>
            </a:r>
            <a:r>
              <a:rPr lang="fr-FR" dirty="0" err="1"/>
              <a:t>efficacy</a:t>
            </a:r>
            <a:r>
              <a:rPr lang="fr-FR" dirty="0"/>
              <a:t> screen</a:t>
            </a:r>
          </a:p>
        </p:txBody>
      </p:sp>
      <p:sp>
        <p:nvSpPr>
          <p:cNvPr id="6" name="Espace réservé du contenu 5">
            <a:extLst>
              <a:ext uri="{FF2B5EF4-FFF2-40B4-BE49-F238E27FC236}">
                <a16:creationId xmlns:a16="http://schemas.microsoft.com/office/drawing/2014/main" id="{C312B015-75E2-6DC9-16AD-A32FA71E4767}"/>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grpSp>
        <p:nvGrpSpPr>
          <p:cNvPr id="47" name="Groupe 46">
            <a:extLst>
              <a:ext uri="{FF2B5EF4-FFF2-40B4-BE49-F238E27FC236}">
                <a16:creationId xmlns:a16="http://schemas.microsoft.com/office/drawing/2014/main" id="{B9403D0D-C0EC-CA3F-981C-54756E430B28}"/>
              </a:ext>
            </a:extLst>
          </p:cNvPr>
          <p:cNvGrpSpPr/>
          <p:nvPr/>
        </p:nvGrpSpPr>
        <p:grpSpPr>
          <a:xfrm>
            <a:off x="2534568" y="897757"/>
            <a:ext cx="8309573" cy="5113045"/>
            <a:chOff x="3251094" y="875564"/>
            <a:chExt cx="8309573" cy="5113045"/>
          </a:xfrm>
        </p:grpSpPr>
        <p:grpSp>
          <p:nvGrpSpPr>
            <p:cNvPr id="36" name="Groupe 35">
              <a:extLst>
                <a:ext uri="{FF2B5EF4-FFF2-40B4-BE49-F238E27FC236}">
                  <a16:creationId xmlns:a16="http://schemas.microsoft.com/office/drawing/2014/main" id="{3BF4415D-0369-2888-12FF-810217EFF994}"/>
                </a:ext>
              </a:extLst>
            </p:cNvPr>
            <p:cNvGrpSpPr/>
            <p:nvPr/>
          </p:nvGrpSpPr>
          <p:grpSpPr>
            <a:xfrm>
              <a:off x="3251094" y="875564"/>
              <a:ext cx="6643981" cy="3406347"/>
              <a:chOff x="3251094" y="875564"/>
              <a:chExt cx="6643981" cy="3406347"/>
            </a:xfrm>
          </p:grpSpPr>
          <p:pic>
            <p:nvPicPr>
              <p:cNvPr id="10" name="Image 9" descr="Une image contenant motif, ligne, bleu, Rectangle&#10;&#10;Description générée automatiquement">
                <a:extLst>
                  <a:ext uri="{FF2B5EF4-FFF2-40B4-BE49-F238E27FC236}">
                    <a16:creationId xmlns:a16="http://schemas.microsoft.com/office/drawing/2014/main" id="{183962CB-C0D2-12B6-F4FD-FDE855B2F7F6}"/>
                  </a:ext>
                </a:extLst>
              </p:cNvPr>
              <p:cNvPicPr>
                <a:picLocks noChangeAspect="1"/>
              </p:cNvPicPr>
              <p:nvPr/>
            </p:nvPicPr>
            <p:blipFill>
              <a:blip r:embed="rId2"/>
              <a:stretch>
                <a:fillRect/>
              </a:stretch>
            </p:blipFill>
            <p:spPr>
              <a:xfrm>
                <a:off x="3251094" y="875564"/>
                <a:ext cx="6218389" cy="3239347"/>
              </a:xfrm>
              <a:prstGeom prst="rect">
                <a:avLst/>
              </a:prstGeom>
            </p:spPr>
          </p:pic>
          <p:sp>
            <p:nvSpPr>
              <p:cNvPr id="18" name="ZoneTexte 17">
                <a:extLst>
                  <a:ext uri="{FF2B5EF4-FFF2-40B4-BE49-F238E27FC236}">
                    <a16:creationId xmlns:a16="http://schemas.microsoft.com/office/drawing/2014/main" id="{A1FA8BCF-63CE-7725-35D4-0A601B9FDA1A}"/>
                  </a:ext>
                </a:extLst>
              </p:cNvPr>
              <p:cNvSpPr txBox="1"/>
              <p:nvPr/>
            </p:nvSpPr>
            <p:spPr>
              <a:xfrm>
                <a:off x="9396220" y="1047828"/>
                <a:ext cx="498855" cy="2990562"/>
              </a:xfrm>
              <a:prstGeom prst="rect">
                <a:avLst/>
              </a:prstGeom>
              <a:noFill/>
            </p:spPr>
            <p:txBody>
              <a:bodyPr wrap="none" rtlCol="0">
                <a:spAutoFit/>
              </a:bodyPr>
              <a:lstStyle/>
              <a:p>
                <a:pPr>
                  <a:spcBef>
                    <a:spcPts val="150"/>
                  </a:spcBef>
                </a:pPr>
                <a:r>
                  <a:rPr lang="fr-FR" sz="1100" b="1" dirty="0" err="1">
                    <a:solidFill>
                      <a:srgbClr val="C00000"/>
                    </a:solidFill>
                    <a:latin typeface="Arial" panose="020B0604020202020204" pitchFamily="34" charset="0"/>
                    <a:cs typeface="Arial" panose="020B0604020202020204" pitchFamily="34" charset="0"/>
                  </a:rPr>
                  <a:t>Tig</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a:solidFill>
                      <a:srgbClr val="C00000"/>
                    </a:solidFill>
                    <a:latin typeface="Arial" panose="020B0604020202020204" pitchFamily="34" charset="0"/>
                    <a:cs typeface="Arial" panose="020B0604020202020204" pitchFamily="34" charset="0"/>
                  </a:rPr>
                  <a:t>Tet</a:t>
                </a:r>
              </a:p>
              <a:p>
                <a:pPr>
                  <a:spcBef>
                    <a:spcPts val="150"/>
                  </a:spcBef>
                </a:pPr>
                <a:r>
                  <a:rPr lang="fr-FR" sz="1100" b="1" dirty="0">
                    <a:solidFill>
                      <a:srgbClr val="C00000"/>
                    </a:solidFill>
                    <a:latin typeface="Arial" panose="020B0604020202020204" pitchFamily="34" charset="0"/>
                    <a:cs typeface="Arial" panose="020B0604020202020204" pitchFamily="34" charset="0"/>
                  </a:rPr>
                  <a:t>Fos</a:t>
                </a:r>
              </a:p>
              <a:p>
                <a:pPr>
                  <a:spcBef>
                    <a:spcPts val="150"/>
                  </a:spcBef>
                </a:pPr>
                <a:r>
                  <a:rPr lang="fr-FR" sz="1100" b="1" dirty="0">
                    <a:solidFill>
                      <a:srgbClr val="C00000"/>
                    </a:solidFill>
                    <a:latin typeface="Arial" panose="020B0604020202020204" pitchFamily="34" charset="0"/>
                    <a:cs typeface="Arial" panose="020B0604020202020204" pitchFamily="34" charset="0"/>
                  </a:rPr>
                  <a:t>Col</a:t>
                </a:r>
              </a:p>
              <a:p>
                <a:pPr>
                  <a:spcBef>
                    <a:spcPts val="150"/>
                  </a:spcBef>
                </a:pPr>
                <a:r>
                  <a:rPr lang="fr-FR" sz="1100" b="1" dirty="0" err="1">
                    <a:solidFill>
                      <a:srgbClr val="C00000"/>
                    </a:solidFill>
                    <a:latin typeface="Arial" panose="020B0604020202020204" pitchFamily="34" charset="0"/>
                    <a:cs typeface="Arial" panose="020B0604020202020204" pitchFamily="34" charset="0"/>
                  </a:rPr>
                  <a:t>Cip</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PTz</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a:solidFill>
                      <a:srgbClr val="C00000"/>
                    </a:solidFill>
                    <a:latin typeface="Arial" panose="020B0604020202020204" pitchFamily="34" charset="0"/>
                    <a:cs typeface="Arial" panose="020B0604020202020204" pitchFamily="34" charset="0"/>
                  </a:rPr>
                  <a:t>Mer</a:t>
                </a:r>
              </a:p>
              <a:p>
                <a:pPr>
                  <a:spcBef>
                    <a:spcPts val="150"/>
                  </a:spcBef>
                </a:pPr>
                <a:r>
                  <a:rPr lang="fr-FR" sz="1100" b="1" dirty="0">
                    <a:solidFill>
                      <a:srgbClr val="C00000"/>
                    </a:solidFill>
                    <a:latin typeface="Arial" panose="020B0604020202020204" pitchFamily="34" charset="0"/>
                    <a:cs typeface="Arial" panose="020B0604020202020204" pitchFamily="34" charset="0"/>
                  </a:rPr>
                  <a:t>Cft</a:t>
                </a:r>
              </a:p>
              <a:p>
                <a:pPr>
                  <a:spcBef>
                    <a:spcPts val="150"/>
                  </a:spcBef>
                </a:pPr>
                <a:r>
                  <a:rPr lang="fr-FR" sz="1100" b="1" dirty="0" err="1">
                    <a:solidFill>
                      <a:srgbClr val="C00000"/>
                    </a:solidFill>
                    <a:latin typeface="Arial" panose="020B0604020202020204" pitchFamily="34" charset="0"/>
                    <a:cs typeface="Arial" panose="020B0604020202020204" pitchFamily="34" charset="0"/>
                  </a:rPr>
                  <a:t>Cpm</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Cfz</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Azt</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Amp</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Tob</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Gen</a:t>
                </a:r>
                <a:endParaRPr lang="fr-FR" sz="1100" b="1" dirty="0">
                  <a:solidFill>
                    <a:srgbClr val="C00000"/>
                  </a:solidFill>
                  <a:latin typeface="Arial" panose="020B0604020202020204" pitchFamily="34" charset="0"/>
                  <a:cs typeface="Arial" panose="020B0604020202020204" pitchFamily="34" charset="0"/>
                </a:endParaRPr>
              </a:p>
              <a:p>
                <a:pPr>
                  <a:spcBef>
                    <a:spcPts val="150"/>
                  </a:spcBef>
                </a:pPr>
                <a:r>
                  <a:rPr lang="fr-FR" sz="1100" b="1" dirty="0" err="1">
                    <a:solidFill>
                      <a:srgbClr val="C00000"/>
                    </a:solidFill>
                    <a:latin typeface="Arial" panose="020B0604020202020204" pitchFamily="34" charset="0"/>
                    <a:cs typeface="Arial" panose="020B0604020202020204" pitchFamily="34" charset="0"/>
                  </a:rPr>
                  <a:t>Amk</a:t>
                </a:r>
                <a:endParaRPr lang="fr-FR" sz="1100" b="1" dirty="0">
                  <a:solidFill>
                    <a:srgbClr val="C00000"/>
                  </a:solidFill>
                  <a:latin typeface="Arial" panose="020B0604020202020204" pitchFamily="34" charset="0"/>
                  <a:cs typeface="Arial" panose="020B0604020202020204" pitchFamily="34" charset="0"/>
                </a:endParaRPr>
              </a:p>
            </p:txBody>
          </p:sp>
          <p:sp>
            <p:nvSpPr>
              <p:cNvPr id="19" name="ZoneTexte 18">
                <a:extLst>
                  <a:ext uri="{FF2B5EF4-FFF2-40B4-BE49-F238E27FC236}">
                    <a16:creationId xmlns:a16="http://schemas.microsoft.com/office/drawing/2014/main" id="{D7B25C98-BCE0-ABAE-8BD9-973D09FA1F03}"/>
                  </a:ext>
                </a:extLst>
              </p:cNvPr>
              <p:cNvSpPr txBox="1"/>
              <p:nvPr/>
            </p:nvSpPr>
            <p:spPr>
              <a:xfrm>
                <a:off x="3774631" y="4020301"/>
                <a:ext cx="5889754" cy="261610"/>
              </a:xfrm>
              <a:prstGeom prst="rect">
                <a:avLst/>
              </a:prstGeom>
              <a:noFill/>
            </p:spPr>
            <p:txBody>
              <a:bodyPr wrap="none" rtlCol="0">
                <a:spAutoFit/>
              </a:bodyPr>
              <a:lstStyle/>
              <a:p>
                <a:pPr>
                  <a:spcBef>
                    <a:spcPts val="150"/>
                  </a:spcBef>
                </a:pPr>
                <a:r>
                  <a:rPr lang="fr-FR" sz="1100" b="1" dirty="0" err="1">
                    <a:solidFill>
                      <a:srgbClr val="C00000"/>
                    </a:solidFill>
                    <a:latin typeface="Arial" panose="020B0604020202020204" pitchFamily="34" charset="0"/>
                    <a:cs typeface="Arial" panose="020B0604020202020204" pitchFamily="34" charset="0"/>
                  </a:rPr>
                  <a:t>Gen</a:t>
                </a:r>
                <a:r>
                  <a:rPr lang="fr-FR" sz="1100" b="1" dirty="0">
                    <a:solidFill>
                      <a:srgbClr val="C00000"/>
                    </a:solidFill>
                    <a:latin typeface="Arial" panose="020B0604020202020204" pitchFamily="34" charset="0"/>
                    <a:cs typeface="Arial" panose="020B0604020202020204" pitchFamily="34" charset="0"/>
                  </a:rPr>
                  <a:t>  </a:t>
                </a:r>
                <a:r>
                  <a:rPr lang="fr-FR" sz="1100" b="1" dirty="0" err="1">
                    <a:solidFill>
                      <a:srgbClr val="C00000"/>
                    </a:solidFill>
                    <a:latin typeface="Arial" panose="020B0604020202020204" pitchFamily="34" charset="0"/>
                    <a:cs typeface="Arial" panose="020B0604020202020204" pitchFamily="34" charset="0"/>
                  </a:rPr>
                  <a:t>Tob</a:t>
                </a:r>
                <a:r>
                  <a:rPr lang="fr-FR" sz="1100" b="1" dirty="0">
                    <a:solidFill>
                      <a:srgbClr val="C00000"/>
                    </a:solidFill>
                    <a:latin typeface="Arial" panose="020B0604020202020204" pitchFamily="34" charset="0"/>
                    <a:cs typeface="Arial" panose="020B0604020202020204" pitchFamily="34" charset="0"/>
                  </a:rPr>
                  <a:t>  </a:t>
                </a:r>
                <a:r>
                  <a:rPr lang="fr-FR" sz="1100" b="1" dirty="0" err="1">
                    <a:solidFill>
                      <a:srgbClr val="C00000"/>
                    </a:solidFill>
                    <a:latin typeface="Arial" panose="020B0604020202020204" pitchFamily="34" charset="0"/>
                    <a:cs typeface="Arial" panose="020B0604020202020204" pitchFamily="34" charset="0"/>
                  </a:rPr>
                  <a:t>Amp</a:t>
                </a:r>
                <a:r>
                  <a:rPr lang="fr-FR" sz="1100" b="1" dirty="0">
                    <a:solidFill>
                      <a:srgbClr val="C00000"/>
                    </a:solidFill>
                    <a:latin typeface="Arial" panose="020B0604020202020204" pitchFamily="34" charset="0"/>
                    <a:cs typeface="Arial" panose="020B0604020202020204" pitchFamily="34" charset="0"/>
                  </a:rPr>
                  <a:t>   </a:t>
                </a:r>
                <a:r>
                  <a:rPr lang="fr-FR" sz="1100" b="1" dirty="0" err="1">
                    <a:solidFill>
                      <a:srgbClr val="C00000"/>
                    </a:solidFill>
                    <a:latin typeface="Arial" panose="020B0604020202020204" pitchFamily="34" charset="0"/>
                    <a:cs typeface="Arial" panose="020B0604020202020204" pitchFamily="34" charset="0"/>
                  </a:rPr>
                  <a:t>Azt</a:t>
                </a:r>
                <a:r>
                  <a:rPr lang="fr-FR" sz="1100" b="1" dirty="0">
                    <a:solidFill>
                      <a:srgbClr val="C00000"/>
                    </a:solidFill>
                    <a:latin typeface="Arial" panose="020B0604020202020204" pitchFamily="34" charset="0"/>
                    <a:cs typeface="Arial" panose="020B0604020202020204" pitchFamily="34" charset="0"/>
                  </a:rPr>
                  <a:t>    </a:t>
                </a:r>
                <a:r>
                  <a:rPr lang="fr-FR" sz="1100" b="1" dirty="0" err="1">
                    <a:solidFill>
                      <a:srgbClr val="C00000"/>
                    </a:solidFill>
                    <a:latin typeface="Arial" panose="020B0604020202020204" pitchFamily="34" charset="0"/>
                    <a:cs typeface="Arial" panose="020B0604020202020204" pitchFamily="34" charset="0"/>
                  </a:rPr>
                  <a:t>Cfz</a:t>
                </a:r>
                <a:r>
                  <a:rPr lang="fr-FR" sz="1100" b="1" dirty="0">
                    <a:solidFill>
                      <a:srgbClr val="C00000"/>
                    </a:solidFill>
                    <a:latin typeface="Arial" panose="020B0604020202020204" pitchFamily="34" charset="0"/>
                    <a:cs typeface="Arial" panose="020B0604020202020204" pitchFamily="34" charset="0"/>
                  </a:rPr>
                  <a:t>   </a:t>
                </a:r>
                <a:r>
                  <a:rPr lang="fr-FR" sz="1100" b="1" dirty="0" err="1">
                    <a:solidFill>
                      <a:srgbClr val="C00000"/>
                    </a:solidFill>
                    <a:latin typeface="Arial" panose="020B0604020202020204" pitchFamily="34" charset="0"/>
                    <a:cs typeface="Arial" panose="020B0604020202020204" pitchFamily="34" charset="0"/>
                  </a:rPr>
                  <a:t>Cpm</a:t>
                </a:r>
                <a:r>
                  <a:rPr lang="fr-FR" sz="1100" b="1" dirty="0">
                    <a:solidFill>
                      <a:srgbClr val="C00000"/>
                    </a:solidFill>
                    <a:latin typeface="Arial" panose="020B0604020202020204" pitchFamily="34" charset="0"/>
                    <a:cs typeface="Arial" panose="020B0604020202020204" pitchFamily="34" charset="0"/>
                  </a:rPr>
                  <a:t>    Cft    Mer   </a:t>
                </a:r>
                <a:r>
                  <a:rPr lang="fr-FR" sz="1100" b="1" dirty="0" err="1">
                    <a:solidFill>
                      <a:srgbClr val="C00000"/>
                    </a:solidFill>
                    <a:latin typeface="Arial" panose="020B0604020202020204" pitchFamily="34" charset="0"/>
                    <a:cs typeface="Arial" panose="020B0604020202020204" pitchFamily="34" charset="0"/>
                  </a:rPr>
                  <a:t>PTz</a:t>
                </a:r>
                <a:r>
                  <a:rPr lang="fr-FR" sz="1100" b="1" dirty="0">
                    <a:solidFill>
                      <a:srgbClr val="C00000"/>
                    </a:solidFill>
                    <a:latin typeface="Arial" panose="020B0604020202020204" pitchFamily="34" charset="0"/>
                    <a:cs typeface="Arial" panose="020B0604020202020204" pitchFamily="34" charset="0"/>
                  </a:rPr>
                  <a:t>     </a:t>
                </a:r>
                <a:r>
                  <a:rPr lang="fr-FR" sz="1100" b="1" dirty="0" err="1">
                    <a:solidFill>
                      <a:srgbClr val="C00000"/>
                    </a:solidFill>
                    <a:latin typeface="Arial" panose="020B0604020202020204" pitchFamily="34" charset="0"/>
                    <a:cs typeface="Arial" panose="020B0604020202020204" pitchFamily="34" charset="0"/>
                  </a:rPr>
                  <a:t>Cip</a:t>
                </a:r>
                <a:r>
                  <a:rPr lang="fr-FR" sz="1100" b="1" dirty="0">
                    <a:solidFill>
                      <a:srgbClr val="C00000"/>
                    </a:solidFill>
                    <a:latin typeface="Arial" panose="020B0604020202020204" pitchFamily="34" charset="0"/>
                    <a:cs typeface="Arial" panose="020B0604020202020204" pitchFamily="34" charset="0"/>
                  </a:rPr>
                  <a:t>    Col    Fos    Tet    </a:t>
                </a:r>
                <a:r>
                  <a:rPr lang="fr-FR" sz="1100" b="1" dirty="0" err="1">
                    <a:solidFill>
                      <a:srgbClr val="C00000"/>
                    </a:solidFill>
                    <a:latin typeface="Arial" panose="020B0604020202020204" pitchFamily="34" charset="0"/>
                    <a:cs typeface="Arial" panose="020B0604020202020204" pitchFamily="34" charset="0"/>
                  </a:rPr>
                  <a:t>Tig</a:t>
                </a:r>
                <a:r>
                  <a:rPr lang="fr-FR" sz="1100" b="1" dirty="0">
                    <a:solidFill>
                      <a:srgbClr val="C00000"/>
                    </a:solidFill>
                    <a:latin typeface="Arial" panose="020B0604020202020204" pitchFamily="34" charset="0"/>
                    <a:cs typeface="Arial" panose="020B0604020202020204" pitchFamily="34" charset="0"/>
                  </a:rPr>
                  <a:t>   SXT</a:t>
                </a:r>
              </a:p>
            </p:txBody>
          </p:sp>
        </p:grpSp>
        <p:pic>
          <p:nvPicPr>
            <p:cNvPr id="14" name="Image 13" descr="Une image contenant texte, capture d’écran, ligne, diagramme&#10;&#10;Description générée automatiquement">
              <a:extLst>
                <a:ext uri="{FF2B5EF4-FFF2-40B4-BE49-F238E27FC236}">
                  <a16:creationId xmlns:a16="http://schemas.microsoft.com/office/drawing/2014/main" id="{C242E30B-3D26-ED74-1D87-EC665EFE4352}"/>
                </a:ext>
              </a:extLst>
            </p:cNvPr>
            <p:cNvPicPr>
              <a:picLocks noChangeAspect="1"/>
            </p:cNvPicPr>
            <p:nvPr/>
          </p:nvPicPr>
          <p:blipFill rotWithShape="1">
            <a:blip r:embed="rId3"/>
            <a:srcRect l="28683" t="16497" r="48880" b="71100"/>
            <a:stretch/>
          </p:blipFill>
          <p:spPr>
            <a:xfrm>
              <a:off x="3945738" y="1198314"/>
              <a:ext cx="1935908" cy="764733"/>
            </a:xfrm>
            <a:prstGeom prst="rect">
              <a:avLst/>
            </a:prstGeom>
          </p:spPr>
        </p:pic>
        <p:sp>
          <p:nvSpPr>
            <p:cNvPr id="15" name="ZoneTexte 14">
              <a:extLst>
                <a:ext uri="{FF2B5EF4-FFF2-40B4-BE49-F238E27FC236}">
                  <a16:creationId xmlns:a16="http://schemas.microsoft.com/office/drawing/2014/main" id="{ED6821A9-B58A-A3B6-0BAF-34F70D403532}"/>
                </a:ext>
              </a:extLst>
            </p:cNvPr>
            <p:cNvSpPr txBox="1"/>
            <p:nvPr/>
          </p:nvSpPr>
          <p:spPr>
            <a:xfrm>
              <a:off x="4086382" y="948529"/>
              <a:ext cx="1654620" cy="307777"/>
            </a:xfrm>
            <a:prstGeom prst="rect">
              <a:avLst/>
            </a:prstGeom>
            <a:noFill/>
          </p:spPr>
          <p:txBody>
            <a:bodyPr wrap="none" rtlCol="0">
              <a:spAutoFit/>
            </a:bodyPr>
            <a:lstStyle/>
            <a:p>
              <a:r>
                <a:rPr lang="fr-FR" sz="1400" b="1" dirty="0">
                  <a:latin typeface="Arial" panose="020B0604020202020204" pitchFamily="34" charset="0"/>
                  <a:cs typeface="Arial" panose="020B0604020202020204" pitchFamily="34" charset="0"/>
                </a:rPr>
                <a:t>8 clinical </a:t>
              </a:r>
              <a:r>
                <a:rPr lang="fr-FR" sz="1400" b="1" dirty="0" err="1">
                  <a:latin typeface="Arial" panose="020B0604020202020204" pitchFamily="34" charset="0"/>
                  <a:cs typeface="Arial" panose="020B0604020202020204" pitchFamily="34" charset="0"/>
                </a:rPr>
                <a:t>isolates</a:t>
              </a:r>
              <a:endParaRPr lang="fr-FR" sz="1400" b="1" dirty="0">
                <a:latin typeface="Arial" panose="020B0604020202020204" pitchFamily="34" charset="0"/>
                <a:cs typeface="Arial" panose="020B0604020202020204" pitchFamily="34" charset="0"/>
              </a:endParaRPr>
            </a:p>
          </p:txBody>
        </p:sp>
        <p:sp>
          <p:nvSpPr>
            <p:cNvPr id="16" name="ZoneTexte 15">
              <a:extLst>
                <a:ext uri="{FF2B5EF4-FFF2-40B4-BE49-F238E27FC236}">
                  <a16:creationId xmlns:a16="http://schemas.microsoft.com/office/drawing/2014/main" id="{42870E40-A854-89C4-FF08-D4A5072FD71C}"/>
                </a:ext>
              </a:extLst>
            </p:cNvPr>
            <p:cNvSpPr txBox="1"/>
            <p:nvPr/>
          </p:nvSpPr>
          <p:spPr>
            <a:xfrm rot="20031552">
              <a:off x="4182642" y="2260117"/>
              <a:ext cx="3456395" cy="307777"/>
            </a:xfrm>
            <a:prstGeom prst="rect">
              <a:avLst/>
            </a:prstGeom>
            <a:noFill/>
          </p:spPr>
          <p:txBody>
            <a:bodyPr wrap="none" rtlCol="0">
              <a:spAutoFit/>
            </a:bodyPr>
            <a:lstStyle/>
            <a:p>
              <a:r>
                <a:rPr lang="fr-FR" sz="1400" b="1" dirty="0">
                  <a:latin typeface="Arial" panose="020B0604020202020204" pitchFamily="34" charset="0"/>
                  <a:cs typeface="Arial" panose="020B0604020202020204" pitchFamily="34" charset="0"/>
                </a:rPr>
                <a:t>16 </a:t>
              </a:r>
              <a:r>
                <a:rPr lang="fr-FR" sz="1400" b="1" dirty="0" err="1">
                  <a:latin typeface="Arial" panose="020B0604020202020204" pitchFamily="34" charset="0"/>
                  <a:cs typeface="Arial" panose="020B0604020202020204" pitchFamily="34" charset="0"/>
                </a:rPr>
                <a:t>antibiotics</a:t>
              </a:r>
              <a:r>
                <a:rPr lang="fr-FR" sz="1400" b="1" dirty="0">
                  <a:latin typeface="Arial" panose="020B0604020202020204" pitchFamily="34" charset="0"/>
                  <a:cs typeface="Arial" panose="020B0604020202020204" pitchFamily="34" charset="0"/>
                </a:rPr>
                <a:t> = 120 dual combinations</a:t>
              </a:r>
            </a:p>
          </p:txBody>
        </p:sp>
        <p:sp>
          <p:nvSpPr>
            <p:cNvPr id="17" name="ZoneTexte 16">
              <a:extLst>
                <a:ext uri="{FF2B5EF4-FFF2-40B4-BE49-F238E27FC236}">
                  <a16:creationId xmlns:a16="http://schemas.microsoft.com/office/drawing/2014/main" id="{981FEA9C-FC6F-1979-E51C-B4FAE7A5A250}"/>
                </a:ext>
              </a:extLst>
            </p:cNvPr>
            <p:cNvSpPr txBox="1"/>
            <p:nvPr/>
          </p:nvSpPr>
          <p:spPr>
            <a:xfrm>
              <a:off x="5372451" y="4385450"/>
              <a:ext cx="3408304" cy="523220"/>
            </a:xfrm>
            <a:prstGeom prst="rect">
              <a:avLst/>
            </a:prstGeom>
            <a:noFill/>
          </p:spPr>
          <p:txBody>
            <a:bodyPr wrap="none" rtlCol="0">
              <a:spAutoFit/>
            </a:bodyPr>
            <a:lstStyle/>
            <a:p>
              <a:pPr algn="ctr"/>
              <a:r>
                <a:rPr lang="fr-FR" sz="1400" dirty="0">
                  <a:latin typeface="Arial" panose="020B0604020202020204" pitchFamily="34" charset="0"/>
                  <a:cs typeface="Arial" panose="020B0604020202020204" pitchFamily="34" charset="0"/>
                </a:rPr>
                <a:t>Survival on </a:t>
              </a:r>
              <a:r>
                <a:rPr lang="fr-FR" sz="1400" dirty="0" err="1">
                  <a:latin typeface="Arial" panose="020B0604020202020204" pitchFamily="34" charset="0"/>
                  <a:cs typeface="Arial" panose="020B0604020202020204" pitchFamily="34" charset="0"/>
                </a:rPr>
                <a:t>drug</a:t>
              </a:r>
              <a:r>
                <a:rPr lang="fr-FR" sz="1400" dirty="0">
                  <a:latin typeface="Arial" panose="020B0604020202020204" pitchFamily="34" charset="0"/>
                  <a:cs typeface="Arial" panose="020B0604020202020204" pitchFamily="34" charset="0"/>
                </a:rPr>
                <a:t> combinations </a:t>
              </a:r>
              <a:r>
                <a:rPr lang="fr-FR" sz="1400" dirty="0" err="1">
                  <a:latin typeface="Arial" panose="020B0604020202020204" pitchFamily="34" charset="0"/>
                  <a:cs typeface="Arial" panose="020B0604020202020204" pitchFamily="34" charset="0"/>
                </a:rPr>
                <a:t>quantified</a:t>
              </a:r>
              <a:endParaRPr lang="fr-FR" sz="1400" dirty="0">
                <a:latin typeface="Arial" panose="020B0604020202020204" pitchFamily="34" charset="0"/>
                <a:cs typeface="Arial" panose="020B0604020202020204" pitchFamily="34" charset="0"/>
              </a:endParaRPr>
            </a:p>
            <a:p>
              <a:pPr algn="ctr"/>
              <a:r>
                <a:rPr lang="fr-FR" sz="1400" dirty="0" err="1">
                  <a:latin typeface="Arial" panose="020B0604020202020204" pitchFamily="34" charset="0"/>
                  <a:cs typeface="Arial" panose="020B0604020202020204" pitchFamily="34" charset="0"/>
                </a:rPr>
                <a:t>Categorized</a:t>
              </a:r>
              <a:r>
                <a:rPr lang="fr-FR" sz="1400" dirty="0">
                  <a:latin typeface="Arial" panose="020B0604020202020204" pitchFamily="34" charset="0"/>
                  <a:cs typeface="Arial" panose="020B0604020202020204" pitchFamily="34" charset="0"/>
                </a:rPr>
                <a:t> by clinical </a:t>
              </a:r>
              <a:r>
                <a:rPr lang="fr-FR" sz="1400" dirty="0" err="1">
                  <a:latin typeface="Arial" panose="020B0604020202020204" pitchFamily="34" charset="0"/>
                  <a:cs typeface="Arial" panose="020B0604020202020204" pitchFamily="34" charset="0"/>
                </a:rPr>
                <a:t>designation</a:t>
              </a:r>
              <a:endParaRPr lang="fr-FR" sz="1400" dirty="0">
                <a:latin typeface="Arial" panose="020B0604020202020204" pitchFamily="34" charset="0"/>
                <a:cs typeface="Arial" panose="020B0604020202020204" pitchFamily="34" charset="0"/>
              </a:endParaRPr>
            </a:p>
          </p:txBody>
        </p:sp>
        <p:cxnSp>
          <p:nvCxnSpPr>
            <p:cNvPr id="21" name="Connecteur droit avec flèche 20">
              <a:extLst>
                <a:ext uri="{FF2B5EF4-FFF2-40B4-BE49-F238E27FC236}">
                  <a16:creationId xmlns:a16="http://schemas.microsoft.com/office/drawing/2014/main" id="{3C0297CA-C2AE-D510-EB54-7F1317A97D67}"/>
                </a:ext>
              </a:extLst>
            </p:cNvPr>
            <p:cNvCxnSpPr>
              <a:cxnSpLocks/>
              <a:stCxn id="14" idx="2"/>
            </p:cNvCxnSpPr>
            <p:nvPr/>
          </p:nvCxnSpPr>
          <p:spPr>
            <a:xfrm>
              <a:off x="4913692" y="1963047"/>
              <a:ext cx="669291" cy="339838"/>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id="{AA27E104-6250-082B-4EE7-986FE0AE2DA0}"/>
                </a:ext>
              </a:extLst>
            </p:cNvPr>
            <p:cNvSpPr txBox="1"/>
            <p:nvPr/>
          </p:nvSpPr>
          <p:spPr>
            <a:xfrm>
              <a:off x="5582983" y="5217807"/>
              <a:ext cx="614271" cy="307777"/>
            </a:xfrm>
            <a:prstGeom prst="rect">
              <a:avLst/>
            </a:prstGeom>
            <a:noFill/>
          </p:spPr>
          <p:txBody>
            <a:bodyPr wrap="none" rtlCol="0">
              <a:spAutoFit/>
            </a:bodyPr>
            <a:lstStyle/>
            <a:p>
              <a:r>
                <a:rPr lang="fr-FR" sz="1400" b="1" dirty="0">
                  <a:solidFill>
                    <a:srgbClr val="00B050"/>
                  </a:solidFill>
                  <a:latin typeface="Arial" panose="020B0604020202020204" pitchFamily="34" charset="0"/>
                  <a:cs typeface="Arial" panose="020B0604020202020204" pitchFamily="34" charset="0"/>
                </a:rPr>
                <a:t>S</a:t>
              </a:r>
              <a:r>
                <a:rPr lang="fr-FR" sz="1400" dirty="0">
                  <a:latin typeface="Arial" panose="020B0604020202020204" pitchFamily="34" charset="0"/>
                  <a:cs typeface="Arial" panose="020B0604020202020204" pitchFamily="34" charset="0"/>
                </a:rPr>
                <a:t> x </a:t>
              </a:r>
              <a:r>
                <a:rPr lang="fr-FR" sz="1400" b="1" dirty="0">
                  <a:solidFill>
                    <a:srgbClr val="00B050"/>
                  </a:solidFill>
                  <a:latin typeface="Arial" panose="020B0604020202020204" pitchFamily="34" charset="0"/>
                  <a:cs typeface="Arial" panose="020B0604020202020204" pitchFamily="34" charset="0"/>
                </a:rPr>
                <a:t>S</a:t>
              </a:r>
            </a:p>
          </p:txBody>
        </p:sp>
        <p:sp>
          <p:nvSpPr>
            <p:cNvPr id="24" name="ZoneTexte 23">
              <a:extLst>
                <a:ext uri="{FF2B5EF4-FFF2-40B4-BE49-F238E27FC236}">
                  <a16:creationId xmlns:a16="http://schemas.microsoft.com/office/drawing/2014/main" id="{9C80D4C3-166A-449A-053C-AA4C5490BFC6}"/>
                </a:ext>
              </a:extLst>
            </p:cNvPr>
            <p:cNvSpPr txBox="1"/>
            <p:nvPr/>
          </p:nvSpPr>
          <p:spPr>
            <a:xfrm>
              <a:off x="6759850" y="5217807"/>
              <a:ext cx="623889" cy="307777"/>
            </a:xfrm>
            <a:prstGeom prst="rect">
              <a:avLst/>
            </a:prstGeom>
            <a:noFill/>
          </p:spPr>
          <p:txBody>
            <a:bodyPr wrap="none" rtlCol="0">
              <a:spAutoFit/>
            </a:bodyPr>
            <a:lstStyle/>
            <a:p>
              <a:r>
                <a:rPr lang="fr-FR" sz="1400" b="1" dirty="0">
                  <a:solidFill>
                    <a:srgbClr val="C00000"/>
                  </a:solidFill>
                  <a:latin typeface="Arial" panose="020B0604020202020204" pitchFamily="34" charset="0"/>
                  <a:cs typeface="Arial" panose="020B0604020202020204" pitchFamily="34" charset="0"/>
                </a:rPr>
                <a:t>R</a:t>
              </a:r>
              <a:r>
                <a:rPr lang="fr-FR" sz="1400" dirty="0">
                  <a:latin typeface="Arial" panose="020B0604020202020204" pitchFamily="34" charset="0"/>
                  <a:cs typeface="Arial" panose="020B0604020202020204" pitchFamily="34" charset="0"/>
                </a:rPr>
                <a:t> x </a:t>
              </a:r>
              <a:r>
                <a:rPr lang="fr-FR" sz="1400" b="1" dirty="0">
                  <a:solidFill>
                    <a:srgbClr val="00B050"/>
                  </a:solidFill>
                  <a:latin typeface="Arial" panose="020B0604020202020204" pitchFamily="34" charset="0"/>
                  <a:cs typeface="Arial" panose="020B0604020202020204" pitchFamily="34" charset="0"/>
                </a:rPr>
                <a:t>S</a:t>
              </a:r>
            </a:p>
          </p:txBody>
        </p:sp>
        <p:sp>
          <p:nvSpPr>
            <p:cNvPr id="25" name="ZoneTexte 24">
              <a:extLst>
                <a:ext uri="{FF2B5EF4-FFF2-40B4-BE49-F238E27FC236}">
                  <a16:creationId xmlns:a16="http://schemas.microsoft.com/office/drawing/2014/main" id="{1A1F7084-1F6D-52CD-646E-77348546CC41}"/>
                </a:ext>
              </a:extLst>
            </p:cNvPr>
            <p:cNvSpPr txBox="1"/>
            <p:nvPr/>
          </p:nvSpPr>
          <p:spPr>
            <a:xfrm>
              <a:off x="7936717" y="5217807"/>
              <a:ext cx="633507" cy="307777"/>
            </a:xfrm>
            <a:prstGeom prst="rect">
              <a:avLst/>
            </a:prstGeom>
            <a:noFill/>
            <a:ln w="19050">
              <a:solidFill>
                <a:srgbClr val="C00000"/>
              </a:solidFill>
            </a:ln>
          </p:spPr>
          <p:txBody>
            <a:bodyPr wrap="none" rtlCol="0">
              <a:spAutoFit/>
            </a:bodyPr>
            <a:lstStyle/>
            <a:p>
              <a:r>
                <a:rPr lang="fr-FR" sz="1400" b="1" dirty="0">
                  <a:solidFill>
                    <a:srgbClr val="C00000"/>
                  </a:solidFill>
                  <a:latin typeface="Arial" panose="020B0604020202020204" pitchFamily="34" charset="0"/>
                  <a:cs typeface="Arial" panose="020B0604020202020204" pitchFamily="34" charset="0"/>
                </a:rPr>
                <a:t>R</a:t>
              </a:r>
              <a:r>
                <a:rPr lang="fr-FR" sz="1400" dirty="0">
                  <a:latin typeface="Arial" panose="020B0604020202020204" pitchFamily="34" charset="0"/>
                  <a:cs typeface="Arial" panose="020B0604020202020204" pitchFamily="34" charset="0"/>
                </a:rPr>
                <a:t> x </a:t>
              </a:r>
              <a:r>
                <a:rPr lang="fr-FR" sz="1400" b="1" dirty="0">
                  <a:solidFill>
                    <a:srgbClr val="C00000"/>
                  </a:solidFill>
                  <a:latin typeface="Arial" panose="020B0604020202020204" pitchFamily="34" charset="0"/>
                  <a:cs typeface="Arial" panose="020B0604020202020204" pitchFamily="34" charset="0"/>
                </a:rPr>
                <a:t>R</a:t>
              </a:r>
            </a:p>
          </p:txBody>
        </p:sp>
        <p:sp>
          <p:nvSpPr>
            <p:cNvPr id="28" name="ZoneTexte 27">
              <a:extLst>
                <a:ext uri="{FF2B5EF4-FFF2-40B4-BE49-F238E27FC236}">
                  <a16:creationId xmlns:a16="http://schemas.microsoft.com/office/drawing/2014/main" id="{9D47BCC8-2381-6DDF-85AE-0B82CDB3A9D8}"/>
                </a:ext>
              </a:extLst>
            </p:cNvPr>
            <p:cNvSpPr txBox="1"/>
            <p:nvPr/>
          </p:nvSpPr>
          <p:spPr>
            <a:xfrm>
              <a:off x="7936717" y="5680832"/>
              <a:ext cx="633507" cy="307777"/>
            </a:xfrm>
            <a:prstGeom prst="rect">
              <a:avLst/>
            </a:prstGeom>
            <a:noFill/>
            <a:ln w="19050">
              <a:solidFill>
                <a:srgbClr val="C00000"/>
              </a:solidFill>
            </a:ln>
          </p:spPr>
          <p:txBody>
            <a:bodyPr wrap="none" rtlCol="0">
              <a:spAutoFit/>
            </a:bodyPr>
            <a:lstStyle/>
            <a:p>
              <a:r>
                <a:rPr lang="fr-FR" sz="1400" b="1" dirty="0">
                  <a:solidFill>
                    <a:srgbClr val="C00000"/>
                  </a:solidFill>
                  <a:latin typeface="Arial" panose="020B0604020202020204" pitchFamily="34" charset="0"/>
                  <a:cs typeface="Arial" panose="020B0604020202020204" pitchFamily="34" charset="0"/>
                </a:rPr>
                <a:t>R</a:t>
              </a:r>
              <a:r>
                <a:rPr lang="fr-FR" sz="1400" dirty="0">
                  <a:latin typeface="Arial" panose="020B0604020202020204" pitchFamily="34" charset="0"/>
                  <a:cs typeface="Arial" panose="020B0604020202020204" pitchFamily="34" charset="0"/>
                </a:rPr>
                <a:t> x </a:t>
              </a:r>
              <a:r>
                <a:rPr lang="fr-FR" sz="1400" b="1" dirty="0">
                  <a:solidFill>
                    <a:srgbClr val="C00000"/>
                  </a:solidFill>
                  <a:latin typeface="Arial" panose="020B0604020202020204" pitchFamily="34" charset="0"/>
                  <a:cs typeface="Arial" panose="020B0604020202020204" pitchFamily="34" charset="0"/>
                </a:rPr>
                <a:t>R</a:t>
              </a:r>
            </a:p>
          </p:txBody>
        </p:sp>
        <p:sp>
          <p:nvSpPr>
            <p:cNvPr id="29" name="ZoneTexte 28">
              <a:extLst>
                <a:ext uri="{FF2B5EF4-FFF2-40B4-BE49-F238E27FC236}">
                  <a16:creationId xmlns:a16="http://schemas.microsoft.com/office/drawing/2014/main" id="{478E12B9-347A-BC74-F4A0-F4A436C0DAAE}"/>
                </a:ext>
              </a:extLst>
            </p:cNvPr>
            <p:cNvSpPr txBox="1"/>
            <p:nvPr/>
          </p:nvSpPr>
          <p:spPr>
            <a:xfrm>
              <a:off x="8741050" y="5680832"/>
              <a:ext cx="893193" cy="307777"/>
            </a:xfrm>
            <a:prstGeom prst="rect">
              <a:avLst/>
            </a:prstGeom>
            <a:noFill/>
            <a:ln w="19050">
              <a:solidFill>
                <a:srgbClr val="0070C0"/>
              </a:solidFill>
            </a:ln>
          </p:spPr>
          <p:txBody>
            <a:bodyPr wrap="none" rtlCol="0">
              <a:spAutoFit/>
            </a:bodyPr>
            <a:lstStyle/>
            <a:p>
              <a:r>
                <a:rPr lang="fr-FR" sz="1400" b="1" dirty="0">
                  <a:solidFill>
                    <a:srgbClr val="0070C0"/>
                  </a:solidFill>
                  <a:latin typeface="Arial" panose="020B0604020202020204" pitchFamily="34" charset="0"/>
                  <a:cs typeface="Arial" panose="020B0604020202020204" pitchFamily="34" charset="0"/>
                </a:rPr>
                <a:t>HR</a:t>
              </a:r>
              <a:r>
                <a:rPr lang="fr-FR" sz="1400" dirty="0">
                  <a:latin typeface="Arial" panose="020B0604020202020204" pitchFamily="34" charset="0"/>
                  <a:cs typeface="Arial" panose="020B0604020202020204" pitchFamily="34" charset="0"/>
                </a:rPr>
                <a:t> x </a:t>
              </a:r>
              <a:r>
                <a:rPr lang="fr-FR" sz="1400" b="1" dirty="0">
                  <a:solidFill>
                    <a:srgbClr val="0070C0"/>
                  </a:solidFill>
                  <a:latin typeface="Arial" panose="020B0604020202020204" pitchFamily="34" charset="0"/>
                  <a:cs typeface="Arial" panose="020B0604020202020204" pitchFamily="34" charset="0"/>
                </a:rPr>
                <a:t>HR</a:t>
              </a:r>
            </a:p>
          </p:txBody>
        </p:sp>
        <p:cxnSp>
          <p:nvCxnSpPr>
            <p:cNvPr id="31" name="Connecteur en angle 30">
              <a:extLst>
                <a:ext uri="{FF2B5EF4-FFF2-40B4-BE49-F238E27FC236}">
                  <a16:creationId xmlns:a16="http://schemas.microsoft.com/office/drawing/2014/main" id="{2E138971-F856-F4FA-65B5-B472D07046D6}"/>
                </a:ext>
              </a:extLst>
            </p:cNvPr>
            <p:cNvCxnSpPr>
              <a:stCxn id="23" idx="0"/>
              <a:endCxn id="25" idx="0"/>
            </p:cNvCxnSpPr>
            <p:nvPr/>
          </p:nvCxnSpPr>
          <p:spPr>
            <a:xfrm rot="5400000" flipH="1" flipV="1">
              <a:off x="7071795" y="4036131"/>
              <a:ext cx="12700" cy="2363352"/>
            </a:xfrm>
            <a:prstGeom prst="bentConnector3">
              <a:avLst>
                <a:gd name="adj1" fmla="val 1533339"/>
              </a:avLst>
            </a:prstGeom>
            <a:ln w="19050">
              <a:solidFill>
                <a:schemeClr val="tx1">
                  <a:lumMod val="75000"/>
                  <a:lumOff val="2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9" name="Connecteur droit avec flèche 38">
              <a:extLst>
                <a:ext uri="{FF2B5EF4-FFF2-40B4-BE49-F238E27FC236}">
                  <a16:creationId xmlns:a16="http://schemas.microsoft.com/office/drawing/2014/main" id="{E5A78BC0-A69C-23B4-7F22-577E4575AC1E}"/>
                </a:ext>
              </a:extLst>
            </p:cNvPr>
            <p:cNvCxnSpPr>
              <a:cxnSpLocks/>
              <a:endCxn id="24" idx="0"/>
            </p:cNvCxnSpPr>
            <p:nvPr/>
          </p:nvCxnSpPr>
          <p:spPr>
            <a:xfrm>
              <a:off x="7071795" y="5029200"/>
              <a:ext cx="0" cy="188607"/>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3" name="Connecteur droit avec flèche 42">
              <a:extLst>
                <a:ext uri="{FF2B5EF4-FFF2-40B4-BE49-F238E27FC236}">
                  <a16:creationId xmlns:a16="http://schemas.microsoft.com/office/drawing/2014/main" id="{4A8DB3B0-7DC1-2001-0D6A-0337F39FBEC4}"/>
                </a:ext>
              </a:extLst>
            </p:cNvPr>
            <p:cNvCxnSpPr>
              <a:stCxn id="25" idx="2"/>
              <a:endCxn id="28" idx="0"/>
            </p:cNvCxnSpPr>
            <p:nvPr/>
          </p:nvCxnSpPr>
          <p:spPr>
            <a:xfrm>
              <a:off x="8253471" y="5525584"/>
              <a:ext cx="0" cy="155248"/>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necteur droit avec flèche 44">
              <a:extLst>
                <a:ext uri="{FF2B5EF4-FFF2-40B4-BE49-F238E27FC236}">
                  <a16:creationId xmlns:a16="http://schemas.microsoft.com/office/drawing/2014/main" id="{869ED60E-FB99-54A1-59A7-9C23E74B3BB2}"/>
                </a:ext>
              </a:extLst>
            </p:cNvPr>
            <p:cNvCxnSpPr>
              <a:stCxn id="25" idx="3"/>
              <a:endCxn id="29" idx="0"/>
            </p:cNvCxnSpPr>
            <p:nvPr/>
          </p:nvCxnSpPr>
          <p:spPr>
            <a:xfrm>
              <a:off x="8570224" y="5371696"/>
              <a:ext cx="617423" cy="309136"/>
            </a:xfrm>
            <a:prstGeom prst="straightConnector1">
              <a:avLst/>
            </a:prstGeom>
            <a:ln w="19050">
              <a:solidFill>
                <a:schemeClr val="tx1">
                  <a:lumMod val="75000"/>
                  <a:lumOff val="2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6" name="ZoneTexte 45">
              <a:extLst>
                <a:ext uri="{FF2B5EF4-FFF2-40B4-BE49-F238E27FC236}">
                  <a16:creationId xmlns:a16="http://schemas.microsoft.com/office/drawing/2014/main" id="{FEEFD521-37C2-5907-7198-FC5BF581DC81}"/>
                </a:ext>
              </a:extLst>
            </p:cNvPr>
            <p:cNvSpPr txBox="1"/>
            <p:nvPr/>
          </p:nvSpPr>
          <p:spPr>
            <a:xfrm>
              <a:off x="9187646" y="5293126"/>
              <a:ext cx="2373021" cy="276999"/>
            </a:xfrm>
            <a:prstGeom prst="rect">
              <a:avLst/>
            </a:prstGeom>
            <a:noFill/>
          </p:spPr>
          <p:txBody>
            <a:bodyPr wrap="none" rtlCol="0">
              <a:spAutoFit/>
            </a:bodyPr>
            <a:lstStyle/>
            <a:p>
              <a:pPr algn="ctr"/>
              <a:r>
                <a:rPr lang="fr-FR" sz="1200" dirty="0">
                  <a:latin typeface="Arial" panose="020B0604020202020204" pitchFamily="34" charset="0"/>
                  <a:cs typeface="Arial" panose="020B0604020202020204" pitchFamily="34" charset="0"/>
                </a:rPr>
                <a:t>PAP </a:t>
              </a:r>
              <a:r>
                <a:rPr lang="fr-FR" sz="1200" dirty="0" err="1">
                  <a:latin typeface="Arial" panose="020B0604020202020204" pitchFamily="34" charset="0"/>
                  <a:cs typeface="Arial" panose="020B0604020202020204" pitchFamily="34" charset="0"/>
                </a:rPr>
                <a:t>testing</a:t>
              </a:r>
              <a:r>
                <a:rPr lang="fr-FR" sz="1200" dirty="0">
                  <a:latin typeface="Arial" panose="020B0604020202020204" pitchFamily="34" charset="0"/>
                  <a:cs typeface="Arial" panose="020B0604020202020204" pitchFamily="34" charset="0"/>
                </a:rPr>
                <a:t> for </a:t>
              </a:r>
              <a:r>
                <a:rPr lang="fr-FR" sz="1200" dirty="0" err="1">
                  <a:latin typeface="Arial" panose="020B0604020202020204" pitchFamily="34" charset="0"/>
                  <a:cs typeface="Arial" panose="020B0604020202020204" pitchFamily="34" charset="0"/>
                </a:rPr>
                <a:t>heteroresistance</a:t>
              </a:r>
              <a:endParaRPr lang="fr-FR" sz="1200" dirty="0">
                <a:latin typeface="Arial" panose="020B0604020202020204" pitchFamily="34" charset="0"/>
                <a:cs typeface="Arial" panose="020B0604020202020204" pitchFamily="34" charset="0"/>
              </a:endParaRPr>
            </a:p>
          </p:txBody>
        </p:sp>
      </p:grpSp>
      <p:sp>
        <p:nvSpPr>
          <p:cNvPr id="48" name="Rectangle à coins arrondis 10">
            <a:extLst>
              <a:ext uri="{FF2B5EF4-FFF2-40B4-BE49-F238E27FC236}">
                <a16:creationId xmlns:a16="http://schemas.microsoft.com/office/drawing/2014/main" id="{D5BB1BD2-97C9-36C3-0A9C-382F0C7C3F41}"/>
              </a:ext>
            </a:extLst>
          </p:cNvPr>
          <p:cNvSpPr/>
          <p:nvPr/>
        </p:nvSpPr>
        <p:spPr>
          <a:xfrm>
            <a:off x="2334470" y="888040"/>
            <a:ext cx="8709768" cy="521820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Tree>
    <p:extLst>
      <p:ext uri="{BB962C8B-B14F-4D97-AF65-F5344CB8AC3E}">
        <p14:creationId xmlns:p14="http://schemas.microsoft.com/office/powerpoint/2010/main" val="279606468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ce réservé du texte 8">
            <a:extLst>
              <a:ext uri="{FF2B5EF4-FFF2-40B4-BE49-F238E27FC236}">
                <a16:creationId xmlns:a16="http://schemas.microsoft.com/office/drawing/2014/main" id="{6E61ED69-09D1-BBED-2D62-24A8DADB7119}"/>
              </a:ext>
            </a:extLst>
          </p:cNvPr>
          <p:cNvSpPr>
            <a:spLocks noGrp="1"/>
          </p:cNvSpPr>
          <p:nvPr>
            <p:ph type="body" sz="quarter" idx="15"/>
          </p:nvPr>
        </p:nvSpPr>
        <p:spPr>
          <a:xfrm>
            <a:off x="960438" y="1395413"/>
            <a:ext cx="11104562" cy="538615"/>
          </a:xfrm>
        </p:spPr>
        <p:txBody>
          <a:bodyPr/>
          <a:lstStyle/>
          <a:p>
            <a:r>
              <a:rPr lang="fr-FR" dirty="0"/>
              <a:t>The </a:t>
            </a:r>
            <a:r>
              <a:rPr lang="fr-FR" dirty="0" err="1"/>
              <a:t>efficacy</a:t>
            </a:r>
            <a:r>
              <a:rPr lang="fr-FR" dirty="0"/>
              <a:t> of combinations </a:t>
            </a:r>
            <a:r>
              <a:rPr lang="fr-FR" dirty="0" err="1"/>
              <a:t>is</a:t>
            </a:r>
            <a:r>
              <a:rPr lang="fr-FR" dirty="0"/>
              <a:t> </a:t>
            </a:r>
            <a:r>
              <a:rPr lang="fr-FR" dirty="0" err="1"/>
              <a:t>largely</a:t>
            </a:r>
            <a:r>
              <a:rPr lang="fr-FR" dirty="0"/>
              <a:t> due tu an additive </a:t>
            </a:r>
            <a:r>
              <a:rPr lang="fr-FR" dirty="0" err="1"/>
              <a:t>effect</a:t>
            </a:r>
            <a:r>
              <a:rPr lang="fr-FR" dirty="0"/>
              <a:t> </a:t>
            </a:r>
            <a:r>
              <a:rPr lang="fr-FR" dirty="0" err="1"/>
              <a:t>rather</a:t>
            </a:r>
            <a:r>
              <a:rPr lang="fr-FR" dirty="0"/>
              <a:t> </a:t>
            </a:r>
            <a:r>
              <a:rPr lang="fr-FR" dirty="0" err="1"/>
              <a:t>than</a:t>
            </a:r>
            <a:r>
              <a:rPr lang="fr-FR" dirty="0"/>
              <a:t> </a:t>
            </a:r>
            <a:r>
              <a:rPr lang="fr-FR" dirty="0" err="1"/>
              <a:t>synergy</a:t>
            </a:r>
            <a:endParaRPr lang="fr-FR" dirty="0"/>
          </a:p>
        </p:txBody>
      </p:sp>
      <p:sp>
        <p:nvSpPr>
          <p:cNvPr id="17" name="Titre 16">
            <a:extLst>
              <a:ext uri="{FF2B5EF4-FFF2-40B4-BE49-F238E27FC236}">
                <a16:creationId xmlns:a16="http://schemas.microsoft.com/office/drawing/2014/main" id="{22532441-57AD-795B-2818-D03FF55DE9D3}"/>
              </a:ext>
            </a:extLst>
          </p:cNvPr>
          <p:cNvSpPr>
            <a:spLocks noGrp="1"/>
          </p:cNvSpPr>
          <p:nvPr>
            <p:ph type="title"/>
          </p:nvPr>
        </p:nvSpPr>
        <p:spPr/>
        <p:txBody>
          <a:bodyPr/>
          <a:lstStyle/>
          <a:p>
            <a:r>
              <a:rPr lang="fr-FR" dirty="0" err="1"/>
              <a:t>Efficacy</a:t>
            </a:r>
            <a:endParaRPr lang="fr-FR" dirty="0"/>
          </a:p>
        </p:txBody>
      </p:sp>
      <p:sp>
        <p:nvSpPr>
          <p:cNvPr id="18" name="Espace réservé du texte 17">
            <a:extLst>
              <a:ext uri="{FF2B5EF4-FFF2-40B4-BE49-F238E27FC236}">
                <a16:creationId xmlns:a16="http://schemas.microsoft.com/office/drawing/2014/main" id="{0019A9B0-5EC4-2703-1AD1-46421DA67207}"/>
              </a:ext>
            </a:extLst>
          </p:cNvPr>
          <p:cNvSpPr>
            <a:spLocks noGrp="1"/>
          </p:cNvSpPr>
          <p:nvPr>
            <p:ph type="body" sz="quarter" idx="18"/>
          </p:nvPr>
        </p:nvSpPr>
        <p:spPr/>
        <p:txBody>
          <a:bodyPr/>
          <a:lstStyle/>
          <a:p>
            <a:endParaRPr lang="fr-FR"/>
          </a:p>
        </p:txBody>
      </p:sp>
      <p:sp>
        <p:nvSpPr>
          <p:cNvPr id="6" name="Espace réservé du contenu 5">
            <a:extLst>
              <a:ext uri="{FF2B5EF4-FFF2-40B4-BE49-F238E27FC236}">
                <a16:creationId xmlns:a16="http://schemas.microsoft.com/office/drawing/2014/main" id="{E0AD7F54-B7B0-00FD-7D15-F7E3F86756E1}"/>
              </a:ext>
            </a:extLst>
          </p:cNvPr>
          <p:cNvSpPr>
            <a:spLocks noGrp="1"/>
          </p:cNvSpPr>
          <p:nvPr>
            <p:ph sz="quarter" idx="16"/>
          </p:nvPr>
        </p:nvSpPr>
        <p:spPr>
          <a:xfrm>
            <a:off x="957434" y="6267371"/>
            <a:ext cx="5159375" cy="590628"/>
          </a:xfrm>
        </p:spPr>
        <p:txBody>
          <a:bodyPr/>
          <a:lstStyle/>
          <a:p>
            <a:r>
              <a:rPr lang="fr-FR" dirty="0"/>
              <a:t>David WEISS et al., ECCMID</a:t>
            </a:r>
            <a:r>
              <a:rPr lang="fr-FR" baseline="30000" dirty="0"/>
              <a:t>®</a:t>
            </a:r>
            <a:r>
              <a:rPr lang="fr-FR" dirty="0"/>
              <a:t> 2024, Session#SY122</a:t>
            </a:r>
          </a:p>
        </p:txBody>
      </p:sp>
      <p:sp>
        <p:nvSpPr>
          <p:cNvPr id="20" name="Espace réservé du texte 19">
            <a:extLst>
              <a:ext uri="{FF2B5EF4-FFF2-40B4-BE49-F238E27FC236}">
                <a16:creationId xmlns:a16="http://schemas.microsoft.com/office/drawing/2014/main" id="{552F5A64-9751-F395-8059-DE9753431A43}"/>
              </a:ext>
            </a:extLst>
          </p:cNvPr>
          <p:cNvSpPr>
            <a:spLocks noGrp="1"/>
          </p:cNvSpPr>
          <p:nvPr>
            <p:ph type="body" sz="quarter" idx="19"/>
          </p:nvPr>
        </p:nvSpPr>
        <p:spPr/>
        <p:txBody>
          <a:bodyPr/>
          <a:lstStyle/>
          <a:p>
            <a:endParaRPr lang="fr-FR"/>
          </a:p>
        </p:txBody>
      </p:sp>
      <p:sp>
        <p:nvSpPr>
          <p:cNvPr id="21" name="ZoneTexte 20">
            <a:extLst>
              <a:ext uri="{FF2B5EF4-FFF2-40B4-BE49-F238E27FC236}">
                <a16:creationId xmlns:a16="http://schemas.microsoft.com/office/drawing/2014/main" id="{F1DA1DF8-7C8A-E9F2-C2FB-2A71C2DBCA31}"/>
              </a:ext>
            </a:extLst>
          </p:cNvPr>
          <p:cNvSpPr txBox="1"/>
          <p:nvPr/>
        </p:nvSpPr>
        <p:spPr>
          <a:xfrm>
            <a:off x="5610129" y="1948815"/>
            <a:ext cx="971741" cy="307777"/>
          </a:xfrm>
          <a:prstGeom prst="rect">
            <a:avLst/>
          </a:prstGeom>
          <a:noFill/>
        </p:spPr>
        <p:txBody>
          <a:bodyPr wrap="none" rtlCol="0">
            <a:spAutoFit/>
          </a:bodyPr>
          <a:lstStyle/>
          <a:p>
            <a:r>
              <a:rPr lang="fr-FR" sz="1400" b="1" dirty="0">
                <a:latin typeface="Arial" panose="020B0604020202020204" pitchFamily="34" charset="0"/>
                <a:cs typeface="Arial" panose="020B0604020202020204" pitchFamily="34" charset="0"/>
              </a:rPr>
              <a:t>R + R = S</a:t>
            </a:r>
          </a:p>
        </p:txBody>
      </p:sp>
      <p:grpSp>
        <p:nvGrpSpPr>
          <p:cNvPr id="48" name="Groupe 47">
            <a:extLst>
              <a:ext uri="{FF2B5EF4-FFF2-40B4-BE49-F238E27FC236}">
                <a16:creationId xmlns:a16="http://schemas.microsoft.com/office/drawing/2014/main" id="{94422FFB-3A53-324A-F9E3-D8A8AB856DA7}"/>
              </a:ext>
            </a:extLst>
          </p:cNvPr>
          <p:cNvGrpSpPr/>
          <p:nvPr/>
        </p:nvGrpSpPr>
        <p:grpSpPr>
          <a:xfrm>
            <a:off x="3202758" y="3051255"/>
            <a:ext cx="2377086" cy="1891153"/>
            <a:chOff x="3433695" y="2942973"/>
            <a:chExt cx="2377086" cy="1891153"/>
          </a:xfrm>
        </p:grpSpPr>
        <p:sp>
          <p:nvSpPr>
            <p:cNvPr id="24" name="Losange 23">
              <a:extLst>
                <a:ext uri="{FF2B5EF4-FFF2-40B4-BE49-F238E27FC236}">
                  <a16:creationId xmlns:a16="http://schemas.microsoft.com/office/drawing/2014/main" id="{29E8EBF6-D96A-5F0A-8B5B-8F1D58AD5A0D}"/>
                </a:ext>
              </a:extLst>
            </p:cNvPr>
            <p:cNvSpPr/>
            <p:nvPr/>
          </p:nvSpPr>
          <p:spPr>
            <a:xfrm>
              <a:off x="3536950" y="4054510"/>
              <a:ext cx="194734" cy="188872"/>
            </a:xfrm>
            <a:prstGeom prst="diamond">
              <a:avLst/>
            </a:prstGeom>
            <a:solidFill>
              <a:srgbClr val="FF8B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Triangle 24">
              <a:extLst>
                <a:ext uri="{FF2B5EF4-FFF2-40B4-BE49-F238E27FC236}">
                  <a16:creationId xmlns:a16="http://schemas.microsoft.com/office/drawing/2014/main" id="{0B130BFA-8549-8502-27B2-2ED8FB0F779B}"/>
                </a:ext>
              </a:extLst>
            </p:cNvPr>
            <p:cNvSpPr/>
            <p:nvPr/>
          </p:nvSpPr>
          <p:spPr>
            <a:xfrm rot="10800000">
              <a:off x="3768029" y="4054510"/>
              <a:ext cx="155297" cy="188872"/>
            </a:xfrm>
            <a:prstGeom prst="triangl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llipse 25">
              <a:extLst>
                <a:ext uri="{FF2B5EF4-FFF2-40B4-BE49-F238E27FC236}">
                  <a16:creationId xmlns:a16="http://schemas.microsoft.com/office/drawing/2014/main" id="{0A7A7576-FA73-1B40-07D8-C5F812A8130D}"/>
                </a:ext>
              </a:extLst>
            </p:cNvPr>
            <p:cNvSpPr/>
            <p:nvPr/>
          </p:nvSpPr>
          <p:spPr>
            <a:xfrm>
              <a:off x="3433695" y="4258589"/>
              <a:ext cx="1126066" cy="457200"/>
            </a:xfrm>
            <a:prstGeom prst="ellipse">
              <a:avLst/>
            </a:prstGeom>
            <a:solidFill>
              <a:srgbClr val="0070C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Éclair 26">
              <a:extLst>
                <a:ext uri="{FF2B5EF4-FFF2-40B4-BE49-F238E27FC236}">
                  <a16:creationId xmlns:a16="http://schemas.microsoft.com/office/drawing/2014/main" id="{99EF55A1-3EB4-87F9-F17A-0884BC2D3A82}"/>
                </a:ext>
              </a:extLst>
            </p:cNvPr>
            <p:cNvSpPr/>
            <p:nvPr/>
          </p:nvSpPr>
          <p:spPr>
            <a:xfrm rot="16200000">
              <a:off x="3684469" y="4531292"/>
              <a:ext cx="322417" cy="283252"/>
            </a:xfrm>
            <a:prstGeom prst="lightningBolt">
              <a:avLst/>
            </a:prstGeom>
            <a:solidFill>
              <a:srgbClr val="FFD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Losange 27">
              <a:extLst>
                <a:ext uri="{FF2B5EF4-FFF2-40B4-BE49-F238E27FC236}">
                  <a16:creationId xmlns:a16="http://schemas.microsoft.com/office/drawing/2014/main" id="{D542298D-4384-7360-08CF-C8180666403F}"/>
                </a:ext>
              </a:extLst>
            </p:cNvPr>
            <p:cNvSpPr/>
            <p:nvPr/>
          </p:nvSpPr>
          <p:spPr>
            <a:xfrm>
              <a:off x="3845677" y="2942973"/>
              <a:ext cx="194734" cy="188872"/>
            </a:xfrm>
            <a:prstGeom prst="diamond">
              <a:avLst/>
            </a:prstGeom>
            <a:solidFill>
              <a:srgbClr val="FF8B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Ellipse 28">
              <a:extLst>
                <a:ext uri="{FF2B5EF4-FFF2-40B4-BE49-F238E27FC236}">
                  <a16:creationId xmlns:a16="http://schemas.microsoft.com/office/drawing/2014/main" id="{EEE0D405-3B92-DFFC-FBF8-A3BE6A61B6CC}"/>
                </a:ext>
              </a:extLst>
            </p:cNvPr>
            <p:cNvSpPr/>
            <p:nvPr/>
          </p:nvSpPr>
          <p:spPr>
            <a:xfrm>
              <a:off x="3865775" y="3077908"/>
              <a:ext cx="1126066" cy="457200"/>
            </a:xfrm>
            <a:prstGeom prst="ellipse">
              <a:avLst/>
            </a:prstGeom>
            <a:solidFill>
              <a:srgbClr val="0070C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Triangle 29">
              <a:extLst>
                <a:ext uri="{FF2B5EF4-FFF2-40B4-BE49-F238E27FC236}">
                  <a16:creationId xmlns:a16="http://schemas.microsoft.com/office/drawing/2014/main" id="{71C9EABB-9F08-31DE-A6C9-EB74BD2F58B0}"/>
                </a:ext>
              </a:extLst>
            </p:cNvPr>
            <p:cNvSpPr/>
            <p:nvPr/>
          </p:nvSpPr>
          <p:spPr>
            <a:xfrm rot="10800000">
              <a:off x="5581757" y="3322678"/>
              <a:ext cx="155297" cy="188872"/>
            </a:xfrm>
            <a:prstGeom prst="triangl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Ellipse 30">
              <a:extLst>
                <a:ext uri="{FF2B5EF4-FFF2-40B4-BE49-F238E27FC236}">
                  <a16:creationId xmlns:a16="http://schemas.microsoft.com/office/drawing/2014/main" id="{AF5CE132-4A8A-06A4-6AE6-9F66471C8765}"/>
                </a:ext>
              </a:extLst>
            </p:cNvPr>
            <p:cNvSpPr/>
            <p:nvPr/>
          </p:nvSpPr>
          <p:spPr>
            <a:xfrm>
              <a:off x="4684715" y="3479842"/>
              <a:ext cx="1126066" cy="457200"/>
            </a:xfrm>
            <a:prstGeom prst="ellipse">
              <a:avLst/>
            </a:prstGeom>
            <a:solidFill>
              <a:srgbClr val="0070C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9" name="Groupe 48">
            <a:extLst>
              <a:ext uri="{FF2B5EF4-FFF2-40B4-BE49-F238E27FC236}">
                <a16:creationId xmlns:a16="http://schemas.microsoft.com/office/drawing/2014/main" id="{AB5E6C28-C9F6-140F-58A2-DE11B8E818F4}"/>
              </a:ext>
            </a:extLst>
          </p:cNvPr>
          <p:cNvGrpSpPr/>
          <p:nvPr/>
        </p:nvGrpSpPr>
        <p:grpSpPr>
          <a:xfrm>
            <a:off x="6830255" y="2729279"/>
            <a:ext cx="3334847" cy="2535105"/>
            <a:chOff x="6564764" y="2497599"/>
            <a:chExt cx="3334847" cy="2535105"/>
          </a:xfrm>
        </p:grpSpPr>
        <p:sp>
          <p:nvSpPr>
            <p:cNvPr id="32" name="Triangle 31">
              <a:extLst>
                <a:ext uri="{FF2B5EF4-FFF2-40B4-BE49-F238E27FC236}">
                  <a16:creationId xmlns:a16="http://schemas.microsoft.com/office/drawing/2014/main" id="{99E61A40-CF6E-C7A1-6F76-A79AF8DEB3F4}"/>
                </a:ext>
              </a:extLst>
            </p:cNvPr>
            <p:cNvSpPr/>
            <p:nvPr/>
          </p:nvSpPr>
          <p:spPr>
            <a:xfrm rot="10800000">
              <a:off x="6564764" y="3172860"/>
              <a:ext cx="155297" cy="188872"/>
            </a:xfrm>
            <a:prstGeom prst="triangl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Ellipse 32">
              <a:extLst>
                <a:ext uri="{FF2B5EF4-FFF2-40B4-BE49-F238E27FC236}">
                  <a16:creationId xmlns:a16="http://schemas.microsoft.com/office/drawing/2014/main" id="{DBCEED5F-762D-102C-3D04-7DECABF224BD}"/>
                </a:ext>
              </a:extLst>
            </p:cNvPr>
            <p:cNvSpPr/>
            <p:nvPr/>
          </p:nvSpPr>
          <p:spPr>
            <a:xfrm>
              <a:off x="6739603" y="3131845"/>
              <a:ext cx="1126066" cy="457200"/>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Éclair 33">
              <a:extLst>
                <a:ext uri="{FF2B5EF4-FFF2-40B4-BE49-F238E27FC236}">
                  <a16:creationId xmlns:a16="http://schemas.microsoft.com/office/drawing/2014/main" id="{462B9659-62E0-9D37-1405-87F1879199FC}"/>
                </a:ext>
              </a:extLst>
            </p:cNvPr>
            <p:cNvSpPr/>
            <p:nvPr/>
          </p:nvSpPr>
          <p:spPr>
            <a:xfrm rot="16200000">
              <a:off x="6763500" y="3462625"/>
              <a:ext cx="322417" cy="283252"/>
            </a:xfrm>
            <a:prstGeom prst="lightningBolt">
              <a:avLst/>
            </a:prstGeom>
            <a:solidFill>
              <a:srgbClr val="FFD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Losange 34">
              <a:extLst>
                <a:ext uri="{FF2B5EF4-FFF2-40B4-BE49-F238E27FC236}">
                  <a16:creationId xmlns:a16="http://schemas.microsoft.com/office/drawing/2014/main" id="{4DD2D56E-8E62-2008-80D2-7A4D9B2EB7F9}"/>
                </a:ext>
              </a:extLst>
            </p:cNvPr>
            <p:cNvSpPr/>
            <p:nvPr/>
          </p:nvSpPr>
          <p:spPr>
            <a:xfrm>
              <a:off x="9097864" y="2497599"/>
              <a:ext cx="194734" cy="188872"/>
            </a:xfrm>
            <a:prstGeom prst="diamond">
              <a:avLst/>
            </a:prstGeom>
            <a:solidFill>
              <a:srgbClr val="FF8B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Ellipse 35">
              <a:extLst>
                <a:ext uri="{FF2B5EF4-FFF2-40B4-BE49-F238E27FC236}">
                  <a16:creationId xmlns:a16="http://schemas.microsoft.com/office/drawing/2014/main" id="{EA8C8933-A680-E205-5A8B-F28E5E3548F0}"/>
                </a:ext>
              </a:extLst>
            </p:cNvPr>
            <p:cNvSpPr/>
            <p:nvPr/>
          </p:nvSpPr>
          <p:spPr>
            <a:xfrm>
              <a:off x="8215861" y="2751728"/>
              <a:ext cx="1126066" cy="457200"/>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Éclair 36">
              <a:extLst>
                <a:ext uri="{FF2B5EF4-FFF2-40B4-BE49-F238E27FC236}">
                  <a16:creationId xmlns:a16="http://schemas.microsoft.com/office/drawing/2014/main" id="{FFBF21C9-F600-9F1E-D705-C79F563F2523}"/>
                </a:ext>
              </a:extLst>
            </p:cNvPr>
            <p:cNvSpPr/>
            <p:nvPr/>
          </p:nvSpPr>
          <p:spPr>
            <a:xfrm rot="16200000">
              <a:off x="8466635" y="3024431"/>
              <a:ext cx="322417" cy="283252"/>
            </a:xfrm>
            <a:prstGeom prst="lightningBolt">
              <a:avLst/>
            </a:prstGeom>
            <a:solidFill>
              <a:srgbClr val="FFD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Triangle 37">
              <a:extLst>
                <a:ext uri="{FF2B5EF4-FFF2-40B4-BE49-F238E27FC236}">
                  <a16:creationId xmlns:a16="http://schemas.microsoft.com/office/drawing/2014/main" id="{D260A255-1A04-758C-2531-F227AEB2A778}"/>
                </a:ext>
              </a:extLst>
            </p:cNvPr>
            <p:cNvSpPr/>
            <p:nvPr/>
          </p:nvSpPr>
          <p:spPr>
            <a:xfrm rot="10800000">
              <a:off x="9612283" y="3208928"/>
              <a:ext cx="155297" cy="188872"/>
            </a:xfrm>
            <a:prstGeom prst="triangl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Ellipse 38">
              <a:extLst>
                <a:ext uri="{FF2B5EF4-FFF2-40B4-BE49-F238E27FC236}">
                  <a16:creationId xmlns:a16="http://schemas.microsoft.com/office/drawing/2014/main" id="{5DAAFA98-A356-CC36-EF90-79314F60A704}"/>
                </a:ext>
              </a:extLst>
            </p:cNvPr>
            <p:cNvSpPr/>
            <p:nvPr/>
          </p:nvSpPr>
          <p:spPr>
            <a:xfrm>
              <a:off x="8653814" y="3367981"/>
              <a:ext cx="1126066" cy="457200"/>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Éclair 39">
              <a:extLst>
                <a:ext uri="{FF2B5EF4-FFF2-40B4-BE49-F238E27FC236}">
                  <a16:creationId xmlns:a16="http://schemas.microsoft.com/office/drawing/2014/main" id="{12DB79E6-35C1-ACE7-A509-D90EEFC2B1BA}"/>
                </a:ext>
              </a:extLst>
            </p:cNvPr>
            <p:cNvSpPr/>
            <p:nvPr/>
          </p:nvSpPr>
          <p:spPr>
            <a:xfrm rot="16200000">
              <a:off x="8956878" y="3698761"/>
              <a:ext cx="322417" cy="283252"/>
            </a:xfrm>
            <a:prstGeom prst="lightningBolt">
              <a:avLst/>
            </a:prstGeom>
            <a:solidFill>
              <a:srgbClr val="FFD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Losange 40">
              <a:extLst>
                <a:ext uri="{FF2B5EF4-FFF2-40B4-BE49-F238E27FC236}">
                  <a16:creationId xmlns:a16="http://schemas.microsoft.com/office/drawing/2014/main" id="{D48008F7-8DC5-A091-C7B5-BCAEFA6D8C30}"/>
                </a:ext>
              </a:extLst>
            </p:cNvPr>
            <p:cNvSpPr/>
            <p:nvPr/>
          </p:nvSpPr>
          <p:spPr>
            <a:xfrm>
              <a:off x="7398260" y="3692272"/>
              <a:ext cx="194734" cy="188872"/>
            </a:xfrm>
            <a:prstGeom prst="diamond">
              <a:avLst/>
            </a:prstGeom>
            <a:solidFill>
              <a:srgbClr val="FF8B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Ellipse 41">
              <a:extLst>
                <a:ext uri="{FF2B5EF4-FFF2-40B4-BE49-F238E27FC236}">
                  <a16:creationId xmlns:a16="http://schemas.microsoft.com/office/drawing/2014/main" id="{E244EAD1-BBFF-261D-9A33-5107C15AEC1B}"/>
                </a:ext>
              </a:extLst>
            </p:cNvPr>
            <p:cNvSpPr/>
            <p:nvPr/>
          </p:nvSpPr>
          <p:spPr>
            <a:xfrm>
              <a:off x="7517499" y="3786708"/>
              <a:ext cx="1126066" cy="457200"/>
            </a:xfrm>
            <a:prstGeom prst="ellipse">
              <a:avLst/>
            </a:prstGeom>
            <a:solidFill>
              <a:srgbClr val="5E247C"/>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Éclair 42">
              <a:extLst>
                <a:ext uri="{FF2B5EF4-FFF2-40B4-BE49-F238E27FC236}">
                  <a16:creationId xmlns:a16="http://schemas.microsoft.com/office/drawing/2014/main" id="{8785345D-A53C-11ED-2171-3F7EF4645AD0}"/>
                </a:ext>
              </a:extLst>
            </p:cNvPr>
            <p:cNvSpPr/>
            <p:nvPr/>
          </p:nvSpPr>
          <p:spPr>
            <a:xfrm rot="16200000">
              <a:off x="7635590" y="4059411"/>
              <a:ext cx="322417" cy="283252"/>
            </a:xfrm>
            <a:prstGeom prst="lightningBolt">
              <a:avLst/>
            </a:prstGeom>
            <a:solidFill>
              <a:srgbClr val="FFD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Triangle 43">
              <a:extLst>
                <a:ext uri="{FF2B5EF4-FFF2-40B4-BE49-F238E27FC236}">
                  <a16:creationId xmlns:a16="http://schemas.microsoft.com/office/drawing/2014/main" id="{410DE938-9CB2-19F2-CE8E-09578A639E56}"/>
                </a:ext>
              </a:extLst>
            </p:cNvPr>
            <p:cNvSpPr/>
            <p:nvPr/>
          </p:nvSpPr>
          <p:spPr>
            <a:xfrm rot="10800000">
              <a:off x="6722799" y="4308265"/>
              <a:ext cx="155297" cy="188872"/>
            </a:xfrm>
            <a:prstGeom prst="triangle">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Ellipse 44">
              <a:extLst>
                <a:ext uri="{FF2B5EF4-FFF2-40B4-BE49-F238E27FC236}">
                  <a16:creationId xmlns:a16="http://schemas.microsoft.com/office/drawing/2014/main" id="{DE5606B7-1A47-51AF-EE7E-5FF49A24E318}"/>
                </a:ext>
              </a:extLst>
            </p:cNvPr>
            <p:cNvSpPr/>
            <p:nvPr/>
          </p:nvSpPr>
          <p:spPr>
            <a:xfrm>
              <a:off x="6835062" y="4443155"/>
              <a:ext cx="1126066" cy="457200"/>
            </a:xfrm>
            <a:prstGeom prst="ellipse">
              <a:avLst/>
            </a:prstGeom>
            <a:solidFill>
              <a:srgbClr val="FF8B0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Losange 45">
              <a:extLst>
                <a:ext uri="{FF2B5EF4-FFF2-40B4-BE49-F238E27FC236}">
                  <a16:creationId xmlns:a16="http://schemas.microsoft.com/office/drawing/2014/main" id="{6D1C5329-D515-E1D3-A4AC-628AD2F4753B}"/>
                </a:ext>
              </a:extLst>
            </p:cNvPr>
            <p:cNvSpPr/>
            <p:nvPr/>
          </p:nvSpPr>
          <p:spPr>
            <a:xfrm>
              <a:off x="9041133" y="4325576"/>
              <a:ext cx="194734" cy="188872"/>
            </a:xfrm>
            <a:prstGeom prst="diamond">
              <a:avLst/>
            </a:prstGeom>
            <a:solidFill>
              <a:srgbClr val="FF8B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Ellipse 46">
              <a:extLst>
                <a:ext uri="{FF2B5EF4-FFF2-40B4-BE49-F238E27FC236}">
                  <a16:creationId xmlns:a16="http://schemas.microsoft.com/office/drawing/2014/main" id="{57639B30-6E82-28C2-999F-B222B2B59D76}"/>
                </a:ext>
              </a:extLst>
            </p:cNvPr>
            <p:cNvSpPr/>
            <p:nvPr/>
          </p:nvSpPr>
          <p:spPr>
            <a:xfrm>
              <a:off x="8773545" y="4575504"/>
              <a:ext cx="1126066" cy="457200"/>
            </a:xfrm>
            <a:prstGeom prst="ellipse">
              <a:avLst/>
            </a:prstGeom>
            <a:solidFill>
              <a:srgbClr val="C00000"/>
            </a:solidFill>
            <a:ln>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0" name="Rectangle à coins arrondis 10">
            <a:extLst>
              <a:ext uri="{FF2B5EF4-FFF2-40B4-BE49-F238E27FC236}">
                <a16:creationId xmlns:a16="http://schemas.microsoft.com/office/drawing/2014/main" id="{AC1A6558-ED1B-38AA-4BA9-4B6666E3432E}"/>
              </a:ext>
            </a:extLst>
          </p:cNvPr>
          <p:cNvSpPr/>
          <p:nvPr/>
        </p:nvSpPr>
        <p:spPr>
          <a:xfrm>
            <a:off x="2849011" y="2531076"/>
            <a:ext cx="3084580" cy="293151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51" name="ZoneTexte 50">
            <a:extLst>
              <a:ext uri="{FF2B5EF4-FFF2-40B4-BE49-F238E27FC236}">
                <a16:creationId xmlns:a16="http://schemas.microsoft.com/office/drawing/2014/main" id="{BEF070AF-C73B-65D1-DBE7-B76517E69E94}"/>
              </a:ext>
            </a:extLst>
          </p:cNvPr>
          <p:cNvSpPr txBox="1"/>
          <p:nvPr/>
        </p:nvSpPr>
        <p:spPr>
          <a:xfrm>
            <a:off x="2930223" y="2402764"/>
            <a:ext cx="891591" cy="307777"/>
          </a:xfrm>
          <a:prstGeom prst="rect">
            <a:avLst/>
          </a:prstGeom>
          <a:solidFill>
            <a:schemeClr val="bg1"/>
          </a:solidFill>
        </p:spPr>
        <p:txBody>
          <a:bodyPr wrap="none" rtlCol="0">
            <a:spAutoFit/>
          </a:bodyPr>
          <a:lstStyle/>
          <a:p>
            <a:r>
              <a:rPr lang="fr-FR" sz="1400" b="1" dirty="0" err="1">
                <a:latin typeface="Arial" panose="020B0604020202020204" pitchFamily="34" charset="0"/>
                <a:cs typeface="Arial" panose="020B0604020202020204" pitchFamily="34" charset="0"/>
              </a:rPr>
              <a:t>Synergy</a:t>
            </a:r>
            <a:endParaRPr lang="fr-FR" sz="1400" b="1" dirty="0">
              <a:latin typeface="Arial" panose="020B0604020202020204" pitchFamily="34" charset="0"/>
              <a:cs typeface="Arial" panose="020B0604020202020204" pitchFamily="34" charset="0"/>
            </a:endParaRPr>
          </a:p>
        </p:txBody>
      </p:sp>
      <p:sp>
        <p:nvSpPr>
          <p:cNvPr id="52" name="Rectangle à coins arrondis 10">
            <a:extLst>
              <a:ext uri="{FF2B5EF4-FFF2-40B4-BE49-F238E27FC236}">
                <a16:creationId xmlns:a16="http://schemas.microsoft.com/office/drawing/2014/main" id="{E60162DA-BEB6-4F83-D81D-994A5FED9BB2}"/>
              </a:ext>
            </a:extLst>
          </p:cNvPr>
          <p:cNvSpPr/>
          <p:nvPr/>
        </p:nvSpPr>
        <p:spPr>
          <a:xfrm>
            <a:off x="6332989" y="2531076"/>
            <a:ext cx="4329379" cy="293151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53" name="ZoneTexte 52">
            <a:extLst>
              <a:ext uri="{FF2B5EF4-FFF2-40B4-BE49-F238E27FC236}">
                <a16:creationId xmlns:a16="http://schemas.microsoft.com/office/drawing/2014/main" id="{1F14C245-3F62-25DC-E088-D99FDEFA1906}"/>
              </a:ext>
            </a:extLst>
          </p:cNvPr>
          <p:cNvSpPr txBox="1"/>
          <p:nvPr/>
        </p:nvSpPr>
        <p:spPr>
          <a:xfrm>
            <a:off x="6414202" y="2402764"/>
            <a:ext cx="889987" cy="307777"/>
          </a:xfrm>
          <a:prstGeom prst="rect">
            <a:avLst/>
          </a:prstGeom>
          <a:solidFill>
            <a:schemeClr val="bg1"/>
          </a:solidFill>
        </p:spPr>
        <p:txBody>
          <a:bodyPr wrap="none" rtlCol="0">
            <a:spAutoFit/>
          </a:bodyPr>
          <a:lstStyle/>
          <a:p>
            <a:r>
              <a:rPr lang="fr-FR" sz="1400" b="1" dirty="0">
                <a:latin typeface="Arial" panose="020B0604020202020204" pitchFamily="34" charset="0"/>
                <a:cs typeface="Arial" panose="020B0604020202020204" pitchFamily="34" charset="0"/>
              </a:rPr>
              <a:t>Additive</a:t>
            </a:r>
          </a:p>
        </p:txBody>
      </p:sp>
    </p:spTree>
    <p:extLst>
      <p:ext uri="{BB962C8B-B14F-4D97-AF65-F5344CB8AC3E}">
        <p14:creationId xmlns:p14="http://schemas.microsoft.com/office/powerpoint/2010/main" val="47952325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0E3C1852-9E53-46EA-D64F-6C2ECA08BADD}"/>
              </a:ext>
            </a:extLst>
          </p:cNvPr>
          <p:cNvSpPr>
            <a:spLocks noGrp="1"/>
          </p:cNvSpPr>
          <p:nvPr>
            <p:ph type="title"/>
          </p:nvPr>
        </p:nvSpPr>
        <p:spPr/>
        <p:txBody>
          <a:bodyPr/>
          <a:lstStyle/>
          <a:p>
            <a:r>
              <a:rPr lang="fr-FR" dirty="0"/>
              <a:t>Pan-</a:t>
            </a:r>
            <a:r>
              <a:rPr lang="fr-FR" dirty="0" err="1"/>
              <a:t>resistant</a:t>
            </a:r>
            <a:r>
              <a:rPr lang="fr-FR" dirty="0"/>
              <a:t> </a:t>
            </a:r>
            <a:r>
              <a:rPr lang="fr-FR" i="1" dirty="0"/>
              <a:t>Klebsiella</a:t>
            </a:r>
          </a:p>
        </p:txBody>
      </p:sp>
      <p:sp>
        <p:nvSpPr>
          <p:cNvPr id="6" name="Espace réservé du contenu 5">
            <a:extLst>
              <a:ext uri="{FF2B5EF4-FFF2-40B4-BE49-F238E27FC236}">
                <a16:creationId xmlns:a16="http://schemas.microsoft.com/office/drawing/2014/main" id="{5E8BC23B-15DC-E30C-F044-BD205488F438}"/>
              </a:ext>
            </a:extLst>
          </p:cNvPr>
          <p:cNvSpPr>
            <a:spLocks noGrp="1"/>
          </p:cNvSpPr>
          <p:nvPr>
            <p:ph sz="quarter" idx="16"/>
          </p:nvPr>
        </p:nvSpPr>
        <p:spPr/>
        <p:txBody>
          <a:bodyPr/>
          <a:lstStyle/>
          <a:p>
            <a:r>
              <a:rPr lang="fr-FR" dirty="0"/>
              <a:t>David WEISS et al., ECCMID</a:t>
            </a:r>
            <a:r>
              <a:rPr lang="fr-FR" baseline="30000" dirty="0"/>
              <a:t>®</a:t>
            </a:r>
            <a:r>
              <a:rPr lang="fr-FR" dirty="0"/>
              <a:t> 2024, Session#SY122</a:t>
            </a:r>
          </a:p>
        </p:txBody>
      </p:sp>
      <p:sp>
        <p:nvSpPr>
          <p:cNvPr id="14" name="Rectangle à coins arrondis 10">
            <a:extLst>
              <a:ext uri="{FF2B5EF4-FFF2-40B4-BE49-F238E27FC236}">
                <a16:creationId xmlns:a16="http://schemas.microsoft.com/office/drawing/2014/main" id="{9E7F31ED-C76B-F3D0-0981-45493DCC1038}"/>
              </a:ext>
            </a:extLst>
          </p:cNvPr>
          <p:cNvSpPr/>
          <p:nvPr/>
        </p:nvSpPr>
        <p:spPr>
          <a:xfrm>
            <a:off x="4944232" y="1092960"/>
            <a:ext cx="3385072" cy="234573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aphicFrame>
        <p:nvGraphicFramePr>
          <p:cNvPr id="96" name="Tableau 95">
            <a:extLst>
              <a:ext uri="{FF2B5EF4-FFF2-40B4-BE49-F238E27FC236}">
                <a16:creationId xmlns:a16="http://schemas.microsoft.com/office/drawing/2014/main" id="{AC164135-495A-7C64-B190-A7066DBD2C2B}"/>
              </a:ext>
            </a:extLst>
          </p:cNvPr>
          <p:cNvGraphicFramePr>
            <a:graphicFrameLocks noGrp="1"/>
          </p:cNvGraphicFramePr>
          <p:nvPr/>
        </p:nvGraphicFramePr>
        <p:xfrm>
          <a:off x="1171798" y="1007975"/>
          <a:ext cx="1980000" cy="4825391"/>
        </p:xfrm>
        <a:graphic>
          <a:graphicData uri="http://schemas.openxmlformats.org/drawingml/2006/table">
            <a:tbl>
              <a:tblPr firstRow="1" bandRow="1">
                <a:tableStyleId>{5C22544A-7EE6-4342-B048-85BDC9FD1C3A}</a:tableStyleId>
              </a:tblPr>
              <a:tblGrid>
                <a:gridCol w="1008000">
                  <a:extLst>
                    <a:ext uri="{9D8B030D-6E8A-4147-A177-3AD203B41FA5}">
                      <a16:colId xmlns:a16="http://schemas.microsoft.com/office/drawing/2014/main" val="20000"/>
                    </a:ext>
                  </a:extLst>
                </a:gridCol>
                <a:gridCol w="972000">
                  <a:extLst>
                    <a:ext uri="{9D8B030D-6E8A-4147-A177-3AD203B41FA5}">
                      <a16:colId xmlns:a16="http://schemas.microsoft.com/office/drawing/2014/main" val="20001"/>
                    </a:ext>
                  </a:extLst>
                </a:gridCol>
              </a:tblGrid>
              <a:tr h="695551">
                <a:tc>
                  <a:txBody>
                    <a:bodyPr/>
                    <a:lstStyle/>
                    <a:p>
                      <a:pPr marL="108000" algn="l">
                        <a:spcBef>
                          <a:spcPts val="0"/>
                        </a:spcBef>
                      </a:pPr>
                      <a:r>
                        <a:rPr lang="fr-FR" sz="1100" b="1" dirty="0" err="1">
                          <a:latin typeface="Arial" panose="020B0604020202020204" pitchFamily="34" charset="0"/>
                          <a:cs typeface="Arial" panose="020B0604020202020204" pitchFamily="34" charset="0"/>
                        </a:rPr>
                        <a:t>Antibiotic</a:t>
                      </a:r>
                      <a:r>
                        <a:rPr lang="fr-FR" sz="1100" b="1" dirty="0">
                          <a:latin typeface="Arial" panose="020B0604020202020204" pitchFamily="34" charset="0"/>
                          <a:cs typeface="Arial" panose="020B0604020202020204" pitchFamily="34" charset="0"/>
                        </a:rPr>
                        <a:t> and Class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b="1" kern="1200" dirty="0">
                          <a:solidFill>
                            <a:schemeClr val="lt1"/>
                          </a:solidFill>
                          <a:latin typeface="Arial" panose="020B0604020202020204" pitchFamily="34" charset="0"/>
                          <a:ea typeface="+mn-ea"/>
                          <a:cs typeface="Arial" panose="020B0604020202020204" pitchFamily="34" charset="0"/>
                        </a:rPr>
                        <a:t>Clinical </a:t>
                      </a:r>
                      <a:r>
                        <a:rPr lang="fr-FR" sz="1100" b="1" kern="1200" dirty="0" err="1">
                          <a:solidFill>
                            <a:schemeClr val="lt1"/>
                          </a:solidFill>
                          <a:latin typeface="Arial" panose="020B0604020202020204" pitchFamily="34" charset="0"/>
                          <a:ea typeface="+mn-ea"/>
                          <a:cs typeface="Arial" panose="020B0604020202020204" pitchFamily="34" charset="0"/>
                        </a:rPr>
                        <a:t>Designation</a:t>
                      </a:r>
                      <a:endParaRPr lang="fr-FR" sz="11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217360">
                <a:tc gridSpan="2">
                  <a:txBody>
                    <a:bodyPr/>
                    <a:lstStyle/>
                    <a:p>
                      <a:pPr marL="108000"/>
                      <a:r>
                        <a:rPr lang="en-US" sz="1100" b="1" dirty="0">
                          <a:solidFill>
                            <a:schemeClr val="tx1"/>
                          </a:solidFill>
                          <a:latin typeface="Arial" panose="020B0604020202020204" pitchFamily="34" charset="0"/>
                          <a:cs typeface="Arial" panose="020B0604020202020204" pitchFamily="34" charset="0"/>
                        </a:rPr>
                        <a:t>Aminoglycosides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Amikacin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1"/>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Gentamicin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2"/>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Tobramycin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4"/>
                  </a:ext>
                </a:extLst>
              </a:tr>
              <a:tr h="217360">
                <a:tc gridSpan="2">
                  <a:txBody>
                    <a:bodyPr/>
                    <a:lstStyle/>
                    <a:p>
                      <a:pPr marL="108000"/>
                      <a:r>
                        <a:rPr lang="en-US" sz="1100" b="1" dirty="0">
                          <a:solidFill>
                            <a:schemeClr val="tx1"/>
                          </a:solidFill>
                          <a:latin typeface="Arial" panose="020B0604020202020204" pitchFamily="34" charset="0"/>
                          <a:cs typeface="Arial" panose="020B0604020202020204" pitchFamily="34" charset="0"/>
                        </a:rPr>
                        <a:t>Beta-Lactams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Ampicillin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8"/>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Aztreonam</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9"/>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Cefazolin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11"/>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Cefepime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4082362397"/>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Ceftazidime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2320550547"/>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Meropenem</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248569052"/>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Pip/</a:t>
                      </a:r>
                      <a:r>
                        <a:rPr lang="en-US" sz="1100" dirty="0" err="1">
                          <a:solidFill>
                            <a:schemeClr val="tx1"/>
                          </a:solidFill>
                          <a:latin typeface="Arial" panose="020B0604020202020204" pitchFamily="34" charset="0"/>
                          <a:cs typeface="Arial" panose="020B0604020202020204" pitchFamily="34" charset="0"/>
                        </a:rPr>
                        <a:t>Tazo</a:t>
                      </a:r>
                      <a:endParaRPr lang="en-US" sz="1100" dirty="0">
                        <a:solidFill>
                          <a:schemeClr val="tx1"/>
                        </a:solidFill>
                        <a:latin typeface="Arial" panose="020B0604020202020204" pitchFamily="34" charset="0"/>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549390543"/>
                  </a:ext>
                </a:extLst>
              </a:tr>
              <a:tr h="217360">
                <a:tc gridSpan="2">
                  <a:txBody>
                    <a:bodyPr/>
                    <a:lstStyle/>
                    <a:p>
                      <a:pPr marL="108000"/>
                      <a:r>
                        <a:rPr lang="en-US" sz="1100" b="1" dirty="0">
                          <a:solidFill>
                            <a:schemeClr val="tx1"/>
                          </a:solidFill>
                          <a:latin typeface="Arial" panose="020B0604020202020204" pitchFamily="34" charset="0"/>
                          <a:cs typeface="Arial" panose="020B0604020202020204" pitchFamily="34" charset="0"/>
                        </a:rPr>
                        <a:t>Other Classes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9100"/>
                    </a:solidFill>
                  </a:tcPr>
                </a:tc>
                <a:extLst>
                  <a:ext uri="{0D108BD9-81ED-4DB2-BD59-A6C34878D82A}">
                    <a16:rowId xmlns:a16="http://schemas.microsoft.com/office/drawing/2014/main" val="2189805842"/>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Ciprofloxacin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2281005281"/>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Colistin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910422905"/>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Fosfomycin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baseline="30000" dirty="0">
                          <a:solidFill>
                            <a:schemeClr val="tx1"/>
                          </a:solidFill>
                          <a:latin typeface="Arial" panose="020B0604020202020204" pitchFamily="34" charset="0"/>
                          <a:ea typeface="+mn-ea"/>
                          <a:cs typeface="Arial" panose="020B0604020202020204" pitchFamily="34" charset="0"/>
                        </a:rPr>
                        <a:t>a</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DBCBC">
                        <a:alpha val="50196"/>
                      </a:srgbClr>
                    </a:solidFill>
                  </a:tcPr>
                </a:tc>
                <a:extLst>
                  <a:ext uri="{0D108BD9-81ED-4DB2-BD59-A6C34878D82A}">
                    <a16:rowId xmlns:a16="http://schemas.microsoft.com/office/drawing/2014/main" val="887411163"/>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Tetracycline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042853757"/>
                  </a:ext>
                </a:extLst>
              </a:tr>
              <a:tr h="217360">
                <a:tc>
                  <a:txBody>
                    <a:bodyPr/>
                    <a:lstStyle/>
                    <a:p>
                      <a:pPr marL="108000"/>
                      <a:r>
                        <a:rPr lang="en-US" sz="1100" dirty="0">
                          <a:solidFill>
                            <a:schemeClr val="tx1"/>
                          </a:solidFill>
                          <a:latin typeface="Arial" panose="020B0604020202020204" pitchFamily="34" charset="0"/>
                          <a:cs typeface="Arial" panose="020B0604020202020204" pitchFamily="34" charset="0"/>
                        </a:rPr>
                        <a:t>Tigecycline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099441405"/>
                  </a:ext>
                </a:extLst>
              </a:tr>
              <a:tr h="217360">
                <a:tc>
                  <a:txBody>
                    <a:bodyPr/>
                    <a:lstStyle/>
                    <a:p>
                      <a:pPr marL="108000"/>
                      <a:r>
                        <a:rPr lang="en-US" sz="1100" dirty="0" err="1">
                          <a:solidFill>
                            <a:schemeClr val="tx1"/>
                          </a:solidFill>
                          <a:latin typeface="Arial" panose="020B0604020202020204" pitchFamily="34" charset="0"/>
                          <a:cs typeface="Arial" panose="020B0604020202020204" pitchFamily="34" charset="0"/>
                        </a:rPr>
                        <a:t>Timeth</a:t>
                      </a:r>
                      <a:r>
                        <a:rPr lang="en-US" sz="1100" dirty="0">
                          <a:solidFill>
                            <a:schemeClr val="tx1"/>
                          </a:solidFill>
                          <a:latin typeface="Arial" panose="020B0604020202020204" pitchFamily="34" charset="0"/>
                          <a:cs typeface="Arial" panose="020B0604020202020204" pitchFamily="34" charset="0"/>
                        </a:rPr>
                        <a:t>/Sulfa</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904566747"/>
                  </a:ext>
                </a:extLst>
              </a:tr>
            </a:tbl>
          </a:graphicData>
        </a:graphic>
      </p:graphicFrame>
      <p:graphicFrame>
        <p:nvGraphicFramePr>
          <p:cNvPr id="101" name="Tableau 100">
            <a:extLst>
              <a:ext uri="{FF2B5EF4-FFF2-40B4-BE49-F238E27FC236}">
                <a16:creationId xmlns:a16="http://schemas.microsoft.com/office/drawing/2014/main" id="{E54F2AAC-1690-95BE-EF48-EE0DDD23E982}"/>
              </a:ext>
            </a:extLst>
          </p:cNvPr>
          <p:cNvGraphicFramePr>
            <a:graphicFrameLocks noGrp="1"/>
          </p:cNvGraphicFramePr>
          <p:nvPr/>
        </p:nvGraphicFramePr>
        <p:xfrm>
          <a:off x="3578169" y="1008842"/>
          <a:ext cx="972000" cy="4823657"/>
        </p:xfrm>
        <a:graphic>
          <a:graphicData uri="http://schemas.openxmlformats.org/drawingml/2006/table">
            <a:tbl>
              <a:tblPr firstRow="1" bandRow="1">
                <a:tableStyleId>{5C22544A-7EE6-4342-B048-85BDC9FD1C3A}</a:tableStyleId>
              </a:tblPr>
              <a:tblGrid>
                <a:gridCol w="972000">
                  <a:extLst>
                    <a:ext uri="{9D8B030D-6E8A-4147-A177-3AD203B41FA5}">
                      <a16:colId xmlns:a16="http://schemas.microsoft.com/office/drawing/2014/main" val="20001"/>
                    </a:ext>
                  </a:extLst>
                </a:gridCol>
              </a:tblGrid>
              <a:tr h="67512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b="1" kern="1200" dirty="0">
                          <a:solidFill>
                            <a:schemeClr val="lt1"/>
                          </a:solidFill>
                          <a:latin typeface="Arial" panose="020B0604020202020204" pitchFamily="34" charset="0"/>
                          <a:ea typeface="+mn-ea"/>
                          <a:cs typeface="Arial" panose="020B0604020202020204" pitchFamily="34" charset="0"/>
                        </a:rPr>
                        <a:t>PAP </a:t>
                      </a:r>
                      <a:r>
                        <a:rPr lang="fr-FR" sz="1100" b="1" kern="1200" dirty="0" err="1">
                          <a:solidFill>
                            <a:schemeClr val="lt1"/>
                          </a:solidFill>
                          <a:latin typeface="Arial" panose="020B0604020202020204" pitchFamily="34" charset="0"/>
                          <a:ea typeface="+mn-ea"/>
                          <a:cs typeface="Arial" panose="020B0604020202020204" pitchFamily="34" charset="0"/>
                        </a:rPr>
                        <a:t>Designation</a:t>
                      </a:r>
                      <a:endParaRPr lang="fr-FR" sz="11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257644">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HR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alpha val="50196"/>
                      </a:srgbClr>
                    </a:solidFill>
                  </a:tcPr>
                </a:tc>
                <a:extLst>
                  <a:ext uri="{0D108BD9-81ED-4DB2-BD59-A6C34878D82A}">
                    <a16:rowId xmlns:a16="http://schemas.microsoft.com/office/drawing/2014/main" val="10001"/>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2"/>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4"/>
                  </a:ext>
                </a:extLst>
              </a:tr>
              <a:tr h="257644">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8"/>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09"/>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10011"/>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4082362397"/>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2320550547"/>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248569052"/>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HR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alpha val="50196"/>
                      </a:srgbClr>
                    </a:solidFill>
                  </a:tcPr>
                </a:tc>
                <a:extLst>
                  <a:ext uri="{0D108BD9-81ED-4DB2-BD59-A6C34878D82A}">
                    <a16:rowId xmlns:a16="http://schemas.microsoft.com/office/drawing/2014/main" val="549390543"/>
                  </a:ext>
                </a:extLst>
              </a:tr>
              <a:tr h="257644">
                <a:tc>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2189805842"/>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2281005281"/>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910422905"/>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baseline="0" dirty="0">
                          <a:solidFill>
                            <a:schemeClr val="tx1"/>
                          </a:solidFill>
                          <a:latin typeface="Arial" panose="020B0604020202020204" pitchFamily="34" charset="0"/>
                          <a:ea typeface="+mn-ea"/>
                          <a:cs typeface="Arial" panose="020B0604020202020204" pitchFamily="34" charset="0"/>
                        </a:rPr>
                        <a:t>HR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alpha val="50196"/>
                      </a:srgbClr>
                    </a:solidFill>
                  </a:tcPr>
                </a:tc>
                <a:extLst>
                  <a:ext uri="{0D108BD9-81ED-4DB2-BD59-A6C34878D82A}">
                    <a16:rowId xmlns:a16="http://schemas.microsoft.com/office/drawing/2014/main" val="887411163"/>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042853757"/>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099441405"/>
                  </a:ext>
                </a:extLst>
              </a:tr>
              <a:tr h="210975">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solidFill>
                          <a:latin typeface="Arial" panose="020B0604020202020204" pitchFamily="34" charset="0"/>
                          <a:ea typeface="+mn-ea"/>
                          <a:cs typeface="Arial" panose="020B0604020202020204" pitchFamily="34" charset="0"/>
                        </a:rPr>
                        <a:t>R</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C00000">
                        <a:alpha val="50196"/>
                      </a:srgbClr>
                    </a:solidFill>
                  </a:tcPr>
                </a:tc>
                <a:extLst>
                  <a:ext uri="{0D108BD9-81ED-4DB2-BD59-A6C34878D82A}">
                    <a16:rowId xmlns:a16="http://schemas.microsoft.com/office/drawing/2014/main" val="3904566747"/>
                  </a:ext>
                </a:extLst>
              </a:tr>
            </a:tbl>
          </a:graphicData>
        </a:graphic>
      </p:graphicFrame>
      <p:cxnSp>
        <p:nvCxnSpPr>
          <p:cNvPr id="103" name="Connecteur droit avec flèche 102">
            <a:extLst>
              <a:ext uri="{FF2B5EF4-FFF2-40B4-BE49-F238E27FC236}">
                <a16:creationId xmlns:a16="http://schemas.microsoft.com/office/drawing/2014/main" id="{E6ABEAEC-0FF0-A16D-AA7B-0D9F4ED1C754}"/>
              </a:ext>
            </a:extLst>
          </p:cNvPr>
          <p:cNvCxnSpPr>
            <a:cxnSpLocks/>
            <a:endCxn id="101" idx="1"/>
          </p:cNvCxnSpPr>
          <p:nvPr/>
        </p:nvCxnSpPr>
        <p:spPr>
          <a:xfrm>
            <a:off x="3192978" y="3420670"/>
            <a:ext cx="385191" cy="0"/>
          </a:xfrm>
          <a:prstGeom prst="straightConnector1">
            <a:avLst/>
          </a:prstGeom>
          <a:ln w="76200">
            <a:solidFill>
              <a:srgbClr val="5E247C"/>
            </a:solidFill>
            <a:tailEnd type="triangle"/>
          </a:ln>
        </p:spPr>
        <p:style>
          <a:lnRef idx="1">
            <a:schemeClr val="accent1"/>
          </a:lnRef>
          <a:fillRef idx="0">
            <a:schemeClr val="accent1"/>
          </a:fillRef>
          <a:effectRef idx="0">
            <a:schemeClr val="accent1"/>
          </a:effectRef>
          <a:fontRef idx="minor">
            <a:schemeClr val="tx1"/>
          </a:fontRef>
        </p:style>
      </p:cxnSp>
      <p:grpSp>
        <p:nvGrpSpPr>
          <p:cNvPr id="448" name="Groupe 447">
            <a:extLst>
              <a:ext uri="{FF2B5EF4-FFF2-40B4-BE49-F238E27FC236}">
                <a16:creationId xmlns:a16="http://schemas.microsoft.com/office/drawing/2014/main" id="{643B243C-2285-529A-A03B-56D3088F20D1}"/>
              </a:ext>
            </a:extLst>
          </p:cNvPr>
          <p:cNvGrpSpPr/>
          <p:nvPr/>
        </p:nvGrpSpPr>
        <p:grpSpPr>
          <a:xfrm>
            <a:off x="5015014" y="1226704"/>
            <a:ext cx="3243509" cy="2078247"/>
            <a:chOff x="4712505" y="1226704"/>
            <a:chExt cx="3243509" cy="2078247"/>
          </a:xfrm>
        </p:grpSpPr>
        <p:grpSp>
          <p:nvGrpSpPr>
            <p:cNvPr id="192" name="Groupe 191">
              <a:extLst>
                <a:ext uri="{FF2B5EF4-FFF2-40B4-BE49-F238E27FC236}">
                  <a16:creationId xmlns:a16="http://schemas.microsoft.com/office/drawing/2014/main" id="{9648784C-AF44-5379-6F3C-7A5C6EED806B}"/>
                </a:ext>
              </a:extLst>
            </p:cNvPr>
            <p:cNvGrpSpPr/>
            <p:nvPr/>
          </p:nvGrpSpPr>
          <p:grpSpPr>
            <a:xfrm>
              <a:off x="4712505" y="1226704"/>
              <a:ext cx="3243509" cy="2078247"/>
              <a:chOff x="4642065" y="1314772"/>
              <a:chExt cx="3243509" cy="2078247"/>
            </a:xfrm>
          </p:grpSpPr>
          <p:graphicFrame>
            <p:nvGraphicFramePr>
              <p:cNvPr id="164" name="Graphique 163">
                <a:extLst>
                  <a:ext uri="{FF2B5EF4-FFF2-40B4-BE49-F238E27FC236}">
                    <a16:creationId xmlns:a16="http://schemas.microsoft.com/office/drawing/2014/main" id="{0D8D0FF0-400B-F817-7A4D-D3ADB98EA122}"/>
                  </a:ext>
                </a:extLst>
              </p:cNvPr>
              <p:cNvGraphicFramePr/>
              <p:nvPr/>
            </p:nvGraphicFramePr>
            <p:xfrm>
              <a:off x="5034570" y="2536611"/>
              <a:ext cx="2851004" cy="582457"/>
            </p:xfrm>
            <a:graphic>
              <a:graphicData uri="http://schemas.openxmlformats.org/drawingml/2006/chart">
                <c:chart xmlns:c="http://schemas.openxmlformats.org/drawingml/2006/chart" xmlns:r="http://schemas.openxmlformats.org/officeDocument/2006/relationships" r:id="rId2"/>
              </a:graphicData>
            </a:graphic>
          </p:graphicFrame>
          <p:grpSp>
            <p:nvGrpSpPr>
              <p:cNvPr id="165" name="Groupe 164">
                <a:extLst>
                  <a:ext uri="{FF2B5EF4-FFF2-40B4-BE49-F238E27FC236}">
                    <a16:creationId xmlns:a16="http://schemas.microsoft.com/office/drawing/2014/main" id="{BC3B83AF-D669-CE23-1F08-930ED1975749}"/>
                  </a:ext>
                </a:extLst>
              </p:cNvPr>
              <p:cNvGrpSpPr/>
              <p:nvPr/>
            </p:nvGrpSpPr>
            <p:grpSpPr>
              <a:xfrm>
                <a:off x="4856151" y="2758131"/>
                <a:ext cx="394556" cy="246221"/>
                <a:chOff x="4889384" y="2758131"/>
                <a:chExt cx="394556" cy="246221"/>
              </a:xfrm>
            </p:grpSpPr>
            <p:sp>
              <p:nvSpPr>
                <p:cNvPr id="166" name="ZoneTexte 165">
                  <a:extLst>
                    <a:ext uri="{FF2B5EF4-FFF2-40B4-BE49-F238E27FC236}">
                      <a16:creationId xmlns:a16="http://schemas.microsoft.com/office/drawing/2014/main" id="{66322F6C-0503-4598-B9CF-BEB61D556A1A}"/>
                    </a:ext>
                  </a:extLst>
                </p:cNvPr>
                <p:cNvSpPr txBox="1"/>
                <p:nvPr/>
              </p:nvSpPr>
              <p:spPr>
                <a:xfrm>
                  <a:off x="4889384" y="2758131"/>
                  <a:ext cx="373820"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2</a:t>
                  </a:r>
                </a:p>
              </p:txBody>
            </p:sp>
            <p:cxnSp>
              <p:nvCxnSpPr>
                <p:cNvPr id="167" name="Connecteur droit 166">
                  <a:extLst>
                    <a:ext uri="{FF2B5EF4-FFF2-40B4-BE49-F238E27FC236}">
                      <a16:creationId xmlns:a16="http://schemas.microsoft.com/office/drawing/2014/main" id="{1979B2A2-08F9-8948-07F8-E58955D9331C}"/>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68" name="Groupe 167">
                <a:extLst>
                  <a:ext uri="{FF2B5EF4-FFF2-40B4-BE49-F238E27FC236}">
                    <a16:creationId xmlns:a16="http://schemas.microsoft.com/office/drawing/2014/main" id="{885A447A-5F86-745C-1AA2-3832CE5DAFE6}"/>
                  </a:ext>
                </a:extLst>
              </p:cNvPr>
              <p:cNvGrpSpPr/>
              <p:nvPr/>
            </p:nvGrpSpPr>
            <p:grpSpPr>
              <a:xfrm>
                <a:off x="4851601" y="2551936"/>
                <a:ext cx="394557" cy="246221"/>
                <a:chOff x="4889383" y="2758131"/>
                <a:chExt cx="394557" cy="246221"/>
              </a:xfrm>
            </p:grpSpPr>
            <p:sp>
              <p:nvSpPr>
                <p:cNvPr id="169" name="ZoneTexte 168">
                  <a:extLst>
                    <a:ext uri="{FF2B5EF4-FFF2-40B4-BE49-F238E27FC236}">
                      <a16:creationId xmlns:a16="http://schemas.microsoft.com/office/drawing/2014/main" id="{8AFCDD7F-E3B4-868E-718B-D8C6A94A980B}"/>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3</a:t>
                  </a:r>
                </a:p>
              </p:txBody>
            </p:sp>
            <p:cxnSp>
              <p:nvCxnSpPr>
                <p:cNvPr id="170" name="Connecteur droit 169">
                  <a:extLst>
                    <a:ext uri="{FF2B5EF4-FFF2-40B4-BE49-F238E27FC236}">
                      <a16:creationId xmlns:a16="http://schemas.microsoft.com/office/drawing/2014/main" id="{1F76326B-0772-1C80-653F-B0D96E64E1F1}"/>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e 170">
                <a:extLst>
                  <a:ext uri="{FF2B5EF4-FFF2-40B4-BE49-F238E27FC236}">
                    <a16:creationId xmlns:a16="http://schemas.microsoft.com/office/drawing/2014/main" id="{82EA903E-13EB-828D-D8F9-89A7E8FD793A}"/>
                  </a:ext>
                </a:extLst>
              </p:cNvPr>
              <p:cNvGrpSpPr/>
              <p:nvPr/>
            </p:nvGrpSpPr>
            <p:grpSpPr>
              <a:xfrm>
                <a:off x="4851601" y="2345742"/>
                <a:ext cx="394557" cy="246221"/>
                <a:chOff x="4889383" y="2758131"/>
                <a:chExt cx="394557" cy="246221"/>
              </a:xfrm>
            </p:grpSpPr>
            <p:sp>
              <p:nvSpPr>
                <p:cNvPr id="172" name="ZoneTexte 171">
                  <a:extLst>
                    <a:ext uri="{FF2B5EF4-FFF2-40B4-BE49-F238E27FC236}">
                      <a16:creationId xmlns:a16="http://schemas.microsoft.com/office/drawing/2014/main" id="{634E5B56-A675-08E6-CF93-F28CD7AFA87D}"/>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4</a:t>
                  </a:r>
                </a:p>
              </p:txBody>
            </p:sp>
            <p:cxnSp>
              <p:nvCxnSpPr>
                <p:cNvPr id="173" name="Connecteur droit 172">
                  <a:extLst>
                    <a:ext uri="{FF2B5EF4-FFF2-40B4-BE49-F238E27FC236}">
                      <a16:creationId xmlns:a16="http://schemas.microsoft.com/office/drawing/2014/main" id="{2626EEA3-02F2-2278-3896-9EFA52E49BF6}"/>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74" name="Groupe 173">
                <a:extLst>
                  <a:ext uri="{FF2B5EF4-FFF2-40B4-BE49-F238E27FC236}">
                    <a16:creationId xmlns:a16="http://schemas.microsoft.com/office/drawing/2014/main" id="{D10CB56A-48D0-A64A-0A83-06433C180455}"/>
                  </a:ext>
                </a:extLst>
              </p:cNvPr>
              <p:cNvGrpSpPr/>
              <p:nvPr/>
            </p:nvGrpSpPr>
            <p:grpSpPr>
              <a:xfrm>
                <a:off x="4851601" y="2139548"/>
                <a:ext cx="394557" cy="246221"/>
                <a:chOff x="4889383" y="2758131"/>
                <a:chExt cx="394557" cy="246221"/>
              </a:xfrm>
            </p:grpSpPr>
            <p:sp>
              <p:nvSpPr>
                <p:cNvPr id="175" name="ZoneTexte 174">
                  <a:extLst>
                    <a:ext uri="{FF2B5EF4-FFF2-40B4-BE49-F238E27FC236}">
                      <a16:creationId xmlns:a16="http://schemas.microsoft.com/office/drawing/2014/main" id="{8B1AE5F0-2D08-D5DF-FC47-F74657CB55F2}"/>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5</a:t>
                  </a:r>
                </a:p>
              </p:txBody>
            </p:sp>
            <p:cxnSp>
              <p:nvCxnSpPr>
                <p:cNvPr id="176" name="Connecteur droit 175">
                  <a:extLst>
                    <a:ext uri="{FF2B5EF4-FFF2-40B4-BE49-F238E27FC236}">
                      <a16:creationId xmlns:a16="http://schemas.microsoft.com/office/drawing/2014/main" id="{6112003A-848A-416F-A4F5-A72C3AB6FC7C}"/>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77" name="Groupe 176">
                <a:extLst>
                  <a:ext uri="{FF2B5EF4-FFF2-40B4-BE49-F238E27FC236}">
                    <a16:creationId xmlns:a16="http://schemas.microsoft.com/office/drawing/2014/main" id="{FBB64CA0-C78C-3C9B-5E28-38A580314954}"/>
                  </a:ext>
                </a:extLst>
              </p:cNvPr>
              <p:cNvGrpSpPr/>
              <p:nvPr/>
            </p:nvGrpSpPr>
            <p:grpSpPr>
              <a:xfrm>
                <a:off x="4851601" y="1933354"/>
                <a:ext cx="394557" cy="246221"/>
                <a:chOff x="4889383" y="2758131"/>
                <a:chExt cx="394557" cy="246221"/>
              </a:xfrm>
            </p:grpSpPr>
            <p:sp>
              <p:nvSpPr>
                <p:cNvPr id="178" name="ZoneTexte 177">
                  <a:extLst>
                    <a:ext uri="{FF2B5EF4-FFF2-40B4-BE49-F238E27FC236}">
                      <a16:creationId xmlns:a16="http://schemas.microsoft.com/office/drawing/2014/main" id="{11B8A13F-6A77-FE9E-9380-378529E9EBB8}"/>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6</a:t>
                  </a:r>
                </a:p>
              </p:txBody>
            </p:sp>
            <p:cxnSp>
              <p:nvCxnSpPr>
                <p:cNvPr id="179" name="Connecteur droit 178">
                  <a:extLst>
                    <a:ext uri="{FF2B5EF4-FFF2-40B4-BE49-F238E27FC236}">
                      <a16:creationId xmlns:a16="http://schemas.microsoft.com/office/drawing/2014/main" id="{1E755701-609A-87DF-89F3-2DAED48B25F2}"/>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80" name="Groupe 179">
                <a:extLst>
                  <a:ext uri="{FF2B5EF4-FFF2-40B4-BE49-F238E27FC236}">
                    <a16:creationId xmlns:a16="http://schemas.microsoft.com/office/drawing/2014/main" id="{CCFD4872-E3F2-9EF8-1796-9DA5079C8F8D}"/>
                  </a:ext>
                </a:extLst>
              </p:cNvPr>
              <p:cNvGrpSpPr/>
              <p:nvPr/>
            </p:nvGrpSpPr>
            <p:grpSpPr>
              <a:xfrm>
                <a:off x="4851601" y="1727160"/>
                <a:ext cx="394557" cy="246221"/>
                <a:chOff x="4889383" y="2758131"/>
                <a:chExt cx="394557" cy="246221"/>
              </a:xfrm>
            </p:grpSpPr>
            <p:sp>
              <p:nvSpPr>
                <p:cNvPr id="181" name="ZoneTexte 180">
                  <a:extLst>
                    <a:ext uri="{FF2B5EF4-FFF2-40B4-BE49-F238E27FC236}">
                      <a16:creationId xmlns:a16="http://schemas.microsoft.com/office/drawing/2014/main" id="{137436EB-F37C-8A97-237A-3A28ED56518D}"/>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7</a:t>
                  </a:r>
                </a:p>
              </p:txBody>
            </p:sp>
            <p:cxnSp>
              <p:nvCxnSpPr>
                <p:cNvPr id="182" name="Connecteur droit 181">
                  <a:extLst>
                    <a:ext uri="{FF2B5EF4-FFF2-40B4-BE49-F238E27FC236}">
                      <a16:creationId xmlns:a16="http://schemas.microsoft.com/office/drawing/2014/main" id="{8EF5B4C3-9CE2-BE7B-99F8-B7C3B1CBCDC6}"/>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83" name="Groupe 182">
                <a:extLst>
                  <a:ext uri="{FF2B5EF4-FFF2-40B4-BE49-F238E27FC236}">
                    <a16:creationId xmlns:a16="http://schemas.microsoft.com/office/drawing/2014/main" id="{3EAAC0D2-C8FF-6D4B-2A57-A4AAC9012E63}"/>
                  </a:ext>
                </a:extLst>
              </p:cNvPr>
              <p:cNvGrpSpPr/>
              <p:nvPr/>
            </p:nvGrpSpPr>
            <p:grpSpPr>
              <a:xfrm>
                <a:off x="4851601" y="1520966"/>
                <a:ext cx="394557" cy="246221"/>
                <a:chOff x="4889383" y="2758131"/>
                <a:chExt cx="394557" cy="246221"/>
              </a:xfrm>
            </p:grpSpPr>
            <p:sp>
              <p:nvSpPr>
                <p:cNvPr id="184" name="ZoneTexte 183">
                  <a:extLst>
                    <a:ext uri="{FF2B5EF4-FFF2-40B4-BE49-F238E27FC236}">
                      <a16:creationId xmlns:a16="http://schemas.microsoft.com/office/drawing/2014/main" id="{EAEC00F1-9558-B734-6943-C5426342E835}"/>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8</a:t>
                  </a:r>
                </a:p>
              </p:txBody>
            </p:sp>
            <p:cxnSp>
              <p:nvCxnSpPr>
                <p:cNvPr id="185" name="Connecteur droit 184">
                  <a:extLst>
                    <a:ext uri="{FF2B5EF4-FFF2-40B4-BE49-F238E27FC236}">
                      <a16:creationId xmlns:a16="http://schemas.microsoft.com/office/drawing/2014/main" id="{D09C5C39-5CB8-40A3-D47F-D853D76A50A7}"/>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86" name="Groupe 185">
                <a:extLst>
                  <a:ext uri="{FF2B5EF4-FFF2-40B4-BE49-F238E27FC236}">
                    <a16:creationId xmlns:a16="http://schemas.microsoft.com/office/drawing/2014/main" id="{DCDBC3E0-0225-96B8-77C4-7B8696FE295D}"/>
                  </a:ext>
                </a:extLst>
              </p:cNvPr>
              <p:cNvGrpSpPr/>
              <p:nvPr/>
            </p:nvGrpSpPr>
            <p:grpSpPr>
              <a:xfrm>
                <a:off x="4851601" y="1314772"/>
                <a:ext cx="394557" cy="246221"/>
                <a:chOff x="4889383" y="2758131"/>
                <a:chExt cx="394557" cy="246221"/>
              </a:xfrm>
            </p:grpSpPr>
            <p:sp>
              <p:nvSpPr>
                <p:cNvPr id="187" name="ZoneTexte 186">
                  <a:extLst>
                    <a:ext uri="{FF2B5EF4-FFF2-40B4-BE49-F238E27FC236}">
                      <a16:creationId xmlns:a16="http://schemas.microsoft.com/office/drawing/2014/main" id="{EF1FDF00-1641-CAA2-B86E-675CE754B463}"/>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9</a:t>
                  </a:r>
                </a:p>
              </p:txBody>
            </p:sp>
            <p:cxnSp>
              <p:nvCxnSpPr>
                <p:cNvPr id="188" name="Connecteur droit 187">
                  <a:extLst>
                    <a:ext uri="{FF2B5EF4-FFF2-40B4-BE49-F238E27FC236}">
                      <a16:creationId xmlns:a16="http://schemas.microsoft.com/office/drawing/2014/main" id="{6749ABEA-65A1-1346-0DF0-47CDF6AB1C96}"/>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189" name="Text Box 4">
                <a:extLst>
                  <a:ext uri="{FF2B5EF4-FFF2-40B4-BE49-F238E27FC236}">
                    <a16:creationId xmlns:a16="http://schemas.microsoft.com/office/drawing/2014/main" id="{D9521E4D-794D-C1B3-0A76-3273E71031BA}"/>
                  </a:ext>
                </a:extLst>
              </p:cNvPr>
              <p:cNvSpPr txBox="1">
                <a:spLocks noChangeArrowheads="1"/>
              </p:cNvSpPr>
              <p:nvPr/>
            </p:nvSpPr>
            <p:spPr bwMode="auto">
              <a:xfrm rot="16200000">
                <a:off x="4231800" y="2066023"/>
                <a:ext cx="1066751"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chemeClr val="tx1">
                        <a:lumMod val="75000"/>
                        <a:lumOff val="25000"/>
                      </a:schemeClr>
                    </a:solidFill>
                    <a:latin typeface="Arial"/>
                    <a:ea typeface="+mn-ea"/>
                    <a:cs typeface="Arial"/>
                  </a:rPr>
                  <a:t>CFU/</a:t>
                </a:r>
                <a:r>
                  <a:rPr lang="da-DK" sz="1000" dirty="0" err="1">
                    <a:solidFill>
                      <a:schemeClr val="tx1">
                        <a:lumMod val="75000"/>
                        <a:lumOff val="25000"/>
                      </a:schemeClr>
                    </a:solidFill>
                    <a:latin typeface="Arial"/>
                    <a:ea typeface="+mn-ea"/>
                    <a:cs typeface="Arial"/>
                  </a:rPr>
                  <a:t>mL</a:t>
                </a:r>
                <a:endParaRPr lang="da-DK" sz="1000" dirty="0">
                  <a:solidFill>
                    <a:schemeClr val="tx1">
                      <a:lumMod val="75000"/>
                      <a:lumOff val="25000"/>
                    </a:schemeClr>
                  </a:solidFill>
                  <a:latin typeface="Arial"/>
                  <a:ea typeface="+mn-ea"/>
                  <a:cs typeface="Arial"/>
                </a:endParaRPr>
              </a:p>
            </p:txBody>
          </p:sp>
          <p:sp>
            <p:nvSpPr>
              <p:cNvPr id="190" name="Text Box 4">
                <a:extLst>
                  <a:ext uri="{FF2B5EF4-FFF2-40B4-BE49-F238E27FC236}">
                    <a16:creationId xmlns:a16="http://schemas.microsoft.com/office/drawing/2014/main" id="{DA3499E6-3E92-295A-1700-130A20E70464}"/>
                  </a:ext>
                </a:extLst>
              </p:cNvPr>
              <p:cNvSpPr txBox="1">
                <a:spLocks noChangeArrowheads="1"/>
              </p:cNvSpPr>
              <p:nvPr/>
            </p:nvSpPr>
            <p:spPr bwMode="auto">
              <a:xfrm>
                <a:off x="5310692" y="3146798"/>
                <a:ext cx="2298760"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chemeClr val="tx1">
                        <a:lumMod val="75000"/>
                        <a:lumOff val="25000"/>
                      </a:schemeClr>
                    </a:solidFill>
                    <a:latin typeface="Arial"/>
                    <a:ea typeface="+mn-ea"/>
                    <a:cs typeface="Arial"/>
                  </a:rPr>
                  <a:t>Time in </a:t>
                </a:r>
                <a:r>
                  <a:rPr lang="da-DK" sz="1000" dirty="0" err="1">
                    <a:solidFill>
                      <a:srgbClr val="B43698"/>
                    </a:solidFill>
                    <a:latin typeface="Arial"/>
                    <a:ea typeface="+mn-ea"/>
                    <a:cs typeface="Arial"/>
                  </a:rPr>
                  <a:t>Amikacin</a:t>
                </a:r>
                <a:r>
                  <a:rPr lang="da-DK" sz="1000" dirty="0">
                    <a:solidFill>
                      <a:schemeClr val="tx1">
                        <a:lumMod val="75000"/>
                        <a:lumOff val="25000"/>
                      </a:schemeClr>
                    </a:solidFill>
                    <a:latin typeface="Arial"/>
                    <a:ea typeface="+mn-ea"/>
                    <a:cs typeface="Arial"/>
                  </a:rPr>
                  <a:t> + </a:t>
                </a:r>
                <a:r>
                  <a:rPr lang="da-DK" sz="1000" dirty="0">
                    <a:solidFill>
                      <a:srgbClr val="5E247C"/>
                    </a:solidFill>
                    <a:latin typeface="Arial"/>
                    <a:ea typeface="+mn-ea"/>
                    <a:cs typeface="Arial"/>
                  </a:rPr>
                  <a:t>Pip/</a:t>
                </a:r>
                <a:r>
                  <a:rPr lang="da-DK" sz="1000" dirty="0" err="1">
                    <a:solidFill>
                      <a:srgbClr val="5E247C"/>
                    </a:solidFill>
                    <a:latin typeface="Arial"/>
                    <a:ea typeface="+mn-ea"/>
                    <a:cs typeface="Arial"/>
                  </a:rPr>
                  <a:t>Tazo</a:t>
                </a:r>
                <a:endParaRPr lang="da-DK" sz="1000" dirty="0">
                  <a:solidFill>
                    <a:srgbClr val="5E247C"/>
                  </a:solidFill>
                  <a:latin typeface="Arial"/>
                  <a:ea typeface="+mn-ea"/>
                  <a:cs typeface="Arial"/>
                </a:endParaRPr>
              </a:p>
            </p:txBody>
          </p:sp>
          <p:cxnSp>
            <p:nvCxnSpPr>
              <p:cNvPr id="191" name="Connecteur droit 190">
                <a:extLst>
                  <a:ext uri="{FF2B5EF4-FFF2-40B4-BE49-F238E27FC236}">
                    <a16:creationId xmlns:a16="http://schemas.microsoft.com/office/drawing/2014/main" id="{B90ECC1B-37C3-7EC7-5E0A-BA2FD5CEE104}"/>
                  </a:ext>
                </a:extLst>
              </p:cNvPr>
              <p:cNvCxnSpPr/>
              <p:nvPr/>
            </p:nvCxnSpPr>
            <p:spPr>
              <a:xfrm>
                <a:off x="5252097" y="1314772"/>
                <a:ext cx="0" cy="1566469"/>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155" name="Groupe 154">
              <a:extLst>
                <a:ext uri="{FF2B5EF4-FFF2-40B4-BE49-F238E27FC236}">
                  <a16:creationId xmlns:a16="http://schemas.microsoft.com/office/drawing/2014/main" id="{3935C9F8-D2DD-F52A-0D86-F14B29E30DA7}"/>
                </a:ext>
              </a:extLst>
            </p:cNvPr>
            <p:cNvGrpSpPr/>
            <p:nvPr/>
          </p:nvGrpSpPr>
          <p:grpSpPr>
            <a:xfrm>
              <a:off x="6928379" y="2142348"/>
              <a:ext cx="892064" cy="507096"/>
              <a:chOff x="5741205" y="3768577"/>
              <a:chExt cx="892064" cy="507096"/>
            </a:xfrm>
          </p:grpSpPr>
          <p:cxnSp>
            <p:nvCxnSpPr>
              <p:cNvPr id="21" name="Connecteur droit 20">
                <a:extLst>
                  <a:ext uri="{FF2B5EF4-FFF2-40B4-BE49-F238E27FC236}">
                    <a16:creationId xmlns:a16="http://schemas.microsoft.com/office/drawing/2014/main" id="{2A5A7FB7-3F7F-12EA-9E56-EA59E49BBE7C}"/>
                  </a:ext>
                </a:extLst>
              </p:cNvPr>
              <p:cNvCxnSpPr>
                <a:cxnSpLocks/>
              </p:cNvCxnSpPr>
              <p:nvPr/>
            </p:nvCxnSpPr>
            <p:spPr>
              <a:xfrm>
                <a:off x="5741205" y="4022701"/>
                <a:ext cx="130872"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F85EF22C-D19F-FABF-B544-1F046EEFB9C7}"/>
                  </a:ext>
                </a:extLst>
              </p:cNvPr>
              <p:cNvCxnSpPr>
                <a:cxnSpLocks/>
              </p:cNvCxnSpPr>
              <p:nvPr/>
            </p:nvCxnSpPr>
            <p:spPr>
              <a:xfrm>
                <a:off x="5741205" y="3872575"/>
                <a:ext cx="130872"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CA7EB769-DECC-E586-9AEC-7D737F8B751F}"/>
                  </a:ext>
                </a:extLst>
              </p:cNvPr>
              <p:cNvSpPr>
                <a:spLocks noChangeAspect="1"/>
              </p:cNvSpPr>
              <p:nvPr/>
            </p:nvSpPr>
            <p:spPr>
              <a:xfrm>
                <a:off x="5770641" y="3988537"/>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llipse 15">
                <a:extLst>
                  <a:ext uri="{FF2B5EF4-FFF2-40B4-BE49-F238E27FC236}">
                    <a16:creationId xmlns:a16="http://schemas.microsoft.com/office/drawing/2014/main" id="{3CF4E5BB-2DCC-91A7-B83C-72CB8801D802}"/>
                  </a:ext>
                </a:extLst>
              </p:cNvPr>
              <p:cNvSpPr>
                <a:spLocks noChangeAspect="1"/>
              </p:cNvSpPr>
              <p:nvPr/>
            </p:nvSpPr>
            <p:spPr>
              <a:xfrm>
                <a:off x="5770641" y="3836575"/>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Triangle 16">
                <a:extLst>
                  <a:ext uri="{FF2B5EF4-FFF2-40B4-BE49-F238E27FC236}">
                    <a16:creationId xmlns:a16="http://schemas.microsoft.com/office/drawing/2014/main" id="{9180A925-D871-DCCC-5B3E-B192A0171B18}"/>
                  </a:ext>
                </a:extLst>
              </p:cNvPr>
              <p:cNvSpPr>
                <a:spLocks noChangeAspect="1"/>
              </p:cNvSpPr>
              <p:nvPr/>
            </p:nvSpPr>
            <p:spPr>
              <a:xfrm>
                <a:off x="5764881" y="4140499"/>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ZoneTexte 18">
                <a:extLst>
                  <a:ext uri="{FF2B5EF4-FFF2-40B4-BE49-F238E27FC236}">
                    <a16:creationId xmlns:a16="http://schemas.microsoft.com/office/drawing/2014/main" id="{4BBA2EB4-27F4-71BE-1F99-C535BC56CA47}"/>
                  </a:ext>
                </a:extLst>
              </p:cNvPr>
              <p:cNvSpPr txBox="1"/>
              <p:nvPr/>
            </p:nvSpPr>
            <p:spPr>
              <a:xfrm>
                <a:off x="5829844" y="3768577"/>
                <a:ext cx="54694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Amikacin</a:t>
                </a:r>
                <a:endParaRPr lang="fr-FR" sz="700" dirty="0">
                  <a:latin typeface="Arial" panose="020B0604020202020204" pitchFamily="34" charset="0"/>
                  <a:cs typeface="Arial" panose="020B0604020202020204" pitchFamily="34" charset="0"/>
                </a:endParaRPr>
              </a:p>
            </p:txBody>
          </p:sp>
          <p:cxnSp>
            <p:nvCxnSpPr>
              <p:cNvPr id="22" name="Connecteur droit 21">
                <a:extLst>
                  <a:ext uri="{FF2B5EF4-FFF2-40B4-BE49-F238E27FC236}">
                    <a16:creationId xmlns:a16="http://schemas.microsoft.com/office/drawing/2014/main" id="{F6820A3B-8761-27D4-A697-5DDCE2985115}"/>
                  </a:ext>
                </a:extLst>
              </p:cNvPr>
              <p:cNvCxnSpPr>
                <a:cxnSpLocks/>
              </p:cNvCxnSpPr>
              <p:nvPr/>
            </p:nvCxnSpPr>
            <p:spPr>
              <a:xfrm>
                <a:off x="5741205" y="4181925"/>
                <a:ext cx="130872"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D8F2F32C-BAF3-4677-9C65-25790C94A45D}"/>
                  </a:ext>
                </a:extLst>
              </p:cNvPr>
              <p:cNvSpPr txBox="1"/>
              <p:nvPr/>
            </p:nvSpPr>
            <p:spPr>
              <a:xfrm>
                <a:off x="5829844" y="3921448"/>
                <a:ext cx="537327"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Pip</a:t>
                </a:r>
                <a:r>
                  <a:rPr lang="fr-FR" sz="700" dirty="0">
                    <a:latin typeface="Arial" panose="020B0604020202020204" pitchFamily="34" charset="0"/>
                    <a:cs typeface="Arial" panose="020B0604020202020204" pitchFamily="34" charset="0"/>
                  </a:rPr>
                  <a:t>/</a:t>
                </a:r>
                <a:r>
                  <a:rPr lang="fr-FR" sz="700" dirty="0" err="1">
                    <a:latin typeface="Arial" panose="020B0604020202020204" pitchFamily="34" charset="0"/>
                    <a:cs typeface="Arial" panose="020B0604020202020204" pitchFamily="34" charset="0"/>
                  </a:rPr>
                  <a:t>Tazo</a:t>
                </a:r>
                <a:endParaRPr lang="fr-FR" sz="700" dirty="0">
                  <a:latin typeface="Arial" panose="020B0604020202020204" pitchFamily="34" charset="0"/>
                  <a:cs typeface="Arial" panose="020B0604020202020204" pitchFamily="34" charset="0"/>
                </a:endParaRPr>
              </a:p>
            </p:txBody>
          </p:sp>
          <p:sp>
            <p:nvSpPr>
              <p:cNvPr id="25" name="ZoneTexte 24">
                <a:extLst>
                  <a:ext uri="{FF2B5EF4-FFF2-40B4-BE49-F238E27FC236}">
                    <a16:creationId xmlns:a16="http://schemas.microsoft.com/office/drawing/2014/main" id="{0948D336-945D-F622-E815-623DEE97B404}"/>
                  </a:ext>
                </a:extLst>
              </p:cNvPr>
              <p:cNvSpPr txBox="1"/>
              <p:nvPr/>
            </p:nvSpPr>
            <p:spPr>
              <a:xfrm>
                <a:off x="5829844" y="4075618"/>
                <a:ext cx="803425"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Dual </a:t>
                </a:r>
                <a:r>
                  <a:rPr lang="fr-FR" sz="700" dirty="0" err="1">
                    <a:latin typeface="Arial" panose="020B0604020202020204" pitchFamily="34" charset="0"/>
                    <a:cs typeface="Arial" panose="020B0604020202020204" pitchFamily="34" charset="0"/>
                  </a:rPr>
                  <a:t>Treatment</a:t>
                </a:r>
                <a:endParaRPr lang="fr-FR" sz="700" dirty="0">
                  <a:latin typeface="Arial" panose="020B0604020202020204" pitchFamily="34" charset="0"/>
                  <a:cs typeface="Arial" panose="020B0604020202020204" pitchFamily="34" charset="0"/>
                </a:endParaRPr>
              </a:p>
            </p:txBody>
          </p:sp>
        </p:grpSp>
        <p:grpSp>
          <p:nvGrpSpPr>
            <p:cNvPr id="144" name="Groupe 143">
              <a:extLst>
                <a:ext uri="{FF2B5EF4-FFF2-40B4-BE49-F238E27FC236}">
                  <a16:creationId xmlns:a16="http://schemas.microsoft.com/office/drawing/2014/main" id="{E22A960C-46FF-8EE6-1143-3596A9F48C42}"/>
                </a:ext>
              </a:extLst>
            </p:cNvPr>
            <p:cNvGrpSpPr/>
            <p:nvPr/>
          </p:nvGrpSpPr>
          <p:grpSpPr>
            <a:xfrm>
              <a:off x="5509486" y="1348474"/>
              <a:ext cx="2217324" cy="1483794"/>
              <a:chOff x="5439046" y="1436542"/>
              <a:chExt cx="2217324" cy="1483794"/>
            </a:xfrm>
          </p:grpSpPr>
          <p:sp>
            <p:nvSpPr>
              <p:cNvPr id="137" name="Ellipse 136">
                <a:extLst>
                  <a:ext uri="{FF2B5EF4-FFF2-40B4-BE49-F238E27FC236}">
                    <a16:creationId xmlns:a16="http://schemas.microsoft.com/office/drawing/2014/main" id="{01934850-FE1C-A153-A540-03C9E1A18299}"/>
                  </a:ext>
                </a:extLst>
              </p:cNvPr>
              <p:cNvSpPr>
                <a:spLocks noChangeAspect="1"/>
              </p:cNvSpPr>
              <p:nvPr/>
            </p:nvSpPr>
            <p:spPr>
              <a:xfrm>
                <a:off x="5439046" y="2848336"/>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8" name="Ellipse 137">
                <a:extLst>
                  <a:ext uri="{FF2B5EF4-FFF2-40B4-BE49-F238E27FC236}">
                    <a16:creationId xmlns:a16="http://schemas.microsoft.com/office/drawing/2014/main" id="{014AE32E-EF87-148F-ECE2-FFC540CDC030}"/>
                  </a:ext>
                </a:extLst>
              </p:cNvPr>
              <p:cNvSpPr>
                <a:spLocks noChangeAspect="1"/>
              </p:cNvSpPr>
              <p:nvPr/>
            </p:nvSpPr>
            <p:spPr>
              <a:xfrm>
                <a:off x="6408712" y="1964081"/>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9" name="Ellipse 138">
                <a:extLst>
                  <a:ext uri="{FF2B5EF4-FFF2-40B4-BE49-F238E27FC236}">
                    <a16:creationId xmlns:a16="http://schemas.microsoft.com/office/drawing/2014/main" id="{C0F146E4-E994-0F35-7374-754927DCFE2F}"/>
                  </a:ext>
                </a:extLst>
              </p:cNvPr>
              <p:cNvSpPr>
                <a:spLocks noChangeAspect="1"/>
              </p:cNvSpPr>
              <p:nvPr/>
            </p:nvSpPr>
            <p:spPr>
              <a:xfrm>
                <a:off x="7584370" y="1436542"/>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1" name="Ellipse 140">
                <a:extLst>
                  <a:ext uri="{FF2B5EF4-FFF2-40B4-BE49-F238E27FC236}">
                    <a16:creationId xmlns:a16="http://schemas.microsoft.com/office/drawing/2014/main" id="{CC8A6FE4-3E12-4CD4-11B5-30C687FBCAA7}"/>
                  </a:ext>
                </a:extLst>
              </p:cNvPr>
              <p:cNvSpPr>
                <a:spLocks noChangeAspect="1"/>
              </p:cNvSpPr>
              <p:nvPr/>
            </p:nvSpPr>
            <p:spPr>
              <a:xfrm>
                <a:off x="5624940" y="2848336"/>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3" name="Forme libre 142">
                <a:extLst>
                  <a:ext uri="{FF2B5EF4-FFF2-40B4-BE49-F238E27FC236}">
                    <a16:creationId xmlns:a16="http://schemas.microsoft.com/office/drawing/2014/main" id="{E549932A-02E3-3F89-BFAA-A610137750E3}"/>
                  </a:ext>
                </a:extLst>
              </p:cNvPr>
              <p:cNvSpPr/>
              <p:nvPr/>
            </p:nvSpPr>
            <p:spPr>
              <a:xfrm>
                <a:off x="5481376" y="1477108"/>
                <a:ext cx="2145323" cy="1411793"/>
              </a:xfrm>
              <a:custGeom>
                <a:avLst/>
                <a:gdLst>
                  <a:gd name="connsiteX0" fmla="*/ 0 w 2145323"/>
                  <a:gd name="connsiteY0" fmla="*/ 1411793 h 1411793"/>
                  <a:gd name="connsiteX1" fmla="*/ 190919 w 2145323"/>
                  <a:gd name="connsiteY1" fmla="*/ 1411793 h 1411793"/>
                  <a:gd name="connsiteX2" fmla="*/ 969666 w 2145323"/>
                  <a:gd name="connsiteY2" fmla="*/ 527538 h 1411793"/>
                  <a:gd name="connsiteX3" fmla="*/ 2145323 w 2145323"/>
                  <a:gd name="connsiteY3" fmla="*/ 0 h 1411793"/>
                </a:gdLst>
                <a:ahLst/>
                <a:cxnLst>
                  <a:cxn ang="0">
                    <a:pos x="connsiteX0" y="connsiteY0"/>
                  </a:cxn>
                  <a:cxn ang="0">
                    <a:pos x="connsiteX1" y="connsiteY1"/>
                  </a:cxn>
                  <a:cxn ang="0">
                    <a:pos x="connsiteX2" y="connsiteY2"/>
                  </a:cxn>
                  <a:cxn ang="0">
                    <a:pos x="connsiteX3" y="connsiteY3"/>
                  </a:cxn>
                </a:cxnLst>
                <a:rect l="l" t="t" r="r" b="b"/>
                <a:pathLst>
                  <a:path w="2145323" h="1411793">
                    <a:moveTo>
                      <a:pt x="0" y="1411793"/>
                    </a:moveTo>
                    <a:lnTo>
                      <a:pt x="190919" y="1411793"/>
                    </a:lnTo>
                    <a:lnTo>
                      <a:pt x="969666" y="527538"/>
                    </a:lnTo>
                    <a:lnTo>
                      <a:pt x="2145323" y="0"/>
                    </a:lnTo>
                  </a:path>
                </a:pathLst>
              </a:custGeom>
              <a:noFill/>
              <a:ln w="19050">
                <a:solidFill>
                  <a:srgbClr val="B436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53" name="Groupe 152">
              <a:extLst>
                <a:ext uri="{FF2B5EF4-FFF2-40B4-BE49-F238E27FC236}">
                  <a16:creationId xmlns:a16="http://schemas.microsoft.com/office/drawing/2014/main" id="{D67525ED-1FAB-D7E3-E734-AECB322A563B}"/>
                </a:ext>
              </a:extLst>
            </p:cNvPr>
            <p:cNvGrpSpPr/>
            <p:nvPr/>
          </p:nvGrpSpPr>
          <p:grpSpPr>
            <a:xfrm>
              <a:off x="5293446" y="1294039"/>
              <a:ext cx="2433364" cy="1127077"/>
              <a:chOff x="5223006" y="1382107"/>
              <a:chExt cx="2433364" cy="1127077"/>
            </a:xfrm>
          </p:grpSpPr>
          <p:sp>
            <p:nvSpPr>
              <p:cNvPr id="145" name="Rectangle 144">
                <a:extLst>
                  <a:ext uri="{FF2B5EF4-FFF2-40B4-BE49-F238E27FC236}">
                    <a16:creationId xmlns:a16="http://schemas.microsoft.com/office/drawing/2014/main" id="{25D111B3-C28E-49BF-1CBE-59731E4C1F39}"/>
                  </a:ext>
                </a:extLst>
              </p:cNvPr>
              <p:cNvSpPr>
                <a:spLocks noChangeAspect="1"/>
              </p:cNvSpPr>
              <p:nvPr/>
            </p:nvSpPr>
            <p:spPr>
              <a:xfrm>
                <a:off x="7584370" y="147254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6" name="Rectangle 145">
                <a:extLst>
                  <a:ext uri="{FF2B5EF4-FFF2-40B4-BE49-F238E27FC236}">
                    <a16:creationId xmlns:a16="http://schemas.microsoft.com/office/drawing/2014/main" id="{BE34E654-AA85-2128-08DA-85315D124E59}"/>
                  </a:ext>
                </a:extLst>
              </p:cNvPr>
              <p:cNvSpPr>
                <a:spLocks noChangeAspect="1"/>
              </p:cNvSpPr>
              <p:nvPr/>
            </p:nvSpPr>
            <p:spPr>
              <a:xfrm>
                <a:off x="6408712" y="1382107"/>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7" name="Rectangle 146">
                <a:extLst>
                  <a:ext uri="{FF2B5EF4-FFF2-40B4-BE49-F238E27FC236}">
                    <a16:creationId xmlns:a16="http://schemas.microsoft.com/office/drawing/2014/main" id="{74A986AC-FB83-7950-BC95-36ABB8DB6FE6}"/>
                  </a:ext>
                </a:extLst>
              </p:cNvPr>
              <p:cNvSpPr>
                <a:spLocks noChangeAspect="1"/>
              </p:cNvSpPr>
              <p:nvPr/>
            </p:nvSpPr>
            <p:spPr>
              <a:xfrm>
                <a:off x="5624940" y="1824235"/>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8" name="Rectangle 147">
                <a:extLst>
                  <a:ext uri="{FF2B5EF4-FFF2-40B4-BE49-F238E27FC236}">
                    <a16:creationId xmlns:a16="http://schemas.microsoft.com/office/drawing/2014/main" id="{97936B85-D739-0315-BE84-A4C35738A360}"/>
                  </a:ext>
                </a:extLst>
              </p:cNvPr>
              <p:cNvSpPr>
                <a:spLocks noChangeAspect="1"/>
              </p:cNvSpPr>
              <p:nvPr/>
            </p:nvSpPr>
            <p:spPr>
              <a:xfrm>
                <a:off x="5519433" y="2155831"/>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9" name="Rectangle 148">
                <a:extLst>
                  <a:ext uri="{FF2B5EF4-FFF2-40B4-BE49-F238E27FC236}">
                    <a16:creationId xmlns:a16="http://schemas.microsoft.com/office/drawing/2014/main" id="{BB154063-F8FE-AF25-E153-FC5B8308C5FA}"/>
                  </a:ext>
                </a:extLst>
              </p:cNvPr>
              <p:cNvSpPr>
                <a:spLocks noChangeAspect="1"/>
              </p:cNvSpPr>
              <p:nvPr/>
            </p:nvSpPr>
            <p:spPr>
              <a:xfrm>
                <a:off x="5434022" y="2437184"/>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0" name="Rectangle 149">
                <a:extLst>
                  <a:ext uri="{FF2B5EF4-FFF2-40B4-BE49-F238E27FC236}">
                    <a16:creationId xmlns:a16="http://schemas.microsoft.com/office/drawing/2014/main" id="{B5D8D402-424B-3D40-898F-A06BDD347B22}"/>
                  </a:ext>
                </a:extLst>
              </p:cNvPr>
              <p:cNvSpPr>
                <a:spLocks noChangeAspect="1"/>
              </p:cNvSpPr>
              <p:nvPr/>
            </p:nvSpPr>
            <p:spPr>
              <a:xfrm>
                <a:off x="5323490" y="2050323"/>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1" name="Rectangle 150">
                <a:extLst>
                  <a:ext uri="{FF2B5EF4-FFF2-40B4-BE49-F238E27FC236}">
                    <a16:creationId xmlns:a16="http://schemas.microsoft.com/office/drawing/2014/main" id="{56D75E8F-273C-1EFC-8967-BEA41BC5C4F3}"/>
                  </a:ext>
                </a:extLst>
              </p:cNvPr>
              <p:cNvSpPr>
                <a:spLocks noChangeAspect="1"/>
              </p:cNvSpPr>
              <p:nvPr/>
            </p:nvSpPr>
            <p:spPr>
              <a:xfrm>
                <a:off x="5223006" y="2030226"/>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2" name="Forme libre 151">
                <a:extLst>
                  <a:ext uri="{FF2B5EF4-FFF2-40B4-BE49-F238E27FC236}">
                    <a16:creationId xmlns:a16="http://schemas.microsoft.com/office/drawing/2014/main" id="{0B945D33-AA2A-77F1-00F2-60B2A24ABDB5}"/>
                  </a:ext>
                </a:extLst>
              </p:cNvPr>
              <p:cNvSpPr/>
              <p:nvPr/>
            </p:nvSpPr>
            <p:spPr>
              <a:xfrm>
                <a:off x="5250264" y="1421842"/>
                <a:ext cx="2376435" cy="1045028"/>
              </a:xfrm>
              <a:custGeom>
                <a:avLst/>
                <a:gdLst>
                  <a:gd name="connsiteX0" fmla="*/ 2376435 w 2376435"/>
                  <a:gd name="connsiteY0" fmla="*/ 90435 h 1045028"/>
                  <a:gd name="connsiteX1" fmla="*/ 1180681 w 2376435"/>
                  <a:gd name="connsiteY1" fmla="*/ 0 h 1045028"/>
                  <a:gd name="connsiteX2" fmla="*/ 406958 w 2376435"/>
                  <a:gd name="connsiteY2" fmla="*/ 437103 h 1045028"/>
                  <a:gd name="connsiteX3" fmla="*/ 316523 w 2376435"/>
                  <a:gd name="connsiteY3" fmla="*/ 773723 h 1045028"/>
                  <a:gd name="connsiteX4" fmla="*/ 216039 w 2376435"/>
                  <a:gd name="connsiteY4" fmla="*/ 1045028 h 1045028"/>
                  <a:gd name="connsiteX5" fmla="*/ 110532 w 2376435"/>
                  <a:gd name="connsiteY5" fmla="*/ 668215 h 1045028"/>
                  <a:gd name="connsiteX6" fmla="*/ 0 w 2376435"/>
                  <a:gd name="connsiteY6" fmla="*/ 648118 h 10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6435" h="1045028">
                    <a:moveTo>
                      <a:pt x="2376435" y="90435"/>
                    </a:moveTo>
                    <a:lnTo>
                      <a:pt x="1180681" y="0"/>
                    </a:lnTo>
                    <a:lnTo>
                      <a:pt x="406958" y="437103"/>
                    </a:lnTo>
                    <a:lnTo>
                      <a:pt x="316523" y="773723"/>
                    </a:lnTo>
                    <a:lnTo>
                      <a:pt x="216039" y="1045028"/>
                    </a:lnTo>
                    <a:lnTo>
                      <a:pt x="110532" y="668215"/>
                    </a:lnTo>
                    <a:lnTo>
                      <a:pt x="0" y="648118"/>
                    </a:ln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63" name="Groupe 162">
              <a:extLst>
                <a:ext uri="{FF2B5EF4-FFF2-40B4-BE49-F238E27FC236}">
                  <a16:creationId xmlns:a16="http://schemas.microsoft.com/office/drawing/2014/main" id="{87F6758A-5D96-75CF-26BB-2AEE1169E488}"/>
                </a:ext>
              </a:extLst>
            </p:cNvPr>
            <p:cNvGrpSpPr/>
            <p:nvPr/>
          </p:nvGrpSpPr>
          <p:grpSpPr>
            <a:xfrm>
              <a:off x="5279678" y="1929325"/>
              <a:ext cx="2444883" cy="895965"/>
              <a:chOff x="5209238" y="2017393"/>
              <a:chExt cx="2444883" cy="895965"/>
            </a:xfrm>
          </p:grpSpPr>
          <p:sp>
            <p:nvSpPr>
              <p:cNvPr id="154" name="Triangle 153">
                <a:extLst>
                  <a:ext uri="{FF2B5EF4-FFF2-40B4-BE49-F238E27FC236}">
                    <a16:creationId xmlns:a16="http://schemas.microsoft.com/office/drawing/2014/main" id="{41A5AA33-5734-987D-268D-BF0C9B6779CC}"/>
                  </a:ext>
                </a:extLst>
              </p:cNvPr>
              <p:cNvSpPr>
                <a:spLocks noChangeAspect="1"/>
              </p:cNvSpPr>
              <p:nvPr/>
            </p:nvSpPr>
            <p:spPr>
              <a:xfrm>
                <a:off x="5209238" y="2017393"/>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6" name="Triangle 155">
                <a:extLst>
                  <a:ext uri="{FF2B5EF4-FFF2-40B4-BE49-F238E27FC236}">
                    <a16:creationId xmlns:a16="http://schemas.microsoft.com/office/drawing/2014/main" id="{FDF351B0-CDC2-30AE-C15C-69A3C826A9E6}"/>
                  </a:ext>
                </a:extLst>
              </p:cNvPr>
              <p:cNvSpPr>
                <a:spLocks noChangeAspect="1"/>
              </p:cNvSpPr>
              <p:nvPr/>
            </p:nvSpPr>
            <p:spPr>
              <a:xfrm>
                <a:off x="5274552" y="266551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7" name="Triangle 156">
                <a:extLst>
                  <a:ext uri="{FF2B5EF4-FFF2-40B4-BE49-F238E27FC236}">
                    <a16:creationId xmlns:a16="http://schemas.microsoft.com/office/drawing/2014/main" id="{D7352ED3-C70B-300F-8EA4-E719DBE4F377}"/>
                  </a:ext>
                </a:extLst>
              </p:cNvPr>
              <p:cNvSpPr>
                <a:spLocks noChangeAspect="1"/>
              </p:cNvSpPr>
              <p:nvPr/>
            </p:nvSpPr>
            <p:spPr>
              <a:xfrm>
                <a:off x="5324794" y="2841358"/>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8" name="Triangle 157">
                <a:extLst>
                  <a:ext uri="{FF2B5EF4-FFF2-40B4-BE49-F238E27FC236}">
                    <a16:creationId xmlns:a16="http://schemas.microsoft.com/office/drawing/2014/main" id="{9944A213-8EB0-7D21-3E27-5DC749248F37}"/>
                  </a:ext>
                </a:extLst>
              </p:cNvPr>
              <p:cNvSpPr>
                <a:spLocks noChangeAspect="1"/>
              </p:cNvSpPr>
              <p:nvPr/>
            </p:nvSpPr>
            <p:spPr>
              <a:xfrm>
                <a:off x="5425278" y="2755947"/>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9" name="Triangle 158">
                <a:extLst>
                  <a:ext uri="{FF2B5EF4-FFF2-40B4-BE49-F238E27FC236}">
                    <a16:creationId xmlns:a16="http://schemas.microsoft.com/office/drawing/2014/main" id="{136BD2A5-4881-38AF-866E-0840E9D4F369}"/>
                  </a:ext>
                </a:extLst>
              </p:cNvPr>
              <p:cNvSpPr>
                <a:spLocks noChangeAspect="1"/>
              </p:cNvSpPr>
              <p:nvPr/>
            </p:nvSpPr>
            <p:spPr>
              <a:xfrm>
                <a:off x="5621221" y="2831310"/>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0" name="Triangle 159">
                <a:extLst>
                  <a:ext uri="{FF2B5EF4-FFF2-40B4-BE49-F238E27FC236}">
                    <a16:creationId xmlns:a16="http://schemas.microsoft.com/office/drawing/2014/main" id="{4491EEE1-25E1-4711-9F93-F609AEE77DC4}"/>
                  </a:ext>
                </a:extLst>
              </p:cNvPr>
              <p:cNvSpPr>
                <a:spLocks noChangeAspect="1"/>
              </p:cNvSpPr>
              <p:nvPr/>
            </p:nvSpPr>
            <p:spPr>
              <a:xfrm>
                <a:off x="6404992" y="2831310"/>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1" name="Triangle 160">
                <a:extLst>
                  <a:ext uri="{FF2B5EF4-FFF2-40B4-BE49-F238E27FC236}">
                    <a16:creationId xmlns:a16="http://schemas.microsoft.com/office/drawing/2014/main" id="{6D2C4E8B-89FD-63B4-91A9-95FAB1DE250C}"/>
                  </a:ext>
                </a:extLst>
              </p:cNvPr>
              <p:cNvSpPr>
                <a:spLocks noChangeAspect="1"/>
              </p:cNvSpPr>
              <p:nvPr/>
            </p:nvSpPr>
            <p:spPr>
              <a:xfrm>
                <a:off x="7570601" y="2831310"/>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2" name="Forme libre 161">
                <a:extLst>
                  <a:ext uri="{FF2B5EF4-FFF2-40B4-BE49-F238E27FC236}">
                    <a16:creationId xmlns:a16="http://schemas.microsoft.com/office/drawing/2014/main" id="{05D5E513-195F-2B34-68DF-17A8076F0EC3}"/>
                  </a:ext>
                </a:extLst>
              </p:cNvPr>
              <p:cNvSpPr/>
              <p:nvPr/>
            </p:nvSpPr>
            <p:spPr>
              <a:xfrm>
                <a:off x="5250264" y="2064936"/>
                <a:ext cx="2376435" cy="823965"/>
              </a:xfrm>
              <a:custGeom>
                <a:avLst/>
                <a:gdLst>
                  <a:gd name="connsiteX0" fmla="*/ 0 w 2376435"/>
                  <a:gd name="connsiteY0" fmla="*/ 0 h 823965"/>
                  <a:gd name="connsiteX1" fmla="*/ 65314 w 2376435"/>
                  <a:gd name="connsiteY1" fmla="*/ 663191 h 823965"/>
                  <a:gd name="connsiteX2" fmla="*/ 120580 w 2376435"/>
                  <a:gd name="connsiteY2" fmla="*/ 823965 h 823965"/>
                  <a:gd name="connsiteX3" fmla="*/ 231112 w 2376435"/>
                  <a:gd name="connsiteY3" fmla="*/ 718457 h 823965"/>
                  <a:gd name="connsiteX4" fmla="*/ 411982 w 2376435"/>
                  <a:gd name="connsiteY4" fmla="*/ 818941 h 823965"/>
                  <a:gd name="connsiteX5" fmla="*/ 2376435 w 2376435"/>
                  <a:gd name="connsiteY5" fmla="*/ 818941 h 82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6435" h="823965">
                    <a:moveTo>
                      <a:pt x="0" y="0"/>
                    </a:moveTo>
                    <a:lnTo>
                      <a:pt x="65314" y="663191"/>
                    </a:lnTo>
                    <a:lnTo>
                      <a:pt x="120580" y="823965"/>
                    </a:lnTo>
                    <a:lnTo>
                      <a:pt x="231112" y="718457"/>
                    </a:lnTo>
                    <a:lnTo>
                      <a:pt x="411982" y="818941"/>
                    </a:lnTo>
                    <a:lnTo>
                      <a:pt x="2376435" y="818941"/>
                    </a:lnTo>
                  </a:path>
                </a:pathLst>
              </a:custGeom>
              <a:noFill/>
              <a:ln w="19050">
                <a:solidFill>
                  <a:srgbClr val="BDBCB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grpSp>
        <p:nvGrpSpPr>
          <p:cNvPr id="445" name="Groupe 444">
            <a:extLst>
              <a:ext uri="{FF2B5EF4-FFF2-40B4-BE49-F238E27FC236}">
                <a16:creationId xmlns:a16="http://schemas.microsoft.com/office/drawing/2014/main" id="{7DB18FF0-ACA5-B743-2A2E-31861461F467}"/>
              </a:ext>
            </a:extLst>
          </p:cNvPr>
          <p:cNvGrpSpPr/>
          <p:nvPr/>
        </p:nvGrpSpPr>
        <p:grpSpPr>
          <a:xfrm>
            <a:off x="8590725" y="1154939"/>
            <a:ext cx="3370459" cy="2150012"/>
            <a:chOff x="8411169" y="1098730"/>
            <a:chExt cx="3370459" cy="2150012"/>
          </a:xfrm>
        </p:grpSpPr>
        <p:grpSp>
          <p:nvGrpSpPr>
            <p:cNvPr id="399" name="Groupe 398">
              <a:extLst>
                <a:ext uri="{FF2B5EF4-FFF2-40B4-BE49-F238E27FC236}">
                  <a16:creationId xmlns:a16="http://schemas.microsoft.com/office/drawing/2014/main" id="{0211C377-2660-C7FC-D1BD-AB09BD45FAC7}"/>
                </a:ext>
              </a:extLst>
            </p:cNvPr>
            <p:cNvGrpSpPr/>
            <p:nvPr/>
          </p:nvGrpSpPr>
          <p:grpSpPr>
            <a:xfrm>
              <a:off x="8411169" y="1194746"/>
              <a:ext cx="3176344" cy="2053996"/>
              <a:chOff x="8411169" y="1194746"/>
              <a:chExt cx="3176344" cy="2053996"/>
            </a:xfrm>
          </p:grpSpPr>
          <p:grpSp>
            <p:nvGrpSpPr>
              <p:cNvPr id="400" name="Groupe 399">
                <a:extLst>
                  <a:ext uri="{FF2B5EF4-FFF2-40B4-BE49-F238E27FC236}">
                    <a16:creationId xmlns:a16="http://schemas.microsoft.com/office/drawing/2014/main" id="{EAA55C1F-73A8-2548-423A-69004F5D2783}"/>
                  </a:ext>
                </a:extLst>
              </p:cNvPr>
              <p:cNvGrpSpPr/>
              <p:nvPr/>
            </p:nvGrpSpPr>
            <p:grpSpPr>
              <a:xfrm>
                <a:off x="8741989" y="2670063"/>
                <a:ext cx="423410" cy="246221"/>
                <a:chOff x="4860530" y="2758131"/>
                <a:chExt cx="423410" cy="246221"/>
              </a:xfrm>
            </p:grpSpPr>
            <p:sp>
              <p:nvSpPr>
                <p:cNvPr id="443" name="ZoneTexte 442">
                  <a:extLst>
                    <a:ext uri="{FF2B5EF4-FFF2-40B4-BE49-F238E27FC236}">
                      <a16:creationId xmlns:a16="http://schemas.microsoft.com/office/drawing/2014/main" id="{D0EA7CBB-98D0-0C9D-5ACB-F809C4FF1236}"/>
                    </a:ext>
                  </a:extLst>
                </p:cNvPr>
                <p:cNvSpPr txBox="1"/>
                <p:nvPr/>
              </p:nvSpPr>
              <p:spPr>
                <a:xfrm>
                  <a:off x="4860530" y="2758131"/>
                  <a:ext cx="402674"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-6</a:t>
                  </a:r>
                </a:p>
              </p:txBody>
            </p:sp>
            <p:cxnSp>
              <p:nvCxnSpPr>
                <p:cNvPr id="444" name="Connecteur droit 443">
                  <a:extLst>
                    <a:ext uri="{FF2B5EF4-FFF2-40B4-BE49-F238E27FC236}">
                      <a16:creationId xmlns:a16="http://schemas.microsoft.com/office/drawing/2014/main" id="{3DC70C86-6DAA-8822-9306-FDAD6F07C8CA}"/>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1" name="Groupe 400">
                <a:extLst>
                  <a:ext uri="{FF2B5EF4-FFF2-40B4-BE49-F238E27FC236}">
                    <a16:creationId xmlns:a16="http://schemas.microsoft.com/office/drawing/2014/main" id="{6254FFA6-AE94-8D0A-FEF0-1D5A3FC28F48}"/>
                  </a:ext>
                </a:extLst>
              </p:cNvPr>
              <p:cNvGrpSpPr/>
              <p:nvPr/>
            </p:nvGrpSpPr>
            <p:grpSpPr>
              <a:xfrm>
                <a:off x="8723012" y="2424176"/>
                <a:ext cx="437838" cy="246221"/>
                <a:chOff x="4846102" y="2758131"/>
                <a:chExt cx="437838" cy="246221"/>
              </a:xfrm>
            </p:grpSpPr>
            <p:sp>
              <p:nvSpPr>
                <p:cNvPr id="441" name="ZoneTexte 440">
                  <a:extLst>
                    <a:ext uri="{FF2B5EF4-FFF2-40B4-BE49-F238E27FC236}">
                      <a16:creationId xmlns:a16="http://schemas.microsoft.com/office/drawing/2014/main" id="{0983CE74-A3AC-274C-2358-7F7BA1CA3DCE}"/>
                    </a:ext>
                  </a:extLst>
                </p:cNvPr>
                <p:cNvSpPr txBox="1"/>
                <p:nvPr/>
              </p:nvSpPr>
              <p:spPr>
                <a:xfrm>
                  <a:off x="4846102" y="2758131"/>
                  <a:ext cx="417102"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-5</a:t>
                  </a:r>
                </a:p>
              </p:txBody>
            </p:sp>
            <p:cxnSp>
              <p:nvCxnSpPr>
                <p:cNvPr id="442" name="Connecteur droit 441">
                  <a:extLst>
                    <a:ext uri="{FF2B5EF4-FFF2-40B4-BE49-F238E27FC236}">
                      <a16:creationId xmlns:a16="http://schemas.microsoft.com/office/drawing/2014/main" id="{648361DD-A8D4-AB19-55F3-3710C4A80DC4}"/>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2" name="Groupe 401">
                <a:extLst>
                  <a:ext uri="{FF2B5EF4-FFF2-40B4-BE49-F238E27FC236}">
                    <a16:creationId xmlns:a16="http://schemas.microsoft.com/office/drawing/2014/main" id="{7A7B179D-332F-96AC-2129-0EBA9F967134}"/>
                  </a:ext>
                </a:extLst>
              </p:cNvPr>
              <p:cNvGrpSpPr/>
              <p:nvPr/>
            </p:nvGrpSpPr>
            <p:grpSpPr>
              <a:xfrm>
                <a:off x="8723012" y="2178290"/>
                <a:ext cx="437838" cy="246221"/>
                <a:chOff x="4846102" y="2758131"/>
                <a:chExt cx="437838" cy="246221"/>
              </a:xfrm>
            </p:grpSpPr>
            <p:sp>
              <p:nvSpPr>
                <p:cNvPr id="439" name="ZoneTexte 438">
                  <a:extLst>
                    <a:ext uri="{FF2B5EF4-FFF2-40B4-BE49-F238E27FC236}">
                      <a16:creationId xmlns:a16="http://schemas.microsoft.com/office/drawing/2014/main" id="{E0530FEA-3F87-0CC6-3DA6-50438EB95AA2}"/>
                    </a:ext>
                  </a:extLst>
                </p:cNvPr>
                <p:cNvSpPr txBox="1"/>
                <p:nvPr/>
              </p:nvSpPr>
              <p:spPr>
                <a:xfrm>
                  <a:off x="4846102" y="2758131"/>
                  <a:ext cx="417102"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-4</a:t>
                  </a:r>
                </a:p>
              </p:txBody>
            </p:sp>
            <p:cxnSp>
              <p:nvCxnSpPr>
                <p:cNvPr id="440" name="Connecteur droit 439">
                  <a:extLst>
                    <a:ext uri="{FF2B5EF4-FFF2-40B4-BE49-F238E27FC236}">
                      <a16:creationId xmlns:a16="http://schemas.microsoft.com/office/drawing/2014/main" id="{34C7BA96-3D86-5D71-0AF1-CB02AD5FE1D4}"/>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3" name="Groupe 402">
                <a:extLst>
                  <a:ext uri="{FF2B5EF4-FFF2-40B4-BE49-F238E27FC236}">
                    <a16:creationId xmlns:a16="http://schemas.microsoft.com/office/drawing/2014/main" id="{96AC67C0-94DF-3D3C-FEB9-6690E323D696}"/>
                  </a:ext>
                </a:extLst>
              </p:cNvPr>
              <p:cNvGrpSpPr/>
              <p:nvPr/>
            </p:nvGrpSpPr>
            <p:grpSpPr>
              <a:xfrm>
                <a:off x="8737440" y="1932404"/>
                <a:ext cx="423410" cy="246221"/>
                <a:chOff x="4860530" y="2758131"/>
                <a:chExt cx="423410" cy="246221"/>
              </a:xfrm>
            </p:grpSpPr>
            <p:sp>
              <p:nvSpPr>
                <p:cNvPr id="437" name="ZoneTexte 436">
                  <a:extLst>
                    <a:ext uri="{FF2B5EF4-FFF2-40B4-BE49-F238E27FC236}">
                      <a16:creationId xmlns:a16="http://schemas.microsoft.com/office/drawing/2014/main" id="{414FC3BF-2CCF-6924-1B17-3C0822F0A4A0}"/>
                    </a:ext>
                  </a:extLst>
                </p:cNvPr>
                <p:cNvSpPr txBox="1"/>
                <p:nvPr/>
              </p:nvSpPr>
              <p:spPr>
                <a:xfrm>
                  <a:off x="4860530" y="2758131"/>
                  <a:ext cx="402674"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-3</a:t>
                  </a:r>
                </a:p>
              </p:txBody>
            </p:sp>
            <p:cxnSp>
              <p:nvCxnSpPr>
                <p:cNvPr id="438" name="Connecteur droit 437">
                  <a:extLst>
                    <a:ext uri="{FF2B5EF4-FFF2-40B4-BE49-F238E27FC236}">
                      <a16:creationId xmlns:a16="http://schemas.microsoft.com/office/drawing/2014/main" id="{F725B7DF-8BF0-835E-6440-4D31FE40BC1F}"/>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4" name="Groupe 403">
                <a:extLst>
                  <a:ext uri="{FF2B5EF4-FFF2-40B4-BE49-F238E27FC236}">
                    <a16:creationId xmlns:a16="http://schemas.microsoft.com/office/drawing/2014/main" id="{028C75D5-759B-2721-89AE-45B30F30EF3D}"/>
                  </a:ext>
                </a:extLst>
              </p:cNvPr>
              <p:cNvGrpSpPr/>
              <p:nvPr/>
            </p:nvGrpSpPr>
            <p:grpSpPr>
              <a:xfrm>
                <a:off x="8737440" y="1686518"/>
                <a:ext cx="423410" cy="246221"/>
                <a:chOff x="4860530" y="2758131"/>
                <a:chExt cx="423410" cy="246221"/>
              </a:xfrm>
            </p:grpSpPr>
            <p:sp>
              <p:nvSpPr>
                <p:cNvPr id="435" name="ZoneTexte 434">
                  <a:extLst>
                    <a:ext uri="{FF2B5EF4-FFF2-40B4-BE49-F238E27FC236}">
                      <a16:creationId xmlns:a16="http://schemas.microsoft.com/office/drawing/2014/main" id="{795A564D-02ED-F9B5-CE26-66C44DA0DA3A}"/>
                    </a:ext>
                  </a:extLst>
                </p:cNvPr>
                <p:cNvSpPr txBox="1"/>
                <p:nvPr/>
              </p:nvSpPr>
              <p:spPr>
                <a:xfrm>
                  <a:off x="4860530" y="2758131"/>
                  <a:ext cx="402674"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-2</a:t>
                  </a:r>
                </a:p>
              </p:txBody>
            </p:sp>
            <p:cxnSp>
              <p:nvCxnSpPr>
                <p:cNvPr id="436" name="Connecteur droit 435">
                  <a:extLst>
                    <a:ext uri="{FF2B5EF4-FFF2-40B4-BE49-F238E27FC236}">
                      <a16:creationId xmlns:a16="http://schemas.microsoft.com/office/drawing/2014/main" id="{FDE514F8-FEDB-8EC1-74F5-2413DAD4D52A}"/>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5" name="Groupe 404">
                <a:extLst>
                  <a:ext uri="{FF2B5EF4-FFF2-40B4-BE49-F238E27FC236}">
                    <a16:creationId xmlns:a16="http://schemas.microsoft.com/office/drawing/2014/main" id="{C0FB0053-BA8D-D320-9A36-4C984EA53772}"/>
                  </a:ext>
                </a:extLst>
              </p:cNvPr>
              <p:cNvGrpSpPr/>
              <p:nvPr/>
            </p:nvGrpSpPr>
            <p:grpSpPr>
              <a:xfrm>
                <a:off x="8737440" y="1440632"/>
                <a:ext cx="423410" cy="246221"/>
                <a:chOff x="4860530" y="2758131"/>
                <a:chExt cx="423410" cy="246221"/>
              </a:xfrm>
            </p:grpSpPr>
            <p:sp>
              <p:nvSpPr>
                <p:cNvPr id="433" name="ZoneTexte 432">
                  <a:extLst>
                    <a:ext uri="{FF2B5EF4-FFF2-40B4-BE49-F238E27FC236}">
                      <a16:creationId xmlns:a16="http://schemas.microsoft.com/office/drawing/2014/main" id="{DE9FB210-7777-30F4-6191-585C11469214}"/>
                    </a:ext>
                  </a:extLst>
                </p:cNvPr>
                <p:cNvSpPr txBox="1"/>
                <p:nvPr/>
              </p:nvSpPr>
              <p:spPr>
                <a:xfrm>
                  <a:off x="4860530" y="2758131"/>
                  <a:ext cx="402674"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-1</a:t>
                  </a:r>
                </a:p>
              </p:txBody>
            </p:sp>
            <p:cxnSp>
              <p:nvCxnSpPr>
                <p:cNvPr id="434" name="Connecteur droit 433">
                  <a:extLst>
                    <a:ext uri="{FF2B5EF4-FFF2-40B4-BE49-F238E27FC236}">
                      <a16:creationId xmlns:a16="http://schemas.microsoft.com/office/drawing/2014/main" id="{619EBDB8-7AAF-933F-57D1-EE81E762D363}"/>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06" name="Groupe 405">
                <a:extLst>
                  <a:ext uri="{FF2B5EF4-FFF2-40B4-BE49-F238E27FC236}">
                    <a16:creationId xmlns:a16="http://schemas.microsoft.com/office/drawing/2014/main" id="{B6C78F62-1DE9-10D8-4332-CE395ABDECA1}"/>
                  </a:ext>
                </a:extLst>
              </p:cNvPr>
              <p:cNvGrpSpPr/>
              <p:nvPr/>
            </p:nvGrpSpPr>
            <p:grpSpPr>
              <a:xfrm>
                <a:off x="8766293" y="1194746"/>
                <a:ext cx="394557" cy="246221"/>
                <a:chOff x="4889383" y="2758131"/>
                <a:chExt cx="394557" cy="246221"/>
              </a:xfrm>
            </p:grpSpPr>
            <p:sp>
              <p:nvSpPr>
                <p:cNvPr id="431" name="ZoneTexte 430">
                  <a:extLst>
                    <a:ext uri="{FF2B5EF4-FFF2-40B4-BE49-F238E27FC236}">
                      <a16:creationId xmlns:a16="http://schemas.microsoft.com/office/drawing/2014/main" id="{CE70926C-9EE0-009F-3F40-1C4D87950FD1}"/>
                    </a:ext>
                  </a:extLst>
                </p:cNvPr>
                <p:cNvSpPr txBox="1"/>
                <p:nvPr/>
              </p:nvSpPr>
              <p:spPr>
                <a:xfrm>
                  <a:off x="4889383" y="2758131"/>
                  <a:ext cx="373821" cy="246221"/>
                </a:xfrm>
                <a:prstGeom prst="rect">
                  <a:avLst/>
                </a:prstGeom>
                <a:noFill/>
              </p:spPr>
              <p:txBody>
                <a:bodyPr wrap="none" rtlCol="0">
                  <a:spAutoFit/>
                </a:bodyPr>
                <a:lstStyle/>
                <a:p>
                  <a:pPr algn="r"/>
                  <a:r>
                    <a:rPr lang="fr-FR" sz="1000" dirty="0">
                      <a:solidFill>
                        <a:schemeClr val="tx1">
                          <a:lumMod val="75000"/>
                          <a:lumOff val="25000"/>
                        </a:schemeClr>
                      </a:solidFill>
                      <a:latin typeface="Arial" panose="020B0604020202020204" pitchFamily="34" charset="0"/>
                      <a:cs typeface="Arial" panose="020B0604020202020204" pitchFamily="34" charset="0"/>
                    </a:rPr>
                    <a:t>10</a:t>
                  </a:r>
                  <a:r>
                    <a:rPr lang="fr-FR" sz="1000" baseline="30000" dirty="0">
                      <a:solidFill>
                        <a:schemeClr val="tx1">
                          <a:lumMod val="75000"/>
                          <a:lumOff val="25000"/>
                        </a:schemeClr>
                      </a:solidFill>
                      <a:latin typeface="Arial" panose="020B0604020202020204" pitchFamily="34" charset="0"/>
                      <a:cs typeface="Arial" panose="020B0604020202020204" pitchFamily="34" charset="0"/>
                    </a:rPr>
                    <a:t>0</a:t>
                  </a:r>
                </a:p>
              </p:txBody>
            </p:sp>
            <p:cxnSp>
              <p:nvCxnSpPr>
                <p:cNvPr id="432" name="Connecteur droit 431">
                  <a:extLst>
                    <a:ext uri="{FF2B5EF4-FFF2-40B4-BE49-F238E27FC236}">
                      <a16:creationId xmlns:a16="http://schemas.microsoft.com/office/drawing/2014/main" id="{6B5A108D-B543-83DB-1736-B30C4B5F2C9E}"/>
                    </a:ext>
                  </a:extLst>
                </p:cNvPr>
                <p:cNvCxnSpPr/>
                <p:nvPr/>
              </p:nvCxnSpPr>
              <p:spPr>
                <a:xfrm>
                  <a:off x="5229940" y="2881242"/>
                  <a:ext cx="5400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407" name="Text Box 4">
                <a:extLst>
                  <a:ext uri="{FF2B5EF4-FFF2-40B4-BE49-F238E27FC236}">
                    <a16:creationId xmlns:a16="http://schemas.microsoft.com/office/drawing/2014/main" id="{DC0A7C69-DED1-9D3F-1D1A-CDEB893B807F}"/>
                  </a:ext>
                </a:extLst>
              </p:cNvPr>
              <p:cNvSpPr txBox="1">
                <a:spLocks noChangeArrowheads="1"/>
              </p:cNvSpPr>
              <p:nvPr/>
            </p:nvSpPr>
            <p:spPr bwMode="auto">
              <a:xfrm rot="16200000">
                <a:off x="8077848" y="1834199"/>
                <a:ext cx="1066751"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chemeClr val="tx1">
                        <a:lumMod val="75000"/>
                        <a:lumOff val="25000"/>
                      </a:schemeClr>
                    </a:solidFill>
                    <a:latin typeface="Arial"/>
                    <a:ea typeface="+mn-ea"/>
                    <a:cs typeface="Arial"/>
                  </a:rPr>
                  <a:t>Proportion of Total </a:t>
                </a:r>
                <a:r>
                  <a:rPr lang="da-DK" sz="1000" dirty="0" err="1">
                    <a:solidFill>
                      <a:schemeClr val="tx1">
                        <a:lumMod val="75000"/>
                        <a:lumOff val="25000"/>
                      </a:schemeClr>
                    </a:solidFill>
                    <a:latin typeface="Arial"/>
                    <a:ea typeface="+mn-ea"/>
                    <a:cs typeface="Arial"/>
                  </a:rPr>
                  <a:t>Colonies</a:t>
                </a:r>
                <a:endParaRPr lang="da-DK" sz="1000" dirty="0">
                  <a:solidFill>
                    <a:schemeClr val="tx1">
                      <a:lumMod val="75000"/>
                      <a:lumOff val="25000"/>
                    </a:schemeClr>
                  </a:solidFill>
                  <a:latin typeface="Arial"/>
                  <a:ea typeface="+mn-ea"/>
                  <a:cs typeface="Arial"/>
                </a:endParaRPr>
              </a:p>
            </p:txBody>
          </p:sp>
          <p:cxnSp>
            <p:nvCxnSpPr>
              <p:cNvPr id="408" name="Connecteur droit 407">
                <a:extLst>
                  <a:ext uri="{FF2B5EF4-FFF2-40B4-BE49-F238E27FC236}">
                    <a16:creationId xmlns:a16="http://schemas.microsoft.com/office/drawing/2014/main" id="{B678A37F-A8BF-BC63-C0D4-8D29EFAC290C}"/>
                  </a:ext>
                </a:extLst>
              </p:cNvPr>
              <p:cNvCxnSpPr/>
              <p:nvPr/>
            </p:nvCxnSpPr>
            <p:spPr>
              <a:xfrm>
                <a:off x="9166789" y="1226704"/>
                <a:ext cx="0" cy="1566469"/>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409" name="Groupe 408">
                <a:extLst>
                  <a:ext uri="{FF2B5EF4-FFF2-40B4-BE49-F238E27FC236}">
                    <a16:creationId xmlns:a16="http://schemas.microsoft.com/office/drawing/2014/main" id="{522FDB13-E830-D647-639C-0E276417A625}"/>
                  </a:ext>
                </a:extLst>
              </p:cNvPr>
              <p:cNvGrpSpPr/>
              <p:nvPr/>
            </p:nvGrpSpPr>
            <p:grpSpPr>
              <a:xfrm>
                <a:off x="9038103" y="2779242"/>
                <a:ext cx="2549410" cy="469500"/>
                <a:chOff x="8917471" y="4940308"/>
                <a:chExt cx="2549410" cy="469500"/>
              </a:xfrm>
            </p:grpSpPr>
            <p:cxnSp>
              <p:nvCxnSpPr>
                <p:cNvPr id="410" name="Connecteur droit 409">
                  <a:extLst>
                    <a:ext uri="{FF2B5EF4-FFF2-40B4-BE49-F238E27FC236}">
                      <a16:creationId xmlns:a16="http://schemas.microsoft.com/office/drawing/2014/main" id="{A304AD86-72C3-CCBF-3112-21AA2295231F}"/>
                    </a:ext>
                  </a:extLst>
                </p:cNvPr>
                <p:cNvCxnSpPr/>
                <p:nvPr/>
              </p:nvCxnSpPr>
              <p:spPr>
                <a:xfrm>
                  <a:off x="9008653" y="4953444"/>
                  <a:ext cx="2341356"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11" name="ZoneTexte 410">
                  <a:extLst>
                    <a:ext uri="{FF2B5EF4-FFF2-40B4-BE49-F238E27FC236}">
                      <a16:creationId xmlns:a16="http://schemas.microsoft.com/office/drawing/2014/main" id="{F2C4A6AA-C463-A0CC-BE08-5391FAC895D1}"/>
                    </a:ext>
                  </a:extLst>
                </p:cNvPr>
                <p:cNvSpPr txBox="1"/>
                <p:nvPr/>
              </p:nvSpPr>
              <p:spPr>
                <a:xfrm>
                  <a:off x="8917471" y="4940308"/>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a:t>
                  </a:r>
                </a:p>
              </p:txBody>
            </p:sp>
            <p:grpSp>
              <p:nvGrpSpPr>
                <p:cNvPr id="412" name="Groupe 411">
                  <a:extLst>
                    <a:ext uri="{FF2B5EF4-FFF2-40B4-BE49-F238E27FC236}">
                      <a16:creationId xmlns:a16="http://schemas.microsoft.com/office/drawing/2014/main" id="{22988278-E8D3-7CAF-9974-C2997BCD8B31}"/>
                    </a:ext>
                  </a:extLst>
                </p:cNvPr>
                <p:cNvGrpSpPr/>
                <p:nvPr/>
              </p:nvGrpSpPr>
              <p:grpSpPr>
                <a:xfrm>
                  <a:off x="9165514" y="4940308"/>
                  <a:ext cx="502061" cy="246221"/>
                  <a:chOff x="2392132" y="4173422"/>
                  <a:chExt cx="502061" cy="246221"/>
                </a:xfrm>
              </p:grpSpPr>
              <p:sp>
                <p:nvSpPr>
                  <p:cNvPr id="429" name="ZoneTexte 428">
                    <a:extLst>
                      <a:ext uri="{FF2B5EF4-FFF2-40B4-BE49-F238E27FC236}">
                        <a16:creationId xmlns:a16="http://schemas.microsoft.com/office/drawing/2014/main" id="{6ABD00EC-C365-4BE8-CF1C-AEB43E718BCD}"/>
                      </a:ext>
                    </a:extLst>
                  </p:cNvPr>
                  <p:cNvSpPr txBox="1"/>
                  <p:nvPr/>
                </p:nvSpPr>
                <p:spPr>
                  <a:xfrm>
                    <a:off x="2392132" y="4173422"/>
                    <a:ext cx="502061"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0.125</a:t>
                    </a:r>
                  </a:p>
                </p:txBody>
              </p:sp>
              <p:cxnSp>
                <p:nvCxnSpPr>
                  <p:cNvPr id="430" name="Connecteur droit 429">
                    <a:extLst>
                      <a:ext uri="{FF2B5EF4-FFF2-40B4-BE49-F238E27FC236}">
                        <a16:creationId xmlns:a16="http://schemas.microsoft.com/office/drawing/2014/main" id="{649DED11-C7F9-ABE1-5BD0-9D5126EE94AE}"/>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13" name="Groupe 412">
                  <a:extLst>
                    <a:ext uri="{FF2B5EF4-FFF2-40B4-BE49-F238E27FC236}">
                      <a16:creationId xmlns:a16="http://schemas.microsoft.com/office/drawing/2014/main" id="{FC3B997C-B285-7CE7-091A-0468E369E25D}"/>
                    </a:ext>
                  </a:extLst>
                </p:cNvPr>
                <p:cNvGrpSpPr/>
                <p:nvPr/>
              </p:nvGrpSpPr>
              <p:grpSpPr>
                <a:xfrm>
                  <a:off x="9582358" y="4940308"/>
                  <a:ext cx="431528" cy="246221"/>
                  <a:chOff x="2424801" y="4173422"/>
                  <a:chExt cx="431528" cy="246221"/>
                </a:xfrm>
              </p:grpSpPr>
              <p:sp>
                <p:nvSpPr>
                  <p:cNvPr id="427" name="ZoneTexte 426">
                    <a:extLst>
                      <a:ext uri="{FF2B5EF4-FFF2-40B4-BE49-F238E27FC236}">
                        <a16:creationId xmlns:a16="http://schemas.microsoft.com/office/drawing/2014/main" id="{166182E2-5B36-8D21-B21D-617F334EE64D}"/>
                      </a:ext>
                    </a:extLst>
                  </p:cNvPr>
                  <p:cNvSpPr txBox="1"/>
                  <p:nvPr/>
                </p:nvSpPr>
                <p:spPr>
                  <a:xfrm>
                    <a:off x="2424801" y="4173422"/>
                    <a:ext cx="43152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0.25</a:t>
                    </a:r>
                  </a:p>
                </p:txBody>
              </p:sp>
              <p:cxnSp>
                <p:nvCxnSpPr>
                  <p:cNvPr id="428" name="Connecteur droit 427">
                    <a:extLst>
                      <a:ext uri="{FF2B5EF4-FFF2-40B4-BE49-F238E27FC236}">
                        <a16:creationId xmlns:a16="http://schemas.microsoft.com/office/drawing/2014/main" id="{8BF5152E-5ADC-F857-5DF1-2E50063E1369}"/>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14" name="Groupe 413">
                  <a:extLst>
                    <a:ext uri="{FF2B5EF4-FFF2-40B4-BE49-F238E27FC236}">
                      <a16:creationId xmlns:a16="http://schemas.microsoft.com/office/drawing/2014/main" id="{B51B99FC-5CA6-C2DB-B1AF-67BDED77CBF9}"/>
                    </a:ext>
                  </a:extLst>
                </p:cNvPr>
                <p:cNvGrpSpPr/>
                <p:nvPr/>
              </p:nvGrpSpPr>
              <p:grpSpPr>
                <a:xfrm>
                  <a:off x="9995766" y="4940308"/>
                  <a:ext cx="360996" cy="246221"/>
                  <a:chOff x="2457209" y="4173422"/>
                  <a:chExt cx="360996" cy="246221"/>
                </a:xfrm>
              </p:grpSpPr>
              <p:sp>
                <p:nvSpPr>
                  <p:cNvPr id="425" name="ZoneTexte 424">
                    <a:extLst>
                      <a:ext uri="{FF2B5EF4-FFF2-40B4-BE49-F238E27FC236}">
                        <a16:creationId xmlns:a16="http://schemas.microsoft.com/office/drawing/2014/main" id="{D89B92FB-3AB1-621C-B115-7E62ECE558E1}"/>
                      </a:ext>
                    </a:extLst>
                  </p:cNvPr>
                  <p:cNvSpPr txBox="1"/>
                  <p:nvPr/>
                </p:nvSpPr>
                <p:spPr>
                  <a:xfrm>
                    <a:off x="2457209" y="4173422"/>
                    <a:ext cx="360996"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0.5</a:t>
                    </a:r>
                  </a:p>
                </p:txBody>
              </p:sp>
              <p:cxnSp>
                <p:nvCxnSpPr>
                  <p:cNvPr id="426" name="Connecteur droit 425">
                    <a:extLst>
                      <a:ext uri="{FF2B5EF4-FFF2-40B4-BE49-F238E27FC236}">
                        <a16:creationId xmlns:a16="http://schemas.microsoft.com/office/drawing/2014/main" id="{A3BEEEDA-8BF5-CDD8-2126-286F83A913FF}"/>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15" name="Groupe 414">
                  <a:extLst>
                    <a:ext uri="{FF2B5EF4-FFF2-40B4-BE49-F238E27FC236}">
                      <a16:creationId xmlns:a16="http://schemas.microsoft.com/office/drawing/2014/main" id="{0AE235F8-2FFB-5E17-B6F8-63FF4A6D2522}"/>
                    </a:ext>
                  </a:extLst>
                </p:cNvPr>
                <p:cNvGrpSpPr/>
                <p:nvPr/>
              </p:nvGrpSpPr>
              <p:grpSpPr>
                <a:xfrm>
                  <a:off x="10424209" y="4940308"/>
                  <a:ext cx="255198" cy="246221"/>
                  <a:chOff x="2511002" y="4173422"/>
                  <a:chExt cx="255198" cy="246221"/>
                </a:xfrm>
              </p:grpSpPr>
              <p:sp>
                <p:nvSpPr>
                  <p:cNvPr id="423" name="ZoneTexte 422">
                    <a:extLst>
                      <a:ext uri="{FF2B5EF4-FFF2-40B4-BE49-F238E27FC236}">
                        <a16:creationId xmlns:a16="http://schemas.microsoft.com/office/drawing/2014/main" id="{49829411-D1C9-B2EC-0B37-2706718AC692}"/>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1</a:t>
                    </a:r>
                  </a:p>
                </p:txBody>
              </p:sp>
              <p:cxnSp>
                <p:nvCxnSpPr>
                  <p:cNvPr id="424" name="Connecteur droit 423">
                    <a:extLst>
                      <a:ext uri="{FF2B5EF4-FFF2-40B4-BE49-F238E27FC236}">
                        <a16:creationId xmlns:a16="http://schemas.microsoft.com/office/drawing/2014/main" id="{71EEC89F-E89F-06DC-C63D-8BC275C1AFBB}"/>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16" name="Groupe 415">
                  <a:extLst>
                    <a:ext uri="{FF2B5EF4-FFF2-40B4-BE49-F238E27FC236}">
                      <a16:creationId xmlns:a16="http://schemas.microsoft.com/office/drawing/2014/main" id="{60D401C1-1C2D-2168-22AC-8753A7ABDE98}"/>
                    </a:ext>
                  </a:extLst>
                </p:cNvPr>
                <p:cNvGrpSpPr/>
                <p:nvPr/>
              </p:nvGrpSpPr>
              <p:grpSpPr>
                <a:xfrm>
                  <a:off x="10817909" y="4940308"/>
                  <a:ext cx="255198" cy="246221"/>
                  <a:chOff x="2511002" y="4173422"/>
                  <a:chExt cx="255198" cy="246221"/>
                </a:xfrm>
              </p:grpSpPr>
              <p:sp>
                <p:nvSpPr>
                  <p:cNvPr id="421" name="ZoneTexte 420">
                    <a:extLst>
                      <a:ext uri="{FF2B5EF4-FFF2-40B4-BE49-F238E27FC236}">
                        <a16:creationId xmlns:a16="http://schemas.microsoft.com/office/drawing/2014/main" id="{4B882C75-DFC9-5984-2C7B-6A25BC6AC0E3}"/>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2</a:t>
                    </a:r>
                  </a:p>
                </p:txBody>
              </p:sp>
              <p:cxnSp>
                <p:nvCxnSpPr>
                  <p:cNvPr id="422" name="Connecteur droit 421">
                    <a:extLst>
                      <a:ext uri="{FF2B5EF4-FFF2-40B4-BE49-F238E27FC236}">
                        <a16:creationId xmlns:a16="http://schemas.microsoft.com/office/drawing/2014/main" id="{1502972D-AAC7-6FAB-D51A-F247CCEB423A}"/>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417" name="Groupe 416">
                  <a:extLst>
                    <a:ext uri="{FF2B5EF4-FFF2-40B4-BE49-F238E27FC236}">
                      <a16:creationId xmlns:a16="http://schemas.microsoft.com/office/drawing/2014/main" id="{79E7B421-A0FD-8837-486A-B1231FA085C2}"/>
                    </a:ext>
                  </a:extLst>
                </p:cNvPr>
                <p:cNvGrpSpPr/>
                <p:nvPr/>
              </p:nvGrpSpPr>
              <p:grpSpPr>
                <a:xfrm>
                  <a:off x="11211683" y="4940308"/>
                  <a:ext cx="255198" cy="246221"/>
                  <a:chOff x="2511002" y="4173422"/>
                  <a:chExt cx="255198" cy="246221"/>
                </a:xfrm>
              </p:grpSpPr>
              <p:sp>
                <p:nvSpPr>
                  <p:cNvPr id="419" name="ZoneTexte 418">
                    <a:extLst>
                      <a:ext uri="{FF2B5EF4-FFF2-40B4-BE49-F238E27FC236}">
                        <a16:creationId xmlns:a16="http://schemas.microsoft.com/office/drawing/2014/main" id="{138BB2BE-8CFD-AD29-9775-6C01781AA41C}"/>
                      </a:ext>
                    </a:extLst>
                  </p:cNvPr>
                  <p:cNvSpPr txBox="1"/>
                  <p:nvPr/>
                </p:nvSpPr>
                <p:spPr>
                  <a:xfrm>
                    <a:off x="2511002" y="4173422"/>
                    <a:ext cx="25519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4</a:t>
                    </a:r>
                  </a:p>
                </p:txBody>
              </p:sp>
              <p:cxnSp>
                <p:nvCxnSpPr>
                  <p:cNvPr id="420" name="Connecteur droit 419">
                    <a:extLst>
                      <a:ext uri="{FF2B5EF4-FFF2-40B4-BE49-F238E27FC236}">
                        <a16:creationId xmlns:a16="http://schemas.microsoft.com/office/drawing/2014/main" id="{ED6F9771-82DB-8CC2-9976-E16A52672981}"/>
                      </a:ext>
                    </a:extLst>
                  </p:cNvPr>
                  <p:cNvCxnSpPr>
                    <a:cxnSpLocks/>
                  </p:cNvCxnSpPr>
                  <p:nvPr/>
                </p:nvCxnSpPr>
                <p:spPr>
                  <a:xfrm>
                    <a:off x="2643162" y="4183307"/>
                    <a:ext cx="0" cy="3600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418" name="Text Box 4">
                  <a:extLst>
                    <a:ext uri="{FF2B5EF4-FFF2-40B4-BE49-F238E27FC236}">
                      <a16:creationId xmlns:a16="http://schemas.microsoft.com/office/drawing/2014/main" id="{32EBD293-7EA7-7E2B-EB84-7C9E3A183959}"/>
                    </a:ext>
                  </a:extLst>
                </p:cNvPr>
                <p:cNvSpPr txBox="1">
                  <a:spLocks noChangeArrowheads="1"/>
                </p:cNvSpPr>
                <p:nvPr/>
              </p:nvSpPr>
              <p:spPr bwMode="auto">
                <a:xfrm>
                  <a:off x="9045071" y="5163587"/>
                  <a:ext cx="2298760"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err="1">
                      <a:solidFill>
                        <a:schemeClr val="tx1">
                          <a:lumMod val="75000"/>
                          <a:lumOff val="25000"/>
                        </a:schemeClr>
                      </a:solidFill>
                      <a:latin typeface="Arial"/>
                      <a:ea typeface="+mn-ea"/>
                      <a:cs typeface="Arial"/>
                    </a:rPr>
                    <a:t>Breakpoint</a:t>
                  </a:r>
                  <a:r>
                    <a:rPr lang="da-DK" sz="1000" dirty="0">
                      <a:solidFill>
                        <a:schemeClr val="tx1">
                          <a:lumMod val="75000"/>
                          <a:lumOff val="25000"/>
                        </a:schemeClr>
                      </a:solidFill>
                      <a:latin typeface="Arial"/>
                      <a:ea typeface="+mn-ea"/>
                      <a:cs typeface="Arial"/>
                    </a:rPr>
                    <a:t> (X)</a:t>
                  </a:r>
                </a:p>
              </p:txBody>
            </p:sp>
          </p:grpSp>
        </p:grpSp>
        <p:grpSp>
          <p:nvGrpSpPr>
            <p:cNvPr id="362" name="Groupe 361">
              <a:extLst>
                <a:ext uri="{FF2B5EF4-FFF2-40B4-BE49-F238E27FC236}">
                  <a16:creationId xmlns:a16="http://schemas.microsoft.com/office/drawing/2014/main" id="{A91EC2A3-6516-02CE-49EC-C8AA52380439}"/>
                </a:ext>
              </a:extLst>
            </p:cNvPr>
            <p:cNvGrpSpPr/>
            <p:nvPr/>
          </p:nvGrpSpPr>
          <p:grpSpPr>
            <a:xfrm>
              <a:off x="10888688" y="1098730"/>
              <a:ext cx="892940" cy="646902"/>
              <a:chOff x="10888688" y="1098730"/>
              <a:chExt cx="892940" cy="646902"/>
            </a:xfrm>
          </p:grpSpPr>
          <p:cxnSp>
            <p:nvCxnSpPr>
              <p:cNvPr id="359" name="Connecteur droit 358">
                <a:extLst>
                  <a:ext uri="{FF2B5EF4-FFF2-40B4-BE49-F238E27FC236}">
                    <a16:creationId xmlns:a16="http://schemas.microsoft.com/office/drawing/2014/main" id="{ADC9F5D9-F803-7E45-6849-4CFA9721875B}"/>
                  </a:ext>
                </a:extLst>
              </p:cNvPr>
              <p:cNvCxnSpPr>
                <a:cxnSpLocks/>
              </p:cNvCxnSpPr>
              <p:nvPr/>
            </p:nvCxnSpPr>
            <p:spPr>
              <a:xfrm>
                <a:off x="10889564" y="1512078"/>
                <a:ext cx="130872" cy="0"/>
              </a:xfrm>
              <a:prstGeom prst="line">
                <a:avLst/>
              </a:prstGeom>
              <a:ln w="19050">
                <a:solidFill>
                  <a:srgbClr val="B4B0B2"/>
                </a:solidFill>
              </a:ln>
            </p:spPr>
            <p:style>
              <a:lnRef idx="1">
                <a:schemeClr val="accent1"/>
              </a:lnRef>
              <a:fillRef idx="0">
                <a:schemeClr val="accent1"/>
              </a:fillRef>
              <a:effectRef idx="0">
                <a:schemeClr val="accent1"/>
              </a:effectRef>
              <a:fontRef idx="minor">
                <a:schemeClr val="tx1"/>
              </a:fontRef>
            </p:style>
          </p:cxnSp>
          <p:sp>
            <p:nvSpPr>
              <p:cNvPr id="361" name="ZoneTexte 360">
                <a:extLst>
                  <a:ext uri="{FF2B5EF4-FFF2-40B4-BE49-F238E27FC236}">
                    <a16:creationId xmlns:a16="http://schemas.microsoft.com/office/drawing/2014/main" id="{37DE7270-862D-0969-71AD-BDA250B1D344}"/>
                  </a:ext>
                </a:extLst>
              </p:cNvPr>
              <p:cNvSpPr txBox="1"/>
              <p:nvPr/>
            </p:nvSpPr>
            <p:spPr>
              <a:xfrm>
                <a:off x="10978203" y="1405771"/>
                <a:ext cx="803425" cy="200055"/>
              </a:xfrm>
              <a:prstGeom prst="rect">
                <a:avLst/>
              </a:prstGeom>
              <a:noFill/>
            </p:spPr>
            <p:txBody>
              <a:bodyPr wrap="none" rtlCol="0">
                <a:spAutoFit/>
              </a:bodyPr>
              <a:lstStyle/>
              <a:p>
                <a:r>
                  <a:rPr lang="fr-FR" sz="700" dirty="0">
                    <a:latin typeface="Arial" panose="020B0604020202020204" pitchFamily="34" charset="0"/>
                    <a:cs typeface="Arial" panose="020B0604020202020204" pitchFamily="34" charset="0"/>
                  </a:rPr>
                  <a:t>Dual </a:t>
                </a:r>
                <a:r>
                  <a:rPr lang="fr-FR" sz="700" dirty="0" err="1">
                    <a:latin typeface="Arial" panose="020B0604020202020204" pitchFamily="34" charset="0"/>
                    <a:cs typeface="Arial" panose="020B0604020202020204" pitchFamily="34" charset="0"/>
                  </a:rPr>
                  <a:t>Treatment</a:t>
                </a:r>
                <a:endParaRPr lang="fr-FR" sz="700" dirty="0">
                  <a:latin typeface="Arial" panose="020B0604020202020204" pitchFamily="34" charset="0"/>
                  <a:cs typeface="Arial" panose="020B0604020202020204" pitchFamily="34" charset="0"/>
                </a:endParaRPr>
              </a:p>
            </p:txBody>
          </p:sp>
          <p:cxnSp>
            <p:nvCxnSpPr>
              <p:cNvPr id="268" name="Connecteur droit 267">
                <a:extLst>
                  <a:ext uri="{FF2B5EF4-FFF2-40B4-BE49-F238E27FC236}">
                    <a16:creationId xmlns:a16="http://schemas.microsoft.com/office/drawing/2014/main" id="{E6C3A3B3-74A8-E1E7-87BB-888CD2EF40A9}"/>
                  </a:ext>
                </a:extLst>
              </p:cNvPr>
              <p:cNvCxnSpPr>
                <a:cxnSpLocks/>
              </p:cNvCxnSpPr>
              <p:nvPr/>
            </p:nvCxnSpPr>
            <p:spPr>
              <a:xfrm>
                <a:off x="10888688" y="1647335"/>
                <a:ext cx="130872" cy="0"/>
              </a:xfrm>
              <a:prstGeom prst="line">
                <a:avLst/>
              </a:prstGeom>
              <a:ln w="190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273" name="Triangle 272">
                <a:extLst>
                  <a:ext uri="{FF2B5EF4-FFF2-40B4-BE49-F238E27FC236}">
                    <a16:creationId xmlns:a16="http://schemas.microsoft.com/office/drawing/2014/main" id="{914FC2A4-B8A9-594C-3549-FD0562D9DE1F}"/>
                  </a:ext>
                </a:extLst>
              </p:cNvPr>
              <p:cNvSpPr>
                <a:spLocks noChangeAspect="1"/>
              </p:cNvSpPr>
              <p:nvPr/>
            </p:nvSpPr>
            <p:spPr>
              <a:xfrm rot="10800000">
                <a:off x="10912365" y="1616845"/>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5" name="ZoneTexte 274">
                <a:extLst>
                  <a:ext uri="{FF2B5EF4-FFF2-40B4-BE49-F238E27FC236}">
                    <a16:creationId xmlns:a16="http://schemas.microsoft.com/office/drawing/2014/main" id="{70DA52A4-2380-5D01-9691-A740ACA25E92}"/>
                  </a:ext>
                </a:extLst>
              </p:cNvPr>
              <p:cNvSpPr txBox="1"/>
              <p:nvPr/>
            </p:nvSpPr>
            <p:spPr>
              <a:xfrm>
                <a:off x="10977327" y="1545577"/>
                <a:ext cx="56297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Predicted</a:t>
                </a:r>
                <a:endParaRPr lang="fr-FR" sz="700" dirty="0">
                  <a:latin typeface="Arial" panose="020B0604020202020204" pitchFamily="34" charset="0"/>
                  <a:cs typeface="Arial" panose="020B0604020202020204" pitchFamily="34" charset="0"/>
                </a:endParaRPr>
              </a:p>
            </p:txBody>
          </p:sp>
          <p:cxnSp>
            <p:nvCxnSpPr>
              <p:cNvPr id="353" name="Connecteur droit 352">
                <a:extLst>
                  <a:ext uri="{FF2B5EF4-FFF2-40B4-BE49-F238E27FC236}">
                    <a16:creationId xmlns:a16="http://schemas.microsoft.com/office/drawing/2014/main" id="{F244AAC2-3839-66AC-DE16-2F7DCA8C706F}"/>
                  </a:ext>
                </a:extLst>
              </p:cNvPr>
              <p:cNvCxnSpPr>
                <a:cxnSpLocks/>
              </p:cNvCxnSpPr>
              <p:nvPr/>
            </p:nvCxnSpPr>
            <p:spPr>
              <a:xfrm>
                <a:off x="10889564" y="1352854"/>
                <a:ext cx="130872"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54" name="Connecteur droit 353">
                <a:extLst>
                  <a:ext uri="{FF2B5EF4-FFF2-40B4-BE49-F238E27FC236}">
                    <a16:creationId xmlns:a16="http://schemas.microsoft.com/office/drawing/2014/main" id="{106C78FE-1F06-97E3-3019-321CDC606EB6}"/>
                  </a:ext>
                </a:extLst>
              </p:cNvPr>
              <p:cNvCxnSpPr>
                <a:cxnSpLocks/>
              </p:cNvCxnSpPr>
              <p:nvPr/>
            </p:nvCxnSpPr>
            <p:spPr>
              <a:xfrm>
                <a:off x="10889564" y="1202728"/>
                <a:ext cx="130872" cy="0"/>
              </a:xfrm>
              <a:prstGeom prst="line">
                <a:avLst/>
              </a:prstGeom>
              <a:ln w="19050">
                <a:solidFill>
                  <a:srgbClr val="B43698"/>
                </a:solidFill>
              </a:ln>
            </p:spPr>
            <p:style>
              <a:lnRef idx="1">
                <a:schemeClr val="accent1"/>
              </a:lnRef>
              <a:fillRef idx="0">
                <a:schemeClr val="accent1"/>
              </a:fillRef>
              <a:effectRef idx="0">
                <a:schemeClr val="accent1"/>
              </a:effectRef>
              <a:fontRef idx="minor">
                <a:schemeClr val="tx1"/>
              </a:fontRef>
            </p:style>
          </p:cxnSp>
          <p:sp>
            <p:nvSpPr>
              <p:cNvPr id="355" name="Rectangle 354">
                <a:extLst>
                  <a:ext uri="{FF2B5EF4-FFF2-40B4-BE49-F238E27FC236}">
                    <a16:creationId xmlns:a16="http://schemas.microsoft.com/office/drawing/2014/main" id="{486CF594-87A7-16B5-ED89-7F9BE0FAAB1A}"/>
                  </a:ext>
                </a:extLst>
              </p:cNvPr>
              <p:cNvSpPr>
                <a:spLocks noChangeAspect="1"/>
              </p:cNvSpPr>
              <p:nvPr/>
            </p:nvSpPr>
            <p:spPr>
              <a:xfrm>
                <a:off x="10919000" y="1318690"/>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6" name="Ellipse 355">
                <a:extLst>
                  <a:ext uri="{FF2B5EF4-FFF2-40B4-BE49-F238E27FC236}">
                    <a16:creationId xmlns:a16="http://schemas.microsoft.com/office/drawing/2014/main" id="{0C0DF230-A7A2-BD6D-6802-98297D00A8A5}"/>
                  </a:ext>
                </a:extLst>
              </p:cNvPr>
              <p:cNvSpPr>
                <a:spLocks noChangeAspect="1"/>
              </p:cNvSpPr>
              <p:nvPr/>
            </p:nvSpPr>
            <p:spPr>
              <a:xfrm>
                <a:off x="10919000" y="1166728"/>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7" name="Triangle 356">
                <a:extLst>
                  <a:ext uri="{FF2B5EF4-FFF2-40B4-BE49-F238E27FC236}">
                    <a16:creationId xmlns:a16="http://schemas.microsoft.com/office/drawing/2014/main" id="{B9E0C0BA-9A73-A4FA-7C3B-A447EBBC302A}"/>
                  </a:ext>
                </a:extLst>
              </p:cNvPr>
              <p:cNvSpPr>
                <a:spLocks noChangeAspect="1"/>
              </p:cNvSpPr>
              <p:nvPr/>
            </p:nvSpPr>
            <p:spPr>
              <a:xfrm>
                <a:off x="10913240" y="147065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8" name="ZoneTexte 357">
                <a:extLst>
                  <a:ext uri="{FF2B5EF4-FFF2-40B4-BE49-F238E27FC236}">
                    <a16:creationId xmlns:a16="http://schemas.microsoft.com/office/drawing/2014/main" id="{40E7E7E1-0B8C-CE0B-3D16-9C7689F49CD1}"/>
                  </a:ext>
                </a:extLst>
              </p:cNvPr>
              <p:cNvSpPr txBox="1"/>
              <p:nvPr/>
            </p:nvSpPr>
            <p:spPr>
              <a:xfrm>
                <a:off x="10978203" y="1098730"/>
                <a:ext cx="546945"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Amikacin</a:t>
                </a:r>
                <a:endParaRPr lang="fr-FR" sz="700" dirty="0">
                  <a:latin typeface="Arial" panose="020B0604020202020204" pitchFamily="34" charset="0"/>
                  <a:cs typeface="Arial" panose="020B0604020202020204" pitchFamily="34" charset="0"/>
                </a:endParaRPr>
              </a:p>
            </p:txBody>
          </p:sp>
          <p:sp>
            <p:nvSpPr>
              <p:cNvPr id="360" name="ZoneTexte 359">
                <a:extLst>
                  <a:ext uri="{FF2B5EF4-FFF2-40B4-BE49-F238E27FC236}">
                    <a16:creationId xmlns:a16="http://schemas.microsoft.com/office/drawing/2014/main" id="{676F8987-EB06-0DB2-BC73-2E0AAA35DA1C}"/>
                  </a:ext>
                </a:extLst>
              </p:cNvPr>
              <p:cNvSpPr txBox="1"/>
              <p:nvPr/>
            </p:nvSpPr>
            <p:spPr>
              <a:xfrm>
                <a:off x="10978203" y="1251601"/>
                <a:ext cx="782587" cy="200055"/>
              </a:xfrm>
              <a:prstGeom prst="rect">
                <a:avLst/>
              </a:prstGeom>
              <a:noFill/>
            </p:spPr>
            <p:txBody>
              <a:bodyPr wrap="none" rtlCol="0">
                <a:spAutoFit/>
              </a:bodyPr>
              <a:lstStyle/>
              <a:p>
                <a:r>
                  <a:rPr lang="fr-FR" sz="700" dirty="0" err="1">
                    <a:latin typeface="Arial" panose="020B0604020202020204" pitchFamily="34" charset="0"/>
                    <a:cs typeface="Arial" panose="020B0604020202020204" pitchFamily="34" charset="0"/>
                  </a:rPr>
                  <a:t>Pip</a:t>
                </a:r>
                <a:r>
                  <a:rPr lang="fr-FR" sz="700" dirty="0">
                    <a:latin typeface="Arial" panose="020B0604020202020204" pitchFamily="34" charset="0"/>
                    <a:cs typeface="Arial" panose="020B0604020202020204" pitchFamily="34" charset="0"/>
                  </a:rPr>
                  <a:t>/</a:t>
                </a:r>
                <a:r>
                  <a:rPr lang="fr-FR" sz="700" dirty="0" err="1">
                    <a:latin typeface="Arial" panose="020B0604020202020204" pitchFamily="34" charset="0"/>
                    <a:cs typeface="Arial" panose="020B0604020202020204" pitchFamily="34" charset="0"/>
                  </a:rPr>
                  <a:t>Tazo</a:t>
                </a:r>
                <a:r>
                  <a:rPr lang="fr-FR" sz="700" dirty="0">
                    <a:latin typeface="Arial" panose="020B0604020202020204" pitchFamily="34" charset="0"/>
                    <a:cs typeface="Arial" panose="020B0604020202020204" pitchFamily="34" charset="0"/>
                  </a:rPr>
                  <a:t> (</a:t>
                </a:r>
                <a:r>
                  <a:rPr lang="fr-FR" sz="700" dirty="0" err="1">
                    <a:latin typeface="Arial" panose="020B0604020202020204" pitchFamily="34" charset="0"/>
                    <a:cs typeface="Arial" panose="020B0604020202020204" pitchFamily="34" charset="0"/>
                  </a:rPr>
                  <a:t>PTz</a:t>
                </a:r>
                <a:r>
                  <a:rPr lang="fr-FR" sz="700" dirty="0">
                    <a:latin typeface="Arial" panose="020B0604020202020204" pitchFamily="34" charset="0"/>
                    <a:cs typeface="Arial" panose="020B0604020202020204" pitchFamily="34" charset="0"/>
                  </a:rPr>
                  <a:t>)</a:t>
                </a:r>
              </a:p>
            </p:txBody>
          </p:sp>
        </p:grpSp>
        <p:grpSp>
          <p:nvGrpSpPr>
            <p:cNvPr id="371" name="Groupe 370">
              <a:extLst>
                <a:ext uri="{FF2B5EF4-FFF2-40B4-BE49-F238E27FC236}">
                  <a16:creationId xmlns:a16="http://schemas.microsoft.com/office/drawing/2014/main" id="{ADD7F5BC-87D0-EFD4-2D54-CBA976603429}"/>
                </a:ext>
              </a:extLst>
            </p:cNvPr>
            <p:cNvGrpSpPr/>
            <p:nvPr/>
          </p:nvGrpSpPr>
          <p:grpSpPr>
            <a:xfrm>
              <a:off x="9119089" y="1278866"/>
              <a:ext cx="2442059" cy="1347240"/>
              <a:chOff x="9119089" y="1278866"/>
              <a:chExt cx="2442059" cy="1347240"/>
            </a:xfrm>
          </p:grpSpPr>
          <p:sp>
            <p:nvSpPr>
              <p:cNvPr id="363" name="Ellipse 362">
                <a:extLst>
                  <a:ext uri="{FF2B5EF4-FFF2-40B4-BE49-F238E27FC236}">
                    <a16:creationId xmlns:a16="http://schemas.microsoft.com/office/drawing/2014/main" id="{B692E3FE-D1C2-8322-A5C4-B43F57BD5A5F}"/>
                  </a:ext>
                </a:extLst>
              </p:cNvPr>
              <p:cNvSpPr>
                <a:spLocks noChangeAspect="1"/>
              </p:cNvSpPr>
              <p:nvPr/>
            </p:nvSpPr>
            <p:spPr>
              <a:xfrm>
                <a:off x="11489148" y="2554106"/>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4" name="Ellipse 363">
                <a:extLst>
                  <a:ext uri="{FF2B5EF4-FFF2-40B4-BE49-F238E27FC236}">
                    <a16:creationId xmlns:a16="http://schemas.microsoft.com/office/drawing/2014/main" id="{33DE96CA-D8D9-7CFA-71E0-28C638A524A2}"/>
                  </a:ext>
                </a:extLst>
              </p:cNvPr>
              <p:cNvSpPr>
                <a:spLocks noChangeAspect="1"/>
              </p:cNvSpPr>
              <p:nvPr/>
            </p:nvSpPr>
            <p:spPr>
              <a:xfrm>
                <a:off x="11091404" y="2492599"/>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5" name="Ellipse 364">
                <a:extLst>
                  <a:ext uri="{FF2B5EF4-FFF2-40B4-BE49-F238E27FC236}">
                    <a16:creationId xmlns:a16="http://schemas.microsoft.com/office/drawing/2014/main" id="{8C144C5C-BC12-CB0E-C0AC-ECFFA2FB5EF0}"/>
                  </a:ext>
                </a:extLst>
              </p:cNvPr>
              <p:cNvSpPr>
                <a:spLocks noChangeAspect="1"/>
              </p:cNvSpPr>
              <p:nvPr/>
            </p:nvSpPr>
            <p:spPr>
              <a:xfrm>
                <a:off x="10697761" y="2324481"/>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6" name="Ellipse 365">
                <a:extLst>
                  <a:ext uri="{FF2B5EF4-FFF2-40B4-BE49-F238E27FC236}">
                    <a16:creationId xmlns:a16="http://schemas.microsoft.com/office/drawing/2014/main" id="{11A4417E-C8AB-AFE7-657A-99B1DE2A4BB2}"/>
                  </a:ext>
                </a:extLst>
              </p:cNvPr>
              <p:cNvSpPr>
                <a:spLocks noChangeAspect="1"/>
              </p:cNvSpPr>
              <p:nvPr/>
            </p:nvSpPr>
            <p:spPr>
              <a:xfrm>
                <a:off x="10283616" y="2299878"/>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7" name="Ellipse 366">
                <a:extLst>
                  <a:ext uri="{FF2B5EF4-FFF2-40B4-BE49-F238E27FC236}">
                    <a16:creationId xmlns:a16="http://schemas.microsoft.com/office/drawing/2014/main" id="{5CCBA513-46D8-2E6D-5A0C-3E5D2FF91148}"/>
                  </a:ext>
                </a:extLst>
              </p:cNvPr>
              <p:cNvSpPr>
                <a:spLocks noChangeAspect="1"/>
              </p:cNvSpPr>
              <p:nvPr/>
            </p:nvSpPr>
            <p:spPr>
              <a:xfrm>
                <a:off x="9910475" y="2172764"/>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8" name="Ellipse 367">
                <a:extLst>
                  <a:ext uri="{FF2B5EF4-FFF2-40B4-BE49-F238E27FC236}">
                    <a16:creationId xmlns:a16="http://schemas.microsoft.com/office/drawing/2014/main" id="{BC2A330E-82C6-16B7-A4C3-8B3CF3B9699E}"/>
                  </a:ext>
                </a:extLst>
              </p:cNvPr>
              <p:cNvSpPr>
                <a:spLocks noChangeAspect="1"/>
              </p:cNvSpPr>
              <p:nvPr/>
            </p:nvSpPr>
            <p:spPr>
              <a:xfrm>
                <a:off x="9533234" y="1898034"/>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9" name="Ellipse 368">
                <a:extLst>
                  <a:ext uri="{FF2B5EF4-FFF2-40B4-BE49-F238E27FC236}">
                    <a16:creationId xmlns:a16="http://schemas.microsoft.com/office/drawing/2014/main" id="{95AA3387-EFE7-7C5C-60C1-1B973AAC47D9}"/>
                  </a:ext>
                </a:extLst>
              </p:cNvPr>
              <p:cNvSpPr>
                <a:spLocks noChangeAspect="1"/>
              </p:cNvSpPr>
              <p:nvPr/>
            </p:nvSpPr>
            <p:spPr>
              <a:xfrm>
                <a:off x="9119089" y="1278866"/>
                <a:ext cx="72000" cy="72000"/>
              </a:xfrm>
              <a:prstGeom prst="ellipse">
                <a:avLst/>
              </a:prstGeom>
              <a:solidFill>
                <a:srgbClr val="B4369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0" name="Forme libre 369">
                <a:extLst>
                  <a:ext uri="{FF2B5EF4-FFF2-40B4-BE49-F238E27FC236}">
                    <a16:creationId xmlns:a16="http://schemas.microsoft.com/office/drawing/2014/main" id="{E5474062-25A0-E0D4-DFA0-919B6898EFD4}"/>
                  </a:ext>
                </a:extLst>
              </p:cNvPr>
              <p:cNvSpPr/>
              <p:nvPr/>
            </p:nvSpPr>
            <p:spPr>
              <a:xfrm>
                <a:off x="9164502" y="1320344"/>
                <a:ext cx="2365959" cy="1271139"/>
              </a:xfrm>
              <a:custGeom>
                <a:avLst/>
                <a:gdLst>
                  <a:gd name="connsiteX0" fmla="*/ 0 w 2365959"/>
                  <a:gd name="connsiteY0" fmla="*/ 0 h 1271139"/>
                  <a:gd name="connsiteX1" fmla="*/ 414146 w 2365959"/>
                  <a:gd name="connsiteY1" fmla="*/ 631469 h 1271139"/>
                  <a:gd name="connsiteX2" fmla="*/ 791387 w 2365959"/>
                  <a:gd name="connsiteY2" fmla="*/ 897999 h 1271139"/>
                  <a:gd name="connsiteX3" fmla="*/ 1172728 w 2365959"/>
                  <a:gd name="connsiteY3" fmla="*/ 1021012 h 1271139"/>
                  <a:gd name="connsiteX4" fmla="*/ 1574572 w 2365959"/>
                  <a:gd name="connsiteY4" fmla="*/ 1033313 h 1271139"/>
                  <a:gd name="connsiteX5" fmla="*/ 1964115 w 2365959"/>
                  <a:gd name="connsiteY5" fmla="*/ 1213733 h 1271139"/>
                  <a:gd name="connsiteX6" fmla="*/ 2365959 w 2365959"/>
                  <a:gd name="connsiteY6" fmla="*/ 1271139 h 127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5959" h="1271139">
                    <a:moveTo>
                      <a:pt x="0" y="0"/>
                    </a:moveTo>
                    <a:lnTo>
                      <a:pt x="414146" y="631469"/>
                    </a:lnTo>
                    <a:lnTo>
                      <a:pt x="791387" y="897999"/>
                    </a:lnTo>
                    <a:lnTo>
                      <a:pt x="1172728" y="1021012"/>
                    </a:lnTo>
                    <a:lnTo>
                      <a:pt x="1574572" y="1033313"/>
                    </a:lnTo>
                    <a:lnTo>
                      <a:pt x="1964115" y="1213733"/>
                    </a:lnTo>
                    <a:lnTo>
                      <a:pt x="2365959" y="1271139"/>
                    </a:lnTo>
                  </a:path>
                </a:pathLst>
              </a:custGeom>
              <a:noFill/>
              <a:ln w="19050">
                <a:solidFill>
                  <a:srgbClr val="B4369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80" name="Groupe 379">
              <a:extLst>
                <a:ext uri="{FF2B5EF4-FFF2-40B4-BE49-F238E27FC236}">
                  <a16:creationId xmlns:a16="http://schemas.microsoft.com/office/drawing/2014/main" id="{D15B8AF6-DAF6-AD4F-F48F-49B1EAD430BC}"/>
                </a:ext>
              </a:extLst>
            </p:cNvPr>
            <p:cNvGrpSpPr/>
            <p:nvPr/>
          </p:nvGrpSpPr>
          <p:grpSpPr>
            <a:xfrm>
              <a:off x="9120172" y="1286791"/>
              <a:ext cx="2433860" cy="1039707"/>
              <a:chOff x="9120172" y="1286791"/>
              <a:chExt cx="2433860" cy="1039707"/>
            </a:xfrm>
          </p:grpSpPr>
          <p:sp>
            <p:nvSpPr>
              <p:cNvPr id="372" name="Rectangle 371">
                <a:extLst>
                  <a:ext uri="{FF2B5EF4-FFF2-40B4-BE49-F238E27FC236}">
                    <a16:creationId xmlns:a16="http://schemas.microsoft.com/office/drawing/2014/main" id="{8F8EAD31-95F0-55A0-2B4B-AC80BF49B4BC}"/>
                  </a:ext>
                </a:extLst>
              </p:cNvPr>
              <p:cNvSpPr>
                <a:spLocks noChangeAspect="1"/>
              </p:cNvSpPr>
              <p:nvPr/>
            </p:nvSpPr>
            <p:spPr>
              <a:xfrm>
                <a:off x="11482032" y="220119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3" name="Rectangle 372">
                <a:extLst>
                  <a:ext uri="{FF2B5EF4-FFF2-40B4-BE49-F238E27FC236}">
                    <a16:creationId xmlns:a16="http://schemas.microsoft.com/office/drawing/2014/main" id="{0E2C04B6-2E3F-4808-E035-0AD4533429CD}"/>
                  </a:ext>
                </a:extLst>
              </p:cNvPr>
              <p:cNvSpPr>
                <a:spLocks noChangeAspect="1"/>
              </p:cNvSpPr>
              <p:nvPr/>
            </p:nvSpPr>
            <p:spPr>
              <a:xfrm>
                <a:off x="11084288" y="2254498"/>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4" name="Rectangle 373">
                <a:extLst>
                  <a:ext uri="{FF2B5EF4-FFF2-40B4-BE49-F238E27FC236}">
                    <a16:creationId xmlns:a16="http://schemas.microsoft.com/office/drawing/2014/main" id="{B763537E-6B1C-FE44-13BE-0F37C9B195C4}"/>
                  </a:ext>
                </a:extLst>
              </p:cNvPr>
              <p:cNvSpPr>
                <a:spLocks noChangeAspect="1"/>
              </p:cNvSpPr>
              <p:nvPr/>
            </p:nvSpPr>
            <p:spPr>
              <a:xfrm>
                <a:off x="10707047" y="1967466"/>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5" name="Rectangle 374">
                <a:extLst>
                  <a:ext uri="{FF2B5EF4-FFF2-40B4-BE49-F238E27FC236}">
                    <a16:creationId xmlns:a16="http://schemas.microsoft.com/office/drawing/2014/main" id="{17F870CD-4279-C7CD-1B48-7C584B9EB674}"/>
                  </a:ext>
                </a:extLst>
              </p:cNvPr>
              <p:cNvSpPr>
                <a:spLocks noChangeAspect="1"/>
              </p:cNvSpPr>
              <p:nvPr/>
            </p:nvSpPr>
            <p:spPr>
              <a:xfrm>
                <a:off x="10305203" y="1401604"/>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6" name="Rectangle 375">
                <a:extLst>
                  <a:ext uri="{FF2B5EF4-FFF2-40B4-BE49-F238E27FC236}">
                    <a16:creationId xmlns:a16="http://schemas.microsoft.com/office/drawing/2014/main" id="{35D5444F-47E8-1F7B-7971-1189B80EC406}"/>
                  </a:ext>
                </a:extLst>
              </p:cNvPr>
              <p:cNvSpPr>
                <a:spLocks noChangeAspect="1"/>
              </p:cNvSpPr>
              <p:nvPr/>
            </p:nvSpPr>
            <p:spPr>
              <a:xfrm>
                <a:off x="9891057" y="1315494"/>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7" name="Rectangle 376">
                <a:extLst>
                  <a:ext uri="{FF2B5EF4-FFF2-40B4-BE49-F238E27FC236}">
                    <a16:creationId xmlns:a16="http://schemas.microsoft.com/office/drawing/2014/main" id="{890BFEA7-F46A-54EA-63EA-AC1C821428F2}"/>
                  </a:ext>
                </a:extLst>
              </p:cNvPr>
              <p:cNvSpPr>
                <a:spLocks noChangeAspect="1"/>
              </p:cNvSpPr>
              <p:nvPr/>
            </p:nvSpPr>
            <p:spPr>
              <a:xfrm>
                <a:off x="9493313" y="1315494"/>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8" name="Rectangle 377">
                <a:extLst>
                  <a:ext uri="{FF2B5EF4-FFF2-40B4-BE49-F238E27FC236}">
                    <a16:creationId xmlns:a16="http://schemas.microsoft.com/office/drawing/2014/main" id="{0BE628C3-D0C2-7945-E2F7-C6E23DAD61C2}"/>
                  </a:ext>
                </a:extLst>
              </p:cNvPr>
              <p:cNvSpPr>
                <a:spLocks noChangeAspect="1"/>
              </p:cNvSpPr>
              <p:nvPr/>
            </p:nvSpPr>
            <p:spPr>
              <a:xfrm>
                <a:off x="9120172" y="1286791"/>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9" name="Forme libre 378">
                <a:extLst>
                  <a:ext uri="{FF2B5EF4-FFF2-40B4-BE49-F238E27FC236}">
                    <a16:creationId xmlns:a16="http://schemas.microsoft.com/office/drawing/2014/main" id="{1108FFEA-AA4F-7C79-BCB0-A4F318446262}"/>
                  </a:ext>
                </a:extLst>
              </p:cNvPr>
              <p:cNvSpPr/>
              <p:nvPr/>
            </p:nvSpPr>
            <p:spPr>
              <a:xfrm>
                <a:off x="9160402" y="1320344"/>
                <a:ext cx="2353657" cy="984108"/>
              </a:xfrm>
              <a:custGeom>
                <a:avLst/>
                <a:gdLst>
                  <a:gd name="connsiteX0" fmla="*/ 0 w 2353657"/>
                  <a:gd name="connsiteY0" fmla="*/ 0 h 984108"/>
                  <a:gd name="connsiteX1" fmla="*/ 369040 w 2353657"/>
                  <a:gd name="connsiteY1" fmla="*/ 36904 h 984108"/>
                  <a:gd name="connsiteX2" fmla="*/ 770884 w 2353657"/>
                  <a:gd name="connsiteY2" fmla="*/ 41005 h 984108"/>
                  <a:gd name="connsiteX3" fmla="*/ 1197331 w 2353657"/>
                  <a:gd name="connsiteY3" fmla="*/ 131215 h 984108"/>
                  <a:gd name="connsiteX4" fmla="*/ 1590974 w 2353657"/>
                  <a:gd name="connsiteY4" fmla="*/ 701177 h 984108"/>
                  <a:gd name="connsiteX5" fmla="*/ 1968215 w 2353657"/>
                  <a:gd name="connsiteY5" fmla="*/ 984108 h 984108"/>
                  <a:gd name="connsiteX6" fmla="*/ 2353657 w 2353657"/>
                  <a:gd name="connsiteY6" fmla="*/ 922601 h 98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3657" h="984108">
                    <a:moveTo>
                      <a:pt x="0" y="0"/>
                    </a:moveTo>
                    <a:lnTo>
                      <a:pt x="369040" y="36904"/>
                    </a:lnTo>
                    <a:lnTo>
                      <a:pt x="770884" y="41005"/>
                    </a:lnTo>
                    <a:lnTo>
                      <a:pt x="1197331" y="131215"/>
                    </a:lnTo>
                    <a:lnTo>
                      <a:pt x="1590974" y="701177"/>
                    </a:lnTo>
                    <a:lnTo>
                      <a:pt x="1968215" y="984108"/>
                    </a:lnTo>
                    <a:lnTo>
                      <a:pt x="2353657" y="922601"/>
                    </a:lnTo>
                  </a:path>
                </a:pathLst>
              </a:cu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89" name="Groupe 388">
              <a:extLst>
                <a:ext uri="{FF2B5EF4-FFF2-40B4-BE49-F238E27FC236}">
                  <a16:creationId xmlns:a16="http://schemas.microsoft.com/office/drawing/2014/main" id="{7EDEE3D8-5143-DD8B-4429-C4963C70644D}"/>
                </a:ext>
              </a:extLst>
            </p:cNvPr>
            <p:cNvGrpSpPr/>
            <p:nvPr/>
          </p:nvGrpSpPr>
          <p:grpSpPr>
            <a:xfrm>
              <a:off x="9109248" y="1274502"/>
              <a:ext cx="2387971" cy="1544060"/>
              <a:chOff x="9109248" y="1274502"/>
              <a:chExt cx="2387971" cy="1544060"/>
            </a:xfrm>
          </p:grpSpPr>
          <p:sp>
            <p:nvSpPr>
              <p:cNvPr id="381" name="Triangle 380">
                <a:extLst>
                  <a:ext uri="{FF2B5EF4-FFF2-40B4-BE49-F238E27FC236}">
                    <a16:creationId xmlns:a16="http://schemas.microsoft.com/office/drawing/2014/main" id="{A7C52D53-3151-4623-BCC1-F6771D138F7F}"/>
                  </a:ext>
                </a:extLst>
              </p:cNvPr>
              <p:cNvSpPr>
                <a:spLocks noChangeAspect="1"/>
              </p:cNvSpPr>
              <p:nvPr/>
            </p:nvSpPr>
            <p:spPr>
              <a:xfrm>
                <a:off x="9109248" y="127450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2" name="Triangle 381">
                <a:extLst>
                  <a:ext uri="{FF2B5EF4-FFF2-40B4-BE49-F238E27FC236}">
                    <a16:creationId xmlns:a16="http://schemas.microsoft.com/office/drawing/2014/main" id="{D1883513-8A54-06F2-FD32-2C031B573325}"/>
                  </a:ext>
                </a:extLst>
              </p:cNvPr>
              <p:cNvSpPr>
                <a:spLocks noChangeAspect="1"/>
              </p:cNvSpPr>
              <p:nvPr/>
            </p:nvSpPr>
            <p:spPr>
              <a:xfrm>
                <a:off x="9498790" y="2016684"/>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3" name="Triangle 382">
                <a:extLst>
                  <a:ext uri="{FF2B5EF4-FFF2-40B4-BE49-F238E27FC236}">
                    <a16:creationId xmlns:a16="http://schemas.microsoft.com/office/drawing/2014/main" id="{EA972E71-5F62-3F09-2148-B871489C1CB3}"/>
                  </a:ext>
                </a:extLst>
              </p:cNvPr>
              <p:cNvSpPr>
                <a:spLocks noChangeAspect="1"/>
              </p:cNvSpPr>
              <p:nvPr/>
            </p:nvSpPr>
            <p:spPr>
              <a:xfrm>
                <a:off x="9896533" y="2287313"/>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4" name="Triangle 383">
                <a:extLst>
                  <a:ext uri="{FF2B5EF4-FFF2-40B4-BE49-F238E27FC236}">
                    <a16:creationId xmlns:a16="http://schemas.microsoft.com/office/drawing/2014/main" id="{62CD0178-D00F-A478-12D2-A6408086FBF5}"/>
                  </a:ext>
                </a:extLst>
              </p:cNvPr>
              <p:cNvSpPr>
                <a:spLocks noChangeAspect="1"/>
              </p:cNvSpPr>
              <p:nvPr/>
            </p:nvSpPr>
            <p:spPr>
              <a:xfrm>
                <a:off x="10281976" y="2369321"/>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5" name="Triangle 384">
                <a:extLst>
                  <a:ext uri="{FF2B5EF4-FFF2-40B4-BE49-F238E27FC236}">
                    <a16:creationId xmlns:a16="http://schemas.microsoft.com/office/drawing/2014/main" id="{1D24FED4-48BE-3417-BCE1-BD744C8CD18F}"/>
                  </a:ext>
                </a:extLst>
              </p:cNvPr>
              <p:cNvSpPr>
                <a:spLocks noChangeAspect="1"/>
              </p:cNvSpPr>
              <p:nvPr/>
            </p:nvSpPr>
            <p:spPr>
              <a:xfrm>
                <a:off x="10683820" y="274656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6" name="Triangle 385">
                <a:extLst>
                  <a:ext uri="{FF2B5EF4-FFF2-40B4-BE49-F238E27FC236}">
                    <a16:creationId xmlns:a16="http://schemas.microsoft.com/office/drawing/2014/main" id="{B83B5659-99F4-D441-E6BD-810FA9EB2555}"/>
                  </a:ext>
                </a:extLst>
              </p:cNvPr>
              <p:cNvSpPr>
                <a:spLocks noChangeAspect="1"/>
              </p:cNvSpPr>
              <p:nvPr/>
            </p:nvSpPr>
            <p:spPr>
              <a:xfrm>
                <a:off x="11085663" y="274656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7" name="Triangle 386">
                <a:extLst>
                  <a:ext uri="{FF2B5EF4-FFF2-40B4-BE49-F238E27FC236}">
                    <a16:creationId xmlns:a16="http://schemas.microsoft.com/office/drawing/2014/main" id="{F288E718-529C-A29D-7DBC-75FA8B5D9C46}"/>
                  </a:ext>
                </a:extLst>
              </p:cNvPr>
              <p:cNvSpPr>
                <a:spLocks noChangeAspect="1"/>
              </p:cNvSpPr>
              <p:nvPr/>
            </p:nvSpPr>
            <p:spPr>
              <a:xfrm>
                <a:off x="11413699" y="2746562"/>
                <a:ext cx="83520" cy="72000"/>
              </a:xfrm>
              <a:prstGeom prst="triangle">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8" name="Forme libre 387">
                <a:extLst>
                  <a:ext uri="{FF2B5EF4-FFF2-40B4-BE49-F238E27FC236}">
                    <a16:creationId xmlns:a16="http://schemas.microsoft.com/office/drawing/2014/main" id="{31F18312-3920-63F2-E3E6-7A0FF84BAFF0}"/>
                  </a:ext>
                </a:extLst>
              </p:cNvPr>
              <p:cNvSpPr/>
              <p:nvPr/>
            </p:nvSpPr>
            <p:spPr>
              <a:xfrm>
                <a:off x="9152201" y="1320344"/>
                <a:ext cx="2300351" cy="1480262"/>
              </a:xfrm>
              <a:custGeom>
                <a:avLst/>
                <a:gdLst>
                  <a:gd name="connsiteX0" fmla="*/ 0 w 2300351"/>
                  <a:gd name="connsiteY0" fmla="*/ 0 h 1480262"/>
                  <a:gd name="connsiteX1" fmla="*/ 385442 w 2300351"/>
                  <a:gd name="connsiteY1" fmla="*/ 746282 h 1480262"/>
                  <a:gd name="connsiteX2" fmla="*/ 787286 w 2300351"/>
                  <a:gd name="connsiteY2" fmla="*/ 1016912 h 1480262"/>
                  <a:gd name="connsiteX3" fmla="*/ 1176829 w 2300351"/>
                  <a:gd name="connsiteY3" fmla="*/ 1103021 h 1480262"/>
                  <a:gd name="connsiteX4" fmla="*/ 1578673 w 2300351"/>
                  <a:gd name="connsiteY4" fmla="*/ 1480262 h 1480262"/>
                  <a:gd name="connsiteX5" fmla="*/ 2300351 w 2300351"/>
                  <a:gd name="connsiteY5" fmla="*/ 1480262 h 148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0351" h="1480262">
                    <a:moveTo>
                      <a:pt x="0" y="0"/>
                    </a:moveTo>
                    <a:lnTo>
                      <a:pt x="385442" y="746282"/>
                    </a:lnTo>
                    <a:lnTo>
                      <a:pt x="787286" y="1016912"/>
                    </a:lnTo>
                    <a:lnTo>
                      <a:pt x="1176829" y="1103021"/>
                    </a:lnTo>
                    <a:lnTo>
                      <a:pt x="1578673" y="1480262"/>
                    </a:lnTo>
                    <a:lnTo>
                      <a:pt x="2300351" y="1480262"/>
                    </a:lnTo>
                  </a:path>
                </a:pathLst>
              </a:custGeom>
              <a:noFill/>
              <a:ln w="19050">
                <a:solidFill>
                  <a:srgbClr val="BDBCB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98" name="Groupe 397">
              <a:extLst>
                <a:ext uri="{FF2B5EF4-FFF2-40B4-BE49-F238E27FC236}">
                  <a16:creationId xmlns:a16="http://schemas.microsoft.com/office/drawing/2014/main" id="{E67BD7DD-6FCF-CFDF-9BFD-A4F6BBFF113B}"/>
                </a:ext>
              </a:extLst>
            </p:cNvPr>
            <p:cNvGrpSpPr/>
            <p:nvPr/>
          </p:nvGrpSpPr>
          <p:grpSpPr>
            <a:xfrm>
              <a:off x="9113348" y="1301896"/>
              <a:ext cx="2375671" cy="1523559"/>
              <a:chOff x="9113348" y="1301896"/>
              <a:chExt cx="2375671" cy="1523559"/>
            </a:xfrm>
          </p:grpSpPr>
          <p:sp>
            <p:nvSpPr>
              <p:cNvPr id="390" name="Triangle 389">
                <a:extLst>
                  <a:ext uri="{FF2B5EF4-FFF2-40B4-BE49-F238E27FC236}">
                    <a16:creationId xmlns:a16="http://schemas.microsoft.com/office/drawing/2014/main" id="{6DE93049-BC55-DB33-920E-4D7415004642}"/>
                  </a:ext>
                </a:extLst>
              </p:cNvPr>
              <p:cNvSpPr>
                <a:spLocks noChangeAspect="1"/>
              </p:cNvSpPr>
              <p:nvPr/>
            </p:nvSpPr>
            <p:spPr>
              <a:xfrm rot="10800000">
                <a:off x="9113348" y="1301896"/>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1" name="Triangle 390">
                <a:extLst>
                  <a:ext uri="{FF2B5EF4-FFF2-40B4-BE49-F238E27FC236}">
                    <a16:creationId xmlns:a16="http://schemas.microsoft.com/office/drawing/2014/main" id="{895D7A85-0455-D60B-1C3A-8DEB1171C712}"/>
                  </a:ext>
                </a:extLst>
              </p:cNvPr>
              <p:cNvSpPr>
                <a:spLocks noChangeAspect="1"/>
              </p:cNvSpPr>
              <p:nvPr/>
            </p:nvSpPr>
            <p:spPr>
              <a:xfrm rot="10800000">
                <a:off x="9515192" y="1884160"/>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2" name="Triangle 391">
                <a:extLst>
                  <a:ext uri="{FF2B5EF4-FFF2-40B4-BE49-F238E27FC236}">
                    <a16:creationId xmlns:a16="http://schemas.microsoft.com/office/drawing/2014/main" id="{EA0EBF5D-F58C-475C-0625-537C7DADE082}"/>
                  </a:ext>
                </a:extLst>
              </p:cNvPr>
              <p:cNvSpPr>
                <a:spLocks noChangeAspect="1"/>
              </p:cNvSpPr>
              <p:nvPr/>
            </p:nvSpPr>
            <p:spPr>
              <a:xfrm rot="10800000">
                <a:off x="9900634" y="2179392"/>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3" name="Triangle 392">
                <a:extLst>
                  <a:ext uri="{FF2B5EF4-FFF2-40B4-BE49-F238E27FC236}">
                    <a16:creationId xmlns:a16="http://schemas.microsoft.com/office/drawing/2014/main" id="{80B95969-5B11-B18A-A9E0-BDAC6EADA714}"/>
                  </a:ext>
                </a:extLst>
              </p:cNvPr>
              <p:cNvSpPr>
                <a:spLocks noChangeAspect="1"/>
              </p:cNvSpPr>
              <p:nvPr/>
            </p:nvSpPr>
            <p:spPr>
              <a:xfrm rot="10800000">
                <a:off x="10281976" y="2523830"/>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4" name="Triangle 393">
                <a:extLst>
                  <a:ext uri="{FF2B5EF4-FFF2-40B4-BE49-F238E27FC236}">
                    <a16:creationId xmlns:a16="http://schemas.microsoft.com/office/drawing/2014/main" id="{23EFD95B-3301-8F82-E669-6BFAA171089F}"/>
                  </a:ext>
                </a:extLst>
              </p:cNvPr>
              <p:cNvSpPr>
                <a:spLocks noChangeAspect="1"/>
              </p:cNvSpPr>
              <p:nvPr/>
            </p:nvSpPr>
            <p:spPr>
              <a:xfrm rot="10800000">
                <a:off x="10675619" y="2753455"/>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5" name="Triangle 394">
                <a:extLst>
                  <a:ext uri="{FF2B5EF4-FFF2-40B4-BE49-F238E27FC236}">
                    <a16:creationId xmlns:a16="http://schemas.microsoft.com/office/drawing/2014/main" id="{32D03A26-B6A5-ED42-C839-20EBFA04DD8C}"/>
                  </a:ext>
                </a:extLst>
              </p:cNvPr>
              <p:cNvSpPr>
                <a:spLocks noChangeAspect="1"/>
              </p:cNvSpPr>
              <p:nvPr/>
            </p:nvSpPr>
            <p:spPr>
              <a:xfrm rot="10800000">
                <a:off x="11073363" y="2753455"/>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6" name="Triangle 395">
                <a:extLst>
                  <a:ext uri="{FF2B5EF4-FFF2-40B4-BE49-F238E27FC236}">
                    <a16:creationId xmlns:a16="http://schemas.microsoft.com/office/drawing/2014/main" id="{E9E28F57-0087-17B2-4EFC-6ED5C769BA5B}"/>
                  </a:ext>
                </a:extLst>
              </p:cNvPr>
              <p:cNvSpPr>
                <a:spLocks noChangeAspect="1"/>
              </p:cNvSpPr>
              <p:nvPr/>
            </p:nvSpPr>
            <p:spPr>
              <a:xfrm rot="10800000">
                <a:off x="11405499" y="2753455"/>
                <a:ext cx="83520" cy="72000"/>
              </a:xfrm>
              <a:prstGeom prst="triangle">
                <a:avLst/>
              </a:prstGeom>
              <a:solidFill>
                <a:schemeClr val="tx1">
                  <a:lumMod val="75000"/>
                  <a:lumOff val="2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7" name="Forme libre 396">
                <a:extLst>
                  <a:ext uri="{FF2B5EF4-FFF2-40B4-BE49-F238E27FC236}">
                    <a16:creationId xmlns:a16="http://schemas.microsoft.com/office/drawing/2014/main" id="{5B01C335-6DBB-D786-550A-8C95DE6FBF81}"/>
                  </a:ext>
                </a:extLst>
              </p:cNvPr>
              <p:cNvSpPr/>
              <p:nvPr/>
            </p:nvSpPr>
            <p:spPr>
              <a:xfrm>
                <a:off x="9152201" y="1332646"/>
                <a:ext cx="2292151" cy="1447458"/>
              </a:xfrm>
              <a:custGeom>
                <a:avLst/>
                <a:gdLst>
                  <a:gd name="connsiteX0" fmla="*/ 0 w 2292151"/>
                  <a:gd name="connsiteY0" fmla="*/ 0 h 1447458"/>
                  <a:gd name="connsiteX1" fmla="*/ 418246 w 2292151"/>
                  <a:gd name="connsiteY1" fmla="*/ 598665 h 1447458"/>
                  <a:gd name="connsiteX2" fmla="*/ 799587 w 2292151"/>
                  <a:gd name="connsiteY2" fmla="*/ 881596 h 1447458"/>
                  <a:gd name="connsiteX3" fmla="*/ 1176829 w 2292151"/>
                  <a:gd name="connsiteY3" fmla="*/ 1230134 h 1447458"/>
                  <a:gd name="connsiteX4" fmla="*/ 1574572 w 2292151"/>
                  <a:gd name="connsiteY4" fmla="*/ 1447458 h 1447458"/>
                  <a:gd name="connsiteX5" fmla="*/ 2292151 w 2292151"/>
                  <a:gd name="connsiteY5" fmla="*/ 1447458 h 144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2151" h="1447458">
                    <a:moveTo>
                      <a:pt x="0" y="0"/>
                    </a:moveTo>
                    <a:lnTo>
                      <a:pt x="418246" y="598665"/>
                    </a:lnTo>
                    <a:lnTo>
                      <a:pt x="799587" y="881596"/>
                    </a:lnTo>
                    <a:lnTo>
                      <a:pt x="1176829" y="1230134"/>
                    </a:lnTo>
                    <a:lnTo>
                      <a:pt x="1574572" y="1447458"/>
                    </a:lnTo>
                    <a:lnTo>
                      <a:pt x="2292151" y="1447458"/>
                    </a:lnTo>
                  </a:path>
                </a:pathLst>
              </a:custGeom>
              <a:noFill/>
              <a:ln>
                <a:solidFill>
                  <a:schemeClr val="tx1">
                    <a:lumMod val="75000"/>
                    <a:lumOff val="25000"/>
                  </a:schemeClr>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sp>
        <p:nvSpPr>
          <p:cNvPr id="446" name="Rectangle à coins arrondis 10">
            <a:extLst>
              <a:ext uri="{FF2B5EF4-FFF2-40B4-BE49-F238E27FC236}">
                <a16:creationId xmlns:a16="http://schemas.microsoft.com/office/drawing/2014/main" id="{4799CF1B-C97A-A5BA-2558-B7AE8D34C370}"/>
              </a:ext>
            </a:extLst>
          </p:cNvPr>
          <p:cNvSpPr/>
          <p:nvPr/>
        </p:nvSpPr>
        <p:spPr>
          <a:xfrm>
            <a:off x="8561382" y="1092960"/>
            <a:ext cx="3385072" cy="234573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459" name="Groupe 458">
            <a:extLst>
              <a:ext uri="{FF2B5EF4-FFF2-40B4-BE49-F238E27FC236}">
                <a16:creationId xmlns:a16="http://schemas.microsoft.com/office/drawing/2014/main" id="{2A856737-06E0-04E1-3D98-ED4214BF0AEA}"/>
              </a:ext>
            </a:extLst>
          </p:cNvPr>
          <p:cNvGrpSpPr/>
          <p:nvPr/>
        </p:nvGrpSpPr>
        <p:grpSpPr>
          <a:xfrm>
            <a:off x="6627108" y="3762277"/>
            <a:ext cx="3657323" cy="2177217"/>
            <a:chOff x="6548789" y="3789590"/>
            <a:chExt cx="3657323" cy="2177217"/>
          </a:xfrm>
        </p:grpSpPr>
        <p:pic>
          <p:nvPicPr>
            <p:cNvPr id="108" name="Image 107" descr="Une image contenant texte, capture d’écran, diagramme, Police&#10;&#10;Description générée automatiquement">
              <a:extLst>
                <a:ext uri="{FF2B5EF4-FFF2-40B4-BE49-F238E27FC236}">
                  <a16:creationId xmlns:a16="http://schemas.microsoft.com/office/drawing/2014/main" id="{065A9131-082B-0C6B-6B6C-88DF510538B3}"/>
                </a:ext>
              </a:extLst>
            </p:cNvPr>
            <p:cNvPicPr>
              <a:picLocks noChangeAspect="1"/>
            </p:cNvPicPr>
            <p:nvPr/>
          </p:nvPicPr>
          <p:blipFill rotWithShape="1">
            <a:blip r:embed="rId3"/>
            <a:srcRect l="50609" t="72811" r="10883" b="8498"/>
            <a:stretch/>
          </p:blipFill>
          <p:spPr>
            <a:xfrm>
              <a:off x="6548789" y="4338513"/>
              <a:ext cx="3657323" cy="1268533"/>
            </a:xfrm>
            <a:prstGeom prst="rect">
              <a:avLst/>
            </a:prstGeom>
          </p:spPr>
        </p:pic>
        <p:sp>
          <p:nvSpPr>
            <p:cNvPr id="449" name="ZoneTexte 448">
              <a:extLst>
                <a:ext uri="{FF2B5EF4-FFF2-40B4-BE49-F238E27FC236}">
                  <a16:creationId xmlns:a16="http://schemas.microsoft.com/office/drawing/2014/main" id="{CAAE15F9-6639-6FBB-9D04-3E6911C82816}"/>
                </a:ext>
              </a:extLst>
            </p:cNvPr>
            <p:cNvSpPr txBox="1"/>
            <p:nvPr/>
          </p:nvSpPr>
          <p:spPr>
            <a:xfrm>
              <a:off x="6695192" y="3789590"/>
              <a:ext cx="463588" cy="523220"/>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a:t>
              </a:r>
            </a:p>
            <a:p>
              <a:pPr algn="ctr"/>
              <a:r>
                <a:rPr lang="fr-FR" sz="1400" b="1" dirty="0">
                  <a:latin typeface="Arial" panose="020B0604020202020204" pitchFamily="34" charset="0"/>
                  <a:cs typeface="Arial" panose="020B0604020202020204" pitchFamily="34" charset="0"/>
                </a:rPr>
                <a:t>ctrl</a:t>
              </a:r>
            </a:p>
          </p:txBody>
        </p:sp>
        <p:sp>
          <p:nvSpPr>
            <p:cNvPr id="450" name="ZoneTexte 449">
              <a:extLst>
                <a:ext uri="{FF2B5EF4-FFF2-40B4-BE49-F238E27FC236}">
                  <a16:creationId xmlns:a16="http://schemas.microsoft.com/office/drawing/2014/main" id="{412569D9-D0CF-AC3B-16A8-3333AB36A2B0}"/>
                </a:ext>
              </a:extLst>
            </p:cNvPr>
            <p:cNvSpPr txBox="1"/>
            <p:nvPr/>
          </p:nvSpPr>
          <p:spPr>
            <a:xfrm>
              <a:off x="7375912" y="3789590"/>
              <a:ext cx="463588" cy="523220"/>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a:t>
              </a:r>
            </a:p>
            <a:p>
              <a:pPr algn="ctr"/>
              <a:r>
                <a:rPr lang="fr-FR" sz="1400" b="1" dirty="0">
                  <a:latin typeface="Arial" panose="020B0604020202020204" pitchFamily="34" charset="0"/>
                  <a:cs typeface="Arial" panose="020B0604020202020204" pitchFamily="34" charset="0"/>
                </a:rPr>
                <a:t>ctrl</a:t>
              </a:r>
            </a:p>
          </p:txBody>
        </p:sp>
        <p:sp>
          <p:nvSpPr>
            <p:cNvPr id="451" name="ZoneTexte 450">
              <a:extLst>
                <a:ext uri="{FF2B5EF4-FFF2-40B4-BE49-F238E27FC236}">
                  <a16:creationId xmlns:a16="http://schemas.microsoft.com/office/drawing/2014/main" id="{6E2958BE-57FD-EE90-4E6B-B7BF07BCBCA1}"/>
                </a:ext>
              </a:extLst>
            </p:cNvPr>
            <p:cNvSpPr txBox="1"/>
            <p:nvPr/>
          </p:nvSpPr>
          <p:spPr>
            <a:xfrm>
              <a:off x="8046754" y="4005033"/>
              <a:ext cx="503664" cy="307777"/>
            </a:xfrm>
            <a:prstGeom prst="rect">
              <a:avLst/>
            </a:prstGeom>
            <a:noFill/>
          </p:spPr>
          <p:txBody>
            <a:bodyPr wrap="none" rtlCol="0">
              <a:spAutoFit/>
            </a:bodyPr>
            <a:lstStyle/>
            <a:p>
              <a:pPr algn="ctr"/>
              <a:r>
                <a:rPr lang="fr-FR" sz="1400" b="1" dirty="0" err="1">
                  <a:solidFill>
                    <a:srgbClr val="5E247C"/>
                  </a:solidFill>
                  <a:latin typeface="Arial" panose="020B0604020202020204" pitchFamily="34" charset="0"/>
                  <a:cs typeface="Arial" panose="020B0604020202020204" pitchFamily="34" charset="0"/>
                </a:rPr>
                <a:t>PTz</a:t>
              </a:r>
              <a:endParaRPr lang="fr-FR" sz="1400" b="1" dirty="0">
                <a:solidFill>
                  <a:srgbClr val="5E247C"/>
                </a:solidFill>
                <a:latin typeface="Arial" panose="020B0604020202020204" pitchFamily="34" charset="0"/>
                <a:cs typeface="Arial" panose="020B0604020202020204" pitchFamily="34" charset="0"/>
              </a:endParaRPr>
            </a:p>
          </p:txBody>
        </p:sp>
        <p:sp>
          <p:nvSpPr>
            <p:cNvPr id="452" name="ZoneTexte 451">
              <a:extLst>
                <a:ext uri="{FF2B5EF4-FFF2-40B4-BE49-F238E27FC236}">
                  <a16:creationId xmlns:a16="http://schemas.microsoft.com/office/drawing/2014/main" id="{63F595C1-98E4-C3B1-FDB9-31525F6955BE}"/>
                </a:ext>
              </a:extLst>
            </p:cNvPr>
            <p:cNvSpPr txBox="1"/>
            <p:nvPr/>
          </p:nvSpPr>
          <p:spPr>
            <a:xfrm>
              <a:off x="8617276" y="4005033"/>
              <a:ext cx="599440" cy="307777"/>
            </a:xfrm>
            <a:prstGeom prst="rect">
              <a:avLst/>
            </a:prstGeom>
            <a:noFill/>
          </p:spPr>
          <p:txBody>
            <a:bodyPr wrap="square" rtlCol="0">
              <a:spAutoFit/>
            </a:bodyPr>
            <a:lstStyle/>
            <a:p>
              <a:pPr algn="ctr"/>
              <a:r>
                <a:rPr lang="fr-FR" sz="1400" b="1" dirty="0" err="1">
                  <a:solidFill>
                    <a:srgbClr val="B43698"/>
                  </a:solidFill>
                  <a:latin typeface="Arial" panose="020B0604020202020204" pitchFamily="34" charset="0"/>
                  <a:cs typeface="Arial" panose="020B0604020202020204" pitchFamily="34" charset="0"/>
                </a:rPr>
                <a:t>Amk</a:t>
              </a:r>
              <a:endParaRPr lang="fr-FR" sz="1400" b="1" dirty="0">
                <a:solidFill>
                  <a:srgbClr val="B43698"/>
                </a:solidFill>
                <a:latin typeface="Arial" panose="020B0604020202020204" pitchFamily="34" charset="0"/>
                <a:cs typeface="Arial" panose="020B0604020202020204" pitchFamily="34" charset="0"/>
              </a:endParaRPr>
            </a:p>
          </p:txBody>
        </p:sp>
        <p:sp>
          <p:nvSpPr>
            <p:cNvPr id="453" name="ZoneTexte 452">
              <a:extLst>
                <a:ext uri="{FF2B5EF4-FFF2-40B4-BE49-F238E27FC236}">
                  <a16:creationId xmlns:a16="http://schemas.microsoft.com/office/drawing/2014/main" id="{CA60C70D-B4C6-539E-C67E-930DAA92C9E7}"/>
                </a:ext>
              </a:extLst>
            </p:cNvPr>
            <p:cNvSpPr txBox="1"/>
            <p:nvPr/>
          </p:nvSpPr>
          <p:spPr>
            <a:xfrm>
              <a:off x="9238281" y="3789590"/>
              <a:ext cx="681771" cy="523220"/>
            </a:xfrm>
            <a:prstGeom prst="rect">
              <a:avLst/>
            </a:prstGeom>
            <a:noFill/>
          </p:spPr>
          <p:txBody>
            <a:bodyPr wrap="square" rtlCol="0">
              <a:spAutoFit/>
            </a:bodyPr>
            <a:lstStyle/>
            <a:p>
              <a:pPr algn="ctr"/>
              <a:r>
                <a:rPr lang="fr-FR" sz="1400" b="1" dirty="0" err="1">
                  <a:solidFill>
                    <a:srgbClr val="B43698"/>
                  </a:solidFill>
                  <a:latin typeface="Arial" panose="020B0604020202020204" pitchFamily="34" charset="0"/>
                  <a:cs typeface="Arial" panose="020B0604020202020204" pitchFamily="34" charset="0"/>
                </a:rPr>
                <a:t>Amk</a:t>
              </a:r>
              <a:endParaRPr lang="fr-FR" sz="1400" b="1" dirty="0">
                <a:solidFill>
                  <a:srgbClr val="B43698"/>
                </a:solidFill>
                <a:latin typeface="Arial" panose="020B0604020202020204" pitchFamily="34" charset="0"/>
                <a:cs typeface="Arial" panose="020B0604020202020204" pitchFamily="34" charset="0"/>
              </a:endParaRPr>
            </a:p>
            <a:p>
              <a:pPr algn="ctr"/>
              <a:r>
                <a:rPr lang="fr-FR" sz="1400" b="1" dirty="0" err="1">
                  <a:solidFill>
                    <a:srgbClr val="5E247C"/>
                  </a:solidFill>
                  <a:latin typeface="Arial" panose="020B0604020202020204" pitchFamily="34" charset="0"/>
                  <a:cs typeface="Arial" panose="020B0604020202020204" pitchFamily="34" charset="0"/>
                </a:rPr>
                <a:t>PTz</a:t>
              </a:r>
              <a:endParaRPr lang="fr-FR" sz="1400" b="1" dirty="0">
                <a:solidFill>
                  <a:srgbClr val="5E247C"/>
                </a:solidFill>
                <a:latin typeface="Arial" panose="020B0604020202020204" pitchFamily="34" charset="0"/>
                <a:cs typeface="Arial" panose="020B0604020202020204" pitchFamily="34" charset="0"/>
              </a:endParaRPr>
            </a:p>
          </p:txBody>
        </p:sp>
        <p:sp>
          <p:nvSpPr>
            <p:cNvPr id="454" name="ZoneTexte 453">
              <a:extLst>
                <a:ext uri="{FF2B5EF4-FFF2-40B4-BE49-F238E27FC236}">
                  <a16:creationId xmlns:a16="http://schemas.microsoft.com/office/drawing/2014/main" id="{6DDFA818-9A53-93DC-30AC-C762510A87C2}"/>
                </a:ext>
              </a:extLst>
            </p:cNvPr>
            <p:cNvSpPr txBox="1"/>
            <p:nvPr/>
          </p:nvSpPr>
          <p:spPr>
            <a:xfrm>
              <a:off x="6660727" y="5659030"/>
              <a:ext cx="532518" cy="307777"/>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4.86</a:t>
              </a:r>
            </a:p>
          </p:txBody>
        </p:sp>
        <p:sp>
          <p:nvSpPr>
            <p:cNvPr id="455" name="ZoneTexte 454">
              <a:extLst>
                <a:ext uri="{FF2B5EF4-FFF2-40B4-BE49-F238E27FC236}">
                  <a16:creationId xmlns:a16="http://schemas.microsoft.com/office/drawing/2014/main" id="{D4346E8A-7264-50DE-63C2-E2928183E76B}"/>
                </a:ext>
              </a:extLst>
            </p:cNvPr>
            <p:cNvSpPr txBox="1"/>
            <p:nvPr/>
          </p:nvSpPr>
          <p:spPr>
            <a:xfrm>
              <a:off x="7331287" y="5659030"/>
              <a:ext cx="532518" cy="307777"/>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0.00</a:t>
              </a:r>
            </a:p>
          </p:txBody>
        </p:sp>
        <p:sp>
          <p:nvSpPr>
            <p:cNvPr id="456" name="ZoneTexte 455">
              <a:extLst>
                <a:ext uri="{FF2B5EF4-FFF2-40B4-BE49-F238E27FC236}">
                  <a16:creationId xmlns:a16="http://schemas.microsoft.com/office/drawing/2014/main" id="{302559E9-8599-76A0-1BB6-E007E1146A8E}"/>
                </a:ext>
              </a:extLst>
            </p:cNvPr>
            <p:cNvSpPr txBox="1"/>
            <p:nvPr/>
          </p:nvSpPr>
          <p:spPr>
            <a:xfrm>
              <a:off x="8032327" y="5659030"/>
              <a:ext cx="532518" cy="307777"/>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5.46</a:t>
              </a:r>
            </a:p>
          </p:txBody>
        </p:sp>
        <p:sp>
          <p:nvSpPr>
            <p:cNvPr id="457" name="ZoneTexte 456">
              <a:extLst>
                <a:ext uri="{FF2B5EF4-FFF2-40B4-BE49-F238E27FC236}">
                  <a16:creationId xmlns:a16="http://schemas.microsoft.com/office/drawing/2014/main" id="{9B47E042-D4CB-308B-DABC-799C4076A21D}"/>
                </a:ext>
              </a:extLst>
            </p:cNvPr>
            <p:cNvSpPr txBox="1"/>
            <p:nvPr/>
          </p:nvSpPr>
          <p:spPr>
            <a:xfrm>
              <a:off x="8733367" y="5659030"/>
              <a:ext cx="532518" cy="307777"/>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1.06</a:t>
              </a:r>
            </a:p>
          </p:txBody>
        </p:sp>
        <p:sp>
          <p:nvSpPr>
            <p:cNvPr id="458" name="ZoneTexte 457">
              <a:extLst>
                <a:ext uri="{FF2B5EF4-FFF2-40B4-BE49-F238E27FC236}">
                  <a16:creationId xmlns:a16="http://schemas.microsoft.com/office/drawing/2014/main" id="{F71F0BA5-C76F-282E-6ECD-5AA875B7DCC8}"/>
                </a:ext>
              </a:extLst>
            </p:cNvPr>
            <p:cNvSpPr txBox="1"/>
            <p:nvPr/>
          </p:nvSpPr>
          <p:spPr>
            <a:xfrm>
              <a:off x="9381147" y="5659030"/>
              <a:ext cx="532518" cy="307777"/>
            </a:xfrm>
            <a:prstGeom prst="rect">
              <a:avLst/>
            </a:prstGeom>
            <a:noFill/>
          </p:spPr>
          <p:txBody>
            <a:bodyPr wrap="none" rtlCol="0">
              <a:spAutoFit/>
            </a:bodyPr>
            <a:lstStyle/>
            <a:p>
              <a:pPr algn="ctr"/>
              <a:r>
                <a:rPr lang="fr-FR" sz="1400" b="1" dirty="0">
                  <a:latin typeface="Arial" panose="020B0604020202020204" pitchFamily="34" charset="0"/>
                  <a:cs typeface="Arial" panose="020B0604020202020204" pitchFamily="34" charset="0"/>
                </a:rPr>
                <a:t>0.01</a:t>
              </a:r>
            </a:p>
          </p:txBody>
        </p:sp>
      </p:grpSp>
      <p:sp>
        <p:nvSpPr>
          <p:cNvPr id="460" name="Rectangle à coins arrondis 10">
            <a:extLst>
              <a:ext uri="{FF2B5EF4-FFF2-40B4-BE49-F238E27FC236}">
                <a16:creationId xmlns:a16="http://schemas.microsoft.com/office/drawing/2014/main" id="{DC421368-9097-D053-FCF2-DF95751C9341}"/>
              </a:ext>
            </a:extLst>
          </p:cNvPr>
          <p:cNvSpPr/>
          <p:nvPr/>
        </p:nvSpPr>
        <p:spPr>
          <a:xfrm>
            <a:off x="6499133" y="3624755"/>
            <a:ext cx="3913273" cy="245226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3" name="Espace réservé du texte 2">
            <a:extLst>
              <a:ext uri="{FF2B5EF4-FFF2-40B4-BE49-F238E27FC236}">
                <a16:creationId xmlns:a16="http://schemas.microsoft.com/office/drawing/2014/main" id="{AB79DE10-3CBC-F41C-B2A9-4DEA47E726A7}"/>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Band* and Hufnagel* et al., 2019, Nature </a:t>
            </a:r>
            <a:r>
              <a:rPr lang="fr-FR" dirty="0" err="1"/>
              <a:t>Microbiology</a:t>
            </a:r>
            <a:endParaRPr lang="fr-FR" dirty="0"/>
          </a:p>
        </p:txBody>
      </p:sp>
    </p:spTree>
    <p:extLst>
      <p:ext uri="{BB962C8B-B14F-4D97-AF65-F5344CB8AC3E}">
        <p14:creationId xmlns:p14="http://schemas.microsoft.com/office/powerpoint/2010/main" val="395352897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144626C-D505-5E31-49BF-C18FF1F822CA}"/>
              </a:ext>
            </a:extLst>
          </p:cNvPr>
          <p:cNvSpPr>
            <a:spLocks noGrp="1"/>
          </p:cNvSpPr>
          <p:nvPr>
            <p:ph type="body" sz="quarter" idx="17"/>
          </p:nvPr>
        </p:nvSpPr>
        <p:spPr/>
        <p:txBody>
          <a:bodyPr/>
          <a:lstStyle/>
          <a:p>
            <a:r>
              <a:rPr lang="fr-FR" dirty="0"/>
              <a:t>Fungal infection &amp; </a:t>
            </a:r>
            <a:r>
              <a:rPr lang="fr-FR" dirty="0" err="1"/>
              <a:t>disease</a:t>
            </a:r>
            <a:endParaRPr lang="fr-FR" dirty="0"/>
          </a:p>
        </p:txBody>
      </p:sp>
    </p:spTree>
    <p:extLst>
      <p:ext uri="{BB962C8B-B14F-4D97-AF65-F5344CB8AC3E}">
        <p14:creationId xmlns:p14="http://schemas.microsoft.com/office/powerpoint/2010/main" val="4099853054"/>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9E5277A-26F2-7F8C-F15F-CA8925AC2DF5}"/>
              </a:ext>
            </a:extLst>
          </p:cNvPr>
          <p:cNvSpPr>
            <a:spLocks noGrp="1"/>
          </p:cNvSpPr>
          <p:nvPr>
            <p:ph type="title"/>
          </p:nvPr>
        </p:nvSpPr>
        <p:spPr/>
        <p:txBody>
          <a:bodyPr/>
          <a:lstStyle/>
          <a:p>
            <a:r>
              <a:rPr lang="en-US" dirty="0"/>
              <a:t>Neglected fungal disease in a one health perspective</a:t>
            </a:r>
            <a:endParaRPr lang="fr-FR" dirty="0"/>
          </a:p>
        </p:txBody>
      </p:sp>
      <p:sp>
        <p:nvSpPr>
          <p:cNvPr id="3" name="Espace réservé du contenu 2">
            <a:extLst>
              <a:ext uri="{FF2B5EF4-FFF2-40B4-BE49-F238E27FC236}">
                <a16:creationId xmlns:a16="http://schemas.microsoft.com/office/drawing/2014/main" id="{A009B2EC-B6C3-82D8-CBBF-CF02C48DE838}"/>
              </a:ext>
            </a:extLst>
          </p:cNvPr>
          <p:cNvSpPr>
            <a:spLocks noGrp="1"/>
          </p:cNvSpPr>
          <p:nvPr>
            <p:ph sz="quarter" idx="10"/>
          </p:nvPr>
        </p:nvSpPr>
        <p:spPr/>
        <p:txBody>
          <a:bodyPr/>
          <a:lstStyle/>
          <a:p>
            <a:r>
              <a:rPr lang="fr-FR" dirty="0"/>
              <a:t>Rita OLADELE et al., ECCMID</a:t>
            </a:r>
            <a:r>
              <a:rPr lang="fr-FR" baseline="30000" dirty="0">
                <a:latin typeface="Arial Narrow" panose="020B0606020202030204" pitchFamily="34" charset="0"/>
              </a:rPr>
              <a:t>®</a:t>
            </a:r>
            <a:r>
              <a:rPr lang="fr-FR" dirty="0"/>
              <a:t> 2024, Session#SY077</a:t>
            </a:r>
          </a:p>
        </p:txBody>
      </p:sp>
      <p:sp>
        <p:nvSpPr>
          <p:cNvPr id="4" name="Espace réservé du contenu 3">
            <a:extLst>
              <a:ext uri="{FF2B5EF4-FFF2-40B4-BE49-F238E27FC236}">
                <a16:creationId xmlns:a16="http://schemas.microsoft.com/office/drawing/2014/main" id="{3406EE2E-2A2A-5BF4-48A8-9305245C3B80}"/>
              </a:ext>
            </a:extLst>
          </p:cNvPr>
          <p:cNvSpPr>
            <a:spLocks noGrp="1"/>
          </p:cNvSpPr>
          <p:nvPr>
            <p:ph sz="quarter" idx="11"/>
          </p:nvPr>
        </p:nvSpPr>
        <p:spPr/>
        <p:txBody>
          <a:bodyPr/>
          <a:lstStyle/>
          <a:p>
            <a:r>
              <a:rPr lang="en-US" dirty="0"/>
              <a:t>Fungal infections from a One Health perspective</a:t>
            </a:r>
            <a:endParaRPr lang="fr-FR" dirty="0"/>
          </a:p>
        </p:txBody>
      </p:sp>
    </p:spTree>
    <p:extLst>
      <p:ext uri="{BB962C8B-B14F-4D97-AF65-F5344CB8AC3E}">
        <p14:creationId xmlns:p14="http://schemas.microsoft.com/office/powerpoint/2010/main" val="4216230837"/>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F0CB2439-5142-9137-8A70-450F5AAACA24}"/>
              </a:ext>
            </a:extLst>
          </p:cNvPr>
          <p:cNvSpPr>
            <a:spLocks noGrp="1"/>
          </p:cNvSpPr>
          <p:nvPr>
            <p:ph type="body" sz="quarter" idx="19"/>
          </p:nvPr>
        </p:nvSpPr>
        <p:spPr/>
        <p:txBody>
          <a:bodyPr/>
          <a:lstStyle/>
          <a:p>
            <a:r>
              <a:rPr lang="fr-FR" dirty="0" err="1"/>
              <a:t>Denning</a:t>
            </a:r>
            <a:r>
              <a:rPr lang="fr-FR" dirty="0"/>
              <a:t> Jan 2024, Lancet ID</a:t>
            </a:r>
          </a:p>
        </p:txBody>
      </p:sp>
      <p:sp>
        <p:nvSpPr>
          <p:cNvPr id="5" name="Titre 4">
            <a:extLst>
              <a:ext uri="{FF2B5EF4-FFF2-40B4-BE49-F238E27FC236}">
                <a16:creationId xmlns:a16="http://schemas.microsoft.com/office/drawing/2014/main" id="{53ACF072-BF17-79FF-D907-970F5240347F}"/>
              </a:ext>
            </a:extLst>
          </p:cNvPr>
          <p:cNvSpPr>
            <a:spLocks noGrp="1"/>
          </p:cNvSpPr>
          <p:nvPr>
            <p:ph type="title"/>
          </p:nvPr>
        </p:nvSpPr>
        <p:spPr/>
        <p:txBody>
          <a:bodyPr/>
          <a:lstStyle/>
          <a:p>
            <a:endParaRPr lang="fr-FR" dirty="0"/>
          </a:p>
        </p:txBody>
      </p:sp>
      <p:sp>
        <p:nvSpPr>
          <p:cNvPr id="104" name="Espace réservé du contenu 103">
            <a:extLst>
              <a:ext uri="{FF2B5EF4-FFF2-40B4-BE49-F238E27FC236}">
                <a16:creationId xmlns:a16="http://schemas.microsoft.com/office/drawing/2014/main" id="{08768C60-4983-B5A9-C88F-B49B214615D2}"/>
              </a:ext>
            </a:extLst>
          </p:cNvPr>
          <p:cNvSpPr>
            <a:spLocks noGrp="1"/>
          </p:cNvSpPr>
          <p:nvPr>
            <p:ph sz="quarter" idx="16"/>
          </p:nvPr>
        </p:nvSpPr>
        <p:spPr/>
        <p:txBody>
          <a:bodyPr/>
          <a:lstStyle/>
          <a:p>
            <a:r>
              <a:rPr lang="fr-FR" dirty="0"/>
              <a:t>Rita OLADELE et al., ECCMID</a:t>
            </a:r>
            <a:r>
              <a:rPr lang="fr-FR" baseline="30000" dirty="0"/>
              <a:t>®</a:t>
            </a:r>
            <a:r>
              <a:rPr lang="fr-FR" dirty="0"/>
              <a:t> 2024, Session#SY077</a:t>
            </a:r>
          </a:p>
        </p:txBody>
      </p:sp>
      <p:grpSp>
        <p:nvGrpSpPr>
          <p:cNvPr id="141" name="Groupe 140">
            <a:extLst>
              <a:ext uri="{FF2B5EF4-FFF2-40B4-BE49-F238E27FC236}">
                <a16:creationId xmlns:a16="http://schemas.microsoft.com/office/drawing/2014/main" id="{74077DE4-67E0-4A4B-F8F1-F4FF19FF7BDC}"/>
              </a:ext>
            </a:extLst>
          </p:cNvPr>
          <p:cNvGrpSpPr/>
          <p:nvPr/>
        </p:nvGrpSpPr>
        <p:grpSpPr>
          <a:xfrm>
            <a:off x="1983801" y="1496920"/>
            <a:ext cx="8470733" cy="3716917"/>
            <a:chOff x="1999897" y="1053657"/>
            <a:chExt cx="8470733" cy="3716917"/>
          </a:xfrm>
        </p:grpSpPr>
        <p:sp>
          <p:nvSpPr>
            <p:cNvPr id="99" name="ZoneTexte 98">
              <a:extLst>
                <a:ext uri="{FF2B5EF4-FFF2-40B4-BE49-F238E27FC236}">
                  <a16:creationId xmlns:a16="http://schemas.microsoft.com/office/drawing/2014/main" id="{B3D1CA96-77BD-0BB2-56D5-DED367DCF451}"/>
                </a:ext>
              </a:extLst>
            </p:cNvPr>
            <p:cNvSpPr txBox="1"/>
            <p:nvPr/>
          </p:nvSpPr>
          <p:spPr>
            <a:xfrm rot="16200000">
              <a:off x="1800580" y="2515475"/>
              <a:ext cx="675634" cy="276999"/>
            </a:xfrm>
            <a:prstGeom prst="rect">
              <a:avLst/>
            </a:prstGeom>
            <a:noFill/>
          </p:spPr>
          <p:txBody>
            <a:bodyPr wrap="none" rtlCol="0">
              <a:spAutoFit/>
            </a:bodyPr>
            <a:lstStyle/>
            <a:p>
              <a:r>
                <a:rPr lang="fr-FR" sz="1200" dirty="0">
                  <a:solidFill>
                    <a:schemeClr val="tx1">
                      <a:lumMod val="50000"/>
                      <a:lumOff val="50000"/>
                    </a:schemeClr>
                  </a:solidFill>
                  <a:latin typeface="Arial" panose="020B0604020202020204" pitchFamily="34" charset="0"/>
                  <a:cs typeface="Arial" panose="020B0604020202020204" pitchFamily="34" charset="0"/>
                </a:rPr>
                <a:t>1,000’s</a:t>
              </a:r>
            </a:p>
          </p:txBody>
        </p:sp>
        <p:grpSp>
          <p:nvGrpSpPr>
            <p:cNvPr id="127" name="Groupe 126">
              <a:extLst>
                <a:ext uri="{FF2B5EF4-FFF2-40B4-BE49-F238E27FC236}">
                  <a16:creationId xmlns:a16="http://schemas.microsoft.com/office/drawing/2014/main" id="{78B29464-00B7-A068-5FFC-2558BA9EAB68}"/>
                </a:ext>
              </a:extLst>
            </p:cNvPr>
            <p:cNvGrpSpPr/>
            <p:nvPr/>
          </p:nvGrpSpPr>
          <p:grpSpPr>
            <a:xfrm>
              <a:off x="5489107" y="3173181"/>
              <a:ext cx="258580" cy="1081110"/>
              <a:chOff x="5179808" y="3173181"/>
              <a:chExt cx="258580" cy="1081110"/>
            </a:xfrm>
          </p:grpSpPr>
          <p:sp>
            <p:nvSpPr>
              <p:cNvPr id="113" name="Rectangle 112">
                <a:extLst>
                  <a:ext uri="{FF2B5EF4-FFF2-40B4-BE49-F238E27FC236}">
                    <a16:creationId xmlns:a16="http://schemas.microsoft.com/office/drawing/2014/main" id="{CEAEA7C6-C397-8FA6-F412-A131EFD990EF}"/>
                  </a:ext>
                </a:extLst>
              </p:cNvPr>
              <p:cNvSpPr/>
              <p:nvPr/>
            </p:nvSpPr>
            <p:spPr>
              <a:xfrm>
                <a:off x="5179808" y="3362212"/>
                <a:ext cx="258580" cy="892079"/>
              </a:xfrm>
              <a:prstGeom prst="rect">
                <a:avLst/>
              </a:prstGeom>
              <a:solidFill>
                <a:srgbClr val="C540A6">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4" name="Rectangle 113">
                <a:extLst>
                  <a:ext uri="{FF2B5EF4-FFF2-40B4-BE49-F238E27FC236}">
                    <a16:creationId xmlns:a16="http://schemas.microsoft.com/office/drawing/2014/main" id="{DCC758CD-5143-0459-8835-234A00526790}"/>
                  </a:ext>
                </a:extLst>
              </p:cNvPr>
              <p:cNvSpPr/>
              <p:nvPr/>
            </p:nvSpPr>
            <p:spPr>
              <a:xfrm>
                <a:off x="5179808" y="3173181"/>
                <a:ext cx="258580" cy="189031"/>
              </a:xfrm>
              <a:prstGeom prst="rect">
                <a:avLst/>
              </a:prstGeom>
              <a:solidFill>
                <a:srgbClr val="C54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28" name="Groupe 127">
              <a:extLst>
                <a:ext uri="{FF2B5EF4-FFF2-40B4-BE49-F238E27FC236}">
                  <a16:creationId xmlns:a16="http://schemas.microsoft.com/office/drawing/2014/main" id="{290EEF33-0C58-0F77-0225-E9D53B44A3FC}"/>
                </a:ext>
              </a:extLst>
            </p:cNvPr>
            <p:cNvGrpSpPr/>
            <p:nvPr/>
          </p:nvGrpSpPr>
          <p:grpSpPr>
            <a:xfrm>
              <a:off x="6224572" y="3807882"/>
              <a:ext cx="258580" cy="446409"/>
              <a:chOff x="5846702" y="3807882"/>
              <a:chExt cx="258580" cy="446409"/>
            </a:xfrm>
          </p:grpSpPr>
          <p:sp>
            <p:nvSpPr>
              <p:cNvPr id="115" name="Rectangle 114">
                <a:extLst>
                  <a:ext uri="{FF2B5EF4-FFF2-40B4-BE49-F238E27FC236}">
                    <a16:creationId xmlns:a16="http://schemas.microsoft.com/office/drawing/2014/main" id="{BEFF4F70-245A-7131-DAB9-7FBA221491D9}"/>
                  </a:ext>
                </a:extLst>
              </p:cNvPr>
              <p:cNvSpPr/>
              <p:nvPr/>
            </p:nvSpPr>
            <p:spPr>
              <a:xfrm>
                <a:off x="5846702" y="3945386"/>
                <a:ext cx="258580" cy="308905"/>
              </a:xfrm>
              <a:prstGeom prst="rect">
                <a:avLst/>
              </a:prstGeom>
              <a:solidFill>
                <a:srgbClr val="61115D">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6" name="Rectangle 115">
                <a:extLst>
                  <a:ext uri="{FF2B5EF4-FFF2-40B4-BE49-F238E27FC236}">
                    <a16:creationId xmlns:a16="http://schemas.microsoft.com/office/drawing/2014/main" id="{22A81A20-1187-6F5F-C247-57B083210358}"/>
                  </a:ext>
                </a:extLst>
              </p:cNvPr>
              <p:cNvSpPr/>
              <p:nvPr/>
            </p:nvSpPr>
            <p:spPr>
              <a:xfrm>
                <a:off x="5846702" y="3807882"/>
                <a:ext cx="258580" cy="137503"/>
              </a:xfrm>
              <a:prstGeom prst="rect">
                <a:avLst/>
              </a:prstGeom>
              <a:solidFill>
                <a:srgbClr val="6111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17" name="Rectangle 116">
              <a:extLst>
                <a:ext uri="{FF2B5EF4-FFF2-40B4-BE49-F238E27FC236}">
                  <a16:creationId xmlns:a16="http://schemas.microsoft.com/office/drawing/2014/main" id="{91A1A6F8-141E-A4F9-130C-CC9EDC0DD6A3}"/>
                </a:ext>
              </a:extLst>
            </p:cNvPr>
            <p:cNvSpPr/>
            <p:nvPr/>
          </p:nvSpPr>
          <p:spPr>
            <a:xfrm>
              <a:off x="6969331" y="4077922"/>
              <a:ext cx="258580" cy="176370"/>
            </a:xfrm>
            <a:prstGeom prst="rect">
              <a:avLst/>
            </a:prstGeom>
            <a:solidFill>
              <a:srgbClr val="002060">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8" name="Rectangle 117">
              <a:extLst>
                <a:ext uri="{FF2B5EF4-FFF2-40B4-BE49-F238E27FC236}">
                  <a16:creationId xmlns:a16="http://schemas.microsoft.com/office/drawing/2014/main" id="{796DA407-60C3-FF78-3027-26699A518D63}"/>
                </a:ext>
              </a:extLst>
            </p:cNvPr>
            <p:cNvSpPr/>
            <p:nvPr/>
          </p:nvSpPr>
          <p:spPr>
            <a:xfrm>
              <a:off x="7712134" y="4186600"/>
              <a:ext cx="258580" cy="67692"/>
            </a:xfrm>
            <a:prstGeom prst="rect">
              <a:avLst/>
            </a:prstGeom>
            <a:solidFill>
              <a:srgbClr val="002060">
                <a:alpha val="8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9" name="Rectangle 118">
              <a:extLst>
                <a:ext uri="{FF2B5EF4-FFF2-40B4-BE49-F238E27FC236}">
                  <a16:creationId xmlns:a16="http://schemas.microsoft.com/office/drawing/2014/main" id="{EF6BE2F3-AC56-1F39-6422-10AD236CE516}"/>
                </a:ext>
              </a:extLst>
            </p:cNvPr>
            <p:cNvSpPr/>
            <p:nvPr/>
          </p:nvSpPr>
          <p:spPr>
            <a:xfrm>
              <a:off x="8461400" y="3822320"/>
              <a:ext cx="258580" cy="43197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0" name="Rectangle 119">
              <a:extLst>
                <a:ext uri="{FF2B5EF4-FFF2-40B4-BE49-F238E27FC236}">
                  <a16:creationId xmlns:a16="http://schemas.microsoft.com/office/drawing/2014/main" id="{F24BE5CD-3AC4-2660-72DD-9FC46AA57999}"/>
                </a:ext>
              </a:extLst>
            </p:cNvPr>
            <p:cNvSpPr/>
            <p:nvPr/>
          </p:nvSpPr>
          <p:spPr>
            <a:xfrm>
              <a:off x="9309747" y="4165975"/>
              <a:ext cx="258580" cy="88316"/>
            </a:xfrm>
            <a:prstGeom prst="rect">
              <a:avLst/>
            </a:prstGeom>
            <a:solidFill>
              <a:schemeClr val="accent5">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38" name="Groupe 137">
              <a:extLst>
                <a:ext uri="{FF2B5EF4-FFF2-40B4-BE49-F238E27FC236}">
                  <a16:creationId xmlns:a16="http://schemas.microsoft.com/office/drawing/2014/main" id="{EF9D07E5-3AD0-9FE1-8679-06EB12643F1D}"/>
                </a:ext>
              </a:extLst>
            </p:cNvPr>
            <p:cNvGrpSpPr/>
            <p:nvPr/>
          </p:nvGrpSpPr>
          <p:grpSpPr>
            <a:xfrm>
              <a:off x="3165375" y="1561337"/>
              <a:ext cx="396087" cy="2692955"/>
              <a:chOff x="3165375" y="1561337"/>
              <a:chExt cx="396087" cy="2692955"/>
            </a:xfrm>
          </p:grpSpPr>
          <p:grpSp>
            <p:nvGrpSpPr>
              <p:cNvPr id="125" name="Groupe 124">
                <a:extLst>
                  <a:ext uri="{FF2B5EF4-FFF2-40B4-BE49-F238E27FC236}">
                    <a16:creationId xmlns:a16="http://schemas.microsoft.com/office/drawing/2014/main" id="{A785CE76-0F1F-1851-E8BF-F30C0B8D4A1B}"/>
                  </a:ext>
                </a:extLst>
              </p:cNvPr>
              <p:cNvGrpSpPr/>
              <p:nvPr/>
            </p:nvGrpSpPr>
            <p:grpSpPr>
              <a:xfrm>
                <a:off x="3234129" y="1561337"/>
                <a:ext cx="258580" cy="2692955"/>
                <a:chOff x="3234129" y="1561337"/>
                <a:chExt cx="258580" cy="2692955"/>
              </a:xfrm>
            </p:grpSpPr>
            <p:sp>
              <p:nvSpPr>
                <p:cNvPr id="105" name="Rectangle 104">
                  <a:extLst>
                    <a:ext uri="{FF2B5EF4-FFF2-40B4-BE49-F238E27FC236}">
                      <a16:creationId xmlns:a16="http://schemas.microsoft.com/office/drawing/2014/main" id="{C9DE8BC9-FDD1-DC8F-20AA-3E615C5F6BE7}"/>
                    </a:ext>
                  </a:extLst>
                </p:cNvPr>
                <p:cNvSpPr/>
                <p:nvPr/>
              </p:nvSpPr>
              <p:spPr>
                <a:xfrm>
                  <a:off x="3234129" y="4186600"/>
                  <a:ext cx="258580" cy="67692"/>
                </a:xfrm>
                <a:prstGeom prst="rect">
                  <a:avLst/>
                </a:prstGeom>
                <a:solidFill>
                  <a:srgbClr val="002060">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 name="Rectangle 105">
                  <a:extLst>
                    <a:ext uri="{FF2B5EF4-FFF2-40B4-BE49-F238E27FC236}">
                      <a16:creationId xmlns:a16="http://schemas.microsoft.com/office/drawing/2014/main" id="{C4797522-0BE5-8352-806B-CA44A78B48B7}"/>
                    </a:ext>
                  </a:extLst>
                </p:cNvPr>
                <p:cNvSpPr/>
                <p:nvPr/>
              </p:nvSpPr>
              <p:spPr>
                <a:xfrm>
                  <a:off x="3234129" y="4077922"/>
                  <a:ext cx="258580" cy="108914"/>
                </a:xfrm>
                <a:prstGeom prst="rect">
                  <a:avLst/>
                </a:prstGeom>
                <a:solidFill>
                  <a:srgbClr val="002060">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Rectangle 106">
                  <a:extLst>
                    <a:ext uri="{FF2B5EF4-FFF2-40B4-BE49-F238E27FC236}">
                      <a16:creationId xmlns:a16="http://schemas.microsoft.com/office/drawing/2014/main" id="{DF515237-67C2-FCEE-FB70-E572B8FB1339}"/>
                    </a:ext>
                  </a:extLst>
                </p:cNvPr>
                <p:cNvSpPr/>
                <p:nvPr/>
              </p:nvSpPr>
              <p:spPr>
                <a:xfrm>
                  <a:off x="3234129" y="2943356"/>
                  <a:ext cx="258580" cy="1134801"/>
                </a:xfrm>
                <a:prstGeom prst="rect">
                  <a:avLst/>
                </a:prstGeom>
                <a:solidFill>
                  <a:srgbClr val="002060">
                    <a:alpha val="8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 name="Rectangle 108">
                  <a:extLst>
                    <a:ext uri="{FF2B5EF4-FFF2-40B4-BE49-F238E27FC236}">
                      <a16:creationId xmlns:a16="http://schemas.microsoft.com/office/drawing/2014/main" id="{073BC36A-BAA7-B81D-BDFA-CD41FE6A76E6}"/>
                    </a:ext>
                  </a:extLst>
                </p:cNvPr>
                <p:cNvSpPr/>
                <p:nvPr/>
              </p:nvSpPr>
              <p:spPr>
                <a:xfrm>
                  <a:off x="3234129" y="1561337"/>
                  <a:ext cx="258580" cy="1382018"/>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22" name="Rectangle 121">
                <a:extLst>
                  <a:ext uri="{FF2B5EF4-FFF2-40B4-BE49-F238E27FC236}">
                    <a16:creationId xmlns:a16="http://schemas.microsoft.com/office/drawing/2014/main" id="{143BBAE7-4AB2-D37F-2246-F93AEEE8CE9B}"/>
                  </a:ext>
                </a:extLst>
              </p:cNvPr>
              <p:cNvSpPr/>
              <p:nvPr/>
            </p:nvSpPr>
            <p:spPr>
              <a:xfrm rot="19908185">
                <a:off x="3165375" y="2070324"/>
                <a:ext cx="396087" cy="457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39" name="Groupe 138">
              <a:extLst>
                <a:ext uri="{FF2B5EF4-FFF2-40B4-BE49-F238E27FC236}">
                  <a16:creationId xmlns:a16="http://schemas.microsoft.com/office/drawing/2014/main" id="{FC083841-7B5F-B252-3C30-731EE2787722}"/>
                </a:ext>
              </a:extLst>
            </p:cNvPr>
            <p:cNvGrpSpPr/>
            <p:nvPr/>
          </p:nvGrpSpPr>
          <p:grpSpPr>
            <a:xfrm>
              <a:off x="3916439" y="1676756"/>
              <a:ext cx="396087" cy="2577536"/>
              <a:chOff x="3998614" y="1676756"/>
              <a:chExt cx="396087" cy="2577536"/>
            </a:xfrm>
          </p:grpSpPr>
          <p:sp>
            <p:nvSpPr>
              <p:cNvPr id="110" name="Rectangle 109">
                <a:extLst>
                  <a:ext uri="{FF2B5EF4-FFF2-40B4-BE49-F238E27FC236}">
                    <a16:creationId xmlns:a16="http://schemas.microsoft.com/office/drawing/2014/main" id="{2BEA1F3F-E5C6-9D46-672F-EAC0057D682A}"/>
                  </a:ext>
                </a:extLst>
              </p:cNvPr>
              <p:cNvSpPr/>
              <p:nvPr/>
            </p:nvSpPr>
            <p:spPr>
              <a:xfrm>
                <a:off x="4067368" y="1676756"/>
                <a:ext cx="258580" cy="2577536"/>
              </a:xfrm>
              <a:prstGeom prst="rect">
                <a:avLst/>
              </a:prstGeom>
              <a:solidFill>
                <a:schemeClr val="accent5">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3" name="Rectangle 122">
                <a:extLst>
                  <a:ext uri="{FF2B5EF4-FFF2-40B4-BE49-F238E27FC236}">
                    <a16:creationId xmlns:a16="http://schemas.microsoft.com/office/drawing/2014/main" id="{16781A99-E178-D2E8-41CE-57660A76404F}"/>
                  </a:ext>
                </a:extLst>
              </p:cNvPr>
              <p:cNvSpPr/>
              <p:nvPr/>
            </p:nvSpPr>
            <p:spPr>
              <a:xfrm rot="19908185">
                <a:off x="3998614" y="2062011"/>
                <a:ext cx="396087" cy="457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0" name="Groupe 139">
              <a:extLst>
                <a:ext uri="{FF2B5EF4-FFF2-40B4-BE49-F238E27FC236}">
                  <a16:creationId xmlns:a16="http://schemas.microsoft.com/office/drawing/2014/main" id="{7887C62E-78DB-1877-B693-4B3A93957168}"/>
                </a:ext>
              </a:extLst>
            </p:cNvPr>
            <p:cNvGrpSpPr/>
            <p:nvPr/>
          </p:nvGrpSpPr>
          <p:grpSpPr>
            <a:xfrm>
              <a:off x="4671209" y="1791622"/>
              <a:ext cx="396087" cy="2462670"/>
              <a:chOff x="4831852" y="1791622"/>
              <a:chExt cx="396087" cy="2462670"/>
            </a:xfrm>
          </p:grpSpPr>
          <p:grpSp>
            <p:nvGrpSpPr>
              <p:cNvPr id="126" name="Groupe 125">
                <a:extLst>
                  <a:ext uri="{FF2B5EF4-FFF2-40B4-BE49-F238E27FC236}">
                    <a16:creationId xmlns:a16="http://schemas.microsoft.com/office/drawing/2014/main" id="{518961DD-AA54-BF76-7E3C-333A837BFE81}"/>
                  </a:ext>
                </a:extLst>
              </p:cNvPr>
              <p:cNvGrpSpPr/>
              <p:nvPr/>
            </p:nvGrpSpPr>
            <p:grpSpPr>
              <a:xfrm>
                <a:off x="4900607" y="1791622"/>
                <a:ext cx="258580" cy="2462670"/>
                <a:chOff x="4561041" y="1791622"/>
                <a:chExt cx="258580" cy="2462670"/>
              </a:xfrm>
            </p:grpSpPr>
            <p:sp>
              <p:nvSpPr>
                <p:cNvPr id="111" name="Rectangle 110">
                  <a:extLst>
                    <a:ext uri="{FF2B5EF4-FFF2-40B4-BE49-F238E27FC236}">
                      <a16:creationId xmlns:a16="http://schemas.microsoft.com/office/drawing/2014/main" id="{8ACE76F0-6281-6499-B044-373D4D18727F}"/>
                    </a:ext>
                  </a:extLst>
                </p:cNvPr>
                <p:cNvSpPr/>
                <p:nvPr/>
              </p:nvSpPr>
              <p:spPr>
                <a:xfrm>
                  <a:off x="4561041" y="2877901"/>
                  <a:ext cx="258580" cy="1376391"/>
                </a:xfrm>
                <a:prstGeom prst="rect">
                  <a:avLst/>
                </a:prstGeom>
                <a:solidFill>
                  <a:srgbClr val="5E247C">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2" name="Rectangle 111">
                  <a:extLst>
                    <a:ext uri="{FF2B5EF4-FFF2-40B4-BE49-F238E27FC236}">
                      <a16:creationId xmlns:a16="http://schemas.microsoft.com/office/drawing/2014/main" id="{C41B9DB2-AE19-2067-7B55-1295BB751AEF}"/>
                    </a:ext>
                  </a:extLst>
                </p:cNvPr>
                <p:cNvSpPr/>
                <p:nvPr/>
              </p:nvSpPr>
              <p:spPr>
                <a:xfrm>
                  <a:off x="4561041" y="1791622"/>
                  <a:ext cx="258580" cy="108628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24" name="Rectangle 123">
                <a:extLst>
                  <a:ext uri="{FF2B5EF4-FFF2-40B4-BE49-F238E27FC236}">
                    <a16:creationId xmlns:a16="http://schemas.microsoft.com/office/drawing/2014/main" id="{DA166C36-941A-BB68-867D-F119F4604B0C}"/>
                  </a:ext>
                </a:extLst>
              </p:cNvPr>
              <p:cNvSpPr/>
              <p:nvPr/>
            </p:nvSpPr>
            <p:spPr>
              <a:xfrm rot="19908185">
                <a:off x="4831852" y="2062010"/>
                <a:ext cx="396087" cy="4571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0" name="Groupe 99">
              <a:extLst>
                <a:ext uri="{FF2B5EF4-FFF2-40B4-BE49-F238E27FC236}">
                  <a16:creationId xmlns:a16="http://schemas.microsoft.com/office/drawing/2014/main" id="{5FFB627F-5E0F-C703-2B47-41978874FB2C}"/>
                </a:ext>
              </a:extLst>
            </p:cNvPr>
            <p:cNvGrpSpPr/>
            <p:nvPr/>
          </p:nvGrpSpPr>
          <p:grpSpPr>
            <a:xfrm>
              <a:off x="2239046" y="1053657"/>
              <a:ext cx="8231584" cy="3200635"/>
              <a:chOff x="1676914" y="981488"/>
              <a:chExt cx="8231584" cy="4585112"/>
            </a:xfrm>
          </p:grpSpPr>
          <p:grpSp>
            <p:nvGrpSpPr>
              <p:cNvPr id="56" name="Groupe 55">
                <a:extLst>
                  <a:ext uri="{FF2B5EF4-FFF2-40B4-BE49-F238E27FC236}">
                    <a16:creationId xmlns:a16="http://schemas.microsoft.com/office/drawing/2014/main" id="{616FA9F9-CE33-5B79-B970-E037CAA488B6}"/>
                  </a:ext>
                </a:extLst>
              </p:cNvPr>
              <p:cNvGrpSpPr/>
              <p:nvPr/>
            </p:nvGrpSpPr>
            <p:grpSpPr>
              <a:xfrm>
                <a:off x="1761873" y="5124072"/>
                <a:ext cx="492009" cy="396819"/>
                <a:chOff x="1761873" y="4696852"/>
                <a:chExt cx="492009" cy="396819"/>
              </a:xfrm>
            </p:grpSpPr>
            <p:sp>
              <p:nvSpPr>
                <p:cNvPr id="51" name="ZoneTexte 50">
                  <a:extLst>
                    <a:ext uri="{FF2B5EF4-FFF2-40B4-BE49-F238E27FC236}">
                      <a16:creationId xmlns:a16="http://schemas.microsoft.com/office/drawing/2014/main" id="{3207DC51-AF36-AEFE-4288-914A14EFF346}"/>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100</a:t>
                  </a:r>
                </a:p>
              </p:txBody>
            </p:sp>
            <p:cxnSp>
              <p:nvCxnSpPr>
                <p:cNvPr id="55" name="Connecteur droit 54">
                  <a:extLst>
                    <a:ext uri="{FF2B5EF4-FFF2-40B4-BE49-F238E27FC236}">
                      <a16:creationId xmlns:a16="http://schemas.microsoft.com/office/drawing/2014/main" id="{FC439963-8128-5FB9-346D-86FF48A6DB13}"/>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57" name="Groupe 56">
                <a:extLst>
                  <a:ext uri="{FF2B5EF4-FFF2-40B4-BE49-F238E27FC236}">
                    <a16:creationId xmlns:a16="http://schemas.microsoft.com/office/drawing/2014/main" id="{421EE365-E6B9-C3BF-9E88-3A8EE9E7AB91}"/>
                  </a:ext>
                </a:extLst>
              </p:cNvPr>
              <p:cNvGrpSpPr/>
              <p:nvPr/>
            </p:nvGrpSpPr>
            <p:grpSpPr>
              <a:xfrm>
                <a:off x="1761873" y="4809274"/>
                <a:ext cx="492009" cy="396819"/>
                <a:chOff x="1761873" y="4696852"/>
                <a:chExt cx="492009" cy="396819"/>
              </a:xfrm>
            </p:grpSpPr>
            <p:sp>
              <p:nvSpPr>
                <p:cNvPr id="58" name="ZoneTexte 57">
                  <a:extLst>
                    <a:ext uri="{FF2B5EF4-FFF2-40B4-BE49-F238E27FC236}">
                      <a16:creationId xmlns:a16="http://schemas.microsoft.com/office/drawing/2014/main" id="{03835F58-997B-F645-C345-B7D474132E13}"/>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200</a:t>
                  </a:r>
                </a:p>
              </p:txBody>
            </p:sp>
            <p:cxnSp>
              <p:nvCxnSpPr>
                <p:cNvPr id="59" name="Connecteur droit 58">
                  <a:extLst>
                    <a:ext uri="{FF2B5EF4-FFF2-40B4-BE49-F238E27FC236}">
                      <a16:creationId xmlns:a16="http://schemas.microsoft.com/office/drawing/2014/main" id="{3034C8BD-6E30-9F5C-7D7B-9D64E76B3247}"/>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60" name="Groupe 59">
                <a:extLst>
                  <a:ext uri="{FF2B5EF4-FFF2-40B4-BE49-F238E27FC236}">
                    <a16:creationId xmlns:a16="http://schemas.microsoft.com/office/drawing/2014/main" id="{426104CF-BE9B-A228-D0C1-1B6FAC929499}"/>
                  </a:ext>
                </a:extLst>
              </p:cNvPr>
              <p:cNvGrpSpPr/>
              <p:nvPr/>
            </p:nvGrpSpPr>
            <p:grpSpPr>
              <a:xfrm>
                <a:off x="1761873" y="4494481"/>
                <a:ext cx="492009" cy="396819"/>
                <a:chOff x="1761873" y="4696852"/>
                <a:chExt cx="492009" cy="396819"/>
              </a:xfrm>
            </p:grpSpPr>
            <p:sp>
              <p:nvSpPr>
                <p:cNvPr id="61" name="ZoneTexte 60">
                  <a:extLst>
                    <a:ext uri="{FF2B5EF4-FFF2-40B4-BE49-F238E27FC236}">
                      <a16:creationId xmlns:a16="http://schemas.microsoft.com/office/drawing/2014/main" id="{63B5F9B6-F3A4-DA21-CC4C-42FE44B49B5A}"/>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300</a:t>
                  </a:r>
                </a:p>
              </p:txBody>
            </p:sp>
            <p:cxnSp>
              <p:nvCxnSpPr>
                <p:cNvPr id="62" name="Connecteur droit 61">
                  <a:extLst>
                    <a:ext uri="{FF2B5EF4-FFF2-40B4-BE49-F238E27FC236}">
                      <a16:creationId xmlns:a16="http://schemas.microsoft.com/office/drawing/2014/main" id="{F9DF0715-E794-2935-A474-22B6841FFA91}"/>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e 62">
                <a:extLst>
                  <a:ext uri="{FF2B5EF4-FFF2-40B4-BE49-F238E27FC236}">
                    <a16:creationId xmlns:a16="http://schemas.microsoft.com/office/drawing/2014/main" id="{C69DF744-CA2E-8E12-1FAD-9A3DE55BDE35}"/>
                  </a:ext>
                </a:extLst>
              </p:cNvPr>
              <p:cNvGrpSpPr/>
              <p:nvPr/>
            </p:nvGrpSpPr>
            <p:grpSpPr>
              <a:xfrm>
                <a:off x="1761873" y="4179688"/>
                <a:ext cx="492009" cy="396819"/>
                <a:chOff x="1761873" y="4696852"/>
                <a:chExt cx="492009" cy="396819"/>
              </a:xfrm>
            </p:grpSpPr>
            <p:sp>
              <p:nvSpPr>
                <p:cNvPr id="64" name="ZoneTexte 63">
                  <a:extLst>
                    <a:ext uri="{FF2B5EF4-FFF2-40B4-BE49-F238E27FC236}">
                      <a16:creationId xmlns:a16="http://schemas.microsoft.com/office/drawing/2014/main" id="{A4A7B67B-B0BF-3B1D-EF25-7B81E68406F6}"/>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400</a:t>
                  </a:r>
                </a:p>
              </p:txBody>
            </p:sp>
            <p:cxnSp>
              <p:nvCxnSpPr>
                <p:cNvPr id="65" name="Connecteur droit 64">
                  <a:extLst>
                    <a:ext uri="{FF2B5EF4-FFF2-40B4-BE49-F238E27FC236}">
                      <a16:creationId xmlns:a16="http://schemas.microsoft.com/office/drawing/2014/main" id="{D854046B-E357-8B10-11CA-3EE82F851CC0}"/>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66" name="Groupe 65">
                <a:extLst>
                  <a:ext uri="{FF2B5EF4-FFF2-40B4-BE49-F238E27FC236}">
                    <a16:creationId xmlns:a16="http://schemas.microsoft.com/office/drawing/2014/main" id="{3BCD227F-C68B-057B-AFE1-961ACCA3285E}"/>
                  </a:ext>
                </a:extLst>
              </p:cNvPr>
              <p:cNvGrpSpPr/>
              <p:nvPr/>
            </p:nvGrpSpPr>
            <p:grpSpPr>
              <a:xfrm>
                <a:off x="1761873" y="3864895"/>
                <a:ext cx="492009" cy="396819"/>
                <a:chOff x="1761873" y="4696852"/>
                <a:chExt cx="492009" cy="396819"/>
              </a:xfrm>
            </p:grpSpPr>
            <p:sp>
              <p:nvSpPr>
                <p:cNvPr id="67" name="ZoneTexte 66">
                  <a:extLst>
                    <a:ext uri="{FF2B5EF4-FFF2-40B4-BE49-F238E27FC236}">
                      <a16:creationId xmlns:a16="http://schemas.microsoft.com/office/drawing/2014/main" id="{567AAF3E-D86C-3917-2B2C-F071E3DC4D19}"/>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500</a:t>
                  </a:r>
                </a:p>
              </p:txBody>
            </p:sp>
            <p:cxnSp>
              <p:nvCxnSpPr>
                <p:cNvPr id="68" name="Connecteur droit 67">
                  <a:extLst>
                    <a:ext uri="{FF2B5EF4-FFF2-40B4-BE49-F238E27FC236}">
                      <a16:creationId xmlns:a16="http://schemas.microsoft.com/office/drawing/2014/main" id="{FA3A3CE5-5FA8-B52A-98E9-421FDCD7D7FD}"/>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69" name="Groupe 68">
                <a:extLst>
                  <a:ext uri="{FF2B5EF4-FFF2-40B4-BE49-F238E27FC236}">
                    <a16:creationId xmlns:a16="http://schemas.microsoft.com/office/drawing/2014/main" id="{DD173964-2C01-E52F-E70C-16BE8081A803}"/>
                  </a:ext>
                </a:extLst>
              </p:cNvPr>
              <p:cNvGrpSpPr/>
              <p:nvPr/>
            </p:nvGrpSpPr>
            <p:grpSpPr>
              <a:xfrm>
                <a:off x="1761873" y="3550102"/>
                <a:ext cx="492009" cy="396819"/>
                <a:chOff x="1761873" y="4696852"/>
                <a:chExt cx="492009" cy="396819"/>
              </a:xfrm>
            </p:grpSpPr>
            <p:sp>
              <p:nvSpPr>
                <p:cNvPr id="70" name="ZoneTexte 69">
                  <a:extLst>
                    <a:ext uri="{FF2B5EF4-FFF2-40B4-BE49-F238E27FC236}">
                      <a16:creationId xmlns:a16="http://schemas.microsoft.com/office/drawing/2014/main" id="{817B0C4A-EE4B-667D-65A7-7B1FC050EF3E}"/>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600</a:t>
                  </a:r>
                </a:p>
              </p:txBody>
            </p:sp>
            <p:cxnSp>
              <p:nvCxnSpPr>
                <p:cNvPr id="71" name="Connecteur droit 70">
                  <a:extLst>
                    <a:ext uri="{FF2B5EF4-FFF2-40B4-BE49-F238E27FC236}">
                      <a16:creationId xmlns:a16="http://schemas.microsoft.com/office/drawing/2014/main" id="{5A966A21-650D-24A2-3236-70E494003331}"/>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72" name="Groupe 71">
                <a:extLst>
                  <a:ext uri="{FF2B5EF4-FFF2-40B4-BE49-F238E27FC236}">
                    <a16:creationId xmlns:a16="http://schemas.microsoft.com/office/drawing/2014/main" id="{CAD4AD19-74D6-AD87-9CF1-65D9492815FD}"/>
                  </a:ext>
                </a:extLst>
              </p:cNvPr>
              <p:cNvGrpSpPr/>
              <p:nvPr/>
            </p:nvGrpSpPr>
            <p:grpSpPr>
              <a:xfrm>
                <a:off x="1761873" y="3235309"/>
                <a:ext cx="492009" cy="396819"/>
                <a:chOff x="1761873" y="4696852"/>
                <a:chExt cx="492009" cy="396819"/>
              </a:xfrm>
            </p:grpSpPr>
            <p:sp>
              <p:nvSpPr>
                <p:cNvPr id="73" name="ZoneTexte 72">
                  <a:extLst>
                    <a:ext uri="{FF2B5EF4-FFF2-40B4-BE49-F238E27FC236}">
                      <a16:creationId xmlns:a16="http://schemas.microsoft.com/office/drawing/2014/main" id="{4919EFDC-139C-8A06-CEFE-4370628F480E}"/>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700</a:t>
                  </a:r>
                </a:p>
              </p:txBody>
            </p:sp>
            <p:cxnSp>
              <p:nvCxnSpPr>
                <p:cNvPr id="74" name="Connecteur droit 73">
                  <a:extLst>
                    <a:ext uri="{FF2B5EF4-FFF2-40B4-BE49-F238E27FC236}">
                      <a16:creationId xmlns:a16="http://schemas.microsoft.com/office/drawing/2014/main" id="{E9BA7185-460C-2F69-3218-E286A31E612D}"/>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75" name="Groupe 74">
                <a:extLst>
                  <a:ext uri="{FF2B5EF4-FFF2-40B4-BE49-F238E27FC236}">
                    <a16:creationId xmlns:a16="http://schemas.microsoft.com/office/drawing/2014/main" id="{BAEE1FC2-F6B2-F9B5-DB43-0DDB29D312C7}"/>
                  </a:ext>
                </a:extLst>
              </p:cNvPr>
              <p:cNvGrpSpPr/>
              <p:nvPr/>
            </p:nvGrpSpPr>
            <p:grpSpPr>
              <a:xfrm>
                <a:off x="1761873" y="2920516"/>
                <a:ext cx="492009" cy="396819"/>
                <a:chOff x="1761873" y="4696852"/>
                <a:chExt cx="492009" cy="396819"/>
              </a:xfrm>
            </p:grpSpPr>
            <p:sp>
              <p:nvSpPr>
                <p:cNvPr id="76" name="ZoneTexte 75">
                  <a:extLst>
                    <a:ext uri="{FF2B5EF4-FFF2-40B4-BE49-F238E27FC236}">
                      <a16:creationId xmlns:a16="http://schemas.microsoft.com/office/drawing/2014/main" id="{CA49D16B-708D-1B5A-D32E-DAFB62B2FF51}"/>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800</a:t>
                  </a:r>
                </a:p>
              </p:txBody>
            </p:sp>
            <p:cxnSp>
              <p:nvCxnSpPr>
                <p:cNvPr id="77" name="Connecteur droit 76">
                  <a:extLst>
                    <a:ext uri="{FF2B5EF4-FFF2-40B4-BE49-F238E27FC236}">
                      <a16:creationId xmlns:a16="http://schemas.microsoft.com/office/drawing/2014/main" id="{00536FEF-B605-D139-3954-7872A8BD23D8}"/>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78" name="Groupe 77">
                <a:extLst>
                  <a:ext uri="{FF2B5EF4-FFF2-40B4-BE49-F238E27FC236}">
                    <a16:creationId xmlns:a16="http://schemas.microsoft.com/office/drawing/2014/main" id="{0BB49591-FEDB-3023-640C-DE72CA30168D}"/>
                  </a:ext>
                </a:extLst>
              </p:cNvPr>
              <p:cNvGrpSpPr/>
              <p:nvPr/>
            </p:nvGrpSpPr>
            <p:grpSpPr>
              <a:xfrm>
                <a:off x="1761873" y="2605723"/>
                <a:ext cx="492009" cy="396819"/>
                <a:chOff x="1761873" y="4696852"/>
                <a:chExt cx="492009" cy="396819"/>
              </a:xfrm>
            </p:grpSpPr>
            <p:sp>
              <p:nvSpPr>
                <p:cNvPr id="79" name="ZoneTexte 78">
                  <a:extLst>
                    <a:ext uri="{FF2B5EF4-FFF2-40B4-BE49-F238E27FC236}">
                      <a16:creationId xmlns:a16="http://schemas.microsoft.com/office/drawing/2014/main" id="{282AACC8-F30E-37ED-407C-34DD17BBEF22}"/>
                    </a:ext>
                  </a:extLst>
                </p:cNvPr>
                <p:cNvSpPr txBox="1"/>
                <p:nvPr/>
              </p:nvSpPr>
              <p:spPr>
                <a:xfrm>
                  <a:off x="1761873" y="4696852"/>
                  <a:ext cx="439544"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900</a:t>
                  </a:r>
                </a:p>
              </p:txBody>
            </p:sp>
            <p:cxnSp>
              <p:nvCxnSpPr>
                <p:cNvPr id="80" name="Connecteur droit 79">
                  <a:extLst>
                    <a:ext uri="{FF2B5EF4-FFF2-40B4-BE49-F238E27FC236}">
                      <a16:creationId xmlns:a16="http://schemas.microsoft.com/office/drawing/2014/main" id="{01795379-5015-9EB4-E3B3-8E5B022EEDBD}"/>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81" name="Groupe 80">
                <a:extLst>
                  <a:ext uri="{FF2B5EF4-FFF2-40B4-BE49-F238E27FC236}">
                    <a16:creationId xmlns:a16="http://schemas.microsoft.com/office/drawing/2014/main" id="{38DF853D-434B-0DB8-297C-85BE457976FE}"/>
                  </a:ext>
                </a:extLst>
              </p:cNvPr>
              <p:cNvGrpSpPr/>
              <p:nvPr/>
            </p:nvGrpSpPr>
            <p:grpSpPr>
              <a:xfrm>
                <a:off x="1676914" y="2290930"/>
                <a:ext cx="576968" cy="396819"/>
                <a:chOff x="1676914" y="4696852"/>
                <a:chExt cx="576968" cy="396819"/>
              </a:xfrm>
            </p:grpSpPr>
            <p:sp>
              <p:nvSpPr>
                <p:cNvPr id="82" name="ZoneTexte 81">
                  <a:extLst>
                    <a:ext uri="{FF2B5EF4-FFF2-40B4-BE49-F238E27FC236}">
                      <a16:creationId xmlns:a16="http://schemas.microsoft.com/office/drawing/2014/main" id="{2F8DE366-AE0B-6745-1C04-37B2C770F692}"/>
                    </a:ext>
                  </a:extLst>
                </p:cNvPr>
                <p:cNvSpPr txBox="1"/>
                <p:nvPr/>
              </p:nvSpPr>
              <p:spPr>
                <a:xfrm>
                  <a:off x="1676914" y="4696852"/>
                  <a:ext cx="524503"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1000</a:t>
                  </a:r>
                </a:p>
              </p:txBody>
            </p:sp>
            <p:cxnSp>
              <p:nvCxnSpPr>
                <p:cNvPr id="83" name="Connecteur droit 82">
                  <a:extLst>
                    <a:ext uri="{FF2B5EF4-FFF2-40B4-BE49-F238E27FC236}">
                      <a16:creationId xmlns:a16="http://schemas.microsoft.com/office/drawing/2014/main" id="{B204E4DC-16B4-EF6D-039A-86AA8ED5D4A5}"/>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e 83">
                <a:extLst>
                  <a:ext uri="{FF2B5EF4-FFF2-40B4-BE49-F238E27FC236}">
                    <a16:creationId xmlns:a16="http://schemas.microsoft.com/office/drawing/2014/main" id="{0B83E1FB-DB58-0C2D-CE01-B9EA7E758750}"/>
                  </a:ext>
                </a:extLst>
              </p:cNvPr>
              <p:cNvGrpSpPr/>
              <p:nvPr/>
            </p:nvGrpSpPr>
            <p:grpSpPr>
              <a:xfrm>
                <a:off x="1676914" y="1976137"/>
                <a:ext cx="576968" cy="396819"/>
                <a:chOff x="1676914" y="4696852"/>
                <a:chExt cx="576968" cy="396819"/>
              </a:xfrm>
            </p:grpSpPr>
            <p:sp>
              <p:nvSpPr>
                <p:cNvPr id="85" name="ZoneTexte 84">
                  <a:extLst>
                    <a:ext uri="{FF2B5EF4-FFF2-40B4-BE49-F238E27FC236}">
                      <a16:creationId xmlns:a16="http://schemas.microsoft.com/office/drawing/2014/main" id="{13D5F7CE-75E4-DC29-2BF0-8126E06ED731}"/>
                    </a:ext>
                  </a:extLst>
                </p:cNvPr>
                <p:cNvSpPr txBox="1"/>
                <p:nvPr/>
              </p:nvSpPr>
              <p:spPr>
                <a:xfrm>
                  <a:off x="1676914" y="4696852"/>
                  <a:ext cx="524503"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1500</a:t>
                  </a:r>
                </a:p>
              </p:txBody>
            </p:sp>
            <p:cxnSp>
              <p:nvCxnSpPr>
                <p:cNvPr id="86" name="Connecteur droit 85">
                  <a:extLst>
                    <a:ext uri="{FF2B5EF4-FFF2-40B4-BE49-F238E27FC236}">
                      <a16:creationId xmlns:a16="http://schemas.microsoft.com/office/drawing/2014/main" id="{52C871AC-FA0F-C0EF-26E6-41FA4235D9B4}"/>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87" name="Groupe 86">
                <a:extLst>
                  <a:ext uri="{FF2B5EF4-FFF2-40B4-BE49-F238E27FC236}">
                    <a16:creationId xmlns:a16="http://schemas.microsoft.com/office/drawing/2014/main" id="{28BF0843-C9B1-3B2D-8B65-FE94587D624C}"/>
                  </a:ext>
                </a:extLst>
              </p:cNvPr>
              <p:cNvGrpSpPr/>
              <p:nvPr/>
            </p:nvGrpSpPr>
            <p:grpSpPr>
              <a:xfrm>
                <a:off x="1676914" y="1661344"/>
                <a:ext cx="576968" cy="396819"/>
                <a:chOff x="1676914" y="4696852"/>
                <a:chExt cx="576968" cy="396819"/>
              </a:xfrm>
            </p:grpSpPr>
            <p:sp>
              <p:nvSpPr>
                <p:cNvPr id="88" name="ZoneTexte 87">
                  <a:extLst>
                    <a:ext uri="{FF2B5EF4-FFF2-40B4-BE49-F238E27FC236}">
                      <a16:creationId xmlns:a16="http://schemas.microsoft.com/office/drawing/2014/main" id="{DCA7ED9D-513A-CA72-0586-6A6998C00E74}"/>
                    </a:ext>
                  </a:extLst>
                </p:cNvPr>
                <p:cNvSpPr txBox="1"/>
                <p:nvPr/>
              </p:nvSpPr>
              <p:spPr>
                <a:xfrm>
                  <a:off x="1676914" y="4696852"/>
                  <a:ext cx="524503"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2000</a:t>
                  </a:r>
                </a:p>
              </p:txBody>
            </p:sp>
            <p:cxnSp>
              <p:nvCxnSpPr>
                <p:cNvPr id="89" name="Connecteur droit 88">
                  <a:extLst>
                    <a:ext uri="{FF2B5EF4-FFF2-40B4-BE49-F238E27FC236}">
                      <a16:creationId xmlns:a16="http://schemas.microsoft.com/office/drawing/2014/main" id="{5296A28E-C9A3-FAE4-C8E5-A55576ED7B79}"/>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90" name="Groupe 89">
                <a:extLst>
                  <a:ext uri="{FF2B5EF4-FFF2-40B4-BE49-F238E27FC236}">
                    <a16:creationId xmlns:a16="http://schemas.microsoft.com/office/drawing/2014/main" id="{BC572D96-B593-6CE4-AD9E-9C702B43A00C}"/>
                  </a:ext>
                </a:extLst>
              </p:cNvPr>
              <p:cNvGrpSpPr/>
              <p:nvPr/>
            </p:nvGrpSpPr>
            <p:grpSpPr>
              <a:xfrm>
                <a:off x="1676914" y="1346551"/>
                <a:ext cx="576968" cy="396819"/>
                <a:chOff x="1676914" y="4696852"/>
                <a:chExt cx="576968" cy="396819"/>
              </a:xfrm>
            </p:grpSpPr>
            <p:sp>
              <p:nvSpPr>
                <p:cNvPr id="91" name="ZoneTexte 90">
                  <a:extLst>
                    <a:ext uri="{FF2B5EF4-FFF2-40B4-BE49-F238E27FC236}">
                      <a16:creationId xmlns:a16="http://schemas.microsoft.com/office/drawing/2014/main" id="{2F42B524-3EB4-9B2E-CBE6-E77AD4173985}"/>
                    </a:ext>
                  </a:extLst>
                </p:cNvPr>
                <p:cNvSpPr txBox="1"/>
                <p:nvPr/>
              </p:nvSpPr>
              <p:spPr>
                <a:xfrm>
                  <a:off x="1676914" y="4696852"/>
                  <a:ext cx="524503" cy="396819"/>
                </a:xfrm>
                <a:prstGeom prst="rect">
                  <a:avLst/>
                </a:prstGeom>
                <a:noFill/>
              </p:spPr>
              <p:txBody>
                <a:bodyPr wrap="none" rtlCol="0">
                  <a:spAutoFit/>
                </a:bodyPr>
                <a:lstStyle/>
                <a:p>
                  <a:pPr algn="r"/>
                  <a:r>
                    <a:rPr lang="fr-FR" sz="1200" dirty="0">
                      <a:solidFill>
                        <a:schemeClr val="tx1">
                          <a:lumMod val="50000"/>
                          <a:lumOff val="50000"/>
                        </a:schemeClr>
                      </a:solidFill>
                      <a:latin typeface="Arial" panose="020B0604020202020204" pitchFamily="34" charset="0"/>
                      <a:cs typeface="Arial" panose="020B0604020202020204" pitchFamily="34" charset="0"/>
                    </a:rPr>
                    <a:t>2500</a:t>
                  </a:r>
                </a:p>
              </p:txBody>
            </p:sp>
            <p:cxnSp>
              <p:nvCxnSpPr>
                <p:cNvPr id="92" name="Connecteur droit 91">
                  <a:extLst>
                    <a:ext uri="{FF2B5EF4-FFF2-40B4-BE49-F238E27FC236}">
                      <a16:creationId xmlns:a16="http://schemas.microsoft.com/office/drawing/2014/main" id="{1B2E8D3C-3803-8BF9-CBDA-3B22D4B5FCD6}"/>
                    </a:ext>
                  </a:extLst>
                </p:cNvPr>
                <p:cNvCxnSpPr>
                  <a:cxnSpLocks/>
                </p:cNvCxnSpPr>
                <p:nvPr/>
              </p:nvCxnSpPr>
              <p:spPr>
                <a:xfrm>
                  <a:off x="2148951" y="4835351"/>
                  <a:ext cx="104931"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95" name="Forme libre 94">
                <a:extLst>
                  <a:ext uri="{FF2B5EF4-FFF2-40B4-BE49-F238E27FC236}">
                    <a16:creationId xmlns:a16="http://schemas.microsoft.com/office/drawing/2014/main" id="{EC591FA4-772C-1BEA-672A-E641DE0E35B6}"/>
                  </a:ext>
                </a:extLst>
              </p:cNvPr>
              <p:cNvSpPr/>
              <p:nvPr/>
            </p:nvSpPr>
            <p:spPr>
              <a:xfrm>
                <a:off x="2248526" y="981488"/>
                <a:ext cx="7659972" cy="4585112"/>
              </a:xfrm>
              <a:custGeom>
                <a:avLst/>
                <a:gdLst>
                  <a:gd name="connsiteX0" fmla="*/ 0 w 7742419"/>
                  <a:gd name="connsiteY0" fmla="*/ 0 h 4017364"/>
                  <a:gd name="connsiteX1" fmla="*/ 0 w 7742419"/>
                  <a:gd name="connsiteY1" fmla="*/ 4017364 h 4017364"/>
                  <a:gd name="connsiteX2" fmla="*/ 7742419 w 7742419"/>
                  <a:gd name="connsiteY2" fmla="*/ 4017364 h 4017364"/>
                </a:gdLst>
                <a:ahLst/>
                <a:cxnLst>
                  <a:cxn ang="0">
                    <a:pos x="connsiteX0" y="connsiteY0"/>
                  </a:cxn>
                  <a:cxn ang="0">
                    <a:pos x="connsiteX1" y="connsiteY1"/>
                  </a:cxn>
                  <a:cxn ang="0">
                    <a:pos x="connsiteX2" y="connsiteY2"/>
                  </a:cxn>
                </a:cxnLst>
                <a:rect l="l" t="t" r="r" b="b"/>
                <a:pathLst>
                  <a:path w="7742419" h="4017364">
                    <a:moveTo>
                      <a:pt x="0" y="0"/>
                    </a:moveTo>
                    <a:lnTo>
                      <a:pt x="0" y="4017364"/>
                    </a:lnTo>
                    <a:lnTo>
                      <a:pt x="7742419" y="4017364"/>
                    </a:lnTo>
                  </a:path>
                </a:pathLst>
              </a:custGeom>
              <a:noFill/>
              <a:ln w="6350">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7" name="Connecteur droit 96">
                <a:extLst>
                  <a:ext uri="{FF2B5EF4-FFF2-40B4-BE49-F238E27FC236}">
                    <a16:creationId xmlns:a16="http://schemas.microsoft.com/office/drawing/2014/main" id="{55428B85-E5F8-FE9D-7EFB-5738C9E7E4C5}"/>
                  </a:ext>
                </a:extLst>
              </p:cNvPr>
              <p:cNvCxnSpPr/>
              <p:nvPr/>
            </p:nvCxnSpPr>
            <p:spPr>
              <a:xfrm flipH="1">
                <a:off x="2205819" y="2523943"/>
                <a:ext cx="85411" cy="74821"/>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98" name="Connecteur droit 97">
                <a:extLst>
                  <a:ext uri="{FF2B5EF4-FFF2-40B4-BE49-F238E27FC236}">
                    <a16:creationId xmlns:a16="http://schemas.microsoft.com/office/drawing/2014/main" id="{DAF110FF-10FC-EA48-50E6-D1715DA49D4D}"/>
                  </a:ext>
                </a:extLst>
              </p:cNvPr>
              <p:cNvCxnSpPr/>
              <p:nvPr/>
            </p:nvCxnSpPr>
            <p:spPr>
              <a:xfrm flipH="1">
                <a:off x="2205819" y="2569161"/>
                <a:ext cx="85411" cy="74821"/>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29" name="ZoneTexte 128">
              <a:extLst>
                <a:ext uri="{FF2B5EF4-FFF2-40B4-BE49-F238E27FC236}">
                  <a16:creationId xmlns:a16="http://schemas.microsoft.com/office/drawing/2014/main" id="{59681A9B-6B68-40FD-35D5-D947CCCE3E81}"/>
                </a:ext>
              </a:extLst>
            </p:cNvPr>
            <p:cNvSpPr txBox="1"/>
            <p:nvPr/>
          </p:nvSpPr>
          <p:spPr>
            <a:xfrm>
              <a:off x="2958405" y="4355076"/>
              <a:ext cx="810026" cy="307777"/>
            </a:xfrm>
            <a:prstGeom prst="rect">
              <a:avLst/>
            </a:prstGeom>
            <a:noFill/>
          </p:spPr>
          <p:txBody>
            <a:bodyPr wrap="square" rtlCol="0">
              <a:spAutoFit/>
            </a:bodyPr>
            <a:lstStyle/>
            <a:p>
              <a:pPr algn="ctr"/>
              <a:r>
                <a:rPr lang="fr-FR" sz="700" dirty="0">
                  <a:solidFill>
                    <a:schemeClr val="tx1">
                      <a:lumMod val="50000"/>
                      <a:lumOff val="50000"/>
                    </a:schemeClr>
                  </a:solidFill>
                  <a:latin typeface="Arial" panose="020B0604020202020204" pitchFamily="34" charset="0"/>
                  <a:cs typeface="Arial" panose="020B0604020202020204" pitchFamily="34" charset="0"/>
                </a:rPr>
                <a:t>Invasive </a:t>
              </a:r>
              <a:r>
                <a:rPr lang="fr-FR" sz="700" dirty="0" err="1">
                  <a:solidFill>
                    <a:schemeClr val="tx1">
                      <a:lumMod val="50000"/>
                      <a:lumOff val="50000"/>
                    </a:schemeClr>
                  </a:solidFill>
                  <a:latin typeface="Arial" panose="020B0604020202020204" pitchFamily="34" charset="0"/>
                  <a:cs typeface="Arial" panose="020B0604020202020204" pitchFamily="34" charset="0"/>
                </a:rPr>
                <a:t>aspergillosis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0" name="ZoneTexte 129">
              <a:extLst>
                <a:ext uri="{FF2B5EF4-FFF2-40B4-BE49-F238E27FC236}">
                  <a16:creationId xmlns:a16="http://schemas.microsoft.com/office/drawing/2014/main" id="{460EEE42-24C9-93F7-603F-EA73404F0CD7}"/>
                </a:ext>
              </a:extLst>
            </p:cNvPr>
            <p:cNvSpPr txBox="1"/>
            <p:nvPr/>
          </p:nvSpPr>
          <p:spPr>
            <a:xfrm>
              <a:off x="3706016" y="4355076"/>
              <a:ext cx="810026" cy="415498"/>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Chronic</a:t>
              </a:r>
              <a:r>
                <a:rPr lang="fr-FR" sz="700" dirty="0">
                  <a:solidFill>
                    <a:schemeClr val="tx1">
                      <a:lumMod val="50000"/>
                      <a:lumOff val="50000"/>
                    </a:schemeClr>
                  </a:solidFill>
                  <a:latin typeface="Arial" panose="020B0604020202020204" pitchFamily="34" charset="0"/>
                  <a:cs typeface="Arial" panose="020B0604020202020204" pitchFamily="34" charset="0"/>
                </a:rPr>
                <a:t> </a:t>
              </a:r>
              <a:r>
                <a:rPr lang="fr-FR" sz="700" dirty="0" err="1">
                  <a:solidFill>
                    <a:schemeClr val="tx1">
                      <a:lumMod val="50000"/>
                      <a:lumOff val="50000"/>
                    </a:schemeClr>
                  </a:solidFill>
                  <a:latin typeface="Arial" panose="020B0604020202020204" pitchFamily="34" charset="0"/>
                  <a:cs typeface="Arial" panose="020B0604020202020204" pitchFamily="34" charset="0"/>
                </a:rPr>
                <a:t>pulmonary</a:t>
              </a:r>
              <a:r>
                <a:rPr lang="fr-FR" sz="700" dirty="0">
                  <a:solidFill>
                    <a:schemeClr val="tx1">
                      <a:lumMod val="50000"/>
                      <a:lumOff val="50000"/>
                    </a:schemeClr>
                  </a:solidFill>
                  <a:latin typeface="Arial" panose="020B0604020202020204" pitchFamily="34" charset="0"/>
                  <a:cs typeface="Arial" panose="020B0604020202020204" pitchFamily="34" charset="0"/>
                </a:rPr>
                <a:t> </a:t>
              </a:r>
              <a:r>
                <a:rPr lang="fr-FR" sz="700" dirty="0" err="1">
                  <a:solidFill>
                    <a:schemeClr val="tx1">
                      <a:lumMod val="50000"/>
                      <a:lumOff val="50000"/>
                    </a:schemeClr>
                  </a:solidFill>
                  <a:latin typeface="Arial" panose="020B0604020202020204" pitchFamily="34" charset="0"/>
                  <a:cs typeface="Arial" panose="020B0604020202020204" pitchFamily="34" charset="0"/>
                </a:rPr>
                <a:t>aspergillosis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1" name="ZoneTexte 130">
              <a:extLst>
                <a:ext uri="{FF2B5EF4-FFF2-40B4-BE49-F238E27FC236}">
                  <a16:creationId xmlns:a16="http://schemas.microsoft.com/office/drawing/2014/main" id="{1BBA403D-188D-7489-E10A-D669E562821F}"/>
                </a:ext>
              </a:extLst>
            </p:cNvPr>
            <p:cNvSpPr txBox="1"/>
            <p:nvPr/>
          </p:nvSpPr>
          <p:spPr>
            <a:xfrm>
              <a:off x="4453627" y="4355076"/>
              <a:ext cx="810026" cy="415498"/>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Candidaemia</a:t>
              </a:r>
              <a:br>
                <a:rPr lang="fr-FR" sz="700" dirty="0">
                  <a:solidFill>
                    <a:schemeClr val="tx1">
                      <a:lumMod val="50000"/>
                      <a:lumOff val="50000"/>
                    </a:schemeClr>
                  </a:solidFill>
                  <a:latin typeface="Arial" panose="020B0604020202020204" pitchFamily="34" charset="0"/>
                  <a:cs typeface="Arial" panose="020B0604020202020204" pitchFamily="34" charset="0"/>
                </a:rPr>
              </a:br>
              <a:r>
                <a:rPr lang="fr-FR" sz="700" dirty="0">
                  <a:solidFill>
                    <a:schemeClr val="tx1">
                      <a:lumMod val="50000"/>
                      <a:lumOff val="50000"/>
                    </a:schemeClr>
                  </a:solidFill>
                  <a:latin typeface="Arial" panose="020B0604020202020204" pitchFamily="34" charset="0"/>
                  <a:cs typeface="Arial" panose="020B0604020202020204" pitchFamily="34" charset="0"/>
                </a:rPr>
                <a:t>&amp; invasive </a:t>
              </a:r>
              <a:r>
                <a:rPr lang="fr-FR" sz="700" dirty="0" err="1">
                  <a:solidFill>
                    <a:schemeClr val="tx1">
                      <a:lumMod val="50000"/>
                      <a:lumOff val="50000"/>
                    </a:schemeClr>
                  </a:solidFill>
                  <a:latin typeface="Arial" panose="020B0604020202020204" pitchFamily="34" charset="0"/>
                  <a:cs typeface="Arial" panose="020B0604020202020204" pitchFamily="34" charset="0"/>
                </a:rPr>
                <a:t>candidasis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2" name="ZoneTexte 131">
              <a:extLst>
                <a:ext uri="{FF2B5EF4-FFF2-40B4-BE49-F238E27FC236}">
                  <a16:creationId xmlns:a16="http://schemas.microsoft.com/office/drawing/2014/main" id="{CA48165E-DFBC-03BE-897D-E2508B7A7266}"/>
                </a:ext>
              </a:extLst>
            </p:cNvPr>
            <p:cNvSpPr txBox="1"/>
            <p:nvPr/>
          </p:nvSpPr>
          <p:spPr>
            <a:xfrm>
              <a:off x="5201238" y="4355076"/>
              <a:ext cx="810026" cy="307777"/>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Pneumocystis</a:t>
              </a:r>
              <a:r>
                <a:rPr lang="fr-FR" sz="700" dirty="0">
                  <a:solidFill>
                    <a:schemeClr val="tx1">
                      <a:lumMod val="50000"/>
                      <a:lumOff val="50000"/>
                    </a:schemeClr>
                  </a:solidFill>
                  <a:latin typeface="Arial" panose="020B0604020202020204" pitchFamily="34" charset="0"/>
                  <a:cs typeface="Arial" panose="020B0604020202020204" pitchFamily="34" charset="0"/>
                </a:rPr>
                <a:t> </a:t>
              </a:r>
              <a:r>
                <a:rPr lang="fr-FR" sz="700" dirty="0" err="1">
                  <a:solidFill>
                    <a:schemeClr val="tx1">
                      <a:lumMod val="50000"/>
                      <a:lumOff val="50000"/>
                    </a:schemeClr>
                  </a:solidFill>
                  <a:latin typeface="Arial" panose="020B0604020202020204" pitchFamily="34" charset="0"/>
                  <a:cs typeface="Arial" panose="020B0604020202020204" pitchFamily="34" charset="0"/>
                </a:rPr>
                <a:t>pneumonia</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3" name="ZoneTexte 132">
              <a:extLst>
                <a:ext uri="{FF2B5EF4-FFF2-40B4-BE49-F238E27FC236}">
                  <a16:creationId xmlns:a16="http://schemas.microsoft.com/office/drawing/2014/main" id="{78180D89-F16C-93B5-558F-C0E318400EA5}"/>
                </a:ext>
              </a:extLst>
            </p:cNvPr>
            <p:cNvSpPr txBox="1"/>
            <p:nvPr/>
          </p:nvSpPr>
          <p:spPr>
            <a:xfrm>
              <a:off x="5948849" y="4355076"/>
              <a:ext cx="810026" cy="307777"/>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Cryptococcal</a:t>
              </a:r>
              <a:r>
                <a:rPr lang="fr-FR" sz="700" dirty="0">
                  <a:solidFill>
                    <a:schemeClr val="tx1">
                      <a:lumMod val="50000"/>
                      <a:lumOff val="50000"/>
                    </a:schemeClr>
                  </a:solidFill>
                  <a:latin typeface="Arial" panose="020B0604020202020204" pitchFamily="34" charset="0"/>
                  <a:cs typeface="Arial" panose="020B0604020202020204" pitchFamily="34" charset="0"/>
                </a:rPr>
                <a:t> </a:t>
              </a:r>
              <a:r>
                <a:rPr lang="fr-FR" sz="700" dirty="0" err="1">
                  <a:solidFill>
                    <a:schemeClr val="tx1">
                      <a:lumMod val="50000"/>
                      <a:lumOff val="50000"/>
                    </a:schemeClr>
                  </a:solidFill>
                  <a:latin typeface="Arial" panose="020B0604020202020204" pitchFamily="34" charset="0"/>
                  <a:cs typeface="Arial" panose="020B0604020202020204" pitchFamily="34" charset="0"/>
                </a:rPr>
                <a:t>meningitis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4" name="ZoneTexte 133">
              <a:extLst>
                <a:ext uri="{FF2B5EF4-FFF2-40B4-BE49-F238E27FC236}">
                  <a16:creationId xmlns:a16="http://schemas.microsoft.com/office/drawing/2014/main" id="{9FE40812-3EE1-B772-E674-40CF8B433A71}"/>
                </a:ext>
              </a:extLst>
            </p:cNvPr>
            <p:cNvSpPr txBox="1"/>
            <p:nvPr/>
          </p:nvSpPr>
          <p:spPr>
            <a:xfrm>
              <a:off x="6696460" y="4355076"/>
              <a:ext cx="810026" cy="415498"/>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Disseminated</a:t>
              </a:r>
              <a:r>
                <a:rPr lang="fr-FR" sz="700" dirty="0">
                  <a:solidFill>
                    <a:schemeClr val="tx1">
                      <a:lumMod val="50000"/>
                      <a:lumOff val="50000"/>
                    </a:schemeClr>
                  </a:solidFill>
                  <a:latin typeface="Arial" panose="020B0604020202020204" pitchFamily="34" charset="0"/>
                  <a:cs typeface="Arial" panose="020B0604020202020204" pitchFamily="34" charset="0"/>
                </a:rPr>
                <a:t> </a:t>
              </a:r>
              <a:r>
                <a:rPr lang="fr-FR" sz="700" dirty="0" err="1">
                  <a:solidFill>
                    <a:schemeClr val="tx1">
                      <a:lumMod val="50000"/>
                      <a:lumOff val="50000"/>
                    </a:schemeClr>
                  </a:solidFill>
                  <a:latin typeface="Arial" panose="020B0604020202020204" pitchFamily="34" charset="0"/>
                  <a:cs typeface="Arial" panose="020B0604020202020204" pitchFamily="34" charset="0"/>
                </a:rPr>
                <a:t>histoplasmosis</a:t>
              </a:r>
              <a:r>
                <a:rPr lang="fr-FR" sz="700" dirty="0">
                  <a:solidFill>
                    <a:schemeClr val="tx1">
                      <a:lumMod val="50000"/>
                      <a:lumOff val="50000"/>
                    </a:schemeClr>
                  </a:solidFill>
                  <a:latin typeface="Arial" panose="020B0604020202020204" pitchFamily="34" charset="0"/>
                  <a:cs typeface="Arial" panose="020B0604020202020204" pitchFamily="34" charset="0"/>
                </a:rPr>
                <a:t> in AIDS</a:t>
              </a:r>
            </a:p>
          </p:txBody>
        </p:sp>
        <p:sp>
          <p:nvSpPr>
            <p:cNvPr id="135" name="ZoneTexte 134">
              <a:extLst>
                <a:ext uri="{FF2B5EF4-FFF2-40B4-BE49-F238E27FC236}">
                  <a16:creationId xmlns:a16="http://schemas.microsoft.com/office/drawing/2014/main" id="{C7306C14-9B17-315C-2191-5A74954126B3}"/>
                </a:ext>
              </a:extLst>
            </p:cNvPr>
            <p:cNvSpPr txBox="1"/>
            <p:nvPr/>
          </p:nvSpPr>
          <p:spPr>
            <a:xfrm>
              <a:off x="7444071" y="4355076"/>
              <a:ext cx="810026" cy="200055"/>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Talaromycosis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6" name="ZoneTexte 135">
              <a:extLst>
                <a:ext uri="{FF2B5EF4-FFF2-40B4-BE49-F238E27FC236}">
                  <a16:creationId xmlns:a16="http://schemas.microsoft.com/office/drawing/2014/main" id="{BF390A00-648C-78DA-F811-FC55DB4DC304}"/>
                </a:ext>
              </a:extLst>
            </p:cNvPr>
            <p:cNvSpPr txBox="1"/>
            <p:nvPr/>
          </p:nvSpPr>
          <p:spPr>
            <a:xfrm>
              <a:off x="8191682" y="4355076"/>
              <a:ext cx="810026" cy="200055"/>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Mucormycosis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sp>
          <p:nvSpPr>
            <p:cNvPr id="137" name="ZoneTexte 136">
              <a:extLst>
                <a:ext uri="{FF2B5EF4-FFF2-40B4-BE49-F238E27FC236}">
                  <a16:creationId xmlns:a16="http://schemas.microsoft.com/office/drawing/2014/main" id="{8E5EAE30-222F-1482-6C64-7961D83356F6}"/>
                </a:ext>
              </a:extLst>
            </p:cNvPr>
            <p:cNvSpPr txBox="1"/>
            <p:nvPr/>
          </p:nvSpPr>
          <p:spPr>
            <a:xfrm>
              <a:off x="8939294" y="4355076"/>
              <a:ext cx="999486" cy="200055"/>
            </a:xfrm>
            <a:prstGeom prst="rect">
              <a:avLst/>
            </a:prstGeom>
            <a:noFill/>
          </p:spPr>
          <p:txBody>
            <a:bodyPr wrap="square" rtlCol="0">
              <a:spAutoFit/>
            </a:bodyPr>
            <a:lstStyle/>
            <a:p>
              <a:pPr algn="ctr"/>
              <a:r>
                <a:rPr lang="fr-FR" sz="700" dirty="0" err="1">
                  <a:solidFill>
                    <a:schemeClr val="tx1">
                      <a:lumMod val="50000"/>
                      <a:lumOff val="50000"/>
                    </a:schemeClr>
                  </a:solidFill>
                  <a:latin typeface="Arial" panose="020B0604020202020204" pitchFamily="34" charset="0"/>
                  <a:cs typeface="Arial" panose="020B0604020202020204" pitchFamily="34" charset="0"/>
                </a:rPr>
                <a:t>Coccidioidomycosis</a:t>
              </a:r>
              <a:endParaRPr lang="fr-FR" sz="700" dirty="0">
                <a:solidFill>
                  <a:schemeClr val="tx1">
                    <a:lumMod val="50000"/>
                    <a:lumOff val="50000"/>
                  </a:schemeClr>
                </a:solidFill>
                <a:latin typeface="Arial" panose="020B0604020202020204" pitchFamily="34" charset="0"/>
                <a:cs typeface="Arial" panose="020B0604020202020204" pitchFamily="34" charset="0"/>
              </a:endParaRPr>
            </a:p>
          </p:txBody>
        </p:sp>
      </p:grpSp>
      <p:sp>
        <p:nvSpPr>
          <p:cNvPr id="142" name="Rectangle à coins arrondis 33">
            <a:extLst>
              <a:ext uri="{FF2B5EF4-FFF2-40B4-BE49-F238E27FC236}">
                <a16:creationId xmlns:a16="http://schemas.microsoft.com/office/drawing/2014/main" id="{8F80272E-312A-1C73-ECDF-9A907CFDA846}"/>
              </a:ext>
            </a:extLst>
          </p:cNvPr>
          <p:cNvSpPr/>
          <p:nvPr/>
        </p:nvSpPr>
        <p:spPr>
          <a:xfrm>
            <a:off x="1828799" y="1305979"/>
            <a:ext cx="8857397" cy="4098799"/>
          </a:xfrm>
          <a:prstGeom prst="roundRect">
            <a:avLst>
              <a:gd name="adj" fmla="val 0"/>
            </a:avLst>
          </a:prstGeom>
          <a:noFill/>
          <a:ln w="9525" cap="flat" cmpd="sng" algn="ctr">
            <a:solidFill>
              <a:schemeClr val="tx1">
                <a:lumMod val="75000"/>
                <a:lumOff val="2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24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3" name="ZoneTexte 142">
            <a:extLst>
              <a:ext uri="{FF2B5EF4-FFF2-40B4-BE49-F238E27FC236}">
                <a16:creationId xmlns:a16="http://schemas.microsoft.com/office/drawing/2014/main" id="{95C90F01-1873-C2CB-63C1-30556D42F5F4}"/>
              </a:ext>
            </a:extLst>
          </p:cNvPr>
          <p:cNvSpPr txBox="1"/>
          <p:nvPr/>
        </p:nvSpPr>
        <p:spPr>
          <a:xfrm>
            <a:off x="6459824" y="3340404"/>
            <a:ext cx="3491661" cy="307777"/>
          </a:xfrm>
          <a:prstGeom prst="rect">
            <a:avLst/>
          </a:prstGeom>
          <a:noFill/>
        </p:spPr>
        <p:txBody>
          <a:bodyPr wrap="none" rtlCol="0">
            <a:spAutoFit/>
          </a:bodyPr>
          <a:lstStyle/>
          <a:p>
            <a:r>
              <a:rPr lang="fr-FR" sz="1400" b="1" dirty="0">
                <a:latin typeface="Century Gothic" panose="020B0502020202020204" pitchFamily="34" charset="0"/>
              </a:rPr>
              <a:t>6,548,000 </a:t>
            </a:r>
            <a:r>
              <a:rPr lang="fr-FR" sz="1400" b="1" dirty="0" err="1">
                <a:latin typeface="Century Gothic" panose="020B0502020202020204" pitchFamily="34" charset="0"/>
              </a:rPr>
              <a:t>estimated</a:t>
            </a:r>
            <a:r>
              <a:rPr lang="fr-FR" sz="1400" b="1" dirty="0">
                <a:latin typeface="Century Gothic" panose="020B0502020202020204" pitchFamily="34" charset="0"/>
              </a:rPr>
              <a:t> </a:t>
            </a:r>
            <a:r>
              <a:rPr lang="fr-FR" sz="1400" b="1" dirty="0" err="1">
                <a:latin typeface="Century Gothic" panose="020B0502020202020204" pitchFamily="34" charset="0"/>
              </a:rPr>
              <a:t>annual</a:t>
            </a:r>
            <a:r>
              <a:rPr lang="fr-FR" sz="1400" b="1" dirty="0">
                <a:latin typeface="Century Gothic" panose="020B0502020202020204" pitchFamily="34" charset="0"/>
              </a:rPr>
              <a:t> incidence</a:t>
            </a:r>
          </a:p>
        </p:txBody>
      </p:sp>
      <p:grpSp>
        <p:nvGrpSpPr>
          <p:cNvPr id="146" name="Groupe 145">
            <a:extLst>
              <a:ext uri="{FF2B5EF4-FFF2-40B4-BE49-F238E27FC236}">
                <a16:creationId xmlns:a16="http://schemas.microsoft.com/office/drawing/2014/main" id="{A3A0988E-0C70-5E6E-6C01-8B3E7838B1F9}"/>
              </a:ext>
            </a:extLst>
          </p:cNvPr>
          <p:cNvGrpSpPr/>
          <p:nvPr/>
        </p:nvGrpSpPr>
        <p:grpSpPr>
          <a:xfrm>
            <a:off x="5792654" y="1556142"/>
            <a:ext cx="853424" cy="215444"/>
            <a:chOff x="6013450" y="1528448"/>
            <a:chExt cx="853424" cy="215444"/>
          </a:xfrm>
        </p:grpSpPr>
        <p:sp>
          <p:nvSpPr>
            <p:cNvPr id="144" name="Rectangle 143">
              <a:extLst>
                <a:ext uri="{FF2B5EF4-FFF2-40B4-BE49-F238E27FC236}">
                  <a16:creationId xmlns:a16="http://schemas.microsoft.com/office/drawing/2014/main" id="{EBB06649-BF13-E784-A090-1079CCAD2B86}"/>
                </a:ext>
              </a:extLst>
            </p:cNvPr>
            <p:cNvSpPr/>
            <p:nvPr/>
          </p:nvSpPr>
          <p:spPr>
            <a:xfrm>
              <a:off x="6013450" y="1570541"/>
              <a:ext cx="131259" cy="131259"/>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5" name="ZoneTexte 144">
              <a:extLst>
                <a:ext uri="{FF2B5EF4-FFF2-40B4-BE49-F238E27FC236}">
                  <a16:creationId xmlns:a16="http://schemas.microsoft.com/office/drawing/2014/main" id="{CD5BD8B0-F0FB-BD6E-3BDA-E5941D2D4C95}"/>
                </a:ext>
              </a:extLst>
            </p:cNvPr>
            <p:cNvSpPr txBox="1"/>
            <p:nvPr/>
          </p:nvSpPr>
          <p:spPr>
            <a:xfrm>
              <a:off x="6132378" y="1528448"/>
              <a:ext cx="734496" cy="215444"/>
            </a:xfrm>
            <a:prstGeom prst="rect">
              <a:avLst/>
            </a:prstGeom>
            <a:noFill/>
          </p:spPr>
          <p:txBody>
            <a:bodyPr wrap="none" rtlCol="0">
              <a:spAutoFit/>
            </a:bodyPr>
            <a:lstStyle/>
            <a:p>
              <a:r>
                <a:rPr lang="fr-FR" sz="800" dirty="0">
                  <a:latin typeface="Century Gothic" panose="020B0502020202020204" pitchFamily="34" charset="0"/>
                </a:rPr>
                <a:t>IA in COPD</a:t>
              </a:r>
            </a:p>
          </p:txBody>
        </p:sp>
      </p:grpSp>
      <p:grpSp>
        <p:nvGrpSpPr>
          <p:cNvPr id="147" name="Groupe 146">
            <a:extLst>
              <a:ext uri="{FF2B5EF4-FFF2-40B4-BE49-F238E27FC236}">
                <a16:creationId xmlns:a16="http://schemas.microsoft.com/office/drawing/2014/main" id="{08077D2C-E1AA-B7AE-8C7C-03A7CB7ADEA3}"/>
              </a:ext>
            </a:extLst>
          </p:cNvPr>
          <p:cNvGrpSpPr/>
          <p:nvPr/>
        </p:nvGrpSpPr>
        <p:grpSpPr>
          <a:xfrm>
            <a:off x="5792654" y="1744767"/>
            <a:ext cx="715566" cy="215444"/>
            <a:chOff x="6013450" y="1528448"/>
            <a:chExt cx="715566" cy="215444"/>
          </a:xfrm>
        </p:grpSpPr>
        <p:sp>
          <p:nvSpPr>
            <p:cNvPr id="148" name="Rectangle 147">
              <a:extLst>
                <a:ext uri="{FF2B5EF4-FFF2-40B4-BE49-F238E27FC236}">
                  <a16:creationId xmlns:a16="http://schemas.microsoft.com/office/drawing/2014/main" id="{0CB2CE8C-A697-C2EC-0FFB-29FE8E0E0CA2}"/>
                </a:ext>
              </a:extLst>
            </p:cNvPr>
            <p:cNvSpPr/>
            <p:nvPr/>
          </p:nvSpPr>
          <p:spPr>
            <a:xfrm>
              <a:off x="6013450" y="1570541"/>
              <a:ext cx="131259" cy="131259"/>
            </a:xfrm>
            <a:prstGeom prst="rect">
              <a:avLst/>
            </a:prstGeom>
            <a:solidFill>
              <a:srgbClr val="002060">
                <a:alpha val="8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9" name="ZoneTexte 148">
              <a:extLst>
                <a:ext uri="{FF2B5EF4-FFF2-40B4-BE49-F238E27FC236}">
                  <a16:creationId xmlns:a16="http://schemas.microsoft.com/office/drawing/2014/main" id="{D77DDBD0-B273-1A43-EDFC-D3B31708A92D}"/>
                </a:ext>
              </a:extLst>
            </p:cNvPr>
            <p:cNvSpPr txBox="1"/>
            <p:nvPr/>
          </p:nvSpPr>
          <p:spPr>
            <a:xfrm>
              <a:off x="6132378" y="1528448"/>
              <a:ext cx="596638" cy="215444"/>
            </a:xfrm>
            <a:prstGeom prst="rect">
              <a:avLst/>
            </a:prstGeom>
            <a:noFill/>
          </p:spPr>
          <p:txBody>
            <a:bodyPr wrap="none" rtlCol="0">
              <a:spAutoFit/>
            </a:bodyPr>
            <a:lstStyle/>
            <a:p>
              <a:r>
                <a:rPr lang="fr-FR" sz="800" dirty="0">
                  <a:latin typeface="Century Gothic" panose="020B0502020202020204" pitchFamily="34" charset="0"/>
                </a:rPr>
                <a:t>IA in ICU</a:t>
              </a:r>
            </a:p>
          </p:txBody>
        </p:sp>
      </p:grpSp>
      <p:grpSp>
        <p:nvGrpSpPr>
          <p:cNvPr id="150" name="Groupe 149">
            <a:extLst>
              <a:ext uri="{FF2B5EF4-FFF2-40B4-BE49-F238E27FC236}">
                <a16:creationId xmlns:a16="http://schemas.microsoft.com/office/drawing/2014/main" id="{5B871FA4-CE00-8FFE-08C6-3C9501471735}"/>
              </a:ext>
            </a:extLst>
          </p:cNvPr>
          <p:cNvGrpSpPr/>
          <p:nvPr/>
        </p:nvGrpSpPr>
        <p:grpSpPr>
          <a:xfrm>
            <a:off x="5792654" y="1933392"/>
            <a:ext cx="1148377" cy="215444"/>
            <a:chOff x="6013450" y="1528448"/>
            <a:chExt cx="1148377" cy="215444"/>
          </a:xfrm>
        </p:grpSpPr>
        <p:sp>
          <p:nvSpPr>
            <p:cNvPr id="151" name="Rectangle 150">
              <a:extLst>
                <a:ext uri="{FF2B5EF4-FFF2-40B4-BE49-F238E27FC236}">
                  <a16:creationId xmlns:a16="http://schemas.microsoft.com/office/drawing/2014/main" id="{C3A0CEEA-A664-B440-6D21-AFA18D52C028}"/>
                </a:ext>
              </a:extLst>
            </p:cNvPr>
            <p:cNvSpPr/>
            <p:nvPr/>
          </p:nvSpPr>
          <p:spPr>
            <a:xfrm>
              <a:off x="6013450" y="1570541"/>
              <a:ext cx="131259" cy="131259"/>
            </a:xfrm>
            <a:prstGeom prst="rect">
              <a:avLst/>
            </a:prstGeom>
            <a:solidFill>
              <a:srgbClr val="002060">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2" name="ZoneTexte 151">
              <a:extLst>
                <a:ext uri="{FF2B5EF4-FFF2-40B4-BE49-F238E27FC236}">
                  <a16:creationId xmlns:a16="http://schemas.microsoft.com/office/drawing/2014/main" id="{99B45BC1-EBA9-17DE-BA47-FC9C910436F7}"/>
                </a:ext>
              </a:extLst>
            </p:cNvPr>
            <p:cNvSpPr txBox="1"/>
            <p:nvPr/>
          </p:nvSpPr>
          <p:spPr>
            <a:xfrm>
              <a:off x="6132378" y="1528448"/>
              <a:ext cx="1029449" cy="215444"/>
            </a:xfrm>
            <a:prstGeom prst="rect">
              <a:avLst/>
            </a:prstGeom>
            <a:noFill/>
          </p:spPr>
          <p:txBody>
            <a:bodyPr wrap="none" rtlCol="0">
              <a:spAutoFit/>
            </a:bodyPr>
            <a:lstStyle/>
            <a:p>
              <a:r>
                <a:rPr lang="fr-FR" sz="800" dirty="0">
                  <a:latin typeface="Century Gothic" panose="020B0502020202020204" pitchFamily="34" charset="0"/>
                </a:rPr>
                <a:t>IA in </a:t>
              </a:r>
              <a:r>
                <a:rPr lang="fr-FR" sz="800" dirty="0" err="1">
                  <a:latin typeface="Century Gothic" panose="020B0502020202020204" pitchFamily="34" charset="0"/>
                </a:rPr>
                <a:t>lung</a:t>
              </a:r>
              <a:r>
                <a:rPr lang="fr-FR" sz="800" dirty="0">
                  <a:latin typeface="Century Gothic" panose="020B0502020202020204" pitchFamily="34" charset="0"/>
                </a:rPr>
                <a:t> cancer</a:t>
              </a:r>
            </a:p>
          </p:txBody>
        </p:sp>
      </p:grpSp>
      <p:grpSp>
        <p:nvGrpSpPr>
          <p:cNvPr id="153" name="Groupe 152">
            <a:extLst>
              <a:ext uri="{FF2B5EF4-FFF2-40B4-BE49-F238E27FC236}">
                <a16:creationId xmlns:a16="http://schemas.microsoft.com/office/drawing/2014/main" id="{6F0BFFAB-2C7D-31B0-5611-EA7F1FFCF328}"/>
              </a:ext>
            </a:extLst>
          </p:cNvPr>
          <p:cNvGrpSpPr/>
          <p:nvPr/>
        </p:nvGrpSpPr>
        <p:grpSpPr>
          <a:xfrm>
            <a:off x="5792654" y="2122018"/>
            <a:ext cx="1739885" cy="338554"/>
            <a:chOff x="6013450" y="1528448"/>
            <a:chExt cx="1739885" cy="338554"/>
          </a:xfrm>
        </p:grpSpPr>
        <p:sp>
          <p:nvSpPr>
            <p:cNvPr id="154" name="Rectangle 153">
              <a:extLst>
                <a:ext uri="{FF2B5EF4-FFF2-40B4-BE49-F238E27FC236}">
                  <a16:creationId xmlns:a16="http://schemas.microsoft.com/office/drawing/2014/main" id="{2962B196-BE0D-1C83-67B6-4F00FEE36D69}"/>
                </a:ext>
              </a:extLst>
            </p:cNvPr>
            <p:cNvSpPr/>
            <p:nvPr/>
          </p:nvSpPr>
          <p:spPr>
            <a:xfrm>
              <a:off x="6013450" y="1570541"/>
              <a:ext cx="131259" cy="131259"/>
            </a:xfrm>
            <a:prstGeom prst="rect">
              <a:avLst/>
            </a:prstGeom>
            <a:solidFill>
              <a:srgbClr val="002060">
                <a:alpha val="2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5" name="ZoneTexte 154">
              <a:extLst>
                <a:ext uri="{FF2B5EF4-FFF2-40B4-BE49-F238E27FC236}">
                  <a16:creationId xmlns:a16="http://schemas.microsoft.com/office/drawing/2014/main" id="{455EB24F-B3F6-B12A-15D1-1E6A9691CC23}"/>
                </a:ext>
              </a:extLst>
            </p:cNvPr>
            <p:cNvSpPr txBox="1"/>
            <p:nvPr/>
          </p:nvSpPr>
          <p:spPr>
            <a:xfrm>
              <a:off x="6132378" y="1528448"/>
              <a:ext cx="1620957" cy="338554"/>
            </a:xfrm>
            <a:prstGeom prst="rect">
              <a:avLst/>
            </a:prstGeom>
            <a:noFill/>
          </p:spPr>
          <p:txBody>
            <a:bodyPr wrap="none" rtlCol="0">
              <a:spAutoFit/>
            </a:bodyPr>
            <a:lstStyle/>
            <a:p>
              <a:r>
                <a:rPr lang="fr-FR" sz="800" dirty="0">
                  <a:latin typeface="Century Gothic" panose="020B0502020202020204" pitchFamily="34" charset="0"/>
                </a:rPr>
                <a:t>IA in </a:t>
              </a:r>
              <a:r>
                <a:rPr lang="fr-FR" sz="800" dirty="0" err="1">
                  <a:latin typeface="Century Gothic" panose="020B0502020202020204" pitchFamily="34" charset="0"/>
                </a:rPr>
                <a:t>leukaemia</a:t>
              </a:r>
              <a:r>
                <a:rPr lang="fr-FR" sz="800" dirty="0">
                  <a:latin typeface="Century Gothic" panose="020B0502020202020204" pitchFamily="34" charset="0"/>
                </a:rPr>
                <a:t>/</a:t>
              </a:r>
              <a:r>
                <a:rPr lang="fr-FR" sz="800" dirty="0" err="1">
                  <a:latin typeface="Century Gothic" panose="020B0502020202020204" pitchFamily="34" charset="0"/>
                </a:rPr>
                <a:t>lymphoma</a:t>
              </a:r>
              <a:br>
                <a:rPr lang="fr-FR" sz="800" dirty="0">
                  <a:latin typeface="Century Gothic" panose="020B0502020202020204" pitchFamily="34" charset="0"/>
                </a:rPr>
              </a:br>
              <a:r>
                <a:rPr lang="fr-FR" sz="800" dirty="0">
                  <a:latin typeface="Century Gothic" panose="020B0502020202020204" pitchFamily="34" charset="0"/>
                </a:rPr>
                <a:t>and </a:t>
              </a:r>
              <a:r>
                <a:rPr lang="fr-FR" sz="800" dirty="0" err="1">
                  <a:latin typeface="Century Gothic" panose="020B0502020202020204" pitchFamily="34" charset="0"/>
                </a:rPr>
                <a:t>bone</a:t>
              </a:r>
              <a:r>
                <a:rPr lang="fr-FR" sz="800" dirty="0">
                  <a:latin typeface="Century Gothic" panose="020B0502020202020204" pitchFamily="34" charset="0"/>
                </a:rPr>
                <a:t> </a:t>
              </a:r>
              <a:r>
                <a:rPr lang="fr-FR" sz="800" dirty="0" err="1">
                  <a:latin typeface="Century Gothic" panose="020B0502020202020204" pitchFamily="34" charset="0"/>
                </a:rPr>
                <a:t>marrow</a:t>
              </a:r>
              <a:r>
                <a:rPr lang="fr-FR" sz="800" dirty="0">
                  <a:latin typeface="Century Gothic" panose="020B0502020202020204" pitchFamily="34" charset="0"/>
                </a:rPr>
                <a:t> transplant</a:t>
              </a:r>
            </a:p>
          </p:txBody>
        </p:sp>
      </p:grpSp>
      <p:grpSp>
        <p:nvGrpSpPr>
          <p:cNvPr id="156" name="Groupe 155">
            <a:extLst>
              <a:ext uri="{FF2B5EF4-FFF2-40B4-BE49-F238E27FC236}">
                <a16:creationId xmlns:a16="http://schemas.microsoft.com/office/drawing/2014/main" id="{124C4973-9D74-C096-3948-F24F87044633}"/>
              </a:ext>
            </a:extLst>
          </p:cNvPr>
          <p:cNvGrpSpPr/>
          <p:nvPr/>
        </p:nvGrpSpPr>
        <p:grpSpPr>
          <a:xfrm>
            <a:off x="7703750" y="1556142"/>
            <a:ext cx="1007313" cy="215444"/>
            <a:chOff x="6013450" y="1528448"/>
            <a:chExt cx="1007313" cy="215444"/>
          </a:xfrm>
        </p:grpSpPr>
        <p:sp>
          <p:nvSpPr>
            <p:cNvPr id="157" name="Rectangle 156">
              <a:extLst>
                <a:ext uri="{FF2B5EF4-FFF2-40B4-BE49-F238E27FC236}">
                  <a16:creationId xmlns:a16="http://schemas.microsoft.com/office/drawing/2014/main" id="{FC3CDB74-1E0A-5ACA-3901-F8A7FFB1779F}"/>
                </a:ext>
              </a:extLst>
            </p:cNvPr>
            <p:cNvSpPr/>
            <p:nvPr/>
          </p:nvSpPr>
          <p:spPr>
            <a:xfrm>
              <a:off x="6013450" y="1570541"/>
              <a:ext cx="131259" cy="131259"/>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8" name="ZoneTexte 157">
              <a:extLst>
                <a:ext uri="{FF2B5EF4-FFF2-40B4-BE49-F238E27FC236}">
                  <a16:creationId xmlns:a16="http://schemas.microsoft.com/office/drawing/2014/main" id="{9C6737C4-ED9C-0AE3-F824-7E915A4DB87A}"/>
                </a:ext>
              </a:extLst>
            </p:cNvPr>
            <p:cNvSpPr txBox="1"/>
            <p:nvPr/>
          </p:nvSpPr>
          <p:spPr>
            <a:xfrm>
              <a:off x="6132378" y="1528448"/>
              <a:ext cx="888385" cy="215444"/>
            </a:xfrm>
            <a:prstGeom prst="rect">
              <a:avLst/>
            </a:prstGeom>
            <a:noFill/>
          </p:spPr>
          <p:txBody>
            <a:bodyPr wrap="none" rtlCol="0">
              <a:spAutoFit/>
            </a:bodyPr>
            <a:lstStyle/>
            <a:p>
              <a:r>
                <a:rPr lang="fr-FR" sz="800" dirty="0" err="1">
                  <a:latin typeface="Century Gothic" panose="020B0502020202020204" pitchFamily="34" charset="0"/>
                </a:rPr>
                <a:t>Candidaemia</a:t>
              </a:r>
              <a:endParaRPr lang="fr-FR" sz="800" dirty="0">
                <a:latin typeface="Century Gothic" panose="020B0502020202020204" pitchFamily="34" charset="0"/>
              </a:endParaRPr>
            </a:p>
          </p:txBody>
        </p:sp>
      </p:grpSp>
      <p:grpSp>
        <p:nvGrpSpPr>
          <p:cNvPr id="159" name="Groupe 158">
            <a:extLst>
              <a:ext uri="{FF2B5EF4-FFF2-40B4-BE49-F238E27FC236}">
                <a16:creationId xmlns:a16="http://schemas.microsoft.com/office/drawing/2014/main" id="{F9D72022-BB3A-046C-1642-C5B317CD3F15}"/>
              </a:ext>
            </a:extLst>
          </p:cNvPr>
          <p:cNvGrpSpPr/>
          <p:nvPr/>
        </p:nvGrpSpPr>
        <p:grpSpPr>
          <a:xfrm>
            <a:off x="7703750" y="1744767"/>
            <a:ext cx="2393910" cy="215444"/>
            <a:chOff x="6013450" y="1528448"/>
            <a:chExt cx="2393910" cy="215444"/>
          </a:xfrm>
        </p:grpSpPr>
        <p:sp>
          <p:nvSpPr>
            <p:cNvPr id="160" name="Rectangle 159">
              <a:extLst>
                <a:ext uri="{FF2B5EF4-FFF2-40B4-BE49-F238E27FC236}">
                  <a16:creationId xmlns:a16="http://schemas.microsoft.com/office/drawing/2014/main" id="{2FF19608-D001-6D13-01DD-175B187FD86F}"/>
                </a:ext>
              </a:extLst>
            </p:cNvPr>
            <p:cNvSpPr/>
            <p:nvPr/>
          </p:nvSpPr>
          <p:spPr>
            <a:xfrm>
              <a:off x="6013450" y="1570541"/>
              <a:ext cx="131259" cy="131259"/>
            </a:xfrm>
            <a:prstGeom prst="rect">
              <a:avLst/>
            </a:prstGeom>
            <a:solidFill>
              <a:srgbClr val="5E247C">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1" name="ZoneTexte 160">
              <a:extLst>
                <a:ext uri="{FF2B5EF4-FFF2-40B4-BE49-F238E27FC236}">
                  <a16:creationId xmlns:a16="http://schemas.microsoft.com/office/drawing/2014/main" id="{82B05758-4377-0F24-2B2B-968D7809D8DA}"/>
                </a:ext>
              </a:extLst>
            </p:cNvPr>
            <p:cNvSpPr txBox="1"/>
            <p:nvPr/>
          </p:nvSpPr>
          <p:spPr>
            <a:xfrm>
              <a:off x="6132378" y="1528448"/>
              <a:ext cx="2274982" cy="215444"/>
            </a:xfrm>
            <a:prstGeom prst="rect">
              <a:avLst/>
            </a:prstGeom>
            <a:noFill/>
          </p:spPr>
          <p:txBody>
            <a:bodyPr wrap="none" rtlCol="0">
              <a:spAutoFit/>
            </a:bodyPr>
            <a:lstStyle/>
            <a:p>
              <a:r>
                <a:rPr lang="fr-FR" sz="800" dirty="0">
                  <a:latin typeface="Century Gothic" panose="020B0502020202020204" pitchFamily="34" charset="0"/>
                </a:rPr>
                <a:t>Invasive </a:t>
              </a:r>
              <a:r>
                <a:rPr lang="fr-FR" sz="800" dirty="0" err="1">
                  <a:latin typeface="Century Gothic" panose="020B0502020202020204" pitchFamily="34" charset="0"/>
                </a:rPr>
                <a:t>candidiasis</a:t>
              </a:r>
              <a:r>
                <a:rPr lang="fr-FR" sz="800" dirty="0">
                  <a:latin typeface="Century Gothic" panose="020B0502020202020204" pitchFamily="34" charset="0"/>
                </a:rPr>
                <a:t> </a:t>
              </a:r>
              <a:r>
                <a:rPr lang="fr-FR" sz="800" dirty="0" err="1">
                  <a:latin typeface="Century Gothic" panose="020B0502020202020204" pitchFamily="34" charset="0"/>
                </a:rPr>
                <a:t>without</a:t>
              </a:r>
              <a:r>
                <a:rPr lang="fr-FR" sz="800" dirty="0">
                  <a:latin typeface="Century Gothic" panose="020B0502020202020204" pitchFamily="34" charset="0"/>
                </a:rPr>
                <a:t> </a:t>
              </a:r>
              <a:r>
                <a:rPr lang="fr-FR" sz="800" dirty="0" err="1">
                  <a:latin typeface="Century Gothic" panose="020B0502020202020204" pitchFamily="34" charset="0"/>
                </a:rPr>
                <a:t>candidaemia</a:t>
              </a:r>
              <a:endParaRPr lang="fr-FR" sz="800" dirty="0">
                <a:latin typeface="Century Gothic" panose="020B0502020202020204" pitchFamily="34" charset="0"/>
              </a:endParaRPr>
            </a:p>
          </p:txBody>
        </p:sp>
      </p:grpSp>
      <p:grpSp>
        <p:nvGrpSpPr>
          <p:cNvPr id="162" name="Groupe 161">
            <a:extLst>
              <a:ext uri="{FF2B5EF4-FFF2-40B4-BE49-F238E27FC236}">
                <a16:creationId xmlns:a16="http://schemas.microsoft.com/office/drawing/2014/main" id="{29860BC9-A451-8680-77C5-3F3C8F3550DD}"/>
              </a:ext>
            </a:extLst>
          </p:cNvPr>
          <p:cNvGrpSpPr/>
          <p:nvPr/>
        </p:nvGrpSpPr>
        <p:grpSpPr>
          <a:xfrm>
            <a:off x="7703750" y="1933392"/>
            <a:ext cx="2118193" cy="215444"/>
            <a:chOff x="6013450" y="1528448"/>
            <a:chExt cx="2118193" cy="215444"/>
          </a:xfrm>
        </p:grpSpPr>
        <p:sp>
          <p:nvSpPr>
            <p:cNvPr id="163" name="Rectangle 162">
              <a:extLst>
                <a:ext uri="{FF2B5EF4-FFF2-40B4-BE49-F238E27FC236}">
                  <a16:creationId xmlns:a16="http://schemas.microsoft.com/office/drawing/2014/main" id="{40C35056-B526-CF4E-D90D-8FBD8ED9D216}"/>
                </a:ext>
              </a:extLst>
            </p:cNvPr>
            <p:cNvSpPr/>
            <p:nvPr/>
          </p:nvSpPr>
          <p:spPr>
            <a:xfrm>
              <a:off x="6013450" y="1570541"/>
              <a:ext cx="131259" cy="131259"/>
            </a:xfrm>
            <a:prstGeom prst="rect">
              <a:avLst/>
            </a:prstGeom>
            <a:solidFill>
              <a:srgbClr val="C54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4" name="ZoneTexte 163">
              <a:extLst>
                <a:ext uri="{FF2B5EF4-FFF2-40B4-BE49-F238E27FC236}">
                  <a16:creationId xmlns:a16="http://schemas.microsoft.com/office/drawing/2014/main" id="{0C7B4323-8AB7-B50A-115F-75A02418E269}"/>
                </a:ext>
              </a:extLst>
            </p:cNvPr>
            <p:cNvSpPr txBox="1"/>
            <p:nvPr/>
          </p:nvSpPr>
          <p:spPr>
            <a:xfrm>
              <a:off x="6132378" y="1528448"/>
              <a:ext cx="1999265" cy="215444"/>
            </a:xfrm>
            <a:prstGeom prst="rect">
              <a:avLst/>
            </a:prstGeom>
            <a:noFill/>
          </p:spPr>
          <p:txBody>
            <a:bodyPr wrap="none" rtlCol="0">
              <a:spAutoFit/>
            </a:bodyPr>
            <a:lstStyle/>
            <a:p>
              <a:r>
                <a:rPr lang="fr-FR" sz="800" i="1" dirty="0" err="1">
                  <a:latin typeface="Century Gothic" panose="020B0502020202020204" pitchFamily="34" charset="0"/>
                </a:rPr>
                <a:t>Pneumocystis</a:t>
              </a:r>
              <a:r>
                <a:rPr lang="fr-FR" sz="800" dirty="0">
                  <a:latin typeface="Century Gothic" panose="020B0502020202020204" pitchFamily="34" charset="0"/>
                </a:rPr>
                <a:t> </a:t>
              </a:r>
              <a:r>
                <a:rPr lang="fr-FR" sz="800" dirty="0" err="1">
                  <a:latin typeface="Century Gothic" panose="020B0502020202020204" pitchFamily="34" charset="0"/>
                </a:rPr>
                <a:t>pneumonia</a:t>
              </a:r>
              <a:r>
                <a:rPr lang="fr-FR" sz="800" dirty="0">
                  <a:latin typeface="Century Gothic" panose="020B0502020202020204" pitchFamily="34" charset="0"/>
                </a:rPr>
                <a:t> in non-HIV</a:t>
              </a:r>
            </a:p>
          </p:txBody>
        </p:sp>
      </p:grpSp>
      <p:grpSp>
        <p:nvGrpSpPr>
          <p:cNvPr id="165" name="Groupe 164">
            <a:extLst>
              <a:ext uri="{FF2B5EF4-FFF2-40B4-BE49-F238E27FC236}">
                <a16:creationId xmlns:a16="http://schemas.microsoft.com/office/drawing/2014/main" id="{B12B512B-B4B1-71B6-3D9D-5E92B9C4BF9E}"/>
              </a:ext>
            </a:extLst>
          </p:cNvPr>
          <p:cNvGrpSpPr/>
          <p:nvPr/>
        </p:nvGrpSpPr>
        <p:grpSpPr>
          <a:xfrm>
            <a:off x="7703750" y="2122018"/>
            <a:ext cx="1892170" cy="215444"/>
            <a:chOff x="6013450" y="1528448"/>
            <a:chExt cx="1892170" cy="215444"/>
          </a:xfrm>
        </p:grpSpPr>
        <p:sp>
          <p:nvSpPr>
            <p:cNvPr id="166" name="Rectangle 165">
              <a:extLst>
                <a:ext uri="{FF2B5EF4-FFF2-40B4-BE49-F238E27FC236}">
                  <a16:creationId xmlns:a16="http://schemas.microsoft.com/office/drawing/2014/main" id="{D10667FA-4B50-8BDA-2A9D-CF8CB6095190}"/>
                </a:ext>
              </a:extLst>
            </p:cNvPr>
            <p:cNvSpPr/>
            <p:nvPr/>
          </p:nvSpPr>
          <p:spPr>
            <a:xfrm>
              <a:off x="6013450" y="1570541"/>
              <a:ext cx="131259" cy="131259"/>
            </a:xfrm>
            <a:prstGeom prst="rect">
              <a:avLst/>
            </a:prstGeom>
            <a:solidFill>
              <a:srgbClr val="C540A6">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7" name="ZoneTexte 166">
              <a:extLst>
                <a:ext uri="{FF2B5EF4-FFF2-40B4-BE49-F238E27FC236}">
                  <a16:creationId xmlns:a16="http://schemas.microsoft.com/office/drawing/2014/main" id="{1908FAAF-1B0C-7E6D-1FF7-4809E248D444}"/>
                </a:ext>
              </a:extLst>
            </p:cNvPr>
            <p:cNvSpPr txBox="1"/>
            <p:nvPr/>
          </p:nvSpPr>
          <p:spPr>
            <a:xfrm>
              <a:off x="6132378" y="1528448"/>
              <a:ext cx="1773242" cy="215444"/>
            </a:xfrm>
            <a:prstGeom prst="rect">
              <a:avLst/>
            </a:prstGeom>
            <a:noFill/>
          </p:spPr>
          <p:txBody>
            <a:bodyPr wrap="none" rtlCol="0">
              <a:spAutoFit/>
            </a:bodyPr>
            <a:lstStyle/>
            <a:p>
              <a:r>
                <a:rPr lang="fr-FR" sz="800" i="1" dirty="0" err="1">
                  <a:latin typeface="Century Gothic" panose="020B0502020202020204" pitchFamily="34" charset="0"/>
                </a:rPr>
                <a:t>Pneumocystis</a:t>
              </a:r>
              <a:r>
                <a:rPr lang="fr-FR" sz="800" dirty="0">
                  <a:latin typeface="Century Gothic" panose="020B0502020202020204" pitchFamily="34" charset="0"/>
                </a:rPr>
                <a:t> </a:t>
              </a:r>
              <a:r>
                <a:rPr lang="fr-FR" sz="800" dirty="0" err="1">
                  <a:latin typeface="Century Gothic" panose="020B0502020202020204" pitchFamily="34" charset="0"/>
                </a:rPr>
                <a:t>pneumonia</a:t>
              </a:r>
              <a:r>
                <a:rPr lang="fr-FR" sz="800" dirty="0">
                  <a:latin typeface="Century Gothic" panose="020B0502020202020204" pitchFamily="34" charset="0"/>
                </a:rPr>
                <a:t> in HIV</a:t>
              </a:r>
            </a:p>
          </p:txBody>
        </p:sp>
      </p:grpSp>
      <p:grpSp>
        <p:nvGrpSpPr>
          <p:cNvPr id="168" name="Groupe 167">
            <a:extLst>
              <a:ext uri="{FF2B5EF4-FFF2-40B4-BE49-F238E27FC236}">
                <a16:creationId xmlns:a16="http://schemas.microsoft.com/office/drawing/2014/main" id="{24115803-BE7F-28CD-B1BB-B8F6570B2741}"/>
              </a:ext>
            </a:extLst>
          </p:cNvPr>
          <p:cNvGrpSpPr/>
          <p:nvPr/>
        </p:nvGrpSpPr>
        <p:grpSpPr>
          <a:xfrm>
            <a:off x="7703750" y="2312688"/>
            <a:ext cx="2057279" cy="215444"/>
            <a:chOff x="6013450" y="1528448"/>
            <a:chExt cx="2057279" cy="215444"/>
          </a:xfrm>
        </p:grpSpPr>
        <p:sp>
          <p:nvSpPr>
            <p:cNvPr id="169" name="Rectangle 168">
              <a:extLst>
                <a:ext uri="{FF2B5EF4-FFF2-40B4-BE49-F238E27FC236}">
                  <a16:creationId xmlns:a16="http://schemas.microsoft.com/office/drawing/2014/main" id="{D01536F2-77D4-F5B9-1D97-3F68787A12E5}"/>
                </a:ext>
              </a:extLst>
            </p:cNvPr>
            <p:cNvSpPr/>
            <p:nvPr/>
          </p:nvSpPr>
          <p:spPr>
            <a:xfrm>
              <a:off x="6013450" y="1570541"/>
              <a:ext cx="131259" cy="131259"/>
            </a:xfrm>
            <a:prstGeom prst="rect">
              <a:avLst/>
            </a:prstGeom>
            <a:solidFill>
              <a:srgbClr val="6111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0" name="ZoneTexte 169">
              <a:extLst>
                <a:ext uri="{FF2B5EF4-FFF2-40B4-BE49-F238E27FC236}">
                  <a16:creationId xmlns:a16="http://schemas.microsoft.com/office/drawing/2014/main" id="{A8263AEF-1751-F14B-6FBB-C05B64704D3F}"/>
                </a:ext>
              </a:extLst>
            </p:cNvPr>
            <p:cNvSpPr txBox="1"/>
            <p:nvPr/>
          </p:nvSpPr>
          <p:spPr>
            <a:xfrm>
              <a:off x="6132378" y="1528448"/>
              <a:ext cx="1938351" cy="215444"/>
            </a:xfrm>
            <a:prstGeom prst="rect">
              <a:avLst/>
            </a:prstGeom>
            <a:noFill/>
          </p:spPr>
          <p:txBody>
            <a:bodyPr wrap="none" rtlCol="0">
              <a:spAutoFit/>
            </a:bodyPr>
            <a:lstStyle/>
            <a:p>
              <a:r>
                <a:rPr lang="fr-FR" sz="800" dirty="0" err="1">
                  <a:latin typeface="Century Gothic" panose="020B0502020202020204" pitchFamily="34" charset="0"/>
                </a:rPr>
                <a:t>Cryptococcal</a:t>
              </a:r>
              <a:r>
                <a:rPr lang="fr-FR" sz="800" dirty="0">
                  <a:latin typeface="Century Gothic" panose="020B0502020202020204" pitchFamily="34" charset="0"/>
                </a:rPr>
                <a:t> </a:t>
              </a:r>
              <a:r>
                <a:rPr lang="fr-FR" sz="800" dirty="0" err="1">
                  <a:latin typeface="Century Gothic" panose="020B0502020202020204" pitchFamily="34" charset="0"/>
                </a:rPr>
                <a:t>meningitis</a:t>
              </a:r>
              <a:r>
                <a:rPr lang="fr-FR" sz="800" dirty="0">
                  <a:latin typeface="Century Gothic" panose="020B0502020202020204" pitchFamily="34" charset="0"/>
                </a:rPr>
                <a:t> in non-HIV</a:t>
              </a:r>
            </a:p>
          </p:txBody>
        </p:sp>
      </p:grpSp>
      <p:grpSp>
        <p:nvGrpSpPr>
          <p:cNvPr id="171" name="Groupe 170">
            <a:extLst>
              <a:ext uri="{FF2B5EF4-FFF2-40B4-BE49-F238E27FC236}">
                <a16:creationId xmlns:a16="http://schemas.microsoft.com/office/drawing/2014/main" id="{56DF8267-D428-D0A4-72CF-BD8E7DDBACD9}"/>
              </a:ext>
            </a:extLst>
          </p:cNvPr>
          <p:cNvGrpSpPr/>
          <p:nvPr/>
        </p:nvGrpSpPr>
        <p:grpSpPr>
          <a:xfrm>
            <a:off x="7703750" y="2491531"/>
            <a:ext cx="1831256" cy="215444"/>
            <a:chOff x="6013450" y="1528448"/>
            <a:chExt cx="1831256" cy="215444"/>
          </a:xfrm>
        </p:grpSpPr>
        <p:sp>
          <p:nvSpPr>
            <p:cNvPr id="172" name="Rectangle 171">
              <a:extLst>
                <a:ext uri="{FF2B5EF4-FFF2-40B4-BE49-F238E27FC236}">
                  <a16:creationId xmlns:a16="http://schemas.microsoft.com/office/drawing/2014/main" id="{BB59E176-BA18-0490-27C4-3BECBD6D48B6}"/>
                </a:ext>
              </a:extLst>
            </p:cNvPr>
            <p:cNvSpPr/>
            <p:nvPr/>
          </p:nvSpPr>
          <p:spPr>
            <a:xfrm>
              <a:off x="6013450" y="1570541"/>
              <a:ext cx="131259" cy="131259"/>
            </a:xfrm>
            <a:prstGeom prst="rect">
              <a:avLst/>
            </a:prstGeom>
            <a:solidFill>
              <a:srgbClr val="61114C">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3" name="ZoneTexte 172">
              <a:extLst>
                <a:ext uri="{FF2B5EF4-FFF2-40B4-BE49-F238E27FC236}">
                  <a16:creationId xmlns:a16="http://schemas.microsoft.com/office/drawing/2014/main" id="{2AB4F0D3-FD3D-70C6-0E1F-652974FD9B92}"/>
                </a:ext>
              </a:extLst>
            </p:cNvPr>
            <p:cNvSpPr txBox="1"/>
            <p:nvPr/>
          </p:nvSpPr>
          <p:spPr>
            <a:xfrm>
              <a:off x="6132378" y="1528448"/>
              <a:ext cx="1712328" cy="215444"/>
            </a:xfrm>
            <a:prstGeom prst="rect">
              <a:avLst/>
            </a:prstGeom>
            <a:noFill/>
          </p:spPr>
          <p:txBody>
            <a:bodyPr wrap="none" rtlCol="0">
              <a:spAutoFit/>
            </a:bodyPr>
            <a:lstStyle/>
            <a:p>
              <a:r>
                <a:rPr lang="fr-FR" sz="800" dirty="0" err="1">
                  <a:latin typeface="Century Gothic" panose="020B0502020202020204" pitchFamily="34" charset="0"/>
                </a:rPr>
                <a:t>Cryptococcal</a:t>
              </a:r>
              <a:r>
                <a:rPr lang="fr-FR" sz="800" dirty="0">
                  <a:latin typeface="Century Gothic" panose="020B0502020202020204" pitchFamily="34" charset="0"/>
                </a:rPr>
                <a:t> </a:t>
              </a:r>
              <a:r>
                <a:rPr lang="fr-FR" sz="800" dirty="0" err="1">
                  <a:latin typeface="Century Gothic" panose="020B0502020202020204" pitchFamily="34" charset="0"/>
                </a:rPr>
                <a:t>meningitis</a:t>
              </a:r>
              <a:r>
                <a:rPr lang="fr-FR" sz="800" dirty="0">
                  <a:latin typeface="Century Gothic" panose="020B0502020202020204" pitchFamily="34" charset="0"/>
                </a:rPr>
                <a:t> in HIV</a:t>
              </a:r>
            </a:p>
          </p:txBody>
        </p:sp>
      </p:grpSp>
    </p:spTree>
    <p:extLst>
      <p:ext uri="{BB962C8B-B14F-4D97-AF65-F5344CB8AC3E}">
        <p14:creationId xmlns:p14="http://schemas.microsoft.com/office/powerpoint/2010/main" val="205619030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53ACF072-BF17-79FF-D907-970F5240347F}"/>
              </a:ext>
            </a:extLst>
          </p:cNvPr>
          <p:cNvSpPr>
            <a:spLocks noGrp="1"/>
          </p:cNvSpPr>
          <p:nvPr>
            <p:ph type="title"/>
          </p:nvPr>
        </p:nvSpPr>
        <p:spPr/>
        <p:txBody>
          <a:bodyPr/>
          <a:lstStyle/>
          <a:p>
            <a:r>
              <a:rPr lang="fr-FR" dirty="0"/>
              <a:t>Fungal </a:t>
            </a:r>
            <a:r>
              <a:rPr lang="fr-FR" dirty="0" err="1"/>
              <a:t>disease</a:t>
            </a:r>
            <a:r>
              <a:rPr lang="fr-FR" dirty="0"/>
              <a:t> incidence and </a:t>
            </a:r>
            <a:r>
              <a:rPr lang="fr-FR" dirty="0" err="1"/>
              <a:t>deaths</a:t>
            </a:r>
            <a:endParaRPr lang="fr-FR" dirty="0"/>
          </a:p>
        </p:txBody>
      </p:sp>
      <p:sp>
        <p:nvSpPr>
          <p:cNvPr id="142" name="Rectangle à coins arrondis 33">
            <a:extLst>
              <a:ext uri="{FF2B5EF4-FFF2-40B4-BE49-F238E27FC236}">
                <a16:creationId xmlns:a16="http://schemas.microsoft.com/office/drawing/2014/main" id="{8F80272E-312A-1C73-ECDF-9A907CFDA846}"/>
              </a:ext>
            </a:extLst>
          </p:cNvPr>
          <p:cNvSpPr/>
          <p:nvPr/>
        </p:nvSpPr>
        <p:spPr>
          <a:xfrm>
            <a:off x="1511711" y="1194619"/>
            <a:ext cx="8245748" cy="4533538"/>
          </a:xfrm>
          <a:prstGeom prst="roundRect">
            <a:avLst>
              <a:gd name="adj" fmla="val 0"/>
            </a:avLst>
          </a:prstGeom>
          <a:noFill/>
          <a:ln w="9525" cap="flat" cmpd="sng" algn="ctr">
            <a:solidFill>
              <a:schemeClr val="tx1">
                <a:lumMod val="75000"/>
                <a:lumOff val="2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24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Espace réservé du contenu 18">
            <a:extLst>
              <a:ext uri="{FF2B5EF4-FFF2-40B4-BE49-F238E27FC236}">
                <a16:creationId xmlns:a16="http://schemas.microsoft.com/office/drawing/2014/main" id="{E5B55083-FD6A-C1CA-535D-4099B596ACD7}"/>
              </a:ext>
            </a:extLst>
          </p:cNvPr>
          <p:cNvSpPr>
            <a:spLocks noGrp="1"/>
          </p:cNvSpPr>
          <p:nvPr>
            <p:ph sz="quarter" idx="16"/>
          </p:nvPr>
        </p:nvSpPr>
        <p:spPr/>
        <p:txBody>
          <a:bodyPr/>
          <a:lstStyle/>
          <a:p>
            <a:r>
              <a:rPr lang="fr-FR" dirty="0"/>
              <a:t>Rita OLADELE et al., ECCMID</a:t>
            </a:r>
            <a:r>
              <a:rPr lang="fr-FR" baseline="30000" dirty="0"/>
              <a:t>®</a:t>
            </a:r>
            <a:r>
              <a:rPr lang="fr-FR" dirty="0"/>
              <a:t> 2024, Session#SY077</a:t>
            </a:r>
          </a:p>
        </p:txBody>
      </p:sp>
      <p:grpSp>
        <p:nvGrpSpPr>
          <p:cNvPr id="28" name="Groupe 27">
            <a:extLst>
              <a:ext uri="{FF2B5EF4-FFF2-40B4-BE49-F238E27FC236}">
                <a16:creationId xmlns:a16="http://schemas.microsoft.com/office/drawing/2014/main" id="{9A72ACBD-18B8-ECCC-AE04-06B4628A2865}"/>
              </a:ext>
            </a:extLst>
          </p:cNvPr>
          <p:cNvGrpSpPr/>
          <p:nvPr/>
        </p:nvGrpSpPr>
        <p:grpSpPr>
          <a:xfrm>
            <a:off x="3110612" y="1421378"/>
            <a:ext cx="6427214" cy="4151531"/>
            <a:chOff x="3093835" y="1370884"/>
            <a:chExt cx="6427214" cy="4151531"/>
          </a:xfrm>
        </p:grpSpPr>
        <p:cxnSp>
          <p:nvCxnSpPr>
            <p:cNvPr id="6" name="Connecteur droit 5">
              <a:extLst>
                <a:ext uri="{FF2B5EF4-FFF2-40B4-BE49-F238E27FC236}">
                  <a16:creationId xmlns:a16="http://schemas.microsoft.com/office/drawing/2014/main" id="{3808CC07-1025-9D62-295C-FC0032D9D2E6}"/>
                </a:ext>
              </a:extLst>
            </p:cNvPr>
            <p:cNvCxnSpPr/>
            <p:nvPr/>
          </p:nvCxnSpPr>
          <p:spPr>
            <a:xfrm>
              <a:off x="3210713" y="1911302"/>
              <a:ext cx="0" cy="31419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E9F8449-A351-C3A7-A94B-72817FB755D7}"/>
                </a:ext>
              </a:extLst>
            </p:cNvPr>
            <p:cNvSpPr/>
            <p:nvPr/>
          </p:nvSpPr>
          <p:spPr>
            <a:xfrm>
              <a:off x="4482623" y="2000680"/>
              <a:ext cx="364385" cy="3100709"/>
            </a:xfrm>
            <a:prstGeom prst="rect">
              <a:avLst/>
            </a:prstGeom>
            <a:solidFill>
              <a:srgbClr val="5E247C"/>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Rectangle 10">
              <a:extLst>
                <a:ext uri="{FF2B5EF4-FFF2-40B4-BE49-F238E27FC236}">
                  <a16:creationId xmlns:a16="http://schemas.microsoft.com/office/drawing/2014/main" id="{DC132A61-4DF9-41B0-0234-ED3C0A48F71E}"/>
                </a:ext>
              </a:extLst>
            </p:cNvPr>
            <p:cNvSpPr/>
            <p:nvPr/>
          </p:nvSpPr>
          <p:spPr>
            <a:xfrm>
              <a:off x="5953914" y="2481951"/>
              <a:ext cx="364385" cy="1973172"/>
            </a:xfrm>
            <a:prstGeom prst="rect">
              <a:avLst/>
            </a:prstGeom>
            <a:solidFill>
              <a:srgbClr val="00206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Rectangle 11">
              <a:extLst>
                <a:ext uri="{FF2B5EF4-FFF2-40B4-BE49-F238E27FC236}">
                  <a16:creationId xmlns:a16="http://schemas.microsoft.com/office/drawing/2014/main" id="{347F8DFF-EB90-C2BB-532B-AD8AC2D00DC2}"/>
                </a:ext>
              </a:extLst>
            </p:cNvPr>
            <p:cNvSpPr/>
            <p:nvPr/>
          </p:nvSpPr>
          <p:spPr>
            <a:xfrm>
              <a:off x="7418329" y="2213811"/>
              <a:ext cx="364385" cy="1911302"/>
            </a:xfrm>
            <a:prstGeom prst="rect">
              <a:avLst/>
            </a:prstGeom>
            <a:solidFill>
              <a:srgbClr val="B4B0B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3" name="Rectangle 12">
              <a:extLst>
                <a:ext uri="{FF2B5EF4-FFF2-40B4-BE49-F238E27FC236}">
                  <a16:creationId xmlns:a16="http://schemas.microsoft.com/office/drawing/2014/main" id="{91445C3A-7B4E-179C-CEFF-8438F898BAA6}"/>
                </a:ext>
              </a:extLst>
            </p:cNvPr>
            <p:cNvSpPr/>
            <p:nvPr/>
          </p:nvSpPr>
          <p:spPr>
            <a:xfrm>
              <a:off x="8710864" y="2688197"/>
              <a:ext cx="364385" cy="1636295"/>
            </a:xfrm>
            <a:prstGeom prst="rect">
              <a:avLst/>
            </a:prstGeom>
            <a:solidFill>
              <a:schemeClr val="tx1">
                <a:lumMod val="75000"/>
                <a:lumOff val="2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Éclair 13">
              <a:extLst>
                <a:ext uri="{FF2B5EF4-FFF2-40B4-BE49-F238E27FC236}">
                  <a16:creationId xmlns:a16="http://schemas.microsoft.com/office/drawing/2014/main" id="{9355E09B-3F36-45A0-45EA-9466665094FC}"/>
                </a:ext>
              </a:extLst>
            </p:cNvPr>
            <p:cNvSpPr/>
            <p:nvPr/>
          </p:nvSpPr>
          <p:spPr>
            <a:xfrm>
              <a:off x="3819168" y="2213811"/>
              <a:ext cx="639392" cy="591266"/>
            </a:xfrm>
            <a:prstGeom prst="lightningBolt">
              <a:avLst/>
            </a:prstGeom>
            <a:solidFill>
              <a:srgbClr val="5E247C"/>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Éclair 14">
              <a:extLst>
                <a:ext uri="{FF2B5EF4-FFF2-40B4-BE49-F238E27FC236}">
                  <a16:creationId xmlns:a16="http://schemas.microsoft.com/office/drawing/2014/main" id="{8F5B6484-6054-D273-E239-AF8669E92316}"/>
                </a:ext>
              </a:extLst>
            </p:cNvPr>
            <p:cNvSpPr/>
            <p:nvPr/>
          </p:nvSpPr>
          <p:spPr>
            <a:xfrm>
              <a:off x="5283583" y="2595384"/>
              <a:ext cx="639392" cy="591266"/>
            </a:xfrm>
            <a:prstGeom prst="lightningBolt">
              <a:avLst/>
            </a:prstGeom>
            <a:solidFill>
              <a:srgbClr val="00206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6" name="Éclair 15">
              <a:extLst>
                <a:ext uri="{FF2B5EF4-FFF2-40B4-BE49-F238E27FC236}">
                  <a16:creationId xmlns:a16="http://schemas.microsoft.com/office/drawing/2014/main" id="{3F8AE04E-E3FF-8058-4D44-035446129009}"/>
                </a:ext>
              </a:extLst>
            </p:cNvPr>
            <p:cNvSpPr/>
            <p:nvPr/>
          </p:nvSpPr>
          <p:spPr>
            <a:xfrm>
              <a:off x="6761652" y="2237157"/>
              <a:ext cx="639392" cy="591266"/>
            </a:xfrm>
            <a:prstGeom prst="lightningBolt">
              <a:avLst/>
            </a:prstGeom>
            <a:solidFill>
              <a:srgbClr val="B4B0B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7" name="Éclair 16">
              <a:extLst>
                <a:ext uri="{FF2B5EF4-FFF2-40B4-BE49-F238E27FC236}">
                  <a16:creationId xmlns:a16="http://schemas.microsoft.com/office/drawing/2014/main" id="{DECFA4F5-9A5E-7989-CBB0-D1DD3B1ADFAE}"/>
                </a:ext>
              </a:extLst>
            </p:cNvPr>
            <p:cNvSpPr/>
            <p:nvPr/>
          </p:nvSpPr>
          <p:spPr>
            <a:xfrm>
              <a:off x="8057722" y="2227926"/>
              <a:ext cx="639392" cy="591266"/>
            </a:xfrm>
            <a:prstGeom prst="lightningBolt">
              <a:avLst/>
            </a:prstGeom>
            <a:solidFill>
              <a:schemeClr val="tx1">
                <a:lumMod val="75000"/>
                <a:lumOff val="2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0" name="ZoneTexte 19">
              <a:extLst>
                <a:ext uri="{FF2B5EF4-FFF2-40B4-BE49-F238E27FC236}">
                  <a16:creationId xmlns:a16="http://schemas.microsoft.com/office/drawing/2014/main" id="{6C2A6344-4290-7C5D-83B5-553DF9297C60}"/>
                </a:ext>
              </a:extLst>
            </p:cNvPr>
            <p:cNvSpPr txBox="1"/>
            <p:nvPr/>
          </p:nvSpPr>
          <p:spPr>
            <a:xfrm>
              <a:off x="3913391" y="5122305"/>
              <a:ext cx="1502848" cy="400110"/>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Invasive </a:t>
              </a:r>
              <a:r>
                <a:rPr lang="fr-FR" sz="1000" i="1" dirty="0">
                  <a:latin typeface="Arial" panose="020B0604020202020204" pitchFamily="34" charset="0"/>
                  <a:cs typeface="Arial" panose="020B0604020202020204" pitchFamily="34" charset="0"/>
                </a:rPr>
                <a:t>Aspergillus</a:t>
              </a:r>
              <a:r>
                <a:rPr lang="fr-FR" sz="1000" dirty="0">
                  <a:latin typeface="Arial" panose="020B0604020202020204" pitchFamily="34" charset="0"/>
                  <a:cs typeface="Arial" panose="020B0604020202020204" pitchFamily="34" charset="0"/>
                </a:rPr>
                <a:t> infection</a:t>
              </a:r>
            </a:p>
          </p:txBody>
        </p:sp>
        <p:sp>
          <p:nvSpPr>
            <p:cNvPr id="21" name="ZoneTexte 20">
              <a:extLst>
                <a:ext uri="{FF2B5EF4-FFF2-40B4-BE49-F238E27FC236}">
                  <a16:creationId xmlns:a16="http://schemas.microsoft.com/office/drawing/2014/main" id="{C1A62548-2614-72FC-06C3-568CDAE20153}"/>
                </a:ext>
              </a:extLst>
            </p:cNvPr>
            <p:cNvSpPr txBox="1"/>
            <p:nvPr/>
          </p:nvSpPr>
          <p:spPr>
            <a:xfrm>
              <a:off x="5416239" y="5122305"/>
              <a:ext cx="1438386" cy="400110"/>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Invasive </a:t>
              </a:r>
              <a:r>
                <a:rPr lang="fr-FR" sz="1000" i="1" dirty="0">
                  <a:latin typeface="Arial" panose="020B0604020202020204" pitchFamily="34" charset="0"/>
                  <a:cs typeface="Arial" panose="020B0604020202020204" pitchFamily="34" charset="0"/>
                </a:rPr>
                <a:t>Candida</a:t>
              </a:r>
              <a:r>
                <a:rPr lang="fr-FR" sz="1000" dirty="0">
                  <a:latin typeface="Arial" panose="020B0604020202020204" pitchFamily="34" charset="0"/>
                  <a:cs typeface="Arial" panose="020B0604020202020204" pitchFamily="34" charset="0"/>
                </a:rPr>
                <a:t> infection</a:t>
              </a:r>
            </a:p>
          </p:txBody>
        </p:sp>
        <p:sp>
          <p:nvSpPr>
            <p:cNvPr id="22" name="ZoneTexte 21">
              <a:extLst>
                <a:ext uri="{FF2B5EF4-FFF2-40B4-BE49-F238E27FC236}">
                  <a16:creationId xmlns:a16="http://schemas.microsoft.com/office/drawing/2014/main" id="{ED304CCD-C465-89E3-615E-1315A63323FE}"/>
                </a:ext>
              </a:extLst>
            </p:cNvPr>
            <p:cNvSpPr txBox="1"/>
            <p:nvPr/>
          </p:nvSpPr>
          <p:spPr>
            <a:xfrm>
              <a:off x="6844222" y="5122305"/>
              <a:ext cx="1502848" cy="400110"/>
            </a:xfrm>
            <a:prstGeom prst="rect">
              <a:avLst/>
            </a:prstGeom>
            <a:noFill/>
          </p:spPr>
          <p:txBody>
            <a:bodyPr wrap="square" rtlCol="0">
              <a:spAutoFit/>
            </a:bodyPr>
            <a:lstStyle/>
            <a:p>
              <a:pPr algn="ctr"/>
              <a:r>
                <a:rPr lang="fr-FR" sz="1000" dirty="0" err="1">
                  <a:latin typeface="Arial" panose="020B0604020202020204" pitchFamily="34" charset="0"/>
                  <a:cs typeface="Arial" panose="020B0604020202020204" pitchFamily="34" charset="0"/>
                </a:rPr>
                <a:t>Chronic</a:t>
              </a:r>
              <a:r>
                <a:rPr lang="fr-FR" sz="1000" dirty="0">
                  <a:latin typeface="Arial" panose="020B0604020202020204" pitchFamily="34" charset="0"/>
                  <a:cs typeface="Arial" panose="020B0604020202020204" pitchFamily="34" charset="0"/>
                </a:rPr>
                <a:t> </a:t>
              </a:r>
              <a:r>
                <a:rPr lang="fr-FR" sz="1000" i="1" dirty="0">
                  <a:latin typeface="Arial" panose="020B0604020202020204" pitchFamily="34" charset="0"/>
                  <a:cs typeface="Arial" panose="020B0604020202020204" pitchFamily="34" charset="0"/>
                </a:rPr>
                <a:t>Aspergillus</a:t>
              </a:r>
              <a:r>
                <a:rPr lang="fr-FR" sz="100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disease</a:t>
              </a:r>
              <a:r>
                <a:rPr lang="fr-FR" sz="1000" dirty="0">
                  <a:latin typeface="Arial" panose="020B0604020202020204" pitchFamily="34" charset="0"/>
                  <a:cs typeface="Arial" panose="020B0604020202020204" pitchFamily="34" charset="0"/>
                </a:rPr>
                <a:t> of the </a:t>
              </a:r>
              <a:r>
                <a:rPr lang="fr-FR" sz="1000" dirty="0" err="1">
                  <a:latin typeface="Arial" panose="020B0604020202020204" pitchFamily="34" charset="0"/>
                  <a:cs typeface="Arial" panose="020B0604020202020204" pitchFamily="34" charset="0"/>
                </a:rPr>
                <a:t>lungs</a:t>
              </a:r>
              <a:endParaRPr lang="fr-FR" sz="1000" dirty="0">
                <a:latin typeface="Arial" panose="020B0604020202020204" pitchFamily="34" charset="0"/>
                <a:cs typeface="Arial" panose="020B0604020202020204" pitchFamily="34" charset="0"/>
              </a:endParaRPr>
            </a:p>
          </p:txBody>
        </p:sp>
        <p:sp>
          <p:nvSpPr>
            <p:cNvPr id="23" name="ZoneTexte 22">
              <a:extLst>
                <a:ext uri="{FF2B5EF4-FFF2-40B4-BE49-F238E27FC236}">
                  <a16:creationId xmlns:a16="http://schemas.microsoft.com/office/drawing/2014/main" id="{CA6EE9CE-443C-08A8-F977-9BE97CD3FFC0}"/>
                </a:ext>
              </a:extLst>
            </p:cNvPr>
            <p:cNvSpPr txBox="1"/>
            <p:nvPr/>
          </p:nvSpPr>
          <p:spPr>
            <a:xfrm>
              <a:off x="8273840" y="5122305"/>
              <a:ext cx="1247209" cy="400110"/>
            </a:xfrm>
            <a:prstGeom prst="rect">
              <a:avLst/>
            </a:prstGeom>
            <a:noFill/>
          </p:spPr>
          <p:txBody>
            <a:bodyPr wrap="square" rtlCol="0">
              <a:spAutoFit/>
            </a:bodyPr>
            <a:lstStyle/>
            <a:p>
              <a:pPr algn="ctr"/>
              <a:r>
                <a:rPr lang="fr-FR" sz="1000" dirty="0">
                  <a:latin typeface="Arial" panose="020B0604020202020204" pitchFamily="34" charset="0"/>
                  <a:cs typeface="Arial" panose="020B0604020202020204" pitchFamily="34" charset="0"/>
                </a:rPr>
                <a:t>Other </a:t>
              </a:r>
              <a:r>
                <a:rPr lang="fr-FR" sz="1000" dirty="0" err="1">
                  <a:latin typeface="Arial" panose="020B0604020202020204" pitchFamily="34" charset="0"/>
                  <a:cs typeface="Arial" panose="020B0604020202020204" pitchFamily="34" charset="0"/>
                </a:rPr>
                <a:t>severe</a:t>
              </a:r>
              <a:r>
                <a:rPr lang="fr-FR" sz="100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fungal</a:t>
              </a:r>
              <a:r>
                <a:rPr lang="fr-FR" sz="100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diseases</a:t>
              </a:r>
              <a:endParaRPr lang="fr-FR" sz="1000" dirty="0">
                <a:latin typeface="Arial" panose="020B0604020202020204" pitchFamily="34" charset="0"/>
                <a:cs typeface="Arial" panose="020B0604020202020204" pitchFamily="34" charset="0"/>
              </a:endParaRPr>
            </a:p>
          </p:txBody>
        </p:sp>
        <p:sp>
          <p:nvSpPr>
            <p:cNvPr id="24" name="ZoneTexte 23">
              <a:extLst>
                <a:ext uri="{FF2B5EF4-FFF2-40B4-BE49-F238E27FC236}">
                  <a16:creationId xmlns:a16="http://schemas.microsoft.com/office/drawing/2014/main" id="{A60A5B8C-7627-AF01-E7F4-B1708FBD0F4F}"/>
                </a:ext>
              </a:extLst>
            </p:cNvPr>
            <p:cNvSpPr txBox="1"/>
            <p:nvPr/>
          </p:nvSpPr>
          <p:spPr>
            <a:xfrm>
              <a:off x="3327592" y="1370884"/>
              <a:ext cx="1299403" cy="707886"/>
            </a:xfrm>
            <a:prstGeom prst="rect">
              <a:avLst/>
            </a:prstGeom>
            <a:noFill/>
          </p:spPr>
          <p:txBody>
            <a:bodyPr wrap="square" rtlCol="0">
              <a:spAutoFit/>
            </a:bodyPr>
            <a:lstStyle/>
            <a:p>
              <a:r>
                <a:rPr lang="fr-FR" sz="800" dirty="0">
                  <a:latin typeface="Arial" panose="020B0604020202020204" pitchFamily="34" charset="0"/>
                  <a:cs typeface="Arial" panose="020B0604020202020204" pitchFamily="34" charset="0"/>
                </a:rPr>
                <a:t>Smoking-</a:t>
              </a:r>
              <a:r>
                <a:rPr lang="fr-FR" sz="800" dirty="0" err="1">
                  <a:latin typeface="Arial" panose="020B0604020202020204" pitchFamily="34" charset="0"/>
                  <a:cs typeface="Arial" panose="020B0604020202020204" pitchFamily="34" charset="0"/>
                </a:rPr>
                <a:t>related</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lung</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disease</a:t>
              </a:r>
              <a:r>
                <a:rPr lang="fr-FR" sz="800" dirty="0">
                  <a:latin typeface="Arial" panose="020B0604020202020204" pitchFamily="34" charset="0"/>
                  <a:cs typeface="Arial" panose="020B0604020202020204" pitchFamily="34" charset="0"/>
                </a:rPr>
                <a:t> (COPD), Intensive care</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Lung cancer</a:t>
              </a:r>
            </a:p>
            <a:p>
              <a:r>
                <a:rPr lang="fr-FR" sz="800" dirty="0" err="1">
                  <a:latin typeface="Arial" panose="020B0604020202020204" pitchFamily="34" charset="0"/>
                  <a:cs typeface="Arial" panose="020B0604020202020204" pitchFamily="34" charset="0"/>
                </a:rPr>
                <a:t>Leukaemia</a:t>
              </a:r>
              <a:endParaRPr lang="fr-FR" sz="800" dirty="0">
                <a:latin typeface="Arial" panose="020B0604020202020204" pitchFamily="34" charset="0"/>
                <a:cs typeface="Arial" panose="020B0604020202020204" pitchFamily="34" charset="0"/>
              </a:endParaRPr>
            </a:p>
          </p:txBody>
        </p:sp>
        <p:sp>
          <p:nvSpPr>
            <p:cNvPr id="25" name="ZoneTexte 24">
              <a:extLst>
                <a:ext uri="{FF2B5EF4-FFF2-40B4-BE49-F238E27FC236}">
                  <a16:creationId xmlns:a16="http://schemas.microsoft.com/office/drawing/2014/main" id="{0728CB80-4293-9501-3F3A-C5A527BAE4B3}"/>
                </a:ext>
              </a:extLst>
            </p:cNvPr>
            <p:cNvSpPr txBox="1"/>
            <p:nvPr/>
          </p:nvSpPr>
          <p:spPr>
            <a:xfrm>
              <a:off x="4993130" y="1370884"/>
              <a:ext cx="1379059" cy="954107"/>
            </a:xfrm>
            <a:prstGeom prst="rect">
              <a:avLst/>
            </a:prstGeom>
            <a:noFill/>
          </p:spPr>
          <p:txBody>
            <a:bodyPr wrap="square" rtlCol="0">
              <a:spAutoFit/>
            </a:bodyPr>
            <a:lstStyle/>
            <a:p>
              <a:r>
                <a:rPr lang="fr-FR" sz="800" dirty="0" err="1">
                  <a:latin typeface="Arial" panose="020B0604020202020204" pitchFamily="34" charset="0"/>
                  <a:cs typeface="Arial" panose="020B0604020202020204" pitchFamily="34" charset="0"/>
                </a:rPr>
                <a:t>Prematurity</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Cancer </a:t>
              </a:r>
              <a:r>
                <a:rPr lang="fr-FR" sz="800" dirty="0" err="1">
                  <a:latin typeface="Arial" panose="020B0604020202020204" pitchFamily="34" charset="0"/>
                  <a:cs typeface="Arial" panose="020B0604020202020204" pitchFamily="34" charset="0"/>
                </a:rPr>
                <a:t>chemotherapy</a:t>
              </a:r>
              <a:endParaRPr lang="fr-FR" sz="800" dirty="0">
                <a:latin typeface="Arial" panose="020B0604020202020204" pitchFamily="34" charset="0"/>
                <a:cs typeface="Arial" panose="020B0604020202020204" pitchFamily="34" charset="0"/>
              </a:endParaRPr>
            </a:p>
            <a:p>
              <a:r>
                <a:rPr lang="fr-FR" sz="800" dirty="0" err="1">
                  <a:latin typeface="Arial" panose="020B0604020202020204" pitchFamily="34" charset="0"/>
                  <a:cs typeface="Arial" panose="020B0604020202020204" pitchFamily="34" charset="0"/>
                </a:rPr>
                <a:t>Diabetes</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Major </a:t>
              </a:r>
              <a:r>
                <a:rPr lang="fr-FR" sz="800" dirty="0" err="1">
                  <a:latin typeface="Arial" panose="020B0604020202020204" pitchFamily="34" charset="0"/>
                  <a:cs typeface="Arial" panose="020B0604020202020204" pitchFamily="34" charset="0"/>
                </a:rPr>
                <a:t>surgery</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Major trauma, </a:t>
              </a:r>
              <a:r>
                <a:rPr lang="fr-FR" sz="800" dirty="0" err="1">
                  <a:latin typeface="Arial" panose="020B0604020202020204" pitchFamily="34" charset="0"/>
                  <a:cs typeface="Arial" panose="020B0604020202020204" pitchFamily="34" charset="0"/>
                </a:rPr>
                <a:t>burns</a:t>
              </a:r>
              <a:br>
                <a:rPr lang="fr-FR" sz="800" dirty="0">
                  <a:latin typeface="Arial" panose="020B0604020202020204" pitchFamily="34" charset="0"/>
                  <a:cs typeface="Arial" panose="020B0604020202020204" pitchFamily="34" charset="0"/>
                </a:rPr>
              </a:br>
              <a:r>
                <a:rPr lang="fr-FR" sz="800" dirty="0" err="1">
                  <a:latin typeface="Arial" panose="020B0604020202020204" pitchFamily="34" charset="0"/>
                  <a:cs typeface="Arial" panose="020B0604020202020204" pitchFamily="34" charset="0"/>
                </a:rPr>
                <a:t>Renal</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failure</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Excess </a:t>
              </a:r>
              <a:r>
                <a:rPr lang="fr-FR" sz="800" dirty="0" err="1">
                  <a:latin typeface="Arial" panose="020B0604020202020204" pitchFamily="34" charset="0"/>
                  <a:cs typeface="Arial" panose="020B0604020202020204" pitchFamily="34" charset="0"/>
                </a:rPr>
                <a:t>antibiotics</a:t>
              </a:r>
              <a:endParaRPr lang="fr-FR" sz="800" dirty="0">
                <a:latin typeface="Arial" panose="020B0604020202020204" pitchFamily="34" charset="0"/>
                <a:cs typeface="Arial" panose="020B0604020202020204" pitchFamily="34" charset="0"/>
              </a:endParaRPr>
            </a:p>
          </p:txBody>
        </p:sp>
        <p:sp>
          <p:nvSpPr>
            <p:cNvPr id="26" name="ZoneTexte 25">
              <a:extLst>
                <a:ext uri="{FF2B5EF4-FFF2-40B4-BE49-F238E27FC236}">
                  <a16:creationId xmlns:a16="http://schemas.microsoft.com/office/drawing/2014/main" id="{9ABE491D-60DB-7DD2-924B-51921D0000A5}"/>
                </a:ext>
              </a:extLst>
            </p:cNvPr>
            <p:cNvSpPr txBox="1"/>
            <p:nvPr/>
          </p:nvSpPr>
          <p:spPr>
            <a:xfrm>
              <a:off x="6608799" y="1370884"/>
              <a:ext cx="1379059" cy="830997"/>
            </a:xfrm>
            <a:prstGeom prst="rect">
              <a:avLst/>
            </a:prstGeom>
            <a:noFill/>
          </p:spPr>
          <p:txBody>
            <a:bodyPr wrap="square" rtlCol="0">
              <a:spAutoFit/>
            </a:bodyPr>
            <a:lstStyle/>
            <a:p>
              <a:r>
                <a:rPr lang="fr-FR" sz="800" dirty="0" err="1">
                  <a:latin typeface="Arial" panose="020B0604020202020204" pitchFamily="34" charset="0"/>
                  <a:cs typeface="Arial" panose="020B0604020202020204" pitchFamily="34" charset="0"/>
                </a:rPr>
                <a:t>Tuberculosis</a:t>
              </a:r>
              <a:endParaRPr lang="fr-FR" sz="800" dirty="0">
                <a:latin typeface="Arial" panose="020B0604020202020204" pitchFamily="34" charset="0"/>
                <a:cs typeface="Arial" panose="020B0604020202020204" pitchFamily="34" charset="0"/>
              </a:endParaRPr>
            </a:p>
            <a:p>
              <a:r>
                <a:rPr lang="fr-FR" sz="800" dirty="0">
                  <a:latin typeface="Arial" panose="020B0604020202020204" pitchFamily="34" charset="0"/>
                  <a:cs typeface="Arial" panose="020B0604020202020204" pitchFamily="34" charset="0"/>
                </a:rPr>
                <a:t>Smoking-</a:t>
              </a:r>
              <a:r>
                <a:rPr lang="fr-FR" sz="800" dirty="0" err="1">
                  <a:latin typeface="Arial" panose="020B0604020202020204" pitchFamily="34" charset="0"/>
                  <a:cs typeface="Arial" panose="020B0604020202020204" pitchFamily="34" charset="0"/>
                </a:rPr>
                <a:t>related</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lung</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disease</a:t>
              </a:r>
              <a:r>
                <a:rPr lang="fr-FR" sz="800" dirty="0">
                  <a:latin typeface="Arial" panose="020B0604020202020204" pitchFamily="34" charset="0"/>
                  <a:cs typeface="Arial" panose="020B0604020202020204" pitchFamily="34" charset="0"/>
                </a:rPr>
                <a:t> (COPD),</a:t>
              </a:r>
              <a:br>
                <a:rPr lang="fr-FR" sz="800" dirty="0">
                  <a:latin typeface="Arial" panose="020B0604020202020204" pitchFamily="34" charset="0"/>
                  <a:cs typeface="Arial" panose="020B0604020202020204" pitchFamily="34" charset="0"/>
                </a:rPr>
              </a:br>
              <a:r>
                <a:rPr lang="fr-FR" sz="800" dirty="0" err="1">
                  <a:latin typeface="Arial" panose="020B0604020202020204" pitchFamily="34" charset="0"/>
                  <a:cs typeface="Arial" panose="020B0604020202020204" pitchFamily="34" charset="0"/>
                </a:rPr>
                <a:t>Asthma</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Lung </a:t>
              </a:r>
              <a:r>
                <a:rPr lang="fr-FR" sz="800" dirty="0" err="1">
                  <a:latin typeface="Arial" panose="020B0604020202020204" pitchFamily="34" charset="0"/>
                  <a:cs typeface="Arial" panose="020B0604020202020204" pitchFamily="34" charset="0"/>
                </a:rPr>
                <a:t>surgery</a:t>
              </a:r>
              <a:br>
                <a:rPr lang="fr-FR" sz="800" dirty="0">
                  <a:latin typeface="Arial" panose="020B0604020202020204" pitchFamily="34" charset="0"/>
                  <a:cs typeface="Arial" panose="020B0604020202020204" pitchFamily="34" charset="0"/>
                </a:rPr>
              </a:br>
              <a:r>
                <a:rPr lang="fr-FR" sz="800" dirty="0" err="1">
                  <a:latin typeface="Arial" panose="020B0604020202020204" pitchFamily="34" charset="0"/>
                  <a:cs typeface="Arial" panose="020B0604020202020204" pitchFamily="34" charset="0"/>
                </a:rPr>
                <a:t>etc</a:t>
              </a:r>
              <a:endParaRPr lang="fr-FR" sz="800" dirty="0">
                <a:latin typeface="Arial" panose="020B0604020202020204" pitchFamily="34" charset="0"/>
                <a:cs typeface="Arial" panose="020B0604020202020204" pitchFamily="34" charset="0"/>
              </a:endParaRPr>
            </a:p>
          </p:txBody>
        </p:sp>
        <p:sp>
          <p:nvSpPr>
            <p:cNvPr id="27" name="ZoneTexte 26">
              <a:extLst>
                <a:ext uri="{FF2B5EF4-FFF2-40B4-BE49-F238E27FC236}">
                  <a16:creationId xmlns:a16="http://schemas.microsoft.com/office/drawing/2014/main" id="{B4305BE4-4B34-1C65-428D-C367995759E1}"/>
                </a:ext>
              </a:extLst>
            </p:cNvPr>
            <p:cNvSpPr txBox="1"/>
            <p:nvPr/>
          </p:nvSpPr>
          <p:spPr>
            <a:xfrm>
              <a:off x="7921960" y="1370884"/>
              <a:ext cx="1379059" cy="584775"/>
            </a:xfrm>
            <a:prstGeom prst="rect">
              <a:avLst/>
            </a:prstGeom>
            <a:noFill/>
          </p:spPr>
          <p:txBody>
            <a:bodyPr wrap="square" rtlCol="0">
              <a:spAutoFit/>
            </a:bodyPr>
            <a:lstStyle/>
            <a:p>
              <a:r>
                <a:rPr lang="fr-FR" sz="800" dirty="0">
                  <a:latin typeface="Arial" panose="020B0604020202020204" pitchFamily="34" charset="0"/>
                  <a:cs typeface="Arial" panose="020B0604020202020204" pitchFamily="34" charset="0"/>
                </a:rPr>
                <a:t>AIDS</a:t>
              </a:r>
            </a:p>
            <a:p>
              <a:r>
                <a:rPr lang="fr-FR" sz="800" dirty="0" err="1">
                  <a:latin typeface="Arial" panose="020B0604020202020204" pitchFamily="34" charset="0"/>
                  <a:cs typeface="Arial" panose="020B0604020202020204" pitchFamily="34" charset="0"/>
                </a:rPr>
                <a:t>Diabetes</a:t>
              </a:r>
              <a:br>
                <a:rPr lang="fr-FR" sz="800" dirty="0">
                  <a:latin typeface="Arial" panose="020B0604020202020204" pitchFamily="34" charset="0"/>
                  <a:cs typeface="Arial" panose="020B0604020202020204" pitchFamily="34" charset="0"/>
                </a:rPr>
              </a:br>
              <a:r>
                <a:rPr lang="fr-FR" sz="800" dirty="0" err="1">
                  <a:latin typeface="Arial" panose="020B0604020202020204" pitchFamily="34" charset="0"/>
                  <a:cs typeface="Arial" panose="020B0604020202020204" pitchFamily="34" charset="0"/>
                </a:rPr>
                <a:t>Severe</a:t>
              </a:r>
              <a:r>
                <a:rPr lang="fr-FR" sz="800" dirty="0">
                  <a:latin typeface="Arial" panose="020B0604020202020204" pitchFamily="34" charset="0"/>
                  <a:cs typeface="Arial" panose="020B0604020202020204" pitchFamily="34" charset="0"/>
                </a:rPr>
                <a:t> </a:t>
              </a:r>
              <a:r>
                <a:rPr lang="fr-FR" sz="800" dirty="0" err="1">
                  <a:latin typeface="Arial" panose="020B0604020202020204" pitchFamily="34" charset="0"/>
                  <a:cs typeface="Arial" panose="020B0604020202020204" pitchFamily="34" charset="0"/>
                </a:rPr>
                <a:t>asthma</a:t>
              </a:r>
              <a:br>
                <a:rPr lang="fr-FR" sz="800" dirty="0">
                  <a:latin typeface="Arial" panose="020B0604020202020204" pitchFamily="34" charset="0"/>
                  <a:cs typeface="Arial" panose="020B0604020202020204" pitchFamily="34" charset="0"/>
                </a:rPr>
              </a:br>
              <a:r>
                <a:rPr lang="fr-FR" sz="800" dirty="0">
                  <a:latin typeface="Arial" panose="020B0604020202020204" pitchFamily="34" charset="0"/>
                  <a:cs typeface="Arial" panose="020B0604020202020204" pitchFamily="34" charset="0"/>
                </a:rPr>
                <a:t>Cancer </a:t>
              </a:r>
              <a:r>
                <a:rPr lang="fr-FR" sz="800" dirty="0" err="1">
                  <a:latin typeface="Arial" panose="020B0604020202020204" pitchFamily="34" charset="0"/>
                  <a:cs typeface="Arial" panose="020B0604020202020204" pitchFamily="34" charset="0"/>
                </a:rPr>
                <a:t>chemotherapy</a:t>
              </a:r>
              <a:endParaRPr lang="fr-FR" sz="800" dirty="0">
                <a:latin typeface="Arial" panose="020B0604020202020204" pitchFamily="34" charset="0"/>
                <a:cs typeface="Arial" panose="020B0604020202020204" pitchFamily="34" charset="0"/>
              </a:endParaRPr>
            </a:p>
          </p:txBody>
        </p:sp>
        <p:cxnSp>
          <p:nvCxnSpPr>
            <p:cNvPr id="9" name="Connecteur droit 8">
              <a:extLst>
                <a:ext uri="{FF2B5EF4-FFF2-40B4-BE49-F238E27FC236}">
                  <a16:creationId xmlns:a16="http://schemas.microsoft.com/office/drawing/2014/main" id="{CD1E179B-F7FA-C32C-F793-A10BAF6AFEC8}"/>
                </a:ext>
              </a:extLst>
            </p:cNvPr>
            <p:cNvCxnSpPr/>
            <p:nvPr/>
          </p:nvCxnSpPr>
          <p:spPr>
            <a:xfrm>
              <a:off x="3093835" y="3671350"/>
              <a:ext cx="629767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Espace réservé du texte 7">
            <a:extLst>
              <a:ext uri="{FF2B5EF4-FFF2-40B4-BE49-F238E27FC236}">
                <a16:creationId xmlns:a16="http://schemas.microsoft.com/office/drawing/2014/main" id="{A4E924BD-F90C-51E4-031A-B786C227ED85}"/>
              </a:ext>
            </a:extLst>
          </p:cNvPr>
          <p:cNvSpPr>
            <a:spLocks noGrp="1"/>
          </p:cNvSpPr>
          <p:nvPr>
            <p:ph type="body" sz="quarter" idx="19"/>
          </p:nvPr>
        </p:nvSpPr>
        <p:spPr>
          <a:xfrm>
            <a:off x="960193" y="5807676"/>
            <a:ext cx="11104990" cy="380176"/>
          </a:xfrm>
        </p:spPr>
        <p:txBody>
          <a:bodyPr/>
          <a:lstStyle/>
          <a:p>
            <a:r>
              <a:rPr lang="fr-FR" dirty="0" err="1"/>
              <a:t>Denning</a:t>
            </a:r>
            <a:r>
              <a:rPr lang="fr-FR" dirty="0"/>
              <a:t> Jan 2024, Lancet ID</a:t>
            </a:r>
          </a:p>
        </p:txBody>
      </p:sp>
      <p:sp>
        <p:nvSpPr>
          <p:cNvPr id="3" name="ZoneTexte 2">
            <a:extLst>
              <a:ext uri="{FF2B5EF4-FFF2-40B4-BE49-F238E27FC236}">
                <a16:creationId xmlns:a16="http://schemas.microsoft.com/office/drawing/2014/main" id="{856A7A20-5B81-347A-C40A-F46093A6A630}"/>
              </a:ext>
            </a:extLst>
          </p:cNvPr>
          <p:cNvSpPr txBox="1"/>
          <p:nvPr/>
        </p:nvSpPr>
        <p:spPr>
          <a:xfrm>
            <a:off x="1692109" y="2661937"/>
            <a:ext cx="1299403" cy="415498"/>
          </a:xfrm>
          <a:prstGeom prst="rect">
            <a:avLst/>
          </a:prstGeom>
          <a:noFill/>
        </p:spPr>
        <p:txBody>
          <a:bodyPr wrap="square" rtlCol="0">
            <a:spAutoFit/>
          </a:bodyPr>
          <a:lstStyle/>
          <a:p>
            <a:r>
              <a:rPr lang="fr-FR" sz="1050" dirty="0" err="1">
                <a:latin typeface="Arial" panose="020B0604020202020204" pitchFamily="34" charset="0"/>
                <a:cs typeface="Arial" panose="020B0604020202020204" pitchFamily="34" charset="0"/>
              </a:rPr>
              <a:t>Annual</a:t>
            </a:r>
            <a:r>
              <a:rPr lang="fr-FR" sz="1050" dirty="0">
                <a:latin typeface="Arial" panose="020B0604020202020204" pitchFamily="34" charset="0"/>
                <a:cs typeface="Arial" panose="020B0604020202020204" pitchFamily="34" charset="0"/>
              </a:rPr>
              <a:t> </a:t>
            </a:r>
            <a:r>
              <a:rPr lang="fr-FR" sz="1050" dirty="0" err="1">
                <a:latin typeface="Arial" panose="020B0604020202020204" pitchFamily="34" charset="0"/>
                <a:cs typeface="Arial" panose="020B0604020202020204" pitchFamily="34" charset="0"/>
              </a:rPr>
              <a:t>number</a:t>
            </a:r>
            <a:r>
              <a:rPr lang="fr-FR" sz="1050" dirty="0">
                <a:latin typeface="Arial" panose="020B0604020202020204" pitchFamily="34" charset="0"/>
                <a:cs typeface="Arial" panose="020B0604020202020204" pitchFamily="34" charset="0"/>
              </a:rPr>
              <a:t> of people </a:t>
            </a:r>
            <a:r>
              <a:rPr lang="fr-FR" sz="1050" dirty="0" err="1">
                <a:latin typeface="Arial" panose="020B0604020202020204" pitchFamily="34" charset="0"/>
                <a:cs typeface="Arial" panose="020B0604020202020204" pitchFamily="34" charset="0"/>
              </a:rPr>
              <a:t>affected</a:t>
            </a:r>
            <a:endParaRPr lang="fr-FR" sz="1050" dirty="0">
              <a:latin typeface="Arial" panose="020B0604020202020204" pitchFamily="34" charset="0"/>
              <a:cs typeface="Arial" panose="020B0604020202020204" pitchFamily="34" charset="0"/>
            </a:endParaRPr>
          </a:p>
        </p:txBody>
      </p:sp>
      <p:sp>
        <p:nvSpPr>
          <p:cNvPr id="4" name="ZoneTexte 3">
            <a:extLst>
              <a:ext uri="{FF2B5EF4-FFF2-40B4-BE49-F238E27FC236}">
                <a16:creationId xmlns:a16="http://schemas.microsoft.com/office/drawing/2014/main" id="{4D9847BB-EB13-3B71-56BC-8E9818F6F06B}"/>
              </a:ext>
            </a:extLst>
          </p:cNvPr>
          <p:cNvSpPr txBox="1"/>
          <p:nvPr/>
        </p:nvSpPr>
        <p:spPr>
          <a:xfrm>
            <a:off x="1692108" y="4374986"/>
            <a:ext cx="1299403" cy="415498"/>
          </a:xfrm>
          <a:prstGeom prst="rect">
            <a:avLst/>
          </a:prstGeom>
          <a:noFill/>
        </p:spPr>
        <p:txBody>
          <a:bodyPr wrap="square" rtlCol="0">
            <a:spAutoFit/>
          </a:bodyPr>
          <a:lstStyle/>
          <a:p>
            <a:r>
              <a:rPr lang="fr-FR" sz="1050" dirty="0" err="1">
                <a:latin typeface="Arial" panose="020B0604020202020204" pitchFamily="34" charset="0"/>
                <a:cs typeface="Arial" panose="020B0604020202020204" pitchFamily="34" charset="0"/>
              </a:rPr>
              <a:t>Annual</a:t>
            </a:r>
            <a:r>
              <a:rPr lang="fr-FR" sz="1050" dirty="0">
                <a:latin typeface="Arial" panose="020B0604020202020204" pitchFamily="34" charset="0"/>
                <a:cs typeface="Arial" panose="020B0604020202020204" pitchFamily="34" charset="0"/>
              </a:rPr>
              <a:t> </a:t>
            </a:r>
            <a:r>
              <a:rPr lang="fr-FR" sz="1050" dirty="0" err="1">
                <a:latin typeface="Arial" panose="020B0604020202020204" pitchFamily="34" charset="0"/>
                <a:cs typeface="Arial" panose="020B0604020202020204" pitchFamily="34" charset="0"/>
              </a:rPr>
              <a:t>number</a:t>
            </a:r>
            <a:r>
              <a:rPr lang="fr-FR" sz="1050" dirty="0">
                <a:latin typeface="Arial" panose="020B0604020202020204" pitchFamily="34" charset="0"/>
                <a:cs typeface="Arial" panose="020B0604020202020204" pitchFamily="34" charset="0"/>
              </a:rPr>
              <a:t> of </a:t>
            </a:r>
            <a:r>
              <a:rPr lang="fr-FR" sz="1050" dirty="0" err="1">
                <a:latin typeface="Arial" panose="020B0604020202020204" pitchFamily="34" charset="0"/>
                <a:cs typeface="Arial" panose="020B0604020202020204" pitchFamily="34" charset="0"/>
              </a:rPr>
              <a:t>estimated</a:t>
            </a:r>
            <a:r>
              <a:rPr lang="fr-FR" sz="1050" dirty="0">
                <a:latin typeface="Arial" panose="020B0604020202020204" pitchFamily="34" charset="0"/>
                <a:cs typeface="Arial" panose="020B0604020202020204" pitchFamily="34" charset="0"/>
              </a:rPr>
              <a:t> </a:t>
            </a:r>
            <a:r>
              <a:rPr lang="fr-FR" sz="1050" dirty="0" err="1">
                <a:latin typeface="Arial" panose="020B0604020202020204" pitchFamily="34" charset="0"/>
                <a:cs typeface="Arial" panose="020B0604020202020204" pitchFamily="34" charset="0"/>
              </a:rPr>
              <a:t>deaths</a:t>
            </a:r>
            <a:endParaRPr lang="fr-FR" sz="1050" dirty="0">
              <a:latin typeface="Arial" panose="020B0604020202020204" pitchFamily="34" charset="0"/>
              <a:cs typeface="Arial" panose="020B0604020202020204" pitchFamily="34" charset="0"/>
            </a:endParaRPr>
          </a:p>
        </p:txBody>
      </p:sp>
      <p:sp>
        <p:nvSpPr>
          <p:cNvPr id="7" name="ZoneTexte 6">
            <a:extLst>
              <a:ext uri="{FF2B5EF4-FFF2-40B4-BE49-F238E27FC236}">
                <a16:creationId xmlns:a16="http://schemas.microsoft.com/office/drawing/2014/main" id="{2AA19515-BFE3-7F9A-3208-5FB1CB6A4CA2}"/>
              </a:ext>
            </a:extLst>
          </p:cNvPr>
          <p:cNvSpPr txBox="1"/>
          <p:nvPr/>
        </p:nvSpPr>
        <p:spPr>
          <a:xfrm>
            <a:off x="4453316" y="2797118"/>
            <a:ext cx="498871"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2.1 M</a:t>
            </a:r>
          </a:p>
        </p:txBody>
      </p:sp>
      <p:sp>
        <p:nvSpPr>
          <p:cNvPr id="8" name="ZoneTexte 7">
            <a:extLst>
              <a:ext uri="{FF2B5EF4-FFF2-40B4-BE49-F238E27FC236}">
                <a16:creationId xmlns:a16="http://schemas.microsoft.com/office/drawing/2014/main" id="{DAC971E2-B98C-AE58-6BEA-5DE9C0919116}"/>
              </a:ext>
            </a:extLst>
          </p:cNvPr>
          <p:cNvSpPr txBox="1"/>
          <p:nvPr/>
        </p:nvSpPr>
        <p:spPr>
          <a:xfrm>
            <a:off x="4439811" y="4283905"/>
            <a:ext cx="498871"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1.8 M</a:t>
            </a:r>
          </a:p>
        </p:txBody>
      </p:sp>
      <p:sp>
        <p:nvSpPr>
          <p:cNvPr id="18" name="ZoneTexte 17">
            <a:extLst>
              <a:ext uri="{FF2B5EF4-FFF2-40B4-BE49-F238E27FC236}">
                <a16:creationId xmlns:a16="http://schemas.microsoft.com/office/drawing/2014/main" id="{FCB7F111-CE64-5B56-C3C6-5F98DB48E62F}"/>
              </a:ext>
            </a:extLst>
          </p:cNvPr>
          <p:cNvSpPr txBox="1"/>
          <p:nvPr/>
        </p:nvSpPr>
        <p:spPr>
          <a:xfrm>
            <a:off x="5902773" y="3045824"/>
            <a:ext cx="498871"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1.5 M</a:t>
            </a:r>
          </a:p>
        </p:txBody>
      </p:sp>
      <p:sp>
        <p:nvSpPr>
          <p:cNvPr id="29" name="ZoneTexte 28">
            <a:extLst>
              <a:ext uri="{FF2B5EF4-FFF2-40B4-BE49-F238E27FC236}">
                <a16:creationId xmlns:a16="http://schemas.microsoft.com/office/drawing/2014/main" id="{D47D83A8-87C6-45E7-FCC3-9B9E7AD498C1}"/>
              </a:ext>
            </a:extLst>
          </p:cNvPr>
          <p:cNvSpPr txBox="1"/>
          <p:nvPr/>
        </p:nvSpPr>
        <p:spPr>
          <a:xfrm>
            <a:off x="5913639" y="3956960"/>
            <a:ext cx="498871"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1.0 M</a:t>
            </a:r>
          </a:p>
        </p:txBody>
      </p:sp>
      <p:sp>
        <p:nvSpPr>
          <p:cNvPr id="30" name="ZoneTexte 29">
            <a:extLst>
              <a:ext uri="{FF2B5EF4-FFF2-40B4-BE49-F238E27FC236}">
                <a16:creationId xmlns:a16="http://schemas.microsoft.com/office/drawing/2014/main" id="{DDC7FA41-B19F-C0C3-E236-5D5B4D306470}"/>
              </a:ext>
            </a:extLst>
          </p:cNvPr>
          <p:cNvSpPr txBox="1"/>
          <p:nvPr/>
        </p:nvSpPr>
        <p:spPr>
          <a:xfrm>
            <a:off x="7368706" y="2882181"/>
            <a:ext cx="498871"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1.8 M</a:t>
            </a:r>
          </a:p>
        </p:txBody>
      </p:sp>
      <p:sp>
        <p:nvSpPr>
          <p:cNvPr id="31" name="ZoneTexte 30">
            <a:extLst>
              <a:ext uri="{FF2B5EF4-FFF2-40B4-BE49-F238E27FC236}">
                <a16:creationId xmlns:a16="http://schemas.microsoft.com/office/drawing/2014/main" id="{4D45372B-250A-3513-296D-408AC35E4062}"/>
              </a:ext>
            </a:extLst>
          </p:cNvPr>
          <p:cNvSpPr txBox="1"/>
          <p:nvPr/>
        </p:nvSpPr>
        <p:spPr>
          <a:xfrm>
            <a:off x="7359104" y="3846035"/>
            <a:ext cx="579633"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340 K</a:t>
            </a:r>
          </a:p>
        </p:txBody>
      </p:sp>
      <p:sp>
        <p:nvSpPr>
          <p:cNvPr id="32" name="ZoneTexte 31">
            <a:extLst>
              <a:ext uri="{FF2B5EF4-FFF2-40B4-BE49-F238E27FC236}">
                <a16:creationId xmlns:a16="http://schemas.microsoft.com/office/drawing/2014/main" id="{68793DA5-1202-F4A6-70C9-1DF20137B3F9}"/>
              </a:ext>
            </a:extLst>
          </p:cNvPr>
          <p:cNvSpPr txBox="1"/>
          <p:nvPr/>
        </p:nvSpPr>
        <p:spPr>
          <a:xfrm>
            <a:off x="8671516" y="3905423"/>
            <a:ext cx="579633"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614 K</a:t>
            </a:r>
          </a:p>
        </p:txBody>
      </p:sp>
      <p:sp>
        <p:nvSpPr>
          <p:cNvPr id="33" name="ZoneTexte 32">
            <a:extLst>
              <a:ext uri="{FF2B5EF4-FFF2-40B4-BE49-F238E27FC236}">
                <a16:creationId xmlns:a16="http://schemas.microsoft.com/office/drawing/2014/main" id="{49A81511-79ED-79FE-40FF-50193126233E}"/>
              </a:ext>
            </a:extLst>
          </p:cNvPr>
          <p:cNvSpPr txBox="1"/>
          <p:nvPr/>
        </p:nvSpPr>
        <p:spPr>
          <a:xfrm>
            <a:off x="8660397" y="3144185"/>
            <a:ext cx="498871" cy="246221"/>
          </a:xfrm>
          <a:prstGeom prst="rect">
            <a:avLst/>
          </a:prstGeom>
          <a:noFill/>
        </p:spPr>
        <p:txBody>
          <a:bodyPr wrap="square" rtlCol="0">
            <a:spAutoFit/>
          </a:bodyPr>
          <a:lstStyle/>
          <a:p>
            <a:r>
              <a:rPr lang="fr-FR" sz="1000" dirty="0">
                <a:solidFill>
                  <a:schemeClr val="bg1">
                    <a:lumMod val="95000"/>
                  </a:schemeClr>
                </a:solidFill>
                <a:latin typeface="Arial" panose="020B0604020202020204" pitchFamily="34" charset="0"/>
                <a:cs typeface="Arial" panose="020B0604020202020204" pitchFamily="34" charset="0"/>
              </a:rPr>
              <a:t>1.0 M</a:t>
            </a:r>
          </a:p>
        </p:txBody>
      </p:sp>
    </p:spTree>
    <p:extLst>
      <p:ext uri="{BB962C8B-B14F-4D97-AF65-F5344CB8AC3E}">
        <p14:creationId xmlns:p14="http://schemas.microsoft.com/office/powerpoint/2010/main" val="425314106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02992771-C8F9-0CA5-7E18-2381D2374732}"/>
              </a:ext>
            </a:extLst>
          </p:cNvPr>
          <p:cNvSpPr>
            <a:spLocks noGrp="1"/>
          </p:cNvSpPr>
          <p:nvPr>
            <p:ph type="body" sz="quarter" idx="15"/>
          </p:nvPr>
        </p:nvSpPr>
        <p:spPr>
          <a:xfrm>
            <a:off x="1325151" y="1395361"/>
            <a:ext cx="4364160" cy="4232354"/>
          </a:xfrm>
        </p:spPr>
        <p:txBody>
          <a:bodyPr/>
          <a:lstStyle/>
          <a:p>
            <a:pPr>
              <a:spcBef>
                <a:spcPts val="1800"/>
              </a:spcBef>
            </a:pPr>
            <a:r>
              <a:rPr lang="fr-FR" dirty="0"/>
              <a:t>Children, </a:t>
            </a:r>
            <a:r>
              <a:rPr lang="fr-FR" dirty="0" err="1"/>
              <a:t>elderly</a:t>
            </a:r>
            <a:endParaRPr lang="fr-FR" dirty="0"/>
          </a:p>
          <a:p>
            <a:pPr>
              <a:spcBef>
                <a:spcPts val="1800"/>
              </a:spcBef>
            </a:pPr>
            <a:r>
              <a:rPr lang="fr-FR" dirty="0"/>
              <a:t>The </a:t>
            </a:r>
            <a:r>
              <a:rPr lang="fr-FR" dirty="0" err="1"/>
              <a:t>poorest</a:t>
            </a:r>
            <a:r>
              <a:rPr lang="fr-FR" dirty="0"/>
              <a:t> of the </a:t>
            </a:r>
            <a:r>
              <a:rPr lang="fr-FR" dirty="0" err="1"/>
              <a:t>poor</a:t>
            </a:r>
            <a:endParaRPr lang="fr-FR" dirty="0"/>
          </a:p>
          <a:p>
            <a:pPr>
              <a:spcBef>
                <a:spcPts val="1800"/>
              </a:spcBef>
            </a:pPr>
            <a:r>
              <a:rPr lang="fr-FR" dirty="0"/>
              <a:t>HIV</a:t>
            </a:r>
          </a:p>
          <a:p>
            <a:pPr>
              <a:spcBef>
                <a:spcPts val="1800"/>
              </a:spcBef>
            </a:pPr>
            <a:r>
              <a:rPr lang="fr-FR" dirty="0"/>
              <a:t>TB</a:t>
            </a:r>
          </a:p>
          <a:p>
            <a:pPr>
              <a:spcBef>
                <a:spcPts val="1800"/>
              </a:spcBef>
            </a:pPr>
            <a:r>
              <a:rPr lang="fr-FR" dirty="0" err="1"/>
              <a:t>Malignacies</a:t>
            </a:r>
            <a:endParaRPr lang="fr-FR" dirty="0"/>
          </a:p>
          <a:p>
            <a:pPr>
              <a:spcBef>
                <a:spcPts val="1800"/>
              </a:spcBef>
            </a:pPr>
            <a:r>
              <a:rPr lang="fr-FR" dirty="0" err="1"/>
              <a:t>Other</a:t>
            </a:r>
            <a:r>
              <a:rPr lang="fr-FR" dirty="0"/>
              <a:t> </a:t>
            </a:r>
            <a:r>
              <a:rPr lang="fr-FR" dirty="0" err="1"/>
              <a:t>immunosuppresive</a:t>
            </a:r>
            <a:r>
              <a:rPr lang="fr-FR" dirty="0"/>
              <a:t> </a:t>
            </a:r>
            <a:r>
              <a:rPr lang="fr-FR" dirty="0" err="1"/>
              <a:t>disorders</a:t>
            </a:r>
            <a:endParaRPr lang="fr-FR" dirty="0"/>
          </a:p>
          <a:p>
            <a:pPr>
              <a:spcBef>
                <a:spcPts val="1800"/>
              </a:spcBef>
            </a:pPr>
            <a:r>
              <a:rPr lang="fr-FR" dirty="0"/>
              <a:t>Transplants</a:t>
            </a:r>
          </a:p>
          <a:p>
            <a:pPr>
              <a:spcBef>
                <a:spcPts val="1800"/>
              </a:spcBef>
            </a:pPr>
            <a:r>
              <a:rPr lang="fr-FR" dirty="0"/>
              <a:t>ICU patients</a:t>
            </a:r>
          </a:p>
        </p:txBody>
      </p:sp>
      <p:sp>
        <p:nvSpPr>
          <p:cNvPr id="6" name="Titre 5">
            <a:extLst>
              <a:ext uri="{FF2B5EF4-FFF2-40B4-BE49-F238E27FC236}">
                <a16:creationId xmlns:a16="http://schemas.microsoft.com/office/drawing/2014/main" id="{FE8F2657-5C7F-4E18-BB96-295D73023D0A}"/>
              </a:ext>
            </a:extLst>
          </p:cNvPr>
          <p:cNvSpPr>
            <a:spLocks noGrp="1"/>
          </p:cNvSpPr>
          <p:nvPr>
            <p:ph type="title"/>
          </p:nvPr>
        </p:nvSpPr>
        <p:spPr/>
        <p:txBody>
          <a:bodyPr/>
          <a:lstStyle/>
          <a:p>
            <a:r>
              <a:rPr lang="fr-FR" dirty="0"/>
              <a:t>Population at </a:t>
            </a:r>
            <a:r>
              <a:rPr lang="fr-FR" dirty="0" err="1"/>
              <a:t>risk</a:t>
            </a:r>
            <a:r>
              <a:rPr lang="fr-FR" dirty="0"/>
              <a:t> of </a:t>
            </a:r>
            <a:r>
              <a:rPr lang="fr-FR" dirty="0" err="1"/>
              <a:t>fungal</a:t>
            </a:r>
            <a:r>
              <a:rPr lang="fr-FR" dirty="0"/>
              <a:t> infections</a:t>
            </a:r>
          </a:p>
        </p:txBody>
      </p:sp>
      <p:sp>
        <p:nvSpPr>
          <p:cNvPr id="8" name="Espace réservé du contenu 7">
            <a:extLst>
              <a:ext uri="{FF2B5EF4-FFF2-40B4-BE49-F238E27FC236}">
                <a16:creationId xmlns:a16="http://schemas.microsoft.com/office/drawing/2014/main" id="{CCCDD823-6703-E215-EEB7-3E61B8B670A5}"/>
              </a:ext>
            </a:extLst>
          </p:cNvPr>
          <p:cNvSpPr>
            <a:spLocks noGrp="1"/>
          </p:cNvSpPr>
          <p:nvPr>
            <p:ph sz="quarter" idx="16"/>
          </p:nvPr>
        </p:nvSpPr>
        <p:spPr/>
        <p:txBody>
          <a:bodyPr/>
          <a:lstStyle/>
          <a:p>
            <a:r>
              <a:rPr lang="fr-FR" dirty="0"/>
              <a:t>Rita OLADELE et al., ECCMID</a:t>
            </a:r>
            <a:r>
              <a:rPr lang="fr-FR" baseline="30000" dirty="0"/>
              <a:t>®</a:t>
            </a:r>
            <a:r>
              <a:rPr lang="fr-FR" dirty="0"/>
              <a:t> 2024, Session#SY077</a:t>
            </a:r>
          </a:p>
        </p:txBody>
      </p:sp>
      <p:sp>
        <p:nvSpPr>
          <p:cNvPr id="11" name="Rectangle à coins arrondis 10">
            <a:extLst>
              <a:ext uri="{FF2B5EF4-FFF2-40B4-BE49-F238E27FC236}">
                <a16:creationId xmlns:a16="http://schemas.microsoft.com/office/drawing/2014/main" id="{06D8521B-C8A0-33DA-AF72-0BFFA634D384}"/>
              </a:ext>
            </a:extLst>
          </p:cNvPr>
          <p:cNvSpPr/>
          <p:nvPr/>
        </p:nvSpPr>
        <p:spPr>
          <a:xfrm>
            <a:off x="5843379" y="1570815"/>
            <a:ext cx="5388426" cy="373258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pic>
        <p:nvPicPr>
          <p:cNvPr id="14" name="Image 13" descr="Une image contenant texte, capture d’écran&#10;&#10;Description générée automatiquement">
            <a:extLst>
              <a:ext uri="{FF2B5EF4-FFF2-40B4-BE49-F238E27FC236}">
                <a16:creationId xmlns:a16="http://schemas.microsoft.com/office/drawing/2014/main" id="{7C74D8D6-3A0B-B3CE-C861-BA152E7DDCDB}"/>
              </a:ext>
            </a:extLst>
          </p:cNvPr>
          <p:cNvPicPr>
            <a:picLocks noChangeAspect="1"/>
          </p:cNvPicPr>
          <p:nvPr/>
        </p:nvPicPr>
        <p:blipFill rotWithShape="1">
          <a:blip r:embed="rId2"/>
          <a:srcRect l="52029" t="28884" r="1816" b="17171"/>
          <a:stretch/>
        </p:blipFill>
        <p:spPr>
          <a:xfrm>
            <a:off x="6151515" y="1694762"/>
            <a:ext cx="4772154" cy="3484691"/>
          </a:xfrm>
          <a:prstGeom prst="rect">
            <a:avLst/>
          </a:prstGeom>
        </p:spPr>
      </p:pic>
      <p:sp>
        <p:nvSpPr>
          <p:cNvPr id="12" name="ZoneTexte 11">
            <a:extLst>
              <a:ext uri="{FF2B5EF4-FFF2-40B4-BE49-F238E27FC236}">
                <a16:creationId xmlns:a16="http://schemas.microsoft.com/office/drawing/2014/main" id="{5F5426A6-276C-63F7-B051-4886B2A56936}"/>
              </a:ext>
            </a:extLst>
          </p:cNvPr>
          <p:cNvSpPr txBox="1"/>
          <p:nvPr/>
        </p:nvSpPr>
        <p:spPr>
          <a:xfrm>
            <a:off x="5970249" y="1395361"/>
            <a:ext cx="4127237" cy="338554"/>
          </a:xfrm>
          <a:prstGeom prst="rect">
            <a:avLst/>
          </a:prstGeom>
          <a:solidFill>
            <a:schemeClr val="bg1"/>
          </a:solidFill>
          <a:ln>
            <a:noFill/>
          </a:ln>
        </p:spPr>
        <p:txBody>
          <a:bodyPr wrap="square" rtlCol="0" anchor="ctr">
            <a:spAutoFit/>
          </a:bodyPr>
          <a:lstStyle/>
          <a:p>
            <a:r>
              <a:rPr lang="fr-FR" sz="1600" b="1" dirty="0">
                <a:solidFill>
                  <a:srgbClr val="000000"/>
                </a:solidFill>
                <a:latin typeface="Arial" panose="020B0604020202020204" pitchFamily="34" charset="0"/>
                <a:cs typeface="Arial" panose="020B0604020202020204" pitchFamily="34" charset="0"/>
              </a:rPr>
              <a:t>Major drivers of </a:t>
            </a:r>
            <a:r>
              <a:rPr lang="fr-FR" sz="1600" b="1" dirty="0" err="1">
                <a:solidFill>
                  <a:srgbClr val="000000"/>
                </a:solidFill>
                <a:latin typeface="Arial" panose="020B0604020202020204" pitchFamily="34" charset="0"/>
                <a:cs typeface="Arial" panose="020B0604020202020204" pitchFamily="34" charset="0"/>
              </a:rPr>
              <a:t>fungal</a:t>
            </a:r>
            <a:r>
              <a:rPr lang="fr-FR" sz="1600" b="1" dirty="0">
                <a:solidFill>
                  <a:srgbClr val="000000"/>
                </a:solidFill>
                <a:latin typeface="Arial" panose="020B0604020202020204" pitchFamily="34" charset="0"/>
                <a:cs typeface="Arial" panose="020B0604020202020204" pitchFamily="34" charset="0"/>
              </a:rPr>
              <a:t> </a:t>
            </a:r>
            <a:r>
              <a:rPr lang="fr-FR" sz="1600" b="1" dirty="0" err="1">
                <a:solidFill>
                  <a:srgbClr val="000000"/>
                </a:solidFill>
                <a:latin typeface="Arial" panose="020B0604020202020204" pitchFamily="34" charset="0"/>
                <a:cs typeface="Arial" panose="020B0604020202020204" pitchFamily="34" charset="0"/>
              </a:rPr>
              <a:t>disease</a:t>
            </a:r>
            <a:r>
              <a:rPr lang="fr-FR" sz="1600" b="1" dirty="0">
                <a:solidFill>
                  <a:srgbClr val="000000"/>
                </a:solidFill>
                <a:latin typeface="Arial" panose="020B0604020202020204" pitchFamily="34" charset="0"/>
                <a:cs typeface="Arial" panose="020B0604020202020204" pitchFamily="34" charset="0"/>
              </a:rPr>
              <a:t> in </a:t>
            </a:r>
            <a:r>
              <a:rPr lang="fr-FR" sz="1600" b="1" dirty="0" err="1">
                <a:solidFill>
                  <a:srgbClr val="000000"/>
                </a:solidFill>
                <a:latin typeface="Arial" panose="020B0604020202020204" pitchFamily="34" charset="0"/>
                <a:cs typeface="Arial" panose="020B0604020202020204" pitchFamily="34" charset="0"/>
              </a:rPr>
              <a:t>Africa</a:t>
            </a:r>
            <a:endParaRPr lang="fr-FR" sz="1600" b="1" dirty="0">
              <a:solidFill>
                <a:srgbClr val="000000"/>
              </a:solidFill>
              <a:latin typeface="Arial" panose="020B0604020202020204" pitchFamily="34" charset="0"/>
              <a:cs typeface="Arial" panose="020B0604020202020204" pitchFamily="34" charset="0"/>
            </a:endParaRPr>
          </a:p>
        </p:txBody>
      </p:sp>
      <p:sp>
        <p:nvSpPr>
          <p:cNvPr id="2" name="Espace réservé du texte 7">
            <a:extLst>
              <a:ext uri="{FF2B5EF4-FFF2-40B4-BE49-F238E27FC236}">
                <a16:creationId xmlns:a16="http://schemas.microsoft.com/office/drawing/2014/main" id="{F31E80FF-0C4E-40E2-75D3-F8D3AD08A1B7}"/>
              </a:ext>
            </a:extLst>
          </p:cNvPr>
          <p:cNvSpPr>
            <a:spLocks noGrp="1"/>
          </p:cNvSpPr>
          <p:nvPr>
            <p:ph type="body" sz="quarter" idx="19"/>
          </p:nvPr>
        </p:nvSpPr>
        <p:spPr>
          <a:xfrm>
            <a:off x="960193" y="5807676"/>
            <a:ext cx="11104990" cy="380176"/>
          </a:xfrm>
        </p:spPr>
        <p:txBody>
          <a:bodyPr/>
          <a:lstStyle/>
          <a:p>
            <a:r>
              <a:rPr lang="fr-FR" dirty="0" err="1"/>
              <a:t>Bongomin</a:t>
            </a:r>
            <a:r>
              <a:rPr lang="fr-FR" dirty="0"/>
              <a:t> F., et al. The Adv Infect Dis. 2022;9:20499361221081441</a:t>
            </a:r>
          </a:p>
        </p:txBody>
      </p:sp>
    </p:spTree>
    <p:extLst>
      <p:ext uri="{BB962C8B-B14F-4D97-AF65-F5344CB8AC3E}">
        <p14:creationId xmlns:p14="http://schemas.microsoft.com/office/powerpoint/2010/main" val="244027693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B196C19-7A90-6598-A137-0AED5C4CF2D1}"/>
              </a:ext>
            </a:extLst>
          </p:cNvPr>
          <p:cNvSpPr>
            <a:spLocks noGrp="1"/>
          </p:cNvSpPr>
          <p:nvPr>
            <p:ph type="body" sz="quarter" idx="15"/>
          </p:nvPr>
        </p:nvSpPr>
        <p:spPr>
          <a:xfrm>
            <a:off x="960194" y="900412"/>
            <a:ext cx="11104989" cy="5062839"/>
          </a:xfrm>
        </p:spPr>
        <p:txBody>
          <a:bodyPr/>
          <a:lstStyle/>
          <a:p>
            <a:r>
              <a:rPr lang="fr-FR" sz="1600" dirty="0"/>
              <a:t>Fungal </a:t>
            </a:r>
            <a:r>
              <a:rPr lang="fr-FR" sz="1600" dirty="0" err="1"/>
              <a:t>diseases</a:t>
            </a:r>
            <a:r>
              <a:rPr lang="fr-FR" sz="1600" dirty="0"/>
              <a:t> are </a:t>
            </a:r>
            <a:r>
              <a:rPr lang="fr-FR" sz="1600" dirty="0" err="1"/>
              <a:t>neglected</a:t>
            </a:r>
            <a:r>
              <a:rPr lang="fr-FR" sz="1600" dirty="0"/>
              <a:t> by public </a:t>
            </a:r>
            <a:r>
              <a:rPr lang="fr-FR" sz="1600" dirty="0" err="1"/>
              <a:t>health</a:t>
            </a:r>
            <a:r>
              <a:rPr lang="fr-FR" sz="1600" dirty="0"/>
              <a:t> </a:t>
            </a:r>
            <a:r>
              <a:rPr lang="fr-FR" sz="1600" dirty="0" err="1"/>
              <a:t>authorities</a:t>
            </a:r>
            <a:r>
              <a:rPr lang="fr-FR" sz="1600" dirty="0"/>
              <a:t> and </a:t>
            </a:r>
            <a:r>
              <a:rPr lang="fr-FR" sz="1600" dirty="0" err="1"/>
              <a:t>poorly</a:t>
            </a:r>
            <a:r>
              <a:rPr lang="fr-FR" sz="1600" dirty="0"/>
              <a:t> </a:t>
            </a:r>
            <a:r>
              <a:rPr lang="fr-FR" sz="1600" dirty="0" err="1"/>
              <a:t>adressed</a:t>
            </a:r>
            <a:r>
              <a:rPr lang="fr-FR" sz="1600" dirty="0"/>
              <a:t>, </a:t>
            </a:r>
            <a:r>
              <a:rPr lang="fr-FR" sz="1600" dirty="0" err="1"/>
              <a:t>some</a:t>
            </a:r>
            <a:r>
              <a:rPr lang="fr-FR" sz="1600" dirty="0"/>
              <a:t> fit the WHO </a:t>
            </a:r>
            <a:r>
              <a:rPr lang="fr-FR" sz="1600" dirty="0" err="1"/>
              <a:t>definition</a:t>
            </a:r>
            <a:r>
              <a:rPr lang="fr-FR" sz="1600" dirty="0"/>
              <a:t> </a:t>
            </a:r>
            <a:r>
              <a:rPr lang="fr-FR" sz="1600" dirty="0" err="1"/>
              <a:t>NTDs</a:t>
            </a:r>
            <a:endParaRPr lang="fr-FR" sz="1600" dirty="0"/>
          </a:p>
          <a:p>
            <a:pPr>
              <a:spcBef>
                <a:spcPts val="1800"/>
              </a:spcBef>
            </a:pPr>
            <a:r>
              <a:rPr lang="fr-FR" sz="1600" dirty="0"/>
              <a:t>People with </a:t>
            </a:r>
            <a:r>
              <a:rPr lang="fr-FR" sz="1600" dirty="0" err="1"/>
              <a:t>little</a:t>
            </a:r>
            <a:r>
              <a:rPr lang="fr-FR" sz="1600" dirty="0"/>
              <a:t> </a:t>
            </a:r>
            <a:r>
              <a:rPr lang="fr-FR" sz="1600" dirty="0" err="1"/>
              <a:t>political</a:t>
            </a:r>
            <a:r>
              <a:rPr lang="fr-FR" sz="1600" dirty="0"/>
              <a:t> </a:t>
            </a:r>
            <a:r>
              <a:rPr lang="fr-FR" sz="1600" dirty="0" err="1"/>
              <a:t>voice</a:t>
            </a:r>
            <a:r>
              <a:rPr lang="fr-FR" sz="1600" dirty="0"/>
              <a:t> and </a:t>
            </a:r>
            <a:r>
              <a:rPr lang="fr-FR" sz="1600" dirty="0" err="1"/>
              <a:t>little</a:t>
            </a:r>
            <a:r>
              <a:rPr lang="fr-FR" sz="1600" dirty="0"/>
              <a:t> power to influence </a:t>
            </a:r>
            <a:r>
              <a:rPr lang="fr-FR" sz="1600" dirty="0" err="1"/>
              <a:t>government</a:t>
            </a:r>
            <a:r>
              <a:rPr lang="fr-FR" sz="1600" dirty="0"/>
              <a:t> </a:t>
            </a:r>
            <a:r>
              <a:rPr lang="fr-FR" sz="1600" dirty="0" err="1"/>
              <a:t>health</a:t>
            </a:r>
            <a:r>
              <a:rPr lang="fr-FR" sz="1600" dirty="0"/>
              <a:t> </a:t>
            </a:r>
            <a:r>
              <a:rPr lang="fr-FR" sz="1600" dirty="0" err="1"/>
              <a:t>policies</a:t>
            </a:r>
            <a:endParaRPr lang="fr-FR" sz="1600" dirty="0"/>
          </a:p>
          <a:p>
            <a:pPr>
              <a:spcBef>
                <a:spcPts val="1800"/>
              </a:spcBef>
            </a:pPr>
            <a:r>
              <a:rPr lang="fr-FR" sz="1600" dirty="0"/>
              <a:t>In </a:t>
            </a:r>
            <a:r>
              <a:rPr lang="fr-FR" sz="1600" dirty="0" err="1"/>
              <a:t>order</a:t>
            </a:r>
            <a:r>
              <a:rPr lang="fr-FR" sz="1600" dirty="0"/>
              <a:t> to </a:t>
            </a:r>
            <a:r>
              <a:rPr lang="fr-FR" sz="1600" dirty="0" err="1"/>
              <a:t>be</a:t>
            </a:r>
            <a:r>
              <a:rPr lang="fr-FR" sz="1600" dirty="0"/>
              <a:t> </a:t>
            </a:r>
            <a:r>
              <a:rPr lang="fr-FR" sz="1600" dirty="0" err="1"/>
              <a:t>recognised</a:t>
            </a:r>
            <a:r>
              <a:rPr lang="fr-FR" sz="1600" dirty="0"/>
              <a:t> as a </a:t>
            </a:r>
            <a:r>
              <a:rPr lang="fr-FR" sz="1600" dirty="0" err="1"/>
              <a:t>neglected</a:t>
            </a:r>
            <a:r>
              <a:rPr lang="fr-FR" sz="1600" dirty="0"/>
              <a:t> tropical </a:t>
            </a:r>
            <a:r>
              <a:rPr lang="fr-FR" sz="1600" dirty="0" err="1"/>
              <a:t>disease</a:t>
            </a:r>
            <a:r>
              <a:rPr lang="fr-FR" sz="1600" dirty="0"/>
              <a:t> by the WHO, a set of 4 </a:t>
            </a:r>
            <a:r>
              <a:rPr lang="fr-FR" sz="1600" dirty="0" err="1"/>
              <a:t>criteria</a:t>
            </a:r>
            <a:r>
              <a:rPr lang="fr-FR" sz="1600" dirty="0"/>
              <a:t> must </a:t>
            </a:r>
            <a:r>
              <a:rPr lang="fr-FR" sz="1600" dirty="0" err="1"/>
              <a:t>be</a:t>
            </a:r>
            <a:r>
              <a:rPr lang="fr-FR" sz="1600" dirty="0"/>
              <a:t> met:</a:t>
            </a:r>
          </a:p>
          <a:p>
            <a:pPr marL="639762" lvl="1" indent="-342900">
              <a:buFont typeface="+mj-lt"/>
              <a:buAutoNum type="arabicPeriod"/>
            </a:pPr>
            <a:r>
              <a:rPr lang="fr-FR" sz="1400" dirty="0" err="1"/>
              <a:t>Disproportionately</a:t>
            </a:r>
            <a:r>
              <a:rPr lang="fr-FR" sz="1400" dirty="0"/>
              <a:t> affect populations living in </a:t>
            </a:r>
            <a:r>
              <a:rPr lang="fr-FR" sz="1400" dirty="0" err="1"/>
              <a:t>poverty</a:t>
            </a:r>
            <a:r>
              <a:rPr lang="fr-FR" sz="1400" dirty="0"/>
              <a:t>, </a:t>
            </a:r>
            <a:r>
              <a:rPr lang="fr-FR" sz="1400" dirty="0" err="1"/>
              <a:t>causing</a:t>
            </a:r>
            <a:r>
              <a:rPr lang="fr-FR" sz="1400" dirty="0"/>
              <a:t> important </a:t>
            </a:r>
            <a:r>
              <a:rPr lang="fr-FR" sz="1400" dirty="0" err="1"/>
              <a:t>mobidity</a:t>
            </a:r>
            <a:r>
              <a:rPr lang="fr-FR" sz="1400" dirty="0"/>
              <a:t> and </a:t>
            </a:r>
            <a:r>
              <a:rPr lang="fr-FR" sz="1400" dirty="0" err="1"/>
              <a:t>mortality</a:t>
            </a:r>
            <a:endParaRPr lang="fr-FR" sz="1400" dirty="0"/>
          </a:p>
          <a:p>
            <a:pPr marL="639762" lvl="1" indent="-342900">
              <a:buFont typeface="+mj-lt"/>
              <a:buAutoNum type="arabicPeriod"/>
            </a:pPr>
            <a:r>
              <a:rPr lang="fr-FR" sz="1400" dirty="0"/>
              <a:t>Affect populations living in tropical and </a:t>
            </a:r>
            <a:r>
              <a:rPr lang="fr-FR" sz="1400" dirty="0" err="1"/>
              <a:t>sub-tropical</a:t>
            </a:r>
            <a:r>
              <a:rPr lang="fr-FR" sz="1400" dirty="0"/>
              <a:t> areas</a:t>
            </a:r>
          </a:p>
          <a:p>
            <a:pPr marL="639762" lvl="1" indent="-342900">
              <a:buFont typeface="+mj-lt"/>
              <a:buAutoNum type="arabicPeriod"/>
            </a:pPr>
            <a:r>
              <a:rPr lang="fr-FR" sz="1400" dirty="0"/>
              <a:t>Be </a:t>
            </a:r>
            <a:r>
              <a:rPr lang="fr-FR" sz="1400" dirty="0" err="1"/>
              <a:t>immediately</a:t>
            </a:r>
            <a:r>
              <a:rPr lang="fr-FR" sz="1400" dirty="0"/>
              <a:t> </a:t>
            </a:r>
            <a:r>
              <a:rPr lang="fr-FR" sz="1400" dirty="0" err="1"/>
              <a:t>amenable</a:t>
            </a:r>
            <a:r>
              <a:rPr lang="fr-FR" sz="1400" dirty="0"/>
              <a:t> to </a:t>
            </a:r>
            <a:r>
              <a:rPr lang="fr-FR" sz="1400" dirty="0" err="1"/>
              <a:t>broad</a:t>
            </a:r>
            <a:r>
              <a:rPr lang="fr-FR" sz="1400" dirty="0"/>
              <a:t> control, </a:t>
            </a:r>
            <a:r>
              <a:rPr lang="fr-FR" sz="1400" dirty="0" err="1"/>
              <a:t>elimination</a:t>
            </a:r>
            <a:r>
              <a:rPr lang="fr-FR" sz="1400" dirty="0"/>
              <a:t> or </a:t>
            </a:r>
            <a:r>
              <a:rPr lang="fr-FR" sz="1400" dirty="0" err="1"/>
              <a:t>eradication</a:t>
            </a:r>
            <a:endParaRPr lang="fr-FR" sz="1400" dirty="0"/>
          </a:p>
          <a:p>
            <a:pPr marL="639762" lvl="1" indent="-342900">
              <a:buFont typeface="+mj-lt"/>
              <a:buAutoNum type="arabicPeriod"/>
            </a:pPr>
            <a:r>
              <a:rPr lang="fr-FR" sz="1400" dirty="0"/>
              <a:t>Be </a:t>
            </a:r>
            <a:r>
              <a:rPr lang="fr-FR" sz="1400" dirty="0" err="1"/>
              <a:t>relatively</a:t>
            </a:r>
            <a:r>
              <a:rPr lang="fr-FR" sz="1400" dirty="0"/>
              <a:t> </a:t>
            </a:r>
            <a:r>
              <a:rPr lang="fr-FR" sz="1400" dirty="0" err="1"/>
              <a:t>neglected</a:t>
            </a:r>
            <a:r>
              <a:rPr lang="fr-FR" sz="1400" dirty="0"/>
              <a:t> by </a:t>
            </a:r>
            <a:r>
              <a:rPr lang="fr-FR" sz="1400" dirty="0" err="1"/>
              <a:t>research</a:t>
            </a:r>
            <a:endParaRPr lang="fr-FR" sz="1400" dirty="0"/>
          </a:p>
          <a:p>
            <a:pPr marL="381000" indent="-342900">
              <a:spcBef>
                <a:spcPts val="1800"/>
              </a:spcBef>
            </a:pPr>
            <a:r>
              <a:rPr lang="fr-FR" sz="1600" b="1" dirty="0" err="1"/>
              <a:t>Mycetoma</a:t>
            </a:r>
            <a:r>
              <a:rPr lang="fr-FR" sz="1600" dirty="0"/>
              <a:t> (2013) and </a:t>
            </a:r>
            <a:r>
              <a:rPr lang="fr-FR" sz="1600" b="1" dirty="0" err="1"/>
              <a:t>chromoblastomycosis</a:t>
            </a:r>
            <a:r>
              <a:rPr lang="fr-FR" sz="1600" dirty="0"/>
              <a:t> (2017) with « </a:t>
            </a:r>
            <a:r>
              <a:rPr lang="fr-FR" sz="1600" dirty="0" err="1"/>
              <a:t>other</a:t>
            </a:r>
            <a:r>
              <a:rPr lang="fr-FR" sz="1600" dirty="0"/>
              <a:t> </a:t>
            </a:r>
            <a:r>
              <a:rPr lang="fr-FR" sz="1600" dirty="0" err="1"/>
              <a:t>deep</a:t>
            </a:r>
            <a:r>
              <a:rPr lang="fr-FR" sz="1600" dirty="0"/>
              <a:t> mycoses »</a:t>
            </a:r>
          </a:p>
          <a:p>
            <a:pPr marL="381000" indent="-342900">
              <a:spcBef>
                <a:spcPts val="1800"/>
              </a:spcBef>
            </a:pPr>
            <a:r>
              <a:rPr lang="fr-FR" sz="1600" dirty="0"/>
              <a:t>GAFFI </a:t>
            </a:r>
            <a:r>
              <a:rPr lang="fr-FR" sz="1600" dirty="0" err="1"/>
              <a:t>believes</a:t>
            </a:r>
            <a:r>
              <a:rPr lang="fr-FR" sz="1600" dirty="0"/>
              <a:t> 3 </a:t>
            </a:r>
            <a:r>
              <a:rPr lang="fr-FR" sz="1600" dirty="0" err="1"/>
              <a:t>other</a:t>
            </a:r>
            <a:r>
              <a:rPr lang="fr-FR" sz="1600" dirty="0"/>
              <a:t> </a:t>
            </a:r>
            <a:r>
              <a:rPr lang="fr-FR" sz="1600" dirty="0" err="1"/>
              <a:t>fungal</a:t>
            </a:r>
            <a:r>
              <a:rPr lang="fr-FR" sz="1600" dirty="0"/>
              <a:t> </a:t>
            </a:r>
            <a:r>
              <a:rPr lang="fr-FR" sz="1600" dirty="0" err="1"/>
              <a:t>diseases</a:t>
            </a:r>
            <a:r>
              <a:rPr lang="fr-FR" sz="1600" dirty="0"/>
              <a:t> </a:t>
            </a:r>
            <a:r>
              <a:rPr lang="fr-FR" sz="1600" dirty="0" err="1"/>
              <a:t>should</a:t>
            </a:r>
            <a:r>
              <a:rPr lang="fr-FR" sz="1600" dirty="0"/>
              <a:t> </a:t>
            </a:r>
            <a:r>
              <a:rPr lang="fr-FR" sz="1600" dirty="0" err="1"/>
              <a:t>be</a:t>
            </a:r>
            <a:r>
              <a:rPr lang="fr-FR" sz="1600" dirty="0"/>
              <a:t> </a:t>
            </a:r>
            <a:r>
              <a:rPr lang="fr-FR" sz="1600" dirty="0" err="1"/>
              <a:t>included</a:t>
            </a:r>
            <a:r>
              <a:rPr lang="fr-FR" sz="1600" dirty="0"/>
              <a:t> in the </a:t>
            </a:r>
            <a:r>
              <a:rPr lang="fr-FR" sz="1600" dirty="0" err="1"/>
              <a:t>WHO’s</a:t>
            </a:r>
            <a:r>
              <a:rPr lang="fr-FR" sz="1600" dirty="0"/>
              <a:t> NTD portfolio:</a:t>
            </a:r>
          </a:p>
          <a:p>
            <a:pPr marL="639762" lvl="1" indent="-342900"/>
            <a:r>
              <a:rPr lang="fr-FR" sz="1400" b="1" dirty="0" err="1"/>
              <a:t>Sporotrichosis</a:t>
            </a:r>
            <a:r>
              <a:rPr lang="fr-FR" sz="1400" dirty="0"/>
              <a:t> - </a:t>
            </a:r>
            <a:r>
              <a:rPr lang="fr-FR" sz="1400" dirty="0" err="1"/>
              <a:t>usually</a:t>
            </a:r>
            <a:r>
              <a:rPr lang="fr-FR" sz="1400" dirty="0"/>
              <a:t> a </a:t>
            </a:r>
            <a:r>
              <a:rPr lang="fr-FR" sz="1400" dirty="0" err="1"/>
              <a:t>subcutaneous</a:t>
            </a:r>
            <a:r>
              <a:rPr lang="fr-FR" sz="1400" dirty="0"/>
              <a:t> infection </a:t>
            </a:r>
            <a:r>
              <a:rPr lang="fr-FR" sz="1400" dirty="0" err="1"/>
              <a:t>similar</a:t>
            </a:r>
            <a:r>
              <a:rPr lang="fr-FR" sz="1400" dirty="0"/>
              <a:t> to </a:t>
            </a:r>
            <a:r>
              <a:rPr lang="fr-FR" sz="1400" dirty="0" err="1"/>
              <a:t>chromoblastomycosis</a:t>
            </a:r>
            <a:endParaRPr lang="fr-FR" sz="1400" dirty="0"/>
          </a:p>
          <a:p>
            <a:pPr marL="639762" lvl="1" indent="-342900"/>
            <a:r>
              <a:rPr lang="fr-FR" sz="1400" b="1" dirty="0" err="1"/>
              <a:t>Paracoccidioidomycosis</a:t>
            </a:r>
            <a:r>
              <a:rPr lang="fr-FR" sz="1400" dirty="0"/>
              <a:t> - an </a:t>
            </a:r>
            <a:r>
              <a:rPr lang="fr-FR" sz="1400" dirty="0" err="1"/>
              <a:t>endemic</a:t>
            </a:r>
            <a:r>
              <a:rPr lang="fr-FR" sz="1400" dirty="0"/>
              <a:t> infection of S. America, with a high rate of </a:t>
            </a:r>
            <a:r>
              <a:rPr lang="fr-FR" sz="1400" dirty="0" err="1"/>
              <a:t>serious</a:t>
            </a:r>
            <a:r>
              <a:rPr lang="fr-FR" sz="1400" dirty="0"/>
              <a:t> complications</a:t>
            </a:r>
          </a:p>
          <a:p>
            <a:pPr marL="639762" lvl="1" indent="-342900"/>
            <a:r>
              <a:rPr lang="fr-FR" sz="1400" b="1" dirty="0"/>
              <a:t>Fungal </a:t>
            </a:r>
            <a:r>
              <a:rPr lang="fr-FR" sz="1400" b="1" dirty="0" err="1"/>
              <a:t>keratiti</a:t>
            </a:r>
            <a:r>
              <a:rPr lang="fr-FR" sz="1400" u="sng" dirty="0" err="1"/>
              <a:t>s</a:t>
            </a:r>
            <a:r>
              <a:rPr lang="fr-FR" sz="1400" dirty="0"/>
              <a:t> - a </a:t>
            </a:r>
            <a:r>
              <a:rPr lang="fr-FR" sz="1400" dirty="0" err="1"/>
              <a:t>sight-threatening</a:t>
            </a:r>
            <a:r>
              <a:rPr lang="fr-FR" sz="1400" dirty="0"/>
              <a:t> infection of one </a:t>
            </a:r>
            <a:r>
              <a:rPr lang="fr-FR" sz="1400" dirty="0" err="1"/>
              <a:t>eye</a:t>
            </a:r>
            <a:r>
              <a:rPr lang="fr-FR" sz="1400" dirty="0"/>
              <a:t> </a:t>
            </a:r>
            <a:r>
              <a:rPr lang="fr-FR" sz="1400" dirty="0" err="1"/>
              <a:t>usually</a:t>
            </a:r>
            <a:r>
              <a:rPr lang="fr-FR" sz="1400" dirty="0"/>
              <a:t> </a:t>
            </a:r>
            <a:r>
              <a:rPr lang="fr-FR" sz="1400" dirty="0" err="1"/>
              <a:t>following</a:t>
            </a:r>
            <a:r>
              <a:rPr lang="fr-FR" sz="1400" dirty="0"/>
              <a:t> </a:t>
            </a:r>
            <a:r>
              <a:rPr lang="fr-FR" sz="1400" dirty="0" err="1"/>
              <a:t>eye</a:t>
            </a:r>
            <a:r>
              <a:rPr lang="fr-FR" sz="1400" dirty="0"/>
              <a:t> </a:t>
            </a:r>
            <a:r>
              <a:rPr lang="fr-FR" sz="1400" dirty="0" err="1"/>
              <a:t>injury</a:t>
            </a:r>
            <a:r>
              <a:rPr lang="fr-FR" sz="1400" dirty="0"/>
              <a:t> or contact </a:t>
            </a:r>
            <a:r>
              <a:rPr lang="fr-FR" sz="1400" dirty="0" err="1"/>
              <a:t>lens</a:t>
            </a:r>
            <a:r>
              <a:rPr lang="fr-FR" sz="1400" dirty="0"/>
              <a:t> wear, </a:t>
            </a:r>
            <a:r>
              <a:rPr lang="fr-FR" sz="1400" dirty="0" err="1"/>
              <a:t>which</a:t>
            </a:r>
            <a:r>
              <a:rPr lang="fr-FR" sz="1400" dirty="0"/>
              <a:t> can </a:t>
            </a:r>
            <a:r>
              <a:rPr lang="fr-FR" sz="1400" dirty="0" err="1"/>
              <a:t>result</a:t>
            </a:r>
            <a:r>
              <a:rPr lang="fr-FR" sz="1400" dirty="0"/>
              <a:t> in </a:t>
            </a:r>
            <a:r>
              <a:rPr lang="fr-FR" sz="1400" dirty="0" err="1"/>
              <a:t>loss</a:t>
            </a:r>
            <a:r>
              <a:rPr lang="fr-FR" sz="1400" dirty="0"/>
              <a:t> of the </a:t>
            </a:r>
            <a:r>
              <a:rPr lang="fr-FR" sz="1400" dirty="0" err="1"/>
              <a:t>eyeball</a:t>
            </a:r>
            <a:r>
              <a:rPr lang="fr-FR" sz="1400" dirty="0"/>
              <a:t>.</a:t>
            </a:r>
          </a:p>
          <a:p>
            <a:pPr marL="381000" indent="-342900">
              <a:spcBef>
                <a:spcPts val="1800"/>
              </a:spcBef>
            </a:pPr>
            <a:r>
              <a:rPr lang="fr-FR" b="1" dirty="0">
                <a:solidFill>
                  <a:srgbClr val="5E247C"/>
                </a:solidFill>
              </a:rPr>
              <a:t>Diagnostics </a:t>
            </a:r>
            <a:r>
              <a:rPr lang="fr-FR" b="1" dirty="0" err="1">
                <a:solidFill>
                  <a:srgbClr val="5E247C"/>
                </a:solidFill>
              </a:rPr>
              <a:t>remain</a:t>
            </a:r>
            <a:r>
              <a:rPr lang="fr-FR" b="1" dirty="0">
                <a:solidFill>
                  <a:srgbClr val="5E247C"/>
                </a:solidFill>
              </a:rPr>
              <a:t> a major challenge</a:t>
            </a:r>
          </a:p>
        </p:txBody>
      </p:sp>
      <p:sp>
        <p:nvSpPr>
          <p:cNvPr id="4" name="Titre 3">
            <a:extLst>
              <a:ext uri="{FF2B5EF4-FFF2-40B4-BE49-F238E27FC236}">
                <a16:creationId xmlns:a16="http://schemas.microsoft.com/office/drawing/2014/main" id="{D3D576C4-75DE-B435-A6E0-3344CB83B486}"/>
              </a:ext>
            </a:extLst>
          </p:cNvPr>
          <p:cNvSpPr>
            <a:spLocks noGrp="1"/>
          </p:cNvSpPr>
          <p:nvPr>
            <p:ph type="title"/>
          </p:nvPr>
        </p:nvSpPr>
        <p:spPr/>
        <p:txBody>
          <a:bodyPr/>
          <a:lstStyle/>
          <a:p>
            <a:r>
              <a:rPr lang="fr-FR" dirty="0" err="1"/>
              <a:t>Neglected</a:t>
            </a:r>
            <a:r>
              <a:rPr lang="fr-FR" dirty="0"/>
              <a:t> fungi infections</a:t>
            </a:r>
          </a:p>
        </p:txBody>
      </p:sp>
      <p:sp>
        <p:nvSpPr>
          <p:cNvPr id="6" name="Espace réservé du contenu 5">
            <a:extLst>
              <a:ext uri="{FF2B5EF4-FFF2-40B4-BE49-F238E27FC236}">
                <a16:creationId xmlns:a16="http://schemas.microsoft.com/office/drawing/2014/main" id="{D8210F42-C0AB-AF6F-BDB2-062D95261C62}"/>
              </a:ext>
            </a:extLst>
          </p:cNvPr>
          <p:cNvSpPr>
            <a:spLocks noGrp="1"/>
          </p:cNvSpPr>
          <p:nvPr>
            <p:ph sz="quarter" idx="16"/>
          </p:nvPr>
        </p:nvSpPr>
        <p:spPr/>
        <p:txBody>
          <a:bodyPr/>
          <a:lstStyle/>
          <a:p>
            <a:r>
              <a:rPr lang="fr-FR" dirty="0"/>
              <a:t>Rita OLADELE et al., ECCMID</a:t>
            </a:r>
            <a:r>
              <a:rPr lang="fr-FR" baseline="30000" dirty="0"/>
              <a:t>®</a:t>
            </a:r>
            <a:r>
              <a:rPr lang="fr-FR" dirty="0"/>
              <a:t> 2024, Session#SY077</a:t>
            </a:r>
          </a:p>
        </p:txBody>
      </p:sp>
    </p:spTree>
    <p:extLst>
      <p:ext uri="{BB962C8B-B14F-4D97-AF65-F5344CB8AC3E}">
        <p14:creationId xmlns:p14="http://schemas.microsoft.com/office/powerpoint/2010/main" val="24580808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Draft Recommendation: TEE</a:t>
            </a:r>
            <a:endParaRPr lang="fr-F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Catherine LIU et al., ECCMID</a:t>
            </a:r>
            <a:r>
              <a:rPr lang="fr-FR" baseline="30000" dirty="0"/>
              <a:t>®</a:t>
            </a:r>
            <a:r>
              <a:rPr lang="fr-FR" dirty="0"/>
              <a:t> 2024, Session#SY076</a:t>
            </a:r>
          </a:p>
        </p:txBody>
      </p:sp>
      <p:sp>
        <p:nvSpPr>
          <p:cNvPr id="3" name="Espace réservé du texte 11">
            <a:extLst>
              <a:ext uri="{FF2B5EF4-FFF2-40B4-BE49-F238E27FC236}">
                <a16:creationId xmlns:a16="http://schemas.microsoft.com/office/drawing/2014/main" id="{8F3155C0-F79B-7305-0F1A-559E1873B750}"/>
              </a:ext>
            </a:extLst>
          </p:cNvPr>
          <p:cNvSpPr txBox="1">
            <a:spLocks/>
          </p:cNvSpPr>
          <p:nvPr/>
        </p:nvSpPr>
        <p:spPr>
          <a:xfrm>
            <a:off x="960438" y="956276"/>
            <a:ext cx="11104562" cy="286461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
                <a:srgbClr val="5E247C"/>
              </a:buClr>
              <a:buSzPct val="100000"/>
              <a:buFont typeface="+mj-lt"/>
              <a:buAutoNum type="arabicPeriod" startAt="2"/>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The panel suggests the use of TEE in adults with SAB who have an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indeterminate</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 TTE or negative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low quality</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 TTE. </a:t>
            </a:r>
            <a:b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b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342900" marR="0" lvl="0" indent="-342900" algn="l" defTabSz="914400" rtl="0" eaLnBrk="1" fontAlgn="auto" latinLnBrk="0" hangingPunct="1">
              <a:lnSpc>
                <a:spcPct val="90000"/>
              </a:lnSpc>
              <a:spcBef>
                <a:spcPts val="4200"/>
              </a:spcBef>
              <a:spcAft>
                <a:spcPts val="0"/>
              </a:spcAft>
              <a:buClr>
                <a:srgbClr val="5E247C"/>
              </a:buClr>
              <a:buSzPct val="100000"/>
              <a:buFont typeface="+mj-lt"/>
              <a:buAutoNum type="arabicPeriod" startAt="2"/>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The panel suggests that TEE may not be necessary in adults with SAB at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low risk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of IE and who have negative good quality TTE. </a:t>
            </a:r>
            <a:b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b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342900" marR="0" lvl="0" indent="-342900" algn="l" defTabSz="914400" rtl="0" eaLnBrk="1" fontAlgn="auto" latinLnBrk="0" hangingPunct="1">
              <a:lnSpc>
                <a:spcPct val="90000"/>
              </a:lnSpc>
              <a:spcBef>
                <a:spcPts val="1000"/>
              </a:spcBef>
              <a:spcAft>
                <a:spcPts val="0"/>
              </a:spcAft>
              <a:buClr>
                <a:srgbClr val="5E247C"/>
              </a:buClr>
              <a:buSzPct val="100000"/>
              <a:buFont typeface="+mj-lt"/>
              <a:buAutoNum type="arabicPeriod" startAt="2"/>
              <a:tabLst/>
              <a:defRPr/>
            </a:pPr>
            <a:endPar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342900" marR="0" lvl="0" indent="-342900" algn="l" defTabSz="914400" rtl="0" eaLnBrk="1" fontAlgn="auto" latinLnBrk="0" hangingPunct="1">
              <a:lnSpc>
                <a:spcPct val="90000"/>
              </a:lnSpc>
              <a:spcBef>
                <a:spcPts val="1000"/>
              </a:spcBef>
              <a:spcAft>
                <a:spcPts val="0"/>
              </a:spcAft>
              <a:buClr>
                <a:srgbClr val="5E247C"/>
              </a:buClr>
              <a:buSzPct val="100000"/>
              <a:buFont typeface="+mj-lt"/>
              <a:buAutoNum type="arabicPeriod" startAt="2"/>
              <a:tabLst/>
              <a:defRPr/>
            </a:pPr>
            <a:endPar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6033170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B196C19-7A90-6598-A137-0AED5C4CF2D1}"/>
              </a:ext>
            </a:extLst>
          </p:cNvPr>
          <p:cNvSpPr>
            <a:spLocks noGrp="1"/>
          </p:cNvSpPr>
          <p:nvPr>
            <p:ph type="body" sz="quarter" idx="15"/>
          </p:nvPr>
        </p:nvSpPr>
        <p:spPr>
          <a:xfrm>
            <a:off x="1151903" y="1162874"/>
            <a:ext cx="5119011" cy="4232275"/>
          </a:xfrm>
        </p:spPr>
        <p:txBody>
          <a:bodyPr/>
          <a:lstStyle/>
          <a:p>
            <a:r>
              <a:rPr lang="fr-FR" dirty="0"/>
              <a:t>~12.5% institutions </a:t>
            </a:r>
            <a:r>
              <a:rPr lang="fr-FR" dirty="0" err="1"/>
              <a:t>fulfilled</a:t>
            </a:r>
            <a:r>
              <a:rPr lang="fr-FR" dirty="0"/>
              <a:t> the minimum </a:t>
            </a:r>
            <a:r>
              <a:rPr lang="fr-FR" dirty="0" err="1"/>
              <a:t>laboratory</a:t>
            </a:r>
            <a:r>
              <a:rPr lang="fr-FR" dirty="0"/>
              <a:t> </a:t>
            </a:r>
            <a:r>
              <a:rPr lang="fr-FR" dirty="0" err="1"/>
              <a:t>requirements</a:t>
            </a:r>
            <a:r>
              <a:rPr lang="fr-FR" dirty="0"/>
              <a:t> for ECMM Excellence Center </a:t>
            </a:r>
            <a:r>
              <a:rPr lang="fr-FR" dirty="0" err="1"/>
              <a:t>blue</a:t>
            </a:r>
            <a:r>
              <a:rPr lang="fr-FR" dirty="0"/>
              <a:t> </a:t>
            </a:r>
            <a:r>
              <a:rPr lang="fr-FR" dirty="0" err="1"/>
              <a:t>status</a:t>
            </a:r>
            <a:endParaRPr lang="fr-FR" dirty="0"/>
          </a:p>
          <a:p>
            <a:pPr>
              <a:spcBef>
                <a:spcPts val="1800"/>
              </a:spcBef>
            </a:pPr>
            <a:r>
              <a:rPr lang="fr-FR" b="1" dirty="0"/>
              <a:t>Challenges </a:t>
            </a:r>
          </a:p>
          <a:p>
            <a:pPr lvl="1"/>
            <a:r>
              <a:rPr lang="fr-FR" dirty="0"/>
              <a:t>Low </a:t>
            </a:r>
            <a:r>
              <a:rPr lang="fr-FR" dirty="0" err="1"/>
              <a:t>access</a:t>
            </a:r>
            <a:r>
              <a:rPr lang="fr-FR" dirty="0"/>
              <a:t> to:</a:t>
            </a:r>
          </a:p>
          <a:p>
            <a:pPr lvl="2"/>
            <a:r>
              <a:rPr lang="fr-FR" dirty="0"/>
              <a:t>AST for </a:t>
            </a:r>
            <a:r>
              <a:rPr lang="fr-FR" dirty="0" err="1"/>
              <a:t>both</a:t>
            </a:r>
            <a:r>
              <a:rPr lang="fr-FR" dirty="0"/>
              <a:t> </a:t>
            </a:r>
            <a:r>
              <a:rPr lang="fr-FR" dirty="0" err="1"/>
              <a:t>yeasts</a:t>
            </a:r>
            <a:r>
              <a:rPr lang="fr-FR" dirty="0"/>
              <a:t> and </a:t>
            </a:r>
            <a:r>
              <a:rPr lang="fr-FR" dirty="0" err="1"/>
              <a:t>moulds</a:t>
            </a:r>
            <a:r>
              <a:rPr lang="fr-FR" dirty="0"/>
              <a:t> (~30% of institutions)</a:t>
            </a:r>
          </a:p>
          <a:p>
            <a:pPr lvl="2"/>
            <a:r>
              <a:rPr lang="fr-FR" i="1" dirty="0"/>
              <a:t>Aspergillus spp</a:t>
            </a:r>
            <a:r>
              <a:rPr lang="fr-FR" dirty="0"/>
              <a:t> </a:t>
            </a:r>
            <a:r>
              <a:rPr lang="fr-FR" dirty="0" err="1"/>
              <a:t>antigen</a:t>
            </a:r>
            <a:r>
              <a:rPr lang="fr-FR" dirty="0"/>
              <a:t> </a:t>
            </a:r>
            <a:r>
              <a:rPr lang="fr-FR" dirty="0" err="1"/>
              <a:t>detection</a:t>
            </a:r>
            <a:r>
              <a:rPr lang="fr-FR" dirty="0"/>
              <a:t> (~47.5%)</a:t>
            </a:r>
          </a:p>
          <a:p>
            <a:pPr lvl="2"/>
            <a:r>
              <a:rPr lang="fr-FR" dirty="0" err="1"/>
              <a:t>Acess</a:t>
            </a:r>
            <a:r>
              <a:rPr lang="fr-FR" dirty="0"/>
              <a:t> to </a:t>
            </a:r>
            <a:r>
              <a:rPr lang="fr-FR" dirty="0" err="1"/>
              <a:t>level</a:t>
            </a:r>
            <a:r>
              <a:rPr lang="fr-FR" dirty="0"/>
              <a:t> 2/3 </a:t>
            </a:r>
            <a:r>
              <a:rPr lang="fr-FR" dirty="0" err="1"/>
              <a:t>biosafety</a:t>
            </a:r>
            <a:r>
              <a:rPr lang="fr-FR" dirty="0"/>
              <a:t>??</a:t>
            </a:r>
          </a:p>
          <a:p>
            <a:pPr lvl="2"/>
            <a:r>
              <a:rPr lang="fr-FR" dirty="0">
                <a:solidFill>
                  <a:srgbClr val="5E247C"/>
                </a:solidFill>
              </a:rPr>
              <a:t>« </a:t>
            </a:r>
            <a:r>
              <a:rPr lang="fr-FR" dirty="0" err="1">
                <a:solidFill>
                  <a:srgbClr val="5E247C"/>
                </a:solidFill>
              </a:rPr>
              <a:t>Although</a:t>
            </a:r>
            <a:r>
              <a:rPr lang="fr-FR" dirty="0">
                <a:solidFill>
                  <a:srgbClr val="5E247C"/>
                </a:solidFill>
              </a:rPr>
              <a:t> South </a:t>
            </a:r>
            <a:r>
              <a:rPr lang="fr-FR" dirty="0" err="1">
                <a:solidFill>
                  <a:srgbClr val="5E247C"/>
                </a:solidFill>
              </a:rPr>
              <a:t>Africa</a:t>
            </a:r>
            <a:r>
              <a:rPr lang="fr-FR" dirty="0">
                <a:solidFill>
                  <a:srgbClr val="5E247C"/>
                </a:solidFill>
              </a:rPr>
              <a:t> </a:t>
            </a:r>
            <a:r>
              <a:rPr lang="fr-FR" dirty="0" err="1">
                <a:solidFill>
                  <a:srgbClr val="5E247C"/>
                </a:solidFill>
              </a:rPr>
              <a:t>is</a:t>
            </a:r>
            <a:r>
              <a:rPr lang="fr-FR" dirty="0">
                <a:solidFill>
                  <a:srgbClr val="5E247C"/>
                </a:solidFill>
              </a:rPr>
              <a:t> the </a:t>
            </a:r>
            <a:r>
              <a:rPr lang="fr-FR" dirty="0" err="1">
                <a:solidFill>
                  <a:srgbClr val="5E247C"/>
                </a:solidFill>
              </a:rPr>
              <a:t>only</a:t>
            </a:r>
            <a:r>
              <a:rPr lang="fr-FR" dirty="0">
                <a:solidFill>
                  <a:srgbClr val="5E247C"/>
                </a:solidFill>
              </a:rPr>
              <a:t> </a:t>
            </a:r>
            <a:r>
              <a:rPr lang="fr-FR" dirty="0" err="1">
                <a:solidFill>
                  <a:srgbClr val="5E247C"/>
                </a:solidFill>
              </a:rPr>
              <a:t>African</a:t>
            </a:r>
            <a:r>
              <a:rPr lang="fr-FR" dirty="0">
                <a:solidFill>
                  <a:srgbClr val="5E247C"/>
                </a:solidFill>
              </a:rPr>
              <a:t> country with a surveillance system for </a:t>
            </a:r>
            <a:r>
              <a:rPr lang="fr-FR" dirty="0" err="1">
                <a:solidFill>
                  <a:srgbClr val="5E247C"/>
                </a:solidFill>
              </a:rPr>
              <a:t>fungal</a:t>
            </a:r>
            <a:r>
              <a:rPr lang="fr-FR" dirty="0">
                <a:solidFill>
                  <a:srgbClr val="5E247C"/>
                </a:solidFill>
              </a:rPr>
              <a:t> infections and a national </a:t>
            </a:r>
            <a:r>
              <a:rPr lang="fr-FR" dirty="0" err="1">
                <a:solidFill>
                  <a:srgbClr val="5E247C"/>
                </a:solidFill>
              </a:rPr>
              <a:t>mycology</a:t>
            </a:r>
            <a:r>
              <a:rPr lang="fr-FR" dirty="0">
                <a:solidFill>
                  <a:srgbClr val="5E247C"/>
                </a:solidFill>
              </a:rPr>
              <a:t> </a:t>
            </a:r>
            <a:r>
              <a:rPr lang="fr-FR" dirty="0" err="1">
                <a:solidFill>
                  <a:srgbClr val="5E247C"/>
                </a:solidFill>
              </a:rPr>
              <a:t>reference</a:t>
            </a:r>
            <a:r>
              <a:rPr lang="fr-FR" dirty="0">
                <a:solidFill>
                  <a:srgbClr val="5E247C"/>
                </a:solidFill>
              </a:rPr>
              <a:t> </a:t>
            </a:r>
            <a:r>
              <a:rPr lang="fr-FR" dirty="0" err="1">
                <a:solidFill>
                  <a:srgbClr val="5E247C"/>
                </a:solidFill>
              </a:rPr>
              <a:t>laboratory</a:t>
            </a:r>
            <a:r>
              <a:rPr lang="fr-FR" dirty="0">
                <a:solidFill>
                  <a:srgbClr val="5E247C"/>
                </a:solidFill>
              </a:rPr>
              <a:t>, none of the </a:t>
            </a:r>
            <a:r>
              <a:rPr lang="fr-FR" dirty="0" err="1">
                <a:solidFill>
                  <a:srgbClr val="5E247C"/>
                </a:solidFill>
              </a:rPr>
              <a:t>responders</a:t>
            </a:r>
            <a:r>
              <a:rPr lang="fr-FR" dirty="0">
                <a:solidFill>
                  <a:srgbClr val="5E247C"/>
                </a:solidFill>
              </a:rPr>
              <a:t> from </a:t>
            </a:r>
            <a:r>
              <a:rPr lang="fr-FR" dirty="0" err="1">
                <a:solidFill>
                  <a:srgbClr val="5E247C"/>
                </a:solidFill>
              </a:rPr>
              <a:t>this</a:t>
            </a:r>
            <a:r>
              <a:rPr lang="fr-FR" dirty="0">
                <a:solidFill>
                  <a:srgbClr val="5E247C"/>
                </a:solidFill>
              </a:rPr>
              <a:t> country </a:t>
            </a:r>
            <a:r>
              <a:rPr lang="fr-FR" dirty="0" err="1">
                <a:solidFill>
                  <a:srgbClr val="5E247C"/>
                </a:solidFill>
              </a:rPr>
              <a:t>performed</a:t>
            </a:r>
            <a:r>
              <a:rPr lang="fr-FR" dirty="0">
                <a:solidFill>
                  <a:srgbClr val="5E247C"/>
                </a:solidFill>
              </a:rPr>
              <a:t> an </a:t>
            </a:r>
            <a:r>
              <a:rPr lang="fr-FR" dirty="0" err="1">
                <a:solidFill>
                  <a:srgbClr val="5E247C"/>
                </a:solidFill>
              </a:rPr>
              <a:t>antigen</a:t>
            </a:r>
            <a:r>
              <a:rPr lang="fr-FR" dirty="0">
                <a:solidFill>
                  <a:srgbClr val="5E247C"/>
                </a:solidFill>
              </a:rPr>
              <a:t> ELISA for </a:t>
            </a:r>
            <a:r>
              <a:rPr lang="fr-FR" i="1" dirty="0">
                <a:solidFill>
                  <a:srgbClr val="5E247C"/>
                </a:solidFill>
              </a:rPr>
              <a:t>Aspergillus</a:t>
            </a:r>
            <a:r>
              <a:rPr lang="fr-FR" dirty="0">
                <a:solidFill>
                  <a:srgbClr val="5E247C"/>
                </a:solidFill>
              </a:rPr>
              <a:t> spp or </a:t>
            </a:r>
            <a:r>
              <a:rPr lang="fr-FR" dirty="0" err="1">
                <a:solidFill>
                  <a:srgbClr val="5E247C"/>
                </a:solidFill>
              </a:rPr>
              <a:t>equivalent</a:t>
            </a:r>
            <a:r>
              <a:rPr lang="fr-FR" dirty="0">
                <a:solidFill>
                  <a:srgbClr val="5E247C"/>
                </a:solidFill>
              </a:rPr>
              <a:t> </a:t>
            </a:r>
            <a:r>
              <a:rPr lang="fr-FR" dirty="0" err="1">
                <a:solidFill>
                  <a:srgbClr val="5E247C"/>
                </a:solidFill>
              </a:rPr>
              <a:t>essays</a:t>
            </a:r>
            <a:r>
              <a:rPr lang="fr-FR" dirty="0">
                <a:solidFill>
                  <a:srgbClr val="5E247C"/>
                </a:solidFill>
              </a:rPr>
              <a:t> »</a:t>
            </a:r>
          </a:p>
        </p:txBody>
      </p:sp>
      <p:sp>
        <p:nvSpPr>
          <p:cNvPr id="9" name="Espace réservé du texte 8">
            <a:extLst>
              <a:ext uri="{FF2B5EF4-FFF2-40B4-BE49-F238E27FC236}">
                <a16:creationId xmlns:a16="http://schemas.microsoft.com/office/drawing/2014/main" id="{A943830B-4996-AC05-02B2-F2733CA359F0}"/>
              </a:ext>
            </a:extLst>
          </p:cNvPr>
          <p:cNvSpPr>
            <a:spLocks noGrp="1"/>
          </p:cNvSpPr>
          <p:nvPr>
            <p:ph type="body" sz="quarter" idx="19"/>
          </p:nvPr>
        </p:nvSpPr>
        <p:spPr>
          <a:xfrm>
            <a:off x="960193" y="5807676"/>
            <a:ext cx="7135965" cy="380176"/>
          </a:xfrm>
        </p:spPr>
        <p:txBody>
          <a:bodyPr/>
          <a:lstStyle/>
          <a:p>
            <a:r>
              <a:rPr lang="fr-FR" dirty="0" err="1"/>
              <a:t>Driemeyer</a:t>
            </a:r>
            <a:r>
              <a:rPr lang="fr-FR" dirty="0"/>
              <a:t> C, </a:t>
            </a:r>
            <a:r>
              <a:rPr lang="fr-FR" dirty="0" err="1"/>
              <a:t>Falci</a:t>
            </a:r>
            <a:r>
              <a:rPr lang="fr-FR" dirty="0"/>
              <a:t> DR, </a:t>
            </a:r>
            <a:r>
              <a:rPr lang="fr-FR" dirty="0" err="1"/>
              <a:t>Oladele</a:t>
            </a:r>
            <a:r>
              <a:rPr lang="fr-FR" dirty="0"/>
              <a:t> RO, </a:t>
            </a:r>
            <a:r>
              <a:rPr lang="fr-FR" dirty="0" err="1"/>
              <a:t>Bongomin</a:t>
            </a:r>
            <a:r>
              <a:rPr lang="fr-FR" dirty="0"/>
              <a:t> F, </a:t>
            </a:r>
            <a:r>
              <a:rPr lang="fr-FR" dirty="0" err="1"/>
              <a:t>Ocansey</a:t>
            </a:r>
            <a:r>
              <a:rPr lang="fr-FR" dirty="0"/>
              <a:t> BK et al. Lancet Microbe. 2022 Jun; 3(6):e464-e470</a:t>
            </a:r>
          </a:p>
        </p:txBody>
      </p:sp>
      <p:sp>
        <p:nvSpPr>
          <p:cNvPr id="4" name="Titre 3">
            <a:extLst>
              <a:ext uri="{FF2B5EF4-FFF2-40B4-BE49-F238E27FC236}">
                <a16:creationId xmlns:a16="http://schemas.microsoft.com/office/drawing/2014/main" id="{D3D576C4-75DE-B435-A6E0-3344CB83B486}"/>
              </a:ext>
            </a:extLst>
          </p:cNvPr>
          <p:cNvSpPr>
            <a:spLocks noGrp="1"/>
          </p:cNvSpPr>
          <p:nvPr>
            <p:ph type="title"/>
          </p:nvPr>
        </p:nvSpPr>
        <p:spPr>
          <a:xfrm>
            <a:off x="960194" y="7750"/>
            <a:ext cx="11104990" cy="719166"/>
          </a:xfrm>
        </p:spPr>
        <p:txBody>
          <a:bodyPr/>
          <a:lstStyle/>
          <a:p>
            <a:r>
              <a:rPr lang="fr-FR" dirty="0"/>
              <a:t>The state of clinical </a:t>
            </a:r>
            <a:r>
              <a:rPr lang="fr-FR" dirty="0" err="1"/>
              <a:t>mycology</a:t>
            </a:r>
            <a:r>
              <a:rPr lang="fr-FR" dirty="0"/>
              <a:t> in </a:t>
            </a:r>
            <a:r>
              <a:rPr lang="fr-FR" dirty="0" err="1"/>
              <a:t>Africa</a:t>
            </a:r>
            <a:endParaRPr lang="fr-FR" dirty="0"/>
          </a:p>
        </p:txBody>
      </p:sp>
      <p:sp>
        <p:nvSpPr>
          <p:cNvPr id="7" name="Espace réservé du contenu 6">
            <a:extLst>
              <a:ext uri="{FF2B5EF4-FFF2-40B4-BE49-F238E27FC236}">
                <a16:creationId xmlns:a16="http://schemas.microsoft.com/office/drawing/2014/main" id="{14482715-0D44-EF33-87A3-34E5F7153B35}"/>
              </a:ext>
            </a:extLst>
          </p:cNvPr>
          <p:cNvSpPr>
            <a:spLocks noGrp="1"/>
          </p:cNvSpPr>
          <p:nvPr>
            <p:ph sz="quarter" idx="16"/>
          </p:nvPr>
        </p:nvSpPr>
        <p:spPr/>
        <p:txBody>
          <a:bodyPr/>
          <a:lstStyle/>
          <a:p>
            <a:r>
              <a:rPr lang="fr-FR" dirty="0"/>
              <a:t>Rita OLADELE et al., ECCMID</a:t>
            </a:r>
            <a:r>
              <a:rPr lang="fr-FR" baseline="30000" dirty="0"/>
              <a:t>®</a:t>
            </a:r>
            <a:r>
              <a:rPr lang="fr-FR" dirty="0"/>
              <a:t> 2024, Session#SY077</a:t>
            </a:r>
          </a:p>
        </p:txBody>
      </p:sp>
      <p:pic>
        <p:nvPicPr>
          <p:cNvPr id="13" name="Image 12" descr="Une image contenant texte, capture d’écran, carte, Police&#10;&#10;Description générée automatiquement">
            <a:extLst>
              <a:ext uri="{FF2B5EF4-FFF2-40B4-BE49-F238E27FC236}">
                <a16:creationId xmlns:a16="http://schemas.microsoft.com/office/drawing/2014/main" id="{7C5CFE2F-EC45-FA3F-FCA1-D1B946CD29D4}"/>
              </a:ext>
            </a:extLst>
          </p:cNvPr>
          <p:cNvPicPr>
            <a:picLocks noChangeAspect="1"/>
          </p:cNvPicPr>
          <p:nvPr/>
        </p:nvPicPr>
        <p:blipFill rotWithShape="1">
          <a:blip r:embed="rId2"/>
          <a:srcRect l="68423" t="10609" r="4773" b="42395"/>
          <a:stretch/>
        </p:blipFill>
        <p:spPr>
          <a:xfrm>
            <a:off x="8080884" y="975448"/>
            <a:ext cx="2104918" cy="2094183"/>
          </a:xfrm>
          <a:prstGeom prst="rect">
            <a:avLst/>
          </a:prstGeom>
        </p:spPr>
      </p:pic>
      <p:grpSp>
        <p:nvGrpSpPr>
          <p:cNvPr id="66" name="Groupe 65">
            <a:extLst>
              <a:ext uri="{FF2B5EF4-FFF2-40B4-BE49-F238E27FC236}">
                <a16:creationId xmlns:a16="http://schemas.microsoft.com/office/drawing/2014/main" id="{CB25D907-7E5E-EC4D-924C-9379A4D373AB}"/>
              </a:ext>
            </a:extLst>
          </p:cNvPr>
          <p:cNvGrpSpPr/>
          <p:nvPr/>
        </p:nvGrpSpPr>
        <p:grpSpPr>
          <a:xfrm>
            <a:off x="6531567" y="3362740"/>
            <a:ext cx="5376710" cy="2444936"/>
            <a:chOff x="6890382" y="3548178"/>
            <a:chExt cx="5376710" cy="2444936"/>
          </a:xfrm>
        </p:grpSpPr>
        <p:sp>
          <p:nvSpPr>
            <p:cNvPr id="17" name="Rectangle à coins arrondis 10">
              <a:extLst>
                <a:ext uri="{FF2B5EF4-FFF2-40B4-BE49-F238E27FC236}">
                  <a16:creationId xmlns:a16="http://schemas.microsoft.com/office/drawing/2014/main" id="{4BAF5475-5E8F-519A-F182-6575275DC4F3}"/>
                </a:ext>
              </a:extLst>
            </p:cNvPr>
            <p:cNvSpPr/>
            <p:nvPr/>
          </p:nvSpPr>
          <p:spPr>
            <a:xfrm>
              <a:off x="6890382" y="3677467"/>
              <a:ext cx="5174618" cy="231564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8" name="ZoneTexte 17">
              <a:extLst>
                <a:ext uri="{FF2B5EF4-FFF2-40B4-BE49-F238E27FC236}">
                  <a16:creationId xmlns:a16="http://schemas.microsoft.com/office/drawing/2014/main" id="{AB6E03C8-3F91-F4A6-4CCD-7BFCBE3E4D0D}"/>
                </a:ext>
              </a:extLst>
            </p:cNvPr>
            <p:cNvSpPr txBox="1"/>
            <p:nvPr/>
          </p:nvSpPr>
          <p:spPr>
            <a:xfrm>
              <a:off x="7017252" y="3548178"/>
              <a:ext cx="3295979" cy="246221"/>
            </a:xfrm>
            <a:prstGeom prst="rect">
              <a:avLst/>
            </a:prstGeom>
            <a:solidFill>
              <a:schemeClr val="bg1"/>
            </a:solidFill>
            <a:ln>
              <a:noFill/>
            </a:ln>
          </p:spPr>
          <p:txBody>
            <a:bodyPr wrap="square" rtlCol="0" anchor="ctr">
              <a:spAutoFit/>
            </a:bodyPr>
            <a:lstStyle/>
            <a:p>
              <a:r>
                <a:rPr lang="fr-FR" sz="1000" b="1" dirty="0" err="1">
                  <a:solidFill>
                    <a:srgbClr val="000000"/>
                  </a:solidFill>
                  <a:latin typeface="Arial" panose="020B0604020202020204" pitchFamily="34" charset="0"/>
                  <a:cs typeface="Arial" panose="020B0604020202020204" pitchFamily="34" charset="0"/>
                </a:rPr>
                <a:t>Antigen</a:t>
              </a:r>
              <a:r>
                <a:rPr lang="fr-FR" sz="1000" b="1" dirty="0">
                  <a:solidFill>
                    <a:srgbClr val="000000"/>
                  </a:solidFill>
                  <a:latin typeface="Arial" panose="020B0604020202020204" pitchFamily="34" charset="0"/>
                  <a:cs typeface="Arial" panose="020B0604020202020204" pitchFamily="34" charset="0"/>
                </a:rPr>
                <a:t> </a:t>
              </a:r>
              <a:r>
                <a:rPr lang="fr-FR" sz="1000" b="1" dirty="0" err="1">
                  <a:solidFill>
                    <a:srgbClr val="000000"/>
                  </a:solidFill>
                  <a:latin typeface="Arial" panose="020B0604020202020204" pitchFamily="34" charset="0"/>
                  <a:cs typeface="Arial" panose="020B0604020202020204" pitchFamily="34" charset="0"/>
                </a:rPr>
                <a:t>detection</a:t>
              </a:r>
              <a:r>
                <a:rPr lang="fr-FR" sz="1000" b="1" dirty="0">
                  <a:solidFill>
                    <a:srgbClr val="000000"/>
                  </a:solidFill>
                  <a:latin typeface="Arial" panose="020B0604020202020204" pitchFamily="34" charset="0"/>
                  <a:cs typeface="Arial" panose="020B0604020202020204" pitchFamily="34" charset="0"/>
                </a:rPr>
                <a:t> </a:t>
              </a:r>
              <a:r>
                <a:rPr lang="fr-FR" sz="1000" b="1" dirty="0" err="1">
                  <a:solidFill>
                    <a:srgbClr val="000000"/>
                  </a:solidFill>
                  <a:latin typeface="Arial" panose="020B0604020202020204" pitchFamily="34" charset="0"/>
                  <a:cs typeface="Arial" panose="020B0604020202020204" pitchFamily="34" charset="0"/>
                </a:rPr>
                <a:t>availability</a:t>
              </a:r>
              <a:r>
                <a:rPr lang="fr-FR" sz="1000" b="1" dirty="0">
                  <a:solidFill>
                    <a:srgbClr val="000000"/>
                  </a:solidFill>
                  <a:latin typeface="Arial" panose="020B0604020202020204" pitchFamily="34" charset="0"/>
                  <a:cs typeface="Arial" panose="020B0604020202020204" pitchFamily="34" charset="0"/>
                </a:rPr>
                <a:t> in </a:t>
              </a:r>
              <a:r>
                <a:rPr lang="fr-FR" sz="1000" b="1" dirty="0" err="1">
                  <a:solidFill>
                    <a:srgbClr val="000000"/>
                  </a:solidFill>
                  <a:latin typeface="Arial" panose="020B0604020202020204" pitchFamily="34" charset="0"/>
                  <a:cs typeface="Arial" panose="020B0604020202020204" pitchFamily="34" charset="0"/>
                </a:rPr>
                <a:t>African</a:t>
              </a:r>
              <a:r>
                <a:rPr lang="fr-FR" sz="1000" b="1" dirty="0">
                  <a:solidFill>
                    <a:srgbClr val="000000"/>
                  </a:solidFill>
                  <a:latin typeface="Arial" panose="020B0604020202020204" pitchFamily="34" charset="0"/>
                  <a:cs typeface="Arial" panose="020B0604020202020204" pitchFamily="34" charset="0"/>
                </a:rPr>
                <a:t> institutions</a:t>
              </a:r>
            </a:p>
          </p:txBody>
        </p:sp>
        <p:grpSp>
          <p:nvGrpSpPr>
            <p:cNvPr id="61" name="Groupe 60">
              <a:extLst>
                <a:ext uri="{FF2B5EF4-FFF2-40B4-BE49-F238E27FC236}">
                  <a16:creationId xmlns:a16="http://schemas.microsoft.com/office/drawing/2014/main" id="{1534A468-29CB-D36B-FE0A-81E931B7834D}"/>
                </a:ext>
              </a:extLst>
            </p:cNvPr>
            <p:cNvGrpSpPr/>
            <p:nvPr/>
          </p:nvGrpSpPr>
          <p:grpSpPr>
            <a:xfrm>
              <a:off x="6961633" y="3899572"/>
              <a:ext cx="5305459" cy="2093542"/>
              <a:chOff x="6961634" y="4094310"/>
              <a:chExt cx="5305459" cy="2093542"/>
            </a:xfrm>
          </p:grpSpPr>
          <p:graphicFrame>
            <p:nvGraphicFramePr>
              <p:cNvPr id="20" name="Graphique 19">
                <a:extLst>
                  <a:ext uri="{FF2B5EF4-FFF2-40B4-BE49-F238E27FC236}">
                    <a16:creationId xmlns:a16="http://schemas.microsoft.com/office/drawing/2014/main" id="{DD99CBF9-D6E1-A34C-7DA9-99C36098464C}"/>
                  </a:ext>
                </a:extLst>
              </p:cNvPr>
              <p:cNvGraphicFramePr/>
              <p:nvPr/>
            </p:nvGraphicFramePr>
            <p:xfrm>
              <a:off x="6961634" y="4094310"/>
              <a:ext cx="5305459" cy="2093542"/>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 Box 4">
                <a:extLst>
                  <a:ext uri="{FF2B5EF4-FFF2-40B4-BE49-F238E27FC236}">
                    <a16:creationId xmlns:a16="http://schemas.microsoft.com/office/drawing/2014/main" id="{F5913BD3-D337-5673-4FFA-9D538D54E4F0}"/>
                  </a:ext>
                </a:extLst>
              </p:cNvPr>
              <p:cNvSpPr txBox="1">
                <a:spLocks noChangeArrowheads="1"/>
              </p:cNvSpPr>
              <p:nvPr/>
            </p:nvSpPr>
            <p:spPr bwMode="auto">
              <a:xfrm rot="16200000">
                <a:off x="6658731" y="4845997"/>
                <a:ext cx="921757" cy="20005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700" dirty="0">
                    <a:solidFill>
                      <a:srgbClr val="FFFFFF">
                        <a:lumMod val="50000"/>
                      </a:srgbClr>
                    </a:solidFill>
                    <a:latin typeface="Arial"/>
                    <a:ea typeface="+mn-ea"/>
                    <a:cs typeface="Arial"/>
                  </a:rPr>
                  <a:t>Proportion (%)</a:t>
                </a:r>
              </a:p>
            </p:txBody>
          </p:sp>
          <p:grpSp>
            <p:nvGrpSpPr>
              <p:cNvPr id="40" name="Groupe 39">
                <a:extLst>
                  <a:ext uri="{FF2B5EF4-FFF2-40B4-BE49-F238E27FC236}">
                    <a16:creationId xmlns:a16="http://schemas.microsoft.com/office/drawing/2014/main" id="{B7A35035-F174-853D-B8A7-58CDE39EDDF7}"/>
                  </a:ext>
                </a:extLst>
              </p:cNvPr>
              <p:cNvGrpSpPr/>
              <p:nvPr/>
            </p:nvGrpSpPr>
            <p:grpSpPr>
              <a:xfrm>
                <a:off x="7715701" y="4946025"/>
                <a:ext cx="306237" cy="864826"/>
                <a:chOff x="7715701" y="4627200"/>
                <a:chExt cx="306237" cy="1180476"/>
              </a:xfrm>
            </p:grpSpPr>
            <p:sp>
              <p:nvSpPr>
                <p:cNvPr id="26" name="Rectangle 25">
                  <a:extLst>
                    <a:ext uri="{FF2B5EF4-FFF2-40B4-BE49-F238E27FC236}">
                      <a16:creationId xmlns:a16="http://schemas.microsoft.com/office/drawing/2014/main" id="{A2395EB0-5923-9A03-83F9-5CCEB6DB502E}"/>
                    </a:ext>
                  </a:extLst>
                </p:cNvPr>
                <p:cNvSpPr/>
                <p:nvPr/>
              </p:nvSpPr>
              <p:spPr>
                <a:xfrm>
                  <a:off x="7715701" y="4627200"/>
                  <a:ext cx="306237" cy="678305"/>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26">
                  <a:extLst>
                    <a:ext uri="{FF2B5EF4-FFF2-40B4-BE49-F238E27FC236}">
                      <a16:creationId xmlns:a16="http://schemas.microsoft.com/office/drawing/2014/main" id="{C7A647C8-294B-F56E-D64F-9D3942CEA324}"/>
                    </a:ext>
                  </a:extLst>
                </p:cNvPr>
                <p:cNvSpPr/>
                <p:nvPr/>
              </p:nvSpPr>
              <p:spPr>
                <a:xfrm>
                  <a:off x="7715701" y="5305505"/>
                  <a:ext cx="306237" cy="50217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1" name="Groupe 40">
                <a:extLst>
                  <a:ext uri="{FF2B5EF4-FFF2-40B4-BE49-F238E27FC236}">
                    <a16:creationId xmlns:a16="http://schemas.microsoft.com/office/drawing/2014/main" id="{E487D4B9-1E79-962B-5930-D763DBAEC197}"/>
                  </a:ext>
                </a:extLst>
              </p:cNvPr>
              <p:cNvGrpSpPr/>
              <p:nvPr/>
            </p:nvGrpSpPr>
            <p:grpSpPr>
              <a:xfrm>
                <a:off x="8454974" y="4946026"/>
                <a:ext cx="306237" cy="864825"/>
                <a:chOff x="8468176" y="4627201"/>
                <a:chExt cx="306237" cy="1180475"/>
              </a:xfrm>
            </p:grpSpPr>
            <p:sp>
              <p:nvSpPr>
                <p:cNvPr id="28" name="Rectangle 27">
                  <a:extLst>
                    <a:ext uri="{FF2B5EF4-FFF2-40B4-BE49-F238E27FC236}">
                      <a16:creationId xmlns:a16="http://schemas.microsoft.com/office/drawing/2014/main" id="{9214DCFC-4568-E1DB-DAB9-3CF17D8EC021}"/>
                    </a:ext>
                  </a:extLst>
                </p:cNvPr>
                <p:cNvSpPr/>
                <p:nvPr/>
              </p:nvSpPr>
              <p:spPr>
                <a:xfrm>
                  <a:off x="8468176" y="4627201"/>
                  <a:ext cx="306237" cy="105800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Rectangle 28">
                  <a:extLst>
                    <a:ext uri="{FF2B5EF4-FFF2-40B4-BE49-F238E27FC236}">
                      <a16:creationId xmlns:a16="http://schemas.microsoft.com/office/drawing/2014/main" id="{478AF174-C614-D190-FC38-296D6BF1583E}"/>
                    </a:ext>
                  </a:extLst>
                </p:cNvPr>
                <p:cNvSpPr/>
                <p:nvPr/>
              </p:nvSpPr>
              <p:spPr>
                <a:xfrm>
                  <a:off x="8468176" y="5685204"/>
                  <a:ext cx="306237" cy="12247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2" name="Groupe 41">
                <a:extLst>
                  <a:ext uri="{FF2B5EF4-FFF2-40B4-BE49-F238E27FC236}">
                    <a16:creationId xmlns:a16="http://schemas.microsoft.com/office/drawing/2014/main" id="{301B7E8E-CE32-3E59-A03B-986197D9B015}"/>
                  </a:ext>
                </a:extLst>
              </p:cNvPr>
              <p:cNvGrpSpPr/>
              <p:nvPr/>
            </p:nvGrpSpPr>
            <p:grpSpPr>
              <a:xfrm>
                <a:off x="9194247" y="4704652"/>
                <a:ext cx="306237" cy="1106199"/>
                <a:chOff x="9220651" y="4297729"/>
                <a:chExt cx="306237" cy="1509947"/>
              </a:xfrm>
            </p:grpSpPr>
            <p:sp>
              <p:nvSpPr>
                <p:cNvPr id="30" name="Rectangle 29">
                  <a:extLst>
                    <a:ext uri="{FF2B5EF4-FFF2-40B4-BE49-F238E27FC236}">
                      <a16:creationId xmlns:a16="http://schemas.microsoft.com/office/drawing/2014/main" id="{F1369F30-D81A-7BF3-9E60-E82DB5D22A40}"/>
                    </a:ext>
                  </a:extLst>
                </p:cNvPr>
                <p:cNvSpPr/>
                <p:nvPr/>
              </p:nvSpPr>
              <p:spPr>
                <a:xfrm>
                  <a:off x="9220651" y="4297729"/>
                  <a:ext cx="306237" cy="1307956"/>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Rectangle 30">
                  <a:extLst>
                    <a:ext uri="{FF2B5EF4-FFF2-40B4-BE49-F238E27FC236}">
                      <a16:creationId xmlns:a16="http://schemas.microsoft.com/office/drawing/2014/main" id="{F01D42A8-34B2-C6DC-41D9-64D6328FFD30}"/>
                    </a:ext>
                  </a:extLst>
                </p:cNvPr>
                <p:cNvSpPr/>
                <p:nvPr/>
              </p:nvSpPr>
              <p:spPr>
                <a:xfrm>
                  <a:off x="9220651" y="5605685"/>
                  <a:ext cx="306237" cy="20199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43" name="Groupe 42">
                <a:extLst>
                  <a:ext uri="{FF2B5EF4-FFF2-40B4-BE49-F238E27FC236}">
                    <a16:creationId xmlns:a16="http://schemas.microsoft.com/office/drawing/2014/main" id="{58F09E34-188F-AC49-FC21-2FEC23B3DEF1}"/>
                  </a:ext>
                </a:extLst>
              </p:cNvPr>
              <p:cNvGrpSpPr/>
              <p:nvPr/>
            </p:nvGrpSpPr>
            <p:grpSpPr>
              <a:xfrm>
                <a:off x="9933520" y="5179162"/>
                <a:ext cx="306237" cy="631689"/>
                <a:chOff x="9963601" y="4945429"/>
                <a:chExt cx="306237" cy="862247"/>
              </a:xfrm>
            </p:grpSpPr>
            <p:sp>
              <p:nvSpPr>
                <p:cNvPr id="32" name="Rectangle 31">
                  <a:extLst>
                    <a:ext uri="{FF2B5EF4-FFF2-40B4-BE49-F238E27FC236}">
                      <a16:creationId xmlns:a16="http://schemas.microsoft.com/office/drawing/2014/main" id="{A4F2597F-9959-225A-A40B-9B0D40581E5A}"/>
                    </a:ext>
                  </a:extLst>
                </p:cNvPr>
                <p:cNvSpPr/>
                <p:nvPr/>
              </p:nvSpPr>
              <p:spPr>
                <a:xfrm>
                  <a:off x="9963601" y="4945429"/>
                  <a:ext cx="306237" cy="127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Rectangle 32">
                  <a:extLst>
                    <a:ext uri="{FF2B5EF4-FFF2-40B4-BE49-F238E27FC236}">
                      <a16:creationId xmlns:a16="http://schemas.microsoft.com/office/drawing/2014/main" id="{7DEB3319-B771-7B21-B2D8-E8A29AF15100}"/>
                    </a:ext>
                  </a:extLst>
                </p:cNvPr>
                <p:cNvSpPr/>
                <p:nvPr/>
              </p:nvSpPr>
              <p:spPr>
                <a:xfrm>
                  <a:off x="9963601" y="5072429"/>
                  <a:ext cx="306237" cy="735247"/>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4" name="Groupe 43">
                <a:extLst>
                  <a:ext uri="{FF2B5EF4-FFF2-40B4-BE49-F238E27FC236}">
                    <a16:creationId xmlns:a16="http://schemas.microsoft.com/office/drawing/2014/main" id="{19122FA3-4B0D-865F-504C-A23ACCE13101}"/>
                  </a:ext>
                </a:extLst>
              </p:cNvPr>
              <p:cNvGrpSpPr/>
              <p:nvPr/>
            </p:nvGrpSpPr>
            <p:grpSpPr>
              <a:xfrm>
                <a:off x="10672793" y="5155901"/>
                <a:ext cx="306237" cy="654950"/>
                <a:chOff x="10725601" y="4913678"/>
                <a:chExt cx="306237" cy="893998"/>
              </a:xfrm>
            </p:grpSpPr>
            <p:sp>
              <p:nvSpPr>
                <p:cNvPr id="34" name="Rectangle 33">
                  <a:extLst>
                    <a:ext uri="{FF2B5EF4-FFF2-40B4-BE49-F238E27FC236}">
                      <a16:creationId xmlns:a16="http://schemas.microsoft.com/office/drawing/2014/main" id="{6DC941ED-2ADA-0960-4EE9-90EB4CC14D50}"/>
                    </a:ext>
                  </a:extLst>
                </p:cNvPr>
                <p:cNvSpPr/>
                <p:nvPr/>
              </p:nvSpPr>
              <p:spPr>
                <a:xfrm>
                  <a:off x="10725601" y="4913678"/>
                  <a:ext cx="306237" cy="329361"/>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Rectangle 34">
                  <a:extLst>
                    <a:ext uri="{FF2B5EF4-FFF2-40B4-BE49-F238E27FC236}">
                      <a16:creationId xmlns:a16="http://schemas.microsoft.com/office/drawing/2014/main" id="{0DAB010F-800D-8A04-9C35-F2E95E22FB9D}"/>
                    </a:ext>
                  </a:extLst>
                </p:cNvPr>
                <p:cNvSpPr/>
                <p:nvPr/>
              </p:nvSpPr>
              <p:spPr>
                <a:xfrm>
                  <a:off x="10725601" y="5243040"/>
                  <a:ext cx="306237" cy="56463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5" name="Groupe 44">
                <a:extLst>
                  <a:ext uri="{FF2B5EF4-FFF2-40B4-BE49-F238E27FC236}">
                    <a16:creationId xmlns:a16="http://schemas.microsoft.com/office/drawing/2014/main" id="{636F8C37-EF0E-A21A-EF18-02B2D7D812D8}"/>
                  </a:ext>
                </a:extLst>
              </p:cNvPr>
              <p:cNvGrpSpPr/>
              <p:nvPr/>
            </p:nvGrpSpPr>
            <p:grpSpPr>
              <a:xfrm>
                <a:off x="11412066" y="5219885"/>
                <a:ext cx="306237" cy="590965"/>
                <a:chOff x="11474901" y="5001016"/>
                <a:chExt cx="306237" cy="806660"/>
              </a:xfrm>
            </p:grpSpPr>
            <p:sp>
              <p:nvSpPr>
                <p:cNvPr id="36" name="Rectangle 35">
                  <a:extLst>
                    <a:ext uri="{FF2B5EF4-FFF2-40B4-BE49-F238E27FC236}">
                      <a16:creationId xmlns:a16="http://schemas.microsoft.com/office/drawing/2014/main" id="{88C55234-49EF-66FB-A0C3-C10AD2A7D1BF}"/>
                    </a:ext>
                  </a:extLst>
                </p:cNvPr>
                <p:cNvSpPr/>
                <p:nvPr/>
              </p:nvSpPr>
              <p:spPr>
                <a:xfrm>
                  <a:off x="11474901" y="5001016"/>
                  <a:ext cx="306237" cy="373037"/>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Rectangle 36">
                  <a:extLst>
                    <a:ext uri="{FF2B5EF4-FFF2-40B4-BE49-F238E27FC236}">
                      <a16:creationId xmlns:a16="http://schemas.microsoft.com/office/drawing/2014/main" id="{032FBEBF-39AF-EF86-4BB8-8B17615310B1}"/>
                    </a:ext>
                  </a:extLst>
                </p:cNvPr>
                <p:cNvSpPr/>
                <p:nvPr/>
              </p:nvSpPr>
              <p:spPr>
                <a:xfrm>
                  <a:off x="11474901" y="5374054"/>
                  <a:ext cx="306237" cy="43362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39" name="Connecteur droit 38">
                <a:extLst>
                  <a:ext uri="{FF2B5EF4-FFF2-40B4-BE49-F238E27FC236}">
                    <a16:creationId xmlns:a16="http://schemas.microsoft.com/office/drawing/2014/main" id="{07BAE295-41F0-6D7E-A48B-7DEA9703AD79}"/>
                  </a:ext>
                </a:extLst>
              </p:cNvPr>
              <p:cNvCxnSpPr/>
              <p:nvPr/>
            </p:nvCxnSpPr>
            <p:spPr>
              <a:xfrm>
                <a:off x="7458142" y="5811640"/>
                <a:ext cx="4480560"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A9462FDE-A8B5-0B9C-0009-E1A5FB7F9CF6}"/>
                  </a:ext>
                </a:extLst>
              </p:cNvPr>
              <p:cNvCxnSpPr/>
              <p:nvPr/>
            </p:nvCxnSpPr>
            <p:spPr>
              <a:xfrm flipV="1">
                <a:off x="8238456" y="5775325"/>
                <a:ext cx="0" cy="3552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05B5F08A-2F97-8EED-3C01-499F3D6AFC29}"/>
                  </a:ext>
                </a:extLst>
              </p:cNvPr>
              <p:cNvCxnSpPr/>
              <p:nvPr/>
            </p:nvCxnSpPr>
            <p:spPr>
              <a:xfrm flipV="1">
                <a:off x="8977729" y="5775325"/>
                <a:ext cx="0" cy="3552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18761ABA-E740-F5AE-863D-87EB0151B391}"/>
                  </a:ext>
                </a:extLst>
              </p:cNvPr>
              <p:cNvCxnSpPr/>
              <p:nvPr/>
            </p:nvCxnSpPr>
            <p:spPr>
              <a:xfrm flipV="1">
                <a:off x="9717002" y="5775325"/>
                <a:ext cx="0" cy="3552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80A6FD6F-EDB5-55B7-7FE0-91361C3DFDCF}"/>
                  </a:ext>
                </a:extLst>
              </p:cNvPr>
              <p:cNvCxnSpPr/>
              <p:nvPr/>
            </p:nvCxnSpPr>
            <p:spPr>
              <a:xfrm flipV="1">
                <a:off x="10456275" y="5775325"/>
                <a:ext cx="0" cy="3552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D6FB6327-FC16-E306-7727-22515D02438C}"/>
                  </a:ext>
                </a:extLst>
              </p:cNvPr>
              <p:cNvCxnSpPr/>
              <p:nvPr/>
            </p:nvCxnSpPr>
            <p:spPr>
              <a:xfrm flipV="1">
                <a:off x="11195548" y="5775325"/>
                <a:ext cx="0" cy="3552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67327A9A-E61C-00C4-DCBC-C60D157E5CDF}"/>
                  </a:ext>
                </a:extLst>
              </p:cNvPr>
              <p:cNvCxnSpPr/>
              <p:nvPr/>
            </p:nvCxnSpPr>
            <p:spPr>
              <a:xfrm flipV="1">
                <a:off x="11934825" y="5775325"/>
                <a:ext cx="0" cy="3552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3" name="Text Box 4">
                <a:extLst>
                  <a:ext uri="{FF2B5EF4-FFF2-40B4-BE49-F238E27FC236}">
                    <a16:creationId xmlns:a16="http://schemas.microsoft.com/office/drawing/2014/main" id="{A9A9A70D-8EB1-D318-6CD0-7C798F031896}"/>
                  </a:ext>
                </a:extLst>
              </p:cNvPr>
              <p:cNvSpPr txBox="1">
                <a:spLocks noChangeArrowheads="1"/>
              </p:cNvSpPr>
              <p:nvPr/>
            </p:nvSpPr>
            <p:spPr bwMode="auto">
              <a:xfrm>
                <a:off x="7492041" y="5839514"/>
                <a:ext cx="746415"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500" dirty="0">
                    <a:solidFill>
                      <a:srgbClr val="FFFFFF">
                        <a:lumMod val="50000"/>
                      </a:srgbClr>
                    </a:solidFill>
                    <a:latin typeface="Arial"/>
                    <a:ea typeface="+mn-ea"/>
                    <a:cs typeface="Arial"/>
                  </a:rPr>
                  <a:t>Aspergillus </a:t>
                </a:r>
                <a:r>
                  <a:rPr lang="da-DK" sz="500" dirty="0" err="1">
                    <a:solidFill>
                      <a:srgbClr val="FFFFFF">
                        <a:lumMod val="50000"/>
                      </a:srgbClr>
                    </a:solidFill>
                    <a:latin typeface="Arial"/>
                    <a:ea typeface="+mn-ea"/>
                    <a:cs typeface="Arial"/>
                  </a:rPr>
                  <a:t>galactomannan</a:t>
                </a:r>
                <a:r>
                  <a:rPr lang="da-DK" sz="500" dirty="0">
                    <a:solidFill>
                      <a:srgbClr val="FFFFFF">
                        <a:lumMod val="50000"/>
                      </a:srgbClr>
                    </a:solidFill>
                    <a:latin typeface="Arial"/>
                    <a:ea typeface="+mn-ea"/>
                    <a:cs typeface="Arial"/>
                  </a:rPr>
                  <a:t> ELISA, LFA, or LFD</a:t>
                </a:r>
              </a:p>
            </p:txBody>
          </p:sp>
          <p:sp>
            <p:nvSpPr>
              <p:cNvPr id="54" name="Text Box 4">
                <a:extLst>
                  <a:ext uri="{FF2B5EF4-FFF2-40B4-BE49-F238E27FC236}">
                    <a16:creationId xmlns:a16="http://schemas.microsoft.com/office/drawing/2014/main" id="{90FC2780-24BB-C217-C1DD-AA492675C449}"/>
                  </a:ext>
                </a:extLst>
              </p:cNvPr>
              <p:cNvSpPr txBox="1">
                <a:spLocks noChangeArrowheads="1"/>
              </p:cNvSpPr>
              <p:nvPr/>
            </p:nvSpPr>
            <p:spPr bwMode="auto">
              <a:xfrm>
                <a:off x="8233912" y="5839514"/>
                <a:ext cx="746415" cy="3231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500" dirty="0" err="1">
                    <a:solidFill>
                      <a:srgbClr val="FFFFFF">
                        <a:lumMod val="50000"/>
                      </a:srgbClr>
                    </a:solidFill>
                    <a:latin typeface="Arial"/>
                    <a:ea typeface="+mn-ea"/>
                    <a:cs typeface="Arial"/>
                  </a:rPr>
                  <a:t>Crypotococcus</a:t>
                </a:r>
                <a:r>
                  <a:rPr lang="da-DK" sz="500" dirty="0">
                    <a:solidFill>
                      <a:srgbClr val="FFFFFF">
                        <a:lumMod val="50000"/>
                      </a:srgbClr>
                    </a:solidFill>
                    <a:latin typeface="Arial"/>
                    <a:ea typeface="+mn-ea"/>
                    <a:cs typeface="Arial"/>
                  </a:rPr>
                  <a:t> latex </a:t>
                </a:r>
                <a:r>
                  <a:rPr lang="da-DK" sz="500" dirty="0" err="1">
                    <a:solidFill>
                      <a:srgbClr val="FFFFFF">
                        <a:lumMod val="50000"/>
                      </a:srgbClr>
                    </a:solidFill>
                    <a:latin typeface="Arial"/>
                    <a:ea typeface="+mn-ea"/>
                    <a:cs typeface="Arial"/>
                  </a:rPr>
                  <a:t>aglutination</a:t>
                </a:r>
                <a:r>
                  <a:rPr lang="da-DK" sz="500" dirty="0">
                    <a:solidFill>
                      <a:srgbClr val="FFFFFF">
                        <a:lumMod val="50000"/>
                      </a:srgbClr>
                    </a:solidFill>
                    <a:latin typeface="Arial"/>
                    <a:ea typeface="+mn-ea"/>
                    <a:cs typeface="Arial"/>
                  </a:rPr>
                  <a:t> test</a:t>
                </a:r>
              </a:p>
            </p:txBody>
          </p:sp>
          <p:sp>
            <p:nvSpPr>
              <p:cNvPr id="56" name="Text Box 4">
                <a:extLst>
                  <a:ext uri="{FF2B5EF4-FFF2-40B4-BE49-F238E27FC236}">
                    <a16:creationId xmlns:a16="http://schemas.microsoft.com/office/drawing/2014/main" id="{0A912408-0852-CF76-4BD7-CA3AE21C9E37}"/>
                  </a:ext>
                </a:extLst>
              </p:cNvPr>
              <p:cNvSpPr txBox="1">
                <a:spLocks noChangeArrowheads="1"/>
              </p:cNvSpPr>
              <p:nvPr/>
            </p:nvSpPr>
            <p:spPr bwMode="auto">
              <a:xfrm>
                <a:off x="8975784" y="5839514"/>
                <a:ext cx="746415" cy="1692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500" dirty="0" err="1">
                    <a:solidFill>
                      <a:srgbClr val="FFFFFF">
                        <a:lumMod val="50000"/>
                      </a:srgbClr>
                    </a:solidFill>
                    <a:latin typeface="Arial"/>
                    <a:ea typeface="+mn-ea"/>
                    <a:cs typeface="Arial"/>
                  </a:rPr>
                  <a:t>Crypotococcus</a:t>
                </a:r>
                <a:r>
                  <a:rPr lang="da-DK" sz="500" dirty="0">
                    <a:solidFill>
                      <a:srgbClr val="FFFFFF">
                        <a:lumMod val="50000"/>
                      </a:srgbClr>
                    </a:solidFill>
                    <a:latin typeface="Arial"/>
                    <a:ea typeface="+mn-ea"/>
                    <a:cs typeface="Arial"/>
                  </a:rPr>
                  <a:t> LFA</a:t>
                </a:r>
              </a:p>
            </p:txBody>
          </p:sp>
          <p:sp>
            <p:nvSpPr>
              <p:cNvPr id="58" name="Text Box 4">
                <a:extLst>
                  <a:ext uri="{FF2B5EF4-FFF2-40B4-BE49-F238E27FC236}">
                    <a16:creationId xmlns:a16="http://schemas.microsoft.com/office/drawing/2014/main" id="{A3E583FA-2659-7F25-2DDA-43D857D9A768}"/>
                  </a:ext>
                </a:extLst>
              </p:cNvPr>
              <p:cNvSpPr txBox="1">
                <a:spLocks noChangeArrowheads="1"/>
              </p:cNvSpPr>
              <p:nvPr/>
            </p:nvSpPr>
            <p:spPr bwMode="auto">
              <a:xfrm>
                <a:off x="9717656" y="5839514"/>
                <a:ext cx="746415" cy="1692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500" dirty="0" err="1">
                    <a:solidFill>
                      <a:srgbClr val="FFFFFF">
                        <a:lumMod val="50000"/>
                      </a:srgbClr>
                    </a:solidFill>
                    <a:latin typeface="Arial"/>
                    <a:ea typeface="+mn-ea"/>
                    <a:cs typeface="Arial"/>
                  </a:rPr>
                  <a:t>Histoplasma</a:t>
                </a:r>
                <a:endParaRPr lang="da-DK" sz="500" dirty="0">
                  <a:solidFill>
                    <a:srgbClr val="FFFFFF">
                      <a:lumMod val="50000"/>
                    </a:srgbClr>
                  </a:solidFill>
                  <a:latin typeface="Arial"/>
                  <a:ea typeface="+mn-ea"/>
                  <a:cs typeface="Arial"/>
                </a:endParaRPr>
              </a:p>
            </p:txBody>
          </p:sp>
          <p:sp>
            <p:nvSpPr>
              <p:cNvPr id="59" name="Text Box 4">
                <a:extLst>
                  <a:ext uri="{FF2B5EF4-FFF2-40B4-BE49-F238E27FC236}">
                    <a16:creationId xmlns:a16="http://schemas.microsoft.com/office/drawing/2014/main" id="{2C604B99-9CC4-74D0-E7F8-C96417C3DF7E}"/>
                  </a:ext>
                </a:extLst>
              </p:cNvPr>
              <p:cNvSpPr txBox="1">
                <a:spLocks noChangeArrowheads="1"/>
              </p:cNvSpPr>
              <p:nvPr/>
            </p:nvSpPr>
            <p:spPr bwMode="auto">
              <a:xfrm>
                <a:off x="10446588" y="5839514"/>
                <a:ext cx="746415" cy="1692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l-GR" sz="500" dirty="0">
                    <a:solidFill>
                      <a:srgbClr val="FFFFFF">
                        <a:lumMod val="50000"/>
                      </a:srgbClr>
                    </a:solidFill>
                    <a:latin typeface="Arial"/>
                    <a:ea typeface="+mn-ea"/>
                    <a:cs typeface="Arial"/>
                  </a:rPr>
                  <a:t>β</a:t>
                </a:r>
                <a:r>
                  <a:rPr lang="fr-FR" sz="500" dirty="0">
                    <a:solidFill>
                      <a:srgbClr val="FFFFFF">
                        <a:lumMod val="50000"/>
                      </a:srgbClr>
                    </a:solidFill>
                    <a:latin typeface="Arial"/>
                    <a:ea typeface="+mn-ea"/>
                    <a:cs typeface="Arial"/>
                  </a:rPr>
                  <a:t>-</a:t>
                </a:r>
                <a:r>
                  <a:rPr lang="fr-FR" sz="500" dirty="0" err="1">
                    <a:solidFill>
                      <a:srgbClr val="FFFFFF">
                        <a:lumMod val="50000"/>
                      </a:srgbClr>
                    </a:solidFill>
                    <a:latin typeface="Arial"/>
                    <a:ea typeface="+mn-ea"/>
                    <a:cs typeface="Arial"/>
                  </a:rPr>
                  <a:t>glucan</a:t>
                </a:r>
                <a:endParaRPr lang="da-DK" sz="500" dirty="0">
                  <a:solidFill>
                    <a:srgbClr val="FFFFFF">
                      <a:lumMod val="50000"/>
                    </a:srgbClr>
                  </a:solidFill>
                  <a:latin typeface="Arial"/>
                  <a:ea typeface="+mn-ea"/>
                  <a:cs typeface="Arial"/>
                </a:endParaRPr>
              </a:p>
            </p:txBody>
          </p:sp>
          <p:sp>
            <p:nvSpPr>
              <p:cNvPr id="60" name="Text Box 4">
                <a:extLst>
                  <a:ext uri="{FF2B5EF4-FFF2-40B4-BE49-F238E27FC236}">
                    <a16:creationId xmlns:a16="http://schemas.microsoft.com/office/drawing/2014/main" id="{856C6FD7-E14F-588F-CEC6-6346F4802E84}"/>
                  </a:ext>
                </a:extLst>
              </p:cNvPr>
              <p:cNvSpPr txBox="1">
                <a:spLocks noChangeArrowheads="1"/>
              </p:cNvSpPr>
              <p:nvPr/>
            </p:nvSpPr>
            <p:spPr bwMode="auto">
              <a:xfrm>
                <a:off x="11187733" y="5839514"/>
                <a:ext cx="746415" cy="1692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fr-FR" sz="500" dirty="0">
                    <a:solidFill>
                      <a:srgbClr val="FFFFFF">
                        <a:lumMod val="50000"/>
                      </a:srgbClr>
                    </a:solidFill>
                    <a:latin typeface="Arial"/>
                    <a:ea typeface="+mn-ea"/>
                    <a:cs typeface="Arial"/>
                  </a:rPr>
                  <a:t>Candida </a:t>
                </a:r>
                <a:r>
                  <a:rPr lang="fr-FR" sz="500" dirty="0" err="1">
                    <a:solidFill>
                      <a:srgbClr val="FFFFFF">
                        <a:lumMod val="50000"/>
                      </a:srgbClr>
                    </a:solidFill>
                    <a:latin typeface="Arial"/>
                    <a:ea typeface="+mn-ea"/>
                    <a:cs typeface="Arial"/>
                  </a:rPr>
                  <a:t>antigen</a:t>
                </a:r>
                <a:endParaRPr lang="da-DK" sz="500" dirty="0">
                  <a:solidFill>
                    <a:srgbClr val="FFFFFF">
                      <a:lumMod val="50000"/>
                    </a:srgbClr>
                  </a:solidFill>
                  <a:latin typeface="Arial"/>
                  <a:ea typeface="+mn-ea"/>
                  <a:cs typeface="Arial"/>
                </a:endParaRPr>
              </a:p>
            </p:txBody>
          </p:sp>
        </p:grpSp>
        <p:sp>
          <p:nvSpPr>
            <p:cNvPr id="62" name="Rectangle 61">
              <a:extLst>
                <a:ext uri="{FF2B5EF4-FFF2-40B4-BE49-F238E27FC236}">
                  <a16:creationId xmlns:a16="http://schemas.microsoft.com/office/drawing/2014/main" id="{543FA151-CDA4-2451-6743-31644931ADC7}"/>
                </a:ext>
              </a:extLst>
            </p:cNvPr>
            <p:cNvSpPr/>
            <p:nvPr/>
          </p:nvSpPr>
          <p:spPr>
            <a:xfrm>
              <a:off x="7715700" y="3964146"/>
              <a:ext cx="130025" cy="6038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Text Box 4">
              <a:extLst>
                <a:ext uri="{FF2B5EF4-FFF2-40B4-BE49-F238E27FC236}">
                  <a16:creationId xmlns:a16="http://schemas.microsoft.com/office/drawing/2014/main" id="{C3CF210C-AB74-D0AD-1F71-5649BB5169C2}"/>
                </a:ext>
              </a:extLst>
            </p:cNvPr>
            <p:cNvSpPr txBox="1">
              <a:spLocks noChangeArrowheads="1"/>
            </p:cNvSpPr>
            <p:nvPr/>
          </p:nvSpPr>
          <p:spPr bwMode="auto">
            <a:xfrm>
              <a:off x="7810903" y="3894311"/>
              <a:ext cx="1138052" cy="20005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700" dirty="0" err="1">
                  <a:solidFill>
                    <a:srgbClr val="FFFFFF">
                      <a:lumMod val="50000"/>
                    </a:srgbClr>
                  </a:solidFill>
                  <a:latin typeface="Arial"/>
                  <a:ea typeface="+mn-ea"/>
                  <a:cs typeface="Arial"/>
                </a:rPr>
                <a:t>Outsourced</a:t>
              </a:r>
              <a:r>
                <a:rPr lang="da-DK" sz="700" dirty="0">
                  <a:solidFill>
                    <a:srgbClr val="FFFFFF">
                      <a:lumMod val="50000"/>
                    </a:srgbClr>
                  </a:solidFill>
                  <a:latin typeface="Arial"/>
                  <a:ea typeface="+mn-ea"/>
                  <a:cs typeface="Arial"/>
                </a:rPr>
                <a:t> </a:t>
              </a:r>
              <a:r>
                <a:rPr lang="da-DK" sz="700" dirty="0" err="1">
                  <a:solidFill>
                    <a:srgbClr val="FFFFFF">
                      <a:lumMod val="50000"/>
                    </a:srgbClr>
                  </a:solidFill>
                  <a:latin typeface="Arial"/>
                  <a:ea typeface="+mn-ea"/>
                  <a:cs typeface="Arial"/>
                </a:rPr>
                <a:t>laboratory</a:t>
              </a:r>
              <a:endParaRPr lang="da-DK" sz="700" dirty="0">
                <a:solidFill>
                  <a:srgbClr val="FFFFFF">
                    <a:lumMod val="50000"/>
                  </a:srgbClr>
                </a:solidFill>
                <a:latin typeface="Arial"/>
                <a:ea typeface="+mn-ea"/>
                <a:cs typeface="Arial"/>
              </a:endParaRPr>
            </a:p>
          </p:txBody>
        </p:sp>
        <p:sp>
          <p:nvSpPr>
            <p:cNvPr id="64" name="Rectangle 63">
              <a:extLst>
                <a:ext uri="{FF2B5EF4-FFF2-40B4-BE49-F238E27FC236}">
                  <a16:creationId xmlns:a16="http://schemas.microsoft.com/office/drawing/2014/main" id="{E6A049A5-E745-84DC-2BD3-D5B3EC8F4D1C}"/>
                </a:ext>
              </a:extLst>
            </p:cNvPr>
            <p:cNvSpPr/>
            <p:nvPr/>
          </p:nvSpPr>
          <p:spPr>
            <a:xfrm>
              <a:off x="7715700" y="4132362"/>
              <a:ext cx="130025" cy="60385"/>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Text Box 4">
              <a:extLst>
                <a:ext uri="{FF2B5EF4-FFF2-40B4-BE49-F238E27FC236}">
                  <a16:creationId xmlns:a16="http://schemas.microsoft.com/office/drawing/2014/main" id="{92CA58A1-3706-21E7-5970-6A354A95A9CE}"/>
                </a:ext>
              </a:extLst>
            </p:cNvPr>
            <p:cNvSpPr txBox="1">
              <a:spLocks noChangeArrowheads="1"/>
            </p:cNvSpPr>
            <p:nvPr/>
          </p:nvSpPr>
          <p:spPr bwMode="auto">
            <a:xfrm>
              <a:off x="7810902" y="4062527"/>
              <a:ext cx="1413515" cy="20005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700" dirty="0">
                  <a:solidFill>
                    <a:srgbClr val="FFFFFF">
                      <a:lumMod val="50000"/>
                    </a:srgbClr>
                  </a:solidFill>
                  <a:latin typeface="Arial"/>
                  <a:ea typeface="+mn-ea"/>
                  <a:cs typeface="Arial"/>
                </a:rPr>
                <a:t>Test </a:t>
              </a:r>
              <a:r>
                <a:rPr lang="da-DK" sz="700" dirty="0" err="1">
                  <a:solidFill>
                    <a:srgbClr val="FFFFFF">
                      <a:lumMod val="50000"/>
                    </a:srgbClr>
                  </a:solidFill>
                  <a:latin typeface="Arial"/>
                  <a:ea typeface="+mn-ea"/>
                  <a:cs typeface="Arial"/>
                </a:rPr>
                <a:t>available</a:t>
              </a:r>
              <a:r>
                <a:rPr lang="da-DK" sz="700" dirty="0">
                  <a:solidFill>
                    <a:srgbClr val="FFFFFF">
                      <a:lumMod val="50000"/>
                    </a:srgbClr>
                  </a:solidFill>
                  <a:latin typeface="Arial"/>
                  <a:ea typeface="+mn-ea"/>
                  <a:cs typeface="Arial"/>
                </a:rPr>
                <a:t> at the institution</a:t>
              </a:r>
            </a:p>
          </p:txBody>
        </p:sp>
      </p:grpSp>
      <p:sp>
        <p:nvSpPr>
          <p:cNvPr id="3" name="Espace réservé du texte 8">
            <a:extLst>
              <a:ext uri="{FF2B5EF4-FFF2-40B4-BE49-F238E27FC236}">
                <a16:creationId xmlns:a16="http://schemas.microsoft.com/office/drawing/2014/main" id="{4386DF98-9141-F5FB-BF51-4A98F6F099C1}"/>
              </a:ext>
            </a:extLst>
          </p:cNvPr>
          <p:cNvSpPr txBox="1">
            <a:spLocks/>
          </p:cNvSpPr>
          <p:nvPr/>
        </p:nvSpPr>
        <p:spPr>
          <a:xfrm>
            <a:off x="1151903" y="5527342"/>
            <a:ext cx="5119011" cy="222465"/>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err="1"/>
              <a:t>Caveat</a:t>
            </a:r>
            <a:r>
              <a:rPr lang="fr-FR" dirty="0"/>
              <a:t>: </a:t>
            </a:r>
            <a:r>
              <a:rPr lang="fr-FR" dirty="0" err="1"/>
              <a:t>low</a:t>
            </a:r>
            <a:r>
              <a:rPr lang="fr-FR" dirty="0"/>
              <a:t> </a:t>
            </a:r>
            <a:r>
              <a:rPr lang="fr-FR" dirty="0" err="1"/>
              <a:t>response</a:t>
            </a:r>
            <a:r>
              <a:rPr lang="fr-FR" dirty="0"/>
              <a:t> rate (25%), few countries and institutions </a:t>
            </a:r>
            <a:r>
              <a:rPr lang="fr-FR" dirty="0" err="1"/>
              <a:t>surveyed</a:t>
            </a:r>
            <a:endParaRPr lang="fr-FR" dirty="0"/>
          </a:p>
        </p:txBody>
      </p:sp>
      <p:sp>
        <p:nvSpPr>
          <p:cNvPr id="90" name="Rectangle à coins arrondis 10">
            <a:extLst>
              <a:ext uri="{FF2B5EF4-FFF2-40B4-BE49-F238E27FC236}">
                <a16:creationId xmlns:a16="http://schemas.microsoft.com/office/drawing/2014/main" id="{7F550E81-EDCC-C391-EBF8-323BCE0380CC}"/>
              </a:ext>
            </a:extLst>
          </p:cNvPr>
          <p:cNvSpPr/>
          <p:nvPr/>
        </p:nvSpPr>
        <p:spPr>
          <a:xfrm>
            <a:off x="8080884" y="957099"/>
            <a:ext cx="2104918" cy="231564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91" name="Espace réservé du texte 8">
            <a:extLst>
              <a:ext uri="{FF2B5EF4-FFF2-40B4-BE49-F238E27FC236}">
                <a16:creationId xmlns:a16="http://schemas.microsoft.com/office/drawing/2014/main" id="{BD483876-DDF4-B759-123A-614435611969}"/>
              </a:ext>
            </a:extLst>
          </p:cNvPr>
          <p:cNvSpPr txBox="1">
            <a:spLocks/>
          </p:cNvSpPr>
          <p:nvPr/>
        </p:nvSpPr>
        <p:spPr>
          <a:xfrm>
            <a:off x="9372715" y="5820262"/>
            <a:ext cx="2333470" cy="200405"/>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fr-FR" sz="700" dirty="0"/>
              <a:t>LFA= </a:t>
            </a:r>
            <a:r>
              <a:rPr lang="fr-FR" sz="700" dirty="0" err="1"/>
              <a:t>lateral</a:t>
            </a:r>
            <a:r>
              <a:rPr lang="fr-FR" sz="700" dirty="0"/>
              <a:t> flow </a:t>
            </a:r>
            <a:r>
              <a:rPr lang="fr-FR" sz="700" dirty="0" err="1"/>
              <a:t>assay</a:t>
            </a:r>
            <a:r>
              <a:rPr lang="fr-FR" sz="700" dirty="0"/>
              <a:t>; LFD=</a:t>
            </a:r>
            <a:r>
              <a:rPr lang="fr-FR" sz="700" dirty="0" err="1"/>
              <a:t>lateralflow</a:t>
            </a:r>
            <a:r>
              <a:rPr lang="fr-FR" sz="700" dirty="0"/>
              <a:t> </a:t>
            </a:r>
            <a:r>
              <a:rPr lang="fr-FR" sz="700" dirty="0" err="1"/>
              <a:t>device</a:t>
            </a:r>
            <a:endParaRPr lang="fr-FR" sz="700" dirty="0"/>
          </a:p>
        </p:txBody>
      </p:sp>
    </p:spTree>
    <p:extLst>
      <p:ext uri="{BB962C8B-B14F-4D97-AF65-F5344CB8AC3E}">
        <p14:creationId xmlns:p14="http://schemas.microsoft.com/office/powerpoint/2010/main" val="182467736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9768658-0547-186B-363E-9E9D7B78E7AB}"/>
              </a:ext>
            </a:extLst>
          </p:cNvPr>
          <p:cNvSpPr>
            <a:spLocks noGrp="1"/>
          </p:cNvSpPr>
          <p:nvPr>
            <p:ph type="body" sz="quarter" idx="15"/>
          </p:nvPr>
        </p:nvSpPr>
        <p:spPr/>
        <p:txBody>
          <a:bodyPr/>
          <a:lstStyle/>
          <a:p>
            <a:pPr>
              <a:spcBef>
                <a:spcPts val="2400"/>
              </a:spcBef>
            </a:pPr>
            <a:r>
              <a:rPr lang="fr-FR" dirty="0"/>
              <a:t>There </a:t>
            </a:r>
            <a:r>
              <a:rPr lang="fr-FR" dirty="0" err="1"/>
              <a:t>is</a:t>
            </a:r>
            <a:r>
              <a:rPr lang="fr-FR" dirty="0"/>
              <a:t> </a:t>
            </a:r>
            <a:r>
              <a:rPr lang="fr-FR" dirty="0" err="1"/>
              <a:t>significant</a:t>
            </a:r>
            <a:r>
              <a:rPr lang="fr-FR" dirty="0"/>
              <a:t> gap in infrastructure, </a:t>
            </a:r>
            <a:r>
              <a:rPr lang="fr-FR" dirty="0" err="1"/>
              <a:t>capacity</a:t>
            </a:r>
            <a:r>
              <a:rPr lang="fr-FR" dirty="0"/>
              <a:t>, </a:t>
            </a:r>
            <a:r>
              <a:rPr lang="fr-FR" dirty="0" err="1"/>
              <a:t>availability</a:t>
            </a:r>
            <a:r>
              <a:rPr lang="fr-FR" dirty="0"/>
              <a:t> of diagnostics and </a:t>
            </a:r>
            <a:r>
              <a:rPr lang="fr-FR" dirty="0" err="1"/>
              <a:t>accessibility</a:t>
            </a:r>
            <a:r>
              <a:rPr lang="fr-FR" dirty="0"/>
              <a:t> to </a:t>
            </a:r>
            <a:r>
              <a:rPr lang="fr-FR" dirty="0" err="1"/>
              <a:t>antifungal</a:t>
            </a:r>
            <a:r>
              <a:rPr lang="fr-FR" dirty="0"/>
              <a:t> agents in </a:t>
            </a:r>
            <a:r>
              <a:rPr lang="fr-FR" dirty="0" err="1"/>
              <a:t>LMICs</a:t>
            </a:r>
            <a:r>
              <a:rPr lang="fr-FR" dirty="0"/>
              <a:t> </a:t>
            </a:r>
            <a:r>
              <a:rPr lang="fr-FR" dirty="0" err="1"/>
              <a:t>where</a:t>
            </a:r>
            <a:r>
              <a:rPr lang="fr-FR" dirty="0"/>
              <a:t> </a:t>
            </a:r>
            <a:r>
              <a:rPr lang="fr-FR" dirty="0" err="1"/>
              <a:t>these</a:t>
            </a:r>
            <a:r>
              <a:rPr lang="fr-FR" dirty="0"/>
              <a:t> </a:t>
            </a:r>
            <a:r>
              <a:rPr lang="fr-FR" dirty="0" err="1"/>
              <a:t>neglected</a:t>
            </a:r>
            <a:r>
              <a:rPr lang="fr-FR" dirty="0"/>
              <a:t> </a:t>
            </a:r>
            <a:r>
              <a:rPr lang="fr-FR" dirty="0" err="1"/>
              <a:t>disease</a:t>
            </a:r>
            <a:r>
              <a:rPr lang="fr-FR" dirty="0"/>
              <a:t> </a:t>
            </a:r>
            <a:r>
              <a:rPr lang="fr-FR" dirty="0" err="1"/>
              <a:t>abound</a:t>
            </a:r>
            <a:endParaRPr lang="fr-FR" dirty="0"/>
          </a:p>
          <a:p>
            <a:pPr>
              <a:spcBef>
                <a:spcPts val="2400"/>
              </a:spcBef>
            </a:pPr>
            <a:r>
              <a:rPr lang="fr-FR" dirty="0"/>
              <a:t>More data - </a:t>
            </a:r>
            <a:r>
              <a:rPr lang="fr-FR" dirty="0" err="1"/>
              <a:t>translational</a:t>
            </a:r>
            <a:r>
              <a:rPr lang="fr-FR" dirty="0"/>
              <a:t> </a:t>
            </a:r>
            <a:r>
              <a:rPr lang="fr-FR" dirty="0" err="1"/>
              <a:t>researche</a:t>
            </a:r>
            <a:r>
              <a:rPr lang="fr-FR" dirty="0"/>
              <a:t> - </a:t>
            </a:r>
            <a:r>
              <a:rPr lang="fr-FR" dirty="0" err="1"/>
              <a:t>political</a:t>
            </a:r>
            <a:r>
              <a:rPr lang="fr-FR" dirty="0"/>
              <a:t> </a:t>
            </a:r>
            <a:r>
              <a:rPr lang="fr-FR" dirty="0" err="1"/>
              <a:t>will</a:t>
            </a:r>
            <a:endParaRPr lang="fr-FR" dirty="0"/>
          </a:p>
          <a:p>
            <a:pPr>
              <a:spcBef>
                <a:spcPts val="2400"/>
              </a:spcBef>
            </a:pPr>
            <a:r>
              <a:rPr lang="fr-FR" dirty="0"/>
              <a:t>Dire </a:t>
            </a:r>
            <a:r>
              <a:rPr lang="fr-FR" dirty="0" err="1"/>
              <a:t>need</a:t>
            </a:r>
            <a:r>
              <a:rPr lang="fr-FR" dirty="0"/>
              <a:t> to </a:t>
            </a:r>
            <a:r>
              <a:rPr lang="fr-FR" dirty="0" err="1"/>
              <a:t>establish</a:t>
            </a:r>
            <a:r>
              <a:rPr lang="fr-FR" dirty="0"/>
              <a:t> linkages and networks for </a:t>
            </a:r>
            <a:r>
              <a:rPr lang="fr-FR" dirty="0" err="1"/>
              <a:t>funding</a:t>
            </a:r>
            <a:r>
              <a:rPr lang="fr-FR" dirty="0"/>
              <a:t> and </a:t>
            </a:r>
            <a:r>
              <a:rPr lang="fr-FR" dirty="0" err="1"/>
              <a:t>research</a:t>
            </a:r>
            <a:endParaRPr lang="fr-FR" dirty="0"/>
          </a:p>
          <a:p>
            <a:pPr>
              <a:spcBef>
                <a:spcPts val="2400"/>
              </a:spcBef>
            </a:pPr>
            <a:r>
              <a:rPr lang="fr-FR" dirty="0" err="1"/>
              <a:t>Capacity</a:t>
            </a:r>
            <a:r>
              <a:rPr lang="fr-FR" dirty="0"/>
              <a:t> building </a:t>
            </a:r>
            <a:r>
              <a:rPr lang="fr-FR" dirty="0" err="1"/>
              <a:t>is</a:t>
            </a:r>
            <a:r>
              <a:rPr lang="fr-FR" dirty="0"/>
              <a:t> a </a:t>
            </a:r>
            <a:r>
              <a:rPr lang="fr-FR" dirty="0" err="1"/>
              <a:t>critical</a:t>
            </a:r>
            <a:r>
              <a:rPr lang="fr-FR" dirty="0"/>
              <a:t> </a:t>
            </a:r>
            <a:r>
              <a:rPr lang="fr-FR" dirty="0" err="1"/>
              <a:t>step</a:t>
            </a:r>
            <a:r>
              <a:rPr lang="fr-FR" dirty="0"/>
              <a:t> </a:t>
            </a:r>
            <a:r>
              <a:rPr lang="fr-FR" dirty="0" err="1"/>
              <a:t>forward</a:t>
            </a:r>
            <a:endParaRPr lang="fr-FR" dirty="0"/>
          </a:p>
          <a:p>
            <a:pPr>
              <a:spcBef>
                <a:spcPts val="2400"/>
              </a:spcBef>
            </a:pPr>
            <a:r>
              <a:rPr lang="fr-FR" dirty="0"/>
              <a:t>Diagnostics - urgent </a:t>
            </a:r>
            <a:r>
              <a:rPr lang="fr-FR" dirty="0" err="1"/>
              <a:t>access</a:t>
            </a:r>
            <a:endParaRPr lang="fr-FR" dirty="0"/>
          </a:p>
          <a:p>
            <a:pPr>
              <a:spcBef>
                <a:spcPts val="2400"/>
              </a:spcBef>
            </a:pPr>
            <a:r>
              <a:rPr lang="fr-FR" dirty="0" err="1"/>
              <a:t>Antifungal</a:t>
            </a:r>
            <a:r>
              <a:rPr lang="fr-FR" dirty="0"/>
              <a:t> agents - urgent!!</a:t>
            </a:r>
          </a:p>
        </p:txBody>
      </p:sp>
      <p:sp>
        <p:nvSpPr>
          <p:cNvPr id="4" name="Titre 3">
            <a:extLst>
              <a:ext uri="{FF2B5EF4-FFF2-40B4-BE49-F238E27FC236}">
                <a16:creationId xmlns:a16="http://schemas.microsoft.com/office/drawing/2014/main" id="{8D0FF328-2190-8E27-AF24-6CBDA58DCC7A}"/>
              </a:ext>
            </a:extLst>
          </p:cNvPr>
          <p:cNvSpPr>
            <a:spLocks noGrp="1"/>
          </p:cNvSpPr>
          <p:nvPr>
            <p:ph type="title"/>
          </p:nvPr>
        </p:nvSpPr>
        <p:spPr/>
        <p:txBody>
          <a:bodyPr/>
          <a:lstStyle/>
          <a:p>
            <a:r>
              <a:rPr lang="fr-FR" dirty="0"/>
              <a:t>In conclusion</a:t>
            </a:r>
          </a:p>
        </p:txBody>
      </p:sp>
      <p:sp>
        <p:nvSpPr>
          <p:cNvPr id="6" name="Espace réservé du contenu 5">
            <a:extLst>
              <a:ext uri="{FF2B5EF4-FFF2-40B4-BE49-F238E27FC236}">
                <a16:creationId xmlns:a16="http://schemas.microsoft.com/office/drawing/2014/main" id="{2D818682-187A-DBF7-A223-CFE0B54C3ED0}"/>
              </a:ext>
            </a:extLst>
          </p:cNvPr>
          <p:cNvSpPr>
            <a:spLocks noGrp="1"/>
          </p:cNvSpPr>
          <p:nvPr>
            <p:ph sz="quarter" idx="16"/>
          </p:nvPr>
        </p:nvSpPr>
        <p:spPr/>
        <p:txBody>
          <a:bodyPr/>
          <a:lstStyle/>
          <a:p>
            <a:r>
              <a:rPr lang="fr-FR" dirty="0"/>
              <a:t>Rita OLADELE et al., ECCMID</a:t>
            </a:r>
            <a:r>
              <a:rPr lang="fr-FR" baseline="30000" dirty="0"/>
              <a:t>®</a:t>
            </a:r>
            <a:r>
              <a:rPr lang="fr-FR" dirty="0"/>
              <a:t> 2024, Session#SY077</a:t>
            </a:r>
          </a:p>
        </p:txBody>
      </p:sp>
    </p:spTree>
    <p:extLst>
      <p:ext uri="{BB962C8B-B14F-4D97-AF65-F5344CB8AC3E}">
        <p14:creationId xmlns:p14="http://schemas.microsoft.com/office/powerpoint/2010/main" val="132074805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32E0C5C-7A3F-2B12-965C-9141E4F044F7}"/>
              </a:ext>
            </a:extLst>
          </p:cNvPr>
          <p:cNvSpPr>
            <a:spLocks noGrp="1"/>
          </p:cNvSpPr>
          <p:nvPr>
            <p:ph type="title"/>
          </p:nvPr>
        </p:nvSpPr>
        <p:spPr/>
        <p:txBody>
          <a:bodyPr/>
          <a:lstStyle/>
          <a:p>
            <a:r>
              <a:rPr lang="en-US" i="1" dirty="0"/>
              <a:t>Candida auris</a:t>
            </a:r>
            <a:r>
              <a:rPr lang="en-US" dirty="0"/>
              <a:t>: current epidemiology and battle plan</a:t>
            </a:r>
            <a:endParaRPr lang="fr-FR" dirty="0"/>
          </a:p>
        </p:txBody>
      </p:sp>
      <p:sp>
        <p:nvSpPr>
          <p:cNvPr id="3" name="Espace réservé du contenu 2">
            <a:extLst>
              <a:ext uri="{FF2B5EF4-FFF2-40B4-BE49-F238E27FC236}">
                <a16:creationId xmlns:a16="http://schemas.microsoft.com/office/drawing/2014/main" id="{DCA9BCCF-49E8-D544-D205-98B459F60AE6}"/>
              </a:ext>
            </a:extLst>
          </p:cNvPr>
          <p:cNvSpPr>
            <a:spLocks noGrp="1"/>
          </p:cNvSpPr>
          <p:nvPr>
            <p:ph sz="quarter" idx="10"/>
          </p:nvPr>
        </p:nvSpPr>
        <p:spPr/>
        <p:txBody>
          <a:bodyPr/>
          <a:lstStyle/>
          <a:p>
            <a:r>
              <a:rPr lang="fr-FR" dirty="0"/>
              <a:t>Vincenzo DI PILATO et al., ECCMID</a:t>
            </a:r>
            <a:r>
              <a:rPr lang="fr-FR" baseline="30000" dirty="0">
                <a:latin typeface="Arial Narrow" panose="020B0606020202030204" pitchFamily="34" charset="0"/>
              </a:rPr>
              <a:t>®</a:t>
            </a:r>
            <a:r>
              <a:rPr lang="fr-FR" dirty="0"/>
              <a:t> 2024, Session#SY077</a:t>
            </a:r>
          </a:p>
        </p:txBody>
      </p:sp>
      <p:sp>
        <p:nvSpPr>
          <p:cNvPr id="4" name="Espace réservé du contenu 3">
            <a:extLst>
              <a:ext uri="{FF2B5EF4-FFF2-40B4-BE49-F238E27FC236}">
                <a16:creationId xmlns:a16="http://schemas.microsoft.com/office/drawing/2014/main" id="{50ADE210-663E-74FD-46A4-E9BDB3D4D6E7}"/>
              </a:ext>
            </a:extLst>
          </p:cNvPr>
          <p:cNvSpPr>
            <a:spLocks noGrp="1"/>
          </p:cNvSpPr>
          <p:nvPr>
            <p:ph sz="quarter" idx="11"/>
          </p:nvPr>
        </p:nvSpPr>
        <p:spPr/>
        <p:txBody>
          <a:bodyPr/>
          <a:lstStyle/>
          <a:p>
            <a:r>
              <a:rPr lang="en-US" dirty="0"/>
              <a:t>Fungal infections from a One Health perspective</a:t>
            </a:r>
            <a:endParaRPr lang="fr-FR" dirty="0"/>
          </a:p>
        </p:txBody>
      </p:sp>
    </p:spTree>
    <p:extLst>
      <p:ext uri="{BB962C8B-B14F-4D97-AF65-F5344CB8AC3E}">
        <p14:creationId xmlns:p14="http://schemas.microsoft.com/office/powerpoint/2010/main" val="96575372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9768658-0547-186B-363E-9E9D7B78E7AB}"/>
              </a:ext>
            </a:extLst>
          </p:cNvPr>
          <p:cNvSpPr>
            <a:spLocks noGrp="1"/>
          </p:cNvSpPr>
          <p:nvPr>
            <p:ph type="body" sz="quarter" idx="15"/>
          </p:nvPr>
        </p:nvSpPr>
        <p:spPr>
          <a:xfrm>
            <a:off x="960194" y="981024"/>
            <a:ext cx="11104989" cy="5199340"/>
          </a:xfrm>
        </p:spPr>
        <p:txBody>
          <a:bodyPr/>
          <a:lstStyle/>
          <a:p>
            <a:pPr>
              <a:spcBef>
                <a:spcPts val="1200"/>
              </a:spcBef>
            </a:pPr>
            <a:r>
              <a:rPr lang="fr-FR" i="1" dirty="0"/>
              <a:t>C. </a:t>
            </a:r>
            <a:r>
              <a:rPr lang="fr-FR" i="1" dirty="0" err="1"/>
              <a:t>auris</a:t>
            </a:r>
            <a:r>
              <a:rPr lang="fr-FR" i="1" dirty="0"/>
              <a:t> </a:t>
            </a:r>
            <a:r>
              <a:rPr lang="fr-FR" dirty="0" err="1"/>
              <a:t>is</a:t>
            </a:r>
            <a:r>
              <a:rPr lang="fr-FR" dirty="0"/>
              <a:t> </a:t>
            </a:r>
            <a:r>
              <a:rPr lang="fr-FR" b="1" dirty="0" err="1"/>
              <a:t>increasingly</a:t>
            </a:r>
            <a:r>
              <a:rPr lang="fr-FR" b="1" dirty="0"/>
              <a:t> </a:t>
            </a:r>
            <a:r>
              <a:rPr lang="fr-FR" b="1" dirty="0" err="1"/>
              <a:t>detected</a:t>
            </a:r>
            <a:r>
              <a:rPr lang="fr-FR" b="1" dirty="0"/>
              <a:t> </a:t>
            </a:r>
            <a:r>
              <a:rPr lang="fr-FR" dirty="0"/>
              <a:t>at </a:t>
            </a:r>
            <a:r>
              <a:rPr lang="fr-FR" dirty="0" err="1"/>
              <a:t>widespread</a:t>
            </a:r>
            <a:r>
              <a:rPr lang="fr-FR" dirty="0"/>
              <a:t> </a:t>
            </a:r>
            <a:r>
              <a:rPr lang="fr-FR" dirty="0" err="1"/>
              <a:t>geographical</a:t>
            </a:r>
            <a:r>
              <a:rPr lang="fr-FR" dirty="0"/>
              <a:t> locations</a:t>
            </a:r>
          </a:p>
          <a:p>
            <a:pPr>
              <a:spcBef>
                <a:spcPts val="1800"/>
              </a:spcBef>
            </a:pPr>
            <a:r>
              <a:rPr lang="fr-FR" b="1" dirty="0" err="1"/>
              <a:t>Established</a:t>
            </a:r>
            <a:r>
              <a:rPr lang="fr-FR" dirty="0"/>
              <a:t> </a:t>
            </a:r>
            <a:r>
              <a:rPr lang="fr-FR" dirty="0" err="1"/>
              <a:t>opportunistic</a:t>
            </a:r>
            <a:r>
              <a:rPr lang="fr-FR" dirty="0"/>
              <a:t> </a:t>
            </a:r>
            <a:r>
              <a:rPr lang="fr-FR" dirty="0" err="1"/>
              <a:t>pathogen</a:t>
            </a:r>
            <a:r>
              <a:rPr lang="fr-FR" dirty="0"/>
              <a:t> </a:t>
            </a:r>
            <a:r>
              <a:rPr lang="fr-FR" dirty="0" err="1"/>
              <a:t>with</a:t>
            </a:r>
            <a:r>
              <a:rPr lang="fr-FR" dirty="0"/>
              <a:t> an </a:t>
            </a:r>
            <a:r>
              <a:rPr lang="fr-FR" b="1" dirty="0" err="1"/>
              <a:t>atypical</a:t>
            </a:r>
            <a:r>
              <a:rPr lang="fr-FR" b="1" dirty="0"/>
              <a:t> </a:t>
            </a:r>
            <a:r>
              <a:rPr lang="fr-FR" b="1" dirty="0" err="1"/>
              <a:t>behavior</a:t>
            </a:r>
            <a:endParaRPr lang="fr-FR" b="1" dirty="0"/>
          </a:p>
          <a:p>
            <a:pPr>
              <a:spcBef>
                <a:spcPts val="1200"/>
              </a:spcBef>
            </a:pPr>
            <a:endParaRPr lang="fr-FR" sz="2000" b="1" dirty="0"/>
          </a:p>
          <a:p>
            <a:pPr>
              <a:spcBef>
                <a:spcPts val="1200"/>
              </a:spcBef>
            </a:pPr>
            <a:endParaRPr lang="fr-FR" sz="2000" b="1" dirty="0"/>
          </a:p>
          <a:p>
            <a:pPr>
              <a:spcBef>
                <a:spcPts val="1200"/>
              </a:spcBef>
            </a:pPr>
            <a:endParaRPr lang="fr-FR" sz="2000" b="1" dirty="0"/>
          </a:p>
          <a:p>
            <a:pPr>
              <a:spcBef>
                <a:spcPts val="1200"/>
              </a:spcBef>
            </a:pPr>
            <a:endParaRPr lang="fr-FR" sz="2000" b="1" dirty="0"/>
          </a:p>
          <a:p>
            <a:pPr>
              <a:spcBef>
                <a:spcPts val="1200"/>
              </a:spcBef>
            </a:pPr>
            <a:endParaRPr lang="fr-FR" sz="2000" b="1" dirty="0"/>
          </a:p>
          <a:p>
            <a:pPr>
              <a:spcBef>
                <a:spcPts val="1200"/>
              </a:spcBef>
            </a:pPr>
            <a:endParaRPr lang="fr-FR" sz="2000" b="1" dirty="0"/>
          </a:p>
          <a:p>
            <a:pPr>
              <a:spcBef>
                <a:spcPts val="1200"/>
              </a:spcBef>
            </a:pPr>
            <a:endParaRPr lang="fr-FR" sz="2000" b="1" dirty="0"/>
          </a:p>
          <a:p>
            <a:pPr>
              <a:spcBef>
                <a:spcPts val="1800"/>
              </a:spcBef>
            </a:pPr>
            <a:r>
              <a:rPr lang="fr-FR" b="1" dirty="0" err="1"/>
              <a:t>Critically</a:t>
            </a:r>
            <a:r>
              <a:rPr lang="fr-FR" b="1" dirty="0"/>
              <a:t> </a:t>
            </a:r>
            <a:r>
              <a:rPr lang="fr-FR" b="1" dirty="0" err="1"/>
              <a:t>ill</a:t>
            </a:r>
            <a:r>
              <a:rPr lang="fr-FR" b="1" dirty="0"/>
              <a:t>, </a:t>
            </a:r>
            <a:r>
              <a:rPr lang="fr-FR" b="1" dirty="0" err="1"/>
              <a:t>vulnerable</a:t>
            </a:r>
            <a:r>
              <a:rPr lang="fr-FR" b="1" dirty="0"/>
              <a:t>, patients </a:t>
            </a:r>
            <a:r>
              <a:rPr lang="fr-FR" dirty="0"/>
              <a:t>(&gt;&gt; </a:t>
            </a:r>
            <a:r>
              <a:rPr lang="fr-FR" dirty="0" err="1"/>
              <a:t>ICUs</a:t>
            </a:r>
            <a:r>
              <a:rPr lang="fr-FR" dirty="0"/>
              <a:t>) are </a:t>
            </a:r>
            <a:r>
              <a:rPr lang="fr-FR" dirty="0" err="1"/>
              <a:t>particularly</a:t>
            </a:r>
            <a:r>
              <a:rPr lang="fr-FR" dirty="0"/>
              <a:t> at </a:t>
            </a:r>
            <a:r>
              <a:rPr lang="fr-FR" dirty="0" err="1"/>
              <a:t>risk</a:t>
            </a:r>
            <a:endParaRPr lang="fr-FR" dirty="0"/>
          </a:p>
          <a:p>
            <a:pPr>
              <a:spcBef>
                <a:spcPts val="1800"/>
              </a:spcBef>
            </a:pPr>
            <a:r>
              <a:rPr lang="fr-FR" dirty="0"/>
              <a:t>A </a:t>
            </a:r>
            <a:r>
              <a:rPr lang="fr-FR" dirty="0" err="1"/>
              <a:t>multidisciplinary</a:t>
            </a:r>
            <a:r>
              <a:rPr lang="fr-FR" dirty="0"/>
              <a:t> </a:t>
            </a:r>
            <a:r>
              <a:rPr lang="fr-FR" dirty="0" err="1"/>
              <a:t>response</a:t>
            </a:r>
            <a:r>
              <a:rPr lang="fr-FR" dirty="0"/>
              <a:t> </a:t>
            </a:r>
            <a:r>
              <a:rPr lang="fr-FR" dirty="0" err="1"/>
              <a:t>is</a:t>
            </a:r>
            <a:r>
              <a:rPr lang="fr-FR" dirty="0"/>
              <a:t> </a:t>
            </a:r>
            <a:r>
              <a:rPr lang="fr-FR" dirty="0" err="1"/>
              <a:t>needed</a:t>
            </a:r>
            <a:r>
              <a:rPr lang="fr-FR" dirty="0"/>
              <a:t> to control the spread in the healthcare setting</a:t>
            </a:r>
          </a:p>
        </p:txBody>
      </p:sp>
      <p:sp>
        <p:nvSpPr>
          <p:cNvPr id="4" name="Titre 3">
            <a:extLst>
              <a:ext uri="{FF2B5EF4-FFF2-40B4-BE49-F238E27FC236}">
                <a16:creationId xmlns:a16="http://schemas.microsoft.com/office/drawing/2014/main" id="{8D0FF328-2190-8E27-AF24-6CBDA58DCC7A}"/>
              </a:ext>
            </a:extLst>
          </p:cNvPr>
          <p:cNvSpPr>
            <a:spLocks noGrp="1"/>
          </p:cNvSpPr>
          <p:nvPr>
            <p:ph type="title"/>
          </p:nvPr>
        </p:nvSpPr>
        <p:spPr/>
        <p:txBody>
          <a:bodyPr/>
          <a:lstStyle/>
          <a:p>
            <a:r>
              <a:rPr lang="fr-FR" dirty="0"/>
              <a:t>Keys points</a:t>
            </a:r>
          </a:p>
        </p:txBody>
      </p:sp>
      <p:sp>
        <p:nvSpPr>
          <p:cNvPr id="6" name="Espace réservé du contenu 5">
            <a:extLst>
              <a:ext uri="{FF2B5EF4-FFF2-40B4-BE49-F238E27FC236}">
                <a16:creationId xmlns:a16="http://schemas.microsoft.com/office/drawing/2014/main" id="{2D818682-187A-DBF7-A223-CFE0B54C3ED0}"/>
              </a:ext>
            </a:extLst>
          </p:cNvPr>
          <p:cNvSpPr>
            <a:spLocks noGrp="1"/>
          </p:cNvSpPr>
          <p:nvPr>
            <p:ph sz="quarter" idx="16"/>
          </p:nvPr>
        </p:nvSpPr>
        <p:spPr/>
        <p:txBody>
          <a:bodyPr/>
          <a:lstStyle/>
          <a:p>
            <a:r>
              <a:rPr lang="it-IT" dirty="0"/>
              <a:t>Vincenzo DI PILATO et al., ECCMID</a:t>
            </a:r>
            <a:r>
              <a:rPr lang="it-IT" baseline="30000" dirty="0"/>
              <a:t>®</a:t>
            </a:r>
            <a:r>
              <a:rPr lang="it-IT" dirty="0"/>
              <a:t> 2024, Session#SY077</a:t>
            </a:r>
          </a:p>
        </p:txBody>
      </p:sp>
      <p:graphicFrame>
        <p:nvGraphicFramePr>
          <p:cNvPr id="3" name="Tableau 2">
            <a:extLst>
              <a:ext uri="{FF2B5EF4-FFF2-40B4-BE49-F238E27FC236}">
                <a16:creationId xmlns:a16="http://schemas.microsoft.com/office/drawing/2014/main" id="{98EF7DCE-7FE0-0C1A-4503-BBF5560A0EBE}"/>
              </a:ext>
            </a:extLst>
          </p:cNvPr>
          <p:cNvGraphicFramePr>
            <a:graphicFrameLocks noGrp="1"/>
          </p:cNvGraphicFramePr>
          <p:nvPr>
            <p:extLst>
              <p:ext uri="{D42A27DB-BD31-4B8C-83A1-F6EECF244321}">
                <p14:modId xmlns:p14="http://schemas.microsoft.com/office/powerpoint/2010/main" val="704564871"/>
              </p:ext>
            </p:extLst>
          </p:nvPr>
        </p:nvGraphicFramePr>
        <p:xfrm>
          <a:off x="1349386" y="1985448"/>
          <a:ext cx="10380651" cy="2982896"/>
        </p:xfrm>
        <a:graphic>
          <a:graphicData uri="http://schemas.openxmlformats.org/drawingml/2006/table">
            <a:tbl>
              <a:tblPr firstRow="1" bandRow="1">
                <a:tableStyleId>{5C22544A-7EE6-4342-B048-85BDC9FD1C3A}</a:tableStyleId>
              </a:tblPr>
              <a:tblGrid>
                <a:gridCol w="3460217">
                  <a:extLst>
                    <a:ext uri="{9D8B030D-6E8A-4147-A177-3AD203B41FA5}">
                      <a16:colId xmlns:a16="http://schemas.microsoft.com/office/drawing/2014/main" val="20000"/>
                    </a:ext>
                  </a:extLst>
                </a:gridCol>
                <a:gridCol w="3460217">
                  <a:extLst>
                    <a:ext uri="{9D8B030D-6E8A-4147-A177-3AD203B41FA5}">
                      <a16:colId xmlns:a16="http://schemas.microsoft.com/office/drawing/2014/main" val="20001"/>
                    </a:ext>
                  </a:extLst>
                </a:gridCol>
                <a:gridCol w="3460217">
                  <a:extLst>
                    <a:ext uri="{9D8B030D-6E8A-4147-A177-3AD203B41FA5}">
                      <a16:colId xmlns:a16="http://schemas.microsoft.com/office/drawing/2014/main" val="20002"/>
                    </a:ext>
                  </a:extLst>
                </a:gridCol>
              </a:tblGrid>
              <a:tr h="426128">
                <a:tc>
                  <a:txBody>
                    <a:bodyPr/>
                    <a:lstStyle/>
                    <a:p>
                      <a:pPr algn="ctr">
                        <a:spcBef>
                          <a:spcPts val="0"/>
                        </a:spcBef>
                      </a:pPr>
                      <a:r>
                        <a:rPr lang="fr-FR" sz="1400" b="1" dirty="0" err="1">
                          <a:latin typeface="Arial" panose="020B0604020202020204" pitchFamily="34" charset="0"/>
                          <a:cs typeface="Arial" panose="020B0604020202020204" pitchFamily="34" charset="0"/>
                        </a:rPr>
                        <a:t>Features</a:t>
                      </a:r>
                      <a:endParaRPr lang="fr-FR" sz="1400" b="1" dirty="0">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i="1" kern="1200" dirty="0">
                          <a:solidFill>
                            <a:schemeClr val="lt1"/>
                          </a:solidFill>
                          <a:latin typeface="Arial" panose="020B0604020202020204" pitchFamily="34" charset="0"/>
                          <a:ea typeface="+mn-ea"/>
                          <a:cs typeface="Arial" panose="020B0604020202020204" pitchFamily="34" charset="0"/>
                        </a:rPr>
                        <a:t>C. </a:t>
                      </a:r>
                      <a:r>
                        <a:rPr lang="fr-FR" sz="1400" b="1" i="1" kern="1200" dirty="0" err="1">
                          <a:solidFill>
                            <a:schemeClr val="lt1"/>
                          </a:solidFill>
                          <a:latin typeface="Arial" panose="020B0604020202020204" pitchFamily="34" charset="0"/>
                          <a:ea typeface="+mn-ea"/>
                          <a:cs typeface="Arial" panose="020B0604020202020204" pitchFamily="34" charset="0"/>
                        </a:rPr>
                        <a:t>auris</a:t>
                      </a:r>
                      <a:endParaRPr lang="fr-FR" sz="1400" b="1" i="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Other</a:t>
                      </a:r>
                      <a:r>
                        <a:rPr lang="fr-FR" sz="1400" b="1" kern="1200" dirty="0">
                          <a:solidFill>
                            <a:schemeClr val="lt1"/>
                          </a:solidFill>
                          <a:latin typeface="Arial" panose="020B0604020202020204" pitchFamily="34" charset="0"/>
                          <a:ea typeface="+mn-ea"/>
                          <a:cs typeface="Arial" panose="020B0604020202020204" pitchFamily="34" charset="0"/>
                        </a:rPr>
                        <a:t> </a:t>
                      </a:r>
                      <a:r>
                        <a:rPr lang="fr-FR" sz="1400" b="1" kern="1200" dirty="0" err="1">
                          <a:solidFill>
                            <a:schemeClr val="lt1"/>
                          </a:solidFill>
                          <a:latin typeface="Arial" panose="020B0604020202020204" pitchFamily="34" charset="0"/>
                          <a:ea typeface="+mn-ea"/>
                          <a:cs typeface="Arial" panose="020B0604020202020204" pitchFamily="34" charset="0"/>
                        </a:rPr>
                        <a:t>pathgenic</a:t>
                      </a:r>
                      <a:r>
                        <a:rPr lang="fr-FR" sz="1400" b="1" kern="1200" dirty="0">
                          <a:solidFill>
                            <a:schemeClr val="lt1"/>
                          </a:solidFill>
                          <a:latin typeface="Arial" panose="020B0604020202020204" pitchFamily="34" charset="0"/>
                          <a:ea typeface="+mn-ea"/>
                          <a:cs typeface="Arial" panose="020B0604020202020204" pitchFamily="34" charset="0"/>
                        </a:rPr>
                        <a:t> </a:t>
                      </a:r>
                      <a:r>
                        <a:rPr lang="fr-FR" sz="1400" b="1" i="1" kern="1200" dirty="0">
                          <a:solidFill>
                            <a:schemeClr val="lt1"/>
                          </a:solidFill>
                          <a:latin typeface="Arial" panose="020B0604020202020204" pitchFamily="34" charset="0"/>
                          <a:ea typeface="+mn-ea"/>
                          <a:cs typeface="Arial" panose="020B0604020202020204" pitchFamily="34" charset="0"/>
                        </a:rPr>
                        <a:t>Candida</a:t>
                      </a:r>
                      <a:r>
                        <a:rPr lang="fr-FR" sz="1400" b="1" kern="1200" dirty="0">
                          <a:solidFill>
                            <a:schemeClr val="lt1"/>
                          </a:solidFill>
                          <a:latin typeface="Arial" panose="020B0604020202020204" pitchFamily="34" charset="0"/>
                          <a:ea typeface="+mn-ea"/>
                          <a:cs typeface="Arial" panose="020B0604020202020204" pitchFamily="34" charset="0"/>
                        </a:rPr>
                        <a:t> spp.</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26128">
                <a:tc>
                  <a:txBody>
                    <a:bodyPr/>
                    <a:lstStyle/>
                    <a:p>
                      <a:pPr marL="72000" algn="l"/>
                      <a:r>
                        <a:rPr lang="en-US" sz="1400" b="1" dirty="0">
                          <a:solidFill>
                            <a:schemeClr val="tx1">
                              <a:lumMod val="75000"/>
                              <a:lumOff val="25000"/>
                            </a:schemeClr>
                          </a:solidFill>
                          <a:latin typeface="Arial" panose="020B0604020202020204" pitchFamily="34" charset="0"/>
                          <a:cs typeface="Arial" panose="020B0604020202020204" pitchFamily="34" charset="0"/>
                        </a:rPr>
                        <a:t>Tropism</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Skin</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Gastrointestinal tract</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6128">
                <a:tc>
                  <a:txBody>
                    <a:bodyPr/>
                    <a:lstStyle/>
                    <a:p>
                      <a:pPr marL="72000" algn="l"/>
                      <a:r>
                        <a:rPr lang="en-US" sz="1400" b="1" dirty="0">
                          <a:solidFill>
                            <a:schemeClr val="tx1">
                              <a:lumMod val="75000"/>
                              <a:lumOff val="25000"/>
                            </a:schemeClr>
                          </a:solidFill>
                          <a:latin typeface="Arial" panose="020B0604020202020204" pitchFamily="34" charset="0"/>
                          <a:cs typeface="Arial" panose="020B0604020202020204" pitchFamily="34" charset="0"/>
                        </a:rPr>
                        <a:t>Identification</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Difficult</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Easy</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26128">
                <a:tc>
                  <a:txBody>
                    <a:bodyPr/>
                    <a:lstStyle/>
                    <a:p>
                      <a:pPr marL="72000" algn="l"/>
                      <a:r>
                        <a:rPr lang="en-US" sz="1400" b="1" dirty="0">
                          <a:solidFill>
                            <a:schemeClr val="tx1">
                              <a:lumMod val="75000"/>
                              <a:lumOff val="25000"/>
                            </a:schemeClr>
                          </a:solidFill>
                          <a:latin typeface="Arial" panose="020B0604020202020204" pitchFamily="34" charset="0"/>
                          <a:cs typeface="Arial" panose="020B0604020202020204" pitchFamily="34" charset="0"/>
                        </a:rPr>
                        <a:t>Reservoir</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Exogenous</a:t>
                      </a:r>
                      <a:endParaRPr lang="fr-FR" sz="16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Endogenous</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26128">
                <a:tc>
                  <a:txBody>
                    <a:bodyPr/>
                    <a:lstStyle/>
                    <a:p>
                      <a:pPr marL="72000" algn="l"/>
                      <a:r>
                        <a:rPr lang="en-US" sz="1400" b="1" dirty="0">
                          <a:solidFill>
                            <a:schemeClr val="tx1">
                              <a:lumMod val="75000"/>
                              <a:lumOff val="25000"/>
                            </a:schemeClr>
                          </a:solidFill>
                          <a:latin typeface="Arial" panose="020B0604020202020204" pitchFamily="34" charset="0"/>
                          <a:cs typeface="Arial" panose="020B0604020202020204" pitchFamily="34" charset="0"/>
                        </a:rPr>
                        <a:t>Environmental persistence</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Common</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Uncommon</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426128">
                <a:tc>
                  <a:txBody>
                    <a:bodyPr/>
                    <a:lstStyle/>
                    <a:p>
                      <a:pPr marL="72000" algn="l"/>
                      <a:r>
                        <a:rPr lang="en-US" sz="1400" b="1" dirty="0">
                          <a:solidFill>
                            <a:schemeClr val="tx1">
                              <a:lumMod val="75000"/>
                              <a:lumOff val="25000"/>
                            </a:schemeClr>
                          </a:solidFill>
                          <a:latin typeface="Arial" panose="020B0604020202020204" pitchFamily="34" charset="0"/>
                          <a:cs typeface="Arial" panose="020B0604020202020204" pitchFamily="34" charset="0"/>
                        </a:rPr>
                        <a:t>Multidrug resistance</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Common</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Uncommon</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26128">
                <a:tc>
                  <a:txBody>
                    <a:bodyPr/>
                    <a:lstStyle/>
                    <a:p>
                      <a:pPr marL="72000" algn="l"/>
                      <a:r>
                        <a:rPr lang="en-US" sz="1400" b="1" dirty="0">
                          <a:solidFill>
                            <a:schemeClr val="tx1">
                              <a:lumMod val="75000"/>
                              <a:lumOff val="25000"/>
                            </a:schemeClr>
                          </a:solidFill>
                          <a:latin typeface="Arial" panose="020B0604020202020204" pitchFamily="34" charset="0"/>
                          <a:cs typeface="Arial" panose="020B0604020202020204" pitchFamily="34" charset="0"/>
                        </a:rPr>
                        <a:t>Spread in healthcare settings</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Common</a:t>
                      </a: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indent="0" algn="l" defTabSz="609585" rtl="0" eaLnBrk="1" latinLnBrk="0" hangingPunct="1">
                        <a:lnSpc>
                          <a:spcPct val="100000"/>
                        </a:lnSpc>
                        <a:spcBef>
                          <a:spcPts val="0"/>
                        </a:spcBef>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Uncommon</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8908991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98B34D0-2821-EDA1-4EDD-C2AAF27D3CDA}"/>
              </a:ext>
            </a:extLst>
          </p:cNvPr>
          <p:cNvSpPr>
            <a:spLocks noGrp="1"/>
          </p:cNvSpPr>
          <p:nvPr>
            <p:ph type="title"/>
          </p:nvPr>
        </p:nvSpPr>
        <p:spPr/>
        <p:txBody>
          <a:bodyPr/>
          <a:lstStyle/>
          <a:p>
            <a:r>
              <a:rPr lang="en-US" dirty="0"/>
              <a:t>Fungal outbreaks on the horizon of climate change</a:t>
            </a:r>
            <a:endParaRPr lang="fr-FR" dirty="0"/>
          </a:p>
        </p:txBody>
      </p:sp>
      <p:sp>
        <p:nvSpPr>
          <p:cNvPr id="3" name="Espace réservé du contenu 2">
            <a:extLst>
              <a:ext uri="{FF2B5EF4-FFF2-40B4-BE49-F238E27FC236}">
                <a16:creationId xmlns:a16="http://schemas.microsoft.com/office/drawing/2014/main" id="{585C211B-8B84-1388-20EA-3F73804955D1}"/>
              </a:ext>
            </a:extLst>
          </p:cNvPr>
          <p:cNvSpPr>
            <a:spLocks noGrp="1"/>
          </p:cNvSpPr>
          <p:nvPr>
            <p:ph sz="quarter" idx="10"/>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4" name="Espace réservé du contenu 3">
            <a:extLst>
              <a:ext uri="{FF2B5EF4-FFF2-40B4-BE49-F238E27FC236}">
                <a16:creationId xmlns:a16="http://schemas.microsoft.com/office/drawing/2014/main" id="{7D941D18-3878-2C8E-BB2C-1CB38BFEB355}"/>
              </a:ext>
            </a:extLst>
          </p:cNvPr>
          <p:cNvSpPr>
            <a:spLocks noGrp="1"/>
          </p:cNvSpPr>
          <p:nvPr>
            <p:ph sz="quarter" idx="11"/>
          </p:nvPr>
        </p:nvSpPr>
        <p:spPr/>
        <p:txBody>
          <a:bodyPr/>
          <a:lstStyle/>
          <a:p>
            <a:r>
              <a:rPr lang="en-US" dirty="0"/>
              <a:t>Fungal infections from a One Health perspective</a:t>
            </a:r>
            <a:endParaRPr lang="fr-FR" dirty="0"/>
          </a:p>
        </p:txBody>
      </p:sp>
    </p:spTree>
    <p:extLst>
      <p:ext uri="{BB962C8B-B14F-4D97-AF65-F5344CB8AC3E}">
        <p14:creationId xmlns:p14="http://schemas.microsoft.com/office/powerpoint/2010/main" val="69760091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FFDD002E-1EE5-5737-D84A-3B8B418AD3F1}"/>
              </a:ext>
            </a:extLst>
          </p:cNvPr>
          <p:cNvSpPr>
            <a:spLocks noGrp="1"/>
          </p:cNvSpPr>
          <p:nvPr>
            <p:ph type="body" sz="quarter" idx="15"/>
          </p:nvPr>
        </p:nvSpPr>
        <p:spPr>
          <a:xfrm>
            <a:off x="1358401" y="1380966"/>
            <a:ext cx="3361083" cy="4232354"/>
          </a:xfrm>
        </p:spPr>
        <p:txBody>
          <a:bodyPr/>
          <a:lstStyle/>
          <a:p>
            <a:pPr marL="0" indent="0">
              <a:spcBef>
                <a:spcPts val="1200"/>
              </a:spcBef>
              <a:spcAft>
                <a:spcPts val="3000"/>
              </a:spcAft>
              <a:buNone/>
            </a:pPr>
            <a:r>
              <a:rPr lang="fr-FR" sz="2800" b="1" dirty="0">
                <a:solidFill>
                  <a:srgbClr val="5E247C"/>
                </a:solidFill>
              </a:rPr>
              <a:t>Climate change</a:t>
            </a:r>
          </a:p>
          <a:p>
            <a:r>
              <a:rPr lang="fr-FR" dirty="0"/>
              <a:t>Increasing </a:t>
            </a:r>
            <a:r>
              <a:rPr lang="fr-FR" dirty="0" err="1"/>
              <a:t>heat</a:t>
            </a:r>
            <a:endParaRPr lang="fr-FR" dirty="0"/>
          </a:p>
          <a:p>
            <a:r>
              <a:rPr lang="fr-FR" dirty="0" err="1"/>
              <a:t>Environmental</a:t>
            </a:r>
            <a:r>
              <a:rPr lang="fr-FR" dirty="0"/>
              <a:t> stress</a:t>
            </a:r>
          </a:p>
          <a:p>
            <a:r>
              <a:rPr lang="fr-FR" dirty="0" err="1"/>
              <a:t>Extreme</a:t>
            </a:r>
            <a:r>
              <a:rPr lang="fr-FR" dirty="0"/>
              <a:t> </a:t>
            </a:r>
            <a:r>
              <a:rPr lang="fr-FR" dirty="0" err="1"/>
              <a:t>weather</a:t>
            </a:r>
            <a:r>
              <a:rPr lang="fr-FR" dirty="0"/>
              <a:t> </a:t>
            </a:r>
            <a:r>
              <a:rPr lang="fr-FR" dirty="0" err="1"/>
              <a:t>events</a:t>
            </a:r>
            <a:endParaRPr lang="fr-FR" dirty="0"/>
          </a:p>
        </p:txBody>
      </p:sp>
      <p:sp>
        <p:nvSpPr>
          <p:cNvPr id="2" name="Titre 1">
            <a:extLst>
              <a:ext uri="{FF2B5EF4-FFF2-40B4-BE49-F238E27FC236}">
                <a16:creationId xmlns:a16="http://schemas.microsoft.com/office/drawing/2014/main" id="{1A57F89B-B8C5-7FD9-EE1F-1E538A11762B}"/>
              </a:ext>
            </a:extLst>
          </p:cNvPr>
          <p:cNvSpPr>
            <a:spLocks noGrp="1"/>
          </p:cNvSpPr>
          <p:nvPr>
            <p:ph type="title"/>
          </p:nvPr>
        </p:nvSpPr>
        <p:spPr/>
        <p:txBody>
          <a:bodyPr/>
          <a:lstStyle/>
          <a:p>
            <a:endParaRPr lang="fr-FR"/>
          </a:p>
        </p:txBody>
      </p:sp>
      <p:sp>
        <p:nvSpPr>
          <p:cNvPr id="4" name="Espace réservé du contenu 3">
            <a:extLst>
              <a:ext uri="{FF2B5EF4-FFF2-40B4-BE49-F238E27FC236}">
                <a16:creationId xmlns:a16="http://schemas.microsoft.com/office/drawing/2014/main" id="{2E6612BC-9A17-984D-D6D0-17EBC2D17FE6}"/>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7" name="Espace réservé du texte 2">
            <a:extLst>
              <a:ext uri="{FF2B5EF4-FFF2-40B4-BE49-F238E27FC236}">
                <a16:creationId xmlns:a16="http://schemas.microsoft.com/office/drawing/2014/main" id="{FA48EFDB-5EAC-6406-C2F7-03DD71935385}"/>
              </a:ext>
            </a:extLst>
          </p:cNvPr>
          <p:cNvSpPr txBox="1">
            <a:spLocks/>
          </p:cNvSpPr>
          <p:nvPr/>
        </p:nvSpPr>
        <p:spPr>
          <a:xfrm>
            <a:off x="6736242" y="1312822"/>
            <a:ext cx="4924413" cy="462198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anose="05000000000000000000" pitchFamily="2" charset="2"/>
              <a:buNone/>
            </a:pPr>
            <a:r>
              <a:rPr lang="fr-FR" sz="2800" b="1" dirty="0">
                <a:solidFill>
                  <a:srgbClr val="5E247C"/>
                </a:solidFill>
              </a:rPr>
              <a:t>Climate change can affect </a:t>
            </a:r>
            <a:r>
              <a:rPr lang="fr-FR" sz="2800" b="1" dirty="0" err="1">
                <a:solidFill>
                  <a:srgbClr val="5E247C"/>
                </a:solidFill>
              </a:rPr>
              <a:t>fungal</a:t>
            </a:r>
            <a:r>
              <a:rPr lang="fr-FR" sz="2800" b="1" dirty="0">
                <a:solidFill>
                  <a:srgbClr val="5E247C"/>
                </a:solidFill>
              </a:rPr>
              <a:t> </a:t>
            </a:r>
            <a:r>
              <a:rPr lang="fr-FR" sz="2800" b="1" dirty="0" err="1">
                <a:solidFill>
                  <a:srgbClr val="5E247C"/>
                </a:solidFill>
              </a:rPr>
              <a:t>pathogens</a:t>
            </a:r>
            <a:r>
              <a:rPr lang="fr-FR" sz="2800" b="1" dirty="0">
                <a:solidFill>
                  <a:srgbClr val="5E247C"/>
                </a:solidFill>
              </a:rPr>
              <a:t> by:</a:t>
            </a:r>
          </a:p>
          <a:p>
            <a:r>
              <a:rPr lang="fr-FR" dirty="0" err="1"/>
              <a:t>Providing</a:t>
            </a:r>
            <a:r>
              <a:rPr lang="fr-FR" dirty="0"/>
              <a:t> new </a:t>
            </a:r>
            <a:r>
              <a:rPr lang="fr-FR" dirty="0" err="1"/>
              <a:t>favourable</a:t>
            </a:r>
            <a:r>
              <a:rPr lang="fr-FR" dirty="0"/>
              <a:t> habitats for warm-</a:t>
            </a:r>
            <a:r>
              <a:rPr lang="fr-FR" dirty="0" err="1"/>
              <a:t>adapted</a:t>
            </a:r>
            <a:r>
              <a:rPr lang="fr-FR" dirty="0"/>
              <a:t> fungi and </a:t>
            </a:r>
            <a:r>
              <a:rPr lang="fr-FR" dirty="0" err="1"/>
              <a:t>increasing</a:t>
            </a:r>
            <a:r>
              <a:rPr lang="fr-FR" dirty="0"/>
              <a:t> </a:t>
            </a:r>
            <a:r>
              <a:rPr lang="fr-FR" dirty="0" err="1"/>
              <a:t>their</a:t>
            </a:r>
            <a:r>
              <a:rPr lang="fr-FR" dirty="0"/>
              <a:t> </a:t>
            </a:r>
            <a:r>
              <a:rPr lang="fr-FR" dirty="0" err="1"/>
              <a:t>geographic</a:t>
            </a:r>
            <a:r>
              <a:rPr lang="fr-FR" dirty="0"/>
              <a:t> range</a:t>
            </a:r>
          </a:p>
          <a:p>
            <a:r>
              <a:rPr lang="fr-FR" dirty="0" err="1"/>
              <a:t>Enabling</a:t>
            </a:r>
            <a:r>
              <a:rPr lang="fr-FR" dirty="0"/>
              <a:t> long-distance dispersal</a:t>
            </a:r>
          </a:p>
          <a:p>
            <a:r>
              <a:rPr lang="fr-FR" dirty="0" err="1"/>
              <a:t>Providing</a:t>
            </a:r>
            <a:r>
              <a:rPr lang="fr-FR" dirty="0"/>
              <a:t> </a:t>
            </a:r>
            <a:r>
              <a:rPr lang="fr-FR" dirty="0" err="1"/>
              <a:t>selection</a:t>
            </a:r>
            <a:r>
              <a:rPr lang="fr-FR" dirty="0"/>
              <a:t> pressure to </a:t>
            </a:r>
            <a:r>
              <a:rPr lang="fr-FR" dirty="0" err="1"/>
              <a:t>become</a:t>
            </a:r>
            <a:r>
              <a:rPr lang="fr-FR" dirty="0"/>
              <a:t> </a:t>
            </a:r>
            <a:r>
              <a:rPr lang="fr-FR" dirty="0" err="1"/>
              <a:t>thermotolerant</a:t>
            </a:r>
            <a:endParaRPr lang="fr-FR" dirty="0"/>
          </a:p>
          <a:p>
            <a:r>
              <a:rPr lang="fr-FR" dirty="0"/>
              <a:t>Increasing </a:t>
            </a:r>
            <a:r>
              <a:rPr lang="fr-FR" dirty="0" err="1"/>
              <a:t>vectors</a:t>
            </a:r>
            <a:r>
              <a:rPr lang="fr-FR" dirty="0"/>
              <a:t> and </a:t>
            </a:r>
            <a:r>
              <a:rPr lang="fr-FR" dirty="0" err="1"/>
              <a:t>vehicles</a:t>
            </a:r>
            <a:r>
              <a:rPr lang="fr-FR" dirty="0"/>
              <a:t> of </a:t>
            </a:r>
            <a:r>
              <a:rPr lang="fr-FR" dirty="0" err="1"/>
              <a:t>disease</a:t>
            </a:r>
            <a:endParaRPr lang="fr-FR" dirty="0"/>
          </a:p>
          <a:p>
            <a:r>
              <a:rPr lang="fr-FR" dirty="0" err="1"/>
              <a:t>Providing</a:t>
            </a:r>
            <a:r>
              <a:rPr lang="fr-FR" dirty="0"/>
              <a:t> stress and </a:t>
            </a:r>
            <a:r>
              <a:rPr lang="fr-FR" dirty="0" err="1"/>
              <a:t>inducing</a:t>
            </a:r>
            <a:r>
              <a:rPr lang="fr-FR" dirty="0"/>
              <a:t> </a:t>
            </a:r>
            <a:r>
              <a:rPr lang="fr-FR" dirty="0" err="1"/>
              <a:t>rapid</a:t>
            </a:r>
            <a:r>
              <a:rPr lang="fr-FR" dirty="0"/>
              <a:t> </a:t>
            </a:r>
            <a:r>
              <a:rPr lang="fr-FR" dirty="0" err="1"/>
              <a:t>evolution</a:t>
            </a:r>
            <a:endParaRPr lang="fr-FR" dirty="0"/>
          </a:p>
          <a:p>
            <a:r>
              <a:rPr lang="fr-FR" dirty="0" err="1"/>
              <a:t>Reducing</a:t>
            </a:r>
            <a:r>
              <a:rPr lang="fr-FR" dirty="0"/>
              <a:t> host </a:t>
            </a:r>
            <a:r>
              <a:rPr lang="fr-FR" dirty="0" err="1"/>
              <a:t>susceptibility</a:t>
            </a:r>
            <a:endParaRPr lang="fr-FR" dirty="0"/>
          </a:p>
          <a:p>
            <a:r>
              <a:rPr lang="fr-FR" dirty="0" err="1"/>
              <a:t>Breaching</a:t>
            </a:r>
            <a:r>
              <a:rPr lang="fr-FR" dirty="0"/>
              <a:t> </a:t>
            </a:r>
            <a:r>
              <a:rPr lang="fr-FR" dirty="0" err="1"/>
              <a:t>physical</a:t>
            </a:r>
            <a:r>
              <a:rPr lang="fr-FR" dirty="0"/>
              <a:t> </a:t>
            </a:r>
            <a:r>
              <a:rPr lang="fr-FR" dirty="0" err="1"/>
              <a:t>barriers</a:t>
            </a:r>
            <a:r>
              <a:rPr lang="fr-FR" dirty="0"/>
              <a:t> of the host</a:t>
            </a:r>
          </a:p>
        </p:txBody>
      </p:sp>
      <p:pic>
        <p:nvPicPr>
          <p:cNvPr id="9" name="Image 8" descr="Une image contenant texte, capture d’écran&#10;&#10;Description générée automatiquement">
            <a:extLst>
              <a:ext uri="{FF2B5EF4-FFF2-40B4-BE49-F238E27FC236}">
                <a16:creationId xmlns:a16="http://schemas.microsoft.com/office/drawing/2014/main" id="{E2E30B29-7A86-4CFE-BB10-F9D24DC95B27}"/>
              </a:ext>
            </a:extLst>
          </p:cNvPr>
          <p:cNvPicPr>
            <a:picLocks noChangeAspect="1"/>
          </p:cNvPicPr>
          <p:nvPr/>
        </p:nvPicPr>
        <p:blipFill rotWithShape="1">
          <a:blip r:embed="rId2"/>
          <a:srcRect l="25398" r="55588"/>
          <a:stretch/>
        </p:blipFill>
        <p:spPr>
          <a:xfrm>
            <a:off x="4719484" y="845408"/>
            <a:ext cx="1795532" cy="5303470"/>
          </a:xfrm>
          <a:prstGeom prst="rect">
            <a:avLst/>
          </a:prstGeom>
        </p:spPr>
      </p:pic>
    </p:spTree>
    <p:extLst>
      <p:ext uri="{BB962C8B-B14F-4D97-AF65-F5344CB8AC3E}">
        <p14:creationId xmlns:p14="http://schemas.microsoft.com/office/powerpoint/2010/main" val="310068529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717ECDBC-9D61-BF48-E415-8C2F64695FE8}"/>
              </a:ext>
            </a:extLst>
          </p:cNvPr>
          <p:cNvSpPr>
            <a:spLocks noGrp="1"/>
          </p:cNvSpPr>
          <p:nvPr>
            <p:ph type="title"/>
          </p:nvPr>
        </p:nvSpPr>
        <p:spPr/>
        <p:txBody>
          <a:bodyPr/>
          <a:lstStyle/>
          <a:p>
            <a:r>
              <a:rPr lang="fr-FR" dirty="0"/>
              <a:t>Plos </a:t>
            </a:r>
            <a:r>
              <a:rPr lang="fr-FR" dirty="0" err="1"/>
              <a:t>Pathogens</a:t>
            </a:r>
            <a:endParaRPr lang="fr-FR" dirty="0"/>
          </a:p>
        </p:txBody>
      </p:sp>
      <p:sp>
        <p:nvSpPr>
          <p:cNvPr id="6" name="Espace réservé du contenu 5">
            <a:extLst>
              <a:ext uri="{FF2B5EF4-FFF2-40B4-BE49-F238E27FC236}">
                <a16:creationId xmlns:a16="http://schemas.microsoft.com/office/drawing/2014/main" id="{ACD4F701-AC51-E082-C47B-7C6FEC423511}"/>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pic>
        <p:nvPicPr>
          <p:cNvPr id="8" name="Image 7" descr="Une image contenant texte, capture d’écran&#10;&#10;Description générée automatiquement">
            <a:extLst>
              <a:ext uri="{FF2B5EF4-FFF2-40B4-BE49-F238E27FC236}">
                <a16:creationId xmlns:a16="http://schemas.microsoft.com/office/drawing/2014/main" id="{F79C41B6-87C1-FE90-8762-DC225B257D64}"/>
              </a:ext>
            </a:extLst>
          </p:cNvPr>
          <p:cNvPicPr>
            <a:picLocks noChangeAspect="1"/>
          </p:cNvPicPr>
          <p:nvPr/>
        </p:nvPicPr>
        <p:blipFill rotWithShape="1">
          <a:blip r:embed="rId2"/>
          <a:srcRect l="1940" t="11187" r="1303"/>
          <a:stretch/>
        </p:blipFill>
        <p:spPr>
          <a:xfrm>
            <a:off x="1881989" y="980805"/>
            <a:ext cx="9518516" cy="4896390"/>
          </a:xfrm>
          <a:prstGeom prst="rect">
            <a:avLst/>
          </a:prstGeom>
        </p:spPr>
      </p:pic>
    </p:spTree>
    <p:extLst>
      <p:ext uri="{BB962C8B-B14F-4D97-AF65-F5344CB8AC3E}">
        <p14:creationId xmlns:p14="http://schemas.microsoft.com/office/powerpoint/2010/main" val="109898219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73AB04FA-E416-926D-4278-F9029EEBFA74}"/>
              </a:ext>
            </a:extLst>
          </p:cNvPr>
          <p:cNvSpPr>
            <a:spLocks noGrp="1"/>
          </p:cNvSpPr>
          <p:nvPr>
            <p:ph type="body" sz="quarter" idx="15"/>
          </p:nvPr>
        </p:nvSpPr>
        <p:spPr/>
        <p:txBody>
          <a:bodyPr/>
          <a:lstStyle/>
          <a:p>
            <a:pPr>
              <a:spcBef>
                <a:spcPts val="1800"/>
              </a:spcBef>
            </a:pPr>
            <a:r>
              <a:rPr lang="fr-FR" dirty="0">
                <a:solidFill>
                  <a:schemeClr val="accent6">
                    <a:lumMod val="60000"/>
                    <a:lumOff val="40000"/>
                  </a:schemeClr>
                </a:solidFill>
              </a:rPr>
              <a:t>Geographic range</a:t>
            </a:r>
          </a:p>
          <a:p>
            <a:pPr>
              <a:spcBef>
                <a:spcPts val="1800"/>
              </a:spcBef>
            </a:pPr>
            <a:r>
              <a:rPr lang="fr-FR" dirty="0">
                <a:solidFill>
                  <a:srgbClr val="5E247C"/>
                </a:solidFill>
              </a:rPr>
              <a:t>Dispersal</a:t>
            </a:r>
          </a:p>
          <a:p>
            <a:pPr>
              <a:spcBef>
                <a:spcPts val="1800"/>
              </a:spcBef>
            </a:pPr>
            <a:r>
              <a:rPr lang="fr-FR" dirty="0">
                <a:solidFill>
                  <a:srgbClr val="61115D"/>
                </a:solidFill>
              </a:rPr>
              <a:t>Virulence/</a:t>
            </a:r>
            <a:r>
              <a:rPr lang="fr-FR" dirty="0" err="1">
                <a:solidFill>
                  <a:srgbClr val="61115D"/>
                </a:solidFill>
              </a:rPr>
              <a:t>toxicity</a:t>
            </a:r>
            <a:endParaRPr lang="fr-FR" dirty="0">
              <a:solidFill>
                <a:srgbClr val="61115D"/>
              </a:solidFill>
            </a:endParaRPr>
          </a:p>
          <a:p>
            <a:pPr>
              <a:spcBef>
                <a:spcPts val="1800"/>
              </a:spcBef>
            </a:pPr>
            <a:r>
              <a:rPr lang="fr-FR" dirty="0" err="1">
                <a:solidFill>
                  <a:srgbClr val="9B11C7"/>
                </a:solidFill>
              </a:rPr>
              <a:t>Vectors</a:t>
            </a:r>
            <a:r>
              <a:rPr lang="fr-FR" dirty="0">
                <a:solidFill>
                  <a:srgbClr val="9B11C7"/>
                </a:solidFill>
              </a:rPr>
              <a:t>/</a:t>
            </a:r>
            <a:r>
              <a:rPr lang="fr-FR" dirty="0" err="1">
                <a:solidFill>
                  <a:srgbClr val="9B11C7"/>
                </a:solidFill>
              </a:rPr>
              <a:t>vehicles</a:t>
            </a:r>
            <a:r>
              <a:rPr lang="fr-FR" dirty="0">
                <a:solidFill>
                  <a:srgbClr val="9B11C7"/>
                </a:solidFill>
              </a:rPr>
              <a:t> </a:t>
            </a:r>
          </a:p>
          <a:p>
            <a:pPr>
              <a:spcBef>
                <a:spcPts val="1800"/>
              </a:spcBef>
            </a:pPr>
            <a:r>
              <a:rPr lang="fr-FR" dirty="0">
                <a:solidFill>
                  <a:srgbClr val="D39BD7"/>
                </a:solidFill>
              </a:rPr>
              <a:t>Host </a:t>
            </a:r>
            <a:r>
              <a:rPr lang="fr-FR" dirty="0" err="1">
                <a:solidFill>
                  <a:srgbClr val="D39BD7"/>
                </a:solidFill>
              </a:rPr>
              <a:t>susceptibility</a:t>
            </a:r>
            <a:endParaRPr lang="fr-FR" dirty="0">
              <a:solidFill>
                <a:srgbClr val="D39BD7"/>
              </a:solidFill>
            </a:endParaRPr>
          </a:p>
          <a:p>
            <a:pPr>
              <a:spcBef>
                <a:spcPts val="1800"/>
              </a:spcBef>
            </a:pPr>
            <a:r>
              <a:rPr lang="fr-FR" dirty="0">
                <a:solidFill>
                  <a:srgbClr val="B4B0B2"/>
                </a:solidFill>
              </a:rPr>
              <a:t>Trauma/</a:t>
            </a:r>
            <a:r>
              <a:rPr lang="fr-FR" dirty="0" err="1">
                <a:solidFill>
                  <a:srgbClr val="B4B0B2"/>
                </a:solidFill>
              </a:rPr>
              <a:t>wounds</a:t>
            </a:r>
            <a:endParaRPr lang="fr-FR" dirty="0">
              <a:solidFill>
                <a:srgbClr val="B4B0B2"/>
              </a:solidFill>
            </a:endParaRPr>
          </a:p>
          <a:p>
            <a:endParaRPr lang="fr-FR" dirty="0"/>
          </a:p>
        </p:txBody>
      </p:sp>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dirty="0"/>
              <a:t>Altered attributes of pathogens or hosts</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Tree>
    <p:extLst>
      <p:ext uri="{BB962C8B-B14F-4D97-AF65-F5344CB8AC3E}">
        <p14:creationId xmlns:p14="http://schemas.microsoft.com/office/powerpoint/2010/main" val="82151990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dirty="0"/>
              <a:t>1. </a:t>
            </a:r>
            <a:r>
              <a:rPr lang="fr-FR" dirty="0">
                <a:hlinkClick r:id="rId2"/>
              </a:rPr>
              <a:t>http://www.alison-burke.com/works-lifescience.html</a:t>
            </a:r>
            <a:r>
              <a:rPr lang="fr-FR" dirty="0"/>
              <a:t>. 2. Sun et al BMC </a:t>
            </a:r>
            <a:r>
              <a:rPr lang="fr-FR" dirty="0" err="1"/>
              <a:t>Ecol</a:t>
            </a:r>
            <a:r>
              <a:rPr lang="fr-FR" dirty="0"/>
              <a:t> Evo 23, 26 (2023).</a:t>
            </a: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i="1" dirty="0"/>
              <a:t>Batrachochytrium </a:t>
            </a:r>
            <a:r>
              <a:rPr lang="en-US" i="1" dirty="0" err="1"/>
              <a:t>dendrobatidis</a:t>
            </a:r>
            <a:r>
              <a:rPr lang="en-US" dirty="0"/>
              <a:t> (Bd) and amphibian decline</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3165827" y="917291"/>
            <a:ext cx="1855177" cy="444798"/>
          </a:xfrm>
          <a:prstGeom prst="round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Geographic range</a:t>
            </a:r>
          </a:p>
        </p:txBody>
      </p:sp>
      <p:sp>
        <p:nvSpPr>
          <p:cNvPr id="18" name="Rectangle : coins arrondis 17">
            <a:extLst>
              <a:ext uri="{FF2B5EF4-FFF2-40B4-BE49-F238E27FC236}">
                <a16:creationId xmlns:a16="http://schemas.microsoft.com/office/drawing/2014/main" id="{7A1E8AD5-CA5B-D57D-2E08-60D75A541541}"/>
              </a:ext>
            </a:extLst>
          </p:cNvPr>
          <p:cNvSpPr/>
          <p:nvPr/>
        </p:nvSpPr>
        <p:spPr>
          <a:xfrm>
            <a:off x="5141098" y="917291"/>
            <a:ext cx="1855177" cy="444798"/>
          </a:xfrm>
          <a:prstGeom prst="roundRect">
            <a:avLst/>
          </a:prstGeom>
          <a:solidFill>
            <a:srgbClr val="D39BD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Host </a:t>
            </a:r>
            <a:r>
              <a:rPr lang="fr-FR" sz="1600" dirty="0" err="1">
                <a:latin typeface="Arial" panose="020B0604020202020204" pitchFamily="34" charset="0"/>
                <a:cs typeface="Arial" panose="020B0604020202020204" pitchFamily="34" charset="0"/>
              </a:rPr>
              <a:t>susceptibility</a:t>
            </a:r>
            <a:endParaRPr lang="fr-FR" sz="1600" dirty="0">
              <a:latin typeface="Arial" panose="020B0604020202020204" pitchFamily="34" charset="0"/>
              <a:cs typeface="Arial" panose="020B0604020202020204" pitchFamily="34" charset="0"/>
            </a:endParaRPr>
          </a:p>
        </p:txBody>
      </p:sp>
      <p:grpSp>
        <p:nvGrpSpPr>
          <p:cNvPr id="23" name="Groupe 22">
            <a:extLst>
              <a:ext uri="{FF2B5EF4-FFF2-40B4-BE49-F238E27FC236}">
                <a16:creationId xmlns:a16="http://schemas.microsoft.com/office/drawing/2014/main" id="{96956E9A-9416-1045-0975-B0DB35932261}"/>
              </a:ext>
            </a:extLst>
          </p:cNvPr>
          <p:cNvGrpSpPr/>
          <p:nvPr/>
        </p:nvGrpSpPr>
        <p:grpSpPr>
          <a:xfrm>
            <a:off x="998160" y="1994600"/>
            <a:ext cx="1926727" cy="1847678"/>
            <a:chOff x="3482971" y="772430"/>
            <a:chExt cx="1926727" cy="1847678"/>
          </a:xfrm>
        </p:grpSpPr>
        <p:pic>
          <p:nvPicPr>
            <p:cNvPr id="10" name="Image 9">
              <a:extLst>
                <a:ext uri="{FF2B5EF4-FFF2-40B4-BE49-F238E27FC236}">
                  <a16:creationId xmlns:a16="http://schemas.microsoft.com/office/drawing/2014/main" id="{1288E640-D069-6598-049B-01A1582A6433}"/>
                </a:ext>
              </a:extLst>
            </p:cNvPr>
            <p:cNvPicPr>
              <a:picLocks noChangeAspect="1"/>
            </p:cNvPicPr>
            <p:nvPr/>
          </p:nvPicPr>
          <p:blipFill>
            <a:blip r:embed="rId3"/>
            <a:stretch>
              <a:fillRect/>
            </a:stretch>
          </p:blipFill>
          <p:spPr>
            <a:xfrm>
              <a:off x="3718105" y="1096686"/>
              <a:ext cx="1450974" cy="1432684"/>
            </a:xfrm>
            <a:prstGeom prst="rect">
              <a:avLst/>
            </a:prstGeom>
          </p:spPr>
        </p:pic>
        <p:sp>
          <p:nvSpPr>
            <p:cNvPr id="21" name="Rectangle 20">
              <a:extLst>
                <a:ext uri="{FF2B5EF4-FFF2-40B4-BE49-F238E27FC236}">
                  <a16:creationId xmlns:a16="http://schemas.microsoft.com/office/drawing/2014/main" id="{BC6FEE60-AB29-94DE-6664-FAD06E036265}"/>
                </a:ext>
              </a:extLst>
            </p:cNvPr>
            <p:cNvSpPr/>
            <p:nvPr/>
          </p:nvSpPr>
          <p:spPr>
            <a:xfrm>
              <a:off x="3482971" y="890267"/>
              <a:ext cx="1926727" cy="1729841"/>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a:extLst>
                <a:ext uri="{FF2B5EF4-FFF2-40B4-BE49-F238E27FC236}">
                  <a16:creationId xmlns:a16="http://schemas.microsoft.com/office/drawing/2014/main" id="{0A8C762C-1720-760A-86D9-B11292C3DD5D}"/>
                </a:ext>
              </a:extLst>
            </p:cNvPr>
            <p:cNvSpPr txBox="1"/>
            <p:nvPr/>
          </p:nvSpPr>
          <p:spPr>
            <a:xfrm>
              <a:off x="3518775" y="772430"/>
              <a:ext cx="1849634" cy="253916"/>
            </a:xfrm>
            <a:prstGeom prst="rect">
              <a:avLst/>
            </a:prstGeom>
            <a:solidFill>
              <a:schemeClr val="bg1"/>
            </a:solidFill>
          </p:spPr>
          <p:txBody>
            <a:bodyPr wrap="square" rtlCol="0">
              <a:spAutoFit/>
            </a:bodyPr>
            <a:lstStyle/>
            <a:p>
              <a:r>
                <a:rPr lang="fr-FR" sz="1050" b="1" dirty="0">
                  <a:latin typeface="Arial" panose="020B0604020202020204" pitchFamily="34" charset="0"/>
                  <a:cs typeface="Arial" panose="020B0604020202020204" pitchFamily="34" charset="0"/>
                </a:rPr>
                <a:t>Flagellated </a:t>
              </a:r>
              <a:r>
                <a:rPr lang="fr-FR" sz="1050" b="1" dirty="0" err="1">
                  <a:latin typeface="Arial" panose="020B0604020202020204" pitchFamily="34" charset="0"/>
                  <a:cs typeface="Arial" panose="020B0604020202020204" pitchFamily="34" charset="0"/>
                </a:rPr>
                <a:t>chritid</a:t>
              </a:r>
              <a:r>
                <a:rPr lang="fr-FR" sz="1050" b="1" dirty="0">
                  <a:latin typeface="Arial" panose="020B0604020202020204" pitchFamily="34" charset="0"/>
                  <a:cs typeface="Arial" panose="020B0604020202020204" pitchFamily="34" charset="0"/>
                </a:rPr>
                <a:t> fungus</a:t>
              </a:r>
            </a:p>
          </p:txBody>
        </p:sp>
      </p:grpSp>
      <p:grpSp>
        <p:nvGrpSpPr>
          <p:cNvPr id="34" name="Groupe 33">
            <a:extLst>
              <a:ext uri="{FF2B5EF4-FFF2-40B4-BE49-F238E27FC236}">
                <a16:creationId xmlns:a16="http://schemas.microsoft.com/office/drawing/2014/main" id="{A46D67D8-948C-98B9-06BE-17337C71B447}"/>
              </a:ext>
            </a:extLst>
          </p:cNvPr>
          <p:cNvGrpSpPr/>
          <p:nvPr/>
        </p:nvGrpSpPr>
        <p:grpSpPr>
          <a:xfrm>
            <a:off x="7225956" y="1213368"/>
            <a:ext cx="2474506" cy="4231540"/>
            <a:chOff x="7215479" y="934122"/>
            <a:chExt cx="2474506" cy="4231540"/>
          </a:xfrm>
        </p:grpSpPr>
        <p:pic>
          <p:nvPicPr>
            <p:cNvPr id="26" name="Image 25">
              <a:extLst>
                <a:ext uri="{FF2B5EF4-FFF2-40B4-BE49-F238E27FC236}">
                  <a16:creationId xmlns:a16="http://schemas.microsoft.com/office/drawing/2014/main" id="{6D753547-805E-AAC6-2B1B-7EB4046DE2CD}"/>
                </a:ext>
              </a:extLst>
            </p:cNvPr>
            <p:cNvPicPr>
              <a:picLocks noChangeAspect="1"/>
            </p:cNvPicPr>
            <p:nvPr/>
          </p:nvPicPr>
          <p:blipFill>
            <a:blip r:embed="rId4"/>
            <a:stretch>
              <a:fillRect/>
            </a:stretch>
          </p:blipFill>
          <p:spPr>
            <a:xfrm>
              <a:off x="7215479" y="1270113"/>
              <a:ext cx="2469094" cy="3749365"/>
            </a:xfrm>
            <a:prstGeom prst="rect">
              <a:avLst/>
            </a:prstGeom>
          </p:spPr>
        </p:pic>
        <p:sp>
          <p:nvSpPr>
            <p:cNvPr id="27" name="Rectangle 26">
              <a:extLst>
                <a:ext uri="{FF2B5EF4-FFF2-40B4-BE49-F238E27FC236}">
                  <a16:creationId xmlns:a16="http://schemas.microsoft.com/office/drawing/2014/main" id="{4561FE0B-01E9-23CF-28AB-E6CD6191894A}"/>
                </a:ext>
              </a:extLst>
            </p:cNvPr>
            <p:cNvSpPr/>
            <p:nvPr/>
          </p:nvSpPr>
          <p:spPr>
            <a:xfrm>
              <a:off x="7215479" y="1051959"/>
              <a:ext cx="2474506" cy="4113703"/>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ZoneTexte 27">
              <a:extLst>
                <a:ext uri="{FF2B5EF4-FFF2-40B4-BE49-F238E27FC236}">
                  <a16:creationId xmlns:a16="http://schemas.microsoft.com/office/drawing/2014/main" id="{56B124C6-A80E-4F0C-AA08-7903996AB40A}"/>
                </a:ext>
              </a:extLst>
            </p:cNvPr>
            <p:cNvSpPr txBox="1"/>
            <p:nvPr/>
          </p:nvSpPr>
          <p:spPr>
            <a:xfrm>
              <a:off x="7311624" y="934122"/>
              <a:ext cx="2118928" cy="261610"/>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Business as </a:t>
              </a:r>
              <a:r>
                <a:rPr lang="fr-FR" sz="1100" b="1" dirty="0" err="1">
                  <a:latin typeface="Arial" panose="020B0604020202020204" pitchFamily="34" charset="0"/>
                  <a:cs typeface="Arial" panose="020B0604020202020204" pitchFamily="34" charset="0"/>
                </a:rPr>
                <a:t>Usual</a:t>
              </a:r>
              <a:r>
                <a:rPr lang="fr-FR" sz="1100" b="1" dirty="0">
                  <a:latin typeface="Arial" panose="020B0604020202020204" pitchFamily="34" charset="0"/>
                  <a:cs typeface="Arial" panose="020B0604020202020204" pitchFamily="34" charset="0"/>
                </a:rPr>
                <a:t> Pathway</a:t>
              </a:r>
              <a:r>
                <a:rPr lang="fr-FR" sz="1100" dirty="0">
                  <a:latin typeface="Arial" panose="020B0604020202020204" pitchFamily="34" charset="0"/>
                  <a:cs typeface="Arial" panose="020B0604020202020204" pitchFamily="34" charset="0"/>
                </a:rPr>
                <a:t>²</a:t>
              </a:r>
            </a:p>
          </p:txBody>
        </p:sp>
      </p:grpSp>
      <p:grpSp>
        <p:nvGrpSpPr>
          <p:cNvPr id="40" name="Groupe 39">
            <a:extLst>
              <a:ext uri="{FF2B5EF4-FFF2-40B4-BE49-F238E27FC236}">
                <a16:creationId xmlns:a16="http://schemas.microsoft.com/office/drawing/2014/main" id="{B1765014-E50D-FA64-C92C-F5EB0F4678AA}"/>
              </a:ext>
            </a:extLst>
          </p:cNvPr>
          <p:cNvGrpSpPr/>
          <p:nvPr/>
        </p:nvGrpSpPr>
        <p:grpSpPr>
          <a:xfrm>
            <a:off x="9794287" y="1210858"/>
            <a:ext cx="2331177" cy="4231540"/>
            <a:chOff x="9671007" y="947090"/>
            <a:chExt cx="2331177" cy="4231540"/>
          </a:xfrm>
        </p:grpSpPr>
        <p:pic>
          <p:nvPicPr>
            <p:cNvPr id="25" name="Image 24">
              <a:extLst>
                <a:ext uri="{FF2B5EF4-FFF2-40B4-BE49-F238E27FC236}">
                  <a16:creationId xmlns:a16="http://schemas.microsoft.com/office/drawing/2014/main" id="{CD943001-BFDC-9AFA-5487-6CA907E025A1}"/>
                </a:ext>
              </a:extLst>
            </p:cNvPr>
            <p:cNvPicPr>
              <a:picLocks noChangeAspect="1"/>
            </p:cNvPicPr>
            <p:nvPr/>
          </p:nvPicPr>
          <p:blipFill>
            <a:blip r:embed="rId5"/>
            <a:stretch>
              <a:fillRect/>
            </a:stretch>
          </p:blipFill>
          <p:spPr>
            <a:xfrm>
              <a:off x="9731103" y="1285591"/>
              <a:ext cx="2213040" cy="3749365"/>
            </a:xfrm>
            <a:prstGeom prst="rect">
              <a:avLst/>
            </a:prstGeom>
          </p:spPr>
        </p:pic>
        <p:sp>
          <p:nvSpPr>
            <p:cNvPr id="29" name="Rectangle 28">
              <a:extLst>
                <a:ext uri="{FF2B5EF4-FFF2-40B4-BE49-F238E27FC236}">
                  <a16:creationId xmlns:a16="http://schemas.microsoft.com/office/drawing/2014/main" id="{28327F8A-C521-39F4-43EE-A3782C845498}"/>
                </a:ext>
              </a:extLst>
            </p:cNvPr>
            <p:cNvSpPr/>
            <p:nvPr/>
          </p:nvSpPr>
          <p:spPr>
            <a:xfrm>
              <a:off x="9671007" y="1064927"/>
              <a:ext cx="2331177" cy="4113703"/>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ZoneTexte 29">
              <a:extLst>
                <a:ext uri="{FF2B5EF4-FFF2-40B4-BE49-F238E27FC236}">
                  <a16:creationId xmlns:a16="http://schemas.microsoft.com/office/drawing/2014/main" id="{9E1A4C98-F421-38E5-1B9E-BB2BEAAE6795}"/>
                </a:ext>
              </a:extLst>
            </p:cNvPr>
            <p:cNvSpPr txBox="1"/>
            <p:nvPr/>
          </p:nvSpPr>
          <p:spPr>
            <a:xfrm>
              <a:off x="9791101" y="947090"/>
              <a:ext cx="1855177" cy="261610"/>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High Emission Pathway</a:t>
              </a:r>
              <a:r>
                <a:rPr lang="fr-FR" sz="1100" dirty="0">
                  <a:latin typeface="Arial" panose="020B0604020202020204" pitchFamily="34" charset="0"/>
                  <a:cs typeface="Arial" panose="020B0604020202020204" pitchFamily="34" charset="0"/>
                </a:rPr>
                <a:t>²</a:t>
              </a:r>
            </a:p>
          </p:txBody>
        </p:sp>
      </p:grpSp>
      <p:pic>
        <p:nvPicPr>
          <p:cNvPr id="32" name="Image 31">
            <a:extLst>
              <a:ext uri="{FF2B5EF4-FFF2-40B4-BE49-F238E27FC236}">
                <a16:creationId xmlns:a16="http://schemas.microsoft.com/office/drawing/2014/main" id="{EA8413BF-5534-6CAB-E9BF-F92EC4011A7D}"/>
              </a:ext>
            </a:extLst>
          </p:cNvPr>
          <p:cNvPicPr>
            <a:picLocks noChangeAspect="1"/>
          </p:cNvPicPr>
          <p:nvPr/>
        </p:nvPicPr>
        <p:blipFill>
          <a:blip r:embed="rId6"/>
          <a:stretch>
            <a:fillRect/>
          </a:stretch>
        </p:blipFill>
        <p:spPr>
          <a:xfrm>
            <a:off x="998160" y="797256"/>
            <a:ext cx="933544" cy="1006969"/>
          </a:xfrm>
          <a:prstGeom prst="rect">
            <a:avLst/>
          </a:prstGeom>
        </p:spPr>
      </p:pic>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7"/>
          <a:stretch>
            <a:fillRect/>
          </a:stretch>
        </p:blipFill>
        <p:spPr>
          <a:xfrm>
            <a:off x="2020660" y="850655"/>
            <a:ext cx="933545" cy="1038438"/>
          </a:xfrm>
          <a:prstGeom prst="rect">
            <a:avLst/>
          </a:prstGeom>
        </p:spPr>
      </p:pic>
      <p:sp>
        <p:nvSpPr>
          <p:cNvPr id="36" name="ZoneTexte 35">
            <a:extLst>
              <a:ext uri="{FF2B5EF4-FFF2-40B4-BE49-F238E27FC236}">
                <a16:creationId xmlns:a16="http://schemas.microsoft.com/office/drawing/2014/main" id="{E5E16765-531C-66D4-1423-6D0B16FC393A}"/>
              </a:ext>
            </a:extLst>
          </p:cNvPr>
          <p:cNvSpPr txBox="1"/>
          <p:nvPr/>
        </p:nvSpPr>
        <p:spPr>
          <a:xfrm>
            <a:off x="6977905" y="5516779"/>
            <a:ext cx="5152351" cy="276999"/>
          </a:xfrm>
          <a:prstGeom prst="rect">
            <a:avLst/>
          </a:prstGeom>
          <a:solidFill>
            <a:schemeClr val="bg1"/>
          </a:solidFill>
        </p:spPr>
        <p:txBody>
          <a:bodyPr wrap="square" rtlCol="0">
            <a:spAutoFit/>
          </a:bodyPr>
          <a:lstStyle/>
          <a:p>
            <a:pPr algn="ctr"/>
            <a:r>
              <a:rPr lang="en-US" sz="1200" dirty="0">
                <a:latin typeface="Arial" panose="020B0604020202020204" pitchFamily="34" charset="0"/>
                <a:cs typeface="Arial" panose="020B0604020202020204" pitchFamily="34" charset="0"/>
              </a:rPr>
              <a:t>Predicted emergence /decline of Bd under different scenarios</a:t>
            </a:r>
            <a:endParaRPr lang="fr-FR" sz="1200" dirty="0">
              <a:latin typeface="Arial" panose="020B0604020202020204" pitchFamily="34" charset="0"/>
              <a:cs typeface="Arial" panose="020B0604020202020204" pitchFamily="34" charset="0"/>
            </a:endParaRPr>
          </a:p>
        </p:txBody>
      </p:sp>
      <p:grpSp>
        <p:nvGrpSpPr>
          <p:cNvPr id="43" name="Groupe 42">
            <a:extLst>
              <a:ext uri="{FF2B5EF4-FFF2-40B4-BE49-F238E27FC236}">
                <a16:creationId xmlns:a16="http://schemas.microsoft.com/office/drawing/2014/main" id="{753F4D37-20F8-E01C-BC6D-717FEE83F1B4}"/>
              </a:ext>
            </a:extLst>
          </p:cNvPr>
          <p:cNvGrpSpPr/>
          <p:nvPr/>
        </p:nvGrpSpPr>
        <p:grpSpPr>
          <a:xfrm>
            <a:off x="3092684" y="1993881"/>
            <a:ext cx="3885843" cy="3282688"/>
            <a:chOff x="3118099" y="1414158"/>
            <a:chExt cx="3885843" cy="3282688"/>
          </a:xfrm>
        </p:grpSpPr>
        <p:pic>
          <p:nvPicPr>
            <p:cNvPr id="39" name="Image 38">
              <a:extLst>
                <a:ext uri="{FF2B5EF4-FFF2-40B4-BE49-F238E27FC236}">
                  <a16:creationId xmlns:a16="http://schemas.microsoft.com/office/drawing/2014/main" id="{A5DB2A6F-B4E3-B3E3-10F4-9CE3138572D0}"/>
                </a:ext>
              </a:extLst>
            </p:cNvPr>
            <p:cNvPicPr>
              <a:picLocks noChangeAspect="1"/>
            </p:cNvPicPr>
            <p:nvPr/>
          </p:nvPicPr>
          <p:blipFill rotWithShape="1">
            <a:blip r:embed="rId8"/>
            <a:srcRect l="3366" r="3758"/>
            <a:stretch/>
          </p:blipFill>
          <p:spPr>
            <a:xfrm>
              <a:off x="3223314" y="1675768"/>
              <a:ext cx="3674791" cy="2969009"/>
            </a:xfrm>
            <a:prstGeom prst="rect">
              <a:avLst/>
            </a:prstGeom>
          </p:spPr>
        </p:pic>
        <p:sp>
          <p:nvSpPr>
            <p:cNvPr id="41" name="Rectangle 40">
              <a:extLst>
                <a:ext uri="{FF2B5EF4-FFF2-40B4-BE49-F238E27FC236}">
                  <a16:creationId xmlns:a16="http://schemas.microsoft.com/office/drawing/2014/main" id="{F8361E1E-6A46-5020-500E-7056F611CB82}"/>
                </a:ext>
              </a:extLst>
            </p:cNvPr>
            <p:cNvSpPr/>
            <p:nvPr/>
          </p:nvSpPr>
          <p:spPr>
            <a:xfrm>
              <a:off x="3118099" y="1531995"/>
              <a:ext cx="3885843" cy="3164851"/>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3185440" y="1414158"/>
              <a:ext cx="928397" cy="261610"/>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Life cycle</a:t>
              </a:r>
              <a:r>
                <a:rPr lang="fr-FR" sz="1100" baseline="30000" dirty="0">
                  <a:latin typeface="Arial" panose="020B0604020202020204" pitchFamily="34" charset="0"/>
                  <a:cs typeface="Arial" panose="020B0604020202020204" pitchFamily="34" charset="0"/>
                </a:rPr>
                <a:t>1</a:t>
              </a:r>
            </a:p>
          </p:txBody>
        </p:sp>
      </p:grpSp>
    </p:spTree>
    <p:extLst>
      <p:ext uri="{BB962C8B-B14F-4D97-AF65-F5344CB8AC3E}">
        <p14:creationId xmlns:p14="http://schemas.microsoft.com/office/powerpoint/2010/main" val="259416547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dirty="0"/>
              <a:t>1. </a:t>
            </a:r>
            <a:r>
              <a:rPr lang="da-DK" dirty="0"/>
              <a:t>Zhao et al Inf Dis Poverty. 2023 10;12:1-8</a:t>
            </a:r>
            <a:r>
              <a:rPr lang="fr-FR" dirty="0"/>
              <a:t>. 2. </a:t>
            </a:r>
            <a:r>
              <a:rPr lang="en-US" dirty="0"/>
              <a:t>FUNGAL DISEASES, An Emerging Threat to Human, </a:t>
            </a:r>
            <a:r>
              <a:rPr lang="en-US" dirty="0" err="1"/>
              <a:t>Animal,and</a:t>
            </a:r>
            <a:r>
              <a:rPr lang="en-US" dirty="0"/>
              <a:t> Plant Health (2011).</a:t>
            </a: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i="1" dirty="0"/>
              <a:t>Cryptococcus </a:t>
            </a:r>
            <a:r>
              <a:rPr lang="en-US" i="1" dirty="0" err="1"/>
              <a:t>deuterogattii</a:t>
            </a:r>
            <a:endParaRPr lang="fr-FR" i="1"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2284704" y="917291"/>
            <a:ext cx="1855177" cy="444798"/>
          </a:xfrm>
          <a:prstGeom prst="round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Geographic range</a:t>
            </a:r>
          </a:p>
        </p:txBody>
      </p:sp>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2"/>
          <a:stretch>
            <a:fillRect/>
          </a:stretch>
        </p:blipFill>
        <p:spPr>
          <a:xfrm>
            <a:off x="1130288" y="825012"/>
            <a:ext cx="933545" cy="1038438"/>
          </a:xfrm>
          <a:prstGeom prst="rect">
            <a:avLst/>
          </a:prstGeom>
        </p:spPr>
      </p:pic>
      <p:grpSp>
        <p:nvGrpSpPr>
          <p:cNvPr id="9" name="Groupe 8">
            <a:extLst>
              <a:ext uri="{FF2B5EF4-FFF2-40B4-BE49-F238E27FC236}">
                <a16:creationId xmlns:a16="http://schemas.microsoft.com/office/drawing/2014/main" id="{E53BADBE-8529-9866-763E-313062122ECF}"/>
              </a:ext>
            </a:extLst>
          </p:cNvPr>
          <p:cNvGrpSpPr/>
          <p:nvPr/>
        </p:nvGrpSpPr>
        <p:grpSpPr>
          <a:xfrm>
            <a:off x="2267579" y="1569790"/>
            <a:ext cx="4798529" cy="3867202"/>
            <a:chOff x="1130287" y="1934178"/>
            <a:chExt cx="4798529" cy="3867202"/>
          </a:xfrm>
        </p:grpSpPr>
        <p:sp>
          <p:nvSpPr>
            <p:cNvPr id="41" name="Rectangle 40">
              <a:extLst>
                <a:ext uri="{FF2B5EF4-FFF2-40B4-BE49-F238E27FC236}">
                  <a16:creationId xmlns:a16="http://schemas.microsoft.com/office/drawing/2014/main" id="{F8361E1E-6A46-5020-500E-7056F611CB82}"/>
                </a:ext>
              </a:extLst>
            </p:cNvPr>
            <p:cNvSpPr/>
            <p:nvPr/>
          </p:nvSpPr>
          <p:spPr>
            <a:xfrm>
              <a:off x="1130287" y="2052015"/>
              <a:ext cx="4798529" cy="374936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197629" y="1934178"/>
              <a:ext cx="1139413" cy="261610"/>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Cryptococcal</a:t>
              </a:r>
              <a:r>
                <a:rPr lang="fr-FR" sz="1100" baseline="30000" dirty="0">
                  <a:latin typeface="Arial" panose="020B0604020202020204" pitchFamily="34" charset="0"/>
                  <a:cs typeface="Arial" panose="020B0604020202020204" pitchFamily="34" charset="0"/>
                </a:rPr>
                <a:t>1</a:t>
              </a:r>
            </a:p>
          </p:txBody>
        </p:sp>
        <p:pic>
          <p:nvPicPr>
            <p:cNvPr id="8" name="Image 7">
              <a:extLst>
                <a:ext uri="{FF2B5EF4-FFF2-40B4-BE49-F238E27FC236}">
                  <a16:creationId xmlns:a16="http://schemas.microsoft.com/office/drawing/2014/main" id="{469676D9-EB9D-EADB-2A7D-9C7E40D46484}"/>
                </a:ext>
              </a:extLst>
            </p:cNvPr>
            <p:cNvPicPr>
              <a:picLocks noChangeAspect="1"/>
            </p:cNvPicPr>
            <p:nvPr/>
          </p:nvPicPr>
          <p:blipFill rotWithShape="1">
            <a:blip r:embed="rId3"/>
            <a:srcRect r="1305"/>
            <a:stretch/>
          </p:blipFill>
          <p:spPr>
            <a:xfrm>
              <a:off x="1216201" y="2176078"/>
              <a:ext cx="4651087" cy="3554276"/>
            </a:xfrm>
            <a:prstGeom prst="rect">
              <a:avLst/>
            </a:prstGeom>
          </p:spPr>
        </p:pic>
      </p:grpSp>
      <p:grpSp>
        <p:nvGrpSpPr>
          <p:cNvPr id="12" name="Groupe 11">
            <a:extLst>
              <a:ext uri="{FF2B5EF4-FFF2-40B4-BE49-F238E27FC236}">
                <a16:creationId xmlns:a16="http://schemas.microsoft.com/office/drawing/2014/main" id="{8064C62B-76D7-012E-3866-1445A1719120}"/>
              </a:ext>
            </a:extLst>
          </p:cNvPr>
          <p:cNvGrpSpPr/>
          <p:nvPr/>
        </p:nvGrpSpPr>
        <p:grpSpPr>
          <a:xfrm>
            <a:off x="7148146" y="1053958"/>
            <a:ext cx="4712616" cy="4697266"/>
            <a:chOff x="6831623" y="1202372"/>
            <a:chExt cx="4712616" cy="4697266"/>
          </a:xfrm>
        </p:grpSpPr>
        <p:sp>
          <p:nvSpPr>
            <p:cNvPr id="27" name="Rectangle 26">
              <a:extLst>
                <a:ext uri="{FF2B5EF4-FFF2-40B4-BE49-F238E27FC236}">
                  <a16:creationId xmlns:a16="http://schemas.microsoft.com/office/drawing/2014/main" id="{4561FE0B-01E9-23CF-28AB-E6CD6191894A}"/>
                </a:ext>
              </a:extLst>
            </p:cNvPr>
            <p:cNvSpPr/>
            <p:nvPr/>
          </p:nvSpPr>
          <p:spPr>
            <a:xfrm>
              <a:off x="6831623" y="1331205"/>
              <a:ext cx="4712616" cy="4568433"/>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ZoneTexte 27">
              <a:extLst>
                <a:ext uri="{FF2B5EF4-FFF2-40B4-BE49-F238E27FC236}">
                  <a16:creationId xmlns:a16="http://schemas.microsoft.com/office/drawing/2014/main" id="{56B124C6-A80E-4F0C-AA08-7903996AB40A}"/>
                </a:ext>
              </a:extLst>
            </p:cNvPr>
            <p:cNvSpPr txBox="1"/>
            <p:nvPr/>
          </p:nvSpPr>
          <p:spPr>
            <a:xfrm>
              <a:off x="6901998" y="1202372"/>
              <a:ext cx="1355907" cy="261610"/>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Fungal diseases²</a:t>
              </a:r>
              <a:endParaRPr lang="fr-FR" sz="1100" dirty="0">
                <a:latin typeface="Arial" panose="020B0604020202020204" pitchFamily="34" charset="0"/>
                <a:cs typeface="Arial" panose="020B0604020202020204" pitchFamily="34" charset="0"/>
              </a:endParaRPr>
            </a:p>
          </p:txBody>
        </p:sp>
        <p:pic>
          <p:nvPicPr>
            <p:cNvPr id="11" name="Image 10">
              <a:extLst>
                <a:ext uri="{FF2B5EF4-FFF2-40B4-BE49-F238E27FC236}">
                  <a16:creationId xmlns:a16="http://schemas.microsoft.com/office/drawing/2014/main" id="{19CF7C46-F722-2F02-9FB2-8A4E915A70AD}"/>
                </a:ext>
              </a:extLst>
            </p:cNvPr>
            <p:cNvPicPr>
              <a:picLocks noChangeAspect="1"/>
            </p:cNvPicPr>
            <p:nvPr/>
          </p:nvPicPr>
          <p:blipFill>
            <a:blip r:embed="rId4"/>
            <a:stretch>
              <a:fillRect/>
            </a:stretch>
          </p:blipFill>
          <p:spPr>
            <a:xfrm>
              <a:off x="6901998" y="1490586"/>
              <a:ext cx="4560203" cy="4322439"/>
            </a:xfrm>
            <a:prstGeom prst="rect">
              <a:avLst/>
            </a:prstGeom>
          </p:spPr>
        </p:pic>
      </p:grpSp>
    </p:spTree>
    <p:extLst>
      <p:ext uri="{BB962C8B-B14F-4D97-AF65-F5344CB8AC3E}">
        <p14:creationId xmlns:p14="http://schemas.microsoft.com/office/powerpoint/2010/main" val="341606244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dirty="0"/>
              <a:t>Draft Recommendation: PET/CT</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Catherine LIU et al., ECCMID</a:t>
            </a:r>
            <a:r>
              <a:rPr lang="fr-FR" baseline="30000" dirty="0"/>
              <a:t>®</a:t>
            </a:r>
            <a:r>
              <a:rPr lang="fr-FR" dirty="0"/>
              <a:t> 2024, Session#SY076</a:t>
            </a:r>
          </a:p>
        </p:txBody>
      </p:sp>
      <p:sp>
        <p:nvSpPr>
          <p:cNvPr id="7" name="Espace réservé du texte 11">
            <a:extLst>
              <a:ext uri="{FF2B5EF4-FFF2-40B4-BE49-F238E27FC236}">
                <a16:creationId xmlns:a16="http://schemas.microsoft.com/office/drawing/2014/main" id="{64B2AD54-A393-EF6A-369C-ACF15D38D6E1}"/>
              </a:ext>
            </a:extLst>
          </p:cNvPr>
          <p:cNvSpPr txBox="1">
            <a:spLocks/>
          </p:cNvSpPr>
          <p:nvPr/>
        </p:nvSpPr>
        <p:spPr>
          <a:xfrm>
            <a:off x="960438" y="956276"/>
            <a:ext cx="11104562" cy="115011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In patients with SAB at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high risk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for deep-seated or metastatic infection and with an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unknown focus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after appropriate initial workup, the Panel suggests performing whole- body imaging (e.g. [18F]FDG-PET/CT) rather than not based on available resources.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 name="Rectangle à coins arrondis 10">
            <a:extLst>
              <a:ext uri="{FF2B5EF4-FFF2-40B4-BE49-F238E27FC236}">
                <a16:creationId xmlns:a16="http://schemas.microsoft.com/office/drawing/2014/main" id="{41AAAE90-2D3D-92B1-0A46-67A2D35335DC}"/>
              </a:ext>
            </a:extLst>
          </p:cNvPr>
          <p:cNvSpPr/>
          <p:nvPr/>
        </p:nvSpPr>
        <p:spPr>
          <a:xfrm>
            <a:off x="2408464" y="2593749"/>
            <a:ext cx="8335736" cy="3439658"/>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0" name="ZoneTexte 9">
            <a:extLst>
              <a:ext uri="{FF2B5EF4-FFF2-40B4-BE49-F238E27FC236}">
                <a16:creationId xmlns:a16="http://schemas.microsoft.com/office/drawing/2014/main" id="{0E95FD9F-6209-FC9D-E2E0-4380945442F2}"/>
              </a:ext>
            </a:extLst>
          </p:cNvPr>
          <p:cNvSpPr txBox="1"/>
          <p:nvPr/>
        </p:nvSpPr>
        <p:spPr>
          <a:xfrm>
            <a:off x="2583264" y="2402906"/>
            <a:ext cx="1229457" cy="369332"/>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Remarks</a:t>
            </a:r>
            <a:endParaRPr kumimoji="0" lang="fr-FR"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Espace réservé du texte 10">
            <a:extLst>
              <a:ext uri="{FF2B5EF4-FFF2-40B4-BE49-F238E27FC236}">
                <a16:creationId xmlns:a16="http://schemas.microsoft.com/office/drawing/2014/main" id="{7EA72E15-DFB1-C5EA-C5DD-0C0F2E138C01}"/>
              </a:ext>
            </a:extLst>
          </p:cNvPr>
          <p:cNvSpPr txBox="1">
            <a:spLocks/>
          </p:cNvSpPr>
          <p:nvPr/>
        </p:nvSpPr>
        <p:spPr>
          <a:xfrm>
            <a:off x="2583264" y="2820979"/>
            <a:ext cx="7906100" cy="316518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Assumes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initial diagnostic evaluation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with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echo</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and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symptom/exam-directed</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imaging</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performed.</a:t>
            </a:r>
          </a:p>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High-risk</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features for deep-seated or metastatic infection may include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community acquisition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and positive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follow-up blood cultures ≥48 </a:t>
            </a:r>
            <a:r>
              <a:rPr kumimoji="0" lang="en-US" sz="18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hrs</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after start of active antibiotic therapy.</a:t>
            </a:r>
          </a:p>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While [18F]FDG-PET/CT may facilitate early detection of occult or deep-seated foci of infection, it is unclear whether it improves patient-important outcomes compared to other whole-body imaging approaches (e.g. whole-body MRI or using combinations of imaging modalities).</a:t>
            </a:r>
          </a:p>
        </p:txBody>
      </p:sp>
    </p:spTree>
    <p:extLst>
      <p:ext uri="{BB962C8B-B14F-4D97-AF65-F5344CB8AC3E}">
        <p14:creationId xmlns:p14="http://schemas.microsoft.com/office/powerpoint/2010/main" val="155187594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dirty="0"/>
              <a:t>1. Goertz A et al. </a:t>
            </a:r>
            <a:r>
              <a:rPr lang="fr-FR" dirty="0" err="1"/>
              <a:t>Eur</a:t>
            </a:r>
            <a:r>
              <a:rPr lang="fr-FR" dirty="0"/>
              <a:t> J Plant </a:t>
            </a:r>
            <a:r>
              <a:rPr lang="fr-FR" dirty="0" err="1"/>
              <a:t>Pathol</a:t>
            </a:r>
            <a:r>
              <a:rPr lang="fr-FR" dirty="0"/>
              <a:t>. 2010;128 (1):101-11</a:t>
            </a: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i="1" dirty="0"/>
              <a:t>Fusarium </a:t>
            </a:r>
            <a:r>
              <a:rPr lang="en-US" dirty="0"/>
              <a:t>head blight of wheat</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2284704" y="917291"/>
            <a:ext cx="1855177" cy="444798"/>
          </a:xfrm>
          <a:prstGeom prst="roundRect">
            <a:avLst/>
          </a:prstGeom>
          <a:solidFill>
            <a:srgbClr val="61115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Virulence/</a:t>
            </a:r>
            <a:r>
              <a:rPr lang="fr-FR" sz="1600" dirty="0" err="1">
                <a:latin typeface="Arial" panose="020B0604020202020204" pitchFamily="34" charset="0"/>
                <a:cs typeface="Arial" panose="020B0604020202020204" pitchFamily="34" charset="0"/>
              </a:rPr>
              <a:t>toxicity</a:t>
            </a:r>
            <a:endParaRPr lang="fr-FR" sz="1600" dirty="0">
              <a:latin typeface="Arial" panose="020B0604020202020204" pitchFamily="34" charset="0"/>
              <a:cs typeface="Arial" panose="020B0604020202020204" pitchFamily="34" charset="0"/>
            </a:endParaRPr>
          </a:p>
        </p:txBody>
      </p:sp>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2"/>
          <a:stretch>
            <a:fillRect/>
          </a:stretch>
        </p:blipFill>
        <p:spPr>
          <a:xfrm>
            <a:off x="1130288" y="825012"/>
            <a:ext cx="933545" cy="1038438"/>
          </a:xfrm>
          <a:prstGeom prst="rect">
            <a:avLst/>
          </a:prstGeom>
        </p:spPr>
      </p:pic>
      <p:grpSp>
        <p:nvGrpSpPr>
          <p:cNvPr id="9" name="Groupe 8">
            <a:extLst>
              <a:ext uri="{FF2B5EF4-FFF2-40B4-BE49-F238E27FC236}">
                <a16:creationId xmlns:a16="http://schemas.microsoft.com/office/drawing/2014/main" id="{E53BADBE-8529-9866-763E-313062122ECF}"/>
              </a:ext>
            </a:extLst>
          </p:cNvPr>
          <p:cNvGrpSpPr/>
          <p:nvPr/>
        </p:nvGrpSpPr>
        <p:grpSpPr>
          <a:xfrm>
            <a:off x="2572666" y="1990245"/>
            <a:ext cx="4798529" cy="3217190"/>
            <a:chOff x="1130287" y="1934178"/>
            <a:chExt cx="4798529" cy="3867202"/>
          </a:xfrm>
        </p:grpSpPr>
        <p:sp>
          <p:nvSpPr>
            <p:cNvPr id="41" name="Rectangle 40">
              <a:extLst>
                <a:ext uri="{FF2B5EF4-FFF2-40B4-BE49-F238E27FC236}">
                  <a16:creationId xmlns:a16="http://schemas.microsoft.com/office/drawing/2014/main" id="{F8361E1E-6A46-5020-500E-7056F611CB82}"/>
                </a:ext>
              </a:extLst>
            </p:cNvPr>
            <p:cNvSpPr/>
            <p:nvPr/>
          </p:nvSpPr>
          <p:spPr>
            <a:xfrm>
              <a:off x="1130287" y="2052015"/>
              <a:ext cx="4798529" cy="374936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197630" y="1934178"/>
              <a:ext cx="1041324" cy="276999"/>
            </a:xfrm>
            <a:prstGeom prst="rect">
              <a:avLst/>
            </a:prstGeom>
            <a:solidFill>
              <a:schemeClr val="bg1"/>
            </a:solidFill>
          </p:spPr>
          <p:txBody>
            <a:bodyPr wrap="square" rtlCol="0">
              <a:spAutoFit/>
            </a:bodyPr>
            <a:lstStyle/>
            <a:p>
              <a:r>
                <a:rPr lang="fr-FR" sz="1200" b="1" dirty="0">
                  <a:latin typeface="Arial" panose="020B0604020202020204" pitchFamily="34" charset="0"/>
                  <a:cs typeface="Arial" panose="020B0604020202020204" pitchFamily="34" charset="0"/>
                </a:rPr>
                <a:t>Since 2000</a:t>
              </a:r>
              <a:r>
                <a:rPr lang="fr-FR" sz="1200" baseline="30000" dirty="0">
                  <a:latin typeface="Arial" panose="020B0604020202020204" pitchFamily="34" charset="0"/>
                  <a:cs typeface="Arial" panose="020B0604020202020204" pitchFamily="34" charset="0"/>
                </a:rPr>
                <a:t>1</a:t>
              </a:r>
            </a:p>
          </p:txBody>
        </p:sp>
      </p:grpSp>
      <p:sp>
        <p:nvSpPr>
          <p:cNvPr id="27" name="Rectangle 26">
            <a:extLst>
              <a:ext uri="{FF2B5EF4-FFF2-40B4-BE49-F238E27FC236}">
                <a16:creationId xmlns:a16="http://schemas.microsoft.com/office/drawing/2014/main" id="{4561FE0B-01E9-23CF-28AB-E6CD6191894A}"/>
              </a:ext>
            </a:extLst>
          </p:cNvPr>
          <p:cNvSpPr/>
          <p:nvPr/>
        </p:nvSpPr>
        <p:spPr>
          <a:xfrm>
            <a:off x="7904285" y="1182791"/>
            <a:ext cx="2787162" cy="1281923"/>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Rectangle : coins arrondis 1">
            <a:extLst>
              <a:ext uri="{FF2B5EF4-FFF2-40B4-BE49-F238E27FC236}">
                <a16:creationId xmlns:a16="http://schemas.microsoft.com/office/drawing/2014/main" id="{139FB56B-3668-A1D9-14FD-4104B51ECBBC}"/>
              </a:ext>
            </a:extLst>
          </p:cNvPr>
          <p:cNvSpPr/>
          <p:nvPr/>
        </p:nvSpPr>
        <p:spPr>
          <a:xfrm>
            <a:off x="4261632" y="917291"/>
            <a:ext cx="1855177" cy="444798"/>
          </a:xfrm>
          <a:prstGeom prst="round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Geographic range</a:t>
            </a:r>
          </a:p>
        </p:txBody>
      </p:sp>
      <p:pic>
        <p:nvPicPr>
          <p:cNvPr id="10" name="Image 9">
            <a:extLst>
              <a:ext uri="{FF2B5EF4-FFF2-40B4-BE49-F238E27FC236}">
                <a16:creationId xmlns:a16="http://schemas.microsoft.com/office/drawing/2014/main" id="{9B8D7322-A0B8-549D-D4F5-48B3E388E2F8}"/>
              </a:ext>
            </a:extLst>
          </p:cNvPr>
          <p:cNvPicPr>
            <a:picLocks noChangeAspect="1"/>
          </p:cNvPicPr>
          <p:nvPr/>
        </p:nvPicPr>
        <p:blipFill>
          <a:blip r:embed="rId3"/>
          <a:stretch>
            <a:fillRect/>
          </a:stretch>
        </p:blipFill>
        <p:spPr>
          <a:xfrm>
            <a:off x="2924741" y="2831200"/>
            <a:ext cx="4029805" cy="1719221"/>
          </a:xfrm>
          <a:prstGeom prst="rect">
            <a:avLst/>
          </a:prstGeom>
        </p:spPr>
      </p:pic>
      <p:sp>
        <p:nvSpPr>
          <p:cNvPr id="13" name="ZoneTexte 12">
            <a:extLst>
              <a:ext uri="{FF2B5EF4-FFF2-40B4-BE49-F238E27FC236}">
                <a16:creationId xmlns:a16="http://schemas.microsoft.com/office/drawing/2014/main" id="{DAD647C8-710D-6DC5-0CA7-3CE600AF1F74}"/>
              </a:ext>
            </a:extLst>
          </p:cNvPr>
          <p:cNvSpPr txBox="1"/>
          <p:nvPr/>
        </p:nvSpPr>
        <p:spPr>
          <a:xfrm>
            <a:off x="2924741" y="2372528"/>
            <a:ext cx="1867306" cy="307777"/>
          </a:xfrm>
          <a:prstGeom prst="rect">
            <a:avLst/>
          </a:prstGeom>
          <a:noFill/>
        </p:spPr>
        <p:txBody>
          <a:bodyPr wrap="square" rtlCol="0">
            <a:spAutoFit/>
          </a:bodyPr>
          <a:lstStyle/>
          <a:p>
            <a:pPr algn="ctr" rtl="0">
              <a:spcBef>
                <a:spcPts val="0"/>
              </a:spcBef>
              <a:spcAft>
                <a:spcPts val="500"/>
              </a:spcAft>
            </a:pPr>
            <a:r>
              <a:rPr lang="fr-FR" sz="1400" b="0" i="1" u="none" strike="noStrike" dirty="0">
                <a:effectLst/>
                <a:latin typeface="Arial" panose="020B0604020202020204" pitchFamily="34" charset="0"/>
                <a:cs typeface="Arial" panose="020B0604020202020204" pitchFamily="34" charset="0"/>
              </a:rPr>
              <a:t>Fusarium </a:t>
            </a:r>
            <a:r>
              <a:rPr lang="fr-FR" sz="1400" b="0" i="1" u="none" strike="noStrike" dirty="0" err="1">
                <a:effectLst/>
                <a:latin typeface="Arial" panose="020B0604020202020204" pitchFamily="34" charset="0"/>
                <a:cs typeface="Arial" panose="020B0604020202020204" pitchFamily="34" charset="0"/>
              </a:rPr>
              <a:t>culmorum</a:t>
            </a:r>
            <a:endParaRPr lang="fr-FR" sz="1400" b="0" i="1" dirty="0">
              <a:effectLst/>
              <a:latin typeface="Arial" panose="020B06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68BAC1D8-078E-A919-D881-83A6E2296CA0}"/>
              </a:ext>
            </a:extLst>
          </p:cNvPr>
          <p:cNvSpPr txBox="1"/>
          <p:nvPr/>
        </p:nvSpPr>
        <p:spPr>
          <a:xfrm>
            <a:off x="5103214" y="2410700"/>
            <a:ext cx="1851331" cy="307777"/>
          </a:xfrm>
          <a:prstGeom prst="rect">
            <a:avLst/>
          </a:prstGeom>
          <a:noFill/>
        </p:spPr>
        <p:txBody>
          <a:bodyPr wrap="square">
            <a:spAutoFit/>
          </a:bodyPr>
          <a:lstStyle/>
          <a:p>
            <a:pPr algn="ctr" rtl="0">
              <a:spcBef>
                <a:spcPts val="0"/>
              </a:spcBef>
              <a:spcAft>
                <a:spcPts val="500"/>
              </a:spcAft>
            </a:pPr>
            <a:r>
              <a:rPr lang="fr-FR" sz="1400" b="0" i="1" u="none" strike="noStrike" dirty="0">
                <a:solidFill>
                  <a:srgbClr val="61115D"/>
                </a:solidFill>
                <a:effectLst/>
                <a:latin typeface="Arial" panose="020B0604020202020204" pitchFamily="34" charset="0"/>
              </a:rPr>
              <a:t>F. </a:t>
            </a:r>
            <a:r>
              <a:rPr lang="fr-FR" sz="1400" b="0" i="1" u="none" strike="noStrike" dirty="0" err="1">
                <a:solidFill>
                  <a:srgbClr val="61115D"/>
                </a:solidFill>
                <a:effectLst/>
                <a:latin typeface="Arial" panose="020B0604020202020204" pitchFamily="34" charset="0"/>
              </a:rPr>
              <a:t>graminearum</a:t>
            </a:r>
            <a:endParaRPr lang="fr-FR" sz="1400" dirty="0">
              <a:solidFill>
                <a:srgbClr val="61115D"/>
              </a:solidFill>
            </a:endParaRPr>
          </a:p>
        </p:txBody>
      </p:sp>
      <p:sp>
        <p:nvSpPr>
          <p:cNvPr id="16" name="Flèche : droite 15">
            <a:extLst>
              <a:ext uri="{FF2B5EF4-FFF2-40B4-BE49-F238E27FC236}">
                <a16:creationId xmlns:a16="http://schemas.microsoft.com/office/drawing/2014/main" id="{2F39FEB9-870E-67E8-9B1B-B63084874D83}"/>
              </a:ext>
            </a:extLst>
          </p:cNvPr>
          <p:cNvSpPr/>
          <p:nvPr/>
        </p:nvSpPr>
        <p:spPr>
          <a:xfrm>
            <a:off x="4847231" y="2510589"/>
            <a:ext cx="331208" cy="108000"/>
          </a:xfrm>
          <a:prstGeom prst="rightArrow">
            <a:avLst/>
          </a:prstGeom>
          <a:solidFill>
            <a:srgbClr val="61115D"/>
          </a:solidFill>
          <a:ln w="57150">
            <a:solidFill>
              <a:srgbClr val="61115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ZoneTexte 17">
            <a:extLst>
              <a:ext uri="{FF2B5EF4-FFF2-40B4-BE49-F238E27FC236}">
                <a16:creationId xmlns:a16="http://schemas.microsoft.com/office/drawing/2014/main" id="{6BD26BD0-1F2A-A6BE-5BCB-29BD0D821EFF}"/>
              </a:ext>
            </a:extLst>
          </p:cNvPr>
          <p:cNvSpPr txBox="1"/>
          <p:nvPr/>
        </p:nvSpPr>
        <p:spPr>
          <a:xfrm>
            <a:off x="2957027" y="4656621"/>
            <a:ext cx="1867306" cy="307777"/>
          </a:xfrm>
          <a:prstGeom prst="rect">
            <a:avLst/>
          </a:prstGeom>
          <a:noFill/>
        </p:spPr>
        <p:txBody>
          <a:bodyPr wrap="square" rtlCol="0">
            <a:spAutoFit/>
          </a:bodyPr>
          <a:lstStyle/>
          <a:p>
            <a:pPr algn="ctr" rtl="0">
              <a:spcBef>
                <a:spcPts val="0"/>
              </a:spcBef>
              <a:spcAft>
                <a:spcPts val="500"/>
              </a:spcAft>
            </a:pPr>
            <a:r>
              <a:rPr lang="fr-FR" sz="1400" b="0" u="none" strike="noStrike" dirty="0">
                <a:effectLst/>
                <a:latin typeface="Arial" panose="020B0604020202020204" pitchFamily="34" charset="0"/>
                <a:cs typeface="Arial" panose="020B0604020202020204" pitchFamily="34" charset="0"/>
              </a:rPr>
              <a:t>Cooler conditions</a:t>
            </a:r>
            <a:endParaRPr lang="fr-FR" sz="1400" b="0" dirty="0">
              <a:effectLst/>
              <a:latin typeface="Arial" panose="020B0604020202020204" pitchFamily="34" charset="0"/>
              <a:cs typeface="Arial" panose="020B0604020202020204" pitchFamily="34" charset="0"/>
            </a:endParaRPr>
          </a:p>
        </p:txBody>
      </p:sp>
      <p:sp>
        <p:nvSpPr>
          <p:cNvPr id="19" name="ZoneTexte 18">
            <a:extLst>
              <a:ext uri="{FF2B5EF4-FFF2-40B4-BE49-F238E27FC236}">
                <a16:creationId xmlns:a16="http://schemas.microsoft.com/office/drawing/2014/main" id="{DAD0CF00-7530-933B-768D-D74838CCE98A}"/>
              </a:ext>
            </a:extLst>
          </p:cNvPr>
          <p:cNvSpPr txBox="1"/>
          <p:nvPr/>
        </p:nvSpPr>
        <p:spPr>
          <a:xfrm>
            <a:off x="5135500" y="4694793"/>
            <a:ext cx="1851331" cy="307777"/>
          </a:xfrm>
          <a:prstGeom prst="rect">
            <a:avLst/>
          </a:prstGeom>
          <a:noFill/>
        </p:spPr>
        <p:txBody>
          <a:bodyPr wrap="square">
            <a:spAutoFit/>
          </a:bodyPr>
          <a:lstStyle/>
          <a:p>
            <a:pPr algn="ctr" rtl="0">
              <a:spcBef>
                <a:spcPts val="0"/>
              </a:spcBef>
              <a:spcAft>
                <a:spcPts val="500"/>
              </a:spcAft>
            </a:pPr>
            <a:r>
              <a:rPr lang="fr-FR" sz="1400" b="0" u="none" strike="noStrike" dirty="0" err="1">
                <a:solidFill>
                  <a:srgbClr val="61115D"/>
                </a:solidFill>
                <a:effectLst/>
                <a:latin typeface="Arial" panose="020B0604020202020204" pitchFamily="34" charset="0"/>
              </a:rPr>
              <a:t>Warmer</a:t>
            </a:r>
            <a:r>
              <a:rPr lang="fr-FR" sz="1400" b="0" u="none" strike="noStrike" dirty="0">
                <a:solidFill>
                  <a:srgbClr val="61115D"/>
                </a:solidFill>
                <a:effectLst/>
                <a:latin typeface="Arial" panose="020B0604020202020204" pitchFamily="34" charset="0"/>
              </a:rPr>
              <a:t> conditions</a:t>
            </a:r>
            <a:endParaRPr lang="fr-FR" sz="1400" dirty="0">
              <a:solidFill>
                <a:srgbClr val="61115D"/>
              </a:solidFill>
            </a:endParaRPr>
          </a:p>
        </p:txBody>
      </p:sp>
      <p:sp>
        <p:nvSpPr>
          <p:cNvPr id="20" name="Flèche : droite 19">
            <a:extLst>
              <a:ext uri="{FF2B5EF4-FFF2-40B4-BE49-F238E27FC236}">
                <a16:creationId xmlns:a16="http://schemas.microsoft.com/office/drawing/2014/main" id="{EFCB562E-62BE-B4E8-C7E0-B4F965035D84}"/>
              </a:ext>
            </a:extLst>
          </p:cNvPr>
          <p:cNvSpPr/>
          <p:nvPr/>
        </p:nvSpPr>
        <p:spPr>
          <a:xfrm>
            <a:off x="4879517" y="4794682"/>
            <a:ext cx="331208" cy="108000"/>
          </a:xfrm>
          <a:prstGeom prst="rightArrow">
            <a:avLst/>
          </a:prstGeom>
          <a:solidFill>
            <a:srgbClr val="61115D"/>
          </a:solidFill>
          <a:ln w="57150">
            <a:solidFill>
              <a:srgbClr val="61115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3" name="Image 22">
            <a:extLst>
              <a:ext uri="{FF2B5EF4-FFF2-40B4-BE49-F238E27FC236}">
                <a16:creationId xmlns:a16="http://schemas.microsoft.com/office/drawing/2014/main" id="{AC5D8101-CE1F-F08E-9041-6C8C42A05D44}"/>
              </a:ext>
            </a:extLst>
          </p:cNvPr>
          <p:cNvPicPr>
            <a:picLocks noChangeAspect="1"/>
          </p:cNvPicPr>
          <p:nvPr/>
        </p:nvPicPr>
        <p:blipFill>
          <a:blip r:embed="rId4"/>
          <a:stretch>
            <a:fillRect/>
          </a:stretch>
        </p:blipFill>
        <p:spPr>
          <a:xfrm>
            <a:off x="7996257" y="1328494"/>
            <a:ext cx="2603218" cy="1085182"/>
          </a:xfrm>
          <a:prstGeom prst="rect">
            <a:avLst/>
          </a:prstGeom>
        </p:spPr>
      </p:pic>
      <p:sp>
        <p:nvSpPr>
          <p:cNvPr id="24" name="ZoneTexte 23">
            <a:extLst>
              <a:ext uri="{FF2B5EF4-FFF2-40B4-BE49-F238E27FC236}">
                <a16:creationId xmlns:a16="http://schemas.microsoft.com/office/drawing/2014/main" id="{C1FF23CC-6B29-4FCB-978F-8C5096CB5D77}"/>
              </a:ext>
            </a:extLst>
          </p:cNvPr>
          <p:cNvSpPr txBox="1"/>
          <p:nvPr/>
        </p:nvSpPr>
        <p:spPr>
          <a:xfrm>
            <a:off x="7964488" y="1051495"/>
            <a:ext cx="1126758" cy="276999"/>
          </a:xfrm>
          <a:prstGeom prst="rect">
            <a:avLst/>
          </a:prstGeom>
          <a:solidFill>
            <a:schemeClr val="bg1"/>
          </a:solidFill>
        </p:spPr>
        <p:txBody>
          <a:bodyPr wrap="square" rtlCol="0">
            <a:spAutoFit/>
          </a:bodyPr>
          <a:lstStyle/>
          <a:p>
            <a:r>
              <a:rPr lang="fr-FR" sz="1200" b="1" dirty="0">
                <a:latin typeface="Arial" panose="020B0604020202020204" pitchFamily="34" charset="0"/>
                <a:cs typeface="Arial" panose="020B0604020202020204" pitchFamily="34" charset="0"/>
              </a:rPr>
              <a:t>Zearalenone</a:t>
            </a:r>
            <a:endParaRPr lang="fr-FR" sz="1200" baseline="30000" dirty="0">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49B4571B-D2F8-1E97-F026-DDB124024A51}"/>
              </a:ext>
            </a:extLst>
          </p:cNvPr>
          <p:cNvSpPr/>
          <p:nvPr/>
        </p:nvSpPr>
        <p:spPr>
          <a:xfrm>
            <a:off x="7904285" y="2634269"/>
            <a:ext cx="2787162" cy="1281923"/>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ZoneTexte 28">
            <a:extLst>
              <a:ext uri="{FF2B5EF4-FFF2-40B4-BE49-F238E27FC236}">
                <a16:creationId xmlns:a16="http://schemas.microsoft.com/office/drawing/2014/main" id="{493BCA3A-4857-3F95-0D89-BBE0E19C8601}"/>
              </a:ext>
            </a:extLst>
          </p:cNvPr>
          <p:cNvSpPr txBox="1"/>
          <p:nvPr/>
        </p:nvSpPr>
        <p:spPr>
          <a:xfrm>
            <a:off x="7964488" y="2502973"/>
            <a:ext cx="2041158" cy="276999"/>
          </a:xfrm>
          <a:prstGeom prst="rect">
            <a:avLst/>
          </a:prstGeom>
          <a:solidFill>
            <a:schemeClr val="bg1"/>
          </a:solidFill>
        </p:spPr>
        <p:txBody>
          <a:bodyPr wrap="square" rtlCol="0">
            <a:spAutoFit/>
          </a:bodyPr>
          <a:lstStyle/>
          <a:p>
            <a:r>
              <a:rPr lang="fr-FR" sz="1200" b="1" dirty="0">
                <a:latin typeface="Arial" panose="020B0604020202020204" pitchFamily="34" charset="0"/>
                <a:cs typeface="Arial" panose="020B0604020202020204" pitchFamily="34" charset="0"/>
              </a:rPr>
              <a:t>15-Acetyl </a:t>
            </a:r>
            <a:r>
              <a:rPr lang="fr-FR" sz="1200" b="1" dirty="0" err="1">
                <a:latin typeface="Arial" panose="020B0604020202020204" pitchFamily="34" charset="0"/>
                <a:cs typeface="Arial" panose="020B0604020202020204" pitchFamily="34" charset="0"/>
              </a:rPr>
              <a:t>deoxynivalenol</a:t>
            </a:r>
            <a:endParaRPr lang="fr-FR" sz="1200" b="1" dirty="0">
              <a:latin typeface="Arial" panose="020B0604020202020204" pitchFamily="34" charset="0"/>
              <a:cs typeface="Arial" panose="020B0604020202020204" pitchFamily="34" charset="0"/>
            </a:endParaRPr>
          </a:p>
        </p:txBody>
      </p:sp>
      <p:pic>
        <p:nvPicPr>
          <p:cNvPr id="30" name="Image 29">
            <a:extLst>
              <a:ext uri="{FF2B5EF4-FFF2-40B4-BE49-F238E27FC236}">
                <a16:creationId xmlns:a16="http://schemas.microsoft.com/office/drawing/2014/main" id="{1E7305C6-7C36-9AD9-E5D5-B3560F13DC94}"/>
              </a:ext>
            </a:extLst>
          </p:cNvPr>
          <p:cNvPicPr>
            <a:picLocks noChangeAspect="1"/>
          </p:cNvPicPr>
          <p:nvPr/>
        </p:nvPicPr>
        <p:blipFill>
          <a:blip r:embed="rId5"/>
          <a:stretch>
            <a:fillRect/>
          </a:stretch>
        </p:blipFill>
        <p:spPr>
          <a:xfrm>
            <a:off x="7964488" y="2796699"/>
            <a:ext cx="2597121" cy="1085182"/>
          </a:xfrm>
          <a:prstGeom prst="rect">
            <a:avLst/>
          </a:prstGeom>
        </p:spPr>
      </p:pic>
      <p:sp>
        <p:nvSpPr>
          <p:cNvPr id="31" name="Rectangle 30">
            <a:extLst>
              <a:ext uri="{FF2B5EF4-FFF2-40B4-BE49-F238E27FC236}">
                <a16:creationId xmlns:a16="http://schemas.microsoft.com/office/drawing/2014/main" id="{E7DE4C89-5B6C-3DA7-F03D-6353977FCBCA}"/>
              </a:ext>
            </a:extLst>
          </p:cNvPr>
          <p:cNvSpPr/>
          <p:nvPr/>
        </p:nvSpPr>
        <p:spPr>
          <a:xfrm>
            <a:off x="7904285" y="4090135"/>
            <a:ext cx="2787162" cy="139789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ZoneTexte 31">
            <a:extLst>
              <a:ext uri="{FF2B5EF4-FFF2-40B4-BE49-F238E27FC236}">
                <a16:creationId xmlns:a16="http://schemas.microsoft.com/office/drawing/2014/main" id="{F7899321-84A5-CC3E-2145-027A5BA0E450}"/>
              </a:ext>
            </a:extLst>
          </p:cNvPr>
          <p:cNvSpPr txBox="1"/>
          <p:nvPr/>
        </p:nvSpPr>
        <p:spPr>
          <a:xfrm>
            <a:off x="7964488" y="3958839"/>
            <a:ext cx="1311397" cy="276999"/>
          </a:xfrm>
          <a:prstGeom prst="rect">
            <a:avLst/>
          </a:prstGeom>
          <a:solidFill>
            <a:schemeClr val="bg1"/>
          </a:solidFill>
        </p:spPr>
        <p:txBody>
          <a:bodyPr wrap="square" rtlCol="0">
            <a:spAutoFit/>
          </a:bodyPr>
          <a:lstStyle/>
          <a:p>
            <a:r>
              <a:rPr lang="fr-FR" sz="1200" b="1" dirty="0" err="1">
                <a:latin typeface="Arial" panose="020B0604020202020204" pitchFamily="34" charset="0"/>
                <a:cs typeface="Arial" panose="020B0604020202020204" pitchFamily="34" charset="0"/>
              </a:rPr>
              <a:t>Deoxynivalenol</a:t>
            </a:r>
            <a:endParaRPr lang="fr-FR" sz="1200" b="1" dirty="0">
              <a:latin typeface="Arial" panose="020B0604020202020204" pitchFamily="34" charset="0"/>
              <a:cs typeface="Arial" panose="020B0604020202020204" pitchFamily="34" charset="0"/>
            </a:endParaRPr>
          </a:p>
        </p:txBody>
      </p:sp>
      <p:pic>
        <p:nvPicPr>
          <p:cNvPr id="35" name="Image 34">
            <a:extLst>
              <a:ext uri="{FF2B5EF4-FFF2-40B4-BE49-F238E27FC236}">
                <a16:creationId xmlns:a16="http://schemas.microsoft.com/office/drawing/2014/main" id="{6225083B-A58B-1FBF-6E12-FAFC1D7CA4D4}"/>
              </a:ext>
            </a:extLst>
          </p:cNvPr>
          <p:cNvPicPr>
            <a:picLocks noChangeAspect="1"/>
          </p:cNvPicPr>
          <p:nvPr/>
        </p:nvPicPr>
        <p:blipFill>
          <a:blip r:embed="rId6"/>
          <a:stretch>
            <a:fillRect/>
          </a:stretch>
        </p:blipFill>
        <p:spPr>
          <a:xfrm>
            <a:off x="8300606" y="4278485"/>
            <a:ext cx="2188654" cy="1133954"/>
          </a:xfrm>
          <a:prstGeom prst="rect">
            <a:avLst/>
          </a:prstGeom>
        </p:spPr>
      </p:pic>
    </p:spTree>
    <p:extLst>
      <p:ext uri="{BB962C8B-B14F-4D97-AF65-F5344CB8AC3E}">
        <p14:creationId xmlns:p14="http://schemas.microsoft.com/office/powerpoint/2010/main" val="311735671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sz="1200" dirty="0"/>
              <a:t>Milus et al 2006. Plant </a:t>
            </a:r>
            <a:r>
              <a:rPr lang="fr-FR" sz="1200" dirty="0" err="1"/>
              <a:t>Disease</a:t>
            </a:r>
            <a:r>
              <a:rPr lang="fr-FR" sz="1200" dirty="0"/>
              <a:t>, 90(7), 847-852.</a:t>
            </a: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i="1" dirty="0"/>
              <a:t>Puccinia </a:t>
            </a:r>
            <a:r>
              <a:rPr lang="en-US" i="1" dirty="0" err="1"/>
              <a:t>striiformis</a:t>
            </a:r>
            <a:r>
              <a:rPr lang="en-US" i="1" dirty="0"/>
              <a:t> </a:t>
            </a:r>
            <a:r>
              <a:rPr lang="en-US" dirty="0"/>
              <a:t>f. </a:t>
            </a:r>
            <a:r>
              <a:rPr lang="en-US" dirty="0" err="1"/>
              <a:t>sp</a:t>
            </a:r>
            <a:r>
              <a:rPr lang="en-US" dirty="0"/>
              <a:t> </a:t>
            </a:r>
            <a:r>
              <a:rPr lang="en-US" i="1" dirty="0"/>
              <a:t>tritici</a:t>
            </a:r>
            <a:r>
              <a:rPr lang="en-US" dirty="0"/>
              <a:t> (</a:t>
            </a:r>
            <a:r>
              <a:rPr lang="en-US" dirty="0" err="1"/>
              <a:t>Pst</a:t>
            </a:r>
            <a:r>
              <a:rPr lang="en-US" dirty="0"/>
              <a:t>)- Stripe rust</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2284704" y="917291"/>
            <a:ext cx="1855177" cy="444798"/>
          </a:xfrm>
          <a:prstGeom prst="roundRect">
            <a:avLst/>
          </a:prstGeom>
          <a:solidFill>
            <a:srgbClr val="61115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1800"/>
              </a:spcBef>
            </a:pPr>
            <a:r>
              <a:rPr lang="fr-FR" sz="1600" dirty="0">
                <a:latin typeface="Arial" panose="020B0604020202020204" pitchFamily="34" charset="0"/>
                <a:cs typeface="Arial" panose="020B0604020202020204" pitchFamily="34" charset="0"/>
              </a:rPr>
              <a:t>Virulence</a:t>
            </a:r>
          </a:p>
        </p:txBody>
      </p:sp>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2"/>
          <a:stretch>
            <a:fillRect/>
          </a:stretch>
        </p:blipFill>
        <p:spPr>
          <a:xfrm>
            <a:off x="1130288" y="825012"/>
            <a:ext cx="933545" cy="1038438"/>
          </a:xfrm>
          <a:prstGeom prst="rect">
            <a:avLst/>
          </a:prstGeom>
        </p:spPr>
      </p:pic>
      <p:sp>
        <p:nvSpPr>
          <p:cNvPr id="2" name="Rectangle : coins arrondis 1">
            <a:extLst>
              <a:ext uri="{FF2B5EF4-FFF2-40B4-BE49-F238E27FC236}">
                <a16:creationId xmlns:a16="http://schemas.microsoft.com/office/drawing/2014/main" id="{139FB56B-3668-A1D9-14FD-4104B51ECBBC}"/>
              </a:ext>
            </a:extLst>
          </p:cNvPr>
          <p:cNvSpPr/>
          <p:nvPr/>
        </p:nvSpPr>
        <p:spPr>
          <a:xfrm>
            <a:off x="4261632" y="917291"/>
            <a:ext cx="1855177" cy="444798"/>
          </a:xfrm>
          <a:prstGeom prst="round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Geographic range</a:t>
            </a:r>
          </a:p>
        </p:txBody>
      </p:sp>
      <p:grpSp>
        <p:nvGrpSpPr>
          <p:cNvPr id="8" name="Groupe 7">
            <a:extLst>
              <a:ext uri="{FF2B5EF4-FFF2-40B4-BE49-F238E27FC236}">
                <a16:creationId xmlns:a16="http://schemas.microsoft.com/office/drawing/2014/main" id="{701B486B-A15D-5197-E02C-B778CB6FC71E}"/>
              </a:ext>
            </a:extLst>
          </p:cNvPr>
          <p:cNvGrpSpPr/>
          <p:nvPr/>
        </p:nvGrpSpPr>
        <p:grpSpPr>
          <a:xfrm>
            <a:off x="1142011" y="2138615"/>
            <a:ext cx="4909588" cy="3342446"/>
            <a:chOff x="2572666" y="1963869"/>
            <a:chExt cx="4909588" cy="3342446"/>
          </a:xfrm>
        </p:grpSpPr>
        <p:grpSp>
          <p:nvGrpSpPr>
            <p:cNvPr id="9" name="Groupe 8">
              <a:extLst>
                <a:ext uri="{FF2B5EF4-FFF2-40B4-BE49-F238E27FC236}">
                  <a16:creationId xmlns:a16="http://schemas.microsoft.com/office/drawing/2014/main" id="{E53BADBE-8529-9866-763E-313062122ECF}"/>
                </a:ext>
              </a:extLst>
            </p:cNvPr>
            <p:cNvGrpSpPr/>
            <p:nvPr/>
          </p:nvGrpSpPr>
          <p:grpSpPr>
            <a:xfrm>
              <a:off x="2572666" y="1963869"/>
              <a:ext cx="4909588" cy="3342446"/>
              <a:chOff x="1130287" y="1902474"/>
              <a:chExt cx="4798529" cy="3898906"/>
            </a:xfrm>
          </p:grpSpPr>
          <p:sp>
            <p:nvSpPr>
              <p:cNvPr id="41" name="Rectangle 40">
                <a:extLst>
                  <a:ext uri="{FF2B5EF4-FFF2-40B4-BE49-F238E27FC236}">
                    <a16:creationId xmlns:a16="http://schemas.microsoft.com/office/drawing/2014/main" id="{F8361E1E-6A46-5020-500E-7056F611CB82}"/>
                  </a:ext>
                </a:extLst>
              </p:cNvPr>
              <p:cNvSpPr/>
              <p:nvPr/>
            </p:nvSpPr>
            <p:spPr>
              <a:xfrm>
                <a:off x="1130287" y="2052015"/>
                <a:ext cx="4798529" cy="374936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197630" y="1902474"/>
                <a:ext cx="3567360" cy="332965"/>
              </a:xfrm>
              <a:prstGeom prst="rect">
                <a:avLst/>
              </a:prstGeom>
              <a:solidFill>
                <a:schemeClr val="bg1"/>
              </a:solidFill>
            </p:spPr>
            <p:txBody>
              <a:bodyPr wrap="square" rtlCol="0">
                <a:spAutoFit/>
              </a:bodyPr>
              <a:lstStyle/>
              <a:p>
                <a:r>
                  <a:rPr lang="en-US" sz="1200" b="1" dirty="0">
                    <a:latin typeface="Arial" panose="020B0604020202020204" pitchFamily="34" charset="0"/>
                    <a:cs typeface="Arial" panose="020B0604020202020204" pitchFamily="34" charset="0"/>
                  </a:rPr>
                  <a:t>Previously considered a cold climate fungus</a:t>
                </a:r>
                <a:endParaRPr lang="fr-FR" sz="1200" baseline="30000" dirty="0">
                  <a:latin typeface="Arial" panose="020B0604020202020204" pitchFamily="34" charset="0"/>
                  <a:cs typeface="Arial" panose="020B0604020202020204" pitchFamily="34" charset="0"/>
                </a:endParaRPr>
              </a:p>
            </p:txBody>
          </p:sp>
        </p:grpSp>
        <p:sp>
          <p:nvSpPr>
            <p:cNvPr id="18" name="ZoneTexte 17">
              <a:extLst>
                <a:ext uri="{FF2B5EF4-FFF2-40B4-BE49-F238E27FC236}">
                  <a16:creationId xmlns:a16="http://schemas.microsoft.com/office/drawing/2014/main" id="{6BD26BD0-1F2A-A6BE-5BCB-29BD0D821EFF}"/>
                </a:ext>
              </a:extLst>
            </p:cNvPr>
            <p:cNvSpPr txBox="1"/>
            <p:nvPr/>
          </p:nvSpPr>
          <p:spPr>
            <a:xfrm>
              <a:off x="2701817" y="4763734"/>
              <a:ext cx="4597315" cy="523220"/>
            </a:xfrm>
            <a:prstGeom prst="rect">
              <a:avLst/>
            </a:prstGeom>
            <a:noFill/>
          </p:spPr>
          <p:txBody>
            <a:bodyPr wrap="square" rtlCol="0">
              <a:spAutoFit/>
            </a:bodyPr>
            <a:lstStyle/>
            <a:p>
              <a:pPr rtl="0">
                <a:spcBef>
                  <a:spcPts val="0"/>
                </a:spcBef>
                <a:spcAft>
                  <a:spcPts val="500"/>
                </a:spcAft>
              </a:pPr>
              <a:r>
                <a:rPr lang="en-US" sz="1400" b="0" u="none" strike="noStrike" dirty="0">
                  <a:effectLst/>
                  <a:latin typeface="Arial" panose="020B0604020202020204" pitchFamily="34" charset="0"/>
                  <a:cs typeface="Arial" panose="020B0604020202020204" pitchFamily="34" charset="0"/>
                </a:rPr>
                <a:t>Since 2000 novel strains have caused outbreaks in warmer areas</a:t>
              </a:r>
              <a:endParaRPr lang="fr-FR" sz="1400" b="0" dirty="0">
                <a:effectLst/>
                <a:latin typeface="Arial" panose="020B0604020202020204" pitchFamily="34" charset="0"/>
                <a:cs typeface="Arial" panose="020B0604020202020204" pitchFamily="34" charset="0"/>
              </a:endParaRPr>
            </a:p>
          </p:txBody>
        </p:sp>
        <p:pic>
          <p:nvPicPr>
            <p:cNvPr id="7" name="Image 6" descr="Une image contenant texte, capture d’écran, plante, Page web&#10;&#10;Description générée automatiquement">
              <a:extLst>
                <a:ext uri="{FF2B5EF4-FFF2-40B4-BE49-F238E27FC236}">
                  <a16:creationId xmlns:a16="http://schemas.microsoft.com/office/drawing/2014/main" id="{E8328982-2C50-4DFF-4B41-505EDDCDE6BA}"/>
                </a:ext>
              </a:extLst>
            </p:cNvPr>
            <p:cNvPicPr>
              <a:picLocks noChangeAspect="1"/>
            </p:cNvPicPr>
            <p:nvPr/>
          </p:nvPicPr>
          <p:blipFill rotWithShape="1">
            <a:blip r:embed="rId3"/>
            <a:srcRect l="5235" t="23147" r="52464" b="38487"/>
            <a:stretch/>
          </p:blipFill>
          <p:spPr>
            <a:xfrm>
              <a:off x="2776343" y="2401842"/>
              <a:ext cx="4597314" cy="2349744"/>
            </a:xfrm>
            <a:prstGeom prst="rect">
              <a:avLst/>
            </a:prstGeom>
          </p:spPr>
        </p:pic>
      </p:grpSp>
      <p:graphicFrame>
        <p:nvGraphicFramePr>
          <p:cNvPr id="21" name="Tableau 20">
            <a:extLst>
              <a:ext uri="{FF2B5EF4-FFF2-40B4-BE49-F238E27FC236}">
                <a16:creationId xmlns:a16="http://schemas.microsoft.com/office/drawing/2014/main" id="{3F883229-088A-16C8-156F-806F7D3040C3}"/>
              </a:ext>
            </a:extLst>
          </p:cNvPr>
          <p:cNvGraphicFramePr>
            <a:graphicFrameLocks noGrp="1"/>
          </p:cNvGraphicFramePr>
          <p:nvPr/>
        </p:nvGraphicFramePr>
        <p:xfrm>
          <a:off x="7009091" y="821172"/>
          <a:ext cx="4790184" cy="5421272"/>
        </p:xfrm>
        <a:graphic>
          <a:graphicData uri="http://schemas.openxmlformats.org/drawingml/2006/table">
            <a:tbl>
              <a:tblPr firstRow="1" firstCol="1" bandRow="1">
                <a:tableStyleId>{5C22544A-7EE6-4342-B048-85BDC9FD1C3A}</a:tableStyleId>
              </a:tblPr>
              <a:tblGrid>
                <a:gridCol w="490747">
                  <a:extLst>
                    <a:ext uri="{9D8B030D-6E8A-4147-A177-3AD203B41FA5}">
                      <a16:colId xmlns:a16="http://schemas.microsoft.com/office/drawing/2014/main" val="3324240782"/>
                    </a:ext>
                  </a:extLst>
                </a:gridCol>
                <a:gridCol w="1178170">
                  <a:extLst>
                    <a:ext uri="{9D8B030D-6E8A-4147-A177-3AD203B41FA5}">
                      <a16:colId xmlns:a16="http://schemas.microsoft.com/office/drawing/2014/main" val="3958138753"/>
                    </a:ext>
                  </a:extLst>
                </a:gridCol>
                <a:gridCol w="1923721">
                  <a:extLst>
                    <a:ext uri="{9D8B030D-6E8A-4147-A177-3AD203B41FA5}">
                      <a16:colId xmlns:a16="http://schemas.microsoft.com/office/drawing/2014/main" val="3073088588"/>
                    </a:ext>
                  </a:extLst>
                </a:gridCol>
                <a:gridCol w="1197546">
                  <a:extLst>
                    <a:ext uri="{9D8B030D-6E8A-4147-A177-3AD203B41FA5}">
                      <a16:colId xmlns:a16="http://schemas.microsoft.com/office/drawing/2014/main" val="761273686"/>
                    </a:ext>
                  </a:extLst>
                </a:gridCol>
              </a:tblGrid>
              <a:tr h="162884">
                <a:tc>
                  <a:txBody>
                    <a:bodyPr/>
                    <a:lstStyle/>
                    <a:p>
                      <a:pPr algn="l" fontAlgn="ctr"/>
                      <a:r>
                        <a:rPr lang="fr-FR" sz="1200" b="1" u="none" strike="noStrike" dirty="0">
                          <a:solidFill>
                            <a:schemeClr val="bg1"/>
                          </a:solidFill>
                          <a:effectLst/>
                          <a:latin typeface="Arial" panose="020B0604020202020204" pitchFamily="34" charset="0"/>
                          <a:cs typeface="Arial" panose="020B0604020202020204" pitchFamily="34" charset="0"/>
                        </a:rPr>
                        <a:t> </a:t>
                      </a:r>
                      <a:endParaRPr lang="fr-FR" sz="1200" b="1" i="0" u="none" strike="noStrike" dirty="0">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61115D"/>
                    </a:solidFill>
                  </a:tcPr>
                </a:tc>
                <a:tc>
                  <a:txBody>
                    <a:bodyPr/>
                    <a:lstStyle/>
                    <a:p>
                      <a:pPr algn="l" fontAlgn="ctr"/>
                      <a:r>
                        <a:rPr lang="fr-FR" sz="1200" b="1" u="none" strike="noStrike" dirty="0">
                          <a:solidFill>
                            <a:schemeClr val="bg1"/>
                          </a:solidFill>
                          <a:effectLst/>
                          <a:latin typeface="Arial" panose="020B0604020202020204" pitchFamily="34" charset="0"/>
                          <a:cs typeface="Arial" panose="020B0604020202020204" pitchFamily="34" charset="0"/>
                        </a:rPr>
                        <a:t> </a:t>
                      </a:r>
                      <a:endParaRPr lang="fr-FR" sz="1200" b="1" i="0" u="none" strike="noStrike" dirty="0">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61115D"/>
                    </a:solidFill>
                  </a:tcPr>
                </a:tc>
                <a:tc gridSpan="2">
                  <a:txBody>
                    <a:bodyPr/>
                    <a:lstStyle/>
                    <a:p>
                      <a:pPr algn="ctr" fontAlgn="ctr"/>
                      <a:r>
                        <a:rPr lang="fr-FR" sz="1200" b="1" u="none" strike="noStrike" dirty="0">
                          <a:solidFill>
                            <a:schemeClr val="bg1"/>
                          </a:solidFill>
                          <a:effectLst/>
                          <a:latin typeface="Arial" panose="020B0604020202020204" pitchFamily="34" charset="0"/>
                          <a:cs typeface="Arial" panose="020B0604020202020204" pitchFamily="34" charset="0"/>
                        </a:rPr>
                        <a:t>Latent </a:t>
                      </a:r>
                      <a:r>
                        <a:rPr lang="fr-FR" sz="1200" b="1" u="none" strike="noStrike" dirty="0" err="1">
                          <a:solidFill>
                            <a:schemeClr val="bg1"/>
                          </a:solidFill>
                          <a:effectLst/>
                          <a:latin typeface="Arial" panose="020B0604020202020204" pitchFamily="34" charset="0"/>
                          <a:cs typeface="Arial" panose="020B0604020202020204" pitchFamily="34" charset="0"/>
                        </a:rPr>
                        <a:t>period</a:t>
                      </a:r>
                      <a:r>
                        <a:rPr lang="fr-FR" sz="1200" b="1" u="none" strike="noStrike" dirty="0">
                          <a:solidFill>
                            <a:schemeClr val="bg1"/>
                          </a:solidFill>
                          <a:effectLst/>
                          <a:latin typeface="Arial" panose="020B0604020202020204" pitchFamily="34" charset="0"/>
                          <a:cs typeface="Arial" panose="020B0604020202020204" pitchFamily="34" charset="0"/>
                        </a:rPr>
                        <a:t> (</a:t>
                      </a:r>
                      <a:r>
                        <a:rPr lang="fr-FR" sz="1200" b="1" u="none" strike="noStrike" dirty="0" err="1">
                          <a:solidFill>
                            <a:schemeClr val="bg1"/>
                          </a:solidFill>
                          <a:effectLst/>
                          <a:latin typeface="Arial" panose="020B0604020202020204" pitchFamily="34" charset="0"/>
                          <a:cs typeface="Arial" panose="020B0604020202020204" pitchFamily="34" charset="0"/>
                        </a:rPr>
                        <a:t>days</a:t>
                      </a:r>
                      <a:r>
                        <a:rPr lang="fr-FR" sz="1200" b="1" u="none" strike="noStrike" dirty="0">
                          <a:solidFill>
                            <a:schemeClr val="bg1"/>
                          </a:solidFill>
                          <a:effectLst/>
                          <a:latin typeface="Arial" panose="020B0604020202020204" pitchFamily="34" charset="0"/>
                          <a:cs typeface="Arial" panose="020B0604020202020204" pitchFamily="34" charset="0"/>
                        </a:rPr>
                        <a:t>)</a:t>
                      </a:r>
                      <a:endParaRPr lang="fr-FR" sz="1200" b="1" i="0" u="none" strike="noStrike" dirty="0">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61115D"/>
                    </a:solidFill>
                  </a:tcPr>
                </a:tc>
                <a:tc hMerge="1">
                  <a:txBody>
                    <a:bodyPr/>
                    <a:lstStyle/>
                    <a:p>
                      <a:endParaRPr lang="fr-FR"/>
                    </a:p>
                  </a:txBody>
                  <a:tcPr/>
                </a:tc>
                <a:extLst>
                  <a:ext uri="{0D108BD9-81ED-4DB2-BD59-A6C34878D82A}">
                    <a16:rowId xmlns:a16="http://schemas.microsoft.com/office/drawing/2014/main" val="2628969963"/>
                  </a:ext>
                </a:extLst>
              </a:tr>
              <a:tr h="162884">
                <a:tc>
                  <a:txBody>
                    <a:bodyPr/>
                    <a:lstStyle/>
                    <a:p>
                      <a:pPr algn="l" fontAlgn="ctr"/>
                      <a:r>
                        <a:rPr lang="fr-FR" sz="1200" b="1" u="none" strike="noStrike">
                          <a:solidFill>
                            <a:schemeClr val="bg1"/>
                          </a:solidFill>
                          <a:effectLst/>
                          <a:latin typeface="Arial" panose="020B0604020202020204" pitchFamily="34" charset="0"/>
                          <a:cs typeface="Arial" panose="020B0604020202020204" pitchFamily="34" charset="0"/>
                        </a:rPr>
                        <a:t> </a:t>
                      </a:r>
                      <a:endParaRPr lang="fr-FR" sz="1200" b="1" i="0" u="none" strike="noStrike">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61115D"/>
                    </a:solidFill>
                  </a:tcPr>
                </a:tc>
                <a:tc>
                  <a:txBody>
                    <a:bodyPr/>
                    <a:lstStyle/>
                    <a:p>
                      <a:pPr algn="l" fontAlgn="ctr"/>
                      <a:r>
                        <a:rPr lang="fr-FR" sz="1200" b="1" u="none" strike="noStrike">
                          <a:solidFill>
                            <a:schemeClr val="bg1"/>
                          </a:solidFill>
                          <a:effectLst/>
                          <a:latin typeface="Arial" panose="020B0604020202020204" pitchFamily="34" charset="0"/>
                          <a:cs typeface="Arial" panose="020B0604020202020204" pitchFamily="34" charset="0"/>
                        </a:rPr>
                        <a:t>Isolate</a:t>
                      </a:r>
                      <a:endParaRPr lang="fr-FR" sz="1200" b="1" i="0" u="none" strike="noStrike">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61115D"/>
                    </a:solidFill>
                  </a:tcPr>
                </a:tc>
                <a:tc>
                  <a:txBody>
                    <a:bodyPr/>
                    <a:lstStyle/>
                    <a:p>
                      <a:pPr algn="ctr" fontAlgn="ctr"/>
                      <a:r>
                        <a:rPr lang="fr-FR" sz="1200" b="1" u="none" strike="noStrike" dirty="0">
                          <a:solidFill>
                            <a:schemeClr val="bg1"/>
                          </a:solidFill>
                          <a:effectLst/>
                          <a:latin typeface="Arial" panose="020B0604020202020204" pitchFamily="34" charset="0"/>
                          <a:cs typeface="Arial" panose="020B0604020202020204" pitchFamily="34" charset="0"/>
                        </a:rPr>
                        <a:t>12°C</a:t>
                      </a:r>
                      <a:endParaRPr lang="fr-FR" sz="1200" b="1" i="0" u="none" strike="noStrike" dirty="0">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61115D"/>
                    </a:solidFill>
                  </a:tcPr>
                </a:tc>
                <a:tc>
                  <a:txBody>
                    <a:bodyPr/>
                    <a:lstStyle/>
                    <a:p>
                      <a:pPr algn="ctr" fontAlgn="ctr"/>
                      <a:r>
                        <a:rPr lang="fr-FR" sz="1200" b="1" u="none" strike="noStrike" dirty="0">
                          <a:solidFill>
                            <a:schemeClr val="bg1"/>
                          </a:solidFill>
                          <a:effectLst/>
                          <a:latin typeface="Arial" panose="020B0604020202020204" pitchFamily="34" charset="0"/>
                          <a:cs typeface="Arial" panose="020B0604020202020204" pitchFamily="34" charset="0"/>
                        </a:rPr>
                        <a:t>18°C</a:t>
                      </a:r>
                      <a:endParaRPr lang="fr-FR" sz="1200" b="1" i="0" u="none" strike="noStrike" dirty="0">
                        <a:solidFill>
                          <a:schemeClr val="bg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61115D"/>
                    </a:solidFill>
                  </a:tcPr>
                </a:tc>
                <a:extLst>
                  <a:ext uri="{0D108BD9-81ED-4DB2-BD59-A6C34878D82A}">
                    <a16:rowId xmlns:a16="http://schemas.microsoft.com/office/drawing/2014/main" val="2364616595"/>
                  </a:ext>
                </a:extLst>
              </a:tr>
              <a:tr h="252000">
                <a:tc rowSpan="6">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Pre-2000 </a:t>
                      </a:r>
                      <a:r>
                        <a:rPr lang="fr-FR" sz="1200" u="none" strike="noStrike" dirty="0" err="1">
                          <a:solidFill>
                            <a:schemeClr val="tx1"/>
                          </a:solidFill>
                          <a:effectLst/>
                          <a:latin typeface="Arial" panose="020B0604020202020204" pitchFamily="34" charset="0"/>
                          <a:cs typeface="Arial" panose="020B0604020202020204" pitchFamily="34" charset="0"/>
                        </a:rPr>
                        <a:t>isolates</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vert="vert27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CDL-3-2-SP</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10.8</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10.0</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14095027"/>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AR90-01-SP</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11.7</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11.4</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76992490"/>
                  </a:ext>
                </a:extLst>
              </a:tr>
              <a:tr h="252000">
                <a:tc vMerge="1">
                  <a:txBody>
                    <a:bodyPr/>
                    <a:lstStyle/>
                    <a:p>
                      <a:endParaRPr lang="fr-FR"/>
                    </a:p>
                  </a:txBody>
                  <a:tcPr/>
                </a:tc>
                <a:tc>
                  <a:txBody>
                    <a:bodyPr/>
                    <a:lstStyle/>
                    <a:p>
                      <a:pPr algn="l" fontAlgn="ctr"/>
                      <a:r>
                        <a:rPr lang="fr-FR" sz="1200" u="none" strike="noStrike" dirty="0">
                          <a:solidFill>
                            <a:schemeClr val="tx1"/>
                          </a:solidFill>
                          <a:effectLst/>
                          <a:latin typeface="Arial" panose="020B0604020202020204" pitchFamily="34" charset="0"/>
                          <a:cs typeface="Arial" panose="020B0604020202020204" pitchFamily="34" charset="0"/>
                        </a:rPr>
                        <a:t>CDL-8-3-SP</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12.3</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02992190"/>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CDL-35-3</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12.5</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12.7</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11444076"/>
                  </a:ext>
                </a:extLst>
              </a:tr>
              <a:tr h="252000">
                <a:tc vMerge="1">
                  <a:txBody>
                    <a:bodyPr/>
                    <a:lstStyle/>
                    <a:p>
                      <a:endParaRPr lang="fr-FR"/>
                    </a:p>
                  </a:txBody>
                  <a:tcPr/>
                </a:tc>
                <a:tc>
                  <a:txBody>
                    <a:bodyPr/>
                    <a:lstStyle/>
                    <a:p>
                      <a:pPr algn="l" fontAlgn="ctr"/>
                      <a:r>
                        <a:rPr lang="fr-FR" sz="1200" u="none" strike="noStrike" dirty="0">
                          <a:solidFill>
                            <a:schemeClr val="tx1"/>
                          </a:solidFill>
                          <a:effectLst/>
                          <a:latin typeface="Arial" panose="020B0604020202020204" pitchFamily="34" charset="0"/>
                          <a:cs typeface="Arial" panose="020B0604020202020204" pitchFamily="34" charset="0"/>
                        </a:rPr>
                        <a:t>CDL-6-3</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12.4</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13.1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24527482"/>
                  </a:ext>
                </a:extLst>
              </a:tr>
              <a:tr h="252000">
                <a:tc vMerge="1">
                  <a:txBody>
                    <a:bodyPr/>
                    <a:lstStyle/>
                    <a:p>
                      <a:endParaRPr lang="fr-FR"/>
                    </a:p>
                  </a:txBody>
                  <a:tcPr/>
                </a:tc>
                <a:tc>
                  <a:txBody>
                    <a:bodyPr/>
                    <a:lstStyle/>
                    <a:p>
                      <a:pPr algn="l" fontAlgn="ctr"/>
                      <a:r>
                        <a:rPr lang="fr-FR" sz="1200" u="none" strike="noStrike" dirty="0">
                          <a:solidFill>
                            <a:schemeClr val="tx1"/>
                          </a:solidFill>
                          <a:effectLst/>
                          <a:latin typeface="Arial" panose="020B0604020202020204" pitchFamily="34" charset="0"/>
                          <a:cs typeface="Arial" panose="020B0604020202020204" pitchFamily="34" charset="0"/>
                        </a:rPr>
                        <a:t>AR97-01-SP</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11.0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5299366"/>
                  </a:ext>
                </a:extLst>
              </a:tr>
              <a:tr h="252000">
                <a:tc rowSpan="14">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Post-2000 </a:t>
                      </a:r>
                      <a:r>
                        <a:rPr lang="fr-FR" sz="1200" u="none" strike="noStrike" dirty="0" err="1">
                          <a:solidFill>
                            <a:schemeClr val="tx1"/>
                          </a:solidFill>
                          <a:effectLst/>
                          <a:latin typeface="Arial" panose="020B0604020202020204" pitchFamily="34" charset="0"/>
                          <a:cs typeface="Arial" panose="020B0604020202020204" pitchFamily="34" charset="0"/>
                        </a:rPr>
                        <a:t>isolates</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vert="vert27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AR00-05-SP1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13.0</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9.1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4023194883"/>
                  </a:ext>
                </a:extLst>
              </a:tr>
              <a:tr h="252000">
                <a:tc vMerge="1">
                  <a:txBody>
                    <a:bodyPr/>
                    <a:lstStyle/>
                    <a:p>
                      <a:endParaRPr lang="fr-FR"/>
                    </a:p>
                  </a:txBody>
                  <a:tcPr/>
                </a:tc>
                <a:tc>
                  <a:txBody>
                    <a:bodyPr/>
                    <a:lstStyle/>
                    <a:p>
                      <a:pPr algn="l" fontAlgn="ctr"/>
                      <a:r>
                        <a:rPr lang="fr-FR" sz="1200" u="none" strike="noStrike" dirty="0">
                          <a:solidFill>
                            <a:schemeClr val="tx1"/>
                          </a:solidFill>
                          <a:effectLst/>
                          <a:latin typeface="Arial" panose="020B0604020202020204" pitchFamily="34" charset="0"/>
                          <a:cs typeface="Arial" panose="020B0604020202020204" pitchFamily="34" charset="0"/>
                        </a:rPr>
                        <a:t>AR03-33-SPF</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12.4</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10.1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4291774676"/>
                  </a:ext>
                </a:extLst>
              </a:tr>
              <a:tr h="252000">
                <a:tc vMerge="1">
                  <a:txBody>
                    <a:bodyPr/>
                    <a:lstStyle/>
                    <a:p>
                      <a:endParaRPr lang="fr-FR"/>
                    </a:p>
                  </a:txBody>
                  <a:tcPr/>
                </a:tc>
                <a:tc>
                  <a:txBody>
                    <a:bodyPr/>
                    <a:lstStyle/>
                    <a:p>
                      <a:pPr algn="l" fontAlgn="ctr"/>
                      <a:r>
                        <a:rPr lang="fr-FR" sz="1200" u="none" strike="noStrike" dirty="0">
                          <a:solidFill>
                            <a:schemeClr val="tx1"/>
                          </a:solidFill>
                          <a:effectLst/>
                          <a:latin typeface="Arial" panose="020B0604020202020204" pitchFamily="34" charset="0"/>
                          <a:cs typeface="Arial" panose="020B0604020202020204" pitchFamily="34" charset="0"/>
                        </a:rPr>
                        <a:t>AR03-25-SPF</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9.7</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2932323536"/>
                  </a:ext>
                </a:extLst>
              </a:tr>
              <a:tr h="252000">
                <a:tc vMerge="1">
                  <a:txBody>
                    <a:bodyPr/>
                    <a:lstStyle/>
                    <a:p>
                      <a:endParaRPr lang="fr-FR"/>
                    </a:p>
                  </a:txBody>
                  <a:tcPr/>
                </a:tc>
                <a:tc>
                  <a:txBody>
                    <a:bodyPr/>
                    <a:lstStyle/>
                    <a:p>
                      <a:pPr algn="l" fontAlgn="ctr"/>
                      <a:r>
                        <a:rPr lang="fr-FR" sz="1200" b="0" i="0" u="none" strike="noStrike" dirty="0">
                          <a:solidFill>
                            <a:schemeClr val="tx1"/>
                          </a:solidFill>
                          <a:effectLst/>
                          <a:latin typeface="Arial" panose="020B0604020202020204" pitchFamily="34" charset="0"/>
                          <a:cs typeface="Arial" panose="020B0604020202020204" pitchFamily="34" charset="0"/>
                        </a:rPr>
                        <a:t>01-69</a:t>
                      </a: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11.1</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9.1</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4246669341"/>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2K-129-SP</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11.5</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9.7</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1812285001"/>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AR03-04-SPF</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12.7</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11.0</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3402566442"/>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01-118</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10.6</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9.1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1668389820"/>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AR03-31-SPF</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12.9</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11.5</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793723681"/>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AR03-17-SPF</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10.8</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9.5</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4063603172"/>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AR03-17-SPF</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11.2</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10.0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3830024821"/>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AR00-02-SP1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11.0</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9.9</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4139578253"/>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AR03-01-SPF</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10.9</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9.8</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272658573"/>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AR03-14-SPF</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10.1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9.2</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159631613"/>
                  </a:ext>
                </a:extLst>
              </a:tr>
              <a:tr h="252000">
                <a:tc vMerge="1">
                  <a:txBody>
                    <a:bodyPr/>
                    <a:lstStyle/>
                    <a:p>
                      <a:endParaRPr lang="fr-FR"/>
                    </a:p>
                  </a:txBody>
                  <a:tcPr/>
                </a:tc>
                <a:tc>
                  <a:txBody>
                    <a:bodyPr/>
                    <a:lstStyle/>
                    <a:p>
                      <a:pPr algn="l" fontAlgn="ctr"/>
                      <a:r>
                        <a:rPr lang="fr-FR" sz="1200" u="none" strike="noStrike">
                          <a:solidFill>
                            <a:schemeClr val="tx1"/>
                          </a:solidFill>
                          <a:effectLst/>
                          <a:latin typeface="Arial" panose="020B0604020202020204" pitchFamily="34" charset="0"/>
                          <a:cs typeface="Arial" panose="020B0604020202020204" pitchFamily="34" charset="0"/>
                        </a:rPr>
                        <a:t>2K-127-SP</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a:solidFill>
                            <a:schemeClr val="tx1"/>
                          </a:solidFill>
                          <a:effectLst/>
                          <a:latin typeface="Arial" panose="020B0604020202020204" pitchFamily="34" charset="0"/>
                          <a:cs typeface="Arial" panose="020B0604020202020204" pitchFamily="34" charset="0"/>
                        </a:rPr>
                        <a:t>11.1</a:t>
                      </a:r>
                      <a:endParaRPr lang="fr-FR" sz="1200" b="0" i="0" u="none" strike="noStrike">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tc>
                  <a:txBody>
                    <a:bodyPr/>
                    <a:lstStyle/>
                    <a:p>
                      <a:pPr algn="ctr" fontAlgn="ctr"/>
                      <a:r>
                        <a:rPr lang="fr-FR" sz="1200" u="none" strike="noStrike" dirty="0">
                          <a:solidFill>
                            <a:schemeClr val="tx1"/>
                          </a:solidFill>
                          <a:effectLst/>
                          <a:latin typeface="Arial" panose="020B0604020202020204" pitchFamily="34" charset="0"/>
                          <a:cs typeface="Arial" panose="020B0604020202020204" pitchFamily="34" charset="0"/>
                        </a:rPr>
                        <a:t>10.2</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7756" marR="7756" marT="775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D39BD7"/>
                    </a:solidFill>
                  </a:tcPr>
                </a:tc>
                <a:extLst>
                  <a:ext uri="{0D108BD9-81ED-4DB2-BD59-A6C34878D82A}">
                    <a16:rowId xmlns:a16="http://schemas.microsoft.com/office/drawing/2014/main" val="259480997"/>
                  </a:ext>
                </a:extLst>
              </a:tr>
            </a:tbl>
          </a:graphicData>
        </a:graphic>
      </p:graphicFrame>
    </p:spTree>
    <p:extLst>
      <p:ext uri="{BB962C8B-B14F-4D97-AF65-F5344CB8AC3E}">
        <p14:creationId xmlns:p14="http://schemas.microsoft.com/office/powerpoint/2010/main" val="3436080018"/>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es-ES" sz="1100" dirty="0" err="1"/>
              <a:t>Gusa</a:t>
            </a:r>
            <a:r>
              <a:rPr lang="es-ES" sz="1100" dirty="0"/>
              <a:t>, A. et al 2023. PNAS 120(4), p.e2209831120</a:t>
            </a:r>
            <a:endParaRPr lang="fr-FR" sz="1100" dirty="0"/>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i="1" dirty="0"/>
              <a:t>Cryptococcus </a:t>
            </a:r>
            <a:r>
              <a:rPr lang="en-US" i="1" dirty="0" err="1"/>
              <a:t>deneoformans</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2284704" y="917291"/>
            <a:ext cx="1855177" cy="444798"/>
          </a:xfrm>
          <a:prstGeom prst="roundRect">
            <a:avLst/>
          </a:prstGeom>
          <a:solidFill>
            <a:srgbClr val="61115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1800"/>
              </a:spcBef>
            </a:pPr>
            <a:r>
              <a:rPr lang="fr-FR" sz="1600" dirty="0">
                <a:latin typeface="Arial" panose="020B0604020202020204" pitchFamily="34" charset="0"/>
                <a:cs typeface="Arial" panose="020B0604020202020204" pitchFamily="34" charset="0"/>
              </a:rPr>
              <a:t>Virulence/</a:t>
            </a:r>
            <a:r>
              <a:rPr lang="fr-FR" sz="1600" dirty="0" err="1">
                <a:latin typeface="Arial" panose="020B0604020202020204" pitchFamily="34" charset="0"/>
                <a:cs typeface="Arial" panose="020B0604020202020204" pitchFamily="34" charset="0"/>
              </a:rPr>
              <a:t>toxicity</a:t>
            </a:r>
            <a:endParaRPr lang="fr-FR" sz="1600" dirty="0">
              <a:latin typeface="Arial" panose="020B0604020202020204" pitchFamily="34" charset="0"/>
              <a:cs typeface="Arial" panose="020B0604020202020204" pitchFamily="34" charset="0"/>
            </a:endParaRPr>
          </a:p>
        </p:txBody>
      </p:sp>
      <p:sp>
        <p:nvSpPr>
          <p:cNvPr id="5" name="ZoneTexte 4">
            <a:extLst>
              <a:ext uri="{FF2B5EF4-FFF2-40B4-BE49-F238E27FC236}">
                <a16:creationId xmlns:a16="http://schemas.microsoft.com/office/drawing/2014/main" id="{6BD26BD0-1F2A-A6BE-5BCB-29BD0D821EFF}"/>
              </a:ext>
            </a:extLst>
          </p:cNvPr>
          <p:cNvSpPr txBox="1"/>
          <p:nvPr/>
        </p:nvSpPr>
        <p:spPr>
          <a:xfrm>
            <a:off x="2284705" y="5493333"/>
            <a:ext cx="9182834" cy="523220"/>
          </a:xfrm>
          <a:prstGeom prst="rect">
            <a:avLst/>
          </a:prstGeom>
          <a:noFill/>
        </p:spPr>
        <p:txBody>
          <a:bodyPr wrap="square" rtlCol="0">
            <a:spAutoFit/>
          </a:bodyPr>
          <a:lstStyle/>
          <a:p>
            <a:pPr algn="ctr" rtl="0">
              <a:spcBef>
                <a:spcPts val="0"/>
              </a:spcBef>
              <a:spcAft>
                <a:spcPts val="500"/>
              </a:spcAft>
            </a:pPr>
            <a:r>
              <a:rPr lang="en-US" sz="1400" b="0" u="none" strike="noStrike" dirty="0">
                <a:effectLst/>
                <a:latin typeface="Arial" panose="020B0604020202020204" pitchFamily="34" charset="0"/>
                <a:cs typeface="Arial" panose="020B0604020202020204" pitchFamily="34" charset="0"/>
              </a:rPr>
              <a:t>Other significant emerging fungal pathogens (</a:t>
            </a:r>
            <a:r>
              <a:rPr lang="en-US" sz="1400" b="0" u="none" strike="noStrike" dirty="0" err="1">
                <a:effectLst/>
                <a:latin typeface="Arial" panose="020B0604020202020204" pitchFamily="34" charset="0"/>
                <a:cs typeface="Arial" panose="020B0604020202020204" pitchFamily="34" charset="0"/>
              </a:rPr>
              <a:t>eg</a:t>
            </a:r>
            <a:r>
              <a:rPr lang="en-US" sz="1400" b="0" u="none" strike="noStrike" dirty="0">
                <a:effectLst/>
                <a:latin typeface="Arial" panose="020B0604020202020204" pitchFamily="34" charset="0"/>
                <a:cs typeface="Arial" panose="020B0604020202020204" pitchFamily="34" charset="0"/>
              </a:rPr>
              <a:t> myrtle rust) have a high TE density and may also experience stress-induced mobilization and accelerated evolution</a:t>
            </a:r>
            <a:endParaRPr lang="fr-FR" sz="1400" b="0" dirty="0">
              <a:effectLst/>
              <a:latin typeface="Arial" panose="020B0604020202020204" pitchFamily="34" charset="0"/>
              <a:cs typeface="Arial" panose="020B0604020202020204" pitchFamily="34" charset="0"/>
            </a:endParaRPr>
          </a:p>
        </p:txBody>
      </p:sp>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2"/>
          <a:stretch>
            <a:fillRect/>
          </a:stretch>
        </p:blipFill>
        <p:spPr>
          <a:xfrm>
            <a:off x="1130288" y="825012"/>
            <a:ext cx="933545" cy="1038438"/>
          </a:xfrm>
          <a:prstGeom prst="rect">
            <a:avLst/>
          </a:prstGeom>
        </p:spPr>
      </p:pic>
      <p:grpSp>
        <p:nvGrpSpPr>
          <p:cNvPr id="24" name="Groupe 23">
            <a:extLst>
              <a:ext uri="{FF2B5EF4-FFF2-40B4-BE49-F238E27FC236}">
                <a16:creationId xmlns:a16="http://schemas.microsoft.com/office/drawing/2014/main" id="{DC245F47-BE96-74B9-42A6-56CEA00C4A35}"/>
              </a:ext>
            </a:extLst>
          </p:cNvPr>
          <p:cNvGrpSpPr/>
          <p:nvPr/>
        </p:nvGrpSpPr>
        <p:grpSpPr>
          <a:xfrm>
            <a:off x="2284704" y="1695321"/>
            <a:ext cx="9182834" cy="3745981"/>
            <a:chOff x="957434" y="1703614"/>
            <a:chExt cx="9182834" cy="3745981"/>
          </a:xfrm>
        </p:grpSpPr>
        <p:grpSp>
          <p:nvGrpSpPr>
            <p:cNvPr id="9" name="Groupe 8">
              <a:extLst>
                <a:ext uri="{FF2B5EF4-FFF2-40B4-BE49-F238E27FC236}">
                  <a16:creationId xmlns:a16="http://schemas.microsoft.com/office/drawing/2014/main" id="{E53BADBE-8529-9866-763E-313062122ECF}"/>
                </a:ext>
              </a:extLst>
            </p:cNvPr>
            <p:cNvGrpSpPr/>
            <p:nvPr/>
          </p:nvGrpSpPr>
          <p:grpSpPr>
            <a:xfrm>
              <a:off x="957434" y="1703614"/>
              <a:ext cx="9182834" cy="3743351"/>
              <a:chOff x="1130287" y="1725409"/>
              <a:chExt cx="4798529" cy="4146871"/>
            </a:xfrm>
          </p:grpSpPr>
          <p:sp>
            <p:nvSpPr>
              <p:cNvPr id="41" name="Rectangle 40">
                <a:extLst>
                  <a:ext uri="{FF2B5EF4-FFF2-40B4-BE49-F238E27FC236}">
                    <a16:creationId xmlns:a16="http://schemas.microsoft.com/office/drawing/2014/main" id="{F8361E1E-6A46-5020-500E-7056F611CB82}"/>
                  </a:ext>
                </a:extLst>
              </p:cNvPr>
              <p:cNvSpPr/>
              <p:nvPr/>
            </p:nvSpPr>
            <p:spPr>
              <a:xfrm>
                <a:off x="1130287" y="1900089"/>
                <a:ext cx="4798529" cy="3972191"/>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197630" y="1725409"/>
                <a:ext cx="3915875" cy="340954"/>
              </a:xfrm>
              <a:prstGeom prst="rect">
                <a:avLst/>
              </a:prstGeom>
              <a:solidFill>
                <a:schemeClr val="bg1"/>
              </a:solidFill>
            </p:spPr>
            <p:txBody>
              <a:bodyPr wrap="square" rtlCol="0">
                <a:spAutoFit/>
              </a:bodyPr>
              <a:lstStyle/>
              <a:p>
                <a:r>
                  <a:rPr lang="en-US" sz="1400" b="1" dirty="0">
                    <a:latin typeface="Arial" panose="020B0604020202020204" pitchFamily="34" charset="0"/>
                    <a:cs typeface="Arial" panose="020B0604020202020204" pitchFamily="34" charset="0"/>
                  </a:rPr>
                  <a:t>Transposable Element (TE) movement in sequential generations of </a:t>
                </a:r>
                <a:r>
                  <a:rPr lang="en-US" sz="1400" b="1" i="1" dirty="0">
                    <a:latin typeface="Arial" panose="020B0604020202020204" pitchFamily="34" charset="0"/>
                    <a:cs typeface="Arial" panose="020B0604020202020204" pitchFamily="34" charset="0"/>
                  </a:rPr>
                  <a:t>C. </a:t>
                </a:r>
                <a:r>
                  <a:rPr lang="en-US" sz="1400" b="1" i="1" dirty="0" err="1">
                    <a:latin typeface="Arial" panose="020B0604020202020204" pitchFamily="34" charset="0"/>
                    <a:cs typeface="Arial" panose="020B0604020202020204" pitchFamily="34" charset="0"/>
                  </a:rPr>
                  <a:t>deneoformans</a:t>
                </a:r>
                <a:r>
                  <a:rPr lang="en-US" sz="1400" b="1" i="1" dirty="0">
                    <a:latin typeface="Arial" panose="020B0604020202020204" pitchFamily="34" charset="0"/>
                    <a:cs typeface="Arial" panose="020B0604020202020204" pitchFamily="34" charset="0"/>
                  </a:rPr>
                  <a:t> </a:t>
                </a:r>
                <a:endParaRPr lang="fr-FR" sz="1400" i="1" baseline="30000" dirty="0">
                  <a:latin typeface="Arial" panose="020B0604020202020204" pitchFamily="34" charset="0"/>
                  <a:cs typeface="Arial" panose="020B0604020202020204" pitchFamily="34" charset="0"/>
                </a:endParaRPr>
              </a:p>
            </p:txBody>
          </p:sp>
        </p:grpSp>
        <p:graphicFrame>
          <p:nvGraphicFramePr>
            <p:cNvPr id="14" name="Graphique 13">
              <a:extLst>
                <a:ext uri="{FF2B5EF4-FFF2-40B4-BE49-F238E27FC236}">
                  <a16:creationId xmlns:a16="http://schemas.microsoft.com/office/drawing/2014/main" id="{C39B85D2-A450-92A1-2EA8-698078A5A4CE}"/>
                </a:ext>
              </a:extLst>
            </p:cNvPr>
            <p:cNvGraphicFramePr/>
            <p:nvPr/>
          </p:nvGraphicFramePr>
          <p:xfrm>
            <a:off x="1130287" y="2017472"/>
            <a:ext cx="9009980" cy="3290996"/>
          </p:xfrm>
          <a:graphic>
            <a:graphicData uri="http://schemas.openxmlformats.org/drawingml/2006/chart">
              <c:chart xmlns:c="http://schemas.openxmlformats.org/drawingml/2006/chart" xmlns:r="http://schemas.openxmlformats.org/officeDocument/2006/relationships" r:id="rId3"/>
            </a:graphicData>
          </a:graphic>
        </p:graphicFrame>
        <p:sp>
          <p:nvSpPr>
            <p:cNvPr id="15" name="ZoneTexte 14">
              <a:extLst>
                <a:ext uri="{FF2B5EF4-FFF2-40B4-BE49-F238E27FC236}">
                  <a16:creationId xmlns:a16="http://schemas.microsoft.com/office/drawing/2014/main" id="{71D6B96A-64C8-E91B-51F0-FBD8F7264D88}"/>
                </a:ext>
              </a:extLst>
            </p:cNvPr>
            <p:cNvSpPr txBox="1"/>
            <p:nvPr/>
          </p:nvSpPr>
          <p:spPr>
            <a:xfrm rot="16200000">
              <a:off x="145534" y="3344247"/>
              <a:ext cx="1925527" cy="246221"/>
            </a:xfrm>
            <a:prstGeom prst="rect">
              <a:avLst/>
            </a:prstGeom>
            <a:noFill/>
          </p:spPr>
          <p:txBody>
            <a:bodyPr wrap="none" rtlCol="0">
              <a:spAutoFit/>
            </a:bodyPr>
            <a:lstStyle/>
            <a:p>
              <a:r>
                <a:rPr lang="fr-FR" sz="1000" b="0" i="0" u="none" strike="noStrike" dirty="0">
                  <a:solidFill>
                    <a:schemeClr val="bg1">
                      <a:lumMod val="65000"/>
                    </a:schemeClr>
                  </a:solidFill>
                  <a:effectLst/>
                  <a:latin typeface="Arial" panose="020B0604020202020204" pitchFamily="34" charset="0"/>
                </a:rPr>
                <a:t>TE changes relative to XL2800</a:t>
              </a:r>
              <a:endParaRPr lang="fr-FR" sz="1000" dirty="0">
                <a:solidFill>
                  <a:schemeClr val="bg1">
                    <a:lumMod val="65000"/>
                  </a:schemeClr>
                </a:solidFill>
              </a:endParaRPr>
            </a:p>
          </p:txBody>
        </p:sp>
        <p:sp>
          <p:nvSpPr>
            <p:cNvPr id="16" name="Accolade ouvrante 15">
              <a:extLst>
                <a:ext uri="{FF2B5EF4-FFF2-40B4-BE49-F238E27FC236}">
                  <a16:creationId xmlns:a16="http://schemas.microsoft.com/office/drawing/2014/main" id="{B108A8C6-8808-4A8D-0C0D-6C4C1D05424E}"/>
                </a:ext>
              </a:extLst>
            </p:cNvPr>
            <p:cNvSpPr/>
            <p:nvPr/>
          </p:nvSpPr>
          <p:spPr>
            <a:xfrm rot="16200000">
              <a:off x="3342128" y="3032161"/>
              <a:ext cx="268941" cy="4033303"/>
            </a:xfrm>
            <a:prstGeom prst="leftBrace">
              <a:avLst/>
            </a:prstGeom>
            <a:ln w="19050">
              <a:solidFill>
                <a:srgbClr val="D39BD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9" name="ZoneTexte 18">
              <a:extLst>
                <a:ext uri="{FF2B5EF4-FFF2-40B4-BE49-F238E27FC236}">
                  <a16:creationId xmlns:a16="http://schemas.microsoft.com/office/drawing/2014/main" id="{CB1E7151-7B5A-9BF6-135F-BA57FFB979C6}"/>
                </a:ext>
              </a:extLst>
            </p:cNvPr>
            <p:cNvSpPr txBox="1"/>
            <p:nvPr/>
          </p:nvSpPr>
          <p:spPr>
            <a:xfrm>
              <a:off x="3290484" y="5169968"/>
              <a:ext cx="493274" cy="276999"/>
            </a:xfrm>
            <a:prstGeom prst="rect">
              <a:avLst/>
            </a:prstGeom>
            <a:noFill/>
          </p:spPr>
          <p:txBody>
            <a:bodyPr wrap="square" rtlCol="0">
              <a:spAutoFit/>
            </a:bodyPr>
            <a:lstStyle/>
            <a:p>
              <a:r>
                <a:rPr lang="en-US" sz="1200" b="1" dirty="0">
                  <a:latin typeface="Arial" panose="020B0604020202020204" pitchFamily="34" charset="0"/>
                  <a:cs typeface="Arial" panose="020B0604020202020204" pitchFamily="34" charset="0"/>
                </a:rPr>
                <a:t>30°</a:t>
              </a:r>
              <a:endParaRPr lang="fr-FR" sz="1200" i="1" baseline="30000" dirty="0">
                <a:latin typeface="Arial" panose="020B0604020202020204" pitchFamily="34" charset="0"/>
                <a:cs typeface="Arial" panose="020B0604020202020204" pitchFamily="34" charset="0"/>
              </a:endParaRPr>
            </a:p>
          </p:txBody>
        </p:sp>
        <p:sp>
          <p:nvSpPr>
            <p:cNvPr id="20" name="Accolade ouvrante 19">
              <a:extLst>
                <a:ext uri="{FF2B5EF4-FFF2-40B4-BE49-F238E27FC236}">
                  <a16:creationId xmlns:a16="http://schemas.microsoft.com/office/drawing/2014/main" id="{73A8A0E6-A180-9F94-6F32-BC5AF5E4F372}"/>
                </a:ext>
              </a:extLst>
            </p:cNvPr>
            <p:cNvSpPr/>
            <p:nvPr/>
          </p:nvSpPr>
          <p:spPr>
            <a:xfrm rot="16200000">
              <a:off x="7664225" y="2867039"/>
              <a:ext cx="268941" cy="4368801"/>
            </a:xfrm>
            <a:prstGeom prst="leftBrace">
              <a:avLst/>
            </a:prstGeom>
            <a:ln w="19050">
              <a:solidFill>
                <a:srgbClr val="61115D"/>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22" name="ZoneTexte 21">
              <a:extLst>
                <a:ext uri="{FF2B5EF4-FFF2-40B4-BE49-F238E27FC236}">
                  <a16:creationId xmlns:a16="http://schemas.microsoft.com/office/drawing/2014/main" id="{C1B2FD42-A0FE-4A58-16D6-D1ED942D764F}"/>
                </a:ext>
              </a:extLst>
            </p:cNvPr>
            <p:cNvSpPr txBox="1"/>
            <p:nvPr/>
          </p:nvSpPr>
          <p:spPr>
            <a:xfrm>
              <a:off x="7653447" y="5172596"/>
              <a:ext cx="493274" cy="276999"/>
            </a:xfrm>
            <a:prstGeom prst="rect">
              <a:avLst/>
            </a:prstGeom>
            <a:noFill/>
          </p:spPr>
          <p:txBody>
            <a:bodyPr wrap="square" rtlCol="0">
              <a:spAutoFit/>
            </a:bodyPr>
            <a:lstStyle/>
            <a:p>
              <a:r>
                <a:rPr lang="en-US" sz="1200" b="1" dirty="0">
                  <a:latin typeface="Arial" panose="020B0604020202020204" pitchFamily="34" charset="0"/>
                  <a:cs typeface="Arial" panose="020B0604020202020204" pitchFamily="34" charset="0"/>
                </a:rPr>
                <a:t>37°</a:t>
              </a:r>
              <a:endParaRPr lang="fr-FR" sz="1200" i="1" baseline="30000" dirty="0">
                <a:latin typeface="Arial" panose="020B0604020202020204" pitchFamily="34" charset="0"/>
                <a:cs typeface="Arial" panose="020B0604020202020204" pitchFamily="34" charset="0"/>
              </a:endParaRPr>
            </a:p>
          </p:txBody>
        </p:sp>
      </p:grpSp>
      <p:sp>
        <p:nvSpPr>
          <p:cNvPr id="23" name="Espace réservé du texte 2">
            <a:extLst>
              <a:ext uri="{FF2B5EF4-FFF2-40B4-BE49-F238E27FC236}">
                <a16:creationId xmlns:a16="http://schemas.microsoft.com/office/drawing/2014/main" id="{04212288-CB81-1D45-AE88-7B12BDE4CB0D}"/>
              </a:ext>
            </a:extLst>
          </p:cNvPr>
          <p:cNvSpPr>
            <a:spLocks noGrp="1"/>
          </p:cNvSpPr>
          <p:nvPr>
            <p:ph type="body" sz="quarter" idx="15"/>
          </p:nvPr>
        </p:nvSpPr>
        <p:spPr>
          <a:xfrm>
            <a:off x="4625516" y="917291"/>
            <a:ext cx="7442519" cy="696906"/>
          </a:xfrm>
        </p:spPr>
        <p:txBody>
          <a:bodyPr/>
          <a:lstStyle/>
          <a:p>
            <a:r>
              <a:rPr lang="en-US" sz="1600" dirty="0"/>
              <a:t>Temperature-dependent TE mobilization in </a:t>
            </a:r>
            <a:r>
              <a:rPr lang="en-US" sz="1600" i="1" dirty="0"/>
              <a:t>Cryptococcus</a:t>
            </a:r>
            <a:r>
              <a:rPr lang="en-US" sz="1600" dirty="0"/>
              <a:t> enhances microbial adaptation and appears to promote pathogenesis and drug resistance</a:t>
            </a:r>
            <a:endParaRPr lang="fr-FR" sz="1600" dirty="0"/>
          </a:p>
        </p:txBody>
      </p:sp>
    </p:spTree>
    <p:extLst>
      <p:ext uri="{BB962C8B-B14F-4D97-AF65-F5344CB8AC3E}">
        <p14:creationId xmlns:p14="http://schemas.microsoft.com/office/powerpoint/2010/main" val="267599919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dirty="0"/>
              <a:t>1. https://www.cdc.gov/fungal/diseases/coccidioidomycosis/maps.html 2. </a:t>
            </a:r>
            <a:r>
              <a:rPr lang="fr-FR" dirty="0" err="1"/>
              <a:t>del</a:t>
            </a:r>
            <a:r>
              <a:rPr lang="fr-FR" dirty="0"/>
              <a:t> </a:t>
            </a:r>
            <a:r>
              <a:rPr lang="fr-FR" dirty="0" err="1"/>
              <a:t>Rocío</a:t>
            </a:r>
            <a:r>
              <a:rPr lang="fr-FR" dirty="0"/>
              <a:t> Reyes-Montes, M. et al. BMC Infect Dis 16, 550 (2016). 3. </a:t>
            </a:r>
            <a:r>
              <a:rPr lang="fr-FR" dirty="0" err="1"/>
              <a:t>Gorris</a:t>
            </a:r>
            <a:r>
              <a:rPr lang="fr-FR" dirty="0"/>
              <a:t> et al. </a:t>
            </a:r>
            <a:r>
              <a:rPr lang="fr-FR" dirty="0" err="1"/>
              <a:t>GeoHealth</a:t>
            </a:r>
            <a:r>
              <a:rPr lang="fr-FR" dirty="0"/>
              <a:t>. (2019) 10:308-27.</a:t>
            </a: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dirty="0"/>
              <a:t>Heat/Dispersal and </a:t>
            </a:r>
            <a:r>
              <a:rPr lang="en-US" i="1" dirty="0"/>
              <a:t>Coccidioides spp.</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3980208" y="905245"/>
            <a:ext cx="1855177" cy="444798"/>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1800"/>
              </a:spcBef>
            </a:pPr>
            <a:r>
              <a:rPr lang="fr-FR" sz="1600" dirty="0">
                <a:latin typeface="Arial" panose="020B0604020202020204" pitchFamily="34" charset="0"/>
                <a:cs typeface="Arial" panose="020B0604020202020204" pitchFamily="34" charset="0"/>
              </a:rPr>
              <a:t>Dispersal</a:t>
            </a:r>
          </a:p>
        </p:txBody>
      </p:sp>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2"/>
          <a:stretch>
            <a:fillRect/>
          </a:stretch>
        </p:blipFill>
        <p:spPr>
          <a:xfrm>
            <a:off x="1130288" y="825012"/>
            <a:ext cx="933545" cy="1038438"/>
          </a:xfrm>
          <a:prstGeom prst="rect">
            <a:avLst/>
          </a:prstGeom>
        </p:spPr>
      </p:pic>
      <p:sp>
        <p:nvSpPr>
          <p:cNvPr id="2" name="Rectangle : coins arrondis 1">
            <a:extLst>
              <a:ext uri="{FF2B5EF4-FFF2-40B4-BE49-F238E27FC236}">
                <a16:creationId xmlns:a16="http://schemas.microsoft.com/office/drawing/2014/main" id="{139FB56B-3668-A1D9-14FD-4104B51ECBBC}"/>
              </a:ext>
            </a:extLst>
          </p:cNvPr>
          <p:cNvSpPr/>
          <p:nvPr/>
        </p:nvSpPr>
        <p:spPr>
          <a:xfrm>
            <a:off x="5931676" y="905245"/>
            <a:ext cx="1855177" cy="444798"/>
          </a:xfrm>
          <a:prstGeom prst="roundRect">
            <a:avLst/>
          </a:prstGeom>
          <a:solidFill>
            <a:schemeClr val="accent6">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Geographic range</a:t>
            </a:r>
          </a:p>
        </p:txBody>
      </p:sp>
      <p:grpSp>
        <p:nvGrpSpPr>
          <p:cNvPr id="39" name="Groupe 38">
            <a:extLst>
              <a:ext uri="{FF2B5EF4-FFF2-40B4-BE49-F238E27FC236}">
                <a16:creationId xmlns:a16="http://schemas.microsoft.com/office/drawing/2014/main" id="{8F74E34D-4EC2-F6BB-254D-522648E075DA}"/>
              </a:ext>
            </a:extLst>
          </p:cNvPr>
          <p:cNvGrpSpPr/>
          <p:nvPr/>
        </p:nvGrpSpPr>
        <p:grpSpPr>
          <a:xfrm>
            <a:off x="4299167" y="1895504"/>
            <a:ext cx="4246956" cy="4005090"/>
            <a:chOff x="4654657" y="1858154"/>
            <a:chExt cx="4551297" cy="4005090"/>
          </a:xfrm>
        </p:grpSpPr>
        <p:pic>
          <p:nvPicPr>
            <p:cNvPr id="5122" name="Picture 2" descr="Fig. 1">
              <a:extLst>
                <a:ext uri="{FF2B5EF4-FFF2-40B4-BE49-F238E27FC236}">
                  <a16:creationId xmlns:a16="http://schemas.microsoft.com/office/drawing/2014/main" id="{F1BB93CC-ACB7-748D-4FD8-796885E900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42884" y="2376266"/>
              <a:ext cx="4012658" cy="3106802"/>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a:extLst>
                <a:ext uri="{FF2B5EF4-FFF2-40B4-BE49-F238E27FC236}">
                  <a16:creationId xmlns:a16="http://schemas.microsoft.com/office/drawing/2014/main" id="{49B4571B-D2F8-1E97-F026-DDB124024A51}"/>
                </a:ext>
              </a:extLst>
            </p:cNvPr>
            <p:cNvSpPr/>
            <p:nvPr/>
          </p:nvSpPr>
          <p:spPr>
            <a:xfrm>
              <a:off x="4654657" y="1989450"/>
              <a:ext cx="4551297" cy="3873794"/>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ZoneTexte 28">
              <a:extLst>
                <a:ext uri="{FF2B5EF4-FFF2-40B4-BE49-F238E27FC236}">
                  <a16:creationId xmlns:a16="http://schemas.microsoft.com/office/drawing/2014/main" id="{493BCA3A-4857-3F95-0D89-BBE0E19C8601}"/>
                </a:ext>
              </a:extLst>
            </p:cNvPr>
            <p:cNvSpPr txBox="1"/>
            <p:nvPr/>
          </p:nvSpPr>
          <p:spPr>
            <a:xfrm>
              <a:off x="4714860" y="1858154"/>
              <a:ext cx="4117167" cy="430887"/>
            </a:xfrm>
            <a:prstGeom prst="rect">
              <a:avLst/>
            </a:prstGeom>
            <a:solidFill>
              <a:schemeClr val="bg1"/>
            </a:solidFill>
          </p:spPr>
          <p:txBody>
            <a:bodyPr wrap="square" rtlCol="0">
              <a:spAutoFit/>
            </a:bodyPr>
            <a:lstStyle/>
            <a:p>
              <a:r>
                <a:rPr lang="en-US" sz="1100" b="1" dirty="0">
                  <a:latin typeface="Arial" panose="020B0604020202020204" pitchFamily="34" charset="0"/>
                  <a:cs typeface="Arial" panose="020B0604020202020204" pitchFamily="34" charset="0"/>
                </a:rPr>
                <a:t>The habitat of </a:t>
              </a:r>
              <a:r>
                <a:rPr lang="en-US" sz="1100" b="1" i="1" dirty="0">
                  <a:latin typeface="Arial" panose="020B0604020202020204" pitchFamily="34" charset="0"/>
                  <a:cs typeface="Arial" panose="020B0604020202020204" pitchFamily="34" charset="0"/>
                </a:rPr>
                <a:t>Coccidioides spp</a:t>
              </a:r>
              <a:r>
                <a:rPr lang="en-US" sz="1100" b="1" dirty="0">
                  <a:latin typeface="Arial" panose="020B0604020202020204" pitchFamily="34" charset="0"/>
                  <a:cs typeface="Arial" panose="020B0604020202020204" pitchFamily="34" charset="0"/>
                </a:rPr>
                <a:t>. and the role of animals as reservoirs and disseminators in nature²</a:t>
              </a:r>
              <a:endParaRPr lang="fr-FR" sz="1100" b="1" dirty="0">
                <a:latin typeface="Arial" panose="020B0604020202020204" pitchFamily="34" charset="0"/>
                <a:cs typeface="Arial" panose="020B0604020202020204" pitchFamily="34" charset="0"/>
              </a:endParaRPr>
            </a:p>
          </p:txBody>
        </p:sp>
      </p:grpSp>
      <p:pic>
        <p:nvPicPr>
          <p:cNvPr id="7" name="Image 6">
            <a:extLst>
              <a:ext uri="{FF2B5EF4-FFF2-40B4-BE49-F238E27FC236}">
                <a16:creationId xmlns:a16="http://schemas.microsoft.com/office/drawing/2014/main" id="{7BDA84DA-84E4-D260-F070-49018CA3C4A7}"/>
              </a:ext>
            </a:extLst>
          </p:cNvPr>
          <p:cNvPicPr>
            <a:picLocks noChangeAspect="1"/>
          </p:cNvPicPr>
          <p:nvPr/>
        </p:nvPicPr>
        <p:blipFill>
          <a:blip r:embed="rId4"/>
          <a:stretch>
            <a:fillRect/>
          </a:stretch>
        </p:blipFill>
        <p:spPr>
          <a:xfrm>
            <a:off x="2053118" y="833117"/>
            <a:ext cx="964610" cy="974764"/>
          </a:xfrm>
          <a:prstGeom prst="rect">
            <a:avLst/>
          </a:prstGeom>
        </p:spPr>
      </p:pic>
      <p:pic>
        <p:nvPicPr>
          <p:cNvPr id="8" name="Image 7">
            <a:extLst>
              <a:ext uri="{FF2B5EF4-FFF2-40B4-BE49-F238E27FC236}">
                <a16:creationId xmlns:a16="http://schemas.microsoft.com/office/drawing/2014/main" id="{0809DDAC-33C5-514E-B9D3-845919632FE2}"/>
              </a:ext>
            </a:extLst>
          </p:cNvPr>
          <p:cNvPicPr>
            <a:picLocks noChangeAspect="1"/>
          </p:cNvPicPr>
          <p:nvPr/>
        </p:nvPicPr>
        <p:blipFill>
          <a:blip r:embed="rId5"/>
          <a:stretch>
            <a:fillRect/>
          </a:stretch>
        </p:blipFill>
        <p:spPr>
          <a:xfrm>
            <a:off x="2975948" y="826113"/>
            <a:ext cx="964610" cy="974764"/>
          </a:xfrm>
          <a:prstGeom prst="rect">
            <a:avLst/>
          </a:prstGeom>
        </p:spPr>
      </p:pic>
      <p:grpSp>
        <p:nvGrpSpPr>
          <p:cNvPr id="38" name="Groupe 37">
            <a:extLst>
              <a:ext uri="{FF2B5EF4-FFF2-40B4-BE49-F238E27FC236}">
                <a16:creationId xmlns:a16="http://schemas.microsoft.com/office/drawing/2014/main" id="{E3CBACA9-3A62-34D7-CDFD-340E34685408}"/>
              </a:ext>
            </a:extLst>
          </p:cNvPr>
          <p:cNvGrpSpPr/>
          <p:nvPr/>
        </p:nvGrpSpPr>
        <p:grpSpPr>
          <a:xfrm>
            <a:off x="980323" y="1895504"/>
            <a:ext cx="3226871" cy="3999796"/>
            <a:chOff x="1280582" y="1863449"/>
            <a:chExt cx="3226871" cy="3999796"/>
          </a:xfrm>
        </p:grpSpPr>
        <p:grpSp>
          <p:nvGrpSpPr>
            <p:cNvPr id="22" name="Groupe 21">
              <a:extLst>
                <a:ext uri="{FF2B5EF4-FFF2-40B4-BE49-F238E27FC236}">
                  <a16:creationId xmlns:a16="http://schemas.microsoft.com/office/drawing/2014/main" id="{3E39614C-29A0-D8DF-D6FB-0453C970A6E2}"/>
                </a:ext>
              </a:extLst>
            </p:cNvPr>
            <p:cNvGrpSpPr/>
            <p:nvPr/>
          </p:nvGrpSpPr>
          <p:grpSpPr>
            <a:xfrm>
              <a:off x="1638836" y="2052163"/>
              <a:ext cx="2615102" cy="3811082"/>
              <a:chOff x="1638836" y="2052163"/>
              <a:chExt cx="2615102" cy="3811082"/>
            </a:xfrm>
          </p:grpSpPr>
          <p:pic>
            <p:nvPicPr>
              <p:cNvPr id="14" name="Image 13">
                <a:extLst>
                  <a:ext uri="{FF2B5EF4-FFF2-40B4-BE49-F238E27FC236}">
                    <a16:creationId xmlns:a16="http://schemas.microsoft.com/office/drawing/2014/main" id="{0DDD1E13-A899-77F1-5836-5710D5FACDFA}"/>
                  </a:ext>
                </a:extLst>
              </p:cNvPr>
              <p:cNvPicPr>
                <a:picLocks noChangeAspect="1"/>
              </p:cNvPicPr>
              <p:nvPr/>
            </p:nvPicPr>
            <p:blipFill>
              <a:blip r:embed="rId6"/>
              <a:stretch>
                <a:fillRect/>
              </a:stretch>
            </p:blipFill>
            <p:spPr>
              <a:xfrm>
                <a:off x="1678882" y="2052163"/>
                <a:ext cx="2575056" cy="3811082"/>
              </a:xfrm>
              <a:prstGeom prst="rect">
                <a:avLst/>
              </a:prstGeom>
            </p:spPr>
          </p:pic>
          <p:sp>
            <p:nvSpPr>
              <p:cNvPr id="21" name="Rectangle : coins arrondis 20">
                <a:extLst>
                  <a:ext uri="{FF2B5EF4-FFF2-40B4-BE49-F238E27FC236}">
                    <a16:creationId xmlns:a16="http://schemas.microsoft.com/office/drawing/2014/main" id="{B676DE6E-2926-9D05-936D-CDACC0CB1042}"/>
                  </a:ext>
                </a:extLst>
              </p:cNvPr>
              <p:cNvSpPr/>
              <p:nvPr/>
            </p:nvSpPr>
            <p:spPr>
              <a:xfrm>
                <a:off x="1638836" y="4495693"/>
                <a:ext cx="1449796" cy="937409"/>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8" name="ZoneTexte 17">
              <a:extLst>
                <a:ext uri="{FF2B5EF4-FFF2-40B4-BE49-F238E27FC236}">
                  <a16:creationId xmlns:a16="http://schemas.microsoft.com/office/drawing/2014/main" id="{6BD26BD0-1F2A-A6BE-5BCB-29BD0D821EFF}"/>
                </a:ext>
              </a:extLst>
            </p:cNvPr>
            <p:cNvSpPr txBox="1"/>
            <p:nvPr/>
          </p:nvSpPr>
          <p:spPr>
            <a:xfrm>
              <a:off x="1535589" y="4485438"/>
              <a:ext cx="1867306" cy="495007"/>
            </a:xfrm>
            <a:prstGeom prst="rect">
              <a:avLst/>
            </a:prstGeom>
            <a:noFill/>
          </p:spPr>
          <p:txBody>
            <a:bodyPr wrap="square" rtlCol="0">
              <a:spAutoFit/>
            </a:bodyPr>
            <a:lstStyle/>
            <a:p>
              <a:pPr rtl="0">
                <a:spcBef>
                  <a:spcPts val="0"/>
                </a:spcBef>
                <a:spcAft>
                  <a:spcPts val="500"/>
                </a:spcAft>
              </a:pPr>
              <a:r>
                <a:rPr lang="fr-FR" sz="1100" b="0" i="1" u="none" strike="noStrike" dirty="0">
                  <a:effectLst/>
                  <a:latin typeface="Arial" panose="020B0604020202020204" pitchFamily="34" charset="0"/>
                  <a:cs typeface="Arial" panose="020B0604020202020204" pitchFamily="34" charset="0"/>
                </a:rPr>
                <a:t>C. </a:t>
              </a:r>
              <a:r>
                <a:rPr lang="fr-FR" sz="1100" b="0" i="1" u="none" strike="noStrike" dirty="0" err="1">
                  <a:effectLst/>
                  <a:latin typeface="Arial" panose="020B0604020202020204" pitchFamily="34" charset="0"/>
                  <a:cs typeface="Arial" panose="020B0604020202020204" pitchFamily="34" charset="0"/>
                </a:rPr>
                <a:t>immitis</a:t>
              </a:r>
              <a:r>
                <a:rPr lang="fr-FR" sz="1100" b="0" i="1" u="none" strike="noStrike" dirty="0">
                  <a:effectLst/>
                  <a:latin typeface="Arial" panose="020B0604020202020204" pitchFamily="34" charset="0"/>
                  <a:cs typeface="Arial" panose="020B0604020202020204" pitchFamily="34" charset="0"/>
                </a:rPr>
                <a:t> </a:t>
              </a:r>
            </a:p>
            <a:p>
              <a:pPr rtl="0">
                <a:spcBef>
                  <a:spcPts val="0"/>
                </a:spcBef>
                <a:spcAft>
                  <a:spcPts val="500"/>
                </a:spcAft>
              </a:pPr>
              <a:r>
                <a:rPr lang="fr-FR" sz="1100" b="0" i="1" u="none" strike="noStrike" dirty="0">
                  <a:effectLst/>
                  <a:latin typeface="Arial" panose="020B0604020202020204" pitchFamily="34" charset="0"/>
                  <a:cs typeface="Arial" panose="020B0604020202020204" pitchFamily="34" charset="0"/>
                </a:rPr>
                <a:t>C. </a:t>
              </a:r>
              <a:r>
                <a:rPr lang="fr-FR" sz="1100" b="0" i="1" u="none" strike="noStrike" dirty="0" err="1">
                  <a:effectLst/>
                  <a:latin typeface="Arial" panose="020B0604020202020204" pitchFamily="34" charset="0"/>
                  <a:cs typeface="Arial" panose="020B0604020202020204" pitchFamily="34" charset="0"/>
                </a:rPr>
                <a:t>posadasii</a:t>
              </a:r>
              <a:endParaRPr lang="fr-FR" sz="1100" b="0" i="1" u="none" strike="noStrike" dirty="0">
                <a:effectLst/>
                <a:latin typeface="Arial" panose="020B0604020202020204" pitchFamily="34" charset="0"/>
                <a:cs typeface="Arial" panose="020B0604020202020204" pitchFamily="34" charset="0"/>
              </a:endParaRPr>
            </a:p>
          </p:txBody>
        </p:sp>
        <p:grpSp>
          <p:nvGrpSpPr>
            <p:cNvPr id="9" name="Groupe 8">
              <a:extLst>
                <a:ext uri="{FF2B5EF4-FFF2-40B4-BE49-F238E27FC236}">
                  <a16:creationId xmlns:a16="http://schemas.microsoft.com/office/drawing/2014/main" id="{E53BADBE-8529-9866-763E-313062122ECF}"/>
                </a:ext>
              </a:extLst>
            </p:cNvPr>
            <p:cNvGrpSpPr/>
            <p:nvPr/>
          </p:nvGrpSpPr>
          <p:grpSpPr>
            <a:xfrm>
              <a:off x="1280582" y="1863449"/>
              <a:ext cx="3226871" cy="3999795"/>
              <a:chOff x="1130287" y="1934178"/>
              <a:chExt cx="4849222" cy="3867202"/>
            </a:xfrm>
          </p:grpSpPr>
          <p:sp>
            <p:nvSpPr>
              <p:cNvPr id="41" name="Rectangle 40">
                <a:extLst>
                  <a:ext uri="{FF2B5EF4-FFF2-40B4-BE49-F238E27FC236}">
                    <a16:creationId xmlns:a16="http://schemas.microsoft.com/office/drawing/2014/main" id="{F8361E1E-6A46-5020-500E-7056F611CB82}"/>
                  </a:ext>
                </a:extLst>
              </p:cNvPr>
              <p:cNvSpPr/>
              <p:nvPr/>
            </p:nvSpPr>
            <p:spPr>
              <a:xfrm>
                <a:off x="1130287" y="2052015"/>
                <a:ext cx="4849222" cy="374936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197627" y="1934178"/>
                <a:ext cx="4451669" cy="252938"/>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Areas with </a:t>
                </a:r>
                <a:r>
                  <a:rPr lang="fr-FR" sz="1100" b="1" dirty="0" err="1">
                    <a:latin typeface="Arial" panose="020B0604020202020204" pitchFamily="34" charset="0"/>
                    <a:cs typeface="Arial" panose="020B0604020202020204" pitchFamily="34" charset="0"/>
                  </a:rPr>
                  <a:t>reported</a:t>
                </a:r>
                <a:r>
                  <a:rPr lang="fr-FR" sz="1100" b="1" dirty="0">
                    <a:latin typeface="Arial" panose="020B0604020202020204" pitchFamily="34" charset="0"/>
                    <a:cs typeface="Arial" panose="020B0604020202020204" pitchFamily="34" charset="0"/>
                  </a:rPr>
                  <a:t> coccidioidomycosis</a:t>
                </a:r>
                <a:r>
                  <a:rPr lang="fr-FR" sz="1100" baseline="30000" dirty="0">
                    <a:latin typeface="Arial" panose="020B0604020202020204" pitchFamily="34" charset="0"/>
                    <a:cs typeface="Arial" panose="020B0604020202020204" pitchFamily="34" charset="0"/>
                  </a:rPr>
                  <a:t>1</a:t>
                </a:r>
              </a:p>
            </p:txBody>
          </p:sp>
        </p:grpSp>
        <p:sp>
          <p:nvSpPr>
            <p:cNvPr id="26" name="Rectangle 25">
              <a:extLst>
                <a:ext uri="{FF2B5EF4-FFF2-40B4-BE49-F238E27FC236}">
                  <a16:creationId xmlns:a16="http://schemas.microsoft.com/office/drawing/2014/main" id="{52A104E5-029E-D501-C985-5D90A2A57E87}"/>
                </a:ext>
              </a:extLst>
            </p:cNvPr>
            <p:cNvSpPr/>
            <p:nvPr/>
          </p:nvSpPr>
          <p:spPr>
            <a:xfrm>
              <a:off x="1357130" y="4549266"/>
              <a:ext cx="216000" cy="144000"/>
            </a:xfrm>
            <a:prstGeom prst="rect">
              <a:avLst/>
            </a:prstGeom>
            <a:solidFill>
              <a:srgbClr val="F0BC4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Rectangle 27">
              <a:extLst>
                <a:ext uri="{FF2B5EF4-FFF2-40B4-BE49-F238E27FC236}">
                  <a16:creationId xmlns:a16="http://schemas.microsoft.com/office/drawing/2014/main" id="{F2390204-4091-C614-E296-3B5E2D24D5E7}"/>
                </a:ext>
              </a:extLst>
            </p:cNvPr>
            <p:cNvSpPr/>
            <p:nvPr/>
          </p:nvSpPr>
          <p:spPr>
            <a:xfrm>
              <a:off x="1357130" y="4798402"/>
              <a:ext cx="216000" cy="144000"/>
            </a:xfrm>
            <a:prstGeom prst="rect">
              <a:avLst/>
            </a:prstGeom>
            <a:solidFill>
              <a:srgbClr val="EF703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8" name="Groupe 47">
            <a:extLst>
              <a:ext uri="{FF2B5EF4-FFF2-40B4-BE49-F238E27FC236}">
                <a16:creationId xmlns:a16="http://schemas.microsoft.com/office/drawing/2014/main" id="{0B935DCF-998B-E9DA-0D47-BBC61D260ACE}"/>
              </a:ext>
            </a:extLst>
          </p:cNvPr>
          <p:cNvGrpSpPr/>
          <p:nvPr/>
        </p:nvGrpSpPr>
        <p:grpSpPr>
          <a:xfrm>
            <a:off x="8628449" y="2030878"/>
            <a:ext cx="3480693" cy="3873794"/>
            <a:chOff x="8584489" y="2030878"/>
            <a:chExt cx="3480693" cy="3873794"/>
          </a:xfrm>
        </p:grpSpPr>
        <p:sp>
          <p:nvSpPr>
            <p:cNvPr id="27" name="Rectangle 26">
              <a:extLst>
                <a:ext uri="{FF2B5EF4-FFF2-40B4-BE49-F238E27FC236}">
                  <a16:creationId xmlns:a16="http://schemas.microsoft.com/office/drawing/2014/main" id="{4561FE0B-01E9-23CF-28AB-E6CD6191894A}"/>
                </a:ext>
              </a:extLst>
            </p:cNvPr>
            <p:cNvSpPr/>
            <p:nvPr/>
          </p:nvSpPr>
          <p:spPr>
            <a:xfrm>
              <a:off x="8584489" y="2030878"/>
              <a:ext cx="3480693" cy="3873794"/>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7" name="Groupe 46">
              <a:extLst>
                <a:ext uri="{FF2B5EF4-FFF2-40B4-BE49-F238E27FC236}">
                  <a16:creationId xmlns:a16="http://schemas.microsoft.com/office/drawing/2014/main" id="{74CC5D1D-F2ED-70A4-7753-70B629C9473A}"/>
                </a:ext>
              </a:extLst>
            </p:cNvPr>
            <p:cNvGrpSpPr/>
            <p:nvPr/>
          </p:nvGrpSpPr>
          <p:grpSpPr>
            <a:xfrm>
              <a:off x="8762779" y="2656268"/>
              <a:ext cx="3302403" cy="2666982"/>
              <a:chOff x="8680323" y="2405297"/>
              <a:chExt cx="3302403" cy="2666982"/>
            </a:xfrm>
          </p:grpSpPr>
          <p:pic>
            <p:nvPicPr>
              <p:cNvPr id="37" name="Image 36">
                <a:extLst>
                  <a:ext uri="{FF2B5EF4-FFF2-40B4-BE49-F238E27FC236}">
                    <a16:creationId xmlns:a16="http://schemas.microsoft.com/office/drawing/2014/main" id="{F7418D6B-510B-8E25-FAB7-B4CEB21F66C8}"/>
                  </a:ext>
                </a:extLst>
              </p:cNvPr>
              <p:cNvPicPr>
                <a:picLocks noChangeAspect="1"/>
              </p:cNvPicPr>
              <p:nvPr/>
            </p:nvPicPr>
            <p:blipFill>
              <a:blip r:embed="rId7"/>
              <a:stretch>
                <a:fillRect/>
              </a:stretch>
            </p:blipFill>
            <p:spPr>
              <a:xfrm>
                <a:off x="8880377" y="2492808"/>
                <a:ext cx="2932939" cy="2416780"/>
              </a:xfrm>
              <a:prstGeom prst="rect">
                <a:avLst/>
              </a:prstGeom>
            </p:spPr>
          </p:pic>
          <p:sp>
            <p:nvSpPr>
              <p:cNvPr id="40" name="ZoneTexte 39">
                <a:extLst>
                  <a:ext uri="{FF2B5EF4-FFF2-40B4-BE49-F238E27FC236}">
                    <a16:creationId xmlns:a16="http://schemas.microsoft.com/office/drawing/2014/main" id="{AEAB7C99-1D47-8D3A-FB2E-C050F4FFD56B}"/>
                  </a:ext>
                </a:extLst>
              </p:cNvPr>
              <p:cNvSpPr txBox="1"/>
              <p:nvPr/>
            </p:nvSpPr>
            <p:spPr>
              <a:xfrm rot="16200000">
                <a:off x="8116547" y="4028178"/>
                <a:ext cx="1327608" cy="200055"/>
              </a:xfrm>
              <a:prstGeom prst="rect">
                <a:avLst/>
              </a:prstGeom>
              <a:noFill/>
            </p:spPr>
            <p:txBody>
              <a:bodyPr wrap="none" rtlCol="0">
                <a:spAutoFit/>
              </a:bodyPr>
              <a:lstStyle/>
              <a:p>
                <a:r>
                  <a:rPr lang="fr-FR" sz="700" kern="100" dirty="0">
                    <a:effectLst/>
                    <a:latin typeface="Arial" panose="020B0604020202020204" pitchFamily="34" charset="0"/>
                    <a:ea typeface="Aptos" panose="020B0004020202020204" pitchFamily="34" charset="0"/>
                    <a:cs typeface="Arial" panose="020B0604020202020204" pitchFamily="34" charset="0"/>
                  </a:rPr>
                  <a:t>Number of </a:t>
                </a:r>
                <a:r>
                  <a:rPr lang="fr-FR" sz="700" kern="100" dirty="0" err="1">
                    <a:effectLst/>
                    <a:latin typeface="Arial" panose="020B0604020202020204" pitchFamily="34" charset="0"/>
                    <a:ea typeface="Aptos" panose="020B0004020202020204" pitchFamily="34" charset="0"/>
                    <a:cs typeface="Arial" panose="020B0604020202020204" pitchFamily="34" charset="0"/>
                  </a:rPr>
                  <a:t>endemic</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counties</a:t>
                </a:r>
                <a:endParaRPr lang="fr-FR" sz="7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43" name="ZoneTexte 42">
                <a:extLst>
                  <a:ext uri="{FF2B5EF4-FFF2-40B4-BE49-F238E27FC236}">
                    <a16:creationId xmlns:a16="http://schemas.microsoft.com/office/drawing/2014/main" id="{560B0E15-83ED-402E-8847-46E3FB9000F3}"/>
                  </a:ext>
                </a:extLst>
              </p:cNvPr>
              <p:cNvSpPr txBox="1"/>
              <p:nvPr/>
            </p:nvSpPr>
            <p:spPr>
              <a:xfrm rot="16200000">
                <a:off x="8238376" y="2847245"/>
                <a:ext cx="1083951" cy="200055"/>
              </a:xfrm>
              <a:prstGeom prst="rect">
                <a:avLst/>
              </a:prstGeom>
              <a:noFill/>
            </p:spPr>
            <p:txBody>
              <a:bodyPr wrap="none" rtlCol="0">
                <a:spAutoFit/>
              </a:bodyPr>
              <a:lstStyle/>
              <a:p>
                <a:r>
                  <a:rPr lang="fr-FR" sz="700" kern="100" dirty="0">
                    <a:effectLst/>
                    <a:latin typeface="Arial" panose="020B0604020202020204" pitchFamily="34" charset="0"/>
                    <a:ea typeface="Aptos" panose="020B0004020202020204" pitchFamily="34" charset="0"/>
                    <a:cs typeface="Arial" panose="020B0604020202020204" pitchFamily="34" charset="0"/>
                  </a:rPr>
                  <a:t>Area (millions of km²)</a:t>
                </a:r>
                <a:r>
                  <a:rPr lang="fr-FR" sz="700" kern="100" baseline="30000" dirty="0">
                    <a:effectLst/>
                    <a:latin typeface="Arial" panose="020B0604020202020204" pitchFamily="34" charset="0"/>
                    <a:ea typeface="Aptos" panose="020B0004020202020204" pitchFamily="34" charset="0"/>
                    <a:cs typeface="Arial" panose="020B0604020202020204" pitchFamily="34" charset="0"/>
                  </a:rPr>
                  <a:t>3</a:t>
                </a:r>
              </a:p>
            </p:txBody>
          </p:sp>
          <p:sp>
            <p:nvSpPr>
              <p:cNvPr id="44" name="ZoneTexte 43">
                <a:extLst>
                  <a:ext uri="{FF2B5EF4-FFF2-40B4-BE49-F238E27FC236}">
                    <a16:creationId xmlns:a16="http://schemas.microsoft.com/office/drawing/2014/main" id="{0E9E97FC-B3BD-528F-BFEF-3A4BBF255EA2}"/>
                  </a:ext>
                </a:extLst>
              </p:cNvPr>
              <p:cNvSpPr txBox="1"/>
              <p:nvPr/>
            </p:nvSpPr>
            <p:spPr>
              <a:xfrm rot="5400000">
                <a:off x="11365570" y="2950929"/>
                <a:ext cx="1034257" cy="200055"/>
              </a:xfrm>
              <a:prstGeom prst="rect">
                <a:avLst/>
              </a:prstGeom>
              <a:noFill/>
            </p:spPr>
            <p:txBody>
              <a:bodyPr wrap="none" rtlCol="0">
                <a:spAutoFit/>
              </a:bodyPr>
              <a:lstStyle/>
              <a:p>
                <a:r>
                  <a:rPr lang="fr-FR" sz="700" kern="100" dirty="0">
                    <a:effectLst/>
                    <a:latin typeface="Arial" panose="020B0604020202020204" pitchFamily="34" charset="0"/>
                    <a:ea typeface="Aptos" panose="020B0004020202020204" pitchFamily="34" charset="0"/>
                    <a:cs typeface="Arial" panose="020B0604020202020204" pitchFamily="34" charset="0"/>
                  </a:rPr>
                  <a:t>Percent change (%) </a:t>
                </a:r>
              </a:p>
            </p:txBody>
          </p:sp>
          <p:sp>
            <p:nvSpPr>
              <p:cNvPr id="45" name="ZoneTexte 44">
                <a:extLst>
                  <a:ext uri="{FF2B5EF4-FFF2-40B4-BE49-F238E27FC236}">
                    <a16:creationId xmlns:a16="http://schemas.microsoft.com/office/drawing/2014/main" id="{85C20D77-7113-161B-8C6A-9B6AAE61ECDD}"/>
                  </a:ext>
                </a:extLst>
              </p:cNvPr>
              <p:cNvSpPr txBox="1"/>
              <p:nvPr/>
            </p:nvSpPr>
            <p:spPr>
              <a:xfrm rot="5400000">
                <a:off x="11365570" y="4033284"/>
                <a:ext cx="1034257" cy="200055"/>
              </a:xfrm>
              <a:prstGeom prst="rect">
                <a:avLst/>
              </a:prstGeom>
              <a:noFill/>
            </p:spPr>
            <p:txBody>
              <a:bodyPr wrap="none" rtlCol="0">
                <a:spAutoFit/>
              </a:bodyPr>
              <a:lstStyle/>
              <a:p>
                <a:r>
                  <a:rPr lang="fr-FR" sz="700" kern="100" dirty="0">
                    <a:effectLst/>
                    <a:latin typeface="Arial" panose="020B0604020202020204" pitchFamily="34" charset="0"/>
                    <a:ea typeface="Aptos" panose="020B0004020202020204" pitchFamily="34" charset="0"/>
                    <a:cs typeface="Arial" panose="020B0604020202020204" pitchFamily="34" charset="0"/>
                  </a:rPr>
                  <a:t>Percent change (%) </a:t>
                </a:r>
              </a:p>
            </p:txBody>
          </p:sp>
          <p:sp>
            <p:nvSpPr>
              <p:cNvPr id="46" name="ZoneTexte 45">
                <a:extLst>
                  <a:ext uri="{FF2B5EF4-FFF2-40B4-BE49-F238E27FC236}">
                    <a16:creationId xmlns:a16="http://schemas.microsoft.com/office/drawing/2014/main" id="{E33A9138-07E3-38BC-2236-E83CC2AAD691}"/>
                  </a:ext>
                </a:extLst>
              </p:cNvPr>
              <p:cNvSpPr txBox="1"/>
              <p:nvPr/>
            </p:nvSpPr>
            <p:spPr>
              <a:xfrm>
                <a:off x="10195266" y="4872224"/>
                <a:ext cx="365549" cy="200055"/>
              </a:xfrm>
              <a:prstGeom prst="rect">
                <a:avLst/>
              </a:prstGeom>
              <a:noFill/>
            </p:spPr>
            <p:txBody>
              <a:bodyPr wrap="none" rtlCol="0">
                <a:spAutoFit/>
              </a:bodyPr>
              <a:lstStyle/>
              <a:p>
                <a:r>
                  <a:rPr lang="fr-FR" sz="700" kern="100" dirty="0" err="1">
                    <a:effectLst/>
                    <a:latin typeface="Arial" panose="020B0604020202020204" pitchFamily="34" charset="0"/>
                    <a:ea typeface="Aptos" panose="020B0004020202020204" pitchFamily="34" charset="0"/>
                    <a:cs typeface="Arial" panose="020B0604020202020204" pitchFamily="34" charset="0"/>
                  </a:rPr>
                  <a:t>Year</a:t>
                </a:r>
                <a:endParaRPr lang="fr-FR" sz="700" kern="100" dirty="0">
                  <a:effectLst/>
                  <a:latin typeface="Arial" panose="020B0604020202020204" pitchFamily="34" charset="0"/>
                  <a:ea typeface="Aptos" panose="020B0004020202020204" pitchFamily="34" charset="0"/>
                  <a:cs typeface="Arial" panose="020B0604020202020204" pitchFamily="34" charset="0"/>
                </a:endParaRPr>
              </a:p>
            </p:txBody>
          </p:sp>
        </p:grpSp>
      </p:grpSp>
    </p:spTree>
    <p:extLst>
      <p:ext uri="{BB962C8B-B14F-4D97-AF65-F5344CB8AC3E}">
        <p14:creationId xmlns:p14="http://schemas.microsoft.com/office/powerpoint/2010/main" val="180111689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dirty="0"/>
              <a:t>1. https://www.adelaide.edu.au/mycology/fungal-descriptions-and-antifungal-susceptibility/zygomycota-pin-moulds/apophysomyces-complex 2 Etienne KA, et al (2012). PLOS ONE 7(11): e49989.. </a:t>
            </a:r>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dirty="0"/>
              <a:t>Wound-infecting fungi - </a:t>
            </a:r>
            <a:r>
              <a:rPr lang="en-US" i="1" dirty="0" err="1"/>
              <a:t>Apophysomyces</a:t>
            </a:r>
            <a:r>
              <a:rPr lang="en-US" i="1" dirty="0"/>
              <a:t> </a:t>
            </a:r>
            <a:r>
              <a:rPr lang="en-US" i="1" dirty="0" err="1"/>
              <a:t>trapeziformis</a:t>
            </a:r>
            <a:endParaRPr lang="fr-FR" i="1"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2175047" y="897052"/>
            <a:ext cx="1855177" cy="444798"/>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1800"/>
              </a:spcBef>
            </a:pPr>
            <a:r>
              <a:rPr lang="fr-FR" sz="1600" dirty="0">
                <a:latin typeface="Arial" panose="020B0604020202020204" pitchFamily="34" charset="0"/>
                <a:cs typeface="Arial" panose="020B0604020202020204" pitchFamily="34" charset="0"/>
              </a:rPr>
              <a:t>Trauma/</a:t>
            </a:r>
            <a:r>
              <a:rPr lang="fr-FR" sz="1600" dirty="0" err="1">
                <a:latin typeface="Arial" panose="020B0604020202020204" pitchFamily="34" charset="0"/>
                <a:cs typeface="Arial" panose="020B0604020202020204" pitchFamily="34" charset="0"/>
              </a:rPr>
              <a:t>wounds</a:t>
            </a:r>
            <a:endParaRPr lang="fr-FR" sz="1600" dirty="0">
              <a:latin typeface="Arial" panose="020B0604020202020204" pitchFamily="34" charset="0"/>
              <a:cs typeface="Arial" panose="020B0604020202020204" pitchFamily="34" charset="0"/>
            </a:endParaRPr>
          </a:p>
        </p:txBody>
      </p:sp>
      <p:pic>
        <p:nvPicPr>
          <p:cNvPr id="8" name="Image 7">
            <a:extLst>
              <a:ext uri="{FF2B5EF4-FFF2-40B4-BE49-F238E27FC236}">
                <a16:creationId xmlns:a16="http://schemas.microsoft.com/office/drawing/2014/main" id="{0809DDAC-33C5-514E-B9D3-845919632FE2}"/>
              </a:ext>
            </a:extLst>
          </p:cNvPr>
          <p:cNvPicPr>
            <a:picLocks noChangeAspect="1"/>
          </p:cNvPicPr>
          <p:nvPr/>
        </p:nvPicPr>
        <p:blipFill>
          <a:blip r:embed="rId2"/>
          <a:stretch>
            <a:fillRect/>
          </a:stretch>
        </p:blipFill>
        <p:spPr>
          <a:xfrm>
            <a:off x="1056871" y="826113"/>
            <a:ext cx="964610" cy="974764"/>
          </a:xfrm>
          <a:prstGeom prst="rect">
            <a:avLst/>
          </a:prstGeom>
        </p:spPr>
      </p:pic>
      <p:sp>
        <p:nvSpPr>
          <p:cNvPr id="21" name="Rectangle : coins arrondis 20">
            <a:extLst>
              <a:ext uri="{FF2B5EF4-FFF2-40B4-BE49-F238E27FC236}">
                <a16:creationId xmlns:a16="http://schemas.microsoft.com/office/drawing/2014/main" id="{B676DE6E-2926-9D05-936D-CDACC0CB1042}"/>
              </a:ext>
            </a:extLst>
          </p:cNvPr>
          <p:cNvSpPr/>
          <p:nvPr/>
        </p:nvSpPr>
        <p:spPr>
          <a:xfrm>
            <a:off x="1338577" y="4527748"/>
            <a:ext cx="1449796" cy="937409"/>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4" name="Groupe 23">
            <a:extLst>
              <a:ext uri="{FF2B5EF4-FFF2-40B4-BE49-F238E27FC236}">
                <a16:creationId xmlns:a16="http://schemas.microsoft.com/office/drawing/2014/main" id="{9FD02EF4-80B1-7494-E2FE-6D70BB391CFD}"/>
              </a:ext>
            </a:extLst>
          </p:cNvPr>
          <p:cNvGrpSpPr/>
          <p:nvPr/>
        </p:nvGrpSpPr>
        <p:grpSpPr>
          <a:xfrm>
            <a:off x="1529764" y="2237870"/>
            <a:ext cx="1855177" cy="2584314"/>
            <a:chOff x="980323" y="1863915"/>
            <a:chExt cx="1855177" cy="2584314"/>
          </a:xfrm>
        </p:grpSpPr>
        <p:grpSp>
          <p:nvGrpSpPr>
            <p:cNvPr id="9" name="Groupe 8">
              <a:extLst>
                <a:ext uri="{FF2B5EF4-FFF2-40B4-BE49-F238E27FC236}">
                  <a16:creationId xmlns:a16="http://schemas.microsoft.com/office/drawing/2014/main" id="{E53BADBE-8529-9866-763E-313062122ECF}"/>
                </a:ext>
              </a:extLst>
            </p:cNvPr>
            <p:cNvGrpSpPr/>
            <p:nvPr/>
          </p:nvGrpSpPr>
          <p:grpSpPr>
            <a:xfrm>
              <a:off x="980323" y="1863915"/>
              <a:ext cx="1855177" cy="2584314"/>
              <a:chOff x="1130287" y="1886323"/>
              <a:chExt cx="4849222" cy="3915057"/>
            </a:xfrm>
          </p:grpSpPr>
          <p:sp>
            <p:nvSpPr>
              <p:cNvPr id="41" name="Rectangle 40">
                <a:extLst>
                  <a:ext uri="{FF2B5EF4-FFF2-40B4-BE49-F238E27FC236}">
                    <a16:creationId xmlns:a16="http://schemas.microsoft.com/office/drawing/2014/main" id="{F8361E1E-6A46-5020-500E-7056F611CB82}"/>
                  </a:ext>
                </a:extLst>
              </p:cNvPr>
              <p:cNvSpPr/>
              <p:nvPr/>
            </p:nvSpPr>
            <p:spPr>
              <a:xfrm>
                <a:off x="1130287" y="2052015"/>
                <a:ext cx="4849222" cy="374936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318147" y="1886323"/>
                <a:ext cx="3552392" cy="252937"/>
              </a:xfrm>
              <a:prstGeom prst="rect">
                <a:avLst/>
              </a:prstGeom>
              <a:solidFill>
                <a:schemeClr val="bg1"/>
              </a:solidFill>
            </p:spPr>
            <p:txBody>
              <a:bodyPr wrap="square" rtlCol="0">
                <a:spAutoFit/>
              </a:bodyPr>
              <a:lstStyle/>
              <a:p>
                <a:r>
                  <a:rPr lang="fr-FR" sz="1100" b="1" dirty="0">
                    <a:latin typeface="Arial" panose="020B0604020202020204" pitchFamily="34" charset="0"/>
                    <a:cs typeface="Arial" panose="020B0604020202020204" pitchFamily="34" charset="0"/>
                  </a:rPr>
                  <a:t>Apophysomyce</a:t>
                </a:r>
                <a:r>
                  <a:rPr lang="fr-FR" sz="1100" baseline="30000" dirty="0">
                    <a:latin typeface="Arial" panose="020B0604020202020204" pitchFamily="34" charset="0"/>
                    <a:cs typeface="Arial" panose="020B0604020202020204" pitchFamily="34" charset="0"/>
                  </a:rPr>
                  <a:t>1</a:t>
                </a:r>
              </a:p>
            </p:txBody>
          </p:sp>
        </p:grpSp>
        <p:pic>
          <p:nvPicPr>
            <p:cNvPr id="11" name="Image 10">
              <a:extLst>
                <a:ext uri="{FF2B5EF4-FFF2-40B4-BE49-F238E27FC236}">
                  <a16:creationId xmlns:a16="http://schemas.microsoft.com/office/drawing/2014/main" id="{28D775D9-ADD0-B5D6-90EF-314CFEC1CB56}"/>
                </a:ext>
              </a:extLst>
            </p:cNvPr>
            <p:cNvPicPr>
              <a:picLocks noChangeAspect="1"/>
            </p:cNvPicPr>
            <p:nvPr/>
          </p:nvPicPr>
          <p:blipFill>
            <a:blip r:embed="rId3"/>
            <a:stretch>
              <a:fillRect/>
            </a:stretch>
          </p:blipFill>
          <p:spPr>
            <a:xfrm>
              <a:off x="1100932" y="2174009"/>
              <a:ext cx="1591194" cy="2176461"/>
            </a:xfrm>
            <a:prstGeom prst="rect">
              <a:avLst/>
            </a:prstGeom>
          </p:spPr>
        </p:pic>
      </p:grpSp>
      <p:grpSp>
        <p:nvGrpSpPr>
          <p:cNvPr id="30" name="Groupe 29">
            <a:extLst>
              <a:ext uri="{FF2B5EF4-FFF2-40B4-BE49-F238E27FC236}">
                <a16:creationId xmlns:a16="http://schemas.microsoft.com/office/drawing/2014/main" id="{1CBE27F3-D950-7EB7-27D6-5B8D73D0F609}"/>
              </a:ext>
            </a:extLst>
          </p:cNvPr>
          <p:cNvGrpSpPr/>
          <p:nvPr/>
        </p:nvGrpSpPr>
        <p:grpSpPr>
          <a:xfrm>
            <a:off x="4173611" y="1427898"/>
            <a:ext cx="7837886" cy="4253924"/>
            <a:chOff x="4299167" y="897052"/>
            <a:chExt cx="7837886" cy="4253924"/>
          </a:xfrm>
        </p:grpSpPr>
        <p:grpSp>
          <p:nvGrpSpPr>
            <p:cNvPr id="39" name="Groupe 38">
              <a:extLst>
                <a:ext uri="{FF2B5EF4-FFF2-40B4-BE49-F238E27FC236}">
                  <a16:creationId xmlns:a16="http://schemas.microsoft.com/office/drawing/2014/main" id="{8F74E34D-4EC2-F6BB-254D-522648E075DA}"/>
                </a:ext>
              </a:extLst>
            </p:cNvPr>
            <p:cNvGrpSpPr/>
            <p:nvPr/>
          </p:nvGrpSpPr>
          <p:grpSpPr>
            <a:xfrm>
              <a:off x="4299167" y="897052"/>
              <a:ext cx="7837886" cy="4253924"/>
              <a:chOff x="4654657" y="1858154"/>
              <a:chExt cx="4551297" cy="4005090"/>
            </a:xfrm>
          </p:grpSpPr>
          <p:sp>
            <p:nvSpPr>
              <p:cNvPr id="25" name="Rectangle 24">
                <a:extLst>
                  <a:ext uri="{FF2B5EF4-FFF2-40B4-BE49-F238E27FC236}">
                    <a16:creationId xmlns:a16="http://schemas.microsoft.com/office/drawing/2014/main" id="{49B4571B-D2F8-1E97-F026-DDB124024A51}"/>
                  </a:ext>
                </a:extLst>
              </p:cNvPr>
              <p:cNvSpPr/>
              <p:nvPr/>
            </p:nvSpPr>
            <p:spPr>
              <a:xfrm>
                <a:off x="4654657" y="1989450"/>
                <a:ext cx="4551297" cy="3873794"/>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ZoneTexte 28">
                <a:extLst>
                  <a:ext uri="{FF2B5EF4-FFF2-40B4-BE49-F238E27FC236}">
                    <a16:creationId xmlns:a16="http://schemas.microsoft.com/office/drawing/2014/main" id="{493BCA3A-4857-3F95-0D89-BBE0E19C8601}"/>
                  </a:ext>
                </a:extLst>
              </p:cNvPr>
              <p:cNvSpPr txBox="1"/>
              <p:nvPr/>
            </p:nvSpPr>
            <p:spPr>
              <a:xfrm>
                <a:off x="4714860" y="1858154"/>
                <a:ext cx="4117167" cy="344904"/>
              </a:xfrm>
              <a:prstGeom prst="rect">
                <a:avLst/>
              </a:prstGeom>
              <a:solidFill>
                <a:schemeClr val="bg1"/>
              </a:solidFill>
            </p:spPr>
            <p:txBody>
              <a:bodyPr wrap="square" rtlCol="0">
                <a:spAutoFit/>
              </a:bodyPr>
              <a:lstStyle/>
              <a:p>
                <a:r>
                  <a:rPr lang="en-US" sz="1100" b="1" dirty="0">
                    <a:latin typeface="Arial" panose="020B0604020202020204" pitchFamily="34" charset="0"/>
                    <a:cs typeface="Arial" panose="020B0604020202020204" pitchFamily="34" charset="0"/>
                  </a:rPr>
                  <a:t>Whole Genome Sequence Typing to Investigate the </a:t>
                </a:r>
                <a:r>
                  <a:rPr lang="en-US" sz="1100" b="1" dirty="0" err="1">
                    <a:latin typeface="Arial" panose="020B0604020202020204" pitchFamily="34" charset="0"/>
                    <a:cs typeface="Arial" panose="020B0604020202020204" pitchFamily="34" charset="0"/>
                  </a:rPr>
                  <a:t>Apophysomyces</a:t>
                </a:r>
                <a:r>
                  <a:rPr lang="en-US" sz="1100" b="1" dirty="0">
                    <a:latin typeface="Arial" panose="020B0604020202020204" pitchFamily="34" charset="0"/>
                    <a:cs typeface="Arial" panose="020B0604020202020204" pitchFamily="34" charset="0"/>
                  </a:rPr>
                  <a:t> Outbreak following a Tornado in Joplin, Missouri, 2011</a:t>
                </a:r>
                <a:r>
                  <a:rPr lang="en-US" sz="1100" dirty="0">
                    <a:latin typeface="Arial" panose="020B0604020202020204" pitchFamily="34" charset="0"/>
                    <a:cs typeface="Arial" panose="020B0604020202020204" pitchFamily="34" charset="0"/>
                  </a:rPr>
                  <a:t>²</a:t>
                </a:r>
              </a:p>
            </p:txBody>
          </p:sp>
        </p:grpSp>
        <p:pic>
          <p:nvPicPr>
            <p:cNvPr id="15" name="Image 14">
              <a:extLst>
                <a:ext uri="{FF2B5EF4-FFF2-40B4-BE49-F238E27FC236}">
                  <a16:creationId xmlns:a16="http://schemas.microsoft.com/office/drawing/2014/main" id="{7435832E-120E-6F4F-31E9-587B6D124851}"/>
                </a:ext>
              </a:extLst>
            </p:cNvPr>
            <p:cNvPicPr>
              <a:picLocks noChangeAspect="1"/>
            </p:cNvPicPr>
            <p:nvPr/>
          </p:nvPicPr>
          <p:blipFill rotWithShape="1">
            <a:blip r:embed="rId4"/>
            <a:srcRect l="41223" t="9221" r="-69" b="16289"/>
            <a:stretch/>
          </p:blipFill>
          <p:spPr>
            <a:xfrm>
              <a:off x="8330632" y="1707024"/>
              <a:ext cx="3680865" cy="1587230"/>
            </a:xfrm>
            <a:prstGeom prst="rect">
              <a:avLst/>
            </a:prstGeom>
          </p:spPr>
        </p:pic>
        <p:pic>
          <p:nvPicPr>
            <p:cNvPr id="16" name="Image 15">
              <a:extLst>
                <a:ext uri="{FF2B5EF4-FFF2-40B4-BE49-F238E27FC236}">
                  <a16:creationId xmlns:a16="http://schemas.microsoft.com/office/drawing/2014/main" id="{6A201BE9-5E93-135F-0C9B-B6924C62AE05}"/>
                </a:ext>
              </a:extLst>
            </p:cNvPr>
            <p:cNvPicPr>
              <a:picLocks noChangeAspect="1"/>
            </p:cNvPicPr>
            <p:nvPr/>
          </p:nvPicPr>
          <p:blipFill>
            <a:blip r:embed="rId5"/>
            <a:stretch>
              <a:fillRect/>
            </a:stretch>
          </p:blipFill>
          <p:spPr>
            <a:xfrm>
              <a:off x="4402844" y="1428262"/>
              <a:ext cx="3954425" cy="3537484"/>
            </a:xfrm>
            <a:prstGeom prst="rect">
              <a:avLst/>
            </a:prstGeom>
          </p:spPr>
        </p:pic>
        <p:pic>
          <p:nvPicPr>
            <p:cNvPr id="20" name="Image 19">
              <a:extLst>
                <a:ext uri="{FF2B5EF4-FFF2-40B4-BE49-F238E27FC236}">
                  <a16:creationId xmlns:a16="http://schemas.microsoft.com/office/drawing/2014/main" id="{86515740-C7C9-9361-D498-444B6EB288BA}"/>
                </a:ext>
              </a:extLst>
            </p:cNvPr>
            <p:cNvPicPr>
              <a:picLocks noChangeAspect="1"/>
            </p:cNvPicPr>
            <p:nvPr/>
          </p:nvPicPr>
          <p:blipFill>
            <a:blip r:embed="rId6"/>
            <a:stretch>
              <a:fillRect/>
            </a:stretch>
          </p:blipFill>
          <p:spPr>
            <a:xfrm>
              <a:off x="8386336" y="3525098"/>
              <a:ext cx="1928243" cy="1008560"/>
            </a:xfrm>
            <a:prstGeom prst="rect">
              <a:avLst/>
            </a:prstGeom>
          </p:spPr>
        </p:pic>
        <p:pic>
          <p:nvPicPr>
            <p:cNvPr id="23" name="Image 22">
              <a:extLst>
                <a:ext uri="{FF2B5EF4-FFF2-40B4-BE49-F238E27FC236}">
                  <a16:creationId xmlns:a16="http://schemas.microsoft.com/office/drawing/2014/main" id="{6DCA1B37-C872-C820-8374-D9A58268E5CA}"/>
                </a:ext>
              </a:extLst>
            </p:cNvPr>
            <p:cNvPicPr>
              <a:picLocks noChangeAspect="1"/>
            </p:cNvPicPr>
            <p:nvPr/>
          </p:nvPicPr>
          <p:blipFill rotWithShape="1">
            <a:blip r:embed="rId7"/>
            <a:srcRect t="149" r="19468" b="7067"/>
            <a:stretch/>
          </p:blipFill>
          <p:spPr>
            <a:xfrm>
              <a:off x="10337862" y="3494625"/>
              <a:ext cx="1673635" cy="1008561"/>
            </a:xfrm>
            <a:prstGeom prst="rect">
              <a:avLst/>
            </a:prstGeom>
          </p:spPr>
        </p:pic>
      </p:grpSp>
    </p:spTree>
    <p:extLst>
      <p:ext uri="{BB962C8B-B14F-4D97-AF65-F5344CB8AC3E}">
        <p14:creationId xmlns:p14="http://schemas.microsoft.com/office/powerpoint/2010/main" val="63127853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18F294F-BFF3-1FC0-1C71-A3CD1296D1D4}"/>
              </a:ext>
            </a:extLst>
          </p:cNvPr>
          <p:cNvSpPr>
            <a:spLocks noGrp="1"/>
          </p:cNvSpPr>
          <p:nvPr>
            <p:ph type="body" sz="quarter" idx="19"/>
          </p:nvPr>
        </p:nvSpPr>
        <p:spPr/>
        <p:txBody>
          <a:bodyPr/>
          <a:lstStyle/>
          <a:p>
            <a:r>
              <a:rPr lang="fr-FR" dirty="0"/>
              <a:t>1. Moore, R. A., et al. The ISME Journal 15.2 (2021): 461-472. 2. </a:t>
            </a:r>
            <a:r>
              <a:rPr lang="en-US" dirty="0" err="1"/>
              <a:t>Mulliken</a:t>
            </a:r>
            <a:r>
              <a:rPr lang="en-US" dirty="0"/>
              <a:t>, et al. The Lancet Planetary Health 7.5 (2023): e381</a:t>
            </a:r>
            <a:endParaRPr lang="fr-FR" dirty="0"/>
          </a:p>
        </p:txBody>
      </p:sp>
      <p:sp>
        <p:nvSpPr>
          <p:cNvPr id="4" name="Titre 3">
            <a:extLst>
              <a:ext uri="{FF2B5EF4-FFF2-40B4-BE49-F238E27FC236}">
                <a16:creationId xmlns:a16="http://schemas.microsoft.com/office/drawing/2014/main" id="{4DE32527-0A7F-D98F-CF9B-E74620B95D40}"/>
              </a:ext>
            </a:extLst>
          </p:cNvPr>
          <p:cNvSpPr>
            <a:spLocks noGrp="1"/>
          </p:cNvSpPr>
          <p:nvPr>
            <p:ph type="title"/>
          </p:nvPr>
        </p:nvSpPr>
        <p:spPr/>
        <p:txBody>
          <a:bodyPr/>
          <a:lstStyle/>
          <a:p>
            <a:r>
              <a:rPr lang="en-US" dirty="0"/>
              <a:t>Wildfire-associated fungi</a:t>
            </a:r>
            <a:endParaRPr lang="fr-FR" dirty="0"/>
          </a:p>
        </p:txBody>
      </p:sp>
      <p:sp>
        <p:nvSpPr>
          <p:cNvPr id="6" name="Espace réservé du contenu 5">
            <a:extLst>
              <a:ext uri="{FF2B5EF4-FFF2-40B4-BE49-F238E27FC236}">
                <a16:creationId xmlns:a16="http://schemas.microsoft.com/office/drawing/2014/main" id="{42625FC1-620D-4DC3-4D47-D1073E18853F}"/>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
        <p:nvSpPr>
          <p:cNvPr id="17" name="Rectangle : coins arrondis 16">
            <a:extLst>
              <a:ext uri="{FF2B5EF4-FFF2-40B4-BE49-F238E27FC236}">
                <a16:creationId xmlns:a16="http://schemas.microsoft.com/office/drawing/2014/main" id="{B2B1427B-47DE-04DB-9E5C-E3C4BB351040}"/>
              </a:ext>
            </a:extLst>
          </p:cNvPr>
          <p:cNvSpPr/>
          <p:nvPr/>
        </p:nvSpPr>
        <p:spPr>
          <a:xfrm>
            <a:off x="3122604" y="894437"/>
            <a:ext cx="1855177" cy="444798"/>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1800"/>
              </a:spcBef>
            </a:pPr>
            <a:r>
              <a:rPr lang="fr-FR" sz="1600" dirty="0">
                <a:latin typeface="Arial" panose="020B0604020202020204" pitchFamily="34" charset="0"/>
                <a:cs typeface="Arial" panose="020B0604020202020204" pitchFamily="34" charset="0"/>
              </a:rPr>
              <a:t>Dispersal</a:t>
            </a:r>
          </a:p>
        </p:txBody>
      </p:sp>
      <p:pic>
        <p:nvPicPr>
          <p:cNvPr id="33" name="Image 32">
            <a:extLst>
              <a:ext uri="{FF2B5EF4-FFF2-40B4-BE49-F238E27FC236}">
                <a16:creationId xmlns:a16="http://schemas.microsoft.com/office/drawing/2014/main" id="{E95EA7C8-AFA8-571D-AE0E-F614EF55860C}"/>
              </a:ext>
            </a:extLst>
          </p:cNvPr>
          <p:cNvPicPr>
            <a:picLocks noChangeAspect="1"/>
          </p:cNvPicPr>
          <p:nvPr/>
        </p:nvPicPr>
        <p:blipFill>
          <a:blip r:embed="rId2"/>
          <a:stretch>
            <a:fillRect/>
          </a:stretch>
        </p:blipFill>
        <p:spPr>
          <a:xfrm>
            <a:off x="1130288" y="825012"/>
            <a:ext cx="933545" cy="1038438"/>
          </a:xfrm>
          <a:prstGeom prst="rect">
            <a:avLst/>
          </a:prstGeom>
        </p:spPr>
      </p:pic>
      <p:grpSp>
        <p:nvGrpSpPr>
          <p:cNvPr id="39" name="Groupe 38">
            <a:extLst>
              <a:ext uri="{FF2B5EF4-FFF2-40B4-BE49-F238E27FC236}">
                <a16:creationId xmlns:a16="http://schemas.microsoft.com/office/drawing/2014/main" id="{8F74E34D-4EC2-F6BB-254D-522648E075DA}"/>
              </a:ext>
            </a:extLst>
          </p:cNvPr>
          <p:cNvGrpSpPr/>
          <p:nvPr/>
        </p:nvGrpSpPr>
        <p:grpSpPr>
          <a:xfrm>
            <a:off x="4489584" y="1884289"/>
            <a:ext cx="3811820" cy="4005090"/>
            <a:chOff x="4654657" y="1858154"/>
            <a:chExt cx="4551297" cy="4005090"/>
          </a:xfrm>
        </p:grpSpPr>
        <p:sp>
          <p:nvSpPr>
            <p:cNvPr id="25" name="Rectangle 24">
              <a:extLst>
                <a:ext uri="{FF2B5EF4-FFF2-40B4-BE49-F238E27FC236}">
                  <a16:creationId xmlns:a16="http://schemas.microsoft.com/office/drawing/2014/main" id="{49B4571B-D2F8-1E97-F026-DDB124024A51}"/>
                </a:ext>
              </a:extLst>
            </p:cNvPr>
            <p:cNvSpPr/>
            <p:nvPr/>
          </p:nvSpPr>
          <p:spPr>
            <a:xfrm>
              <a:off x="4654657" y="1989450"/>
              <a:ext cx="4551297" cy="3873794"/>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29" name="ZoneTexte 28">
              <a:extLst>
                <a:ext uri="{FF2B5EF4-FFF2-40B4-BE49-F238E27FC236}">
                  <a16:creationId xmlns:a16="http://schemas.microsoft.com/office/drawing/2014/main" id="{493BCA3A-4857-3F95-0D89-BBE0E19C8601}"/>
                </a:ext>
              </a:extLst>
            </p:cNvPr>
            <p:cNvSpPr txBox="1"/>
            <p:nvPr/>
          </p:nvSpPr>
          <p:spPr>
            <a:xfrm>
              <a:off x="4714858" y="1858154"/>
              <a:ext cx="3932949" cy="261610"/>
            </a:xfrm>
            <a:prstGeom prst="rect">
              <a:avLst/>
            </a:prstGeom>
            <a:solidFill>
              <a:schemeClr val="bg1"/>
            </a:solidFill>
          </p:spPr>
          <p:txBody>
            <a:bodyPr wrap="square" rtlCol="0">
              <a:spAutoFit/>
            </a:bodyPr>
            <a:lstStyle/>
            <a:p>
              <a:r>
                <a:rPr lang="en-US" sz="1100" b="1" dirty="0">
                  <a:latin typeface="Arial" panose="020B0604020202020204" pitchFamily="34" charset="0"/>
                  <a:cs typeface="Arial" panose="020B0604020202020204" pitchFamily="34" charset="0"/>
                </a:rPr>
                <a:t>Wildfires in California, Oct, 2014, to May, 2018²</a:t>
              </a:r>
              <a:endParaRPr lang="fr-FR" sz="1100" b="1" dirty="0">
                <a:latin typeface="Arial" panose="020B0604020202020204" pitchFamily="34" charset="0"/>
                <a:cs typeface="Arial" panose="020B0604020202020204" pitchFamily="34" charset="0"/>
              </a:endParaRPr>
            </a:p>
          </p:txBody>
        </p:sp>
      </p:grpSp>
      <p:pic>
        <p:nvPicPr>
          <p:cNvPr id="7" name="Image 6">
            <a:extLst>
              <a:ext uri="{FF2B5EF4-FFF2-40B4-BE49-F238E27FC236}">
                <a16:creationId xmlns:a16="http://schemas.microsoft.com/office/drawing/2014/main" id="{7BDA84DA-84E4-D260-F070-49018CA3C4A7}"/>
              </a:ext>
            </a:extLst>
          </p:cNvPr>
          <p:cNvPicPr>
            <a:picLocks noChangeAspect="1"/>
          </p:cNvPicPr>
          <p:nvPr/>
        </p:nvPicPr>
        <p:blipFill>
          <a:blip r:embed="rId3"/>
          <a:stretch>
            <a:fillRect/>
          </a:stretch>
        </p:blipFill>
        <p:spPr>
          <a:xfrm>
            <a:off x="2088286" y="833117"/>
            <a:ext cx="964610" cy="974764"/>
          </a:xfrm>
          <a:prstGeom prst="rect">
            <a:avLst/>
          </a:prstGeom>
        </p:spPr>
      </p:pic>
      <p:grpSp>
        <p:nvGrpSpPr>
          <p:cNvPr id="9" name="Groupe 8">
            <a:extLst>
              <a:ext uri="{FF2B5EF4-FFF2-40B4-BE49-F238E27FC236}">
                <a16:creationId xmlns:a16="http://schemas.microsoft.com/office/drawing/2014/main" id="{E53BADBE-8529-9866-763E-313062122ECF}"/>
              </a:ext>
            </a:extLst>
          </p:cNvPr>
          <p:cNvGrpSpPr/>
          <p:nvPr/>
        </p:nvGrpSpPr>
        <p:grpSpPr>
          <a:xfrm>
            <a:off x="1147375" y="1895504"/>
            <a:ext cx="3226871" cy="3999795"/>
            <a:chOff x="1130287" y="1934178"/>
            <a:chExt cx="4849222" cy="3867202"/>
          </a:xfrm>
        </p:grpSpPr>
        <p:sp>
          <p:nvSpPr>
            <p:cNvPr id="41" name="Rectangle 40">
              <a:extLst>
                <a:ext uri="{FF2B5EF4-FFF2-40B4-BE49-F238E27FC236}">
                  <a16:creationId xmlns:a16="http://schemas.microsoft.com/office/drawing/2014/main" id="{F8361E1E-6A46-5020-500E-7056F611CB82}"/>
                </a:ext>
              </a:extLst>
            </p:cNvPr>
            <p:cNvSpPr/>
            <p:nvPr/>
          </p:nvSpPr>
          <p:spPr>
            <a:xfrm>
              <a:off x="1130287" y="2052015"/>
              <a:ext cx="4849222" cy="3749365"/>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ZoneTexte 41">
              <a:extLst>
                <a:ext uri="{FF2B5EF4-FFF2-40B4-BE49-F238E27FC236}">
                  <a16:creationId xmlns:a16="http://schemas.microsoft.com/office/drawing/2014/main" id="{D01CE78C-9E8C-8A92-1D99-5A4CBD97C1F1}"/>
                </a:ext>
              </a:extLst>
            </p:cNvPr>
            <p:cNvSpPr txBox="1"/>
            <p:nvPr/>
          </p:nvSpPr>
          <p:spPr>
            <a:xfrm>
              <a:off x="1197627" y="1934178"/>
              <a:ext cx="4557153" cy="416603"/>
            </a:xfrm>
            <a:prstGeom prst="rect">
              <a:avLst/>
            </a:prstGeom>
            <a:solidFill>
              <a:schemeClr val="bg1"/>
            </a:solidFill>
          </p:spPr>
          <p:txBody>
            <a:bodyPr wrap="square" rtlCol="0">
              <a:spAutoFit/>
            </a:bodyPr>
            <a:lstStyle/>
            <a:p>
              <a:r>
                <a:rPr lang="en-US" sz="1100" b="1" dirty="0">
                  <a:latin typeface="Arial" panose="020B0604020202020204" pitchFamily="34" charset="0"/>
                  <a:cs typeface="Arial" panose="020B0604020202020204" pitchFamily="34" charset="0"/>
                </a:rPr>
                <a:t>Viable microbial cells sampled from smoke and ambient air</a:t>
              </a:r>
              <a:r>
                <a:rPr lang="fr-FR" sz="1100" baseline="30000" dirty="0">
                  <a:latin typeface="Arial" panose="020B0604020202020204" pitchFamily="34" charset="0"/>
                  <a:cs typeface="Arial" panose="020B0604020202020204" pitchFamily="34" charset="0"/>
                </a:rPr>
                <a:t>1</a:t>
              </a:r>
            </a:p>
          </p:txBody>
        </p:sp>
      </p:grpSp>
      <p:sp>
        <p:nvSpPr>
          <p:cNvPr id="5" name="Rectangle : coins arrondis 4">
            <a:extLst>
              <a:ext uri="{FF2B5EF4-FFF2-40B4-BE49-F238E27FC236}">
                <a16:creationId xmlns:a16="http://schemas.microsoft.com/office/drawing/2014/main" id="{2893048E-783C-E2DA-55F0-2F97BEB6D3FB}"/>
              </a:ext>
            </a:extLst>
          </p:cNvPr>
          <p:cNvSpPr/>
          <p:nvPr/>
        </p:nvSpPr>
        <p:spPr>
          <a:xfrm>
            <a:off x="7042710" y="897052"/>
            <a:ext cx="1855177" cy="444798"/>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1800"/>
              </a:spcBef>
            </a:pPr>
            <a:r>
              <a:rPr lang="fr-FR" sz="1600" dirty="0">
                <a:latin typeface="Arial" panose="020B0604020202020204" pitchFamily="34" charset="0"/>
                <a:cs typeface="Arial" panose="020B0604020202020204" pitchFamily="34" charset="0"/>
              </a:rPr>
              <a:t>Trauma/</a:t>
            </a:r>
            <a:r>
              <a:rPr lang="fr-FR" sz="1600" dirty="0" err="1">
                <a:latin typeface="Arial" panose="020B0604020202020204" pitchFamily="34" charset="0"/>
                <a:cs typeface="Arial" panose="020B0604020202020204" pitchFamily="34" charset="0"/>
              </a:rPr>
              <a:t>wounds</a:t>
            </a:r>
            <a:endParaRPr lang="fr-FR" sz="1600" dirty="0">
              <a:latin typeface="Arial" panose="020B0604020202020204" pitchFamily="34" charset="0"/>
              <a:cs typeface="Arial" panose="020B0604020202020204" pitchFamily="34" charset="0"/>
            </a:endParaRPr>
          </a:p>
        </p:txBody>
      </p:sp>
      <p:sp>
        <p:nvSpPr>
          <p:cNvPr id="10" name="Rectangle : coins arrondis 9">
            <a:extLst>
              <a:ext uri="{FF2B5EF4-FFF2-40B4-BE49-F238E27FC236}">
                <a16:creationId xmlns:a16="http://schemas.microsoft.com/office/drawing/2014/main" id="{282FB4D6-FDD1-A13A-5399-F01E46FAE39E}"/>
              </a:ext>
            </a:extLst>
          </p:cNvPr>
          <p:cNvSpPr/>
          <p:nvPr/>
        </p:nvSpPr>
        <p:spPr>
          <a:xfrm>
            <a:off x="5082657" y="909529"/>
            <a:ext cx="1855177" cy="444798"/>
          </a:xfrm>
          <a:prstGeom prst="roundRect">
            <a:avLst/>
          </a:prstGeom>
          <a:solidFill>
            <a:srgbClr val="D39BD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1800"/>
              </a:spcBef>
            </a:pPr>
            <a:r>
              <a:rPr lang="fr-FR" sz="1600" dirty="0">
                <a:latin typeface="Arial" panose="020B0604020202020204" pitchFamily="34" charset="0"/>
                <a:cs typeface="Arial" panose="020B0604020202020204" pitchFamily="34" charset="0"/>
              </a:rPr>
              <a:t>Host </a:t>
            </a:r>
            <a:r>
              <a:rPr lang="fr-FR" sz="1600" dirty="0" err="1">
                <a:latin typeface="Arial" panose="020B0604020202020204" pitchFamily="34" charset="0"/>
                <a:cs typeface="Arial" panose="020B0604020202020204" pitchFamily="34" charset="0"/>
              </a:rPr>
              <a:t>susceptibility</a:t>
            </a:r>
            <a:endParaRPr lang="fr-FR" sz="1600" dirty="0">
              <a:latin typeface="Arial" panose="020B0604020202020204" pitchFamily="34" charset="0"/>
              <a:cs typeface="Arial" panose="020B0604020202020204" pitchFamily="34" charset="0"/>
            </a:endParaRPr>
          </a:p>
        </p:txBody>
      </p:sp>
      <p:grpSp>
        <p:nvGrpSpPr>
          <p:cNvPr id="5151" name="Groupe 5150">
            <a:extLst>
              <a:ext uri="{FF2B5EF4-FFF2-40B4-BE49-F238E27FC236}">
                <a16:creationId xmlns:a16="http://schemas.microsoft.com/office/drawing/2014/main" id="{F28B9C9B-CEBE-FEBF-30F0-B67521B09898}"/>
              </a:ext>
            </a:extLst>
          </p:cNvPr>
          <p:cNvGrpSpPr/>
          <p:nvPr/>
        </p:nvGrpSpPr>
        <p:grpSpPr>
          <a:xfrm>
            <a:off x="1192186" y="2343079"/>
            <a:ext cx="3047607" cy="3390043"/>
            <a:chOff x="986953" y="2446172"/>
            <a:chExt cx="3047607" cy="3390043"/>
          </a:xfrm>
        </p:grpSpPr>
        <p:grpSp>
          <p:nvGrpSpPr>
            <p:cNvPr id="5150" name="Groupe 5149">
              <a:extLst>
                <a:ext uri="{FF2B5EF4-FFF2-40B4-BE49-F238E27FC236}">
                  <a16:creationId xmlns:a16="http://schemas.microsoft.com/office/drawing/2014/main" id="{126A42ED-CCBE-454B-7250-94C51F20E5F8}"/>
                </a:ext>
              </a:extLst>
            </p:cNvPr>
            <p:cNvGrpSpPr/>
            <p:nvPr/>
          </p:nvGrpSpPr>
          <p:grpSpPr>
            <a:xfrm>
              <a:off x="1154921" y="2446172"/>
              <a:ext cx="2879639" cy="3390043"/>
              <a:chOff x="1053321" y="2446172"/>
              <a:chExt cx="2879639" cy="3390043"/>
            </a:xfrm>
          </p:grpSpPr>
          <p:sp>
            <p:nvSpPr>
              <p:cNvPr id="56" name="Rectangle 55">
                <a:extLst>
                  <a:ext uri="{FF2B5EF4-FFF2-40B4-BE49-F238E27FC236}">
                    <a16:creationId xmlns:a16="http://schemas.microsoft.com/office/drawing/2014/main" id="{46CEBAFC-BF19-1EE0-870B-A3E26250522E}"/>
                  </a:ext>
                </a:extLst>
              </p:cNvPr>
              <p:cNvSpPr/>
              <p:nvPr/>
            </p:nvSpPr>
            <p:spPr>
              <a:xfrm>
                <a:off x="1711753" y="3366339"/>
                <a:ext cx="316389" cy="1999411"/>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Rectangle 56">
                <a:extLst>
                  <a:ext uri="{FF2B5EF4-FFF2-40B4-BE49-F238E27FC236}">
                    <a16:creationId xmlns:a16="http://schemas.microsoft.com/office/drawing/2014/main" id="{8FCD8A64-B7CC-167E-FAE9-2CFBEC7C1F37}"/>
                  </a:ext>
                </a:extLst>
              </p:cNvPr>
              <p:cNvSpPr/>
              <p:nvPr/>
            </p:nvSpPr>
            <p:spPr>
              <a:xfrm>
                <a:off x="2794600" y="2769150"/>
                <a:ext cx="316389" cy="2596224"/>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a:extLst>
                  <a:ext uri="{FF2B5EF4-FFF2-40B4-BE49-F238E27FC236}">
                    <a16:creationId xmlns:a16="http://schemas.microsoft.com/office/drawing/2014/main" id="{B8EC0377-9F60-888F-E2EF-E3E7FC626E74}"/>
                  </a:ext>
                </a:extLst>
              </p:cNvPr>
              <p:cNvSpPr/>
              <p:nvPr/>
            </p:nvSpPr>
            <p:spPr>
              <a:xfrm>
                <a:off x="2028142" y="3318523"/>
                <a:ext cx="316389" cy="2047227"/>
              </a:xfrm>
              <a:prstGeom prst="rect">
                <a:avLst/>
              </a:prstGeom>
              <a:solidFill>
                <a:srgbClr val="D39BD7"/>
              </a:solidFill>
              <a:ln>
                <a:solidFill>
                  <a:srgbClr val="D39BD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a:extLst>
                  <a:ext uri="{FF2B5EF4-FFF2-40B4-BE49-F238E27FC236}">
                    <a16:creationId xmlns:a16="http://schemas.microsoft.com/office/drawing/2014/main" id="{ED1C64F6-F495-FE0F-3FD3-6A59C120C19A}"/>
                  </a:ext>
                </a:extLst>
              </p:cNvPr>
              <p:cNvSpPr/>
              <p:nvPr/>
            </p:nvSpPr>
            <p:spPr>
              <a:xfrm>
                <a:off x="3124024" y="2686057"/>
                <a:ext cx="316389" cy="2679318"/>
              </a:xfrm>
              <a:prstGeom prst="rect">
                <a:avLst/>
              </a:prstGeom>
              <a:solidFill>
                <a:srgbClr val="D39BD7"/>
              </a:solidFill>
              <a:ln>
                <a:solidFill>
                  <a:srgbClr val="D39BD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a:extLst>
                  <a:ext uri="{FF2B5EF4-FFF2-40B4-BE49-F238E27FC236}">
                    <a16:creationId xmlns:a16="http://schemas.microsoft.com/office/drawing/2014/main" id="{D6341A8A-190C-B0F7-8E81-BACCD005ED5D}"/>
                  </a:ext>
                </a:extLst>
              </p:cNvPr>
              <p:cNvSpPr/>
              <p:nvPr/>
            </p:nvSpPr>
            <p:spPr>
              <a:xfrm>
                <a:off x="2354268" y="3366339"/>
                <a:ext cx="316389" cy="1999035"/>
              </a:xfrm>
              <a:prstGeom prst="rect">
                <a:avLst/>
              </a:prstGeom>
              <a:solidFill>
                <a:srgbClr val="B4B0B2"/>
              </a:solidFill>
              <a:ln>
                <a:solidFill>
                  <a:srgbClr val="B4B0B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Rectangle 60">
                <a:extLst>
                  <a:ext uri="{FF2B5EF4-FFF2-40B4-BE49-F238E27FC236}">
                    <a16:creationId xmlns:a16="http://schemas.microsoft.com/office/drawing/2014/main" id="{FA9A09D1-61C1-925F-8807-B49C848020CF}"/>
                  </a:ext>
                </a:extLst>
              </p:cNvPr>
              <p:cNvSpPr/>
              <p:nvPr/>
            </p:nvSpPr>
            <p:spPr>
              <a:xfrm>
                <a:off x="3452071" y="2713383"/>
                <a:ext cx="316389" cy="2651991"/>
              </a:xfrm>
              <a:prstGeom prst="rect">
                <a:avLst/>
              </a:prstGeom>
              <a:solidFill>
                <a:srgbClr val="B4B0B2"/>
              </a:solidFill>
              <a:ln>
                <a:solidFill>
                  <a:srgbClr val="B4B0B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 name="Groupe 19">
                <a:extLst>
                  <a:ext uri="{FF2B5EF4-FFF2-40B4-BE49-F238E27FC236}">
                    <a16:creationId xmlns:a16="http://schemas.microsoft.com/office/drawing/2014/main" id="{651A090E-4D7E-F2F0-F94C-6236B65BC0C5}"/>
                  </a:ext>
                </a:extLst>
              </p:cNvPr>
              <p:cNvGrpSpPr/>
              <p:nvPr/>
            </p:nvGrpSpPr>
            <p:grpSpPr>
              <a:xfrm>
                <a:off x="1539937" y="2486027"/>
                <a:ext cx="2393023" cy="3035126"/>
                <a:chOff x="1539937" y="2486027"/>
                <a:chExt cx="2393023" cy="3035126"/>
              </a:xfrm>
            </p:grpSpPr>
            <p:cxnSp>
              <p:nvCxnSpPr>
                <p:cNvPr id="15" name="Connecteur droit 14">
                  <a:extLst>
                    <a:ext uri="{FF2B5EF4-FFF2-40B4-BE49-F238E27FC236}">
                      <a16:creationId xmlns:a16="http://schemas.microsoft.com/office/drawing/2014/main" id="{8EA9E532-AFF8-59BF-ECA8-6812F60D88BA}"/>
                    </a:ext>
                  </a:extLst>
                </p:cNvPr>
                <p:cNvCxnSpPr/>
                <p:nvPr/>
              </p:nvCxnSpPr>
              <p:spPr>
                <a:xfrm>
                  <a:off x="1539937" y="2486027"/>
                  <a:ext cx="0" cy="3027985"/>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Connecteur droit 15">
                  <a:extLst>
                    <a:ext uri="{FF2B5EF4-FFF2-40B4-BE49-F238E27FC236}">
                      <a16:creationId xmlns:a16="http://schemas.microsoft.com/office/drawing/2014/main" id="{8AE0E70D-0984-2AC6-F36E-6D8F348F3BD4}"/>
                    </a:ext>
                  </a:extLst>
                </p:cNvPr>
                <p:cNvCxnSpPr>
                  <a:cxnSpLocks/>
                </p:cNvCxnSpPr>
                <p:nvPr/>
              </p:nvCxnSpPr>
              <p:spPr>
                <a:xfrm>
                  <a:off x="1539937" y="5521153"/>
                  <a:ext cx="2393023"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cxnSp>
            <p:nvCxnSpPr>
              <p:cNvPr id="24" name="Connecteur droit 23">
                <a:extLst>
                  <a:ext uri="{FF2B5EF4-FFF2-40B4-BE49-F238E27FC236}">
                    <a16:creationId xmlns:a16="http://schemas.microsoft.com/office/drawing/2014/main" id="{0960C415-B378-1524-8308-154567DC63BE}"/>
                  </a:ext>
                </a:extLst>
              </p:cNvPr>
              <p:cNvCxnSpPr/>
              <p:nvPr/>
            </p:nvCxnSpPr>
            <p:spPr>
              <a:xfrm>
                <a:off x="1539937" y="5365750"/>
                <a:ext cx="82488"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F5FBCFA5-A53B-E26D-4D08-2ABDC8DEFE32}"/>
                  </a:ext>
                </a:extLst>
              </p:cNvPr>
              <p:cNvCxnSpPr/>
              <p:nvPr/>
            </p:nvCxnSpPr>
            <p:spPr>
              <a:xfrm>
                <a:off x="1539937" y="4873625"/>
                <a:ext cx="82488"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7099A51B-E75F-23AE-9BD7-5DE3796F453B}"/>
                  </a:ext>
                </a:extLst>
              </p:cNvPr>
              <p:cNvCxnSpPr/>
              <p:nvPr/>
            </p:nvCxnSpPr>
            <p:spPr>
              <a:xfrm>
                <a:off x="1539937" y="4385526"/>
                <a:ext cx="82488"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0A68A775-0450-17DC-35C1-868B2F2A7505}"/>
                  </a:ext>
                </a:extLst>
              </p:cNvPr>
              <p:cNvCxnSpPr/>
              <p:nvPr/>
            </p:nvCxnSpPr>
            <p:spPr>
              <a:xfrm>
                <a:off x="1539937" y="3899751"/>
                <a:ext cx="82488"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86F8AAFF-133B-0AB6-616C-9C52597EFA5A}"/>
                  </a:ext>
                </a:extLst>
              </p:cNvPr>
              <p:cNvCxnSpPr/>
              <p:nvPr/>
            </p:nvCxnSpPr>
            <p:spPr>
              <a:xfrm>
                <a:off x="1539937" y="3398101"/>
                <a:ext cx="82488"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id="{46AFBE34-89A2-14A5-8F77-AC11443F366B}"/>
                  </a:ext>
                </a:extLst>
              </p:cNvPr>
              <p:cNvCxnSpPr/>
              <p:nvPr/>
            </p:nvCxnSpPr>
            <p:spPr>
              <a:xfrm>
                <a:off x="1539937" y="2925026"/>
                <a:ext cx="82488" cy="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6" name="ZoneTexte 35">
                <a:extLst>
                  <a:ext uri="{FF2B5EF4-FFF2-40B4-BE49-F238E27FC236}">
                    <a16:creationId xmlns:a16="http://schemas.microsoft.com/office/drawing/2014/main" id="{C57F2AA5-52CB-860F-F993-EA185014857B}"/>
                  </a:ext>
                </a:extLst>
              </p:cNvPr>
              <p:cNvSpPr txBox="1"/>
              <p:nvPr/>
            </p:nvSpPr>
            <p:spPr>
              <a:xfrm>
                <a:off x="1053321" y="2769149"/>
                <a:ext cx="543739" cy="261610"/>
              </a:xfrm>
              <a:prstGeom prst="rect">
                <a:avLst/>
              </a:prstGeom>
              <a:noFill/>
            </p:spPr>
            <p:txBody>
              <a:bodyPr wrap="none" rtlCol="0">
                <a:spAutoFit/>
              </a:bodyPr>
              <a:lstStyle/>
              <a:p>
                <a:r>
                  <a:rPr lang="fr-FR" sz="1050" dirty="0">
                    <a:solidFill>
                      <a:schemeClr val="bg1">
                        <a:lumMod val="50000"/>
                      </a:schemeClr>
                    </a:solidFill>
                    <a:latin typeface="Arial" panose="020B0604020202020204" pitchFamily="34" charset="0"/>
                    <a:cs typeface="Arial" panose="020B0604020202020204" pitchFamily="34" charset="0"/>
                  </a:rPr>
                  <a:t>1x10</a:t>
                </a:r>
                <a:r>
                  <a:rPr lang="fr-FR" sz="1050" baseline="30000" dirty="0">
                    <a:solidFill>
                      <a:schemeClr val="bg1">
                        <a:lumMod val="50000"/>
                      </a:schemeClr>
                    </a:solidFill>
                    <a:latin typeface="Arial" panose="020B0604020202020204" pitchFamily="34" charset="0"/>
                    <a:cs typeface="Arial" panose="020B0604020202020204" pitchFamily="34" charset="0"/>
                  </a:rPr>
                  <a:t>5</a:t>
                </a:r>
              </a:p>
            </p:txBody>
          </p:sp>
          <p:sp>
            <p:nvSpPr>
              <p:cNvPr id="49" name="ZoneTexte 48">
                <a:extLst>
                  <a:ext uri="{FF2B5EF4-FFF2-40B4-BE49-F238E27FC236}">
                    <a16:creationId xmlns:a16="http://schemas.microsoft.com/office/drawing/2014/main" id="{D93B5A0A-5307-5272-1FF8-EAD379ABB79D}"/>
                  </a:ext>
                </a:extLst>
              </p:cNvPr>
              <p:cNvSpPr txBox="1"/>
              <p:nvPr/>
            </p:nvSpPr>
            <p:spPr>
              <a:xfrm>
                <a:off x="1054763" y="3745359"/>
                <a:ext cx="543739" cy="261610"/>
              </a:xfrm>
              <a:prstGeom prst="rect">
                <a:avLst/>
              </a:prstGeom>
              <a:noFill/>
            </p:spPr>
            <p:txBody>
              <a:bodyPr wrap="none" rtlCol="0">
                <a:spAutoFit/>
              </a:bodyPr>
              <a:lstStyle/>
              <a:p>
                <a:r>
                  <a:rPr lang="fr-FR" sz="1050" dirty="0">
                    <a:solidFill>
                      <a:schemeClr val="bg1">
                        <a:lumMod val="50000"/>
                      </a:schemeClr>
                    </a:solidFill>
                    <a:latin typeface="Arial" panose="020B0604020202020204" pitchFamily="34" charset="0"/>
                    <a:cs typeface="Arial" panose="020B0604020202020204" pitchFamily="34" charset="0"/>
                  </a:rPr>
                  <a:t>1x10</a:t>
                </a:r>
                <a:r>
                  <a:rPr lang="fr-FR" sz="1050" baseline="30000" dirty="0">
                    <a:solidFill>
                      <a:schemeClr val="bg1">
                        <a:lumMod val="50000"/>
                      </a:schemeClr>
                    </a:solidFill>
                    <a:latin typeface="Arial" panose="020B0604020202020204" pitchFamily="34" charset="0"/>
                    <a:cs typeface="Arial" panose="020B0604020202020204" pitchFamily="34" charset="0"/>
                  </a:rPr>
                  <a:t>3</a:t>
                </a:r>
              </a:p>
            </p:txBody>
          </p:sp>
          <p:sp>
            <p:nvSpPr>
              <p:cNvPr id="50" name="ZoneTexte 49">
                <a:extLst>
                  <a:ext uri="{FF2B5EF4-FFF2-40B4-BE49-F238E27FC236}">
                    <a16:creationId xmlns:a16="http://schemas.microsoft.com/office/drawing/2014/main" id="{D414C7CC-CD98-0511-0790-7321F0CBD64C}"/>
                  </a:ext>
                </a:extLst>
              </p:cNvPr>
              <p:cNvSpPr txBox="1"/>
              <p:nvPr/>
            </p:nvSpPr>
            <p:spPr>
              <a:xfrm>
                <a:off x="1054763" y="4721569"/>
                <a:ext cx="543739" cy="261610"/>
              </a:xfrm>
              <a:prstGeom prst="rect">
                <a:avLst/>
              </a:prstGeom>
              <a:noFill/>
            </p:spPr>
            <p:txBody>
              <a:bodyPr wrap="none" rtlCol="0">
                <a:spAutoFit/>
              </a:bodyPr>
              <a:lstStyle/>
              <a:p>
                <a:r>
                  <a:rPr lang="fr-FR" sz="1050" dirty="0">
                    <a:solidFill>
                      <a:schemeClr val="bg1">
                        <a:lumMod val="50000"/>
                      </a:schemeClr>
                    </a:solidFill>
                    <a:latin typeface="Arial" panose="020B0604020202020204" pitchFamily="34" charset="0"/>
                    <a:cs typeface="Arial" panose="020B0604020202020204" pitchFamily="34" charset="0"/>
                  </a:rPr>
                  <a:t>1x10</a:t>
                </a:r>
                <a:r>
                  <a:rPr lang="fr-FR" sz="1050" baseline="30000" dirty="0">
                    <a:solidFill>
                      <a:schemeClr val="bg1">
                        <a:lumMod val="50000"/>
                      </a:schemeClr>
                    </a:solidFill>
                    <a:latin typeface="Arial" panose="020B0604020202020204" pitchFamily="34" charset="0"/>
                    <a:cs typeface="Arial" panose="020B0604020202020204" pitchFamily="34" charset="0"/>
                  </a:rPr>
                  <a:t>1</a:t>
                </a:r>
              </a:p>
            </p:txBody>
          </p:sp>
          <p:cxnSp>
            <p:nvCxnSpPr>
              <p:cNvPr id="51" name="Connecteur droit 50">
                <a:extLst>
                  <a:ext uri="{FF2B5EF4-FFF2-40B4-BE49-F238E27FC236}">
                    <a16:creationId xmlns:a16="http://schemas.microsoft.com/office/drawing/2014/main" id="{A0A3F8BC-6AA9-9BB1-8C2A-CE3E5D48A53B}"/>
                  </a:ext>
                </a:extLst>
              </p:cNvPr>
              <p:cNvCxnSpPr>
                <a:cxnSpLocks/>
              </p:cNvCxnSpPr>
              <p:nvPr/>
            </p:nvCxnSpPr>
            <p:spPr>
              <a:xfrm flipV="1">
                <a:off x="2206687" y="5512971"/>
                <a:ext cx="0" cy="8255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E46025E4-725A-0AD3-0D10-FC31C19A3017}"/>
                  </a:ext>
                </a:extLst>
              </p:cNvPr>
              <p:cNvCxnSpPr>
                <a:cxnSpLocks/>
              </p:cNvCxnSpPr>
              <p:nvPr/>
            </p:nvCxnSpPr>
            <p:spPr>
              <a:xfrm flipV="1">
                <a:off x="3292537" y="5512971"/>
                <a:ext cx="0" cy="82550"/>
              </a:xfrm>
              <a:prstGeom prst="line">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4" name="ZoneTexte 53">
                <a:extLst>
                  <a:ext uri="{FF2B5EF4-FFF2-40B4-BE49-F238E27FC236}">
                    <a16:creationId xmlns:a16="http://schemas.microsoft.com/office/drawing/2014/main" id="{92F849D0-D8AE-9441-27EC-91D18773B11E}"/>
                  </a:ext>
                </a:extLst>
              </p:cNvPr>
              <p:cNvSpPr txBox="1"/>
              <p:nvPr/>
            </p:nvSpPr>
            <p:spPr>
              <a:xfrm>
                <a:off x="1858343" y="5562487"/>
                <a:ext cx="702436" cy="261610"/>
              </a:xfrm>
              <a:prstGeom prst="rect">
                <a:avLst/>
              </a:prstGeom>
              <a:noFill/>
            </p:spPr>
            <p:txBody>
              <a:bodyPr wrap="none" rtlCol="0">
                <a:spAutoFit/>
              </a:bodyPr>
              <a:lstStyle/>
              <a:p>
                <a:r>
                  <a:rPr lang="fr-FR" sz="1100" dirty="0">
                    <a:solidFill>
                      <a:schemeClr val="bg1">
                        <a:lumMod val="50000"/>
                      </a:schemeClr>
                    </a:solidFill>
                    <a:latin typeface="Arial" panose="020B0604020202020204" pitchFamily="34" charset="0"/>
                    <a:cs typeface="Arial" panose="020B0604020202020204" pitchFamily="34" charset="0"/>
                  </a:rPr>
                  <a:t>Ambient</a:t>
                </a:r>
                <a:endParaRPr lang="fr-FR" sz="1100" baseline="30000" dirty="0">
                  <a:solidFill>
                    <a:schemeClr val="bg1">
                      <a:lumMod val="50000"/>
                    </a:schemeClr>
                  </a:solidFill>
                  <a:latin typeface="Arial" panose="020B0604020202020204" pitchFamily="34" charset="0"/>
                  <a:cs typeface="Arial" panose="020B0604020202020204" pitchFamily="34" charset="0"/>
                </a:endParaRPr>
              </a:p>
            </p:txBody>
          </p:sp>
          <p:sp>
            <p:nvSpPr>
              <p:cNvPr id="55" name="ZoneTexte 54">
                <a:extLst>
                  <a:ext uri="{FF2B5EF4-FFF2-40B4-BE49-F238E27FC236}">
                    <a16:creationId xmlns:a16="http://schemas.microsoft.com/office/drawing/2014/main" id="{A74E9A21-6835-D7D6-EE1A-BB926F9CE1A8}"/>
                  </a:ext>
                </a:extLst>
              </p:cNvPr>
              <p:cNvSpPr txBox="1"/>
              <p:nvPr/>
            </p:nvSpPr>
            <p:spPr>
              <a:xfrm>
                <a:off x="3052444" y="5574605"/>
                <a:ext cx="482824" cy="261610"/>
              </a:xfrm>
              <a:prstGeom prst="rect">
                <a:avLst/>
              </a:prstGeom>
              <a:noFill/>
              <a:ln>
                <a:noFill/>
              </a:ln>
            </p:spPr>
            <p:txBody>
              <a:bodyPr wrap="none" rtlCol="0">
                <a:spAutoFit/>
              </a:bodyPr>
              <a:lstStyle/>
              <a:p>
                <a:r>
                  <a:rPr lang="fr-FR" sz="1100" dirty="0">
                    <a:solidFill>
                      <a:schemeClr val="bg1">
                        <a:lumMod val="50000"/>
                      </a:schemeClr>
                    </a:solidFill>
                    <a:latin typeface="Arial" panose="020B0604020202020204" pitchFamily="34" charset="0"/>
                    <a:cs typeface="Arial" panose="020B0604020202020204" pitchFamily="34" charset="0"/>
                  </a:rPr>
                  <a:t>Burn</a:t>
                </a:r>
                <a:endParaRPr lang="fr-FR" sz="1100" baseline="30000" dirty="0">
                  <a:solidFill>
                    <a:schemeClr val="bg1">
                      <a:lumMod val="50000"/>
                    </a:schemeClr>
                  </a:solidFill>
                  <a:latin typeface="Arial" panose="020B0604020202020204" pitchFamily="34" charset="0"/>
                  <a:cs typeface="Arial" panose="020B0604020202020204" pitchFamily="34" charset="0"/>
                </a:endParaRPr>
              </a:p>
            </p:txBody>
          </p:sp>
          <p:cxnSp>
            <p:nvCxnSpPr>
              <p:cNvPr id="63" name="Connecteur droit 62">
                <a:extLst>
                  <a:ext uri="{FF2B5EF4-FFF2-40B4-BE49-F238E27FC236}">
                    <a16:creationId xmlns:a16="http://schemas.microsoft.com/office/drawing/2014/main" id="{640ABFDA-4D60-67F6-309B-8B8D29C3278E}"/>
                  </a:ext>
                </a:extLst>
              </p:cNvPr>
              <p:cNvCxnSpPr/>
              <p:nvPr/>
            </p:nvCxnSpPr>
            <p:spPr>
              <a:xfrm>
                <a:off x="1868836" y="3325702"/>
                <a:ext cx="0" cy="7239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0" name="Connecteur droit 5119">
                <a:extLst>
                  <a:ext uri="{FF2B5EF4-FFF2-40B4-BE49-F238E27FC236}">
                    <a16:creationId xmlns:a16="http://schemas.microsoft.com/office/drawing/2014/main" id="{FC826290-C8F1-90E3-86E5-92251C932AD3}"/>
                  </a:ext>
                </a:extLst>
              </p:cNvPr>
              <p:cNvCxnSpPr>
                <a:cxnSpLocks/>
              </p:cNvCxnSpPr>
              <p:nvPr/>
            </p:nvCxnSpPr>
            <p:spPr>
              <a:xfrm>
                <a:off x="2199098" y="3241675"/>
                <a:ext cx="0" cy="14607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4" name="Connecteur droit 5123">
                <a:extLst>
                  <a:ext uri="{FF2B5EF4-FFF2-40B4-BE49-F238E27FC236}">
                    <a16:creationId xmlns:a16="http://schemas.microsoft.com/office/drawing/2014/main" id="{60560EA1-9346-8B2E-D92F-BB683D0C1C5F}"/>
                  </a:ext>
                </a:extLst>
              </p:cNvPr>
              <p:cNvCxnSpPr>
                <a:cxnSpLocks/>
              </p:cNvCxnSpPr>
              <p:nvPr/>
            </p:nvCxnSpPr>
            <p:spPr>
              <a:xfrm>
                <a:off x="2951573" y="2696113"/>
                <a:ext cx="0" cy="14607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5" name="Connecteur droit 5124">
                <a:extLst>
                  <a:ext uri="{FF2B5EF4-FFF2-40B4-BE49-F238E27FC236}">
                    <a16:creationId xmlns:a16="http://schemas.microsoft.com/office/drawing/2014/main" id="{53480D94-37AC-91E1-4933-9FAA0678FDC5}"/>
                  </a:ext>
                </a:extLst>
              </p:cNvPr>
              <p:cNvCxnSpPr>
                <a:cxnSpLocks/>
              </p:cNvCxnSpPr>
              <p:nvPr/>
            </p:nvCxnSpPr>
            <p:spPr>
              <a:xfrm>
                <a:off x="3292537" y="2631371"/>
                <a:ext cx="0" cy="82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7" name="Connecteur droit 5126">
                <a:extLst>
                  <a:ext uri="{FF2B5EF4-FFF2-40B4-BE49-F238E27FC236}">
                    <a16:creationId xmlns:a16="http://schemas.microsoft.com/office/drawing/2014/main" id="{00EEEE09-E42A-E60B-99C4-224B63CE36E3}"/>
                  </a:ext>
                </a:extLst>
              </p:cNvPr>
              <p:cNvCxnSpPr>
                <a:cxnSpLocks/>
              </p:cNvCxnSpPr>
              <p:nvPr/>
            </p:nvCxnSpPr>
            <p:spPr>
              <a:xfrm>
                <a:off x="3613212" y="2677754"/>
                <a:ext cx="0" cy="82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28" name="Connecteur droit 5127">
                <a:extLst>
                  <a:ext uri="{FF2B5EF4-FFF2-40B4-BE49-F238E27FC236}">
                    <a16:creationId xmlns:a16="http://schemas.microsoft.com/office/drawing/2014/main" id="{713E374B-1412-C02A-1CB1-A19422E670D6}"/>
                  </a:ext>
                </a:extLst>
              </p:cNvPr>
              <p:cNvCxnSpPr>
                <a:cxnSpLocks/>
              </p:cNvCxnSpPr>
              <p:nvPr/>
            </p:nvCxnSpPr>
            <p:spPr>
              <a:xfrm>
                <a:off x="1832836" y="3325702"/>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0" name="Connecteur droit 5129">
                <a:extLst>
                  <a:ext uri="{FF2B5EF4-FFF2-40B4-BE49-F238E27FC236}">
                    <a16:creationId xmlns:a16="http://schemas.microsoft.com/office/drawing/2014/main" id="{4A2D6B5B-565E-69AB-0DC5-6CC54C632F5C}"/>
                  </a:ext>
                </a:extLst>
              </p:cNvPr>
              <p:cNvCxnSpPr>
                <a:cxnSpLocks/>
              </p:cNvCxnSpPr>
              <p:nvPr/>
            </p:nvCxnSpPr>
            <p:spPr>
              <a:xfrm>
                <a:off x="1832836" y="3399578"/>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1" name="Connecteur droit 5130">
                <a:extLst>
                  <a:ext uri="{FF2B5EF4-FFF2-40B4-BE49-F238E27FC236}">
                    <a16:creationId xmlns:a16="http://schemas.microsoft.com/office/drawing/2014/main" id="{772C510F-3E02-4B38-0D63-EF5A5DD822A0}"/>
                  </a:ext>
                </a:extLst>
              </p:cNvPr>
              <p:cNvCxnSpPr>
                <a:cxnSpLocks/>
              </p:cNvCxnSpPr>
              <p:nvPr/>
            </p:nvCxnSpPr>
            <p:spPr>
              <a:xfrm>
                <a:off x="2164337" y="324400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2" name="Connecteur droit 5131">
                <a:extLst>
                  <a:ext uri="{FF2B5EF4-FFF2-40B4-BE49-F238E27FC236}">
                    <a16:creationId xmlns:a16="http://schemas.microsoft.com/office/drawing/2014/main" id="{7878A709-5BB6-522B-C3A1-B986E1BE91D9}"/>
                  </a:ext>
                </a:extLst>
              </p:cNvPr>
              <p:cNvCxnSpPr>
                <a:cxnSpLocks/>
              </p:cNvCxnSpPr>
              <p:nvPr/>
            </p:nvCxnSpPr>
            <p:spPr>
              <a:xfrm>
                <a:off x="2163098" y="339640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148" name="Groupe 5147">
                <a:extLst>
                  <a:ext uri="{FF2B5EF4-FFF2-40B4-BE49-F238E27FC236}">
                    <a16:creationId xmlns:a16="http://schemas.microsoft.com/office/drawing/2014/main" id="{E10E8EB2-683D-2180-9848-645A729BF134}"/>
                  </a:ext>
                </a:extLst>
              </p:cNvPr>
              <p:cNvGrpSpPr/>
              <p:nvPr/>
            </p:nvGrpSpPr>
            <p:grpSpPr>
              <a:xfrm>
                <a:off x="2479254" y="3289281"/>
                <a:ext cx="73998" cy="150094"/>
                <a:chOff x="2488779" y="3289281"/>
                <a:chExt cx="73998" cy="150094"/>
              </a:xfrm>
            </p:grpSpPr>
            <p:cxnSp>
              <p:nvCxnSpPr>
                <p:cNvPr id="5123" name="Connecteur droit 5122">
                  <a:extLst>
                    <a:ext uri="{FF2B5EF4-FFF2-40B4-BE49-F238E27FC236}">
                      <a16:creationId xmlns:a16="http://schemas.microsoft.com/office/drawing/2014/main" id="{8378D935-D938-E615-B101-729476287153}"/>
                    </a:ext>
                  </a:extLst>
                </p:cNvPr>
                <p:cNvCxnSpPr>
                  <a:cxnSpLocks/>
                </p:cNvCxnSpPr>
                <p:nvPr/>
              </p:nvCxnSpPr>
              <p:spPr>
                <a:xfrm>
                  <a:off x="2526123" y="3293303"/>
                  <a:ext cx="0" cy="14607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3" name="Connecteur droit 5132">
                  <a:extLst>
                    <a:ext uri="{FF2B5EF4-FFF2-40B4-BE49-F238E27FC236}">
                      <a16:creationId xmlns:a16="http://schemas.microsoft.com/office/drawing/2014/main" id="{43DF976D-0441-B8BC-6728-CBC70F7A022E}"/>
                    </a:ext>
                  </a:extLst>
                </p:cNvPr>
                <p:cNvCxnSpPr>
                  <a:cxnSpLocks/>
                </p:cNvCxnSpPr>
                <p:nvPr/>
              </p:nvCxnSpPr>
              <p:spPr>
                <a:xfrm>
                  <a:off x="2488779" y="3289281"/>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4" name="Connecteur droit 5133">
                  <a:extLst>
                    <a:ext uri="{FF2B5EF4-FFF2-40B4-BE49-F238E27FC236}">
                      <a16:creationId xmlns:a16="http://schemas.microsoft.com/office/drawing/2014/main" id="{91C27D71-0254-FA14-518E-53B9A6E568F6}"/>
                    </a:ext>
                  </a:extLst>
                </p:cNvPr>
                <p:cNvCxnSpPr>
                  <a:cxnSpLocks/>
                </p:cNvCxnSpPr>
                <p:nvPr/>
              </p:nvCxnSpPr>
              <p:spPr>
                <a:xfrm>
                  <a:off x="2490777" y="343215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135" name="Connecteur droit 5134">
                <a:extLst>
                  <a:ext uri="{FF2B5EF4-FFF2-40B4-BE49-F238E27FC236}">
                    <a16:creationId xmlns:a16="http://schemas.microsoft.com/office/drawing/2014/main" id="{ABE2C0AC-802F-3201-87A1-F1824536C84C}"/>
                  </a:ext>
                </a:extLst>
              </p:cNvPr>
              <p:cNvCxnSpPr>
                <a:cxnSpLocks/>
              </p:cNvCxnSpPr>
              <p:nvPr/>
            </p:nvCxnSpPr>
            <p:spPr>
              <a:xfrm>
                <a:off x="2915573" y="2692919"/>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6" name="Connecteur droit 5135">
                <a:extLst>
                  <a:ext uri="{FF2B5EF4-FFF2-40B4-BE49-F238E27FC236}">
                    <a16:creationId xmlns:a16="http://schemas.microsoft.com/office/drawing/2014/main" id="{D1354C2E-30A0-F735-2EA4-BEB8BDEEDC0A}"/>
                  </a:ext>
                </a:extLst>
              </p:cNvPr>
              <p:cNvCxnSpPr>
                <a:cxnSpLocks/>
              </p:cNvCxnSpPr>
              <p:nvPr/>
            </p:nvCxnSpPr>
            <p:spPr>
              <a:xfrm>
                <a:off x="2915573" y="2849013"/>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7" name="Connecteur droit 5136">
                <a:extLst>
                  <a:ext uri="{FF2B5EF4-FFF2-40B4-BE49-F238E27FC236}">
                    <a16:creationId xmlns:a16="http://schemas.microsoft.com/office/drawing/2014/main" id="{E17039EF-311E-D5E5-7F0C-7BB52DCEC569}"/>
                  </a:ext>
                </a:extLst>
              </p:cNvPr>
              <p:cNvCxnSpPr>
                <a:cxnSpLocks/>
              </p:cNvCxnSpPr>
              <p:nvPr/>
            </p:nvCxnSpPr>
            <p:spPr>
              <a:xfrm>
                <a:off x="3258535" y="2632409"/>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8" name="Connecteur droit 5137">
                <a:extLst>
                  <a:ext uri="{FF2B5EF4-FFF2-40B4-BE49-F238E27FC236}">
                    <a16:creationId xmlns:a16="http://schemas.microsoft.com/office/drawing/2014/main" id="{B9A06947-FFB2-F7E0-A0DB-9197B4B12841}"/>
                  </a:ext>
                </a:extLst>
              </p:cNvPr>
              <p:cNvCxnSpPr>
                <a:cxnSpLocks/>
              </p:cNvCxnSpPr>
              <p:nvPr/>
            </p:nvCxnSpPr>
            <p:spPr>
              <a:xfrm>
                <a:off x="3258535" y="2713717"/>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9" name="Connecteur droit 5138">
                <a:extLst>
                  <a:ext uri="{FF2B5EF4-FFF2-40B4-BE49-F238E27FC236}">
                    <a16:creationId xmlns:a16="http://schemas.microsoft.com/office/drawing/2014/main" id="{8A8B5B7D-0426-8BB8-0A0E-B5BE98C5D048}"/>
                  </a:ext>
                </a:extLst>
              </p:cNvPr>
              <p:cNvCxnSpPr>
                <a:cxnSpLocks/>
              </p:cNvCxnSpPr>
              <p:nvPr/>
            </p:nvCxnSpPr>
            <p:spPr>
              <a:xfrm>
                <a:off x="3576097" y="267684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0" name="Connecteur droit 5139">
                <a:extLst>
                  <a:ext uri="{FF2B5EF4-FFF2-40B4-BE49-F238E27FC236}">
                    <a16:creationId xmlns:a16="http://schemas.microsoft.com/office/drawing/2014/main" id="{083AF21A-4E75-779A-788B-2988DDCAEFFF}"/>
                  </a:ext>
                </a:extLst>
              </p:cNvPr>
              <p:cNvCxnSpPr>
                <a:cxnSpLocks/>
              </p:cNvCxnSpPr>
              <p:nvPr/>
            </p:nvCxnSpPr>
            <p:spPr>
              <a:xfrm>
                <a:off x="3577212" y="2759766"/>
                <a:ext cx="7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2" name="Connecteur droit 5141">
                <a:extLst>
                  <a:ext uri="{FF2B5EF4-FFF2-40B4-BE49-F238E27FC236}">
                    <a16:creationId xmlns:a16="http://schemas.microsoft.com/office/drawing/2014/main" id="{F1CEF708-9751-1588-7103-5753744EB74C}"/>
                  </a:ext>
                </a:extLst>
              </p:cNvPr>
              <p:cNvCxnSpPr/>
              <p:nvPr/>
            </p:nvCxnSpPr>
            <p:spPr>
              <a:xfrm>
                <a:off x="1868836" y="2670496"/>
                <a:ext cx="1046737" cy="0"/>
              </a:xfrm>
              <a:prstGeom prst="line">
                <a:avLst/>
              </a:prstGeom>
              <a:ln>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143" name="Connecteur droit 5142">
                <a:extLst>
                  <a:ext uri="{FF2B5EF4-FFF2-40B4-BE49-F238E27FC236}">
                    <a16:creationId xmlns:a16="http://schemas.microsoft.com/office/drawing/2014/main" id="{C736AB55-4AA4-326A-CB0E-CC80B1DD2F1D}"/>
                  </a:ext>
                </a:extLst>
              </p:cNvPr>
              <p:cNvCxnSpPr/>
              <p:nvPr/>
            </p:nvCxnSpPr>
            <p:spPr>
              <a:xfrm>
                <a:off x="2205448" y="2612642"/>
                <a:ext cx="1046737" cy="0"/>
              </a:xfrm>
              <a:prstGeom prst="line">
                <a:avLst/>
              </a:prstGeom>
              <a:ln>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144" name="Connecteur droit 5143">
                <a:extLst>
                  <a:ext uri="{FF2B5EF4-FFF2-40B4-BE49-F238E27FC236}">
                    <a16:creationId xmlns:a16="http://schemas.microsoft.com/office/drawing/2014/main" id="{55F40A94-DDFE-789B-334F-9232976CD472}"/>
                  </a:ext>
                </a:extLst>
              </p:cNvPr>
              <p:cNvCxnSpPr/>
              <p:nvPr/>
            </p:nvCxnSpPr>
            <p:spPr>
              <a:xfrm>
                <a:off x="2530474" y="2555492"/>
                <a:ext cx="1080000" cy="0"/>
              </a:xfrm>
              <a:prstGeom prst="line">
                <a:avLst/>
              </a:prstGeom>
              <a:ln>
                <a:solidFill>
                  <a:srgbClr val="5E247C"/>
                </a:solidFill>
              </a:ln>
            </p:spPr>
            <p:style>
              <a:lnRef idx="1">
                <a:schemeClr val="accent1"/>
              </a:lnRef>
              <a:fillRef idx="0">
                <a:schemeClr val="accent1"/>
              </a:fillRef>
              <a:effectRef idx="0">
                <a:schemeClr val="accent1"/>
              </a:effectRef>
              <a:fontRef idx="minor">
                <a:schemeClr val="tx1"/>
              </a:fontRef>
            </p:style>
          </p:cxnSp>
          <p:sp>
            <p:nvSpPr>
              <p:cNvPr id="5145" name="ZoneTexte 5144">
                <a:extLst>
                  <a:ext uri="{FF2B5EF4-FFF2-40B4-BE49-F238E27FC236}">
                    <a16:creationId xmlns:a16="http://schemas.microsoft.com/office/drawing/2014/main" id="{D03B6D3A-727C-8B3D-5C22-D3093EC9EFAB}"/>
                  </a:ext>
                </a:extLst>
              </p:cNvPr>
              <p:cNvSpPr txBox="1"/>
              <p:nvPr/>
            </p:nvSpPr>
            <p:spPr>
              <a:xfrm>
                <a:off x="2280463" y="2559876"/>
                <a:ext cx="224742" cy="215444"/>
              </a:xfrm>
              <a:prstGeom prst="rect">
                <a:avLst/>
              </a:prstGeom>
              <a:noFill/>
            </p:spPr>
            <p:txBody>
              <a:bodyPr wrap="none" rtlCol="0">
                <a:spAutoFit/>
              </a:bodyPr>
              <a:lstStyle/>
              <a:p>
                <a:r>
                  <a:rPr lang="fr-FR" sz="800" dirty="0">
                    <a:solidFill>
                      <a:srgbClr val="5E247C"/>
                    </a:solidFill>
                    <a:latin typeface="Arial" panose="020B0604020202020204" pitchFamily="34" charset="0"/>
                    <a:cs typeface="Arial" panose="020B0604020202020204" pitchFamily="34" charset="0"/>
                  </a:rPr>
                  <a:t>*</a:t>
                </a:r>
                <a:endParaRPr lang="fr-FR" sz="800" baseline="30000" dirty="0">
                  <a:solidFill>
                    <a:srgbClr val="5E247C"/>
                  </a:solidFill>
                  <a:latin typeface="Arial" panose="020B0604020202020204" pitchFamily="34" charset="0"/>
                  <a:cs typeface="Arial" panose="020B0604020202020204" pitchFamily="34" charset="0"/>
                </a:endParaRPr>
              </a:p>
            </p:txBody>
          </p:sp>
          <p:sp>
            <p:nvSpPr>
              <p:cNvPr id="5146" name="ZoneTexte 5145">
                <a:extLst>
                  <a:ext uri="{FF2B5EF4-FFF2-40B4-BE49-F238E27FC236}">
                    <a16:creationId xmlns:a16="http://schemas.microsoft.com/office/drawing/2014/main" id="{86F109A0-BC59-AF86-72F0-DB002BE04387}"/>
                  </a:ext>
                </a:extLst>
              </p:cNvPr>
              <p:cNvSpPr txBox="1"/>
              <p:nvPr/>
            </p:nvSpPr>
            <p:spPr>
              <a:xfrm>
                <a:off x="2648481" y="2500089"/>
                <a:ext cx="264816" cy="215444"/>
              </a:xfrm>
              <a:prstGeom prst="rect">
                <a:avLst/>
              </a:prstGeom>
              <a:noFill/>
            </p:spPr>
            <p:txBody>
              <a:bodyPr wrap="none" rtlCol="0">
                <a:spAutoFit/>
              </a:bodyPr>
              <a:lstStyle/>
              <a:p>
                <a:r>
                  <a:rPr lang="fr-FR" sz="800" dirty="0">
                    <a:solidFill>
                      <a:srgbClr val="5E247C"/>
                    </a:solidFill>
                    <a:latin typeface="Arial" panose="020B0604020202020204" pitchFamily="34" charset="0"/>
                    <a:cs typeface="Arial" panose="020B0604020202020204" pitchFamily="34" charset="0"/>
                  </a:rPr>
                  <a:t>**</a:t>
                </a:r>
                <a:endParaRPr lang="fr-FR" sz="800" baseline="30000" dirty="0">
                  <a:solidFill>
                    <a:srgbClr val="5E247C"/>
                  </a:solidFill>
                  <a:latin typeface="Arial" panose="020B0604020202020204" pitchFamily="34" charset="0"/>
                  <a:cs typeface="Arial" panose="020B0604020202020204" pitchFamily="34" charset="0"/>
                </a:endParaRPr>
              </a:p>
            </p:txBody>
          </p:sp>
          <p:sp>
            <p:nvSpPr>
              <p:cNvPr id="5147" name="ZoneTexte 5146">
                <a:extLst>
                  <a:ext uri="{FF2B5EF4-FFF2-40B4-BE49-F238E27FC236}">
                    <a16:creationId xmlns:a16="http://schemas.microsoft.com/office/drawing/2014/main" id="{95ACEC8B-1DE0-160D-3A1E-B2C35D29B751}"/>
                  </a:ext>
                </a:extLst>
              </p:cNvPr>
              <p:cNvSpPr txBox="1"/>
              <p:nvPr/>
            </p:nvSpPr>
            <p:spPr>
              <a:xfrm>
                <a:off x="2906680" y="2446172"/>
                <a:ext cx="264816" cy="215444"/>
              </a:xfrm>
              <a:prstGeom prst="rect">
                <a:avLst/>
              </a:prstGeom>
              <a:noFill/>
            </p:spPr>
            <p:txBody>
              <a:bodyPr wrap="none" rtlCol="0">
                <a:spAutoFit/>
              </a:bodyPr>
              <a:lstStyle/>
              <a:p>
                <a:r>
                  <a:rPr lang="fr-FR" sz="800" dirty="0">
                    <a:solidFill>
                      <a:srgbClr val="5E247C"/>
                    </a:solidFill>
                    <a:latin typeface="Arial" panose="020B0604020202020204" pitchFamily="34" charset="0"/>
                    <a:cs typeface="Arial" panose="020B0604020202020204" pitchFamily="34" charset="0"/>
                  </a:rPr>
                  <a:t>**</a:t>
                </a:r>
                <a:endParaRPr lang="fr-FR" sz="800" baseline="30000" dirty="0">
                  <a:solidFill>
                    <a:srgbClr val="5E247C"/>
                  </a:solidFill>
                  <a:latin typeface="Arial" panose="020B0604020202020204" pitchFamily="34" charset="0"/>
                  <a:cs typeface="Arial" panose="020B0604020202020204" pitchFamily="34" charset="0"/>
                </a:endParaRPr>
              </a:p>
            </p:txBody>
          </p:sp>
        </p:grpSp>
        <p:sp>
          <p:nvSpPr>
            <p:cNvPr id="5149" name="ZoneTexte 5148">
              <a:extLst>
                <a:ext uri="{FF2B5EF4-FFF2-40B4-BE49-F238E27FC236}">
                  <a16:creationId xmlns:a16="http://schemas.microsoft.com/office/drawing/2014/main" id="{11C7BE51-A5DD-6829-02F3-A8B2C10D4F9D}"/>
                </a:ext>
              </a:extLst>
            </p:cNvPr>
            <p:cNvSpPr txBox="1"/>
            <p:nvPr/>
          </p:nvSpPr>
          <p:spPr>
            <a:xfrm rot="16200000">
              <a:off x="783211" y="3760748"/>
              <a:ext cx="638316" cy="230832"/>
            </a:xfrm>
            <a:prstGeom prst="rect">
              <a:avLst/>
            </a:prstGeom>
            <a:noFill/>
          </p:spPr>
          <p:txBody>
            <a:bodyPr wrap="none" rtlCol="0">
              <a:spAutoFit/>
            </a:bodyPr>
            <a:lstStyle/>
            <a:p>
              <a:r>
                <a:rPr lang="fr-FR" sz="900" dirty="0" err="1">
                  <a:solidFill>
                    <a:schemeClr val="bg1">
                      <a:lumMod val="50000"/>
                    </a:schemeClr>
                  </a:solidFill>
                  <a:latin typeface="Arial" panose="020B0604020202020204" pitchFamily="34" charset="0"/>
                  <a:cs typeface="Arial" panose="020B0604020202020204" pitchFamily="34" charset="0"/>
                </a:rPr>
                <a:t>Cells</a:t>
              </a:r>
              <a:r>
                <a:rPr lang="fr-FR" sz="900" dirty="0">
                  <a:solidFill>
                    <a:schemeClr val="bg1">
                      <a:lumMod val="50000"/>
                    </a:schemeClr>
                  </a:solidFill>
                  <a:latin typeface="Arial" panose="020B0604020202020204" pitchFamily="34" charset="0"/>
                  <a:cs typeface="Arial" panose="020B0604020202020204" pitchFamily="34" charset="0"/>
                </a:rPr>
                <a:t> m</a:t>
              </a:r>
              <a:r>
                <a:rPr lang="fr-FR" sz="900" baseline="30000" dirty="0">
                  <a:solidFill>
                    <a:schemeClr val="bg1">
                      <a:lumMod val="50000"/>
                    </a:schemeClr>
                  </a:solidFill>
                  <a:latin typeface="Arial" panose="020B0604020202020204" pitchFamily="34" charset="0"/>
                  <a:cs typeface="Arial" panose="020B0604020202020204" pitchFamily="34" charset="0"/>
                </a:rPr>
                <a:t>-3</a:t>
              </a:r>
            </a:p>
          </p:txBody>
        </p:sp>
      </p:grpSp>
      <p:grpSp>
        <p:nvGrpSpPr>
          <p:cNvPr id="5154" name="Groupe 5153">
            <a:extLst>
              <a:ext uri="{FF2B5EF4-FFF2-40B4-BE49-F238E27FC236}">
                <a16:creationId xmlns:a16="http://schemas.microsoft.com/office/drawing/2014/main" id="{BA2D1C6B-957A-2315-7D09-2F2AE872804E}"/>
              </a:ext>
            </a:extLst>
          </p:cNvPr>
          <p:cNvGrpSpPr/>
          <p:nvPr/>
        </p:nvGrpSpPr>
        <p:grpSpPr>
          <a:xfrm>
            <a:off x="1220077" y="5687149"/>
            <a:ext cx="410044" cy="200055"/>
            <a:chOff x="1158544" y="5664313"/>
            <a:chExt cx="410044" cy="200055"/>
          </a:xfrm>
        </p:grpSpPr>
        <p:sp>
          <p:nvSpPr>
            <p:cNvPr id="5152" name="Rectangle 5151">
              <a:extLst>
                <a:ext uri="{FF2B5EF4-FFF2-40B4-BE49-F238E27FC236}">
                  <a16:creationId xmlns:a16="http://schemas.microsoft.com/office/drawing/2014/main" id="{C40A0F29-766C-58EC-48D3-B804B9025BE4}"/>
                </a:ext>
              </a:extLst>
            </p:cNvPr>
            <p:cNvSpPr/>
            <p:nvPr/>
          </p:nvSpPr>
          <p:spPr>
            <a:xfrm>
              <a:off x="1158544" y="5733122"/>
              <a:ext cx="72000" cy="72000"/>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53" name="ZoneTexte 5152">
              <a:extLst>
                <a:ext uri="{FF2B5EF4-FFF2-40B4-BE49-F238E27FC236}">
                  <a16:creationId xmlns:a16="http://schemas.microsoft.com/office/drawing/2014/main" id="{DAAFCA76-618F-49BB-85E2-1CA24655CFED}"/>
                </a:ext>
              </a:extLst>
            </p:cNvPr>
            <p:cNvSpPr txBox="1"/>
            <p:nvPr/>
          </p:nvSpPr>
          <p:spPr>
            <a:xfrm>
              <a:off x="1201180" y="5664313"/>
              <a:ext cx="367408" cy="200055"/>
            </a:xfrm>
            <a:prstGeom prst="rect">
              <a:avLst/>
            </a:prstGeom>
            <a:noFill/>
          </p:spPr>
          <p:txBody>
            <a:bodyPr wrap="none" rtlCol="0">
              <a:spAutoFit/>
            </a:bodyPr>
            <a:lstStyle/>
            <a:p>
              <a:r>
                <a:rPr lang="fr-FR" sz="700" dirty="0">
                  <a:solidFill>
                    <a:schemeClr val="bg1">
                      <a:lumMod val="50000"/>
                    </a:schemeClr>
                  </a:solidFill>
                  <a:latin typeface="Arial" panose="020B0604020202020204" pitchFamily="34" charset="0"/>
                  <a:cs typeface="Arial" panose="020B0604020202020204" pitchFamily="34" charset="0"/>
                </a:rPr>
                <a:t>CTC</a:t>
              </a:r>
              <a:endParaRPr lang="fr-FR" sz="700" baseline="30000" dirty="0">
                <a:solidFill>
                  <a:schemeClr val="bg1">
                    <a:lumMod val="50000"/>
                  </a:schemeClr>
                </a:solidFill>
                <a:latin typeface="Arial" panose="020B0604020202020204" pitchFamily="34" charset="0"/>
                <a:cs typeface="Arial" panose="020B0604020202020204" pitchFamily="34" charset="0"/>
              </a:endParaRPr>
            </a:p>
          </p:txBody>
        </p:sp>
      </p:grpSp>
      <p:grpSp>
        <p:nvGrpSpPr>
          <p:cNvPr id="5155" name="Groupe 5154">
            <a:extLst>
              <a:ext uri="{FF2B5EF4-FFF2-40B4-BE49-F238E27FC236}">
                <a16:creationId xmlns:a16="http://schemas.microsoft.com/office/drawing/2014/main" id="{A9988584-0C5E-DE2A-DE40-9205E2366F46}"/>
              </a:ext>
            </a:extLst>
          </p:cNvPr>
          <p:cNvGrpSpPr/>
          <p:nvPr/>
        </p:nvGrpSpPr>
        <p:grpSpPr>
          <a:xfrm>
            <a:off x="1220077" y="5545467"/>
            <a:ext cx="435692" cy="200055"/>
            <a:chOff x="1158544" y="5664313"/>
            <a:chExt cx="435692" cy="200055"/>
          </a:xfrm>
        </p:grpSpPr>
        <p:sp>
          <p:nvSpPr>
            <p:cNvPr id="5156" name="Rectangle 5155">
              <a:extLst>
                <a:ext uri="{FF2B5EF4-FFF2-40B4-BE49-F238E27FC236}">
                  <a16:creationId xmlns:a16="http://schemas.microsoft.com/office/drawing/2014/main" id="{E25EE844-1CF1-C66C-89BC-C2D6B8E1A86F}"/>
                </a:ext>
              </a:extLst>
            </p:cNvPr>
            <p:cNvSpPr/>
            <p:nvPr/>
          </p:nvSpPr>
          <p:spPr>
            <a:xfrm>
              <a:off x="1158544" y="5733122"/>
              <a:ext cx="72000" cy="72000"/>
            </a:xfrm>
            <a:prstGeom prst="rect">
              <a:avLst/>
            </a:prstGeom>
            <a:solidFill>
              <a:srgbClr val="D39BD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57" name="ZoneTexte 5156">
              <a:extLst>
                <a:ext uri="{FF2B5EF4-FFF2-40B4-BE49-F238E27FC236}">
                  <a16:creationId xmlns:a16="http://schemas.microsoft.com/office/drawing/2014/main" id="{D4B63192-0C47-B093-AD42-0109C99A49AE}"/>
                </a:ext>
              </a:extLst>
            </p:cNvPr>
            <p:cNvSpPr txBox="1"/>
            <p:nvPr/>
          </p:nvSpPr>
          <p:spPr>
            <a:xfrm>
              <a:off x="1201180" y="5664313"/>
              <a:ext cx="393056" cy="200055"/>
            </a:xfrm>
            <a:prstGeom prst="rect">
              <a:avLst/>
            </a:prstGeom>
            <a:noFill/>
          </p:spPr>
          <p:txBody>
            <a:bodyPr wrap="none" rtlCol="0">
              <a:spAutoFit/>
            </a:bodyPr>
            <a:lstStyle/>
            <a:p>
              <a:r>
                <a:rPr lang="fr-FR" sz="700" dirty="0">
                  <a:solidFill>
                    <a:schemeClr val="bg1">
                      <a:lumMod val="50000"/>
                    </a:schemeClr>
                  </a:solidFill>
                  <a:latin typeface="Arial" panose="020B0604020202020204" pitchFamily="34" charset="0"/>
                  <a:cs typeface="Arial" panose="020B0604020202020204" pitchFamily="34" charset="0"/>
                </a:rPr>
                <a:t>DAPI</a:t>
              </a:r>
              <a:endParaRPr lang="fr-FR" sz="700" baseline="30000" dirty="0">
                <a:solidFill>
                  <a:schemeClr val="bg1">
                    <a:lumMod val="50000"/>
                  </a:schemeClr>
                </a:solidFill>
                <a:latin typeface="Arial" panose="020B0604020202020204" pitchFamily="34" charset="0"/>
                <a:cs typeface="Arial" panose="020B0604020202020204" pitchFamily="34" charset="0"/>
              </a:endParaRPr>
            </a:p>
          </p:txBody>
        </p:sp>
      </p:grpSp>
      <p:grpSp>
        <p:nvGrpSpPr>
          <p:cNvPr id="5158" name="Groupe 5157">
            <a:extLst>
              <a:ext uri="{FF2B5EF4-FFF2-40B4-BE49-F238E27FC236}">
                <a16:creationId xmlns:a16="http://schemas.microsoft.com/office/drawing/2014/main" id="{8ED59642-798A-FC50-73E4-F708D3BC3162}"/>
              </a:ext>
            </a:extLst>
          </p:cNvPr>
          <p:cNvGrpSpPr/>
          <p:nvPr/>
        </p:nvGrpSpPr>
        <p:grpSpPr>
          <a:xfrm>
            <a:off x="1220077" y="5405185"/>
            <a:ext cx="709806" cy="200055"/>
            <a:chOff x="1158544" y="5664313"/>
            <a:chExt cx="709806" cy="200055"/>
          </a:xfrm>
        </p:grpSpPr>
        <p:sp>
          <p:nvSpPr>
            <p:cNvPr id="5159" name="Rectangle 5158">
              <a:extLst>
                <a:ext uri="{FF2B5EF4-FFF2-40B4-BE49-F238E27FC236}">
                  <a16:creationId xmlns:a16="http://schemas.microsoft.com/office/drawing/2014/main" id="{0040E010-A823-9A68-6772-39C80159D741}"/>
                </a:ext>
              </a:extLst>
            </p:cNvPr>
            <p:cNvSpPr/>
            <p:nvPr/>
          </p:nvSpPr>
          <p:spPr>
            <a:xfrm>
              <a:off x="1158544" y="5733122"/>
              <a:ext cx="72000"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60" name="ZoneTexte 5159">
              <a:extLst>
                <a:ext uri="{FF2B5EF4-FFF2-40B4-BE49-F238E27FC236}">
                  <a16:creationId xmlns:a16="http://schemas.microsoft.com/office/drawing/2014/main" id="{4BE625E2-F32A-607A-354C-32A8CBD9E75C}"/>
                </a:ext>
              </a:extLst>
            </p:cNvPr>
            <p:cNvSpPr txBox="1"/>
            <p:nvPr/>
          </p:nvSpPr>
          <p:spPr>
            <a:xfrm>
              <a:off x="1201180" y="5664313"/>
              <a:ext cx="667170" cy="200055"/>
            </a:xfrm>
            <a:prstGeom prst="rect">
              <a:avLst/>
            </a:prstGeom>
            <a:noFill/>
          </p:spPr>
          <p:txBody>
            <a:bodyPr wrap="none" rtlCol="0">
              <a:spAutoFit/>
            </a:bodyPr>
            <a:lstStyle/>
            <a:p>
              <a:r>
                <a:rPr lang="fr-FR" sz="700" dirty="0">
                  <a:solidFill>
                    <a:schemeClr val="bg1">
                      <a:lumMod val="50000"/>
                    </a:schemeClr>
                  </a:solidFill>
                  <a:latin typeface="Arial" panose="020B0604020202020204" pitchFamily="34" charset="0"/>
                  <a:cs typeface="Arial" panose="020B0604020202020204" pitchFamily="34" charset="0"/>
                </a:rPr>
                <a:t>SYBR Gold </a:t>
              </a:r>
              <a:endParaRPr lang="fr-FR" sz="700" baseline="30000" dirty="0">
                <a:solidFill>
                  <a:schemeClr val="bg1">
                    <a:lumMod val="50000"/>
                  </a:schemeClr>
                </a:solidFill>
                <a:latin typeface="Arial" panose="020B0604020202020204" pitchFamily="34" charset="0"/>
                <a:cs typeface="Arial" panose="020B0604020202020204" pitchFamily="34" charset="0"/>
              </a:endParaRPr>
            </a:p>
          </p:txBody>
        </p:sp>
      </p:grpSp>
      <p:grpSp>
        <p:nvGrpSpPr>
          <p:cNvPr id="5173" name="Groupe 5172">
            <a:extLst>
              <a:ext uri="{FF2B5EF4-FFF2-40B4-BE49-F238E27FC236}">
                <a16:creationId xmlns:a16="http://schemas.microsoft.com/office/drawing/2014/main" id="{8EB22E6B-A74E-CF6D-2FBE-CBA6874D45E9}"/>
              </a:ext>
            </a:extLst>
          </p:cNvPr>
          <p:cNvGrpSpPr/>
          <p:nvPr/>
        </p:nvGrpSpPr>
        <p:grpSpPr>
          <a:xfrm>
            <a:off x="4940774" y="2226784"/>
            <a:ext cx="3037440" cy="3527589"/>
            <a:chOff x="4802695" y="2330351"/>
            <a:chExt cx="3037440" cy="3527589"/>
          </a:xfrm>
        </p:grpSpPr>
        <p:pic>
          <p:nvPicPr>
            <p:cNvPr id="5163" name="Image 5162">
              <a:extLst>
                <a:ext uri="{FF2B5EF4-FFF2-40B4-BE49-F238E27FC236}">
                  <a16:creationId xmlns:a16="http://schemas.microsoft.com/office/drawing/2014/main" id="{DEA250FC-F463-51DA-69F9-99F11C0567AF}"/>
                </a:ext>
              </a:extLst>
            </p:cNvPr>
            <p:cNvPicPr>
              <a:picLocks noChangeAspect="1"/>
            </p:cNvPicPr>
            <p:nvPr/>
          </p:nvPicPr>
          <p:blipFill>
            <a:blip r:embed="rId4"/>
            <a:stretch>
              <a:fillRect/>
            </a:stretch>
          </p:blipFill>
          <p:spPr>
            <a:xfrm>
              <a:off x="4802695" y="2330351"/>
              <a:ext cx="3037440" cy="3527589"/>
            </a:xfrm>
            <a:prstGeom prst="rect">
              <a:avLst/>
            </a:prstGeom>
          </p:spPr>
        </p:pic>
        <p:grpSp>
          <p:nvGrpSpPr>
            <p:cNvPr id="5166" name="Groupe 5165">
              <a:extLst>
                <a:ext uri="{FF2B5EF4-FFF2-40B4-BE49-F238E27FC236}">
                  <a16:creationId xmlns:a16="http://schemas.microsoft.com/office/drawing/2014/main" id="{A9E79A4A-E1E2-0792-C481-054B59822236}"/>
                </a:ext>
              </a:extLst>
            </p:cNvPr>
            <p:cNvGrpSpPr/>
            <p:nvPr/>
          </p:nvGrpSpPr>
          <p:grpSpPr>
            <a:xfrm>
              <a:off x="4802695" y="5207734"/>
              <a:ext cx="2034147" cy="569387"/>
              <a:chOff x="9535621" y="3302057"/>
              <a:chExt cx="2772348" cy="569387"/>
            </a:xfrm>
          </p:grpSpPr>
          <p:sp>
            <p:nvSpPr>
              <p:cNvPr id="5164" name="ZoneTexte 5163">
                <a:extLst>
                  <a:ext uri="{FF2B5EF4-FFF2-40B4-BE49-F238E27FC236}">
                    <a16:creationId xmlns:a16="http://schemas.microsoft.com/office/drawing/2014/main" id="{0F9035A7-BFEF-358D-6B40-462134FD8E8B}"/>
                  </a:ext>
                </a:extLst>
              </p:cNvPr>
              <p:cNvSpPr txBox="1"/>
              <p:nvPr/>
            </p:nvSpPr>
            <p:spPr>
              <a:xfrm>
                <a:off x="9535621" y="3302057"/>
                <a:ext cx="2772348" cy="569387"/>
              </a:xfrm>
              <a:prstGeom prst="rect">
                <a:avLst/>
              </a:prstGeom>
              <a:solidFill>
                <a:srgbClr val="DEF0F7"/>
              </a:solidFill>
            </p:spPr>
            <p:txBody>
              <a:bodyPr wrap="none" rtlCol="0">
                <a:spAutoFit/>
              </a:bodyPr>
              <a:lstStyle/>
              <a:p>
                <a:r>
                  <a:rPr lang="fr-FR" sz="800" b="1" kern="100" dirty="0">
                    <a:effectLst/>
                    <a:latin typeface="Arial" panose="020B0604020202020204" pitchFamily="34" charset="0"/>
                    <a:ea typeface="Aptos" panose="020B0004020202020204" pitchFamily="34" charset="0"/>
                    <a:cs typeface="Arial" panose="020B0604020202020204" pitchFamily="34" charset="0"/>
                  </a:rPr>
                  <a:t>Legend</a:t>
                </a:r>
              </a:p>
              <a:p>
                <a:r>
                  <a:rPr lang="fr-FR" sz="800" b="1" kern="100" dirty="0">
                    <a:effectLst/>
                    <a:latin typeface="Arial" panose="020B0604020202020204" pitchFamily="34" charset="0"/>
                    <a:ea typeface="Aptos" panose="020B0004020202020204" pitchFamily="34" charset="0"/>
                    <a:cs typeface="Arial" panose="020B0604020202020204" pitchFamily="34" charset="0"/>
                    <a:sym typeface="Wingdings 3" panose="05040102010807070707" pitchFamily="18" charset="2"/>
                  </a:rPr>
                  <a:t></a:t>
                </a:r>
                <a:r>
                  <a:rPr lang="fr-FR" sz="700" kern="100" dirty="0">
                    <a:effectLst/>
                    <a:latin typeface="Arial" panose="020B0604020202020204" pitchFamily="34" charset="0"/>
                    <a:ea typeface="Aptos" panose="020B0004020202020204" pitchFamily="34" charset="0"/>
                    <a:cs typeface="Arial" panose="020B0604020202020204" pitchFamily="34" charset="0"/>
                    <a:sym typeface="Wingdings 3" panose="05040102010807070707" pitchFamily="18" charset="2"/>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Hospitals</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included</a:t>
                </a:r>
                <a:r>
                  <a:rPr lang="fr-FR" sz="700" kern="100" dirty="0">
                    <a:effectLst/>
                    <a:latin typeface="Arial" panose="020B0604020202020204" pitchFamily="34" charset="0"/>
                    <a:ea typeface="Aptos" panose="020B0004020202020204" pitchFamily="34" charset="0"/>
                    <a:cs typeface="Arial" panose="020B0604020202020204" pitchFamily="34" charset="0"/>
                  </a:rPr>
                  <a:t> in </a:t>
                </a:r>
                <a:r>
                  <a:rPr lang="fr-FR" sz="700" kern="100" dirty="0" err="1">
                    <a:effectLst/>
                    <a:latin typeface="Arial" panose="020B0604020202020204" pitchFamily="34" charset="0"/>
                    <a:ea typeface="Aptos" panose="020B0004020202020204" pitchFamily="34" charset="0"/>
                    <a:cs typeface="Arial" panose="020B0604020202020204" pitchFamily="34" charset="0"/>
                  </a:rPr>
                  <a:t>study</a:t>
                </a:r>
                <a:endParaRPr lang="fr-FR" sz="700" kern="100" dirty="0">
                  <a:effectLst/>
                  <a:latin typeface="Arial" panose="020B0604020202020204" pitchFamily="34" charset="0"/>
                  <a:ea typeface="Aptos" panose="020B0004020202020204" pitchFamily="34" charset="0"/>
                  <a:cs typeface="Arial" panose="020B0604020202020204" pitchFamily="34" charset="0"/>
                </a:endParaRPr>
              </a:p>
              <a:p>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Burned</a:t>
                </a:r>
                <a:r>
                  <a:rPr lang="fr-FR" sz="700" kern="100" dirty="0">
                    <a:effectLst/>
                    <a:latin typeface="Arial" panose="020B0604020202020204" pitchFamily="34" charset="0"/>
                    <a:ea typeface="Aptos" panose="020B0004020202020204" pitchFamily="34" charset="0"/>
                    <a:cs typeface="Arial" panose="020B0604020202020204" pitchFamily="34" charset="0"/>
                  </a:rPr>
                  <a:t> areas </a:t>
                </a:r>
                <a:r>
                  <a:rPr lang="fr-FR" sz="700" kern="100" dirty="0" err="1">
                    <a:effectLst/>
                    <a:latin typeface="Arial" panose="020B0604020202020204" pitchFamily="34" charset="0"/>
                    <a:ea typeface="Aptos" panose="020B0004020202020204" pitchFamily="34" charset="0"/>
                    <a:cs typeface="Arial" panose="020B0604020202020204" pitchFamily="34" charset="0"/>
                  </a:rPr>
                  <a:t>October</a:t>
                </a:r>
                <a:r>
                  <a:rPr lang="fr-FR" sz="700" kern="100" dirty="0">
                    <a:effectLst/>
                    <a:latin typeface="Arial" panose="020B0604020202020204" pitchFamily="34" charset="0"/>
                    <a:ea typeface="Aptos" panose="020B0004020202020204" pitchFamily="34" charset="0"/>
                    <a:cs typeface="Arial" panose="020B0604020202020204" pitchFamily="34" charset="0"/>
                  </a:rPr>
                  <a:t>, 2014, to May, 2018</a:t>
                </a:r>
              </a:p>
              <a:p>
                <a:endParaRPr lang="fr-FR" sz="800" dirty="0">
                  <a:latin typeface="Arial" panose="020B0604020202020204" pitchFamily="34" charset="0"/>
                  <a:cs typeface="Arial" panose="020B0604020202020204" pitchFamily="34" charset="0"/>
                </a:endParaRPr>
              </a:p>
            </p:txBody>
          </p:sp>
          <p:sp>
            <p:nvSpPr>
              <p:cNvPr id="5165" name="Rectangle 5164">
                <a:extLst>
                  <a:ext uri="{FF2B5EF4-FFF2-40B4-BE49-F238E27FC236}">
                    <a16:creationId xmlns:a16="http://schemas.microsoft.com/office/drawing/2014/main" id="{B2C54D89-3CAB-6912-DB0B-552A787A1C8F}"/>
                  </a:ext>
                </a:extLst>
              </p:cNvPr>
              <p:cNvSpPr/>
              <p:nvPr/>
            </p:nvSpPr>
            <p:spPr>
              <a:xfrm>
                <a:off x="9652327" y="3635192"/>
                <a:ext cx="147194" cy="72000"/>
              </a:xfrm>
              <a:prstGeom prst="rect">
                <a:avLst/>
              </a:prstGeom>
              <a:solidFill>
                <a:srgbClr val="AB002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167" name="ZoneTexte 5166">
              <a:extLst>
                <a:ext uri="{FF2B5EF4-FFF2-40B4-BE49-F238E27FC236}">
                  <a16:creationId xmlns:a16="http://schemas.microsoft.com/office/drawing/2014/main" id="{CABBB978-8F2A-B08B-6346-E5F2F0954B0B}"/>
                </a:ext>
              </a:extLst>
            </p:cNvPr>
            <p:cNvSpPr txBox="1"/>
            <p:nvPr/>
          </p:nvSpPr>
          <p:spPr>
            <a:xfrm>
              <a:off x="5012386" y="3669015"/>
              <a:ext cx="756938" cy="200055"/>
            </a:xfrm>
            <a:prstGeom prst="rect">
              <a:avLst/>
            </a:prstGeom>
            <a:solidFill>
              <a:srgbClr val="DEF0F7"/>
            </a:solidFill>
          </p:spPr>
          <p:txBody>
            <a:bodyPr wrap="none" rtlCol="0">
              <a:spAutoFit/>
            </a:bodyPr>
            <a:lstStyle/>
            <a:p>
              <a:r>
                <a:rPr lang="fr-FR" sz="700" dirty="0">
                  <a:latin typeface="Arial" panose="020B0604020202020204" pitchFamily="34" charset="0"/>
                  <a:cs typeface="Arial" panose="020B0604020202020204" pitchFamily="34" charset="0"/>
                </a:rPr>
                <a:t>San Francisco</a:t>
              </a:r>
            </a:p>
          </p:txBody>
        </p:sp>
        <p:sp>
          <p:nvSpPr>
            <p:cNvPr id="5168" name="ZoneTexte 5167">
              <a:extLst>
                <a:ext uri="{FF2B5EF4-FFF2-40B4-BE49-F238E27FC236}">
                  <a16:creationId xmlns:a16="http://schemas.microsoft.com/office/drawing/2014/main" id="{B82EFA15-561B-B502-07F4-5B4F0240E765}"/>
                </a:ext>
              </a:extLst>
            </p:cNvPr>
            <p:cNvSpPr txBox="1"/>
            <p:nvPr/>
          </p:nvSpPr>
          <p:spPr>
            <a:xfrm>
              <a:off x="6521053" y="5057154"/>
              <a:ext cx="416781" cy="107722"/>
            </a:xfrm>
            <a:prstGeom prst="rect">
              <a:avLst/>
            </a:prstGeom>
            <a:solidFill>
              <a:srgbClr val="DEF0F7"/>
            </a:solidFill>
          </p:spPr>
          <p:txBody>
            <a:bodyPr wrap="none" lIns="0" tIns="0" rIns="0" bIns="0" rtlCol="0">
              <a:spAutoFit/>
            </a:bodyPr>
            <a:lstStyle/>
            <a:p>
              <a:r>
                <a:rPr lang="fr-FR" sz="700" dirty="0">
                  <a:latin typeface="Arial" panose="020B0604020202020204" pitchFamily="34" charset="0"/>
                  <a:cs typeface="Arial" panose="020B0604020202020204" pitchFamily="34" charset="0"/>
                </a:rPr>
                <a:t>San Diego</a:t>
              </a:r>
            </a:p>
          </p:txBody>
        </p:sp>
        <p:sp>
          <p:nvSpPr>
            <p:cNvPr id="5169" name="ZoneTexte 5168">
              <a:extLst>
                <a:ext uri="{FF2B5EF4-FFF2-40B4-BE49-F238E27FC236}">
                  <a16:creationId xmlns:a16="http://schemas.microsoft.com/office/drawing/2014/main" id="{9E07C72F-D8B9-3AE2-4CD6-78AD662F3855}"/>
                </a:ext>
              </a:extLst>
            </p:cNvPr>
            <p:cNvSpPr txBox="1"/>
            <p:nvPr/>
          </p:nvSpPr>
          <p:spPr>
            <a:xfrm>
              <a:off x="6172777" y="4749281"/>
              <a:ext cx="492122" cy="107722"/>
            </a:xfrm>
            <a:prstGeom prst="rect">
              <a:avLst/>
            </a:prstGeom>
            <a:solidFill>
              <a:srgbClr val="DEF0F7"/>
            </a:solidFill>
          </p:spPr>
          <p:txBody>
            <a:bodyPr wrap="none" lIns="0" tIns="0" rIns="0" bIns="0" rtlCol="0">
              <a:spAutoFit/>
            </a:bodyPr>
            <a:lstStyle/>
            <a:p>
              <a:r>
                <a:rPr lang="fr-FR" sz="700" dirty="0">
                  <a:latin typeface="Arial" panose="020B0604020202020204" pitchFamily="34" charset="0"/>
                  <a:cs typeface="Arial" panose="020B0604020202020204" pitchFamily="34" charset="0"/>
                </a:rPr>
                <a:t>Los Angeles</a:t>
              </a:r>
            </a:p>
          </p:txBody>
        </p:sp>
        <p:sp>
          <p:nvSpPr>
            <p:cNvPr id="5170" name="ZoneTexte 5169">
              <a:extLst>
                <a:ext uri="{FF2B5EF4-FFF2-40B4-BE49-F238E27FC236}">
                  <a16:creationId xmlns:a16="http://schemas.microsoft.com/office/drawing/2014/main" id="{A4E6F382-DBC7-4580-FC27-769739FDC942}"/>
                </a:ext>
              </a:extLst>
            </p:cNvPr>
            <p:cNvSpPr txBox="1"/>
            <p:nvPr/>
          </p:nvSpPr>
          <p:spPr>
            <a:xfrm>
              <a:off x="7177078" y="4051068"/>
              <a:ext cx="423193" cy="107722"/>
            </a:xfrm>
            <a:prstGeom prst="rect">
              <a:avLst/>
            </a:prstGeom>
            <a:solidFill>
              <a:srgbClr val="E5EAEB"/>
            </a:solidFill>
          </p:spPr>
          <p:txBody>
            <a:bodyPr wrap="none" lIns="0" tIns="0" rIns="0" bIns="0" rtlCol="0">
              <a:spAutoFit/>
            </a:bodyPr>
            <a:lstStyle/>
            <a:p>
              <a:r>
                <a:rPr lang="fr-FR" sz="700" dirty="0">
                  <a:latin typeface="Arial" panose="020B0604020202020204" pitchFamily="34" charset="0"/>
                  <a:cs typeface="Arial" panose="020B0604020202020204" pitchFamily="34" charset="0"/>
                </a:rPr>
                <a:t>Las Vegas</a:t>
              </a:r>
            </a:p>
          </p:txBody>
        </p:sp>
        <p:sp>
          <p:nvSpPr>
            <p:cNvPr id="5171" name="ZoneTexte 5170">
              <a:extLst>
                <a:ext uri="{FF2B5EF4-FFF2-40B4-BE49-F238E27FC236}">
                  <a16:creationId xmlns:a16="http://schemas.microsoft.com/office/drawing/2014/main" id="{C98F7D85-4DCC-2F77-F200-9E274A0945CD}"/>
                </a:ext>
              </a:extLst>
            </p:cNvPr>
            <p:cNvSpPr txBox="1"/>
            <p:nvPr/>
          </p:nvSpPr>
          <p:spPr>
            <a:xfrm>
              <a:off x="6242130" y="3890116"/>
              <a:ext cx="278923" cy="107722"/>
            </a:xfrm>
            <a:prstGeom prst="rect">
              <a:avLst/>
            </a:prstGeom>
            <a:solidFill>
              <a:srgbClr val="E5EAEB"/>
            </a:solidFill>
          </p:spPr>
          <p:txBody>
            <a:bodyPr wrap="none" lIns="0" tIns="0" rIns="0" bIns="0" rtlCol="0">
              <a:spAutoFit/>
            </a:bodyPr>
            <a:lstStyle/>
            <a:p>
              <a:r>
                <a:rPr lang="fr-FR" sz="700" dirty="0">
                  <a:latin typeface="Arial" panose="020B0604020202020204" pitchFamily="34" charset="0"/>
                  <a:cs typeface="Arial" panose="020B0604020202020204" pitchFamily="34" charset="0"/>
                </a:rPr>
                <a:t>Fresno</a:t>
              </a:r>
            </a:p>
          </p:txBody>
        </p:sp>
        <p:sp>
          <p:nvSpPr>
            <p:cNvPr id="5172" name="ZoneTexte 5171">
              <a:extLst>
                <a:ext uri="{FF2B5EF4-FFF2-40B4-BE49-F238E27FC236}">
                  <a16:creationId xmlns:a16="http://schemas.microsoft.com/office/drawing/2014/main" id="{57FDF69B-C5C1-FC09-172E-8ED9CA73C2EA}"/>
                </a:ext>
              </a:extLst>
            </p:cNvPr>
            <p:cNvSpPr txBox="1"/>
            <p:nvPr/>
          </p:nvSpPr>
          <p:spPr>
            <a:xfrm>
              <a:off x="5947239" y="3328603"/>
              <a:ext cx="428002" cy="107722"/>
            </a:xfrm>
            <a:prstGeom prst="rect">
              <a:avLst/>
            </a:prstGeom>
            <a:solidFill>
              <a:srgbClr val="E5EAEB"/>
            </a:solidFill>
          </p:spPr>
          <p:txBody>
            <a:bodyPr wrap="none" lIns="0" tIns="0" rIns="0" bIns="0" rtlCol="0">
              <a:spAutoFit/>
            </a:bodyPr>
            <a:lstStyle/>
            <a:p>
              <a:r>
                <a:rPr lang="fr-FR" sz="700" dirty="0" err="1">
                  <a:latin typeface="Arial" panose="020B0604020202020204" pitchFamily="34" charset="0"/>
                  <a:cs typeface="Arial" panose="020B0604020202020204" pitchFamily="34" charset="0"/>
                </a:rPr>
                <a:t>Sacralento</a:t>
              </a:r>
              <a:endParaRPr lang="fr-FR" sz="700" dirty="0">
                <a:latin typeface="Arial" panose="020B0604020202020204" pitchFamily="34" charset="0"/>
                <a:cs typeface="Arial" panose="020B0604020202020204" pitchFamily="34" charset="0"/>
              </a:endParaRPr>
            </a:p>
          </p:txBody>
        </p:sp>
      </p:grpSp>
      <p:sp>
        <p:nvSpPr>
          <p:cNvPr id="5176" name="ZoneTexte 5175">
            <a:extLst>
              <a:ext uri="{FF2B5EF4-FFF2-40B4-BE49-F238E27FC236}">
                <a16:creationId xmlns:a16="http://schemas.microsoft.com/office/drawing/2014/main" id="{05A9D2AD-D75E-6EED-7B5A-47A842B55AEE}"/>
              </a:ext>
            </a:extLst>
          </p:cNvPr>
          <p:cNvSpPr txBox="1"/>
          <p:nvPr/>
        </p:nvSpPr>
        <p:spPr>
          <a:xfrm>
            <a:off x="3091353" y="1404004"/>
            <a:ext cx="5806533" cy="338554"/>
          </a:xfrm>
          <a:prstGeom prst="rect">
            <a:avLst/>
          </a:prstGeom>
          <a:noFill/>
        </p:spPr>
        <p:txBody>
          <a:bodyPr wrap="square" rtlCol="0">
            <a:spAutoFit/>
          </a:bodyPr>
          <a:lstStyle/>
          <a:p>
            <a:pPr algn="ct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Pyroaerobiology</a:t>
            </a:r>
            <a:r>
              <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the living components of </a:t>
            </a:r>
            <a:r>
              <a:rPr lang="fr-FR" sz="16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smoke</a:t>
            </a:r>
            <a:endParaRPr lang="fr-FR" sz="16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p:txBody>
      </p:sp>
      <p:sp>
        <p:nvSpPr>
          <p:cNvPr id="5177" name="Espace réservé du texte 2">
            <a:extLst>
              <a:ext uri="{FF2B5EF4-FFF2-40B4-BE49-F238E27FC236}">
                <a16:creationId xmlns:a16="http://schemas.microsoft.com/office/drawing/2014/main" id="{6A7E71CE-6BFB-529E-8AAB-91C9DEF0A105}"/>
              </a:ext>
            </a:extLst>
          </p:cNvPr>
          <p:cNvSpPr>
            <a:spLocks noGrp="1"/>
          </p:cNvSpPr>
          <p:nvPr>
            <p:ph type="body" sz="quarter" idx="15"/>
          </p:nvPr>
        </p:nvSpPr>
        <p:spPr>
          <a:xfrm>
            <a:off x="8344043" y="2642536"/>
            <a:ext cx="3713257" cy="2248760"/>
          </a:xfrm>
        </p:spPr>
        <p:txBody>
          <a:bodyPr/>
          <a:lstStyle/>
          <a:p>
            <a:r>
              <a:rPr lang="fr-FR" sz="1600" b="1" dirty="0"/>
              <a:t>Viable </a:t>
            </a:r>
            <a:r>
              <a:rPr lang="fr-FR" sz="1600" b="1" dirty="0" err="1"/>
              <a:t>fungal</a:t>
            </a:r>
            <a:r>
              <a:rPr lang="fr-FR" sz="1600" b="1" dirty="0"/>
              <a:t> </a:t>
            </a:r>
            <a:r>
              <a:rPr lang="fr-FR" sz="1600" b="1" dirty="0" err="1"/>
              <a:t>pathogens</a:t>
            </a:r>
            <a:r>
              <a:rPr lang="fr-FR" sz="1600" b="1" dirty="0"/>
              <a:t> </a:t>
            </a:r>
            <a:r>
              <a:rPr lang="fr-FR" sz="1600" b="1" dirty="0" err="1"/>
              <a:t>found</a:t>
            </a:r>
            <a:r>
              <a:rPr lang="fr-FR" sz="1600" b="1" dirty="0"/>
              <a:t> in bush </a:t>
            </a:r>
            <a:r>
              <a:rPr lang="fr-FR" sz="1600" b="1" dirty="0" err="1"/>
              <a:t>fire</a:t>
            </a:r>
            <a:r>
              <a:rPr lang="fr-FR" sz="1600" b="1" dirty="0"/>
              <a:t> </a:t>
            </a:r>
            <a:r>
              <a:rPr lang="fr-FR" sz="1600" b="1" dirty="0" err="1"/>
              <a:t>smoke</a:t>
            </a:r>
            <a:r>
              <a:rPr lang="fr-FR" sz="1600" b="1" dirty="0"/>
              <a:t>: </a:t>
            </a:r>
            <a:r>
              <a:rPr lang="fr-FR" sz="1600" i="1" dirty="0" err="1"/>
              <a:t>Cryptococcus</a:t>
            </a:r>
            <a:r>
              <a:rPr lang="fr-FR" sz="1600" i="1" dirty="0"/>
              <a:t>, Aspergillus, </a:t>
            </a:r>
            <a:r>
              <a:rPr lang="fr-FR" sz="1600" i="1" dirty="0" err="1"/>
              <a:t>Sarocladium</a:t>
            </a:r>
            <a:r>
              <a:rPr lang="fr-FR" sz="1600" i="1" dirty="0"/>
              <a:t>, Candida, </a:t>
            </a:r>
            <a:r>
              <a:rPr lang="fr-FR" sz="1600" i="1" dirty="0" err="1"/>
              <a:t>Cladophialophora</a:t>
            </a:r>
            <a:r>
              <a:rPr lang="fr-FR" sz="1600" i="1" dirty="0"/>
              <a:t>, Mucor </a:t>
            </a:r>
            <a:r>
              <a:rPr lang="fr-FR" sz="1600" dirty="0"/>
              <a:t>+ </a:t>
            </a:r>
            <a:r>
              <a:rPr lang="fr-FR" sz="1600" dirty="0" err="1"/>
              <a:t>others</a:t>
            </a:r>
            <a:endParaRPr lang="fr-FR" sz="1600" dirty="0"/>
          </a:p>
          <a:p>
            <a:endParaRPr lang="fr-FR" sz="1600" dirty="0"/>
          </a:p>
          <a:p>
            <a:r>
              <a:rPr lang="fr-FR" sz="1600" dirty="0" err="1"/>
              <a:t>Severe</a:t>
            </a:r>
            <a:r>
              <a:rPr lang="fr-FR" sz="1600" dirty="0"/>
              <a:t> </a:t>
            </a:r>
            <a:r>
              <a:rPr lang="fr-FR" sz="1600" b="1" dirty="0" err="1"/>
              <a:t>burn</a:t>
            </a:r>
            <a:r>
              <a:rPr lang="fr-FR" sz="1600" b="1" dirty="0"/>
              <a:t> </a:t>
            </a:r>
            <a:r>
              <a:rPr lang="fr-FR" sz="1600" b="1" dirty="0" err="1"/>
              <a:t>wounds</a:t>
            </a:r>
            <a:r>
              <a:rPr lang="fr-FR" sz="1600" dirty="0"/>
              <a:t> from </a:t>
            </a:r>
            <a:r>
              <a:rPr lang="fr-FR" sz="1600" dirty="0" err="1"/>
              <a:t>bushfires</a:t>
            </a:r>
            <a:r>
              <a:rPr lang="fr-FR" sz="1600" dirty="0"/>
              <a:t> have </a:t>
            </a:r>
            <a:r>
              <a:rPr lang="fr-FR" sz="1600" dirty="0" err="1"/>
              <a:t>become</a:t>
            </a:r>
            <a:r>
              <a:rPr lang="fr-FR" sz="1600" dirty="0"/>
              <a:t> </a:t>
            </a:r>
            <a:r>
              <a:rPr lang="fr-FR" sz="1600" dirty="0" err="1"/>
              <a:t>infected</a:t>
            </a:r>
            <a:r>
              <a:rPr lang="fr-FR" sz="1600" dirty="0"/>
              <a:t> by fungi, with </a:t>
            </a:r>
            <a:r>
              <a:rPr lang="fr-FR" sz="1600" dirty="0" err="1"/>
              <a:t>very</a:t>
            </a:r>
            <a:r>
              <a:rPr lang="fr-FR" sz="1600" dirty="0"/>
              <a:t> </a:t>
            </a:r>
            <a:r>
              <a:rPr lang="fr-FR" sz="1600" dirty="0" err="1"/>
              <a:t>poor</a:t>
            </a:r>
            <a:r>
              <a:rPr lang="fr-FR" sz="1600" dirty="0"/>
              <a:t> </a:t>
            </a:r>
            <a:r>
              <a:rPr lang="fr-FR" sz="1600" dirty="0" err="1"/>
              <a:t>prognosis</a:t>
            </a:r>
            <a:endParaRPr lang="fr-FR" sz="1600" dirty="0"/>
          </a:p>
        </p:txBody>
      </p:sp>
    </p:spTree>
    <p:extLst>
      <p:ext uri="{BB962C8B-B14F-4D97-AF65-F5344CB8AC3E}">
        <p14:creationId xmlns:p14="http://schemas.microsoft.com/office/powerpoint/2010/main" val="329138993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D2A44962-D575-154C-C716-7DB769DE3E11}"/>
              </a:ext>
            </a:extLst>
          </p:cNvPr>
          <p:cNvSpPr>
            <a:spLocks noGrp="1"/>
          </p:cNvSpPr>
          <p:nvPr>
            <p:ph type="body" sz="quarter" idx="15"/>
          </p:nvPr>
        </p:nvSpPr>
        <p:spPr/>
        <p:txBody>
          <a:bodyPr/>
          <a:lstStyle/>
          <a:p>
            <a:pPr>
              <a:spcAft>
                <a:spcPts val="1800"/>
              </a:spcAft>
            </a:pPr>
            <a:r>
              <a:rPr lang="en-US" b="1" dirty="0">
                <a:solidFill>
                  <a:srgbClr val="5E247C"/>
                </a:solidFill>
              </a:rPr>
              <a:t>Food Security: </a:t>
            </a:r>
            <a:r>
              <a:rPr lang="en-US" dirty="0"/>
              <a:t>Flooding and storms </a:t>
            </a:r>
            <a:r>
              <a:rPr lang="en-US" dirty="0">
                <a:solidFill>
                  <a:srgbClr val="5E247C"/>
                </a:solidFill>
              </a:rPr>
              <a:t>►</a:t>
            </a:r>
            <a:r>
              <a:rPr lang="en-US" dirty="0"/>
              <a:t> Food and water contamination with </a:t>
            </a:r>
            <a:r>
              <a:rPr lang="en-US" i="1" dirty="0"/>
              <a:t>Microsporidia</a:t>
            </a:r>
          </a:p>
          <a:p>
            <a:pPr>
              <a:spcAft>
                <a:spcPts val="1800"/>
              </a:spcAft>
            </a:pPr>
            <a:r>
              <a:rPr lang="en-US" b="1" dirty="0">
                <a:solidFill>
                  <a:srgbClr val="5E247C"/>
                </a:solidFill>
              </a:rPr>
              <a:t>Old diseases - New problems: </a:t>
            </a:r>
            <a:r>
              <a:rPr lang="en-US" dirty="0"/>
              <a:t>Temperature and storm-mediated dispersal </a:t>
            </a:r>
            <a:r>
              <a:rPr lang="en-US" dirty="0">
                <a:solidFill>
                  <a:srgbClr val="5E247C"/>
                </a:solidFill>
              </a:rPr>
              <a:t>►</a:t>
            </a:r>
            <a:r>
              <a:rPr lang="en-US" dirty="0"/>
              <a:t> More endemic diseases move outside their usual range</a:t>
            </a:r>
          </a:p>
          <a:p>
            <a:pPr>
              <a:spcAft>
                <a:spcPts val="1800"/>
              </a:spcAft>
            </a:pPr>
            <a:r>
              <a:rPr lang="en-US" b="1" dirty="0">
                <a:solidFill>
                  <a:srgbClr val="5E247C"/>
                </a:solidFill>
              </a:rPr>
              <a:t>Drug resistance: </a:t>
            </a:r>
            <a:r>
              <a:rPr lang="en-US" dirty="0"/>
              <a:t>Increased crop diseases will increase fungicide use </a:t>
            </a:r>
            <a:r>
              <a:rPr lang="en-US" dirty="0">
                <a:solidFill>
                  <a:srgbClr val="5E247C"/>
                </a:solidFill>
              </a:rPr>
              <a:t>►</a:t>
            </a:r>
            <a:r>
              <a:rPr lang="en-US" dirty="0"/>
              <a:t> Increased resistance to azoles and other antifungals</a:t>
            </a:r>
          </a:p>
          <a:p>
            <a:pPr>
              <a:spcAft>
                <a:spcPts val="1800"/>
              </a:spcAft>
            </a:pPr>
            <a:r>
              <a:rPr lang="en-US" b="1" dirty="0">
                <a:solidFill>
                  <a:srgbClr val="5E247C"/>
                </a:solidFill>
              </a:rPr>
              <a:t>Demographic changes: </a:t>
            </a:r>
            <a:r>
              <a:rPr lang="en-US" dirty="0"/>
              <a:t>Human movement due to extreme climate/heat and food insecurity </a:t>
            </a:r>
            <a:r>
              <a:rPr lang="en-US" dirty="0">
                <a:solidFill>
                  <a:srgbClr val="5E247C"/>
                </a:solidFill>
              </a:rPr>
              <a:t>► </a:t>
            </a:r>
            <a:r>
              <a:rPr lang="en-US" dirty="0"/>
              <a:t>Move into endemic regions</a:t>
            </a:r>
          </a:p>
          <a:p>
            <a:pPr>
              <a:spcAft>
                <a:spcPts val="1800"/>
              </a:spcAft>
            </a:pPr>
            <a:r>
              <a:rPr lang="en-US" b="1" dirty="0">
                <a:solidFill>
                  <a:srgbClr val="5E247C"/>
                </a:solidFill>
              </a:rPr>
              <a:t>Accelerated microbial evolution: </a:t>
            </a:r>
            <a:r>
              <a:rPr lang="en-US" dirty="0"/>
              <a:t>Increasing environmental stresses </a:t>
            </a:r>
            <a:r>
              <a:rPr lang="en-US" dirty="0">
                <a:solidFill>
                  <a:srgbClr val="5E247C"/>
                </a:solidFill>
              </a:rPr>
              <a:t>►</a:t>
            </a:r>
            <a:r>
              <a:rPr lang="en-US" dirty="0"/>
              <a:t> Produce new and unforeseen adaptations</a:t>
            </a:r>
          </a:p>
          <a:p>
            <a:pPr marL="0" indent="0">
              <a:buNone/>
            </a:pPr>
            <a:endParaRPr lang="fr-FR" dirty="0"/>
          </a:p>
        </p:txBody>
      </p:sp>
      <p:sp>
        <p:nvSpPr>
          <p:cNvPr id="3" name="Espace réservé du texte 2">
            <a:extLst>
              <a:ext uri="{FF2B5EF4-FFF2-40B4-BE49-F238E27FC236}">
                <a16:creationId xmlns:a16="http://schemas.microsoft.com/office/drawing/2014/main" id="{31A898A4-38C8-E862-E547-DD727CED8D38}"/>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B8FF336A-5442-501D-2D6E-B04B16DB0AFE}"/>
              </a:ext>
            </a:extLst>
          </p:cNvPr>
          <p:cNvSpPr>
            <a:spLocks noGrp="1"/>
          </p:cNvSpPr>
          <p:nvPr>
            <p:ph type="title"/>
          </p:nvPr>
        </p:nvSpPr>
        <p:spPr/>
        <p:txBody>
          <a:bodyPr/>
          <a:lstStyle/>
          <a:p>
            <a:r>
              <a:rPr lang="en-US" dirty="0"/>
              <a:t>Speculated future new and increasing problems</a:t>
            </a:r>
            <a:endParaRPr lang="fr-FR" dirty="0"/>
          </a:p>
        </p:txBody>
      </p:sp>
      <p:sp>
        <p:nvSpPr>
          <p:cNvPr id="5" name="Espace réservé du texte 4">
            <a:extLst>
              <a:ext uri="{FF2B5EF4-FFF2-40B4-BE49-F238E27FC236}">
                <a16:creationId xmlns:a16="http://schemas.microsoft.com/office/drawing/2014/main" id="{1D4268BC-EA77-E576-A857-D3B9B1F66B06}"/>
              </a:ext>
            </a:extLst>
          </p:cNvPr>
          <p:cNvSpPr>
            <a:spLocks noGrp="1"/>
          </p:cNvSpPr>
          <p:nvPr>
            <p:ph type="body" sz="quarter" idx="18"/>
          </p:nvPr>
        </p:nvSpPr>
        <p:spPr/>
        <p:txBody>
          <a:bodyPr/>
          <a:lstStyle/>
          <a:p>
            <a:endParaRPr lang="fr-FR" dirty="0"/>
          </a:p>
        </p:txBody>
      </p:sp>
      <p:sp>
        <p:nvSpPr>
          <p:cNvPr id="6" name="Espace réservé du contenu 5">
            <a:extLst>
              <a:ext uri="{FF2B5EF4-FFF2-40B4-BE49-F238E27FC236}">
                <a16:creationId xmlns:a16="http://schemas.microsoft.com/office/drawing/2014/main" id="{964D0DA6-4297-3529-2ED5-03839C63CEE6}"/>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Tree>
    <p:extLst>
      <p:ext uri="{BB962C8B-B14F-4D97-AF65-F5344CB8AC3E}">
        <p14:creationId xmlns:p14="http://schemas.microsoft.com/office/powerpoint/2010/main" val="109324713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D2A44962-D575-154C-C716-7DB769DE3E11}"/>
              </a:ext>
            </a:extLst>
          </p:cNvPr>
          <p:cNvSpPr>
            <a:spLocks noGrp="1"/>
          </p:cNvSpPr>
          <p:nvPr>
            <p:ph type="body" sz="quarter" idx="15"/>
          </p:nvPr>
        </p:nvSpPr>
        <p:spPr/>
        <p:txBody>
          <a:bodyPr/>
          <a:lstStyle/>
          <a:p>
            <a:pPr>
              <a:spcAft>
                <a:spcPts val="600"/>
              </a:spcAft>
            </a:pPr>
            <a:r>
              <a:rPr lang="en-US" b="1" dirty="0">
                <a:solidFill>
                  <a:srgbClr val="5E247C"/>
                </a:solidFill>
              </a:rPr>
              <a:t>Fungal co-infections with pathogens that arise due to climate change</a:t>
            </a:r>
          </a:p>
          <a:p>
            <a:pPr lvl="1">
              <a:spcBef>
                <a:spcPts val="0"/>
              </a:spcBef>
              <a:spcAft>
                <a:spcPts val="600"/>
              </a:spcAft>
            </a:pPr>
            <a:r>
              <a:rPr lang="en-US" dirty="0"/>
              <a:t>New immunosuppressive pathogens (like HIV)</a:t>
            </a:r>
          </a:p>
          <a:p>
            <a:pPr lvl="1">
              <a:spcBef>
                <a:spcPts val="0"/>
              </a:spcBef>
              <a:spcAft>
                <a:spcPts val="600"/>
              </a:spcAft>
            </a:pPr>
            <a:r>
              <a:rPr lang="en-US" dirty="0"/>
              <a:t>New respiratory pathogens (like COVID)</a:t>
            </a:r>
          </a:p>
          <a:p>
            <a:pPr>
              <a:spcBef>
                <a:spcPts val="1800"/>
              </a:spcBef>
              <a:spcAft>
                <a:spcPts val="600"/>
              </a:spcAft>
            </a:pPr>
            <a:r>
              <a:rPr lang="en-US" b="1" dirty="0">
                <a:solidFill>
                  <a:srgbClr val="5E247C"/>
                </a:solidFill>
              </a:rPr>
              <a:t>Climate change may disrupt microbiomes</a:t>
            </a:r>
          </a:p>
          <a:p>
            <a:pPr lvl="1">
              <a:spcBef>
                <a:spcPts val="0"/>
              </a:spcBef>
              <a:spcAft>
                <a:spcPts val="1800"/>
              </a:spcAft>
            </a:pPr>
            <a:r>
              <a:rPr lang="en-US" dirty="0" err="1"/>
              <a:t>eg.</a:t>
            </a:r>
            <a:r>
              <a:rPr lang="en-US" dirty="0"/>
              <a:t> disruption to skin and mucosal mycobiome causes shift from </a:t>
            </a:r>
            <a:r>
              <a:rPr lang="en-US" i="1" dirty="0"/>
              <a:t>Malassezia</a:t>
            </a:r>
            <a:r>
              <a:rPr lang="en-US" dirty="0"/>
              <a:t> to </a:t>
            </a:r>
            <a:r>
              <a:rPr lang="en-US" i="1" dirty="0"/>
              <a:t>Candida</a:t>
            </a:r>
            <a:r>
              <a:rPr lang="en-US" dirty="0"/>
              <a:t> </a:t>
            </a:r>
            <a:r>
              <a:rPr lang="en-US" i="1" dirty="0"/>
              <a:t>spp</a:t>
            </a:r>
            <a:r>
              <a:rPr lang="en-US" dirty="0"/>
              <a:t>. incl. </a:t>
            </a:r>
            <a:r>
              <a:rPr lang="en-US" i="1" dirty="0"/>
              <a:t>C. auris</a:t>
            </a:r>
          </a:p>
          <a:p>
            <a:pPr>
              <a:spcAft>
                <a:spcPts val="1800"/>
              </a:spcAft>
            </a:pPr>
            <a:r>
              <a:rPr lang="en-US" b="1" dirty="0">
                <a:solidFill>
                  <a:srgbClr val="5E247C"/>
                </a:solidFill>
              </a:rPr>
              <a:t>Problems with diagnosis</a:t>
            </a:r>
            <a:r>
              <a:rPr lang="en-US" dirty="0"/>
              <a:t> - physicians trained in areas where </a:t>
            </a:r>
            <a:r>
              <a:rPr lang="en-US" dirty="0" err="1"/>
              <a:t>where</a:t>
            </a:r>
            <a:r>
              <a:rPr lang="en-US" dirty="0"/>
              <a:t> climate-sensitive fungal diseases were historically rare or absent may find them difficult to recognize / diagnose / treat</a:t>
            </a:r>
          </a:p>
          <a:p>
            <a:pPr>
              <a:spcAft>
                <a:spcPts val="1800"/>
              </a:spcAft>
            </a:pPr>
            <a:r>
              <a:rPr lang="en-US" b="1" dirty="0">
                <a:solidFill>
                  <a:srgbClr val="5E247C"/>
                </a:solidFill>
              </a:rPr>
              <a:t>Disparities in social determinants of health </a:t>
            </a:r>
            <a:r>
              <a:rPr lang="en-US" dirty="0"/>
              <a:t>mean the burden of fungal disease will be disproportionately borne by the poor</a:t>
            </a:r>
          </a:p>
          <a:p>
            <a:pPr marL="0" indent="0">
              <a:buNone/>
            </a:pPr>
            <a:endParaRPr lang="fr-FR" dirty="0"/>
          </a:p>
        </p:txBody>
      </p:sp>
      <p:sp>
        <p:nvSpPr>
          <p:cNvPr id="3" name="Espace réservé du texte 2">
            <a:extLst>
              <a:ext uri="{FF2B5EF4-FFF2-40B4-BE49-F238E27FC236}">
                <a16:creationId xmlns:a16="http://schemas.microsoft.com/office/drawing/2014/main" id="{31A898A4-38C8-E862-E547-DD727CED8D38}"/>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B8FF336A-5442-501D-2D6E-B04B16DB0AFE}"/>
              </a:ext>
            </a:extLst>
          </p:cNvPr>
          <p:cNvSpPr>
            <a:spLocks noGrp="1"/>
          </p:cNvSpPr>
          <p:nvPr>
            <p:ph type="title"/>
          </p:nvPr>
        </p:nvSpPr>
        <p:spPr/>
        <p:txBody>
          <a:bodyPr/>
          <a:lstStyle/>
          <a:p>
            <a:r>
              <a:rPr lang="en-US" dirty="0"/>
              <a:t>Other issues to consider</a:t>
            </a:r>
            <a:endParaRPr lang="fr-FR" dirty="0"/>
          </a:p>
        </p:txBody>
      </p:sp>
      <p:sp>
        <p:nvSpPr>
          <p:cNvPr id="5" name="Espace réservé du texte 4">
            <a:extLst>
              <a:ext uri="{FF2B5EF4-FFF2-40B4-BE49-F238E27FC236}">
                <a16:creationId xmlns:a16="http://schemas.microsoft.com/office/drawing/2014/main" id="{1D4268BC-EA77-E576-A857-D3B9B1F66B06}"/>
              </a:ext>
            </a:extLst>
          </p:cNvPr>
          <p:cNvSpPr>
            <a:spLocks noGrp="1"/>
          </p:cNvSpPr>
          <p:nvPr>
            <p:ph type="body" sz="quarter" idx="18"/>
          </p:nvPr>
        </p:nvSpPr>
        <p:spPr/>
        <p:txBody>
          <a:bodyPr/>
          <a:lstStyle/>
          <a:p>
            <a:endParaRPr lang="fr-FR" dirty="0"/>
          </a:p>
        </p:txBody>
      </p:sp>
      <p:sp>
        <p:nvSpPr>
          <p:cNvPr id="6" name="Espace réservé du contenu 5">
            <a:extLst>
              <a:ext uri="{FF2B5EF4-FFF2-40B4-BE49-F238E27FC236}">
                <a16:creationId xmlns:a16="http://schemas.microsoft.com/office/drawing/2014/main" id="{964D0DA6-4297-3529-2ED5-03839C63CEE6}"/>
              </a:ext>
            </a:extLst>
          </p:cNvPr>
          <p:cNvSpPr>
            <a:spLocks noGrp="1"/>
          </p:cNvSpPr>
          <p:nvPr>
            <p:ph sz="quarter" idx="16"/>
          </p:nvPr>
        </p:nvSpPr>
        <p:spPr/>
        <p:txBody>
          <a:bodyPr/>
          <a:lstStyle/>
          <a:p>
            <a:r>
              <a:rPr lang="fr-FR" dirty="0"/>
              <a:t>Dee CARTER et al., ECCMID</a:t>
            </a:r>
            <a:r>
              <a:rPr lang="fr-FR" baseline="30000" dirty="0">
                <a:latin typeface="Arial Narrow" panose="020B0606020202030204" pitchFamily="34" charset="0"/>
              </a:rPr>
              <a:t>®</a:t>
            </a:r>
            <a:r>
              <a:rPr lang="fr-FR" dirty="0"/>
              <a:t> 2024, Session#SY077</a:t>
            </a:r>
          </a:p>
        </p:txBody>
      </p:sp>
    </p:spTree>
    <p:extLst>
      <p:ext uri="{BB962C8B-B14F-4D97-AF65-F5344CB8AC3E}">
        <p14:creationId xmlns:p14="http://schemas.microsoft.com/office/powerpoint/2010/main" val="54598216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ADB7A24-FDF4-3348-5C66-3C6B8CE95492}"/>
              </a:ext>
            </a:extLst>
          </p:cNvPr>
          <p:cNvSpPr>
            <a:spLocks noGrp="1"/>
          </p:cNvSpPr>
          <p:nvPr>
            <p:ph type="title"/>
          </p:nvPr>
        </p:nvSpPr>
        <p:spPr/>
        <p:txBody>
          <a:bodyPr/>
          <a:lstStyle/>
          <a:p>
            <a:r>
              <a:rPr lang="en-US" dirty="0"/>
              <a:t>Fusarium outbreaks: expect the </a:t>
            </a:r>
            <a:r>
              <a:rPr lang="en-US" dirty="0" err="1"/>
              <a:t>unexpecte</a:t>
            </a:r>
            <a:endParaRPr lang="fr-FR" dirty="0"/>
          </a:p>
        </p:txBody>
      </p:sp>
      <p:sp>
        <p:nvSpPr>
          <p:cNvPr id="3" name="Espace réservé du contenu 2">
            <a:extLst>
              <a:ext uri="{FF2B5EF4-FFF2-40B4-BE49-F238E27FC236}">
                <a16:creationId xmlns:a16="http://schemas.microsoft.com/office/drawing/2014/main" id="{28ECEAED-8293-5703-0D04-2FFD60A52A2F}"/>
              </a:ext>
            </a:extLst>
          </p:cNvPr>
          <p:cNvSpPr>
            <a:spLocks noGrp="1"/>
          </p:cNvSpPr>
          <p:nvPr>
            <p:ph sz="quarter" idx="10"/>
          </p:nvPr>
        </p:nvSpPr>
        <p:spPr/>
        <p:txBody>
          <a:bodyPr/>
          <a:lstStyle/>
          <a:p>
            <a:r>
              <a:rPr lang="fr-FR" dirty="0"/>
              <a:t>M. </a:t>
            </a:r>
            <a:r>
              <a:rPr lang="fr-FR" dirty="0" err="1"/>
              <a:t>Fernanda</a:t>
            </a:r>
            <a:r>
              <a:rPr lang="fr-FR" dirty="0"/>
              <a:t> GONZALEZ-LARA et al., ECCMID</a:t>
            </a:r>
            <a:r>
              <a:rPr lang="fr-FR" baseline="30000" dirty="0">
                <a:latin typeface="Arial Narrow" panose="020B0606020202030204" pitchFamily="34" charset="0"/>
              </a:rPr>
              <a:t>®</a:t>
            </a:r>
            <a:r>
              <a:rPr lang="fr-FR" dirty="0"/>
              <a:t> 2024, Session#SY077</a:t>
            </a:r>
          </a:p>
        </p:txBody>
      </p:sp>
      <p:sp>
        <p:nvSpPr>
          <p:cNvPr id="4" name="Espace réservé du contenu 3">
            <a:extLst>
              <a:ext uri="{FF2B5EF4-FFF2-40B4-BE49-F238E27FC236}">
                <a16:creationId xmlns:a16="http://schemas.microsoft.com/office/drawing/2014/main" id="{A7E8CB5E-4B28-7CA7-C87F-59FA5EB4199A}"/>
              </a:ext>
            </a:extLst>
          </p:cNvPr>
          <p:cNvSpPr>
            <a:spLocks noGrp="1"/>
          </p:cNvSpPr>
          <p:nvPr>
            <p:ph sz="quarter" idx="11"/>
          </p:nvPr>
        </p:nvSpPr>
        <p:spPr/>
        <p:txBody>
          <a:bodyPr/>
          <a:lstStyle/>
          <a:p>
            <a:r>
              <a:rPr lang="en-US" dirty="0"/>
              <a:t>Fungal infections from a One Health perspective</a:t>
            </a:r>
            <a:endParaRPr lang="fr-FR" dirty="0"/>
          </a:p>
        </p:txBody>
      </p:sp>
    </p:spTree>
    <p:extLst>
      <p:ext uri="{BB962C8B-B14F-4D97-AF65-F5344CB8AC3E}">
        <p14:creationId xmlns:p14="http://schemas.microsoft.com/office/powerpoint/2010/main" val="159225192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438" y="1395413"/>
            <a:ext cx="6368123" cy="4232275"/>
          </a:xfrm>
        </p:spPr>
        <p:txBody>
          <a:bodyPr/>
          <a:lstStyle/>
          <a:p>
            <a:r>
              <a:rPr lang="fr-FR" dirty="0"/>
              <a:t>Common plant </a:t>
            </a:r>
            <a:r>
              <a:rPr lang="fr-FR" dirty="0" err="1"/>
              <a:t>pathogen</a:t>
            </a:r>
            <a:endParaRPr lang="fr-FR" dirty="0"/>
          </a:p>
          <a:p>
            <a:pPr>
              <a:spcBef>
                <a:spcPts val="1800"/>
              </a:spcBef>
            </a:pPr>
            <a:r>
              <a:rPr lang="fr-FR" dirty="0"/>
              <a:t> </a:t>
            </a:r>
            <a:r>
              <a:rPr lang="fr-FR" dirty="0" err="1"/>
              <a:t>Frequent</a:t>
            </a:r>
            <a:r>
              <a:rPr lang="fr-FR" dirty="0"/>
              <a:t> contaminant of </a:t>
            </a:r>
            <a:r>
              <a:rPr lang="fr-FR" dirty="0" err="1"/>
              <a:t>hospital</a:t>
            </a:r>
            <a:r>
              <a:rPr lang="fr-FR" dirty="0"/>
              <a:t> </a:t>
            </a:r>
            <a:r>
              <a:rPr lang="fr-FR" dirty="0" err="1"/>
              <a:t>environment</a:t>
            </a:r>
            <a:r>
              <a:rPr lang="fr-FR" dirty="0"/>
              <a:t>: Water, air</a:t>
            </a:r>
          </a:p>
          <a:p>
            <a:pPr lvl="1"/>
            <a:r>
              <a:rPr lang="fr-FR" dirty="0"/>
              <a:t> Can cause </a:t>
            </a:r>
            <a:r>
              <a:rPr lang="fr-FR" dirty="0" err="1"/>
              <a:t>hospital</a:t>
            </a:r>
            <a:r>
              <a:rPr lang="fr-FR" dirty="0"/>
              <a:t> </a:t>
            </a:r>
            <a:r>
              <a:rPr lang="fr-FR" dirty="0" err="1"/>
              <a:t>acquired</a:t>
            </a:r>
            <a:r>
              <a:rPr lang="fr-FR" dirty="0"/>
              <a:t> infection</a:t>
            </a:r>
          </a:p>
          <a:p>
            <a:pPr>
              <a:spcBef>
                <a:spcPts val="1800"/>
              </a:spcBef>
            </a:pPr>
            <a:r>
              <a:rPr lang="fr-FR" dirty="0"/>
              <a:t> 124 </a:t>
            </a:r>
            <a:r>
              <a:rPr lang="fr-FR" dirty="0" err="1"/>
              <a:t>pathogenic</a:t>
            </a:r>
            <a:r>
              <a:rPr lang="fr-FR" dirty="0"/>
              <a:t> </a:t>
            </a:r>
            <a:r>
              <a:rPr lang="fr-FR" dirty="0" err="1"/>
              <a:t>species</a:t>
            </a:r>
            <a:r>
              <a:rPr lang="fr-FR" dirty="0"/>
              <a:t>: </a:t>
            </a:r>
            <a:r>
              <a:rPr lang="fr-FR" i="1" dirty="0"/>
              <a:t>F. </a:t>
            </a:r>
            <a:r>
              <a:rPr lang="fr-FR" i="1" dirty="0" err="1"/>
              <a:t>solani</a:t>
            </a:r>
            <a:r>
              <a:rPr lang="fr-FR" i="1" dirty="0"/>
              <a:t> </a:t>
            </a:r>
            <a:r>
              <a:rPr lang="fr-FR" dirty="0"/>
              <a:t>the </a:t>
            </a:r>
            <a:r>
              <a:rPr lang="fr-FR" dirty="0" err="1"/>
              <a:t>most</a:t>
            </a:r>
            <a:r>
              <a:rPr lang="fr-FR" dirty="0"/>
              <a:t> </a:t>
            </a:r>
            <a:r>
              <a:rPr lang="fr-FR" dirty="0" err="1"/>
              <a:t>common</a:t>
            </a:r>
            <a:endParaRPr lang="fr-FR" dirty="0"/>
          </a:p>
          <a:p>
            <a:pPr>
              <a:spcBef>
                <a:spcPts val="1800"/>
              </a:spcBef>
            </a:pPr>
            <a:r>
              <a:rPr lang="fr-FR" dirty="0"/>
              <a:t> </a:t>
            </a:r>
            <a:r>
              <a:rPr lang="fr-FR" dirty="0" err="1"/>
              <a:t>Infrequent</a:t>
            </a:r>
            <a:r>
              <a:rPr lang="fr-FR" dirty="0"/>
              <a:t> </a:t>
            </a:r>
            <a:r>
              <a:rPr lang="fr-FR" dirty="0" err="1"/>
              <a:t>human</a:t>
            </a:r>
            <a:r>
              <a:rPr lang="fr-FR" dirty="0"/>
              <a:t> infection</a:t>
            </a:r>
          </a:p>
          <a:p>
            <a:pPr lvl="1"/>
            <a:r>
              <a:rPr lang="fr-FR" dirty="0" err="1"/>
              <a:t>Keratitis</a:t>
            </a:r>
            <a:r>
              <a:rPr lang="fr-FR" dirty="0"/>
              <a:t>, </a:t>
            </a:r>
            <a:r>
              <a:rPr lang="fr-FR" dirty="0" err="1"/>
              <a:t>onichomycosis</a:t>
            </a:r>
            <a:endParaRPr lang="fr-FR" dirty="0"/>
          </a:p>
          <a:p>
            <a:pPr lvl="1"/>
            <a:r>
              <a:rPr lang="fr-FR" dirty="0"/>
              <a:t>Invasive &amp; </a:t>
            </a:r>
            <a:r>
              <a:rPr lang="fr-FR" dirty="0" err="1"/>
              <a:t>disseminated</a:t>
            </a:r>
            <a:r>
              <a:rPr lang="fr-FR" dirty="0"/>
              <a:t> infection in </a:t>
            </a:r>
            <a:r>
              <a:rPr lang="fr-FR" dirty="0" err="1"/>
              <a:t>immunocompromised</a:t>
            </a:r>
            <a:r>
              <a:rPr lang="fr-FR" dirty="0"/>
              <a:t> </a:t>
            </a:r>
            <a:r>
              <a:rPr lang="fr-FR" dirty="0" err="1"/>
              <a:t>individuals</a:t>
            </a:r>
            <a:r>
              <a:rPr lang="fr-FR" dirty="0"/>
              <a:t>: </a:t>
            </a:r>
            <a:r>
              <a:rPr lang="fr-FR" dirty="0" err="1"/>
              <a:t>blood</a:t>
            </a:r>
            <a:r>
              <a:rPr lang="fr-FR" dirty="0"/>
              <a:t>, skin, </a:t>
            </a:r>
            <a:r>
              <a:rPr lang="fr-FR" dirty="0" err="1"/>
              <a:t>lung</a:t>
            </a:r>
            <a:endParaRPr lang="fr-FR" dirty="0"/>
          </a:p>
          <a:p>
            <a:pPr lvl="1"/>
            <a:r>
              <a:rPr lang="fr-FR" dirty="0"/>
              <a:t>75% </a:t>
            </a:r>
            <a:r>
              <a:rPr lang="fr-FR" dirty="0" err="1"/>
              <a:t>mortality</a:t>
            </a:r>
            <a:endParaRPr lang="fr-FR" dirty="0"/>
          </a:p>
          <a:p>
            <a:pPr>
              <a:spcBef>
                <a:spcPts val="1800"/>
              </a:spcBef>
            </a:pPr>
            <a:r>
              <a:rPr lang="fr-FR" dirty="0" err="1"/>
              <a:t>Before</a:t>
            </a:r>
            <a:r>
              <a:rPr lang="fr-FR" dirty="0"/>
              <a:t> Durango, 27 cases of CNS </a:t>
            </a:r>
            <a:r>
              <a:rPr lang="fr-FR" dirty="0" err="1"/>
              <a:t>involvement</a:t>
            </a:r>
            <a:r>
              <a:rPr lang="fr-FR" dirty="0"/>
              <a:t> (1963- 2023)</a:t>
            </a:r>
          </a:p>
          <a:p>
            <a:pPr lvl="1"/>
            <a:endParaRPr lang="fr-FR" dirty="0"/>
          </a:p>
        </p:txBody>
      </p:sp>
      <p:sp>
        <p:nvSpPr>
          <p:cNvPr id="8" name="Espace réservé du texte 7">
            <a:extLst>
              <a:ext uri="{FF2B5EF4-FFF2-40B4-BE49-F238E27FC236}">
                <a16:creationId xmlns:a16="http://schemas.microsoft.com/office/drawing/2014/main" id="{7A72BACC-CB52-7A55-E897-94A55949015F}"/>
              </a:ext>
            </a:extLst>
          </p:cNvPr>
          <p:cNvSpPr>
            <a:spLocks noGrp="1"/>
          </p:cNvSpPr>
          <p:nvPr>
            <p:ph type="body" sz="quarter" idx="19"/>
          </p:nvPr>
        </p:nvSpPr>
        <p:spPr/>
        <p:txBody>
          <a:bodyPr/>
          <a:lstStyle/>
          <a:p>
            <a:r>
              <a:rPr lang="fr-FR" dirty="0"/>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i="1" dirty="0"/>
              <a:t>Fusarium </a:t>
            </a:r>
            <a:r>
              <a:rPr lang="fr-FR" i="1" dirty="0" err="1"/>
              <a:t>spp</a:t>
            </a:r>
            <a:endParaRPr lang="fr-FR" i="1"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es-ES" dirty="0"/>
              <a:t>M. Fernanda GONZALEZ-LARA et al., ECCMID</a:t>
            </a:r>
            <a:r>
              <a:rPr lang="es-ES" baseline="30000" dirty="0"/>
              <a:t>®</a:t>
            </a:r>
            <a:r>
              <a:rPr lang="es-ES" dirty="0"/>
              <a:t> 2024, Session#SY077</a:t>
            </a:r>
          </a:p>
        </p:txBody>
      </p:sp>
      <p:grpSp>
        <p:nvGrpSpPr>
          <p:cNvPr id="30" name="Groupe 29">
            <a:extLst>
              <a:ext uri="{FF2B5EF4-FFF2-40B4-BE49-F238E27FC236}">
                <a16:creationId xmlns:a16="http://schemas.microsoft.com/office/drawing/2014/main" id="{0239B57C-875C-C9E1-2E6C-D4842F90949B}"/>
              </a:ext>
            </a:extLst>
          </p:cNvPr>
          <p:cNvGrpSpPr/>
          <p:nvPr/>
        </p:nvGrpSpPr>
        <p:grpSpPr>
          <a:xfrm>
            <a:off x="7213784" y="1004135"/>
            <a:ext cx="4851399" cy="4723943"/>
            <a:chOff x="7213784" y="1004135"/>
            <a:chExt cx="4851399" cy="4723943"/>
          </a:xfrm>
        </p:grpSpPr>
        <p:pic>
          <p:nvPicPr>
            <p:cNvPr id="13" name="Image 12" descr="Une image contenant texte, capture d’écran, cercle&#10;&#10;Description générée automatiquement">
              <a:extLst>
                <a:ext uri="{FF2B5EF4-FFF2-40B4-BE49-F238E27FC236}">
                  <a16:creationId xmlns:a16="http://schemas.microsoft.com/office/drawing/2014/main" id="{62054A64-2954-3578-7925-905FFA78A5E3}"/>
                </a:ext>
              </a:extLst>
            </p:cNvPr>
            <p:cNvPicPr>
              <a:picLocks noChangeAspect="1"/>
            </p:cNvPicPr>
            <p:nvPr/>
          </p:nvPicPr>
          <p:blipFill rotWithShape="1">
            <a:blip r:embed="rId2">
              <a:extLst>
                <a:ext uri="{28A0092B-C50C-407E-A947-70E740481C1C}">
                  <a14:useLocalDpi xmlns:a14="http://schemas.microsoft.com/office/drawing/2010/main" val="0"/>
                </a:ext>
              </a:extLst>
            </a:blip>
            <a:srcRect r="-1675"/>
            <a:stretch/>
          </p:blipFill>
          <p:spPr>
            <a:xfrm>
              <a:off x="7213784" y="1004135"/>
              <a:ext cx="4851399" cy="4723943"/>
            </a:xfrm>
            <a:prstGeom prst="rect">
              <a:avLst/>
            </a:prstGeom>
          </p:spPr>
        </p:pic>
        <p:pic>
          <p:nvPicPr>
            <p:cNvPr id="29" name="Image 28" descr="Une image contenant texte, capture d’écran, cercle&#10;&#10;Description générée automatiquement">
              <a:extLst>
                <a:ext uri="{FF2B5EF4-FFF2-40B4-BE49-F238E27FC236}">
                  <a16:creationId xmlns:a16="http://schemas.microsoft.com/office/drawing/2014/main" id="{B1C44411-0E07-30B5-6655-C80B301D0026}"/>
                </a:ext>
              </a:extLst>
            </p:cNvPr>
            <p:cNvPicPr>
              <a:picLocks noChangeAspect="1"/>
            </p:cNvPicPr>
            <p:nvPr/>
          </p:nvPicPr>
          <p:blipFill rotWithShape="1">
            <a:blip r:embed="rId2">
              <a:extLst>
                <a:ext uri="{28A0092B-C50C-407E-A947-70E740481C1C}">
                  <a14:useLocalDpi xmlns:a14="http://schemas.microsoft.com/office/drawing/2010/main" val="0"/>
                </a:ext>
              </a:extLst>
            </a:blip>
            <a:srcRect l="24421" t="82131" r="69324" b="9552"/>
            <a:stretch/>
          </p:blipFill>
          <p:spPr>
            <a:xfrm>
              <a:off x="8620126" y="4883941"/>
              <a:ext cx="298450" cy="392909"/>
            </a:xfrm>
            <a:prstGeom prst="rect">
              <a:avLst/>
            </a:prstGeom>
          </p:spPr>
        </p:pic>
        <p:sp>
          <p:nvSpPr>
            <p:cNvPr id="17" name="ZoneTexte 16">
              <a:extLst>
                <a:ext uri="{FF2B5EF4-FFF2-40B4-BE49-F238E27FC236}">
                  <a16:creationId xmlns:a16="http://schemas.microsoft.com/office/drawing/2014/main" id="{D719F631-1EC7-F593-8C84-6049CC88A5EB}"/>
                </a:ext>
              </a:extLst>
            </p:cNvPr>
            <p:cNvSpPr txBox="1"/>
            <p:nvPr/>
          </p:nvSpPr>
          <p:spPr>
            <a:xfrm>
              <a:off x="8769351" y="1574426"/>
              <a:ext cx="533400" cy="205184"/>
            </a:xfrm>
            <a:prstGeom prst="rect">
              <a:avLst/>
            </a:prstGeom>
            <a:solidFill>
              <a:srgbClr val="A9E1E8"/>
            </a:solidFill>
          </p:spPr>
          <p:txBody>
            <a:bodyPr wrap="square" lIns="0" tIns="0" rIns="0" bIns="0">
              <a:spAutoFit/>
            </a:bodyPr>
            <a:lstStyle/>
            <a:p>
              <a:pPr>
                <a:lnSpc>
                  <a:spcPts val="8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Crop residues</a:t>
              </a:r>
            </a:p>
          </p:txBody>
        </p:sp>
        <p:sp>
          <p:nvSpPr>
            <p:cNvPr id="18" name="ZoneTexte 17">
              <a:extLst>
                <a:ext uri="{FF2B5EF4-FFF2-40B4-BE49-F238E27FC236}">
                  <a16:creationId xmlns:a16="http://schemas.microsoft.com/office/drawing/2014/main" id="{F5DC05A6-A2F2-90E6-DDF2-350173B7F52E}"/>
                </a:ext>
              </a:extLst>
            </p:cNvPr>
            <p:cNvSpPr txBox="1"/>
            <p:nvPr/>
          </p:nvSpPr>
          <p:spPr>
            <a:xfrm>
              <a:off x="7976497" y="3619126"/>
              <a:ext cx="533400" cy="205184"/>
            </a:xfrm>
            <a:prstGeom prst="rect">
              <a:avLst/>
            </a:prstGeom>
            <a:solidFill>
              <a:srgbClr val="A9E1E8"/>
            </a:solidFill>
          </p:spPr>
          <p:txBody>
            <a:bodyPr wrap="square" lIns="0" tIns="0" rIns="0" bIns="0">
              <a:spAutoFit/>
            </a:bodyPr>
            <a:lstStyle/>
            <a:p>
              <a:pPr>
                <a:lnSpc>
                  <a:spcPts val="8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Seedling blight</a:t>
              </a:r>
            </a:p>
          </p:txBody>
        </p:sp>
        <p:sp>
          <p:nvSpPr>
            <p:cNvPr id="20" name="ZoneTexte 19">
              <a:extLst>
                <a:ext uri="{FF2B5EF4-FFF2-40B4-BE49-F238E27FC236}">
                  <a16:creationId xmlns:a16="http://schemas.microsoft.com/office/drawing/2014/main" id="{69A4F536-501F-CC2C-15D0-FE0079A49AFB}"/>
                </a:ext>
              </a:extLst>
            </p:cNvPr>
            <p:cNvSpPr txBox="1"/>
            <p:nvPr/>
          </p:nvSpPr>
          <p:spPr>
            <a:xfrm>
              <a:off x="9817549" y="3893637"/>
              <a:ext cx="545652" cy="205184"/>
            </a:xfrm>
            <a:prstGeom prst="rect">
              <a:avLst/>
            </a:prstGeom>
            <a:solidFill>
              <a:srgbClr val="A9E1E8"/>
            </a:solidFill>
          </p:spPr>
          <p:txBody>
            <a:bodyPr wrap="square" lIns="0" tIns="0" rIns="0" bIns="0">
              <a:spAutoFit/>
            </a:bodyPr>
            <a:lstStyle/>
            <a:p>
              <a:pPr>
                <a:lnSpc>
                  <a:spcPts val="8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Fusarium head blight</a:t>
              </a:r>
            </a:p>
          </p:txBody>
        </p:sp>
        <p:sp>
          <p:nvSpPr>
            <p:cNvPr id="21" name="ZoneTexte 20">
              <a:extLst>
                <a:ext uri="{FF2B5EF4-FFF2-40B4-BE49-F238E27FC236}">
                  <a16:creationId xmlns:a16="http://schemas.microsoft.com/office/drawing/2014/main" id="{8AE61C6D-4892-488B-2231-61F67E65F36B}"/>
                </a:ext>
              </a:extLst>
            </p:cNvPr>
            <p:cNvSpPr txBox="1"/>
            <p:nvPr/>
          </p:nvSpPr>
          <p:spPr>
            <a:xfrm>
              <a:off x="10439849" y="3962672"/>
              <a:ext cx="418651" cy="205184"/>
            </a:xfrm>
            <a:prstGeom prst="rect">
              <a:avLst/>
            </a:prstGeom>
            <a:solidFill>
              <a:srgbClr val="A9E1E8"/>
            </a:solidFill>
          </p:spPr>
          <p:txBody>
            <a:bodyPr wrap="square" lIns="0" tIns="0" rIns="0" bIns="0">
              <a:spAutoFit/>
            </a:bodyPr>
            <a:lstStyle/>
            <a:p>
              <a:pPr>
                <a:lnSpc>
                  <a:spcPts val="8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Splash dispersal</a:t>
              </a:r>
            </a:p>
          </p:txBody>
        </p:sp>
        <p:sp>
          <p:nvSpPr>
            <p:cNvPr id="22" name="ZoneTexte 21">
              <a:extLst>
                <a:ext uri="{FF2B5EF4-FFF2-40B4-BE49-F238E27FC236}">
                  <a16:creationId xmlns:a16="http://schemas.microsoft.com/office/drawing/2014/main" id="{8154040C-F265-8DD0-EFF0-A6C27EEC3582}"/>
                </a:ext>
              </a:extLst>
            </p:cNvPr>
            <p:cNvSpPr txBox="1"/>
            <p:nvPr/>
          </p:nvSpPr>
          <p:spPr>
            <a:xfrm>
              <a:off x="11002962" y="3674442"/>
              <a:ext cx="533400" cy="205184"/>
            </a:xfrm>
            <a:prstGeom prst="rect">
              <a:avLst/>
            </a:prstGeom>
            <a:solidFill>
              <a:srgbClr val="A9E1E8"/>
            </a:solidFill>
          </p:spPr>
          <p:txBody>
            <a:bodyPr wrap="square" lIns="0" tIns="0" rIns="0" bIns="0">
              <a:spAutoFit/>
            </a:bodyPr>
            <a:lstStyle/>
            <a:p>
              <a:pPr>
                <a:lnSpc>
                  <a:spcPts val="8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Macro-conidial</a:t>
              </a:r>
            </a:p>
          </p:txBody>
        </p:sp>
        <p:sp>
          <p:nvSpPr>
            <p:cNvPr id="23" name="ZoneTexte 22">
              <a:extLst>
                <a:ext uri="{FF2B5EF4-FFF2-40B4-BE49-F238E27FC236}">
                  <a16:creationId xmlns:a16="http://schemas.microsoft.com/office/drawing/2014/main" id="{6DCD5927-D4A7-67B0-4A41-C9146839B964}"/>
                </a:ext>
              </a:extLst>
            </p:cNvPr>
            <p:cNvSpPr txBox="1"/>
            <p:nvPr/>
          </p:nvSpPr>
          <p:spPr>
            <a:xfrm>
              <a:off x="10652121" y="2921698"/>
              <a:ext cx="622301" cy="205184"/>
            </a:xfrm>
            <a:prstGeom prst="rect">
              <a:avLst/>
            </a:prstGeom>
            <a:solidFill>
              <a:srgbClr val="A9E1E8"/>
            </a:solidFill>
          </p:spPr>
          <p:txBody>
            <a:bodyPr wrap="square" lIns="0" tIns="0" rIns="0" bIns="0">
              <a:spAutoFit/>
            </a:bodyPr>
            <a:lstStyle/>
            <a:p>
              <a:pPr>
                <a:lnSpc>
                  <a:spcPts val="8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Airborne ascospores</a:t>
              </a:r>
            </a:p>
          </p:txBody>
        </p:sp>
        <p:sp>
          <p:nvSpPr>
            <p:cNvPr id="24" name="ZoneTexte 23">
              <a:extLst>
                <a:ext uri="{FF2B5EF4-FFF2-40B4-BE49-F238E27FC236}">
                  <a16:creationId xmlns:a16="http://schemas.microsoft.com/office/drawing/2014/main" id="{22C298E9-F7CD-D11F-02AB-F0F0B46EDC8C}"/>
                </a:ext>
              </a:extLst>
            </p:cNvPr>
            <p:cNvSpPr txBox="1"/>
            <p:nvPr/>
          </p:nvSpPr>
          <p:spPr>
            <a:xfrm>
              <a:off x="10858500" y="1906013"/>
              <a:ext cx="622301" cy="205184"/>
            </a:xfrm>
            <a:custGeom>
              <a:avLst/>
              <a:gdLst>
                <a:gd name="connsiteX0" fmla="*/ 0 w 533400"/>
                <a:gd name="connsiteY0" fmla="*/ 0 h 256480"/>
                <a:gd name="connsiteX1" fmla="*/ 533400 w 533400"/>
                <a:gd name="connsiteY1" fmla="*/ 0 h 256480"/>
                <a:gd name="connsiteX2" fmla="*/ 533400 w 533400"/>
                <a:gd name="connsiteY2" fmla="*/ 256480 h 256480"/>
                <a:gd name="connsiteX3" fmla="*/ 0 w 533400"/>
                <a:gd name="connsiteY3" fmla="*/ 256480 h 256480"/>
                <a:gd name="connsiteX4" fmla="*/ 0 w 533400"/>
                <a:gd name="connsiteY4" fmla="*/ 0 h 256480"/>
                <a:gd name="connsiteX0" fmla="*/ 0 w 533400"/>
                <a:gd name="connsiteY0" fmla="*/ 0 h 256480"/>
                <a:gd name="connsiteX1" fmla="*/ 431800 w 533400"/>
                <a:gd name="connsiteY1" fmla="*/ 12700 h 256480"/>
                <a:gd name="connsiteX2" fmla="*/ 533400 w 533400"/>
                <a:gd name="connsiteY2" fmla="*/ 256480 h 256480"/>
                <a:gd name="connsiteX3" fmla="*/ 0 w 533400"/>
                <a:gd name="connsiteY3" fmla="*/ 256480 h 256480"/>
                <a:gd name="connsiteX4" fmla="*/ 0 w 533400"/>
                <a:gd name="connsiteY4" fmla="*/ 0 h 25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256480">
                  <a:moveTo>
                    <a:pt x="0" y="0"/>
                  </a:moveTo>
                  <a:lnTo>
                    <a:pt x="431800" y="12700"/>
                  </a:lnTo>
                  <a:lnTo>
                    <a:pt x="533400" y="256480"/>
                  </a:lnTo>
                  <a:lnTo>
                    <a:pt x="0" y="256480"/>
                  </a:lnTo>
                  <a:lnTo>
                    <a:pt x="0" y="0"/>
                  </a:lnTo>
                  <a:close/>
                </a:path>
              </a:pathLst>
            </a:custGeom>
            <a:solidFill>
              <a:srgbClr val="A9E1E8"/>
            </a:solidFill>
          </p:spPr>
          <p:txBody>
            <a:bodyPr wrap="square" lIns="0" tIns="0" rIns="0" bIns="0">
              <a:spAutoFit/>
            </a:bodyPr>
            <a:lstStyle/>
            <a:p>
              <a:pPr>
                <a:lnSpc>
                  <a:spcPts val="800"/>
                </a:lnSpc>
                <a:spcAft>
                  <a:spcPts val="800"/>
                </a:spcAft>
              </a:pPr>
              <a:r>
                <a:rPr lang="fr-FR" sz="800" kern="100" dirty="0" err="1">
                  <a:effectLst/>
                  <a:latin typeface="Arial" panose="020B0604020202020204" pitchFamily="34" charset="0"/>
                  <a:ea typeface="Aptos" panose="020B0004020202020204" pitchFamily="34" charset="0"/>
                  <a:cs typeface="Arial" panose="020B0604020202020204" pitchFamily="34" charset="0"/>
                </a:rPr>
                <a:t>Landscape</a:t>
              </a:r>
              <a:r>
                <a:rPr lang="fr-FR" sz="800" kern="100" dirty="0">
                  <a:effectLst/>
                  <a:latin typeface="Arial" panose="020B0604020202020204" pitchFamily="34" charset="0"/>
                  <a:ea typeface="Aptos" panose="020B0004020202020204" pitchFamily="34" charset="0"/>
                  <a:cs typeface="Arial" panose="020B0604020202020204" pitchFamily="34" charset="0"/>
                </a:rPr>
                <a:t> </a:t>
              </a:r>
              <a:r>
                <a:rPr lang="fr-FR" sz="800" kern="100" dirty="0" err="1">
                  <a:effectLst/>
                  <a:latin typeface="Arial" panose="020B0604020202020204" pitchFamily="34" charset="0"/>
                  <a:ea typeface="Aptos" panose="020B0004020202020204" pitchFamily="34" charset="0"/>
                  <a:cs typeface="Arial" panose="020B0604020202020204" pitchFamily="34" charset="0"/>
                </a:rPr>
                <a:t>level</a:t>
              </a:r>
              <a:endParaRPr lang="fr-FR" sz="8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25" name="ZoneTexte 24">
              <a:extLst>
                <a:ext uri="{FF2B5EF4-FFF2-40B4-BE49-F238E27FC236}">
                  <a16:creationId xmlns:a16="http://schemas.microsoft.com/office/drawing/2014/main" id="{9B335EEB-9822-350E-2F0B-FB3C19228CE2}"/>
                </a:ext>
              </a:extLst>
            </p:cNvPr>
            <p:cNvSpPr txBox="1"/>
            <p:nvPr/>
          </p:nvSpPr>
          <p:spPr>
            <a:xfrm>
              <a:off x="9303118" y="2614914"/>
              <a:ext cx="647510" cy="205184"/>
            </a:xfrm>
            <a:prstGeom prst="rect">
              <a:avLst/>
            </a:prstGeom>
            <a:solidFill>
              <a:srgbClr val="FDFFFF"/>
            </a:solidFill>
          </p:spPr>
          <p:txBody>
            <a:bodyPr wrap="square" lIns="0" tIns="0" rIns="0" bIns="0">
              <a:noAutofit/>
            </a:bodyPr>
            <a:lstStyle/>
            <a:p>
              <a:pPr algn="ctr">
                <a:lnSpc>
                  <a:spcPts val="700"/>
                </a:lnSpc>
                <a:spcAft>
                  <a:spcPts val="800"/>
                </a:spcAft>
              </a:pPr>
              <a:r>
                <a:rPr lang="fr-FR" sz="800" kern="100">
                  <a:effectLst/>
                  <a:latin typeface="Arial" panose="020B0604020202020204" pitchFamily="34" charset="0"/>
                  <a:ea typeface="Aptos" panose="020B0004020202020204" pitchFamily="34" charset="0"/>
                  <a:cs typeface="Arial" panose="020B0604020202020204" pitchFamily="34" charset="0"/>
                </a:rPr>
                <a:t>Plant and soil microbiome</a:t>
              </a:r>
            </a:p>
          </p:txBody>
        </p:sp>
        <p:sp>
          <p:nvSpPr>
            <p:cNvPr id="26" name="ZoneTexte 25">
              <a:extLst>
                <a:ext uri="{FF2B5EF4-FFF2-40B4-BE49-F238E27FC236}">
                  <a16:creationId xmlns:a16="http://schemas.microsoft.com/office/drawing/2014/main" id="{28B2858F-16CC-4A3A-ABDC-E84972A499D5}"/>
                </a:ext>
              </a:extLst>
            </p:cNvPr>
            <p:cNvSpPr txBox="1"/>
            <p:nvPr/>
          </p:nvSpPr>
          <p:spPr>
            <a:xfrm>
              <a:off x="9369794" y="4461668"/>
              <a:ext cx="317132" cy="205184"/>
            </a:xfrm>
            <a:prstGeom prst="rect">
              <a:avLst/>
            </a:prstGeom>
            <a:solidFill>
              <a:srgbClr val="4B5520"/>
            </a:solidFill>
          </p:spPr>
          <p:txBody>
            <a:bodyPr wrap="square" lIns="0" tIns="0" rIns="0" bIns="0" anchor="ctr">
              <a:noAutofit/>
            </a:bodyPr>
            <a:lstStyle/>
            <a:p>
              <a:pPr>
                <a:lnSpc>
                  <a:spcPts val="700"/>
                </a:lnSpc>
                <a:spcAft>
                  <a:spcPts val="800"/>
                </a:spcAft>
              </a:pPr>
              <a:r>
                <a:rPr lang="fr-FR" sz="800" kern="100">
                  <a:solidFill>
                    <a:schemeClr val="bg1"/>
                  </a:solidFill>
                  <a:effectLst/>
                  <a:latin typeface="Arial" panose="020B0604020202020204" pitchFamily="34" charset="0"/>
                  <a:ea typeface="Aptos" panose="020B0004020202020204" pitchFamily="34" charset="0"/>
                  <a:cs typeface="Arial" panose="020B0604020202020204" pitchFamily="34" charset="0"/>
                </a:rPr>
                <a:t>Crown rot</a:t>
              </a:r>
            </a:p>
          </p:txBody>
        </p:sp>
        <p:sp>
          <p:nvSpPr>
            <p:cNvPr id="27" name="ZoneTexte 26">
              <a:extLst>
                <a:ext uri="{FF2B5EF4-FFF2-40B4-BE49-F238E27FC236}">
                  <a16:creationId xmlns:a16="http://schemas.microsoft.com/office/drawing/2014/main" id="{693BBC10-ECCC-DA27-71C6-3E2FF542F712}"/>
                </a:ext>
              </a:extLst>
            </p:cNvPr>
            <p:cNvSpPr txBox="1"/>
            <p:nvPr/>
          </p:nvSpPr>
          <p:spPr>
            <a:xfrm>
              <a:off x="8682221" y="4883941"/>
              <a:ext cx="238550" cy="302421"/>
            </a:xfrm>
            <a:prstGeom prst="rect">
              <a:avLst/>
            </a:prstGeom>
            <a:noFill/>
          </p:spPr>
          <p:txBody>
            <a:bodyPr wrap="square" lIns="0" tIns="0" rIns="0" bIns="0" anchor="ctr">
              <a:noAutofit/>
            </a:bodyPr>
            <a:lstStyle/>
            <a:p>
              <a:pPr>
                <a:lnSpc>
                  <a:spcPts val="700"/>
                </a:lnSpc>
                <a:spcAft>
                  <a:spcPts val="800"/>
                </a:spcAft>
              </a:pPr>
              <a:r>
                <a:rPr lang="fr-FR" sz="800" kern="100">
                  <a:solidFill>
                    <a:schemeClr val="bg1"/>
                  </a:solidFill>
                  <a:effectLst/>
                  <a:latin typeface="Arial" panose="020B0604020202020204" pitchFamily="34" charset="0"/>
                  <a:ea typeface="Aptos" panose="020B0004020202020204" pitchFamily="34" charset="0"/>
                  <a:cs typeface="Arial" panose="020B0604020202020204" pitchFamily="34" charset="0"/>
                </a:rPr>
                <a:t>Root</a:t>
              </a:r>
              <a:br>
                <a:rPr lang="fr-FR" sz="800" kern="100">
                  <a:solidFill>
                    <a:schemeClr val="bg1"/>
                  </a:solidFill>
                  <a:effectLst/>
                  <a:latin typeface="Arial" panose="020B0604020202020204" pitchFamily="34" charset="0"/>
                  <a:ea typeface="Aptos" panose="020B0004020202020204" pitchFamily="34" charset="0"/>
                  <a:cs typeface="Arial" panose="020B0604020202020204" pitchFamily="34" charset="0"/>
                </a:rPr>
              </a:br>
              <a:r>
                <a:rPr lang="fr-FR" sz="800" kern="100">
                  <a:solidFill>
                    <a:schemeClr val="bg1"/>
                  </a:solidFill>
                  <a:effectLst/>
                  <a:latin typeface="Arial" panose="020B0604020202020204" pitchFamily="34" charset="0"/>
                  <a:ea typeface="Aptos" panose="020B0004020202020204" pitchFamily="34" charset="0"/>
                  <a:cs typeface="Arial" panose="020B0604020202020204" pitchFamily="34" charset="0"/>
                </a:rPr>
                <a:t>rot</a:t>
              </a:r>
            </a:p>
          </p:txBody>
        </p:sp>
        <p:sp>
          <p:nvSpPr>
            <p:cNvPr id="28" name="ZoneTexte 27">
              <a:extLst>
                <a:ext uri="{FF2B5EF4-FFF2-40B4-BE49-F238E27FC236}">
                  <a16:creationId xmlns:a16="http://schemas.microsoft.com/office/drawing/2014/main" id="{63896191-1F5D-5C36-9311-DDD3E181E0FD}"/>
                </a:ext>
              </a:extLst>
            </p:cNvPr>
            <p:cNvSpPr txBox="1"/>
            <p:nvPr/>
          </p:nvSpPr>
          <p:spPr>
            <a:xfrm>
              <a:off x="10934700" y="4423568"/>
              <a:ext cx="488528" cy="86296"/>
            </a:xfrm>
            <a:prstGeom prst="rect">
              <a:avLst/>
            </a:prstGeom>
            <a:solidFill>
              <a:srgbClr val="413417"/>
            </a:solidFill>
          </p:spPr>
          <p:txBody>
            <a:bodyPr wrap="square" lIns="0" tIns="0" rIns="0" bIns="0" anchor="ctr">
              <a:noAutofit/>
            </a:bodyPr>
            <a:lstStyle/>
            <a:p>
              <a:pPr>
                <a:lnSpc>
                  <a:spcPts val="700"/>
                </a:lnSpc>
                <a:spcAft>
                  <a:spcPts val="800"/>
                </a:spcAft>
              </a:pPr>
              <a:r>
                <a:rPr lang="fr-FR" sz="800" kern="100">
                  <a:solidFill>
                    <a:schemeClr val="bg1"/>
                  </a:solidFill>
                  <a:effectLst/>
                  <a:latin typeface="Arial" panose="020B0604020202020204" pitchFamily="34" charset="0"/>
                  <a:ea typeface="Aptos" panose="020B0004020202020204" pitchFamily="34" charset="0"/>
                  <a:cs typeface="Arial" panose="020B0604020202020204" pitchFamily="34" charset="0"/>
                </a:rPr>
                <a:t>Perithecial</a:t>
              </a:r>
            </a:p>
          </p:txBody>
        </p:sp>
      </p:grpSp>
      <p:sp>
        <p:nvSpPr>
          <p:cNvPr id="3" name="Espace réservé du texte 15">
            <a:extLst>
              <a:ext uri="{FF2B5EF4-FFF2-40B4-BE49-F238E27FC236}">
                <a16:creationId xmlns:a16="http://schemas.microsoft.com/office/drawing/2014/main" id="{AE078F78-009B-24E5-B0A8-292A624921DF}"/>
              </a:ext>
            </a:extLst>
          </p:cNvPr>
          <p:cNvSpPr txBox="1">
            <a:spLocks/>
          </p:cNvSpPr>
          <p:nvPr/>
        </p:nvSpPr>
        <p:spPr>
          <a:xfrm>
            <a:off x="960438" y="583455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err="1"/>
              <a:t>Hoenigl</a:t>
            </a:r>
            <a:r>
              <a:rPr lang="fr-FR" dirty="0"/>
              <a:t> M. </a:t>
            </a:r>
            <a:r>
              <a:rPr lang="fr-FR" dirty="0" err="1"/>
              <a:t>Mycopathologia</a:t>
            </a:r>
            <a:r>
              <a:rPr lang="fr-FR" dirty="0"/>
              <a:t> 2023, 188:973. </a:t>
            </a:r>
            <a:r>
              <a:rPr lang="fr-FR" dirty="0" err="1"/>
              <a:t>Annaisie</a:t>
            </a:r>
            <a:r>
              <a:rPr lang="fr-FR" dirty="0"/>
              <a:t> EJ. Clin Infect Dis. 2001;33:1871. </a:t>
            </a:r>
            <a:r>
              <a:rPr lang="fr-FR" dirty="0" err="1"/>
              <a:t>Nucci</a:t>
            </a:r>
            <a:r>
              <a:rPr lang="fr-FR" dirty="0"/>
              <a:t> M. Clin </a:t>
            </a:r>
            <a:r>
              <a:rPr lang="fr-FR" dirty="0" err="1"/>
              <a:t>Microbiol</a:t>
            </a:r>
            <a:r>
              <a:rPr lang="fr-FR" dirty="0"/>
              <a:t> </a:t>
            </a:r>
            <a:r>
              <a:rPr lang="fr-FR" dirty="0" err="1"/>
              <a:t>Rev</a:t>
            </a:r>
            <a:r>
              <a:rPr lang="fr-FR" dirty="0"/>
              <a:t>. 2007</a:t>
            </a:r>
          </a:p>
        </p:txBody>
      </p:sp>
    </p:spTree>
    <p:extLst>
      <p:ext uri="{BB962C8B-B14F-4D97-AF65-F5344CB8AC3E}">
        <p14:creationId xmlns:p14="http://schemas.microsoft.com/office/powerpoint/2010/main" val="425842203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lèche : bas 27">
            <a:extLst>
              <a:ext uri="{FF2B5EF4-FFF2-40B4-BE49-F238E27FC236}">
                <a16:creationId xmlns:a16="http://schemas.microsoft.com/office/drawing/2014/main" id="{8861EE13-10E5-B5F7-F41C-6171254D03C6}"/>
              </a:ext>
            </a:extLst>
          </p:cNvPr>
          <p:cNvSpPr/>
          <p:nvPr/>
        </p:nvSpPr>
        <p:spPr>
          <a:xfrm>
            <a:off x="1836558" y="1547042"/>
            <a:ext cx="262507" cy="3878848"/>
          </a:xfrm>
          <a:prstGeom prst="downArrow">
            <a:avLst/>
          </a:prstGeom>
          <a:solidFill>
            <a:srgbClr val="DDCD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Flèche : bas 49">
            <a:extLst>
              <a:ext uri="{FF2B5EF4-FFF2-40B4-BE49-F238E27FC236}">
                <a16:creationId xmlns:a16="http://schemas.microsoft.com/office/drawing/2014/main" id="{637BEBFE-8AD6-C5B0-1A77-E4D318125587}"/>
              </a:ext>
            </a:extLst>
          </p:cNvPr>
          <p:cNvSpPr/>
          <p:nvPr/>
        </p:nvSpPr>
        <p:spPr>
          <a:xfrm>
            <a:off x="10067063" y="4889032"/>
            <a:ext cx="228206" cy="560531"/>
          </a:xfrm>
          <a:prstGeom prst="downArrow">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Espace réservé du texte 7">
            <a:extLst>
              <a:ext uri="{FF2B5EF4-FFF2-40B4-BE49-F238E27FC236}">
                <a16:creationId xmlns:a16="http://schemas.microsoft.com/office/drawing/2014/main" id="{E4FC9734-442D-878D-3D07-BF64A69D1A13}"/>
              </a:ext>
            </a:extLst>
          </p:cNvPr>
          <p:cNvSpPr>
            <a:spLocks noGrp="1"/>
          </p:cNvSpPr>
          <p:nvPr>
            <p:ph type="body" sz="quarter" idx="18"/>
          </p:nvPr>
        </p:nvSpPr>
        <p:spPr>
          <a:xfrm>
            <a:off x="1163210" y="149036"/>
            <a:ext cx="10863690" cy="682909"/>
          </a:xfrm>
          <a:prstGeom prst="roundRect">
            <a:avLst/>
          </a:prstGeom>
          <a:solidFill>
            <a:schemeClr val="bg1">
              <a:lumMod val="95000"/>
            </a:schemeClr>
          </a:solidFill>
        </p:spPr>
        <p:txBody>
          <a:bodyPr/>
          <a:lstStyle/>
          <a:p>
            <a:pPr algn="ctr">
              <a:lnSpc>
                <a:spcPct val="85000"/>
              </a:lnSpc>
              <a:spcBef>
                <a:spcPct val="0"/>
              </a:spcBef>
            </a:pPr>
            <a:r>
              <a:rPr lang="fr-FR" sz="1600" dirty="0">
                <a:ea typeface="+mj-ea"/>
              </a:rPr>
              <a:t>Initial Evaluation: </a:t>
            </a:r>
            <a:r>
              <a:rPr lang="fr-FR" sz="1600" b="0" dirty="0" err="1">
                <a:ea typeface="+mj-ea"/>
              </a:rPr>
              <a:t>Detailed</a:t>
            </a:r>
            <a:r>
              <a:rPr lang="fr-FR" sz="1600" b="0" dirty="0">
                <a:ea typeface="+mj-ea"/>
              </a:rPr>
              <a:t> </a:t>
            </a:r>
            <a:r>
              <a:rPr lang="fr-FR" sz="1600" b="0" dirty="0" err="1">
                <a:ea typeface="+mj-ea"/>
              </a:rPr>
              <a:t>history</a:t>
            </a:r>
            <a:r>
              <a:rPr lang="fr-FR" sz="1600" b="0" dirty="0">
                <a:ea typeface="+mj-ea"/>
              </a:rPr>
              <a:t> of </a:t>
            </a:r>
            <a:r>
              <a:rPr lang="fr-FR" sz="1600" b="0" dirty="0" err="1">
                <a:ea typeface="+mj-ea"/>
              </a:rPr>
              <a:t>illness</a:t>
            </a:r>
            <a:r>
              <a:rPr lang="fr-FR" sz="1600" b="0" dirty="0">
                <a:ea typeface="+mj-ea"/>
              </a:rPr>
              <a:t>, </a:t>
            </a:r>
            <a:r>
              <a:rPr lang="fr-FR" sz="1600" b="0" dirty="0" err="1">
                <a:ea typeface="+mj-ea"/>
              </a:rPr>
              <a:t>medical</a:t>
            </a:r>
            <a:r>
              <a:rPr lang="fr-FR" sz="1600" b="0" dirty="0">
                <a:ea typeface="+mj-ea"/>
              </a:rPr>
              <a:t> </a:t>
            </a:r>
            <a:r>
              <a:rPr lang="fr-FR" sz="1600" b="0" dirty="0" err="1">
                <a:ea typeface="+mj-ea"/>
              </a:rPr>
              <a:t>history</a:t>
            </a:r>
            <a:r>
              <a:rPr lang="fr-FR" sz="1600" b="0" dirty="0">
                <a:ea typeface="+mj-ea"/>
              </a:rPr>
              <a:t>, </a:t>
            </a:r>
            <a:r>
              <a:rPr lang="fr-FR" sz="1600" b="0" dirty="0" err="1">
                <a:ea typeface="+mj-ea"/>
              </a:rPr>
              <a:t>physical</a:t>
            </a:r>
            <a:r>
              <a:rPr lang="fr-FR" sz="1600" b="0" dirty="0">
                <a:ea typeface="+mj-ea"/>
              </a:rPr>
              <a:t> exam, follow-up blood cultures </a:t>
            </a:r>
            <a:br>
              <a:rPr lang="fr-FR" sz="1600" b="0" dirty="0">
                <a:ea typeface="+mj-ea"/>
              </a:rPr>
            </a:br>
            <a:r>
              <a:rPr lang="fr-FR" sz="1600" b="0" dirty="0">
                <a:ea typeface="+mj-ea"/>
              </a:rPr>
              <a:t>(</a:t>
            </a:r>
            <a:r>
              <a:rPr lang="fr-FR" sz="1600" b="0" dirty="0" err="1">
                <a:ea typeface="+mj-ea"/>
              </a:rPr>
              <a:t>drawn</a:t>
            </a:r>
            <a:r>
              <a:rPr lang="fr-FR" sz="1600" b="0" dirty="0">
                <a:ea typeface="+mj-ea"/>
              </a:rPr>
              <a:t> 24-48hrs </a:t>
            </a:r>
            <a:r>
              <a:rPr lang="fr-FR" sz="1600" b="0" dirty="0" err="1">
                <a:ea typeface="+mj-ea"/>
              </a:rPr>
              <a:t>after</a:t>
            </a:r>
            <a:r>
              <a:rPr lang="fr-FR" sz="1600" b="0" dirty="0">
                <a:ea typeface="+mj-ea"/>
              </a:rPr>
              <a:t> start of </a:t>
            </a:r>
            <a:r>
              <a:rPr lang="fr-FR" sz="1600" b="0" dirty="0" err="1">
                <a:ea typeface="+mj-ea"/>
              </a:rPr>
              <a:t>antibiotic</a:t>
            </a:r>
            <a:r>
              <a:rPr lang="fr-FR" sz="1600" b="0" dirty="0">
                <a:ea typeface="+mj-ea"/>
              </a:rPr>
              <a:t> </a:t>
            </a:r>
            <a:r>
              <a:rPr lang="fr-FR" sz="1600" b="0" dirty="0" err="1">
                <a:ea typeface="+mj-ea"/>
              </a:rPr>
              <a:t>therapy</a:t>
            </a:r>
            <a:r>
              <a:rPr lang="fr-FR" sz="1600" b="0" dirty="0">
                <a:ea typeface="+mj-ea"/>
              </a:rPr>
              <a:t>), central line </a:t>
            </a:r>
            <a:r>
              <a:rPr lang="fr-FR" sz="1600" b="0" dirty="0" err="1">
                <a:ea typeface="+mj-ea"/>
              </a:rPr>
              <a:t>removal</a:t>
            </a:r>
            <a:r>
              <a:rPr lang="fr-FR" sz="1600" b="0" dirty="0">
                <a:ea typeface="+mj-ea"/>
              </a:rPr>
              <a:t>, ID consultation</a:t>
            </a:r>
            <a:endParaRPr lang="en-US" sz="1600" b="0" dirty="0">
              <a:ea typeface="+mj-ea"/>
            </a:endParaRPr>
          </a:p>
        </p:txBody>
      </p:sp>
      <p:sp>
        <p:nvSpPr>
          <p:cNvPr id="3" name="Espace réservé du contenu 16">
            <a:extLst>
              <a:ext uri="{FF2B5EF4-FFF2-40B4-BE49-F238E27FC236}">
                <a16:creationId xmlns:a16="http://schemas.microsoft.com/office/drawing/2014/main" id="{CDC1FD68-1126-9F12-FEAA-EB15604DA218}"/>
              </a:ext>
            </a:extLst>
          </p:cNvPr>
          <p:cNvSpPr>
            <a:spLocks noGrp="1"/>
          </p:cNvSpPr>
          <p:nvPr>
            <p:ph sz="quarter" idx="16" hasCustomPrompt="1"/>
          </p:nvPr>
        </p:nvSpPr>
        <p:spPr>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Catherine LIU et al., ECCMID</a:t>
            </a:r>
            <a:r>
              <a:rPr lang="fr-FR" baseline="30000" dirty="0"/>
              <a:t>®</a:t>
            </a:r>
            <a:r>
              <a:rPr lang="fr-FR" dirty="0"/>
              <a:t> 2024, Session#SY076</a:t>
            </a:r>
          </a:p>
        </p:txBody>
      </p:sp>
      <p:sp>
        <p:nvSpPr>
          <p:cNvPr id="19" name="Espace réservé du texte 7">
            <a:extLst>
              <a:ext uri="{FF2B5EF4-FFF2-40B4-BE49-F238E27FC236}">
                <a16:creationId xmlns:a16="http://schemas.microsoft.com/office/drawing/2014/main" id="{39186831-B595-54FE-3AEA-5ACD7D8AF8B0}"/>
              </a:ext>
            </a:extLst>
          </p:cNvPr>
          <p:cNvSpPr txBox="1">
            <a:spLocks/>
          </p:cNvSpPr>
          <p:nvPr/>
        </p:nvSpPr>
        <p:spPr>
          <a:xfrm>
            <a:off x="1122533" y="1289106"/>
            <a:ext cx="10733437" cy="549704"/>
          </a:xfrm>
          <a:prstGeom prst="roundRect">
            <a:avLst/>
          </a:prstGeom>
          <a:solidFill>
            <a:schemeClr val="bg1">
              <a:lumMod val="95000"/>
            </a:schemeClr>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r>
              <a:rPr kumimoji="0" lang="fr-FR" sz="1600" b="0" i="0" u="none" strike="noStrike" kern="100" cap="none" spc="0" normalizeH="0" baseline="0" noProof="0" dirty="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Risk </a:t>
            </a:r>
            <a:r>
              <a:rPr kumimoji="0" lang="fr-FR" sz="1600" b="0" i="0" u="none" strike="noStrike" kern="100" cap="none" spc="0" normalizeH="0" baseline="0" noProof="0" dirty="0" err="1">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Stratify</a:t>
            </a:r>
            <a:r>
              <a:rPr kumimoji="0" lang="fr-FR" sz="1600" b="0" i="0" u="none" strike="noStrike" kern="100" cap="none" spc="0" normalizeH="0" baseline="0" noProof="0" dirty="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 for Deep-</a:t>
            </a:r>
            <a:r>
              <a:rPr kumimoji="0" lang="fr-FR" sz="1600" b="0" i="0" u="none" strike="noStrike" kern="100" cap="none" spc="0" normalizeH="0" baseline="0" noProof="0" dirty="0" err="1">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Seated</a:t>
            </a:r>
            <a:r>
              <a:rPr kumimoji="0" lang="fr-FR" sz="1600" b="0" i="0" u="none" strike="noStrike" kern="100" cap="none" spc="0" normalizeH="0" baseline="0" noProof="0" dirty="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 or </a:t>
            </a:r>
            <a:r>
              <a:rPr kumimoji="0" lang="fr-FR" sz="1600" b="0" i="0" u="none" strike="noStrike" kern="100" cap="none" spc="0" normalizeH="0" baseline="0" noProof="0" dirty="0" err="1">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Metastatic</a:t>
            </a:r>
            <a:r>
              <a:rPr kumimoji="0" lang="fr-FR" sz="1600" b="0" i="0" u="none" strike="noStrike" kern="100" cap="none" spc="0" normalizeH="0" baseline="0" noProof="0" dirty="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 Infection</a:t>
            </a:r>
          </a:p>
        </p:txBody>
      </p:sp>
      <p:sp>
        <p:nvSpPr>
          <p:cNvPr id="22" name="Espace réservé du texte 7">
            <a:extLst>
              <a:ext uri="{FF2B5EF4-FFF2-40B4-BE49-F238E27FC236}">
                <a16:creationId xmlns:a16="http://schemas.microsoft.com/office/drawing/2014/main" id="{0988BB82-8DB4-9947-6589-E9065400B9F6}"/>
              </a:ext>
            </a:extLst>
          </p:cNvPr>
          <p:cNvSpPr txBox="1">
            <a:spLocks/>
          </p:cNvSpPr>
          <p:nvPr/>
        </p:nvSpPr>
        <p:spPr>
          <a:xfrm>
            <a:off x="993293" y="5469830"/>
            <a:ext cx="3088393" cy="549704"/>
          </a:xfrm>
          <a:prstGeom prst="roundRect">
            <a:avLst/>
          </a:prstGeom>
          <a:solidFill>
            <a:srgbClr val="AB82D8"/>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2 weeks of antibiotic therapy</a:t>
            </a:r>
            <a:endParaRPr kumimoji="0" lang="fr-FR" sz="14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4" name="Espace réservé du texte 7">
            <a:extLst>
              <a:ext uri="{FF2B5EF4-FFF2-40B4-BE49-F238E27FC236}">
                <a16:creationId xmlns:a16="http://schemas.microsoft.com/office/drawing/2014/main" id="{E0D2BD06-C889-84A1-238F-C3C01EBF3366}"/>
              </a:ext>
            </a:extLst>
          </p:cNvPr>
          <p:cNvSpPr txBox="1">
            <a:spLocks/>
          </p:cNvSpPr>
          <p:nvPr/>
        </p:nvSpPr>
        <p:spPr>
          <a:xfrm>
            <a:off x="8781571" y="5470733"/>
            <a:ext cx="2799190" cy="692030"/>
          </a:xfrm>
          <a:prstGeom prst="roundRect">
            <a:avLst/>
          </a:prstGeom>
          <a:solidFill>
            <a:srgbClr val="AB82D8"/>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4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Source control (as appropriate) Antibiotics 4+ weeks based on foci</a:t>
            </a:r>
            <a:endParaRPr kumimoji="0" lang="fr-FR" sz="14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5" name="Flèche : bas 24">
            <a:extLst>
              <a:ext uri="{FF2B5EF4-FFF2-40B4-BE49-F238E27FC236}">
                <a16:creationId xmlns:a16="http://schemas.microsoft.com/office/drawing/2014/main" id="{F509B347-3E3B-020D-8752-1855204BB53E}"/>
              </a:ext>
            </a:extLst>
          </p:cNvPr>
          <p:cNvSpPr/>
          <p:nvPr/>
        </p:nvSpPr>
        <p:spPr>
          <a:xfrm>
            <a:off x="6429956" y="850677"/>
            <a:ext cx="228206" cy="381980"/>
          </a:xfrm>
          <a:prstGeom prst="downArrow">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 name="Rectangle : coins arrondis 25">
            <a:extLst>
              <a:ext uri="{FF2B5EF4-FFF2-40B4-BE49-F238E27FC236}">
                <a16:creationId xmlns:a16="http://schemas.microsoft.com/office/drawing/2014/main" id="{52F5A00F-9E18-9243-A80F-CAAB4C2B5766}"/>
              </a:ext>
            </a:extLst>
          </p:cNvPr>
          <p:cNvSpPr/>
          <p:nvPr/>
        </p:nvSpPr>
        <p:spPr>
          <a:xfrm>
            <a:off x="6685416" y="867070"/>
            <a:ext cx="532056" cy="371775"/>
          </a:xfrm>
          <a:prstGeom prst="roundRect">
            <a:avLst/>
          </a:prstGeom>
          <a:solidFill>
            <a:srgbClr val="5E247C"/>
          </a:solid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Arial" panose="020B0604020202020204" pitchFamily="34" charset="0"/>
              </a:rPr>
              <a:t>TTE</a:t>
            </a:r>
            <a:endParaRPr kumimoji="0" lang="en-US" altLang="zh-CN" sz="1200" b="1" i="0" u="none" strike="noStrike" kern="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Arial" panose="020B0604020202020204" pitchFamily="34" charset="0"/>
            </a:endParaRPr>
          </a:p>
        </p:txBody>
      </p:sp>
      <p:sp>
        <p:nvSpPr>
          <p:cNvPr id="27" name="Rectangle 26">
            <a:extLst>
              <a:ext uri="{FF2B5EF4-FFF2-40B4-BE49-F238E27FC236}">
                <a16:creationId xmlns:a16="http://schemas.microsoft.com/office/drawing/2014/main" id="{A32CDA70-2DB3-0509-1F71-50F7DD520712}"/>
              </a:ext>
            </a:extLst>
          </p:cNvPr>
          <p:cNvSpPr/>
          <p:nvPr/>
        </p:nvSpPr>
        <p:spPr>
          <a:xfrm>
            <a:off x="868861" y="1968737"/>
            <a:ext cx="1021190" cy="327234"/>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0" cap="none" spc="0" normalizeH="0" baseline="0" noProof="0" dirty="0">
                <a:ln>
                  <a:noFill/>
                </a:ln>
                <a:solidFill>
                  <a:srgbClr val="000000"/>
                </a:solidFill>
                <a:effectLst/>
                <a:uLnTx/>
                <a:uFillTx/>
                <a:latin typeface="Arial" panose="020B0604020202020204" pitchFamily="34" charset="0"/>
                <a:ea typeface="等线" panose="02010600030101010101" pitchFamily="2" charset="-122"/>
                <a:cs typeface="Arial" panose="020B0604020202020204" pitchFamily="34" charset="0"/>
              </a:rPr>
              <a:t>Low Risk </a:t>
            </a:r>
          </a:p>
        </p:txBody>
      </p:sp>
      <p:sp>
        <p:nvSpPr>
          <p:cNvPr id="30" name="Flèche : bas 29">
            <a:extLst>
              <a:ext uri="{FF2B5EF4-FFF2-40B4-BE49-F238E27FC236}">
                <a16:creationId xmlns:a16="http://schemas.microsoft.com/office/drawing/2014/main" id="{5652A21D-1B72-DDFC-907F-96B7A5197F7F}"/>
              </a:ext>
            </a:extLst>
          </p:cNvPr>
          <p:cNvSpPr/>
          <p:nvPr/>
        </p:nvSpPr>
        <p:spPr>
          <a:xfrm>
            <a:off x="7985141" y="1931883"/>
            <a:ext cx="228206" cy="549704"/>
          </a:xfrm>
          <a:prstGeom prst="downArrow">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641BEC64-7122-F862-24A4-E79CEE42CB2E}"/>
              </a:ext>
            </a:extLst>
          </p:cNvPr>
          <p:cNvSpPr/>
          <p:nvPr/>
        </p:nvSpPr>
        <p:spPr>
          <a:xfrm>
            <a:off x="6803682" y="1969983"/>
            <a:ext cx="1021190" cy="327234"/>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srgbClr val="000000"/>
                </a:solidFill>
                <a:effectLst/>
                <a:uLnTx/>
                <a:uFillTx/>
                <a:latin typeface="Arial" panose="020B0604020202020204" pitchFamily="34" charset="0"/>
                <a:ea typeface="等线" panose="02010600030101010101" pitchFamily="2" charset="-122"/>
                <a:cs typeface="Arial" panose="020B0604020202020204" pitchFamily="34" charset="0"/>
              </a:rPr>
              <a:t>High Risk </a:t>
            </a:r>
          </a:p>
        </p:txBody>
      </p:sp>
      <p:sp>
        <p:nvSpPr>
          <p:cNvPr id="32" name="Espace réservé du texte 7">
            <a:extLst>
              <a:ext uri="{FF2B5EF4-FFF2-40B4-BE49-F238E27FC236}">
                <a16:creationId xmlns:a16="http://schemas.microsoft.com/office/drawing/2014/main" id="{C09D5398-8215-4728-C872-C5888265090E}"/>
              </a:ext>
            </a:extLst>
          </p:cNvPr>
          <p:cNvSpPr txBox="1">
            <a:spLocks/>
          </p:cNvSpPr>
          <p:nvPr/>
        </p:nvSpPr>
        <p:spPr>
          <a:xfrm>
            <a:off x="5839131" y="2566797"/>
            <a:ext cx="5741630" cy="635480"/>
          </a:xfrm>
          <a:prstGeom prst="roundRect">
            <a:avLst/>
          </a:prstGeom>
          <a:solidFill>
            <a:srgbClr val="5E247C"/>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Symptom/exam-directed work-up (e.g. MRI spine) Endocarditis High Risk: TEE</a:t>
            </a:r>
            <a:endParaRPr kumimoji="0" lang="fr-FR" sz="16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3" name="Espace réservé du texte 7">
            <a:extLst>
              <a:ext uri="{FF2B5EF4-FFF2-40B4-BE49-F238E27FC236}">
                <a16:creationId xmlns:a16="http://schemas.microsoft.com/office/drawing/2014/main" id="{A1404ABF-8BA6-843D-95C6-9310140B21C2}"/>
              </a:ext>
            </a:extLst>
          </p:cNvPr>
          <p:cNvSpPr txBox="1">
            <a:spLocks/>
          </p:cNvSpPr>
          <p:nvPr/>
        </p:nvSpPr>
        <p:spPr>
          <a:xfrm>
            <a:off x="8890907" y="4211874"/>
            <a:ext cx="2689854" cy="635480"/>
          </a:xfrm>
          <a:prstGeom prst="roundRect">
            <a:avLst/>
          </a:prstGeom>
          <a:solidFill>
            <a:srgbClr val="5E247C"/>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SAB with </a:t>
            </a:r>
            <a:r>
              <a:rPr kumimoji="0" lang="en-US" sz="1600" b="1" i="0" u="none" strike="noStrike" kern="100" cap="none" spc="0" normalizeH="0" baseline="0" noProof="0" dirty="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rPr>
              <a:t>≥</a:t>
            </a:r>
            <a:r>
              <a:rPr kumimoji="0" lang="en-US" sz="16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 1 deep- seated or metastatic foci</a:t>
            </a:r>
            <a:endParaRPr kumimoji="0" lang="fr-FR" sz="16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4" name="Espace réservé du texte 7">
            <a:extLst>
              <a:ext uri="{FF2B5EF4-FFF2-40B4-BE49-F238E27FC236}">
                <a16:creationId xmlns:a16="http://schemas.microsoft.com/office/drawing/2014/main" id="{256D25E7-214D-EFCA-6AC6-D811736ABA93}"/>
              </a:ext>
            </a:extLst>
          </p:cNvPr>
          <p:cNvSpPr txBox="1">
            <a:spLocks/>
          </p:cNvSpPr>
          <p:nvPr/>
        </p:nvSpPr>
        <p:spPr>
          <a:xfrm>
            <a:off x="5817877" y="4201527"/>
            <a:ext cx="1624323" cy="635480"/>
          </a:xfrm>
          <a:prstGeom prst="roundRect">
            <a:avLst/>
          </a:prstGeom>
          <a:solidFill>
            <a:srgbClr val="5E247C"/>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FDG-PET CT</a:t>
            </a:r>
            <a:endParaRPr kumimoji="0" lang="fr-FR" sz="16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5" name="Rectangle 34">
            <a:extLst>
              <a:ext uri="{FF2B5EF4-FFF2-40B4-BE49-F238E27FC236}">
                <a16:creationId xmlns:a16="http://schemas.microsoft.com/office/drawing/2014/main" id="{89513DEB-7FCD-A138-ED93-EED75C536EC9}"/>
              </a:ext>
            </a:extLst>
          </p:cNvPr>
          <p:cNvSpPr/>
          <p:nvPr/>
        </p:nvSpPr>
        <p:spPr>
          <a:xfrm>
            <a:off x="3353161" y="4602899"/>
            <a:ext cx="1673743" cy="327234"/>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rgbClr val="000000"/>
                </a:solidFill>
                <a:effectLst/>
                <a:uLnTx/>
                <a:uFillTx/>
                <a:latin typeface="Arial" panose="020B0604020202020204" pitchFamily="34" charset="0"/>
                <a:ea typeface="等线" panose="02010600030101010101" pitchFamily="2" charset="-122"/>
                <a:cs typeface="Arial" panose="020B0604020202020204" pitchFamily="34" charset="0"/>
              </a:rPr>
              <a:t>No deep focus identified</a:t>
            </a:r>
          </a:p>
        </p:txBody>
      </p:sp>
      <p:sp>
        <p:nvSpPr>
          <p:cNvPr id="36" name="Rectangle 35">
            <a:extLst>
              <a:ext uri="{FF2B5EF4-FFF2-40B4-BE49-F238E27FC236}">
                <a16:creationId xmlns:a16="http://schemas.microsoft.com/office/drawing/2014/main" id="{57294B29-029C-8720-F7AC-362067E96901}"/>
              </a:ext>
            </a:extLst>
          </p:cNvPr>
          <p:cNvSpPr/>
          <p:nvPr/>
        </p:nvSpPr>
        <p:spPr>
          <a:xfrm>
            <a:off x="7497644" y="4602280"/>
            <a:ext cx="1218684" cy="327234"/>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rgbClr val="000000"/>
                </a:solidFill>
                <a:effectLst/>
                <a:uLnTx/>
                <a:uFillTx/>
                <a:latin typeface="Arial" panose="020B0604020202020204" pitchFamily="34" charset="0"/>
                <a:ea typeface="等线" panose="02010600030101010101" pitchFamily="2" charset="-122"/>
                <a:cs typeface="Arial" panose="020B0604020202020204" pitchFamily="34" charset="0"/>
              </a:rPr>
              <a:t>Focus identified</a:t>
            </a:r>
          </a:p>
        </p:txBody>
      </p:sp>
      <p:sp>
        <p:nvSpPr>
          <p:cNvPr id="37" name="Flèche : bas 36">
            <a:extLst>
              <a:ext uri="{FF2B5EF4-FFF2-40B4-BE49-F238E27FC236}">
                <a16:creationId xmlns:a16="http://schemas.microsoft.com/office/drawing/2014/main" id="{1F9E9718-AC7A-51AB-C839-9CAAF1EB3E97}"/>
              </a:ext>
            </a:extLst>
          </p:cNvPr>
          <p:cNvSpPr/>
          <p:nvPr/>
        </p:nvSpPr>
        <p:spPr>
          <a:xfrm rot="16200000">
            <a:off x="8080172" y="3819464"/>
            <a:ext cx="228206" cy="1393263"/>
          </a:xfrm>
          <a:prstGeom prst="downArrow">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Flèche : bas 37">
            <a:extLst>
              <a:ext uri="{FF2B5EF4-FFF2-40B4-BE49-F238E27FC236}">
                <a16:creationId xmlns:a16="http://schemas.microsoft.com/office/drawing/2014/main" id="{058D0976-ADAD-036A-039C-9E94227C96F5}"/>
              </a:ext>
            </a:extLst>
          </p:cNvPr>
          <p:cNvSpPr/>
          <p:nvPr/>
        </p:nvSpPr>
        <p:spPr>
          <a:xfrm rot="5400000">
            <a:off x="4094453" y="3318718"/>
            <a:ext cx="228206" cy="2399639"/>
          </a:xfrm>
          <a:prstGeom prst="downArrow">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3B697883-74D3-5228-AB30-D12F19FE5716}"/>
              </a:ext>
            </a:extLst>
          </p:cNvPr>
          <p:cNvSpPr/>
          <p:nvPr/>
        </p:nvSpPr>
        <p:spPr>
          <a:xfrm>
            <a:off x="5839131" y="3450114"/>
            <a:ext cx="1747352" cy="327234"/>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rgbClr val="000000"/>
                </a:solidFill>
                <a:effectLst/>
                <a:uLnTx/>
                <a:uFillTx/>
                <a:latin typeface="Arial" panose="020B0604020202020204" pitchFamily="34" charset="0"/>
                <a:ea typeface="等线" panose="02010600030101010101" pitchFamily="2" charset="-122"/>
                <a:cs typeface="Arial" panose="020B0604020202020204" pitchFamily="34" charset="0"/>
              </a:rPr>
              <a:t>No deep focus identified</a:t>
            </a:r>
          </a:p>
        </p:txBody>
      </p:sp>
      <p:sp>
        <p:nvSpPr>
          <p:cNvPr id="40" name="Rectangle 39">
            <a:extLst>
              <a:ext uri="{FF2B5EF4-FFF2-40B4-BE49-F238E27FC236}">
                <a16:creationId xmlns:a16="http://schemas.microsoft.com/office/drawing/2014/main" id="{D52513C4-E95C-A333-2DBD-8324AC90E29B}"/>
              </a:ext>
            </a:extLst>
          </p:cNvPr>
          <p:cNvSpPr/>
          <p:nvPr/>
        </p:nvSpPr>
        <p:spPr>
          <a:xfrm>
            <a:off x="9279278" y="3429000"/>
            <a:ext cx="1443008" cy="327234"/>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rgbClr val="000000"/>
                </a:solidFill>
                <a:effectLst/>
                <a:uLnTx/>
                <a:uFillTx/>
                <a:latin typeface="Arial" panose="020B0604020202020204" pitchFamily="34" charset="0"/>
                <a:ea typeface="等线" panose="02010600030101010101" pitchFamily="2" charset="-122"/>
                <a:cs typeface="Arial" panose="020B0604020202020204" pitchFamily="34" charset="0"/>
              </a:rPr>
              <a:t>Focus identified</a:t>
            </a:r>
          </a:p>
        </p:txBody>
      </p:sp>
      <p:sp>
        <p:nvSpPr>
          <p:cNvPr id="21" name="Espace réservé du texte 7">
            <a:extLst>
              <a:ext uri="{FF2B5EF4-FFF2-40B4-BE49-F238E27FC236}">
                <a16:creationId xmlns:a16="http://schemas.microsoft.com/office/drawing/2014/main" id="{6D13FAD2-CE1A-0AD1-05CB-13727ACD94D7}"/>
              </a:ext>
            </a:extLst>
          </p:cNvPr>
          <p:cNvSpPr txBox="1">
            <a:spLocks/>
          </p:cNvSpPr>
          <p:nvPr/>
        </p:nvSpPr>
        <p:spPr>
          <a:xfrm>
            <a:off x="993293" y="4012847"/>
            <a:ext cx="1950367" cy="951803"/>
          </a:xfrm>
          <a:prstGeom prst="roundRect">
            <a:avLst/>
          </a:prstGeom>
          <a:solidFill>
            <a:schemeClr val="bg1">
              <a:lumMod val="95000"/>
            </a:schemeClr>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0" i="0" u="none" strike="noStrike" kern="100" cap="none" spc="0" normalizeH="0" baseline="0" noProof="0" dirty="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rPr>
              <a:t>SAB without deep-seated or metastatic focus</a:t>
            </a:r>
            <a:endParaRPr kumimoji="0" lang="fr-FR" sz="1600" b="0" i="0" u="none" strike="noStrike" kern="100" cap="none" spc="0" normalizeH="0" baseline="0" noProof="0" dirty="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8" name="Rectangle 47">
            <a:extLst>
              <a:ext uri="{FF2B5EF4-FFF2-40B4-BE49-F238E27FC236}">
                <a16:creationId xmlns:a16="http://schemas.microsoft.com/office/drawing/2014/main" id="{665A139F-01D3-5FAA-0AE8-1346EEC0A6BF}"/>
              </a:ext>
            </a:extLst>
          </p:cNvPr>
          <p:cNvSpPr/>
          <p:nvPr/>
        </p:nvSpPr>
        <p:spPr>
          <a:xfrm>
            <a:off x="3653524" y="2980680"/>
            <a:ext cx="1950367" cy="1333638"/>
          </a:xfrm>
          <a:prstGeom prst="rect">
            <a:avLst/>
          </a:prstGeom>
          <a:no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Re-evaluate</a:t>
            </a:r>
            <a:r>
              <a:rPr kumimoji="0" lang="fr-FR" sz="12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if:</a:t>
            </a:r>
          </a:p>
          <a:p>
            <a:pPr marL="171450" marR="0" lvl="0" indent="-171450" algn="l" defTabSz="914400" rtl="0" eaLnBrk="1" fontAlgn="auto" latinLnBrk="0" hangingPunct="1">
              <a:lnSpc>
                <a:spcPct val="100000"/>
              </a:lnSpc>
              <a:spcBef>
                <a:spcPts val="0"/>
              </a:spcBef>
              <a:spcAft>
                <a:spcPts val="0"/>
              </a:spcAft>
              <a:buClrTx/>
              <a:buSzTx/>
              <a:buFont typeface="Verdana" panose="020B0604030504040204" pitchFamily="34" charset="0"/>
              <a:buChar char="●"/>
              <a:tabLst/>
              <a:defRPr/>
            </a:pP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Ongoing</a:t>
            </a: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bacteremia</a:t>
            </a: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despite</a:t>
            </a: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therapy</a:t>
            </a:r>
            <a:endPar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Verdana" panose="020B0604030504040204" pitchFamily="34" charset="0"/>
              <a:buChar char="●"/>
              <a:tabLst/>
              <a:defRPr/>
            </a:pP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New or </a:t>
            </a: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evolving</a:t>
            </a: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symptoms</a:t>
            </a: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or </a:t>
            </a:r>
            <a:r>
              <a:rPr kumimoji="0" lang="fr-FR" sz="12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signs</a:t>
            </a:r>
            <a:r>
              <a:rPr kumimoji="0" lang="fr-FR"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of infection</a:t>
            </a:r>
          </a:p>
        </p:txBody>
      </p:sp>
      <p:sp>
        <p:nvSpPr>
          <p:cNvPr id="49" name="Flèche : virage 48">
            <a:extLst>
              <a:ext uri="{FF2B5EF4-FFF2-40B4-BE49-F238E27FC236}">
                <a16:creationId xmlns:a16="http://schemas.microsoft.com/office/drawing/2014/main" id="{E011F04C-171A-D09B-217D-8EFDDD651E0D}"/>
              </a:ext>
            </a:extLst>
          </p:cNvPr>
          <p:cNvSpPr/>
          <p:nvPr/>
        </p:nvSpPr>
        <p:spPr>
          <a:xfrm>
            <a:off x="3384557" y="2683121"/>
            <a:ext cx="2417353" cy="1576833"/>
          </a:xfrm>
          <a:prstGeom prst="bentArrow">
            <a:avLst>
              <a:gd name="adj1" fmla="val 7004"/>
              <a:gd name="adj2" fmla="val 11336"/>
              <a:gd name="adj3" fmla="val 25000"/>
              <a:gd name="adj4" fmla="val 29752"/>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 name="Connecteur : en angle 3">
            <a:extLst>
              <a:ext uri="{FF2B5EF4-FFF2-40B4-BE49-F238E27FC236}">
                <a16:creationId xmlns:a16="http://schemas.microsoft.com/office/drawing/2014/main" id="{A485286A-721D-6077-8A6B-C66F3A078AAB}"/>
              </a:ext>
            </a:extLst>
          </p:cNvPr>
          <p:cNvCxnSpPr>
            <a:cxnSpLocks/>
            <a:stCxn id="32" idx="2"/>
            <a:endCxn id="34" idx="0"/>
          </p:cNvCxnSpPr>
          <p:nvPr/>
        </p:nvCxnSpPr>
        <p:spPr>
          <a:xfrm rot="5400000">
            <a:off x="7170368" y="2661949"/>
            <a:ext cx="999250" cy="2079907"/>
          </a:xfrm>
          <a:prstGeom prst="bentConnector3">
            <a:avLst>
              <a:gd name="adj1" fmla="val 58169"/>
            </a:avLst>
          </a:prstGeom>
          <a:ln w="57150">
            <a:solidFill>
              <a:srgbClr val="AB82D8"/>
            </a:solidFill>
            <a:tailEnd type="triangle"/>
          </a:ln>
        </p:spPr>
        <p:style>
          <a:lnRef idx="1">
            <a:schemeClr val="accent1"/>
          </a:lnRef>
          <a:fillRef idx="0">
            <a:schemeClr val="accent1"/>
          </a:fillRef>
          <a:effectRef idx="0">
            <a:schemeClr val="accent1"/>
          </a:effectRef>
          <a:fontRef idx="minor">
            <a:schemeClr val="tx1"/>
          </a:fontRef>
        </p:style>
      </p:cxnSp>
      <p:cxnSp>
        <p:nvCxnSpPr>
          <p:cNvPr id="7" name="Connecteur : en angle 6">
            <a:extLst>
              <a:ext uri="{FF2B5EF4-FFF2-40B4-BE49-F238E27FC236}">
                <a16:creationId xmlns:a16="http://schemas.microsoft.com/office/drawing/2014/main" id="{100D30DF-97D3-5AB1-192B-8323B8C5E27A}"/>
              </a:ext>
            </a:extLst>
          </p:cNvPr>
          <p:cNvCxnSpPr>
            <a:cxnSpLocks/>
            <a:stCxn id="32" idx="2"/>
            <a:endCxn id="33" idx="0"/>
          </p:cNvCxnSpPr>
          <p:nvPr/>
        </p:nvCxnSpPr>
        <p:spPr>
          <a:xfrm rot="16200000" flipH="1">
            <a:off x="8968092" y="2944131"/>
            <a:ext cx="1009597" cy="1525888"/>
          </a:xfrm>
          <a:prstGeom prst="bentConnector3">
            <a:avLst>
              <a:gd name="adj1" fmla="val 57278"/>
            </a:avLst>
          </a:prstGeom>
          <a:ln w="57150">
            <a:solidFill>
              <a:srgbClr val="AB82D8"/>
            </a:solidFill>
            <a:tailEnd type="triangle"/>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8B1B5C99-9015-0FA2-3940-3FE5C25038CF}"/>
              </a:ext>
            </a:extLst>
          </p:cNvPr>
          <p:cNvSpPr/>
          <p:nvPr/>
        </p:nvSpPr>
        <p:spPr>
          <a:xfrm>
            <a:off x="957434" y="491319"/>
            <a:ext cx="11234566" cy="42024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048713174"/>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aphique 5">
            <a:extLst>
              <a:ext uri="{FF2B5EF4-FFF2-40B4-BE49-F238E27FC236}">
                <a16:creationId xmlns:a16="http://schemas.microsoft.com/office/drawing/2014/main" id="{8C1F716D-686C-2013-2A4A-11B9B308AD71}"/>
              </a:ext>
            </a:extLst>
          </p:cNvPr>
          <p:cNvGraphicFramePr/>
          <p:nvPr/>
        </p:nvGraphicFramePr>
        <p:xfrm>
          <a:off x="5210191" y="1872850"/>
          <a:ext cx="6907382" cy="3489820"/>
        </p:xfrm>
        <a:graphic>
          <a:graphicData uri="http://schemas.openxmlformats.org/drawingml/2006/chart">
            <c:chart xmlns:c="http://schemas.openxmlformats.org/drawingml/2006/chart" xmlns:r="http://schemas.openxmlformats.org/officeDocument/2006/relationships" r:id="rId2"/>
          </a:graphicData>
        </a:graphic>
      </p:graphicFrame>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438" y="1323870"/>
            <a:ext cx="4478337" cy="4138718"/>
          </a:xfrm>
        </p:spPr>
        <p:txBody>
          <a:bodyPr/>
          <a:lstStyle/>
          <a:p>
            <a:pPr>
              <a:lnSpc>
                <a:spcPct val="107000"/>
              </a:lnSpc>
              <a:spcBef>
                <a:spcPts val="1200"/>
              </a:spcBef>
              <a:spcAft>
                <a:spcPts val="800"/>
              </a:spcAft>
            </a:pPr>
            <a:r>
              <a:rPr lang="fr-FR" sz="1600" kern="100" dirty="0">
                <a:effectLst/>
                <a:latin typeface="Aptos" panose="020B0004020202020204" pitchFamily="34" charset="0"/>
                <a:ea typeface="Aptos" panose="020B0004020202020204" pitchFamily="34" charset="0"/>
                <a:cs typeface="Times New Roman" panose="02020603050405020304" pitchFamily="18" charset="0"/>
              </a:rPr>
              <a:t>Attack rate 4.5%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among</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1752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evaluated</a:t>
            </a:r>
            <a:endParaRPr lang="fr-FR" sz="16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1200"/>
              </a:spcBef>
              <a:spcAft>
                <a:spcPts val="800"/>
              </a:spcAft>
            </a:pP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Median</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age</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30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years</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95%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female</a:t>
            </a:r>
            <a:endParaRPr lang="fr-FR" sz="16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1200"/>
              </a:spcBef>
              <a:spcAft>
                <a:spcPts val="800"/>
              </a:spcAft>
            </a:pPr>
            <a:r>
              <a:rPr lang="fr-FR" sz="1600" kern="100" dirty="0">
                <a:effectLst/>
                <a:latin typeface="Aptos" panose="020B0004020202020204" pitchFamily="34" charset="0"/>
                <a:ea typeface="Aptos" panose="020B0004020202020204" pitchFamily="34" charset="0"/>
                <a:cs typeface="Times New Roman" panose="02020603050405020304" pitchFamily="18" charset="0"/>
              </a:rPr>
              <a:t>76% C-section, 10%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other</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OB&amp;Gyn</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a:t>
            </a:r>
          </a:p>
          <a:p>
            <a:pPr>
              <a:lnSpc>
                <a:spcPct val="107000"/>
              </a:lnSpc>
              <a:spcBef>
                <a:spcPts val="1200"/>
              </a:spcBef>
              <a:spcAft>
                <a:spcPts val="800"/>
              </a:spcAft>
            </a:pPr>
            <a:r>
              <a:rPr lang="fr-FR" sz="1600" kern="100" dirty="0">
                <a:effectLst/>
                <a:latin typeface="Aptos" panose="020B0004020202020204" pitchFamily="34" charset="0"/>
                <a:ea typeface="Aptos" panose="020B0004020202020204" pitchFamily="34" charset="0"/>
                <a:cs typeface="Times New Roman" panose="02020603050405020304" pitchFamily="18" charset="0"/>
              </a:rPr>
              <a:t>+ culture: 3 F.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solani</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1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Alternaria</a:t>
            </a:r>
            <a:endParaRPr lang="fr-FR" sz="16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1200"/>
              </a:spcBef>
              <a:spcAft>
                <a:spcPts val="800"/>
              </a:spcAft>
            </a:pPr>
            <a:r>
              <a:rPr lang="fr-FR" sz="1600" kern="100" dirty="0">
                <a:effectLst/>
                <a:latin typeface="Aptos" panose="020B0004020202020204" pitchFamily="34" charset="0"/>
                <a:ea typeface="Aptos" panose="020B0004020202020204" pitchFamily="34" charset="0"/>
                <a:cs typeface="Times New Roman" panose="02020603050405020304" pitchFamily="18" charset="0"/>
              </a:rPr>
              <a:t>Positive Fusarium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qPCR</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54%</a:t>
            </a:r>
          </a:p>
          <a:p>
            <a:pPr>
              <a:lnSpc>
                <a:spcPct val="107000"/>
              </a:lnSpc>
              <a:spcBef>
                <a:spcPts val="1200"/>
              </a:spcBef>
              <a:spcAft>
                <a:spcPts val="800"/>
              </a:spcAft>
            </a:pP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Treatment</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88% voriconazole +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L-AmB</a:t>
            </a:r>
            <a:endParaRPr lang="fr-FR" sz="16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1200"/>
              </a:spcBef>
              <a:spcAft>
                <a:spcPts val="800"/>
              </a:spcAft>
            </a:pPr>
            <a:r>
              <a:rPr lang="fr-FR" sz="1600" kern="100" dirty="0">
                <a:effectLst/>
                <a:latin typeface="Aptos" panose="020B0004020202020204" pitchFamily="34" charset="0"/>
                <a:ea typeface="Aptos" panose="020B0004020202020204" pitchFamily="34" charset="0"/>
                <a:cs typeface="Times New Roman" panose="02020603050405020304" pitchFamily="18" charset="0"/>
              </a:rPr>
              <a:t>80% </a:t>
            </a:r>
            <a:r>
              <a:rPr lang="fr-FR" sz="1600" kern="100" dirty="0" err="1">
                <a:effectLst/>
                <a:latin typeface="Aptos" panose="020B0004020202020204" pitchFamily="34" charset="0"/>
                <a:ea typeface="Aptos" panose="020B0004020202020204" pitchFamily="34" charset="0"/>
                <a:cs typeface="Times New Roman" panose="02020603050405020304" pitchFamily="18" charset="0"/>
              </a:rPr>
              <a:t>corticosteroids</a:t>
            </a:r>
            <a:r>
              <a:rPr lang="fr-FR" sz="1600" kern="100" dirty="0">
                <a:effectLst/>
                <a:latin typeface="Aptos" panose="020B0004020202020204" pitchFamily="34" charset="0"/>
                <a:ea typeface="Aptos" panose="020B0004020202020204" pitchFamily="34" charset="0"/>
                <a:cs typeface="Times New Roman" panose="02020603050405020304" pitchFamily="18" charset="0"/>
              </a:rPr>
              <a:t> (HR 1.4, 0.6-3.3)</a:t>
            </a:r>
          </a:p>
          <a:p>
            <a:pPr>
              <a:spcBef>
                <a:spcPts val="1200"/>
              </a:spcBef>
            </a:pPr>
            <a:r>
              <a:rPr lang="fr-FR" sz="1600" dirty="0" err="1">
                <a:effectLst/>
                <a:latin typeface="Aptos" panose="020B0004020202020204" pitchFamily="34" charset="0"/>
                <a:ea typeface="Aptos" panose="020B0004020202020204" pitchFamily="34" charset="0"/>
                <a:cs typeface="Times New Roman" panose="02020603050405020304" pitchFamily="18" charset="0"/>
              </a:rPr>
              <a:t>Mortality</a:t>
            </a:r>
            <a:r>
              <a:rPr lang="fr-FR" sz="1600" dirty="0">
                <a:effectLst/>
                <a:latin typeface="Aptos" panose="020B0004020202020204" pitchFamily="34" charset="0"/>
                <a:ea typeface="Aptos" panose="020B0004020202020204" pitchFamily="34" charset="0"/>
                <a:cs typeface="Times New Roman" panose="02020603050405020304" pitchFamily="18" charset="0"/>
              </a:rPr>
              <a:t>: 35 (49%)</a:t>
            </a:r>
            <a:endParaRPr lang="fr-FR" sz="1600"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Fungal </a:t>
            </a:r>
            <a:r>
              <a:rPr lang="fr-FR" dirty="0" err="1"/>
              <a:t>meningitis</a:t>
            </a:r>
            <a:r>
              <a:rPr lang="fr-FR" dirty="0"/>
              <a:t>, Durango, Mexico</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es-ES" dirty="0"/>
              <a:t>M. Fernanda GONZALEZ-LARA et al., ECCMID</a:t>
            </a:r>
            <a:r>
              <a:rPr lang="es-ES" baseline="30000" dirty="0"/>
              <a:t>®</a:t>
            </a:r>
            <a:r>
              <a:rPr lang="es-ES" dirty="0"/>
              <a:t> 2024, Session#SY077</a:t>
            </a:r>
          </a:p>
        </p:txBody>
      </p:sp>
      <p:grpSp>
        <p:nvGrpSpPr>
          <p:cNvPr id="51" name="Groupe 50">
            <a:extLst>
              <a:ext uri="{FF2B5EF4-FFF2-40B4-BE49-F238E27FC236}">
                <a16:creationId xmlns:a16="http://schemas.microsoft.com/office/drawing/2014/main" id="{346F92D4-9946-0577-F08B-77B7176C0035}"/>
              </a:ext>
            </a:extLst>
          </p:cNvPr>
          <p:cNvGrpSpPr/>
          <p:nvPr/>
        </p:nvGrpSpPr>
        <p:grpSpPr>
          <a:xfrm>
            <a:off x="5685567" y="5118095"/>
            <a:ext cx="6279024" cy="115013"/>
            <a:chOff x="5535073" y="5037757"/>
            <a:chExt cx="6279024" cy="115013"/>
          </a:xfrm>
        </p:grpSpPr>
        <p:sp>
          <p:nvSpPr>
            <p:cNvPr id="10" name="ZoneTexte 9">
              <a:extLst>
                <a:ext uri="{FF2B5EF4-FFF2-40B4-BE49-F238E27FC236}">
                  <a16:creationId xmlns:a16="http://schemas.microsoft.com/office/drawing/2014/main" id="{3727908F-0D66-BA0D-F8B4-7C0A30C2D943}"/>
                </a:ext>
              </a:extLst>
            </p:cNvPr>
            <p:cNvSpPr txBox="1"/>
            <p:nvPr/>
          </p:nvSpPr>
          <p:spPr>
            <a:xfrm rot="19027419">
              <a:off x="5806244" y="5037757"/>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18 Sep 2022</a:t>
              </a:r>
            </a:p>
          </p:txBody>
        </p:sp>
        <p:sp>
          <p:nvSpPr>
            <p:cNvPr id="12" name="ZoneTexte 11">
              <a:extLst>
                <a:ext uri="{FF2B5EF4-FFF2-40B4-BE49-F238E27FC236}">
                  <a16:creationId xmlns:a16="http://schemas.microsoft.com/office/drawing/2014/main" id="{56A40E57-8F1E-4A10-C7DB-98307B1D4933}"/>
                </a:ext>
              </a:extLst>
            </p:cNvPr>
            <p:cNvSpPr txBox="1"/>
            <p:nvPr/>
          </p:nvSpPr>
          <p:spPr>
            <a:xfrm rot="19027419">
              <a:off x="5535073" y="5037758"/>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11 Sep 2022</a:t>
              </a:r>
            </a:p>
          </p:txBody>
        </p:sp>
        <p:sp>
          <p:nvSpPr>
            <p:cNvPr id="14" name="ZoneTexte 13">
              <a:extLst>
                <a:ext uri="{FF2B5EF4-FFF2-40B4-BE49-F238E27FC236}">
                  <a16:creationId xmlns:a16="http://schemas.microsoft.com/office/drawing/2014/main" id="{FBF22410-0BB2-9A8E-DDA6-1846927D8D5C}"/>
                </a:ext>
              </a:extLst>
            </p:cNvPr>
            <p:cNvSpPr txBox="1"/>
            <p:nvPr/>
          </p:nvSpPr>
          <p:spPr>
            <a:xfrm rot="19027419">
              <a:off x="6014066" y="5037757"/>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25 Sep 2022</a:t>
              </a:r>
            </a:p>
          </p:txBody>
        </p:sp>
        <p:sp>
          <p:nvSpPr>
            <p:cNvPr id="15" name="ZoneTexte 14">
              <a:extLst>
                <a:ext uri="{FF2B5EF4-FFF2-40B4-BE49-F238E27FC236}">
                  <a16:creationId xmlns:a16="http://schemas.microsoft.com/office/drawing/2014/main" id="{587C2E05-AA51-BD8F-3CD4-08DD688E04F2}"/>
                </a:ext>
              </a:extLst>
            </p:cNvPr>
            <p:cNvSpPr txBox="1"/>
            <p:nvPr/>
          </p:nvSpPr>
          <p:spPr>
            <a:xfrm rot="19027419">
              <a:off x="6285233" y="5037757"/>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02 Oct 2022</a:t>
              </a:r>
            </a:p>
          </p:txBody>
        </p:sp>
        <p:sp>
          <p:nvSpPr>
            <p:cNvPr id="16" name="ZoneTexte 15">
              <a:extLst>
                <a:ext uri="{FF2B5EF4-FFF2-40B4-BE49-F238E27FC236}">
                  <a16:creationId xmlns:a16="http://schemas.microsoft.com/office/drawing/2014/main" id="{89BCC9F0-FB6E-9164-D4C4-5AD0871CA544}"/>
                </a:ext>
              </a:extLst>
            </p:cNvPr>
            <p:cNvSpPr txBox="1"/>
            <p:nvPr/>
          </p:nvSpPr>
          <p:spPr>
            <a:xfrm rot="19027419">
              <a:off x="6548566" y="5037757"/>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09 Oct 2022</a:t>
              </a:r>
            </a:p>
          </p:txBody>
        </p:sp>
        <p:sp>
          <p:nvSpPr>
            <p:cNvPr id="19" name="ZoneTexte 18">
              <a:extLst>
                <a:ext uri="{FF2B5EF4-FFF2-40B4-BE49-F238E27FC236}">
                  <a16:creationId xmlns:a16="http://schemas.microsoft.com/office/drawing/2014/main" id="{419DD0C2-688E-63CF-8EEF-76CC4887D0E0}"/>
                </a:ext>
              </a:extLst>
            </p:cNvPr>
            <p:cNvSpPr txBox="1"/>
            <p:nvPr/>
          </p:nvSpPr>
          <p:spPr>
            <a:xfrm rot="19027419">
              <a:off x="6802715" y="5037758"/>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16 Oct 2022</a:t>
              </a:r>
            </a:p>
          </p:txBody>
        </p:sp>
        <p:sp>
          <p:nvSpPr>
            <p:cNvPr id="31" name="ZoneTexte 30">
              <a:extLst>
                <a:ext uri="{FF2B5EF4-FFF2-40B4-BE49-F238E27FC236}">
                  <a16:creationId xmlns:a16="http://schemas.microsoft.com/office/drawing/2014/main" id="{28E35196-B8DF-36DC-B00D-3D41A3A89FAC}"/>
                </a:ext>
              </a:extLst>
            </p:cNvPr>
            <p:cNvSpPr txBox="1"/>
            <p:nvPr/>
          </p:nvSpPr>
          <p:spPr>
            <a:xfrm rot="19027419">
              <a:off x="7054387" y="5037759"/>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23</a:t>
              </a: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 Oct 2022</a:t>
              </a:r>
            </a:p>
          </p:txBody>
        </p:sp>
        <p:sp>
          <p:nvSpPr>
            <p:cNvPr id="32" name="ZoneTexte 31">
              <a:extLst>
                <a:ext uri="{FF2B5EF4-FFF2-40B4-BE49-F238E27FC236}">
                  <a16:creationId xmlns:a16="http://schemas.microsoft.com/office/drawing/2014/main" id="{A96B7D05-0D35-F7A5-05A9-FDA40228F8E0}"/>
                </a:ext>
              </a:extLst>
            </p:cNvPr>
            <p:cNvSpPr txBox="1"/>
            <p:nvPr/>
          </p:nvSpPr>
          <p:spPr>
            <a:xfrm rot="19027419">
              <a:off x="7281703" y="5037759"/>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30</a:t>
              </a: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 Oct 2022</a:t>
              </a:r>
            </a:p>
          </p:txBody>
        </p:sp>
        <p:sp>
          <p:nvSpPr>
            <p:cNvPr id="34" name="ZoneTexte 33">
              <a:extLst>
                <a:ext uri="{FF2B5EF4-FFF2-40B4-BE49-F238E27FC236}">
                  <a16:creationId xmlns:a16="http://schemas.microsoft.com/office/drawing/2014/main" id="{9DA3781B-3937-2778-1AAF-C8EFA472C04D}"/>
                </a:ext>
              </a:extLst>
            </p:cNvPr>
            <p:cNvSpPr txBox="1"/>
            <p:nvPr/>
          </p:nvSpPr>
          <p:spPr>
            <a:xfrm rot="19027419">
              <a:off x="7545036" y="5037759"/>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6 Nov </a:t>
              </a: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2022</a:t>
              </a:r>
            </a:p>
          </p:txBody>
        </p:sp>
        <p:sp>
          <p:nvSpPr>
            <p:cNvPr id="35" name="ZoneTexte 34">
              <a:extLst>
                <a:ext uri="{FF2B5EF4-FFF2-40B4-BE49-F238E27FC236}">
                  <a16:creationId xmlns:a16="http://schemas.microsoft.com/office/drawing/2014/main" id="{06EC77E3-A7DC-C93F-4F13-8E9066F30745}"/>
                </a:ext>
              </a:extLst>
            </p:cNvPr>
            <p:cNvSpPr txBox="1"/>
            <p:nvPr/>
          </p:nvSpPr>
          <p:spPr>
            <a:xfrm rot="19027419">
              <a:off x="7796708" y="5037760"/>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13 Nov </a:t>
              </a: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2022</a:t>
              </a:r>
            </a:p>
          </p:txBody>
        </p:sp>
        <p:sp>
          <p:nvSpPr>
            <p:cNvPr id="36" name="ZoneTexte 35">
              <a:extLst>
                <a:ext uri="{FF2B5EF4-FFF2-40B4-BE49-F238E27FC236}">
                  <a16:creationId xmlns:a16="http://schemas.microsoft.com/office/drawing/2014/main" id="{24490FCA-C004-BD08-A94C-CDE9F7213990}"/>
                </a:ext>
              </a:extLst>
            </p:cNvPr>
            <p:cNvSpPr txBox="1"/>
            <p:nvPr/>
          </p:nvSpPr>
          <p:spPr>
            <a:xfrm rot="19027419">
              <a:off x="8034786" y="5037760"/>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20 Nov </a:t>
              </a: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2022</a:t>
              </a:r>
            </a:p>
          </p:txBody>
        </p:sp>
        <p:sp>
          <p:nvSpPr>
            <p:cNvPr id="37" name="ZoneTexte 36">
              <a:extLst>
                <a:ext uri="{FF2B5EF4-FFF2-40B4-BE49-F238E27FC236}">
                  <a16:creationId xmlns:a16="http://schemas.microsoft.com/office/drawing/2014/main" id="{3070D9D8-37F0-9D67-F606-A8F5599AF281}"/>
                </a:ext>
              </a:extLst>
            </p:cNvPr>
            <p:cNvSpPr txBox="1"/>
            <p:nvPr/>
          </p:nvSpPr>
          <p:spPr>
            <a:xfrm rot="19027419">
              <a:off x="8275695" y="5037760"/>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27 Nov </a:t>
              </a:r>
              <a:r>
                <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rPr>
                <a:t>2022</a:t>
              </a:r>
            </a:p>
          </p:txBody>
        </p:sp>
        <p:sp>
          <p:nvSpPr>
            <p:cNvPr id="38" name="ZoneTexte 37">
              <a:extLst>
                <a:ext uri="{FF2B5EF4-FFF2-40B4-BE49-F238E27FC236}">
                  <a16:creationId xmlns:a16="http://schemas.microsoft.com/office/drawing/2014/main" id="{2EB8CC0F-5637-4FB3-A51E-5489C8E94630}"/>
                </a:ext>
              </a:extLst>
            </p:cNvPr>
            <p:cNvSpPr txBox="1"/>
            <p:nvPr/>
          </p:nvSpPr>
          <p:spPr>
            <a:xfrm rot="19027419">
              <a:off x="8546867" y="5037761"/>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4 Dec 2022</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39" name="ZoneTexte 38">
              <a:extLst>
                <a:ext uri="{FF2B5EF4-FFF2-40B4-BE49-F238E27FC236}">
                  <a16:creationId xmlns:a16="http://schemas.microsoft.com/office/drawing/2014/main" id="{F493C902-5996-04EB-D4F7-7E1029E07E8A}"/>
                </a:ext>
              </a:extLst>
            </p:cNvPr>
            <p:cNvSpPr txBox="1"/>
            <p:nvPr/>
          </p:nvSpPr>
          <p:spPr>
            <a:xfrm rot="19027419">
              <a:off x="8793177" y="5037761"/>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11 Dec 2022</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1" name="ZoneTexte 40">
              <a:extLst>
                <a:ext uri="{FF2B5EF4-FFF2-40B4-BE49-F238E27FC236}">
                  <a16:creationId xmlns:a16="http://schemas.microsoft.com/office/drawing/2014/main" id="{DC08B538-AEA3-0A4F-4CA0-260B548A5F95}"/>
                </a:ext>
              </a:extLst>
            </p:cNvPr>
            <p:cNvSpPr txBox="1"/>
            <p:nvPr/>
          </p:nvSpPr>
          <p:spPr>
            <a:xfrm rot="19027419">
              <a:off x="9025101" y="5037762"/>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18 Dec 2022</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2" name="ZoneTexte 41">
              <a:extLst>
                <a:ext uri="{FF2B5EF4-FFF2-40B4-BE49-F238E27FC236}">
                  <a16:creationId xmlns:a16="http://schemas.microsoft.com/office/drawing/2014/main" id="{19D38C68-EC48-22A5-8C08-85188770AB13}"/>
                </a:ext>
              </a:extLst>
            </p:cNvPr>
            <p:cNvSpPr txBox="1"/>
            <p:nvPr/>
          </p:nvSpPr>
          <p:spPr>
            <a:xfrm rot="19027419">
              <a:off x="9266802" y="5037762"/>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25 Dec 2022</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3" name="ZoneTexte 42">
              <a:extLst>
                <a:ext uri="{FF2B5EF4-FFF2-40B4-BE49-F238E27FC236}">
                  <a16:creationId xmlns:a16="http://schemas.microsoft.com/office/drawing/2014/main" id="{3231940E-43D9-9C9C-69B5-B54CA47F927F}"/>
                </a:ext>
              </a:extLst>
            </p:cNvPr>
            <p:cNvSpPr txBox="1"/>
            <p:nvPr/>
          </p:nvSpPr>
          <p:spPr>
            <a:xfrm rot="19027419">
              <a:off x="9547190" y="5037762"/>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 Janv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4" name="ZoneTexte 43">
              <a:extLst>
                <a:ext uri="{FF2B5EF4-FFF2-40B4-BE49-F238E27FC236}">
                  <a16:creationId xmlns:a16="http://schemas.microsoft.com/office/drawing/2014/main" id="{A1D62396-DDC0-C96F-01F8-172A295C63A6}"/>
                </a:ext>
              </a:extLst>
            </p:cNvPr>
            <p:cNvSpPr txBox="1"/>
            <p:nvPr/>
          </p:nvSpPr>
          <p:spPr>
            <a:xfrm rot="19027419">
              <a:off x="9783491" y="5037762"/>
              <a:ext cx="525126"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8 Janv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5" name="ZoneTexte 44">
              <a:extLst>
                <a:ext uri="{FF2B5EF4-FFF2-40B4-BE49-F238E27FC236}">
                  <a16:creationId xmlns:a16="http://schemas.microsoft.com/office/drawing/2014/main" id="{6E567D31-137C-2C25-8FE9-31A9027C1F86}"/>
                </a:ext>
              </a:extLst>
            </p:cNvPr>
            <p:cNvSpPr txBox="1"/>
            <p:nvPr/>
          </p:nvSpPr>
          <p:spPr>
            <a:xfrm rot="19027419">
              <a:off x="10006721" y="5050178"/>
              <a:ext cx="561623"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15 Janv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6" name="ZoneTexte 45">
              <a:extLst>
                <a:ext uri="{FF2B5EF4-FFF2-40B4-BE49-F238E27FC236}">
                  <a16:creationId xmlns:a16="http://schemas.microsoft.com/office/drawing/2014/main" id="{5DEA2C02-2D6B-E835-2638-3E1B60E72A13}"/>
                </a:ext>
              </a:extLst>
            </p:cNvPr>
            <p:cNvSpPr txBox="1"/>
            <p:nvPr/>
          </p:nvSpPr>
          <p:spPr>
            <a:xfrm rot="19027419">
              <a:off x="10254996" y="5050177"/>
              <a:ext cx="561623"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22 Janv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7" name="ZoneTexte 46">
              <a:extLst>
                <a:ext uri="{FF2B5EF4-FFF2-40B4-BE49-F238E27FC236}">
                  <a16:creationId xmlns:a16="http://schemas.microsoft.com/office/drawing/2014/main" id="{CB0C2937-C263-CBEE-0225-CF84E5F62158}"/>
                </a:ext>
              </a:extLst>
            </p:cNvPr>
            <p:cNvSpPr txBox="1"/>
            <p:nvPr/>
          </p:nvSpPr>
          <p:spPr>
            <a:xfrm rot="19027419">
              <a:off x="10503271" y="5050176"/>
              <a:ext cx="561623"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29 Janv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8" name="ZoneTexte 47">
              <a:extLst>
                <a:ext uri="{FF2B5EF4-FFF2-40B4-BE49-F238E27FC236}">
                  <a16:creationId xmlns:a16="http://schemas.microsoft.com/office/drawing/2014/main" id="{CFFE8CDA-68A1-09EB-B6F9-09A10306FBD8}"/>
                </a:ext>
              </a:extLst>
            </p:cNvPr>
            <p:cNvSpPr txBox="1"/>
            <p:nvPr/>
          </p:nvSpPr>
          <p:spPr>
            <a:xfrm rot="19027419">
              <a:off x="10746972" y="5050175"/>
              <a:ext cx="561623"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2 Fev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49" name="ZoneTexte 48">
              <a:extLst>
                <a:ext uri="{FF2B5EF4-FFF2-40B4-BE49-F238E27FC236}">
                  <a16:creationId xmlns:a16="http://schemas.microsoft.com/office/drawing/2014/main" id="{2D52EFB5-1BB4-76F8-6CE5-620EBCC1D13C}"/>
                </a:ext>
              </a:extLst>
            </p:cNvPr>
            <p:cNvSpPr txBox="1"/>
            <p:nvPr/>
          </p:nvSpPr>
          <p:spPr>
            <a:xfrm rot="19027419">
              <a:off x="10989102" y="5050175"/>
              <a:ext cx="561623" cy="102592"/>
            </a:xfrm>
            <a:prstGeom prst="rect">
              <a:avLst/>
            </a:prstGeom>
            <a:noFill/>
          </p:spPr>
          <p:txBody>
            <a:bodyPr wrap="square" lIns="0" tIns="0" rIns="0" bIns="0">
              <a:spAutoFit/>
            </a:bodyPr>
            <a:lstStyle/>
            <a:p>
              <a:pPr algn="r">
                <a:lnSpc>
                  <a:spcPts val="800"/>
                </a:lnSpc>
                <a:spcAft>
                  <a:spcPts val="800"/>
                </a:spcAft>
              </a:pPr>
              <a:r>
                <a:rPr lang="fr-FR" sz="700" kern="10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12 Fev 2023</a:t>
              </a:r>
              <a:endParaRPr lang="fr-FR" sz="700" kern="10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sp>
          <p:nvSpPr>
            <p:cNvPr id="50" name="ZoneTexte 49">
              <a:extLst>
                <a:ext uri="{FF2B5EF4-FFF2-40B4-BE49-F238E27FC236}">
                  <a16:creationId xmlns:a16="http://schemas.microsoft.com/office/drawing/2014/main" id="{4C4C28AC-2D52-C518-2CC5-66095974D265}"/>
                </a:ext>
              </a:extLst>
            </p:cNvPr>
            <p:cNvSpPr txBox="1"/>
            <p:nvPr/>
          </p:nvSpPr>
          <p:spPr>
            <a:xfrm rot="19027419">
              <a:off x="11252474" y="5050175"/>
              <a:ext cx="561623" cy="102592"/>
            </a:xfrm>
            <a:prstGeom prst="rect">
              <a:avLst/>
            </a:prstGeom>
            <a:noFill/>
          </p:spPr>
          <p:txBody>
            <a:bodyPr wrap="square" lIns="0" tIns="0" rIns="0" bIns="0">
              <a:spAutoFit/>
            </a:bodyPr>
            <a:lstStyle/>
            <a:p>
              <a:pPr algn="r">
                <a:lnSpc>
                  <a:spcPts val="800"/>
                </a:lnSpc>
                <a:spcAft>
                  <a:spcPts val="800"/>
                </a:spcAft>
              </a:pPr>
              <a:r>
                <a:rPr lang="fr-FR" sz="700" kern="100" dirty="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19 </a:t>
              </a:r>
              <a:r>
                <a:rPr lang="fr-FR" sz="700" kern="100" dirty="0" err="1">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Fev</a:t>
              </a:r>
              <a:r>
                <a:rPr lang="fr-FR" sz="700" kern="100" dirty="0">
                  <a:solidFill>
                    <a:schemeClr val="accent3">
                      <a:lumMod val="75000"/>
                    </a:schemeClr>
                  </a:solidFill>
                  <a:latin typeface="Arial" panose="020B0604020202020204" pitchFamily="34" charset="0"/>
                  <a:ea typeface="Aptos" panose="020B0004020202020204" pitchFamily="34" charset="0"/>
                  <a:cs typeface="Arial" panose="020B0604020202020204" pitchFamily="34" charset="0"/>
                </a:rPr>
                <a:t> 2023</a:t>
              </a:r>
              <a:endParaRPr lang="fr-FR" sz="700" kern="100" dirty="0">
                <a:solidFill>
                  <a:schemeClr val="accent3">
                    <a:lumMod val="75000"/>
                  </a:schemeClr>
                </a:solidFill>
                <a:effectLst/>
                <a:latin typeface="Arial" panose="020B0604020202020204" pitchFamily="34" charset="0"/>
                <a:ea typeface="Aptos" panose="020B0004020202020204" pitchFamily="34" charset="0"/>
                <a:cs typeface="Arial" panose="020B0604020202020204" pitchFamily="34" charset="0"/>
              </a:endParaRPr>
            </a:p>
          </p:txBody>
        </p:sp>
      </p:grpSp>
      <p:sp>
        <p:nvSpPr>
          <p:cNvPr id="52" name="Text Box 4">
            <a:extLst>
              <a:ext uri="{FF2B5EF4-FFF2-40B4-BE49-F238E27FC236}">
                <a16:creationId xmlns:a16="http://schemas.microsoft.com/office/drawing/2014/main" id="{93D3CC4E-CDE1-9A61-88DC-5F48A376C54E}"/>
              </a:ext>
            </a:extLst>
          </p:cNvPr>
          <p:cNvSpPr txBox="1">
            <a:spLocks noChangeArrowheads="1"/>
          </p:cNvSpPr>
          <p:nvPr/>
        </p:nvSpPr>
        <p:spPr bwMode="auto">
          <a:xfrm rot="16200000">
            <a:off x="4730878" y="3247343"/>
            <a:ext cx="1461172"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a:solidFill>
                  <a:srgbClr val="FFFFFF">
                    <a:lumMod val="50000"/>
                  </a:srgbClr>
                </a:solidFill>
                <a:latin typeface="Arial"/>
                <a:ea typeface="+mn-ea"/>
                <a:cs typeface="Arial"/>
              </a:rPr>
              <a:t>Number of cases</a:t>
            </a:r>
            <a:endParaRPr lang="da-DK" sz="1050" dirty="0">
              <a:solidFill>
                <a:srgbClr val="FFFFFF">
                  <a:lumMod val="50000"/>
                </a:srgbClr>
              </a:solidFill>
              <a:latin typeface="Arial"/>
              <a:ea typeface="+mn-ea"/>
              <a:cs typeface="Arial"/>
            </a:endParaRPr>
          </a:p>
        </p:txBody>
      </p:sp>
      <p:sp>
        <p:nvSpPr>
          <p:cNvPr id="53" name="Accolade fermante 52">
            <a:extLst>
              <a:ext uri="{FF2B5EF4-FFF2-40B4-BE49-F238E27FC236}">
                <a16:creationId xmlns:a16="http://schemas.microsoft.com/office/drawing/2014/main" id="{43980518-B947-7A1D-C0BB-62F9CB9D5497}"/>
              </a:ext>
            </a:extLst>
          </p:cNvPr>
          <p:cNvSpPr/>
          <p:nvPr/>
        </p:nvSpPr>
        <p:spPr>
          <a:xfrm rot="16200000">
            <a:off x="7078288" y="921177"/>
            <a:ext cx="155448" cy="2058794"/>
          </a:xfrm>
          <a:prstGeom prst="righ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4" name="Accolade fermante 53">
            <a:extLst>
              <a:ext uri="{FF2B5EF4-FFF2-40B4-BE49-F238E27FC236}">
                <a16:creationId xmlns:a16="http://schemas.microsoft.com/office/drawing/2014/main" id="{DAE57F24-66DC-3FC3-7B57-E303BA3A04C2}"/>
              </a:ext>
            </a:extLst>
          </p:cNvPr>
          <p:cNvSpPr/>
          <p:nvPr/>
        </p:nvSpPr>
        <p:spPr>
          <a:xfrm rot="16200000">
            <a:off x="9943192" y="243040"/>
            <a:ext cx="155448" cy="3415067"/>
          </a:xfrm>
          <a:prstGeom prst="righ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5" name="Text Box 4">
            <a:extLst>
              <a:ext uri="{FF2B5EF4-FFF2-40B4-BE49-F238E27FC236}">
                <a16:creationId xmlns:a16="http://schemas.microsoft.com/office/drawing/2014/main" id="{9B7FA1CF-6C05-1570-2D4B-655CE66ECD98}"/>
              </a:ext>
            </a:extLst>
          </p:cNvPr>
          <p:cNvSpPr txBox="1">
            <a:spLocks noChangeArrowheads="1"/>
          </p:cNvSpPr>
          <p:nvPr/>
        </p:nvSpPr>
        <p:spPr bwMode="auto">
          <a:xfrm>
            <a:off x="6282535" y="1572243"/>
            <a:ext cx="1746953"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a:latin typeface="Arial"/>
                <a:ea typeface="+mn-ea"/>
                <a:cs typeface="Arial"/>
              </a:rPr>
              <a:t>Case fatality rate: 81%</a:t>
            </a:r>
            <a:endParaRPr lang="da-DK" sz="1050" dirty="0">
              <a:latin typeface="Arial"/>
              <a:ea typeface="+mn-ea"/>
              <a:cs typeface="Arial"/>
            </a:endParaRPr>
          </a:p>
        </p:txBody>
      </p:sp>
      <p:sp>
        <p:nvSpPr>
          <p:cNvPr id="56" name="Text Box 4">
            <a:extLst>
              <a:ext uri="{FF2B5EF4-FFF2-40B4-BE49-F238E27FC236}">
                <a16:creationId xmlns:a16="http://schemas.microsoft.com/office/drawing/2014/main" id="{DA4B93FF-331A-34DD-690A-3D466CBB3F6B}"/>
              </a:ext>
            </a:extLst>
          </p:cNvPr>
          <p:cNvSpPr txBox="1">
            <a:spLocks noChangeArrowheads="1"/>
          </p:cNvSpPr>
          <p:nvPr/>
        </p:nvSpPr>
        <p:spPr bwMode="auto">
          <a:xfrm>
            <a:off x="9194339" y="1572243"/>
            <a:ext cx="1746953"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a:latin typeface="Arial"/>
                <a:ea typeface="+mn-ea"/>
                <a:cs typeface="Arial"/>
              </a:rPr>
              <a:t>Case fatality rate: 19%</a:t>
            </a:r>
            <a:endParaRPr lang="da-DK" sz="1050" dirty="0">
              <a:latin typeface="Arial"/>
              <a:ea typeface="+mn-ea"/>
              <a:cs typeface="Arial"/>
            </a:endParaRPr>
          </a:p>
        </p:txBody>
      </p:sp>
      <p:grpSp>
        <p:nvGrpSpPr>
          <p:cNvPr id="83" name="Groupe 82">
            <a:extLst>
              <a:ext uri="{FF2B5EF4-FFF2-40B4-BE49-F238E27FC236}">
                <a16:creationId xmlns:a16="http://schemas.microsoft.com/office/drawing/2014/main" id="{0761456E-75F4-F9D0-A382-D66D1E978C04}"/>
              </a:ext>
            </a:extLst>
          </p:cNvPr>
          <p:cNvGrpSpPr/>
          <p:nvPr/>
        </p:nvGrpSpPr>
        <p:grpSpPr>
          <a:xfrm>
            <a:off x="10594830" y="2313025"/>
            <a:ext cx="1176916" cy="566885"/>
            <a:chOff x="10797540" y="2047941"/>
            <a:chExt cx="1476686" cy="566885"/>
          </a:xfrm>
        </p:grpSpPr>
        <p:sp>
          <p:nvSpPr>
            <p:cNvPr id="57" name="Rectangle 56">
              <a:extLst>
                <a:ext uri="{FF2B5EF4-FFF2-40B4-BE49-F238E27FC236}">
                  <a16:creationId xmlns:a16="http://schemas.microsoft.com/office/drawing/2014/main" id="{F1F90202-427C-161A-14FD-AAA6D04FF402}"/>
                </a:ext>
              </a:extLst>
            </p:cNvPr>
            <p:cNvSpPr/>
            <p:nvPr/>
          </p:nvSpPr>
          <p:spPr>
            <a:xfrm>
              <a:off x="10797540" y="2086041"/>
              <a:ext cx="243840" cy="19044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a:extLst>
                <a:ext uri="{FF2B5EF4-FFF2-40B4-BE49-F238E27FC236}">
                  <a16:creationId xmlns:a16="http://schemas.microsoft.com/office/drawing/2014/main" id="{46CAFF5A-84C7-5D3F-397F-38307035D823}"/>
                </a:ext>
              </a:extLst>
            </p:cNvPr>
            <p:cNvSpPr/>
            <p:nvPr/>
          </p:nvSpPr>
          <p:spPr>
            <a:xfrm>
              <a:off x="10797540" y="2384660"/>
              <a:ext cx="243840" cy="190444"/>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Text Box 4">
              <a:extLst>
                <a:ext uri="{FF2B5EF4-FFF2-40B4-BE49-F238E27FC236}">
                  <a16:creationId xmlns:a16="http://schemas.microsoft.com/office/drawing/2014/main" id="{00CF6B11-0B3D-838D-04CB-22951D2BBBEC}"/>
                </a:ext>
              </a:extLst>
            </p:cNvPr>
            <p:cNvSpPr txBox="1">
              <a:spLocks noChangeArrowheads="1"/>
            </p:cNvSpPr>
            <p:nvPr/>
          </p:nvSpPr>
          <p:spPr bwMode="auto">
            <a:xfrm>
              <a:off x="11041379" y="2047941"/>
              <a:ext cx="1076192"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1050">
                  <a:solidFill>
                    <a:schemeClr val="accent3">
                      <a:lumMod val="75000"/>
                    </a:schemeClr>
                  </a:solidFill>
                  <a:latin typeface="Arial"/>
                  <a:ea typeface="+mn-ea"/>
                  <a:cs typeface="Arial"/>
                </a:rPr>
                <a:t>Survivors</a:t>
              </a:r>
              <a:endParaRPr lang="da-DK" sz="1050" dirty="0">
                <a:solidFill>
                  <a:schemeClr val="accent3">
                    <a:lumMod val="75000"/>
                  </a:schemeClr>
                </a:solidFill>
                <a:latin typeface="Arial"/>
                <a:ea typeface="+mn-ea"/>
                <a:cs typeface="Arial"/>
              </a:endParaRPr>
            </a:p>
          </p:txBody>
        </p:sp>
        <p:sp>
          <p:nvSpPr>
            <p:cNvPr id="60" name="Text Box 4">
              <a:extLst>
                <a:ext uri="{FF2B5EF4-FFF2-40B4-BE49-F238E27FC236}">
                  <a16:creationId xmlns:a16="http://schemas.microsoft.com/office/drawing/2014/main" id="{C96E1650-01DA-2EC0-04AA-9FD48E563C3E}"/>
                </a:ext>
              </a:extLst>
            </p:cNvPr>
            <p:cNvSpPr txBox="1">
              <a:spLocks noChangeArrowheads="1"/>
            </p:cNvSpPr>
            <p:nvPr/>
          </p:nvSpPr>
          <p:spPr bwMode="auto">
            <a:xfrm>
              <a:off x="11041379" y="2360910"/>
              <a:ext cx="1232847"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1050">
                  <a:solidFill>
                    <a:schemeClr val="accent3">
                      <a:lumMod val="75000"/>
                    </a:schemeClr>
                  </a:solidFill>
                  <a:latin typeface="Arial"/>
                  <a:ea typeface="+mn-ea"/>
                  <a:cs typeface="Arial"/>
                </a:rPr>
                <a:t>Nonsurvivors</a:t>
              </a:r>
              <a:endParaRPr lang="da-DK" sz="1050" dirty="0">
                <a:solidFill>
                  <a:schemeClr val="accent3">
                    <a:lumMod val="75000"/>
                  </a:schemeClr>
                </a:solidFill>
                <a:latin typeface="Arial"/>
                <a:ea typeface="+mn-ea"/>
                <a:cs typeface="Arial"/>
              </a:endParaRPr>
            </a:p>
          </p:txBody>
        </p:sp>
      </p:grpSp>
      <p:sp>
        <p:nvSpPr>
          <p:cNvPr id="61" name="Rectangle 60">
            <a:extLst>
              <a:ext uri="{FF2B5EF4-FFF2-40B4-BE49-F238E27FC236}">
                <a16:creationId xmlns:a16="http://schemas.microsoft.com/office/drawing/2014/main" id="{EA77DB0C-FCA4-96D7-46A3-4C2BE3BAFF58}"/>
              </a:ext>
            </a:extLst>
          </p:cNvPr>
          <p:cNvSpPr/>
          <p:nvPr/>
        </p:nvSpPr>
        <p:spPr>
          <a:xfrm>
            <a:off x="7772963" y="2682109"/>
            <a:ext cx="243840" cy="253916"/>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2</a:t>
            </a:r>
          </a:p>
        </p:txBody>
      </p:sp>
      <p:sp>
        <p:nvSpPr>
          <p:cNvPr id="62" name="Rectangle 61">
            <a:extLst>
              <a:ext uri="{FF2B5EF4-FFF2-40B4-BE49-F238E27FC236}">
                <a16:creationId xmlns:a16="http://schemas.microsoft.com/office/drawing/2014/main" id="{FE5E7599-9D0D-16FA-2882-2D744782E576}"/>
              </a:ext>
            </a:extLst>
          </p:cNvPr>
          <p:cNvSpPr/>
          <p:nvPr/>
        </p:nvSpPr>
        <p:spPr>
          <a:xfrm>
            <a:off x="8016803" y="2103620"/>
            <a:ext cx="243840" cy="1750520"/>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15</a:t>
            </a:r>
          </a:p>
        </p:txBody>
      </p:sp>
      <p:sp>
        <p:nvSpPr>
          <p:cNvPr id="63" name="Rectangle 62">
            <a:extLst>
              <a:ext uri="{FF2B5EF4-FFF2-40B4-BE49-F238E27FC236}">
                <a16:creationId xmlns:a16="http://schemas.microsoft.com/office/drawing/2014/main" id="{9C1F450A-3EDE-589B-9C5C-C6A9ACD3186E}"/>
              </a:ext>
            </a:extLst>
          </p:cNvPr>
          <p:cNvSpPr/>
          <p:nvPr/>
        </p:nvSpPr>
        <p:spPr>
          <a:xfrm>
            <a:off x="8260643" y="3944701"/>
            <a:ext cx="243840" cy="834827"/>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7</a:t>
            </a:r>
          </a:p>
        </p:txBody>
      </p:sp>
      <p:sp>
        <p:nvSpPr>
          <p:cNvPr id="64" name="Rectangle 63">
            <a:extLst>
              <a:ext uri="{FF2B5EF4-FFF2-40B4-BE49-F238E27FC236}">
                <a16:creationId xmlns:a16="http://schemas.microsoft.com/office/drawing/2014/main" id="{E4905096-71F1-0475-1378-9D1B0066F112}"/>
              </a:ext>
            </a:extLst>
          </p:cNvPr>
          <p:cNvSpPr/>
          <p:nvPr/>
        </p:nvSpPr>
        <p:spPr>
          <a:xfrm>
            <a:off x="8504180" y="3850978"/>
            <a:ext cx="243840" cy="714910"/>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6</a:t>
            </a:r>
          </a:p>
        </p:txBody>
      </p:sp>
      <p:sp>
        <p:nvSpPr>
          <p:cNvPr id="65" name="Rectangle 64">
            <a:extLst>
              <a:ext uri="{FF2B5EF4-FFF2-40B4-BE49-F238E27FC236}">
                <a16:creationId xmlns:a16="http://schemas.microsoft.com/office/drawing/2014/main" id="{F85C007D-7293-2867-5153-BE15A8B95196}"/>
              </a:ext>
            </a:extLst>
          </p:cNvPr>
          <p:cNvSpPr/>
          <p:nvPr/>
        </p:nvSpPr>
        <p:spPr>
          <a:xfrm>
            <a:off x="8991557" y="4292290"/>
            <a:ext cx="243840" cy="369616"/>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3</a:t>
            </a:r>
          </a:p>
        </p:txBody>
      </p:sp>
      <p:sp>
        <p:nvSpPr>
          <p:cNvPr id="66" name="Rectangle 65">
            <a:extLst>
              <a:ext uri="{FF2B5EF4-FFF2-40B4-BE49-F238E27FC236}">
                <a16:creationId xmlns:a16="http://schemas.microsoft.com/office/drawing/2014/main" id="{40A444A0-A44B-428D-A0AA-7C5D70F98474}"/>
              </a:ext>
            </a:extLst>
          </p:cNvPr>
          <p:cNvSpPr/>
          <p:nvPr/>
        </p:nvSpPr>
        <p:spPr>
          <a:xfrm>
            <a:off x="8747717" y="4661906"/>
            <a:ext cx="243840" cy="232956"/>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dirty="0">
                <a:latin typeface="Arial" panose="020B0604020202020204" pitchFamily="34" charset="0"/>
                <a:cs typeface="Arial" panose="020B0604020202020204" pitchFamily="34" charset="0"/>
              </a:rPr>
              <a:t>2</a:t>
            </a:r>
          </a:p>
        </p:txBody>
      </p:sp>
      <p:sp>
        <p:nvSpPr>
          <p:cNvPr id="67" name="Rectangle 66">
            <a:extLst>
              <a:ext uri="{FF2B5EF4-FFF2-40B4-BE49-F238E27FC236}">
                <a16:creationId xmlns:a16="http://schemas.microsoft.com/office/drawing/2014/main" id="{C1E08166-9AB2-68E6-2CEC-B0B29B2D5918}"/>
              </a:ext>
            </a:extLst>
          </p:cNvPr>
          <p:cNvSpPr/>
          <p:nvPr/>
        </p:nvSpPr>
        <p:spPr>
          <a:xfrm>
            <a:off x="8991557" y="4661906"/>
            <a:ext cx="243840" cy="232956"/>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2</a:t>
            </a:r>
          </a:p>
        </p:txBody>
      </p:sp>
      <p:sp>
        <p:nvSpPr>
          <p:cNvPr id="68" name="Rectangle 67">
            <a:extLst>
              <a:ext uri="{FF2B5EF4-FFF2-40B4-BE49-F238E27FC236}">
                <a16:creationId xmlns:a16="http://schemas.microsoft.com/office/drawing/2014/main" id="{A2F664DF-9338-B734-55AD-48C4B9177094}"/>
              </a:ext>
            </a:extLst>
          </p:cNvPr>
          <p:cNvSpPr/>
          <p:nvPr/>
        </p:nvSpPr>
        <p:spPr>
          <a:xfrm>
            <a:off x="8504180" y="4565888"/>
            <a:ext cx="243840" cy="32897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3</a:t>
            </a:r>
          </a:p>
        </p:txBody>
      </p:sp>
      <p:sp>
        <p:nvSpPr>
          <p:cNvPr id="69" name="Rectangle 68">
            <a:extLst>
              <a:ext uri="{FF2B5EF4-FFF2-40B4-BE49-F238E27FC236}">
                <a16:creationId xmlns:a16="http://schemas.microsoft.com/office/drawing/2014/main" id="{B7DE8252-CA71-90A2-1FFB-97BB578AF875}"/>
              </a:ext>
            </a:extLst>
          </p:cNvPr>
          <p:cNvSpPr/>
          <p:nvPr/>
        </p:nvSpPr>
        <p:spPr>
          <a:xfrm>
            <a:off x="8260643" y="4779528"/>
            <a:ext cx="243840" cy="11533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70" name="Rectangle 69">
            <a:extLst>
              <a:ext uri="{FF2B5EF4-FFF2-40B4-BE49-F238E27FC236}">
                <a16:creationId xmlns:a16="http://schemas.microsoft.com/office/drawing/2014/main" id="{AF34AE7D-49E9-EFF9-0433-17083FBB155D}"/>
              </a:ext>
            </a:extLst>
          </p:cNvPr>
          <p:cNvSpPr/>
          <p:nvPr/>
        </p:nvSpPr>
        <p:spPr>
          <a:xfrm>
            <a:off x="8012091" y="3850978"/>
            <a:ext cx="243840" cy="104388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9</a:t>
            </a:r>
          </a:p>
        </p:txBody>
      </p:sp>
      <p:sp>
        <p:nvSpPr>
          <p:cNvPr id="71" name="Rectangle 70">
            <a:extLst>
              <a:ext uri="{FF2B5EF4-FFF2-40B4-BE49-F238E27FC236}">
                <a16:creationId xmlns:a16="http://schemas.microsoft.com/office/drawing/2014/main" id="{4B76E68F-EC5C-A151-62A3-A43C0516AFA4}"/>
              </a:ext>
            </a:extLst>
          </p:cNvPr>
          <p:cNvSpPr/>
          <p:nvPr/>
        </p:nvSpPr>
        <p:spPr>
          <a:xfrm>
            <a:off x="7763015" y="2936025"/>
            <a:ext cx="243840" cy="1958837"/>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17</a:t>
            </a:r>
          </a:p>
        </p:txBody>
      </p:sp>
      <p:sp>
        <p:nvSpPr>
          <p:cNvPr id="72" name="Rectangle 71">
            <a:extLst>
              <a:ext uri="{FF2B5EF4-FFF2-40B4-BE49-F238E27FC236}">
                <a16:creationId xmlns:a16="http://schemas.microsoft.com/office/drawing/2014/main" id="{50B80CA7-6644-830C-9F6C-E9E66FA423F1}"/>
              </a:ext>
            </a:extLst>
          </p:cNvPr>
          <p:cNvSpPr/>
          <p:nvPr/>
        </p:nvSpPr>
        <p:spPr>
          <a:xfrm>
            <a:off x="7514201" y="4661906"/>
            <a:ext cx="243840" cy="232956"/>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00">
                <a:latin typeface="Arial" panose="020B0604020202020204" pitchFamily="34" charset="0"/>
                <a:cs typeface="Arial" panose="020B0604020202020204" pitchFamily="34" charset="0"/>
              </a:rPr>
              <a:t>2</a:t>
            </a:r>
          </a:p>
        </p:txBody>
      </p:sp>
      <p:sp>
        <p:nvSpPr>
          <p:cNvPr id="73" name="Rectangle 72">
            <a:extLst>
              <a:ext uri="{FF2B5EF4-FFF2-40B4-BE49-F238E27FC236}">
                <a16:creationId xmlns:a16="http://schemas.microsoft.com/office/drawing/2014/main" id="{3917BEDD-322E-B55D-289E-BC74AAD4F6C1}"/>
              </a:ext>
            </a:extLst>
          </p:cNvPr>
          <p:cNvSpPr/>
          <p:nvPr/>
        </p:nvSpPr>
        <p:spPr>
          <a:xfrm>
            <a:off x="7256224" y="4661906"/>
            <a:ext cx="243840" cy="232956"/>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00">
                <a:latin typeface="Arial" panose="020B0604020202020204" pitchFamily="34" charset="0"/>
                <a:cs typeface="Arial" panose="020B0604020202020204" pitchFamily="34" charset="0"/>
              </a:rPr>
              <a:t>2</a:t>
            </a:r>
          </a:p>
        </p:txBody>
      </p:sp>
      <p:sp>
        <p:nvSpPr>
          <p:cNvPr id="74" name="Rectangle 73">
            <a:extLst>
              <a:ext uri="{FF2B5EF4-FFF2-40B4-BE49-F238E27FC236}">
                <a16:creationId xmlns:a16="http://schemas.microsoft.com/office/drawing/2014/main" id="{9F937BD4-2412-43DE-53EF-4325AA950E32}"/>
              </a:ext>
            </a:extLst>
          </p:cNvPr>
          <p:cNvSpPr/>
          <p:nvPr/>
        </p:nvSpPr>
        <p:spPr>
          <a:xfrm>
            <a:off x="7524149" y="4511557"/>
            <a:ext cx="243840" cy="144360"/>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75" name="Rectangle 74">
            <a:extLst>
              <a:ext uri="{FF2B5EF4-FFF2-40B4-BE49-F238E27FC236}">
                <a16:creationId xmlns:a16="http://schemas.microsoft.com/office/drawing/2014/main" id="{863E6401-54A1-8A8F-C1C8-84BD4AF43A5E}"/>
              </a:ext>
            </a:extLst>
          </p:cNvPr>
          <p:cNvSpPr/>
          <p:nvPr/>
        </p:nvSpPr>
        <p:spPr>
          <a:xfrm>
            <a:off x="7012384" y="4779528"/>
            <a:ext cx="243840" cy="11533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00">
                <a:latin typeface="Arial" panose="020B0604020202020204" pitchFamily="34" charset="0"/>
                <a:cs typeface="Arial" panose="020B0604020202020204" pitchFamily="34" charset="0"/>
              </a:rPr>
              <a:t>1</a:t>
            </a:r>
          </a:p>
        </p:txBody>
      </p:sp>
      <p:sp>
        <p:nvSpPr>
          <p:cNvPr id="76" name="Rectangle 75">
            <a:extLst>
              <a:ext uri="{FF2B5EF4-FFF2-40B4-BE49-F238E27FC236}">
                <a16:creationId xmlns:a16="http://schemas.microsoft.com/office/drawing/2014/main" id="{B779F1F5-51CC-A1F5-4E4C-548AFB202B60}"/>
              </a:ext>
            </a:extLst>
          </p:cNvPr>
          <p:cNvSpPr/>
          <p:nvPr/>
        </p:nvSpPr>
        <p:spPr>
          <a:xfrm>
            <a:off x="6777781" y="4779528"/>
            <a:ext cx="243840" cy="11533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00">
                <a:latin typeface="Arial" panose="020B0604020202020204" pitchFamily="34" charset="0"/>
                <a:cs typeface="Arial" panose="020B0604020202020204" pitchFamily="34" charset="0"/>
              </a:rPr>
              <a:t>1</a:t>
            </a:r>
          </a:p>
        </p:txBody>
      </p:sp>
      <p:sp>
        <p:nvSpPr>
          <p:cNvPr id="77" name="Rectangle 76">
            <a:extLst>
              <a:ext uri="{FF2B5EF4-FFF2-40B4-BE49-F238E27FC236}">
                <a16:creationId xmlns:a16="http://schemas.microsoft.com/office/drawing/2014/main" id="{F67E207B-7454-636D-E9B3-C11D7D305F9E}"/>
              </a:ext>
            </a:extLst>
          </p:cNvPr>
          <p:cNvSpPr/>
          <p:nvPr/>
        </p:nvSpPr>
        <p:spPr>
          <a:xfrm>
            <a:off x="6014220" y="4779528"/>
            <a:ext cx="243840" cy="11533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00" dirty="0">
                <a:latin typeface="Arial" panose="020B0604020202020204" pitchFamily="34" charset="0"/>
                <a:cs typeface="Arial" panose="020B0604020202020204" pitchFamily="34" charset="0"/>
              </a:rPr>
              <a:t>1</a:t>
            </a:r>
          </a:p>
        </p:txBody>
      </p:sp>
      <p:sp>
        <p:nvSpPr>
          <p:cNvPr id="78" name="Rectangle 77">
            <a:extLst>
              <a:ext uri="{FF2B5EF4-FFF2-40B4-BE49-F238E27FC236}">
                <a16:creationId xmlns:a16="http://schemas.microsoft.com/office/drawing/2014/main" id="{D8B74436-1A5C-523B-7CB2-C1FC6B496F37}"/>
              </a:ext>
            </a:extLst>
          </p:cNvPr>
          <p:cNvSpPr/>
          <p:nvPr/>
        </p:nvSpPr>
        <p:spPr>
          <a:xfrm>
            <a:off x="10278260" y="4779528"/>
            <a:ext cx="243840" cy="11533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79" name="Rectangle 78">
            <a:extLst>
              <a:ext uri="{FF2B5EF4-FFF2-40B4-BE49-F238E27FC236}">
                <a16:creationId xmlns:a16="http://schemas.microsoft.com/office/drawing/2014/main" id="{5DD61A85-81C0-1931-4D25-E4D644FE9486}"/>
              </a:ext>
            </a:extLst>
          </p:cNvPr>
          <p:cNvSpPr/>
          <p:nvPr/>
        </p:nvSpPr>
        <p:spPr>
          <a:xfrm>
            <a:off x="11527908" y="4779528"/>
            <a:ext cx="243840" cy="115334"/>
          </a:xfrm>
          <a:prstGeom prst="rect">
            <a:avLst/>
          </a:prstGeom>
          <a:solidFill>
            <a:srgbClr val="CFA4E4"/>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80" name="Rectangle 79">
            <a:extLst>
              <a:ext uri="{FF2B5EF4-FFF2-40B4-BE49-F238E27FC236}">
                <a16:creationId xmlns:a16="http://schemas.microsoft.com/office/drawing/2014/main" id="{4DDF6DB6-35FC-7537-B14D-D4669E8C2038}"/>
              </a:ext>
            </a:extLst>
          </p:cNvPr>
          <p:cNvSpPr/>
          <p:nvPr/>
        </p:nvSpPr>
        <p:spPr>
          <a:xfrm>
            <a:off x="10027391" y="4779528"/>
            <a:ext cx="243840" cy="115334"/>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81" name="Rectangle 80">
            <a:extLst>
              <a:ext uri="{FF2B5EF4-FFF2-40B4-BE49-F238E27FC236}">
                <a16:creationId xmlns:a16="http://schemas.microsoft.com/office/drawing/2014/main" id="{9B6B02F1-0339-6E7A-D7BD-DA89AC88ED04}"/>
              </a:ext>
            </a:extLst>
          </p:cNvPr>
          <p:cNvSpPr/>
          <p:nvPr/>
        </p:nvSpPr>
        <p:spPr>
          <a:xfrm>
            <a:off x="9780037" y="4779528"/>
            <a:ext cx="243840" cy="115334"/>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82" name="Rectangle 81">
            <a:extLst>
              <a:ext uri="{FF2B5EF4-FFF2-40B4-BE49-F238E27FC236}">
                <a16:creationId xmlns:a16="http://schemas.microsoft.com/office/drawing/2014/main" id="{6C876BE6-B67F-4809-38F1-8BB2D882936A}"/>
              </a:ext>
            </a:extLst>
          </p:cNvPr>
          <p:cNvSpPr/>
          <p:nvPr/>
        </p:nvSpPr>
        <p:spPr>
          <a:xfrm>
            <a:off x="9536197" y="4779528"/>
            <a:ext cx="243840" cy="115334"/>
          </a:xfrm>
          <a:prstGeom prst="rect">
            <a:avLst/>
          </a:prstGeom>
          <a:solidFill>
            <a:srgbClr val="5E247C"/>
          </a:solidFill>
          <a:ln w="19050">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fr-FR" sz="1050">
                <a:latin typeface="Arial" panose="020B0604020202020204" pitchFamily="34" charset="0"/>
                <a:cs typeface="Arial" panose="020B0604020202020204" pitchFamily="34" charset="0"/>
              </a:rPr>
              <a:t>1</a:t>
            </a:r>
          </a:p>
        </p:txBody>
      </p:sp>
      <p:sp>
        <p:nvSpPr>
          <p:cNvPr id="84" name="Rectangle à coins arrondis 10">
            <a:extLst>
              <a:ext uri="{FF2B5EF4-FFF2-40B4-BE49-F238E27FC236}">
                <a16:creationId xmlns:a16="http://schemas.microsoft.com/office/drawing/2014/main" id="{7334F54D-C8AA-D231-74A0-E4FA460CD5B8}"/>
              </a:ext>
            </a:extLst>
          </p:cNvPr>
          <p:cNvSpPr/>
          <p:nvPr/>
        </p:nvSpPr>
        <p:spPr>
          <a:xfrm>
            <a:off x="5265637" y="1323869"/>
            <a:ext cx="6799547" cy="4138718"/>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4" name="Freeform 41">
            <a:extLst>
              <a:ext uri="{FF2B5EF4-FFF2-40B4-BE49-F238E27FC236}">
                <a16:creationId xmlns:a16="http://schemas.microsoft.com/office/drawing/2014/main" id="{A6776272-0263-7188-C9CB-D06CC1C31E5F}"/>
              </a:ext>
            </a:extLst>
          </p:cNvPr>
          <p:cNvSpPr/>
          <p:nvPr/>
        </p:nvSpPr>
        <p:spPr>
          <a:xfrm>
            <a:off x="5336687" y="1123098"/>
            <a:ext cx="2187462" cy="401542"/>
          </a:xfrm>
          <a:prstGeom prst="roundRect">
            <a:avLst>
              <a:gd name="adj" fmla="val 18639"/>
            </a:avLst>
          </a:prstGeom>
          <a:solidFill>
            <a:schemeClr val="bg1"/>
          </a:solidFill>
          <a:ln w="25400" cap="flat" cmpd="sng" algn="ctr">
            <a:noFill/>
            <a:prstDash val="solid"/>
          </a:ln>
          <a:effectLst/>
        </p:spPr>
        <p:txBody>
          <a:bodyPr spcFirstLastPara="0" vert="horz" wrap="square" lIns="74434" tIns="74434" rIns="74434" bIns="74434" numCol="1" spcCol="1270" anchor="ctr" anchorCtr="0">
            <a:noAutofit/>
          </a:bodyPr>
          <a:lstStyle/>
          <a:p>
            <a:pPr>
              <a:lnSpc>
                <a:spcPct val="107000"/>
              </a:lnSpc>
              <a:spcAft>
                <a:spcPts val="800"/>
              </a:spcAft>
            </a:pPr>
            <a:r>
              <a:rPr lang="fr-FR" sz="1200" b="1" kern="100" dirty="0">
                <a:solidFill>
                  <a:sysClr val="windowText" lastClr="000000"/>
                </a:solidFill>
                <a:effectLst/>
                <a:latin typeface="Arial" panose="020B0604020202020204" pitchFamily="34" charset="0"/>
                <a:ea typeface="Aptos" panose="020B0004020202020204" pitchFamily="34" charset="0"/>
                <a:cs typeface="Arial" panose="020B0604020202020204" pitchFamily="34" charset="0"/>
              </a:rPr>
              <a:t>BD </a:t>
            </a:r>
            <a:r>
              <a:rPr lang="fr-FR" sz="1200" b="1" kern="100" dirty="0" err="1">
                <a:solidFill>
                  <a:sysClr val="windowText" lastClr="000000"/>
                </a:solidFill>
                <a:effectLst/>
                <a:latin typeface="Arial" panose="020B0604020202020204" pitchFamily="34" charset="0"/>
                <a:ea typeface="Aptos" panose="020B0004020202020204" pitchFamily="34" charset="0"/>
                <a:cs typeface="Arial" panose="020B0604020202020204" pitchFamily="34" charset="0"/>
              </a:rPr>
              <a:t>glucan</a:t>
            </a:r>
            <a:r>
              <a:rPr lang="fr-FR" sz="1200" b="1" kern="100" dirty="0">
                <a:solidFill>
                  <a:sysClr val="windowText" lastClr="000000"/>
                </a:solidFill>
                <a:effectLst/>
                <a:latin typeface="Arial" panose="020B0604020202020204" pitchFamily="34" charset="0"/>
                <a:ea typeface="Aptos" panose="020B0004020202020204" pitchFamily="34" charset="0"/>
                <a:cs typeface="Arial" panose="020B0604020202020204" pitchFamily="34" charset="0"/>
              </a:rPr>
              <a:t> not </a:t>
            </a:r>
            <a:r>
              <a:rPr lang="fr-FR" sz="1200" b="1" kern="100" dirty="0" err="1">
                <a:solidFill>
                  <a:sysClr val="windowText" lastClr="000000"/>
                </a:solidFill>
                <a:effectLst/>
                <a:latin typeface="Arial" panose="020B0604020202020204" pitchFamily="34" charset="0"/>
                <a:ea typeface="Aptos" panose="020B0004020202020204" pitchFamily="34" charset="0"/>
                <a:cs typeface="Arial" panose="020B0604020202020204" pitchFamily="34" charset="0"/>
              </a:rPr>
              <a:t>available</a:t>
            </a:r>
            <a:r>
              <a:rPr lang="fr-FR" sz="1200" b="1" kern="100" dirty="0">
                <a:solidFill>
                  <a:sysClr val="windowText" lastClr="000000"/>
                </a:solidFill>
                <a:effectLst/>
                <a:latin typeface="Arial" panose="020B0604020202020204" pitchFamily="34" charset="0"/>
                <a:ea typeface="Aptos" panose="020B0004020202020204" pitchFamily="34" charset="0"/>
                <a:cs typeface="Arial" panose="020B0604020202020204" pitchFamily="34" charset="0"/>
              </a:rPr>
              <a:t> in</a:t>
            </a:r>
          </a:p>
        </p:txBody>
      </p:sp>
    </p:spTree>
    <p:extLst>
      <p:ext uri="{BB962C8B-B14F-4D97-AF65-F5344CB8AC3E}">
        <p14:creationId xmlns:p14="http://schemas.microsoft.com/office/powerpoint/2010/main" val="20543522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13682E77-FC30-9CA6-8B43-5AACEE072346}"/>
              </a:ext>
            </a:extLst>
          </p:cNvPr>
          <p:cNvSpPr>
            <a:spLocks noGrp="1"/>
          </p:cNvSpPr>
          <p:nvPr>
            <p:ph type="body" sz="quarter" idx="15"/>
          </p:nvPr>
        </p:nvSpPr>
        <p:spPr>
          <a:xfrm>
            <a:off x="960437" y="1395413"/>
            <a:ext cx="11004583" cy="3608387"/>
          </a:xfrm>
        </p:spPr>
        <p:txBody>
          <a:bodyPr anchor="t"/>
          <a:lstStyle/>
          <a:p>
            <a:pPr>
              <a:spcBef>
                <a:spcPts val="2400"/>
              </a:spcBef>
              <a:spcAft>
                <a:spcPts val="600"/>
              </a:spcAft>
            </a:pPr>
            <a:r>
              <a:rPr lang="fr-FR" dirty="0"/>
              <a:t>From May to August 2022 the city of Durango </a:t>
            </a:r>
            <a:r>
              <a:rPr lang="fr-FR" dirty="0" err="1"/>
              <a:t>suffered</a:t>
            </a:r>
            <a:r>
              <a:rPr lang="fr-FR" dirty="0"/>
              <a:t> from </a:t>
            </a:r>
            <a:r>
              <a:rPr lang="fr-FR" dirty="0" err="1"/>
              <a:t>increasing</a:t>
            </a:r>
            <a:r>
              <a:rPr lang="fr-FR" dirty="0"/>
              <a:t> </a:t>
            </a:r>
            <a:r>
              <a:rPr lang="fr-FR" dirty="0" err="1"/>
              <a:t>wind</a:t>
            </a:r>
            <a:r>
              <a:rPr lang="fr-FR" dirty="0"/>
              <a:t>, </a:t>
            </a:r>
            <a:r>
              <a:rPr lang="fr-FR" dirty="0" err="1"/>
              <a:t>dust</a:t>
            </a:r>
            <a:r>
              <a:rPr lang="fr-FR" dirty="0"/>
              <a:t> </a:t>
            </a:r>
            <a:r>
              <a:rPr lang="fr-FR" dirty="0" err="1"/>
              <a:t>storms</a:t>
            </a:r>
            <a:r>
              <a:rPr lang="fr-FR" dirty="0"/>
              <a:t>, </a:t>
            </a:r>
            <a:r>
              <a:rPr lang="fr-FR" dirty="0" err="1"/>
              <a:t>fallen</a:t>
            </a:r>
            <a:r>
              <a:rPr lang="fr-FR" dirty="0"/>
              <a:t> </a:t>
            </a:r>
            <a:r>
              <a:rPr lang="fr-FR" dirty="0" err="1"/>
              <a:t>trees</a:t>
            </a:r>
            <a:endParaRPr lang="fr-FR" dirty="0"/>
          </a:p>
          <a:p>
            <a:pPr>
              <a:spcBef>
                <a:spcPts val="2400"/>
              </a:spcBef>
              <a:spcAft>
                <a:spcPts val="600"/>
              </a:spcAft>
            </a:pPr>
            <a:r>
              <a:rPr lang="fr-FR" dirty="0"/>
              <a:t>Previous </a:t>
            </a:r>
            <a:r>
              <a:rPr lang="fr-FR" dirty="0" err="1"/>
              <a:t>study</a:t>
            </a:r>
            <a:r>
              <a:rPr lang="fr-FR" dirty="0"/>
              <a:t> </a:t>
            </a:r>
            <a:r>
              <a:rPr lang="fr-FR" dirty="0" err="1"/>
              <a:t>showed</a:t>
            </a:r>
            <a:r>
              <a:rPr lang="fr-FR" dirty="0"/>
              <a:t> </a:t>
            </a:r>
            <a:r>
              <a:rPr lang="fr-FR" dirty="0" err="1"/>
              <a:t>increased</a:t>
            </a:r>
            <a:r>
              <a:rPr lang="fr-FR" dirty="0"/>
              <a:t> </a:t>
            </a:r>
            <a:r>
              <a:rPr lang="fr-FR" dirty="0" err="1"/>
              <a:t>seasonal</a:t>
            </a:r>
            <a:r>
              <a:rPr lang="fr-FR" dirty="0"/>
              <a:t> </a:t>
            </a:r>
            <a:r>
              <a:rPr lang="fr-FR" dirty="0" err="1"/>
              <a:t>fungal</a:t>
            </a:r>
            <a:r>
              <a:rPr lang="fr-FR" dirty="0"/>
              <a:t> </a:t>
            </a:r>
            <a:r>
              <a:rPr lang="fr-FR" dirty="0" err="1"/>
              <a:t>load</a:t>
            </a:r>
            <a:r>
              <a:rPr lang="fr-FR" dirty="0"/>
              <a:t> in the air</a:t>
            </a:r>
          </a:p>
          <a:p>
            <a:pPr>
              <a:spcBef>
                <a:spcPts val="2400"/>
              </a:spcBef>
              <a:spcAft>
                <a:spcPts val="600"/>
              </a:spcAft>
            </a:pPr>
            <a:r>
              <a:rPr lang="fr-FR" dirty="0"/>
              <a:t>Parks, zoos, baseball stadium and </a:t>
            </a:r>
            <a:r>
              <a:rPr lang="fr-FR" dirty="0" err="1"/>
              <a:t>unpaved</a:t>
            </a:r>
            <a:r>
              <a:rPr lang="fr-FR" dirty="0"/>
              <a:t> </a:t>
            </a:r>
            <a:r>
              <a:rPr lang="fr-FR" dirty="0" err="1"/>
              <a:t>roads</a:t>
            </a:r>
            <a:r>
              <a:rPr lang="fr-FR" dirty="0"/>
              <a:t> </a:t>
            </a:r>
            <a:r>
              <a:rPr lang="fr-FR" dirty="0" err="1"/>
              <a:t>around</a:t>
            </a:r>
            <a:r>
              <a:rPr lang="fr-FR" dirty="0"/>
              <a:t> the </a:t>
            </a:r>
            <a:r>
              <a:rPr lang="fr-FR" dirty="0" err="1"/>
              <a:t>clinic</a:t>
            </a:r>
            <a:r>
              <a:rPr lang="fr-FR" dirty="0"/>
              <a:t> with </a:t>
            </a:r>
            <a:r>
              <a:rPr lang="fr-FR" dirty="0" err="1"/>
              <a:t>most</a:t>
            </a:r>
            <a:r>
              <a:rPr lang="fr-FR" dirty="0"/>
              <a:t> cases</a:t>
            </a:r>
          </a:p>
          <a:p>
            <a:pPr>
              <a:spcBef>
                <a:spcPts val="2400"/>
              </a:spcBef>
              <a:spcAft>
                <a:spcPts val="600"/>
              </a:spcAft>
            </a:pPr>
            <a:r>
              <a:rPr lang="fr-FR" b="1" dirty="0" err="1"/>
              <a:t>Environmental</a:t>
            </a:r>
            <a:r>
              <a:rPr lang="fr-FR" b="1" dirty="0"/>
              <a:t> </a:t>
            </a:r>
            <a:r>
              <a:rPr lang="fr-FR" b="1" dirty="0" err="1"/>
              <a:t>factors</a:t>
            </a:r>
            <a:r>
              <a:rPr lang="fr-FR" b="1" dirty="0"/>
              <a:t> </a:t>
            </a:r>
            <a:r>
              <a:rPr lang="fr-FR" b="1" dirty="0" err="1"/>
              <a:t>may</a:t>
            </a:r>
            <a:r>
              <a:rPr lang="fr-FR" b="1" dirty="0"/>
              <a:t> have </a:t>
            </a:r>
            <a:r>
              <a:rPr lang="fr-FR" b="1" dirty="0" err="1"/>
              <a:t>increased</a:t>
            </a:r>
            <a:r>
              <a:rPr lang="fr-FR" b="1" dirty="0"/>
              <a:t> </a:t>
            </a:r>
            <a:r>
              <a:rPr lang="fr-FR" b="1" dirty="0" err="1"/>
              <a:t>fungal</a:t>
            </a:r>
            <a:r>
              <a:rPr lang="fr-FR" b="1" dirty="0"/>
              <a:t> </a:t>
            </a:r>
            <a:r>
              <a:rPr lang="fr-FR" b="1" dirty="0" err="1"/>
              <a:t>load</a:t>
            </a:r>
            <a:r>
              <a:rPr lang="fr-FR" b="1" dirty="0"/>
              <a:t> and </a:t>
            </a:r>
            <a:r>
              <a:rPr lang="fr-FR" b="1" dirty="0" err="1"/>
              <a:t>increased</a:t>
            </a:r>
            <a:r>
              <a:rPr lang="fr-FR" b="1" dirty="0"/>
              <a:t> air dispersion in the local </a:t>
            </a:r>
            <a:r>
              <a:rPr lang="fr-FR" b="1" dirty="0" err="1"/>
              <a:t>environment</a:t>
            </a:r>
            <a:endParaRPr lang="fr-FR" b="1" dirty="0"/>
          </a:p>
        </p:txBody>
      </p:sp>
      <p:sp>
        <p:nvSpPr>
          <p:cNvPr id="16" name="Espace réservé du texte 15">
            <a:extLst>
              <a:ext uri="{FF2B5EF4-FFF2-40B4-BE49-F238E27FC236}">
                <a16:creationId xmlns:a16="http://schemas.microsoft.com/office/drawing/2014/main" id="{551D1BE0-09C9-815C-91AA-D06F002AB033}"/>
              </a:ext>
            </a:extLst>
          </p:cNvPr>
          <p:cNvSpPr>
            <a:spLocks noGrp="1"/>
          </p:cNvSpPr>
          <p:nvPr>
            <p:ph type="body" sz="quarter" idx="19"/>
          </p:nvPr>
        </p:nvSpPr>
        <p:spPr/>
        <p:txBody>
          <a:bodyPr anchor="b"/>
          <a:lstStyle/>
          <a:p>
            <a:r>
              <a:rPr lang="fr-FR" dirty="0" err="1"/>
              <a:t>Macías</a:t>
            </a:r>
            <a:r>
              <a:rPr lang="fr-FR" dirty="0"/>
              <a:t>-Corral MA. </a:t>
            </a:r>
            <a:r>
              <a:rPr lang="fr-FR" dirty="0" err="1"/>
              <a:t>Revista</a:t>
            </a:r>
            <a:r>
              <a:rPr lang="fr-FR" dirty="0"/>
              <a:t> </a:t>
            </a:r>
            <a:r>
              <a:rPr lang="fr-FR" dirty="0" err="1"/>
              <a:t>Biomédica</a:t>
            </a:r>
            <a:r>
              <a:rPr lang="fr-FR" dirty="0"/>
              <a:t>.</a:t>
            </a:r>
          </a:p>
        </p:txBody>
      </p:sp>
      <p:sp>
        <p:nvSpPr>
          <p:cNvPr id="4" name="Titre 3">
            <a:extLst>
              <a:ext uri="{FF2B5EF4-FFF2-40B4-BE49-F238E27FC236}">
                <a16:creationId xmlns:a16="http://schemas.microsoft.com/office/drawing/2014/main" id="{5A2FE3BF-EFED-89B5-782F-1A9F157BCEF5}"/>
              </a:ext>
            </a:extLst>
          </p:cNvPr>
          <p:cNvSpPr>
            <a:spLocks noGrp="1"/>
          </p:cNvSpPr>
          <p:nvPr>
            <p:ph type="title"/>
          </p:nvPr>
        </p:nvSpPr>
        <p:spPr>
          <a:xfrm>
            <a:off x="960194" y="7750"/>
            <a:ext cx="11104990" cy="719166"/>
          </a:xfrm>
        </p:spPr>
        <p:txBody>
          <a:bodyPr/>
          <a:lstStyle/>
          <a:p>
            <a:r>
              <a:rPr lang="fr-FR" dirty="0" err="1"/>
              <a:t>Did</a:t>
            </a:r>
            <a:r>
              <a:rPr lang="fr-FR" dirty="0"/>
              <a:t> the </a:t>
            </a:r>
            <a:r>
              <a:rPr lang="fr-FR" dirty="0" err="1"/>
              <a:t>climate</a:t>
            </a:r>
            <a:r>
              <a:rPr lang="fr-FR" dirty="0"/>
              <a:t>/</a:t>
            </a:r>
            <a:r>
              <a:rPr lang="fr-FR" dirty="0" err="1"/>
              <a:t>weather</a:t>
            </a:r>
            <a:r>
              <a:rPr lang="fr-FR" dirty="0"/>
              <a:t> </a:t>
            </a:r>
            <a:r>
              <a:rPr lang="fr-FR" dirty="0" err="1"/>
              <a:t>contribute</a:t>
            </a:r>
            <a:r>
              <a:rPr lang="fr-FR" dirty="0"/>
              <a:t>?</a:t>
            </a:r>
          </a:p>
        </p:txBody>
      </p:sp>
      <p:sp>
        <p:nvSpPr>
          <p:cNvPr id="14" name="Espace réservé du contenu 13">
            <a:extLst>
              <a:ext uri="{FF2B5EF4-FFF2-40B4-BE49-F238E27FC236}">
                <a16:creationId xmlns:a16="http://schemas.microsoft.com/office/drawing/2014/main" id="{B5EC10D8-A021-C428-270D-8CF5C4BAF3F0}"/>
              </a:ext>
            </a:extLst>
          </p:cNvPr>
          <p:cNvSpPr>
            <a:spLocks noGrp="1"/>
          </p:cNvSpPr>
          <p:nvPr>
            <p:ph sz="quarter" idx="16"/>
          </p:nvPr>
        </p:nvSpPr>
        <p:spPr/>
        <p:txBody>
          <a:bodyPr/>
          <a:lstStyle/>
          <a:p>
            <a:r>
              <a:rPr lang="es-ES" dirty="0"/>
              <a:t>M. Fernanda GONZALEZ-LARA et al., ECCMID</a:t>
            </a:r>
            <a:r>
              <a:rPr lang="es-ES" baseline="30000" dirty="0"/>
              <a:t>®</a:t>
            </a:r>
            <a:r>
              <a:rPr lang="es-ES" dirty="0"/>
              <a:t> 2024, Session#SY077</a:t>
            </a:r>
          </a:p>
        </p:txBody>
      </p:sp>
    </p:spTree>
    <p:extLst>
      <p:ext uri="{BB962C8B-B14F-4D97-AF65-F5344CB8AC3E}">
        <p14:creationId xmlns:p14="http://schemas.microsoft.com/office/powerpoint/2010/main" val="3753075091"/>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13682E77-FC30-9CA6-8B43-5AACEE072346}"/>
              </a:ext>
            </a:extLst>
          </p:cNvPr>
          <p:cNvSpPr>
            <a:spLocks noGrp="1"/>
          </p:cNvSpPr>
          <p:nvPr>
            <p:ph type="body" sz="quarter" idx="15"/>
          </p:nvPr>
        </p:nvSpPr>
        <p:spPr>
          <a:xfrm>
            <a:off x="960438" y="1266796"/>
            <a:ext cx="10964862" cy="4540880"/>
          </a:xfrm>
        </p:spPr>
        <p:txBody>
          <a:bodyPr anchor="t"/>
          <a:lstStyle/>
          <a:p>
            <a:pPr>
              <a:spcAft>
                <a:spcPts val="600"/>
              </a:spcAft>
            </a:pPr>
            <a:r>
              <a:rPr lang="en-US" dirty="0"/>
              <a:t>One should expect anything from fungi</a:t>
            </a:r>
          </a:p>
          <a:p>
            <a:pPr lvl="1">
              <a:spcBef>
                <a:spcPts val="0"/>
              </a:spcBef>
              <a:spcAft>
                <a:spcPts val="600"/>
              </a:spcAft>
            </a:pPr>
            <a:r>
              <a:rPr lang="en-US" dirty="0"/>
              <a:t>All are potential pathogens in the wrong time, place, anatomic space &amp; side of the border</a:t>
            </a:r>
          </a:p>
          <a:p>
            <a:pPr>
              <a:spcBef>
                <a:spcPts val="2400"/>
              </a:spcBef>
              <a:spcAft>
                <a:spcPts val="600"/>
              </a:spcAft>
            </a:pPr>
            <a:r>
              <a:rPr lang="en-US" dirty="0"/>
              <a:t>Infection control practices can never be underestimated</a:t>
            </a:r>
          </a:p>
          <a:p>
            <a:pPr>
              <a:spcBef>
                <a:spcPts val="2400"/>
              </a:spcBef>
              <a:spcAft>
                <a:spcPts val="600"/>
              </a:spcAft>
            </a:pPr>
            <a:r>
              <a:rPr lang="en-US" dirty="0"/>
              <a:t>"The one who does not know history is doomed to repeat it" </a:t>
            </a:r>
            <a:r>
              <a:rPr lang="en-US" sz="1600" dirty="0">
                <a:solidFill>
                  <a:schemeClr val="tx1">
                    <a:lumMod val="65000"/>
                    <a:lumOff val="35000"/>
                  </a:schemeClr>
                </a:solidFill>
              </a:rPr>
              <a:t>Jorge </a:t>
            </a:r>
            <a:r>
              <a:rPr lang="en-US" sz="1600" dirty="0" err="1">
                <a:solidFill>
                  <a:schemeClr val="tx1">
                    <a:lumMod val="65000"/>
                    <a:lumOff val="35000"/>
                  </a:schemeClr>
                </a:solidFill>
              </a:rPr>
              <a:t>Agustín</a:t>
            </a:r>
            <a:r>
              <a:rPr lang="en-US" sz="1600" dirty="0">
                <a:solidFill>
                  <a:schemeClr val="tx1">
                    <a:lumMod val="65000"/>
                    <a:lumOff val="35000"/>
                  </a:schemeClr>
                </a:solidFill>
              </a:rPr>
              <a:t> Nicolás Ruiz de Santayana</a:t>
            </a:r>
          </a:p>
          <a:p>
            <a:pPr>
              <a:spcBef>
                <a:spcPts val="2400"/>
              </a:spcBef>
              <a:spcAft>
                <a:spcPts val="600"/>
              </a:spcAft>
            </a:pPr>
            <a:r>
              <a:rPr lang="en-US" dirty="0" err="1"/>
              <a:t>MicroLab</a:t>
            </a:r>
            <a:r>
              <a:rPr lang="en-US" dirty="0"/>
              <a:t> readiness and test access is crucial for harm reduction</a:t>
            </a:r>
          </a:p>
          <a:p>
            <a:pPr lvl="1">
              <a:spcBef>
                <a:spcPts val="0"/>
              </a:spcBef>
              <a:spcAft>
                <a:spcPts val="600"/>
              </a:spcAft>
            </a:pPr>
            <a:r>
              <a:rPr lang="en-US" dirty="0"/>
              <a:t>Very low sensitivity culture, PCR/ Sequencing are useful, BD glucan is crucial </a:t>
            </a:r>
          </a:p>
          <a:p>
            <a:pPr>
              <a:spcBef>
                <a:spcPts val="2400"/>
              </a:spcBef>
              <a:spcAft>
                <a:spcPts val="600"/>
              </a:spcAft>
            </a:pPr>
            <a:r>
              <a:rPr lang="en-US" dirty="0"/>
              <a:t>Novel antifungals (&amp; access) are desperately needed</a:t>
            </a:r>
          </a:p>
          <a:p>
            <a:pPr lvl="1">
              <a:spcBef>
                <a:spcPts val="0"/>
              </a:spcBef>
              <a:spcAft>
                <a:spcPts val="600"/>
              </a:spcAft>
            </a:pPr>
            <a:r>
              <a:rPr lang="en-US" dirty="0"/>
              <a:t>Both sides of border</a:t>
            </a:r>
          </a:p>
          <a:p>
            <a:pPr>
              <a:spcAft>
                <a:spcPts val="600"/>
              </a:spcAft>
            </a:pPr>
            <a:endParaRPr lang="en-US" sz="1600" dirty="0"/>
          </a:p>
        </p:txBody>
      </p:sp>
      <p:sp>
        <p:nvSpPr>
          <p:cNvPr id="4" name="Titre 3">
            <a:extLst>
              <a:ext uri="{FF2B5EF4-FFF2-40B4-BE49-F238E27FC236}">
                <a16:creationId xmlns:a16="http://schemas.microsoft.com/office/drawing/2014/main" id="{5A2FE3BF-EFED-89B5-782F-1A9F157BCEF5}"/>
              </a:ext>
            </a:extLst>
          </p:cNvPr>
          <p:cNvSpPr>
            <a:spLocks noGrp="1"/>
          </p:cNvSpPr>
          <p:nvPr>
            <p:ph type="title"/>
          </p:nvPr>
        </p:nvSpPr>
        <p:spPr>
          <a:xfrm>
            <a:off x="960194" y="7750"/>
            <a:ext cx="11104990" cy="719166"/>
          </a:xfrm>
        </p:spPr>
        <p:txBody>
          <a:bodyPr/>
          <a:lstStyle/>
          <a:p>
            <a:pPr>
              <a:lnSpc>
                <a:spcPct val="107000"/>
              </a:lnSpc>
              <a:spcAft>
                <a:spcPts val="800"/>
              </a:spcAft>
            </a:pPr>
            <a:r>
              <a:rPr lang="fr-FR"/>
              <a:t>Hoping this story is NOT to be continued...(Conclusions)</a:t>
            </a:r>
          </a:p>
        </p:txBody>
      </p:sp>
      <p:sp>
        <p:nvSpPr>
          <p:cNvPr id="14" name="Espace réservé du contenu 13">
            <a:extLst>
              <a:ext uri="{FF2B5EF4-FFF2-40B4-BE49-F238E27FC236}">
                <a16:creationId xmlns:a16="http://schemas.microsoft.com/office/drawing/2014/main" id="{B5EC10D8-A021-C428-270D-8CF5C4BAF3F0}"/>
              </a:ext>
            </a:extLst>
          </p:cNvPr>
          <p:cNvSpPr>
            <a:spLocks noGrp="1"/>
          </p:cNvSpPr>
          <p:nvPr>
            <p:ph sz="quarter" idx="16"/>
          </p:nvPr>
        </p:nvSpPr>
        <p:spPr/>
        <p:txBody>
          <a:bodyPr/>
          <a:lstStyle/>
          <a:p>
            <a:r>
              <a:rPr lang="es-ES" dirty="0"/>
              <a:t>M. Fernanda GONZALEZ-LARA et al., ECCMID</a:t>
            </a:r>
            <a:r>
              <a:rPr lang="es-ES" baseline="30000" dirty="0"/>
              <a:t>®</a:t>
            </a:r>
            <a:r>
              <a:rPr lang="es-ES" dirty="0"/>
              <a:t> 2024, Session#SY077</a:t>
            </a:r>
          </a:p>
        </p:txBody>
      </p:sp>
    </p:spTree>
    <p:extLst>
      <p:ext uri="{BB962C8B-B14F-4D97-AF65-F5344CB8AC3E}">
        <p14:creationId xmlns:p14="http://schemas.microsoft.com/office/powerpoint/2010/main" val="1010563893"/>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Rare yeast outbreaks and prevention strategies</a:t>
            </a: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err="1"/>
              <a:t>Silke</a:t>
            </a:r>
            <a:r>
              <a:rPr lang="fr-FR" dirty="0"/>
              <a:t> SCHELENZ et al., ECCMID</a:t>
            </a:r>
            <a:r>
              <a:rPr lang="fr-FR" baseline="30000" dirty="0">
                <a:latin typeface="Arial Narrow" panose="020B0606020202030204" pitchFamily="34" charset="0"/>
              </a:rPr>
              <a:t>®</a:t>
            </a:r>
            <a:r>
              <a:rPr lang="fr-FR" dirty="0">
                <a:latin typeface="Arial Narrow" panose="020B0606020202030204" pitchFamily="34" charset="0"/>
              </a:rPr>
              <a:t> 2024, Session#SY176</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p:txBody>
          <a:bodyPr/>
          <a:lstStyle/>
          <a:p>
            <a:r>
              <a:rPr lang="en-US" dirty="0"/>
              <a:t>Detection and control of rare fungal outbreaks</a:t>
            </a:r>
            <a:endParaRPr lang="fr-FR" dirty="0"/>
          </a:p>
        </p:txBody>
      </p:sp>
    </p:spTree>
    <p:extLst>
      <p:ext uri="{BB962C8B-B14F-4D97-AF65-F5344CB8AC3E}">
        <p14:creationId xmlns:p14="http://schemas.microsoft.com/office/powerpoint/2010/main" val="422373538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1082658" y="920539"/>
            <a:ext cx="5961609" cy="4696489"/>
          </a:xfrm>
        </p:spPr>
        <p:txBody>
          <a:bodyPr/>
          <a:lstStyle/>
          <a:p>
            <a:pPr>
              <a:spcBef>
                <a:spcPts val="1800"/>
              </a:spcBef>
            </a:pPr>
            <a:r>
              <a:rPr lang="en-US" dirty="0"/>
              <a:t>The CDC investigates 3-6 fungal outbreaks a year, many of which are caused by rare fungi</a:t>
            </a:r>
            <a:r>
              <a:rPr lang="en-US" baseline="30000" dirty="0"/>
              <a:t>1</a:t>
            </a:r>
            <a:r>
              <a:rPr lang="en-US" dirty="0"/>
              <a:t> </a:t>
            </a:r>
          </a:p>
          <a:p>
            <a:pPr>
              <a:spcBef>
                <a:spcPts val="1800"/>
              </a:spcBef>
            </a:pPr>
            <a:r>
              <a:rPr lang="en-US" dirty="0"/>
              <a:t>In many cases they cause fungaemia contributing to morbidity &amp; mortality</a:t>
            </a:r>
          </a:p>
          <a:p>
            <a:pPr>
              <a:spcBef>
                <a:spcPts val="1800"/>
              </a:spcBef>
            </a:pPr>
            <a:r>
              <a:rPr lang="en-US" dirty="0"/>
              <a:t>Defining effective strategies for the prevention of transmission is important but poses challenges</a:t>
            </a:r>
          </a:p>
          <a:p>
            <a:pPr>
              <a:spcBef>
                <a:spcPts val="1800"/>
              </a:spcBef>
            </a:pPr>
            <a:r>
              <a:rPr lang="en-US" dirty="0"/>
              <a:t>“They are not rare per se...A number of the 'rare yeasts' are encountered as frequent colonizers of human skin, mucosal surfaces, in food items or in the environment....”</a:t>
            </a:r>
            <a:r>
              <a:rPr lang="en-US" baseline="30000" dirty="0"/>
              <a:t>3</a:t>
            </a:r>
          </a:p>
          <a:p>
            <a:pPr>
              <a:spcBef>
                <a:spcPts val="1800"/>
              </a:spcBef>
            </a:pPr>
            <a:r>
              <a:rPr lang="en-US" dirty="0"/>
              <a:t>Rare yeast cause:</a:t>
            </a:r>
          </a:p>
          <a:p>
            <a:pPr lvl="1"/>
            <a:r>
              <a:rPr lang="en-US" dirty="0"/>
              <a:t>5.1% of the 3668 fungaemia isolates (French study) </a:t>
            </a:r>
            <a:r>
              <a:rPr lang="en-US" baseline="30000" dirty="0"/>
              <a:t>3</a:t>
            </a:r>
            <a:r>
              <a:rPr lang="en-US" dirty="0"/>
              <a:t> </a:t>
            </a:r>
          </a:p>
          <a:p>
            <a:pPr lvl="1"/>
            <a:r>
              <a:rPr lang="en-US" dirty="0"/>
              <a:t>1.1% of 4000 fungaemia isolates (Danish study) </a:t>
            </a:r>
            <a:r>
              <a:rPr lang="en-US" baseline="30000" dirty="0"/>
              <a:t>4</a:t>
            </a:r>
          </a:p>
          <a:p>
            <a:endParaRPr lang="en-US" baseline="30000"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p:txBody>
          <a:bodyPr/>
          <a:lstStyle/>
          <a:p>
            <a:r>
              <a:rPr lang="fr-FR" dirty="0"/>
              <a:t>1. </a:t>
            </a:r>
            <a:r>
              <a:rPr lang="fr-FR" dirty="0" err="1"/>
              <a:t>Litvinserva</a:t>
            </a:r>
            <a:r>
              <a:rPr lang="fr-FR" dirty="0"/>
              <a:t> A P et al. </a:t>
            </a:r>
            <a:r>
              <a:rPr lang="fr-FR" dirty="0" err="1"/>
              <a:t>PloS</a:t>
            </a:r>
            <a:r>
              <a:rPr lang="fr-FR" dirty="0"/>
              <a:t> </a:t>
            </a:r>
            <a:r>
              <a:rPr lang="fr-FR" dirty="0" err="1"/>
              <a:t>Pathogen</a:t>
            </a:r>
            <a:r>
              <a:rPr lang="fr-FR" dirty="0"/>
              <a:t> 2015;11(5)e2004 804; 2. ESPAUR-report-2022-to-2023.pdf (publishing.service.gov.uk); 3. Clin </a:t>
            </a:r>
            <a:r>
              <a:rPr lang="fr-FR" dirty="0" err="1"/>
              <a:t>Microbiol</a:t>
            </a:r>
            <a:r>
              <a:rPr lang="fr-FR" dirty="0"/>
              <a:t> Infect 2014; 20 (Suppl. 3): 76-98; 4. Clin </a:t>
            </a:r>
            <a:r>
              <a:rPr lang="fr-FR" dirty="0" err="1"/>
              <a:t>Microbiol</a:t>
            </a:r>
            <a:r>
              <a:rPr lang="fr-FR" dirty="0"/>
              <a:t> Infect 2013;19:E343-353</a:t>
            </a:r>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fr-FR" dirty="0"/>
              <a:t>Rare </a:t>
            </a:r>
            <a:r>
              <a:rPr lang="fr-FR" dirty="0" err="1"/>
              <a:t>yeast</a:t>
            </a:r>
            <a:r>
              <a:rPr lang="fr-FR" dirty="0"/>
              <a:t> – </a:t>
            </a:r>
            <a:r>
              <a:rPr lang="fr-FR" dirty="0" err="1"/>
              <a:t>outbreaks</a:t>
            </a:r>
            <a:endParaRPr lang="fr-FR"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Silke</a:t>
            </a:r>
            <a:r>
              <a:rPr lang="fr-FR" dirty="0"/>
              <a:t> SCHELENZ et al., ECCMID</a:t>
            </a:r>
            <a:r>
              <a:rPr lang="fr-FR" baseline="30000" dirty="0"/>
              <a:t>®</a:t>
            </a:r>
            <a:r>
              <a:rPr lang="fr-FR" dirty="0"/>
              <a:t> 2024, Session#SY176</a:t>
            </a:r>
          </a:p>
        </p:txBody>
      </p:sp>
      <p:graphicFrame>
        <p:nvGraphicFramePr>
          <p:cNvPr id="8" name="Graphique 7">
            <a:extLst>
              <a:ext uri="{FF2B5EF4-FFF2-40B4-BE49-F238E27FC236}">
                <a16:creationId xmlns:a16="http://schemas.microsoft.com/office/drawing/2014/main" id="{DA5B39BA-DA34-9C99-116E-17957399FAD4}"/>
              </a:ext>
            </a:extLst>
          </p:cNvPr>
          <p:cNvGraphicFramePr/>
          <p:nvPr/>
        </p:nvGraphicFramePr>
        <p:xfrm>
          <a:off x="7044267" y="1229539"/>
          <a:ext cx="4961466" cy="4292190"/>
        </p:xfrm>
        <a:graphic>
          <a:graphicData uri="http://schemas.openxmlformats.org/drawingml/2006/chart">
            <c:chart xmlns:c="http://schemas.openxmlformats.org/drawingml/2006/chart" xmlns:r="http://schemas.openxmlformats.org/officeDocument/2006/relationships" r:id="rId2"/>
          </a:graphicData>
        </a:graphic>
      </p:graphicFrame>
      <p:sp>
        <p:nvSpPr>
          <p:cNvPr id="9" name="Rectangle 8">
            <a:extLst>
              <a:ext uri="{FF2B5EF4-FFF2-40B4-BE49-F238E27FC236}">
                <a16:creationId xmlns:a16="http://schemas.microsoft.com/office/drawing/2014/main" id="{E1769AB9-4140-EA5B-8B9C-28F95110E23A}"/>
              </a:ext>
            </a:extLst>
          </p:cNvPr>
          <p:cNvSpPr/>
          <p:nvPr/>
        </p:nvSpPr>
        <p:spPr>
          <a:xfrm>
            <a:off x="6985000" y="1012372"/>
            <a:ext cx="5080184" cy="469648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space réservé du texte 1">
            <a:extLst>
              <a:ext uri="{FF2B5EF4-FFF2-40B4-BE49-F238E27FC236}">
                <a16:creationId xmlns:a16="http://schemas.microsoft.com/office/drawing/2014/main" id="{3FF0BE3B-079F-A2D0-9DBF-279DBCDEACF3}"/>
              </a:ext>
            </a:extLst>
          </p:cNvPr>
          <p:cNvSpPr txBox="1">
            <a:spLocks/>
          </p:cNvSpPr>
          <p:nvPr/>
        </p:nvSpPr>
        <p:spPr>
          <a:xfrm>
            <a:off x="7591277" y="5326013"/>
            <a:ext cx="3867445" cy="251883"/>
          </a:xfrm>
          <a:prstGeom prst="rect">
            <a:avLst/>
          </a:prstGeom>
          <a:no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0"/>
              </a:spcBef>
              <a:buFont typeface="Wingdings" panose="05000000000000000000" pitchFamily="2" charset="2"/>
              <a:buNone/>
            </a:pPr>
            <a:r>
              <a:rPr lang="fr-FR" sz="1200" dirty="0"/>
              <a:t>English surveillance report (ESPAUR) 2022-2023</a:t>
            </a:r>
            <a:r>
              <a:rPr lang="fr-FR" sz="1200" baseline="30000" dirty="0"/>
              <a:t>2</a:t>
            </a:r>
            <a:endParaRPr lang="en-US" sz="1200" baseline="30000" dirty="0"/>
          </a:p>
        </p:txBody>
      </p:sp>
      <p:sp>
        <p:nvSpPr>
          <p:cNvPr id="11" name="Espace réservé du texte 1">
            <a:extLst>
              <a:ext uri="{FF2B5EF4-FFF2-40B4-BE49-F238E27FC236}">
                <a16:creationId xmlns:a16="http://schemas.microsoft.com/office/drawing/2014/main" id="{A67AB594-933C-E551-4A17-C4C1CCBA802F}"/>
              </a:ext>
            </a:extLst>
          </p:cNvPr>
          <p:cNvSpPr txBox="1">
            <a:spLocks/>
          </p:cNvSpPr>
          <p:nvPr/>
        </p:nvSpPr>
        <p:spPr>
          <a:xfrm>
            <a:off x="7120467" y="894309"/>
            <a:ext cx="3454400" cy="251883"/>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Yeast causing infections in the UK 2018-2022</a:t>
            </a:r>
            <a:endParaRPr lang="en-US" sz="1200" b="1" baseline="30000" dirty="0"/>
          </a:p>
        </p:txBody>
      </p:sp>
    </p:spTree>
    <p:extLst>
      <p:ext uri="{BB962C8B-B14F-4D97-AF65-F5344CB8AC3E}">
        <p14:creationId xmlns:p14="http://schemas.microsoft.com/office/powerpoint/2010/main" val="2617468808"/>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97E952B0-C267-F7BF-76F7-923C00242472}"/>
              </a:ext>
            </a:extLst>
          </p:cNvPr>
          <p:cNvSpPr>
            <a:spLocks noGrp="1"/>
          </p:cNvSpPr>
          <p:nvPr>
            <p:ph type="body" sz="quarter" idx="19"/>
          </p:nvPr>
        </p:nvSpPr>
        <p:spPr/>
        <p:txBody>
          <a:bodyPr/>
          <a:lstStyle/>
          <a:p>
            <a:r>
              <a:rPr lang="fr-FR" dirty="0"/>
              <a:t>1. </a:t>
            </a:r>
            <a:r>
              <a:rPr lang="fr-FR" dirty="0" err="1"/>
              <a:t>Pathog</a:t>
            </a:r>
            <a:r>
              <a:rPr lang="fr-FR" dirty="0"/>
              <a:t> Dis 2020:78:ftaa034</a:t>
            </a:r>
          </a:p>
        </p:txBody>
      </p:sp>
      <p:sp>
        <p:nvSpPr>
          <p:cNvPr id="4" name="Titre 3">
            <a:extLst>
              <a:ext uri="{FF2B5EF4-FFF2-40B4-BE49-F238E27FC236}">
                <a16:creationId xmlns:a16="http://schemas.microsoft.com/office/drawing/2014/main" id="{A54C809B-BA5C-4D74-5868-C63DDAD99FAA}"/>
              </a:ext>
            </a:extLst>
          </p:cNvPr>
          <p:cNvSpPr>
            <a:spLocks noGrp="1"/>
          </p:cNvSpPr>
          <p:nvPr>
            <p:ph type="title"/>
          </p:nvPr>
        </p:nvSpPr>
        <p:spPr/>
        <p:txBody>
          <a:bodyPr/>
          <a:lstStyle/>
          <a:p>
            <a:r>
              <a:rPr lang="en-US" i="1" dirty="0"/>
              <a:t>C. auris </a:t>
            </a:r>
            <a:r>
              <a:rPr lang="en-US" dirty="0"/>
              <a:t>and </a:t>
            </a:r>
            <a:r>
              <a:rPr lang="en-US" i="1" dirty="0"/>
              <a:t>C. </a:t>
            </a:r>
            <a:r>
              <a:rPr lang="en-US" i="1" dirty="0" err="1"/>
              <a:t>parapsilosis</a:t>
            </a:r>
            <a:r>
              <a:rPr lang="en-US" dirty="0"/>
              <a:t>: the new emerging threats</a:t>
            </a:r>
            <a:endParaRPr lang="fr-FR" dirty="0"/>
          </a:p>
        </p:txBody>
      </p:sp>
      <p:sp>
        <p:nvSpPr>
          <p:cNvPr id="6" name="Espace réservé du contenu 5">
            <a:extLst>
              <a:ext uri="{FF2B5EF4-FFF2-40B4-BE49-F238E27FC236}">
                <a16:creationId xmlns:a16="http://schemas.microsoft.com/office/drawing/2014/main" id="{F15F35E1-2307-A063-26FE-6DE03350FDCD}"/>
              </a:ext>
            </a:extLst>
          </p:cNvPr>
          <p:cNvSpPr>
            <a:spLocks noGrp="1"/>
          </p:cNvSpPr>
          <p:nvPr>
            <p:ph sz="quarter" idx="16"/>
          </p:nvPr>
        </p:nvSpPr>
        <p:spPr/>
        <p:txBody>
          <a:bodyPr/>
          <a:lstStyle/>
          <a:p>
            <a:r>
              <a:rPr lang="fr-FR" dirty="0" err="1"/>
              <a:t>Silke</a:t>
            </a:r>
            <a:r>
              <a:rPr lang="fr-FR" dirty="0"/>
              <a:t> SCHELENZ et al., ECCMID</a:t>
            </a:r>
            <a:r>
              <a:rPr lang="fr-FR" baseline="30000" dirty="0"/>
              <a:t>®</a:t>
            </a:r>
            <a:r>
              <a:rPr lang="fr-FR" dirty="0"/>
              <a:t> 2024, Session#SY176</a:t>
            </a:r>
          </a:p>
        </p:txBody>
      </p:sp>
      <p:sp>
        <p:nvSpPr>
          <p:cNvPr id="7" name="Rectangle 6">
            <a:extLst>
              <a:ext uri="{FF2B5EF4-FFF2-40B4-BE49-F238E27FC236}">
                <a16:creationId xmlns:a16="http://schemas.microsoft.com/office/drawing/2014/main" id="{D89E1511-657E-64C9-E2A0-396EA2124658}"/>
              </a:ext>
            </a:extLst>
          </p:cNvPr>
          <p:cNvSpPr/>
          <p:nvPr/>
        </p:nvSpPr>
        <p:spPr>
          <a:xfrm>
            <a:off x="1024765" y="990600"/>
            <a:ext cx="5400000" cy="384384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1">
            <a:extLst>
              <a:ext uri="{FF2B5EF4-FFF2-40B4-BE49-F238E27FC236}">
                <a16:creationId xmlns:a16="http://schemas.microsoft.com/office/drawing/2014/main" id="{8FB4C455-9B61-E717-EACB-39C0E06ACF74}"/>
              </a:ext>
            </a:extLst>
          </p:cNvPr>
          <p:cNvSpPr txBox="1">
            <a:spLocks/>
          </p:cNvSpPr>
          <p:nvPr/>
        </p:nvSpPr>
        <p:spPr>
          <a:xfrm>
            <a:off x="1139433" y="886507"/>
            <a:ext cx="1121167" cy="291843"/>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MDR</a:t>
            </a:r>
            <a:r>
              <a:rPr lang="en-US" sz="1200" b="1" i="1" dirty="0"/>
              <a:t> </a:t>
            </a:r>
            <a:r>
              <a:rPr lang="en-US" sz="1200" b="1" i="1" dirty="0" err="1"/>
              <a:t>C.auris</a:t>
            </a:r>
            <a:endParaRPr lang="en-US" sz="1200" dirty="0"/>
          </a:p>
        </p:txBody>
      </p:sp>
      <p:sp>
        <p:nvSpPr>
          <p:cNvPr id="9" name="Espace réservé du texte 1">
            <a:extLst>
              <a:ext uri="{FF2B5EF4-FFF2-40B4-BE49-F238E27FC236}">
                <a16:creationId xmlns:a16="http://schemas.microsoft.com/office/drawing/2014/main" id="{35746818-1664-340D-65DA-311354E292C6}"/>
              </a:ext>
            </a:extLst>
          </p:cNvPr>
          <p:cNvSpPr>
            <a:spLocks noGrp="1"/>
          </p:cNvSpPr>
          <p:nvPr>
            <p:ph type="body" sz="quarter" idx="15"/>
          </p:nvPr>
        </p:nvSpPr>
        <p:spPr>
          <a:xfrm>
            <a:off x="3537121" y="4972827"/>
            <a:ext cx="7933726" cy="1125030"/>
          </a:xfrm>
        </p:spPr>
        <p:txBody>
          <a:bodyPr/>
          <a:lstStyle/>
          <a:p>
            <a:r>
              <a:rPr lang="en-US" sz="1600" dirty="0"/>
              <a:t>Both survives in the environment</a:t>
            </a:r>
          </a:p>
          <a:p>
            <a:r>
              <a:rPr lang="en-US" sz="1600" dirty="0"/>
              <a:t>Patient to patient transmission promoting drug resistant isolate spread</a:t>
            </a:r>
          </a:p>
          <a:p>
            <a:r>
              <a:rPr lang="en-US" sz="1600" dirty="0"/>
              <a:t>Nosocomial outbreaks, endemic and simultaneous emergence around the world</a:t>
            </a:r>
          </a:p>
        </p:txBody>
      </p:sp>
      <p:sp>
        <p:nvSpPr>
          <p:cNvPr id="10" name="Rectangle 9">
            <a:extLst>
              <a:ext uri="{FF2B5EF4-FFF2-40B4-BE49-F238E27FC236}">
                <a16:creationId xmlns:a16="http://schemas.microsoft.com/office/drawing/2014/main" id="{C6EF4E44-F877-3379-C40C-7AFB0EB50800}"/>
              </a:ext>
            </a:extLst>
          </p:cNvPr>
          <p:cNvSpPr/>
          <p:nvPr/>
        </p:nvSpPr>
        <p:spPr>
          <a:xfrm>
            <a:off x="6663266" y="990601"/>
            <a:ext cx="5400000" cy="384384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du texte 1">
            <a:extLst>
              <a:ext uri="{FF2B5EF4-FFF2-40B4-BE49-F238E27FC236}">
                <a16:creationId xmlns:a16="http://schemas.microsoft.com/office/drawing/2014/main" id="{CC9EE042-DF78-B155-87E1-50739328CB96}"/>
              </a:ext>
            </a:extLst>
          </p:cNvPr>
          <p:cNvSpPr txBox="1">
            <a:spLocks/>
          </p:cNvSpPr>
          <p:nvPr/>
        </p:nvSpPr>
        <p:spPr>
          <a:xfrm>
            <a:off x="1139434" y="1170920"/>
            <a:ext cx="5151300" cy="1125030"/>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1st case report, Japan 2009</a:t>
            </a:r>
            <a:r>
              <a:rPr lang="en-US" sz="1200" baseline="30000" dirty="0"/>
              <a:t>1</a:t>
            </a:r>
            <a:r>
              <a:rPr lang="en-US" sz="1200" dirty="0"/>
              <a:t>, now in &gt;47 countries</a:t>
            </a:r>
          </a:p>
          <a:p>
            <a:r>
              <a:rPr lang="en-US" sz="1200" dirty="0"/>
              <a:t>Globally MDR </a:t>
            </a:r>
            <a:r>
              <a:rPr lang="en-US" sz="1200" i="1" dirty="0"/>
              <a:t>Candida</a:t>
            </a:r>
            <a:r>
              <a:rPr lang="en-US" sz="1200" dirty="0"/>
              <a:t> causing </a:t>
            </a:r>
            <a:r>
              <a:rPr lang="en-US" sz="1200" dirty="0" err="1"/>
              <a:t>candidaemia</a:t>
            </a:r>
            <a:r>
              <a:rPr lang="en-US" sz="1200" dirty="0"/>
              <a:t> and high mortality</a:t>
            </a:r>
          </a:p>
          <a:p>
            <a:r>
              <a:rPr lang="en-US" sz="1200" dirty="0"/>
              <a:t>Fluconazole resistance due to ERG11_F126L</a:t>
            </a:r>
          </a:p>
          <a:p>
            <a:r>
              <a:rPr lang="en-US" sz="1200" dirty="0"/>
              <a:t>Outbreak cases range from 2 to 451</a:t>
            </a:r>
            <a:r>
              <a:rPr lang="en-US" sz="1200" baseline="30000" dirty="0"/>
              <a:t>1</a:t>
            </a:r>
          </a:p>
        </p:txBody>
      </p:sp>
      <p:sp>
        <p:nvSpPr>
          <p:cNvPr id="12" name="Espace réservé du texte 1">
            <a:extLst>
              <a:ext uri="{FF2B5EF4-FFF2-40B4-BE49-F238E27FC236}">
                <a16:creationId xmlns:a16="http://schemas.microsoft.com/office/drawing/2014/main" id="{93A63B8A-7CD8-531D-E0F2-9BACECD85304}"/>
              </a:ext>
            </a:extLst>
          </p:cNvPr>
          <p:cNvSpPr txBox="1">
            <a:spLocks/>
          </p:cNvSpPr>
          <p:nvPr/>
        </p:nvSpPr>
        <p:spPr>
          <a:xfrm>
            <a:off x="6825097" y="845209"/>
            <a:ext cx="3123236" cy="291843"/>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Fluconazole resistant </a:t>
            </a:r>
            <a:r>
              <a:rPr lang="en-US" sz="1200" b="1" i="1" dirty="0"/>
              <a:t>C. </a:t>
            </a:r>
            <a:r>
              <a:rPr lang="en-US" sz="1200" b="1" i="1" dirty="0" err="1"/>
              <a:t>parapsilosis</a:t>
            </a:r>
            <a:endParaRPr lang="en-US" sz="1200" i="1" dirty="0"/>
          </a:p>
        </p:txBody>
      </p:sp>
      <p:sp>
        <p:nvSpPr>
          <p:cNvPr id="13" name="Espace réservé du texte 1">
            <a:extLst>
              <a:ext uri="{FF2B5EF4-FFF2-40B4-BE49-F238E27FC236}">
                <a16:creationId xmlns:a16="http://schemas.microsoft.com/office/drawing/2014/main" id="{80F6E61E-88E6-DAB1-A1B9-77E68017F821}"/>
              </a:ext>
            </a:extLst>
          </p:cNvPr>
          <p:cNvSpPr txBox="1">
            <a:spLocks/>
          </p:cNvSpPr>
          <p:nvPr/>
        </p:nvSpPr>
        <p:spPr>
          <a:xfrm>
            <a:off x="6787616" y="1178350"/>
            <a:ext cx="5151300" cy="726650"/>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Emerging fluconazole resistant yeast mimicking </a:t>
            </a:r>
            <a:r>
              <a:rPr lang="en-US" sz="1200" i="1" dirty="0"/>
              <a:t>C. auris</a:t>
            </a:r>
          </a:p>
          <a:p>
            <a:r>
              <a:rPr lang="en-US" sz="1200" dirty="0"/>
              <a:t>Fluconazole resistance due to ERG11p substitutions, dominated by the Y132F amino acid</a:t>
            </a:r>
          </a:p>
        </p:txBody>
      </p:sp>
      <p:sp>
        <p:nvSpPr>
          <p:cNvPr id="14" name="Espace réservé du texte 2">
            <a:extLst>
              <a:ext uri="{FF2B5EF4-FFF2-40B4-BE49-F238E27FC236}">
                <a16:creationId xmlns:a16="http://schemas.microsoft.com/office/drawing/2014/main" id="{C19FF679-7AC9-F830-A828-C56B0D9BB247}"/>
              </a:ext>
            </a:extLst>
          </p:cNvPr>
          <p:cNvSpPr txBox="1">
            <a:spLocks/>
          </p:cNvSpPr>
          <p:nvPr/>
        </p:nvSpPr>
        <p:spPr>
          <a:xfrm>
            <a:off x="1120430" y="4531968"/>
            <a:ext cx="1752302" cy="222447"/>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Mycoses 2019;62: 8:520</a:t>
            </a:r>
          </a:p>
        </p:txBody>
      </p:sp>
      <p:pic>
        <p:nvPicPr>
          <p:cNvPr id="20" name="Image 19">
            <a:extLst>
              <a:ext uri="{FF2B5EF4-FFF2-40B4-BE49-F238E27FC236}">
                <a16:creationId xmlns:a16="http://schemas.microsoft.com/office/drawing/2014/main" id="{B9473BE4-25F4-02C1-5A92-07C9F598D0D1}"/>
              </a:ext>
            </a:extLst>
          </p:cNvPr>
          <p:cNvPicPr>
            <a:picLocks noChangeAspect="1"/>
          </p:cNvPicPr>
          <p:nvPr/>
        </p:nvPicPr>
        <p:blipFill rotWithShape="1">
          <a:blip r:embed="rId2"/>
          <a:srcRect b="6570"/>
          <a:stretch/>
        </p:blipFill>
        <p:spPr>
          <a:xfrm>
            <a:off x="1286947" y="2339334"/>
            <a:ext cx="4706520" cy="2158784"/>
          </a:xfrm>
          <a:prstGeom prst="rect">
            <a:avLst/>
          </a:prstGeom>
        </p:spPr>
      </p:pic>
      <p:pic>
        <p:nvPicPr>
          <p:cNvPr id="21" name="Image 20">
            <a:extLst>
              <a:ext uri="{FF2B5EF4-FFF2-40B4-BE49-F238E27FC236}">
                <a16:creationId xmlns:a16="http://schemas.microsoft.com/office/drawing/2014/main" id="{1E95802A-1390-487D-544A-C3B33D5BF4EF}"/>
              </a:ext>
            </a:extLst>
          </p:cNvPr>
          <p:cNvPicPr>
            <a:picLocks noChangeAspect="1"/>
          </p:cNvPicPr>
          <p:nvPr/>
        </p:nvPicPr>
        <p:blipFill rotWithShape="1">
          <a:blip r:embed="rId3"/>
          <a:srcRect b="6570"/>
          <a:stretch/>
        </p:blipFill>
        <p:spPr>
          <a:xfrm>
            <a:off x="7226628" y="2339334"/>
            <a:ext cx="4139543" cy="2158784"/>
          </a:xfrm>
          <a:prstGeom prst="rect">
            <a:avLst/>
          </a:prstGeom>
        </p:spPr>
      </p:pic>
      <p:sp>
        <p:nvSpPr>
          <p:cNvPr id="22" name="Espace réservé du texte 2">
            <a:extLst>
              <a:ext uri="{FF2B5EF4-FFF2-40B4-BE49-F238E27FC236}">
                <a16:creationId xmlns:a16="http://schemas.microsoft.com/office/drawing/2014/main" id="{7B907D26-545F-09BE-DB38-2A2A7BB0DE2E}"/>
              </a:ext>
            </a:extLst>
          </p:cNvPr>
          <p:cNvSpPr txBox="1">
            <a:spLocks/>
          </p:cNvSpPr>
          <p:nvPr/>
        </p:nvSpPr>
        <p:spPr>
          <a:xfrm>
            <a:off x="6825097" y="4531968"/>
            <a:ext cx="1752302" cy="222447"/>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Fungal Biol 2022;3:1010782</a:t>
            </a:r>
          </a:p>
        </p:txBody>
      </p:sp>
    </p:spTree>
    <p:extLst>
      <p:ext uri="{BB962C8B-B14F-4D97-AF65-F5344CB8AC3E}">
        <p14:creationId xmlns:p14="http://schemas.microsoft.com/office/powerpoint/2010/main" val="24208833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97E952B0-C267-F7BF-76F7-923C00242472}"/>
              </a:ext>
            </a:extLst>
          </p:cNvPr>
          <p:cNvSpPr>
            <a:spLocks noGrp="1"/>
          </p:cNvSpPr>
          <p:nvPr>
            <p:ph type="body" sz="quarter" idx="19"/>
          </p:nvPr>
        </p:nvSpPr>
        <p:spPr>
          <a:xfrm>
            <a:off x="960193" y="5807676"/>
            <a:ext cx="5330541" cy="380176"/>
          </a:xfrm>
        </p:spPr>
        <p:txBody>
          <a:bodyPr/>
          <a:lstStyle/>
          <a:p>
            <a:r>
              <a:rPr lang="nl-NL" dirty="0" err="1"/>
              <a:t>Schelenz</a:t>
            </a:r>
            <a:r>
              <a:rPr lang="nl-NL" dirty="0"/>
              <a:t> S. et al. 2015</a:t>
            </a:r>
            <a:endParaRPr lang="fr-FR" dirty="0"/>
          </a:p>
        </p:txBody>
      </p:sp>
      <p:sp>
        <p:nvSpPr>
          <p:cNvPr id="4" name="Titre 3">
            <a:extLst>
              <a:ext uri="{FF2B5EF4-FFF2-40B4-BE49-F238E27FC236}">
                <a16:creationId xmlns:a16="http://schemas.microsoft.com/office/drawing/2014/main" id="{A54C809B-BA5C-4D74-5868-C63DDAD99FAA}"/>
              </a:ext>
            </a:extLst>
          </p:cNvPr>
          <p:cNvSpPr>
            <a:spLocks noGrp="1"/>
          </p:cNvSpPr>
          <p:nvPr>
            <p:ph type="title"/>
          </p:nvPr>
        </p:nvSpPr>
        <p:spPr/>
        <p:txBody>
          <a:bodyPr/>
          <a:lstStyle/>
          <a:p>
            <a:r>
              <a:rPr lang="en-US" dirty="0"/>
              <a:t>First European </a:t>
            </a:r>
            <a:r>
              <a:rPr lang="en-US" i="1" dirty="0"/>
              <a:t>C. auris </a:t>
            </a:r>
            <a:r>
              <a:rPr lang="en-US" dirty="0"/>
              <a:t>outbreak – what did we learn?</a:t>
            </a:r>
            <a:endParaRPr lang="fr-FR" dirty="0"/>
          </a:p>
        </p:txBody>
      </p:sp>
      <p:sp>
        <p:nvSpPr>
          <p:cNvPr id="6" name="Espace réservé du contenu 5">
            <a:extLst>
              <a:ext uri="{FF2B5EF4-FFF2-40B4-BE49-F238E27FC236}">
                <a16:creationId xmlns:a16="http://schemas.microsoft.com/office/drawing/2014/main" id="{F15F35E1-2307-A063-26FE-6DE03350FDCD}"/>
              </a:ext>
            </a:extLst>
          </p:cNvPr>
          <p:cNvSpPr>
            <a:spLocks noGrp="1"/>
          </p:cNvSpPr>
          <p:nvPr>
            <p:ph sz="quarter" idx="16"/>
          </p:nvPr>
        </p:nvSpPr>
        <p:spPr/>
        <p:txBody>
          <a:bodyPr/>
          <a:lstStyle/>
          <a:p>
            <a:r>
              <a:rPr lang="fr-FR" dirty="0" err="1"/>
              <a:t>Silke</a:t>
            </a:r>
            <a:r>
              <a:rPr lang="fr-FR" dirty="0"/>
              <a:t> SCHELENZ et al., ECCMID</a:t>
            </a:r>
            <a:r>
              <a:rPr lang="fr-FR" baseline="30000" dirty="0"/>
              <a:t>®</a:t>
            </a:r>
            <a:r>
              <a:rPr lang="fr-FR" dirty="0"/>
              <a:t> 2024, Session#SY176</a:t>
            </a:r>
          </a:p>
        </p:txBody>
      </p:sp>
      <p:sp>
        <p:nvSpPr>
          <p:cNvPr id="7" name="Rectangle 6">
            <a:extLst>
              <a:ext uri="{FF2B5EF4-FFF2-40B4-BE49-F238E27FC236}">
                <a16:creationId xmlns:a16="http://schemas.microsoft.com/office/drawing/2014/main" id="{D89E1511-657E-64C9-E2A0-396EA2124658}"/>
              </a:ext>
            </a:extLst>
          </p:cNvPr>
          <p:cNvSpPr/>
          <p:nvPr/>
        </p:nvSpPr>
        <p:spPr>
          <a:xfrm>
            <a:off x="1024765" y="990600"/>
            <a:ext cx="10913236" cy="491913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1">
            <a:extLst>
              <a:ext uri="{FF2B5EF4-FFF2-40B4-BE49-F238E27FC236}">
                <a16:creationId xmlns:a16="http://schemas.microsoft.com/office/drawing/2014/main" id="{8FB4C455-9B61-E717-EACB-39C0E06ACF74}"/>
              </a:ext>
            </a:extLst>
          </p:cNvPr>
          <p:cNvSpPr txBox="1">
            <a:spLocks/>
          </p:cNvSpPr>
          <p:nvPr/>
        </p:nvSpPr>
        <p:spPr>
          <a:xfrm>
            <a:off x="1139433" y="886507"/>
            <a:ext cx="2086367" cy="291843"/>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200" b="1" dirty="0"/>
              <a:t>Number of </a:t>
            </a:r>
            <a:r>
              <a:rPr lang="en-US" sz="1200" b="1" i="1" dirty="0"/>
              <a:t>C. auris </a:t>
            </a:r>
            <a:r>
              <a:rPr lang="en-US" sz="1200" b="1" dirty="0"/>
              <a:t>cases</a:t>
            </a:r>
            <a:endParaRPr lang="en-US" sz="1200" dirty="0"/>
          </a:p>
        </p:txBody>
      </p:sp>
      <p:sp>
        <p:nvSpPr>
          <p:cNvPr id="11" name="Espace réservé du texte 1">
            <a:extLst>
              <a:ext uri="{FF2B5EF4-FFF2-40B4-BE49-F238E27FC236}">
                <a16:creationId xmlns:a16="http://schemas.microsoft.com/office/drawing/2014/main" id="{CC9EE042-DF78-B155-87E1-50739328CB96}"/>
              </a:ext>
            </a:extLst>
          </p:cNvPr>
          <p:cNvSpPr txBox="1">
            <a:spLocks/>
          </p:cNvSpPr>
          <p:nvPr/>
        </p:nvSpPr>
        <p:spPr>
          <a:xfrm>
            <a:off x="1139434" y="1170920"/>
            <a:ext cx="5151300" cy="291843"/>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a:t>72 cases over 20 months period 2015-16</a:t>
            </a:r>
            <a:endParaRPr lang="en-US" sz="1200" baseline="30000" dirty="0"/>
          </a:p>
        </p:txBody>
      </p:sp>
      <p:sp>
        <p:nvSpPr>
          <p:cNvPr id="15" name="ZoneTexte 14">
            <a:extLst>
              <a:ext uri="{FF2B5EF4-FFF2-40B4-BE49-F238E27FC236}">
                <a16:creationId xmlns:a16="http://schemas.microsoft.com/office/drawing/2014/main" id="{A5CE5E7A-EE87-31AC-1EEF-83A6C9685457}"/>
              </a:ext>
            </a:extLst>
          </p:cNvPr>
          <p:cNvSpPr txBox="1"/>
          <p:nvPr/>
        </p:nvSpPr>
        <p:spPr>
          <a:xfrm rot="16200000">
            <a:off x="1094603" y="3080229"/>
            <a:ext cx="3246028" cy="253916"/>
          </a:xfrm>
          <a:prstGeom prst="rect">
            <a:avLst/>
          </a:prstGeom>
          <a:noFill/>
        </p:spPr>
        <p:txBody>
          <a:bodyPr wrap="square" rtlCol="0">
            <a:spAutoFit/>
          </a:bodyPr>
          <a:lstStyle/>
          <a:p>
            <a:pPr algn="ct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Number of patients</a:t>
            </a:r>
          </a:p>
        </p:txBody>
      </p:sp>
      <p:grpSp>
        <p:nvGrpSpPr>
          <p:cNvPr id="17" name="Groupe 16">
            <a:extLst>
              <a:ext uri="{FF2B5EF4-FFF2-40B4-BE49-F238E27FC236}">
                <a16:creationId xmlns:a16="http://schemas.microsoft.com/office/drawing/2014/main" id="{315530C1-2C6C-56E6-8DCA-702736698200}"/>
              </a:ext>
            </a:extLst>
          </p:cNvPr>
          <p:cNvGrpSpPr/>
          <p:nvPr/>
        </p:nvGrpSpPr>
        <p:grpSpPr>
          <a:xfrm>
            <a:off x="9222510" y="4621561"/>
            <a:ext cx="1346582" cy="425767"/>
            <a:chOff x="8424623" y="3538477"/>
            <a:chExt cx="1346584" cy="425767"/>
          </a:xfrm>
        </p:grpSpPr>
        <p:cxnSp>
          <p:nvCxnSpPr>
            <p:cNvPr id="18" name="Connecteur droit 17">
              <a:extLst>
                <a:ext uri="{FF2B5EF4-FFF2-40B4-BE49-F238E27FC236}">
                  <a16:creationId xmlns:a16="http://schemas.microsoft.com/office/drawing/2014/main" id="{15F6D819-B94F-8E9A-36DA-B3E0922D4938}"/>
                </a:ext>
              </a:extLst>
            </p:cNvPr>
            <p:cNvCxnSpPr/>
            <p:nvPr/>
          </p:nvCxnSpPr>
          <p:spPr>
            <a:xfrm>
              <a:off x="8430471" y="3862064"/>
              <a:ext cx="237067" cy="0"/>
            </a:xfrm>
            <a:prstGeom prst="line">
              <a:avLst/>
            </a:prstGeom>
            <a:ln w="38100">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A3BCF205-200E-7F9F-FAC0-5C13E5E72D46}"/>
                </a:ext>
              </a:extLst>
            </p:cNvPr>
            <p:cNvCxnSpPr/>
            <p:nvPr/>
          </p:nvCxnSpPr>
          <p:spPr>
            <a:xfrm>
              <a:off x="8424623" y="3653688"/>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id="{4C2A8FA2-6162-911F-979C-A6C29781B078}"/>
                </a:ext>
              </a:extLst>
            </p:cNvPr>
            <p:cNvSpPr txBox="1"/>
            <p:nvPr/>
          </p:nvSpPr>
          <p:spPr>
            <a:xfrm>
              <a:off x="8676033" y="3733412"/>
              <a:ext cx="1095174" cy="230832"/>
            </a:xfrm>
            <a:prstGeom prst="rect">
              <a:avLst/>
            </a:prstGeom>
            <a:noFill/>
          </p:spPr>
          <p:txBody>
            <a:bodyPr wrap="none" rtlCol="0">
              <a:spAutoFit/>
            </a:bodyPr>
            <a:lstStyle/>
            <a:p>
              <a:r>
                <a:rPr lang="fr-FR" sz="900" kern="100" dirty="0">
                  <a:effectLst/>
                  <a:latin typeface="Arial" panose="020B0604020202020204" pitchFamily="34" charset="0"/>
                  <a:ea typeface="Aptos" panose="020B0004020202020204" pitchFamily="34" charset="0"/>
                  <a:cs typeface="Arial" panose="020B0604020202020204" pitchFamily="34" charset="0"/>
                </a:rPr>
                <a:t>Cumulative cases</a:t>
              </a:r>
            </a:p>
          </p:txBody>
        </p:sp>
        <p:sp>
          <p:nvSpPr>
            <p:cNvPr id="24" name="ZoneTexte 23">
              <a:extLst>
                <a:ext uri="{FF2B5EF4-FFF2-40B4-BE49-F238E27FC236}">
                  <a16:creationId xmlns:a16="http://schemas.microsoft.com/office/drawing/2014/main" id="{30E742D4-57F9-21DA-AAAE-82AB87F0598F}"/>
                </a:ext>
              </a:extLst>
            </p:cNvPr>
            <p:cNvSpPr txBox="1"/>
            <p:nvPr/>
          </p:nvSpPr>
          <p:spPr>
            <a:xfrm>
              <a:off x="8675744" y="3538477"/>
              <a:ext cx="1063114" cy="230832"/>
            </a:xfrm>
            <a:prstGeom prst="rect">
              <a:avLst/>
            </a:prstGeom>
            <a:noFill/>
          </p:spPr>
          <p:txBody>
            <a:bodyPr wrap="none" rtlCol="0">
              <a:spAutoFit/>
            </a:bodyPr>
            <a:lstStyle/>
            <a:p>
              <a:r>
                <a:rPr lang="fr-FR" sz="900" kern="100" dirty="0">
                  <a:effectLst/>
                  <a:latin typeface="Arial" panose="020B0604020202020204" pitchFamily="34" charset="0"/>
                  <a:ea typeface="Aptos" panose="020B0004020202020204" pitchFamily="34" charset="0"/>
                  <a:cs typeface="Arial" panose="020B0604020202020204" pitchFamily="34" charset="0"/>
                </a:rPr>
                <a:t>Cases per </a:t>
              </a:r>
              <a:r>
                <a:rPr lang="fr-FR" sz="900" kern="100" dirty="0" err="1">
                  <a:effectLst/>
                  <a:latin typeface="Arial" panose="020B0604020202020204" pitchFamily="34" charset="0"/>
                  <a:ea typeface="Aptos" panose="020B0004020202020204" pitchFamily="34" charset="0"/>
                  <a:cs typeface="Arial" panose="020B0604020202020204" pitchFamily="34" charset="0"/>
                </a:rPr>
                <a:t>month</a:t>
              </a:r>
              <a:endParaRPr lang="fr-FR" sz="900" kern="100" dirty="0">
                <a:effectLst/>
                <a:latin typeface="Arial" panose="020B0604020202020204" pitchFamily="34" charset="0"/>
                <a:ea typeface="Aptos" panose="020B0004020202020204" pitchFamily="34" charset="0"/>
                <a:cs typeface="Arial" panose="020B0604020202020204" pitchFamily="34" charset="0"/>
              </a:endParaRPr>
            </a:p>
          </p:txBody>
        </p:sp>
      </p:grpSp>
      <p:graphicFrame>
        <p:nvGraphicFramePr>
          <p:cNvPr id="25" name="Graphique 24">
            <a:extLst>
              <a:ext uri="{FF2B5EF4-FFF2-40B4-BE49-F238E27FC236}">
                <a16:creationId xmlns:a16="http://schemas.microsoft.com/office/drawing/2014/main" id="{CFB9D02E-A31B-E341-ED42-5037410E0921}"/>
              </a:ext>
            </a:extLst>
          </p:cNvPr>
          <p:cNvGraphicFramePr/>
          <p:nvPr/>
        </p:nvGraphicFramePr>
        <p:xfrm>
          <a:off x="2487789" y="1567304"/>
          <a:ext cx="6396202" cy="3843845"/>
        </p:xfrm>
        <a:graphic>
          <a:graphicData uri="http://schemas.openxmlformats.org/drawingml/2006/chart">
            <c:chart xmlns:c="http://schemas.openxmlformats.org/drawingml/2006/chart" xmlns:r="http://schemas.openxmlformats.org/officeDocument/2006/relationships" r:id="rId2"/>
          </a:graphicData>
        </a:graphic>
      </p:graphicFrame>
      <p:cxnSp>
        <p:nvCxnSpPr>
          <p:cNvPr id="29" name="Connecteur droit 28">
            <a:extLst>
              <a:ext uri="{FF2B5EF4-FFF2-40B4-BE49-F238E27FC236}">
                <a16:creationId xmlns:a16="http://schemas.microsoft.com/office/drawing/2014/main" id="{29D54EA6-15EF-2BF8-B7AD-F2E0BB73801F}"/>
              </a:ext>
            </a:extLst>
          </p:cNvPr>
          <p:cNvCxnSpPr/>
          <p:nvPr/>
        </p:nvCxnSpPr>
        <p:spPr>
          <a:xfrm flipV="1">
            <a:off x="3293538" y="4758267"/>
            <a:ext cx="499534" cy="76178"/>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BFB427A3-4190-39E4-0EA9-1B5A83F4D2DA}"/>
              </a:ext>
            </a:extLst>
          </p:cNvPr>
          <p:cNvCxnSpPr>
            <a:cxnSpLocks/>
          </p:cNvCxnSpPr>
          <p:nvPr/>
        </p:nvCxnSpPr>
        <p:spPr>
          <a:xfrm flipV="1">
            <a:off x="3885362" y="4657725"/>
            <a:ext cx="1025574" cy="100542"/>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3E24E813-D5BF-39C7-6001-13E45090977A}"/>
              </a:ext>
            </a:extLst>
          </p:cNvPr>
          <p:cNvCxnSpPr>
            <a:cxnSpLocks/>
          </p:cNvCxnSpPr>
          <p:nvPr/>
        </p:nvCxnSpPr>
        <p:spPr>
          <a:xfrm flipV="1">
            <a:off x="5003226" y="4586287"/>
            <a:ext cx="183935" cy="5715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id="{9D1AF454-628A-6C29-F620-B3D3E4D0AB1D}"/>
              </a:ext>
            </a:extLst>
          </p:cNvPr>
          <p:cNvCxnSpPr>
            <a:cxnSpLocks/>
          </p:cNvCxnSpPr>
          <p:nvPr/>
        </p:nvCxnSpPr>
        <p:spPr>
          <a:xfrm flipV="1">
            <a:off x="5298501" y="4533899"/>
            <a:ext cx="183935" cy="30957"/>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id="{3CF5861E-3C4E-D98E-F4F6-FE1392F7A88A}"/>
              </a:ext>
            </a:extLst>
          </p:cNvPr>
          <p:cNvCxnSpPr>
            <a:cxnSpLocks/>
          </p:cNvCxnSpPr>
          <p:nvPr/>
        </p:nvCxnSpPr>
        <p:spPr>
          <a:xfrm flipV="1">
            <a:off x="5593922" y="4291013"/>
            <a:ext cx="183935" cy="188118"/>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34E6F17B-E7FE-C485-F61C-F7AAE46616A2}"/>
              </a:ext>
            </a:extLst>
          </p:cNvPr>
          <p:cNvCxnSpPr>
            <a:cxnSpLocks/>
          </p:cNvCxnSpPr>
          <p:nvPr/>
        </p:nvCxnSpPr>
        <p:spPr>
          <a:xfrm flipV="1">
            <a:off x="5867376" y="4077096"/>
            <a:ext cx="183935" cy="145824"/>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4" name="Connecteur droit 43">
            <a:extLst>
              <a:ext uri="{FF2B5EF4-FFF2-40B4-BE49-F238E27FC236}">
                <a16:creationId xmlns:a16="http://schemas.microsoft.com/office/drawing/2014/main" id="{489E0130-CD78-7BA1-1329-372CAA43F8EE}"/>
              </a:ext>
            </a:extLst>
          </p:cNvPr>
          <p:cNvCxnSpPr>
            <a:cxnSpLocks/>
          </p:cNvCxnSpPr>
          <p:nvPr/>
        </p:nvCxnSpPr>
        <p:spPr>
          <a:xfrm flipV="1">
            <a:off x="6141220" y="3698081"/>
            <a:ext cx="205610" cy="283439"/>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2436622F-78D9-3893-3EB6-0CBFD33D43FE}"/>
              </a:ext>
            </a:extLst>
          </p:cNvPr>
          <p:cNvCxnSpPr>
            <a:cxnSpLocks/>
          </p:cNvCxnSpPr>
          <p:nvPr/>
        </p:nvCxnSpPr>
        <p:spPr>
          <a:xfrm flipV="1">
            <a:off x="6428172" y="3384377"/>
            <a:ext cx="216193" cy="211367"/>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1281E458-6CE4-3F43-F7C6-83993BDCEAC8}"/>
              </a:ext>
            </a:extLst>
          </p:cNvPr>
          <p:cNvCxnSpPr>
            <a:cxnSpLocks/>
          </p:cNvCxnSpPr>
          <p:nvPr/>
        </p:nvCxnSpPr>
        <p:spPr>
          <a:xfrm flipV="1">
            <a:off x="6737355" y="3209046"/>
            <a:ext cx="174157" cy="115179"/>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7C04896C-BF7D-F2E9-D2BA-58928046CA7D}"/>
              </a:ext>
            </a:extLst>
          </p:cNvPr>
          <p:cNvCxnSpPr>
            <a:cxnSpLocks/>
          </p:cNvCxnSpPr>
          <p:nvPr/>
        </p:nvCxnSpPr>
        <p:spPr>
          <a:xfrm flipV="1">
            <a:off x="7027868" y="3089725"/>
            <a:ext cx="153433" cy="67813"/>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C9732608-19AB-55A1-A3D3-9B30BF362524}"/>
              </a:ext>
            </a:extLst>
          </p:cNvPr>
          <p:cNvCxnSpPr>
            <a:cxnSpLocks/>
          </p:cNvCxnSpPr>
          <p:nvPr/>
        </p:nvCxnSpPr>
        <p:spPr>
          <a:xfrm flipV="1">
            <a:off x="7304469" y="2936081"/>
            <a:ext cx="173455" cy="104776"/>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8A210369-6A47-D50C-00C3-405940FDE298}"/>
              </a:ext>
            </a:extLst>
          </p:cNvPr>
          <p:cNvCxnSpPr>
            <a:cxnSpLocks/>
          </p:cNvCxnSpPr>
          <p:nvPr/>
        </p:nvCxnSpPr>
        <p:spPr>
          <a:xfrm flipV="1">
            <a:off x="7578607" y="2774156"/>
            <a:ext cx="173455" cy="104776"/>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81918198-E558-8C10-516B-9A9FC677F702}"/>
              </a:ext>
            </a:extLst>
          </p:cNvPr>
          <p:cNvCxnSpPr>
            <a:cxnSpLocks/>
          </p:cNvCxnSpPr>
          <p:nvPr/>
        </p:nvCxnSpPr>
        <p:spPr>
          <a:xfrm flipV="1">
            <a:off x="7860324" y="2686050"/>
            <a:ext cx="173455" cy="381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9" name="Connecteur droit 58">
            <a:extLst>
              <a:ext uri="{FF2B5EF4-FFF2-40B4-BE49-F238E27FC236}">
                <a16:creationId xmlns:a16="http://schemas.microsoft.com/office/drawing/2014/main" id="{31A581BB-2657-60D4-45C4-9EC5760C0331}"/>
              </a:ext>
            </a:extLst>
          </p:cNvPr>
          <p:cNvCxnSpPr>
            <a:cxnSpLocks/>
          </p:cNvCxnSpPr>
          <p:nvPr/>
        </p:nvCxnSpPr>
        <p:spPr>
          <a:xfrm flipV="1">
            <a:off x="8128005" y="2355056"/>
            <a:ext cx="211931" cy="259557"/>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092D4B79-AB0B-DC9C-99CB-832E9C2ABAD1}"/>
              </a:ext>
            </a:extLst>
          </p:cNvPr>
          <p:cNvCxnSpPr>
            <a:cxnSpLocks/>
          </p:cNvCxnSpPr>
          <p:nvPr/>
        </p:nvCxnSpPr>
        <p:spPr>
          <a:xfrm flipV="1">
            <a:off x="8431521" y="2080840"/>
            <a:ext cx="175115" cy="16706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0C41250C-68E9-9C5B-891D-DB74BCF07053}"/>
              </a:ext>
            </a:extLst>
          </p:cNvPr>
          <p:cNvSpPr/>
          <p:nvPr/>
        </p:nvSpPr>
        <p:spPr>
          <a:xfrm>
            <a:off x="8595636" y="1956570"/>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Rectangle 66">
            <a:extLst>
              <a:ext uri="{FF2B5EF4-FFF2-40B4-BE49-F238E27FC236}">
                <a16:creationId xmlns:a16="http://schemas.microsoft.com/office/drawing/2014/main" id="{7FA19D2B-49C0-A9A7-EE12-CCC635E2B187}"/>
              </a:ext>
            </a:extLst>
          </p:cNvPr>
          <p:cNvSpPr/>
          <p:nvPr/>
        </p:nvSpPr>
        <p:spPr>
          <a:xfrm>
            <a:off x="8310936" y="2230786"/>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67">
            <a:extLst>
              <a:ext uri="{FF2B5EF4-FFF2-40B4-BE49-F238E27FC236}">
                <a16:creationId xmlns:a16="http://schemas.microsoft.com/office/drawing/2014/main" id="{B578254D-C2EA-24AF-9D55-30850F90DCAA}"/>
              </a:ext>
            </a:extLst>
          </p:cNvPr>
          <p:cNvSpPr/>
          <p:nvPr/>
        </p:nvSpPr>
        <p:spPr>
          <a:xfrm>
            <a:off x="8013005" y="2579655"/>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a:extLst>
              <a:ext uri="{FF2B5EF4-FFF2-40B4-BE49-F238E27FC236}">
                <a16:creationId xmlns:a16="http://schemas.microsoft.com/office/drawing/2014/main" id="{25BA4064-0F59-DFE0-9BB9-3E8F6C7C1206}"/>
              </a:ext>
            </a:extLst>
          </p:cNvPr>
          <p:cNvSpPr/>
          <p:nvPr/>
        </p:nvSpPr>
        <p:spPr>
          <a:xfrm>
            <a:off x="7731051" y="2680208"/>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Rectangle 69">
            <a:extLst>
              <a:ext uri="{FF2B5EF4-FFF2-40B4-BE49-F238E27FC236}">
                <a16:creationId xmlns:a16="http://schemas.microsoft.com/office/drawing/2014/main" id="{06EF38D3-8715-07D3-FB15-8B72646653AF}"/>
              </a:ext>
            </a:extLst>
          </p:cNvPr>
          <p:cNvSpPr/>
          <p:nvPr/>
        </p:nvSpPr>
        <p:spPr>
          <a:xfrm>
            <a:off x="7453948" y="2833896"/>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Rectangle 70">
            <a:extLst>
              <a:ext uri="{FF2B5EF4-FFF2-40B4-BE49-F238E27FC236}">
                <a16:creationId xmlns:a16="http://schemas.microsoft.com/office/drawing/2014/main" id="{1AA86B20-5113-E6D5-F17D-CDA6DC9C3093}"/>
              </a:ext>
            </a:extLst>
          </p:cNvPr>
          <p:cNvSpPr/>
          <p:nvPr/>
        </p:nvSpPr>
        <p:spPr>
          <a:xfrm>
            <a:off x="7169313" y="2991622"/>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Rectangle 71">
            <a:extLst>
              <a:ext uri="{FF2B5EF4-FFF2-40B4-BE49-F238E27FC236}">
                <a16:creationId xmlns:a16="http://schemas.microsoft.com/office/drawing/2014/main" id="{CF26EF07-96FC-E794-91B9-C886FE1F7F2C}"/>
              </a:ext>
            </a:extLst>
          </p:cNvPr>
          <p:cNvSpPr/>
          <p:nvPr/>
        </p:nvSpPr>
        <p:spPr>
          <a:xfrm>
            <a:off x="6883868" y="3123296"/>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Rectangle 72">
            <a:extLst>
              <a:ext uri="{FF2B5EF4-FFF2-40B4-BE49-F238E27FC236}">
                <a16:creationId xmlns:a16="http://schemas.microsoft.com/office/drawing/2014/main" id="{37954FC3-2390-592F-0B83-D8BB9A5925D5}"/>
              </a:ext>
            </a:extLst>
          </p:cNvPr>
          <p:cNvSpPr/>
          <p:nvPr/>
        </p:nvSpPr>
        <p:spPr>
          <a:xfrm>
            <a:off x="6590073" y="3288797"/>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Rectangle 73">
            <a:extLst>
              <a:ext uri="{FF2B5EF4-FFF2-40B4-BE49-F238E27FC236}">
                <a16:creationId xmlns:a16="http://schemas.microsoft.com/office/drawing/2014/main" id="{1558A7FB-661B-1073-FB8E-F807B908C82B}"/>
              </a:ext>
            </a:extLst>
          </p:cNvPr>
          <p:cNvSpPr/>
          <p:nvPr/>
        </p:nvSpPr>
        <p:spPr>
          <a:xfrm>
            <a:off x="6317830" y="3565665"/>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Rectangle 74">
            <a:extLst>
              <a:ext uri="{FF2B5EF4-FFF2-40B4-BE49-F238E27FC236}">
                <a16:creationId xmlns:a16="http://schemas.microsoft.com/office/drawing/2014/main" id="{9DEBF24C-9EF1-8277-8E2D-3B23D0CEAB03}"/>
              </a:ext>
            </a:extLst>
          </p:cNvPr>
          <p:cNvSpPr/>
          <p:nvPr/>
        </p:nvSpPr>
        <p:spPr>
          <a:xfrm>
            <a:off x="6028393" y="3965691"/>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Rectangle 75">
            <a:extLst>
              <a:ext uri="{FF2B5EF4-FFF2-40B4-BE49-F238E27FC236}">
                <a16:creationId xmlns:a16="http://schemas.microsoft.com/office/drawing/2014/main" id="{C9B89CEE-F239-EECB-9373-739EFB370AC2}"/>
              </a:ext>
            </a:extLst>
          </p:cNvPr>
          <p:cNvSpPr/>
          <p:nvPr/>
        </p:nvSpPr>
        <p:spPr>
          <a:xfrm>
            <a:off x="5744567" y="4177232"/>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Rectangle 76">
            <a:extLst>
              <a:ext uri="{FF2B5EF4-FFF2-40B4-BE49-F238E27FC236}">
                <a16:creationId xmlns:a16="http://schemas.microsoft.com/office/drawing/2014/main" id="{681D62D1-5CDB-654F-7D69-99766902D167}"/>
              </a:ext>
            </a:extLst>
          </p:cNvPr>
          <p:cNvSpPr/>
          <p:nvPr/>
        </p:nvSpPr>
        <p:spPr>
          <a:xfrm>
            <a:off x="5465791" y="4448912"/>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Rectangle 77">
            <a:extLst>
              <a:ext uri="{FF2B5EF4-FFF2-40B4-BE49-F238E27FC236}">
                <a16:creationId xmlns:a16="http://schemas.microsoft.com/office/drawing/2014/main" id="{C7FDE701-7DA9-223B-BA82-7EF5D1DB9DCF}"/>
              </a:ext>
            </a:extLst>
          </p:cNvPr>
          <p:cNvSpPr/>
          <p:nvPr/>
        </p:nvSpPr>
        <p:spPr>
          <a:xfrm>
            <a:off x="5178839" y="4494674"/>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Rectangle 78">
            <a:extLst>
              <a:ext uri="{FF2B5EF4-FFF2-40B4-BE49-F238E27FC236}">
                <a16:creationId xmlns:a16="http://schemas.microsoft.com/office/drawing/2014/main" id="{479E5854-62FC-1E64-D75A-C5E2FC81AF0B}"/>
              </a:ext>
            </a:extLst>
          </p:cNvPr>
          <p:cNvSpPr/>
          <p:nvPr/>
        </p:nvSpPr>
        <p:spPr>
          <a:xfrm>
            <a:off x="4897172" y="4585725"/>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Rectangle 79">
            <a:extLst>
              <a:ext uri="{FF2B5EF4-FFF2-40B4-BE49-F238E27FC236}">
                <a16:creationId xmlns:a16="http://schemas.microsoft.com/office/drawing/2014/main" id="{A58B5717-6B4E-DF21-A164-F13DE66AC507}"/>
              </a:ext>
            </a:extLst>
          </p:cNvPr>
          <p:cNvSpPr/>
          <p:nvPr/>
        </p:nvSpPr>
        <p:spPr>
          <a:xfrm>
            <a:off x="3755920" y="4686201"/>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Rectangle 80">
            <a:extLst>
              <a:ext uri="{FF2B5EF4-FFF2-40B4-BE49-F238E27FC236}">
                <a16:creationId xmlns:a16="http://schemas.microsoft.com/office/drawing/2014/main" id="{14344E7A-037D-61A1-5791-FF0F2705C21C}"/>
              </a:ext>
            </a:extLst>
          </p:cNvPr>
          <p:cNvSpPr/>
          <p:nvPr/>
        </p:nvSpPr>
        <p:spPr>
          <a:xfrm>
            <a:off x="3186690" y="4769964"/>
            <a:ext cx="144000" cy="14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82" name="Graphique 81">
            <a:extLst>
              <a:ext uri="{FF2B5EF4-FFF2-40B4-BE49-F238E27FC236}">
                <a16:creationId xmlns:a16="http://schemas.microsoft.com/office/drawing/2014/main" id="{1B3A1687-6D59-F8D7-DC91-26C0C80C324F}"/>
              </a:ext>
            </a:extLst>
          </p:cNvPr>
          <p:cNvGraphicFramePr/>
          <p:nvPr/>
        </p:nvGraphicFramePr>
        <p:xfrm>
          <a:off x="8807772" y="1525933"/>
          <a:ext cx="113878" cy="3843845"/>
        </p:xfrm>
        <a:graphic>
          <a:graphicData uri="http://schemas.openxmlformats.org/drawingml/2006/chart">
            <c:chart xmlns:c="http://schemas.openxmlformats.org/drawingml/2006/chart" xmlns:r="http://schemas.openxmlformats.org/officeDocument/2006/relationships" r:id="rId3"/>
          </a:graphicData>
        </a:graphic>
      </p:graphicFrame>
      <p:sp>
        <p:nvSpPr>
          <p:cNvPr id="84" name="ZoneTexte 83">
            <a:extLst>
              <a:ext uri="{FF2B5EF4-FFF2-40B4-BE49-F238E27FC236}">
                <a16:creationId xmlns:a16="http://schemas.microsoft.com/office/drawing/2014/main" id="{A4FF735E-E5D9-871D-09BC-6EE318F1A411}"/>
              </a:ext>
            </a:extLst>
          </p:cNvPr>
          <p:cNvSpPr txBox="1"/>
          <p:nvPr/>
        </p:nvSpPr>
        <p:spPr>
          <a:xfrm>
            <a:off x="8811405" y="1546069"/>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80</a:t>
            </a:r>
          </a:p>
        </p:txBody>
      </p:sp>
      <p:sp>
        <p:nvSpPr>
          <p:cNvPr id="85" name="ZoneTexte 84">
            <a:extLst>
              <a:ext uri="{FF2B5EF4-FFF2-40B4-BE49-F238E27FC236}">
                <a16:creationId xmlns:a16="http://schemas.microsoft.com/office/drawing/2014/main" id="{2EC2B800-54EF-6F6E-F6ED-C8BBA712DEC9}"/>
              </a:ext>
            </a:extLst>
          </p:cNvPr>
          <p:cNvSpPr txBox="1"/>
          <p:nvPr/>
        </p:nvSpPr>
        <p:spPr>
          <a:xfrm>
            <a:off x="8811405" y="1950596"/>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70</a:t>
            </a:r>
          </a:p>
        </p:txBody>
      </p:sp>
      <p:sp>
        <p:nvSpPr>
          <p:cNvPr id="86" name="ZoneTexte 85">
            <a:extLst>
              <a:ext uri="{FF2B5EF4-FFF2-40B4-BE49-F238E27FC236}">
                <a16:creationId xmlns:a16="http://schemas.microsoft.com/office/drawing/2014/main" id="{FE9BB785-3FD1-CA26-979C-511BF801E483}"/>
              </a:ext>
            </a:extLst>
          </p:cNvPr>
          <p:cNvSpPr txBox="1"/>
          <p:nvPr/>
        </p:nvSpPr>
        <p:spPr>
          <a:xfrm>
            <a:off x="8811405" y="2355123"/>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70</a:t>
            </a:r>
          </a:p>
        </p:txBody>
      </p:sp>
      <p:sp>
        <p:nvSpPr>
          <p:cNvPr id="87" name="ZoneTexte 86">
            <a:extLst>
              <a:ext uri="{FF2B5EF4-FFF2-40B4-BE49-F238E27FC236}">
                <a16:creationId xmlns:a16="http://schemas.microsoft.com/office/drawing/2014/main" id="{D8E2FE64-F42B-A9D7-7DD3-53398DAC63A2}"/>
              </a:ext>
            </a:extLst>
          </p:cNvPr>
          <p:cNvSpPr txBox="1"/>
          <p:nvPr/>
        </p:nvSpPr>
        <p:spPr>
          <a:xfrm>
            <a:off x="8811405" y="2745201"/>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50</a:t>
            </a:r>
          </a:p>
        </p:txBody>
      </p:sp>
      <p:sp>
        <p:nvSpPr>
          <p:cNvPr id="88" name="ZoneTexte 87">
            <a:extLst>
              <a:ext uri="{FF2B5EF4-FFF2-40B4-BE49-F238E27FC236}">
                <a16:creationId xmlns:a16="http://schemas.microsoft.com/office/drawing/2014/main" id="{F1B1D49A-6189-F18E-F5C5-64AE06085DE1}"/>
              </a:ext>
            </a:extLst>
          </p:cNvPr>
          <p:cNvSpPr txBox="1"/>
          <p:nvPr/>
        </p:nvSpPr>
        <p:spPr>
          <a:xfrm>
            <a:off x="8811405" y="3158497"/>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40</a:t>
            </a:r>
          </a:p>
        </p:txBody>
      </p:sp>
      <p:sp>
        <p:nvSpPr>
          <p:cNvPr id="89" name="ZoneTexte 88">
            <a:extLst>
              <a:ext uri="{FF2B5EF4-FFF2-40B4-BE49-F238E27FC236}">
                <a16:creationId xmlns:a16="http://schemas.microsoft.com/office/drawing/2014/main" id="{D458FFC5-4042-D135-F2D1-B6B384BC9080}"/>
              </a:ext>
            </a:extLst>
          </p:cNvPr>
          <p:cNvSpPr txBox="1"/>
          <p:nvPr/>
        </p:nvSpPr>
        <p:spPr>
          <a:xfrm>
            <a:off x="8811405" y="3565585"/>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30</a:t>
            </a:r>
          </a:p>
        </p:txBody>
      </p:sp>
      <p:sp>
        <p:nvSpPr>
          <p:cNvPr id="90" name="ZoneTexte 89">
            <a:extLst>
              <a:ext uri="{FF2B5EF4-FFF2-40B4-BE49-F238E27FC236}">
                <a16:creationId xmlns:a16="http://schemas.microsoft.com/office/drawing/2014/main" id="{2FF09150-B672-AD4A-6A06-A90A858F0462}"/>
              </a:ext>
            </a:extLst>
          </p:cNvPr>
          <p:cNvSpPr txBox="1"/>
          <p:nvPr/>
        </p:nvSpPr>
        <p:spPr>
          <a:xfrm>
            <a:off x="8811405" y="3972673"/>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20</a:t>
            </a:r>
          </a:p>
        </p:txBody>
      </p:sp>
      <p:sp>
        <p:nvSpPr>
          <p:cNvPr id="91" name="ZoneTexte 90">
            <a:extLst>
              <a:ext uri="{FF2B5EF4-FFF2-40B4-BE49-F238E27FC236}">
                <a16:creationId xmlns:a16="http://schemas.microsoft.com/office/drawing/2014/main" id="{70DCCD4B-F6F6-3BF8-6E67-FB752C4513C2}"/>
              </a:ext>
            </a:extLst>
          </p:cNvPr>
          <p:cNvSpPr txBox="1"/>
          <p:nvPr/>
        </p:nvSpPr>
        <p:spPr>
          <a:xfrm>
            <a:off x="8811405" y="4370790"/>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10</a:t>
            </a:r>
          </a:p>
        </p:txBody>
      </p:sp>
      <p:sp>
        <p:nvSpPr>
          <p:cNvPr id="92" name="ZoneTexte 91">
            <a:extLst>
              <a:ext uri="{FF2B5EF4-FFF2-40B4-BE49-F238E27FC236}">
                <a16:creationId xmlns:a16="http://schemas.microsoft.com/office/drawing/2014/main" id="{8FC5A4E9-5064-A7D4-ED52-7C81BCCBDD7B}"/>
              </a:ext>
            </a:extLst>
          </p:cNvPr>
          <p:cNvSpPr txBox="1"/>
          <p:nvPr/>
        </p:nvSpPr>
        <p:spPr>
          <a:xfrm>
            <a:off x="8811405" y="4775317"/>
            <a:ext cx="290464"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 0</a:t>
            </a:r>
          </a:p>
        </p:txBody>
      </p:sp>
      <p:sp>
        <p:nvSpPr>
          <p:cNvPr id="94" name="Ellipse 93">
            <a:extLst>
              <a:ext uri="{FF2B5EF4-FFF2-40B4-BE49-F238E27FC236}">
                <a16:creationId xmlns:a16="http://schemas.microsoft.com/office/drawing/2014/main" id="{8EC69CE4-1F19-6DFA-EFE4-9203ED7EFD8E}"/>
              </a:ext>
            </a:extLst>
          </p:cNvPr>
          <p:cNvSpPr/>
          <p:nvPr/>
        </p:nvSpPr>
        <p:spPr>
          <a:xfrm>
            <a:off x="2963310" y="4002155"/>
            <a:ext cx="1202619" cy="1202619"/>
          </a:xfrm>
          <a:prstGeom prst="ellipse">
            <a:avLst/>
          </a:prstGeom>
          <a:solidFill>
            <a:schemeClr val="bg1">
              <a:lumMod val="75000"/>
              <a:alpha val="45098"/>
            </a:schemeClr>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Rectangle : coins arrondis 94">
            <a:extLst>
              <a:ext uri="{FF2B5EF4-FFF2-40B4-BE49-F238E27FC236}">
                <a16:creationId xmlns:a16="http://schemas.microsoft.com/office/drawing/2014/main" id="{A8CFAB5C-F191-A4E7-055C-D944EAA5C38D}"/>
              </a:ext>
            </a:extLst>
          </p:cNvPr>
          <p:cNvSpPr/>
          <p:nvPr/>
        </p:nvSpPr>
        <p:spPr>
          <a:xfrm>
            <a:off x="1282229" y="3900729"/>
            <a:ext cx="1427101" cy="536067"/>
          </a:xfrm>
          <a:prstGeom prst="roundRect">
            <a:avLst/>
          </a:prstGeom>
          <a:solidFill>
            <a:schemeClr val="bg1">
              <a:lumMod val="95000"/>
            </a:schemeClr>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dirty="0">
                <a:solidFill>
                  <a:schemeClr val="tx1"/>
                </a:solidFill>
                <a:latin typeface="Arial" panose="020B0604020202020204" pitchFamily="34" charset="0"/>
                <a:cs typeface="Arial" panose="020B0604020202020204" pitchFamily="34" charset="0"/>
              </a:rPr>
              <a:t>Routine active surveillance</a:t>
            </a:r>
          </a:p>
        </p:txBody>
      </p:sp>
      <p:sp>
        <p:nvSpPr>
          <p:cNvPr id="96" name="Rectangle : coins arrondis 95">
            <a:extLst>
              <a:ext uri="{FF2B5EF4-FFF2-40B4-BE49-F238E27FC236}">
                <a16:creationId xmlns:a16="http://schemas.microsoft.com/office/drawing/2014/main" id="{818FDC7E-6653-0482-FAFC-C47B3222FF93}"/>
              </a:ext>
            </a:extLst>
          </p:cNvPr>
          <p:cNvSpPr/>
          <p:nvPr/>
        </p:nvSpPr>
        <p:spPr>
          <a:xfrm>
            <a:off x="1290796" y="4585725"/>
            <a:ext cx="1427101" cy="628953"/>
          </a:xfrm>
          <a:prstGeom prst="roundRect">
            <a:avLst/>
          </a:prstGeom>
          <a:solidFill>
            <a:schemeClr val="bg1">
              <a:lumMod val="95000"/>
            </a:schemeClr>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latin typeface="Arial" panose="020B0604020202020204" pitchFamily="34" charset="0"/>
                <a:cs typeface="Arial" panose="020B0604020202020204" pitchFamily="34" charset="0"/>
              </a:rPr>
              <a:t>Routine ID of </a:t>
            </a:r>
            <a:r>
              <a:rPr lang="en-US" sz="1200" i="1" dirty="0">
                <a:solidFill>
                  <a:schemeClr val="tx1"/>
                </a:solidFill>
                <a:latin typeface="Arial" panose="020B0604020202020204" pitchFamily="34" charset="0"/>
                <a:cs typeface="Arial" panose="020B0604020202020204" pitchFamily="34" charset="0"/>
              </a:rPr>
              <a:t>Candida</a:t>
            </a:r>
            <a:r>
              <a:rPr lang="en-US" sz="1200" dirty="0">
                <a:solidFill>
                  <a:schemeClr val="tx1"/>
                </a:solidFill>
                <a:latin typeface="Arial" panose="020B0604020202020204" pitchFamily="34" charset="0"/>
                <a:cs typeface="Arial" panose="020B0604020202020204" pitchFamily="34" charset="0"/>
              </a:rPr>
              <a:t> from non sterile</a:t>
            </a:r>
            <a:endParaRPr lang="fr-FR" sz="1200" dirty="0">
              <a:solidFill>
                <a:schemeClr val="tx1"/>
              </a:solidFill>
              <a:latin typeface="Arial" panose="020B0604020202020204" pitchFamily="34" charset="0"/>
              <a:cs typeface="Arial" panose="020B0604020202020204" pitchFamily="34" charset="0"/>
            </a:endParaRPr>
          </a:p>
        </p:txBody>
      </p:sp>
      <p:sp>
        <p:nvSpPr>
          <p:cNvPr id="97" name="Rectangle : coins arrondis 96">
            <a:extLst>
              <a:ext uri="{FF2B5EF4-FFF2-40B4-BE49-F238E27FC236}">
                <a16:creationId xmlns:a16="http://schemas.microsoft.com/office/drawing/2014/main" id="{29BC8BE1-134E-4416-2833-6F1F0704EFE4}"/>
              </a:ext>
            </a:extLst>
          </p:cNvPr>
          <p:cNvSpPr/>
          <p:nvPr/>
        </p:nvSpPr>
        <p:spPr>
          <a:xfrm>
            <a:off x="4360753" y="3044323"/>
            <a:ext cx="1203631" cy="39514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dirty="0">
                <a:solidFill>
                  <a:schemeClr val="tx1"/>
                </a:solidFill>
                <a:latin typeface="Arial" panose="020B0604020202020204" pitchFamily="34" charset="0"/>
                <a:cs typeface="Arial" panose="020B0604020202020204" pitchFamily="34" charset="0"/>
              </a:rPr>
              <a:t>Basic IPC </a:t>
            </a:r>
            <a:r>
              <a:rPr lang="fr-FR" sz="1200" dirty="0" err="1">
                <a:solidFill>
                  <a:schemeClr val="tx1"/>
                </a:solidFill>
                <a:latin typeface="Arial" panose="020B0604020202020204" pitchFamily="34" charset="0"/>
                <a:cs typeface="Arial" panose="020B0604020202020204" pitchFamily="34" charset="0"/>
              </a:rPr>
              <a:t>measures</a:t>
            </a:r>
            <a:endParaRPr lang="fr-FR" sz="1200" dirty="0">
              <a:solidFill>
                <a:schemeClr val="tx1"/>
              </a:solidFill>
              <a:latin typeface="Arial" panose="020B0604020202020204" pitchFamily="34" charset="0"/>
              <a:cs typeface="Arial" panose="020B0604020202020204" pitchFamily="34" charset="0"/>
            </a:endParaRPr>
          </a:p>
        </p:txBody>
      </p:sp>
      <p:cxnSp>
        <p:nvCxnSpPr>
          <p:cNvPr id="99" name="Connecteur droit avec flèche 98">
            <a:extLst>
              <a:ext uri="{FF2B5EF4-FFF2-40B4-BE49-F238E27FC236}">
                <a16:creationId xmlns:a16="http://schemas.microsoft.com/office/drawing/2014/main" id="{6C3C7458-F18B-A755-9984-355FAD6AB40D}"/>
              </a:ext>
            </a:extLst>
          </p:cNvPr>
          <p:cNvCxnSpPr>
            <a:cxnSpLocks/>
          </p:cNvCxnSpPr>
          <p:nvPr/>
        </p:nvCxnSpPr>
        <p:spPr>
          <a:xfrm>
            <a:off x="5250839" y="3447855"/>
            <a:ext cx="0" cy="843158"/>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2" name="Rectangle : coins arrondis 101">
            <a:extLst>
              <a:ext uri="{FF2B5EF4-FFF2-40B4-BE49-F238E27FC236}">
                <a16:creationId xmlns:a16="http://schemas.microsoft.com/office/drawing/2014/main" id="{FD6625CE-DB2F-C7A1-CCF1-A45ECEF86E8F}"/>
              </a:ext>
            </a:extLst>
          </p:cNvPr>
          <p:cNvSpPr/>
          <p:nvPr/>
        </p:nvSpPr>
        <p:spPr>
          <a:xfrm>
            <a:off x="5999513" y="1774341"/>
            <a:ext cx="1203631" cy="39514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dirty="0">
                <a:solidFill>
                  <a:schemeClr val="tx1"/>
                </a:solidFill>
                <a:latin typeface="Arial" panose="020B0604020202020204" pitchFamily="34" charset="0"/>
                <a:cs typeface="Arial" panose="020B0604020202020204" pitchFamily="34" charset="0"/>
              </a:rPr>
              <a:t>Enhanced IPC</a:t>
            </a:r>
          </a:p>
        </p:txBody>
      </p:sp>
      <p:cxnSp>
        <p:nvCxnSpPr>
          <p:cNvPr id="103" name="Connecteur droit avec flèche 102">
            <a:extLst>
              <a:ext uri="{FF2B5EF4-FFF2-40B4-BE49-F238E27FC236}">
                <a16:creationId xmlns:a16="http://schemas.microsoft.com/office/drawing/2014/main" id="{45A5E19A-B7E6-1C7B-87E8-4FCD169C346F}"/>
              </a:ext>
            </a:extLst>
          </p:cNvPr>
          <p:cNvCxnSpPr>
            <a:cxnSpLocks/>
          </p:cNvCxnSpPr>
          <p:nvPr/>
        </p:nvCxnSpPr>
        <p:spPr>
          <a:xfrm>
            <a:off x="6982736" y="2084736"/>
            <a:ext cx="0" cy="843158"/>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necteur droit avec flèche 103">
            <a:extLst>
              <a:ext uri="{FF2B5EF4-FFF2-40B4-BE49-F238E27FC236}">
                <a16:creationId xmlns:a16="http://schemas.microsoft.com/office/drawing/2014/main" id="{F233493F-D65E-2AB3-684D-9AEC0BB59375}"/>
              </a:ext>
            </a:extLst>
          </p:cNvPr>
          <p:cNvCxnSpPr>
            <a:cxnSpLocks/>
          </p:cNvCxnSpPr>
          <p:nvPr/>
        </p:nvCxnSpPr>
        <p:spPr>
          <a:xfrm flipV="1">
            <a:off x="8157005" y="4904991"/>
            <a:ext cx="0" cy="657609"/>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8" name="Rectangle : coins arrondis 107">
            <a:extLst>
              <a:ext uri="{FF2B5EF4-FFF2-40B4-BE49-F238E27FC236}">
                <a16:creationId xmlns:a16="http://schemas.microsoft.com/office/drawing/2014/main" id="{51FDD929-FD2B-FCA4-EEB2-FF757635BA14}"/>
              </a:ext>
            </a:extLst>
          </p:cNvPr>
          <p:cNvSpPr/>
          <p:nvPr/>
        </p:nvSpPr>
        <p:spPr>
          <a:xfrm>
            <a:off x="8013531" y="5463616"/>
            <a:ext cx="1446046" cy="39514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200" dirty="0">
                <a:solidFill>
                  <a:schemeClr val="tx1"/>
                </a:solidFill>
                <a:latin typeface="Arial" panose="020B0604020202020204" pitchFamily="34" charset="0"/>
                <a:cs typeface="Arial" panose="020B0604020202020204" pitchFamily="34" charset="0"/>
              </a:rPr>
              <a:t>End of </a:t>
            </a:r>
            <a:r>
              <a:rPr lang="fr-FR" sz="1200" dirty="0" err="1">
                <a:solidFill>
                  <a:schemeClr val="tx1"/>
                </a:solidFill>
                <a:latin typeface="Arial" panose="020B0604020202020204" pitchFamily="34" charset="0"/>
                <a:cs typeface="Arial" panose="020B0604020202020204" pitchFamily="34" charset="0"/>
              </a:rPr>
              <a:t>outbreak</a:t>
            </a:r>
            <a:endParaRPr lang="fr-FR" sz="1200" dirty="0">
              <a:solidFill>
                <a:schemeClr val="tx1"/>
              </a:solidFill>
              <a:latin typeface="Arial" panose="020B0604020202020204" pitchFamily="34" charset="0"/>
              <a:cs typeface="Arial" panose="020B0604020202020204" pitchFamily="34" charset="0"/>
            </a:endParaRPr>
          </a:p>
        </p:txBody>
      </p:sp>
      <p:sp>
        <p:nvSpPr>
          <p:cNvPr id="109" name="Rectangle 108">
            <a:extLst>
              <a:ext uri="{FF2B5EF4-FFF2-40B4-BE49-F238E27FC236}">
                <a16:creationId xmlns:a16="http://schemas.microsoft.com/office/drawing/2014/main" id="{672C26B4-859F-3974-6D72-AEAF65AC2315}"/>
              </a:ext>
            </a:extLst>
          </p:cNvPr>
          <p:cNvSpPr/>
          <p:nvPr/>
        </p:nvSpPr>
        <p:spPr>
          <a:xfrm>
            <a:off x="9288294" y="4894472"/>
            <a:ext cx="108000" cy="108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0" name="Connecteur droit avec flèche 109">
            <a:extLst>
              <a:ext uri="{FF2B5EF4-FFF2-40B4-BE49-F238E27FC236}">
                <a16:creationId xmlns:a16="http://schemas.microsoft.com/office/drawing/2014/main" id="{A5123D0E-DA4B-6945-B49C-67726874967A}"/>
              </a:ext>
            </a:extLst>
          </p:cNvPr>
          <p:cNvCxnSpPr>
            <a:cxnSpLocks/>
          </p:cNvCxnSpPr>
          <p:nvPr/>
        </p:nvCxnSpPr>
        <p:spPr>
          <a:xfrm flipH="1">
            <a:off x="8506658" y="2723655"/>
            <a:ext cx="1260954" cy="0"/>
          </a:xfrm>
          <a:prstGeom prst="straightConnector1">
            <a:avLst/>
          </a:prstGeom>
          <a:ln w="57150">
            <a:solidFill>
              <a:srgbClr val="EBD8F4"/>
            </a:solidFill>
            <a:tailEnd type="triangle"/>
          </a:ln>
        </p:spPr>
        <p:style>
          <a:lnRef idx="1">
            <a:schemeClr val="accent1"/>
          </a:lnRef>
          <a:fillRef idx="0">
            <a:schemeClr val="accent1"/>
          </a:fillRef>
          <a:effectRef idx="0">
            <a:schemeClr val="accent1"/>
          </a:effectRef>
          <a:fontRef idx="minor">
            <a:schemeClr val="tx1"/>
          </a:fontRef>
        </p:style>
      </p:cxnSp>
      <p:sp>
        <p:nvSpPr>
          <p:cNvPr id="111" name="Rectangle : coins arrondis 110">
            <a:extLst>
              <a:ext uri="{FF2B5EF4-FFF2-40B4-BE49-F238E27FC236}">
                <a16:creationId xmlns:a16="http://schemas.microsoft.com/office/drawing/2014/main" id="{FFE47907-37C3-5624-FE93-F9169B50DAE8}"/>
              </a:ext>
            </a:extLst>
          </p:cNvPr>
          <p:cNvSpPr/>
          <p:nvPr/>
        </p:nvSpPr>
        <p:spPr>
          <a:xfrm>
            <a:off x="9739198" y="2375003"/>
            <a:ext cx="2052507" cy="698293"/>
          </a:xfrm>
          <a:prstGeom prst="roundRect">
            <a:avLst/>
          </a:prstGeom>
          <a:solidFill>
            <a:srgbClr val="EBD8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latin typeface="Arial" panose="020B0604020202020204" pitchFamily="34" charset="0"/>
                <a:cs typeface="Arial" panose="020B0604020202020204" pitchFamily="34" charset="0"/>
              </a:rPr>
              <a:t>Second introduction of another Cauris strain based on WGS</a:t>
            </a:r>
            <a:endParaRPr lang="fr-FR" sz="1200" dirty="0">
              <a:solidFill>
                <a:schemeClr val="tx1"/>
              </a:solidFill>
              <a:latin typeface="Arial" panose="020B0604020202020204" pitchFamily="34" charset="0"/>
              <a:cs typeface="Arial" panose="020B0604020202020204" pitchFamily="34" charset="0"/>
            </a:endParaRPr>
          </a:p>
        </p:txBody>
      </p:sp>
      <p:cxnSp>
        <p:nvCxnSpPr>
          <p:cNvPr id="113" name="Connecteur droit avec flèche 112">
            <a:extLst>
              <a:ext uri="{FF2B5EF4-FFF2-40B4-BE49-F238E27FC236}">
                <a16:creationId xmlns:a16="http://schemas.microsoft.com/office/drawing/2014/main" id="{177CBDC6-D98B-FA10-E6F3-7B6FDACC26E4}"/>
              </a:ext>
            </a:extLst>
          </p:cNvPr>
          <p:cNvCxnSpPr>
            <a:cxnSpLocks/>
            <a:endCxn id="94" idx="1"/>
          </p:cNvCxnSpPr>
          <p:nvPr/>
        </p:nvCxnSpPr>
        <p:spPr>
          <a:xfrm>
            <a:off x="2728216" y="4177232"/>
            <a:ext cx="411213" cy="1042"/>
          </a:xfrm>
          <a:prstGeom prst="straightConnector1">
            <a:avLst/>
          </a:prstGeom>
          <a:ln w="19050">
            <a:solidFill>
              <a:srgbClr val="8439BD"/>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6" name="Connecteur droit avec flèche 115">
            <a:extLst>
              <a:ext uri="{FF2B5EF4-FFF2-40B4-BE49-F238E27FC236}">
                <a16:creationId xmlns:a16="http://schemas.microsoft.com/office/drawing/2014/main" id="{B851E986-A9A5-F3C0-BA4D-153B48336C1A}"/>
              </a:ext>
            </a:extLst>
          </p:cNvPr>
          <p:cNvCxnSpPr>
            <a:cxnSpLocks/>
            <a:stCxn id="96" idx="3"/>
          </p:cNvCxnSpPr>
          <p:nvPr/>
        </p:nvCxnSpPr>
        <p:spPr>
          <a:xfrm flipV="1">
            <a:off x="2717897" y="4894472"/>
            <a:ext cx="342304" cy="5730"/>
          </a:xfrm>
          <a:prstGeom prst="straightConnector1">
            <a:avLst/>
          </a:prstGeom>
          <a:ln w="19050">
            <a:solidFill>
              <a:srgbClr val="8439BD"/>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5" name="Connecteur droit avec flèche 124">
            <a:extLst>
              <a:ext uri="{FF2B5EF4-FFF2-40B4-BE49-F238E27FC236}">
                <a16:creationId xmlns:a16="http://schemas.microsoft.com/office/drawing/2014/main" id="{4261C049-7A24-6736-B833-7288A72A58A9}"/>
              </a:ext>
            </a:extLst>
          </p:cNvPr>
          <p:cNvCxnSpPr>
            <a:cxnSpLocks/>
          </p:cNvCxnSpPr>
          <p:nvPr/>
        </p:nvCxnSpPr>
        <p:spPr>
          <a:xfrm flipV="1">
            <a:off x="4955558" y="4974624"/>
            <a:ext cx="0" cy="657609"/>
          </a:xfrm>
          <a:prstGeom prst="straightConnector1">
            <a:avLst/>
          </a:prstGeom>
          <a:ln w="571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6" name="Rectangle : coins arrondis 125">
            <a:extLst>
              <a:ext uri="{FF2B5EF4-FFF2-40B4-BE49-F238E27FC236}">
                <a16:creationId xmlns:a16="http://schemas.microsoft.com/office/drawing/2014/main" id="{585F818B-6EFE-1CE2-5DF3-4F6F8B43AE6A}"/>
              </a:ext>
            </a:extLst>
          </p:cNvPr>
          <p:cNvSpPr/>
          <p:nvPr/>
        </p:nvSpPr>
        <p:spPr>
          <a:xfrm>
            <a:off x="4712909" y="5533249"/>
            <a:ext cx="2918967" cy="395143"/>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nn-NO" sz="1200" i="1" dirty="0">
                <a:solidFill>
                  <a:schemeClr val="tx1"/>
                </a:solidFill>
                <a:latin typeface="Arial" panose="020B0604020202020204" pitchFamily="34" charset="0"/>
                <a:cs typeface="Arial" panose="020B0604020202020204" pitchFamily="34" charset="0"/>
              </a:rPr>
              <a:t>Klebsiella</a:t>
            </a:r>
            <a:r>
              <a:rPr lang="nn-NO" sz="1200" dirty="0">
                <a:solidFill>
                  <a:schemeClr val="tx1"/>
                </a:solidFill>
                <a:latin typeface="Arial" panose="020B0604020202020204" pitchFamily="34" charset="0"/>
                <a:cs typeface="Arial" panose="020B0604020202020204" pitchFamily="34" charset="0"/>
              </a:rPr>
              <a:t> CPO outbreak at same time</a:t>
            </a:r>
            <a:endParaRPr lang="fr-FR" sz="12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022402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A54C809B-BA5C-4D74-5868-C63DDAD99FAA}"/>
              </a:ext>
            </a:extLst>
          </p:cNvPr>
          <p:cNvSpPr>
            <a:spLocks noGrp="1"/>
          </p:cNvSpPr>
          <p:nvPr>
            <p:ph type="title"/>
          </p:nvPr>
        </p:nvSpPr>
        <p:spPr>
          <a:xfrm>
            <a:off x="962954" y="0"/>
            <a:ext cx="11104990" cy="719166"/>
          </a:xfrm>
        </p:spPr>
        <p:txBody>
          <a:bodyPr/>
          <a:lstStyle/>
          <a:p>
            <a:r>
              <a:rPr lang="en-US" dirty="0"/>
              <a:t>Rare yeast outbreaks - key points</a:t>
            </a:r>
            <a:endParaRPr lang="fr-FR" dirty="0"/>
          </a:p>
        </p:txBody>
      </p:sp>
      <p:sp>
        <p:nvSpPr>
          <p:cNvPr id="6" name="Espace réservé du contenu 5">
            <a:extLst>
              <a:ext uri="{FF2B5EF4-FFF2-40B4-BE49-F238E27FC236}">
                <a16:creationId xmlns:a16="http://schemas.microsoft.com/office/drawing/2014/main" id="{F15F35E1-2307-A063-26FE-6DE03350FDCD}"/>
              </a:ext>
            </a:extLst>
          </p:cNvPr>
          <p:cNvSpPr>
            <a:spLocks noGrp="1"/>
          </p:cNvSpPr>
          <p:nvPr>
            <p:ph sz="quarter" idx="16"/>
          </p:nvPr>
        </p:nvSpPr>
        <p:spPr>
          <a:xfrm>
            <a:off x="960194" y="6259621"/>
            <a:ext cx="5159375" cy="590628"/>
          </a:xfrm>
        </p:spPr>
        <p:txBody>
          <a:bodyPr/>
          <a:lstStyle/>
          <a:p>
            <a:r>
              <a:rPr lang="fr-FR" dirty="0" err="1"/>
              <a:t>Silke</a:t>
            </a:r>
            <a:r>
              <a:rPr lang="fr-FR" dirty="0"/>
              <a:t> SCHELENZ et al., ECCMID</a:t>
            </a:r>
            <a:r>
              <a:rPr lang="fr-FR" baseline="30000" dirty="0"/>
              <a:t>®</a:t>
            </a:r>
            <a:r>
              <a:rPr lang="fr-FR" dirty="0"/>
              <a:t> 2024, Session#SY176</a:t>
            </a:r>
          </a:p>
        </p:txBody>
      </p:sp>
      <p:graphicFrame>
        <p:nvGraphicFramePr>
          <p:cNvPr id="12" name="Tableau 11">
            <a:extLst>
              <a:ext uri="{FF2B5EF4-FFF2-40B4-BE49-F238E27FC236}">
                <a16:creationId xmlns:a16="http://schemas.microsoft.com/office/drawing/2014/main" id="{710A0BC4-CBFB-8137-7076-9A1349E001E8}"/>
              </a:ext>
            </a:extLst>
          </p:cNvPr>
          <p:cNvGraphicFramePr>
            <a:graphicFrameLocks noGrp="1"/>
          </p:cNvGraphicFramePr>
          <p:nvPr/>
        </p:nvGraphicFramePr>
        <p:xfrm>
          <a:off x="1718732" y="687509"/>
          <a:ext cx="10244667" cy="5450826"/>
        </p:xfrm>
        <a:graphic>
          <a:graphicData uri="http://schemas.openxmlformats.org/drawingml/2006/table">
            <a:tbl>
              <a:tblPr firstRow="1" firstCol="1" bandRow="1">
                <a:tableStyleId>{5C22544A-7EE6-4342-B048-85BDC9FD1C3A}</a:tableStyleId>
              </a:tblPr>
              <a:tblGrid>
                <a:gridCol w="2593790">
                  <a:extLst>
                    <a:ext uri="{9D8B030D-6E8A-4147-A177-3AD203B41FA5}">
                      <a16:colId xmlns:a16="http://schemas.microsoft.com/office/drawing/2014/main" val="3193648261"/>
                    </a:ext>
                  </a:extLst>
                </a:gridCol>
                <a:gridCol w="4287037">
                  <a:extLst>
                    <a:ext uri="{9D8B030D-6E8A-4147-A177-3AD203B41FA5}">
                      <a16:colId xmlns:a16="http://schemas.microsoft.com/office/drawing/2014/main" val="193211814"/>
                    </a:ext>
                  </a:extLst>
                </a:gridCol>
                <a:gridCol w="3363840">
                  <a:extLst>
                    <a:ext uri="{9D8B030D-6E8A-4147-A177-3AD203B41FA5}">
                      <a16:colId xmlns:a16="http://schemas.microsoft.com/office/drawing/2014/main" val="3070339166"/>
                    </a:ext>
                  </a:extLst>
                </a:gridCol>
              </a:tblGrid>
              <a:tr h="552595">
                <a:tc>
                  <a:txBody>
                    <a:bodyPr/>
                    <a:lstStyle/>
                    <a:p>
                      <a:pP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 </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Key Issues</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Solutions/</a:t>
                      </a:r>
                      <a:r>
                        <a:rPr lang="fr-FR" sz="1200" b="1" kern="0" dirty="0" err="1">
                          <a:solidFill>
                            <a:schemeClr val="bg1"/>
                          </a:solidFill>
                          <a:effectLst/>
                          <a:latin typeface="Arial" panose="020B0604020202020204" pitchFamily="34" charset="0"/>
                          <a:cs typeface="Arial" panose="020B0604020202020204" pitchFamily="34" charset="0"/>
                        </a:rPr>
                        <a:t>comments</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679102494"/>
                  </a:ext>
                </a:extLst>
              </a:tr>
              <a:tr h="711752">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Yeast</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Higher MIC to some </a:t>
                      </a:r>
                      <a:r>
                        <a:rPr lang="fr-FR" sz="1200" b="0" kern="0" dirty="0" err="1">
                          <a:solidFill>
                            <a:schemeClr val="tx1"/>
                          </a:solidFill>
                          <a:effectLst/>
                          <a:latin typeface="Arial" panose="020B0604020202020204" pitchFamily="34" charset="0"/>
                          <a:cs typeface="Arial" panose="020B0604020202020204" pitchFamily="34" charset="0"/>
                        </a:rPr>
                        <a:t>antifungals</a:t>
                      </a:r>
                      <a:r>
                        <a:rPr lang="fr-FR" sz="1200" b="0" kern="0" dirty="0">
                          <a:solidFill>
                            <a:schemeClr val="tx1"/>
                          </a:solidFill>
                          <a:effectLst/>
                          <a:latin typeface="Arial" panose="020B0604020202020204" pitchFamily="34" charset="0"/>
                          <a:cs typeface="Arial" panose="020B0604020202020204" pitchFamily="34" charset="0"/>
                        </a:rPr>
                        <a:t> and </a:t>
                      </a:r>
                      <a:r>
                        <a:rPr lang="fr-FR" sz="1200" b="0" kern="0" dirty="0" err="1">
                          <a:solidFill>
                            <a:schemeClr val="tx1"/>
                          </a:solidFill>
                          <a:effectLst/>
                          <a:latin typeface="Arial" panose="020B0604020202020204" pitchFamily="34" charset="0"/>
                          <a:cs typeface="Arial" panose="020B0604020202020204" pitchFamily="34" charset="0"/>
                        </a:rPr>
                        <a:t>disinfectants</a:t>
                      </a:r>
                      <a:r>
                        <a:rPr lang="fr-FR" sz="1200" b="0" kern="0" dirty="0">
                          <a:solidFill>
                            <a:schemeClr val="tx1"/>
                          </a:solidFill>
                          <a:effectLst/>
                          <a:latin typeface="Arial" panose="020B0604020202020204" pitchFamily="34" charset="0"/>
                          <a:cs typeface="Arial" panose="020B0604020202020204" pitchFamily="34" charset="0"/>
                        </a:rPr>
                        <a:t>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May </a:t>
                      </a:r>
                      <a:r>
                        <a:rPr lang="fr-FR" sz="1200" b="0" kern="0" dirty="0" err="1">
                          <a:solidFill>
                            <a:schemeClr val="tx1"/>
                          </a:solidFill>
                          <a:effectLst/>
                          <a:latin typeface="Arial" panose="020B0604020202020204" pitchFamily="34" charset="0"/>
                          <a:cs typeface="Arial" panose="020B0604020202020204" pitchFamily="34" charset="0"/>
                        </a:rPr>
                        <a:t>persist</a:t>
                      </a:r>
                      <a:r>
                        <a:rPr lang="fr-FR" sz="1200" b="0" kern="0" dirty="0">
                          <a:solidFill>
                            <a:schemeClr val="tx1"/>
                          </a:solidFill>
                          <a:effectLst/>
                          <a:latin typeface="Arial" panose="020B0604020202020204" pitchFamily="34" charset="0"/>
                          <a:cs typeface="Arial" panose="020B0604020202020204" pitchFamily="34" charset="0"/>
                        </a:rPr>
                        <a:t> in </a:t>
                      </a:r>
                      <a:r>
                        <a:rPr lang="fr-FR" sz="1200" b="0" kern="0" dirty="0" err="1">
                          <a:solidFill>
                            <a:schemeClr val="tx1"/>
                          </a:solidFill>
                          <a:effectLst/>
                          <a:latin typeface="Arial" panose="020B0604020202020204" pitchFamily="34" charset="0"/>
                          <a:cs typeface="Arial" panose="020B0604020202020204" pitchFamily="34" charset="0"/>
                        </a:rPr>
                        <a:t>hospital</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environment</a:t>
                      </a:r>
                      <a:r>
                        <a:rPr lang="fr-FR" sz="1200" b="0" kern="0" dirty="0">
                          <a:solidFill>
                            <a:schemeClr val="tx1"/>
                          </a:solidFill>
                          <a:effectLst/>
                          <a:latin typeface="Arial" panose="020B0604020202020204" pitchFamily="34" charset="0"/>
                          <a:cs typeface="Arial" panose="020B0604020202020204" pitchFamily="34" charset="0"/>
                        </a:rPr>
                        <a:t>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Some </a:t>
                      </a:r>
                      <a:r>
                        <a:rPr lang="fr-FR" sz="1200" b="0" kern="0" dirty="0" err="1">
                          <a:solidFill>
                            <a:schemeClr val="tx1"/>
                          </a:solidFill>
                          <a:effectLst/>
                          <a:latin typeface="Arial" panose="020B0604020202020204" pitchFamily="34" charset="0"/>
                          <a:cs typeface="Arial" panose="020B0604020202020204" pitchFamily="34" charset="0"/>
                        </a:rPr>
                        <a:t>present</a:t>
                      </a:r>
                      <a:r>
                        <a:rPr lang="fr-FR" sz="1200" b="0" kern="0" dirty="0">
                          <a:solidFill>
                            <a:schemeClr val="tx1"/>
                          </a:solidFill>
                          <a:effectLst/>
                          <a:latin typeface="Arial" panose="020B0604020202020204" pitchFamily="34" charset="0"/>
                          <a:cs typeface="Arial" panose="020B0604020202020204" pitchFamily="34" charset="0"/>
                        </a:rPr>
                        <a:t> on plants and </a:t>
                      </a:r>
                      <a:r>
                        <a:rPr lang="fr-FR" sz="1200" b="0" kern="0" dirty="0" err="1">
                          <a:solidFill>
                            <a:schemeClr val="tx1"/>
                          </a:solidFill>
                          <a:effectLst/>
                          <a:latin typeface="Arial" panose="020B0604020202020204" pitchFamily="34" charset="0"/>
                          <a:cs typeface="Arial" panose="020B0604020202020204" pitchFamily="34" charset="0"/>
                        </a:rPr>
                        <a:t>food</a:t>
                      </a:r>
                      <a:r>
                        <a:rPr lang="fr-FR" sz="1200" b="0" kern="0" dirty="0">
                          <a:solidFill>
                            <a:schemeClr val="tx1"/>
                          </a:solidFill>
                          <a:effectLst/>
                          <a:latin typeface="Arial" panose="020B0604020202020204" pitchFamily="34" charset="0"/>
                          <a:cs typeface="Arial" panose="020B0604020202020204" pitchFamily="34" charset="0"/>
                        </a:rPr>
                        <a:t>, commensal</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Antifungal</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stewardship</a:t>
                      </a:r>
                      <a:r>
                        <a:rPr lang="fr-FR" sz="1200" b="0" kern="0" dirty="0">
                          <a:solidFill>
                            <a:schemeClr val="tx1"/>
                          </a:solidFill>
                          <a:effectLst/>
                          <a:latin typeface="Arial" panose="020B0604020202020204" pitchFamily="34" charset="0"/>
                          <a:cs typeface="Arial" panose="020B0604020202020204" pitchFamily="34" charset="0"/>
                        </a:rPr>
                        <a:t>? </a:t>
                      </a:r>
                      <a:endParaRPr lang="fr-FR" sz="1200" b="0" kern="100" dirty="0">
                        <a:solidFill>
                          <a:schemeClr val="tx1"/>
                        </a:solidFill>
                        <a:effectLst/>
                        <a:latin typeface="Arial" panose="020B0604020202020204" pitchFamily="34" charset="0"/>
                        <a:cs typeface="Arial" panose="020B0604020202020204" pitchFamily="34" charset="0"/>
                      </a:endParaRPr>
                    </a:p>
                    <a:p>
                      <a:pPr marL="360000" indent="-171450">
                        <a:lnSpc>
                          <a:spcPct val="107000"/>
                        </a:lnSpc>
                        <a:spcAft>
                          <a:spcPts val="300"/>
                        </a:spcAft>
                        <a:buClr>
                          <a:srgbClr val="5E247C"/>
                        </a:buClr>
                        <a:buSzPct val="150000"/>
                        <a:buFont typeface="Arial" panose="020B0604020202020204" pitchFamily="34" charset="0"/>
                        <a:buChar char="•"/>
                      </a:pPr>
                      <a:endParaRPr lang="fr-FR" sz="1200" b="0" kern="100" dirty="0">
                        <a:solidFill>
                          <a:schemeClr val="tx1"/>
                        </a:solidFill>
                        <a:effectLst/>
                        <a:latin typeface="Arial" panose="020B0604020202020204" pitchFamily="34" charset="0"/>
                        <a:cs typeface="Arial" panose="020B0604020202020204" pitchFamily="34" charset="0"/>
                      </a:endParaRP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Reduce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azole</a:t>
                      </a:r>
                      <a:r>
                        <a:rPr lang="fr-FR" sz="1200" b="0" kern="0" dirty="0">
                          <a:solidFill>
                            <a:schemeClr val="tx1"/>
                          </a:solidFill>
                          <a:effectLst/>
                          <a:latin typeface="Arial" panose="020B0604020202020204" pitchFamily="34" charset="0"/>
                          <a:cs typeface="Arial" panose="020B0604020202020204" pitchFamily="34" charset="0"/>
                        </a:rPr>
                        <a:t> pesticide use?</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074499521"/>
                  </a:ext>
                </a:extLst>
              </a:tr>
              <a:tr h="552595">
                <a:tc>
                  <a:txBody>
                    <a:bodyPr/>
                    <a:lstStyle/>
                    <a:p>
                      <a:pPr marL="72000">
                        <a:lnSpc>
                          <a:spcPct val="107000"/>
                        </a:lnSpc>
                        <a:spcAft>
                          <a:spcPts val="800"/>
                        </a:spcAft>
                      </a:pPr>
                      <a:r>
                        <a:rPr lang="fr-FR" sz="1200" b="1" kern="0" dirty="0" err="1">
                          <a:solidFill>
                            <a:schemeClr val="tx1"/>
                          </a:solidFill>
                          <a:effectLst/>
                          <a:latin typeface="Arial" panose="020B0604020202020204" pitchFamily="34" charset="0"/>
                          <a:cs typeface="Arial" panose="020B0604020202020204" pitchFamily="34" charset="0"/>
                        </a:rPr>
                        <a:t>Laboratory</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Some </a:t>
                      </a:r>
                      <a:r>
                        <a:rPr lang="fr-FR" sz="1200" b="0" kern="0" dirty="0" err="1">
                          <a:solidFill>
                            <a:schemeClr val="tx1"/>
                          </a:solidFill>
                          <a:effectLst/>
                          <a:latin typeface="Arial" panose="020B0604020202020204" pitchFamily="34" charset="0"/>
                          <a:ea typeface="+mn-ea"/>
                          <a:cs typeface="Arial" panose="020B0604020202020204" pitchFamily="34" charset="0"/>
                        </a:rPr>
                        <a:t>difficult</a:t>
                      </a:r>
                      <a:r>
                        <a:rPr lang="fr-FR" sz="1200" b="0" kern="0" dirty="0">
                          <a:solidFill>
                            <a:schemeClr val="tx1"/>
                          </a:solidFill>
                          <a:effectLst/>
                          <a:latin typeface="Arial" panose="020B0604020202020204" pitchFamily="34" charset="0"/>
                          <a:ea typeface="+mn-ea"/>
                          <a:cs typeface="Arial" panose="020B0604020202020204" pitchFamily="34" charset="0"/>
                        </a:rPr>
                        <a:t> to ID </a:t>
                      </a:r>
                      <a:r>
                        <a:rPr lang="fr-FR" sz="1200" b="0" kern="0" dirty="0" err="1">
                          <a:solidFill>
                            <a:schemeClr val="tx1"/>
                          </a:solidFill>
                          <a:effectLst/>
                          <a:latin typeface="Arial" panose="020B0604020202020204" pitchFamily="34" charset="0"/>
                          <a:ea typeface="+mn-ea"/>
                          <a:cs typeface="Arial" panose="020B0604020202020204" pitchFamily="34" charset="0"/>
                        </a:rPr>
                        <a:t>with</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conventional</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methods</a:t>
                      </a:r>
                      <a:r>
                        <a:rPr lang="fr-FR" sz="1200" b="0" kern="0" dirty="0">
                          <a:solidFill>
                            <a:schemeClr val="tx1"/>
                          </a:solidFill>
                          <a:effectLst/>
                          <a:latin typeface="Arial" panose="020B0604020202020204" pitchFamily="34" charset="0"/>
                          <a:ea typeface="+mn-ea"/>
                          <a:cs typeface="Arial" panose="020B0604020202020204" pitchFamily="34" charset="0"/>
                        </a:rPr>
                        <a:t>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Limited </a:t>
                      </a:r>
                      <a:r>
                        <a:rPr lang="fr-FR" sz="1200" b="0" kern="0" dirty="0" err="1">
                          <a:solidFill>
                            <a:schemeClr val="tx1"/>
                          </a:solidFill>
                          <a:effectLst/>
                          <a:latin typeface="Arial" panose="020B0604020202020204" pitchFamily="34" charset="0"/>
                          <a:ea typeface="+mn-ea"/>
                          <a:cs typeface="Arial" panose="020B0604020202020204" pitchFamily="34" charset="0"/>
                        </a:rPr>
                        <a:t>access</a:t>
                      </a:r>
                      <a:r>
                        <a:rPr lang="fr-FR" sz="1200" b="0" kern="0" dirty="0">
                          <a:solidFill>
                            <a:schemeClr val="tx1"/>
                          </a:solidFill>
                          <a:effectLst/>
                          <a:latin typeface="Arial" panose="020B0604020202020204" pitchFamily="34" charset="0"/>
                          <a:ea typeface="+mn-ea"/>
                          <a:cs typeface="Arial" panose="020B0604020202020204" pitchFamily="34" charset="0"/>
                        </a:rPr>
                        <a:t> to </a:t>
                      </a:r>
                      <a:r>
                        <a:rPr lang="fr-FR" sz="1200" b="0" kern="0" dirty="0" err="1">
                          <a:solidFill>
                            <a:schemeClr val="tx1"/>
                          </a:solidFill>
                          <a:effectLst/>
                          <a:latin typeface="Arial" panose="020B0604020202020204" pitchFamily="34" charset="0"/>
                          <a:ea typeface="+mn-ea"/>
                          <a:cs typeface="Arial" panose="020B0604020202020204" pitchFamily="34" charset="0"/>
                        </a:rPr>
                        <a:t>sequencing</a:t>
                      </a:r>
                      <a:endParaRPr lang="fr-FR" sz="1200" b="0" kern="0" dirty="0">
                        <a:solidFill>
                          <a:schemeClr val="tx1"/>
                        </a:solidFill>
                        <a:effectLst/>
                        <a:latin typeface="Arial" panose="020B0604020202020204" pitchFamily="34" charset="0"/>
                        <a:ea typeface="+mn-ea"/>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Need to </a:t>
                      </a:r>
                      <a:r>
                        <a:rPr lang="fr-FR" sz="1200" b="0" kern="0" dirty="0" err="1">
                          <a:solidFill>
                            <a:schemeClr val="tx1"/>
                          </a:solidFill>
                          <a:effectLst/>
                          <a:latin typeface="Arial" panose="020B0604020202020204" pitchFamily="34" charset="0"/>
                          <a:cs typeface="Arial" panose="020B0604020202020204" pitchFamily="34" charset="0"/>
                        </a:rPr>
                        <a:t>improve</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lab</a:t>
                      </a:r>
                      <a:r>
                        <a:rPr lang="fr-FR" sz="1200" b="0" kern="0" dirty="0">
                          <a:solidFill>
                            <a:schemeClr val="tx1"/>
                          </a:solidFill>
                          <a:effectLst/>
                          <a:latin typeface="Arial" panose="020B0604020202020204" pitchFamily="34" charset="0"/>
                          <a:cs typeface="Arial" panose="020B0604020202020204" pitchFamily="34" charset="0"/>
                        </a:rPr>
                        <a:t> diagnostic </a:t>
                      </a:r>
                      <a:r>
                        <a:rPr lang="fr-FR" sz="1200" b="0" kern="0" dirty="0" err="1">
                          <a:solidFill>
                            <a:schemeClr val="tx1"/>
                          </a:solidFill>
                          <a:effectLst/>
                          <a:latin typeface="Arial" panose="020B0604020202020204" pitchFamily="34" charset="0"/>
                          <a:cs typeface="Arial" panose="020B0604020202020204" pitchFamily="34" charset="0"/>
                        </a:rPr>
                        <a:t>capability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needs</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resources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9809124"/>
                  </a:ext>
                </a:extLst>
              </a:tr>
              <a:tr h="552595">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Patient impact/</a:t>
                      </a:r>
                      <a:r>
                        <a:rPr lang="fr-FR" sz="1200" b="1" kern="0" dirty="0" err="1">
                          <a:solidFill>
                            <a:schemeClr val="tx1"/>
                          </a:solidFill>
                          <a:effectLst/>
                          <a:latin typeface="Arial" panose="020B0604020202020204" pitchFamily="34" charset="0"/>
                          <a:cs typeface="Arial" panose="020B0604020202020204" pitchFamily="34" charset="0"/>
                        </a:rPr>
                        <a:t>mortality</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ea typeface="+mn-ea"/>
                          <a:cs typeface="Arial" panose="020B0604020202020204" pitchFamily="34" charset="0"/>
                        </a:rPr>
                        <a:t>Fungaemia</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increased</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mortality</a:t>
                      </a:r>
                      <a:r>
                        <a:rPr lang="fr-FR" sz="1200" b="0" kern="0" dirty="0">
                          <a:solidFill>
                            <a:schemeClr val="tx1"/>
                          </a:solidFill>
                          <a:effectLst/>
                          <a:latin typeface="Arial" panose="020B0604020202020204" pitchFamily="34" charset="0"/>
                          <a:ea typeface="+mn-ea"/>
                          <a:cs typeface="Arial" panose="020B0604020202020204" pitchFamily="34" charset="0"/>
                        </a:rPr>
                        <a:t> (20-73%; </a:t>
                      </a:r>
                      <a:r>
                        <a:rPr lang="fr-FR" sz="1200" b="0" kern="0" dirty="0" err="1">
                          <a:solidFill>
                            <a:schemeClr val="tx1"/>
                          </a:solidFill>
                          <a:effectLst/>
                          <a:latin typeface="Arial" panose="020B0604020202020204" pitchFamily="34" charset="0"/>
                          <a:ea typeface="+mn-ea"/>
                          <a:cs typeface="Arial" panose="020B0604020202020204" pitchFamily="34" charset="0"/>
                        </a:rPr>
                        <a:t>average</a:t>
                      </a:r>
                      <a:r>
                        <a:rPr lang="fr-FR" sz="1200" b="0" kern="0" dirty="0">
                          <a:solidFill>
                            <a:schemeClr val="tx1"/>
                          </a:solidFill>
                          <a:effectLst/>
                          <a:latin typeface="Arial" panose="020B0604020202020204" pitchFamily="34" charset="0"/>
                          <a:ea typeface="+mn-ea"/>
                          <a:cs typeface="Arial" panose="020B0604020202020204" pitchFamily="34" charset="0"/>
                        </a:rPr>
                        <a:t> 45%)</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Colonisation</a:t>
                      </a: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IPC interventions to </a:t>
                      </a:r>
                      <a:r>
                        <a:rPr lang="fr-FR" sz="1200" b="0" kern="0" dirty="0" err="1">
                          <a:solidFill>
                            <a:schemeClr val="tx1"/>
                          </a:solidFill>
                          <a:effectLst/>
                          <a:latin typeface="Arial" panose="020B0604020202020204" pitchFamily="34" charset="0"/>
                          <a:cs typeface="Arial" panose="020B0604020202020204" pitchFamily="34" charset="0"/>
                        </a:rPr>
                        <a:t>reduce</a:t>
                      </a:r>
                      <a:r>
                        <a:rPr lang="fr-FR" sz="1200" b="0" kern="0" dirty="0">
                          <a:solidFill>
                            <a:schemeClr val="tx1"/>
                          </a:solidFill>
                          <a:effectLst/>
                          <a:latin typeface="Arial" panose="020B0604020202020204" pitchFamily="34" charset="0"/>
                          <a:cs typeface="Arial" panose="020B0604020202020204" pitchFamily="34" charset="0"/>
                        </a:rPr>
                        <a:t> infections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Early</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diagnosis</a:t>
                      </a:r>
                      <a:r>
                        <a:rPr lang="fr-FR" sz="1200" b="0" kern="0" dirty="0">
                          <a:solidFill>
                            <a:schemeClr val="tx1"/>
                          </a:solidFill>
                          <a:effectLst/>
                          <a:latin typeface="Arial" panose="020B0604020202020204" pitchFamily="34" charset="0"/>
                          <a:cs typeface="Arial" panose="020B0604020202020204" pitchFamily="34" charset="0"/>
                        </a:rPr>
                        <a:t> and </a:t>
                      </a:r>
                      <a:r>
                        <a:rPr lang="fr-FR" sz="1200" b="0" kern="0" dirty="0" err="1">
                          <a:solidFill>
                            <a:schemeClr val="tx1"/>
                          </a:solidFill>
                          <a:effectLst/>
                          <a:latin typeface="Arial" panose="020B0604020202020204" pitchFamily="34" charset="0"/>
                          <a:cs typeface="Arial" panose="020B0604020202020204" pitchFamily="34" charset="0"/>
                        </a:rPr>
                        <a:t>treatment</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25572853"/>
                  </a:ext>
                </a:extLst>
              </a:tr>
              <a:tr h="552595">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Cases per </a:t>
                      </a:r>
                      <a:r>
                        <a:rPr lang="fr-FR" sz="1200" b="1" kern="0" dirty="0" err="1">
                          <a:solidFill>
                            <a:schemeClr val="tx1"/>
                          </a:solidFill>
                          <a:effectLst/>
                          <a:latin typeface="Arial" panose="020B0604020202020204" pitchFamily="34" charset="0"/>
                          <a:cs typeface="Arial" panose="020B0604020202020204" pitchFamily="34" charset="0"/>
                        </a:rPr>
                        <a:t>outbreak</a:t>
                      </a:r>
                      <a:r>
                        <a:rPr lang="fr-FR" sz="1200" b="1" kern="0" dirty="0">
                          <a:solidFill>
                            <a:schemeClr val="tx1"/>
                          </a:solidFill>
                          <a:effectLst/>
                          <a:latin typeface="Arial" panose="020B0604020202020204" pitchFamily="34" charset="0"/>
                          <a:cs typeface="Arial" panose="020B0604020202020204" pitchFamily="34" charset="0"/>
                        </a:rPr>
                        <a:t> </a:t>
                      </a:r>
                      <a:br>
                        <a:rPr lang="fr-FR" sz="1200" b="1" kern="0" dirty="0">
                          <a:solidFill>
                            <a:schemeClr val="tx1"/>
                          </a:solidFill>
                          <a:effectLst/>
                          <a:latin typeface="Arial" panose="020B0604020202020204" pitchFamily="34" charset="0"/>
                          <a:cs typeface="Arial" panose="020B0604020202020204" pitchFamily="34" charset="0"/>
                        </a:rPr>
                      </a:br>
                      <a:r>
                        <a:rPr lang="fr-FR" sz="1200" b="1" kern="0" dirty="0">
                          <a:solidFill>
                            <a:schemeClr val="tx1"/>
                          </a:solidFill>
                          <a:effectLst/>
                          <a:latin typeface="Arial" panose="020B0604020202020204" pitchFamily="34" charset="0"/>
                          <a:cs typeface="Arial" panose="020B0604020202020204" pitchFamily="34" charset="0"/>
                        </a:rPr>
                        <a:t>Duration of </a:t>
                      </a:r>
                      <a:r>
                        <a:rPr lang="fr-FR" sz="1200" b="1" kern="0" dirty="0" err="1">
                          <a:solidFill>
                            <a:schemeClr val="tx1"/>
                          </a:solidFill>
                          <a:effectLst/>
                          <a:latin typeface="Arial" panose="020B0604020202020204" pitchFamily="34" charset="0"/>
                          <a:cs typeface="Arial" panose="020B0604020202020204" pitchFamily="34" charset="0"/>
                        </a:rPr>
                        <a:t>outbreak</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3-58 cases (</a:t>
                      </a:r>
                      <a:r>
                        <a:rPr lang="fr-FR" sz="1200" b="0" kern="0" dirty="0" err="1">
                          <a:solidFill>
                            <a:schemeClr val="tx1"/>
                          </a:solidFill>
                          <a:effectLst/>
                          <a:latin typeface="Arial" panose="020B0604020202020204" pitchFamily="34" charset="0"/>
                          <a:ea typeface="+mn-ea"/>
                          <a:cs typeface="Arial" panose="020B0604020202020204" pitchFamily="34" charset="0"/>
                        </a:rPr>
                        <a:t>average</a:t>
                      </a:r>
                      <a:r>
                        <a:rPr lang="fr-FR" sz="1200" b="0" kern="0" dirty="0">
                          <a:solidFill>
                            <a:schemeClr val="tx1"/>
                          </a:solidFill>
                          <a:effectLst/>
                          <a:latin typeface="Arial" panose="020B0604020202020204" pitchFamily="34" charset="0"/>
                          <a:ea typeface="+mn-ea"/>
                          <a:cs typeface="Arial" panose="020B0604020202020204" pitchFamily="34" charset="0"/>
                        </a:rPr>
                        <a:t> 14), C. </a:t>
                      </a:r>
                      <a:r>
                        <a:rPr lang="fr-FR" sz="1200" b="0" kern="0" dirty="0" err="1">
                          <a:solidFill>
                            <a:schemeClr val="tx1"/>
                          </a:solidFill>
                          <a:effectLst/>
                          <a:latin typeface="Arial" panose="020B0604020202020204" pitchFamily="34" charset="0"/>
                          <a:ea typeface="+mn-ea"/>
                          <a:cs typeface="Arial" panose="020B0604020202020204" pitchFamily="34" charset="0"/>
                        </a:rPr>
                        <a:t>auris</a:t>
                      </a:r>
                      <a:r>
                        <a:rPr lang="fr-FR" sz="1200" b="0" kern="0" dirty="0">
                          <a:solidFill>
                            <a:schemeClr val="tx1"/>
                          </a:solidFill>
                          <a:effectLst/>
                          <a:latin typeface="Arial" panose="020B0604020202020204" pitchFamily="34" charset="0"/>
                          <a:ea typeface="+mn-ea"/>
                          <a:cs typeface="Arial" panose="020B0604020202020204" pitchFamily="34" charset="0"/>
                        </a:rPr>
                        <a:t> 2-451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1.2-17 </a:t>
                      </a:r>
                      <a:r>
                        <a:rPr lang="fr-FR" sz="1200" b="0" kern="0" dirty="0" err="1">
                          <a:solidFill>
                            <a:schemeClr val="tx1"/>
                          </a:solidFill>
                          <a:effectLst/>
                          <a:latin typeface="Arial" panose="020B0604020202020204" pitchFamily="34" charset="0"/>
                          <a:ea typeface="+mn-ea"/>
                          <a:cs typeface="Arial" panose="020B0604020202020204" pitchFamily="34" charset="0"/>
                        </a:rPr>
                        <a:t>months</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average</a:t>
                      </a:r>
                      <a:r>
                        <a:rPr lang="fr-FR" sz="1200" b="0" kern="0" dirty="0">
                          <a:solidFill>
                            <a:schemeClr val="tx1"/>
                          </a:solidFill>
                          <a:effectLst/>
                          <a:latin typeface="Arial" panose="020B0604020202020204" pitchFamily="34" charset="0"/>
                          <a:ea typeface="+mn-ea"/>
                          <a:cs typeface="Arial" panose="020B0604020202020204" pitchFamily="34" charset="0"/>
                        </a:rPr>
                        <a:t> 5.9 mo), </a:t>
                      </a:r>
                      <a:r>
                        <a:rPr lang="fr-FR" sz="1200" b="0" kern="0" dirty="0" err="1">
                          <a:solidFill>
                            <a:schemeClr val="tx1"/>
                          </a:solidFill>
                          <a:effectLst/>
                          <a:latin typeface="Arial" panose="020B0604020202020204" pitchFamily="34" charset="0"/>
                          <a:ea typeface="+mn-ea"/>
                          <a:cs typeface="Arial" panose="020B0604020202020204" pitchFamily="34" charset="0"/>
                        </a:rPr>
                        <a:t>longest</a:t>
                      </a:r>
                      <a:r>
                        <a:rPr lang="fr-FR" sz="1200" b="0" kern="0" dirty="0">
                          <a:solidFill>
                            <a:schemeClr val="tx1"/>
                          </a:solidFill>
                          <a:effectLst/>
                          <a:latin typeface="Arial" panose="020B0604020202020204" pitchFamily="34" charset="0"/>
                          <a:ea typeface="+mn-ea"/>
                          <a:cs typeface="Arial" panose="020B0604020202020204" pitchFamily="34" charset="0"/>
                        </a:rPr>
                        <a:t> 7 </a:t>
                      </a:r>
                      <a:r>
                        <a:rPr lang="fr-FR" sz="1200" b="0" kern="0" dirty="0" err="1">
                          <a:solidFill>
                            <a:schemeClr val="tx1"/>
                          </a:solidFill>
                          <a:effectLst/>
                          <a:latin typeface="Arial" panose="020B0604020202020204" pitchFamily="34" charset="0"/>
                          <a:ea typeface="+mn-ea"/>
                          <a:cs typeface="Arial" panose="020B0604020202020204" pitchFamily="34" charset="0"/>
                        </a:rPr>
                        <a:t>years</a:t>
                      </a:r>
                      <a:endParaRPr lang="fr-FR" sz="1200" b="0" kern="0" dirty="0">
                        <a:solidFill>
                          <a:schemeClr val="tx1"/>
                        </a:solidFill>
                        <a:effectLst/>
                        <a:latin typeface="Arial" panose="020B0604020202020204" pitchFamily="34" charset="0"/>
                        <a:ea typeface="+mn-ea"/>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endParaRPr lang="fr-FR" sz="1200" b="0" kern="0" dirty="0">
                        <a:solidFill>
                          <a:schemeClr val="tx1"/>
                        </a:solidFill>
                        <a:effectLst/>
                        <a:latin typeface="Arial" panose="020B0604020202020204" pitchFamily="34" charset="0"/>
                        <a:cs typeface="Arial" panose="020B0604020202020204" pitchFamily="34" charset="0"/>
                      </a:endParaRP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Prolonged</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outbreaks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4054719"/>
                  </a:ext>
                </a:extLst>
              </a:tr>
              <a:tr h="552595">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Risk </a:t>
                      </a:r>
                      <a:r>
                        <a:rPr lang="fr-FR" sz="1200" b="1" kern="0" dirty="0" err="1">
                          <a:solidFill>
                            <a:schemeClr val="tx1"/>
                          </a:solidFill>
                          <a:effectLst/>
                          <a:latin typeface="Arial" panose="020B0604020202020204" pitchFamily="34" charset="0"/>
                          <a:cs typeface="Arial" panose="020B0604020202020204" pitchFamily="34" charset="0"/>
                        </a:rPr>
                        <a:t>factors</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Critical care, </a:t>
                      </a:r>
                      <a:r>
                        <a:rPr lang="fr-FR" sz="1200" b="0" kern="0" dirty="0" err="1">
                          <a:solidFill>
                            <a:schemeClr val="tx1"/>
                          </a:solidFill>
                          <a:effectLst/>
                          <a:latin typeface="Arial" panose="020B0604020202020204" pitchFamily="34" charset="0"/>
                          <a:ea typeface="+mn-ea"/>
                          <a:cs typeface="Arial" panose="020B0604020202020204" pitchFamily="34" charset="0"/>
                        </a:rPr>
                        <a:t>medical</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devices</a:t>
                      </a:r>
                      <a:r>
                        <a:rPr lang="fr-FR" sz="1200" b="0" kern="0" dirty="0">
                          <a:solidFill>
                            <a:schemeClr val="tx1"/>
                          </a:solidFill>
                          <a:effectLst/>
                          <a:latin typeface="Arial" panose="020B0604020202020204" pitchFamily="34" charset="0"/>
                          <a:ea typeface="+mn-ea"/>
                          <a:cs typeface="Arial" panose="020B0604020202020204" pitchFamily="34" charset="0"/>
                        </a:rPr>
                        <a:t> (CVC), TPN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VLBW, (</a:t>
                      </a:r>
                      <a:r>
                        <a:rPr lang="fr-FR" sz="1200" b="0" kern="0" dirty="0" err="1">
                          <a:solidFill>
                            <a:schemeClr val="tx1"/>
                          </a:solidFill>
                          <a:effectLst/>
                          <a:latin typeface="Arial" panose="020B0604020202020204" pitchFamily="34" charset="0"/>
                          <a:ea typeface="+mn-ea"/>
                          <a:cs typeface="Arial" panose="020B0604020202020204" pitchFamily="34" charset="0"/>
                        </a:rPr>
                        <a:t>haematology</a:t>
                      </a:r>
                      <a:r>
                        <a:rPr lang="fr-FR" sz="1200" b="0" kern="0" dirty="0">
                          <a:solidFill>
                            <a:schemeClr val="tx1"/>
                          </a:solidFill>
                          <a:effectLst/>
                          <a:latin typeface="Arial" panose="020B0604020202020204" pitchFamily="34" charset="0"/>
                          <a:ea typeface="+mn-ea"/>
                          <a:cs typeface="Arial" panose="020B0604020202020204" pitchFamily="34" charset="0"/>
                        </a:rPr>
                        <a:t>)</a:t>
                      </a: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Some </a:t>
                      </a:r>
                      <a:r>
                        <a:rPr lang="fr-FR" sz="1200" b="0" kern="0" dirty="0" err="1">
                          <a:solidFill>
                            <a:schemeClr val="tx1"/>
                          </a:solidFill>
                          <a:effectLst/>
                          <a:latin typeface="Arial" panose="020B0604020202020204" pitchFamily="34" charset="0"/>
                          <a:cs typeface="Arial" panose="020B0604020202020204" pitchFamily="34" charset="0"/>
                        </a:rPr>
                        <a:t>unavoidable</a:t>
                      </a:r>
                      <a:r>
                        <a:rPr lang="fr-FR" sz="1200" b="0" kern="0" dirty="0">
                          <a:solidFill>
                            <a:schemeClr val="tx1"/>
                          </a:solidFill>
                          <a:effectLst/>
                          <a:latin typeface="Arial" panose="020B0604020202020204" pitchFamily="34" charset="0"/>
                          <a:cs typeface="Arial" panose="020B0604020202020204" pitchFamily="34" charset="0"/>
                        </a:rPr>
                        <a:t>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Need for high impact IPC interventions</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62176911"/>
                  </a:ext>
                </a:extLst>
              </a:tr>
              <a:tr h="711752">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Transmission</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Person-to-</a:t>
                      </a:r>
                      <a:r>
                        <a:rPr lang="fr-FR" sz="1200" b="0" kern="0" dirty="0" err="1">
                          <a:solidFill>
                            <a:schemeClr val="tx1"/>
                          </a:solidFill>
                          <a:effectLst/>
                          <a:latin typeface="Arial" panose="020B0604020202020204" pitchFamily="34" charset="0"/>
                          <a:ea typeface="+mn-ea"/>
                          <a:cs typeface="Arial" panose="020B0604020202020204" pitchFamily="34" charset="0"/>
                        </a:rPr>
                        <a:t>person</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often</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poor</a:t>
                      </a:r>
                      <a:r>
                        <a:rPr lang="fr-FR" sz="1200" b="0" kern="0" dirty="0">
                          <a:solidFill>
                            <a:schemeClr val="tx1"/>
                          </a:solidFill>
                          <a:effectLst/>
                          <a:latin typeface="Arial" panose="020B0604020202020204" pitchFamily="34" charset="0"/>
                          <a:ea typeface="+mn-ea"/>
                          <a:cs typeface="Arial" panose="020B0604020202020204" pitchFamily="34" charset="0"/>
                        </a:rPr>
                        <a:t> hand </a:t>
                      </a:r>
                      <a:r>
                        <a:rPr lang="fr-FR" sz="1200" b="0" kern="0" dirty="0" err="1">
                          <a:solidFill>
                            <a:schemeClr val="tx1"/>
                          </a:solidFill>
                          <a:effectLst/>
                          <a:latin typeface="Arial" panose="020B0604020202020204" pitchFamily="34" charset="0"/>
                          <a:ea typeface="+mn-ea"/>
                          <a:cs typeface="Arial" panose="020B0604020202020204" pitchFamily="34" charset="0"/>
                        </a:rPr>
                        <a:t>hygiene</a:t>
                      </a:r>
                      <a:r>
                        <a:rPr lang="fr-FR" sz="1200" b="0" kern="0" dirty="0">
                          <a:solidFill>
                            <a:schemeClr val="tx1"/>
                          </a:solidFill>
                          <a:effectLst/>
                          <a:latin typeface="Arial" panose="020B0604020202020204" pitchFamily="34" charset="0"/>
                          <a:ea typeface="+mn-ea"/>
                          <a:cs typeface="Arial" panose="020B0604020202020204" pitchFamily="34" charset="0"/>
                        </a:rPr>
                        <a:t>),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Contact </a:t>
                      </a:r>
                      <a:r>
                        <a:rPr lang="fr-FR" sz="1200" b="0" kern="0" dirty="0" err="1">
                          <a:solidFill>
                            <a:schemeClr val="tx1"/>
                          </a:solidFill>
                          <a:effectLst/>
                          <a:latin typeface="Arial" panose="020B0604020202020204" pitchFamily="34" charset="0"/>
                          <a:ea typeface="+mn-ea"/>
                          <a:cs typeface="Arial" panose="020B0604020202020204" pitchFamily="34" charset="0"/>
                        </a:rPr>
                        <a:t>with</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contaminated</a:t>
                      </a:r>
                      <a:r>
                        <a:rPr lang="fr-FR" sz="1200" b="0" kern="0" dirty="0">
                          <a:solidFill>
                            <a:schemeClr val="tx1"/>
                          </a:solidFill>
                          <a:effectLst/>
                          <a:latin typeface="Arial" panose="020B0604020202020204" pitchFamily="34" charset="0"/>
                          <a:ea typeface="+mn-ea"/>
                          <a:cs typeface="Arial" panose="020B0604020202020204" pitchFamily="34" charset="0"/>
                        </a:rPr>
                        <a:t> surfaces or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Sharing of </a:t>
                      </a:r>
                      <a:r>
                        <a:rPr lang="fr-FR" sz="1200" b="0" kern="0" dirty="0" err="1">
                          <a:solidFill>
                            <a:schemeClr val="tx1"/>
                          </a:solidFill>
                          <a:effectLst/>
                          <a:latin typeface="Arial" panose="020B0604020202020204" pitchFamily="34" charset="0"/>
                          <a:ea typeface="+mn-ea"/>
                          <a:cs typeface="Arial" panose="020B0604020202020204" pitchFamily="34" charset="0"/>
                        </a:rPr>
                        <a:t>contaminated</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equipment</a:t>
                      </a:r>
                      <a:endParaRPr lang="fr-FR" sz="1200" b="0" kern="0" dirty="0">
                        <a:solidFill>
                          <a:schemeClr val="tx1"/>
                        </a:solidFill>
                        <a:effectLst/>
                        <a:latin typeface="Arial" panose="020B0604020202020204" pitchFamily="34" charset="0"/>
                        <a:ea typeface="+mn-ea"/>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Hand </a:t>
                      </a:r>
                      <a:r>
                        <a:rPr lang="fr-FR" sz="1200" b="0" kern="0" dirty="0" err="1">
                          <a:solidFill>
                            <a:schemeClr val="tx1"/>
                          </a:solidFill>
                          <a:effectLst/>
                          <a:latin typeface="Arial" panose="020B0604020202020204" pitchFamily="34" charset="0"/>
                          <a:cs typeface="Arial" panose="020B0604020202020204" pitchFamily="34" charset="0"/>
                        </a:rPr>
                        <a:t>decontamination</a:t>
                      </a:r>
                      <a:r>
                        <a:rPr lang="fr-FR" sz="1200" b="0" kern="0" dirty="0">
                          <a:solidFill>
                            <a:schemeClr val="tx1"/>
                          </a:solidFill>
                          <a:effectLst/>
                          <a:latin typeface="Arial" panose="020B0604020202020204" pitchFamily="34" charset="0"/>
                          <a:cs typeface="Arial" panose="020B0604020202020204" pitchFamily="34" charset="0"/>
                        </a:rPr>
                        <a:t>, PPE</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Patient </a:t>
                      </a:r>
                      <a:r>
                        <a:rPr lang="fr-FR" sz="1200" b="0" kern="0" dirty="0" err="1">
                          <a:solidFill>
                            <a:schemeClr val="tx1"/>
                          </a:solidFill>
                          <a:effectLst/>
                          <a:latin typeface="Arial" panose="020B0604020202020204" pitchFamily="34" charset="0"/>
                          <a:cs typeface="Arial" panose="020B0604020202020204" pitchFamily="34" charset="0"/>
                        </a:rPr>
                        <a:t>decolonisation</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cleaning</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13798786"/>
                  </a:ext>
                </a:extLst>
              </a:tr>
              <a:tr h="552595">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Source</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ea typeface="+mn-ea"/>
                          <a:cs typeface="Arial" panose="020B0604020202020204" pitchFamily="34" charset="0"/>
                        </a:rPr>
                        <a:t>Mainly</a:t>
                      </a:r>
                      <a:r>
                        <a:rPr lang="fr-FR" sz="1200" b="0" kern="0" dirty="0">
                          <a:solidFill>
                            <a:schemeClr val="tx1"/>
                          </a:solidFill>
                          <a:effectLst/>
                          <a:latin typeface="Arial" panose="020B0604020202020204" pitchFamily="34" charset="0"/>
                          <a:ea typeface="+mn-ea"/>
                          <a:cs typeface="Arial" panose="020B0604020202020204" pitchFamily="34" charset="0"/>
                        </a:rPr>
                        <a:t> </a:t>
                      </a:r>
                      <a:r>
                        <a:rPr lang="fr-FR" sz="1200" b="0" kern="0" dirty="0" err="1">
                          <a:solidFill>
                            <a:schemeClr val="tx1"/>
                          </a:solidFill>
                          <a:effectLst/>
                          <a:latin typeface="Arial" panose="020B0604020202020204" pitchFamily="34" charset="0"/>
                          <a:ea typeface="+mn-ea"/>
                          <a:cs typeface="Arial" panose="020B0604020202020204" pitchFamily="34" charset="0"/>
                        </a:rPr>
                        <a:t>unknown</a:t>
                      </a:r>
                      <a:r>
                        <a:rPr lang="fr-FR" sz="1200" b="0" kern="0" dirty="0">
                          <a:solidFill>
                            <a:schemeClr val="tx1"/>
                          </a:solidFill>
                          <a:effectLst/>
                          <a:latin typeface="Arial" panose="020B0604020202020204" pitchFamily="34" charset="0"/>
                          <a:ea typeface="+mn-ea"/>
                          <a:cs typeface="Arial" panose="020B0604020202020204" pitchFamily="34" charset="0"/>
                        </a:rPr>
                        <a:t>, 71% (15/21)</a:t>
                      </a: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cs typeface="Arial" panose="020B0604020202020204" pitchFamily="34" charset="0"/>
                        </a:rPr>
                        <a:t>More </a:t>
                      </a:r>
                      <a:r>
                        <a:rPr lang="fr-FR" sz="1200" b="0" kern="0" dirty="0" err="1">
                          <a:solidFill>
                            <a:schemeClr val="tx1"/>
                          </a:solidFill>
                          <a:effectLst/>
                          <a:latin typeface="Arial" panose="020B0604020202020204" pitchFamily="34" charset="0"/>
                          <a:cs typeface="Arial" panose="020B0604020202020204" pitchFamily="34" charset="0"/>
                        </a:rPr>
                        <a:t>research</a:t>
                      </a:r>
                      <a:r>
                        <a:rPr lang="fr-FR" sz="1200" b="0" kern="0" dirty="0">
                          <a:solidFill>
                            <a:schemeClr val="tx1"/>
                          </a:solidFill>
                          <a:effectLst/>
                          <a:latin typeface="Arial" panose="020B0604020202020204" pitchFamily="34" charset="0"/>
                          <a:cs typeface="Arial" panose="020B0604020202020204" pitchFamily="34" charset="0"/>
                        </a:rPr>
                        <a:t> </a:t>
                      </a:r>
                      <a:r>
                        <a:rPr lang="fr-FR" sz="1200" b="0" kern="0" dirty="0" err="1">
                          <a:solidFill>
                            <a:schemeClr val="tx1"/>
                          </a:solidFill>
                          <a:effectLst/>
                          <a:latin typeface="Arial" panose="020B0604020202020204" pitchFamily="34" charset="0"/>
                          <a:cs typeface="Arial" panose="020B0604020202020204" pitchFamily="34" charset="0"/>
                        </a:rPr>
                        <a:t>needed</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54696680"/>
                  </a:ext>
                </a:extLst>
              </a:tr>
              <a:tr h="711752">
                <a:tc>
                  <a:txBody>
                    <a:bodyPr/>
                    <a:lstStyle/>
                    <a:p>
                      <a:pPr marL="72000">
                        <a:lnSpc>
                          <a:spcPct val="107000"/>
                        </a:lnSpc>
                        <a:spcAft>
                          <a:spcPts val="800"/>
                        </a:spcAft>
                      </a:pPr>
                      <a:r>
                        <a:rPr lang="fr-FR" sz="1200" b="1" kern="0" dirty="0">
                          <a:solidFill>
                            <a:schemeClr val="tx1"/>
                          </a:solidFill>
                          <a:effectLst/>
                          <a:latin typeface="Arial" panose="020B0604020202020204" pitchFamily="34" charset="0"/>
                          <a:cs typeface="Arial" panose="020B0604020202020204" pitchFamily="34" charset="0"/>
                        </a:rPr>
                        <a:t>Infection </a:t>
                      </a:r>
                      <a:r>
                        <a:rPr lang="fr-FR" sz="1200" b="1" kern="0" dirty="0" err="1">
                          <a:solidFill>
                            <a:schemeClr val="tx1"/>
                          </a:solidFill>
                          <a:effectLst/>
                          <a:latin typeface="Arial" panose="020B0604020202020204" pitchFamily="34" charset="0"/>
                          <a:cs typeface="Arial" panose="020B0604020202020204" pitchFamily="34" charset="0"/>
                        </a:rPr>
                        <a:t>prevention</a:t>
                      </a:r>
                      <a:r>
                        <a:rPr lang="fr-FR" sz="1200" b="1" kern="0" dirty="0">
                          <a:solidFill>
                            <a:schemeClr val="tx1"/>
                          </a:solidFill>
                          <a:effectLst/>
                          <a:latin typeface="Arial" panose="020B0604020202020204" pitchFamily="34" charset="0"/>
                          <a:cs typeface="Arial" panose="020B0604020202020204" pitchFamily="34" charset="0"/>
                        </a:rPr>
                        <a:t> &amp; </a:t>
                      </a:r>
                      <a:br>
                        <a:rPr lang="fr-FR" sz="1200" b="1" kern="0" dirty="0">
                          <a:solidFill>
                            <a:schemeClr val="tx1"/>
                          </a:solidFill>
                          <a:effectLst/>
                          <a:latin typeface="Arial" panose="020B0604020202020204" pitchFamily="34" charset="0"/>
                          <a:cs typeface="Arial" panose="020B0604020202020204" pitchFamily="34" charset="0"/>
                        </a:rPr>
                      </a:br>
                      <a:r>
                        <a:rPr lang="fr-FR" sz="1200" b="1" kern="0" dirty="0">
                          <a:solidFill>
                            <a:schemeClr val="tx1"/>
                          </a:solidFill>
                          <a:effectLst/>
                          <a:latin typeface="Arial" panose="020B0604020202020204" pitchFamily="34" charset="0"/>
                          <a:cs typeface="Arial" panose="020B0604020202020204" pitchFamily="34" charset="0"/>
                        </a:rPr>
                        <a:t>Control</a:t>
                      </a:r>
                      <a:endParaRPr lang="fr-FR" sz="1200" b="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Poor hand </a:t>
                      </a:r>
                      <a:r>
                        <a:rPr lang="fr-FR" sz="1200" b="0" kern="0" dirty="0" err="1">
                          <a:solidFill>
                            <a:schemeClr val="tx1"/>
                          </a:solidFill>
                          <a:effectLst/>
                          <a:latin typeface="Arial" panose="020B0604020202020204" pitchFamily="34" charset="0"/>
                          <a:ea typeface="+mn-ea"/>
                          <a:cs typeface="Arial" panose="020B0604020202020204" pitchFamily="34" charset="0"/>
                        </a:rPr>
                        <a:t>hygiene</a:t>
                      </a:r>
                      <a:r>
                        <a:rPr lang="fr-FR" sz="1200" b="0" kern="0" dirty="0">
                          <a:solidFill>
                            <a:schemeClr val="tx1"/>
                          </a:solidFill>
                          <a:effectLst/>
                          <a:latin typeface="Arial" panose="020B0604020202020204" pitchFamily="34" charset="0"/>
                          <a:ea typeface="+mn-ea"/>
                          <a:cs typeface="Arial" panose="020B0604020202020204" pitchFamily="34" charset="0"/>
                        </a:rPr>
                        <a:t>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Poor IPC </a:t>
                      </a:r>
                      <a:r>
                        <a:rPr lang="fr-FR" sz="1200" b="0" kern="0" dirty="0" err="1">
                          <a:solidFill>
                            <a:schemeClr val="tx1"/>
                          </a:solidFill>
                          <a:effectLst/>
                          <a:latin typeface="Arial" panose="020B0604020202020204" pitchFamily="34" charset="0"/>
                          <a:ea typeface="+mn-ea"/>
                          <a:cs typeface="Arial" panose="020B0604020202020204" pitchFamily="34" charset="0"/>
                        </a:rPr>
                        <a:t>knowledge</a:t>
                      </a:r>
                      <a:r>
                        <a:rPr lang="fr-FR" sz="1200" b="0" kern="0" dirty="0">
                          <a:solidFill>
                            <a:schemeClr val="tx1"/>
                          </a:solidFill>
                          <a:effectLst/>
                          <a:latin typeface="Arial" panose="020B0604020202020204" pitchFamily="34" charset="0"/>
                          <a:ea typeface="+mn-ea"/>
                          <a:cs typeface="Arial" panose="020B0604020202020204" pitchFamily="34" charset="0"/>
                        </a:rPr>
                        <a:t> and praxis </a:t>
                      </a:r>
                    </a:p>
                    <a:p>
                      <a:pPr marL="360000" indent="-171450">
                        <a:lnSpc>
                          <a:spcPct val="107000"/>
                        </a:lnSpc>
                        <a:spcAft>
                          <a:spcPts val="300"/>
                        </a:spcAft>
                        <a:buClr>
                          <a:srgbClr val="5E247C"/>
                        </a:buClr>
                        <a:buSzPct val="150000"/>
                        <a:buFont typeface="Arial" panose="020B0604020202020204" pitchFamily="34" charset="0"/>
                        <a:buChar char="•"/>
                      </a:pPr>
                      <a:r>
                        <a:rPr lang="fr-FR" sz="1200" b="0" kern="0" dirty="0">
                          <a:solidFill>
                            <a:schemeClr val="tx1"/>
                          </a:solidFill>
                          <a:effectLst/>
                          <a:latin typeface="Arial" panose="020B0604020202020204" pitchFamily="34" charset="0"/>
                          <a:ea typeface="+mn-ea"/>
                          <a:cs typeface="Arial" panose="020B0604020202020204" pitchFamily="34" charset="0"/>
                        </a:rPr>
                        <a:t>Poor </a:t>
                      </a:r>
                      <a:r>
                        <a:rPr lang="fr-FR" sz="1200" b="0" kern="0" dirty="0" err="1">
                          <a:solidFill>
                            <a:schemeClr val="tx1"/>
                          </a:solidFill>
                          <a:effectLst/>
                          <a:latin typeface="Arial" panose="020B0604020202020204" pitchFamily="34" charset="0"/>
                          <a:ea typeface="+mn-ea"/>
                          <a:cs typeface="Arial" panose="020B0604020202020204" pitchFamily="34" charset="0"/>
                        </a:rPr>
                        <a:t>cleanliness</a:t>
                      </a:r>
                      <a:endParaRPr lang="fr-FR" sz="1200" b="0" kern="0" dirty="0">
                        <a:solidFill>
                          <a:schemeClr val="tx1"/>
                        </a:solidFill>
                        <a:effectLst/>
                        <a:latin typeface="Arial" panose="020B0604020202020204" pitchFamily="34" charset="0"/>
                        <a:ea typeface="+mn-ea"/>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360000" indent="-171450">
                        <a:lnSpc>
                          <a:spcPct val="107000"/>
                        </a:lnSpc>
                        <a:spcAft>
                          <a:spcPts val="300"/>
                        </a:spcAft>
                        <a:buClr>
                          <a:srgbClr val="5E247C"/>
                        </a:buClr>
                        <a:buSzPct val="150000"/>
                        <a:buFont typeface="Arial" panose="020B0604020202020204" pitchFamily="34" charset="0"/>
                        <a:buChar char="•"/>
                      </a:pPr>
                      <a:r>
                        <a:rPr lang="fr-FR" sz="1200" b="0" kern="0" dirty="0" err="1">
                          <a:solidFill>
                            <a:schemeClr val="tx1"/>
                          </a:solidFill>
                          <a:effectLst/>
                          <a:latin typeface="Arial" panose="020B0604020202020204" pitchFamily="34" charset="0"/>
                          <a:cs typeface="Arial" panose="020B0604020202020204" pitchFamily="34" charset="0"/>
                        </a:rPr>
                        <a:t>Implementation</a:t>
                      </a:r>
                      <a:r>
                        <a:rPr lang="fr-FR" sz="1200" b="0" kern="0" dirty="0">
                          <a:solidFill>
                            <a:schemeClr val="tx1"/>
                          </a:solidFill>
                          <a:effectLst/>
                          <a:latin typeface="Arial" panose="020B0604020202020204" pitchFamily="34" charset="0"/>
                          <a:cs typeface="Arial" panose="020B0604020202020204" pitchFamily="34" charset="0"/>
                        </a:rPr>
                        <a:t> of </a:t>
                      </a:r>
                      <a:r>
                        <a:rPr lang="fr-FR" sz="1200" b="0" kern="0" dirty="0" err="1">
                          <a:solidFill>
                            <a:schemeClr val="tx1"/>
                          </a:solidFill>
                          <a:effectLst/>
                          <a:latin typeface="Arial" panose="020B0604020202020204" pitchFamily="34" charset="0"/>
                          <a:cs typeface="Arial" panose="020B0604020202020204" pitchFamily="34" charset="0"/>
                        </a:rPr>
                        <a:t>enhanced</a:t>
                      </a:r>
                      <a:r>
                        <a:rPr lang="fr-FR" sz="1200" b="0" kern="0" dirty="0">
                          <a:solidFill>
                            <a:schemeClr val="tx1"/>
                          </a:solidFill>
                          <a:effectLst/>
                          <a:latin typeface="Arial" panose="020B0604020202020204" pitchFamily="34" charset="0"/>
                          <a:cs typeface="Arial" panose="020B0604020202020204" pitchFamily="34" charset="0"/>
                        </a:rPr>
                        <a:t> IPC </a:t>
                      </a:r>
                      <a:r>
                        <a:rPr lang="fr-FR" sz="1200" b="0" kern="0" dirty="0" err="1">
                          <a:solidFill>
                            <a:schemeClr val="tx1"/>
                          </a:solidFill>
                          <a:effectLst/>
                          <a:latin typeface="Arial" panose="020B0604020202020204" pitchFamily="34" charset="0"/>
                          <a:cs typeface="Arial" panose="020B0604020202020204" pitchFamily="34" charset="0"/>
                        </a:rPr>
                        <a:t>measures</a:t>
                      </a:r>
                      <a:endParaRPr lang="fr-FR" sz="1200" b="0" kern="0" dirty="0">
                        <a:solidFill>
                          <a:schemeClr val="tx1"/>
                        </a:solidFill>
                        <a:effectLst/>
                        <a:latin typeface="Arial" panose="020B0604020202020204" pitchFamily="34" charset="0"/>
                        <a:cs typeface="Arial" panose="020B0604020202020204" pitchFamily="34" charset="0"/>
                      </a:endParaRPr>
                    </a:p>
                    <a:p>
                      <a:pPr marL="360000" indent="-171450">
                        <a:lnSpc>
                          <a:spcPct val="107000"/>
                        </a:lnSpc>
                        <a:spcAft>
                          <a:spcPts val="300"/>
                        </a:spcAft>
                        <a:buClr>
                          <a:srgbClr val="5E247C"/>
                        </a:buClr>
                        <a:buSzPct val="150000"/>
                        <a:buFont typeface="Arial" panose="020B0604020202020204" pitchFamily="34" charset="0"/>
                        <a:buChar char="•"/>
                      </a:pPr>
                      <a:endParaRPr lang="fr-FR" sz="1200" b="0" kern="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p>
                      <a:pPr marL="360000" indent="-171450">
                        <a:lnSpc>
                          <a:spcPct val="107000"/>
                        </a:lnSpc>
                        <a:spcAft>
                          <a:spcPts val="300"/>
                        </a:spcAft>
                        <a:buClr>
                          <a:srgbClr val="5E247C"/>
                        </a:buClr>
                        <a:buSzPct val="150000"/>
                        <a:buFont typeface="Arial" panose="020B0604020202020204" pitchFamily="34" charset="0"/>
                        <a:buChar char="•"/>
                      </a:pP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16610" marR="16610" marT="0" marB="0" anchor="ctr">
                    <a:lnL w="12700" cap="flat" cmpd="sng" algn="ctr">
                      <a:solidFill>
                        <a:srgbClr val="EBD8F4"/>
                      </a:solidFill>
                      <a:prstDash val="solid"/>
                      <a:round/>
                      <a:headEnd type="none" w="med" len="med"/>
                      <a:tailEnd type="none" w="med" len="med"/>
                    </a:lnL>
                    <a:lnR w="12700" cap="flat" cmpd="sng" algn="ctr">
                      <a:solidFill>
                        <a:srgbClr val="EBD8F4"/>
                      </a:solidFill>
                      <a:prstDash val="solid"/>
                      <a:round/>
                      <a:headEnd type="none" w="med" len="med"/>
                      <a:tailEnd type="none" w="med" len="med"/>
                    </a:lnR>
                    <a:lnT w="12700" cap="flat" cmpd="sng" algn="ctr">
                      <a:solidFill>
                        <a:srgbClr val="EBD8F4"/>
                      </a:solidFill>
                      <a:prstDash val="solid"/>
                      <a:round/>
                      <a:headEnd type="none" w="med" len="med"/>
                      <a:tailEnd type="none" w="med" len="med"/>
                    </a:lnT>
                    <a:lnB w="12700" cap="flat" cmpd="sng" algn="ctr">
                      <a:solidFill>
                        <a:srgbClr val="EBD8F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5075476"/>
                  </a:ext>
                </a:extLst>
              </a:tr>
            </a:tbl>
          </a:graphicData>
        </a:graphic>
      </p:graphicFrame>
    </p:spTree>
    <p:extLst>
      <p:ext uri="{BB962C8B-B14F-4D97-AF65-F5344CB8AC3E}">
        <p14:creationId xmlns:p14="http://schemas.microsoft.com/office/powerpoint/2010/main" val="424119541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5" y="849261"/>
            <a:ext cx="11104989" cy="5009672"/>
          </a:xfrm>
        </p:spPr>
        <p:txBody>
          <a:bodyPr/>
          <a:lstStyle/>
          <a:p>
            <a:pPr>
              <a:lnSpc>
                <a:spcPct val="107000"/>
              </a:lnSpc>
              <a:spcAft>
                <a:spcPts val="600"/>
              </a:spcAft>
            </a:pPr>
            <a:r>
              <a:rPr lang="en-US" sz="1800" kern="100" dirty="0">
                <a:effectLst/>
                <a:ea typeface="Aptos" panose="020B0004020202020204" pitchFamily="34" charset="0"/>
              </a:rPr>
              <a:t>Rare yeast can cause </a:t>
            </a:r>
            <a:r>
              <a:rPr lang="en-US" sz="1800" b="1" kern="100" dirty="0">
                <a:effectLst/>
                <a:ea typeface="Aptos" panose="020B0004020202020204" pitchFamily="34" charset="0"/>
              </a:rPr>
              <a:t>fungaemia and high mortality</a:t>
            </a:r>
          </a:p>
          <a:p>
            <a:pPr>
              <a:lnSpc>
                <a:spcPct val="107000"/>
              </a:lnSpc>
              <a:spcBef>
                <a:spcPts val="1800"/>
              </a:spcBef>
              <a:spcAft>
                <a:spcPts val="600"/>
              </a:spcAft>
            </a:pPr>
            <a:r>
              <a:rPr lang="en-US" sz="1800" kern="100" dirty="0">
                <a:effectLst/>
                <a:ea typeface="Aptos" panose="020B0004020202020204" pitchFamily="34" charset="0"/>
              </a:rPr>
              <a:t>They have the </a:t>
            </a:r>
            <a:r>
              <a:rPr lang="en-US" sz="1800" b="1" kern="100" dirty="0">
                <a:effectLst/>
                <a:ea typeface="Aptos" panose="020B0004020202020204" pitchFamily="34" charset="0"/>
              </a:rPr>
              <a:t>propensity to be transmitted</a:t>
            </a:r>
            <a:r>
              <a:rPr lang="en-US" sz="1800" kern="100" dirty="0">
                <a:effectLst/>
                <a:ea typeface="Aptos" panose="020B0004020202020204" pitchFamily="34" charset="0"/>
              </a:rPr>
              <a:t>, causing outbreaks/clusters </a:t>
            </a:r>
          </a:p>
          <a:p>
            <a:pPr lvl="1">
              <a:lnSpc>
                <a:spcPct val="107000"/>
              </a:lnSpc>
              <a:spcBef>
                <a:spcPts val="0"/>
              </a:spcBef>
              <a:spcAft>
                <a:spcPts val="600"/>
              </a:spcAft>
            </a:pPr>
            <a:r>
              <a:rPr lang="en-US" kern="100" dirty="0">
                <a:effectLst/>
                <a:ea typeface="Aptos" panose="020B0004020202020204" pitchFamily="34" charset="0"/>
              </a:rPr>
              <a:t>Patient to patient (HCW hands, contaminated equipment &amp; environment)</a:t>
            </a:r>
          </a:p>
          <a:p>
            <a:pPr>
              <a:lnSpc>
                <a:spcPct val="107000"/>
              </a:lnSpc>
              <a:spcBef>
                <a:spcPts val="1800"/>
              </a:spcBef>
              <a:spcAft>
                <a:spcPts val="600"/>
              </a:spcAft>
            </a:pPr>
            <a:r>
              <a:rPr lang="en-US" sz="1800" kern="100" dirty="0">
                <a:effectLst/>
                <a:ea typeface="Aptos" panose="020B0004020202020204" pitchFamily="34" charset="0"/>
              </a:rPr>
              <a:t> Often prolonged outbreaks, </a:t>
            </a:r>
            <a:r>
              <a:rPr lang="en-US" sz="1800" b="1" kern="100" dirty="0">
                <a:effectLst/>
                <a:ea typeface="Aptos" panose="020B0004020202020204" pitchFamily="34" charset="0"/>
              </a:rPr>
              <a:t>rarely confirmed source</a:t>
            </a:r>
          </a:p>
          <a:p>
            <a:pPr>
              <a:lnSpc>
                <a:spcPct val="107000"/>
              </a:lnSpc>
              <a:spcBef>
                <a:spcPts val="1800"/>
              </a:spcBef>
              <a:spcAft>
                <a:spcPts val="600"/>
              </a:spcAft>
            </a:pPr>
            <a:r>
              <a:rPr lang="en-US" sz="1800" b="1" kern="100" dirty="0">
                <a:effectLst/>
                <a:ea typeface="Aptos" panose="020B0004020202020204" pitchFamily="34" charset="0"/>
              </a:rPr>
              <a:t>Early detection, good infection control </a:t>
            </a:r>
            <a:r>
              <a:rPr lang="en-US" sz="1800" kern="100" dirty="0">
                <a:effectLst/>
                <a:ea typeface="Aptos" panose="020B0004020202020204" pitchFamily="34" charset="0"/>
              </a:rPr>
              <a:t>is crucial to managing these rare yeasts in the healthcare setting</a:t>
            </a:r>
          </a:p>
          <a:p>
            <a:pPr>
              <a:lnSpc>
                <a:spcPct val="107000"/>
              </a:lnSpc>
              <a:spcBef>
                <a:spcPts val="1800"/>
              </a:spcBef>
              <a:spcAft>
                <a:spcPts val="600"/>
              </a:spcAft>
            </a:pPr>
            <a:r>
              <a:rPr lang="en-US" sz="1800" b="1" kern="100" dirty="0">
                <a:effectLst/>
                <a:ea typeface="Aptos" panose="020B0004020202020204" pitchFamily="34" charset="0"/>
              </a:rPr>
              <a:t>Active surveillance </a:t>
            </a:r>
            <a:r>
              <a:rPr lang="en-US" sz="1800" kern="100" dirty="0">
                <a:effectLst/>
                <a:ea typeface="Aptos" panose="020B0004020202020204" pitchFamily="34" charset="0"/>
              </a:rPr>
              <a:t>is important for early case and outbreak detection</a:t>
            </a:r>
          </a:p>
          <a:p>
            <a:pPr>
              <a:lnSpc>
                <a:spcPct val="107000"/>
              </a:lnSpc>
              <a:spcBef>
                <a:spcPts val="1800"/>
              </a:spcBef>
              <a:spcAft>
                <a:spcPts val="600"/>
              </a:spcAft>
            </a:pPr>
            <a:r>
              <a:rPr lang="en-US" sz="1800" kern="100" dirty="0">
                <a:effectLst/>
                <a:ea typeface="Aptos" panose="020B0004020202020204" pitchFamily="34" charset="0"/>
              </a:rPr>
              <a:t>Continued HCW </a:t>
            </a:r>
            <a:r>
              <a:rPr lang="en-US" sz="1800" b="1" kern="100" dirty="0">
                <a:effectLst/>
                <a:ea typeface="Aptos" panose="020B0004020202020204" pitchFamily="34" charset="0"/>
              </a:rPr>
              <a:t>education</a:t>
            </a:r>
            <a:r>
              <a:rPr lang="en-US" sz="1800" kern="100" dirty="0">
                <a:effectLst/>
                <a:ea typeface="Aptos" panose="020B0004020202020204" pitchFamily="34" charset="0"/>
              </a:rPr>
              <a:t> on IPC measures and hand hygiene needed </a:t>
            </a:r>
          </a:p>
          <a:p>
            <a:pPr>
              <a:lnSpc>
                <a:spcPct val="107000"/>
              </a:lnSpc>
              <a:spcBef>
                <a:spcPts val="1800"/>
              </a:spcBef>
              <a:spcAft>
                <a:spcPts val="600"/>
              </a:spcAft>
            </a:pPr>
            <a:r>
              <a:rPr lang="en-US" sz="1800" kern="100" dirty="0">
                <a:effectLst/>
                <a:ea typeface="Aptos" panose="020B0004020202020204" pitchFamily="34" charset="0"/>
              </a:rPr>
              <a:t>The role of </a:t>
            </a:r>
            <a:r>
              <a:rPr lang="en-US" sz="1800" b="1" kern="100" dirty="0">
                <a:effectLst/>
                <a:ea typeface="Aptos" panose="020B0004020202020204" pitchFamily="34" charset="0"/>
              </a:rPr>
              <a:t>azole pesticides</a:t>
            </a:r>
            <a:r>
              <a:rPr lang="en-US" sz="1800" kern="100" dirty="0">
                <a:effectLst/>
                <a:ea typeface="Aptos" panose="020B0004020202020204" pitchFamily="34" charset="0"/>
              </a:rPr>
              <a:t> in agriculture and global trade linked to spread of rare yeast needs further investigation</a:t>
            </a:r>
          </a:p>
          <a:p>
            <a:pPr>
              <a:lnSpc>
                <a:spcPct val="107000"/>
              </a:lnSpc>
              <a:spcAft>
                <a:spcPts val="2400"/>
              </a:spcAft>
            </a:pPr>
            <a:endParaRPr lang="en-US" sz="1800" kern="100" dirty="0">
              <a:effectLst/>
              <a:ea typeface="Aptos" panose="020B0004020202020204" pitchFamily="34" charset="0"/>
            </a:endParaRPr>
          </a:p>
          <a:p>
            <a:pPr lvl="1">
              <a:lnSpc>
                <a:spcPct val="107000"/>
              </a:lnSpc>
              <a:spcAft>
                <a:spcPts val="2400"/>
              </a:spcAft>
            </a:pPr>
            <a:endParaRPr lang="en-US" kern="100" dirty="0">
              <a:effectLst/>
              <a:ea typeface="Aptos" panose="020B0004020202020204" pitchFamily="34" charset="0"/>
            </a:endParaRPr>
          </a:p>
          <a:p>
            <a:pPr marL="0" indent="0">
              <a:buNone/>
            </a:pP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n-US" dirty="0"/>
              <a:t>Summary</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Silke</a:t>
            </a:r>
            <a:r>
              <a:rPr lang="fr-FR" dirty="0"/>
              <a:t> SCHELENZ et al., ECCMID</a:t>
            </a:r>
            <a:r>
              <a:rPr lang="fr-FR" baseline="30000" dirty="0"/>
              <a:t>®</a:t>
            </a:r>
            <a:r>
              <a:rPr lang="fr-FR" dirty="0"/>
              <a:t> 2024, Session#SY176</a:t>
            </a:r>
          </a:p>
        </p:txBody>
      </p:sp>
    </p:spTree>
    <p:extLst>
      <p:ext uri="{BB962C8B-B14F-4D97-AF65-F5344CB8AC3E}">
        <p14:creationId xmlns:p14="http://schemas.microsoft.com/office/powerpoint/2010/main" val="17714919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113953E-CC62-77A6-D91E-0969DBCFBD9C}"/>
              </a:ext>
            </a:extLst>
          </p:cNvPr>
          <p:cNvSpPr>
            <a:spLocks noGrp="1"/>
          </p:cNvSpPr>
          <p:nvPr>
            <p:ph type="title"/>
          </p:nvPr>
        </p:nvSpPr>
        <p:spPr/>
        <p:txBody>
          <a:bodyPr/>
          <a:lstStyle/>
          <a:p>
            <a:r>
              <a:rPr lang="en-US" dirty="0"/>
              <a:t>Rare </a:t>
            </a:r>
            <a:r>
              <a:rPr lang="en-US" dirty="0" err="1"/>
              <a:t>mould</a:t>
            </a:r>
            <a:r>
              <a:rPr lang="en-US" dirty="0"/>
              <a:t> outbreaks and control strategies in healthcare and community settings</a:t>
            </a:r>
            <a:endParaRPr lang="fr-FR" dirty="0"/>
          </a:p>
        </p:txBody>
      </p:sp>
      <p:sp>
        <p:nvSpPr>
          <p:cNvPr id="3" name="Espace réservé du contenu 2">
            <a:extLst>
              <a:ext uri="{FF2B5EF4-FFF2-40B4-BE49-F238E27FC236}">
                <a16:creationId xmlns:a16="http://schemas.microsoft.com/office/drawing/2014/main" id="{5C91BF7C-70E7-FD7D-EC04-2691612C3126}"/>
              </a:ext>
            </a:extLst>
          </p:cNvPr>
          <p:cNvSpPr>
            <a:spLocks noGrp="1"/>
          </p:cNvSpPr>
          <p:nvPr>
            <p:ph sz="quarter" idx="10"/>
          </p:nvPr>
        </p:nvSpPr>
        <p:spPr/>
        <p:txBody>
          <a:bodyPr/>
          <a:lstStyle/>
          <a:p>
            <a:r>
              <a:rPr lang="fr-FR" dirty="0"/>
              <a:t>Tom CHILLER et al., ECCMID</a:t>
            </a:r>
            <a:r>
              <a:rPr lang="fr-FR" baseline="30000" dirty="0">
                <a:latin typeface="Arial Narrow" panose="020B0606020202030204" pitchFamily="34" charset="0"/>
              </a:rPr>
              <a:t>®</a:t>
            </a:r>
            <a:r>
              <a:rPr lang="fr-FR" dirty="0"/>
              <a:t> 2024, Session#SY176</a:t>
            </a:r>
          </a:p>
        </p:txBody>
      </p:sp>
      <p:sp>
        <p:nvSpPr>
          <p:cNvPr id="4" name="Espace réservé du contenu 3">
            <a:extLst>
              <a:ext uri="{FF2B5EF4-FFF2-40B4-BE49-F238E27FC236}">
                <a16:creationId xmlns:a16="http://schemas.microsoft.com/office/drawing/2014/main" id="{B1197AAA-2820-AC87-FA00-D6330755A8A1}"/>
              </a:ext>
            </a:extLst>
          </p:cNvPr>
          <p:cNvSpPr>
            <a:spLocks noGrp="1"/>
          </p:cNvSpPr>
          <p:nvPr>
            <p:ph sz="quarter" idx="11"/>
          </p:nvPr>
        </p:nvSpPr>
        <p:spPr/>
        <p:txBody>
          <a:bodyPr/>
          <a:lstStyle/>
          <a:p>
            <a:r>
              <a:rPr lang="en-US" dirty="0"/>
              <a:t>Detection and control of rare fungal outbreaks</a:t>
            </a:r>
            <a:endParaRPr lang="fr-FR" dirty="0"/>
          </a:p>
        </p:txBody>
      </p:sp>
    </p:spTree>
    <p:extLst>
      <p:ext uri="{BB962C8B-B14F-4D97-AF65-F5344CB8AC3E}">
        <p14:creationId xmlns:p14="http://schemas.microsoft.com/office/powerpoint/2010/main" val="9547300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Draft Recommendation: Duration</a:t>
            </a:r>
            <a:endParaRPr lang="fr-F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Achim KAASCH et al., ECCMID</a:t>
            </a:r>
            <a:r>
              <a:rPr lang="fr-FR" baseline="30000" dirty="0">
                <a:latin typeface="Arial Narrow" panose="020B0606020202030204" pitchFamily="34" charset="0"/>
              </a:rPr>
              <a:t>®</a:t>
            </a:r>
            <a:r>
              <a:rPr lang="fr-FR" dirty="0"/>
              <a:t> 2024, Session#SY076</a:t>
            </a:r>
          </a:p>
        </p:txBody>
      </p:sp>
      <p:sp>
        <p:nvSpPr>
          <p:cNvPr id="3" name="Espace réservé du texte 10">
            <a:extLst>
              <a:ext uri="{FF2B5EF4-FFF2-40B4-BE49-F238E27FC236}">
                <a16:creationId xmlns:a16="http://schemas.microsoft.com/office/drawing/2014/main" id="{97473C79-6F82-D6B6-3567-76A729D7EEBD}"/>
              </a:ext>
            </a:extLst>
          </p:cNvPr>
          <p:cNvSpPr txBox="1">
            <a:spLocks/>
          </p:cNvSpPr>
          <p:nvPr/>
        </p:nvSpPr>
        <p:spPr>
          <a:xfrm>
            <a:off x="2583264" y="2820979"/>
            <a:ext cx="7638421" cy="257028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When a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non-removable intracardiac device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(e.g., prosthetic heart valve, pacer, defibrillator), an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endovascular graft</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or a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deep venous thrombosis (DVT) at the site of a previous catheter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is present, 4 weeks or more of antibiotic therapy is suggested even if no evidence of deep-seated or metastatic infection is found.</a:t>
            </a:r>
          </a:p>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Early post discharge follow-up should be implemented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to support early recognition of relapse or unrecognized deep-seated or metastatic infection.</a:t>
            </a: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endParaRPr kumimoji="0" lang="fr-FR" sz="16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 name="Espace réservé du texte 11">
            <a:extLst>
              <a:ext uri="{FF2B5EF4-FFF2-40B4-BE49-F238E27FC236}">
                <a16:creationId xmlns:a16="http://schemas.microsoft.com/office/drawing/2014/main" id="{9650231B-88E3-B6AA-A9D6-FD8CFCE2FCB2}"/>
              </a:ext>
            </a:extLst>
          </p:cNvPr>
          <p:cNvSpPr txBox="1">
            <a:spLocks/>
          </p:cNvSpPr>
          <p:nvPr/>
        </p:nvSpPr>
        <p:spPr>
          <a:xfrm>
            <a:off x="960438" y="956276"/>
            <a:ext cx="11104562" cy="122358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The panel suggests that patients with </a:t>
            </a: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Staphylococcus aureus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bacteremia (SAB)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at high risk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of deep-seated or metastatic infection or relapse,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should receive antibiotic therapy for 14 days</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 rather than longer than 14 days, if risk-stratification guided diagnostic evaluation is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negative</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 name="Rectangle à coins arrondis 10">
            <a:extLst>
              <a:ext uri="{FF2B5EF4-FFF2-40B4-BE49-F238E27FC236}">
                <a16:creationId xmlns:a16="http://schemas.microsoft.com/office/drawing/2014/main" id="{F702BDE0-C600-905A-443A-66C92A134A60}"/>
              </a:ext>
            </a:extLst>
          </p:cNvPr>
          <p:cNvSpPr/>
          <p:nvPr/>
        </p:nvSpPr>
        <p:spPr>
          <a:xfrm>
            <a:off x="2408464" y="2593749"/>
            <a:ext cx="7906100" cy="291714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0" name="ZoneTexte 9">
            <a:extLst>
              <a:ext uri="{FF2B5EF4-FFF2-40B4-BE49-F238E27FC236}">
                <a16:creationId xmlns:a16="http://schemas.microsoft.com/office/drawing/2014/main" id="{75D371DA-7114-7FB4-D741-E8F961BFC397}"/>
              </a:ext>
            </a:extLst>
          </p:cNvPr>
          <p:cNvSpPr txBox="1"/>
          <p:nvPr/>
        </p:nvSpPr>
        <p:spPr>
          <a:xfrm>
            <a:off x="2583264" y="2402906"/>
            <a:ext cx="1229457" cy="369332"/>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Remarks</a:t>
            </a:r>
            <a:endParaRPr kumimoji="0" lang="fr-FR"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40459741"/>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0C77463-353C-6C25-891F-04B93AB0F491}"/>
              </a:ext>
            </a:extLst>
          </p:cNvPr>
          <p:cNvSpPr>
            <a:spLocks noGrp="1"/>
          </p:cNvSpPr>
          <p:nvPr>
            <p:ph type="body" sz="quarter" idx="15"/>
          </p:nvPr>
        </p:nvSpPr>
        <p:spPr>
          <a:xfrm>
            <a:off x="1105468" y="1395413"/>
            <a:ext cx="10959531" cy="4232275"/>
          </a:xfrm>
        </p:spPr>
        <p:txBody>
          <a:bodyPr/>
          <a:lstStyle/>
          <a:p>
            <a:pPr marL="531813" indent="-531813">
              <a:spcAft>
                <a:spcPts val="600"/>
              </a:spcAft>
              <a:buSzPct val="120000"/>
              <a:buFont typeface="+mj-lt"/>
              <a:buAutoNum type="arabicPeriod"/>
            </a:pPr>
            <a:r>
              <a:rPr lang="fr-FR"/>
              <a:t>Identify investigation team and resources</a:t>
            </a:r>
          </a:p>
          <a:p>
            <a:pPr marL="531813" indent="-531813">
              <a:spcAft>
                <a:spcPts val="600"/>
              </a:spcAft>
              <a:buSzPct val="120000"/>
              <a:buFont typeface="+mj-lt"/>
              <a:buAutoNum type="arabicPeriod"/>
            </a:pPr>
            <a:r>
              <a:rPr lang="fr-FR" b="1">
                <a:solidFill>
                  <a:schemeClr val="accent4"/>
                </a:solidFill>
              </a:rPr>
              <a:t>Establish existence of an outbreak</a:t>
            </a:r>
          </a:p>
          <a:p>
            <a:pPr marL="531813" indent="-531813">
              <a:spcAft>
                <a:spcPts val="600"/>
              </a:spcAft>
              <a:buSzPct val="120000"/>
              <a:buFont typeface="+mj-lt"/>
              <a:buAutoNum type="arabicPeriod"/>
            </a:pPr>
            <a:r>
              <a:rPr lang="fr-FR"/>
              <a:t>Verify the diagnosis</a:t>
            </a:r>
          </a:p>
          <a:p>
            <a:pPr marL="531813" indent="-531813">
              <a:spcAft>
                <a:spcPts val="600"/>
              </a:spcAft>
              <a:buSzPct val="120000"/>
              <a:buFont typeface="+mj-lt"/>
              <a:buAutoNum type="arabicPeriod"/>
            </a:pPr>
            <a:r>
              <a:rPr lang="fr-FR" b="1">
                <a:solidFill>
                  <a:schemeClr val="accent4"/>
                </a:solidFill>
              </a:rPr>
              <a:t>Construct case definition</a:t>
            </a:r>
          </a:p>
          <a:p>
            <a:pPr marL="531813" indent="-531813">
              <a:spcAft>
                <a:spcPts val="600"/>
              </a:spcAft>
              <a:buSzPct val="120000"/>
              <a:buFont typeface="+mj-lt"/>
              <a:buAutoNum type="arabicPeriod"/>
            </a:pPr>
            <a:r>
              <a:rPr lang="en-GB"/>
              <a:t>Find cases systematically and develop line listing</a:t>
            </a:r>
            <a:endParaRPr lang="fr-FR"/>
          </a:p>
          <a:p>
            <a:pPr marL="531813" indent="-531813">
              <a:spcAft>
                <a:spcPts val="600"/>
              </a:spcAft>
              <a:buSzPct val="120000"/>
              <a:buFont typeface="+mj-lt"/>
              <a:buAutoNum type="arabicPeriod"/>
            </a:pPr>
            <a:r>
              <a:rPr lang="fr-FR"/>
              <a:t>Perform descriptive epidemiology/develop hypotheses</a:t>
            </a:r>
          </a:p>
          <a:p>
            <a:pPr marL="531813" indent="-531813">
              <a:spcAft>
                <a:spcPts val="600"/>
              </a:spcAft>
              <a:buSzPct val="120000"/>
              <a:buFont typeface="+mj-lt"/>
              <a:buAutoNum type="arabicPeriod"/>
            </a:pPr>
            <a:r>
              <a:rPr lang="en-GB"/>
              <a:t>Evaluate hypotheses/</a:t>
            </a:r>
            <a:r>
              <a:rPr lang="en-GB" b="1">
                <a:solidFill>
                  <a:schemeClr val="accent4"/>
                </a:solidFill>
              </a:rPr>
              <a:t>perform additional studies as necessary Implement control measures</a:t>
            </a:r>
            <a:endParaRPr lang="fr-FR" b="1">
              <a:solidFill>
                <a:schemeClr val="accent4"/>
              </a:solidFill>
            </a:endParaRPr>
          </a:p>
          <a:p>
            <a:pPr marL="531813" indent="-531813">
              <a:spcAft>
                <a:spcPts val="600"/>
              </a:spcAft>
              <a:buSzPct val="120000"/>
              <a:buFont typeface="+mj-lt"/>
              <a:buAutoNum type="arabicPeriod"/>
            </a:pPr>
            <a:r>
              <a:rPr lang="fr-FR"/>
              <a:t>Communicate findings &amp; recommendations</a:t>
            </a:r>
          </a:p>
          <a:p>
            <a:pPr marL="531813" indent="-531813">
              <a:spcAft>
                <a:spcPts val="600"/>
              </a:spcAft>
              <a:buSzPct val="120000"/>
              <a:buFont typeface="+mj-lt"/>
              <a:buAutoNum type="arabicPeriod"/>
            </a:pPr>
            <a:r>
              <a:rPr lang="fr-FR" b="1">
                <a:solidFill>
                  <a:schemeClr val="accent4"/>
                </a:solidFill>
              </a:rPr>
              <a:t>Maintain surveillance</a:t>
            </a:r>
          </a:p>
          <a:p>
            <a:endParaRPr lang="fr-FR"/>
          </a:p>
        </p:txBody>
      </p:sp>
      <p:sp>
        <p:nvSpPr>
          <p:cNvPr id="11" name="Espace réservé du texte 10">
            <a:extLst>
              <a:ext uri="{FF2B5EF4-FFF2-40B4-BE49-F238E27FC236}">
                <a16:creationId xmlns:a16="http://schemas.microsoft.com/office/drawing/2014/main" id="{D4E80889-EC74-C149-9128-BC9BD6B8E7B5}"/>
              </a:ext>
            </a:extLst>
          </p:cNvPr>
          <p:cNvSpPr>
            <a:spLocks noGrp="1"/>
          </p:cNvSpPr>
          <p:nvPr>
            <p:ph type="body" sz="quarter" idx="19"/>
          </p:nvPr>
        </p:nvSpPr>
        <p:spPr/>
        <p:txBody>
          <a:bodyPr/>
          <a:lstStyle/>
          <a:p>
            <a:r>
              <a:rPr lang="fr-FR"/>
              <a:t> </a:t>
            </a:r>
          </a:p>
        </p:txBody>
      </p:sp>
      <p:sp>
        <p:nvSpPr>
          <p:cNvPr id="4" name="Titre 3">
            <a:extLst>
              <a:ext uri="{FF2B5EF4-FFF2-40B4-BE49-F238E27FC236}">
                <a16:creationId xmlns:a16="http://schemas.microsoft.com/office/drawing/2014/main" id="{5C0CFBEA-A8EF-1712-435A-645D0303B6E9}"/>
              </a:ext>
            </a:extLst>
          </p:cNvPr>
          <p:cNvSpPr>
            <a:spLocks noGrp="1"/>
          </p:cNvSpPr>
          <p:nvPr>
            <p:ph type="title"/>
          </p:nvPr>
        </p:nvSpPr>
        <p:spPr>
          <a:xfrm>
            <a:off x="960194" y="7750"/>
            <a:ext cx="11104990" cy="719166"/>
          </a:xfrm>
        </p:spPr>
        <p:txBody>
          <a:bodyPr/>
          <a:lstStyle/>
          <a:p>
            <a:r>
              <a:rPr lang="en-GB"/>
              <a:t>Approach to investigating a suspected fungal outbreak</a:t>
            </a:r>
            <a:endParaRPr lang="fr-FR"/>
          </a:p>
        </p:txBody>
      </p:sp>
      <p:sp>
        <p:nvSpPr>
          <p:cNvPr id="10" name="Espace réservé du texte 9">
            <a:extLst>
              <a:ext uri="{FF2B5EF4-FFF2-40B4-BE49-F238E27FC236}">
                <a16:creationId xmlns:a16="http://schemas.microsoft.com/office/drawing/2014/main" id="{585273FC-7185-71F3-2255-7B0C1A280AD0}"/>
              </a:ext>
            </a:extLst>
          </p:cNvPr>
          <p:cNvSpPr>
            <a:spLocks noGrp="1"/>
          </p:cNvSpPr>
          <p:nvPr>
            <p:ph type="body" sz="quarter" idx="18"/>
          </p:nvPr>
        </p:nvSpPr>
        <p:spPr/>
        <p:txBody>
          <a:bodyPr/>
          <a:lstStyle/>
          <a:p>
            <a:r>
              <a:rPr lang="fr-FR"/>
              <a:t>General steps of an outbreak investigation</a:t>
            </a:r>
          </a:p>
        </p:txBody>
      </p:sp>
      <p:sp>
        <p:nvSpPr>
          <p:cNvPr id="12" name="Espace réservé du contenu 16">
            <a:extLst>
              <a:ext uri="{FF2B5EF4-FFF2-40B4-BE49-F238E27FC236}">
                <a16:creationId xmlns:a16="http://schemas.microsoft.com/office/drawing/2014/main" id="{A3DD44F2-AF5F-2BBA-3E4E-AD316215C9BC}"/>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Tom CHILLER et al., ECCMID</a:t>
            </a:r>
            <a:r>
              <a:rPr lang="fr-FR" baseline="30000" dirty="0">
                <a:latin typeface="Arial Narrow" panose="020B0606020202030204" pitchFamily="34" charset="0"/>
              </a:rPr>
              <a:t>®</a:t>
            </a:r>
            <a:r>
              <a:rPr lang="fr-FR" dirty="0"/>
              <a:t> 2024, Session#SY176</a:t>
            </a:r>
          </a:p>
        </p:txBody>
      </p:sp>
    </p:spTree>
    <p:extLst>
      <p:ext uri="{BB962C8B-B14F-4D97-AF65-F5344CB8AC3E}">
        <p14:creationId xmlns:p14="http://schemas.microsoft.com/office/powerpoint/2010/main" val="593598589"/>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e 10">
            <a:extLst>
              <a:ext uri="{FF2B5EF4-FFF2-40B4-BE49-F238E27FC236}">
                <a16:creationId xmlns:a16="http://schemas.microsoft.com/office/drawing/2014/main" id="{17643D74-B1FE-624E-F5C2-B64830B53D12}"/>
              </a:ext>
            </a:extLst>
          </p:cNvPr>
          <p:cNvGrpSpPr/>
          <p:nvPr/>
        </p:nvGrpSpPr>
        <p:grpSpPr>
          <a:xfrm>
            <a:off x="1632889" y="1174966"/>
            <a:ext cx="9749486" cy="3660345"/>
            <a:chOff x="595610" y="2485881"/>
            <a:chExt cx="5729551" cy="2984771"/>
          </a:xfrm>
        </p:grpSpPr>
        <p:graphicFrame>
          <p:nvGraphicFramePr>
            <p:cNvPr id="12" name="Graphique 11">
              <a:extLst>
                <a:ext uri="{FF2B5EF4-FFF2-40B4-BE49-F238E27FC236}">
                  <a16:creationId xmlns:a16="http://schemas.microsoft.com/office/drawing/2014/main" id="{110DD668-4DB2-2560-1926-590EE0DEE3AF}"/>
                </a:ext>
              </a:extLst>
            </p:cNvPr>
            <p:cNvGraphicFramePr/>
            <p:nvPr/>
          </p:nvGraphicFramePr>
          <p:xfrm>
            <a:off x="595610" y="2485881"/>
            <a:ext cx="5729551" cy="2984771"/>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 Box 4">
              <a:extLst>
                <a:ext uri="{FF2B5EF4-FFF2-40B4-BE49-F238E27FC236}">
                  <a16:creationId xmlns:a16="http://schemas.microsoft.com/office/drawing/2014/main" id="{2E74BC7D-2586-CF64-16A7-B87FB8656A10}"/>
                </a:ext>
              </a:extLst>
            </p:cNvPr>
            <p:cNvSpPr txBox="1">
              <a:spLocks noChangeArrowheads="1"/>
            </p:cNvSpPr>
            <p:nvPr/>
          </p:nvSpPr>
          <p:spPr bwMode="auto">
            <a:xfrm rot="16200000">
              <a:off x="-103852" y="4009870"/>
              <a:ext cx="1615464" cy="17989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400" b="0" i="0" u="none" strike="noStrike" kern="1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 of outbreaks</a:t>
              </a:r>
            </a:p>
          </p:txBody>
        </p:sp>
      </p:grpSp>
      <p:sp>
        <p:nvSpPr>
          <p:cNvPr id="4" name="Titre 3">
            <a:extLst>
              <a:ext uri="{FF2B5EF4-FFF2-40B4-BE49-F238E27FC236}">
                <a16:creationId xmlns:a16="http://schemas.microsoft.com/office/drawing/2014/main" id="{141195D0-1233-0924-25E0-8CB36E5A1EDC}"/>
              </a:ext>
            </a:extLst>
          </p:cNvPr>
          <p:cNvSpPr>
            <a:spLocks noGrp="1"/>
          </p:cNvSpPr>
          <p:nvPr>
            <p:ph type="title"/>
          </p:nvPr>
        </p:nvSpPr>
        <p:spPr/>
        <p:txBody>
          <a:bodyPr/>
          <a:lstStyle/>
          <a:p>
            <a:pPr>
              <a:lnSpc>
                <a:spcPct val="107000"/>
              </a:lnSpc>
              <a:spcAft>
                <a:spcPts val="800"/>
              </a:spcAft>
            </a:pPr>
            <a:r>
              <a:rPr lang="fr-FR" sz="2400" kern="100">
                <a:effectLst/>
                <a:ea typeface="Aptos" panose="020B0004020202020204" pitchFamily="34" charset="0"/>
              </a:rPr>
              <a:t>Field Outbreak Investigations: CDC. 1994-2017</a:t>
            </a:r>
          </a:p>
        </p:txBody>
      </p:sp>
      <p:sp>
        <p:nvSpPr>
          <p:cNvPr id="9" name="Espace réservé du contenu 16">
            <a:extLst>
              <a:ext uri="{FF2B5EF4-FFF2-40B4-BE49-F238E27FC236}">
                <a16:creationId xmlns:a16="http://schemas.microsoft.com/office/drawing/2014/main" id="{FF2300C3-5A21-D0D8-486A-4ADC64320A58}"/>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Tom CHILLER et al., ECCMID</a:t>
            </a:r>
            <a:r>
              <a:rPr lang="fr-FR" baseline="30000" dirty="0">
                <a:latin typeface="Arial Narrow" panose="020B0606020202030204" pitchFamily="34" charset="0"/>
              </a:rPr>
              <a:t>®</a:t>
            </a:r>
            <a:r>
              <a:rPr lang="fr-FR" dirty="0"/>
              <a:t> 2024, Session#SY176</a:t>
            </a:r>
          </a:p>
        </p:txBody>
      </p:sp>
      <p:grpSp>
        <p:nvGrpSpPr>
          <p:cNvPr id="67" name="Groupe 66">
            <a:extLst>
              <a:ext uri="{FF2B5EF4-FFF2-40B4-BE49-F238E27FC236}">
                <a16:creationId xmlns:a16="http://schemas.microsoft.com/office/drawing/2014/main" id="{0F917B3A-279C-A127-4AD3-80B8311553E1}"/>
              </a:ext>
            </a:extLst>
          </p:cNvPr>
          <p:cNvGrpSpPr/>
          <p:nvPr/>
        </p:nvGrpSpPr>
        <p:grpSpPr>
          <a:xfrm>
            <a:off x="2495340" y="4745646"/>
            <a:ext cx="9041340" cy="260328"/>
            <a:chOff x="2267286" y="-386925"/>
            <a:chExt cx="8789880" cy="260328"/>
          </a:xfrm>
        </p:grpSpPr>
        <p:sp>
          <p:nvSpPr>
            <p:cNvPr id="38" name="Text Box 4">
              <a:extLst>
                <a:ext uri="{FF2B5EF4-FFF2-40B4-BE49-F238E27FC236}">
                  <a16:creationId xmlns:a16="http://schemas.microsoft.com/office/drawing/2014/main" id="{15A6248A-8746-706D-D4B1-719C7DA9871D}"/>
                </a:ext>
              </a:extLst>
            </p:cNvPr>
            <p:cNvSpPr txBox="1">
              <a:spLocks noChangeArrowheads="1"/>
            </p:cNvSpPr>
            <p:nvPr/>
          </p:nvSpPr>
          <p:spPr bwMode="auto">
            <a:xfrm>
              <a:off x="2267286"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1994</a:t>
              </a:r>
              <a:endParaRPr kumimoji="0" lang="fr-FR"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9" name="Text Box 4">
              <a:extLst>
                <a:ext uri="{FF2B5EF4-FFF2-40B4-BE49-F238E27FC236}">
                  <a16:creationId xmlns:a16="http://schemas.microsoft.com/office/drawing/2014/main" id="{99A533BB-4829-B891-5876-A19A2B3DB065}"/>
                </a:ext>
              </a:extLst>
            </p:cNvPr>
            <p:cNvSpPr txBox="1">
              <a:spLocks noChangeArrowheads="1"/>
            </p:cNvSpPr>
            <p:nvPr/>
          </p:nvSpPr>
          <p:spPr bwMode="auto">
            <a:xfrm>
              <a:off x="2615020"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1995</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0" name="Text Box 4">
              <a:extLst>
                <a:ext uri="{FF2B5EF4-FFF2-40B4-BE49-F238E27FC236}">
                  <a16:creationId xmlns:a16="http://schemas.microsoft.com/office/drawing/2014/main" id="{972E5ADF-3707-BC3B-6D08-711A42D1E145}"/>
                </a:ext>
              </a:extLst>
            </p:cNvPr>
            <p:cNvSpPr txBox="1">
              <a:spLocks noChangeArrowheads="1"/>
            </p:cNvSpPr>
            <p:nvPr/>
          </p:nvSpPr>
          <p:spPr bwMode="auto">
            <a:xfrm>
              <a:off x="2962754"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1996</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1" name="Text Box 4">
              <a:extLst>
                <a:ext uri="{FF2B5EF4-FFF2-40B4-BE49-F238E27FC236}">
                  <a16:creationId xmlns:a16="http://schemas.microsoft.com/office/drawing/2014/main" id="{6423B594-CCCE-5AAF-1F8E-7CA4419BA170}"/>
                </a:ext>
              </a:extLst>
            </p:cNvPr>
            <p:cNvSpPr txBox="1">
              <a:spLocks noChangeArrowheads="1"/>
            </p:cNvSpPr>
            <p:nvPr/>
          </p:nvSpPr>
          <p:spPr bwMode="auto">
            <a:xfrm>
              <a:off x="3310488"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1997</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2" name="Text Box 4">
              <a:extLst>
                <a:ext uri="{FF2B5EF4-FFF2-40B4-BE49-F238E27FC236}">
                  <a16:creationId xmlns:a16="http://schemas.microsoft.com/office/drawing/2014/main" id="{019F7E66-58AD-ADE2-FCB2-6A648EA33961}"/>
                </a:ext>
              </a:extLst>
            </p:cNvPr>
            <p:cNvSpPr txBox="1">
              <a:spLocks noChangeArrowheads="1"/>
            </p:cNvSpPr>
            <p:nvPr/>
          </p:nvSpPr>
          <p:spPr bwMode="auto">
            <a:xfrm>
              <a:off x="3658222"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1998</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3" name="Text Box 4">
              <a:extLst>
                <a:ext uri="{FF2B5EF4-FFF2-40B4-BE49-F238E27FC236}">
                  <a16:creationId xmlns:a16="http://schemas.microsoft.com/office/drawing/2014/main" id="{76776D67-D67C-E4C7-E45D-C86508FA9011}"/>
                </a:ext>
              </a:extLst>
            </p:cNvPr>
            <p:cNvSpPr txBox="1">
              <a:spLocks noChangeArrowheads="1"/>
            </p:cNvSpPr>
            <p:nvPr/>
          </p:nvSpPr>
          <p:spPr bwMode="auto">
            <a:xfrm>
              <a:off x="4005956"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1999</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4" name="Text Box 4">
              <a:extLst>
                <a:ext uri="{FF2B5EF4-FFF2-40B4-BE49-F238E27FC236}">
                  <a16:creationId xmlns:a16="http://schemas.microsoft.com/office/drawing/2014/main" id="{E0E550FE-8570-C480-59DC-F12BF6221EFA}"/>
                </a:ext>
              </a:extLst>
            </p:cNvPr>
            <p:cNvSpPr txBox="1">
              <a:spLocks noChangeArrowheads="1"/>
            </p:cNvSpPr>
            <p:nvPr/>
          </p:nvSpPr>
          <p:spPr bwMode="auto">
            <a:xfrm>
              <a:off x="4353690"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5" name="Text Box 4">
              <a:extLst>
                <a:ext uri="{FF2B5EF4-FFF2-40B4-BE49-F238E27FC236}">
                  <a16:creationId xmlns:a16="http://schemas.microsoft.com/office/drawing/2014/main" id="{75EB5050-396D-D0C8-F74F-EC7EA8BE7963}"/>
                </a:ext>
              </a:extLst>
            </p:cNvPr>
            <p:cNvSpPr txBox="1">
              <a:spLocks noChangeArrowheads="1"/>
            </p:cNvSpPr>
            <p:nvPr/>
          </p:nvSpPr>
          <p:spPr bwMode="auto">
            <a:xfrm>
              <a:off x="4701424"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2001</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6" name="Text Box 4">
              <a:extLst>
                <a:ext uri="{FF2B5EF4-FFF2-40B4-BE49-F238E27FC236}">
                  <a16:creationId xmlns:a16="http://schemas.microsoft.com/office/drawing/2014/main" id="{CA5BE359-76B5-B937-974B-D3B5B72F7DDA}"/>
                </a:ext>
              </a:extLst>
            </p:cNvPr>
            <p:cNvSpPr txBox="1">
              <a:spLocks noChangeArrowheads="1"/>
            </p:cNvSpPr>
            <p:nvPr/>
          </p:nvSpPr>
          <p:spPr bwMode="auto">
            <a:xfrm>
              <a:off x="5049158"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2002</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0" name="Text Box 4">
              <a:extLst>
                <a:ext uri="{FF2B5EF4-FFF2-40B4-BE49-F238E27FC236}">
                  <a16:creationId xmlns:a16="http://schemas.microsoft.com/office/drawing/2014/main" id="{34EDD3FA-F5BC-5493-15CF-FE9C43E35FEF}"/>
                </a:ext>
              </a:extLst>
            </p:cNvPr>
            <p:cNvSpPr txBox="1">
              <a:spLocks noChangeArrowheads="1"/>
            </p:cNvSpPr>
            <p:nvPr/>
          </p:nvSpPr>
          <p:spPr bwMode="auto">
            <a:xfrm>
              <a:off x="7483296"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2009</a:t>
              </a:r>
              <a:endParaRPr kumimoji="0" lang="fr-FR"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1" name="Text Box 4">
              <a:extLst>
                <a:ext uri="{FF2B5EF4-FFF2-40B4-BE49-F238E27FC236}">
                  <a16:creationId xmlns:a16="http://schemas.microsoft.com/office/drawing/2014/main" id="{4B95EC5C-77AA-A813-5765-F955CB14795C}"/>
                </a:ext>
              </a:extLst>
            </p:cNvPr>
            <p:cNvSpPr txBox="1">
              <a:spLocks noChangeArrowheads="1"/>
            </p:cNvSpPr>
            <p:nvPr/>
          </p:nvSpPr>
          <p:spPr bwMode="auto">
            <a:xfrm>
              <a:off x="7831030"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2" name="Text Box 4">
              <a:extLst>
                <a:ext uri="{FF2B5EF4-FFF2-40B4-BE49-F238E27FC236}">
                  <a16:creationId xmlns:a16="http://schemas.microsoft.com/office/drawing/2014/main" id="{D4CA42B2-F791-46FA-7127-125B28B5A71C}"/>
                </a:ext>
              </a:extLst>
            </p:cNvPr>
            <p:cNvSpPr txBox="1">
              <a:spLocks noChangeArrowheads="1"/>
            </p:cNvSpPr>
            <p:nvPr/>
          </p:nvSpPr>
          <p:spPr bwMode="auto">
            <a:xfrm>
              <a:off x="8178764"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2011</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3" name="Text Box 4">
              <a:extLst>
                <a:ext uri="{FF2B5EF4-FFF2-40B4-BE49-F238E27FC236}">
                  <a16:creationId xmlns:a16="http://schemas.microsoft.com/office/drawing/2014/main" id="{3B1999D3-4E7B-C0DF-50BF-D11BE77F8E5C}"/>
                </a:ext>
              </a:extLst>
            </p:cNvPr>
            <p:cNvSpPr txBox="1">
              <a:spLocks noChangeArrowheads="1"/>
            </p:cNvSpPr>
            <p:nvPr/>
          </p:nvSpPr>
          <p:spPr bwMode="auto">
            <a:xfrm>
              <a:off x="8526498"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2012</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4" name="Text Box 4">
              <a:extLst>
                <a:ext uri="{FF2B5EF4-FFF2-40B4-BE49-F238E27FC236}">
                  <a16:creationId xmlns:a16="http://schemas.microsoft.com/office/drawing/2014/main" id="{0546B145-F97B-6B33-16E4-CA72979EF11D}"/>
                </a:ext>
              </a:extLst>
            </p:cNvPr>
            <p:cNvSpPr txBox="1">
              <a:spLocks noChangeArrowheads="1"/>
            </p:cNvSpPr>
            <p:nvPr/>
          </p:nvSpPr>
          <p:spPr bwMode="auto">
            <a:xfrm>
              <a:off x="8874232"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2013</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5" name="Text Box 4">
              <a:extLst>
                <a:ext uri="{FF2B5EF4-FFF2-40B4-BE49-F238E27FC236}">
                  <a16:creationId xmlns:a16="http://schemas.microsoft.com/office/drawing/2014/main" id="{8C1DE28B-0E80-D374-389C-934CEE9826FB}"/>
                </a:ext>
              </a:extLst>
            </p:cNvPr>
            <p:cNvSpPr txBox="1">
              <a:spLocks noChangeArrowheads="1"/>
            </p:cNvSpPr>
            <p:nvPr/>
          </p:nvSpPr>
          <p:spPr bwMode="auto">
            <a:xfrm>
              <a:off x="9221966"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2014</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6" name="Text Box 4">
              <a:extLst>
                <a:ext uri="{FF2B5EF4-FFF2-40B4-BE49-F238E27FC236}">
                  <a16:creationId xmlns:a16="http://schemas.microsoft.com/office/drawing/2014/main" id="{302C6F74-B3EF-CB20-0420-A9C3B0EE4F72}"/>
                </a:ext>
              </a:extLst>
            </p:cNvPr>
            <p:cNvSpPr txBox="1">
              <a:spLocks noChangeArrowheads="1"/>
            </p:cNvSpPr>
            <p:nvPr/>
          </p:nvSpPr>
          <p:spPr bwMode="auto">
            <a:xfrm>
              <a:off x="9569700"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2015</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7" name="Text Box 4">
              <a:extLst>
                <a:ext uri="{FF2B5EF4-FFF2-40B4-BE49-F238E27FC236}">
                  <a16:creationId xmlns:a16="http://schemas.microsoft.com/office/drawing/2014/main" id="{D652A247-0F9D-8D92-90B2-F8C07CB152F3}"/>
                </a:ext>
              </a:extLst>
            </p:cNvPr>
            <p:cNvSpPr txBox="1">
              <a:spLocks noChangeArrowheads="1"/>
            </p:cNvSpPr>
            <p:nvPr/>
          </p:nvSpPr>
          <p:spPr bwMode="auto">
            <a:xfrm>
              <a:off x="9917434"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2016</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8" name="Text Box 4">
              <a:extLst>
                <a:ext uri="{FF2B5EF4-FFF2-40B4-BE49-F238E27FC236}">
                  <a16:creationId xmlns:a16="http://schemas.microsoft.com/office/drawing/2014/main" id="{236F7B89-305F-BDEE-46D7-6303622ADA5E}"/>
                </a:ext>
              </a:extLst>
            </p:cNvPr>
            <p:cNvSpPr txBox="1">
              <a:spLocks noChangeArrowheads="1"/>
            </p:cNvSpPr>
            <p:nvPr/>
          </p:nvSpPr>
          <p:spPr bwMode="auto">
            <a:xfrm>
              <a:off x="10265166"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2017</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9" name="Text Box 4">
              <a:extLst>
                <a:ext uri="{FF2B5EF4-FFF2-40B4-BE49-F238E27FC236}">
                  <a16:creationId xmlns:a16="http://schemas.microsoft.com/office/drawing/2014/main" id="{46432151-F6ED-E572-35EE-F46708E720E5}"/>
                </a:ext>
              </a:extLst>
            </p:cNvPr>
            <p:cNvSpPr txBox="1">
              <a:spLocks noChangeArrowheads="1"/>
            </p:cNvSpPr>
            <p:nvPr/>
          </p:nvSpPr>
          <p:spPr bwMode="auto">
            <a:xfrm>
              <a:off x="7135562"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2008</a:t>
              </a:r>
              <a:endParaRPr kumimoji="0" lang="fr-FR"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0" name="Text Box 4">
              <a:extLst>
                <a:ext uri="{FF2B5EF4-FFF2-40B4-BE49-F238E27FC236}">
                  <a16:creationId xmlns:a16="http://schemas.microsoft.com/office/drawing/2014/main" id="{DB940450-688B-BD70-2CAF-C93C8130547B}"/>
                </a:ext>
              </a:extLst>
            </p:cNvPr>
            <p:cNvSpPr txBox="1">
              <a:spLocks noChangeArrowheads="1"/>
            </p:cNvSpPr>
            <p:nvPr/>
          </p:nvSpPr>
          <p:spPr bwMode="auto">
            <a:xfrm>
              <a:off x="6787828"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2007</a:t>
              </a:r>
              <a:endParaRPr kumimoji="0" lang="fr-FR"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1" name="Text Box 4">
              <a:extLst>
                <a:ext uri="{FF2B5EF4-FFF2-40B4-BE49-F238E27FC236}">
                  <a16:creationId xmlns:a16="http://schemas.microsoft.com/office/drawing/2014/main" id="{C8D5E605-7E1D-18F5-6A21-A985F94A960D}"/>
                </a:ext>
              </a:extLst>
            </p:cNvPr>
            <p:cNvSpPr txBox="1">
              <a:spLocks noChangeArrowheads="1"/>
            </p:cNvSpPr>
            <p:nvPr/>
          </p:nvSpPr>
          <p:spPr bwMode="auto">
            <a:xfrm>
              <a:off x="5396892"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2003</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2" name="Text Box 4">
              <a:extLst>
                <a:ext uri="{FF2B5EF4-FFF2-40B4-BE49-F238E27FC236}">
                  <a16:creationId xmlns:a16="http://schemas.microsoft.com/office/drawing/2014/main" id="{3DD2F330-A1AE-5491-6EAE-44A5C73F6C08}"/>
                </a:ext>
              </a:extLst>
            </p:cNvPr>
            <p:cNvSpPr txBox="1">
              <a:spLocks noChangeArrowheads="1"/>
            </p:cNvSpPr>
            <p:nvPr/>
          </p:nvSpPr>
          <p:spPr bwMode="auto">
            <a:xfrm>
              <a:off x="5744626"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2004</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3" name="Text Box 4">
              <a:extLst>
                <a:ext uri="{FF2B5EF4-FFF2-40B4-BE49-F238E27FC236}">
                  <a16:creationId xmlns:a16="http://schemas.microsoft.com/office/drawing/2014/main" id="{71783317-148B-BBE5-9F9E-EF73496A7C1F}"/>
                </a:ext>
              </a:extLst>
            </p:cNvPr>
            <p:cNvSpPr txBox="1">
              <a:spLocks noChangeArrowheads="1"/>
            </p:cNvSpPr>
            <p:nvPr/>
          </p:nvSpPr>
          <p:spPr bwMode="auto">
            <a:xfrm>
              <a:off x="6092360"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2005</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4" name="Text Box 4">
              <a:extLst>
                <a:ext uri="{FF2B5EF4-FFF2-40B4-BE49-F238E27FC236}">
                  <a16:creationId xmlns:a16="http://schemas.microsoft.com/office/drawing/2014/main" id="{1CB1FF37-E0DB-1B33-2A41-7CD1D9373E82}"/>
                </a:ext>
              </a:extLst>
            </p:cNvPr>
            <p:cNvSpPr txBox="1">
              <a:spLocks noChangeArrowheads="1"/>
            </p:cNvSpPr>
            <p:nvPr/>
          </p:nvSpPr>
          <p:spPr bwMode="auto">
            <a:xfrm>
              <a:off x="6440094" y="-386925"/>
              <a:ext cx="79200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2006</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grpSp>
        <p:nvGrpSpPr>
          <p:cNvPr id="102" name="Groupe 101">
            <a:extLst>
              <a:ext uri="{FF2B5EF4-FFF2-40B4-BE49-F238E27FC236}">
                <a16:creationId xmlns:a16="http://schemas.microsoft.com/office/drawing/2014/main" id="{CF9DC4C1-6190-959C-28DE-CEC17BD913E8}"/>
              </a:ext>
            </a:extLst>
          </p:cNvPr>
          <p:cNvGrpSpPr/>
          <p:nvPr/>
        </p:nvGrpSpPr>
        <p:grpSpPr>
          <a:xfrm>
            <a:off x="2605370" y="1724012"/>
            <a:ext cx="8497557" cy="2881347"/>
            <a:chOff x="2605370" y="1724012"/>
            <a:chExt cx="8497557" cy="2881347"/>
          </a:xfrm>
        </p:grpSpPr>
        <p:sp>
          <p:nvSpPr>
            <p:cNvPr id="69" name="Rectangle 68">
              <a:extLst>
                <a:ext uri="{FF2B5EF4-FFF2-40B4-BE49-F238E27FC236}">
                  <a16:creationId xmlns:a16="http://schemas.microsoft.com/office/drawing/2014/main" id="{5BA815A3-FA2E-3FFF-12D6-C82702E8158D}"/>
                </a:ext>
              </a:extLst>
            </p:cNvPr>
            <p:cNvSpPr/>
            <p:nvPr/>
          </p:nvSpPr>
          <p:spPr>
            <a:xfrm>
              <a:off x="2605370"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0" name="Rectangle 69">
              <a:extLst>
                <a:ext uri="{FF2B5EF4-FFF2-40B4-BE49-F238E27FC236}">
                  <a16:creationId xmlns:a16="http://schemas.microsoft.com/office/drawing/2014/main" id="{1E366256-A812-7F7B-35E6-7CE0146ABA7E}"/>
                </a:ext>
              </a:extLst>
            </p:cNvPr>
            <p:cNvSpPr/>
            <p:nvPr/>
          </p:nvSpPr>
          <p:spPr>
            <a:xfrm>
              <a:off x="3667679"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1" name="Rectangle 70">
              <a:extLst>
                <a:ext uri="{FF2B5EF4-FFF2-40B4-BE49-F238E27FC236}">
                  <a16:creationId xmlns:a16="http://schemas.microsoft.com/office/drawing/2014/main" id="{848D9A03-68D3-2009-C2E2-9691B6147FCA}"/>
                </a:ext>
              </a:extLst>
            </p:cNvPr>
            <p:cNvSpPr/>
            <p:nvPr/>
          </p:nvSpPr>
          <p:spPr>
            <a:xfrm>
              <a:off x="6155919"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2" name="Rectangle 71">
              <a:extLst>
                <a:ext uri="{FF2B5EF4-FFF2-40B4-BE49-F238E27FC236}">
                  <a16:creationId xmlns:a16="http://schemas.microsoft.com/office/drawing/2014/main" id="{DC4F4D25-7D21-177A-508F-44D400C21C88}"/>
                </a:ext>
              </a:extLst>
            </p:cNvPr>
            <p:cNvSpPr/>
            <p:nvPr/>
          </p:nvSpPr>
          <p:spPr>
            <a:xfrm>
              <a:off x="7228965" y="4100151"/>
              <a:ext cx="323568" cy="50046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3" name="Rectangle 72">
              <a:extLst>
                <a:ext uri="{FF2B5EF4-FFF2-40B4-BE49-F238E27FC236}">
                  <a16:creationId xmlns:a16="http://schemas.microsoft.com/office/drawing/2014/main" id="{193A8796-183A-32CF-39AA-CDCC86FB54E7}"/>
                </a:ext>
              </a:extLst>
            </p:cNvPr>
            <p:cNvSpPr/>
            <p:nvPr/>
          </p:nvSpPr>
          <p:spPr>
            <a:xfrm>
              <a:off x="6863406"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4" name="Rectangle 73">
              <a:extLst>
                <a:ext uri="{FF2B5EF4-FFF2-40B4-BE49-F238E27FC236}">
                  <a16:creationId xmlns:a16="http://schemas.microsoft.com/office/drawing/2014/main" id="{F91D7944-D3C6-0DE4-EA44-4EFE7EA8AA0B}"/>
                </a:ext>
              </a:extLst>
            </p:cNvPr>
            <p:cNvSpPr/>
            <p:nvPr/>
          </p:nvSpPr>
          <p:spPr>
            <a:xfrm>
              <a:off x="7945231"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5" name="Rectangle 74">
              <a:extLst>
                <a:ext uri="{FF2B5EF4-FFF2-40B4-BE49-F238E27FC236}">
                  <a16:creationId xmlns:a16="http://schemas.microsoft.com/office/drawing/2014/main" id="{0F92002A-C3FE-CEEA-CCF8-652F29208AD4}"/>
                </a:ext>
              </a:extLst>
            </p:cNvPr>
            <p:cNvSpPr/>
            <p:nvPr/>
          </p:nvSpPr>
          <p:spPr>
            <a:xfrm>
              <a:off x="8296904"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4EC98DAA-C0E2-40A6-CE38-BB0196D531F8}"/>
                </a:ext>
              </a:extLst>
            </p:cNvPr>
            <p:cNvSpPr/>
            <p:nvPr/>
          </p:nvSpPr>
          <p:spPr>
            <a:xfrm>
              <a:off x="10779359" y="4100151"/>
              <a:ext cx="323568" cy="50046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47518712-1C1C-4A07-4A2B-303E741D92BA}"/>
                </a:ext>
              </a:extLst>
            </p:cNvPr>
            <p:cNvSpPr/>
            <p:nvPr/>
          </p:nvSpPr>
          <p:spPr>
            <a:xfrm>
              <a:off x="4383339" y="3619501"/>
              <a:ext cx="323568" cy="981116"/>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8" name="Rectangle 77">
              <a:extLst>
                <a:ext uri="{FF2B5EF4-FFF2-40B4-BE49-F238E27FC236}">
                  <a16:creationId xmlns:a16="http://schemas.microsoft.com/office/drawing/2014/main" id="{3CF27E85-B499-6ED1-A9BD-7E0279CDEE11}"/>
                </a:ext>
              </a:extLst>
            </p:cNvPr>
            <p:cNvSpPr/>
            <p:nvPr/>
          </p:nvSpPr>
          <p:spPr>
            <a:xfrm>
              <a:off x="4737082" y="3147060"/>
              <a:ext cx="323568" cy="145355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9" name="Rectangle 78">
              <a:extLst>
                <a:ext uri="{FF2B5EF4-FFF2-40B4-BE49-F238E27FC236}">
                  <a16:creationId xmlns:a16="http://schemas.microsoft.com/office/drawing/2014/main" id="{5D22446F-A24C-C70F-AB41-1CFA5D464F7C}"/>
                </a:ext>
              </a:extLst>
            </p:cNvPr>
            <p:cNvSpPr/>
            <p:nvPr/>
          </p:nvSpPr>
          <p:spPr>
            <a:xfrm>
              <a:off x="5094076" y="3147060"/>
              <a:ext cx="323568" cy="145355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C5BD2B0E-18D2-579A-62BC-47873500BB53}"/>
                </a:ext>
              </a:extLst>
            </p:cNvPr>
            <p:cNvSpPr/>
            <p:nvPr/>
          </p:nvSpPr>
          <p:spPr>
            <a:xfrm>
              <a:off x="6511661" y="3619501"/>
              <a:ext cx="323568" cy="981116"/>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815F8D89-9218-2D34-4A53-29D3A2CBEF8F}"/>
                </a:ext>
              </a:extLst>
            </p:cNvPr>
            <p:cNvSpPr/>
            <p:nvPr/>
          </p:nvSpPr>
          <p:spPr>
            <a:xfrm>
              <a:off x="5445182" y="3619501"/>
              <a:ext cx="323568" cy="981116"/>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2" name="Rectangle 81">
              <a:extLst>
                <a:ext uri="{FF2B5EF4-FFF2-40B4-BE49-F238E27FC236}">
                  <a16:creationId xmlns:a16="http://schemas.microsoft.com/office/drawing/2014/main" id="{D7E1F699-E088-2D74-47B8-D478139CD23F}"/>
                </a:ext>
              </a:extLst>
            </p:cNvPr>
            <p:cNvSpPr/>
            <p:nvPr/>
          </p:nvSpPr>
          <p:spPr>
            <a:xfrm>
              <a:off x="7594524" y="3619501"/>
              <a:ext cx="323568" cy="981116"/>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3" name="Rectangle 82">
              <a:extLst>
                <a:ext uri="{FF2B5EF4-FFF2-40B4-BE49-F238E27FC236}">
                  <a16:creationId xmlns:a16="http://schemas.microsoft.com/office/drawing/2014/main" id="{786AEA15-4E76-1C7A-7FA5-E19DEC737B5E}"/>
                </a:ext>
              </a:extLst>
            </p:cNvPr>
            <p:cNvSpPr/>
            <p:nvPr/>
          </p:nvSpPr>
          <p:spPr>
            <a:xfrm>
              <a:off x="8653614" y="3619501"/>
              <a:ext cx="323568" cy="981116"/>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4" name="Rectangle 83">
              <a:extLst>
                <a:ext uri="{FF2B5EF4-FFF2-40B4-BE49-F238E27FC236}">
                  <a16:creationId xmlns:a16="http://schemas.microsoft.com/office/drawing/2014/main" id="{173BB2B4-4DDF-9DBA-D144-140149121BB6}"/>
                </a:ext>
              </a:extLst>
            </p:cNvPr>
            <p:cNvSpPr/>
            <p:nvPr/>
          </p:nvSpPr>
          <p:spPr>
            <a:xfrm>
              <a:off x="9363675" y="3619501"/>
              <a:ext cx="323568" cy="981116"/>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5" name="Rectangle 84">
              <a:extLst>
                <a:ext uri="{FF2B5EF4-FFF2-40B4-BE49-F238E27FC236}">
                  <a16:creationId xmlns:a16="http://schemas.microsoft.com/office/drawing/2014/main" id="{92B7278B-AE81-86BD-CD87-C9334EB1886A}"/>
                </a:ext>
              </a:extLst>
            </p:cNvPr>
            <p:cNvSpPr/>
            <p:nvPr/>
          </p:nvSpPr>
          <p:spPr>
            <a:xfrm>
              <a:off x="10078263" y="4100151"/>
              <a:ext cx="323568" cy="50046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6" name="Rectangle 85">
              <a:extLst>
                <a:ext uri="{FF2B5EF4-FFF2-40B4-BE49-F238E27FC236}">
                  <a16:creationId xmlns:a16="http://schemas.microsoft.com/office/drawing/2014/main" id="{5C0F8DF9-7EA8-AD63-C5FE-5FA2E1BDF550}"/>
                </a:ext>
              </a:extLst>
            </p:cNvPr>
            <p:cNvSpPr/>
            <p:nvPr/>
          </p:nvSpPr>
          <p:spPr>
            <a:xfrm>
              <a:off x="4383339" y="3147059"/>
              <a:ext cx="323568" cy="47244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7" name="Rectangle 86">
              <a:extLst>
                <a:ext uri="{FF2B5EF4-FFF2-40B4-BE49-F238E27FC236}">
                  <a16:creationId xmlns:a16="http://schemas.microsoft.com/office/drawing/2014/main" id="{07DA90A3-47A2-2746-5AA8-082E9BB83B56}"/>
                </a:ext>
              </a:extLst>
            </p:cNvPr>
            <p:cNvSpPr/>
            <p:nvPr/>
          </p:nvSpPr>
          <p:spPr>
            <a:xfrm>
              <a:off x="5094076" y="2196540"/>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8" name="Rectangle 87">
              <a:extLst>
                <a:ext uri="{FF2B5EF4-FFF2-40B4-BE49-F238E27FC236}">
                  <a16:creationId xmlns:a16="http://schemas.microsoft.com/office/drawing/2014/main" id="{EC979972-D34C-954A-4A1D-51510B24DF34}"/>
                </a:ext>
              </a:extLst>
            </p:cNvPr>
            <p:cNvSpPr/>
            <p:nvPr/>
          </p:nvSpPr>
          <p:spPr>
            <a:xfrm>
              <a:off x="5445182" y="2668841"/>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2A549B48-7F69-593A-AD26-065FCAD17B66}"/>
                </a:ext>
              </a:extLst>
            </p:cNvPr>
            <p:cNvSpPr/>
            <p:nvPr/>
          </p:nvSpPr>
          <p:spPr>
            <a:xfrm>
              <a:off x="6509046" y="2668841"/>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0" name="Rectangle 89">
              <a:extLst>
                <a:ext uri="{FF2B5EF4-FFF2-40B4-BE49-F238E27FC236}">
                  <a16:creationId xmlns:a16="http://schemas.microsoft.com/office/drawing/2014/main" id="{5F5B8706-42FE-0086-EDE5-AAE37906B78D}"/>
                </a:ext>
              </a:extLst>
            </p:cNvPr>
            <p:cNvSpPr/>
            <p:nvPr/>
          </p:nvSpPr>
          <p:spPr>
            <a:xfrm>
              <a:off x="6863406" y="3154203"/>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1" name="Rectangle 90">
              <a:extLst>
                <a:ext uri="{FF2B5EF4-FFF2-40B4-BE49-F238E27FC236}">
                  <a16:creationId xmlns:a16="http://schemas.microsoft.com/office/drawing/2014/main" id="{58E50BE3-2D28-030F-2FA0-E1CA806748CE}"/>
                </a:ext>
              </a:extLst>
            </p:cNvPr>
            <p:cNvSpPr/>
            <p:nvPr/>
          </p:nvSpPr>
          <p:spPr>
            <a:xfrm>
              <a:off x="8299631" y="3154203"/>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AE0576-F0BB-D6B9-F36F-EDFE8B220485}"/>
                </a:ext>
              </a:extLst>
            </p:cNvPr>
            <p:cNvSpPr/>
            <p:nvPr/>
          </p:nvSpPr>
          <p:spPr>
            <a:xfrm>
              <a:off x="10079560" y="3154203"/>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3" name="Rectangle 92">
              <a:extLst>
                <a:ext uri="{FF2B5EF4-FFF2-40B4-BE49-F238E27FC236}">
                  <a16:creationId xmlns:a16="http://schemas.microsoft.com/office/drawing/2014/main" id="{EF19E25E-BACC-6A51-7300-963C016E6054}"/>
                </a:ext>
              </a:extLst>
            </p:cNvPr>
            <p:cNvSpPr/>
            <p:nvPr/>
          </p:nvSpPr>
          <p:spPr>
            <a:xfrm>
              <a:off x="9013366" y="3649503"/>
              <a:ext cx="323568" cy="955856"/>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4" name="Rectangle 93">
              <a:extLst>
                <a:ext uri="{FF2B5EF4-FFF2-40B4-BE49-F238E27FC236}">
                  <a16:creationId xmlns:a16="http://schemas.microsoft.com/office/drawing/2014/main" id="{E3B90B2E-1635-E1D2-2F6B-1EA7F6BA1401}"/>
                </a:ext>
              </a:extLst>
            </p:cNvPr>
            <p:cNvSpPr/>
            <p:nvPr/>
          </p:nvSpPr>
          <p:spPr>
            <a:xfrm>
              <a:off x="9714602" y="4100151"/>
              <a:ext cx="323568" cy="505208"/>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5" name="Rectangle 94">
              <a:extLst>
                <a:ext uri="{FF2B5EF4-FFF2-40B4-BE49-F238E27FC236}">
                  <a16:creationId xmlns:a16="http://schemas.microsoft.com/office/drawing/2014/main" id="{95910DB5-FC5D-08B6-C2CA-69C7315CB3E0}"/>
                </a:ext>
              </a:extLst>
            </p:cNvPr>
            <p:cNvSpPr/>
            <p:nvPr/>
          </p:nvSpPr>
          <p:spPr>
            <a:xfrm>
              <a:off x="10427604" y="2685426"/>
              <a:ext cx="323568" cy="190614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6" name="Rectangle 95">
              <a:extLst>
                <a:ext uri="{FF2B5EF4-FFF2-40B4-BE49-F238E27FC236}">
                  <a16:creationId xmlns:a16="http://schemas.microsoft.com/office/drawing/2014/main" id="{69D3D4D7-0028-A22F-36E6-1AFE5AAC689B}"/>
                </a:ext>
              </a:extLst>
            </p:cNvPr>
            <p:cNvSpPr/>
            <p:nvPr/>
          </p:nvSpPr>
          <p:spPr>
            <a:xfrm>
              <a:off x="9363675" y="1724012"/>
              <a:ext cx="323568" cy="190614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0" name="Rectangle 99">
              <a:extLst>
                <a:ext uri="{FF2B5EF4-FFF2-40B4-BE49-F238E27FC236}">
                  <a16:creationId xmlns:a16="http://schemas.microsoft.com/office/drawing/2014/main" id="{A1C6A343-9519-121B-FA85-4AB956F770EC}"/>
                </a:ext>
              </a:extLst>
            </p:cNvPr>
            <p:cNvSpPr/>
            <p:nvPr/>
          </p:nvSpPr>
          <p:spPr>
            <a:xfrm>
              <a:off x="7941999" y="2668841"/>
              <a:ext cx="323568" cy="143131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1" name="Rectangle 100">
              <a:extLst>
                <a:ext uri="{FF2B5EF4-FFF2-40B4-BE49-F238E27FC236}">
                  <a16:creationId xmlns:a16="http://schemas.microsoft.com/office/drawing/2014/main" id="{BEE15BAF-3F16-B448-A6AA-2EB9502A1D01}"/>
                </a:ext>
              </a:extLst>
            </p:cNvPr>
            <p:cNvSpPr/>
            <p:nvPr/>
          </p:nvSpPr>
          <p:spPr>
            <a:xfrm>
              <a:off x="7594599" y="3154203"/>
              <a:ext cx="323568" cy="4953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105" name="Groupe 104">
            <a:extLst>
              <a:ext uri="{FF2B5EF4-FFF2-40B4-BE49-F238E27FC236}">
                <a16:creationId xmlns:a16="http://schemas.microsoft.com/office/drawing/2014/main" id="{9A70F70E-9498-2542-FADE-CE9408A16FB2}"/>
              </a:ext>
            </a:extLst>
          </p:cNvPr>
          <p:cNvGrpSpPr/>
          <p:nvPr/>
        </p:nvGrpSpPr>
        <p:grpSpPr>
          <a:xfrm>
            <a:off x="4755348" y="5519341"/>
            <a:ext cx="4145931" cy="336631"/>
            <a:chOff x="4755348" y="5519341"/>
            <a:chExt cx="4145931" cy="336631"/>
          </a:xfrm>
        </p:grpSpPr>
        <p:sp>
          <p:nvSpPr>
            <p:cNvPr id="8" name="ZoneTexte 7">
              <a:extLst>
                <a:ext uri="{FF2B5EF4-FFF2-40B4-BE49-F238E27FC236}">
                  <a16:creationId xmlns:a16="http://schemas.microsoft.com/office/drawing/2014/main" id="{8F99D9D7-2B31-0B0F-C829-B956D742BA4B}"/>
                </a:ext>
              </a:extLst>
            </p:cNvPr>
            <p:cNvSpPr txBox="1"/>
            <p:nvPr/>
          </p:nvSpPr>
          <p:spPr>
            <a:xfrm>
              <a:off x="4904522" y="5519341"/>
              <a:ext cx="1883001" cy="336631"/>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Community </a:t>
              </a:r>
            </a:p>
          </p:txBody>
        </p:sp>
        <p:sp>
          <p:nvSpPr>
            <p:cNvPr id="49" name="ZoneTexte 48">
              <a:extLst>
                <a:ext uri="{FF2B5EF4-FFF2-40B4-BE49-F238E27FC236}">
                  <a16:creationId xmlns:a16="http://schemas.microsoft.com/office/drawing/2014/main" id="{C5769788-6108-DA2D-E420-43227005E9BB}"/>
                </a:ext>
              </a:extLst>
            </p:cNvPr>
            <p:cNvSpPr txBox="1"/>
            <p:nvPr/>
          </p:nvSpPr>
          <p:spPr>
            <a:xfrm>
              <a:off x="7018278" y="5519341"/>
              <a:ext cx="1883001" cy="336631"/>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Hospital</a:t>
              </a:r>
            </a:p>
          </p:txBody>
        </p:sp>
        <p:sp>
          <p:nvSpPr>
            <p:cNvPr id="103" name="Rectangle 102">
              <a:extLst>
                <a:ext uri="{FF2B5EF4-FFF2-40B4-BE49-F238E27FC236}">
                  <a16:creationId xmlns:a16="http://schemas.microsoft.com/office/drawing/2014/main" id="{7F265A31-9FF0-2457-5432-71CFA165D5D0}"/>
                </a:ext>
              </a:extLst>
            </p:cNvPr>
            <p:cNvSpPr/>
            <p:nvPr/>
          </p:nvSpPr>
          <p:spPr>
            <a:xfrm rot="5400000">
              <a:off x="4747908" y="5625284"/>
              <a:ext cx="163419" cy="148539"/>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4" name="Rectangle 103">
              <a:extLst>
                <a:ext uri="{FF2B5EF4-FFF2-40B4-BE49-F238E27FC236}">
                  <a16:creationId xmlns:a16="http://schemas.microsoft.com/office/drawing/2014/main" id="{010627F9-4884-FB6D-20B6-748836DA9179}"/>
                </a:ext>
              </a:extLst>
            </p:cNvPr>
            <p:cNvSpPr/>
            <p:nvPr/>
          </p:nvSpPr>
          <p:spPr>
            <a:xfrm rot="5400000">
              <a:off x="6856671" y="5624578"/>
              <a:ext cx="163416" cy="149947"/>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108" name="Text Box 4">
            <a:extLst>
              <a:ext uri="{FF2B5EF4-FFF2-40B4-BE49-F238E27FC236}">
                <a16:creationId xmlns:a16="http://schemas.microsoft.com/office/drawing/2014/main" id="{B0137D9F-EAFA-73E3-90DE-023703C83093}"/>
              </a:ext>
            </a:extLst>
          </p:cNvPr>
          <p:cNvSpPr txBox="1">
            <a:spLocks noChangeArrowheads="1"/>
          </p:cNvSpPr>
          <p:nvPr/>
        </p:nvSpPr>
        <p:spPr bwMode="auto">
          <a:xfrm>
            <a:off x="5412558" y="5017161"/>
            <a:ext cx="1981109" cy="30610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400" b="0" i="0" u="none" strike="noStrike" kern="1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Year</a:t>
            </a:r>
          </a:p>
        </p:txBody>
      </p:sp>
    </p:spTree>
    <p:extLst>
      <p:ext uri="{BB962C8B-B14F-4D97-AF65-F5344CB8AC3E}">
        <p14:creationId xmlns:p14="http://schemas.microsoft.com/office/powerpoint/2010/main" val="3804008457"/>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0D368B86-7917-47E4-C337-0D402CD9F320}"/>
              </a:ext>
            </a:extLst>
          </p:cNvPr>
          <p:cNvSpPr>
            <a:spLocks noGrp="1"/>
          </p:cNvSpPr>
          <p:nvPr>
            <p:ph type="body" sz="quarter" idx="15"/>
          </p:nvPr>
        </p:nvSpPr>
        <p:spPr>
          <a:xfrm>
            <a:off x="960194" y="1395361"/>
            <a:ext cx="11104989" cy="3821618"/>
          </a:xfrm>
        </p:spPr>
        <p:txBody>
          <a:bodyPr/>
          <a:lstStyle/>
          <a:p>
            <a:r>
              <a:rPr lang="en-US" sz="2000" dirty="0"/>
              <a:t>Clusters of hospital-associated cutaneous mucormycosis have been associated with:</a:t>
            </a:r>
          </a:p>
          <a:p>
            <a:pPr lvl="1"/>
            <a:r>
              <a:rPr lang="en-US" sz="1800" dirty="0"/>
              <a:t>Tongue depressors</a:t>
            </a:r>
          </a:p>
          <a:p>
            <a:pPr lvl="1"/>
            <a:r>
              <a:rPr lang="en-US" sz="1800" dirty="0"/>
              <a:t>Adhesive bandages</a:t>
            </a:r>
          </a:p>
          <a:p>
            <a:pPr lvl="1"/>
            <a:r>
              <a:rPr lang="en-US" sz="1800" dirty="0"/>
              <a:t>Hospital linens</a:t>
            </a:r>
          </a:p>
          <a:p>
            <a:pPr>
              <a:spcBef>
                <a:spcPts val="2400"/>
              </a:spcBef>
            </a:pPr>
            <a:r>
              <a:rPr lang="en-US" sz="2000" dirty="0"/>
              <a:t>Clusters of hospital-associated pulmonary mucormycosis have been associated with:</a:t>
            </a:r>
          </a:p>
          <a:p>
            <a:pPr lvl="1"/>
            <a:r>
              <a:rPr lang="en-US" sz="1800" dirty="0"/>
              <a:t>Hospital construction</a:t>
            </a:r>
          </a:p>
          <a:p>
            <a:endParaRPr lang="fr-FR" dirty="0"/>
          </a:p>
        </p:txBody>
      </p:sp>
      <p:sp>
        <p:nvSpPr>
          <p:cNvPr id="4" name="Titre 3">
            <a:extLst>
              <a:ext uri="{FF2B5EF4-FFF2-40B4-BE49-F238E27FC236}">
                <a16:creationId xmlns:a16="http://schemas.microsoft.com/office/drawing/2014/main" id="{8EEF69E9-A67D-078E-E2E3-2B320832ED79}"/>
              </a:ext>
            </a:extLst>
          </p:cNvPr>
          <p:cNvSpPr>
            <a:spLocks noGrp="1"/>
          </p:cNvSpPr>
          <p:nvPr>
            <p:ph type="title"/>
          </p:nvPr>
        </p:nvSpPr>
        <p:spPr>
          <a:xfrm>
            <a:off x="960194" y="7750"/>
            <a:ext cx="11104990" cy="719166"/>
          </a:xfrm>
        </p:spPr>
        <p:txBody>
          <a:bodyPr/>
          <a:lstStyle/>
          <a:p>
            <a:r>
              <a:rPr lang="en-GB"/>
              <a:t>Investigation into a cluster of mucormycosis cases - Chicago, Illinois</a:t>
            </a:r>
            <a:endParaRPr lang="fr-FR"/>
          </a:p>
        </p:txBody>
      </p:sp>
      <p:sp>
        <p:nvSpPr>
          <p:cNvPr id="12" name="Espace réservé du contenu 16">
            <a:extLst>
              <a:ext uri="{FF2B5EF4-FFF2-40B4-BE49-F238E27FC236}">
                <a16:creationId xmlns:a16="http://schemas.microsoft.com/office/drawing/2014/main" id="{0CA738F4-1BD1-F795-C1D5-B0FB762F0B24}"/>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Tom CHILLER et al., ECCMID</a:t>
            </a:r>
            <a:r>
              <a:rPr lang="fr-FR" baseline="30000" dirty="0">
                <a:latin typeface="Arial Narrow" panose="020B0606020202030204" pitchFamily="34" charset="0"/>
              </a:rPr>
              <a:t>®</a:t>
            </a:r>
            <a:r>
              <a:rPr lang="fr-FR" dirty="0"/>
              <a:t> 2024, Session#SY176</a:t>
            </a:r>
          </a:p>
        </p:txBody>
      </p:sp>
      <p:sp>
        <p:nvSpPr>
          <p:cNvPr id="14" name="ZoneTexte 13">
            <a:extLst>
              <a:ext uri="{FF2B5EF4-FFF2-40B4-BE49-F238E27FC236}">
                <a16:creationId xmlns:a16="http://schemas.microsoft.com/office/drawing/2014/main" id="{CA9067C7-1320-5999-F715-63B844327592}"/>
              </a:ext>
            </a:extLst>
          </p:cNvPr>
          <p:cNvSpPr txBox="1"/>
          <p:nvPr/>
        </p:nvSpPr>
        <p:spPr>
          <a:xfrm>
            <a:off x="1413456" y="977959"/>
            <a:ext cx="609814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GB" sz="1800" b="0" i="0" u="none" strike="noStrike" kern="12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mn-cs"/>
              </a:rPr>
            </a:br>
            <a:endParaRPr kumimoji="0" lang="fr-FR" sz="1800" b="0" i="0" u="none" strike="noStrike" kern="1200" cap="none" spc="0" normalizeH="0" baseline="0" noProof="0" dirty="0">
              <a:ln>
                <a:noFill/>
              </a:ln>
              <a:solidFill>
                <a:srgbClr val="5E247C"/>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06696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ce réservé du texte 8">
            <a:extLst>
              <a:ext uri="{FF2B5EF4-FFF2-40B4-BE49-F238E27FC236}">
                <a16:creationId xmlns:a16="http://schemas.microsoft.com/office/drawing/2014/main" id="{47B407D6-79BB-9BFB-8A74-F56B89043E01}"/>
              </a:ext>
            </a:extLst>
          </p:cNvPr>
          <p:cNvSpPr>
            <a:spLocks noGrp="1"/>
          </p:cNvSpPr>
          <p:nvPr>
            <p:ph type="body" sz="quarter" idx="19"/>
          </p:nvPr>
        </p:nvSpPr>
        <p:spPr>
          <a:xfrm>
            <a:off x="960193" y="5807676"/>
            <a:ext cx="11104990" cy="380176"/>
          </a:xfrm>
        </p:spPr>
        <p:txBody>
          <a:bodyPr/>
          <a:lstStyle/>
          <a:p>
            <a:r>
              <a:rPr lang="en-GB"/>
              <a:t>DePauw 2008 MSG/EORTC revised invasive fungal disease definitions. Clin Infec Dis.</a:t>
            </a:r>
            <a:endParaRPr lang="fr-FR"/>
          </a:p>
        </p:txBody>
      </p:sp>
      <p:sp>
        <p:nvSpPr>
          <p:cNvPr id="3" name="Titre 2">
            <a:extLst>
              <a:ext uri="{FF2B5EF4-FFF2-40B4-BE49-F238E27FC236}">
                <a16:creationId xmlns:a16="http://schemas.microsoft.com/office/drawing/2014/main" id="{F39E0CAD-4093-8D58-1B82-6AE08D189147}"/>
              </a:ext>
            </a:extLst>
          </p:cNvPr>
          <p:cNvSpPr>
            <a:spLocks noGrp="1"/>
          </p:cNvSpPr>
          <p:nvPr>
            <p:ph type="title"/>
          </p:nvPr>
        </p:nvSpPr>
        <p:spPr>
          <a:xfrm>
            <a:off x="960194" y="7750"/>
            <a:ext cx="11104990" cy="719166"/>
          </a:xfrm>
        </p:spPr>
        <p:txBody>
          <a:bodyPr/>
          <a:lstStyle/>
          <a:p>
            <a:r>
              <a:rPr lang="en-GB"/>
              <a:t>Mold infection case definitions can be challenging</a:t>
            </a:r>
            <a:endParaRPr lang="fr-FR"/>
          </a:p>
        </p:txBody>
      </p:sp>
      <p:sp>
        <p:nvSpPr>
          <p:cNvPr id="8" name="Espace réservé du texte 7">
            <a:extLst>
              <a:ext uri="{FF2B5EF4-FFF2-40B4-BE49-F238E27FC236}">
                <a16:creationId xmlns:a16="http://schemas.microsoft.com/office/drawing/2014/main" id="{5237CD5E-905F-0326-2C38-9C11646ABE24}"/>
              </a:ext>
            </a:extLst>
          </p:cNvPr>
          <p:cNvSpPr>
            <a:spLocks noGrp="1"/>
          </p:cNvSpPr>
          <p:nvPr>
            <p:ph type="body" sz="quarter" idx="18"/>
          </p:nvPr>
        </p:nvSpPr>
        <p:spPr>
          <a:xfrm>
            <a:off x="960194" y="763588"/>
            <a:ext cx="10464800" cy="582612"/>
          </a:xfrm>
        </p:spPr>
        <p:txBody>
          <a:bodyPr/>
          <a:lstStyle/>
          <a:p>
            <a:r>
              <a:rPr lang="en-GB" dirty="0"/>
              <a:t>Criteria for proven invasive fungal disease except for endemic mycoses.</a:t>
            </a:r>
            <a:endParaRPr lang="fr-FR" dirty="0"/>
          </a:p>
        </p:txBody>
      </p:sp>
      <p:graphicFrame>
        <p:nvGraphicFramePr>
          <p:cNvPr id="13" name="Tableau 12">
            <a:extLst>
              <a:ext uri="{FF2B5EF4-FFF2-40B4-BE49-F238E27FC236}">
                <a16:creationId xmlns:a16="http://schemas.microsoft.com/office/drawing/2014/main" id="{B6A29A5D-6D23-E227-F79A-7E8833134F4C}"/>
              </a:ext>
            </a:extLst>
          </p:cNvPr>
          <p:cNvGraphicFramePr>
            <a:graphicFrameLocks noGrp="1"/>
          </p:cNvGraphicFramePr>
          <p:nvPr/>
        </p:nvGraphicFramePr>
        <p:xfrm>
          <a:off x="1600200" y="1382713"/>
          <a:ext cx="10038087" cy="4179892"/>
        </p:xfrm>
        <a:graphic>
          <a:graphicData uri="http://schemas.openxmlformats.org/drawingml/2006/table">
            <a:tbl>
              <a:tblPr firstRow="1" bandRow="1">
                <a:tableStyleId>{EB9631B5-78F2-41C9-869B-9F39066F8104}</a:tableStyleId>
              </a:tblPr>
              <a:tblGrid>
                <a:gridCol w="3522087">
                  <a:extLst>
                    <a:ext uri="{9D8B030D-6E8A-4147-A177-3AD203B41FA5}">
                      <a16:colId xmlns:a16="http://schemas.microsoft.com/office/drawing/2014/main" val="3886821447"/>
                    </a:ext>
                  </a:extLst>
                </a:gridCol>
                <a:gridCol w="6516000">
                  <a:extLst>
                    <a:ext uri="{9D8B030D-6E8A-4147-A177-3AD203B41FA5}">
                      <a16:colId xmlns:a16="http://schemas.microsoft.com/office/drawing/2014/main" val="878927210"/>
                    </a:ext>
                  </a:extLst>
                </a:gridCol>
              </a:tblGrid>
              <a:tr h="592990">
                <a:tc>
                  <a:txBody>
                    <a:bodyPr/>
                    <a:lstStyle/>
                    <a:p>
                      <a:pPr marL="72000">
                        <a:lnSpc>
                          <a:spcPct val="107000"/>
                        </a:lnSpc>
                        <a:spcAft>
                          <a:spcPts val="800"/>
                        </a:spcAft>
                      </a:pPr>
                      <a:r>
                        <a:rPr lang="fr-FR" sz="1400" kern="0" dirty="0" err="1">
                          <a:effectLst/>
                          <a:latin typeface="Arial" panose="020B0604020202020204" pitchFamily="34" charset="0"/>
                          <a:cs typeface="Arial" panose="020B0604020202020204" pitchFamily="34" charset="0"/>
                        </a:rPr>
                        <a:t>Analysis</a:t>
                      </a:r>
                      <a:r>
                        <a:rPr lang="fr-FR" sz="1400" kern="0" dirty="0">
                          <a:effectLst/>
                          <a:latin typeface="Arial" panose="020B0604020202020204" pitchFamily="34" charset="0"/>
                          <a:cs typeface="Arial" panose="020B0604020202020204" pitchFamily="34" charset="0"/>
                        </a:rPr>
                        <a:t> and </a:t>
                      </a:r>
                      <a:r>
                        <a:rPr lang="fr-FR" sz="1400" kern="0" dirty="0" err="1">
                          <a:effectLst/>
                          <a:latin typeface="Arial" panose="020B0604020202020204" pitchFamily="34" charset="0"/>
                          <a:cs typeface="Arial" panose="020B0604020202020204" pitchFamily="34" charset="0"/>
                        </a:rPr>
                        <a:t>specimen</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Molds</a:t>
                      </a:r>
                      <a:endParaRPr lang="fr-FR" sz="1400" kern="100" baseline="300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56327333"/>
                  </a:ext>
                </a:extLst>
              </a:tr>
              <a:tr h="1057154">
                <a:tc>
                  <a:txBody>
                    <a:bodyPr/>
                    <a:lstStyle/>
                    <a:p>
                      <a:pPr marL="72000">
                        <a:lnSpc>
                          <a:spcPct val="107000"/>
                        </a:lnSpc>
                        <a:spcAft>
                          <a:spcPts val="800"/>
                        </a:spcAft>
                      </a:pPr>
                      <a:r>
                        <a:rPr lang="fr-FR" sz="1400" kern="0" dirty="0" err="1">
                          <a:effectLst/>
                          <a:latin typeface="Arial" panose="020B0604020202020204" pitchFamily="34" charset="0"/>
                          <a:cs typeface="Arial" panose="020B0604020202020204" pitchFamily="34" charset="0"/>
                        </a:rPr>
                        <a:t>Microscopic</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analysis</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sterile</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material</a:t>
                      </a:r>
                      <a:r>
                        <a:rPr lang="fr-FR" sz="1400" kern="0" dirty="0">
                          <a:effectLst/>
                          <a:latin typeface="Arial" panose="020B0604020202020204" pitchFamily="34"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9525"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nSpc>
                          <a:spcPct val="107000"/>
                        </a:lnSpc>
                        <a:spcAft>
                          <a:spcPts val="800"/>
                        </a:spcAft>
                      </a:pPr>
                      <a:r>
                        <a:rPr lang="en-GB" sz="1400" kern="0" dirty="0">
                          <a:effectLst/>
                          <a:latin typeface="Arial" panose="020B0604020202020204" pitchFamily="34" charset="0"/>
                          <a:cs typeface="Arial" panose="020B0604020202020204" pitchFamily="34" charset="0"/>
                        </a:rPr>
                        <a:t>Histopathologic, cytopathologic, or direct microscopic examination of a specimen obtained by needle aspiration or biopsy in which hyphae or melanized yeast-like forms are seen accompanied by evidence of associated tissue damage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9525" cap="flat" cmpd="sng" algn="ctr">
                      <a:solidFill>
                        <a:schemeClr val="bg1">
                          <a:lumMod val="75000"/>
                        </a:schemeClr>
                      </a:solidFill>
                      <a:prstDash val="solid"/>
                      <a:round/>
                      <a:headEnd type="none" w="med" len="med"/>
                      <a:tailEnd type="none" w="med" len="med"/>
                    </a:lnT>
                    <a:lnB>
                      <a:noFill/>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204115554"/>
                  </a:ext>
                </a:extLst>
              </a:tr>
              <a:tr h="395326">
                <a:tc>
                  <a:txBody>
                    <a:bodyPr/>
                    <a:lstStyle/>
                    <a:p>
                      <a:pPr marL="72000">
                        <a:lnSpc>
                          <a:spcPct val="107000"/>
                        </a:lnSpc>
                        <a:spcAft>
                          <a:spcPts val="800"/>
                        </a:spcAft>
                      </a:pPr>
                      <a:r>
                        <a:rPr lang="fr-FR" sz="1400" kern="0" dirty="0">
                          <a:effectLst/>
                          <a:latin typeface="Arial" panose="020B0604020202020204" pitchFamily="34" charset="0"/>
                          <a:cs typeface="Arial" panose="020B0604020202020204" pitchFamily="34" charset="0"/>
                        </a:rPr>
                        <a:t>Culture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fr-FR" sz="1400" kern="0">
                          <a:effectLst/>
                          <a:latin typeface="Arial" panose="020B0604020202020204" pitchFamily="34" charset="0"/>
                          <a:cs typeface="Arial" panose="020B0604020202020204" pitchFamily="34" charset="0"/>
                        </a:rPr>
                        <a:t> </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76268001"/>
                  </a:ext>
                </a:extLst>
              </a:tr>
              <a:tr h="1234422">
                <a:tc>
                  <a:txBody>
                    <a:bodyPr/>
                    <a:lstStyle/>
                    <a:p>
                      <a:pPr marL="216000">
                        <a:lnSpc>
                          <a:spcPct val="107000"/>
                        </a:lnSpc>
                        <a:spcAft>
                          <a:spcPts val="800"/>
                        </a:spcAft>
                      </a:pP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Sterile</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material</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a:noFill/>
                    </a:lnL>
                    <a:lnR>
                      <a:noFill/>
                    </a:lnR>
                    <a:lnT>
                      <a:noFill/>
                    </a:lnT>
                    <a:lnB>
                      <a:noFill/>
                    </a:lnB>
                    <a:lnTlToBr w="12700" cmpd="sng">
                      <a:noFill/>
                      <a:prstDash val="solid"/>
                    </a:lnTlToBr>
                    <a:lnBlToTr w="12700" cmpd="sng">
                      <a:noFill/>
                      <a:prstDash val="solid"/>
                    </a:lnBlToTr>
                    <a:solidFill>
                      <a:schemeClr val="bg1"/>
                    </a:solidFill>
                  </a:tcPr>
                </a:tc>
                <a:tc>
                  <a:txBody>
                    <a:bodyPr/>
                    <a:lstStyle/>
                    <a:p>
                      <a:pPr>
                        <a:lnSpc>
                          <a:spcPct val="107000"/>
                        </a:lnSpc>
                        <a:spcAft>
                          <a:spcPts val="800"/>
                        </a:spcAft>
                      </a:pPr>
                      <a:r>
                        <a:rPr lang="en-GB" sz="1400" kern="0" dirty="0">
                          <a:effectLst/>
                          <a:latin typeface="Arial" panose="020B0604020202020204" pitchFamily="34" charset="0"/>
                          <a:cs typeface="Arial" panose="020B0604020202020204" pitchFamily="34" charset="0"/>
                        </a:rPr>
                        <a:t>Recovery of a </a:t>
                      </a:r>
                      <a:r>
                        <a:rPr lang="en-GB" sz="1400" kern="0" dirty="0" err="1">
                          <a:effectLst/>
                          <a:latin typeface="Arial" panose="020B0604020202020204" pitchFamily="34" charset="0"/>
                          <a:cs typeface="Arial" panose="020B0604020202020204" pitchFamily="34" charset="0"/>
                        </a:rPr>
                        <a:t>mold</a:t>
                      </a:r>
                      <a:r>
                        <a:rPr lang="en-GB" sz="1400" kern="0" dirty="0">
                          <a:effectLst/>
                          <a:latin typeface="Arial" panose="020B0604020202020204" pitchFamily="34" charset="0"/>
                          <a:cs typeface="Arial" panose="020B0604020202020204" pitchFamily="34" charset="0"/>
                        </a:rPr>
                        <a:t> or "black yeast" by culture of a specimen obtained by a sterile procedure from a normally sterile and clinically or radiologically abnormal site consistent with an infectious disease process, excluding bronchoalveolar lavage fluid, a cranial sinus cavity specimen, and urine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lnL>
                      <a:noFill/>
                    </a:lnL>
                    <a:lnR>
                      <a:noFill/>
                    </a:lnR>
                    <a:lnT>
                      <a:noFill/>
                    </a:lnT>
                    <a:lnB>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09118201"/>
                  </a:ext>
                </a:extLst>
              </a:tr>
              <a:tr h="900000">
                <a:tc>
                  <a:txBody>
                    <a:bodyPr/>
                    <a:lstStyle/>
                    <a:p>
                      <a:pPr marL="216000">
                        <a:lnSpc>
                          <a:spcPct val="107000"/>
                        </a:lnSpc>
                        <a:spcAft>
                          <a:spcPts val="800"/>
                        </a:spcAft>
                      </a:pPr>
                      <a:r>
                        <a:rPr lang="fr-FR" sz="1400" kern="0" dirty="0">
                          <a:effectLst/>
                          <a:latin typeface="Arial" panose="020B0604020202020204" pitchFamily="34" charset="0"/>
                          <a:cs typeface="Arial" panose="020B0604020202020204" pitchFamily="34" charset="0"/>
                        </a:rPr>
                        <a:t>Blood</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w="381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nSpc>
                          <a:spcPct val="107000"/>
                        </a:lnSpc>
                        <a:spcAft>
                          <a:spcPts val="800"/>
                        </a:spcAft>
                      </a:pPr>
                      <a:r>
                        <a:rPr lang="en-GB" sz="1400" kern="0" dirty="0">
                          <a:effectLst/>
                          <a:latin typeface="Arial" panose="020B0604020202020204" pitchFamily="34" charset="0"/>
                          <a:cs typeface="Arial" panose="020B0604020202020204" pitchFamily="34" charset="0"/>
                        </a:rPr>
                        <a:t>Blood culture that yields a </a:t>
                      </a:r>
                      <a:r>
                        <a:rPr lang="en-GB" sz="1400" kern="0" dirty="0" err="1">
                          <a:effectLst/>
                          <a:latin typeface="Arial" panose="020B0604020202020204" pitchFamily="34" charset="0"/>
                          <a:cs typeface="Arial" panose="020B0604020202020204" pitchFamily="34" charset="0"/>
                        </a:rPr>
                        <a:t>mold</a:t>
                      </a:r>
                      <a:r>
                        <a:rPr lang="en-GB" sz="1400" kern="0" dirty="0">
                          <a:effectLst/>
                          <a:latin typeface="Arial" panose="020B0604020202020204" pitchFamily="34" charset="0"/>
                          <a:cs typeface="Arial" panose="020B0604020202020204" pitchFamily="34" charset="0"/>
                        </a:rPr>
                        <a:t> (e.g., </a:t>
                      </a:r>
                      <a:r>
                        <a:rPr lang="en-GB" sz="1400" i="1" kern="0" dirty="0">
                          <a:effectLst/>
                          <a:latin typeface="Arial" panose="020B0604020202020204" pitchFamily="34" charset="0"/>
                          <a:cs typeface="Arial" panose="020B0604020202020204" pitchFamily="34" charset="0"/>
                        </a:rPr>
                        <a:t>Fusarium</a:t>
                      </a:r>
                      <a:r>
                        <a:rPr lang="en-GB" sz="1400" kern="0" dirty="0">
                          <a:effectLst/>
                          <a:latin typeface="Arial" panose="020B0604020202020204" pitchFamily="34" charset="0"/>
                          <a:cs typeface="Arial" panose="020B0604020202020204" pitchFamily="34" charset="0"/>
                        </a:rPr>
                        <a:t> species) in the context of a compatible infectious disease process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w="381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007542456"/>
                  </a:ext>
                </a:extLst>
              </a:tr>
            </a:tbl>
          </a:graphicData>
        </a:graphic>
      </p:graphicFrame>
      <p:sp>
        <p:nvSpPr>
          <p:cNvPr id="19" name="Espace réservé du contenu 16">
            <a:extLst>
              <a:ext uri="{FF2B5EF4-FFF2-40B4-BE49-F238E27FC236}">
                <a16:creationId xmlns:a16="http://schemas.microsoft.com/office/drawing/2014/main" id="{E1345F22-2984-2A9C-DE91-BB79D278AA08}"/>
              </a:ext>
            </a:extLst>
          </p:cNvPr>
          <p:cNvSpPr>
            <a:spLocks noGrp="1"/>
          </p:cNvSpPr>
          <p:nvPr>
            <p:ph sz="quarter" idx="4294967295"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Tom CHILLER et al., ECCMID</a:t>
            </a:r>
            <a:r>
              <a:rPr lang="fr-FR" baseline="30000" dirty="0">
                <a:latin typeface="Arial Narrow" panose="020B0606020202030204" pitchFamily="34" charset="0"/>
              </a:rPr>
              <a:t>®</a:t>
            </a:r>
            <a:r>
              <a:rPr lang="fr-FR" dirty="0"/>
              <a:t> 2024, Session#SY176</a:t>
            </a:r>
          </a:p>
        </p:txBody>
      </p:sp>
    </p:spTree>
    <p:extLst>
      <p:ext uri="{BB962C8B-B14F-4D97-AF65-F5344CB8AC3E}">
        <p14:creationId xmlns:p14="http://schemas.microsoft.com/office/powerpoint/2010/main" val="371955099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e 10">
            <a:extLst>
              <a:ext uri="{FF2B5EF4-FFF2-40B4-BE49-F238E27FC236}">
                <a16:creationId xmlns:a16="http://schemas.microsoft.com/office/drawing/2014/main" id="{A9FB9A64-0226-CA45-CB7A-2F28D2394014}"/>
              </a:ext>
            </a:extLst>
          </p:cNvPr>
          <p:cNvGrpSpPr/>
          <p:nvPr/>
        </p:nvGrpSpPr>
        <p:grpSpPr>
          <a:xfrm>
            <a:off x="1109493" y="1163544"/>
            <a:ext cx="10867584" cy="4640135"/>
            <a:chOff x="595610" y="2485881"/>
            <a:chExt cx="5729551" cy="2984771"/>
          </a:xfrm>
        </p:grpSpPr>
        <p:graphicFrame>
          <p:nvGraphicFramePr>
            <p:cNvPr id="12" name="Graphique 11">
              <a:extLst>
                <a:ext uri="{FF2B5EF4-FFF2-40B4-BE49-F238E27FC236}">
                  <a16:creationId xmlns:a16="http://schemas.microsoft.com/office/drawing/2014/main" id="{DDB8E1D9-997F-E802-90A8-2AA1D95977C4}"/>
                </a:ext>
              </a:extLst>
            </p:cNvPr>
            <p:cNvGraphicFramePr/>
            <p:nvPr/>
          </p:nvGraphicFramePr>
          <p:xfrm>
            <a:off x="595610" y="2485881"/>
            <a:ext cx="5729551" cy="2984771"/>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 Box 4">
              <a:extLst>
                <a:ext uri="{FF2B5EF4-FFF2-40B4-BE49-F238E27FC236}">
                  <a16:creationId xmlns:a16="http://schemas.microsoft.com/office/drawing/2014/main" id="{13B293F0-396D-D927-BFB1-45043E39E51E}"/>
                </a:ext>
              </a:extLst>
            </p:cNvPr>
            <p:cNvSpPr txBox="1">
              <a:spLocks noChangeArrowheads="1"/>
            </p:cNvSpPr>
            <p:nvPr/>
          </p:nvSpPr>
          <p:spPr bwMode="auto">
            <a:xfrm rot="16200000">
              <a:off x="71296" y="3808100"/>
              <a:ext cx="1615464" cy="145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Number of cases</a:t>
              </a:r>
            </a:p>
          </p:txBody>
        </p:sp>
      </p:grpSp>
      <p:sp>
        <p:nvSpPr>
          <p:cNvPr id="9" name="Espace réservé du texte 8">
            <a:extLst>
              <a:ext uri="{FF2B5EF4-FFF2-40B4-BE49-F238E27FC236}">
                <a16:creationId xmlns:a16="http://schemas.microsoft.com/office/drawing/2014/main" id="{9A3D59AC-D045-38C6-C70F-6E1DC2887D39}"/>
              </a:ext>
            </a:extLst>
          </p:cNvPr>
          <p:cNvSpPr>
            <a:spLocks noGrp="1"/>
          </p:cNvSpPr>
          <p:nvPr>
            <p:ph type="body" sz="quarter" idx="19"/>
          </p:nvPr>
        </p:nvSpPr>
        <p:spPr/>
        <p:txBody>
          <a:bodyPr/>
          <a:lstStyle/>
          <a:p>
            <a:r>
              <a:rPr lang="fr-FR"/>
              <a:t> </a:t>
            </a:r>
          </a:p>
        </p:txBody>
      </p:sp>
      <p:sp>
        <p:nvSpPr>
          <p:cNvPr id="3" name="Titre 2">
            <a:extLst>
              <a:ext uri="{FF2B5EF4-FFF2-40B4-BE49-F238E27FC236}">
                <a16:creationId xmlns:a16="http://schemas.microsoft.com/office/drawing/2014/main" id="{9682C1EA-78CA-B80D-C316-4410C5B719E4}"/>
              </a:ext>
            </a:extLst>
          </p:cNvPr>
          <p:cNvSpPr>
            <a:spLocks noGrp="1"/>
          </p:cNvSpPr>
          <p:nvPr>
            <p:ph type="title"/>
          </p:nvPr>
        </p:nvSpPr>
        <p:spPr>
          <a:xfrm>
            <a:off x="960194" y="7750"/>
            <a:ext cx="11104990" cy="719166"/>
          </a:xfrm>
        </p:spPr>
        <p:txBody>
          <a:bodyPr/>
          <a:lstStyle/>
          <a:p>
            <a:r>
              <a:rPr lang="en-GB"/>
              <a:t>Proven mucormycosis cases, 2017</a:t>
            </a:r>
            <a:endParaRPr lang="fr-FR"/>
          </a:p>
        </p:txBody>
      </p:sp>
      <p:grpSp>
        <p:nvGrpSpPr>
          <p:cNvPr id="49" name="Groupe 48">
            <a:extLst>
              <a:ext uri="{FF2B5EF4-FFF2-40B4-BE49-F238E27FC236}">
                <a16:creationId xmlns:a16="http://schemas.microsoft.com/office/drawing/2014/main" id="{054B6552-F54D-85C3-9391-6F3A27419CCB}"/>
              </a:ext>
            </a:extLst>
          </p:cNvPr>
          <p:cNvGrpSpPr/>
          <p:nvPr/>
        </p:nvGrpSpPr>
        <p:grpSpPr>
          <a:xfrm>
            <a:off x="2084986" y="5694456"/>
            <a:ext cx="9605852" cy="275653"/>
            <a:chOff x="2167048" y="6850062"/>
            <a:chExt cx="9605852" cy="275653"/>
          </a:xfrm>
        </p:grpSpPr>
        <p:sp>
          <p:nvSpPr>
            <p:cNvPr id="15" name="Text Box 4">
              <a:extLst>
                <a:ext uri="{FF2B5EF4-FFF2-40B4-BE49-F238E27FC236}">
                  <a16:creationId xmlns:a16="http://schemas.microsoft.com/office/drawing/2014/main" id="{D759D4A7-F629-8CCF-D1C1-0E2E7FC75D17}"/>
                </a:ext>
              </a:extLst>
            </p:cNvPr>
            <p:cNvSpPr txBox="1">
              <a:spLocks noChangeArrowheads="1"/>
            </p:cNvSpPr>
            <p:nvPr/>
          </p:nvSpPr>
          <p:spPr bwMode="auto">
            <a:xfrm>
              <a:off x="2167048"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Jan</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9" name="Text Box 4">
              <a:extLst>
                <a:ext uri="{FF2B5EF4-FFF2-40B4-BE49-F238E27FC236}">
                  <a16:creationId xmlns:a16="http://schemas.microsoft.com/office/drawing/2014/main" id="{3F887297-CAEB-88E9-0A15-1694A2C1960B}"/>
                </a:ext>
              </a:extLst>
            </p:cNvPr>
            <p:cNvSpPr txBox="1">
              <a:spLocks noChangeArrowheads="1"/>
            </p:cNvSpPr>
            <p:nvPr/>
          </p:nvSpPr>
          <p:spPr bwMode="auto">
            <a:xfrm>
              <a:off x="304616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fev</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0" name="Text Box 4">
              <a:extLst>
                <a:ext uri="{FF2B5EF4-FFF2-40B4-BE49-F238E27FC236}">
                  <a16:creationId xmlns:a16="http://schemas.microsoft.com/office/drawing/2014/main" id="{912BB401-42FC-013E-32F7-1F62ACC8C3C2}"/>
                </a:ext>
              </a:extLst>
            </p:cNvPr>
            <p:cNvSpPr txBox="1">
              <a:spLocks noChangeArrowheads="1"/>
            </p:cNvSpPr>
            <p:nvPr/>
          </p:nvSpPr>
          <p:spPr bwMode="auto">
            <a:xfrm>
              <a:off x="392528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Mar</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1" name="Text Box 4">
              <a:extLst>
                <a:ext uri="{FF2B5EF4-FFF2-40B4-BE49-F238E27FC236}">
                  <a16:creationId xmlns:a16="http://schemas.microsoft.com/office/drawing/2014/main" id="{68DBA24D-C1D8-10FA-9E0C-DAB6EB480C4E}"/>
                </a:ext>
              </a:extLst>
            </p:cNvPr>
            <p:cNvSpPr txBox="1">
              <a:spLocks noChangeArrowheads="1"/>
            </p:cNvSpPr>
            <p:nvPr/>
          </p:nvSpPr>
          <p:spPr bwMode="auto">
            <a:xfrm>
              <a:off x="480440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Apr</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2" name="Text Box 4">
              <a:extLst>
                <a:ext uri="{FF2B5EF4-FFF2-40B4-BE49-F238E27FC236}">
                  <a16:creationId xmlns:a16="http://schemas.microsoft.com/office/drawing/2014/main" id="{807D733E-AA72-5395-6DCC-65291C2FA742}"/>
                </a:ext>
              </a:extLst>
            </p:cNvPr>
            <p:cNvSpPr txBox="1">
              <a:spLocks noChangeArrowheads="1"/>
            </p:cNvSpPr>
            <p:nvPr/>
          </p:nvSpPr>
          <p:spPr bwMode="auto">
            <a:xfrm>
              <a:off x="568352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May</a:t>
              </a:r>
              <a:endParaRPr kumimoji="0" lang="fr-FR" sz="12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3" name="Text Box 4">
              <a:extLst>
                <a:ext uri="{FF2B5EF4-FFF2-40B4-BE49-F238E27FC236}">
                  <a16:creationId xmlns:a16="http://schemas.microsoft.com/office/drawing/2014/main" id="{3FBA8CD5-1CCA-2E8B-9D15-08FEDE0EAD1E}"/>
                </a:ext>
              </a:extLst>
            </p:cNvPr>
            <p:cNvSpPr txBox="1">
              <a:spLocks noChangeArrowheads="1"/>
            </p:cNvSpPr>
            <p:nvPr/>
          </p:nvSpPr>
          <p:spPr bwMode="auto">
            <a:xfrm>
              <a:off x="656264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Jun</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4" name="Text Box 4">
              <a:extLst>
                <a:ext uri="{FF2B5EF4-FFF2-40B4-BE49-F238E27FC236}">
                  <a16:creationId xmlns:a16="http://schemas.microsoft.com/office/drawing/2014/main" id="{EABFBFD0-159D-A762-E602-23CE8C795F9F}"/>
                </a:ext>
              </a:extLst>
            </p:cNvPr>
            <p:cNvSpPr txBox="1">
              <a:spLocks noChangeArrowheads="1"/>
            </p:cNvSpPr>
            <p:nvPr/>
          </p:nvSpPr>
          <p:spPr bwMode="auto">
            <a:xfrm>
              <a:off x="744176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Aug</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5" name="Text Box 4">
              <a:extLst>
                <a:ext uri="{FF2B5EF4-FFF2-40B4-BE49-F238E27FC236}">
                  <a16:creationId xmlns:a16="http://schemas.microsoft.com/office/drawing/2014/main" id="{EE05C92B-F73C-22BD-3CA2-FAFA3B9C12E1}"/>
                </a:ext>
              </a:extLst>
            </p:cNvPr>
            <p:cNvSpPr txBox="1">
              <a:spLocks noChangeArrowheads="1"/>
            </p:cNvSpPr>
            <p:nvPr/>
          </p:nvSpPr>
          <p:spPr bwMode="auto">
            <a:xfrm>
              <a:off x="832088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Sep</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6" name="Text Box 4">
              <a:extLst>
                <a:ext uri="{FF2B5EF4-FFF2-40B4-BE49-F238E27FC236}">
                  <a16:creationId xmlns:a16="http://schemas.microsoft.com/office/drawing/2014/main" id="{69ACFBF6-BE3A-4CF2-CA9B-2F5C0C5EE80F}"/>
                </a:ext>
              </a:extLst>
            </p:cNvPr>
            <p:cNvSpPr txBox="1">
              <a:spLocks noChangeArrowheads="1"/>
            </p:cNvSpPr>
            <p:nvPr/>
          </p:nvSpPr>
          <p:spPr bwMode="auto">
            <a:xfrm>
              <a:off x="920000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Oct</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7" name="Text Box 4">
              <a:extLst>
                <a:ext uri="{FF2B5EF4-FFF2-40B4-BE49-F238E27FC236}">
                  <a16:creationId xmlns:a16="http://schemas.microsoft.com/office/drawing/2014/main" id="{34A5A3B2-C2F4-BB51-C4AC-7E10CEB2CBC6}"/>
                </a:ext>
              </a:extLst>
            </p:cNvPr>
            <p:cNvSpPr txBox="1">
              <a:spLocks noChangeArrowheads="1"/>
            </p:cNvSpPr>
            <p:nvPr/>
          </p:nvSpPr>
          <p:spPr bwMode="auto">
            <a:xfrm>
              <a:off x="10079127"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Nov</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8" name="Text Box 4">
              <a:extLst>
                <a:ext uri="{FF2B5EF4-FFF2-40B4-BE49-F238E27FC236}">
                  <a16:creationId xmlns:a16="http://schemas.microsoft.com/office/drawing/2014/main" id="{E80282D7-C33A-2E33-2E91-65899E29D306}"/>
                </a:ext>
              </a:extLst>
            </p:cNvPr>
            <p:cNvSpPr txBox="1">
              <a:spLocks noChangeArrowheads="1"/>
            </p:cNvSpPr>
            <p:nvPr/>
          </p:nvSpPr>
          <p:spPr bwMode="auto">
            <a:xfrm>
              <a:off x="10958243" y="6850062"/>
              <a:ext cx="814657"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Dec</a:t>
              </a:r>
              <a:endParaRPr kumimoji="0" lang="fr-FR" sz="12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50" name="Espace réservé du contenu 16">
            <a:extLst>
              <a:ext uri="{FF2B5EF4-FFF2-40B4-BE49-F238E27FC236}">
                <a16:creationId xmlns:a16="http://schemas.microsoft.com/office/drawing/2014/main" id="{61DE9345-358E-B912-7704-473B840B2DB2}"/>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60274857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3" name="Groupe 172">
            <a:extLst>
              <a:ext uri="{FF2B5EF4-FFF2-40B4-BE49-F238E27FC236}">
                <a16:creationId xmlns:a16="http://schemas.microsoft.com/office/drawing/2014/main" id="{441EB169-30D9-24CA-EB9C-D173E8FEF774}"/>
              </a:ext>
            </a:extLst>
          </p:cNvPr>
          <p:cNvGrpSpPr/>
          <p:nvPr/>
        </p:nvGrpSpPr>
        <p:grpSpPr>
          <a:xfrm>
            <a:off x="3315542" y="4910611"/>
            <a:ext cx="6340611" cy="1242786"/>
            <a:chOff x="3198893" y="5177370"/>
            <a:chExt cx="6340611" cy="1242786"/>
          </a:xfrm>
        </p:grpSpPr>
        <p:sp>
          <p:nvSpPr>
            <p:cNvPr id="65" name="ZoneTexte 64">
              <a:extLst>
                <a:ext uri="{FF2B5EF4-FFF2-40B4-BE49-F238E27FC236}">
                  <a16:creationId xmlns:a16="http://schemas.microsoft.com/office/drawing/2014/main" id="{CD114911-FA1D-CD03-DF30-78E9F0AB6470}"/>
                </a:ext>
              </a:extLst>
            </p:cNvPr>
            <p:cNvSpPr txBox="1"/>
            <p:nvPr/>
          </p:nvSpPr>
          <p:spPr>
            <a:xfrm rot="18843043">
              <a:off x="2700612" y="5675651"/>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April 28-May 4</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68" name="ZoneTexte 67">
              <a:extLst>
                <a:ext uri="{FF2B5EF4-FFF2-40B4-BE49-F238E27FC236}">
                  <a16:creationId xmlns:a16="http://schemas.microsoft.com/office/drawing/2014/main" id="{FCE76090-8FD9-337C-D7CD-32B95A89D0D1}"/>
                </a:ext>
              </a:extLst>
            </p:cNvPr>
            <p:cNvSpPr txBox="1"/>
            <p:nvPr/>
          </p:nvSpPr>
          <p:spPr>
            <a:xfrm rot="18843043">
              <a:off x="3014651" y="5675651"/>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May 5-May 11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69" name="ZoneTexte 68">
              <a:extLst>
                <a:ext uri="{FF2B5EF4-FFF2-40B4-BE49-F238E27FC236}">
                  <a16:creationId xmlns:a16="http://schemas.microsoft.com/office/drawing/2014/main" id="{911FC72A-F90F-B183-FBF2-A23FE0BE012E}"/>
                </a:ext>
              </a:extLst>
            </p:cNvPr>
            <p:cNvSpPr txBox="1"/>
            <p:nvPr/>
          </p:nvSpPr>
          <p:spPr>
            <a:xfrm rot="18843043">
              <a:off x="3292986" y="5675652"/>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May 12-May 18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70" name="ZoneTexte 69">
              <a:extLst>
                <a:ext uri="{FF2B5EF4-FFF2-40B4-BE49-F238E27FC236}">
                  <a16:creationId xmlns:a16="http://schemas.microsoft.com/office/drawing/2014/main" id="{C1EBB5B1-062A-169D-8C4A-751484FF025D}"/>
                </a:ext>
              </a:extLst>
            </p:cNvPr>
            <p:cNvSpPr txBox="1"/>
            <p:nvPr/>
          </p:nvSpPr>
          <p:spPr>
            <a:xfrm rot="18843043">
              <a:off x="3588413" y="5675652"/>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May 19-May 25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71" name="ZoneTexte 70">
              <a:extLst>
                <a:ext uri="{FF2B5EF4-FFF2-40B4-BE49-F238E27FC236}">
                  <a16:creationId xmlns:a16="http://schemas.microsoft.com/office/drawing/2014/main" id="{D7613C86-D5EC-B0E7-1B94-1FDB28BE1CD8}"/>
                </a:ext>
              </a:extLst>
            </p:cNvPr>
            <p:cNvSpPr txBox="1"/>
            <p:nvPr/>
          </p:nvSpPr>
          <p:spPr>
            <a:xfrm rot="18843043">
              <a:off x="3900932"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May 26-Jun 1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72" name="ZoneTexte 71">
              <a:extLst>
                <a:ext uri="{FF2B5EF4-FFF2-40B4-BE49-F238E27FC236}">
                  <a16:creationId xmlns:a16="http://schemas.microsoft.com/office/drawing/2014/main" id="{F82F94A9-7428-0997-3F43-304A1936D3DF}"/>
                </a:ext>
              </a:extLst>
            </p:cNvPr>
            <p:cNvSpPr txBox="1"/>
            <p:nvPr/>
          </p:nvSpPr>
          <p:spPr>
            <a:xfrm rot="18843043">
              <a:off x="4162175"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Jun 2-Jun 8</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73" name="ZoneTexte 72">
              <a:extLst>
                <a:ext uri="{FF2B5EF4-FFF2-40B4-BE49-F238E27FC236}">
                  <a16:creationId xmlns:a16="http://schemas.microsoft.com/office/drawing/2014/main" id="{2D0B590C-5509-A842-3802-6CE6653273F2}"/>
                </a:ext>
              </a:extLst>
            </p:cNvPr>
            <p:cNvSpPr txBox="1"/>
            <p:nvPr/>
          </p:nvSpPr>
          <p:spPr>
            <a:xfrm rot="18843043">
              <a:off x="4466148"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Jun 9-Jun 15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74" name="ZoneTexte 73">
              <a:extLst>
                <a:ext uri="{FF2B5EF4-FFF2-40B4-BE49-F238E27FC236}">
                  <a16:creationId xmlns:a16="http://schemas.microsoft.com/office/drawing/2014/main" id="{29590EEC-0054-A247-73E3-9A9C3039E5BE}"/>
                </a:ext>
              </a:extLst>
            </p:cNvPr>
            <p:cNvSpPr txBox="1"/>
            <p:nvPr/>
          </p:nvSpPr>
          <p:spPr>
            <a:xfrm rot="18843043">
              <a:off x="4744483"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Jun 16-Jun 22</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31" name="ZoneTexte 130">
              <a:extLst>
                <a:ext uri="{FF2B5EF4-FFF2-40B4-BE49-F238E27FC236}">
                  <a16:creationId xmlns:a16="http://schemas.microsoft.com/office/drawing/2014/main" id="{9D7B2F21-52E6-7CC0-5F6E-2E3E7B7CAAF4}"/>
                </a:ext>
              </a:extLst>
            </p:cNvPr>
            <p:cNvSpPr txBox="1"/>
            <p:nvPr/>
          </p:nvSpPr>
          <p:spPr>
            <a:xfrm rot="18843043">
              <a:off x="5022818"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mn-cs"/>
                </a:rPr>
                <a:t>Jun 23-Jun 29 </a:t>
              </a:r>
              <a:endParaRPr kumimoji="0" lang="fr-FR" sz="1000" b="0" i="0" u="none" strike="noStrike" kern="1200" cap="none" spc="0" normalizeH="0" baseline="0" noProof="0">
                <a:ln>
                  <a:noFill/>
                </a:ln>
                <a:solidFill>
                  <a:srgbClr val="E7E6E6">
                    <a:lumMod val="50000"/>
                  </a:srgbClr>
                </a:solidFill>
                <a:effectLst/>
                <a:uLnTx/>
                <a:uFillTx/>
                <a:latin typeface="Calibri" panose="020F0502020204030204"/>
                <a:ea typeface="+mn-ea"/>
                <a:cs typeface="+mn-cs"/>
              </a:endParaRPr>
            </a:p>
          </p:txBody>
        </p:sp>
        <p:sp>
          <p:nvSpPr>
            <p:cNvPr id="132" name="ZoneTexte 131">
              <a:extLst>
                <a:ext uri="{FF2B5EF4-FFF2-40B4-BE49-F238E27FC236}">
                  <a16:creationId xmlns:a16="http://schemas.microsoft.com/office/drawing/2014/main" id="{64A3746B-78D0-3FB5-6EB5-15807FE377FC}"/>
                </a:ext>
              </a:extLst>
            </p:cNvPr>
            <p:cNvSpPr txBox="1"/>
            <p:nvPr/>
          </p:nvSpPr>
          <p:spPr>
            <a:xfrm rot="18843043">
              <a:off x="5326791"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Jun 30-Jul 6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33" name="ZoneTexte 132">
              <a:extLst>
                <a:ext uri="{FF2B5EF4-FFF2-40B4-BE49-F238E27FC236}">
                  <a16:creationId xmlns:a16="http://schemas.microsoft.com/office/drawing/2014/main" id="{1E357D05-AB8B-9502-9BE1-BBB2B8144794}"/>
                </a:ext>
              </a:extLst>
            </p:cNvPr>
            <p:cNvSpPr txBox="1"/>
            <p:nvPr/>
          </p:nvSpPr>
          <p:spPr>
            <a:xfrm rot="18843043">
              <a:off x="5605126"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mn-cs"/>
                </a:rPr>
                <a:t>Jul 7-Jul 13 </a:t>
              </a:r>
              <a:endParaRPr kumimoji="0" lang="fr-FR" sz="1000" b="0" i="0" u="none" strike="noStrike" kern="1200" cap="none" spc="0" normalizeH="0" baseline="0" noProof="0">
                <a:ln>
                  <a:noFill/>
                </a:ln>
                <a:solidFill>
                  <a:srgbClr val="E7E6E6">
                    <a:lumMod val="50000"/>
                  </a:srgbClr>
                </a:solidFill>
                <a:effectLst/>
                <a:uLnTx/>
                <a:uFillTx/>
                <a:latin typeface="Calibri" panose="020F0502020204030204"/>
                <a:ea typeface="+mn-ea"/>
                <a:cs typeface="+mn-cs"/>
              </a:endParaRPr>
            </a:p>
          </p:txBody>
        </p:sp>
        <p:sp>
          <p:nvSpPr>
            <p:cNvPr id="134" name="ZoneTexte 133">
              <a:extLst>
                <a:ext uri="{FF2B5EF4-FFF2-40B4-BE49-F238E27FC236}">
                  <a16:creationId xmlns:a16="http://schemas.microsoft.com/office/drawing/2014/main" id="{BF6A5CA5-F161-7A7B-D461-05BC530CAE57}"/>
                </a:ext>
              </a:extLst>
            </p:cNvPr>
            <p:cNvSpPr txBox="1"/>
            <p:nvPr/>
          </p:nvSpPr>
          <p:spPr>
            <a:xfrm rot="18843043">
              <a:off x="5883461"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Jul 14-Jul 20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35" name="ZoneTexte 134">
              <a:extLst>
                <a:ext uri="{FF2B5EF4-FFF2-40B4-BE49-F238E27FC236}">
                  <a16:creationId xmlns:a16="http://schemas.microsoft.com/office/drawing/2014/main" id="{EDBFFD69-4A0D-3C7C-CE35-87B7306BC95F}"/>
                </a:ext>
              </a:extLst>
            </p:cNvPr>
            <p:cNvSpPr txBox="1"/>
            <p:nvPr/>
          </p:nvSpPr>
          <p:spPr>
            <a:xfrm rot="18843043">
              <a:off x="6204526" y="5675653"/>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Jul 21-Jul 27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64" name="ZoneTexte 163">
              <a:extLst>
                <a:ext uri="{FF2B5EF4-FFF2-40B4-BE49-F238E27FC236}">
                  <a16:creationId xmlns:a16="http://schemas.microsoft.com/office/drawing/2014/main" id="{421DB4E2-1898-8F32-9501-2D7CD4464932}"/>
                </a:ext>
              </a:extLst>
            </p:cNvPr>
            <p:cNvSpPr txBox="1"/>
            <p:nvPr/>
          </p:nvSpPr>
          <p:spPr>
            <a:xfrm rot="18843043">
              <a:off x="6491407"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Jul 28-Aug 3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65" name="ZoneTexte 164">
              <a:extLst>
                <a:ext uri="{FF2B5EF4-FFF2-40B4-BE49-F238E27FC236}">
                  <a16:creationId xmlns:a16="http://schemas.microsoft.com/office/drawing/2014/main" id="{B1DCA60C-F28C-B9AA-DE89-3BFB11B5B713}"/>
                </a:ext>
              </a:extLst>
            </p:cNvPr>
            <p:cNvSpPr txBox="1"/>
            <p:nvPr/>
          </p:nvSpPr>
          <p:spPr>
            <a:xfrm rot="18843043">
              <a:off x="6769742"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mn-cs"/>
                </a:rPr>
                <a:t>Aug 4-Aug 10 </a:t>
              </a:r>
              <a:endParaRPr kumimoji="0" lang="fr-FR" sz="1000" b="0" i="0" u="none" strike="noStrike" kern="1200" cap="none" spc="0" normalizeH="0" baseline="0" noProof="0">
                <a:ln>
                  <a:noFill/>
                </a:ln>
                <a:solidFill>
                  <a:srgbClr val="E7E6E6">
                    <a:lumMod val="50000"/>
                  </a:srgbClr>
                </a:solidFill>
                <a:effectLst/>
                <a:uLnTx/>
                <a:uFillTx/>
                <a:latin typeface="Calibri" panose="020F0502020204030204"/>
                <a:ea typeface="+mn-ea"/>
                <a:cs typeface="+mn-cs"/>
              </a:endParaRPr>
            </a:p>
          </p:txBody>
        </p:sp>
        <p:sp>
          <p:nvSpPr>
            <p:cNvPr id="166" name="ZoneTexte 165">
              <a:extLst>
                <a:ext uri="{FF2B5EF4-FFF2-40B4-BE49-F238E27FC236}">
                  <a16:creationId xmlns:a16="http://schemas.microsoft.com/office/drawing/2014/main" id="{A05461B8-E54D-9469-26CA-5695ECA9DB39}"/>
                </a:ext>
              </a:extLst>
            </p:cNvPr>
            <p:cNvSpPr txBox="1"/>
            <p:nvPr/>
          </p:nvSpPr>
          <p:spPr>
            <a:xfrm rot="18843043">
              <a:off x="7048077"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mn-cs"/>
                </a:rPr>
                <a:t>Aug 11-Aug 17 </a:t>
              </a:r>
              <a:endParaRPr kumimoji="0" lang="fr-FR" sz="1000" b="0" i="0" u="none" strike="noStrike" kern="1200" cap="none" spc="0" normalizeH="0" baseline="0" noProof="0">
                <a:ln>
                  <a:noFill/>
                </a:ln>
                <a:solidFill>
                  <a:srgbClr val="E7E6E6">
                    <a:lumMod val="50000"/>
                  </a:srgbClr>
                </a:solidFill>
                <a:effectLst/>
                <a:uLnTx/>
                <a:uFillTx/>
                <a:latin typeface="Calibri" panose="020F0502020204030204"/>
                <a:ea typeface="+mn-ea"/>
                <a:cs typeface="+mn-cs"/>
              </a:endParaRPr>
            </a:p>
          </p:txBody>
        </p:sp>
        <p:sp>
          <p:nvSpPr>
            <p:cNvPr id="167" name="ZoneTexte 166">
              <a:extLst>
                <a:ext uri="{FF2B5EF4-FFF2-40B4-BE49-F238E27FC236}">
                  <a16:creationId xmlns:a16="http://schemas.microsoft.com/office/drawing/2014/main" id="{9A237559-A70B-5F8B-DC48-960E1D7E47FD}"/>
                </a:ext>
              </a:extLst>
            </p:cNvPr>
            <p:cNvSpPr txBox="1"/>
            <p:nvPr/>
          </p:nvSpPr>
          <p:spPr>
            <a:xfrm rot="18843043">
              <a:off x="7334958"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Aug 18-Aug 24 </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68" name="ZoneTexte 167">
              <a:extLst>
                <a:ext uri="{FF2B5EF4-FFF2-40B4-BE49-F238E27FC236}">
                  <a16:creationId xmlns:a16="http://schemas.microsoft.com/office/drawing/2014/main" id="{FEFAA0F3-B1BF-810D-9C32-61DC4F0F3A6E}"/>
                </a:ext>
              </a:extLst>
            </p:cNvPr>
            <p:cNvSpPr txBox="1"/>
            <p:nvPr/>
          </p:nvSpPr>
          <p:spPr>
            <a:xfrm rot="18843043">
              <a:off x="7613293"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mn-cs"/>
                </a:rPr>
                <a:t>Aug 25-Aug 31</a:t>
              </a:r>
              <a:endParaRPr kumimoji="0" lang="fr-FR" sz="1000" b="0" i="0" u="none" strike="noStrike" kern="1200" cap="none" spc="0" normalizeH="0" baseline="0" noProof="0">
                <a:ln>
                  <a:noFill/>
                </a:ln>
                <a:solidFill>
                  <a:srgbClr val="E7E6E6">
                    <a:lumMod val="50000"/>
                  </a:srgbClr>
                </a:solidFill>
                <a:effectLst/>
                <a:uLnTx/>
                <a:uFillTx/>
                <a:latin typeface="Calibri" panose="020F0502020204030204"/>
                <a:ea typeface="+mn-ea"/>
                <a:cs typeface="+mn-cs"/>
              </a:endParaRPr>
            </a:p>
          </p:txBody>
        </p:sp>
        <p:sp>
          <p:nvSpPr>
            <p:cNvPr id="169" name="ZoneTexte 168">
              <a:extLst>
                <a:ext uri="{FF2B5EF4-FFF2-40B4-BE49-F238E27FC236}">
                  <a16:creationId xmlns:a16="http://schemas.microsoft.com/office/drawing/2014/main" id="{4621FF46-4B9B-C9CB-0086-A44E0CABBEC4}"/>
                </a:ext>
              </a:extLst>
            </p:cNvPr>
            <p:cNvSpPr txBox="1"/>
            <p:nvPr/>
          </p:nvSpPr>
          <p:spPr>
            <a:xfrm rot="18843043">
              <a:off x="7934358"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Sep 1-7</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70" name="ZoneTexte 169">
              <a:extLst>
                <a:ext uri="{FF2B5EF4-FFF2-40B4-BE49-F238E27FC236}">
                  <a16:creationId xmlns:a16="http://schemas.microsoft.com/office/drawing/2014/main" id="{28ADD373-34A9-F3EC-B1B5-280E6A07863A}"/>
                </a:ext>
              </a:extLst>
            </p:cNvPr>
            <p:cNvSpPr txBox="1"/>
            <p:nvPr/>
          </p:nvSpPr>
          <p:spPr>
            <a:xfrm rot="18843043">
              <a:off x="8238331"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Sep 8-14</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171" name="ZoneTexte 170">
              <a:extLst>
                <a:ext uri="{FF2B5EF4-FFF2-40B4-BE49-F238E27FC236}">
                  <a16:creationId xmlns:a16="http://schemas.microsoft.com/office/drawing/2014/main" id="{3D5B99C6-7EAA-4E95-125B-EEC4AB3B6BAA}"/>
                </a:ext>
              </a:extLst>
            </p:cNvPr>
            <p:cNvSpPr txBox="1"/>
            <p:nvPr/>
          </p:nvSpPr>
          <p:spPr>
            <a:xfrm rot="18843043">
              <a:off x="8516666"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mn-cs"/>
                </a:rPr>
                <a:t>Sep 15-21</a:t>
              </a:r>
              <a:endParaRPr kumimoji="0" lang="fr-FR" sz="1000" b="0" i="0" u="none" strike="noStrike" kern="1200" cap="none" spc="0" normalizeH="0" baseline="0" noProof="0">
                <a:ln>
                  <a:noFill/>
                </a:ln>
                <a:solidFill>
                  <a:srgbClr val="E7E6E6">
                    <a:lumMod val="50000"/>
                  </a:srgbClr>
                </a:solidFill>
                <a:effectLst/>
                <a:uLnTx/>
                <a:uFillTx/>
                <a:latin typeface="Calibri" panose="020F0502020204030204"/>
                <a:ea typeface="+mn-ea"/>
                <a:cs typeface="+mn-cs"/>
              </a:endParaRPr>
            </a:p>
          </p:txBody>
        </p:sp>
        <p:sp>
          <p:nvSpPr>
            <p:cNvPr id="172" name="ZoneTexte 171">
              <a:extLst>
                <a:ext uri="{FF2B5EF4-FFF2-40B4-BE49-F238E27FC236}">
                  <a16:creationId xmlns:a16="http://schemas.microsoft.com/office/drawing/2014/main" id="{0011218C-FB29-CF2E-7915-E0716CF15C41}"/>
                </a:ext>
              </a:extLst>
            </p:cNvPr>
            <p:cNvSpPr txBox="1"/>
            <p:nvPr/>
          </p:nvSpPr>
          <p:spPr>
            <a:xfrm rot="18843043">
              <a:off x="8795002" y="5675654"/>
              <a:ext cx="1242783" cy="246221"/>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mn-cs"/>
                </a:rPr>
                <a:t>Sep 22-28</a:t>
              </a:r>
              <a:endParaRPr kumimoji="0" lang="fr-FR"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grpSp>
      <p:grpSp>
        <p:nvGrpSpPr>
          <p:cNvPr id="63" name="Groupe 62">
            <a:extLst>
              <a:ext uri="{FF2B5EF4-FFF2-40B4-BE49-F238E27FC236}">
                <a16:creationId xmlns:a16="http://schemas.microsoft.com/office/drawing/2014/main" id="{1D189310-54BF-4462-B134-5112579863B3}"/>
              </a:ext>
            </a:extLst>
          </p:cNvPr>
          <p:cNvGrpSpPr/>
          <p:nvPr/>
        </p:nvGrpSpPr>
        <p:grpSpPr>
          <a:xfrm>
            <a:off x="2713029" y="1468209"/>
            <a:ext cx="7741420" cy="4596004"/>
            <a:chOff x="3871971" y="1603496"/>
            <a:chExt cx="8367041" cy="4967429"/>
          </a:xfrm>
        </p:grpSpPr>
        <p:sp>
          <p:nvSpPr>
            <p:cNvPr id="18" name="Rectangle à coins arrondis 10">
              <a:extLst>
                <a:ext uri="{FF2B5EF4-FFF2-40B4-BE49-F238E27FC236}">
                  <a16:creationId xmlns:a16="http://schemas.microsoft.com/office/drawing/2014/main" id="{F8C73CF5-BE83-E5D6-256C-8E63A0791905}"/>
                </a:ext>
              </a:extLst>
            </p:cNvPr>
            <p:cNvSpPr/>
            <p:nvPr/>
          </p:nvSpPr>
          <p:spPr>
            <a:xfrm>
              <a:off x="3871971" y="1818194"/>
              <a:ext cx="8367041" cy="475273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19" name="ZoneTexte 18">
              <a:extLst>
                <a:ext uri="{FF2B5EF4-FFF2-40B4-BE49-F238E27FC236}">
                  <a16:creationId xmlns:a16="http://schemas.microsoft.com/office/drawing/2014/main" id="{200FFC9E-CDE8-47BB-C3E2-D518C755E5DD}"/>
                </a:ext>
              </a:extLst>
            </p:cNvPr>
            <p:cNvSpPr txBox="1"/>
            <p:nvPr/>
          </p:nvSpPr>
          <p:spPr>
            <a:xfrm>
              <a:off x="3998047" y="1603496"/>
              <a:ext cx="5565923" cy="332650"/>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Outbreak of cyclosporiasis, United States, Apr-Sep 2013</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2" name="Groupe 61">
              <a:extLst>
                <a:ext uri="{FF2B5EF4-FFF2-40B4-BE49-F238E27FC236}">
                  <a16:creationId xmlns:a16="http://schemas.microsoft.com/office/drawing/2014/main" id="{9ED2C822-779D-90AC-D731-655DD79CFD25}"/>
                </a:ext>
              </a:extLst>
            </p:cNvPr>
            <p:cNvGrpSpPr/>
            <p:nvPr/>
          </p:nvGrpSpPr>
          <p:grpSpPr>
            <a:xfrm>
              <a:off x="4094457" y="2087677"/>
              <a:ext cx="7942615" cy="3612276"/>
              <a:chOff x="5196031" y="2471107"/>
              <a:chExt cx="5652944" cy="2570941"/>
            </a:xfrm>
          </p:grpSpPr>
          <p:grpSp>
            <p:nvGrpSpPr>
              <p:cNvPr id="14" name="Groupe 13">
                <a:extLst>
                  <a:ext uri="{FF2B5EF4-FFF2-40B4-BE49-F238E27FC236}">
                    <a16:creationId xmlns:a16="http://schemas.microsoft.com/office/drawing/2014/main" id="{F5C43F30-9808-3953-A352-7BB7522C7F4E}"/>
                  </a:ext>
                </a:extLst>
              </p:cNvPr>
              <p:cNvGrpSpPr/>
              <p:nvPr/>
            </p:nvGrpSpPr>
            <p:grpSpPr>
              <a:xfrm>
                <a:off x="5196031" y="2471107"/>
                <a:ext cx="5652944" cy="2570941"/>
                <a:chOff x="553940" y="3402391"/>
                <a:chExt cx="5431276" cy="2853541"/>
              </a:xfrm>
            </p:grpSpPr>
            <p:graphicFrame>
              <p:nvGraphicFramePr>
                <p:cNvPr id="15" name="Graphique 14">
                  <a:extLst>
                    <a:ext uri="{FF2B5EF4-FFF2-40B4-BE49-F238E27FC236}">
                      <a16:creationId xmlns:a16="http://schemas.microsoft.com/office/drawing/2014/main" id="{E1BEEEE8-CCF4-FD5B-7055-46688A001913}"/>
                    </a:ext>
                  </a:extLst>
                </p:cNvPr>
                <p:cNvGraphicFramePr/>
                <p:nvPr/>
              </p:nvGraphicFramePr>
              <p:xfrm>
                <a:off x="595611" y="3402391"/>
                <a:ext cx="5389605" cy="2853541"/>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 Box 4">
                  <a:extLst>
                    <a:ext uri="{FF2B5EF4-FFF2-40B4-BE49-F238E27FC236}">
                      <a16:creationId xmlns:a16="http://schemas.microsoft.com/office/drawing/2014/main" id="{9BDB1228-0DAC-0316-FD8D-E29DF89D5EFE}"/>
                    </a:ext>
                  </a:extLst>
                </p:cNvPr>
                <p:cNvSpPr txBox="1">
                  <a:spLocks noChangeArrowheads="1"/>
                </p:cNvSpPr>
                <p:nvPr/>
              </p:nvSpPr>
              <p:spPr bwMode="auto">
                <a:xfrm rot="16200000">
                  <a:off x="-653160" y="4799038"/>
                  <a:ext cx="2606602" cy="19240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Reported Cyclosporiasis Cases</a:t>
                  </a:r>
                  <a:endParaRPr kumimoji="0" lang="fr-FR" sz="1100" b="0" i="0" u="none" strike="noStrike" kern="100" cap="none" spc="0" normalizeH="0" baseline="0" noProof="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grpSp>
            <p:nvGrpSpPr>
              <p:cNvPr id="56" name="Groupe 55">
                <a:extLst>
                  <a:ext uri="{FF2B5EF4-FFF2-40B4-BE49-F238E27FC236}">
                    <a16:creationId xmlns:a16="http://schemas.microsoft.com/office/drawing/2014/main" id="{FFC7623A-B229-2FB5-3372-2002CEE137FA}"/>
                  </a:ext>
                </a:extLst>
              </p:cNvPr>
              <p:cNvGrpSpPr/>
              <p:nvPr/>
            </p:nvGrpSpPr>
            <p:grpSpPr>
              <a:xfrm>
                <a:off x="5784060" y="2708193"/>
                <a:ext cx="4847581" cy="2181307"/>
                <a:chOff x="5784060" y="2708193"/>
                <a:chExt cx="4847581" cy="2181307"/>
              </a:xfrm>
            </p:grpSpPr>
            <p:sp>
              <p:nvSpPr>
                <p:cNvPr id="27" name="Freeform 41">
                  <a:extLst>
                    <a:ext uri="{FF2B5EF4-FFF2-40B4-BE49-F238E27FC236}">
                      <a16:creationId xmlns:a16="http://schemas.microsoft.com/office/drawing/2014/main" id="{3C830EFF-E568-9593-2807-C5764E915EB5}"/>
                    </a:ext>
                  </a:extLst>
                </p:cNvPr>
                <p:cNvSpPr/>
                <p:nvPr/>
              </p:nvSpPr>
              <p:spPr>
                <a:xfrm>
                  <a:off x="7338889" y="2708193"/>
                  <a:ext cx="217189" cy="2178132"/>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37" name="Freeform 41">
                  <a:extLst>
                    <a:ext uri="{FF2B5EF4-FFF2-40B4-BE49-F238E27FC236}">
                      <a16:creationId xmlns:a16="http://schemas.microsoft.com/office/drawing/2014/main" id="{6DEBBBF2-B938-19E8-B41D-6650BDBD1424}"/>
                    </a:ext>
                  </a:extLst>
                </p:cNvPr>
                <p:cNvSpPr/>
                <p:nvPr/>
              </p:nvSpPr>
              <p:spPr>
                <a:xfrm>
                  <a:off x="7560514" y="3724275"/>
                  <a:ext cx="217189" cy="1162050"/>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38" name="Freeform 41">
                  <a:extLst>
                    <a:ext uri="{FF2B5EF4-FFF2-40B4-BE49-F238E27FC236}">
                      <a16:creationId xmlns:a16="http://schemas.microsoft.com/office/drawing/2014/main" id="{A7E11AF9-E5E1-AA0E-76C6-5532F2CC953A}"/>
                    </a:ext>
                  </a:extLst>
                </p:cNvPr>
                <p:cNvSpPr/>
                <p:nvPr/>
              </p:nvSpPr>
              <p:spPr>
                <a:xfrm>
                  <a:off x="7782139" y="3505200"/>
                  <a:ext cx="217189" cy="1381125"/>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39" name="Freeform 41">
                  <a:extLst>
                    <a:ext uri="{FF2B5EF4-FFF2-40B4-BE49-F238E27FC236}">
                      <a16:creationId xmlns:a16="http://schemas.microsoft.com/office/drawing/2014/main" id="{AF29FAD1-7E0B-578E-9EF9-28B3A3C4797E}"/>
                    </a:ext>
                  </a:extLst>
                </p:cNvPr>
                <p:cNvSpPr/>
                <p:nvPr/>
              </p:nvSpPr>
              <p:spPr>
                <a:xfrm>
                  <a:off x="8003764" y="4024313"/>
                  <a:ext cx="217189" cy="862012"/>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0" name="Freeform 41">
                  <a:extLst>
                    <a:ext uri="{FF2B5EF4-FFF2-40B4-BE49-F238E27FC236}">
                      <a16:creationId xmlns:a16="http://schemas.microsoft.com/office/drawing/2014/main" id="{732C72B0-E274-D821-A2E9-0C5F49B55400}"/>
                    </a:ext>
                  </a:extLst>
                </p:cNvPr>
                <p:cNvSpPr/>
                <p:nvPr/>
              </p:nvSpPr>
              <p:spPr>
                <a:xfrm>
                  <a:off x="8225389" y="4110037"/>
                  <a:ext cx="217189" cy="776287"/>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1" name="Freeform 41">
                  <a:extLst>
                    <a:ext uri="{FF2B5EF4-FFF2-40B4-BE49-F238E27FC236}">
                      <a16:creationId xmlns:a16="http://schemas.microsoft.com/office/drawing/2014/main" id="{A69B2129-113F-CA4C-F19F-8C0874AA5193}"/>
                    </a:ext>
                  </a:extLst>
                </p:cNvPr>
                <p:cNvSpPr/>
                <p:nvPr/>
              </p:nvSpPr>
              <p:spPr>
                <a:xfrm>
                  <a:off x="8447014" y="4391025"/>
                  <a:ext cx="217189" cy="495299"/>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2" name="Freeform 41">
                  <a:extLst>
                    <a:ext uri="{FF2B5EF4-FFF2-40B4-BE49-F238E27FC236}">
                      <a16:creationId xmlns:a16="http://schemas.microsoft.com/office/drawing/2014/main" id="{8441ADCC-E428-1732-835D-3BA67379E7B6}"/>
                    </a:ext>
                  </a:extLst>
                </p:cNvPr>
                <p:cNvSpPr/>
                <p:nvPr/>
              </p:nvSpPr>
              <p:spPr>
                <a:xfrm>
                  <a:off x="8668639" y="4700588"/>
                  <a:ext cx="217189" cy="185736"/>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3" name="Freeform 41">
                  <a:extLst>
                    <a:ext uri="{FF2B5EF4-FFF2-40B4-BE49-F238E27FC236}">
                      <a16:creationId xmlns:a16="http://schemas.microsoft.com/office/drawing/2014/main" id="{D083C26D-4F57-41FA-1AE4-AC2B701B5CEC}"/>
                    </a:ext>
                  </a:extLst>
                </p:cNvPr>
                <p:cNvSpPr/>
                <p:nvPr/>
              </p:nvSpPr>
              <p:spPr>
                <a:xfrm>
                  <a:off x="8890264" y="4757738"/>
                  <a:ext cx="217189" cy="128586"/>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4" name="Freeform 41">
                  <a:extLst>
                    <a:ext uri="{FF2B5EF4-FFF2-40B4-BE49-F238E27FC236}">
                      <a16:creationId xmlns:a16="http://schemas.microsoft.com/office/drawing/2014/main" id="{541455B1-C87F-70BC-5416-4A6293367088}"/>
                    </a:ext>
                  </a:extLst>
                </p:cNvPr>
                <p:cNvSpPr/>
                <p:nvPr/>
              </p:nvSpPr>
              <p:spPr>
                <a:xfrm>
                  <a:off x="9111889" y="4838700"/>
                  <a:ext cx="217189" cy="47624"/>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5" name="Freeform 41">
                  <a:extLst>
                    <a:ext uri="{FF2B5EF4-FFF2-40B4-BE49-F238E27FC236}">
                      <a16:creationId xmlns:a16="http://schemas.microsoft.com/office/drawing/2014/main" id="{17BF5111-4855-29C1-962C-58B563818E42}"/>
                    </a:ext>
                  </a:extLst>
                </p:cNvPr>
                <p:cNvSpPr/>
                <p:nvPr/>
              </p:nvSpPr>
              <p:spPr>
                <a:xfrm>
                  <a:off x="9333519" y="4838700"/>
                  <a:ext cx="217189" cy="47624"/>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6" name="Freeform 41">
                  <a:extLst>
                    <a:ext uri="{FF2B5EF4-FFF2-40B4-BE49-F238E27FC236}">
                      <a16:creationId xmlns:a16="http://schemas.microsoft.com/office/drawing/2014/main" id="{647613AD-5241-A8A6-7E55-6983A8A7568D}"/>
                    </a:ext>
                  </a:extLst>
                </p:cNvPr>
                <p:cNvSpPr/>
                <p:nvPr/>
              </p:nvSpPr>
              <p:spPr>
                <a:xfrm flipV="1">
                  <a:off x="7117264" y="4582047"/>
                  <a:ext cx="217189" cy="304277"/>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7" name="Freeform 41">
                  <a:extLst>
                    <a:ext uri="{FF2B5EF4-FFF2-40B4-BE49-F238E27FC236}">
                      <a16:creationId xmlns:a16="http://schemas.microsoft.com/office/drawing/2014/main" id="{8F41850C-F8AA-AA6A-3614-B2A1946A2127}"/>
                    </a:ext>
                  </a:extLst>
                </p:cNvPr>
                <p:cNvSpPr/>
                <p:nvPr/>
              </p:nvSpPr>
              <p:spPr>
                <a:xfrm flipV="1">
                  <a:off x="6895639" y="4700587"/>
                  <a:ext cx="217189" cy="185736"/>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8" name="Freeform 41">
                  <a:extLst>
                    <a:ext uri="{FF2B5EF4-FFF2-40B4-BE49-F238E27FC236}">
                      <a16:creationId xmlns:a16="http://schemas.microsoft.com/office/drawing/2014/main" id="{A0040B83-5513-57AE-A241-05EA30DA89BE}"/>
                    </a:ext>
                  </a:extLst>
                </p:cNvPr>
                <p:cNvSpPr/>
                <p:nvPr/>
              </p:nvSpPr>
              <p:spPr>
                <a:xfrm flipV="1">
                  <a:off x="6674014" y="4757737"/>
                  <a:ext cx="217189" cy="128585"/>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52" name="Freeform 41">
                  <a:extLst>
                    <a:ext uri="{FF2B5EF4-FFF2-40B4-BE49-F238E27FC236}">
                      <a16:creationId xmlns:a16="http://schemas.microsoft.com/office/drawing/2014/main" id="{27A84071-A275-DA3B-B120-1BE18B62410B}"/>
                    </a:ext>
                  </a:extLst>
                </p:cNvPr>
                <p:cNvSpPr/>
                <p:nvPr/>
              </p:nvSpPr>
              <p:spPr>
                <a:xfrm flipV="1">
                  <a:off x="6452389" y="4840602"/>
                  <a:ext cx="217189" cy="45719"/>
                </a:xfrm>
                <a:prstGeom prst="roundRect">
                  <a:avLst>
                    <a:gd name="adj" fmla="val 0"/>
                  </a:avLst>
                </a:prstGeom>
                <a:solidFill>
                  <a:schemeClr val="accent4"/>
                </a:solidFill>
                <a:ln w="9525" cap="flat" cmpd="sng" algn="ctr">
                  <a:solidFill>
                    <a:srgbClr val="8D62A2"/>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53" name="Freeform 41">
                  <a:extLst>
                    <a:ext uri="{FF2B5EF4-FFF2-40B4-BE49-F238E27FC236}">
                      <a16:creationId xmlns:a16="http://schemas.microsoft.com/office/drawing/2014/main" id="{1CA365C7-7098-4993-0B9B-023364BD2B2D}"/>
                    </a:ext>
                  </a:extLst>
                </p:cNvPr>
                <p:cNvSpPr/>
                <p:nvPr/>
              </p:nvSpPr>
              <p:spPr>
                <a:xfrm>
                  <a:off x="9982652" y="4857750"/>
                  <a:ext cx="217189" cy="0"/>
                </a:xfrm>
                <a:prstGeom prst="roundRect">
                  <a:avLst>
                    <a:gd name="adj" fmla="val 0"/>
                  </a:avLst>
                </a:prstGeom>
                <a:noFill/>
                <a:ln w="25400" cap="flat" cmpd="sng" algn="ctr">
                  <a:solidFill>
                    <a:schemeClr val="accent4"/>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54" name="Freeform 41">
                  <a:extLst>
                    <a:ext uri="{FF2B5EF4-FFF2-40B4-BE49-F238E27FC236}">
                      <a16:creationId xmlns:a16="http://schemas.microsoft.com/office/drawing/2014/main" id="{D977B740-FB19-6B6B-2FB4-3955C0183B78}"/>
                    </a:ext>
                  </a:extLst>
                </p:cNvPr>
                <p:cNvSpPr/>
                <p:nvPr/>
              </p:nvSpPr>
              <p:spPr>
                <a:xfrm>
                  <a:off x="10414452" y="4889500"/>
                  <a:ext cx="217189" cy="0"/>
                </a:xfrm>
                <a:prstGeom prst="roundRect">
                  <a:avLst>
                    <a:gd name="adj" fmla="val 0"/>
                  </a:avLst>
                </a:prstGeom>
                <a:noFill/>
                <a:ln w="25400" cap="flat" cmpd="sng" algn="ctr">
                  <a:solidFill>
                    <a:schemeClr val="accent4"/>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55" name="Freeform 41">
                  <a:extLst>
                    <a:ext uri="{FF2B5EF4-FFF2-40B4-BE49-F238E27FC236}">
                      <a16:creationId xmlns:a16="http://schemas.microsoft.com/office/drawing/2014/main" id="{34EE96FA-7A65-8EC3-411A-0005BFF95209}"/>
                    </a:ext>
                  </a:extLst>
                </p:cNvPr>
                <p:cNvSpPr/>
                <p:nvPr/>
              </p:nvSpPr>
              <p:spPr>
                <a:xfrm>
                  <a:off x="5784060" y="4889500"/>
                  <a:ext cx="217189" cy="0"/>
                </a:xfrm>
                <a:prstGeom prst="roundRect">
                  <a:avLst>
                    <a:gd name="adj" fmla="val 0"/>
                  </a:avLst>
                </a:prstGeom>
                <a:noFill/>
                <a:ln w="25400" cap="flat" cmpd="sng" algn="ctr">
                  <a:solidFill>
                    <a:schemeClr val="accent4"/>
                  </a:solid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grpSp>
          <p:sp>
            <p:nvSpPr>
              <p:cNvPr id="58" name="Forme libre : forme 57">
                <a:extLst>
                  <a:ext uri="{FF2B5EF4-FFF2-40B4-BE49-F238E27FC236}">
                    <a16:creationId xmlns:a16="http://schemas.microsoft.com/office/drawing/2014/main" id="{FE452BE3-D1D3-06FB-8FD2-F6DF99436165}"/>
                  </a:ext>
                </a:extLst>
              </p:cNvPr>
              <p:cNvSpPr/>
              <p:nvPr/>
            </p:nvSpPr>
            <p:spPr>
              <a:xfrm>
                <a:off x="5910263" y="4791075"/>
                <a:ext cx="4638675" cy="100013"/>
              </a:xfrm>
              <a:custGeom>
                <a:avLst/>
                <a:gdLst>
                  <a:gd name="connsiteX0" fmla="*/ 0 w 4638675"/>
                  <a:gd name="connsiteY0" fmla="*/ 95250 h 100013"/>
                  <a:gd name="connsiteX1" fmla="*/ 452437 w 4638675"/>
                  <a:gd name="connsiteY1" fmla="*/ 76200 h 100013"/>
                  <a:gd name="connsiteX2" fmla="*/ 514350 w 4638675"/>
                  <a:gd name="connsiteY2" fmla="*/ 71438 h 100013"/>
                  <a:gd name="connsiteX3" fmla="*/ 552450 w 4638675"/>
                  <a:gd name="connsiteY3" fmla="*/ 71438 h 100013"/>
                  <a:gd name="connsiteX4" fmla="*/ 766762 w 4638675"/>
                  <a:gd name="connsiteY4" fmla="*/ 61913 h 100013"/>
                  <a:gd name="connsiteX5" fmla="*/ 876300 w 4638675"/>
                  <a:gd name="connsiteY5" fmla="*/ 38100 h 100013"/>
                  <a:gd name="connsiteX6" fmla="*/ 923925 w 4638675"/>
                  <a:gd name="connsiteY6" fmla="*/ 33338 h 100013"/>
                  <a:gd name="connsiteX7" fmla="*/ 1028700 w 4638675"/>
                  <a:gd name="connsiteY7" fmla="*/ 47625 h 100013"/>
                  <a:gd name="connsiteX8" fmla="*/ 1100137 w 4638675"/>
                  <a:gd name="connsiteY8" fmla="*/ 57150 h 100013"/>
                  <a:gd name="connsiteX9" fmla="*/ 1319212 w 4638675"/>
                  <a:gd name="connsiteY9" fmla="*/ 0 h 100013"/>
                  <a:gd name="connsiteX10" fmla="*/ 1704975 w 4638675"/>
                  <a:gd name="connsiteY10" fmla="*/ 33338 h 100013"/>
                  <a:gd name="connsiteX11" fmla="*/ 1847850 w 4638675"/>
                  <a:gd name="connsiteY11" fmla="*/ 28575 h 100013"/>
                  <a:gd name="connsiteX12" fmla="*/ 2124075 w 4638675"/>
                  <a:gd name="connsiteY12" fmla="*/ 42863 h 100013"/>
                  <a:gd name="connsiteX13" fmla="*/ 2247900 w 4638675"/>
                  <a:gd name="connsiteY13" fmla="*/ 52388 h 100013"/>
                  <a:gd name="connsiteX14" fmla="*/ 2395537 w 4638675"/>
                  <a:gd name="connsiteY14" fmla="*/ 66675 h 100013"/>
                  <a:gd name="connsiteX15" fmla="*/ 2471737 w 4638675"/>
                  <a:gd name="connsiteY15" fmla="*/ 71438 h 100013"/>
                  <a:gd name="connsiteX16" fmla="*/ 2652712 w 4638675"/>
                  <a:gd name="connsiteY16" fmla="*/ 47625 h 100013"/>
                  <a:gd name="connsiteX17" fmla="*/ 2847975 w 4638675"/>
                  <a:gd name="connsiteY17" fmla="*/ 85725 h 100013"/>
                  <a:gd name="connsiteX18" fmla="*/ 2952750 w 4638675"/>
                  <a:gd name="connsiteY18" fmla="*/ 90488 h 100013"/>
                  <a:gd name="connsiteX19" fmla="*/ 3167062 w 4638675"/>
                  <a:gd name="connsiteY19" fmla="*/ 90488 h 100013"/>
                  <a:gd name="connsiteX20" fmla="*/ 3843337 w 4638675"/>
                  <a:gd name="connsiteY20" fmla="*/ 85725 h 100013"/>
                  <a:gd name="connsiteX21" fmla="*/ 4033837 w 4638675"/>
                  <a:gd name="connsiteY21" fmla="*/ 80963 h 100013"/>
                  <a:gd name="connsiteX22" fmla="*/ 4381500 w 4638675"/>
                  <a:gd name="connsiteY22" fmla="*/ 80963 h 100013"/>
                  <a:gd name="connsiteX23" fmla="*/ 4638675 w 4638675"/>
                  <a:gd name="connsiteY23" fmla="*/ 100013 h 100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38675" h="100013">
                    <a:moveTo>
                      <a:pt x="0" y="95250"/>
                    </a:moveTo>
                    <a:lnTo>
                      <a:pt x="452437" y="76200"/>
                    </a:lnTo>
                    <a:lnTo>
                      <a:pt x="514350" y="71438"/>
                    </a:lnTo>
                    <a:lnTo>
                      <a:pt x="552450" y="71438"/>
                    </a:lnTo>
                    <a:lnTo>
                      <a:pt x="766762" y="61913"/>
                    </a:lnTo>
                    <a:lnTo>
                      <a:pt x="876300" y="38100"/>
                    </a:lnTo>
                    <a:lnTo>
                      <a:pt x="923925" y="33338"/>
                    </a:lnTo>
                    <a:lnTo>
                      <a:pt x="1028700" y="47625"/>
                    </a:lnTo>
                    <a:lnTo>
                      <a:pt x="1100137" y="57150"/>
                    </a:lnTo>
                    <a:lnTo>
                      <a:pt x="1319212" y="0"/>
                    </a:lnTo>
                    <a:lnTo>
                      <a:pt x="1704975" y="33338"/>
                    </a:lnTo>
                    <a:lnTo>
                      <a:pt x="1847850" y="28575"/>
                    </a:lnTo>
                    <a:lnTo>
                      <a:pt x="2124075" y="42863"/>
                    </a:lnTo>
                    <a:lnTo>
                      <a:pt x="2247900" y="52388"/>
                    </a:lnTo>
                    <a:lnTo>
                      <a:pt x="2395537" y="66675"/>
                    </a:lnTo>
                    <a:lnTo>
                      <a:pt x="2471737" y="71438"/>
                    </a:lnTo>
                    <a:lnTo>
                      <a:pt x="2652712" y="47625"/>
                    </a:lnTo>
                    <a:lnTo>
                      <a:pt x="2847975" y="85725"/>
                    </a:lnTo>
                    <a:lnTo>
                      <a:pt x="2952750" y="90488"/>
                    </a:lnTo>
                    <a:lnTo>
                      <a:pt x="3167062" y="90488"/>
                    </a:lnTo>
                    <a:lnTo>
                      <a:pt x="3843337" y="85725"/>
                    </a:lnTo>
                    <a:lnTo>
                      <a:pt x="4033837" y="80963"/>
                    </a:lnTo>
                    <a:lnTo>
                      <a:pt x="4381500" y="80963"/>
                    </a:lnTo>
                    <a:lnTo>
                      <a:pt x="4638675" y="100013"/>
                    </a:lnTo>
                  </a:path>
                </a:pathLst>
              </a:custGeom>
              <a:noFill/>
              <a:ln w="38100">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cxnSp>
            <p:nvCxnSpPr>
              <p:cNvPr id="60" name="Connecteur droit 59">
                <a:extLst>
                  <a:ext uri="{FF2B5EF4-FFF2-40B4-BE49-F238E27FC236}">
                    <a16:creationId xmlns:a16="http://schemas.microsoft.com/office/drawing/2014/main" id="{470E5373-67CF-8AF5-A950-B1E25F09E927}"/>
                  </a:ext>
                </a:extLst>
              </p:cNvPr>
              <p:cNvCxnSpPr/>
              <p:nvPr/>
            </p:nvCxnSpPr>
            <p:spPr>
              <a:xfrm>
                <a:off x="9117170" y="4005473"/>
                <a:ext cx="260303" cy="0"/>
              </a:xfrm>
              <a:prstGeom prst="line">
                <a:avLst/>
              </a:prstGeom>
              <a:ln w="38100">
                <a:solidFill>
                  <a:srgbClr val="CFA4E4"/>
                </a:solidFill>
              </a:ln>
            </p:spPr>
            <p:style>
              <a:lnRef idx="1">
                <a:schemeClr val="accent1"/>
              </a:lnRef>
              <a:fillRef idx="0">
                <a:schemeClr val="accent1"/>
              </a:fillRef>
              <a:effectRef idx="0">
                <a:schemeClr val="accent1"/>
              </a:effectRef>
              <a:fontRef idx="minor">
                <a:schemeClr val="tx1"/>
              </a:fontRef>
            </p:style>
          </p:cxnSp>
        </p:grpSp>
        <p:sp>
          <p:nvSpPr>
            <p:cNvPr id="35" name="Text Box 4">
              <a:extLst>
                <a:ext uri="{FF2B5EF4-FFF2-40B4-BE49-F238E27FC236}">
                  <a16:creationId xmlns:a16="http://schemas.microsoft.com/office/drawing/2014/main" id="{E6433771-4004-8F53-B5C7-84FCACF80A3B}"/>
                </a:ext>
              </a:extLst>
            </p:cNvPr>
            <p:cNvSpPr txBox="1">
              <a:spLocks noChangeArrowheads="1"/>
            </p:cNvSpPr>
            <p:nvPr/>
          </p:nvSpPr>
          <p:spPr bwMode="auto">
            <a:xfrm>
              <a:off x="6778399" y="6255729"/>
              <a:ext cx="2890446" cy="28136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Week of Illness Onset</a:t>
              </a:r>
              <a:endParaRPr kumimoji="0" lang="fr-FR" sz="11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9" name="Espace réservé du texte 8">
            <a:extLst>
              <a:ext uri="{FF2B5EF4-FFF2-40B4-BE49-F238E27FC236}">
                <a16:creationId xmlns:a16="http://schemas.microsoft.com/office/drawing/2014/main" id="{8ACAEED1-0F1C-2A50-D77A-6BA0E8B19689}"/>
              </a:ext>
            </a:extLst>
          </p:cNvPr>
          <p:cNvSpPr>
            <a:spLocks noGrp="1"/>
          </p:cNvSpPr>
          <p:nvPr>
            <p:ph type="body" sz="quarter" idx="19"/>
          </p:nvPr>
        </p:nvSpPr>
        <p:spPr/>
        <p:txBody>
          <a:bodyPr/>
          <a:lstStyle/>
          <a:p>
            <a:r>
              <a:rPr lang="fr-FR" dirty="0"/>
              <a:t> </a:t>
            </a:r>
          </a:p>
        </p:txBody>
      </p:sp>
      <p:sp>
        <p:nvSpPr>
          <p:cNvPr id="3" name="Titre 2">
            <a:extLst>
              <a:ext uri="{FF2B5EF4-FFF2-40B4-BE49-F238E27FC236}">
                <a16:creationId xmlns:a16="http://schemas.microsoft.com/office/drawing/2014/main" id="{DA403B7B-9928-1546-0941-D18548173078}"/>
              </a:ext>
            </a:extLst>
          </p:cNvPr>
          <p:cNvSpPr>
            <a:spLocks noGrp="1"/>
          </p:cNvSpPr>
          <p:nvPr>
            <p:ph type="title"/>
          </p:nvPr>
        </p:nvSpPr>
        <p:spPr>
          <a:xfrm>
            <a:off x="960194" y="7750"/>
            <a:ext cx="11104990" cy="719166"/>
          </a:xfrm>
        </p:spPr>
        <p:txBody>
          <a:bodyPr/>
          <a:lstStyle/>
          <a:p>
            <a:r>
              <a:rPr lang="en-GB"/>
              <a:t>Is it an outbreak?</a:t>
            </a:r>
            <a:endParaRPr lang="fr-FR"/>
          </a:p>
        </p:txBody>
      </p:sp>
      <p:sp>
        <p:nvSpPr>
          <p:cNvPr id="175" name="ZoneTexte 174">
            <a:extLst>
              <a:ext uri="{FF2B5EF4-FFF2-40B4-BE49-F238E27FC236}">
                <a16:creationId xmlns:a16="http://schemas.microsoft.com/office/drawing/2014/main" id="{E11CE10E-74A8-D7CD-C11A-5B8E78334646}"/>
              </a:ext>
            </a:extLst>
          </p:cNvPr>
          <p:cNvSpPr txBox="1"/>
          <p:nvPr/>
        </p:nvSpPr>
        <p:spPr>
          <a:xfrm>
            <a:off x="8361937" y="3769884"/>
            <a:ext cx="1623144" cy="479106"/>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5-Year weekly Mean (2008-2012)</a:t>
            </a:r>
            <a:endParaRPr kumimoji="0" lang="fr-FR" sz="12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76" name="Espace réservé du contenu 16">
            <a:extLst>
              <a:ext uri="{FF2B5EF4-FFF2-40B4-BE49-F238E27FC236}">
                <a16:creationId xmlns:a16="http://schemas.microsoft.com/office/drawing/2014/main" id="{7E60B1A8-7D63-1002-8D1D-AF41FA21376D}"/>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4" name="Espace réservé du texte 3">
            <a:extLst>
              <a:ext uri="{FF2B5EF4-FFF2-40B4-BE49-F238E27FC236}">
                <a16:creationId xmlns:a16="http://schemas.microsoft.com/office/drawing/2014/main" id="{D5B83842-D8A7-E482-FE19-7B5392BE4C0C}"/>
              </a:ext>
            </a:extLst>
          </p:cNvPr>
          <p:cNvSpPr>
            <a:spLocks noGrp="1"/>
          </p:cNvSpPr>
          <p:nvPr>
            <p:ph type="body" sz="quarter" idx="18"/>
          </p:nvPr>
        </p:nvSpPr>
        <p:spPr/>
        <p:txBody>
          <a:bodyPr/>
          <a:lstStyle/>
          <a:p>
            <a:r>
              <a:rPr lang="fr-FR" dirty="0"/>
              <a:t>Reportable or not fiable</a:t>
            </a:r>
          </a:p>
        </p:txBody>
      </p:sp>
    </p:spTree>
    <p:extLst>
      <p:ext uri="{BB962C8B-B14F-4D97-AF65-F5344CB8AC3E}">
        <p14:creationId xmlns:p14="http://schemas.microsoft.com/office/powerpoint/2010/main" val="1324218506"/>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22FF5E93-270C-FD08-37AB-C2182534A3B0}"/>
              </a:ext>
            </a:extLst>
          </p:cNvPr>
          <p:cNvSpPr/>
          <p:nvPr/>
        </p:nvSpPr>
        <p:spPr>
          <a:xfrm>
            <a:off x="4410542" y="1597748"/>
            <a:ext cx="1888659" cy="377026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3900" b="1" i="0" u="none" strike="noStrike" kern="1200" cap="none" spc="0" normalizeH="0" baseline="0" noProof="0">
                <a:ln w="12700" cmpd="sng">
                  <a:noFill/>
                  <a:prstDash val="solid"/>
                </a:ln>
                <a:gradFill>
                  <a:gsLst>
                    <a:gs pos="0">
                      <a:srgbClr val="5E247C"/>
                    </a:gs>
                    <a:gs pos="4000">
                      <a:srgbClr val="5E247C">
                        <a:lumMod val="60000"/>
                        <a:lumOff val="40000"/>
                      </a:srgbClr>
                    </a:gs>
                    <a:gs pos="87000">
                      <a:srgbClr val="5E247C">
                        <a:lumMod val="20000"/>
                        <a:lumOff val="80000"/>
                      </a:srgbClr>
                    </a:gs>
                  </a:gsLst>
                  <a:lin ang="5400000"/>
                </a:gradFill>
                <a:effectLst/>
                <a:uLnTx/>
                <a:uFillTx/>
                <a:latin typeface="Arial" panose="020B0604020202020204" pitchFamily="34" charset="0"/>
                <a:ea typeface="+mn-ea"/>
                <a:cs typeface="Arial" panose="020B0604020202020204" pitchFamily="34" charset="0"/>
              </a:rPr>
              <a:t>1</a:t>
            </a:r>
          </a:p>
        </p:txBody>
      </p:sp>
      <p:sp>
        <p:nvSpPr>
          <p:cNvPr id="12" name="Espace réservé du texte 11">
            <a:extLst>
              <a:ext uri="{FF2B5EF4-FFF2-40B4-BE49-F238E27FC236}">
                <a16:creationId xmlns:a16="http://schemas.microsoft.com/office/drawing/2014/main" id="{5B461527-C217-A942-4052-DFF43434FA7E}"/>
              </a:ext>
            </a:extLst>
          </p:cNvPr>
          <p:cNvSpPr>
            <a:spLocks noGrp="1"/>
          </p:cNvSpPr>
          <p:nvPr>
            <p:ph type="body" sz="quarter" idx="19"/>
          </p:nvPr>
        </p:nvSpPr>
        <p:spPr/>
        <p:txBody>
          <a:bodyPr/>
          <a:lstStyle/>
          <a:p>
            <a:r>
              <a:rPr lang="fr-FR"/>
              <a:t> </a:t>
            </a:r>
          </a:p>
        </p:txBody>
      </p:sp>
      <p:sp>
        <p:nvSpPr>
          <p:cNvPr id="11" name="Espace réservé du texte 10">
            <a:extLst>
              <a:ext uri="{FF2B5EF4-FFF2-40B4-BE49-F238E27FC236}">
                <a16:creationId xmlns:a16="http://schemas.microsoft.com/office/drawing/2014/main" id="{E7FDD26D-37B8-34BB-8EAC-F285D7099C82}"/>
              </a:ext>
            </a:extLst>
          </p:cNvPr>
          <p:cNvSpPr>
            <a:spLocks noGrp="1"/>
          </p:cNvSpPr>
          <p:nvPr>
            <p:ph type="body" sz="quarter" idx="18"/>
          </p:nvPr>
        </p:nvSpPr>
        <p:spPr>
          <a:xfrm>
            <a:off x="1756229" y="4601029"/>
            <a:ext cx="4128463" cy="1434814"/>
          </a:xfrm>
        </p:spPr>
        <p:txBody>
          <a:bodyPr/>
          <a:lstStyle/>
          <a:p>
            <a:pPr algn="r"/>
            <a:r>
              <a:rPr lang="en-GB" sz="3200" kern="100">
                <a:effectLst/>
                <a:latin typeface="Arial" panose="020B0604020202020204" pitchFamily="34" charset="0"/>
                <a:ea typeface="Aptos" panose="020B0004020202020204" pitchFamily="34" charset="0"/>
                <a:cs typeface="Arial" panose="020B0604020202020204" pitchFamily="34" charset="0"/>
              </a:rPr>
              <a:t>floor was common to all 6 patients</a:t>
            </a:r>
            <a:endParaRPr lang="fr-FR" sz="3200" kern="100">
              <a:effectLst/>
              <a:latin typeface="Arial" panose="020B0604020202020204" pitchFamily="34" charset="0"/>
              <a:ea typeface="Aptos" panose="020B0004020202020204" pitchFamily="34" charset="0"/>
              <a:cs typeface="Arial" panose="020B0604020202020204" pitchFamily="34" charset="0"/>
            </a:endParaRPr>
          </a:p>
        </p:txBody>
      </p:sp>
      <p:pic>
        <p:nvPicPr>
          <p:cNvPr id="7" name="Image 6" descr="Une image contenant Équipement médical, Accélérateur linéaire, médical, machine&#10;&#10;Description générée automatiquement">
            <a:extLst>
              <a:ext uri="{FF2B5EF4-FFF2-40B4-BE49-F238E27FC236}">
                <a16:creationId xmlns:a16="http://schemas.microsoft.com/office/drawing/2014/main" id="{A39FA3A3-1729-3236-1A15-3A2DCBDA62C9}"/>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6307309" y="726916"/>
            <a:ext cx="5114997" cy="5046467"/>
          </a:xfrm>
          <a:prstGeom prst="rect">
            <a:avLst/>
          </a:prstGeom>
        </p:spPr>
      </p:pic>
      <p:sp>
        <p:nvSpPr>
          <p:cNvPr id="18" name="Rectangle 17">
            <a:extLst>
              <a:ext uri="{FF2B5EF4-FFF2-40B4-BE49-F238E27FC236}">
                <a16:creationId xmlns:a16="http://schemas.microsoft.com/office/drawing/2014/main" id="{472B9979-0CB6-5924-3C8A-8CAA654C328B}"/>
              </a:ext>
            </a:extLst>
          </p:cNvPr>
          <p:cNvSpPr/>
          <p:nvPr/>
        </p:nvSpPr>
        <p:spPr>
          <a:xfrm>
            <a:off x="971605" y="698980"/>
            <a:ext cx="11234566" cy="5676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Espace réservé du texte 10">
            <a:extLst>
              <a:ext uri="{FF2B5EF4-FFF2-40B4-BE49-F238E27FC236}">
                <a16:creationId xmlns:a16="http://schemas.microsoft.com/office/drawing/2014/main" id="{7B676DD4-5BA8-2F6E-9F51-EB74B8C7A6BD}"/>
              </a:ext>
            </a:extLst>
          </p:cNvPr>
          <p:cNvSpPr txBox="1">
            <a:spLocks/>
          </p:cNvSpPr>
          <p:nvPr/>
        </p:nvSpPr>
        <p:spPr>
          <a:xfrm>
            <a:off x="1756229" y="395867"/>
            <a:ext cx="4128463" cy="2070556"/>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GB" sz="3600" b="1"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Out of </a:t>
            </a:r>
            <a:br>
              <a:rPr kumimoji="0" lang="en-GB" sz="3600" b="1"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br>
            <a:r>
              <a:rPr kumimoji="0" lang="en-GB" sz="3600" b="1" i="0" u="none" strike="noStrike" kern="1200" cap="none" spc="0" normalizeH="0" baseline="0" noProof="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212 hospital encounters, only</a:t>
            </a:r>
            <a:endParaRPr kumimoji="0" lang="fr-FR" sz="3200" b="1" i="0" u="none" strike="noStrike" kern="100" cap="none" spc="0" normalizeH="0" baseline="0" noProof="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5" name="Espace réservé du contenu 16">
            <a:extLst>
              <a:ext uri="{FF2B5EF4-FFF2-40B4-BE49-F238E27FC236}">
                <a16:creationId xmlns:a16="http://schemas.microsoft.com/office/drawing/2014/main" id="{1CF59CAD-691B-9AB3-D84F-9803C924FADD}"/>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2311739875"/>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A6D63D21-E6EE-EE44-AFC1-1633E1BADA93}"/>
              </a:ext>
            </a:extLst>
          </p:cNvPr>
          <p:cNvSpPr>
            <a:spLocks noGrp="1"/>
          </p:cNvSpPr>
          <p:nvPr>
            <p:ph type="title"/>
          </p:nvPr>
        </p:nvSpPr>
        <p:spPr/>
        <p:txBody>
          <a:bodyPr/>
          <a:lstStyle/>
          <a:p>
            <a:r>
              <a:rPr lang="en-GB">
                <a:effectLst/>
                <a:ea typeface="Aptos" panose="020B0004020202020204" pitchFamily="34" charset="0"/>
              </a:rPr>
              <a:t>Environmental assessments &amp; sampling</a:t>
            </a:r>
            <a:endParaRPr lang="fr-FR"/>
          </a:p>
        </p:txBody>
      </p:sp>
      <p:sp>
        <p:nvSpPr>
          <p:cNvPr id="5" name="Espace réservé du texte 4">
            <a:extLst>
              <a:ext uri="{FF2B5EF4-FFF2-40B4-BE49-F238E27FC236}">
                <a16:creationId xmlns:a16="http://schemas.microsoft.com/office/drawing/2014/main" id="{99DF61CB-A054-1981-6C99-A4862F1EFD86}"/>
              </a:ext>
            </a:extLst>
          </p:cNvPr>
          <p:cNvSpPr>
            <a:spLocks noGrp="1"/>
          </p:cNvSpPr>
          <p:nvPr>
            <p:ph type="body" sz="quarter" idx="18"/>
          </p:nvPr>
        </p:nvSpPr>
        <p:spPr/>
        <p:txBody>
          <a:bodyPr/>
          <a:lstStyle/>
          <a:p>
            <a:r>
              <a:rPr lang="fr-FR">
                <a:latin typeface="Arial" panose="020B0604020202020204" pitchFamily="34" charset="0"/>
                <a:cs typeface="Arial" panose="020B0604020202020204" pitchFamily="34" charset="0"/>
              </a:rPr>
              <a:t> </a:t>
            </a:r>
          </a:p>
        </p:txBody>
      </p:sp>
      <p:sp>
        <p:nvSpPr>
          <p:cNvPr id="9" name="Espace réservé du contenu 16">
            <a:extLst>
              <a:ext uri="{FF2B5EF4-FFF2-40B4-BE49-F238E27FC236}">
                <a16:creationId xmlns:a16="http://schemas.microsoft.com/office/drawing/2014/main" id="{A769D7D5-3E27-C582-B250-40D79930AD58}"/>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6" name="Espace réservé du texte 5">
            <a:extLst>
              <a:ext uri="{FF2B5EF4-FFF2-40B4-BE49-F238E27FC236}">
                <a16:creationId xmlns:a16="http://schemas.microsoft.com/office/drawing/2014/main" id="{3385F468-B9A6-81A0-0778-6503A7BC7DF4}"/>
              </a:ext>
            </a:extLst>
          </p:cNvPr>
          <p:cNvSpPr>
            <a:spLocks noGrp="1"/>
          </p:cNvSpPr>
          <p:nvPr>
            <p:ph type="body" sz="quarter" idx="15"/>
          </p:nvPr>
        </p:nvSpPr>
        <p:spPr/>
        <p:txBody>
          <a:bodyPr/>
          <a:lstStyle/>
          <a:p>
            <a:r>
              <a:rPr lang="en-US" dirty="0"/>
              <a:t>Epi data don't always point to clear environmental hypotheses</a:t>
            </a:r>
          </a:p>
          <a:p>
            <a:pPr>
              <a:spcBef>
                <a:spcPts val="2400"/>
              </a:spcBef>
            </a:pPr>
            <a:r>
              <a:rPr lang="en-US" dirty="0"/>
              <a:t>Hospitals want to take action right away - sampling discussions often happen prematurely</a:t>
            </a:r>
          </a:p>
          <a:p>
            <a:pPr marL="0" indent="0">
              <a:buNone/>
            </a:pPr>
            <a:endParaRPr lang="fr-FR" dirty="0"/>
          </a:p>
        </p:txBody>
      </p:sp>
    </p:spTree>
    <p:extLst>
      <p:ext uri="{BB962C8B-B14F-4D97-AF65-F5344CB8AC3E}">
        <p14:creationId xmlns:p14="http://schemas.microsoft.com/office/powerpoint/2010/main" val="61180776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Espace réservé du texte 17">
            <a:extLst>
              <a:ext uri="{FF2B5EF4-FFF2-40B4-BE49-F238E27FC236}">
                <a16:creationId xmlns:a16="http://schemas.microsoft.com/office/drawing/2014/main" id="{EB0815C4-4A47-ECDE-E8DF-C97CF025932A}"/>
              </a:ext>
            </a:extLst>
          </p:cNvPr>
          <p:cNvSpPr>
            <a:spLocks noGrp="1"/>
          </p:cNvSpPr>
          <p:nvPr>
            <p:ph type="body" sz="quarter" idx="15"/>
          </p:nvPr>
        </p:nvSpPr>
        <p:spPr>
          <a:xfrm>
            <a:off x="6726005" y="1783080"/>
            <a:ext cx="5094515" cy="2987953"/>
          </a:xfrm>
        </p:spPr>
        <p:txBody>
          <a:bodyPr/>
          <a:lstStyle/>
          <a:p>
            <a:pPr marL="342900" indent="-342900">
              <a:lnSpc>
                <a:spcPct val="107000"/>
              </a:lnSpc>
              <a:spcAft>
                <a:spcPts val="800"/>
              </a:spcAft>
              <a:buSzPct val="120000"/>
              <a:buFont typeface="+mj-lt"/>
              <a:buAutoNum type="arabicPeriod"/>
            </a:pPr>
            <a:r>
              <a:rPr lang="en-GB" kern="100" dirty="0">
                <a:effectLst/>
                <a:ea typeface="Aptos" panose="020B0004020202020204" pitchFamily="34" charset="0"/>
              </a:rPr>
              <a:t>Visual inspection of involved areas</a:t>
            </a:r>
            <a:endParaRPr lang="fr-FR" kern="100" dirty="0">
              <a:effectLst/>
              <a:ea typeface="Aptos" panose="020B0004020202020204" pitchFamily="34" charset="0"/>
            </a:endParaRPr>
          </a:p>
          <a:p>
            <a:pPr marL="342900" indent="-342900">
              <a:lnSpc>
                <a:spcPct val="107000"/>
              </a:lnSpc>
              <a:spcAft>
                <a:spcPts val="800"/>
              </a:spcAft>
              <a:buSzPct val="120000"/>
              <a:buFont typeface="+mj-lt"/>
              <a:buAutoNum type="arabicPeriod"/>
            </a:pPr>
            <a:r>
              <a:rPr lang="en-GB" kern="100" dirty="0">
                <a:effectLst/>
                <a:ea typeface="Aptos" panose="020B0004020202020204" pitchFamily="34" charset="0"/>
              </a:rPr>
              <a:t>HVAC Systems</a:t>
            </a:r>
            <a:endParaRPr lang="fr-FR" kern="100" dirty="0">
              <a:effectLst/>
              <a:ea typeface="Aptos" panose="020B0004020202020204" pitchFamily="34" charset="0"/>
            </a:endParaRPr>
          </a:p>
          <a:p>
            <a:pPr marL="342900" indent="-342900">
              <a:lnSpc>
                <a:spcPct val="107000"/>
              </a:lnSpc>
              <a:spcAft>
                <a:spcPts val="800"/>
              </a:spcAft>
              <a:buSzPct val="120000"/>
              <a:buFont typeface="+mj-lt"/>
              <a:buAutoNum type="arabicPeriod"/>
            </a:pPr>
            <a:r>
              <a:rPr lang="en-GB" kern="100" dirty="0">
                <a:effectLst/>
                <a:ea typeface="Aptos" panose="020B0004020202020204" pitchFamily="34" charset="0"/>
              </a:rPr>
              <a:t>Built Environment, Env Services</a:t>
            </a:r>
            <a:endParaRPr lang="fr-FR" kern="100" dirty="0">
              <a:effectLst/>
              <a:ea typeface="Aptos" panose="020B0004020202020204" pitchFamily="34" charset="0"/>
            </a:endParaRPr>
          </a:p>
          <a:p>
            <a:pPr marL="342900" indent="-342900">
              <a:lnSpc>
                <a:spcPct val="107000"/>
              </a:lnSpc>
              <a:spcAft>
                <a:spcPts val="800"/>
              </a:spcAft>
              <a:buSzPct val="120000"/>
              <a:buFont typeface="+mj-lt"/>
              <a:buAutoNum type="arabicPeriod"/>
            </a:pPr>
            <a:r>
              <a:rPr lang="en-GB" kern="100" dirty="0">
                <a:effectLst/>
                <a:ea typeface="Aptos" panose="020B0004020202020204" pitchFamily="34" charset="0"/>
              </a:rPr>
              <a:t>Laundry and healthcare textiles</a:t>
            </a:r>
            <a:endParaRPr lang="fr-FR" kern="100" dirty="0">
              <a:effectLst/>
              <a:ea typeface="Aptos" panose="020B0004020202020204" pitchFamily="34" charset="0"/>
            </a:endParaRPr>
          </a:p>
          <a:p>
            <a:endParaRPr lang="fr-FR" dirty="0"/>
          </a:p>
        </p:txBody>
      </p:sp>
      <p:sp>
        <p:nvSpPr>
          <p:cNvPr id="3" name="Titre 2">
            <a:extLst>
              <a:ext uri="{FF2B5EF4-FFF2-40B4-BE49-F238E27FC236}">
                <a16:creationId xmlns:a16="http://schemas.microsoft.com/office/drawing/2014/main" id="{DFC7803B-BD50-F0B9-0BFB-555BBB25CD54}"/>
              </a:ext>
            </a:extLst>
          </p:cNvPr>
          <p:cNvSpPr>
            <a:spLocks noGrp="1"/>
          </p:cNvSpPr>
          <p:nvPr>
            <p:ph type="title"/>
          </p:nvPr>
        </p:nvSpPr>
        <p:spPr/>
        <p:txBody>
          <a:bodyPr/>
          <a:lstStyle/>
          <a:p>
            <a:r>
              <a:rPr lang="en-GB"/>
              <a:t>CDC Mold Outbreak Investigation Checklist</a:t>
            </a:r>
            <a:endParaRPr lang="fr-FR"/>
          </a:p>
        </p:txBody>
      </p:sp>
      <p:sp>
        <p:nvSpPr>
          <p:cNvPr id="20" name="Espace réservé du texte 19">
            <a:extLst>
              <a:ext uri="{FF2B5EF4-FFF2-40B4-BE49-F238E27FC236}">
                <a16:creationId xmlns:a16="http://schemas.microsoft.com/office/drawing/2014/main" id="{3E5C5296-A03A-483A-9107-DEBEFE3D712D}"/>
              </a:ext>
            </a:extLst>
          </p:cNvPr>
          <p:cNvSpPr>
            <a:spLocks noGrp="1"/>
          </p:cNvSpPr>
          <p:nvPr>
            <p:ph type="body" sz="quarter" idx="18"/>
          </p:nvPr>
        </p:nvSpPr>
        <p:spPr/>
        <p:txBody>
          <a:bodyPr/>
          <a:lstStyle/>
          <a:p>
            <a:r>
              <a:rPr lang="fr-FR">
                <a:latin typeface="Arial" panose="020B0604020202020204" pitchFamily="34" charset="0"/>
                <a:cs typeface="Arial" panose="020B0604020202020204" pitchFamily="34" charset="0"/>
              </a:rPr>
              <a:t> </a:t>
            </a:r>
          </a:p>
        </p:txBody>
      </p:sp>
      <p:grpSp>
        <p:nvGrpSpPr>
          <p:cNvPr id="30" name="Groupe 29">
            <a:extLst>
              <a:ext uri="{FF2B5EF4-FFF2-40B4-BE49-F238E27FC236}">
                <a16:creationId xmlns:a16="http://schemas.microsoft.com/office/drawing/2014/main" id="{2118F448-0F1F-373C-5995-DE8A9F843FBF}"/>
              </a:ext>
            </a:extLst>
          </p:cNvPr>
          <p:cNvGrpSpPr/>
          <p:nvPr/>
        </p:nvGrpSpPr>
        <p:grpSpPr>
          <a:xfrm>
            <a:off x="1074057" y="1783080"/>
            <a:ext cx="5521046" cy="3331495"/>
            <a:chOff x="1074057" y="1783080"/>
            <a:chExt cx="6168572" cy="3722224"/>
          </a:xfrm>
        </p:grpSpPr>
        <p:pic>
          <p:nvPicPr>
            <p:cNvPr id="22" name="Image 21" descr="Une image contenant capture d’écran, habits, personne, texte&#10;&#10;Description générée automatiquement">
              <a:extLst>
                <a:ext uri="{FF2B5EF4-FFF2-40B4-BE49-F238E27FC236}">
                  <a16:creationId xmlns:a16="http://schemas.microsoft.com/office/drawing/2014/main" id="{822754F0-0368-B42D-947D-5E83AEA51E50}"/>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074057" y="1783080"/>
              <a:ext cx="2046514" cy="2865120"/>
            </a:xfrm>
            <a:prstGeom prst="rect">
              <a:avLst/>
            </a:prstGeom>
          </p:spPr>
        </p:pic>
        <p:pic>
          <p:nvPicPr>
            <p:cNvPr id="23" name="Image 22" descr="Une image contenant capture d’écran, habits, personne, texte&#10;&#10;Description générée automatiquement">
              <a:extLst>
                <a:ext uri="{FF2B5EF4-FFF2-40B4-BE49-F238E27FC236}">
                  <a16:creationId xmlns:a16="http://schemas.microsoft.com/office/drawing/2014/main" id="{866517D6-9D7C-B1D9-69EE-8D2CA2E52034}"/>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3236686" y="1783080"/>
              <a:ext cx="1944914" cy="2865120"/>
            </a:xfrm>
            <a:prstGeom prst="rect">
              <a:avLst/>
            </a:prstGeom>
          </p:spPr>
        </p:pic>
        <p:pic>
          <p:nvPicPr>
            <p:cNvPr id="24" name="Image 23" descr="Une image contenant capture d’écran, habits, personne, texte&#10;&#10;Description générée automatiquement">
              <a:extLst>
                <a:ext uri="{FF2B5EF4-FFF2-40B4-BE49-F238E27FC236}">
                  <a16:creationId xmlns:a16="http://schemas.microsoft.com/office/drawing/2014/main" id="{5D267553-BB6D-C362-DF57-286E35281F5F}"/>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5297715" y="1783080"/>
              <a:ext cx="1944914" cy="2865120"/>
            </a:xfrm>
            <a:prstGeom prst="rect">
              <a:avLst/>
            </a:prstGeom>
          </p:spPr>
        </p:pic>
        <p:sp>
          <p:nvSpPr>
            <p:cNvPr id="27" name="ZoneTexte 26">
              <a:extLst>
                <a:ext uri="{FF2B5EF4-FFF2-40B4-BE49-F238E27FC236}">
                  <a16:creationId xmlns:a16="http://schemas.microsoft.com/office/drawing/2014/main" id="{1AC64620-F5F4-1616-1ABD-D5EA62D06154}"/>
                </a:ext>
              </a:extLst>
            </p:cNvPr>
            <p:cNvSpPr txBox="1"/>
            <p:nvPr/>
          </p:nvSpPr>
          <p:spPr>
            <a:xfrm>
              <a:off x="1088573" y="4648199"/>
              <a:ext cx="2090057" cy="857105"/>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Reviewed hospital repair and construction records</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8" name="ZoneTexte 27">
              <a:extLst>
                <a:ext uri="{FF2B5EF4-FFF2-40B4-BE49-F238E27FC236}">
                  <a16:creationId xmlns:a16="http://schemas.microsoft.com/office/drawing/2014/main" id="{51900D64-A6AA-C937-6B5E-407BED773959}"/>
                </a:ext>
              </a:extLst>
            </p:cNvPr>
            <p:cNvSpPr txBox="1"/>
            <p:nvPr/>
          </p:nvSpPr>
          <p:spPr>
            <a:xfrm>
              <a:off x="3135087" y="4648199"/>
              <a:ext cx="2090057" cy="857105"/>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Performed environmental assessments</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9" name="ZoneTexte 28">
              <a:extLst>
                <a:ext uri="{FF2B5EF4-FFF2-40B4-BE49-F238E27FC236}">
                  <a16:creationId xmlns:a16="http://schemas.microsoft.com/office/drawing/2014/main" id="{89FD5650-9888-31A9-F0C4-514B26D3CF92}"/>
                </a:ext>
              </a:extLst>
            </p:cNvPr>
            <p:cNvSpPr txBox="1"/>
            <p:nvPr/>
          </p:nvSpPr>
          <p:spPr>
            <a:xfrm>
              <a:off x="5123544" y="4648199"/>
              <a:ext cx="2090057" cy="857105"/>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Conducted environmental sampling</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31" name="Espace réservé du contenu 16">
            <a:extLst>
              <a:ext uri="{FF2B5EF4-FFF2-40B4-BE49-F238E27FC236}">
                <a16:creationId xmlns:a16="http://schemas.microsoft.com/office/drawing/2014/main" id="{6A26F2DC-19F6-17D6-CE46-BF32F05382B2}"/>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99215087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Espace réservé du texte 19">
            <a:extLst>
              <a:ext uri="{FF2B5EF4-FFF2-40B4-BE49-F238E27FC236}">
                <a16:creationId xmlns:a16="http://schemas.microsoft.com/office/drawing/2014/main" id="{3E5C5296-A03A-483A-9107-DEBEFE3D712D}"/>
              </a:ext>
            </a:extLst>
          </p:cNvPr>
          <p:cNvSpPr>
            <a:spLocks noGrp="1"/>
          </p:cNvSpPr>
          <p:nvPr>
            <p:ph type="body" sz="quarter" idx="18"/>
          </p:nvPr>
        </p:nvSpPr>
        <p:spPr/>
        <p:txBody>
          <a:bodyPr/>
          <a:lstStyle/>
          <a:p>
            <a:r>
              <a:rPr lang="fr-FR">
                <a:latin typeface="Arial" panose="020B0604020202020204" pitchFamily="34" charset="0"/>
                <a:cs typeface="Arial" panose="020B0604020202020204" pitchFamily="34" charset="0"/>
              </a:rPr>
              <a:t> </a:t>
            </a:r>
          </a:p>
        </p:txBody>
      </p:sp>
      <p:sp>
        <p:nvSpPr>
          <p:cNvPr id="2" name="Espace réservé du contenu 16">
            <a:extLst>
              <a:ext uri="{FF2B5EF4-FFF2-40B4-BE49-F238E27FC236}">
                <a16:creationId xmlns:a16="http://schemas.microsoft.com/office/drawing/2014/main" id="{CC7B2857-DB6C-B82E-C77A-B39626101CD7}"/>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8" name="Rectangle 7">
            <a:extLst>
              <a:ext uri="{FF2B5EF4-FFF2-40B4-BE49-F238E27FC236}">
                <a16:creationId xmlns:a16="http://schemas.microsoft.com/office/drawing/2014/main" id="{97212051-4BAB-4BB4-8834-90B0ABC26BB0}"/>
              </a:ext>
            </a:extLst>
          </p:cNvPr>
          <p:cNvSpPr/>
          <p:nvPr/>
        </p:nvSpPr>
        <p:spPr>
          <a:xfrm>
            <a:off x="971605" y="698980"/>
            <a:ext cx="11234566" cy="5676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5" name="Groupe 24">
            <a:extLst>
              <a:ext uri="{FF2B5EF4-FFF2-40B4-BE49-F238E27FC236}">
                <a16:creationId xmlns:a16="http://schemas.microsoft.com/office/drawing/2014/main" id="{C6BA1941-88A6-6A61-F0B3-4777A1864158}"/>
              </a:ext>
            </a:extLst>
          </p:cNvPr>
          <p:cNvGrpSpPr/>
          <p:nvPr/>
        </p:nvGrpSpPr>
        <p:grpSpPr>
          <a:xfrm>
            <a:off x="1087049" y="906594"/>
            <a:ext cx="5453235" cy="2041330"/>
            <a:chOff x="1087049" y="1026936"/>
            <a:chExt cx="5453235" cy="2041330"/>
          </a:xfrm>
        </p:grpSpPr>
        <p:sp>
          <p:nvSpPr>
            <p:cNvPr id="27" name="ZoneTexte 26">
              <a:extLst>
                <a:ext uri="{FF2B5EF4-FFF2-40B4-BE49-F238E27FC236}">
                  <a16:creationId xmlns:a16="http://schemas.microsoft.com/office/drawing/2014/main" id="{1AC64620-F5F4-1616-1ABD-D5EA62D06154}"/>
                </a:ext>
              </a:extLst>
            </p:cNvPr>
            <p:cNvSpPr txBox="1"/>
            <p:nvPr/>
          </p:nvSpPr>
          <p:spPr>
            <a:xfrm>
              <a:off x="1087049" y="2531644"/>
              <a:ext cx="1870660" cy="53662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Replacement </a:t>
              </a:r>
              <a:b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b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of planters</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8" name="ZoneTexte 27">
              <a:extLst>
                <a:ext uri="{FF2B5EF4-FFF2-40B4-BE49-F238E27FC236}">
                  <a16:creationId xmlns:a16="http://schemas.microsoft.com/office/drawing/2014/main" id="{51900D64-A6AA-C937-6B5E-407BED773959}"/>
                </a:ext>
              </a:extLst>
            </p:cNvPr>
            <p:cNvSpPr txBox="1"/>
            <p:nvPr/>
          </p:nvSpPr>
          <p:spPr>
            <a:xfrm>
              <a:off x="2747189" y="2531644"/>
              <a:ext cx="2132956" cy="53662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Leak in a tunnel between buildings</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9" name="ZoneTexte 28">
              <a:extLst>
                <a:ext uri="{FF2B5EF4-FFF2-40B4-BE49-F238E27FC236}">
                  <a16:creationId xmlns:a16="http://schemas.microsoft.com/office/drawing/2014/main" id="{89FD5650-9888-31A9-F0C4-514B26D3CF92}"/>
                </a:ext>
              </a:extLst>
            </p:cNvPr>
            <p:cNvSpPr txBox="1"/>
            <p:nvPr/>
          </p:nvSpPr>
          <p:spPr>
            <a:xfrm>
              <a:off x="4669624" y="2531644"/>
              <a:ext cx="1870660" cy="53662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Carpet replacement in a transplant clinic</a:t>
              </a:r>
              <a:endParaRPr kumimoji="0" lang="fr-FR"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pic>
          <p:nvPicPr>
            <p:cNvPr id="6" name="Image 5" descr="Une image contenant texte, capture d’écran, pot de fleurs, légume&#10;&#10;Description générée automatiquement">
              <a:extLst>
                <a:ext uri="{FF2B5EF4-FFF2-40B4-BE49-F238E27FC236}">
                  <a16:creationId xmlns:a16="http://schemas.microsoft.com/office/drawing/2014/main" id="{A6B3A1DC-176E-8BDB-7C4A-A2B7177A4915}"/>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310373" y="1026936"/>
              <a:ext cx="1608364" cy="1504708"/>
            </a:xfrm>
            <a:prstGeom prst="rect">
              <a:avLst/>
            </a:prstGeom>
          </p:spPr>
        </p:pic>
        <p:pic>
          <p:nvPicPr>
            <p:cNvPr id="9" name="Image 8" descr="Une image contenant texte, capture d’écran, pot de fleurs, légume&#10;&#10;Description générée automatiquement">
              <a:extLst>
                <a:ext uri="{FF2B5EF4-FFF2-40B4-BE49-F238E27FC236}">
                  <a16:creationId xmlns:a16="http://schemas.microsoft.com/office/drawing/2014/main" id="{1A82333A-772B-4BDC-E31A-BCDC26393DBE}"/>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3077481" y="1026936"/>
              <a:ext cx="1608364" cy="1504708"/>
            </a:xfrm>
            <a:prstGeom prst="rect">
              <a:avLst/>
            </a:prstGeom>
          </p:spPr>
        </p:pic>
        <p:pic>
          <p:nvPicPr>
            <p:cNvPr id="10" name="Image 9" descr="Une image contenant texte, capture d’écran, pot de fleurs, légume&#10;&#10;Description générée automatiquement">
              <a:extLst>
                <a:ext uri="{FF2B5EF4-FFF2-40B4-BE49-F238E27FC236}">
                  <a16:creationId xmlns:a16="http://schemas.microsoft.com/office/drawing/2014/main" id="{72332A82-BA93-2279-570B-77C03DCCD8E1}"/>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4800772" y="1026936"/>
              <a:ext cx="1608364" cy="1504708"/>
            </a:xfrm>
            <a:prstGeom prst="rect">
              <a:avLst/>
            </a:prstGeom>
          </p:spPr>
        </p:pic>
      </p:grpSp>
      <p:pic>
        <p:nvPicPr>
          <p:cNvPr id="13" name="Image 12" descr="Une image contenant plante d’intérieur, pot de fleurs, plante&#10;&#10;Description générée automatiquement">
            <a:extLst>
              <a:ext uri="{FF2B5EF4-FFF2-40B4-BE49-F238E27FC236}">
                <a16:creationId xmlns:a16="http://schemas.microsoft.com/office/drawing/2014/main" id="{28B98485-A5EF-18BA-528D-ADF663D4EA08}"/>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7332769" y="2219276"/>
            <a:ext cx="4149453" cy="2872698"/>
          </a:xfrm>
          <a:prstGeom prst="rect">
            <a:avLst/>
          </a:prstGeom>
        </p:spPr>
      </p:pic>
      <p:grpSp>
        <p:nvGrpSpPr>
          <p:cNvPr id="26" name="Groupe 25">
            <a:extLst>
              <a:ext uri="{FF2B5EF4-FFF2-40B4-BE49-F238E27FC236}">
                <a16:creationId xmlns:a16="http://schemas.microsoft.com/office/drawing/2014/main" id="{74DA57D8-563A-AC47-A7D9-2D8C717F211C}"/>
              </a:ext>
            </a:extLst>
          </p:cNvPr>
          <p:cNvGrpSpPr/>
          <p:nvPr/>
        </p:nvGrpSpPr>
        <p:grpSpPr>
          <a:xfrm>
            <a:off x="986691" y="3042856"/>
            <a:ext cx="5494296" cy="2969028"/>
            <a:chOff x="1040468" y="3298343"/>
            <a:chExt cx="5368668" cy="2969028"/>
          </a:xfrm>
        </p:grpSpPr>
        <p:pic>
          <p:nvPicPr>
            <p:cNvPr id="15" name="Image 14" descr="Une image contenant habits, capture d’écran, texte, intérieur&#10;&#10;Description générée automatiquement">
              <a:extLst>
                <a:ext uri="{FF2B5EF4-FFF2-40B4-BE49-F238E27FC236}">
                  <a16:creationId xmlns:a16="http://schemas.microsoft.com/office/drawing/2014/main" id="{97E8D125-589A-FD35-6FD1-80C18A88BCC2}"/>
                </a:ext>
              </a:extLst>
            </p:cNvPr>
            <p:cNvPicPr>
              <a:picLocks noChangeAspect="1"/>
            </p:cNvPicPr>
            <p:nvPr/>
          </p:nvPicPr>
          <p:blipFill rotWithShape="1">
            <a:blip r:embed="rId6">
              <a:extLst>
                <a:ext uri="{28A0092B-C50C-407E-A947-70E740481C1C}">
                  <a14:useLocalDpi xmlns:a14="http://schemas.microsoft.com/office/drawing/2010/main" val="0"/>
                </a:ext>
              </a:extLst>
            </a:blip>
            <a:srcRect/>
            <a:stretch/>
          </p:blipFill>
          <p:spPr>
            <a:xfrm>
              <a:off x="1310373" y="3928271"/>
              <a:ext cx="2247901" cy="1786552"/>
            </a:xfrm>
            <a:prstGeom prst="rect">
              <a:avLst/>
            </a:prstGeom>
          </p:spPr>
        </p:pic>
        <p:sp>
          <p:nvSpPr>
            <p:cNvPr id="16" name="Titre 2">
              <a:extLst>
                <a:ext uri="{FF2B5EF4-FFF2-40B4-BE49-F238E27FC236}">
                  <a16:creationId xmlns:a16="http://schemas.microsoft.com/office/drawing/2014/main" id="{633DE0A9-59DD-B7C8-DC1D-6E6F3FDA3904}"/>
                </a:ext>
              </a:extLst>
            </p:cNvPr>
            <p:cNvSpPr txBox="1">
              <a:spLocks/>
            </p:cNvSpPr>
            <p:nvPr/>
          </p:nvSpPr>
          <p:spPr>
            <a:xfrm>
              <a:off x="1254966" y="3298343"/>
              <a:ext cx="4861843" cy="582613"/>
            </a:xfrm>
            <a:prstGeom prst="rect">
              <a:avLst/>
            </a:prstGeom>
          </p:spPr>
          <p:txBody>
            <a:bodyPr numCol="1" anchor="ctr" anchorCtr="0">
              <a:noAutofit/>
            </a:bodyPr>
            <a:lstStyle>
              <a:lvl1pPr algn="l" defTabSz="914400" rtl="0" eaLnBrk="1" latinLnBrk="0" hangingPunct="1">
                <a:lnSpc>
                  <a:spcPct val="85000"/>
                </a:lnSpc>
                <a:spcBef>
                  <a:spcPct val="0"/>
                </a:spcBef>
                <a:buNone/>
                <a:defRPr sz="2400" b="1" i="0" kern="1200" baseline="0">
                  <a:solidFill>
                    <a:srgbClr val="5E247C"/>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fr-FR" sz="1800" b="1" i="0" u="none" strike="noStrike" kern="1200" cap="none" spc="0" normalizeH="0" baseline="0" noProof="0" dirty="0">
                <a:ln>
                  <a:noFill/>
                </a:ln>
                <a:solidFill>
                  <a:srgbClr val="5E247C"/>
                </a:solidFill>
                <a:effectLst/>
                <a:uLnTx/>
                <a:uFillTx/>
                <a:latin typeface="Arial" panose="020B0604020202020204" pitchFamily="34" charset="0"/>
                <a:ea typeface="+mj-ea"/>
                <a:cs typeface="Arial" panose="020B0604020202020204" pitchFamily="34" charset="0"/>
              </a:endParaRPr>
            </a:p>
          </p:txBody>
        </p:sp>
        <p:pic>
          <p:nvPicPr>
            <p:cNvPr id="17" name="Image 16" descr="Une image contenant habits, capture d’écran, texte, intérieur&#10;&#10;Description générée automatiquement">
              <a:extLst>
                <a:ext uri="{FF2B5EF4-FFF2-40B4-BE49-F238E27FC236}">
                  <a16:creationId xmlns:a16="http://schemas.microsoft.com/office/drawing/2014/main" id="{067FB3D3-5AF8-F86C-E15B-9D0B37DC822D}"/>
                </a:ext>
              </a:extLst>
            </p:cNvPr>
            <p:cNvPicPr>
              <a:picLocks noChangeAspect="1"/>
            </p:cNvPicPr>
            <p:nvPr/>
          </p:nvPicPr>
          <p:blipFill rotWithShape="1">
            <a:blip r:embed="rId7">
              <a:extLst>
                <a:ext uri="{28A0092B-C50C-407E-A947-70E740481C1C}">
                  <a14:useLocalDpi xmlns:a14="http://schemas.microsoft.com/office/drawing/2010/main" val="0"/>
                </a:ext>
              </a:extLst>
            </a:blip>
            <a:srcRect/>
            <a:stretch/>
          </p:blipFill>
          <p:spPr>
            <a:xfrm>
              <a:off x="3848099" y="3928271"/>
              <a:ext cx="2247901" cy="1786552"/>
            </a:xfrm>
            <a:prstGeom prst="rect">
              <a:avLst/>
            </a:prstGeom>
          </p:spPr>
        </p:pic>
        <p:sp>
          <p:nvSpPr>
            <p:cNvPr id="19" name="ZoneTexte 18">
              <a:extLst>
                <a:ext uri="{FF2B5EF4-FFF2-40B4-BE49-F238E27FC236}">
                  <a16:creationId xmlns:a16="http://schemas.microsoft.com/office/drawing/2014/main" id="{4DC4C9A5-B64B-7EF1-669F-0B3418952266}"/>
                </a:ext>
              </a:extLst>
            </p:cNvPr>
            <p:cNvSpPr txBox="1"/>
            <p:nvPr/>
          </p:nvSpPr>
          <p:spPr>
            <a:xfrm>
              <a:off x="1040468" y="5730749"/>
              <a:ext cx="2789594" cy="53662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Mucor circinelloides identified from an area with live plants</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1" name="ZoneTexte 20">
              <a:extLst>
                <a:ext uri="{FF2B5EF4-FFF2-40B4-BE49-F238E27FC236}">
                  <a16:creationId xmlns:a16="http://schemas.microsoft.com/office/drawing/2014/main" id="{C3A0C354-667E-82BD-F2C2-1C0E8C331C0F}"/>
                </a:ext>
              </a:extLst>
            </p:cNvPr>
            <p:cNvSpPr txBox="1"/>
            <p:nvPr/>
          </p:nvSpPr>
          <p:spPr>
            <a:xfrm>
              <a:off x="3619542" y="5730749"/>
              <a:ext cx="2789594" cy="53662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Rhizopus oryzae detected from an area where linen was staged</a:t>
              </a:r>
              <a:endPar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4" name="Rectangle à coins arrondis 10">
            <a:extLst>
              <a:ext uri="{FF2B5EF4-FFF2-40B4-BE49-F238E27FC236}">
                <a16:creationId xmlns:a16="http://schemas.microsoft.com/office/drawing/2014/main" id="{1D811408-C562-1CB2-38B9-4C7DA0416D98}"/>
              </a:ext>
            </a:extLst>
          </p:cNvPr>
          <p:cNvSpPr/>
          <p:nvPr/>
        </p:nvSpPr>
        <p:spPr>
          <a:xfrm>
            <a:off x="1064627" y="468438"/>
            <a:ext cx="5706943" cy="254410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5" name="ZoneTexte 4">
            <a:extLst>
              <a:ext uri="{FF2B5EF4-FFF2-40B4-BE49-F238E27FC236}">
                <a16:creationId xmlns:a16="http://schemas.microsoft.com/office/drawing/2014/main" id="{6EC5AB9F-D74A-A2AF-E60B-DC602E381C55}"/>
              </a:ext>
            </a:extLst>
          </p:cNvPr>
          <p:cNvSpPr txBox="1"/>
          <p:nvPr/>
        </p:nvSpPr>
        <p:spPr>
          <a:xfrm>
            <a:off x="1225454" y="220384"/>
            <a:ext cx="5314830" cy="523220"/>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Review of hospital repair records identified multiple potential exposures</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à coins arrondis 10">
            <a:extLst>
              <a:ext uri="{FF2B5EF4-FFF2-40B4-BE49-F238E27FC236}">
                <a16:creationId xmlns:a16="http://schemas.microsoft.com/office/drawing/2014/main" id="{7097D505-D0BD-1E57-C951-5F12CAED6486}"/>
              </a:ext>
            </a:extLst>
          </p:cNvPr>
          <p:cNvSpPr/>
          <p:nvPr/>
        </p:nvSpPr>
        <p:spPr>
          <a:xfrm>
            <a:off x="7067426" y="1664367"/>
            <a:ext cx="4977504" cy="367932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22" name="Rectangle à coins arrondis 10">
            <a:extLst>
              <a:ext uri="{FF2B5EF4-FFF2-40B4-BE49-F238E27FC236}">
                <a16:creationId xmlns:a16="http://schemas.microsoft.com/office/drawing/2014/main" id="{AF15206F-0ABA-1ACF-9169-212CF521D2A2}"/>
              </a:ext>
            </a:extLst>
          </p:cNvPr>
          <p:cNvSpPr/>
          <p:nvPr/>
        </p:nvSpPr>
        <p:spPr>
          <a:xfrm>
            <a:off x="1087049" y="3379366"/>
            <a:ext cx="5684521" cy="263251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23" name="ZoneTexte 22">
            <a:extLst>
              <a:ext uri="{FF2B5EF4-FFF2-40B4-BE49-F238E27FC236}">
                <a16:creationId xmlns:a16="http://schemas.microsoft.com/office/drawing/2014/main" id="{31750C83-DF14-BE99-797C-39AD07D39EC5}"/>
              </a:ext>
            </a:extLst>
          </p:cNvPr>
          <p:cNvSpPr txBox="1"/>
          <p:nvPr/>
        </p:nvSpPr>
        <p:spPr>
          <a:xfrm>
            <a:off x="7170799" y="1495009"/>
            <a:ext cx="4473392" cy="523220"/>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assessments noted live plants in areas with strong air currents</a:t>
            </a:r>
          </a:p>
        </p:txBody>
      </p:sp>
      <p:sp>
        <p:nvSpPr>
          <p:cNvPr id="18" name="ZoneTexte 17">
            <a:extLst>
              <a:ext uri="{FF2B5EF4-FFF2-40B4-BE49-F238E27FC236}">
                <a16:creationId xmlns:a16="http://schemas.microsoft.com/office/drawing/2014/main" id="{1CD321A0-3A4B-F7AB-476E-AD371EE85F5C}"/>
              </a:ext>
            </a:extLst>
          </p:cNvPr>
          <p:cNvSpPr txBox="1"/>
          <p:nvPr/>
        </p:nvSpPr>
        <p:spPr>
          <a:xfrm>
            <a:off x="1171677" y="3225479"/>
            <a:ext cx="5248974"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Environmental sampling detected mold in only 2 samples</a:t>
            </a:r>
          </a:p>
        </p:txBody>
      </p:sp>
    </p:spTree>
    <p:extLst>
      <p:ext uri="{BB962C8B-B14F-4D97-AF65-F5344CB8AC3E}">
        <p14:creationId xmlns:p14="http://schemas.microsoft.com/office/powerpoint/2010/main" val="273913797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072279F4-D241-6B89-A483-F41C88C9A850}"/>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Draft Recommendation: Duration</a:t>
            </a:r>
            <a:endParaRPr lang="fr-F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Achim KAASCH et al., ECCMID</a:t>
            </a:r>
            <a:r>
              <a:rPr lang="fr-FR" baseline="30000" dirty="0">
                <a:latin typeface="Arial Narrow" panose="020B0606020202030204" pitchFamily="34" charset="0"/>
              </a:rPr>
              <a:t>®</a:t>
            </a:r>
            <a:r>
              <a:rPr lang="fr-FR" dirty="0"/>
              <a:t> 2024, Session#SY076</a:t>
            </a:r>
          </a:p>
        </p:txBody>
      </p:sp>
      <p:sp>
        <p:nvSpPr>
          <p:cNvPr id="3" name="Espace réservé du texte 10">
            <a:extLst>
              <a:ext uri="{FF2B5EF4-FFF2-40B4-BE49-F238E27FC236}">
                <a16:creationId xmlns:a16="http://schemas.microsoft.com/office/drawing/2014/main" id="{BA6FD9D2-1DE6-4F4F-864C-F6FF4ADC7E97}"/>
              </a:ext>
            </a:extLst>
          </p:cNvPr>
          <p:cNvSpPr txBox="1">
            <a:spLocks/>
          </p:cNvSpPr>
          <p:nvPr/>
        </p:nvSpPr>
        <p:spPr>
          <a:xfrm>
            <a:off x="2583264" y="2820979"/>
            <a:ext cx="7638421" cy="779471"/>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Assumes negative follow-up blood cultures within 24-48 hours after start of active antibiotic therapy</a:t>
            </a: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endParaRPr kumimoji="0" lang="fr-FR" sz="16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 name="Espace réservé du texte 11">
            <a:extLst>
              <a:ext uri="{FF2B5EF4-FFF2-40B4-BE49-F238E27FC236}">
                <a16:creationId xmlns:a16="http://schemas.microsoft.com/office/drawing/2014/main" id="{C257D65A-78CF-DDE8-6271-3BE969253CE6}"/>
              </a:ext>
            </a:extLst>
          </p:cNvPr>
          <p:cNvSpPr txBox="1">
            <a:spLocks/>
          </p:cNvSpPr>
          <p:nvPr/>
        </p:nvSpPr>
        <p:spPr>
          <a:xfrm>
            <a:off x="960438" y="956276"/>
            <a:ext cx="11104562" cy="122358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The panel suggests that patients with </a:t>
            </a:r>
            <a:r>
              <a:rPr kumimoji="0" lang="en-US" sz="18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Staphylococcus aureus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bacteremia (SAB) at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low risk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of deep-seated or metastatic infection or relapse receive </a:t>
            </a: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antibiotic therapy for 14 days </a:t>
            </a: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rather than longer or shorter.</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rPr>
              <a:t>(Conditional recommendation, very low certainty of evidence)</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fr-FR" sz="2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 name="Rectangle à coins arrondis 10">
            <a:extLst>
              <a:ext uri="{FF2B5EF4-FFF2-40B4-BE49-F238E27FC236}">
                <a16:creationId xmlns:a16="http://schemas.microsoft.com/office/drawing/2014/main" id="{C4D40E46-D39F-F44F-17BE-7DD7C3AE0080}"/>
              </a:ext>
            </a:extLst>
          </p:cNvPr>
          <p:cNvSpPr/>
          <p:nvPr/>
        </p:nvSpPr>
        <p:spPr>
          <a:xfrm>
            <a:off x="2408464" y="2593749"/>
            <a:ext cx="7906100" cy="1096508"/>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0" name="ZoneTexte 9">
            <a:extLst>
              <a:ext uri="{FF2B5EF4-FFF2-40B4-BE49-F238E27FC236}">
                <a16:creationId xmlns:a16="http://schemas.microsoft.com/office/drawing/2014/main" id="{8B17CD7D-A629-52B6-2CE0-8BF0128D14F9}"/>
              </a:ext>
            </a:extLst>
          </p:cNvPr>
          <p:cNvSpPr txBox="1"/>
          <p:nvPr/>
        </p:nvSpPr>
        <p:spPr>
          <a:xfrm>
            <a:off x="2583264" y="2402906"/>
            <a:ext cx="1229457" cy="369332"/>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Remarks</a:t>
            </a:r>
            <a:endParaRPr kumimoji="0" lang="fr-FR"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05460273"/>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8D502A72-8424-A181-B128-8E1CC4EE6D58}"/>
              </a:ext>
            </a:extLst>
          </p:cNvPr>
          <p:cNvSpPr>
            <a:spLocks noGrp="1"/>
          </p:cNvSpPr>
          <p:nvPr>
            <p:ph type="body" sz="quarter" idx="15"/>
          </p:nvPr>
        </p:nvSpPr>
        <p:spPr>
          <a:xfrm>
            <a:off x="1106761" y="823559"/>
            <a:ext cx="10229849" cy="1778275"/>
          </a:xfrm>
        </p:spPr>
        <p:txBody>
          <a:bodyPr/>
          <a:lstStyle/>
          <a:p>
            <a:r>
              <a:rPr lang="en-GB" sz="1600" b="1" dirty="0">
                <a:solidFill>
                  <a:schemeClr val="accent4"/>
                </a:solidFill>
              </a:rPr>
              <a:t>2009 </a:t>
            </a:r>
            <a:r>
              <a:rPr lang="en-GB" sz="1600" dirty="0"/>
              <a:t>Louisiana mucor outbreak: 5 cases associated with hospital linen </a:t>
            </a:r>
          </a:p>
          <a:p>
            <a:pPr>
              <a:spcBef>
                <a:spcPts val="1200"/>
              </a:spcBef>
            </a:pPr>
            <a:r>
              <a:rPr lang="en-GB" sz="1600" b="1" dirty="0">
                <a:solidFill>
                  <a:schemeClr val="accent4"/>
                </a:solidFill>
              </a:rPr>
              <a:t>2015</a:t>
            </a:r>
            <a:r>
              <a:rPr lang="en-GB" sz="1600" dirty="0"/>
              <a:t> Pittsburgh mucor outbreak: 4 cases associated with negative pressure room (linens tested positive, but epi did not corroborate) </a:t>
            </a:r>
          </a:p>
          <a:p>
            <a:pPr>
              <a:spcBef>
                <a:spcPts val="1200"/>
              </a:spcBef>
            </a:pPr>
            <a:r>
              <a:rPr lang="en-GB" sz="1600" b="1" dirty="0">
                <a:solidFill>
                  <a:schemeClr val="accent4"/>
                </a:solidFill>
              </a:rPr>
              <a:t>2018</a:t>
            </a:r>
            <a:r>
              <a:rPr lang="en-GB" sz="1600" dirty="0"/>
              <a:t> US hospital linen study (MOULD: Mucorales On Unclean Linen Discovery study)</a:t>
            </a:r>
            <a:endParaRPr lang="fr-FR" sz="1600" dirty="0"/>
          </a:p>
          <a:p>
            <a:endParaRPr lang="fr-FR" sz="1600" dirty="0"/>
          </a:p>
        </p:txBody>
      </p:sp>
      <p:graphicFrame>
        <p:nvGraphicFramePr>
          <p:cNvPr id="87" name="Graphique 86">
            <a:extLst>
              <a:ext uri="{FF2B5EF4-FFF2-40B4-BE49-F238E27FC236}">
                <a16:creationId xmlns:a16="http://schemas.microsoft.com/office/drawing/2014/main" id="{E2A4D904-E812-C27F-6B3B-54116C08F2E9}"/>
              </a:ext>
            </a:extLst>
          </p:cNvPr>
          <p:cNvGraphicFramePr/>
          <p:nvPr/>
        </p:nvGraphicFramePr>
        <p:xfrm>
          <a:off x="2622550" y="2528787"/>
          <a:ext cx="6228451" cy="3176877"/>
        </p:xfrm>
        <a:graphic>
          <a:graphicData uri="http://schemas.openxmlformats.org/drawingml/2006/chart">
            <c:chart xmlns:c="http://schemas.openxmlformats.org/drawingml/2006/chart" xmlns:r="http://schemas.openxmlformats.org/officeDocument/2006/relationships" r:id="rId2"/>
          </a:graphicData>
        </a:graphic>
      </p:graphicFrame>
      <p:sp>
        <p:nvSpPr>
          <p:cNvPr id="11" name="Espace réservé du texte 10">
            <a:extLst>
              <a:ext uri="{FF2B5EF4-FFF2-40B4-BE49-F238E27FC236}">
                <a16:creationId xmlns:a16="http://schemas.microsoft.com/office/drawing/2014/main" id="{12446AA8-C4B4-965A-2ABF-E4ED6F335487}"/>
              </a:ext>
            </a:extLst>
          </p:cNvPr>
          <p:cNvSpPr>
            <a:spLocks noGrp="1"/>
          </p:cNvSpPr>
          <p:nvPr>
            <p:ph type="body" sz="quarter" idx="19"/>
          </p:nvPr>
        </p:nvSpPr>
        <p:spPr>
          <a:xfrm>
            <a:off x="960193" y="5807676"/>
            <a:ext cx="11104990" cy="380176"/>
          </a:xfrm>
        </p:spPr>
        <p:txBody>
          <a:bodyPr/>
          <a:lstStyle/>
          <a:p>
            <a:r>
              <a:rPr lang="fr-FR"/>
              <a:t> </a:t>
            </a:r>
          </a:p>
        </p:txBody>
      </p:sp>
      <p:sp>
        <p:nvSpPr>
          <p:cNvPr id="4" name="Titre 3">
            <a:extLst>
              <a:ext uri="{FF2B5EF4-FFF2-40B4-BE49-F238E27FC236}">
                <a16:creationId xmlns:a16="http://schemas.microsoft.com/office/drawing/2014/main" id="{E67FB914-E363-9339-7735-84C3D2916CDA}"/>
              </a:ext>
            </a:extLst>
          </p:cNvPr>
          <p:cNvSpPr>
            <a:spLocks noGrp="1"/>
          </p:cNvSpPr>
          <p:nvPr>
            <p:ph type="title"/>
          </p:nvPr>
        </p:nvSpPr>
        <p:spPr>
          <a:xfrm>
            <a:off x="960194" y="7750"/>
            <a:ext cx="11104990" cy="719166"/>
          </a:xfrm>
        </p:spPr>
        <p:txBody>
          <a:bodyPr/>
          <a:lstStyle/>
          <a:p>
            <a:r>
              <a:rPr lang="en-GB"/>
              <a:t>Linens have been associated with mold outbreaks; often suspected</a:t>
            </a:r>
            <a:endParaRPr lang="fr-FR"/>
          </a:p>
        </p:txBody>
      </p:sp>
      <p:grpSp>
        <p:nvGrpSpPr>
          <p:cNvPr id="85" name="Groupe 84">
            <a:extLst>
              <a:ext uri="{FF2B5EF4-FFF2-40B4-BE49-F238E27FC236}">
                <a16:creationId xmlns:a16="http://schemas.microsoft.com/office/drawing/2014/main" id="{FECBBFB3-5493-D621-1D58-E83F519D2650}"/>
              </a:ext>
            </a:extLst>
          </p:cNvPr>
          <p:cNvGrpSpPr/>
          <p:nvPr/>
        </p:nvGrpSpPr>
        <p:grpSpPr>
          <a:xfrm>
            <a:off x="2211937" y="2549952"/>
            <a:ext cx="8564921" cy="3588646"/>
            <a:chOff x="4836337" y="1732940"/>
            <a:chExt cx="7268964" cy="3045648"/>
          </a:xfrm>
        </p:grpSpPr>
        <p:grpSp>
          <p:nvGrpSpPr>
            <p:cNvPr id="73" name="Groupe 72">
              <a:extLst>
                <a:ext uri="{FF2B5EF4-FFF2-40B4-BE49-F238E27FC236}">
                  <a16:creationId xmlns:a16="http://schemas.microsoft.com/office/drawing/2014/main" id="{79C5D6D0-DDAA-8D5C-0627-308349FF25C7}"/>
                </a:ext>
              </a:extLst>
            </p:cNvPr>
            <p:cNvGrpSpPr/>
            <p:nvPr/>
          </p:nvGrpSpPr>
          <p:grpSpPr>
            <a:xfrm>
              <a:off x="5523425" y="2053959"/>
              <a:ext cx="4685570" cy="2129721"/>
              <a:chOff x="5609150" y="2053959"/>
              <a:chExt cx="4685570" cy="2129721"/>
            </a:xfrm>
          </p:grpSpPr>
          <p:sp>
            <p:nvSpPr>
              <p:cNvPr id="58" name="Rectangle 57">
                <a:extLst>
                  <a:ext uri="{FF2B5EF4-FFF2-40B4-BE49-F238E27FC236}">
                    <a16:creationId xmlns:a16="http://schemas.microsoft.com/office/drawing/2014/main" id="{7D3A5001-E912-958B-3AA6-48ACFBDF50DB}"/>
                  </a:ext>
                </a:extLst>
              </p:cNvPr>
              <p:cNvSpPr/>
              <p:nvPr/>
            </p:nvSpPr>
            <p:spPr>
              <a:xfrm>
                <a:off x="5609150" y="4111680"/>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0CBA194A-2C70-5E60-9A80-3686D18C51EE}"/>
                  </a:ext>
                </a:extLst>
              </p:cNvPr>
              <p:cNvSpPr/>
              <p:nvPr/>
            </p:nvSpPr>
            <p:spPr>
              <a:xfrm>
                <a:off x="5942377" y="405199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0" name="Rectangle 59">
                <a:extLst>
                  <a:ext uri="{FF2B5EF4-FFF2-40B4-BE49-F238E27FC236}">
                    <a16:creationId xmlns:a16="http://schemas.microsoft.com/office/drawing/2014/main" id="{415CAEE7-908B-9772-6512-84143F558F5C}"/>
                  </a:ext>
                </a:extLst>
              </p:cNvPr>
              <p:cNvSpPr/>
              <p:nvPr/>
            </p:nvSpPr>
            <p:spPr>
              <a:xfrm>
                <a:off x="6271612" y="3930965"/>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24DEB625-7CBC-A512-7E3F-586AB222B2E7}"/>
                  </a:ext>
                </a:extLst>
              </p:cNvPr>
              <p:cNvSpPr/>
              <p:nvPr/>
            </p:nvSpPr>
            <p:spPr>
              <a:xfrm>
                <a:off x="6601360" y="387345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2" name="Rectangle 61">
                <a:extLst>
                  <a:ext uri="{FF2B5EF4-FFF2-40B4-BE49-F238E27FC236}">
                    <a16:creationId xmlns:a16="http://schemas.microsoft.com/office/drawing/2014/main" id="{555F2AFD-C016-D6A6-EC22-92786705123F}"/>
                  </a:ext>
                </a:extLst>
              </p:cNvPr>
              <p:cNvSpPr/>
              <p:nvPr/>
            </p:nvSpPr>
            <p:spPr>
              <a:xfrm>
                <a:off x="6926065" y="382905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3" name="Rectangle 62">
                <a:extLst>
                  <a:ext uri="{FF2B5EF4-FFF2-40B4-BE49-F238E27FC236}">
                    <a16:creationId xmlns:a16="http://schemas.microsoft.com/office/drawing/2014/main" id="{6206F2B7-F9F7-6CB5-180E-82135FA4F410}"/>
                  </a:ext>
                </a:extLst>
              </p:cNvPr>
              <p:cNvSpPr/>
              <p:nvPr/>
            </p:nvSpPr>
            <p:spPr>
              <a:xfrm>
                <a:off x="7264528" y="3767275"/>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C25C7977-B9A2-1AE2-A179-B47914CDE204}"/>
                  </a:ext>
                </a:extLst>
              </p:cNvPr>
              <p:cNvSpPr/>
              <p:nvPr/>
            </p:nvSpPr>
            <p:spPr>
              <a:xfrm>
                <a:off x="7583360" y="366419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6" name="Rectangle 65">
                <a:extLst>
                  <a:ext uri="{FF2B5EF4-FFF2-40B4-BE49-F238E27FC236}">
                    <a16:creationId xmlns:a16="http://schemas.microsoft.com/office/drawing/2014/main" id="{AF13A29B-4B0E-EE80-4680-C57CFE038442}"/>
                  </a:ext>
                </a:extLst>
              </p:cNvPr>
              <p:cNvSpPr/>
              <p:nvPr/>
            </p:nvSpPr>
            <p:spPr>
              <a:xfrm>
                <a:off x="7913639" y="2523865"/>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8" name="Rectangle 67">
                <a:extLst>
                  <a:ext uri="{FF2B5EF4-FFF2-40B4-BE49-F238E27FC236}">
                    <a16:creationId xmlns:a16="http://schemas.microsoft.com/office/drawing/2014/main" id="{970948C8-21F3-5DD0-B06A-879B921BE5BD}"/>
                  </a:ext>
                </a:extLst>
              </p:cNvPr>
              <p:cNvSpPr/>
              <p:nvPr/>
            </p:nvSpPr>
            <p:spPr>
              <a:xfrm>
                <a:off x="8904749" y="2676087"/>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9" name="Rectangle 68">
                <a:extLst>
                  <a:ext uri="{FF2B5EF4-FFF2-40B4-BE49-F238E27FC236}">
                    <a16:creationId xmlns:a16="http://schemas.microsoft.com/office/drawing/2014/main" id="{FC18C125-27B1-586A-4C48-9300EE2B6E3C}"/>
                  </a:ext>
                </a:extLst>
              </p:cNvPr>
              <p:cNvSpPr/>
              <p:nvPr/>
            </p:nvSpPr>
            <p:spPr>
              <a:xfrm>
                <a:off x="9569014" y="2689688"/>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0" name="Rectangle 69">
                <a:extLst>
                  <a:ext uri="{FF2B5EF4-FFF2-40B4-BE49-F238E27FC236}">
                    <a16:creationId xmlns:a16="http://schemas.microsoft.com/office/drawing/2014/main" id="{CA398332-2030-CFB1-3EC7-3C428F3F113A}"/>
                  </a:ext>
                </a:extLst>
              </p:cNvPr>
              <p:cNvSpPr/>
              <p:nvPr/>
            </p:nvSpPr>
            <p:spPr>
              <a:xfrm>
                <a:off x="10222720" y="2053959"/>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1" name="Rectangle 70">
                <a:extLst>
                  <a:ext uri="{FF2B5EF4-FFF2-40B4-BE49-F238E27FC236}">
                    <a16:creationId xmlns:a16="http://schemas.microsoft.com/office/drawing/2014/main" id="{670F5D37-F033-F4B1-0CB3-17CDC515B63B}"/>
                  </a:ext>
                </a:extLst>
              </p:cNvPr>
              <p:cNvSpPr/>
              <p:nvPr/>
            </p:nvSpPr>
            <p:spPr>
              <a:xfrm>
                <a:off x="9870700" y="291918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2" name="Rectangle 71">
                <a:extLst>
                  <a:ext uri="{FF2B5EF4-FFF2-40B4-BE49-F238E27FC236}">
                    <a16:creationId xmlns:a16="http://schemas.microsoft.com/office/drawing/2014/main" id="{D99C2B22-B576-BA97-713E-9F5112254F24}"/>
                  </a:ext>
                </a:extLst>
              </p:cNvPr>
              <p:cNvSpPr/>
              <p:nvPr/>
            </p:nvSpPr>
            <p:spPr>
              <a:xfrm>
                <a:off x="9232953" y="3452077"/>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aphicFrame>
          <p:nvGraphicFramePr>
            <p:cNvPr id="24" name="Graphique 23">
              <a:extLst>
                <a:ext uri="{FF2B5EF4-FFF2-40B4-BE49-F238E27FC236}">
                  <a16:creationId xmlns:a16="http://schemas.microsoft.com/office/drawing/2014/main" id="{F28C589D-F727-13F4-DEBA-FB736C633E85}"/>
                </a:ext>
              </a:extLst>
            </p:cNvPr>
            <p:cNvGraphicFramePr/>
            <p:nvPr/>
          </p:nvGraphicFramePr>
          <p:xfrm>
            <a:off x="4836337" y="1860551"/>
            <a:ext cx="5657037" cy="2696184"/>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 Box 4">
              <a:extLst>
                <a:ext uri="{FF2B5EF4-FFF2-40B4-BE49-F238E27FC236}">
                  <a16:creationId xmlns:a16="http://schemas.microsoft.com/office/drawing/2014/main" id="{FE2A50A8-762C-A488-8D40-FEC4B443AB84}"/>
                </a:ext>
              </a:extLst>
            </p:cNvPr>
            <p:cNvSpPr txBox="1">
              <a:spLocks noChangeArrowheads="1"/>
            </p:cNvSpPr>
            <p:nvPr/>
          </p:nvSpPr>
          <p:spPr bwMode="auto">
            <a:xfrm rot="16200000">
              <a:off x="3823501" y="2767226"/>
              <a:ext cx="2345571" cy="27700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Percent of culture positive HCL</a:t>
              </a:r>
              <a:endParaRPr kumimoji="0" lang="da-DK" sz="12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26" name="Text Box 4">
              <a:extLst>
                <a:ext uri="{FF2B5EF4-FFF2-40B4-BE49-F238E27FC236}">
                  <a16:creationId xmlns:a16="http://schemas.microsoft.com/office/drawing/2014/main" id="{F946A30C-E111-6B22-3ED2-58DD73AE1CE6}"/>
                </a:ext>
              </a:extLst>
            </p:cNvPr>
            <p:cNvSpPr txBox="1">
              <a:spLocks noChangeArrowheads="1"/>
            </p:cNvSpPr>
            <p:nvPr/>
          </p:nvSpPr>
          <p:spPr bwMode="auto">
            <a:xfrm>
              <a:off x="6411653" y="4501589"/>
              <a:ext cx="4018223" cy="27699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2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Sites </a:t>
              </a:r>
            </a:p>
          </p:txBody>
        </p:sp>
        <p:grpSp>
          <p:nvGrpSpPr>
            <p:cNvPr id="46" name="Groupe 45">
              <a:extLst>
                <a:ext uri="{FF2B5EF4-FFF2-40B4-BE49-F238E27FC236}">
                  <a16:creationId xmlns:a16="http://schemas.microsoft.com/office/drawing/2014/main" id="{16E71A12-63B9-1DE7-4433-D31CA78EA424}"/>
                </a:ext>
              </a:extLst>
            </p:cNvPr>
            <p:cNvGrpSpPr/>
            <p:nvPr/>
          </p:nvGrpSpPr>
          <p:grpSpPr>
            <a:xfrm>
              <a:off x="8095458" y="3533776"/>
              <a:ext cx="2080712" cy="668630"/>
              <a:chOff x="8181183" y="3533776"/>
              <a:chExt cx="2080712" cy="668630"/>
            </a:xfrm>
          </p:grpSpPr>
          <p:sp>
            <p:nvSpPr>
              <p:cNvPr id="39" name="Rectangle 38">
                <a:extLst>
                  <a:ext uri="{FF2B5EF4-FFF2-40B4-BE49-F238E27FC236}">
                    <a16:creationId xmlns:a16="http://schemas.microsoft.com/office/drawing/2014/main" id="{DB505200-5538-960E-DFC9-A9BA40BFCB33}"/>
                  </a:ext>
                </a:extLst>
              </p:cNvPr>
              <p:cNvSpPr/>
              <p:nvPr/>
            </p:nvSpPr>
            <p:spPr>
              <a:xfrm>
                <a:off x="8181183" y="4138931"/>
                <a:ext cx="108000" cy="63475"/>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0" name="Rectangle 39">
                <a:extLst>
                  <a:ext uri="{FF2B5EF4-FFF2-40B4-BE49-F238E27FC236}">
                    <a16:creationId xmlns:a16="http://schemas.microsoft.com/office/drawing/2014/main" id="{FF5AB3A2-55EA-6610-F00A-8FCBEEF70360}"/>
                  </a:ext>
                </a:extLst>
              </p:cNvPr>
              <p:cNvSpPr/>
              <p:nvPr/>
            </p:nvSpPr>
            <p:spPr>
              <a:xfrm>
                <a:off x="8516197" y="4138931"/>
                <a:ext cx="108000" cy="63475"/>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1" name="Rectangle 40">
                <a:extLst>
                  <a:ext uri="{FF2B5EF4-FFF2-40B4-BE49-F238E27FC236}">
                    <a16:creationId xmlns:a16="http://schemas.microsoft.com/office/drawing/2014/main" id="{99216743-D848-FE35-237E-3EE38B0066D8}"/>
                  </a:ext>
                </a:extLst>
              </p:cNvPr>
              <p:cNvSpPr/>
              <p:nvPr/>
            </p:nvSpPr>
            <p:spPr>
              <a:xfrm>
                <a:off x="8839099" y="4038601"/>
                <a:ext cx="108000" cy="156344"/>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FC1FA3F1-373C-9AA7-96C7-F59F50EDD245}"/>
                  </a:ext>
                </a:extLst>
              </p:cNvPr>
              <p:cNvSpPr/>
              <p:nvPr/>
            </p:nvSpPr>
            <p:spPr>
              <a:xfrm>
                <a:off x="9167453" y="3969191"/>
                <a:ext cx="108000" cy="225754"/>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BC0E59D5-4F72-18BD-D0CF-3393259EDB8C}"/>
                  </a:ext>
                </a:extLst>
              </p:cNvPr>
              <p:cNvSpPr/>
              <p:nvPr/>
            </p:nvSpPr>
            <p:spPr>
              <a:xfrm>
                <a:off x="9500189" y="3931444"/>
                <a:ext cx="108000" cy="263501"/>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3D69B5E1-5751-9F41-4848-9AFAEEB64E82}"/>
                  </a:ext>
                </a:extLst>
              </p:cNvPr>
              <p:cNvSpPr/>
              <p:nvPr/>
            </p:nvSpPr>
            <p:spPr>
              <a:xfrm>
                <a:off x="9810995" y="3588544"/>
                <a:ext cx="108000" cy="606401"/>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0CF8A986-600A-8041-5DB0-522AC6E7A8B2}"/>
                  </a:ext>
                </a:extLst>
              </p:cNvPr>
              <p:cNvSpPr/>
              <p:nvPr/>
            </p:nvSpPr>
            <p:spPr>
              <a:xfrm>
                <a:off x="10153895" y="3533776"/>
                <a:ext cx="108000" cy="661170"/>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38" name="Groupe 37">
              <a:extLst>
                <a:ext uri="{FF2B5EF4-FFF2-40B4-BE49-F238E27FC236}">
                  <a16:creationId xmlns:a16="http://schemas.microsoft.com/office/drawing/2014/main" id="{E540E417-78E5-15A3-385B-5CA05C9764BD}"/>
                </a:ext>
              </a:extLst>
            </p:cNvPr>
            <p:cNvGrpSpPr/>
            <p:nvPr/>
          </p:nvGrpSpPr>
          <p:grpSpPr>
            <a:xfrm>
              <a:off x="5892652" y="2549525"/>
              <a:ext cx="4392871" cy="1652881"/>
              <a:chOff x="5972029" y="2549525"/>
              <a:chExt cx="4392871" cy="1652881"/>
            </a:xfrm>
          </p:grpSpPr>
          <p:sp>
            <p:nvSpPr>
              <p:cNvPr id="27" name="Rectangle 26">
                <a:extLst>
                  <a:ext uri="{FF2B5EF4-FFF2-40B4-BE49-F238E27FC236}">
                    <a16:creationId xmlns:a16="http://schemas.microsoft.com/office/drawing/2014/main" id="{0A7ECA59-2291-3FF6-A099-3D29CDFE0C57}"/>
                  </a:ext>
                </a:extLst>
              </p:cNvPr>
              <p:cNvSpPr/>
              <p:nvPr/>
            </p:nvSpPr>
            <p:spPr>
              <a:xfrm>
                <a:off x="5972029" y="4105276"/>
                <a:ext cx="123971" cy="89668"/>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437A0048-F29C-472F-92DB-380D8EB16C19}"/>
                  </a:ext>
                </a:extLst>
              </p:cNvPr>
              <p:cNvSpPr/>
              <p:nvPr/>
            </p:nvSpPr>
            <p:spPr>
              <a:xfrm>
                <a:off x="6620540" y="4055269"/>
                <a:ext cx="123971" cy="13967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76F4BE11-3CCE-5F85-B3F3-7451ABB0DFA3}"/>
                  </a:ext>
                </a:extLst>
              </p:cNvPr>
              <p:cNvSpPr/>
              <p:nvPr/>
            </p:nvSpPr>
            <p:spPr>
              <a:xfrm>
                <a:off x="6951437" y="4138931"/>
                <a:ext cx="123971" cy="6347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7C81F23A-C012-FF42-477D-FD01E26B5B45}"/>
                  </a:ext>
                </a:extLst>
              </p:cNvPr>
              <p:cNvSpPr/>
              <p:nvPr/>
            </p:nvSpPr>
            <p:spPr>
              <a:xfrm>
                <a:off x="7280586" y="3948113"/>
                <a:ext cx="123971" cy="246832"/>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D224E24E-EABF-18BA-939D-2D59BE52A95A}"/>
                  </a:ext>
                </a:extLst>
              </p:cNvPr>
              <p:cNvSpPr/>
              <p:nvPr/>
            </p:nvSpPr>
            <p:spPr>
              <a:xfrm>
                <a:off x="7613012" y="4071937"/>
                <a:ext cx="123971" cy="12300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Rectangle 31">
                <a:extLst>
                  <a:ext uri="{FF2B5EF4-FFF2-40B4-BE49-F238E27FC236}">
                    <a16:creationId xmlns:a16="http://schemas.microsoft.com/office/drawing/2014/main" id="{B5D93017-F202-DD48-A4DA-F3F451D9FD26}"/>
                  </a:ext>
                </a:extLst>
              </p:cNvPr>
              <p:cNvSpPr/>
              <p:nvPr/>
            </p:nvSpPr>
            <p:spPr>
              <a:xfrm>
                <a:off x="7941366" y="4071937"/>
                <a:ext cx="123971" cy="12300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4FAF10A9-131B-D13E-6F3B-49C272BBB244}"/>
                  </a:ext>
                </a:extLst>
              </p:cNvPr>
              <p:cNvSpPr/>
              <p:nvPr/>
            </p:nvSpPr>
            <p:spPr>
              <a:xfrm>
                <a:off x="8263370" y="4071937"/>
                <a:ext cx="123971" cy="123007"/>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7DB18EEE-79CB-135E-A36E-B0DA389F9F1E}"/>
                  </a:ext>
                </a:extLst>
              </p:cNvPr>
              <p:cNvSpPr/>
              <p:nvPr/>
            </p:nvSpPr>
            <p:spPr>
              <a:xfrm>
                <a:off x="8928429" y="3829051"/>
                <a:ext cx="123971" cy="365894"/>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F19481A2-2E06-BC18-B4F4-774C15DB1B75}"/>
                  </a:ext>
                </a:extLst>
              </p:cNvPr>
              <p:cNvSpPr/>
              <p:nvPr/>
            </p:nvSpPr>
            <p:spPr>
              <a:xfrm>
                <a:off x="9255670" y="3756025"/>
                <a:ext cx="123971" cy="43892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297984D5-85C5-C069-4093-84B15D165440}"/>
                  </a:ext>
                </a:extLst>
              </p:cNvPr>
              <p:cNvSpPr/>
              <p:nvPr/>
            </p:nvSpPr>
            <p:spPr>
              <a:xfrm>
                <a:off x="9598250" y="2949575"/>
                <a:ext cx="123971" cy="124537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 name="Rectangle 36">
                <a:extLst>
                  <a:ext uri="{FF2B5EF4-FFF2-40B4-BE49-F238E27FC236}">
                    <a16:creationId xmlns:a16="http://schemas.microsoft.com/office/drawing/2014/main" id="{4E107FF6-8540-D326-CB3F-DEEBE3ADECAD}"/>
                  </a:ext>
                </a:extLst>
              </p:cNvPr>
              <p:cNvSpPr/>
              <p:nvPr/>
            </p:nvSpPr>
            <p:spPr>
              <a:xfrm>
                <a:off x="10240929" y="2549525"/>
                <a:ext cx="123971" cy="164542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AC9AC969-A7EE-36D6-1CB0-946640131002}"/>
                  </a:ext>
                </a:extLst>
              </p:cNvPr>
              <p:cNvSpPr/>
              <p:nvPr/>
            </p:nvSpPr>
            <p:spPr>
              <a:xfrm>
                <a:off x="9908414" y="3869531"/>
                <a:ext cx="123971" cy="325414"/>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cxnSp>
          <p:nvCxnSpPr>
            <p:cNvPr id="49" name="Connecteur droit 48">
              <a:extLst>
                <a:ext uri="{FF2B5EF4-FFF2-40B4-BE49-F238E27FC236}">
                  <a16:creationId xmlns:a16="http://schemas.microsoft.com/office/drawing/2014/main" id="{DBFE7EED-AC0E-D4BA-E00D-8C462EC066B5}"/>
                </a:ext>
              </a:extLst>
            </p:cNvPr>
            <p:cNvCxnSpPr>
              <a:cxnSpLocks/>
            </p:cNvCxnSpPr>
            <p:nvPr/>
          </p:nvCxnSpPr>
          <p:spPr>
            <a:xfrm>
              <a:off x="5386389" y="3907631"/>
              <a:ext cx="5043487" cy="0"/>
            </a:xfrm>
            <a:prstGeom prst="line">
              <a:avLst/>
            </a:prstGeom>
            <a:ln w="38100">
              <a:solidFill>
                <a:srgbClr val="7134EC"/>
              </a:solidFill>
            </a:ln>
          </p:spPr>
          <p:style>
            <a:lnRef idx="1">
              <a:schemeClr val="accent1"/>
            </a:lnRef>
            <a:fillRef idx="0">
              <a:schemeClr val="accent1"/>
            </a:fillRef>
            <a:effectRef idx="0">
              <a:schemeClr val="accent1"/>
            </a:effectRef>
            <a:fontRef idx="minor">
              <a:schemeClr val="tx1"/>
            </a:fontRef>
          </p:style>
        </p:cxnSp>
        <p:sp>
          <p:nvSpPr>
            <p:cNvPr id="51" name="Flèche : bas 50">
              <a:extLst>
                <a:ext uri="{FF2B5EF4-FFF2-40B4-BE49-F238E27FC236}">
                  <a16:creationId xmlns:a16="http://schemas.microsoft.com/office/drawing/2014/main" id="{6927AA62-2865-DC4F-2284-85BD2C524D2C}"/>
                </a:ext>
              </a:extLst>
            </p:cNvPr>
            <p:cNvSpPr/>
            <p:nvPr/>
          </p:nvSpPr>
          <p:spPr>
            <a:xfrm rot="5400000">
              <a:off x="10849137" y="3559176"/>
              <a:ext cx="70612" cy="726314"/>
            </a:xfrm>
            <a:prstGeom prst="downArrow">
              <a:avLst/>
            </a:prstGeom>
            <a:solidFill>
              <a:srgbClr val="7134EC"/>
            </a:solidFill>
            <a:ln>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5" name="Groupe 74">
              <a:extLst>
                <a:ext uri="{FF2B5EF4-FFF2-40B4-BE49-F238E27FC236}">
                  <a16:creationId xmlns:a16="http://schemas.microsoft.com/office/drawing/2014/main" id="{3BF62EF0-E94E-23A1-4E70-8FE1BDF16E09}"/>
                </a:ext>
              </a:extLst>
            </p:cNvPr>
            <p:cNvGrpSpPr/>
            <p:nvPr/>
          </p:nvGrpSpPr>
          <p:grpSpPr>
            <a:xfrm>
              <a:off x="5692448" y="1826482"/>
              <a:ext cx="1890552" cy="574329"/>
              <a:chOff x="6096000" y="1871474"/>
              <a:chExt cx="1890552" cy="574329"/>
            </a:xfrm>
          </p:grpSpPr>
          <p:sp>
            <p:nvSpPr>
              <p:cNvPr id="53" name="ZoneTexte 52">
                <a:extLst>
                  <a:ext uri="{FF2B5EF4-FFF2-40B4-BE49-F238E27FC236}">
                    <a16:creationId xmlns:a16="http://schemas.microsoft.com/office/drawing/2014/main" id="{3191073E-2B6A-05AD-9637-6F433D66283D}"/>
                  </a:ext>
                </a:extLst>
              </p:cNvPr>
              <p:cNvSpPr txBox="1"/>
              <p:nvPr/>
            </p:nvSpPr>
            <p:spPr>
              <a:xfrm flipH="1">
                <a:off x="6313844" y="1871474"/>
                <a:ext cx="1672708" cy="574329"/>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2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Mucorales</a:t>
                </a:r>
                <a:r>
                  <a:rPr kumimoji="0" lang="en-GB"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 </a:t>
                </a:r>
                <a:br>
                  <a:rPr kumimoji="0" lang="en-GB"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2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Aspergillus</a:t>
                </a:r>
                <a:br>
                  <a:rPr kumimoji="0" lang="en-GB"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Any pathogenic fungi</a:t>
                </a:r>
                <a:endParaRPr kumimoji="0" lang="fr-FR" sz="1200" b="0" i="0" u="none" strike="noStrike" kern="100" cap="none" spc="0" normalizeH="0" baseline="0" noProof="0" dirty="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54" name="Rectangle 53">
                <a:extLst>
                  <a:ext uri="{FF2B5EF4-FFF2-40B4-BE49-F238E27FC236}">
                    <a16:creationId xmlns:a16="http://schemas.microsoft.com/office/drawing/2014/main" id="{97E9E865-BE4A-0DDA-B913-49277619F23F}"/>
                  </a:ext>
                </a:extLst>
              </p:cNvPr>
              <p:cNvSpPr/>
              <p:nvPr/>
            </p:nvSpPr>
            <p:spPr>
              <a:xfrm>
                <a:off x="6096000" y="1962150"/>
                <a:ext cx="187048" cy="101598"/>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5" name="Rectangle 54">
                <a:extLst>
                  <a:ext uri="{FF2B5EF4-FFF2-40B4-BE49-F238E27FC236}">
                    <a16:creationId xmlns:a16="http://schemas.microsoft.com/office/drawing/2014/main" id="{DAD63197-FCBD-BD4A-3814-D73CBA7924B1}"/>
                  </a:ext>
                </a:extLst>
              </p:cNvPr>
              <p:cNvSpPr/>
              <p:nvPr/>
            </p:nvSpPr>
            <p:spPr>
              <a:xfrm>
                <a:off x="6096000" y="2165349"/>
                <a:ext cx="187048" cy="101598"/>
              </a:xfrm>
              <a:prstGeom prst="rect">
                <a:avLst/>
              </a:prstGeom>
              <a:solidFill>
                <a:srgbClr val="C418E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7" name="Forme libre : forme 56">
              <a:extLst>
                <a:ext uri="{FF2B5EF4-FFF2-40B4-BE49-F238E27FC236}">
                  <a16:creationId xmlns:a16="http://schemas.microsoft.com/office/drawing/2014/main" id="{DABCF690-29CA-F0D9-754F-8253B3EFDE9B}"/>
                </a:ext>
              </a:extLst>
            </p:cNvPr>
            <p:cNvSpPr/>
            <p:nvPr/>
          </p:nvSpPr>
          <p:spPr>
            <a:xfrm>
              <a:off x="5559425" y="2089150"/>
              <a:ext cx="4622800" cy="2063750"/>
            </a:xfrm>
            <a:custGeom>
              <a:avLst/>
              <a:gdLst>
                <a:gd name="connsiteX0" fmla="*/ 0 w 4622800"/>
                <a:gd name="connsiteY0" fmla="*/ 2063750 h 2063750"/>
                <a:gd name="connsiteX1" fmla="*/ 330200 w 4622800"/>
                <a:gd name="connsiteY1" fmla="*/ 2000250 h 2063750"/>
                <a:gd name="connsiteX2" fmla="*/ 628650 w 4622800"/>
                <a:gd name="connsiteY2" fmla="*/ 1879600 h 2063750"/>
                <a:gd name="connsiteX3" fmla="*/ 984250 w 4622800"/>
                <a:gd name="connsiteY3" fmla="*/ 1822450 h 2063750"/>
                <a:gd name="connsiteX4" fmla="*/ 1314450 w 4622800"/>
                <a:gd name="connsiteY4" fmla="*/ 1778000 h 2063750"/>
                <a:gd name="connsiteX5" fmla="*/ 1631950 w 4622800"/>
                <a:gd name="connsiteY5" fmla="*/ 1727200 h 2063750"/>
                <a:gd name="connsiteX6" fmla="*/ 1968500 w 4622800"/>
                <a:gd name="connsiteY6" fmla="*/ 1619250 h 2063750"/>
                <a:gd name="connsiteX7" fmla="*/ 2298700 w 4622800"/>
                <a:gd name="connsiteY7" fmla="*/ 482600 h 2063750"/>
                <a:gd name="connsiteX8" fmla="*/ 2628900 w 4622800"/>
                <a:gd name="connsiteY8" fmla="*/ 1511300 h 2063750"/>
                <a:gd name="connsiteX9" fmla="*/ 2952750 w 4622800"/>
                <a:gd name="connsiteY9" fmla="*/ 1492250 h 2063750"/>
                <a:gd name="connsiteX10" fmla="*/ 3289300 w 4622800"/>
                <a:gd name="connsiteY10" fmla="*/ 615950 h 2063750"/>
                <a:gd name="connsiteX11" fmla="*/ 3619500 w 4622800"/>
                <a:gd name="connsiteY11" fmla="*/ 1409700 h 2063750"/>
                <a:gd name="connsiteX12" fmla="*/ 3956050 w 4622800"/>
                <a:gd name="connsiteY12" fmla="*/ 641350 h 2063750"/>
                <a:gd name="connsiteX13" fmla="*/ 4260850 w 4622800"/>
                <a:gd name="connsiteY13" fmla="*/ 869950 h 2063750"/>
                <a:gd name="connsiteX14" fmla="*/ 4622800 w 4622800"/>
                <a:gd name="connsiteY14" fmla="*/ 0 h 2063750"/>
                <a:gd name="connsiteX0" fmla="*/ 0 w 4622800"/>
                <a:gd name="connsiteY0" fmla="*/ 2063750 h 2063750"/>
                <a:gd name="connsiteX1" fmla="*/ 330200 w 4622800"/>
                <a:gd name="connsiteY1" fmla="*/ 2000250 h 2063750"/>
                <a:gd name="connsiteX2" fmla="*/ 628650 w 4622800"/>
                <a:gd name="connsiteY2" fmla="*/ 1879600 h 2063750"/>
                <a:gd name="connsiteX3" fmla="*/ 984250 w 4622800"/>
                <a:gd name="connsiteY3" fmla="*/ 1822450 h 2063750"/>
                <a:gd name="connsiteX4" fmla="*/ 1314450 w 4622800"/>
                <a:gd name="connsiteY4" fmla="*/ 1778000 h 2063750"/>
                <a:gd name="connsiteX5" fmla="*/ 1631950 w 4622800"/>
                <a:gd name="connsiteY5" fmla="*/ 1727200 h 2063750"/>
                <a:gd name="connsiteX6" fmla="*/ 1968500 w 4622800"/>
                <a:gd name="connsiteY6" fmla="*/ 1619250 h 2063750"/>
                <a:gd name="connsiteX7" fmla="*/ 2298700 w 4622800"/>
                <a:gd name="connsiteY7" fmla="*/ 482600 h 2063750"/>
                <a:gd name="connsiteX8" fmla="*/ 2619375 w 4622800"/>
                <a:gd name="connsiteY8" fmla="*/ 1501775 h 2063750"/>
                <a:gd name="connsiteX9" fmla="*/ 2952750 w 4622800"/>
                <a:gd name="connsiteY9" fmla="*/ 1492250 h 2063750"/>
                <a:gd name="connsiteX10" fmla="*/ 3289300 w 4622800"/>
                <a:gd name="connsiteY10" fmla="*/ 615950 h 2063750"/>
                <a:gd name="connsiteX11" fmla="*/ 3619500 w 4622800"/>
                <a:gd name="connsiteY11" fmla="*/ 1409700 h 2063750"/>
                <a:gd name="connsiteX12" fmla="*/ 3956050 w 4622800"/>
                <a:gd name="connsiteY12" fmla="*/ 641350 h 2063750"/>
                <a:gd name="connsiteX13" fmla="*/ 4260850 w 4622800"/>
                <a:gd name="connsiteY13" fmla="*/ 869950 h 2063750"/>
                <a:gd name="connsiteX14" fmla="*/ 4622800 w 4622800"/>
                <a:gd name="connsiteY14" fmla="*/ 0 h 206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2800" h="2063750">
                  <a:moveTo>
                    <a:pt x="0" y="2063750"/>
                  </a:moveTo>
                  <a:lnTo>
                    <a:pt x="330200" y="2000250"/>
                  </a:lnTo>
                  <a:lnTo>
                    <a:pt x="628650" y="1879600"/>
                  </a:lnTo>
                  <a:lnTo>
                    <a:pt x="984250" y="1822450"/>
                  </a:lnTo>
                  <a:lnTo>
                    <a:pt x="1314450" y="1778000"/>
                  </a:lnTo>
                  <a:lnTo>
                    <a:pt x="1631950" y="1727200"/>
                  </a:lnTo>
                  <a:lnTo>
                    <a:pt x="1968500" y="1619250"/>
                  </a:lnTo>
                  <a:lnTo>
                    <a:pt x="2298700" y="482600"/>
                  </a:lnTo>
                  <a:lnTo>
                    <a:pt x="2619375" y="1501775"/>
                  </a:lnTo>
                  <a:lnTo>
                    <a:pt x="2952750" y="1492250"/>
                  </a:lnTo>
                  <a:lnTo>
                    <a:pt x="3289300" y="615950"/>
                  </a:lnTo>
                  <a:lnTo>
                    <a:pt x="3619500" y="1409700"/>
                  </a:lnTo>
                  <a:lnTo>
                    <a:pt x="3956050" y="641350"/>
                  </a:lnTo>
                  <a:lnTo>
                    <a:pt x="4260850" y="869950"/>
                  </a:lnTo>
                  <a:lnTo>
                    <a:pt x="4622800" y="0"/>
                  </a:lnTo>
                </a:path>
              </a:pathLst>
            </a:custGeom>
            <a:noFill/>
            <a:ln w="19050">
              <a:solidFill>
                <a:schemeClr val="bg1">
                  <a:lumMod val="6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4" name="Rectangle 63">
              <a:extLst>
                <a:ext uri="{FF2B5EF4-FFF2-40B4-BE49-F238E27FC236}">
                  <a16:creationId xmlns:a16="http://schemas.microsoft.com/office/drawing/2014/main" id="{99951E9D-1E53-8F91-41E3-B36C406977AB}"/>
                </a:ext>
              </a:extLst>
            </p:cNvPr>
            <p:cNvSpPr/>
            <p:nvPr/>
          </p:nvSpPr>
          <p:spPr>
            <a:xfrm>
              <a:off x="8167370" y="355003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7" name="Rectangle 66">
              <a:extLst>
                <a:ext uri="{FF2B5EF4-FFF2-40B4-BE49-F238E27FC236}">
                  <a16:creationId xmlns:a16="http://schemas.microsoft.com/office/drawing/2014/main" id="{D44A14CA-FA0A-82D2-01AA-D30967435BF2}"/>
                </a:ext>
              </a:extLst>
            </p:cNvPr>
            <p:cNvSpPr/>
            <p:nvPr/>
          </p:nvSpPr>
          <p:spPr>
            <a:xfrm>
              <a:off x="8474270" y="3550031"/>
              <a:ext cx="72000" cy="72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80" name="Groupe 79">
              <a:extLst>
                <a:ext uri="{FF2B5EF4-FFF2-40B4-BE49-F238E27FC236}">
                  <a16:creationId xmlns:a16="http://schemas.microsoft.com/office/drawing/2014/main" id="{C4E50CA8-C29F-DEBF-8A57-3C72B27608E2}"/>
                </a:ext>
              </a:extLst>
            </p:cNvPr>
            <p:cNvGrpSpPr/>
            <p:nvPr/>
          </p:nvGrpSpPr>
          <p:grpSpPr>
            <a:xfrm>
              <a:off x="5559425" y="2305846"/>
              <a:ext cx="393423" cy="108000"/>
              <a:chOff x="5645150" y="2305846"/>
              <a:chExt cx="393423" cy="108000"/>
            </a:xfrm>
          </p:grpSpPr>
          <p:cxnSp>
            <p:nvCxnSpPr>
              <p:cNvPr id="77" name="Connecteur droit 76">
                <a:extLst>
                  <a:ext uri="{FF2B5EF4-FFF2-40B4-BE49-F238E27FC236}">
                    <a16:creationId xmlns:a16="http://schemas.microsoft.com/office/drawing/2014/main" id="{467562FB-ADC4-38FF-668E-5BD55126CC0F}"/>
                  </a:ext>
                </a:extLst>
              </p:cNvPr>
              <p:cNvCxnSpPr>
                <a:cxnSpLocks/>
              </p:cNvCxnSpPr>
              <p:nvPr/>
            </p:nvCxnSpPr>
            <p:spPr>
              <a:xfrm>
                <a:off x="5645150" y="2355332"/>
                <a:ext cx="393423"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E69261D9-C929-2643-08AE-F44678A874A0}"/>
                  </a:ext>
                </a:extLst>
              </p:cNvPr>
              <p:cNvSpPr/>
              <p:nvPr/>
            </p:nvSpPr>
            <p:spPr>
              <a:xfrm>
                <a:off x="5787861" y="2305846"/>
                <a:ext cx="108000" cy="108000"/>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82" name="ZoneTexte 81">
              <a:extLst>
                <a:ext uri="{FF2B5EF4-FFF2-40B4-BE49-F238E27FC236}">
                  <a16:creationId xmlns:a16="http://schemas.microsoft.com/office/drawing/2014/main" id="{9AE9A3AA-D675-E5BE-BDC5-D9AABE4EF441}"/>
                </a:ext>
              </a:extLst>
            </p:cNvPr>
            <p:cNvSpPr txBox="1"/>
            <p:nvPr/>
          </p:nvSpPr>
          <p:spPr>
            <a:xfrm>
              <a:off x="10486802" y="4008438"/>
              <a:ext cx="1618499" cy="742511"/>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400" b="1" i="0" u="none" strike="noStrike" kern="100" cap="none" spc="0" normalizeH="0" baseline="0" noProof="0">
                  <a:ln>
                    <a:noFill/>
                  </a:ln>
                  <a:solidFill>
                    <a:srgbClr val="7134EC"/>
                  </a:solidFill>
                  <a:effectLst/>
                  <a:uLnTx/>
                  <a:uFillTx/>
                  <a:latin typeface="Arial" panose="020B0604020202020204" pitchFamily="34" charset="0"/>
                  <a:ea typeface="Aptos" panose="020B0004020202020204" pitchFamily="34" charset="0"/>
                  <a:cs typeface="Times New Roman" panose="02020603050405020304" pitchFamily="18" charset="0"/>
                </a:rPr>
                <a:t>Hygenically Clean </a:t>
              </a:r>
              <a:br>
                <a:rPr kumimoji="0" lang="en-GB" sz="1600" b="0" i="0" u="none" strike="noStrike" kern="100" cap="none" spc="0" normalizeH="0" baseline="0" noProof="0">
                  <a:ln>
                    <a:noFill/>
                  </a:ln>
                  <a:solidFill>
                    <a:srgbClr val="7134EC"/>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 10% max threshold</a:t>
              </a:r>
              <a:endParaRPr kumimoji="0" lang="fr-FR" sz="16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sp>
        <p:nvSpPr>
          <p:cNvPr id="88" name="Espace réservé du contenu 16">
            <a:extLst>
              <a:ext uri="{FF2B5EF4-FFF2-40B4-BE49-F238E27FC236}">
                <a16:creationId xmlns:a16="http://schemas.microsoft.com/office/drawing/2014/main" id="{16FF2A13-52D7-D587-6166-A056C11C1E66}"/>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5" name="Rectangle à coins arrondis 10">
            <a:extLst>
              <a:ext uri="{FF2B5EF4-FFF2-40B4-BE49-F238E27FC236}">
                <a16:creationId xmlns:a16="http://schemas.microsoft.com/office/drawing/2014/main" id="{AA6C1CD9-4F55-049C-3ECD-FF2AD3BC3847}"/>
              </a:ext>
            </a:extLst>
          </p:cNvPr>
          <p:cNvSpPr/>
          <p:nvPr/>
        </p:nvSpPr>
        <p:spPr>
          <a:xfrm>
            <a:off x="2141197" y="2553920"/>
            <a:ext cx="8635662" cy="3584678"/>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01680721"/>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E8570E84-4893-B0EC-18D5-9BB126FFC386}"/>
              </a:ext>
            </a:extLst>
          </p:cNvPr>
          <p:cNvSpPr>
            <a:spLocks noGrp="1"/>
          </p:cNvSpPr>
          <p:nvPr>
            <p:ph type="body" sz="quarter" idx="15"/>
          </p:nvPr>
        </p:nvSpPr>
        <p:spPr>
          <a:xfrm>
            <a:off x="1152038" y="1425915"/>
            <a:ext cx="10051498" cy="2808339"/>
          </a:xfrm>
        </p:spPr>
        <p:txBody>
          <a:bodyPr/>
          <a:lstStyle/>
          <a:p>
            <a:pPr>
              <a:lnSpc>
                <a:spcPct val="107000"/>
              </a:lnSpc>
              <a:spcAft>
                <a:spcPts val="800"/>
              </a:spcAft>
            </a:pPr>
            <a:r>
              <a:rPr lang="en-GB" sz="2000" kern="100" dirty="0">
                <a:effectLst/>
                <a:latin typeface="Arial" panose="020B0604020202020204" pitchFamily="34" charset="0"/>
                <a:ea typeface="Aptos" panose="020B0004020202020204" pitchFamily="34" charset="0"/>
                <a:cs typeface="Times New Roman" panose="02020603050405020304" pitchFamily="18" charset="0"/>
              </a:rPr>
              <a:t>Consider prophylaxis with antifungals effective against mucormycosis</a:t>
            </a:r>
            <a:endParaRPr lang="fr-FR" sz="20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1800"/>
              </a:spcBef>
              <a:spcAft>
                <a:spcPts val="800"/>
              </a:spcAft>
            </a:pPr>
            <a:r>
              <a:rPr lang="en-GB" sz="2000" kern="100" dirty="0">
                <a:effectLst/>
                <a:latin typeface="Arial" panose="020B0604020202020204" pitchFamily="34" charset="0"/>
                <a:ea typeface="Aptos" panose="020B0004020202020204" pitchFamily="34" charset="0"/>
                <a:cs typeface="Times New Roman" panose="02020603050405020304" pitchFamily="18" charset="0"/>
              </a:rPr>
              <a:t>Use of high efficiency respirators outside of protective environments</a:t>
            </a:r>
            <a:endParaRPr lang="fr-FR" sz="20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1800"/>
              </a:spcBef>
              <a:spcAft>
                <a:spcPts val="800"/>
              </a:spcAft>
            </a:pPr>
            <a:r>
              <a:rPr lang="en-GB" sz="2000" kern="100" dirty="0">
                <a:effectLst/>
                <a:latin typeface="Arial" panose="020B0604020202020204" pitchFamily="34" charset="0"/>
                <a:ea typeface="Aptos" panose="020B0004020202020204" pitchFamily="34" charset="0"/>
                <a:cs typeface="Times New Roman" panose="02020603050405020304" pitchFamily="18" charset="0"/>
              </a:rPr>
              <a:t>Ongoing active surveillance of culture and pathology specimens</a:t>
            </a:r>
            <a:endParaRPr lang="fr-FR" sz="20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fr-FR" sz="2000" dirty="0"/>
          </a:p>
        </p:txBody>
      </p:sp>
      <p:sp>
        <p:nvSpPr>
          <p:cNvPr id="3" name="Espace réservé du texte 2">
            <a:extLst>
              <a:ext uri="{FF2B5EF4-FFF2-40B4-BE49-F238E27FC236}">
                <a16:creationId xmlns:a16="http://schemas.microsoft.com/office/drawing/2014/main" id="{425D479C-F751-8BD8-D59C-E98779F755F7}"/>
              </a:ext>
            </a:extLst>
          </p:cNvPr>
          <p:cNvSpPr>
            <a:spLocks noGrp="1"/>
          </p:cNvSpPr>
          <p:nvPr>
            <p:ph type="body" sz="quarter" idx="19"/>
          </p:nvPr>
        </p:nvSpPr>
        <p:spPr/>
        <p:txBody>
          <a:bodyPr/>
          <a:lstStyle/>
          <a:p>
            <a:r>
              <a:rPr lang="fr-FR"/>
              <a:t> </a:t>
            </a:r>
          </a:p>
        </p:txBody>
      </p:sp>
      <p:sp>
        <p:nvSpPr>
          <p:cNvPr id="4" name="Titre 3">
            <a:extLst>
              <a:ext uri="{FF2B5EF4-FFF2-40B4-BE49-F238E27FC236}">
                <a16:creationId xmlns:a16="http://schemas.microsoft.com/office/drawing/2014/main" id="{BC611619-E5A2-5F79-1531-C0978F932360}"/>
              </a:ext>
            </a:extLst>
          </p:cNvPr>
          <p:cNvSpPr>
            <a:spLocks noGrp="1"/>
          </p:cNvSpPr>
          <p:nvPr>
            <p:ph type="title"/>
          </p:nvPr>
        </p:nvSpPr>
        <p:spPr/>
        <p:txBody>
          <a:bodyPr/>
          <a:lstStyle/>
          <a:p>
            <a:pPr>
              <a:lnSpc>
                <a:spcPct val="107000"/>
              </a:lnSpc>
              <a:spcAft>
                <a:spcPts val="800"/>
              </a:spcAft>
            </a:pPr>
            <a:r>
              <a:rPr lang="en-GB" kern="100">
                <a:effectLst/>
                <a:latin typeface="Arial" panose="020B0604020202020204" pitchFamily="34" charset="0"/>
                <a:ea typeface="Aptos" panose="020B0004020202020204" pitchFamily="34" charset="0"/>
                <a:cs typeface="Times New Roman" panose="02020603050405020304" pitchFamily="18" charset="0"/>
              </a:rPr>
              <a:t>Recommendations for staff and patients at risk of mucormycosis</a:t>
            </a:r>
            <a:endParaRPr lang="fr-FR" kern="100">
              <a:effectLst/>
              <a:latin typeface="Aptos" panose="020B0004020202020204" pitchFamily="34" charset="0"/>
              <a:ea typeface="Aptos" panose="020B0004020202020204" pitchFamily="34" charset="0"/>
              <a:cs typeface="Times New Roman" panose="02020603050405020304" pitchFamily="18" charset="0"/>
            </a:endParaRPr>
          </a:p>
        </p:txBody>
      </p:sp>
      <p:sp>
        <p:nvSpPr>
          <p:cNvPr id="5" name="Espace réservé du texte 4">
            <a:extLst>
              <a:ext uri="{FF2B5EF4-FFF2-40B4-BE49-F238E27FC236}">
                <a16:creationId xmlns:a16="http://schemas.microsoft.com/office/drawing/2014/main" id="{15CF1FC9-15D4-9527-D368-37ACE5DEDC42}"/>
              </a:ext>
            </a:extLst>
          </p:cNvPr>
          <p:cNvSpPr>
            <a:spLocks noGrp="1"/>
          </p:cNvSpPr>
          <p:nvPr>
            <p:ph type="body" sz="quarter" idx="18"/>
          </p:nvPr>
        </p:nvSpPr>
        <p:spPr/>
        <p:txBody>
          <a:bodyPr/>
          <a:lstStyle/>
          <a:p>
            <a:r>
              <a:rPr lang="fr-FR"/>
              <a:t> </a:t>
            </a:r>
          </a:p>
        </p:txBody>
      </p:sp>
      <p:sp>
        <p:nvSpPr>
          <p:cNvPr id="7" name="Espace réservé du contenu 16">
            <a:extLst>
              <a:ext uri="{FF2B5EF4-FFF2-40B4-BE49-F238E27FC236}">
                <a16:creationId xmlns:a16="http://schemas.microsoft.com/office/drawing/2014/main" id="{CEF42383-D396-5C7D-DF19-A23B5C8B66B7}"/>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41020437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79B1A8A2-814B-AAF6-418E-1235C0AB618B}"/>
              </a:ext>
            </a:extLst>
          </p:cNvPr>
          <p:cNvSpPr>
            <a:spLocks noGrp="1"/>
          </p:cNvSpPr>
          <p:nvPr>
            <p:ph type="title"/>
          </p:nvPr>
        </p:nvSpPr>
        <p:spPr>
          <a:xfrm>
            <a:off x="960194" y="7750"/>
            <a:ext cx="11104990" cy="719166"/>
          </a:xfrm>
        </p:spPr>
        <p:txBody>
          <a:bodyPr/>
          <a:lstStyle/>
          <a:p>
            <a:r>
              <a:rPr lang="en-GB"/>
              <a:t>How can we try prevent additional cases in hospital mould outbreaks?</a:t>
            </a:r>
            <a:endParaRPr lang="fr-FR"/>
          </a:p>
        </p:txBody>
      </p:sp>
      <p:sp>
        <p:nvSpPr>
          <p:cNvPr id="10" name="Espace réservé du texte 9">
            <a:extLst>
              <a:ext uri="{FF2B5EF4-FFF2-40B4-BE49-F238E27FC236}">
                <a16:creationId xmlns:a16="http://schemas.microsoft.com/office/drawing/2014/main" id="{B5FC9125-E3DB-5417-2841-EAAD9A1C11F9}"/>
              </a:ext>
            </a:extLst>
          </p:cNvPr>
          <p:cNvSpPr>
            <a:spLocks noGrp="1"/>
          </p:cNvSpPr>
          <p:nvPr>
            <p:ph type="body" sz="quarter" idx="18"/>
          </p:nvPr>
        </p:nvSpPr>
        <p:spPr>
          <a:xfrm>
            <a:off x="960193" y="763783"/>
            <a:ext cx="11104990" cy="582613"/>
          </a:xfrm>
        </p:spPr>
        <p:txBody>
          <a:bodyPr/>
          <a:lstStyle/>
          <a:p>
            <a:r>
              <a:rPr lang="fr-FR"/>
              <a:t>   </a:t>
            </a:r>
          </a:p>
        </p:txBody>
      </p:sp>
      <p:sp>
        <p:nvSpPr>
          <p:cNvPr id="14" name="ZoneTexte 13">
            <a:extLst>
              <a:ext uri="{FF2B5EF4-FFF2-40B4-BE49-F238E27FC236}">
                <a16:creationId xmlns:a16="http://schemas.microsoft.com/office/drawing/2014/main" id="{A4557DE4-877B-2BC0-DBA9-5C95F87E3051}"/>
              </a:ext>
            </a:extLst>
          </p:cNvPr>
          <p:cNvSpPr txBox="1"/>
          <p:nvPr/>
        </p:nvSpPr>
        <p:spPr>
          <a:xfrm>
            <a:off x="1308889" y="1314516"/>
            <a:ext cx="3125788" cy="642035"/>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3600" b="1" i="0" u="none" strike="noStrike" kern="100" cap="none" spc="0" normalizeH="0" baseline="0" noProof="0" dirty="0">
                <a:ln>
                  <a:noFill/>
                </a:ln>
                <a:solidFill>
                  <a:srgbClr val="C418E6"/>
                </a:solidFill>
                <a:effectLst/>
                <a:uLnTx/>
                <a:uFillTx/>
                <a:latin typeface="Arial" panose="020B0604020202020204" pitchFamily="34" charset="0"/>
                <a:ea typeface="Aptos" panose="020B0004020202020204" pitchFamily="34" charset="0"/>
                <a:cs typeface="Arial" panose="020B0604020202020204" pitchFamily="34" charset="0"/>
              </a:rPr>
              <a:t>Surveillance</a:t>
            </a:r>
            <a:endParaRPr kumimoji="0" lang="fr-FR" sz="3600" b="1" i="0" u="none" strike="noStrike" kern="100" cap="none" spc="0" normalizeH="0" baseline="0" noProof="0" dirty="0">
              <a:ln>
                <a:noFill/>
              </a:ln>
              <a:solidFill>
                <a:srgbClr val="C418E6"/>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B1608F3D-DF06-3F2F-5CE7-A03DBEA9B836}"/>
              </a:ext>
            </a:extLst>
          </p:cNvPr>
          <p:cNvSpPr txBox="1"/>
          <p:nvPr/>
        </p:nvSpPr>
        <p:spPr>
          <a:xfrm>
            <a:off x="4406900" y="2566904"/>
            <a:ext cx="4984750" cy="727059"/>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Determine whether its hospital acquired (&gt;48hr?)</a:t>
            </a:r>
            <a:endParaRPr kumimoji="0" lang="fr-FR" sz="2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1" name="Rectangle : coins arrondis 30">
            <a:extLst>
              <a:ext uri="{FF2B5EF4-FFF2-40B4-BE49-F238E27FC236}">
                <a16:creationId xmlns:a16="http://schemas.microsoft.com/office/drawing/2014/main" id="{E7E6E15C-8E8F-25DF-70AA-7927983391E3}"/>
              </a:ext>
            </a:extLst>
          </p:cNvPr>
          <p:cNvSpPr/>
          <p:nvPr/>
        </p:nvSpPr>
        <p:spPr>
          <a:xfrm>
            <a:off x="4456906" y="1825427"/>
            <a:ext cx="2991644" cy="730932"/>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2800" b="1" i="0" u="none" strike="noStrike" kern="100" cap="none" spc="0" normalizeH="0" baseline="0" noProof="0" dirty="0">
                <a:ln w="12700" cmpd="sng">
                  <a:noFill/>
                  <a:prstDash val="solid"/>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Mold Case</a:t>
            </a:r>
            <a:endParaRPr kumimoji="0" lang="fr-FR" sz="2800" b="1" i="0" u="none" strike="noStrike" kern="100" cap="none" spc="0" normalizeH="0" baseline="0" noProof="0" dirty="0">
              <a:ln w="12700" cmpd="sng">
                <a:noFill/>
                <a:prstDash val="solid"/>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2" name="ZoneTexte 31">
            <a:extLst>
              <a:ext uri="{FF2B5EF4-FFF2-40B4-BE49-F238E27FC236}">
                <a16:creationId xmlns:a16="http://schemas.microsoft.com/office/drawing/2014/main" id="{A8D5A288-CE51-6A70-8A2F-2A5839D06626}"/>
              </a:ext>
            </a:extLst>
          </p:cNvPr>
          <p:cNvSpPr txBox="1"/>
          <p:nvPr/>
        </p:nvSpPr>
        <p:spPr>
          <a:xfrm>
            <a:off x="5706163" y="3816708"/>
            <a:ext cx="3391334" cy="397738"/>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Investigate source</a:t>
            </a:r>
          </a:p>
        </p:txBody>
      </p:sp>
      <p:sp>
        <p:nvSpPr>
          <p:cNvPr id="33" name="ZoneTexte 32">
            <a:extLst>
              <a:ext uri="{FF2B5EF4-FFF2-40B4-BE49-F238E27FC236}">
                <a16:creationId xmlns:a16="http://schemas.microsoft.com/office/drawing/2014/main" id="{1EE69622-1FCF-F3D9-14CC-4647A60EE7C0}"/>
              </a:ext>
            </a:extLst>
          </p:cNvPr>
          <p:cNvSpPr txBox="1"/>
          <p:nvPr/>
        </p:nvSpPr>
        <p:spPr>
          <a:xfrm>
            <a:off x="7155996" y="4635636"/>
            <a:ext cx="3581401" cy="397738"/>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Implement mitigation</a:t>
            </a:r>
          </a:p>
        </p:txBody>
      </p:sp>
      <p:sp>
        <p:nvSpPr>
          <p:cNvPr id="34" name="Flèche : courbe vers le bas 28">
            <a:extLst>
              <a:ext uri="{FF2B5EF4-FFF2-40B4-BE49-F238E27FC236}">
                <a16:creationId xmlns:a16="http://schemas.microsoft.com/office/drawing/2014/main" id="{D2DA3256-7FE4-E9D4-7090-84D62A787469}"/>
              </a:ext>
            </a:extLst>
          </p:cNvPr>
          <p:cNvSpPr/>
          <p:nvPr/>
        </p:nvSpPr>
        <p:spPr>
          <a:xfrm rot="9993987">
            <a:off x="2194294" y="1528039"/>
            <a:ext cx="5460716" cy="4387045"/>
          </a:xfrm>
          <a:custGeom>
            <a:avLst/>
            <a:gdLst>
              <a:gd name="connsiteX0" fmla="*/ 900902 w 962152"/>
              <a:gd name="connsiteY0" fmla="*/ 244999 h 244999"/>
              <a:gd name="connsiteX1" fmla="*/ 825835 w 962152"/>
              <a:gd name="connsiteY1" fmla="*/ 183749 h 244999"/>
              <a:gd name="connsiteX2" fmla="*/ 856460 w 962152"/>
              <a:gd name="connsiteY2" fmla="*/ 183749 h 244999"/>
              <a:gd name="connsiteX3" fmla="*/ 435138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0" fmla="*/ 465764 w 962152"/>
              <a:gd name="connsiteY0" fmla="*/ 608 h 244999"/>
              <a:gd name="connsiteX1" fmla="*/ 61250 w 962152"/>
              <a:gd name="connsiteY1" fmla="*/ 244999 h 244999"/>
              <a:gd name="connsiteX2" fmla="*/ 0 w 962152"/>
              <a:gd name="connsiteY2" fmla="*/ 244999 h 244999"/>
              <a:gd name="connsiteX3" fmla="*/ 241511 w 962152"/>
              <a:gd name="connsiteY3" fmla="*/ 25593 h 244999"/>
              <a:gd name="connsiteX4" fmla="*/ 465764 w 962152"/>
              <a:gd name="connsiteY4" fmla="*/ 608 h 244999"/>
              <a:gd name="connsiteX0" fmla="*/ 465764 w 962152"/>
              <a:gd name="connsiteY0" fmla="*/ 608 h 244999"/>
              <a:gd name="connsiteX1" fmla="*/ 61250 w 962152"/>
              <a:gd name="connsiteY1" fmla="*/ 244999 h 244999"/>
              <a:gd name="connsiteX2" fmla="*/ 0 w 962152"/>
              <a:gd name="connsiteY2" fmla="*/ 244999 h 244999"/>
              <a:gd name="connsiteX3" fmla="*/ 435139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8" fmla="*/ 825835 w 962152"/>
              <a:gd name="connsiteY8" fmla="*/ 183749 h 244999"/>
              <a:gd name="connsiteX9" fmla="*/ 856460 w 962152"/>
              <a:gd name="connsiteY9" fmla="*/ 183749 h 244999"/>
              <a:gd name="connsiteX10" fmla="*/ 435138 w 962152"/>
              <a:gd name="connsiteY10"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61250 w 948335"/>
              <a:gd name="connsiteY1" fmla="*/ 244999 h 244999"/>
              <a:gd name="connsiteX2" fmla="*/ 0 w 948335"/>
              <a:gd name="connsiteY2" fmla="*/ 244999 h 244999"/>
              <a:gd name="connsiteX3" fmla="*/ 241511 w 948335"/>
              <a:gd name="connsiteY3" fmla="*/ 25593 h 244999"/>
              <a:gd name="connsiteX4" fmla="*/ 465764 w 948335"/>
              <a:gd name="connsiteY4"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435139 w 948335"/>
              <a:gd name="connsiteY1" fmla="*/ 0 h 244999"/>
              <a:gd name="connsiteX2" fmla="*/ 496388 w 948335"/>
              <a:gd name="connsiteY2" fmla="*/ 0 h 244999"/>
              <a:gd name="connsiteX3" fmla="*/ 917710 w 948335"/>
              <a:gd name="connsiteY3" fmla="*/ 183749 h 244999"/>
              <a:gd name="connsiteX4" fmla="*/ 948335 w 948335"/>
              <a:gd name="connsiteY4" fmla="*/ 183749 h 244999"/>
              <a:gd name="connsiteX5" fmla="*/ 900902 w 948335"/>
              <a:gd name="connsiteY5" fmla="*/ 244999 h 244999"/>
              <a:gd name="connsiteX6" fmla="*/ 825835 w 948335"/>
              <a:gd name="connsiteY6" fmla="*/ 183749 h 244999"/>
              <a:gd name="connsiteX7" fmla="*/ 856460 w 948335"/>
              <a:gd name="connsiteY7" fmla="*/ 183749 h 244999"/>
              <a:gd name="connsiteX8" fmla="*/ 435138 w 948335"/>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224253 w 706824"/>
              <a:gd name="connsiteY0" fmla="*/ 608 h 244999"/>
              <a:gd name="connsiteX1" fmla="*/ 0 w 706824"/>
              <a:gd name="connsiteY1" fmla="*/ 25593 h 244999"/>
              <a:gd name="connsiteX2" fmla="*/ 224253 w 706824"/>
              <a:gd name="connsiteY2"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91440 w 706824"/>
              <a:gd name="connsiteY2" fmla="*/ 11703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0 w 706824"/>
              <a:gd name="connsiteY2" fmla="*/ 2559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0 w 602080"/>
              <a:gd name="connsiteY2" fmla="*/ 1759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91440 w 602080"/>
              <a:gd name="connsiteY2" fmla="*/ 10903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7" fmla="*/ 88883 w 602080"/>
              <a:gd name="connsiteY7"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0" fmla="*/ 472794 w 520227"/>
              <a:gd name="connsiteY0" fmla="*/ 254502 h 254502"/>
              <a:gd name="connsiteX1" fmla="*/ 397727 w 520227"/>
              <a:gd name="connsiteY1" fmla="*/ 193252 h 254502"/>
              <a:gd name="connsiteX2" fmla="*/ 428352 w 520227"/>
              <a:gd name="connsiteY2" fmla="*/ 193252 h 254502"/>
              <a:gd name="connsiteX3" fmla="*/ 7030 w 520227"/>
              <a:gd name="connsiteY3" fmla="*/ 9503 h 254502"/>
              <a:gd name="connsiteX4" fmla="*/ 68280 w 520227"/>
              <a:gd name="connsiteY4" fmla="*/ 9503 h 254502"/>
              <a:gd name="connsiteX5" fmla="*/ 489602 w 520227"/>
              <a:gd name="connsiteY5" fmla="*/ 193252 h 254502"/>
              <a:gd name="connsiteX6" fmla="*/ 520227 w 520227"/>
              <a:gd name="connsiteY6" fmla="*/ 193252 h 254502"/>
              <a:gd name="connsiteX7" fmla="*/ 472794 w 520227"/>
              <a:gd name="connsiteY7" fmla="*/ 254502 h 254502"/>
              <a:gd name="connsiteX0" fmla="*/ 0 w 520227"/>
              <a:gd name="connsiteY0" fmla="*/ 9058 h 254502"/>
              <a:gd name="connsiteX1" fmla="*/ 37656 w 520227"/>
              <a:gd name="connsiteY1" fmla="*/ 10111 h 254502"/>
              <a:gd name="connsiteX0" fmla="*/ 7031 w 520227"/>
              <a:gd name="connsiteY0" fmla="*/ 9503 h 254502"/>
              <a:gd name="connsiteX1" fmla="*/ 68280 w 520227"/>
              <a:gd name="connsiteY1" fmla="*/ 9503 h 254502"/>
              <a:gd name="connsiteX2" fmla="*/ 489602 w 520227"/>
              <a:gd name="connsiteY2" fmla="*/ 193252 h 254502"/>
              <a:gd name="connsiteX3" fmla="*/ 520227 w 520227"/>
              <a:gd name="connsiteY3" fmla="*/ 193252 h 254502"/>
              <a:gd name="connsiteX4" fmla="*/ 472794 w 520227"/>
              <a:gd name="connsiteY4" fmla="*/ 254502 h 254502"/>
              <a:gd name="connsiteX5" fmla="*/ 397727 w 520227"/>
              <a:gd name="connsiteY5" fmla="*/ 193252 h 254502"/>
              <a:gd name="connsiteX6" fmla="*/ 428352 w 520227"/>
              <a:gd name="connsiteY6" fmla="*/ 193252 h 254502"/>
              <a:gd name="connsiteX0" fmla="*/ 472794 w 520227"/>
              <a:gd name="connsiteY0" fmla="*/ 245444 h 245444"/>
              <a:gd name="connsiteX1" fmla="*/ 397727 w 520227"/>
              <a:gd name="connsiteY1" fmla="*/ 184194 h 245444"/>
              <a:gd name="connsiteX2" fmla="*/ 428352 w 520227"/>
              <a:gd name="connsiteY2" fmla="*/ 184194 h 245444"/>
              <a:gd name="connsiteX3" fmla="*/ 7030 w 520227"/>
              <a:gd name="connsiteY3" fmla="*/ 445 h 245444"/>
              <a:gd name="connsiteX4" fmla="*/ 68280 w 520227"/>
              <a:gd name="connsiteY4" fmla="*/ 445 h 245444"/>
              <a:gd name="connsiteX5" fmla="*/ 489602 w 520227"/>
              <a:gd name="connsiteY5" fmla="*/ 184194 h 245444"/>
              <a:gd name="connsiteX6" fmla="*/ 520227 w 520227"/>
              <a:gd name="connsiteY6" fmla="*/ 184194 h 245444"/>
              <a:gd name="connsiteX7" fmla="*/ 472794 w 520227"/>
              <a:gd name="connsiteY7" fmla="*/ 245444 h 245444"/>
              <a:gd name="connsiteX0" fmla="*/ 0 w 520227"/>
              <a:gd name="connsiteY0" fmla="*/ 0 h 245444"/>
              <a:gd name="connsiteX1" fmla="*/ 37656 w 520227"/>
              <a:gd name="connsiteY1" fmla="*/ 1053 h 245444"/>
              <a:gd name="connsiteX0" fmla="*/ 7031 w 520227"/>
              <a:gd name="connsiteY0" fmla="*/ 445 h 245444"/>
              <a:gd name="connsiteX1" fmla="*/ 68280 w 520227"/>
              <a:gd name="connsiteY1" fmla="*/ 445 h 245444"/>
              <a:gd name="connsiteX2" fmla="*/ 489602 w 520227"/>
              <a:gd name="connsiteY2" fmla="*/ 184194 h 245444"/>
              <a:gd name="connsiteX3" fmla="*/ 520227 w 520227"/>
              <a:gd name="connsiteY3" fmla="*/ 184194 h 245444"/>
              <a:gd name="connsiteX4" fmla="*/ 472794 w 520227"/>
              <a:gd name="connsiteY4" fmla="*/ 245444 h 245444"/>
              <a:gd name="connsiteX5" fmla="*/ 397727 w 520227"/>
              <a:gd name="connsiteY5" fmla="*/ 184194 h 245444"/>
              <a:gd name="connsiteX6" fmla="*/ 428352 w 520227"/>
              <a:gd name="connsiteY6" fmla="*/ 18419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227" h="245444" stroke="0" extrusionOk="0">
                <a:moveTo>
                  <a:pt x="472794" y="245444"/>
                </a:moveTo>
                <a:lnTo>
                  <a:pt x="397727" y="184194"/>
                </a:lnTo>
                <a:lnTo>
                  <a:pt x="428352" y="184194"/>
                </a:lnTo>
                <a:cubicBezTo>
                  <a:pt x="378746" y="76022"/>
                  <a:pt x="205453" y="445"/>
                  <a:pt x="7030" y="445"/>
                </a:cubicBezTo>
                <a:lnTo>
                  <a:pt x="68280" y="445"/>
                </a:lnTo>
                <a:cubicBezTo>
                  <a:pt x="266703" y="445"/>
                  <a:pt x="439996" y="76023"/>
                  <a:pt x="489602" y="184194"/>
                </a:cubicBezTo>
                <a:lnTo>
                  <a:pt x="520227" y="184194"/>
                </a:lnTo>
                <a:lnTo>
                  <a:pt x="472794" y="245444"/>
                </a:lnTo>
                <a:close/>
              </a:path>
              <a:path w="520227" h="245444" fill="darkenLess" stroke="0" extrusionOk="0">
                <a:moveTo>
                  <a:pt x="0" y="0"/>
                </a:moveTo>
                <a:cubicBezTo>
                  <a:pt x="80545" y="3818"/>
                  <a:pt x="-39714" y="-2021"/>
                  <a:pt x="37656" y="1053"/>
                </a:cubicBezTo>
              </a:path>
              <a:path w="520227" h="245444" fill="none" extrusionOk="0">
                <a:moveTo>
                  <a:pt x="7031" y="445"/>
                </a:moveTo>
                <a:lnTo>
                  <a:pt x="68280" y="445"/>
                </a:lnTo>
                <a:cubicBezTo>
                  <a:pt x="266703" y="445"/>
                  <a:pt x="439996" y="76023"/>
                  <a:pt x="489602" y="184194"/>
                </a:cubicBezTo>
                <a:lnTo>
                  <a:pt x="520227" y="184194"/>
                </a:lnTo>
                <a:lnTo>
                  <a:pt x="472794" y="245444"/>
                </a:lnTo>
                <a:lnTo>
                  <a:pt x="397727" y="184194"/>
                </a:lnTo>
                <a:lnTo>
                  <a:pt x="428352" y="184194"/>
                </a:lnTo>
              </a:path>
            </a:pathLst>
          </a:custGeom>
          <a:solidFill>
            <a:schemeClr val="bg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 name="Flèche : courbe vers le bas 28">
            <a:extLst>
              <a:ext uri="{FF2B5EF4-FFF2-40B4-BE49-F238E27FC236}">
                <a16:creationId xmlns:a16="http://schemas.microsoft.com/office/drawing/2014/main" id="{54E534D6-4D6D-802F-4A9B-AB7D8DCCF32A}"/>
              </a:ext>
            </a:extLst>
          </p:cNvPr>
          <p:cNvSpPr/>
          <p:nvPr/>
        </p:nvSpPr>
        <p:spPr>
          <a:xfrm rot="14986987" flipH="1">
            <a:off x="4536861" y="3309106"/>
            <a:ext cx="1152626" cy="879592"/>
          </a:xfrm>
          <a:custGeom>
            <a:avLst/>
            <a:gdLst>
              <a:gd name="connsiteX0" fmla="*/ 900902 w 962152"/>
              <a:gd name="connsiteY0" fmla="*/ 244999 h 244999"/>
              <a:gd name="connsiteX1" fmla="*/ 825835 w 962152"/>
              <a:gd name="connsiteY1" fmla="*/ 183749 h 244999"/>
              <a:gd name="connsiteX2" fmla="*/ 856460 w 962152"/>
              <a:gd name="connsiteY2" fmla="*/ 183749 h 244999"/>
              <a:gd name="connsiteX3" fmla="*/ 435138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0" fmla="*/ 465764 w 962152"/>
              <a:gd name="connsiteY0" fmla="*/ 608 h 244999"/>
              <a:gd name="connsiteX1" fmla="*/ 61250 w 962152"/>
              <a:gd name="connsiteY1" fmla="*/ 244999 h 244999"/>
              <a:gd name="connsiteX2" fmla="*/ 0 w 962152"/>
              <a:gd name="connsiteY2" fmla="*/ 244999 h 244999"/>
              <a:gd name="connsiteX3" fmla="*/ 241511 w 962152"/>
              <a:gd name="connsiteY3" fmla="*/ 25593 h 244999"/>
              <a:gd name="connsiteX4" fmla="*/ 465764 w 962152"/>
              <a:gd name="connsiteY4" fmla="*/ 608 h 244999"/>
              <a:gd name="connsiteX0" fmla="*/ 465764 w 962152"/>
              <a:gd name="connsiteY0" fmla="*/ 608 h 244999"/>
              <a:gd name="connsiteX1" fmla="*/ 61250 w 962152"/>
              <a:gd name="connsiteY1" fmla="*/ 244999 h 244999"/>
              <a:gd name="connsiteX2" fmla="*/ 0 w 962152"/>
              <a:gd name="connsiteY2" fmla="*/ 244999 h 244999"/>
              <a:gd name="connsiteX3" fmla="*/ 435139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8" fmla="*/ 825835 w 962152"/>
              <a:gd name="connsiteY8" fmla="*/ 183749 h 244999"/>
              <a:gd name="connsiteX9" fmla="*/ 856460 w 962152"/>
              <a:gd name="connsiteY9" fmla="*/ 183749 h 244999"/>
              <a:gd name="connsiteX10" fmla="*/ 435138 w 962152"/>
              <a:gd name="connsiteY10"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61250 w 948335"/>
              <a:gd name="connsiteY1" fmla="*/ 244999 h 244999"/>
              <a:gd name="connsiteX2" fmla="*/ 0 w 948335"/>
              <a:gd name="connsiteY2" fmla="*/ 244999 h 244999"/>
              <a:gd name="connsiteX3" fmla="*/ 241511 w 948335"/>
              <a:gd name="connsiteY3" fmla="*/ 25593 h 244999"/>
              <a:gd name="connsiteX4" fmla="*/ 465764 w 948335"/>
              <a:gd name="connsiteY4"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435139 w 948335"/>
              <a:gd name="connsiteY1" fmla="*/ 0 h 244999"/>
              <a:gd name="connsiteX2" fmla="*/ 496388 w 948335"/>
              <a:gd name="connsiteY2" fmla="*/ 0 h 244999"/>
              <a:gd name="connsiteX3" fmla="*/ 917710 w 948335"/>
              <a:gd name="connsiteY3" fmla="*/ 183749 h 244999"/>
              <a:gd name="connsiteX4" fmla="*/ 948335 w 948335"/>
              <a:gd name="connsiteY4" fmla="*/ 183749 h 244999"/>
              <a:gd name="connsiteX5" fmla="*/ 900902 w 948335"/>
              <a:gd name="connsiteY5" fmla="*/ 244999 h 244999"/>
              <a:gd name="connsiteX6" fmla="*/ 825835 w 948335"/>
              <a:gd name="connsiteY6" fmla="*/ 183749 h 244999"/>
              <a:gd name="connsiteX7" fmla="*/ 856460 w 948335"/>
              <a:gd name="connsiteY7" fmla="*/ 183749 h 244999"/>
              <a:gd name="connsiteX8" fmla="*/ 435138 w 948335"/>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224253 w 706824"/>
              <a:gd name="connsiteY0" fmla="*/ 608 h 244999"/>
              <a:gd name="connsiteX1" fmla="*/ 0 w 706824"/>
              <a:gd name="connsiteY1" fmla="*/ 25593 h 244999"/>
              <a:gd name="connsiteX2" fmla="*/ 224253 w 706824"/>
              <a:gd name="connsiteY2"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91440 w 706824"/>
              <a:gd name="connsiteY2" fmla="*/ 11703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0 w 706824"/>
              <a:gd name="connsiteY2" fmla="*/ 2559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0 w 602080"/>
              <a:gd name="connsiteY2" fmla="*/ 1759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91440 w 602080"/>
              <a:gd name="connsiteY2" fmla="*/ 10903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7" fmla="*/ 88883 w 602080"/>
              <a:gd name="connsiteY7"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0" fmla="*/ 472794 w 520227"/>
              <a:gd name="connsiteY0" fmla="*/ 254502 h 254502"/>
              <a:gd name="connsiteX1" fmla="*/ 397727 w 520227"/>
              <a:gd name="connsiteY1" fmla="*/ 193252 h 254502"/>
              <a:gd name="connsiteX2" fmla="*/ 428352 w 520227"/>
              <a:gd name="connsiteY2" fmla="*/ 193252 h 254502"/>
              <a:gd name="connsiteX3" fmla="*/ 7030 w 520227"/>
              <a:gd name="connsiteY3" fmla="*/ 9503 h 254502"/>
              <a:gd name="connsiteX4" fmla="*/ 68280 w 520227"/>
              <a:gd name="connsiteY4" fmla="*/ 9503 h 254502"/>
              <a:gd name="connsiteX5" fmla="*/ 489602 w 520227"/>
              <a:gd name="connsiteY5" fmla="*/ 193252 h 254502"/>
              <a:gd name="connsiteX6" fmla="*/ 520227 w 520227"/>
              <a:gd name="connsiteY6" fmla="*/ 193252 h 254502"/>
              <a:gd name="connsiteX7" fmla="*/ 472794 w 520227"/>
              <a:gd name="connsiteY7" fmla="*/ 254502 h 254502"/>
              <a:gd name="connsiteX0" fmla="*/ 0 w 520227"/>
              <a:gd name="connsiteY0" fmla="*/ 9058 h 254502"/>
              <a:gd name="connsiteX1" fmla="*/ 37656 w 520227"/>
              <a:gd name="connsiteY1" fmla="*/ 10111 h 254502"/>
              <a:gd name="connsiteX0" fmla="*/ 7031 w 520227"/>
              <a:gd name="connsiteY0" fmla="*/ 9503 h 254502"/>
              <a:gd name="connsiteX1" fmla="*/ 68280 w 520227"/>
              <a:gd name="connsiteY1" fmla="*/ 9503 h 254502"/>
              <a:gd name="connsiteX2" fmla="*/ 489602 w 520227"/>
              <a:gd name="connsiteY2" fmla="*/ 193252 h 254502"/>
              <a:gd name="connsiteX3" fmla="*/ 520227 w 520227"/>
              <a:gd name="connsiteY3" fmla="*/ 193252 h 254502"/>
              <a:gd name="connsiteX4" fmla="*/ 472794 w 520227"/>
              <a:gd name="connsiteY4" fmla="*/ 254502 h 254502"/>
              <a:gd name="connsiteX5" fmla="*/ 397727 w 520227"/>
              <a:gd name="connsiteY5" fmla="*/ 193252 h 254502"/>
              <a:gd name="connsiteX6" fmla="*/ 428352 w 520227"/>
              <a:gd name="connsiteY6" fmla="*/ 193252 h 254502"/>
              <a:gd name="connsiteX0" fmla="*/ 472794 w 520227"/>
              <a:gd name="connsiteY0" fmla="*/ 245444 h 245444"/>
              <a:gd name="connsiteX1" fmla="*/ 397727 w 520227"/>
              <a:gd name="connsiteY1" fmla="*/ 184194 h 245444"/>
              <a:gd name="connsiteX2" fmla="*/ 428352 w 520227"/>
              <a:gd name="connsiteY2" fmla="*/ 184194 h 245444"/>
              <a:gd name="connsiteX3" fmla="*/ 7030 w 520227"/>
              <a:gd name="connsiteY3" fmla="*/ 445 h 245444"/>
              <a:gd name="connsiteX4" fmla="*/ 68280 w 520227"/>
              <a:gd name="connsiteY4" fmla="*/ 445 h 245444"/>
              <a:gd name="connsiteX5" fmla="*/ 489602 w 520227"/>
              <a:gd name="connsiteY5" fmla="*/ 184194 h 245444"/>
              <a:gd name="connsiteX6" fmla="*/ 520227 w 520227"/>
              <a:gd name="connsiteY6" fmla="*/ 184194 h 245444"/>
              <a:gd name="connsiteX7" fmla="*/ 472794 w 520227"/>
              <a:gd name="connsiteY7" fmla="*/ 245444 h 245444"/>
              <a:gd name="connsiteX0" fmla="*/ 0 w 520227"/>
              <a:gd name="connsiteY0" fmla="*/ 0 h 245444"/>
              <a:gd name="connsiteX1" fmla="*/ 37656 w 520227"/>
              <a:gd name="connsiteY1" fmla="*/ 1053 h 245444"/>
              <a:gd name="connsiteX0" fmla="*/ 7031 w 520227"/>
              <a:gd name="connsiteY0" fmla="*/ 445 h 245444"/>
              <a:gd name="connsiteX1" fmla="*/ 68280 w 520227"/>
              <a:gd name="connsiteY1" fmla="*/ 445 h 245444"/>
              <a:gd name="connsiteX2" fmla="*/ 489602 w 520227"/>
              <a:gd name="connsiteY2" fmla="*/ 184194 h 245444"/>
              <a:gd name="connsiteX3" fmla="*/ 520227 w 520227"/>
              <a:gd name="connsiteY3" fmla="*/ 184194 h 245444"/>
              <a:gd name="connsiteX4" fmla="*/ 472794 w 520227"/>
              <a:gd name="connsiteY4" fmla="*/ 245444 h 245444"/>
              <a:gd name="connsiteX5" fmla="*/ 397727 w 520227"/>
              <a:gd name="connsiteY5" fmla="*/ 184194 h 245444"/>
              <a:gd name="connsiteX6" fmla="*/ 428352 w 520227"/>
              <a:gd name="connsiteY6" fmla="*/ 18419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227" h="245444" stroke="0" extrusionOk="0">
                <a:moveTo>
                  <a:pt x="472794" y="245444"/>
                </a:moveTo>
                <a:lnTo>
                  <a:pt x="397727" y="184194"/>
                </a:lnTo>
                <a:lnTo>
                  <a:pt x="428352" y="184194"/>
                </a:lnTo>
                <a:cubicBezTo>
                  <a:pt x="378746" y="76022"/>
                  <a:pt x="205453" y="445"/>
                  <a:pt x="7030" y="445"/>
                </a:cubicBezTo>
                <a:lnTo>
                  <a:pt x="68280" y="445"/>
                </a:lnTo>
                <a:cubicBezTo>
                  <a:pt x="266703" y="445"/>
                  <a:pt x="439996" y="76023"/>
                  <a:pt x="489602" y="184194"/>
                </a:cubicBezTo>
                <a:lnTo>
                  <a:pt x="520227" y="184194"/>
                </a:lnTo>
                <a:lnTo>
                  <a:pt x="472794" y="245444"/>
                </a:lnTo>
                <a:close/>
              </a:path>
              <a:path w="520227" h="245444" fill="darkenLess" stroke="0" extrusionOk="0">
                <a:moveTo>
                  <a:pt x="0" y="0"/>
                </a:moveTo>
                <a:cubicBezTo>
                  <a:pt x="80545" y="3818"/>
                  <a:pt x="-39714" y="-2021"/>
                  <a:pt x="37656" y="1053"/>
                </a:cubicBezTo>
              </a:path>
              <a:path w="520227" h="245444" fill="none" extrusionOk="0">
                <a:moveTo>
                  <a:pt x="7031" y="445"/>
                </a:moveTo>
                <a:lnTo>
                  <a:pt x="68280" y="445"/>
                </a:lnTo>
                <a:cubicBezTo>
                  <a:pt x="266703" y="445"/>
                  <a:pt x="439996" y="76023"/>
                  <a:pt x="489602" y="184194"/>
                </a:cubicBezTo>
                <a:lnTo>
                  <a:pt x="520227" y="184194"/>
                </a:lnTo>
                <a:lnTo>
                  <a:pt x="472794" y="245444"/>
                </a:lnTo>
                <a:lnTo>
                  <a:pt x="397727" y="184194"/>
                </a:lnTo>
                <a:lnTo>
                  <a:pt x="428352" y="184194"/>
                </a:lnTo>
              </a:path>
            </a:pathLst>
          </a:custGeom>
          <a:solidFill>
            <a:schemeClr val="bg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 name="Flèche : courbe vers le bas 28">
            <a:extLst>
              <a:ext uri="{FF2B5EF4-FFF2-40B4-BE49-F238E27FC236}">
                <a16:creationId xmlns:a16="http://schemas.microsoft.com/office/drawing/2014/main" id="{38AC6810-5A14-8F24-2BA0-0D621948BFEC}"/>
              </a:ext>
            </a:extLst>
          </p:cNvPr>
          <p:cNvSpPr/>
          <p:nvPr/>
        </p:nvSpPr>
        <p:spPr>
          <a:xfrm rot="14986987" flipH="1">
            <a:off x="5967823" y="4043194"/>
            <a:ext cx="1152626" cy="879592"/>
          </a:xfrm>
          <a:custGeom>
            <a:avLst/>
            <a:gdLst>
              <a:gd name="connsiteX0" fmla="*/ 900902 w 962152"/>
              <a:gd name="connsiteY0" fmla="*/ 244999 h 244999"/>
              <a:gd name="connsiteX1" fmla="*/ 825835 w 962152"/>
              <a:gd name="connsiteY1" fmla="*/ 183749 h 244999"/>
              <a:gd name="connsiteX2" fmla="*/ 856460 w 962152"/>
              <a:gd name="connsiteY2" fmla="*/ 183749 h 244999"/>
              <a:gd name="connsiteX3" fmla="*/ 435138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0" fmla="*/ 465764 w 962152"/>
              <a:gd name="connsiteY0" fmla="*/ 608 h 244999"/>
              <a:gd name="connsiteX1" fmla="*/ 61250 w 962152"/>
              <a:gd name="connsiteY1" fmla="*/ 244999 h 244999"/>
              <a:gd name="connsiteX2" fmla="*/ 0 w 962152"/>
              <a:gd name="connsiteY2" fmla="*/ 244999 h 244999"/>
              <a:gd name="connsiteX3" fmla="*/ 241511 w 962152"/>
              <a:gd name="connsiteY3" fmla="*/ 25593 h 244999"/>
              <a:gd name="connsiteX4" fmla="*/ 465764 w 962152"/>
              <a:gd name="connsiteY4" fmla="*/ 608 h 244999"/>
              <a:gd name="connsiteX0" fmla="*/ 465764 w 962152"/>
              <a:gd name="connsiteY0" fmla="*/ 608 h 244999"/>
              <a:gd name="connsiteX1" fmla="*/ 61250 w 962152"/>
              <a:gd name="connsiteY1" fmla="*/ 244999 h 244999"/>
              <a:gd name="connsiteX2" fmla="*/ 0 w 962152"/>
              <a:gd name="connsiteY2" fmla="*/ 244999 h 244999"/>
              <a:gd name="connsiteX3" fmla="*/ 435139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8" fmla="*/ 825835 w 962152"/>
              <a:gd name="connsiteY8" fmla="*/ 183749 h 244999"/>
              <a:gd name="connsiteX9" fmla="*/ 856460 w 962152"/>
              <a:gd name="connsiteY9" fmla="*/ 183749 h 244999"/>
              <a:gd name="connsiteX10" fmla="*/ 435138 w 962152"/>
              <a:gd name="connsiteY10"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61250 w 948335"/>
              <a:gd name="connsiteY1" fmla="*/ 244999 h 244999"/>
              <a:gd name="connsiteX2" fmla="*/ 0 w 948335"/>
              <a:gd name="connsiteY2" fmla="*/ 244999 h 244999"/>
              <a:gd name="connsiteX3" fmla="*/ 241511 w 948335"/>
              <a:gd name="connsiteY3" fmla="*/ 25593 h 244999"/>
              <a:gd name="connsiteX4" fmla="*/ 465764 w 948335"/>
              <a:gd name="connsiteY4"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435139 w 948335"/>
              <a:gd name="connsiteY1" fmla="*/ 0 h 244999"/>
              <a:gd name="connsiteX2" fmla="*/ 496388 w 948335"/>
              <a:gd name="connsiteY2" fmla="*/ 0 h 244999"/>
              <a:gd name="connsiteX3" fmla="*/ 917710 w 948335"/>
              <a:gd name="connsiteY3" fmla="*/ 183749 h 244999"/>
              <a:gd name="connsiteX4" fmla="*/ 948335 w 948335"/>
              <a:gd name="connsiteY4" fmla="*/ 183749 h 244999"/>
              <a:gd name="connsiteX5" fmla="*/ 900902 w 948335"/>
              <a:gd name="connsiteY5" fmla="*/ 244999 h 244999"/>
              <a:gd name="connsiteX6" fmla="*/ 825835 w 948335"/>
              <a:gd name="connsiteY6" fmla="*/ 183749 h 244999"/>
              <a:gd name="connsiteX7" fmla="*/ 856460 w 948335"/>
              <a:gd name="connsiteY7" fmla="*/ 183749 h 244999"/>
              <a:gd name="connsiteX8" fmla="*/ 435138 w 948335"/>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224253 w 706824"/>
              <a:gd name="connsiteY0" fmla="*/ 608 h 244999"/>
              <a:gd name="connsiteX1" fmla="*/ 0 w 706824"/>
              <a:gd name="connsiteY1" fmla="*/ 25593 h 244999"/>
              <a:gd name="connsiteX2" fmla="*/ 224253 w 706824"/>
              <a:gd name="connsiteY2"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91440 w 706824"/>
              <a:gd name="connsiteY2" fmla="*/ 11703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0 w 706824"/>
              <a:gd name="connsiteY2" fmla="*/ 2559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0 w 602080"/>
              <a:gd name="connsiteY2" fmla="*/ 1759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91440 w 602080"/>
              <a:gd name="connsiteY2" fmla="*/ 10903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7" fmla="*/ 88883 w 602080"/>
              <a:gd name="connsiteY7"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0" fmla="*/ 472794 w 520227"/>
              <a:gd name="connsiteY0" fmla="*/ 254502 h 254502"/>
              <a:gd name="connsiteX1" fmla="*/ 397727 w 520227"/>
              <a:gd name="connsiteY1" fmla="*/ 193252 h 254502"/>
              <a:gd name="connsiteX2" fmla="*/ 428352 w 520227"/>
              <a:gd name="connsiteY2" fmla="*/ 193252 h 254502"/>
              <a:gd name="connsiteX3" fmla="*/ 7030 w 520227"/>
              <a:gd name="connsiteY3" fmla="*/ 9503 h 254502"/>
              <a:gd name="connsiteX4" fmla="*/ 68280 w 520227"/>
              <a:gd name="connsiteY4" fmla="*/ 9503 h 254502"/>
              <a:gd name="connsiteX5" fmla="*/ 489602 w 520227"/>
              <a:gd name="connsiteY5" fmla="*/ 193252 h 254502"/>
              <a:gd name="connsiteX6" fmla="*/ 520227 w 520227"/>
              <a:gd name="connsiteY6" fmla="*/ 193252 h 254502"/>
              <a:gd name="connsiteX7" fmla="*/ 472794 w 520227"/>
              <a:gd name="connsiteY7" fmla="*/ 254502 h 254502"/>
              <a:gd name="connsiteX0" fmla="*/ 0 w 520227"/>
              <a:gd name="connsiteY0" fmla="*/ 9058 h 254502"/>
              <a:gd name="connsiteX1" fmla="*/ 37656 w 520227"/>
              <a:gd name="connsiteY1" fmla="*/ 10111 h 254502"/>
              <a:gd name="connsiteX0" fmla="*/ 7031 w 520227"/>
              <a:gd name="connsiteY0" fmla="*/ 9503 h 254502"/>
              <a:gd name="connsiteX1" fmla="*/ 68280 w 520227"/>
              <a:gd name="connsiteY1" fmla="*/ 9503 h 254502"/>
              <a:gd name="connsiteX2" fmla="*/ 489602 w 520227"/>
              <a:gd name="connsiteY2" fmla="*/ 193252 h 254502"/>
              <a:gd name="connsiteX3" fmla="*/ 520227 w 520227"/>
              <a:gd name="connsiteY3" fmla="*/ 193252 h 254502"/>
              <a:gd name="connsiteX4" fmla="*/ 472794 w 520227"/>
              <a:gd name="connsiteY4" fmla="*/ 254502 h 254502"/>
              <a:gd name="connsiteX5" fmla="*/ 397727 w 520227"/>
              <a:gd name="connsiteY5" fmla="*/ 193252 h 254502"/>
              <a:gd name="connsiteX6" fmla="*/ 428352 w 520227"/>
              <a:gd name="connsiteY6" fmla="*/ 193252 h 254502"/>
              <a:gd name="connsiteX0" fmla="*/ 472794 w 520227"/>
              <a:gd name="connsiteY0" fmla="*/ 245444 h 245444"/>
              <a:gd name="connsiteX1" fmla="*/ 397727 w 520227"/>
              <a:gd name="connsiteY1" fmla="*/ 184194 h 245444"/>
              <a:gd name="connsiteX2" fmla="*/ 428352 w 520227"/>
              <a:gd name="connsiteY2" fmla="*/ 184194 h 245444"/>
              <a:gd name="connsiteX3" fmla="*/ 7030 w 520227"/>
              <a:gd name="connsiteY3" fmla="*/ 445 h 245444"/>
              <a:gd name="connsiteX4" fmla="*/ 68280 w 520227"/>
              <a:gd name="connsiteY4" fmla="*/ 445 h 245444"/>
              <a:gd name="connsiteX5" fmla="*/ 489602 w 520227"/>
              <a:gd name="connsiteY5" fmla="*/ 184194 h 245444"/>
              <a:gd name="connsiteX6" fmla="*/ 520227 w 520227"/>
              <a:gd name="connsiteY6" fmla="*/ 184194 h 245444"/>
              <a:gd name="connsiteX7" fmla="*/ 472794 w 520227"/>
              <a:gd name="connsiteY7" fmla="*/ 245444 h 245444"/>
              <a:gd name="connsiteX0" fmla="*/ 0 w 520227"/>
              <a:gd name="connsiteY0" fmla="*/ 0 h 245444"/>
              <a:gd name="connsiteX1" fmla="*/ 37656 w 520227"/>
              <a:gd name="connsiteY1" fmla="*/ 1053 h 245444"/>
              <a:gd name="connsiteX0" fmla="*/ 7031 w 520227"/>
              <a:gd name="connsiteY0" fmla="*/ 445 h 245444"/>
              <a:gd name="connsiteX1" fmla="*/ 68280 w 520227"/>
              <a:gd name="connsiteY1" fmla="*/ 445 h 245444"/>
              <a:gd name="connsiteX2" fmla="*/ 489602 w 520227"/>
              <a:gd name="connsiteY2" fmla="*/ 184194 h 245444"/>
              <a:gd name="connsiteX3" fmla="*/ 520227 w 520227"/>
              <a:gd name="connsiteY3" fmla="*/ 184194 h 245444"/>
              <a:gd name="connsiteX4" fmla="*/ 472794 w 520227"/>
              <a:gd name="connsiteY4" fmla="*/ 245444 h 245444"/>
              <a:gd name="connsiteX5" fmla="*/ 397727 w 520227"/>
              <a:gd name="connsiteY5" fmla="*/ 184194 h 245444"/>
              <a:gd name="connsiteX6" fmla="*/ 428352 w 520227"/>
              <a:gd name="connsiteY6" fmla="*/ 18419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227" h="245444" stroke="0" extrusionOk="0">
                <a:moveTo>
                  <a:pt x="472794" y="245444"/>
                </a:moveTo>
                <a:lnTo>
                  <a:pt x="397727" y="184194"/>
                </a:lnTo>
                <a:lnTo>
                  <a:pt x="428352" y="184194"/>
                </a:lnTo>
                <a:cubicBezTo>
                  <a:pt x="378746" y="76022"/>
                  <a:pt x="205453" y="445"/>
                  <a:pt x="7030" y="445"/>
                </a:cubicBezTo>
                <a:lnTo>
                  <a:pt x="68280" y="445"/>
                </a:lnTo>
                <a:cubicBezTo>
                  <a:pt x="266703" y="445"/>
                  <a:pt x="439996" y="76023"/>
                  <a:pt x="489602" y="184194"/>
                </a:cubicBezTo>
                <a:lnTo>
                  <a:pt x="520227" y="184194"/>
                </a:lnTo>
                <a:lnTo>
                  <a:pt x="472794" y="245444"/>
                </a:lnTo>
                <a:close/>
              </a:path>
              <a:path w="520227" h="245444" fill="darkenLess" stroke="0" extrusionOk="0">
                <a:moveTo>
                  <a:pt x="0" y="0"/>
                </a:moveTo>
                <a:cubicBezTo>
                  <a:pt x="80545" y="3818"/>
                  <a:pt x="-39714" y="-2021"/>
                  <a:pt x="37656" y="1053"/>
                </a:cubicBezTo>
              </a:path>
              <a:path w="520227" h="245444" fill="none" extrusionOk="0">
                <a:moveTo>
                  <a:pt x="7031" y="445"/>
                </a:moveTo>
                <a:lnTo>
                  <a:pt x="68280" y="445"/>
                </a:lnTo>
                <a:cubicBezTo>
                  <a:pt x="266703" y="445"/>
                  <a:pt x="439996" y="76023"/>
                  <a:pt x="489602" y="184194"/>
                </a:cubicBezTo>
                <a:lnTo>
                  <a:pt x="520227" y="184194"/>
                </a:lnTo>
                <a:lnTo>
                  <a:pt x="472794" y="245444"/>
                </a:lnTo>
                <a:lnTo>
                  <a:pt x="397727" y="184194"/>
                </a:lnTo>
                <a:lnTo>
                  <a:pt x="428352" y="184194"/>
                </a:lnTo>
              </a:path>
            </a:pathLst>
          </a:custGeom>
          <a:solidFill>
            <a:schemeClr val="bg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 name="Espace réservé du contenu 16">
            <a:extLst>
              <a:ext uri="{FF2B5EF4-FFF2-40B4-BE49-F238E27FC236}">
                <a16:creationId xmlns:a16="http://schemas.microsoft.com/office/drawing/2014/main" id="{A2253B37-CB1F-8400-568B-9C0B4E6E3924}"/>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2797680667"/>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734D1AC0-04A8-C88E-DF72-670BE840F9F7}"/>
              </a:ext>
            </a:extLst>
          </p:cNvPr>
          <p:cNvSpPr>
            <a:spLocks noGrp="1"/>
          </p:cNvSpPr>
          <p:nvPr>
            <p:ph type="title"/>
          </p:nvPr>
        </p:nvSpPr>
        <p:spPr>
          <a:xfrm>
            <a:off x="960194" y="7750"/>
            <a:ext cx="11104990" cy="719166"/>
          </a:xfrm>
        </p:spPr>
        <p:txBody>
          <a:bodyPr/>
          <a:lstStyle/>
          <a:p>
            <a:r>
              <a:rPr lang="fr-FR"/>
              <a:t>Neglect or Carelessness</a:t>
            </a:r>
          </a:p>
        </p:txBody>
      </p:sp>
      <p:sp>
        <p:nvSpPr>
          <p:cNvPr id="15" name="Espace réservé du contenu 16">
            <a:extLst>
              <a:ext uri="{FF2B5EF4-FFF2-40B4-BE49-F238E27FC236}">
                <a16:creationId xmlns:a16="http://schemas.microsoft.com/office/drawing/2014/main" id="{3B131355-483D-2B10-3485-8C111EBB94C9}"/>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pic>
        <p:nvPicPr>
          <p:cNvPr id="17" name="Image 16">
            <a:extLst>
              <a:ext uri="{FF2B5EF4-FFF2-40B4-BE49-F238E27FC236}">
                <a16:creationId xmlns:a16="http://schemas.microsoft.com/office/drawing/2014/main" id="{C7A9A91C-5F8F-03E0-36A9-726DFF320F52}"/>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941904" y="3565287"/>
            <a:ext cx="2023020" cy="2142869"/>
          </a:xfrm>
          <a:prstGeom prst="rect">
            <a:avLst/>
          </a:prstGeom>
        </p:spPr>
      </p:pic>
      <p:pic>
        <p:nvPicPr>
          <p:cNvPr id="19" name="Image 18">
            <a:extLst>
              <a:ext uri="{FF2B5EF4-FFF2-40B4-BE49-F238E27FC236}">
                <a16:creationId xmlns:a16="http://schemas.microsoft.com/office/drawing/2014/main" id="{9051F31C-B52B-EC5F-FF32-92B0C3CBF5A1}"/>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733460" y="1286131"/>
            <a:ext cx="3159716" cy="2142869"/>
          </a:xfrm>
          <a:prstGeom prst="rect">
            <a:avLst/>
          </a:prstGeom>
        </p:spPr>
      </p:pic>
      <p:sp>
        <p:nvSpPr>
          <p:cNvPr id="23" name="Espace réservé du texte 10">
            <a:extLst>
              <a:ext uri="{FF2B5EF4-FFF2-40B4-BE49-F238E27FC236}">
                <a16:creationId xmlns:a16="http://schemas.microsoft.com/office/drawing/2014/main" id="{25F746C0-3932-05A4-4042-BF0F53465963}"/>
              </a:ext>
            </a:extLst>
          </p:cNvPr>
          <p:cNvSpPr txBox="1">
            <a:spLocks/>
          </p:cNvSpPr>
          <p:nvPr/>
        </p:nvSpPr>
        <p:spPr>
          <a:xfrm>
            <a:off x="5444549" y="2482310"/>
            <a:ext cx="6006816" cy="2394687"/>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Char char="l"/>
              <a:tabLst/>
              <a:defRPr/>
            </a:pPr>
            <a:r>
              <a:rPr kumimoji="0" lang="en-GB"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Two unusual cases of meningitis with unknown </a:t>
            </a:r>
            <a:r>
              <a:rPr kumimoji="0" lang="en-GB" sz="18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etiology</a:t>
            </a:r>
            <a:endParaRPr kumimoji="0" lang="fr-FR" sz="1800" b="0" i="0" u="none" strike="noStrike" kern="100" cap="none" spc="0" normalizeH="0" baseline="0" noProof="0" dirty="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a:p>
            <a:pPr marL="280988" marR="0" lvl="0" indent="-280988" algn="l" defTabSz="914400" rtl="0" eaLnBrk="1" fontAlgn="auto" latinLnBrk="0" hangingPunct="1">
              <a:lnSpc>
                <a:spcPct val="107000"/>
              </a:lnSpc>
              <a:spcBef>
                <a:spcPts val="600"/>
              </a:spcBef>
              <a:spcAft>
                <a:spcPts val="0"/>
              </a:spcAft>
              <a:buClr>
                <a:srgbClr val="5E247C"/>
              </a:buClr>
              <a:buSzPct val="85000"/>
              <a:buFont typeface="Wingdings" panose="05000000000000000000" pitchFamily="2" charset="2"/>
              <a:buChar char="l"/>
              <a:tabLst/>
              <a:defRPr/>
            </a:pPr>
            <a:r>
              <a:rPr kumimoji="0" lang="en-GB"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Both patients had epidural </a:t>
            </a:r>
            <a:r>
              <a:rPr kumimoji="0" lang="en-GB" sz="18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anesthesia</a:t>
            </a:r>
            <a:r>
              <a:rPr kumimoji="0" lang="en-GB"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 in Matamoros, Mexico </a:t>
            </a:r>
            <a:endParaRPr kumimoji="0" lang="fr-FR" sz="1800" b="0" i="0" u="none" strike="noStrike" kern="100" cap="none" spc="0" normalizeH="0" baseline="0" noProof="0" dirty="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a:p>
            <a:pPr marL="280988" marR="0" lvl="0" indent="-280988" algn="l" defTabSz="914400" rtl="0" eaLnBrk="1" fontAlgn="auto" latinLnBrk="0" hangingPunct="1">
              <a:lnSpc>
                <a:spcPct val="107000"/>
              </a:lnSpc>
              <a:spcBef>
                <a:spcPts val="800"/>
              </a:spcBef>
              <a:spcAft>
                <a:spcPts val="0"/>
              </a:spcAft>
              <a:buClr>
                <a:srgbClr val="5E247C"/>
              </a:buClr>
              <a:buSzPct val="85000"/>
              <a:buFont typeface="Wingdings" panose="05000000000000000000" pitchFamily="2" charset="2"/>
              <a:buChar char="l"/>
              <a:tabLst/>
              <a:defRPr/>
            </a:pPr>
            <a:r>
              <a:rPr kumimoji="0" lang="en-GB" sz="1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Highly positive CSF beta-d-glucan</a:t>
            </a: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r>
              <a:rPr kumimoji="0" lang="en-GB"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Times New Roman" panose="02020603050405020304" pitchFamily="18" charset="0"/>
              </a:rPr>
              <a:t>All other tests (bacteria, viral, fungal) were negative</a:t>
            </a:r>
            <a:endParaRPr kumimoji="0" lang="fr-FR" sz="1600" b="0" i="0" u="none" strike="noStrike" kern="100" cap="none" spc="0" normalizeH="0" baseline="0" noProof="0" dirty="0">
              <a:ln>
                <a:noFill/>
              </a:ln>
              <a:solidFill>
                <a:srgbClr val="000000">
                  <a:lumMod val="65000"/>
                  <a:lumOff val="35000"/>
                </a:srgbClr>
              </a:solidFill>
              <a:effectLst/>
              <a:uLnTx/>
              <a:uFillTx/>
              <a:latin typeface="Aptos" panose="020B0004020202020204" pitchFamily="34" charset="0"/>
              <a:ea typeface="Aptos" panose="020B0004020202020204" pitchFamily="34" charset="0"/>
              <a:cs typeface="Times New Roman" panose="02020603050405020304" pitchFamily="18" charset="0"/>
            </a:endParaRP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endParaRPr kumimoji="0" 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Rectangle à coins arrondis 10">
            <a:extLst>
              <a:ext uri="{FF2B5EF4-FFF2-40B4-BE49-F238E27FC236}">
                <a16:creationId xmlns:a16="http://schemas.microsoft.com/office/drawing/2014/main" id="{AAD38080-0BC3-C7FE-B52B-4C4FEB5A3F92}"/>
              </a:ext>
            </a:extLst>
          </p:cNvPr>
          <p:cNvSpPr/>
          <p:nvPr/>
        </p:nvSpPr>
        <p:spPr>
          <a:xfrm>
            <a:off x="5341175" y="1943452"/>
            <a:ext cx="6264013" cy="293354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3" name="ZoneTexte 2">
            <a:extLst>
              <a:ext uri="{FF2B5EF4-FFF2-40B4-BE49-F238E27FC236}">
                <a16:creationId xmlns:a16="http://schemas.microsoft.com/office/drawing/2014/main" id="{3B41CB99-050E-C527-25EF-4A05EBA08300}"/>
              </a:ext>
            </a:extLst>
          </p:cNvPr>
          <p:cNvSpPr txBox="1"/>
          <p:nvPr/>
        </p:nvSpPr>
        <p:spPr>
          <a:xfrm>
            <a:off x="5444549" y="1774094"/>
            <a:ext cx="5629606" cy="523220"/>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 May 8, 2023, CDC received an email through the Emerging Infections Network (EIN) listserv</a:t>
            </a:r>
          </a:p>
        </p:txBody>
      </p:sp>
    </p:spTree>
    <p:extLst>
      <p:ext uri="{BB962C8B-B14F-4D97-AF65-F5344CB8AC3E}">
        <p14:creationId xmlns:p14="http://schemas.microsoft.com/office/powerpoint/2010/main" val="1199031769"/>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43A10AC6-80FD-9869-84B0-29FA935DB7BE}"/>
              </a:ext>
            </a:extLst>
          </p:cNvPr>
          <p:cNvSpPr>
            <a:spLocks noGrp="1"/>
          </p:cNvSpPr>
          <p:nvPr>
            <p:ph type="title"/>
          </p:nvPr>
        </p:nvSpPr>
        <p:spPr>
          <a:xfrm>
            <a:off x="960194" y="7750"/>
            <a:ext cx="11104990" cy="719166"/>
          </a:xfrm>
        </p:spPr>
        <p:txBody>
          <a:bodyPr/>
          <a:lstStyle/>
          <a:p>
            <a:r>
              <a:rPr lang="en-GB"/>
              <a:t>Both cases involved recent procedures with epidural anesthesia from two clinics in Matamoros, Mexico</a:t>
            </a:r>
            <a:endParaRPr lang="fr-FR"/>
          </a:p>
        </p:txBody>
      </p:sp>
      <p:sp>
        <p:nvSpPr>
          <p:cNvPr id="12" name="Espace réservé du contenu 16">
            <a:extLst>
              <a:ext uri="{FF2B5EF4-FFF2-40B4-BE49-F238E27FC236}">
                <a16:creationId xmlns:a16="http://schemas.microsoft.com/office/drawing/2014/main" id="{DAD9D68D-7647-0F60-7270-1844317C8BAE}"/>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pic>
        <p:nvPicPr>
          <p:cNvPr id="13" name="Image 12" descr="Une image contenant texte, capture d’écran, Police, diagramme&#10;&#10;Description générée automatiquement">
            <a:extLst>
              <a:ext uri="{FF2B5EF4-FFF2-40B4-BE49-F238E27FC236}">
                <a16:creationId xmlns:a16="http://schemas.microsoft.com/office/drawing/2014/main" id="{EC7A7E1B-6303-E915-B4B5-4D5174C4C085}"/>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475581" y="1163559"/>
            <a:ext cx="9903619" cy="4265613"/>
          </a:xfrm>
          <a:prstGeom prst="rect">
            <a:avLst/>
          </a:prstGeom>
        </p:spPr>
      </p:pic>
    </p:spTree>
    <p:extLst>
      <p:ext uri="{BB962C8B-B14F-4D97-AF65-F5344CB8AC3E}">
        <p14:creationId xmlns:p14="http://schemas.microsoft.com/office/powerpoint/2010/main" val="391296792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33CE258E-DCBE-7555-E72C-A4E745B4C4FA}"/>
              </a:ext>
            </a:extLst>
          </p:cNvPr>
          <p:cNvSpPr>
            <a:spLocks noGrp="1"/>
          </p:cNvSpPr>
          <p:nvPr>
            <p:ph type="body" sz="quarter" idx="15"/>
          </p:nvPr>
        </p:nvSpPr>
        <p:spPr>
          <a:xfrm>
            <a:off x="1096098" y="1396770"/>
            <a:ext cx="9825427" cy="3500437"/>
          </a:xfrm>
        </p:spPr>
        <p:txBody>
          <a:bodyPr/>
          <a:lstStyle/>
          <a:p>
            <a:r>
              <a:rPr lang="en-US" sz="2000" dirty="0"/>
              <a:t>1,480 patients possibly exposed to contaminated epidural anesthesia</a:t>
            </a:r>
          </a:p>
          <a:p>
            <a:pPr lvl="1"/>
            <a:r>
              <a:rPr lang="en-US" sz="1800" dirty="0"/>
              <a:t>80 patients identified with meningitis</a:t>
            </a:r>
          </a:p>
          <a:p>
            <a:pPr lvl="1"/>
            <a:r>
              <a:rPr lang="en-US" sz="1800" dirty="0"/>
              <a:t>41 died</a:t>
            </a:r>
          </a:p>
          <a:p>
            <a:pPr>
              <a:spcBef>
                <a:spcPts val="3000"/>
              </a:spcBef>
            </a:pPr>
            <a:r>
              <a:rPr lang="en-US" sz="2000" i="1" dirty="0"/>
              <a:t>Fusarium </a:t>
            </a:r>
            <a:r>
              <a:rPr lang="en-US" sz="2000" i="1" dirty="0" err="1"/>
              <a:t>solani</a:t>
            </a:r>
            <a:r>
              <a:rPr lang="en-US" sz="2000" dirty="0"/>
              <a:t> isolated from several patients</a:t>
            </a:r>
          </a:p>
          <a:p>
            <a:endParaRPr lang="en-US" dirty="0"/>
          </a:p>
          <a:p>
            <a:endParaRPr lang="fr-FR" dirty="0"/>
          </a:p>
        </p:txBody>
      </p:sp>
      <p:sp>
        <p:nvSpPr>
          <p:cNvPr id="4" name="Titre 3">
            <a:extLst>
              <a:ext uri="{FF2B5EF4-FFF2-40B4-BE49-F238E27FC236}">
                <a16:creationId xmlns:a16="http://schemas.microsoft.com/office/drawing/2014/main" id="{8E944D71-5FC9-839C-F366-BDA2E8CC0313}"/>
              </a:ext>
            </a:extLst>
          </p:cNvPr>
          <p:cNvSpPr>
            <a:spLocks noGrp="1"/>
          </p:cNvSpPr>
          <p:nvPr>
            <p:ph type="title"/>
          </p:nvPr>
        </p:nvSpPr>
        <p:spPr>
          <a:xfrm>
            <a:off x="960194" y="7750"/>
            <a:ext cx="11104990" cy="719166"/>
          </a:xfrm>
        </p:spPr>
        <p:txBody>
          <a:bodyPr/>
          <a:lstStyle/>
          <a:p>
            <a:r>
              <a:rPr lang="en-GB"/>
              <a:t>These two cases resembled fungal meningitis cases from an outbreak in Durango, Mexico, in 2022</a:t>
            </a:r>
            <a:endParaRPr lang="fr-FR"/>
          </a:p>
        </p:txBody>
      </p:sp>
      <p:sp>
        <p:nvSpPr>
          <p:cNvPr id="15" name="Espace réservé du contenu 16">
            <a:extLst>
              <a:ext uri="{FF2B5EF4-FFF2-40B4-BE49-F238E27FC236}">
                <a16:creationId xmlns:a16="http://schemas.microsoft.com/office/drawing/2014/main" id="{D8CA7854-EBB9-ED17-92CA-7DA5FAA4C713}"/>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220433541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Espace réservé du texte 17">
            <a:extLst>
              <a:ext uri="{FF2B5EF4-FFF2-40B4-BE49-F238E27FC236}">
                <a16:creationId xmlns:a16="http://schemas.microsoft.com/office/drawing/2014/main" id="{F64B7BBB-1CDB-6C21-E37D-41B1B6304FF2}"/>
              </a:ext>
            </a:extLst>
          </p:cNvPr>
          <p:cNvSpPr>
            <a:spLocks noGrp="1"/>
          </p:cNvSpPr>
          <p:nvPr>
            <p:ph type="body" sz="quarter" idx="19"/>
          </p:nvPr>
        </p:nvSpPr>
        <p:spPr/>
        <p:txBody>
          <a:bodyPr/>
          <a:lstStyle/>
          <a:p>
            <a:r>
              <a:rPr lang="fr-FR"/>
              <a:t> </a:t>
            </a:r>
          </a:p>
        </p:txBody>
      </p:sp>
      <p:sp>
        <p:nvSpPr>
          <p:cNvPr id="4" name="Titre 3">
            <a:extLst>
              <a:ext uri="{FF2B5EF4-FFF2-40B4-BE49-F238E27FC236}">
                <a16:creationId xmlns:a16="http://schemas.microsoft.com/office/drawing/2014/main" id="{76C0D7D4-72ED-24AB-D4F5-502D3BD807BF}"/>
              </a:ext>
            </a:extLst>
          </p:cNvPr>
          <p:cNvSpPr>
            <a:spLocks noGrp="1"/>
          </p:cNvSpPr>
          <p:nvPr>
            <p:ph type="title"/>
          </p:nvPr>
        </p:nvSpPr>
        <p:spPr>
          <a:xfrm>
            <a:off x="960194" y="7750"/>
            <a:ext cx="11104990" cy="719166"/>
          </a:xfrm>
        </p:spPr>
        <p:txBody>
          <a:bodyPr/>
          <a:lstStyle/>
          <a:p>
            <a:r>
              <a:rPr lang="en-GB"/>
              <a:t>A Level-2 Travel Health Notice was released on May 16; a HAN Health Advisory was released on May 17</a:t>
            </a:r>
            <a:endParaRPr lang="fr-FR"/>
          </a:p>
        </p:txBody>
      </p:sp>
      <p:sp>
        <p:nvSpPr>
          <p:cNvPr id="17" name="Espace réservé du texte 16">
            <a:extLst>
              <a:ext uri="{FF2B5EF4-FFF2-40B4-BE49-F238E27FC236}">
                <a16:creationId xmlns:a16="http://schemas.microsoft.com/office/drawing/2014/main" id="{1711365E-12D6-E39E-6018-EBAE249867DB}"/>
              </a:ext>
            </a:extLst>
          </p:cNvPr>
          <p:cNvSpPr>
            <a:spLocks noGrp="1"/>
          </p:cNvSpPr>
          <p:nvPr>
            <p:ph type="body" sz="quarter" idx="18"/>
          </p:nvPr>
        </p:nvSpPr>
        <p:spPr>
          <a:xfrm>
            <a:off x="1320799" y="1053500"/>
            <a:ext cx="4178300" cy="582613"/>
          </a:xfrm>
        </p:spPr>
        <p:txBody>
          <a:bodyPr/>
          <a:lstStyle/>
          <a:p>
            <a:r>
              <a:rPr lang="fr-FR" b="0">
                <a:latin typeface="Arial" panose="020B0604020202020204" pitchFamily="34" charset="0"/>
                <a:cs typeface="Arial" panose="020B0604020202020204" pitchFamily="34" charset="0"/>
              </a:rPr>
              <a:t>Fungal Infections Following Surgical procedures in Mexico</a:t>
            </a:r>
          </a:p>
        </p:txBody>
      </p:sp>
      <p:sp>
        <p:nvSpPr>
          <p:cNvPr id="21" name="Rectangle : coins arrondis 20">
            <a:extLst>
              <a:ext uri="{FF2B5EF4-FFF2-40B4-BE49-F238E27FC236}">
                <a16:creationId xmlns:a16="http://schemas.microsoft.com/office/drawing/2014/main" id="{4D396192-554F-43FD-D03C-4F1F9D650FBC}"/>
              </a:ext>
            </a:extLst>
          </p:cNvPr>
          <p:cNvSpPr/>
          <p:nvPr/>
        </p:nvSpPr>
        <p:spPr>
          <a:xfrm>
            <a:off x="6430521" y="3041872"/>
            <a:ext cx="5161215" cy="1902705"/>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a:ln>
                <a:noFill/>
              </a:ln>
              <a:solidFill>
                <a:srgbClr val="5E247C"/>
              </a:solidFill>
              <a:effectLst/>
              <a:uLnTx/>
              <a:uFillTx/>
              <a:latin typeface="Calibri" panose="020F0502020204030204"/>
              <a:ea typeface="+mn-ea"/>
              <a:cs typeface="+mn-cs"/>
            </a:endParaRPr>
          </a:p>
        </p:txBody>
      </p:sp>
      <p:pic>
        <p:nvPicPr>
          <p:cNvPr id="9" name="Image 8" descr="Une image contenant texte, capture d’écran, Police, Page web&#10;&#10;Description générée automatiquement">
            <a:extLst>
              <a:ext uri="{FF2B5EF4-FFF2-40B4-BE49-F238E27FC236}">
                <a16:creationId xmlns:a16="http://schemas.microsoft.com/office/drawing/2014/main" id="{DB39942E-C78D-4340-22D1-7F2868D2CB8B}"/>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256551" y="4217648"/>
            <a:ext cx="4636276" cy="1191854"/>
          </a:xfrm>
          <a:prstGeom prst="rect">
            <a:avLst/>
          </a:prstGeom>
        </p:spPr>
      </p:pic>
      <p:sp>
        <p:nvSpPr>
          <p:cNvPr id="11" name="ZoneTexte 10">
            <a:extLst>
              <a:ext uri="{FF2B5EF4-FFF2-40B4-BE49-F238E27FC236}">
                <a16:creationId xmlns:a16="http://schemas.microsoft.com/office/drawing/2014/main" id="{1CC3D548-18B9-09E9-03DF-710684F642E9}"/>
              </a:ext>
            </a:extLst>
          </p:cNvPr>
          <p:cNvSpPr txBox="1"/>
          <p:nvPr/>
        </p:nvSpPr>
        <p:spPr>
          <a:xfrm>
            <a:off x="6692903" y="1619189"/>
            <a:ext cx="4749984" cy="923330"/>
          </a:xfrm>
          <a:prstGeom prst="rect">
            <a:avLst/>
          </a:prstGeom>
          <a:noFill/>
        </p:spPr>
        <p:txBody>
          <a:bodyPr wrap="square">
            <a:spAutoFit/>
          </a:bodyPr>
          <a:lstStyle>
            <a:defPPr>
              <a:defRPr lang="fr-FR"/>
            </a:defPPr>
            <a:lvl1pPr>
              <a:lnSpc>
                <a:spcPct val="90000"/>
              </a:lnSpc>
              <a:spcAft>
                <a:spcPts val="800"/>
              </a:spcAft>
              <a:defRPr>
                <a:solidFill>
                  <a:schemeClr val="tx1">
                    <a:lumMod val="50000"/>
                    <a:lumOff val="50000"/>
                  </a:schemeClr>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Cancel any elective procedure that involves an epidural injection of an </a:t>
            </a:r>
            <a:r>
              <a:rPr kumimoji="0" lang="en-GB"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anesthetic</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 Matamoros, Mexico</a:t>
            </a:r>
            <a:endParaRPr kumimoji="0" 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ZoneTexte 11">
            <a:extLst>
              <a:ext uri="{FF2B5EF4-FFF2-40B4-BE49-F238E27FC236}">
                <a16:creationId xmlns:a16="http://schemas.microsoft.com/office/drawing/2014/main" id="{2151F229-ADEB-1EB3-098D-D8BC6BD8DB77}"/>
              </a:ext>
            </a:extLst>
          </p:cNvPr>
          <p:cNvSpPr txBox="1"/>
          <p:nvPr/>
        </p:nvSpPr>
        <p:spPr>
          <a:xfrm>
            <a:off x="1320799" y="3464129"/>
            <a:ext cx="4178300" cy="674031"/>
          </a:xfrm>
          <a:prstGeom prst="rect">
            <a:avLst/>
          </a:prstGeom>
          <a:noFill/>
        </p:spPr>
        <p:txBody>
          <a:bodyPr wrap="square">
            <a:spAutoFit/>
          </a:bodyPr>
          <a:lstStyle/>
          <a:p>
            <a:pPr marL="0" marR="0" lvl="0" indent="0" algn="l" defTabSz="914400" rtl="0" eaLnBrk="1" fontAlgn="auto" latinLnBrk="0" hangingPunct="1">
              <a:lnSpc>
                <a:spcPct val="90000"/>
              </a:lnSpc>
              <a:spcBef>
                <a:spcPts val="0"/>
              </a:spcBef>
              <a:spcAft>
                <a:spcPts val="800"/>
              </a:spcAft>
              <a:buClrTx/>
              <a:buSzTx/>
              <a:buFontTx/>
              <a:buNone/>
              <a:tabLst/>
              <a:defRPr/>
            </a:pPr>
            <a:r>
              <a:rPr kumimoji="0" lang="en-GB" sz="1400" b="0"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Outbreak of Suspected Fungal Meningitis in U.S.</a:t>
            </a:r>
            <a:br>
              <a:rPr kumimoji="0" lang="en-GB" sz="1400" b="0"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br>
            <a:r>
              <a:rPr kumimoji="0" lang="en-GB" sz="1400" b="0"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Patients who underwent Surgical Procedures under Epidural </a:t>
            </a:r>
            <a:r>
              <a:rPr kumimoji="0" lang="en-GB" sz="1400" b="0" i="0" u="none" strike="noStrike" kern="1200" cap="none" spc="0" normalizeH="0" baseline="0" noProof="0" dirty="0" err="1">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Anesthesia</a:t>
            </a:r>
            <a:r>
              <a:rPr kumimoji="0" lang="en-GB" sz="1400" b="0"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rPr>
              <a:t> in Matamoros, Mexico</a:t>
            </a:r>
            <a:endParaRPr kumimoji="0" lang="fr-FR" sz="1400" b="0"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pic>
        <p:nvPicPr>
          <p:cNvPr id="13" name="Image 12" descr="Une image contenant texte, capture d’écran, Police, Page web&#10;&#10;Description générée automatiquement">
            <a:extLst>
              <a:ext uri="{FF2B5EF4-FFF2-40B4-BE49-F238E27FC236}">
                <a16:creationId xmlns:a16="http://schemas.microsoft.com/office/drawing/2014/main" id="{4450AD9D-10B7-3E8D-7423-7EA065BE7527}"/>
              </a:ext>
            </a:extLst>
          </p:cNvPr>
          <p:cNvPicPr>
            <a:picLocks noChangeAspect="1"/>
          </p:cNvPicPr>
          <p:nvPr/>
        </p:nvPicPr>
        <p:blipFill rotWithShape="1">
          <a:blip r:embed="rId3">
            <a:extLst>
              <a:ext uri="{28A0092B-C50C-407E-A947-70E740481C1C}">
                <a14:useLocalDpi xmlns:a14="http://schemas.microsoft.com/office/drawing/2010/main" val="0"/>
              </a:ext>
            </a:extLst>
          </a:blip>
          <a:srcRect l="4389" t="31808" r="64582" b="46692"/>
          <a:stretch/>
        </p:blipFill>
        <p:spPr>
          <a:xfrm>
            <a:off x="1320799" y="1648808"/>
            <a:ext cx="4034334" cy="1577333"/>
          </a:xfrm>
          <a:prstGeom prst="rect">
            <a:avLst/>
          </a:prstGeom>
        </p:spPr>
      </p:pic>
      <p:sp>
        <p:nvSpPr>
          <p:cNvPr id="26" name="Espace réservé du contenu 16">
            <a:extLst>
              <a:ext uri="{FF2B5EF4-FFF2-40B4-BE49-F238E27FC236}">
                <a16:creationId xmlns:a16="http://schemas.microsoft.com/office/drawing/2014/main" id="{3141A699-0F24-451F-8438-040728831711}"/>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2" name="ZoneTexte 1">
            <a:extLst>
              <a:ext uri="{FF2B5EF4-FFF2-40B4-BE49-F238E27FC236}">
                <a16:creationId xmlns:a16="http://schemas.microsoft.com/office/drawing/2014/main" id="{A9135104-3CE6-7329-C326-8473191CFFC8}"/>
              </a:ext>
            </a:extLst>
          </p:cNvPr>
          <p:cNvSpPr txBox="1"/>
          <p:nvPr/>
        </p:nvSpPr>
        <p:spPr>
          <a:xfrm>
            <a:off x="6692903" y="3519892"/>
            <a:ext cx="5252892" cy="1395511"/>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20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Times New Roman" panose="02020603050405020304" pitchFamily="18" charset="0"/>
              </a:rPr>
              <a:t>Patients who develop meningitis symptoms after epidural </a:t>
            </a:r>
            <a:r>
              <a:rPr kumimoji="0" lang="en-GB" sz="2000" b="1" i="0" u="none" strike="noStrike" kern="100" cap="none" spc="0" normalizeH="0" baseline="0" noProof="0" dirty="0" err="1">
                <a:ln>
                  <a:noFill/>
                </a:ln>
                <a:solidFill>
                  <a:srgbClr val="5E247C"/>
                </a:solidFill>
                <a:effectLst/>
                <a:uLnTx/>
                <a:uFillTx/>
                <a:latin typeface="Arial" panose="020B0604020202020204" pitchFamily="34" charset="0"/>
                <a:ea typeface="Aptos" panose="020B0004020202020204" pitchFamily="34" charset="0"/>
                <a:cs typeface="Times New Roman" panose="02020603050405020304" pitchFamily="18" charset="0"/>
              </a:rPr>
              <a:t>anesthesia</a:t>
            </a:r>
            <a:r>
              <a:rPr kumimoji="0" lang="en-GB" sz="20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Times New Roman" panose="02020603050405020304" pitchFamily="18" charset="0"/>
              </a:rPr>
              <a:t> at either of the implicated clinics: seek urgent medical evaluation.</a:t>
            </a:r>
            <a:endParaRPr kumimoji="0" lang="fr-FR" sz="2000" b="1" i="0" u="none" strike="noStrike" kern="100" cap="none" spc="0" normalizeH="0" baseline="0" noProof="0" dirty="0">
              <a:ln>
                <a:noFill/>
              </a:ln>
              <a:solidFill>
                <a:srgbClr val="5E247C"/>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62006579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401B8D81-0B3A-018B-5622-85B7D0078207}"/>
              </a:ext>
            </a:extLst>
          </p:cNvPr>
          <p:cNvSpPr>
            <a:spLocks noGrp="1"/>
          </p:cNvSpPr>
          <p:nvPr>
            <p:ph type="body" sz="quarter" idx="15"/>
          </p:nvPr>
        </p:nvSpPr>
        <p:spPr>
          <a:xfrm>
            <a:off x="960195" y="1395361"/>
            <a:ext cx="4640924" cy="3313512"/>
          </a:xfrm>
        </p:spPr>
        <p:txBody>
          <a:bodyPr/>
          <a:lstStyle/>
          <a:p>
            <a:pPr>
              <a:spcBef>
                <a:spcPts val="1200"/>
              </a:spcBef>
              <a:spcAft>
                <a:spcPts val="200"/>
              </a:spcAft>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Patients contacted: </a:t>
            </a:r>
            <a:r>
              <a:rPr lang="en-GB" sz="2400" b="1" kern="100" dirty="0">
                <a:solidFill>
                  <a:srgbClr val="866299"/>
                </a:solidFill>
                <a:effectLst/>
                <a:latin typeface="Arial" panose="020B0604020202020204" pitchFamily="34" charset="0"/>
                <a:ea typeface="Aptos" panose="020B0004020202020204" pitchFamily="34" charset="0"/>
                <a:cs typeface="Times New Roman" panose="02020603050405020304" pitchFamily="18" charset="0"/>
              </a:rPr>
              <a:t>170</a:t>
            </a:r>
            <a:endParaRPr lang="en-GB" b="1" kern="100" dirty="0">
              <a:solidFill>
                <a:srgbClr val="866299"/>
              </a:solidFill>
              <a:ea typeface="Aptos" panose="020B0004020202020204" pitchFamily="34" charset="0"/>
              <a:cs typeface="Times New Roman" panose="02020603050405020304" pitchFamily="18" charset="0"/>
            </a:endParaRPr>
          </a:p>
          <a:p>
            <a:pPr>
              <a:spcBef>
                <a:spcPts val="0"/>
              </a:spcBef>
              <a:spcAft>
                <a:spcPts val="200"/>
              </a:spcAft>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Patients who received epidurals: </a:t>
            </a:r>
            <a:r>
              <a:rPr lang="en-GB" sz="2400" b="1" kern="100" dirty="0">
                <a:solidFill>
                  <a:srgbClr val="866299"/>
                </a:solidFill>
                <a:cs typeface="Times New Roman" panose="02020603050405020304" pitchFamily="18" charset="0"/>
              </a:rPr>
              <a:t>104</a:t>
            </a:r>
            <a:endParaRPr lang="en-GB" b="1" kern="100" dirty="0">
              <a:solidFill>
                <a:srgbClr val="866299"/>
              </a:solidFill>
              <a:cs typeface="Times New Roman" panose="02020603050405020304" pitchFamily="18" charset="0"/>
            </a:endParaRPr>
          </a:p>
          <a:p>
            <a:pPr>
              <a:spcBef>
                <a:spcPts val="0"/>
              </a:spcBef>
              <a:spcAft>
                <a:spcPts val="800"/>
              </a:spcAft>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Patients with symptoms: </a:t>
            </a:r>
            <a:r>
              <a:rPr lang="en-GB" sz="2400" b="1" kern="100" dirty="0">
                <a:solidFill>
                  <a:srgbClr val="866299"/>
                </a:solidFill>
                <a:cs typeface="Times New Roman" panose="02020603050405020304" pitchFamily="18" charset="0"/>
              </a:rPr>
              <a:t>53</a:t>
            </a:r>
            <a:endParaRPr lang="fr-FR" sz="2400" b="1" kern="100" dirty="0">
              <a:solidFill>
                <a:srgbClr val="866299"/>
              </a:solidFill>
              <a:cs typeface="Times New Roman" panose="02020603050405020304" pitchFamily="18" charset="0"/>
            </a:endParaRPr>
          </a:p>
          <a:p>
            <a:pPr>
              <a:spcBef>
                <a:spcPts val="1200"/>
              </a:spcBef>
              <a:spcAft>
                <a:spcPts val="200"/>
              </a:spcAft>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Probable case: </a:t>
            </a:r>
            <a:r>
              <a:rPr lang="en-GB" sz="2400" b="1" kern="100" dirty="0">
                <a:solidFill>
                  <a:srgbClr val="866299"/>
                </a:solidFill>
                <a:cs typeface="Times New Roman" panose="02020603050405020304" pitchFamily="18" charset="0"/>
              </a:rPr>
              <a:t>14</a:t>
            </a:r>
            <a:endParaRPr lang="en-GB" b="1" kern="100" dirty="0">
              <a:solidFill>
                <a:srgbClr val="866299"/>
              </a:solidFill>
              <a:cs typeface="Times New Roman" panose="02020603050405020304" pitchFamily="18" charset="0"/>
            </a:endParaRPr>
          </a:p>
          <a:p>
            <a:pPr>
              <a:spcBef>
                <a:spcPts val="0"/>
              </a:spcBef>
              <a:spcAft>
                <a:spcPts val="800"/>
              </a:spcAft>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Confirmed case: </a:t>
            </a:r>
            <a:r>
              <a:rPr lang="en-GB" sz="2400" b="1" kern="100" dirty="0">
                <a:solidFill>
                  <a:srgbClr val="866299"/>
                </a:solidFill>
                <a:cs typeface="Times New Roman" panose="02020603050405020304" pitchFamily="18" charset="0"/>
              </a:rPr>
              <a:t>10</a:t>
            </a:r>
            <a:endParaRPr lang="fr-FR" sz="2400" b="1" kern="100" dirty="0">
              <a:solidFill>
                <a:srgbClr val="866299"/>
              </a:solidFill>
              <a:cs typeface="Times New Roman" panose="02020603050405020304" pitchFamily="18" charset="0"/>
            </a:endParaRPr>
          </a:p>
          <a:p>
            <a:pPr>
              <a:spcBef>
                <a:spcPts val="1200"/>
              </a:spcBef>
              <a:spcAft>
                <a:spcPts val="800"/>
              </a:spcAft>
            </a:pPr>
            <a:r>
              <a:rPr lang="en-GB" sz="1800" kern="100" dirty="0">
                <a:effectLst/>
                <a:latin typeface="Arial" panose="020B0604020202020204" pitchFamily="34" charset="0"/>
                <a:ea typeface="Aptos" panose="020B0004020202020204" pitchFamily="34" charset="0"/>
                <a:cs typeface="Times New Roman" panose="02020603050405020304" pitchFamily="18" charset="0"/>
              </a:rPr>
              <a:t>Deaths: </a:t>
            </a:r>
            <a:r>
              <a:rPr lang="en-GB" sz="2400" b="1" kern="100" dirty="0">
                <a:solidFill>
                  <a:srgbClr val="866299"/>
                </a:solidFill>
                <a:cs typeface="Times New Roman" panose="02020603050405020304" pitchFamily="18" charset="0"/>
              </a:rPr>
              <a:t>12</a:t>
            </a:r>
            <a:r>
              <a:rPr lang="en-GB" sz="1800" kern="100" dirty="0">
                <a:effectLst/>
                <a:latin typeface="Arial" panose="020B0604020202020204" pitchFamily="34" charset="0"/>
                <a:ea typeface="Aptos" panose="020B0004020202020204" pitchFamily="34" charset="0"/>
                <a:cs typeface="Times New Roman" panose="02020603050405020304" pitchFamily="18" charset="0"/>
              </a:rPr>
              <a:t> (Three probable cases </a:t>
            </a:r>
            <a:br>
              <a:rPr lang="en-GB" sz="1800" kern="100" dirty="0">
                <a:effectLst/>
                <a:latin typeface="Arial" panose="020B0604020202020204" pitchFamily="34" charset="0"/>
                <a:ea typeface="Aptos" panose="020B0004020202020204" pitchFamily="34" charset="0"/>
                <a:cs typeface="Times New Roman" panose="02020603050405020304" pitchFamily="18" charset="0"/>
              </a:rPr>
            </a:br>
            <a:r>
              <a:rPr lang="en-GB" sz="1800" kern="100" dirty="0">
                <a:effectLst/>
                <a:latin typeface="Arial" panose="020B0604020202020204" pitchFamily="34" charset="0"/>
                <a:ea typeface="Aptos" panose="020B0004020202020204" pitchFamily="34" charset="0"/>
                <a:cs typeface="Times New Roman" panose="02020603050405020304" pitchFamily="18" charset="0"/>
              </a:rPr>
              <a:t>and nine confirmed cases)</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a:p>
            <a:pPr>
              <a:spcBef>
                <a:spcPts val="1200"/>
              </a:spcBef>
            </a:pPr>
            <a:endParaRPr lang="fr-FR" dirty="0"/>
          </a:p>
        </p:txBody>
      </p:sp>
      <p:sp>
        <p:nvSpPr>
          <p:cNvPr id="4" name="Titre 3">
            <a:extLst>
              <a:ext uri="{FF2B5EF4-FFF2-40B4-BE49-F238E27FC236}">
                <a16:creationId xmlns:a16="http://schemas.microsoft.com/office/drawing/2014/main" id="{655B1C5F-0BCE-01C0-957E-97A8F0F32997}"/>
              </a:ext>
            </a:extLst>
          </p:cNvPr>
          <p:cNvSpPr>
            <a:spLocks noGrp="1"/>
          </p:cNvSpPr>
          <p:nvPr>
            <p:ph type="title"/>
          </p:nvPr>
        </p:nvSpPr>
        <p:spPr/>
        <p:txBody>
          <a:bodyPr/>
          <a:lstStyle/>
          <a:p>
            <a:r>
              <a:rPr lang="en-GB" sz="1800" kern="100">
                <a:effectLst/>
                <a:latin typeface="Arial" panose="020B0604020202020204" pitchFamily="34" charset="0"/>
                <a:ea typeface="Aptos" panose="020B0004020202020204" pitchFamily="34" charset="0"/>
                <a:cs typeface="Times New Roman" panose="02020603050405020304" pitchFamily="18" charset="0"/>
              </a:rPr>
              <a:t>Over 230 people were potentially exposed at the two clinics in Matamoros, Mexico</a:t>
            </a:r>
            <a:endParaRPr lang="fr-FR"/>
          </a:p>
        </p:txBody>
      </p:sp>
      <p:sp>
        <p:nvSpPr>
          <p:cNvPr id="5" name="Espace réservé du texte 4">
            <a:extLst>
              <a:ext uri="{FF2B5EF4-FFF2-40B4-BE49-F238E27FC236}">
                <a16:creationId xmlns:a16="http://schemas.microsoft.com/office/drawing/2014/main" id="{3AC635CC-1126-C95E-CDBE-878AA223D199}"/>
              </a:ext>
            </a:extLst>
          </p:cNvPr>
          <p:cNvSpPr>
            <a:spLocks noGrp="1"/>
          </p:cNvSpPr>
          <p:nvPr>
            <p:ph type="body" sz="quarter" idx="18"/>
          </p:nvPr>
        </p:nvSpPr>
        <p:spPr>
          <a:xfrm>
            <a:off x="1244464" y="5346966"/>
            <a:ext cx="10558890" cy="582613"/>
          </a:xfrm>
          <a:prstGeom prst="roundRect">
            <a:avLst/>
          </a:prstGeom>
          <a:noFill/>
        </p:spPr>
        <p:txBody>
          <a:bodyPr/>
          <a:lstStyle/>
          <a:p>
            <a:pPr algn="ctr"/>
            <a:r>
              <a:rPr lang="en-GB" sz="3600" kern="100" dirty="0">
                <a:solidFill>
                  <a:srgbClr val="5E247C"/>
                </a:solidFill>
                <a:effectLst/>
                <a:latin typeface="Arial" panose="020B0604020202020204" pitchFamily="34" charset="0"/>
                <a:ea typeface="Aptos" panose="020B0004020202020204" pitchFamily="34" charset="0"/>
                <a:cs typeface="Times New Roman" panose="02020603050405020304" pitchFamily="18" charset="0"/>
              </a:rPr>
              <a:t>50% </a:t>
            </a:r>
            <a:r>
              <a:rPr lang="en-GB" sz="2800" b="0" kern="100" dirty="0">
                <a:solidFill>
                  <a:srgbClr val="5E247C"/>
                </a:solidFill>
                <a:effectLst/>
                <a:latin typeface="Arial" panose="020B0604020202020204" pitchFamily="34" charset="0"/>
                <a:ea typeface="Aptos" panose="020B0004020202020204" pitchFamily="34" charset="0"/>
                <a:cs typeface="Times New Roman" panose="02020603050405020304" pitchFamily="18" charset="0"/>
              </a:rPr>
              <a:t>case-mortality rate among probable and confirmed cases</a:t>
            </a:r>
            <a:endParaRPr lang="fr-FR" sz="2800" b="0" kern="100" dirty="0">
              <a:solidFill>
                <a:srgbClr val="5E247C"/>
              </a:solidFill>
              <a:effectLst/>
              <a:latin typeface="Aptos" panose="020B0004020202020204" pitchFamily="34" charset="0"/>
              <a:ea typeface="Aptos" panose="020B0004020202020204" pitchFamily="34" charset="0"/>
              <a:cs typeface="Times New Roman" panose="02020603050405020304" pitchFamily="18" charset="0"/>
            </a:endParaRPr>
          </a:p>
        </p:txBody>
      </p:sp>
      <p:pic>
        <p:nvPicPr>
          <p:cNvPr id="7" name="Image 6" descr="Une image contenant texte, capture d’écran, carte, Police&#10;&#10;Description générée automatiquement">
            <a:extLst>
              <a:ext uri="{FF2B5EF4-FFF2-40B4-BE49-F238E27FC236}">
                <a16:creationId xmlns:a16="http://schemas.microsoft.com/office/drawing/2014/main" id="{DD9196DD-3F33-21BB-AEEB-CF91ECAA568A}"/>
              </a:ext>
            </a:extLst>
          </p:cNvPr>
          <p:cNvPicPr>
            <a:picLocks noChangeAspect="1"/>
          </p:cNvPicPr>
          <p:nvPr/>
        </p:nvPicPr>
        <p:blipFill rotWithShape="1">
          <a:blip r:embed="rId2">
            <a:duotone>
              <a:schemeClr val="accent4">
                <a:shade val="45000"/>
                <a:satMod val="135000"/>
              </a:schemeClr>
              <a:prstClr val="white"/>
            </a:duotone>
            <a:extLst>
              <a:ext uri="{28A0092B-C50C-407E-A947-70E740481C1C}">
                <a14:useLocalDpi xmlns:a14="http://schemas.microsoft.com/office/drawing/2010/main" val="0"/>
              </a:ext>
            </a:extLst>
          </a:blip>
          <a:srcRect l="55366" t="38011" r="10922" b="21473"/>
          <a:stretch/>
        </p:blipFill>
        <p:spPr>
          <a:xfrm>
            <a:off x="5459174" y="1500322"/>
            <a:ext cx="4719637" cy="3200861"/>
          </a:xfrm>
          <a:prstGeom prst="rect">
            <a:avLst/>
          </a:prstGeom>
        </p:spPr>
      </p:pic>
      <p:sp>
        <p:nvSpPr>
          <p:cNvPr id="11" name="ZoneTexte 10">
            <a:extLst>
              <a:ext uri="{FF2B5EF4-FFF2-40B4-BE49-F238E27FC236}">
                <a16:creationId xmlns:a16="http://schemas.microsoft.com/office/drawing/2014/main" id="{92F84368-6A54-0E05-8A9D-671359E5E263}"/>
              </a:ext>
            </a:extLst>
          </p:cNvPr>
          <p:cNvSpPr txBox="1"/>
          <p:nvPr/>
        </p:nvSpPr>
        <p:spPr>
          <a:xfrm>
            <a:off x="7161016" y="1590711"/>
            <a:ext cx="1837196" cy="28148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Cases by State</a:t>
            </a:r>
            <a:endParaRPr kumimoji="0" lang="fr-FR" sz="12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2" name="ZoneTexte 11">
            <a:extLst>
              <a:ext uri="{FF2B5EF4-FFF2-40B4-BE49-F238E27FC236}">
                <a16:creationId xmlns:a16="http://schemas.microsoft.com/office/drawing/2014/main" id="{5675ADC3-2024-E8B1-A3FB-128A5A14725D}"/>
              </a:ext>
            </a:extLst>
          </p:cNvPr>
          <p:cNvSpPr txBox="1"/>
          <p:nvPr/>
        </p:nvSpPr>
        <p:spPr>
          <a:xfrm>
            <a:off x="8708164" y="4837833"/>
            <a:ext cx="2947906" cy="234167"/>
          </a:xfrm>
          <a:prstGeom prst="rect">
            <a:avLst/>
          </a:prstGeom>
          <a:solidFill>
            <a:schemeClr val="bg1"/>
          </a:solidFill>
        </p:spPr>
        <p:txBody>
          <a:bodyPr wrap="square">
            <a:sp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en-GB" sz="900" b="0" i="0" u="none" strike="noStrike" kern="100" cap="none" spc="0" normalizeH="0" baseline="0" noProof="0">
                <a:ln>
                  <a:noFill/>
                </a:ln>
                <a:solidFill>
                  <a:srgbClr val="000000">
                    <a:lumMod val="50000"/>
                    <a:lumOff val="50000"/>
                  </a:srgbClr>
                </a:solidFill>
                <a:effectLst/>
                <a:uLnTx/>
                <a:uFillTx/>
                <a:latin typeface="Arial" panose="020B0604020202020204" pitchFamily="34" charset="0"/>
                <a:ea typeface="Aptos" panose="020B0004020202020204" pitchFamily="34" charset="0"/>
                <a:cs typeface="Times New Roman" panose="02020603050405020304" pitchFamily="18" charset="0"/>
              </a:rPr>
              <a:t>Powered by Bing GeoNames, Microsoft, TomTom</a:t>
            </a:r>
            <a:endParaRPr kumimoji="0" lang="fr-FR" sz="900" b="0" i="0" u="none" strike="noStrike" kern="100" cap="none" spc="0" normalizeH="0" baseline="0" noProof="0">
              <a:ln>
                <a:noFill/>
              </a:ln>
              <a:solidFill>
                <a:srgbClr val="000000">
                  <a:lumMod val="50000"/>
                  <a:lumOff val="50000"/>
                </a:srgbClr>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nvGrpSpPr>
          <p:cNvPr id="17" name="Groupe 16">
            <a:extLst>
              <a:ext uri="{FF2B5EF4-FFF2-40B4-BE49-F238E27FC236}">
                <a16:creationId xmlns:a16="http://schemas.microsoft.com/office/drawing/2014/main" id="{0FC5FA63-2D7A-7AC4-A0A0-1858F9E04C35}"/>
              </a:ext>
            </a:extLst>
          </p:cNvPr>
          <p:cNvGrpSpPr/>
          <p:nvPr/>
        </p:nvGrpSpPr>
        <p:grpSpPr>
          <a:xfrm>
            <a:off x="10406523" y="2032040"/>
            <a:ext cx="1249547" cy="1788218"/>
            <a:chOff x="11007310" y="1691308"/>
            <a:chExt cx="1249547" cy="1788218"/>
          </a:xfrm>
        </p:grpSpPr>
        <p:sp>
          <p:nvSpPr>
            <p:cNvPr id="13" name="ZoneTexte 12">
              <a:extLst>
                <a:ext uri="{FF2B5EF4-FFF2-40B4-BE49-F238E27FC236}">
                  <a16:creationId xmlns:a16="http://schemas.microsoft.com/office/drawing/2014/main" id="{44D48576-8256-1E00-B048-9317E0893693}"/>
                </a:ext>
              </a:extLst>
            </p:cNvPr>
            <p:cNvSpPr txBox="1"/>
            <p:nvPr/>
          </p:nvSpPr>
          <p:spPr>
            <a:xfrm>
              <a:off x="11007310" y="1691308"/>
              <a:ext cx="1249547" cy="281487"/>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Count of State </a:t>
              </a:r>
              <a:endParaRPr kumimoji="0" lang="fr-FR" sz="12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4" name="Rectangle 13">
              <a:extLst>
                <a:ext uri="{FF2B5EF4-FFF2-40B4-BE49-F238E27FC236}">
                  <a16:creationId xmlns:a16="http://schemas.microsoft.com/office/drawing/2014/main" id="{DE5FC390-225A-E4A9-2D3F-68CE31503390}"/>
                </a:ext>
              </a:extLst>
            </p:cNvPr>
            <p:cNvSpPr/>
            <p:nvPr/>
          </p:nvSpPr>
          <p:spPr>
            <a:xfrm rot="10800000">
              <a:off x="11149255" y="1961409"/>
              <a:ext cx="165100" cy="1416585"/>
            </a:xfrm>
            <a:prstGeom prst="rect">
              <a:avLst/>
            </a:prstGeom>
            <a:gradFill>
              <a:gsLst>
                <a:gs pos="0">
                  <a:schemeClr val="accent1">
                    <a:lumMod val="5000"/>
                    <a:lumOff val="95000"/>
                  </a:schemeClr>
                </a:gs>
                <a:gs pos="83000">
                  <a:srgbClr val="8474AC"/>
                </a:gs>
                <a:gs pos="100000">
                  <a:srgbClr val="866299"/>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ZoneTexte 14">
              <a:extLst>
                <a:ext uri="{FF2B5EF4-FFF2-40B4-BE49-F238E27FC236}">
                  <a16:creationId xmlns:a16="http://schemas.microsoft.com/office/drawing/2014/main" id="{A88F0A20-F532-DC42-495F-7C6D91D1DF03}"/>
                </a:ext>
              </a:extLst>
            </p:cNvPr>
            <p:cNvSpPr txBox="1"/>
            <p:nvPr/>
          </p:nvSpPr>
          <p:spPr>
            <a:xfrm>
              <a:off x="11317380" y="1961410"/>
              <a:ext cx="569820" cy="281487"/>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145</a:t>
              </a:r>
              <a:endParaRPr kumimoji="0" lang="fr-FR" sz="12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6" name="ZoneTexte 15">
              <a:extLst>
                <a:ext uri="{FF2B5EF4-FFF2-40B4-BE49-F238E27FC236}">
                  <a16:creationId xmlns:a16="http://schemas.microsoft.com/office/drawing/2014/main" id="{D7DD108B-EB8D-8680-1FED-91EA59D8F939}"/>
                </a:ext>
              </a:extLst>
            </p:cNvPr>
            <p:cNvSpPr txBox="1"/>
            <p:nvPr/>
          </p:nvSpPr>
          <p:spPr>
            <a:xfrm>
              <a:off x="11317380" y="3198039"/>
              <a:ext cx="569820" cy="281487"/>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a:t>
              </a:r>
              <a:endParaRPr kumimoji="0" lang="fr-FR" sz="12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sp>
        <p:nvSpPr>
          <p:cNvPr id="18" name="Rectangle à coins arrondis 17">
            <a:extLst>
              <a:ext uri="{FF2B5EF4-FFF2-40B4-BE49-F238E27FC236}">
                <a16:creationId xmlns:a16="http://schemas.microsoft.com/office/drawing/2014/main" id="{C025AD25-E12F-9038-5F48-6B42EFEA17C9}"/>
              </a:ext>
            </a:extLst>
          </p:cNvPr>
          <p:cNvSpPr/>
          <p:nvPr/>
        </p:nvSpPr>
        <p:spPr>
          <a:xfrm>
            <a:off x="5541413" y="1262723"/>
            <a:ext cx="6114657" cy="383974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ZoneTexte 9">
            <a:extLst>
              <a:ext uri="{FF2B5EF4-FFF2-40B4-BE49-F238E27FC236}">
                <a16:creationId xmlns:a16="http://schemas.microsoft.com/office/drawing/2014/main" id="{DE542099-778F-6C36-F428-44A6352C16CF}"/>
              </a:ext>
            </a:extLst>
          </p:cNvPr>
          <p:cNvSpPr txBox="1"/>
          <p:nvPr/>
        </p:nvSpPr>
        <p:spPr>
          <a:xfrm>
            <a:off x="6523909" y="1146672"/>
            <a:ext cx="3111409" cy="344582"/>
          </a:xfrm>
          <a:prstGeom prst="rect">
            <a:avLst/>
          </a:prstGeom>
          <a:solidFill>
            <a:schemeClr val="bg1"/>
          </a:solid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Exposed patients by state</a:t>
            </a:r>
            <a:endParaRPr kumimoji="0" lang="fr-FR" sz="1600" b="1"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9" name="Espace réservé du contenu 16">
            <a:extLst>
              <a:ext uri="{FF2B5EF4-FFF2-40B4-BE49-F238E27FC236}">
                <a16:creationId xmlns:a16="http://schemas.microsoft.com/office/drawing/2014/main" id="{FC46A50C-C7A1-162C-286F-52D1A922CF9B}"/>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1446793251"/>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8B23897-FB2D-05C2-11A6-9433E1E02373}"/>
              </a:ext>
            </a:extLst>
          </p:cNvPr>
          <p:cNvSpPr>
            <a:spLocks noGrp="1"/>
          </p:cNvSpPr>
          <p:nvPr>
            <p:ph type="title"/>
          </p:nvPr>
        </p:nvSpPr>
        <p:spPr>
          <a:xfrm>
            <a:off x="960194" y="7750"/>
            <a:ext cx="11104990" cy="719166"/>
          </a:xfrm>
        </p:spPr>
        <p:txBody>
          <a:bodyPr/>
          <a:lstStyle/>
          <a:p>
            <a:r>
              <a:rPr lang="en-GB"/>
              <a:t>The exposure period for confirmed, probable or suspected cases ranged from mid-January to early May</a:t>
            </a:r>
            <a:endParaRPr lang="fr-FR"/>
          </a:p>
        </p:txBody>
      </p:sp>
      <p:grpSp>
        <p:nvGrpSpPr>
          <p:cNvPr id="15" name="Groupe 14">
            <a:extLst>
              <a:ext uri="{FF2B5EF4-FFF2-40B4-BE49-F238E27FC236}">
                <a16:creationId xmlns:a16="http://schemas.microsoft.com/office/drawing/2014/main" id="{C03E8429-6B78-B9AE-7081-127370564B97}"/>
              </a:ext>
            </a:extLst>
          </p:cNvPr>
          <p:cNvGrpSpPr/>
          <p:nvPr/>
        </p:nvGrpSpPr>
        <p:grpSpPr>
          <a:xfrm>
            <a:off x="1107935" y="2049356"/>
            <a:ext cx="9749489" cy="2936060"/>
            <a:chOff x="588146" y="2485881"/>
            <a:chExt cx="5729551" cy="2984771"/>
          </a:xfrm>
        </p:grpSpPr>
        <p:graphicFrame>
          <p:nvGraphicFramePr>
            <p:cNvPr id="16" name="Graphique 15">
              <a:extLst>
                <a:ext uri="{FF2B5EF4-FFF2-40B4-BE49-F238E27FC236}">
                  <a16:creationId xmlns:a16="http://schemas.microsoft.com/office/drawing/2014/main" id="{19E4575D-B48A-41F2-9164-9711D5B3E5CB}"/>
                </a:ext>
              </a:extLst>
            </p:cNvPr>
            <p:cNvGraphicFramePr/>
            <p:nvPr/>
          </p:nvGraphicFramePr>
          <p:xfrm>
            <a:off x="588146" y="2485881"/>
            <a:ext cx="5729551" cy="2984771"/>
          </p:xfrm>
          <a:graphic>
            <a:graphicData uri="http://schemas.openxmlformats.org/drawingml/2006/chart">
              <c:chart xmlns:c="http://schemas.openxmlformats.org/drawingml/2006/chart" xmlns:r="http://schemas.openxmlformats.org/officeDocument/2006/relationships" r:id="rId2"/>
            </a:graphicData>
          </a:graphic>
        </p:graphicFrame>
        <p:sp>
          <p:nvSpPr>
            <p:cNvPr id="17" name="Text Box 4">
              <a:extLst>
                <a:ext uri="{FF2B5EF4-FFF2-40B4-BE49-F238E27FC236}">
                  <a16:creationId xmlns:a16="http://schemas.microsoft.com/office/drawing/2014/main" id="{5A424210-F484-87A5-CE6D-07B515FA6FAD}"/>
                </a:ext>
              </a:extLst>
            </p:cNvPr>
            <p:cNvSpPr txBox="1">
              <a:spLocks noChangeArrowheads="1"/>
            </p:cNvSpPr>
            <p:nvPr/>
          </p:nvSpPr>
          <p:spPr bwMode="auto">
            <a:xfrm rot="16200000">
              <a:off x="-4136" y="3726377"/>
              <a:ext cx="1615464" cy="15298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dirty="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 of outbreaks</a:t>
              </a:r>
            </a:p>
          </p:txBody>
        </p:sp>
      </p:grpSp>
      <p:sp>
        <p:nvSpPr>
          <p:cNvPr id="19" name="Text Box 4">
            <a:extLst>
              <a:ext uri="{FF2B5EF4-FFF2-40B4-BE49-F238E27FC236}">
                <a16:creationId xmlns:a16="http://schemas.microsoft.com/office/drawing/2014/main" id="{A7772AE3-A826-1EE4-F79D-7FCE3646DDC2}"/>
              </a:ext>
            </a:extLst>
          </p:cNvPr>
          <p:cNvSpPr txBox="1">
            <a:spLocks noChangeArrowheads="1"/>
          </p:cNvSpPr>
          <p:nvPr/>
        </p:nvSpPr>
        <p:spPr bwMode="auto">
          <a:xfrm>
            <a:off x="1900651" y="4832361"/>
            <a:ext cx="10166294" cy="275653"/>
          </a:xfrm>
          <a:prstGeom prst="rect">
            <a:avLst/>
          </a:prstGeom>
          <a:noFill/>
          <a:ln w="2857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tab pos="446088" algn="l"/>
                <a:tab pos="893763" algn="l"/>
                <a:tab pos="1339850" algn="l"/>
                <a:tab pos="1882775" algn="l"/>
                <a:tab pos="2332038" algn="l"/>
                <a:tab pos="2781300" algn="l"/>
                <a:tab pos="3314700" algn="l"/>
                <a:tab pos="3763963" algn="l"/>
                <a:tab pos="4305300" algn="l"/>
                <a:tab pos="4664075" algn="l"/>
                <a:tab pos="5203825" algn="l"/>
                <a:tab pos="5646738" algn="l"/>
                <a:tab pos="6188075" algn="l"/>
                <a:tab pos="6637338" algn="l"/>
                <a:tab pos="7086600" algn="l"/>
                <a:tab pos="7535863" algn="l"/>
                <a:tab pos="8069263" algn="l"/>
                <a:tab pos="8518525" algn="l"/>
                <a:tab pos="8972550" algn="l"/>
              </a:tabLst>
              <a:defRPr/>
            </a:pPr>
            <a:r>
              <a:rPr kumimoji="0" lang="en-GB" sz="12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1/1	1/8	1/15	1/22 	1/29 	2/5 	2/12 	2/19 	2/26 	3/5   3/12 	3/19 	3/26 	4/2 	 4/9 	4/16 	 4/23 	4/30 	 5/7 	 5/14   5/21</a:t>
            </a:r>
            <a:endParaRPr kumimoji="0" lang="fr-FR" sz="12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84" name="Groupe 83">
            <a:extLst>
              <a:ext uri="{FF2B5EF4-FFF2-40B4-BE49-F238E27FC236}">
                <a16:creationId xmlns:a16="http://schemas.microsoft.com/office/drawing/2014/main" id="{39286E4A-039B-9E35-312A-C79756D01204}"/>
              </a:ext>
            </a:extLst>
          </p:cNvPr>
          <p:cNvGrpSpPr/>
          <p:nvPr/>
        </p:nvGrpSpPr>
        <p:grpSpPr>
          <a:xfrm>
            <a:off x="3227824" y="3007605"/>
            <a:ext cx="7197737" cy="1742840"/>
            <a:chOff x="2990776" y="2781300"/>
            <a:chExt cx="7197737" cy="1742840"/>
          </a:xfrm>
        </p:grpSpPr>
        <p:cxnSp>
          <p:nvCxnSpPr>
            <p:cNvPr id="78" name="Connecteur droit 77">
              <a:extLst>
                <a:ext uri="{FF2B5EF4-FFF2-40B4-BE49-F238E27FC236}">
                  <a16:creationId xmlns:a16="http://schemas.microsoft.com/office/drawing/2014/main" id="{335C2021-AD99-870E-3B7F-FD0497DC5FCA}"/>
                </a:ext>
              </a:extLst>
            </p:cNvPr>
            <p:cNvCxnSpPr/>
            <p:nvPr/>
          </p:nvCxnSpPr>
          <p:spPr>
            <a:xfrm>
              <a:off x="6418371" y="3660140"/>
              <a:ext cx="0" cy="864000"/>
            </a:xfrm>
            <a:prstGeom prst="line">
              <a:avLst/>
            </a:prstGeom>
            <a:ln w="28575">
              <a:solidFill>
                <a:srgbClr val="C418E6"/>
              </a:solidFill>
            </a:ln>
          </p:spPr>
          <p:style>
            <a:lnRef idx="1">
              <a:schemeClr val="accent1"/>
            </a:lnRef>
            <a:fillRef idx="0">
              <a:schemeClr val="accent1"/>
            </a:fillRef>
            <a:effectRef idx="0">
              <a:schemeClr val="accent1"/>
            </a:effectRef>
            <a:fontRef idx="minor">
              <a:schemeClr val="tx1"/>
            </a:fontRef>
          </p:style>
        </p:cxnSp>
        <p:cxnSp>
          <p:nvCxnSpPr>
            <p:cNvPr id="44" name="Connecteur droit 43">
              <a:extLst>
                <a:ext uri="{FF2B5EF4-FFF2-40B4-BE49-F238E27FC236}">
                  <a16:creationId xmlns:a16="http://schemas.microsoft.com/office/drawing/2014/main" id="{7705AB65-0602-C507-2A2C-5E674BF17ACA}"/>
                </a:ext>
              </a:extLst>
            </p:cNvPr>
            <p:cNvCxnSpPr/>
            <p:nvPr/>
          </p:nvCxnSpPr>
          <p:spPr>
            <a:xfrm>
              <a:off x="3424306"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979A05CE-215D-D998-FEE1-A3E7D90E3B41}"/>
                </a:ext>
              </a:extLst>
            </p:cNvPr>
            <p:cNvCxnSpPr/>
            <p:nvPr/>
          </p:nvCxnSpPr>
          <p:spPr>
            <a:xfrm>
              <a:off x="4843990"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2F2C57EC-BCD0-6FB6-5765-7252EEE24D10}"/>
                </a:ext>
              </a:extLst>
            </p:cNvPr>
            <p:cNvCxnSpPr/>
            <p:nvPr/>
          </p:nvCxnSpPr>
          <p:spPr>
            <a:xfrm>
              <a:off x="5745631"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0F932238-9DFE-264B-37A4-715016B4E222}"/>
                </a:ext>
              </a:extLst>
            </p:cNvPr>
            <p:cNvCxnSpPr/>
            <p:nvPr/>
          </p:nvCxnSpPr>
          <p:spPr>
            <a:xfrm>
              <a:off x="4545481"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1D5A055E-1494-7977-A420-EEA8C58D1BDE}"/>
                </a:ext>
              </a:extLst>
            </p:cNvPr>
            <p:cNvCxnSpPr/>
            <p:nvPr/>
          </p:nvCxnSpPr>
          <p:spPr>
            <a:xfrm>
              <a:off x="3994808"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1D6D37F3-B2DB-48CF-0F60-63C7EAF63543}"/>
                </a:ext>
              </a:extLst>
            </p:cNvPr>
            <p:cNvCxnSpPr/>
            <p:nvPr/>
          </p:nvCxnSpPr>
          <p:spPr>
            <a:xfrm>
              <a:off x="3707599"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A9F775D3-ABCF-BAD2-38BB-FC713EF19CD9}"/>
                </a:ext>
              </a:extLst>
            </p:cNvPr>
            <p:cNvCxnSpPr/>
            <p:nvPr/>
          </p:nvCxnSpPr>
          <p:spPr>
            <a:xfrm>
              <a:off x="2990776"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A843F9C9-C8E0-5B97-5769-81284ED7DD45}"/>
                </a:ext>
              </a:extLst>
            </p:cNvPr>
            <p:cNvCxnSpPr/>
            <p:nvPr/>
          </p:nvCxnSpPr>
          <p:spPr>
            <a:xfrm>
              <a:off x="6241311"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F4A130FF-9BD9-481D-82DC-20F5BC829EB3}"/>
                </a:ext>
              </a:extLst>
            </p:cNvPr>
            <p:cNvCxnSpPr/>
            <p:nvPr/>
          </p:nvCxnSpPr>
          <p:spPr>
            <a:xfrm>
              <a:off x="6349261"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693572DF-98AF-F87B-7030-A87DCFFBBE40}"/>
                </a:ext>
              </a:extLst>
            </p:cNvPr>
            <p:cNvCxnSpPr/>
            <p:nvPr/>
          </p:nvCxnSpPr>
          <p:spPr>
            <a:xfrm>
              <a:off x="6425461"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CF1570B2-930F-E76F-C63E-5D6BA90204D3}"/>
                </a:ext>
              </a:extLst>
            </p:cNvPr>
            <p:cNvCxnSpPr/>
            <p:nvPr/>
          </p:nvCxnSpPr>
          <p:spPr>
            <a:xfrm>
              <a:off x="6507924"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C8AC1412-D894-4011-DE80-C747F5AF19A9}"/>
                </a:ext>
              </a:extLst>
            </p:cNvPr>
            <p:cNvCxnSpPr/>
            <p:nvPr/>
          </p:nvCxnSpPr>
          <p:spPr>
            <a:xfrm>
              <a:off x="6549346"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6CE5BEF4-7D44-6EBE-A9AA-1643BDBEED40}"/>
                </a:ext>
              </a:extLst>
            </p:cNvPr>
            <p:cNvCxnSpPr/>
            <p:nvPr/>
          </p:nvCxnSpPr>
          <p:spPr>
            <a:xfrm>
              <a:off x="6657296"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DF807B97-82E6-64FF-5A4D-7EA94C62A181}"/>
                </a:ext>
              </a:extLst>
            </p:cNvPr>
            <p:cNvCxnSpPr/>
            <p:nvPr/>
          </p:nvCxnSpPr>
          <p:spPr>
            <a:xfrm>
              <a:off x="6723846"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93936727-D3C3-8761-A289-C90447421A5F}"/>
                </a:ext>
              </a:extLst>
            </p:cNvPr>
            <p:cNvCxnSpPr>
              <a:cxnSpLocks/>
            </p:cNvCxnSpPr>
            <p:nvPr/>
          </p:nvCxnSpPr>
          <p:spPr>
            <a:xfrm>
              <a:off x="6843878" y="2781300"/>
              <a:ext cx="0" cy="174284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60" name="Connecteur droit 59">
              <a:extLst>
                <a:ext uri="{FF2B5EF4-FFF2-40B4-BE49-F238E27FC236}">
                  <a16:creationId xmlns:a16="http://schemas.microsoft.com/office/drawing/2014/main" id="{BCA29736-BEFB-605D-1581-DDA96736F2B0}"/>
                </a:ext>
              </a:extLst>
            </p:cNvPr>
            <p:cNvCxnSpPr/>
            <p:nvPr/>
          </p:nvCxnSpPr>
          <p:spPr>
            <a:xfrm>
              <a:off x="7334192"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Connecteur droit 60">
              <a:extLst>
                <a:ext uri="{FF2B5EF4-FFF2-40B4-BE49-F238E27FC236}">
                  <a16:creationId xmlns:a16="http://schemas.microsoft.com/office/drawing/2014/main" id="{A77D0D98-BFBC-6E29-239E-4FE96E93B7E2}"/>
                </a:ext>
              </a:extLst>
            </p:cNvPr>
            <p:cNvCxnSpPr/>
            <p:nvPr/>
          </p:nvCxnSpPr>
          <p:spPr>
            <a:xfrm>
              <a:off x="7739003"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8BE20076-78A2-5CCB-C765-62003E69CC30}"/>
                </a:ext>
              </a:extLst>
            </p:cNvPr>
            <p:cNvCxnSpPr/>
            <p:nvPr/>
          </p:nvCxnSpPr>
          <p:spPr>
            <a:xfrm>
              <a:off x="7931321"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197D5F0A-B986-F18D-6DFF-ABD4DA30D883}"/>
                </a:ext>
              </a:extLst>
            </p:cNvPr>
            <p:cNvCxnSpPr/>
            <p:nvPr/>
          </p:nvCxnSpPr>
          <p:spPr>
            <a:xfrm>
              <a:off x="8001781"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71091EC7-F021-A74F-FD45-8BF76E6CB12D}"/>
                </a:ext>
              </a:extLst>
            </p:cNvPr>
            <p:cNvCxnSpPr/>
            <p:nvPr/>
          </p:nvCxnSpPr>
          <p:spPr>
            <a:xfrm>
              <a:off x="8278731"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A2D227A8-A8D3-21CF-7C43-2849ED66AC4F}"/>
                </a:ext>
              </a:extLst>
            </p:cNvPr>
            <p:cNvCxnSpPr/>
            <p:nvPr/>
          </p:nvCxnSpPr>
          <p:spPr>
            <a:xfrm>
              <a:off x="10188513"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F365C9AD-2FF9-AA06-D4C1-C3A6A7056323}"/>
                </a:ext>
              </a:extLst>
            </p:cNvPr>
            <p:cNvCxnSpPr/>
            <p:nvPr/>
          </p:nvCxnSpPr>
          <p:spPr>
            <a:xfrm>
              <a:off x="9768484"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7" name="Connecteur droit 66">
              <a:extLst>
                <a:ext uri="{FF2B5EF4-FFF2-40B4-BE49-F238E27FC236}">
                  <a16:creationId xmlns:a16="http://schemas.microsoft.com/office/drawing/2014/main" id="{8B60AEEF-2274-E156-6CD4-2DD8FF54F891}"/>
                </a:ext>
              </a:extLst>
            </p:cNvPr>
            <p:cNvCxnSpPr/>
            <p:nvPr/>
          </p:nvCxnSpPr>
          <p:spPr>
            <a:xfrm>
              <a:off x="9313531"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ADF27527-40FC-7001-1349-FB5ECE4F1057}"/>
                </a:ext>
              </a:extLst>
            </p:cNvPr>
            <p:cNvCxnSpPr/>
            <p:nvPr/>
          </p:nvCxnSpPr>
          <p:spPr>
            <a:xfrm>
              <a:off x="9248126"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CF7481BF-D5A5-DD98-0AFB-9F74C53D0817}"/>
                </a:ext>
              </a:extLst>
            </p:cNvPr>
            <p:cNvCxnSpPr/>
            <p:nvPr/>
          </p:nvCxnSpPr>
          <p:spPr>
            <a:xfrm>
              <a:off x="9156686"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1E6912D4-39A3-ECB0-2A94-D4239338C0D4}"/>
                </a:ext>
              </a:extLst>
            </p:cNvPr>
            <p:cNvCxnSpPr/>
            <p:nvPr/>
          </p:nvCxnSpPr>
          <p:spPr>
            <a:xfrm>
              <a:off x="9078623"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EB009C36-84EC-8E0A-CD63-E52A6D1CFA57}"/>
                </a:ext>
              </a:extLst>
            </p:cNvPr>
            <p:cNvCxnSpPr/>
            <p:nvPr/>
          </p:nvCxnSpPr>
          <p:spPr>
            <a:xfrm>
              <a:off x="8745085" y="3660140"/>
              <a:ext cx="0" cy="86400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2" name="Connecteur droit 71">
              <a:extLst>
                <a:ext uri="{FF2B5EF4-FFF2-40B4-BE49-F238E27FC236}">
                  <a16:creationId xmlns:a16="http://schemas.microsoft.com/office/drawing/2014/main" id="{3FB5B4D1-C23B-EE34-6C62-1CDD1EF311BE}"/>
                </a:ext>
              </a:extLst>
            </p:cNvPr>
            <p:cNvCxnSpPr/>
            <p:nvPr/>
          </p:nvCxnSpPr>
          <p:spPr>
            <a:xfrm>
              <a:off x="8695438"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3" name="Connecteur droit 72">
              <a:extLst>
                <a:ext uri="{FF2B5EF4-FFF2-40B4-BE49-F238E27FC236}">
                  <a16:creationId xmlns:a16="http://schemas.microsoft.com/office/drawing/2014/main" id="{86C184E4-E047-E4C2-D863-8D23E4BE72CF}"/>
                </a:ext>
              </a:extLst>
            </p:cNvPr>
            <p:cNvCxnSpPr/>
            <p:nvPr/>
          </p:nvCxnSpPr>
          <p:spPr>
            <a:xfrm>
              <a:off x="8616330" y="3660140"/>
              <a:ext cx="0" cy="86400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D65AB391-680F-A030-EBC3-D6849D037E6F}"/>
                </a:ext>
              </a:extLst>
            </p:cNvPr>
            <p:cNvCxnSpPr/>
            <p:nvPr/>
          </p:nvCxnSpPr>
          <p:spPr>
            <a:xfrm>
              <a:off x="6697705" y="3660140"/>
              <a:ext cx="0" cy="864000"/>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0" name="Rectangle à coins arrondis 17">
            <a:extLst>
              <a:ext uri="{FF2B5EF4-FFF2-40B4-BE49-F238E27FC236}">
                <a16:creationId xmlns:a16="http://schemas.microsoft.com/office/drawing/2014/main" id="{E131BEA0-9D16-E007-1715-530ACA462D2A}"/>
              </a:ext>
            </a:extLst>
          </p:cNvPr>
          <p:cNvSpPr/>
          <p:nvPr/>
        </p:nvSpPr>
        <p:spPr>
          <a:xfrm>
            <a:off x="1278448" y="1482300"/>
            <a:ext cx="10728679" cy="423626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1" name="ZoneTexte 80">
            <a:extLst>
              <a:ext uri="{FF2B5EF4-FFF2-40B4-BE49-F238E27FC236}">
                <a16:creationId xmlns:a16="http://schemas.microsoft.com/office/drawing/2014/main" id="{2895E5D1-6449-61AC-6FCB-75666ACBAD1A}"/>
              </a:ext>
            </a:extLst>
          </p:cNvPr>
          <p:cNvSpPr txBox="1"/>
          <p:nvPr/>
        </p:nvSpPr>
        <p:spPr>
          <a:xfrm>
            <a:off x="1394567" y="1332231"/>
            <a:ext cx="1913730" cy="336631"/>
          </a:xfrm>
          <a:prstGeom prst="rect">
            <a:avLst/>
          </a:prstGeom>
          <a:solidFill>
            <a:schemeClr val="bg1"/>
          </a:solid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Procedure Dates</a:t>
            </a:r>
          </a:p>
        </p:txBody>
      </p:sp>
      <p:grpSp>
        <p:nvGrpSpPr>
          <p:cNvPr id="91" name="Groupe 90">
            <a:extLst>
              <a:ext uri="{FF2B5EF4-FFF2-40B4-BE49-F238E27FC236}">
                <a16:creationId xmlns:a16="http://schemas.microsoft.com/office/drawing/2014/main" id="{9DCB0646-72A7-7B17-FF34-A41BC4536BCA}"/>
              </a:ext>
            </a:extLst>
          </p:cNvPr>
          <p:cNvGrpSpPr/>
          <p:nvPr/>
        </p:nvGrpSpPr>
        <p:grpSpPr>
          <a:xfrm>
            <a:off x="4869108" y="5263578"/>
            <a:ext cx="3547358" cy="313035"/>
            <a:chOff x="5306020" y="5263578"/>
            <a:chExt cx="3547358" cy="313035"/>
          </a:xfrm>
        </p:grpSpPr>
        <p:sp>
          <p:nvSpPr>
            <p:cNvPr id="75" name="Rectangle 74">
              <a:extLst>
                <a:ext uri="{FF2B5EF4-FFF2-40B4-BE49-F238E27FC236}">
                  <a16:creationId xmlns:a16="http://schemas.microsoft.com/office/drawing/2014/main" id="{D77A0750-CE8A-6840-C2DA-AE81341BAFB4}"/>
                </a:ext>
              </a:extLst>
            </p:cNvPr>
            <p:cNvSpPr/>
            <p:nvPr/>
          </p:nvSpPr>
          <p:spPr>
            <a:xfrm>
              <a:off x="5306020" y="5350043"/>
              <a:ext cx="140105" cy="140105"/>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6" name="Rectangle 75">
              <a:extLst>
                <a:ext uri="{FF2B5EF4-FFF2-40B4-BE49-F238E27FC236}">
                  <a16:creationId xmlns:a16="http://schemas.microsoft.com/office/drawing/2014/main" id="{5680E5E8-7B67-5ED7-0B80-4293A0EA1AB7}"/>
                </a:ext>
              </a:extLst>
            </p:cNvPr>
            <p:cNvSpPr/>
            <p:nvPr/>
          </p:nvSpPr>
          <p:spPr>
            <a:xfrm>
              <a:off x="6609630" y="5350043"/>
              <a:ext cx="140105" cy="14010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8CD375D7-1021-4F9E-DE51-B249C7245E54}"/>
                </a:ext>
              </a:extLst>
            </p:cNvPr>
            <p:cNvSpPr/>
            <p:nvPr/>
          </p:nvSpPr>
          <p:spPr>
            <a:xfrm>
              <a:off x="7820572" y="5350043"/>
              <a:ext cx="140105" cy="140105"/>
            </a:xfrm>
            <a:prstGeom prst="rect">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8" name="ZoneTexte 87">
              <a:extLst>
                <a:ext uri="{FF2B5EF4-FFF2-40B4-BE49-F238E27FC236}">
                  <a16:creationId xmlns:a16="http://schemas.microsoft.com/office/drawing/2014/main" id="{82F4130A-D9BC-A636-C71B-6DD7DBD922C1}"/>
                </a:ext>
              </a:extLst>
            </p:cNvPr>
            <p:cNvSpPr txBox="1"/>
            <p:nvPr/>
          </p:nvSpPr>
          <p:spPr>
            <a:xfrm>
              <a:off x="5419614" y="5263578"/>
              <a:ext cx="1058745" cy="313034"/>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Confirmed </a:t>
              </a:r>
              <a:endParaRPr kumimoji="0" lang="fr-FR" sz="14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89" name="ZoneTexte 88">
              <a:extLst>
                <a:ext uri="{FF2B5EF4-FFF2-40B4-BE49-F238E27FC236}">
                  <a16:creationId xmlns:a16="http://schemas.microsoft.com/office/drawing/2014/main" id="{00D000F0-8B63-549C-F292-A9457B1A1060}"/>
                </a:ext>
              </a:extLst>
            </p:cNvPr>
            <p:cNvSpPr txBox="1"/>
            <p:nvPr/>
          </p:nvSpPr>
          <p:spPr>
            <a:xfrm>
              <a:off x="6786394" y="5263578"/>
              <a:ext cx="1034178" cy="313034"/>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Probable </a:t>
              </a:r>
              <a:endParaRPr kumimoji="0" lang="fr-FR" sz="14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90" name="ZoneTexte 89">
              <a:extLst>
                <a:ext uri="{FF2B5EF4-FFF2-40B4-BE49-F238E27FC236}">
                  <a16:creationId xmlns:a16="http://schemas.microsoft.com/office/drawing/2014/main" id="{F87883B8-B92B-0C7A-07E0-1AFDD0CE93C3}"/>
                </a:ext>
              </a:extLst>
            </p:cNvPr>
            <p:cNvSpPr txBox="1"/>
            <p:nvPr/>
          </p:nvSpPr>
          <p:spPr>
            <a:xfrm>
              <a:off x="7960677" y="5263578"/>
              <a:ext cx="892701" cy="313035"/>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Suspect</a:t>
              </a:r>
              <a:endParaRPr kumimoji="0" lang="fr-FR" sz="14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sp>
        <p:nvSpPr>
          <p:cNvPr id="92" name="Espace réservé du contenu 16">
            <a:extLst>
              <a:ext uri="{FF2B5EF4-FFF2-40B4-BE49-F238E27FC236}">
                <a16:creationId xmlns:a16="http://schemas.microsoft.com/office/drawing/2014/main" id="{32CDB8DA-7786-A81C-4983-74F8F598F132}"/>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101567909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ce réservé du contenu 16">
            <a:extLst>
              <a:ext uri="{FF2B5EF4-FFF2-40B4-BE49-F238E27FC236}">
                <a16:creationId xmlns:a16="http://schemas.microsoft.com/office/drawing/2014/main" id="{A4A5F19C-C7E7-7B2A-1AE8-996BCFB96CCA}"/>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11" name="ZoneTexte 10">
            <a:extLst>
              <a:ext uri="{FF2B5EF4-FFF2-40B4-BE49-F238E27FC236}">
                <a16:creationId xmlns:a16="http://schemas.microsoft.com/office/drawing/2014/main" id="{4C899CE6-F404-3225-BB50-541008291539}"/>
              </a:ext>
            </a:extLst>
          </p:cNvPr>
          <p:cNvSpPr txBox="1"/>
          <p:nvPr/>
        </p:nvSpPr>
        <p:spPr>
          <a:xfrm>
            <a:off x="2086146" y="1437614"/>
            <a:ext cx="8429453" cy="3182010"/>
          </a:xfrm>
          <a:prstGeom prst="roundRect">
            <a:avLst>
              <a:gd name="adj" fmla="val 12254"/>
            </a:avLst>
          </a:prstGeom>
          <a:solidFill>
            <a:srgbClr val="7954AA"/>
          </a:solidFill>
        </p:spPr>
        <p:txBody>
          <a:bodyPr wrap="square" lIns="108000" rIns="14400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405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All confirmed and probable cases from the United States and Mexico were linked to one </a:t>
            </a:r>
            <a:r>
              <a:rPr kumimoji="0" lang="en-GB" sz="4050" b="0" i="0" u="none" strike="noStrike" kern="100" cap="none" spc="0" normalizeH="0" baseline="0" noProof="0" dirty="0" err="1">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anesthesiologist</a:t>
            </a:r>
            <a:endParaRPr kumimoji="0" lang="fr-FR" sz="4050" b="0" i="0" u="none" strike="noStrike" kern="100" cap="none" spc="0" normalizeH="0" baseline="0" noProof="0" dirty="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2" name="Rectangle 1">
            <a:extLst>
              <a:ext uri="{FF2B5EF4-FFF2-40B4-BE49-F238E27FC236}">
                <a16:creationId xmlns:a16="http://schemas.microsoft.com/office/drawing/2014/main" id="{78CBC43F-5401-165C-1E7D-00C289A20D07}"/>
              </a:ext>
            </a:extLst>
          </p:cNvPr>
          <p:cNvSpPr/>
          <p:nvPr/>
        </p:nvSpPr>
        <p:spPr>
          <a:xfrm>
            <a:off x="957434" y="619125"/>
            <a:ext cx="11234566" cy="2476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65209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F7FEC07-882C-F14C-379E-60095DA4F18E}"/>
              </a:ext>
            </a:extLst>
          </p:cNvPr>
          <p:cNvSpPr>
            <a:spLocks noGrp="1"/>
          </p:cNvSpPr>
          <p:nvPr>
            <p:ph type="title"/>
          </p:nvPr>
        </p:nvSpPr>
        <p:spPr/>
        <p:txBody>
          <a:bodyPr/>
          <a:lstStyle/>
          <a:p>
            <a:r>
              <a:rPr lang="en-US" dirty="0"/>
              <a:t>Antimicrobial photodynamic therapy using organic light emitting diodes: bringing light closer to the skin</a:t>
            </a:r>
            <a:endParaRPr lang="fr-FR" dirty="0"/>
          </a:p>
        </p:txBody>
      </p:sp>
      <p:sp>
        <p:nvSpPr>
          <p:cNvPr id="3" name="Espace réservé du contenu 2">
            <a:extLst>
              <a:ext uri="{FF2B5EF4-FFF2-40B4-BE49-F238E27FC236}">
                <a16:creationId xmlns:a16="http://schemas.microsoft.com/office/drawing/2014/main" id="{BF0FB7C3-BA61-00B8-DE1C-29BB3CFAA86A}"/>
              </a:ext>
            </a:extLst>
          </p:cNvPr>
          <p:cNvSpPr>
            <a:spLocks noGrp="1"/>
          </p:cNvSpPr>
          <p:nvPr>
            <p:ph sz="quarter" idx="10"/>
          </p:nvPr>
        </p:nvSpPr>
        <p:spPr/>
        <p:txBody>
          <a:bodyPr/>
          <a:lstStyle/>
          <a:p>
            <a:r>
              <a:rPr lang="fr-FR" dirty="0"/>
              <a:t>Marianna LEITE DE AVELLAR et al., ECCMID</a:t>
            </a:r>
            <a:r>
              <a:rPr lang="fr-FR" baseline="30000" dirty="0">
                <a:latin typeface="Arial Narrow" panose="020B0606020202030204" pitchFamily="34" charset="0"/>
              </a:rPr>
              <a:t>®</a:t>
            </a:r>
            <a:r>
              <a:rPr lang="fr-FR" dirty="0"/>
              <a:t> 2024, Abs#O0525</a:t>
            </a:r>
          </a:p>
        </p:txBody>
      </p:sp>
      <p:sp>
        <p:nvSpPr>
          <p:cNvPr id="4" name="Espace réservé du contenu 3">
            <a:extLst>
              <a:ext uri="{FF2B5EF4-FFF2-40B4-BE49-F238E27FC236}">
                <a16:creationId xmlns:a16="http://schemas.microsoft.com/office/drawing/2014/main" id="{E8A6339D-ED44-DD93-838C-B2B881A5EDC6}"/>
              </a:ext>
            </a:extLst>
          </p:cNvPr>
          <p:cNvSpPr>
            <a:spLocks noGrp="1"/>
          </p:cNvSpPr>
          <p:nvPr>
            <p:ph sz="quarter" idx="11"/>
          </p:nvPr>
        </p:nvSpPr>
        <p:spPr/>
        <p:txBody>
          <a:bodyPr/>
          <a:lstStyle/>
          <a:p>
            <a:r>
              <a:rPr lang="en-US" dirty="0"/>
              <a:t>Difficult to treat bacterial infections: from skin to bone</a:t>
            </a:r>
            <a:endParaRPr lang="fr-FR" dirty="0"/>
          </a:p>
        </p:txBody>
      </p:sp>
    </p:spTree>
    <p:extLst>
      <p:ext uri="{BB962C8B-B14F-4D97-AF65-F5344CB8AC3E}">
        <p14:creationId xmlns:p14="http://schemas.microsoft.com/office/powerpoint/2010/main" val="315399817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ZoneTexte 50">
            <a:extLst>
              <a:ext uri="{FF2B5EF4-FFF2-40B4-BE49-F238E27FC236}">
                <a16:creationId xmlns:a16="http://schemas.microsoft.com/office/drawing/2014/main" id="{74A2FE89-2EDF-7F1C-820C-5F972C2DF49A}"/>
              </a:ext>
            </a:extLst>
          </p:cNvPr>
          <p:cNvSpPr txBox="1"/>
          <p:nvPr/>
        </p:nvSpPr>
        <p:spPr>
          <a:xfrm>
            <a:off x="847980" y="2073164"/>
            <a:ext cx="2283840" cy="2942152"/>
          </a:xfrm>
          <a:prstGeom prst="rect">
            <a:avLst/>
          </a:prstGeom>
          <a:noFill/>
        </p:spPr>
        <p:txBody>
          <a:bodyPr wrap="square">
            <a:spAutoFit/>
          </a:bodyPr>
          <a:lstStyle/>
          <a:p>
            <a:pPr marL="0" marR="0" lvl="0" indent="0" algn="r" defTabSz="914400" rtl="0" eaLnBrk="1" fontAlgn="auto" latinLnBrk="0" hangingPunct="1">
              <a:lnSpc>
                <a:spcPts val="3800"/>
              </a:lnSpc>
              <a:spcBef>
                <a:spcPts val="600"/>
              </a:spcBef>
              <a:spcAft>
                <a:spcPts val="800"/>
              </a:spcAft>
              <a:buClrTx/>
              <a:buSzTx/>
              <a:buFontTx/>
              <a:buNone/>
              <a:tabLst/>
              <a:defRPr/>
            </a:pP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Body ache (myalgia)</a:t>
            </a:r>
            <a:b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Headache</a:t>
            </a:r>
            <a:b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Migraines</a:t>
            </a:r>
            <a:b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Stiffness</a:t>
            </a:r>
            <a:b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Syncope</a:t>
            </a:r>
            <a:b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Other</a:t>
            </a:r>
            <a:endParaRPr kumimoji="0" lang="fr-FR" sz="14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48" name="Rectangle à coins arrondis 17">
            <a:extLst>
              <a:ext uri="{FF2B5EF4-FFF2-40B4-BE49-F238E27FC236}">
                <a16:creationId xmlns:a16="http://schemas.microsoft.com/office/drawing/2014/main" id="{F253E7D1-7285-E870-102F-2F9B6AC3E134}"/>
              </a:ext>
            </a:extLst>
          </p:cNvPr>
          <p:cNvSpPr/>
          <p:nvPr/>
        </p:nvSpPr>
        <p:spPr>
          <a:xfrm>
            <a:off x="1219200" y="1606562"/>
            <a:ext cx="6142172" cy="398918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37" name="Groupe 36">
            <a:extLst>
              <a:ext uri="{FF2B5EF4-FFF2-40B4-BE49-F238E27FC236}">
                <a16:creationId xmlns:a16="http://schemas.microsoft.com/office/drawing/2014/main" id="{E3BF5780-AC3A-D0C1-E7E9-58605151B062}"/>
              </a:ext>
            </a:extLst>
          </p:cNvPr>
          <p:cNvGrpSpPr/>
          <p:nvPr/>
        </p:nvGrpSpPr>
        <p:grpSpPr>
          <a:xfrm>
            <a:off x="7648757" y="2843778"/>
            <a:ext cx="4470400" cy="2980266"/>
            <a:chOff x="2032000" y="719666"/>
            <a:chExt cx="8128000" cy="5418666"/>
          </a:xfrm>
        </p:grpSpPr>
        <p:sp>
          <p:nvSpPr>
            <p:cNvPr id="38" name="Flèche : droite à entaille 37">
              <a:extLst>
                <a:ext uri="{FF2B5EF4-FFF2-40B4-BE49-F238E27FC236}">
                  <a16:creationId xmlns:a16="http://schemas.microsoft.com/office/drawing/2014/main" id="{C8425F13-282F-511D-8717-33B1BA5A44FA}"/>
                </a:ext>
              </a:extLst>
            </p:cNvPr>
            <p:cNvSpPr/>
            <p:nvPr/>
          </p:nvSpPr>
          <p:spPr>
            <a:xfrm>
              <a:off x="2032000" y="2345266"/>
              <a:ext cx="8128000" cy="2167466"/>
            </a:xfrm>
            <a:prstGeom prst="notchedRightArrow">
              <a:avLst/>
            </a:prstGeom>
            <a:solidFill>
              <a:srgbClr val="CFA4E4"/>
            </a:solidFill>
          </p:spPr>
          <p:style>
            <a:lnRef idx="0">
              <a:schemeClr val="accent4">
                <a:hueOff val="0"/>
                <a:satOff val="0"/>
                <a:lumOff val="0"/>
                <a:alphaOff val="0"/>
              </a:schemeClr>
            </a:lnRef>
            <a:fillRef idx="1">
              <a:schemeClr val="accent4">
                <a:tint val="40000"/>
                <a:hueOff val="0"/>
                <a:satOff val="0"/>
                <a:lumOff val="0"/>
                <a:alphaOff val="0"/>
              </a:schemeClr>
            </a:fillRef>
            <a:effectRef idx="0">
              <a:schemeClr val="accent4">
                <a:tint val="40000"/>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39" name="Forme libre : forme 38">
              <a:extLst>
                <a:ext uri="{FF2B5EF4-FFF2-40B4-BE49-F238E27FC236}">
                  <a16:creationId xmlns:a16="http://schemas.microsoft.com/office/drawing/2014/main" id="{66FE2042-632D-2A5E-75C5-7E2FDB5698E5}"/>
                </a:ext>
              </a:extLst>
            </p:cNvPr>
            <p:cNvSpPr/>
            <p:nvPr/>
          </p:nvSpPr>
          <p:spPr>
            <a:xfrm>
              <a:off x="2035571" y="719666"/>
              <a:ext cx="2357437" cy="2167466"/>
            </a:xfrm>
            <a:custGeom>
              <a:avLst/>
              <a:gdLst>
                <a:gd name="connsiteX0" fmla="*/ 0 w 2357437"/>
                <a:gd name="connsiteY0" fmla="*/ 0 h 2167466"/>
                <a:gd name="connsiteX1" fmla="*/ 2357437 w 2357437"/>
                <a:gd name="connsiteY1" fmla="*/ 0 h 2167466"/>
                <a:gd name="connsiteX2" fmla="*/ 2357437 w 2357437"/>
                <a:gd name="connsiteY2" fmla="*/ 2167466 h 2167466"/>
                <a:gd name="connsiteX3" fmla="*/ 0 w 2357437"/>
                <a:gd name="connsiteY3" fmla="*/ 2167466 h 2167466"/>
                <a:gd name="connsiteX4" fmla="*/ 0 w 2357437"/>
                <a:gd name="connsiteY4" fmla="*/ 0 h 2167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437" h="2167466">
                  <a:moveTo>
                    <a:pt x="0" y="0"/>
                  </a:moveTo>
                  <a:lnTo>
                    <a:pt x="2357437" y="0"/>
                  </a:lnTo>
                  <a:lnTo>
                    <a:pt x="2357437" y="2167466"/>
                  </a:lnTo>
                  <a:lnTo>
                    <a:pt x="0" y="21674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34264" tIns="334264" rIns="334264" bIns="334264" numCol="1" spcCol="1270" anchor="b" anchorCtr="0">
              <a:noAutofit/>
            </a:bodyPr>
            <a:lstStyle/>
            <a:p>
              <a:pPr marL="0" marR="0" lvl="0" indent="0" algn="ctr" defTabSz="2089150" rtl="0" eaLnBrk="1" fontAlgn="auto" latinLnBrk="0" hangingPunct="1">
                <a:lnSpc>
                  <a:spcPct val="90000"/>
                </a:lnSpc>
                <a:spcBef>
                  <a:spcPct val="0"/>
                </a:spcBef>
                <a:spcAft>
                  <a:spcPct val="35000"/>
                </a:spcAft>
                <a:buClrTx/>
                <a:buSzTx/>
                <a:buFontTx/>
                <a:buNone/>
                <a:tabLst/>
                <a:defRPr/>
              </a:pPr>
              <a:endParaRPr kumimoji="0" lang="fr-FR" sz="47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40" name="Ellipse 39">
              <a:extLst>
                <a:ext uri="{FF2B5EF4-FFF2-40B4-BE49-F238E27FC236}">
                  <a16:creationId xmlns:a16="http://schemas.microsoft.com/office/drawing/2014/main" id="{A1663D31-23BE-2741-2EDE-6CD24EC6E797}"/>
                </a:ext>
              </a:extLst>
            </p:cNvPr>
            <p:cNvSpPr/>
            <p:nvPr/>
          </p:nvSpPr>
          <p:spPr>
            <a:xfrm>
              <a:off x="2943357" y="3158066"/>
              <a:ext cx="541866" cy="541866"/>
            </a:xfrm>
            <a:prstGeom prst="ellipse">
              <a:avLst/>
            </a:pr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1" name="Forme libre : forme 40">
              <a:extLst>
                <a:ext uri="{FF2B5EF4-FFF2-40B4-BE49-F238E27FC236}">
                  <a16:creationId xmlns:a16="http://schemas.microsoft.com/office/drawing/2014/main" id="{42C8DDA1-8488-E6F0-8BB0-AD2B10A95904}"/>
                </a:ext>
              </a:extLst>
            </p:cNvPr>
            <p:cNvSpPr/>
            <p:nvPr/>
          </p:nvSpPr>
          <p:spPr>
            <a:xfrm>
              <a:off x="4510881" y="3970866"/>
              <a:ext cx="2357437" cy="2167466"/>
            </a:xfrm>
            <a:custGeom>
              <a:avLst/>
              <a:gdLst>
                <a:gd name="connsiteX0" fmla="*/ 0 w 2357437"/>
                <a:gd name="connsiteY0" fmla="*/ 0 h 2167466"/>
                <a:gd name="connsiteX1" fmla="*/ 2357437 w 2357437"/>
                <a:gd name="connsiteY1" fmla="*/ 0 h 2167466"/>
                <a:gd name="connsiteX2" fmla="*/ 2357437 w 2357437"/>
                <a:gd name="connsiteY2" fmla="*/ 2167466 h 2167466"/>
                <a:gd name="connsiteX3" fmla="*/ 0 w 2357437"/>
                <a:gd name="connsiteY3" fmla="*/ 2167466 h 2167466"/>
                <a:gd name="connsiteX4" fmla="*/ 0 w 2357437"/>
                <a:gd name="connsiteY4" fmla="*/ 0 h 2167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437" h="2167466">
                  <a:moveTo>
                    <a:pt x="0" y="0"/>
                  </a:moveTo>
                  <a:lnTo>
                    <a:pt x="2357437" y="0"/>
                  </a:lnTo>
                  <a:lnTo>
                    <a:pt x="2357437" y="2167466"/>
                  </a:lnTo>
                  <a:lnTo>
                    <a:pt x="0" y="21674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34264" tIns="334264" rIns="334264" bIns="334264" numCol="1" spcCol="1270" anchor="t" anchorCtr="0">
              <a:noAutofit/>
            </a:bodyPr>
            <a:lstStyle/>
            <a:p>
              <a:pPr marL="0" marR="0" lvl="0" indent="0" algn="ctr" defTabSz="2089150" rtl="0" eaLnBrk="1" fontAlgn="auto" latinLnBrk="0" hangingPunct="1">
                <a:lnSpc>
                  <a:spcPct val="90000"/>
                </a:lnSpc>
                <a:spcBef>
                  <a:spcPct val="0"/>
                </a:spcBef>
                <a:spcAft>
                  <a:spcPct val="35000"/>
                </a:spcAft>
                <a:buClrTx/>
                <a:buSzTx/>
                <a:buFontTx/>
                <a:buNone/>
                <a:tabLst/>
                <a:defRPr/>
              </a:pPr>
              <a:endParaRPr kumimoji="0" lang="fr-FR" sz="47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42" name="Forme libre : forme 41">
              <a:extLst>
                <a:ext uri="{FF2B5EF4-FFF2-40B4-BE49-F238E27FC236}">
                  <a16:creationId xmlns:a16="http://schemas.microsoft.com/office/drawing/2014/main" id="{565D4921-0C77-41B7-A94C-26CD0A436320}"/>
                </a:ext>
              </a:extLst>
            </p:cNvPr>
            <p:cNvSpPr/>
            <p:nvPr/>
          </p:nvSpPr>
          <p:spPr>
            <a:xfrm>
              <a:off x="6986190" y="719666"/>
              <a:ext cx="2357437" cy="2167466"/>
            </a:xfrm>
            <a:custGeom>
              <a:avLst/>
              <a:gdLst>
                <a:gd name="connsiteX0" fmla="*/ 0 w 2357437"/>
                <a:gd name="connsiteY0" fmla="*/ 0 h 2167466"/>
                <a:gd name="connsiteX1" fmla="*/ 2357437 w 2357437"/>
                <a:gd name="connsiteY1" fmla="*/ 0 h 2167466"/>
                <a:gd name="connsiteX2" fmla="*/ 2357437 w 2357437"/>
                <a:gd name="connsiteY2" fmla="*/ 2167466 h 2167466"/>
                <a:gd name="connsiteX3" fmla="*/ 0 w 2357437"/>
                <a:gd name="connsiteY3" fmla="*/ 2167466 h 2167466"/>
                <a:gd name="connsiteX4" fmla="*/ 0 w 2357437"/>
                <a:gd name="connsiteY4" fmla="*/ 0 h 2167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437" h="2167466">
                  <a:moveTo>
                    <a:pt x="0" y="0"/>
                  </a:moveTo>
                  <a:lnTo>
                    <a:pt x="2357437" y="0"/>
                  </a:lnTo>
                  <a:lnTo>
                    <a:pt x="2357437" y="2167466"/>
                  </a:lnTo>
                  <a:lnTo>
                    <a:pt x="0" y="21674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34264" tIns="334264" rIns="334264" bIns="334264" numCol="1" spcCol="1270" anchor="b" anchorCtr="0">
              <a:noAutofit/>
            </a:bodyPr>
            <a:lstStyle/>
            <a:p>
              <a:pPr marL="0" marR="0" lvl="0" indent="0" algn="ctr" defTabSz="2089150" rtl="0" eaLnBrk="1" fontAlgn="auto" latinLnBrk="0" hangingPunct="1">
                <a:lnSpc>
                  <a:spcPct val="90000"/>
                </a:lnSpc>
                <a:spcBef>
                  <a:spcPct val="0"/>
                </a:spcBef>
                <a:spcAft>
                  <a:spcPct val="35000"/>
                </a:spcAft>
                <a:buClrTx/>
                <a:buSzTx/>
                <a:buFontTx/>
                <a:buNone/>
                <a:tabLst/>
                <a:defRPr/>
              </a:pPr>
              <a:endParaRPr kumimoji="0" lang="fr-FR" sz="47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43" name="Ellipse 42">
              <a:extLst>
                <a:ext uri="{FF2B5EF4-FFF2-40B4-BE49-F238E27FC236}">
                  <a16:creationId xmlns:a16="http://schemas.microsoft.com/office/drawing/2014/main" id="{30119ED7-164A-D290-E2C0-F02421B4AE79}"/>
                </a:ext>
              </a:extLst>
            </p:cNvPr>
            <p:cNvSpPr/>
            <p:nvPr/>
          </p:nvSpPr>
          <p:spPr>
            <a:xfrm>
              <a:off x="7893976" y="3158066"/>
              <a:ext cx="541866" cy="541866"/>
            </a:xfrm>
            <a:prstGeom prst="ellipse">
              <a:avLst/>
            </a:pr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29" name="Groupe 28">
            <a:extLst>
              <a:ext uri="{FF2B5EF4-FFF2-40B4-BE49-F238E27FC236}">
                <a16:creationId xmlns:a16="http://schemas.microsoft.com/office/drawing/2014/main" id="{8A3D5CEB-A844-4A99-C0BB-3F30EB0B4D28}"/>
              </a:ext>
            </a:extLst>
          </p:cNvPr>
          <p:cNvGrpSpPr/>
          <p:nvPr/>
        </p:nvGrpSpPr>
        <p:grpSpPr>
          <a:xfrm>
            <a:off x="7648757" y="1204632"/>
            <a:ext cx="4470400" cy="2980266"/>
            <a:chOff x="2032000" y="719666"/>
            <a:chExt cx="8128000" cy="5418666"/>
          </a:xfrm>
        </p:grpSpPr>
        <p:sp>
          <p:nvSpPr>
            <p:cNvPr id="30" name="Flèche : droite à entaille 29">
              <a:extLst>
                <a:ext uri="{FF2B5EF4-FFF2-40B4-BE49-F238E27FC236}">
                  <a16:creationId xmlns:a16="http://schemas.microsoft.com/office/drawing/2014/main" id="{1E71D4C8-327E-27F0-CB4E-F71B890CB6D8}"/>
                </a:ext>
              </a:extLst>
            </p:cNvPr>
            <p:cNvSpPr/>
            <p:nvPr/>
          </p:nvSpPr>
          <p:spPr>
            <a:xfrm>
              <a:off x="2032000" y="2345266"/>
              <a:ext cx="8128000" cy="2167466"/>
            </a:xfrm>
            <a:prstGeom prst="notchedRightArrow">
              <a:avLst/>
            </a:prstGeom>
            <a:solidFill>
              <a:srgbClr val="CFA4E4"/>
            </a:solidFill>
          </p:spPr>
          <p:style>
            <a:lnRef idx="0">
              <a:schemeClr val="accent4">
                <a:hueOff val="0"/>
                <a:satOff val="0"/>
                <a:lumOff val="0"/>
                <a:alphaOff val="0"/>
              </a:schemeClr>
            </a:lnRef>
            <a:fillRef idx="1">
              <a:schemeClr val="accent4">
                <a:tint val="40000"/>
                <a:hueOff val="0"/>
                <a:satOff val="0"/>
                <a:lumOff val="0"/>
                <a:alphaOff val="0"/>
              </a:schemeClr>
            </a:fillRef>
            <a:effectRef idx="0">
              <a:schemeClr val="accent4">
                <a:tint val="40000"/>
                <a:hueOff val="0"/>
                <a:satOff val="0"/>
                <a:lumOff val="0"/>
                <a:alphaOff val="0"/>
              </a:schemeClr>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31" name="Forme libre : forme 30">
              <a:extLst>
                <a:ext uri="{FF2B5EF4-FFF2-40B4-BE49-F238E27FC236}">
                  <a16:creationId xmlns:a16="http://schemas.microsoft.com/office/drawing/2014/main" id="{B233D821-EFF9-492C-D331-AE605CB139F4}"/>
                </a:ext>
              </a:extLst>
            </p:cNvPr>
            <p:cNvSpPr/>
            <p:nvPr/>
          </p:nvSpPr>
          <p:spPr>
            <a:xfrm>
              <a:off x="2035571" y="719666"/>
              <a:ext cx="2357437" cy="2167466"/>
            </a:xfrm>
            <a:custGeom>
              <a:avLst/>
              <a:gdLst>
                <a:gd name="connsiteX0" fmla="*/ 0 w 2357437"/>
                <a:gd name="connsiteY0" fmla="*/ 0 h 2167466"/>
                <a:gd name="connsiteX1" fmla="*/ 2357437 w 2357437"/>
                <a:gd name="connsiteY1" fmla="*/ 0 h 2167466"/>
                <a:gd name="connsiteX2" fmla="*/ 2357437 w 2357437"/>
                <a:gd name="connsiteY2" fmla="*/ 2167466 h 2167466"/>
                <a:gd name="connsiteX3" fmla="*/ 0 w 2357437"/>
                <a:gd name="connsiteY3" fmla="*/ 2167466 h 2167466"/>
                <a:gd name="connsiteX4" fmla="*/ 0 w 2357437"/>
                <a:gd name="connsiteY4" fmla="*/ 0 h 2167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437" h="2167466">
                  <a:moveTo>
                    <a:pt x="0" y="0"/>
                  </a:moveTo>
                  <a:lnTo>
                    <a:pt x="2357437" y="0"/>
                  </a:lnTo>
                  <a:lnTo>
                    <a:pt x="2357437" y="2167466"/>
                  </a:lnTo>
                  <a:lnTo>
                    <a:pt x="0" y="21674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34264" tIns="334264" rIns="334264" bIns="334264" numCol="1" spcCol="1270" anchor="b" anchorCtr="0">
              <a:noAutofit/>
            </a:bodyPr>
            <a:lstStyle/>
            <a:p>
              <a:pPr marL="0" marR="0" lvl="0" indent="0" algn="ctr" defTabSz="2089150" rtl="0" eaLnBrk="1" fontAlgn="auto" latinLnBrk="0" hangingPunct="1">
                <a:lnSpc>
                  <a:spcPct val="90000"/>
                </a:lnSpc>
                <a:spcBef>
                  <a:spcPct val="0"/>
                </a:spcBef>
                <a:spcAft>
                  <a:spcPct val="35000"/>
                </a:spcAft>
                <a:buClrTx/>
                <a:buSzTx/>
                <a:buFontTx/>
                <a:buNone/>
                <a:tabLst/>
                <a:defRPr/>
              </a:pPr>
              <a:endParaRPr kumimoji="0" lang="fr-FR" sz="47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32" name="Ellipse 31">
              <a:extLst>
                <a:ext uri="{FF2B5EF4-FFF2-40B4-BE49-F238E27FC236}">
                  <a16:creationId xmlns:a16="http://schemas.microsoft.com/office/drawing/2014/main" id="{51309F05-3213-60B9-C665-AD05AA7FC824}"/>
                </a:ext>
              </a:extLst>
            </p:cNvPr>
            <p:cNvSpPr/>
            <p:nvPr/>
          </p:nvSpPr>
          <p:spPr>
            <a:xfrm>
              <a:off x="2943357" y="3158066"/>
              <a:ext cx="541866" cy="541866"/>
            </a:xfrm>
            <a:prstGeom prst="ellipse">
              <a:avLst/>
            </a:pr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3" name="Forme libre : forme 32">
              <a:extLst>
                <a:ext uri="{FF2B5EF4-FFF2-40B4-BE49-F238E27FC236}">
                  <a16:creationId xmlns:a16="http://schemas.microsoft.com/office/drawing/2014/main" id="{153FC88A-9EB6-ED07-BF4E-75314A37ABCB}"/>
                </a:ext>
              </a:extLst>
            </p:cNvPr>
            <p:cNvSpPr/>
            <p:nvPr/>
          </p:nvSpPr>
          <p:spPr>
            <a:xfrm>
              <a:off x="4510881" y="3970866"/>
              <a:ext cx="2357437" cy="2167466"/>
            </a:xfrm>
            <a:custGeom>
              <a:avLst/>
              <a:gdLst>
                <a:gd name="connsiteX0" fmla="*/ 0 w 2357437"/>
                <a:gd name="connsiteY0" fmla="*/ 0 h 2167466"/>
                <a:gd name="connsiteX1" fmla="*/ 2357437 w 2357437"/>
                <a:gd name="connsiteY1" fmla="*/ 0 h 2167466"/>
                <a:gd name="connsiteX2" fmla="*/ 2357437 w 2357437"/>
                <a:gd name="connsiteY2" fmla="*/ 2167466 h 2167466"/>
                <a:gd name="connsiteX3" fmla="*/ 0 w 2357437"/>
                <a:gd name="connsiteY3" fmla="*/ 2167466 h 2167466"/>
                <a:gd name="connsiteX4" fmla="*/ 0 w 2357437"/>
                <a:gd name="connsiteY4" fmla="*/ 0 h 2167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437" h="2167466">
                  <a:moveTo>
                    <a:pt x="0" y="0"/>
                  </a:moveTo>
                  <a:lnTo>
                    <a:pt x="2357437" y="0"/>
                  </a:lnTo>
                  <a:lnTo>
                    <a:pt x="2357437" y="2167466"/>
                  </a:lnTo>
                  <a:lnTo>
                    <a:pt x="0" y="21674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34264" tIns="334264" rIns="334264" bIns="334264" numCol="1" spcCol="1270" anchor="t" anchorCtr="0">
              <a:noAutofit/>
            </a:bodyPr>
            <a:lstStyle/>
            <a:p>
              <a:pPr marL="0" marR="0" lvl="0" indent="0" algn="ctr" defTabSz="2089150" rtl="0" eaLnBrk="1" fontAlgn="auto" latinLnBrk="0" hangingPunct="1">
                <a:lnSpc>
                  <a:spcPct val="90000"/>
                </a:lnSpc>
                <a:spcBef>
                  <a:spcPct val="0"/>
                </a:spcBef>
                <a:spcAft>
                  <a:spcPct val="35000"/>
                </a:spcAft>
                <a:buClrTx/>
                <a:buSzTx/>
                <a:buFontTx/>
                <a:buNone/>
                <a:tabLst/>
                <a:defRPr/>
              </a:pPr>
              <a:endParaRPr kumimoji="0" lang="fr-FR" sz="47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35" name="Forme libre : forme 34">
              <a:extLst>
                <a:ext uri="{FF2B5EF4-FFF2-40B4-BE49-F238E27FC236}">
                  <a16:creationId xmlns:a16="http://schemas.microsoft.com/office/drawing/2014/main" id="{C5D5789A-B6BD-7C4F-E929-B3ACDB43575E}"/>
                </a:ext>
              </a:extLst>
            </p:cNvPr>
            <p:cNvSpPr/>
            <p:nvPr/>
          </p:nvSpPr>
          <p:spPr>
            <a:xfrm>
              <a:off x="6986190" y="719666"/>
              <a:ext cx="2357437" cy="2167466"/>
            </a:xfrm>
            <a:custGeom>
              <a:avLst/>
              <a:gdLst>
                <a:gd name="connsiteX0" fmla="*/ 0 w 2357437"/>
                <a:gd name="connsiteY0" fmla="*/ 0 h 2167466"/>
                <a:gd name="connsiteX1" fmla="*/ 2357437 w 2357437"/>
                <a:gd name="connsiteY1" fmla="*/ 0 h 2167466"/>
                <a:gd name="connsiteX2" fmla="*/ 2357437 w 2357437"/>
                <a:gd name="connsiteY2" fmla="*/ 2167466 h 2167466"/>
                <a:gd name="connsiteX3" fmla="*/ 0 w 2357437"/>
                <a:gd name="connsiteY3" fmla="*/ 2167466 h 2167466"/>
                <a:gd name="connsiteX4" fmla="*/ 0 w 2357437"/>
                <a:gd name="connsiteY4" fmla="*/ 0 h 2167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437" h="2167466">
                  <a:moveTo>
                    <a:pt x="0" y="0"/>
                  </a:moveTo>
                  <a:lnTo>
                    <a:pt x="2357437" y="0"/>
                  </a:lnTo>
                  <a:lnTo>
                    <a:pt x="2357437" y="2167466"/>
                  </a:lnTo>
                  <a:lnTo>
                    <a:pt x="0" y="216746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334264" tIns="334264" rIns="334264" bIns="334264" numCol="1" spcCol="1270" anchor="b" anchorCtr="0">
              <a:noAutofit/>
            </a:bodyPr>
            <a:lstStyle/>
            <a:p>
              <a:pPr marL="0" marR="0" lvl="0" indent="0" algn="ctr" defTabSz="2089150" rtl="0" eaLnBrk="1" fontAlgn="auto" latinLnBrk="0" hangingPunct="1">
                <a:lnSpc>
                  <a:spcPct val="90000"/>
                </a:lnSpc>
                <a:spcBef>
                  <a:spcPct val="0"/>
                </a:spcBef>
                <a:spcAft>
                  <a:spcPct val="35000"/>
                </a:spcAft>
                <a:buClrTx/>
                <a:buSzTx/>
                <a:buFontTx/>
                <a:buNone/>
                <a:tabLst/>
                <a:defRPr/>
              </a:pPr>
              <a:endParaRPr kumimoji="0" lang="fr-FR" sz="4700" b="0" i="0" u="none" strike="noStrike" kern="1200" cap="none" spc="0" normalizeH="0" baseline="0" noProof="0">
                <a:ln>
                  <a:noFill/>
                </a:ln>
                <a:solidFill>
                  <a:srgbClr val="000000">
                    <a:hueOff val="0"/>
                    <a:satOff val="0"/>
                    <a:lumOff val="0"/>
                    <a:alphaOff val="0"/>
                  </a:srgbClr>
                </a:solidFill>
                <a:effectLst/>
                <a:uLnTx/>
                <a:uFillTx/>
                <a:latin typeface="Calibri" panose="020F0502020204030204"/>
                <a:ea typeface="+mn-ea"/>
                <a:cs typeface="+mn-cs"/>
              </a:endParaRPr>
            </a:p>
          </p:txBody>
        </p:sp>
        <p:sp>
          <p:nvSpPr>
            <p:cNvPr id="36" name="Ellipse 35">
              <a:extLst>
                <a:ext uri="{FF2B5EF4-FFF2-40B4-BE49-F238E27FC236}">
                  <a16:creationId xmlns:a16="http://schemas.microsoft.com/office/drawing/2014/main" id="{2EF24A7F-9B9E-27FD-189C-11ACD19443FF}"/>
                </a:ext>
              </a:extLst>
            </p:cNvPr>
            <p:cNvSpPr/>
            <p:nvPr/>
          </p:nvSpPr>
          <p:spPr>
            <a:xfrm>
              <a:off x="7893976" y="3158066"/>
              <a:ext cx="541866" cy="541866"/>
            </a:xfrm>
            <a:prstGeom prst="ellipse">
              <a:avLst/>
            </a:pr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4" name="Titre 3">
            <a:extLst>
              <a:ext uri="{FF2B5EF4-FFF2-40B4-BE49-F238E27FC236}">
                <a16:creationId xmlns:a16="http://schemas.microsoft.com/office/drawing/2014/main" id="{054625CC-E645-D793-8D61-B356E74C9FF0}"/>
              </a:ext>
            </a:extLst>
          </p:cNvPr>
          <p:cNvSpPr>
            <a:spLocks noGrp="1"/>
          </p:cNvSpPr>
          <p:nvPr>
            <p:ph type="title"/>
          </p:nvPr>
        </p:nvSpPr>
        <p:spPr>
          <a:xfrm>
            <a:off x="960194" y="7750"/>
            <a:ext cx="11104990" cy="719166"/>
          </a:xfrm>
        </p:spPr>
        <p:txBody>
          <a:bodyPr/>
          <a:lstStyle/>
          <a:p>
            <a:r>
              <a:rPr lang="en-GB"/>
              <a:t>Patient's incubation period can be up to two months after procedure</a:t>
            </a:r>
            <a:endParaRPr lang="fr-FR"/>
          </a:p>
        </p:txBody>
      </p:sp>
      <p:sp>
        <p:nvSpPr>
          <p:cNvPr id="19" name="Espace réservé du contenu 16">
            <a:extLst>
              <a:ext uri="{FF2B5EF4-FFF2-40B4-BE49-F238E27FC236}">
                <a16:creationId xmlns:a16="http://schemas.microsoft.com/office/drawing/2014/main" id="{D00F7A2E-175F-1A6C-3B03-FBE6868D544B}"/>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22" name="ZoneTexte 21">
            <a:extLst>
              <a:ext uri="{FF2B5EF4-FFF2-40B4-BE49-F238E27FC236}">
                <a16:creationId xmlns:a16="http://schemas.microsoft.com/office/drawing/2014/main" id="{DC963FF7-3999-1C04-5B0A-FC978D809803}"/>
              </a:ext>
            </a:extLst>
          </p:cNvPr>
          <p:cNvSpPr txBox="1"/>
          <p:nvPr/>
        </p:nvSpPr>
        <p:spPr>
          <a:xfrm>
            <a:off x="7390535" y="1862503"/>
            <a:ext cx="1635888" cy="367216"/>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Procedure </a:t>
            </a:r>
          </a:p>
        </p:txBody>
      </p:sp>
      <p:sp>
        <p:nvSpPr>
          <p:cNvPr id="23" name="ZoneTexte 22">
            <a:extLst>
              <a:ext uri="{FF2B5EF4-FFF2-40B4-BE49-F238E27FC236}">
                <a16:creationId xmlns:a16="http://schemas.microsoft.com/office/drawing/2014/main" id="{1E672504-A2CE-3869-56F4-BA4091673C5D}"/>
              </a:ext>
            </a:extLst>
          </p:cNvPr>
          <p:cNvSpPr txBox="1"/>
          <p:nvPr/>
        </p:nvSpPr>
        <p:spPr>
          <a:xfrm>
            <a:off x="8646883" y="2479916"/>
            <a:ext cx="1803400" cy="336631"/>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6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18 days (0-58)</a:t>
            </a:r>
          </a:p>
        </p:txBody>
      </p:sp>
      <p:sp>
        <p:nvSpPr>
          <p:cNvPr id="24" name="ZoneTexte 23">
            <a:extLst>
              <a:ext uri="{FF2B5EF4-FFF2-40B4-BE49-F238E27FC236}">
                <a16:creationId xmlns:a16="http://schemas.microsoft.com/office/drawing/2014/main" id="{FB884B96-85B8-0DE3-681E-06A7C97E1C5D}"/>
              </a:ext>
            </a:extLst>
          </p:cNvPr>
          <p:cNvSpPr txBox="1"/>
          <p:nvPr/>
        </p:nvSpPr>
        <p:spPr>
          <a:xfrm>
            <a:off x="7390535" y="3508132"/>
            <a:ext cx="1635888" cy="367216"/>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Procedure </a:t>
            </a:r>
          </a:p>
        </p:txBody>
      </p:sp>
      <p:sp>
        <p:nvSpPr>
          <p:cNvPr id="25" name="ZoneTexte 24">
            <a:extLst>
              <a:ext uri="{FF2B5EF4-FFF2-40B4-BE49-F238E27FC236}">
                <a16:creationId xmlns:a16="http://schemas.microsoft.com/office/drawing/2014/main" id="{38363724-CA4A-FEFE-266C-256401E11F43}"/>
              </a:ext>
            </a:extLst>
          </p:cNvPr>
          <p:cNvSpPr txBox="1"/>
          <p:nvPr/>
        </p:nvSpPr>
        <p:spPr>
          <a:xfrm>
            <a:off x="9649893" y="3508132"/>
            <a:ext cx="1793692" cy="367216"/>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Hospitalization</a:t>
            </a:r>
          </a:p>
        </p:txBody>
      </p:sp>
      <p:sp>
        <p:nvSpPr>
          <p:cNvPr id="26" name="ZoneTexte 25">
            <a:extLst>
              <a:ext uri="{FF2B5EF4-FFF2-40B4-BE49-F238E27FC236}">
                <a16:creationId xmlns:a16="http://schemas.microsoft.com/office/drawing/2014/main" id="{82650EFE-4BE6-43AE-A2A5-98379C33E69F}"/>
              </a:ext>
            </a:extLst>
          </p:cNvPr>
          <p:cNvSpPr txBox="1"/>
          <p:nvPr/>
        </p:nvSpPr>
        <p:spPr>
          <a:xfrm>
            <a:off x="9363432" y="1862503"/>
            <a:ext cx="2020259" cy="367216"/>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Symptom Onset</a:t>
            </a:r>
          </a:p>
        </p:txBody>
      </p:sp>
      <p:sp>
        <p:nvSpPr>
          <p:cNvPr id="27" name="ZoneTexte 26">
            <a:extLst>
              <a:ext uri="{FF2B5EF4-FFF2-40B4-BE49-F238E27FC236}">
                <a16:creationId xmlns:a16="http://schemas.microsoft.com/office/drawing/2014/main" id="{1C70D7C2-D2F1-12F8-7EAC-60E3B5E4AE64}"/>
              </a:ext>
            </a:extLst>
          </p:cNvPr>
          <p:cNvSpPr txBox="1"/>
          <p:nvPr/>
        </p:nvSpPr>
        <p:spPr>
          <a:xfrm>
            <a:off x="8646883" y="4164912"/>
            <a:ext cx="1803400" cy="336631"/>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6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53 days (14-106)</a:t>
            </a:r>
          </a:p>
        </p:txBody>
      </p:sp>
      <p:sp>
        <p:nvSpPr>
          <p:cNvPr id="21" name="ZoneTexte 20">
            <a:extLst>
              <a:ext uri="{FF2B5EF4-FFF2-40B4-BE49-F238E27FC236}">
                <a16:creationId xmlns:a16="http://schemas.microsoft.com/office/drawing/2014/main" id="{C437381F-34AB-8338-3193-7219F2EB6773}"/>
              </a:ext>
            </a:extLst>
          </p:cNvPr>
          <p:cNvSpPr txBox="1"/>
          <p:nvPr/>
        </p:nvSpPr>
        <p:spPr>
          <a:xfrm>
            <a:off x="1310254" y="1454633"/>
            <a:ext cx="2844800" cy="344582"/>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Frequency of Symptoms</a:t>
            </a:r>
            <a:endParaRPr kumimoji="0" lang="fr-FR" sz="1600" b="1" i="0" u="none" strike="noStrike" kern="100" cap="none" spc="0" normalizeH="0" baseline="0" noProof="0" dirty="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aphicFrame>
        <p:nvGraphicFramePr>
          <p:cNvPr id="47" name="Graphique 46">
            <a:extLst>
              <a:ext uri="{FF2B5EF4-FFF2-40B4-BE49-F238E27FC236}">
                <a16:creationId xmlns:a16="http://schemas.microsoft.com/office/drawing/2014/main" id="{7DFD652F-1C42-8A54-BA2E-0BEA90C734F1}"/>
              </a:ext>
            </a:extLst>
          </p:cNvPr>
          <p:cNvGraphicFramePr/>
          <p:nvPr/>
        </p:nvGraphicFramePr>
        <p:xfrm>
          <a:off x="2762716" y="1958207"/>
          <a:ext cx="4470400" cy="3369136"/>
        </p:xfrm>
        <a:graphic>
          <a:graphicData uri="http://schemas.openxmlformats.org/drawingml/2006/chart">
            <c:chart xmlns:c="http://schemas.openxmlformats.org/drawingml/2006/chart" xmlns:r="http://schemas.openxmlformats.org/officeDocument/2006/relationships" r:id="rId2"/>
          </a:graphicData>
        </a:graphic>
      </p:graphicFrame>
      <p:sp>
        <p:nvSpPr>
          <p:cNvPr id="52" name="ZoneTexte 51">
            <a:extLst>
              <a:ext uri="{FF2B5EF4-FFF2-40B4-BE49-F238E27FC236}">
                <a16:creationId xmlns:a16="http://schemas.microsoft.com/office/drawing/2014/main" id="{2119147B-DCFD-49AE-CC6F-A2F3541ED919}"/>
              </a:ext>
            </a:extLst>
          </p:cNvPr>
          <p:cNvSpPr txBox="1"/>
          <p:nvPr/>
        </p:nvSpPr>
        <p:spPr>
          <a:xfrm>
            <a:off x="3272795" y="1981547"/>
            <a:ext cx="347599"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a:t>
            </a:r>
          </a:p>
        </p:txBody>
      </p:sp>
      <p:sp>
        <p:nvSpPr>
          <p:cNvPr id="53" name="ZoneTexte 52">
            <a:extLst>
              <a:ext uri="{FF2B5EF4-FFF2-40B4-BE49-F238E27FC236}">
                <a16:creationId xmlns:a16="http://schemas.microsoft.com/office/drawing/2014/main" id="{AD0F6173-7F2E-C0D2-E438-A2383D5CFBA8}"/>
              </a:ext>
            </a:extLst>
          </p:cNvPr>
          <p:cNvSpPr txBox="1"/>
          <p:nvPr/>
        </p:nvSpPr>
        <p:spPr>
          <a:xfrm>
            <a:off x="4516787" y="2202830"/>
            <a:ext cx="347599"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9</a:t>
            </a:r>
          </a:p>
        </p:txBody>
      </p:sp>
      <p:sp>
        <p:nvSpPr>
          <p:cNvPr id="54" name="ZoneTexte 53">
            <a:extLst>
              <a:ext uri="{FF2B5EF4-FFF2-40B4-BE49-F238E27FC236}">
                <a16:creationId xmlns:a16="http://schemas.microsoft.com/office/drawing/2014/main" id="{1E4A0F7A-EA59-F5A2-2D4F-B66DD3132509}"/>
              </a:ext>
            </a:extLst>
          </p:cNvPr>
          <p:cNvSpPr txBox="1"/>
          <p:nvPr/>
        </p:nvSpPr>
        <p:spPr>
          <a:xfrm>
            <a:off x="5177392" y="2458538"/>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13</a:t>
            </a:r>
          </a:p>
        </p:txBody>
      </p:sp>
      <p:sp>
        <p:nvSpPr>
          <p:cNvPr id="55" name="ZoneTexte 54">
            <a:extLst>
              <a:ext uri="{FF2B5EF4-FFF2-40B4-BE49-F238E27FC236}">
                <a16:creationId xmlns:a16="http://schemas.microsoft.com/office/drawing/2014/main" id="{3B2B1CF6-C163-7C02-1657-A217794D4F65}"/>
              </a:ext>
            </a:extLst>
          </p:cNvPr>
          <p:cNvSpPr txBox="1"/>
          <p:nvPr/>
        </p:nvSpPr>
        <p:spPr>
          <a:xfrm>
            <a:off x="6556086" y="2700348"/>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22</a:t>
            </a:r>
          </a:p>
        </p:txBody>
      </p:sp>
      <p:sp>
        <p:nvSpPr>
          <p:cNvPr id="56" name="ZoneTexte 55">
            <a:extLst>
              <a:ext uri="{FF2B5EF4-FFF2-40B4-BE49-F238E27FC236}">
                <a16:creationId xmlns:a16="http://schemas.microsoft.com/office/drawing/2014/main" id="{05A5E83C-E1B4-881B-D573-E7296859C527}"/>
              </a:ext>
            </a:extLst>
          </p:cNvPr>
          <p:cNvSpPr txBox="1"/>
          <p:nvPr/>
        </p:nvSpPr>
        <p:spPr>
          <a:xfrm>
            <a:off x="4690586" y="2902597"/>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10</a:t>
            </a:r>
          </a:p>
        </p:txBody>
      </p:sp>
      <p:sp>
        <p:nvSpPr>
          <p:cNvPr id="57" name="ZoneTexte 56">
            <a:extLst>
              <a:ext uri="{FF2B5EF4-FFF2-40B4-BE49-F238E27FC236}">
                <a16:creationId xmlns:a16="http://schemas.microsoft.com/office/drawing/2014/main" id="{D3681455-7E16-5A23-7807-214FA50C660B}"/>
              </a:ext>
            </a:extLst>
          </p:cNvPr>
          <p:cNvSpPr txBox="1"/>
          <p:nvPr/>
        </p:nvSpPr>
        <p:spPr>
          <a:xfrm>
            <a:off x="4977971" y="3164664"/>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12</a:t>
            </a:r>
          </a:p>
        </p:txBody>
      </p:sp>
      <p:sp>
        <p:nvSpPr>
          <p:cNvPr id="58" name="ZoneTexte 57">
            <a:extLst>
              <a:ext uri="{FF2B5EF4-FFF2-40B4-BE49-F238E27FC236}">
                <a16:creationId xmlns:a16="http://schemas.microsoft.com/office/drawing/2014/main" id="{BE7C7803-A16B-677F-2CB4-744BBE5F80A0}"/>
              </a:ext>
            </a:extLst>
          </p:cNvPr>
          <p:cNvSpPr txBox="1"/>
          <p:nvPr/>
        </p:nvSpPr>
        <p:spPr>
          <a:xfrm>
            <a:off x="5289563" y="3400381"/>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14</a:t>
            </a:r>
          </a:p>
        </p:txBody>
      </p:sp>
      <p:sp>
        <p:nvSpPr>
          <p:cNvPr id="59" name="ZoneTexte 58">
            <a:extLst>
              <a:ext uri="{FF2B5EF4-FFF2-40B4-BE49-F238E27FC236}">
                <a16:creationId xmlns:a16="http://schemas.microsoft.com/office/drawing/2014/main" id="{5FCDE793-C37D-771E-B1BC-E2BDEA3AA7DB}"/>
              </a:ext>
            </a:extLst>
          </p:cNvPr>
          <p:cNvSpPr txBox="1"/>
          <p:nvPr/>
        </p:nvSpPr>
        <p:spPr>
          <a:xfrm>
            <a:off x="5410135" y="3882918"/>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15</a:t>
            </a:r>
          </a:p>
        </p:txBody>
      </p:sp>
      <p:sp>
        <p:nvSpPr>
          <p:cNvPr id="60" name="ZoneTexte 59">
            <a:extLst>
              <a:ext uri="{FF2B5EF4-FFF2-40B4-BE49-F238E27FC236}">
                <a16:creationId xmlns:a16="http://schemas.microsoft.com/office/drawing/2014/main" id="{34491470-5584-8048-E890-3622540B7D13}"/>
              </a:ext>
            </a:extLst>
          </p:cNvPr>
          <p:cNvSpPr txBox="1"/>
          <p:nvPr/>
        </p:nvSpPr>
        <p:spPr>
          <a:xfrm>
            <a:off x="5410135" y="4606704"/>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15</a:t>
            </a:r>
          </a:p>
        </p:txBody>
      </p:sp>
      <p:sp>
        <p:nvSpPr>
          <p:cNvPr id="61" name="ZoneTexte 60">
            <a:extLst>
              <a:ext uri="{FF2B5EF4-FFF2-40B4-BE49-F238E27FC236}">
                <a16:creationId xmlns:a16="http://schemas.microsoft.com/office/drawing/2014/main" id="{92BD34FF-AB88-5E11-EB4E-9262D7F49300}"/>
              </a:ext>
            </a:extLst>
          </p:cNvPr>
          <p:cNvSpPr txBox="1"/>
          <p:nvPr/>
        </p:nvSpPr>
        <p:spPr>
          <a:xfrm>
            <a:off x="4803411" y="4377708"/>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11</a:t>
            </a:r>
          </a:p>
        </p:txBody>
      </p:sp>
      <p:sp>
        <p:nvSpPr>
          <p:cNvPr id="62" name="ZoneTexte 61">
            <a:extLst>
              <a:ext uri="{FF2B5EF4-FFF2-40B4-BE49-F238E27FC236}">
                <a16:creationId xmlns:a16="http://schemas.microsoft.com/office/drawing/2014/main" id="{88F202C8-1CDA-90AF-5CDB-4883072DF834}"/>
              </a:ext>
            </a:extLst>
          </p:cNvPr>
          <p:cNvSpPr txBox="1"/>
          <p:nvPr/>
        </p:nvSpPr>
        <p:spPr>
          <a:xfrm>
            <a:off x="3696531" y="4152043"/>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4</a:t>
            </a:r>
          </a:p>
        </p:txBody>
      </p:sp>
      <p:sp>
        <p:nvSpPr>
          <p:cNvPr id="63" name="ZoneTexte 62">
            <a:extLst>
              <a:ext uri="{FF2B5EF4-FFF2-40B4-BE49-F238E27FC236}">
                <a16:creationId xmlns:a16="http://schemas.microsoft.com/office/drawing/2014/main" id="{4B0CA3D7-2273-1C89-966D-2C53A1FAD5A4}"/>
              </a:ext>
            </a:extLst>
          </p:cNvPr>
          <p:cNvSpPr txBox="1"/>
          <p:nvPr/>
        </p:nvSpPr>
        <p:spPr>
          <a:xfrm>
            <a:off x="3825634" y="3671350"/>
            <a:ext cx="458523" cy="306109"/>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5</a:t>
            </a:r>
          </a:p>
        </p:txBody>
      </p:sp>
    </p:spTree>
    <p:extLst>
      <p:ext uri="{BB962C8B-B14F-4D97-AF65-F5344CB8AC3E}">
        <p14:creationId xmlns:p14="http://schemas.microsoft.com/office/powerpoint/2010/main" val="716172611"/>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Espace réservé du texte 25">
            <a:extLst>
              <a:ext uri="{FF2B5EF4-FFF2-40B4-BE49-F238E27FC236}">
                <a16:creationId xmlns:a16="http://schemas.microsoft.com/office/drawing/2014/main" id="{286A38B2-87DE-A5C9-7F4B-5AD499342621}"/>
              </a:ext>
            </a:extLst>
          </p:cNvPr>
          <p:cNvSpPr>
            <a:spLocks noGrp="1"/>
          </p:cNvSpPr>
          <p:nvPr>
            <p:ph type="body" sz="quarter" idx="19"/>
          </p:nvPr>
        </p:nvSpPr>
        <p:spPr/>
        <p:txBody>
          <a:bodyPr/>
          <a:lstStyle/>
          <a:p>
            <a:r>
              <a:rPr lang="fr-FR" dirty="0"/>
              <a:t> UT </a:t>
            </a:r>
            <a:r>
              <a:rPr lang="fr-FR" dirty="0" err="1"/>
              <a:t>Health</a:t>
            </a:r>
            <a:r>
              <a:rPr lang="fr-FR" dirty="0"/>
              <a:t> San Antonio; </a:t>
            </a:r>
            <a:r>
              <a:rPr lang="fr-FR" dirty="0" err="1"/>
              <a:t>Department</a:t>
            </a:r>
            <a:r>
              <a:rPr lang="fr-FR" dirty="0"/>
              <a:t> of </a:t>
            </a:r>
            <a:r>
              <a:rPr lang="fr-FR" dirty="0" err="1"/>
              <a:t>pathology</a:t>
            </a:r>
            <a:r>
              <a:rPr lang="fr-FR" dirty="0"/>
              <a:t> and </a:t>
            </a:r>
            <a:r>
              <a:rPr lang="fr-FR" dirty="0" err="1"/>
              <a:t>laboratory</a:t>
            </a:r>
            <a:r>
              <a:rPr lang="fr-FR" dirty="0"/>
              <a:t> </a:t>
            </a:r>
            <a:r>
              <a:rPr lang="fr-FR" dirty="0" err="1"/>
              <a:t>medecine</a:t>
            </a:r>
            <a:r>
              <a:rPr lang="fr-FR" dirty="0"/>
              <a:t> – Fungus </a:t>
            </a:r>
            <a:r>
              <a:rPr lang="fr-FR" dirty="0" err="1"/>
              <a:t>Testing</a:t>
            </a:r>
            <a:r>
              <a:rPr lang="fr-FR" dirty="0"/>
              <a:t> </a:t>
            </a:r>
            <a:r>
              <a:rPr lang="fr-FR" dirty="0" err="1"/>
              <a:t>Laboratory</a:t>
            </a:r>
            <a:endParaRPr lang="fr-FR" dirty="0"/>
          </a:p>
        </p:txBody>
      </p:sp>
      <p:sp>
        <p:nvSpPr>
          <p:cNvPr id="17" name="Titre 16">
            <a:extLst>
              <a:ext uri="{FF2B5EF4-FFF2-40B4-BE49-F238E27FC236}">
                <a16:creationId xmlns:a16="http://schemas.microsoft.com/office/drawing/2014/main" id="{400EC42E-DB75-A012-F6B4-23042A2837C8}"/>
              </a:ext>
            </a:extLst>
          </p:cNvPr>
          <p:cNvSpPr>
            <a:spLocks noGrp="1"/>
          </p:cNvSpPr>
          <p:nvPr>
            <p:ph type="title"/>
          </p:nvPr>
        </p:nvSpPr>
        <p:spPr>
          <a:xfrm>
            <a:off x="960194" y="7750"/>
            <a:ext cx="11104990" cy="719166"/>
          </a:xfrm>
        </p:spPr>
        <p:txBody>
          <a:bodyPr/>
          <a:lstStyle/>
          <a:p>
            <a:r>
              <a:rPr lang="en-GB"/>
              <a:t>Isolate AFST results</a:t>
            </a:r>
            <a:endParaRPr lang="fr-FR"/>
          </a:p>
        </p:txBody>
      </p:sp>
      <p:sp>
        <p:nvSpPr>
          <p:cNvPr id="25" name="Espace réservé du texte 24">
            <a:extLst>
              <a:ext uri="{FF2B5EF4-FFF2-40B4-BE49-F238E27FC236}">
                <a16:creationId xmlns:a16="http://schemas.microsoft.com/office/drawing/2014/main" id="{74170975-BB54-456E-6EF7-AF13D295E369}"/>
              </a:ext>
            </a:extLst>
          </p:cNvPr>
          <p:cNvSpPr>
            <a:spLocks noGrp="1"/>
          </p:cNvSpPr>
          <p:nvPr>
            <p:ph type="body" sz="quarter" idx="18"/>
          </p:nvPr>
        </p:nvSpPr>
        <p:spPr/>
        <p:txBody>
          <a:bodyPr/>
          <a:lstStyle/>
          <a:p>
            <a:r>
              <a:rPr lang="fr-FR"/>
              <a:t> </a:t>
            </a:r>
          </a:p>
        </p:txBody>
      </p:sp>
      <p:pic>
        <p:nvPicPr>
          <p:cNvPr id="7" name="Image 6" descr="Une image contenant capture d’écran, texte&#10;&#10;Description générée automatiquement">
            <a:extLst>
              <a:ext uri="{FF2B5EF4-FFF2-40B4-BE49-F238E27FC236}">
                <a16:creationId xmlns:a16="http://schemas.microsoft.com/office/drawing/2014/main" id="{16D155E1-D3CB-0CB0-8BD5-BC5C06BF6FEC}"/>
              </a:ext>
            </a:extLst>
          </p:cNvPr>
          <p:cNvPicPr>
            <a:picLocks noChangeAspect="1"/>
          </p:cNvPicPr>
          <p:nvPr/>
        </p:nvPicPr>
        <p:blipFill rotWithShape="1">
          <a:blip r:embed="rId2">
            <a:extLst>
              <a:ext uri="{28A0092B-C50C-407E-A947-70E740481C1C}">
                <a14:useLocalDpi xmlns:a14="http://schemas.microsoft.com/office/drawing/2010/main" val="0"/>
              </a:ext>
            </a:extLst>
          </a:blip>
          <a:srcRect l="7605" t="26513" r="61599" b="21365"/>
          <a:stretch/>
        </p:blipFill>
        <p:spPr>
          <a:xfrm>
            <a:off x="1938111" y="1826949"/>
            <a:ext cx="3352800" cy="3202144"/>
          </a:xfrm>
          <a:prstGeom prst="rect">
            <a:avLst/>
          </a:prstGeom>
        </p:spPr>
      </p:pic>
      <p:pic>
        <p:nvPicPr>
          <p:cNvPr id="8" name="Image 7" descr="Une image contenant capture d’écran, texte&#10;&#10;Description générée automatiquement">
            <a:extLst>
              <a:ext uri="{FF2B5EF4-FFF2-40B4-BE49-F238E27FC236}">
                <a16:creationId xmlns:a16="http://schemas.microsoft.com/office/drawing/2014/main" id="{A98B57F4-CA61-8D9C-7D24-28496B8F01DA}"/>
              </a:ext>
            </a:extLst>
          </p:cNvPr>
          <p:cNvPicPr>
            <a:picLocks noChangeAspect="1"/>
          </p:cNvPicPr>
          <p:nvPr/>
        </p:nvPicPr>
        <p:blipFill rotWithShape="1">
          <a:blip r:embed="rId2">
            <a:extLst>
              <a:ext uri="{28A0092B-C50C-407E-A947-70E740481C1C}">
                <a14:useLocalDpi xmlns:a14="http://schemas.microsoft.com/office/drawing/2010/main" val="0"/>
              </a:ext>
            </a:extLst>
          </a:blip>
          <a:srcRect l="53065" t="34701" r="10385" b="23443"/>
          <a:stretch/>
        </p:blipFill>
        <p:spPr>
          <a:xfrm>
            <a:off x="6581448" y="1867478"/>
            <a:ext cx="4955158" cy="3202144"/>
          </a:xfrm>
          <a:prstGeom prst="rect">
            <a:avLst/>
          </a:prstGeom>
        </p:spPr>
      </p:pic>
      <p:sp>
        <p:nvSpPr>
          <p:cNvPr id="29" name="Espace réservé du contenu 16">
            <a:extLst>
              <a:ext uri="{FF2B5EF4-FFF2-40B4-BE49-F238E27FC236}">
                <a16:creationId xmlns:a16="http://schemas.microsoft.com/office/drawing/2014/main" id="{A832B93C-DF29-530D-B52B-A294D21FCED9}"/>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
        <p:nvSpPr>
          <p:cNvPr id="2" name="Rectangle à coins arrondis 17">
            <a:extLst>
              <a:ext uri="{FF2B5EF4-FFF2-40B4-BE49-F238E27FC236}">
                <a16:creationId xmlns:a16="http://schemas.microsoft.com/office/drawing/2014/main" id="{E9E11893-D3E4-5DC4-B5E7-589046424028}"/>
              </a:ext>
            </a:extLst>
          </p:cNvPr>
          <p:cNvSpPr/>
          <p:nvPr/>
        </p:nvSpPr>
        <p:spPr>
          <a:xfrm>
            <a:off x="1485900" y="1415750"/>
            <a:ext cx="4251089" cy="398918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 name="ZoneTexte 2">
            <a:extLst>
              <a:ext uri="{FF2B5EF4-FFF2-40B4-BE49-F238E27FC236}">
                <a16:creationId xmlns:a16="http://schemas.microsoft.com/office/drawing/2014/main" id="{BD44C57D-DCD4-D9F1-C6D6-5822E0142947}"/>
              </a:ext>
            </a:extLst>
          </p:cNvPr>
          <p:cNvSpPr txBox="1"/>
          <p:nvPr/>
        </p:nvSpPr>
        <p:spPr>
          <a:xfrm>
            <a:off x="1576954" y="1244771"/>
            <a:ext cx="2528321" cy="344582"/>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Fusarium </a:t>
            </a:r>
            <a:r>
              <a:rPr kumimoji="0" lang="en-GB" sz="16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solani</a:t>
            </a:r>
            <a:r>
              <a:rPr kumimoji="0" lang="en-GB" sz="16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 culture</a:t>
            </a:r>
          </a:p>
        </p:txBody>
      </p:sp>
      <p:sp>
        <p:nvSpPr>
          <p:cNvPr id="4" name="Rectangle à coins arrondis 17">
            <a:extLst>
              <a:ext uri="{FF2B5EF4-FFF2-40B4-BE49-F238E27FC236}">
                <a16:creationId xmlns:a16="http://schemas.microsoft.com/office/drawing/2014/main" id="{E9AF0DC6-3327-2759-F261-6FD1DB12F1B9}"/>
              </a:ext>
            </a:extLst>
          </p:cNvPr>
          <p:cNvSpPr/>
          <p:nvPr/>
        </p:nvSpPr>
        <p:spPr>
          <a:xfrm>
            <a:off x="6383509" y="1415750"/>
            <a:ext cx="5351037" cy="398918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ZoneTexte 4">
            <a:extLst>
              <a:ext uri="{FF2B5EF4-FFF2-40B4-BE49-F238E27FC236}">
                <a16:creationId xmlns:a16="http://schemas.microsoft.com/office/drawing/2014/main" id="{C35CBDFB-BAA9-460E-D95A-811942951CBE}"/>
              </a:ext>
            </a:extLst>
          </p:cNvPr>
          <p:cNvSpPr txBox="1"/>
          <p:nvPr/>
        </p:nvSpPr>
        <p:spPr>
          <a:xfrm>
            <a:off x="6474563" y="1244771"/>
            <a:ext cx="2726587" cy="336631"/>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Broth microdilution plate</a:t>
            </a:r>
          </a:p>
        </p:txBody>
      </p:sp>
    </p:spTree>
    <p:extLst>
      <p:ext uri="{BB962C8B-B14F-4D97-AF65-F5344CB8AC3E}">
        <p14:creationId xmlns:p14="http://schemas.microsoft.com/office/powerpoint/2010/main" val="355400913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A50E6A8-0362-24C8-D6F7-035F0D180F3D}"/>
              </a:ext>
            </a:extLst>
          </p:cNvPr>
          <p:cNvSpPr>
            <a:spLocks noGrp="1"/>
          </p:cNvSpPr>
          <p:nvPr>
            <p:ph type="body" sz="quarter" idx="15"/>
          </p:nvPr>
        </p:nvSpPr>
        <p:spPr>
          <a:xfrm>
            <a:off x="1163637" y="1093221"/>
            <a:ext cx="10070420" cy="4671558"/>
          </a:xfrm>
        </p:spPr>
        <p:txBody>
          <a:bodyPr/>
          <a:lstStyle/>
          <a:p>
            <a:pPr marL="363538" indent="-363538">
              <a:spcAft>
                <a:spcPts val="600"/>
              </a:spcAft>
            </a:pPr>
            <a:r>
              <a:rPr lang="en-GB" b="1" dirty="0"/>
              <a:t>Cross Border situation, infections occurred in Mexico, so supporting our Mexican colleagues</a:t>
            </a:r>
          </a:p>
          <a:p>
            <a:pPr lvl="1" indent="-176213">
              <a:spcBef>
                <a:spcPts val="0"/>
              </a:spcBef>
              <a:spcAft>
                <a:spcPts val="1200"/>
              </a:spcAft>
            </a:pPr>
            <a:r>
              <a:rPr lang="en-GB" sz="1800" dirty="0"/>
              <a:t>Linked to previous Durango outbreak??</a:t>
            </a:r>
            <a:endParaRPr lang="fr-FR" sz="1800" dirty="0"/>
          </a:p>
          <a:p>
            <a:pPr marL="363538" indent="-363538">
              <a:spcBef>
                <a:spcPts val="1200"/>
              </a:spcBef>
              <a:spcAft>
                <a:spcPts val="600"/>
              </a:spcAft>
            </a:pPr>
            <a:r>
              <a:rPr lang="en-GB" b="1" dirty="0"/>
              <a:t>Medical tourism (especially cosmetic) very common</a:t>
            </a:r>
          </a:p>
          <a:p>
            <a:pPr lvl="1" indent="-176213">
              <a:spcBef>
                <a:spcPts val="0"/>
              </a:spcBef>
              <a:spcAft>
                <a:spcPts val="1200"/>
              </a:spcAft>
            </a:pPr>
            <a:r>
              <a:rPr lang="en-GB" sz="1800" dirty="0"/>
              <a:t>Agents act a recruiters in the US for patients</a:t>
            </a:r>
            <a:endParaRPr lang="fr-FR" sz="1800" dirty="0"/>
          </a:p>
          <a:p>
            <a:pPr marL="363538" indent="-363538">
              <a:spcBef>
                <a:spcPts val="1200"/>
              </a:spcBef>
              <a:spcAft>
                <a:spcPts val="600"/>
              </a:spcAft>
            </a:pPr>
            <a:r>
              <a:rPr lang="en-GB" b="1" dirty="0"/>
              <a:t>Medicines used in epidural </a:t>
            </a:r>
            <a:r>
              <a:rPr lang="en-GB" b="1" dirty="0" err="1"/>
              <a:t>anesthesia</a:t>
            </a:r>
            <a:endParaRPr lang="en-GB" b="1" dirty="0"/>
          </a:p>
          <a:p>
            <a:pPr lvl="1" indent="-176213">
              <a:spcBef>
                <a:spcPts val="0"/>
              </a:spcBef>
              <a:spcAft>
                <a:spcPts val="1200"/>
              </a:spcAft>
            </a:pPr>
            <a:r>
              <a:rPr lang="en-GB" sz="1800" dirty="0" err="1"/>
              <a:t>Anesthetic</a:t>
            </a:r>
            <a:r>
              <a:rPr lang="en-GB" sz="1800" dirty="0"/>
              <a:t> unlikely as widely distributed and no other cases </a:t>
            </a:r>
          </a:p>
          <a:p>
            <a:pPr lvl="1" indent="-176213">
              <a:spcBef>
                <a:spcPts val="0"/>
              </a:spcBef>
              <a:spcAft>
                <a:spcPts val="1200"/>
              </a:spcAft>
            </a:pPr>
            <a:r>
              <a:rPr lang="en-GB" sz="1800" dirty="0"/>
              <a:t>Morphine added, shortage currently and maybe black market</a:t>
            </a:r>
            <a:endParaRPr lang="fr-FR" sz="1800" dirty="0"/>
          </a:p>
          <a:p>
            <a:pPr marL="363538" indent="-363538">
              <a:spcBef>
                <a:spcPts val="1200"/>
              </a:spcBef>
            </a:pPr>
            <a:r>
              <a:rPr lang="en-GB" b="1" dirty="0"/>
              <a:t>Poor infection control practices</a:t>
            </a:r>
          </a:p>
          <a:p>
            <a:pPr lvl="1" indent="-176213">
              <a:spcBef>
                <a:spcPts val="0"/>
              </a:spcBef>
              <a:spcAft>
                <a:spcPts val="1200"/>
              </a:spcAft>
            </a:pPr>
            <a:r>
              <a:rPr lang="en-GB" sz="1800" dirty="0" err="1"/>
              <a:t>Anesthesiologists</a:t>
            </a:r>
            <a:r>
              <a:rPr lang="en-GB" sz="1800" dirty="0"/>
              <a:t> bring their own meds and prepare</a:t>
            </a:r>
            <a:endParaRPr lang="fr-FR" sz="1800" dirty="0"/>
          </a:p>
          <a:p>
            <a:endParaRPr lang="fr-FR" dirty="0"/>
          </a:p>
        </p:txBody>
      </p:sp>
      <p:sp>
        <p:nvSpPr>
          <p:cNvPr id="4" name="Titre 3">
            <a:extLst>
              <a:ext uri="{FF2B5EF4-FFF2-40B4-BE49-F238E27FC236}">
                <a16:creationId xmlns:a16="http://schemas.microsoft.com/office/drawing/2014/main" id="{A6635DFA-22A9-D93B-7A41-E80A343AD7D0}"/>
              </a:ext>
            </a:extLst>
          </p:cNvPr>
          <p:cNvSpPr>
            <a:spLocks noGrp="1"/>
          </p:cNvSpPr>
          <p:nvPr>
            <p:ph type="title"/>
          </p:nvPr>
        </p:nvSpPr>
        <p:spPr>
          <a:xfrm>
            <a:off x="960194" y="7750"/>
            <a:ext cx="11104990" cy="719166"/>
          </a:xfrm>
        </p:spPr>
        <p:txBody>
          <a:bodyPr/>
          <a:lstStyle/>
          <a:p>
            <a:r>
              <a:rPr lang="en-GB"/>
              <a:t>Finding the Source?</a:t>
            </a:r>
            <a:endParaRPr lang="fr-FR"/>
          </a:p>
        </p:txBody>
      </p:sp>
      <p:sp>
        <p:nvSpPr>
          <p:cNvPr id="12" name="Espace réservé du contenu 16">
            <a:extLst>
              <a:ext uri="{FF2B5EF4-FFF2-40B4-BE49-F238E27FC236}">
                <a16:creationId xmlns:a16="http://schemas.microsoft.com/office/drawing/2014/main" id="{E7F15362-8722-7EEB-5C77-68F42C625DD6}"/>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413351869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67E124E-8AE6-C948-C199-62FA7F2620AD}"/>
              </a:ext>
            </a:extLst>
          </p:cNvPr>
          <p:cNvSpPr>
            <a:spLocks noGrp="1"/>
          </p:cNvSpPr>
          <p:nvPr>
            <p:ph type="body" sz="quarter" idx="15"/>
          </p:nvPr>
        </p:nvSpPr>
        <p:spPr>
          <a:xfrm>
            <a:off x="1206937" y="1248228"/>
            <a:ext cx="10858246" cy="4777161"/>
          </a:xfrm>
        </p:spPr>
        <p:txBody>
          <a:bodyPr/>
          <a:lstStyle/>
          <a:p>
            <a:pPr marL="363538" indent="-363538">
              <a:lnSpc>
                <a:spcPct val="107000"/>
              </a:lnSpc>
              <a:spcAft>
                <a:spcPts val="800"/>
              </a:spcAft>
            </a:pPr>
            <a:r>
              <a:rPr lang="en-GB" kern="100" dirty="0">
                <a:effectLst/>
                <a:ea typeface="Aptos" panose="020B0004020202020204" pitchFamily="34" charset="0"/>
              </a:rPr>
              <a:t>Collaboration between clinicians and local/state public health is critical to identify and respond to outbreaks</a:t>
            </a:r>
            <a:endParaRPr lang="fr-FR" kern="100" dirty="0">
              <a:effectLst/>
              <a:ea typeface="Aptos" panose="020B0004020202020204" pitchFamily="34" charset="0"/>
            </a:endParaRPr>
          </a:p>
          <a:p>
            <a:pPr marL="363538" indent="-363538">
              <a:lnSpc>
                <a:spcPct val="107000"/>
              </a:lnSpc>
              <a:spcBef>
                <a:spcPts val="1800"/>
              </a:spcBef>
              <a:spcAft>
                <a:spcPts val="800"/>
              </a:spcAft>
            </a:pPr>
            <a:r>
              <a:rPr lang="en-GB" kern="100" dirty="0">
                <a:effectLst/>
                <a:ea typeface="Aptos" panose="020B0004020202020204" pitchFamily="34" charset="0"/>
              </a:rPr>
              <a:t>Public health messaging can reach exposed patients to get evaluated</a:t>
            </a:r>
            <a:endParaRPr lang="fr-FR" kern="100" dirty="0">
              <a:effectLst/>
              <a:ea typeface="Aptos" panose="020B0004020202020204" pitchFamily="34" charset="0"/>
            </a:endParaRPr>
          </a:p>
          <a:p>
            <a:pPr marL="363538" indent="-363538">
              <a:lnSpc>
                <a:spcPct val="107000"/>
              </a:lnSpc>
              <a:spcBef>
                <a:spcPts val="1800"/>
              </a:spcBef>
              <a:spcAft>
                <a:spcPts val="800"/>
              </a:spcAft>
            </a:pPr>
            <a:r>
              <a:rPr lang="en-GB" kern="100" dirty="0">
                <a:effectLst/>
                <a:ea typeface="Aptos" panose="020B0004020202020204" pitchFamily="34" charset="0"/>
              </a:rPr>
              <a:t>Access to DNA based fungal diagnostics (e.g., pan-fungal PCR, metagenomics) can facilitate identification of causative organisms</a:t>
            </a:r>
            <a:endParaRPr lang="fr-FR" kern="100" dirty="0">
              <a:effectLst/>
              <a:ea typeface="Aptos" panose="020B0004020202020204" pitchFamily="34" charset="0"/>
            </a:endParaRPr>
          </a:p>
          <a:p>
            <a:pPr marL="363538" indent="-363538">
              <a:lnSpc>
                <a:spcPct val="107000"/>
              </a:lnSpc>
              <a:spcBef>
                <a:spcPts val="1800"/>
              </a:spcBef>
              <a:spcAft>
                <a:spcPts val="800"/>
              </a:spcAft>
            </a:pPr>
            <a:r>
              <a:rPr lang="en-GB" kern="100" dirty="0">
                <a:effectLst/>
                <a:ea typeface="Aptos" panose="020B0004020202020204" pitchFamily="34" charset="0"/>
              </a:rPr>
              <a:t>Compassionate use of novel antifungals like </a:t>
            </a:r>
            <a:r>
              <a:rPr lang="en-GB" kern="100" dirty="0" err="1">
                <a:effectLst/>
                <a:ea typeface="Aptos" panose="020B0004020202020204" pitchFamily="34" charset="0"/>
              </a:rPr>
              <a:t>fosmanogepix</a:t>
            </a:r>
            <a:r>
              <a:rPr lang="en-GB" kern="100" dirty="0">
                <a:effectLst/>
                <a:ea typeface="Aptos" panose="020B0004020202020204" pitchFamily="34" charset="0"/>
              </a:rPr>
              <a:t> can save lives</a:t>
            </a:r>
            <a:endParaRPr lang="fr-FR" kern="100" dirty="0">
              <a:effectLst/>
              <a:ea typeface="Aptos" panose="020B0004020202020204" pitchFamily="34" charset="0"/>
            </a:endParaRPr>
          </a:p>
          <a:p>
            <a:pPr marL="363538" indent="-363538">
              <a:lnSpc>
                <a:spcPct val="107000"/>
              </a:lnSpc>
              <a:spcBef>
                <a:spcPts val="1800"/>
              </a:spcBef>
            </a:pPr>
            <a:r>
              <a:rPr lang="en-GB" kern="100" dirty="0">
                <a:effectLst/>
                <a:ea typeface="Aptos" panose="020B0004020202020204" pitchFamily="34" charset="0"/>
              </a:rPr>
              <a:t>#Thinkfungus in meningitis without clear </a:t>
            </a:r>
            <a:r>
              <a:rPr lang="en-GB" kern="100" dirty="0" err="1">
                <a:effectLst/>
                <a:ea typeface="Aptos" panose="020B0004020202020204" pitchFamily="34" charset="0"/>
              </a:rPr>
              <a:t>etiology</a:t>
            </a:r>
            <a:endParaRPr lang="en-GB" kern="100" dirty="0">
              <a:effectLst/>
              <a:ea typeface="Aptos" panose="020B0004020202020204" pitchFamily="34" charset="0"/>
            </a:endParaRPr>
          </a:p>
          <a:p>
            <a:pPr marL="711200" lvl="1" indent="-414338">
              <a:lnSpc>
                <a:spcPct val="107000"/>
              </a:lnSpc>
              <a:spcAft>
                <a:spcPts val="800"/>
              </a:spcAft>
            </a:pPr>
            <a:r>
              <a:rPr lang="en-GB" sz="1800" kern="100" dirty="0">
                <a:effectLst/>
                <a:ea typeface="Aptos" panose="020B0004020202020204" pitchFamily="34" charset="0"/>
              </a:rPr>
              <a:t>Medical tourism can be another clue!</a:t>
            </a:r>
            <a:endParaRPr lang="fr-FR" sz="1800" kern="100" dirty="0">
              <a:effectLst/>
              <a:ea typeface="Aptos" panose="020B0004020202020204" pitchFamily="34" charset="0"/>
            </a:endParaRPr>
          </a:p>
          <a:p>
            <a:endParaRPr lang="fr-FR" dirty="0"/>
          </a:p>
        </p:txBody>
      </p:sp>
      <p:sp>
        <p:nvSpPr>
          <p:cNvPr id="3" name="Espace réservé du texte 2">
            <a:extLst>
              <a:ext uri="{FF2B5EF4-FFF2-40B4-BE49-F238E27FC236}">
                <a16:creationId xmlns:a16="http://schemas.microsoft.com/office/drawing/2014/main" id="{02862A89-7F11-71FD-926E-3CAAA4D2DD68}"/>
              </a:ext>
            </a:extLst>
          </p:cNvPr>
          <p:cNvSpPr>
            <a:spLocks noGrp="1"/>
          </p:cNvSpPr>
          <p:nvPr>
            <p:ph type="body" sz="quarter" idx="19"/>
          </p:nvPr>
        </p:nvSpPr>
        <p:spPr/>
        <p:txBody>
          <a:bodyPr/>
          <a:lstStyle/>
          <a:p>
            <a:r>
              <a:rPr lang="fr-FR"/>
              <a:t> </a:t>
            </a:r>
          </a:p>
        </p:txBody>
      </p:sp>
      <p:sp>
        <p:nvSpPr>
          <p:cNvPr id="4" name="Titre 3">
            <a:extLst>
              <a:ext uri="{FF2B5EF4-FFF2-40B4-BE49-F238E27FC236}">
                <a16:creationId xmlns:a16="http://schemas.microsoft.com/office/drawing/2014/main" id="{7535E94E-5DAF-91F8-CFF3-64E39D4F32BC}"/>
              </a:ext>
            </a:extLst>
          </p:cNvPr>
          <p:cNvSpPr>
            <a:spLocks noGrp="1"/>
          </p:cNvSpPr>
          <p:nvPr>
            <p:ph type="title"/>
          </p:nvPr>
        </p:nvSpPr>
        <p:spPr/>
        <p:txBody>
          <a:bodyPr/>
          <a:lstStyle/>
          <a:p>
            <a:pPr>
              <a:lnSpc>
                <a:spcPct val="107000"/>
              </a:lnSpc>
              <a:spcAft>
                <a:spcPts val="800"/>
              </a:spcAft>
            </a:pPr>
            <a:r>
              <a:rPr lang="en-GB" sz="2400" kern="100">
                <a:effectLst/>
                <a:latin typeface="Arial" panose="020B0604020202020204" pitchFamily="34" charset="0"/>
                <a:ea typeface="Aptos" panose="020B0004020202020204" pitchFamily="34" charset="0"/>
                <a:cs typeface="Times New Roman" panose="02020603050405020304" pitchFamily="18" charset="0"/>
              </a:rPr>
              <a:t>Key takeaways</a:t>
            </a:r>
            <a:endParaRPr lang="fr-FR" sz="2400" kern="100">
              <a:effectLst/>
              <a:latin typeface="Aptos" panose="020B0004020202020204" pitchFamily="34" charset="0"/>
              <a:ea typeface="Aptos" panose="020B0004020202020204" pitchFamily="34" charset="0"/>
              <a:cs typeface="Times New Roman" panose="02020603050405020304" pitchFamily="18" charset="0"/>
            </a:endParaRPr>
          </a:p>
        </p:txBody>
      </p:sp>
      <p:sp>
        <p:nvSpPr>
          <p:cNvPr id="9" name="Espace réservé du contenu 16">
            <a:extLst>
              <a:ext uri="{FF2B5EF4-FFF2-40B4-BE49-F238E27FC236}">
                <a16:creationId xmlns:a16="http://schemas.microsoft.com/office/drawing/2014/main" id="{28DFA8E0-2798-4A24-FEAB-E11BFCCBE9B0}"/>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Tom CHILLER et al., ECCMID</a:t>
            </a:r>
            <a:r>
              <a:rPr kumimoji="0" lang="fr-FR" sz="1200" b="0" i="1" u="none" strike="noStrike" kern="1200" cap="none" spc="0" normalizeH="0" baseline="30000" noProof="0" dirty="0">
                <a:ln>
                  <a:noFill/>
                </a:ln>
                <a:solidFill>
                  <a:srgbClr val="FFFFFF"/>
                </a:solidFill>
                <a:effectLst/>
                <a:uLnTx/>
                <a:uFillTx/>
                <a:latin typeface="Arial Narrow" panose="020B0606020202030204" pitchFamily="34" charset="0"/>
                <a:ea typeface="+mn-ea"/>
                <a:cs typeface="+mn-cs"/>
              </a:rPr>
              <a:t>®</a:t>
            </a:r>
            <a:r>
              <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mn-cs"/>
              </a:rPr>
              <a:t> 2024, Session#SY176</a:t>
            </a:r>
          </a:p>
        </p:txBody>
      </p:sp>
    </p:spTree>
    <p:extLst>
      <p:ext uri="{BB962C8B-B14F-4D97-AF65-F5344CB8AC3E}">
        <p14:creationId xmlns:p14="http://schemas.microsoft.com/office/powerpoint/2010/main" val="256970364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F22E05C-49A3-759B-580F-CD3DA10F8CEA}"/>
              </a:ext>
            </a:extLst>
          </p:cNvPr>
          <p:cNvSpPr>
            <a:spLocks noGrp="1"/>
          </p:cNvSpPr>
          <p:nvPr>
            <p:ph type="title"/>
          </p:nvPr>
        </p:nvSpPr>
        <p:spPr/>
        <p:txBody>
          <a:bodyPr/>
          <a:lstStyle/>
          <a:p>
            <a:r>
              <a:rPr lang="en-US" dirty="0"/>
              <a:t>Re-assessment of Combination Antifungal Therapy: Misuse vs Rational Indication</a:t>
            </a:r>
            <a:endParaRPr lang="fr-FR" dirty="0"/>
          </a:p>
        </p:txBody>
      </p:sp>
      <p:sp>
        <p:nvSpPr>
          <p:cNvPr id="3" name="Espace réservé du contenu 2">
            <a:extLst>
              <a:ext uri="{FF2B5EF4-FFF2-40B4-BE49-F238E27FC236}">
                <a16:creationId xmlns:a16="http://schemas.microsoft.com/office/drawing/2014/main" id="{8281CF1D-6257-7DBD-644F-AD2F0C812FDA}"/>
              </a:ext>
            </a:extLst>
          </p:cNvPr>
          <p:cNvSpPr>
            <a:spLocks noGrp="1"/>
          </p:cNvSpPr>
          <p:nvPr>
            <p:ph sz="quarter" idx="10"/>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sp>
        <p:nvSpPr>
          <p:cNvPr id="6" name="Espace réservé du contenu 5">
            <a:extLst>
              <a:ext uri="{FF2B5EF4-FFF2-40B4-BE49-F238E27FC236}">
                <a16:creationId xmlns:a16="http://schemas.microsoft.com/office/drawing/2014/main" id="{576A22CF-5AA8-3E12-A5AF-5F5310323749}"/>
              </a:ext>
            </a:extLst>
          </p:cNvPr>
          <p:cNvSpPr>
            <a:spLocks noGrp="1"/>
          </p:cNvSpPr>
          <p:nvPr>
            <p:ph sz="quarter" idx="11"/>
          </p:nvPr>
        </p:nvSpPr>
        <p:spPr/>
        <p:txBody>
          <a:bodyPr/>
          <a:lstStyle/>
          <a:p>
            <a:r>
              <a:rPr lang="en-US" dirty="0"/>
              <a:t>Controversies and challenges in antifungal therapy</a:t>
            </a:r>
            <a:endParaRPr lang="fr-FR" dirty="0"/>
          </a:p>
        </p:txBody>
      </p:sp>
    </p:spTree>
    <p:extLst>
      <p:ext uri="{BB962C8B-B14F-4D97-AF65-F5344CB8AC3E}">
        <p14:creationId xmlns:p14="http://schemas.microsoft.com/office/powerpoint/2010/main" val="150728139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2203C4E6-B031-1564-AB06-13E2A3CA9088}"/>
              </a:ext>
            </a:extLst>
          </p:cNvPr>
          <p:cNvSpPr>
            <a:spLocks noGrp="1"/>
          </p:cNvSpPr>
          <p:nvPr>
            <p:ph type="body" sz="quarter" idx="19"/>
          </p:nvPr>
        </p:nvSpPr>
        <p:spPr/>
        <p:txBody>
          <a:bodyPr/>
          <a:lstStyle/>
          <a:p>
            <a:endParaRPr lang="fr-FR"/>
          </a:p>
        </p:txBody>
      </p:sp>
      <p:sp>
        <p:nvSpPr>
          <p:cNvPr id="5" name="Espace réservé du texte 4">
            <a:extLst>
              <a:ext uri="{FF2B5EF4-FFF2-40B4-BE49-F238E27FC236}">
                <a16:creationId xmlns:a16="http://schemas.microsoft.com/office/drawing/2014/main" id="{2C995E09-F7AD-9FA7-FC39-87A7B7486D09}"/>
              </a:ext>
            </a:extLst>
          </p:cNvPr>
          <p:cNvSpPr>
            <a:spLocks noGrp="1"/>
          </p:cNvSpPr>
          <p:nvPr>
            <p:ph type="body" sz="quarter" idx="18"/>
          </p:nvPr>
        </p:nvSpPr>
        <p:spPr>
          <a:xfrm>
            <a:off x="957434" y="632787"/>
            <a:ext cx="11104990" cy="582613"/>
          </a:xfrm>
          <a:solidFill>
            <a:schemeClr val="bg1"/>
          </a:solidFill>
        </p:spPr>
        <p:txBody>
          <a:bodyPr/>
          <a:lstStyle/>
          <a:p>
            <a:endParaRPr lang="fr-FR" dirty="0"/>
          </a:p>
          <a:p>
            <a:endParaRPr lang="fr-FR" dirty="0"/>
          </a:p>
        </p:txBody>
      </p:sp>
      <p:sp>
        <p:nvSpPr>
          <p:cNvPr id="6" name="Espace réservé du contenu 5">
            <a:extLst>
              <a:ext uri="{FF2B5EF4-FFF2-40B4-BE49-F238E27FC236}">
                <a16:creationId xmlns:a16="http://schemas.microsoft.com/office/drawing/2014/main" id="{2A1AB178-4FCE-1473-B707-9F25D92D1198}"/>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sp>
        <p:nvSpPr>
          <p:cNvPr id="2" name="Espace réservé du texte 1">
            <a:extLst>
              <a:ext uri="{FF2B5EF4-FFF2-40B4-BE49-F238E27FC236}">
                <a16:creationId xmlns:a16="http://schemas.microsoft.com/office/drawing/2014/main" id="{483D307B-EC2F-6729-19EC-8CCF682C5C9E}"/>
              </a:ext>
            </a:extLst>
          </p:cNvPr>
          <p:cNvSpPr>
            <a:spLocks noGrp="1"/>
          </p:cNvSpPr>
          <p:nvPr>
            <p:ph type="body" sz="quarter" idx="15"/>
          </p:nvPr>
        </p:nvSpPr>
        <p:spPr>
          <a:xfrm>
            <a:off x="960195" y="1490475"/>
            <a:ext cx="10838296" cy="2631149"/>
          </a:xfrm>
        </p:spPr>
        <p:txBody>
          <a:bodyPr/>
          <a:lstStyle/>
          <a:p>
            <a:pPr>
              <a:spcBef>
                <a:spcPts val="2400"/>
              </a:spcBef>
            </a:pPr>
            <a:r>
              <a:rPr lang="en-US" dirty="0"/>
              <a:t>Prevention of emergence of resistance e.g. TB, HIV, Hep C</a:t>
            </a:r>
          </a:p>
          <a:p>
            <a:pPr>
              <a:spcBef>
                <a:spcPts val="2400"/>
              </a:spcBef>
            </a:pPr>
            <a:r>
              <a:rPr lang="en-US" dirty="0"/>
              <a:t>Synergy-more rapid killing</a:t>
            </a:r>
          </a:p>
          <a:p>
            <a:pPr>
              <a:spcBef>
                <a:spcPts val="2400"/>
              </a:spcBef>
            </a:pPr>
            <a:r>
              <a:rPr lang="en-US" dirty="0"/>
              <a:t>Penetration sanctuary sites</a:t>
            </a:r>
          </a:p>
          <a:p>
            <a:pPr>
              <a:spcBef>
                <a:spcPts val="2400"/>
              </a:spcBef>
            </a:pPr>
            <a:r>
              <a:rPr lang="en-US" dirty="0"/>
              <a:t>Broader cover for resistance when pathogen unknown</a:t>
            </a:r>
          </a:p>
          <a:p>
            <a:pPr>
              <a:spcBef>
                <a:spcPts val="2400"/>
              </a:spcBef>
            </a:pPr>
            <a:endParaRPr lang="fr-FR" dirty="0"/>
          </a:p>
        </p:txBody>
      </p:sp>
    </p:spTree>
    <p:extLst>
      <p:ext uri="{BB962C8B-B14F-4D97-AF65-F5344CB8AC3E}">
        <p14:creationId xmlns:p14="http://schemas.microsoft.com/office/powerpoint/2010/main" val="492124234"/>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06A7EF2-8ABC-FB73-6C49-C3DDF64FCC5E}"/>
              </a:ext>
            </a:extLst>
          </p:cNvPr>
          <p:cNvSpPr>
            <a:spLocks noGrp="1"/>
          </p:cNvSpPr>
          <p:nvPr>
            <p:ph type="title"/>
          </p:nvPr>
        </p:nvSpPr>
        <p:spPr/>
        <p:txBody>
          <a:bodyPr/>
          <a:lstStyle/>
          <a:p>
            <a:r>
              <a:rPr lang="fr-FR" dirty="0"/>
              <a:t>Principles of combination </a:t>
            </a:r>
            <a:r>
              <a:rPr lang="fr-FR" dirty="0" err="1"/>
              <a:t>therapy</a:t>
            </a:r>
            <a:endParaRPr lang="fr-FR" dirty="0"/>
          </a:p>
        </p:txBody>
      </p:sp>
      <p:sp>
        <p:nvSpPr>
          <p:cNvPr id="6" name="Espace réservé du contenu 5">
            <a:extLst>
              <a:ext uri="{FF2B5EF4-FFF2-40B4-BE49-F238E27FC236}">
                <a16:creationId xmlns:a16="http://schemas.microsoft.com/office/drawing/2014/main" id="{598E5770-AEDB-1E0C-D10F-B876C383B725}"/>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sp>
        <p:nvSpPr>
          <p:cNvPr id="7" name="Rectangle : coins arrondis 6">
            <a:extLst>
              <a:ext uri="{FF2B5EF4-FFF2-40B4-BE49-F238E27FC236}">
                <a16:creationId xmlns:a16="http://schemas.microsoft.com/office/drawing/2014/main" id="{C889AF6F-2460-9CEA-29F5-710D9F2B383B}"/>
              </a:ext>
            </a:extLst>
          </p:cNvPr>
          <p:cNvSpPr/>
          <p:nvPr/>
        </p:nvSpPr>
        <p:spPr>
          <a:xfrm>
            <a:off x="8156122" y="2020150"/>
            <a:ext cx="3296119" cy="1090443"/>
          </a:xfrm>
          <a:prstGeom prst="roundRect">
            <a:avLst/>
          </a:prstGeom>
          <a:solidFill>
            <a:srgbClr val="5E247C"/>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7000"/>
              </a:lnSpc>
              <a:spcAft>
                <a:spcPts val="8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Drawbacks: </a:t>
            </a:r>
            <a:br>
              <a:rPr lang="en-US" sz="1800" kern="100" dirty="0">
                <a:effectLst/>
                <a:latin typeface="Aptos" panose="020B0004020202020204" pitchFamily="34" charset="0"/>
                <a:ea typeface="Aptos" panose="020B0004020202020204" pitchFamily="34" charset="0"/>
                <a:cs typeface="Times New Roman" panose="02020603050405020304" pitchFamily="18" charset="0"/>
              </a:rPr>
            </a:br>
            <a:r>
              <a:rPr lang="en-US" sz="1800" kern="100" dirty="0">
                <a:effectLst/>
                <a:latin typeface="Aptos" panose="020B0004020202020204" pitchFamily="34" charset="0"/>
                <a:ea typeface="Aptos" panose="020B0004020202020204" pitchFamily="34" charset="0"/>
                <a:cs typeface="Times New Roman" panose="02020603050405020304" pitchFamily="18" charset="0"/>
              </a:rPr>
              <a:t>Cost and additional toxicities</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
        <p:nvSpPr>
          <p:cNvPr id="3" name="Espace réservé du texte 1">
            <a:extLst>
              <a:ext uri="{FF2B5EF4-FFF2-40B4-BE49-F238E27FC236}">
                <a16:creationId xmlns:a16="http://schemas.microsoft.com/office/drawing/2014/main" id="{2796CBC6-18EF-21CC-E051-65768D44C168}"/>
              </a:ext>
            </a:extLst>
          </p:cNvPr>
          <p:cNvSpPr>
            <a:spLocks noGrp="1"/>
          </p:cNvSpPr>
          <p:nvPr>
            <p:ph type="body" sz="quarter" idx="15"/>
          </p:nvPr>
        </p:nvSpPr>
        <p:spPr>
          <a:xfrm>
            <a:off x="960195" y="1395361"/>
            <a:ext cx="6648920" cy="4232354"/>
          </a:xfrm>
        </p:spPr>
        <p:txBody>
          <a:bodyPr/>
          <a:lstStyle/>
          <a:p>
            <a:pPr>
              <a:spcBef>
                <a:spcPts val="2400"/>
              </a:spcBef>
            </a:pPr>
            <a:r>
              <a:rPr lang="en-US" dirty="0"/>
              <a:t>Prevention of emergence of resistance e.g. TB, HIV, Hep C</a:t>
            </a:r>
          </a:p>
          <a:p>
            <a:pPr>
              <a:spcBef>
                <a:spcPts val="2400"/>
              </a:spcBef>
            </a:pPr>
            <a:r>
              <a:rPr lang="en-US" dirty="0"/>
              <a:t>Synergy-more rapid killing</a:t>
            </a:r>
          </a:p>
          <a:p>
            <a:pPr>
              <a:spcBef>
                <a:spcPts val="2400"/>
              </a:spcBef>
            </a:pPr>
            <a:r>
              <a:rPr lang="en-US" dirty="0"/>
              <a:t>Penetration sanctuary sites</a:t>
            </a:r>
          </a:p>
          <a:p>
            <a:pPr>
              <a:spcBef>
                <a:spcPts val="2400"/>
              </a:spcBef>
            </a:pPr>
            <a:r>
              <a:rPr lang="en-US" dirty="0"/>
              <a:t>Broader cover for resistance when pathogen unknown</a:t>
            </a:r>
          </a:p>
          <a:p>
            <a:endParaRPr lang="fr-FR" sz="1600" dirty="0"/>
          </a:p>
        </p:txBody>
      </p:sp>
    </p:spTree>
    <p:extLst>
      <p:ext uri="{BB962C8B-B14F-4D97-AF65-F5344CB8AC3E}">
        <p14:creationId xmlns:p14="http://schemas.microsoft.com/office/powerpoint/2010/main" val="1890039646"/>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4A414931-A90E-D7B0-0D06-3EB5A4C74C7A}"/>
              </a:ext>
            </a:extLst>
          </p:cNvPr>
          <p:cNvSpPr>
            <a:spLocks noGrp="1"/>
          </p:cNvSpPr>
          <p:nvPr>
            <p:ph type="body" sz="quarter" idx="19"/>
          </p:nvPr>
        </p:nvSpPr>
        <p:spPr/>
        <p:txBody>
          <a:bodyPr/>
          <a:lstStyle/>
          <a:p>
            <a:r>
              <a:rPr lang="fr-FR" dirty="0" err="1"/>
              <a:t>Sigera</a:t>
            </a:r>
            <a:r>
              <a:rPr lang="fr-FR" dirty="0"/>
              <a:t> Sr, </a:t>
            </a:r>
            <a:r>
              <a:rPr lang="fr-FR" dirty="0" err="1"/>
              <a:t>Denning</a:t>
            </a:r>
            <a:r>
              <a:rPr lang="fr-FR" dirty="0"/>
              <a:t> DW </a:t>
            </a:r>
            <a:r>
              <a:rPr lang="fr-FR" dirty="0" err="1"/>
              <a:t>Ther</a:t>
            </a:r>
            <a:r>
              <a:rPr lang="fr-FR" dirty="0"/>
              <a:t> Adv Infect Dis 2023, Vol. 10: 1; </a:t>
            </a:r>
            <a:r>
              <a:rPr lang="fr-FR" dirty="0" err="1"/>
              <a:t>Maphanga</a:t>
            </a:r>
            <a:r>
              <a:rPr lang="fr-FR" dirty="0"/>
              <a:t> TG et al 2021:65 e00517; John LLH et al, AAC 2023: 67: 6</a:t>
            </a:r>
          </a:p>
        </p:txBody>
      </p:sp>
      <p:sp>
        <p:nvSpPr>
          <p:cNvPr id="4" name="Titre 3">
            <a:extLst>
              <a:ext uri="{FF2B5EF4-FFF2-40B4-BE49-F238E27FC236}">
                <a16:creationId xmlns:a16="http://schemas.microsoft.com/office/drawing/2014/main" id="{C1E76C53-6562-D314-E716-47DF46E0B45E}"/>
              </a:ext>
            </a:extLst>
          </p:cNvPr>
          <p:cNvSpPr>
            <a:spLocks noGrp="1"/>
          </p:cNvSpPr>
          <p:nvPr>
            <p:ph type="title"/>
          </p:nvPr>
        </p:nvSpPr>
        <p:spPr/>
        <p:txBody>
          <a:bodyPr/>
          <a:lstStyle/>
          <a:p>
            <a:r>
              <a:rPr lang="fr-FR" dirty="0"/>
              <a:t>Combination </a:t>
            </a:r>
            <a:r>
              <a:rPr lang="fr-FR" dirty="0" err="1"/>
              <a:t>antifungal</a:t>
            </a:r>
            <a:r>
              <a:rPr lang="fr-FR" dirty="0"/>
              <a:t> </a:t>
            </a:r>
            <a:r>
              <a:rPr lang="fr-FR" dirty="0" err="1"/>
              <a:t>therapy</a:t>
            </a:r>
            <a:r>
              <a:rPr lang="fr-FR" dirty="0"/>
              <a:t>: </a:t>
            </a:r>
            <a:r>
              <a:rPr lang="fr-FR" dirty="0" err="1"/>
              <a:t>yeasts</a:t>
            </a:r>
            <a:endParaRPr lang="fr-FR" dirty="0"/>
          </a:p>
        </p:txBody>
      </p:sp>
      <p:sp>
        <p:nvSpPr>
          <p:cNvPr id="6" name="Espace réservé du contenu 5">
            <a:extLst>
              <a:ext uri="{FF2B5EF4-FFF2-40B4-BE49-F238E27FC236}">
                <a16:creationId xmlns:a16="http://schemas.microsoft.com/office/drawing/2014/main" id="{6C5A5FE2-A776-66C6-406A-C447D5F2A84C}"/>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graphicFrame>
        <p:nvGraphicFramePr>
          <p:cNvPr id="7" name="Tableau 6">
            <a:extLst>
              <a:ext uri="{FF2B5EF4-FFF2-40B4-BE49-F238E27FC236}">
                <a16:creationId xmlns:a16="http://schemas.microsoft.com/office/drawing/2014/main" id="{4FC527A5-4856-8A8E-C549-15F93EFF2DE2}"/>
              </a:ext>
            </a:extLst>
          </p:cNvPr>
          <p:cNvGraphicFramePr>
            <a:graphicFrameLocks noGrp="1"/>
          </p:cNvGraphicFramePr>
          <p:nvPr/>
        </p:nvGraphicFramePr>
        <p:xfrm>
          <a:off x="1428750" y="1605232"/>
          <a:ext cx="10287000" cy="3647535"/>
        </p:xfrm>
        <a:graphic>
          <a:graphicData uri="http://schemas.openxmlformats.org/drawingml/2006/table">
            <a:tbl>
              <a:tblPr firstRow="1" firstCol="1" bandRow="1">
                <a:tableStyleId>{5C22544A-7EE6-4342-B048-85BDC9FD1C3A}</a:tableStyleId>
              </a:tblPr>
              <a:tblGrid>
                <a:gridCol w="2057400">
                  <a:extLst>
                    <a:ext uri="{9D8B030D-6E8A-4147-A177-3AD203B41FA5}">
                      <a16:colId xmlns:a16="http://schemas.microsoft.com/office/drawing/2014/main" val="3142434604"/>
                    </a:ext>
                  </a:extLst>
                </a:gridCol>
                <a:gridCol w="2057400">
                  <a:extLst>
                    <a:ext uri="{9D8B030D-6E8A-4147-A177-3AD203B41FA5}">
                      <a16:colId xmlns:a16="http://schemas.microsoft.com/office/drawing/2014/main" val="929524585"/>
                    </a:ext>
                  </a:extLst>
                </a:gridCol>
                <a:gridCol w="1714500">
                  <a:extLst>
                    <a:ext uri="{9D8B030D-6E8A-4147-A177-3AD203B41FA5}">
                      <a16:colId xmlns:a16="http://schemas.microsoft.com/office/drawing/2014/main" val="1546460650"/>
                    </a:ext>
                  </a:extLst>
                </a:gridCol>
                <a:gridCol w="2400300">
                  <a:extLst>
                    <a:ext uri="{9D8B030D-6E8A-4147-A177-3AD203B41FA5}">
                      <a16:colId xmlns:a16="http://schemas.microsoft.com/office/drawing/2014/main" val="1289607650"/>
                    </a:ext>
                  </a:extLst>
                </a:gridCol>
                <a:gridCol w="2057400">
                  <a:extLst>
                    <a:ext uri="{9D8B030D-6E8A-4147-A177-3AD203B41FA5}">
                      <a16:colId xmlns:a16="http://schemas.microsoft.com/office/drawing/2014/main" val="3137176590"/>
                    </a:ext>
                  </a:extLst>
                </a:gridCol>
              </a:tblGrid>
              <a:tr h="703342">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Combination</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Purpose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Benefit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Mechanism</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Author</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759992161"/>
                  </a:ext>
                </a:extLst>
              </a:tr>
              <a:tr h="1312555">
                <a:tc>
                  <a:txBody>
                    <a:bodyPr/>
                    <a:lstStyle/>
                    <a:p>
                      <a:pPr marL="72000">
                        <a:lnSpc>
                          <a:spcPct val="107000"/>
                        </a:lnSpc>
                        <a:spcAft>
                          <a:spcPts val="800"/>
                        </a:spcAft>
                      </a:pPr>
                      <a:r>
                        <a:rPr lang="en-US" sz="1400" kern="0" dirty="0">
                          <a:solidFill>
                            <a:schemeClr val="tx1"/>
                          </a:solidFill>
                          <a:effectLst/>
                          <a:latin typeface="Arial" panose="020B0604020202020204" pitchFamily="34" charset="0"/>
                          <a:cs typeface="Arial" panose="020B0604020202020204" pitchFamily="34" charset="0"/>
                        </a:rPr>
                        <a:t>Liposomal </a:t>
                      </a:r>
                      <a:r>
                        <a:rPr lang="en-US" sz="1400" kern="0" dirty="0" err="1">
                          <a:solidFill>
                            <a:schemeClr val="tx1"/>
                          </a:solidFill>
                          <a:effectLst/>
                          <a:latin typeface="Arial" panose="020B0604020202020204" pitchFamily="34" charset="0"/>
                          <a:cs typeface="Arial" panose="020B0604020202020204" pitchFamily="34" charset="0"/>
                        </a:rPr>
                        <a:t>AmB</a:t>
                      </a:r>
                      <a:r>
                        <a:rPr lang="en-US" sz="1400" kern="0" dirty="0">
                          <a:solidFill>
                            <a:schemeClr val="tx1"/>
                          </a:solidFill>
                          <a:effectLst/>
                          <a:latin typeface="Arial" panose="020B0604020202020204" pitchFamily="34" charset="0"/>
                          <a:cs typeface="Arial" panose="020B0604020202020204" pitchFamily="34" charset="0"/>
                        </a:rPr>
                        <a:t>, azole </a:t>
                      </a:r>
                      <a:br>
                        <a:rPr lang="en-US" sz="1400" kern="0" dirty="0">
                          <a:solidFill>
                            <a:schemeClr val="tx1"/>
                          </a:solidFill>
                          <a:effectLst/>
                          <a:latin typeface="Arial" panose="020B0604020202020204" pitchFamily="34" charset="0"/>
                          <a:cs typeface="Arial" panose="020B0604020202020204" pitchFamily="34" charset="0"/>
                        </a:rPr>
                      </a:br>
                      <a:r>
                        <a:rPr lang="en-US" sz="1400" kern="0" dirty="0">
                          <a:solidFill>
                            <a:schemeClr val="tx1"/>
                          </a:solidFill>
                          <a:effectLst/>
                          <a:latin typeface="Arial" panose="020B0604020202020204" pitchFamily="34" charset="0"/>
                          <a:cs typeface="Arial" panose="020B0604020202020204" pitchFamily="34" charset="0"/>
                        </a:rPr>
                        <a:t>or echinocandin + 5FC</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i="1" kern="0" dirty="0">
                          <a:effectLst/>
                          <a:latin typeface="Arial" panose="020B0604020202020204" pitchFamily="34" charset="0"/>
                          <a:cs typeface="Arial" panose="020B0604020202020204" pitchFamily="34" charset="0"/>
                        </a:rPr>
                        <a:t>Candida</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endocarditis</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endophthalmitis</a:t>
                      </a:r>
                      <a:r>
                        <a:rPr lang="fr-FR" sz="1400" kern="0" dirty="0">
                          <a:effectLst/>
                          <a:latin typeface="Arial" panose="020B0604020202020204" pitchFamily="34" charset="0"/>
                          <a:cs typeface="Arial" panose="020B0604020202020204" pitchFamily="34" charset="0"/>
                        </a:rPr>
                        <a:t>, </a:t>
                      </a:r>
                      <a:r>
                        <a:rPr lang="fr-FR" sz="1400" kern="0" dirty="0" err="1">
                          <a:effectLst/>
                          <a:latin typeface="Arial" panose="020B0604020202020204" pitchFamily="34" charset="0"/>
                          <a:cs typeface="Arial" panose="020B0604020202020204" pitchFamily="34" charset="0"/>
                        </a:rPr>
                        <a:t>meningitis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Case </a:t>
                      </a:r>
                      <a:r>
                        <a:rPr lang="fr-FR" sz="1400" kern="0" dirty="0" err="1">
                          <a:effectLst/>
                          <a:latin typeface="Arial" panose="020B0604020202020204" pitchFamily="34" charset="0"/>
                          <a:cs typeface="Arial" panose="020B0604020202020204" pitchFamily="34" charset="0"/>
                        </a:rPr>
                        <a:t>series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en-US" sz="1400" kern="0" dirty="0">
                          <a:effectLst/>
                          <a:latin typeface="Arial" panose="020B0604020202020204" pitchFamily="34" charset="0"/>
                          <a:cs typeface="Arial" panose="020B0604020202020204" pitchFamily="34" charset="0"/>
                          <a:sym typeface="Wingdings 3" panose="05040102010807070707" pitchFamily="18" charset="2"/>
                        </a:rPr>
                        <a:t></a:t>
                      </a:r>
                      <a:r>
                        <a:rPr lang="en-US" sz="1400" kern="0" dirty="0">
                          <a:effectLst/>
                          <a:latin typeface="Arial" panose="020B0604020202020204" pitchFamily="34" charset="0"/>
                          <a:cs typeface="Arial" panose="020B0604020202020204" pitchFamily="34" charset="0"/>
                        </a:rPr>
                        <a:t>Emergence 5FC resistance </a:t>
                      </a:r>
                      <a:br>
                        <a:rPr lang="en-US" sz="1400" kern="0" dirty="0">
                          <a:effectLst/>
                          <a:latin typeface="Arial" panose="020B0604020202020204" pitchFamily="34" charset="0"/>
                          <a:cs typeface="Arial" panose="020B0604020202020204" pitchFamily="34" charset="0"/>
                        </a:rPr>
                      </a:br>
                      <a:r>
                        <a:rPr lang="en-US" sz="1400" kern="0" dirty="0">
                          <a:effectLst/>
                          <a:latin typeface="Arial" panose="020B0604020202020204" pitchFamily="34" charset="0"/>
                          <a:cs typeface="Arial" panose="020B0604020202020204" pitchFamily="34" charset="0"/>
                        </a:rPr>
                        <a:t>Penetration </a:t>
                      </a:r>
                      <a:br>
                        <a:rPr lang="en-US" sz="1400" kern="0" dirty="0">
                          <a:effectLst/>
                          <a:latin typeface="Arial" panose="020B0604020202020204" pitchFamily="34" charset="0"/>
                          <a:cs typeface="Arial" panose="020B0604020202020204" pitchFamily="34" charset="0"/>
                        </a:rPr>
                      </a:br>
                      <a:r>
                        <a:rPr lang="en-US" sz="1400" kern="0" dirty="0">
                          <a:effectLst/>
                          <a:latin typeface="Arial" panose="020B0604020202020204" pitchFamily="34" charset="0"/>
                          <a:cs typeface="Arial" panose="020B0604020202020204" pitchFamily="34" charset="0"/>
                        </a:rPr>
                        <a:t>Faster CSF clearance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effectLst/>
                          <a:latin typeface="Arial" panose="020B0604020202020204" pitchFamily="34" charset="0"/>
                          <a:cs typeface="Arial" panose="020B0604020202020204" pitchFamily="34" charset="0"/>
                        </a:rPr>
                        <a:t>Sigera 2023</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8829578"/>
                  </a:ext>
                </a:extLst>
              </a:tr>
              <a:tr h="650241">
                <a:tc>
                  <a:txBody>
                    <a:bodyPr/>
                    <a:lstStyle/>
                    <a:p>
                      <a:pPr marL="72000">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AMB + </a:t>
                      </a:r>
                      <a:r>
                        <a:rPr lang="fr-FR" sz="1400" kern="0" dirty="0" err="1">
                          <a:solidFill>
                            <a:schemeClr val="tx1"/>
                          </a:solidFill>
                          <a:effectLst/>
                          <a:latin typeface="Arial" panose="020B0604020202020204" pitchFamily="34" charset="0"/>
                          <a:cs typeface="Arial" panose="020B0604020202020204" pitchFamily="34" charset="0"/>
                        </a:rPr>
                        <a:t>azole</a:t>
                      </a:r>
                      <a:r>
                        <a:rPr lang="fr-FR" sz="1400" kern="0" dirty="0">
                          <a:solidFill>
                            <a:schemeClr val="tx1"/>
                          </a:solidFill>
                          <a:effectLst/>
                          <a:latin typeface="Arial" panose="020B0604020202020204" pitchFamily="34" charset="0"/>
                          <a:cs typeface="Arial" panose="020B0604020202020204" pitchFamily="34" charset="0"/>
                        </a:rPr>
                        <a:t> or </a:t>
                      </a:r>
                      <a:r>
                        <a:rPr lang="fr-FR" sz="1400" kern="0" dirty="0" err="1">
                          <a:solidFill>
                            <a:schemeClr val="tx1"/>
                          </a:solidFill>
                          <a:effectLst/>
                          <a:latin typeface="Arial" panose="020B0604020202020204" pitchFamily="34" charset="0"/>
                          <a:cs typeface="Arial" panose="020B0604020202020204" pitchFamily="34" charset="0"/>
                        </a:rPr>
                        <a:t>echinocandin</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i="1" kern="0" dirty="0">
                          <a:effectLst/>
                          <a:latin typeface="Arial" panose="020B0604020202020204" pitchFamily="34" charset="0"/>
                          <a:cs typeface="Arial" panose="020B0604020202020204" pitchFamily="34" charset="0"/>
                        </a:rPr>
                        <a:t>Candida </a:t>
                      </a:r>
                      <a:r>
                        <a:rPr lang="fr-FR" sz="1400" i="1" kern="0" dirty="0" err="1">
                          <a:effectLst/>
                          <a:latin typeface="Arial" panose="020B0604020202020204" pitchFamily="34" charset="0"/>
                          <a:cs typeface="Arial" panose="020B0604020202020204" pitchFamily="34" charset="0"/>
                        </a:rPr>
                        <a:t>auris</a:t>
                      </a:r>
                      <a:endParaRPr lang="fr-FR" sz="1400" i="1"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Case </a:t>
                      </a:r>
                      <a:r>
                        <a:rPr lang="fr-FR" sz="1400" kern="0" dirty="0" err="1">
                          <a:effectLst/>
                          <a:latin typeface="Arial" panose="020B0604020202020204" pitchFamily="34" charset="0"/>
                          <a:cs typeface="Arial" panose="020B0604020202020204" pitchFamily="34" charset="0"/>
                        </a:rPr>
                        <a:t>series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Synergy</a:t>
                      </a:r>
                      <a:r>
                        <a:rPr lang="fr-FR" sz="1400" kern="0" dirty="0">
                          <a:effectLst/>
                          <a:latin typeface="Arial" panose="020B0604020202020204" pitchFamily="34" charset="0"/>
                          <a:cs typeface="Arial" panose="020B0604020202020204" pitchFamily="34" charset="0"/>
                        </a:rPr>
                        <a:t> </a:t>
                      </a:r>
                      <a:br>
                        <a:rPr lang="fr-FR" sz="1400" kern="0" dirty="0">
                          <a:effectLst/>
                          <a:latin typeface="Arial" panose="020B0604020202020204" pitchFamily="34" charset="0"/>
                          <a:cs typeface="Arial" panose="020B0604020202020204" pitchFamily="34" charset="0"/>
                        </a:rPr>
                      </a:br>
                      <a:r>
                        <a:rPr lang="fr-FR" sz="1400" kern="0" dirty="0" err="1">
                          <a:effectLst/>
                          <a:latin typeface="Arial" panose="020B0604020202020204" pitchFamily="34" charset="0"/>
                          <a:cs typeface="Arial" panose="020B0604020202020204" pitchFamily="34" charset="0"/>
                        </a:rPr>
                        <a:t>Address</a:t>
                      </a:r>
                      <a:r>
                        <a:rPr lang="fr-FR" sz="1400" kern="0" dirty="0">
                          <a:effectLst/>
                          <a:latin typeface="Arial" panose="020B0604020202020204" pitchFamily="34" charset="0"/>
                          <a:cs typeface="Arial" panose="020B0604020202020204" pitchFamily="34" charset="0"/>
                        </a:rPr>
                        <a:t> resistance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Maphanga</a:t>
                      </a:r>
                      <a:r>
                        <a:rPr lang="fr-FR" sz="1400" kern="0" dirty="0">
                          <a:effectLst/>
                          <a:latin typeface="Arial" panose="020B0604020202020204" pitchFamily="34" charset="0"/>
                          <a:cs typeface="Arial" panose="020B0604020202020204" pitchFamily="34" charset="0"/>
                        </a:rPr>
                        <a:t> 2021</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2260562"/>
                  </a:ext>
                </a:extLst>
              </a:tr>
              <a:tr h="981397">
                <a:tc>
                  <a:txBody>
                    <a:bodyPr/>
                    <a:lstStyle/>
                    <a:p>
                      <a:pPr marL="72000">
                        <a:lnSpc>
                          <a:spcPct val="107000"/>
                        </a:lnSpc>
                        <a:spcAft>
                          <a:spcPts val="800"/>
                        </a:spcAft>
                      </a:pPr>
                      <a:r>
                        <a:rPr lang="en-US" sz="1400" kern="0" dirty="0">
                          <a:solidFill>
                            <a:schemeClr val="tx1"/>
                          </a:solidFill>
                          <a:effectLst/>
                          <a:latin typeface="Arial" panose="020B0604020202020204" pitchFamily="34" charset="0"/>
                          <a:cs typeface="Arial" panose="020B0604020202020204" pitchFamily="34" charset="0"/>
                        </a:rPr>
                        <a:t>Anidulafungin + </a:t>
                      </a:r>
                      <a:r>
                        <a:rPr lang="en-US" sz="1400" kern="0" dirty="0" err="1">
                          <a:solidFill>
                            <a:schemeClr val="tx1"/>
                          </a:solidFill>
                          <a:effectLst/>
                          <a:latin typeface="Arial" panose="020B0604020202020204" pitchFamily="34" charset="0"/>
                          <a:cs typeface="Arial" panose="020B0604020202020204" pitchFamily="34" charset="0"/>
                        </a:rPr>
                        <a:t>manogepix</a:t>
                      </a:r>
                      <a:r>
                        <a:rPr lang="en-US" sz="1400" kern="0" dirty="0">
                          <a:solidFill>
                            <a:schemeClr val="tx1"/>
                          </a:solidFill>
                          <a:effectLst/>
                          <a:latin typeface="Arial" panose="020B0604020202020204" pitchFamily="34" charset="0"/>
                          <a:cs typeface="Arial" panose="020B0604020202020204" pitchFamily="34" charset="0"/>
                        </a:rPr>
                        <a:t> or 5FC AMB + 5FC</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i="1" kern="0" dirty="0">
                          <a:effectLst/>
                          <a:latin typeface="Arial" panose="020B0604020202020204" pitchFamily="34" charset="0"/>
                          <a:cs typeface="Arial" panose="020B0604020202020204" pitchFamily="34" charset="0"/>
                        </a:rPr>
                        <a:t>Candida </a:t>
                      </a:r>
                      <a:r>
                        <a:rPr lang="fr-FR" sz="1400" i="1" kern="0" dirty="0" err="1">
                          <a:effectLst/>
                          <a:latin typeface="Arial" panose="020B0604020202020204" pitchFamily="34" charset="0"/>
                          <a:cs typeface="Arial" panose="020B0604020202020204" pitchFamily="34" charset="0"/>
                        </a:rPr>
                        <a:t>auris</a:t>
                      </a:r>
                      <a:endParaRPr lang="fr-FR" sz="1400" i="1"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i="1" kern="0" dirty="0">
                          <a:effectLst/>
                          <a:latin typeface="Arial" panose="020B0604020202020204" pitchFamily="34" charset="0"/>
                          <a:cs typeface="Arial" panose="020B0604020202020204" pitchFamily="34" charset="0"/>
                        </a:rPr>
                        <a:t>In vitro</a:t>
                      </a:r>
                      <a:r>
                        <a:rPr lang="fr-FR" sz="1400" kern="0" dirty="0">
                          <a:effectLst/>
                          <a:latin typeface="Arial" panose="020B0604020202020204" pitchFamily="34" charset="0"/>
                          <a:cs typeface="Arial" panose="020B0604020202020204" pitchFamily="34" charset="0"/>
                        </a:rPr>
                        <a:t> tests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Synergy</a:t>
                      </a:r>
                      <a:r>
                        <a:rPr lang="fr-FR" sz="1400" kern="0" dirty="0">
                          <a:effectLst/>
                          <a:latin typeface="Arial" panose="020B0604020202020204" pitchFamily="34" charset="0"/>
                          <a:cs typeface="Arial" panose="020B0604020202020204" pitchFamily="34" charset="0"/>
                        </a:rPr>
                        <a:t> </a:t>
                      </a:r>
                      <a:br>
                        <a:rPr lang="fr-FR" sz="1400" kern="0" dirty="0">
                          <a:effectLst/>
                          <a:latin typeface="Arial" panose="020B0604020202020204" pitchFamily="34" charset="0"/>
                          <a:cs typeface="Arial" panose="020B0604020202020204" pitchFamily="34" charset="0"/>
                        </a:rPr>
                      </a:br>
                      <a:r>
                        <a:rPr lang="fr-FR" sz="1400" kern="0" dirty="0">
                          <a:effectLst/>
                          <a:latin typeface="Arial" panose="020B0604020202020204" pitchFamily="34" charset="0"/>
                          <a:cs typeface="Arial" panose="020B0604020202020204" pitchFamily="34" charset="0"/>
                        </a:rPr>
                        <a:t>Partial </a:t>
                      </a:r>
                      <a:r>
                        <a:rPr lang="fr-FR" sz="1400" kern="0" dirty="0" err="1">
                          <a:effectLst/>
                          <a:latin typeface="Arial" panose="020B0604020202020204" pitchFamily="34" charset="0"/>
                          <a:cs typeface="Arial" panose="020B0604020202020204" pitchFamily="34" charset="0"/>
                        </a:rPr>
                        <a:t>synergy</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John LLH 2023</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25328719"/>
                  </a:ext>
                </a:extLst>
              </a:tr>
            </a:tbl>
          </a:graphicData>
        </a:graphic>
      </p:graphicFrame>
    </p:spTree>
    <p:extLst>
      <p:ext uri="{BB962C8B-B14F-4D97-AF65-F5344CB8AC3E}">
        <p14:creationId xmlns:p14="http://schemas.microsoft.com/office/powerpoint/2010/main" val="328920534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phique 7">
            <a:extLst>
              <a:ext uri="{FF2B5EF4-FFF2-40B4-BE49-F238E27FC236}">
                <a16:creationId xmlns:a16="http://schemas.microsoft.com/office/drawing/2014/main" id="{126E1A4F-6C86-C2B2-6B5C-9F0312670818}"/>
              </a:ext>
            </a:extLst>
          </p:cNvPr>
          <p:cNvGraphicFramePr/>
          <p:nvPr/>
        </p:nvGraphicFramePr>
        <p:xfrm>
          <a:off x="1725889" y="3088794"/>
          <a:ext cx="4580660" cy="2558721"/>
        </p:xfrm>
        <a:graphic>
          <a:graphicData uri="http://schemas.openxmlformats.org/drawingml/2006/chart">
            <c:chart xmlns:c="http://schemas.openxmlformats.org/drawingml/2006/chart" xmlns:r="http://schemas.openxmlformats.org/officeDocument/2006/relationships" r:id="rId2"/>
          </a:graphicData>
        </a:graphic>
      </p:graphicFrame>
      <p:sp>
        <p:nvSpPr>
          <p:cNvPr id="2" name="Espace réservé du texte 1">
            <a:extLst>
              <a:ext uri="{FF2B5EF4-FFF2-40B4-BE49-F238E27FC236}">
                <a16:creationId xmlns:a16="http://schemas.microsoft.com/office/drawing/2014/main" id="{76E999F2-FC21-5A05-FBD7-7FC8CCF382C4}"/>
              </a:ext>
            </a:extLst>
          </p:cNvPr>
          <p:cNvSpPr>
            <a:spLocks noGrp="1"/>
          </p:cNvSpPr>
          <p:nvPr>
            <p:ph type="body" sz="quarter" idx="15"/>
          </p:nvPr>
        </p:nvSpPr>
        <p:spPr>
          <a:xfrm>
            <a:off x="960194" y="924833"/>
            <a:ext cx="11104989" cy="1701407"/>
          </a:xfrm>
        </p:spPr>
        <p:txBody>
          <a:bodyPr/>
          <a:lstStyle/>
          <a:p>
            <a:r>
              <a:rPr lang="fr-FR" sz="1600" dirty="0"/>
              <a:t>N=277 voriconazole </a:t>
            </a:r>
            <a:r>
              <a:rPr lang="fr-FR" sz="1600" i="1" dirty="0"/>
              <a:t>vs</a:t>
            </a:r>
            <a:r>
              <a:rPr lang="fr-FR" sz="1600" dirty="0"/>
              <a:t> voriconazole + </a:t>
            </a:r>
            <a:r>
              <a:rPr lang="fr-FR" sz="1600" dirty="0" err="1"/>
              <a:t>anidulafungin</a:t>
            </a:r>
            <a:endParaRPr lang="fr-FR" sz="1600" dirty="0"/>
          </a:p>
          <a:p>
            <a:r>
              <a:rPr lang="fr-FR" sz="1600" i="1" dirty="0"/>
              <a:t>Post hoc </a:t>
            </a:r>
            <a:r>
              <a:rPr lang="fr-FR" sz="1600" dirty="0" err="1"/>
              <a:t>analysis</a:t>
            </a:r>
            <a:r>
              <a:rPr lang="fr-FR" sz="1600" dirty="0"/>
              <a:t> GM positive </a:t>
            </a:r>
            <a:r>
              <a:rPr lang="fr-FR" sz="1600" dirty="0" err="1"/>
              <a:t>subgroup</a:t>
            </a:r>
            <a:r>
              <a:rPr lang="fr-FR" sz="1600" dirty="0"/>
              <a:t>, 6-week </a:t>
            </a:r>
            <a:r>
              <a:rPr lang="fr-FR" sz="1600" dirty="0" err="1"/>
              <a:t>mortality</a:t>
            </a:r>
            <a:r>
              <a:rPr lang="fr-FR" sz="1600" dirty="0"/>
              <a:t>: combination 15.7% </a:t>
            </a:r>
            <a:r>
              <a:rPr lang="fr-FR" sz="1600" i="1" dirty="0"/>
              <a:t>vs. </a:t>
            </a:r>
            <a:r>
              <a:rPr lang="fr-FR" sz="1600" dirty="0" err="1"/>
              <a:t>monotherapy</a:t>
            </a:r>
            <a:r>
              <a:rPr lang="fr-FR" sz="1600" dirty="0"/>
              <a:t> 27.3%; </a:t>
            </a:r>
            <a:r>
              <a:rPr lang="fr-FR" sz="1600" dirty="0" err="1"/>
              <a:t>difference</a:t>
            </a:r>
            <a:r>
              <a:rPr lang="fr-FR" sz="1600" dirty="0"/>
              <a:t>, -11.5 percentage points [CI, -22.7 to -0.4]; (</a:t>
            </a:r>
            <a:r>
              <a:rPr lang="fr-FR" sz="1600" i="1" dirty="0"/>
              <a:t>P</a:t>
            </a:r>
            <a:r>
              <a:rPr lang="fr-FR" sz="1600" dirty="0"/>
              <a:t>=0.037)</a:t>
            </a:r>
          </a:p>
          <a:p>
            <a:r>
              <a:rPr lang="fr-FR" sz="1600" dirty="0"/>
              <a:t>"</a:t>
            </a:r>
            <a:r>
              <a:rPr lang="fr-FR" sz="1600" dirty="0" err="1"/>
              <a:t>Compared</a:t>
            </a:r>
            <a:r>
              <a:rPr lang="fr-FR" sz="1600" dirty="0"/>
              <a:t> </a:t>
            </a:r>
            <a:r>
              <a:rPr lang="fr-FR" sz="1600" dirty="0" err="1"/>
              <a:t>with</a:t>
            </a:r>
            <a:r>
              <a:rPr lang="fr-FR" sz="1600" dirty="0"/>
              <a:t> voriconazole </a:t>
            </a:r>
            <a:r>
              <a:rPr lang="fr-FR" sz="1600" dirty="0" err="1"/>
              <a:t>monotherapy</a:t>
            </a:r>
            <a:r>
              <a:rPr lang="fr-FR" sz="1600" dirty="0"/>
              <a:t>, combination </a:t>
            </a:r>
            <a:r>
              <a:rPr lang="fr-FR" sz="1600" dirty="0" err="1"/>
              <a:t>therapy</a:t>
            </a:r>
            <a:r>
              <a:rPr lang="fr-FR" sz="1600" dirty="0"/>
              <a:t> </a:t>
            </a:r>
            <a:r>
              <a:rPr lang="fr-FR" sz="1600" dirty="0" err="1"/>
              <a:t>with</a:t>
            </a:r>
            <a:r>
              <a:rPr lang="fr-FR" sz="1600" dirty="0"/>
              <a:t> </a:t>
            </a:r>
            <a:r>
              <a:rPr lang="fr-FR" sz="1600" dirty="0" err="1"/>
              <a:t>anidulafungin</a:t>
            </a:r>
            <a:r>
              <a:rPr lang="fr-FR" sz="1600" dirty="0"/>
              <a:t> </a:t>
            </a:r>
            <a:r>
              <a:rPr lang="fr-FR" sz="1600" dirty="0" err="1"/>
              <a:t>led</a:t>
            </a:r>
            <a:r>
              <a:rPr lang="fr-FR" sz="1600" dirty="0"/>
              <a:t> to </a:t>
            </a:r>
            <a:r>
              <a:rPr lang="fr-FR" sz="1600" dirty="0" err="1"/>
              <a:t>higher</a:t>
            </a:r>
            <a:r>
              <a:rPr lang="fr-FR" sz="1600" dirty="0"/>
              <a:t> </a:t>
            </a:r>
            <a:r>
              <a:rPr lang="fr-FR" sz="1600" dirty="0" err="1"/>
              <a:t>survival</a:t>
            </a:r>
            <a:r>
              <a:rPr lang="fr-FR" sz="1600" dirty="0"/>
              <a:t> in </a:t>
            </a:r>
            <a:r>
              <a:rPr lang="fr-FR" sz="1600" dirty="0" err="1"/>
              <a:t>subgroups</a:t>
            </a:r>
            <a:r>
              <a:rPr lang="fr-FR" sz="1600" dirty="0"/>
              <a:t> of patients </a:t>
            </a:r>
            <a:r>
              <a:rPr lang="fr-FR" sz="1600" dirty="0" err="1"/>
              <a:t>with</a:t>
            </a:r>
            <a:r>
              <a:rPr lang="fr-FR" sz="1600" dirty="0"/>
              <a:t> IA. Limitations in power </a:t>
            </a:r>
            <a:r>
              <a:rPr lang="fr-FR" sz="1600" dirty="0" err="1"/>
              <a:t>preclude</a:t>
            </a:r>
            <a:r>
              <a:rPr lang="fr-FR" sz="1600" dirty="0"/>
              <a:t> </a:t>
            </a:r>
            <a:r>
              <a:rPr lang="fr-FR" sz="1600" dirty="0" err="1"/>
              <a:t>definitive</a:t>
            </a:r>
            <a:r>
              <a:rPr lang="fr-FR" sz="1600" dirty="0"/>
              <a:t> conclusions about </a:t>
            </a:r>
            <a:r>
              <a:rPr lang="fr-FR" sz="1600" dirty="0" err="1"/>
              <a:t>superiority</a:t>
            </a:r>
            <a:r>
              <a:rPr lang="fr-FR" sz="1600" dirty="0"/>
              <a:t>."</a:t>
            </a:r>
          </a:p>
        </p:txBody>
      </p:sp>
      <p:sp>
        <p:nvSpPr>
          <p:cNvPr id="3" name="Espace réservé du texte 2">
            <a:extLst>
              <a:ext uri="{FF2B5EF4-FFF2-40B4-BE49-F238E27FC236}">
                <a16:creationId xmlns:a16="http://schemas.microsoft.com/office/drawing/2014/main" id="{595DF2AD-8B38-F11F-C7CA-D31FE04D0E87}"/>
              </a:ext>
            </a:extLst>
          </p:cNvPr>
          <p:cNvSpPr>
            <a:spLocks noGrp="1"/>
          </p:cNvSpPr>
          <p:nvPr>
            <p:ph type="body" sz="quarter" idx="19"/>
          </p:nvPr>
        </p:nvSpPr>
        <p:spPr/>
        <p:txBody>
          <a:bodyPr/>
          <a:lstStyle/>
          <a:p>
            <a:r>
              <a:rPr lang="fr-FR" dirty="0" err="1"/>
              <a:t>Marr</a:t>
            </a:r>
            <a:r>
              <a:rPr lang="fr-FR" dirty="0"/>
              <a:t> KA et al Ann </a:t>
            </a:r>
            <a:r>
              <a:rPr lang="fr-FR" dirty="0" err="1"/>
              <a:t>Intern</a:t>
            </a:r>
            <a:r>
              <a:rPr lang="fr-FR" dirty="0"/>
              <a:t> Med. 2015;162:81</a:t>
            </a:r>
          </a:p>
        </p:txBody>
      </p:sp>
      <p:sp>
        <p:nvSpPr>
          <p:cNvPr id="4" name="Titre 3">
            <a:extLst>
              <a:ext uri="{FF2B5EF4-FFF2-40B4-BE49-F238E27FC236}">
                <a16:creationId xmlns:a16="http://schemas.microsoft.com/office/drawing/2014/main" id="{14F0CCAD-5A81-5020-AECF-B281F4CBDC0B}"/>
              </a:ext>
            </a:extLst>
          </p:cNvPr>
          <p:cNvSpPr>
            <a:spLocks noGrp="1"/>
          </p:cNvSpPr>
          <p:nvPr>
            <p:ph type="title"/>
          </p:nvPr>
        </p:nvSpPr>
        <p:spPr/>
        <p:txBody>
          <a:bodyPr/>
          <a:lstStyle/>
          <a:p>
            <a:r>
              <a:rPr lang="fr-FR" dirty="0" err="1"/>
              <a:t>Aspergillosis</a:t>
            </a:r>
            <a:r>
              <a:rPr lang="fr-FR" dirty="0"/>
              <a:t>: combination </a:t>
            </a:r>
            <a:r>
              <a:rPr lang="fr-FR" dirty="0" err="1"/>
              <a:t>therapy</a:t>
            </a:r>
            <a:endParaRPr lang="fr-FR" dirty="0"/>
          </a:p>
        </p:txBody>
      </p:sp>
      <p:sp>
        <p:nvSpPr>
          <p:cNvPr id="6" name="Espace réservé du contenu 5">
            <a:extLst>
              <a:ext uri="{FF2B5EF4-FFF2-40B4-BE49-F238E27FC236}">
                <a16:creationId xmlns:a16="http://schemas.microsoft.com/office/drawing/2014/main" id="{8D13F1E7-40B1-6ABD-03B4-DBFE87B43035}"/>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sp>
        <p:nvSpPr>
          <p:cNvPr id="9" name="Text Box 4">
            <a:extLst>
              <a:ext uri="{FF2B5EF4-FFF2-40B4-BE49-F238E27FC236}">
                <a16:creationId xmlns:a16="http://schemas.microsoft.com/office/drawing/2014/main" id="{5CE6CD13-0AE9-BB91-2944-069584AAD6F5}"/>
              </a:ext>
            </a:extLst>
          </p:cNvPr>
          <p:cNvSpPr txBox="1">
            <a:spLocks noChangeArrowheads="1"/>
          </p:cNvSpPr>
          <p:nvPr/>
        </p:nvSpPr>
        <p:spPr bwMode="auto">
          <a:xfrm rot="16200000">
            <a:off x="505960" y="4241196"/>
            <a:ext cx="2153634"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err="1">
                <a:solidFill>
                  <a:srgbClr val="FFFFFF">
                    <a:lumMod val="50000"/>
                  </a:srgbClr>
                </a:solidFill>
                <a:latin typeface="Arial"/>
                <a:ea typeface="+mn-ea"/>
                <a:cs typeface="Arial"/>
              </a:rPr>
              <a:t>Cumulative</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Incidence</a:t>
            </a:r>
            <a:r>
              <a:rPr lang="da-DK" sz="1050" dirty="0">
                <a:solidFill>
                  <a:srgbClr val="FFFFFF">
                    <a:lumMod val="50000"/>
                  </a:srgbClr>
                </a:solidFill>
                <a:latin typeface="Arial"/>
                <a:ea typeface="+mn-ea"/>
                <a:cs typeface="Arial"/>
              </a:rPr>
              <a:t> of </a:t>
            </a:r>
            <a:r>
              <a:rPr lang="da-DK" sz="1050" dirty="0" err="1">
                <a:solidFill>
                  <a:srgbClr val="FFFFFF">
                    <a:lumMod val="50000"/>
                  </a:srgbClr>
                </a:solidFill>
                <a:latin typeface="Arial"/>
                <a:ea typeface="+mn-ea"/>
                <a:cs typeface="Arial"/>
              </a:rPr>
              <a:t>death</a:t>
            </a:r>
            <a:endParaRPr lang="da-DK" sz="1050" dirty="0">
              <a:solidFill>
                <a:srgbClr val="FFFFFF">
                  <a:lumMod val="50000"/>
                </a:srgbClr>
              </a:solidFill>
              <a:latin typeface="Arial"/>
              <a:ea typeface="+mn-ea"/>
              <a:cs typeface="Arial"/>
            </a:endParaRPr>
          </a:p>
        </p:txBody>
      </p:sp>
      <p:sp>
        <p:nvSpPr>
          <p:cNvPr id="10" name="Text Box 4">
            <a:extLst>
              <a:ext uri="{FF2B5EF4-FFF2-40B4-BE49-F238E27FC236}">
                <a16:creationId xmlns:a16="http://schemas.microsoft.com/office/drawing/2014/main" id="{C74C9A29-F643-3947-272D-955B12C8D636}"/>
              </a:ext>
            </a:extLst>
          </p:cNvPr>
          <p:cNvSpPr txBox="1">
            <a:spLocks noChangeArrowheads="1"/>
          </p:cNvSpPr>
          <p:nvPr/>
        </p:nvSpPr>
        <p:spPr bwMode="auto">
          <a:xfrm>
            <a:off x="2362891" y="5550901"/>
            <a:ext cx="3306656"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Time to Death, </a:t>
            </a:r>
            <a:r>
              <a:rPr lang="da-DK" sz="1050" dirty="0" err="1">
                <a:solidFill>
                  <a:srgbClr val="FFFFFF">
                    <a:lumMod val="50000"/>
                  </a:srgbClr>
                </a:solidFill>
                <a:latin typeface="Arial"/>
                <a:ea typeface="+mn-ea"/>
                <a:cs typeface="Arial"/>
              </a:rPr>
              <a:t>wk</a:t>
            </a:r>
            <a:endParaRPr lang="da-DK" sz="1050" dirty="0">
              <a:solidFill>
                <a:srgbClr val="FFFFFF">
                  <a:lumMod val="50000"/>
                </a:srgbClr>
              </a:solidFill>
              <a:latin typeface="Arial"/>
              <a:ea typeface="+mn-ea"/>
              <a:cs typeface="Arial"/>
            </a:endParaRPr>
          </a:p>
        </p:txBody>
      </p:sp>
      <p:sp>
        <p:nvSpPr>
          <p:cNvPr id="18" name="Forme libre 17">
            <a:extLst>
              <a:ext uri="{FF2B5EF4-FFF2-40B4-BE49-F238E27FC236}">
                <a16:creationId xmlns:a16="http://schemas.microsoft.com/office/drawing/2014/main" id="{145832B8-9C9A-AAEE-11E1-271BB253E0BE}"/>
              </a:ext>
            </a:extLst>
          </p:cNvPr>
          <p:cNvSpPr/>
          <p:nvPr/>
        </p:nvSpPr>
        <p:spPr>
          <a:xfrm>
            <a:off x="2157192" y="4469204"/>
            <a:ext cx="3936732" cy="842789"/>
          </a:xfrm>
          <a:custGeom>
            <a:avLst/>
            <a:gdLst>
              <a:gd name="connsiteX0" fmla="*/ 0 w 3936732"/>
              <a:gd name="connsiteY0" fmla="*/ 842789 h 842789"/>
              <a:gd name="connsiteX1" fmla="*/ 0 w 3936732"/>
              <a:gd name="connsiteY1" fmla="*/ 842789 h 842789"/>
              <a:gd name="connsiteX2" fmla="*/ 38501 w 3936732"/>
              <a:gd name="connsiteY2" fmla="*/ 828351 h 842789"/>
              <a:gd name="connsiteX3" fmla="*/ 52939 w 3936732"/>
              <a:gd name="connsiteY3" fmla="*/ 823539 h 842789"/>
              <a:gd name="connsiteX4" fmla="*/ 86627 w 3936732"/>
              <a:gd name="connsiteY4" fmla="*/ 809101 h 842789"/>
              <a:gd name="connsiteX5" fmla="*/ 144379 w 3936732"/>
              <a:gd name="connsiteY5" fmla="*/ 799476 h 842789"/>
              <a:gd name="connsiteX6" fmla="*/ 173255 w 3936732"/>
              <a:gd name="connsiteY6" fmla="*/ 789850 h 842789"/>
              <a:gd name="connsiteX7" fmla="*/ 187692 w 3936732"/>
              <a:gd name="connsiteY7" fmla="*/ 785038 h 842789"/>
              <a:gd name="connsiteX8" fmla="*/ 206943 w 3936732"/>
              <a:gd name="connsiteY8" fmla="*/ 780225 h 842789"/>
              <a:gd name="connsiteX9" fmla="*/ 226194 w 3936732"/>
              <a:gd name="connsiteY9" fmla="*/ 770600 h 842789"/>
              <a:gd name="connsiteX10" fmla="*/ 255069 w 3936732"/>
              <a:gd name="connsiteY10" fmla="*/ 760975 h 842789"/>
              <a:gd name="connsiteX11" fmla="*/ 283945 w 3936732"/>
              <a:gd name="connsiteY11" fmla="*/ 746537 h 842789"/>
              <a:gd name="connsiteX12" fmla="*/ 298383 w 3936732"/>
              <a:gd name="connsiteY12" fmla="*/ 736911 h 842789"/>
              <a:gd name="connsiteX13" fmla="*/ 327259 w 3936732"/>
              <a:gd name="connsiteY13" fmla="*/ 727286 h 842789"/>
              <a:gd name="connsiteX14" fmla="*/ 341697 w 3936732"/>
              <a:gd name="connsiteY14" fmla="*/ 722474 h 842789"/>
              <a:gd name="connsiteX15" fmla="*/ 380198 w 3936732"/>
              <a:gd name="connsiteY15" fmla="*/ 703223 h 842789"/>
              <a:gd name="connsiteX16" fmla="*/ 409074 w 3936732"/>
              <a:gd name="connsiteY16" fmla="*/ 693598 h 842789"/>
              <a:gd name="connsiteX17" fmla="*/ 423511 w 3936732"/>
              <a:gd name="connsiteY17" fmla="*/ 688785 h 842789"/>
              <a:gd name="connsiteX18" fmla="*/ 442762 w 3936732"/>
              <a:gd name="connsiteY18" fmla="*/ 683972 h 842789"/>
              <a:gd name="connsiteX19" fmla="*/ 486076 w 3936732"/>
              <a:gd name="connsiteY19" fmla="*/ 655097 h 842789"/>
              <a:gd name="connsiteX20" fmla="*/ 500514 w 3936732"/>
              <a:gd name="connsiteY20" fmla="*/ 645471 h 842789"/>
              <a:gd name="connsiteX21" fmla="*/ 514951 w 3936732"/>
              <a:gd name="connsiteY21" fmla="*/ 640659 h 842789"/>
              <a:gd name="connsiteX22" fmla="*/ 553452 w 3936732"/>
              <a:gd name="connsiteY22" fmla="*/ 621408 h 842789"/>
              <a:gd name="connsiteX23" fmla="*/ 596766 w 3936732"/>
              <a:gd name="connsiteY23" fmla="*/ 606970 h 842789"/>
              <a:gd name="connsiteX24" fmla="*/ 635267 w 3936732"/>
              <a:gd name="connsiteY24" fmla="*/ 597345 h 842789"/>
              <a:gd name="connsiteX25" fmla="*/ 649705 w 3936732"/>
              <a:gd name="connsiteY25" fmla="*/ 592532 h 842789"/>
              <a:gd name="connsiteX26" fmla="*/ 678581 w 3936732"/>
              <a:gd name="connsiteY26" fmla="*/ 587720 h 842789"/>
              <a:gd name="connsiteX27" fmla="*/ 693019 w 3936732"/>
              <a:gd name="connsiteY27" fmla="*/ 582907 h 842789"/>
              <a:gd name="connsiteX28" fmla="*/ 765208 w 3936732"/>
              <a:gd name="connsiteY28" fmla="*/ 573282 h 842789"/>
              <a:gd name="connsiteX29" fmla="*/ 822960 w 3936732"/>
              <a:gd name="connsiteY29" fmla="*/ 558844 h 842789"/>
              <a:gd name="connsiteX30" fmla="*/ 871086 w 3936732"/>
              <a:gd name="connsiteY30" fmla="*/ 549219 h 842789"/>
              <a:gd name="connsiteX31" fmla="*/ 909587 w 3936732"/>
              <a:gd name="connsiteY31" fmla="*/ 539594 h 842789"/>
              <a:gd name="connsiteX32" fmla="*/ 948088 w 3936732"/>
              <a:gd name="connsiteY32" fmla="*/ 529968 h 842789"/>
              <a:gd name="connsiteX33" fmla="*/ 991402 w 3936732"/>
              <a:gd name="connsiteY33" fmla="*/ 525156 h 842789"/>
              <a:gd name="connsiteX34" fmla="*/ 1025090 w 3936732"/>
              <a:gd name="connsiteY34" fmla="*/ 520343 h 842789"/>
              <a:gd name="connsiteX35" fmla="*/ 1087655 w 3936732"/>
              <a:gd name="connsiteY35" fmla="*/ 510718 h 842789"/>
              <a:gd name="connsiteX36" fmla="*/ 1111718 w 3936732"/>
              <a:gd name="connsiteY36" fmla="*/ 501092 h 842789"/>
              <a:gd name="connsiteX37" fmla="*/ 1164657 w 3936732"/>
              <a:gd name="connsiteY37" fmla="*/ 481842 h 842789"/>
              <a:gd name="connsiteX38" fmla="*/ 1193532 w 3936732"/>
              <a:gd name="connsiteY38" fmla="*/ 467404 h 842789"/>
              <a:gd name="connsiteX39" fmla="*/ 1241659 w 3936732"/>
              <a:gd name="connsiteY39" fmla="*/ 452966 h 842789"/>
              <a:gd name="connsiteX40" fmla="*/ 1256097 w 3936732"/>
              <a:gd name="connsiteY40" fmla="*/ 448154 h 842789"/>
              <a:gd name="connsiteX41" fmla="*/ 1284972 w 3936732"/>
              <a:gd name="connsiteY41" fmla="*/ 433716 h 842789"/>
              <a:gd name="connsiteX42" fmla="*/ 1309036 w 3936732"/>
              <a:gd name="connsiteY42" fmla="*/ 414465 h 842789"/>
              <a:gd name="connsiteX43" fmla="*/ 1323474 w 3936732"/>
              <a:gd name="connsiteY43" fmla="*/ 409652 h 842789"/>
              <a:gd name="connsiteX44" fmla="*/ 1337911 w 3936732"/>
              <a:gd name="connsiteY44" fmla="*/ 400027 h 842789"/>
              <a:gd name="connsiteX45" fmla="*/ 1366787 w 3936732"/>
              <a:gd name="connsiteY45" fmla="*/ 390402 h 842789"/>
              <a:gd name="connsiteX46" fmla="*/ 1381225 w 3936732"/>
              <a:gd name="connsiteY46" fmla="*/ 385589 h 842789"/>
              <a:gd name="connsiteX47" fmla="*/ 1410101 w 3936732"/>
              <a:gd name="connsiteY47" fmla="*/ 375964 h 842789"/>
              <a:gd name="connsiteX48" fmla="*/ 1443789 w 3936732"/>
              <a:gd name="connsiteY48" fmla="*/ 366339 h 842789"/>
              <a:gd name="connsiteX49" fmla="*/ 1544855 w 3936732"/>
              <a:gd name="connsiteY49" fmla="*/ 356714 h 842789"/>
              <a:gd name="connsiteX50" fmla="*/ 1621857 w 3936732"/>
              <a:gd name="connsiteY50" fmla="*/ 351901 h 842789"/>
              <a:gd name="connsiteX51" fmla="*/ 1684421 w 3936732"/>
              <a:gd name="connsiteY51" fmla="*/ 337463 h 842789"/>
              <a:gd name="connsiteX52" fmla="*/ 1703671 w 3936732"/>
              <a:gd name="connsiteY52" fmla="*/ 332650 h 842789"/>
              <a:gd name="connsiteX53" fmla="*/ 1713297 w 3936732"/>
              <a:gd name="connsiteY53" fmla="*/ 323025 h 842789"/>
              <a:gd name="connsiteX54" fmla="*/ 1727735 w 3936732"/>
              <a:gd name="connsiteY54" fmla="*/ 313400 h 842789"/>
              <a:gd name="connsiteX55" fmla="*/ 1746985 w 3936732"/>
              <a:gd name="connsiteY55" fmla="*/ 294149 h 842789"/>
              <a:gd name="connsiteX56" fmla="*/ 1756610 w 3936732"/>
              <a:gd name="connsiteY56" fmla="*/ 279711 h 842789"/>
              <a:gd name="connsiteX57" fmla="*/ 1790299 w 3936732"/>
              <a:gd name="connsiteY57" fmla="*/ 260461 h 842789"/>
              <a:gd name="connsiteX58" fmla="*/ 1809549 w 3936732"/>
              <a:gd name="connsiteY58" fmla="*/ 255648 h 842789"/>
              <a:gd name="connsiteX59" fmla="*/ 1828800 w 3936732"/>
              <a:gd name="connsiteY59" fmla="*/ 246023 h 842789"/>
              <a:gd name="connsiteX60" fmla="*/ 1867301 w 3936732"/>
              <a:gd name="connsiteY60" fmla="*/ 236398 h 842789"/>
              <a:gd name="connsiteX61" fmla="*/ 1905802 w 3936732"/>
              <a:gd name="connsiteY61" fmla="*/ 217147 h 842789"/>
              <a:gd name="connsiteX62" fmla="*/ 1925052 w 3936732"/>
              <a:gd name="connsiteY62" fmla="*/ 212335 h 842789"/>
              <a:gd name="connsiteX63" fmla="*/ 1953928 w 3936732"/>
              <a:gd name="connsiteY63" fmla="*/ 202709 h 842789"/>
              <a:gd name="connsiteX64" fmla="*/ 2002055 w 3936732"/>
              <a:gd name="connsiteY64" fmla="*/ 188271 h 842789"/>
              <a:gd name="connsiteX65" fmla="*/ 2045368 w 3936732"/>
              <a:gd name="connsiteY65" fmla="*/ 173834 h 842789"/>
              <a:gd name="connsiteX66" fmla="*/ 2059806 w 3936732"/>
              <a:gd name="connsiteY66" fmla="*/ 169021 h 842789"/>
              <a:gd name="connsiteX67" fmla="*/ 2093495 w 3936732"/>
              <a:gd name="connsiteY67" fmla="*/ 159396 h 842789"/>
              <a:gd name="connsiteX68" fmla="*/ 2237874 w 3936732"/>
              <a:gd name="connsiteY68" fmla="*/ 144958 h 842789"/>
              <a:gd name="connsiteX69" fmla="*/ 2295625 w 3936732"/>
              <a:gd name="connsiteY69" fmla="*/ 140145 h 842789"/>
              <a:gd name="connsiteX70" fmla="*/ 2497756 w 3936732"/>
              <a:gd name="connsiteY70" fmla="*/ 130520 h 842789"/>
              <a:gd name="connsiteX71" fmla="*/ 2517006 w 3936732"/>
              <a:gd name="connsiteY71" fmla="*/ 125707 h 842789"/>
              <a:gd name="connsiteX72" fmla="*/ 2531444 w 3936732"/>
              <a:gd name="connsiteY72" fmla="*/ 116082 h 842789"/>
              <a:gd name="connsiteX73" fmla="*/ 2565132 w 3936732"/>
              <a:gd name="connsiteY73" fmla="*/ 111269 h 842789"/>
              <a:gd name="connsiteX74" fmla="*/ 2796139 w 3936732"/>
              <a:gd name="connsiteY74" fmla="*/ 106457 h 842789"/>
              <a:gd name="connsiteX75" fmla="*/ 2945330 w 3936732"/>
              <a:gd name="connsiteY75" fmla="*/ 96831 h 842789"/>
              <a:gd name="connsiteX76" fmla="*/ 2959768 w 3936732"/>
              <a:gd name="connsiteY76" fmla="*/ 92019 h 842789"/>
              <a:gd name="connsiteX77" fmla="*/ 2988644 w 3936732"/>
              <a:gd name="connsiteY77" fmla="*/ 87206 h 842789"/>
              <a:gd name="connsiteX78" fmla="*/ 3224463 w 3936732"/>
              <a:gd name="connsiteY78" fmla="*/ 72768 h 842789"/>
              <a:gd name="connsiteX79" fmla="*/ 3287027 w 3936732"/>
              <a:gd name="connsiteY79" fmla="*/ 67956 h 842789"/>
              <a:gd name="connsiteX80" fmla="*/ 3335154 w 3936732"/>
              <a:gd name="connsiteY80" fmla="*/ 63143 h 842789"/>
              <a:gd name="connsiteX81" fmla="*/ 3407343 w 3936732"/>
              <a:gd name="connsiteY81" fmla="*/ 58330 h 842789"/>
              <a:gd name="connsiteX82" fmla="*/ 3441031 w 3936732"/>
              <a:gd name="connsiteY82" fmla="*/ 43892 h 842789"/>
              <a:gd name="connsiteX83" fmla="*/ 3465095 w 3936732"/>
              <a:gd name="connsiteY83" fmla="*/ 10204 h 842789"/>
              <a:gd name="connsiteX84" fmla="*/ 3570972 w 3936732"/>
              <a:gd name="connsiteY84" fmla="*/ 5391 h 842789"/>
              <a:gd name="connsiteX85" fmla="*/ 3638349 w 3936732"/>
              <a:gd name="connsiteY85" fmla="*/ 579 h 842789"/>
              <a:gd name="connsiteX86" fmla="*/ 3931920 w 3936732"/>
              <a:gd name="connsiteY86" fmla="*/ 579 h 842789"/>
              <a:gd name="connsiteX87" fmla="*/ 3936732 w 3936732"/>
              <a:gd name="connsiteY87" fmla="*/ 579 h 842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936732" h="842789">
                <a:moveTo>
                  <a:pt x="0" y="842789"/>
                </a:moveTo>
                <a:lnTo>
                  <a:pt x="0" y="842789"/>
                </a:lnTo>
                <a:lnTo>
                  <a:pt x="38501" y="828351"/>
                </a:lnTo>
                <a:cubicBezTo>
                  <a:pt x="43269" y="826617"/>
                  <a:pt x="48276" y="825537"/>
                  <a:pt x="52939" y="823539"/>
                </a:cubicBezTo>
                <a:cubicBezTo>
                  <a:pt x="66635" y="817670"/>
                  <a:pt x="72519" y="811923"/>
                  <a:pt x="86627" y="809101"/>
                </a:cubicBezTo>
                <a:cubicBezTo>
                  <a:pt x="112432" y="803940"/>
                  <a:pt x="120717" y="805929"/>
                  <a:pt x="144379" y="799476"/>
                </a:cubicBezTo>
                <a:cubicBezTo>
                  <a:pt x="154168" y="796806"/>
                  <a:pt x="163630" y="793059"/>
                  <a:pt x="173255" y="789850"/>
                </a:cubicBezTo>
                <a:cubicBezTo>
                  <a:pt x="178067" y="788246"/>
                  <a:pt x="182771" y="786268"/>
                  <a:pt x="187692" y="785038"/>
                </a:cubicBezTo>
                <a:cubicBezTo>
                  <a:pt x="194109" y="783434"/>
                  <a:pt x="200750" y="782547"/>
                  <a:pt x="206943" y="780225"/>
                </a:cubicBezTo>
                <a:cubicBezTo>
                  <a:pt x="213661" y="777706"/>
                  <a:pt x="219533" y="773264"/>
                  <a:pt x="226194" y="770600"/>
                </a:cubicBezTo>
                <a:cubicBezTo>
                  <a:pt x="235614" y="766832"/>
                  <a:pt x="255069" y="760975"/>
                  <a:pt x="255069" y="760975"/>
                </a:cubicBezTo>
                <a:cubicBezTo>
                  <a:pt x="296447" y="733388"/>
                  <a:pt x="244094" y="766462"/>
                  <a:pt x="283945" y="746537"/>
                </a:cubicBezTo>
                <a:cubicBezTo>
                  <a:pt x="289119" y="743950"/>
                  <a:pt x="293097" y="739260"/>
                  <a:pt x="298383" y="736911"/>
                </a:cubicBezTo>
                <a:cubicBezTo>
                  <a:pt x="307654" y="732790"/>
                  <a:pt x="317634" y="730494"/>
                  <a:pt x="327259" y="727286"/>
                </a:cubicBezTo>
                <a:lnTo>
                  <a:pt x="341697" y="722474"/>
                </a:lnTo>
                <a:cubicBezTo>
                  <a:pt x="358496" y="705673"/>
                  <a:pt x="347017" y="714283"/>
                  <a:pt x="380198" y="703223"/>
                </a:cubicBezTo>
                <a:lnTo>
                  <a:pt x="409074" y="693598"/>
                </a:lnTo>
                <a:cubicBezTo>
                  <a:pt x="413886" y="691994"/>
                  <a:pt x="418590" y="690015"/>
                  <a:pt x="423511" y="688785"/>
                </a:cubicBezTo>
                <a:lnTo>
                  <a:pt x="442762" y="683972"/>
                </a:lnTo>
                <a:lnTo>
                  <a:pt x="486076" y="655097"/>
                </a:lnTo>
                <a:cubicBezTo>
                  <a:pt x="490889" y="651888"/>
                  <a:pt x="495027" y="647300"/>
                  <a:pt x="500514" y="645471"/>
                </a:cubicBezTo>
                <a:cubicBezTo>
                  <a:pt x="505326" y="643867"/>
                  <a:pt x="510333" y="642758"/>
                  <a:pt x="514951" y="640659"/>
                </a:cubicBezTo>
                <a:cubicBezTo>
                  <a:pt x="528013" y="634721"/>
                  <a:pt x="539840" y="625945"/>
                  <a:pt x="553452" y="621408"/>
                </a:cubicBezTo>
                <a:cubicBezTo>
                  <a:pt x="567890" y="616595"/>
                  <a:pt x="582001" y="610661"/>
                  <a:pt x="596766" y="606970"/>
                </a:cubicBezTo>
                <a:cubicBezTo>
                  <a:pt x="609600" y="603762"/>
                  <a:pt x="622717" y="601529"/>
                  <a:pt x="635267" y="597345"/>
                </a:cubicBezTo>
                <a:cubicBezTo>
                  <a:pt x="640080" y="595741"/>
                  <a:pt x="644753" y="593632"/>
                  <a:pt x="649705" y="592532"/>
                </a:cubicBezTo>
                <a:cubicBezTo>
                  <a:pt x="659231" y="590415"/>
                  <a:pt x="668956" y="589324"/>
                  <a:pt x="678581" y="587720"/>
                </a:cubicBezTo>
                <a:cubicBezTo>
                  <a:pt x="683394" y="586116"/>
                  <a:pt x="688044" y="583902"/>
                  <a:pt x="693019" y="582907"/>
                </a:cubicBezTo>
                <a:cubicBezTo>
                  <a:pt x="745099" y="572491"/>
                  <a:pt x="709080" y="583806"/>
                  <a:pt x="765208" y="573282"/>
                </a:cubicBezTo>
                <a:cubicBezTo>
                  <a:pt x="842337" y="558820"/>
                  <a:pt x="774769" y="568482"/>
                  <a:pt x="822960" y="558844"/>
                </a:cubicBezTo>
                <a:cubicBezTo>
                  <a:pt x="839002" y="555636"/>
                  <a:pt x="855566" y="554393"/>
                  <a:pt x="871086" y="549219"/>
                </a:cubicBezTo>
                <a:cubicBezTo>
                  <a:pt x="904089" y="538217"/>
                  <a:pt x="863127" y="551209"/>
                  <a:pt x="909587" y="539594"/>
                </a:cubicBezTo>
                <a:cubicBezTo>
                  <a:pt x="939448" y="532129"/>
                  <a:pt x="906694" y="535881"/>
                  <a:pt x="948088" y="529968"/>
                </a:cubicBezTo>
                <a:cubicBezTo>
                  <a:pt x="962469" y="527914"/>
                  <a:pt x="976987" y="526958"/>
                  <a:pt x="991402" y="525156"/>
                </a:cubicBezTo>
                <a:cubicBezTo>
                  <a:pt x="1002658" y="523749"/>
                  <a:pt x="1013846" y="521842"/>
                  <a:pt x="1025090" y="520343"/>
                </a:cubicBezTo>
                <a:cubicBezTo>
                  <a:pt x="1077540" y="513349"/>
                  <a:pt x="1047220" y="518804"/>
                  <a:pt x="1087655" y="510718"/>
                </a:cubicBezTo>
                <a:cubicBezTo>
                  <a:pt x="1095676" y="507509"/>
                  <a:pt x="1103599" y="504044"/>
                  <a:pt x="1111718" y="501092"/>
                </a:cubicBezTo>
                <a:cubicBezTo>
                  <a:pt x="1128193" y="495101"/>
                  <a:pt x="1148711" y="489815"/>
                  <a:pt x="1164657" y="481842"/>
                </a:cubicBezTo>
                <a:cubicBezTo>
                  <a:pt x="1192778" y="467782"/>
                  <a:pt x="1165309" y="475468"/>
                  <a:pt x="1193532" y="467404"/>
                </a:cubicBezTo>
                <a:cubicBezTo>
                  <a:pt x="1244482" y="452846"/>
                  <a:pt x="1172983" y="475856"/>
                  <a:pt x="1241659" y="452966"/>
                </a:cubicBezTo>
                <a:lnTo>
                  <a:pt x="1256097" y="448154"/>
                </a:lnTo>
                <a:cubicBezTo>
                  <a:pt x="1297477" y="420566"/>
                  <a:pt x="1245122" y="453642"/>
                  <a:pt x="1284972" y="433716"/>
                </a:cubicBezTo>
                <a:cubicBezTo>
                  <a:pt x="1342763" y="404820"/>
                  <a:pt x="1264273" y="441322"/>
                  <a:pt x="1309036" y="414465"/>
                </a:cubicBezTo>
                <a:cubicBezTo>
                  <a:pt x="1313386" y="411855"/>
                  <a:pt x="1318937" y="411921"/>
                  <a:pt x="1323474" y="409652"/>
                </a:cubicBezTo>
                <a:cubicBezTo>
                  <a:pt x="1328647" y="407065"/>
                  <a:pt x="1332626" y="402376"/>
                  <a:pt x="1337911" y="400027"/>
                </a:cubicBezTo>
                <a:cubicBezTo>
                  <a:pt x="1347183" y="395906"/>
                  <a:pt x="1357162" y="393610"/>
                  <a:pt x="1366787" y="390402"/>
                </a:cubicBezTo>
                <a:lnTo>
                  <a:pt x="1381225" y="385589"/>
                </a:lnTo>
                <a:lnTo>
                  <a:pt x="1410101" y="375964"/>
                </a:lnTo>
                <a:cubicBezTo>
                  <a:pt x="1421548" y="372148"/>
                  <a:pt x="1431698" y="368354"/>
                  <a:pt x="1443789" y="366339"/>
                </a:cubicBezTo>
                <a:cubicBezTo>
                  <a:pt x="1473985" y="361306"/>
                  <a:pt x="1516391" y="358677"/>
                  <a:pt x="1544855" y="356714"/>
                </a:cubicBezTo>
                <a:lnTo>
                  <a:pt x="1621857" y="351901"/>
                </a:lnTo>
                <a:cubicBezTo>
                  <a:pt x="1658885" y="344495"/>
                  <a:pt x="1637994" y="349070"/>
                  <a:pt x="1684421" y="337463"/>
                </a:cubicBezTo>
                <a:lnTo>
                  <a:pt x="1703671" y="332650"/>
                </a:lnTo>
                <a:cubicBezTo>
                  <a:pt x="1706880" y="329442"/>
                  <a:pt x="1709754" y="325859"/>
                  <a:pt x="1713297" y="323025"/>
                </a:cubicBezTo>
                <a:cubicBezTo>
                  <a:pt x="1717814" y="319412"/>
                  <a:pt x="1724122" y="317917"/>
                  <a:pt x="1727735" y="313400"/>
                </a:cubicBezTo>
                <a:cubicBezTo>
                  <a:pt x="1746403" y="290065"/>
                  <a:pt x="1715483" y="304650"/>
                  <a:pt x="1746985" y="294149"/>
                </a:cubicBezTo>
                <a:cubicBezTo>
                  <a:pt x="1750193" y="289336"/>
                  <a:pt x="1752520" y="283801"/>
                  <a:pt x="1756610" y="279711"/>
                </a:cubicBezTo>
                <a:cubicBezTo>
                  <a:pt x="1762195" y="274126"/>
                  <a:pt x="1784259" y="262726"/>
                  <a:pt x="1790299" y="260461"/>
                </a:cubicBezTo>
                <a:cubicBezTo>
                  <a:pt x="1796492" y="258139"/>
                  <a:pt x="1803356" y="257970"/>
                  <a:pt x="1809549" y="255648"/>
                </a:cubicBezTo>
                <a:cubicBezTo>
                  <a:pt x="1816267" y="253129"/>
                  <a:pt x="1821994" y="248292"/>
                  <a:pt x="1828800" y="246023"/>
                </a:cubicBezTo>
                <a:cubicBezTo>
                  <a:pt x="1853968" y="237634"/>
                  <a:pt x="1847502" y="245397"/>
                  <a:pt x="1867301" y="236398"/>
                </a:cubicBezTo>
                <a:cubicBezTo>
                  <a:pt x="1880363" y="230461"/>
                  <a:pt x="1891882" y="220627"/>
                  <a:pt x="1905802" y="217147"/>
                </a:cubicBezTo>
                <a:cubicBezTo>
                  <a:pt x="1912219" y="215543"/>
                  <a:pt x="1918717" y="214236"/>
                  <a:pt x="1925052" y="212335"/>
                </a:cubicBezTo>
                <a:cubicBezTo>
                  <a:pt x="1934770" y="209420"/>
                  <a:pt x="1944085" y="205169"/>
                  <a:pt x="1953928" y="202709"/>
                </a:cubicBezTo>
                <a:cubicBezTo>
                  <a:pt x="1983026" y="195436"/>
                  <a:pt x="1966898" y="199990"/>
                  <a:pt x="2002055" y="188271"/>
                </a:cubicBezTo>
                <a:lnTo>
                  <a:pt x="2045368" y="173834"/>
                </a:lnTo>
                <a:cubicBezTo>
                  <a:pt x="2050181" y="172230"/>
                  <a:pt x="2054884" y="170251"/>
                  <a:pt x="2059806" y="169021"/>
                </a:cubicBezTo>
                <a:cubicBezTo>
                  <a:pt x="2083978" y="162978"/>
                  <a:pt x="2072782" y="166299"/>
                  <a:pt x="2093495" y="159396"/>
                </a:cubicBezTo>
                <a:cubicBezTo>
                  <a:pt x="2144414" y="125445"/>
                  <a:pt x="2099010" y="152079"/>
                  <a:pt x="2237874" y="144958"/>
                </a:cubicBezTo>
                <a:cubicBezTo>
                  <a:pt x="2257166" y="143969"/>
                  <a:pt x="2276338" y="141217"/>
                  <a:pt x="2295625" y="140145"/>
                </a:cubicBezTo>
                <a:lnTo>
                  <a:pt x="2497756" y="130520"/>
                </a:lnTo>
                <a:cubicBezTo>
                  <a:pt x="2504173" y="128916"/>
                  <a:pt x="2510927" y="128313"/>
                  <a:pt x="2517006" y="125707"/>
                </a:cubicBezTo>
                <a:cubicBezTo>
                  <a:pt x="2522322" y="123429"/>
                  <a:pt x="2525904" y="117744"/>
                  <a:pt x="2531444" y="116082"/>
                </a:cubicBezTo>
                <a:cubicBezTo>
                  <a:pt x="2542309" y="112822"/>
                  <a:pt x="2553796" y="111681"/>
                  <a:pt x="2565132" y="111269"/>
                </a:cubicBezTo>
                <a:cubicBezTo>
                  <a:pt x="2642100" y="108470"/>
                  <a:pt x="2719137" y="108061"/>
                  <a:pt x="2796139" y="106457"/>
                </a:cubicBezTo>
                <a:cubicBezTo>
                  <a:pt x="2885559" y="93682"/>
                  <a:pt x="2758756" y="110651"/>
                  <a:pt x="2945330" y="96831"/>
                </a:cubicBezTo>
                <a:cubicBezTo>
                  <a:pt x="2950389" y="96456"/>
                  <a:pt x="2954816" y="93119"/>
                  <a:pt x="2959768" y="92019"/>
                </a:cubicBezTo>
                <a:cubicBezTo>
                  <a:pt x="2969294" y="89902"/>
                  <a:pt x="2978939" y="88227"/>
                  <a:pt x="2988644" y="87206"/>
                </a:cubicBezTo>
                <a:cubicBezTo>
                  <a:pt x="3041528" y="81639"/>
                  <a:pt x="3216571" y="73375"/>
                  <a:pt x="3224463" y="72768"/>
                </a:cubicBezTo>
                <a:lnTo>
                  <a:pt x="3287027" y="67956"/>
                </a:lnTo>
                <a:cubicBezTo>
                  <a:pt x="3303089" y="66559"/>
                  <a:pt x="3319083" y="64429"/>
                  <a:pt x="3335154" y="63143"/>
                </a:cubicBezTo>
                <a:cubicBezTo>
                  <a:pt x="3359194" y="61220"/>
                  <a:pt x="3383280" y="59934"/>
                  <a:pt x="3407343" y="58330"/>
                </a:cubicBezTo>
                <a:cubicBezTo>
                  <a:pt x="3416442" y="56056"/>
                  <a:pt x="3434875" y="53742"/>
                  <a:pt x="3441031" y="43892"/>
                </a:cubicBezTo>
                <a:cubicBezTo>
                  <a:pt x="3454582" y="22211"/>
                  <a:pt x="3439872" y="12222"/>
                  <a:pt x="3465095" y="10204"/>
                </a:cubicBezTo>
                <a:cubicBezTo>
                  <a:pt x="3500311" y="7386"/>
                  <a:pt x="3535698" y="7351"/>
                  <a:pt x="3570972" y="5391"/>
                </a:cubicBezTo>
                <a:cubicBezTo>
                  <a:pt x="3593454" y="4142"/>
                  <a:pt x="3615835" y="879"/>
                  <a:pt x="3638349" y="579"/>
                </a:cubicBezTo>
                <a:cubicBezTo>
                  <a:pt x="3736197" y="-725"/>
                  <a:pt x="3834063" y="579"/>
                  <a:pt x="3931920" y="579"/>
                </a:cubicBezTo>
                <a:lnTo>
                  <a:pt x="3936732" y="579"/>
                </a:lnTo>
              </a:path>
            </a:pathLst>
          </a:custGeom>
          <a:noFill/>
          <a:ln w="28575">
            <a:solidFill>
              <a:srgbClr val="E2C9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Forme libre 15">
            <a:extLst>
              <a:ext uri="{FF2B5EF4-FFF2-40B4-BE49-F238E27FC236}">
                <a16:creationId xmlns:a16="http://schemas.microsoft.com/office/drawing/2014/main" id="{37AB47E5-3DF2-56C7-014D-24021649F632}"/>
              </a:ext>
            </a:extLst>
          </p:cNvPr>
          <p:cNvSpPr/>
          <p:nvPr/>
        </p:nvSpPr>
        <p:spPr>
          <a:xfrm>
            <a:off x="2157192" y="4685975"/>
            <a:ext cx="3975234" cy="626018"/>
          </a:xfrm>
          <a:custGeom>
            <a:avLst/>
            <a:gdLst>
              <a:gd name="connsiteX0" fmla="*/ 0 w 3975234"/>
              <a:gd name="connsiteY0" fmla="*/ 626018 h 626018"/>
              <a:gd name="connsiteX1" fmla="*/ 0 w 3975234"/>
              <a:gd name="connsiteY1" fmla="*/ 626018 h 626018"/>
              <a:gd name="connsiteX2" fmla="*/ 43314 w 3975234"/>
              <a:gd name="connsiteY2" fmla="*/ 621206 h 626018"/>
              <a:gd name="connsiteX3" fmla="*/ 72189 w 3975234"/>
              <a:gd name="connsiteY3" fmla="*/ 611580 h 626018"/>
              <a:gd name="connsiteX4" fmla="*/ 101065 w 3975234"/>
              <a:gd name="connsiteY4" fmla="*/ 601955 h 626018"/>
              <a:gd name="connsiteX5" fmla="*/ 115503 w 3975234"/>
              <a:gd name="connsiteY5" fmla="*/ 597143 h 626018"/>
              <a:gd name="connsiteX6" fmla="*/ 129941 w 3975234"/>
              <a:gd name="connsiteY6" fmla="*/ 592330 h 626018"/>
              <a:gd name="connsiteX7" fmla="*/ 154004 w 3975234"/>
              <a:gd name="connsiteY7" fmla="*/ 587517 h 626018"/>
              <a:gd name="connsiteX8" fmla="*/ 187692 w 3975234"/>
              <a:gd name="connsiteY8" fmla="*/ 577892 h 626018"/>
              <a:gd name="connsiteX9" fmla="*/ 235819 w 3975234"/>
              <a:gd name="connsiteY9" fmla="*/ 568267 h 626018"/>
              <a:gd name="connsiteX10" fmla="*/ 269507 w 3975234"/>
              <a:gd name="connsiteY10" fmla="*/ 558641 h 626018"/>
              <a:gd name="connsiteX11" fmla="*/ 283945 w 3975234"/>
              <a:gd name="connsiteY11" fmla="*/ 553829 h 626018"/>
              <a:gd name="connsiteX12" fmla="*/ 308008 w 3975234"/>
              <a:gd name="connsiteY12" fmla="*/ 549016 h 626018"/>
              <a:gd name="connsiteX13" fmla="*/ 327259 w 3975234"/>
              <a:gd name="connsiteY13" fmla="*/ 544204 h 626018"/>
              <a:gd name="connsiteX14" fmla="*/ 341697 w 3975234"/>
              <a:gd name="connsiteY14" fmla="*/ 539391 h 626018"/>
              <a:gd name="connsiteX15" fmla="*/ 399448 w 3975234"/>
              <a:gd name="connsiteY15" fmla="*/ 529766 h 626018"/>
              <a:gd name="connsiteX16" fmla="*/ 452387 w 3975234"/>
              <a:gd name="connsiteY16" fmla="*/ 515328 h 626018"/>
              <a:gd name="connsiteX17" fmla="*/ 466825 w 3975234"/>
              <a:gd name="connsiteY17" fmla="*/ 505703 h 626018"/>
              <a:gd name="connsiteX18" fmla="*/ 510139 w 3975234"/>
              <a:gd name="connsiteY18" fmla="*/ 491265 h 626018"/>
              <a:gd name="connsiteX19" fmla="*/ 524577 w 3975234"/>
              <a:gd name="connsiteY19" fmla="*/ 486452 h 626018"/>
              <a:gd name="connsiteX20" fmla="*/ 543827 w 3975234"/>
              <a:gd name="connsiteY20" fmla="*/ 476827 h 626018"/>
              <a:gd name="connsiteX21" fmla="*/ 558265 w 3975234"/>
              <a:gd name="connsiteY21" fmla="*/ 472014 h 626018"/>
              <a:gd name="connsiteX22" fmla="*/ 572703 w 3975234"/>
              <a:gd name="connsiteY22" fmla="*/ 462389 h 626018"/>
              <a:gd name="connsiteX23" fmla="*/ 625642 w 3975234"/>
              <a:gd name="connsiteY23" fmla="*/ 447951 h 626018"/>
              <a:gd name="connsiteX24" fmla="*/ 640080 w 3975234"/>
              <a:gd name="connsiteY24" fmla="*/ 443138 h 626018"/>
              <a:gd name="connsiteX25" fmla="*/ 659330 w 3975234"/>
              <a:gd name="connsiteY25" fmla="*/ 438326 h 626018"/>
              <a:gd name="connsiteX26" fmla="*/ 673768 w 3975234"/>
              <a:gd name="connsiteY26" fmla="*/ 433513 h 626018"/>
              <a:gd name="connsiteX27" fmla="*/ 693019 w 3975234"/>
              <a:gd name="connsiteY27" fmla="*/ 428700 h 626018"/>
              <a:gd name="connsiteX28" fmla="*/ 707457 w 3975234"/>
              <a:gd name="connsiteY28" fmla="*/ 423888 h 626018"/>
              <a:gd name="connsiteX29" fmla="*/ 745958 w 3975234"/>
              <a:gd name="connsiteY29" fmla="*/ 414263 h 626018"/>
              <a:gd name="connsiteX30" fmla="*/ 779646 w 3975234"/>
              <a:gd name="connsiteY30" fmla="*/ 404637 h 626018"/>
              <a:gd name="connsiteX31" fmla="*/ 808522 w 3975234"/>
              <a:gd name="connsiteY31" fmla="*/ 399825 h 626018"/>
              <a:gd name="connsiteX32" fmla="*/ 832585 w 3975234"/>
              <a:gd name="connsiteY32" fmla="*/ 395012 h 626018"/>
              <a:gd name="connsiteX33" fmla="*/ 895149 w 3975234"/>
              <a:gd name="connsiteY33" fmla="*/ 385387 h 626018"/>
              <a:gd name="connsiteX34" fmla="*/ 914400 w 3975234"/>
              <a:gd name="connsiteY34" fmla="*/ 380574 h 626018"/>
              <a:gd name="connsiteX35" fmla="*/ 938463 w 3975234"/>
              <a:gd name="connsiteY35" fmla="*/ 375761 h 626018"/>
              <a:gd name="connsiteX36" fmla="*/ 976964 w 3975234"/>
              <a:gd name="connsiteY36" fmla="*/ 366136 h 626018"/>
              <a:gd name="connsiteX37" fmla="*/ 1015465 w 3975234"/>
              <a:gd name="connsiteY37" fmla="*/ 346886 h 626018"/>
              <a:gd name="connsiteX38" fmla="*/ 1044341 w 3975234"/>
              <a:gd name="connsiteY38" fmla="*/ 337260 h 626018"/>
              <a:gd name="connsiteX39" fmla="*/ 1058779 w 3975234"/>
              <a:gd name="connsiteY39" fmla="*/ 332448 h 626018"/>
              <a:gd name="connsiteX40" fmla="*/ 1078029 w 3975234"/>
              <a:gd name="connsiteY40" fmla="*/ 327635 h 626018"/>
              <a:gd name="connsiteX41" fmla="*/ 1106905 w 3975234"/>
              <a:gd name="connsiteY41" fmla="*/ 318010 h 626018"/>
              <a:gd name="connsiteX42" fmla="*/ 1246471 w 3975234"/>
              <a:gd name="connsiteY42" fmla="*/ 308385 h 626018"/>
              <a:gd name="connsiteX43" fmla="*/ 1299410 w 3975234"/>
              <a:gd name="connsiteY43" fmla="*/ 298759 h 626018"/>
              <a:gd name="connsiteX44" fmla="*/ 1328286 w 3975234"/>
              <a:gd name="connsiteY44" fmla="*/ 293947 h 626018"/>
              <a:gd name="connsiteX45" fmla="*/ 1376412 w 3975234"/>
              <a:gd name="connsiteY45" fmla="*/ 279509 h 626018"/>
              <a:gd name="connsiteX46" fmla="*/ 1390850 w 3975234"/>
              <a:gd name="connsiteY46" fmla="*/ 274696 h 626018"/>
              <a:gd name="connsiteX47" fmla="*/ 1405288 w 3975234"/>
              <a:gd name="connsiteY47" fmla="*/ 265071 h 626018"/>
              <a:gd name="connsiteX48" fmla="*/ 1414914 w 3975234"/>
              <a:gd name="connsiteY48" fmla="*/ 255446 h 626018"/>
              <a:gd name="connsiteX49" fmla="*/ 1434164 w 3975234"/>
              <a:gd name="connsiteY49" fmla="*/ 250633 h 626018"/>
              <a:gd name="connsiteX50" fmla="*/ 1463040 w 3975234"/>
              <a:gd name="connsiteY50" fmla="*/ 241008 h 626018"/>
              <a:gd name="connsiteX51" fmla="*/ 1501541 w 3975234"/>
              <a:gd name="connsiteY51" fmla="*/ 236195 h 626018"/>
              <a:gd name="connsiteX52" fmla="*/ 1530417 w 3975234"/>
              <a:gd name="connsiteY52" fmla="*/ 231383 h 626018"/>
              <a:gd name="connsiteX53" fmla="*/ 1564105 w 3975234"/>
              <a:gd name="connsiteY53" fmla="*/ 226570 h 626018"/>
              <a:gd name="connsiteX54" fmla="*/ 1592981 w 3975234"/>
              <a:gd name="connsiteY54" fmla="*/ 216945 h 626018"/>
              <a:gd name="connsiteX55" fmla="*/ 1607419 w 3975234"/>
              <a:gd name="connsiteY55" fmla="*/ 212132 h 626018"/>
              <a:gd name="connsiteX56" fmla="*/ 1650732 w 3975234"/>
              <a:gd name="connsiteY56" fmla="*/ 207319 h 626018"/>
              <a:gd name="connsiteX57" fmla="*/ 1674796 w 3975234"/>
              <a:gd name="connsiteY57" fmla="*/ 202507 h 626018"/>
              <a:gd name="connsiteX58" fmla="*/ 1809549 w 3975234"/>
              <a:gd name="connsiteY58" fmla="*/ 192881 h 626018"/>
              <a:gd name="connsiteX59" fmla="*/ 1886551 w 3975234"/>
              <a:gd name="connsiteY59" fmla="*/ 183256 h 626018"/>
              <a:gd name="connsiteX60" fmla="*/ 1953928 w 3975234"/>
              <a:gd name="connsiteY60" fmla="*/ 173631 h 626018"/>
              <a:gd name="connsiteX61" fmla="*/ 1968366 w 3975234"/>
              <a:gd name="connsiteY61" fmla="*/ 168818 h 626018"/>
              <a:gd name="connsiteX62" fmla="*/ 2002055 w 3975234"/>
              <a:gd name="connsiteY62" fmla="*/ 164006 h 626018"/>
              <a:gd name="connsiteX63" fmla="*/ 2098307 w 3975234"/>
              <a:gd name="connsiteY63" fmla="*/ 159193 h 626018"/>
              <a:gd name="connsiteX64" fmla="*/ 2146434 w 3975234"/>
              <a:gd name="connsiteY64" fmla="*/ 154380 h 626018"/>
              <a:gd name="connsiteX65" fmla="*/ 2367815 w 3975234"/>
              <a:gd name="connsiteY65" fmla="*/ 144755 h 626018"/>
              <a:gd name="connsiteX66" fmla="*/ 2387065 w 3975234"/>
              <a:gd name="connsiteY66" fmla="*/ 139943 h 626018"/>
              <a:gd name="connsiteX67" fmla="*/ 2415941 w 3975234"/>
              <a:gd name="connsiteY67" fmla="*/ 130317 h 626018"/>
              <a:gd name="connsiteX68" fmla="*/ 2444817 w 3975234"/>
              <a:gd name="connsiteY68" fmla="*/ 120692 h 626018"/>
              <a:gd name="connsiteX69" fmla="*/ 2473692 w 3975234"/>
              <a:gd name="connsiteY69" fmla="*/ 111067 h 626018"/>
              <a:gd name="connsiteX70" fmla="*/ 2507381 w 3975234"/>
              <a:gd name="connsiteY70" fmla="*/ 106254 h 626018"/>
              <a:gd name="connsiteX71" fmla="*/ 2642135 w 3975234"/>
              <a:gd name="connsiteY71" fmla="*/ 101441 h 626018"/>
              <a:gd name="connsiteX72" fmla="*/ 2762450 w 3975234"/>
              <a:gd name="connsiteY72" fmla="*/ 87004 h 626018"/>
              <a:gd name="connsiteX73" fmla="*/ 2762450 w 3975234"/>
              <a:gd name="connsiteY73" fmla="*/ 87004 h 626018"/>
              <a:gd name="connsiteX74" fmla="*/ 2791326 w 3975234"/>
              <a:gd name="connsiteY74" fmla="*/ 82191 h 626018"/>
              <a:gd name="connsiteX75" fmla="*/ 2815389 w 3975234"/>
              <a:gd name="connsiteY75" fmla="*/ 77378 h 626018"/>
              <a:gd name="connsiteX76" fmla="*/ 2853890 w 3975234"/>
              <a:gd name="connsiteY76" fmla="*/ 72566 h 626018"/>
              <a:gd name="connsiteX77" fmla="*/ 2882766 w 3975234"/>
              <a:gd name="connsiteY77" fmla="*/ 62940 h 626018"/>
              <a:gd name="connsiteX78" fmla="*/ 3104147 w 3975234"/>
              <a:gd name="connsiteY78" fmla="*/ 48503 h 626018"/>
              <a:gd name="connsiteX79" fmla="*/ 3176337 w 3975234"/>
              <a:gd name="connsiteY79" fmla="*/ 43690 h 626018"/>
              <a:gd name="connsiteX80" fmla="*/ 3325528 w 3975234"/>
              <a:gd name="connsiteY80" fmla="*/ 38877 h 626018"/>
              <a:gd name="connsiteX81" fmla="*/ 3339966 w 3975234"/>
              <a:gd name="connsiteY81" fmla="*/ 34065 h 626018"/>
              <a:gd name="connsiteX82" fmla="*/ 3392905 w 3975234"/>
              <a:gd name="connsiteY82" fmla="*/ 29252 h 626018"/>
              <a:gd name="connsiteX83" fmla="*/ 3720164 w 3975234"/>
              <a:gd name="connsiteY83" fmla="*/ 19627 h 626018"/>
              <a:gd name="connsiteX84" fmla="*/ 3835667 w 3975234"/>
              <a:gd name="connsiteY84" fmla="*/ 10001 h 626018"/>
              <a:gd name="connsiteX85" fmla="*/ 3893419 w 3975234"/>
              <a:gd name="connsiteY85" fmla="*/ 5189 h 626018"/>
              <a:gd name="connsiteX86" fmla="*/ 3931920 w 3975234"/>
              <a:gd name="connsiteY86" fmla="*/ 376 h 626018"/>
              <a:gd name="connsiteX87" fmla="*/ 3975234 w 3975234"/>
              <a:gd name="connsiteY87" fmla="*/ 376 h 626018"/>
              <a:gd name="connsiteX88" fmla="*/ 3975234 w 3975234"/>
              <a:gd name="connsiteY88" fmla="*/ 376 h 626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975234" h="626018">
                <a:moveTo>
                  <a:pt x="0" y="626018"/>
                </a:moveTo>
                <a:lnTo>
                  <a:pt x="0" y="626018"/>
                </a:lnTo>
                <a:cubicBezTo>
                  <a:pt x="14438" y="624414"/>
                  <a:pt x="29069" y="624055"/>
                  <a:pt x="43314" y="621206"/>
                </a:cubicBezTo>
                <a:cubicBezTo>
                  <a:pt x="53263" y="619216"/>
                  <a:pt x="62564" y="614788"/>
                  <a:pt x="72189" y="611580"/>
                </a:cubicBezTo>
                <a:lnTo>
                  <a:pt x="101065" y="601955"/>
                </a:lnTo>
                <a:lnTo>
                  <a:pt x="115503" y="597143"/>
                </a:lnTo>
                <a:cubicBezTo>
                  <a:pt x="120316" y="595539"/>
                  <a:pt x="124966" y="593325"/>
                  <a:pt x="129941" y="592330"/>
                </a:cubicBezTo>
                <a:cubicBezTo>
                  <a:pt x="137962" y="590726"/>
                  <a:pt x="146068" y="589501"/>
                  <a:pt x="154004" y="587517"/>
                </a:cubicBezTo>
                <a:cubicBezTo>
                  <a:pt x="204478" y="574899"/>
                  <a:pt x="124717" y="591387"/>
                  <a:pt x="187692" y="577892"/>
                </a:cubicBezTo>
                <a:cubicBezTo>
                  <a:pt x="203689" y="574464"/>
                  <a:pt x="220299" y="573441"/>
                  <a:pt x="235819" y="568267"/>
                </a:cubicBezTo>
                <a:cubicBezTo>
                  <a:pt x="270417" y="556734"/>
                  <a:pt x="227233" y="570719"/>
                  <a:pt x="269507" y="558641"/>
                </a:cubicBezTo>
                <a:cubicBezTo>
                  <a:pt x="274385" y="557247"/>
                  <a:pt x="279024" y="555059"/>
                  <a:pt x="283945" y="553829"/>
                </a:cubicBezTo>
                <a:cubicBezTo>
                  <a:pt x="291881" y="551845"/>
                  <a:pt x="300023" y="550790"/>
                  <a:pt x="308008" y="549016"/>
                </a:cubicBezTo>
                <a:cubicBezTo>
                  <a:pt x="314465" y="547581"/>
                  <a:pt x="320899" y="546021"/>
                  <a:pt x="327259" y="544204"/>
                </a:cubicBezTo>
                <a:cubicBezTo>
                  <a:pt x="332137" y="542810"/>
                  <a:pt x="336775" y="540621"/>
                  <a:pt x="341697" y="539391"/>
                </a:cubicBezTo>
                <a:cubicBezTo>
                  <a:pt x="376144" y="530779"/>
                  <a:pt x="358687" y="537918"/>
                  <a:pt x="399448" y="529766"/>
                </a:cubicBezTo>
                <a:cubicBezTo>
                  <a:pt x="426576" y="524340"/>
                  <a:pt x="431648" y="522240"/>
                  <a:pt x="452387" y="515328"/>
                </a:cubicBezTo>
                <a:cubicBezTo>
                  <a:pt x="457200" y="512120"/>
                  <a:pt x="461539" y="508052"/>
                  <a:pt x="466825" y="505703"/>
                </a:cubicBezTo>
                <a:cubicBezTo>
                  <a:pt x="466850" y="505692"/>
                  <a:pt x="502907" y="493676"/>
                  <a:pt x="510139" y="491265"/>
                </a:cubicBezTo>
                <a:cubicBezTo>
                  <a:pt x="514952" y="489661"/>
                  <a:pt x="520040" y="488721"/>
                  <a:pt x="524577" y="486452"/>
                </a:cubicBezTo>
                <a:cubicBezTo>
                  <a:pt x="530994" y="483244"/>
                  <a:pt x="537233" y="479653"/>
                  <a:pt x="543827" y="476827"/>
                </a:cubicBezTo>
                <a:cubicBezTo>
                  <a:pt x="548490" y="474829"/>
                  <a:pt x="553728" y="474283"/>
                  <a:pt x="558265" y="472014"/>
                </a:cubicBezTo>
                <a:cubicBezTo>
                  <a:pt x="563438" y="469427"/>
                  <a:pt x="567417" y="464738"/>
                  <a:pt x="572703" y="462389"/>
                </a:cubicBezTo>
                <a:cubicBezTo>
                  <a:pt x="599252" y="450590"/>
                  <a:pt x="599763" y="454421"/>
                  <a:pt x="625642" y="447951"/>
                </a:cubicBezTo>
                <a:cubicBezTo>
                  <a:pt x="630564" y="446721"/>
                  <a:pt x="635202" y="444532"/>
                  <a:pt x="640080" y="443138"/>
                </a:cubicBezTo>
                <a:cubicBezTo>
                  <a:pt x="646440" y="441321"/>
                  <a:pt x="652970" y="440143"/>
                  <a:pt x="659330" y="438326"/>
                </a:cubicBezTo>
                <a:cubicBezTo>
                  <a:pt x="664208" y="436932"/>
                  <a:pt x="668890" y="434907"/>
                  <a:pt x="673768" y="433513"/>
                </a:cubicBezTo>
                <a:cubicBezTo>
                  <a:pt x="680128" y="431696"/>
                  <a:pt x="686659" y="430517"/>
                  <a:pt x="693019" y="428700"/>
                </a:cubicBezTo>
                <a:cubicBezTo>
                  <a:pt x="697897" y="427306"/>
                  <a:pt x="702563" y="425223"/>
                  <a:pt x="707457" y="423888"/>
                </a:cubicBezTo>
                <a:cubicBezTo>
                  <a:pt x="720220" y="420408"/>
                  <a:pt x="733408" y="418447"/>
                  <a:pt x="745958" y="414263"/>
                </a:cubicBezTo>
                <a:cubicBezTo>
                  <a:pt x="759716" y="409677"/>
                  <a:pt x="764542" y="407658"/>
                  <a:pt x="779646" y="404637"/>
                </a:cubicBezTo>
                <a:cubicBezTo>
                  <a:pt x="789215" y="402723"/>
                  <a:pt x="798921" y="401571"/>
                  <a:pt x="808522" y="399825"/>
                </a:cubicBezTo>
                <a:cubicBezTo>
                  <a:pt x="816570" y="398362"/>
                  <a:pt x="824516" y="396357"/>
                  <a:pt x="832585" y="395012"/>
                </a:cubicBezTo>
                <a:cubicBezTo>
                  <a:pt x="860299" y="390393"/>
                  <a:pt x="868533" y="390710"/>
                  <a:pt x="895149" y="385387"/>
                </a:cubicBezTo>
                <a:cubicBezTo>
                  <a:pt x="901635" y="384090"/>
                  <a:pt x="907943" y="382009"/>
                  <a:pt x="914400" y="380574"/>
                </a:cubicBezTo>
                <a:cubicBezTo>
                  <a:pt x="922385" y="378799"/>
                  <a:pt x="930493" y="377600"/>
                  <a:pt x="938463" y="375761"/>
                </a:cubicBezTo>
                <a:cubicBezTo>
                  <a:pt x="951353" y="372786"/>
                  <a:pt x="965132" y="372052"/>
                  <a:pt x="976964" y="366136"/>
                </a:cubicBezTo>
                <a:cubicBezTo>
                  <a:pt x="989798" y="359719"/>
                  <a:pt x="1001853" y="351424"/>
                  <a:pt x="1015465" y="346886"/>
                </a:cubicBezTo>
                <a:lnTo>
                  <a:pt x="1044341" y="337260"/>
                </a:lnTo>
                <a:cubicBezTo>
                  <a:pt x="1049154" y="335656"/>
                  <a:pt x="1053858" y="333678"/>
                  <a:pt x="1058779" y="332448"/>
                </a:cubicBezTo>
                <a:cubicBezTo>
                  <a:pt x="1065196" y="330844"/>
                  <a:pt x="1071694" y="329536"/>
                  <a:pt x="1078029" y="327635"/>
                </a:cubicBezTo>
                <a:cubicBezTo>
                  <a:pt x="1087747" y="324720"/>
                  <a:pt x="1096773" y="318543"/>
                  <a:pt x="1106905" y="318010"/>
                </a:cubicBezTo>
                <a:cubicBezTo>
                  <a:pt x="1174083" y="314474"/>
                  <a:pt x="1189294" y="315112"/>
                  <a:pt x="1246471" y="308385"/>
                </a:cubicBezTo>
                <a:cubicBezTo>
                  <a:pt x="1305907" y="301393"/>
                  <a:pt x="1257960" y="307049"/>
                  <a:pt x="1299410" y="298759"/>
                </a:cubicBezTo>
                <a:cubicBezTo>
                  <a:pt x="1308979" y="296845"/>
                  <a:pt x="1318717" y="295861"/>
                  <a:pt x="1328286" y="293947"/>
                </a:cubicBezTo>
                <a:cubicBezTo>
                  <a:pt x="1346465" y="290311"/>
                  <a:pt x="1358004" y="285645"/>
                  <a:pt x="1376412" y="279509"/>
                </a:cubicBezTo>
                <a:cubicBezTo>
                  <a:pt x="1381225" y="277905"/>
                  <a:pt x="1386629" y="277510"/>
                  <a:pt x="1390850" y="274696"/>
                </a:cubicBezTo>
                <a:cubicBezTo>
                  <a:pt x="1395663" y="271488"/>
                  <a:pt x="1400771" y="268684"/>
                  <a:pt x="1405288" y="265071"/>
                </a:cubicBezTo>
                <a:cubicBezTo>
                  <a:pt x="1408831" y="262237"/>
                  <a:pt x="1410856" y="257475"/>
                  <a:pt x="1414914" y="255446"/>
                </a:cubicBezTo>
                <a:cubicBezTo>
                  <a:pt x="1420830" y="252488"/>
                  <a:pt x="1427829" y="252534"/>
                  <a:pt x="1434164" y="250633"/>
                </a:cubicBezTo>
                <a:cubicBezTo>
                  <a:pt x="1443882" y="247718"/>
                  <a:pt x="1452972" y="242267"/>
                  <a:pt x="1463040" y="241008"/>
                </a:cubicBezTo>
                <a:lnTo>
                  <a:pt x="1501541" y="236195"/>
                </a:lnTo>
                <a:cubicBezTo>
                  <a:pt x="1511201" y="234815"/>
                  <a:pt x="1520772" y="232867"/>
                  <a:pt x="1530417" y="231383"/>
                </a:cubicBezTo>
                <a:cubicBezTo>
                  <a:pt x="1541628" y="229658"/>
                  <a:pt x="1552876" y="228174"/>
                  <a:pt x="1564105" y="226570"/>
                </a:cubicBezTo>
                <a:lnTo>
                  <a:pt x="1592981" y="216945"/>
                </a:lnTo>
                <a:cubicBezTo>
                  <a:pt x="1597794" y="215341"/>
                  <a:pt x="1602377" y="212692"/>
                  <a:pt x="1607419" y="212132"/>
                </a:cubicBezTo>
                <a:cubicBezTo>
                  <a:pt x="1621857" y="210528"/>
                  <a:pt x="1636351" y="209373"/>
                  <a:pt x="1650732" y="207319"/>
                </a:cubicBezTo>
                <a:cubicBezTo>
                  <a:pt x="1658830" y="206162"/>
                  <a:pt x="1666666" y="203410"/>
                  <a:pt x="1674796" y="202507"/>
                </a:cubicBezTo>
                <a:cubicBezTo>
                  <a:pt x="1724390" y="196997"/>
                  <a:pt x="1759169" y="197757"/>
                  <a:pt x="1809549" y="192881"/>
                </a:cubicBezTo>
                <a:cubicBezTo>
                  <a:pt x="1835296" y="190389"/>
                  <a:pt x="1886551" y="183256"/>
                  <a:pt x="1886551" y="183256"/>
                </a:cubicBezTo>
                <a:cubicBezTo>
                  <a:pt x="1922329" y="171332"/>
                  <a:pt x="1880115" y="184176"/>
                  <a:pt x="1953928" y="173631"/>
                </a:cubicBezTo>
                <a:cubicBezTo>
                  <a:pt x="1958950" y="172914"/>
                  <a:pt x="1963391" y="169813"/>
                  <a:pt x="1968366" y="168818"/>
                </a:cubicBezTo>
                <a:cubicBezTo>
                  <a:pt x="1979489" y="166593"/>
                  <a:pt x="1990742" y="164844"/>
                  <a:pt x="2002055" y="164006"/>
                </a:cubicBezTo>
                <a:cubicBezTo>
                  <a:pt x="2034091" y="161633"/>
                  <a:pt x="2066254" y="161330"/>
                  <a:pt x="2098307" y="159193"/>
                </a:cubicBezTo>
                <a:cubicBezTo>
                  <a:pt x="2114394" y="158120"/>
                  <a:pt x="2130345" y="155418"/>
                  <a:pt x="2146434" y="154380"/>
                </a:cubicBezTo>
                <a:cubicBezTo>
                  <a:pt x="2190259" y="151553"/>
                  <a:pt x="2329633" y="146282"/>
                  <a:pt x="2367815" y="144755"/>
                </a:cubicBezTo>
                <a:cubicBezTo>
                  <a:pt x="2374232" y="143151"/>
                  <a:pt x="2380730" y="141844"/>
                  <a:pt x="2387065" y="139943"/>
                </a:cubicBezTo>
                <a:cubicBezTo>
                  <a:pt x="2396783" y="137028"/>
                  <a:pt x="2406316" y="133525"/>
                  <a:pt x="2415941" y="130317"/>
                </a:cubicBezTo>
                <a:lnTo>
                  <a:pt x="2444817" y="120692"/>
                </a:lnTo>
                <a:cubicBezTo>
                  <a:pt x="2444821" y="120691"/>
                  <a:pt x="2473687" y="111068"/>
                  <a:pt x="2473692" y="111067"/>
                </a:cubicBezTo>
                <a:cubicBezTo>
                  <a:pt x="2484922" y="109463"/>
                  <a:pt x="2496056" y="106901"/>
                  <a:pt x="2507381" y="106254"/>
                </a:cubicBezTo>
                <a:cubicBezTo>
                  <a:pt x="2552254" y="103690"/>
                  <a:pt x="2597217" y="103045"/>
                  <a:pt x="2642135" y="101441"/>
                </a:cubicBezTo>
                <a:cubicBezTo>
                  <a:pt x="2694216" y="88422"/>
                  <a:pt x="2654801" y="97256"/>
                  <a:pt x="2762450" y="87004"/>
                </a:cubicBezTo>
                <a:lnTo>
                  <a:pt x="2762450" y="87004"/>
                </a:lnTo>
                <a:lnTo>
                  <a:pt x="2791326" y="82191"/>
                </a:lnTo>
                <a:cubicBezTo>
                  <a:pt x="2799374" y="80728"/>
                  <a:pt x="2807304" y="78622"/>
                  <a:pt x="2815389" y="77378"/>
                </a:cubicBezTo>
                <a:cubicBezTo>
                  <a:pt x="2828172" y="75411"/>
                  <a:pt x="2841056" y="74170"/>
                  <a:pt x="2853890" y="72566"/>
                </a:cubicBezTo>
                <a:cubicBezTo>
                  <a:pt x="2863515" y="69357"/>
                  <a:pt x="2872758" y="64608"/>
                  <a:pt x="2882766" y="62940"/>
                </a:cubicBezTo>
                <a:cubicBezTo>
                  <a:pt x="2994342" y="44345"/>
                  <a:pt x="2921010" y="53889"/>
                  <a:pt x="3104147" y="48503"/>
                </a:cubicBezTo>
                <a:cubicBezTo>
                  <a:pt x="3128210" y="46899"/>
                  <a:pt x="3152243" y="44738"/>
                  <a:pt x="3176337" y="43690"/>
                </a:cubicBezTo>
                <a:cubicBezTo>
                  <a:pt x="3226046" y="41529"/>
                  <a:pt x="3275858" y="41799"/>
                  <a:pt x="3325528" y="38877"/>
                </a:cubicBezTo>
                <a:cubicBezTo>
                  <a:pt x="3330592" y="38579"/>
                  <a:pt x="3334944" y="34782"/>
                  <a:pt x="3339966" y="34065"/>
                </a:cubicBezTo>
                <a:cubicBezTo>
                  <a:pt x="3357507" y="31559"/>
                  <a:pt x="3375198" y="29920"/>
                  <a:pt x="3392905" y="29252"/>
                </a:cubicBezTo>
                <a:cubicBezTo>
                  <a:pt x="3653819" y="19405"/>
                  <a:pt x="3517127" y="29531"/>
                  <a:pt x="3720164" y="19627"/>
                </a:cubicBezTo>
                <a:cubicBezTo>
                  <a:pt x="3811659" y="15164"/>
                  <a:pt x="3765487" y="16685"/>
                  <a:pt x="3835667" y="10001"/>
                </a:cubicBezTo>
                <a:cubicBezTo>
                  <a:pt x="3854897" y="8170"/>
                  <a:pt x="3874197" y="7111"/>
                  <a:pt x="3893419" y="5189"/>
                </a:cubicBezTo>
                <a:cubicBezTo>
                  <a:pt x="3906288" y="3902"/>
                  <a:pt x="3919009" y="1136"/>
                  <a:pt x="3931920" y="376"/>
                </a:cubicBezTo>
                <a:cubicBezTo>
                  <a:pt x="3946333" y="-472"/>
                  <a:pt x="3960796" y="376"/>
                  <a:pt x="3975234" y="376"/>
                </a:cubicBezTo>
                <a:lnTo>
                  <a:pt x="3975234" y="376"/>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0" name="Connecteur droit 19">
            <a:extLst>
              <a:ext uri="{FF2B5EF4-FFF2-40B4-BE49-F238E27FC236}">
                <a16:creationId xmlns:a16="http://schemas.microsoft.com/office/drawing/2014/main" id="{8AE553B5-CE50-1AC6-5AAA-50494BF75145}"/>
              </a:ext>
            </a:extLst>
          </p:cNvPr>
          <p:cNvCxnSpPr/>
          <p:nvPr/>
        </p:nvCxnSpPr>
        <p:spPr>
          <a:xfrm>
            <a:off x="3187095" y="3487155"/>
            <a:ext cx="202131" cy="0"/>
          </a:xfrm>
          <a:prstGeom prst="line">
            <a:avLst/>
          </a:prstGeom>
          <a:ln w="19050">
            <a:solidFill>
              <a:srgbClr val="E2C9EF"/>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089F9782-084D-29E7-CC0A-783B7201F2CE}"/>
              </a:ext>
            </a:extLst>
          </p:cNvPr>
          <p:cNvCxnSpPr/>
          <p:nvPr/>
        </p:nvCxnSpPr>
        <p:spPr>
          <a:xfrm>
            <a:off x="3187095" y="3347589"/>
            <a:ext cx="20213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22" name="ZoneTexte 21">
            <a:extLst>
              <a:ext uri="{FF2B5EF4-FFF2-40B4-BE49-F238E27FC236}">
                <a16:creationId xmlns:a16="http://schemas.microsoft.com/office/drawing/2014/main" id="{7C7BAD9D-1D8D-370D-426C-CE0E23978FE9}"/>
              </a:ext>
            </a:extLst>
          </p:cNvPr>
          <p:cNvSpPr txBox="1"/>
          <p:nvPr/>
        </p:nvSpPr>
        <p:spPr>
          <a:xfrm>
            <a:off x="3350725" y="3239867"/>
            <a:ext cx="2042547"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Voriconazole and anidulafungin (n=135)</a:t>
            </a:r>
            <a:r>
              <a:rPr lang="fr-FR" sz="800" dirty="0">
                <a:effectLst/>
                <a:latin typeface="Arial" panose="020B0604020202020204" pitchFamily="34" charset="0"/>
                <a:cs typeface="Arial" panose="020B0604020202020204" pitchFamily="34" charset="0"/>
              </a:rPr>
              <a:t> </a:t>
            </a:r>
            <a:endParaRPr lang="fr-FR" sz="800" dirty="0">
              <a:latin typeface="Arial" panose="020B0604020202020204" pitchFamily="34" charset="0"/>
              <a:cs typeface="Arial" panose="020B0604020202020204" pitchFamily="34" charset="0"/>
            </a:endParaRPr>
          </a:p>
        </p:txBody>
      </p:sp>
      <p:sp>
        <p:nvSpPr>
          <p:cNvPr id="23" name="ZoneTexte 22">
            <a:extLst>
              <a:ext uri="{FF2B5EF4-FFF2-40B4-BE49-F238E27FC236}">
                <a16:creationId xmlns:a16="http://schemas.microsoft.com/office/drawing/2014/main" id="{120094A6-8FE0-0D71-594E-DF118DA95342}"/>
              </a:ext>
            </a:extLst>
          </p:cNvPr>
          <p:cNvSpPr txBox="1"/>
          <p:nvPr/>
        </p:nvSpPr>
        <p:spPr>
          <a:xfrm>
            <a:off x="3350725" y="3383530"/>
            <a:ext cx="1760418"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Voriconazole and placebo (n=142)</a:t>
            </a:r>
            <a:endParaRPr lang="fr-FR" sz="800" dirty="0">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D656B52E-5B97-769C-0691-271246C6E94C}"/>
              </a:ext>
            </a:extLst>
          </p:cNvPr>
          <p:cNvSpPr/>
          <p:nvPr/>
        </p:nvSpPr>
        <p:spPr>
          <a:xfrm>
            <a:off x="1249680" y="2763520"/>
            <a:ext cx="5263008" cy="3149600"/>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ZoneTexte 25">
            <a:extLst>
              <a:ext uri="{FF2B5EF4-FFF2-40B4-BE49-F238E27FC236}">
                <a16:creationId xmlns:a16="http://schemas.microsoft.com/office/drawing/2014/main" id="{1F557F6E-4897-8512-E02B-2F798B4AE807}"/>
              </a:ext>
            </a:extLst>
          </p:cNvPr>
          <p:cNvSpPr txBox="1"/>
          <p:nvPr/>
        </p:nvSpPr>
        <p:spPr>
          <a:xfrm>
            <a:off x="1403707" y="2601425"/>
            <a:ext cx="1356462" cy="307777"/>
          </a:xfrm>
          <a:prstGeom prst="rect">
            <a:avLst/>
          </a:prstGeom>
          <a:solidFill>
            <a:schemeClr val="bg1"/>
          </a:solidFill>
        </p:spPr>
        <p:txBody>
          <a:bodyPr wrap="none" rtlCol="0">
            <a:spAutoFit/>
          </a:bodyPr>
          <a:lstStyle/>
          <a:p>
            <a:r>
              <a:rPr lang="en-US" sz="1400" b="1" kern="100" dirty="0">
                <a:effectLst/>
                <a:latin typeface="Arial" panose="020B0604020202020204" pitchFamily="34" charset="0"/>
                <a:ea typeface="Aptos" panose="020B0004020202020204" pitchFamily="34" charset="0"/>
                <a:cs typeface="Arial" panose="020B0604020202020204" pitchFamily="34" charset="0"/>
              </a:rPr>
              <a:t>MITT analysis</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37" name="Rectangle 36">
            <a:extLst>
              <a:ext uri="{FF2B5EF4-FFF2-40B4-BE49-F238E27FC236}">
                <a16:creationId xmlns:a16="http://schemas.microsoft.com/office/drawing/2014/main" id="{BB89D352-3B8E-D0D8-EF09-38A531211DB1}"/>
              </a:ext>
            </a:extLst>
          </p:cNvPr>
          <p:cNvSpPr/>
          <p:nvPr/>
        </p:nvSpPr>
        <p:spPr>
          <a:xfrm>
            <a:off x="6737852" y="2763520"/>
            <a:ext cx="5263008" cy="3149600"/>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ZoneTexte 37">
            <a:extLst>
              <a:ext uri="{FF2B5EF4-FFF2-40B4-BE49-F238E27FC236}">
                <a16:creationId xmlns:a16="http://schemas.microsoft.com/office/drawing/2014/main" id="{18E05476-7A0F-5A71-BEA9-B9DD9721C1E6}"/>
              </a:ext>
            </a:extLst>
          </p:cNvPr>
          <p:cNvSpPr txBox="1"/>
          <p:nvPr/>
        </p:nvSpPr>
        <p:spPr>
          <a:xfrm>
            <a:off x="6891879" y="2601425"/>
            <a:ext cx="2082621" cy="307777"/>
          </a:xfrm>
          <a:prstGeom prst="rect">
            <a:avLst/>
          </a:prstGeom>
          <a:solidFill>
            <a:schemeClr val="bg1"/>
          </a:solidFill>
        </p:spPr>
        <p:txBody>
          <a:bodyPr wrap="none" rtlCol="0">
            <a:spAutoFit/>
          </a:bodyPr>
          <a:lstStyle/>
          <a:p>
            <a:r>
              <a:rPr lang="en-US" sz="1400" b="1" kern="100" dirty="0">
                <a:effectLst/>
                <a:latin typeface="Arial" panose="020B0604020202020204" pitchFamily="34" charset="0"/>
                <a:ea typeface="Aptos" panose="020B0004020202020204" pitchFamily="34" charset="0"/>
                <a:cs typeface="Arial" panose="020B0604020202020204" pitchFamily="34" charset="0"/>
              </a:rPr>
              <a:t>Positive GM subgroup</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p:txBody>
      </p:sp>
      <p:grpSp>
        <p:nvGrpSpPr>
          <p:cNvPr id="41" name="Groupe 40">
            <a:extLst>
              <a:ext uri="{FF2B5EF4-FFF2-40B4-BE49-F238E27FC236}">
                <a16:creationId xmlns:a16="http://schemas.microsoft.com/office/drawing/2014/main" id="{70B59C20-D533-542F-BC77-D53CB3CB627B}"/>
              </a:ext>
            </a:extLst>
          </p:cNvPr>
          <p:cNvGrpSpPr/>
          <p:nvPr/>
        </p:nvGrpSpPr>
        <p:grpSpPr>
          <a:xfrm>
            <a:off x="7245243" y="3342268"/>
            <a:ext cx="4303649" cy="2460794"/>
            <a:chOff x="6930407" y="3156049"/>
            <a:chExt cx="4303649" cy="2460794"/>
          </a:xfrm>
        </p:grpSpPr>
        <p:graphicFrame>
          <p:nvGraphicFramePr>
            <p:cNvPr id="36" name="Graphique 35">
              <a:extLst>
                <a:ext uri="{FF2B5EF4-FFF2-40B4-BE49-F238E27FC236}">
                  <a16:creationId xmlns:a16="http://schemas.microsoft.com/office/drawing/2014/main" id="{5987C7EA-4629-932C-09D3-5B073B499048}"/>
                </a:ext>
              </a:extLst>
            </p:cNvPr>
            <p:cNvGraphicFramePr/>
            <p:nvPr/>
          </p:nvGraphicFramePr>
          <p:xfrm>
            <a:off x="7212535" y="3156049"/>
            <a:ext cx="4021521" cy="2230211"/>
          </p:xfrm>
          <a:graphic>
            <a:graphicData uri="http://schemas.openxmlformats.org/drawingml/2006/chart">
              <c:chart xmlns:c="http://schemas.openxmlformats.org/drawingml/2006/chart" xmlns:r="http://schemas.openxmlformats.org/officeDocument/2006/relationships" r:id="rId3"/>
            </a:graphicData>
          </a:graphic>
        </p:graphicFrame>
        <p:sp>
          <p:nvSpPr>
            <p:cNvPr id="28" name="Text Box 4">
              <a:extLst>
                <a:ext uri="{FF2B5EF4-FFF2-40B4-BE49-F238E27FC236}">
                  <a16:creationId xmlns:a16="http://schemas.microsoft.com/office/drawing/2014/main" id="{4A8F561C-8CA2-059A-EC79-FF8F148E445C}"/>
                </a:ext>
              </a:extLst>
            </p:cNvPr>
            <p:cNvSpPr txBox="1">
              <a:spLocks noChangeArrowheads="1"/>
            </p:cNvSpPr>
            <p:nvPr/>
          </p:nvSpPr>
          <p:spPr bwMode="auto">
            <a:xfrm rot="16200000">
              <a:off x="6110612" y="4034554"/>
              <a:ext cx="1893505"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err="1">
                  <a:solidFill>
                    <a:srgbClr val="FFFFFF">
                      <a:lumMod val="50000"/>
                    </a:srgbClr>
                  </a:solidFill>
                  <a:latin typeface="Arial"/>
                  <a:ea typeface="+mn-ea"/>
                  <a:cs typeface="Arial"/>
                </a:rPr>
                <a:t>Cumulative</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incidence</a:t>
              </a:r>
              <a:endParaRPr lang="da-DK" sz="1050" dirty="0">
                <a:solidFill>
                  <a:srgbClr val="FFFFFF">
                    <a:lumMod val="50000"/>
                  </a:srgbClr>
                </a:solidFill>
                <a:latin typeface="Arial"/>
                <a:ea typeface="+mn-ea"/>
                <a:cs typeface="Arial"/>
              </a:endParaRPr>
            </a:p>
          </p:txBody>
        </p:sp>
        <p:sp>
          <p:nvSpPr>
            <p:cNvPr id="29" name="Text Box 4">
              <a:extLst>
                <a:ext uri="{FF2B5EF4-FFF2-40B4-BE49-F238E27FC236}">
                  <a16:creationId xmlns:a16="http://schemas.microsoft.com/office/drawing/2014/main" id="{4FE84F50-364E-26DB-EB2D-8607A205E011}"/>
                </a:ext>
              </a:extLst>
            </p:cNvPr>
            <p:cNvSpPr txBox="1">
              <a:spLocks noChangeArrowheads="1"/>
            </p:cNvSpPr>
            <p:nvPr/>
          </p:nvSpPr>
          <p:spPr bwMode="auto">
            <a:xfrm>
              <a:off x="7625899" y="5362927"/>
              <a:ext cx="3532531"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Time to Death, </a:t>
              </a:r>
              <a:r>
                <a:rPr lang="da-DK" sz="1050" dirty="0" err="1">
                  <a:solidFill>
                    <a:srgbClr val="FFFFFF">
                      <a:lumMod val="50000"/>
                    </a:srgbClr>
                  </a:solidFill>
                  <a:latin typeface="Arial"/>
                  <a:ea typeface="+mn-ea"/>
                  <a:cs typeface="Arial"/>
                </a:rPr>
                <a:t>wk</a:t>
              </a:r>
              <a:endParaRPr lang="da-DK" sz="1050" dirty="0">
                <a:solidFill>
                  <a:srgbClr val="FFFFFF">
                    <a:lumMod val="50000"/>
                  </a:srgbClr>
                </a:solidFill>
                <a:latin typeface="Arial"/>
                <a:ea typeface="+mn-ea"/>
                <a:cs typeface="Arial"/>
              </a:endParaRPr>
            </a:p>
          </p:txBody>
        </p:sp>
        <p:cxnSp>
          <p:nvCxnSpPr>
            <p:cNvPr id="32" name="Connecteur droit 31">
              <a:extLst>
                <a:ext uri="{FF2B5EF4-FFF2-40B4-BE49-F238E27FC236}">
                  <a16:creationId xmlns:a16="http://schemas.microsoft.com/office/drawing/2014/main" id="{818750E2-CF67-68D4-DF93-2CCEBAA2DE8B}"/>
                </a:ext>
              </a:extLst>
            </p:cNvPr>
            <p:cNvCxnSpPr/>
            <p:nvPr/>
          </p:nvCxnSpPr>
          <p:spPr>
            <a:xfrm>
              <a:off x="8606260" y="3487155"/>
              <a:ext cx="202131" cy="0"/>
            </a:xfrm>
            <a:prstGeom prst="line">
              <a:avLst/>
            </a:prstGeom>
            <a:ln w="19050">
              <a:solidFill>
                <a:srgbClr val="E2C9EF"/>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CC447676-9A7B-C2A1-0ADB-99E8E2513413}"/>
                </a:ext>
              </a:extLst>
            </p:cNvPr>
            <p:cNvCxnSpPr/>
            <p:nvPr/>
          </p:nvCxnSpPr>
          <p:spPr>
            <a:xfrm>
              <a:off x="8606260" y="3347589"/>
              <a:ext cx="20213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34" name="ZoneTexte 33">
              <a:extLst>
                <a:ext uri="{FF2B5EF4-FFF2-40B4-BE49-F238E27FC236}">
                  <a16:creationId xmlns:a16="http://schemas.microsoft.com/office/drawing/2014/main" id="{068580A4-6933-438B-FC85-A3E2CDFDDBF5}"/>
                </a:ext>
              </a:extLst>
            </p:cNvPr>
            <p:cNvSpPr txBox="1"/>
            <p:nvPr/>
          </p:nvSpPr>
          <p:spPr>
            <a:xfrm>
              <a:off x="8769890" y="3239867"/>
              <a:ext cx="2042547"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Voriconazole and anidulafungin (n=108)</a:t>
              </a:r>
              <a:r>
                <a:rPr lang="fr-FR" sz="800" dirty="0">
                  <a:effectLst/>
                  <a:latin typeface="Arial" panose="020B0604020202020204" pitchFamily="34" charset="0"/>
                  <a:cs typeface="Arial" panose="020B0604020202020204" pitchFamily="34" charset="0"/>
                </a:rPr>
                <a:t> </a:t>
              </a:r>
              <a:endParaRPr lang="fr-FR" sz="800" dirty="0">
                <a:latin typeface="Arial" panose="020B0604020202020204" pitchFamily="34" charset="0"/>
                <a:cs typeface="Arial" panose="020B0604020202020204" pitchFamily="34" charset="0"/>
              </a:endParaRPr>
            </a:p>
          </p:txBody>
        </p:sp>
        <p:sp>
          <p:nvSpPr>
            <p:cNvPr id="35" name="ZoneTexte 34">
              <a:extLst>
                <a:ext uri="{FF2B5EF4-FFF2-40B4-BE49-F238E27FC236}">
                  <a16:creationId xmlns:a16="http://schemas.microsoft.com/office/drawing/2014/main" id="{9AB8D8E3-18ED-5729-23BE-005AB1E88019}"/>
                </a:ext>
              </a:extLst>
            </p:cNvPr>
            <p:cNvSpPr txBox="1"/>
            <p:nvPr/>
          </p:nvSpPr>
          <p:spPr>
            <a:xfrm>
              <a:off x="8769890" y="3383530"/>
              <a:ext cx="1760418"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Voriconazole and placebo (n=110)</a:t>
              </a:r>
              <a:endParaRPr lang="fr-FR" sz="800" dirty="0">
                <a:latin typeface="Arial" panose="020B0604020202020204" pitchFamily="34" charset="0"/>
                <a:cs typeface="Arial" panose="020B0604020202020204" pitchFamily="34" charset="0"/>
              </a:endParaRPr>
            </a:p>
          </p:txBody>
        </p:sp>
        <p:sp>
          <p:nvSpPr>
            <p:cNvPr id="39" name="Forme libre 38">
              <a:extLst>
                <a:ext uri="{FF2B5EF4-FFF2-40B4-BE49-F238E27FC236}">
                  <a16:creationId xmlns:a16="http://schemas.microsoft.com/office/drawing/2014/main" id="{D923B2CC-8B81-D3A7-B8F9-E5AB3E50DAA7}"/>
                </a:ext>
              </a:extLst>
            </p:cNvPr>
            <p:cNvSpPr/>
            <p:nvPr/>
          </p:nvSpPr>
          <p:spPr>
            <a:xfrm>
              <a:off x="7610707" y="4638236"/>
              <a:ext cx="3384395" cy="469023"/>
            </a:xfrm>
            <a:custGeom>
              <a:avLst/>
              <a:gdLst>
                <a:gd name="connsiteX0" fmla="*/ 0 w 3384395"/>
                <a:gd name="connsiteY0" fmla="*/ 469023 h 469023"/>
                <a:gd name="connsiteX1" fmla="*/ 0 w 3384395"/>
                <a:gd name="connsiteY1" fmla="*/ 469023 h 469023"/>
                <a:gd name="connsiteX2" fmla="*/ 250903 w 3384395"/>
                <a:gd name="connsiteY2" fmla="*/ 457871 h 469023"/>
                <a:gd name="connsiteX3" fmla="*/ 328961 w 3384395"/>
                <a:gd name="connsiteY3" fmla="*/ 446720 h 469023"/>
                <a:gd name="connsiteX4" fmla="*/ 412595 w 3384395"/>
                <a:gd name="connsiteY4" fmla="*/ 435569 h 469023"/>
                <a:gd name="connsiteX5" fmla="*/ 485078 w 3384395"/>
                <a:gd name="connsiteY5" fmla="*/ 413266 h 469023"/>
                <a:gd name="connsiteX6" fmla="*/ 501805 w 3384395"/>
                <a:gd name="connsiteY6" fmla="*/ 407691 h 469023"/>
                <a:gd name="connsiteX7" fmla="*/ 557561 w 3384395"/>
                <a:gd name="connsiteY7" fmla="*/ 396540 h 469023"/>
                <a:gd name="connsiteX8" fmla="*/ 607742 w 3384395"/>
                <a:gd name="connsiteY8" fmla="*/ 379813 h 469023"/>
                <a:gd name="connsiteX9" fmla="*/ 641195 w 3384395"/>
                <a:gd name="connsiteY9" fmla="*/ 368662 h 469023"/>
                <a:gd name="connsiteX10" fmla="*/ 685800 w 3384395"/>
                <a:gd name="connsiteY10" fmla="*/ 357510 h 469023"/>
                <a:gd name="connsiteX11" fmla="*/ 708103 w 3384395"/>
                <a:gd name="connsiteY11" fmla="*/ 351935 h 469023"/>
                <a:gd name="connsiteX12" fmla="*/ 780586 w 3384395"/>
                <a:gd name="connsiteY12" fmla="*/ 335208 h 469023"/>
                <a:gd name="connsiteX13" fmla="*/ 841917 w 3384395"/>
                <a:gd name="connsiteY13" fmla="*/ 318481 h 469023"/>
                <a:gd name="connsiteX14" fmla="*/ 875371 w 3384395"/>
                <a:gd name="connsiteY14" fmla="*/ 312905 h 469023"/>
                <a:gd name="connsiteX15" fmla="*/ 970156 w 3384395"/>
                <a:gd name="connsiteY15" fmla="*/ 307330 h 469023"/>
                <a:gd name="connsiteX16" fmla="*/ 1109547 w 3384395"/>
                <a:gd name="connsiteY16" fmla="*/ 290603 h 469023"/>
                <a:gd name="connsiteX17" fmla="*/ 1176454 w 3384395"/>
                <a:gd name="connsiteY17" fmla="*/ 279452 h 469023"/>
                <a:gd name="connsiteX18" fmla="*/ 1237786 w 3384395"/>
                <a:gd name="connsiteY18" fmla="*/ 262725 h 469023"/>
                <a:gd name="connsiteX19" fmla="*/ 1260088 w 3384395"/>
                <a:gd name="connsiteY19" fmla="*/ 257149 h 469023"/>
                <a:gd name="connsiteX20" fmla="*/ 1276815 w 3384395"/>
                <a:gd name="connsiteY20" fmla="*/ 251574 h 469023"/>
                <a:gd name="connsiteX21" fmla="*/ 1360449 w 3384395"/>
                <a:gd name="connsiteY21" fmla="*/ 234847 h 469023"/>
                <a:gd name="connsiteX22" fmla="*/ 1449659 w 3384395"/>
                <a:gd name="connsiteY22" fmla="*/ 223696 h 469023"/>
                <a:gd name="connsiteX23" fmla="*/ 1895708 w 3384395"/>
                <a:gd name="connsiteY23" fmla="*/ 212544 h 469023"/>
                <a:gd name="connsiteX24" fmla="*/ 1940313 w 3384395"/>
                <a:gd name="connsiteY24" fmla="*/ 206969 h 469023"/>
                <a:gd name="connsiteX25" fmla="*/ 2029522 w 3384395"/>
                <a:gd name="connsiteY25" fmla="*/ 201393 h 469023"/>
                <a:gd name="connsiteX26" fmla="*/ 2057400 w 3384395"/>
                <a:gd name="connsiteY26" fmla="*/ 195818 h 469023"/>
                <a:gd name="connsiteX27" fmla="*/ 2113156 w 3384395"/>
                <a:gd name="connsiteY27" fmla="*/ 190242 h 469023"/>
                <a:gd name="connsiteX28" fmla="*/ 2157761 w 3384395"/>
                <a:gd name="connsiteY28" fmla="*/ 179091 h 469023"/>
                <a:gd name="connsiteX29" fmla="*/ 2202366 w 3384395"/>
                <a:gd name="connsiteY29" fmla="*/ 167940 h 469023"/>
                <a:gd name="connsiteX30" fmla="*/ 2235820 w 3384395"/>
                <a:gd name="connsiteY30" fmla="*/ 156788 h 469023"/>
                <a:gd name="connsiteX31" fmla="*/ 2263698 w 3384395"/>
                <a:gd name="connsiteY31" fmla="*/ 151213 h 469023"/>
                <a:gd name="connsiteX32" fmla="*/ 2280425 w 3384395"/>
                <a:gd name="connsiteY32" fmla="*/ 145637 h 469023"/>
                <a:gd name="connsiteX33" fmla="*/ 2325030 w 3384395"/>
                <a:gd name="connsiteY33" fmla="*/ 140062 h 469023"/>
                <a:gd name="connsiteX34" fmla="*/ 2364059 w 3384395"/>
                <a:gd name="connsiteY34" fmla="*/ 134486 h 469023"/>
                <a:gd name="connsiteX35" fmla="*/ 2492298 w 3384395"/>
                <a:gd name="connsiteY35" fmla="*/ 117759 h 469023"/>
                <a:gd name="connsiteX36" fmla="*/ 2514600 w 3384395"/>
                <a:gd name="connsiteY36" fmla="*/ 106608 h 469023"/>
                <a:gd name="connsiteX37" fmla="*/ 2559205 w 3384395"/>
                <a:gd name="connsiteY37" fmla="*/ 95457 h 469023"/>
                <a:gd name="connsiteX38" fmla="*/ 2631688 w 3384395"/>
                <a:gd name="connsiteY38" fmla="*/ 89881 h 469023"/>
                <a:gd name="connsiteX39" fmla="*/ 2977376 w 3384395"/>
                <a:gd name="connsiteY39" fmla="*/ 78730 h 469023"/>
                <a:gd name="connsiteX40" fmla="*/ 3049859 w 3384395"/>
                <a:gd name="connsiteY40" fmla="*/ 73154 h 469023"/>
                <a:gd name="connsiteX41" fmla="*/ 3105615 w 3384395"/>
                <a:gd name="connsiteY41" fmla="*/ 62003 h 469023"/>
                <a:gd name="connsiteX42" fmla="*/ 3267308 w 3384395"/>
                <a:gd name="connsiteY42" fmla="*/ 50852 h 469023"/>
                <a:gd name="connsiteX43" fmla="*/ 3300761 w 3384395"/>
                <a:gd name="connsiteY43" fmla="*/ 45276 h 469023"/>
                <a:gd name="connsiteX44" fmla="*/ 3317488 w 3384395"/>
                <a:gd name="connsiteY44" fmla="*/ 39701 h 469023"/>
                <a:gd name="connsiteX45" fmla="*/ 3323064 w 3384395"/>
                <a:gd name="connsiteY45" fmla="*/ 22974 h 469023"/>
                <a:gd name="connsiteX46" fmla="*/ 3334215 w 3384395"/>
                <a:gd name="connsiteY46" fmla="*/ 6247 h 469023"/>
                <a:gd name="connsiteX47" fmla="*/ 3384395 w 3384395"/>
                <a:gd name="connsiteY47" fmla="*/ 671 h 469023"/>
                <a:gd name="connsiteX48" fmla="*/ 3384395 w 3384395"/>
                <a:gd name="connsiteY48" fmla="*/ 671 h 46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84395" h="469023">
                  <a:moveTo>
                    <a:pt x="0" y="469023"/>
                  </a:moveTo>
                  <a:lnTo>
                    <a:pt x="0" y="469023"/>
                  </a:lnTo>
                  <a:cubicBezTo>
                    <a:pt x="56064" y="467214"/>
                    <a:pt x="179991" y="465469"/>
                    <a:pt x="250903" y="457871"/>
                  </a:cubicBezTo>
                  <a:cubicBezTo>
                    <a:pt x="277037" y="455071"/>
                    <a:pt x="302838" y="449623"/>
                    <a:pt x="328961" y="446720"/>
                  </a:cubicBezTo>
                  <a:cubicBezTo>
                    <a:pt x="362421" y="443002"/>
                    <a:pt x="381320" y="441824"/>
                    <a:pt x="412595" y="435569"/>
                  </a:cubicBezTo>
                  <a:cubicBezTo>
                    <a:pt x="437442" y="430600"/>
                    <a:pt x="461112" y="421255"/>
                    <a:pt x="485078" y="413266"/>
                  </a:cubicBezTo>
                  <a:cubicBezTo>
                    <a:pt x="490654" y="411407"/>
                    <a:pt x="496103" y="409116"/>
                    <a:pt x="501805" y="407691"/>
                  </a:cubicBezTo>
                  <a:cubicBezTo>
                    <a:pt x="535075" y="399373"/>
                    <a:pt x="516549" y="403375"/>
                    <a:pt x="557561" y="396540"/>
                  </a:cubicBezTo>
                  <a:lnTo>
                    <a:pt x="607742" y="379813"/>
                  </a:lnTo>
                  <a:cubicBezTo>
                    <a:pt x="607752" y="379810"/>
                    <a:pt x="641184" y="368665"/>
                    <a:pt x="641195" y="368662"/>
                  </a:cubicBezTo>
                  <a:lnTo>
                    <a:pt x="685800" y="357510"/>
                  </a:lnTo>
                  <a:cubicBezTo>
                    <a:pt x="693234" y="355651"/>
                    <a:pt x="700589" y="353438"/>
                    <a:pt x="708103" y="351935"/>
                  </a:cubicBezTo>
                  <a:cubicBezTo>
                    <a:pt x="730212" y="347513"/>
                    <a:pt x="760420" y="341930"/>
                    <a:pt x="780586" y="335208"/>
                  </a:cubicBezTo>
                  <a:cubicBezTo>
                    <a:pt x="802208" y="328000"/>
                    <a:pt x="816760" y="322674"/>
                    <a:pt x="841917" y="318481"/>
                  </a:cubicBezTo>
                  <a:cubicBezTo>
                    <a:pt x="853068" y="316622"/>
                    <a:pt x="864108" y="313884"/>
                    <a:pt x="875371" y="312905"/>
                  </a:cubicBezTo>
                  <a:cubicBezTo>
                    <a:pt x="906902" y="310163"/>
                    <a:pt x="938587" y="309585"/>
                    <a:pt x="970156" y="307330"/>
                  </a:cubicBezTo>
                  <a:cubicBezTo>
                    <a:pt x="1033785" y="302785"/>
                    <a:pt x="1041740" y="300290"/>
                    <a:pt x="1109547" y="290603"/>
                  </a:cubicBezTo>
                  <a:cubicBezTo>
                    <a:pt x="1138157" y="286516"/>
                    <a:pt x="1149968" y="285564"/>
                    <a:pt x="1176454" y="279452"/>
                  </a:cubicBezTo>
                  <a:cubicBezTo>
                    <a:pt x="1279773" y="255610"/>
                    <a:pt x="1186190" y="277468"/>
                    <a:pt x="1237786" y="262725"/>
                  </a:cubicBezTo>
                  <a:cubicBezTo>
                    <a:pt x="1245154" y="260620"/>
                    <a:pt x="1252720" y="259254"/>
                    <a:pt x="1260088" y="257149"/>
                  </a:cubicBezTo>
                  <a:cubicBezTo>
                    <a:pt x="1265739" y="255534"/>
                    <a:pt x="1271145" y="253120"/>
                    <a:pt x="1276815" y="251574"/>
                  </a:cubicBezTo>
                  <a:cubicBezTo>
                    <a:pt x="1319488" y="239936"/>
                    <a:pt x="1318837" y="240275"/>
                    <a:pt x="1360449" y="234847"/>
                  </a:cubicBezTo>
                  <a:cubicBezTo>
                    <a:pt x="1390165" y="230971"/>
                    <a:pt x="1419697" y="224284"/>
                    <a:pt x="1449659" y="223696"/>
                  </a:cubicBezTo>
                  <a:cubicBezTo>
                    <a:pt x="1787934" y="217063"/>
                    <a:pt x="1639268" y="221387"/>
                    <a:pt x="1895708" y="212544"/>
                  </a:cubicBezTo>
                  <a:cubicBezTo>
                    <a:pt x="1910576" y="210686"/>
                    <a:pt x="1925381" y="208213"/>
                    <a:pt x="1940313" y="206969"/>
                  </a:cubicBezTo>
                  <a:cubicBezTo>
                    <a:pt x="1970004" y="204495"/>
                    <a:pt x="1999862" y="204218"/>
                    <a:pt x="2029522" y="201393"/>
                  </a:cubicBezTo>
                  <a:cubicBezTo>
                    <a:pt x="2038956" y="200495"/>
                    <a:pt x="2048006" y="197070"/>
                    <a:pt x="2057400" y="195818"/>
                  </a:cubicBezTo>
                  <a:cubicBezTo>
                    <a:pt x="2075914" y="193349"/>
                    <a:pt x="2094642" y="192711"/>
                    <a:pt x="2113156" y="190242"/>
                  </a:cubicBezTo>
                  <a:cubicBezTo>
                    <a:pt x="2148729" y="185499"/>
                    <a:pt x="2130845" y="186431"/>
                    <a:pt x="2157761" y="179091"/>
                  </a:cubicBezTo>
                  <a:cubicBezTo>
                    <a:pt x="2172547" y="175059"/>
                    <a:pt x="2187827" y="172787"/>
                    <a:pt x="2202366" y="167940"/>
                  </a:cubicBezTo>
                  <a:cubicBezTo>
                    <a:pt x="2213517" y="164223"/>
                    <a:pt x="2224294" y="159093"/>
                    <a:pt x="2235820" y="156788"/>
                  </a:cubicBezTo>
                  <a:cubicBezTo>
                    <a:pt x="2245113" y="154930"/>
                    <a:pt x="2254504" y="153511"/>
                    <a:pt x="2263698" y="151213"/>
                  </a:cubicBezTo>
                  <a:cubicBezTo>
                    <a:pt x="2269400" y="149788"/>
                    <a:pt x="2274642" y="146688"/>
                    <a:pt x="2280425" y="145637"/>
                  </a:cubicBezTo>
                  <a:cubicBezTo>
                    <a:pt x="2295167" y="142957"/>
                    <a:pt x="2310177" y="142042"/>
                    <a:pt x="2325030" y="140062"/>
                  </a:cubicBezTo>
                  <a:cubicBezTo>
                    <a:pt x="2338056" y="138325"/>
                    <a:pt x="2351011" y="136052"/>
                    <a:pt x="2364059" y="134486"/>
                  </a:cubicBezTo>
                  <a:cubicBezTo>
                    <a:pt x="2486040" y="119848"/>
                    <a:pt x="2427979" y="130624"/>
                    <a:pt x="2492298" y="117759"/>
                  </a:cubicBezTo>
                  <a:cubicBezTo>
                    <a:pt x="2499732" y="114042"/>
                    <a:pt x="2506961" y="109882"/>
                    <a:pt x="2514600" y="106608"/>
                  </a:cubicBezTo>
                  <a:cubicBezTo>
                    <a:pt x="2526763" y="101395"/>
                    <a:pt x="2547419" y="96767"/>
                    <a:pt x="2559205" y="95457"/>
                  </a:cubicBezTo>
                  <a:cubicBezTo>
                    <a:pt x="2583289" y="92781"/>
                    <a:pt x="2607487" y="91122"/>
                    <a:pt x="2631688" y="89881"/>
                  </a:cubicBezTo>
                  <a:cubicBezTo>
                    <a:pt x="2728008" y="84941"/>
                    <a:pt x="2888223" y="81206"/>
                    <a:pt x="2977376" y="78730"/>
                  </a:cubicBezTo>
                  <a:cubicBezTo>
                    <a:pt x="3001537" y="76871"/>
                    <a:pt x="3025830" y="76288"/>
                    <a:pt x="3049859" y="73154"/>
                  </a:cubicBezTo>
                  <a:cubicBezTo>
                    <a:pt x="3068653" y="70703"/>
                    <a:pt x="3086707" y="63307"/>
                    <a:pt x="3105615" y="62003"/>
                  </a:cubicBezTo>
                  <a:lnTo>
                    <a:pt x="3267308" y="50852"/>
                  </a:lnTo>
                  <a:cubicBezTo>
                    <a:pt x="3278459" y="48993"/>
                    <a:pt x="3289725" y="47728"/>
                    <a:pt x="3300761" y="45276"/>
                  </a:cubicBezTo>
                  <a:cubicBezTo>
                    <a:pt x="3306498" y="44001"/>
                    <a:pt x="3313332" y="43857"/>
                    <a:pt x="3317488" y="39701"/>
                  </a:cubicBezTo>
                  <a:cubicBezTo>
                    <a:pt x="3321644" y="35545"/>
                    <a:pt x="3320436" y="28231"/>
                    <a:pt x="3323064" y="22974"/>
                  </a:cubicBezTo>
                  <a:cubicBezTo>
                    <a:pt x="3326061" y="16980"/>
                    <a:pt x="3328982" y="10433"/>
                    <a:pt x="3334215" y="6247"/>
                  </a:cubicBezTo>
                  <a:cubicBezTo>
                    <a:pt x="3345593" y="-2855"/>
                    <a:pt x="3375285" y="671"/>
                    <a:pt x="3384395" y="671"/>
                  </a:cubicBezTo>
                  <a:lnTo>
                    <a:pt x="3384395" y="671"/>
                  </a:lnTo>
                </a:path>
              </a:pathLst>
            </a:custGeom>
            <a:noFill/>
            <a:ln w="28575">
              <a:solidFill>
                <a:srgbClr val="E2C9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Forme libre 39">
              <a:extLst>
                <a:ext uri="{FF2B5EF4-FFF2-40B4-BE49-F238E27FC236}">
                  <a16:creationId xmlns:a16="http://schemas.microsoft.com/office/drawing/2014/main" id="{6705B302-B4B4-955A-F3BF-88F8B22CD620}"/>
                </a:ext>
              </a:extLst>
            </p:cNvPr>
            <p:cNvSpPr/>
            <p:nvPr/>
          </p:nvSpPr>
          <p:spPr>
            <a:xfrm>
              <a:off x="7610707" y="4828478"/>
              <a:ext cx="3334215" cy="289932"/>
            </a:xfrm>
            <a:custGeom>
              <a:avLst/>
              <a:gdLst>
                <a:gd name="connsiteX0" fmla="*/ 0 w 3334215"/>
                <a:gd name="connsiteY0" fmla="*/ 284356 h 289932"/>
                <a:gd name="connsiteX1" fmla="*/ 0 w 3334215"/>
                <a:gd name="connsiteY1" fmla="*/ 284356 h 289932"/>
                <a:gd name="connsiteX2" fmla="*/ 50181 w 3334215"/>
                <a:gd name="connsiteY2" fmla="*/ 289932 h 289932"/>
                <a:gd name="connsiteX3" fmla="*/ 66908 w 3334215"/>
                <a:gd name="connsiteY3" fmla="*/ 284356 h 289932"/>
                <a:gd name="connsiteX4" fmla="*/ 139391 w 3334215"/>
                <a:gd name="connsiteY4" fmla="*/ 278781 h 289932"/>
                <a:gd name="connsiteX5" fmla="*/ 200722 w 3334215"/>
                <a:gd name="connsiteY5" fmla="*/ 273205 h 289932"/>
                <a:gd name="connsiteX6" fmla="*/ 278781 w 3334215"/>
                <a:gd name="connsiteY6" fmla="*/ 262054 h 289932"/>
                <a:gd name="connsiteX7" fmla="*/ 462776 w 3334215"/>
                <a:gd name="connsiteY7" fmla="*/ 250902 h 289932"/>
                <a:gd name="connsiteX8" fmla="*/ 524108 w 3334215"/>
                <a:gd name="connsiteY8" fmla="*/ 239751 h 289932"/>
                <a:gd name="connsiteX9" fmla="*/ 579864 w 3334215"/>
                <a:gd name="connsiteY9" fmla="*/ 228600 h 289932"/>
                <a:gd name="connsiteX10" fmla="*/ 630044 w 3334215"/>
                <a:gd name="connsiteY10" fmla="*/ 217449 h 289932"/>
                <a:gd name="connsiteX11" fmla="*/ 719254 w 3334215"/>
                <a:gd name="connsiteY11" fmla="*/ 211873 h 289932"/>
                <a:gd name="connsiteX12" fmla="*/ 747132 w 3334215"/>
                <a:gd name="connsiteY12" fmla="*/ 206298 h 289932"/>
                <a:gd name="connsiteX13" fmla="*/ 763859 w 3334215"/>
                <a:gd name="connsiteY13" fmla="*/ 200722 h 289932"/>
                <a:gd name="connsiteX14" fmla="*/ 814039 w 3334215"/>
                <a:gd name="connsiteY14" fmla="*/ 195146 h 289932"/>
                <a:gd name="connsiteX15" fmla="*/ 858644 w 3334215"/>
                <a:gd name="connsiteY15" fmla="*/ 183995 h 289932"/>
                <a:gd name="connsiteX16" fmla="*/ 880947 w 3334215"/>
                <a:gd name="connsiteY16" fmla="*/ 178420 h 289932"/>
                <a:gd name="connsiteX17" fmla="*/ 925552 w 3334215"/>
                <a:gd name="connsiteY17" fmla="*/ 161693 h 289932"/>
                <a:gd name="connsiteX18" fmla="*/ 942278 w 3334215"/>
                <a:gd name="connsiteY18" fmla="*/ 156117 h 289932"/>
                <a:gd name="connsiteX19" fmla="*/ 964581 w 3334215"/>
                <a:gd name="connsiteY19" fmla="*/ 150542 h 289932"/>
                <a:gd name="connsiteX20" fmla="*/ 981308 w 3334215"/>
                <a:gd name="connsiteY20" fmla="*/ 144966 h 289932"/>
                <a:gd name="connsiteX21" fmla="*/ 1243361 w 3334215"/>
                <a:gd name="connsiteY21" fmla="*/ 133815 h 289932"/>
                <a:gd name="connsiteX22" fmla="*/ 1561171 w 3334215"/>
                <a:gd name="connsiteY22" fmla="*/ 122663 h 289932"/>
                <a:gd name="connsiteX23" fmla="*/ 1611352 w 3334215"/>
                <a:gd name="connsiteY23" fmla="*/ 117088 h 289932"/>
                <a:gd name="connsiteX24" fmla="*/ 1717288 w 3334215"/>
                <a:gd name="connsiteY24" fmla="*/ 105937 h 289932"/>
                <a:gd name="connsiteX25" fmla="*/ 1750742 w 3334215"/>
                <a:gd name="connsiteY25" fmla="*/ 100361 h 289932"/>
                <a:gd name="connsiteX26" fmla="*/ 1767469 w 3334215"/>
                <a:gd name="connsiteY26" fmla="*/ 94785 h 289932"/>
                <a:gd name="connsiteX27" fmla="*/ 1828800 w 3334215"/>
                <a:gd name="connsiteY27" fmla="*/ 78059 h 289932"/>
                <a:gd name="connsiteX28" fmla="*/ 1845527 w 3334215"/>
                <a:gd name="connsiteY28" fmla="*/ 66907 h 289932"/>
                <a:gd name="connsiteX29" fmla="*/ 1867830 w 3334215"/>
                <a:gd name="connsiteY29" fmla="*/ 61332 h 289932"/>
                <a:gd name="connsiteX30" fmla="*/ 1957039 w 3334215"/>
                <a:gd name="connsiteY30" fmla="*/ 50181 h 289932"/>
                <a:gd name="connsiteX31" fmla="*/ 2074127 w 3334215"/>
                <a:gd name="connsiteY31" fmla="*/ 44605 h 289932"/>
                <a:gd name="connsiteX32" fmla="*/ 2286000 w 3334215"/>
                <a:gd name="connsiteY32" fmla="*/ 33454 h 289932"/>
                <a:gd name="connsiteX33" fmla="*/ 2765503 w 3334215"/>
                <a:gd name="connsiteY33" fmla="*/ 22302 h 289932"/>
                <a:gd name="connsiteX34" fmla="*/ 2888166 w 3334215"/>
                <a:gd name="connsiteY34" fmla="*/ 16727 h 289932"/>
                <a:gd name="connsiteX35" fmla="*/ 2966225 w 3334215"/>
                <a:gd name="connsiteY35" fmla="*/ 11151 h 289932"/>
                <a:gd name="connsiteX36" fmla="*/ 3033132 w 3334215"/>
                <a:gd name="connsiteY36" fmla="*/ 5576 h 289932"/>
                <a:gd name="connsiteX37" fmla="*/ 3334215 w 3334215"/>
                <a:gd name="connsiteY37" fmla="*/ 0 h 289932"/>
                <a:gd name="connsiteX38" fmla="*/ 3334215 w 3334215"/>
                <a:gd name="connsiteY38" fmla="*/ 0 h 28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34215" h="289932">
                  <a:moveTo>
                    <a:pt x="0" y="284356"/>
                  </a:moveTo>
                  <a:lnTo>
                    <a:pt x="0" y="284356"/>
                  </a:lnTo>
                  <a:cubicBezTo>
                    <a:pt x="16727" y="286215"/>
                    <a:pt x="33351" y="289932"/>
                    <a:pt x="50181" y="289932"/>
                  </a:cubicBezTo>
                  <a:cubicBezTo>
                    <a:pt x="56058" y="289932"/>
                    <a:pt x="61076" y="285085"/>
                    <a:pt x="66908" y="284356"/>
                  </a:cubicBezTo>
                  <a:cubicBezTo>
                    <a:pt x="90953" y="281350"/>
                    <a:pt x="115242" y="280793"/>
                    <a:pt x="139391" y="278781"/>
                  </a:cubicBezTo>
                  <a:cubicBezTo>
                    <a:pt x="159848" y="277076"/>
                    <a:pt x="180340" y="275651"/>
                    <a:pt x="200722" y="273205"/>
                  </a:cubicBezTo>
                  <a:cubicBezTo>
                    <a:pt x="226819" y="270073"/>
                    <a:pt x="252534" y="263436"/>
                    <a:pt x="278781" y="262054"/>
                  </a:cubicBezTo>
                  <a:cubicBezTo>
                    <a:pt x="324930" y="259625"/>
                    <a:pt x="412769" y="255664"/>
                    <a:pt x="462776" y="250902"/>
                  </a:cubicBezTo>
                  <a:cubicBezTo>
                    <a:pt x="508789" y="246520"/>
                    <a:pt x="489407" y="247187"/>
                    <a:pt x="524108" y="239751"/>
                  </a:cubicBezTo>
                  <a:cubicBezTo>
                    <a:pt x="542641" y="235780"/>
                    <a:pt x="561477" y="233197"/>
                    <a:pt x="579864" y="228600"/>
                  </a:cubicBezTo>
                  <a:cubicBezTo>
                    <a:pt x="591994" y="225567"/>
                    <a:pt x="618601" y="218539"/>
                    <a:pt x="630044" y="217449"/>
                  </a:cubicBezTo>
                  <a:cubicBezTo>
                    <a:pt x="659704" y="214624"/>
                    <a:pt x="689517" y="213732"/>
                    <a:pt x="719254" y="211873"/>
                  </a:cubicBezTo>
                  <a:cubicBezTo>
                    <a:pt x="728547" y="210015"/>
                    <a:pt x="737938" y="208596"/>
                    <a:pt x="747132" y="206298"/>
                  </a:cubicBezTo>
                  <a:cubicBezTo>
                    <a:pt x="752834" y="204873"/>
                    <a:pt x="758062" y="201688"/>
                    <a:pt x="763859" y="200722"/>
                  </a:cubicBezTo>
                  <a:cubicBezTo>
                    <a:pt x="780460" y="197955"/>
                    <a:pt x="797312" y="197005"/>
                    <a:pt x="814039" y="195146"/>
                  </a:cubicBezTo>
                  <a:lnTo>
                    <a:pt x="858644" y="183995"/>
                  </a:lnTo>
                  <a:lnTo>
                    <a:pt x="880947" y="178420"/>
                  </a:lnTo>
                  <a:cubicBezTo>
                    <a:pt x="915596" y="161094"/>
                    <a:pt x="890121" y="171816"/>
                    <a:pt x="925552" y="161693"/>
                  </a:cubicBezTo>
                  <a:cubicBezTo>
                    <a:pt x="931203" y="160078"/>
                    <a:pt x="936627" y="157732"/>
                    <a:pt x="942278" y="156117"/>
                  </a:cubicBezTo>
                  <a:cubicBezTo>
                    <a:pt x="949646" y="154012"/>
                    <a:pt x="957213" y="152647"/>
                    <a:pt x="964581" y="150542"/>
                  </a:cubicBezTo>
                  <a:cubicBezTo>
                    <a:pt x="970232" y="148927"/>
                    <a:pt x="975499" y="145860"/>
                    <a:pt x="981308" y="144966"/>
                  </a:cubicBezTo>
                  <a:cubicBezTo>
                    <a:pt x="1052779" y="133970"/>
                    <a:pt x="1212611" y="134646"/>
                    <a:pt x="1243361" y="133815"/>
                  </a:cubicBezTo>
                  <a:cubicBezTo>
                    <a:pt x="1427974" y="119613"/>
                    <a:pt x="1188413" y="136729"/>
                    <a:pt x="1561171" y="122663"/>
                  </a:cubicBezTo>
                  <a:cubicBezTo>
                    <a:pt x="1577989" y="122028"/>
                    <a:pt x="1594598" y="118684"/>
                    <a:pt x="1611352" y="117088"/>
                  </a:cubicBezTo>
                  <a:cubicBezTo>
                    <a:pt x="1688038" y="109785"/>
                    <a:pt x="1658052" y="115050"/>
                    <a:pt x="1717288" y="105937"/>
                  </a:cubicBezTo>
                  <a:cubicBezTo>
                    <a:pt x="1728462" y="104218"/>
                    <a:pt x="1739706" y="102814"/>
                    <a:pt x="1750742" y="100361"/>
                  </a:cubicBezTo>
                  <a:cubicBezTo>
                    <a:pt x="1756479" y="99086"/>
                    <a:pt x="1761799" y="96331"/>
                    <a:pt x="1767469" y="94785"/>
                  </a:cubicBezTo>
                  <a:cubicBezTo>
                    <a:pt x="1836659" y="75915"/>
                    <a:pt x="1790292" y="90893"/>
                    <a:pt x="1828800" y="78059"/>
                  </a:cubicBezTo>
                  <a:cubicBezTo>
                    <a:pt x="1834376" y="74342"/>
                    <a:pt x="1839368" y="69547"/>
                    <a:pt x="1845527" y="66907"/>
                  </a:cubicBezTo>
                  <a:cubicBezTo>
                    <a:pt x="1852570" y="63888"/>
                    <a:pt x="1860462" y="63437"/>
                    <a:pt x="1867830" y="61332"/>
                  </a:cubicBezTo>
                  <a:cubicBezTo>
                    <a:pt x="1914372" y="48034"/>
                    <a:pt x="1850544" y="56445"/>
                    <a:pt x="1957039" y="50181"/>
                  </a:cubicBezTo>
                  <a:cubicBezTo>
                    <a:pt x="1996045" y="47887"/>
                    <a:pt x="2035104" y="46589"/>
                    <a:pt x="2074127" y="44605"/>
                  </a:cubicBezTo>
                  <a:cubicBezTo>
                    <a:pt x="2144758" y="41014"/>
                    <a:pt x="2215297" y="35098"/>
                    <a:pt x="2286000" y="33454"/>
                  </a:cubicBezTo>
                  <a:cubicBezTo>
                    <a:pt x="2445834" y="29737"/>
                    <a:pt x="2605790" y="29561"/>
                    <a:pt x="2765503" y="22302"/>
                  </a:cubicBezTo>
                  <a:lnTo>
                    <a:pt x="2888166" y="16727"/>
                  </a:lnTo>
                  <a:cubicBezTo>
                    <a:pt x="2914212" y="15280"/>
                    <a:pt x="2940216" y="13152"/>
                    <a:pt x="2966225" y="11151"/>
                  </a:cubicBezTo>
                  <a:cubicBezTo>
                    <a:pt x="2988539" y="9435"/>
                    <a:pt x="3010763" y="6264"/>
                    <a:pt x="3033132" y="5576"/>
                  </a:cubicBezTo>
                  <a:cubicBezTo>
                    <a:pt x="3133463" y="2489"/>
                    <a:pt x="3233837" y="0"/>
                    <a:pt x="3334215" y="0"/>
                  </a:cubicBezTo>
                  <a:lnTo>
                    <a:pt x="333421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Tree>
    <p:extLst>
      <p:ext uri="{BB962C8B-B14F-4D97-AF65-F5344CB8AC3E}">
        <p14:creationId xmlns:p14="http://schemas.microsoft.com/office/powerpoint/2010/main" val="742012511"/>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42073F27-8E8A-FB66-1088-D0BFD8CE6E31}"/>
              </a:ext>
            </a:extLst>
          </p:cNvPr>
          <p:cNvSpPr>
            <a:spLocks noGrp="1"/>
          </p:cNvSpPr>
          <p:nvPr>
            <p:ph type="body" sz="quarter" idx="15"/>
          </p:nvPr>
        </p:nvSpPr>
        <p:spPr>
          <a:xfrm>
            <a:off x="1155266" y="1606141"/>
            <a:ext cx="4940734" cy="3028655"/>
          </a:xfrm>
        </p:spPr>
        <p:txBody>
          <a:bodyPr anchor="ctr"/>
          <a:lstStyle/>
          <a:p>
            <a:r>
              <a:rPr lang="fr-FR" dirty="0" err="1"/>
              <a:t>AsperGenius</a:t>
            </a:r>
            <a:r>
              <a:rPr lang="fr-FR" dirty="0"/>
              <a:t> PCR: multiplex, real time</a:t>
            </a:r>
          </a:p>
          <a:p>
            <a:pPr lvl="1"/>
            <a:r>
              <a:rPr lang="fr-FR" i="1" dirty="0"/>
              <a:t>cyp51A mutations A. </a:t>
            </a:r>
            <a:r>
              <a:rPr lang="fr-FR" i="1" dirty="0" err="1"/>
              <a:t>fumigatus</a:t>
            </a:r>
            <a:r>
              <a:rPr lang="fr-FR" i="1" dirty="0"/>
              <a:t>, A. </a:t>
            </a:r>
            <a:r>
              <a:rPr lang="fr-FR" i="1" dirty="0" err="1"/>
              <a:t>fumigatus</a:t>
            </a:r>
            <a:r>
              <a:rPr lang="fr-FR" dirty="0"/>
              <a:t>, </a:t>
            </a:r>
            <a:r>
              <a:rPr lang="fr-FR" i="1" dirty="0" err="1"/>
              <a:t>Asp</a:t>
            </a:r>
            <a:r>
              <a:rPr lang="fr-FR" dirty="0"/>
              <a:t> spp</a:t>
            </a:r>
          </a:p>
          <a:p>
            <a:pPr>
              <a:spcBef>
                <a:spcPts val="2400"/>
              </a:spcBef>
            </a:pPr>
            <a:r>
              <a:rPr lang="fr-FR" dirty="0"/>
              <a:t>New </a:t>
            </a:r>
            <a:r>
              <a:rPr lang="fr-FR" dirty="0" err="1"/>
              <a:t>chest</a:t>
            </a:r>
            <a:r>
              <a:rPr lang="fr-FR" dirty="0"/>
              <a:t> CT </a:t>
            </a:r>
            <a:r>
              <a:rPr lang="fr-FR" dirty="0" err="1"/>
              <a:t>infiltrate</a:t>
            </a:r>
            <a:r>
              <a:rPr lang="fr-FR" dirty="0"/>
              <a:t> and </a:t>
            </a:r>
            <a:r>
              <a:rPr lang="fr-FR" dirty="0" err="1"/>
              <a:t>having</a:t>
            </a:r>
            <a:r>
              <a:rPr lang="fr-FR" dirty="0"/>
              <a:t> BAL</a:t>
            </a:r>
          </a:p>
          <a:p>
            <a:pPr>
              <a:spcBef>
                <a:spcPts val="2400"/>
              </a:spcBef>
            </a:pPr>
            <a:r>
              <a:rPr lang="fr-FR" dirty="0" err="1"/>
              <a:t>Serum</a:t>
            </a:r>
            <a:r>
              <a:rPr lang="fr-FR" dirty="0"/>
              <a:t> and BAL GM, Culture BAL</a:t>
            </a:r>
          </a:p>
          <a:p>
            <a:pPr>
              <a:spcBef>
                <a:spcPts val="2400"/>
              </a:spcBef>
            </a:pPr>
            <a:r>
              <a:rPr lang="fr-FR" dirty="0" err="1"/>
              <a:t>Primary</a:t>
            </a:r>
            <a:r>
              <a:rPr lang="fr-FR" dirty="0"/>
              <a:t> </a:t>
            </a:r>
            <a:r>
              <a:rPr lang="fr-FR" dirty="0" err="1"/>
              <a:t>endpoint</a:t>
            </a:r>
            <a:r>
              <a:rPr lang="fr-FR" dirty="0"/>
              <a:t>: </a:t>
            </a:r>
            <a:r>
              <a:rPr lang="fr-FR" dirty="0" err="1"/>
              <a:t>antifungal</a:t>
            </a:r>
            <a:r>
              <a:rPr lang="fr-FR" dirty="0"/>
              <a:t> </a:t>
            </a:r>
            <a:r>
              <a:rPr lang="fr-FR" dirty="0" err="1"/>
              <a:t>failure</a:t>
            </a:r>
            <a:r>
              <a:rPr lang="fr-FR" dirty="0"/>
              <a:t> in </a:t>
            </a:r>
            <a:r>
              <a:rPr lang="fr-FR" dirty="0" err="1"/>
              <a:t>azole</a:t>
            </a:r>
            <a:r>
              <a:rPr lang="fr-FR" dirty="0"/>
              <a:t>- </a:t>
            </a:r>
            <a:r>
              <a:rPr lang="fr-FR" dirty="0" err="1"/>
              <a:t>resistant</a:t>
            </a:r>
            <a:r>
              <a:rPr lang="fr-FR" dirty="0"/>
              <a:t> (R) IA</a:t>
            </a:r>
          </a:p>
        </p:txBody>
      </p:sp>
      <p:sp>
        <p:nvSpPr>
          <p:cNvPr id="3" name="Espace réservé du texte 2">
            <a:extLst>
              <a:ext uri="{FF2B5EF4-FFF2-40B4-BE49-F238E27FC236}">
                <a16:creationId xmlns:a16="http://schemas.microsoft.com/office/drawing/2014/main" id="{3D7E37E1-F80C-DCA6-EDF5-247F8F9D37EB}"/>
              </a:ext>
            </a:extLst>
          </p:cNvPr>
          <p:cNvSpPr>
            <a:spLocks noGrp="1"/>
          </p:cNvSpPr>
          <p:nvPr>
            <p:ph type="body" sz="quarter" idx="19"/>
          </p:nvPr>
        </p:nvSpPr>
        <p:spPr/>
        <p:txBody>
          <a:bodyPr/>
          <a:lstStyle/>
          <a:p>
            <a:r>
              <a:rPr lang="fr-FR" dirty="0"/>
              <a:t>Huygens S et al CID 2023:77:1 July</a:t>
            </a:r>
          </a:p>
        </p:txBody>
      </p:sp>
      <p:sp>
        <p:nvSpPr>
          <p:cNvPr id="4" name="Titre 3">
            <a:extLst>
              <a:ext uri="{FF2B5EF4-FFF2-40B4-BE49-F238E27FC236}">
                <a16:creationId xmlns:a16="http://schemas.microsoft.com/office/drawing/2014/main" id="{EB248C67-04A4-2102-8668-08C9B2136EF5}"/>
              </a:ext>
            </a:extLst>
          </p:cNvPr>
          <p:cNvSpPr>
            <a:spLocks noGrp="1"/>
          </p:cNvSpPr>
          <p:nvPr>
            <p:ph type="title"/>
          </p:nvPr>
        </p:nvSpPr>
        <p:spPr/>
        <p:txBody>
          <a:bodyPr/>
          <a:lstStyle/>
          <a:p>
            <a:r>
              <a:rPr lang="fr-FR" sz="2000" dirty="0"/>
              <a:t>Clinical Impact of </a:t>
            </a:r>
            <a:r>
              <a:rPr lang="fr-FR" sz="2000" dirty="0" err="1"/>
              <a:t>Polymerase</a:t>
            </a:r>
            <a:r>
              <a:rPr lang="fr-FR" sz="2000" dirty="0"/>
              <a:t> Chain </a:t>
            </a:r>
            <a:r>
              <a:rPr lang="fr-FR" sz="2000" dirty="0" err="1"/>
              <a:t>Reaction-Based</a:t>
            </a:r>
            <a:r>
              <a:rPr lang="fr-FR" sz="2000" dirty="0"/>
              <a:t> </a:t>
            </a:r>
            <a:r>
              <a:rPr lang="fr-FR" sz="2000" i="1" dirty="0"/>
              <a:t>Aspergillus</a:t>
            </a:r>
            <a:r>
              <a:rPr lang="fr-FR" sz="2000" dirty="0"/>
              <a:t> and </a:t>
            </a:r>
            <a:r>
              <a:rPr lang="fr-FR" sz="2000" dirty="0" err="1"/>
              <a:t>Azole</a:t>
            </a:r>
            <a:r>
              <a:rPr lang="fr-FR" sz="2000" dirty="0"/>
              <a:t> Resistance </a:t>
            </a:r>
            <a:r>
              <a:rPr lang="fr-FR" sz="2000" dirty="0" err="1"/>
              <a:t>Detection</a:t>
            </a:r>
            <a:r>
              <a:rPr lang="fr-FR" sz="2000" dirty="0"/>
              <a:t> in Invasive </a:t>
            </a:r>
            <a:r>
              <a:rPr lang="fr-FR" sz="2000" dirty="0" err="1"/>
              <a:t>Aspergillosis</a:t>
            </a:r>
            <a:r>
              <a:rPr lang="fr-FR" sz="2000" dirty="0"/>
              <a:t>: A Prospective </a:t>
            </a:r>
            <a:r>
              <a:rPr lang="fr-FR" sz="2000" dirty="0" err="1"/>
              <a:t>Multicenter</a:t>
            </a:r>
            <a:r>
              <a:rPr lang="fr-FR" sz="2000" dirty="0"/>
              <a:t> Study</a:t>
            </a:r>
          </a:p>
        </p:txBody>
      </p:sp>
      <p:sp>
        <p:nvSpPr>
          <p:cNvPr id="6" name="Espace réservé du contenu 5">
            <a:extLst>
              <a:ext uri="{FF2B5EF4-FFF2-40B4-BE49-F238E27FC236}">
                <a16:creationId xmlns:a16="http://schemas.microsoft.com/office/drawing/2014/main" id="{70B1DC32-0901-6F3E-5AEB-15B45AE61342}"/>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sp>
        <p:nvSpPr>
          <p:cNvPr id="7" name="Rectangle : coins arrondis 6">
            <a:extLst>
              <a:ext uri="{FF2B5EF4-FFF2-40B4-BE49-F238E27FC236}">
                <a16:creationId xmlns:a16="http://schemas.microsoft.com/office/drawing/2014/main" id="{0B617D56-E594-0262-5AA4-9596AFA136C1}"/>
              </a:ext>
            </a:extLst>
          </p:cNvPr>
          <p:cNvSpPr/>
          <p:nvPr/>
        </p:nvSpPr>
        <p:spPr>
          <a:xfrm>
            <a:off x="6373505" y="1743209"/>
            <a:ext cx="5494338" cy="2754518"/>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7000"/>
              </a:lnSpc>
              <a:spcAft>
                <a:spcPts val="2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N=293 (276 all tests) </a:t>
            </a:r>
            <a:br>
              <a:rPr lang="en-US" sz="1800" kern="100" dirty="0">
                <a:effectLst/>
                <a:latin typeface="Aptos" panose="020B0004020202020204" pitchFamily="34" charset="0"/>
                <a:ea typeface="Aptos" panose="020B0004020202020204" pitchFamily="34" charset="0"/>
                <a:cs typeface="Times New Roman" panose="02020603050405020304" pitchFamily="18" charset="0"/>
              </a:rPr>
            </a:br>
            <a:r>
              <a:rPr lang="en-US" sz="1800" kern="100" dirty="0">
                <a:effectLst/>
                <a:latin typeface="Aptos" panose="020B0004020202020204" pitchFamily="34" charset="0"/>
                <a:ea typeface="Aptos" panose="020B0004020202020204" pitchFamily="34" charset="0"/>
                <a:cs typeface="Times New Roman" panose="02020603050405020304" pitchFamily="18" charset="0"/>
              </a:rPr>
              <a:t>70% AML/MDS; 30% HCT</a:t>
            </a:r>
          </a:p>
          <a:p>
            <a:pPr algn="ctr">
              <a:lnSpc>
                <a:spcPct val="107000"/>
              </a:lnSpc>
              <a:spcAft>
                <a:spcPts val="2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Probable IA 36%</a:t>
            </a:r>
          </a:p>
          <a:p>
            <a:pPr algn="ctr">
              <a:lnSpc>
                <a:spcPct val="107000"/>
              </a:lnSpc>
              <a:spcAft>
                <a:spcPts val="200"/>
              </a:spcAft>
            </a:pPr>
            <a:r>
              <a:rPr lang="en-US" sz="1800" i="1" kern="100" dirty="0">
                <a:effectLst/>
                <a:latin typeface="Aptos" panose="020B0004020202020204" pitchFamily="34" charset="0"/>
                <a:ea typeface="Aptos" panose="020B0004020202020204" pitchFamily="34" charset="0"/>
                <a:cs typeface="Times New Roman" panose="02020603050405020304" pitchFamily="18" charset="0"/>
              </a:rPr>
              <a:t>Aspergillus</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DNA 40%</a:t>
            </a:r>
          </a:p>
          <a:p>
            <a:pPr algn="ctr">
              <a:lnSpc>
                <a:spcPct val="107000"/>
              </a:lnSpc>
              <a:spcAft>
                <a:spcPts val="200"/>
              </a:spcAft>
            </a:pPr>
            <a:r>
              <a:rPr lang="en-US" sz="1800" i="1" kern="100" dirty="0">
                <a:effectLst/>
                <a:latin typeface="Aptos" panose="020B0004020202020204" pitchFamily="34" charset="0"/>
                <a:ea typeface="Aptos" panose="020B0004020202020204" pitchFamily="34" charset="0"/>
                <a:cs typeface="Times New Roman" panose="02020603050405020304" pitchFamily="18" charset="0"/>
              </a:rPr>
              <a:t>A fumigatus </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DNA 30% </a:t>
            </a:r>
            <a:br>
              <a:rPr lang="en-US" sz="1800" kern="100" dirty="0">
                <a:effectLst/>
                <a:latin typeface="Aptos" panose="020B0004020202020204" pitchFamily="34" charset="0"/>
                <a:ea typeface="Aptos" panose="020B0004020202020204" pitchFamily="34" charset="0"/>
                <a:cs typeface="Times New Roman" panose="02020603050405020304" pitchFamily="18" charset="0"/>
              </a:rPr>
            </a:br>
            <a:r>
              <a:rPr lang="en-US" sz="1800" kern="100" dirty="0">
                <a:effectLst/>
                <a:latin typeface="Aptos" panose="020B0004020202020204" pitchFamily="34" charset="0"/>
                <a:ea typeface="Aptos" panose="020B0004020202020204" pitchFamily="34" charset="0"/>
                <a:cs typeface="Times New Roman" panose="02020603050405020304" pitchFamily="18" charset="0"/>
              </a:rPr>
              <a:t>R test conclusive 65% pos</a:t>
            </a:r>
          </a:p>
          <a:p>
            <a:pPr algn="ctr">
              <a:lnSpc>
                <a:spcPct val="107000"/>
              </a:lnSpc>
              <a:spcAft>
                <a:spcPts val="2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R found 14% (1/6 died)</a:t>
            </a:r>
          </a:p>
          <a:p>
            <a:pPr algn="ctr">
              <a:lnSpc>
                <a:spcPct val="107000"/>
              </a:lnSpc>
              <a:spcAft>
                <a:spcPts val="2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 More DNA detected and conclusive R test if GM ≥1</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5326268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e 49">
            <a:extLst>
              <a:ext uri="{FF2B5EF4-FFF2-40B4-BE49-F238E27FC236}">
                <a16:creationId xmlns:a16="http://schemas.microsoft.com/office/drawing/2014/main" id="{9057B186-B02A-3023-3CDA-394FF80028CF}"/>
              </a:ext>
            </a:extLst>
          </p:cNvPr>
          <p:cNvGrpSpPr/>
          <p:nvPr/>
        </p:nvGrpSpPr>
        <p:grpSpPr>
          <a:xfrm>
            <a:off x="7401414" y="838303"/>
            <a:ext cx="4675888" cy="2611385"/>
            <a:chOff x="7389295" y="986597"/>
            <a:chExt cx="4675888" cy="2611385"/>
          </a:xfrm>
        </p:grpSpPr>
        <p:grpSp>
          <p:nvGrpSpPr>
            <p:cNvPr id="49" name="Groupe 48">
              <a:extLst>
                <a:ext uri="{FF2B5EF4-FFF2-40B4-BE49-F238E27FC236}">
                  <a16:creationId xmlns:a16="http://schemas.microsoft.com/office/drawing/2014/main" id="{8C32353A-49DD-F5FB-15A7-5BDE51A0AE5F}"/>
                </a:ext>
              </a:extLst>
            </p:cNvPr>
            <p:cNvGrpSpPr/>
            <p:nvPr/>
          </p:nvGrpSpPr>
          <p:grpSpPr>
            <a:xfrm>
              <a:off x="7389295" y="1122362"/>
              <a:ext cx="4675888" cy="2475620"/>
              <a:chOff x="7389295" y="1122362"/>
              <a:chExt cx="4675888" cy="2475620"/>
            </a:xfrm>
          </p:grpSpPr>
          <p:pic>
            <p:nvPicPr>
              <p:cNvPr id="8" name="Image 7">
                <a:extLst>
                  <a:ext uri="{FF2B5EF4-FFF2-40B4-BE49-F238E27FC236}">
                    <a16:creationId xmlns:a16="http://schemas.microsoft.com/office/drawing/2014/main" id="{62506645-70EC-DC5B-9640-7322213F79C1}"/>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389295" y="1524298"/>
                <a:ext cx="4384965" cy="2073684"/>
              </a:xfrm>
              <a:prstGeom prst="rect">
                <a:avLst/>
              </a:prstGeom>
            </p:spPr>
          </p:pic>
          <p:sp>
            <p:nvSpPr>
              <p:cNvPr id="9" name="Rectangle 8">
                <a:extLst>
                  <a:ext uri="{FF2B5EF4-FFF2-40B4-BE49-F238E27FC236}">
                    <a16:creationId xmlns:a16="http://schemas.microsoft.com/office/drawing/2014/main" id="{18A72A33-DB63-DA61-F723-698223D32F88}"/>
                  </a:ext>
                </a:extLst>
              </p:cNvPr>
              <p:cNvSpPr/>
              <p:nvPr/>
            </p:nvSpPr>
            <p:spPr>
              <a:xfrm>
                <a:off x="9324859" y="2187264"/>
                <a:ext cx="2000978" cy="78106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7F5C6953-13C4-620E-1D93-9D098FE56BE5}"/>
                  </a:ext>
                </a:extLst>
              </p:cNvPr>
              <p:cNvSpPr/>
              <p:nvPr/>
            </p:nvSpPr>
            <p:spPr>
              <a:xfrm>
                <a:off x="9324859" y="1862135"/>
                <a:ext cx="2000978" cy="78106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Rectangle 17">
                <a:extLst>
                  <a:ext uri="{FF2B5EF4-FFF2-40B4-BE49-F238E27FC236}">
                    <a16:creationId xmlns:a16="http://schemas.microsoft.com/office/drawing/2014/main" id="{AAF8CFC4-B79F-4651-4EEB-929A8A7136AA}"/>
                  </a:ext>
                </a:extLst>
              </p:cNvPr>
              <p:cNvSpPr/>
              <p:nvPr/>
            </p:nvSpPr>
            <p:spPr>
              <a:xfrm>
                <a:off x="8414275" y="2416882"/>
                <a:ext cx="2000978" cy="54088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Rectangle : coins arrondis 18">
                <a:extLst>
                  <a:ext uri="{FF2B5EF4-FFF2-40B4-BE49-F238E27FC236}">
                    <a16:creationId xmlns:a16="http://schemas.microsoft.com/office/drawing/2014/main" id="{69701F2C-52F2-8343-6209-A7C3023CAB72}"/>
                  </a:ext>
                </a:extLst>
              </p:cNvPr>
              <p:cNvSpPr/>
              <p:nvPr/>
            </p:nvSpPr>
            <p:spPr>
              <a:xfrm>
                <a:off x="8465074" y="2472508"/>
                <a:ext cx="1193275" cy="237852"/>
              </a:xfrm>
              <a:prstGeom prst="roundRect">
                <a:avLst>
                  <a:gd name="adj" fmla="val 31032"/>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Photosensitiser</a:t>
                </a:r>
                <a:endParaRPr kumimoji="0" lang="fr-FR" sz="11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Rectangle : coins arrondis 19">
                <a:extLst>
                  <a:ext uri="{FF2B5EF4-FFF2-40B4-BE49-F238E27FC236}">
                    <a16:creationId xmlns:a16="http://schemas.microsoft.com/office/drawing/2014/main" id="{199545CF-3EEB-5F95-2212-5AD2D6415006}"/>
                  </a:ext>
                </a:extLst>
              </p:cNvPr>
              <p:cNvSpPr/>
              <p:nvPr/>
            </p:nvSpPr>
            <p:spPr>
              <a:xfrm>
                <a:off x="10168675" y="1813473"/>
                <a:ext cx="1106362" cy="237852"/>
              </a:xfrm>
              <a:prstGeom prst="roundRect">
                <a:avLst>
                  <a:gd name="adj" fmla="val 31032"/>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Biomolecules</a:t>
                </a:r>
                <a:endParaRPr kumimoji="0" lang="fr-FR" sz="11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 name="Signe Plus 20">
                <a:extLst>
                  <a:ext uri="{FF2B5EF4-FFF2-40B4-BE49-F238E27FC236}">
                    <a16:creationId xmlns:a16="http://schemas.microsoft.com/office/drawing/2014/main" id="{AE30F9EA-2793-7E00-0924-32DD18A33885}"/>
                  </a:ext>
                </a:extLst>
              </p:cNvPr>
              <p:cNvSpPr/>
              <p:nvPr/>
            </p:nvSpPr>
            <p:spPr>
              <a:xfrm>
                <a:off x="8824590" y="2328829"/>
                <a:ext cx="153738" cy="153738"/>
              </a:xfrm>
              <a:prstGeom prst="mathPlus">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22" name="Connecteur droit avec flèche 21">
                <a:extLst>
                  <a:ext uri="{FF2B5EF4-FFF2-40B4-BE49-F238E27FC236}">
                    <a16:creationId xmlns:a16="http://schemas.microsoft.com/office/drawing/2014/main" id="{220FE225-3B86-7094-AD9F-4EDC229A0BE9}"/>
                  </a:ext>
                </a:extLst>
              </p:cNvPr>
              <p:cNvCxnSpPr>
                <a:cxnSpLocks/>
              </p:cNvCxnSpPr>
              <p:nvPr/>
            </p:nvCxnSpPr>
            <p:spPr>
              <a:xfrm>
                <a:off x="9664774" y="2591434"/>
                <a:ext cx="277413"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a:extLst>
                  <a:ext uri="{FF2B5EF4-FFF2-40B4-BE49-F238E27FC236}">
                    <a16:creationId xmlns:a16="http://schemas.microsoft.com/office/drawing/2014/main" id="{4D6458E2-5CF7-2DE7-F146-9F0A99D77921}"/>
                  </a:ext>
                </a:extLst>
              </p:cNvPr>
              <p:cNvCxnSpPr>
                <a:cxnSpLocks/>
              </p:cNvCxnSpPr>
              <p:nvPr/>
            </p:nvCxnSpPr>
            <p:spPr>
              <a:xfrm>
                <a:off x="10445068" y="2527049"/>
                <a:ext cx="345054" cy="106469"/>
              </a:xfrm>
              <a:prstGeom prst="straightConnector1">
                <a:avLst/>
              </a:prstGeom>
              <a:ln w="381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77B01F6A-58C8-6CFB-BF5E-274B94698429}"/>
                  </a:ext>
                </a:extLst>
              </p:cNvPr>
              <p:cNvCxnSpPr>
                <a:cxnSpLocks/>
              </p:cNvCxnSpPr>
              <p:nvPr/>
            </p:nvCxnSpPr>
            <p:spPr>
              <a:xfrm flipV="1">
                <a:off x="10413623" y="2117825"/>
                <a:ext cx="218328" cy="281859"/>
              </a:xfrm>
              <a:prstGeom prst="straightConnector1">
                <a:avLst/>
              </a:prstGeom>
              <a:ln w="381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sp>
            <p:nvSpPr>
              <p:cNvPr id="25" name="Ellipse 24">
                <a:extLst>
                  <a:ext uri="{FF2B5EF4-FFF2-40B4-BE49-F238E27FC236}">
                    <a16:creationId xmlns:a16="http://schemas.microsoft.com/office/drawing/2014/main" id="{C9833EC1-7C4A-41CB-1166-0D1F900AE3E7}"/>
                  </a:ext>
                </a:extLst>
              </p:cNvPr>
              <p:cNvSpPr/>
              <p:nvPr/>
            </p:nvSpPr>
            <p:spPr>
              <a:xfrm>
                <a:off x="9922935" y="2274432"/>
                <a:ext cx="522381" cy="522381"/>
              </a:xfrm>
              <a:prstGeom prst="ellipse">
                <a:avLst/>
              </a:prstGeom>
              <a:solidFill>
                <a:srgbClr val="B64239"/>
              </a:solidFill>
              <a:ln>
                <a:noFill/>
              </a:ln>
              <a:effectLst/>
              <a:scene3d>
                <a:camera prst="orthographicFront">
                  <a:rot lat="0" lon="0" rev="0"/>
                </a:camera>
                <a:lightRig rig="threePt" dir="t">
                  <a:rot lat="0" lon="0" rev="1200000"/>
                </a:lightRig>
              </a:scene3d>
              <a:sp3d/>
            </p:spPr>
            <p:txBody>
              <a:bodyPr lIns="13500" tIns="13500" rIns="13500" bIns="13500" rtlCol="0" anchor="ct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altLang="zh-CN" sz="1200" b="1" i="0" u="none" strike="noStrike" kern="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Arial" panose="020B0604020202020204" pitchFamily="34" charset="0"/>
                  </a:rPr>
                  <a:t>ROS</a:t>
                </a:r>
                <a:endParaRPr kumimoji="0" lang="en-US" altLang="zh-CN" sz="1050" b="1" i="0" u="none" strike="noStrike" kern="0" cap="none" spc="0" normalizeH="0" baseline="0" noProof="0" dirty="0">
                  <a:ln>
                    <a:noFill/>
                  </a:ln>
                  <a:solidFill>
                    <a:srgbClr val="FFFFFF"/>
                  </a:solidFill>
                  <a:effectLst/>
                  <a:uLnTx/>
                  <a:uFillTx/>
                  <a:latin typeface="Arial" panose="020B0604020202020204" pitchFamily="34" charset="0"/>
                  <a:ea typeface="等线" panose="02010600030101010101" pitchFamily="2" charset="-122"/>
                  <a:cs typeface="Arial" panose="020B0604020202020204" pitchFamily="34" charset="0"/>
                </a:endParaRPr>
              </a:p>
            </p:txBody>
          </p:sp>
          <p:sp>
            <p:nvSpPr>
              <p:cNvPr id="26" name="Rectangle : coins arrondis 25">
                <a:extLst>
                  <a:ext uri="{FF2B5EF4-FFF2-40B4-BE49-F238E27FC236}">
                    <a16:creationId xmlns:a16="http://schemas.microsoft.com/office/drawing/2014/main" id="{9B6AB845-572F-988A-501B-3EE38B6E72C0}"/>
                  </a:ext>
                </a:extLst>
              </p:cNvPr>
              <p:cNvSpPr/>
              <p:nvPr/>
            </p:nvSpPr>
            <p:spPr>
              <a:xfrm>
                <a:off x="10325348" y="1563665"/>
                <a:ext cx="713035" cy="236293"/>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Type I</a:t>
                </a:r>
                <a:endParaRPr kumimoji="0" lang="fr-FR"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 coins arrondis 26">
                <a:extLst>
                  <a:ext uri="{FF2B5EF4-FFF2-40B4-BE49-F238E27FC236}">
                    <a16:creationId xmlns:a16="http://schemas.microsoft.com/office/drawing/2014/main" id="{F5D42FBC-B58D-A194-4338-7A588596E991}"/>
                  </a:ext>
                </a:extLst>
              </p:cNvPr>
              <p:cNvSpPr/>
              <p:nvPr/>
            </p:nvSpPr>
            <p:spPr>
              <a:xfrm>
                <a:off x="10428688" y="2678666"/>
                <a:ext cx="713035" cy="236293"/>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Type II</a:t>
                </a:r>
                <a:endParaRPr kumimoji="0" lang="fr-FR"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 name="Rectangle à coins arrondis 10">
                <a:extLst>
                  <a:ext uri="{FF2B5EF4-FFF2-40B4-BE49-F238E27FC236}">
                    <a16:creationId xmlns:a16="http://schemas.microsoft.com/office/drawing/2014/main" id="{4384BA34-C02F-BCC3-5C47-8268802C1352}"/>
                  </a:ext>
                </a:extLst>
              </p:cNvPr>
              <p:cNvSpPr/>
              <p:nvPr/>
            </p:nvSpPr>
            <p:spPr>
              <a:xfrm>
                <a:off x="7421224" y="1122362"/>
                <a:ext cx="4643959" cy="224161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grpSp>
        <p:sp>
          <p:nvSpPr>
            <p:cNvPr id="40" name="ZoneTexte 39">
              <a:extLst>
                <a:ext uri="{FF2B5EF4-FFF2-40B4-BE49-F238E27FC236}">
                  <a16:creationId xmlns:a16="http://schemas.microsoft.com/office/drawing/2014/main" id="{60E103F5-E625-C620-1CB1-3C8A40A9FFFD}"/>
                </a:ext>
              </a:extLst>
            </p:cNvPr>
            <p:cNvSpPr txBox="1"/>
            <p:nvPr/>
          </p:nvSpPr>
          <p:spPr>
            <a:xfrm>
              <a:off x="7628298" y="986597"/>
              <a:ext cx="3651748"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Antimicrobial </a:t>
              </a: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Photodynamic</a:t>
              </a: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Therapy</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4" name="Titre 3">
            <a:extLst>
              <a:ext uri="{FF2B5EF4-FFF2-40B4-BE49-F238E27FC236}">
                <a16:creationId xmlns:a16="http://schemas.microsoft.com/office/drawing/2014/main" id="{C2AEAB95-BC4D-AA3B-68D3-57A4BC49207A}"/>
              </a:ext>
            </a:extLst>
          </p:cNvPr>
          <p:cNvSpPr>
            <a:spLocks noGrp="1"/>
          </p:cNvSpPr>
          <p:nvPr>
            <p:ph type="title"/>
          </p:nvPr>
        </p:nvSpPr>
        <p:spPr/>
        <p:txBody>
          <a:bodyPr/>
          <a:lstStyle/>
          <a:p>
            <a:r>
              <a:rPr lang="fr-FR" dirty="0"/>
              <a:t>The </a:t>
            </a:r>
            <a:r>
              <a:rPr lang="fr-FR" dirty="0" err="1"/>
              <a:t>problem</a:t>
            </a:r>
            <a:endParaRPr lang="fr-FR" dirty="0"/>
          </a:p>
        </p:txBody>
      </p:sp>
      <p:sp>
        <p:nvSpPr>
          <p:cNvPr id="7" name="Espace réservé du contenu 16">
            <a:extLst>
              <a:ext uri="{FF2B5EF4-FFF2-40B4-BE49-F238E27FC236}">
                <a16:creationId xmlns:a16="http://schemas.microsoft.com/office/drawing/2014/main" id="{F888962C-9657-A142-4F7E-DADB3C1D1422}"/>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Marianna LEITE DE AVELLAR et al., ECCMID</a:t>
            </a:r>
            <a:r>
              <a:rPr lang="fr-FR" baseline="30000" dirty="0"/>
              <a:t>®</a:t>
            </a:r>
            <a:r>
              <a:rPr lang="fr-FR" dirty="0"/>
              <a:t> 2024, Abs#O0525</a:t>
            </a:r>
          </a:p>
        </p:txBody>
      </p:sp>
      <p:sp>
        <p:nvSpPr>
          <p:cNvPr id="15" name="Flèche : bas 14">
            <a:extLst>
              <a:ext uri="{FF2B5EF4-FFF2-40B4-BE49-F238E27FC236}">
                <a16:creationId xmlns:a16="http://schemas.microsoft.com/office/drawing/2014/main" id="{A23D331B-26C1-A5E8-281B-7EB172037CFE}"/>
              </a:ext>
            </a:extLst>
          </p:cNvPr>
          <p:cNvSpPr/>
          <p:nvPr/>
        </p:nvSpPr>
        <p:spPr>
          <a:xfrm rot="16200000">
            <a:off x="5444136" y="924355"/>
            <a:ext cx="941374" cy="2718219"/>
          </a:xfrm>
          <a:prstGeom prst="downArrow">
            <a:avLst/>
          </a:prstGeom>
          <a:solidFill>
            <a:srgbClr val="AB82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Espace réservé du texte 10">
            <a:extLst>
              <a:ext uri="{FF2B5EF4-FFF2-40B4-BE49-F238E27FC236}">
                <a16:creationId xmlns:a16="http://schemas.microsoft.com/office/drawing/2014/main" id="{A9CF2EA5-FF3E-2B19-1645-037B0502A6B4}"/>
              </a:ext>
            </a:extLst>
          </p:cNvPr>
          <p:cNvSpPr txBox="1">
            <a:spLocks/>
          </p:cNvSpPr>
          <p:nvPr/>
        </p:nvSpPr>
        <p:spPr>
          <a:xfrm>
            <a:off x="4742500" y="2066011"/>
            <a:ext cx="1962399" cy="43319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600"/>
              </a:spcBef>
              <a:spcAft>
                <a:spcPts val="800"/>
              </a:spcAft>
              <a:buClr>
                <a:srgbClr val="5E247C"/>
              </a:buClr>
              <a:buSzPct val="85000"/>
              <a:buFont typeface="Wingdings" panose="05000000000000000000" pitchFamily="2" charset="2"/>
              <a:buNone/>
              <a:tabLst/>
              <a:defRPr/>
            </a:pPr>
            <a:r>
              <a:rPr kumimoji="0" lang="fr-FR" sz="18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New </a:t>
            </a:r>
            <a:r>
              <a:rPr kumimoji="0" lang="fr-FR" sz="1800" b="1" i="0" u="none" strike="noStrike" kern="100" cap="none" spc="0" normalizeH="0" baseline="0" noProof="0" dirty="0" err="1">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treatments</a:t>
            </a:r>
            <a:endParaRPr kumimoji="0" lang="fr-FR" sz="18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a:p>
            <a:pPr marL="539750" marR="0" lvl="1" indent="-242888" algn="ctr"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endParaRPr kumimoji="0" lang="fr-FR"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Espace réservé du texte 11">
            <a:extLst>
              <a:ext uri="{FF2B5EF4-FFF2-40B4-BE49-F238E27FC236}">
                <a16:creationId xmlns:a16="http://schemas.microsoft.com/office/drawing/2014/main" id="{4726B9FA-674D-E1EA-76CD-AFB108B9851F}"/>
              </a:ext>
            </a:extLst>
          </p:cNvPr>
          <p:cNvSpPr txBox="1">
            <a:spLocks/>
          </p:cNvSpPr>
          <p:nvPr/>
        </p:nvSpPr>
        <p:spPr>
          <a:xfrm>
            <a:off x="5507749" y="3412034"/>
            <a:ext cx="3802592" cy="371088"/>
          </a:xfrm>
          <a:prstGeom prst="roundRect">
            <a:avLst/>
          </a:prstGeom>
          <a:solidFill>
            <a:srgbClr val="5E247C"/>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r>
              <a:rPr kumimoji="0" lang="en-GB" sz="18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New Approaches</a:t>
            </a:r>
            <a:endParaRPr kumimoji="0" lang="fr-FR" sz="18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2" name="Espace réservé du texte 11">
            <a:extLst>
              <a:ext uri="{FF2B5EF4-FFF2-40B4-BE49-F238E27FC236}">
                <a16:creationId xmlns:a16="http://schemas.microsoft.com/office/drawing/2014/main" id="{D81EAD7F-F137-1498-BA43-604C839A03DF}"/>
              </a:ext>
            </a:extLst>
          </p:cNvPr>
          <p:cNvSpPr txBox="1">
            <a:spLocks/>
          </p:cNvSpPr>
          <p:nvPr/>
        </p:nvSpPr>
        <p:spPr>
          <a:xfrm>
            <a:off x="2611506" y="3412034"/>
            <a:ext cx="3619718" cy="371088"/>
          </a:xfrm>
          <a:prstGeom prst="roundRect">
            <a:avLst/>
          </a:prstGeom>
          <a:solidFill>
            <a:schemeClr val="bg1"/>
          </a:solidFill>
          <a:ln>
            <a:solidFill>
              <a:srgbClr val="5E247C"/>
            </a:solidFill>
          </a:ln>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r>
              <a:rPr kumimoji="0" lang="en-GB" sz="18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How can we improve aPDT?  </a:t>
            </a:r>
            <a:endParaRPr kumimoji="0" lang="fr-FR" sz="18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48" name="Groupe 47">
            <a:extLst>
              <a:ext uri="{FF2B5EF4-FFF2-40B4-BE49-F238E27FC236}">
                <a16:creationId xmlns:a16="http://schemas.microsoft.com/office/drawing/2014/main" id="{9FCCD0D1-8BEC-81A4-2D79-46B62C257760}"/>
              </a:ext>
            </a:extLst>
          </p:cNvPr>
          <p:cNvGrpSpPr/>
          <p:nvPr/>
        </p:nvGrpSpPr>
        <p:grpSpPr>
          <a:xfrm>
            <a:off x="1029206" y="838303"/>
            <a:ext cx="3295880" cy="2424513"/>
            <a:chOff x="1029206" y="952599"/>
            <a:chExt cx="3295880" cy="2424513"/>
          </a:xfrm>
        </p:grpSpPr>
        <p:grpSp>
          <p:nvGrpSpPr>
            <p:cNvPr id="47" name="Groupe 46">
              <a:extLst>
                <a:ext uri="{FF2B5EF4-FFF2-40B4-BE49-F238E27FC236}">
                  <a16:creationId xmlns:a16="http://schemas.microsoft.com/office/drawing/2014/main" id="{A0AF1E47-A1C0-4E33-ADD4-7CD0D0D65C1E}"/>
                </a:ext>
              </a:extLst>
            </p:cNvPr>
            <p:cNvGrpSpPr/>
            <p:nvPr/>
          </p:nvGrpSpPr>
          <p:grpSpPr>
            <a:xfrm>
              <a:off x="1029206" y="1112665"/>
              <a:ext cx="3295880" cy="2264447"/>
              <a:chOff x="1029206" y="1112665"/>
              <a:chExt cx="3295880" cy="2264447"/>
            </a:xfrm>
          </p:grpSpPr>
          <p:pic>
            <p:nvPicPr>
              <p:cNvPr id="11" name="Image 10">
                <a:extLst>
                  <a:ext uri="{FF2B5EF4-FFF2-40B4-BE49-F238E27FC236}">
                    <a16:creationId xmlns:a16="http://schemas.microsoft.com/office/drawing/2014/main" id="{AB56AA36-94BB-93E3-D1A6-7342C87B69E7}"/>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063434" y="1313856"/>
                <a:ext cx="3261652" cy="1551268"/>
              </a:xfrm>
              <a:prstGeom prst="rect">
                <a:avLst/>
              </a:prstGeom>
            </p:spPr>
          </p:pic>
          <p:sp>
            <p:nvSpPr>
              <p:cNvPr id="14" name="Espace réservé du texte 10">
                <a:extLst>
                  <a:ext uri="{FF2B5EF4-FFF2-40B4-BE49-F238E27FC236}">
                    <a16:creationId xmlns:a16="http://schemas.microsoft.com/office/drawing/2014/main" id="{B6747338-37F8-636C-BE11-997780AAFE3D}"/>
                  </a:ext>
                </a:extLst>
              </p:cNvPr>
              <p:cNvSpPr txBox="1">
                <a:spLocks/>
              </p:cNvSpPr>
              <p:nvPr/>
            </p:nvSpPr>
            <p:spPr>
              <a:xfrm>
                <a:off x="2847699" y="2848647"/>
                <a:ext cx="1416065" cy="52846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2" indent="0" algn="l" defTabSz="914400" rtl="0" eaLnBrk="1" fontAlgn="auto" latinLnBrk="0" hangingPunct="1">
                  <a:lnSpc>
                    <a:spcPct val="100000"/>
                  </a:lnSpc>
                  <a:spcBef>
                    <a:spcPts val="600"/>
                  </a:spcBef>
                  <a:spcAft>
                    <a:spcPts val="0"/>
                  </a:spcAft>
                  <a:buClr>
                    <a:srgbClr val="5E247C"/>
                  </a:buClr>
                  <a:buSzPct val="75000"/>
                  <a:buFont typeface="Wingdings 3" panose="05040102010807070707" pitchFamily="18" charset="2"/>
                  <a:buNone/>
                  <a:tabLst/>
                  <a:defRPr/>
                </a:pPr>
                <a:r>
                  <a:rPr kumimoji="0" lang="en-US" sz="8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Global research agenda for antimicrobial resistance in human health</a:t>
                </a: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endParaRPr kumimoji="0" lang="fr-FR" sz="10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35" name="Rectangle à coins arrondis 10">
                <a:extLst>
                  <a:ext uri="{FF2B5EF4-FFF2-40B4-BE49-F238E27FC236}">
                    <a16:creationId xmlns:a16="http://schemas.microsoft.com/office/drawing/2014/main" id="{57C627C7-5F67-C0FC-D5FD-C544EF6DEF2D}"/>
                  </a:ext>
                </a:extLst>
              </p:cNvPr>
              <p:cNvSpPr/>
              <p:nvPr/>
            </p:nvSpPr>
            <p:spPr>
              <a:xfrm>
                <a:off x="1029206" y="1112665"/>
                <a:ext cx="3280972" cy="224161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grpSp>
        <p:sp>
          <p:nvSpPr>
            <p:cNvPr id="36" name="ZoneTexte 35">
              <a:extLst>
                <a:ext uri="{FF2B5EF4-FFF2-40B4-BE49-F238E27FC236}">
                  <a16:creationId xmlns:a16="http://schemas.microsoft.com/office/drawing/2014/main" id="{89B68461-2CE7-EA10-8C91-53DA7684BB96}"/>
                </a:ext>
              </a:extLst>
            </p:cNvPr>
            <p:cNvSpPr txBox="1"/>
            <p:nvPr/>
          </p:nvSpPr>
          <p:spPr>
            <a:xfrm>
              <a:off x="1179234" y="952599"/>
              <a:ext cx="2376498"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Antimicrobial Resistance</a:t>
              </a:r>
            </a:p>
          </p:txBody>
        </p:sp>
      </p:grpSp>
      <p:grpSp>
        <p:nvGrpSpPr>
          <p:cNvPr id="46" name="Groupe 45">
            <a:extLst>
              <a:ext uri="{FF2B5EF4-FFF2-40B4-BE49-F238E27FC236}">
                <a16:creationId xmlns:a16="http://schemas.microsoft.com/office/drawing/2014/main" id="{B85BC1B5-6281-A7A4-5553-38C5A979DB82}"/>
              </a:ext>
            </a:extLst>
          </p:cNvPr>
          <p:cNvGrpSpPr/>
          <p:nvPr/>
        </p:nvGrpSpPr>
        <p:grpSpPr>
          <a:xfrm>
            <a:off x="2610224" y="3899418"/>
            <a:ext cx="3280972" cy="2247298"/>
            <a:chOff x="2316249" y="3835109"/>
            <a:chExt cx="3280972" cy="2247298"/>
          </a:xfrm>
        </p:grpSpPr>
        <p:pic>
          <p:nvPicPr>
            <p:cNvPr id="12" name="Image 11">
              <a:extLst>
                <a:ext uri="{FF2B5EF4-FFF2-40B4-BE49-F238E27FC236}">
                  <a16:creationId xmlns:a16="http://schemas.microsoft.com/office/drawing/2014/main" id="{4EED5A88-5900-D5B5-A494-F1289DC92BBD}"/>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923631" y="4194380"/>
              <a:ext cx="1903997" cy="1555909"/>
            </a:xfrm>
            <a:prstGeom prst="rect">
              <a:avLst/>
            </a:prstGeom>
          </p:spPr>
        </p:pic>
        <p:sp>
          <p:nvSpPr>
            <p:cNvPr id="30" name="Rectangle 29">
              <a:extLst>
                <a:ext uri="{FF2B5EF4-FFF2-40B4-BE49-F238E27FC236}">
                  <a16:creationId xmlns:a16="http://schemas.microsoft.com/office/drawing/2014/main" id="{88B0224D-031E-6567-36F7-851E4CD63644}"/>
                </a:ext>
              </a:extLst>
            </p:cNvPr>
            <p:cNvSpPr/>
            <p:nvPr/>
          </p:nvSpPr>
          <p:spPr>
            <a:xfrm>
              <a:off x="2621162" y="5797130"/>
              <a:ext cx="2508933" cy="23629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Organic Light Emitting Diodes (OLEDs)</a:t>
              </a:r>
              <a:endParaRPr kumimoji="0" lang="fr-FR" sz="105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1" name="Rectangle à coins arrondis 10">
              <a:extLst>
                <a:ext uri="{FF2B5EF4-FFF2-40B4-BE49-F238E27FC236}">
                  <a16:creationId xmlns:a16="http://schemas.microsoft.com/office/drawing/2014/main" id="{8D73D1AB-76FF-2A93-DBF7-A3A2C444EBB3}"/>
                </a:ext>
              </a:extLst>
            </p:cNvPr>
            <p:cNvSpPr/>
            <p:nvPr/>
          </p:nvSpPr>
          <p:spPr>
            <a:xfrm>
              <a:off x="2316249" y="3979786"/>
              <a:ext cx="3280972" cy="210262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42" name="ZoneTexte 41">
              <a:extLst>
                <a:ext uri="{FF2B5EF4-FFF2-40B4-BE49-F238E27FC236}">
                  <a16:creationId xmlns:a16="http://schemas.microsoft.com/office/drawing/2014/main" id="{94C422D2-8B61-3867-964A-23186C84446C}"/>
                </a:ext>
              </a:extLst>
            </p:cNvPr>
            <p:cNvSpPr txBox="1"/>
            <p:nvPr/>
          </p:nvSpPr>
          <p:spPr>
            <a:xfrm>
              <a:off x="2466277" y="3835109"/>
              <a:ext cx="1797487" cy="276999"/>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New light sources</a:t>
              </a:r>
            </a:p>
          </p:txBody>
        </p:sp>
      </p:grpSp>
      <p:grpSp>
        <p:nvGrpSpPr>
          <p:cNvPr id="45" name="Groupe 44">
            <a:extLst>
              <a:ext uri="{FF2B5EF4-FFF2-40B4-BE49-F238E27FC236}">
                <a16:creationId xmlns:a16="http://schemas.microsoft.com/office/drawing/2014/main" id="{3C2A7FFC-9374-E277-CDF6-47B9A4D6FEAD}"/>
              </a:ext>
            </a:extLst>
          </p:cNvPr>
          <p:cNvGrpSpPr/>
          <p:nvPr/>
        </p:nvGrpSpPr>
        <p:grpSpPr>
          <a:xfrm>
            <a:off x="5995891" y="3905778"/>
            <a:ext cx="3280972" cy="2241121"/>
            <a:chOff x="6594779" y="3835436"/>
            <a:chExt cx="3280972" cy="2241121"/>
          </a:xfrm>
        </p:grpSpPr>
        <p:pic>
          <p:nvPicPr>
            <p:cNvPr id="13" name="Image 12">
              <a:extLst>
                <a:ext uri="{FF2B5EF4-FFF2-40B4-BE49-F238E27FC236}">
                  <a16:creationId xmlns:a16="http://schemas.microsoft.com/office/drawing/2014/main" id="{29E03843-D44E-28FD-3565-D500AC6BE2B3}"/>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7317610" y="4194380"/>
              <a:ext cx="1833968" cy="1502287"/>
            </a:xfrm>
            <a:prstGeom prst="rect">
              <a:avLst/>
            </a:prstGeom>
          </p:spPr>
        </p:pic>
        <p:sp>
          <p:nvSpPr>
            <p:cNvPr id="33" name="Rectangle 32">
              <a:extLst>
                <a:ext uri="{FF2B5EF4-FFF2-40B4-BE49-F238E27FC236}">
                  <a16:creationId xmlns:a16="http://schemas.microsoft.com/office/drawing/2014/main" id="{68DD74E5-EA8D-2FFB-31D6-EA2D2B7FAEEB}"/>
                </a:ext>
              </a:extLst>
            </p:cNvPr>
            <p:cNvSpPr/>
            <p:nvPr/>
          </p:nvSpPr>
          <p:spPr>
            <a:xfrm>
              <a:off x="6786169" y="5725646"/>
              <a:ext cx="2896850" cy="30777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Scattered Light Integrated Collector (SLIC)</a:t>
              </a:r>
              <a:endParaRPr kumimoji="0" lang="fr-FR" sz="105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43" name="Rectangle à coins arrondis 10">
              <a:extLst>
                <a:ext uri="{FF2B5EF4-FFF2-40B4-BE49-F238E27FC236}">
                  <a16:creationId xmlns:a16="http://schemas.microsoft.com/office/drawing/2014/main" id="{22970DCF-4149-5785-ADA1-53B7072BD025}"/>
                </a:ext>
              </a:extLst>
            </p:cNvPr>
            <p:cNvSpPr/>
            <p:nvPr/>
          </p:nvSpPr>
          <p:spPr>
            <a:xfrm>
              <a:off x="6594779" y="3973936"/>
              <a:ext cx="3280972" cy="210262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44" name="ZoneTexte 43">
              <a:extLst>
                <a:ext uri="{FF2B5EF4-FFF2-40B4-BE49-F238E27FC236}">
                  <a16:creationId xmlns:a16="http://schemas.microsoft.com/office/drawing/2014/main" id="{12B59561-9F17-73FE-B6FD-24D45957BB57}"/>
                </a:ext>
              </a:extLst>
            </p:cNvPr>
            <p:cNvSpPr txBox="1"/>
            <p:nvPr/>
          </p:nvSpPr>
          <p:spPr>
            <a:xfrm>
              <a:off x="6744807" y="3835436"/>
              <a:ext cx="2896850" cy="276999"/>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New technologies for </a:t>
              </a:r>
              <a:r>
                <a:rPr kumimoji="0" lang="fr-FR" sz="12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measurements</a:t>
              </a:r>
              <a:endParaRPr kumimoji="0" lang="fr-FR"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Tree>
    <p:extLst>
      <p:ext uri="{BB962C8B-B14F-4D97-AF65-F5344CB8AC3E}">
        <p14:creationId xmlns:p14="http://schemas.microsoft.com/office/powerpoint/2010/main" val="4145034800"/>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B8F08485-FF8D-EDE6-927F-A7C09D4BF7C3}"/>
              </a:ext>
            </a:extLst>
          </p:cNvPr>
          <p:cNvSpPr>
            <a:spLocks noGrp="1"/>
          </p:cNvSpPr>
          <p:nvPr>
            <p:ph type="body" sz="quarter" idx="19"/>
          </p:nvPr>
        </p:nvSpPr>
        <p:spPr/>
        <p:txBody>
          <a:bodyPr/>
          <a:lstStyle/>
          <a:p>
            <a:r>
              <a:rPr lang="fr-FR" dirty="0" err="1"/>
              <a:t>Lepak</a:t>
            </a:r>
            <a:r>
              <a:rPr lang="fr-FR" dirty="0"/>
              <a:t> AJ et </a:t>
            </a:r>
            <a:r>
              <a:rPr lang="fr-FR" dirty="0" err="1"/>
              <a:t>al.AAC</a:t>
            </a:r>
            <a:r>
              <a:rPr lang="fr-FR" dirty="0"/>
              <a:t>. 2013;57:5438; </a:t>
            </a:r>
            <a:r>
              <a:rPr lang="fr-FR" dirty="0" err="1"/>
              <a:t>Jemel</a:t>
            </a:r>
            <a:r>
              <a:rPr lang="fr-FR" dirty="0"/>
              <a:t> S et al. Front. </a:t>
            </a:r>
            <a:r>
              <a:rPr lang="fr-FR" dirty="0" err="1"/>
              <a:t>Cell</a:t>
            </a:r>
            <a:r>
              <a:rPr lang="fr-FR" dirty="0"/>
              <a:t>. Infect. Microbiol.2023: 12:1038342; </a:t>
            </a:r>
            <a:r>
              <a:rPr lang="fr-FR" dirty="0" err="1"/>
              <a:t>Petraitis</a:t>
            </a:r>
            <a:r>
              <a:rPr lang="fr-FR" dirty="0"/>
              <a:t> V et al AAC 2020;64:e02429; </a:t>
            </a:r>
            <a:r>
              <a:rPr lang="fr-FR" dirty="0" err="1"/>
              <a:t>Buil</a:t>
            </a:r>
            <a:r>
              <a:rPr lang="fr-FR" dirty="0"/>
              <a:t> JB et al, JAC 2020; 75: 2582;</a:t>
            </a:r>
          </a:p>
        </p:txBody>
      </p:sp>
      <p:sp>
        <p:nvSpPr>
          <p:cNvPr id="4" name="Titre 3">
            <a:extLst>
              <a:ext uri="{FF2B5EF4-FFF2-40B4-BE49-F238E27FC236}">
                <a16:creationId xmlns:a16="http://schemas.microsoft.com/office/drawing/2014/main" id="{9B929E9F-ED2E-0962-2275-5312788ED4A6}"/>
              </a:ext>
            </a:extLst>
          </p:cNvPr>
          <p:cNvSpPr>
            <a:spLocks noGrp="1"/>
          </p:cNvSpPr>
          <p:nvPr>
            <p:ph type="title"/>
          </p:nvPr>
        </p:nvSpPr>
        <p:spPr/>
        <p:txBody>
          <a:bodyPr/>
          <a:lstStyle/>
          <a:p>
            <a:r>
              <a:rPr lang="fr-FR" dirty="0"/>
              <a:t>Combination </a:t>
            </a:r>
            <a:r>
              <a:rPr lang="fr-FR" dirty="0" err="1"/>
              <a:t>antifungal</a:t>
            </a:r>
            <a:r>
              <a:rPr lang="fr-FR" dirty="0"/>
              <a:t> </a:t>
            </a:r>
            <a:r>
              <a:rPr lang="fr-FR" dirty="0" err="1"/>
              <a:t>therapy</a:t>
            </a:r>
            <a:r>
              <a:rPr lang="fr-FR" dirty="0"/>
              <a:t>: IA</a:t>
            </a:r>
          </a:p>
        </p:txBody>
      </p:sp>
      <p:sp>
        <p:nvSpPr>
          <p:cNvPr id="6" name="Espace réservé du contenu 5">
            <a:extLst>
              <a:ext uri="{FF2B5EF4-FFF2-40B4-BE49-F238E27FC236}">
                <a16:creationId xmlns:a16="http://schemas.microsoft.com/office/drawing/2014/main" id="{C2A0CD50-2A9D-AE8B-9F2D-C1B9E20101AB}"/>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graphicFrame>
        <p:nvGraphicFramePr>
          <p:cNvPr id="7" name="Tableau 6">
            <a:extLst>
              <a:ext uri="{FF2B5EF4-FFF2-40B4-BE49-F238E27FC236}">
                <a16:creationId xmlns:a16="http://schemas.microsoft.com/office/drawing/2014/main" id="{2B48FA96-9176-8BA7-B09B-0AFD56F836D0}"/>
              </a:ext>
            </a:extLst>
          </p:cNvPr>
          <p:cNvGraphicFramePr>
            <a:graphicFrameLocks noGrp="1"/>
          </p:cNvGraphicFramePr>
          <p:nvPr/>
        </p:nvGraphicFramePr>
        <p:xfrm>
          <a:off x="1812471" y="1531397"/>
          <a:ext cx="8997099" cy="3795206"/>
        </p:xfrm>
        <a:graphic>
          <a:graphicData uri="http://schemas.openxmlformats.org/drawingml/2006/table">
            <a:tbl>
              <a:tblPr firstRow="1" firstCol="1" bandRow="1">
                <a:tableStyleId>{5C22544A-7EE6-4342-B048-85BDC9FD1C3A}</a:tableStyleId>
              </a:tblPr>
              <a:tblGrid>
                <a:gridCol w="1827595">
                  <a:extLst>
                    <a:ext uri="{9D8B030D-6E8A-4147-A177-3AD203B41FA5}">
                      <a16:colId xmlns:a16="http://schemas.microsoft.com/office/drawing/2014/main" val="3112545228"/>
                    </a:ext>
                  </a:extLst>
                </a:gridCol>
                <a:gridCol w="1611588">
                  <a:extLst>
                    <a:ext uri="{9D8B030D-6E8A-4147-A177-3AD203B41FA5}">
                      <a16:colId xmlns:a16="http://schemas.microsoft.com/office/drawing/2014/main" val="2653807717"/>
                    </a:ext>
                  </a:extLst>
                </a:gridCol>
                <a:gridCol w="2196306">
                  <a:extLst>
                    <a:ext uri="{9D8B030D-6E8A-4147-A177-3AD203B41FA5}">
                      <a16:colId xmlns:a16="http://schemas.microsoft.com/office/drawing/2014/main" val="2962782666"/>
                    </a:ext>
                  </a:extLst>
                </a:gridCol>
                <a:gridCol w="1610556">
                  <a:extLst>
                    <a:ext uri="{9D8B030D-6E8A-4147-A177-3AD203B41FA5}">
                      <a16:colId xmlns:a16="http://schemas.microsoft.com/office/drawing/2014/main" val="643951370"/>
                    </a:ext>
                  </a:extLst>
                </a:gridCol>
                <a:gridCol w="1751054">
                  <a:extLst>
                    <a:ext uri="{9D8B030D-6E8A-4147-A177-3AD203B41FA5}">
                      <a16:colId xmlns:a16="http://schemas.microsoft.com/office/drawing/2014/main" val="1095725945"/>
                    </a:ext>
                  </a:extLst>
                </a:gridCol>
              </a:tblGrid>
              <a:tr h="665222">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Combination</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Purpose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Benefit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Mechanism</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Author</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969947291"/>
                  </a:ext>
                </a:extLst>
              </a:tr>
              <a:tr h="658570">
                <a:tc>
                  <a:txBody>
                    <a:bodyPr/>
                    <a:lstStyle/>
                    <a:p>
                      <a:pPr marL="72000">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Ibrexafungerp + </a:t>
                      </a:r>
                      <a:r>
                        <a:rPr lang="fr-FR" sz="1400" kern="0" dirty="0" err="1">
                          <a:solidFill>
                            <a:schemeClr val="tx1"/>
                          </a:solidFill>
                          <a:effectLst/>
                          <a:latin typeface="Arial" panose="020B0604020202020204" pitchFamily="34" charset="0"/>
                          <a:cs typeface="Arial" panose="020B0604020202020204" pitchFamily="34" charset="0"/>
                        </a:rPr>
                        <a:t>isavuconazole</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IA</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en-US" sz="1400" kern="0" dirty="0">
                          <a:effectLst/>
                          <a:latin typeface="Arial" panose="020B0604020202020204" pitchFamily="34" charset="0"/>
                          <a:cs typeface="Arial" panose="020B0604020202020204" pitchFamily="34" charset="0"/>
                          <a:sym typeface="Wingdings 3" panose="05040102010807070707" pitchFamily="18" charset="2"/>
                        </a:rPr>
                        <a:t> </a:t>
                      </a:r>
                      <a:r>
                        <a:rPr lang="fr-FR" sz="1400" kern="0" dirty="0" err="1">
                          <a:solidFill>
                            <a:schemeClr val="tx1"/>
                          </a:solidFill>
                          <a:effectLst/>
                          <a:latin typeface="Arial" panose="020B0604020202020204" pitchFamily="34" charset="0"/>
                          <a:cs typeface="Arial" panose="020B0604020202020204" pitchFamily="34" charset="0"/>
                        </a:rPr>
                        <a:t>mortality</a:t>
                      </a:r>
                      <a:r>
                        <a:rPr lang="fr-FR" sz="1400" kern="0" dirty="0">
                          <a:solidFill>
                            <a:schemeClr val="tx1"/>
                          </a:solidFill>
                          <a:effectLst/>
                          <a:latin typeface="Arial" panose="020B0604020202020204" pitchFamily="34" charset="0"/>
                          <a:cs typeface="Arial" panose="020B0604020202020204" pitchFamily="34" charset="0"/>
                        </a:rPr>
                        <a:t> and </a:t>
                      </a:r>
                      <a:r>
                        <a:rPr lang="fr-FR" sz="1400" kern="0" dirty="0" err="1">
                          <a:solidFill>
                            <a:schemeClr val="tx1"/>
                          </a:solidFill>
                          <a:effectLst/>
                          <a:latin typeface="Arial" panose="020B0604020202020204" pitchFamily="34" charset="0"/>
                          <a:cs typeface="Arial" panose="020B0604020202020204" pitchFamily="34" charset="0"/>
                        </a:rPr>
                        <a:t>burden</a:t>
                      </a:r>
                      <a:r>
                        <a:rPr lang="fr-FR" sz="1400" kern="0" dirty="0">
                          <a:solidFill>
                            <a:schemeClr val="tx1"/>
                          </a:solidFill>
                          <a:effectLst/>
                          <a:latin typeface="Arial" panose="020B0604020202020204" pitchFamily="34" charset="0"/>
                          <a:cs typeface="Arial" panose="020B0604020202020204" pitchFamily="34" charset="0"/>
                        </a:rPr>
                        <a:t> (</a:t>
                      </a:r>
                      <a:r>
                        <a:rPr lang="fr-FR" sz="1400" kern="0" dirty="0" err="1">
                          <a:solidFill>
                            <a:schemeClr val="tx1"/>
                          </a:solidFill>
                          <a:effectLst/>
                          <a:latin typeface="Arial" panose="020B0604020202020204" pitchFamily="34" charset="0"/>
                          <a:cs typeface="Arial" panose="020B0604020202020204" pitchFamily="34" charset="0"/>
                        </a:rPr>
                        <a:t>rabbit</a:t>
                      </a:r>
                      <a:r>
                        <a:rPr lang="fr-FR" sz="1400" kern="0" dirty="0">
                          <a:solidFill>
                            <a:schemeClr val="tx1"/>
                          </a:solidFill>
                          <a:effectLst/>
                          <a:latin typeface="Arial" panose="020B0604020202020204" pitchFamily="34" charset="0"/>
                          <a:cs typeface="Arial" panose="020B0604020202020204" pitchFamily="34" charset="0"/>
                        </a:rPr>
                        <a:t>)</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Synergy</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chemeClr val="tx1"/>
                          </a:solidFill>
                          <a:effectLst/>
                          <a:latin typeface="Arial" panose="020B0604020202020204" pitchFamily="34" charset="0"/>
                          <a:cs typeface="Arial" panose="020B0604020202020204" pitchFamily="34" charset="0"/>
                        </a:rPr>
                        <a:t>Petraitis 2020</a:t>
                      </a:r>
                      <a:endParaRPr lang="fr-FR" sz="140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533759"/>
                  </a:ext>
                </a:extLst>
              </a:tr>
              <a:tr h="614999">
                <a:tc>
                  <a:txBody>
                    <a:bodyPr/>
                    <a:lstStyle/>
                    <a:p>
                      <a:pPr marL="72000">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Anidulafungin</a:t>
                      </a:r>
                      <a:r>
                        <a:rPr lang="fr-FR" sz="1400" kern="0" dirty="0">
                          <a:solidFill>
                            <a:schemeClr val="tx1"/>
                          </a:solidFill>
                          <a:effectLst/>
                          <a:latin typeface="Arial" panose="020B0604020202020204" pitchFamily="34" charset="0"/>
                          <a:cs typeface="Arial" panose="020B0604020202020204" pitchFamily="34" charset="0"/>
                        </a:rPr>
                        <a:t> + </a:t>
                      </a:r>
                      <a:r>
                        <a:rPr lang="fr-FR" sz="1400" kern="0" dirty="0" err="1">
                          <a:solidFill>
                            <a:schemeClr val="tx1"/>
                          </a:solidFill>
                          <a:effectLst/>
                          <a:latin typeface="Arial" panose="020B0604020202020204" pitchFamily="34" charset="0"/>
                          <a:cs typeface="Arial" panose="020B0604020202020204" pitchFamily="34" charset="0"/>
                        </a:rPr>
                        <a:t>isavuconazole</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chemeClr val="tx1"/>
                          </a:solidFill>
                          <a:effectLst/>
                          <a:latin typeface="Arial" panose="020B0604020202020204" pitchFamily="34" charset="0"/>
                          <a:cs typeface="Arial" panose="020B0604020202020204" pitchFamily="34" charset="0"/>
                        </a:rPr>
                        <a:t>IA</a:t>
                      </a:r>
                      <a:endParaRPr lang="fr-FR" sz="140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en-US" sz="1400" i="1" kern="0" dirty="0">
                          <a:solidFill>
                            <a:schemeClr val="tx1"/>
                          </a:solidFill>
                          <a:effectLst/>
                          <a:latin typeface="Arial" panose="020B0604020202020204" pitchFamily="34" charset="0"/>
                          <a:cs typeface="Arial" panose="020B0604020202020204" pitchFamily="34" charset="0"/>
                        </a:rPr>
                        <a:t>In vitro </a:t>
                      </a:r>
                      <a:br>
                        <a:rPr lang="en-US" sz="1400" i="1" kern="0" dirty="0">
                          <a:solidFill>
                            <a:schemeClr val="tx1"/>
                          </a:solidFill>
                          <a:effectLst/>
                          <a:latin typeface="Arial" panose="020B0604020202020204" pitchFamily="34" charset="0"/>
                          <a:cs typeface="Arial" panose="020B0604020202020204" pitchFamily="34" charset="0"/>
                        </a:rPr>
                      </a:br>
                      <a:r>
                        <a:rPr lang="en-US" sz="1400" kern="0" dirty="0">
                          <a:solidFill>
                            <a:schemeClr val="tx1"/>
                          </a:solidFill>
                          <a:effectLst/>
                          <a:latin typeface="Arial" panose="020B0604020202020204" pitchFamily="34" charset="0"/>
                          <a:cs typeface="Arial" panose="020B0604020202020204" pitchFamily="34" charset="0"/>
                        </a:rPr>
                        <a:t>Synergy in wild-type</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Unknown</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Buil</a:t>
                      </a:r>
                      <a:r>
                        <a:rPr lang="fr-FR" sz="1400" kern="0" dirty="0">
                          <a:solidFill>
                            <a:schemeClr val="tx1"/>
                          </a:solidFill>
                          <a:effectLst/>
                          <a:latin typeface="Arial" panose="020B0604020202020204" pitchFamily="34" charset="0"/>
                          <a:cs typeface="Arial" panose="020B0604020202020204" pitchFamily="34" charset="0"/>
                        </a:rPr>
                        <a:t> 2020</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33719493"/>
                  </a:ext>
                </a:extLst>
              </a:tr>
              <a:tr h="614999">
                <a:tc>
                  <a:txBody>
                    <a:bodyPr/>
                    <a:lstStyle/>
                    <a:p>
                      <a:pPr marL="72000">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Echinocandin</a:t>
                      </a:r>
                      <a:r>
                        <a:rPr lang="fr-FR" sz="1400" kern="0" dirty="0">
                          <a:solidFill>
                            <a:schemeClr val="tx1"/>
                          </a:solidFill>
                          <a:effectLst/>
                          <a:latin typeface="Arial" panose="020B0604020202020204" pitchFamily="34" charset="0"/>
                          <a:cs typeface="Arial" panose="020B0604020202020204" pitchFamily="34" charset="0"/>
                        </a:rPr>
                        <a:t> + </a:t>
                      </a:r>
                      <a:r>
                        <a:rPr lang="fr-FR" sz="1400" kern="0" dirty="0" err="1">
                          <a:solidFill>
                            <a:schemeClr val="tx1"/>
                          </a:solidFill>
                          <a:effectLst/>
                          <a:latin typeface="Arial" panose="020B0604020202020204" pitchFamily="34" charset="0"/>
                          <a:cs typeface="Arial" panose="020B0604020202020204" pitchFamily="34" charset="0"/>
                        </a:rPr>
                        <a:t>azole</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chemeClr val="tx1"/>
                          </a:solidFill>
                          <a:effectLst/>
                          <a:latin typeface="Arial" panose="020B0604020202020204" pitchFamily="34" charset="0"/>
                          <a:cs typeface="Arial" panose="020B0604020202020204" pitchFamily="34" charset="0"/>
                        </a:rPr>
                        <a:t>Azole-resistant IA</a:t>
                      </a:r>
                      <a:endParaRPr lang="fr-FR" sz="140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en-US" sz="1400" kern="0" dirty="0">
                          <a:effectLst/>
                          <a:latin typeface="Arial" panose="020B0604020202020204" pitchFamily="34" charset="0"/>
                          <a:cs typeface="Arial" panose="020B0604020202020204" pitchFamily="34" charset="0"/>
                          <a:sym typeface="Wingdings 3" panose="05040102010807070707" pitchFamily="18" charset="2"/>
                        </a:rPr>
                        <a:t> </a:t>
                      </a:r>
                      <a:r>
                        <a:rPr lang="fr-FR" sz="1400" kern="0" dirty="0" err="1">
                          <a:solidFill>
                            <a:schemeClr val="tx1"/>
                          </a:solidFill>
                          <a:effectLst/>
                          <a:latin typeface="Arial" panose="020B0604020202020204" pitchFamily="34" charset="0"/>
                          <a:cs typeface="Arial" panose="020B0604020202020204" pitchFamily="34" charset="0"/>
                        </a:rPr>
                        <a:t>mortality</a:t>
                      </a:r>
                      <a:r>
                        <a:rPr lang="fr-FR" sz="1400" kern="0" dirty="0">
                          <a:solidFill>
                            <a:schemeClr val="tx1"/>
                          </a:solidFill>
                          <a:effectLst/>
                          <a:latin typeface="Arial" panose="020B0604020202020204" pitchFamily="34" charset="0"/>
                          <a:cs typeface="Arial" panose="020B0604020202020204" pitchFamily="34" charset="0"/>
                        </a:rPr>
                        <a:t> (</a:t>
                      </a:r>
                      <a:r>
                        <a:rPr lang="fr-FR" sz="1400" kern="0" dirty="0" err="1">
                          <a:solidFill>
                            <a:schemeClr val="tx1"/>
                          </a:solidFill>
                          <a:effectLst/>
                          <a:latin typeface="Arial" panose="020B0604020202020204" pitchFamily="34" charset="0"/>
                          <a:cs typeface="Arial" panose="020B0604020202020204" pitchFamily="34" charset="0"/>
                        </a:rPr>
                        <a:t>galleria</a:t>
                      </a:r>
                      <a:r>
                        <a:rPr lang="fr-FR" sz="1400" kern="0" dirty="0">
                          <a:solidFill>
                            <a:schemeClr val="tx1"/>
                          </a:solidFill>
                          <a:effectLst/>
                          <a:latin typeface="Arial" panose="020B0604020202020204" pitchFamily="34" charset="0"/>
                          <a:cs typeface="Arial" panose="020B0604020202020204" pitchFamily="34" charset="0"/>
                        </a:rPr>
                        <a:t>) Effective (</a:t>
                      </a:r>
                      <a:r>
                        <a:rPr lang="fr-FR" sz="1400" kern="0" dirty="0" err="1">
                          <a:solidFill>
                            <a:schemeClr val="tx1"/>
                          </a:solidFill>
                          <a:effectLst/>
                          <a:latin typeface="Arial" panose="020B0604020202020204" pitchFamily="34" charset="0"/>
                          <a:cs typeface="Arial" panose="020B0604020202020204" pitchFamily="34" charset="0"/>
                        </a:rPr>
                        <a:t>rabbit</a:t>
                      </a:r>
                      <a:r>
                        <a:rPr lang="fr-FR" sz="1400" kern="0" dirty="0">
                          <a:solidFill>
                            <a:schemeClr val="tx1"/>
                          </a:solidFill>
                          <a:effectLst/>
                          <a:latin typeface="Arial" panose="020B0604020202020204" pitchFamily="34" charset="0"/>
                          <a:cs typeface="Arial" panose="020B0604020202020204" pitchFamily="34" charset="0"/>
                        </a:rPr>
                        <a:t>)</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Unknown</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Jemel</a:t>
                      </a:r>
                      <a:r>
                        <a:rPr lang="fr-FR" sz="1400" kern="0" dirty="0">
                          <a:solidFill>
                            <a:schemeClr val="tx1"/>
                          </a:solidFill>
                          <a:effectLst/>
                          <a:latin typeface="Arial" panose="020B0604020202020204" pitchFamily="34" charset="0"/>
                          <a:cs typeface="Arial" panose="020B0604020202020204" pitchFamily="34" charset="0"/>
                        </a:rPr>
                        <a:t> 2023 </a:t>
                      </a:r>
                      <a:br>
                        <a:rPr lang="fr-FR" sz="1400" kern="0" dirty="0">
                          <a:solidFill>
                            <a:schemeClr val="tx1"/>
                          </a:solidFill>
                          <a:effectLst/>
                          <a:latin typeface="Arial" panose="020B0604020202020204" pitchFamily="34" charset="0"/>
                          <a:cs typeface="Arial" panose="020B0604020202020204" pitchFamily="34" charset="0"/>
                        </a:rPr>
                      </a:br>
                      <a:r>
                        <a:rPr lang="fr-FR" sz="1400" kern="0" dirty="0" err="1">
                          <a:solidFill>
                            <a:schemeClr val="tx1"/>
                          </a:solidFill>
                          <a:effectLst/>
                          <a:latin typeface="Arial" panose="020B0604020202020204" pitchFamily="34" charset="0"/>
                          <a:cs typeface="Arial" panose="020B0604020202020204" pitchFamily="34" charset="0"/>
                        </a:rPr>
                        <a:t>Lepak</a:t>
                      </a:r>
                      <a:r>
                        <a:rPr lang="fr-FR" sz="1400" kern="0" dirty="0">
                          <a:solidFill>
                            <a:schemeClr val="tx1"/>
                          </a:solidFill>
                          <a:effectLst/>
                          <a:latin typeface="Arial" panose="020B0604020202020204" pitchFamily="34" charset="0"/>
                          <a:cs typeface="Arial" panose="020B0604020202020204" pitchFamily="34" charset="0"/>
                        </a:rPr>
                        <a:t> 2013</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94534256"/>
                  </a:ext>
                </a:extLst>
              </a:tr>
              <a:tr h="1241416">
                <a:tc>
                  <a:txBody>
                    <a:bodyPr/>
                    <a:lstStyle/>
                    <a:p>
                      <a:pPr marL="72000">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Anidulafungin</a:t>
                      </a:r>
                      <a:r>
                        <a:rPr lang="fr-FR" sz="1400" kern="0" dirty="0">
                          <a:solidFill>
                            <a:schemeClr val="tx1"/>
                          </a:solidFill>
                          <a:effectLst/>
                          <a:latin typeface="Arial" panose="020B0604020202020204" pitchFamily="34" charset="0"/>
                          <a:cs typeface="Arial" panose="020B0604020202020204" pitchFamily="34" charset="0"/>
                        </a:rPr>
                        <a:t> and </a:t>
                      </a:r>
                      <a:r>
                        <a:rPr lang="fr-FR" sz="1400" kern="0" dirty="0" err="1">
                          <a:solidFill>
                            <a:schemeClr val="tx1"/>
                          </a:solidFill>
                          <a:effectLst/>
                          <a:latin typeface="Arial" panose="020B0604020202020204" pitchFamily="34" charset="0"/>
                          <a:cs typeface="Arial" panose="020B0604020202020204" pitchFamily="34" charset="0"/>
                        </a:rPr>
                        <a:t>isavuconazole</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Azole-resistant</a:t>
                      </a:r>
                      <a:r>
                        <a:rPr lang="fr-FR" sz="1400" kern="0" dirty="0">
                          <a:solidFill>
                            <a:schemeClr val="tx1"/>
                          </a:solidFill>
                          <a:effectLst/>
                          <a:latin typeface="Arial" panose="020B0604020202020204" pitchFamily="34" charset="0"/>
                          <a:cs typeface="Arial" panose="020B0604020202020204" pitchFamily="34" charset="0"/>
                        </a:rPr>
                        <a:t> IA </a:t>
                      </a:r>
                      <a:br>
                        <a:rPr lang="fr-FR" sz="1400" kern="0" dirty="0">
                          <a:solidFill>
                            <a:schemeClr val="tx1"/>
                          </a:solidFill>
                          <a:effectLst/>
                          <a:latin typeface="Arial" panose="020B0604020202020204" pitchFamily="34" charset="0"/>
                          <a:cs typeface="Arial" panose="020B0604020202020204" pitchFamily="34" charset="0"/>
                        </a:rPr>
                      </a:br>
                      <a:r>
                        <a:rPr lang="fr-FR" sz="1400" i="1" kern="0" dirty="0">
                          <a:solidFill>
                            <a:schemeClr val="tx1"/>
                          </a:solidFill>
                          <a:effectLst/>
                          <a:latin typeface="Arial" panose="020B0604020202020204" pitchFamily="34" charset="0"/>
                          <a:cs typeface="Arial" panose="020B0604020202020204" pitchFamily="34" charset="0"/>
                        </a:rPr>
                        <a:t>A. </a:t>
                      </a:r>
                      <a:r>
                        <a:rPr lang="fr-FR" sz="1400" i="1" kern="0" dirty="0" err="1">
                          <a:solidFill>
                            <a:schemeClr val="tx1"/>
                          </a:solidFill>
                          <a:effectLst/>
                          <a:latin typeface="Arial" panose="020B0604020202020204" pitchFamily="34" charset="0"/>
                          <a:cs typeface="Arial" panose="020B0604020202020204" pitchFamily="34" charset="0"/>
                        </a:rPr>
                        <a:t>fumigatus</a:t>
                      </a:r>
                      <a:r>
                        <a:rPr lang="fr-FR" sz="1400" i="1" kern="0" dirty="0">
                          <a:solidFill>
                            <a:schemeClr val="tx1"/>
                          </a:solidFill>
                          <a:effectLst/>
                          <a:latin typeface="Arial" panose="020B0604020202020204" pitchFamily="34" charset="0"/>
                          <a:cs typeface="Arial" panose="020B0604020202020204" pitchFamily="34" charset="0"/>
                        </a:rPr>
                        <a:t>, </a:t>
                      </a:r>
                      <a:r>
                        <a:rPr lang="fr-FR" sz="1400" i="1" kern="0" dirty="0" err="1">
                          <a:solidFill>
                            <a:schemeClr val="tx1"/>
                          </a:solidFill>
                          <a:effectLst/>
                          <a:latin typeface="Arial" panose="020B0604020202020204" pitchFamily="34" charset="0"/>
                          <a:cs typeface="Arial" panose="020B0604020202020204" pitchFamily="34" charset="0"/>
                        </a:rPr>
                        <a:t>flavus</a:t>
                      </a:r>
                      <a:r>
                        <a:rPr lang="fr-FR" sz="1400" i="1" kern="0" dirty="0">
                          <a:solidFill>
                            <a:schemeClr val="tx1"/>
                          </a:solidFill>
                          <a:effectLst/>
                          <a:latin typeface="Arial" panose="020B0604020202020204" pitchFamily="34" charset="0"/>
                          <a:cs typeface="Arial" panose="020B0604020202020204" pitchFamily="34" charset="0"/>
                        </a:rPr>
                        <a:t> </a:t>
                      </a:r>
                      <a:r>
                        <a:rPr lang="fr-FR" sz="1400" kern="0" dirty="0">
                          <a:solidFill>
                            <a:schemeClr val="tx1"/>
                          </a:solidFill>
                          <a:effectLst/>
                          <a:latin typeface="Arial" panose="020B0604020202020204" pitchFamily="34" charset="0"/>
                          <a:cs typeface="Arial" panose="020B0604020202020204" pitchFamily="34" charset="0"/>
                        </a:rPr>
                        <a:t>and </a:t>
                      </a:r>
                      <a:r>
                        <a:rPr lang="fr-FR" sz="1400" i="1" kern="0" dirty="0" err="1">
                          <a:solidFill>
                            <a:schemeClr val="tx1"/>
                          </a:solidFill>
                          <a:effectLst/>
                          <a:latin typeface="Arial" panose="020B0604020202020204" pitchFamily="34" charset="0"/>
                          <a:cs typeface="Arial" panose="020B0604020202020204" pitchFamily="34" charset="0"/>
                        </a:rPr>
                        <a:t>terreus</a:t>
                      </a:r>
                      <a:endParaRPr lang="fr-FR" sz="1400" i="1"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en-US" sz="1400" kern="0" dirty="0">
                          <a:solidFill>
                            <a:schemeClr val="tx1"/>
                          </a:solidFill>
                          <a:effectLst/>
                          <a:latin typeface="Arial" panose="020B0604020202020204" pitchFamily="34" charset="0"/>
                          <a:cs typeface="Arial" panose="020B0604020202020204" pitchFamily="34" charset="0"/>
                        </a:rPr>
                        <a:t>Synergy in those with low level resistance</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Unknown</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Beredaki</a:t>
                      </a:r>
                      <a:r>
                        <a:rPr lang="fr-FR" sz="1400" kern="0" dirty="0">
                          <a:solidFill>
                            <a:schemeClr val="tx1"/>
                          </a:solidFill>
                          <a:effectLst/>
                          <a:latin typeface="Arial" panose="020B0604020202020204" pitchFamily="34" charset="0"/>
                          <a:cs typeface="Arial" panose="020B0604020202020204" pitchFamily="34" charset="0"/>
                        </a:rPr>
                        <a:t> 2024</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2665018"/>
                  </a:ext>
                </a:extLst>
              </a:tr>
            </a:tbl>
          </a:graphicData>
        </a:graphic>
      </p:graphicFrame>
    </p:spTree>
    <p:extLst>
      <p:ext uri="{BB962C8B-B14F-4D97-AF65-F5344CB8AC3E}">
        <p14:creationId xmlns:p14="http://schemas.microsoft.com/office/powerpoint/2010/main" val="332049978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B8F08485-FF8D-EDE6-927F-A7C09D4BF7C3}"/>
              </a:ext>
            </a:extLst>
          </p:cNvPr>
          <p:cNvSpPr>
            <a:spLocks noGrp="1"/>
          </p:cNvSpPr>
          <p:nvPr>
            <p:ph type="body" sz="quarter" idx="19"/>
          </p:nvPr>
        </p:nvSpPr>
        <p:spPr/>
        <p:txBody>
          <a:bodyPr/>
          <a:lstStyle/>
          <a:p>
            <a:r>
              <a:rPr lang="fr-FR" dirty="0" err="1"/>
              <a:t>Jenks</a:t>
            </a:r>
            <a:r>
              <a:rPr lang="fr-FR" dirty="0"/>
              <a:t> JD et al, CMI 2020;26:784.e1; </a:t>
            </a:r>
            <a:r>
              <a:rPr lang="fr-FR" dirty="0" err="1"/>
              <a:t>Sigera</a:t>
            </a:r>
            <a:r>
              <a:rPr lang="fr-FR" dirty="0"/>
              <a:t> S and </a:t>
            </a:r>
            <a:r>
              <a:rPr lang="fr-FR" dirty="0" err="1"/>
              <a:t>Denning</a:t>
            </a:r>
            <a:r>
              <a:rPr lang="fr-FR" dirty="0"/>
              <a:t> D. OFID 2023;11:ofad704. </a:t>
            </a:r>
            <a:r>
              <a:rPr lang="fr-FR" dirty="0" err="1"/>
              <a:t>Gebremariam</a:t>
            </a:r>
            <a:r>
              <a:rPr lang="fr-FR" dirty="0"/>
              <a:t> T et al, AAC 2022:66 (7)</a:t>
            </a:r>
          </a:p>
        </p:txBody>
      </p:sp>
      <p:sp>
        <p:nvSpPr>
          <p:cNvPr id="4" name="Titre 3">
            <a:extLst>
              <a:ext uri="{FF2B5EF4-FFF2-40B4-BE49-F238E27FC236}">
                <a16:creationId xmlns:a16="http://schemas.microsoft.com/office/drawing/2014/main" id="{9B929E9F-ED2E-0962-2275-5312788ED4A6}"/>
              </a:ext>
            </a:extLst>
          </p:cNvPr>
          <p:cNvSpPr>
            <a:spLocks noGrp="1"/>
          </p:cNvSpPr>
          <p:nvPr>
            <p:ph type="title"/>
          </p:nvPr>
        </p:nvSpPr>
        <p:spPr/>
        <p:txBody>
          <a:bodyPr/>
          <a:lstStyle/>
          <a:p>
            <a:r>
              <a:rPr lang="fr-FR" dirty="0"/>
              <a:t>Combination </a:t>
            </a:r>
            <a:r>
              <a:rPr lang="fr-FR" dirty="0" err="1"/>
              <a:t>therapy</a:t>
            </a:r>
            <a:r>
              <a:rPr lang="fr-FR" dirty="0"/>
              <a:t>: </a:t>
            </a:r>
            <a:r>
              <a:rPr lang="fr-FR" dirty="0" err="1"/>
              <a:t>other</a:t>
            </a:r>
            <a:r>
              <a:rPr lang="fr-FR" dirty="0"/>
              <a:t> </a:t>
            </a:r>
            <a:r>
              <a:rPr lang="fr-FR" dirty="0" err="1"/>
              <a:t>molds</a:t>
            </a:r>
            <a:endParaRPr lang="fr-FR" dirty="0"/>
          </a:p>
        </p:txBody>
      </p:sp>
      <p:sp>
        <p:nvSpPr>
          <p:cNvPr id="6" name="Espace réservé du contenu 5">
            <a:extLst>
              <a:ext uri="{FF2B5EF4-FFF2-40B4-BE49-F238E27FC236}">
                <a16:creationId xmlns:a16="http://schemas.microsoft.com/office/drawing/2014/main" id="{C2A0CD50-2A9D-AE8B-9F2D-C1B9E20101AB}"/>
              </a:ext>
            </a:extLst>
          </p:cNvPr>
          <p:cNvSpPr>
            <a:spLocks noGrp="1"/>
          </p:cNvSpPr>
          <p:nvPr>
            <p:ph sz="quarter" idx="16"/>
          </p:nvPr>
        </p:nvSpPr>
        <p:spPr/>
        <p:txBody>
          <a:bodyPr/>
          <a:lstStyle/>
          <a:p>
            <a:r>
              <a:rPr lang="fr-FR" dirty="0"/>
              <a:t>Monica A. </a:t>
            </a:r>
            <a:r>
              <a:rPr lang="fr-FR" dirty="0" err="1"/>
              <a:t>Slavin</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graphicFrame>
        <p:nvGraphicFramePr>
          <p:cNvPr id="7" name="Tableau 6">
            <a:extLst>
              <a:ext uri="{FF2B5EF4-FFF2-40B4-BE49-F238E27FC236}">
                <a16:creationId xmlns:a16="http://schemas.microsoft.com/office/drawing/2014/main" id="{2B48FA96-9176-8BA7-B09B-0AFD56F836D0}"/>
              </a:ext>
            </a:extLst>
          </p:cNvPr>
          <p:cNvGraphicFramePr>
            <a:graphicFrameLocks noGrp="1"/>
          </p:cNvGraphicFramePr>
          <p:nvPr/>
        </p:nvGraphicFramePr>
        <p:xfrm>
          <a:off x="2059812" y="1458244"/>
          <a:ext cx="8888604" cy="3625819"/>
        </p:xfrm>
        <a:graphic>
          <a:graphicData uri="http://schemas.openxmlformats.org/drawingml/2006/table">
            <a:tbl>
              <a:tblPr firstRow="1" firstCol="1" bandRow="1">
                <a:tableStyleId>{5C22544A-7EE6-4342-B048-85BDC9FD1C3A}</a:tableStyleId>
              </a:tblPr>
              <a:tblGrid>
                <a:gridCol w="1805556">
                  <a:extLst>
                    <a:ext uri="{9D8B030D-6E8A-4147-A177-3AD203B41FA5}">
                      <a16:colId xmlns:a16="http://schemas.microsoft.com/office/drawing/2014/main" val="3112545228"/>
                    </a:ext>
                  </a:extLst>
                </a:gridCol>
                <a:gridCol w="1592154">
                  <a:extLst>
                    <a:ext uri="{9D8B030D-6E8A-4147-A177-3AD203B41FA5}">
                      <a16:colId xmlns:a16="http://schemas.microsoft.com/office/drawing/2014/main" val="2653807717"/>
                    </a:ext>
                  </a:extLst>
                </a:gridCol>
                <a:gridCol w="2169821">
                  <a:extLst>
                    <a:ext uri="{9D8B030D-6E8A-4147-A177-3AD203B41FA5}">
                      <a16:colId xmlns:a16="http://schemas.microsoft.com/office/drawing/2014/main" val="2962782666"/>
                    </a:ext>
                  </a:extLst>
                </a:gridCol>
                <a:gridCol w="1591135">
                  <a:extLst>
                    <a:ext uri="{9D8B030D-6E8A-4147-A177-3AD203B41FA5}">
                      <a16:colId xmlns:a16="http://schemas.microsoft.com/office/drawing/2014/main" val="643951370"/>
                    </a:ext>
                  </a:extLst>
                </a:gridCol>
                <a:gridCol w="1729938">
                  <a:extLst>
                    <a:ext uri="{9D8B030D-6E8A-4147-A177-3AD203B41FA5}">
                      <a16:colId xmlns:a16="http://schemas.microsoft.com/office/drawing/2014/main" val="1095725945"/>
                    </a:ext>
                  </a:extLst>
                </a:gridCol>
              </a:tblGrid>
              <a:tr h="847779">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Combination</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Purpose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Benefit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Mechanism</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Author</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969947291"/>
                  </a:ext>
                </a:extLst>
              </a:tr>
              <a:tr h="1142599">
                <a:tc>
                  <a:txBody>
                    <a:bodyPr/>
                    <a:lstStyle/>
                    <a:p>
                      <a:pPr marL="72000">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Voriconazole +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terbinafine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Non-aspergillus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mold</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e.g. L.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prolificans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sym typeface="Wingdings 3" panose="05040102010807070707" pitchFamily="18" charset="2"/>
                        </a:rPr>
                        <a:t></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/no change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mortality</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retrospective</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synergy</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Lipophilic</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protein</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binding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Terbinafine</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Jenks</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2020</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533759"/>
                  </a:ext>
                </a:extLst>
              </a:tr>
              <a:tr h="783773">
                <a:tc>
                  <a:txBody>
                    <a:bodyPr/>
                    <a:lstStyle/>
                    <a:p>
                      <a:pPr marL="72000">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Liposomal</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AmB</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azole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Mucormycosis</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sym typeface="Wingdings 3" panose="05040102010807070707" pitchFamily="18" charset="2"/>
                        </a:rPr>
                        <a:t></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mortality</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b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b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systematic</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rev</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Unknown</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en-US"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Sigera</a:t>
                      </a:r>
                      <a:r>
                        <a:rPr lang="en-US"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 and Denning DW 2023</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33719493"/>
                  </a:ext>
                </a:extLst>
              </a:tr>
              <a:tr h="851668">
                <a:tc>
                  <a:txBody>
                    <a:bodyPr/>
                    <a:lstStyle/>
                    <a:p>
                      <a:pPr marL="72000">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Fosmanogepix</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liposomal</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AmB</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IA, mucormycosis, fusariosis</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sym typeface="Wingdings 3" panose="05040102010807070707" pitchFamily="18" charset="2"/>
                        </a:rPr>
                        <a:t></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mortality</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and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burden</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(mouse)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Synergy</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Gebremariam</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T</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2022</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94534256"/>
                  </a:ext>
                </a:extLst>
              </a:tr>
            </a:tbl>
          </a:graphicData>
        </a:graphic>
      </p:graphicFrame>
    </p:spTree>
    <p:extLst>
      <p:ext uri="{BB962C8B-B14F-4D97-AF65-F5344CB8AC3E}">
        <p14:creationId xmlns:p14="http://schemas.microsoft.com/office/powerpoint/2010/main" val="214700074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F22E05C-49A3-759B-580F-CD3DA10F8CEA}"/>
              </a:ext>
            </a:extLst>
          </p:cNvPr>
          <p:cNvSpPr>
            <a:spLocks noGrp="1"/>
          </p:cNvSpPr>
          <p:nvPr>
            <p:ph type="title"/>
          </p:nvPr>
        </p:nvSpPr>
        <p:spPr/>
        <p:txBody>
          <a:bodyPr/>
          <a:lstStyle/>
          <a:p>
            <a:r>
              <a:rPr lang="en-US" dirty="0"/>
              <a:t>Antifungal TDM</a:t>
            </a:r>
            <a:br>
              <a:rPr lang="en-US" dirty="0"/>
            </a:br>
            <a:r>
              <a:rPr lang="en-US" dirty="0"/>
              <a:t>Current Indications and Practical Implementation of Precision Dosing</a:t>
            </a:r>
          </a:p>
        </p:txBody>
      </p:sp>
      <p:sp>
        <p:nvSpPr>
          <p:cNvPr id="3" name="Espace réservé du contenu 2">
            <a:extLst>
              <a:ext uri="{FF2B5EF4-FFF2-40B4-BE49-F238E27FC236}">
                <a16:creationId xmlns:a16="http://schemas.microsoft.com/office/drawing/2014/main" id="{8281CF1D-6257-7DBD-644F-AD2F0C812FDA}"/>
              </a:ext>
            </a:extLst>
          </p:cNvPr>
          <p:cNvSpPr>
            <a:spLocks noGrp="1"/>
          </p:cNvSpPr>
          <p:nvPr>
            <p:ph sz="quarter" idx="10"/>
          </p:nvPr>
        </p:nvSpPr>
        <p:spPr/>
        <p:txBody>
          <a:bodyPr/>
          <a:lstStyle/>
          <a:p>
            <a:r>
              <a:rPr lang="fr-FR" dirty="0"/>
              <a:t>Russell Edward LEWIS et al., ECCMID</a:t>
            </a:r>
            <a:r>
              <a:rPr lang="fr-FR" baseline="30000" dirty="0">
                <a:latin typeface="Arial Narrow" panose="020B0606020202030204" pitchFamily="34" charset="0"/>
              </a:rPr>
              <a:t>® </a:t>
            </a:r>
            <a:r>
              <a:rPr lang="fr-FR" dirty="0">
                <a:latin typeface="Arial Narrow" panose="020B0606020202030204" pitchFamily="34" charset="0"/>
              </a:rPr>
              <a:t>2024, Session#SY239</a:t>
            </a:r>
            <a:endParaRPr lang="fr-FR" dirty="0"/>
          </a:p>
        </p:txBody>
      </p:sp>
      <p:sp>
        <p:nvSpPr>
          <p:cNvPr id="6" name="Espace réservé du contenu 5">
            <a:extLst>
              <a:ext uri="{FF2B5EF4-FFF2-40B4-BE49-F238E27FC236}">
                <a16:creationId xmlns:a16="http://schemas.microsoft.com/office/drawing/2014/main" id="{576A22CF-5AA8-3E12-A5AF-5F5310323749}"/>
              </a:ext>
            </a:extLst>
          </p:cNvPr>
          <p:cNvSpPr>
            <a:spLocks noGrp="1"/>
          </p:cNvSpPr>
          <p:nvPr>
            <p:ph sz="quarter" idx="11"/>
          </p:nvPr>
        </p:nvSpPr>
        <p:spPr/>
        <p:txBody>
          <a:bodyPr/>
          <a:lstStyle/>
          <a:p>
            <a:r>
              <a:rPr lang="en-US" dirty="0"/>
              <a:t>Controversies and challenges in antifungal therapy</a:t>
            </a:r>
            <a:endParaRPr lang="fr-FR" dirty="0"/>
          </a:p>
        </p:txBody>
      </p:sp>
    </p:spTree>
    <p:extLst>
      <p:ext uri="{BB962C8B-B14F-4D97-AF65-F5344CB8AC3E}">
        <p14:creationId xmlns:p14="http://schemas.microsoft.com/office/powerpoint/2010/main" val="3410651710"/>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76E999F2-FC21-5A05-FBD7-7FC8CCF382C4}"/>
              </a:ext>
            </a:extLst>
          </p:cNvPr>
          <p:cNvSpPr>
            <a:spLocks noGrp="1"/>
          </p:cNvSpPr>
          <p:nvPr>
            <p:ph type="body" sz="quarter" idx="15"/>
          </p:nvPr>
        </p:nvSpPr>
        <p:spPr>
          <a:xfrm>
            <a:off x="960438" y="5587749"/>
            <a:ext cx="11104562" cy="576407"/>
          </a:xfrm>
        </p:spPr>
        <p:txBody>
          <a:bodyPr/>
          <a:lstStyle/>
          <a:p>
            <a:pPr>
              <a:spcBef>
                <a:spcPts val="0"/>
              </a:spcBef>
            </a:pPr>
            <a:r>
              <a:rPr lang="fr-FR" sz="1200" dirty="0"/>
              <a:t>High initial CRP concentrations?</a:t>
            </a:r>
          </a:p>
          <a:p>
            <a:pPr>
              <a:spcBef>
                <a:spcPts val="0"/>
              </a:spcBef>
            </a:pPr>
            <a:r>
              <a:rPr lang="fr-FR" sz="1200" dirty="0" err="1"/>
              <a:t>Infrequent</a:t>
            </a:r>
            <a:r>
              <a:rPr lang="fr-FR" sz="1200" dirty="0"/>
              <a:t> CYP2C19 HM and PM mutations?</a:t>
            </a:r>
          </a:p>
        </p:txBody>
      </p:sp>
      <p:sp>
        <p:nvSpPr>
          <p:cNvPr id="3" name="Espace réservé du texte 2">
            <a:extLst>
              <a:ext uri="{FF2B5EF4-FFF2-40B4-BE49-F238E27FC236}">
                <a16:creationId xmlns:a16="http://schemas.microsoft.com/office/drawing/2014/main" id="{595DF2AD-8B38-F11F-C7CA-D31FE04D0E87}"/>
              </a:ext>
            </a:extLst>
          </p:cNvPr>
          <p:cNvSpPr>
            <a:spLocks noGrp="1"/>
          </p:cNvSpPr>
          <p:nvPr>
            <p:ph type="body" sz="quarter" idx="19"/>
          </p:nvPr>
        </p:nvSpPr>
        <p:spPr>
          <a:xfrm>
            <a:off x="960438" y="5807075"/>
            <a:ext cx="11104562" cy="381000"/>
          </a:xfrm>
        </p:spPr>
        <p:txBody>
          <a:bodyPr/>
          <a:lstStyle/>
          <a:p>
            <a:r>
              <a:rPr lang="fr-FR" dirty="0"/>
              <a:t>Veringa, A. et al. Int. J. </a:t>
            </a:r>
            <a:r>
              <a:rPr lang="fr-FR" dirty="0" err="1"/>
              <a:t>Antimicrob</a:t>
            </a:r>
            <a:r>
              <a:rPr lang="fr-FR" dirty="0"/>
              <a:t>. Agents 61, 106711 (2023)</a:t>
            </a:r>
          </a:p>
        </p:txBody>
      </p:sp>
      <p:sp>
        <p:nvSpPr>
          <p:cNvPr id="4" name="Titre 3">
            <a:extLst>
              <a:ext uri="{FF2B5EF4-FFF2-40B4-BE49-F238E27FC236}">
                <a16:creationId xmlns:a16="http://schemas.microsoft.com/office/drawing/2014/main" id="{14F0CCAD-5A81-5020-AECF-B281F4CBDC0B}"/>
              </a:ext>
            </a:extLst>
          </p:cNvPr>
          <p:cNvSpPr>
            <a:spLocks noGrp="1"/>
          </p:cNvSpPr>
          <p:nvPr>
            <p:ph type="title"/>
          </p:nvPr>
        </p:nvSpPr>
        <p:spPr>
          <a:xfrm>
            <a:off x="960194" y="7750"/>
            <a:ext cx="11104990" cy="719166"/>
          </a:xfrm>
        </p:spPr>
        <p:txBody>
          <a:bodyPr/>
          <a:lstStyle/>
          <a:p>
            <a:r>
              <a:rPr lang="fr-FR" dirty="0"/>
              <a:t>Can </a:t>
            </a:r>
            <a:r>
              <a:rPr lang="fr-FR" dirty="0" err="1"/>
              <a:t>treatment</a:t>
            </a:r>
            <a:r>
              <a:rPr lang="fr-FR" dirty="0"/>
              <a:t> </a:t>
            </a:r>
            <a:r>
              <a:rPr lang="fr-FR" dirty="0" err="1"/>
              <a:t>failure</a:t>
            </a:r>
            <a:r>
              <a:rPr lang="fr-FR" dirty="0"/>
              <a:t> </a:t>
            </a:r>
            <a:r>
              <a:rPr lang="fr-FR" dirty="0" err="1"/>
              <a:t>be</a:t>
            </a:r>
            <a:r>
              <a:rPr lang="fr-FR" dirty="0"/>
              <a:t> </a:t>
            </a:r>
            <a:r>
              <a:rPr lang="fr-FR" dirty="0" err="1"/>
              <a:t>prevented</a:t>
            </a:r>
            <a:r>
              <a:rPr lang="fr-FR" dirty="0"/>
              <a:t> </a:t>
            </a:r>
            <a:r>
              <a:rPr lang="fr-FR" dirty="0" err="1"/>
              <a:t>with</a:t>
            </a:r>
            <a:r>
              <a:rPr lang="fr-FR" dirty="0"/>
              <a:t> TDM?</a:t>
            </a:r>
          </a:p>
        </p:txBody>
      </p:sp>
      <p:sp>
        <p:nvSpPr>
          <p:cNvPr id="15" name="Espace réservé du texte 14">
            <a:extLst>
              <a:ext uri="{FF2B5EF4-FFF2-40B4-BE49-F238E27FC236}">
                <a16:creationId xmlns:a16="http://schemas.microsoft.com/office/drawing/2014/main" id="{80FFF633-1050-C909-C9F3-FBEE1CDBEBDE}"/>
              </a:ext>
            </a:extLst>
          </p:cNvPr>
          <p:cNvSpPr>
            <a:spLocks noGrp="1"/>
          </p:cNvSpPr>
          <p:nvPr>
            <p:ph type="body" sz="quarter" idx="18"/>
          </p:nvPr>
        </p:nvSpPr>
        <p:spPr/>
        <p:txBody>
          <a:bodyPr/>
          <a:lstStyle/>
          <a:p>
            <a:r>
              <a:rPr lang="fr-FR" dirty="0"/>
              <a:t>90% of patients </a:t>
            </a:r>
            <a:r>
              <a:rPr lang="fr-FR" dirty="0" err="1"/>
              <a:t>with</a:t>
            </a:r>
            <a:r>
              <a:rPr lang="fr-FR" dirty="0"/>
              <a:t> 1° voriconazole </a:t>
            </a:r>
            <a:r>
              <a:rPr lang="fr-FR" dirty="0" err="1"/>
              <a:t>treatment</a:t>
            </a:r>
            <a:endParaRPr lang="fr-FR" dirty="0"/>
          </a:p>
        </p:txBody>
      </p:sp>
      <p:sp>
        <p:nvSpPr>
          <p:cNvPr id="14" name="Espace réservé du contenu 13">
            <a:extLst>
              <a:ext uri="{FF2B5EF4-FFF2-40B4-BE49-F238E27FC236}">
                <a16:creationId xmlns:a16="http://schemas.microsoft.com/office/drawing/2014/main" id="{307403F3-3CA0-183F-3B0B-5A29C9DC3A3F}"/>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25" name="Rectangle 24">
            <a:extLst>
              <a:ext uri="{FF2B5EF4-FFF2-40B4-BE49-F238E27FC236}">
                <a16:creationId xmlns:a16="http://schemas.microsoft.com/office/drawing/2014/main" id="{D656B52E-5B97-769C-0691-271246C6E94C}"/>
              </a:ext>
            </a:extLst>
          </p:cNvPr>
          <p:cNvSpPr/>
          <p:nvPr/>
        </p:nvSpPr>
        <p:spPr>
          <a:xfrm>
            <a:off x="1977092" y="1441363"/>
            <a:ext cx="4296038" cy="407745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12" name="Groupe 211">
            <a:extLst>
              <a:ext uri="{FF2B5EF4-FFF2-40B4-BE49-F238E27FC236}">
                <a16:creationId xmlns:a16="http://schemas.microsoft.com/office/drawing/2014/main" id="{B55E94C2-D45C-B81D-211B-5B2F4DEE683A}"/>
              </a:ext>
            </a:extLst>
          </p:cNvPr>
          <p:cNvGrpSpPr/>
          <p:nvPr/>
        </p:nvGrpSpPr>
        <p:grpSpPr>
          <a:xfrm>
            <a:off x="2133414" y="1575890"/>
            <a:ext cx="3983395" cy="3670554"/>
            <a:chOff x="1645412" y="1433930"/>
            <a:chExt cx="3983395" cy="3670554"/>
          </a:xfrm>
        </p:grpSpPr>
        <p:grpSp>
          <p:nvGrpSpPr>
            <p:cNvPr id="209" name="Groupe 208">
              <a:extLst>
                <a:ext uri="{FF2B5EF4-FFF2-40B4-BE49-F238E27FC236}">
                  <a16:creationId xmlns:a16="http://schemas.microsoft.com/office/drawing/2014/main" id="{7A2EA2E5-117E-2A54-872B-2CF9A70E29BE}"/>
                </a:ext>
              </a:extLst>
            </p:cNvPr>
            <p:cNvGrpSpPr/>
            <p:nvPr/>
          </p:nvGrpSpPr>
          <p:grpSpPr>
            <a:xfrm>
              <a:off x="4059044" y="1992134"/>
              <a:ext cx="1022521" cy="2526070"/>
              <a:chOff x="4059044" y="1992134"/>
              <a:chExt cx="1022521" cy="2526070"/>
            </a:xfrm>
          </p:grpSpPr>
          <p:cxnSp>
            <p:nvCxnSpPr>
              <p:cNvPr id="49" name="Connecteur droit 48">
                <a:extLst>
                  <a:ext uri="{FF2B5EF4-FFF2-40B4-BE49-F238E27FC236}">
                    <a16:creationId xmlns:a16="http://schemas.microsoft.com/office/drawing/2014/main" id="{4055A115-2CBA-7EDC-9DAD-5A4CA63F0346}"/>
                  </a:ext>
                </a:extLst>
              </p:cNvPr>
              <p:cNvCxnSpPr/>
              <p:nvPr/>
            </p:nvCxnSpPr>
            <p:spPr>
              <a:xfrm>
                <a:off x="4059044" y="3646449"/>
                <a:ext cx="10225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344E5E21-A129-30E3-E0D5-A64C2AB07E05}"/>
                  </a:ext>
                </a:extLst>
              </p:cNvPr>
              <p:cNvSpPr/>
              <p:nvPr/>
            </p:nvSpPr>
            <p:spPr>
              <a:xfrm>
                <a:off x="4485222" y="44724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9" name="Rectangle 128">
                <a:extLst>
                  <a:ext uri="{FF2B5EF4-FFF2-40B4-BE49-F238E27FC236}">
                    <a16:creationId xmlns:a16="http://schemas.microsoft.com/office/drawing/2014/main" id="{9725F0D5-4CA6-A6C2-68F6-391534E5B35A}"/>
                  </a:ext>
                </a:extLst>
              </p:cNvPr>
              <p:cNvSpPr/>
              <p:nvPr/>
            </p:nvSpPr>
            <p:spPr>
              <a:xfrm>
                <a:off x="4599522" y="44248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0" name="Rectangle 129">
                <a:extLst>
                  <a:ext uri="{FF2B5EF4-FFF2-40B4-BE49-F238E27FC236}">
                    <a16:creationId xmlns:a16="http://schemas.microsoft.com/office/drawing/2014/main" id="{2E120C83-7240-265C-BC7A-9F9FC0D63ECF}"/>
                  </a:ext>
                </a:extLst>
              </p:cNvPr>
              <p:cNvSpPr/>
              <p:nvPr/>
            </p:nvSpPr>
            <p:spPr>
              <a:xfrm>
                <a:off x="4542372" y="426611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1" name="Rectangle 130">
                <a:extLst>
                  <a:ext uri="{FF2B5EF4-FFF2-40B4-BE49-F238E27FC236}">
                    <a16:creationId xmlns:a16="http://schemas.microsoft.com/office/drawing/2014/main" id="{4CAFFEB4-DAFF-099E-C076-EAAD5BA2BFE0}"/>
                  </a:ext>
                </a:extLst>
              </p:cNvPr>
              <p:cNvSpPr/>
              <p:nvPr/>
            </p:nvSpPr>
            <p:spPr>
              <a:xfrm>
                <a:off x="4542372" y="40089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2" name="Rectangle 131">
                <a:extLst>
                  <a:ext uri="{FF2B5EF4-FFF2-40B4-BE49-F238E27FC236}">
                    <a16:creationId xmlns:a16="http://schemas.microsoft.com/office/drawing/2014/main" id="{56753FCC-6755-DE78-0DFC-C4AC3B8C019E}"/>
                  </a:ext>
                </a:extLst>
              </p:cNvPr>
              <p:cNvSpPr/>
              <p:nvPr/>
            </p:nvSpPr>
            <p:spPr>
              <a:xfrm>
                <a:off x="4542372" y="38247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3" name="Rectangle 132">
                <a:extLst>
                  <a:ext uri="{FF2B5EF4-FFF2-40B4-BE49-F238E27FC236}">
                    <a16:creationId xmlns:a16="http://schemas.microsoft.com/office/drawing/2014/main" id="{3DF35CBB-274D-447C-4583-62A7969A347B}"/>
                  </a:ext>
                </a:extLst>
              </p:cNvPr>
              <p:cNvSpPr/>
              <p:nvPr/>
            </p:nvSpPr>
            <p:spPr>
              <a:xfrm>
                <a:off x="4542372" y="377761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4" name="Rectangle 133">
                <a:extLst>
                  <a:ext uri="{FF2B5EF4-FFF2-40B4-BE49-F238E27FC236}">
                    <a16:creationId xmlns:a16="http://schemas.microsoft.com/office/drawing/2014/main" id="{B43D14B0-08F8-ADA8-A3E2-6707189EFE0F}"/>
                  </a:ext>
                </a:extLst>
              </p:cNvPr>
              <p:cNvSpPr/>
              <p:nvPr/>
            </p:nvSpPr>
            <p:spPr>
              <a:xfrm>
                <a:off x="4542372" y="372731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5" name="Rectangle 134">
                <a:extLst>
                  <a:ext uri="{FF2B5EF4-FFF2-40B4-BE49-F238E27FC236}">
                    <a16:creationId xmlns:a16="http://schemas.microsoft.com/office/drawing/2014/main" id="{FD1CD5FB-7A0D-E0FA-70AE-F6A9E79F68AC}"/>
                  </a:ext>
                </a:extLst>
              </p:cNvPr>
              <p:cNvSpPr/>
              <p:nvPr/>
            </p:nvSpPr>
            <p:spPr>
              <a:xfrm>
                <a:off x="4542372" y="36814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6" name="Rectangle 135">
                <a:extLst>
                  <a:ext uri="{FF2B5EF4-FFF2-40B4-BE49-F238E27FC236}">
                    <a16:creationId xmlns:a16="http://schemas.microsoft.com/office/drawing/2014/main" id="{2AC8BCCD-C2A5-7532-C80E-A20E62DC83C5}"/>
                  </a:ext>
                </a:extLst>
              </p:cNvPr>
              <p:cNvSpPr/>
              <p:nvPr/>
            </p:nvSpPr>
            <p:spPr>
              <a:xfrm>
                <a:off x="4542372" y="363391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7" name="Rectangle 136">
                <a:extLst>
                  <a:ext uri="{FF2B5EF4-FFF2-40B4-BE49-F238E27FC236}">
                    <a16:creationId xmlns:a16="http://schemas.microsoft.com/office/drawing/2014/main" id="{6DA46463-04DF-D7A7-6172-AEB6FDD92B6D}"/>
                  </a:ext>
                </a:extLst>
              </p:cNvPr>
              <p:cNvSpPr/>
              <p:nvPr/>
            </p:nvSpPr>
            <p:spPr>
              <a:xfrm>
                <a:off x="4542372" y="34818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8" name="Rectangle 137">
                <a:extLst>
                  <a:ext uri="{FF2B5EF4-FFF2-40B4-BE49-F238E27FC236}">
                    <a16:creationId xmlns:a16="http://schemas.microsoft.com/office/drawing/2014/main" id="{F5C915CC-B450-D272-4787-015020AA47F3}"/>
                  </a:ext>
                </a:extLst>
              </p:cNvPr>
              <p:cNvSpPr/>
              <p:nvPr/>
            </p:nvSpPr>
            <p:spPr>
              <a:xfrm>
                <a:off x="4542372" y="32977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9" name="Rectangle 138">
                <a:extLst>
                  <a:ext uri="{FF2B5EF4-FFF2-40B4-BE49-F238E27FC236}">
                    <a16:creationId xmlns:a16="http://schemas.microsoft.com/office/drawing/2014/main" id="{5E9469B9-EA31-5298-720A-BF16A638623A}"/>
                  </a:ext>
                </a:extLst>
              </p:cNvPr>
              <p:cNvSpPr/>
              <p:nvPr/>
            </p:nvSpPr>
            <p:spPr>
              <a:xfrm>
                <a:off x="4542372" y="31929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0" name="Rectangle 139">
                <a:extLst>
                  <a:ext uri="{FF2B5EF4-FFF2-40B4-BE49-F238E27FC236}">
                    <a16:creationId xmlns:a16="http://schemas.microsoft.com/office/drawing/2014/main" id="{CF9B853E-871F-21EC-3C45-66822F99E333}"/>
                  </a:ext>
                </a:extLst>
              </p:cNvPr>
              <p:cNvSpPr/>
              <p:nvPr/>
            </p:nvSpPr>
            <p:spPr>
              <a:xfrm>
                <a:off x="4542372" y="308501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1" name="Rectangle 140">
                <a:extLst>
                  <a:ext uri="{FF2B5EF4-FFF2-40B4-BE49-F238E27FC236}">
                    <a16:creationId xmlns:a16="http://schemas.microsoft.com/office/drawing/2014/main" id="{7257D41B-684E-7C08-D6AE-1430FBA3221C}"/>
                  </a:ext>
                </a:extLst>
              </p:cNvPr>
              <p:cNvSpPr/>
              <p:nvPr/>
            </p:nvSpPr>
            <p:spPr>
              <a:xfrm>
                <a:off x="4542372" y="285063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2" name="Rectangle 141">
                <a:extLst>
                  <a:ext uri="{FF2B5EF4-FFF2-40B4-BE49-F238E27FC236}">
                    <a16:creationId xmlns:a16="http://schemas.microsoft.com/office/drawing/2014/main" id="{33BABC4E-58BE-7BC0-EF2E-1657629E98B1}"/>
                  </a:ext>
                </a:extLst>
              </p:cNvPr>
              <p:cNvSpPr/>
              <p:nvPr/>
            </p:nvSpPr>
            <p:spPr>
              <a:xfrm>
                <a:off x="4542372" y="280561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3" name="Rectangle 142">
                <a:extLst>
                  <a:ext uri="{FF2B5EF4-FFF2-40B4-BE49-F238E27FC236}">
                    <a16:creationId xmlns:a16="http://schemas.microsoft.com/office/drawing/2014/main" id="{368EDFF7-737F-B993-C509-8BA04FFBFB5A}"/>
                  </a:ext>
                </a:extLst>
              </p:cNvPr>
              <p:cNvSpPr/>
              <p:nvPr/>
            </p:nvSpPr>
            <p:spPr>
              <a:xfrm>
                <a:off x="4542372" y="27008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4" name="Rectangle 143">
                <a:extLst>
                  <a:ext uri="{FF2B5EF4-FFF2-40B4-BE49-F238E27FC236}">
                    <a16:creationId xmlns:a16="http://schemas.microsoft.com/office/drawing/2014/main" id="{9ED22119-ABEC-4DBC-A615-5E344C947F6B}"/>
                  </a:ext>
                </a:extLst>
              </p:cNvPr>
              <p:cNvSpPr/>
              <p:nvPr/>
            </p:nvSpPr>
            <p:spPr>
              <a:xfrm>
                <a:off x="4542372" y="245642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5" name="Rectangle 144">
                <a:extLst>
                  <a:ext uri="{FF2B5EF4-FFF2-40B4-BE49-F238E27FC236}">
                    <a16:creationId xmlns:a16="http://schemas.microsoft.com/office/drawing/2014/main" id="{A4808814-F789-17EB-B900-1575D8A8D810}"/>
                  </a:ext>
                </a:extLst>
              </p:cNvPr>
              <p:cNvSpPr/>
              <p:nvPr/>
            </p:nvSpPr>
            <p:spPr>
              <a:xfrm>
                <a:off x="4542372" y="24055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6" name="Rectangle 145">
                <a:extLst>
                  <a:ext uri="{FF2B5EF4-FFF2-40B4-BE49-F238E27FC236}">
                    <a16:creationId xmlns:a16="http://schemas.microsoft.com/office/drawing/2014/main" id="{30BA19A0-20AF-2E95-9610-F9B5A5CD1F6A}"/>
                  </a:ext>
                </a:extLst>
              </p:cNvPr>
              <p:cNvSpPr/>
              <p:nvPr/>
            </p:nvSpPr>
            <p:spPr>
              <a:xfrm>
                <a:off x="4542372" y="21515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7" name="Multiplication 146">
                <a:extLst>
                  <a:ext uri="{FF2B5EF4-FFF2-40B4-BE49-F238E27FC236}">
                    <a16:creationId xmlns:a16="http://schemas.microsoft.com/office/drawing/2014/main" id="{35C7EDA3-6366-2F0A-0070-0451F3AF2017}"/>
                  </a:ext>
                </a:extLst>
              </p:cNvPr>
              <p:cNvSpPr/>
              <p:nvPr/>
            </p:nvSpPr>
            <p:spPr>
              <a:xfrm>
                <a:off x="4514207" y="1992134"/>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8" name="Rectangle 147">
                <a:extLst>
                  <a:ext uri="{FF2B5EF4-FFF2-40B4-BE49-F238E27FC236}">
                    <a16:creationId xmlns:a16="http://schemas.microsoft.com/office/drawing/2014/main" id="{63DBE39E-F42D-9AEB-4A14-1936659E6977}"/>
                  </a:ext>
                </a:extLst>
              </p:cNvPr>
              <p:cNvSpPr/>
              <p:nvPr/>
            </p:nvSpPr>
            <p:spPr>
              <a:xfrm>
                <a:off x="4656672" y="43232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9" name="Rectangle 148">
                <a:extLst>
                  <a:ext uri="{FF2B5EF4-FFF2-40B4-BE49-F238E27FC236}">
                    <a16:creationId xmlns:a16="http://schemas.microsoft.com/office/drawing/2014/main" id="{3CC84FFE-7EAD-E45F-6A29-66D94C0F7A98}"/>
                  </a:ext>
                </a:extLst>
              </p:cNvPr>
              <p:cNvSpPr/>
              <p:nvPr/>
            </p:nvSpPr>
            <p:spPr>
              <a:xfrm>
                <a:off x="4656672" y="42184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0" name="Rectangle 149">
                <a:extLst>
                  <a:ext uri="{FF2B5EF4-FFF2-40B4-BE49-F238E27FC236}">
                    <a16:creationId xmlns:a16="http://schemas.microsoft.com/office/drawing/2014/main" id="{896CE521-0B89-924D-CEAD-C90D7C4C1902}"/>
                  </a:ext>
                </a:extLst>
              </p:cNvPr>
              <p:cNvSpPr/>
              <p:nvPr/>
            </p:nvSpPr>
            <p:spPr>
              <a:xfrm>
                <a:off x="4656672" y="411360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1" name="Rectangle 150">
                <a:extLst>
                  <a:ext uri="{FF2B5EF4-FFF2-40B4-BE49-F238E27FC236}">
                    <a16:creationId xmlns:a16="http://schemas.microsoft.com/office/drawing/2014/main" id="{A95E991C-694E-60C2-CE96-980DD23FE436}"/>
                  </a:ext>
                </a:extLst>
              </p:cNvPr>
              <p:cNvSpPr/>
              <p:nvPr/>
            </p:nvSpPr>
            <p:spPr>
              <a:xfrm>
                <a:off x="4656672" y="40660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2" name="Rectangle 151">
                <a:extLst>
                  <a:ext uri="{FF2B5EF4-FFF2-40B4-BE49-F238E27FC236}">
                    <a16:creationId xmlns:a16="http://schemas.microsoft.com/office/drawing/2014/main" id="{0FEAD2E8-07AF-D0A6-B577-E1D8658DC088}"/>
                  </a:ext>
                </a:extLst>
              </p:cNvPr>
              <p:cNvSpPr/>
              <p:nvPr/>
            </p:nvSpPr>
            <p:spPr>
              <a:xfrm>
                <a:off x="4656672" y="40184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3" name="Rectangle 152">
                <a:extLst>
                  <a:ext uri="{FF2B5EF4-FFF2-40B4-BE49-F238E27FC236}">
                    <a16:creationId xmlns:a16="http://schemas.microsoft.com/office/drawing/2014/main" id="{6D986F46-2343-6C5D-3A0C-A22B1D9AF750}"/>
                  </a:ext>
                </a:extLst>
              </p:cNvPr>
              <p:cNvSpPr/>
              <p:nvPr/>
            </p:nvSpPr>
            <p:spPr>
              <a:xfrm>
                <a:off x="4656672" y="397332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4" name="Rectangle 153">
                <a:extLst>
                  <a:ext uri="{FF2B5EF4-FFF2-40B4-BE49-F238E27FC236}">
                    <a16:creationId xmlns:a16="http://schemas.microsoft.com/office/drawing/2014/main" id="{11E9A8F5-453D-A318-01F1-13E33DB4C755}"/>
                  </a:ext>
                </a:extLst>
              </p:cNvPr>
              <p:cNvSpPr/>
              <p:nvPr/>
            </p:nvSpPr>
            <p:spPr>
              <a:xfrm>
                <a:off x="4656672" y="3752506"/>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5" name="Rectangle 154">
                <a:extLst>
                  <a:ext uri="{FF2B5EF4-FFF2-40B4-BE49-F238E27FC236}">
                    <a16:creationId xmlns:a16="http://schemas.microsoft.com/office/drawing/2014/main" id="{B9ABA428-D17A-FC91-92B9-FB24864BB0DB}"/>
                  </a:ext>
                </a:extLst>
              </p:cNvPr>
              <p:cNvSpPr/>
              <p:nvPr/>
            </p:nvSpPr>
            <p:spPr>
              <a:xfrm>
                <a:off x="4656672" y="3705458"/>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6" name="Rectangle 155">
                <a:extLst>
                  <a:ext uri="{FF2B5EF4-FFF2-40B4-BE49-F238E27FC236}">
                    <a16:creationId xmlns:a16="http://schemas.microsoft.com/office/drawing/2014/main" id="{4E70959A-A501-FC9A-0985-7DAD0034D6C6}"/>
                  </a:ext>
                </a:extLst>
              </p:cNvPr>
              <p:cNvSpPr/>
              <p:nvPr/>
            </p:nvSpPr>
            <p:spPr>
              <a:xfrm>
                <a:off x="4656672" y="352448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7" name="Rectangle 156">
                <a:extLst>
                  <a:ext uri="{FF2B5EF4-FFF2-40B4-BE49-F238E27FC236}">
                    <a16:creationId xmlns:a16="http://schemas.microsoft.com/office/drawing/2014/main" id="{ECDC3D01-22E8-6C64-48D1-18A48C13605C}"/>
                  </a:ext>
                </a:extLst>
              </p:cNvPr>
              <p:cNvSpPr/>
              <p:nvPr/>
            </p:nvSpPr>
            <p:spPr>
              <a:xfrm>
                <a:off x="4656672" y="3330808"/>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8" name="Rectangle 157">
                <a:extLst>
                  <a:ext uri="{FF2B5EF4-FFF2-40B4-BE49-F238E27FC236}">
                    <a16:creationId xmlns:a16="http://schemas.microsoft.com/office/drawing/2014/main" id="{8DBF083E-53AF-AF1B-9217-418EEFB88C44}"/>
                  </a:ext>
                </a:extLst>
              </p:cNvPr>
              <p:cNvSpPr/>
              <p:nvPr/>
            </p:nvSpPr>
            <p:spPr>
              <a:xfrm>
                <a:off x="4656672" y="309268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9" name="Rectangle 158">
                <a:extLst>
                  <a:ext uri="{FF2B5EF4-FFF2-40B4-BE49-F238E27FC236}">
                    <a16:creationId xmlns:a16="http://schemas.microsoft.com/office/drawing/2014/main" id="{6FE64943-869B-5E20-C480-1AA75F706717}"/>
                  </a:ext>
                </a:extLst>
              </p:cNvPr>
              <p:cNvSpPr/>
              <p:nvPr/>
            </p:nvSpPr>
            <p:spPr>
              <a:xfrm>
                <a:off x="4656672" y="304273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0" name="Rectangle 159">
                <a:extLst>
                  <a:ext uri="{FF2B5EF4-FFF2-40B4-BE49-F238E27FC236}">
                    <a16:creationId xmlns:a16="http://schemas.microsoft.com/office/drawing/2014/main" id="{7031940B-AF3D-8C8D-326E-AEA0C1EF90AF}"/>
                  </a:ext>
                </a:extLst>
              </p:cNvPr>
              <p:cNvSpPr/>
              <p:nvPr/>
            </p:nvSpPr>
            <p:spPr>
              <a:xfrm>
                <a:off x="4656672" y="2841858"/>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1" name="Rectangle 160">
                <a:extLst>
                  <a:ext uri="{FF2B5EF4-FFF2-40B4-BE49-F238E27FC236}">
                    <a16:creationId xmlns:a16="http://schemas.microsoft.com/office/drawing/2014/main" id="{7E121990-3F94-8F17-3ED1-4EF0B5335993}"/>
                  </a:ext>
                </a:extLst>
              </p:cNvPr>
              <p:cNvSpPr/>
              <p:nvPr/>
            </p:nvSpPr>
            <p:spPr>
              <a:xfrm>
                <a:off x="4656672" y="262913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2" name="Rectangle 161">
                <a:extLst>
                  <a:ext uri="{FF2B5EF4-FFF2-40B4-BE49-F238E27FC236}">
                    <a16:creationId xmlns:a16="http://schemas.microsoft.com/office/drawing/2014/main" id="{6F412BF0-FEFE-9143-5E73-54A8FC927148}"/>
                  </a:ext>
                </a:extLst>
              </p:cNvPr>
              <p:cNvSpPr/>
              <p:nvPr/>
            </p:nvSpPr>
            <p:spPr>
              <a:xfrm>
                <a:off x="4434422" y="431707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3" name="Rectangle 162">
                <a:extLst>
                  <a:ext uri="{FF2B5EF4-FFF2-40B4-BE49-F238E27FC236}">
                    <a16:creationId xmlns:a16="http://schemas.microsoft.com/office/drawing/2014/main" id="{CD5D064B-598C-F1AD-0D88-2D11A8E9AB75}"/>
                  </a:ext>
                </a:extLst>
              </p:cNvPr>
              <p:cNvSpPr/>
              <p:nvPr/>
            </p:nvSpPr>
            <p:spPr>
              <a:xfrm>
                <a:off x="4434422" y="4269946"/>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4" name="Rectangle 163">
                <a:extLst>
                  <a:ext uri="{FF2B5EF4-FFF2-40B4-BE49-F238E27FC236}">
                    <a16:creationId xmlns:a16="http://schemas.microsoft.com/office/drawing/2014/main" id="{41E6A931-1FF6-641E-6D69-B68542DA2E35}"/>
                  </a:ext>
                </a:extLst>
              </p:cNvPr>
              <p:cNvSpPr/>
              <p:nvPr/>
            </p:nvSpPr>
            <p:spPr>
              <a:xfrm>
                <a:off x="4434422" y="42248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5" name="Rectangle 164">
                <a:extLst>
                  <a:ext uri="{FF2B5EF4-FFF2-40B4-BE49-F238E27FC236}">
                    <a16:creationId xmlns:a16="http://schemas.microsoft.com/office/drawing/2014/main" id="{8413CB34-441E-0824-61A5-ADA604838470}"/>
                  </a:ext>
                </a:extLst>
              </p:cNvPr>
              <p:cNvSpPr/>
              <p:nvPr/>
            </p:nvSpPr>
            <p:spPr>
              <a:xfrm>
                <a:off x="4434422" y="402534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6" name="Rectangle 165">
                <a:extLst>
                  <a:ext uri="{FF2B5EF4-FFF2-40B4-BE49-F238E27FC236}">
                    <a16:creationId xmlns:a16="http://schemas.microsoft.com/office/drawing/2014/main" id="{61FD467F-73FD-FCFB-3F87-A6EFEA058C88}"/>
                  </a:ext>
                </a:extLst>
              </p:cNvPr>
              <p:cNvSpPr/>
              <p:nvPr/>
            </p:nvSpPr>
            <p:spPr>
              <a:xfrm>
                <a:off x="4434422" y="397401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7" name="Rectangle 166">
                <a:extLst>
                  <a:ext uri="{FF2B5EF4-FFF2-40B4-BE49-F238E27FC236}">
                    <a16:creationId xmlns:a16="http://schemas.microsoft.com/office/drawing/2014/main" id="{BB21E56E-D50B-C8E5-D52E-5A12D8C9D9CF}"/>
                  </a:ext>
                </a:extLst>
              </p:cNvPr>
              <p:cNvSpPr/>
              <p:nvPr/>
            </p:nvSpPr>
            <p:spPr>
              <a:xfrm>
                <a:off x="4434422" y="392421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8" name="Rectangle 167">
                <a:extLst>
                  <a:ext uri="{FF2B5EF4-FFF2-40B4-BE49-F238E27FC236}">
                    <a16:creationId xmlns:a16="http://schemas.microsoft.com/office/drawing/2014/main" id="{AED494A6-01AF-71A5-4BFE-28E864514E41}"/>
                  </a:ext>
                </a:extLst>
              </p:cNvPr>
              <p:cNvSpPr/>
              <p:nvPr/>
            </p:nvSpPr>
            <p:spPr>
              <a:xfrm>
                <a:off x="4434422" y="37136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9" name="Rectangle 168">
                <a:extLst>
                  <a:ext uri="{FF2B5EF4-FFF2-40B4-BE49-F238E27FC236}">
                    <a16:creationId xmlns:a16="http://schemas.microsoft.com/office/drawing/2014/main" id="{98FC1939-799E-1543-0862-4D1CB8217A46}"/>
                  </a:ext>
                </a:extLst>
              </p:cNvPr>
              <p:cNvSpPr/>
              <p:nvPr/>
            </p:nvSpPr>
            <p:spPr>
              <a:xfrm>
                <a:off x="4434422" y="36501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0" name="Rectangle 169">
                <a:extLst>
                  <a:ext uri="{FF2B5EF4-FFF2-40B4-BE49-F238E27FC236}">
                    <a16:creationId xmlns:a16="http://schemas.microsoft.com/office/drawing/2014/main" id="{5DF58669-FE1B-A89C-D7DF-68449AF36B9A}"/>
                  </a:ext>
                </a:extLst>
              </p:cNvPr>
              <p:cNvSpPr/>
              <p:nvPr/>
            </p:nvSpPr>
            <p:spPr>
              <a:xfrm>
                <a:off x="4434422" y="34818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1" name="Rectangle 170">
                <a:extLst>
                  <a:ext uri="{FF2B5EF4-FFF2-40B4-BE49-F238E27FC236}">
                    <a16:creationId xmlns:a16="http://schemas.microsoft.com/office/drawing/2014/main" id="{F9F6C32F-D436-373B-ED63-9E10C2783CF7}"/>
                  </a:ext>
                </a:extLst>
              </p:cNvPr>
              <p:cNvSpPr/>
              <p:nvPr/>
            </p:nvSpPr>
            <p:spPr>
              <a:xfrm>
                <a:off x="4434422" y="32977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2" name="Rectangle 171">
                <a:extLst>
                  <a:ext uri="{FF2B5EF4-FFF2-40B4-BE49-F238E27FC236}">
                    <a16:creationId xmlns:a16="http://schemas.microsoft.com/office/drawing/2014/main" id="{6E184D31-93EA-002E-3740-9289026EBE54}"/>
                  </a:ext>
                </a:extLst>
              </p:cNvPr>
              <p:cNvSpPr/>
              <p:nvPr/>
            </p:nvSpPr>
            <p:spPr>
              <a:xfrm>
                <a:off x="4434422" y="3119876"/>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3" name="Rectangle 172">
                <a:extLst>
                  <a:ext uri="{FF2B5EF4-FFF2-40B4-BE49-F238E27FC236}">
                    <a16:creationId xmlns:a16="http://schemas.microsoft.com/office/drawing/2014/main" id="{F58C4D03-E676-A017-5F3D-96CB89EAEDEF}"/>
                  </a:ext>
                </a:extLst>
              </p:cNvPr>
              <p:cNvSpPr/>
              <p:nvPr/>
            </p:nvSpPr>
            <p:spPr>
              <a:xfrm>
                <a:off x="4434422" y="30754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4" name="Rectangle 173">
                <a:extLst>
                  <a:ext uri="{FF2B5EF4-FFF2-40B4-BE49-F238E27FC236}">
                    <a16:creationId xmlns:a16="http://schemas.microsoft.com/office/drawing/2014/main" id="{9A965AC8-3131-024F-1FFC-006ECDA93E3B}"/>
                  </a:ext>
                </a:extLst>
              </p:cNvPr>
              <p:cNvSpPr/>
              <p:nvPr/>
            </p:nvSpPr>
            <p:spPr>
              <a:xfrm>
                <a:off x="4434422" y="302906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5" name="Rectangle 174">
                <a:extLst>
                  <a:ext uri="{FF2B5EF4-FFF2-40B4-BE49-F238E27FC236}">
                    <a16:creationId xmlns:a16="http://schemas.microsoft.com/office/drawing/2014/main" id="{E20C879B-1E7B-D3CC-3901-B9BCB936604D}"/>
                  </a:ext>
                </a:extLst>
              </p:cNvPr>
              <p:cNvSpPr/>
              <p:nvPr/>
            </p:nvSpPr>
            <p:spPr>
              <a:xfrm>
                <a:off x="4434422" y="2846483"/>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6" name="Rectangle 175">
                <a:extLst>
                  <a:ext uri="{FF2B5EF4-FFF2-40B4-BE49-F238E27FC236}">
                    <a16:creationId xmlns:a16="http://schemas.microsoft.com/office/drawing/2014/main" id="{E48C3C2F-005D-2ACD-D57C-FE56E5C7AF2B}"/>
                  </a:ext>
                </a:extLst>
              </p:cNvPr>
              <p:cNvSpPr/>
              <p:nvPr/>
            </p:nvSpPr>
            <p:spPr>
              <a:xfrm>
                <a:off x="4434422" y="28024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7" name="Rectangle 176">
                <a:extLst>
                  <a:ext uri="{FF2B5EF4-FFF2-40B4-BE49-F238E27FC236}">
                    <a16:creationId xmlns:a16="http://schemas.microsoft.com/office/drawing/2014/main" id="{BDF722C8-142A-7219-F40F-C321C8993211}"/>
                  </a:ext>
                </a:extLst>
              </p:cNvPr>
              <p:cNvSpPr/>
              <p:nvPr/>
            </p:nvSpPr>
            <p:spPr>
              <a:xfrm>
                <a:off x="4434422" y="265321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9" name="Rectangle 178">
                <a:extLst>
                  <a:ext uri="{FF2B5EF4-FFF2-40B4-BE49-F238E27FC236}">
                    <a16:creationId xmlns:a16="http://schemas.microsoft.com/office/drawing/2014/main" id="{4537E757-5C2D-0BE2-0ADD-6CA80581068A}"/>
                  </a:ext>
                </a:extLst>
              </p:cNvPr>
              <p:cNvSpPr/>
              <p:nvPr/>
            </p:nvSpPr>
            <p:spPr>
              <a:xfrm>
                <a:off x="4332822" y="399676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0" name="Rectangle 179">
                <a:extLst>
                  <a:ext uri="{FF2B5EF4-FFF2-40B4-BE49-F238E27FC236}">
                    <a16:creationId xmlns:a16="http://schemas.microsoft.com/office/drawing/2014/main" id="{5CF6FAE1-7786-CBB3-A5E7-02720E3BC4A9}"/>
                  </a:ext>
                </a:extLst>
              </p:cNvPr>
              <p:cNvSpPr/>
              <p:nvPr/>
            </p:nvSpPr>
            <p:spPr>
              <a:xfrm>
                <a:off x="4332822" y="39524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1" name="Rectangle 180">
                <a:extLst>
                  <a:ext uri="{FF2B5EF4-FFF2-40B4-BE49-F238E27FC236}">
                    <a16:creationId xmlns:a16="http://schemas.microsoft.com/office/drawing/2014/main" id="{65EB5AD9-F4B3-4DDF-7157-DFE10ABA34C1}"/>
                  </a:ext>
                </a:extLst>
              </p:cNvPr>
              <p:cNvSpPr/>
              <p:nvPr/>
            </p:nvSpPr>
            <p:spPr>
              <a:xfrm>
                <a:off x="4332822" y="390375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2" name="Rectangle 181">
                <a:extLst>
                  <a:ext uri="{FF2B5EF4-FFF2-40B4-BE49-F238E27FC236}">
                    <a16:creationId xmlns:a16="http://schemas.microsoft.com/office/drawing/2014/main" id="{ABCC2BB8-8DE1-CDB3-29C6-F2E9931F3082}"/>
                  </a:ext>
                </a:extLst>
              </p:cNvPr>
              <p:cNvSpPr/>
              <p:nvPr/>
            </p:nvSpPr>
            <p:spPr>
              <a:xfrm>
                <a:off x="4212172" y="400946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3" name="Rectangle 182">
                <a:extLst>
                  <a:ext uri="{FF2B5EF4-FFF2-40B4-BE49-F238E27FC236}">
                    <a16:creationId xmlns:a16="http://schemas.microsoft.com/office/drawing/2014/main" id="{6F8E98B4-FF85-091B-3278-E3AA2FF449FB}"/>
                  </a:ext>
                </a:extLst>
              </p:cNvPr>
              <p:cNvSpPr/>
              <p:nvPr/>
            </p:nvSpPr>
            <p:spPr>
              <a:xfrm>
                <a:off x="4212172" y="389199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 name="Rectangle 183">
                <a:extLst>
                  <a:ext uri="{FF2B5EF4-FFF2-40B4-BE49-F238E27FC236}">
                    <a16:creationId xmlns:a16="http://schemas.microsoft.com/office/drawing/2014/main" id="{2366D260-F96E-54A8-A4C5-B80B3C44FD1D}"/>
                  </a:ext>
                </a:extLst>
              </p:cNvPr>
              <p:cNvSpPr/>
              <p:nvPr/>
            </p:nvSpPr>
            <p:spPr>
              <a:xfrm>
                <a:off x="4212172" y="365704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5" name="Rectangle 184">
                <a:extLst>
                  <a:ext uri="{FF2B5EF4-FFF2-40B4-BE49-F238E27FC236}">
                    <a16:creationId xmlns:a16="http://schemas.microsoft.com/office/drawing/2014/main" id="{CC8DFBA0-B6D5-8DF6-14AA-A1DA5C4FC099}"/>
                  </a:ext>
                </a:extLst>
              </p:cNvPr>
              <p:cNvSpPr/>
              <p:nvPr/>
            </p:nvSpPr>
            <p:spPr>
              <a:xfrm>
                <a:off x="4212172" y="355226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6" name="Rectangle 185">
                <a:extLst>
                  <a:ext uri="{FF2B5EF4-FFF2-40B4-BE49-F238E27FC236}">
                    <a16:creationId xmlns:a16="http://schemas.microsoft.com/office/drawing/2014/main" id="{E293A46E-1BFF-5BC8-D3F5-252142EAD1ED}"/>
                  </a:ext>
                </a:extLst>
              </p:cNvPr>
              <p:cNvSpPr/>
              <p:nvPr/>
            </p:nvSpPr>
            <p:spPr>
              <a:xfrm>
                <a:off x="4212172" y="350457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7" name="Rectangle 186">
                <a:extLst>
                  <a:ext uri="{FF2B5EF4-FFF2-40B4-BE49-F238E27FC236}">
                    <a16:creationId xmlns:a16="http://schemas.microsoft.com/office/drawing/2014/main" id="{BB28402A-65A2-B743-C805-5CA15124231D}"/>
                  </a:ext>
                </a:extLst>
              </p:cNvPr>
              <p:cNvSpPr/>
              <p:nvPr/>
            </p:nvSpPr>
            <p:spPr>
              <a:xfrm>
                <a:off x="4758272" y="40152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8" name="Rectangle 187">
                <a:extLst>
                  <a:ext uri="{FF2B5EF4-FFF2-40B4-BE49-F238E27FC236}">
                    <a16:creationId xmlns:a16="http://schemas.microsoft.com/office/drawing/2014/main" id="{349332B0-8935-7533-1554-61703F880E3D}"/>
                  </a:ext>
                </a:extLst>
              </p:cNvPr>
              <p:cNvSpPr/>
              <p:nvPr/>
            </p:nvSpPr>
            <p:spPr>
              <a:xfrm>
                <a:off x="4758272" y="391051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9" name="Rectangle 188">
                <a:extLst>
                  <a:ext uri="{FF2B5EF4-FFF2-40B4-BE49-F238E27FC236}">
                    <a16:creationId xmlns:a16="http://schemas.microsoft.com/office/drawing/2014/main" id="{5A2FEB9E-925A-6D7D-6EFC-94C750EA2F1F}"/>
                  </a:ext>
                </a:extLst>
              </p:cNvPr>
              <p:cNvSpPr/>
              <p:nvPr/>
            </p:nvSpPr>
            <p:spPr>
              <a:xfrm>
                <a:off x="4758272" y="38628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0" name="Rectangle 189">
                <a:extLst>
                  <a:ext uri="{FF2B5EF4-FFF2-40B4-BE49-F238E27FC236}">
                    <a16:creationId xmlns:a16="http://schemas.microsoft.com/office/drawing/2014/main" id="{BE63D86A-19FE-A0A7-34BF-9373DA7E0151}"/>
                  </a:ext>
                </a:extLst>
              </p:cNvPr>
              <p:cNvSpPr/>
              <p:nvPr/>
            </p:nvSpPr>
            <p:spPr>
              <a:xfrm>
                <a:off x="4758272" y="36469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1" name="Rectangle 190">
                <a:extLst>
                  <a:ext uri="{FF2B5EF4-FFF2-40B4-BE49-F238E27FC236}">
                    <a16:creationId xmlns:a16="http://schemas.microsoft.com/office/drawing/2014/main" id="{33EA91F4-8EE4-7412-6CF2-A39DEBB507A7}"/>
                  </a:ext>
                </a:extLst>
              </p:cNvPr>
              <p:cNvSpPr/>
              <p:nvPr/>
            </p:nvSpPr>
            <p:spPr>
              <a:xfrm>
                <a:off x="4758272" y="36025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2" name="Rectangle 191">
                <a:extLst>
                  <a:ext uri="{FF2B5EF4-FFF2-40B4-BE49-F238E27FC236}">
                    <a16:creationId xmlns:a16="http://schemas.microsoft.com/office/drawing/2014/main" id="{D94FC9A9-BFEF-E95C-8953-F37FC9D9337C}"/>
                  </a:ext>
                </a:extLst>
              </p:cNvPr>
              <p:cNvSpPr/>
              <p:nvPr/>
            </p:nvSpPr>
            <p:spPr>
              <a:xfrm>
                <a:off x="4758272" y="34945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3" name="Rectangle 192">
                <a:extLst>
                  <a:ext uri="{FF2B5EF4-FFF2-40B4-BE49-F238E27FC236}">
                    <a16:creationId xmlns:a16="http://schemas.microsoft.com/office/drawing/2014/main" id="{215F30AB-1D33-E5F0-CCF7-4FE14D730F0D}"/>
                  </a:ext>
                </a:extLst>
              </p:cNvPr>
              <p:cNvSpPr/>
              <p:nvPr/>
            </p:nvSpPr>
            <p:spPr>
              <a:xfrm>
                <a:off x="4758272" y="32691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4" name="Rectangle 193">
                <a:extLst>
                  <a:ext uri="{FF2B5EF4-FFF2-40B4-BE49-F238E27FC236}">
                    <a16:creationId xmlns:a16="http://schemas.microsoft.com/office/drawing/2014/main" id="{6DC3C77E-4948-B266-6085-BF6C21B711F0}"/>
                  </a:ext>
                </a:extLst>
              </p:cNvPr>
              <p:cNvSpPr/>
              <p:nvPr/>
            </p:nvSpPr>
            <p:spPr>
              <a:xfrm>
                <a:off x="4332822" y="366880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5" name="Rectangle 194">
                <a:extLst>
                  <a:ext uri="{FF2B5EF4-FFF2-40B4-BE49-F238E27FC236}">
                    <a16:creationId xmlns:a16="http://schemas.microsoft.com/office/drawing/2014/main" id="{354B1073-61FF-11E5-ED50-ECBF918BD30E}"/>
                  </a:ext>
                </a:extLst>
              </p:cNvPr>
              <p:cNvSpPr/>
              <p:nvPr/>
            </p:nvSpPr>
            <p:spPr>
              <a:xfrm>
                <a:off x="4332822" y="362117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6" name="Rectangle 195">
                <a:extLst>
                  <a:ext uri="{FF2B5EF4-FFF2-40B4-BE49-F238E27FC236}">
                    <a16:creationId xmlns:a16="http://schemas.microsoft.com/office/drawing/2014/main" id="{AA455C92-49D0-FB16-C831-58935261A708}"/>
                  </a:ext>
                </a:extLst>
              </p:cNvPr>
              <p:cNvSpPr/>
              <p:nvPr/>
            </p:nvSpPr>
            <p:spPr>
              <a:xfrm>
                <a:off x="4332822" y="353227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7" name="Rectangle 196">
                <a:extLst>
                  <a:ext uri="{FF2B5EF4-FFF2-40B4-BE49-F238E27FC236}">
                    <a16:creationId xmlns:a16="http://schemas.microsoft.com/office/drawing/2014/main" id="{7ABBACA5-E040-35B0-6C6C-E2FD92D614AF}"/>
                  </a:ext>
                </a:extLst>
              </p:cNvPr>
              <p:cNvSpPr/>
              <p:nvPr/>
            </p:nvSpPr>
            <p:spPr>
              <a:xfrm>
                <a:off x="4332822" y="332590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8" name="Rectangle 197">
                <a:extLst>
                  <a:ext uri="{FF2B5EF4-FFF2-40B4-BE49-F238E27FC236}">
                    <a16:creationId xmlns:a16="http://schemas.microsoft.com/office/drawing/2014/main" id="{F0A87E85-9DDF-1778-90B8-700838BA0928}"/>
                  </a:ext>
                </a:extLst>
              </p:cNvPr>
              <p:cNvSpPr/>
              <p:nvPr/>
            </p:nvSpPr>
            <p:spPr>
              <a:xfrm>
                <a:off x="4332822" y="279885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9" name="Rectangle 198">
                <a:extLst>
                  <a:ext uri="{FF2B5EF4-FFF2-40B4-BE49-F238E27FC236}">
                    <a16:creationId xmlns:a16="http://schemas.microsoft.com/office/drawing/2014/main" id="{E179CD45-A056-A1FD-76E5-A29DB42B3E78}"/>
                  </a:ext>
                </a:extLst>
              </p:cNvPr>
              <p:cNvSpPr/>
              <p:nvPr/>
            </p:nvSpPr>
            <p:spPr>
              <a:xfrm>
                <a:off x="4101047" y="389199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0" name="Rectangle 199">
                <a:extLst>
                  <a:ext uri="{FF2B5EF4-FFF2-40B4-BE49-F238E27FC236}">
                    <a16:creationId xmlns:a16="http://schemas.microsoft.com/office/drawing/2014/main" id="{BF938EFA-2A9C-E209-E95F-DC1209E96365}"/>
                  </a:ext>
                </a:extLst>
              </p:cNvPr>
              <p:cNvSpPr/>
              <p:nvPr/>
            </p:nvSpPr>
            <p:spPr>
              <a:xfrm>
                <a:off x="4101047" y="3647517"/>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1" name="Rectangle 200">
                <a:extLst>
                  <a:ext uri="{FF2B5EF4-FFF2-40B4-BE49-F238E27FC236}">
                    <a16:creationId xmlns:a16="http://schemas.microsoft.com/office/drawing/2014/main" id="{D9A3D682-E2C6-7B9E-B2A2-02DA26E2E240}"/>
                  </a:ext>
                </a:extLst>
              </p:cNvPr>
              <p:cNvSpPr/>
              <p:nvPr/>
            </p:nvSpPr>
            <p:spPr>
              <a:xfrm>
                <a:off x="4101047" y="3599892"/>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2" name="Rectangle 201">
                <a:extLst>
                  <a:ext uri="{FF2B5EF4-FFF2-40B4-BE49-F238E27FC236}">
                    <a16:creationId xmlns:a16="http://schemas.microsoft.com/office/drawing/2014/main" id="{558034C9-4348-7EE9-8ACD-5C817EAA06AB}"/>
                  </a:ext>
                </a:extLst>
              </p:cNvPr>
              <p:cNvSpPr/>
              <p:nvPr/>
            </p:nvSpPr>
            <p:spPr>
              <a:xfrm>
                <a:off x="4869397" y="36469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3" name="Rectangle 202">
                <a:extLst>
                  <a:ext uri="{FF2B5EF4-FFF2-40B4-BE49-F238E27FC236}">
                    <a16:creationId xmlns:a16="http://schemas.microsoft.com/office/drawing/2014/main" id="{298E78FF-675C-C98E-5388-507FB1104285}"/>
                  </a:ext>
                </a:extLst>
              </p:cNvPr>
              <p:cNvSpPr/>
              <p:nvPr/>
            </p:nvSpPr>
            <p:spPr>
              <a:xfrm>
                <a:off x="4869397" y="35993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4" name="Rectangle 203">
                <a:extLst>
                  <a:ext uri="{FF2B5EF4-FFF2-40B4-BE49-F238E27FC236}">
                    <a16:creationId xmlns:a16="http://schemas.microsoft.com/office/drawing/2014/main" id="{67098F97-DA78-89C7-E999-63A5AEA82F75}"/>
                  </a:ext>
                </a:extLst>
              </p:cNvPr>
              <p:cNvSpPr/>
              <p:nvPr/>
            </p:nvSpPr>
            <p:spPr>
              <a:xfrm>
                <a:off x="4980522" y="36469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5" name="Rectangle 204">
                <a:extLst>
                  <a:ext uri="{FF2B5EF4-FFF2-40B4-BE49-F238E27FC236}">
                    <a16:creationId xmlns:a16="http://schemas.microsoft.com/office/drawing/2014/main" id="{55BD01CC-D535-E632-0F26-D5CF9F40AF85}"/>
                  </a:ext>
                </a:extLst>
              </p:cNvPr>
              <p:cNvSpPr/>
              <p:nvPr/>
            </p:nvSpPr>
            <p:spPr>
              <a:xfrm>
                <a:off x="4980522" y="3599360"/>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7" name="Rectangle 206">
                <a:extLst>
                  <a:ext uri="{FF2B5EF4-FFF2-40B4-BE49-F238E27FC236}">
                    <a16:creationId xmlns:a16="http://schemas.microsoft.com/office/drawing/2014/main" id="{55134302-B2DF-C668-1756-2173C997F9AF}"/>
                  </a:ext>
                </a:extLst>
              </p:cNvPr>
              <p:cNvSpPr/>
              <p:nvPr/>
            </p:nvSpPr>
            <p:spPr>
              <a:xfrm>
                <a:off x="4869397" y="399623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8" name="Rectangle 207">
                <a:extLst>
                  <a:ext uri="{FF2B5EF4-FFF2-40B4-BE49-F238E27FC236}">
                    <a16:creationId xmlns:a16="http://schemas.microsoft.com/office/drawing/2014/main" id="{1509F53D-9CAB-9FE5-F569-B7429E68AE28}"/>
                  </a:ext>
                </a:extLst>
              </p:cNvPr>
              <p:cNvSpPr/>
              <p:nvPr/>
            </p:nvSpPr>
            <p:spPr>
              <a:xfrm>
                <a:off x="4980522" y="3913685"/>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2" name="Groupe 41">
              <a:extLst>
                <a:ext uri="{FF2B5EF4-FFF2-40B4-BE49-F238E27FC236}">
                  <a16:creationId xmlns:a16="http://schemas.microsoft.com/office/drawing/2014/main" id="{8AFAB133-1E39-7623-95E9-EB507914D940}"/>
                </a:ext>
              </a:extLst>
            </p:cNvPr>
            <p:cNvGrpSpPr/>
            <p:nvPr/>
          </p:nvGrpSpPr>
          <p:grpSpPr>
            <a:xfrm>
              <a:off x="1985218" y="1433930"/>
              <a:ext cx="3643589" cy="3670554"/>
              <a:chOff x="1985218" y="1433930"/>
              <a:chExt cx="3643589" cy="3670554"/>
            </a:xfrm>
          </p:grpSpPr>
          <p:graphicFrame>
            <p:nvGraphicFramePr>
              <p:cNvPr id="8" name="Graphique 7">
                <a:extLst>
                  <a:ext uri="{FF2B5EF4-FFF2-40B4-BE49-F238E27FC236}">
                    <a16:creationId xmlns:a16="http://schemas.microsoft.com/office/drawing/2014/main" id="{126E1A4F-6C86-C2B2-6B5C-9F0312670818}"/>
                  </a:ext>
                </a:extLst>
              </p:cNvPr>
              <p:cNvGraphicFramePr/>
              <p:nvPr/>
            </p:nvGraphicFramePr>
            <p:xfrm>
              <a:off x="1985218" y="1433930"/>
              <a:ext cx="844752" cy="3670554"/>
            </p:xfrm>
            <a:graphic>
              <a:graphicData uri="http://schemas.openxmlformats.org/drawingml/2006/chart">
                <c:chart xmlns:c="http://schemas.openxmlformats.org/drawingml/2006/chart" xmlns:r="http://schemas.openxmlformats.org/officeDocument/2006/relationships" r:id="rId2"/>
              </a:graphicData>
            </a:graphic>
          </p:graphicFrame>
          <p:cxnSp>
            <p:nvCxnSpPr>
              <p:cNvPr id="31" name="Connecteur droit 30">
                <a:extLst>
                  <a:ext uri="{FF2B5EF4-FFF2-40B4-BE49-F238E27FC236}">
                    <a16:creationId xmlns:a16="http://schemas.microsoft.com/office/drawing/2014/main" id="{E062C8B6-4D9F-E865-98F5-5DCE886F156A}"/>
                  </a:ext>
                </a:extLst>
              </p:cNvPr>
              <p:cNvCxnSpPr>
                <a:cxnSpLocks/>
              </p:cNvCxnSpPr>
              <p:nvPr/>
            </p:nvCxnSpPr>
            <p:spPr>
              <a:xfrm>
                <a:off x="2224669" y="4624987"/>
                <a:ext cx="340413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9" name="Text Box 4">
              <a:extLst>
                <a:ext uri="{FF2B5EF4-FFF2-40B4-BE49-F238E27FC236}">
                  <a16:creationId xmlns:a16="http://schemas.microsoft.com/office/drawing/2014/main" id="{5CE6CD13-0AE9-BB91-2944-069584AAD6F5}"/>
                </a:ext>
              </a:extLst>
            </p:cNvPr>
            <p:cNvSpPr txBox="1">
              <a:spLocks noChangeArrowheads="1"/>
            </p:cNvSpPr>
            <p:nvPr/>
          </p:nvSpPr>
          <p:spPr bwMode="auto">
            <a:xfrm rot="16200000">
              <a:off x="197570" y="2900925"/>
              <a:ext cx="3149600"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Initial </a:t>
              </a:r>
              <a:r>
                <a:rPr lang="da-DK" sz="1050" dirty="0" err="1">
                  <a:solidFill>
                    <a:srgbClr val="FFFFFF">
                      <a:lumMod val="50000"/>
                    </a:srgbClr>
                  </a:solidFill>
                  <a:latin typeface="Arial"/>
                  <a:ea typeface="+mn-ea"/>
                  <a:cs typeface="Arial"/>
                </a:rPr>
                <a:t>voriconazole</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trough</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concentration</a:t>
              </a:r>
              <a:r>
                <a:rPr lang="da-DK" sz="1050" dirty="0">
                  <a:solidFill>
                    <a:srgbClr val="FFFFFF">
                      <a:lumMod val="50000"/>
                    </a:srgbClr>
                  </a:solidFill>
                  <a:latin typeface="Arial"/>
                  <a:ea typeface="+mn-ea"/>
                  <a:cs typeface="Arial"/>
                </a:rPr>
                <a:t> (mg/L)</a:t>
              </a:r>
            </a:p>
          </p:txBody>
        </p:sp>
        <p:sp>
          <p:nvSpPr>
            <p:cNvPr id="10" name="Text Box 4">
              <a:extLst>
                <a:ext uri="{FF2B5EF4-FFF2-40B4-BE49-F238E27FC236}">
                  <a16:creationId xmlns:a16="http://schemas.microsoft.com/office/drawing/2014/main" id="{C74C9A29-F643-3947-272D-955B12C8D636}"/>
                </a:ext>
              </a:extLst>
            </p:cNvPr>
            <p:cNvSpPr txBox="1">
              <a:spLocks noChangeArrowheads="1"/>
            </p:cNvSpPr>
            <p:nvPr/>
          </p:nvSpPr>
          <p:spPr bwMode="auto">
            <a:xfrm>
              <a:off x="2375891" y="4659092"/>
              <a:ext cx="1161230"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non-TDM </a:t>
              </a:r>
              <a:r>
                <a:rPr lang="da-DK" sz="1050" dirty="0" err="1">
                  <a:solidFill>
                    <a:srgbClr val="FFFFFF">
                      <a:lumMod val="50000"/>
                    </a:srgbClr>
                  </a:solidFill>
                  <a:latin typeface="Arial"/>
                  <a:ea typeface="+mn-ea"/>
                  <a:cs typeface="Arial"/>
                </a:rPr>
                <a:t>group</a:t>
              </a:r>
              <a:endParaRPr lang="da-DK" sz="1050" dirty="0">
                <a:solidFill>
                  <a:srgbClr val="FFFFFF">
                    <a:lumMod val="50000"/>
                  </a:srgbClr>
                </a:solidFill>
                <a:latin typeface="Arial"/>
                <a:ea typeface="+mn-ea"/>
                <a:cs typeface="Arial"/>
              </a:endParaRPr>
            </a:p>
          </p:txBody>
        </p:sp>
        <p:sp>
          <p:nvSpPr>
            <p:cNvPr id="43" name="Text Box 4">
              <a:extLst>
                <a:ext uri="{FF2B5EF4-FFF2-40B4-BE49-F238E27FC236}">
                  <a16:creationId xmlns:a16="http://schemas.microsoft.com/office/drawing/2014/main" id="{C817B198-82D2-C5B5-AF0C-C41C0FEB4FFE}"/>
                </a:ext>
              </a:extLst>
            </p:cNvPr>
            <p:cNvSpPr txBox="1">
              <a:spLocks noChangeArrowheads="1"/>
            </p:cNvSpPr>
            <p:nvPr/>
          </p:nvSpPr>
          <p:spPr bwMode="auto">
            <a:xfrm>
              <a:off x="4076452" y="4659092"/>
              <a:ext cx="1161230"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TDM </a:t>
              </a:r>
              <a:r>
                <a:rPr lang="da-DK" sz="1050" dirty="0" err="1">
                  <a:solidFill>
                    <a:srgbClr val="FFFFFF">
                      <a:lumMod val="50000"/>
                    </a:srgbClr>
                  </a:solidFill>
                  <a:latin typeface="Arial"/>
                  <a:ea typeface="+mn-ea"/>
                  <a:cs typeface="Arial"/>
                </a:rPr>
                <a:t>group</a:t>
              </a:r>
              <a:endParaRPr lang="da-DK" sz="1050" dirty="0">
                <a:solidFill>
                  <a:srgbClr val="FFFFFF">
                    <a:lumMod val="50000"/>
                  </a:srgbClr>
                </a:solidFill>
                <a:latin typeface="Arial"/>
                <a:ea typeface="+mn-ea"/>
                <a:cs typeface="Arial"/>
              </a:endParaRPr>
            </a:p>
          </p:txBody>
        </p:sp>
        <p:cxnSp>
          <p:nvCxnSpPr>
            <p:cNvPr id="45" name="Connecteur droit 44">
              <a:extLst>
                <a:ext uri="{FF2B5EF4-FFF2-40B4-BE49-F238E27FC236}">
                  <a16:creationId xmlns:a16="http://schemas.microsoft.com/office/drawing/2014/main" id="{44F9D679-1CDC-4DD3-1187-68E5D1C1ECC8}"/>
                </a:ext>
              </a:extLst>
            </p:cNvPr>
            <p:cNvCxnSpPr/>
            <p:nvPr/>
          </p:nvCxnSpPr>
          <p:spPr>
            <a:xfrm>
              <a:off x="2224669" y="3083312"/>
              <a:ext cx="3261731"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DD390AE8-C2B6-4130-9C26-ED00C622F01C}"/>
                </a:ext>
              </a:extLst>
            </p:cNvPr>
            <p:cNvCxnSpPr/>
            <p:nvPr/>
          </p:nvCxnSpPr>
          <p:spPr>
            <a:xfrm>
              <a:off x="2224669" y="4365702"/>
              <a:ext cx="3261731"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10" name="Groupe 209">
              <a:extLst>
                <a:ext uri="{FF2B5EF4-FFF2-40B4-BE49-F238E27FC236}">
                  <a16:creationId xmlns:a16="http://schemas.microsoft.com/office/drawing/2014/main" id="{F390E67C-A363-BE47-2470-1341B352F529}"/>
                </a:ext>
              </a:extLst>
            </p:cNvPr>
            <p:cNvGrpSpPr/>
            <p:nvPr/>
          </p:nvGrpSpPr>
          <p:grpSpPr>
            <a:xfrm>
              <a:off x="2514600" y="2216766"/>
              <a:ext cx="1022521" cy="2420022"/>
              <a:chOff x="2514600" y="2216766"/>
              <a:chExt cx="1022521" cy="2420022"/>
            </a:xfrm>
          </p:grpSpPr>
          <p:cxnSp>
            <p:nvCxnSpPr>
              <p:cNvPr id="48" name="Connecteur droit 47">
                <a:extLst>
                  <a:ext uri="{FF2B5EF4-FFF2-40B4-BE49-F238E27FC236}">
                    <a16:creationId xmlns:a16="http://schemas.microsoft.com/office/drawing/2014/main" id="{92E123B2-35E1-EB44-3344-B2D098CA70F0}"/>
                  </a:ext>
                </a:extLst>
              </p:cNvPr>
              <p:cNvCxnSpPr/>
              <p:nvPr/>
            </p:nvCxnSpPr>
            <p:spPr>
              <a:xfrm>
                <a:off x="2514600" y="3646449"/>
                <a:ext cx="10225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riangle 49">
                <a:extLst>
                  <a:ext uri="{FF2B5EF4-FFF2-40B4-BE49-F238E27FC236}">
                    <a16:creationId xmlns:a16="http://schemas.microsoft.com/office/drawing/2014/main" id="{8D9C2A36-BCB5-ECC4-C026-44B8D0BE5DAA}"/>
                  </a:ext>
                </a:extLst>
              </p:cNvPr>
              <p:cNvSpPr/>
              <p:nvPr/>
            </p:nvSpPr>
            <p:spPr>
              <a:xfrm>
                <a:off x="2994164" y="45821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Triangle 50">
                <a:extLst>
                  <a:ext uri="{FF2B5EF4-FFF2-40B4-BE49-F238E27FC236}">
                    <a16:creationId xmlns:a16="http://schemas.microsoft.com/office/drawing/2014/main" id="{A60AF96D-EA4D-E9E6-37AD-64E8F15F1D99}"/>
                  </a:ext>
                </a:extLst>
              </p:cNvPr>
              <p:cNvSpPr/>
              <p:nvPr/>
            </p:nvSpPr>
            <p:spPr>
              <a:xfrm>
                <a:off x="3060839" y="44456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Triangle 51">
                <a:extLst>
                  <a:ext uri="{FF2B5EF4-FFF2-40B4-BE49-F238E27FC236}">
                    <a16:creationId xmlns:a16="http://schemas.microsoft.com/office/drawing/2014/main" id="{6BEB702F-A388-0BDF-040D-CCE401B13856}"/>
                  </a:ext>
                </a:extLst>
              </p:cNvPr>
              <p:cNvSpPr/>
              <p:nvPr/>
            </p:nvSpPr>
            <p:spPr>
              <a:xfrm>
                <a:off x="2937014" y="44456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Triangle 53">
                <a:extLst>
                  <a:ext uri="{FF2B5EF4-FFF2-40B4-BE49-F238E27FC236}">
                    <a16:creationId xmlns:a16="http://schemas.microsoft.com/office/drawing/2014/main" id="{D489A3DD-5ED2-1C19-A5E0-7A2ECE68A608}"/>
                  </a:ext>
                </a:extLst>
              </p:cNvPr>
              <p:cNvSpPr/>
              <p:nvPr/>
            </p:nvSpPr>
            <p:spPr>
              <a:xfrm>
                <a:off x="2994164" y="43789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Triangle 54">
                <a:extLst>
                  <a:ext uri="{FF2B5EF4-FFF2-40B4-BE49-F238E27FC236}">
                    <a16:creationId xmlns:a16="http://schemas.microsoft.com/office/drawing/2014/main" id="{61CB39E7-0DD4-C139-FBE3-33BC9B133359}"/>
                  </a:ext>
                </a:extLst>
              </p:cNvPr>
              <p:cNvSpPr/>
              <p:nvPr/>
            </p:nvSpPr>
            <p:spPr>
              <a:xfrm>
                <a:off x="2994164" y="42963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Triangle 55">
                <a:extLst>
                  <a:ext uri="{FF2B5EF4-FFF2-40B4-BE49-F238E27FC236}">
                    <a16:creationId xmlns:a16="http://schemas.microsoft.com/office/drawing/2014/main" id="{0B5D166A-99FF-7B8D-247E-8F9A35349A59}"/>
                  </a:ext>
                </a:extLst>
              </p:cNvPr>
              <p:cNvSpPr/>
              <p:nvPr/>
            </p:nvSpPr>
            <p:spPr>
              <a:xfrm>
                <a:off x="2994164" y="42170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Triangle 56">
                <a:extLst>
                  <a:ext uri="{FF2B5EF4-FFF2-40B4-BE49-F238E27FC236}">
                    <a16:creationId xmlns:a16="http://schemas.microsoft.com/office/drawing/2014/main" id="{8915AF60-6A94-8070-BEAD-9D28015B2C2A}"/>
                  </a:ext>
                </a:extLst>
              </p:cNvPr>
              <p:cNvSpPr/>
              <p:nvPr/>
            </p:nvSpPr>
            <p:spPr>
              <a:xfrm>
                <a:off x="2994164" y="41185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Triangle 57">
                <a:extLst>
                  <a:ext uri="{FF2B5EF4-FFF2-40B4-BE49-F238E27FC236}">
                    <a16:creationId xmlns:a16="http://schemas.microsoft.com/office/drawing/2014/main" id="{F3ED65A6-774D-412E-0952-F7FD72A09604}"/>
                  </a:ext>
                </a:extLst>
              </p:cNvPr>
              <p:cNvSpPr/>
              <p:nvPr/>
            </p:nvSpPr>
            <p:spPr>
              <a:xfrm>
                <a:off x="2994164" y="40011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Triangle 58">
                <a:extLst>
                  <a:ext uri="{FF2B5EF4-FFF2-40B4-BE49-F238E27FC236}">
                    <a16:creationId xmlns:a16="http://schemas.microsoft.com/office/drawing/2014/main" id="{768435CD-71B1-21D2-8489-E95A787B7E50}"/>
                  </a:ext>
                </a:extLst>
              </p:cNvPr>
              <p:cNvSpPr/>
              <p:nvPr/>
            </p:nvSpPr>
            <p:spPr>
              <a:xfrm>
                <a:off x="2994164" y="38899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Triangle 59">
                <a:extLst>
                  <a:ext uri="{FF2B5EF4-FFF2-40B4-BE49-F238E27FC236}">
                    <a16:creationId xmlns:a16="http://schemas.microsoft.com/office/drawing/2014/main" id="{6A81FF19-DB97-2277-703A-4910EBE5BF93}"/>
                  </a:ext>
                </a:extLst>
              </p:cNvPr>
              <p:cNvSpPr/>
              <p:nvPr/>
            </p:nvSpPr>
            <p:spPr>
              <a:xfrm>
                <a:off x="2994164" y="38169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Triangle 60">
                <a:extLst>
                  <a:ext uri="{FF2B5EF4-FFF2-40B4-BE49-F238E27FC236}">
                    <a16:creationId xmlns:a16="http://schemas.microsoft.com/office/drawing/2014/main" id="{C7531539-96D8-EDBC-967C-1DC3B56B73C0}"/>
                  </a:ext>
                </a:extLst>
              </p:cNvPr>
              <p:cNvSpPr/>
              <p:nvPr/>
            </p:nvSpPr>
            <p:spPr>
              <a:xfrm>
                <a:off x="2994164" y="37090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Triangle 61">
                <a:extLst>
                  <a:ext uri="{FF2B5EF4-FFF2-40B4-BE49-F238E27FC236}">
                    <a16:creationId xmlns:a16="http://schemas.microsoft.com/office/drawing/2014/main" id="{CDB24092-887D-5A00-2427-FB549D34D40B}"/>
                  </a:ext>
                </a:extLst>
              </p:cNvPr>
              <p:cNvSpPr/>
              <p:nvPr/>
            </p:nvSpPr>
            <p:spPr>
              <a:xfrm>
                <a:off x="2994164" y="35312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Triangle 62">
                <a:extLst>
                  <a:ext uri="{FF2B5EF4-FFF2-40B4-BE49-F238E27FC236}">
                    <a16:creationId xmlns:a16="http://schemas.microsoft.com/office/drawing/2014/main" id="{EBE526F3-E1ED-92E9-1C87-DDF011D49947}"/>
                  </a:ext>
                </a:extLst>
              </p:cNvPr>
              <p:cNvSpPr/>
              <p:nvPr/>
            </p:nvSpPr>
            <p:spPr>
              <a:xfrm>
                <a:off x="2994164" y="34486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Triangle 63">
                <a:extLst>
                  <a:ext uri="{FF2B5EF4-FFF2-40B4-BE49-F238E27FC236}">
                    <a16:creationId xmlns:a16="http://schemas.microsoft.com/office/drawing/2014/main" id="{41637845-08D9-4607-FA84-B1CEF708841A}"/>
                  </a:ext>
                </a:extLst>
              </p:cNvPr>
              <p:cNvSpPr/>
              <p:nvPr/>
            </p:nvSpPr>
            <p:spPr>
              <a:xfrm>
                <a:off x="2994164" y="33724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Triangle 64">
                <a:extLst>
                  <a:ext uri="{FF2B5EF4-FFF2-40B4-BE49-F238E27FC236}">
                    <a16:creationId xmlns:a16="http://schemas.microsoft.com/office/drawing/2014/main" id="{09235FD6-031F-21C4-8803-4F115B1C40E3}"/>
                  </a:ext>
                </a:extLst>
              </p:cNvPr>
              <p:cNvSpPr/>
              <p:nvPr/>
            </p:nvSpPr>
            <p:spPr>
              <a:xfrm>
                <a:off x="2994164" y="33026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Triangle 65">
                <a:extLst>
                  <a:ext uri="{FF2B5EF4-FFF2-40B4-BE49-F238E27FC236}">
                    <a16:creationId xmlns:a16="http://schemas.microsoft.com/office/drawing/2014/main" id="{E15640F3-E810-02AE-231D-6D11DAC3056C}"/>
                  </a:ext>
                </a:extLst>
              </p:cNvPr>
              <p:cNvSpPr/>
              <p:nvPr/>
            </p:nvSpPr>
            <p:spPr>
              <a:xfrm>
                <a:off x="2994164" y="32105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Triangle 66">
                <a:extLst>
                  <a:ext uri="{FF2B5EF4-FFF2-40B4-BE49-F238E27FC236}">
                    <a16:creationId xmlns:a16="http://schemas.microsoft.com/office/drawing/2014/main" id="{74AEDD63-7C03-C9EF-6A4A-9BA54A2C4460}"/>
                  </a:ext>
                </a:extLst>
              </p:cNvPr>
              <p:cNvSpPr/>
              <p:nvPr/>
            </p:nvSpPr>
            <p:spPr>
              <a:xfrm>
                <a:off x="2994164" y="31470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Triangle 67">
                <a:extLst>
                  <a:ext uri="{FF2B5EF4-FFF2-40B4-BE49-F238E27FC236}">
                    <a16:creationId xmlns:a16="http://schemas.microsoft.com/office/drawing/2014/main" id="{89D1B29D-0846-E74D-50DA-8461DE509F46}"/>
                  </a:ext>
                </a:extLst>
              </p:cNvPr>
              <p:cNvSpPr/>
              <p:nvPr/>
            </p:nvSpPr>
            <p:spPr>
              <a:xfrm>
                <a:off x="2994164" y="30136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Triangle 68">
                <a:extLst>
                  <a:ext uri="{FF2B5EF4-FFF2-40B4-BE49-F238E27FC236}">
                    <a16:creationId xmlns:a16="http://schemas.microsoft.com/office/drawing/2014/main" id="{0062E7F1-3687-7224-7AC1-0ABDF7E9DF03}"/>
                  </a:ext>
                </a:extLst>
              </p:cNvPr>
              <p:cNvSpPr/>
              <p:nvPr/>
            </p:nvSpPr>
            <p:spPr>
              <a:xfrm>
                <a:off x="2994164" y="29374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Triangle 69">
                <a:extLst>
                  <a:ext uri="{FF2B5EF4-FFF2-40B4-BE49-F238E27FC236}">
                    <a16:creationId xmlns:a16="http://schemas.microsoft.com/office/drawing/2014/main" id="{F1155C14-87C8-7607-73DB-7C36E692EE60}"/>
                  </a:ext>
                </a:extLst>
              </p:cNvPr>
              <p:cNvSpPr/>
              <p:nvPr/>
            </p:nvSpPr>
            <p:spPr>
              <a:xfrm>
                <a:off x="2994164" y="28358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Triangle 70">
                <a:extLst>
                  <a:ext uri="{FF2B5EF4-FFF2-40B4-BE49-F238E27FC236}">
                    <a16:creationId xmlns:a16="http://schemas.microsoft.com/office/drawing/2014/main" id="{5DE8F0B4-441C-63A4-2925-5F4EF45D4A32}"/>
                  </a:ext>
                </a:extLst>
              </p:cNvPr>
              <p:cNvSpPr/>
              <p:nvPr/>
            </p:nvSpPr>
            <p:spPr>
              <a:xfrm>
                <a:off x="2994164" y="25279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Triangle 71">
                <a:extLst>
                  <a:ext uri="{FF2B5EF4-FFF2-40B4-BE49-F238E27FC236}">
                    <a16:creationId xmlns:a16="http://schemas.microsoft.com/office/drawing/2014/main" id="{F8D9B8D8-FCC9-162A-346D-283E2F0568C3}"/>
                  </a:ext>
                </a:extLst>
              </p:cNvPr>
              <p:cNvSpPr/>
              <p:nvPr/>
            </p:nvSpPr>
            <p:spPr>
              <a:xfrm>
                <a:off x="2994164" y="22770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Triangle 72">
                <a:extLst>
                  <a:ext uri="{FF2B5EF4-FFF2-40B4-BE49-F238E27FC236}">
                    <a16:creationId xmlns:a16="http://schemas.microsoft.com/office/drawing/2014/main" id="{44F898AD-0AE9-3216-869D-533B0A5EB7A8}"/>
                  </a:ext>
                </a:extLst>
              </p:cNvPr>
              <p:cNvSpPr/>
              <p:nvPr/>
            </p:nvSpPr>
            <p:spPr>
              <a:xfrm>
                <a:off x="2876689" y="43344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Triangle 73">
                <a:extLst>
                  <a:ext uri="{FF2B5EF4-FFF2-40B4-BE49-F238E27FC236}">
                    <a16:creationId xmlns:a16="http://schemas.microsoft.com/office/drawing/2014/main" id="{D9FB6C06-E813-4119-40FE-C943AE0B10A2}"/>
                  </a:ext>
                </a:extLst>
              </p:cNvPr>
              <p:cNvSpPr/>
              <p:nvPr/>
            </p:nvSpPr>
            <p:spPr>
              <a:xfrm>
                <a:off x="2876689" y="41693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Triangle 74">
                <a:extLst>
                  <a:ext uri="{FF2B5EF4-FFF2-40B4-BE49-F238E27FC236}">
                    <a16:creationId xmlns:a16="http://schemas.microsoft.com/office/drawing/2014/main" id="{5172D46B-84DD-D516-9EB4-B4C6AB4E4F42}"/>
                  </a:ext>
                </a:extLst>
              </p:cNvPr>
              <p:cNvSpPr/>
              <p:nvPr/>
            </p:nvSpPr>
            <p:spPr>
              <a:xfrm>
                <a:off x="2876689" y="40900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Triangle 75">
                <a:extLst>
                  <a:ext uri="{FF2B5EF4-FFF2-40B4-BE49-F238E27FC236}">
                    <a16:creationId xmlns:a16="http://schemas.microsoft.com/office/drawing/2014/main" id="{F9C739DF-01FB-1FAA-320A-20419A0FDC5D}"/>
                  </a:ext>
                </a:extLst>
              </p:cNvPr>
              <p:cNvSpPr/>
              <p:nvPr/>
            </p:nvSpPr>
            <p:spPr>
              <a:xfrm>
                <a:off x="2876689" y="39979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Triangle 76">
                <a:extLst>
                  <a:ext uri="{FF2B5EF4-FFF2-40B4-BE49-F238E27FC236}">
                    <a16:creationId xmlns:a16="http://schemas.microsoft.com/office/drawing/2014/main" id="{BA61FC1F-007E-3A13-A366-2D7B790EEF7B}"/>
                  </a:ext>
                </a:extLst>
              </p:cNvPr>
              <p:cNvSpPr/>
              <p:nvPr/>
            </p:nvSpPr>
            <p:spPr>
              <a:xfrm>
                <a:off x="2876689" y="38899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Triangle 77">
                <a:extLst>
                  <a:ext uri="{FF2B5EF4-FFF2-40B4-BE49-F238E27FC236}">
                    <a16:creationId xmlns:a16="http://schemas.microsoft.com/office/drawing/2014/main" id="{4CC25E9F-E966-F9EC-C051-AC2956EFB707}"/>
                  </a:ext>
                </a:extLst>
              </p:cNvPr>
              <p:cNvSpPr/>
              <p:nvPr/>
            </p:nvSpPr>
            <p:spPr>
              <a:xfrm>
                <a:off x="2876689" y="37026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Triangle 78">
                <a:extLst>
                  <a:ext uri="{FF2B5EF4-FFF2-40B4-BE49-F238E27FC236}">
                    <a16:creationId xmlns:a16="http://schemas.microsoft.com/office/drawing/2014/main" id="{6CF36029-98C9-72C1-38F6-C39B74DDAD91}"/>
                  </a:ext>
                </a:extLst>
              </p:cNvPr>
              <p:cNvSpPr/>
              <p:nvPr/>
            </p:nvSpPr>
            <p:spPr>
              <a:xfrm>
                <a:off x="2876689" y="36264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Triangle 79">
                <a:extLst>
                  <a:ext uri="{FF2B5EF4-FFF2-40B4-BE49-F238E27FC236}">
                    <a16:creationId xmlns:a16="http://schemas.microsoft.com/office/drawing/2014/main" id="{7E15B00C-675F-A7A4-17FD-733C36F4CA4A}"/>
                  </a:ext>
                </a:extLst>
              </p:cNvPr>
              <p:cNvSpPr/>
              <p:nvPr/>
            </p:nvSpPr>
            <p:spPr>
              <a:xfrm>
                <a:off x="2876689" y="35534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Triangle 80">
                <a:extLst>
                  <a:ext uri="{FF2B5EF4-FFF2-40B4-BE49-F238E27FC236}">
                    <a16:creationId xmlns:a16="http://schemas.microsoft.com/office/drawing/2014/main" id="{9CD99ED8-DFD5-C0E2-0142-B3CCB7F2B73A}"/>
                  </a:ext>
                </a:extLst>
              </p:cNvPr>
              <p:cNvSpPr/>
              <p:nvPr/>
            </p:nvSpPr>
            <p:spPr>
              <a:xfrm>
                <a:off x="2876689" y="34677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2" name="Triangle 81">
                <a:extLst>
                  <a:ext uri="{FF2B5EF4-FFF2-40B4-BE49-F238E27FC236}">
                    <a16:creationId xmlns:a16="http://schemas.microsoft.com/office/drawing/2014/main" id="{566B4EA0-0F63-53AB-558A-A077A85B6B0C}"/>
                  </a:ext>
                </a:extLst>
              </p:cNvPr>
              <p:cNvSpPr/>
              <p:nvPr/>
            </p:nvSpPr>
            <p:spPr>
              <a:xfrm>
                <a:off x="2876689" y="33946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3" name="Triangle 82">
                <a:extLst>
                  <a:ext uri="{FF2B5EF4-FFF2-40B4-BE49-F238E27FC236}">
                    <a16:creationId xmlns:a16="http://schemas.microsoft.com/office/drawing/2014/main" id="{2E0281D0-7737-F6B8-F1F8-3B80FF9967A0}"/>
                  </a:ext>
                </a:extLst>
              </p:cNvPr>
              <p:cNvSpPr/>
              <p:nvPr/>
            </p:nvSpPr>
            <p:spPr>
              <a:xfrm>
                <a:off x="2876689" y="33184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4" name="Triangle 83">
                <a:extLst>
                  <a:ext uri="{FF2B5EF4-FFF2-40B4-BE49-F238E27FC236}">
                    <a16:creationId xmlns:a16="http://schemas.microsoft.com/office/drawing/2014/main" id="{B980EB83-77A5-7B07-22BA-D58AF41F7FF4}"/>
                  </a:ext>
                </a:extLst>
              </p:cNvPr>
              <p:cNvSpPr/>
              <p:nvPr/>
            </p:nvSpPr>
            <p:spPr>
              <a:xfrm>
                <a:off x="2876689" y="31692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 name="Triangle 84">
                <a:extLst>
                  <a:ext uri="{FF2B5EF4-FFF2-40B4-BE49-F238E27FC236}">
                    <a16:creationId xmlns:a16="http://schemas.microsoft.com/office/drawing/2014/main" id="{DC79C425-B401-F94E-BB1D-EEF1CDF05505}"/>
                  </a:ext>
                </a:extLst>
              </p:cNvPr>
              <p:cNvSpPr/>
              <p:nvPr/>
            </p:nvSpPr>
            <p:spPr>
              <a:xfrm>
                <a:off x="2876689" y="29660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6" name="Triangle 85">
                <a:extLst>
                  <a:ext uri="{FF2B5EF4-FFF2-40B4-BE49-F238E27FC236}">
                    <a16:creationId xmlns:a16="http://schemas.microsoft.com/office/drawing/2014/main" id="{8C0940A6-9F5F-D4AF-CFC9-99D177FD593E}"/>
                  </a:ext>
                </a:extLst>
              </p:cNvPr>
              <p:cNvSpPr/>
              <p:nvPr/>
            </p:nvSpPr>
            <p:spPr>
              <a:xfrm>
                <a:off x="2876689" y="28898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7" name="Triangle 86">
                <a:extLst>
                  <a:ext uri="{FF2B5EF4-FFF2-40B4-BE49-F238E27FC236}">
                    <a16:creationId xmlns:a16="http://schemas.microsoft.com/office/drawing/2014/main" id="{45271417-590D-EA66-DC74-796A5B264EE1}"/>
                  </a:ext>
                </a:extLst>
              </p:cNvPr>
              <p:cNvSpPr/>
              <p:nvPr/>
            </p:nvSpPr>
            <p:spPr>
              <a:xfrm>
                <a:off x="3108464" y="42170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8" name="Triangle 87">
                <a:extLst>
                  <a:ext uri="{FF2B5EF4-FFF2-40B4-BE49-F238E27FC236}">
                    <a16:creationId xmlns:a16="http://schemas.microsoft.com/office/drawing/2014/main" id="{1264FC7F-B583-DF1A-DD11-D05C3E912C0A}"/>
                  </a:ext>
                </a:extLst>
              </p:cNvPr>
              <p:cNvSpPr/>
              <p:nvPr/>
            </p:nvSpPr>
            <p:spPr>
              <a:xfrm>
                <a:off x="3108464" y="41154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Triangle 88">
                <a:extLst>
                  <a:ext uri="{FF2B5EF4-FFF2-40B4-BE49-F238E27FC236}">
                    <a16:creationId xmlns:a16="http://schemas.microsoft.com/office/drawing/2014/main" id="{528D1D84-AA3F-C6CA-5ED4-775BEDAF3235}"/>
                  </a:ext>
                </a:extLst>
              </p:cNvPr>
              <p:cNvSpPr/>
              <p:nvPr/>
            </p:nvSpPr>
            <p:spPr>
              <a:xfrm>
                <a:off x="3108464" y="40042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0" name="Triangle 89">
                <a:extLst>
                  <a:ext uri="{FF2B5EF4-FFF2-40B4-BE49-F238E27FC236}">
                    <a16:creationId xmlns:a16="http://schemas.microsoft.com/office/drawing/2014/main" id="{8FD0686B-9B51-FFB3-683A-85B578AB1578}"/>
                  </a:ext>
                </a:extLst>
              </p:cNvPr>
              <p:cNvSpPr/>
              <p:nvPr/>
            </p:nvSpPr>
            <p:spPr>
              <a:xfrm>
                <a:off x="3108464" y="39312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1" name="Triangle 90">
                <a:extLst>
                  <a:ext uri="{FF2B5EF4-FFF2-40B4-BE49-F238E27FC236}">
                    <a16:creationId xmlns:a16="http://schemas.microsoft.com/office/drawing/2014/main" id="{62201397-5082-928B-7C70-6C170D435645}"/>
                  </a:ext>
                </a:extLst>
              </p:cNvPr>
              <p:cNvSpPr/>
              <p:nvPr/>
            </p:nvSpPr>
            <p:spPr>
              <a:xfrm>
                <a:off x="3108464" y="38614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2" name="Triangle 91">
                <a:extLst>
                  <a:ext uri="{FF2B5EF4-FFF2-40B4-BE49-F238E27FC236}">
                    <a16:creationId xmlns:a16="http://schemas.microsoft.com/office/drawing/2014/main" id="{9547D956-D9D7-C0F9-24C8-DA20CCB52E90}"/>
                  </a:ext>
                </a:extLst>
              </p:cNvPr>
              <p:cNvSpPr/>
              <p:nvPr/>
            </p:nvSpPr>
            <p:spPr>
              <a:xfrm>
                <a:off x="3108464" y="37852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Triangle 92">
                <a:extLst>
                  <a:ext uri="{FF2B5EF4-FFF2-40B4-BE49-F238E27FC236}">
                    <a16:creationId xmlns:a16="http://schemas.microsoft.com/office/drawing/2014/main" id="{CD366308-0039-6326-D839-A0607D0D512F}"/>
                  </a:ext>
                </a:extLst>
              </p:cNvPr>
              <p:cNvSpPr/>
              <p:nvPr/>
            </p:nvSpPr>
            <p:spPr>
              <a:xfrm>
                <a:off x="3108464" y="36201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4" name="Triangle 93">
                <a:extLst>
                  <a:ext uri="{FF2B5EF4-FFF2-40B4-BE49-F238E27FC236}">
                    <a16:creationId xmlns:a16="http://schemas.microsoft.com/office/drawing/2014/main" id="{1A5BBE67-A4A2-A494-CC48-265D91F5A395}"/>
                  </a:ext>
                </a:extLst>
              </p:cNvPr>
              <p:cNvSpPr/>
              <p:nvPr/>
            </p:nvSpPr>
            <p:spPr>
              <a:xfrm>
                <a:off x="3108464" y="35470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Triangle 94">
                <a:extLst>
                  <a:ext uri="{FF2B5EF4-FFF2-40B4-BE49-F238E27FC236}">
                    <a16:creationId xmlns:a16="http://schemas.microsoft.com/office/drawing/2014/main" id="{6D87788B-6C9F-E086-7596-1500B9952F64}"/>
                  </a:ext>
                </a:extLst>
              </p:cNvPr>
              <p:cNvSpPr/>
              <p:nvPr/>
            </p:nvSpPr>
            <p:spPr>
              <a:xfrm>
                <a:off x="3108464" y="34137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6" name="Triangle 95">
                <a:extLst>
                  <a:ext uri="{FF2B5EF4-FFF2-40B4-BE49-F238E27FC236}">
                    <a16:creationId xmlns:a16="http://schemas.microsoft.com/office/drawing/2014/main" id="{BFB80AEE-4A45-3240-D740-F50E7DC255CD}"/>
                  </a:ext>
                </a:extLst>
              </p:cNvPr>
              <p:cNvSpPr/>
              <p:nvPr/>
            </p:nvSpPr>
            <p:spPr>
              <a:xfrm>
                <a:off x="3108464" y="33248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7" name="Triangle 96">
                <a:extLst>
                  <a:ext uri="{FF2B5EF4-FFF2-40B4-BE49-F238E27FC236}">
                    <a16:creationId xmlns:a16="http://schemas.microsoft.com/office/drawing/2014/main" id="{E473FE61-BE0D-249A-FD1E-CCC3BFB23DCB}"/>
                  </a:ext>
                </a:extLst>
              </p:cNvPr>
              <p:cNvSpPr/>
              <p:nvPr/>
            </p:nvSpPr>
            <p:spPr>
              <a:xfrm>
                <a:off x="3108464" y="31883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8" name="Triangle 97">
                <a:extLst>
                  <a:ext uri="{FF2B5EF4-FFF2-40B4-BE49-F238E27FC236}">
                    <a16:creationId xmlns:a16="http://schemas.microsoft.com/office/drawing/2014/main" id="{8BAB9F88-DA8B-6296-098E-8E63B735762F}"/>
                  </a:ext>
                </a:extLst>
              </p:cNvPr>
              <p:cNvSpPr/>
              <p:nvPr/>
            </p:nvSpPr>
            <p:spPr>
              <a:xfrm>
                <a:off x="3108464" y="31089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9" name="Triangle 98">
                <a:extLst>
                  <a:ext uri="{FF2B5EF4-FFF2-40B4-BE49-F238E27FC236}">
                    <a16:creationId xmlns:a16="http://schemas.microsoft.com/office/drawing/2014/main" id="{2B52B17E-326F-EC82-99AA-6591726E57DE}"/>
                  </a:ext>
                </a:extLst>
              </p:cNvPr>
              <p:cNvSpPr/>
              <p:nvPr/>
            </p:nvSpPr>
            <p:spPr>
              <a:xfrm>
                <a:off x="3108464" y="29882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Triangle 99">
                <a:extLst>
                  <a:ext uri="{FF2B5EF4-FFF2-40B4-BE49-F238E27FC236}">
                    <a16:creationId xmlns:a16="http://schemas.microsoft.com/office/drawing/2014/main" id="{216D330D-D2F4-F2FE-E011-C98477184636}"/>
                  </a:ext>
                </a:extLst>
              </p:cNvPr>
              <p:cNvSpPr/>
              <p:nvPr/>
            </p:nvSpPr>
            <p:spPr>
              <a:xfrm>
                <a:off x="3108464" y="22167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1" name="Triangle 100">
                <a:extLst>
                  <a:ext uri="{FF2B5EF4-FFF2-40B4-BE49-F238E27FC236}">
                    <a16:creationId xmlns:a16="http://schemas.microsoft.com/office/drawing/2014/main" id="{96646386-0D74-D0F7-2F83-0B7D2A29C6F8}"/>
                  </a:ext>
                </a:extLst>
              </p:cNvPr>
              <p:cNvSpPr/>
              <p:nvPr/>
            </p:nvSpPr>
            <p:spPr>
              <a:xfrm>
                <a:off x="2771914" y="41693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 name="Triangle 101">
                <a:extLst>
                  <a:ext uri="{FF2B5EF4-FFF2-40B4-BE49-F238E27FC236}">
                    <a16:creationId xmlns:a16="http://schemas.microsoft.com/office/drawing/2014/main" id="{CB6486A6-AFDC-E58B-789D-1CCCBF9FA27D}"/>
                  </a:ext>
                </a:extLst>
              </p:cNvPr>
              <p:cNvSpPr/>
              <p:nvPr/>
            </p:nvSpPr>
            <p:spPr>
              <a:xfrm>
                <a:off x="2673489" y="41693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 name="Triangle 102">
                <a:extLst>
                  <a:ext uri="{FF2B5EF4-FFF2-40B4-BE49-F238E27FC236}">
                    <a16:creationId xmlns:a16="http://schemas.microsoft.com/office/drawing/2014/main" id="{48B4D1F2-FC92-8F8F-C566-285094EB5C03}"/>
                  </a:ext>
                </a:extLst>
              </p:cNvPr>
              <p:cNvSpPr/>
              <p:nvPr/>
            </p:nvSpPr>
            <p:spPr>
              <a:xfrm>
                <a:off x="2673489" y="40677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Triangle 103">
                <a:extLst>
                  <a:ext uri="{FF2B5EF4-FFF2-40B4-BE49-F238E27FC236}">
                    <a16:creationId xmlns:a16="http://schemas.microsoft.com/office/drawing/2014/main" id="{203DB1E6-B103-8F27-0292-45BD1E25DBE9}"/>
                  </a:ext>
                </a:extLst>
              </p:cNvPr>
              <p:cNvSpPr/>
              <p:nvPr/>
            </p:nvSpPr>
            <p:spPr>
              <a:xfrm>
                <a:off x="2673489" y="39312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Triangle 104">
                <a:extLst>
                  <a:ext uri="{FF2B5EF4-FFF2-40B4-BE49-F238E27FC236}">
                    <a16:creationId xmlns:a16="http://schemas.microsoft.com/office/drawing/2014/main" id="{0B05E829-3B7E-0358-CD48-31AD3E172C8E}"/>
                  </a:ext>
                </a:extLst>
              </p:cNvPr>
              <p:cNvSpPr/>
              <p:nvPr/>
            </p:nvSpPr>
            <p:spPr>
              <a:xfrm>
                <a:off x="2771914" y="40074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 name="Triangle 105">
                <a:extLst>
                  <a:ext uri="{FF2B5EF4-FFF2-40B4-BE49-F238E27FC236}">
                    <a16:creationId xmlns:a16="http://schemas.microsoft.com/office/drawing/2014/main" id="{BD46B20E-4F39-CDBF-362A-50449B0FA578}"/>
                  </a:ext>
                </a:extLst>
              </p:cNvPr>
              <p:cNvSpPr/>
              <p:nvPr/>
            </p:nvSpPr>
            <p:spPr>
              <a:xfrm>
                <a:off x="2771914" y="38550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Triangle 106">
                <a:extLst>
                  <a:ext uri="{FF2B5EF4-FFF2-40B4-BE49-F238E27FC236}">
                    <a16:creationId xmlns:a16="http://schemas.microsoft.com/office/drawing/2014/main" id="{B159FA54-5D08-BAB7-51A9-AAB7F182E007}"/>
                  </a:ext>
                </a:extLst>
              </p:cNvPr>
              <p:cNvSpPr/>
              <p:nvPr/>
            </p:nvSpPr>
            <p:spPr>
              <a:xfrm>
                <a:off x="2771914" y="36518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 name="Triangle 107">
                <a:extLst>
                  <a:ext uri="{FF2B5EF4-FFF2-40B4-BE49-F238E27FC236}">
                    <a16:creationId xmlns:a16="http://schemas.microsoft.com/office/drawing/2014/main" id="{962C8E85-B7A8-6583-3F63-DF02F94528CC}"/>
                  </a:ext>
                </a:extLst>
              </p:cNvPr>
              <p:cNvSpPr/>
              <p:nvPr/>
            </p:nvSpPr>
            <p:spPr>
              <a:xfrm>
                <a:off x="2771914" y="35820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9" name="Triangle 108">
                <a:extLst>
                  <a:ext uri="{FF2B5EF4-FFF2-40B4-BE49-F238E27FC236}">
                    <a16:creationId xmlns:a16="http://schemas.microsoft.com/office/drawing/2014/main" id="{FBA01224-96A1-6ADF-3969-C787B75D8633}"/>
                  </a:ext>
                </a:extLst>
              </p:cNvPr>
              <p:cNvSpPr/>
              <p:nvPr/>
            </p:nvSpPr>
            <p:spPr>
              <a:xfrm>
                <a:off x="2771914" y="34994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0" name="Triangle 109">
                <a:extLst>
                  <a:ext uri="{FF2B5EF4-FFF2-40B4-BE49-F238E27FC236}">
                    <a16:creationId xmlns:a16="http://schemas.microsoft.com/office/drawing/2014/main" id="{6CF27C50-F63F-20A0-D603-A23D73B0C145}"/>
                  </a:ext>
                </a:extLst>
              </p:cNvPr>
              <p:cNvSpPr/>
              <p:nvPr/>
            </p:nvSpPr>
            <p:spPr>
              <a:xfrm>
                <a:off x="2771914" y="33883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1" name="Triangle 110">
                <a:extLst>
                  <a:ext uri="{FF2B5EF4-FFF2-40B4-BE49-F238E27FC236}">
                    <a16:creationId xmlns:a16="http://schemas.microsoft.com/office/drawing/2014/main" id="{851B8A5A-B5E9-BDD6-2531-88CD795DF867}"/>
                  </a:ext>
                </a:extLst>
              </p:cNvPr>
              <p:cNvSpPr/>
              <p:nvPr/>
            </p:nvSpPr>
            <p:spPr>
              <a:xfrm>
                <a:off x="2771914" y="33184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2" name="Triangle 111">
                <a:extLst>
                  <a:ext uri="{FF2B5EF4-FFF2-40B4-BE49-F238E27FC236}">
                    <a16:creationId xmlns:a16="http://schemas.microsoft.com/office/drawing/2014/main" id="{057B12C2-FFD8-5163-C327-21DCEFEB3D4C}"/>
                  </a:ext>
                </a:extLst>
              </p:cNvPr>
              <p:cNvSpPr/>
              <p:nvPr/>
            </p:nvSpPr>
            <p:spPr>
              <a:xfrm>
                <a:off x="2771914" y="31502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3" name="Triangle 112">
                <a:extLst>
                  <a:ext uri="{FF2B5EF4-FFF2-40B4-BE49-F238E27FC236}">
                    <a16:creationId xmlns:a16="http://schemas.microsoft.com/office/drawing/2014/main" id="{6DE81A83-52BA-1EF9-7365-81F95A20FCDF}"/>
                  </a:ext>
                </a:extLst>
              </p:cNvPr>
              <p:cNvSpPr/>
              <p:nvPr/>
            </p:nvSpPr>
            <p:spPr>
              <a:xfrm>
                <a:off x="3318014" y="41662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4" name="Triangle 113">
                <a:extLst>
                  <a:ext uri="{FF2B5EF4-FFF2-40B4-BE49-F238E27FC236}">
                    <a16:creationId xmlns:a16="http://schemas.microsoft.com/office/drawing/2014/main" id="{ED726363-8675-5B4E-AA8D-EA1D1586DE97}"/>
                  </a:ext>
                </a:extLst>
              </p:cNvPr>
              <p:cNvSpPr/>
              <p:nvPr/>
            </p:nvSpPr>
            <p:spPr>
              <a:xfrm>
                <a:off x="3318014" y="40677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5" name="Triangle 114">
                <a:extLst>
                  <a:ext uri="{FF2B5EF4-FFF2-40B4-BE49-F238E27FC236}">
                    <a16:creationId xmlns:a16="http://schemas.microsoft.com/office/drawing/2014/main" id="{B48CCA72-7F51-55B5-2D4D-031BF8B352D4}"/>
                  </a:ext>
                </a:extLst>
              </p:cNvPr>
              <p:cNvSpPr/>
              <p:nvPr/>
            </p:nvSpPr>
            <p:spPr>
              <a:xfrm>
                <a:off x="3318014" y="39693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6" name="Triangle 115">
                <a:extLst>
                  <a:ext uri="{FF2B5EF4-FFF2-40B4-BE49-F238E27FC236}">
                    <a16:creationId xmlns:a16="http://schemas.microsoft.com/office/drawing/2014/main" id="{B58D4071-C25C-6E95-FF58-DD73DD98ACB4}"/>
                  </a:ext>
                </a:extLst>
              </p:cNvPr>
              <p:cNvSpPr/>
              <p:nvPr/>
            </p:nvSpPr>
            <p:spPr>
              <a:xfrm>
                <a:off x="3219589" y="41122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7" name="Triangle 116">
                <a:extLst>
                  <a:ext uri="{FF2B5EF4-FFF2-40B4-BE49-F238E27FC236}">
                    <a16:creationId xmlns:a16="http://schemas.microsoft.com/office/drawing/2014/main" id="{79A70FCB-7A93-BB08-2192-B2AF9DC0239D}"/>
                  </a:ext>
                </a:extLst>
              </p:cNvPr>
              <p:cNvSpPr/>
              <p:nvPr/>
            </p:nvSpPr>
            <p:spPr>
              <a:xfrm>
                <a:off x="3219589" y="398841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8" name="Triangle 117">
                <a:extLst>
                  <a:ext uri="{FF2B5EF4-FFF2-40B4-BE49-F238E27FC236}">
                    <a16:creationId xmlns:a16="http://schemas.microsoft.com/office/drawing/2014/main" id="{8886A7F3-8332-9E5F-4259-A4D60D9BDA7B}"/>
                  </a:ext>
                </a:extLst>
              </p:cNvPr>
              <p:cNvSpPr/>
              <p:nvPr/>
            </p:nvSpPr>
            <p:spPr>
              <a:xfrm>
                <a:off x="3219589" y="38836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9" name="Triangle 118">
                <a:extLst>
                  <a:ext uri="{FF2B5EF4-FFF2-40B4-BE49-F238E27FC236}">
                    <a16:creationId xmlns:a16="http://schemas.microsoft.com/office/drawing/2014/main" id="{EB385CF0-4CA4-7BF1-D5B3-1755C3B1A63A}"/>
                  </a:ext>
                </a:extLst>
              </p:cNvPr>
              <p:cNvSpPr/>
              <p:nvPr/>
            </p:nvSpPr>
            <p:spPr>
              <a:xfrm>
                <a:off x="3219589" y="367409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1" name="Triangle 120">
                <a:extLst>
                  <a:ext uri="{FF2B5EF4-FFF2-40B4-BE49-F238E27FC236}">
                    <a16:creationId xmlns:a16="http://schemas.microsoft.com/office/drawing/2014/main" id="{22B26D67-BAB1-0E04-7016-CDF653364CEE}"/>
                  </a:ext>
                </a:extLst>
              </p:cNvPr>
              <p:cNvSpPr/>
              <p:nvPr/>
            </p:nvSpPr>
            <p:spPr>
              <a:xfrm>
                <a:off x="3219589" y="36010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2" name="Triangle 121">
                <a:extLst>
                  <a:ext uri="{FF2B5EF4-FFF2-40B4-BE49-F238E27FC236}">
                    <a16:creationId xmlns:a16="http://schemas.microsoft.com/office/drawing/2014/main" id="{37AEB598-0C95-901A-014F-CFAFB496B485}"/>
                  </a:ext>
                </a:extLst>
              </p:cNvPr>
              <p:cNvSpPr/>
              <p:nvPr/>
            </p:nvSpPr>
            <p:spPr>
              <a:xfrm>
                <a:off x="3219589" y="35280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3" name="Triangle 122">
                <a:extLst>
                  <a:ext uri="{FF2B5EF4-FFF2-40B4-BE49-F238E27FC236}">
                    <a16:creationId xmlns:a16="http://schemas.microsoft.com/office/drawing/2014/main" id="{2DEFA1D2-2948-21BF-9883-18C4978412E5}"/>
                  </a:ext>
                </a:extLst>
              </p:cNvPr>
              <p:cNvSpPr/>
              <p:nvPr/>
            </p:nvSpPr>
            <p:spPr>
              <a:xfrm>
                <a:off x="3219589" y="33851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4" name="Triangle 123">
                <a:extLst>
                  <a:ext uri="{FF2B5EF4-FFF2-40B4-BE49-F238E27FC236}">
                    <a16:creationId xmlns:a16="http://schemas.microsoft.com/office/drawing/2014/main" id="{BAE1FF6B-B7F0-09AC-D892-CB7AE2F3C461}"/>
                  </a:ext>
                </a:extLst>
              </p:cNvPr>
              <p:cNvSpPr/>
              <p:nvPr/>
            </p:nvSpPr>
            <p:spPr>
              <a:xfrm>
                <a:off x="3219589" y="32740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5" name="Triangle 124">
                <a:extLst>
                  <a:ext uri="{FF2B5EF4-FFF2-40B4-BE49-F238E27FC236}">
                    <a16:creationId xmlns:a16="http://schemas.microsoft.com/office/drawing/2014/main" id="{E54E7131-DF3A-4CF0-58DF-A453B9DB3F76}"/>
                  </a:ext>
                </a:extLst>
              </p:cNvPr>
              <p:cNvSpPr/>
              <p:nvPr/>
            </p:nvSpPr>
            <p:spPr>
              <a:xfrm>
                <a:off x="3219589" y="315656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6" name="Triangle 125">
                <a:extLst>
                  <a:ext uri="{FF2B5EF4-FFF2-40B4-BE49-F238E27FC236}">
                    <a16:creationId xmlns:a16="http://schemas.microsoft.com/office/drawing/2014/main" id="{0BFDE741-D3C2-5C33-A065-72E98D4C7085}"/>
                  </a:ext>
                </a:extLst>
              </p:cNvPr>
              <p:cNvSpPr/>
              <p:nvPr/>
            </p:nvSpPr>
            <p:spPr>
              <a:xfrm>
                <a:off x="3219589" y="308354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7" name="Multiplication 126">
                <a:extLst>
                  <a:ext uri="{FF2B5EF4-FFF2-40B4-BE49-F238E27FC236}">
                    <a16:creationId xmlns:a16="http://schemas.microsoft.com/office/drawing/2014/main" id="{12DAED20-D8DB-0925-AD9F-7208670D4436}"/>
                  </a:ext>
                </a:extLst>
              </p:cNvPr>
              <p:cNvSpPr/>
              <p:nvPr/>
            </p:nvSpPr>
            <p:spPr>
              <a:xfrm>
                <a:off x="2748517" y="3048774"/>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sp>
        <p:nvSpPr>
          <p:cNvPr id="26" name="ZoneTexte 25">
            <a:extLst>
              <a:ext uri="{FF2B5EF4-FFF2-40B4-BE49-F238E27FC236}">
                <a16:creationId xmlns:a16="http://schemas.microsoft.com/office/drawing/2014/main" id="{1F557F6E-4897-8512-E02B-2F798B4AE807}"/>
              </a:ext>
            </a:extLst>
          </p:cNvPr>
          <p:cNvSpPr txBox="1"/>
          <p:nvPr/>
        </p:nvSpPr>
        <p:spPr>
          <a:xfrm>
            <a:off x="2136276" y="1269086"/>
            <a:ext cx="2241319" cy="307777"/>
          </a:xfrm>
          <a:prstGeom prst="rect">
            <a:avLst/>
          </a:prstGeom>
          <a:solidFill>
            <a:schemeClr val="bg1"/>
          </a:solidFill>
        </p:spPr>
        <p:txBody>
          <a:bodyPr wrap="none" rtlCol="0">
            <a:spAutoFit/>
          </a:bodyPr>
          <a:lstStyle/>
          <a:p>
            <a:r>
              <a:rPr lang="en-US" sz="1400" b="1" kern="100" dirty="0">
                <a:effectLst/>
                <a:latin typeface="Arial" panose="020B0604020202020204" pitchFamily="34" charset="0"/>
                <a:ea typeface="Aptos" panose="020B0004020202020204" pitchFamily="34" charset="0"/>
                <a:cs typeface="Arial" panose="020B0604020202020204" pitchFamily="34" charset="0"/>
              </a:rPr>
              <a:t>Initial voriconazole level</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213" name="Rectangle 212">
            <a:extLst>
              <a:ext uri="{FF2B5EF4-FFF2-40B4-BE49-F238E27FC236}">
                <a16:creationId xmlns:a16="http://schemas.microsoft.com/office/drawing/2014/main" id="{A8169A0A-BA6D-2BCF-9FEF-ECE94B112E83}"/>
              </a:ext>
            </a:extLst>
          </p:cNvPr>
          <p:cNvSpPr/>
          <p:nvPr/>
        </p:nvSpPr>
        <p:spPr>
          <a:xfrm>
            <a:off x="6896333" y="1441364"/>
            <a:ext cx="4296038" cy="4077458"/>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2" name="ZoneTexte 381">
            <a:extLst>
              <a:ext uri="{FF2B5EF4-FFF2-40B4-BE49-F238E27FC236}">
                <a16:creationId xmlns:a16="http://schemas.microsoft.com/office/drawing/2014/main" id="{27428FAB-F59B-DA9A-3720-8D829EAE7AD2}"/>
              </a:ext>
            </a:extLst>
          </p:cNvPr>
          <p:cNvSpPr txBox="1"/>
          <p:nvPr/>
        </p:nvSpPr>
        <p:spPr>
          <a:xfrm>
            <a:off x="7055517" y="1269086"/>
            <a:ext cx="2489784" cy="307777"/>
          </a:xfrm>
          <a:prstGeom prst="rect">
            <a:avLst/>
          </a:prstGeom>
          <a:solidFill>
            <a:schemeClr val="bg1"/>
          </a:solidFill>
        </p:spPr>
        <p:txBody>
          <a:bodyPr wrap="none" rtlCol="0">
            <a:spAutoFit/>
          </a:bodyPr>
          <a:lstStyle/>
          <a:p>
            <a:r>
              <a:rPr lang="en-US" sz="1400" b="1" kern="100" dirty="0">
                <a:effectLst/>
                <a:latin typeface="Arial" panose="020B0604020202020204" pitchFamily="34" charset="0"/>
                <a:ea typeface="Aptos" panose="020B0004020202020204" pitchFamily="34" charset="0"/>
                <a:cs typeface="Arial" panose="020B0604020202020204" pitchFamily="34" charset="0"/>
              </a:rPr>
              <a:t>Median voriconazole levels</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p:txBody>
      </p:sp>
      <p:grpSp>
        <p:nvGrpSpPr>
          <p:cNvPr id="561" name="Groupe 560">
            <a:extLst>
              <a:ext uri="{FF2B5EF4-FFF2-40B4-BE49-F238E27FC236}">
                <a16:creationId xmlns:a16="http://schemas.microsoft.com/office/drawing/2014/main" id="{DBB2F69F-ACDD-BE63-A0F2-4825177BA511}"/>
              </a:ext>
            </a:extLst>
          </p:cNvPr>
          <p:cNvGrpSpPr/>
          <p:nvPr/>
        </p:nvGrpSpPr>
        <p:grpSpPr>
          <a:xfrm>
            <a:off x="6971864" y="1575890"/>
            <a:ext cx="4064186" cy="3670554"/>
            <a:chOff x="6971864" y="1575890"/>
            <a:chExt cx="4064186" cy="3670554"/>
          </a:xfrm>
        </p:grpSpPr>
        <p:sp>
          <p:nvSpPr>
            <p:cNvPr id="217" name="Text Box 4">
              <a:extLst>
                <a:ext uri="{FF2B5EF4-FFF2-40B4-BE49-F238E27FC236}">
                  <a16:creationId xmlns:a16="http://schemas.microsoft.com/office/drawing/2014/main" id="{E7FE8686-2054-B302-05DD-177E53081B51}"/>
                </a:ext>
              </a:extLst>
            </p:cNvPr>
            <p:cNvSpPr txBox="1">
              <a:spLocks noChangeArrowheads="1"/>
            </p:cNvSpPr>
            <p:nvPr/>
          </p:nvSpPr>
          <p:spPr bwMode="auto">
            <a:xfrm rot="16200000">
              <a:off x="5604813" y="2962094"/>
              <a:ext cx="3149600" cy="41549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Median </a:t>
              </a:r>
              <a:r>
                <a:rPr lang="da-DK" sz="1050" dirty="0" err="1">
                  <a:solidFill>
                    <a:srgbClr val="FFFFFF">
                      <a:lumMod val="50000"/>
                    </a:srgbClr>
                  </a:solidFill>
                  <a:latin typeface="Arial"/>
                  <a:ea typeface="+mn-ea"/>
                  <a:cs typeface="Arial"/>
                </a:rPr>
                <a:t>trough</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concentration</a:t>
              </a:r>
              <a:r>
                <a:rPr lang="da-DK" sz="1050" dirty="0">
                  <a:solidFill>
                    <a:srgbClr val="FFFFFF">
                      <a:lumMod val="50000"/>
                    </a:srgbClr>
                  </a:solidFill>
                  <a:latin typeface="Arial"/>
                  <a:ea typeface="+mn-ea"/>
                  <a:cs typeface="Arial"/>
                </a:rPr>
                <a:t> per patient </a:t>
              </a:r>
              <a:r>
                <a:rPr lang="da-DK" sz="1050" dirty="0" err="1">
                  <a:solidFill>
                    <a:srgbClr val="FFFFFF">
                      <a:lumMod val="50000"/>
                    </a:srgbClr>
                  </a:solidFill>
                  <a:latin typeface="Arial"/>
                  <a:ea typeface="+mn-ea"/>
                  <a:cs typeface="Arial"/>
                </a:rPr>
                <a:t>during</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treatment</a:t>
              </a:r>
              <a:r>
                <a:rPr lang="da-DK" sz="1050" dirty="0">
                  <a:solidFill>
                    <a:srgbClr val="FFFFFF">
                      <a:lumMod val="50000"/>
                    </a:srgbClr>
                  </a:solidFill>
                  <a:latin typeface="Arial"/>
                  <a:ea typeface="+mn-ea"/>
                  <a:cs typeface="Arial"/>
                </a:rPr>
                <a:t> (mg/L)</a:t>
              </a:r>
            </a:p>
          </p:txBody>
        </p:sp>
        <p:sp>
          <p:nvSpPr>
            <p:cNvPr id="218" name="Text Box 4">
              <a:extLst>
                <a:ext uri="{FF2B5EF4-FFF2-40B4-BE49-F238E27FC236}">
                  <a16:creationId xmlns:a16="http://schemas.microsoft.com/office/drawing/2014/main" id="{02BDD8D7-0C2A-BC15-702A-247BC6DF2CA1}"/>
                </a:ext>
              </a:extLst>
            </p:cNvPr>
            <p:cNvSpPr txBox="1">
              <a:spLocks noChangeArrowheads="1"/>
            </p:cNvSpPr>
            <p:nvPr/>
          </p:nvSpPr>
          <p:spPr bwMode="auto">
            <a:xfrm>
              <a:off x="7783134" y="4801052"/>
              <a:ext cx="1161230"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non-TDM </a:t>
              </a:r>
              <a:r>
                <a:rPr lang="da-DK" sz="1050" dirty="0" err="1">
                  <a:solidFill>
                    <a:srgbClr val="FFFFFF">
                      <a:lumMod val="50000"/>
                    </a:srgbClr>
                  </a:solidFill>
                  <a:latin typeface="Arial"/>
                  <a:ea typeface="+mn-ea"/>
                  <a:cs typeface="Arial"/>
                </a:rPr>
                <a:t>group</a:t>
              </a:r>
              <a:endParaRPr lang="da-DK" sz="1050" dirty="0">
                <a:solidFill>
                  <a:srgbClr val="FFFFFF">
                    <a:lumMod val="50000"/>
                  </a:srgbClr>
                </a:solidFill>
                <a:latin typeface="Arial"/>
                <a:ea typeface="+mn-ea"/>
                <a:cs typeface="Arial"/>
              </a:endParaRPr>
            </a:p>
          </p:txBody>
        </p:sp>
        <p:sp>
          <p:nvSpPr>
            <p:cNvPr id="219" name="Text Box 4">
              <a:extLst>
                <a:ext uri="{FF2B5EF4-FFF2-40B4-BE49-F238E27FC236}">
                  <a16:creationId xmlns:a16="http://schemas.microsoft.com/office/drawing/2014/main" id="{BC19B8D4-D5E8-637F-79F0-A411F0699630}"/>
                </a:ext>
              </a:extLst>
            </p:cNvPr>
            <p:cNvSpPr txBox="1">
              <a:spLocks noChangeArrowheads="1"/>
            </p:cNvSpPr>
            <p:nvPr/>
          </p:nvSpPr>
          <p:spPr bwMode="auto">
            <a:xfrm>
              <a:off x="9483695" y="4801052"/>
              <a:ext cx="1161230"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TDM </a:t>
              </a:r>
              <a:r>
                <a:rPr lang="da-DK" sz="1050" dirty="0" err="1">
                  <a:solidFill>
                    <a:srgbClr val="FFFFFF">
                      <a:lumMod val="50000"/>
                    </a:srgbClr>
                  </a:solidFill>
                  <a:latin typeface="Arial"/>
                  <a:ea typeface="+mn-ea"/>
                  <a:cs typeface="Arial"/>
                </a:rPr>
                <a:t>group</a:t>
              </a:r>
              <a:endParaRPr lang="da-DK" sz="1050" dirty="0">
                <a:solidFill>
                  <a:srgbClr val="FFFFFF">
                    <a:lumMod val="50000"/>
                  </a:srgbClr>
                </a:solidFill>
                <a:latin typeface="Arial"/>
                <a:ea typeface="+mn-ea"/>
                <a:cs typeface="Arial"/>
              </a:endParaRPr>
            </a:p>
          </p:txBody>
        </p:sp>
        <p:grpSp>
          <p:nvGrpSpPr>
            <p:cNvPr id="470" name="Groupe 469">
              <a:extLst>
                <a:ext uri="{FF2B5EF4-FFF2-40B4-BE49-F238E27FC236}">
                  <a16:creationId xmlns:a16="http://schemas.microsoft.com/office/drawing/2014/main" id="{5E3213BF-FE52-8A3A-0A04-FDBF6F645646}"/>
                </a:ext>
              </a:extLst>
            </p:cNvPr>
            <p:cNvGrpSpPr/>
            <p:nvPr/>
          </p:nvGrpSpPr>
          <p:grpSpPr>
            <a:xfrm>
              <a:off x="7951505" y="2374744"/>
              <a:ext cx="1102118" cy="2390356"/>
              <a:chOff x="7951505" y="2374744"/>
              <a:chExt cx="1102118" cy="2390356"/>
            </a:xfrm>
          </p:grpSpPr>
          <p:cxnSp>
            <p:nvCxnSpPr>
              <p:cNvPr id="223" name="Connecteur droit 222">
                <a:extLst>
                  <a:ext uri="{FF2B5EF4-FFF2-40B4-BE49-F238E27FC236}">
                    <a16:creationId xmlns:a16="http://schemas.microsoft.com/office/drawing/2014/main" id="{185ECCAA-FC82-CDE3-D89C-BA52670BC03C}"/>
                  </a:ext>
                </a:extLst>
              </p:cNvPr>
              <p:cNvCxnSpPr>
                <a:cxnSpLocks/>
              </p:cNvCxnSpPr>
              <p:nvPr/>
            </p:nvCxnSpPr>
            <p:spPr>
              <a:xfrm>
                <a:off x="7951505" y="3985329"/>
                <a:ext cx="110211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Triangle 224">
                <a:extLst>
                  <a:ext uri="{FF2B5EF4-FFF2-40B4-BE49-F238E27FC236}">
                    <a16:creationId xmlns:a16="http://schemas.microsoft.com/office/drawing/2014/main" id="{96937458-A74C-4DA2-0A49-ECC35FFEA11D}"/>
                  </a:ext>
                </a:extLst>
              </p:cNvPr>
              <p:cNvSpPr/>
              <p:nvPr/>
            </p:nvSpPr>
            <p:spPr>
              <a:xfrm>
                <a:off x="8527397" y="471045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6" name="Triangle 385">
                <a:extLst>
                  <a:ext uri="{FF2B5EF4-FFF2-40B4-BE49-F238E27FC236}">
                    <a16:creationId xmlns:a16="http://schemas.microsoft.com/office/drawing/2014/main" id="{51E20B16-70A3-6720-72FC-C4BF74AB74F5}"/>
                  </a:ext>
                </a:extLst>
              </p:cNvPr>
              <p:cNvSpPr/>
              <p:nvPr/>
            </p:nvSpPr>
            <p:spPr>
              <a:xfrm>
                <a:off x="8400018" y="471045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7" name="Triangle 386">
                <a:extLst>
                  <a:ext uri="{FF2B5EF4-FFF2-40B4-BE49-F238E27FC236}">
                    <a16:creationId xmlns:a16="http://schemas.microsoft.com/office/drawing/2014/main" id="{4AA4A0E8-2724-37D6-97BF-33E3D9ABD541}"/>
                  </a:ext>
                </a:extLst>
              </p:cNvPr>
              <p:cNvSpPr/>
              <p:nvPr/>
            </p:nvSpPr>
            <p:spPr>
              <a:xfrm>
                <a:off x="8591087" y="46467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8" name="Triangle 387">
                <a:extLst>
                  <a:ext uri="{FF2B5EF4-FFF2-40B4-BE49-F238E27FC236}">
                    <a16:creationId xmlns:a16="http://schemas.microsoft.com/office/drawing/2014/main" id="{E7C02FDF-F534-BA6C-C425-28E6E7824E34}"/>
                  </a:ext>
                </a:extLst>
              </p:cNvPr>
              <p:cNvSpPr/>
              <p:nvPr/>
            </p:nvSpPr>
            <p:spPr>
              <a:xfrm>
                <a:off x="8349977" y="46467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9" name="Triangle 388">
                <a:extLst>
                  <a:ext uri="{FF2B5EF4-FFF2-40B4-BE49-F238E27FC236}">
                    <a16:creationId xmlns:a16="http://schemas.microsoft.com/office/drawing/2014/main" id="{8D775E92-D94A-43E6-693C-59F6388982DC}"/>
                  </a:ext>
                </a:extLst>
              </p:cNvPr>
              <p:cNvSpPr/>
              <p:nvPr/>
            </p:nvSpPr>
            <p:spPr>
              <a:xfrm>
                <a:off x="8591087" y="4537582"/>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0" name="Triangle 389">
                <a:extLst>
                  <a:ext uri="{FF2B5EF4-FFF2-40B4-BE49-F238E27FC236}">
                    <a16:creationId xmlns:a16="http://schemas.microsoft.com/office/drawing/2014/main" id="{2D19A26A-BDEB-DAFB-707A-B57F33CDA4ED}"/>
                  </a:ext>
                </a:extLst>
              </p:cNvPr>
              <p:cNvSpPr/>
              <p:nvPr/>
            </p:nvSpPr>
            <p:spPr>
              <a:xfrm>
                <a:off x="8591087" y="446934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1" name="Triangle 390">
                <a:extLst>
                  <a:ext uri="{FF2B5EF4-FFF2-40B4-BE49-F238E27FC236}">
                    <a16:creationId xmlns:a16="http://schemas.microsoft.com/office/drawing/2014/main" id="{8E383330-341F-F879-DDF6-8595A239759A}"/>
                  </a:ext>
                </a:extLst>
              </p:cNvPr>
              <p:cNvSpPr/>
              <p:nvPr/>
            </p:nvSpPr>
            <p:spPr>
              <a:xfrm>
                <a:off x="8591087" y="435106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2" name="Triangle 391">
                <a:extLst>
                  <a:ext uri="{FF2B5EF4-FFF2-40B4-BE49-F238E27FC236}">
                    <a16:creationId xmlns:a16="http://schemas.microsoft.com/office/drawing/2014/main" id="{553C362F-5B95-EE26-80AE-5E155DF061B6}"/>
                  </a:ext>
                </a:extLst>
              </p:cNvPr>
              <p:cNvSpPr/>
              <p:nvPr/>
            </p:nvSpPr>
            <p:spPr>
              <a:xfrm>
                <a:off x="8591087" y="427372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3" name="Triangle 392">
                <a:extLst>
                  <a:ext uri="{FF2B5EF4-FFF2-40B4-BE49-F238E27FC236}">
                    <a16:creationId xmlns:a16="http://schemas.microsoft.com/office/drawing/2014/main" id="{971C8F24-BCC8-444D-6558-82EB63E4D4F8}"/>
                  </a:ext>
                </a:extLst>
              </p:cNvPr>
              <p:cNvSpPr/>
              <p:nvPr/>
            </p:nvSpPr>
            <p:spPr>
              <a:xfrm>
                <a:off x="8591087" y="416909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4" name="Triangle 393">
                <a:extLst>
                  <a:ext uri="{FF2B5EF4-FFF2-40B4-BE49-F238E27FC236}">
                    <a16:creationId xmlns:a16="http://schemas.microsoft.com/office/drawing/2014/main" id="{D58489E3-5D81-0116-7290-F69D698C3F70}"/>
                  </a:ext>
                </a:extLst>
              </p:cNvPr>
              <p:cNvSpPr/>
              <p:nvPr/>
            </p:nvSpPr>
            <p:spPr>
              <a:xfrm>
                <a:off x="8591087" y="4055362"/>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5" name="Triangle 394">
                <a:extLst>
                  <a:ext uri="{FF2B5EF4-FFF2-40B4-BE49-F238E27FC236}">
                    <a16:creationId xmlns:a16="http://schemas.microsoft.com/office/drawing/2014/main" id="{F56F8187-B896-9CE6-B87B-A760B61377FC}"/>
                  </a:ext>
                </a:extLst>
              </p:cNvPr>
              <p:cNvSpPr/>
              <p:nvPr/>
            </p:nvSpPr>
            <p:spPr>
              <a:xfrm>
                <a:off x="8591087" y="398257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6" name="Triangle 395">
                <a:extLst>
                  <a:ext uri="{FF2B5EF4-FFF2-40B4-BE49-F238E27FC236}">
                    <a16:creationId xmlns:a16="http://schemas.microsoft.com/office/drawing/2014/main" id="{A6F7A30B-EFF0-1965-18E8-CFF58CB1F44F}"/>
                  </a:ext>
                </a:extLst>
              </p:cNvPr>
              <p:cNvSpPr/>
              <p:nvPr/>
            </p:nvSpPr>
            <p:spPr>
              <a:xfrm>
                <a:off x="8591087" y="3909785"/>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7" name="Triangle 396">
                <a:extLst>
                  <a:ext uri="{FF2B5EF4-FFF2-40B4-BE49-F238E27FC236}">
                    <a16:creationId xmlns:a16="http://schemas.microsoft.com/office/drawing/2014/main" id="{A6518CFA-E825-38A0-FE49-17C30EA96D11}"/>
                  </a:ext>
                </a:extLst>
              </p:cNvPr>
              <p:cNvSpPr/>
              <p:nvPr/>
            </p:nvSpPr>
            <p:spPr>
              <a:xfrm>
                <a:off x="8591087" y="3823350"/>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8" name="Triangle 397">
                <a:extLst>
                  <a:ext uri="{FF2B5EF4-FFF2-40B4-BE49-F238E27FC236}">
                    <a16:creationId xmlns:a16="http://schemas.microsoft.com/office/drawing/2014/main" id="{714A030A-BB1F-36FF-2C0D-3A7FB327306A}"/>
                  </a:ext>
                </a:extLst>
              </p:cNvPr>
              <p:cNvSpPr/>
              <p:nvPr/>
            </p:nvSpPr>
            <p:spPr>
              <a:xfrm>
                <a:off x="8591087" y="369597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9" name="Triangle 398">
                <a:extLst>
                  <a:ext uri="{FF2B5EF4-FFF2-40B4-BE49-F238E27FC236}">
                    <a16:creationId xmlns:a16="http://schemas.microsoft.com/office/drawing/2014/main" id="{D8A97B43-6386-84AA-6A07-21D2886E0D38}"/>
                  </a:ext>
                </a:extLst>
              </p:cNvPr>
              <p:cNvSpPr/>
              <p:nvPr/>
            </p:nvSpPr>
            <p:spPr>
              <a:xfrm>
                <a:off x="8591087" y="3600436"/>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0" name="Triangle 399">
                <a:extLst>
                  <a:ext uri="{FF2B5EF4-FFF2-40B4-BE49-F238E27FC236}">
                    <a16:creationId xmlns:a16="http://schemas.microsoft.com/office/drawing/2014/main" id="{767494E8-F10E-5271-DFC2-0918B06E9FAB}"/>
                  </a:ext>
                </a:extLst>
              </p:cNvPr>
              <p:cNvSpPr/>
              <p:nvPr/>
            </p:nvSpPr>
            <p:spPr>
              <a:xfrm>
                <a:off x="8591087" y="352309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1" name="Triangle 400">
                <a:extLst>
                  <a:ext uri="{FF2B5EF4-FFF2-40B4-BE49-F238E27FC236}">
                    <a16:creationId xmlns:a16="http://schemas.microsoft.com/office/drawing/2014/main" id="{A0068B19-13DD-D449-B64F-FE8EE3B2E245}"/>
                  </a:ext>
                </a:extLst>
              </p:cNvPr>
              <p:cNvSpPr/>
              <p:nvPr/>
            </p:nvSpPr>
            <p:spPr>
              <a:xfrm>
                <a:off x="8591087" y="3363875"/>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2" name="Triangle 401">
                <a:extLst>
                  <a:ext uri="{FF2B5EF4-FFF2-40B4-BE49-F238E27FC236}">
                    <a16:creationId xmlns:a16="http://schemas.microsoft.com/office/drawing/2014/main" id="{C61718D2-A8BE-889D-8538-BF94820101B4}"/>
                  </a:ext>
                </a:extLst>
              </p:cNvPr>
              <p:cNvSpPr/>
              <p:nvPr/>
            </p:nvSpPr>
            <p:spPr>
              <a:xfrm>
                <a:off x="8591087" y="3291087"/>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3" name="Triangle 402">
                <a:extLst>
                  <a:ext uri="{FF2B5EF4-FFF2-40B4-BE49-F238E27FC236}">
                    <a16:creationId xmlns:a16="http://schemas.microsoft.com/office/drawing/2014/main" id="{295D08D6-5CF6-AFEA-8693-989A551A731C}"/>
                  </a:ext>
                </a:extLst>
              </p:cNvPr>
              <p:cNvSpPr/>
              <p:nvPr/>
            </p:nvSpPr>
            <p:spPr>
              <a:xfrm>
                <a:off x="8591087" y="301358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4" name="Triangle 403">
                <a:extLst>
                  <a:ext uri="{FF2B5EF4-FFF2-40B4-BE49-F238E27FC236}">
                    <a16:creationId xmlns:a16="http://schemas.microsoft.com/office/drawing/2014/main" id="{AFA307B2-C660-9766-891C-B037EF521815}"/>
                  </a:ext>
                </a:extLst>
              </p:cNvPr>
              <p:cNvSpPr/>
              <p:nvPr/>
            </p:nvSpPr>
            <p:spPr>
              <a:xfrm>
                <a:off x="8591087" y="248586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5" name="Triangle 404">
                <a:extLst>
                  <a:ext uri="{FF2B5EF4-FFF2-40B4-BE49-F238E27FC236}">
                    <a16:creationId xmlns:a16="http://schemas.microsoft.com/office/drawing/2014/main" id="{E27F7137-FC89-545D-E17D-EE60943C99D0}"/>
                  </a:ext>
                </a:extLst>
              </p:cNvPr>
              <p:cNvSpPr/>
              <p:nvPr/>
            </p:nvSpPr>
            <p:spPr>
              <a:xfrm>
                <a:off x="8349977" y="4414752"/>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6" name="Triangle 405">
                <a:extLst>
                  <a:ext uri="{FF2B5EF4-FFF2-40B4-BE49-F238E27FC236}">
                    <a16:creationId xmlns:a16="http://schemas.microsoft.com/office/drawing/2014/main" id="{1086ABA0-C4D9-E48E-F966-D39E2E787769}"/>
                  </a:ext>
                </a:extLst>
              </p:cNvPr>
              <p:cNvSpPr/>
              <p:nvPr/>
            </p:nvSpPr>
            <p:spPr>
              <a:xfrm>
                <a:off x="8349977" y="4319217"/>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7" name="Triangle 406">
                <a:extLst>
                  <a:ext uri="{FF2B5EF4-FFF2-40B4-BE49-F238E27FC236}">
                    <a16:creationId xmlns:a16="http://schemas.microsoft.com/office/drawing/2014/main" id="{BB3B9571-7CB0-82DC-04F9-F38D6ED5F87D}"/>
                  </a:ext>
                </a:extLst>
              </p:cNvPr>
              <p:cNvSpPr/>
              <p:nvPr/>
            </p:nvSpPr>
            <p:spPr>
              <a:xfrm>
                <a:off x="8349977" y="421458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8" name="Triangle 407">
                <a:extLst>
                  <a:ext uri="{FF2B5EF4-FFF2-40B4-BE49-F238E27FC236}">
                    <a16:creationId xmlns:a16="http://schemas.microsoft.com/office/drawing/2014/main" id="{921EB8D2-185C-DD2C-0582-24BF21F9F427}"/>
                  </a:ext>
                </a:extLst>
              </p:cNvPr>
              <p:cNvSpPr/>
              <p:nvPr/>
            </p:nvSpPr>
            <p:spPr>
              <a:xfrm>
                <a:off x="8349977" y="412814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9" name="Triangle 408">
                <a:extLst>
                  <a:ext uri="{FF2B5EF4-FFF2-40B4-BE49-F238E27FC236}">
                    <a16:creationId xmlns:a16="http://schemas.microsoft.com/office/drawing/2014/main" id="{5CB821B9-1343-BFE8-0CAF-CE6A5F84E63B}"/>
                  </a:ext>
                </a:extLst>
              </p:cNvPr>
              <p:cNvSpPr/>
              <p:nvPr/>
            </p:nvSpPr>
            <p:spPr>
              <a:xfrm>
                <a:off x="8349977" y="3959827"/>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0" name="Triangle 409">
                <a:extLst>
                  <a:ext uri="{FF2B5EF4-FFF2-40B4-BE49-F238E27FC236}">
                    <a16:creationId xmlns:a16="http://schemas.microsoft.com/office/drawing/2014/main" id="{0A7E2EFB-1074-FB63-1CD5-0EFF31E4E55D}"/>
                  </a:ext>
                </a:extLst>
              </p:cNvPr>
              <p:cNvSpPr/>
              <p:nvPr/>
            </p:nvSpPr>
            <p:spPr>
              <a:xfrm>
                <a:off x="8349977" y="3686871"/>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1" name="Triangle 410">
                <a:extLst>
                  <a:ext uri="{FF2B5EF4-FFF2-40B4-BE49-F238E27FC236}">
                    <a16:creationId xmlns:a16="http://schemas.microsoft.com/office/drawing/2014/main" id="{09A7148B-5F38-82D8-500E-6F1E28ED5625}"/>
                  </a:ext>
                </a:extLst>
              </p:cNvPr>
              <p:cNvSpPr/>
              <p:nvPr/>
            </p:nvSpPr>
            <p:spPr>
              <a:xfrm>
                <a:off x="8349977" y="355039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3" name="Triangle 412">
                <a:extLst>
                  <a:ext uri="{FF2B5EF4-FFF2-40B4-BE49-F238E27FC236}">
                    <a16:creationId xmlns:a16="http://schemas.microsoft.com/office/drawing/2014/main" id="{B2B3E4A8-EF78-1D8B-2AEE-96BD34EFC43A}"/>
                  </a:ext>
                </a:extLst>
              </p:cNvPr>
              <p:cNvSpPr/>
              <p:nvPr/>
            </p:nvSpPr>
            <p:spPr>
              <a:xfrm>
                <a:off x="8349977" y="341704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4" name="Triangle 413">
                <a:extLst>
                  <a:ext uri="{FF2B5EF4-FFF2-40B4-BE49-F238E27FC236}">
                    <a16:creationId xmlns:a16="http://schemas.microsoft.com/office/drawing/2014/main" id="{2B8CB305-4265-1DDC-5B2A-0AB3A9E162DC}"/>
                  </a:ext>
                </a:extLst>
              </p:cNvPr>
              <p:cNvSpPr/>
              <p:nvPr/>
            </p:nvSpPr>
            <p:spPr>
              <a:xfrm>
                <a:off x="8349977" y="334084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5" name="Triangle 414">
                <a:extLst>
                  <a:ext uri="{FF2B5EF4-FFF2-40B4-BE49-F238E27FC236}">
                    <a16:creationId xmlns:a16="http://schemas.microsoft.com/office/drawing/2014/main" id="{5D83E560-E60A-1537-0B8A-4F325EEAB3B6}"/>
                  </a:ext>
                </a:extLst>
              </p:cNvPr>
              <p:cNvSpPr/>
              <p:nvPr/>
            </p:nvSpPr>
            <p:spPr>
              <a:xfrm>
                <a:off x="8349977" y="308684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6" name="Triangle 415">
                <a:extLst>
                  <a:ext uri="{FF2B5EF4-FFF2-40B4-BE49-F238E27FC236}">
                    <a16:creationId xmlns:a16="http://schemas.microsoft.com/office/drawing/2014/main" id="{72D6BC78-04CB-AFE6-BEE9-08FA21873ACB}"/>
                  </a:ext>
                </a:extLst>
              </p:cNvPr>
              <p:cNvSpPr/>
              <p:nvPr/>
            </p:nvSpPr>
            <p:spPr>
              <a:xfrm>
                <a:off x="8349977" y="3010643"/>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7" name="Triangle 416">
                <a:extLst>
                  <a:ext uri="{FF2B5EF4-FFF2-40B4-BE49-F238E27FC236}">
                    <a16:creationId xmlns:a16="http://schemas.microsoft.com/office/drawing/2014/main" id="{9E5635F5-B8E3-5C80-DA73-EC2A52F53E86}"/>
                  </a:ext>
                </a:extLst>
              </p:cNvPr>
              <p:cNvSpPr/>
              <p:nvPr/>
            </p:nvSpPr>
            <p:spPr>
              <a:xfrm>
                <a:off x="8473612" y="45832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8" name="Triangle 417">
                <a:extLst>
                  <a:ext uri="{FF2B5EF4-FFF2-40B4-BE49-F238E27FC236}">
                    <a16:creationId xmlns:a16="http://schemas.microsoft.com/office/drawing/2014/main" id="{5F513D9F-F2A6-F83E-9443-8E821CFABA4F}"/>
                  </a:ext>
                </a:extLst>
              </p:cNvPr>
              <p:cNvSpPr/>
              <p:nvPr/>
            </p:nvSpPr>
            <p:spPr>
              <a:xfrm>
                <a:off x="8473612" y="44657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9" name="Triangle 418">
                <a:extLst>
                  <a:ext uri="{FF2B5EF4-FFF2-40B4-BE49-F238E27FC236}">
                    <a16:creationId xmlns:a16="http://schemas.microsoft.com/office/drawing/2014/main" id="{EAC53009-02D9-2068-B09B-D0BD08D5C363}"/>
                  </a:ext>
                </a:extLst>
              </p:cNvPr>
              <p:cNvSpPr/>
              <p:nvPr/>
            </p:nvSpPr>
            <p:spPr>
              <a:xfrm>
                <a:off x="8473612" y="439911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0" name="Triangle 419">
                <a:extLst>
                  <a:ext uri="{FF2B5EF4-FFF2-40B4-BE49-F238E27FC236}">
                    <a16:creationId xmlns:a16="http://schemas.microsoft.com/office/drawing/2014/main" id="{E762CB03-3A76-EAC7-B896-0E45D6417CFA}"/>
                  </a:ext>
                </a:extLst>
              </p:cNvPr>
              <p:cNvSpPr/>
              <p:nvPr/>
            </p:nvSpPr>
            <p:spPr>
              <a:xfrm>
                <a:off x="8473612" y="43165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1" name="Triangle 420">
                <a:extLst>
                  <a:ext uri="{FF2B5EF4-FFF2-40B4-BE49-F238E27FC236}">
                    <a16:creationId xmlns:a16="http://schemas.microsoft.com/office/drawing/2014/main" id="{D832A219-26BC-5629-522C-556A16313DA2}"/>
                  </a:ext>
                </a:extLst>
              </p:cNvPr>
              <p:cNvSpPr/>
              <p:nvPr/>
            </p:nvSpPr>
            <p:spPr>
              <a:xfrm>
                <a:off x="8473612" y="42276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2" name="Triangle 421">
                <a:extLst>
                  <a:ext uri="{FF2B5EF4-FFF2-40B4-BE49-F238E27FC236}">
                    <a16:creationId xmlns:a16="http://schemas.microsoft.com/office/drawing/2014/main" id="{665A448C-A512-9FCA-8963-1825BB75C670}"/>
                  </a:ext>
                </a:extLst>
              </p:cNvPr>
              <p:cNvSpPr/>
              <p:nvPr/>
            </p:nvSpPr>
            <p:spPr>
              <a:xfrm>
                <a:off x="8473612" y="41514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3" name="Triangle 422">
                <a:extLst>
                  <a:ext uri="{FF2B5EF4-FFF2-40B4-BE49-F238E27FC236}">
                    <a16:creationId xmlns:a16="http://schemas.microsoft.com/office/drawing/2014/main" id="{1052B1CD-77D4-F448-6932-60A3991D231F}"/>
                  </a:ext>
                </a:extLst>
              </p:cNvPr>
              <p:cNvSpPr/>
              <p:nvPr/>
            </p:nvSpPr>
            <p:spPr>
              <a:xfrm>
                <a:off x="8473612" y="39863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4" name="Triangle 423">
                <a:extLst>
                  <a:ext uri="{FF2B5EF4-FFF2-40B4-BE49-F238E27FC236}">
                    <a16:creationId xmlns:a16="http://schemas.microsoft.com/office/drawing/2014/main" id="{52B8D224-CA96-4215-9D13-007885B8AA32}"/>
                  </a:ext>
                </a:extLst>
              </p:cNvPr>
              <p:cNvSpPr/>
              <p:nvPr/>
            </p:nvSpPr>
            <p:spPr>
              <a:xfrm>
                <a:off x="8473612" y="38053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5" name="Triangle 424">
                <a:extLst>
                  <a:ext uri="{FF2B5EF4-FFF2-40B4-BE49-F238E27FC236}">
                    <a16:creationId xmlns:a16="http://schemas.microsoft.com/office/drawing/2014/main" id="{3753DBD4-DB80-43E8-C426-6FA13D38D5E7}"/>
                  </a:ext>
                </a:extLst>
              </p:cNvPr>
              <p:cNvSpPr/>
              <p:nvPr/>
            </p:nvSpPr>
            <p:spPr>
              <a:xfrm>
                <a:off x="8473612" y="37196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6" name="Triangle 425">
                <a:extLst>
                  <a:ext uri="{FF2B5EF4-FFF2-40B4-BE49-F238E27FC236}">
                    <a16:creationId xmlns:a16="http://schemas.microsoft.com/office/drawing/2014/main" id="{25883CF0-C1CF-1475-7064-E4ACAA00918C}"/>
                  </a:ext>
                </a:extLst>
              </p:cNvPr>
              <p:cNvSpPr/>
              <p:nvPr/>
            </p:nvSpPr>
            <p:spPr>
              <a:xfrm>
                <a:off x="8473612" y="364981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7" name="Triangle 426">
                <a:extLst>
                  <a:ext uri="{FF2B5EF4-FFF2-40B4-BE49-F238E27FC236}">
                    <a16:creationId xmlns:a16="http://schemas.microsoft.com/office/drawing/2014/main" id="{A6AC1D44-3CB0-419D-30BF-62538C26D876}"/>
                  </a:ext>
                </a:extLst>
              </p:cNvPr>
              <p:cNvSpPr/>
              <p:nvPr/>
            </p:nvSpPr>
            <p:spPr>
              <a:xfrm>
                <a:off x="8473612" y="329103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8" name="Triangle 427">
                <a:extLst>
                  <a:ext uri="{FF2B5EF4-FFF2-40B4-BE49-F238E27FC236}">
                    <a16:creationId xmlns:a16="http://schemas.microsoft.com/office/drawing/2014/main" id="{688946CC-CCE5-5FF8-A9BF-643F9DF54C68}"/>
                  </a:ext>
                </a:extLst>
              </p:cNvPr>
              <p:cNvSpPr/>
              <p:nvPr/>
            </p:nvSpPr>
            <p:spPr>
              <a:xfrm>
                <a:off x="8473612" y="31608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9" name="Triangle 428">
                <a:extLst>
                  <a:ext uri="{FF2B5EF4-FFF2-40B4-BE49-F238E27FC236}">
                    <a16:creationId xmlns:a16="http://schemas.microsoft.com/office/drawing/2014/main" id="{FE842CC1-ABAC-2E1A-E294-7305CC5C5B8B}"/>
                  </a:ext>
                </a:extLst>
              </p:cNvPr>
              <p:cNvSpPr/>
              <p:nvPr/>
            </p:nvSpPr>
            <p:spPr>
              <a:xfrm>
                <a:off x="8473612" y="290051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0" name="Triangle 429">
                <a:extLst>
                  <a:ext uri="{FF2B5EF4-FFF2-40B4-BE49-F238E27FC236}">
                    <a16:creationId xmlns:a16="http://schemas.microsoft.com/office/drawing/2014/main" id="{ACA3F9B7-81F5-1589-B0E1-88DA0A98C922}"/>
                  </a:ext>
                </a:extLst>
              </p:cNvPr>
              <p:cNvSpPr/>
              <p:nvPr/>
            </p:nvSpPr>
            <p:spPr>
              <a:xfrm>
                <a:off x="8473612" y="27925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1" name="Multiplication 430">
                <a:extLst>
                  <a:ext uri="{FF2B5EF4-FFF2-40B4-BE49-F238E27FC236}">
                    <a16:creationId xmlns:a16="http://schemas.microsoft.com/office/drawing/2014/main" id="{0CED806A-B684-1F1B-6AAC-C135067352E3}"/>
                  </a:ext>
                </a:extLst>
              </p:cNvPr>
              <p:cNvSpPr/>
              <p:nvPr/>
            </p:nvSpPr>
            <p:spPr>
              <a:xfrm>
                <a:off x="8451540" y="2585007"/>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2" name="Multiplication 431">
                <a:extLst>
                  <a:ext uri="{FF2B5EF4-FFF2-40B4-BE49-F238E27FC236}">
                    <a16:creationId xmlns:a16="http://schemas.microsoft.com/office/drawing/2014/main" id="{4E0D13FB-AB76-5D17-3C7F-4E529EA3C6DC}"/>
                  </a:ext>
                </a:extLst>
              </p:cNvPr>
              <p:cNvSpPr/>
              <p:nvPr/>
            </p:nvSpPr>
            <p:spPr>
              <a:xfrm>
                <a:off x="8451540" y="2480232"/>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3" name="Multiplication 432">
                <a:extLst>
                  <a:ext uri="{FF2B5EF4-FFF2-40B4-BE49-F238E27FC236}">
                    <a16:creationId xmlns:a16="http://schemas.microsoft.com/office/drawing/2014/main" id="{B5847870-733B-1848-0676-77FDCBB6162B}"/>
                  </a:ext>
                </a:extLst>
              </p:cNvPr>
              <p:cNvSpPr/>
              <p:nvPr/>
            </p:nvSpPr>
            <p:spPr>
              <a:xfrm>
                <a:off x="8451540" y="3045382"/>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4" name="Multiplication 433">
                <a:extLst>
                  <a:ext uri="{FF2B5EF4-FFF2-40B4-BE49-F238E27FC236}">
                    <a16:creationId xmlns:a16="http://schemas.microsoft.com/office/drawing/2014/main" id="{7DF756C9-500C-023C-A58D-C6A185C0A151}"/>
                  </a:ext>
                </a:extLst>
              </p:cNvPr>
              <p:cNvSpPr/>
              <p:nvPr/>
            </p:nvSpPr>
            <p:spPr>
              <a:xfrm>
                <a:off x="8451540" y="3521632"/>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5" name="Multiplication 434">
                <a:extLst>
                  <a:ext uri="{FF2B5EF4-FFF2-40B4-BE49-F238E27FC236}">
                    <a16:creationId xmlns:a16="http://schemas.microsoft.com/office/drawing/2014/main" id="{4115C186-6570-A344-31B2-860AFF8DE958}"/>
                  </a:ext>
                </a:extLst>
              </p:cNvPr>
              <p:cNvSpPr/>
              <p:nvPr/>
            </p:nvSpPr>
            <p:spPr>
              <a:xfrm>
                <a:off x="8451540" y="3880407"/>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6" name="Multiplication 435">
                <a:extLst>
                  <a:ext uri="{FF2B5EF4-FFF2-40B4-BE49-F238E27FC236}">
                    <a16:creationId xmlns:a16="http://schemas.microsoft.com/office/drawing/2014/main" id="{5E251228-4AD0-321D-6143-4C5571B0FC41}"/>
                  </a:ext>
                </a:extLst>
              </p:cNvPr>
              <p:cNvSpPr/>
              <p:nvPr/>
            </p:nvSpPr>
            <p:spPr>
              <a:xfrm>
                <a:off x="8574157" y="3427170"/>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7" name="Multiplication 436">
                <a:extLst>
                  <a:ext uri="{FF2B5EF4-FFF2-40B4-BE49-F238E27FC236}">
                    <a16:creationId xmlns:a16="http://schemas.microsoft.com/office/drawing/2014/main" id="{869557C4-E508-EEEA-72F5-EF6BE353C1F1}"/>
                  </a:ext>
                </a:extLst>
              </p:cNvPr>
              <p:cNvSpPr/>
              <p:nvPr/>
            </p:nvSpPr>
            <p:spPr>
              <a:xfrm>
                <a:off x="8574157" y="308109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8" name="Triangle 437">
                <a:extLst>
                  <a:ext uri="{FF2B5EF4-FFF2-40B4-BE49-F238E27FC236}">
                    <a16:creationId xmlns:a16="http://schemas.microsoft.com/office/drawing/2014/main" id="{EFDA3D7F-ACEE-92A4-A824-6A16A4BCDF71}"/>
                  </a:ext>
                </a:extLst>
              </p:cNvPr>
              <p:cNvSpPr/>
              <p:nvPr/>
            </p:nvSpPr>
            <p:spPr>
              <a:xfrm>
                <a:off x="8226152" y="45800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9" name="Multiplication 438">
                <a:extLst>
                  <a:ext uri="{FF2B5EF4-FFF2-40B4-BE49-F238E27FC236}">
                    <a16:creationId xmlns:a16="http://schemas.microsoft.com/office/drawing/2014/main" id="{FB21545F-4EFD-84E9-923F-262F2017FDE9}"/>
                  </a:ext>
                </a:extLst>
              </p:cNvPr>
              <p:cNvSpPr/>
              <p:nvPr/>
            </p:nvSpPr>
            <p:spPr>
              <a:xfrm>
                <a:off x="8212354" y="4481216"/>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0" name="Triangle 439">
                <a:extLst>
                  <a:ext uri="{FF2B5EF4-FFF2-40B4-BE49-F238E27FC236}">
                    <a16:creationId xmlns:a16="http://schemas.microsoft.com/office/drawing/2014/main" id="{FC56F3ED-F7A3-BC43-D8BB-8F96BAA02A33}"/>
                  </a:ext>
                </a:extLst>
              </p:cNvPr>
              <p:cNvSpPr/>
              <p:nvPr/>
            </p:nvSpPr>
            <p:spPr>
              <a:xfrm>
                <a:off x="8226152" y="44149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1" name="Multiplication 440">
                <a:extLst>
                  <a:ext uri="{FF2B5EF4-FFF2-40B4-BE49-F238E27FC236}">
                    <a16:creationId xmlns:a16="http://schemas.microsoft.com/office/drawing/2014/main" id="{D5BE6840-63A7-3793-4D2B-DC8D2607A855}"/>
                  </a:ext>
                </a:extLst>
              </p:cNvPr>
              <p:cNvSpPr/>
              <p:nvPr/>
            </p:nvSpPr>
            <p:spPr>
              <a:xfrm>
                <a:off x="8212354" y="4303416"/>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2" name="Triangle 441">
                <a:extLst>
                  <a:ext uri="{FF2B5EF4-FFF2-40B4-BE49-F238E27FC236}">
                    <a16:creationId xmlns:a16="http://schemas.microsoft.com/office/drawing/2014/main" id="{BD6D5088-8697-B447-25B1-92846F413FBA}"/>
                  </a:ext>
                </a:extLst>
              </p:cNvPr>
              <p:cNvSpPr/>
              <p:nvPr/>
            </p:nvSpPr>
            <p:spPr>
              <a:xfrm>
                <a:off x="8226152" y="41736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3" name="Triangle 442">
                <a:extLst>
                  <a:ext uri="{FF2B5EF4-FFF2-40B4-BE49-F238E27FC236}">
                    <a16:creationId xmlns:a16="http://schemas.microsoft.com/office/drawing/2014/main" id="{8A6041CF-3870-41E7-1D82-806B076AF694}"/>
                  </a:ext>
                </a:extLst>
              </p:cNvPr>
              <p:cNvSpPr/>
              <p:nvPr/>
            </p:nvSpPr>
            <p:spPr>
              <a:xfrm>
                <a:off x="8226152" y="404033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4" name="Triangle 443">
                <a:extLst>
                  <a:ext uri="{FF2B5EF4-FFF2-40B4-BE49-F238E27FC236}">
                    <a16:creationId xmlns:a16="http://schemas.microsoft.com/office/drawing/2014/main" id="{BA28CE9E-1B23-A082-6268-28BDFDC55785}"/>
                  </a:ext>
                </a:extLst>
              </p:cNvPr>
              <p:cNvSpPr/>
              <p:nvPr/>
            </p:nvSpPr>
            <p:spPr>
              <a:xfrm>
                <a:off x="8226152" y="37958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5" name="Triangle 444">
                <a:extLst>
                  <a:ext uri="{FF2B5EF4-FFF2-40B4-BE49-F238E27FC236}">
                    <a16:creationId xmlns:a16="http://schemas.microsoft.com/office/drawing/2014/main" id="{AB176B60-B0BA-1DA4-DB9B-1F838AFC343C}"/>
                  </a:ext>
                </a:extLst>
              </p:cNvPr>
              <p:cNvSpPr/>
              <p:nvPr/>
            </p:nvSpPr>
            <p:spPr>
              <a:xfrm>
                <a:off x="8226152" y="351963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6" name="Multiplication 445">
                <a:extLst>
                  <a:ext uri="{FF2B5EF4-FFF2-40B4-BE49-F238E27FC236}">
                    <a16:creationId xmlns:a16="http://schemas.microsoft.com/office/drawing/2014/main" id="{C8746B25-3485-45A7-2A96-9CB463807FE3}"/>
                  </a:ext>
                </a:extLst>
              </p:cNvPr>
              <p:cNvSpPr/>
              <p:nvPr/>
            </p:nvSpPr>
            <p:spPr>
              <a:xfrm>
                <a:off x="8212354" y="3582691"/>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7" name="Multiplication 446">
                <a:extLst>
                  <a:ext uri="{FF2B5EF4-FFF2-40B4-BE49-F238E27FC236}">
                    <a16:creationId xmlns:a16="http://schemas.microsoft.com/office/drawing/2014/main" id="{D5BA9555-ACAC-D239-21ED-C1377BA8741E}"/>
                  </a:ext>
                </a:extLst>
              </p:cNvPr>
              <p:cNvSpPr/>
              <p:nvPr/>
            </p:nvSpPr>
            <p:spPr>
              <a:xfrm>
                <a:off x="8336043" y="4024184"/>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8" name="Multiplication 447">
                <a:extLst>
                  <a:ext uri="{FF2B5EF4-FFF2-40B4-BE49-F238E27FC236}">
                    <a16:creationId xmlns:a16="http://schemas.microsoft.com/office/drawing/2014/main" id="{F67C56E7-5496-5529-60A0-9EA69B15B9CB}"/>
                  </a:ext>
                </a:extLst>
              </p:cNvPr>
              <p:cNvSpPr/>
              <p:nvPr/>
            </p:nvSpPr>
            <p:spPr>
              <a:xfrm>
                <a:off x="8336043" y="3757484"/>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9" name="Multiplication 448">
                <a:extLst>
                  <a:ext uri="{FF2B5EF4-FFF2-40B4-BE49-F238E27FC236}">
                    <a16:creationId xmlns:a16="http://schemas.microsoft.com/office/drawing/2014/main" id="{CBE3DFAD-D569-52AD-48BC-4BF6C49FF365}"/>
                  </a:ext>
                </a:extLst>
              </p:cNvPr>
              <p:cNvSpPr/>
              <p:nvPr/>
            </p:nvSpPr>
            <p:spPr>
              <a:xfrm>
                <a:off x="8336043" y="3224084"/>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0" name="Multiplication 449">
                <a:extLst>
                  <a:ext uri="{FF2B5EF4-FFF2-40B4-BE49-F238E27FC236}">
                    <a16:creationId xmlns:a16="http://schemas.microsoft.com/office/drawing/2014/main" id="{C2E97E0A-EA3F-520F-E381-C72A3CCE6987}"/>
                  </a:ext>
                </a:extLst>
              </p:cNvPr>
              <p:cNvSpPr/>
              <p:nvPr/>
            </p:nvSpPr>
            <p:spPr>
              <a:xfrm>
                <a:off x="8336043" y="2443034"/>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1" name="Triangle 450">
                <a:extLst>
                  <a:ext uri="{FF2B5EF4-FFF2-40B4-BE49-F238E27FC236}">
                    <a16:creationId xmlns:a16="http://schemas.microsoft.com/office/drawing/2014/main" id="{30D36BDB-0BB7-D869-E0F1-8429F0F8E567}"/>
                  </a:ext>
                </a:extLst>
              </p:cNvPr>
              <p:cNvSpPr/>
              <p:nvPr/>
            </p:nvSpPr>
            <p:spPr>
              <a:xfrm>
                <a:off x="8533937" y="237474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2" name="Triangle 451">
                <a:extLst>
                  <a:ext uri="{FF2B5EF4-FFF2-40B4-BE49-F238E27FC236}">
                    <a16:creationId xmlns:a16="http://schemas.microsoft.com/office/drawing/2014/main" id="{13AEFFEC-F9B5-1567-33C3-3C37C9082930}"/>
                  </a:ext>
                </a:extLst>
              </p:cNvPr>
              <p:cNvSpPr/>
              <p:nvPr/>
            </p:nvSpPr>
            <p:spPr>
              <a:xfrm>
                <a:off x="8406937" y="237474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3" name="Triangle 452">
                <a:extLst>
                  <a:ext uri="{FF2B5EF4-FFF2-40B4-BE49-F238E27FC236}">
                    <a16:creationId xmlns:a16="http://schemas.microsoft.com/office/drawing/2014/main" id="{DDF2A400-DFA7-D522-6908-F8C42C77F4DE}"/>
                  </a:ext>
                </a:extLst>
              </p:cNvPr>
              <p:cNvSpPr/>
              <p:nvPr/>
            </p:nvSpPr>
            <p:spPr>
              <a:xfrm>
                <a:off x="8115027" y="45800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4" name="Triangle 453">
                <a:extLst>
                  <a:ext uri="{FF2B5EF4-FFF2-40B4-BE49-F238E27FC236}">
                    <a16:creationId xmlns:a16="http://schemas.microsoft.com/office/drawing/2014/main" id="{A2C00F5A-53B2-D5B5-C975-69FBF2449AD6}"/>
                  </a:ext>
                </a:extLst>
              </p:cNvPr>
              <p:cNvSpPr/>
              <p:nvPr/>
            </p:nvSpPr>
            <p:spPr>
              <a:xfrm>
                <a:off x="8115027" y="449753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5" name="Triangle 454">
                <a:extLst>
                  <a:ext uri="{FF2B5EF4-FFF2-40B4-BE49-F238E27FC236}">
                    <a16:creationId xmlns:a16="http://schemas.microsoft.com/office/drawing/2014/main" id="{5FE8DE4D-78D8-DD74-F8E1-B2EF9D5B4A05}"/>
                  </a:ext>
                </a:extLst>
              </p:cNvPr>
              <p:cNvSpPr/>
              <p:nvPr/>
            </p:nvSpPr>
            <p:spPr>
              <a:xfrm>
                <a:off x="8115027" y="414511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6" name="Triangle 455">
                <a:extLst>
                  <a:ext uri="{FF2B5EF4-FFF2-40B4-BE49-F238E27FC236}">
                    <a16:creationId xmlns:a16="http://schemas.microsoft.com/office/drawing/2014/main" id="{8AB06CCE-B314-6F18-26D6-6CDEAE0D3242}"/>
                  </a:ext>
                </a:extLst>
              </p:cNvPr>
              <p:cNvSpPr/>
              <p:nvPr/>
            </p:nvSpPr>
            <p:spPr>
              <a:xfrm>
                <a:off x="7997552" y="414511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7" name="Triangle 456">
                <a:extLst>
                  <a:ext uri="{FF2B5EF4-FFF2-40B4-BE49-F238E27FC236}">
                    <a16:creationId xmlns:a16="http://schemas.microsoft.com/office/drawing/2014/main" id="{6236FB56-E2DD-D38B-BC3B-EF5DE3C5E3D6}"/>
                  </a:ext>
                </a:extLst>
              </p:cNvPr>
              <p:cNvSpPr/>
              <p:nvPr/>
            </p:nvSpPr>
            <p:spPr>
              <a:xfrm>
                <a:off x="8702212" y="45832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8" name="Triangle 457">
                <a:extLst>
                  <a:ext uri="{FF2B5EF4-FFF2-40B4-BE49-F238E27FC236}">
                    <a16:creationId xmlns:a16="http://schemas.microsoft.com/office/drawing/2014/main" id="{33ECBDE7-0D1C-86E8-376E-D830FEE14484}"/>
                  </a:ext>
                </a:extLst>
              </p:cNvPr>
              <p:cNvSpPr/>
              <p:nvPr/>
            </p:nvSpPr>
            <p:spPr>
              <a:xfrm>
                <a:off x="8822862" y="45832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9" name="Triangle 458">
                <a:extLst>
                  <a:ext uri="{FF2B5EF4-FFF2-40B4-BE49-F238E27FC236}">
                    <a16:creationId xmlns:a16="http://schemas.microsoft.com/office/drawing/2014/main" id="{3D2CF329-5340-6093-A8E5-BAD775A72FEB}"/>
                  </a:ext>
                </a:extLst>
              </p:cNvPr>
              <p:cNvSpPr/>
              <p:nvPr/>
            </p:nvSpPr>
            <p:spPr>
              <a:xfrm>
                <a:off x="8822862" y="41641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0" name="Triangle 459">
                <a:extLst>
                  <a:ext uri="{FF2B5EF4-FFF2-40B4-BE49-F238E27FC236}">
                    <a16:creationId xmlns:a16="http://schemas.microsoft.com/office/drawing/2014/main" id="{32D60ACD-F461-5C32-D4D6-AD93EB17DF42}"/>
                  </a:ext>
                </a:extLst>
              </p:cNvPr>
              <p:cNvSpPr/>
              <p:nvPr/>
            </p:nvSpPr>
            <p:spPr>
              <a:xfrm>
                <a:off x="8943512" y="41228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1" name="Triangle 460">
                <a:extLst>
                  <a:ext uri="{FF2B5EF4-FFF2-40B4-BE49-F238E27FC236}">
                    <a16:creationId xmlns:a16="http://schemas.microsoft.com/office/drawing/2014/main" id="{8B2DC8FB-AF71-DB6E-F742-458B3657E9EE}"/>
                  </a:ext>
                </a:extLst>
              </p:cNvPr>
              <p:cNvSpPr/>
              <p:nvPr/>
            </p:nvSpPr>
            <p:spPr>
              <a:xfrm>
                <a:off x="8702212" y="44911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2" name="Triangle 461">
                <a:extLst>
                  <a:ext uri="{FF2B5EF4-FFF2-40B4-BE49-F238E27FC236}">
                    <a16:creationId xmlns:a16="http://schemas.microsoft.com/office/drawing/2014/main" id="{25E595B0-583A-E371-2EFF-99BC84C6AED7}"/>
                  </a:ext>
                </a:extLst>
              </p:cNvPr>
              <p:cNvSpPr/>
              <p:nvPr/>
            </p:nvSpPr>
            <p:spPr>
              <a:xfrm>
                <a:off x="8702212" y="435783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3" name="Triangle 462">
                <a:extLst>
                  <a:ext uri="{FF2B5EF4-FFF2-40B4-BE49-F238E27FC236}">
                    <a16:creationId xmlns:a16="http://schemas.microsoft.com/office/drawing/2014/main" id="{74481FB7-E983-DF4F-A458-2C7706BEF192}"/>
                  </a:ext>
                </a:extLst>
              </p:cNvPr>
              <p:cNvSpPr/>
              <p:nvPr/>
            </p:nvSpPr>
            <p:spPr>
              <a:xfrm>
                <a:off x="8702212" y="417686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4" name="Triangle 463">
                <a:extLst>
                  <a:ext uri="{FF2B5EF4-FFF2-40B4-BE49-F238E27FC236}">
                    <a16:creationId xmlns:a16="http://schemas.microsoft.com/office/drawing/2014/main" id="{DCCCEF30-5398-76FF-C922-1130CF23B10A}"/>
                  </a:ext>
                </a:extLst>
              </p:cNvPr>
              <p:cNvSpPr/>
              <p:nvPr/>
            </p:nvSpPr>
            <p:spPr>
              <a:xfrm>
                <a:off x="8702212" y="4018114"/>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5" name="Triangle 464">
                <a:extLst>
                  <a:ext uri="{FF2B5EF4-FFF2-40B4-BE49-F238E27FC236}">
                    <a16:creationId xmlns:a16="http://schemas.microsoft.com/office/drawing/2014/main" id="{B195594A-3A9C-D083-A451-277461969414}"/>
                  </a:ext>
                </a:extLst>
              </p:cNvPr>
              <p:cNvSpPr/>
              <p:nvPr/>
            </p:nvSpPr>
            <p:spPr>
              <a:xfrm>
                <a:off x="8702212" y="38307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6" name="Triangle 465">
                <a:extLst>
                  <a:ext uri="{FF2B5EF4-FFF2-40B4-BE49-F238E27FC236}">
                    <a16:creationId xmlns:a16="http://schemas.microsoft.com/office/drawing/2014/main" id="{C48B0645-BE6A-3930-AEAD-87FB2D166C52}"/>
                  </a:ext>
                </a:extLst>
              </p:cNvPr>
              <p:cNvSpPr/>
              <p:nvPr/>
            </p:nvSpPr>
            <p:spPr>
              <a:xfrm>
                <a:off x="8702212" y="360218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7" name="Triangle 466">
                <a:extLst>
                  <a:ext uri="{FF2B5EF4-FFF2-40B4-BE49-F238E27FC236}">
                    <a16:creationId xmlns:a16="http://schemas.microsoft.com/office/drawing/2014/main" id="{514364E7-9DCB-C49D-CE37-9022CB8F1AEB}"/>
                  </a:ext>
                </a:extLst>
              </p:cNvPr>
              <p:cNvSpPr/>
              <p:nvPr/>
            </p:nvSpPr>
            <p:spPr>
              <a:xfrm>
                <a:off x="8702212" y="3532339"/>
                <a:ext cx="63391" cy="54647"/>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8" name="Multiplication 467">
                <a:extLst>
                  <a:ext uri="{FF2B5EF4-FFF2-40B4-BE49-F238E27FC236}">
                    <a16:creationId xmlns:a16="http://schemas.microsoft.com/office/drawing/2014/main" id="{AE379168-4911-A379-BC18-48B26B79D6AF}"/>
                  </a:ext>
                </a:extLst>
              </p:cNvPr>
              <p:cNvSpPr/>
              <p:nvPr/>
            </p:nvSpPr>
            <p:spPr>
              <a:xfrm>
                <a:off x="8688604" y="3919241"/>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554" name="Groupe 553">
              <a:extLst>
                <a:ext uri="{FF2B5EF4-FFF2-40B4-BE49-F238E27FC236}">
                  <a16:creationId xmlns:a16="http://schemas.microsoft.com/office/drawing/2014/main" id="{8E9485E4-D2FC-D055-89E1-666DEE09C603}"/>
                </a:ext>
              </a:extLst>
            </p:cNvPr>
            <p:cNvGrpSpPr/>
            <p:nvPr/>
          </p:nvGrpSpPr>
          <p:grpSpPr>
            <a:xfrm>
              <a:off x="9622404" y="1796749"/>
              <a:ext cx="1105847" cy="2872874"/>
              <a:chOff x="9622404" y="1796749"/>
              <a:chExt cx="1105847" cy="2872874"/>
            </a:xfrm>
          </p:grpSpPr>
          <p:cxnSp>
            <p:nvCxnSpPr>
              <p:cNvPr id="302" name="Connecteur droit 301">
                <a:extLst>
                  <a:ext uri="{FF2B5EF4-FFF2-40B4-BE49-F238E27FC236}">
                    <a16:creationId xmlns:a16="http://schemas.microsoft.com/office/drawing/2014/main" id="{88C4C1AD-B419-A66A-94B4-59F306F3E192}"/>
                  </a:ext>
                </a:extLst>
              </p:cNvPr>
              <p:cNvCxnSpPr>
                <a:cxnSpLocks/>
              </p:cNvCxnSpPr>
              <p:nvPr/>
            </p:nvCxnSpPr>
            <p:spPr>
              <a:xfrm>
                <a:off x="9622404" y="4059274"/>
                <a:ext cx="110584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03" name="Rectangle 302">
                <a:extLst>
                  <a:ext uri="{FF2B5EF4-FFF2-40B4-BE49-F238E27FC236}">
                    <a16:creationId xmlns:a16="http://schemas.microsoft.com/office/drawing/2014/main" id="{35D58A89-1AC6-B487-75A8-9634FEED587F}"/>
                  </a:ext>
                </a:extLst>
              </p:cNvPr>
              <p:cNvSpPr/>
              <p:nvPr/>
            </p:nvSpPr>
            <p:spPr>
              <a:xfrm>
                <a:off x="10152467" y="46239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1" name="Rectangle 470">
                <a:extLst>
                  <a:ext uri="{FF2B5EF4-FFF2-40B4-BE49-F238E27FC236}">
                    <a16:creationId xmlns:a16="http://schemas.microsoft.com/office/drawing/2014/main" id="{EFF90FD1-EA2C-8A91-CF81-7C06CE9FDC84}"/>
                  </a:ext>
                </a:extLst>
              </p:cNvPr>
              <p:cNvSpPr/>
              <p:nvPr/>
            </p:nvSpPr>
            <p:spPr>
              <a:xfrm>
                <a:off x="10260417" y="44905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2" name="Rectangle 471">
                <a:extLst>
                  <a:ext uri="{FF2B5EF4-FFF2-40B4-BE49-F238E27FC236}">
                    <a16:creationId xmlns:a16="http://schemas.microsoft.com/office/drawing/2014/main" id="{DD948033-F0A5-59F2-4AD6-D1752D4CAE64}"/>
                  </a:ext>
                </a:extLst>
              </p:cNvPr>
              <p:cNvSpPr/>
              <p:nvPr/>
            </p:nvSpPr>
            <p:spPr>
              <a:xfrm>
                <a:off x="10108017" y="44905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3" name="Rectangle 472">
                <a:extLst>
                  <a:ext uri="{FF2B5EF4-FFF2-40B4-BE49-F238E27FC236}">
                    <a16:creationId xmlns:a16="http://schemas.microsoft.com/office/drawing/2014/main" id="{7E05EDCE-F1E1-8B87-8B69-6334341ED779}"/>
                  </a:ext>
                </a:extLst>
              </p:cNvPr>
              <p:cNvSpPr/>
              <p:nvPr/>
            </p:nvSpPr>
            <p:spPr>
              <a:xfrm>
                <a:off x="10339792" y="44397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4" name="Rectangle 473">
                <a:extLst>
                  <a:ext uri="{FF2B5EF4-FFF2-40B4-BE49-F238E27FC236}">
                    <a16:creationId xmlns:a16="http://schemas.microsoft.com/office/drawing/2014/main" id="{3825FE32-C8AC-1462-AE52-3268AE1E8490}"/>
                  </a:ext>
                </a:extLst>
              </p:cNvPr>
              <p:cNvSpPr/>
              <p:nvPr/>
            </p:nvSpPr>
            <p:spPr>
              <a:xfrm>
                <a:off x="10050867" y="44397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5" name="Rectangle 474">
                <a:extLst>
                  <a:ext uri="{FF2B5EF4-FFF2-40B4-BE49-F238E27FC236}">
                    <a16:creationId xmlns:a16="http://schemas.microsoft.com/office/drawing/2014/main" id="{9C830B76-B0A6-4017-19CD-660965CEC03E}"/>
                  </a:ext>
                </a:extLst>
              </p:cNvPr>
              <p:cNvSpPr/>
              <p:nvPr/>
            </p:nvSpPr>
            <p:spPr>
              <a:xfrm>
                <a:off x="9974667" y="44397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6" name="Rectangle 475">
                <a:extLst>
                  <a:ext uri="{FF2B5EF4-FFF2-40B4-BE49-F238E27FC236}">
                    <a16:creationId xmlns:a16="http://schemas.microsoft.com/office/drawing/2014/main" id="{DA7C37AC-40D6-D46C-C18A-F64550A452A8}"/>
                  </a:ext>
                </a:extLst>
              </p:cNvPr>
              <p:cNvSpPr/>
              <p:nvPr/>
            </p:nvSpPr>
            <p:spPr>
              <a:xfrm>
                <a:off x="10403292" y="4385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7" name="Rectangle 476">
                <a:extLst>
                  <a:ext uri="{FF2B5EF4-FFF2-40B4-BE49-F238E27FC236}">
                    <a16:creationId xmlns:a16="http://schemas.microsoft.com/office/drawing/2014/main" id="{83539506-877B-57A7-E93E-4194DFFC5EA5}"/>
                  </a:ext>
                </a:extLst>
              </p:cNvPr>
              <p:cNvSpPr/>
              <p:nvPr/>
            </p:nvSpPr>
            <p:spPr>
              <a:xfrm>
                <a:off x="10327092" y="43572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8" name="Rectangle 477">
                <a:extLst>
                  <a:ext uri="{FF2B5EF4-FFF2-40B4-BE49-F238E27FC236}">
                    <a16:creationId xmlns:a16="http://schemas.microsoft.com/office/drawing/2014/main" id="{A3CAF642-8903-E237-F600-D9C2F79005FE}"/>
                  </a:ext>
                </a:extLst>
              </p:cNvPr>
              <p:cNvSpPr/>
              <p:nvPr/>
            </p:nvSpPr>
            <p:spPr>
              <a:xfrm>
                <a:off x="9895292" y="43794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9" name="Rectangle 478">
                <a:extLst>
                  <a:ext uri="{FF2B5EF4-FFF2-40B4-BE49-F238E27FC236}">
                    <a16:creationId xmlns:a16="http://schemas.microsoft.com/office/drawing/2014/main" id="{690CE9AC-30E4-D52D-3175-F84F8E41D26E}"/>
                  </a:ext>
                </a:extLst>
              </p:cNvPr>
              <p:cNvSpPr/>
              <p:nvPr/>
            </p:nvSpPr>
            <p:spPr>
              <a:xfrm>
                <a:off x="9828617" y="43318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0" name="Rectangle 479">
                <a:extLst>
                  <a:ext uri="{FF2B5EF4-FFF2-40B4-BE49-F238E27FC236}">
                    <a16:creationId xmlns:a16="http://schemas.microsoft.com/office/drawing/2014/main" id="{5F1EB586-3076-AEDE-BD5D-8452C5E6364E}"/>
                  </a:ext>
                </a:extLst>
              </p:cNvPr>
              <p:cNvSpPr/>
              <p:nvPr/>
            </p:nvSpPr>
            <p:spPr>
              <a:xfrm>
                <a:off x="10050867" y="4385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1" name="Rectangle 480">
                <a:extLst>
                  <a:ext uri="{FF2B5EF4-FFF2-40B4-BE49-F238E27FC236}">
                    <a16:creationId xmlns:a16="http://schemas.microsoft.com/office/drawing/2014/main" id="{3B7C6D2E-54B8-C2FA-540A-65F11C0DA2D5}"/>
                  </a:ext>
                </a:extLst>
              </p:cNvPr>
              <p:cNvSpPr/>
              <p:nvPr/>
            </p:nvSpPr>
            <p:spPr>
              <a:xfrm>
                <a:off x="10108017" y="4385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2" name="Rectangle 481">
                <a:extLst>
                  <a:ext uri="{FF2B5EF4-FFF2-40B4-BE49-F238E27FC236}">
                    <a16:creationId xmlns:a16="http://schemas.microsoft.com/office/drawing/2014/main" id="{07E9A59B-CA83-21F1-938F-652D2CCA0614}"/>
                  </a:ext>
                </a:extLst>
              </p:cNvPr>
              <p:cNvSpPr/>
              <p:nvPr/>
            </p:nvSpPr>
            <p:spPr>
              <a:xfrm>
                <a:off x="10161992" y="4385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3" name="Rectangle 482">
                <a:extLst>
                  <a:ext uri="{FF2B5EF4-FFF2-40B4-BE49-F238E27FC236}">
                    <a16:creationId xmlns:a16="http://schemas.microsoft.com/office/drawing/2014/main" id="{8F0B3654-6A82-2F9C-92CF-1DEE44EA25DA}"/>
                  </a:ext>
                </a:extLst>
              </p:cNvPr>
              <p:cNvSpPr/>
              <p:nvPr/>
            </p:nvSpPr>
            <p:spPr>
              <a:xfrm>
                <a:off x="10219142" y="4385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4" name="Rectangle 483">
                <a:extLst>
                  <a:ext uri="{FF2B5EF4-FFF2-40B4-BE49-F238E27FC236}">
                    <a16:creationId xmlns:a16="http://schemas.microsoft.com/office/drawing/2014/main" id="{1326B210-F464-6B67-0E7A-A6F8DF558310}"/>
                  </a:ext>
                </a:extLst>
              </p:cNvPr>
              <p:cNvSpPr/>
              <p:nvPr/>
            </p:nvSpPr>
            <p:spPr>
              <a:xfrm>
                <a:off x="10403292" y="42016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5" name="Rectangle 484">
                <a:extLst>
                  <a:ext uri="{FF2B5EF4-FFF2-40B4-BE49-F238E27FC236}">
                    <a16:creationId xmlns:a16="http://schemas.microsoft.com/office/drawing/2014/main" id="{02A32F06-6562-C49F-247D-6E503655D5DC}"/>
                  </a:ext>
                </a:extLst>
              </p:cNvPr>
              <p:cNvSpPr/>
              <p:nvPr/>
            </p:nvSpPr>
            <p:spPr>
              <a:xfrm>
                <a:off x="10403292" y="41063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6" name="Rectangle 485">
                <a:extLst>
                  <a:ext uri="{FF2B5EF4-FFF2-40B4-BE49-F238E27FC236}">
                    <a16:creationId xmlns:a16="http://schemas.microsoft.com/office/drawing/2014/main" id="{DD37E9F0-100C-A3BB-3BC6-9AF97B25A4C3}"/>
                  </a:ext>
                </a:extLst>
              </p:cNvPr>
              <p:cNvSpPr/>
              <p:nvPr/>
            </p:nvSpPr>
            <p:spPr>
              <a:xfrm>
                <a:off x="10403292" y="39635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7" name="Rectangle 486">
                <a:extLst>
                  <a:ext uri="{FF2B5EF4-FFF2-40B4-BE49-F238E27FC236}">
                    <a16:creationId xmlns:a16="http://schemas.microsoft.com/office/drawing/2014/main" id="{3CCBAB94-3F8D-E260-A140-BB3270C2ABE2}"/>
                  </a:ext>
                </a:extLst>
              </p:cNvPr>
              <p:cNvSpPr/>
              <p:nvPr/>
            </p:nvSpPr>
            <p:spPr>
              <a:xfrm>
                <a:off x="10403292" y="38523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8" name="Rectangle 487">
                <a:extLst>
                  <a:ext uri="{FF2B5EF4-FFF2-40B4-BE49-F238E27FC236}">
                    <a16:creationId xmlns:a16="http://schemas.microsoft.com/office/drawing/2014/main" id="{EC79E560-7FA0-AA63-8E35-B1A9BEB0184C}"/>
                  </a:ext>
                </a:extLst>
              </p:cNvPr>
              <p:cNvSpPr/>
              <p:nvPr/>
            </p:nvSpPr>
            <p:spPr>
              <a:xfrm>
                <a:off x="10108017" y="42778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9" name="Rectangle 488">
                <a:extLst>
                  <a:ext uri="{FF2B5EF4-FFF2-40B4-BE49-F238E27FC236}">
                    <a16:creationId xmlns:a16="http://schemas.microsoft.com/office/drawing/2014/main" id="{B0DDFA1A-70DA-922B-695A-43D69499066B}"/>
                  </a:ext>
                </a:extLst>
              </p:cNvPr>
              <p:cNvSpPr/>
              <p:nvPr/>
            </p:nvSpPr>
            <p:spPr>
              <a:xfrm>
                <a:off x="10190567" y="43064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0" name="Rectangle 489">
                <a:extLst>
                  <a:ext uri="{FF2B5EF4-FFF2-40B4-BE49-F238E27FC236}">
                    <a16:creationId xmlns:a16="http://schemas.microsoft.com/office/drawing/2014/main" id="{3A6D8946-8BF5-FCAE-905E-137F1ED51CCB}"/>
                  </a:ext>
                </a:extLst>
              </p:cNvPr>
              <p:cNvSpPr/>
              <p:nvPr/>
            </p:nvSpPr>
            <p:spPr>
              <a:xfrm>
                <a:off x="10190567" y="42365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1" name="Rectangle 490">
                <a:extLst>
                  <a:ext uri="{FF2B5EF4-FFF2-40B4-BE49-F238E27FC236}">
                    <a16:creationId xmlns:a16="http://schemas.microsoft.com/office/drawing/2014/main" id="{A7920428-2CFA-9A6F-CC93-5B1186D8E0E4}"/>
                  </a:ext>
                </a:extLst>
              </p:cNvPr>
              <p:cNvSpPr/>
              <p:nvPr/>
            </p:nvSpPr>
            <p:spPr>
              <a:xfrm>
                <a:off x="10190567" y="41730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2" name="Rectangle 491">
                <a:extLst>
                  <a:ext uri="{FF2B5EF4-FFF2-40B4-BE49-F238E27FC236}">
                    <a16:creationId xmlns:a16="http://schemas.microsoft.com/office/drawing/2014/main" id="{528E00EA-C8CC-252E-7C32-4FA24FA7539A}"/>
                  </a:ext>
                </a:extLst>
              </p:cNvPr>
              <p:cNvSpPr/>
              <p:nvPr/>
            </p:nvSpPr>
            <p:spPr>
              <a:xfrm>
                <a:off x="10190567" y="41032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3" name="Rectangle 492">
                <a:extLst>
                  <a:ext uri="{FF2B5EF4-FFF2-40B4-BE49-F238E27FC236}">
                    <a16:creationId xmlns:a16="http://schemas.microsoft.com/office/drawing/2014/main" id="{95329F9C-2855-2250-FA8D-550012CD4E64}"/>
                  </a:ext>
                </a:extLst>
              </p:cNvPr>
              <p:cNvSpPr/>
              <p:nvPr/>
            </p:nvSpPr>
            <p:spPr>
              <a:xfrm>
                <a:off x="10190567" y="39381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4" name="Rectangle 493">
                <a:extLst>
                  <a:ext uri="{FF2B5EF4-FFF2-40B4-BE49-F238E27FC236}">
                    <a16:creationId xmlns:a16="http://schemas.microsoft.com/office/drawing/2014/main" id="{DB917DCB-80A1-183E-76FA-28E89CFE808D}"/>
                  </a:ext>
                </a:extLst>
              </p:cNvPr>
              <p:cNvSpPr/>
              <p:nvPr/>
            </p:nvSpPr>
            <p:spPr>
              <a:xfrm>
                <a:off x="10190567" y="38746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5" name="Rectangle 494">
                <a:extLst>
                  <a:ext uri="{FF2B5EF4-FFF2-40B4-BE49-F238E27FC236}">
                    <a16:creationId xmlns:a16="http://schemas.microsoft.com/office/drawing/2014/main" id="{29D73EF0-FB80-EFFA-75F9-0F6F6CEDBA28}"/>
                  </a:ext>
                </a:extLst>
              </p:cNvPr>
              <p:cNvSpPr/>
              <p:nvPr/>
            </p:nvSpPr>
            <p:spPr>
              <a:xfrm>
                <a:off x="10190567" y="37857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6" name="Rectangle 495">
                <a:extLst>
                  <a:ext uri="{FF2B5EF4-FFF2-40B4-BE49-F238E27FC236}">
                    <a16:creationId xmlns:a16="http://schemas.microsoft.com/office/drawing/2014/main" id="{F38FD27D-5F4D-5F42-0B72-8D6E29994DDC}"/>
                  </a:ext>
                </a:extLst>
              </p:cNvPr>
              <p:cNvSpPr/>
              <p:nvPr/>
            </p:nvSpPr>
            <p:spPr>
              <a:xfrm>
                <a:off x="10190567" y="31443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7" name="Rectangle 496">
                <a:extLst>
                  <a:ext uri="{FF2B5EF4-FFF2-40B4-BE49-F238E27FC236}">
                    <a16:creationId xmlns:a16="http://schemas.microsoft.com/office/drawing/2014/main" id="{C4EFEFF1-4965-F343-E3C2-3F535E820B5A}"/>
                  </a:ext>
                </a:extLst>
              </p:cNvPr>
              <p:cNvSpPr/>
              <p:nvPr/>
            </p:nvSpPr>
            <p:spPr>
              <a:xfrm>
                <a:off x="10190567" y="29824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8" name="Rectangle 497">
                <a:extLst>
                  <a:ext uri="{FF2B5EF4-FFF2-40B4-BE49-F238E27FC236}">
                    <a16:creationId xmlns:a16="http://schemas.microsoft.com/office/drawing/2014/main" id="{9DC3E896-00C7-C8AB-532E-44560DC8D1B2}"/>
                  </a:ext>
                </a:extLst>
              </p:cNvPr>
              <p:cNvSpPr/>
              <p:nvPr/>
            </p:nvSpPr>
            <p:spPr>
              <a:xfrm>
                <a:off x="10190567" y="28808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9" name="Rectangle 498">
                <a:extLst>
                  <a:ext uri="{FF2B5EF4-FFF2-40B4-BE49-F238E27FC236}">
                    <a16:creationId xmlns:a16="http://schemas.microsoft.com/office/drawing/2014/main" id="{AE298573-1BCC-BA38-DAD6-F383E1B89226}"/>
                  </a:ext>
                </a:extLst>
              </p:cNvPr>
              <p:cNvSpPr/>
              <p:nvPr/>
            </p:nvSpPr>
            <p:spPr>
              <a:xfrm>
                <a:off x="10260417" y="43349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0" name="Rectangle 499">
                <a:extLst>
                  <a:ext uri="{FF2B5EF4-FFF2-40B4-BE49-F238E27FC236}">
                    <a16:creationId xmlns:a16="http://schemas.microsoft.com/office/drawing/2014/main" id="{9521E7D7-A319-16C3-1E5A-789F02BD0433}"/>
                  </a:ext>
                </a:extLst>
              </p:cNvPr>
              <p:cNvSpPr/>
              <p:nvPr/>
            </p:nvSpPr>
            <p:spPr>
              <a:xfrm>
                <a:off x="10260417" y="42429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1" name="Rectangle 500">
                <a:extLst>
                  <a:ext uri="{FF2B5EF4-FFF2-40B4-BE49-F238E27FC236}">
                    <a16:creationId xmlns:a16="http://schemas.microsoft.com/office/drawing/2014/main" id="{DD7D3F34-5F85-EDE9-A722-9195A790DAD6}"/>
                  </a:ext>
                </a:extLst>
              </p:cNvPr>
              <p:cNvSpPr/>
              <p:nvPr/>
            </p:nvSpPr>
            <p:spPr>
              <a:xfrm>
                <a:off x="10260417" y="4163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2" name="Rectangle 501">
                <a:extLst>
                  <a:ext uri="{FF2B5EF4-FFF2-40B4-BE49-F238E27FC236}">
                    <a16:creationId xmlns:a16="http://schemas.microsoft.com/office/drawing/2014/main" id="{BE8259E0-8091-DEBE-A20F-EBD4AFF3A715}"/>
                  </a:ext>
                </a:extLst>
              </p:cNvPr>
              <p:cNvSpPr/>
              <p:nvPr/>
            </p:nvSpPr>
            <p:spPr>
              <a:xfrm>
                <a:off x="10260417" y="40651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3" name="Rectangle 502">
                <a:extLst>
                  <a:ext uri="{FF2B5EF4-FFF2-40B4-BE49-F238E27FC236}">
                    <a16:creationId xmlns:a16="http://schemas.microsoft.com/office/drawing/2014/main" id="{ED4B00F0-B230-7632-BE7C-A455F8F0D6E6}"/>
                  </a:ext>
                </a:extLst>
              </p:cNvPr>
              <p:cNvSpPr/>
              <p:nvPr/>
            </p:nvSpPr>
            <p:spPr>
              <a:xfrm>
                <a:off x="10260417" y="39254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4" name="Rectangle 503">
                <a:extLst>
                  <a:ext uri="{FF2B5EF4-FFF2-40B4-BE49-F238E27FC236}">
                    <a16:creationId xmlns:a16="http://schemas.microsoft.com/office/drawing/2014/main" id="{D58ABC35-53A3-3E48-5356-7E0BBC886292}"/>
                  </a:ext>
                </a:extLst>
              </p:cNvPr>
              <p:cNvSpPr/>
              <p:nvPr/>
            </p:nvSpPr>
            <p:spPr>
              <a:xfrm>
                <a:off x="10327092" y="39698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5" name="Rectangle 504">
                <a:extLst>
                  <a:ext uri="{FF2B5EF4-FFF2-40B4-BE49-F238E27FC236}">
                    <a16:creationId xmlns:a16="http://schemas.microsoft.com/office/drawing/2014/main" id="{BA1F80B5-A627-C128-CA23-7FD313F56937}"/>
                  </a:ext>
                </a:extLst>
              </p:cNvPr>
              <p:cNvSpPr/>
              <p:nvPr/>
            </p:nvSpPr>
            <p:spPr>
              <a:xfrm>
                <a:off x="10327092" y="38904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6" name="Rectangle 505">
                <a:extLst>
                  <a:ext uri="{FF2B5EF4-FFF2-40B4-BE49-F238E27FC236}">
                    <a16:creationId xmlns:a16="http://schemas.microsoft.com/office/drawing/2014/main" id="{141D1464-E08F-74B8-FD65-6E158E2BF588}"/>
                  </a:ext>
                </a:extLst>
              </p:cNvPr>
              <p:cNvSpPr/>
              <p:nvPr/>
            </p:nvSpPr>
            <p:spPr>
              <a:xfrm>
                <a:off x="10327092" y="37603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7" name="Rectangle 506">
                <a:extLst>
                  <a:ext uri="{FF2B5EF4-FFF2-40B4-BE49-F238E27FC236}">
                    <a16:creationId xmlns:a16="http://schemas.microsoft.com/office/drawing/2014/main" id="{F98D5840-9C3B-952E-840C-D4C58E057187}"/>
                  </a:ext>
                </a:extLst>
              </p:cNvPr>
              <p:cNvSpPr/>
              <p:nvPr/>
            </p:nvSpPr>
            <p:spPr>
              <a:xfrm>
                <a:off x="10260417" y="31443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8" name="Rectangle 507">
                <a:extLst>
                  <a:ext uri="{FF2B5EF4-FFF2-40B4-BE49-F238E27FC236}">
                    <a16:creationId xmlns:a16="http://schemas.microsoft.com/office/drawing/2014/main" id="{FFC21718-5A84-E7EF-F137-DAC1B09B42DF}"/>
                  </a:ext>
                </a:extLst>
              </p:cNvPr>
              <p:cNvSpPr/>
              <p:nvPr/>
            </p:nvSpPr>
            <p:spPr>
              <a:xfrm>
                <a:off x="10152467" y="27411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9" name="Rectangle 508">
                <a:extLst>
                  <a:ext uri="{FF2B5EF4-FFF2-40B4-BE49-F238E27FC236}">
                    <a16:creationId xmlns:a16="http://schemas.microsoft.com/office/drawing/2014/main" id="{F1C78218-539F-A4A9-0384-B9A272D9B98B}"/>
                  </a:ext>
                </a:extLst>
              </p:cNvPr>
              <p:cNvSpPr/>
              <p:nvPr/>
            </p:nvSpPr>
            <p:spPr>
              <a:xfrm>
                <a:off x="10047692" y="28998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0" name="Rectangle 509">
                <a:extLst>
                  <a:ext uri="{FF2B5EF4-FFF2-40B4-BE49-F238E27FC236}">
                    <a16:creationId xmlns:a16="http://schemas.microsoft.com/office/drawing/2014/main" id="{AA038E8B-8AB7-1918-8C7A-03A7089A5234}"/>
                  </a:ext>
                </a:extLst>
              </p:cNvPr>
              <p:cNvSpPr/>
              <p:nvPr/>
            </p:nvSpPr>
            <p:spPr>
              <a:xfrm>
                <a:off x="10111192" y="29348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1" name="Rectangle 510">
                <a:extLst>
                  <a:ext uri="{FF2B5EF4-FFF2-40B4-BE49-F238E27FC236}">
                    <a16:creationId xmlns:a16="http://schemas.microsoft.com/office/drawing/2014/main" id="{93246504-DBB4-4EF5-497B-4EA5FA5B0211}"/>
                  </a:ext>
                </a:extLst>
              </p:cNvPr>
              <p:cNvSpPr/>
              <p:nvPr/>
            </p:nvSpPr>
            <p:spPr>
              <a:xfrm>
                <a:off x="10041342" y="30999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2" name="Rectangle 511">
                <a:extLst>
                  <a:ext uri="{FF2B5EF4-FFF2-40B4-BE49-F238E27FC236}">
                    <a16:creationId xmlns:a16="http://schemas.microsoft.com/office/drawing/2014/main" id="{E41AC88C-B044-BCB9-DBA7-44D6F1B590F7}"/>
                  </a:ext>
                </a:extLst>
              </p:cNvPr>
              <p:cNvSpPr/>
              <p:nvPr/>
            </p:nvSpPr>
            <p:spPr>
              <a:xfrm>
                <a:off x="10152467" y="32904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3" name="Rectangle 512">
                <a:extLst>
                  <a:ext uri="{FF2B5EF4-FFF2-40B4-BE49-F238E27FC236}">
                    <a16:creationId xmlns:a16="http://schemas.microsoft.com/office/drawing/2014/main" id="{97A17FA3-A07B-E934-4541-CB1D3A8BAC09}"/>
                  </a:ext>
                </a:extLst>
              </p:cNvPr>
              <p:cNvSpPr/>
              <p:nvPr/>
            </p:nvSpPr>
            <p:spPr>
              <a:xfrm>
                <a:off x="10152467" y="35031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4" name="Rectangle 513">
                <a:extLst>
                  <a:ext uri="{FF2B5EF4-FFF2-40B4-BE49-F238E27FC236}">
                    <a16:creationId xmlns:a16="http://schemas.microsoft.com/office/drawing/2014/main" id="{722BB8FB-B233-1A4A-4C2A-5811BA4C1DF8}"/>
                  </a:ext>
                </a:extLst>
              </p:cNvPr>
              <p:cNvSpPr/>
              <p:nvPr/>
            </p:nvSpPr>
            <p:spPr>
              <a:xfrm>
                <a:off x="10152467" y="36333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5" name="Rectangle 514">
                <a:extLst>
                  <a:ext uri="{FF2B5EF4-FFF2-40B4-BE49-F238E27FC236}">
                    <a16:creationId xmlns:a16="http://schemas.microsoft.com/office/drawing/2014/main" id="{CB03D9A1-245F-E0F1-542C-3BF875060A37}"/>
                  </a:ext>
                </a:extLst>
              </p:cNvPr>
              <p:cNvSpPr/>
              <p:nvPr/>
            </p:nvSpPr>
            <p:spPr>
              <a:xfrm>
                <a:off x="9987367" y="36999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6" name="Rectangle 515">
                <a:extLst>
                  <a:ext uri="{FF2B5EF4-FFF2-40B4-BE49-F238E27FC236}">
                    <a16:creationId xmlns:a16="http://schemas.microsoft.com/office/drawing/2014/main" id="{3D6E4D3F-A65D-A7F8-1244-81802DD9958D}"/>
                  </a:ext>
                </a:extLst>
              </p:cNvPr>
              <p:cNvSpPr/>
              <p:nvPr/>
            </p:nvSpPr>
            <p:spPr>
              <a:xfrm>
                <a:off x="10044517" y="374125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7" name="Rectangle 516">
                <a:extLst>
                  <a:ext uri="{FF2B5EF4-FFF2-40B4-BE49-F238E27FC236}">
                    <a16:creationId xmlns:a16="http://schemas.microsoft.com/office/drawing/2014/main" id="{DDA1B0F2-82AB-42A9-EB52-648286BCB9EB}"/>
                  </a:ext>
                </a:extLst>
              </p:cNvPr>
              <p:cNvSpPr/>
              <p:nvPr/>
            </p:nvSpPr>
            <p:spPr>
              <a:xfrm>
                <a:off x="10117542" y="37857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8" name="Rectangle 517">
                <a:extLst>
                  <a:ext uri="{FF2B5EF4-FFF2-40B4-BE49-F238E27FC236}">
                    <a16:creationId xmlns:a16="http://schemas.microsoft.com/office/drawing/2014/main" id="{A89D2BC1-B820-4ADB-B021-D57548468CD6}"/>
                  </a:ext>
                </a:extLst>
              </p:cNvPr>
              <p:cNvSpPr/>
              <p:nvPr/>
            </p:nvSpPr>
            <p:spPr>
              <a:xfrm>
                <a:off x="10120717" y="38746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9" name="Rectangle 518">
                <a:extLst>
                  <a:ext uri="{FF2B5EF4-FFF2-40B4-BE49-F238E27FC236}">
                    <a16:creationId xmlns:a16="http://schemas.microsoft.com/office/drawing/2014/main" id="{A42BB1C2-CA1F-31CB-AF75-F3ED7A33E75D}"/>
                  </a:ext>
                </a:extLst>
              </p:cNvPr>
              <p:cNvSpPr/>
              <p:nvPr/>
            </p:nvSpPr>
            <p:spPr>
              <a:xfrm>
                <a:off x="10044517" y="38746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0" name="Rectangle 519">
                <a:extLst>
                  <a:ext uri="{FF2B5EF4-FFF2-40B4-BE49-F238E27FC236}">
                    <a16:creationId xmlns:a16="http://schemas.microsoft.com/office/drawing/2014/main" id="{5F9A24D9-6633-CA0D-4A47-0F9779277DBB}"/>
                  </a:ext>
                </a:extLst>
              </p:cNvPr>
              <p:cNvSpPr/>
              <p:nvPr/>
            </p:nvSpPr>
            <p:spPr>
              <a:xfrm>
                <a:off x="9977842" y="38650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1" name="Rectangle 520">
                <a:extLst>
                  <a:ext uri="{FF2B5EF4-FFF2-40B4-BE49-F238E27FC236}">
                    <a16:creationId xmlns:a16="http://schemas.microsoft.com/office/drawing/2014/main" id="{DAE790DE-2C15-8BE7-702E-F0BB17B42493}"/>
                  </a:ext>
                </a:extLst>
              </p:cNvPr>
              <p:cNvSpPr/>
              <p:nvPr/>
            </p:nvSpPr>
            <p:spPr>
              <a:xfrm>
                <a:off x="10044517" y="39730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2" name="Rectangle 521">
                <a:extLst>
                  <a:ext uri="{FF2B5EF4-FFF2-40B4-BE49-F238E27FC236}">
                    <a16:creationId xmlns:a16="http://schemas.microsoft.com/office/drawing/2014/main" id="{9A79FAC7-4443-7CFD-96EC-869600788FA8}"/>
                  </a:ext>
                </a:extLst>
              </p:cNvPr>
              <p:cNvSpPr/>
              <p:nvPr/>
            </p:nvSpPr>
            <p:spPr>
              <a:xfrm>
                <a:off x="10044517" y="40746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3" name="Rectangle 522">
                <a:extLst>
                  <a:ext uri="{FF2B5EF4-FFF2-40B4-BE49-F238E27FC236}">
                    <a16:creationId xmlns:a16="http://schemas.microsoft.com/office/drawing/2014/main" id="{84AD2E41-2159-9CDB-2EF8-E2526E87EF8A}"/>
                  </a:ext>
                </a:extLst>
              </p:cNvPr>
              <p:cNvSpPr/>
              <p:nvPr/>
            </p:nvSpPr>
            <p:spPr>
              <a:xfrm>
                <a:off x="10044517" y="41571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4" name="Rectangle 523">
                <a:extLst>
                  <a:ext uri="{FF2B5EF4-FFF2-40B4-BE49-F238E27FC236}">
                    <a16:creationId xmlns:a16="http://schemas.microsoft.com/office/drawing/2014/main" id="{F1DF47B4-62EE-3129-248C-9536F1A7772A}"/>
                  </a:ext>
                </a:extLst>
              </p:cNvPr>
              <p:cNvSpPr/>
              <p:nvPr/>
            </p:nvSpPr>
            <p:spPr>
              <a:xfrm>
                <a:off x="10044517" y="42556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5" name="Rectangle 524">
                <a:extLst>
                  <a:ext uri="{FF2B5EF4-FFF2-40B4-BE49-F238E27FC236}">
                    <a16:creationId xmlns:a16="http://schemas.microsoft.com/office/drawing/2014/main" id="{586B5E1C-58C7-594D-EDC5-DCAFD6426F05}"/>
                  </a:ext>
                </a:extLst>
              </p:cNvPr>
              <p:cNvSpPr/>
              <p:nvPr/>
            </p:nvSpPr>
            <p:spPr>
              <a:xfrm>
                <a:off x="9981017" y="42016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6" name="Rectangle 525">
                <a:extLst>
                  <a:ext uri="{FF2B5EF4-FFF2-40B4-BE49-F238E27FC236}">
                    <a16:creationId xmlns:a16="http://schemas.microsoft.com/office/drawing/2014/main" id="{38502856-A494-793A-5D76-C8CBF8DC27D0}"/>
                  </a:ext>
                </a:extLst>
              </p:cNvPr>
              <p:cNvSpPr/>
              <p:nvPr/>
            </p:nvSpPr>
            <p:spPr>
              <a:xfrm>
                <a:off x="9907992" y="42016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7" name="Rectangle 526">
                <a:extLst>
                  <a:ext uri="{FF2B5EF4-FFF2-40B4-BE49-F238E27FC236}">
                    <a16:creationId xmlns:a16="http://schemas.microsoft.com/office/drawing/2014/main" id="{E7A8231B-A99F-0BC9-A42C-B8AC964151D9}"/>
                  </a:ext>
                </a:extLst>
              </p:cNvPr>
              <p:cNvSpPr/>
              <p:nvPr/>
            </p:nvSpPr>
            <p:spPr>
              <a:xfrm>
                <a:off x="9907992" y="4131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8" name="Rectangle 527">
                <a:extLst>
                  <a:ext uri="{FF2B5EF4-FFF2-40B4-BE49-F238E27FC236}">
                    <a16:creationId xmlns:a16="http://schemas.microsoft.com/office/drawing/2014/main" id="{87C1C4E9-DAA1-3922-9768-0924B2338577}"/>
                  </a:ext>
                </a:extLst>
              </p:cNvPr>
              <p:cNvSpPr/>
              <p:nvPr/>
            </p:nvSpPr>
            <p:spPr>
              <a:xfrm>
                <a:off x="9907992" y="40397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9" name="Rectangle 528">
                <a:extLst>
                  <a:ext uri="{FF2B5EF4-FFF2-40B4-BE49-F238E27FC236}">
                    <a16:creationId xmlns:a16="http://schemas.microsoft.com/office/drawing/2014/main" id="{3D41E7C1-DA42-53FD-9723-DFB3FA994B43}"/>
                  </a:ext>
                </a:extLst>
              </p:cNvPr>
              <p:cNvSpPr/>
              <p:nvPr/>
            </p:nvSpPr>
            <p:spPr>
              <a:xfrm>
                <a:off x="9981017" y="41000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0" name="Rectangle 529">
                <a:extLst>
                  <a:ext uri="{FF2B5EF4-FFF2-40B4-BE49-F238E27FC236}">
                    <a16:creationId xmlns:a16="http://schemas.microsoft.com/office/drawing/2014/main" id="{60BEC393-5211-D68D-AFF9-8EBF6FDC7CC9}"/>
                  </a:ext>
                </a:extLst>
              </p:cNvPr>
              <p:cNvSpPr/>
              <p:nvPr/>
            </p:nvSpPr>
            <p:spPr>
              <a:xfrm>
                <a:off x="10466792" y="41063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1" name="Rectangle 530">
                <a:extLst>
                  <a:ext uri="{FF2B5EF4-FFF2-40B4-BE49-F238E27FC236}">
                    <a16:creationId xmlns:a16="http://schemas.microsoft.com/office/drawing/2014/main" id="{5BCD4CBA-5638-46D3-C1FF-7F568783E875}"/>
                  </a:ext>
                </a:extLst>
              </p:cNvPr>
              <p:cNvSpPr/>
              <p:nvPr/>
            </p:nvSpPr>
            <p:spPr>
              <a:xfrm>
                <a:off x="10466792" y="40238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2" name="Rectangle 531">
                <a:extLst>
                  <a:ext uri="{FF2B5EF4-FFF2-40B4-BE49-F238E27FC236}">
                    <a16:creationId xmlns:a16="http://schemas.microsoft.com/office/drawing/2014/main" id="{67BC79C0-9DF5-9E43-B839-786D8390B247}"/>
                  </a:ext>
                </a:extLst>
              </p:cNvPr>
              <p:cNvSpPr/>
              <p:nvPr/>
            </p:nvSpPr>
            <p:spPr>
              <a:xfrm>
                <a:off x="9838142" y="400477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3" name="Rectangle 532">
                <a:extLst>
                  <a:ext uri="{FF2B5EF4-FFF2-40B4-BE49-F238E27FC236}">
                    <a16:creationId xmlns:a16="http://schemas.microsoft.com/office/drawing/2014/main" id="{E9CC9A05-A98C-B7B6-7C68-365B8E3D2410}"/>
                  </a:ext>
                </a:extLst>
              </p:cNvPr>
              <p:cNvSpPr/>
              <p:nvPr/>
            </p:nvSpPr>
            <p:spPr>
              <a:xfrm>
                <a:off x="9838142" y="4077804"/>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4" name="Rectangle 533">
                <a:extLst>
                  <a:ext uri="{FF2B5EF4-FFF2-40B4-BE49-F238E27FC236}">
                    <a16:creationId xmlns:a16="http://schemas.microsoft.com/office/drawing/2014/main" id="{1A33CFCC-AC59-81E1-881A-C581CC9907A8}"/>
                  </a:ext>
                </a:extLst>
              </p:cNvPr>
              <p:cNvSpPr/>
              <p:nvPr/>
            </p:nvSpPr>
            <p:spPr>
              <a:xfrm>
                <a:off x="9628592" y="4036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5" name="Rectangle 534">
                <a:extLst>
                  <a:ext uri="{FF2B5EF4-FFF2-40B4-BE49-F238E27FC236}">
                    <a16:creationId xmlns:a16="http://schemas.microsoft.com/office/drawing/2014/main" id="{ED896B04-F2C9-5DA5-53B7-79465E860A4F}"/>
                  </a:ext>
                </a:extLst>
              </p:cNvPr>
              <p:cNvSpPr/>
              <p:nvPr/>
            </p:nvSpPr>
            <p:spPr>
              <a:xfrm>
                <a:off x="9685742" y="4036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6" name="Rectangle 535">
                <a:extLst>
                  <a:ext uri="{FF2B5EF4-FFF2-40B4-BE49-F238E27FC236}">
                    <a16:creationId xmlns:a16="http://schemas.microsoft.com/office/drawing/2014/main" id="{50D94084-BFBB-6E66-493B-D4E27855E069}"/>
                  </a:ext>
                </a:extLst>
              </p:cNvPr>
              <p:cNvSpPr/>
              <p:nvPr/>
            </p:nvSpPr>
            <p:spPr>
              <a:xfrm>
                <a:off x="9742892" y="4036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7" name="Rectangle 536">
                <a:extLst>
                  <a:ext uri="{FF2B5EF4-FFF2-40B4-BE49-F238E27FC236}">
                    <a16:creationId xmlns:a16="http://schemas.microsoft.com/office/drawing/2014/main" id="{B068CA26-05A5-5D4A-BF11-96D4C0730E88}"/>
                  </a:ext>
                </a:extLst>
              </p:cNvPr>
              <p:cNvSpPr/>
              <p:nvPr/>
            </p:nvSpPr>
            <p:spPr>
              <a:xfrm>
                <a:off x="10679517" y="4036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8" name="Rectangle 537">
                <a:extLst>
                  <a:ext uri="{FF2B5EF4-FFF2-40B4-BE49-F238E27FC236}">
                    <a16:creationId xmlns:a16="http://schemas.microsoft.com/office/drawing/2014/main" id="{F01012CF-F9E8-E2D2-8FAE-FB7B92B933B8}"/>
                  </a:ext>
                </a:extLst>
              </p:cNvPr>
              <p:cNvSpPr/>
              <p:nvPr/>
            </p:nvSpPr>
            <p:spPr>
              <a:xfrm>
                <a:off x="10619192" y="4036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9" name="Rectangle 538">
                <a:extLst>
                  <a:ext uri="{FF2B5EF4-FFF2-40B4-BE49-F238E27FC236}">
                    <a16:creationId xmlns:a16="http://schemas.microsoft.com/office/drawing/2014/main" id="{C0DFE475-B7D9-D873-2AC1-5517F8946A1D}"/>
                  </a:ext>
                </a:extLst>
              </p:cNvPr>
              <p:cNvSpPr/>
              <p:nvPr/>
            </p:nvSpPr>
            <p:spPr>
              <a:xfrm>
                <a:off x="10555692" y="403652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0" name="Multiplication 539">
                <a:extLst>
                  <a:ext uri="{FF2B5EF4-FFF2-40B4-BE49-F238E27FC236}">
                    <a16:creationId xmlns:a16="http://schemas.microsoft.com/office/drawing/2014/main" id="{EFAD3BB7-0880-758F-50FB-CD2116FC4D2A}"/>
                  </a:ext>
                </a:extLst>
              </p:cNvPr>
              <p:cNvSpPr/>
              <p:nvPr/>
            </p:nvSpPr>
            <p:spPr>
              <a:xfrm>
                <a:off x="10130876" y="246531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1" name="Multiplication 540">
                <a:extLst>
                  <a:ext uri="{FF2B5EF4-FFF2-40B4-BE49-F238E27FC236}">
                    <a16:creationId xmlns:a16="http://schemas.microsoft.com/office/drawing/2014/main" id="{87E9053A-A410-E773-C271-3CAF18EB5382}"/>
                  </a:ext>
                </a:extLst>
              </p:cNvPr>
              <p:cNvSpPr/>
              <p:nvPr/>
            </p:nvSpPr>
            <p:spPr>
              <a:xfrm>
                <a:off x="10076901" y="3122540"/>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2" name="Multiplication 541">
                <a:extLst>
                  <a:ext uri="{FF2B5EF4-FFF2-40B4-BE49-F238E27FC236}">
                    <a16:creationId xmlns:a16="http://schemas.microsoft.com/office/drawing/2014/main" id="{B8B48C1D-D658-DC95-B0B2-7682BF0A626E}"/>
                  </a:ext>
                </a:extLst>
              </p:cNvPr>
              <p:cNvSpPr/>
              <p:nvPr/>
            </p:nvSpPr>
            <p:spPr>
              <a:xfrm>
                <a:off x="10130876" y="3395590"/>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3" name="Multiplication 542">
                <a:extLst>
                  <a:ext uri="{FF2B5EF4-FFF2-40B4-BE49-F238E27FC236}">
                    <a16:creationId xmlns:a16="http://schemas.microsoft.com/office/drawing/2014/main" id="{21BEA4AE-E65C-5BB9-A67A-B81118E09D02}"/>
                  </a:ext>
                </a:extLst>
              </p:cNvPr>
              <p:cNvSpPr/>
              <p:nvPr/>
            </p:nvSpPr>
            <p:spPr>
              <a:xfrm>
                <a:off x="10238826" y="381151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4" name="Multiplication 543">
                <a:extLst>
                  <a:ext uri="{FF2B5EF4-FFF2-40B4-BE49-F238E27FC236}">
                    <a16:creationId xmlns:a16="http://schemas.microsoft.com/office/drawing/2014/main" id="{5F688ED4-D985-CA25-3CDB-8A373408D454}"/>
                  </a:ext>
                </a:extLst>
              </p:cNvPr>
              <p:cNvSpPr/>
              <p:nvPr/>
            </p:nvSpPr>
            <p:spPr>
              <a:xfrm>
                <a:off x="9940376" y="375436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5" name="Multiplication 544">
                <a:extLst>
                  <a:ext uri="{FF2B5EF4-FFF2-40B4-BE49-F238E27FC236}">
                    <a16:creationId xmlns:a16="http://schemas.microsoft.com/office/drawing/2014/main" id="{B5E7E936-FD07-A8C6-683D-6E66064EC660}"/>
                  </a:ext>
                </a:extLst>
              </p:cNvPr>
              <p:cNvSpPr/>
              <p:nvPr/>
            </p:nvSpPr>
            <p:spPr>
              <a:xfrm>
                <a:off x="9876876" y="381786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6" name="Multiplication 545">
                <a:extLst>
                  <a:ext uri="{FF2B5EF4-FFF2-40B4-BE49-F238E27FC236}">
                    <a16:creationId xmlns:a16="http://schemas.microsoft.com/office/drawing/2014/main" id="{89D799F3-9764-9ED7-DFFF-24F86388E726}"/>
                  </a:ext>
                </a:extLst>
              </p:cNvPr>
              <p:cNvSpPr/>
              <p:nvPr/>
            </p:nvSpPr>
            <p:spPr>
              <a:xfrm>
                <a:off x="9937201" y="3922640"/>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7" name="Multiplication 546">
                <a:extLst>
                  <a:ext uri="{FF2B5EF4-FFF2-40B4-BE49-F238E27FC236}">
                    <a16:creationId xmlns:a16="http://schemas.microsoft.com/office/drawing/2014/main" id="{0E34CEE8-24CA-EF44-E8D2-964C127D41F0}"/>
                  </a:ext>
                </a:extLst>
              </p:cNvPr>
              <p:cNvSpPr/>
              <p:nvPr/>
            </p:nvSpPr>
            <p:spPr>
              <a:xfrm>
                <a:off x="10089556" y="4067831"/>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8" name="Multiplication 547">
                <a:extLst>
                  <a:ext uri="{FF2B5EF4-FFF2-40B4-BE49-F238E27FC236}">
                    <a16:creationId xmlns:a16="http://schemas.microsoft.com/office/drawing/2014/main" id="{9AC99487-E8AE-5C09-0BA3-D89882C7CDDA}"/>
                  </a:ext>
                </a:extLst>
              </p:cNvPr>
              <p:cNvSpPr/>
              <p:nvPr/>
            </p:nvSpPr>
            <p:spPr>
              <a:xfrm>
                <a:off x="10315026" y="407186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9" name="Multiplication 548">
                <a:extLst>
                  <a:ext uri="{FF2B5EF4-FFF2-40B4-BE49-F238E27FC236}">
                    <a16:creationId xmlns:a16="http://schemas.microsoft.com/office/drawing/2014/main" id="{28450C98-B6CA-302C-0B0E-09DBE679C97D}"/>
                  </a:ext>
                </a:extLst>
              </p:cNvPr>
              <p:cNvSpPr/>
              <p:nvPr/>
            </p:nvSpPr>
            <p:spPr>
              <a:xfrm>
                <a:off x="10311851" y="4198865"/>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0" name="Multiplication 549">
                <a:extLst>
                  <a:ext uri="{FF2B5EF4-FFF2-40B4-BE49-F238E27FC236}">
                    <a16:creationId xmlns:a16="http://schemas.microsoft.com/office/drawing/2014/main" id="{D3642D77-F862-2494-C321-2276D384053C}"/>
                  </a:ext>
                </a:extLst>
              </p:cNvPr>
              <p:cNvSpPr/>
              <p:nvPr/>
            </p:nvSpPr>
            <p:spPr>
              <a:xfrm>
                <a:off x="10089556" y="4175781"/>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1" name="Multiplication 550">
                <a:extLst>
                  <a:ext uri="{FF2B5EF4-FFF2-40B4-BE49-F238E27FC236}">
                    <a16:creationId xmlns:a16="http://schemas.microsoft.com/office/drawing/2014/main" id="{08350627-09D2-4C87-D6C0-4334AE042A8D}"/>
                  </a:ext>
                </a:extLst>
              </p:cNvPr>
              <p:cNvSpPr/>
              <p:nvPr/>
            </p:nvSpPr>
            <p:spPr>
              <a:xfrm>
                <a:off x="9933981" y="4321831"/>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2" name="Multiplication 551">
                <a:extLst>
                  <a:ext uri="{FF2B5EF4-FFF2-40B4-BE49-F238E27FC236}">
                    <a16:creationId xmlns:a16="http://schemas.microsoft.com/office/drawing/2014/main" id="{7FC7D30D-5F2C-3256-0454-0F8B1DA63703}"/>
                  </a:ext>
                </a:extLst>
              </p:cNvPr>
              <p:cNvSpPr/>
              <p:nvPr/>
            </p:nvSpPr>
            <p:spPr>
              <a:xfrm>
                <a:off x="10156231" y="4477406"/>
                <a:ext cx="102048" cy="102048"/>
              </a:xfrm>
              <a:prstGeom prst="mathMultiply">
                <a:avLst>
                  <a:gd name="adj1"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3" name="Rectangle 552">
                <a:extLst>
                  <a:ext uri="{FF2B5EF4-FFF2-40B4-BE49-F238E27FC236}">
                    <a16:creationId xmlns:a16="http://schemas.microsoft.com/office/drawing/2014/main" id="{0FE36286-842A-142F-708B-A8C53B42A95C}"/>
                  </a:ext>
                </a:extLst>
              </p:cNvPr>
              <p:cNvSpPr/>
              <p:nvPr/>
            </p:nvSpPr>
            <p:spPr>
              <a:xfrm>
                <a:off x="10152467" y="1796749"/>
                <a:ext cx="45719" cy="45719"/>
              </a:xfrm>
              <a:prstGeom prst="rect">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555" name="Groupe 554">
              <a:extLst>
                <a:ext uri="{FF2B5EF4-FFF2-40B4-BE49-F238E27FC236}">
                  <a16:creationId xmlns:a16="http://schemas.microsoft.com/office/drawing/2014/main" id="{87B187CA-1EC4-A585-4D14-3C7A4AAAB1C4}"/>
                </a:ext>
              </a:extLst>
            </p:cNvPr>
            <p:cNvGrpSpPr/>
            <p:nvPr/>
          </p:nvGrpSpPr>
          <p:grpSpPr>
            <a:xfrm>
              <a:off x="7392461" y="1575890"/>
              <a:ext cx="3643589" cy="3670554"/>
              <a:chOff x="7392461" y="1575890"/>
              <a:chExt cx="3643589" cy="3670554"/>
            </a:xfrm>
          </p:grpSpPr>
          <p:grpSp>
            <p:nvGrpSpPr>
              <p:cNvPr id="556" name="Groupe 555">
                <a:extLst>
                  <a:ext uri="{FF2B5EF4-FFF2-40B4-BE49-F238E27FC236}">
                    <a16:creationId xmlns:a16="http://schemas.microsoft.com/office/drawing/2014/main" id="{AABBA73B-DAF9-DA9F-9174-739C79362B9C}"/>
                  </a:ext>
                </a:extLst>
              </p:cNvPr>
              <p:cNvGrpSpPr/>
              <p:nvPr/>
            </p:nvGrpSpPr>
            <p:grpSpPr>
              <a:xfrm>
                <a:off x="7392461" y="1575890"/>
                <a:ext cx="3643589" cy="3670554"/>
                <a:chOff x="1985218" y="1433930"/>
                <a:chExt cx="3643589" cy="3670554"/>
              </a:xfrm>
            </p:grpSpPr>
            <p:graphicFrame>
              <p:nvGraphicFramePr>
                <p:cNvPr id="559" name="Graphique 558">
                  <a:extLst>
                    <a:ext uri="{FF2B5EF4-FFF2-40B4-BE49-F238E27FC236}">
                      <a16:creationId xmlns:a16="http://schemas.microsoft.com/office/drawing/2014/main" id="{93A2D5B2-3DA9-C287-F74C-69BE732683C8}"/>
                    </a:ext>
                  </a:extLst>
                </p:cNvPr>
                <p:cNvGraphicFramePr/>
                <p:nvPr/>
              </p:nvGraphicFramePr>
              <p:xfrm>
                <a:off x="1985218" y="1433930"/>
                <a:ext cx="844752" cy="3670554"/>
              </p:xfrm>
              <a:graphic>
                <a:graphicData uri="http://schemas.openxmlformats.org/drawingml/2006/chart">
                  <c:chart xmlns:c="http://schemas.openxmlformats.org/drawingml/2006/chart" xmlns:r="http://schemas.openxmlformats.org/officeDocument/2006/relationships" r:id="rId3"/>
                </a:graphicData>
              </a:graphic>
            </p:graphicFrame>
            <p:cxnSp>
              <p:nvCxnSpPr>
                <p:cNvPr id="560" name="Connecteur droit 559">
                  <a:extLst>
                    <a:ext uri="{FF2B5EF4-FFF2-40B4-BE49-F238E27FC236}">
                      <a16:creationId xmlns:a16="http://schemas.microsoft.com/office/drawing/2014/main" id="{BE0BFF7C-BE58-9C51-FBAD-74180543B2E8}"/>
                    </a:ext>
                  </a:extLst>
                </p:cNvPr>
                <p:cNvCxnSpPr>
                  <a:cxnSpLocks/>
                </p:cNvCxnSpPr>
                <p:nvPr/>
              </p:nvCxnSpPr>
              <p:spPr>
                <a:xfrm>
                  <a:off x="2224669" y="4624987"/>
                  <a:ext cx="340413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cxnSp>
            <p:nvCxnSpPr>
              <p:cNvPr id="557" name="Connecteur droit 556">
                <a:extLst>
                  <a:ext uri="{FF2B5EF4-FFF2-40B4-BE49-F238E27FC236}">
                    <a16:creationId xmlns:a16="http://schemas.microsoft.com/office/drawing/2014/main" id="{C578C104-49C3-2A5B-B4DD-05C1DA42BFE4}"/>
                  </a:ext>
                </a:extLst>
              </p:cNvPr>
              <p:cNvCxnSpPr/>
              <p:nvPr/>
            </p:nvCxnSpPr>
            <p:spPr>
              <a:xfrm>
                <a:off x="7631912" y="3225272"/>
                <a:ext cx="3261731"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58" name="Connecteur droit 557">
                <a:extLst>
                  <a:ext uri="{FF2B5EF4-FFF2-40B4-BE49-F238E27FC236}">
                    <a16:creationId xmlns:a16="http://schemas.microsoft.com/office/drawing/2014/main" id="{C43DE824-D016-CB9C-09D6-9020F0614A81}"/>
                  </a:ext>
                </a:extLst>
              </p:cNvPr>
              <p:cNvCxnSpPr/>
              <p:nvPr/>
            </p:nvCxnSpPr>
            <p:spPr>
              <a:xfrm>
                <a:off x="7631912" y="4507662"/>
                <a:ext cx="3261731"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grpSp>
      <p:sp>
        <p:nvSpPr>
          <p:cNvPr id="562" name="ZoneTexte 561">
            <a:extLst>
              <a:ext uri="{FF2B5EF4-FFF2-40B4-BE49-F238E27FC236}">
                <a16:creationId xmlns:a16="http://schemas.microsoft.com/office/drawing/2014/main" id="{FCBBC273-2F0A-BC49-4EE0-F19B49D9866B}"/>
              </a:ext>
            </a:extLst>
          </p:cNvPr>
          <p:cNvSpPr txBox="1"/>
          <p:nvPr/>
        </p:nvSpPr>
        <p:spPr>
          <a:xfrm>
            <a:off x="2832487" y="5161851"/>
            <a:ext cx="2670924" cy="276999"/>
          </a:xfrm>
          <a:prstGeom prst="rect">
            <a:avLst/>
          </a:prstGeom>
          <a:noFill/>
        </p:spPr>
        <p:txBody>
          <a:bodyPr wrap="none" rtlCol="0">
            <a:spAutoFit/>
          </a:bodyPr>
          <a:lstStyle/>
          <a:p>
            <a:r>
              <a:rPr lang="en-US" sz="1200" b="1" kern="100" dirty="0">
                <a:effectLst/>
                <a:latin typeface="Arial" panose="020B0604020202020204" pitchFamily="34" charset="0"/>
                <a:ea typeface="Aptos" panose="020B0004020202020204" pitchFamily="34" charset="0"/>
                <a:cs typeface="Arial" panose="020B0604020202020204" pitchFamily="34" charset="0"/>
              </a:rPr>
              <a:t>Initial C</a:t>
            </a:r>
            <a:r>
              <a:rPr lang="en-US" sz="1200" b="1" kern="100" baseline="-25000" dirty="0">
                <a:effectLst/>
                <a:latin typeface="Arial" panose="020B0604020202020204" pitchFamily="34" charset="0"/>
                <a:ea typeface="Aptos" panose="020B0004020202020204" pitchFamily="34" charset="0"/>
                <a:cs typeface="Arial" panose="020B0604020202020204" pitchFamily="34" charset="0"/>
              </a:rPr>
              <a:t>min</a:t>
            </a:r>
            <a:r>
              <a:rPr lang="en-US" sz="1200" b="1" kern="100" dirty="0">
                <a:effectLst/>
                <a:latin typeface="Arial" panose="020B0604020202020204" pitchFamily="34" charset="0"/>
                <a:ea typeface="Aptos" panose="020B0004020202020204" pitchFamily="34" charset="0"/>
                <a:cs typeface="Arial" panose="020B0604020202020204" pitchFamily="34" charset="0"/>
              </a:rPr>
              <a:t> TDM 3.9 v Non-TDM 3.8</a:t>
            </a:r>
            <a:endParaRPr lang="fr-FR" sz="1200" b="1"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271962778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Graphique 50">
            <a:extLst>
              <a:ext uri="{FF2B5EF4-FFF2-40B4-BE49-F238E27FC236}">
                <a16:creationId xmlns:a16="http://schemas.microsoft.com/office/drawing/2014/main" id="{A74AB303-CA07-E122-1E0C-FB02F6A675E3}"/>
              </a:ext>
            </a:extLst>
          </p:cNvPr>
          <p:cNvGraphicFramePr/>
          <p:nvPr>
            <p:extLst>
              <p:ext uri="{D42A27DB-BD31-4B8C-83A1-F6EECF244321}">
                <p14:modId xmlns:p14="http://schemas.microsoft.com/office/powerpoint/2010/main" val="4007444672"/>
              </p:ext>
            </p:extLst>
          </p:nvPr>
        </p:nvGraphicFramePr>
        <p:xfrm>
          <a:off x="7350742" y="1745644"/>
          <a:ext cx="4696969" cy="2861446"/>
        </p:xfrm>
        <a:graphic>
          <a:graphicData uri="http://schemas.openxmlformats.org/drawingml/2006/chart">
            <c:chart xmlns:c="http://schemas.openxmlformats.org/drawingml/2006/chart" xmlns:r="http://schemas.openxmlformats.org/officeDocument/2006/relationships" r:id="rId2"/>
          </a:graphicData>
        </a:graphic>
      </p:graphicFrame>
      <p:sp>
        <p:nvSpPr>
          <p:cNvPr id="3" name="Espace réservé du texte 2">
            <a:extLst>
              <a:ext uri="{FF2B5EF4-FFF2-40B4-BE49-F238E27FC236}">
                <a16:creationId xmlns:a16="http://schemas.microsoft.com/office/drawing/2014/main" id="{9F84D67E-42A7-A113-5C96-0AD2C8C08E67}"/>
              </a:ext>
            </a:extLst>
          </p:cNvPr>
          <p:cNvSpPr>
            <a:spLocks noGrp="1"/>
          </p:cNvSpPr>
          <p:nvPr>
            <p:ph type="body" sz="quarter" idx="19"/>
          </p:nvPr>
        </p:nvSpPr>
        <p:spPr/>
        <p:txBody>
          <a:bodyPr/>
          <a:lstStyle/>
          <a:p>
            <a:r>
              <a:rPr lang="fr-FR" dirty="0"/>
              <a:t>Veringa, A. et al. Int. J. </a:t>
            </a:r>
            <a:r>
              <a:rPr lang="fr-FR" dirty="0" err="1"/>
              <a:t>Antimicrob</a:t>
            </a:r>
            <a:r>
              <a:rPr lang="fr-FR" dirty="0"/>
              <a:t>. Agents 61, 106711 (2023).</a:t>
            </a:r>
          </a:p>
        </p:txBody>
      </p:sp>
      <p:sp>
        <p:nvSpPr>
          <p:cNvPr id="4" name="Titre 3">
            <a:extLst>
              <a:ext uri="{FF2B5EF4-FFF2-40B4-BE49-F238E27FC236}">
                <a16:creationId xmlns:a16="http://schemas.microsoft.com/office/drawing/2014/main" id="{C59AE9D1-7E78-C329-5B1C-D6789F3FA64A}"/>
              </a:ext>
            </a:extLst>
          </p:cNvPr>
          <p:cNvSpPr>
            <a:spLocks noGrp="1"/>
          </p:cNvSpPr>
          <p:nvPr>
            <p:ph type="title"/>
          </p:nvPr>
        </p:nvSpPr>
        <p:spPr/>
        <p:txBody>
          <a:bodyPr/>
          <a:lstStyle/>
          <a:p>
            <a:r>
              <a:rPr lang="fr-FR" dirty="0"/>
              <a:t>Can </a:t>
            </a:r>
            <a:r>
              <a:rPr lang="fr-FR" dirty="0" err="1"/>
              <a:t>treatment</a:t>
            </a:r>
            <a:r>
              <a:rPr lang="fr-FR" dirty="0"/>
              <a:t> </a:t>
            </a:r>
            <a:r>
              <a:rPr lang="fr-FR" dirty="0" err="1"/>
              <a:t>failure</a:t>
            </a:r>
            <a:r>
              <a:rPr lang="fr-FR" dirty="0"/>
              <a:t> </a:t>
            </a:r>
            <a:r>
              <a:rPr lang="fr-FR" dirty="0" err="1"/>
              <a:t>be</a:t>
            </a:r>
            <a:r>
              <a:rPr lang="fr-FR" dirty="0"/>
              <a:t> </a:t>
            </a:r>
            <a:r>
              <a:rPr lang="fr-FR" dirty="0" err="1"/>
              <a:t>prevented</a:t>
            </a:r>
            <a:r>
              <a:rPr lang="fr-FR" dirty="0"/>
              <a:t> by TDM?</a:t>
            </a:r>
          </a:p>
        </p:txBody>
      </p:sp>
      <p:graphicFrame>
        <p:nvGraphicFramePr>
          <p:cNvPr id="7" name="Tableau 6">
            <a:extLst>
              <a:ext uri="{FF2B5EF4-FFF2-40B4-BE49-F238E27FC236}">
                <a16:creationId xmlns:a16="http://schemas.microsoft.com/office/drawing/2014/main" id="{DE0862A9-F9F1-3894-9455-843962348CB8}"/>
              </a:ext>
            </a:extLst>
          </p:cNvPr>
          <p:cNvGraphicFramePr>
            <a:graphicFrameLocks noGrp="1"/>
          </p:cNvGraphicFramePr>
          <p:nvPr>
            <p:extLst>
              <p:ext uri="{D42A27DB-BD31-4B8C-83A1-F6EECF244321}">
                <p14:modId xmlns:p14="http://schemas.microsoft.com/office/powerpoint/2010/main" val="125924943"/>
              </p:ext>
            </p:extLst>
          </p:nvPr>
        </p:nvGraphicFramePr>
        <p:xfrm>
          <a:off x="1936806" y="4875765"/>
          <a:ext cx="4423133" cy="360000"/>
        </p:xfrm>
        <a:graphic>
          <a:graphicData uri="http://schemas.openxmlformats.org/drawingml/2006/table">
            <a:tbl>
              <a:tblPr firstRow="1" bandRow="1">
                <a:tableStyleId>{5C22544A-7EE6-4342-B048-85BDC9FD1C3A}</a:tableStyleId>
              </a:tblPr>
              <a:tblGrid>
                <a:gridCol w="340241">
                  <a:extLst>
                    <a:ext uri="{9D8B030D-6E8A-4147-A177-3AD203B41FA5}">
                      <a16:colId xmlns:a16="http://schemas.microsoft.com/office/drawing/2014/main" val="20001"/>
                    </a:ext>
                  </a:extLst>
                </a:gridCol>
                <a:gridCol w="340241">
                  <a:extLst>
                    <a:ext uri="{9D8B030D-6E8A-4147-A177-3AD203B41FA5}">
                      <a16:colId xmlns:a16="http://schemas.microsoft.com/office/drawing/2014/main" val="20006"/>
                    </a:ext>
                  </a:extLst>
                </a:gridCol>
                <a:gridCol w="340241">
                  <a:extLst>
                    <a:ext uri="{9D8B030D-6E8A-4147-A177-3AD203B41FA5}">
                      <a16:colId xmlns:a16="http://schemas.microsoft.com/office/drawing/2014/main" val="20002"/>
                    </a:ext>
                  </a:extLst>
                </a:gridCol>
                <a:gridCol w="340241">
                  <a:extLst>
                    <a:ext uri="{9D8B030D-6E8A-4147-A177-3AD203B41FA5}">
                      <a16:colId xmlns:a16="http://schemas.microsoft.com/office/drawing/2014/main" val="20007"/>
                    </a:ext>
                  </a:extLst>
                </a:gridCol>
                <a:gridCol w="340241">
                  <a:extLst>
                    <a:ext uri="{9D8B030D-6E8A-4147-A177-3AD203B41FA5}">
                      <a16:colId xmlns:a16="http://schemas.microsoft.com/office/drawing/2014/main" val="20003"/>
                    </a:ext>
                  </a:extLst>
                </a:gridCol>
                <a:gridCol w="340241">
                  <a:extLst>
                    <a:ext uri="{9D8B030D-6E8A-4147-A177-3AD203B41FA5}">
                      <a16:colId xmlns:a16="http://schemas.microsoft.com/office/drawing/2014/main" val="20008"/>
                    </a:ext>
                  </a:extLst>
                </a:gridCol>
                <a:gridCol w="340241">
                  <a:extLst>
                    <a:ext uri="{9D8B030D-6E8A-4147-A177-3AD203B41FA5}">
                      <a16:colId xmlns:a16="http://schemas.microsoft.com/office/drawing/2014/main" val="20004"/>
                    </a:ext>
                  </a:extLst>
                </a:gridCol>
                <a:gridCol w="340241">
                  <a:extLst>
                    <a:ext uri="{9D8B030D-6E8A-4147-A177-3AD203B41FA5}">
                      <a16:colId xmlns:a16="http://schemas.microsoft.com/office/drawing/2014/main" val="20009"/>
                    </a:ext>
                  </a:extLst>
                </a:gridCol>
                <a:gridCol w="340241">
                  <a:extLst>
                    <a:ext uri="{9D8B030D-6E8A-4147-A177-3AD203B41FA5}">
                      <a16:colId xmlns:a16="http://schemas.microsoft.com/office/drawing/2014/main" val="20005"/>
                    </a:ext>
                  </a:extLst>
                </a:gridCol>
                <a:gridCol w="340241">
                  <a:extLst>
                    <a:ext uri="{9D8B030D-6E8A-4147-A177-3AD203B41FA5}">
                      <a16:colId xmlns:a16="http://schemas.microsoft.com/office/drawing/2014/main" val="20010"/>
                    </a:ext>
                  </a:extLst>
                </a:gridCol>
                <a:gridCol w="340241">
                  <a:extLst>
                    <a:ext uri="{9D8B030D-6E8A-4147-A177-3AD203B41FA5}">
                      <a16:colId xmlns:a16="http://schemas.microsoft.com/office/drawing/2014/main" val="20011"/>
                    </a:ext>
                  </a:extLst>
                </a:gridCol>
                <a:gridCol w="340241">
                  <a:extLst>
                    <a:ext uri="{9D8B030D-6E8A-4147-A177-3AD203B41FA5}">
                      <a16:colId xmlns:a16="http://schemas.microsoft.com/office/drawing/2014/main" val="20012"/>
                    </a:ext>
                  </a:extLst>
                </a:gridCol>
                <a:gridCol w="340241">
                  <a:extLst>
                    <a:ext uri="{9D8B030D-6E8A-4147-A177-3AD203B41FA5}">
                      <a16:colId xmlns:a16="http://schemas.microsoft.com/office/drawing/2014/main" val="20013"/>
                    </a:ext>
                  </a:extLst>
                </a:gridCol>
              </a:tblGrid>
              <a:tr h="180000">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83</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83</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79</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77</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74</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72</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71</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70</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70</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70</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68</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68</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Aptos" panose="020B0004020202020204" pitchFamily="34" charset="0"/>
                          <a:cs typeface="Arial" panose="020B0604020202020204" pitchFamily="34" charset="0"/>
                        </a:rPr>
                        <a:t>66</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000">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87</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84</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82</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80</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79</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79</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75</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74</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72</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66</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65</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64</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63</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graphicFrame>
        <p:nvGraphicFramePr>
          <p:cNvPr id="9" name="Graphique 8">
            <a:extLst>
              <a:ext uri="{FF2B5EF4-FFF2-40B4-BE49-F238E27FC236}">
                <a16:creationId xmlns:a16="http://schemas.microsoft.com/office/drawing/2014/main" id="{7E560C51-9331-72C3-79AD-48813B07CA68}"/>
              </a:ext>
            </a:extLst>
          </p:cNvPr>
          <p:cNvGraphicFramePr/>
          <p:nvPr>
            <p:extLst>
              <p:ext uri="{D42A27DB-BD31-4B8C-83A1-F6EECF244321}">
                <p14:modId xmlns:p14="http://schemas.microsoft.com/office/powerpoint/2010/main" val="511048784"/>
              </p:ext>
            </p:extLst>
          </p:nvPr>
        </p:nvGraphicFramePr>
        <p:xfrm>
          <a:off x="1632992" y="1736364"/>
          <a:ext cx="4696969" cy="2861446"/>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 Box 4">
            <a:extLst>
              <a:ext uri="{FF2B5EF4-FFF2-40B4-BE49-F238E27FC236}">
                <a16:creationId xmlns:a16="http://schemas.microsoft.com/office/drawing/2014/main" id="{DD9AFED7-8B0E-72C3-6C38-2975F2882F0E}"/>
              </a:ext>
            </a:extLst>
          </p:cNvPr>
          <p:cNvSpPr txBox="1">
            <a:spLocks noChangeArrowheads="1"/>
          </p:cNvSpPr>
          <p:nvPr/>
        </p:nvSpPr>
        <p:spPr bwMode="auto">
          <a:xfrm rot="16200000">
            <a:off x="474081" y="2894030"/>
            <a:ext cx="2422565"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surviving</a:t>
            </a:r>
            <a:endParaRPr lang="da-DK" sz="1050" dirty="0">
              <a:solidFill>
                <a:srgbClr val="FFFFFF">
                  <a:lumMod val="50000"/>
                </a:srgbClr>
              </a:solidFill>
              <a:latin typeface="Arial"/>
              <a:ea typeface="+mn-ea"/>
              <a:cs typeface="Arial"/>
            </a:endParaRPr>
          </a:p>
        </p:txBody>
      </p:sp>
      <p:sp>
        <p:nvSpPr>
          <p:cNvPr id="11" name="Text Box 4">
            <a:extLst>
              <a:ext uri="{FF2B5EF4-FFF2-40B4-BE49-F238E27FC236}">
                <a16:creationId xmlns:a16="http://schemas.microsoft.com/office/drawing/2014/main" id="{3B149455-BAD2-7CA5-B6FA-B1112D4156F9}"/>
              </a:ext>
            </a:extLst>
          </p:cNvPr>
          <p:cNvSpPr txBox="1">
            <a:spLocks noChangeArrowheads="1"/>
          </p:cNvSpPr>
          <p:nvPr/>
        </p:nvSpPr>
        <p:spPr bwMode="auto">
          <a:xfrm>
            <a:off x="2078598" y="4492957"/>
            <a:ext cx="4091048"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Days </a:t>
            </a:r>
            <a:r>
              <a:rPr lang="da-DK" sz="1050" dirty="0" err="1">
                <a:solidFill>
                  <a:srgbClr val="FFFFFF">
                    <a:lumMod val="50000"/>
                  </a:srgbClr>
                </a:solidFill>
                <a:latin typeface="Arial"/>
                <a:ea typeface="+mn-ea"/>
                <a:cs typeface="Arial"/>
              </a:rPr>
              <a:t>after</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treatment</a:t>
            </a:r>
            <a:r>
              <a:rPr lang="da-DK" sz="1050" dirty="0">
                <a:solidFill>
                  <a:srgbClr val="FFFFFF">
                    <a:lumMod val="50000"/>
                  </a:srgbClr>
                </a:solidFill>
                <a:latin typeface="Arial"/>
                <a:ea typeface="+mn-ea"/>
                <a:cs typeface="Arial"/>
              </a:rPr>
              <a:t> initiation</a:t>
            </a:r>
          </a:p>
        </p:txBody>
      </p:sp>
      <p:sp>
        <p:nvSpPr>
          <p:cNvPr id="17" name="Forme libre 16">
            <a:extLst>
              <a:ext uri="{FF2B5EF4-FFF2-40B4-BE49-F238E27FC236}">
                <a16:creationId xmlns:a16="http://schemas.microsoft.com/office/drawing/2014/main" id="{FCF84F45-C5B7-01E3-743F-8A94D6CC641E}"/>
              </a:ext>
            </a:extLst>
          </p:cNvPr>
          <p:cNvSpPr/>
          <p:nvPr/>
        </p:nvSpPr>
        <p:spPr>
          <a:xfrm>
            <a:off x="2102347" y="1807614"/>
            <a:ext cx="4096987" cy="653143"/>
          </a:xfrm>
          <a:custGeom>
            <a:avLst/>
            <a:gdLst>
              <a:gd name="connsiteX0" fmla="*/ 0 w 4096987"/>
              <a:gd name="connsiteY0" fmla="*/ 0 h 653143"/>
              <a:gd name="connsiteX1" fmla="*/ 243444 w 4096987"/>
              <a:gd name="connsiteY1" fmla="*/ 0 h 653143"/>
              <a:gd name="connsiteX2" fmla="*/ 409699 w 4096987"/>
              <a:gd name="connsiteY2" fmla="*/ 178130 h 653143"/>
              <a:gd name="connsiteX3" fmla="*/ 736270 w 4096987"/>
              <a:gd name="connsiteY3" fmla="*/ 178130 h 653143"/>
              <a:gd name="connsiteX4" fmla="*/ 890650 w 4096987"/>
              <a:gd name="connsiteY4" fmla="*/ 225631 h 653143"/>
              <a:gd name="connsiteX5" fmla="*/ 1116281 w 4096987"/>
              <a:gd name="connsiteY5" fmla="*/ 225631 h 653143"/>
              <a:gd name="connsiteX6" fmla="*/ 1270660 w 4096987"/>
              <a:gd name="connsiteY6" fmla="*/ 285008 h 653143"/>
              <a:gd name="connsiteX7" fmla="*/ 1757548 w 4096987"/>
              <a:gd name="connsiteY7" fmla="*/ 267195 h 653143"/>
              <a:gd name="connsiteX8" fmla="*/ 1864426 w 4096987"/>
              <a:gd name="connsiteY8" fmla="*/ 350322 h 653143"/>
              <a:gd name="connsiteX9" fmla="*/ 2006930 w 4096987"/>
              <a:gd name="connsiteY9" fmla="*/ 350322 h 653143"/>
              <a:gd name="connsiteX10" fmla="*/ 2090057 w 4096987"/>
              <a:gd name="connsiteY10" fmla="*/ 380011 h 653143"/>
              <a:gd name="connsiteX11" fmla="*/ 2666011 w 4096987"/>
              <a:gd name="connsiteY11" fmla="*/ 385948 h 653143"/>
              <a:gd name="connsiteX12" fmla="*/ 2832265 w 4096987"/>
              <a:gd name="connsiteY12" fmla="*/ 510639 h 653143"/>
              <a:gd name="connsiteX13" fmla="*/ 2927268 w 4096987"/>
              <a:gd name="connsiteY13" fmla="*/ 498764 h 653143"/>
              <a:gd name="connsiteX14" fmla="*/ 2945081 w 4096987"/>
              <a:gd name="connsiteY14" fmla="*/ 581891 h 653143"/>
              <a:gd name="connsiteX15" fmla="*/ 3200400 w 4096987"/>
              <a:gd name="connsiteY15" fmla="*/ 629392 h 653143"/>
              <a:gd name="connsiteX16" fmla="*/ 3616037 w 4096987"/>
              <a:gd name="connsiteY16" fmla="*/ 611579 h 653143"/>
              <a:gd name="connsiteX17" fmla="*/ 3675413 w 4096987"/>
              <a:gd name="connsiteY17" fmla="*/ 653143 h 653143"/>
              <a:gd name="connsiteX18" fmla="*/ 4096987 w 4096987"/>
              <a:gd name="connsiteY18" fmla="*/ 635330 h 65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6987" h="653143">
                <a:moveTo>
                  <a:pt x="0" y="0"/>
                </a:moveTo>
                <a:lnTo>
                  <a:pt x="243444" y="0"/>
                </a:lnTo>
                <a:lnTo>
                  <a:pt x="409699" y="178130"/>
                </a:lnTo>
                <a:lnTo>
                  <a:pt x="736270" y="178130"/>
                </a:lnTo>
                <a:lnTo>
                  <a:pt x="890650" y="225631"/>
                </a:lnTo>
                <a:lnTo>
                  <a:pt x="1116281" y="225631"/>
                </a:lnTo>
                <a:lnTo>
                  <a:pt x="1270660" y="285008"/>
                </a:lnTo>
                <a:lnTo>
                  <a:pt x="1757548" y="267195"/>
                </a:lnTo>
                <a:lnTo>
                  <a:pt x="1864426" y="350322"/>
                </a:lnTo>
                <a:lnTo>
                  <a:pt x="2006930" y="350322"/>
                </a:lnTo>
                <a:lnTo>
                  <a:pt x="2090057" y="380011"/>
                </a:lnTo>
                <a:lnTo>
                  <a:pt x="2666011" y="385948"/>
                </a:lnTo>
                <a:lnTo>
                  <a:pt x="2832265" y="510639"/>
                </a:lnTo>
                <a:lnTo>
                  <a:pt x="2927268" y="498764"/>
                </a:lnTo>
                <a:lnTo>
                  <a:pt x="2945081" y="581891"/>
                </a:lnTo>
                <a:lnTo>
                  <a:pt x="3200400" y="629392"/>
                </a:lnTo>
                <a:lnTo>
                  <a:pt x="3616037" y="611579"/>
                </a:lnTo>
                <a:lnTo>
                  <a:pt x="3675413" y="653143"/>
                </a:lnTo>
                <a:lnTo>
                  <a:pt x="4096987" y="635330"/>
                </a:lnTo>
              </a:path>
            </a:pathLst>
          </a:custGeom>
          <a:noFill/>
          <a:ln w="28575">
            <a:solidFill>
              <a:srgbClr val="CFA4E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Forme libre 15">
            <a:extLst>
              <a:ext uri="{FF2B5EF4-FFF2-40B4-BE49-F238E27FC236}">
                <a16:creationId xmlns:a16="http://schemas.microsoft.com/office/drawing/2014/main" id="{409E1931-F6E7-555A-67A8-02FCA4E77738}"/>
              </a:ext>
            </a:extLst>
          </p:cNvPr>
          <p:cNvSpPr/>
          <p:nvPr/>
        </p:nvSpPr>
        <p:spPr>
          <a:xfrm>
            <a:off x="2090472" y="1813552"/>
            <a:ext cx="4073236" cy="486888"/>
          </a:xfrm>
          <a:custGeom>
            <a:avLst/>
            <a:gdLst>
              <a:gd name="connsiteX0" fmla="*/ 0 w 4073236"/>
              <a:gd name="connsiteY0" fmla="*/ 0 h 486888"/>
              <a:gd name="connsiteX1" fmla="*/ 350322 w 4073236"/>
              <a:gd name="connsiteY1" fmla="*/ 0 h 486888"/>
              <a:gd name="connsiteX2" fmla="*/ 350322 w 4073236"/>
              <a:gd name="connsiteY2" fmla="*/ 65314 h 486888"/>
              <a:gd name="connsiteX3" fmla="*/ 611579 w 4073236"/>
              <a:gd name="connsiteY3" fmla="*/ 65314 h 486888"/>
              <a:gd name="connsiteX4" fmla="*/ 611579 w 4073236"/>
              <a:gd name="connsiteY4" fmla="*/ 124691 h 486888"/>
              <a:gd name="connsiteX5" fmla="*/ 712519 w 4073236"/>
              <a:gd name="connsiteY5" fmla="*/ 124691 h 486888"/>
              <a:gd name="connsiteX6" fmla="*/ 712519 w 4073236"/>
              <a:gd name="connsiteY6" fmla="*/ 178130 h 486888"/>
              <a:gd name="connsiteX7" fmla="*/ 866899 w 4073236"/>
              <a:gd name="connsiteY7" fmla="*/ 178130 h 486888"/>
              <a:gd name="connsiteX8" fmla="*/ 866899 w 4073236"/>
              <a:gd name="connsiteY8" fmla="*/ 178130 h 486888"/>
              <a:gd name="connsiteX9" fmla="*/ 1104405 w 4073236"/>
              <a:gd name="connsiteY9" fmla="*/ 178130 h 486888"/>
              <a:gd name="connsiteX10" fmla="*/ 1104405 w 4073236"/>
              <a:gd name="connsiteY10" fmla="*/ 255319 h 486888"/>
              <a:gd name="connsiteX11" fmla="*/ 1223158 w 4073236"/>
              <a:gd name="connsiteY11" fmla="*/ 255319 h 486888"/>
              <a:gd name="connsiteX12" fmla="*/ 1223158 w 4073236"/>
              <a:gd name="connsiteY12" fmla="*/ 255319 h 486888"/>
              <a:gd name="connsiteX13" fmla="*/ 1223158 w 4073236"/>
              <a:gd name="connsiteY13" fmla="*/ 296883 h 486888"/>
              <a:gd name="connsiteX14" fmla="*/ 1430977 w 4073236"/>
              <a:gd name="connsiteY14" fmla="*/ 296883 h 486888"/>
              <a:gd name="connsiteX15" fmla="*/ 1460665 w 4073236"/>
              <a:gd name="connsiteY15" fmla="*/ 326571 h 486888"/>
              <a:gd name="connsiteX16" fmla="*/ 1959429 w 4073236"/>
              <a:gd name="connsiteY16" fmla="*/ 326571 h 486888"/>
              <a:gd name="connsiteX17" fmla="*/ 1959429 w 4073236"/>
              <a:gd name="connsiteY17" fmla="*/ 391886 h 486888"/>
              <a:gd name="connsiteX18" fmla="*/ 2185060 w 4073236"/>
              <a:gd name="connsiteY18" fmla="*/ 391886 h 486888"/>
              <a:gd name="connsiteX19" fmla="*/ 2185060 w 4073236"/>
              <a:gd name="connsiteY19" fmla="*/ 451262 h 486888"/>
              <a:gd name="connsiteX20" fmla="*/ 3414156 w 4073236"/>
              <a:gd name="connsiteY20" fmla="*/ 451262 h 486888"/>
              <a:gd name="connsiteX21" fmla="*/ 3414156 w 4073236"/>
              <a:gd name="connsiteY21" fmla="*/ 451262 h 486888"/>
              <a:gd name="connsiteX22" fmla="*/ 3431969 w 4073236"/>
              <a:gd name="connsiteY22" fmla="*/ 486888 h 486888"/>
              <a:gd name="connsiteX23" fmla="*/ 4073236 w 4073236"/>
              <a:gd name="connsiteY23" fmla="*/ 486888 h 48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73236" h="486888">
                <a:moveTo>
                  <a:pt x="0" y="0"/>
                </a:moveTo>
                <a:lnTo>
                  <a:pt x="350322" y="0"/>
                </a:lnTo>
                <a:lnTo>
                  <a:pt x="350322" y="65314"/>
                </a:lnTo>
                <a:lnTo>
                  <a:pt x="611579" y="65314"/>
                </a:lnTo>
                <a:lnTo>
                  <a:pt x="611579" y="124691"/>
                </a:lnTo>
                <a:lnTo>
                  <a:pt x="712519" y="124691"/>
                </a:lnTo>
                <a:lnTo>
                  <a:pt x="712519" y="178130"/>
                </a:lnTo>
                <a:lnTo>
                  <a:pt x="866899" y="178130"/>
                </a:lnTo>
                <a:lnTo>
                  <a:pt x="866899" y="178130"/>
                </a:lnTo>
                <a:lnTo>
                  <a:pt x="1104405" y="178130"/>
                </a:lnTo>
                <a:lnTo>
                  <a:pt x="1104405" y="255319"/>
                </a:lnTo>
                <a:lnTo>
                  <a:pt x="1223158" y="255319"/>
                </a:lnTo>
                <a:lnTo>
                  <a:pt x="1223158" y="255319"/>
                </a:lnTo>
                <a:lnTo>
                  <a:pt x="1223158" y="296883"/>
                </a:lnTo>
                <a:lnTo>
                  <a:pt x="1430977" y="296883"/>
                </a:lnTo>
                <a:lnTo>
                  <a:pt x="1460665" y="326571"/>
                </a:lnTo>
                <a:lnTo>
                  <a:pt x="1959429" y="326571"/>
                </a:lnTo>
                <a:lnTo>
                  <a:pt x="1959429" y="391886"/>
                </a:lnTo>
                <a:lnTo>
                  <a:pt x="2185060" y="391886"/>
                </a:lnTo>
                <a:lnTo>
                  <a:pt x="2185060" y="451262"/>
                </a:lnTo>
                <a:lnTo>
                  <a:pt x="3414156" y="451262"/>
                </a:lnTo>
                <a:lnTo>
                  <a:pt x="3414156" y="451262"/>
                </a:lnTo>
                <a:lnTo>
                  <a:pt x="3431969" y="486888"/>
                </a:lnTo>
                <a:lnTo>
                  <a:pt x="4073236" y="486888"/>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nvGrpSpPr>
          <p:cNvPr id="22" name="Groupe 21">
            <a:extLst>
              <a:ext uri="{FF2B5EF4-FFF2-40B4-BE49-F238E27FC236}">
                <a16:creationId xmlns:a16="http://schemas.microsoft.com/office/drawing/2014/main" id="{75822AE1-7308-E428-C202-1AD4BC886E28}"/>
              </a:ext>
            </a:extLst>
          </p:cNvPr>
          <p:cNvGrpSpPr/>
          <p:nvPr/>
        </p:nvGrpSpPr>
        <p:grpSpPr>
          <a:xfrm>
            <a:off x="2200694" y="3645770"/>
            <a:ext cx="1069647" cy="369819"/>
            <a:chOff x="3187095" y="3311123"/>
            <a:chExt cx="1069647" cy="369819"/>
          </a:xfrm>
        </p:grpSpPr>
        <p:cxnSp>
          <p:nvCxnSpPr>
            <p:cNvPr id="18" name="Connecteur droit 17">
              <a:extLst>
                <a:ext uri="{FF2B5EF4-FFF2-40B4-BE49-F238E27FC236}">
                  <a16:creationId xmlns:a16="http://schemas.microsoft.com/office/drawing/2014/main" id="{52D4E2ED-3829-D18C-C19D-CB5C9EAB446B}"/>
                </a:ext>
              </a:extLst>
            </p:cNvPr>
            <p:cNvCxnSpPr/>
            <p:nvPr/>
          </p:nvCxnSpPr>
          <p:spPr>
            <a:xfrm>
              <a:off x="3187095" y="3418845"/>
              <a:ext cx="202131" cy="0"/>
            </a:xfrm>
            <a:prstGeom prst="line">
              <a:avLst/>
            </a:prstGeom>
            <a:ln w="19050">
              <a:solidFill>
                <a:srgbClr val="CFA4E4"/>
              </a:solidFill>
              <a:prstDash val="dash"/>
            </a:ln>
          </p:spPr>
          <p:style>
            <a:lnRef idx="1">
              <a:schemeClr val="accent1"/>
            </a:lnRef>
            <a:fillRef idx="0">
              <a:schemeClr val="accent1"/>
            </a:fillRef>
            <a:effectRef idx="0">
              <a:schemeClr val="accent1"/>
            </a:effectRef>
            <a:fontRef idx="minor">
              <a:schemeClr val="tx1"/>
            </a:fontRef>
          </p:style>
        </p:cxnSp>
        <p:sp>
          <p:nvSpPr>
            <p:cNvPr id="19" name="ZoneTexte 18">
              <a:extLst>
                <a:ext uri="{FF2B5EF4-FFF2-40B4-BE49-F238E27FC236}">
                  <a16:creationId xmlns:a16="http://schemas.microsoft.com/office/drawing/2014/main" id="{1A78AAF2-73EF-0DBE-92E2-E710E3433CA8}"/>
                </a:ext>
              </a:extLst>
            </p:cNvPr>
            <p:cNvSpPr txBox="1"/>
            <p:nvPr/>
          </p:nvSpPr>
          <p:spPr>
            <a:xfrm>
              <a:off x="3350725" y="3311123"/>
              <a:ext cx="906017"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non-TDM group</a:t>
              </a:r>
              <a:endParaRPr lang="fr-FR" sz="800" dirty="0">
                <a:latin typeface="Arial" panose="020B0604020202020204" pitchFamily="34" charset="0"/>
                <a:cs typeface="Arial" panose="020B0604020202020204" pitchFamily="34" charset="0"/>
              </a:endParaRPr>
            </a:p>
          </p:txBody>
        </p:sp>
        <p:cxnSp>
          <p:nvCxnSpPr>
            <p:cNvPr id="20" name="Connecteur droit 19">
              <a:extLst>
                <a:ext uri="{FF2B5EF4-FFF2-40B4-BE49-F238E27FC236}">
                  <a16:creationId xmlns:a16="http://schemas.microsoft.com/office/drawing/2014/main" id="{06C0AB0C-5E8B-8F90-0C2B-7B2832BCCA41}"/>
                </a:ext>
              </a:extLst>
            </p:cNvPr>
            <p:cNvCxnSpPr/>
            <p:nvPr/>
          </p:nvCxnSpPr>
          <p:spPr>
            <a:xfrm>
              <a:off x="3187095" y="3573220"/>
              <a:ext cx="20213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21" name="ZoneTexte 20">
              <a:extLst>
                <a:ext uri="{FF2B5EF4-FFF2-40B4-BE49-F238E27FC236}">
                  <a16:creationId xmlns:a16="http://schemas.microsoft.com/office/drawing/2014/main" id="{1490159A-064F-D0FC-FFE7-777BB1DF7514}"/>
                </a:ext>
              </a:extLst>
            </p:cNvPr>
            <p:cNvSpPr txBox="1"/>
            <p:nvPr/>
          </p:nvSpPr>
          <p:spPr>
            <a:xfrm>
              <a:off x="3350725" y="3465498"/>
              <a:ext cx="699230"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TDM group</a:t>
              </a:r>
              <a:endParaRPr lang="fr-FR" sz="800" dirty="0">
                <a:latin typeface="Arial" panose="020B0604020202020204" pitchFamily="34" charset="0"/>
                <a:cs typeface="Arial" panose="020B0604020202020204" pitchFamily="34" charset="0"/>
              </a:endParaRPr>
            </a:p>
          </p:txBody>
        </p:sp>
      </p:grpSp>
      <p:sp>
        <p:nvSpPr>
          <p:cNvPr id="31" name="ZoneTexte 30">
            <a:extLst>
              <a:ext uri="{FF2B5EF4-FFF2-40B4-BE49-F238E27FC236}">
                <a16:creationId xmlns:a16="http://schemas.microsoft.com/office/drawing/2014/main" id="{3CF8D62A-01DD-E32C-C332-A8829CBEAB95}"/>
              </a:ext>
            </a:extLst>
          </p:cNvPr>
          <p:cNvSpPr txBox="1"/>
          <p:nvPr/>
        </p:nvSpPr>
        <p:spPr>
          <a:xfrm>
            <a:off x="2102347" y="3986020"/>
            <a:ext cx="2103461" cy="215444"/>
          </a:xfrm>
          <a:prstGeom prst="rect">
            <a:avLst/>
          </a:prstGeom>
          <a:noFill/>
        </p:spPr>
        <p:txBody>
          <a:bodyPr wrap="none" rtlCol="0">
            <a:spAutoFit/>
          </a:bodyPr>
          <a:lstStyle/>
          <a:p>
            <a:r>
              <a:rPr lang="en-US" sz="800" b="1" dirty="0">
                <a:effectLst/>
                <a:latin typeface="Arial" panose="020B0604020202020204" pitchFamily="34" charset="0"/>
                <a:ea typeface="Aptos" panose="020B0004020202020204" pitchFamily="34" charset="0"/>
                <a:cs typeface="Arial" panose="020B0604020202020204" pitchFamily="34" charset="0"/>
              </a:rPr>
              <a:t>HR 0.782 (95% CI: 0.397-1.541), </a:t>
            </a:r>
            <a:r>
              <a:rPr lang="en-US" sz="800" b="1" i="1" dirty="0">
                <a:effectLst/>
                <a:latin typeface="Arial" panose="020B0604020202020204" pitchFamily="34" charset="0"/>
                <a:ea typeface="Aptos" panose="020B0004020202020204" pitchFamily="34" charset="0"/>
                <a:cs typeface="Arial" panose="020B0604020202020204" pitchFamily="34" charset="0"/>
              </a:rPr>
              <a:t>p</a:t>
            </a:r>
            <a:r>
              <a:rPr lang="en-US" sz="800" b="1" dirty="0">
                <a:effectLst/>
                <a:latin typeface="Arial" panose="020B0604020202020204" pitchFamily="34" charset="0"/>
                <a:ea typeface="Aptos" panose="020B0004020202020204" pitchFamily="34" charset="0"/>
                <a:cs typeface="Arial" panose="020B0604020202020204" pitchFamily="34" charset="0"/>
              </a:rPr>
              <a:t>-0.477</a:t>
            </a:r>
            <a:r>
              <a:rPr lang="fr-FR" sz="800" b="1" dirty="0">
                <a:effectLst/>
                <a:latin typeface="Arial" panose="020B0604020202020204" pitchFamily="34" charset="0"/>
                <a:cs typeface="Arial" panose="020B0604020202020204" pitchFamily="34" charset="0"/>
              </a:rPr>
              <a:t> </a:t>
            </a:r>
            <a:endParaRPr lang="fr-FR" sz="800" b="1" dirty="0">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59101636-9ED4-351C-24EE-58D1130EE037}"/>
              </a:ext>
            </a:extLst>
          </p:cNvPr>
          <p:cNvSpPr/>
          <p:nvPr/>
        </p:nvSpPr>
        <p:spPr>
          <a:xfrm>
            <a:off x="1014787" y="1390270"/>
            <a:ext cx="5499205" cy="407745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ZoneTexte 32">
            <a:extLst>
              <a:ext uri="{FF2B5EF4-FFF2-40B4-BE49-F238E27FC236}">
                <a16:creationId xmlns:a16="http://schemas.microsoft.com/office/drawing/2014/main" id="{B826D421-9091-0188-6739-BBDA7FA4A60B}"/>
              </a:ext>
            </a:extLst>
          </p:cNvPr>
          <p:cNvSpPr txBox="1"/>
          <p:nvPr/>
        </p:nvSpPr>
        <p:spPr>
          <a:xfrm>
            <a:off x="1569514" y="1217993"/>
            <a:ext cx="1606530" cy="307777"/>
          </a:xfrm>
          <a:prstGeom prst="rect">
            <a:avLst/>
          </a:prstGeom>
          <a:solidFill>
            <a:schemeClr val="bg1"/>
          </a:solidFill>
        </p:spPr>
        <p:txBody>
          <a:bodyPr wrap="none" rtlCol="0">
            <a:spAutoFit/>
          </a:bodyPr>
          <a:lstStyle/>
          <a:p>
            <a:r>
              <a:rPr lang="en-US" sz="1400" b="1" kern="100" dirty="0">
                <a:effectLst/>
                <a:latin typeface="Arial" panose="020B0604020202020204" pitchFamily="34" charset="0"/>
                <a:ea typeface="Aptos" panose="020B0004020202020204" pitchFamily="34" charset="0"/>
                <a:cs typeface="Arial" panose="020B0604020202020204" pitchFamily="34" charset="0"/>
              </a:rPr>
              <a:t>12-week survival</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p:txBody>
      </p:sp>
      <p:graphicFrame>
        <p:nvGraphicFramePr>
          <p:cNvPr id="34" name="Tableau 33">
            <a:extLst>
              <a:ext uri="{FF2B5EF4-FFF2-40B4-BE49-F238E27FC236}">
                <a16:creationId xmlns:a16="http://schemas.microsoft.com/office/drawing/2014/main" id="{F441159D-55C8-AF94-AD19-A72FC55CBC9B}"/>
              </a:ext>
            </a:extLst>
          </p:cNvPr>
          <p:cNvGraphicFramePr>
            <a:graphicFrameLocks noGrp="1"/>
          </p:cNvGraphicFramePr>
          <p:nvPr>
            <p:extLst>
              <p:ext uri="{D42A27DB-BD31-4B8C-83A1-F6EECF244321}">
                <p14:modId xmlns:p14="http://schemas.microsoft.com/office/powerpoint/2010/main" val="3257464969"/>
              </p:ext>
            </p:extLst>
          </p:nvPr>
        </p:nvGraphicFramePr>
        <p:xfrm>
          <a:off x="7654556" y="4885045"/>
          <a:ext cx="4423133" cy="360000"/>
        </p:xfrm>
        <a:graphic>
          <a:graphicData uri="http://schemas.openxmlformats.org/drawingml/2006/table">
            <a:tbl>
              <a:tblPr firstRow="1" bandRow="1">
                <a:tableStyleId>{5C22544A-7EE6-4342-B048-85BDC9FD1C3A}</a:tableStyleId>
              </a:tblPr>
              <a:tblGrid>
                <a:gridCol w="340241">
                  <a:extLst>
                    <a:ext uri="{9D8B030D-6E8A-4147-A177-3AD203B41FA5}">
                      <a16:colId xmlns:a16="http://schemas.microsoft.com/office/drawing/2014/main" val="20001"/>
                    </a:ext>
                  </a:extLst>
                </a:gridCol>
                <a:gridCol w="340241">
                  <a:extLst>
                    <a:ext uri="{9D8B030D-6E8A-4147-A177-3AD203B41FA5}">
                      <a16:colId xmlns:a16="http://schemas.microsoft.com/office/drawing/2014/main" val="20006"/>
                    </a:ext>
                  </a:extLst>
                </a:gridCol>
                <a:gridCol w="340241">
                  <a:extLst>
                    <a:ext uri="{9D8B030D-6E8A-4147-A177-3AD203B41FA5}">
                      <a16:colId xmlns:a16="http://schemas.microsoft.com/office/drawing/2014/main" val="20002"/>
                    </a:ext>
                  </a:extLst>
                </a:gridCol>
                <a:gridCol w="340241">
                  <a:extLst>
                    <a:ext uri="{9D8B030D-6E8A-4147-A177-3AD203B41FA5}">
                      <a16:colId xmlns:a16="http://schemas.microsoft.com/office/drawing/2014/main" val="20007"/>
                    </a:ext>
                  </a:extLst>
                </a:gridCol>
                <a:gridCol w="340241">
                  <a:extLst>
                    <a:ext uri="{9D8B030D-6E8A-4147-A177-3AD203B41FA5}">
                      <a16:colId xmlns:a16="http://schemas.microsoft.com/office/drawing/2014/main" val="20003"/>
                    </a:ext>
                  </a:extLst>
                </a:gridCol>
                <a:gridCol w="340241">
                  <a:extLst>
                    <a:ext uri="{9D8B030D-6E8A-4147-A177-3AD203B41FA5}">
                      <a16:colId xmlns:a16="http://schemas.microsoft.com/office/drawing/2014/main" val="20008"/>
                    </a:ext>
                  </a:extLst>
                </a:gridCol>
                <a:gridCol w="340241">
                  <a:extLst>
                    <a:ext uri="{9D8B030D-6E8A-4147-A177-3AD203B41FA5}">
                      <a16:colId xmlns:a16="http://schemas.microsoft.com/office/drawing/2014/main" val="20004"/>
                    </a:ext>
                  </a:extLst>
                </a:gridCol>
                <a:gridCol w="340241">
                  <a:extLst>
                    <a:ext uri="{9D8B030D-6E8A-4147-A177-3AD203B41FA5}">
                      <a16:colId xmlns:a16="http://schemas.microsoft.com/office/drawing/2014/main" val="20009"/>
                    </a:ext>
                  </a:extLst>
                </a:gridCol>
                <a:gridCol w="340241">
                  <a:extLst>
                    <a:ext uri="{9D8B030D-6E8A-4147-A177-3AD203B41FA5}">
                      <a16:colId xmlns:a16="http://schemas.microsoft.com/office/drawing/2014/main" val="20005"/>
                    </a:ext>
                  </a:extLst>
                </a:gridCol>
                <a:gridCol w="340241">
                  <a:extLst>
                    <a:ext uri="{9D8B030D-6E8A-4147-A177-3AD203B41FA5}">
                      <a16:colId xmlns:a16="http://schemas.microsoft.com/office/drawing/2014/main" val="20010"/>
                    </a:ext>
                  </a:extLst>
                </a:gridCol>
                <a:gridCol w="340241">
                  <a:extLst>
                    <a:ext uri="{9D8B030D-6E8A-4147-A177-3AD203B41FA5}">
                      <a16:colId xmlns:a16="http://schemas.microsoft.com/office/drawing/2014/main" val="20011"/>
                    </a:ext>
                  </a:extLst>
                </a:gridCol>
                <a:gridCol w="340241">
                  <a:extLst>
                    <a:ext uri="{9D8B030D-6E8A-4147-A177-3AD203B41FA5}">
                      <a16:colId xmlns:a16="http://schemas.microsoft.com/office/drawing/2014/main" val="20012"/>
                    </a:ext>
                  </a:extLst>
                </a:gridCol>
                <a:gridCol w="340241">
                  <a:extLst>
                    <a:ext uri="{9D8B030D-6E8A-4147-A177-3AD203B41FA5}">
                      <a16:colId xmlns:a16="http://schemas.microsoft.com/office/drawing/2014/main" val="20013"/>
                    </a:ext>
                  </a:extLst>
                </a:gridCol>
              </a:tblGrid>
              <a:tr h="180000">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83</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74</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62</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57</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55</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49</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47</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42</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39</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36</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31</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5E247C"/>
                          </a:solidFill>
                          <a:effectLst/>
                          <a:latin typeface="Arial" panose="020B0604020202020204" pitchFamily="34" charset="0"/>
                          <a:ea typeface="Times New Roman" panose="02020603050405020304" pitchFamily="18" charset="0"/>
                          <a:cs typeface="Arial" panose="020B0604020202020204" pitchFamily="34" charset="0"/>
                        </a:rPr>
                        <a:t>28</a:t>
                      </a:r>
                      <a:endParaRPr lang="fr-FR" sz="900" b="0" kern="10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24</a:t>
                      </a:r>
                      <a:endParaRPr lang="fr-FR" sz="900" b="0"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0000">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87</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75</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64</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55</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51</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47</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44</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36</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33</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27</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25</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a:solidFill>
                            <a:srgbClr val="CFA4E4"/>
                          </a:solidFill>
                          <a:effectLst/>
                          <a:latin typeface="Arial" panose="020B0604020202020204" pitchFamily="34" charset="0"/>
                          <a:ea typeface="Times New Roman" panose="02020603050405020304" pitchFamily="18" charset="0"/>
                          <a:cs typeface="Arial" panose="020B0604020202020204" pitchFamily="34" charset="0"/>
                        </a:rPr>
                        <a:t>22</a:t>
                      </a:r>
                      <a:endParaRPr lang="fr-FR" sz="900" b="0" kern="10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900" b="0" kern="0" dirty="0">
                          <a:solidFill>
                            <a:srgbClr val="CFA4E4"/>
                          </a:solidFill>
                          <a:effectLst/>
                          <a:latin typeface="Arial" panose="020B0604020202020204" pitchFamily="34" charset="0"/>
                          <a:ea typeface="Times New Roman" panose="02020603050405020304" pitchFamily="18" charset="0"/>
                          <a:cs typeface="Arial" panose="020B0604020202020204" pitchFamily="34" charset="0"/>
                        </a:rPr>
                        <a:t>19</a:t>
                      </a:r>
                      <a:endParaRPr lang="fr-FR" sz="900" b="0" kern="100" dirty="0">
                        <a:solidFill>
                          <a:srgbClr val="CFA4E4"/>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46" name="Rectangle 45">
            <a:extLst>
              <a:ext uri="{FF2B5EF4-FFF2-40B4-BE49-F238E27FC236}">
                <a16:creationId xmlns:a16="http://schemas.microsoft.com/office/drawing/2014/main" id="{A3368B94-676C-8289-71CD-2DE5DE835376}"/>
              </a:ext>
            </a:extLst>
          </p:cNvPr>
          <p:cNvSpPr/>
          <p:nvPr/>
        </p:nvSpPr>
        <p:spPr>
          <a:xfrm>
            <a:off x="6725233" y="1390270"/>
            <a:ext cx="5352456" cy="4077459"/>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ZoneTexte 46">
            <a:extLst>
              <a:ext uri="{FF2B5EF4-FFF2-40B4-BE49-F238E27FC236}">
                <a16:creationId xmlns:a16="http://schemas.microsoft.com/office/drawing/2014/main" id="{5ABAEA68-BBC5-44F6-57C2-CD9D9AFC48EE}"/>
              </a:ext>
            </a:extLst>
          </p:cNvPr>
          <p:cNvSpPr txBox="1"/>
          <p:nvPr/>
        </p:nvSpPr>
        <p:spPr>
          <a:xfrm>
            <a:off x="6884417" y="1217993"/>
            <a:ext cx="1636987" cy="307777"/>
          </a:xfrm>
          <a:prstGeom prst="rect">
            <a:avLst/>
          </a:prstGeom>
          <a:solidFill>
            <a:schemeClr val="bg1"/>
          </a:solidFill>
        </p:spPr>
        <p:txBody>
          <a:bodyPr wrap="none" rtlCol="0">
            <a:spAutoFit/>
          </a:bodyPr>
          <a:lstStyle/>
          <a:p>
            <a:r>
              <a:rPr lang="en-US" sz="1400" b="1" kern="100" dirty="0">
                <a:effectLst/>
                <a:latin typeface="Arial" panose="020B0604020202020204" pitchFamily="34" charset="0"/>
                <a:ea typeface="Aptos" panose="020B0004020202020204" pitchFamily="34" charset="0"/>
                <a:cs typeface="Arial" panose="020B0604020202020204" pitchFamily="34" charset="0"/>
              </a:rPr>
              <a:t>Adverse reaction</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49" name="Forme libre 48">
            <a:extLst>
              <a:ext uri="{FF2B5EF4-FFF2-40B4-BE49-F238E27FC236}">
                <a16:creationId xmlns:a16="http://schemas.microsoft.com/office/drawing/2014/main" id="{1923E796-8DA5-7E0D-CAEC-CAD102CD815C}"/>
              </a:ext>
            </a:extLst>
          </p:cNvPr>
          <p:cNvSpPr/>
          <p:nvPr/>
        </p:nvSpPr>
        <p:spPr>
          <a:xfrm>
            <a:off x="7810273" y="1825380"/>
            <a:ext cx="4121150" cy="673100"/>
          </a:xfrm>
          <a:custGeom>
            <a:avLst/>
            <a:gdLst>
              <a:gd name="connsiteX0" fmla="*/ 0 w 4121150"/>
              <a:gd name="connsiteY0" fmla="*/ 0 h 673100"/>
              <a:gd name="connsiteX1" fmla="*/ 190500 w 4121150"/>
              <a:gd name="connsiteY1" fmla="*/ 0 h 673100"/>
              <a:gd name="connsiteX2" fmla="*/ 190500 w 4121150"/>
              <a:gd name="connsiteY2" fmla="*/ 69850 h 673100"/>
              <a:gd name="connsiteX3" fmla="*/ 425450 w 4121150"/>
              <a:gd name="connsiteY3" fmla="*/ 69850 h 673100"/>
              <a:gd name="connsiteX4" fmla="*/ 425450 w 4121150"/>
              <a:gd name="connsiteY4" fmla="*/ 177800 h 673100"/>
              <a:gd name="connsiteX5" fmla="*/ 730250 w 4121150"/>
              <a:gd name="connsiteY5" fmla="*/ 177800 h 673100"/>
              <a:gd name="connsiteX6" fmla="*/ 730250 w 4121150"/>
              <a:gd name="connsiteY6" fmla="*/ 241300 h 673100"/>
              <a:gd name="connsiteX7" fmla="*/ 908050 w 4121150"/>
              <a:gd name="connsiteY7" fmla="*/ 241300 h 673100"/>
              <a:gd name="connsiteX8" fmla="*/ 908050 w 4121150"/>
              <a:gd name="connsiteY8" fmla="*/ 279400 h 673100"/>
              <a:gd name="connsiteX9" fmla="*/ 1276350 w 4121150"/>
              <a:gd name="connsiteY9" fmla="*/ 279400 h 673100"/>
              <a:gd name="connsiteX10" fmla="*/ 1276350 w 4121150"/>
              <a:gd name="connsiteY10" fmla="*/ 336550 h 673100"/>
              <a:gd name="connsiteX11" fmla="*/ 1619250 w 4121150"/>
              <a:gd name="connsiteY11" fmla="*/ 336550 h 673100"/>
              <a:gd name="connsiteX12" fmla="*/ 1670050 w 4121150"/>
              <a:gd name="connsiteY12" fmla="*/ 419100 h 673100"/>
              <a:gd name="connsiteX13" fmla="*/ 2152650 w 4121150"/>
              <a:gd name="connsiteY13" fmla="*/ 419100 h 673100"/>
              <a:gd name="connsiteX14" fmla="*/ 2209800 w 4121150"/>
              <a:gd name="connsiteY14" fmla="*/ 514350 h 673100"/>
              <a:gd name="connsiteX15" fmla="*/ 2736850 w 4121150"/>
              <a:gd name="connsiteY15" fmla="*/ 514350 h 673100"/>
              <a:gd name="connsiteX16" fmla="*/ 2736850 w 4121150"/>
              <a:gd name="connsiteY16" fmla="*/ 577850 h 673100"/>
              <a:gd name="connsiteX17" fmla="*/ 3670300 w 4121150"/>
              <a:gd name="connsiteY17" fmla="*/ 577850 h 673100"/>
              <a:gd name="connsiteX18" fmla="*/ 3670300 w 4121150"/>
              <a:gd name="connsiteY18" fmla="*/ 673100 h 673100"/>
              <a:gd name="connsiteX19" fmla="*/ 4121150 w 4121150"/>
              <a:gd name="connsiteY19" fmla="*/ 673100 h 67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21150" h="673100">
                <a:moveTo>
                  <a:pt x="0" y="0"/>
                </a:moveTo>
                <a:lnTo>
                  <a:pt x="190500" y="0"/>
                </a:lnTo>
                <a:lnTo>
                  <a:pt x="190500" y="69850"/>
                </a:lnTo>
                <a:lnTo>
                  <a:pt x="425450" y="69850"/>
                </a:lnTo>
                <a:lnTo>
                  <a:pt x="425450" y="177800"/>
                </a:lnTo>
                <a:lnTo>
                  <a:pt x="730250" y="177800"/>
                </a:lnTo>
                <a:lnTo>
                  <a:pt x="730250" y="241300"/>
                </a:lnTo>
                <a:lnTo>
                  <a:pt x="908050" y="241300"/>
                </a:lnTo>
                <a:lnTo>
                  <a:pt x="908050" y="279400"/>
                </a:lnTo>
                <a:lnTo>
                  <a:pt x="1276350" y="279400"/>
                </a:lnTo>
                <a:lnTo>
                  <a:pt x="1276350" y="336550"/>
                </a:lnTo>
                <a:lnTo>
                  <a:pt x="1619250" y="336550"/>
                </a:lnTo>
                <a:lnTo>
                  <a:pt x="1670050" y="419100"/>
                </a:lnTo>
                <a:lnTo>
                  <a:pt x="2152650" y="419100"/>
                </a:lnTo>
                <a:lnTo>
                  <a:pt x="2209800" y="514350"/>
                </a:lnTo>
                <a:lnTo>
                  <a:pt x="2736850" y="514350"/>
                </a:lnTo>
                <a:lnTo>
                  <a:pt x="2736850" y="577850"/>
                </a:lnTo>
                <a:lnTo>
                  <a:pt x="3670300" y="577850"/>
                </a:lnTo>
                <a:lnTo>
                  <a:pt x="3670300" y="673100"/>
                </a:lnTo>
                <a:lnTo>
                  <a:pt x="4121150" y="673100"/>
                </a:lnTo>
              </a:path>
            </a:pathLst>
          </a:custGeom>
          <a:noFill/>
          <a:ln w="28575">
            <a:solidFill>
              <a:srgbClr val="CFA4E4"/>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Forme libre 49">
            <a:extLst>
              <a:ext uri="{FF2B5EF4-FFF2-40B4-BE49-F238E27FC236}">
                <a16:creationId xmlns:a16="http://schemas.microsoft.com/office/drawing/2014/main" id="{5C19835E-6A4C-18CD-6651-C81ECC0E1E2B}"/>
              </a:ext>
            </a:extLst>
          </p:cNvPr>
          <p:cNvSpPr/>
          <p:nvPr/>
        </p:nvSpPr>
        <p:spPr>
          <a:xfrm>
            <a:off x="7803923" y="1825380"/>
            <a:ext cx="4108450" cy="603250"/>
          </a:xfrm>
          <a:custGeom>
            <a:avLst/>
            <a:gdLst>
              <a:gd name="connsiteX0" fmla="*/ 0 w 4108450"/>
              <a:gd name="connsiteY0" fmla="*/ 0 h 603250"/>
              <a:gd name="connsiteX1" fmla="*/ 196850 w 4108450"/>
              <a:gd name="connsiteY1" fmla="*/ 0 h 603250"/>
              <a:gd name="connsiteX2" fmla="*/ 196850 w 4108450"/>
              <a:gd name="connsiteY2" fmla="*/ 0 h 603250"/>
              <a:gd name="connsiteX3" fmla="*/ 196850 w 4108450"/>
              <a:gd name="connsiteY3" fmla="*/ 50800 h 603250"/>
              <a:gd name="connsiteX4" fmla="*/ 425450 w 4108450"/>
              <a:gd name="connsiteY4" fmla="*/ 50800 h 603250"/>
              <a:gd name="connsiteX5" fmla="*/ 425450 w 4108450"/>
              <a:gd name="connsiteY5" fmla="*/ 177800 h 603250"/>
              <a:gd name="connsiteX6" fmla="*/ 730250 w 4108450"/>
              <a:gd name="connsiteY6" fmla="*/ 177800 h 603250"/>
              <a:gd name="connsiteX7" fmla="*/ 768350 w 4108450"/>
              <a:gd name="connsiteY7" fmla="*/ 215900 h 603250"/>
              <a:gd name="connsiteX8" fmla="*/ 1422400 w 4108450"/>
              <a:gd name="connsiteY8" fmla="*/ 215900 h 603250"/>
              <a:gd name="connsiteX9" fmla="*/ 1422400 w 4108450"/>
              <a:gd name="connsiteY9" fmla="*/ 317500 h 603250"/>
              <a:gd name="connsiteX10" fmla="*/ 2393950 w 4108450"/>
              <a:gd name="connsiteY10" fmla="*/ 317500 h 603250"/>
              <a:gd name="connsiteX11" fmla="*/ 2393950 w 4108450"/>
              <a:gd name="connsiteY11" fmla="*/ 317500 h 603250"/>
              <a:gd name="connsiteX12" fmla="*/ 2393950 w 4108450"/>
              <a:gd name="connsiteY12" fmla="*/ 355600 h 603250"/>
              <a:gd name="connsiteX13" fmla="*/ 2463800 w 4108450"/>
              <a:gd name="connsiteY13" fmla="*/ 355600 h 603250"/>
              <a:gd name="connsiteX14" fmla="*/ 2463800 w 4108450"/>
              <a:gd name="connsiteY14" fmla="*/ 406400 h 603250"/>
              <a:gd name="connsiteX15" fmla="*/ 3054350 w 4108450"/>
              <a:gd name="connsiteY15" fmla="*/ 406400 h 603250"/>
              <a:gd name="connsiteX16" fmla="*/ 3054350 w 4108450"/>
              <a:gd name="connsiteY16" fmla="*/ 406400 h 603250"/>
              <a:gd name="connsiteX17" fmla="*/ 3054350 w 4108450"/>
              <a:gd name="connsiteY17" fmla="*/ 450850 h 603250"/>
              <a:gd name="connsiteX18" fmla="*/ 3378200 w 4108450"/>
              <a:gd name="connsiteY18" fmla="*/ 450850 h 603250"/>
              <a:gd name="connsiteX19" fmla="*/ 3378200 w 4108450"/>
              <a:gd name="connsiteY19" fmla="*/ 520700 h 603250"/>
              <a:gd name="connsiteX20" fmla="*/ 4000500 w 4108450"/>
              <a:gd name="connsiteY20" fmla="*/ 520700 h 603250"/>
              <a:gd name="connsiteX21" fmla="*/ 4000500 w 4108450"/>
              <a:gd name="connsiteY21" fmla="*/ 603250 h 603250"/>
              <a:gd name="connsiteX22" fmla="*/ 4108450 w 4108450"/>
              <a:gd name="connsiteY22" fmla="*/ 603250 h 60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08450" h="603250">
                <a:moveTo>
                  <a:pt x="0" y="0"/>
                </a:moveTo>
                <a:lnTo>
                  <a:pt x="196850" y="0"/>
                </a:lnTo>
                <a:lnTo>
                  <a:pt x="196850" y="0"/>
                </a:lnTo>
                <a:lnTo>
                  <a:pt x="196850" y="50800"/>
                </a:lnTo>
                <a:lnTo>
                  <a:pt x="425450" y="50800"/>
                </a:lnTo>
                <a:lnTo>
                  <a:pt x="425450" y="177800"/>
                </a:lnTo>
                <a:lnTo>
                  <a:pt x="730250" y="177800"/>
                </a:lnTo>
                <a:lnTo>
                  <a:pt x="768350" y="215900"/>
                </a:lnTo>
                <a:lnTo>
                  <a:pt x="1422400" y="215900"/>
                </a:lnTo>
                <a:lnTo>
                  <a:pt x="1422400" y="317500"/>
                </a:lnTo>
                <a:lnTo>
                  <a:pt x="2393950" y="317500"/>
                </a:lnTo>
                <a:lnTo>
                  <a:pt x="2393950" y="317500"/>
                </a:lnTo>
                <a:lnTo>
                  <a:pt x="2393950" y="355600"/>
                </a:lnTo>
                <a:lnTo>
                  <a:pt x="2463800" y="355600"/>
                </a:lnTo>
                <a:lnTo>
                  <a:pt x="2463800" y="406400"/>
                </a:lnTo>
                <a:lnTo>
                  <a:pt x="3054350" y="406400"/>
                </a:lnTo>
                <a:lnTo>
                  <a:pt x="3054350" y="406400"/>
                </a:lnTo>
                <a:lnTo>
                  <a:pt x="3054350" y="450850"/>
                </a:lnTo>
                <a:lnTo>
                  <a:pt x="3378200" y="450850"/>
                </a:lnTo>
                <a:lnTo>
                  <a:pt x="3378200" y="520700"/>
                </a:lnTo>
                <a:lnTo>
                  <a:pt x="4000500" y="520700"/>
                </a:lnTo>
                <a:lnTo>
                  <a:pt x="4000500" y="603250"/>
                </a:lnTo>
                <a:lnTo>
                  <a:pt x="4108450" y="60325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Text Box 4">
            <a:extLst>
              <a:ext uri="{FF2B5EF4-FFF2-40B4-BE49-F238E27FC236}">
                <a16:creationId xmlns:a16="http://schemas.microsoft.com/office/drawing/2014/main" id="{AFAEDC86-7545-C2A4-CF4E-FA761F482223}"/>
              </a:ext>
            </a:extLst>
          </p:cNvPr>
          <p:cNvSpPr txBox="1">
            <a:spLocks noChangeArrowheads="1"/>
          </p:cNvSpPr>
          <p:nvPr/>
        </p:nvSpPr>
        <p:spPr bwMode="auto">
          <a:xfrm rot="16200000">
            <a:off x="6191831" y="2903310"/>
            <a:ext cx="2422565"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 of patients </a:t>
            </a:r>
            <a:r>
              <a:rPr lang="da-DK" sz="1050" dirty="0" err="1">
                <a:solidFill>
                  <a:srgbClr val="FFFFFF">
                    <a:lumMod val="50000"/>
                  </a:srgbClr>
                </a:solidFill>
                <a:latin typeface="Arial"/>
                <a:ea typeface="+mn-ea"/>
                <a:cs typeface="Arial"/>
              </a:rPr>
              <a:t>stopped</a:t>
            </a:r>
            <a:r>
              <a:rPr lang="da-DK" sz="1050" dirty="0">
                <a:solidFill>
                  <a:srgbClr val="FFFFFF">
                    <a:lumMod val="50000"/>
                  </a:srgbClr>
                </a:solidFill>
                <a:latin typeface="Arial"/>
                <a:ea typeface="+mn-ea"/>
                <a:cs typeface="Arial"/>
              </a:rPr>
              <a:t> due to ADR</a:t>
            </a:r>
          </a:p>
        </p:txBody>
      </p:sp>
      <p:sp>
        <p:nvSpPr>
          <p:cNvPr id="53" name="Text Box 4">
            <a:extLst>
              <a:ext uri="{FF2B5EF4-FFF2-40B4-BE49-F238E27FC236}">
                <a16:creationId xmlns:a16="http://schemas.microsoft.com/office/drawing/2014/main" id="{EFC84D6B-F707-DB6F-937C-AAC85FC6B2F0}"/>
              </a:ext>
            </a:extLst>
          </p:cNvPr>
          <p:cNvSpPr txBox="1">
            <a:spLocks noChangeArrowheads="1"/>
          </p:cNvSpPr>
          <p:nvPr/>
        </p:nvSpPr>
        <p:spPr bwMode="auto">
          <a:xfrm>
            <a:off x="7796348" y="4502237"/>
            <a:ext cx="4091048"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Days </a:t>
            </a:r>
            <a:r>
              <a:rPr lang="da-DK" sz="1050" dirty="0" err="1">
                <a:solidFill>
                  <a:srgbClr val="FFFFFF">
                    <a:lumMod val="50000"/>
                  </a:srgbClr>
                </a:solidFill>
                <a:latin typeface="Arial"/>
                <a:ea typeface="+mn-ea"/>
                <a:cs typeface="Arial"/>
              </a:rPr>
              <a:t>after</a:t>
            </a:r>
            <a:r>
              <a:rPr lang="da-DK" sz="1050" dirty="0">
                <a:solidFill>
                  <a:srgbClr val="FFFFFF">
                    <a:lumMod val="50000"/>
                  </a:srgbClr>
                </a:solidFill>
                <a:latin typeface="Arial"/>
                <a:ea typeface="+mn-ea"/>
                <a:cs typeface="Arial"/>
              </a:rPr>
              <a:t> </a:t>
            </a:r>
            <a:r>
              <a:rPr lang="da-DK" sz="1050" dirty="0" err="1">
                <a:solidFill>
                  <a:srgbClr val="FFFFFF">
                    <a:lumMod val="50000"/>
                  </a:srgbClr>
                </a:solidFill>
                <a:latin typeface="Arial"/>
                <a:ea typeface="+mn-ea"/>
                <a:cs typeface="Arial"/>
              </a:rPr>
              <a:t>treatment</a:t>
            </a:r>
            <a:r>
              <a:rPr lang="da-DK" sz="1050" dirty="0">
                <a:solidFill>
                  <a:srgbClr val="FFFFFF">
                    <a:lumMod val="50000"/>
                  </a:srgbClr>
                </a:solidFill>
                <a:latin typeface="Arial"/>
                <a:ea typeface="+mn-ea"/>
                <a:cs typeface="Arial"/>
              </a:rPr>
              <a:t> initiation</a:t>
            </a:r>
          </a:p>
        </p:txBody>
      </p:sp>
      <p:grpSp>
        <p:nvGrpSpPr>
          <p:cNvPr id="54" name="Groupe 53">
            <a:extLst>
              <a:ext uri="{FF2B5EF4-FFF2-40B4-BE49-F238E27FC236}">
                <a16:creationId xmlns:a16="http://schemas.microsoft.com/office/drawing/2014/main" id="{6F6D434D-6D7C-8470-3613-55E37289F74B}"/>
              </a:ext>
            </a:extLst>
          </p:cNvPr>
          <p:cNvGrpSpPr/>
          <p:nvPr/>
        </p:nvGrpSpPr>
        <p:grpSpPr>
          <a:xfrm>
            <a:off x="7918444" y="3655050"/>
            <a:ext cx="1069647" cy="369819"/>
            <a:chOff x="3187095" y="3311123"/>
            <a:chExt cx="1069647" cy="369819"/>
          </a:xfrm>
        </p:grpSpPr>
        <p:cxnSp>
          <p:nvCxnSpPr>
            <p:cNvPr id="55" name="Connecteur droit 54">
              <a:extLst>
                <a:ext uri="{FF2B5EF4-FFF2-40B4-BE49-F238E27FC236}">
                  <a16:creationId xmlns:a16="http://schemas.microsoft.com/office/drawing/2014/main" id="{59454C5B-8224-D586-6D51-AD89A6FAF681}"/>
                </a:ext>
              </a:extLst>
            </p:cNvPr>
            <p:cNvCxnSpPr/>
            <p:nvPr/>
          </p:nvCxnSpPr>
          <p:spPr>
            <a:xfrm>
              <a:off x="3187095" y="3418845"/>
              <a:ext cx="202131" cy="0"/>
            </a:xfrm>
            <a:prstGeom prst="line">
              <a:avLst/>
            </a:prstGeom>
            <a:ln w="19050">
              <a:solidFill>
                <a:srgbClr val="CFA4E4"/>
              </a:solidFill>
              <a:prstDash val="dash"/>
            </a:ln>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4C08436B-7353-9B41-D0E1-117F75633FC1}"/>
                </a:ext>
              </a:extLst>
            </p:cNvPr>
            <p:cNvSpPr txBox="1"/>
            <p:nvPr/>
          </p:nvSpPr>
          <p:spPr>
            <a:xfrm>
              <a:off x="3350725" y="3311123"/>
              <a:ext cx="906017"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non-TDM group</a:t>
              </a:r>
              <a:endParaRPr lang="fr-FR" sz="800" dirty="0">
                <a:latin typeface="Arial" panose="020B0604020202020204" pitchFamily="34" charset="0"/>
                <a:cs typeface="Arial" panose="020B0604020202020204" pitchFamily="34" charset="0"/>
              </a:endParaRPr>
            </a:p>
          </p:txBody>
        </p:sp>
        <p:cxnSp>
          <p:nvCxnSpPr>
            <p:cNvPr id="57" name="Connecteur droit 56">
              <a:extLst>
                <a:ext uri="{FF2B5EF4-FFF2-40B4-BE49-F238E27FC236}">
                  <a16:creationId xmlns:a16="http://schemas.microsoft.com/office/drawing/2014/main" id="{BD157009-051A-8733-8C91-14D75CF67F0E}"/>
                </a:ext>
              </a:extLst>
            </p:cNvPr>
            <p:cNvCxnSpPr/>
            <p:nvPr/>
          </p:nvCxnSpPr>
          <p:spPr>
            <a:xfrm>
              <a:off x="3187095" y="3573220"/>
              <a:ext cx="202131"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58" name="ZoneTexte 57">
              <a:extLst>
                <a:ext uri="{FF2B5EF4-FFF2-40B4-BE49-F238E27FC236}">
                  <a16:creationId xmlns:a16="http://schemas.microsoft.com/office/drawing/2014/main" id="{511DF754-7B4C-B6CB-CC84-B140A59CDC0B}"/>
                </a:ext>
              </a:extLst>
            </p:cNvPr>
            <p:cNvSpPr txBox="1"/>
            <p:nvPr/>
          </p:nvSpPr>
          <p:spPr>
            <a:xfrm>
              <a:off x="3350725" y="3465498"/>
              <a:ext cx="699230" cy="215444"/>
            </a:xfrm>
            <a:prstGeom prst="rect">
              <a:avLst/>
            </a:prstGeom>
            <a:noFill/>
          </p:spPr>
          <p:txBody>
            <a:bodyPr wrap="none" rtlCol="0">
              <a:spAutoFit/>
            </a:bodyPr>
            <a:lstStyle/>
            <a:p>
              <a:r>
                <a:rPr lang="en-US" sz="800" dirty="0">
                  <a:effectLst/>
                  <a:latin typeface="Arial" panose="020B0604020202020204" pitchFamily="34" charset="0"/>
                  <a:ea typeface="Aptos" panose="020B0004020202020204" pitchFamily="34" charset="0"/>
                  <a:cs typeface="Arial" panose="020B0604020202020204" pitchFamily="34" charset="0"/>
                </a:rPr>
                <a:t>TDM group</a:t>
              </a:r>
              <a:endParaRPr lang="fr-FR" sz="800" dirty="0">
                <a:latin typeface="Arial" panose="020B0604020202020204" pitchFamily="34" charset="0"/>
                <a:cs typeface="Arial" panose="020B0604020202020204" pitchFamily="34" charset="0"/>
              </a:endParaRPr>
            </a:p>
          </p:txBody>
        </p:sp>
      </p:grpSp>
      <p:sp>
        <p:nvSpPr>
          <p:cNvPr id="59" name="ZoneTexte 58">
            <a:extLst>
              <a:ext uri="{FF2B5EF4-FFF2-40B4-BE49-F238E27FC236}">
                <a16:creationId xmlns:a16="http://schemas.microsoft.com/office/drawing/2014/main" id="{4ECE7F46-EA9B-AF9E-D089-291E1DA2E4BA}"/>
              </a:ext>
            </a:extLst>
          </p:cNvPr>
          <p:cNvSpPr txBox="1"/>
          <p:nvPr/>
        </p:nvSpPr>
        <p:spPr>
          <a:xfrm>
            <a:off x="7820097" y="3995300"/>
            <a:ext cx="2124299" cy="215444"/>
          </a:xfrm>
          <a:prstGeom prst="rect">
            <a:avLst/>
          </a:prstGeom>
          <a:noFill/>
        </p:spPr>
        <p:txBody>
          <a:bodyPr wrap="none" rtlCol="0">
            <a:spAutoFit/>
          </a:bodyPr>
          <a:lstStyle/>
          <a:p>
            <a:r>
              <a:rPr lang="en-US" sz="800" b="1" dirty="0">
                <a:effectLst/>
                <a:latin typeface="Arial" panose="020B0604020202020204" pitchFamily="34" charset="0"/>
                <a:ea typeface="Aptos" panose="020B0004020202020204" pitchFamily="34" charset="0"/>
                <a:cs typeface="Arial" panose="020B0604020202020204" pitchFamily="34" charset="0"/>
              </a:rPr>
              <a:t>OR: 0.825 (95% CI: 0.353-1.929), </a:t>
            </a:r>
            <a:r>
              <a:rPr lang="en-US" sz="800" b="1" i="1" dirty="0">
                <a:effectLst/>
                <a:latin typeface="Arial" panose="020B0604020202020204" pitchFamily="34" charset="0"/>
                <a:ea typeface="Aptos" panose="020B0004020202020204" pitchFamily="34" charset="0"/>
                <a:cs typeface="Arial" panose="020B0604020202020204" pitchFamily="34" charset="0"/>
              </a:rPr>
              <a:t>p</a:t>
            </a:r>
            <a:r>
              <a:rPr lang="en-US" sz="800" b="1" dirty="0">
                <a:effectLst/>
                <a:latin typeface="Arial" panose="020B0604020202020204" pitchFamily="34" charset="0"/>
                <a:ea typeface="Aptos" panose="020B0004020202020204" pitchFamily="34" charset="0"/>
                <a:cs typeface="Arial" panose="020B0604020202020204" pitchFamily="34" charset="0"/>
              </a:rPr>
              <a:t>-0.658</a:t>
            </a:r>
            <a:endParaRPr lang="fr-FR" sz="800" b="1" dirty="0">
              <a:latin typeface="Arial" panose="020B0604020202020204" pitchFamily="34" charset="0"/>
              <a:cs typeface="Arial" panose="020B0604020202020204" pitchFamily="34" charset="0"/>
            </a:endParaRPr>
          </a:p>
        </p:txBody>
      </p:sp>
      <p:sp>
        <p:nvSpPr>
          <p:cNvPr id="2" name="Espace réservé du contenu 13">
            <a:extLst>
              <a:ext uri="{FF2B5EF4-FFF2-40B4-BE49-F238E27FC236}">
                <a16:creationId xmlns:a16="http://schemas.microsoft.com/office/drawing/2014/main" id="{985203AF-CB62-E646-D9B6-A30C43E6E434}"/>
              </a:ext>
            </a:extLst>
          </p:cNvPr>
          <p:cNvSpPr>
            <a:spLocks noGrp="1"/>
          </p:cNvSpPr>
          <p:nvPr>
            <p:ph sz="quarter" idx="16"/>
          </p:nvPr>
        </p:nvSpPr>
        <p:spPr>
          <a:xfrm>
            <a:off x="957434" y="6267371"/>
            <a:ext cx="5159375" cy="590628"/>
          </a:xfrm>
        </p:spPr>
        <p:txBody>
          <a:bodyPr/>
          <a:lstStyle/>
          <a:p>
            <a:r>
              <a:rPr lang="fr-FR" dirty="0"/>
              <a:t>Russell Edward LEWIS et al., ECCMID</a:t>
            </a:r>
            <a:r>
              <a:rPr lang="fr-FR" baseline="30000" dirty="0"/>
              <a:t>®</a:t>
            </a:r>
            <a:r>
              <a:rPr lang="fr-FR" dirty="0"/>
              <a:t> 2024, Session#SY239</a:t>
            </a:r>
          </a:p>
        </p:txBody>
      </p:sp>
      <p:sp>
        <p:nvSpPr>
          <p:cNvPr id="5" name="ZoneTexte 4">
            <a:extLst>
              <a:ext uri="{FF2B5EF4-FFF2-40B4-BE49-F238E27FC236}">
                <a16:creationId xmlns:a16="http://schemas.microsoft.com/office/drawing/2014/main" id="{6905B0D4-7AF5-F8F5-0627-DFEBE7F61617}"/>
              </a:ext>
            </a:extLst>
          </p:cNvPr>
          <p:cNvSpPr txBox="1"/>
          <p:nvPr/>
        </p:nvSpPr>
        <p:spPr>
          <a:xfrm>
            <a:off x="1256277" y="4852458"/>
            <a:ext cx="966931" cy="230832"/>
          </a:xfrm>
          <a:prstGeom prst="rect">
            <a:avLst/>
          </a:prstGeom>
          <a:noFill/>
        </p:spPr>
        <p:txBody>
          <a:bodyPr wrap="square" rtlCol="0">
            <a:spAutoFit/>
          </a:bodyPr>
          <a:lstStyle/>
          <a:p>
            <a:r>
              <a:rPr lang="fr-FR" sz="9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TDM group: </a:t>
            </a:r>
            <a:endParaRPr lang="fr-FR" sz="900" dirty="0">
              <a:latin typeface="Arial" panose="020B0604020202020204" pitchFamily="34" charset="0"/>
              <a:cs typeface="Arial" panose="020B0604020202020204" pitchFamily="34" charset="0"/>
            </a:endParaRPr>
          </a:p>
        </p:txBody>
      </p:sp>
      <p:sp>
        <p:nvSpPr>
          <p:cNvPr id="8" name="ZoneTexte 7">
            <a:extLst>
              <a:ext uri="{FF2B5EF4-FFF2-40B4-BE49-F238E27FC236}">
                <a16:creationId xmlns:a16="http://schemas.microsoft.com/office/drawing/2014/main" id="{F2A45C11-BC7C-D692-9D3A-9EACA758B7C2}"/>
              </a:ext>
            </a:extLst>
          </p:cNvPr>
          <p:cNvSpPr txBox="1"/>
          <p:nvPr/>
        </p:nvSpPr>
        <p:spPr>
          <a:xfrm>
            <a:off x="1065121" y="5030598"/>
            <a:ext cx="1158088" cy="230832"/>
          </a:xfrm>
          <a:prstGeom prst="rect">
            <a:avLst/>
          </a:prstGeom>
          <a:noFill/>
        </p:spPr>
        <p:txBody>
          <a:bodyPr wrap="square" rtlCol="0">
            <a:spAutoFit/>
          </a:bodyPr>
          <a:lstStyle/>
          <a:p>
            <a:r>
              <a:rPr lang="fr-FR" sz="9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non-TDM group: </a:t>
            </a:r>
            <a:endParaRPr lang="fr-FR" sz="900" dirty="0">
              <a:latin typeface="Arial" panose="020B0604020202020204" pitchFamily="34" charset="0"/>
              <a:cs typeface="Arial" panose="020B0604020202020204" pitchFamily="34" charset="0"/>
            </a:endParaRPr>
          </a:p>
        </p:txBody>
      </p:sp>
      <p:sp>
        <p:nvSpPr>
          <p:cNvPr id="12" name="ZoneTexte 11">
            <a:extLst>
              <a:ext uri="{FF2B5EF4-FFF2-40B4-BE49-F238E27FC236}">
                <a16:creationId xmlns:a16="http://schemas.microsoft.com/office/drawing/2014/main" id="{F3AFC1ED-847C-FD22-4470-92106FB10088}"/>
              </a:ext>
            </a:extLst>
          </p:cNvPr>
          <p:cNvSpPr txBox="1"/>
          <p:nvPr/>
        </p:nvSpPr>
        <p:spPr>
          <a:xfrm>
            <a:off x="1065121" y="4653546"/>
            <a:ext cx="1158088" cy="230832"/>
          </a:xfrm>
          <a:prstGeom prst="rect">
            <a:avLst/>
          </a:prstGeom>
          <a:noFill/>
        </p:spPr>
        <p:txBody>
          <a:bodyPr wrap="square" rtlCol="0">
            <a:spAutoFit/>
          </a:bodyPr>
          <a:lstStyle/>
          <a:p>
            <a:r>
              <a:rPr lang="fr-FR" sz="900" b="1"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Number</a:t>
            </a:r>
            <a:r>
              <a:rPr lang="fr-FR" sz="900" b="1"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t>
            </a:r>
            <a:r>
              <a:rPr lang="fr-FR" sz="900" b="1"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risk</a:t>
            </a:r>
            <a:endParaRPr lang="fr-FR" sz="900" b="1" dirty="0">
              <a:latin typeface="Arial" panose="020B0604020202020204" pitchFamily="34" charset="0"/>
              <a:cs typeface="Arial" panose="020B0604020202020204" pitchFamily="34" charset="0"/>
            </a:endParaRPr>
          </a:p>
        </p:txBody>
      </p:sp>
      <p:grpSp>
        <p:nvGrpSpPr>
          <p:cNvPr id="23" name="Groupe 22">
            <a:extLst>
              <a:ext uri="{FF2B5EF4-FFF2-40B4-BE49-F238E27FC236}">
                <a16:creationId xmlns:a16="http://schemas.microsoft.com/office/drawing/2014/main" id="{275D1F1A-DBA3-EA4B-9538-8D9060543BC4}"/>
              </a:ext>
            </a:extLst>
          </p:cNvPr>
          <p:cNvGrpSpPr/>
          <p:nvPr/>
        </p:nvGrpSpPr>
        <p:grpSpPr>
          <a:xfrm>
            <a:off x="6801676" y="4673212"/>
            <a:ext cx="1158088" cy="607884"/>
            <a:chOff x="1112595" y="4805946"/>
            <a:chExt cx="1158088" cy="607884"/>
          </a:xfrm>
        </p:grpSpPr>
        <p:sp>
          <p:nvSpPr>
            <p:cNvPr id="13" name="ZoneTexte 12">
              <a:extLst>
                <a:ext uri="{FF2B5EF4-FFF2-40B4-BE49-F238E27FC236}">
                  <a16:creationId xmlns:a16="http://schemas.microsoft.com/office/drawing/2014/main" id="{4067148F-1918-90B8-D422-8D5B643C6582}"/>
                </a:ext>
              </a:extLst>
            </p:cNvPr>
            <p:cNvSpPr txBox="1"/>
            <p:nvPr/>
          </p:nvSpPr>
          <p:spPr>
            <a:xfrm>
              <a:off x="1303751" y="5004858"/>
              <a:ext cx="966931" cy="230832"/>
            </a:xfrm>
            <a:prstGeom prst="rect">
              <a:avLst/>
            </a:prstGeom>
            <a:noFill/>
          </p:spPr>
          <p:txBody>
            <a:bodyPr wrap="square" rtlCol="0">
              <a:spAutoFit/>
            </a:bodyPr>
            <a:lstStyle/>
            <a:p>
              <a:r>
                <a:rPr lang="fr-FR" sz="9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TDM group: </a:t>
              </a:r>
              <a:endParaRPr lang="fr-FR" sz="900" dirty="0">
                <a:latin typeface="Arial" panose="020B0604020202020204" pitchFamily="34" charset="0"/>
                <a:cs typeface="Arial" panose="020B0604020202020204" pitchFamily="34" charset="0"/>
              </a:endParaRPr>
            </a:p>
          </p:txBody>
        </p:sp>
        <p:sp>
          <p:nvSpPr>
            <p:cNvPr id="14" name="ZoneTexte 13">
              <a:extLst>
                <a:ext uri="{FF2B5EF4-FFF2-40B4-BE49-F238E27FC236}">
                  <a16:creationId xmlns:a16="http://schemas.microsoft.com/office/drawing/2014/main" id="{AFDD8B0B-ACC1-D6EA-508C-379B3BED9AE7}"/>
                </a:ext>
              </a:extLst>
            </p:cNvPr>
            <p:cNvSpPr txBox="1"/>
            <p:nvPr/>
          </p:nvSpPr>
          <p:spPr>
            <a:xfrm>
              <a:off x="1112595" y="5182998"/>
              <a:ext cx="1158088" cy="230832"/>
            </a:xfrm>
            <a:prstGeom prst="rect">
              <a:avLst/>
            </a:prstGeom>
            <a:noFill/>
          </p:spPr>
          <p:txBody>
            <a:bodyPr wrap="square" rtlCol="0">
              <a:spAutoFit/>
            </a:bodyPr>
            <a:lstStyle/>
            <a:p>
              <a:r>
                <a:rPr lang="fr-FR" sz="9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non-TDM group: </a:t>
              </a:r>
              <a:endParaRPr lang="fr-FR" sz="900" dirty="0">
                <a:latin typeface="Arial" panose="020B0604020202020204" pitchFamily="34" charset="0"/>
                <a:cs typeface="Arial" panose="020B0604020202020204" pitchFamily="34" charset="0"/>
              </a:endParaRPr>
            </a:p>
          </p:txBody>
        </p:sp>
        <p:sp>
          <p:nvSpPr>
            <p:cNvPr id="15" name="ZoneTexte 14">
              <a:extLst>
                <a:ext uri="{FF2B5EF4-FFF2-40B4-BE49-F238E27FC236}">
                  <a16:creationId xmlns:a16="http://schemas.microsoft.com/office/drawing/2014/main" id="{91DA258A-2311-92CE-23C7-98E9ADEE4A1C}"/>
                </a:ext>
              </a:extLst>
            </p:cNvPr>
            <p:cNvSpPr txBox="1"/>
            <p:nvPr/>
          </p:nvSpPr>
          <p:spPr>
            <a:xfrm>
              <a:off x="1112595" y="4805946"/>
              <a:ext cx="1158088" cy="230832"/>
            </a:xfrm>
            <a:prstGeom prst="rect">
              <a:avLst/>
            </a:prstGeom>
            <a:noFill/>
          </p:spPr>
          <p:txBody>
            <a:bodyPr wrap="square" rtlCol="0">
              <a:spAutoFit/>
            </a:bodyPr>
            <a:lstStyle/>
            <a:p>
              <a:r>
                <a:rPr lang="fr-FR" sz="900" b="1"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Number</a:t>
              </a:r>
              <a:r>
                <a:rPr lang="fr-FR" sz="900" b="1"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t>
              </a:r>
              <a:r>
                <a:rPr lang="fr-FR" sz="900" b="1"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risk</a:t>
              </a:r>
              <a:endParaRPr lang="fr-FR" sz="900" b="1"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06394874"/>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81F9AA27-0EB9-2675-8E7C-CA8D0932C534}"/>
              </a:ext>
            </a:extLst>
          </p:cNvPr>
          <p:cNvSpPr>
            <a:spLocks noGrp="1"/>
          </p:cNvSpPr>
          <p:nvPr>
            <p:ph type="body" sz="quarter" idx="19"/>
          </p:nvPr>
        </p:nvSpPr>
        <p:spPr>
          <a:xfrm>
            <a:off x="960194" y="5919168"/>
            <a:ext cx="11104989" cy="380176"/>
          </a:xfrm>
        </p:spPr>
        <p:txBody>
          <a:bodyPr/>
          <a:lstStyle/>
          <a:p>
            <a:r>
              <a:rPr lang="en-US" dirty="0"/>
              <a:t>McCreary, E. K. et al. Utility of Triazole Antifungal Therapeutic Drug Monitoring: Insights from the Society of Infectious Diseases Pharmacists: Endorsed by the Mycoses Study Group Education and Research Consortium. Pharmacotherapy 43, 1043-1050 (2023)</a:t>
            </a:r>
            <a:endParaRPr lang="fr-FR" dirty="0"/>
          </a:p>
        </p:txBody>
      </p:sp>
      <p:sp>
        <p:nvSpPr>
          <p:cNvPr id="4" name="Titre 3">
            <a:extLst>
              <a:ext uri="{FF2B5EF4-FFF2-40B4-BE49-F238E27FC236}">
                <a16:creationId xmlns:a16="http://schemas.microsoft.com/office/drawing/2014/main" id="{D877F6BB-6CCE-A8E1-9B93-095CA3B63E9A}"/>
              </a:ext>
            </a:extLst>
          </p:cNvPr>
          <p:cNvSpPr>
            <a:spLocks noGrp="1"/>
          </p:cNvSpPr>
          <p:nvPr>
            <p:ph type="title"/>
          </p:nvPr>
        </p:nvSpPr>
        <p:spPr/>
        <p:txBody>
          <a:bodyPr/>
          <a:lstStyle/>
          <a:p>
            <a:r>
              <a:rPr lang="en-US" dirty="0"/>
              <a:t>Which antifungals benefit from TDM? </a:t>
            </a:r>
            <a:r>
              <a:rPr lang="en-US" sz="2200" b="0" dirty="0"/>
              <a:t>(with other agents added by speaker)</a:t>
            </a:r>
            <a:endParaRPr lang="fr-FR" sz="2200" b="0" dirty="0"/>
          </a:p>
        </p:txBody>
      </p:sp>
      <p:sp>
        <p:nvSpPr>
          <p:cNvPr id="6" name="Espace réservé du contenu 5">
            <a:extLst>
              <a:ext uri="{FF2B5EF4-FFF2-40B4-BE49-F238E27FC236}">
                <a16:creationId xmlns:a16="http://schemas.microsoft.com/office/drawing/2014/main" id="{A961131D-58D4-42DB-C8BB-16B00DCE46D3}"/>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9" name="Rectangle : coins arrondis 8">
            <a:extLst>
              <a:ext uri="{FF2B5EF4-FFF2-40B4-BE49-F238E27FC236}">
                <a16:creationId xmlns:a16="http://schemas.microsoft.com/office/drawing/2014/main" id="{7F3B89A2-3F37-8C43-DD20-96CA3FFDF8E7}"/>
              </a:ext>
            </a:extLst>
          </p:cNvPr>
          <p:cNvSpPr/>
          <p:nvPr/>
        </p:nvSpPr>
        <p:spPr>
          <a:xfrm>
            <a:off x="1459684" y="846643"/>
            <a:ext cx="3892490" cy="479402"/>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Amphotericin B </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liposomal</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dirty="0">
              <a:solidFill>
                <a:schemeClr val="bg1"/>
              </a:solidFill>
              <a:latin typeface="Arial" panose="020B0604020202020204" pitchFamily="34" charset="0"/>
              <a:cs typeface="Arial" panose="020B0604020202020204" pitchFamily="34" charset="0"/>
            </a:endParaRPr>
          </a:p>
        </p:txBody>
      </p:sp>
      <p:sp>
        <p:nvSpPr>
          <p:cNvPr id="10" name="Rectangle : coins arrondis 9">
            <a:extLst>
              <a:ext uri="{FF2B5EF4-FFF2-40B4-BE49-F238E27FC236}">
                <a16:creationId xmlns:a16="http://schemas.microsoft.com/office/drawing/2014/main" id="{30FB28EF-CCB9-1B8B-6F87-BB09BF6D8833}"/>
              </a:ext>
            </a:extLst>
          </p:cNvPr>
          <p:cNvSpPr/>
          <p:nvPr/>
        </p:nvSpPr>
        <p:spPr>
          <a:xfrm>
            <a:off x="1459684" y="1361370"/>
            <a:ext cx="3892490" cy="479402"/>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5-FC</a:t>
            </a:r>
            <a:endParaRPr lang="fr-FR" sz="1400" dirty="0">
              <a:solidFill>
                <a:schemeClr val="bg1"/>
              </a:solidFill>
              <a:latin typeface="Arial" panose="020B0604020202020204" pitchFamily="34" charset="0"/>
              <a:cs typeface="Arial" panose="020B0604020202020204" pitchFamily="34" charset="0"/>
            </a:endParaRPr>
          </a:p>
        </p:txBody>
      </p:sp>
      <p:sp>
        <p:nvSpPr>
          <p:cNvPr id="12" name="Rectangle : coins arrondis 11">
            <a:extLst>
              <a:ext uri="{FF2B5EF4-FFF2-40B4-BE49-F238E27FC236}">
                <a16:creationId xmlns:a16="http://schemas.microsoft.com/office/drawing/2014/main" id="{A406C71A-42F4-2BB0-334F-BC3260AA684B}"/>
              </a:ext>
            </a:extLst>
          </p:cNvPr>
          <p:cNvSpPr/>
          <p:nvPr/>
        </p:nvSpPr>
        <p:spPr>
          <a:xfrm>
            <a:off x="1459684" y="2396983"/>
            <a:ext cx="3892490" cy="479402"/>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Itraconazole</a:t>
            </a:r>
            <a:endParaRPr lang="fr-FR" sz="1400" dirty="0">
              <a:solidFill>
                <a:schemeClr val="bg1"/>
              </a:solidFill>
              <a:latin typeface="Arial" panose="020B0604020202020204" pitchFamily="34" charset="0"/>
              <a:cs typeface="Arial" panose="020B0604020202020204" pitchFamily="34" charset="0"/>
            </a:endParaRPr>
          </a:p>
        </p:txBody>
      </p:sp>
      <p:sp>
        <p:nvSpPr>
          <p:cNvPr id="13" name="Rectangle : coins arrondis 12">
            <a:extLst>
              <a:ext uri="{FF2B5EF4-FFF2-40B4-BE49-F238E27FC236}">
                <a16:creationId xmlns:a16="http://schemas.microsoft.com/office/drawing/2014/main" id="{CF9584B1-FA50-8E3B-88C8-B9064A56C6DC}"/>
              </a:ext>
            </a:extLst>
          </p:cNvPr>
          <p:cNvSpPr/>
          <p:nvPr/>
        </p:nvSpPr>
        <p:spPr>
          <a:xfrm>
            <a:off x="1459684" y="2921698"/>
            <a:ext cx="3892490" cy="479402"/>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Voriconazole</a:t>
            </a:r>
            <a:endParaRPr lang="fr-FR" sz="1400" dirty="0">
              <a:solidFill>
                <a:schemeClr val="bg1"/>
              </a:solidFill>
              <a:latin typeface="Arial" panose="020B0604020202020204" pitchFamily="34" charset="0"/>
              <a:cs typeface="Arial" panose="020B0604020202020204" pitchFamily="34" charset="0"/>
            </a:endParaRPr>
          </a:p>
        </p:txBody>
      </p:sp>
      <p:sp>
        <p:nvSpPr>
          <p:cNvPr id="14" name="Rectangle : coins arrondis 13">
            <a:extLst>
              <a:ext uri="{FF2B5EF4-FFF2-40B4-BE49-F238E27FC236}">
                <a16:creationId xmlns:a16="http://schemas.microsoft.com/office/drawing/2014/main" id="{8EC796DE-9962-01DE-A9B9-9027941B39E6}"/>
              </a:ext>
            </a:extLst>
          </p:cNvPr>
          <p:cNvSpPr/>
          <p:nvPr/>
        </p:nvSpPr>
        <p:spPr>
          <a:xfrm>
            <a:off x="1459684" y="3440880"/>
            <a:ext cx="3892490" cy="479402"/>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Posaconazole</a:t>
            </a:r>
            <a:endParaRPr lang="fr-FR" sz="1400" dirty="0">
              <a:solidFill>
                <a:schemeClr val="bg1"/>
              </a:solidFill>
              <a:latin typeface="Arial" panose="020B0604020202020204" pitchFamily="34" charset="0"/>
              <a:cs typeface="Arial" panose="020B0604020202020204" pitchFamily="34" charset="0"/>
            </a:endParaRPr>
          </a:p>
        </p:txBody>
      </p:sp>
      <p:sp>
        <p:nvSpPr>
          <p:cNvPr id="15" name="Rectangle : coins arrondis 14">
            <a:extLst>
              <a:ext uri="{FF2B5EF4-FFF2-40B4-BE49-F238E27FC236}">
                <a16:creationId xmlns:a16="http://schemas.microsoft.com/office/drawing/2014/main" id="{638D1852-B446-4A26-698A-1F30E40ED743}"/>
              </a:ext>
            </a:extLst>
          </p:cNvPr>
          <p:cNvSpPr/>
          <p:nvPr/>
        </p:nvSpPr>
        <p:spPr>
          <a:xfrm>
            <a:off x="1459676" y="1880928"/>
            <a:ext cx="3892490" cy="479402"/>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Fluconazole</a:t>
            </a:r>
            <a:endParaRPr lang="fr-FR" sz="1400" dirty="0">
              <a:solidFill>
                <a:schemeClr val="bg1"/>
              </a:solidFill>
              <a:latin typeface="Arial" panose="020B0604020202020204" pitchFamily="34" charset="0"/>
              <a:cs typeface="Arial" panose="020B0604020202020204" pitchFamily="34" charset="0"/>
            </a:endParaRPr>
          </a:p>
        </p:txBody>
      </p:sp>
      <p:sp>
        <p:nvSpPr>
          <p:cNvPr id="16" name="Rectangle : coins arrondis 15">
            <a:extLst>
              <a:ext uri="{FF2B5EF4-FFF2-40B4-BE49-F238E27FC236}">
                <a16:creationId xmlns:a16="http://schemas.microsoft.com/office/drawing/2014/main" id="{48C95BFA-ABF8-6340-1756-7D57E8F3A0E2}"/>
              </a:ext>
            </a:extLst>
          </p:cNvPr>
          <p:cNvSpPr/>
          <p:nvPr/>
        </p:nvSpPr>
        <p:spPr>
          <a:xfrm>
            <a:off x="1459684" y="3960062"/>
            <a:ext cx="3892492" cy="479402"/>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Isavuconazole</a:t>
            </a:r>
            <a:endParaRPr lang="fr-FR" sz="1400" dirty="0">
              <a:solidFill>
                <a:schemeClr val="bg1"/>
              </a:solidFill>
              <a:latin typeface="Arial" panose="020B0604020202020204" pitchFamily="34" charset="0"/>
              <a:cs typeface="Arial" panose="020B0604020202020204" pitchFamily="34" charset="0"/>
            </a:endParaRPr>
          </a:p>
        </p:txBody>
      </p:sp>
      <p:sp>
        <p:nvSpPr>
          <p:cNvPr id="17" name="Rectangle : coins arrondis 16">
            <a:extLst>
              <a:ext uri="{FF2B5EF4-FFF2-40B4-BE49-F238E27FC236}">
                <a16:creationId xmlns:a16="http://schemas.microsoft.com/office/drawing/2014/main" id="{D0736A16-C17C-DAFE-CB38-6DA8D28F41EA}"/>
              </a:ext>
            </a:extLst>
          </p:cNvPr>
          <p:cNvSpPr/>
          <p:nvPr/>
        </p:nvSpPr>
        <p:spPr>
          <a:xfrm>
            <a:off x="1459684" y="4477330"/>
            <a:ext cx="3892492" cy="479402"/>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Echinocandins</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b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Anidulafungin</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caspofungin</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micafungin</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rezafungin</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dirty="0">
              <a:solidFill>
                <a:schemeClr val="bg1"/>
              </a:solidFill>
              <a:latin typeface="Arial" panose="020B0604020202020204" pitchFamily="34" charset="0"/>
              <a:cs typeface="Arial" panose="020B0604020202020204" pitchFamily="34" charset="0"/>
            </a:endParaRPr>
          </a:p>
        </p:txBody>
      </p:sp>
      <p:sp>
        <p:nvSpPr>
          <p:cNvPr id="18" name="Rectangle : coins arrondis 17">
            <a:extLst>
              <a:ext uri="{FF2B5EF4-FFF2-40B4-BE49-F238E27FC236}">
                <a16:creationId xmlns:a16="http://schemas.microsoft.com/office/drawing/2014/main" id="{9250B4DA-0000-4CE8-94E3-0A38A8319576}"/>
              </a:ext>
            </a:extLst>
          </p:cNvPr>
          <p:cNvSpPr/>
          <p:nvPr/>
        </p:nvSpPr>
        <p:spPr>
          <a:xfrm>
            <a:off x="1459686" y="5000832"/>
            <a:ext cx="3892490" cy="479402"/>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Ibrexafungerp?</a:t>
            </a:r>
            <a:endParaRPr lang="fr-FR" sz="1400" dirty="0">
              <a:solidFill>
                <a:schemeClr val="bg1"/>
              </a:solidFill>
              <a:latin typeface="Arial" panose="020B0604020202020204" pitchFamily="34" charset="0"/>
              <a:cs typeface="Arial" panose="020B0604020202020204" pitchFamily="34" charset="0"/>
            </a:endParaRPr>
          </a:p>
        </p:txBody>
      </p:sp>
      <p:sp>
        <p:nvSpPr>
          <p:cNvPr id="19" name="Rectangle : coins arrondis 18">
            <a:extLst>
              <a:ext uri="{FF2B5EF4-FFF2-40B4-BE49-F238E27FC236}">
                <a16:creationId xmlns:a16="http://schemas.microsoft.com/office/drawing/2014/main" id="{75941D9F-96A5-EDF1-C191-DEC4805E7B91}"/>
              </a:ext>
            </a:extLst>
          </p:cNvPr>
          <p:cNvSpPr/>
          <p:nvPr/>
        </p:nvSpPr>
        <p:spPr>
          <a:xfrm>
            <a:off x="1459686" y="5518362"/>
            <a:ext cx="3892490" cy="479402"/>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Investigational </a:t>
            </a:r>
            <a:b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Olorofim</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Fosmanogepix</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Oral-</a:t>
            </a:r>
            <a:r>
              <a:rPr lang="fr-FR" sz="12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AmB</a:t>
            </a: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dirty="0">
              <a:solidFill>
                <a:schemeClr val="bg1"/>
              </a:solidFill>
              <a:latin typeface="Arial" panose="020B0604020202020204" pitchFamily="34" charset="0"/>
              <a:cs typeface="Arial" panose="020B0604020202020204" pitchFamily="34" charset="0"/>
            </a:endParaRPr>
          </a:p>
        </p:txBody>
      </p:sp>
      <p:sp>
        <p:nvSpPr>
          <p:cNvPr id="20" name="Rectangle : coins arrondis 19">
            <a:extLst>
              <a:ext uri="{FF2B5EF4-FFF2-40B4-BE49-F238E27FC236}">
                <a16:creationId xmlns:a16="http://schemas.microsoft.com/office/drawing/2014/main" id="{D825BEE6-61F0-BC01-3432-A7E37F59EA5E}"/>
              </a:ext>
            </a:extLst>
          </p:cNvPr>
          <p:cNvSpPr/>
          <p:nvPr/>
        </p:nvSpPr>
        <p:spPr>
          <a:xfrm>
            <a:off x="5412294" y="842846"/>
            <a:ext cx="6575574"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Not indicated, clinical target range still poorly defined</a:t>
            </a:r>
            <a:endParaRPr lang="fr-FR" sz="1400" dirty="0">
              <a:solidFill>
                <a:schemeClr val="tx1"/>
              </a:solidFill>
              <a:latin typeface="Arial" panose="020B0604020202020204" pitchFamily="34" charset="0"/>
              <a:cs typeface="Arial" panose="020B0604020202020204" pitchFamily="34" charset="0"/>
            </a:endParaRPr>
          </a:p>
        </p:txBody>
      </p:sp>
      <p:sp>
        <p:nvSpPr>
          <p:cNvPr id="21" name="Rectangle : coins arrondis 20">
            <a:extLst>
              <a:ext uri="{FF2B5EF4-FFF2-40B4-BE49-F238E27FC236}">
                <a16:creationId xmlns:a16="http://schemas.microsoft.com/office/drawing/2014/main" id="{B07ACBF8-F951-C608-6187-700790E8FEA6}"/>
              </a:ext>
            </a:extLst>
          </p:cNvPr>
          <p:cNvSpPr/>
          <p:nvPr/>
        </p:nvSpPr>
        <p:spPr>
          <a:xfrm>
            <a:off x="5412295" y="1361370"/>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recommended for patients with changing renal function</a:t>
            </a:r>
            <a:endParaRPr lang="fr-FR" sz="1400" dirty="0">
              <a:solidFill>
                <a:schemeClr val="tx1"/>
              </a:solidFill>
              <a:latin typeface="Arial" panose="020B0604020202020204" pitchFamily="34" charset="0"/>
              <a:cs typeface="Arial" panose="020B0604020202020204" pitchFamily="34" charset="0"/>
            </a:endParaRPr>
          </a:p>
        </p:txBody>
      </p:sp>
      <p:sp>
        <p:nvSpPr>
          <p:cNvPr id="22" name="Rectangle : coins arrondis 21">
            <a:extLst>
              <a:ext uri="{FF2B5EF4-FFF2-40B4-BE49-F238E27FC236}">
                <a16:creationId xmlns:a16="http://schemas.microsoft.com/office/drawing/2014/main" id="{018016A3-4289-F17F-F633-69E7669ACDD8}"/>
              </a:ext>
            </a:extLst>
          </p:cNvPr>
          <p:cNvSpPr/>
          <p:nvPr/>
        </p:nvSpPr>
        <p:spPr>
          <a:xfrm>
            <a:off x="5412295" y="1880928"/>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fr-FR"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Specific populations </a:t>
            </a:r>
            <a:r>
              <a:rPr lang="fr-FR" sz="1400" kern="0" dirty="0" err="1">
                <a:solidFill>
                  <a:schemeClr val="tx1"/>
                </a:solidFill>
                <a:effectLst/>
                <a:latin typeface="Arial" panose="020B0604020202020204" pitchFamily="34" charset="0"/>
                <a:ea typeface="Times New Roman" panose="02020603050405020304" pitchFamily="18" charset="0"/>
                <a:cs typeface="Arial" panose="020B0604020202020204" pitchFamily="34" charset="0"/>
              </a:rPr>
              <a:t>populations</a:t>
            </a:r>
            <a:r>
              <a:rPr lang="fr-FR"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CRRT ICU, </a:t>
            </a:r>
            <a:r>
              <a:rPr lang="fr-FR" sz="1400" kern="0" dirty="0" err="1">
                <a:solidFill>
                  <a:schemeClr val="tx1"/>
                </a:solidFill>
                <a:effectLst/>
                <a:latin typeface="Arial" panose="020B0604020202020204" pitchFamily="34" charset="0"/>
                <a:ea typeface="Times New Roman" panose="02020603050405020304" pitchFamily="18" charset="0"/>
                <a:cs typeface="Arial" panose="020B0604020202020204" pitchFamily="34" charset="0"/>
              </a:rPr>
              <a:t>Pediatrics</a:t>
            </a:r>
            <a:r>
              <a:rPr lang="fr-FR"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Sepsis, CNS infection</a:t>
            </a:r>
            <a:endParaRPr lang="fr-FR" sz="1400" dirty="0">
              <a:solidFill>
                <a:schemeClr val="tx1"/>
              </a:solidFill>
              <a:latin typeface="Arial" panose="020B0604020202020204" pitchFamily="34" charset="0"/>
              <a:cs typeface="Arial" panose="020B0604020202020204" pitchFamily="34" charset="0"/>
            </a:endParaRPr>
          </a:p>
        </p:txBody>
      </p:sp>
      <p:sp>
        <p:nvSpPr>
          <p:cNvPr id="23" name="Rectangle : coins arrondis 22">
            <a:extLst>
              <a:ext uri="{FF2B5EF4-FFF2-40B4-BE49-F238E27FC236}">
                <a16:creationId xmlns:a16="http://schemas.microsoft.com/office/drawing/2014/main" id="{605DAAA9-5900-78DC-B2FF-9173A256D116}"/>
              </a:ext>
            </a:extLst>
          </p:cNvPr>
          <p:cNvSpPr/>
          <p:nvPr/>
        </p:nvSpPr>
        <p:spPr>
          <a:xfrm>
            <a:off x="5412294" y="2393186"/>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recommended for all patient populations</a:t>
            </a:r>
            <a:endParaRPr lang="fr-FR" sz="1400" dirty="0">
              <a:solidFill>
                <a:schemeClr val="tx1"/>
              </a:solidFill>
              <a:latin typeface="Arial" panose="020B0604020202020204" pitchFamily="34" charset="0"/>
              <a:cs typeface="Arial" panose="020B0604020202020204" pitchFamily="34" charset="0"/>
            </a:endParaRPr>
          </a:p>
        </p:txBody>
      </p:sp>
      <p:sp>
        <p:nvSpPr>
          <p:cNvPr id="24" name="Rectangle : coins arrondis 23">
            <a:extLst>
              <a:ext uri="{FF2B5EF4-FFF2-40B4-BE49-F238E27FC236}">
                <a16:creationId xmlns:a16="http://schemas.microsoft.com/office/drawing/2014/main" id="{5D5B6977-E6B4-EE6A-FD18-E8857CB0637D}"/>
              </a:ext>
            </a:extLst>
          </p:cNvPr>
          <p:cNvSpPr/>
          <p:nvPr/>
        </p:nvSpPr>
        <p:spPr>
          <a:xfrm>
            <a:off x="5412293" y="2921698"/>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recommended for all patient populations, prophylaxis and treatment</a:t>
            </a:r>
            <a:endParaRPr lang="fr-FR" sz="1400" dirty="0">
              <a:solidFill>
                <a:schemeClr val="tx1"/>
              </a:solidFill>
              <a:latin typeface="Arial" panose="020B0604020202020204" pitchFamily="34" charset="0"/>
              <a:cs typeface="Arial" panose="020B0604020202020204" pitchFamily="34" charset="0"/>
            </a:endParaRPr>
          </a:p>
        </p:txBody>
      </p:sp>
      <p:sp>
        <p:nvSpPr>
          <p:cNvPr id="25" name="Rectangle : coins arrondis 24">
            <a:extLst>
              <a:ext uri="{FF2B5EF4-FFF2-40B4-BE49-F238E27FC236}">
                <a16:creationId xmlns:a16="http://schemas.microsoft.com/office/drawing/2014/main" id="{8D67ADA0-A2A6-A719-BA5D-E134A02EAB69}"/>
              </a:ext>
            </a:extLst>
          </p:cNvPr>
          <p:cNvSpPr/>
          <p:nvPr/>
        </p:nvSpPr>
        <p:spPr>
          <a:xfrm>
            <a:off x="5412295" y="3440880"/>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recommended for treatment, consider for prophylaxis</a:t>
            </a:r>
            <a:endParaRPr lang="fr-FR" sz="1400" dirty="0">
              <a:solidFill>
                <a:schemeClr val="tx1"/>
              </a:solidFill>
              <a:latin typeface="Arial" panose="020B0604020202020204" pitchFamily="34" charset="0"/>
              <a:cs typeface="Arial" panose="020B0604020202020204" pitchFamily="34" charset="0"/>
            </a:endParaRPr>
          </a:p>
        </p:txBody>
      </p:sp>
      <p:sp>
        <p:nvSpPr>
          <p:cNvPr id="26" name="Rectangle : coins arrondis 25">
            <a:extLst>
              <a:ext uri="{FF2B5EF4-FFF2-40B4-BE49-F238E27FC236}">
                <a16:creationId xmlns:a16="http://schemas.microsoft.com/office/drawing/2014/main" id="{4CCC79C0-E820-4B3C-9E47-45D1A7B82C7C}"/>
              </a:ext>
            </a:extLst>
          </p:cNvPr>
          <p:cNvSpPr/>
          <p:nvPr/>
        </p:nvSpPr>
        <p:spPr>
          <a:xfrm>
            <a:off x="5443053" y="3960062"/>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Specific populations: Alternative administration methods (enteral feeding tube), critically-ill, CRRT, extremes in weight, pediatrics, resistant infections</a:t>
            </a:r>
          </a:p>
        </p:txBody>
      </p:sp>
      <p:sp>
        <p:nvSpPr>
          <p:cNvPr id="27" name="Rectangle : coins arrondis 26">
            <a:extLst>
              <a:ext uri="{FF2B5EF4-FFF2-40B4-BE49-F238E27FC236}">
                <a16:creationId xmlns:a16="http://schemas.microsoft.com/office/drawing/2014/main" id="{CDB1D8AB-5203-980A-EADA-CBC8CBC3B7AA}"/>
              </a:ext>
            </a:extLst>
          </p:cNvPr>
          <p:cNvSpPr/>
          <p:nvPr/>
        </p:nvSpPr>
        <p:spPr>
          <a:xfrm>
            <a:off x="5412295" y="4489547"/>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Critically-ill, obese, hypoalbuminemia, refractory/resistant infections?</a:t>
            </a:r>
          </a:p>
        </p:txBody>
      </p:sp>
      <p:sp>
        <p:nvSpPr>
          <p:cNvPr id="28" name="Rectangle : coins arrondis 27">
            <a:extLst>
              <a:ext uri="{FF2B5EF4-FFF2-40B4-BE49-F238E27FC236}">
                <a16:creationId xmlns:a16="http://schemas.microsoft.com/office/drawing/2014/main" id="{28DE1F29-AFFB-9280-B969-82D6408DC325}"/>
              </a:ext>
            </a:extLst>
          </p:cNvPr>
          <p:cNvSpPr/>
          <p:nvPr/>
        </p:nvSpPr>
        <p:spPr>
          <a:xfrm>
            <a:off x="5443053" y="5008729"/>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dirty="0">
              <a:solidFill>
                <a:schemeClr val="tx1"/>
              </a:solidFill>
              <a:latin typeface="Arial" panose="020B0604020202020204" pitchFamily="34" charset="0"/>
              <a:cs typeface="Arial" panose="020B0604020202020204" pitchFamily="34" charset="0"/>
            </a:endParaRPr>
          </a:p>
        </p:txBody>
      </p:sp>
      <p:sp>
        <p:nvSpPr>
          <p:cNvPr id="29" name="Rectangle : coins arrondis 28">
            <a:extLst>
              <a:ext uri="{FF2B5EF4-FFF2-40B4-BE49-F238E27FC236}">
                <a16:creationId xmlns:a16="http://schemas.microsoft.com/office/drawing/2014/main" id="{F8D293D7-F856-40FC-C031-44EB6838C370}"/>
              </a:ext>
            </a:extLst>
          </p:cNvPr>
          <p:cNvSpPr/>
          <p:nvPr/>
        </p:nvSpPr>
        <p:spPr>
          <a:xfrm>
            <a:off x="5443054" y="5523880"/>
            <a:ext cx="6575572"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299467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D877F6BB-6CCE-A8E1-9B93-095CA3B63E9A}"/>
              </a:ext>
            </a:extLst>
          </p:cNvPr>
          <p:cNvSpPr>
            <a:spLocks noGrp="1"/>
          </p:cNvSpPr>
          <p:nvPr>
            <p:ph type="title"/>
          </p:nvPr>
        </p:nvSpPr>
        <p:spPr/>
        <p:txBody>
          <a:bodyPr/>
          <a:lstStyle/>
          <a:p>
            <a:r>
              <a:rPr lang="en-US" dirty="0"/>
              <a:t>Voriconazole TDM</a:t>
            </a:r>
            <a:endParaRPr lang="fr-FR" sz="2200" b="0" dirty="0"/>
          </a:p>
        </p:txBody>
      </p:sp>
      <p:sp>
        <p:nvSpPr>
          <p:cNvPr id="6" name="Espace réservé du contenu 5">
            <a:extLst>
              <a:ext uri="{FF2B5EF4-FFF2-40B4-BE49-F238E27FC236}">
                <a16:creationId xmlns:a16="http://schemas.microsoft.com/office/drawing/2014/main" id="{A961131D-58D4-42DB-C8BB-16B00DCE46D3}"/>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9" name="Rectangle : coins arrondis 8">
            <a:extLst>
              <a:ext uri="{FF2B5EF4-FFF2-40B4-BE49-F238E27FC236}">
                <a16:creationId xmlns:a16="http://schemas.microsoft.com/office/drawing/2014/main" id="{7F3B89A2-3F37-8C43-DD20-96CA3FFDF8E7}"/>
              </a:ext>
            </a:extLst>
          </p:cNvPr>
          <p:cNvSpPr/>
          <p:nvPr/>
        </p:nvSpPr>
        <p:spPr>
          <a:xfrm>
            <a:off x="1979802" y="1535399"/>
            <a:ext cx="2063700" cy="479402"/>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Patients</a:t>
            </a:r>
            <a:endParaRPr lang="fr-FR" sz="1400" b="1" dirty="0">
              <a:solidFill>
                <a:schemeClr val="bg1"/>
              </a:solidFill>
              <a:latin typeface="Arial" panose="020B0604020202020204" pitchFamily="34" charset="0"/>
              <a:cs typeface="Arial" panose="020B0604020202020204" pitchFamily="34" charset="0"/>
            </a:endParaRPr>
          </a:p>
        </p:txBody>
      </p:sp>
      <p:sp>
        <p:nvSpPr>
          <p:cNvPr id="10" name="Rectangle : coins arrondis 9">
            <a:extLst>
              <a:ext uri="{FF2B5EF4-FFF2-40B4-BE49-F238E27FC236}">
                <a16:creationId xmlns:a16="http://schemas.microsoft.com/office/drawing/2014/main" id="{30FB28EF-CCB9-1B8B-6F87-BB09BF6D8833}"/>
              </a:ext>
            </a:extLst>
          </p:cNvPr>
          <p:cNvSpPr/>
          <p:nvPr/>
        </p:nvSpPr>
        <p:spPr>
          <a:xfrm>
            <a:off x="1979794" y="2105359"/>
            <a:ext cx="2063700" cy="582613"/>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Timing</a:t>
            </a:r>
            <a:endParaRPr lang="fr-FR" sz="1400" b="1" dirty="0">
              <a:solidFill>
                <a:schemeClr val="bg1"/>
              </a:solidFill>
              <a:latin typeface="Arial" panose="020B0604020202020204" pitchFamily="34" charset="0"/>
              <a:cs typeface="Arial" panose="020B0604020202020204" pitchFamily="34" charset="0"/>
            </a:endParaRPr>
          </a:p>
        </p:txBody>
      </p:sp>
      <p:sp>
        <p:nvSpPr>
          <p:cNvPr id="15" name="Rectangle : coins arrondis 14">
            <a:extLst>
              <a:ext uri="{FF2B5EF4-FFF2-40B4-BE49-F238E27FC236}">
                <a16:creationId xmlns:a16="http://schemas.microsoft.com/office/drawing/2014/main" id="{638D1852-B446-4A26-698A-1F30E40ED743}"/>
              </a:ext>
            </a:extLst>
          </p:cNvPr>
          <p:cNvSpPr/>
          <p:nvPr/>
        </p:nvSpPr>
        <p:spPr>
          <a:xfrm>
            <a:off x="1979794" y="2773763"/>
            <a:ext cx="2063700" cy="967357"/>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Targets</a:t>
            </a:r>
            <a:endParaRPr lang="fr-FR" sz="1400" b="1" dirty="0">
              <a:solidFill>
                <a:schemeClr val="bg1"/>
              </a:solidFill>
              <a:latin typeface="Arial" panose="020B0604020202020204" pitchFamily="34" charset="0"/>
              <a:cs typeface="Arial" panose="020B0604020202020204" pitchFamily="34" charset="0"/>
            </a:endParaRPr>
          </a:p>
        </p:txBody>
      </p:sp>
      <p:sp>
        <p:nvSpPr>
          <p:cNvPr id="19" name="Rectangle : coins arrondis 18">
            <a:extLst>
              <a:ext uri="{FF2B5EF4-FFF2-40B4-BE49-F238E27FC236}">
                <a16:creationId xmlns:a16="http://schemas.microsoft.com/office/drawing/2014/main" id="{75941D9F-96A5-EDF1-C191-DEC4805E7B91}"/>
              </a:ext>
            </a:extLst>
          </p:cNvPr>
          <p:cNvSpPr/>
          <p:nvPr/>
        </p:nvSpPr>
        <p:spPr>
          <a:xfrm>
            <a:off x="1979802" y="3826913"/>
            <a:ext cx="2063700" cy="1567208"/>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Adjustments </a:t>
            </a:r>
          </a:p>
          <a:p>
            <a:pPr algn="ct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(50, 200 mg tablets)</a:t>
            </a:r>
            <a:endParaRPr lang="fr-FR" sz="1400" dirty="0">
              <a:solidFill>
                <a:schemeClr val="bg1"/>
              </a:solidFill>
              <a:latin typeface="Arial" panose="020B0604020202020204" pitchFamily="34" charset="0"/>
              <a:cs typeface="Arial" panose="020B0604020202020204" pitchFamily="34" charset="0"/>
            </a:endParaRPr>
          </a:p>
        </p:txBody>
      </p:sp>
      <p:sp>
        <p:nvSpPr>
          <p:cNvPr id="24" name="Rectangle : coins arrondis 23">
            <a:extLst>
              <a:ext uri="{FF2B5EF4-FFF2-40B4-BE49-F238E27FC236}">
                <a16:creationId xmlns:a16="http://schemas.microsoft.com/office/drawing/2014/main" id="{5D5B6977-E6B4-EE6A-FD18-E8857CB0637D}"/>
              </a:ext>
            </a:extLst>
          </p:cNvPr>
          <p:cNvSpPr/>
          <p:nvPr/>
        </p:nvSpPr>
        <p:spPr>
          <a:xfrm>
            <a:off x="4169327" y="1530176"/>
            <a:ext cx="6575573" cy="479402"/>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all patients, IV to oral switch</a:t>
            </a:r>
            <a:endParaRPr lang="fr-FR" sz="1400" dirty="0">
              <a:solidFill>
                <a:schemeClr val="tx1"/>
              </a:solidFill>
              <a:latin typeface="Arial" panose="020B0604020202020204" pitchFamily="34" charset="0"/>
              <a:cs typeface="Arial" panose="020B0604020202020204" pitchFamily="34" charset="0"/>
            </a:endParaRPr>
          </a:p>
        </p:txBody>
      </p:sp>
      <p:sp>
        <p:nvSpPr>
          <p:cNvPr id="26" name="Rectangle : coins arrondis 25">
            <a:extLst>
              <a:ext uri="{FF2B5EF4-FFF2-40B4-BE49-F238E27FC236}">
                <a16:creationId xmlns:a16="http://schemas.microsoft.com/office/drawing/2014/main" id="{4CCC79C0-E820-4B3C-9E47-45D1A7B82C7C}"/>
              </a:ext>
            </a:extLst>
          </p:cNvPr>
          <p:cNvSpPr/>
          <p:nvPr/>
        </p:nvSpPr>
        <p:spPr>
          <a:xfrm>
            <a:off x="4169326" y="2136708"/>
            <a:ext cx="6575573" cy="551263"/>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C</a:t>
            </a:r>
            <a:r>
              <a:rPr lang="en-US" sz="1400" kern="0" baseline="-2500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min</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Day#2 after loading dose, or day #5 </a:t>
            </a:r>
            <a:b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b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without loading dose, follow-up with changes in clinical status or medications</a:t>
            </a:r>
          </a:p>
        </p:txBody>
      </p:sp>
      <p:sp>
        <p:nvSpPr>
          <p:cNvPr id="27" name="Rectangle : coins arrondis 26">
            <a:extLst>
              <a:ext uri="{FF2B5EF4-FFF2-40B4-BE49-F238E27FC236}">
                <a16:creationId xmlns:a16="http://schemas.microsoft.com/office/drawing/2014/main" id="{CDB1D8AB-5203-980A-EADA-CBC8CBC3B7AA}"/>
              </a:ext>
            </a:extLst>
          </p:cNvPr>
          <p:cNvSpPr/>
          <p:nvPr/>
        </p:nvSpPr>
        <p:spPr>
          <a:xfrm>
            <a:off x="4169325" y="2767815"/>
            <a:ext cx="6575573" cy="973306"/>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Prophylaxis: ≥ 0.5 mg/L; Treatment: 2 1-2 mg/L </a:t>
            </a:r>
          </a:p>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Some advocate 2-4 mg/L for severe infection </a:t>
            </a:r>
          </a:p>
          <a:p>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Toxicity: &gt; 5.5 mg/L</a:t>
            </a:r>
          </a:p>
        </p:txBody>
      </p:sp>
      <p:sp>
        <p:nvSpPr>
          <p:cNvPr id="28" name="Rectangle : coins arrondis 27">
            <a:extLst>
              <a:ext uri="{FF2B5EF4-FFF2-40B4-BE49-F238E27FC236}">
                <a16:creationId xmlns:a16="http://schemas.microsoft.com/office/drawing/2014/main" id="{28DE1F29-AFFB-9280-B969-82D6408DC325}"/>
              </a:ext>
            </a:extLst>
          </p:cNvPr>
          <p:cNvSpPr/>
          <p:nvPr/>
        </p:nvSpPr>
        <p:spPr>
          <a:xfrm>
            <a:off x="4177549" y="3820965"/>
            <a:ext cx="6575573" cy="1573156"/>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Clr>
                <a:srgbClr val="5E247C"/>
              </a:buClr>
              <a:buSzPct val="150000"/>
              <a:buFont typeface="Arial" panose="020B0604020202020204" pitchFamily="34" charset="0"/>
              <a:buChar char="•"/>
            </a:pP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0-0.5 mg/L</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increase dose by 50%</a:t>
            </a:r>
          </a:p>
          <a:p>
            <a:pPr marL="285750" indent="-285750">
              <a:buClr>
                <a:srgbClr val="5E247C"/>
              </a:buClr>
              <a:buSzPct val="150000"/>
              <a:buFont typeface="Arial" panose="020B0604020202020204" pitchFamily="34" charset="0"/>
              <a:buChar char="•"/>
            </a:pP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&gt; 0.5&lt;1.0 mg/L</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increase dose by 25%</a:t>
            </a:r>
          </a:p>
          <a:p>
            <a:pPr marL="285750" indent="-285750">
              <a:buClr>
                <a:srgbClr val="5E247C"/>
              </a:buClr>
              <a:buSzPct val="150000"/>
              <a:buFont typeface="Arial" panose="020B0604020202020204" pitchFamily="34" charset="0"/>
              <a:buChar char="•"/>
            </a:pP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&gt; 5.5 mg/L but no AE</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decrease dose by 25%</a:t>
            </a:r>
          </a:p>
          <a:p>
            <a:pPr marL="285750" indent="-285750">
              <a:buClr>
                <a:srgbClr val="5E247C"/>
              </a:buClr>
              <a:buSzPct val="150000"/>
              <a:buFont typeface="Arial" panose="020B0604020202020204" pitchFamily="34" charset="0"/>
              <a:buChar char="•"/>
            </a:pP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&gt; 5.5 mg/L and AE</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Hold dose and decrease subsequent dose by 50%</a:t>
            </a:r>
          </a:p>
          <a:p>
            <a:pPr marL="285750" indent="-285750">
              <a:buClr>
                <a:srgbClr val="5E247C"/>
              </a:buClr>
              <a:buSzPct val="150000"/>
              <a:buFont typeface="Arial" panose="020B0604020202020204" pitchFamily="34" charset="0"/>
              <a:buChar char="•"/>
            </a:pP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Make sure patient taking on empty stomach </a:t>
            </a:r>
          </a:p>
          <a:p>
            <a:pPr marL="285750" indent="-285750">
              <a:buClr>
                <a:srgbClr val="5E247C"/>
              </a:buClr>
              <a:buSzPct val="150000"/>
              <a:buFont typeface="Arial" panose="020B0604020202020204" pitchFamily="34" charset="0"/>
              <a:buChar char="•"/>
            </a:pP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NLME (Bayesian) Models</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-Fit for purpose?*</a:t>
            </a:r>
          </a:p>
        </p:txBody>
      </p:sp>
      <p:sp>
        <p:nvSpPr>
          <p:cNvPr id="2" name="Espace réservé du texte 14">
            <a:extLst>
              <a:ext uri="{FF2B5EF4-FFF2-40B4-BE49-F238E27FC236}">
                <a16:creationId xmlns:a16="http://schemas.microsoft.com/office/drawing/2014/main" id="{B0D53491-B16E-A2A5-548A-8E097C697E21}"/>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Recommendations</a:t>
            </a:r>
          </a:p>
        </p:txBody>
      </p:sp>
      <p:sp>
        <p:nvSpPr>
          <p:cNvPr id="8" name="Espace réservé du texte 2">
            <a:extLst>
              <a:ext uri="{FF2B5EF4-FFF2-40B4-BE49-F238E27FC236}">
                <a16:creationId xmlns:a16="http://schemas.microsoft.com/office/drawing/2014/main" id="{6A1224E9-ADD3-84DC-BA69-56E2EB227E0B}"/>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NLME-Non-</a:t>
            </a:r>
            <a:r>
              <a:rPr lang="fr-FR" dirty="0" err="1"/>
              <a:t>linear</a:t>
            </a:r>
            <a:r>
              <a:rPr lang="fr-FR" dirty="0"/>
              <a:t> mixed </a:t>
            </a:r>
            <a:r>
              <a:rPr lang="fr-FR" dirty="0" err="1"/>
              <a:t>effects</a:t>
            </a:r>
            <a:r>
              <a:rPr lang="fr-FR" dirty="0"/>
              <a:t>  </a:t>
            </a:r>
            <a:br>
              <a:rPr lang="fr-FR" dirty="0"/>
            </a:br>
            <a:r>
              <a:rPr lang="fr-FR" dirty="0"/>
              <a:t>*</a:t>
            </a:r>
            <a:r>
              <a:rPr lang="fr-FR" dirty="0" err="1"/>
              <a:t>Kluwe</a:t>
            </a:r>
            <a:r>
              <a:rPr lang="fr-FR" dirty="0"/>
              <a:t>, F. et al. Clin. </a:t>
            </a:r>
            <a:r>
              <a:rPr lang="fr-FR" dirty="0" err="1"/>
              <a:t>Pharmacokinet</a:t>
            </a:r>
            <a:r>
              <a:rPr lang="fr-FR" dirty="0"/>
              <a:t>. 62, 1461-1477 (2023). </a:t>
            </a:r>
            <a:r>
              <a:rPr lang="fr-FR" dirty="0" err="1"/>
              <a:t>McCreary</a:t>
            </a:r>
            <a:r>
              <a:rPr lang="fr-FR" dirty="0"/>
              <a:t>, E. K. et al.. </a:t>
            </a:r>
            <a:r>
              <a:rPr lang="fr-FR" dirty="0" err="1"/>
              <a:t>Pharmacotherapy</a:t>
            </a:r>
            <a:r>
              <a:rPr lang="fr-FR" dirty="0"/>
              <a:t> 43, 1043-1050 (2023)</a:t>
            </a:r>
          </a:p>
        </p:txBody>
      </p:sp>
    </p:spTree>
    <p:extLst>
      <p:ext uri="{BB962C8B-B14F-4D97-AF65-F5344CB8AC3E}">
        <p14:creationId xmlns:p14="http://schemas.microsoft.com/office/powerpoint/2010/main" val="2525151648"/>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437D4ED-F31D-9149-16B4-AA8D0220403E}"/>
              </a:ext>
            </a:extLst>
          </p:cNvPr>
          <p:cNvSpPr>
            <a:spLocks noGrp="1"/>
          </p:cNvSpPr>
          <p:nvPr>
            <p:ph type="body" sz="quarter" idx="15"/>
          </p:nvPr>
        </p:nvSpPr>
        <p:spPr/>
        <p:txBody>
          <a:bodyPr/>
          <a:lstStyle/>
          <a:p>
            <a:r>
              <a:rPr lang="fr-FR" dirty="0"/>
              <a:t>Ideal to have CYP2C19 </a:t>
            </a:r>
            <a:r>
              <a:rPr lang="fr-FR" dirty="0" err="1"/>
              <a:t>genotype</a:t>
            </a:r>
            <a:r>
              <a:rPr lang="fr-FR" dirty="0"/>
              <a:t> in hand </a:t>
            </a:r>
            <a:r>
              <a:rPr lang="fr-FR" dirty="0" err="1"/>
              <a:t>before</a:t>
            </a:r>
            <a:r>
              <a:rPr lang="fr-FR" dirty="0"/>
              <a:t> </a:t>
            </a:r>
            <a:r>
              <a:rPr lang="fr-FR" dirty="0" err="1"/>
              <a:t>starting</a:t>
            </a:r>
            <a:r>
              <a:rPr lang="fr-FR" dirty="0"/>
              <a:t> voriconazole</a:t>
            </a:r>
          </a:p>
          <a:p>
            <a:pPr>
              <a:spcBef>
                <a:spcPts val="2400"/>
              </a:spcBef>
            </a:pPr>
            <a:r>
              <a:rPr lang="fr-FR" dirty="0" err="1"/>
              <a:t>Consider</a:t>
            </a:r>
            <a:r>
              <a:rPr lang="fr-FR" dirty="0"/>
              <a:t> CYP2C19 </a:t>
            </a:r>
            <a:r>
              <a:rPr lang="fr-FR" dirty="0" err="1"/>
              <a:t>genotyping</a:t>
            </a:r>
            <a:r>
              <a:rPr lang="fr-FR" dirty="0"/>
              <a:t> if </a:t>
            </a:r>
            <a:r>
              <a:rPr lang="fr-FR" dirty="0" err="1"/>
              <a:t>subtherapeutic</a:t>
            </a:r>
            <a:r>
              <a:rPr lang="fr-FR" dirty="0"/>
              <a:t> </a:t>
            </a:r>
            <a:r>
              <a:rPr lang="fr-FR" dirty="0" err="1"/>
              <a:t>after</a:t>
            </a:r>
            <a:r>
              <a:rPr lang="fr-FR" dirty="0"/>
              <a:t> 2 </a:t>
            </a:r>
            <a:r>
              <a:rPr lang="fr-FR" dirty="0" err="1"/>
              <a:t>adjustments</a:t>
            </a:r>
            <a:r>
              <a:rPr lang="fr-FR" dirty="0"/>
              <a:t>, or</a:t>
            </a:r>
            <a:r>
              <a:rPr lang="fr-FR" b="1" dirty="0">
                <a:solidFill>
                  <a:srgbClr val="5E247C"/>
                </a:solidFill>
              </a:rPr>
              <a:t> switch to an alternative </a:t>
            </a:r>
            <a:r>
              <a:rPr lang="fr-FR" b="1" dirty="0" err="1">
                <a:solidFill>
                  <a:srgbClr val="5E247C"/>
                </a:solidFill>
              </a:rPr>
              <a:t>antifungal</a:t>
            </a:r>
            <a:r>
              <a:rPr lang="fr-FR" b="1" dirty="0">
                <a:solidFill>
                  <a:srgbClr val="5E247C"/>
                </a:solidFill>
              </a:rPr>
              <a:t> not </a:t>
            </a:r>
            <a:r>
              <a:rPr lang="fr-FR" b="1" dirty="0" err="1">
                <a:solidFill>
                  <a:srgbClr val="5E247C"/>
                </a:solidFill>
              </a:rPr>
              <a:t>dependent</a:t>
            </a:r>
            <a:r>
              <a:rPr lang="fr-FR" b="1" dirty="0">
                <a:solidFill>
                  <a:srgbClr val="5E247C"/>
                </a:solidFill>
              </a:rPr>
              <a:t> on 2C19 </a:t>
            </a:r>
            <a:r>
              <a:rPr lang="fr-FR" b="1" dirty="0" err="1">
                <a:solidFill>
                  <a:srgbClr val="5E247C"/>
                </a:solidFill>
              </a:rPr>
              <a:t>metabolism</a:t>
            </a:r>
            <a:endParaRPr lang="fr-FR" b="1" dirty="0">
              <a:solidFill>
                <a:srgbClr val="5E247C"/>
              </a:solidFill>
            </a:endParaRPr>
          </a:p>
          <a:p>
            <a:pPr>
              <a:spcBef>
                <a:spcPts val="2400"/>
              </a:spcBef>
            </a:pPr>
            <a:r>
              <a:rPr lang="fr-FR" dirty="0"/>
              <a:t>If CYP 2C19 (*17/*17) </a:t>
            </a:r>
            <a:r>
              <a:rPr lang="fr-FR" dirty="0" err="1"/>
              <a:t>ultrarapid</a:t>
            </a:r>
            <a:r>
              <a:rPr lang="fr-FR" dirty="0"/>
              <a:t> </a:t>
            </a:r>
            <a:r>
              <a:rPr lang="fr-FR" dirty="0" err="1"/>
              <a:t>metaboliser</a:t>
            </a:r>
            <a:endParaRPr lang="fr-FR" dirty="0"/>
          </a:p>
          <a:p>
            <a:pPr lvl="1"/>
            <a:r>
              <a:rPr lang="fr-FR" dirty="0" err="1"/>
              <a:t>Consider</a:t>
            </a:r>
            <a:r>
              <a:rPr lang="fr-FR" dirty="0"/>
              <a:t> </a:t>
            </a:r>
            <a:r>
              <a:rPr lang="fr-FR" dirty="0" err="1"/>
              <a:t>boosting</a:t>
            </a:r>
            <a:r>
              <a:rPr lang="fr-FR" dirty="0"/>
              <a:t> </a:t>
            </a:r>
            <a:r>
              <a:rPr lang="fr-FR" dirty="0" err="1"/>
              <a:t>strategies</a:t>
            </a:r>
            <a:r>
              <a:rPr lang="fr-FR" dirty="0"/>
              <a:t> (</a:t>
            </a:r>
            <a:r>
              <a:rPr lang="fr-FR" dirty="0" err="1"/>
              <a:t>omeprazole</a:t>
            </a:r>
            <a:r>
              <a:rPr lang="fr-FR" dirty="0"/>
              <a:t>), TID </a:t>
            </a:r>
            <a:r>
              <a:rPr lang="fr-FR" dirty="0" err="1"/>
              <a:t>dosing</a:t>
            </a:r>
            <a:r>
              <a:rPr lang="fr-FR" dirty="0"/>
              <a:t> </a:t>
            </a:r>
          </a:p>
          <a:p>
            <a:pPr lvl="1"/>
            <a:r>
              <a:rPr lang="fr-FR" dirty="0"/>
              <a:t>Start at 1.5 times standard dose</a:t>
            </a:r>
          </a:p>
          <a:p>
            <a:pPr lvl="1"/>
            <a:r>
              <a:rPr lang="fr-FR" dirty="0" err="1"/>
              <a:t>Consider</a:t>
            </a:r>
            <a:r>
              <a:rPr lang="fr-FR" dirty="0"/>
              <a:t> alternative </a:t>
            </a:r>
            <a:r>
              <a:rPr lang="fr-FR" dirty="0" err="1"/>
              <a:t>antifungals</a:t>
            </a:r>
            <a:r>
              <a:rPr lang="fr-FR" dirty="0"/>
              <a:t> not </a:t>
            </a:r>
            <a:r>
              <a:rPr lang="fr-FR" dirty="0" err="1"/>
              <a:t>dependent</a:t>
            </a:r>
            <a:r>
              <a:rPr lang="fr-FR" dirty="0"/>
              <a:t> on 2C19 </a:t>
            </a:r>
            <a:r>
              <a:rPr lang="fr-FR" dirty="0" err="1"/>
              <a:t>metabolism</a:t>
            </a:r>
            <a:endParaRPr lang="fr-FR" dirty="0"/>
          </a:p>
          <a:p>
            <a:pPr>
              <a:spcBef>
                <a:spcPts val="2400"/>
              </a:spcBef>
            </a:pPr>
            <a:r>
              <a:rPr lang="fr-FR" dirty="0"/>
              <a:t>If CYP 2C19 (*2/*2, *2/*3, or *3/*3) </a:t>
            </a:r>
            <a:r>
              <a:rPr lang="fr-FR" dirty="0" err="1"/>
              <a:t>poor</a:t>
            </a:r>
            <a:r>
              <a:rPr lang="fr-FR" dirty="0"/>
              <a:t> </a:t>
            </a:r>
            <a:r>
              <a:rPr lang="fr-FR" dirty="0" err="1"/>
              <a:t>metaboliser</a:t>
            </a:r>
            <a:endParaRPr lang="fr-FR" dirty="0"/>
          </a:p>
          <a:p>
            <a:pPr lvl="1"/>
            <a:r>
              <a:rPr lang="fr-FR" dirty="0" err="1"/>
              <a:t>Consider</a:t>
            </a:r>
            <a:r>
              <a:rPr lang="fr-FR" dirty="0"/>
              <a:t> </a:t>
            </a:r>
            <a:r>
              <a:rPr lang="fr-FR" dirty="0" err="1"/>
              <a:t>starting</a:t>
            </a:r>
            <a:r>
              <a:rPr lang="fr-FR" dirty="0"/>
              <a:t> </a:t>
            </a:r>
            <a:r>
              <a:rPr lang="fr-FR" dirty="0" err="1"/>
              <a:t>with</a:t>
            </a:r>
            <a:r>
              <a:rPr lang="fr-FR" dirty="0"/>
              <a:t> 50% of standard dose if voriconazole </a:t>
            </a:r>
            <a:r>
              <a:rPr lang="fr-FR" dirty="0" err="1"/>
              <a:t>deemed</a:t>
            </a:r>
            <a:r>
              <a:rPr lang="fr-FR" dirty="0"/>
              <a:t> </a:t>
            </a:r>
            <a:r>
              <a:rPr lang="fr-FR" dirty="0" err="1"/>
              <a:t>necessary</a:t>
            </a:r>
            <a:endParaRPr lang="fr-FR" dirty="0"/>
          </a:p>
          <a:p>
            <a:pPr lvl="1"/>
            <a:r>
              <a:rPr lang="fr-FR" dirty="0"/>
              <a:t>Use alternative </a:t>
            </a:r>
            <a:r>
              <a:rPr lang="fr-FR" dirty="0" err="1"/>
              <a:t>antifungal</a:t>
            </a:r>
            <a:r>
              <a:rPr lang="fr-FR" dirty="0"/>
              <a:t> not </a:t>
            </a:r>
            <a:r>
              <a:rPr lang="fr-FR" dirty="0" err="1"/>
              <a:t>dependent</a:t>
            </a:r>
            <a:r>
              <a:rPr lang="fr-FR" dirty="0"/>
              <a:t> on CYP2C19 </a:t>
            </a:r>
            <a:r>
              <a:rPr lang="fr-FR" dirty="0" err="1"/>
              <a:t>metabolism</a:t>
            </a:r>
            <a:endParaRPr lang="fr-FR" dirty="0"/>
          </a:p>
          <a:p>
            <a:endParaRPr lang="fr-FR" dirty="0"/>
          </a:p>
        </p:txBody>
      </p:sp>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fr-FR" dirty="0"/>
              <a:t>1. Chau, M. M. et al. 2021. </a:t>
            </a:r>
            <a:r>
              <a:rPr lang="fr-FR" dirty="0" err="1"/>
              <a:t>Intern</a:t>
            </a:r>
            <a:r>
              <a:rPr lang="fr-FR" dirty="0"/>
              <a:t>. Med. J. 51 </a:t>
            </a:r>
            <a:r>
              <a:rPr lang="fr-FR" dirty="0" err="1"/>
              <a:t>Suppl</a:t>
            </a:r>
            <a:r>
              <a:rPr lang="fr-FR" dirty="0"/>
              <a:t> 7, 37-66 (2021). 2. </a:t>
            </a:r>
            <a:r>
              <a:rPr lang="fr-FR" dirty="0" err="1"/>
              <a:t>Morihyama</a:t>
            </a:r>
            <a:r>
              <a:rPr lang="fr-FR" dirty="0"/>
              <a:t> et al. CPIC guidelines. Clin </a:t>
            </a:r>
            <a:r>
              <a:rPr lang="fr-FR" dirty="0" err="1"/>
              <a:t>Pharmacol</a:t>
            </a:r>
            <a:r>
              <a:rPr lang="fr-FR" dirty="0"/>
              <a:t> </a:t>
            </a:r>
            <a:r>
              <a:rPr lang="fr-FR" dirty="0" err="1"/>
              <a:t>Ther</a:t>
            </a:r>
            <a:r>
              <a:rPr lang="fr-FR" dirty="0"/>
              <a:t> 2017;102:45-516. 3. Dutch </a:t>
            </a:r>
            <a:r>
              <a:rPr lang="fr-FR" dirty="0" err="1"/>
              <a:t>Pharmacogenetics</a:t>
            </a:r>
            <a:r>
              <a:rPr lang="fr-FR" dirty="0"/>
              <a:t> </a:t>
            </a:r>
            <a:r>
              <a:rPr lang="fr-FR" dirty="0" err="1"/>
              <a:t>Working</a:t>
            </a:r>
            <a:r>
              <a:rPr lang="fr-FR" dirty="0"/>
              <a:t> Group. https://pharmgkb.org/</a:t>
            </a:r>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fr-FR" dirty="0"/>
              <a:t>CYP2C19 </a:t>
            </a:r>
            <a:r>
              <a:rPr lang="fr-FR" dirty="0" err="1"/>
              <a:t>genotyping</a:t>
            </a:r>
            <a:r>
              <a:rPr lang="fr-FR" dirty="0"/>
              <a:t>?</a:t>
            </a:r>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Tree>
    <p:extLst>
      <p:ext uri="{BB962C8B-B14F-4D97-AF65-F5344CB8AC3E}">
        <p14:creationId xmlns:p14="http://schemas.microsoft.com/office/powerpoint/2010/main" val="315330962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fr-FR" dirty="0"/>
              <a:t>1.Brüggemann, R. J. M. et al.. J. </a:t>
            </a:r>
            <a:r>
              <a:rPr lang="fr-FR" dirty="0" err="1"/>
              <a:t>Antimicrob</a:t>
            </a:r>
            <a:r>
              <a:rPr lang="fr-FR" dirty="0"/>
              <a:t>. </a:t>
            </a:r>
            <a:r>
              <a:rPr lang="fr-FR" dirty="0" err="1"/>
              <a:t>Chemother</a:t>
            </a:r>
            <a:r>
              <a:rPr lang="fr-FR" dirty="0"/>
              <a:t>. 65, 107-113 (2010). 2.Troke, P. F., et al. </a:t>
            </a:r>
            <a:r>
              <a:rPr lang="fr-FR" dirty="0" err="1"/>
              <a:t>Antimicrob</a:t>
            </a:r>
            <a:r>
              <a:rPr lang="fr-FR" dirty="0"/>
              <a:t>. Agents </a:t>
            </a:r>
            <a:r>
              <a:rPr lang="fr-FR" dirty="0" err="1"/>
              <a:t>Chemother</a:t>
            </a:r>
            <a:r>
              <a:rPr lang="fr-FR" dirty="0"/>
              <a:t>. 55, 4782-4788 (2011). 3. </a:t>
            </a:r>
            <a:r>
              <a:rPr lang="fr-FR" dirty="0" err="1"/>
              <a:t>Seyedmousavi</a:t>
            </a:r>
            <a:r>
              <a:rPr lang="fr-FR" dirty="0"/>
              <a:t>, S et al. Drug </a:t>
            </a:r>
            <a:r>
              <a:rPr lang="fr-FR" dirty="0" err="1"/>
              <a:t>Resist</a:t>
            </a:r>
            <a:r>
              <a:rPr lang="fr-FR" dirty="0"/>
              <a:t>. </a:t>
            </a:r>
            <a:r>
              <a:rPr lang="fr-FR" dirty="0" err="1"/>
              <a:t>Updat</a:t>
            </a:r>
            <a:r>
              <a:rPr lang="fr-FR" dirty="0"/>
              <a:t>. 17, 37-50 (2014). 4. Wang, T. et al. </a:t>
            </a:r>
            <a:r>
              <a:rPr lang="fr-FR" dirty="0" err="1"/>
              <a:t>Pharmacotherapy</a:t>
            </a:r>
            <a:r>
              <a:rPr lang="fr-FR" dirty="0"/>
              <a:t> 35, 797-804 (2015)</a:t>
            </a:r>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dirty="0"/>
              <a:t>TDM-guided dosing of voriconazole is often suboptimal</a:t>
            </a:r>
            <a:endParaRPr lang="fr-FR"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5" name="Espace réservé du texte 14">
            <a:extLst>
              <a:ext uri="{FF2B5EF4-FFF2-40B4-BE49-F238E27FC236}">
                <a16:creationId xmlns:a16="http://schemas.microsoft.com/office/drawing/2014/main" id="{147A81DC-E8FF-C518-B51A-028D8CFCE0E8}"/>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Precision dosing with a single trough?</a:t>
            </a:r>
            <a:endParaRPr lang="fr-FR" dirty="0"/>
          </a:p>
        </p:txBody>
      </p:sp>
      <p:grpSp>
        <p:nvGrpSpPr>
          <p:cNvPr id="78" name="Groupe 77">
            <a:extLst>
              <a:ext uri="{FF2B5EF4-FFF2-40B4-BE49-F238E27FC236}">
                <a16:creationId xmlns:a16="http://schemas.microsoft.com/office/drawing/2014/main" id="{3FA8207E-1735-00E1-5F87-CBA4C9995A45}"/>
              </a:ext>
            </a:extLst>
          </p:cNvPr>
          <p:cNvGrpSpPr/>
          <p:nvPr/>
        </p:nvGrpSpPr>
        <p:grpSpPr>
          <a:xfrm>
            <a:off x="1348468" y="1519807"/>
            <a:ext cx="4942207" cy="4038388"/>
            <a:chOff x="1100061" y="1519931"/>
            <a:chExt cx="4942207" cy="4038388"/>
          </a:xfrm>
        </p:grpSpPr>
        <p:grpSp>
          <p:nvGrpSpPr>
            <p:cNvPr id="50" name="Groupe 49">
              <a:extLst>
                <a:ext uri="{FF2B5EF4-FFF2-40B4-BE49-F238E27FC236}">
                  <a16:creationId xmlns:a16="http://schemas.microsoft.com/office/drawing/2014/main" id="{743094FA-1058-DB26-976E-8F7272455AE6}"/>
                </a:ext>
              </a:extLst>
            </p:cNvPr>
            <p:cNvGrpSpPr/>
            <p:nvPr/>
          </p:nvGrpSpPr>
          <p:grpSpPr>
            <a:xfrm>
              <a:off x="1829254" y="2332758"/>
              <a:ext cx="2979111" cy="2587147"/>
              <a:chOff x="4861569" y="1693194"/>
              <a:chExt cx="2484453" cy="2157572"/>
            </a:xfrm>
          </p:grpSpPr>
          <p:graphicFrame>
            <p:nvGraphicFramePr>
              <p:cNvPr id="10" name="Graphique 9">
                <a:extLst>
                  <a:ext uri="{FF2B5EF4-FFF2-40B4-BE49-F238E27FC236}">
                    <a16:creationId xmlns:a16="http://schemas.microsoft.com/office/drawing/2014/main" id="{A5DCFE0A-1AEE-F547-EB42-08C853BB2F55}"/>
                  </a:ext>
                </a:extLst>
              </p:cNvPr>
              <p:cNvGraphicFramePr/>
              <p:nvPr/>
            </p:nvGraphicFramePr>
            <p:xfrm>
              <a:off x="4931596" y="1693194"/>
              <a:ext cx="2414426" cy="2157572"/>
            </p:xfrm>
            <a:graphic>
              <a:graphicData uri="http://schemas.openxmlformats.org/drawingml/2006/chart">
                <c:chart xmlns:c="http://schemas.openxmlformats.org/drawingml/2006/chart" xmlns:r="http://schemas.openxmlformats.org/officeDocument/2006/relationships" r:id="rId2"/>
              </a:graphicData>
            </a:graphic>
          </p:graphicFrame>
          <p:sp>
            <p:nvSpPr>
              <p:cNvPr id="15" name="Ellipse 14">
                <a:extLst>
                  <a:ext uri="{FF2B5EF4-FFF2-40B4-BE49-F238E27FC236}">
                    <a16:creationId xmlns:a16="http://schemas.microsoft.com/office/drawing/2014/main" id="{C981A32D-FEA5-F17B-7A06-3E6706B38CE5}"/>
                  </a:ext>
                </a:extLst>
              </p:cNvPr>
              <p:cNvSpPr/>
              <p:nvPr/>
            </p:nvSpPr>
            <p:spPr>
              <a:xfrm>
                <a:off x="5733144" y="3304949"/>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6" name="Connecteur droit avec flèche 25">
                <a:extLst>
                  <a:ext uri="{FF2B5EF4-FFF2-40B4-BE49-F238E27FC236}">
                    <a16:creationId xmlns:a16="http://schemas.microsoft.com/office/drawing/2014/main" id="{BE317467-FEFB-DF01-4F3F-09034BF83204}"/>
                  </a:ext>
                </a:extLst>
              </p:cNvPr>
              <p:cNvCxnSpPr>
                <a:cxnSpLocks/>
              </p:cNvCxnSpPr>
              <p:nvPr/>
            </p:nvCxnSpPr>
            <p:spPr>
              <a:xfrm flipH="1" flipV="1">
                <a:off x="5178425" y="3024074"/>
                <a:ext cx="830130" cy="7938"/>
              </a:xfrm>
              <a:prstGeom prst="straightConnector1">
                <a:avLst/>
              </a:prstGeom>
              <a:ln w="285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6F8DE88B-02CD-901D-F38E-52E2752535E7}"/>
                  </a:ext>
                </a:extLst>
              </p:cNvPr>
              <p:cNvCxnSpPr>
                <a:cxnSpLocks/>
              </p:cNvCxnSpPr>
              <p:nvPr/>
            </p:nvCxnSpPr>
            <p:spPr>
              <a:xfrm>
                <a:off x="6002798" y="3024074"/>
                <a:ext cx="5757" cy="552962"/>
              </a:xfrm>
              <a:prstGeom prst="straightConnector1">
                <a:avLst/>
              </a:prstGeom>
              <a:ln w="28575">
                <a:solidFill>
                  <a:schemeClr val="tx1">
                    <a:lumMod val="50000"/>
                    <a:lumOff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3" name="Ellipse 32">
                <a:extLst>
                  <a:ext uri="{FF2B5EF4-FFF2-40B4-BE49-F238E27FC236}">
                    <a16:creationId xmlns:a16="http://schemas.microsoft.com/office/drawing/2014/main" id="{7CC24A75-BF30-4DAB-D547-3EBA7A2B54A1}"/>
                  </a:ext>
                </a:extLst>
              </p:cNvPr>
              <p:cNvSpPr/>
              <p:nvPr/>
            </p:nvSpPr>
            <p:spPr>
              <a:xfrm>
                <a:off x="5316338" y="3102492"/>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Ellipse 33">
                <a:extLst>
                  <a:ext uri="{FF2B5EF4-FFF2-40B4-BE49-F238E27FC236}">
                    <a16:creationId xmlns:a16="http://schemas.microsoft.com/office/drawing/2014/main" id="{B399ADF8-AFB3-6FE6-1D1A-BD5FC94755DE}"/>
                  </a:ext>
                </a:extLst>
              </p:cNvPr>
              <p:cNvSpPr/>
              <p:nvPr/>
            </p:nvSpPr>
            <p:spPr>
              <a:xfrm>
                <a:off x="5644950" y="2892566"/>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Ellipse 34">
                <a:extLst>
                  <a:ext uri="{FF2B5EF4-FFF2-40B4-BE49-F238E27FC236}">
                    <a16:creationId xmlns:a16="http://schemas.microsoft.com/office/drawing/2014/main" id="{31D6E350-F6E0-2734-3C23-86771B9429FA}"/>
                  </a:ext>
                </a:extLst>
              </p:cNvPr>
              <p:cNvSpPr/>
              <p:nvPr/>
            </p:nvSpPr>
            <p:spPr>
              <a:xfrm>
                <a:off x="6130173" y="2892566"/>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36" name="Ellipse 35">
                <a:extLst>
                  <a:ext uri="{FF2B5EF4-FFF2-40B4-BE49-F238E27FC236}">
                    <a16:creationId xmlns:a16="http://schemas.microsoft.com/office/drawing/2014/main" id="{1BEE4C47-C0FA-6E17-58DE-F68E8702902C}"/>
                  </a:ext>
                </a:extLst>
              </p:cNvPr>
              <p:cNvSpPr/>
              <p:nvPr/>
            </p:nvSpPr>
            <p:spPr>
              <a:xfrm>
                <a:off x="6143127" y="2596589"/>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37" name="Ellipse 36">
                <a:extLst>
                  <a:ext uri="{FF2B5EF4-FFF2-40B4-BE49-F238E27FC236}">
                    <a16:creationId xmlns:a16="http://schemas.microsoft.com/office/drawing/2014/main" id="{398CDBF5-AB4A-6D50-F894-D8ECA3123EFF}"/>
                  </a:ext>
                </a:extLst>
              </p:cNvPr>
              <p:cNvSpPr/>
              <p:nvPr/>
            </p:nvSpPr>
            <p:spPr>
              <a:xfrm>
                <a:off x="6389956" y="2477027"/>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38" name="Ellipse 37">
                <a:extLst>
                  <a:ext uri="{FF2B5EF4-FFF2-40B4-BE49-F238E27FC236}">
                    <a16:creationId xmlns:a16="http://schemas.microsoft.com/office/drawing/2014/main" id="{A277526A-50FF-68B6-5456-B47885DB2CDA}"/>
                  </a:ext>
                </a:extLst>
              </p:cNvPr>
              <p:cNvSpPr/>
              <p:nvPr/>
            </p:nvSpPr>
            <p:spPr>
              <a:xfrm>
                <a:off x="6524091" y="2699150"/>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39" name="Ellipse 38">
                <a:extLst>
                  <a:ext uri="{FF2B5EF4-FFF2-40B4-BE49-F238E27FC236}">
                    <a16:creationId xmlns:a16="http://schemas.microsoft.com/office/drawing/2014/main" id="{414D695F-2F90-0FA3-2628-A9785EC71750}"/>
                  </a:ext>
                </a:extLst>
              </p:cNvPr>
              <p:cNvSpPr/>
              <p:nvPr/>
            </p:nvSpPr>
            <p:spPr>
              <a:xfrm>
                <a:off x="6866991" y="2477027"/>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40" name="Ellipse 39">
                <a:extLst>
                  <a:ext uri="{FF2B5EF4-FFF2-40B4-BE49-F238E27FC236}">
                    <a16:creationId xmlns:a16="http://schemas.microsoft.com/office/drawing/2014/main" id="{8313D2BB-7FEE-1B0B-8EB1-60A5D02BB63A}"/>
                  </a:ext>
                </a:extLst>
              </p:cNvPr>
              <p:cNvSpPr/>
              <p:nvPr/>
            </p:nvSpPr>
            <p:spPr>
              <a:xfrm>
                <a:off x="7041848" y="2237508"/>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41" name="Ellipse 40">
                <a:extLst>
                  <a:ext uri="{FF2B5EF4-FFF2-40B4-BE49-F238E27FC236}">
                    <a16:creationId xmlns:a16="http://schemas.microsoft.com/office/drawing/2014/main" id="{19BF0C3B-F312-18F2-45D3-D3B5147B5CE4}"/>
                  </a:ext>
                </a:extLst>
              </p:cNvPr>
              <p:cNvSpPr/>
              <p:nvPr/>
            </p:nvSpPr>
            <p:spPr>
              <a:xfrm>
                <a:off x="6797268" y="2177581"/>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sp>
            <p:nvSpPr>
              <p:cNvPr id="42" name="Ellipse 41">
                <a:extLst>
                  <a:ext uri="{FF2B5EF4-FFF2-40B4-BE49-F238E27FC236}">
                    <a16:creationId xmlns:a16="http://schemas.microsoft.com/office/drawing/2014/main" id="{74E01B8F-FC21-A7CA-DC01-BB3C37EF568B}"/>
                  </a:ext>
                </a:extLst>
              </p:cNvPr>
              <p:cNvSpPr/>
              <p:nvPr/>
            </p:nvSpPr>
            <p:spPr>
              <a:xfrm>
                <a:off x="6657822" y="2420258"/>
                <a:ext cx="139446" cy="139446"/>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fr-FR"/>
              </a:p>
            </p:txBody>
          </p:sp>
          <p:cxnSp>
            <p:nvCxnSpPr>
              <p:cNvPr id="12" name="Connecteur droit 11">
                <a:extLst>
                  <a:ext uri="{FF2B5EF4-FFF2-40B4-BE49-F238E27FC236}">
                    <a16:creationId xmlns:a16="http://schemas.microsoft.com/office/drawing/2014/main" id="{F640C894-2F2B-5E54-D02C-7EDEFB697B02}"/>
                  </a:ext>
                </a:extLst>
              </p:cNvPr>
              <p:cNvCxnSpPr>
                <a:cxnSpLocks/>
              </p:cNvCxnSpPr>
              <p:nvPr/>
            </p:nvCxnSpPr>
            <p:spPr>
              <a:xfrm flipV="1">
                <a:off x="5178425" y="2317027"/>
                <a:ext cx="1879600" cy="1248673"/>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46" name="Text Box 4">
                <a:extLst>
                  <a:ext uri="{FF2B5EF4-FFF2-40B4-BE49-F238E27FC236}">
                    <a16:creationId xmlns:a16="http://schemas.microsoft.com/office/drawing/2014/main" id="{73659A2C-FB24-0641-46FF-BBB39AC3215F}"/>
                  </a:ext>
                </a:extLst>
              </p:cNvPr>
              <p:cNvSpPr txBox="1">
                <a:spLocks noChangeArrowheads="1"/>
              </p:cNvSpPr>
              <p:nvPr/>
            </p:nvSpPr>
            <p:spPr bwMode="auto">
              <a:xfrm rot="16200000">
                <a:off x="4070872" y="2555334"/>
                <a:ext cx="1812400" cy="23100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dirty="0">
                    <a:solidFill>
                      <a:srgbClr val="FFFFFF">
                        <a:lumMod val="50000"/>
                      </a:srgbClr>
                    </a:solidFill>
                    <a:latin typeface="Arial"/>
                    <a:ea typeface="+mn-ea"/>
                    <a:cs typeface="Arial"/>
                  </a:rPr>
                  <a:t>AUC</a:t>
                </a:r>
                <a:r>
                  <a:rPr lang="da-DK" sz="1200" baseline="-25000" dirty="0">
                    <a:solidFill>
                      <a:srgbClr val="FFFFFF">
                        <a:lumMod val="50000"/>
                      </a:srgbClr>
                    </a:solidFill>
                    <a:latin typeface="Arial"/>
                    <a:ea typeface="+mn-ea"/>
                    <a:cs typeface="Arial"/>
                  </a:rPr>
                  <a:t>0-12</a:t>
                </a:r>
              </a:p>
            </p:txBody>
          </p:sp>
          <p:sp>
            <p:nvSpPr>
              <p:cNvPr id="47" name="Text Box 4">
                <a:extLst>
                  <a:ext uri="{FF2B5EF4-FFF2-40B4-BE49-F238E27FC236}">
                    <a16:creationId xmlns:a16="http://schemas.microsoft.com/office/drawing/2014/main" id="{30D2276D-E66F-1B82-D15F-6C8ABA7107CA}"/>
                  </a:ext>
                </a:extLst>
              </p:cNvPr>
              <p:cNvSpPr txBox="1">
                <a:spLocks noChangeArrowheads="1"/>
              </p:cNvSpPr>
              <p:nvPr/>
            </p:nvSpPr>
            <p:spPr bwMode="auto">
              <a:xfrm>
                <a:off x="5178425" y="3589335"/>
                <a:ext cx="1933146" cy="23100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dirty="0">
                    <a:solidFill>
                      <a:srgbClr val="FFFFFF">
                        <a:lumMod val="50000"/>
                      </a:srgbClr>
                    </a:solidFill>
                    <a:latin typeface="Arial"/>
                    <a:ea typeface="+mn-ea"/>
                    <a:cs typeface="Arial"/>
                  </a:rPr>
                  <a:t>C</a:t>
                </a:r>
                <a:r>
                  <a:rPr lang="da-DK" sz="1200" baseline="-25000" dirty="0">
                    <a:solidFill>
                      <a:srgbClr val="FFFFFF">
                        <a:lumMod val="50000"/>
                      </a:srgbClr>
                    </a:solidFill>
                    <a:latin typeface="Arial"/>
                    <a:ea typeface="+mn-ea"/>
                    <a:cs typeface="Arial"/>
                  </a:rPr>
                  <a:t>min</a:t>
                </a:r>
              </a:p>
            </p:txBody>
          </p:sp>
        </p:grpSp>
        <p:sp>
          <p:nvSpPr>
            <p:cNvPr id="48" name="Rectangle 47">
              <a:extLst>
                <a:ext uri="{FF2B5EF4-FFF2-40B4-BE49-F238E27FC236}">
                  <a16:creationId xmlns:a16="http://schemas.microsoft.com/office/drawing/2014/main" id="{0844B470-D868-9B7E-B8C0-4716DB80DB26}"/>
                </a:ext>
              </a:extLst>
            </p:cNvPr>
            <p:cNvSpPr/>
            <p:nvPr/>
          </p:nvSpPr>
          <p:spPr>
            <a:xfrm>
              <a:off x="1100061" y="1674335"/>
              <a:ext cx="4920595" cy="388398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Espace réservé du texte 1">
              <a:extLst>
                <a:ext uri="{FF2B5EF4-FFF2-40B4-BE49-F238E27FC236}">
                  <a16:creationId xmlns:a16="http://schemas.microsoft.com/office/drawing/2014/main" id="{312CA023-4DFF-C607-84F3-8A1F0D9FF03A}"/>
                </a:ext>
              </a:extLst>
            </p:cNvPr>
            <p:cNvSpPr txBox="1">
              <a:spLocks/>
            </p:cNvSpPr>
            <p:nvPr/>
          </p:nvSpPr>
          <p:spPr>
            <a:xfrm>
              <a:off x="1230889" y="1519931"/>
              <a:ext cx="957713"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Triazoles</a:t>
              </a:r>
            </a:p>
          </p:txBody>
        </p:sp>
        <p:sp>
          <p:nvSpPr>
            <p:cNvPr id="51" name="ZoneTexte 50">
              <a:extLst>
                <a:ext uri="{FF2B5EF4-FFF2-40B4-BE49-F238E27FC236}">
                  <a16:creationId xmlns:a16="http://schemas.microsoft.com/office/drawing/2014/main" id="{1020FE39-967B-A629-D95D-A560A153F785}"/>
                </a:ext>
              </a:extLst>
            </p:cNvPr>
            <p:cNvSpPr txBox="1"/>
            <p:nvPr/>
          </p:nvSpPr>
          <p:spPr>
            <a:xfrm>
              <a:off x="1718475" y="1806960"/>
              <a:ext cx="3348994" cy="307777"/>
            </a:xfrm>
            <a:prstGeom prst="rect">
              <a:avLst/>
            </a:prstGeom>
            <a:noFill/>
          </p:spPr>
          <p:txBody>
            <a:bodyPr wrap="none" rtlCol="0">
              <a:spAutoFit/>
            </a:bodyPr>
            <a:lstStyle/>
            <a:p>
              <a:r>
                <a:rPr lang="en-US" sz="1400" dirty="0">
                  <a:latin typeface="Arial" panose="020B0604020202020204" pitchFamily="34" charset="0"/>
                  <a:cs typeface="Arial" panose="020B0604020202020204" pitchFamily="34" charset="0"/>
                </a:rPr>
                <a:t>AUC/MIC PK/PD </a:t>
              </a:r>
              <a:r>
                <a:rPr lang="en-US" sz="1400" dirty="0" err="1">
                  <a:latin typeface="Arial" panose="020B0604020202020204" pitchFamily="34" charset="0"/>
                  <a:cs typeface="Arial" panose="020B0604020202020204" pitchFamily="34" charset="0"/>
                </a:rPr>
                <a:t>ƒAUC</a:t>
              </a:r>
              <a:r>
                <a:rPr lang="en-US" sz="1400" dirty="0">
                  <a:latin typeface="Arial" panose="020B0604020202020204" pitchFamily="34" charset="0"/>
                  <a:cs typeface="Arial" panose="020B0604020202020204" pitchFamily="34" charset="0"/>
                </a:rPr>
                <a:t>/MIC target &gt; 25</a:t>
              </a:r>
              <a:endParaRPr lang="fr-FR" sz="1400" dirty="0">
                <a:latin typeface="Arial" panose="020B0604020202020204" pitchFamily="34" charset="0"/>
                <a:cs typeface="Arial" panose="020B0604020202020204" pitchFamily="34" charset="0"/>
              </a:endParaRPr>
            </a:p>
          </p:txBody>
        </p:sp>
        <p:sp>
          <p:nvSpPr>
            <p:cNvPr id="52" name="ZoneTexte 51">
              <a:extLst>
                <a:ext uri="{FF2B5EF4-FFF2-40B4-BE49-F238E27FC236}">
                  <a16:creationId xmlns:a16="http://schemas.microsoft.com/office/drawing/2014/main" id="{E051CF31-CB12-7AEC-E3AC-C79DB478CF75}"/>
                </a:ext>
              </a:extLst>
            </p:cNvPr>
            <p:cNvSpPr txBox="1"/>
            <p:nvPr/>
          </p:nvSpPr>
          <p:spPr>
            <a:xfrm>
              <a:off x="1164330" y="5101239"/>
              <a:ext cx="4877938" cy="307777"/>
            </a:xfrm>
            <a:prstGeom prst="rect">
              <a:avLst/>
            </a:prstGeom>
            <a:noFill/>
          </p:spPr>
          <p:txBody>
            <a:bodyPr wrap="none" rtlCol="0">
              <a:spAutoFit/>
            </a:bodyPr>
            <a:lstStyle/>
            <a:p>
              <a:r>
                <a:rPr lang="en-US" sz="1400" b="1" dirty="0">
                  <a:solidFill>
                    <a:srgbClr val="5E247C"/>
                  </a:solidFill>
                  <a:latin typeface="Arial" panose="020B0604020202020204" pitchFamily="34" charset="0"/>
                  <a:cs typeface="Arial" panose="020B0604020202020204" pitchFamily="34" charset="0"/>
                </a:rPr>
                <a:t>C</a:t>
              </a:r>
              <a:r>
                <a:rPr lang="en-US" sz="1400" baseline="-25000" dirty="0">
                  <a:solidFill>
                    <a:srgbClr val="5E247C"/>
                  </a:solidFill>
                  <a:latin typeface="Arial" panose="020B0604020202020204" pitchFamily="34" charset="0"/>
                  <a:cs typeface="Arial" panose="020B0604020202020204" pitchFamily="34" charset="0"/>
                </a:rPr>
                <a:t>min</a:t>
              </a:r>
              <a:r>
                <a:rPr lang="en-US" sz="1400" b="1" dirty="0">
                  <a:solidFill>
                    <a:srgbClr val="5E247C"/>
                  </a:solidFill>
                  <a:latin typeface="Arial" panose="020B0604020202020204" pitchFamily="34" charset="0"/>
                  <a:cs typeface="Arial" panose="020B0604020202020204" pitchFamily="34" charset="0"/>
                </a:rPr>
                <a:t> 1-4.5 mg/L correlated with an AUC</a:t>
              </a:r>
              <a:r>
                <a:rPr lang="en-US" sz="1400" baseline="-25000" dirty="0">
                  <a:solidFill>
                    <a:srgbClr val="5E247C"/>
                  </a:solidFill>
                  <a:latin typeface="Arial" panose="020B0604020202020204" pitchFamily="34" charset="0"/>
                  <a:cs typeface="Arial" panose="020B0604020202020204" pitchFamily="34" charset="0"/>
                </a:rPr>
                <a:t>0-24</a:t>
              </a:r>
              <a:r>
                <a:rPr lang="en-US" sz="1400" b="1" dirty="0">
                  <a:solidFill>
                    <a:srgbClr val="5E247C"/>
                  </a:solidFill>
                  <a:latin typeface="Arial" panose="020B0604020202020204" pitchFamily="34" charset="0"/>
                  <a:cs typeface="Arial" panose="020B0604020202020204" pitchFamily="34" charset="0"/>
                </a:rPr>
                <a:t> 43-151 mg</a:t>
              </a:r>
              <a:r>
                <a:rPr lang="en-US" sz="1400" baseline="30000" dirty="0">
                  <a:solidFill>
                    <a:srgbClr val="5E247C"/>
                  </a:solidFill>
                  <a:latin typeface="Arial" panose="020B0604020202020204" pitchFamily="34" charset="0"/>
                  <a:cs typeface="Arial" panose="020B0604020202020204" pitchFamily="34" charset="0"/>
                </a:rPr>
                <a:t>1-4</a:t>
              </a:r>
              <a:endParaRPr lang="fr-FR" sz="1400" baseline="30000" dirty="0">
                <a:solidFill>
                  <a:srgbClr val="5E247C"/>
                </a:solidFill>
                <a:latin typeface="Arial" panose="020B0604020202020204" pitchFamily="34" charset="0"/>
                <a:cs typeface="Arial" panose="020B0604020202020204" pitchFamily="34" charset="0"/>
              </a:endParaRPr>
            </a:p>
          </p:txBody>
        </p:sp>
      </p:grpSp>
      <p:grpSp>
        <p:nvGrpSpPr>
          <p:cNvPr id="77" name="Groupe 76">
            <a:extLst>
              <a:ext uri="{FF2B5EF4-FFF2-40B4-BE49-F238E27FC236}">
                <a16:creationId xmlns:a16="http://schemas.microsoft.com/office/drawing/2014/main" id="{625E4801-7ECD-5D70-6995-1E6E8C8750A7}"/>
              </a:ext>
            </a:extLst>
          </p:cNvPr>
          <p:cNvGrpSpPr/>
          <p:nvPr/>
        </p:nvGrpSpPr>
        <p:grpSpPr>
          <a:xfrm>
            <a:off x="6697461" y="2098069"/>
            <a:ext cx="5135367" cy="2882257"/>
            <a:chOff x="6833818" y="1721147"/>
            <a:chExt cx="5135367" cy="2882257"/>
          </a:xfrm>
        </p:grpSpPr>
        <p:sp>
          <p:nvSpPr>
            <p:cNvPr id="55" name="Rectangle : coins arrondis 54">
              <a:extLst>
                <a:ext uri="{FF2B5EF4-FFF2-40B4-BE49-F238E27FC236}">
                  <a16:creationId xmlns:a16="http://schemas.microsoft.com/office/drawing/2014/main" id="{F9186E9B-7EDF-91BC-C62D-ED6D2AFA2E33}"/>
                </a:ext>
              </a:extLst>
            </p:cNvPr>
            <p:cNvSpPr/>
            <p:nvPr/>
          </p:nvSpPr>
          <p:spPr>
            <a:xfrm>
              <a:off x="7634246" y="2934943"/>
              <a:ext cx="2937862" cy="479402"/>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Velocity =(V</a:t>
              </a:r>
              <a:r>
                <a:rPr lang="en-US" sz="1400" b="1" kern="0" baseline="-2500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max</a:t>
              </a:r>
              <a:r>
                <a:rPr lang="en-US"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.C)/(K</a:t>
              </a:r>
              <a:r>
                <a:rPr lang="en-US" sz="1400" b="1" kern="0" baseline="-2500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m</a:t>
              </a:r>
              <a:r>
                <a:rPr lang="en-US"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 C)</a:t>
              </a:r>
              <a:endParaRPr lang="fr-FR" sz="1400" b="1" dirty="0">
                <a:solidFill>
                  <a:schemeClr val="bg1"/>
                </a:solidFill>
                <a:latin typeface="Arial" panose="020B0604020202020204" pitchFamily="34" charset="0"/>
                <a:cs typeface="Arial" panose="020B0604020202020204" pitchFamily="34" charset="0"/>
              </a:endParaRPr>
            </a:p>
          </p:txBody>
        </p:sp>
        <p:sp>
          <p:nvSpPr>
            <p:cNvPr id="56" name="Rectangle : coins arrondis 55">
              <a:extLst>
                <a:ext uri="{FF2B5EF4-FFF2-40B4-BE49-F238E27FC236}">
                  <a16:creationId xmlns:a16="http://schemas.microsoft.com/office/drawing/2014/main" id="{511AAD3E-1915-2775-374A-4F230F27C729}"/>
                </a:ext>
              </a:extLst>
            </p:cNvPr>
            <p:cNvSpPr/>
            <p:nvPr/>
          </p:nvSpPr>
          <p:spPr>
            <a:xfrm>
              <a:off x="7895963" y="1721147"/>
              <a:ext cx="2414428" cy="479402"/>
            </a:xfrm>
            <a:prstGeom prst="roundRect">
              <a:avLst/>
            </a:prstGeom>
            <a:solidFill>
              <a:srgbClr val="B4B0B2"/>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Michaelis Mention constant</a:t>
              </a:r>
              <a:endParaRPr lang="fr-FR" sz="1400" dirty="0">
                <a:solidFill>
                  <a:schemeClr val="bg1"/>
                </a:solidFill>
                <a:latin typeface="Arial" panose="020B0604020202020204" pitchFamily="34" charset="0"/>
                <a:cs typeface="Arial" panose="020B0604020202020204" pitchFamily="34" charset="0"/>
              </a:endParaRPr>
            </a:p>
          </p:txBody>
        </p:sp>
        <p:sp>
          <p:nvSpPr>
            <p:cNvPr id="57" name="Rectangle : coins arrondis 56">
              <a:extLst>
                <a:ext uri="{FF2B5EF4-FFF2-40B4-BE49-F238E27FC236}">
                  <a16:creationId xmlns:a16="http://schemas.microsoft.com/office/drawing/2014/main" id="{A98344F7-84C9-C2CD-45EF-C9B6824614CD}"/>
                </a:ext>
              </a:extLst>
            </p:cNvPr>
            <p:cNvSpPr/>
            <p:nvPr/>
          </p:nvSpPr>
          <p:spPr>
            <a:xfrm>
              <a:off x="6833818" y="4124002"/>
              <a:ext cx="2414428" cy="479402"/>
            </a:xfrm>
            <a:prstGeom prst="roundRect">
              <a:avLst/>
            </a:prstGeom>
            <a:solidFill>
              <a:srgbClr val="CFA4E4"/>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Reaction rate at full saturation</a:t>
              </a:r>
              <a:endParaRPr lang="fr-FR" sz="1400" dirty="0">
                <a:solidFill>
                  <a:schemeClr val="bg1"/>
                </a:solidFill>
                <a:latin typeface="Arial" panose="020B0604020202020204" pitchFamily="34" charset="0"/>
                <a:cs typeface="Arial" panose="020B0604020202020204" pitchFamily="34" charset="0"/>
              </a:endParaRPr>
            </a:p>
          </p:txBody>
        </p:sp>
        <p:sp>
          <p:nvSpPr>
            <p:cNvPr id="58" name="Rectangle : coins arrondis 57">
              <a:extLst>
                <a:ext uri="{FF2B5EF4-FFF2-40B4-BE49-F238E27FC236}">
                  <a16:creationId xmlns:a16="http://schemas.microsoft.com/office/drawing/2014/main" id="{B49726F6-0C8C-BD42-EBA2-67CD3B1C6207}"/>
                </a:ext>
              </a:extLst>
            </p:cNvPr>
            <p:cNvSpPr/>
            <p:nvPr/>
          </p:nvSpPr>
          <p:spPr>
            <a:xfrm>
              <a:off x="9554757" y="4112273"/>
              <a:ext cx="2414428" cy="479402"/>
            </a:xfrm>
            <a:prstGeom prst="roundRect">
              <a:avLst/>
            </a:prstGeom>
            <a:solidFill>
              <a:srgbClr val="CFA4E4"/>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Voriconazole conc.</a:t>
              </a:r>
              <a:endParaRPr lang="fr-FR" sz="1400" dirty="0">
                <a:solidFill>
                  <a:schemeClr val="bg1"/>
                </a:solidFill>
                <a:latin typeface="Arial" panose="020B0604020202020204" pitchFamily="34" charset="0"/>
                <a:cs typeface="Arial" panose="020B0604020202020204" pitchFamily="34" charset="0"/>
              </a:endParaRPr>
            </a:p>
          </p:txBody>
        </p:sp>
        <p:cxnSp>
          <p:nvCxnSpPr>
            <p:cNvPr id="60" name="Connecteur : en angle 59">
              <a:extLst>
                <a:ext uri="{FF2B5EF4-FFF2-40B4-BE49-F238E27FC236}">
                  <a16:creationId xmlns:a16="http://schemas.microsoft.com/office/drawing/2014/main" id="{8022F41A-2055-85C4-0581-92F1A879BF10}"/>
                </a:ext>
              </a:extLst>
            </p:cNvPr>
            <p:cNvCxnSpPr>
              <a:cxnSpLocks/>
              <a:stCxn id="57" idx="0"/>
              <a:endCxn id="55" idx="2"/>
            </p:cNvCxnSpPr>
            <p:nvPr/>
          </p:nvCxnSpPr>
          <p:spPr>
            <a:xfrm rot="5400000" flipH="1" flipV="1">
              <a:off x="8217276" y="3238102"/>
              <a:ext cx="709657" cy="1062145"/>
            </a:xfrm>
            <a:prstGeom prst="bentConnector3">
              <a:avLst>
                <a:gd name="adj1" fmla="val 50000"/>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61" name="Connecteur : en angle 60">
              <a:extLst>
                <a:ext uri="{FF2B5EF4-FFF2-40B4-BE49-F238E27FC236}">
                  <a16:creationId xmlns:a16="http://schemas.microsoft.com/office/drawing/2014/main" id="{E94958CD-F7C8-83DE-ABBA-0BD68488CA98}"/>
                </a:ext>
              </a:extLst>
            </p:cNvPr>
            <p:cNvCxnSpPr>
              <a:cxnSpLocks/>
              <a:stCxn id="58" idx="0"/>
            </p:cNvCxnSpPr>
            <p:nvPr/>
          </p:nvCxnSpPr>
          <p:spPr>
            <a:xfrm rot="16200000" flipV="1">
              <a:off x="10099541" y="3449843"/>
              <a:ext cx="697926" cy="626934"/>
            </a:xfrm>
            <a:prstGeom prst="bentConnector3">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necteur : en angle 65">
              <a:extLst>
                <a:ext uri="{FF2B5EF4-FFF2-40B4-BE49-F238E27FC236}">
                  <a16:creationId xmlns:a16="http://schemas.microsoft.com/office/drawing/2014/main" id="{B52C223F-538F-7F08-4BF5-BDDFB3313D05}"/>
                </a:ext>
              </a:extLst>
            </p:cNvPr>
            <p:cNvCxnSpPr>
              <a:cxnSpLocks/>
              <a:stCxn id="56" idx="2"/>
            </p:cNvCxnSpPr>
            <p:nvPr/>
          </p:nvCxnSpPr>
          <p:spPr>
            <a:xfrm rot="16200000" flipH="1">
              <a:off x="9044471" y="2259254"/>
              <a:ext cx="713038" cy="595627"/>
            </a:xfrm>
            <a:prstGeom prst="bentConnector3">
              <a:avLst>
                <a:gd name="adj1" fmla="val 50000"/>
              </a:avLst>
            </a:prstGeom>
            <a:ln w="19050">
              <a:solidFill>
                <a:srgbClr val="5E247C"/>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64173216"/>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437D4ED-F31D-9149-16B4-AA8D0220403E}"/>
              </a:ext>
            </a:extLst>
          </p:cNvPr>
          <p:cNvSpPr>
            <a:spLocks noGrp="1"/>
          </p:cNvSpPr>
          <p:nvPr>
            <p:ph type="body" sz="quarter" idx="15"/>
          </p:nvPr>
        </p:nvSpPr>
        <p:spPr>
          <a:xfrm>
            <a:off x="960194" y="891929"/>
            <a:ext cx="11104989" cy="1871819"/>
          </a:xfrm>
        </p:spPr>
        <p:txBody>
          <a:bodyPr/>
          <a:lstStyle/>
          <a:p>
            <a:r>
              <a:rPr lang="en-US" dirty="0"/>
              <a:t>The change in Michaelis mention PK occurs within the targeted therapeutic range The saturation point in patients is extremely variable (non-predictable)</a:t>
            </a:r>
          </a:p>
          <a:p>
            <a:pPr>
              <a:spcBef>
                <a:spcPts val="1200"/>
              </a:spcBef>
            </a:pPr>
            <a:r>
              <a:rPr lang="en-US" b="1" dirty="0">
                <a:solidFill>
                  <a:srgbClr val="5E247C"/>
                </a:solidFill>
              </a:rPr>
              <a:t>K</a:t>
            </a:r>
            <a:r>
              <a:rPr lang="en-US" b="1" baseline="-25000" dirty="0">
                <a:solidFill>
                  <a:srgbClr val="5E247C"/>
                </a:solidFill>
              </a:rPr>
              <a:t>m</a:t>
            </a:r>
            <a:r>
              <a:rPr lang="en-US" b="1" dirty="0">
                <a:solidFill>
                  <a:srgbClr val="5E247C"/>
                </a:solidFill>
              </a:rPr>
              <a:t>-V</a:t>
            </a:r>
            <a:r>
              <a:rPr lang="en-US" b="1" baseline="-25000" dirty="0">
                <a:solidFill>
                  <a:srgbClr val="5E247C"/>
                </a:solidFill>
              </a:rPr>
              <a:t>max</a:t>
            </a:r>
            <a:r>
              <a:rPr lang="en-US" b="1" dirty="0">
                <a:solidFill>
                  <a:srgbClr val="5E247C"/>
                </a:solidFill>
              </a:rPr>
              <a:t> cannot be predicted a priori (even with genotype)-may be very different in an individual patient </a:t>
            </a:r>
            <a:r>
              <a:rPr lang="en-US" b="1" i="1" dirty="0">
                <a:solidFill>
                  <a:srgbClr val="5E247C"/>
                </a:solidFill>
              </a:rPr>
              <a:t>vs</a:t>
            </a:r>
            <a:r>
              <a:rPr lang="en-US" b="1" dirty="0">
                <a:solidFill>
                  <a:srgbClr val="5E247C"/>
                </a:solidFill>
              </a:rPr>
              <a:t>. population mean</a:t>
            </a:r>
          </a:p>
          <a:p>
            <a:pPr>
              <a:spcBef>
                <a:spcPts val="1200"/>
              </a:spcBef>
            </a:pPr>
            <a:r>
              <a:rPr lang="en-US" dirty="0"/>
              <a:t>"With a single trough, the behavior of voriconazole appears inscrutable with excursions from low to high concentrations and vice versa without apparent reason"</a:t>
            </a:r>
          </a:p>
          <a:p>
            <a:endParaRPr lang="fr-FR" dirty="0"/>
          </a:p>
        </p:txBody>
      </p:sp>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en-US" dirty="0"/>
              <a:t>a. V</a:t>
            </a:r>
            <a:r>
              <a:rPr lang="en-US" baseline="-25000" dirty="0"/>
              <a:t>max</a:t>
            </a:r>
            <a:r>
              <a:rPr lang="en-US" dirty="0"/>
              <a:t> is the maximum rate of enzyme activity (mg/liter),K</a:t>
            </a:r>
            <a:r>
              <a:rPr lang="en-US" baseline="-25000" dirty="0"/>
              <a:t>m</a:t>
            </a:r>
            <a:r>
              <a:rPr lang="en-US" dirty="0"/>
              <a:t>(mg/liter) is the concentration of voriconazole at which enzyme activity is half maximal; V is the volume of the central compartment (in liters); and </a:t>
            </a:r>
            <a:r>
              <a:rPr lang="en-US" dirty="0" err="1"/>
              <a:t>kcp</a:t>
            </a:r>
            <a:r>
              <a:rPr lang="en-US" dirty="0"/>
              <a:t> and kpc(h</a:t>
            </a:r>
            <a:r>
              <a:rPr lang="en-US" baseline="30000" dirty="0"/>
              <a:t>-1</a:t>
            </a:r>
            <a:r>
              <a:rPr lang="en-US" dirty="0"/>
              <a:t>) are the first-order intercompartmental rate constants. b. CV%, percent coefficient of variation.</a:t>
            </a:r>
            <a:br>
              <a:rPr lang="en-US" dirty="0"/>
            </a:br>
            <a:r>
              <a:rPr lang="en-US" dirty="0"/>
              <a:t>Hope W et al. </a:t>
            </a:r>
            <a:r>
              <a:rPr lang="en-US" dirty="0" err="1"/>
              <a:t>Antimicrob</a:t>
            </a:r>
            <a:r>
              <a:rPr lang="en-US" dirty="0"/>
              <a:t> Agents </a:t>
            </a:r>
            <a:r>
              <a:rPr lang="en-US" dirty="0" err="1"/>
              <a:t>Chemother</a:t>
            </a:r>
            <a:r>
              <a:rPr lang="en-US" dirty="0"/>
              <a:t> 2019; 63.</a:t>
            </a:r>
            <a:endParaRPr lang="fr-FR" dirty="0"/>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dirty="0"/>
              <a:t>Variable voriconazole clearance over target TDM ranges in adults</a:t>
            </a:r>
            <a:endParaRPr lang="fr-FR"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graphicFrame>
        <p:nvGraphicFramePr>
          <p:cNvPr id="5" name="Tableau 4">
            <a:extLst>
              <a:ext uri="{FF2B5EF4-FFF2-40B4-BE49-F238E27FC236}">
                <a16:creationId xmlns:a16="http://schemas.microsoft.com/office/drawing/2014/main" id="{E8998BFE-261F-7B5B-4CE8-71FBB6D714AD}"/>
              </a:ext>
            </a:extLst>
          </p:cNvPr>
          <p:cNvGraphicFramePr>
            <a:graphicFrameLocks noGrp="1"/>
          </p:cNvGraphicFramePr>
          <p:nvPr/>
        </p:nvGraphicFramePr>
        <p:xfrm>
          <a:off x="3379258" y="3070647"/>
          <a:ext cx="6401741" cy="2548800"/>
        </p:xfrm>
        <a:graphic>
          <a:graphicData uri="http://schemas.openxmlformats.org/drawingml/2006/table">
            <a:tbl>
              <a:tblPr firstRow="1" firstCol="1" bandRow="1">
                <a:tableStyleId>{5C22544A-7EE6-4342-B048-85BDC9FD1C3A}</a:tableStyleId>
              </a:tblPr>
              <a:tblGrid>
                <a:gridCol w="1048463">
                  <a:extLst>
                    <a:ext uri="{9D8B030D-6E8A-4147-A177-3AD203B41FA5}">
                      <a16:colId xmlns:a16="http://schemas.microsoft.com/office/drawing/2014/main" val="225104315"/>
                    </a:ext>
                  </a:extLst>
                </a:gridCol>
                <a:gridCol w="1048463">
                  <a:extLst>
                    <a:ext uri="{9D8B030D-6E8A-4147-A177-3AD203B41FA5}">
                      <a16:colId xmlns:a16="http://schemas.microsoft.com/office/drawing/2014/main" val="3971478596"/>
                    </a:ext>
                  </a:extLst>
                </a:gridCol>
                <a:gridCol w="1048463">
                  <a:extLst>
                    <a:ext uri="{9D8B030D-6E8A-4147-A177-3AD203B41FA5}">
                      <a16:colId xmlns:a16="http://schemas.microsoft.com/office/drawing/2014/main" val="1446057657"/>
                    </a:ext>
                  </a:extLst>
                </a:gridCol>
                <a:gridCol w="1159426">
                  <a:extLst>
                    <a:ext uri="{9D8B030D-6E8A-4147-A177-3AD203B41FA5}">
                      <a16:colId xmlns:a16="http://schemas.microsoft.com/office/drawing/2014/main" val="187318551"/>
                    </a:ext>
                  </a:extLst>
                </a:gridCol>
                <a:gridCol w="1048463">
                  <a:extLst>
                    <a:ext uri="{9D8B030D-6E8A-4147-A177-3AD203B41FA5}">
                      <a16:colId xmlns:a16="http://schemas.microsoft.com/office/drawing/2014/main" val="2325815117"/>
                    </a:ext>
                  </a:extLst>
                </a:gridCol>
                <a:gridCol w="1048463">
                  <a:extLst>
                    <a:ext uri="{9D8B030D-6E8A-4147-A177-3AD203B41FA5}">
                      <a16:colId xmlns:a16="http://schemas.microsoft.com/office/drawing/2014/main" val="1631301940"/>
                    </a:ext>
                  </a:extLst>
                </a:gridCol>
              </a:tblGrid>
              <a:tr h="424800">
                <a:tc>
                  <a:txBody>
                    <a:bodyPr/>
                    <a:lstStyle/>
                    <a:p>
                      <a:pPr algn="ctr">
                        <a:lnSpc>
                          <a:spcPct val="107000"/>
                        </a:lnSpc>
                        <a:spcAft>
                          <a:spcPts val="800"/>
                        </a:spcAft>
                      </a:pPr>
                      <a:r>
                        <a:rPr lang="fr-FR" sz="1200" b="1" kern="0" dirty="0" err="1">
                          <a:solidFill>
                            <a:schemeClr val="bg1"/>
                          </a:solidFill>
                          <a:effectLst/>
                          <a:latin typeface="Arial" panose="020B0604020202020204" pitchFamily="34" charset="0"/>
                          <a:cs typeface="Arial" panose="020B0604020202020204" pitchFamily="34" charset="0"/>
                        </a:rPr>
                        <a:t>Parameter</a:t>
                      </a:r>
                      <a:r>
                        <a:rPr lang="fr-FR" sz="1200" b="1" kern="0" baseline="30000" dirty="0" err="1">
                          <a:solidFill>
                            <a:schemeClr val="bg1"/>
                          </a:solidFill>
                          <a:effectLst/>
                          <a:latin typeface="Arial" panose="020B0604020202020204" pitchFamily="34" charset="0"/>
                          <a:cs typeface="Arial" panose="020B0604020202020204" pitchFamily="34" charset="0"/>
                        </a:rPr>
                        <a:t>a</a:t>
                      </a:r>
                      <a:endParaRPr lang="fr-FR" sz="1200" b="1" kern="100" baseline="300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T w="12700" cap="flat" cmpd="sng" algn="ctr">
                      <a:solidFill>
                        <a:srgbClr val="5E247C"/>
                      </a:solidFill>
                      <a:prstDash val="solid"/>
                      <a:round/>
                      <a:headEnd type="none" w="med" len="med"/>
                      <a:tailEnd type="none" w="med" len="med"/>
                    </a:lnT>
                    <a:solidFill>
                      <a:srgbClr val="5E247C"/>
                    </a:solidFill>
                  </a:tcPr>
                </a:tc>
                <a:tc>
                  <a:txBody>
                    <a:bodyPr/>
                    <a:lstStyle/>
                    <a:p>
                      <a:pPr algn="ctr">
                        <a:lnSpc>
                          <a:spcPct val="107000"/>
                        </a:lnSpc>
                        <a:spcAft>
                          <a:spcPts val="800"/>
                        </a:spcAft>
                      </a:pPr>
                      <a:r>
                        <a:rPr lang="fr-FR" sz="1200" b="1" kern="0" dirty="0" err="1">
                          <a:solidFill>
                            <a:schemeClr val="bg1"/>
                          </a:solidFill>
                          <a:effectLst/>
                          <a:latin typeface="Arial" panose="020B0604020202020204" pitchFamily="34" charset="0"/>
                          <a:cs typeface="Arial" panose="020B0604020202020204" pitchFamily="34" charset="0"/>
                        </a:rPr>
                        <a:t>Mean</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T w="12700" cap="flat" cmpd="sng" algn="ctr">
                      <a:solidFill>
                        <a:srgbClr val="5E247C"/>
                      </a:solidFill>
                      <a:prstDash val="solid"/>
                      <a:round/>
                      <a:headEnd type="none" w="med" len="med"/>
                      <a:tailEnd type="none" w="med" len="med"/>
                    </a:lnT>
                    <a:solidFill>
                      <a:srgbClr val="5E247C"/>
                    </a:solidFill>
                  </a:tcPr>
                </a:tc>
                <a:tc>
                  <a:txBody>
                    <a:bodyPr/>
                    <a:lstStyle/>
                    <a:p>
                      <a:pPr algn="ctr">
                        <a:lnSpc>
                          <a:spcPct val="107000"/>
                        </a:lnSpc>
                        <a:spcAft>
                          <a:spcPts val="800"/>
                        </a:spcAft>
                      </a:pPr>
                      <a:r>
                        <a:rPr lang="fr-FR" sz="1200" b="1" kern="0" dirty="0" err="1">
                          <a:solidFill>
                            <a:schemeClr val="bg1"/>
                          </a:solidFill>
                          <a:effectLst/>
                          <a:latin typeface="Arial" panose="020B0604020202020204" pitchFamily="34" charset="0"/>
                          <a:cs typeface="Arial" panose="020B0604020202020204" pitchFamily="34" charset="0"/>
                        </a:rPr>
                        <a:t>Median</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T w="12700" cap="flat" cmpd="sng" algn="ctr">
                      <a:solidFill>
                        <a:srgbClr val="5E247C"/>
                      </a:solidFill>
                      <a:prstDash val="solid"/>
                      <a:round/>
                      <a:headEnd type="none" w="med" len="med"/>
                      <a:tailEnd type="none" w="med" len="med"/>
                    </a:lnT>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95% CI</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T w="12700" cap="flat" cmpd="sng" algn="ctr">
                      <a:solidFill>
                        <a:srgbClr val="5E247C"/>
                      </a:solidFill>
                      <a:prstDash val="solid"/>
                      <a:round/>
                      <a:headEnd type="none" w="med" len="med"/>
                      <a:tailEnd type="none" w="med" len="med"/>
                    </a:lnT>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SD</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T w="12700" cap="flat" cmpd="sng" algn="ctr">
                      <a:solidFill>
                        <a:srgbClr val="5E247C"/>
                      </a:solidFill>
                      <a:prstDash val="solid"/>
                      <a:round/>
                      <a:headEnd type="none" w="med" len="med"/>
                      <a:tailEnd type="none" w="med" len="med"/>
                    </a:lnT>
                    <a:solidFill>
                      <a:srgbClr val="5E247C"/>
                    </a:solidFill>
                  </a:tcPr>
                </a:tc>
                <a:tc>
                  <a:txBody>
                    <a:bodyPr/>
                    <a:lstStyle/>
                    <a:p>
                      <a:pPr algn="ctr">
                        <a:lnSpc>
                          <a:spcPct val="107000"/>
                        </a:lnSpc>
                        <a:spcAft>
                          <a:spcPts val="800"/>
                        </a:spcAft>
                      </a:pPr>
                      <a:r>
                        <a:rPr lang="fr-FR" sz="1200" b="1" kern="0" dirty="0">
                          <a:solidFill>
                            <a:schemeClr val="bg1"/>
                          </a:solidFill>
                          <a:effectLst/>
                          <a:latin typeface="Arial" panose="020B0604020202020204" pitchFamily="34" charset="0"/>
                          <a:cs typeface="Arial" panose="020B0604020202020204" pitchFamily="34" charset="0"/>
                        </a:rPr>
                        <a:t>%</a:t>
                      </a:r>
                      <a:r>
                        <a:rPr lang="fr-FR" sz="1200" b="1" kern="0" dirty="0" err="1">
                          <a:solidFill>
                            <a:schemeClr val="bg1"/>
                          </a:solidFill>
                          <a:effectLst/>
                          <a:latin typeface="Arial" panose="020B0604020202020204" pitchFamily="34" charset="0"/>
                          <a:cs typeface="Arial" panose="020B0604020202020204" pitchFamily="34" charset="0"/>
                        </a:rPr>
                        <a:t>CV</a:t>
                      </a:r>
                      <a:r>
                        <a:rPr lang="fr-FR" sz="1200" b="1" kern="0" baseline="30000" dirty="0" err="1">
                          <a:solidFill>
                            <a:schemeClr val="bg1"/>
                          </a:solidFill>
                          <a:effectLst/>
                          <a:latin typeface="Arial" panose="020B0604020202020204" pitchFamily="34" charset="0"/>
                          <a:cs typeface="Arial" panose="020B0604020202020204" pitchFamily="34" charset="0"/>
                        </a:rPr>
                        <a:t>b</a:t>
                      </a:r>
                      <a:endParaRPr lang="fr-FR" sz="12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12700" cap="flat" cmpd="sng" algn="ctr">
                      <a:solidFill>
                        <a:srgbClr val="5E247C"/>
                      </a:solidFill>
                      <a:prstDash val="solid"/>
                      <a:round/>
                      <a:headEnd type="none" w="med" len="med"/>
                      <a:tailEnd type="none" w="med" len="med"/>
                    </a:lnR>
                    <a:lnT w="12700" cap="flat" cmpd="sng" algn="ctr">
                      <a:solidFill>
                        <a:srgbClr val="5E247C"/>
                      </a:solidFill>
                      <a:prstDash val="solid"/>
                      <a:round/>
                      <a:headEnd type="none" w="med" len="med"/>
                      <a:tailEnd type="none" w="med" len="med"/>
                    </a:lnT>
                    <a:solidFill>
                      <a:srgbClr val="5E247C"/>
                    </a:solidFill>
                  </a:tcPr>
                </a:tc>
                <a:extLst>
                  <a:ext uri="{0D108BD9-81ED-4DB2-BD59-A6C34878D82A}">
                    <a16:rowId xmlns:a16="http://schemas.microsoft.com/office/drawing/2014/main" val="1509431085"/>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V</a:t>
                      </a:r>
                      <a:r>
                        <a:rPr lang="fr-FR" sz="1200" b="0" kern="0" baseline="-25000" dirty="0">
                          <a:solidFill>
                            <a:schemeClr val="tx1"/>
                          </a:solidFill>
                          <a:effectLst/>
                          <a:latin typeface="Arial" panose="020B0604020202020204" pitchFamily="34" charset="0"/>
                          <a:cs typeface="Arial" panose="020B0604020202020204" pitchFamily="34" charset="0"/>
                        </a:rPr>
                        <a:t>max </a:t>
                      </a:r>
                      <a:r>
                        <a:rPr lang="fr-FR" sz="1200" b="0" kern="0" dirty="0">
                          <a:solidFill>
                            <a:schemeClr val="tx1"/>
                          </a:solidFill>
                          <a:effectLst/>
                          <a:latin typeface="Arial" panose="020B0604020202020204" pitchFamily="34" charset="0"/>
                          <a:cs typeface="Arial" panose="020B0604020202020204" pitchFamily="34" charset="0"/>
                        </a:rPr>
                        <a:t>(mg/h)</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35.397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30.069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25.533-41.278</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20.845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58.889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12700"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783004587"/>
                  </a:ext>
                </a:extLst>
              </a:tr>
              <a:tr h="424800">
                <a:tc>
                  <a:txBody>
                    <a:bodyPr/>
                    <a:lstStyle/>
                    <a:p>
                      <a:pPr marL="72000">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K</a:t>
                      </a:r>
                      <a:r>
                        <a:rPr lang="fr-FR" sz="1200" b="1" kern="0" baseline="-25000" dirty="0">
                          <a:solidFill>
                            <a:srgbClr val="5E247C"/>
                          </a:solidFill>
                          <a:effectLst/>
                          <a:latin typeface="Arial" panose="020B0604020202020204" pitchFamily="34" charset="0"/>
                          <a:cs typeface="Arial" panose="020B0604020202020204" pitchFamily="34" charset="0"/>
                        </a:rPr>
                        <a:t>m</a:t>
                      </a:r>
                      <a:r>
                        <a:rPr lang="fr-FR" sz="1200" b="1" kern="0" dirty="0">
                          <a:solidFill>
                            <a:srgbClr val="5E247C"/>
                          </a:solidFill>
                          <a:effectLst/>
                          <a:latin typeface="Arial" panose="020B0604020202020204" pitchFamily="34" charset="0"/>
                          <a:cs typeface="Arial" panose="020B0604020202020204" pitchFamily="34" charset="0"/>
                        </a:rPr>
                        <a:t> (mg/L)</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solidFill>
                      <a:schemeClr val="bg1"/>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2.129</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1.181</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0.140-3.924</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2.361</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1" kern="0" dirty="0">
                          <a:solidFill>
                            <a:srgbClr val="5E247C"/>
                          </a:solidFill>
                          <a:effectLst/>
                          <a:latin typeface="Arial" panose="020B0604020202020204" pitchFamily="34" charset="0"/>
                          <a:cs typeface="Arial" panose="020B0604020202020204" pitchFamily="34" charset="0"/>
                        </a:rPr>
                        <a:t>110.874</a:t>
                      </a:r>
                      <a:endParaRPr lang="fr-FR" sz="12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12700" cap="flat" cmpd="sng" algn="ctr">
                      <a:solidFill>
                        <a:srgbClr val="5E247C"/>
                      </a:solidFill>
                      <a:prstDash val="solid"/>
                      <a:round/>
                      <a:headEnd type="none" w="med" len="med"/>
                      <a:tailEnd type="none" w="med" len="med"/>
                    </a:lnR>
                    <a:solidFill>
                      <a:schemeClr val="bg1"/>
                    </a:solidFill>
                  </a:tcPr>
                </a:tc>
                <a:extLst>
                  <a:ext uri="{0D108BD9-81ED-4DB2-BD59-A6C34878D82A}">
                    <a16:rowId xmlns:a16="http://schemas.microsoft.com/office/drawing/2014/main" val="2817827187"/>
                  </a:ext>
                </a:extLst>
              </a:tr>
              <a:tr h="424800">
                <a:tc>
                  <a:txBody>
                    <a:bodyPr/>
                    <a:lstStyle/>
                    <a:p>
                      <a:pPr marL="72000">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V (</a:t>
                      </a:r>
                      <a:r>
                        <a:rPr lang="fr-FR" sz="1200" b="0" kern="0" dirty="0" err="1">
                          <a:solidFill>
                            <a:schemeClr val="tx1"/>
                          </a:solidFill>
                          <a:effectLst/>
                          <a:latin typeface="Arial" panose="020B0604020202020204" pitchFamily="34" charset="0"/>
                          <a:cs typeface="Arial" panose="020B0604020202020204" pitchFamily="34" charset="0"/>
                        </a:rPr>
                        <a:t>liters</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45.407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44.933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25.205-66.183</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22.091</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 50.436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12700" cap="flat" cmpd="sng" algn="ctr">
                      <a:solidFill>
                        <a:srgbClr val="5E247C"/>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4025126473"/>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Kcp</a:t>
                      </a:r>
                      <a:r>
                        <a:rPr lang="fr-FR" sz="1200" b="0" kern="0" dirty="0">
                          <a:solidFill>
                            <a:schemeClr val="tx1"/>
                          </a:solidFill>
                          <a:effectLst/>
                          <a:latin typeface="Arial" panose="020B0604020202020204" pitchFamily="34" charset="0"/>
                          <a:cs typeface="Arial" panose="020B0604020202020204" pitchFamily="34" charset="0"/>
                        </a:rPr>
                        <a:t> (h</a:t>
                      </a:r>
                      <a:r>
                        <a:rPr lang="fr-FR" sz="1200" b="0" kern="0" baseline="30000" dirty="0">
                          <a:solidFill>
                            <a:schemeClr val="tx1"/>
                          </a:solidFill>
                          <a:effectLst/>
                          <a:latin typeface="Arial" panose="020B0604020202020204" pitchFamily="34" charset="0"/>
                          <a:cs typeface="Arial" panose="020B0604020202020204" pitchFamily="34" charset="0"/>
                        </a:rPr>
                        <a:t>-1</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3.308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0.948</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0.461-2.494</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7.320</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solidFill>
                      <a:schemeClr val="bg1"/>
                    </a:solidFill>
                  </a:tcPr>
                </a:tc>
                <a:tc>
                  <a:txBody>
                    <a:bodyPr/>
                    <a:lstStyle/>
                    <a:p>
                      <a:pPr algn="ctr">
                        <a:lnSpc>
                          <a:spcPct val="107000"/>
                        </a:lnSpc>
                        <a:spcAft>
                          <a:spcPts val="800"/>
                        </a:spcAft>
                      </a:pPr>
                      <a:r>
                        <a:rPr lang="fr-FR" sz="1200" b="0" kern="0">
                          <a:solidFill>
                            <a:schemeClr val="tx1"/>
                          </a:solidFill>
                          <a:effectLst/>
                          <a:latin typeface="Arial" panose="020B0604020202020204" pitchFamily="34" charset="0"/>
                          <a:cs typeface="Arial" panose="020B0604020202020204" pitchFamily="34" charset="0"/>
                        </a:rPr>
                        <a:t>221.251</a:t>
                      </a:r>
                      <a:endParaRPr lang="fr-FR" sz="1200" b="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12700" cap="flat" cmpd="sng" algn="ctr">
                      <a:solidFill>
                        <a:srgbClr val="5E247C"/>
                      </a:solidFill>
                      <a:prstDash val="solid"/>
                      <a:round/>
                      <a:headEnd type="none" w="med" len="med"/>
                      <a:tailEnd type="none" w="med" len="med"/>
                    </a:lnR>
                    <a:solidFill>
                      <a:schemeClr val="bg1"/>
                    </a:solidFill>
                  </a:tcPr>
                </a:tc>
                <a:extLst>
                  <a:ext uri="{0D108BD9-81ED-4DB2-BD59-A6C34878D82A}">
                    <a16:rowId xmlns:a16="http://schemas.microsoft.com/office/drawing/2014/main" val="1107237307"/>
                  </a:ext>
                </a:extLst>
              </a:tr>
              <a:tr h="424800">
                <a:tc>
                  <a:txBody>
                    <a:bodyPr/>
                    <a:lstStyle/>
                    <a:p>
                      <a:pPr marL="72000">
                        <a:lnSpc>
                          <a:spcPct val="107000"/>
                        </a:lnSpc>
                        <a:spcAft>
                          <a:spcPts val="800"/>
                        </a:spcAft>
                      </a:pPr>
                      <a:r>
                        <a:rPr lang="fr-FR" sz="1200" b="0" kern="0" dirty="0" err="1">
                          <a:solidFill>
                            <a:schemeClr val="tx1"/>
                          </a:solidFill>
                          <a:effectLst/>
                          <a:latin typeface="Arial" panose="020B0604020202020204" pitchFamily="34" charset="0"/>
                          <a:cs typeface="Arial" panose="020B0604020202020204" pitchFamily="34" charset="0"/>
                        </a:rPr>
                        <a:t>Kpc</a:t>
                      </a:r>
                      <a:r>
                        <a:rPr lang="fr-FR" sz="1200" b="0" kern="0" dirty="0">
                          <a:solidFill>
                            <a:schemeClr val="tx1"/>
                          </a:solidFill>
                          <a:effectLst/>
                          <a:latin typeface="Arial" panose="020B0604020202020204" pitchFamily="34" charset="0"/>
                          <a:cs typeface="Arial" panose="020B0604020202020204" pitchFamily="34" charset="0"/>
                        </a:rPr>
                        <a:t> (h</a:t>
                      </a:r>
                      <a:r>
                        <a:rPr lang="fr-FR" sz="1200" b="0" kern="0" baseline="30000" dirty="0">
                          <a:solidFill>
                            <a:schemeClr val="tx1"/>
                          </a:solidFill>
                          <a:effectLst/>
                          <a:latin typeface="Arial" panose="020B0604020202020204" pitchFamily="34" charset="0"/>
                          <a:cs typeface="Arial" panose="020B0604020202020204" pitchFamily="34" charset="0"/>
                        </a:rPr>
                        <a:t>-1</a:t>
                      </a:r>
                      <a:r>
                        <a:rPr lang="fr-FR" sz="1200" b="0" kern="0" dirty="0">
                          <a:solidFill>
                            <a:schemeClr val="tx1"/>
                          </a:solidFill>
                          <a:effectLst/>
                          <a:latin typeface="Arial" panose="020B0604020202020204" pitchFamily="34" charset="0"/>
                          <a:cs typeface="Arial" panose="020B0604020202020204" pitchFamily="34" charset="0"/>
                        </a:rPr>
                        <a:t>)</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B w="12700" cap="flat" cmpd="sng" algn="ctr">
                      <a:solidFill>
                        <a:srgbClr val="5E247C"/>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1.447</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B w="12700" cap="flat" cmpd="sng" algn="ctr">
                      <a:solidFill>
                        <a:srgbClr val="5E247C"/>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0.262</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B w="12700" cap="flat" cmpd="sng" algn="ctr">
                      <a:solidFill>
                        <a:srgbClr val="5E247C"/>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0.169-0.346</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B w="12700" cap="flat" cmpd="sng" algn="ctr">
                      <a:solidFill>
                        <a:srgbClr val="5E247C"/>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4.109</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B w="12700" cap="flat" cmpd="sng" algn="ctr">
                      <a:solidFill>
                        <a:srgbClr val="5E247C"/>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fr-FR" sz="1200" b="0" kern="0" dirty="0">
                          <a:solidFill>
                            <a:schemeClr val="tx1"/>
                          </a:solidFill>
                          <a:effectLst/>
                          <a:latin typeface="Arial" panose="020B0604020202020204" pitchFamily="34" charset="0"/>
                          <a:cs typeface="Arial" panose="020B0604020202020204" pitchFamily="34" charset="0"/>
                        </a:rPr>
                        <a:t>284.065</a:t>
                      </a:r>
                      <a:endParaRPr lang="fr-FR" sz="12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R w="12700" cap="flat" cmpd="sng" algn="ctr">
                      <a:solidFill>
                        <a:srgbClr val="5E247C"/>
                      </a:solidFill>
                      <a:prstDash val="solid"/>
                      <a:round/>
                      <a:headEnd type="none" w="med" len="med"/>
                      <a:tailEnd type="none" w="med" len="med"/>
                    </a:lnR>
                    <a:lnB w="12700" cap="flat" cmpd="sng" algn="ctr">
                      <a:solidFill>
                        <a:srgbClr val="5E247C"/>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81659039"/>
                  </a:ext>
                </a:extLst>
              </a:tr>
            </a:tbl>
          </a:graphicData>
        </a:graphic>
      </p:graphicFrame>
    </p:spTree>
    <p:extLst>
      <p:ext uri="{BB962C8B-B14F-4D97-AF65-F5344CB8AC3E}">
        <p14:creationId xmlns:p14="http://schemas.microsoft.com/office/powerpoint/2010/main" val="33242688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CD7E47DB-672C-94B3-940B-7A11FEC8E80B}"/>
              </a:ext>
            </a:extLst>
          </p:cNvPr>
          <p:cNvGraphicFramePr>
            <a:graphicFrameLocks noGrp="1"/>
          </p:cNvGraphicFramePr>
          <p:nvPr>
            <p:extLst>
              <p:ext uri="{D42A27DB-BD31-4B8C-83A1-F6EECF244321}">
                <p14:modId xmlns:p14="http://schemas.microsoft.com/office/powerpoint/2010/main" val="2363272294"/>
              </p:ext>
            </p:extLst>
          </p:nvPr>
        </p:nvGraphicFramePr>
        <p:xfrm>
          <a:off x="3001736" y="137454"/>
          <a:ext cx="9021240" cy="5454760"/>
        </p:xfrm>
        <a:graphic>
          <a:graphicData uri="http://schemas.openxmlformats.org/drawingml/2006/table">
            <a:tbl>
              <a:tblPr/>
              <a:tblGrid>
                <a:gridCol w="8211252">
                  <a:extLst>
                    <a:ext uri="{9D8B030D-6E8A-4147-A177-3AD203B41FA5}">
                      <a16:colId xmlns:a16="http://schemas.microsoft.com/office/drawing/2014/main" val="3501687856"/>
                    </a:ext>
                  </a:extLst>
                </a:gridCol>
                <a:gridCol w="809988">
                  <a:extLst>
                    <a:ext uri="{9D8B030D-6E8A-4147-A177-3AD203B41FA5}">
                      <a16:colId xmlns:a16="http://schemas.microsoft.com/office/drawing/2014/main" val="2875135051"/>
                    </a:ext>
                  </a:extLst>
                </a:gridCol>
              </a:tblGrid>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Controversies and challenges in antifungal therapy</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2" action="ppaction://hlinksldjump">
                            <a:extLst>
                              <a:ext uri="{A12FA001-AC4F-418D-AE19-62706E023703}">
                                <ahyp:hlinkClr xmlns:ahyp="http://schemas.microsoft.com/office/drawing/2018/hyperlinkcolor" val="tx"/>
                              </a:ext>
                            </a:extLst>
                          </a:hlinkClick>
                        </a:rPr>
                        <a:t>284</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012850"/>
                  </a:ext>
                </a:extLst>
              </a:tr>
              <a:tr h="360000">
                <a:tc>
                  <a:txBody>
                    <a:bodyPr/>
                    <a:lstStyle/>
                    <a:p>
                      <a:pPr marL="360000" algn="l" fontAlgn="b"/>
                      <a:r>
                        <a:rPr lang="en-US"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Healthcare-associated infections, infection prevention &amp; control</a:t>
                      </a: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3" action="ppaction://hlinksldjump">
                            <a:extLst>
                              <a:ext uri="{A12FA001-AC4F-418D-AE19-62706E023703}">
                                <ahyp:hlinkClr xmlns:ahyp="http://schemas.microsoft.com/office/drawing/2018/hyperlinkcolor" val="tx"/>
                              </a:ext>
                            </a:extLst>
                          </a:hlinkClick>
                        </a:rPr>
                        <a:t>307</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688917492"/>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Challenges in managing device-associated infections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4" action="ppaction://hlinksldjump">
                            <a:extLst>
                              <a:ext uri="{A12FA001-AC4F-418D-AE19-62706E023703}">
                                <ahyp:hlinkClr xmlns:ahyp="http://schemas.microsoft.com/office/drawing/2018/hyperlinkcolor" val="tx"/>
                              </a:ext>
                            </a:extLst>
                          </a:hlinkClick>
                        </a:rPr>
                        <a:t>308</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9009496"/>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Environmental stewardship: cleaning the occupied bed space</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5" action="ppaction://hlinksldjump">
                            <a:extLst>
                              <a:ext uri="{A12FA001-AC4F-418D-AE19-62706E023703}">
                                <ahyp:hlinkClr xmlns:ahyp="http://schemas.microsoft.com/office/drawing/2018/hyperlinkcolor" val="tx"/>
                              </a:ext>
                            </a:extLst>
                          </a:hlinkClick>
                        </a:rPr>
                        <a:t>313</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4261049"/>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Nosocomial infection in the adult patient with ECMO support</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6" action="ppaction://hlinksldjump">
                            <a:extLst>
                              <a:ext uri="{A12FA001-AC4F-418D-AE19-62706E023703}">
                                <ahyp:hlinkClr xmlns:ahyp="http://schemas.microsoft.com/office/drawing/2018/hyperlinkcolor" val="tx"/>
                              </a:ext>
                            </a:extLst>
                          </a:hlinkClick>
                        </a:rPr>
                        <a:t>345</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11102681"/>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Winning the battle against surgical site infections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7" action="ppaction://hlinksldjump">
                            <a:extLst>
                              <a:ext uri="{A12FA001-AC4F-418D-AE19-62706E023703}">
                                <ahyp:hlinkClr xmlns:ahyp="http://schemas.microsoft.com/office/drawing/2018/hyperlinkcolor" val="tx"/>
                              </a:ext>
                            </a:extLst>
                          </a:hlinkClick>
                        </a:rPr>
                        <a:t>366</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1000707"/>
                  </a:ext>
                </a:extLst>
              </a:tr>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Late </a:t>
                      </a:r>
                      <a:r>
                        <a:rPr lang="fr-FR" sz="1200" b="0" i="0" u="none" strike="noStrike" dirty="0" err="1">
                          <a:solidFill>
                            <a:srgbClr val="FFFFFF"/>
                          </a:solidFill>
                          <a:effectLst/>
                          <a:highlight>
                            <a:srgbClr val="5E247C"/>
                          </a:highlight>
                          <a:latin typeface="Arial" panose="020B0604020202020204" pitchFamily="34" charset="0"/>
                          <a:cs typeface="Arial" panose="020B0604020202020204" pitchFamily="34" charset="0"/>
                        </a:rPr>
                        <a:t>breakers</a:t>
                      </a:r>
                      <a:endPar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8" action="ppaction://hlinksldjump">
                            <a:extLst>
                              <a:ext uri="{A12FA001-AC4F-418D-AE19-62706E023703}">
                                <ahyp:hlinkClr xmlns:ahyp="http://schemas.microsoft.com/office/drawing/2018/hyperlinkcolor" val="tx"/>
                              </a:ext>
                            </a:extLst>
                          </a:hlinkClick>
                        </a:rPr>
                        <a:t>369</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902481499"/>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Clinical trials: respiratory bacterial infections</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9" action="ppaction://hlinksldjump">
                            <a:extLst>
                              <a:ext uri="{A12FA001-AC4F-418D-AE19-62706E023703}">
                                <ahyp:hlinkClr xmlns:ahyp="http://schemas.microsoft.com/office/drawing/2018/hyperlinkcolor" val="tx"/>
                              </a:ext>
                            </a:extLst>
                          </a:hlinkClick>
                        </a:rPr>
                        <a:t>370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61440747"/>
                  </a:ext>
                </a:extLst>
              </a:tr>
              <a:tr h="332946">
                <a:tc>
                  <a:txBody>
                    <a:bodyPr/>
                    <a:lstStyle/>
                    <a:p>
                      <a:pPr marL="360000" algn="l" fontAlgn="b"/>
                      <a:r>
                        <a:rPr lang="fr-FR" sz="1200" b="0" i="0" u="none" strike="noStrike" dirty="0">
                          <a:solidFill>
                            <a:srgbClr val="000000"/>
                          </a:solidFill>
                          <a:effectLst/>
                          <a:latin typeface="Arial" panose="020B0604020202020204" pitchFamily="34" charset="0"/>
                          <a:cs typeface="Arial" panose="020B0604020202020204" pitchFamily="34" charset="0"/>
                        </a:rPr>
                        <a:t>Clinical trials: </a:t>
                      </a:r>
                      <a:r>
                        <a:rPr lang="fr-FR" sz="1200" b="0" i="0" u="none" strike="noStrike" dirty="0" err="1">
                          <a:solidFill>
                            <a:srgbClr val="000000"/>
                          </a:solidFill>
                          <a:effectLst/>
                          <a:latin typeface="Arial" panose="020B0604020202020204" pitchFamily="34" charset="0"/>
                          <a:cs typeface="Arial" panose="020B0604020202020204" pitchFamily="34" charset="0"/>
                        </a:rPr>
                        <a:t>antimicrobial</a:t>
                      </a:r>
                      <a:r>
                        <a:rPr lang="fr-FR" sz="1200" b="0" i="0" u="none" strike="noStrike" dirty="0">
                          <a:solidFill>
                            <a:srgbClr val="000000"/>
                          </a:solidFill>
                          <a:effectLst/>
                          <a:latin typeface="Arial" panose="020B0604020202020204" pitchFamily="34" charset="0"/>
                          <a:cs typeface="Arial" panose="020B0604020202020204" pitchFamily="34" charset="0"/>
                        </a:rPr>
                        <a:t> </a:t>
                      </a:r>
                      <a:r>
                        <a:rPr lang="fr-FR" sz="1200" b="0" i="0" u="none" strike="noStrike" dirty="0" err="1">
                          <a:solidFill>
                            <a:srgbClr val="000000"/>
                          </a:solidFill>
                          <a:effectLst/>
                          <a:latin typeface="Arial" panose="020B0604020202020204" pitchFamily="34" charset="0"/>
                          <a:cs typeface="Arial" panose="020B0604020202020204" pitchFamily="34" charset="0"/>
                        </a:rPr>
                        <a:t>resistant</a:t>
                      </a:r>
                      <a:r>
                        <a:rPr lang="fr-FR" sz="1200" b="0" i="0" u="none" strike="noStrike" dirty="0">
                          <a:solidFill>
                            <a:srgbClr val="000000"/>
                          </a:solidFill>
                          <a:effectLst/>
                          <a:latin typeface="Arial" panose="020B0604020202020204" pitchFamily="34" charset="0"/>
                          <a:cs typeface="Arial" panose="020B0604020202020204" pitchFamily="34" charset="0"/>
                        </a:rPr>
                        <a:t> </a:t>
                      </a:r>
                      <a:r>
                        <a:rPr lang="fr-FR" sz="1200" b="0" i="0" u="none" strike="noStrike" dirty="0" err="1">
                          <a:solidFill>
                            <a:srgbClr val="000000"/>
                          </a:solidFill>
                          <a:effectLst/>
                          <a:latin typeface="Arial" panose="020B0604020202020204" pitchFamily="34" charset="0"/>
                          <a:cs typeface="Arial" panose="020B0604020202020204" pitchFamily="34" charset="0"/>
                        </a:rPr>
                        <a:t>bacteria</a:t>
                      </a:r>
                      <a:endParaRPr lang="fr-FR" sz="1200" b="0" i="0" u="none" strike="noStrike" dirty="0">
                        <a:solidFill>
                          <a:srgbClr val="000000"/>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0" action="ppaction://hlinksldjump">
                            <a:extLst>
                              <a:ext uri="{A12FA001-AC4F-418D-AE19-62706E023703}">
                                <ahyp:hlinkClr xmlns:ahyp="http://schemas.microsoft.com/office/drawing/2018/hyperlinkcolor" val="tx"/>
                              </a:ext>
                            </a:extLst>
                          </a:hlinkClick>
                        </a:rPr>
                        <a:t>378</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0731681"/>
                  </a:ext>
                </a:extLst>
              </a:tr>
              <a:tr h="360000">
                <a:tc>
                  <a:txBody>
                    <a:bodyPr/>
                    <a:lstStyle/>
                    <a:p>
                      <a:pPr marL="72000" algn="l" fontAlgn="b"/>
                      <a:r>
                        <a:rPr lang="en-US"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New antibacterial agents, PK/PD &amp; Stewardship</a:t>
                      </a: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11" action="ppaction://hlinksldjump">
                            <a:extLst>
                              <a:ext uri="{A12FA001-AC4F-418D-AE19-62706E023703}">
                                <ahyp:hlinkClr xmlns:ahyp="http://schemas.microsoft.com/office/drawing/2018/hyperlinkcolor" val="tx"/>
                              </a:ext>
                            </a:extLst>
                          </a:hlinkClick>
                        </a:rPr>
                        <a:t>388</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924496862"/>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Antimicrobial stewardship in special patient groups: leave no one behind</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2" action="ppaction://hlinksldjump">
                            <a:extLst>
                              <a:ext uri="{A12FA001-AC4F-418D-AE19-62706E023703}">
                                <ahyp:hlinkClr xmlns:ahyp="http://schemas.microsoft.com/office/drawing/2018/hyperlinkcolor" val="tx"/>
                              </a:ext>
                            </a:extLst>
                          </a:hlinkClick>
                        </a:rPr>
                        <a:t>389</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4054029"/>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What a clinician should know about antibiotics use</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3" action="ppaction://hlinksldjump">
                            <a:extLst>
                              <a:ext uri="{A12FA001-AC4F-418D-AE19-62706E023703}">
                                <ahyp:hlinkClr xmlns:ahyp="http://schemas.microsoft.com/office/drawing/2018/hyperlinkcolor" val="tx"/>
                              </a:ext>
                            </a:extLst>
                          </a:hlinkClick>
                        </a:rPr>
                        <a:t>400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559785"/>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What's in my antimicrobial stewardship toolbox?</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4" action="ppaction://hlinksldjump">
                            <a:extLst>
                              <a:ext uri="{A12FA001-AC4F-418D-AE19-62706E023703}">
                                <ahyp:hlinkClr xmlns:ahyp="http://schemas.microsoft.com/office/drawing/2018/hyperlinkcolor" val="tx"/>
                              </a:ext>
                            </a:extLst>
                          </a:hlinkClick>
                        </a:rPr>
                        <a:t>403</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4471091"/>
                  </a:ext>
                </a:extLst>
              </a:tr>
              <a:tr h="360000">
                <a:tc>
                  <a:txBody>
                    <a:bodyPr/>
                    <a:lstStyle/>
                    <a:p>
                      <a:pPr marL="72000" algn="l" fontAlgn="b"/>
                      <a:r>
                        <a:rPr lang="fr-FR"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Other</a:t>
                      </a: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15" action="ppaction://hlinksldjump">
                            <a:extLst>
                              <a:ext uri="{A12FA001-AC4F-418D-AE19-62706E023703}">
                                <ahyp:hlinkClr xmlns:ahyp="http://schemas.microsoft.com/office/drawing/2018/hyperlinkcolor" val="tx"/>
                              </a:ext>
                            </a:extLst>
                          </a:hlinkClick>
                        </a:rPr>
                        <a:t>411</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623760940"/>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Tackling drug-resistant infections globally with rapid diagnostics: advancements in microbiology</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6" action="ppaction://hlinksldjump">
                            <a:extLst>
                              <a:ext uri="{A12FA001-AC4F-418D-AE19-62706E023703}">
                                <ahyp:hlinkClr xmlns:ahyp="http://schemas.microsoft.com/office/drawing/2018/hyperlinkcolor" val="tx"/>
                              </a:ext>
                            </a:extLst>
                          </a:hlinkClick>
                        </a:rPr>
                        <a:t>412</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8021277"/>
                  </a:ext>
                </a:extLst>
              </a:tr>
              <a:tr h="549814">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Unlocking the potential of syndromic molecular diagnostics to enhance patient management through antimicrobial stewardship</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7" action="ppaction://hlinksldjump">
                            <a:extLst>
                              <a:ext uri="{A12FA001-AC4F-418D-AE19-62706E023703}">
                                <ahyp:hlinkClr xmlns:ahyp="http://schemas.microsoft.com/office/drawing/2018/hyperlinkcolor" val="tx"/>
                              </a:ext>
                            </a:extLst>
                          </a:hlinkClick>
                        </a:rPr>
                        <a:t>420</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9812722"/>
                  </a:ext>
                </a:extLst>
              </a:tr>
              <a:tr h="360000">
                <a:tc>
                  <a:txBody>
                    <a:bodyPr/>
                    <a:lstStyle/>
                    <a:p>
                      <a:pPr marL="72000" algn="l" fontAlgn="b"/>
                      <a:r>
                        <a:rPr lang="en-US" sz="1200" b="0" i="0" u="none" strike="noStrike" dirty="0">
                          <a:solidFill>
                            <a:srgbClr val="FFFFFF"/>
                          </a:solidFill>
                          <a:effectLst/>
                          <a:highlight>
                            <a:srgbClr val="5E247C"/>
                          </a:highlight>
                          <a:latin typeface="Arial" panose="020B0604020202020204" pitchFamily="34" charset="0"/>
                          <a:cs typeface="Arial" panose="020B0604020202020204" pitchFamily="34" charset="0"/>
                        </a:rPr>
                        <a:t>Viral infection &amp; disease (incl. COVID-19)</a:t>
                      </a:r>
                    </a:p>
                  </a:txBody>
                  <a:tcPr marL="5307" marR="5307" marT="5307" marB="0" anchor="ctr">
                    <a:lnL w="6350" cap="flat" cmpd="sng" algn="ctr">
                      <a:noFill/>
                      <a:prstDash val="solid"/>
                      <a:round/>
                      <a:headEnd type="none" w="med" len="med"/>
                      <a:tailEnd type="none" w="med" len="med"/>
                    </a:lnL>
                    <a:lnR>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l" fontAlgn="b"/>
                      <a:r>
                        <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hlinkClick r:id="rId18" action="ppaction://hlinksldjump">
                            <a:extLst>
                              <a:ext uri="{A12FA001-AC4F-418D-AE19-62706E023703}">
                                <ahyp:hlinkClr xmlns:ahyp="http://schemas.microsoft.com/office/drawing/2018/hyperlinkcolor" val="tx"/>
                              </a:ext>
                            </a:extLst>
                          </a:hlinkClick>
                        </a:rPr>
                        <a:t>440</a:t>
                      </a:r>
                      <a:endParaRPr lang="fr-FR" sz="1200" b="0" i="0" u="none" strike="noStrike" dirty="0">
                        <a:solidFill>
                          <a:schemeClr val="bg1"/>
                        </a:solidFill>
                        <a:effectLst/>
                        <a:highlight>
                          <a:srgbClr val="5E247C"/>
                        </a:highlight>
                        <a:latin typeface="Arial" panose="020B0604020202020204" pitchFamily="34" charset="0"/>
                        <a:cs typeface="Arial" panose="020B0604020202020204" pitchFamily="34" charset="0"/>
                      </a:endParaRPr>
                    </a:p>
                  </a:txBody>
                  <a:tcPr marL="5307" marR="5307" marT="5307" marB="0" anchor="ctr">
                    <a:lnL>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4647782"/>
                  </a:ext>
                </a:extLst>
              </a:tr>
              <a:tr h="252000">
                <a:tc>
                  <a:txBody>
                    <a:bodyPr/>
                    <a:lstStyle/>
                    <a:p>
                      <a:pPr marL="360000" algn="l" fontAlgn="b"/>
                      <a:r>
                        <a:rPr lang="en-US" sz="1200" b="0" i="0" u="none" strike="noStrike" dirty="0">
                          <a:solidFill>
                            <a:srgbClr val="000000"/>
                          </a:solidFill>
                          <a:effectLst/>
                          <a:latin typeface="Arial" panose="020B0604020202020204" pitchFamily="34" charset="0"/>
                          <a:cs typeface="Arial" panose="020B0604020202020204" pitchFamily="34" charset="0"/>
                        </a:rPr>
                        <a:t>Seasonal influenza, COVID-19 and RSV: where do we go?</a:t>
                      </a: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fr-FR" sz="1200" b="0" i="0" u="none" strike="noStrike" dirty="0">
                          <a:solidFill>
                            <a:schemeClr val="tx1"/>
                          </a:solidFill>
                          <a:effectLst/>
                          <a:latin typeface="Arial" panose="020B0604020202020204" pitchFamily="34" charset="0"/>
                          <a:cs typeface="Arial" panose="020B0604020202020204" pitchFamily="34" charset="0"/>
                          <a:hlinkClick r:id="rId19" action="ppaction://hlinksldjump">
                            <a:extLst>
                              <a:ext uri="{A12FA001-AC4F-418D-AE19-62706E023703}">
                                <ahyp:hlinkClr xmlns:ahyp="http://schemas.microsoft.com/office/drawing/2018/hyperlinkcolor" val="tx"/>
                              </a:ext>
                            </a:extLst>
                          </a:hlinkClick>
                        </a:rPr>
                        <a:t>441</a:t>
                      </a:r>
                      <a:endParaRPr lang="fr-FR" sz="1200" b="0" i="0" u="none" strike="noStrike" dirty="0">
                        <a:solidFill>
                          <a:schemeClr val="tx1"/>
                        </a:solidFill>
                        <a:effectLst/>
                        <a:latin typeface="Arial" panose="020B0604020202020204" pitchFamily="34" charset="0"/>
                        <a:cs typeface="Arial" panose="020B0604020202020204" pitchFamily="34" charset="0"/>
                      </a:endParaRPr>
                    </a:p>
                  </a:txBody>
                  <a:tcPr marL="5307" marR="5307" marT="5307"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81267938"/>
                  </a:ext>
                </a:extLst>
              </a:tr>
            </a:tbl>
          </a:graphicData>
        </a:graphic>
      </p:graphicFrame>
    </p:spTree>
    <p:extLst>
      <p:ext uri="{BB962C8B-B14F-4D97-AF65-F5344CB8AC3E}">
        <p14:creationId xmlns:p14="http://schemas.microsoft.com/office/powerpoint/2010/main" val="135170525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4832924-7A17-5051-F1C7-09B0477DB0B8}"/>
              </a:ext>
            </a:extLst>
          </p:cNvPr>
          <p:cNvSpPr>
            <a:spLocks noGrp="1"/>
          </p:cNvSpPr>
          <p:nvPr>
            <p:ph type="title"/>
          </p:nvPr>
        </p:nvSpPr>
        <p:spPr>
          <a:xfrm>
            <a:off x="960194" y="7750"/>
            <a:ext cx="11104990" cy="719166"/>
          </a:xfrm>
        </p:spPr>
        <p:txBody>
          <a:bodyPr/>
          <a:lstStyle/>
          <a:p>
            <a:r>
              <a:rPr lang="fr-FR"/>
              <a:t>Patient 2</a:t>
            </a:r>
            <a:endParaRPr lang="fr-FR" dirty="0"/>
          </a:p>
        </p:txBody>
      </p:sp>
      <p:sp>
        <p:nvSpPr>
          <p:cNvPr id="3" name="Espace réservé du contenu 16">
            <a:extLst>
              <a:ext uri="{FF2B5EF4-FFF2-40B4-BE49-F238E27FC236}">
                <a16:creationId xmlns:a16="http://schemas.microsoft.com/office/drawing/2014/main" id="{0D7CB5BB-2879-0CF6-4780-FB9E23F207F4}"/>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Marianna LEITE DE AVELLAR et al., ECCMID</a:t>
            </a:r>
            <a:r>
              <a:rPr lang="fr-FR" baseline="30000" dirty="0"/>
              <a:t>®</a:t>
            </a:r>
            <a:r>
              <a:rPr lang="fr-FR" dirty="0"/>
              <a:t> 2024, Abs#O0525</a:t>
            </a:r>
          </a:p>
        </p:txBody>
      </p:sp>
      <p:sp>
        <p:nvSpPr>
          <p:cNvPr id="7" name="Rectangle à coins arrondis 10">
            <a:extLst>
              <a:ext uri="{FF2B5EF4-FFF2-40B4-BE49-F238E27FC236}">
                <a16:creationId xmlns:a16="http://schemas.microsoft.com/office/drawing/2014/main" id="{54A3F125-5525-28B7-5C39-0E1C28E612C9}"/>
              </a:ext>
            </a:extLst>
          </p:cNvPr>
          <p:cNvSpPr/>
          <p:nvPr/>
        </p:nvSpPr>
        <p:spPr>
          <a:xfrm>
            <a:off x="1251374" y="1351349"/>
            <a:ext cx="4571494" cy="417778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8" name="ZoneTexte 7">
            <a:extLst>
              <a:ext uri="{FF2B5EF4-FFF2-40B4-BE49-F238E27FC236}">
                <a16:creationId xmlns:a16="http://schemas.microsoft.com/office/drawing/2014/main" id="{F5095371-6F13-AF05-B707-725E5381A694}"/>
              </a:ext>
            </a:extLst>
          </p:cNvPr>
          <p:cNvSpPr txBox="1"/>
          <p:nvPr/>
        </p:nvSpPr>
        <p:spPr>
          <a:xfrm>
            <a:off x="1401402" y="1191283"/>
            <a:ext cx="1196573"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Before PDT</a:t>
            </a:r>
          </a:p>
        </p:txBody>
      </p:sp>
      <p:pic>
        <p:nvPicPr>
          <p:cNvPr id="10" name="Image 9">
            <a:extLst>
              <a:ext uri="{FF2B5EF4-FFF2-40B4-BE49-F238E27FC236}">
                <a16:creationId xmlns:a16="http://schemas.microsoft.com/office/drawing/2014/main" id="{EE3ADD02-3673-182B-3572-87A2DADC9067}"/>
              </a:ext>
            </a:extLst>
          </p:cNvPr>
          <p:cNvPicPr>
            <a:picLocks noChangeAspect="1"/>
          </p:cNvPicPr>
          <p:nvPr/>
        </p:nvPicPr>
        <p:blipFill>
          <a:blip r:embed="rId2"/>
          <a:stretch>
            <a:fillRect/>
          </a:stretch>
        </p:blipFill>
        <p:spPr>
          <a:xfrm>
            <a:off x="6859057" y="1599087"/>
            <a:ext cx="4468755" cy="3682303"/>
          </a:xfrm>
          <a:prstGeom prst="rect">
            <a:avLst/>
          </a:prstGeom>
        </p:spPr>
      </p:pic>
      <p:pic>
        <p:nvPicPr>
          <p:cNvPr id="11" name="Image 10">
            <a:extLst>
              <a:ext uri="{FF2B5EF4-FFF2-40B4-BE49-F238E27FC236}">
                <a16:creationId xmlns:a16="http://schemas.microsoft.com/office/drawing/2014/main" id="{3290F98B-F01F-6D76-498F-4D5B883A80CC}"/>
              </a:ext>
            </a:extLst>
          </p:cNvPr>
          <p:cNvPicPr>
            <a:picLocks noChangeAspect="1"/>
          </p:cNvPicPr>
          <p:nvPr/>
        </p:nvPicPr>
        <p:blipFill>
          <a:blip r:embed="rId3"/>
          <a:stretch>
            <a:fillRect/>
          </a:stretch>
        </p:blipFill>
        <p:spPr>
          <a:xfrm>
            <a:off x="1308524" y="1493670"/>
            <a:ext cx="4322439" cy="3950550"/>
          </a:xfrm>
          <a:prstGeom prst="rect">
            <a:avLst/>
          </a:prstGeom>
        </p:spPr>
      </p:pic>
      <p:sp>
        <p:nvSpPr>
          <p:cNvPr id="15" name="Rectangle à coins arrondis 10">
            <a:extLst>
              <a:ext uri="{FF2B5EF4-FFF2-40B4-BE49-F238E27FC236}">
                <a16:creationId xmlns:a16="http://schemas.microsoft.com/office/drawing/2014/main" id="{73C3CBFB-BBEC-9616-BB06-D1345759DAE8}"/>
              </a:ext>
            </a:extLst>
          </p:cNvPr>
          <p:cNvSpPr/>
          <p:nvPr/>
        </p:nvSpPr>
        <p:spPr>
          <a:xfrm>
            <a:off x="6649383" y="1351349"/>
            <a:ext cx="4806841" cy="417778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6" name="ZoneTexte 15">
            <a:extLst>
              <a:ext uri="{FF2B5EF4-FFF2-40B4-BE49-F238E27FC236}">
                <a16:creationId xmlns:a16="http://schemas.microsoft.com/office/drawing/2014/main" id="{5F673F50-27EA-B269-0443-EE2D294D6FDA}"/>
              </a:ext>
            </a:extLst>
          </p:cNvPr>
          <p:cNvSpPr txBox="1"/>
          <p:nvPr/>
        </p:nvSpPr>
        <p:spPr>
          <a:xfrm>
            <a:off x="6799412" y="1191283"/>
            <a:ext cx="1685013"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After</a:t>
            </a: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8th session</a:t>
            </a:r>
          </a:p>
        </p:txBody>
      </p:sp>
    </p:spTree>
    <p:extLst>
      <p:ext uri="{BB962C8B-B14F-4D97-AF65-F5344CB8AC3E}">
        <p14:creationId xmlns:p14="http://schemas.microsoft.com/office/powerpoint/2010/main" val="2910690318"/>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437D4ED-F31D-9149-16B4-AA8D0220403E}"/>
              </a:ext>
            </a:extLst>
          </p:cNvPr>
          <p:cNvSpPr>
            <a:spLocks noGrp="1"/>
          </p:cNvSpPr>
          <p:nvPr>
            <p:ph type="body" sz="quarter" idx="15"/>
          </p:nvPr>
        </p:nvSpPr>
        <p:spPr>
          <a:xfrm>
            <a:off x="960194" y="891929"/>
            <a:ext cx="11104989" cy="926597"/>
          </a:xfrm>
        </p:spPr>
        <p:txBody>
          <a:bodyPr/>
          <a:lstStyle/>
          <a:p>
            <a:r>
              <a:rPr lang="en-US" dirty="0"/>
              <a:t>Observing the transition from linear to nonlinear PK, which is triggered by dosage escalation or drug clearance over time</a:t>
            </a:r>
            <a:endParaRPr lang="fr-FR" dirty="0"/>
          </a:p>
        </p:txBody>
      </p:sp>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en-US" dirty="0"/>
              <a:t>Hope W et al. </a:t>
            </a:r>
            <a:r>
              <a:rPr lang="en-US" dirty="0" err="1"/>
              <a:t>Antimicrob</a:t>
            </a:r>
            <a:r>
              <a:rPr lang="en-US" dirty="0"/>
              <a:t> Agent </a:t>
            </a:r>
            <a:r>
              <a:rPr lang="en-US" dirty="0" err="1"/>
              <a:t>Chemother</a:t>
            </a:r>
            <a:r>
              <a:rPr lang="en-US" dirty="0"/>
              <a:t> 2019; 63.</a:t>
            </a:r>
            <a:endParaRPr lang="fr-FR" dirty="0"/>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sz="2300" dirty="0"/>
              <a:t>What type of TDM approach was needed to characterize voriconazole K</a:t>
            </a:r>
            <a:r>
              <a:rPr lang="en-US" sz="2300" baseline="-25000" dirty="0"/>
              <a:t>m</a:t>
            </a:r>
            <a:r>
              <a:rPr lang="en-US" sz="2300" dirty="0"/>
              <a:t>-V</a:t>
            </a:r>
            <a:r>
              <a:rPr lang="en-US" sz="2300" baseline="-25000" dirty="0"/>
              <a:t>max</a:t>
            </a:r>
            <a:r>
              <a:rPr lang="en-US" sz="2300" dirty="0"/>
              <a:t>?</a:t>
            </a:r>
            <a:endParaRPr lang="fr-FR" sz="2300"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grpSp>
        <p:nvGrpSpPr>
          <p:cNvPr id="19" name="Groupe 18">
            <a:extLst>
              <a:ext uri="{FF2B5EF4-FFF2-40B4-BE49-F238E27FC236}">
                <a16:creationId xmlns:a16="http://schemas.microsoft.com/office/drawing/2014/main" id="{5A8DC445-548C-D9AB-9E50-5FC8AD0A06C7}"/>
              </a:ext>
            </a:extLst>
          </p:cNvPr>
          <p:cNvGrpSpPr/>
          <p:nvPr/>
        </p:nvGrpSpPr>
        <p:grpSpPr>
          <a:xfrm>
            <a:off x="2117929" y="2661057"/>
            <a:ext cx="8983201" cy="1602719"/>
            <a:chOff x="1511753" y="2270847"/>
            <a:chExt cx="8983201" cy="1602719"/>
          </a:xfrm>
        </p:grpSpPr>
        <p:sp>
          <p:nvSpPr>
            <p:cNvPr id="7" name="Rectangle : coins arrondis 6">
              <a:extLst>
                <a:ext uri="{FF2B5EF4-FFF2-40B4-BE49-F238E27FC236}">
                  <a16:creationId xmlns:a16="http://schemas.microsoft.com/office/drawing/2014/main" id="{ED7051DF-C38E-4C97-FC64-DB8DB15ABDE1}"/>
                </a:ext>
              </a:extLst>
            </p:cNvPr>
            <p:cNvSpPr/>
            <p:nvPr/>
          </p:nvSpPr>
          <p:spPr>
            <a:xfrm>
              <a:off x="1511753" y="2304602"/>
              <a:ext cx="1345161" cy="1538345"/>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Pop-PK Model </a:t>
              </a:r>
              <a:r>
                <a:rPr lang="fr-FR" sz="1400" i="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 priori</a:t>
              </a:r>
              <a:endParaRPr lang="fr-FR" sz="1400" i="1" dirty="0">
                <a:solidFill>
                  <a:schemeClr val="bg1"/>
                </a:solidFill>
                <a:latin typeface="Arial" panose="020B0604020202020204" pitchFamily="34" charset="0"/>
                <a:cs typeface="Arial" panose="020B0604020202020204" pitchFamily="34" charset="0"/>
              </a:endParaRPr>
            </a:p>
          </p:txBody>
        </p:sp>
        <p:sp>
          <p:nvSpPr>
            <p:cNvPr id="8" name="Rectangle : coins arrondis 7">
              <a:extLst>
                <a:ext uri="{FF2B5EF4-FFF2-40B4-BE49-F238E27FC236}">
                  <a16:creationId xmlns:a16="http://schemas.microsoft.com/office/drawing/2014/main" id="{63EB7E7B-EDB5-1575-70D8-57485080AF24}"/>
                </a:ext>
              </a:extLst>
            </p:cNvPr>
            <p:cNvSpPr/>
            <p:nvPr/>
          </p:nvSpPr>
          <p:spPr>
            <a:xfrm>
              <a:off x="5351377" y="2335221"/>
              <a:ext cx="1345161" cy="1538345"/>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Bayes estimate a posteriori of K</a:t>
              </a:r>
              <a:r>
                <a:rPr lang="en-US" sz="1400" kern="0" baseline="-2500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m</a:t>
              </a: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-V</a:t>
              </a:r>
              <a:r>
                <a:rPr lang="en-US" sz="1400" kern="0" baseline="-2500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max</a:t>
              </a:r>
              <a:r>
                <a:rPr lang="en-US"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and PK parameters</a:t>
              </a:r>
              <a:endParaRPr lang="fr-FR" sz="1400" dirty="0">
                <a:solidFill>
                  <a:schemeClr val="bg1"/>
                </a:solidFill>
                <a:latin typeface="Arial" panose="020B0604020202020204" pitchFamily="34" charset="0"/>
                <a:cs typeface="Arial" panose="020B0604020202020204" pitchFamily="34" charset="0"/>
              </a:endParaRPr>
            </a:p>
          </p:txBody>
        </p:sp>
        <p:sp>
          <p:nvSpPr>
            <p:cNvPr id="9" name="Rectangle : coins arrondis 8">
              <a:extLst>
                <a:ext uri="{FF2B5EF4-FFF2-40B4-BE49-F238E27FC236}">
                  <a16:creationId xmlns:a16="http://schemas.microsoft.com/office/drawing/2014/main" id="{07C2446C-B5E9-40AC-B243-2F96A82CC84B}"/>
                </a:ext>
              </a:extLst>
            </p:cNvPr>
            <p:cNvSpPr/>
            <p:nvPr/>
          </p:nvSpPr>
          <p:spPr>
            <a:xfrm>
              <a:off x="9190995" y="2314667"/>
              <a:ext cx="1303959" cy="1538348"/>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Precision</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dosing</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recommendation</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dirty="0">
                <a:solidFill>
                  <a:schemeClr val="bg1"/>
                </a:solidFill>
                <a:latin typeface="Arial" panose="020B0604020202020204" pitchFamily="34" charset="0"/>
                <a:cs typeface="Arial" panose="020B0604020202020204" pitchFamily="34" charset="0"/>
              </a:endParaRPr>
            </a:p>
          </p:txBody>
        </p:sp>
        <p:sp>
          <p:nvSpPr>
            <p:cNvPr id="10" name="Rectangle : coins arrondis 9">
              <a:extLst>
                <a:ext uri="{FF2B5EF4-FFF2-40B4-BE49-F238E27FC236}">
                  <a16:creationId xmlns:a16="http://schemas.microsoft.com/office/drawing/2014/main" id="{B88D0B75-7F6A-A6A6-7180-4617AEC6DB9A}"/>
                </a:ext>
              </a:extLst>
            </p:cNvPr>
            <p:cNvSpPr/>
            <p:nvPr/>
          </p:nvSpPr>
          <p:spPr>
            <a:xfrm>
              <a:off x="7271187" y="2335221"/>
              <a:ext cx="1345161" cy="1538345"/>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4 </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timed</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samples</a:t>
              </a:r>
              <a:endParaRPr lang="fr-FR" sz="1400" dirty="0">
                <a:solidFill>
                  <a:schemeClr val="bg1"/>
                </a:solidFill>
                <a:latin typeface="Arial" panose="020B0604020202020204" pitchFamily="34" charset="0"/>
                <a:cs typeface="Arial" panose="020B0604020202020204" pitchFamily="34" charset="0"/>
              </a:endParaRPr>
            </a:p>
          </p:txBody>
        </p:sp>
        <p:sp>
          <p:nvSpPr>
            <p:cNvPr id="13" name="Organigramme : Extraire 12">
              <a:extLst>
                <a:ext uri="{FF2B5EF4-FFF2-40B4-BE49-F238E27FC236}">
                  <a16:creationId xmlns:a16="http://schemas.microsoft.com/office/drawing/2014/main" id="{350C48D4-CEFD-8296-72FD-924E432EADBE}"/>
                </a:ext>
              </a:extLst>
            </p:cNvPr>
            <p:cNvSpPr/>
            <p:nvPr/>
          </p:nvSpPr>
          <p:spPr>
            <a:xfrm rot="5400000">
              <a:off x="2955573" y="2847362"/>
              <a:ext cx="377333" cy="380176"/>
            </a:xfrm>
            <a:prstGeom prst="flowChartExtra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Organigramme : Extraire 14">
              <a:extLst>
                <a:ext uri="{FF2B5EF4-FFF2-40B4-BE49-F238E27FC236}">
                  <a16:creationId xmlns:a16="http://schemas.microsoft.com/office/drawing/2014/main" id="{08FD5620-F6D2-606E-A5BE-5FEFAB3B6FC4}"/>
                </a:ext>
              </a:extLst>
            </p:cNvPr>
            <p:cNvSpPr/>
            <p:nvPr/>
          </p:nvSpPr>
          <p:spPr>
            <a:xfrm rot="5400000">
              <a:off x="4875385" y="2847360"/>
              <a:ext cx="377333" cy="380176"/>
            </a:xfrm>
            <a:prstGeom prst="flowChartExtra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Organigramme : Extraire 15">
              <a:extLst>
                <a:ext uri="{FF2B5EF4-FFF2-40B4-BE49-F238E27FC236}">
                  <a16:creationId xmlns:a16="http://schemas.microsoft.com/office/drawing/2014/main" id="{3C62658A-B955-2A57-2246-1613A8932FB7}"/>
                </a:ext>
              </a:extLst>
            </p:cNvPr>
            <p:cNvSpPr/>
            <p:nvPr/>
          </p:nvSpPr>
          <p:spPr>
            <a:xfrm rot="5400000">
              <a:off x="6795196" y="2855952"/>
              <a:ext cx="377333" cy="380176"/>
            </a:xfrm>
            <a:prstGeom prst="flowChartExtra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 coins arrondis 16">
              <a:extLst>
                <a:ext uri="{FF2B5EF4-FFF2-40B4-BE49-F238E27FC236}">
                  <a16:creationId xmlns:a16="http://schemas.microsoft.com/office/drawing/2014/main" id="{3C16F355-9E11-7127-D806-41C841B5D46A}"/>
                </a:ext>
              </a:extLst>
            </p:cNvPr>
            <p:cNvSpPr/>
            <p:nvPr/>
          </p:nvSpPr>
          <p:spPr>
            <a:xfrm>
              <a:off x="3431565" y="2270847"/>
              <a:ext cx="1345161" cy="1538345"/>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4 </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timed</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samples</a:t>
              </a:r>
              <a:endParaRPr lang="fr-FR" sz="1400" dirty="0">
                <a:solidFill>
                  <a:schemeClr val="bg1"/>
                </a:solidFill>
                <a:latin typeface="Arial" panose="020B0604020202020204" pitchFamily="34" charset="0"/>
                <a:cs typeface="Arial" panose="020B0604020202020204" pitchFamily="34" charset="0"/>
              </a:endParaRPr>
            </a:p>
          </p:txBody>
        </p:sp>
        <p:sp>
          <p:nvSpPr>
            <p:cNvPr id="18" name="Organigramme : Extraire 17">
              <a:extLst>
                <a:ext uri="{FF2B5EF4-FFF2-40B4-BE49-F238E27FC236}">
                  <a16:creationId xmlns:a16="http://schemas.microsoft.com/office/drawing/2014/main" id="{38D22595-27A7-A1B5-690F-54D06C4F5F9E}"/>
                </a:ext>
              </a:extLst>
            </p:cNvPr>
            <p:cNvSpPr/>
            <p:nvPr/>
          </p:nvSpPr>
          <p:spPr>
            <a:xfrm rot="5400000">
              <a:off x="8715005" y="2866256"/>
              <a:ext cx="377333" cy="380176"/>
            </a:xfrm>
            <a:prstGeom prst="flowChartExtract">
              <a:avLst/>
            </a:prstGeom>
            <a:solidFill>
              <a:schemeClr val="bg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0" name="Espace réservé du texte 1">
            <a:extLst>
              <a:ext uri="{FF2B5EF4-FFF2-40B4-BE49-F238E27FC236}">
                <a16:creationId xmlns:a16="http://schemas.microsoft.com/office/drawing/2014/main" id="{F3DC1082-74CB-47FC-75AB-4F870576003B}"/>
              </a:ext>
            </a:extLst>
          </p:cNvPr>
          <p:cNvSpPr txBox="1">
            <a:spLocks/>
          </p:cNvSpPr>
          <p:nvPr/>
        </p:nvSpPr>
        <p:spPr>
          <a:xfrm>
            <a:off x="2117929" y="1911851"/>
            <a:ext cx="9080436" cy="635166"/>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400" dirty="0"/>
              <a:t>Some patients receiving similar amounts of drug have linear PK, </a:t>
            </a:r>
            <a:br>
              <a:rPr lang="en-US" sz="1400" dirty="0"/>
            </a:br>
            <a:r>
              <a:rPr lang="en-US" sz="1400" dirty="0"/>
              <a:t>while others have overtly non-linear PK</a:t>
            </a:r>
            <a:endParaRPr lang="fr-FR" sz="1400" dirty="0"/>
          </a:p>
        </p:txBody>
      </p:sp>
      <p:sp>
        <p:nvSpPr>
          <p:cNvPr id="21" name="Espace réservé du texte 1">
            <a:extLst>
              <a:ext uri="{FF2B5EF4-FFF2-40B4-BE49-F238E27FC236}">
                <a16:creationId xmlns:a16="http://schemas.microsoft.com/office/drawing/2014/main" id="{2B4CB7D9-8356-5EC8-3254-4197CE8EDF74}"/>
              </a:ext>
            </a:extLst>
          </p:cNvPr>
          <p:cNvSpPr txBox="1">
            <a:spLocks/>
          </p:cNvSpPr>
          <p:nvPr/>
        </p:nvSpPr>
        <p:spPr>
          <a:xfrm>
            <a:off x="2117928" y="4776512"/>
            <a:ext cx="8934977" cy="49926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rgbClr val="5E247C"/>
                </a:solidFill>
              </a:rPr>
              <a:t>85.7% of patients achieved trough of 1-3 mg/L</a:t>
            </a:r>
            <a:endParaRPr lang="fr-FR" sz="1600" b="1" dirty="0">
              <a:solidFill>
                <a:srgbClr val="5E247C"/>
              </a:solidFill>
            </a:endParaRPr>
          </a:p>
        </p:txBody>
      </p:sp>
    </p:spTree>
    <p:extLst>
      <p:ext uri="{BB962C8B-B14F-4D97-AF65-F5344CB8AC3E}">
        <p14:creationId xmlns:p14="http://schemas.microsoft.com/office/powerpoint/2010/main" val="4003997888"/>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fr-FR" dirty="0"/>
              <a:t>1-Liu et al. </a:t>
            </a:r>
            <a:r>
              <a:rPr lang="fr-FR" dirty="0" err="1"/>
              <a:t>Antimicrob</a:t>
            </a:r>
            <a:r>
              <a:rPr lang="fr-FR" dirty="0"/>
              <a:t> Agents </a:t>
            </a:r>
            <a:r>
              <a:rPr lang="fr-FR" dirty="0" err="1"/>
              <a:t>Chemother</a:t>
            </a:r>
            <a:r>
              <a:rPr lang="fr-FR" dirty="0"/>
              <a:t> 2014; 58:4727-4736. 2-Tan et al. J Clin </a:t>
            </a:r>
            <a:r>
              <a:rPr lang="fr-FR" dirty="0" err="1"/>
              <a:t>Pharmacol</a:t>
            </a:r>
            <a:r>
              <a:rPr lang="fr-FR" dirty="0"/>
              <a:t> 2006; 46:235-243.</a:t>
            </a:r>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dirty="0"/>
              <a:t>Voriconazole TDM to avoid toxicity?</a:t>
            </a:r>
            <a:endParaRPr lang="fr-FR"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51" name="ZoneTexte 50">
            <a:extLst>
              <a:ext uri="{FF2B5EF4-FFF2-40B4-BE49-F238E27FC236}">
                <a16:creationId xmlns:a16="http://schemas.microsoft.com/office/drawing/2014/main" id="{1020FE39-967B-A629-D95D-A560A153F785}"/>
              </a:ext>
            </a:extLst>
          </p:cNvPr>
          <p:cNvSpPr txBox="1"/>
          <p:nvPr/>
        </p:nvSpPr>
        <p:spPr>
          <a:xfrm>
            <a:off x="2578878" y="5186694"/>
            <a:ext cx="7700993" cy="523220"/>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In phase II/III trials analysis voriconazole concentrations up to 10 mg/L were-non discriminative for predicting </a:t>
            </a:r>
            <a:r>
              <a:rPr lang="en-US" sz="1400" dirty="0" err="1">
                <a:latin typeface="Arial" panose="020B0604020202020204" pitchFamily="34" charset="0"/>
                <a:cs typeface="Arial" panose="020B0604020202020204" pitchFamily="34" charset="0"/>
              </a:rPr>
              <a:t>predicting</a:t>
            </a:r>
            <a:r>
              <a:rPr lang="en-US" sz="1400" dirty="0">
                <a:latin typeface="Arial" panose="020B0604020202020204" pitchFamily="34" charset="0"/>
                <a:cs typeface="Arial" panose="020B0604020202020204" pitchFamily="34" charset="0"/>
              </a:rPr>
              <a:t> future liver toxicity (</a:t>
            </a:r>
            <a:r>
              <a:rPr lang="en-US" sz="1400" dirty="0" err="1">
                <a:latin typeface="Arial" panose="020B0604020202020204" pitchFamily="34" charset="0"/>
                <a:cs typeface="Arial" panose="020B0604020202020204" pitchFamily="34" charset="0"/>
              </a:rPr>
              <a:t>aROC</a:t>
            </a:r>
            <a:r>
              <a:rPr lang="en-US" sz="1400" dirty="0">
                <a:latin typeface="Arial" panose="020B0604020202020204" pitchFamily="34" charset="0"/>
                <a:cs typeface="Arial" panose="020B0604020202020204" pitchFamily="34" charset="0"/>
              </a:rPr>
              <a:t>=0.5)- </a:t>
            </a:r>
            <a:r>
              <a:rPr lang="en-US" sz="1400" b="1" dirty="0">
                <a:latin typeface="Arial" panose="020B0604020202020204" pitchFamily="34" charset="0"/>
                <a:cs typeface="Arial" panose="020B0604020202020204" pitchFamily="34" charset="0"/>
              </a:rPr>
              <a:t>Ethnic differences?</a:t>
            </a:r>
            <a:endParaRPr lang="fr-FR" sz="1400" b="1" dirty="0">
              <a:latin typeface="Arial" panose="020B0604020202020204" pitchFamily="34" charset="0"/>
              <a:cs typeface="Arial" panose="020B0604020202020204" pitchFamily="34" charset="0"/>
            </a:endParaRPr>
          </a:p>
        </p:txBody>
      </p:sp>
      <p:grpSp>
        <p:nvGrpSpPr>
          <p:cNvPr id="44" name="Groupe 43">
            <a:extLst>
              <a:ext uri="{FF2B5EF4-FFF2-40B4-BE49-F238E27FC236}">
                <a16:creationId xmlns:a16="http://schemas.microsoft.com/office/drawing/2014/main" id="{35674F9A-180D-AD69-B2A5-DBCE48C7F0A8}"/>
              </a:ext>
            </a:extLst>
          </p:cNvPr>
          <p:cNvGrpSpPr/>
          <p:nvPr/>
        </p:nvGrpSpPr>
        <p:grpSpPr>
          <a:xfrm>
            <a:off x="1986643" y="933274"/>
            <a:ext cx="4138333" cy="4076876"/>
            <a:chOff x="1348468" y="1519807"/>
            <a:chExt cx="4138333" cy="4076876"/>
          </a:xfrm>
        </p:grpSpPr>
        <p:sp>
          <p:nvSpPr>
            <p:cNvPr id="48" name="Rectangle 47">
              <a:extLst>
                <a:ext uri="{FF2B5EF4-FFF2-40B4-BE49-F238E27FC236}">
                  <a16:creationId xmlns:a16="http://schemas.microsoft.com/office/drawing/2014/main" id="{0844B470-D868-9B7E-B8C0-4716DB80DB26}"/>
                </a:ext>
              </a:extLst>
            </p:cNvPr>
            <p:cNvSpPr/>
            <p:nvPr/>
          </p:nvSpPr>
          <p:spPr>
            <a:xfrm>
              <a:off x="1348468" y="1674210"/>
              <a:ext cx="4138333" cy="39224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Espace réservé du texte 1">
              <a:extLst>
                <a:ext uri="{FF2B5EF4-FFF2-40B4-BE49-F238E27FC236}">
                  <a16:creationId xmlns:a16="http://schemas.microsoft.com/office/drawing/2014/main" id="{312CA023-4DFF-C607-84F3-8A1F0D9FF03A}"/>
                </a:ext>
              </a:extLst>
            </p:cNvPr>
            <p:cNvSpPr txBox="1">
              <a:spLocks/>
            </p:cNvSpPr>
            <p:nvPr/>
          </p:nvSpPr>
          <p:spPr>
            <a:xfrm>
              <a:off x="1479296" y="1519807"/>
              <a:ext cx="1643472"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Cause or effect?</a:t>
              </a:r>
            </a:p>
          </p:txBody>
        </p:sp>
        <p:grpSp>
          <p:nvGrpSpPr>
            <p:cNvPr id="24" name="Groupe 23">
              <a:extLst>
                <a:ext uri="{FF2B5EF4-FFF2-40B4-BE49-F238E27FC236}">
                  <a16:creationId xmlns:a16="http://schemas.microsoft.com/office/drawing/2014/main" id="{EE20D4A9-C89E-8766-08AB-4316FD2577DD}"/>
                </a:ext>
              </a:extLst>
            </p:cNvPr>
            <p:cNvGrpSpPr/>
            <p:nvPr/>
          </p:nvGrpSpPr>
          <p:grpSpPr>
            <a:xfrm>
              <a:off x="1622093" y="1793510"/>
              <a:ext cx="3724567" cy="3705411"/>
              <a:chOff x="1811978" y="1964987"/>
              <a:chExt cx="3724567" cy="3705411"/>
            </a:xfrm>
          </p:grpSpPr>
          <p:sp>
            <p:nvSpPr>
              <p:cNvPr id="9" name="Forme libre : forme 8">
                <a:extLst>
                  <a:ext uri="{FF2B5EF4-FFF2-40B4-BE49-F238E27FC236}">
                    <a16:creationId xmlns:a16="http://schemas.microsoft.com/office/drawing/2014/main" id="{E6ACB9ED-873F-487F-165C-59ADF87D99D3}"/>
                  </a:ext>
                </a:extLst>
              </p:cNvPr>
              <p:cNvSpPr/>
              <p:nvPr/>
            </p:nvSpPr>
            <p:spPr>
              <a:xfrm>
                <a:off x="2533650" y="2330450"/>
                <a:ext cx="2479675" cy="2454275"/>
              </a:xfrm>
              <a:custGeom>
                <a:avLst/>
                <a:gdLst>
                  <a:gd name="connsiteX0" fmla="*/ 12700 w 2479675"/>
                  <a:gd name="connsiteY0" fmla="*/ 2130425 h 2454275"/>
                  <a:gd name="connsiteX1" fmla="*/ 590550 w 2479675"/>
                  <a:gd name="connsiteY1" fmla="*/ 1708150 h 2454275"/>
                  <a:gd name="connsiteX2" fmla="*/ 1012825 w 2479675"/>
                  <a:gd name="connsiteY2" fmla="*/ 1060450 h 2454275"/>
                  <a:gd name="connsiteX3" fmla="*/ 1609725 w 2479675"/>
                  <a:gd name="connsiteY3" fmla="*/ 434975 h 2454275"/>
                  <a:gd name="connsiteX4" fmla="*/ 1758950 w 2479675"/>
                  <a:gd name="connsiteY4" fmla="*/ 311150 h 2454275"/>
                  <a:gd name="connsiteX5" fmla="*/ 1854200 w 2479675"/>
                  <a:gd name="connsiteY5" fmla="*/ 215900 h 2454275"/>
                  <a:gd name="connsiteX6" fmla="*/ 1943100 w 2479675"/>
                  <a:gd name="connsiteY6" fmla="*/ 174625 h 2454275"/>
                  <a:gd name="connsiteX7" fmla="*/ 2349500 w 2479675"/>
                  <a:gd name="connsiteY7" fmla="*/ 25400 h 2454275"/>
                  <a:gd name="connsiteX8" fmla="*/ 2479675 w 2479675"/>
                  <a:gd name="connsiteY8" fmla="*/ 0 h 2454275"/>
                  <a:gd name="connsiteX9" fmla="*/ 2479675 w 2479675"/>
                  <a:gd name="connsiteY9" fmla="*/ 889000 h 2454275"/>
                  <a:gd name="connsiteX10" fmla="*/ 0 w 2479675"/>
                  <a:gd name="connsiteY10" fmla="*/ 2454275 h 2454275"/>
                  <a:gd name="connsiteX11" fmla="*/ 12700 w 2479675"/>
                  <a:gd name="connsiteY11" fmla="*/ 2130425 h 245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79675" h="2454275">
                    <a:moveTo>
                      <a:pt x="12700" y="2130425"/>
                    </a:moveTo>
                    <a:lnTo>
                      <a:pt x="590550" y="1708150"/>
                    </a:lnTo>
                    <a:lnTo>
                      <a:pt x="1012825" y="1060450"/>
                    </a:lnTo>
                    <a:lnTo>
                      <a:pt x="1609725" y="434975"/>
                    </a:lnTo>
                    <a:lnTo>
                      <a:pt x="1758950" y="311150"/>
                    </a:lnTo>
                    <a:lnTo>
                      <a:pt x="1854200" y="215900"/>
                    </a:lnTo>
                    <a:lnTo>
                      <a:pt x="1943100" y="174625"/>
                    </a:lnTo>
                    <a:lnTo>
                      <a:pt x="2349500" y="25400"/>
                    </a:lnTo>
                    <a:lnTo>
                      <a:pt x="2479675" y="0"/>
                    </a:lnTo>
                    <a:lnTo>
                      <a:pt x="2479675" y="889000"/>
                    </a:lnTo>
                    <a:lnTo>
                      <a:pt x="0" y="2454275"/>
                    </a:lnTo>
                    <a:lnTo>
                      <a:pt x="12700" y="2130425"/>
                    </a:lnTo>
                    <a:close/>
                  </a:path>
                </a:pathLst>
              </a:cu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8" name="Graphique 7">
                <a:extLst>
                  <a:ext uri="{FF2B5EF4-FFF2-40B4-BE49-F238E27FC236}">
                    <a16:creationId xmlns:a16="http://schemas.microsoft.com/office/drawing/2014/main" id="{74F1C15B-9F02-B71F-3A6E-ACB173D87C45}"/>
                  </a:ext>
                </a:extLst>
              </p:cNvPr>
              <p:cNvGraphicFramePr/>
              <p:nvPr/>
            </p:nvGraphicFramePr>
            <p:xfrm>
              <a:off x="2192402" y="1964987"/>
              <a:ext cx="3344143" cy="3440482"/>
            </p:xfrm>
            <a:graphic>
              <a:graphicData uri="http://schemas.openxmlformats.org/drawingml/2006/chart">
                <c:chart xmlns:c="http://schemas.openxmlformats.org/drawingml/2006/chart" xmlns:r="http://schemas.openxmlformats.org/officeDocument/2006/relationships" r:id="rId2"/>
              </a:graphicData>
            </a:graphic>
          </p:graphicFrame>
          <p:sp>
            <p:nvSpPr>
              <p:cNvPr id="46" name="Text Box 4">
                <a:extLst>
                  <a:ext uri="{FF2B5EF4-FFF2-40B4-BE49-F238E27FC236}">
                    <a16:creationId xmlns:a16="http://schemas.microsoft.com/office/drawing/2014/main" id="{73659A2C-FB24-0641-46FF-BBB39AC3215F}"/>
                  </a:ext>
                </a:extLst>
              </p:cNvPr>
              <p:cNvSpPr txBox="1">
                <a:spLocks noChangeArrowheads="1"/>
              </p:cNvSpPr>
              <p:nvPr/>
            </p:nvSpPr>
            <p:spPr bwMode="auto">
              <a:xfrm rot="16200000">
                <a:off x="532402" y="3575822"/>
                <a:ext cx="2813067"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Probability of treatment-related hepatic AE</a:t>
                </a:r>
                <a:endParaRPr lang="da-DK" sz="1050" baseline="-25000" dirty="0">
                  <a:solidFill>
                    <a:srgbClr val="FFFFFF">
                      <a:lumMod val="50000"/>
                    </a:srgbClr>
                  </a:solidFill>
                  <a:latin typeface="Arial"/>
                  <a:ea typeface="+mn-ea"/>
                  <a:cs typeface="Arial"/>
                </a:endParaRPr>
              </a:p>
            </p:txBody>
          </p:sp>
          <p:sp>
            <p:nvSpPr>
              <p:cNvPr id="23" name="Text Box 4">
                <a:extLst>
                  <a:ext uri="{FF2B5EF4-FFF2-40B4-BE49-F238E27FC236}">
                    <a16:creationId xmlns:a16="http://schemas.microsoft.com/office/drawing/2014/main" id="{30D2276D-E66F-1B82-D15F-6C8ABA7107CA}"/>
                  </a:ext>
                </a:extLst>
              </p:cNvPr>
              <p:cNvSpPr txBox="1">
                <a:spLocks noChangeArrowheads="1"/>
              </p:cNvSpPr>
              <p:nvPr/>
            </p:nvSpPr>
            <p:spPr bwMode="auto">
              <a:xfrm>
                <a:off x="2533650" y="5408788"/>
                <a:ext cx="278222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Voriconazole C</a:t>
                </a:r>
                <a:r>
                  <a:rPr lang="da-DK" sz="1050" baseline="-25000" dirty="0">
                    <a:solidFill>
                      <a:srgbClr val="FFFFFF">
                        <a:lumMod val="50000"/>
                      </a:srgbClr>
                    </a:solidFill>
                    <a:latin typeface="Arial"/>
                    <a:ea typeface="+mn-ea"/>
                    <a:cs typeface="Arial"/>
                  </a:rPr>
                  <a:t>min</a:t>
                </a:r>
                <a:r>
                  <a:rPr lang="da-DK" sz="1050" dirty="0">
                    <a:solidFill>
                      <a:srgbClr val="FFFFFF">
                        <a:lumMod val="50000"/>
                      </a:srgbClr>
                    </a:solidFill>
                    <a:latin typeface="Arial"/>
                    <a:ea typeface="+mn-ea"/>
                    <a:cs typeface="Arial"/>
                  </a:rPr>
                  <a:t> (mg/L)</a:t>
                </a:r>
                <a:endParaRPr lang="da-DK" sz="1050" baseline="-25000" dirty="0">
                  <a:solidFill>
                    <a:srgbClr val="FFFFFF">
                      <a:lumMod val="50000"/>
                    </a:srgbClr>
                  </a:solidFill>
                  <a:latin typeface="Arial"/>
                  <a:ea typeface="+mn-ea"/>
                  <a:cs typeface="Arial"/>
                </a:endParaRPr>
              </a:p>
            </p:txBody>
          </p:sp>
        </p:grpSp>
      </p:grpSp>
      <p:grpSp>
        <p:nvGrpSpPr>
          <p:cNvPr id="43" name="Groupe 42">
            <a:extLst>
              <a:ext uri="{FF2B5EF4-FFF2-40B4-BE49-F238E27FC236}">
                <a16:creationId xmlns:a16="http://schemas.microsoft.com/office/drawing/2014/main" id="{6DA85127-47A0-07C0-1977-5599C54C0878}"/>
              </a:ext>
            </a:extLst>
          </p:cNvPr>
          <p:cNvGrpSpPr/>
          <p:nvPr/>
        </p:nvGrpSpPr>
        <p:grpSpPr>
          <a:xfrm>
            <a:off x="6740233" y="933274"/>
            <a:ext cx="4188077" cy="4076876"/>
            <a:chOff x="7083133" y="1519807"/>
            <a:chExt cx="4188077" cy="4076876"/>
          </a:xfrm>
        </p:grpSpPr>
        <p:sp>
          <p:nvSpPr>
            <p:cNvPr id="28" name="Forme libre : forme 27">
              <a:extLst>
                <a:ext uri="{FF2B5EF4-FFF2-40B4-BE49-F238E27FC236}">
                  <a16:creationId xmlns:a16="http://schemas.microsoft.com/office/drawing/2014/main" id="{5D8BEEB4-EB7B-0424-91B1-79138A5CABB8}"/>
                </a:ext>
              </a:extLst>
            </p:cNvPr>
            <p:cNvSpPr/>
            <p:nvPr/>
          </p:nvSpPr>
          <p:spPr>
            <a:xfrm>
              <a:off x="8241632" y="2161674"/>
              <a:ext cx="2586789" cy="2715126"/>
            </a:xfrm>
            <a:custGeom>
              <a:avLst/>
              <a:gdLst>
                <a:gd name="connsiteX0" fmla="*/ 0 w 2586789"/>
                <a:gd name="connsiteY0" fmla="*/ 2510589 h 2715126"/>
                <a:gd name="connsiteX1" fmla="*/ 220579 w 2586789"/>
                <a:gd name="connsiteY1" fmla="*/ 2466473 h 2715126"/>
                <a:gd name="connsiteX2" fmla="*/ 401052 w 2586789"/>
                <a:gd name="connsiteY2" fmla="*/ 2322094 h 2715126"/>
                <a:gd name="connsiteX3" fmla="*/ 613610 w 2586789"/>
                <a:gd name="connsiteY3" fmla="*/ 2153652 h 2715126"/>
                <a:gd name="connsiteX4" fmla="*/ 737936 w 2586789"/>
                <a:gd name="connsiteY4" fmla="*/ 2065421 h 2715126"/>
                <a:gd name="connsiteX5" fmla="*/ 874294 w 2586789"/>
                <a:gd name="connsiteY5" fmla="*/ 1969168 h 2715126"/>
                <a:gd name="connsiteX6" fmla="*/ 962526 w 2586789"/>
                <a:gd name="connsiteY6" fmla="*/ 1860884 h 2715126"/>
                <a:gd name="connsiteX7" fmla="*/ 1159042 w 2586789"/>
                <a:gd name="connsiteY7" fmla="*/ 1580147 h 2715126"/>
                <a:gd name="connsiteX8" fmla="*/ 1371600 w 2586789"/>
                <a:gd name="connsiteY8" fmla="*/ 1291389 h 2715126"/>
                <a:gd name="connsiteX9" fmla="*/ 1612231 w 2586789"/>
                <a:gd name="connsiteY9" fmla="*/ 894347 h 2715126"/>
                <a:gd name="connsiteX10" fmla="*/ 1740568 w 2586789"/>
                <a:gd name="connsiteY10" fmla="*/ 669758 h 2715126"/>
                <a:gd name="connsiteX11" fmla="*/ 1840831 w 2586789"/>
                <a:gd name="connsiteY11" fmla="*/ 573505 h 2715126"/>
                <a:gd name="connsiteX12" fmla="*/ 2153652 w 2586789"/>
                <a:gd name="connsiteY12" fmla="*/ 276726 h 2715126"/>
                <a:gd name="connsiteX13" fmla="*/ 2394284 w 2586789"/>
                <a:gd name="connsiteY13" fmla="*/ 104273 h 2715126"/>
                <a:gd name="connsiteX14" fmla="*/ 2546684 w 2586789"/>
                <a:gd name="connsiteY14" fmla="*/ 24063 h 2715126"/>
                <a:gd name="connsiteX15" fmla="*/ 2586789 w 2586789"/>
                <a:gd name="connsiteY15" fmla="*/ 0 h 2715126"/>
                <a:gd name="connsiteX16" fmla="*/ 2574757 w 2586789"/>
                <a:gd name="connsiteY16" fmla="*/ 2277979 h 2715126"/>
                <a:gd name="connsiteX17" fmla="*/ 1892968 w 2586789"/>
                <a:gd name="connsiteY17" fmla="*/ 2374231 h 2715126"/>
                <a:gd name="connsiteX18" fmla="*/ 1279357 w 2586789"/>
                <a:gd name="connsiteY18" fmla="*/ 2458452 h 2715126"/>
                <a:gd name="connsiteX19" fmla="*/ 1118936 w 2586789"/>
                <a:gd name="connsiteY19" fmla="*/ 2494547 h 2715126"/>
                <a:gd name="connsiteX20" fmla="*/ 1006642 w 2586789"/>
                <a:gd name="connsiteY20" fmla="*/ 2514600 h 2715126"/>
                <a:gd name="connsiteX21" fmla="*/ 866273 w 2586789"/>
                <a:gd name="connsiteY21" fmla="*/ 2546684 h 2715126"/>
                <a:gd name="connsiteX22" fmla="*/ 669757 w 2586789"/>
                <a:gd name="connsiteY22" fmla="*/ 2586789 h 2715126"/>
                <a:gd name="connsiteX23" fmla="*/ 493294 w 2586789"/>
                <a:gd name="connsiteY23" fmla="*/ 2626894 h 2715126"/>
                <a:gd name="connsiteX24" fmla="*/ 356936 w 2586789"/>
                <a:gd name="connsiteY24" fmla="*/ 2667000 h 2715126"/>
                <a:gd name="connsiteX25" fmla="*/ 220579 w 2586789"/>
                <a:gd name="connsiteY25" fmla="*/ 2699084 h 2715126"/>
                <a:gd name="connsiteX26" fmla="*/ 24063 w 2586789"/>
                <a:gd name="connsiteY26" fmla="*/ 2715126 h 2715126"/>
                <a:gd name="connsiteX27" fmla="*/ 8021 w 2586789"/>
                <a:gd name="connsiteY27" fmla="*/ 2707105 h 2715126"/>
                <a:gd name="connsiteX28" fmla="*/ 0 w 2586789"/>
                <a:gd name="connsiteY28" fmla="*/ 2510589 h 271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86789" h="2715126">
                  <a:moveTo>
                    <a:pt x="0" y="2510589"/>
                  </a:moveTo>
                  <a:lnTo>
                    <a:pt x="220579" y="2466473"/>
                  </a:lnTo>
                  <a:lnTo>
                    <a:pt x="401052" y="2322094"/>
                  </a:lnTo>
                  <a:lnTo>
                    <a:pt x="613610" y="2153652"/>
                  </a:lnTo>
                  <a:lnTo>
                    <a:pt x="737936" y="2065421"/>
                  </a:lnTo>
                  <a:lnTo>
                    <a:pt x="874294" y="1969168"/>
                  </a:lnTo>
                  <a:lnTo>
                    <a:pt x="962526" y="1860884"/>
                  </a:lnTo>
                  <a:lnTo>
                    <a:pt x="1159042" y="1580147"/>
                  </a:lnTo>
                  <a:lnTo>
                    <a:pt x="1371600" y="1291389"/>
                  </a:lnTo>
                  <a:lnTo>
                    <a:pt x="1612231" y="894347"/>
                  </a:lnTo>
                  <a:lnTo>
                    <a:pt x="1740568" y="669758"/>
                  </a:lnTo>
                  <a:lnTo>
                    <a:pt x="1840831" y="573505"/>
                  </a:lnTo>
                  <a:lnTo>
                    <a:pt x="2153652" y="276726"/>
                  </a:lnTo>
                  <a:lnTo>
                    <a:pt x="2394284" y="104273"/>
                  </a:lnTo>
                  <a:lnTo>
                    <a:pt x="2546684" y="24063"/>
                  </a:lnTo>
                  <a:lnTo>
                    <a:pt x="2586789" y="0"/>
                  </a:lnTo>
                  <a:cubicBezTo>
                    <a:pt x="2582778" y="759326"/>
                    <a:pt x="2578768" y="1518653"/>
                    <a:pt x="2574757" y="2277979"/>
                  </a:cubicBezTo>
                  <a:lnTo>
                    <a:pt x="1892968" y="2374231"/>
                  </a:lnTo>
                  <a:lnTo>
                    <a:pt x="1279357" y="2458452"/>
                  </a:lnTo>
                  <a:lnTo>
                    <a:pt x="1118936" y="2494547"/>
                  </a:lnTo>
                  <a:lnTo>
                    <a:pt x="1006642" y="2514600"/>
                  </a:lnTo>
                  <a:lnTo>
                    <a:pt x="866273" y="2546684"/>
                  </a:lnTo>
                  <a:lnTo>
                    <a:pt x="669757" y="2586789"/>
                  </a:lnTo>
                  <a:lnTo>
                    <a:pt x="493294" y="2626894"/>
                  </a:lnTo>
                  <a:lnTo>
                    <a:pt x="356936" y="2667000"/>
                  </a:lnTo>
                  <a:lnTo>
                    <a:pt x="220579" y="2699084"/>
                  </a:lnTo>
                  <a:lnTo>
                    <a:pt x="24063" y="2715126"/>
                  </a:lnTo>
                  <a:lnTo>
                    <a:pt x="8021" y="2707105"/>
                  </a:lnTo>
                  <a:lnTo>
                    <a:pt x="0" y="2510589"/>
                  </a:lnTo>
                  <a:close/>
                </a:path>
              </a:pathLst>
            </a:cu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25" name="Graphique 24">
              <a:extLst>
                <a:ext uri="{FF2B5EF4-FFF2-40B4-BE49-F238E27FC236}">
                  <a16:creationId xmlns:a16="http://schemas.microsoft.com/office/drawing/2014/main" id="{8D0A6F98-01BC-C323-22C5-B05628B1A2D4}"/>
                </a:ext>
              </a:extLst>
            </p:cNvPr>
            <p:cNvGraphicFramePr/>
            <p:nvPr/>
          </p:nvGraphicFramePr>
          <p:xfrm>
            <a:off x="7927067" y="1718284"/>
            <a:ext cx="3344143" cy="3440482"/>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 Box 4">
              <a:extLst>
                <a:ext uri="{FF2B5EF4-FFF2-40B4-BE49-F238E27FC236}">
                  <a16:creationId xmlns:a16="http://schemas.microsoft.com/office/drawing/2014/main" id="{C30BB3BA-4B60-CE5D-36E1-A27A8CC23BBB}"/>
                </a:ext>
              </a:extLst>
            </p:cNvPr>
            <p:cNvSpPr txBox="1">
              <a:spLocks noChangeArrowheads="1"/>
            </p:cNvSpPr>
            <p:nvPr/>
          </p:nvSpPr>
          <p:spPr bwMode="auto">
            <a:xfrm rot="16200000">
              <a:off x="6352639" y="3274944"/>
              <a:ext cx="2733856"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Probability of treatment-related CNS AE</a:t>
              </a:r>
              <a:endParaRPr lang="da-DK" sz="1050" baseline="-25000" dirty="0">
                <a:solidFill>
                  <a:srgbClr val="FFFFFF">
                    <a:lumMod val="50000"/>
                  </a:srgbClr>
                </a:solidFill>
                <a:latin typeface="Arial"/>
                <a:ea typeface="+mn-ea"/>
                <a:cs typeface="Arial"/>
              </a:endParaRPr>
            </a:p>
          </p:txBody>
        </p:sp>
        <p:sp>
          <p:nvSpPr>
            <p:cNvPr id="30" name="Text Box 4">
              <a:extLst>
                <a:ext uri="{FF2B5EF4-FFF2-40B4-BE49-F238E27FC236}">
                  <a16:creationId xmlns:a16="http://schemas.microsoft.com/office/drawing/2014/main" id="{92844DE7-8300-C047-ED2E-DCCBF3BB30D4}"/>
                </a:ext>
              </a:extLst>
            </p:cNvPr>
            <p:cNvSpPr txBox="1">
              <a:spLocks noChangeArrowheads="1"/>
            </p:cNvSpPr>
            <p:nvPr/>
          </p:nvSpPr>
          <p:spPr bwMode="auto">
            <a:xfrm>
              <a:off x="8241632" y="5166651"/>
              <a:ext cx="278222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Voriconazole C</a:t>
              </a:r>
              <a:r>
                <a:rPr lang="da-DK" sz="1050" baseline="-25000" dirty="0">
                  <a:solidFill>
                    <a:srgbClr val="FFFFFF">
                      <a:lumMod val="50000"/>
                    </a:srgbClr>
                  </a:solidFill>
                  <a:latin typeface="Arial"/>
                  <a:ea typeface="+mn-ea"/>
                  <a:cs typeface="Arial"/>
                </a:rPr>
                <a:t>min</a:t>
              </a:r>
              <a:r>
                <a:rPr lang="da-DK" sz="1050" dirty="0">
                  <a:solidFill>
                    <a:srgbClr val="FFFFFF">
                      <a:lumMod val="50000"/>
                    </a:srgbClr>
                  </a:solidFill>
                  <a:latin typeface="Arial"/>
                  <a:ea typeface="+mn-ea"/>
                  <a:cs typeface="Arial"/>
                </a:rPr>
                <a:t> (mg/L)</a:t>
              </a:r>
              <a:endParaRPr lang="da-DK" sz="1050" baseline="-25000" dirty="0">
                <a:solidFill>
                  <a:srgbClr val="FFFFFF">
                    <a:lumMod val="50000"/>
                  </a:srgbClr>
                </a:solidFill>
                <a:latin typeface="Arial"/>
                <a:ea typeface="+mn-ea"/>
                <a:cs typeface="Arial"/>
              </a:endParaRPr>
            </a:p>
          </p:txBody>
        </p:sp>
        <p:sp>
          <p:nvSpPr>
            <p:cNvPr id="31" name="Rectangle 30">
              <a:extLst>
                <a:ext uri="{FF2B5EF4-FFF2-40B4-BE49-F238E27FC236}">
                  <a16:creationId xmlns:a16="http://schemas.microsoft.com/office/drawing/2014/main" id="{A1B09650-6B80-1F23-B169-7EA86503E275}"/>
                </a:ext>
              </a:extLst>
            </p:cNvPr>
            <p:cNvSpPr/>
            <p:nvPr/>
          </p:nvSpPr>
          <p:spPr>
            <a:xfrm>
              <a:off x="7083133" y="1674210"/>
              <a:ext cx="4188077" cy="39224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Espace réservé du texte 1">
              <a:extLst>
                <a:ext uri="{FF2B5EF4-FFF2-40B4-BE49-F238E27FC236}">
                  <a16:creationId xmlns:a16="http://schemas.microsoft.com/office/drawing/2014/main" id="{24D9DE17-BBFD-0D0F-0C57-B4DCC4C26AED}"/>
                </a:ext>
              </a:extLst>
            </p:cNvPr>
            <p:cNvSpPr txBox="1">
              <a:spLocks/>
            </p:cNvSpPr>
            <p:nvPr/>
          </p:nvSpPr>
          <p:spPr>
            <a:xfrm>
              <a:off x="7213961" y="1519807"/>
              <a:ext cx="2330089"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Considerable uncertainty</a:t>
              </a:r>
            </a:p>
          </p:txBody>
        </p:sp>
      </p:grpSp>
    </p:spTree>
    <p:extLst>
      <p:ext uri="{BB962C8B-B14F-4D97-AF65-F5344CB8AC3E}">
        <p14:creationId xmlns:p14="http://schemas.microsoft.com/office/powerpoint/2010/main" val="17310972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437D4ED-F31D-9149-16B4-AA8D0220403E}"/>
              </a:ext>
            </a:extLst>
          </p:cNvPr>
          <p:cNvSpPr>
            <a:spLocks noGrp="1"/>
          </p:cNvSpPr>
          <p:nvPr>
            <p:ph type="body" sz="quarter" idx="15"/>
          </p:nvPr>
        </p:nvSpPr>
        <p:spPr>
          <a:xfrm>
            <a:off x="957434" y="3429000"/>
            <a:ext cx="11104989" cy="926597"/>
          </a:xfrm>
        </p:spPr>
        <p:txBody>
          <a:bodyPr/>
          <a:lstStyle/>
          <a:p>
            <a:r>
              <a:rPr lang="en-US" sz="2000" dirty="0"/>
              <a:t>16/320 (5%) of patients with multiple confounders and other possible causes</a:t>
            </a:r>
            <a:endParaRPr lang="fr-FR" sz="2000" dirty="0"/>
          </a:p>
        </p:txBody>
      </p:sp>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en-US" dirty="0"/>
              <a:t>Dolton, M. J. et al. </a:t>
            </a:r>
            <a:r>
              <a:rPr lang="en-US" dirty="0" err="1"/>
              <a:t>Antimicrob</a:t>
            </a:r>
            <a:r>
              <a:rPr lang="en-US" dirty="0"/>
              <a:t>. Agents </a:t>
            </a:r>
            <a:r>
              <a:rPr lang="en-US" dirty="0" err="1"/>
              <a:t>Chemother</a:t>
            </a:r>
            <a:r>
              <a:rPr lang="en-US" dirty="0"/>
              <a:t>. 56, 4793-4799 (2012) Park, W. B. et al. Clin. Infect. Dis. 55, 1080-1087 (2012) Heo, S. T., et al. Clin. </a:t>
            </a:r>
            <a:r>
              <a:rPr lang="en-US" dirty="0" err="1"/>
              <a:t>Microbiol</a:t>
            </a:r>
            <a:r>
              <a:rPr lang="en-US" dirty="0"/>
              <a:t>. Infect. 23, 387-390 (2017) Kim, S.-H. et al. Int. J. Infect. Dis. 15, e753-8 (2011)</a:t>
            </a:r>
            <a:endParaRPr lang="fr-FR" dirty="0"/>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dirty="0"/>
              <a:t>Should elevated voriconazole C</a:t>
            </a:r>
            <a:r>
              <a:rPr lang="en-US" baseline="-25000" dirty="0"/>
              <a:t>min</a:t>
            </a:r>
            <a:r>
              <a:rPr lang="en-US" dirty="0"/>
              <a:t> be the sole trigger for dose reduction?</a:t>
            </a:r>
            <a:endParaRPr lang="fr-FR" sz="2300"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pic>
        <p:nvPicPr>
          <p:cNvPr id="22" name="Image 21">
            <a:extLst>
              <a:ext uri="{FF2B5EF4-FFF2-40B4-BE49-F238E27FC236}">
                <a16:creationId xmlns:a16="http://schemas.microsoft.com/office/drawing/2014/main" id="{9E8C1362-E4A4-304F-9CF8-35F035B14A55}"/>
              </a:ext>
            </a:extLst>
          </p:cNvPr>
          <p:cNvPicPr>
            <a:picLocks noChangeAspect="1"/>
          </p:cNvPicPr>
          <p:nvPr/>
        </p:nvPicPr>
        <p:blipFill>
          <a:blip r:embed="rId2"/>
          <a:stretch>
            <a:fillRect/>
          </a:stretch>
        </p:blipFill>
        <p:spPr>
          <a:xfrm>
            <a:off x="3200149" y="1084224"/>
            <a:ext cx="5791702" cy="1987468"/>
          </a:xfrm>
          <a:prstGeom prst="rect">
            <a:avLst/>
          </a:prstGeom>
          <a:ln>
            <a:solidFill>
              <a:srgbClr val="4F1781"/>
            </a:solidFill>
          </a:ln>
        </p:spPr>
      </p:pic>
    </p:spTree>
    <p:extLst>
      <p:ext uri="{BB962C8B-B14F-4D97-AF65-F5344CB8AC3E}">
        <p14:creationId xmlns:p14="http://schemas.microsoft.com/office/powerpoint/2010/main" val="42750068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D877F6BB-6CCE-A8E1-9B93-095CA3B63E9A}"/>
              </a:ext>
            </a:extLst>
          </p:cNvPr>
          <p:cNvSpPr>
            <a:spLocks noGrp="1"/>
          </p:cNvSpPr>
          <p:nvPr>
            <p:ph type="title"/>
          </p:nvPr>
        </p:nvSpPr>
        <p:spPr/>
        <p:txBody>
          <a:bodyPr/>
          <a:lstStyle/>
          <a:p>
            <a:r>
              <a:rPr lang="en-US" dirty="0"/>
              <a:t>Posaconazole TDM</a:t>
            </a:r>
            <a:endParaRPr lang="fr-FR" sz="2200" b="0" dirty="0"/>
          </a:p>
        </p:txBody>
      </p:sp>
      <p:sp>
        <p:nvSpPr>
          <p:cNvPr id="6" name="Espace réservé du contenu 5">
            <a:extLst>
              <a:ext uri="{FF2B5EF4-FFF2-40B4-BE49-F238E27FC236}">
                <a16:creationId xmlns:a16="http://schemas.microsoft.com/office/drawing/2014/main" id="{A961131D-58D4-42DB-C8BB-16B00DCE46D3}"/>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9" name="Rectangle : coins arrondis 8">
            <a:extLst>
              <a:ext uri="{FF2B5EF4-FFF2-40B4-BE49-F238E27FC236}">
                <a16:creationId xmlns:a16="http://schemas.microsoft.com/office/drawing/2014/main" id="{7F3B89A2-3F37-8C43-DD20-96CA3FFDF8E7}"/>
              </a:ext>
            </a:extLst>
          </p:cNvPr>
          <p:cNvSpPr/>
          <p:nvPr/>
        </p:nvSpPr>
        <p:spPr>
          <a:xfrm>
            <a:off x="1988031" y="1727432"/>
            <a:ext cx="2063700" cy="781160"/>
          </a:xfrm>
          <a:prstGeom prst="round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Patients</a:t>
            </a:r>
            <a:endParaRPr lang="fr-FR" sz="1400" b="1" dirty="0">
              <a:solidFill>
                <a:schemeClr val="bg1"/>
              </a:solidFill>
              <a:latin typeface="Arial" panose="020B0604020202020204" pitchFamily="34" charset="0"/>
              <a:cs typeface="Arial" panose="020B0604020202020204" pitchFamily="34" charset="0"/>
            </a:endParaRPr>
          </a:p>
        </p:txBody>
      </p:sp>
      <p:sp>
        <p:nvSpPr>
          <p:cNvPr id="10" name="Rectangle : coins arrondis 9">
            <a:extLst>
              <a:ext uri="{FF2B5EF4-FFF2-40B4-BE49-F238E27FC236}">
                <a16:creationId xmlns:a16="http://schemas.microsoft.com/office/drawing/2014/main" id="{30FB28EF-CCB9-1B8B-6F87-BB09BF6D8833}"/>
              </a:ext>
            </a:extLst>
          </p:cNvPr>
          <p:cNvSpPr/>
          <p:nvPr/>
        </p:nvSpPr>
        <p:spPr>
          <a:xfrm>
            <a:off x="1988028" y="2585410"/>
            <a:ext cx="2063700" cy="582613"/>
          </a:xfrm>
          <a:prstGeom prst="roundRect">
            <a:avLst/>
          </a:prstGeom>
          <a:solidFill>
            <a:srgbClr val="7F30A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Timing</a:t>
            </a:r>
            <a:endParaRPr lang="fr-FR" sz="1400" b="1" dirty="0">
              <a:solidFill>
                <a:schemeClr val="bg1"/>
              </a:solidFill>
              <a:latin typeface="Arial" panose="020B0604020202020204" pitchFamily="34" charset="0"/>
              <a:cs typeface="Arial" panose="020B0604020202020204" pitchFamily="34" charset="0"/>
            </a:endParaRPr>
          </a:p>
        </p:txBody>
      </p:sp>
      <p:sp>
        <p:nvSpPr>
          <p:cNvPr id="15" name="Rectangle : coins arrondis 14">
            <a:extLst>
              <a:ext uri="{FF2B5EF4-FFF2-40B4-BE49-F238E27FC236}">
                <a16:creationId xmlns:a16="http://schemas.microsoft.com/office/drawing/2014/main" id="{638D1852-B446-4A26-698A-1F30E40ED743}"/>
              </a:ext>
            </a:extLst>
          </p:cNvPr>
          <p:cNvSpPr/>
          <p:nvPr/>
        </p:nvSpPr>
        <p:spPr>
          <a:xfrm>
            <a:off x="1996257" y="3278790"/>
            <a:ext cx="2063700" cy="544990"/>
          </a:xfrm>
          <a:prstGeom prst="round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fr-FR" sz="1400" b="1"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Targets</a:t>
            </a:r>
            <a:endParaRPr lang="fr-FR" sz="1400" b="1" dirty="0">
              <a:solidFill>
                <a:schemeClr val="bg1"/>
              </a:solidFill>
              <a:latin typeface="Arial" panose="020B0604020202020204" pitchFamily="34" charset="0"/>
              <a:cs typeface="Arial" panose="020B0604020202020204" pitchFamily="34" charset="0"/>
            </a:endParaRPr>
          </a:p>
        </p:txBody>
      </p:sp>
      <p:sp>
        <p:nvSpPr>
          <p:cNvPr id="19" name="Rectangle : coins arrondis 18">
            <a:extLst>
              <a:ext uri="{FF2B5EF4-FFF2-40B4-BE49-F238E27FC236}">
                <a16:creationId xmlns:a16="http://schemas.microsoft.com/office/drawing/2014/main" id="{75941D9F-96A5-EDF1-C191-DEC4805E7B91}"/>
              </a:ext>
            </a:extLst>
          </p:cNvPr>
          <p:cNvSpPr/>
          <p:nvPr/>
        </p:nvSpPr>
        <p:spPr>
          <a:xfrm>
            <a:off x="1996257" y="3944168"/>
            <a:ext cx="2063700" cy="977212"/>
          </a:xfrm>
          <a:prstGeom prst="round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Adjustments </a:t>
            </a:r>
            <a:br>
              <a:rPr lang="en-US"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en-US"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(100 tablet, IV)</a:t>
            </a:r>
            <a:endParaRPr lang="fr-FR" sz="1400" dirty="0">
              <a:solidFill>
                <a:schemeClr val="bg1"/>
              </a:solidFill>
              <a:latin typeface="Arial" panose="020B0604020202020204" pitchFamily="34" charset="0"/>
              <a:cs typeface="Arial" panose="020B0604020202020204" pitchFamily="34" charset="0"/>
            </a:endParaRPr>
          </a:p>
        </p:txBody>
      </p:sp>
      <p:sp>
        <p:nvSpPr>
          <p:cNvPr id="26" name="Rectangle : coins arrondis 25">
            <a:extLst>
              <a:ext uri="{FF2B5EF4-FFF2-40B4-BE49-F238E27FC236}">
                <a16:creationId xmlns:a16="http://schemas.microsoft.com/office/drawing/2014/main" id="{4CCC79C0-E820-4B3C-9E47-45D1A7B82C7C}"/>
              </a:ext>
            </a:extLst>
          </p:cNvPr>
          <p:cNvSpPr/>
          <p:nvPr/>
        </p:nvSpPr>
        <p:spPr>
          <a:xfrm>
            <a:off x="4177560" y="2616759"/>
            <a:ext cx="6575573" cy="551263"/>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C</a:t>
            </a:r>
            <a:r>
              <a:rPr lang="en-US" sz="1400" kern="0" baseline="-2500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min</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Day #3-5 with loading dose, 7 days without loading dose</a:t>
            </a:r>
          </a:p>
        </p:txBody>
      </p:sp>
      <p:sp>
        <p:nvSpPr>
          <p:cNvPr id="27" name="Rectangle : coins arrondis 26">
            <a:extLst>
              <a:ext uri="{FF2B5EF4-FFF2-40B4-BE49-F238E27FC236}">
                <a16:creationId xmlns:a16="http://schemas.microsoft.com/office/drawing/2014/main" id="{CDB1D8AB-5203-980A-EADA-CBC8CBC3B7AA}"/>
              </a:ext>
            </a:extLst>
          </p:cNvPr>
          <p:cNvSpPr/>
          <p:nvPr/>
        </p:nvSpPr>
        <p:spPr>
          <a:xfrm>
            <a:off x="4185786" y="3272516"/>
            <a:ext cx="6575573" cy="551263"/>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Prophylaxis</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 0.5-0.7 mg/L; </a:t>
            </a: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Treatment</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 1-1.5 mg/L </a:t>
            </a: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Toxicity</a:t>
            </a: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 &gt;3-3.75 mg/L</a:t>
            </a:r>
          </a:p>
        </p:txBody>
      </p:sp>
      <p:sp>
        <p:nvSpPr>
          <p:cNvPr id="28" name="Rectangle : coins arrondis 27">
            <a:extLst>
              <a:ext uri="{FF2B5EF4-FFF2-40B4-BE49-F238E27FC236}">
                <a16:creationId xmlns:a16="http://schemas.microsoft.com/office/drawing/2014/main" id="{28DE1F29-AFFB-9280-B969-82D6408DC325}"/>
              </a:ext>
            </a:extLst>
          </p:cNvPr>
          <p:cNvSpPr/>
          <p:nvPr/>
        </p:nvSpPr>
        <p:spPr>
          <a:xfrm>
            <a:off x="4194004" y="3938220"/>
            <a:ext cx="6575573" cy="963889"/>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Clr>
                <a:srgbClr val="5E247C"/>
              </a:buClr>
              <a:buSzPct val="150000"/>
              <a:buFont typeface="Arial" panose="020B0604020202020204" pitchFamily="34" charset="0"/>
              <a:buChar char="•"/>
            </a:pPr>
            <a:r>
              <a:rPr lang="en-US" sz="1400" b="1"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100 mg tablet, IV, DR suspension</a:t>
            </a:r>
          </a:p>
          <a:p>
            <a:pPr marL="285750" indent="-285750">
              <a:buClr>
                <a:srgbClr val="5E247C"/>
              </a:buClr>
              <a:buSzPct val="150000"/>
              <a:buFont typeface="Arial" panose="020B0604020202020204" pitchFamily="34" charset="0"/>
              <a:buChar char="•"/>
            </a:pP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Linear-dose adjustments, consider q12h dosing for very low C</a:t>
            </a:r>
            <a:r>
              <a:rPr lang="en-US" sz="1400" kern="0" baseline="3000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min</a:t>
            </a:r>
          </a:p>
          <a:p>
            <a:pPr marL="285750" indent="-285750">
              <a:buClr>
                <a:srgbClr val="5E247C"/>
              </a:buClr>
              <a:buSzPct val="150000"/>
              <a:buFont typeface="Arial" panose="020B0604020202020204" pitchFamily="34" charset="0"/>
              <a:buChar char="•"/>
            </a:pP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NLME models more fit for purpose</a:t>
            </a:r>
            <a:r>
              <a:rPr lang="en-US" sz="1400" kern="0" baseline="3000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1</a:t>
            </a:r>
          </a:p>
        </p:txBody>
      </p:sp>
      <p:sp>
        <p:nvSpPr>
          <p:cNvPr id="2" name="Espace réservé du texte 14">
            <a:extLst>
              <a:ext uri="{FF2B5EF4-FFF2-40B4-BE49-F238E27FC236}">
                <a16:creationId xmlns:a16="http://schemas.microsoft.com/office/drawing/2014/main" id="{B0D53491-B16E-A2A5-548A-8E097C697E21}"/>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Recommendations - Use DR </a:t>
            </a:r>
            <a:r>
              <a:rPr lang="fr-FR" dirty="0" err="1"/>
              <a:t>tablet</a:t>
            </a:r>
            <a:r>
              <a:rPr lang="fr-FR" dirty="0"/>
              <a:t>, DR suspension &gt; oral suspension </a:t>
            </a:r>
          </a:p>
        </p:txBody>
      </p:sp>
      <p:sp>
        <p:nvSpPr>
          <p:cNvPr id="8" name="Espace réservé du texte 2">
            <a:extLst>
              <a:ext uri="{FF2B5EF4-FFF2-40B4-BE49-F238E27FC236}">
                <a16:creationId xmlns:a16="http://schemas.microsoft.com/office/drawing/2014/main" id="{6A1224E9-ADD3-84DC-BA69-56E2EB227E0B}"/>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err="1"/>
              <a:t>McCreary</a:t>
            </a:r>
            <a:r>
              <a:rPr lang="fr-FR" dirty="0"/>
              <a:t>, E. K. et al. </a:t>
            </a:r>
            <a:r>
              <a:rPr lang="fr-FR" dirty="0" err="1"/>
              <a:t>Pharmacotherapy</a:t>
            </a:r>
            <a:r>
              <a:rPr lang="fr-FR" dirty="0"/>
              <a:t> 43, 1043-1050 (2023)</a:t>
            </a:r>
          </a:p>
          <a:p>
            <a:r>
              <a:rPr lang="fr-FR" dirty="0"/>
              <a:t>1. Jansen, A. M. E. et al. </a:t>
            </a:r>
            <a:r>
              <a:rPr lang="fr-FR" dirty="0" err="1"/>
              <a:t>Personalized</a:t>
            </a:r>
            <a:r>
              <a:rPr lang="fr-FR" dirty="0"/>
              <a:t> </a:t>
            </a:r>
            <a:r>
              <a:rPr lang="fr-FR" dirty="0" err="1"/>
              <a:t>Antifungal</a:t>
            </a:r>
            <a:r>
              <a:rPr lang="fr-FR" dirty="0"/>
              <a:t> </a:t>
            </a:r>
            <a:r>
              <a:rPr lang="fr-FR" dirty="0" err="1"/>
              <a:t>Therapy</a:t>
            </a:r>
            <a:r>
              <a:rPr lang="fr-FR" dirty="0"/>
              <a:t> </a:t>
            </a:r>
            <a:r>
              <a:rPr lang="fr-FR" dirty="0" err="1"/>
              <a:t>Through</a:t>
            </a:r>
            <a:r>
              <a:rPr lang="fr-FR" dirty="0"/>
              <a:t> Model-</a:t>
            </a:r>
            <a:r>
              <a:rPr lang="fr-FR" dirty="0" err="1"/>
              <a:t>Informed</a:t>
            </a:r>
            <a:r>
              <a:rPr lang="fr-FR" dirty="0"/>
              <a:t> </a:t>
            </a:r>
            <a:r>
              <a:rPr lang="fr-FR" dirty="0" err="1"/>
              <a:t>Precision</a:t>
            </a:r>
            <a:r>
              <a:rPr lang="fr-FR" dirty="0"/>
              <a:t> </a:t>
            </a:r>
            <a:r>
              <a:rPr lang="fr-FR" dirty="0" err="1"/>
              <a:t>Dosing</a:t>
            </a:r>
            <a:r>
              <a:rPr lang="fr-FR" dirty="0"/>
              <a:t> of </a:t>
            </a:r>
            <a:r>
              <a:rPr lang="fr-FR" dirty="0" err="1"/>
              <a:t>Posaconazole</a:t>
            </a:r>
            <a:r>
              <a:rPr lang="fr-FR" dirty="0"/>
              <a:t>. Clin. </a:t>
            </a:r>
            <a:r>
              <a:rPr lang="fr-FR" dirty="0" err="1"/>
              <a:t>Pharmacokinet</a:t>
            </a:r>
            <a:r>
              <a:rPr lang="fr-FR" dirty="0"/>
              <a:t>. (2024)</a:t>
            </a:r>
          </a:p>
        </p:txBody>
      </p:sp>
      <p:sp>
        <p:nvSpPr>
          <p:cNvPr id="7" name="Rectangle : coins arrondis 6">
            <a:extLst>
              <a:ext uri="{FF2B5EF4-FFF2-40B4-BE49-F238E27FC236}">
                <a16:creationId xmlns:a16="http://schemas.microsoft.com/office/drawing/2014/main" id="{071DE8C8-C47E-6167-3389-7F12A12A86CB}"/>
              </a:ext>
            </a:extLst>
          </p:cNvPr>
          <p:cNvSpPr/>
          <p:nvPr/>
        </p:nvSpPr>
        <p:spPr>
          <a:xfrm>
            <a:off x="4177561" y="1727432"/>
            <a:ext cx="6575573" cy="781161"/>
          </a:xfrm>
          <a:prstGeom prst="roundRect">
            <a:avLst/>
          </a:prstGeom>
          <a:solidFill>
            <a:schemeClr val="bg1">
              <a:lumMod val="95000"/>
            </a:schemeClr>
          </a:solidFill>
          <a:ln w="31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Clr>
                <a:srgbClr val="5E247C"/>
              </a:buClr>
              <a:buSzPct val="150000"/>
              <a:buFont typeface="Arial" panose="020B0604020202020204" pitchFamily="34" charset="0"/>
              <a:buChar char="•"/>
            </a:pP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all patients with oral suspension, </a:t>
            </a:r>
          </a:p>
          <a:p>
            <a:pPr marL="285750" indent="-285750">
              <a:buClr>
                <a:srgbClr val="5E247C"/>
              </a:buClr>
              <a:buSzPct val="150000"/>
              <a:buFont typeface="Arial" panose="020B0604020202020204" pitchFamily="34" charset="0"/>
              <a:buChar char="•"/>
            </a:pPr>
            <a:r>
              <a:rPr lang="en-US" sz="1400" kern="0" dirty="0">
                <a:solidFill>
                  <a:schemeClr val="tx1"/>
                </a:solidFill>
                <a:effectLst/>
                <a:latin typeface="Arial" panose="020B0604020202020204" pitchFamily="34" charset="0"/>
                <a:ea typeface="Times New Roman" panose="02020603050405020304" pitchFamily="18" charset="0"/>
                <a:cs typeface="Arial" panose="020B0604020202020204" pitchFamily="34" charset="0"/>
              </a:rPr>
              <a:t>Routinely DR tablet/DR suspension or IV during treatment; Consider for prophylaxis</a:t>
            </a:r>
          </a:p>
        </p:txBody>
      </p:sp>
    </p:spTree>
    <p:extLst>
      <p:ext uri="{BB962C8B-B14F-4D97-AF65-F5344CB8AC3E}">
        <p14:creationId xmlns:p14="http://schemas.microsoft.com/office/powerpoint/2010/main" val="2627418078"/>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Connecteur droit 22">
            <a:extLst>
              <a:ext uri="{FF2B5EF4-FFF2-40B4-BE49-F238E27FC236}">
                <a16:creationId xmlns:a16="http://schemas.microsoft.com/office/drawing/2014/main" id="{EE272DE1-BCE3-994B-6021-521411A81CC8}"/>
              </a:ext>
            </a:extLst>
          </p:cNvPr>
          <p:cNvCxnSpPr/>
          <p:nvPr/>
        </p:nvCxnSpPr>
        <p:spPr>
          <a:xfrm>
            <a:off x="7786687" y="1743075"/>
            <a:ext cx="0" cy="240030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FBCEFA41-4D0A-03A5-D3B6-3D24C42E7AAD}"/>
              </a:ext>
            </a:extLst>
          </p:cNvPr>
          <p:cNvCxnSpPr>
            <a:cxnSpLocks/>
          </p:cNvCxnSpPr>
          <p:nvPr/>
        </p:nvCxnSpPr>
        <p:spPr>
          <a:xfrm>
            <a:off x="8648700" y="1827088"/>
            <a:ext cx="0" cy="2316287"/>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22271563-AB5F-3B60-1C51-CF8C8C7029AE}"/>
              </a:ext>
            </a:extLst>
          </p:cNvPr>
          <p:cNvCxnSpPr>
            <a:cxnSpLocks/>
          </p:cNvCxnSpPr>
          <p:nvPr/>
        </p:nvCxnSpPr>
        <p:spPr>
          <a:xfrm>
            <a:off x="9505950" y="2192944"/>
            <a:ext cx="0" cy="1959956"/>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CF8CDF4B-5306-29D4-FE8C-CF1B25D80F90}"/>
              </a:ext>
            </a:extLst>
          </p:cNvPr>
          <p:cNvCxnSpPr>
            <a:cxnSpLocks/>
          </p:cNvCxnSpPr>
          <p:nvPr/>
        </p:nvCxnSpPr>
        <p:spPr>
          <a:xfrm>
            <a:off x="10358437" y="2729598"/>
            <a:ext cx="0" cy="1440964"/>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sp>
        <p:nvSpPr>
          <p:cNvPr id="2" name="Espace réservé du texte 1">
            <a:extLst>
              <a:ext uri="{FF2B5EF4-FFF2-40B4-BE49-F238E27FC236}">
                <a16:creationId xmlns:a16="http://schemas.microsoft.com/office/drawing/2014/main" id="{5437D4ED-F31D-9149-16B4-AA8D0220403E}"/>
              </a:ext>
            </a:extLst>
          </p:cNvPr>
          <p:cNvSpPr>
            <a:spLocks noGrp="1"/>
          </p:cNvSpPr>
          <p:nvPr>
            <p:ph type="body" sz="quarter" idx="15"/>
          </p:nvPr>
        </p:nvSpPr>
        <p:spPr>
          <a:xfrm>
            <a:off x="960194" y="1349128"/>
            <a:ext cx="5156615" cy="4251571"/>
          </a:xfrm>
        </p:spPr>
        <p:txBody>
          <a:bodyPr/>
          <a:lstStyle/>
          <a:p>
            <a:pPr>
              <a:spcBef>
                <a:spcPts val="1800"/>
              </a:spcBef>
            </a:pPr>
            <a:r>
              <a:rPr lang="en-US" dirty="0"/>
              <a:t>Poor appetite, not taken with food</a:t>
            </a:r>
          </a:p>
          <a:p>
            <a:pPr>
              <a:spcBef>
                <a:spcPts val="1800"/>
              </a:spcBef>
            </a:pPr>
            <a:r>
              <a:rPr lang="en-US" dirty="0"/>
              <a:t>Concomitant acid suppression therapy</a:t>
            </a:r>
          </a:p>
          <a:p>
            <a:pPr>
              <a:spcBef>
                <a:spcPts val="1800"/>
              </a:spcBef>
            </a:pPr>
            <a:r>
              <a:rPr lang="en-US" dirty="0"/>
              <a:t>Obesity</a:t>
            </a:r>
          </a:p>
          <a:p>
            <a:pPr>
              <a:spcBef>
                <a:spcPts val="1800"/>
              </a:spcBef>
            </a:pPr>
            <a:r>
              <a:rPr lang="en-US" dirty="0"/>
              <a:t>Refractory/resistant infections</a:t>
            </a:r>
          </a:p>
          <a:p>
            <a:pPr>
              <a:spcBef>
                <a:spcPts val="1800"/>
              </a:spcBef>
            </a:pPr>
            <a:r>
              <a:rPr lang="en-US" dirty="0"/>
              <a:t>Toxicity (</a:t>
            </a:r>
            <a:r>
              <a:rPr lang="en-US" i="1" dirty="0"/>
              <a:t>e.g., </a:t>
            </a:r>
            <a:r>
              <a:rPr lang="en-US" dirty="0" err="1"/>
              <a:t>pseudohyperaldosteronism</a:t>
            </a:r>
            <a:r>
              <a:rPr lang="en-US" dirty="0"/>
              <a:t>, hepatic injury)</a:t>
            </a:r>
          </a:p>
          <a:p>
            <a:pPr>
              <a:spcBef>
                <a:spcPts val="1800"/>
              </a:spcBef>
            </a:pPr>
            <a:r>
              <a:rPr lang="en-US" dirty="0"/>
              <a:t>Crushed DR tabs with enteral feeding tubes</a:t>
            </a:r>
          </a:p>
          <a:p>
            <a:pPr>
              <a:spcBef>
                <a:spcPts val="1800"/>
              </a:spcBef>
            </a:pPr>
            <a:r>
              <a:rPr lang="en-US" b="1" dirty="0"/>
              <a:t>Severe diarrhea/intestinal mucositis</a:t>
            </a:r>
          </a:p>
          <a:p>
            <a:pPr lvl="1"/>
            <a:r>
              <a:rPr lang="en-US" dirty="0"/>
              <a:t>400 mg BID day #1, then 400 mg daily</a:t>
            </a:r>
            <a:r>
              <a:rPr lang="en-US" baseline="30000" dirty="0"/>
              <a:t>1</a:t>
            </a:r>
          </a:p>
          <a:p>
            <a:pPr marL="0" indent="0">
              <a:buNone/>
            </a:pPr>
            <a:endParaRPr lang="fr-FR" dirty="0"/>
          </a:p>
        </p:txBody>
      </p:sp>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en-US" dirty="0"/>
              <a:t>McCreary, E. K. et al. Pharmacotherapy 43, 1043-1050 (2023). 1Jansen, A. M. E (2022). Et al. Clin </a:t>
            </a:r>
            <a:r>
              <a:rPr lang="en-US" dirty="0" err="1"/>
              <a:t>Microbiol</a:t>
            </a:r>
            <a:r>
              <a:rPr lang="en-US" dirty="0"/>
              <a:t> Infect, 28(7), 1003-1009. </a:t>
            </a:r>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dirty="0"/>
              <a:t>Conditions that strongly </a:t>
            </a:r>
            <a:r>
              <a:rPr lang="en-US" dirty="0" err="1"/>
              <a:t>favour</a:t>
            </a:r>
            <a:r>
              <a:rPr lang="en-US" dirty="0"/>
              <a:t> TDM with DR tablets?</a:t>
            </a:r>
            <a:endParaRPr lang="fr-FR"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graphicFrame>
        <p:nvGraphicFramePr>
          <p:cNvPr id="11" name="Graphique 10">
            <a:extLst>
              <a:ext uri="{FF2B5EF4-FFF2-40B4-BE49-F238E27FC236}">
                <a16:creationId xmlns:a16="http://schemas.microsoft.com/office/drawing/2014/main" id="{671F954C-D66A-2C72-2181-1424E1CC4FF5}"/>
              </a:ext>
            </a:extLst>
          </p:cNvPr>
          <p:cNvGraphicFramePr/>
          <p:nvPr/>
        </p:nvGraphicFramePr>
        <p:xfrm>
          <a:off x="6758667" y="1648268"/>
          <a:ext cx="5023758" cy="2895157"/>
        </p:xfrm>
        <a:graphic>
          <a:graphicData uri="http://schemas.openxmlformats.org/drawingml/2006/chart">
            <c:chart xmlns:c="http://schemas.openxmlformats.org/drawingml/2006/chart" xmlns:r="http://schemas.openxmlformats.org/officeDocument/2006/relationships" r:id="rId2"/>
          </a:graphicData>
        </a:graphic>
      </p:graphicFrame>
      <p:sp>
        <p:nvSpPr>
          <p:cNvPr id="12" name="Rectangle 11">
            <a:extLst>
              <a:ext uri="{FF2B5EF4-FFF2-40B4-BE49-F238E27FC236}">
                <a16:creationId xmlns:a16="http://schemas.microsoft.com/office/drawing/2014/main" id="{45CE695B-00BA-B749-F925-AB18034F25BA}"/>
              </a:ext>
            </a:extLst>
          </p:cNvPr>
          <p:cNvSpPr/>
          <p:nvPr/>
        </p:nvSpPr>
        <p:spPr>
          <a:xfrm>
            <a:off x="8296275" y="2933700"/>
            <a:ext cx="704850" cy="720000"/>
          </a:xfrm>
          <a:prstGeom prst="rect">
            <a:avLst/>
          </a:prstGeom>
          <a:solidFill>
            <a:schemeClr val="bg1"/>
          </a:solid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fr-FR"/>
          </a:p>
        </p:txBody>
      </p:sp>
      <p:sp>
        <p:nvSpPr>
          <p:cNvPr id="13" name="Rectangle 12">
            <a:extLst>
              <a:ext uri="{FF2B5EF4-FFF2-40B4-BE49-F238E27FC236}">
                <a16:creationId xmlns:a16="http://schemas.microsoft.com/office/drawing/2014/main" id="{47388DE9-CDB7-3083-45D1-D5A27DAA70CE}"/>
              </a:ext>
            </a:extLst>
          </p:cNvPr>
          <p:cNvSpPr/>
          <p:nvPr/>
        </p:nvSpPr>
        <p:spPr>
          <a:xfrm>
            <a:off x="9153525" y="3190875"/>
            <a:ext cx="704850" cy="684000"/>
          </a:xfrm>
          <a:prstGeom prst="rect">
            <a:avLst/>
          </a:prstGeom>
          <a:solidFill>
            <a:schemeClr val="bg1"/>
          </a:solid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fr-FR"/>
          </a:p>
        </p:txBody>
      </p:sp>
      <p:sp>
        <p:nvSpPr>
          <p:cNvPr id="14" name="Rectangle 13">
            <a:extLst>
              <a:ext uri="{FF2B5EF4-FFF2-40B4-BE49-F238E27FC236}">
                <a16:creationId xmlns:a16="http://schemas.microsoft.com/office/drawing/2014/main" id="{34403841-59BD-289E-CEAA-28B73515953D}"/>
              </a:ext>
            </a:extLst>
          </p:cNvPr>
          <p:cNvSpPr/>
          <p:nvPr/>
        </p:nvSpPr>
        <p:spPr>
          <a:xfrm>
            <a:off x="10010775" y="3457576"/>
            <a:ext cx="704850" cy="504000"/>
          </a:xfrm>
          <a:prstGeom prst="rect">
            <a:avLst/>
          </a:prstGeom>
          <a:solidFill>
            <a:schemeClr val="bg1"/>
          </a:solid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fr-FR"/>
          </a:p>
        </p:txBody>
      </p:sp>
      <p:sp>
        <p:nvSpPr>
          <p:cNvPr id="15" name="Rectangle 14">
            <a:extLst>
              <a:ext uri="{FF2B5EF4-FFF2-40B4-BE49-F238E27FC236}">
                <a16:creationId xmlns:a16="http://schemas.microsoft.com/office/drawing/2014/main" id="{13259916-4295-1439-A775-640D9D9E3C51}"/>
              </a:ext>
            </a:extLst>
          </p:cNvPr>
          <p:cNvSpPr/>
          <p:nvPr/>
        </p:nvSpPr>
        <p:spPr>
          <a:xfrm>
            <a:off x="10869856" y="3200109"/>
            <a:ext cx="704850" cy="684000"/>
          </a:xfrm>
          <a:prstGeom prst="rect">
            <a:avLst/>
          </a:pr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fr-FR"/>
          </a:p>
        </p:txBody>
      </p:sp>
      <p:cxnSp>
        <p:nvCxnSpPr>
          <p:cNvPr id="17" name="Connecteur droit 16">
            <a:extLst>
              <a:ext uri="{FF2B5EF4-FFF2-40B4-BE49-F238E27FC236}">
                <a16:creationId xmlns:a16="http://schemas.microsoft.com/office/drawing/2014/main" id="{6ABA351A-1D95-25C6-4928-20A69D8E98C6}"/>
              </a:ext>
            </a:extLst>
          </p:cNvPr>
          <p:cNvCxnSpPr/>
          <p:nvPr/>
        </p:nvCxnSpPr>
        <p:spPr>
          <a:xfrm>
            <a:off x="7429500" y="3331800"/>
            <a:ext cx="714375" cy="0"/>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8" name="Connecteur droit 17">
            <a:extLst>
              <a:ext uri="{FF2B5EF4-FFF2-40B4-BE49-F238E27FC236}">
                <a16:creationId xmlns:a16="http://schemas.microsoft.com/office/drawing/2014/main" id="{43D05F12-6C12-3F19-2E8F-FC3CE824F205}"/>
              </a:ext>
            </a:extLst>
          </p:cNvPr>
          <p:cNvCxnSpPr/>
          <p:nvPr/>
        </p:nvCxnSpPr>
        <p:spPr>
          <a:xfrm>
            <a:off x="8296275" y="3350850"/>
            <a:ext cx="714375" cy="0"/>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D65C9926-A162-09A5-C263-E4F3A3BCA000}"/>
              </a:ext>
            </a:extLst>
          </p:cNvPr>
          <p:cNvCxnSpPr/>
          <p:nvPr/>
        </p:nvCxnSpPr>
        <p:spPr>
          <a:xfrm>
            <a:off x="9153525" y="3613650"/>
            <a:ext cx="714375" cy="0"/>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CDEED403-B15D-E7B3-2212-129D6CEB3EBC}"/>
              </a:ext>
            </a:extLst>
          </p:cNvPr>
          <p:cNvCxnSpPr/>
          <p:nvPr/>
        </p:nvCxnSpPr>
        <p:spPr>
          <a:xfrm>
            <a:off x="10866681" y="3640275"/>
            <a:ext cx="714375" cy="0"/>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BC4C8D5F-24CA-5793-86C8-7D62EE1502AC}"/>
              </a:ext>
            </a:extLst>
          </p:cNvPr>
          <p:cNvCxnSpPr>
            <a:cxnSpLocks/>
          </p:cNvCxnSpPr>
          <p:nvPr/>
        </p:nvCxnSpPr>
        <p:spPr>
          <a:xfrm>
            <a:off x="11217518" y="2210606"/>
            <a:ext cx="0" cy="1959956"/>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BDA8D08A-6C0F-F90F-14BA-C259D1AF5F69}"/>
              </a:ext>
            </a:extLst>
          </p:cNvPr>
          <p:cNvCxnSpPr/>
          <p:nvPr/>
        </p:nvCxnSpPr>
        <p:spPr>
          <a:xfrm>
            <a:off x="7634287" y="1743075"/>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5" name="Connecteur droit 34">
            <a:extLst>
              <a:ext uri="{FF2B5EF4-FFF2-40B4-BE49-F238E27FC236}">
                <a16:creationId xmlns:a16="http://schemas.microsoft.com/office/drawing/2014/main" id="{ED539941-C1A5-F25F-B032-9B9684449CDE}"/>
              </a:ext>
            </a:extLst>
          </p:cNvPr>
          <p:cNvCxnSpPr/>
          <p:nvPr/>
        </p:nvCxnSpPr>
        <p:spPr>
          <a:xfrm>
            <a:off x="7639049" y="4129087"/>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696609E7-11E9-D7A8-90AE-F0074188AC7C}"/>
              </a:ext>
            </a:extLst>
          </p:cNvPr>
          <p:cNvCxnSpPr/>
          <p:nvPr/>
        </p:nvCxnSpPr>
        <p:spPr>
          <a:xfrm>
            <a:off x="8491537" y="4156273"/>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id="{A2A9CE60-30C2-868C-2169-6288B5B90F23}"/>
              </a:ext>
            </a:extLst>
          </p:cNvPr>
          <p:cNvCxnSpPr/>
          <p:nvPr/>
        </p:nvCxnSpPr>
        <p:spPr>
          <a:xfrm>
            <a:off x="9353550" y="4156273"/>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A1BE2F1B-0200-6686-D305-AF9BB4835435}"/>
              </a:ext>
            </a:extLst>
          </p:cNvPr>
          <p:cNvCxnSpPr/>
          <p:nvPr/>
        </p:nvCxnSpPr>
        <p:spPr>
          <a:xfrm>
            <a:off x="10206037" y="4170562"/>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F1ED497E-5265-63A9-D4A7-ECA2EF012754}"/>
              </a:ext>
            </a:extLst>
          </p:cNvPr>
          <p:cNvCxnSpPr/>
          <p:nvPr/>
        </p:nvCxnSpPr>
        <p:spPr>
          <a:xfrm>
            <a:off x="8491537" y="1817563"/>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C1C2215F-7CA8-93F0-A909-DA9A0140E44A}"/>
              </a:ext>
            </a:extLst>
          </p:cNvPr>
          <p:cNvCxnSpPr/>
          <p:nvPr/>
        </p:nvCxnSpPr>
        <p:spPr>
          <a:xfrm>
            <a:off x="9353550" y="2180319"/>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8BBD6F13-AB6C-C404-7603-40BD1CED47F7}"/>
              </a:ext>
            </a:extLst>
          </p:cNvPr>
          <p:cNvCxnSpPr/>
          <p:nvPr/>
        </p:nvCxnSpPr>
        <p:spPr>
          <a:xfrm>
            <a:off x="10206037" y="2729598"/>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4" name="Connecteur droit 43">
            <a:extLst>
              <a:ext uri="{FF2B5EF4-FFF2-40B4-BE49-F238E27FC236}">
                <a16:creationId xmlns:a16="http://schemas.microsoft.com/office/drawing/2014/main" id="{A32DE410-6876-E761-5FA2-B0576F7D4D98}"/>
              </a:ext>
            </a:extLst>
          </p:cNvPr>
          <p:cNvCxnSpPr>
            <a:cxnSpLocks/>
          </p:cNvCxnSpPr>
          <p:nvPr/>
        </p:nvCxnSpPr>
        <p:spPr>
          <a:xfrm>
            <a:off x="7786687" y="4223724"/>
            <a:ext cx="0" cy="54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FB9A806B-88D3-F156-1821-0A993E0E9296}"/>
              </a:ext>
            </a:extLst>
          </p:cNvPr>
          <p:cNvCxnSpPr>
            <a:cxnSpLocks/>
          </p:cNvCxnSpPr>
          <p:nvPr/>
        </p:nvCxnSpPr>
        <p:spPr>
          <a:xfrm>
            <a:off x="8648700" y="4226298"/>
            <a:ext cx="0" cy="54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D786F3E7-84F9-D0B2-BB50-B61AFD533304}"/>
              </a:ext>
            </a:extLst>
          </p:cNvPr>
          <p:cNvCxnSpPr>
            <a:cxnSpLocks/>
          </p:cNvCxnSpPr>
          <p:nvPr/>
        </p:nvCxnSpPr>
        <p:spPr>
          <a:xfrm>
            <a:off x="9509125" y="4226298"/>
            <a:ext cx="0" cy="54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BE306DEC-6036-5E2A-E3F0-A163BED5F39B}"/>
              </a:ext>
            </a:extLst>
          </p:cNvPr>
          <p:cNvCxnSpPr>
            <a:cxnSpLocks/>
          </p:cNvCxnSpPr>
          <p:nvPr/>
        </p:nvCxnSpPr>
        <p:spPr>
          <a:xfrm>
            <a:off x="10364787" y="4226298"/>
            <a:ext cx="0" cy="54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0" name="Connecteur droit 49">
            <a:extLst>
              <a:ext uri="{FF2B5EF4-FFF2-40B4-BE49-F238E27FC236}">
                <a16:creationId xmlns:a16="http://schemas.microsoft.com/office/drawing/2014/main" id="{F2FD752C-5499-AADA-1DFC-D7B86A3F01A4}"/>
              </a:ext>
            </a:extLst>
          </p:cNvPr>
          <p:cNvCxnSpPr>
            <a:cxnSpLocks/>
          </p:cNvCxnSpPr>
          <p:nvPr/>
        </p:nvCxnSpPr>
        <p:spPr>
          <a:xfrm>
            <a:off x="11217518" y="4226298"/>
            <a:ext cx="0" cy="5400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68E0ACCC-A1C0-D74E-FFCF-0FF08E95BD73}"/>
              </a:ext>
            </a:extLst>
          </p:cNvPr>
          <p:cNvCxnSpPr/>
          <p:nvPr/>
        </p:nvCxnSpPr>
        <p:spPr>
          <a:xfrm>
            <a:off x="11065118" y="4170562"/>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sp>
        <p:nvSpPr>
          <p:cNvPr id="52" name="Text Box 4">
            <a:extLst>
              <a:ext uri="{FF2B5EF4-FFF2-40B4-BE49-F238E27FC236}">
                <a16:creationId xmlns:a16="http://schemas.microsoft.com/office/drawing/2014/main" id="{C6BE5B9B-7B20-853F-4F43-D55A88720017}"/>
              </a:ext>
            </a:extLst>
          </p:cNvPr>
          <p:cNvSpPr txBox="1">
            <a:spLocks noChangeArrowheads="1"/>
          </p:cNvSpPr>
          <p:nvPr/>
        </p:nvSpPr>
        <p:spPr bwMode="auto">
          <a:xfrm>
            <a:off x="7367253" y="4291405"/>
            <a:ext cx="838868" cy="4616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800" dirty="0">
                <a:solidFill>
                  <a:srgbClr val="FFFFFF">
                    <a:lumMod val="50000"/>
                  </a:srgbClr>
                </a:solidFill>
                <a:latin typeface="Arial"/>
                <a:ea typeface="+mn-ea"/>
                <a:cs typeface="Arial"/>
              </a:rPr>
              <a:t>iv, no mucositis standard dose</a:t>
            </a:r>
            <a:endParaRPr lang="da-DK" sz="800" baseline="-25000" dirty="0">
              <a:solidFill>
                <a:srgbClr val="FFFFFF">
                  <a:lumMod val="50000"/>
                </a:srgbClr>
              </a:solidFill>
              <a:latin typeface="Arial"/>
              <a:ea typeface="+mn-ea"/>
              <a:cs typeface="Arial"/>
            </a:endParaRPr>
          </a:p>
        </p:txBody>
      </p:sp>
      <p:sp>
        <p:nvSpPr>
          <p:cNvPr id="53" name="Text Box 4">
            <a:extLst>
              <a:ext uri="{FF2B5EF4-FFF2-40B4-BE49-F238E27FC236}">
                <a16:creationId xmlns:a16="http://schemas.microsoft.com/office/drawing/2014/main" id="{1E84E10B-E85C-B9F4-2017-3E9E2DEC50F4}"/>
              </a:ext>
            </a:extLst>
          </p:cNvPr>
          <p:cNvSpPr txBox="1">
            <a:spLocks noChangeArrowheads="1"/>
          </p:cNvSpPr>
          <p:nvPr/>
        </p:nvSpPr>
        <p:spPr bwMode="auto">
          <a:xfrm>
            <a:off x="8206121" y="4291405"/>
            <a:ext cx="838868"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800" dirty="0">
                <a:solidFill>
                  <a:srgbClr val="FFFFFF">
                    <a:lumMod val="50000"/>
                  </a:srgbClr>
                </a:solidFill>
                <a:latin typeface="Arial"/>
                <a:ea typeface="+mn-ea"/>
                <a:cs typeface="Arial"/>
              </a:rPr>
              <a:t>iv, mucositis standard dose</a:t>
            </a:r>
            <a:endParaRPr lang="da-DK" sz="800" baseline="-25000" dirty="0">
              <a:solidFill>
                <a:srgbClr val="FFFFFF">
                  <a:lumMod val="50000"/>
                </a:srgbClr>
              </a:solidFill>
              <a:latin typeface="Arial"/>
              <a:ea typeface="+mn-ea"/>
              <a:cs typeface="Arial"/>
            </a:endParaRPr>
          </a:p>
        </p:txBody>
      </p:sp>
      <p:sp>
        <p:nvSpPr>
          <p:cNvPr id="54" name="Text Box 4">
            <a:extLst>
              <a:ext uri="{FF2B5EF4-FFF2-40B4-BE49-F238E27FC236}">
                <a16:creationId xmlns:a16="http://schemas.microsoft.com/office/drawing/2014/main" id="{9485DD4B-FD86-E638-D970-2FAB270205EB}"/>
              </a:ext>
            </a:extLst>
          </p:cNvPr>
          <p:cNvSpPr txBox="1">
            <a:spLocks noChangeArrowheads="1"/>
          </p:cNvSpPr>
          <p:nvPr/>
        </p:nvSpPr>
        <p:spPr bwMode="auto">
          <a:xfrm>
            <a:off x="9098089" y="4284676"/>
            <a:ext cx="838868" cy="4616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800" dirty="0">
                <a:solidFill>
                  <a:srgbClr val="FFFFFF">
                    <a:lumMod val="50000"/>
                  </a:srgbClr>
                </a:solidFill>
                <a:latin typeface="Arial"/>
                <a:ea typeface="+mn-ea"/>
                <a:cs typeface="Arial"/>
              </a:rPr>
              <a:t>oral, no mucositis standard dose</a:t>
            </a:r>
            <a:endParaRPr lang="da-DK" sz="800" baseline="-25000" dirty="0">
              <a:solidFill>
                <a:srgbClr val="FFFFFF">
                  <a:lumMod val="50000"/>
                </a:srgbClr>
              </a:solidFill>
              <a:latin typeface="Arial"/>
              <a:ea typeface="+mn-ea"/>
              <a:cs typeface="Arial"/>
            </a:endParaRPr>
          </a:p>
        </p:txBody>
      </p:sp>
      <p:sp>
        <p:nvSpPr>
          <p:cNvPr id="55" name="Text Box 4">
            <a:extLst>
              <a:ext uri="{FF2B5EF4-FFF2-40B4-BE49-F238E27FC236}">
                <a16:creationId xmlns:a16="http://schemas.microsoft.com/office/drawing/2014/main" id="{8297DB04-8921-59AE-10E6-96A281876322}"/>
              </a:ext>
            </a:extLst>
          </p:cNvPr>
          <p:cNvSpPr txBox="1">
            <a:spLocks noChangeArrowheads="1"/>
          </p:cNvSpPr>
          <p:nvPr/>
        </p:nvSpPr>
        <p:spPr bwMode="auto">
          <a:xfrm>
            <a:off x="9933845" y="4291404"/>
            <a:ext cx="838868" cy="33855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800" dirty="0">
                <a:solidFill>
                  <a:srgbClr val="FFFFFF">
                    <a:lumMod val="50000"/>
                  </a:srgbClr>
                </a:solidFill>
                <a:latin typeface="Arial"/>
                <a:ea typeface="+mn-ea"/>
                <a:cs typeface="Arial"/>
              </a:rPr>
              <a:t>oral, mucositis standard dose</a:t>
            </a:r>
            <a:endParaRPr lang="da-DK" sz="800" baseline="-25000" dirty="0">
              <a:solidFill>
                <a:srgbClr val="FFFFFF">
                  <a:lumMod val="50000"/>
                </a:srgbClr>
              </a:solidFill>
              <a:latin typeface="Arial"/>
              <a:ea typeface="+mn-ea"/>
              <a:cs typeface="Arial"/>
            </a:endParaRPr>
          </a:p>
        </p:txBody>
      </p:sp>
      <p:sp>
        <p:nvSpPr>
          <p:cNvPr id="56" name="Text Box 4">
            <a:extLst>
              <a:ext uri="{FF2B5EF4-FFF2-40B4-BE49-F238E27FC236}">
                <a16:creationId xmlns:a16="http://schemas.microsoft.com/office/drawing/2014/main" id="{A2BBF995-39A4-B6B1-278D-D440773A2461}"/>
              </a:ext>
            </a:extLst>
          </p:cNvPr>
          <p:cNvSpPr txBox="1">
            <a:spLocks noChangeArrowheads="1"/>
          </p:cNvSpPr>
          <p:nvPr/>
        </p:nvSpPr>
        <p:spPr bwMode="auto">
          <a:xfrm>
            <a:off x="10798084" y="4291404"/>
            <a:ext cx="838868" cy="4616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800" dirty="0">
                <a:solidFill>
                  <a:srgbClr val="FFFFFF">
                    <a:lumMod val="50000"/>
                  </a:srgbClr>
                </a:solidFill>
                <a:latin typeface="Arial"/>
                <a:ea typeface="+mn-ea"/>
                <a:cs typeface="Arial"/>
              </a:rPr>
              <a:t>oral, mucositis increased dose</a:t>
            </a:r>
            <a:endParaRPr lang="da-DK" sz="800" baseline="-25000" dirty="0">
              <a:solidFill>
                <a:srgbClr val="FFFFFF">
                  <a:lumMod val="50000"/>
                </a:srgbClr>
              </a:solidFill>
              <a:latin typeface="Arial"/>
              <a:ea typeface="+mn-ea"/>
              <a:cs typeface="Arial"/>
            </a:endParaRPr>
          </a:p>
        </p:txBody>
      </p:sp>
      <p:cxnSp>
        <p:nvCxnSpPr>
          <p:cNvPr id="57" name="Connecteur droit 56">
            <a:extLst>
              <a:ext uri="{FF2B5EF4-FFF2-40B4-BE49-F238E27FC236}">
                <a16:creationId xmlns:a16="http://schemas.microsoft.com/office/drawing/2014/main" id="{A2BE1EB9-BF4E-A6D5-324B-9ED2B939789D}"/>
              </a:ext>
            </a:extLst>
          </p:cNvPr>
          <p:cNvCxnSpPr/>
          <p:nvPr/>
        </p:nvCxnSpPr>
        <p:spPr>
          <a:xfrm>
            <a:off x="11066705" y="2210606"/>
            <a:ext cx="3048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9" name="Connecteur droit 58">
            <a:extLst>
              <a:ext uri="{FF2B5EF4-FFF2-40B4-BE49-F238E27FC236}">
                <a16:creationId xmlns:a16="http://schemas.microsoft.com/office/drawing/2014/main" id="{D2E0560D-2E05-FFAB-3666-5E2BD23CDB58}"/>
              </a:ext>
            </a:extLst>
          </p:cNvPr>
          <p:cNvCxnSpPr>
            <a:cxnSpLocks/>
          </p:cNvCxnSpPr>
          <p:nvPr/>
        </p:nvCxnSpPr>
        <p:spPr>
          <a:xfrm>
            <a:off x="7194550" y="3784600"/>
            <a:ext cx="4442402" cy="0"/>
          </a:xfrm>
          <a:prstGeom prst="line">
            <a:avLst/>
          </a:prstGeom>
          <a:ln w="190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F0320CFD-CA6C-84A2-C406-C6C6A1385F1B}"/>
              </a:ext>
            </a:extLst>
          </p:cNvPr>
          <p:cNvCxnSpPr/>
          <p:nvPr/>
        </p:nvCxnSpPr>
        <p:spPr>
          <a:xfrm>
            <a:off x="10001250" y="3777675"/>
            <a:ext cx="714375" cy="0"/>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sp>
        <p:nvSpPr>
          <p:cNvPr id="61" name="Text Box 4">
            <a:extLst>
              <a:ext uri="{FF2B5EF4-FFF2-40B4-BE49-F238E27FC236}">
                <a16:creationId xmlns:a16="http://schemas.microsoft.com/office/drawing/2014/main" id="{03F27D50-E8E2-19C7-3C8C-3FEB08637178}"/>
              </a:ext>
            </a:extLst>
          </p:cNvPr>
          <p:cNvSpPr txBox="1">
            <a:spLocks noChangeArrowheads="1"/>
          </p:cNvSpPr>
          <p:nvPr/>
        </p:nvSpPr>
        <p:spPr bwMode="auto">
          <a:xfrm rot="16200000">
            <a:off x="5970669" y="2909991"/>
            <a:ext cx="1577894"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800" dirty="0">
                <a:solidFill>
                  <a:srgbClr val="FFFFFF">
                    <a:lumMod val="50000"/>
                  </a:srgbClr>
                </a:solidFill>
                <a:latin typeface="Arial"/>
                <a:ea typeface="+mn-ea"/>
                <a:cs typeface="Arial"/>
              </a:rPr>
              <a:t>Posaconazole </a:t>
            </a:r>
            <a:r>
              <a:rPr lang="en-US" sz="800" dirty="0" err="1">
                <a:solidFill>
                  <a:srgbClr val="FFFFFF">
                    <a:lumMod val="50000"/>
                  </a:srgbClr>
                </a:solidFill>
                <a:latin typeface="Arial"/>
                <a:ea typeface="+mn-ea"/>
                <a:cs typeface="Arial"/>
              </a:rPr>
              <a:t>C</a:t>
            </a:r>
            <a:r>
              <a:rPr lang="en-US" sz="800" baseline="-25000" dirty="0" err="1">
                <a:solidFill>
                  <a:srgbClr val="FFFFFF">
                    <a:lumMod val="50000"/>
                  </a:srgbClr>
                </a:solidFill>
                <a:latin typeface="Arial"/>
                <a:ea typeface="+mn-ea"/>
                <a:cs typeface="Arial"/>
              </a:rPr>
              <a:t>trough</a:t>
            </a:r>
            <a:r>
              <a:rPr lang="en-US" sz="800" dirty="0">
                <a:solidFill>
                  <a:srgbClr val="FFFFFF">
                    <a:lumMod val="50000"/>
                  </a:srgbClr>
                </a:solidFill>
                <a:latin typeface="Arial"/>
                <a:ea typeface="+mn-ea"/>
                <a:cs typeface="Arial"/>
              </a:rPr>
              <a:t> (mg/L)</a:t>
            </a:r>
            <a:endParaRPr lang="da-DK" sz="800" baseline="-25000" dirty="0">
              <a:solidFill>
                <a:srgbClr val="FFFFFF">
                  <a:lumMod val="50000"/>
                </a:srgbClr>
              </a:solidFill>
              <a:latin typeface="Arial"/>
              <a:ea typeface="+mn-ea"/>
              <a:cs typeface="Arial"/>
            </a:endParaRPr>
          </a:p>
        </p:txBody>
      </p:sp>
      <p:sp>
        <p:nvSpPr>
          <p:cNvPr id="62" name="Rectangle 61">
            <a:extLst>
              <a:ext uri="{FF2B5EF4-FFF2-40B4-BE49-F238E27FC236}">
                <a16:creationId xmlns:a16="http://schemas.microsoft.com/office/drawing/2014/main" id="{915A3688-69BF-D26F-CBF2-0254D453DB0F}"/>
              </a:ext>
            </a:extLst>
          </p:cNvPr>
          <p:cNvSpPr/>
          <p:nvPr/>
        </p:nvSpPr>
        <p:spPr>
          <a:xfrm>
            <a:off x="6556620" y="1446763"/>
            <a:ext cx="5416305" cy="39224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ZoneTexte 62">
            <a:extLst>
              <a:ext uri="{FF2B5EF4-FFF2-40B4-BE49-F238E27FC236}">
                <a16:creationId xmlns:a16="http://schemas.microsoft.com/office/drawing/2014/main" id="{CCAED9FE-DC24-B2A1-9F5D-4A6985F8E9B5}"/>
              </a:ext>
            </a:extLst>
          </p:cNvPr>
          <p:cNvSpPr txBox="1"/>
          <p:nvPr/>
        </p:nvSpPr>
        <p:spPr>
          <a:xfrm>
            <a:off x="8009355" y="4933567"/>
            <a:ext cx="2999539" cy="338554"/>
          </a:xfrm>
          <a:prstGeom prst="rect">
            <a:avLst/>
          </a:prstGeom>
          <a:noFill/>
        </p:spPr>
        <p:txBody>
          <a:bodyPr wrap="none" rtlCol="0">
            <a:spAutoFit/>
          </a:bodyPr>
          <a:lstStyle/>
          <a:p>
            <a:r>
              <a:rPr lang="fr-FR" sz="1600" kern="100" dirty="0">
                <a:effectLst/>
                <a:latin typeface="Arial" panose="020B0604020202020204" pitchFamily="34" charset="0"/>
                <a:ea typeface="Aptos" panose="020B0004020202020204" pitchFamily="34" charset="0"/>
                <a:cs typeface="Arial" panose="020B0604020202020204" pitchFamily="34" charset="0"/>
              </a:rPr>
              <a:t>67.6% </a:t>
            </a:r>
            <a:r>
              <a:rPr lang="fr-FR" sz="1600" i="1" kern="100" dirty="0">
                <a:effectLst/>
                <a:latin typeface="Arial" panose="020B0604020202020204" pitchFamily="34" charset="0"/>
                <a:ea typeface="Aptos" panose="020B0004020202020204" pitchFamily="34" charset="0"/>
                <a:cs typeface="Arial" panose="020B0604020202020204" pitchFamily="34" charset="0"/>
              </a:rPr>
              <a:t>vs</a:t>
            </a:r>
            <a:r>
              <a:rPr lang="fr-FR" sz="1600" kern="100" dirty="0">
                <a:effectLst/>
                <a:latin typeface="Arial" panose="020B0604020202020204" pitchFamily="34" charset="0"/>
                <a:ea typeface="Aptos" panose="020B0004020202020204" pitchFamily="34" charset="0"/>
                <a:cs typeface="Arial" panose="020B0604020202020204" pitchFamily="34" charset="0"/>
              </a:rPr>
              <a:t>. 51.4% </a:t>
            </a:r>
            <a:r>
              <a:rPr lang="fr-FR" sz="1600" kern="100" dirty="0" err="1">
                <a:effectLst/>
                <a:latin typeface="Arial" panose="020B0604020202020204" pitchFamily="34" charset="0"/>
                <a:ea typeface="Aptos" panose="020B0004020202020204" pitchFamily="34" charset="0"/>
                <a:cs typeface="Arial" panose="020B0604020202020204" pitchFamily="34" charset="0"/>
              </a:rPr>
              <a:t>bioavailability</a:t>
            </a:r>
            <a:endParaRPr lang="fr-FR" sz="160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2562449675"/>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phique 7">
            <a:extLst>
              <a:ext uri="{FF2B5EF4-FFF2-40B4-BE49-F238E27FC236}">
                <a16:creationId xmlns:a16="http://schemas.microsoft.com/office/drawing/2014/main" id="{406DEA85-5ED6-EB9F-3FBB-3C68071BBCC7}"/>
              </a:ext>
            </a:extLst>
          </p:cNvPr>
          <p:cNvGraphicFramePr/>
          <p:nvPr/>
        </p:nvGraphicFramePr>
        <p:xfrm>
          <a:off x="1841246" y="1927242"/>
          <a:ext cx="9495063" cy="3723671"/>
        </p:xfrm>
        <a:graphic>
          <a:graphicData uri="http://schemas.openxmlformats.org/drawingml/2006/chart">
            <c:chart xmlns:c="http://schemas.openxmlformats.org/drawingml/2006/chart" xmlns:r="http://schemas.openxmlformats.org/officeDocument/2006/relationships" r:id="rId2"/>
          </a:graphicData>
        </a:graphic>
      </p:graphicFrame>
      <p:sp>
        <p:nvSpPr>
          <p:cNvPr id="2" name="Espace réservé du texte 1">
            <a:extLst>
              <a:ext uri="{FF2B5EF4-FFF2-40B4-BE49-F238E27FC236}">
                <a16:creationId xmlns:a16="http://schemas.microsoft.com/office/drawing/2014/main" id="{5437D4ED-F31D-9149-16B4-AA8D0220403E}"/>
              </a:ext>
            </a:extLst>
          </p:cNvPr>
          <p:cNvSpPr>
            <a:spLocks noGrp="1"/>
          </p:cNvSpPr>
          <p:nvPr>
            <p:ph type="body" sz="quarter" idx="15"/>
          </p:nvPr>
        </p:nvSpPr>
        <p:spPr>
          <a:xfrm>
            <a:off x="1001884" y="906178"/>
            <a:ext cx="10229850" cy="426837"/>
          </a:xfrm>
        </p:spPr>
        <p:txBody>
          <a:bodyPr/>
          <a:lstStyle/>
          <a:p>
            <a:pPr marL="0" indent="0">
              <a:buNone/>
            </a:pPr>
            <a:r>
              <a:rPr lang="en-US" dirty="0"/>
              <a:t>Global clinical response at week 6 by quartile of within-participant mean posaconazole plasma C</a:t>
            </a:r>
            <a:r>
              <a:rPr lang="en-US" baseline="-25000" dirty="0"/>
              <a:t>min</a:t>
            </a:r>
            <a:endParaRPr lang="fr-FR" baseline="-25000" dirty="0"/>
          </a:p>
        </p:txBody>
      </p:sp>
      <p:sp>
        <p:nvSpPr>
          <p:cNvPr id="3" name="Espace réservé du texte 2">
            <a:extLst>
              <a:ext uri="{FF2B5EF4-FFF2-40B4-BE49-F238E27FC236}">
                <a16:creationId xmlns:a16="http://schemas.microsoft.com/office/drawing/2014/main" id="{5CC617A1-CF9A-1E93-9DF6-C1C3FE22B66F}"/>
              </a:ext>
            </a:extLst>
          </p:cNvPr>
          <p:cNvSpPr>
            <a:spLocks noGrp="1"/>
          </p:cNvSpPr>
          <p:nvPr>
            <p:ph type="body" sz="quarter" idx="19"/>
          </p:nvPr>
        </p:nvSpPr>
        <p:spPr/>
        <p:txBody>
          <a:bodyPr/>
          <a:lstStyle/>
          <a:p>
            <a:r>
              <a:rPr lang="en-US" dirty="0" err="1"/>
              <a:t>Maertens</a:t>
            </a:r>
            <a:r>
              <a:rPr lang="en-US" dirty="0"/>
              <a:t>, J. A. et al. Clin Drug </a:t>
            </a:r>
            <a:r>
              <a:rPr lang="en-US" dirty="0" err="1"/>
              <a:t>Investig</a:t>
            </a:r>
            <a:r>
              <a:rPr lang="en-US" dirty="0"/>
              <a:t>, 2003 43(9), 681-690.</a:t>
            </a:r>
          </a:p>
        </p:txBody>
      </p:sp>
      <p:sp>
        <p:nvSpPr>
          <p:cNvPr id="4" name="Titre 3">
            <a:extLst>
              <a:ext uri="{FF2B5EF4-FFF2-40B4-BE49-F238E27FC236}">
                <a16:creationId xmlns:a16="http://schemas.microsoft.com/office/drawing/2014/main" id="{480B9A20-4974-FA45-D8CA-7CE8FA413B1A}"/>
              </a:ext>
            </a:extLst>
          </p:cNvPr>
          <p:cNvSpPr>
            <a:spLocks noGrp="1"/>
          </p:cNvSpPr>
          <p:nvPr>
            <p:ph type="title"/>
          </p:nvPr>
        </p:nvSpPr>
        <p:spPr/>
        <p:txBody>
          <a:bodyPr/>
          <a:lstStyle/>
          <a:p>
            <a:r>
              <a:rPr lang="en-US" dirty="0"/>
              <a:t>No exposure-response relationship with posaconazole DR tablets?</a:t>
            </a:r>
            <a:endParaRPr lang="fr-FR" dirty="0"/>
          </a:p>
        </p:txBody>
      </p:sp>
      <p:sp>
        <p:nvSpPr>
          <p:cNvPr id="6" name="Espace réservé du contenu 5">
            <a:extLst>
              <a:ext uri="{FF2B5EF4-FFF2-40B4-BE49-F238E27FC236}">
                <a16:creationId xmlns:a16="http://schemas.microsoft.com/office/drawing/2014/main" id="{9E71A4F3-CBDD-E5A1-7C2E-9AC3143CB9CE}"/>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
        <p:nvSpPr>
          <p:cNvPr id="9" name="Rectangle 8">
            <a:extLst>
              <a:ext uri="{FF2B5EF4-FFF2-40B4-BE49-F238E27FC236}">
                <a16:creationId xmlns:a16="http://schemas.microsoft.com/office/drawing/2014/main" id="{439A9333-DEE4-170A-A51F-F56FD15E8139}"/>
              </a:ext>
            </a:extLst>
          </p:cNvPr>
          <p:cNvSpPr/>
          <p:nvPr/>
        </p:nvSpPr>
        <p:spPr>
          <a:xfrm>
            <a:off x="1700893" y="1652462"/>
            <a:ext cx="9354711" cy="410904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Espace réservé du texte 1">
            <a:extLst>
              <a:ext uri="{FF2B5EF4-FFF2-40B4-BE49-F238E27FC236}">
                <a16:creationId xmlns:a16="http://schemas.microsoft.com/office/drawing/2014/main" id="{DDA5569F-4400-C147-511B-152F2493F421}"/>
              </a:ext>
            </a:extLst>
          </p:cNvPr>
          <p:cNvSpPr txBox="1">
            <a:spLocks/>
          </p:cNvSpPr>
          <p:nvPr/>
        </p:nvSpPr>
        <p:spPr>
          <a:xfrm>
            <a:off x="1831721" y="1463342"/>
            <a:ext cx="2968879" cy="341520"/>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Posaconazole exposure quartile</a:t>
            </a:r>
          </a:p>
        </p:txBody>
      </p:sp>
      <p:sp>
        <p:nvSpPr>
          <p:cNvPr id="16" name="ZoneTexte 15">
            <a:extLst>
              <a:ext uri="{FF2B5EF4-FFF2-40B4-BE49-F238E27FC236}">
                <a16:creationId xmlns:a16="http://schemas.microsoft.com/office/drawing/2014/main" id="{73FB43E4-CE36-762D-7F95-EAB5A9BF880B}"/>
              </a:ext>
            </a:extLst>
          </p:cNvPr>
          <p:cNvSpPr txBox="1"/>
          <p:nvPr/>
        </p:nvSpPr>
        <p:spPr>
          <a:xfrm>
            <a:off x="2781300" y="4864298"/>
            <a:ext cx="609600" cy="261610"/>
          </a:xfrm>
          <a:prstGeom prst="rect">
            <a:avLst/>
          </a:prstGeom>
          <a:noFill/>
        </p:spPr>
        <p:txBody>
          <a:bodyPr wrap="square" rtlCol="0">
            <a:spAutoFit/>
          </a:bodyPr>
          <a:lstStyle/>
          <a:p>
            <a:pPr algn="ctr"/>
            <a:r>
              <a:rPr lang="fr-FR" sz="1100" dirty="0">
                <a:solidFill>
                  <a:schemeClr val="bg1"/>
                </a:solidFill>
                <a:latin typeface="Arial" panose="020B0604020202020204" pitchFamily="34" charset="0"/>
                <a:cs typeface="Arial" panose="020B0604020202020204" pitchFamily="34" charset="0"/>
              </a:rPr>
              <a:t>n=32</a:t>
            </a:r>
          </a:p>
        </p:txBody>
      </p:sp>
      <p:sp>
        <p:nvSpPr>
          <p:cNvPr id="22" name="ZoneTexte 21">
            <a:extLst>
              <a:ext uri="{FF2B5EF4-FFF2-40B4-BE49-F238E27FC236}">
                <a16:creationId xmlns:a16="http://schemas.microsoft.com/office/drawing/2014/main" id="{745A3E13-C270-CD41-7BE2-494634FDE767}"/>
              </a:ext>
            </a:extLst>
          </p:cNvPr>
          <p:cNvSpPr txBox="1"/>
          <p:nvPr/>
        </p:nvSpPr>
        <p:spPr>
          <a:xfrm>
            <a:off x="4257675" y="4880371"/>
            <a:ext cx="609600" cy="261610"/>
          </a:xfrm>
          <a:prstGeom prst="rect">
            <a:avLst/>
          </a:prstGeom>
          <a:noFill/>
        </p:spPr>
        <p:txBody>
          <a:bodyPr wrap="square" rtlCol="0">
            <a:spAutoFit/>
          </a:bodyPr>
          <a:lstStyle/>
          <a:p>
            <a:pPr algn="ctr"/>
            <a:r>
              <a:rPr lang="fr-FR" sz="1100" dirty="0">
                <a:solidFill>
                  <a:schemeClr val="bg1"/>
                </a:solidFill>
                <a:latin typeface="Arial" panose="020B0604020202020204" pitchFamily="34" charset="0"/>
                <a:cs typeface="Arial" panose="020B0604020202020204" pitchFamily="34" charset="0"/>
              </a:rPr>
              <a:t>n=38</a:t>
            </a:r>
          </a:p>
        </p:txBody>
      </p:sp>
      <p:sp>
        <p:nvSpPr>
          <p:cNvPr id="25" name="ZoneTexte 24">
            <a:extLst>
              <a:ext uri="{FF2B5EF4-FFF2-40B4-BE49-F238E27FC236}">
                <a16:creationId xmlns:a16="http://schemas.microsoft.com/office/drawing/2014/main" id="{05E18CE8-4CCB-ADB9-543C-9192A6C722DE}"/>
              </a:ext>
            </a:extLst>
          </p:cNvPr>
          <p:cNvSpPr txBox="1"/>
          <p:nvPr/>
        </p:nvSpPr>
        <p:spPr>
          <a:xfrm>
            <a:off x="5768648" y="4865324"/>
            <a:ext cx="609600" cy="261610"/>
          </a:xfrm>
          <a:prstGeom prst="rect">
            <a:avLst/>
          </a:prstGeom>
          <a:noFill/>
        </p:spPr>
        <p:txBody>
          <a:bodyPr wrap="square" rtlCol="0">
            <a:spAutoFit/>
          </a:bodyPr>
          <a:lstStyle/>
          <a:p>
            <a:pPr algn="ctr"/>
            <a:r>
              <a:rPr lang="fr-FR" sz="1100" dirty="0">
                <a:solidFill>
                  <a:schemeClr val="bg1"/>
                </a:solidFill>
                <a:latin typeface="Arial" panose="020B0604020202020204" pitchFamily="34" charset="0"/>
                <a:cs typeface="Arial" panose="020B0604020202020204" pitchFamily="34" charset="0"/>
              </a:rPr>
              <a:t>n=35</a:t>
            </a:r>
          </a:p>
        </p:txBody>
      </p:sp>
      <p:sp>
        <p:nvSpPr>
          <p:cNvPr id="27" name="ZoneTexte 26">
            <a:extLst>
              <a:ext uri="{FF2B5EF4-FFF2-40B4-BE49-F238E27FC236}">
                <a16:creationId xmlns:a16="http://schemas.microsoft.com/office/drawing/2014/main" id="{E51921DD-B47B-0BD0-1E34-98B6F9158ED5}"/>
              </a:ext>
            </a:extLst>
          </p:cNvPr>
          <p:cNvSpPr txBox="1"/>
          <p:nvPr/>
        </p:nvSpPr>
        <p:spPr>
          <a:xfrm>
            <a:off x="7245023" y="4865324"/>
            <a:ext cx="609600" cy="261610"/>
          </a:xfrm>
          <a:prstGeom prst="rect">
            <a:avLst/>
          </a:prstGeom>
          <a:noFill/>
        </p:spPr>
        <p:txBody>
          <a:bodyPr wrap="square" rtlCol="0">
            <a:spAutoFit/>
          </a:bodyPr>
          <a:lstStyle/>
          <a:p>
            <a:pPr algn="ctr"/>
            <a:r>
              <a:rPr lang="fr-FR" sz="1100" dirty="0">
                <a:solidFill>
                  <a:schemeClr val="bg1"/>
                </a:solidFill>
                <a:latin typeface="Arial" panose="020B0604020202020204" pitchFamily="34" charset="0"/>
                <a:cs typeface="Arial" panose="020B0604020202020204" pitchFamily="34" charset="0"/>
              </a:rPr>
              <a:t>n=28</a:t>
            </a:r>
          </a:p>
        </p:txBody>
      </p:sp>
      <p:sp>
        <p:nvSpPr>
          <p:cNvPr id="30" name="ZoneTexte 29">
            <a:extLst>
              <a:ext uri="{FF2B5EF4-FFF2-40B4-BE49-F238E27FC236}">
                <a16:creationId xmlns:a16="http://schemas.microsoft.com/office/drawing/2014/main" id="{F025AF05-F899-F1A2-694D-5D06BAF6F1DE}"/>
              </a:ext>
            </a:extLst>
          </p:cNvPr>
          <p:cNvSpPr txBox="1"/>
          <p:nvPr/>
        </p:nvSpPr>
        <p:spPr>
          <a:xfrm>
            <a:off x="8801100" y="4864298"/>
            <a:ext cx="609600" cy="261610"/>
          </a:xfrm>
          <a:prstGeom prst="rect">
            <a:avLst/>
          </a:prstGeom>
          <a:noFill/>
        </p:spPr>
        <p:txBody>
          <a:bodyPr wrap="square" rtlCol="0">
            <a:spAutoFit/>
          </a:bodyPr>
          <a:lstStyle/>
          <a:p>
            <a:pPr algn="ctr"/>
            <a:r>
              <a:rPr lang="fr-FR" sz="1100" dirty="0">
                <a:solidFill>
                  <a:schemeClr val="bg1"/>
                </a:solidFill>
                <a:latin typeface="Arial" panose="020B0604020202020204" pitchFamily="34" charset="0"/>
                <a:cs typeface="Arial" panose="020B0604020202020204" pitchFamily="34" charset="0"/>
              </a:rPr>
              <a:t>n=30</a:t>
            </a:r>
          </a:p>
        </p:txBody>
      </p:sp>
    </p:spTree>
    <p:extLst>
      <p:ext uri="{BB962C8B-B14F-4D97-AF65-F5344CB8AC3E}">
        <p14:creationId xmlns:p14="http://schemas.microsoft.com/office/powerpoint/2010/main" val="2176782228"/>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4E298FF-3299-74F3-DFE4-8E7B116E3B96}"/>
              </a:ext>
            </a:extLst>
          </p:cNvPr>
          <p:cNvSpPr>
            <a:spLocks noGrp="1"/>
          </p:cNvSpPr>
          <p:nvPr>
            <p:ph type="body" sz="quarter" idx="15"/>
          </p:nvPr>
        </p:nvSpPr>
        <p:spPr/>
        <p:txBody>
          <a:bodyPr/>
          <a:lstStyle/>
          <a:p>
            <a:r>
              <a:rPr lang="en-US" dirty="0"/>
              <a:t>TDM is still the best tool for detecting subtherapeutic or supratherapeutic antifungal exposures</a:t>
            </a:r>
          </a:p>
          <a:p>
            <a:pPr>
              <a:spcBef>
                <a:spcPts val="2400"/>
              </a:spcBef>
            </a:pPr>
            <a:r>
              <a:rPr lang="en-US" dirty="0"/>
              <a:t>TDM is essential for guiding dosing in populations with extreme PK variability, resistant pathogens, treatment failure...etc.</a:t>
            </a:r>
          </a:p>
          <a:p>
            <a:pPr>
              <a:spcBef>
                <a:spcPts val="2400"/>
              </a:spcBef>
            </a:pPr>
            <a:r>
              <a:rPr lang="en-US" dirty="0"/>
              <a:t>However, much of real-life TDM practice is still not true precision dosing</a:t>
            </a:r>
          </a:p>
          <a:p>
            <a:pPr lvl="1"/>
            <a:r>
              <a:rPr lang="en-US" dirty="0"/>
              <a:t>Empiric linear dosage adjustments for non-linear drugs</a:t>
            </a:r>
          </a:p>
          <a:p>
            <a:pPr lvl="1"/>
            <a:r>
              <a:rPr lang="en-US" dirty="0"/>
              <a:t>Model-informed precision dosing (MIPD) fit for clinical purpose - incorporation of biomarkers/MICS</a:t>
            </a:r>
          </a:p>
          <a:p>
            <a:pPr>
              <a:spcBef>
                <a:spcPts val="2400"/>
              </a:spcBef>
            </a:pPr>
            <a:r>
              <a:rPr lang="en-US" dirty="0"/>
              <a:t>Need for rapid, accurate POC testing that can be adapted in more centers and outpatient settings</a:t>
            </a:r>
          </a:p>
          <a:p>
            <a:pPr>
              <a:spcBef>
                <a:spcPts val="2400"/>
              </a:spcBef>
            </a:pPr>
            <a:r>
              <a:rPr lang="en-US" dirty="0"/>
              <a:t>How will new antifungals impact the role for TDM?</a:t>
            </a:r>
          </a:p>
          <a:p>
            <a:endParaRPr lang="fr-FR" dirty="0"/>
          </a:p>
        </p:txBody>
      </p:sp>
      <p:sp>
        <p:nvSpPr>
          <p:cNvPr id="3" name="Espace réservé du texte 2">
            <a:extLst>
              <a:ext uri="{FF2B5EF4-FFF2-40B4-BE49-F238E27FC236}">
                <a16:creationId xmlns:a16="http://schemas.microsoft.com/office/drawing/2014/main" id="{1FF0C6EA-49E9-E559-AE9E-5481785E2DAE}"/>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C039EC60-3D96-3DAC-D601-C36A7053E3E9}"/>
              </a:ext>
            </a:extLst>
          </p:cNvPr>
          <p:cNvSpPr>
            <a:spLocks noGrp="1"/>
          </p:cNvSpPr>
          <p:nvPr>
            <p:ph type="title"/>
          </p:nvPr>
        </p:nvSpPr>
        <p:spPr/>
        <p:txBody>
          <a:bodyPr/>
          <a:lstStyle/>
          <a:p>
            <a:r>
              <a:rPr lang="fr-FR" dirty="0" err="1"/>
              <a:t>Summary</a:t>
            </a:r>
            <a:endParaRPr lang="fr-FR" dirty="0"/>
          </a:p>
        </p:txBody>
      </p:sp>
      <p:sp>
        <p:nvSpPr>
          <p:cNvPr id="6" name="Espace réservé du contenu 5">
            <a:extLst>
              <a:ext uri="{FF2B5EF4-FFF2-40B4-BE49-F238E27FC236}">
                <a16:creationId xmlns:a16="http://schemas.microsoft.com/office/drawing/2014/main" id="{26D1A0A6-A5C8-F747-4C89-1F1B6490F84B}"/>
              </a:ext>
            </a:extLst>
          </p:cNvPr>
          <p:cNvSpPr>
            <a:spLocks noGrp="1"/>
          </p:cNvSpPr>
          <p:nvPr>
            <p:ph sz="quarter" idx="16"/>
          </p:nvPr>
        </p:nvSpPr>
        <p:spPr/>
        <p:txBody>
          <a:bodyPr/>
          <a:lstStyle/>
          <a:p>
            <a:r>
              <a:rPr lang="fr-FR" dirty="0"/>
              <a:t>Russell Edward LEWIS et al., ECCMID</a:t>
            </a:r>
            <a:r>
              <a:rPr lang="fr-FR" baseline="30000" dirty="0"/>
              <a:t>®</a:t>
            </a:r>
            <a:r>
              <a:rPr lang="fr-FR" dirty="0"/>
              <a:t> 2024, Session#SY239</a:t>
            </a:r>
          </a:p>
        </p:txBody>
      </p:sp>
    </p:spTree>
    <p:extLst>
      <p:ext uri="{BB962C8B-B14F-4D97-AF65-F5344CB8AC3E}">
        <p14:creationId xmlns:p14="http://schemas.microsoft.com/office/powerpoint/2010/main" val="4155541130"/>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0E428B5B-A5D6-4E9D-D851-D34CBDF7451B}"/>
              </a:ext>
            </a:extLst>
          </p:cNvPr>
          <p:cNvSpPr>
            <a:spLocks noGrp="1"/>
          </p:cNvSpPr>
          <p:nvPr>
            <p:ph type="body" sz="quarter" idx="17"/>
          </p:nvPr>
        </p:nvSpPr>
        <p:spPr/>
        <p:txBody>
          <a:bodyPr anchor="ctr"/>
          <a:lstStyle/>
          <a:p>
            <a:r>
              <a:rPr lang="en-US" dirty="0"/>
              <a:t>Healthcare-associated infections, infection prevention &amp; control</a:t>
            </a:r>
            <a:endParaRPr lang="fr-FR" dirty="0"/>
          </a:p>
        </p:txBody>
      </p:sp>
    </p:spTree>
    <p:extLst>
      <p:ext uri="{BB962C8B-B14F-4D97-AF65-F5344CB8AC3E}">
        <p14:creationId xmlns:p14="http://schemas.microsoft.com/office/powerpoint/2010/main" val="342309942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3000" dirty="0"/>
              <a:t>Impact of central venous catheter reinsertion before and after negative blood culture in patients with catheter-related bloodstream infections caused by </a:t>
            </a:r>
            <a:r>
              <a:rPr lang="en-US" sz="3000" i="1" dirty="0"/>
              <a:t>Staphylococcus aureus</a:t>
            </a:r>
            <a:endParaRPr lang="fr-FR" sz="3000" i="1" dirty="0">
              <a:solidFill>
                <a:srgbClr val="3A3839"/>
              </a:solidFill>
            </a:endParaRPr>
          </a:p>
        </p:txBody>
      </p:sp>
      <p:sp>
        <p:nvSpPr>
          <p:cNvPr id="3" name="Espace réservé du contenu 2"/>
          <p:cNvSpPr>
            <a:spLocks noGrp="1"/>
          </p:cNvSpPr>
          <p:nvPr>
            <p:ph sz="quarter" idx="10"/>
          </p:nvPr>
        </p:nvSpPr>
        <p:spPr/>
        <p:txBody>
          <a:bodyPr/>
          <a:lstStyle/>
          <a:p>
            <a:r>
              <a:rPr lang="en-US" dirty="0"/>
              <a:t>Hyeonwoo KWON et al.</a:t>
            </a:r>
            <a:r>
              <a:rPr lang="fr-FR" dirty="0"/>
              <a:t>, ECCMID</a:t>
            </a:r>
            <a:r>
              <a:rPr lang="fr-FR" baseline="30000" dirty="0"/>
              <a:t>Ⓡ</a:t>
            </a:r>
            <a:r>
              <a:rPr lang="fr-FR" dirty="0"/>
              <a:t> 2024, Abs#E0072</a:t>
            </a:r>
          </a:p>
        </p:txBody>
      </p:sp>
      <p:sp>
        <p:nvSpPr>
          <p:cNvPr id="4" name="Espace réservé du contenu 3"/>
          <p:cNvSpPr>
            <a:spLocks noGrp="1"/>
          </p:cNvSpPr>
          <p:nvPr>
            <p:ph sz="quarter" idx="11"/>
          </p:nvPr>
        </p:nvSpPr>
        <p:spPr/>
        <p:txBody>
          <a:bodyPr/>
          <a:lstStyle/>
          <a:p>
            <a:r>
              <a:rPr lang="en-US" dirty="0"/>
              <a:t>Challenges in managing device-associated infections</a:t>
            </a:r>
            <a:endParaRPr lang="fr-FR" dirty="0"/>
          </a:p>
        </p:txBody>
      </p:sp>
    </p:spTree>
    <p:extLst>
      <p:ext uri="{BB962C8B-B14F-4D97-AF65-F5344CB8AC3E}">
        <p14:creationId xmlns:p14="http://schemas.microsoft.com/office/powerpoint/2010/main" val="4049655958"/>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999878"/>
            <a:ext cx="10796377" cy="3123548"/>
          </a:xfrm>
        </p:spPr>
        <p:txBody>
          <a:bodyPr/>
          <a:lstStyle/>
          <a:p>
            <a:pPr>
              <a:lnSpc>
                <a:spcPct val="150000"/>
              </a:lnSpc>
            </a:pPr>
            <a:r>
              <a:rPr lang="en-US" dirty="0"/>
              <a:t>There are insufficient studies evaluating the clinical outcomes based on whether central venous catheter (CVC) reinsertion occurs before or after obtaining negative blood culture results. </a:t>
            </a:r>
          </a:p>
          <a:p>
            <a:pPr marL="0" indent="0">
              <a:lnSpc>
                <a:spcPct val="150000"/>
              </a:lnSpc>
              <a:buNone/>
            </a:pPr>
            <a:endParaRPr lang="en-US" dirty="0"/>
          </a:p>
          <a:p>
            <a:pPr>
              <a:lnSpc>
                <a:spcPct val="150000"/>
              </a:lnSpc>
            </a:pPr>
            <a:r>
              <a:rPr lang="en-US" dirty="0"/>
              <a:t>Evaluation the clinical significance of the timing of CVC reinsertion in relation to negative blood culture results in patients with catheter-related bloodstream infections (CRBSIs) caused by </a:t>
            </a:r>
            <a:r>
              <a:rPr lang="en-US" i="1" dirty="0"/>
              <a:t>Staphylococcus aureus</a:t>
            </a:r>
            <a:r>
              <a:rPr lang="en-US" dirty="0"/>
              <a:t> (S. aureus).</a:t>
            </a:r>
            <a:endParaRPr lang="fr-FR" sz="1400" dirty="0"/>
          </a:p>
          <a:p>
            <a:pPr marL="0" lvl="0" indent="0">
              <a:lnSpc>
                <a:spcPct val="90000"/>
              </a:lnSpc>
              <a:spcBef>
                <a:spcPts val="0"/>
              </a:spcBef>
              <a:buClrTx/>
              <a:buSzTx/>
              <a:buNone/>
            </a:pPr>
            <a:endParaRPr lang="en-US" sz="1400" dirty="0"/>
          </a:p>
        </p:txBody>
      </p:sp>
      <p:sp>
        <p:nvSpPr>
          <p:cNvPr id="4" name="Titre 3"/>
          <p:cNvSpPr>
            <a:spLocks noGrp="1"/>
          </p:cNvSpPr>
          <p:nvPr>
            <p:ph type="title"/>
          </p:nvPr>
        </p:nvSpPr>
        <p:spPr>
          <a:xfrm>
            <a:off x="960194" y="7750"/>
            <a:ext cx="11041306" cy="719166"/>
          </a:xfrm>
        </p:spPr>
        <p:txBody>
          <a:bodyPr/>
          <a:lstStyle/>
          <a:p>
            <a:r>
              <a:rPr lang="en-US" dirty="0"/>
              <a:t>Background</a:t>
            </a:r>
            <a:endParaRPr lang="fr-FR" dirty="0"/>
          </a:p>
        </p:txBody>
      </p:sp>
      <p:sp>
        <p:nvSpPr>
          <p:cNvPr id="6" name="Espace réservé du contenu 5"/>
          <p:cNvSpPr>
            <a:spLocks noGrp="1"/>
          </p:cNvSpPr>
          <p:nvPr>
            <p:ph sz="quarter" idx="16"/>
          </p:nvPr>
        </p:nvSpPr>
        <p:spPr/>
        <p:txBody>
          <a:bodyPr/>
          <a:lstStyle/>
          <a:p>
            <a:r>
              <a:rPr lang="en-US" dirty="0"/>
              <a:t>Hyeonwoo KWON et al., ECCMID</a:t>
            </a:r>
            <a:r>
              <a:rPr lang="en-US" baseline="30000" dirty="0"/>
              <a:t>Ⓡ</a:t>
            </a:r>
            <a:r>
              <a:rPr lang="en-US" dirty="0"/>
              <a:t> 2024, Abs#E0072</a:t>
            </a:r>
          </a:p>
        </p:txBody>
      </p:sp>
    </p:spTree>
    <p:extLst>
      <p:ext uri="{BB962C8B-B14F-4D97-AF65-F5344CB8AC3E}">
        <p14:creationId xmlns:p14="http://schemas.microsoft.com/office/powerpoint/2010/main" val="23863068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3200" dirty="0"/>
              <a:t>Clarithromycin for early anti-inflammatory responses in community-acquired pneumonia a subgroup analysis of the access study</a:t>
            </a:r>
            <a:endParaRPr lang="fr-FR" sz="3200" dirty="0"/>
          </a:p>
        </p:txBody>
      </p:sp>
      <p:sp>
        <p:nvSpPr>
          <p:cNvPr id="3" name="Espace réservé du contenu 2"/>
          <p:cNvSpPr>
            <a:spLocks noGrp="1"/>
          </p:cNvSpPr>
          <p:nvPr>
            <p:ph sz="quarter" idx="10"/>
          </p:nvPr>
        </p:nvSpPr>
        <p:spPr/>
        <p:txBody>
          <a:bodyPr/>
          <a:lstStyle/>
          <a:p>
            <a:r>
              <a:rPr lang="fr-FR" dirty="0"/>
              <a:t>Evangelos GIAMARELLOS-BOURBOULIS et al., ECCMID</a:t>
            </a:r>
            <a:r>
              <a:rPr lang="fr-FR" baseline="30000" dirty="0"/>
              <a:t>Ⓡ</a:t>
            </a:r>
            <a:r>
              <a:rPr lang="fr-FR" dirty="0"/>
              <a:t> 2024, Abs#O1067</a:t>
            </a:r>
          </a:p>
        </p:txBody>
      </p:sp>
      <p:sp>
        <p:nvSpPr>
          <p:cNvPr id="4" name="Espace réservé du contenu 3">
            <a:extLst>
              <a:ext uri="{FF2B5EF4-FFF2-40B4-BE49-F238E27FC236}">
                <a16:creationId xmlns:a16="http://schemas.microsoft.com/office/drawing/2014/main" id="{9FEF2D49-D9B4-AE31-D3BB-DC720E064AAA}"/>
              </a:ext>
            </a:extLst>
          </p:cNvPr>
          <p:cNvSpPr>
            <a:spLocks noGrp="1"/>
          </p:cNvSpPr>
          <p:nvPr>
            <p:ph sz="quarter" idx="11"/>
          </p:nvPr>
        </p:nvSpPr>
        <p:spPr>
          <a:xfrm>
            <a:off x="3472284" y="148485"/>
            <a:ext cx="8419168" cy="360864"/>
          </a:xfrm>
        </p:spPr>
        <p:txBody>
          <a:bodyPr/>
          <a:lstStyle/>
          <a:p>
            <a:r>
              <a:rPr lang="en-US" dirty="0"/>
              <a:t>New data on the management of community-acquired pneumonia</a:t>
            </a:r>
            <a:endParaRPr lang="fr-FR" dirty="0"/>
          </a:p>
        </p:txBody>
      </p:sp>
    </p:spTree>
    <p:extLst>
      <p:ext uri="{BB962C8B-B14F-4D97-AF65-F5344CB8AC3E}">
        <p14:creationId xmlns:p14="http://schemas.microsoft.com/office/powerpoint/2010/main" val="3201506801"/>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999877"/>
            <a:ext cx="10796377" cy="3762623"/>
          </a:xfrm>
        </p:spPr>
        <p:txBody>
          <a:bodyPr/>
          <a:lstStyle/>
          <a:p>
            <a:pPr>
              <a:lnSpc>
                <a:spcPct val="150000"/>
              </a:lnSpc>
              <a:spcBef>
                <a:spcPts val="0"/>
              </a:spcBef>
              <a:buSzTx/>
            </a:pPr>
            <a:r>
              <a:rPr lang="en-US" dirty="0"/>
              <a:t>In this </a:t>
            </a:r>
            <a:r>
              <a:rPr lang="en-US" b="1" dirty="0"/>
              <a:t>retrospective cohort study</a:t>
            </a:r>
            <a:r>
              <a:rPr lang="en-US" dirty="0"/>
              <a:t>, patients with CRBSI caused by </a:t>
            </a:r>
            <a:r>
              <a:rPr lang="en-US" i="1" dirty="0"/>
              <a:t>S. aureus </a:t>
            </a:r>
            <a:r>
              <a:rPr lang="en-US" dirty="0"/>
              <a:t>admitted to a tertiary-care hospital in South Korea from </a:t>
            </a:r>
            <a:r>
              <a:rPr lang="en-US" b="1" dirty="0"/>
              <a:t>July 2008 through December 2018 </a:t>
            </a:r>
            <a:r>
              <a:rPr lang="en-US" dirty="0"/>
              <a:t>were enrolled. </a:t>
            </a:r>
          </a:p>
          <a:p>
            <a:pPr marL="0" lvl="0" indent="0">
              <a:lnSpc>
                <a:spcPct val="150000"/>
              </a:lnSpc>
              <a:spcBef>
                <a:spcPts val="0"/>
              </a:spcBef>
              <a:buClrTx/>
              <a:buSzTx/>
              <a:buNone/>
            </a:pPr>
            <a:endParaRPr lang="en-US" dirty="0"/>
          </a:p>
          <a:p>
            <a:pPr>
              <a:lnSpc>
                <a:spcPct val="150000"/>
              </a:lnSpc>
              <a:spcBef>
                <a:spcPts val="0"/>
              </a:spcBef>
              <a:buSzTx/>
            </a:pPr>
            <a:r>
              <a:rPr lang="en-US" dirty="0"/>
              <a:t>The </a:t>
            </a:r>
            <a:r>
              <a:rPr lang="en-US" b="1" dirty="0"/>
              <a:t>90-day mortality </a:t>
            </a:r>
            <a:r>
              <a:rPr lang="en-US" dirty="0"/>
              <a:t>and </a:t>
            </a:r>
            <a:r>
              <a:rPr lang="en-US" b="1" dirty="0"/>
              <a:t>recurrence of bacteremia </a:t>
            </a:r>
            <a:r>
              <a:rPr lang="en-US" dirty="0"/>
              <a:t>were compared between patients who underwent reinsertion of a central venous catheter before </a:t>
            </a:r>
            <a:r>
              <a:rPr lang="en-US" i="1" dirty="0"/>
              <a:t>versus</a:t>
            </a:r>
            <a:r>
              <a:rPr lang="en-US" dirty="0"/>
              <a:t> after confirmation of negative follow-up blood cultures.</a:t>
            </a:r>
          </a:p>
          <a:p>
            <a:pPr marL="0" lvl="0" indent="0">
              <a:lnSpc>
                <a:spcPct val="90000"/>
              </a:lnSpc>
              <a:spcBef>
                <a:spcPts val="0"/>
              </a:spcBef>
              <a:buClrTx/>
              <a:buSzTx/>
              <a:buNone/>
            </a:pPr>
            <a:endParaRPr lang="en-US" dirty="0"/>
          </a:p>
        </p:txBody>
      </p:sp>
      <p:sp>
        <p:nvSpPr>
          <p:cNvPr id="4" name="Titre 3"/>
          <p:cNvSpPr>
            <a:spLocks noGrp="1"/>
          </p:cNvSpPr>
          <p:nvPr>
            <p:ph type="title"/>
          </p:nvPr>
        </p:nvSpPr>
        <p:spPr>
          <a:xfrm>
            <a:off x="960194" y="7750"/>
            <a:ext cx="11041306" cy="719166"/>
          </a:xfrm>
        </p:spPr>
        <p:txBody>
          <a:bodyPr/>
          <a:lstStyle/>
          <a:p>
            <a:r>
              <a:rPr lang="en-US" dirty="0"/>
              <a:t>Methods</a:t>
            </a:r>
            <a:endParaRPr lang="fr-FR" dirty="0"/>
          </a:p>
        </p:txBody>
      </p:sp>
      <p:sp>
        <p:nvSpPr>
          <p:cNvPr id="6" name="Espace réservé du contenu 5"/>
          <p:cNvSpPr>
            <a:spLocks noGrp="1"/>
          </p:cNvSpPr>
          <p:nvPr>
            <p:ph sz="quarter" idx="16"/>
          </p:nvPr>
        </p:nvSpPr>
        <p:spPr/>
        <p:txBody>
          <a:bodyPr/>
          <a:lstStyle/>
          <a:p>
            <a:r>
              <a:rPr lang="en-US" dirty="0"/>
              <a:t>Hyeonwoo KWON et al., ECCMID</a:t>
            </a:r>
            <a:r>
              <a:rPr lang="en-US" baseline="30000" dirty="0"/>
              <a:t>Ⓡ</a:t>
            </a:r>
            <a:r>
              <a:rPr lang="en-US" dirty="0"/>
              <a:t> 2024, Abs#E0072</a:t>
            </a:r>
          </a:p>
        </p:txBody>
      </p:sp>
    </p:spTree>
    <p:extLst>
      <p:ext uri="{BB962C8B-B14F-4D97-AF65-F5344CB8AC3E}">
        <p14:creationId xmlns:p14="http://schemas.microsoft.com/office/powerpoint/2010/main" val="2593391183"/>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err="1"/>
              <a:t>Result</a:t>
            </a:r>
            <a:r>
              <a:rPr lang="fr-FR" dirty="0"/>
              <a:t> </a:t>
            </a:r>
          </a:p>
        </p:txBody>
      </p:sp>
      <p:graphicFrame>
        <p:nvGraphicFramePr>
          <p:cNvPr id="6" name="Tableau 5"/>
          <p:cNvGraphicFramePr>
            <a:graphicFrameLocks noGrp="1"/>
          </p:cNvGraphicFramePr>
          <p:nvPr/>
        </p:nvGraphicFramePr>
        <p:xfrm>
          <a:off x="1277885" y="1352982"/>
          <a:ext cx="4920028" cy="2118267"/>
        </p:xfrm>
        <a:graphic>
          <a:graphicData uri="http://schemas.openxmlformats.org/drawingml/2006/table">
            <a:tbl>
              <a:tblPr firstRow="1" bandRow="1">
                <a:tableStyleId>{5C22544A-7EE6-4342-B048-85BDC9FD1C3A}</a:tableStyleId>
              </a:tblPr>
              <a:tblGrid>
                <a:gridCol w="1770328">
                  <a:extLst>
                    <a:ext uri="{9D8B030D-6E8A-4147-A177-3AD203B41FA5}">
                      <a16:colId xmlns:a16="http://schemas.microsoft.com/office/drawing/2014/main" val="20000"/>
                    </a:ext>
                  </a:extLst>
                </a:gridCol>
                <a:gridCol w="1322950">
                  <a:extLst>
                    <a:ext uri="{9D8B030D-6E8A-4147-A177-3AD203B41FA5}">
                      <a16:colId xmlns:a16="http://schemas.microsoft.com/office/drawing/2014/main" val="20001"/>
                    </a:ext>
                  </a:extLst>
                </a:gridCol>
                <a:gridCol w="1322950">
                  <a:extLst>
                    <a:ext uri="{9D8B030D-6E8A-4147-A177-3AD203B41FA5}">
                      <a16:colId xmlns:a16="http://schemas.microsoft.com/office/drawing/2014/main" val="20002"/>
                    </a:ext>
                  </a:extLst>
                </a:gridCol>
                <a:gridCol w="503800">
                  <a:extLst>
                    <a:ext uri="{9D8B030D-6E8A-4147-A177-3AD203B41FA5}">
                      <a16:colId xmlns:a16="http://schemas.microsoft.com/office/drawing/2014/main" val="20004"/>
                    </a:ext>
                  </a:extLst>
                </a:gridCol>
              </a:tblGrid>
              <a:tr h="709212">
                <a:tc>
                  <a:txBody>
                    <a:bodyPr/>
                    <a:lstStyle/>
                    <a:p>
                      <a:pPr algn="l">
                        <a:spcBef>
                          <a:spcPts val="0"/>
                        </a:spcBef>
                      </a:pPr>
                      <a:r>
                        <a:rPr lang="fr-FR" sz="900" b="1" dirty="0">
                          <a:solidFill>
                            <a:schemeClr val="bg1"/>
                          </a:solidFill>
                          <a:latin typeface="Arial" panose="020B0604020202020204" pitchFamily="34" charset="0"/>
                          <a:cs typeface="Arial" panose="020B0604020202020204" pitchFamily="34" charset="0"/>
                        </a:rPr>
                        <a:t>Clinical </a:t>
                      </a:r>
                      <a:r>
                        <a:rPr lang="fr-FR" sz="900" b="1" dirty="0" err="1">
                          <a:solidFill>
                            <a:schemeClr val="bg1"/>
                          </a:solidFill>
                          <a:latin typeface="Arial" panose="020B0604020202020204" pitchFamily="34" charset="0"/>
                          <a:cs typeface="Arial" panose="020B0604020202020204" pitchFamily="34" charset="0"/>
                        </a:rPr>
                        <a:t>outcomes</a:t>
                      </a:r>
                      <a:endParaRPr lang="fr-FR" sz="900" b="1" dirty="0">
                        <a:solidFill>
                          <a:schemeClr val="bg1"/>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kern="1200" dirty="0">
                          <a:solidFill>
                            <a:schemeClr val="lt1"/>
                          </a:solidFill>
                          <a:latin typeface="Arial" panose="020B0604020202020204" pitchFamily="34" charset="0"/>
                          <a:ea typeface="+mn-ea"/>
                          <a:cs typeface="Arial" panose="020B0604020202020204" pitchFamily="34" charset="0"/>
                        </a:rPr>
                        <a:t>Reinsertion after</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kern="1200" dirty="0">
                          <a:solidFill>
                            <a:schemeClr val="lt1"/>
                          </a:solidFill>
                          <a:latin typeface="Arial" panose="020B0604020202020204" pitchFamily="34" charset="0"/>
                          <a:ea typeface="+mn-ea"/>
                          <a:cs typeface="Arial" panose="020B0604020202020204" pitchFamily="34" charset="0"/>
                        </a:rPr>
                        <a:t>negative blood culture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kern="1200" dirty="0">
                          <a:solidFill>
                            <a:schemeClr val="lt1"/>
                          </a:solidFill>
                          <a:latin typeface="Arial" panose="020B0604020202020204" pitchFamily="34" charset="0"/>
                          <a:ea typeface="+mn-ea"/>
                          <a:cs typeface="Arial" panose="020B0604020202020204" pitchFamily="34" charset="0"/>
                        </a:rPr>
                        <a:t>(n=95)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kern="1200" dirty="0">
                          <a:solidFill>
                            <a:schemeClr val="lt1"/>
                          </a:solidFill>
                          <a:latin typeface="Arial" panose="020B0604020202020204" pitchFamily="34" charset="0"/>
                          <a:ea typeface="+mn-ea"/>
                          <a:cs typeface="Arial" panose="020B0604020202020204" pitchFamily="34" charset="0"/>
                        </a:rPr>
                        <a:t>Reinsertion before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kern="1200" dirty="0">
                          <a:solidFill>
                            <a:schemeClr val="lt1"/>
                          </a:solidFill>
                          <a:latin typeface="Arial" panose="020B0604020202020204" pitchFamily="34" charset="0"/>
                          <a:ea typeface="+mn-ea"/>
                          <a:cs typeface="Arial" panose="020B0604020202020204" pitchFamily="34" charset="0"/>
                        </a:rPr>
                        <a:t>negative blood culture</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kern="1200" dirty="0">
                          <a:solidFill>
                            <a:schemeClr val="lt1"/>
                          </a:solidFill>
                          <a:latin typeface="Arial" panose="020B0604020202020204" pitchFamily="34" charset="0"/>
                          <a:ea typeface="+mn-ea"/>
                          <a:cs typeface="Arial" panose="020B0604020202020204" pitchFamily="34" charset="0"/>
                        </a:rPr>
                        <a:t>(n=128)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900" b="1" i="1" kern="1200" dirty="0">
                          <a:solidFill>
                            <a:schemeClr val="lt1"/>
                          </a:solidFill>
                          <a:latin typeface="Arial" panose="020B0604020202020204" pitchFamily="34" charset="0"/>
                          <a:ea typeface="+mn-ea"/>
                          <a:cs typeface="Arial" panose="020B0604020202020204" pitchFamily="34" charset="0"/>
                        </a:rPr>
                        <a:t>P</a:t>
                      </a:r>
                      <a:r>
                        <a:rPr lang="fr-FR" sz="900" b="1" kern="1200" dirty="0">
                          <a:solidFill>
                            <a:schemeClr val="lt1"/>
                          </a:solidFill>
                          <a:latin typeface="Arial" panose="020B0604020202020204" pitchFamily="34" charset="0"/>
                          <a:ea typeface="+mn-ea"/>
                          <a:cs typeface="Arial" panose="020B0604020202020204" pitchFamily="34" charset="0"/>
                        </a:rPr>
                        <a:t> value</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305730">
                <a:tc>
                  <a:txBody>
                    <a:bodyPr/>
                    <a:lstStyle/>
                    <a:p>
                      <a:r>
                        <a:rPr lang="da-DK" sz="1000" b="1" dirty="0">
                          <a:solidFill>
                            <a:schemeClr val="tx1">
                              <a:lumMod val="75000"/>
                              <a:lumOff val="25000"/>
                            </a:schemeClr>
                          </a:solidFill>
                          <a:latin typeface="Arial" panose="020B0604020202020204" pitchFamily="34" charset="0"/>
                          <a:cs typeface="Arial" panose="020B0604020202020204" pitchFamily="34" charset="0"/>
                        </a:rPr>
                        <a:t>90-day mortality, n (%)</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19 (20.0)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43 (33.6)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0.04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367775">
                <a:tc>
                  <a:txBody>
                    <a:bodyPr/>
                    <a:lstStyle/>
                    <a:p>
                      <a:r>
                        <a:rPr lang="en-US" sz="1000" b="1" dirty="0">
                          <a:solidFill>
                            <a:schemeClr val="tx1">
                              <a:lumMod val="75000"/>
                              <a:lumOff val="25000"/>
                            </a:schemeClr>
                          </a:solidFill>
                          <a:latin typeface="Arial" panose="020B0604020202020204" pitchFamily="34" charset="0"/>
                          <a:cs typeface="Arial" panose="020B0604020202020204" pitchFamily="34" charset="0"/>
                        </a:rPr>
                        <a:t>90-day recurrence of</a:t>
                      </a:r>
                      <a:r>
                        <a:rPr lang="en-US" sz="1000" b="1" baseline="0" dirty="0">
                          <a:solidFill>
                            <a:schemeClr val="tx1">
                              <a:lumMod val="75000"/>
                              <a:lumOff val="25000"/>
                            </a:schemeClr>
                          </a:solidFill>
                          <a:latin typeface="Arial" panose="020B0604020202020204" pitchFamily="34" charset="0"/>
                          <a:cs typeface="Arial" panose="020B0604020202020204" pitchFamily="34" charset="0"/>
                        </a:rPr>
                        <a:t> </a:t>
                      </a:r>
                      <a:r>
                        <a:rPr lang="en-US" sz="1000" b="1" dirty="0">
                          <a:solidFill>
                            <a:schemeClr val="tx1">
                              <a:lumMod val="75000"/>
                              <a:lumOff val="25000"/>
                            </a:schemeClr>
                          </a:solidFill>
                          <a:latin typeface="Arial" panose="020B0604020202020204" pitchFamily="34" charset="0"/>
                          <a:cs typeface="Arial" panose="020B0604020202020204" pitchFamily="34" charset="0"/>
                        </a:rPr>
                        <a:t>bacteremia, n, (%)</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4 (4.2)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9 (7.0)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0.55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67775">
                <a:tc>
                  <a:txBody>
                    <a:bodyPr/>
                    <a:lstStyle/>
                    <a:p>
                      <a:r>
                        <a:rPr lang="it-IT" sz="1000" b="1" dirty="0">
                          <a:solidFill>
                            <a:schemeClr val="tx1">
                              <a:lumMod val="75000"/>
                              <a:lumOff val="25000"/>
                            </a:schemeClr>
                          </a:solidFill>
                          <a:latin typeface="Arial" panose="020B0604020202020204" pitchFamily="34" charset="0"/>
                          <a:cs typeface="Arial" panose="020B0604020202020204" pitchFamily="34" charset="0"/>
                        </a:rPr>
                        <a:t>Bacteremia duration (d),</a:t>
                      </a:r>
                      <a:r>
                        <a:rPr lang="it-IT" sz="1000" b="1" baseline="0" dirty="0">
                          <a:solidFill>
                            <a:schemeClr val="tx1">
                              <a:lumMod val="75000"/>
                              <a:lumOff val="25000"/>
                            </a:schemeClr>
                          </a:solidFill>
                          <a:latin typeface="Arial" panose="020B0604020202020204" pitchFamily="34" charset="0"/>
                          <a:cs typeface="Arial" panose="020B0604020202020204" pitchFamily="34" charset="0"/>
                        </a:rPr>
                        <a:t> </a:t>
                      </a:r>
                      <a:r>
                        <a:rPr lang="it-IT" sz="1000" b="1" dirty="0">
                          <a:solidFill>
                            <a:schemeClr val="tx1">
                              <a:lumMod val="75000"/>
                              <a:lumOff val="25000"/>
                            </a:schemeClr>
                          </a:solidFill>
                          <a:latin typeface="Arial" panose="020B0604020202020204" pitchFamily="34" charset="0"/>
                          <a:cs typeface="Arial" panose="020B0604020202020204" pitchFamily="34" charset="0"/>
                        </a:rPr>
                        <a:t>median (IQR)</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50" b="0" kern="1200" dirty="0">
                          <a:solidFill>
                            <a:schemeClr val="tx1">
                              <a:lumMod val="75000"/>
                              <a:lumOff val="25000"/>
                            </a:schemeClr>
                          </a:solidFill>
                          <a:latin typeface="Arial" panose="020B0604020202020204" pitchFamily="34" charset="0"/>
                          <a:ea typeface="+mn-ea"/>
                          <a:cs typeface="Arial" panose="020B0604020202020204" pitchFamily="34" charset="0"/>
                        </a:rPr>
                        <a:t>1 (1-3)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 3 (1-7)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&lt;0.001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67775">
                <a:tc>
                  <a:txBody>
                    <a:bodyPr/>
                    <a:lstStyle/>
                    <a:p>
                      <a:r>
                        <a:rPr lang="da-DK" sz="1000" b="1" dirty="0">
                          <a:solidFill>
                            <a:schemeClr val="tx1">
                              <a:lumMod val="75000"/>
                              <a:lumOff val="25000"/>
                            </a:schemeClr>
                          </a:solidFill>
                          <a:latin typeface="Arial" panose="020B0604020202020204" pitchFamily="34" charset="0"/>
                          <a:cs typeface="Arial" panose="020B0604020202020204" pitchFamily="34" charset="0"/>
                        </a:rPr>
                        <a:t>Metastatic infection, n, (%)</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10 (10.5)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34 (26.6)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0.005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bl>
          </a:graphicData>
        </a:graphic>
      </p:graphicFrame>
      <p:graphicFrame>
        <p:nvGraphicFramePr>
          <p:cNvPr id="7" name="Tableau 6"/>
          <p:cNvGraphicFramePr>
            <a:graphicFrameLocks noGrp="1"/>
          </p:cNvGraphicFramePr>
          <p:nvPr/>
        </p:nvGraphicFramePr>
        <p:xfrm>
          <a:off x="1302987" y="4520722"/>
          <a:ext cx="4813651" cy="1348066"/>
        </p:xfrm>
        <a:graphic>
          <a:graphicData uri="http://schemas.openxmlformats.org/drawingml/2006/table">
            <a:tbl>
              <a:tblPr firstRow="1" bandRow="1">
                <a:tableStyleId>{5C22544A-7EE6-4342-B048-85BDC9FD1C3A}</a:tableStyleId>
              </a:tblPr>
              <a:tblGrid>
                <a:gridCol w="822676">
                  <a:extLst>
                    <a:ext uri="{9D8B030D-6E8A-4147-A177-3AD203B41FA5}">
                      <a16:colId xmlns:a16="http://schemas.microsoft.com/office/drawing/2014/main" val="20000"/>
                    </a:ext>
                  </a:extLst>
                </a:gridCol>
                <a:gridCol w="1285875">
                  <a:extLst>
                    <a:ext uri="{9D8B030D-6E8A-4147-A177-3AD203B41FA5}">
                      <a16:colId xmlns:a16="http://schemas.microsoft.com/office/drawing/2014/main" val="20001"/>
                    </a:ext>
                  </a:extLst>
                </a:gridCol>
                <a:gridCol w="560805">
                  <a:extLst>
                    <a:ext uri="{9D8B030D-6E8A-4147-A177-3AD203B41FA5}">
                      <a16:colId xmlns:a16="http://schemas.microsoft.com/office/drawing/2014/main" val="20002"/>
                    </a:ext>
                  </a:extLst>
                </a:gridCol>
                <a:gridCol w="1533474">
                  <a:extLst>
                    <a:ext uri="{9D8B030D-6E8A-4147-A177-3AD203B41FA5}">
                      <a16:colId xmlns:a16="http://schemas.microsoft.com/office/drawing/2014/main" val="20004"/>
                    </a:ext>
                  </a:extLst>
                </a:gridCol>
                <a:gridCol w="610821">
                  <a:extLst>
                    <a:ext uri="{9D8B030D-6E8A-4147-A177-3AD203B41FA5}">
                      <a16:colId xmlns:a16="http://schemas.microsoft.com/office/drawing/2014/main" val="20005"/>
                    </a:ext>
                  </a:extLst>
                </a:gridCol>
              </a:tblGrid>
              <a:tr h="30986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0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kern="1200" dirty="0">
                          <a:solidFill>
                            <a:schemeClr val="lt1"/>
                          </a:solidFill>
                          <a:latin typeface="Arial" panose="020B0604020202020204" pitchFamily="34" charset="0"/>
                          <a:ea typeface="+mn-ea"/>
                          <a:cs typeface="Arial" panose="020B0604020202020204" pitchFamily="34" charset="0"/>
                        </a:rPr>
                        <a:t>90-day mortality</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1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b="1" kern="1200" dirty="0">
                          <a:solidFill>
                            <a:schemeClr val="lt1"/>
                          </a:solidFill>
                          <a:latin typeface="Arial" panose="020B0604020202020204" pitchFamily="34" charset="0"/>
                          <a:ea typeface="+mn-ea"/>
                          <a:cs typeface="Arial" panose="020B0604020202020204" pitchFamily="34" charset="0"/>
                        </a:rPr>
                        <a:t>90-day </a:t>
                      </a:r>
                      <a:r>
                        <a:rPr lang="fr-FR" sz="1000" b="1" kern="1200" dirty="0" err="1">
                          <a:solidFill>
                            <a:schemeClr val="lt1"/>
                          </a:solidFill>
                          <a:latin typeface="Arial" panose="020B0604020202020204" pitchFamily="34" charset="0"/>
                          <a:ea typeface="+mn-ea"/>
                          <a:cs typeface="Arial" panose="020B0604020202020204" pitchFamily="34" charset="0"/>
                        </a:rPr>
                        <a:t>recurrence</a:t>
                      </a:r>
                      <a:r>
                        <a:rPr lang="fr-FR" sz="1000" b="1" kern="1200" dirty="0">
                          <a:solidFill>
                            <a:schemeClr val="lt1"/>
                          </a:solidFill>
                          <a:latin typeface="Arial" panose="020B0604020202020204" pitchFamily="34" charset="0"/>
                          <a:ea typeface="+mn-ea"/>
                          <a:cs typeface="Arial" panose="020B0604020202020204" pitchFamily="34" charset="0"/>
                        </a:rPr>
                        <a:t> of </a:t>
                      </a:r>
                      <a:r>
                        <a:rPr lang="fr-FR" sz="1000" b="1" kern="1200" dirty="0" err="1">
                          <a:solidFill>
                            <a:schemeClr val="lt1"/>
                          </a:solidFill>
                          <a:latin typeface="Arial" panose="020B0604020202020204" pitchFamily="34" charset="0"/>
                          <a:ea typeface="+mn-ea"/>
                          <a:cs typeface="Arial" panose="020B0604020202020204" pitchFamily="34" charset="0"/>
                        </a:rPr>
                        <a:t>bacteremia</a:t>
                      </a:r>
                      <a:endParaRPr lang="fr-FR" sz="10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100" b="1" i="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2828638557"/>
                  </a:ext>
                </a:extLst>
              </a:tr>
              <a:tr h="2286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0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E40C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0" kern="1200" dirty="0">
                          <a:solidFill>
                            <a:schemeClr val="lt1"/>
                          </a:solidFill>
                          <a:latin typeface="Arial" panose="020B0604020202020204" pitchFamily="34" charset="0"/>
                          <a:ea typeface="+mn-ea"/>
                          <a:cs typeface="Arial" panose="020B0604020202020204" pitchFamily="34" charset="0"/>
                        </a:rPr>
                        <a:t>HR (95% CI)</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E40C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1" i="1" kern="1200" dirty="0">
                          <a:solidFill>
                            <a:schemeClr val="lt1"/>
                          </a:solidFill>
                          <a:latin typeface="Arial" panose="020B0604020202020204" pitchFamily="34" charset="0"/>
                          <a:ea typeface="+mn-ea"/>
                          <a:cs typeface="Arial" panose="020B0604020202020204" pitchFamily="34" charset="0"/>
                        </a:rPr>
                        <a:t>P</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E40C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b="0" kern="1200" dirty="0">
                          <a:solidFill>
                            <a:schemeClr val="lt1"/>
                          </a:solidFill>
                          <a:latin typeface="Arial" panose="020B0604020202020204" pitchFamily="34" charset="0"/>
                          <a:ea typeface="+mn-ea"/>
                          <a:cs typeface="Arial" panose="020B0604020202020204" pitchFamily="34" charset="0"/>
                        </a:rPr>
                        <a:t>HR (95% CI)</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E40C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000" b="1" i="1" kern="1200" dirty="0">
                          <a:solidFill>
                            <a:schemeClr val="lt1"/>
                          </a:solidFill>
                          <a:latin typeface="Arial" panose="020B0604020202020204" pitchFamily="34" charset="0"/>
                          <a:ea typeface="+mn-ea"/>
                          <a:cs typeface="Arial" panose="020B0604020202020204" pitchFamily="34" charset="0"/>
                        </a:rPr>
                        <a:t>P</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BE40C8"/>
                    </a:solidFill>
                  </a:tcPr>
                </a:tc>
                <a:extLst>
                  <a:ext uri="{0D108BD9-81ED-4DB2-BD59-A6C34878D82A}">
                    <a16:rowId xmlns:a16="http://schemas.microsoft.com/office/drawing/2014/main" val="10000"/>
                  </a:ext>
                </a:extLst>
              </a:tr>
              <a:tr h="269858">
                <a:tc>
                  <a:txBody>
                    <a:bodyPr/>
                    <a:lstStyle/>
                    <a:p>
                      <a:r>
                        <a:rPr lang="da-DK" sz="1000" b="1" dirty="0">
                          <a:solidFill>
                            <a:schemeClr val="tx1">
                              <a:lumMod val="75000"/>
                              <a:lumOff val="25000"/>
                            </a:schemeClr>
                          </a:solidFill>
                          <a:latin typeface="Arial" panose="020B0604020202020204" pitchFamily="34" charset="0"/>
                          <a:cs typeface="Arial" panose="020B0604020202020204" pitchFamily="34" charset="0"/>
                        </a:rPr>
                        <a:t>Univariate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1.88 (1.09-3.22)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0.02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1.92 (0.59-6.25)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0.28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69858">
                <a:tc>
                  <a:txBody>
                    <a:bodyPr/>
                    <a:lstStyle/>
                    <a:p>
                      <a:r>
                        <a:rPr lang="en-US" sz="1000" b="1" dirty="0">
                          <a:solidFill>
                            <a:schemeClr val="tx1">
                              <a:lumMod val="75000"/>
                              <a:lumOff val="25000"/>
                            </a:schemeClr>
                          </a:solidFill>
                          <a:latin typeface="Arial" panose="020B0604020202020204" pitchFamily="34" charset="0"/>
                          <a:cs typeface="Arial" panose="020B0604020202020204" pitchFamily="34" charset="0"/>
                        </a:rPr>
                        <a:t>Multivariate </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1.90 (1.02-3.52)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0.04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1.44 (0.34-6.08)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0.62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269858">
                <a:tc>
                  <a:txBody>
                    <a:bodyPr/>
                    <a:lstStyle/>
                    <a:p>
                      <a:r>
                        <a:rPr lang="it-IT" sz="1000" b="1" dirty="0">
                          <a:solidFill>
                            <a:schemeClr val="tx1">
                              <a:lumMod val="75000"/>
                              <a:lumOff val="25000"/>
                            </a:schemeClr>
                          </a:solidFill>
                          <a:latin typeface="Arial" panose="020B0604020202020204" pitchFamily="34" charset="0"/>
                          <a:cs typeface="Arial" panose="020B0604020202020204" pitchFamily="34" charset="0"/>
                        </a:rPr>
                        <a:t>IPTW</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1.57 (0.85-2.90)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0.15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1.44 (0.30-6.98)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000" b="0" kern="1200" dirty="0">
                          <a:solidFill>
                            <a:schemeClr val="tx1">
                              <a:lumMod val="75000"/>
                              <a:lumOff val="25000"/>
                            </a:schemeClr>
                          </a:solidFill>
                          <a:latin typeface="Arial" panose="020B0604020202020204" pitchFamily="34" charset="0"/>
                          <a:ea typeface="+mn-ea"/>
                          <a:cs typeface="Arial" panose="020B0604020202020204" pitchFamily="34" charset="0"/>
                        </a:rPr>
                        <a:t>0.65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bl>
          </a:graphicData>
        </a:graphic>
      </p:graphicFrame>
      <p:grpSp>
        <p:nvGrpSpPr>
          <p:cNvPr id="26" name="Groupe 25"/>
          <p:cNvGrpSpPr/>
          <p:nvPr/>
        </p:nvGrpSpPr>
        <p:grpSpPr>
          <a:xfrm>
            <a:off x="6781800" y="3930317"/>
            <a:ext cx="5062824" cy="2147878"/>
            <a:chOff x="7064373" y="1174793"/>
            <a:chExt cx="4481701" cy="4045206"/>
          </a:xfrm>
        </p:grpSpPr>
        <p:grpSp>
          <p:nvGrpSpPr>
            <p:cNvPr id="24" name="Groupe 23"/>
            <p:cNvGrpSpPr/>
            <p:nvPr/>
          </p:nvGrpSpPr>
          <p:grpSpPr>
            <a:xfrm>
              <a:off x="7064373" y="1174793"/>
              <a:ext cx="4481701" cy="4045206"/>
              <a:chOff x="6988173" y="944849"/>
              <a:chExt cx="4481701" cy="4045206"/>
            </a:xfrm>
          </p:grpSpPr>
          <p:graphicFrame>
            <p:nvGraphicFramePr>
              <p:cNvPr id="16" name="Graphique 15"/>
              <p:cNvGraphicFramePr/>
              <p:nvPr/>
            </p:nvGraphicFramePr>
            <p:xfrm>
              <a:off x="7410014" y="1861711"/>
              <a:ext cx="3443724" cy="2881976"/>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à coins arrondis 16"/>
              <p:cNvSpPr/>
              <p:nvPr/>
            </p:nvSpPr>
            <p:spPr>
              <a:xfrm>
                <a:off x="6988173" y="1162218"/>
                <a:ext cx="4481701" cy="382783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8" name="ZoneTexte 17">
                <a:extLst>
                  <a:ext uri="{FF2B5EF4-FFF2-40B4-BE49-F238E27FC236}">
                    <a16:creationId xmlns:a16="http://schemas.microsoft.com/office/drawing/2014/main" id="{52451C3A-2299-884E-A6D9-95A925480DAF}"/>
                  </a:ext>
                </a:extLst>
              </p:cNvPr>
              <p:cNvSpPr txBox="1"/>
              <p:nvPr/>
            </p:nvSpPr>
            <p:spPr>
              <a:xfrm>
                <a:off x="7148404" y="944849"/>
                <a:ext cx="1969088" cy="434737"/>
              </a:xfrm>
              <a:prstGeom prst="rect">
                <a:avLst/>
              </a:prstGeom>
              <a:solidFill>
                <a:schemeClr val="bg1"/>
              </a:solidFill>
              <a:ln>
                <a:noFill/>
              </a:ln>
            </p:spPr>
            <p:txBody>
              <a:bodyPr wrap="square" rtlCol="0" anchor="ctr">
                <a:spAutoFit/>
              </a:bodyPr>
              <a:lstStyle/>
              <a:p>
                <a:r>
                  <a:rPr lang="en-US" sz="900" b="1" dirty="0">
                    <a:solidFill>
                      <a:srgbClr val="000000"/>
                    </a:solidFill>
                    <a:latin typeface="Arial" panose="020B0604020202020204" pitchFamily="34" charset="0"/>
                    <a:cs typeface="Arial" panose="020B0604020202020204" pitchFamily="34" charset="0"/>
                  </a:rPr>
                  <a:t>Cumulative Risks of 90-day Mortality</a:t>
                </a:r>
              </a:p>
            </p:txBody>
          </p:sp>
          <p:sp>
            <p:nvSpPr>
              <p:cNvPr id="19" name="Text Box 4"/>
              <p:cNvSpPr txBox="1">
                <a:spLocks noChangeArrowheads="1"/>
              </p:cNvSpPr>
              <p:nvPr/>
            </p:nvSpPr>
            <p:spPr bwMode="auto">
              <a:xfrm rot="16200000">
                <a:off x="5992618" y="3163855"/>
                <a:ext cx="2626008" cy="2143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rgbClr val="FFFFFF">
                        <a:lumMod val="50000"/>
                      </a:srgbClr>
                    </a:solidFill>
                    <a:latin typeface="Arial"/>
                    <a:ea typeface="+mn-ea"/>
                    <a:cs typeface="Arial"/>
                  </a:rPr>
                  <a:t>Overall Survival</a:t>
                </a:r>
              </a:p>
            </p:txBody>
          </p:sp>
          <p:sp>
            <p:nvSpPr>
              <p:cNvPr id="20" name="Text Box 4"/>
              <p:cNvSpPr txBox="1">
                <a:spLocks noChangeArrowheads="1"/>
              </p:cNvSpPr>
              <p:nvPr/>
            </p:nvSpPr>
            <p:spPr bwMode="auto">
              <a:xfrm>
                <a:off x="7753350" y="4567716"/>
                <a:ext cx="3031854" cy="42233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rgbClr val="FFFFFF">
                        <a:lumMod val="50000"/>
                      </a:srgbClr>
                    </a:solidFill>
                    <a:latin typeface="Arial"/>
                    <a:ea typeface="+mn-ea"/>
                    <a:cs typeface="Arial"/>
                  </a:rPr>
                  <a:t>Days</a:t>
                </a:r>
              </a:p>
            </p:txBody>
          </p:sp>
          <p:sp>
            <p:nvSpPr>
              <p:cNvPr id="21" name="Forme libre 20"/>
              <p:cNvSpPr/>
              <p:nvPr/>
            </p:nvSpPr>
            <p:spPr>
              <a:xfrm>
                <a:off x="7829550" y="1995488"/>
                <a:ext cx="2833688" cy="809625"/>
              </a:xfrm>
              <a:custGeom>
                <a:avLst/>
                <a:gdLst>
                  <a:gd name="connsiteX0" fmla="*/ 0 w 2833688"/>
                  <a:gd name="connsiteY0" fmla="*/ 0 h 809625"/>
                  <a:gd name="connsiteX1" fmla="*/ 261938 w 2833688"/>
                  <a:gd name="connsiteY1" fmla="*/ 9525 h 809625"/>
                  <a:gd name="connsiteX2" fmla="*/ 261938 w 2833688"/>
                  <a:gd name="connsiteY2" fmla="*/ 28575 h 809625"/>
                  <a:gd name="connsiteX3" fmla="*/ 300038 w 2833688"/>
                  <a:gd name="connsiteY3" fmla="*/ 28575 h 809625"/>
                  <a:gd name="connsiteX4" fmla="*/ 304800 w 2833688"/>
                  <a:gd name="connsiteY4" fmla="*/ 61912 h 809625"/>
                  <a:gd name="connsiteX5" fmla="*/ 342900 w 2833688"/>
                  <a:gd name="connsiteY5" fmla="*/ 66675 h 809625"/>
                  <a:gd name="connsiteX6" fmla="*/ 371475 w 2833688"/>
                  <a:gd name="connsiteY6" fmla="*/ 76200 h 809625"/>
                  <a:gd name="connsiteX7" fmla="*/ 457200 w 2833688"/>
                  <a:gd name="connsiteY7" fmla="*/ 85725 h 809625"/>
                  <a:gd name="connsiteX8" fmla="*/ 466725 w 2833688"/>
                  <a:gd name="connsiteY8" fmla="*/ 161925 h 809625"/>
                  <a:gd name="connsiteX9" fmla="*/ 519113 w 2833688"/>
                  <a:gd name="connsiteY9" fmla="*/ 166687 h 809625"/>
                  <a:gd name="connsiteX10" fmla="*/ 538163 w 2833688"/>
                  <a:gd name="connsiteY10" fmla="*/ 200025 h 809625"/>
                  <a:gd name="connsiteX11" fmla="*/ 538163 w 2833688"/>
                  <a:gd name="connsiteY11" fmla="*/ 200025 h 809625"/>
                  <a:gd name="connsiteX12" fmla="*/ 552450 w 2833688"/>
                  <a:gd name="connsiteY12" fmla="*/ 257175 h 809625"/>
                  <a:gd name="connsiteX13" fmla="*/ 590550 w 2833688"/>
                  <a:gd name="connsiteY13" fmla="*/ 261937 h 809625"/>
                  <a:gd name="connsiteX14" fmla="*/ 604838 w 2833688"/>
                  <a:gd name="connsiteY14" fmla="*/ 280987 h 809625"/>
                  <a:gd name="connsiteX15" fmla="*/ 604838 w 2833688"/>
                  <a:gd name="connsiteY15" fmla="*/ 280987 h 809625"/>
                  <a:gd name="connsiteX16" fmla="*/ 676275 w 2833688"/>
                  <a:gd name="connsiteY16" fmla="*/ 319087 h 809625"/>
                  <a:gd name="connsiteX17" fmla="*/ 676275 w 2833688"/>
                  <a:gd name="connsiteY17" fmla="*/ 319087 h 809625"/>
                  <a:gd name="connsiteX18" fmla="*/ 704850 w 2833688"/>
                  <a:gd name="connsiteY18" fmla="*/ 323850 h 809625"/>
                  <a:gd name="connsiteX19" fmla="*/ 709613 w 2833688"/>
                  <a:gd name="connsiteY19" fmla="*/ 381000 h 809625"/>
                  <a:gd name="connsiteX20" fmla="*/ 790575 w 2833688"/>
                  <a:gd name="connsiteY20" fmla="*/ 414337 h 809625"/>
                  <a:gd name="connsiteX21" fmla="*/ 881063 w 2833688"/>
                  <a:gd name="connsiteY21" fmla="*/ 414337 h 809625"/>
                  <a:gd name="connsiteX22" fmla="*/ 928688 w 2833688"/>
                  <a:gd name="connsiteY22" fmla="*/ 433387 h 809625"/>
                  <a:gd name="connsiteX23" fmla="*/ 1019175 w 2833688"/>
                  <a:gd name="connsiteY23" fmla="*/ 428625 h 809625"/>
                  <a:gd name="connsiteX24" fmla="*/ 1038225 w 2833688"/>
                  <a:gd name="connsiteY24" fmla="*/ 476250 h 809625"/>
                  <a:gd name="connsiteX25" fmla="*/ 1123950 w 2833688"/>
                  <a:gd name="connsiteY25" fmla="*/ 476250 h 809625"/>
                  <a:gd name="connsiteX26" fmla="*/ 1123950 w 2833688"/>
                  <a:gd name="connsiteY26" fmla="*/ 514350 h 809625"/>
                  <a:gd name="connsiteX27" fmla="*/ 1290638 w 2833688"/>
                  <a:gd name="connsiteY27" fmla="*/ 504825 h 809625"/>
                  <a:gd name="connsiteX28" fmla="*/ 1319213 w 2833688"/>
                  <a:gd name="connsiteY28" fmla="*/ 542925 h 809625"/>
                  <a:gd name="connsiteX29" fmla="*/ 1428750 w 2833688"/>
                  <a:gd name="connsiteY29" fmla="*/ 547687 h 809625"/>
                  <a:gd name="connsiteX30" fmla="*/ 1447800 w 2833688"/>
                  <a:gd name="connsiteY30" fmla="*/ 566737 h 809625"/>
                  <a:gd name="connsiteX31" fmla="*/ 1552575 w 2833688"/>
                  <a:gd name="connsiteY31" fmla="*/ 566737 h 809625"/>
                  <a:gd name="connsiteX32" fmla="*/ 1576388 w 2833688"/>
                  <a:gd name="connsiteY32" fmla="*/ 609600 h 809625"/>
                  <a:gd name="connsiteX33" fmla="*/ 1624013 w 2833688"/>
                  <a:gd name="connsiteY33" fmla="*/ 604837 h 809625"/>
                  <a:gd name="connsiteX34" fmla="*/ 1662113 w 2833688"/>
                  <a:gd name="connsiteY34" fmla="*/ 633412 h 809625"/>
                  <a:gd name="connsiteX35" fmla="*/ 1714500 w 2833688"/>
                  <a:gd name="connsiteY35" fmla="*/ 638175 h 809625"/>
                  <a:gd name="connsiteX36" fmla="*/ 1771650 w 2833688"/>
                  <a:gd name="connsiteY36" fmla="*/ 647700 h 809625"/>
                  <a:gd name="connsiteX37" fmla="*/ 1819275 w 2833688"/>
                  <a:gd name="connsiteY37" fmla="*/ 676275 h 809625"/>
                  <a:gd name="connsiteX38" fmla="*/ 2095500 w 2833688"/>
                  <a:gd name="connsiteY38" fmla="*/ 666750 h 809625"/>
                  <a:gd name="connsiteX39" fmla="*/ 2128838 w 2833688"/>
                  <a:gd name="connsiteY39" fmla="*/ 685800 h 809625"/>
                  <a:gd name="connsiteX40" fmla="*/ 2252663 w 2833688"/>
                  <a:gd name="connsiteY40" fmla="*/ 681037 h 809625"/>
                  <a:gd name="connsiteX41" fmla="*/ 2281238 w 2833688"/>
                  <a:gd name="connsiteY41" fmla="*/ 709612 h 809625"/>
                  <a:gd name="connsiteX42" fmla="*/ 2314575 w 2833688"/>
                  <a:gd name="connsiteY42" fmla="*/ 719137 h 809625"/>
                  <a:gd name="connsiteX43" fmla="*/ 2386013 w 2833688"/>
                  <a:gd name="connsiteY43" fmla="*/ 747712 h 809625"/>
                  <a:gd name="connsiteX44" fmla="*/ 2457450 w 2833688"/>
                  <a:gd name="connsiteY44" fmla="*/ 747712 h 809625"/>
                  <a:gd name="connsiteX45" fmla="*/ 2581275 w 2833688"/>
                  <a:gd name="connsiteY45" fmla="*/ 804862 h 809625"/>
                  <a:gd name="connsiteX46" fmla="*/ 2833688 w 2833688"/>
                  <a:gd name="connsiteY46" fmla="*/ 809625 h 8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833688" h="809625">
                    <a:moveTo>
                      <a:pt x="0" y="0"/>
                    </a:moveTo>
                    <a:lnTo>
                      <a:pt x="261938" y="9525"/>
                    </a:lnTo>
                    <a:lnTo>
                      <a:pt x="261938" y="28575"/>
                    </a:lnTo>
                    <a:lnTo>
                      <a:pt x="300038" y="28575"/>
                    </a:lnTo>
                    <a:lnTo>
                      <a:pt x="304800" y="61912"/>
                    </a:lnTo>
                    <a:lnTo>
                      <a:pt x="342900" y="66675"/>
                    </a:lnTo>
                    <a:lnTo>
                      <a:pt x="371475" y="76200"/>
                    </a:lnTo>
                    <a:lnTo>
                      <a:pt x="457200" y="85725"/>
                    </a:lnTo>
                    <a:lnTo>
                      <a:pt x="466725" y="161925"/>
                    </a:lnTo>
                    <a:lnTo>
                      <a:pt x="519113" y="166687"/>
                    </a:lnTo>
                    <a:lnTo>
                      <a:pt x="538163" y="200025"/>
                    </a:lnTo>
                    <a:lnTo>
                      <a:pt x="538163" y="200025"/>
                    </a:lnTo>
                    <a:lnTo>
                      <a:pt x="552450" y="257175"/>
                    </a:lnTo>
                    <a:lnTo>
                      <a:pt x="590550" y="261937"/>
                    </a:lnTo>
                    <a:lnTo>
                      <a:pt x="604838" y="280987"/>
                    </a:lnTo>
                    <a:lnTo>
                      <a:pt x="604838" y="280987"/>
                    </a:lnTo>
                    <a:lnTo>
                      <a:pt x="676275" y="319087"/>
                    </a:lnTo>
                    <a:lnTo>
                      <a:pt x="676275" y="319087"/>
                    </a:lnTo>
                    <a:lnTo>
                      <a:pt x="704850" y="323850"/>
                    </a:lnTo>
                    <a:lnTo>
                      <a:pt x="709613" y="381000"/>
                    </a:lnTo>
                    <a:lnTo>
                      <a:pt x="790575" y="414337"/>
                    </a:lnTo>
                    <a:lnTo>
                      <a:pt x="881063" y="414337"/>
                    </a:lnTo>
                    <a:lnTo>
                      <a:pt x="928688" y="433387"/>
                    </a:lnTo>
                    <a:lnTo>
                      <a:pt x="1019175" y="428625"/>
                    </a:lnTo>
                    <a:lnTo>
                      <a:pt x="1038225" y="476250"/>
                    </a:lnTo>
                    <a:lnTo>
                      <a:pt x="1123950" y="476250"/>
                    </a:lnTo>
                    <a:lnTo>
                      <a:pt x="1123950" y="514350"/>
                    </a:lnTo>
                    <a:lnTo>
                      <a:pt x="1290638" y="504825"/>
                    </a:lnTo>
                    <a:lnTo>
                      <a:pt x="1319213" y="542925"/>
                    </a:lnTo>
                    <a:lnTo>
                      <a:pt x="1428750" y="547687"/>
                    </a:lnTo>
                    <a:lnTo>
                      <a:pt x="1447800" y="566737"/>
                    </a:lnTo>
                    <a:lnTo>
                      <a:pt x="1552575" y="566737"/>
                    </a:lnTo>
                    <a:lnTo>
                      <a:pt x="1576388" y="609600"/>
                    </a:lnTo>
                    <a:lnTo>
                      <a:pt x="1624013" y="604837"/>
                    </a:lnTo>
                    <a:lnTo>
                      <a:pt x="1662113" y="633412"/>
                    </a:lnTo>
                    <a:lnTo>
                      <a:pt x="1714500" y="638175"/>
                    </a:lnTo>
                    <a:lnTo>
                      <a:pt x="1771650" y="647700"/>
                    </a:lnTo>
                    <a:lnTo>
                      <a:pt x="1819275" y="676275"/>
                    </a:lnTo>
                    <a:lnTo>
                      <a:pt x="2095500" y="666750"/>
                    </a:lnTo>
                    <a:lnTo>
                      <a:pt x="2128838" y="685800"/>
                    </a:lnTo>
                    <a:lnTo>
                      <a:pt x="2252663" y="681037"/>
                    </a:lnTo>
                    <a:lnTo>
                      <a:pt x="2281238" y="709612"/>
                    </a:lnTo>
                    <a:lnTo>
                      <a:pt x="2314575" y="719137"/>
                    </a:lnTo>
                    <a:lnTo>
                      <a:pt x="2386013" y="747712"/>
                    </a:lnTo>
                    <a:lnTo>
                      <a:pt x="2457450" y="747712"/>
                    </a:lnTo>
                    <a:lnTo>
                      <a:pt x="2581275" y="804862"/>
                    </a:lnTo>
                    <a:lnTo>
                      <a:pt x="2833688" y="809625"/>
                    </a:lnTo>
                  </a:path>
                </a:pathLst>
              </a:custGeom>
              <a:noFill/>
              <a:ln w="28575">
                <a:solidFill>
                  <a:srgbClr val="BE40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Forme libre 21"/>
              <p:cNvSpPr/>
              <p:nvPr/>
            </p:nvSpPr>
            <p:spPr>
              <a:xfrm>
                <a:off x="7834313" y="1990725"/>
                <a:ext cx="2819400" cy="504825"/>
              </a:xfrm>
              <a:custGeom>
                <a:avLst/>
                <a:gdLst>
                  <a:gd name="connsiteX0" fmla="*/ 0 w 2819400"/>
                  <a:gd name="connsiteY0" fmla="*/ 0 h 504825"/>
                  <a:gd name="connsiteX1" fmla="*/ 204787 w 2819400"/>
                  <a:gd name="connsiteY1" fmla="*/ 9525 h 504825"/>
                  <a:gd name="connsiteX2" fmla="*/ 214312 w 2819400"/>
                  <a:gd name="connsiteY2" fmla="*/ 42863 h 504825"/>
                  <a:gd name="connsiteX3" fmla="*/ 500062 w 2819400"/>
                  <a:gd name="connsiteY3" fmla="*/ 38100 h 504825"/>
                  <a:gd name="connsiteX4" fmla="*/ 523875 w 2819400"/>
                  <a:gd name="connsiteY4" fmla="*/ 66675 h 504825"/>
                  <a:gd name="connsiteX5" fmla="*/ 661987 w 2819400"/>
                  <a:gd name="connsiteY5" fmla="*/ 66675 h 504825"/>
                  <a:gd name="connsiteX6" fmla="*/ 685800 w 2819400"/>
                  <a:gd name="connsiteY6" fmla="*/ 157163 h 504825"/>
                  <a:gd name="connsiteX7" fmla="*/ 762000 w 2819400"/>
                  <a:gd name="connsiteY7" fmla="*/ 166688 h 504825"/>
                  <a:gd name="connsiteX8" fmla="*/ 804862 w 2819400"/>
                  <a:gd name="connsiteY8" fmla="*/ 195263 h 504825"/>
                  <a:gd name="connsiteX9" fmla="*/ 823912 w 2819400"/>
                  <a:gd name="connsiteY9" fmla="*/ 219075 h 504825"/>
                  <a:gd name="connsiteX10" fmla="*/ 900112 w 2819400"/>
                  <a:gd name="connsiteY10" fmla="*/ 219075 h 504825"/>
                  <a:gd name="connsiteX11" fmla="*/ 909637 w 2819400"/>
                  <a:gd name="connsiteY11" fmla="*/ 242888 h 504825"/>
                  <a:gd name="connsiteX12" fmla="*/ 1019175 w 2819400"/>
                  <a:gd name="connsiteY12" fmla="*/ 247650 h 504825"/>
                  <a:gd name="connsiteX13" fmla="*/ 1019175 w 2819400"/>
                  <a:gd name="connsiteY13" fmla="*/ 247650 h 504825"/>
                  <a:gd name="connsiteX14" fmla="*/ 1300162 w 2819400"/>
                  <a:gd name="connsiteY14" fmla="*/ 266700 h 504825"/>
                  <a:gd name="connsiteX15" fmla="*/ 1314450 w 2819400"/>
                  <a:gd name="connsiteY15" fmla="*/ 295275 h 504825"/>
                  <a:gd name="connsiteX16" fmla="*/ 1652587 w 2819400"/>
                  <a:gd name="connsiteY16" fmla="*/ 285750 h 504825"/>
                  <a:gd name="connsiteX17" fmla="*/ 1666875 w 2819400"/>
                  <a:gd name="connsiteY17" fmla="*/ 309563 h 504825"/>
                  <a:gd name="connsiteX18" fmla="*/ 1666875 w 2819400"/>
                  <a:gd name="connsiteY18" fmla="*/ 309563 h 504825"/>
                  <a:gd name="connsiteX19" fmla="*/ 1685925 w 2819400"/>
                  <a:gd name="connsiteY19" fmla="*/ 371475 h 504825"/>
                  <a:gd name="connsiteX20" fmla="*/ 1747837 w 2819400"/>
                  <a:gd name="connsiteY20" fmla="*/ 361950 h 504825"/>
                  <a:gd name="connsiteX21" fmla="*/ 1757362 w 2819400"/>
                  <a:gd name="connsiteY21" fmla="*/ 385763 h 504825"/>
                  <a:gd name="connsiteX22" fmla="*/ 2166937 w 2819400"/>
                  <a:gd name="connsiteY22" fmla="*/ 390525 h 504825"/>
                  <a:gd name="connsiteX23" fmla="*/ 2171700 w 2819400"/>
                  <a:gd name="connsiteY23" fmla="*/ 409575 h 504825"/>
                  <a:gd name="connsiteX24" fmla="*/ 2381250 w 2819400"/>
                  <a:gd name="connsiteY24" fmla="*/ 414338 h 504825"/>
                  <a:gd name="connsiteX25" fmla="*/ 2400300 w 2819400"/>
                  <a:gd name="connsiteY25" fmla="*/ 442913 h 504825"/>
                  <a:gd name="connsiteX26" fmla="*/ 2600325 w 2819400"/>
                  <a:gd name="connsiteY26" fmla="*/ 438150 h 504825"/>
                  <a:gd name="connsiteX27" fmla="*/ 2614612 w 2819400"/>
                  <a:gd name="connsiteY27" fmla="*/ 457200 h 504825"/>
                  <a:gd name="connsiteX28" fmla="*/ 2771775 w 2819400"/>
                  <a:gd name="connsiteY28" fmla="*/ 466725 h 504825"/>
                  <a:gd name="connsiteX29" fmla="*/ 2819400 w 2819400"/>
                  <a:gd name="connsiteY29" fmla="*/ 504825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19400" h="504825">
                    <a:moveTo>
                      <a:pt x="0" y="0"/>
                    </a:moveTo>
                    <a:lnTo>
                      <a:pt x="204787" y="9525"/>
                    </a:lnTo>
                    <a:lnTo>
                      <a:pt x="214312" y="42863"/>
                    </a:lnTo>
                    <a:lnTo>
                      <a:pt x="500062" y="38100"/>
                    </a:lnTo>
                    <a:lnTo>
                      <a:pt x="523875" y="66675"/>
                    </a:lnTo>
                    <a:lnTo>
                      <a:pt x="661987" y="66675"/>
                    </a:lnTo>
                    <a:lnTo>
                      <a:pt x="685800" y="157163"/>
                    </a:lnTo>
                    <a:lnTo>
                      <a:pt x="762000" y="166688"/>
                    </a:lnTo>
                    <a:lnTo>
                      <a:pt x="804862" y="195263"/>
                    </a:lnTo>
                    <a:lnTo>
                      <a:pt x="823912" y="219075"/>
                    </a:lnTo>
                    <a:lnTo>
                      <a:pt x="900112" y="219075"/>
                    </a:lnTo>
                    <a:lnTo>
                      <a:pt x="909637" y="242888"/>
                    </a:lnTo>
                    <a:lnTo>
                      <a:pt x="1019175" y="247650"/>
                    </a:lnTo>
                    <a:lnTo>
                      <a:pt x="1019175" y="247650"/>
                    </a:lnTo>
                    <a:lnTo>
                      <a:pt x="1300162" y="266700"/>
                    </a:lnTo>
                    <a:lnTo>
                      <a:pt x="1314450" y="295275"/>
                    </a:lnTo>
                    <a:lnTo>
                      <a:pt x="1652587" y="285750"/>
                    </a:lnTo>
                    <a:lnTo>
                      <a:pt x="1666875" y="309563"/>
                    </a:lnTo>
                    <a:lnTo>
                      <a:pt x="1666875" y="309563"/>
                    </a:lnTo>
                    <a:lnTo>
                      <a:pt x="1685925" y="371475"/>
                    </a:lnTo>
                    <a:lnTo>
                      <a:pt x="1747837" y="361950"/>
                    </a:lnTo>
                    <a:lnTo>
                      <a:pt x="1757362" y="385763"/>
                    </a:lnTo>
                    <a:lnTo>
                      <a:pt x="2166937" y="390525"/>
                    </a:lnTo>
                    <a:lnTo>
                      <a:pt x="2171700" y="409575"/>
                    </a:lnTo>
                    <a:lnTo>
                      <a:pt x="2381250" y="414338"/>
                    </a:lnTo>
                    <a:lnTo>
                      <a:pt x="2400300" y="442913"/>
                    </a:lnTo>
                    <a:lnTo>
                      <a:pt x="2600325" y="438150"/>
                    </a:lnTo>
                    <a:lnTo>
                      <a:pt x="2614612" y="457200"/>
                    </a:lnTo>
                    <a:lnTo>
                      <a:pt x="2771775" y="466725"/>
                    </a:lnTo>
                    <a:lnTo>
                      <a:pt x="2819400" y="504825"/>
                    </a:lnTo>
                  </a:path>
                </a:pathLst>
              </a:custGeom>
              <a:noFill/>
              <a:ln w="28575">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ZoneTexte 22"/>
              <p:cNvSpPr txBox="1"/>
              <p:nvPr/>
            </p:nvSpPr>
            <p:spPr>
              <a:xfrm>
                <a:off x="9699455" y="3302698"/>
                <a:ext cx="1480308" cy="872701"/>
              </a:xfrm>
              <a:prstGeom prst="rect">
                <a:avLst/>
              </a:prstGeom>
              <a:noFill/>
              <a:ln>
                <a:noFill/>
              </a:ln>
            </p:spPr>
            <p:txBody>
              <a:bodyPr wrap="none" rtlCol="0">
                <a:spAutoFit/>
              </a:bodyPr>
              <a:lstStyle/>
              <a:p>
                <a:r>
                  <a:rPr lang="fr-FR" sz="1100" dirty="0">
                    <a:solidFill>
                      <a:srgbClr val="5E247C"/>
                    </a:solidFill>
                    <a:latin typeface="Arial" panose="020B0604020202020204" pitchFamily="34" charset="0"/>
                    <a:cs typeface="Arial" panose="020B0604020202020204" pitchFamily="34" charset="0"/>
                  </a:rPr>
                  <a:t>▬</a:t>
                </a:r>
                <a:r>
                  <a:rPr lang="fr-FR" sz="105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After</a:t>
                </a:r>
                <a:r>
                  <a:rPr lang="fr-FR" sz="100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negative</a:t>
                </a:r>
                <a:r>
                  <a:rPr lang="fr-FR" sz="1000" dirty="0">
                    <a:latin typeface="Arial" panose="020B0604020202020204" pitchFamily="34" charset="0"/>
                    <a:cs typeface="Arial" panose="020B0604020202020204" pitchFamily="34" charset="0"/>
                  </a:rPr>
                  <a:t> culture</a:t>
                </a:r>
              </a:p>
              <a:p>
                <a:r>
                  <a:rPr lang="fr-FR" sz="1100" dirty="0">
                    <a:solidFill>
                      <a:srgbClr val="BE40C8"/>
                    </a:solidFill>
                    <a:latin typeface="Arial" panose="020B0604020202020204" pitchFamily="34" charset="0"/>
                    <a:cs typeface="Arial" panose="020B0604020202020204" pitchFamily="34" charset="0"/>
                  </a:rPr>
                  <a:t>▬</a:t>
                </a:r>
                <a:r>
                  <a:rPr lang="fr-FR" sz="105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Before</a:t>
                </a:r>
                <a:r>
                  <a:rPr lang="fr-FR" sz="100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negative</a:t>
                </a:r>
                <a:r>
                  <a:rPr lang="fr-FR" sz="1000" dirty="0">
                    <a:latin typeface="Arial" panose="020B0604020202020204" pitchFamily="34" charset="0"/>
                    <a:cs typeface="Arial" panose="020B0604020202020204" pitchFamily="34" charset="0"/>
                  </a:rPr>
                  <a:t> culture</a:t>
                </a:r>
                <a:endParaRPr lang="fr-FR" sz="1050" dirty="0">
                  <a:latin typeface="Arial" panose="020B0604020202020204" pitchFamily="34" charset="0"/>
                  <a:cs typeface="Arial" panose="020B0604020202020204" pitchFamily="34" charset="0"/>
                </a:endParaRPr>
              </a:p>
            </p:txBody>
          </p:sp>
        </p:grpSp>
        <p:sp>
          <p:nvSpPr>
            <p:cNvPr id="25" name="ZoneTexte 24"/>
            <p:cNvSpPr txBox="1"/>
            <p:nvPr/>
          </p:nvSpPr>
          <p:spPr>
            <a:xfrm>
              <a:off x="7699085" y="1479878"/>
              <a:ext cx="3741698" cy="611778"/>
            </a:xfrm>
            <a:prstGeom prst="rect">
              <a:avLst/>
            </a:prstGeom>
            <a:noFill/>
          </p:spPr>
          <p:txBody>
            <a:bodyPr wrap="square" rtlCol="0">
              <a:spAutoFit/>
            </a:bodyPr>
            <a:lstStyle/>
            <a:p>
              <a:r>
                <a:rPr lang="en-US" sz="800" b="1" dirty="0">
                  <a:solidFill>
                    <a:schemeClr val="bg1">
                      <a:lumMod val="50000"/>
                    </a:schemeClr>
                  </a:solidFill>
                  <a:latin typeface="Arial" panose="020B0604020202020204" pitchFamily="34" charset="0"/>
                  <a:cs typeface="Arial" panose="020B0604020202020204" pitchFamily="34" charset="0"/>
                </a:rPr>
                <a:t>Kaplan-Meier curve analysis, according to timing of CVC reinsertion before or after negative blood culture.</a:t>
              </a:r>
            </a:p>
          </p:txBody>
        </p:sp>
      </p:grpSp>
      <p:sp>
        <p:nvSpPr>
          <p:cNvPr id="8" name="Espace réservé du contenu 5">
            <a:extLst>
              <a:ext uri="{FF2B5EF4-FFF2-40B4-BE49-F238E27FC236}">
                <a16:creationId xmlns:a16="http://schemas.microsoft.com/office/drawing/2014/main" id="{E487CBD0-BD0A-B7CE-769D-9CF0C78E59BF}"/>
              </a:ext>
            </a:extLst>
          </p:cNvPr>
          <p:cNvSpPr>
            <a:spLocks noGrp="1"/>
          </p:cNvSpPr>
          <p:nvPr>
            <p:ph sz="quarter" idx="16"/>
          </p:nvPr>
        </p:nvSpPr>
        <p:spPr>
          <a:xfrm>
            <a:off x="957263" y="6267450"/>
            <a:ext cx="5159375" cy="590550"/>
          </a:xfrm>
        </p:spPr>
        <p:txBody>
          <a:bodyPr/>
          <a:lstStyle/>
          <a:p>
            <a:r>
              <a:rPr lang="en-US" dirty="0"/>
              <a:t>Hyeonwoo KWON et al., ECCMID</a:t>
            </a:r>
            <a:r>
              <a:rPr lang="en-US" baseline="30000" dirty="0"/>
              <a:t>Ⓡ</a:t>
            </a:r>
            <a:r>
              <a:rPr lang="en-US" dirty="0"/>
              <a:t> 2024, Abs#E0072</a:t>
            </a:r>
          </a:p>
        </p:txBody>
      </p:sp>
      <p:sp>
        <p:nvSpPr>
          <p:cNvPr id="9" name="Rectangle à coins arrondis 16">
            <a:extLst>
              <a:ext uri="{FF2B5EF4-FFF2-40B4-BE49-F238E27FC236}">
                <a16:creationId xmlns:a16="http://schemas.microsoft.com/office/drawing/2014/main" id="{276D6414-177D-0F1F-6120-1913871B3A8A}"/>
              </a:ext>
            </a:extLst>
          </p:cNvPr>
          <p:cNvSpPr/>
          <p:nvPr/>
        </p:nvSpPr>
        <p:spPr>
          <a:xfrm>
            <a:off x="1109662" y="1084489"/>
            <a:ext cx="5245287" cy="254412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0" name="ZoneTexte 9">
            <a:extLst>
              <a:ext uri="{FF2B5EF4-FFF2-40B4-BE49-F238E27FC236}">
                <a16:creationId xmlns:a16="http://schemas.microsoft.com/office/drawing/2014/main" id="{A28C9341-405A-575F-7220-2393A0541C05}"/>
              </a:ext>
            </a:extLst>
          </p:cNvPr>
          <p:cNvSpPr txBox="1"/>
          <p:nvPr/>
        </p:nvSpPr>
        <p:spPr>
          <a:xfrm>
            <a:off x="1249096" y="955008"/>
            <a:ext cx="4152099" cy="253916"/>
          </a:xfrm>
          <a:prstGeom prst="rect">
            <a:avLst/>
          </a:prstGeom>
          <a:solidFill>
            <a:schemeClr val="bg1"/>
          </a:solidFill>
        </p:spPr>
        <p:txBody>
          <a:bodyPr wrap="none" rtlCol="0">
            <a:spAutoFit/>
          </a:bodyPr>
          <a:lstStyle/>
          <a:p>
            <a:r>
              <a:rPr lang="en-US" sz="1050" b="1" dirty="0">
                <a:solidFill>
                  <a:schemeClr val="tx1"/>
                </a:solidFill>
                <a:latin typeface="Arial" panose="020B0604020202020204" pitchFamily="34" charset="0"/>
                <a:cs typeface="Arial" panose="020B0604020202020204" pitchFamily="34" charset="0"/>
              </a:rPr>
              <a:t>Clinical outcomes of patients with CRBSI caused by </a:t>
            </a:r>
            <a:r>
              <a:rPr lang="en-US" sz="1050" b="1" i="1" dirty="0">
                <a:solidFill>
                  <a:schemeClr val="tx1"/>
                </a:solidFill>
                <a:latin typeface="Arial" panose="020B0604020202020204" pitchFamily="34" charset="0"/>
                <a:cs typeface="Arial" panose="020B0604020202020204" pitchFamily="34" charset="0"/>
              </a:rPr>
              <a:t>S. aureus</a:t>
            </a:r>
          </a:p>
        </p:txBody>
      </p:sp>
      <p:sp>
        <p:nvSpPr>
          <p:cNvPr id="11" name="Rectangle à coins arrondis 16">
            <a:extLst>
              <a:ext uri="{FF2B5EF4-FFF2-40B4-BE49-F238E27FC236}">
                <a16:creationId xmlns:a16="http://schemas.microsoft.com/office/drawing/2014/main" id="{E08B8FD3-438B-9826-672C-64A54D406033}"/>
              </a:ext>
            </a:extLst>
          </p:cNvPr>
          <p:cNvSpPr/>
          <p:nvPr/>
        </p:nvSpPr>
        <p:spPr>
          <a:xfrm>
            <a:off x="1109662" y="4141807"/>
            <a:ext cx="5245287" cy="1871039"/>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2" name="ZoneTexte 11">
            <a:extLst>
              <a:ext uri="{FF2B5EF4-FFF2-40B4-BE49-F238E27FC236}">
                <a16:creationId xmlns:a16="http://schemas.microsoft.com/office/drawing/2014/main" id="{9B8577DE-9C57-3202-919C-21822EAD0358}"/>
              </a:ext>
            </a:extLst>
          </p:cNvPr>
          <p:cNvSpPr txBox="1"/>
          <p:nvPr/>
        </p:nvSpPr>
        <p:spPr>
          <a:xfrm>
            <a:off x="1291875" y="3961166"/>
            <a:ext cx="5186035" cy="415498"/>
          </a:xfrm>
          <a:prstGeom prst="rect">
            <a:avLst/>
          </a:prstGeom>
          <a:solidFill>
            <a:schemeClr val="bg1"/>
          </a:solidFill>
        </p:spPr>
        <p:txBody>
          <a:bodyPr wrap="none" rtlCol="0">
            <a:spAutoFit/>
          </a:bodyPr>
          <a:lstStyle/>
          <a:p>
            <a:r>
              <a:rPr lang="en-US" sz="1050" b="1" dirty="0">
                <a:solidFill>
                  <a:schemeClr val="tx1"/>
                </a:solidFill>
                <a:latin typeface="Arial" panose="020B0604020202020204" pitchFamily="34" charset="0"/>
                <a:cs typeface="Arial" panose="020B0604020202020204" pitchFamily="34" charset="0"/>
              </a:rPr>
              <a:t>Results of Cox regression analysis for CVC reinsertion before and after blood </a:t>
            </a:r>
            <a:br>
              <a:rPr lang="en-US" sz="1050" b="1" dirty="0">
                <a:solidFill>
                  <a:schemeClr val="tx1"/>
                </a:solidFill>
                <a:latin typeface="Arial" panose="020B0604020202020204" pitchFamily="34" charset="0"/>
                <a:cs typeface="Arial" panose="020B0604020202020204" pitchFamily="34" charset="0"/>
              </a:rPr>
            </a:br>
            <a:r>
              <a:rPr lang="en-US" sz="1050" b="1" dirty="0">
                <a:solidFill>
                  <a:schemeClr val="tx1"/>
                </a:solidFill>
                <a:latin typeface="Arial" panose="020B0604020202020204" pitchFamily="34" charset="0"/>
                <a:cs typeface="Arial" panose="020B0604020202020204" pitchFamily="34" charset="0"/>
              </a:rPr>
              <a:t>culture negativity</a:t>
            </a:r>
            <a:endParaRPr lang="en-US" sz="1050" b="1" i="1" dirty="0">
              <a:solidFill>
                <a:schemeClr val="tx1"/>
              </a:solidFill>
              <a:latin typeface="Arial" panose="020B0604020202020204" pitchFamily="34" charset="0"/>
              <a:cs typeface="Arial" panose="020B0604020202020204" pitchFamily="34" charset="0"/>
            </a:endParaRPr>
          </a:p>
        </p:txBody>
      </p:sp>
      <p:grpSp>
        <p:nvGrpSpPr>
          <p:cNvPr id="13" name="Groupe 12"/>
          <p:cNvGrpSpPr/>
          <p:nvPr/>
        </p:nvGrpSpPr>
        <p:grpSpPr>
          <a:xfrm>
            <a:off x="6781800" y="837176"/>
            <a:ext cx="5062824" cy="2987675"/>
            <a:chOff x="6781800" y="1021533"/>
            <a:chExt cx="5062824" cy="2987675"/>
          </a:xfrm>
        </p:grpSpPr>
        <p:graphicFrame>
          <p:nvGraphicFramePr>
            <p:cNvPr id="59" name="Graphique 58"/>
            <p:cNvGraphicFramePr/>
            <p:nvPr/>
          </p:nvGraphicFramePr>
          <p:xfrm>
            <a:off x="7019317" y="1617665"/>
            <a:ext cx="4499169" cy="2045878"/>
          </p:xfrm>
          <a:graphic>
            <a:graphicData uri="http://schemas.openxmlformats.org/drawingml/2006/chart">
              <c:chart xmlns:c="http://schemas.openxmlformats.org/drawingml/2006/chart" xmlns:r="http://schemas.openxmlformats.org/officeDocument/2006/relationships" r:id="rId3"/>
            </a:graphicData>
          </a:graphic>
        </p:graphicFrame>
        <p:sp>
          <p:nvSpPr>
            <p:cNvPr id="28" name="Text Box 4"/>
            <p:cNvSpPr txBox="1">
              <a:spLocks noChangeArrowheads="1"/>
            </p:cNvSpPr>
            <p:nvPr/>
          </p:nvSpPr>
          <p:spPr bwMode="auto">
            <a:xfrm rot="16200000">
              <a:off x="6180539" y="2420560"/>
              <a:ext cx="1688912"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a:ea typeface="+mn-ea"/>
                  <a:cs typeface="Arial"/>
                </a:rPr>
                <a:t>Patients, % (n/N)</a:t>
              </a:r>
            </a:p>
          </p:txBody>
        </p:sp>
        <p:sp>
          <p:nvSpPr>
            <p:cNvPr id="29" name="Text Box 4"/>
            <p:cNvSpPr txBox="1">
              <a:spLocks noChangeArrowheads="1"/>
            </p:cNvSpPr>
            <p:nvPr/>
          </p:nvSpPr>
          <p:spPr bwMode="auto">
            <a:xfrm>
              <a:off x="7431724" y="3417175"/>
              <a:ext cx="134587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3A3839"/>
                  </a:solidFill>
                  <a:latin typeface="Arial"/>
                  <a:ea typeface="+mn-ea"/>
                  <a:cs typeface="Arial"/>
                </a:rPr>
                <a:t>90-day mortality</a:t>
              </a:r>
            </a:p>
          </p:txBody>
        </p:sp>
        <p:sp>
          <p:nvSpPr>
            <p:cNvPr id="30" name="Rectangle à coins arrondis 29"/>
            <p:cNvSpPr/>
            <p:nvPr/>
          </p:nvSpPr>
          <p:spPr>
            <a:xfrm>
              <a:off x="6781800" y="1165336"/>
              <a:ext cx="5062824" cy="284387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31" name="ZoneTexte 30">
              <a:extLst>
                <a:ext uri="{FF2B5EF4-FFF2-40B4-BE49-F238E27FC236}">
                  <a16:creationId xmlns:a16="http://schemas.microsoft.com/office/drawing/2014/main" id="{52451C3A-2299-884E-A6D9-95A925480DAF}"/>
                </a:ext>
              </a:extLst>
            </p:cNvPr>
            <p:cNvSpPr txBox="1"/>
            <p:nvPr/>
          </p:nvSpPr>
          <p:spPr>
            <a:xfrm>
              <a:off x="6962807" y="1021533"/>
              <a:ext cx="4566669" cy="369332"/>
            </a:xfrm>
            <a:prstGeom prst="rect">
              <a:avLst/>
            </a:prstGeom>
            <a:solidFill>
              <a:schemeClr val="bg1"/>
            </a:solidFill>
            <a:ln>
              <a:noFill/>
            </a:ln>
          </p:spPr>
          <p:txBody>
            <a:bodyPr wrap="square" rIns="36000" rtlCol="0" anchor="ctr">
              <a:normAutofit/>
            </a:bodyPr>
            <a:lstStyle/>
            <a:p>
              <a:r>
                <a:rPr lang="en-US" sz="900" b="1" dirty="0">
                  <a:solidFill>
                    <a:srgbClr val="000000"/>
                  </a:solidFill>
                  <a:latin typeface="Arial" panose="020B0604020202020204" pitchFamily="34" charset="0"/>
                  <a:cs typeface="Arial" panose="020B0604020202020204" pitchFamily="34" charset="0"/>
                </a:rPr>
                <a:t>Clinical outcomes of 387 patients with CRBSI caused </a:t>
              </a:r>
              <a:r>
                <a:rPr lang="en-US" sz="900" b="1" i="1" dirty="0">
                  <a:solidFill>
                    <a:srgbClr val="000000"/>
                  </a:solidFill>
                  <a:latin typeface="Arial" panose="020B0604020202020204" pitchFamily="34" charset="0"/>
                  <a:cs typeface="Arial" panose="020B0604020202020204" pitchFamily="34" charset="0"/>
                </a:rPr>
                <a:t>S. aureus </a:t>
              </a:r>
              <a:r>
                <a:rPr lang="en-US" sz="900" b="1" dirty="0">
                  <a:solidFill>
                    <a:srgbClr val="000000"/>
                  </a:solidFill>
                  <a:latin typeface="Arial" panose="020B0604020202020204" pitchFamily="34" charset="0"/>
                  <a:cs typeface="Arial" panose="020B0604020202020204" pitchFamily="34" charset="0"/>
                </a:rPr>
                <a:t>who underwent CVC reinsertion before, after negative blood culture or no reinsertion.</a:t>
              </a:r>
            </a:p>
          </p:txBody>
        </p:sp>
        <p:sp>
          <p:nvSpPr>
            <p:cNvPr id="32" name="Text Box 4"/>
            <p:cNvSpPr txBox="1">
              <a:spLocks noChangeArrowheads="1"/>
            </p:cNvSpPr>
            <p:nvPr/>
          </p:nvSpPr>
          <p:spPr bwMode="auto">
            <a:xfrm>
              <a:off x="8431066" y="3369697"/>
              <a:ext cx="1622135" cy="3693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3A3839"/>
                  </a:solidFill>
                  <a:latin typeface="Arial"/>
                  <a:ea typeface="+mn-ea"/>
                  <a:cs typeface="Arial"/>
                </a:rPr>
                <a:t>90-day relapse of bacteremia</a:t>
              </a:r>
            </a:p>
          </p:txBody>
        </p:sp>
        <p:sp>
          <p:nvSpPr>
            <p:cNvPr id="33" name="Text Box 4"/>
            <p:cNvSpPr txBox="1">
              <a:spLocks noChangeArrowheads="1"/>
            </p:cNvSpPr>
            <p:nvPr/>
          </p:nvSpPr>
          <p:spPr bwMode="auto">
            <a:xfrm>
              <a:off x="9820965" y="3417175"/>
              <a:ext cx="1345878"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3A3839"/>
                  </a:solidFill>
                  <a:latin typeface="Arial"/>
                  <a:ea typeface="+mn-ea"/>
                  <a:cs typeface="Arial"/>
                </a:rPr>
                <a:t>Metastatic infection</a:t>
              </a:r>
            </a:p>
          </p:txBody>
        </p:sp>
        <p:sp>
          <p:nvSpPr>
            <p:cNvPr id="34" name="ZoneTexte 33"/>
            <p:cNvSpPr txBox="1"/>
            <p:nvPr/>
          </p:nvSpPr>
          <p:spPr>
            <a:xfrm>
              <a:off x="8919884" y="1371017"/>
              <a:ext cx="2924740" cy="430887"/>
            </a:xfrm>
            <a:prstGeom prst="rect">
              <a:avLst/>
            </a:prstGeom>
            <a:noFill/>
            <a:ln>
              <a:noFill/>
            </a:ln>
          </p:spPr>
          <p:txBody>
            <a:bodyPr wrap="square" rtlCol="0">
              <a:spAutoFit/>
            </a:bodyPr>
            <a:lstStyle/>
            <a:p>
              <a:r>
                <a:rPr lang="fr-FR" sz="1100" dirty="0">
                  <a:solidFill>
                    <a:srgbClr val="BE40C8"/>
                  </a:solidFill>
                  <a:latin typeface="Arial" panose="020B0604020202020204" pitchFamily="34" charset="0"/>
                  <a:cs typeface="Arial" panose="020B0604020202020204" pitchFamily="34" charset="0"/>
                </a:rPr>
                <a:t>▬</a:t>
              </a:r>
              <a:r>
                <a:rPr lang="fr-FR" sz="1050" dirty="0">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Before</a:t>
              </a:r>
              <a:r>
                <a:rPr lang="fr-FR" sz="1000" dirty="0">
                  <a:latin typeface="Arial" panose="020B0604020202020204" pitchFamily="34" charset="0"/>
                  <a:cs typeface="Arial" panose="020B0604020202020204" pitchFamily="34" charset="0"/>
                </a:rPr>
                <a:t> culture </a:t>
              </a:r>
              <a:r>
                <a:rPr lang="fr-FR" sz="1000" dirty="0" err="1">
                  <a:latin typeface="Arial" panose="020B0604020202020204" pitchFamily="34" charset="0"/>
                  <a:cs typeface="Arial" panose="020B0604020202020204" pitchFamily="34" charset="0"/>
                </a:rPr>
                <a:t>negative</a:t>
              </a:r>
              <a:r>
                <a:rPr lang="fr-FR" sz="1000" dirty="0">
                  <a:latin typeface="Arial" panose="020B0604020202020204" pitchFamily="34" charset="0"/>
                  <a:cs typeface="Arial" panose="020B0604020202020204" pitchFamily="34" charset="0"/>
                </a:rPr>
                <a:t>   </a:t>
              </a:r>
              <a:r>
                <a:rPr lang="fr-FR" sz="1100" dirty="0">
                  <a:solidFill>
                    <a:schemeClr val="bg1">
                      <a:lumMod val="75000"/>
                    </a:schemeClr>
                  </a:solidFill>
                  <a:latin typeface="Arial" panose="020B0604020202020204" pitchFamily="34" charset="0"/>
                  <a:cs typeface="Arial" panose="020B0604020202020204" pitchFamily="34" charset="0"/>
                </a:rPr>
                <a:t>▬</a:t>
              </a:r>
              <a:r>
                <a:rPr lang="fr-FR" sz="1050" dirty="0">
                  <a:solidFill>
                    <a:schemeClr val="bg1">
                      <a:lumMod val="75000"/>
                    </a:schemeClr>
                  </a:solidFill>
                  <a:latin typeface="Arial" panose="020B0604020202020204" pitchFamily="34" charset="0"/>
                  <a:cs typeface="Arial" panose="020B0604020202020204" pitchFamily="34" charset="0"/>
                </a:rPr>
                <a:t> </a:t>
              </a:r>
              <a:r>
                <a:rPr lang="fr-FR" sz="1000" dirty="0">
                  <a:latin typeface="Arial" panose="020B0604020202020204" pitchFamily="34" charset="0"/>
                  <a:cs typeface="Arial" panose="020B0604020202020204" pitchFamily="34" charset="0"/>
                </a:rPr>
                <a:t>No </a:t>
              </a:r>
              <a:r>
                <a:rPr lang="fr-FR" sz="1000" dirty="0" err="1">
                  <a:latin typeface="Arial" panose="020B0604020202020204" pitchFamily="34" charset="0"/>
                  <a:cs typeface="Arial" panose="020B0604020202020204" pitchFamily="34" charset="0"/>
                </a:rPr>
                <a:t>reinsertion</a:t>
              </a:r>
              <a:endParaRPr lang="fr-FR" sz="1000" dirty="0">
                <a:latin typeface="Arial" panose="020B0604020202020204" pitchFamily="34" charset="0"/>
                <a:cs typeface="Arial" panose="020B0604020202020204" pitchFamily="34" charset="0"/>
              </a:endParaRPr>
            </a:p>
            <a:p>
              <a:r>
                <a:rPr lang="fr-FR" sz="1100" dirty="0">
                  <a:solidFill>
                    <a:srgbClr val="5E247C"/>
                  </a:solidFill>
                  <a:latin typeface="Arial" panose="020B0604020202020204" pitchFamily="34" charset="0"/>
                  <a:cs typeface="Arial" panose="020B0604020202020204" pitchFamily="34" charset="0"/>
                </a:rPr>
                <a:t>▬ </a:t>
              </a:r>
              <a:r>
                <a:rPr lang="fr-FR" sz="1000" dirty="0" err="1">
                  <a:latin typeface="Arial" panose="020B0604020202020204" pitchFamily="34" charset="0"/>
                  <a:cs typeface="Arial" panose="020B0604020202020204" pitchFamily="34" charset="0"/>
                </a:rPr>
                <a:t>After</a:t>
              </a:r>
              <a:r>
                <a:rPr lang="fr-FR" sz="1000" dirty="0">
                  <a:latin typeface="Arial" panose="020B0604020202020204" pitchFamily="34" charset="0"/>
                  <a:cs typeface="Arial" panose="020B0604020202020204" pitchFamily="34" charset="0"/>
                </a:rPr>
                <a:t> culture </a:t>
              </a:r>
              <a:r>
                <a:rPr lang="fr-FR" sz="1000" dirty="0" err="1">
                  <a:latin typeface="Arial" panose="020B0604020202020204" pitchFamily="34" charset="0"/>
                  <a:cs typeface="Arial" panose="020B0604020202020204" pitchFamily="34" charset="0"/>
                </a:rPr>
                <a:t>negative</a:t>
              </a:r>
              <a:endParaRPr lang="fr-FR" sz="1000" dirty="0">
                <a:latin typeface="Arial" panose="020B0604020202020204" pitchFamily="34" charset="0"/>
                <a:cs typeface="Arial" panose="020B0604020202020204" pitchFamily="34" charset="0"/>
              </a:endParaRPr>
            </a:p>
          </p:txBody>
        </p:sp>
        <p:sp>
          <p:nvSpPr>
            <p:cNvPr id="35" name="Text Box 4"/>
            <p:cNvSpPr txBox="1">
              <a:spLocks noChangeArrowheads="1"/>
            </p:cNvSpPr>
            <p:nvPr/>
          </p:nvSpPr>
          <p:spPr bwMode="auto">
            <a:xfrm>
              <a:off x="7382610" y="3708922"/>
              <a:ext cx="3950651"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rgbClr val="FFFFFF">
                      <a:lumMod val="50000"/>
                    </a:srgbClr>
                  </a:solidFill>
                  <a:latin typeface="Arial"/>
                  <a:ea typeface="+mn-ea"/>
                  <a:cs typeface="Arial"/>
                </a:rPr>
                <a:t>Outcome</a:t>
              </a:r>
            </a:p>
          </p:txBody>
        </p:sp>
        <p:sp>
          <p:nvSpPr>
            <p:cNvPr id="2" name="Rectangle 1"/>
            <p:cNvSpPr/>
            <p:nvPr/>
          </p:nvSpPr>
          <p:spPr>
            <a:xfrm>
              <a:off x="7562499" y="2260284"/>
              <a:ext cx="295625" cy="1156704"/>
            </a:xfrm>
            <a:prstGeom prst="rect">
              <a:avLst/>
            </a:prstGeom>
            <a:solidFill>
              <a:srgbClr val="BE4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6" name="Rectangle 35"/>
            <p:cNvSpPr/>
            <p:nvPr/>
          </p:nvSpPr>
          <p:spPr>
            <a:xfrm>
              <a:off x="8790441" y="3158101"/>
              <a:ext cx="295625" cy="257738"/>
            </a:xfrm>
            <a:prstGeom prst="rect">
              <a:avLst/>
            </a:prstGeom>
            <a:solidFill>
              <a:srgbClr val="BE4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Rectangle 36"/>
            <p:cNvSpPr/>
            <p:nvPr/>
          </p:nvSpPr>
          <p:spPr>
            <a:xfrm>
              <a:off x="10011413" y="2481263"/>
              <a:ext cx="295625" cy="934576"/>
            </a:xfrm>
            <a:prstGeom prst="rect">
              <a:avLst/>
            </a:prstGeom>
            <a:solidFill>
              <a:srgbClr val="BE4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p:cNvSpPr/>
            <p:nvPr/>
          </p:nvSpPr>
          <p:spPr>
            <a:xfrm>
              <a:off x="7853492" y="2701000"/>
              <a:ext cx="295625" cy="709973"/>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p:cNvSpPr/>
            <p:nvPr/>
          </p:nvSpPr>
          <p:spPr>
            <a:xfrm>
              <a:off x="9079878" y="3258431"/>
              <a:ext cx="295625" cy="152541"/>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Rectangle 39"/>
            <p:cNvSpPr/>
            <p:nvPr/>
          </p:nvSpPr>
          <p:spPr>
            <a:xfrm>
              <a:off x="10307683" y="3065637"/>
              <a:ext cx="295625" cy="350850"/>
            </a:xfrm>
            <a:prstGeom prst="rect">
              <a:avLst/>
            </a:prstGeom>
            <a:solidFill>
              <a:srgbClr val="5E24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Rectangle 40"/>
            <p:cNvSpPr/>
            <p:nvPr/>
          </p:nvSpPr>
          <p:spPr>
            <a:xfrm>
              <a:off x="8156027" y="2833610"/>
              <a:ext cx="295625" cy="57861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Rectangle 41"/>
            <p:cNvSpPr/>
            <p:nvPr/>
          </p:nvSpPr>
          <p:spPr>
            <a:xfrm>
              <a:off x="9374671" y="3224057"/>
              <a:ext cx="295625" cy="18816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Rectangle 42"/>
            <p:cNvSpPr/>
            <p:nvPr/>
          </p:nvSpPr>
          <p:spPr>
            <a:xfrm>
              <a:off x="10599384" y="2818119"/>
              <a:ext cx="295625" cy="5977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ZoneTexte 43"/>
            <p:cNvSpPr txBox="1"/>
            <p:nvPr/>
          </p:nvSpPr>
          <p:spPr>
            <a:xfrm>
              <a:off x="7431724" y="1956532"/>
              <a:ext cx="569387" cy="338554"/>
            </a:xfrm>
            <a:prstGeom prst="rect">
              <a:avLst/>
            </a:prstGeom>
            <a:noFill/>
            <a:ln>
              <a:noFill/>
            </a:ln>
          </p:spPr>
          <p:txBody>
            <a:bodyPr wrap="none" rtlCol="0">
              <a:spAutoFit/>
            </a:bodyPr>
            <a:lstStyle/>
            <a:p>
              <a:pPr algn="ctr"/>
              <a:r>
                <a:rPr lang="fr-FR" sz="800" b="1" dirty="0">
                  <a:solidFill>
                    <a:srgbClr val="BE40C8"/>
                  </a:solidFill>
                  <a:latin typeface="Arial" panose="020B0604020202020204" pitchFamily="34" charset="0"/>
                  <a:cs typeface="Arial" panose="020B0604020202020204" pitchFamily="34" charset="0"/>
                </a:rPr>
                <a:t>33.6% </a:t>
              </a:r>
            </a:p>
            <a:p>
              <a:pPr algn="ctr"/>
              <a:r>
                <a:rPr lang="fr-FR" sz="800" b="1" dirty="0">
                  <a:solidFill>
                    <a:srgbClr val="BE40C8"/>
                  </a:solidFill>
                  <a:latin typeface="Arial" panose="020B0604020202020204" pitchFamily="34" charset="0"/>
                  <a:cs typeface="Arial" panose="020B0604020202020204" pitchFamily="34" charset="0"/>
                </a:rPr>
                <a:t>(43/128)</a:t>
              </a:r>
            </a:p>
          </p:txBody>
        </p:sp>
        <p:sp>
          <p:nvSpPr>
            <p:cNvPr id="45" name="ZoneTexte 44"/>
            <p:cNvSpPr txBox="1"/>
            <p:nvPr/>
          </p:nvSpPr>
          <p:spPr>
            <a:xfrm>
              <a:off x="8675539" y="2880255"/>
              <a:ext cx="511679" cy="338554"/>
            </a:xfrm>
            <a:prstGeom prst="rect">
              <a:avLst/>
            </a:prstGeom>
            <a:noFill/>
            <a:ln>
              <a:noFill/>
            </a:ln>
          </p:spPr>
          <p:txBody>
            <a:bodyPr wrap="none" rtlCol="0">
              <a:spAutoFit/>
            </a:bodyPr>
            <a:lstStyle/>
            <a:p>
              <a:pPr algn="ctr"/>
              <a:r>
                <a:rPr lang="fr-FR" sz="800" b="1" dirty="0">
                  <a:solidFill>
                    <a:srgbClr val="BE40C8"/>
                  </a:solidFill>
                  <a:latin typeface="Arial" panose="020B0604020202020204" pitchFamily="34" charset="0"/>
                  <a:cs typeface="Arial" panose="020B0604020202020204" pitchFamily="34" charset="0"/>
                </a:rPr>
                <a:t>7.0% </a:t>
              </a:r>
            </a:p>
            <a:p>
              <a:pPr algn="ctr"/>
              <a:r>
                <a:rPr lang="fr-FR" sz="800" b="1" dirty="0">
                  <a:solidFill>
                    <a:srgbClr val="BE40C8"/>
                  </a:solidFill>
                  <a:latin typeface="Arial" panose="020B0604020202020204" pitchFamily="34" charset="0"/>
                  <a:cs typeface="Arial" panose="020B0604020202020204" pitchFamily="34" charset="0"/>
                </a:rPr>
                <a:t>(9/128)</a:t>
              </a:r>
            </a:p>
          </p:txBody>
        </p:sp>
        <p:sp>
          <p:nvSpPr>
            <p:cNvPr id="46" name="ZoneTexte 45"/>
            <p:cNvSpPr txBox="1"/>
            <p:nvPr/>
          </p:nvSpPr>
          <p:spPr>
            <a:xfrm>
              <a:off x="9874531" y="2194392"/>
              <a:ext cx="569387" cy="338554"/>
            </a:xfrm>
            <a:prstGeom prst="rect">
              <a:avLst/>
            </a:prstGeom>
            <a:noFill/>
            <a:ln>
              <a:noFill/>
            </a:ln>
          </p:spPr>
          <p:txBody>
            <a:bodyPr wrap="none" rtlCol="0">
              <a:spAutoFit/>
            </a:bodyPr>
            <a:lstStyle/>
            <a:p>
              <a:pPr algn="ctr"/>
              <a:r>
                <a:rPr lang="fr-FR" sz="800" b="1" dirty="0">
                  <a:solidFill>
                    <a:srgbClr val="BE40C8"/>
                  </a:solidFill>
                  <a:latin typeface="Arial" panose="020B0604020202020204" pitchFamily="34" charset="0"/>
                  <a:cs typeface="Arial" panose="020B0604020202020204" pitchFamily="34" charset="0"/>
                </a:rPr>
                <a:t>26.6% </a:t>
              </a:r>
            </a:p>
            <a:p>
              <a:pPr algn="ctr"/>
              <a:r>
                <a:rPr lang="fr-FR" sz="800" b="1" dirty="0">
                  <a:solidFill>
                    <a:srgbClr val="BE40C8"/>
                  </a:solidFill>
                  <a:latin typeface="Arial" panose="020B0604020202020204" pitchFamily="34" charset="0"/>
                  <a:cs typeface="Arial" panose="020B0604020202020204" pitchFamily="34" charset="0"/>
                </a:rPr>
                <a:t>(34/128)</a:t>
              </a:r>
            </a:p>
          </p:txBody>
        </p:sp>
        <p:sp>
          <p:nvSpPr>
            <p:cNvPr id="47" name="ZoneTexte 46"/>
            <p:cNvSpPr txBox="1"/>
            <p:nvPr/>
          </p:nvSpPr>
          <p:spPr>
            <a:xfrm>
              <a:off x="7787093" y="2400552"/>
              <a:ext cx="506869" cy="338554"/>
            </a:xfrm>
            <a:prstGeom prst="rect">
              <a:avLst/>
            </a:prstGeom>
            <a:noFill/>
            <a:ln>
              <a:noFill/>
            </a:ln>
          </p:spPr>
          <p:txBody>
            <a:bodyPr wrap="none" rtlCol="0">
              <a:spAutoFit/>
            </a:bodyPr>
            <a:lstStyle/>
            <a:p>
              <a:pPr algn="ctr"/>
              <a:r>
                <a:rPr lang="fr-FR" sz="800" b="1" dirty="0">
                  <a:solidFill>
                    <a:srgbClr val="5E247C"/>
                  </a:solidFill>
                  <a:latin typeface="Arial" panose="020B0604020202020204" pitchFamily="34" charset="0"/>
                  <a:cs typeface="Arial" panose="020B0604020202020204" pitchFamily="34" charset="0"/>
                </a:rPr>
                <a:t>20.0% </a:t>
              </a:r>
            </a:p>
            <a:p>
              <a:pPr algn="ctr"/>
              <a:r>
                <a:rPr lang="fr-FR" sz="800" b="1" dirty="0">
                  <a:solidFill>
                    <a:srgbClr val="5E247C"/>
                  </a:solidFill>
                  <a:latin typeface="Arial" panose="020B0604020202020204" pitchFamily="34" charset="0"/>
                  <a:cs typeface="Arial" panose="020B0604020202020204" pitchFamily="34" charset="0"/>
                </a:rPr>
                <a:t>(19/95)</a:t>
              </a:r>
            </a:p>
          </p:txBody>
        </p:sp>
        <p:sp>
          <p:nvSpPr>
            <p:cNvPr id="48" name="ZoneTexte 47"/>
            <p:cNvSpPr txBox="1"/>
            <p:nvPr/>
          </p:nvSpPr>
          <p:spPr>
            <a:xfrm>
              <a:off x="9010809" y="2958839"/>
              <a:ext cx="453970" cy="338554"/>
            </a:xfrm>
            <a:prstGeom prst="rect">
              <a:avLst/>
            </a:prstGeom>
            <a:noFill/>
            <a:ln>
              <a:noFill/>
            </a:ln>
          </p:spPr>
          <p:txBody>
            <a:bodyPr wrap="none" rtlCol="0">
              <a:spAutoFit/>
            </a:bodyPr>
            <a:lstStyle/>
            <a:p>
              <a:pPr algn="ctr"/>
              <a:r>
                <a:rPr lang="fr-FR" sz="800" b="1" dirty="0">
                  <a:solidFill>
                    <a:srgbClr val="5E247C"/>
                  </a:solidFill>
                  <a:latin typeface="Arial" panose="020B0604020202020204" pitchFamily="34" charset="0"/>
                  <a:cs typeface="Arial" panose="020B0604020202020204" pitchFamily="34" charset="0"/>
                </a:rPr>
                <a:t>4.2% </a:t>
              </a:r>
            </a:p>
            <a:p>
              <a:pPr algn="ctr"/>
              <a:r>
                <a:rPr lang="fr-FR" sz="800" b="1" dirty="0">
                  <a:solidFill>
                    <a:srgbClr val="5E247C"/>
                  </a:solidFill>
                  <a:latin typeface="Arial" panose="020B0604020202020204" pitchFamily="34" charset="0"/>
                  <a:cs typeface="Arial" panose="020B0604020202020204" pitchFamily="34" charset="0"/>
                </a:rPr>
                <a:t>(4/95)</a:t>
              </a:r>
            </a:p>
          </p:txBody>
        </p:sp>
        <p:sp>
          <p:nvSpPr>
            <p:cNvPr id="49" name="ZoneTexte 48"/>
            <p:cNvSpPr txBox="1"/>
            <p:nvPr/>
          </p:nvSpPr>
          <p:spPr>
            <a:xfrm>
              <a:off x="10217306" y="2787809"/>
              <a:ext cx="470000" cy="307777"/>
            </a:xfrm>
            <a:prstGeom prst="rect">
              <a:avLst/>
            </a:prstGeom>
            <a:noFill/>
            <a:ln>
              <a:noFill/>
            </a:ln>
          </p:spPr>
          <p:txBody>
            <a:bodyPr wrap="none" rtlCol="0">
              <a:spAutoFit/>
            </a:bodyPr>
            <a:lstStyle/>
            <a:p>
              <a:pPr algn="ctr"/>
              <a:r>
                <a:rPr lang="fr-FR" sz="700" b="1" dirty="0">
                  <a:solidFill>
                    <a:srgbClr val="5E247C"/>
                  </a:solidFill>
                  <a:latin typeface="Arial" panose="020B0604020202020204" pitchFamily="34" charset="0"/>
                  <a:cs typeface="Arial" panose="020B0604020202020204" pitchFamily="34" charset="0"/>
                </a:rPr>
                <a:t>10.5% </a:t>
              </a:r>
            </a:p>
            <a:p>
              <a:pPr algn="ctr"/>
              <a:r>
                <a:rPr lang="fr-FR" sz="700" b="1" dirty="0">
                  <a:solidFill>
                    <a:srgbClr val="5E247C"/>
                  </a:solidFill>
                  <a:latin typeface="Arial" panose="020B0604020202020204" pitchFamily="34" charset="0"/>
                  <a:cs typeface="Arial" panose="020B0604020202020204" pitchFamily="34" charset="0"/>
                </a:rPr>
                <a:t>(10/95)</a:t>
              </a:r>
            </a:p>
          </p:txBody>
        </p:sp>
        <p:sp>
          <p:nvSpPr>
            <p:cNvPr id="50" name="ZoneTexte 49"/>
            <p:cNvSpPr txBox="1"/>
            <p:nvPr/>
          </p:nvSpPr>
          <p:spPr>
            <a:xfrm>
              <a:off x="8104663" y="2523557"/>
              <a:ext cx="569387" cy="338554"/>
            </a:xfrm>
            <a:prstGeom prst="rect">
              <a:avLst/>
            </a:prstGeom>
            <a:noFill/>
            <a:ln>
              <a:noFill/>
            </a:ln>
          </p:spPr>
          <p:txBody>
            <a:bodyPr wrap="none" rtlCol="0">
              <a:spAutoFit/>
            </a:bodyPr>
            <a:lstStyle/>
            <a:p>
              <a:pPr algn="ctr"/>
              <a:r>
                <a:rPr lang="fr-FR" sz="800" b="1" dirty="0">
                  <a:solidFill>
                    <a:schemeClr val="bg1">
                      <a:lumMod val="65000"/>
                    </a:schemeClr>
                  </a:solidFill>
                  <a:latin typeface="Arial" panose="020B0604020202020204" pitchFamily="34" charset="0"/>
                  <a:cs typeface="Arial" panose="020B0604020202020204" pitchFamily="34" charset="0"/>
                </a:rPr>
                <a:t>17.1% </a:t>
              </a:r>
            </a:p>
            <a:p>
              <a:pPr algn="ctr"/>
              <a:r>
                <a:rPr lang="fr-FR" sz="800" b="1" dirty="0">
                  <a:solidFill>
                    <a:schemeClr val="bg1">
                      <a:lumMod val="65000"/>
                    </a:schemeClr>
                  </a:solidFill>
                  <a:latin typeface="Arial" panose="020B0604020202020204" pitchFamily="34" charset="0"/>
                  <a:cs typeface="Arial" panose="020B0604020202020204" pitchFamily="34" charset="0"/>
                </a:rPr>
                <a:t>(28/164)</a:t>
              </a:r>
            </a:p>
          </p:txBody>
        </p:sp>
        <p:sp>
          <p:nvSpPr>
            <p:cNvPr id="51" name="ZoneTexte 50"/>
            <p:cNvSpPr txBox="1"/>
            <p:nvPr/>
          </p:nvSpPr>
          <p:spPr>
            <a:xfrm>
              <a:off x="9299579" y="2907130"/>
              <a:ext cx="511679" cy="338554"/>
            </a:xfrm>
            <a:prstGeom prst="rect">
              <a:avLst/>
            </a:prstGeom>
            <a:noFill/>
            <a:ln>
              <a:noFill/>
            </a:ln>
          </p:spPr>
          <p:txBody>
            <a:bodyPr wrap="none" rtlCol="0">
              <a:spAutoFit/>
            </a:bodyPr>
            <a:lstStyle/>
            <a:p>
              <a:pPr algn="ctr"/>
              <a:r>
                <a:rPr lang="fr-FR" sz="800" b="1" dirty="0">
                  <a:solidFill>
                    <a:schemeClr val="bg1">
                      <a:lumMod val="65000"/>
                    </a:schemeClr>
                  </a:solidFill>
                  <a:latin typeface="Arial" panose="020B0604020202020204" pitchFamily="34" charset="0"/>
                  <a:cs typeface="Arial" panose="020B0604020202020204" pitchFamily="34" charset="0"/>
                </a:rPr>
                <a:t>5.5% </a:t>
              </a:r>
            </a:p>
            <a:p>
              <a:pPr algn="ctr"/>
              <a:r>
                <a:rPr lang="fr-FR" sz="800" b="1" dirty="0">
                  <a:solidFill>
                    <a:schemeClr val="bg1">
                      <a:lumMod val="65000"/>
                    </a:schemeClr>
                  </a:solidFill>
                  <a:latin typeface="Arial" panose="020B0604020202020204" pitchFamily="34" charset="0"/>
                  <a:cs typeface="Arial" panose="020B0604020202020204" pitchFamily="34" charset="0"/>
                </a:rPr>
                <a:t>(9/164)</a:t>
              </a:r>
            </a:p>
          </p:txBody>
        </p:sp>
        <p:sp>
          <p:nvSpPr>
            <p:cNvPr id="52" name="ZoneTexte 51"/>
            <p:cNvSpPr txBox="1"/>
            <p:nvPr/>
          </p:nvSpPr>
          <p:spPr>
            <a:xfrm>
              <a:off x="10492678" y="2516333"/>
              <a:ext cx="569387" cy="338554"/>
            </a:xfrm>
            <a:prstGeom prst="rect">
              <a:avLst/>
            </a:prstGeom>
            <a:noFill/>
            <a:ln>
              <a:noFill/>
            </a:ln>
          </p:spPr>
          <p:txBody>
            <a:bodyPr wrap="none" rtlCol="0">
              <a:spAutoFit/>
            </a:bodyPr>
            <a:lstStyle/>
            <a:p>
              <a:pPr algn="ctr"/>
              <a:r>
                <a:rPr lang="fr-FR" sz="800" b="1" dirty="0">
                  <a:solidFill>
                    <a:schemeClr val="bg1">
                      <a:lumMod val="65000"/>
                    </a:schemeClr>
                  </a:solidFill>
                  <a:latin typeface="Arial" panose="020B0604020202020204" pitchFamily="34" charset="0"/>
                  <a:cs typeface="Arial" panose="020B0604020202020204" pitchFamily="34" charset="0"/>
                </a:rPr>
                <a:t>17.7% </a:t>
              </a:r>
            </a:p>
            <a:p>
              <a:pPr algn="ctr"/>
              <a:r>
                <a:rPr lang="fr-FR" sz="800" b="1" dirty="0">
                  <a:solidFill>
                    <a:schemeClr val="bg1">
                      <a:lumMod val="65000"/>
                    </a:schemeClr>
                  </a:solidFill>
                  <a:latin typeface="Arial" panose="020B0604020202020204" pitchFamily="34" charset="0"/>
                  <a:cs typeface="Arial" panose="020B0604020202020204" pitchFamily="34" charset="0"/>
                </a:rPr>
                <a:t>(29/164)</a:t>
              </a:r>
            </a:p>
          </p:txBody>
        </p:sp>
        <p:sp>
          <p:nvSpPr>
            <p:cNvPr id="5" name="Parenthèse ouvrante 4"/>
            <p:cNvSpPr/>
            <p:nvPr/>
          </p:nvSpPr>
          <p:spPr>
            <a:xfrm rot="5400000">
              <a:off x="7814770" y="1778505"/>
              <a:ext cx="96190" cy="320144"/>
            </a:xfrm>
            <a:prstGeom prst="leftBracket">
              <a:avLst>
                <a:gd name="adj" fmla="val 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3" name="Parenthèse ouvrante 52"/>
            <p:cNvSpPr/>
            <p:nvPr/>
          </p:nvSpPr>
          <p:spPr>
            <a:xfrm rot="5400000">
              <a:off x="9018394" y="2702653"/>
              <a:ext cx="96190" cy="320144"/>
            </a:xfrm>
            <a:prstGeom prst="leftBracket">
              <a:avLst>
                <a:gd name="adj" fmla="val 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5" name="Parenthèse ouvrante 54"/>
            <p:cNvSpPr/>
            <p:nvPr/>
          </p:nvSpPr>
          <p:spPr>
            <a:xfrm rot="5400000">
              <a:off x="10233706" y="2031234"/>
              <a:ext cx="96190" cy="320144"/>
            </a:xfrm>
            <a:prstGeom prst="leftBracket">
              <a:avLst>
                <a:gd name="adj" fmla="val 0"/>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56" name="ZoneTexte 55"/>
            <p:cNvSpPr txBox="1"/>
            <p:nvPr/>
          </p:nvSpPr>
          <p:spPr>
            <a:xfrm>
              <a:off x="7604015" y="1703802"/>
              <a:ext cx="543739" cy="215444"/>
            </a:xfrm>
            <a:prstGeom prst="rect">
              <a:avLst/>
            </a:prstGeom>
            <a:noFill/>
            <a:ln>
              <a:noFill/>
            </a:ln>
          </p:spPr>
          <p:txBody>
            <a:bodyPr wrap="none" rtlCol="0">
              <a:spAutoFit/>
            </a:bodyPr>
            <a:lstStyle/>
            <a:p>
              <a:pPr algn="ctr"/>
              <a:r>
                <a:rPr lang="fr-FR" sz="800" b="1" i="1" dirty="0">
                  <a:latin typeface="Arial" panose="020B0604020202020204" pitchFamily="34" charset="0"/>
                  <a:cs typeface="Arial" panose="020B0604020202020204" pitchFamily="34" charset="0"/>
                </a:rPr>
                <a:t>P</a:t>
              </a:r>
              <a:r>
                <a:rPr lang="fr-FR" sz="800" b="1" dirty="0">
                  <a:latin typeface="Arial" panose="020B0604020202020204" pitchFamily="34" charset="0"/>
                  <a:cs typeface="Arial" panose="020B0604020202020204" pitchFamily="34" charset="0"/>
                </a:rPr>
                <a:t>= 0.04</a:t>
              </a:r>
            </a:p>
          </p:txBody>
        </p:sp>
        <p:sp>
          <p:nvSpPr>
            <p:cNvPr id="57" name="ZoneTexte 56"/>
            <p:cNvSpPr txBox="1"/>
            <p:nvPr/>
          </p:nvSpPr>
          <p:spPr>
            <a:xfrm>
              <a:off x="8814196" y="2613102"/>
              <a:ext cx="543740" cy="215444"/>
            </a:xfrm>
            <a:prstGeom prst="rect">
              <a:avLst/>
            </a:prstGeom>
            <a:noFill/>
            <a:ln>
              <a:noFill/>
            </a:ln>
          </p:spPr>
          <p:txBody>
            <a:bodyPr wrap="none" rtlCol="0">
              <a:spAutoFit/>
            </a:bodyPr>
            <a:lstStyle/>
            <a:p>
              <a:pPr algn="ctr"/>
              <a:r>
                <a:rPr lang="fr-FR" sz="800" b="1" i="1" dirty="0">
                  <a:latin typeface="Arial" panose="020B0604020202020204" pitchFamily="34" charset="0"/>
                  <a:cs typeface="Arial" panose="020B0604020202020204" pitchFamily="34" charset="0"/>
                </a:rPr>
                <a:t>P</a:t>
              </a:r>
              <a:r>
                <a:rPr lang="fr-FR" sz="800" b="1" dirty="0">
                  <a:latin typeface="Arial" panose="020B0604020202020204" pitchFamily="34" charset="0"/>
                  <a:cs typeface="Arial" panose="020B0604020202020204" pitchFamily="34" charset="0"/>
                </a:rPr>
                <a:t>= 0.55</a:t>
              </a:r>
            </a:p>
          </p:txBody>
        </p:sp>
        <p:sp>
          <p:nvSpPr>
            <p:cNvPr id="58" name="ZoneTexte 57"/>
            <p:cNvSpPr txBox="1"/>
            <p:nvPr/>
          </p:nvSpPr>
          <p:spPr>
            <a:xfrm>
              <a:off x="10006314" y="1946491"/>
              <a:ext cx="601447" cy="215444"/>
            </a:xfrm>
            <a:prstGeom prst="rect">
              <a:avLst/>
            </a:prstGeom>
            <a:noFill/>
            <a:ln>
              <a:noFill/>
            </a:ln>
          </p:spPr>
          <p:txBody>
            <a:bodyPr wrap="none" rtlCol="0">
              <a:spAutoFit/>
            </a:bodyPr>
            <a:lstStyle/>
            <a:p>
              <a:pPr algn="ctr"/>
              <a:r>
                <a:rPr lang="fr-FR" sz="800" b="1" i="1" dirty="0">
                  <a:latin typeface="Arial" panose="020B0604020202020204" pitchFamily="34" charset="0"/>
                  <a:cs typeface="Arial" panose="020B0604020202020204" pitchFamily="34" charset="0"/>
                </a:rPr>
                <a:t>P</a:t>
              </a:r>
              <a:r>
                <a:rPr lang="fr-FR" sz="800" b="1" dirty="0">
                  <a:latin typeface="Arial" panose="020B0604020202020204" pitchFamily="34" charset="0"/>
                  <a:cs typeface="Arial" panose="020B0604020202020204" pitchFamily="34" charset="0"/>
                </a:rPr>
                <a:t>= 0.005</a:t>
              </a:r>
            </a:p>
          </p:txBody>
        </p:sp>
      </p:grpSp>
    </p:spTree>
    <p:extLst>
      <p:ext uri="{BB962C8B-B14F-4D97-AF65-F5344CB8AC3E}">
        <p14:creationId xmlns:p14="http://schemas.microsoft.com/office/powerpoint/2010/main" val="10803953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p:cNvSpPr>
            <a:spLocks noGrp="1"/>
          </p:cNvSpPr>
          <p:nvPr>
            <p:ph type="body" sz="quarter" idx="15"/>
          </p:nvPr>
        </p:nvSpPr>
        <p:spPr>
          <a:xfrm>
            <a:off x="957434" y="1064435"/>
            <a:ext cx="10738177" cy="4232354"/>
          </a:xfrm>
        </p:spPr>
        <p:txBody>
          <a:bodyPr/>
          <a:lstStyle/>
          <a:p>
            <a:pPr>
              <a:lnSpc>
                <a:spcPct val="150000"/>
              </a:lnSpc>
              <a:spcBef>
                <a:spcPts val="1200"/>
              </a:spcBef>
              <a:spcAft>
                <a:spcPts val="1200"/>
              </a:spcAft>
            </a:pPr>
            <a:r>
              <a:rPr lang="en-US" b="1" dirty="0"/>
              <a:t>Reinsertion of a CVC before negative follow-up blood culture results</a:t>
            </a:r>
            <a:r>
              <a:rPr lang="en-US" dirty="0"/>
              <a:t> was significantly associated with </a:t>
            </a:r>
            <a:r>
              <a:rPr lang="en-US" b="1" dirty="0"/>
              <a:t>increased 90-day mortality</a:t>
            </a:r>
            <a:r>
              <a:rPr lang="en-US" dirty="0"/>
              <a:t>. </a:t>
            </a:r>
          </a:p>
          <a:p>
            <a:pPr>
              <a:lnSpc>
                <a:spcPct val="150000"/>
              </a:lnSpc>
              <a:spcBef>
                <a:spcPts val="1200"/>
              </a:spcBef>
              <a:spcAft>
                <a:spcPts val="1200"/>
              </a:spcAft>
            </a:pPr>
            <a:r>
              <a:rPr lang="en-US" dirty="0"/>
              <a:t>The </a:t>
            </a:r>
            <a:r>
              <a:rPr lang="en-US" b="1" dirty="0"/>
              <a:t>necessity of confirming negative follow-up cultures before CVC reinsertion in patients with CRBSIs caused by </a:t>
            </a:r>
            <a:r>
              <a:rPr lang="en-US" b="1" i="1" dirty="0"/>
              <a:t>S. aureus</a:t>
            </a:r>
            <a:r>
              <a:rPr lang="en-US" i="1" dirty="0"/>
              <a:t> </a:t>
            </a:r>
            <a:r>
              <a:rPr lang="en-US" dirty="0"/>
              <a:t>as per societal guidelines.</a:t>
            </a:r>
          </a:p>
        </p:txBody>
      </p:sp>
      <p:sp>
        <p:nvSpPr>
          <p:cNvPr id="6" name="Titre 5"/>
          <p:cNvSpPr>
            <a:spLocks noGrp="1"/>
          </p:cNvSpPr>
          <p:nvPr>
            <p:ph type="title"/>
          </p:nvPr>
        </p:nvSpPr>
        <p:spPr/>
        <p:txBody>
          <a:bodyPr/>
          <a:lstStyle/>
          <a:p>
            <a:r>
              <a:rPr lang="fr-FR" dirty="0"/>
              <a:t>Conclusions</a:t>
            </a:r>
          </a:p>
        </p:txBody>
      </p:sp>
      <p:sp>
        <p:nvSpPr>
          <p:cNvPr id="9" name="Espace réservé du contenu 8"/>
          <p:cNvSpPr>
            <a:spLocks noGrp="1"/>
          </p:cNvSpPr>
          <p:nvPr>
            <p:ph sz="quarter" idx="16"/>
          </p:nvPr>
        </p:nvSpPr>
        <p:spPr/>
        <p:txBody>
          <a:bodyPr/>
          <a:lstStyle/>
          <a:p>
            <a:r>
              <a:rPr lang="en-US" dirty="0" err="1"/>
              <a:t>Hyeonwoo</a:t>
            </a:r>
            <a:r>
              <a:rPr lang="en-US" dirty="0"/>
              <a:t> KWON et al., ECCMID</a:t>
            </a:r>
            <a:r>
              <a:rPr lang="en-US" baseline="30000" dirty="0"/>
              <a:t>Ⓡ</a:t>
            </a:r>
            <a:r>
              <a:rPr lang="en-US" dirty="0"/>
              <a:t> 2024, Abs#E0072</a:t>
            </a:r>
          </a:p>
        </p:txBody>
      </p:sp>
    </p:spTree>
    <p:extLst>
      <p:ext uri="{BB962C8B-B14F-4D97-AF65-F5344CB8AC3E}">
        <p14:creationId xmlns:p14="http://schemas.microsoft.com/office/powerpoint/2010/main" val="2973359909"/>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41429F-2EA8-E423-76A1-5810DC4A59A8}"/>
              </a:ext>
            </a:extLst>
          </p:cNvPr>
          <p:cNvSpPr>
            <a:spLocks noGrp="1"/>
          </p:cNvSpPr>
          <p:nvPr>
            <p:ph type="title"/>
          </p:nvPr>
        </p:nvSpPr>
        <p:spPr/>
        <p:txBody>
          <a:bodyPr/>
          <a:lstStyle/>
          <a:p>
            <a:r>
              <a:rPr lang="en-US" dirty="0"/>
              <a:t>How to clean the occupied patient room</a:t>
            </a:r>
            <a:endParaRPr lang="fr-FR" dirty="0"/>
          </a:p>
        </p:txBody>
      </p:sp>
      <p:sp>
        <p:nvSpPr>
          <p:cNvPr id="3" name="Espace réservé du contenu 2">
            <a:extLst>
              <a:ext uri="{FF2B5EF4-FFF2-40B4-BE49-F238E27FC236}">
                <a16:creationId xmlns:a16="http://schemas.microsoft.com/office/drawing/2014/main" id="{46D75B74-790D-CB75-2640-55A4B95F4592}"/>
              </a:ext>
            </a:extLst>
          </p:cNvPr>
          <p:cNvSpPr>
            <a:spLocks noGrp="1"/>
          </p:cNvSpPr>
          <p:nvPr>
            <p:ph sz="quarter" idx="10"/>
          </p:nvPr>
        </p:nvSpPr>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sp>
        <p:nvSpPr>
          <p:cNvPr id="4" name="Espace réservé du contenu 3">
            <a:extLst>
              <a:ext uri="{FF2B5EF4-FFF2-40B4-BE49-F238E27FC236}">
                <a16:creationId xmlns:a16="http://schemas.microsoft.com/office/drawing/2014/main" id="{237F544B-452D-FAD4-A5E1-21ACDFF77BAB}"/>
              </a:ext>
            </a:extLst>
          </p:cNvPr>
          <p:cNvSpPr>
            <a:spLocks noGrp="1"/>
          </p:cNvSpPr>
          <p:nvPr>
            <p:ph sz="quarter" idx="11"/>
          </p:nvPr>
        </p:nvSpPr>
        <p:spPr/>
        <p:txBody>
          <a:bodyPr/>
          <a:lstStyle/>
          <a:p>
            <a:r>
              <a:rPr lang="en-US" dirty="0"/>
              <a:t>Environmental stewardship: cleaning the occupied bed space</a:t>
            </a:r>
            <a:endParaRPr lang="fr-FR" dirty="0"/>
          </a:p>
        </p:txBody>
      </p:sp>
    </p:spTree>
    <p:extLst>
      <p:ext uri="{BB962C8B-B14F-4D97-AF65-F5344CB8AC3E}">
        <p14:creationId xmlns:p14="http://schemas.microsoft.com/office/powerpoint/2010/main" val="132462888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D0C7D68E-DBA3-2237-C411-87ECC7A63563}"/>
              </a:ext>
            </a:extLst>
          </p:cNvPr>
          <p:cNvSpPr>
            <a:spLocks noGrp="1"/>
          </p:cNvSpPr>
          <p:nvPr>
            <p:ph type="body" sz="quarter" idx="15"/>
          </p:nvPr>
        </p:nvSpPr>
        <p:spPr>
          <a:xfrm>
            <a:off x="960194" y="742215"/>
            <a:ext cx="11104989" cy="4232354"/>
          </a:xfrm>
        </p:spPr>
        <p:txBody>
          <a:bodyPr/>
          <a:lstStyle/>
          <a:p>
            <a:pPr marL="0" indent="0">
              <a:buNone/>
            </a:pPr>
            <a:endParaRPr lang="fr-FR" dirty="0"/>
          </a:p>
          <a:p>
            <a:pPr>
              <a:spcBef>
                <a:spcPts val="1800"/>
              </a:spcBef>
            </a:pPr>
            <a:r>
              <a:rPr lang="fr-FR" dirty="0"/>
              <a:t>Check the area!</a:t>
            </a:r>
          </a:p>
          <a:p>
            <a:pPr>
              <a:spcBef>
                <a:spcPts val="1800"/>
              </a:spcBef>
            </a:pPr>
            <a:r>
              <a:rPr lang="fr-FR" dirty="0"/>
              <a:t>How are </a:t>
            </a:r>
            <a:r>
              <a:rPr lang="fr-FR" dirty="0" err="1"/>
              <a:t>you</a:t>
            </a:r>
            <a:r>
              <a:rPr lang="fr-FR" dirty="0"/>
              <a:t> </a:t>
            </a:r>
            <a:r>
              <a:rPr lang="fr-FR" dirty="0" err="1"/>
              <a:t>going</a:t>
            </a:r>
            <a:r>
              <a:rPr lang="fr-FR" dirty="0"/>
              <a:t> to clean </a:t>
            </a:r>
            <a:r>
              <a:rPr lang="fr-FR" dirty="0" err="1"/>
              <a:t>this</a:t>
            </a:r>
            <a:r>
              <a:rPr lang="fr-FR" dirty="0"/>
              <a:t> </a:t>
            </a:r>
            <a:r>
              <a:rPr lang="fr-FR" dirty="0" err="1"/>
              <a:t>bed</a:t>
            </a:r>
            <a:r>
              <a:rPr lang="fr-FR" dirty="0"/>
              <a:t> </a:t>
            </a:r>
            <a:r>
              <a:rPr lang="fr-FR" dirty="0" err="1"/>
              <a:t>space</a:t>
            </a:r>
            <a:r>
              <a:rPr lang="fr-FR" dirty="0"/>
              <a:t>?</a:t>
            </a:r>
          </a:p>
          <a:p>
            <a:pPr>
              <a:spcBef>
                <a:spcPts val="1800"/>
              </a:spcBef>
            </a:pPr>
            <a:r>
              <a:rPr lang="fr-FR" dirty="0" err="1"/>
              <a:t>Who</a:t>
            </a:r>
            <a:r>
              <a:rPr lang="fr-FR" dirty="0"/>
              <a:t> </a:t>
            </a:r>
            <a:r>
              <a:rPr lang="fr-FR" dirty="0" err="1"/>
              <a:t>is</a:t>
            </a:r>
            <a:r>
              <a:rPr lang="fr-FR" dirty="0"/>
              <a:t> in </a:t>
            </a:r>
            <a:r>
              <a:rPr lang="fr-FR" dirty="0" err="1"/>
              <a:t>it</a:t>
            </a:r>
            <a:r>
              <a:rPr lang="fr-FR" dirty="0"/>
              <a:t>?</a:t>
            </a:r>
          </a:p>
          <a:p>
            <a:pPr>
              <a:spcBef>
                <a:spcPts val="1800"/>
              </a:spcBef>
            </a:pPr>
            <a:r>
              <a:rPr lang="fr-FR" dirty="0" err="1"/>
              <a:t>What</a:t>
            </a:r>
            <a:r>
              <a:rPr lang="fr-FR" dirty="0"/>
              <a:t> </a:t>
            </a:r>
            <a:r>
              <a:rPr lang="fr-FR" dirty="0" err="1"/>
              <a:t>should</a:t>
            </a:r>
            <a:r>
              <a:rPr lang="fr-FR" dirty="0"/>
              <a:t> </a:t>
            </a:r>
            <a:r>
              <a:rPr lang="fr-FR" dirty="0" err="1"/>
              <a:t>you</a:t>
            </a:r>
            <a:r>
              <a:rPr lang="fr-FR" dirty="0"/>
              <a:t> do first?</a:t>
            </a:r>
          </a:p>
          <a:p>
            <a:pPr>
              <a:spcBef>
                <a:spcPts val="1800"/>
              </a:spcBef>
            </a:pPr>
            <a:r>
              <a:rPr lang="fr-FR" dirty="0" err="1"/>
              <a:t>Where</a:t>
            </a:r>
            <a:r>
              <a:rPr lang="fr-FR" dirty="0"/>
              <a:t> do </a:t>
            </a:r>
            <a:r>
              <a:rPr lang="fr-FR" dirty="0" err="1"/>
              <a:t>you</a:t>
            </a:r>
            <a:r>
              <a:rPr lang="fr-FR" dirty="0"/>
              <a:t> start…</a:t>
            </a:r>
          </a:p>
          <a:p>
            <a:pPr>
              <a:spcBef>
                <a:spcPts val="1800"/>
              </a:spcBef>
            </a:pPr>
            <a:r>
              <a:rPr lang="fr-FR" dirty="0"/>
              <a:t>How long have </a:t>
            </a:r>
            <a:r>
              <a:rPr lang="fr-FR" dirty="0" err="1"/>
              <a:t>you</a:t>
            </a:r>
            <a:r>
              <a:rPr lang="fr-FR" dirty="0"/>
              <a:t> </a:t>
            </a:r>
            <a:r>
              <a:rPr lang="fr-FR" dirty="0" err="1"/>
              <a:t>got</a:t>
            </a:r>
            <a:r>
              <a:rPr lang="fr-FR" dirty="0"/>
              <a:t>?!</a:t>
            </a:r>
          </a:p>
        </p:txBody>
      </p:sp>
      <p:sp>
        <p:nvSpPr>
          <p:cNvPr id="14" name="Espace réservé du texte 13">
            <a:extLst>
              <a:ext uri="{FF2B5EF4-FFF2-40B4-BE49-F238E27FC236}">
                <a16:creationId xmlns:a16="http://schemas.microsoft.com/office/drawing/2014/main" id="{D7F3691D-F5D7-BCD3-468A-29FC97F1EA42}"/>
              </a:ext>
            </a:extLst>
          </p:cNvPr>
          <p:cNvSpPr>
            <a:spLocks noGrp="1"/>
          </p:cNvSpPr>
          <p:nvPr>
            <p:ph type="body" sz="quarter" idx="19"/>
          </p:nvPr>
        </p:nvSpPr>
        <p:spPr/>
        <p:txBody>
          <a:bodyPr/>
          <a:lstStyle/>
          <a:p>
            <a:r>
              <a:rPr lang="en-US" dirty="0"/>
              <a:t>Dancer &amp; Kramer, Four steps to clean hospitals: LOOK, PLAN, CLEAN and DRY. J Hosp Infect 2019; 103(1):e1-e8. Scott D et al. 'Time to clean': A systematic review and observational study on the time required to clean items of reusable communal patient care equipment. J Infect Prev 2017;18(6):289-294.</a:t>
            </a:r>
            <a:endParaRPr lang="fr-FR" dirty="0"/>
          </a:p>
        </p:txBody>
      </p:sp>
      <p:sp>
        <p:nvSpPr>
          <p:cNvPr id="10" name="Titre 9">
            <a:extLst>
              <a:ext uri="{FF2B5EF4-FFF2-40B4-BE49-F238E27FC236}">
                <a16:creationId xmlns:a16="http://schemas.microsoft.com/office/drawing/2014/main" id="{051A6F15-1732-71B4-E8B0-1D07AE14116A}"/>
              </a:ext>
            </a:extLst>
          </p:cNvPr>
          <p:cNvSpPr>
            <a:spLocks noGrp="1"/>
          </p:cNvSpPr>
          <p:nvPr>
            <p:ph type="title"/>
          </p:nvPr>
        </p:nvSpPr>
        <p:spPr/>
        <p:txBody>
          <a:bodyPr/>
          <a:lstStyle/>
          <a:p>
            <a:r>
              <a:rPr lang="fr-FR" dirty="0"/>
              <a:t>And </a:t>
            </a:r>
            <a:r>
              <a:rPr lang="fr-FR" dirty="0" err="1"/>
              <a:t>we’re</a:t>
            </a:r>
            <a:r>
              <a:rPr lang="fr-FR" dirty="0"/>
              <a:t> of…</a:t>
            </a:r>
          </a:p>
        </p:txBody>
      </p:sp>
      <p:sp>
        <p:nvSpPr>
          <p:cNvPr id="12" name="Espace réservé du contenu 11">
            <a:extLst>
              <a:ext uri="{FF2B5EF4-FFF2-40B4-BE49-F238E27FC236}">
                <a16:creationId xmlns:a16="http://schemas.microsoft.com/office/drawing/2014/main" id="{AA14FB07-2C8C-569D-7FFA-A2B487323C5F}"/>
              </a:ext>
            </a:extLst>
          </p:cNvPr>
          <p:cNvSpPr>
            <a:spLocks noGrp="1"/>
          </p:cNvSpPr>
          <p:nvPr>
            <p:ph sz="quarter" idx="16"/>
          </p:nvPr>
        </p:nvSpPr>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385757679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47A6B3FD-778F-11D0-A176-08AC00A1013A}"/>
              </a:ext>
            </a:extLst>
          </p:cNvPr>
          <p:cNvSpPr>
            <a:spLocks noGrp="1"/>
          </p:cNvSpPr>
          <p:nvPr>
            <p:ph type="body" sz="quarter" idx="15"/>
          </p:nvPr>
        </p:nvSpPr>
        <p:spPr>
          <a:xfrm>
            <a:off x="7781161" y="1089979"/>
            <a:ext cx="3886200" cy="2237899"/>
          </a:xfrm>
        </p:spPr>
        <p:txBody>
          <a:bodyPr anchor="ctr"/>
          <a:lstStyle/>
          <a:p>
            <a:r>
              <a:rPr lang="fr-FR" dirty="0"/>
              <a:t>Fluorescent marker </a:t>
            </a:r>
            <a:r>
              <a:rPr lang="fr-FR" i="1" dirty="0"/>
              <a:t>vs</a:t>
            </a:r>
            <a:r>
              <a:rPr lang="fr-FR" dirty="0"/>
              <a:t> ACCS; how </a:t>
            </a:r>
            <a:r>
              <a:rPr lang="fr-FR" dirty="0" err="1"/>
              <a:t>well</a:t>
            </a:r>
            <a:r>
              <a:rPr lang="fr-FR" dirty="0"/>
              <a:t> have surfaces been </a:t>
            </a:r>
            <a:r>
              <a:rPr lang="fr-FR" dirty="0" err="1"/>
              <a:t>cleaned</a:t>
            </a:r>
            <a:r>
              <a:rPr lang="fr-FR" dirty="0"/>
              <a:t> (and </a:t>
            </a:r>
            <a:r>
              <a:rPr lang="fr-FR" dirty="0" err="1"/>
              <a:t>risk</a:t>
            </a:r>
            <a:r>
              <a:rPr lang="fr-FR" dirty="0"/>
              <a:t> of infection)</a:t>
            </a:r>
          </a:p>
        </p:txBody>
      </p:sp>
      <p:sp>
        <p:nvSpPr>
          <p:cNvPr id="3" name="Espace réservé du texte 2">
            <a:extLst>
              <a:ext uri="{FF2B5EF4-FFF2-40B4-BE49-F238E27FC236}">
                <a16:creationId xmlns:a16="http://schemas.microsoft.com/office/drawing/2014/main" id="{F381026B-34BF-A597-149A-F37BB92E7397}"/>
              </a:ext>
            </a:extLst>
          </p:cNvPr>
          <p:cNvSpPr>
            <a:spLocks noGrp="1"/>
          </p:cNvSpPr>
          <p:nvPr>
            <p:ph type="body" sz="quarter" idx="19"/>
          </p:nvPr>
        </p:nvSpPr>
        <p:spPr/>
        <p:txBody>
          <a:bodyPr/>
          <a:lstStyle/>
          <a:p>
            <a:r>
              <a:rPr lang="fr-FR" dirty="0"/>
              <a:t>Boyce et al, ICHE 2011; Ferreira AM, et al, </a:t>
            </a:r>
            <a:r>
              <a:rPr lang="fr-FR" dirty="0" err="1"/>
              <a:t>Rev</a:t>
            </a:r>
            <a:r>
              <a:rPr lang="fr-FR" dirty="0"/>
              <a:t> </a:t>
            </a:r>
            <a:r>
              <a:rPr lang="fr-FR" dirty="0" err="1"/>
              <a:t>Lat</a:t>
            </a:r>
            <a:r>
              <a:rPr lang="fr-FR" dirty="0"/>
              <a:t> Am </a:t>
            </a:r>
            <a:r>
              <a:rPr lang="fr-FR" dirty="0" err="1"/>
              <a:t>Enfermagem</a:t>
            </a:r>
            <a:r>
              <a:rPr lang="fr-FR" dirty="0"/>
              <a:t> 2015; </a:t>
            </a:r>
            <a:r>
              <a:rPr lang="fr-FR" dirty="0" err="1"/>
              <a:t>Dancer</a:t>
            </a:r>
            <a:r>
              <a:rPr lang="fr-FR" dirty="0"/>
              <a:t> SJ, </a:t>
            </a:r>
            <a:r>
              <a:rPr lang="fr-FR" dirty="0" err="1"/>
              <a:t>Curr</a:t>
            </a:r>
            <a:r>
              <a:rPr lang="fr-FR" dirty="0"/>
              <a:t> </a:t>
            </a:r>
            <a:r>
              <a:rPr lang="fr-FR" dirty="0" err="1"/>
              <a:t>Opin</a:t>
            </a:r>
            <a:r>
              <a:rPr lang="fr-FR" dirty="0"/>
              <a:t> Infect Dis 2016</a:t>
            </a:r>
          </a:p>
        </p:txBody>
      </p:sp>
      <p:sp>
        <p:nvSpPr>
          <p:cNvPr id="4" name="Titre 3">
            <a:extLst>
              <a:ext uri="{FF2B5EF4-FFF2-40B4-BE49-F238E27FC236}">
                <a16:creationId xmlns:a16="http://schemas.microsoft.com/office/drawing/2014/main" id="{22A2AC57-9090-A8F9-E791-C265AAB7552B}"/>
              </a:ext>
            </a:extLst>
          </p:cNvPr>
          <p:cNvSpPr>
            <a:spLocks noGrp="1"/>
          </p:cNvSpPr>
          <p:nvPr>
            <p:ph type="title"/>
          </p:nvPr>
        </p:nvSpPr>
        <p:spPr/>
        <p:txBody>
          <a:bodyPr/>
          <a:lstStyle/>
          <a:p>
            <a:r>
              <a:rPr lang="fr-FR" dirty="0"/>
              <a:t>Monitoring '</a:t>
            </a:r>
            <a:r>
              <a:rPr lang="fr-FR" dirty="0" err="1"/>
              <a:t>cleanliness</a:t>
            </a:r>
            <a:r>
              <a:rPr lang="fr-FR" dirty="0"/>
              <a:t>': ATP or </a:t>
            </a:r>
            <a:r>
              <a:rPr lang="fr-FR" dirty="0" err="1"/>
              <a:t>microbial</a:t>
            </a:r>
            <a:r>
              <a:rPr lang="fr-FR" dirty="0"/>
              <a:t> sampling?</a:t>
            </a:r>
          </a:p>
        </p:txBody>
      </p:sp>
      <p:sp>
        <p:nvSpPr>
          <p:cNvPr id="12" name="Espace réservé du texte 1">
            <a:extLst>
              <a:ext uri="{FF2B5EF4-FFF2-40B4-BE49-F238E27FC236}">
                <a16:creationId xmlns:a16="http://schemas.microsoft.com/office/drawing/2014/main" id="{D6C33681-94DB-2C3C-EA91-1E56D46A1C96}"/>
              </a:ext>
            </a:extLst>
          </p:cNvPr>
          <p:cNvSpPr txBox="1">
            <a:spLocks/>
          </p:cNvSpPr>
          <p:nvPr/>
        </p:nvSpPr>
        <p:spPr>
          <a:xfrm>
            <a:off x="7781161" y="3481018"/>
            <a:ext cx="3886200" cy="2237899"/>
          </a:xfrm>
          <a:prstGeom prst="rect">
            <a:avLst/>
          </a:prstGeom>
        </p:spPr>
        <p:txBody>
          <a:bodyPr anchor="ct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Fluorescent marker </a:t>
            </a:r>
            <a:r>
              <a:rPr lang="fr-FR" i="1" dirty="0"/>
              <a:t>vs</a:t>
            </a:r>
            <a:r>
              <a:rPr lang="fr-FR" dirty="0"/>
              <a:t> ATP; </a:t>
            </a:r>
            <a:r>
              <a:rPr lang="fr-FR" dirty="0" err="1"/>
              <a:t>which</a:t>
            </a:r>
            <a:r>
              <a:rPr lang="fr-FR" dirty="0"/>
              <a:t> surfaces </a:t>
            </a:r>
            <a:r>
              <a:rPr lang="fr-FR" dirty="0" err="1"/>
              <a:t>need</a:t>
            </a:r>
            <a:r>
              <a:rPr lang="fr-FR" dirty="0"/>
              <a:t> </a:t>
            </a:r>
            <a:r>
              <a:rPr lang="fr-FR" dirty="0" err="1"/>
              <a:t>cleaning</a:t>
            </a:r>
            <a:endParaRPr lang="fr-FR" dirty="0"/>
          </a:p>
        </p:txBody>
      </p:sp>
      <p:sp>
        <p:nvSpPr>
          <p:cNvPr id="25" name="Espace réservé du contenu 24">
            <a:extLst>
              <a:ext uri="{FF2B5EF4-FFF2-40B4-BE49-F238E27FC236}">
                <a16:creationId xmlns:a16="http://schemas.microsoft.com/office/drawing/2014/main" id="{C4F6B975-AC22-F106-2109-61BAF1F10E06}"/>
              </a:ext>
            </a:extLst>
          </p:cNvPr>
          <p:cNvSpPr>
            <a:spLocks noGrp="1"/>
          </p:cNvSpPr>
          <p:nvPr>
            <p:ph sz="quarter" idx="16"/>
          </p:nvPr>
        </p:nvSpPr>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grpSp>
        <p:nvGrpSpPr>
          <p:cNvPr id="33" name="Groupe 32">
            <a:extLst>
              <a:ext uri="{FF2B5EF4-FFF2-40B4-BE49-F238E27FC236}">
                <a16:creationId xmlns:a16="http://schemas.microsoft.com/office/drawing/2014/main" id="{143D4D91-EB4C-F1DD-1E5C-4F34ECF869B7}"/>
              </a:ext>
            </a:extLst>
          </p:cNvPr>
          <p:cNvGrpSpPr/>
          <p:nvPr/>
        </p:nvGrpSpPr>
        <p:grpSpPr>
          <a:xfrm>
            <a:off x="1601386" y="3589829"/>
            <a:ext cx="5849061" cy="2020277"/>
            <a:chOff x="2097228" y="3852240"/>
            <a:chExt cx="5849061" cy="2020277"/>
          </a:xfrm>
        </p:grpSpPr>
        <p:sp>
          <p:nvSpPr>
            <p:cNvPr id="21" name="ZoneTexte 20">
              <a:extLst>
                <a:ext uri="{FF2B5EF4-FFF2-40B4-BE49-F238E27FC236}">
                  <a16:creationId xmlns:a16="http://schemas.microsoft.com/office/drawing/2014/main" id="{E7D26DD8-8D26-0328-5D77-71E0225354BC}"/>
                </a:ext>
              </a:extLst>
            </p:cNvPr>
            <p:cNvSpPr txBox="1"/>
            <p:nvPr/>
          </p:nvSpPr>
          <p:spPr>
            <a:xfrm>
              <a:off x="3039833" y="5626296"/>
              <a:ext cx="56457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N=168</a:t>
              </a:r>
            </a:p>
          </p:txBody>
        </p:sp>
        <p:sp>
          <p:nvSpPr>
            <p:cNvPr id="22" name="ZoneTexte 21">
              <a:extLst>
                <a:ext uri="{FF2B5EF4-FFF2-40B4-BE49-F238E27FC236}">
                  <a16:creationId xmlns:a16="http://schemas.microsoft.com/office/drawing/2014/main" id="{6D480484-C917-2FAD-6805-9F76CF0DBAC1}"/>
                </a:ext>
              </a:extLst>
            </p:cNvPr>
            <p:cNvSpPr txBox="1"/>
            <p:nvPr/>
          </p:nvSpPr>
          <p:spPr>
            <a:xfrm>
              <a:off x="4827451" y="5626296"/>
              <a:ext cx="564578"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N=124</a:t>
              </a:r>
            </a:p>
          </p:txBody>
        </p:sp>
        <p:sp>
          <p:nvSpPr>
            <p:cNvPr id="23" name="ZoneTexte 22">
              <a:extLst>
                <a:ext uri="{FF2B5EF4-FFF2-40B4-BE49-F238E27FC236}">
                  <a16:creationId xmlns:a16="http://schemas.microsoft.com/office/drawing/2014/main" id="{1425C3D3-67F5-8E9A-48E9-FC5A70095FCA}"/>
                </a:ext>
              </a:extLst>
            </p:cNvPr>
            <p:cNvSpPr txBox="1"/>
            <p:nvPr/>
          </p:nvSpPr>
          <p:spPr>
            <a:xfrm>
              <a:off x="6661447" y="5626296"/>
              <a:ext cx="494046" cy="246221"/>
            </a:xfrm>
            <a:prstGeom prst="rect">
              <a:avLst/>
            </a:prstGeom>
            <a:noFill/>
          </p:spPr>
          <p:txBody>
            <a:bodyPr wrap="none" rtlCol="0">
              <a:spAutoFit/>
            </a:bodyPr>
            <a:lstStyle/>
            <a:p>
              <a:r>
                <a:rPr lang="fr-FR" sz="1000" dirty="0">
                  <a:solidFill>
                    <a:schemeClr val="tx1">
                      <a:lumMod val="75000"/>
                      <a:lumOff val="25000"/>
                    </a:schemeClr>
                  </a:solidFill>
                  <a:latin typeface="Arial" panose="020B0604020202020204" pitchFamily="34" charset="0"/>
                  <a:cs typeface="Arial" panose="020B0604020202020204" pitchFamily="34" charset="0"/>
                </a:rPr>
                <a:t>N=90</a:t>
              </a:r>
            </a:p>
          </p:txBody>
        </p:sp>
        <p:graphicFrame>
          <p:nvGraphicFramePr>
            <p:cNvPr id="27" name="Espace réservé du contenu 15">
              <a:extLst>
                <a:ext uri="{FF2B5EF4-FFF2-40B4-BE49-F238E27FC236}">
                  <a16:creationId xmlns:a16="http://schemas.microsoft.com/office/drawing/2014/main" id="{3C02506B-2390-B184-E8CC-C413AE9F48B3}"/>
                </a:ext>
              </a:extLst>
            </p:cNvPr>
            <p:cNvGraphicFramePr>
              <a:graphicFrameLocks/>
            </p:cNvGraphicFramePr>
            <p:nvPr>
              <p:extLst>
                <p:ext uri="{D42A27DB-BD31-4B8C-83A1-F6EECF244321}">
                  <p14:modId xmlns:p14="http://schemas.microsoft.com/office/powerpoint/2010/main" val="1885615712"/>
                </p:ext>
              </p:extLst>
            </p:nvPr>
          </p:nvGraphicFramePr>
          <p:xfrm>
            <a:off x="2097228" y="3852240"/>
            <a:ext cx="5849061" cy="1905452"/>
          </p:xfrm>
          <a:graphic>
            <a:graphicData uri="http://schemas.openxmlformats.org/drawingml/2006/chart">
              <c:chart xmlns:c="http://schemas.openxmlformats.org/drawingml/2006/chart" xmlns:r="http://schemas.openxmlformats.org/officeDocument/2006/relationships" r:id="rId2"/>
            </a:graphicData>
          </a:graphic>
        </p:graphicFrame>
      </p:grpSp>
      <p:sp>
        <p:nvSpPr>
          <p:cNvPr id="30" name="Rectangle à coins arrondis 33">
            <a:extLst>
              <a:ext uri="{FF2B5EF4-FFF2-40B4-BE49-F238E27FC236}">
                <a16:creationId xmlns:a16="http://schemas.microsoft.com/office/drawing/2014/main" id="{2EF90873-0C6F-3240-61C8-4E7947142F7A}"/>
              </a:ext>
            </a:extLst>
          </p:cNvPr>
          <p:cNvSpPr/>
          <p:nvPr/>
        </p:nvSpPr>
        <p:spPr>
          <a:xfrm>
            <a:off x="1488354" y="1089979"/>
            <a:ext cx="6050077" cy="2237899"/>
          </a:xfrm>
          <a:prstGeom prst="roundRect">
            <a:avLst>
              <a:gd name="adj" fmla="val 0"/>
            </a:avLst>
          </a:prstGeom>
          <a:noFill/>
          <a:ln w="9525" cap="flat" cmpd="sng" algn="ctr">
            <a:solidFill>
              <a:schemeClr val="tx1">
                <a:lumMod val="75000"/>
                <a:lumOff val="2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24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1" name="Rectangle à coins arrondis 33">
            <a:extLst>
              <a:ext uri="{FF2B5EF4-FFF2-40B4-BE49-F238E27FC236}">
                <a16:creationId xmlns:a16="http://schemas.microsoft.com/office/drawing/2014/main" id="{C8B65AA2-C1D8-4EB6-13EE-A8FC52D6CE32}"/>
              </a:ext>
            </a:extLst>
          </p:cNvPr>
          <p:cNvSpPr/>
          <p:nvPr/>
        </p:nvSpPr>
        <p:spPr>
          <a:xfrm>
            <a:off x="1500878" y="3481018"/>
            <a:ext cx="6050077" cy="2237899"/>
          </a:xfrm>
          <a:prstGeom prst="roundRect">
            <a:avLst>
              <a:gd name="adj" fmla="val 0"/>
            </a:avLst>
          </a:prstGeom>
          <a:noFill/>
          <a:ln w="9525" cap="flat" cmpd="sng" algn="ctr">
            <a:solidFill>
              <a:schemeClr val="tx1">
                <a:lumMod val="75000"/>
                <a:lumOff val="25000"/>
              </a:scheme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24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34" name="Groupe 33">
            <a:extLst>
              <a:ext uri="{FF2B5EF4-FFF2-40B4-BE49-F238E27FC236}">
                <a16:creationId xmlns:a16="http://schemas.microsoft.com/office/drawing/2014/main" id="{2124276D-02D7-0E19-92EB-C3F60C6EDE87}"/>
              </a:ext>
            </a:extLst>
          </p:cNvPr>
          <p:cNvGrpSpPr/>
          <p:nvPr/>
        </p:nvGrpSpPr>
        <p:grpSpPr>
          <a:xfrm>
            <a:off x="1588862" y="1198351"/>
            <a:ext cx="5849061" cy="2021155"/>
            <a:chOff x="2084704" y="1252729"/>
            <a:chExt cx="5849061" cy="2021155"/>
          </a:xfrm>
        </p:grpSpPr>
        <p:sp>
          <p:nvSpPr>
            <p:cNvPr id="19" name="ZoneTexte 18">
              <a:extLst>
                <a:ext uri="{FF2B5EF4-FFF2-40B4-BE49-F238E27FC236}">
                  <a16:creationId xmlns:a16="http://schemas.microsoft.com/office/drawing/2014/main" id="{EE65E448-150F-0C8C-E2B3-05B55028A692}"/>
                </a:ext>
              </a:extLst>
            </p:cNvPr>
            <p:cNvSpPr txBox="1"/>
            <p:nvPr/>
          </p:nvSpPr>
          <p:spPr>
            <a:xfrm>
              <a:off x="4762005" y="3027663"/>
              <a:ext cx="706582" cy="246221"/>
            </a:xfrm>
            <a:prstGeom prst="rect">
              <a:avLst/>
            </a:prstGeom>
            <a:noFill/>
          </p:spPr>
          <p:txBody>
            <a:bodyPr wrap="square" rtlCol="0">
              <a:spAutoFit/>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N=190</a:t>
              </a:r>
            </a:p>
          </p:txBody>
        </p:sp>
        <p:sp>
          <p:nvSpPr>
            <p:cNvPr id="20" name="ZoneTexte 19">
              <a:extLst>
                <a:ext uri="{FF2B5EF4-FFF2-40B4-BE49-F238E27FC236}">
                  <a16:creationId xmlns:a16="http://schemas.microsoft.com/office/drawing/2014/main" id="{45480EE5-76F7-8562-C583-3209BB08BDF4}"/>
                </a:ext>
              </a:extLst>
            </p:cNvPr>
            <p:cNvSpPr txBox="1"/>
            <p:nvPr/>
          </p:nvSpPr>
          <p:spPr>
            <a:xfrm>
              <a:off x="6555179" y="3027663"/>
              <a:ext cx="706582" cy="246221"/>
            </a:xfrm>
            <a:prstGeom prst="rect">
              <a:avLst/>
            </a:prstGeom>
            <a:noFill/>
          </p:spPr>
          <p:txBody>
            <a:bodyPr wrap="square" rtlCol="0">
              <a:spAutoFit/>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N=164</a:t>
              </a:r>
            </a:p>
          </p:txBody>
        </p:sp>
        <p:graphicFrame>
          <p:nvGraphicFramePr>
            <p:cNvPr id="26" name="Espace réservé du contenu 15">
              <a:extLst>
                <a:ext uri="{FF2B5EF4-FFF2-40B4-BE49-F238E27FC236}">
                  <a16:creationId xmlns:a16="http://schemas.microsoft.com/office/drawing/2014/main" id="{01639DB0-5E55-2860-65A0-E58965A8DDB1}"/>
                </a:ext>
              </a:extLst>
            </p:cNvPr>
            <p:cNvGraphicFramePr>
              <a:graphicFrameLocks/>
            </p:cNvGraphicFramePr>
            <p:nvPr>
              <p:extLst>
                <p:ext uri="{D42A27DB-BD31-4B8C-83A1-F6EECF244321}">
                  <p14:modId xmlns:p14="http://schemas.microsoft.com/office/powerpoint/2010/main" val="1838675265"/>
                </p:ext>
              </p:extLst>
            </p:nvPr>
          </p:nvGraphicFramePr>
          <p:xfrm>
            <a:off x="2084704" y="1252729"/>
            <a:ext cx="5849061" cy="1905452"/>
          </p:xfrm>
          <a:graphic>
            <a:graphicData uri="http://schemas.openxmlformats.org/drawingml/2006/chart">
              <c:chart xmlns:c="http://schemas.openxmlformats.org/drawingml/2006/chart" xmlns:r="http://schemas.openxmlformats.org/officeDocument/2006/relationships" r:id="rId3"/>
            </a:graphicData>
          </a:graphic>
        </p:graphicFrame>
        <p:sp>
          <p:nvSpPr>
            <p:cNvPr id="32" name="ZoneTexte 31">
              <a:extLst>
                <a:ext uri="{FF2B5EF4-FFF2-40B4-BE49-F238E27FC236}">
                  <a16:creationId xmlns:a16="http://schemas.microsoft.com/office/drawing/2014/main" id="{5B720C5C-0191-B94A-7D5E-A7013313076B}"/>
                </a:ext>
              </a:extLst>
            </p:cNvPr>
            <p:cNvSpPr txBox="1"/>
            <p:nvPr/>
          </p:nvSpPr>
          <p:spPr>
            <a:xfrm>
              <a:off x="2968831" y="3027663"/>
              <a:ext cx="706582" cy="246221"/>
            </a:xfrm>
            <a:prstGeom prst="rect">
              <a:avLst/>
            </a:prstGeom>
            <a:noFill/>
          </p:spPr>
          <p:txBody>
            <a:bodyPr wrap="square" rtlCol="0">
              <a:spAutoFit/>
            </a:bodyPr>
            <a:lstStyle/>
            <a:p>
              <a:pPr algn="ctr"/>
              <a:r>
                <a:rPr lang="fr-FR" sz="1000" dirty="0">
                  <a:solidFill>
                    <a:schemeClr val="tx1">
                      <a:lumMod val="75000"/>
                      <a:lumOff val="25000"/>
                    </a:schemeClr>
                  </a:solidFill>
                  <a:latin typeface="Arial" panose="020B0604020202020204" pitchFamily="34" charset="0"/>
                  <a:cs typeface="Arial" panose="020B0604020202020204" pitchFamily="34" charset="0"/>
                </a:rPr>
                <a:t>N=104</a:t>
              </a:r>
            </a:p>
          </p:txBody>
        </p:sp>
      </p:grpSp>
    </p:spTree>
    <p:extLst>
      <p:ext uri="{BB962C8B-B14F-4D97-AF65-F5344CB8AC3E}">
        <p14:creationId xmlns:p14="http://schemas.microsoft.com/office/powerpoint/2010/main" val="3630595886"/>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75856498-AFAF-072B-620D-83F0EABEDABF}"/>
              </a:ext>
            </a:extLst>
          </p:cNvPr>
          <p:cNvSpPr>
            <a:spLocks noGrp="1"/>
          </p:cNvSpPr>
          <p:nvPr>
            <p:ph type="body" sz="quarter" idx="15"/>
          </p:nvPr>
        </p:nvSpPr>
        <p:spPr>
          <a:xfrm>
            <a:off x="1242826" y="3394026"/>
            <a:ext cx="5991691" cy="1562931"/>
          </a:xfrm>
        </p:spPr>
        <p:txBody>
          <a:bodyPr/>
          <a:lstStyle/>
          <a:p>
            <a:pPr marL="0" indent="0">
              <a:buNone/>
            </a:pPr>
            <a:r>
              <a:rPr lang="fr-FR" b="1" dirty="0">
                <a:solidFill>
                  <a:srgbClr val="5E247C"/>
                </a:solidFill>
              </a:rPr>
              <a:t>But in a </a:t>
            </a:r>
            <a:r>
              <a:rPr lang="fr-FR" b="1" dirty="0" err="1">
                <a:solidFill>
                  <a:srgbClr val="5E247C"/>
                </a:solidFill>
              </a:rPr>
              <a:t>community</a:t>
            </a:r>
            <a:r>
              <a:rPr lang="fr-FR" b="1" dirty="0">
                <a:solidFill>
                  <a:srgbClr val="5E247C"/>
                </a:solidFill>
              </a:rPr>
              <a:t> hospital</a:t>
            </a:r>
            <a:r>
              <a:rPr lang="fr-FR" sz="1750" baseline="30000" dirty="0">
                <a:solidFill>
                  <a:srgbClr val="5E247C"/>
                </a:solidFill>
              </a:rPr>
              <a:t>2</a:t>
            </a:r>
            <a:r>
              <a:rPr lang="fr-FR" b="1" dirty="0">
                <a:solidFill>
                  <a:srgbClr val="5E247C"/>
                </a:solidFill>
              </a:rPr>
              <a:t>:</a:t>
            </a:r>
          </a:p>
          <a:p>
            <a:pPr marL="0" indent="0">
              <a:buNone/>
            </a:pPr>
            <a:r>
              <a:rPr lang="fr-FR" dirty="0"/>
              <a:t>Cleaning validation </a:t>
            </a:r>
            <a:r>
              <a:rPr lang="fr-FR" dirty="0" err="1"/>
              <a:t>was</a:t>
            </a:r>
            <a:r>
              <a:rPr lang="fr-FR" dirty="0"/>
              <a:t> </a:t>
            </a:r>
            <a:r>
              <a:rPr lang="fr-FR" dirty="0" err="1"/>
              <a:t>performed</a:t>
            </a:r>
            <a:r>
              <a:rPr lang="fr-FR" dirty="0"/>
              <a:t> by </a:t>
            </a:r>
            <a:r>
              <a:rPr lang="fr-FR" dirty="0" err="1"/>
              <a:t>using</a:t>
            </a:r>
            <a:r>
              <a:rPr lang="fr-FR" dirty="0"/>
              <a:t> a fluorescent marker to </a:t>
            </a:r>
            <a:r>
              <a:rPr lang="fr-FR" dirty="0" err="1"/>
              <a:t>evaluate</a:t>
            </a:r>
            <a:r>
              <a:rPr lang="fr-FR" dirty="0"/>
              <a:t> how </a:t>
            </a:r>
            <a:r>
              <a:rPr lang="fr-FR" dirty="0" err="1"/>
              <a:t>well</a:t>
            </a:r>
            <a:r>
              <a:rPr lang="fr-FR" dirty="0"/>
              <a:t> </a:t>
            </a:r>
            <a:r>
              <a:rPr lang="fr-FR" dirty="0" err="1"/>
              <a:t>cleaning</a:t>
            </a:r>
            <a:r>
              <a:rPr lang="fr-FR" dirty="0"/>
              <a:t> </a:t>
            </a:r>
            <a:r>
              <a:rPr lang="fr-FR" dirty="0" err="1"/>
              <a:t>was</a:t>
            </a:r>
            <a:r>
              <a:rPr lang="fr-FR" dirty="0"/>
              <a:t> </a:t>
            </a:r>
            <a:r>
              <a:rPr lang="fr-FR" dirty="0" err="1"/>
              <a:t>done</a:t>
            </a:r>
            <a:r>
              <a:rPr lang="fr-FR" dirty="0"/>
              <a:t>. </a:t>
            </a:r>
            <a:r>
              <a:rPr lang="fr-FR" dirty="0" err="1"/>
              <a:t>Improvement</a:t>
            </a:r>
            <a:r>
              <a:rPr lang="fr-FR" dirty="0"/>
              <a:t> </a:t>
            </a:r>
            <a:r>
              <a:rPr lang="fr-FR" dirty="0" err="1"/>
              <a:t>was</a:t>
            </a:r>
            <a:r>
              <a:rPr lang="fr-FR" dirty="0"/>
              <a:t> </a:t>
            </a:r>
            <a:r>
              <a:rPr lang="fr-FR" dirty="0" err="1"/>
              <a:t>associated</a:t>
            </a:r>
            <a:r>
              <a:rPr lang="fr-FR" dirty="0"/>
              <a:t> </a:t>
            </a:r>
            <a:r>
              <a:rPr lang="fr-FR" dirty="0" err="1"/>
              <a:t>with</a:t>
            </a:r>
            <a:r>
              <a:rPr lang="fr-FR" dirty="0"/>
              <a:t> </a:t>
            </a:r>
            <a:r>
              <a:rPr lang="fr-FR" dirty="0" err="1"/>
              <a:t>dramatic</a:t>
            </a:r>
            <a:r>
              <a:rPr lang="fr-FR" dirty="0"/>
              <a:t> </a:t>
            </a:r>
            <a:r>
              <a:rPr lang="fr-FR" dirty="0" err="1"/>
              <a:t>reductions</a:t>
            </a:r>
            <a:r>
              <a:rPr lang="fr-FR" dirty="0"/>
              <a:t> in HAI rates over a 10-year </a:t>
            </a:r>
            <a:r>
              <a:rPr lang="fr-FR" dirty="0" err="1"/>
              <a:t>period</a:t>
            </a:r>
            <a:r>
              <a:rPr lang="fr-FR" dirty="0"/>
              <a:t>.</a:t>
            </a:r>
          </a:p>
        </p:txBody>
      </p:sp>
      <p:sp>
        <p:nvSpPr>
          <p:cNvPr id="4" name="Titre 3">
            <a:extLst>
              <a:ext uri="{FF2B5EF4-FFF2-40B4-BE49-F238E27FC236}">
                <a16:creationId xmlns:a16="http://schemas.microsoft.com/office/drawing/2014/main" id="{3E9D6825-E1FE-71EB-7CBA-5FD353BF93BF}"/>
              </a:ext>
            </a:extLst>
          </p:cNvPr>
          <p:cNvSpPr>
            <a:spLocks noGrp="1"/>
          </p:cNvSpPr>
          <p:nvPr>
            <p:ph type="title"/>
          </p:nvPr>
        </p:nvSpPr>
        <p:spPr>
          <a:xfrm>
            <a:off x="960194" y="7750"/>
            <a:ext cx="11104990" cy="719166"/>
          </a:xfrm>
        </p:spPr>
        <p:txBody>
          <a:bodyPr/>
          <a:lstStyle/>
          <a:p>
            <a:r>
              <a:rPr lang="fr-FR" dirty="0"/>
              <a:t>Monitoring </a:t>
            </a:r>
            <a:r>
              <a:rPr lang="fr-FR" dirty="0" err="1"/>
              <a:t>environmental</a:t>
            </a:r>
            <a:r>
              <a:rPr lang="fr-FR" dirty="0"/>
              <a:t> services: '</a:t>
            </a:r>
            <a:r>
              <a:rPr lang="fr-FR" dirty="0" err="1"/>
              <a:t>cleaning</a:t>
            </a:r>
            <a:r>
              <a:rPr lang="fr-FR" dirty="0"/>
              <a:t>' or '</a:t>
            </a:r>
            <a:r>
              <a:rPr lang="fr-FR" dirty="0" err="1"/>
              <a:t>cleanliness</a:t>
            </a:r>
            <a:r>
              <a:rPr lang="fr-FR" dirty="0"/>
              <a:t>'?</a:t>
            </a:r>
          </a:p>
        </p:txBody>
      </p:sp>
      <p:sp>
        <p:nvSpPr>
          <p:cNvPr id="6" name="Espace réservé du contenu 5">
            <a:extLst>
              <a:ext uri="{FF2B5EF4-FFF2-40B4-BE49-F238E27FC236}">
                <a16:creationId xmlns:a16="http://schemas.microsoft.com/office/drawing/2014/main" id="{995BC30E-0DA1-8188-FF8A-25111737E1FF}"/>
              </a:ext>
            </a:extLst>
          </p:cNvPr>
          <p:cNvSpPr>
            <a:spLocks noGrp="1"/>
          </p:cNvSpPr>
          <p:nvPr>
            <p:ph sz="quarter" idx="16"/>
          </p:nvPr>
        </p:nvSpPr>
        <p:spPr>
          <a:xfrm>
            <a:off x="957434" y="6267371"/>
            <a:ext cx="5159375" cy="590628"/>
          </a:xfrm>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grpSp>
        <p:nvGrpSpPr>
          <p:cNvPr id="18" name="Groupe 17">
            <a:extLst>
              <a:ext uri="{FF2B5EF4-FFF2-40B4-BE49-F238E27FC236}">
                <a16:creationId xmlns:a16="http://schemas.microsoft.com/office/drawing/2014/main" id="{686A1CA3-E962-45F3-CA97-5A1057A6BACB}"/>
              </a:ext>
            </a:extLst>
          </p:cNvPr>
          <p:cNvGrpSpPr/>
          <p:nvPr/>
        </p:nvGrpSpPr>
        <p:grpSpPr>
          <a:xfrm>
            <a:off x="3136277" y="1413870"/>
            <a:ext cx="7067912" cy="1249103"/>
            <a:chOff x="3136277" y="1420101"/>
            <a:chExt cx="7067912" cy="1249103"/>
          </a:xfrm>
        </p:grpSpPr>
        <p:sp>
          <p:nvSpPr>
            <p:cNvPr id="7" name="Espace réservé du texte 1">
              <a:extLst>
                <a:ext uri="{FF2B5EF4-FFF2-40B4-BE49-F238E27FC236}">
                  <a16:creationId xmlns:a16="http://schemas.microsoft.com/office/drawing/2014/main" id="{7487F816-9F7E-8B6A-2698-DC181FB9AC64}"/>
                </a:ext>
              </a:extLst>
            </p:cNvPr>
            <p:cNvSpPr txBox="1">
              <a:spLocks/>
            </p:cNvSpPr>
            <p:nvPr/>
          </p:nvSpPr>
          <p:spPr>
            <a:xfrm>
              <a:off x="3143371" y="1420101"/>
              <a:ext cx="7060818" cy="100006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fr-FR" dirty="0"/>
                <a:t>Monitoring ICU terminal room </a:t>
              </a:r>
              <a:r>
                <a:rPr lang="fr-FR" dirty="0" err="1"/>
                <a:t>cleaning</a:t>
              </a:r>
              <a:r>
                <a:rPr lang="fr-FR" dirty="0"/>
                <a:t> </a:t>
              </a:r>
              <a:r>
                <a:rPr lang="fr-FR" dirty="0" err="1"/>
                <a:t>using</a:t>
              </a:r>
              <a:r>
                <a:rPr lang="fr-FR" dirty="0"/>
                <a:t> ATP bioluminescence </a:t>
              </a:r>
              <a:r>
                <a:rPr lang="fr-FR" dirty="0" err="1"/>
                <a:t>detection</a:t>
              </a:r>
              <a:r>
                <a:rPr lang="fr-FR" dirty="0"/>
                <a:t> </a:t>
              </a:r>
              <a:r>
                <a:rPr lang="fr-FR" dirty="0" err="1"/>
                <a:t>rather</a:t>
              </a:r>
              <a:r>
                <a:rPr lang="fr-FR" dirty="0"/>
                <a:t> </a:t>
              </a:r>
              <a:r>
                <a:rPr lang="fr-FR" dirty="0" err="1"/>
                <a:t>than</a:t>
              </a:r>
              <a:r>
                <a:rPr lang="fr-FR" dirty="0"/>
                <a:t> a fluorescent marker </a:t>
              </a:r>
              <a:r>
                <a:rPr lang="fr-FR" dirty="0" err="1"/>
                <a:t>is</a:t>
              </a:r>
              <a:r>
                <a:rPr lang="fr-FR" dirty="0"/>
                <a:t> </a:t>
              </a:r>
              <a:r>
                <a:rPr lang="fr-FR" dirty="0" err="1"/>
                <a:t>associated</a:t>
              </a:r>
              <a:r>
                <a:rPr lang="fr-FR" dirty="0"/>
                <a:t> with a </a:t>
              </a:r>
              <a:r>
                <a:rPr lang="fr-FR" dirty="0" err="1"/>
                <a:t>reduction</a:t>
              </a:r>
              <a:r>
                <a:rPr lang="fr-FR" dirty="0"/>
                <a:t> in MDRO infection and colonization.</a:t>
              </a:r>
              <a:r>
                <a:rPr lang="fr-FR" sz="1750" baseline="30000" dirty="0"/>
                <a:t>1</a:t>
              </a:r>
            </a:p>
          </p:txBody>
        </p:sp>
        <p:sp>
          <p:nvSpPr>
            <p:cNvPr id="8" name="Espace réservé du texte 2">
              <a:extLst>
                <a:ext uri="{FF2B5EF4-FFF2-40B4-BE49-F238E27FC236}">
                  <a16:creationId xmlns:a16="http://schemas.microsoft.com/office/drawing/2014/main" id="{4169ADEF-9B66-3E7C-C349-DD51D6944722}"/>
                </a:ext>
              </a:extLst>
            </p:cNvPr>
            <p:cNvSpPr txBox="1">
              <a:spLocks/>
            </p:cNvSpPr>
            <p:nvPr/>
          </p:nvSpPr>
          <p:spPr>
            <a:xfrm>
              <a:off x="3136277" y="2351759"/>
              <a:ext cx="7060818" cy="317445"/>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endParaRPr lang="fr-FR" dirty="0"/>
            </a:p>
          </p:txBody>
        </p:sp>
      </p:grpSp>
      <p:pic>
        <p:nvPicPr>
          <p:cNvPr id="16" name="Image 15" descr="Une image contenant texte, capture d’écran, Site web, Publicité en ligne&#10;&#10;Description générée automatiquement">
            <a:extLst>
              <a:ext uri="{FF2B5EF4-FFF2-40B4-BE49-F238E27FC236}">
                <a16:creationId xmlns:a16="http://schemas.microsoft.com/office/drawing/2014/main" id="{CA494F70-6709-762C-057C-7996B15CEB5A}"/>
              </a:ext>
            </a:extLst>
          </p:cNvPr>
          <p:cNvPicPr>
            <a:picLocks noChangeAspect="1"/>
          </p:cNvPicPr>
          <p:nvPr/>
        </p:nvPicPr>
        <p:blipFill rotWithShape="1">
          <a:blip r:embed="rId2"/>
          <a:srcRect l="3364" t="17066" r="82565" b="59525"/>
          <a:stretch/>
        </p:blipFill>
        <p:spPr>
          <a:xfrm>
            <a:off x="1115229" y="1170581"/>
            <a:ext cx="1759352" cy="1735681"/>
          </a:xfrm>
          <a:prstGeom prst="rect">
            <a:avLst/>
          </a:prstGeom>
        </p:spPr>
      </p:pic>
      <p:pic>
        <p:nvPicPr>
          <p:cNvPr id="17" name="Image 16" descr="Une image contenant texte, capture d’écran, Site web, Publicité en ligne&#10;&#10;Description générée automatiquement">
            <a:extLst>
              <a:ext uri="{FF2B5EF4-FFF2-40B4-BE49-F238E27FC236}">
                <a16:creationId xmlns:a16="http://schemas.microsoft.com/office/drawing/2014/main" id="{E2AB4BA0-5C63-DD97-6CBD-3B9A90DB1259}"/>
              </a:ext>
            </a:extLst>
          </p:cNvPr>
          <p:cNvPicPr>
            <a:picLocks noChangeAspect="1"/>
          </p:cNvPicPr>
          <p:nvPr/>
        </p:nvPicPr>
        <p:blipFill rotWithShape="1">
          <a:blip r:embed="rId2"/>
          <a:srcRect l="81013" t="15284" r="6214" b="59624"/>
          <a:stretch/>
        </p:blipFill>
        <p:spPr>
          <a:xfrm>
            <a:off x="10211283" y="1108175"/>
            <a:ext cx="1597045" cy="1860492"/>
          </a:xfrm>
          <a:prstGeom prst="rect">
            <a:avLst/>
          </a:prstGeom>
        </p:spPr>
      </p:pic>
      <p:pic>
        <p:nvPicPr>
          <p:cNvPr id="19" name="Image 18" descr="Une image contenant texte, capture d’écran, Site web, Publicité en ligne&#10;&#10;Description générée automatiquement">
            <a:extLst>
              <a:ext uri="{FF2B5EF4-FFF2-40B4-BE49-F238E27FC236}">
                <a16:creationId xmlns:a16="http://schemas.microsoft.com/office/drawing/2014/main" id="{E2BA2395-D9E0-85F3-D913-DCA874D03A17}"/>
              </a:ext>
            </a:extLst>
          </p:cNvPr>
          <p:cNvPicPr>
            <a:picLocks noChangeAspect="1"/>
          </p:cNvPicPr>
          <p:nvPr/>
        </p:nvPicPr>
        <p:blipFill rotWithShape="1">
          <a:blip r:embed="rId2"/>
          <a:srcRect l="61812" t="58404" r="3690" b="21866"/>
          <a:stretch/>
        </p:blipFill>
        <p:spPr>
          <a:xfrm>
            <a:off x="7398994" y="3590011"/>
            <a:ext cx="4313395" cy="1462933"/>
          </a:xfrm>
          <a:prstGeom prst="rect">
            <a:avLst/>
          </a:prstGeom>
        </p:spPr>
      </p:pic>
      <p:sp>
        <p:nvSpPr>
          <p:cNvPr id="5" name="Espace réservé du texte 13">
            <a:extLst>
              <a:ext uri="{FF2B5EF4-FFF2-40B4-BE49-F238E27FC236}">
                <a16:creationId xmlns:a16="http://schemas.microsoft.com/office/drawing/2014/main" id="{405FAE51-BC0C-6B11-1174-78A2D6E8F96B}"/>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 </a:t>
            </a:r>
            <a:r>
              <a:rPr lang="fr-FR" dirty="0"/>
              <a:t>Ziegler MJ, et al. </a:t>
            </a:r>
            <a:r>
              <a:rPr lang="fr-FR" dirty="0" err="1"/>
              <a:t>Stopping</a:t>
            </a:r>
            <a:r>
              <a:rPr lang="fr-FR" dirty="0"/>
              <a:t> </a:t>
            </a:r>
            <a:r>
              <a:rPr lang="fr-FR" dirty="0" err="1"/>
              <a:t>hospital</a:t>
            </a:r>
            <a:r>
              <a:rPr lang="fr-FR" dirty="0"/>
              <a:t> infections with </a:t>
            </a:r>
            <a:r>
              <a:rPr lang="fr-FR" dirty="0" err="1"/>
              <a:t>environmental</a:t>
            </a:r>
            <a:r>
              <a:rPr lang="fr-FR" dirty="0"/>
              <a:t> services: A cluster-</a:t>
            </a:r>
            <a:r>
              <a:rPr lang="fr-FR" dirty="0" err="1"/>
              <a:t>randomized</a:t>
            </a:r>
            <a:r>
              <a:rPr lang="fr-FR" dirty="0"/>
              <a:t> trial of intensive monitoring </a:t>
            </a:r>
            <a:r>
              <a:rPr lang="fr-FR" dirty="0" err="1"/>
              <a:t>methods</a:t>
            </a:r>
            <a:r>
              <a:rPr lang="fr-FR" dirty="0"/>
              <a:t> for terminal room </a:t>
            </a:r>
            <a:r>
              <a:rPr lang="fr-FR" dirty="0" err="1"/>
              <a:t>cleaning</a:t>
            </a:r>
            <a:r>
              <a:rPr lang="fr-FR" dirty="0"/>
              <a:t> on rates of </a:t>
            </a:r>
            <a:r>
              <a:rPr lang="fr-FR" dirty="0" err="1"/>
              <a:t>multidrug-resistant</a:t>
            </a:r>
            <a:r>
              <a:rPr lang="fr-FR" dirty="0"/>
              <a:t> </a:t>
            </a:r>
            <a:r>
              <a:rPr lang="fr-FR" dirty="0" err="1"/>
              <a:t>organisms</a:t>
            </a:r>
            <a:r>
              <a:rPr lang="fr-FR" dirty="0"/>
              <a:t> in the ICU. Clin Infect Dis 2022; 75:1217-1223. 2. </a:t>
            </a:r>
            <a:r>
              <a:rPr lang="en-US" dirty="0"/>
              <a:t>Parry MF, et al. Environmental cleaning and disinfection: Sustaining changed practice and improving quality in the community hospital. </a:t>
            </a:r>
            <a:r>
              <a:rPr lang="en-US" dirty="0" err="1"/>
              <a:t>Antimicrob</a:t>
            </a:r>
            <a:r>
              <a:rPr lang="en-US" dirty="0"/>
              <a:t> Steward Health Epidemiol 2022; 2(1):e113.</a:t>
            </a:r>
            <a:endParaRPr lang="fr-FR" dirty="0"/>
          </a:p>
        </p:txBody>
      </p:sp>
    </p:spTree>
    <p:extLst>
      <p:ext uri="{BB962C8B-B14F-4D97-AF65-F5344CB8AC3E}">
        <p14:creationId xmlns:p14="http://schemas.microsoft.com/office/powerpoint/2010/main" val="4044164575"/>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EA51DEF7-B994-7834-D359-A58954D44C6D}"/>
              </a:ext>
            </a:extLst>
          </p:cNvPr>
          <p:cNvSpPr>
            <a:spLocks noGrp="1"/>
          </p:cNvSpPr>
          <p:nvPr>
            <p:ph type="body" sz="quarter" idx="15"/>
          </p:nvPr>
        </p:nvSpPr>
        <p:spPr>
          <a:xfrm>
            <a:off x="1140565" y="1174698"/>
            <a:ext cx="6705314" cy="4201524"/>
          </a:xfrm>
        </p:spPr>
        <p:txBody>
          <a:bodyPr anchor="ctr"/>
          <a:lstStyle/>
          <a:p>
            <a:r>
              <a:rPr lang="fr-FR" dirty="0" err="1"/>
              <a:t>Bioburden</a:t>
            </a:r>
            <a:r>
              <a:rPr lang="fr-FR" dirty="0"/>
              <a:t> in air </a:t>
            </a:r>
            <a:r>
              <a:rPr lang="fr-FR" dirty="0" err="1"/>
              <a:t>represents</a:t>
            </a:r>
            <a:r>
              <a:rPr lang="fr-FR" dirty="0"/>
              <a:t> a </a:t>
            </a:r>
            <a:r>
              <a:rPr lang="fr-FR" dirty="0" err="1"/>
              <a:t>subset</a:t>
            </a:r>
            <a:r>
              <a:rPr lang="fr-FR" dirty="0"/>
              <a:t> of the surface </a:t>
            </a:r>
            <a:r>
              <a:rPr lang="fr-FR" dirty="0" err="1"/>
              <a:t>bioburden</a:t>
            </a:r>
            <a:r>
              <a:rPr lang="fr-FR" dirty="0"/>
              <a:t>; </a:t>
            </a:r>
            <a:r>
              <a:rPr lang="fr-FR" dirty="0" err="1"/>
              <a:t>there</a:t>
            </a:r>
            <a:r>
              <a:rPr lang="fr-FR" dirty="0"/>
              <a:t> </a:t>
            </a:r>
            <a:r>
              <a:rPr lang="fr-FR" dirty="0" err="1"/>
              <a:t>appears</a:t>
            </a:r>
            <a:r>
              <a:rPr lang="fr-FR" dirty="0"/>
              <a:t> to </a:t>
            </a:r>
            <a:r>
              <a:rPr lang="fr-FR" dirty="0" err="1"/>
              <a:t>be</a:t>
            </a:r>
            <a:r>
              <a:rPr lang="fr-FR" dirty="0"/>
              <a:t> an association </a:t>
            </a:r>
            <a:r>
              <a:rPr lang="fr-FR" dirty="0" err="1"/>
              <a:t>between</a:t>
            </a:r>
            <a:r>
              <a:rPr lang="fr-FR" dirty="0"/>
              <a:t> </a:t>
            </a:r>
            <a:r>
              <a:rPr lang="fr-FR" dirty="0" err="1"/>
              <a:t>standardised</a:t>
            </a:r>
            <a:r>
              <a:rPr lang="fr-FR" dirty="0"/>
              <a:t> air </a:t>
            </a:r>
            <a:r>
              <a:rPr lang="fr-FR" dirty="0" err="1"/>
              <a:t>counts</a:t>
            </a:r>
            <a:r>
              <a:rPr lang="fr-FR" dirty="0"/>
              <a:t> (from passive sampling) and </a:t>
            </a:r>
            <a:r>
              <a:rPr lang="fr-FR" dirty="0" err="1"/>
              <a:t>microbial</a:t>
            </a:r>
            <a:r>
              <a:rPr lang="fr-FR" dirty="0"/>
              <a:t> </a:t>
            </a:r>
            <a:r>
              <a:rPr lang="fr-FR" dirty="0" err="1"/>
              <a:t>soil</a:t>
            </a:r>
            <a:r>
              <a:rPr lang="fr-FR" dirty="0"/>
              <a:t> on surfaces</a:t>
            </a:r>
            <a:r>
              <a:rPr lang="fr-FR" baseline="30000" dirty="0"/>
              <a:t>1</a:t>
            </a:r>
          </a:p>
          <a:p>
            <a:pPr>
              <a:spcBef>
                <a:spcPts val="2400"/>
              </a:spcBef>
            </a:pPr>
            <a:r>
              <a:rPr lang="en-US" b="1" dirty="0">
                <a:solidFill>
                  <a:srgbClr val="5E247C"/>
                </a:solidFill>
              </a:rPr>
              <a:t>What is the impact on surface bioburden if you clean the air with UV light technologies?</a:t>
            </a:r>
            <a:r>
              <a:rPr lang="en-US" baseline="30000" dirty="0"/>
              <a:t>2</a:t>
            </a:r>
          </a:p>
          <a:p>
            <a:pPr lvl="1"/>
            <a:r>
              <a:rPr lang="en-US" dirty="0"/>
              <a:t>Significant reductions in air and surface contamination!</a:t>
            </a:r>
          </a:p>
          <a:p>
            <a:pPr>
              <a:spcBef>
                <a:spcPts val="2400"/>
              </a:spcBef>
            </a:pPr>
            <a:r>
              <a:rPr lang="en-US" b="1" dirty="0">
                <a:solidFill>
                  <a:srgbClr val="5E247C"/>
                </a:solidFill>
              </a:rPr>
              <a:t>Any effect on Healthcare-Associated Infections?</a:t>
            </a:r>
            <a:r>
              <a:rPr lang="en-US" baseline="30000" dirty="0"/>
              <a:t>3</a:t>
            </a:r>
          </a:p>
          <a:p>
            <a:pPr lvl="1"/>
            <a:r>
              <a:rPr lang="en-US" dirty="0"/>
              <a:t>Air 'cleaning' resulted in a reduction of microbial burden on surfaces of busy intensive care units; this was accompanied by a statistically significant decrease in healthcare-associated infections.</a:t>
            </a:r>
          </a:p>
        </p:txBody>
      </p:sp>
      <p:sp>
        <p:nvSpPr>
          <p:cNvPr id="4" name="Titre 3">
            <a:extLst>
              <a:ext uri="{FF2B5EF4-FFF2-40B4-BE49-F238E27FC236}">
                <a16:creationId xmlns:a16="http://schemas.microsoft.com/office/drawing/2014/main" id="{E3BB4334-2AB7-D41A-FFB8-3D9EC3BBB746}"/>
              </a:ext>
            </a:extLst>
          </p:cNvPr>
          <p:cNvSpPr>
            <a:spLocks noGrp="1"/>
          </p:cNvSpPr>
          <p:nvPr>
            <p:ph type="title"/>
          </p:nvPr>
        </p:nvSpPr>
        <p:spPr/>
        <p:txBody>
          <a:bodyPr/>
          <a:lstStyle/>
          <a:p>
            <a:r>
              <a:rPr lang="fr-FR" dirty="0" err="1"/>
              <a:t>Does</a:t>
            </a:r>
            <a:r>
              <a:rPr lang="fr-FR" dirty="0"/>
              <a:t> </a:t>
            </a:r>
            <a:r>
              <a:rPr lang="fr-FR" dirty="0" err="1"/>
              <a:t>hospital</a:t>
            </a:r>
            <a:r>
              <a:rPr lang="fr-FR" dirty="0"/>
              <a:t> air </a:t>
            </a:r>
            <a:r>
              <a:rPr lang="fr-FR" dirty="0" err="1"/>
              <a:t>contribute</a:t>
            </a:r>
            <a:r>
              <a:rPr lang="fr-FR" dirty="0"/>
              <a:t> </a:t>
            </a:r>
            <a:r>
              <a:rPr lang="fr-FR" dirty="0" err="1"/>
              <a:t>towards</a:t>
            </a:r>
            <a:r>
              <a:rPr lang="fr-FR" dirty="0"/>
              <a:t> surface contamination?</a:t>
            </a:r>
          </a:p>
        </p:txBody>
      </p:sp>
      <p:sp>
        <p:nvSpPr>
          <p:cNvPr id="6" name="Espace réservé du contenu 5">
            <a:extLst>
              <a:ext uri="{FF2B5EF4-FFF2-40B4-BE49-F238E27FC236}">
                <a16:creationId xmlns:a16="http://schemas.microsoft.com/office/drawing/2014/main" id="{69DE0D21-7D4E-9E01-86D0-F968FE24BDFD}"/>
              </a:ext>
            </a:extLst>
          </p:cNvPr>
          <p:cNvSpPr>
            <a:spLocks noGrp="1"/>
          </p:cNvSpPr>
          <p:nvPr>
            <p:ph sz="quarter" idx="16"/>
          </p:nvPr>
        </p:nvSpPr>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sp>
        <p:nvSpPr>
          <p:cNvPr id="9" name="Espace réservé du texte 1">
            <a:extLst>
              <a:ext uri="{FF2B5EF4-FFF2-40B4-BE49-F238E27FC236}">
                <a16:creationId xmlns:a16="http://schemas.microsoft.com/office/drawing/2014/main" id="{706A2871-EAF7-9532-ABF0-BA3F16CBA43F}"/>
              </a:ext>
            </a:extLst>
          </p:cNvPr>
          <p:cNvSpPr txBox="1">
            <a:spLocks/>
          </p:cNvSpPr>
          <p:nvPr/>
        </p:nvSpPr>
        <p:spPr>
          <a:xfrm>
            <a:off x="1507958" y="3269256"/>
            <a:ext cx="9994231" cy="719166"/>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fr-FR" dirty="0"/>
          </a:p>
        </p:txBody>
      </p:sp>
      <p:sp>
        <p:nvSpPr>
          <p:cNvPr id="3" name="Espace réservé du texte 13">
            <a:extLst>
              <a:ext uri="{FF2B5EF4-FFF2-40B4-BE49-F238E27FC236}">
                <a16:creationId xmlns:a16="http://schemas.microsoft.com/office/drawing/2014/main" id="{1302ACCD-1437-B078-620F-7AC6D6CE690E}"/>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 </a:t>
            </a:r>
            <a:r>
              <a:rPr lang="fr-FR" dirty="0"/>
              <a:t>Smith J et al, J </a:t>
            </a:r>
            <a:r>
              <a:rPr lang="fr-FR" dirty="0" err="1"/>
              <a:t>Hosp</a:t>
            </a:r>
            <a:r>
              <a:rPr lang="fr-FR" dirty="0"/>
              <a:t> Infect 2018;100(3):e123-e129. 2. Lee LD et al, Infect Control </a:t>
            </a:r>
            <a:r>
              <a:rPr lang="fr-FR" dirty="0" err="1"/>
              <a:t>Hosp</a:t>
            </a:r>
            <a:r>
              <a:rPr lang="fr-FR" dirty="0"/>
              <a:t> </a:t>
            </a:r>
            <a:r>
              <a:rPr lang="fr-FR" dirty="0" err="1"/>
              <a:t>Epidemiol</a:t>
            </a:r>
            <a:r>
              <a:rPr lang="fr-FR" dirty="0"/>
              <a:t> 2024;45(3):367-373 Rohan A et al, J </a:t>
            </a:r>
            <a:r>
              <a:rPr lang="fr-FR" dirty="0" err="1"/>
              <a:t>Pediatr</a:t>
            </a:r>
            <a:r>
              <a:rPr lang="fr-FR" dirty="0"/>
              <a:t> Intensive Care 2019;8(3):138-143. 3. </a:t>
            </a:r>
            <a:r>
              <a:rPr lang="fr-FR" dirty="0" err="1"/>
              <a:t>Trosch</a:t>
            </a:r>
            <a:r>
              <a:rPr lang="fr-FR" dirty="0"/>
              <a:t> K et al, </a:t>
            </a:r>
            <a:r>
              <a:rPr lang="fr-FR" dirty="0" err="1"/>
              <a:t>AmJIC</a:t>
            </a:r>
            <a:r>
              <a:rPr lang="fr-FR" dirty="0"/>
              <a:t> 2024; in </a:t>
            </a:r>
            <a:r>
              <a:rPr lang="fr-FR" dirty="0" err="1"/>
              <a:t>press</a:t>
            </a:r>
            <a:r>
              <a:rPr lang="fr-FR" dirty="0"/>
              <a:t> </a:t>
            </a:r>
          </a:p>
        </p:txBody>
      </p:sp>
      <p:grpSp>
        <p:nvGrpSpPr>
          <p:cNvPr id="8" name="Groupe 7">
            <a:extLst>
              <a:ext uri="{FF2B5EF4-FFF2-40B4-BE49-F238E27FC236}">
                <a16:creationId xmlns:a16="http://schemas.microsoft.com/office/drawing/2014/main" id="{924793E5-1996-80EC-0D9C-210BF3BC0008}"/>
              </a:ext>
            </a:extLst>
          </p:cNvPr>
          <p:cNvGrpSpPr/>
          <p:nvPr/>
        </p:nvGrpSpPr>
        <p:grpSpPr>
          <a:xfrm>
            <a:off x="7911193" y="1205656"/>
            <a:ext cx="4080512" cy="2496130"/>
            <a:chOff x="7984672" y="1859758"/>
            <a:chExt cx="4080512" cy="2496130"/>
          </a:xfrm>
        </p:grpSpPr>
        <p:sp>
          <p:nvSpPr>
            <p:cNvPr id="7" name="Rectangle 6">
              <a:extLst>
                <a:ext uri="{FF2B5EF4-FFF2-40B4-BE49-F238E27FC236}">
                  <a16:creationId xmlns:a16="http://schemas.microsoft.com/office/drawing/2014/main" id="{0601AE58-6110-10E3-0564-225BAFC62E1A}"/>
                </a:ext>
              </a:extLst>
            </p:cNvPr>
            <p:cNvSpPr/>
            <p:nvPr/>
          </p:nvSpPr>
          <p:spPr>
            <a:xfrm>
              <a:off x="7984672" y="2032906"/>
              <a:ext cx="4080512" cy="2322982"/>
            </a:xfrm>
            <a:prstGeom prst="rect">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2" name="Image 11" descr="Une image contenant texte, capture d’écran&#10;&#10;Description générée automatiquement">
              <a:extLst>
                <a:ext uri="{FF2B5EF4-FFF2-40B4-BE49-F238E27FC236}">
                  <a16:creationId xmlns:a16="http://schemas.microsoft.com/office/drawing/2014/main" id="{4E6E4088-28F5-0ED7-A2A2-7FDAC2C0F008}"/>
                </a:ext>
              </a:extLst>
            </p:cNvPr>
            <p:cNvPicPr>
              <a:picLocks noChangeAspect="1"/>
            </p:cNvPicPr>
            <p:nvPr/>
          </p:nvPicPr>
          <p:blipFill rotWithShape="1">
            <a:blip r:embed="rId2"/>
            <a:srcRect l="58208" t="5566" r="1179" b="59978"/>
            <a:stretch/>
          </p:blipFill>
          <p:spPr>
            <a:xfrm>
              <a:off x="8175618" y="2273557"/>
              <a:ext cx="3693965" cy="1858373"/>
            </a:xfrm>
            <a:prstGeom prst="rect">
              <a:avLst/>
            </a:prstGeom>
          </p:spPr>
        </p:pic>
        <p:sp>
          <p:nvSpPr>
            <p:cNvPr id="5" name="ZoneTexte 4">
              <a:extLst>
                <a:ext uri="{FF2B5EF4-FFF2-40B4-BE49-F238E27FC236}">
                  <a16:creationId xmlns:a16="http://schemas.microsoft.com/office/drawing/2014/main" id="{E3AF6264-EA8E-0BCA-943F-8E1343027B04}"/>
                </a:ext>
              </a:extLst>
            </p:cNvPr>
            <p:cNvSpPr txBox="1"/>
            <p:nvPr/>
          </p:nvSpPr>
          <p:spPr>
            <a:xfrm>
              <a:off x="8115302" y="1859758"/>
              <a:ext cx="3297698" cy="276999"/>
            </a:xfrm>
            <a:prstGeom prst="rect">
              <a:avLst/>
            </a:prstGeom>
            <a:solidFill>
              <a:schemeClr val="bg1"/>
            </a:solidFill>
          </p:spPr>
          <p:txBody>
            <a:bodyPr wrap="none" rtlCol="0">
              <a:spAutoFit/>
            </a:bodyPr>
            <a:lstStyle/>
            <a:p>
              <a:r>
                <a:rPr lang="en-US" sz="1200" b="1" dirty="0">
                  <a:latin typeface="Arial" panose="020B0604020202020204" pitchFamily="34" charset="0"/>
                  <a:cs typeface="Arial" panose="020B0604020202020204" pitchFamily="34" charset="0"/>
                </a:rPr>
                <a:t>Settle plates used for passive air sampling</a:t>
              </a:r>
              <a:endParaRPr lang="fr-FR" sz="1200" b="1" dirty="0">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65591584"/>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CF43BC8C-E984-9C88-654B-A58C419B7A77}"/>
              </a:ext>
            </a:extLst>
          </p:cNvPr>
          <p:cNvSpPr>
            <a:spLocks noGrp="1"/>
          </p:cNvSpPr>
          <p:nvPr>
            <p:ph type="body" sz="quarter" idx="15"/>
          </p:nvPr>
        </p:nvSpPr>
        <p:spPr>
          <a:xfrm>
            <a:off x="1264995" y="1151119"/>
            <a:ext cx="10246648" cy="4232354"/>
          </a:xfrm>
        </p:spPr>
        <p:txBody>
          <a:bodyPr anchor="ctr"/>
          <a:lstStyle/>
          <a:p>
            <a:pPr>
              <a:spcBef>
                <a:spcPts val="2400"/>
              </a:spcBef>
            </a:pPr>
            <a:r>
              <a:rPr lang="fr-FR" dirty="0"/>
              <a:t>More </a:t>
            </a:r>
            <a:r>
              <a:rPr lang="fr-FR" dirty="0" err="1"/>
              <a:t>cleaning</a:t>
            </a:r>
            <a:r>
              <a:rPr lang="fr-FR" dirty="0"/>
              <a:t> </a:t>
            </a:r>
            <a:r>
              <a:rPr lang="fr-FR" dirty="0" err="1"/>
              <a:t>needed</a:t>
            </a:r>
            <a:r>
              <a:rPr lang="fr-FR" dirty="0"/>
              <a:t> </a:t>
            </a:r>
            <a:r>
              <a:rPr lang="fr-FR" dirty="0" err="1"/>
              <a:t>when</a:t>
            </a:r>
            <a:r>
              <a:rPr lang="fr-FR" dirty="0"/>
              <a:t> </a:t>
            </a:r>
            <a:r>
              <a:rPr lang="fr-FR" dirty="0" err="1"/>
              <a:t>there</a:t>
            </a:r>
            <a:r>
              <a:rPr lang="fr-FR" dirty="0"/>
              <a:t> </a:t>
            </a:r>
            <a:r>
              <a:rPr lang="fr-FR" dirty="0" err="1"/>
              <a:t>is</a:t>
            </a:r>
            <a:r>
              <a:rPr lang="fr-FR" dirty="0"/>
              <a:t> a high patient turnover </a:t>
            </a:r>
          </a:p>
          <a:p>
            <a:pPr>
              <a:spcBef>
                <a:spcPts val="2400"/>
              </a:spcBef>
            </a:pPr>
            <a:r>
              <a:rPr lang="fr-FR" dirty="0"/>
              <a:t>More </a:t>
            </a:r>
            <a:r>
              <a:rPr lang="fr-FR" dirty="0" err="1"/>
              <a:t>cleaning</a:t>
            </a:r>
            <a:r>
              <a:rPr lang="fr-FR" dirty="0"/>
              <a:t> </a:t>
            </a:r>
            <a:r>
              <a:rPr lang="fr-FR" dirty="0" err="1"/>
              <a:t>needed</a:t>
            </a:r>
            <a:r>
              <a:rPr lang="fr-FR" dirty="0"/>
              <a:t> </a:t>
            </a:r>
            <a:r>
              <a:rPr lang="fr-FR" dirty="0" err="1"/>
              <a:t>when</a:t>
            </a:r>
            <a:r>
              <a:rPr lang="fr-FR" dirty="0"/>
              <a:t> </a:t>
            </a:r>
            <a:r>
              <a:rPr lang="fr-FR" dirty="0" err="1"/>
              <a:t>there</a:t>
            </a:r>
            <a:r>
              <a:rPr lang="fr-FR" dirty="0"/>
              <a:t> </a:t>
            </a:r>
            <a:r>
              <a:rPr lang="fr-FR" dirty="0" err="1"/>
              <a:t>is</a:t>
            </a:r>
            <a:r>
              <a:rPr lang="fr-FR" dirty="0"/>
              <a:t> </a:t>
            </a:r>
            <a:r>
              <a:rPr lang="fr-FR" dirty="0" err="1"/>
              <a:t>increased</a:t>
            </a:r>
            <a:r>
              <a:rPr lang="fr-FR" dirty="0"/>
              <a:t> people-</a:t>
            </a:r>
            <a:r>
              <a:rPr lang="fr-FR" dirty="0" err="1"/>
              <a:t>traffic</a:t>
            </a:r>
            <a:endParaRPr lang="fr-FR" dirty="0"/>
          </a:p>
          <a:p>
            <a:pPr>
              <a:spcBef>
                <a:spcPts val="2400"/>
              </a:spcBef>
            </a:pPr>
            <a:r>
              <a:rPr lang="fr-FR" dirty="0" err="1"/>
              <a:t>Better</a:t>
            </a:r>
            <a:r>
              <a:rPr lang="fr-FR" dirty="0"/>
              <a:t> </a:t>
            </a:r>
            <a:r>
              <a:rPr lang="fr-FR" dirty="0" err="1"/>
              <a:t>cleaning</a:t>
            </a:r>
            <a:r>
              <a:rPr lang="fr-FR" dirty="0"/>
              <a:t> </a:t>
            </a:r>
            <a:r>
              <a:rPr lang="fr-FR" dirty="0" err="1"/>
              <a:t>means</a:t>
            </a:r>
            <a:r>
              <a:rPr lang="fr-FR" dirty="0"/>
              <a:t> surfaces </a:t>
            </a:r>
            <a:r>
              <a:rPr lang="fr-FR" dirty="0" err="1"/>
              <a:t>stay</a:t>
            </a:r>
            <a:r>
              <a:rPr lang="fr-FR" dirty="0"/>
              <a:t> clean for longer</a:t>
            </a:r>
          </a:p>
          <a:p>
            <a:pPr>
              <a:spcBef>
                <a:spcPts val="2400"/>
              </a:spcBef>
            </a:pPr>
            <a:r>
              <a:rPr lang="fr-FR" dirty="0"/>
              <a:t>You </a:t>
            </a:r>
            <a:r>
              <a:rPr lang="fr-FR" dirty="0" err="1"/>
              <a:t>can't</a:t>
            </a:r>
            <a:r>
              <a:rPr lang="fr-FR" dirty="0"/>
              <a:t> clean a '</a:t>
            </a:r>
            <a:r>
              <a:rPr lang="fr-FR" dirty="0" err="1"/>
              <a:t>broken</a:t>
            </a:r>
            <a:r>
              <a:rPr lang="fr-FR" dirty="0"/>
              <a:t>' surface</a:t>
            </a:r>
          </a:p>
          <a:p>
            <a:pPr>
              <a:spcBef>
                <a:spcPts val="2400"/>
              </a:spcBef>
            </a:pPr>
            <a:r>
              <a:rPr lang="fr-FR" dirty="0"/>
              <a:t>Visible </a:t>
            </a:r>
            <a:r>
              <a:rPr lang="fr-FR" dirty="0" err="1"/>
              <a:t>appearance</a:t>
            </a:r>
            <a:r>
              <a:rPr lang="fr-FR" dirty="0"/>
              <a:t> of 'clean' </a:t>
            </a:r>
            <a:r>
              <a:rPr lang="fr-FR" dirty="0" err="1"/>
              <a:t>doesn't</a:t>
            </a:r>
            <a:r>
              <a:rPr lang="fr-FR" dirty="0"/>
              <a:t> </a:t>
            </a:r>
            <a:r>
              <a:rPr lang="fr-FR" dirty="0" err="1"/>
              <a:t>mean</a:t>
            </a:r>
            <a:r>
              <a:rPr lang="fr-FR" dirty="0"/>
              <a:t> absence of </a:t>
            </a:r>
            <a:r>
              <a:rPr lang="fr-FR" dirty="0" err="1"/>
              <a:t>pathogens</a:t>
            </a:r>
            <a:r>
              <a:rPr lang="fr-FR" dirty="0"/>
              <a:t> </a:t>
            </a:r>
            <a:r>
              <a:rPr lang="fr-FR" dirty="0" err="1"/>
              <a:t>Pathogens</a:t>
            </a:r>
            <a:r>
              <a:rPr lang="fr-FR" dirty="0"/>
              <a:t> on </a:t>
            </a:r>
            <a:r>
              <a:rPr lang="fr-FR" dirty="0" err="1"/>
              <a:t>floors</a:t>
            </a:r>
            <a:r>
              <a:rPr lang="fr-FR" dirty="0"/>
              <a:t> ARE a </a:t>
            </a:r>
            <a:r>
              <a:rPr lang="fr-FR" dirty="0" err="1"/>
              <a:t>risk</a:t>
            </a:r>
            <a:r>
              <a:rPr lang="fr-FR" dirty="0"/>
              <a:t> for patients!</a:t>
            </a:r>
          </a:p>
          <a:p>
            <a:pPr>
              <a:spcBef>
                <a:spcPts val="2400"/>
              </a:spcBef>
            </a:pPr>
            <a:r>
              <a:rPr lang="fr-FR" dirty="0"/>
              <a:t>Heavy surface </a:t>
            </a:r>
            <a:r>
              <a:rPr lang="fr-FR" dirty="0" err="1"/>
              <a:t>bioburden</a:t>
            </a:r>
            <a:r>
              <a:rPr lang="fr-FR" dirty="0"/>
              <a:t> IS </a:t>
            </a:r>
            <a:r>
              <a:rPr lang="fr-FR" dirty="0" err="1"/>
              <a:t>associated</a:t>
            </a:r>
            <a:r>
              <a:rPr lang="fr-FR" dirty="0"/>
              <a:t> </a:t>
            </a:r>
            <a:r>
              <a:rPr lang="fr-FR" dirty="0" err="1"/>
              <a:t>with</a:t>
            </a:r>
            <a:r>
              <a:rPr lang="fr-FR" dirty="0"/>
              <a:t> </a:t>
            </a:r>
            <a:r>
              <a:rPr lang="fr-FR" dirty="0" err="1"/>
              <a:t>presence</a:t>
            </a:r>
            <a:r>
              <a:rPr lang="fr-FR" dirty="0"/>
              <a:t> of </a:t>
            </a:r>
            <a:r>
              <a:rPr lang="fr-FR" dirty="0" err="1"/>
              <a:t>pathogens</a:t>
            </a:r>
            <a:endParaRPr lang="fr-FR" dirty="0"/>
          </a:p>
          <a:p>
            <a:pPr>
              <a:spcBef>
                <a:spcPts val="2400"/>
              </a:spcBef>
            </a:pPr>
            <a:r>
              <a:rPr lang="fr-FR" dirty="0"/>
              <a:t> Biofilm </a:t>
            </a:r>
            <a:r>
              <a:rPr lang="fr-FR" dirty="0" err="1"/>
              <a:t>is</a:t>
            </a:r>
            <a:r>
              <a:rPr lang="fr-FR" dirty="0"/>
              <a:t> a Fact of Life; but </a:t>
            </a:r>
            <a:r>
              <a:rPr lang="fr-FR" dirty="0" err="1"/>
              <a:t>it</a:t>
            </a:r>
            <a:r>
              <a:rPr lang="fr-FR" dirty="0"/>
              <a:t> </a:t>
            </a:r>
            <a:r>
              <a:rPr lang="fr-FR" dirty="0" err="1"/>
              <a:t>does</a:t>
            </a:r>
            <a:r>
              <a:rPr lang="fr-FR" dirty="0"/>
              <a:t> NOT </a:t>
            </a:r>
            <a:r>
              <a:rPr lang="fr-FR" dirty="0" err="1"/>
              <a:t>invalidate</a:t>
            </a:r>
            <a:r>
              <a:rPr lang="fr-FR" dirty="0"/>
              <a:t> </a:t>
            </a:r>
            <a:r>
              <a:rPr lang="fr-FR" dirty="0" err="1"/>
              <a:t>cleaning</a:t>
            </a:r>
            <a:r>
              <a:rPr lang="fr-FR" dirty="0"/>
              <a:t> </a:t>
            </a:r>
            <a:r>
              <a:rPr lang="fr-FR" dirty="0" err="1"/>
              <a:t>attempts</a:t>
            </a:r>
            <a:endParaRPr lang="fr-FR" dirty="0"/>
          </a:p>
        </p:txBody>
      </p:sp>
      <p:sp>
        <p:nvSpPr>
          <p:cNvPr id="3" name="Espace réservé du texte 2">
            <a:extLst>
              <a:ext uri="{FF2B5EF4-FFF2-40B4-BE49-F238E27FC236}">
                <a16:creationId xmlns:a16="http://schemas.microsoft.com/office/drawing/2014/main" id="{2E313FCA-8F7E-1927-D4D1-5C0CB1D0AFA6}"/>
              </a:ext>
            </a:extLst>
          </p:cNvPr>
          <p:cNvSpPr>
            <a:spLocks noGrp="1"/>
          </p:cNvSpPr>
          <p:nvPr>
            <p:ph type="body" sz="quarter" idx="19"/>
          </p:nvPr>
        </p:nvSpPr>
        <p:spPr/>
        <p:txBody>
          <a:bodyPr/>
          <a:lstStyle/>
          <a:p>
            <a:r>
              <a:rPr lang="fr-FR" dirty="0"/>
              <a:t>White LF, et al. A </a:t>
            </a:r>
            <a:r>
              <a:rPr lang="fr-FR" dirty="0" err="1"/>
              <a:t>microbiological</a:t>
            </a:r>
            <a:r>
              <a:rPr lang="fr-FR" dirty="0"/>
              <a:t> </a:t>
            </a:r>
            <a:r>
              <a:rPr lang="fr-FR" dirty="0" err="1"/>
              <a:t>evaluation</a:t>
            </a:r>
            <a:r>
              <a:rPr lang="fr-FR" dirty="0"/>
              <a:t> of </a:t>
            </a:r>
            <a:r>
              <a:rPr lang="fr-FR" dirty="0" err="1"/>
              <a:t>hospital</a:t>
            </a:r>
            <a:r>
              <a:rPr lang="fr-FR" dirty="0"/>
              <a:t> </a:t>
            </a:r>
            <a:r>
              <a:rPr lang="fr-FR" dirty="0" err="1"/>
              <a:t>cleaning</a:t>
            </a:r>
            <a:r>
              <a:rPr lang="fr-FR" dirty="0"/>
              <a:t> </a:t>
            </a:r>
            <a:r>
              <a:rPr lang="fr-FR" dirty="0" err="1"/>
              <a:t>methods</a:t>
            </a:r>
            <a:r>
              <a:rPr lang="fr-FR" dirty="0"/>
              <a:t>. Int J Environ </a:t>
            </a:r>
            <a:r>
              <a:rPr lang="fr-FR" dirty="0" err="1"/>
              <a:t>Health</a:t>
            </a:r>
            <a:r>
              <a:rPr lang="fr-FR" dirty="0"/>
              <a:t> </a:t>
            </a:r>
            <a:r>
              <a:rPr lang="fr-FR" dirty="0" err="1"/>
              <a:t>Res</a:t>
            </a:r>
            <a:r>
              <a:rPr lang="fr-FR" dirty="0"/>
              <a:t> 2007;17(4):285-95; </a:t>
            </a:r>
            <a:r>
              <a:rPr lang="fr-FR" dirty="0" err="1"/>
              <a:t>Dancer</a:t>
            </a:r>
            <a:r>
              <a:rPr lang="fr-FR" dirty="0"/>
              <a:t> SJ, et al. Monitoring </a:t>
            </a:r>
            <a:r>
              <a:rPr lang="fr-FR" dirty="0" err="1"/>
              <a:t>environmental</a:t>
            </a:r>
            <a:r>
              <a:rPr lang="fr-FR" dirty="0"/>
              <a:t> </a:t>
            </a:r>
            <a:r>
              <a:rPr lang="fr-FR" dirty="0" err="1"/>
              <a:t>cleanliness</a:t>
            </a:r>
            <a:r>
              <a:rPr lang="fr-FR" dirty="0"/>
              <a:t> on </a:t>
            </a:r>
            <a:r>
              <a:rPr lang="fr-FR" dirty="0" err="1"/>
              <a:t>two</a:t>
            </a:r>
            <a:r>
              <a:rPr lang="fr-FR" dirty="0"/>
              <a:t> surgical </a:t>
            </a:r>
            <a:r>
              <a:rPr lang="fr-FR" dirty="0" err="1"/>
              <a:t>wards</a:t>
            </a:r>
            <a:r>
              <a:rPr lang="fr-FR" dirty="0"/>
              <a:t>. Int J Environ </a:t>
            </a:r>
            <a:r>
              <a:rPr lang="fr-FR" dirty="0" err="1"/>
              <a:t>Health</a:t>
            </a:r>
            <a:r>
              <a:rPr lang="fr-FR" dirty="0"/>
              <a:t> </a:t>
            </a:r>
            <a:r>
              <a:rPr lang="fr-FR" dirty="0" err="1"/>
              <a:t>Res</a:t>
            </a:r>
            <a:r>
              <a:rPr lang="fr-FR" dirty="0"/>
              <a:t> 2008;18(5):357-64; Redmond SN, et al. Timing and route of contamination of </a:t>
            </a:r>
            <a:r>
              <a:rPr lang="fr-FR" dirty="0" err="1"/>
              <a:t>hospitalized</a:t>
            </a:r>
            <a:r>
              <a:rPr lang="fr-FR" dirty="0"/>
              <a:t> patient </a:t>
            </a:r>
            <a:r>
              <a:rPr lang="fr-FR" dirty="0" err="1"/>
              <a:t>rooms</a:t>
            </a:r>
            <a:r>
              <a:rPr lang="fr-FR" dirty="0"/>
              <a:t> </a:t>
            </a:r>
            <a:r>
              <a:rPr lang="fr-FR" dirty="0" err="1"/>
              <a:t>with</a:t>
            </a:r>
            <a:r>
              <a:rPr lang="fr-FR" dirty="0"/>
              <a:t> healthcare-</a:t>
            </a:r>
            <a:r>
              <a:rPr lang="fr-FR" dirty="0" err="1"/>
              <a:t>associated</a:t>
            </a:r>
            <a:r>
              <a:rPr lang="fr-FR" dirty="0"/>
              <a:t> </a:t>
            </a:r>
            <a:r>
              <a:rPr lang="fr-FR" dirty="0" err="1"/>
              <a:t>pathogens</a:t>
            </a:r>
            <a:r>
              <a:rPr lang="fr-FR" dirty="0"/>
              <a:t>. Infect Control </a:t>
            </a:r>
            <a:r>
              <a:rPr lang="fr-FR" dirty="0" err="1"/>
              <a:t>Hosp</a:t>
            </a:r>
            <a:r>
              <a:rPr lang="fr-FR" dirty="0"/>
              <a:t> </a:t>
            </a:r>
            <a:r>
              <a:rPr lang="fr-FR" dirty="0" err="1"/>
              <a:t>Epidemiol</a:t>
            </a:r>
            <a:r>
              <a:rPr lang="fr-FR" dirty="0"/>
              <a:t> 2021;42(9): 1076-81; </a:t>
            </a:r>
            <a:r>
              <a:rPr lang="fr-FR" dirty="0" err="1"/>
              <a:t>Dancer</a:t>
            </a:r>
            <a:r>
              <a:rPr lang="fr-FR" dirty="0"/>
              <a:t> SJ. How Do Biofilms Affect Surface Cleaning in </a:t>
            </a:r>
            <a:r>
              <a:rPr lang="fr-FR" dirty="0" err="1"/>
              <a:t>Hospitals</a:t>
            </a:r>
            <a:r>
              <a:rPr lang="fr-FR" dirty="0"/>
              <a:t>? </a:t>
            </a:r>
            <a:r>
              <a:rPr lang="fr-FR" dirty="0" err="1"/>
              <a:t>Hygiene</a:t>
            </a:r>
            <a:r>
              <a:rPr lang="fr-FR" dirty="0"/>
              <a:t> 2022; 2(3):132-35; </a:t>
            </a:r>
            <a:r>
              <a:rPr lang="fr-FR" dirty="0" err="1"/>
              <a:t>Dancer</a:t>
            </a:r>
            <a:r>
              <a:rPr lang="fr-FR" dirty="0"/>
              <a:t> SJ. Hospital </a:t>
            </a:r>
            <a:r>
              <a:rPr lang="fr-FR" dirty="0" err="1"/>
              <a:t>cleaning</a:t>
            </a:r>
            <a:r>
              <a:rPr lang="fr-FR" dirty="0"/>
              <a:t>: </a:t>
            </a:r>
            <a:r>
              <a:rPr lang="fr-FR" dirty="0" err="1"/>
              <a:t>past</a:t>
            </a:r>
            <a:r>
              <a:rPr lang="fr-FR" dirty="0"/>
              <a:t>, </a:t>
            </a:r>
            <a:r>
              <a:rPr lang="fr-FR" dirty="0" err="1"/>
              <a:t>present</a:t>
            </a:r>
            <a:r>
              <a:rPr lang="fr-FR" dirty="0"/>
              <a:t>, and future. </a:t>
            </a:r>
            <a:r>
              <a:rPr lang="fr-FR" dirty="0" err="1"/>
              <a:t>Antimicrob</a:t>
            </a:r>
            <a:r>
              <a:rPr lang="fr-FR" dirty="0"/>
              <a:t> </a:t>
            </a:r>
            <a:r>
              <a:rPr lang="fr-FR" dirty="0" err="1"/>
              <a:t>Resist</a:t>
            </a:r>
            <a:r>
              <a:rPr lang="fr-FR" dirty="0"/>
              <a:t> Infect Control 2023;12(1):80.</a:t>
            </a:r>
          </a:p>
        </p:txBody>
      </p:sp>
      <p:sp>
        <p:nvSpPr>
          <p:cNvPr id="4" name="Titre 3">
            <a:extLst>
              <a:ext uri="{FF2B5EF4-FFF2-40B4-BE49-F238E27FC236}">
                <a16:creationId xmlns:a16="http://schemas.microsoft.com/office/drawing/2014/main" id="{2DF36BDF-EF41-544C-66CD-28A0D10C386C}"/>
              </a:ext>
            </a:extLst>
          </p:cNvPr>
          <p:cNvSpPr>
            <a:spLocks noGrp="1"/>
          </p:cNvSpPr>
          <p:nvPr>
            <p:ph type="title"/>
          </p:nvPr>
        </p:nvSpPr>
        <p:spPr/>
        <p:txBody>
          <a:bodyPr/>
          <a:lstStyle/>
          <a:p>
            <a:r>
              <a:rPr lang="fr-FR" dirty="0"/>
              <a:t>Cleaning </a:t>
            </a:r>
            <a:r>
              <a:rPr lang="fr-FR" dirty="0" err="1"/>
              <a:t>myths</a:t>
            </a:r>
            <a:r>
              <a:rPr lang="fr-FR" dirty="0"/>
              <a:t>; </a:t>
            </a:r>
            <a:r>
              <a:rPr lang="fr-FR" dirty="0" err="1"/>
              <a:t>truths</a:t>
            </a:r>
            <a:r>
              <a:rPr lang="fr-FR" dirty="0"/>
              <a:t>; and </a:t>
            </a:r>
            <a:r>
              <a:rPr lang="fr-FR" dirty="0" err="1"/>
              <a:t>misconceptions</a:t>
            </a:r>
            <a:endParaRPr lang="fr-FR" dirty="0"/>
          </a:p>
        </p:txBody>
      </p:sp>
      <p:sp>
        <p:nvSpPr>
          <p:cNvPr id="6" name="Espace réservé du contenu 5">
            <a:extLst>
              <a:ext uri="{FF2B5EF4-FFF2-40B4-BE49-F238E27FC236}">
                <a16:creationId xmlns:a16="http://schemas.microsoft.com/office/drawing/2014/main" id="{46678368-DD84-3718-0C2D-A295428F98A5}"/>
              </a:ext>
            </a:extLst>
          </p:cNvPr>
          <p:cNvSpPr>
            <a:spLocks noGrp="1"/>
          </p:cNvSpPr>
          <p:nvPr>
            <p:ph sz="quarter" idx="16"/>
          </p:nvPr>
        </p:nvSpPr>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4031836916"/>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1">
            <a:extLst>
              <a:ext uri="{FF2B5EF4-FFF2-40B4-BE49-F238E27FC236}">
                <a16:creationId xmlns:a16="http://schemas.microsoft.com/office/drawing/2014/main" id="{C83838C1-07EB-437E-473E-13E39F71FF33}"/>
              </a:ext>
            </a:extLst>
          </p:cNvPr>
          <p:cNvSpPr>
            <a:spLocks noGrp="1"/>
          </p:cNvSpPr>
          <p:nvPr>
            <p:ph type="body" sz="quarter" idx="15"/>
          </p:nvPr>
        </p:nvSpPr>
        <p:spPr>
          <a:xfrm>
            <a:off x="1899194" y="1978039"/>
            <a:ext cx="2697406" cy="1800794"/>
          </a:xfrm>
        </p:spPr>
        <p:txBody>
          <a:bodyPr/>
          <a:lstStyle/>
          <a:p>
            <a:pPr>
              <a:spcAft>
                <a:spcPts val="1200"/>
              </a:spcAft>
            </a:pPr>
            <a:r>
              <a:rPr lang="fr-FR" sz="1600" dirty="0"/>
              <a:t>Soap </a:t>
            </a:r>
            <a:r>
              <a:rPr lang="fr-FR" sz="1600" dirty="0" err="1"/>
              <a:t>scum</a:t>
            </a:r>
            <a:endParaRPr lang="fr-FR" sz="1600" dirty="0"/>
          </a:p>
          <a:p>
            <a:pPr>
              <a:spcAft>
                <a:spcPts val="1200"/>
              </a:spcAft>
            </a:pPr>
            <a:r>
              <a:rPr lang="fr-FR" sz="1600" dirty="0" err="1"/>
              <a:t>Appliances</a:t>
            </a:r>
            <a:r>
              <a:rPr lang="fr-FR" sz="1600" dirty="0"/>
              <a:t>, </a:t>
            </a:r>
            <a:r>
              <a:rPr lang="fr-FR" sz="1600" dirty="0" err="1"/>
              <a:t>floors</a:t>
            </a:r>
            <a:r>
              <a:rPr lang="fr-FR" sz="1600" dirty="0"/>
              <a:t>, and </a:t>
            </a:r>
            <a:r>
              <a:rPr lang="fr-FR" sz="1600" dirty="0" err="1"/>
              <a:t>countertops</a:t>
            </a:r>
            <a:r>
              <a:rPr lang="fr-FR" sz="1600" dirty="0"/>
              <a:t> </a:t>
            </a:r>
          </a:p>
          <a:p>
            <a:pPr>
              <a:spcAft>
                <a:spcPts val="1200"/>
              </a:spcAft>
            </a:pPr>
            <a:r>
              <a:rPr lang="fr-FR" sz="1600" dirty="0" err="1"/>
              <a:t>Fabric</a:t>
            </a:r>
            <a:r>
              <a:rPr lang="fr-FR" sz="1600" dirty="0"/>
              <a:t> </a:t>
            </a:r>
            <a:r>
              <a:rPr lang="fr-FR" sz="1600" dirty="0" err="1"/>
              <a:t>softener</a:t>
            </a:r>
            <a:endParaRPr lang="fr-FR" sz="1600" dirty="0"/>
          </a:p>
          <a:p>
            <a:pPr>
              <a:spcAft>
                <a:spcPts val="1200"/>
              </a:spcAft>
            </a:pPr>
            <a:r>
              <a:rPr lang="fr-FR" sz="1600" dirty="0" err="1"/>
              <a:t>Washer</a:t>
            </a:r>
            <a:r>
              <a:rPr lang="fr-FR" sz="1600" dirty="0"/>
              <a:t>/</a:t>
            </a:r>
            <a:r>
              <a:rPr lang="fr-FR" sz="1600" dirty="0" err="1"/>
              <a:t>dryer</a:t>
            </a:r>
            <a:r>
              <a:rPr lang="fr-FR" sz="1600" dirty="0"/>
              <a:t> </a:t>
            </a:r>
            <a:r>
              <a:rPr lang="fr-FR" sz="1600" dirty="0" err="1"/>
              <a:t>cleaner</a:t>
            </a:r>
            <a:endParaRPr lang="fr-FR" sz="1600" dirty="0"/>
          </a:p>
        </p:txBody>
      </p:sp>
      <p:sp>
        <p:nvSpPr>
          <p:cNvPr id="3" name="Espace réservé du texte 2">
            <a:extLst>
              <a:ext uri="{FF2B5EF4-FFF2-40B4-BE49-F238E27FC236}">
                <a16:creationId xmlns:a16="http://schemas.microsoft.com/office/drawing/2014/main" id="{0E0D8D76-E45A-085F-7C0F-D1E2BA867AE8}"/>
              </a:ext>
            </a:extLst>
          </p:cNvPr>
          <p:cNvSpPr>
            <a:spLocks noGrp="1"/>
          </p:cNvSpPr>
          <p:nvPr>
            <p:ph type="body" sz="quarter" idx="19"/>
          </p:nvPr>
        </p:nvSpPr>
        <p:spPr>
          <a:xfrm>
            <a:off x="960193" y="5807676"/>
            <a:ext cx="11104990" cy="380176"/>
          </a:xfrm>
        </p:spPr>
        <p:txBody>
          <a:bodyPr/>
          <a:lstStyle/>
          <a:p>
            <a:r>
              <a:rPr lang="fr-FR" dirty="0"/>
              <a:t>Ahmed H, Joshi LT: </a:t>
            </a:r>
            <a:r>
              <a:rPr lang="fr-FR" dirty="0" err="1"/>
              <a:t>Clostridioides</a:t>
            </a:r>
            <a:r>
              <a:rPr lang="fr-FR" dirty="0"/>
              <a:t> difficile spores </a:t>
            </a:r>
            <a:r>
              <a:rPr lang="fr-FR" dirty="0" err="1"/>
              <a:t>tolerate</a:t>
            </a:r>
            <a:r>
              <a:rPr lang="fr-FR" dirty="0"/>
              <a:t> </a:t>
            </a:r>
            <a:r>
              <a:rPr lang="fr-FR" dirty="0" err="1"/>
              <a:t>disinfection</a:t>
            </a:r>
            <a:r>
              <a:rPr lang="fr-FR" dirty="0"/>
              <a:t> </a:t>
            </a:r>
            <a:r>
              <a:rPr lang="fr-FR" dirty="0" err="1"/>
              <a:t>with</a:t>
            </a:r>
            <a:r>
              <a:rPr lang="fr-FR" dirty="0"/>
              <a:t> sodium hypochlorite (10 min contact time of 1000, 5000 and 10000 </a:t>
            </a:r>
            <a:r>
              <a:rPr lang="fr-FR" dirty="0" err="1"/>
              <a:t>p.p.m</a:t>
            </a:r>
            <a:r>
              <a:rPr lang="fr-FR" dirty="0"/>
              <a:t>) and </a:t>
            </a:r>
            <a:r>
              <a:rPr lang="fr-FR" dirty="0" err="1"/>
              <a:t>remain</a:t>
            </a:r>
            <a:r>
              <a:rPr lang="fr-FR" dirty="0"/>
              <a:t> viable </a:t>
            </a:r>
            <a:r>
              <a:rPr lang="fr-FR" dirty="0" err="1"/>
              <a:t>within</a:t>
            </a:r>
            <a:r>
              <a:rPr lang="fr-FR" dirty="0"/>
              <a:t> surgical scrubs and </a:t>
            </a:r>
            <a:r>
              <a:rPr lang="fr-FR" dirty="0" err="1"/>
              <a:t>gown</a:t>
            </a:r>
            <a:r>
              <a:rPr lang="fr-FR" dirty="0"/>
              <a:t> </a:t>
            </a:r>
            <a:r>
              <a:rPr lang="fr-FR" dirty="0" err="1"/>
              <a:t>fabrics</a:t>
            </a:r>
            <a:r>
              <a:rPr lang="fr-FR" dirty="0"/>
              <a:t>. </a:t>
            </a:r>
            <a:r>
              <a:rPr lang="fr-FR" dirty="0" err="1"/>
              <a:t>Microbiology</a:t>
            </a:r>
            <a:r>
              <a:rPr lang="fr-FR" dirty="0"/>
              <a:t> 2023; 169(11):001418.</a:t>
            </a:r>
          </a:p>
        </p:txBody>
      </p:sp>
      <p:sp>
        <p:nvSpPr>
          <p:cNvPr id="4" name="Titre 3">
            <a:extLst>
              <a:ext uri="{FF2B5EF4-FFF2-40B4-BE49-F238E27FC236}">
                <a16:creationId xmlns:a16="http://schemas.microsoft.com/office/drawing/2014/main" id="{160D1640-5A32-3B55-D855-91696AA11D4F}"/>
              </a:ext>
            </a:extLst>
          </p:cNvPr>
          <p:cNvSpPr>
            <a:spLocks noGrp="1"/>
          </p:cNvSpPr>
          <p:nvPr>
            <p:ph type="title"/>
          </p:nvPr>
        </p:nvSpPr>
        <p:spPr>
          <a:xfrm>
            <a:off x="960194" y="7750"/>
            <a:ext cx="11104990" cy="719166"/>
          </a:xfrm>
        </p:spPr>
        <p:txBody>
          <a:bodyPr/>
          <a:lstStyle/>
          <a:p>
            <a:r>
              <a:rPr lang="fr-FR" dirty="0"/>
              <a:t>So </a:t>
            </a:r>
            <a:r>
              <a:rPr lang="fr-FR" dirty="0" err="1"/>
              <a:t>what</a:t>
            </a:r>
            <a:r>
              <a:rPr lang="fr-FR" dirty="0"/>
              <a:t> do </a:t>
            </a:r>
            <a:r>
              <a:rPr lang="fr-FR" dirty="0" err="1"/>
              <a:t>we</a:t>
            </a:r>
            <a:r>
              <a:rPr lang="fr-FR" dirty="0"/>
              <a:t> do </a:t>
            </a:r>
            <a:r>
              <a:rPr lang="fr-FR" dirty="0" err="1"/>
              <a:t>when</a:t>
            </a:r>
            <a:r>
              <a:rPr lang="fr-FR" dirty="0"/>
              <a:t> the </a:t>
            </a:r>
            <a:r>
              <a:rPr lang="fr-FR" dirty="0" err="1"/>
              <a:t>disinfectants</a:t>
            </a:r>
            <a:r>
              <a:rPr lang="fr-FR" dirty="0"/>
              <a:t> </a:t>
            </a:r>
            <a:r>
              <a:rPr lang="fr-FR" dirty="0" err="1"/>
              <a:t>don't</a:t>
            </a:r>
            <a:r>
              <a:rPr lang="fr-FR" dirty="0"/>
              <a:t> </a:t>
            </a:r>
            <a:r>
              <a:rPr lang="fr-FR" dirty="0" err="1"/>
              <a:t>work</a:t>
            </a:r>
            <a:r>
              <a:rPr lang="fr-FR" dirty="0"/>
              <a:t>?</a:t>
            </a:r>
          </a:p>
        </p:txBody>
      </p:sp>
      <p:sp>
        <p:nvSpPr>
          <p:cNvPr id="6" name="Espace réservé du contenu 5">
            <a:extLst>
              <a:ext uri="{FF2B5EF4-FFF2-40B4-BE49-F238E27FC236}">
                <a16:creationId xmlns:a16="http://schemas.microsoft.com/office/drawing/2014/main" id="{BF43D433-F776-B7FA-79D2-44B2A7A4114A}"/>
              </a:ext>
            </a:extLst>
          </p:cNvPr>
          <p:cNvSpPr>
            <a:spLocks noGrp="1"/>
          </p:cNvSpPr>
          <p:nvPr>
            <p:ph sz="quarter" idx="16"/>
          </p:nvPr>
        </p:nvSpPr>
        <p:spPr>
          <a:xfrm>
            <a:off x="957434" y="6267371"/>
            <a:ext cx="5159375" cy="590628"/>
          </a:xfrm>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sp>
        <p:nvSpPr>
          <p:cNvPr id="14" name="Espace réservé du texte 11">
            <a:extLst>
              <a:ext uri="{FF2B5EF4-FFF2-40B4-BE49-F238E27FC236}">
                <a16:creationId xmlns:a16="http://schemas.microsoft.com/office/drawing/2014/main" id="{67E92C59-C8F6-0B3B-738B-ECDFF5110926}"/>
              </a:ext>
            </a:extLst>
          </p:cNvPr>
          <p:cNvSpPr txBox="1">
            <a:spLocks/>
          </p:cNvSpPr>
          <p:nvPr/>
        </p:nvSpPr>
        <p:spPr>
          <a:xfrm>
            <a:off x="5241001" y="1978039"/>
            <a:ext cx="2697406" cy="1531826"/>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sz="1600" dirty="0"/>
              <a:t>Brass and </a:t>
            </a:r>
            <a:r>
              <a:rPr lang="fr-FR" sz="1600" dirty="0" err="1"/>
              <a:t>copper</a:t>
            </a:r>
            <a:endParaRPr lang="fr-FR" sz="1600" dirty="0"/>
          </a:p>
          <a:p>
            <a:pPr>
              <a:spcAft>
                <a:spcPts val="1200"/>
              </a:spcAft>
            </a:pPr>
            <a:r>
              <a:rPr lang="fr-FR" sz="1600" dirty="0" err="1"/>
              <a:t>Dishes</a:t>
            </a:r>
            <a:r>
              <a:rPr lang="fr-FR" sz="1600" dirty="0"/>
              <a:t>, surfaces,</a:t>
            </a:r>
            <a:br>
              <a:rPr lang="fr-FR" sz="1600" dirty="0"/>
            </a:br>
            <a:r>
              <a:rPr lang="fr-FR" sz="1600" dirty="0"/>
              <a:t>and </a:t>
            </a:r>
            <a:r>
              <a:rPr lang="fr-FR" sz="1600" dirty="0" err="1"/>
              <a:t>stains</a:t>
            </a:r>
            <a:endParaRPr lang="fr-FR" sz="1600" dirty="0"/>
          </a:p>
          <a:p>
            <a:pPr>
              <a:spcAft>
                <a:spcPts val="1200"/>
              </a:spcAft>
            </a:pPr>
            <a:r>
              <a:rPr lang="fr-FR" sz="1600" dirty="0"/>
              <a:t>Garbage </a:t>
            </a:r>
            <a:r>
              <a:rPr lang="fr-FR" sz="1600" dirty="0" err="1"/>
              <a:t>disposal</a:t>
            </a:r>
            <a:r>
              <a:rPr lang="fr-FR" sz="1600" dirty="0"/>
              <a:t> drain </a:t>
            </a:r>
            <a:r>
              <a:rPr lang="fr-FR" sz="1600" dirty="0" err="1"/>
              <a:t>odors</a:t>
            </a:r>
            <a:endParaRPr lang="fr-FR" sz="1600" dirty="0"/>
          </a:p>
        </p:txBody>
      </p:sp>
      <p:sp>
        <p:nvSpPr>
          <p:cNvPr id="16" name="Espace réservé du texte 11">
            <a:extLst>
              <a:ext uri="{FF2B5EF4-FFF2-40B4-BE49-F238E27FC236}">
                <a16:creationId xmlns:a16="http://schemas.microsoft.com/office/drawing/2014/main" id="{6F9CE3A8-E6C8-7F52-C676-6193E2B94A75}"/>
              </a:ext>
            </a:extLst>
          </p:cNvPr>
          <p:cNvSpPr txBox="1">
            <a:spLocks/>
          </p:cNvSpPr>
          <p:nvPr/>
        </p:nvSpPr>
        <p:spPr>
          <a:xfrm>
            <a:off x="8650340" y="1978039"/>
            <a:ext cx="2697406" cy="180079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sz="1600" dirty="0"/>
              <a:t>Deodorizer</a:t>
            </a:r>
          </a:p>
          <a:p>
            <a:pPr>
              <a:spcAft>
                <a:spcPts val="1200"/>
              </a:spcAft>
            </a:pPr>
            <a:r>
              <a:rPr lang="fr-FR" sz="1600" dirty="0" err="1"/>
              <a:t>Household</a:t>
            </a:r>
            <a:r>
              <a:rPr lang="fr-FR" sz="1600" dirty="0"/>
              <a:t> </a:t>
            </a:r>
            <a:r>
              <a:rPr lang="fr-FR" sz="1600" dirty="0" err="1"/>
              <a:t>cleaner</a:t>
            </a:r>
            <a:endParaRPr lang="fr-FR" sz="1600" dirty="0"/>
          </a:p>
          <a:p>
            <a:pPr>
              <a:spcAft>
                <a:spcPts val="1200"/>
              </a:spcAft>
            </a:pPr>
            <a:r>
              <a:rPr lang="fr-FR" sz="1600" dirty="0" err="1"/>
              <a:t>Oven</a:t>
            </a:r>
            <a:r>
              <a:rPr lang="fr-FR" sz="1600" dirty="0"/>
              <a:t> </a:t>
            </a:r>
            <a:r>
              <a:rPr lang="fr-FR" sz="1600" dirty="0" err="1"/>
              <a:t>cleaner</a:t>
            </a:r>
            <a:endParaRPr lang="fr-FR" sz="1600" dirty="0"/>
          </a:p>
          <a:p>
            <a:pPr>
              <a:spcAft>
                <a:spcPts val="1200"/>
              </a:spcAft>
            </a:pPr>
            <a:r>
              <a:rPr lang="fr-FR" sz="1600" dirty="0" err="1"/>
              <a:t>Caked</a:t>
            </a:r>
            <a:r>
              <a:rPr lang="fr-FR" sz="1600" dirty="0"/>
              <a:t>-on </a:t>
            </a:r>
            <a:r>
              <a:rPr lang="fr-FR" sz="1600" dirty="0" err="1"/>
              <a:t>grease</a:t>
            </a:r>
            <a:br>
              <a:rPr lang="fr-FR" sz="1600" dirty="0"/>
            </a:br>
            <a:r>
              <a:rPr lang="fr-FR" sz="1600" dirty="0"/>
              <a:t>on pans</a:t>
            </a:r>
          </a:p>
        </p:txBody>
      </p:sp>
      <p:sp>
        <p:nvSpPr>
          <p:cNvPr id="2" name="Rectangle 1">
            <a:extLst>
              <a:ext uri="{FF2B5EF4-FFF2-40B4-BE49-F238E27FC236}">
                <a16:creationId xmlns:a16="http://schemas.microsoft.com/office/drawing/2014/main" id="{3339D1E6-E188-A6D6-9CC8-5B8ADB40D6DD}"/>
              </a:ext>
            </a:extLst>
          </p:cNvPr>
          <p:cNvSpPr/>
          <p:nvPr/>
        </p:nvSpPr>
        <p:spPr>
          <a:xfrm>
            <a:off x="1808154" y="1794388"/>
            <a:ext cx="3086100" cy="2424496"/>
          </a:xfrm>
          <a:prstGeom prst="rect">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ZoneTexte 4">
            <a:extLst>
              <a:ext uri="{FF2B5EF4-FFF2-40B4-BE49-F238E27FC236}">
                <a16:creationId xmlns:a16="http://schemas.microsoft.com/office/drawing/2014/main" id="{3BDCE32D-886B-09CD-250C-94D80EEA5D7B}"/>
              </a:ext>
            </a:extLst>
          </p:cNvPr>
          <p:cNvSpPr txBox="1"/>
          <p:nvPr/>
        </p:nvSpPr>
        <p:spPr>
          <a:xfrm>
            <a:off x="1938784" y="1621240"/>
            <a:ext cx="932756" cy="338554"/>
          </a:xfrm>
          <a:prstGeom prst="rect">
            <a:avLst/>
          </a:prstGeom>
          <a:solidFill>
            <a:schemeClr val="bg1"/>
          </a:solidFill>
        </p:spPr>
        <p:txBody>
          <a:bodyPr wrap="none" rtlCol="0">
            <a:spAutoFit/>
          </a:bodyPr>
          <a:lstStyle/>
          <a:p>
            <a:r>
              <a:rPr lang="en-US" sz="1600" b="1" dirty="0">
                <a:latin typeface="Arial" panose="020B0604020202020204" pitchFamily="34" charset="0"/>
                <a:cs typeface="Arial" panose="020B0604020202020204" pitchFamily="34" charset="0"/>
              </a:rPr>
              <a:t>Vinegar</a:t>
            </a:r>
            <a:endParaRPr lang="fr-FR" sz="1400" b="1" dirty="0">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F217BEE7-A425-4904-89F4-4A14C8AC501E}"/>
              </a:ext>
            </a:extLst>
          </p:cNvPr>
          <p:cNvSpPr/>
          <p:nvPr/>
        </p:nvSpPr>
        <p:spPr>
          <a:xfrm>
            <a:off x="5046654" y="1793444"/>
            <a:ext cx="3086100" cy="2424495"/>
          </a:xfrm>
          <a:prstGeom prst="rect">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ZoneTexte 8">
            <a:extLst>
              <a:ext uri="{FF2B5EF4-FFF2-40B4-BE49-F238E27FC236}">
                <a16:creationId xmlns:a16="http://schemas.microsoft.com/office/drawing/2014/main" id="{B84E3458-658B-3696-8B4E-F6B144363D25}"/>
              </a:ext>
            </a:extLst>
          </p:cNvPr>
          <p:cNvSpPr txBox="1"/>
          <p:nvPr/>
        </p:nvSpPr>
        <p:spPr>
          <a:xfrm>
            <a:off x="5177284" y="1620297"/>
            <a:ext cx="970137" cy="338554"/>
          </a:xfrm>
          <a:prstGeom prst="rect">
            <a:avLst/>
          </a:prstGeom>
          <a:solidFill>
            <a:schemeClr val="bg1"/>
          </a:solidFill>
        </p:spPr>
        <p:txBody>
          <a:bodyPr wrap="none" rtlCol="0">
            <a:spAutoFit/>
          </a:bodyPr>
          <a:lstStyle/>
          <a:p>
            <a:r>
              <a:rPr lang="en-US" sz="1600" b="1" dirty="0">
                <a:latin typeface="Arial" panose="020B0604020202020204" pitchFamily="34" charset="0"/>
                <a:cs typeface="Arial" panose="020B0604020202020204" pitchFamily="34" charset="0"/>
              </a:rPr>
              <a:t>Lemons</a:t>
            </a:r>
            <a:endParaRPr lang="fr-FR" sz="1400" b="1" dirty="0">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9589BA1C-2C0B-1412-D852-D8C41FC2EB55}"/>
              </a:ext>
            </a:extLst>
          </p:cNvPr>
          <p:cNvSpPr/>
          <p:nvPr/>
        </p:nvSpPr>
        <p:spPr>
          <a:xfrm>
            <a:off x="8327101" y="1793445"/>
            <a:ext cx="3086100" cy="2425439"/>
          </a:xfrm>
          <a:prstGeom prst="rect">
            <a:avLst/>
          </a:prstGeom>
          <a:no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a:extLst>
              <a:ext uri="{FF2B5EF4-FFF2-40B4-BE49-F238E27FC236}">
                <a16:creationId xmlns:a16="http://schemas.microsoft.com/office/drawing/2014/main" id="{1EC403D9-BE4B-3E39-D47D-31754B40ABBF}"/>
              </a:ext>
            </a:extLst>
          </p:cNvPr>
          <p:cNvSpPr txBox="1"/>
          <p:nvPr/>
        </p:nvSpPr>
        <p:spPr>
          <a:xfrm>
            <a:off x="8457731" y="1620297"/>
            <a:ext cx="1402948" cy="338554"/>
          </a:xfrm>
          <a:prstGeom prst="rect">
            <a:avLst/>
          </a:prstGeom>
          <a:solidFill>
            <a:schemeClr val="bg1"/>
          </a:solidFill>
        </p:spPr>
        <p:txBody>
          <a:bodyPr wrap="none" rtlCol="0">
            <a:spAutoFit/>
          </a:bodyPr>
          <a:lstStyle/>
          <a:p>
            <a:r>
              <a:rPr lang="en-US" sz="1600" b="1" dirty="0">
                <a:latin typeface="Arial" panose="020B0604020202020204" pitchFamily="34" charset="0"/>
                <a:cs typeface="Arial" panose="020B0604020202020204" pitchFamily="34" charset="0"/>
              </a:rPr>
              <a:t>Baking soda</a:t>
            </a:r>
            <a:endParaRPr lang="fr-FR" sz="1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041237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1112595" y="971139"/>
            <a:ext cx="4691305" cy="1837194"/>
          </a:xfrm>
        </p:spPr>
        <p:txBody>
          <a:bodyPr/>
          <a:lstStyle/>
          <a:p>
            <a:r>
              <a:rPr lang="fr-FR" sz="1200" dirty="0"/>
              <a:t>Age ≥18 </a:t>
            </a:r>
            <a:r>
              <a:rPr lang="fr-FR" sz="1200" dirty="0" err="1"/>
              <a:t>years</a:t>
            </a:r>
            <a:r>
              <a:rPr lang="fr-FR" sz="1200" dirty="0"/>
              <a:t>, </a:t>
            </a:r>
            <a:r>
              <a:rPr lang="fr-FR" sz="1200" dirty="0" err="1"/>
              <a:t>both</a:t>
            </a:r>
            <a:r>
              <a:rPr lang="fr-FR" sz="1200" dirty="0"/>
              <a:t> sexes, </a:t>
            </a:r>
            <a:r>
              <a:rPr lang="fr-FR" sz="1200" dirty="0" err="1"/>
              <a:t>written</a:t>
            </a:r>
            <a:r>
              <a:rPr lang="fr-FR" sz="1200" dirty="0"/>
              <a:t> consent</a:t>
            </a:r>
          </a:p>
          <a:p>
            <a:r>
              <a:rPr lang="fr-FR" sz="1200" dirty="0"/>
              <a:t>≥2 </a:t>
            </a:r>
            <a:r>
              <a:rPr lang="fr-FR" sz="1200" dirty="0" err="1"/>
              <a:t>signs</a:t>
            </a:r>
            <a:r>
              <a:rPr lang="fr-FR" sz="1200" dirty="0"/>
              <a:t> of SIRS</a:t>
            </a:r>
          </a:p>
          <a:p>
            <a:r>
              <a:rPr lang="fr-FR" sz="1200" dirty="0"/>
              <a:t>SOFA score ≥2</a:t>
            </a:r>
          </a:p>
          <a:p>
            <a:r>
              <a:rPr lang="fr-FR" sz="1200" dirty="0"/>
              <a:t>PCT ≥20.25 </a:t>
            </a:r>
            <a:r>
              <a:rPr lang="fr-FR" sz="1200" dirty="0" err="1"/>
              <a:t>ng</a:t>
            </a:r>
            <a:r>
              <a:rPr lang="fr-FR" sz="1200" dirty="0"/>
              <a:t>/ml</a:t>
            </a:r>
          </a:p>
          <a:p>
            <a:r>
              <a:rPr lang="fr-FR" sz="1200" dirty="0"/>
              <a:t>≥2 of: </a:t>
            </a:r>
            <a:r>
              <a:rPr lang="fr-FR" sz="1200" dirty="0" err="1"/>
              <a:t>cough</a:t>
            </a:r>
            <a:r>
              <a:rPr lang="fr-FR" sz="1200" dirty="0"/>
              <a:t>; purulent </a:t>
            </a:r>
            <a:r>
              <a:rPr lang="fr-FR" sz="1200" dirty="0" err="1"/>
              <a:t>sputum</a:t>
            </a:r>
            <a:r>
              <a:rPr lang="fr-FR" sz="1200" dirty="0"/>
              <a:t>; </a:t>
            </a:r>
            <a:r>
              <a:rPr lang="fr-FR" sz="1200" dirty="0" err="1"/>
              <a:t>dyspnea</a:t>
            </a:r>
            <a:r>
              <a:rPr lang="fr-FR" sz="1200" dirty="0"/>
              <a:t>; </a:t>
            </a:r>
            <a:r>
              <a:rPr lang="fr-FR" sz="1200" dirty="0" err="1"/>
              <a:t>pleuritic</a:t>
            </a:r>
            <a:r>
              <a:rPr lang="fr-FR" sz="1200" dirty="0"/>
              <a:t> </a:t>
            </a:r>
            <a:r>
              <a:rPr lang="fr-FR" sz="1200" dirty="0" err="1"/>
              <a:t>chest</a:t>
            </a:r>
            <a:r>
              <a:rPr lang="fr-FR" sz="1200" dirty="0"/>
              <a:t> pain</a:t>
            </a:r>
          </a:p>
          <a:p>
            <a:r>
              <a:rPr lang="fr-FR" sz="1200" dirty="0" err="1"/>
              <a:t>Pneumonia</a:t>
            </a:r>
            <a:r>
              <a:rPr lang="fr-FR" sz="1200" dirty="0"/>
              <a:t> (</a:t>
            </a:r>
            <a:r>
              <a:rPr lang="fr-FR" sz="1200" dirty="0" err="1"/>
              <a:t>radiology</a:t>
            </a:r>
            <a:r>
              <a:rPr lang="fr-FR" sz="1200" dirty="0"/>
              <a:t> + no contact </a:t>
            </a:r>
            <a:r>
              <a:rPr lang="fr-FR" sz="1200" dirty="0" err="1"/>
              <a:t>with</a:t>
            </a:r>
            <a:r>
              <a:rPr lang="fr-FR" sz="1200" dirty="0"/>
              <a:t> HCE &gt;90 </a:t>
            </a:r>
            <a:r>
              <a:rPr lang="fr-FR" sz="1200" dirty="0" err="1"/>
              <a:t>days</a:t>
            </a:r>
            <a:r>
              <a:rPr lang="fr-FR" sz="1200" dirty="0"/>
              <a:t>)</a:t>
            </a:r>
          </a:p>
          <a:p>
            <a:pPr marL="0" indent="0">
              <a:buNone/>
            </a:pPr>
            <a:endParaRPr lang="fr-FR" sz="1200" dirty="0"/>
          </a:p>
        </p:txBody>
      </p:sp>
      <p:sp>
        <p:nvSpPr>
          <p:cNvPr id="3" name="Espace réservé du texte 2"/>
          <p:cNvSpPr>
            <a:spLocks noGrp="1"/>
          </p:cNvSpPr>
          <p:nvPr>
            <p:ph type="body" sz="quarter" idx="19"/>
          </p:nvPr>
        </p:nvSpPr>
        <p:spPr>
          <a:xfrm>
            <a:off x="912299" y="4957157"/>
            <a:ext cx="2871491" cy="1277407"/>
          </a:xfrm>
        </p:spPr>
        <p:txBody>
          <a:bodyPr/>
          <a:lstStyle/>
          <a:p>
            <a:r>
              <a:rPr lang="fr-FR" dirty="0" err="1"/>
              <a:t>bid</a:t>
            </a:r>
            <a:r>
              <a:rPr lang="fr-FR" dirty="0"/>
              <a:t>: </a:t>
            </a:r>
            <a:r>
              <a:rPr lang="fr-FR" dirty="0" err="1"/>
              <a:t>two</a:t>
            </a:r>
            <a:r>
              <a:rPr lang="fr-FR" dirty="0"/>
              <a:t> times </a:t>
            </a:r>
            <a:r>
              <a:rPr lang="fr-FR" dirty="0" err="1"/>
              <a:t>daily</a:t>
            </a:r>
            <a:endParaRPr lang="fr-FR" dirty="0"/>
          </a:p>
          <a:p>
            <a:r>
              <a:rPr lang="fr-FR" dirty="0"/>
              <a:t>EOT: end-of-</a:t>
            </a:r>
            <a:r>
              <a:rPr lang="fr-FR" dirty="0" err="1"/>
              <a:t>treatment</a:t>
            </a:r>
            <a:endParaRPr lang="fr-FR" dirty="0"/>
          </a:p>
          <a:p>
            <a:r>
              <a:rPr lang="fr-FR" dirty="0"/>
              <a:t>HCE: </a:t>
            </a:r>
            <a:r>
              <a:rPr lang="fr-FR" dirty="0" err="1"/>
              <a:t>health</a:t>
            </a:r>
            <a:r>
              <a:rPr lang="fr-FR" dirty="0"/>
              <a:t> care </a:t>
            </a:r>
            <a:r>
              <a:rPr lang="fr-FR" dirty="0" err="1"/>
              <a:t>environment</a:t>
            </a:r>
            <a:endParaRPr lang="fr-FR" dirty="0"/>
          </a:p>
          <a:p>
            <a:r>
              <a:rPr lang="fr-FR" dirty="0"/>
              <a:t>PCT: </a:t>
            </a:r>
            <a:r>
              <a:rPr lang="fr-FR" dirty="0" err="1"/>
              <a:t>procalcitonin</a:t>
            </a:r>
            <a:endParaRPr lang="fr-FR" dirty="0"/>
          </a:p>
          <a:p>
            <a:r>
              <a:rPr lang="fr-FR" dirty="0" err="1"/>
              <a:t>PBMCs</a:t>
            </a:r>
            <a:r>
              <a:rPr lang="fr-FR" dirty="0"/>
              <a:t>: </a:t>
            </a:r>
            <a:r>
              <a:rPr lang="fr-FR" dirty="0" err="1"/>
              <a:t>peripheral</a:t>
            </a:r>
            <a:r>
              <a:rPr lang="fr-FR" dirty="0"/>
              <a:t> </a:t>
            </a:r>
            <a:r>
              <a:rPr lang="fr-FR" dirty="0" err="1"/>
              <a:t>blood</a:t>
            </a:r>
            <a:r>
              <a:rPr lang="fr-FR" dirty="0"/>
              <a:t> </a:t>
            </a:r>
            <a:r>
              <a:rPr lang="fr-FR" dirty="0" err="1"/>
              <a:t>mononuclear</a:t>
            </a:r>
            <a:r>
              <a:rPr lang="fr-FR" dirty="0"/>
              <a:t> </a:t>
            </a:r>
            <a:r>
              <a:rPr lang="fr-FR" dirty="0" err="1"/>
              <a:t>cells</a:t>
            </a:r>
            <a:r>
              <a:rPr lang="fr-FR" dirty="0"/>
              <a:t> stimulation</a:t>
            </a:r>
          </a:p>
          <a:p>
            <a:r>
              <a:rPr lang="fr-FR" dirty="0"/>
              <a:t>SIRS: </a:t>
            </a:r>
            <a:r>
              <a:rPr lang="fr-FR" dirty="0" err="1"/>
              <a:t>systemic</a:t>
            </a:r>
            <a:r>
              <a:rPr lang="fr-FR" dirty="0"/>
              <a:t> </a:t>
            </a:r>
            <a:r>
              <a:rPr lang="fr-FR" dirty="0" err="1"/>
              <a:t>inflammatory</a:t>
            </a:r>
            <a:r>
              <a:rPr lang="fr-FR" dirty="0"/>
              <a:t> </a:t>
            </a:r>
            <a:r>
              <a:rPr lang="fr-FR" dirty="0" err="1"/>
              <a:t>response</a:t>
            </a:r>
            <a:r>
              <a:rPr lang="fr-FR" dirty="0"/>
              <a:t> syndrome</a:t>
            </a:r>
          </a:p>
          <a:p>
            <a:r>
              <a:rPr lang="en-US" dirty="0"/>
              <a:t>SoC: standard of care</a:t>
            </a:r>
          </a:p>
          <a:p>
            <a:r>
              <a:rPr lang="en-US" dirty="0"/>
              <a:t>SOFA: sequential organ failure assessment</a:t>
            </a:r>
          </a:p>
          <a:p>
            <a:r>
              <a:rPr lang="en-US" dirty="0"/>
              <a:t>RCT: randomized controlled trial</a:t>
            </a:r>
          </a:p>
          <a:p>
            <a:r>
              <a:rPr lang="en-US" dirty="0"/>
              <a:t>RSS: respiratory severity symptom score </a:t>
            </a:r>
          </a:p>
          <a:p>
            <a:r>
              <a:rPr lang="en-US" dirty="0"/>
              <a:t>TOC: test-of-cure</a:t>
            </a:r>
          </a:p>
        </p:txBody>
      </p:sp>
      <p:sp>
        <p:nvSpPr>
          <p:cNvPr id="4" name="Titre 3"/>
          <p:cNvSpPr>
            <a:spLocks noGrp="1"/>
          </p:cNvSpPr>
          <p:nvPr>
            <p:ph type="title"/>
          </p:nvPr>
        </p:nvSpPr>
        <p:spPr/>
        <p:txBody>
          <a:bodyPr/>
          <a:lstStyle/>
          <a:p>
            <a:r>
              <a:rPr lang="fr-FR" dirty="0"/>
              <a:t>Access </a:t>
            </a:r>
            <a:r>
              <a:rPr lang="fr-FR" dirty="0" err="1"/>
              <a:t>randomized</a:t>
            </a:r>
            <a:r>
              <a:rPr lang="fr-FR" dirty="0"/>
              <a:t> </a:t>
            </a:r>
            <a:r>
              <a:rPr lang="fr-FR" dirty="0" err="1"/>
              <a:t>controlled</a:t>
            </a:r>
            <a:r>
              <a:rPr lang="fr-FR" dirty="0"/>
              <a:t> trial</a:t>
            </a:r>
            <a:r>
              <a:rPr lang="fr-FR" baseline="30000" dirty="0"/>
              <a:t>*</a:t>
            </a:r>
            <a:r>
              <a:rPr lang="fr-FR" dirty="0"/>
              <a:t> </a:t>
            </a:r>
          </a:p>
        </p:txBody>
      </p:sp>
      <p:sp>
        <p:nvSpPr>
          <p:cNvPr id="6" name="Espace réservé du contenu 5"/>
          <p:cNvSpPr>
            <a:spLocks noGrp="1"/>
          </p:cNvSpPr>
          <p:nvPr>
            <p:ph sz="quarter" idx="16"/>
          </p:nvPr>
        </p:nvSpPr>
        <p:spPr>
          <a:xfrm>
            <a:off x="957434" y="6267371"/>
            <a:ext cx="6764166" cy="590628"/>
          </a:xfrm>
        </p:spPr>
        <p:txBody>
          <a:bodyPr/>
          <a:lstStyle/>
          <a:p>
            <a:r>
              <a:rPr lang="fr-FR" dirty="0"/>
              <a:t>Evangelos GIAMARELLOS-BOURBOULIS et al., ECCMID</a:t>
            </a:r>
            <a:r>
              <a:rPr lang="fr-FR" baseline="30000" dirty="0"/>
              <a:t>Ⓡ</a:t>
            </a:r>
            <a:r>
              <a:rPr lang="fr-FR" dirty="0"/>
              <a:t> 2024, Abs#O1067</a:t>
            </a:r>
          </a:p>
        </p:txBody>
      </p:sp>
      <p:sp>
        <p:nvSpPr>
          <p:cNvPr id="7" name="Espace réservé du texte 1"/>
          <p:cNvSpPr>
            <a:spLocks noGrp="1"/>
          </p:cNvSpPr>
          <p:nvPr>
            <p:ph type="body" sz="quarter" idx="15"/>
          </p:nvPr>
        </p:nvSpPr>
        <p:spPr>
          <a:xfrm>
            <a:off x="5803901" y="891619"/>
            <a:ext cx="5905500" cy="918597"/>
          </a:xfrm>
          <a:prstGeom prst="rightArrow">
            <a:avLst/>
          </a:prstGeom>
          <a:solidFill>
            <a:srgbClr val="5E247C"/>
          </a:solidFill>
        </p:spPr>
        <p:txBody>
          <a:bodyPr anchor="ctr"/>
          <a:lstStyle/>
          <a:p>
            <a:pPr marL="0" indent="0" algn="ctr">
              <a:buNone/>
            </a:pPr>
            <a:r>
              <a:rPr lang="fr-FR" sz="2000" dirty="0">
                <a:solidFill>
                  <a:schemeClr val="bg1"/>
                </a:solidFill>
              </a:rPr>
              <a:t>SoC + placebo </a:t>
            </a:r>
            <a:r>
              <a:rPr lang="fr-FR" sz="2000" dirty="0" err="1">
                <a:solidFill>
                  <a:schemeClr val="bg1"/>
                </a:solidFill>
              </a:rPr>
              <a:t>orally</a:t>
            </a:r>
            <a:r>
              <a:rPr lang="fr-FR" sz="2000" dirty="0">
                <a:solidFill>
                  <a:schemeClr val="bg1"/>
                </a:solidFill>
              </a:rPr>
              <a:t> </a:t>
            </a:r>
            <a:r>
              <a:rPr lang="fr-FR" sz="2000" dirty="0" err="1">
                <a:solidFill>
                  <a:schemeClr val="bg1"/>
                </a:solidFill>
              </a:rPr>
              <a:t>bid</a:t>
            </a:r>
            <a:endParaRPr lang="fr-FR" sz="2000" dirty="0">
              <a:solidFill>
                <a:schemeClr val="bg1"/>
              </a:solidFill>
            </a:endParaRPr>
          </a:p>
        </p:txBody>
      </p:sp>
      <p:sp>
        <p:nvSpPr>
          <p:cNvPr id="8" name="Espace réservé du texte 1"/>
          <p:cNvSpPr>
            <a:spLocks noGrp="1"/>
          </p:cNvSpPr>
          <p:nvPr>
            <p:ph type="body" sz="quarter" idx="15"/>
          </p:nvPr>
        </p:nvSpPr>
        <p:spPr>
          <a:xfrm>
            <a:off x="5803900" y="1889735"/>
            <a:ext cx="5905500" cy="918597"/>
          </a:xfrm>
          <a:prstGeom prst="rightArrow">
            <a:avLst/>
          </a:prstGeom>
          <a:solidFill>
            <a:srgbClr val="CFA4E4"/>
          </a:solidFill>
        </p:spPr>
        <p:txBody>
          <a:bodyPr anchor="ctr"/>
          <a:lstStyle/>
          <a:p>
            <a:pPr marL="0" indent="0" algn="ctr">
              <a:buNone/>
            </a:pPr>
            <a:r>
              <a:rPr lang="en-US" sz="2000" dirty="0">
                <a:solidFill>
                  <a:schemeClr val="bg1"/>
                </a:solidFill>
              </a:rPr>
              <a:t>SoC + clarithromycin orally 500 mg bid</a:t>
            </a:r>
            <a:endParaRPr lang="fr-FR" sz="2000" dirty="0">
              <a:solidFill>
                <a:schemeClr val="bg1"/>
              </a:solidFill>
            </a:endParaRPr>
          </a:p>
        </p:txBody>
      </p:sp>
      <p:sp>
        <p:nvSpPr>
          <p:cNvPr id="9" name="Espace réservé du texte 1"/>
          <p:cNvSpPr>
            <a:spLocks noGrp="1"/>
          </p:cNvSpPr>
          <p:nvPr>
            <p:ph type="body" sz="quarter" idx="15"/>
          </p:nvPr>
        </p:nvSpPr>
        <p:spPr>
          <a:xfrm>
            <a:off x="1339748" y="3084994"/>
            <a:ext cx="1013522" cy="1152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PCT</a:t>
            </a:r>
          </a:p>
          <a:p>
            <a:pPr marL="0" indent="0" algn="ctr">
              <a:spcBef>
                <a:spcPts val="0"/>
              </a:spcBef>
              <a:buNone/>
            </a:pPr>
            <a:r>
              <a:rPr lang="fr-FR" sz="1200" dirty="0">
                <a:solidFill>
                  <a:schemeClr val="bg1"/>
                </a:solidFill>
              </a:rPr>
              <a:t>RSS</a:t>
            </a:r>
          </a:p>
          <a:p>
            <a:pPr marL="0" indent="0" algn="ctr">
              <a:spcBef>
                <a:spcPts val="0"/>
              </a:spcBef>
              <a:buNone/>
            </a:pPr>
            <a:r>
              <a:rPr lang="fr-FR" sz="1200" dirty="0">
                <a:solidFill>
                  <a:schemeClr val="bg1"/>
                </a:solidFill>
              </a:rPr>
              <a:t>Cytokines</a:t>
            </a:r>
          </a:p>
          <a:p>
            <a:pPr marL="0" indent="0" algn="ctr">
              <a:spcBef>
                <a:spcPts val="0"/>
              </a:spcBef>
              <a:buNone/>
            </a:pPr>
            <a:r>
              <a:rPr lang="fr-FR" sz="1200" dirty="0" err="1">
                <a:solidFill>
                  <a:schemeClr val="bg1"/>
                </a:solidFill>
              </a:rPr>
              <a:t>PBMCs</a:t>
            </a:r>
            <a:endParaRPr lang="fr-FR" sz="1200" dirty="0">
              <a:solidFill>
                <a:schemeClr val="bg1"/>
              </a:solidFill>
            </a:endParaRPr>
          </a:p>
        </p:txBody>
      </p:sp>
      <p:sp>
        <p:nvSpPr>
          <p:cNvPr id="10" name="Espace réservé du texte 1"/>
          <p:cNvSpPr>
            <a:spLocks noGrp="1"/>
          </p:cNvSpPr>
          <p:nvPr>
            <p:ph type="body" sz="quarter" idx="15"/>
          </p:nvPr>
        </p:nvSpPr>
        <p:spPr>
          <a:xfrm>
            <a:off x="2427933" y="3392568"/>
            <a:ext cx="753254" cy="576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RSS</a:t>
            </a:r>
          </a:p>
        </p:txBody>
      </p:sp>
      <p:sp>
        <p:nvSpPr>
          <p:cNvPr id="11" name="Espace réservé du texte 1"/>
          <p:cNvSpPr>
            <a:spLocks noGrp="1"/>
          </p:cNvSpPr>
          <p:nvPr>
            <p:ph type="body" sz="quarter" idx="15"/>
          </p:nvPr>
        </p:nvSpPr>
        <p:spPr>
          <a:xfrm>
            <a:off x="3345660" y="3397097"/>
            <a:ext cx="753254" cy="576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RSS</a:t>
            </a:r>
          </a:p>
        </p:txBody>
      </p:sp>
      <p:sp>
        <p:nvSpPr>
          <p:cNvPr id="12" name="Espace réservé du texte 1"/>
          <p:cNvSpPr>
            <a:spLocks noGrp="1"/>
          </p:cNvSpPr>
          <p:nvPr>
            <p:ph type="body" sz="quarter" idx="15"/>
          </p:nvPr>
        </p:nvSpPr>
        <p:spPr>
          <a:xfrm>
            <a:off x="4191741" y="3084994"/>
            <a:ext cx="1013522" cy="1152000"/>
          </a:xfrm>
          <a:prstGeom prst="roundRect">
            <a:avLst/>
          </a:prstGeom>
          <a:solidFill>
            <a:schemeClr val="bg1">
              <a:lumMod val="75000"/>
            </a:schemeClr>
          </a:solidFill>
        </p:spPr>
        <p:txBody>
          <a:bodyPr/>
          <a:lstStyle/>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PCT</a:t>
            </a:r>
          </a:p>
          <a:p>
            <a:pPr marL="0" indent="0" algn="ctr">
              <a:spcBef>
                <a:spcPts val="0"/>
              </a:spcBef>
              <a:buNone/>
            </a:pPr>
            <a:r>
              <a:rPr lang="fr-FR" sz="1200" dirty="0">
                <a:solidFill>
                  <a:schemeClr val="bg1"/>
                </a:solidFill>
              </a:rPr>
              <a:t>RSS</a:t>
            </a:r>
          </a:p>
          <a:p>
            <a:pPr marL="0" indent="0" algn="ctr">
              <a:spcBef>
                <a:spcPts val="0"/>
              </a:spcBef>
              <a:buNone/>
            </a:pPr>
            <a:r>
              <a:rPr lang="fr-FR" sz="1200" dirty="0">
                <a:solidFill>
                  <a:schemeClr val="bg1"/>
                </a:solidFill>
              </a:rPr>
              <a:t>Cytokines</a:t>
            </a:r>
          </a:p>
          <a:p>
            <a:pPr marL="0" indent="0" algn="ctr">
              <a:spcBef>
                <a:spcPts val="0"/>
              </a:spcBef>
              <a:buNone/>
            </a:pPr>
            <a:r>
              <a:rPr lang="fr-FR" sz="1200" dirty="0" err="1">
                <a:solidFill>
                  <a:schemeClr val="bg1"/>
                </a:solidFill>
              </a:rPr>
              <a:t>PBMCs</a:t>
            </a:r>
            <a:endParaRPr lang="fr-FR" sz="1200" dirty="0">
              <a:solidFill>
                <a:schemeClr val="bg1"/>
              </a:solidFill>
            </a:endParaRPr>
          </a:p>
          <a:p>
            <a:pPr marL="0" indent="0" algn="ctr">
              <a:spcBef>
                <a:spcPts val="0"/>
              </a:spcBef>
              <a:buNone/>
            </a:pPr>
            <a:endParaRPr lang="fr-FR" sz="1200" dirty="0">
              <a:solidFill>
                <a:schemeClr val="bg1"/>
              </a:solidFill>
            </a:endParaRPr>
          </a:p>
        </p:txBody>
      </p:sp>
      <p:sp>
        <p:nvSpPr>
          <p:cNvPr id="13" name="Espace réservé du texte 1"/>
          <p:cNvSpPr>
            <a:spLocks noGrp="1"/>
          </p:cNvSpPr>
          <p:nvPr>
            <p:ph type="body" sz="quarter" idx="15"/>
          </p:nvPr>
        </p:nvSpPr>
        <p:spPr>
          <a:xfrm>
            <a:off x="5302866" y="3372994"/>
            <a:ext cx="716833" cy="576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RSS</a:t>
            </a:r>
          </a:p>
        </p:txBody>
      </p:sp>
      <p:sp>
        <p:nvSpPr>
          <p:cNvPr id="14" name="Espace réservé du texte 1"/>
          <p:cNvSpPr>
            <a:spLocks noGrp="1"/>
          </p:cNvSpPr>
          <p:nvPr>
            <p:ph type="body" sz="quarter" idx="15"/>
          </p:nvPr>
        </p:nvSpPr>
        <p:spPr>
          <a:xfrm>
            <a:off x="6186428" y="3392568"/>
            <a:ext cx="671591" cy="576000"/>
          </a:xfrm>
          <a:prstGeom prst="roundRect">
            <a:avLst/>
          </a:prstGeom>
          <a:solidFill>
            <a:schemeClr val="bg1">
              <a:lumMod val="75000"/>
            </a:schemeClr>
          </a:solidFill>
        </p:spPr>
        <p:txBody>
          <a:bodyPr anchor="ctr"/>
          <a:lstStyle/>
          <a:p>
            <a:pPr marL="0" indent="0" algn="ctr">
              <a:buNone/>
            </a:pPr>
            <a:r>
              <a:rPr lang="fr-FR" sz="1200" dirty="0">
                <a:solidFill>
                  <a:schemeClr val="bg1"/>
                </a:solidFill>
              </a:rPr>
              <a:t>SOFA</a:t>
            </a:r>
          </a:p>
          <a:p>
            <a:pPr marL="0" indent="0" algn="ctr">
              <a:spcBef>
                <a:spcPts val="0"/>
              </a:spcBef>
              <a:buNone/>
            </a:pPr>
            <a:r>
              <a:rPr lang="fr-FR" sz="1200" dirty="0">
                <a:solidFill>
                  <a:schemeClr val="bg1"/>
                </a:solidFill>
              </a:rPr>
              <a:t>RSS</a:t>
            </a:r>
          </a:p>
        </p:txBody>
      </p:sp>
      <p:sp>
        <p:nvSpPr>
          <p:cNvPr id="15" name="Espace réservé du texte 1"/>
          <p:cNvSpPr>
            <a:spLocks noGrp="1"/>
          </p:cNvSpPr>
          <p:nvPr>
            <p:ph type="body" sz="quarter" idx="15"/>
          </p:nvPr>
        </p:nvSpPr>
        <p:spPr>
          <a:xfrm>
            <a:off x="7015889" y="3392845"/>
            <a:ext cx="694303" cy="576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RSS</a:t>
            </a:r>
          </a:p>
        </p:txBody>
      </p:sp>
      <p:sp>
        <p:nvSpPr>
          <p:cNvPr id="16" name="Espace réservé du texte 1"/>
          <p:cNvSpPr>
            <a:spLocks noGrp="1"/>
          </p:cNvSpPr>
          <p:nvPr>
            <p:ph type="body" sz="quarter" idx="15"/>
          </p:nvPr>
        </p:nvSpPr>
        <p:spPr>
          <a:xfrm>
            <a:off x="7908534" y="3238682"/>
            <a:ext cx="813236" cy="900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EOT</a:t>
            </a:r>
          </a:p>
          <a:p>
            <a:pPr marL="0" indent="0" algn="ctr">
              <a:spcBef>
                <a:spcPts val="0"/>
              </a:spcBef>
              <a:buNone/>
            </a:pPr>
            <a:r>
              <a:rPr lang="fr-FR" sz="1200" dirty="0">
                <a:solidFill>
                  <a:schemeClr val="bg1"/>
                </a:solidFill>
              </a:rPr>
              <a:t>SOFA</a:t>
            </a:r>
          </a:p>
          <a:p>
            <a:pPr marL="0" indent="0" algn="ctr">
              <a:spcBef>
                <a:spcPts val="0"/>
              </a:spcBef>
              <a:buNone/>
            </a:pPr>
            <a:r>
              <a:rPr lang="fr-FR" sz="1200" dirty="0">
                <a:solidFill>
                  <a:schemeClr val="bg1"/>
                </a:solidFill>
              </a:rPr>
              <a:t>RSS</a:t>
            </a:r>
          </a:p>
        </p:txBody>
      </p:sp>
      <p:sp>
        <p:nvSpPr>
          <p:cNvPr id="17" name="Espace réservé du texte 1"/>
          <p:cNvSpPr>
            <a:spLocks noGrp="1"/>
          </p:cNvSpPr>
          <p:nvPr>
            <p:ph type="body" sz="quarter" idx="15"/>
          </p:nvPr>
        </p:nvSpPr>
        <p:spPr>
          <a:xfrm>
            <a:off x="9029267" y="3235097"/>
            <a:ext cx="813236" cy="900000"/>
          </a:xfrm>
          <a:prstGeom prst="roundRect">
            <a:avLst/>
          </a:prstGeom>
          <a:solidFill>
            <a:schemeClr val="bg1">
              <a:lumMod val="75000"/>
            </a:schemeClr>
          </a:solidFill>
        </p:spPr>
        <p:txBody>
          <a:bodyPr anchor="ctr"/>
          <a:lstStyle/>
          <a:p>
            <a:pPr marL="0" indent="0" algn="ctr">
              <a:spcBef>
                <a:spcPts val="0"/>
              </a:spcBef>
              <a:buNone/>
            </a:pPr>
            <a:r>
              <a:rPr lang="fr-FR" sz="1200" dirty="0">
                <a:solidFill>
                  <a:schemeClr val="bg1"/>
                </a:solidFill>
              </a:rPr>
              <a:t>TOC</a:t>
            </a:r>
          </a:p>
          <a:p>
            <a:pPr marL="0" indent="0" algn="ctr">
              <a:spcBef>
                <a:spcPts val="0"/>
              </a:spcBef>
              <a:buNone/>
            </a:pPr>
            <a:r>
              <a:rPr lang="fr-FR" sz="1200" dirty="0">
                <a:solidFill>
                  <a:schemeClr val="bg1"/>
                </a:solidFill>
              </a:rPr>
              <a:t>RSS</a:t>
            </a:r>
          </a:p>
          <a:p>
            <a:pPr marL="0" indent="0" algn="ctr">
              <a:spcBef>
                <a:spcPts val="0"/>
              </a:spcBef>
              <a:buNone/>
            </a:pPr>
            <a:r>
              <a:rPr lang="fr-FR" sz="1200" dirty="0">
                <a:solidFill>
                  <a:schemeClr val="bg1"/>
                </a:solidFill>
              </a:rPr>
              <a:t>SOFA</a:t>
            </a:r>
          </a:p>
        </p:txBody>
      </p:sp>
      <p:sp>
        <p:nvSpPr>
          <p:cNvPr id="18" name="Espace réservé du texte 1"/>
          <p:cNvSpPr>
            <a:spLocks noGrp="1"/>
          </p:cNvSpPr>
          <p:nvPr>
            <p:ph type="body" sz="quarter" idx="15"/>
          </p:nvPr>
        </p:nvSpPr>
        <p:spPr>
          <a:xfrm>
            <a:off x="9949403" y="3418582"/>
            <a:ext cx="928119" cy="576000"/>
          </a:xfrm>
          <a:prstGeom prst="roundRect">
            <a:avLst/>
          </a:prstGeom>
          <a:solidFill>
            <a:schemeClr val="bg1">
              <a:lumMod val="75000"/>
            </a:schemeClr>
          </a:solidFill>
        </p:spPr>
        <p:txBody>
          <a:bodyPr anchor="ctr"/>
          <a:lstStyle/>
          <a:p>
            <a:pPr marL="0" indent="0" algn="ctr">
              <a:spcBef>
                <a:spcPts val="0"/>
              </a:spcBef>
              <a:buNone/>
            </a:pPr>
            <a:r>
              <a:rPr lang="fr-FR" sz="1200" dirty="0" err="1">
                <a:solidFill>
                  <a:schemeClr val="bg1"/>
                </a:solidFill>
              </a:rPr>
              <a:t>Outcome</a:t>
            </a:r>
            <a:endParaRPr lang="fr-FR" sz="1200" dirty="0">
              <a:solidFill>
                <a:schemeClr val="bg1"/>
              </a:solidFill>
            </a:endParaRPr>
          </a:p>
          <a:p>
            <a:pPr marL="0" indent="0" algn="ctr">
              <a:spcBef>
                <a:spcPts val="0"/>
              </a:spcBef>
              <a:buNone/>
            </a:pPr>
            <a:r>
              <a:rPr lang="fr-FR" sz="1200" dirty="0">
                <a:solidFill>
                  <a:schemeClr val="bg1"/>
                </a:solidFill>
              </a:rPr>
              <a:t>RSS</a:t>
            </a:r>
          </a:p>
        </p:txBody>
      </p:sp>
      <p:cxnSp>
        <p:nvCxnSpPr>
          <p:cNvPr id="20" name="Connecteur droit avec flèche 19"/>
          <p:cNvCxnSpPr>
            <a:cxnSpLocks/>
          </p:cNvCxnSpPr>
          <p:nvPr/>
        </p:nvCxnSpPr>
        <p:spPr>
          <a:xfrm>
            <a:off x="1716657" y="4374866"/>
            <a:ext cx="9572289" cy="30842"/>
          </a:xfrm>
          <a:prstGeom prst="straightConnector1">
            <a:avLst/>
          </a:prstGeom>
          <a:ln w="38100">
            <a:solidFill>
              <a:srgbClr val="5E247C"/>
            </a:solidFill>
            <a:tailEnd type="triangle"/>
          </a:ln>
        </p:spPr>
        <p:style>
          <a:lnRef idx="1">
            <a:schemeClr val="accent1"/>
          </a:lnRef>
          <a:fillRef idx="0">
            <a:schemeClr val="accent1"/>
          </a:fillRef>
          <a:effectRef idx="0">
            <a:schemeClr val="accent1"/>
          </a:effectRef>
          <a:fontRef idx="minor">
            <a:schemeClr val="tx1"/>
          </a:fontRef>
        </p:style>
      </p:cxnSp>
      <p:sp>
        <p:nvSpPr>
          <p:cNvPr id="21" name="Espace réservé du texte 1"/>
          <p:cNvSpPr>
            <a:spLocks noGrp="1"/>
          </p:cNvSpPr>
          <p:nvPr>
            <p:ph type="body" sz="quarter" idx="15"/>
          </p:nvPr>
        </p:nvSpPr>
        <p:spPr>
          <a:xfrm>
            <a:off x="1657563" y="4366285"/>
            <a:ext cx="10787184" cy="461313"/>
          </a:xfrm>
        </p:spPr>
        <p:txBody>
          <a:bodyPr/>
          <a:lstStyle/>
          <a:p>
            <a:pPr marL="0" indent="0">
              <a:buNone/>
            </a:pPr>
            <a:r>
              <a:rPr lang="fr-FR" sz="2000" b="1" dirty="0">
                <a:solidFill>
                  <a:srgbClr val="5E247C"/>
                </a:solidFill>
              </a:rPr>
              <a:t>1 	2 	3 	4 	5 	6 	7	 8 	        14 	             28</a:t>
            </a:r>
          </a:p>
          <a:p>
            <a:pPr marL="0" indent="0">
              <a:buNone/>
            </a:pPr>
            <a:endParaRPr lang="fr-FR" sz="2000" b="1" dirty="0">
              <a:solidFill>
                <a:srgbClr val="5E247C"/>
              </a:solidFill>
            </a:endParaRPr>
          </a:p>
        </p:txBody>
      </p:sp>
      <p:grpSp>
        <p:nvGrpSpPr>
          <p:cNvPr id="26" name="Groupe 25">
            <a:extLst>
              <a:ext uri="{FF2B5EF4-FFF2-40B4-BE49-F238E27FC236}">
                <a16:creationId xmlns:a16="http://schemas.microsoft.com/office/drawing/2014/main" id="{530808F3-EF48-88EB-C235-CBEDCECE06D2}"/>
              </a:ext>
            </a:extLst>
          </p:cNvPr>
          <p:cNvGrpSpPr/>
          <p:nvPr/>
        </p:nvGrpSpPr>
        <p:grpSpPr>
          <a:xfrm>
            <a:off x="10098370" y="4224815"/>
            <a:ext cx="373678" cy="396192"/>
            <a:chOff x="9718807" y="4483176"/>
            <a:chExt cx="373678" cy="396192"/>
          </a:xfrm>
        </p:grpSpPr>
        <p:cxnSp>
          <p:nvCxnSpPr>
            <p:cNvPr id="24" name="Connecteur droit 23"/>
            <p:cNvCxnSpPr/>
            <p:nvPr/>
          </p:nvCxnSpPr>
          <p:spPr>
            <a:xfrm flipH="1">
              <a:off x="9718807" y="4483176"/>
              <a:ext cx="309231" cy="366914"/>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flipH="1">
              <a:off x="9783254" y="4512454"/>
              <a:ext cx="309231" cy="366914"/>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27" name="Groupe 26">
            <a:extLst>
              <a:ext uri="{FF2B5EF4-FFF2-40B4-BE49-F238E27FC236}">
                <a16:creationId xmlns:a16="http://schemas.microsoft.com/office/drawing/2014/main" id="{B49F860F-1051-62D2-F6E9-8C95B8FF4B4C}"/>
              </a:ext>
            </a:extLst>
          </p:cNvPr>
          <p:cNvGrpSpPr/>
          <p:nvPr/>
        </p:nvGrpSpPr>
        <p:grpSpPr>
          <a:xfrm>
            <a:off x="9202439" y="4192973"/>
            <a:ext cx="373678" cy="396192"/>
            <a:chOff x="8822876" y="4451334"/>
            <a:chExt cx="373678" cy="396192"/>
          </a:xfrm>
        </p:grpSpPr>
        <p:cxnSp>
          <p:nvCxnSpPr>
            <p:cNvPr id="33" name="Connecteur droit 32"/>
            <p:cNvCxnSpPr/>
            <p:nvPr/>
          </p:nvCxnSpPr>
          <p:spPr>
            <a:xfrm flipH="1">
              <a:off x="8822876" y="4451334"/>
              <a:ext cx="309231" cy="366914"/>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4" name="Connecteur droit 33"/>
            <p:cNvCxnSpPr/>
            <p:nvPr/>
          </p:nvCxnSpPr>
          <p:spPr>
            <a:xfrm flipH="1">
              <a:off x="8887323" y="4480612"/>
              <a:ext cx="309231" cy="366914"/>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37" name="Espace réservé du texte 2"/>
          <p:cNvSpPr>
            <a:spLocks noGrp="1"/>
          </p:cNvSpPr>
          <p:nvPr>
            <p:ph type="body" sz="quarter" idx="19"/>
          </p:nvPr>
        </p:nvSpPr>
        <p:spPr>
          <a:xfrm>
            <a:off x="5408763" y="5542116"/>
            <a:ext cx="6672836" cy="606188"/>
          </a:xfrm>
        </p:spPr>
        <p:txBody>
          <a:bodyPr/>
          <a:lstStyle/>
          <a:p>
            <a:r>
              <a:rPr lang="en-US" dirty="0"/>
              <a:t>ACCESS: A randomized clinical trial of oral Clarithromycin in Community-ACQUIRED pneumonia to attenuate inflammatory responses and improve outcomes. National Ethics Committee of Greece: approval 122/20 National Organization for Medicines of Greece approval: IS113/20 EudraCT 2020-004452-15; ClinicalTrials.gov NCT04724044</a:t>
            </a:r>
            <a:br>
              <a:rPr lang="en-US" dirty="0"/>
            </a:br>
            <a:r>
              <a:rPr lang="en-US" dirty="0"/>
              <a:t>* </a:t>
            </a:r>
            <a:r>
              <a:rPr lang="da-DK" dirty="0"/>
              <a:t>Giamarellos-Bourboulis EJ, et al. Lancet Resp Med 2024; 12: 294-304</a:t>
            </a:r>
            <a:endParaRPr lang="en-US" dirty="0"/>
          </a:p>
        </p:txBody>
      </p:sp>
      <p:sp>
        <p:nvSpPr>
          <p:cNvPr id="39" name="Espace réservé du texte 1"/>
          <p:cNvSpPr>
            <a:spLocks noGrp="1"/>
          </p:cNvSpPr>
          <p:nvPr>
            <p:ph type="body" sz="quarter" idx="15"/>
          </p:nvPr>
        </p:nvSpPr>
        <p:spPr>
          <a:xfrm>
            <a:off x="2525863" y="4652849"/>
            <a:ext cx="8763083" cy="461313"/>
          </a:xfrm>
        </p:spPr>
        <p:txBody>
          <a:bodyPr/>
          <a:lstStyle/>
          <a:p>
            <a:pPr marL="0" indent="0" algn="ctr">
              <a:buNone/>
            </a:pPr>
            <a:r>
              <a:rPr lang="fr-FR" sz="1600" b="1" dirty="0" err="1">
                <a:solidFill>
                  <a:srgbClr val="5E247C"/>
                </a:solidFill>
              </a:rPr>
              <a:t>Days</a:t>
            </a:r>
            <a:r>
              <a:rPr lang="fr-FR" sz="1600" b="1" dirty="0">
                <a:solidFill>
                  <a:srgbClr val="5E247C"/>
                </a:solidFill>
              </a:rPr>
              <a:t> of </a:t>
            </a:r>
            <a:r>
              <a:rPr lang="fr-FR" sz="1600" b="1" dirty="0" err="1">
                <a:solidFill>
                  <a:srgbClr val="5E247C"/>
                </a:solidFill>
              </a:rPr>
              <a:t>follow</a:t>
            </a:r>
            <a:r>
              <a:rPr lang="fr-FR" sz="1600" b="1" dirty="0">
                <a:solidFill>
                  <a:srgbClr val="5E247C"/>
                </a:solidFill>
              </a:rPr>
              <a:t>-up</a:t>
            </a:r>
          </a:p>
        </p:txBody>
      </p:sp>
    </p:spTree>
    <p:extLst>
      <p:ext uri="{BB962C8B-B14F-4D97-AF65-F5344CB8AC3E}">
        <p14:creationId xmlns:p14="http://schemas.microsoft.com/office/powerpoint/2010/main" val="2121968944"/>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826E4883-C8EC-0B20-E0BA-681F3A19ADA2}"/>
              </a:ext>
            </a:extLst>
          </p:cNvPr>
          <p:cNvSpPr>
            <a:spLocks noGrp="1"/>
          </p:cNvSpPr>
          <p:nvPr>
            <p:ph type="body" sz="quarter" idx="15"/>
          </p:nvPr>
        </p:nvSpPr>
        <p:spPr>
          <a:xfrm>
            <a:off x="957434" y="1068789"/>
            <a:ext cx="11104990" cy="4232354"/>
          </a:xfrm>
        </p:spPr>
        <p:txBody>
          <a:bodyPr/>
          <a:lstStyle/>
          <a:p>
            <a:pPr>
              <a:spcBef>
                <a:spcPts val="2400"/>
              </a:spcBef>
            </a:pPr>
            <a:r>
              <a:rPr lang="fr-FR" dirty="0"/>
              <a:t>Cleaning </a:t>
            </a:r>
            <a:r>
              <a:rPr lang="fr-FR" dirty="0" err="1"/>
              <a:t>is</a:t>
            </a:r>
            <a:r>
              <a:rPr lang="fr-FR" dirty="0"/>
              <a:t> the </a:t>
            </a:r>
            <a:r>
              <a:rPr lang="fr-FR" dirty="0" err="1"/>
              <a:t>most</a:t>
            </a:r>
            <a:r>
              <a:rPr lang="fr-FR" dirty="0"/>
              <a:t> basic intervention to </a:t>
            </a:r>
            <a:r>
              <a:rPr lang="fr-FR" dirty="0" err="1"/>
              <a:t>keep</a:t>
            </a:r>
            <a:r>
              <a:rPr lang="fr-FR" dirty="0"/>
              <a:t> </a:t>
            </a:r>
            <a:r>
              <a:rPr lang="fr-FR" dirty="0" err="1"/>
              <a:t>our</a:t>
            </a:r>
            <a:r>
              <a:rPr lang="fr-FR" dirty="0"/>
              <a:t> patients and </a:t>
            </a:r>
            <a:r>
              <a:rPr lang="fr-FR" dirty="0" err="1"/>
              <a:t>ourselves</a:t>
            </a:r>
            <a:r>
              <a:rPr lang="fr-FR" dirty="0"/>
              <a:t> </a:t>
            </a:r>
            <a:r>
              <a:rPr lang="fr-FR" dirty="0" err="1"/>
              <a:t>safe</a:t>
            </a:r>
            <a:r>
              <a:rPr lang="fr-FR" dirty="0"/>
              <a:t> from infection</a:t>
            </a:r>
          </a:p>
          <a:p>
            <a:pPr>
              <a:spcBef>
                <a:spcPts val="2400"/>
              </a:spcBef>
            </a:pPr>
            <a:r>
              <a:rPr lang="fr-FR" dirty="0"/>
              <a:t>You </a:t>
            </a:r>
            <a:r>
              <a:rPr lang="fr-FR" dirty="0" err="1"/>
              <a:t>don't</a:t>
            </a:r>
            <a:r>
              <a:rPr lang="fr-FR" dirty="0"/>
              <a:t> </a:t>
            </a:r>
            <a:r>
              <a:rPr lang="fr-FR" dirty="0" err="1"/>
              <a:t>need</a:t>
            </a:r>
            <a:r>
              <a:rPr lang="fr-FR" dirty="0"/>
              <a:t> lots of money to </a:t>
            </a:r>
            <a:r>
              <a:rPr lang="fr-FR" dirty="0" err="1"/>
              <a:t>implement</a:t>
            </a:r>
            <a:r>
              <a:rPr lang="fr-FR" dirty="0"/>
              <a:t> an </a:t>
            </a:r>
            <a:r>
              <a:rPr lang="fr-FR" dirty="0" err="1"/>
              <a:t>appropriate</a:t>
            </a:r>
            <a:r>
              <a:rPr lang="fr-FR" dirty="0"/>
              <a:t> </a:t>
            </a:r>
            <a:r>
              <a:rPr lang="fr-FR" dirty="0" err="1"/>
              <a:t>cleaning</a:t>
            </a:r>
            <a:r>
              <a:rPr lang="fr-FR" dirty="0"/>
              <a:t> </a:t>
            </a:r>
            <a:r>
              <a:rPr lang="fr-FR" dirty="0" err="1"/>
              <a:t>framework</a:t>
            </a:r>
            <a:r>
              <a:rPr lang="fr-FR" dirty="0"/>
              <a:t> in a </a:t>
            </a:r>
            <a:r>
              <a:rPr lang="fr-FR" dirty="0" err="1"/>
              <a:t>hospital</a:t>
            </a:r>
            <a:endParaRPr lang="fr-FR" dirty="0"/>
          </a:p>
          <a:p>
            <a:pPr>
              <a:spcBef>
                <a:spcPts val="2400"/>
              </a:spcBef>
            </a:pPr>
            <a:r>
              <a:rPr lang="fr-FR" dirty="0"/>
              <a:t>Target high-</a:t>
            </a:r>
            <a:r>
              <a:rPr lang="fr-FR" dirty="0" err="1"/>
              <a:t>risk</a:t>
            </a:r>
            <a:r>
              <a:rPr lang="fr-FR" dirty="0"/>
              <a:t> </a:t>
            </a:r>
            <a:r>
              <a:rPr lang="fr-FR" dirty="0" err="1"/>
              <a:t>touch</a:t>
            </a:r>
            <a:r>
              <a:rPr lang="fr-FR" dirty="0"/>
              <a:t> surfaces </a:t>
            </a:r>
            <a:r>
              <a:rPr lang="fr-FR" dirty="0" err="1"/>
              <a:t>beside</a:t>
            </a:r>
            <a:r>
              <a:rPr lang="fr-FR" dirty="0"/>
              <a:t> the patient </a:t>
            </a:r>
          </a:p>
          <a:p>
            <a:pPr>
              <a:spcBef>
                <a:spcPts val="2400"/>
              </a:spcBef>
            </a:pPr>
            <a:r>
              <a:rPr lang="fr-FR" dirty="0"/>
              <a:t>Follow the </a:t>
            </a:r>
            <a:r>
              <a:rPr lang="fr-FR" dirty="0" err="1"/>
              <a:t>practical</a:t>
            </a:r>
            <a:r>
              <a:rPr lang="fr-FR" dirty="0"/>
              <a:t> </a:t>
            </a:r>
            <a:r>
              <a:rPr lang="fr-FR" dirty="0" err="1"/>
              <a:t>principles</a:t>
            </a:r>
            <a:r>
              <a:rPr lang="fr-FR" dirty="0"/>
              <a:t> </a:t>
            </a:r>
            <a:r>
              <a:rPr lang="fr-FR" dirty="0" err="1"/>
              <a:t>outlined</a:t>
            </a:r>
            <a:endParaRPr lang="fr-FR" dirty="0"/>
          </a:p>
          <a:p>
            <a:pPr>
              <a:spcBef>
                <a:spcPts val="2400"/>
              </a:spcBef>
            </a:pPr>
            <a:r>
              <a:rPr lang="fr-FR" dirty="0"/>
              <a:t>Train and value </a:t>
            </a:r>
            <a:r>
              <a:rPr lang="fr-FR" dirty="0" err="1"/>
              <a:t>domestic</a:t>
            </a:r>
            <a:r>
              <a:rPr lang="fr-FR" dirty="0"/>
              <a:t> service personnel</a:t>
            </a:r>
          </a:p>
          <a:p>
            <a:pPr>
              <a:spcBef>
                <a:spcPts val="2400"/>
              </a:spcBef>
            </a:pPr>
            <a:r>
              <a:rPr lang="fr-FR" dirty="0" err="1"/>
              <a:t>Choose</a:t>
            </a:r>
            <a:r>
              <a:rPr lang="fr-FR" dirty="0"/>
              <a:t> </a:t>
            </a:r>
            <a:r>
              <a:rPr lang="fr-FR" dirty="0" err="1"/>
              <a:t>your</a:t>
            </a:r>
            <a:r>
              <a:rPr lang="fr-FR" dirty="0"/>
              <a:t> </a:t>
            </a:r>
            <a:r>
              <a:rPr lang="fr-FR" dirty="0" err="1"/>
              <a:t>disinfectant</a:t>
            </a:r>
            <a:r>
              <a:rPr lang="fr-FR" dirty="0"/>
              <a:t> </a:t>
            </a:r>
            <a:r>
              <a:rPr lang="fr-FR" dirty="0" err="1"/>
              <a:t>products</a:t>
            </a:r>
            <a:r>
              <a:rPr lang="fr-FR" dirty="0"/>
              <a:t> </a:t>
            </a:r>
            <a:r>
              <a:rPr lang="fr-FR" dirty="0" err="1"/>
              <a:t>wisely</a:t>
            </a:r>
            <a:r>
              <a:rPr lang="fr-FR" dirty="0"/>
              <a:t>!</a:t>
            </a:r>
          </a:p>
          <a:p>
            <a:pPr marL="0" indent="0">
              <a:buNone/>
            </a:pPr>
            <a:endParaRPr lang="fr-FR" dirty="0"/>
          </a:p>
          <a:p>
            <a:pPr marL="0" indent="0" algn="ctr">
              <a:buNone/>
            </a:pPr>
            <a:r>
              <a:rPr lang="fr-FR" sz="2400" b="1" dirty="0">
                <a:solidFill>
                  <a:srgbClr val="5E247C"/>
                </a:solidFill>
              </a:rPr>
              <a:t>‘Soap &amp; water and </a:t>
            </a:r>
            <a:r>
              <a:rPr lang="fr-FR" sz="2400" b="1" dirty="0" err="1">
                <a:solidFill>
                  <a:srgbClr val="5E247C"/>
                </a:solidFill>
              </a:rPr>
              <a:t>common</a:t>
            </a:r>
            <a:r>
              <a:rPr lang="fr-FR" sz="2400" b="1" dirty="0">
                <a:solidFill>
                  <a:srgbClr val="5E247C"/>
                </a:solidFill>
              </a:rPr>
              <a:t> </a:t>
            </a:r>
            <a:r>
              <a:rPr lang="fr-FR" sz="2400" b="1" dirty="0" err="1">
                <a:solidFill>
                  <a:srgbClr val="5E247C"/>
                </a:solidFill>
              </a:rPr>
              <a:t>sense</a:t>
            </a:r>
            <a:r>
              <a:rPr lang="fr-FR" sz="2400" b="1" dirty="0">
                <a:solidFill>
                  <a:srgbClr val="5E247C"/>
                </a:solidFill>
              </a:rPr>
              <a:t> are the best </a:t>
            </a:r>
            <a:r>
              <a:rPr lang="fr-FR" sz="2400" b="1" dirty="0" err="1">
                <a:solidFill>
                  <a:srgbClr val="5E247C"/>
                </a:solidFill>
              </a:rPr>
              <a:t>disinfectants</a:t>
            </a:r>
            <a:r>
              <a:rPr lang="fr-FR" sz="2400" b="1" dirty="0">
                <a:solidFill>
                  <a:srgbClr val="5E247C"/>
                </a:solidFill>
              </a:rPr>
              <a:t>’:</a:t>
            </a:r>
            <a:br>
              <a:rPr lang="fr-FR" sz="2400" b="1" dirty="0">
                <a:solidFill>
                  <a:srgbClr val="5E247C"/>
                </a:solidFill>
              </a:rPr>
            </a:br>
            <a:r>
              <a:rPr lang="fr-FR" sz="2400" b="1" dirty="0">
                <a:solidFill>
                  <a:srgbClr val="5E247C"/>
                </a:solidFill>
              </a:rPr>
              <a:t>William Osler</a:t>
            </a:r>
          </a:p>
        </p:txBody>
      </p:sp>
      <p:sp>
        <p:nvSpPr>
          <p:cNvPr id="4" name="Titre 3">
            <a:extLst>
              <a:ext uri="{FF2B5EF4-FFF2-40B4-BE49-F238E27FC236}">
                <a16:creationId xmlns:a16="http://schemas.microsoft.com/office/drawing/2014/main" id="{35886011-8EE0-E92B-0F02-3BCE024B2CFD}"/>
              </a:ext>
            </a:extLst>
          </p:cNvPr>
          <p:cNvSpPr>
            <a:spLocks noGrp="1"/>
          </p:cNvSpPr>
          <p:nvPr>
            <p:ph type="title"/>
          </p:nvPr>
        </p:nvSpPr>
        <p:spPr/>
        <p:txBody>
          <a:bodyPr/>
          <a:lstStyle/>
          <a:p>
            <a:r>
              <a:rPr lang="fr-FR" dirty="0"/>
              <a:t>Conclusion</a:t>
            </a:r>
          </a:p>
        </p:txBody>
      </p:sp>
      <p:sp>
        <p:nvSpPr>
          <p:cNvPr id="6" name="Espace réservé du contenu 5">
            <a:extLst>
              <a:ext uri="{FF2B5EF4-FFF2-40B4-BE49-F238E27FC236}">
                <a16:creationId xmlns:a16="http://schemas.microsoft.com/office/drawing/2014/main" id="{220DDE7D-B810-ED51-9A88-35EFB5FBCC7F}"/>
              </a:ext>
            </a:extLst>
          </p:cNvPr>
          <p:cNvSpPr>
            <a:spLocks noGrp="1"/>
          </p:cNvSpPr>
          <p:nvPr>
            <p:ph sz="quarter" idx="16"/>
          </p:nvPr>
        </p:nvSpPr>
        <p:spPr/>
        <p:txBody>
          <a:bodyPr/>
          <a:lstStyle/>
          <a:p>
            <a:r>
              <a:rPr lang="fr-FR" dirty="0"/>
              <a:t>Stephanie J. DANCER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4087972741"/>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30C61F1-C7F9-D123-EDD8-C2A5793B225A}"/>
              </a:ext>
            </a:extLst>
          </p:cNvPr>
          <p:cNvSpPr>
            <a:spLocks noGrp="1"/>
          </p:cNvSpPr>
          <p:nvPr>
            <p:ph type="title"/>
          </p:nvPr>
        </p:nvSpPr>
        <p:spPr/>
        <p:txBody>
          <a:bodyPr/>
          <a:lstStyle/>
          <a:p>
            <a:r>
              <a:rPr lang="en-US" dirty="0"/>
              <a:t>Continuous UV-C light in the clinical environment</a:t>
            </a:r>
            <a:endParaRPr lang="fr-FR" dirty="0"/>
          </a:p>
        </p:txBody>
      </p:sp>
      <p:sp>
        <p:nvSpPr>
          <p:cNvPr id="3" name="Espace réservé du contenu 2">
            <a:extLst>
              <a:ext uri="{FF2B5EF4-FFF2-40B4-BE49-F238E27FC236}">
                <a16:creationId xmlns:a16="http://schemas.microsoft.com/office/drawing/2014/main" id="{BFE3F610-6AF8-7648-D450-84C61CDA988C}"/>
              </a:ext>
            </a:extLst>
          </p:cNvPr>
          <p:cNvSpPr>
            <a:spLocks noGrp="1"/>
          </p:cNvSpPr>
          <p:nvPr>
            <p:ph sz="quarter" idx="10"/>
          </p:nvPr>
        </p:nvSpPr>
        <p:spPr/>
        <p:txBody>
          <a:bodyPr/>
          <a:lstStyle/>
          <a:p>
            <a:r>
              <a:rPr lang="fr-FR" dirty="0"/>
              <a:t>Curtis DONSKEY et al., ECCMID</a:t>
            </a:r>
            <a:r>
              <a:rPr lang="fr-FR" baseline="30000" dirty="0">
                <a:latin typeface="Arial Narrow" panose="020B0606020202030204" pitchFamily="34" charset="0"/>
              </a:rPr>
              <a:t>®</a:t>
            </a:r>
            <a:r>
              <a:rPr lang="fr-FR" dirty="0"/>
              <a:t> 2024, Session#EW083</a:t>
            </a:r>
          </a:p>
        </p:txBody>
      </p:sp>
      <p:sp>
        <p:nvSpPr>
          <p:cNvPr id="4" name="Espace réservé du contenu 3">
            <a:extLst>
              <a:ext uri="{FF2B5EF4-FFF2-40B4-BE49-F238E27FC236}">
                <a16:creationId xmlns:a16="http://schemas.microsoft.com/office/drawing/2014/main" id="{3D841C28-9A56-F991-BBC5-55904F0C5523}"/>
              </a:ext>
            </a:extLst>
          </p:cNvPr>
          <p:cNvSpPr>
            <a:spLocks noGrp="1"/>
          </p:cNvSpPr>
          <p:nvPr>
            <p:ph sz="quarter" idx="11"/>
          </p:nvPr>
        </p:nvSpPr>
        <p:spPr/>
        <p:txBody>
          <a:bodyPr/>
          <a:lstStyle/>
          <a:p>
            <a:r>
              <a:rPr lang="en-US" dirty="0"/>
              <a:t>Environmental stewardship: cleaning the occupied bed space</a:t>
            </a:r>
            <a:endParaRPr lang="fr-FR" dirty="0"/>
          </a:p>
        </p:txBody>
      </p:sp>
    </p:spTree>
    <p:extLst>
      <p:ext uri="{BB962C8B-B14F-4D97-AF65-F5344CB8AC3E}">
        <p14:creationId xmlns:p14="http://schemas.microsoft.com/office/powerpoint/2010/main" val="74675436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194" y="1395361"/>
            <a:ext cx="11104989" cy="4232354"/>
          </a:xfrm>
        </p:spPr>
        <p:txBody>
          <a:bodyPr/>
          <a:lstStyle/>
          <a:p>
            <a:pPr>
              <a:spcBef>
                <a:spcPts val="1800"/>
              </a:spcBef>
            </a:pPr>
            <a:r>
              <a:rPr lang="fr-FR" dirty="0"/>
              <a:t>Effective</a:t>
            </a:r>
          </a:p>
          <a:p>
            <a:pPr>
              <a:spcBef>
                <a:spcPts val="1800"/>
              </a:spcBef>
            </a:pPr>
            <a:r>
              <a:rPr lang="fr-FR" dirty="0"/>
              <a:t>Surfaces and air</a:t>
            </a:r>
          </a:p>
          <a:p>
            <a:pPr>
              <a:spcBef>
                <a:spcPts val="1800"/>
              </a:spcBef>
            </a:pPr>
            <a:r>
              <a:rPr lang="fr-FR" dirty="0" err="1"/>
              <a:t>Automated</a:t>
            </a:r>
            <a:endParaRPr lang="fr-FR" dirty="0"/>
          </a:p>
          <a:p>
            <a:pPr>
              <a:spcBef>
                <a:spcPts val="1800"/>
              </a:spcBef>
            </a:pPr>
            <a:r>
              <a:rPr lang="fr-FR" dirty="0"/>
              <a:t>Safe</a:t>
            </a:r>
          </a:p>
          <a:p>
            <a:pPr>
              <a:spcBef>
                <a:spcPts val="1800"/>
              </a:spcBef>
            </a:pPr>
            <a:r>
              <a:rPr lang="fr-FR" dirty="0" err="1"/>
              <a:t>Reasonably</a:t>
            </a:r>
            <a:r>
              <a:rPr lang="fr-FR" dirty="0"/>
              <a:t> </a:t>
            </a:r>
            <a:r>
              <a:rPr lang="fr-FR" dirty="0" err="1"/>
              <a:t>priced</a:t>
            </a:r>
            <a:endParaRPr lang="fr-FR" dirty="0"/>
          </a:p>
          <a:p>
            <a:pPr lvl="1">
              <a:spcBef>
                <a:spcPts val="1800"/>
              </a:spcBef>
            </a:pPr>
            <a:endParaRPr lang="fr-FR" sz="1400"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The </a:t>
            </a:r>
            <a:r>
              <a:rPr lang="fr-FR" dirty="0" err="1"/>
              <a:t>quest</a:t>
            </a:r>
            <a:r>
              <a:rPr lang="fr-FR" dirty="0"/>
              <a:t> for the </a:t>
            </a:r>
            <a:r>
              <a:rPr lang="fr-FR" dirty="0" err="1"/>
              <a:t>holy</a:t>
            </a:r>
            <a:r>
              <a:rPr lang="fr-FR" dirty="0"/>
              <a:t> </a:t>
            </a:r>
            <a:r>
              <a:rPr lang="fr-FR" dirty="0" err="1"/>
              <a:t>grail</a:t>
            </a:r>
            <a:r>
              <a:rPr lang="fr-FR" dirty="0"/>
              <a:t>: </a:t>
            </a:r>
            <a:r>
              <a:rPr lang="fr-FR" dirty="0" err="1"/>
              <a:t>continuous</a:t>
            </a:r>
            <a:r>
              <a:rPr lang="fr-FR" dirty="0"/>
              <a:t> </a:t>
            </a:r>
            <a:r>
              <a:rPr lang="fr-FR" dirty="0" err="1"/>
              <a:t>decontamination</a:t>
            </a:r>
            <a:r>
              <a:rPr lang="fr-FR" dirty="0"/>
              <a:t> </a:t>
            </a:r>
            <a:r>
              <a:rPr lang="fr-FR" dirty="0" err="1"/>
              <a:t>between</a:t>
            </a:r>
            <a:r>
              <a:rPr lang="fr-FR" dirty="0"/>
              <a:t> </a:t>
            </a:r>
            <a:r>
              <a:rPr lang="fr-FR" dirty="0" err="1"/>
              <a:t>episodes</a:t>
            </a:r>
            <a:r>
              <a:rPr lang="fr-FR" dirty="0"/>
              <a:t> of </a:t>
            </a:r>
            <a:r>
              <a:rPr lang="fr-FR" dirty="0" err="1"/>
              <a:t>manual</a:t>
            </a:r>
            <a:r>
              <a:rPr lang="fr-FR" dirty="0"/>
              <a:t> </a:t>
            </a:r>
            <a:r>
              <a:rPr lang="fr-FR" dirty="0" err="1"/>
              <a:t>cleaning</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1834894996"/>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pPr>
              <a:tabLst>
                <a:tab pos="177800" algn="l"/>
              </a:tabLst>
            </a:pPr>
            <a:r>
              <a:rPr lang="fr-FR"/>
              <a:t>Ultraviolet light</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sp>
        <p:nvSpPr>
          <p:cNvPr id="12" name="Freeform 41">
            <a:extLst>
              <a:ext uri="{FF2B5EF4-FFF2-40B4-BE49-F238E27FC236}">
                <a16:creationId xmlns:a16="http://schemas.microsoft.com/office/drawing/2014/main" id="{DBE7D23E-A0A9-C17A-A06C-7086E93991BD}"/>
              </a:ext>
            </a:extLst>
          </p:cNvPr>
          <p:cNvSpPr/>
          <p:nvPr/>
        </p:nvSpPr>
        <p:spPr>
          <a:xfrm>
            <a:off x="2659373" y="1694700"/>
            <a:ext cx="7713305" cy="670514"/>
          </a:xfrm>
          <a:prstGeom prst="roundRect">
            <a:avLst>
              <a:gd name="adj" fmla="val 24179"/>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444500">
              <a:lnSpc>
                <a:spcPct val="107000"/>
              </a:lnSpc>
              <a:spcAft>
                <a:spcPts val="800"/>
              </a:spcAft>
            </a:pPr>
            <a:r>
              <a:rPr lang="fr-FR" sz="24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X-rays	          UV	         Visible          </a:t>
            </a:r>
            <a:r>
              <a:rPr lang="fr-FR" sz="2400" kern="100" dirty="0" err="1">
                <a:solidFill>
                  <a:schemeClr val="bg1"/>
                </a:solidFill>
                <a:effectLst/>
                <a:latin typeface="Arial" panose="020B0604020202020204" pitchFamily="34" charset="0"/>
                <a:ea typeface="Aptos" panose="020B0004020202020204" pitchFamily="34" charset="0"/>
                <a:cs typeface="Arial" panose="020B0604020202020204" pitchFamily="34" charset="0"/>
              </a:rPr>
              <a:t>Infrared</a:t>
            </a:r>
            <a:endParaRPr lang="fr-FR" sz="2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cxnSp>
        <p:nvCxnSpPr>
          <p:cNvPr id="18" name="Connecteur droit 17">
            <a:extLst>
              <a:ext uri="{FF2B5EF4-FFF2-40B4-BE49-F238E27FC236}">
                <a16:creationId xmlns:a16="http://schemas.microsoft.com/office/drawing/2014/main" id="{5511F4EB-B66F-CEAD-D63D-94B5C8108624}"/>
              </a:ext>
            </a:extLst>
          </p:cNvPr>
          <p:cNvCxnSpPr>
            <a:cxnSpLocks/>
          </p:cNvCxnSpPr>
          <p:nvPr/>
        </p:nvCxnSpPr>
        <p:spPr>
          <a:xfrm>
            <a:off x="4584589" y="1641445"/>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45DDC46F-525A-4ED6-7D3E-423F261D9936}"/>
              </a:ext>
            </a:extLst>
          </p:cNvPr>
          <p:cNvCxnSpPr>
            <a:cxnSpLocks/>
          </p:cNvCxnSpPr>
          <p:nvPr/>
        </p:nvCxnSpPr>
        <p:spPr>
          <a:xfrm>
            <a:off x="6499626" y="1641445"/>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3B8A3A14-73F2-FE2D-88E7-2588AA7E69C2}"/>
              </a:ext>
            </a:extLst>
          </p:cNvPr>
          <p:cNvCxnSpPr>
            <a:cxnSpLocks/>
          </p:cNvCxnSpPr>
          <p:nvPr/>
        </p:nvCxnSpPr>
        <p:spPr>
          <a:xfrm>
            <a:off x="8435021" y="1641445"/>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reeform 41">
            <a:extLst>
              <a:ext uri="{FF2B5EF4-FFF2-40B4-BE49-F238E27FC236}">
                <a16:creationId xmlns:a16="http://schemas.microsoft.com/office/drawing/2014/main" id="{3BD7117C-D762-F837-A4BE-67E0726107DF}"/>
              </a:ext>
            </a:extLst>
          </p:cNvPr>
          <p:cNvSpPr/>
          <p:nvPr/>
        </p:nvSpPr>
        <p:spPr>
          <a:xfrm>
            <a:off x="5007049" y="2893703"/>
            <a:ext cx="1715806" cy="318858"/>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2000" i="0" u="none" strike="noStrike" kern="0" cap="none" spc="0" normalizeH="0" baseline="0" noProof="0">
                <a:ln>
                  <a:noFill/>
                </a:ln>
                <a:effectLst/>
                <a:uLnTx/>
                <a:uFillTx/>
                <a:latin typeface="Arial" panose="020B0604020202020204" pitchFamily="34" charset="0"/>
                <a:cs typeface="Arial" panose="020B0604020202020204" pitchFamily="34" charset="0"/>
              </a:rPr>
              <a:t>UV-C</a:t>
            </a:r>
            <a:endParaRPr kumimoji="0" lang="en-US" sz="2000"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grpSp>
        <p:nvGrpSpPr>
          <p:cNvPr id="44" name="Groupe 43">
            <a:extLst>
              <a:ext uri="{FF2B5EF4-FFF2-40B4-BE49-F238E27FC236}">
                <a16:creationId xmlns:a16="http://schemas.microsoft.com/office/drawing/2014/main" id="{059231AE-CE63-2286-5A88-072EDF24D563}"/>
              </a:ext>
            </a:extLst>
          </p:cNvPr>
          <p:cNvGrpSpPr/>
          <p:nvPr/>
        </p:nvGrpSpPr>
        <p:grpSpPr>
          <a:xfrm>
            <a:off x="1953801" y="3165647"/>
            <a:ext cx="8418877" cy="777024"/>
            <a:chOff x="1953801" y="2530437"/>
            <a:chExt cx="8418877" cy="777024"/>
          </a:xfrm>
        </p:grpSpPr>
        <p:sp>
          <p:nvSpPr>
            <p:cNvPr id="15" name="Freeform 41">
              <a:extLst>
                <a:ext uri="{FF2B5EF4-FFF2-40B4-BE49-F238E27FC236}">
                  <a16:creationId xmlns:a16="http://schemas.microsoft.com/office/drawing/2014/main" id="{31E3EDC2-5101-74E2-9844-336C3A3A15F1}"/>
                </a:ext>
              </a:extLst>
            </p:cNvPr>
            <p:cNvSpPr/>
            <p:nvPr/>
          </p:nvSpPr>
          <p:spPr>
            <a:xfrm>
              <a:off x="1953801" y="2600073"/>
              <a:ext cx="8418877" cy="670514"/>
            </a:xfrm>
            <a:prstGeom prst="roundRect">
              <a:avLst>
                <a:gd name="adj" fmla="val 24179"/>
              </a:avLst>
            </a:prstGeom>
            <a:solidFill>
              <a:srgbClr val="CFA4E4"/>
            </a:solidFill>
            <a:ln w="25400" cap="flat" cmpd="sng" algn="ctr">
              <a:noFill/>
              <a:prstDash val="solid"/>
            </a:ln>
            <a:effectLst/>
          </p:spPr>
          <p:txBody>
            <a:bodyPr spcFirstLastPara="0" vert="horz" wrap="square" lIns="74434" tIns="74434" rIns="74434" bIns="74434" numCol="1" spcCol="1270" anchor="ctr" anchorCtr="0">
              <a:noAutofit/>
            </a:bodyPr>
            <a:lstStyle/>
            <a:p>
              <a:pPr>
                <a:lnSpc>
                  <a:spcPts val="2600"/>
                </a:lnSpc>
                <a:spcAft>
                  <a:spcPts val="800"/>
                </a:spcAft>
              </a:pPr>
              <a:r>
                <a:rPr lang="fr-FR" sz="24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	Vacuum           </a:t>
              </a:r>
            </a:p>
          </p:txBody>
        </p:sp>
        <p:sp>
          <p:nvSpPr>
            <p:cNvPr id="39" name="Freeform 41">
              <a:extLst>
                <a:ext uri="{FF2B5EF4-FFF2-40B4-BE49-F238E27FC236}">
                  <a16:creationId xmlns:a16="http://schemas.microsoft.com/office/drawing/2014/main" id="{3B159CBD-B06D-4518-003A-AE4F855E6175}"/>
                </a:ext>
              </a:extLst>
            </p:cNvPr>
            <p:cNvSpPr/>
            <p:nvPr/>
          </p:nvSpPr>
          <p:spPr>
            <a:xfrm>
              <a:off x="4840514" y="2600072"/>
              <a:ext cx="933806" cy="654133"/>
            </a:xfrm>
            <a:prstGeom prst="roundRect">
              <a:avLst>
                <a:gd name="adj" fmla="val 6723"/>
              </a:avLst>
            </a:prstGeom>
            <a:solidFill>
              <a:schemeClr val="bg1">
                <a:lumMod val="50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Far UV</a:t>
              </a:r>
            </a:p>
          </p:txBody>
        </p:sp>
        <p:cxnSp>
          <p:nvCxnSpPr>
            <p:cNvPr id="25" name="Connecteur droit 24">
              <a:extLst>
                <a:ext uri="{FF2B5EF4-FFF2-40B4-BE49-F238E27FC236}">
                  <a16:creationId xmlns:a16="http://schemas.microsoft.com/office/drawing/2014/main" id="{8DF73CE2-0E03-64B0-11AF-E1AE66639EFC}"/>
                </a:ext>
              </a:extLst>
            </p:cNvPr>
            <p:cNvCxnSpPr>
              <a:cxnSpLocks/>
            </p:cNvCxnSpPr>
            <p:nvPr/>
          </p:nvCxnSpPr>
          <p:spPr>
            <a:xfrm>
              <a:off x="4840514" y="2530437"/>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Connecteur droit 25">
              <a:extLst>
                <a:ext uri="{FF2B5EF4-FFF2-40B4-BE49-F238E27FC236}">
                  <a16:creationId xmlns:a16="http://schemas.microsoft.com/office/drawing/2014/main" id="{CBB0B137-FC7C-4ED6-68EE-5C1ED22B92F3}"/>
                </a:ext>
              </a:extLst>
            </p:cNvPr>
            <p:cNvCxnSpPr>
              <a:cxnSpLocks/>
            </p:cNvCxnSpPr>
            <p:nvPr/>
          </p:nvCxnSpPr>
          <p:spPr>
            <a:xfrm>
              <a:off x="7196129" y="2530437"/>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Connecteur droit 26">
              <a:extLst>
                <a:ext uri="{FF2B5EF4-FFF2-40B4-BE49-F238E27FC236}">
                  <a16:creationId xmlns:a16="http://schemas.microsoft.com/office/drawing/2014/main" id="{378004F8-5D75-D5CD-7BF5-AC42A3316B41}"/>
                </a:ext>
              </a:extLst>
            </p:cNvPr>
            <p:cNvCxnSpPr>
              <a:cxnSpLocks/>
            </p:cNvCxnSpPr>
            <p:nvPr/>
          </p:nvCxnSpPr>
          <p:spPr>
            <a:xfrm>
              <a:off x="8205613" y="2530437"/>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25E936E8-F044-F54A-BE8E-F891E798B1C4}"/>
                </a:ext>
              </a:extLst>
            </p:cNvPr>
            <p:cNvCxnSpPr>
              <a:cxnSpLocks/>
            </p:cNvCxnSpPr>
            <p:nvPr/>
          </p:nvCxnSpPr>
          <p:spPr>
            <a:xfrm>
              <a:off x="5774322" y="2530437"/>
              <a:ext cx="0" cy="77702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9" name="Freeform 41">
            <a:extLst>
              <a:ext uri="{FF2B5EF4-FFF2-40B4-BE49-F238E27FC236}">
                <a16:creationId xmlns:a16="http://schemas.microsoft.com/office/drawing/2014/main" id="{B746F79F-C679-D821-7E7D-312AC9C385D2}"/>
              </a:ext>
            </a:extLst>
          </p:cNvPr>
          <p:cNvSpPr/>
          <p:nvPr/>
        </p:nvSpPr>
        <p:spPr>
          <a:xfrm>
            <a:off x="6839701" y="2893703"/>
            <a:ext cx="1715806" cy="318858"/>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2000" i="0" u="none" strike="noStrike" kern="0" cap="none" spc="0" normalizeH="0" baseline="0" noProof="0">
                <a:ln>
                  <a:noFill/>
                </a:ln>
                <a:effectLst/>
                <a:uLnTx/>
                <a:uFillTx/>
                <a:latin typeface="Arial" panose="020B0604020202020204" pitchFamily="34" charset="0"/>
                <a:cs typeface="Arial" panose="020B0604020202020204" pitchFamily="34" charset="0"/>
              </a:rPr>
              <a:t>UV-B</a:t>
            </a:r>
            <a:endParaRPr kumimoji="0" lang="en-US" sz="2000"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30" name="Freeform 41">
            <a:extLst>
              <a:ext uri="{FF2B5EF4-FFF2-40B4-BE49-F238E27FC236}">
                <a16:creationId xmlns:a16="http://schemas.microsoft.com/office/drawing/2014/main" id="{165D758F-5337-0387-7142-10B176028D4E}"/>
              </a:ext>
            </a:extLst>
          </p:cNvPr>
          <p:cNvSpPr/>
          <p:nvPr/>
        </p:nvSpPr>
        <p:spPr>
          <a:xfrm>
            <a:off x="8279499" y="2893703"/>
            <a:ext cx="1715806" cy="318858"/>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2000" i="0" u="none" strike="noStrike" kern="0" cap="none" spc="0" normalizeH="0" baseline="0" noProof="0">
                <a:ln>
                  <a:noFill/>
                </a:ln>
                <a:effectLst/>
                <a:uLnTx/>
                <a:uFillTx/>
                <a:latin typeface="Arial" panose="020B0604020202020204" pitchFamily="34" charset="0"/>
                <a:cs typeface="Arial" panose="020B0604020202020204" pitchFamily="34" charset="0"/>
              </a:rPr>
              <a:t>UV-A</a:t>
            </a:r>
            <a:endParaRPr kumimoji="0" lang="en-US" sz="2000"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31" name="Freeform 41">
            <a:extLst>
              <a:ext uri="{FF2B5EF4-FFF2-40B4-BE49-F238E27FC236}">
                <a16:creationId xmlns:a16="http://schemas.microsoft.com/office/drawing/2014/main" id="{44496F9D-80BE-1B6E-DE78-D136792E81E3}"/>
              </a:ext>
            </a:extLst>
          </p:cNvPr>
          <p:cNvSpPr/>
          <p:nvPr/>
        </p:nvSpPr>
        <p:spPr>
          <a:xfrm>
            <a:off x="5541854" y="4297851"/>
            <a:ext cx="1715806" cy="341365"/>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1400" i="0" strike="noStrike" kern="0" cap="none" spc="0" normalizeH="0" baseline="0" noProof="0">
                <a:ln>
                  <a:noFill/>
                </a:ln>
                <a:effectLst/>
                <a:uLnTx/>
                <a:uFillTx/>
                <a:latin typeface="Arial" panose="020B0604020202020204" pitchFamily="34" charset="0"/>
                <a:cs typeface="Arial" panose="020B0604020202020204" pitchFamily="34" charset="0"/>
              </a:rPr>
              <a:t>254mm</a:t>
            </a:r>
            <a:endParaRPr kumimoji="0" lang="en-US" sz="1400" i="0"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cxnSp>
        <p:nvCxnSpPr>
          <p:cNvPr id="46" name="Connecteur droit avec flèche 45">
            <a:extLst>
              <a:ext uri="{FF2B5EF4-FFF2-40B4-BE49-F238E27FC236}">
                <a16:creationId xmlns:a16="http://schemas.microsoft.com/office/drawing/2014/main" id="{E796F0BC-E70B-F843-BDC9-8760926D706C}"/>
              </a:ext>
            </a:extLst>
          </p:cNvPr>
          <p:cNvCxnSpPr>
            <a:cxnSpLocks/>
          </p:cNvCxnSpPr>
          <p:nvPr/>
        </p:nvCxnSpPr>
        <p:spPr>
          <a:xfrm flipV="1">
            <a:off x="6399757" y="3883701"/>
            <a:ext cx="0" cy="281859"/>
          </a:xfrm>
          <a:prstGeom prst="straightConnector1">
            <a:avLst/>
          </a:prstGeom>
          <a:ln w="38100">
            <a:solidFill>
              <a:schemeClr val="tx1"/>
            </a:solidFill>
            <a:tailEnd type="triangle" w="med" len="med"/>
          </a:ln>
        </p:spPr>
        <p:style>
          <a:lnRef idx="1">
            <a:schemeClr val="accent1"/>
          </a:lnRef>
          <a:fillRef idx="0">
            <a:schemeClr val="accent1"/>
          </a:fillRef>
          <a:effectRef idx="0">
            <a:schemeClr val="accent1"/>
          </a:effectRef>
          <a:fontRef idx="minor">
            <a:schemeClr val="tx1"/>
          </a:fontRef>
        </p:style>
      </p:cxnSp>
      <p:cxnSp>
        <p:nvCxnSpPr>
          <p:cNvPr id="47" name="Connecteur droit avec flèche 46">
            <a:extLst>
              <a:ext uri="{FF2B5EF4-FFF2-40B4-BE49-F238E27FC236}">
                <a16:creationId xmlns:a16="http://schemas.microsoft.com/office/drawing/2014/main" id="{19B9BA1B-9EB0-77C4-F269-69834062C9EA}"/>
              </a:ext>
            </a:extLst>
          </p:cNvPr>
          <p:cNvCxnSpPr>
            <a:cxnSpLocks/>
          </p:cNvCxnSpPr>
          <p:nvPr/>
        </p:nvCxnSpPr>
        <p:spPr>
          <a:xfrm flipH="1">
            <a:off x="2196695" y="2368393"/>
            <a:ext cx="2387894" cy="813635"/>
          </a:xfrm>
          <a:prstGeom prst="straightConnector1">
            <a:avLst/>
          </a:prstGeom>
          <a:ln w="19050">
            <a:solidFill>
              <a:srgbClr val="7A34AE"/>
            </a:solidFill>
            <a:prstDash val="sysDash"/>
            <a:tailEnd type="triangle" w="med" len="med"/>
          </a:ln>
        </p:spPr>
        <p:style>
          <a:lnRef idx="1">
            <a:schemeClr val="accent1"/>
          </a:lnRef>
          <a:fillRef idx="0">
            <a:schemeClr val="accent1"/>
          </a:fillRef>
          <a:effectRef idx="0">
            <a:schemeClr val="accent1"/>
          </a:effectRef>
          <a:fontRef idx="minor">
            <a:schemeClr val="tx1"/>
          </a:fontRef>
        </p:style>
      </p:cxnSp>
      <p:cxnSp>
        <p:nvCxnSpPr>
          <p:cNvPr id="51" name="Connecteur droit avec flèche 50">
            <a:extLst>
              <a:ext uri="{FF2B5EF4-FFF2-40B4-BE49-F238E27FC236}">
                <a16:creationId xmlns:a16="http://schemas.microsoft.com/office/drawing/2014/main" id="{97A20481-0F76-F31A-F62A-01AE1D2EE735}"/>
              </a:ext>
            </a:extLst>
          </p:cNvPr>
          <p:cNvCxnSpPr>
            <a:cxnSpLocks/>
          </p:cNvCxnSpPr>
          <p:nvPr/>
        </p:nvCxnSpPr>
        <p:spPr>
          <a:xfrm>
            <a:off x="6509805" y="2418469"/>
            <a:ext cx="3695435" cy="763559"/>
          </a:xfrm>
          <a:prstGeom prst="straightConnector1">
            <a:avLst/>
          </a:prstGeom>
          <a:ln w="19050">
            <a:solidFill>
              <a:srgbClr val="7A34AE"/>
            </a:solidFill>
            <a:prstDash val="sysDash"/>
            <a:tailEnd type="triangle" w="med" len="med"/>
          </a:ln>
        </p:spPr>
        <p:style>
          <a:lnRef idx="1">
            <a:schemeClr val="accent1"/>
          </a:lnRef>
          <a:fillRef idx="0">
            <a:schemeClr val="accent1"/>
          </a:fillRef>
          <a:effectRef idx="0">
            <a:schemeClr val="accent1"/>
          </a:effectRef>
          <a:fontRef idx="minor">
            <a:schemeClr val="tx1"/>
          </a:fontRef>
        </p:style>
      </p:cxnSp>
      <p:sp>
        <p:nvSpPr>
          <p:cNvPr id="54" name="Freeform 41">
            <a:extLst>
              <a:ext uri="{FF2B5EF4-FFF2-40B4-BE49-F238E27FC236}">
                <a16:creationId xmlns:a16="http://schemas.microsoft.com/office/drawing/2014/main" id="{2997169E-FAF3-39D8-B2F8-A1D06925E3F0}"/>
              </a:ext>
            </a:extLst>
          </p:cNvPr>
          <p:cNvSpPr/>
          <p:nvPr/>
        </p:nvSpPr>
        <p:spPr>
          <a:xfrm>
            <a:off x="1986760" y="3935822"/>
            <a:ext cx="1715806" cy="341365"/>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spcBef>
                <a:spcPts val="0"/>
              </a:spcBef>
              <a:spcAft>
                <a:spcPts val="0"/>
              </a:spcAft>
              <a:buClrTx/>
              <a:buSzTx/>
              <a:buFontTx/>
              <a:buNone/>
              <a:tabLst/>
              <a:defRPr/>
            </a:pPr>
            <a:r>
              <a:rPr kumimoji="0" lang="en-US" sz="1400" i="0" strike="noStrike" kern="0" cap="none" spc="0" normalizeH="0" baseline="0" noProof="0">
                <a:ln>
                  <a:noFill/>
                </a:ln>
                <a:effectLst/>
                <a:uLnTx/>
                <a:uFillTx/>
                <a:latin typeface="Arial" panose="020B0604020202020204" pitchFamily="34" charset="0"/>
                <a:cs typeface="Arial" panose="020B0604020202020204" pitchFamily="34" charset="0"/>
              </a:rPr>
              <a:t>100</a:t>
            </a:r>
            <a:endParaRPr kumimoji="0" lang="en-US" sz="1400" i="0"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5" name="Freeform 41">
            <a:extLst>
              <a:ext uri="{FF2B5EF4-FFF2-40B4-BE49-F238E27FC236}">
                <a16:creationId xmlns:a16="http://schemas.microsoft.com/office/drawing/2014/main" id="{421FDBE7-D3E7-D1EC-ED1B-9EB156B8CCDD}"/>
              </a:ext>
            </a:extLst>
          </p:cNvPr>
          <p:cNvSpPr/>
          <p:nvPr/>
        </p:nvSpPr>
        <p:spPr>
          <a:xfrm>
            <a:off x="4510745" y="3935822"/>
            <a:ext cx="1715806" cy="341365"/>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spcBef>
                <a:spcPts val="0"/>
              </a:spcBef>
              <a:spcAft>
                <a:spcPts val="0"/>
              </a:spcAft>
              <a:buClrTx/>
              <a:buSzTx/>
              <a:buFontTx/>
              <a:buNone/>
              <a:tabLst/>
              <a:defRPr/>
            </a:pPr>
            <a:r>
              <a:rPr lang="en-US" sz="1400" kern="0">
                <a:latin typeface="Arial" panose="020B0604020202020204" pitchFamily="34" charset="0"/>
                <a:cs typeface="Arial" panose="020B0604020202020204" pitchFamily="34" charset="0"/>
              </a:rPr>
              <a:t>2</a:t>
            </a:r>
            <a:r>
              <a:rPr kumimoji="0" lang="en-US" sz="1400" i="0" strike="noStrike" kern="0" cap="none" spc="0" normalizeH="0" baseline="0" noProof="0">
                <a:ln>
                  <a:noFill/>
                </a:ln>
                <a:effectLst/>
                <a:uLnTx/>
                <a:uFillTx/>
                <a:latin typeface="Arial" panose="020B0604020202020204" pitchFamily="34" charset="0"/>
                <a:cs typeface="Arial" panose="020B0604020202020204" pitchFamily="34" charset="0"/>
              </a:rPr>
              <a:t>00</a:t>
            </a:r>
            <a:endParaRPr kumimoji="0" lang="en-US" sz="1400" i="0"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56" name="Freeform 41">
            <a:extLst>
              <a:ext uri="{FF2B5EF4-FFF2-40B4-BE49-F238E27FC236}">
                <a16:creationId xmlns:a16="http://schemas.microsoft.com/office/drawing/2014/main" id="{7D9EC3B1-6665-C0B9-C520-680FFEE1624F}"/>
              </a:ext>
            </a:extLst>
          </p:cNvPr>
          <p:cNvSpPr/>
          <p:nvPr/>
        </p:nvSpPr>
        <p:spPr>
          <a:xfrm>
            <a:off x="6851620" y="3935822"/>
            <a:ext cx="1715806" cy="341365"/>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spcBef>
                <a:spcPts val="0"/>
              </a:spcBef>
              <a:spcAft>
                <a:spcPts val="0"/>
              </a:spcAft>
              <a:buClrTx/>
              <a:buSzTx/>
              <a:buFontTx/>
              <a:buNone/>
              <a:tabLst/>
              <a:defRPr/>
            </a:pPr>
            <a:r>
              <a:rPr kumimoji="0" lang="en-US" sz="1400" i="0" strike="noStrike" kern="0" cap="none" spc="0" normalizeH="0" baseline="0" noProof="0">
                <a:ln>
                  <a:noFill/>
                </a:ln>
                <a:effectLst/>
                <a:uLnTx/>
                <a:uFillTx/>
                <a:latin typeface="Arial" panose="020B0604020202020204" pitchFamily="34" charset="0"/>
                <a:cs typeface="Arial" panose="020B0604020202020204" pitchFamily="34" charset="0"/>
              </a:rPr>
              <a:t>300</a:t>
            </a:r>
            <a:endParaRPr kumimoji="0" lang="en-US" sz="1400" i="0"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66" name="Freeform 41">
            <a:extLst>
              <a:ext uri="{FF2B5EF4-FFF2-40B4-BE49-F238E27FC236}">
                <a16:creationId xmlns:a16="http://schemas.microsoft.com/office/drawing/2014/main" id="{4A092C03-9280-896B-F079-18B20FF3946B}"/>
              </a:ext>
            </a:extLst>
          </p:cNvPr>
          <p:cNvSpPr/>
          <p:nvPr/>
        </p:nvSpPr>
        <p:spPr>
          <a:xfrm>
            <a:off x="9995305" y="3942671"/>
            <a:ext cx="556974" cy="341365"/>
          </a:xfrm>
          <a:prstGeom prst="round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spcBef>
                <a:spcPts val="0"/>
              </a:spcBef>
              <a:spcAft>
                <a:spcPts val="0"/>
              </a:spcAft>
              <a:buClrTx/>
              <a:buSzTx/>
              <a:buFontTx/>
              <a:buNone/>
              <a:tabLst/>
              <a:defRPr/>
            </a:pPr>
            <a:r>
              <a:rPr lang="en-US" sz="1400" kern="0" dirty="0">
                <a:latin typeface="Arial" panose="020B0604020202020204" pitchFamily="34" charset="0"/>
                <a:cs typeface="Arial" panose="020B0604020202020204" pitchFamily="34" charset="0"/>
              </a:rPr>
              <a:t>4</a:t>
            </a:r>
            <a:r>
              <a:rPr kumimoji="0" lang="en-US" sz="1400" i="0" strike="noStrike" kern="0" cap="none" spc="0" normalizeH="0" baseline="0" noProof="0" dirty="0">
                <a:ln>
                  <a:noFill/>
                </a:ln>
                <a:effectLst/>
                <a:uLnTx/>
                <a:uFillTx/>
                <a:latin typeface="Arial" panose="020B0604020202020204" pitchFamily="34" charset="0"/>
                <a:cs typeface="Arial" panose="020B0604020202020204" pitchFamily="34" charset="0"/>
              </a:rPr>
              <a:t>00</a:t>
            </a:r>
          </a:p>
        </p:txBody>
      </p:sp>
    </p:spTree>
    <p:extLst>
      <p:ext uri="{BB962C8B-B14F-4D97-AF65-F5344CB8AC3E}">
        <p14:creationId xmlns:p14="http://schemas.microsoft.com/office/powerpoint/2010/main" val="2203723602"/>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texte 5">
            <a:extLst>
              <a:ext uri="{FF2B5EF4-FFF2-40B4-BE49-F238E27FC236}">
                <a16:creationId xmlns:a16="http://schemas.microsoft.com/office/drawing/2014/main" id="{9CB0C580-CA76-01B3-2520-1620CC731B46}"/>
              </a:ext>
            </a:extLst>
          </p:cNvPr>
          <p:cNvSpPr>
            <a:spLocks noGrp="1"/>
          </p:cNvSpPr>
          <p:nvPr>
            <p:ph type="body" sz="quarter" idx="15"/>
          </p:nvPr>
        </p:nvSpPr>
        <p:spPr>
          <a:xfrm>
            <a:off x="1062263" y="1111039"/>
            <a:ext cx="5054546" cy="2028311"/>
          </a:xfrm>
        </p:spPr>
        <p:txBody>
          <a:bodyPr/>
          <a:lstStyle/>
          <a:p>
            <a:pPr>
              <a:lnSpc>
                <a:spcPct val="107000"/>
              </a:lnSpc>
              <a:spcAft>
                <a:spcPts val="800"/>
              </a:spcAft>
            </a:pPr>
            <a:r>
              <a:rPr lang="fr-FR" sz="2000" kern="100" dirty="0">
                <a:effectLst/>
                <a:ea typeface="Aptos" panose="020B0004020202020204" pitchFamily="34" charset="0"/>
              </a:rPr>
              <a:t>3 </a:t>
            </a:r>
            <a:r>
              <a:rPr lang="fr-FR" sz="2000" kern="100" dirty="0" err="1">
                <a:effectLst/>
                <a:ea typeface="Aptos" panose="020B0004020202020204" pitchFamily="34" charset="0"/>
              </a:rPr>
              <a:t>categories</a:t>
            </a:r>
            <a:r>
              <a:rPr lang="fr-FR" sz="2000" kern="100" dirty="0">
                <a:effectLst/>
                <a:ea typeface="Aptos" panose="020B0004020202020204" pitchFamily="34" charset="0"/>
              </a:rPr>
              <a:t> of commercial </a:t>
            </a:r>
            <a:r>
              <a:rPr lang="fr-FR" sz="2000" kern="100" dirty="0" err="1">
                <a:effectLst/>
                <a:ea typeface="Aptos" panose="020B0004020202020204" pitchFamily="34" charset="0"/>
              </a:rPr>
              <a:t>devices</a:t>
            </a:r>
            <a:endParaRPr lang="fr-FR" sz="2000" kern="100" dirty="0">
              <a:effectLst/>
              <a:ea typeface="Aptos" panose="020B0004020202020204" pitchFamily="34" charset="0"/>
            </a:endParaRPr>
          </a:p>
          <a:p>
            <a:pPr lvl="1">
              <a:spcBef>
                <a:spcPts val="0"/>
              </a:spcBef>
            </a:pPr>
            <a:r>
              <a:rPr lang="fr-FR" sz="1800" kern="100" dirty="0">
                <a:effectLst/>
                <a:ea typeface="Aptos" panose="020B0004020202020204" pitchFamily="34" charset="0"/>
              </a:rPr>
              <a:t>Direct Irradiation </a:t>
            </a:r>
            <a:r>
              <a:rPr lang="fr-FR" sz="1800" kern="100" dirty="0" err="1">
                <a:effectLst/>
                <a:ea typeface="Aptos" panose="020B0004020202020204" pitchFamily="34" charset="0"/>
              </a:rPr>
              <a:t>Below</a:t>
            </a:r>
            <a:r>
              <a:rPr lang="fr-FR" sz="1800" kern="100" dirty="0">
                <a:effectLst/>
                <a:ea typeface="Aptos" panose="020B0004020202020204" pitchFamily="34" charset="0"/>
              </a:rPr>
              <a:t> </a:t>
            </a:r>
            <a:r>
              <a:rPr lang="fr-FR" sz="1800" kern="100" dirty="0" err="1">
                <a:effectLst/>
                <a:ea typeface="Aptos" panose="020B0004020202020204" pitchFamily="34" charset="0"/>
              </a:rPr>
              <a:t>Exposure</a:t>
            </a:r>
            <a:r>
              <a:rPr lang="fr-FR" sz="1800" kern="100" dirty="0">
                <a:effectLst/>
                <a:ea typeface="Aptos" panose="020B0004020202020204" pitchFamily="34" charset="0"/>
              </a:rPr>
              <a:t> Limits (DIBEL) (265 nm UV-C)</a:t>
            </a:r>
          </a:p>
          <a:p>
            <a:pPr lvl="1"/>
            <a:r>
              <a:rPr lang="fr-FR" sz="1800" kern="100" dirty="0">
                <a:effectLst/>
                <a:ea typeface="Aptos" panose="020B0004020202020204" pitchFamily="34" charset="0"/>
              </a:rPr>
              <a:t>UV-A light (365 nm UV-A)</a:t>
            </a:r>
          </a:p>
          <a:p>
            <a:pPr lvl="1"/>
            <a:r>
              <a:rPr lang="fr-FR" sz="1800" kern="100" dirty="0">
                <a:effectLst/>
                <a:ea typeface="Aptos" panose="020B0004020202020204" pitchFamily="34" charset="0"/>
              </a:rPr>
              <a:t>Far UV-C light (222 nm)</a:t>
            </a:r>
          </a:p>
          <a:p>
            <a:endParaRPr lang="fr-FR" sz="2000" dirty="0"/>
          </a:p>
        </p:txBody>
      </p:sp>
      <p:sp>
        <p:nvSpPr>
          <p:cNvPr id="19" name="Espace réservé du texte 18">
            <a:extLst>
              <a:ext uri="{FF2B5EF4-FFF2-40B4-BE49-F238E27FC236}">
                <a16:creationId xmlns:a16="http://schemas.microsoft.com/office/drawing/2014/main" id="{F53D69F3-F680-2295-8825-2037981E467B}"/>
              </a:ext>
            </a:extLst>
          </p:cNvPr>
          <p:cNvSpPr>
            <a:spLocks noGrp="1"/>
          </p:cNvSpPr>
          <p:nvPr>
            <p:ph type="body" sz="quarter" idx="19"/>
          </p:nvPr>
        </p:nvSpPr>
        <p:spPr/>
        <p:txBody>
          <a:bodyPr/>
          <a:lstStyle/>
          <a:p>
            <a:r>
              <a:rPr lang="fr-FR" dirty="0"/>
              <a:t>Allen GR. Inactivation of </a:t>
            </a:r>
            <a:r>
              <a:rPr lang="fr-FR" dirty="0" err="1"/>
              <a:t>Pathogens</a:t>
            </a:r>
            <a:r>
              <a:rPr lang="fr-FR" dirty="0"/>
              <a:t> in Air </a:t>
            </a:r>
            <a:r>
              <a:rPr lang="fr-FR" dirty="0" err="1"/>
              <a:t>Using</a:t>
            </a:r>
            <a:r>
              <a:rPr lang="fr-FR" dirty="0"/>
              <a:t> Ultraviolet Direct Irradiation </a:t>
            </a:r>
            <a:r>
              <a:rPr lang="fr-FR" dirty="0" err="1"/>
              <a:t>Below</a:t>
            </a:r>
            <a:r>
              <a:rPr lang="fr-FR" dirty="0"/>
              <a:t> </a:t>
            </a:r>
            <a:r>
              <a:rPr lang="fr-FR" dirty="0" err="1"/>
              <a:t>Exposure</a:t>
            </a:r>
            <a:r>
              <a:rPr lang="fr-FR" dirty="0"/>
              <a:t> Limits. J </a:t>
            </a:r>
            <a:r>
              <a:rPr lang="fr-FR" dirty="0" err="1"/>
              <a:t>Research</a:t>
            </a:r>
            <a:r>
              <a:rPr lang="fr-FR" dirty="0"/>
              <a:t> National Institute Standards </a:t>
            </a:r>
            <a:r>
              <a:rPr lang="fr-FR" dirty="0" err="1"/>
              <a:t>Technology</a:t>
            </a:r>
            <a:r>
              <a:rPr lang="fr-FR" dirty="0"/>
              <a:t> 2021;126; Livingston SH. </a:t>
            </a:r>
            <a:r>
              <a:rPr lang="fr-FR" dirty="0" err="1"/>
              <a:t>Efficacy</a:t>
            </a:r>
            <a:r>
              <a:rPr lang="fr-FR" dirty="0"/>
              <a:t> of a UV-A </a:t>
            </a:r>
            <a:r>
              <a:rPr lang="fr-FR" dirty="0" err="1"/>
              <a:t>lighting</a:t>
            </a:r>
            <a:r>
              <a:rPr lang="fr-FR" dirty="0"/>
              <a:t> system for </a:t>
            </a:r>
            <a:r>
              <a:rPr lang="fr-FR" dirty="0" err="1"/>
              <a:t>continuous</a:t>
            </a:r>
            <a:r>
              <a:rPr lang="fr-FR" dirty="0"/>
              <a:t> </a:t>
            </a:r>
            <a:r>
              <a:rPr lang="fr-FR" dirty="0" err="1"/>
              <a:t>decontamination</a:t>
            </a:r>
            <a:r>
              <a:rPr lang="fr-FR" dirty="0"/>
              <a:t> of </a:t>
            </a:r>
            <a:r>
              <a:rPr lang="fr-FR" dirty="0" err="1"/>
              <a:t>health</a:t>
            </a:r>
            <a:r>
              <a:rPr lang="fr-FR" dirty="0"/>
              <a:t> care-</a:t>
            </a:r>
            <a:r>
              <a:rPr lang="fr-FR" dirty="0" err="1"/>
              <a:t>associated</a:t>
            </a:r>
            <a:r>
              <a:rPr lang="fr-FR" dirty="0"/>
              <a:t> </a:t>
            </a:r>
            <a:r>
              <a:rPr lang="fr-FR" dirty="0" err="1"/>
              <a:t>pathogens</a:t>
            </a:r>
            <a:r>
              <a:rPr lang="fr-FR" dirty="0"/>
              <a:t> on surfaces. AJIC 2020;48:337-9; Guenter R. </a:t>
            </a:r>
            <a:r>
              <a:rPr lang="fr-FR" dirty="0" err="1"/>
              <a:t>Preclinical</a:t>
            </a:r>
            <a:r>
              <a:rPr lang="fr-FR" dirty="0"/>
              <a:t> </a:t>
            </a:r>
            <a:r>
              <a:rPr lang="fr-FR" dirty="0" err="1"/>
              <a:t>safety</a:t>
            </a:r>
            <a:r>
              <a:rPr lang="fr-FR" dirty="0"/>
              <a:t> </a:t>
            </a:r>
            <a:r>
              <a:rPr lang="fr-FR" dirty="0" err="1"/>
              <a:t>evaluation</a:t>
            </a:r>
            <a:r>
              <a:rPr lang="fr-FR" dirty="0"/>
              <a:t> of </a:t>
            </a:r>
            <a:r>
              <a:rPr lang="fr-FR" dirty="0" err="1"/>
              <a:t>continuous</a:t>
            </a:r>
            <a:r>
              <a:rPr lang="fr-FR" dirty="0"/>
              <a:t> UV-A </a:t>
            </a:r>
            <a:r>
              <a:rPr lang="fr-FR" dirty="0" err="1"/>
              <a:t>lighting</a:t>
            </a:r>
            <a:r>
              <a:rPr lang="fr-FR" dirty="0"/>
              <a:t> in an </a:t>
            </a:r>
            <a:r>
              <a:rPr lang="fr-FR" dirty="0" err="1"/>
              <a:t>operative</a:t>
            </a:r>
            <a:r>
              <a:rPr lang="fr-FR" dirty="0"/>
              <a:t> setting. </a:t>
            </a:r>
            <a:r>
              <a:rPr lang="fr-FR" dirty="0" err="1"/>
              <a:t>PLoS</a:t>
            </a:r>
            <a:r>
              <a:rPr lang="fr-FR" dirty="0"/>
              <a:t> ONE 2023;18:e0291083.</a:t>
            </a:r>
          </a:p>
        </p:txBody>
      </p:sp>
      <p:sp>
        <p:nvSpPr>
          <p:cNvPr id="11" name="Titre 10">
            <a:extLst>
              <a:ext uri="{FF2B5EF4-FFF2-40B4-BE49-F238E27FC236}">
                <a16:creationId xmlns:a16="http://schemas.microsoft.com/office/drawing/2014/main" id="{C90D0D9D-2DE4-438F-01B9-736A770B914F}"/>
              </a:ext>
            </a:extLst>
          </p:cNvPr>
          <p:cNvSpPr>
            <a:spLocks noGrp="1"/>
          </p:cNvSpPr>
          <p:nvPr>
            <p:ph type="title"/>
          </p:nvPr>
        </p:nvSpPr>
        <p:spPr>
          <a:xfrm>
            <a:off x="960194" y="7750"/>
            <a:ext cx="11104990" cy="719166"/>
          </a:xfrm>
        </p:spPr>
        <p:txBody>
          <a:bodyPr/>
          <a:lstStyle/>
          <a:p>
            <a:r>
              <a:rPr lang="fr-FR"/>
              <a:t>Continuous or intermittent UV light in occupied spaces</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pic>
        <p:nvPicPr>
          <p:cNvPr id="22" name="Image 21" descr="Une image contenant texte, capture d’écran, conception&#10;&#10;Description générée automatiquement">
            <a:extLst>
              <a:ext uri="{FF2B5EF4-FFF2-40B4-BE49-F238E27FC236}">
                <a16:creationId xmlns:a16="http://schemas.microsoft.com/office/drawing/2014/main" id="{1FC6F6BD-9094-235F-2BF5-904865F3FF47}"/>
              </a:ext>
            </a:extLst>
          </p:cNvPr>
          <p:cNvPicPr>
            <a:picLocks noChangeAspect="1"/>
          </p:cNvPicPr>
          <p:nvPr/>
        </p:nvPicPr>
        <p:blipFill rotWithShape="1">
          <a:blip r:embed="rId2">
            <a:extLst>
              <a:ext uri="{28A0092B-C50C-407E-A947-70E740481C1C}">
                <a14:useLocalDpi xmlns:a14="http://schemas.microsoft.com/office/drawing/2010/main" val="0"/>
              </a:ext>
            </a:extLst>
          </a:blip>
          <a:srcRect l="9615" t="32938" r="52457" b="36481"/>
          <a:stretch/>
        </p:blipFill>
        <p:spPr>
          <a:xfrm>
            <a:off x="7258956" y="1417625"/>
            <a:ext cx="4122057" cy="1969017"/>
          </a:xfrm>
          <a:prstGeom prst="rect">
            <a:avLst/>
          </a:prstGeom>
        </p:spPr>
      </p:pic>
      <p:sp>
        <p:nvSpPr>
          <p:cNvPr id="23" name="Freeform 41">
            <a:extLst>
              <a:ext uri="{FF2B5EF4-FFF2-40B4-BE49-F238E27FC236}">
                <a16:creationId xmlns:a16="http://schemas.microsoft.com/office/drawing/2014/main" id="{B4F1AE03-9911-F6EA-9096-B684B35994B1}"/>
              </a:ext>
            </a:extLst>
          </p:cNvPr>
          <p:cNvSpPr/>
          <p:nvPr/>
        </p:nvSpPr>
        <p:spPr>
          <a:xfrm>
            <a:off x="7020060" y="3537280"/>
            <a:ext cx="4599848" cy="719136"/>
          </a:xfrm>
          <a:prstGeom prst="roundRect">
            <a:avLst>
              <a:gd name="adj" fmla="val 0"/>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algn="ctr">
              <a:lnSpc>
                <a:spcPct val="107000"/>
              </a:lnSpc>
              <a:spcAft>
                <a:spcPts val="800"/>
              </a:spcAft>
            </a:pPr>
            <a:r>
              <a:rPr lang="fr-FR" sz="1800" kern="100" dirty="0">
                <a:effectLst/>
                <a:latin typeface="Arial" panose="020B0604020202020204" pitchFamily="34" charset="0"/>
                <a:ea typeface="Aptos" panose="020B0004020202020204" pitchFamily="34" charset="0"/>
                <a:cs typeface="Arial" panose="020B0604020202020204" pitchFamily="34" charset="0"/>
              </a:rPr>
              <a:t>UV dose </a:t>
            </a:r>
            <a:r>
              <a:rPr lang="fr-FR" sz="1800" kern="100" dirty="0" err="1">
                <a:effectLst/>
                <a:latin typeface="Arial" panose="020B0604020202020204" pitchFamily="34" charset="0"/>
                <a:ea typeface="Aptos" panose="020B0004020202020204" pitchFamily="34" charset="0"/>
                <a:cs typeface="Arial" panose="020B0604020202020204" pitchFamily="34" charset="0"/>
              </a:rPr>
              <a:t>adjusted</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so</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exposure</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remains</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below</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recommended</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threshold</a:t>
            </a:r>
            <a:r>
              <a:rPr lang="fr-FR" sz="1800" kern="100" dirty="0">
                <a:effectLst/>
                <a:latin typeface="Arial" panose="020B0604020202020204" pitchFamily="34" charset="0"/>
                <a:ea typeface="Aptos" panose="020B0004020202020204" pitchFamily="34" charset="0"/>
                <a:cs typeface="Arial" panose="020B0604020202020204" pitchFamily="34" charset="0"/>
              </a:rPr>
              <a:t> </a:t>
            </a:r>
            <a:r>
              <a:rPr lang="fr-FR" sz="1800" kern="100" dirty="0" err="1">
                <a:effectLst/>
                <a:latin typeface="Arial" panose="020B0604020202020204" pitchFamily="34" charset="0"/>
                <a:ea typeface="Aptos" panose="020B0004020202020204" pitchFamily="34" charset="0"/>
                <a:cs typeface="Arial" panose="020B0604020202020204" pitchFamily="34" charset="0"/>
              </a:rPr>
              <a:t>limit</a:t>
            </a:r>
            <a:r>
              <a:rPr lang="fr-FR" sz="1800" kern="100" dirty="0">
                <a:effectLst/>
                <a:latin typeface="Arial" panose="020B0604020202020204" pitchFamily="34" charset="0"/>
                <a:ea typeface="Aptos" panose="020B0004020202020204" pitchFamily="34" charset="0"/>
                <a:cs typeface="Arial" panose="020B0604020202020204" pitchFamily="34" charset="0"/>
              </a:rPr>
              <a:t> value</a:t>
            </a:r>
          </a:p>
        </p:txBody>
      </p:sp>
      <p:sp>
        <p:nvSpPr>
          <p:cNvPr id="3" name="Rectangle 2">
            <a:extLst>
              <a:ext uri="{FF2B5EF4-FFF2-40B4-BE49-F238E27FC236}">
                <a16:creationId xmlns:a16="http://schemas.microsoft.com/office/drawing/2014/main" id="{0818EDE0-EC1F-E28C-6C24-DA3679167EFF}"/>
              </a:ext>
            </a:extLst>
          </p:cNvPr>
          <p:cNvSpPr/>
          <p:nvPr/>
        </p:nvSpPr>
        <p:spPr>
          <a:xfrm>
            <a:off x="6780892" y="1230330"/>
            <a:ext cx="5078186" cy="328985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531796336"/>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 name="Groupe 153">
            <a:extLst>
              <a:ext uri="{FF2B5EF4-FFF2-40B4-BE49-F238E27FC236}">
                <a16:creationId xmlns:a16="http://schemas.microsoft.com/office/drawing/2014/main" id="{A5070AB6-726E-9C13-0D2C-B7A02C596D09}"/>
              </a:ext>
            </a:extLst>
          </p:cNvPr>
          <p:cNvGrpSpPr/>
          <p:nvPr/>
        </p:nvGrpSpPr>
        <p:grpSpPr>
          <a:xfrm rot="10800000">
            <a:off x="8318305" y="2464854"/>
            <a:ext cx="34528" cy="252000"/>
            <a:chOff x="6934103" y="3559344"/>
            <a:chExt cx="34528" cy="252000"/>
          </a:xfrm>
        </p:grpSpPr>
        <p:cxnSp>
          <p:nvCxnSpPr>
            <p:cNvPr id="156" name="Connecteur droit 155">
              <a:extLst>
                <a:ext uri="{FF2B5EF4-FFF2-40B4-BE49-F238E27FC236}">
                  <a16:creationId xmlns:a16="http://schemas.microsoft.com/office/drawing/2014/main" id="{9334456B-326D-C17D-8075-6156A3CFA11A}"/>
                </a:ext>
              </a:extLst>
            </p:cNvPr>
            <p:cNvCxnSpPr>
              <a:cxnSpLocks/>
            </p:cNvCxnSpPr>
            <p:nvPr/>
          </p:nvCxnSpPr>
          <p:spPr>
            <a:xfrm>
              <a:off x="6951367" y="3559344"/>
              <a:ext cx="1" cy="252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necteur droit 154">
              <a:extLst>
                <a:ext uri="{FF2B5EF4-FFF2-40B4-BE49-F238E27FC236}">
                  <a16:creationId xmlns:a16="http://schemas.microsoft.com/office/drawing/2014/main" id="{3D22960B-AF6E-50BC-06C2-18EECA49E60D}"/>
                </a:ext>
              </a:extLst>
            </p:cNvPr>
            <p:cNvCxnSpPr>
              <a:cxnSpLocks/>
            </p:cNvCxnSpPr>
            <p:nvPr/>
          </p:nvCxnSpPr>
          <p:spPr>
            <a:xfrm>
              <a:off x="6934103" y="3559345"/>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e 152">
            <a:extLst>
              <a:ext uri="{FF2B5EF4-FFF2-40B4-BE49-F238E27FC236}">
                <a16:creationId xmlns:a16="http://schemas.microsoft.com/office/drawing/2014/main" id="{93D99E91-4831-9A6F-DF87-254335C63EC6}"/>
              </a:ext>
            </a:extLst>
          </p:cNvPr>
          <p:cNvGrpSpPr/>
          <p:nvPr/>
        </p:nvGrpSpPr>
        <p:grpSpPr>
          <a:xfrm>
            <a:off x="8318305" y="2357620"/>
            <a:ext cx="34528" cy="252000"/>
            <a:chOff x="6934103" y="3559344"/>
            <a:chExt cx="34528" cy="252000"/>
          </a:xfrm>
        </p:grpSpPr>
        <p:cxnSp>
          <p:nvCxnSpPr>
            <p:cNvPr id="151" name="Connecteur droit 150">
              <a:extLst>
                <a:ext uri="{FF2B5EF4-FFF2-40B4-BE49-F238E27FC236}">
                  <a16:creationId xmlns:a16="http://schemas.microsoft.com/office/drawing/2014/main" id="{68E27B2D-DCA1-17FA-6D0E-497055E7A98A}"/>
                </a:ext>
              </a:extLst>
            </p:cNvPr>
            <p:cNvCxnSpPr>
              <a:cxnSpLocks/>
            </p:cNvCxnSpPr>
            <p:nvPr/>
          </p:nvCxnSpPr>
          <p:spPr>
            <a:xfrm>
              <a:off x="6934103" y="3559345"/>
              <a:ext cx="34528"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52" name="Connecteur droit 151">
              <a:extLst>
                <a:ext uri="{FF2B5EF4-FFF2-40B4-BE49-F238E27FC236}">
                  <a16:creationId xmlns:a16="http://schemas.microsoft.com/office/drawing/2014/main" id="{4000BED4-1C76-1D94-BF7D-EFD42FDA776F}"/>
                </a:ext>
              </a:extLst>
            </p:cNvPr>
            <p:cNvCxnSpPr>
              <a:cxnSpLocks/>
            </p:cNvCxnSpPr>
            <p:nvPr/>
          </p:nvCxnSpPr>
          <p:spPr>
            <a:xfrm>
              <a:off x="6951367" y="3559344"/>
              <a:ext cx="1" cy="252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170" name="Groupe 169">
            <a:extLst>
              <a:ext uri="{FF2B5EF4-FFF2-40B4-BE49-F238E27FC236}">
                <a16:creationId xmlns:a16="http://schemas.microsoft.com/office/drawing/2014/main" id="{B0F9E7FC-5147-F98E-B59C-FAE4C1AC8004}"/>
              </a:ext>
            </a:extLst>
          </p:cNvPr>
          <p:cNvGrpSpPr/>
          <p:nvPr/>
        </p:nvGrpSpPr>
        <p:grpSpPr>
          <a:xfrm>
            <a:off x="9933983" y="2557067"/>
            <a:ext cx="34925" cy="134634"/>
            <a:chOff x="9946878" y="2695665"/>
            <a:chExt cx="34925" cy="134634"/>
          </a:xfrm>
        </p:grpSpPr>
        <p:grpSp>
          <p:nvGrpSpPr>
            <p:cNvPr id="163" name="Groupe 162">
              <a:extLst>
                <a:ext uri="{FF2B5EF4-FFF2-40B4-BE49-F238E27FC236}">
                  <a16:creationId xmlns:a16="http://schemas.microsoft.com/office/drawing/2014/main" id="{5E5BD8C5-1D2A-7CFE-B12C-98E9DCD67BED}"/>
                </a:ext>
              </a:extLst>
            </p:cNvPr>
            <p:cNvGrpSpPr/>
            <p:nvPr/>
          </p:nvGrpSpPr>
          <p:grpSpPr>
            <a:xfrm>
              <a:off x="9946878" y="2695665"/>
              <a:ext cx="34528" cy="134633"/>
              <a:chOff x="6934103" y="3559344"/>
              <a:chExt cx="34528" cy="134633"/>
            </a:xfrm>
          </p:grpSpPr>
          <p:cxnSp>
            <p:nvCxnSpPr>
              <p:cNvPr id="164" name="Connecteur droit 163">
                <a:extLst>
                  <a:ext uri="{FF2B5EF4-FFF2-40B4-BE49-F238E27FC236}">
                    <a16:creationId xmlns:a16="http://schemas.microsoft.com/office/drawing/2014/main" id="{F908D7A8-9E02-808A-A0BD-0A36F2FAC3B7}"/>
                  </a:ext>
                </a:extLst>
              </p:cNvPr>
              <p:cNvCxnSpPr>
                <a:cxnSpLocks/>
              </p:cNvCxnSpPr>
              <p:nvPr/>
            </p:nvCxnSpPr>
            <p:spPr>
              <a:xfrm>
                <a:off x="6934103" y="3559345"/>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Connecteur droit 164">
                <a:extLst>
                  <a:ext uri="{FF2B5EF4-FFF2-40B4-BE49-F238E27FC236}">
                    <a16:creationId xmlns:a16="http://schemas.microsoft.com/office/drawing/2014/main" id="{389E5683-1202-158C-098A-92B8B329ACA6}"/>
                  </a:ext>
                </a:extLst>
              </p:cNvPr>
              <p:cNvCxnSpPr>
                <a:cxnSpLocks/>
              </p:cNvCxnSpPr>
              <p:nvPr/>
            </p:nvCxnSpPr>
            <p:spPr>
              <a:xfrm>
                <a:off x="6951367" y="3559344"/>
                <a:ext cx="0" cy="1346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7" name="Connecteur droit 166">
              <a:extLst>
                <a:ext uri="{FF2B5EF4-FFF2-40B4-BE49-F238E27FC236}">
                  <a16:creationId xmlns:a16="http://schemas.microsoft.com/office/drawing/2014/main" id="{DFD5AFD9-20C5-2E30-DF26-D03B137303FF}"/>
                </a:ext>
              </a:extLst>
            </p:cNvPr>
            <p:cNvCxnSpPr>
              <a:cxnSpLocks/>
            </p:cNvCxnSpPr>
            <p:nvPr/>
          </p:nvCxnSpPr>
          <p:spPr>
            <a:xfrm rot="10800000">
              <a:off x="9947275" y="2830299"/>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5" name="Connecteur droit 174">
            <a:extLst>
              <a:ext uri="{FF2B5EF4-FFF2-40B4-BE49-F238E27FC236}">
                <a16:creationId xmlns:a16="http://schemas.microsoft.com/office/drawing/2014/main" id="{54CE3AEC-D345-AD6E-11EF-DC11E6814B31}"/>
              </a:ext>
            </a:extLst>
          </p:cNvPr>
          <p:cNvCxnSpPr>
            <a:cxnSpLocks/>
          </p:cNvCxnSpPr>
          <p:nvPr/>
        </p:nvCxnSpPr>
        <p:spPr>
          <a:xfrm>
            <a:off x="10750453" y="2440118"/>
            <a:ext cx="0" cy="37909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Connecteur droit 185">
            <a:extLst>
              <a:ext uri="{FF2B5EF4-FFF2-40B4-BE49-F238E27FC236}">
                <a16:creationId xmlns:a16="http://schemas.microsoft.com/office/drawing/2014/main" id="{94125EAA-5F70-2F75-578A-070E45A2B069}"/>
              </a:ext>
            </a:extLst>
          </p:cNvPr>
          <p:cNvCxnSpPr>
            <a:cxnSpLocks/>
          </p:cNvCxnSpPr>
          <p:nvPr/>
        </p:nvCxnSpPr>
        <p:spPr>
          <a:xfrm>
            <a:off x="11550455" y="2459167"/>
            <a:ext cx="0" cy="44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Connecteur droit 189">
            <a:extLst>
              <a:ext uri="{FF2B5EF4-FFF2-40B4-BE49-F238E27FC236}">
                <a16:creationId xmlns:a16="http://schemas.microsoft.com/office/drawing/2014/main" id="{731EA8F3-BBA2-010B-39D5-0036E4FD1923}"/>
              </a:ext>
            </a:extLst>
          </p:cNvPr>
          <p:cNvCxnSpPr>
            <a:cxnSpLocks/>
          </p:cNvCxnSpPr>
          <p:nvPr/>
        </p:nvCxnSpPr>
        <p:spPr>
          <a:xfrm>
            <a:off x="11550455" y="3496531"/>
            <a:ext cx="0" cy="385295"/>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93" name="Connecteur droit 192">
            <a:extLst>
              <a:ext uri="{FF2B5EF4-FFF2-40B4-BE49-F238E27FC236}">
                <a16:creationId xmlns:a16="http://schemas.microsoft.com/office/drawing/2014/main" id="{877A2E3D-7790-614E-6D0A-63CE455B7991}"/>
              </a:ext>
            </a:extLst>
          </p:cNvPr>
          <p:cNvCxnSpPr>
            <a:cxnSpLocks/>
          </p:cNvCxnSpPr>
          <p:nvPr/>
        </p:nvCxnSpPr>
        <p:spPr>
          <a:xfrm>
            <a:off x="10750453" y="3445576"/>
            <a:ext cx="0" cy="441012"/>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sp>
        <p:nvSpPr>
          <p:cNvPr id="150" name="Forme libre : forme 149">
            <a:extLst>
              <a:ext uri="{FF2B5EF4-FFF2-40B4-BE49-F238E27FC236}">
                <a16:creationId xmlns:a16="http://schemas.microsoft.com/office/drawing/2014/main" id="{04E1DD24-46D5-F09C-E21D-4D90291E42A5}"/>
              </a:ext>
            </a:extLst>
          </p:cNvPr>
          <p:cNvSpPr/>
          <p:nvPr/>
        </p:nvSpPr>
        <p:spPr>
          <a:xfrm>
            <a:off x="8318305" y="2439502"/>
            <a:ext cx="3232150" cy="1250950"/>
          </a:xfrm>
          <a:custGeom>
            <a:avLst/>
            <a:gdLst>
              <a:gd name="connsiteX0" fmla="*/ 0 w 3232150"/>
              <a:gd name="connsiteY0" fmla="*/ 0 h 1250950"/>
              <a:gd name="connsiteX1" fmla="*/ 819150 w 3232150"/>
              <a:gd name="connsiteY1" fmla="*/ 495300 h 1250950"/>
              <a:gd name="connsiteX2" fmla="*/ 1625600 w 3232150"/>
              <a:gd name="connsiteY2" fmla="*/ 723900 h 1250950"/>
              <a:gd name="connsiteX3" fmla="*/ 2413000 w 3232150"/>
              <a:gd name="connsiteY3" fmla="*/ 1225550 h 1250950"/>
              <a:gd name="connsiteX4" fmla="*/ 3232150 w 3232150"/>
              <a:gd name="connsiteY4" fmla="*/ 1250950 h 1250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150" h="1250950">
                <a:moveTo>
                  <a:pt x="0" y="0"/>
                </a:moveTo>
                <a:lnTo>
                  <a:pt x="819150" y="495300"/>
                </a:lnTo>
                <a:lnTo>
                  <a:pt x="1625600" y="723900"/>
                </a:lnTo>
                <a:lnTo>
                  <a:pt x="2413000" y="1225550"/>
                </a:lnTo>
                <a:lnTo>
                  <a:pt x="3232150" y="1250950"/>
                </a:lnTo>
              </a:path>
            </a:pathLst>
          </a:custGeom>
          <a:noFill/>
          <a:ln w="38100">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aphicFrame>
        <p:nvGraphicFramePr>
          <p:cNvPr id="134" name="Graphique 133">
            <a:extLst>
              <a:ext uri="{FF2B5EF4-FFF2-40B4-BE49-F238E27FC236}">
                <a16:creationId xmlns:a16="http://schemas.microsoft.com/office/drawing/2014/main" id="{88B26476-9CB4-090E-3DD1-6EA85ABD07D8}"/>
              </a:ext>
            </a:extLst>
          </p:cNvPr>
          <p:cNvGraphicFramePr/>
          <p:nvPr/>
        </p:nvGraphicFramePr>
        <p:xfrm>
          <a:off x="7951709" y="1933144"/>
          <a:ext cx="4100579" cy="254976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9" name="Graphique 128">
            <a:extLst>
              <a:ext uri="{FF2B5EF4-FFF2-40B4-BE49-F238E27FC236}">
                <a16:creationId xmlns:a16="http://schemas.microsoft.com/office/drawing/2014/main" id="{822DDF9B-5E82-8A3D-0A76-984C8179EFBB}"/>
              </a:ext>
            </a:extLst>
          </p:cNvPr>
          <p:cNvGraphicFramePr/>
          <p:nvPr/>
        </p:nvGraphicFramePr>
        <p:xfrm>
          <a:off x="7578085" y="2320291"/>
          <a:ext cx="4404851" cy="2137443"/>
        </p:xfrm>
        <a:graphic>
          <a:graphicData uri="http://schemas.openxmlformats.org/drawingml/2006/chart">
            <c:chart xmlns:c="http://schemas.openxmlformats.org/drawingml/2006/chart" xmlns:r="http://schemas.openxmlformats.org/officeDocument/2006/relationships" r:id="rId3"/>
          </a:graphicData>
        </a:graphic>
      </p:graphicFrame>
      <p:sp>
        <p:nvSpPr>
          <p:cNvPr id="130" name="Text Box 4">
            <a:extLst>
              <a:ext uri="{FF2B5EF4-FFF2-40B4-BE49-F238E27FC236}">
                <a16:creationId xmlns:a16="http://schemas.microsoft.com/office/drawing/2014/main" id="{7B5CCCFB-37C5-2457-3A94-826E9A09A0E8}"/>
              </a:ext>
            </a:extLst>
          </p:cNvPr>
          <p:cNvSpPr txBox="1">
            <a:spLocks noChangeArrowheads="1"/>
          </p:cNvSpPr>
          <p:nvPr/>
        </p:nvSpPr>
        <p:spPr bwMode="auto">
          <a:xfrm rot="16200000">
            <a:off x="6582365" y="3190118"/>
            <a:ext cx="1970486"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panose="020B0604020202020204" pitchFamily="34" charset="0"/>
                <a:ea typeface="+mn-ea"/>
                <a:cs typeface="Arial" panose="020B0604020202020204" pitchFamily="34" charset="0"/>
              </a:rPr>
              <a:t>Log</a:t>
            </a:r>
            <a:r>
              <a:rPr lang="da-DK" sz="900" baseline="-25000" dirty="0">
                <a:solidFill>
                  <a:srgbClr val="FFFFFF">
                    <a:lumMod val="50000"/>
                  </a:srgbClr>
                </a:solidFill>
                <a:latin typeface="Arial" panose="020B0604020202020204" pitchFamily="34" charset="0"/>
                <a:ea typeface="+mn-ea"/>
                <a:cs typeface="Arial" panose="020B0604020202020204" pitchFamily="34" charset="0"/>
              </a:rPr>
              <a:t>10</a:t>
            </a:r>
            <a:r>
              <a:rPr lang="da-DK" sz="900" dirty="0">
                <a:solidFill>
                  <a:srgbClr val="FFFFFF">
                    <a:lumMod val="50000"/>
                  </a:srgbClr>
                </a:solidFill>
                <a:latin typeface="Arial" panose="020B0604020202020204" pitchFamily="34" charset="0"/>
                <a:ea typeface="+mn-ea"/>
                <a:cs typeface="Arial" panose="020B0604020202020204" pitchFamily="34" charset="0"/>
              </a:rPr>
              <a:t> PFU recovered</a:t>
            </a:r>
          </a:p>
        </p:txBody>
      </p:sp>
      <p:sp>
        <p:nvSpPr>
          <p:cNvPr id="131" name="Text Box 4">
            <a:extLst>
              <a:ext uri="{FF2B5EF4-FFF2-40B4-BE49-F238E27FC236}">
                <a16:creationId xmlns:a16="http://schemas.microsoft.com/office/drawing/2014/main" id="{A398D0AC-6D8C-2159-42DD-25981246C858}"/>
              </a:ext>
            </a:extLst>
          </p:cNvPr>
          <p:cNvSpPr txBox="1">
            <a:spLocks noChangeArrowheads="1"/>
          </p:cNvSpPr>
          <p:nvPr/>
        </p:nvSpPr>
        <p:spPr bwMode="auto">
          <a:xfrm>
            <a:off x="8006477" y="4367497"/>
            <a:ext cx="3881540"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panose="020B0604020202020204" pitchFamily="34" charset="0"/>
                <a:ea typeface="+mn-ea"/>
                <a:cs typeface="Arial" panose="020B0604020202020204" pitchFamily="34" charset="0"/>
              </a:rPr>
              <a:t>Time (minutes)</a:t>
            </a:r>
          </a:p>
        </p:txBody>
      </p:sp>
      <p:cxnSp>
        <p:nvCxnSpPr>
          <p:cNvPr id="9" name="Connecteur droit 8">
            <a:extLst>
              <a:ext uri="{FF2B5EF4-FFF2-40B4-BE49-F238E27FC236}">
                <a16:creationId xmlns:a16="http://schemas.microsoft.com/office/drawing/2014/main" id="{6474DB50-E71F-D37A-B0D1-097BCC2DEC7B}"/>
              </a:ext>
            </a:extLst>
          </p:cNvPr>
          <p:cNvCxnSpPr>
            <a:cxnSpLocks/>
          </p:cNvCxnSpPr>
          <p:nvPr/>
        </p:nvCxnSpPr>
        <p:spPr>
          <a:xfrm flipH="1">
            <a:off x="3411813" y="2982975"/>
            <a:ext cx="6045" cy="289199"/>
          </a:xfrm>
          <a:prstGeom prst="line">
            <a:avLst/>
          </a:prstGeom>
          <a:solidFill>
            <a:srgbClr val="5E247C"/>
          </a:solidFill>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necteur droit 3">
            <a:extLst>
              <a:ext uri="{FF2B5EF4-FFF2-40B4-BE49-F238E27FC236}">
                <a16:creationId xmlns:a16="http://schemas.microsoft.com/office/drawing/2014/main" id="{48FDC3C7-4DF2-83E0-8F1A-5E588A19D82D}"/>
              </a:ext>
            </a:extLst>
          </p:cNvPr>
          <p:cNvCxnSpPr>
            <a:cxnSpLocks/>
          </p:cNvCxnSpPr>
          <p:nvPr/>
        </p:nvCxnSpPr>
        <p:spPr>
          <a:xfrm flipH="1">
            <a:off x="2607148" y="2951851"/>
            <a:ext cx="6045" cy="289199"/>
          </a:xfrm>
          <a:prstGeom prst="line">
            <a:avLst/>
          </a:prstGeom>
          <a:solidFill>
            <a:srgbClr val="5E247C"/>
          </a:solidFill>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8" name="Groupe 197">
            <a:extLst>
              <a:ext uri="{FF2B5EF4-FFF2-40B4-BE49-F238E27FC236}">
                <a16:creationId xmlns:a16="http://schemas.microsoft.com/office/drawing/2014/main" id="{14560CF3-4175-ABA1-C255-11945616FC89}"/>
              </a:ext>
            </a:extLst>
          </p:cNvPr>
          <p:cNvGrpSpPr/>
          <p:nvPr/>
        </p:nvGrpSpPr>
        <p:grpSpPr>
          <a:xfrm>
            <a:off x="1048660" y="1900050"/>
            <a:ext cx="6184530" cy="2828509"/>
            <a:chOff x="1069191" y="1680029"/>
            <a:chExt cx="6184530" cy="2828509"/>
          </a:xfrm>
        </p:grpSpPr>
        <p:graphicFrame>
          <p:nvGraphicFramePr>
            <p:cNvPr id="125" name="Graphique 124">
              <a:extLst>
                <a:ext uri="{FF2B5EF4-FFF2-40B4-BE49-F238E27FC236}">
                  <a16:creationId xmlns:a16="http://schemas.microsoft.com/office/drawing/2014/main" id="{63977DEA-2765-823B-B23E-2841BACE98BF}"/>
                </a:ext>
              </a:extLst>
            </p:cNvPr>
            <p:cNvGraphicFramePr/>
            <p:nvPr/>
          </p:nvGraphicFramePr>
          <p:xfrm>
            <a:off x="1098216" y="1680029"/>
            <a:ext cx="5305459" cy="2828509"/>
          </p:xfrm>
          <a:graphic>
            <a:graphicData uri="http://schemas.openxmlformats.org/drawingml/2006/chart">
              <c:chart xmlns:c="http://schemas.openxmlformats.org/drawingml/2006/chart" xmlns:r="http://schemas.openxmlformats.org/officeDocument/2006/relationships" r:id="rId4"/>
            </a:graphicData>
          </a:graphic>
        </p:graphicFrame>
        <p:grpSp>
          <p:nvGrpSpPr>
            <p:cNvPr id="126" name="Groupe 125">
              <a:extLst>
                <a:ext uri="{FF2B5EF4-FFF2-40B4-BE49-F238E27FC236}">
                  <a16:creationId xmlns:a16="http://schemas.microsoft.com/office/drawing/2014/main" id="{613C5DD6-B00F-30FE-2637-CB7C3DF8D7C2}"/>
                </a:ext>
              </a:extLst>
            </p:cNvPr>
            <p:cNvGrpSpPr/>
            <p:nvPr/>
          </p:nvGrpSpPr>
          <p:grpSpPr>
            <a:xfrm>
              <a:off x="1574066" y="2277622"/>
              <a:ext cx="5410200" cy="1851380"/>
              <a:chOff x="1638300" y="1799932"/>
              <a:chExt cx="5410200" cy="1851380"/>
            </a:xfrm>
          </p:grpSpPr>
          <p:grpSp>
            <p:nvGrpSpPr>
              <p:cNvPr id="35" name="Groupe 34">
                <a:extLst>
                  <a:ext uri="{FF2B5EF4-FFF2-40B4-BE49-F238E27FC236}">
                    <a16:creationId xmlns:a16="http://schemas.microsoft.com/office/drawing/2014/main" id="{116F6B5F-E579-1D3B-425A-604F8BF7C0BD}"/>
                  </a:ext>
                </a:extLst>
              </p:cNvPr>
              <p:cNvGrpSpPr/>
              <p:nvPr/>
            </p:nvGrpSpPr>
            <p:grpSpPr>
              <a:xfrm>
                <a:off x="2679213" y="2248492"/>
                <a:ext cx="34528" cy="445156"/>
                <a:chOff x="1070372" y="1950244"/>
                <a:chExt cx="34528" cy="445156"/>
              </a:xfrm>
            </p:grpSpPr>
            <p:cxnSp>
              <p:nvCxnSpPr>
                <p:cNvPr id="36" name="Connecteur droit 35">
                  <a:extLst>
                    <a:ext uri="{FF2B5EF4-FFF2-40B4-BE49-F238E27FC236}">
                      <a16:creationId xmlns:a16="http://schemas.microsoft.com/office/drawing/2014/main" id="{1796E7DC-F851-36C2-9E58-C7557E795951}"/>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necteur droit 36">
                  <a:extLst>
                    <a:ext uri="{FF2B5EF4-FFF2-40B4-BE49-F238E27FC236}">
                      <a16:creationId xmlns:a16="http://schemas.microsoft.com/office/drawing/2014/main" id="{FE666818-FE73-15A0-52E7-2A826C9AD5D7}"/>
                    </a:ext>
                  </a:extLst>
                </p:cNvPr>
                <p:cNvCxnSpPr>
                  <a:cxnSpLocks/>
                  <a:endCxn id="34" idx="0"/>
                </p:cNvCxnSpPr>
                <p:nvPr/>
              </p:nvCxnSpPr>
              <p:spPr>
                <a:xfrm>
                  <a:off x="1087636" y="2284073"/>
                  <a:ext cx="1" cy="1113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 name="Groupe 43">
                <a:extLst>
                  <a:ext uri="{FF2B5EF4-FFF2-40B4-BE49-F238E27FC236}">
                    <a16:creationId xmlns:a16="http://schemas.microsoft.com/office/drawing/2014/main" id="{5EBA5D20-F8E9-3C32-0704-8C751E428223}"/>
                  </a:ext>
                </a:extLst>
              </p:cNvPr>
              <p:cNvGrpSpPr/>
              <p:nvPr/>
            </p:nvGrpSpPr>
            <p:grpSpPr>
              <a:xfrm>
                <a:off x="3479313" y="2275492"/>
                <a:ext cx="34528" cy="396728"/>
                <a:chOff x="1070372" y="1950244"/>
                <a:chExt cx="34528" cy="396728"/>
              </a:xfrm>
            </p:grpSpPr>
            <p:cxnSp>
              <p:nvCxnSpPr>
                <p:cNvPr id="45" name="Connecteur droit 44">
                  <a:extLst>
                    <a:ext uri="{FF2B5EF4-FFF2-40B4-BE49-F238E27FC236}">
                      <a16:creationId xmlns:a16="http://schemas.microsoft.com/office/drawing/2014/main" id="{0D04C6F2-9345-3E10-3990-A3563B0C323E}"/>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1AC4DBB2-E465-C0A9-7058-3AC5C996B2F9}"/>
                    </a:ext>
                  </a:extLst>
                </p:cNvPr>
                <p:cNvCxnSpPr>
                  <a:cxnSpLocks/>
                  <a:endCxn id="43" idx="0"/>
                </p:cNvCxnSpPr>
                <p:nvPr/>
              </p:nvCxnSpPr>
              <p:spPr>
                <a:xfrm>
                  <a:off x="1087636" y="2284073"/>
                  <a:ext cx="1" cy="628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 name="Groupe 61">
                <a:extLst>
                  <a:ext uri="{FF2B5EF4-FFF2-40B4-BE49-F238E27FC236}">
                    <a16:creationId xmlns:a16="http://schemas.microsoft.com/office/drawing/2014/main" id="{73DB57B7-596E-77FC-33EC-252B77DA4611}"/>
                  </a:ext>
                </a:extLst>
              </p:cNvPr>
              <p:cNvGrpSpPr/>
              <p:nvPr/>
            </p:nvGrpSpPr>
            <p:grpSpPr>
              <a:xfrm>
                <a:off x="3696894" y="2240152"/>
                <a:ext cx="34528" cy="62899"/>
                <a:chOff x="1070372" y="1950244"/>
                <a:chExt cx="34528" cy="62899"/>
              </a:xfrm>
            </p:grpSpPr>
            <p:cxnSp>
              <p:nvCxnSpPr>
                <p:cNvPr id="63" name="Connecteur droit 62">
                  <a:extLst>
                    <a:ext uri="{FF2B5EF4-FFF2-40B4-BE49-F238E27FC236}">
                      <a16:creationId xmlns:a16="http://schemas.microsoft.com/office/drawing/2014/main" id="{481584A7-E9DF-07E4-F1C7-8710B713A5A5}"/>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25C38C53-90B7-FD31-2F75-6EC529806E5D}"/>
                    </a:ext>
                  </a:extLst>
                </p:cNvPr>
                <p:cNvCxnSpPr>
                  <a:cxnSpLocks/>
                </p:cNvCxnSpPr>
                <p:nvPr/>
              </p:nvCxnSpPr>
              <p:spPr>
                <a:xfrm>
                  <a:off x="1087636" y="1950244"/>
                  <a:ext cx="1" cy="62899"/>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65" name="Groupe 64">
                <a:extLst>
                  <a:ext uri="{FF2B5EF4-FFF2-40B4-BE49-F238E27FC236}">
                    <a16:creationId xmlns:a16="http://schemas.microsoft.com/office/drawing/2014/main" id="{F490FDD7-EA59-39D0-B75F-5047BB355088}"/>
                  </a:ext>
                </a:extLst>
              </p:cNvPr>
              <p:cNvGrpSpPr/>
              <p:nvPr/>
            </p:nvGrpSpPr>
            <p:grpSpPr>
              <a:xfrm>
                <a:off x="4254662" y="2059176"/>
                <a:ext cx="34528" cy="216000"/>
                <a:chOff x="1070372" y="1950243"/>
                <a:chExt cx="34528" cy="216000"/>
              </a:xfrm>
            </p:grpSpPr>
            <p:cxnSp>
              <p:nvCxnSpPr>
                <p:cNvPr id="66" name="Connecteur droit 65">
                  <a:extLst>
                    <a:ext uri="{FF2B5EF4-FFF2-40B4-BE49-F238E27FC236}">
                      <a16:creationId xmlns:a16="http://schemas.microsoft.com/office/drawing/2014/main" id="{6115B49F-C4E5-BC0C-FFC9-B27F0F7FF30E}"/>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necteur droit 66">
                  <a:extLst>
                    <a:ext uri="{FF2B5EF4-FFF2-40B4-BE49-F238E27FC236}">
                      <a16:creationId xmlns:a16="http://schemas.microsoft.com/office/drawing/2014/main" id="{9AA3CCC5-42E5-3EB8-B55C-2BCA972E9800}"/>
                    </a:ext>
                  </a:extLst>
                </p:cNvPr>
                <p:cNvCxnSpPr>
                  <a:cxnSpLocks/>
                </p:cNvCxnSpPr>
                <p:nvPr/>
              </p:nvCxnSpPr>
              <p:spPr>
                <a:xfrm>
                  <a:off x="1087636" y="1950243"/>
                  <a:ext cx="1" cy="21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 name="Groupe 68">
                <a:extLst>
                  <a:ext uri="{FF2B5EF4-FFF2-40B4-BE49-F238E27FC236}">
                    <a16:creationId xmlns:a16="http://schemas.microsoft.com/office/drawing/2014/main" id="{17AC57F6-700A-AA88-EC0F-8400A388FDD1}"/>
                  </a:ext>
                </a:extLst>
              </p:cNvPr>
              <p:cNvGrpSpPr/>
              <p:nvPr/>
            </p:nvGrpSpPr>
            <p:grpSpPr>
              <a:xfrm>
                <a:off x="4484491" y="2186509"/>
                <a:ext cx="34528" cy="216000"/>
                <a:chOff x="1070372" y="1950243"/>
                <a:chExt cx="34528" cy="216000"/>
              </a:xfrm>
            </p:grpSpPr>
            <p:cxnSp>
              <p:nvCxnSpPr>
                <p:cNvPr id="70" name="Connecteur droit 69">
                  <a:extLst>
                    <a:ext uri="{FF2B5EF4-FFF2-40B4-BE49-F238E27FC236}">
                      <a16:creationId xmlns:a16="http://schemas.microsoft.com/office/drawing/2014/main" id="{001EAF3F-09D6-E47D-8587-CA4F9DA77584}"/>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48EF38A3-A032-E475-9FDA-4ED0B08A668A}"/>
                    </a:ext>
                  </a:extLst>
                </p:cNvPr>
                <p:cNvCxnSpPr>
                  <a:cxnSpLocks/>
                </p:cNvCxnSpPr>
                <p:nvPr/>
              </p:nvCxnSpPr>
              <p:spPr>
                <a:xfrm>
                  <a:off x="1087636" y="1950243"/>
                  <a:ext cx="1" cy="21600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72" name="Groupe 71">
                <a:extLst>
                  <a:ext uri="{FF2B5EF4-FFF2-40B4-BE49-F238E27FC236}">
                    <a16:creationId xmlns:a16="http://schemas.microsoft.com/office/drawing/2014/main" id="{64C15FFF-0400-D462-E52E-90D44FB65E49}"/>
                  </a:ext>
                </a:extLst>
              </p:cNvPr>
              <p:cNvGrpSpPr/>
              <p:nvPr/>
            </p:nvGrpSpPr>
            <p:grpSpPr>
              <a:xfrm>
                <a:off x="5040634" y="2556038"/>
                <a:ext cx="34528" cy="360000"/>
                <a:chOff x="1070372" y="1950243"/>
                <a:chExt cx="34528" cy="360000"/>
              </a:xfrm>
            </p:grpSpPr>
            <p:cxnSp>
              <p:nvCxnSpPr>
                <p:cNvPr id="73" name="Connecteur droit 72">
                  <a:extLst>
                    <a:ext uri="{FF2B5EF4-FFF2-40B4-BE49-F238E27FC236}">
                      <a16:creationId xmlns:a16="http://schemas.microsoft.com/office/drawing/2014/main" id="{D0978BF2-759E-60D6-4C46-3035D8E39212}"/>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367DE7C9-B5FE-D913-8711-4739F4F1EC02}"/>
                    </a:ext>
                  </a:extLst>
                </p:cNvPr>
                <p:cNvCxnSpPr>
                  <a:cxnSpLocks/>
                </p:cNvCxnSpPr>
                <p:nvPr/>
              </p:nvCxnSpPr>
              <p:spPr>
                <a:xfrm>
                  <a:off x="1087636" y="1950243"/>
                  <a:ext cx="1" cy="3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 name="Groupe 74">
                <a:extLst>
                  <a:ext uri="{FF2B5EF4-FFF2-40B4-BE49-F238E27FC236}">
                    <a16:creationId xmlns:a16="http://schemas.microsoft.com/office/drawing/2014/main" id="{DC266679-6B47-40EF-D3E8-A1015E71699A}"/>
                  </a:ext>
                </a:extLst>
              </p:cNvPr>
              <p:cNvGrpSpPr/>
              <p:nvPr/>
            </p:nvGrpSpPr>
            <p:grpSpPr>
              <a:xfrm>
                <a:off x="5840492" y="2095508"/>
                <a:ext cx="34528" cy="360000"/>
                <a:chOff x="1070372" y="1950243"/>
                <a:chExt cx="34528" cy="360000"/>
              </a:xfrm>
            </p:grpSpPr>
            <p:cxnSp>
              <p:nvCxnSpPr>
                <p:cNvPr id="76" name="Connecteur droit 75">
                  <a:extLst>
                    <a:ext uri="{FF2B5EF4-FFF2-40B4-BE49-F238E27FC236}">
                      <a16:creationId xmlns:a16="http://schemas.microsoft.com/office/drawing/2014/main" id="{7F088ED0-E158-0625-C131-CA6330E5369C}"/>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7E761121-750C-9FB1-A80D-0C2900C259BE}"/>
                    </a:ext>
                  </a:extLst>
                </p:cNvPr>
                <p:cNvCxnSpPr>
                  <a:cxnSpLocks/>
                </p:cNvCxnSpPr>
                <p:nvPr/>
              </p:nvCxnSpPr>
              <p:spPr>
                <a:xfrm>
                  <a:off x="1087636" y="1950243"/>
                  <a:ext cx="1" cy="3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8" name="Groupe 77">
                <a:extLst>
                  <a:ext uri="{FF2B5EF4-FFF2-40B4-BE49-F238E27FC236}">
                    <a16:creationId xmlns:a16="http://schemas.microsoft.com/office/drawing/2014/main" id="{1BB2D668-6153-9120-13D7-9D619E14D458}"/>
                  </a:ext>
                </a:extLst>
              </p:cNvPr>
              <p:cNvGrpSpPr/>
              <p:nvPr/>
            </p:nvGrpSpPr>
            <p:grpSpPr>
              <a:xfrm>
                <a:off x="5266190" y="3334526"/>
                <a:ext cx="34528" cy="252000"/>
                <a:chOff x="1070372" y="1950243"/>
                <a:chExt cx="34528" cy="252000"/>
              </a:xfrm>
            </p:grpSpPr>
            <p:cxnSp>
              <p:nvCxnSpPr>
                <p:cNvPr id="79" name="Connecteur droit 78">
                  <a:extLst>
                    <a:ext uri="{FF2B5EF4-FFF2-40B4-BE49-F238E27FC236}">
                      <a16:creationId xmlns:a16="http://schemas.microsoft.com/office/drawing/2014/main" id="{37160F22-ECF9-FE7B-359D-41DD8C33D1FB}"/>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0" name="Connecteur droit 79">
                  <a:extLst>
                    <a:ext uri="{FF2B5EF4-FFF2-40B4-BE49-F238E27FC236}">
                      <a16:creationId xmlns:a16="http://schemas.microsoft.com/office/drawing/2014/main" id="{E89E7C16-07B1-F4A6-5BCC-6C268435CE21}"/>
                    </a:ext>
                  </a:extLst>
                </p:cNvPr>
                <p:cNvCxnSpPr>
                  <a:cxnSpLocks/>
                </p:cNvCxnSpPr>
                <p:nvPr/>
              </p:nvCxnSpPr>
              <p:spPr>
                <a:xfrm>
                  <a:off x="1087636" y="1950243"/>
                  <a:ext cx="1" cy="25200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82" name="Groupe 81">
                <a:extLst>
                  <a:ext uri="{FF2B5EF4-FFF2-40B4-BE49-F238E27FC236}">
                    <a16:creationId xmlns:a16="http://schemas.microsoft.com/office/drawing/2014/main" id="{A7F0E72B-5218-F3B7-5A6F-B062883CE767}"/>
                  </a:ext>
                </a:extLst>
              </p:cNvPr>
              <p:cNvGrpSpPr/>
              <p:nvPr/>
            </p:nvGrpSpPr>
            <p:grpSpPr>
              <a:xfrm>
                <a:off x="6061445" y="3248794"/>
                <a:ext cx="34528" cy="252000"/>
                <a:chOff x="1070372" y="1950243"/>
                <a:chExt cx="34528" cy="252000"/>
              </a:xfrm>
            </p:grpSpPr>
            <p:cxnSp>
              <p:nvCxnSpPr>
                <p:cNvPr id="83" name="Connecteur droit 82">
                  <a:extLst>
                    <a:ext uri="{FF2B5EF4-FFF2-40B4-BE49-F238E27FC236}">
                      <a16:creationId xmlns:a16="http://schemas.microsoft.com/office/drawing/2014/main" id="{AE6DE1F3-6880-DBC6-BEF4-1B07755E48BA}"/>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CFD2CC5B-D39F-5F0D-7DDF-9366A9BF8E1F}"/>
                    </a:ext>
                  </a:extLst>
                </p:cNvPr>
                <p:cNvCxnSpPr>
                  <a:cxnSpLocks/>
                </p:cNvCxnSpPr>
                <p:nvPr/>
              </p:nvCxnSpPr>
              <p:spPr>
                <a:xfrm>
                  <a:off x="1087636" y="1950243"/>
                  <a:ext cx="1" cy="25200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85" name="Groupe 84">
                <a:extLst>
                  <a:ext uri="{FF2B5EF4-FFF2-40B4-BE49-F238E27FC236}">
                    <a16:creationId xmlns:a16="http://schemas.microsoft.com/office/drawing/2014/main" id="{1450D9CC-7330-ECDF-F507-15D36E9EF4B1}"/>
                  </a:ext>
                </a:extLst>
              </p:cNvPr>
              <p:cNvGrpSpPr/>
              <p:nvPr/>
            </p:nvGrpSpPr>
            <p:grpSpPr>
              <a:xfrm>
                <a:off x="6623557" y="3239268"/>
                <a:ext cx="34528" cy="252000"/>
                <a:chOff x="1070372" y="1950243"/>
                <a:chExt cx="34528" cy="252000"/>
              </a:xfrm>
            </p:grpSpPr>
            <p:cxnSp>
              <p:nvCxnSpPr>
                <p:cNvPr id="86" name="Connecteur droit 85">
                  <a:extLst>
                    <a:ext uri="{FF2B5EF4-FFF2-40B4-BE49-F238E27FC236}">
                      <a16:creationId xmlns:a16="http://schemas.microsoft.com/office/drawing/2014/main" id="{784BEFEE-F704-4922-F628-9D70005C373E}"/>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necteur droit 86">
                  <a:extLst>
                    <a:ext uri="{FF2B5EF4-FFF2-40B4-BE49-F238E27FC236}">
                      <a16:creationId xmlns:a16="http://schemas.microsoft.com/office/drawing/2014/main" id="{86DCAE4A-665D-E7A4-B290-01A6FFA38CBF}"/>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8" name="Groupe 87">
                <a:extLst>
                  <a:ext uri="{FF2B5EF4-FFF2-40B4-BE49-F238E27FC236}">
                    <a16:creationId xmlns:a16="http://schemas.microsoft.com/office/drawing/2014/main" id="{339C12BF-1883-5E1A-A6D1-672A23A9AF66}"/>
                  </a:ext>
                </a:extLst>
              </p:cNvPr>
              <p:cNvGrpSpPr/>
              <p:nvPr/>
            </p:nvGrpSpPr>
            <p:grpSpPr>
              <a:xfrm>
                <a:off x="6845937" y="3263083"/>
                <a:ext cx="34528" cy="252000"/>
                <a:chOff x="1070372" y="1950243"/>
                <a:chExt cx="34528" cy="252000"/>
              </a:xfrm>
            </p:grpSpPr>
            <p:cxnSp>
              <p:nvCxnSpPr>
                <p:cNvPr id="89" name="Connecteur droit 88">
                  <a:extLst>
                    <a:ext uri="{FF2B5EF4-FFF2-40B4-BE49-F238E27FC236}">
                      <a16:creationId xmlns:a16="http://schemas.microsoft.com/office/drawing/2014/main" id="{06B4D8C1-5731-E8AE-07BC-40472E25B618}"/>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0" name="Connecteur droit 89">
                  <a:extLst>
                    <a:ext uri="{FF2B5EF4-FFF2-40B4-BE49-F238E27FC236}">
                      <a16:creationId xmlns:a16="http://schemas.microsoft.com/office/drawing/2014/main" id="{4DC173B3-9AC2-7F2E-EBC2-EC16909ECB45}"/>
                    </a:ext>
                  </a:extLst>
                </p:cNvPr>
                <p:cNvCxnSpPr>
                  <a:cxnSpLocks/>
                </p:cNvCxnSpPr>
                <p:nvPr/>
              </p:nvCxnSpPr>
              <p:spPr>
                <a:xfrm>
                  <a:off x="1087636" y="1950243"/>
                  <a:ext cx="1" cy="25200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92" name="Groupe 91">
                <a:extLst>
                  <a:ext uri="{FF2B5EF4-FFF2-40B4-BE49-F238E27FC236}">
                    <a16:creationId xmlns:a16="http://schemas.microsoft.com/office/drawing/2014/main" id="{C73EC1AE-8C7E-7066-E972-D728AFFAEAD6}"/>
                  </a:ext>
                </a:extLst>
              </p:cNvPr>
              <p:cNvGrpSpPr/>
              <p:nvPr/>
            </p:nvGrpSpPr>
            <p:grpSpPr>
              <a:xfrm>
                <a:off x="2908022" y="2058914"/>
                <a:ext cx="34528" cy="111327"/>
                <a:chOff x="1070372" y="1950244"/>
                <a:chExt cx="34528" cy="111327"/>
              </a:xfrm>
            </p:grpSpPr>
            <p:cxnSp>
              <p:nvCxnSpPr>
                <p:cNvPr id="93" name="Connecteur droit 92">
                  <a:extLst>
                    <a:ext uri="{FF2B5EF4-FFF2-40B4-BE49-F238E27FC236}">
                      <a16:creationId xmlns:a16="http://schemas.microsoft.com/office/drawing/2014/main" id="{362E031C-AC67-7707-A2FC-F98DD55CE7FF}"/>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4" name="Connecteur droit 93">
                  <a:extLst>
                    <a:ext uri="{FF2B5EF4-FFF2-40B4-BE49-F238E27FC236}">
                      <a16:creationId xmlns:a16="http://schemas.microsoft.com/office/drawing/2014/main" id="{877CF11A-9DE4-43D7-F27A-83D7C1522EF9}"/>
                    </a:ext>
                  </a:extLst>
                </p:cNvPr>
                <p:cNvCxnSpPr>
                  <a:cxnSpLocks/>
                </p:cNvCxnSpPr>
                <p:nvPr/>
              </p:nvCxnSpPr>
              <p:spPr>
                <a:xfrm>
                  <a:off x="1087636" y="1950244"/>
                  <a:ext cx="1" cy="111327"/>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95" name="Groupe 94">
                <a:extLst>
                  <a:ext uri="{FF2B5EF4-FFF2-40B4-BE49-F238E27FC236}">
                    <a16:creationId xmlns:a16="http://schemas.microsoft.com/office/drawing/2014/main" id="{7B1A64A9-1302-C313-A321-E23804749E85}"/>
                  </a:ext>
                </a:extLst>
              </p:cNvPr>
              <p:cNvGrpSpPr/>
              <p:nvPr/>
            </p:nvGrpSpPr>
            <p:grpSpPr>
              <a:xfrm>
                <a:off x="1898163" y="2146190"/>
                <a:ext cx="34528" cy="111327"/>
                <a:chOff x="1070372" y="1950244"/>
                <a:chExt cx="34528" cy="111327"/>
              </a:xfrm>
            </p:grpSpPr>
            <p:cxnSp>
              <p:nvCxnSpPr>
                <p:cNvPr id="96" name="Connecteur droit 95">
                  <a:extLst>
                    <a:ext uri="{FF2B5EF4-FFF2-40B4-BE49-F238E27FC236}">
                      <a16:creationId xmlns:a16="http://schemas.microsoft.com/office/drawing/2014/main" id="{9E645C6E-FDE8-85F6-D374-28AF0D82950A}"/>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necteur droit 96">
                  <a:extLst>
                    <a:ext uri="{FF2B5EF4-FFF2-40B4-BE49-F238E27FC236}">
                      <a16:creationId xmlns:a16="http://schemas.microsoft.com/office/drawing/2014/main" id="{62B079D5-0DC8-085C-D847-735BAB2C3F87}"/>
                    </a:ext>
                  </a:extLst>
                </p:cNvPr>
                <p:cNvCxnSpPr>
                  <a:cxnSpLocks/>
                </p:cNvCxnSpPr>
                <p:nvPr/>
              </p:nvCxnSpPr>
              <p:spPr>
                <a:xfrm>
                  <a:off x="1087636" y="1950244"/>
                  <a:ext cx="1" cy="1113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8" name="Groupe 97">
                <a:extLst>
                  <a:ext uri="{FF2B5EF4-FFF2-40B4-BE49-F238E27FC236}">
                    <a16:creationId xmlns:a16="http://schemas.microsoft.com/office/drawing/2014/main" id="{A506B7C4-595F-B660-A4BB-A285847DC4CD}"/>
                  </a:ext>
                </a:extLst>
              </p:cNvPr>
              <p:cNvGrpSpPr/>
              <p:nvPr/>
            </p:nvGrpSpPr>
            <p:grpSpPr>
              <a:xfrm>
                <a:off x="2116168" y="1799932"/>
                <a:ext cx="34528" cy="396000"/>
                <a:chOff x="1070372" y="1950243"/>
                <a:chExt cx="34528" cy="396000"/>
              </a:xfrm>
            </p:grpSpPr>
            <p:cxnSp>
              <p:nvCxnSpPr>
                <p:cNvPr id="99" name="Connecteur droit 98">
                  <a:extLst>
                    <a:ext uri="{FF2B5EF4-FFF2-40B4-BE49-F238E27FC236}">
                      <a16:creationId xmlns:a16="http://schemas.microsoft.com/office/drawing/2014/main" id="{EB404D5F-3913-C3BA-CEDD-0752BAEC34DF}"/>
                    </a:ext>
                  </a:extLst>
                </p:cNvPr>
                <p:cNvCxnSpPr>
                  <a:cxnSpLocks/>
                </p:cNvCxnSpPr>
                <p:nvPr/>
              </p:nvCxnSpPr>
              <p:spPr>
                <a:xfrm>
                  <a:off x="1070372" y="1950244"/>
                  <a:ext cx="34528" cy="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0" name="Connecteur droit 99">
                  <a:extLst>
                    <a:ext uri="{FF2B5EF4-FFF2-40B4-BE49-F238E27FC236}">
                      <a16:creationId xmlns:a16="http://schemas.microsoft.com/office/drawing/2014/main" id="{B66BCB74-0D97-8E97-DF9F-CE6A0F650797}"/>
                    </a:ext>
                  </a:extLst>
                </p:cNvPr>
                <p:cNvCxnSpPr>
                  <a:cxnSpLocks/>
                </p:cNvCxnSpPr>
                <p:nvPr/>
              </p:nvCxnSpPr>
              <p:spPr>
                <a:xfrm>
                  <a:off x="1087636" y="1950243"/>
                  <a:ext cx="1" cy="396000"/>
                </a:xfrm>
                <a:prstGeom prst="line">
                  <a:avLst/>
                </a:prstGeom>
                <a:ln w="9525">
                  <a:solidFill>
                    <a:srgbClr val="CFA4E4"/>
                  </a:solidFill>
                </a:ln>
              </p:spPr>
              <p:style>
                <a:lnRef idx="1">
                  <a:schemeClr val="accent1"/>
                </a:lnRef>
                <a:fillRef idx="0">
                  <a:schemeClr val="accent1"/>
                </a:fillRef>
                <a:effectRef idx="0">
                  <a:schemeClr val="accent1"/>
                </a:effectRef>
                <a:fontRef idx="minor">
                  <a:schemeClr val="tx1"/>
                </a:fontRef>
              </p:style>
            </p:cxnSp>
          </p:grpSp>
          <p:cxnSp>
            <p:nvCxnSpPr>
              <p:cNvPr id="122" name="Connecteur droit 121">
                <a:extLst>
                  <a:ext uri="{FF2B5EF4-FFF2-40B4-BE49-F238E27FC236}">
                    <a16:creationId xmlns:a16="http://schemas.microsoft.com/office/drawing/2014/main" id="{7484DA2D-83B1-AF6B-428D-011FA4109ED1}"/>
                  </a:ext>
                </a:extLst>
              </p:cNvPr>
              <p:cNvCxnSpPr/>
              <p:nvPr/>
            </p:nvCxnSpPr>
            <p:spPr>
              <a:xfrm>
                <a:off x="1638300" y="3651312"/>
                <a:ext cx="5410200"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grpSp>
        <p:grpSp>
          <p:nvGrpSpPr>
            <p:cNvPr id="91" name="Groupe 90">
              <a:extLst>
                <a:ext uri="{FF2B5EF4-FFF2-40B4-BE49-F238E27FC236}">
                  <a16:creationId xmlns:a16="http://schemas.microsoft.com/office/drawing/2014/main" id="{39010D4D-3520-0217-D8D1-884067A6AF26}"/>
                </a:ext>
              </a:extLst>
            </p:cNvPr>
            <p:cNvGrpSpPr/>
            <p:nvPr/>
          </p:nvGrpSpPr>
          <p:grpSpPr>
            <a:xfrm>
              <a:off x="1764566" y="2563672"/>
              <a:ext cx="5130287" cy="1550952"/>
              <a:chOff x="1828800" y="2085982"/>
              <a:chExt cx="5130287" cy="1550952"/>
            </a:xfrm>
          </p:grpSpPr>
          <p:grpSp>
            <p:nvGrpSpPr>
              <p:cNvPr id="31" name="Groupe 30">
                <a:extLst>
                  <a:ext uri="{FF2B5EF4-FFF2-40B4-BE49-F238E27FC236}">
                    <a16:creationId xmlns:a16="http://schemas.microsoft.com/office/drawing/2014/main" id="{E0A96BB0-BBBB-D695-4FB5-E31174E29578}"/>
                  </a:ext>
                </a:extLst>
              </p:cNvPr>
              <p:cNvGrpSpPr/>
              <p:nvPr/>
            </p:nvGrpSpPr>
            <p:grpSpPr>
              <a:xfrm>
                <a:off x="1828800" y="2146190"/>
                <a:ext cx="173255" cy="1490743"/>
                <a:chOff x="1828800" y="2146190"/>
                <a:chExt cx="173255" cy="1490743"/>
              </a:xfrm>
              <a:solidFill>
                <a:srgbClr val="5E247C"/>
              </a:solidFill>
            </p:grpSpPr>
            <p:sp>
              <p:nvSpPr>
                <p:cNvPr id="23" name="Rectangle 22">
                  <a:extLst>
                    <a:ext uri="{FF2B5EF4-FFF2-40B4-BE49-F238E27FC236}">
                      <a16:creationId xmlns:a16="http://schemas.microsoft.com/office/drawing/2014/main" id="{F66739BF-747B-D267-F32E-704F64294883}"/>
                    </a:ext>
                  </a:extLst>
                </p:cNvPr>
                <p:cNvSpPr/>
                <p:nvPr/>
              </p:nvSpPr>
              <p:spPr>
                <a:xfrm>
                  <a:off x="1828800" y="2205037"/>
                  <a:ext cx="173255" cy="1431896"/>
                </a:xfrm>
                <a:prstGeom prst="rect">
                  <a:avLst/>
                </a:prstGeom>
                <a:grp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nvGrpSpPr>
                <p:cNvPr id="30" name="Groupe 29">
                  <a:extLst>
                    <a:ext uri="{FF2B5EF4-FFF2-40B4-BE49-F238E27FC236}">
                      <a16:creationId xmlns:a16="http://schemas.microsoft.com/office/drawing/2014/main" id="{19C30A26-A418-FFC6-E1EB-34175F2AE990}"/>
                    </a:ext>
                  </a:extLst>
                </p:cNvPr>
                <p:cNvGrpSpPr/>
                <p:nvPr/>
              </p:nvGrpSpPr>
              <p:grpSpPr>
                <a:xfrm>
                  <a:off x="1898163" y="2146190"/>
                  <a:ext cx="34528" cy="54000"/>
                  <a:chOff x="1070372" y="1950244"/>
                  <a:chExt cx="34528" cy="54000"/>
                </a:xfrm>
                <a:grpFill/>
              </p:grpSpPr>
              <p:cxnSp>
                <p:nvCxnSpPr>
                  <p:cNvPr id="25" name="Connecteur droit 24">
                    <a:extLst>
                      <a:ext uri="{FF2B5EF4-FFF2-40B4-BE49-F238E27FC236}">
                        <a16:creationId xmlns:a16="http://schemas.microsoft.com/office/drawing/2014/main" id="{B44FBF79-293D-717F-8A79-2EF98F2AA47B}"/>
                      </a:ext>
                    </a:extLst>
                  </p:cNvPr>
                  <p:cNvCxnSpPr>
                    <a:cxnSpLocks/>
                  </p:cNvCxnSpPr>
                  <p:nvPr/>
                </p:nvCxnSpPr>
                <p:spPr>
                  <a:xfrm>
                    <a:off x="1070372" y="1950244"/>
                    <a:ext cx="34528"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32E40358-A4F1-BC93-87AC-27B8875C445E}"/>
                      </a:ext>
                    </a:extLst>
                  </p:cNvPr>
                  <p:cNvCxnSpPr>
                    <a:cxnSpLocks/>
                  </p:cNvCxnSpPr>
                  <p:nvPr/>
                </p:nvCxnSpPr>
                <p:spPr>
                  <a:xfrm rot="5400000">
                    <a:off x="1060636" y="1977244"/>
                    <a:ext cx="54000"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34" name="Rectangle 33">
                <a:extLst>
                  <a:ext uri="{FF2B5EF4-FFF2-40B4-BE49-F238E27FC236}">
                    <a16:creationId xmlns:a16="http://schemas.microsoft.com/office/drawing/2014/main" id="{4718790F-A4F6-079A-2F3B-4871DBFE27AD}"/>
                  </a:ext>
                </a:extLst>
              </p:cNvPr>
              <p:cNvSpPr/>
              <p:nvPr/>
            </p:nvSpPr>
            <p:spPr>
              <a:xfrm>
                <a:off x="2609850" y="2359819"/>
                <a:ext cx="173255" cy="1277113"/>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B7E0AC54-5470-DD75-45F3-89B9C6D9E1CB}"/>
                  </a:ext>
                </a:extLst>
              </p:cNvPr>
              <p:cNvSpPr/>
              <p:nvPr/>
            </p:nvSpPr>
            <p:spPr>
              <a:xfrm>
                <a:off x="3409950" y="2338391"/>
                <a:ext cx="173255" cy="1298542"/>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8" name="Rectangle 47">
                <a:extLst>
                  <a:ext uri="{FF2B5EF4-FFF2-40B4-BE49-F238E27FC236}">
                    <a16:creationId xmlns:a16="http://schemas.microsoft.com/office/drawing/2014/main" id="{DB3FC4C1-1188-618B-4E22-20FD240B79C9}"/>
                  </a:ext>
                </a:extLst>
              </p:cNvPr>
              <p:cNvSpPr/>
              <p:nvPr/>
            </p:nvSpPr>
            <p:spPr>
              <a:xfrm>
                <a:off x="4193038" y="2248492"/>
                <a:ext cx="173255" cy="1388441"/>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2" name="Rectangle 51">
                <a:extLst>
                  <a:ext uri="{FF2B5EF4-FFF2-40B4-BE49-F238E27FC236}">
                    <a16:creationId xmlns:a16="http://schemas.microsoft.com/office/drawing/2014/main" id="{7BC1648F-C95D-567E-A530-8D11D34E4B0B}"/>
                  </a:ext>
                </a:extLst>
              </p:cNvPr>
              <p:cNvSpPr/>
              <p:nvPr/>
            </p:nvSpPr>
            <p:spPr>
              <a:xfrm>
                <a:off x="3633429" y="2311400"/>
                <a:ext cx="173255" cy="1325533"/>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3" name="Rectangle 52">
                <a:extLst>
                  <a:ext uri="{FF2B5EF4-FFF2-40B4-BE49-F238E27FC236}">
                    <a16:creationId xmlns:a16="http://schemas.microsoft.com/office/drawing/2014/main" id="{03F0EABF-3C8B-4328-9E25-E08F7DDCE04C}"/>
                  </a:ext>
                </a:extLst>
              </p:cNvPr>
              <p:cNvSpPr/>
              <p:nvPr/>
            </p:nvSpPr>
            <p:spPr>
              <a:xfrm>
                <a:off x="2838174" y="2146190"/>
                <a:ext cx="173255" cy="1490743"/>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4" name="Rectangle 53">
                <a:extLst>
                  <a:ext uri="{FF2B5EF4-FFF2-40B4-BE49-F238E27FC236}">
                    <a16:creationId xmlns:a16="http://schemas.microsoft.com/office/drawing/2014/main" id="{A3097C48-11E4-D48A-B304-DF292AF0F60A}"/>
                  </a:ext>
                </a:extLst>
              </p:cNvPr>
              <p:cNvSpPr/>
              <p:nvPr/>
            </p:nvSpPr>
            <p:spPr>
              <a:xfrm>
                <a:off x="2044424" y="2085982"/>
                <a:ext cx="173255" cy="155095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5" name="Rectangle 54">
                <a:extLst>
                  <a:ext uri="{FF2B5EF4-FFF2-40B4-BE49-F238E27FC236}">
                    <a16:creationId xmlns:a16="http://schemas.microsoft.com/office/drawing/2014/main" id="{6EFB2880-5227-4812-58AC-7CEEE96EFB92}"/>
                  </a:ext>
                </a:extLst>
              </p:cNvPr>
              <p:cNvSpPr/>
              <p:nvPr/>
            </p:nvSpPr>
            <p:spPr>
              <a:xfrm>
                <a:off x="4415128" y="2387600"/>
                <a:ext cx="173255" cy="1249334"/>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6" name="Rectangle 55">
                <a:extLst>
                  <a:ext uri="{FF2B5EF4-FFF2-40B4-BE49-F238E27FC236}">
                    <a16:creationId xmlns:a16="http://schemas.microsoft.com/office/drawing/2014/main" id="{D1929FF7-8644-E235-9FE0-85DCD8243057}"/>
                  </a:ext>
                </a:extLst>
              </p:cNvPr>
              <p:cNvSpPr/>
              <p:nvPr/>
            </p:nvSpPr>
            <p:spPr>
              <a:xfrm>
                <a:off x="5196827" y="3451224"/>
                <a:ext cx="173255" cy="185709"/>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7" name="Rectangle 56">
                <a:extLst>
                  <a:ext uri="{FF2B5EF4-FFF2-40B4-BE49-F238E27FC236}">
                    <a16:creationId xmlns:a16="http://schemas.microsoft.com/office/drawing/2014/main" id="{3100D5DE-97F9-7CAE-6DD8-C377D734214C}"/>
                  </a:ext>
                </a:extLst>
              </p:cNvPr>
              <p:cNvSpPr/>
              <p:nvPr/>
            </p:nvSpPr>
            <p:spPr>
              <a:xfrm>
                <a:off x="5992082" y="3336926"/>
                <a:ext cx="173255" cy="300008"/>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8" name="Rectangle 57">
                <a:extLst>
                  <a:ext uri="{FF2B5EF4-FFF2-40B4-BE49-F238E27FC236}">
                    <a16:creationId xmlns:a16="http://schemas.microsoft.com/office/drawing/2014/main" id="{68C8415D-D6F4-71CE-0FAB-AB592220747D}"/>
                  </a:ext>
                </a:extLst>
              </p:cNvPr>
              <p:cNvSpPr/>
              <p:nvPr/>
            </p:nvSpPr>
            <p:spPr>
              <a:xfrm>
                <a:off x="6785832" y="3406774"/>
                <a:ext cx="173255" cy="230159"/>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9" name="Rectangle 58">
                <a:extLst>
                  <a:ext uri="{FF2B5EF4-FFF2-40B4-BE49-F238E27FC236}">
                    <a16:creationId xmlns:a16="http://schemas.microsoft.com/office/drawing/2014/main" id="{7A1C5E82-8479-8618-49DF-2D8B7640C68D}"/>
                  </a:ext>
                </a:extLst>
              </p:cNvPr>
              <p:cNvSpPr/>
              <p:nvPr/>
            </p:nvSpPr>
            <p:spPr>
              <a:xfrm>
                <a:off x="4976125" y="2901950"/>
                <a:ext cx="173255" cy="734983"/>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0" name="Rectangle 59">
                <a:extLst>
                  <a:ext uri="{FF2B5EF4-FFF2-40B4-BE49-F238E27FC236}">
                    <a16:creationId xmlns:a16="http://schemas.microsoft.com/office/drawing/2014/main" id="{054FED40-C016-3D6A-332D-831D848FC5B1}"/>
                  </a:ext>
                </a:extLst>
              </p:cNvPr>
              <p:cNvSpPr/>
              <p:nvPr/>
            </p:nvSpPr>
            <p:spPr>
              <a:xfrm>
                <a:off x="5771129" y="2438400"/>
                <a:ext cx="173255" cy="1198533"/>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1" name="Rectangle 60">
                <a:extLst>
                  <a:ext uri="{FF2B5EF4-FFF2-40B4-BE49-F238E27FC236}">
                    <a16:creationId xmlns:a16="http://schemas.microsoft.com/office/drawing/2014/main" id="{B00A72B1-7761-6B1C-3F0D-17BFA82F7127}"/>
                  </a:ext>
                </a:extLst>
              </p:cNvPr>
              <p:cNvSpPr/>
              <p:nvPr/>
            </p:nvSpPr>
            <p:spPr>
              <a:xfrm>
                <a:off x="6552828" y="3362325"/>
                <a:ext cx="173255" cy="274608"/>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sp>
          <p:nvSpPr>
            <p:cNvPr id="103" name="Text Box 4">
              <a:extLst>
                <a:ext uri="{FF2B5EF4-FFF2-40B4-BE49-F238E27FC236}">
                  <a16:creationId xmlns:a16="http://schemas.microsoft.com/office/drawing/2014/main" id="{4DC196B2-5EDA-731F-7EF6-4634CC4878C3}"/>
                </a:ext>
              </a:extLst>
            </p:cNvPr>
            <p:cNvSpPr txBox="1">
              <a:spLocks noChangeArrowheads="1"/>
            </p:cNvSpPr>
            <p:nvPr/>
          </p:nvSpPr>
          <p:spPr bwMode="auto">
            <a:xfrm rot="16200000">
              <a:off x="468659" y="2760984"/>
              <a:ext cx="1431896"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panose="020B0604020202020204" pitchFamily="34" charset="0"/>
                  <a:ea typeface="+mn-ea"/>
                  <a:cs typeface="Arial" panose="020B0604020202020204" pitchFamily="34" charset="0"/>
                </a:rPr>
                <a:t>Log</a:t>
              </a:r>
              <a:r>
                <a:rPr lang="da-DK" sz="900" baseline="-25000" dirty="0">
                  <a:solidFill>
                    <a:srgbClr val="FFFFFF">
                      <a:lumMod val="50000"/>
                    </a:srgbClr>
                  </a:solidFill>
                  <a:latin typeface="Arial" panose="020B0604020202020204" pitchFamily="34" charset="0"/>
                  <a:ea typeface="+mn-ea"/>
                  <a:cs typeface="Arial" panose="020B0604020202020204" pitchFamily="34" charset="0"/>
                </a:rPr>
                <a:t>10</a:t>
              </a:r>
              <a:r>
                <a:rPr lang="da-DK" sz="900" dirty="0">
                  <a:solidFill>
                    <a:srgbClr val="FFFFFF">
                      <a:lumMod val="50000"/>
                    </a:srgbClr>
                  </a:solidFill>
                  <a:latin typeface="Arial" panose="020B0604020202020204" pitchFamily="34" charset="0"/>
                  <a:ea typeface="+mn-ea"/>
                  <a:cs typeface="Arial" panose="020B0604020202020204" pitchFamily="34" charset="0"/>
                </a:rPr>
                <a:t> reduction</a:t>
              </a:r>
            </a:p>
          </p:txBody>
        </p:sp>
        <p:sp>
          <p:nvSpPr>
            <p:cNvPr id="113" name="ZoneTexte 112">
              <a:extLst>
                <a:ext uri="{FF2B5EF4-FFF2-40B4-BE49-F238E27FC236}">
                  <a16:creationId xmlns:a16="http://schemas.microsoft.com/office/drawing/2014/main" id="{EDF07CA4-DCF3-9574-4BF6-B647784471B4}"/>
                </a:ext>
              </a:extLst>
            </p:cNvPr>
            <p:cNvSpPr txBox="1"/>
            <p:nvPr/>
          </p:nvSpPr>
          <p:spPr>
            <a:xfrm>
              <a:off x="1396381" y="4121382"/>
              <a:ext cx="1082879" cy="3693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Bacteriophage MS2</a:t>
              </a:r>
            </a:p>
          </p:txBody>
        </p:sp>
        <p:sp>
          <p:nvSpPr>
            <p:cNvPr id="114" name="ZoneTexte 113">
              <a:extLst>
                <a:ext uri="{FF2B5EF4-FFF2-40B4-BE49-F238E27FC236}">
                  <a16:creationId xmlns:a16="http://schemas.microsoft.com/office/drawing/2014/main" id="{3419675D-EBEE-D725-505F-958CA1A239AA}"/>
                </a:ext>
              </a:extLst>
            </p:cNvPr>
            <p:cNvSpPr txBox="1"/>
            <p:nvPr/>
          </p:nvSpPr>
          <p:spPr>
            <a:xfrm>
              <a:off x="2206094" y="4121382"/>
              <a:ext cx="1082879"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MRSA</a:t>
              </a:r>
            </a:p>
          </p:txBody>
        </p:sp>
        <p:sp>
          <p:nvSpPr>
            <p:cNvPr id="115" name="ZoneTexte 114">
              <a:extLst>
                <a:ext uri="{FF2B5EF4-FFF2-40B4-BE49-F238E27FC236}">
                  <a16:creationId xmlns:a16="http://schemas.microsoft.com/office/drawing/2014/main" id="{E959256B-A4C4-4650-D8D6-B5EC0057DFE8}"/>
                </a:ext>
              </a:extLst>
            </p:cNvPr>
            <p:cNvSpPr txBox="1"/>
            <p:nvPr/>
          </p:nvSpPr>
          <p:spPr>
            <a:xfrm>
              <a:off x="3015807" y="4121382"/>
              <a:ext cx="1082879"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CRE</a:t>
              </a:r>
            </a:p>
          </p:txBody>
        </p:sp>
        <p:sp>
          <p:nvSpPr>
            <p:cNvPr id="116" name="ZoneTexte 115">
              <a:extLst>
                <a:ext uri="{FF2B5EF4-FFF2-40B4-BE49-F238E27FC236}">
                  <a16:creationId xmlns:a16="http://schemas.microsoft.com/office/drawing/2014/main" id="{809F4676-C728-7F15-70EF-9F80129C744F}"/>
                </a:ext>
              </a:extLst>
            </p:cNvPr>
            <p:cNvSpPr txBox="1"/>
            <p:nvPr/>
          </p:nvSpPr>
          <p:spPr>
            <a:xfrm>
              <a:off x="3825520" y="4121382"/>
              <a:ext cx="1082879"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VRE</a:t>
              </a:r>
            </a:p>
          </p:txBody>
        </p:sp>
        <p:sp>
          <p:nvSpPr>
            <p:cNvPr id="117" name="ZoneTexte 116">
              <a:extLst>
                <a:ext uri="{FF2B5EF4-FFF2-40B4-BE49-F238E27FC236}">
                  <a16:creationId xmlns:a16="http://schemas.microsoft.com/office/drawing/2014/main" id="{56F6C245-E7D7-30F7-539A-BACDAA33F0DB}"/>
                </a:ext>
              </a:extLst>
            </p:cNvPr>
            <p:cNvSpPr txBox="1"/>
            <p:nvPr/>
          </p:nvSpPr>
          <p:spPr>
            <a:xfrm>
              <a:off x="4574273" y="4121382"/>
              <a:ext cx="1082879" cy="369332"/>
            </a:xfrm>
            <a:prstGeom prst="rect">
              <a:avLst/>
            </a:prstGeom>
            <a:noFill/>
          </p:spPr>
          <p:txBody>
            <a:bodyPr wrap="square" rtlCol="0">
              <a:spAutoFit/>
            </a:bodyPr>
            <a:lstStyle/>
            <a:p>
              <a:pPr algn="ctr"/>
              <a:r>
                <a:rPr lang="fr-FR" sz="900" i="1" dirty="0">
                  <a:solidFill>
                    <a:srgbClr val="7F7F7F"/>
                  </a:solidFill>
                  <a:latin typeface="Arial" panose="020B0604020202020204" pitchFamily="34" charset="0"/>
                  <a:cs typeface="Arial" panose="020B0604020202020204" pitchFamily="34" charset="0"/>
                </a:rPr>
                <a:t>Candida </a:t>
              </a:r>
              <a:r>
                <a:rPr lang="fr-FR" sz="900" i="1" dirty="0" err="1">
                  <a:solidFill>
                    <a:srgbClr val="7F7F7F"/>
                  </a:solidFill>
                  <a:latin typeface="Arial" panose="020B0604020202020204" pitchFamily="34" charset="0"/>
                  <a:cs typeface="Arial" panose="020B0604020202020204" pitchFamily="34" charset="0"/>
                </a:rPr>
                <a:t>auris</a:t>
              </a:r>
              <a:r>
                <a:rPr lang="fr-FR" sz="900" i="1" dirty="0">
                  <a:solidFill>
                    <a:srgbClr val="7F7F7F"/>
                  </a:solidFill>
                  <a:latin typeface="Arial" panose="020B0604020202020204" pitchFamily="34" charset="0"/>
                  <a:cs typeface="Arial" panose="020B0604020202020204" pitchFamily="34" charset="0"/>
                </a:rPr>
                <a:t> </a:t>
              </a:r>
              <a:r>
                <a:rPr lang="fr-FR" sz="900" dirty="0">
                  <a:solidFill>
                    <a:srgbClr val="7F7F7F"/>
                  </a:solidFill>
                  <a:latin typeface="Arial" panose="020B0604020202020204" pitchFamily="34" charset="0"/>
                  <a:cs typeface="Arial" panose="020B0604020202020204" pitchFamily="34" charset="0"/>
                </a:rPr>
                <a:t>(clade II)</a:t>
              </a:r>
            </a:p>
          </p:txBody>
        </p:sp>
        <p:sp>
          <p:nvSpPr>
            <p:cNvPr id="119" name="ZoneTexte 118">
              <a:extLst>
                <a:ext uri="{FF2B5EF4-FFF2-40B4-BE49-F238E27FC236}">
                  <a16:creationId xmlns:a16="http://schemas.microsoft.com/office/drawing/2014/main" id="{9D8CB3C6-C989-8937-B1BE-11039FD2EEB6}"/>
                </a:ext>
              </a:extLst>
            </p:cNvPr>
            <p:cNvSpPr txBox="1"/>
            <p:nvPr/>
          </p:nvSpPr>
          <p:spPr>
            <a:xfrm>
              <a:off x="5345886" y="4121382"/>
              <a:ext cx="1082879" cy="369332"/>
            </a:xfrm>
            <a:prstGeom prst="rect">
              <a:avLst/>
            </a:prstGeom>
            <a:noFill/>
          </p:spPr>
          <p:txBody>
            <a:bodyPr wrap="square" rtlCol="0">
              <a:spAutoFit/>
            </a:bodyPr>
            <a:lstStyle/>
            <a:p>
              <a:pPr algn="ctr"/>
              <a:r>
                <a:rPr lang="fr-FR" sz="900" i="1" dirty="0">
                  <a:solidFill>
                    <a:srgbClr val="7F7F7F"/>
                  </a:solidFill>
                  <a:latin typeface="Arial" panose="020B0604020202020204" pitchFamily="34" charset="0"/>
                  <a:cs typeface="Arial" panose="020B0604020202020204" pitchFamily="34" charset="0"/>
                </a:rPr>
                <a:t>Candida </a:t>
              </a:r>
              <a:r>
                <a:rPr lang="fr-FR" sz="900" i="1" dirty="0" err="1">
                  <a:solidFill>
                    <a:srgbClr val="7F7F7F"/>
                  </a:solidFill>
                  <a:latin typeface="Arial" panose="020B0604020202020204" pitchFamily="34" charset="0"/>
                  <a:cs typeface="Arial" panose="020B0604020202020204" pitchFamily="34" charset="0"/>
                </a:rPr>
                <a:t>auris</a:t>
              </a:r>
              <a:r>
                <a:rPr lang="fr-FR" sz="900" i="1" dirty="0">
                  <a:solidFill>
                    <a:srgbClr val="7F7F7F"/>
                  </a:solidFill>
                  <a:latin typeface="Arial" panose="020B0604020202020204" pitchFamily="34" charset="0"/>
                  <a:cs typeface="Arial" panose="020B0604020202020204" pitchFamily="34" charset="0"/>
                </a:rPr>
                <a:t> </a:t>
              </a:r>
              <a:r>
                <a:rPr lang="fr-FR" sz="900" dirty="0">
                  <a:solidFill>
                    <a:srgbClr val="7F7F7F"/>
                  </a:solidFill>
                  <a:latin typeface="Arial" panose="020B0604020202020204" pitchFamily="34" charset="0"/>
                  <a:cs typeface="Arial" panose="020B0604020202020204" pitchFamily="34" charset="0"/>
                </a:rPr>
                <a:t>(clade III)</a:t>
              </a:r>
            </a:p>
          </p:txBody>
        </p:sp>
        <p:sp>
          <p:nvSpPr>
            <p:cNvPr id="120" name="ZoneTexte 119">
              <a:extLst>
                <a:ext uri="{FF2B5EF4-FFF2-40B4-BE49-F238E27FC236}">
                  <a16:creationId xmlns:a16="http://schemas.microsoft.com/office/drawing/2014/main" id="{DA40B1F5-59FF-8FE6-DDCE-CED25473AEE3}"/>
                </a:ext>
              </a:extLst>
            </p:cNvPr>
            <p:cNvSpPr txBox="1"/>
            <p:nvPr/>
          </p:nvSpPr>
          <p:spPr>
            <a:xfrm>
              <a:off x="6170842" y="4121382"/>
              <a:ext cx="1082879" cy="369332"/>
            </a:xfrm>
            <a:prstGeom prst="rect">
              <a:avLst/>
            </a:prstGeom>
            <a:noFill/>
          </p:spPr>
          <p:txBody>
            <a:bodyPr wrap="square" rtlCol="0">
              <a:spAutoFit/>
            </a:bodyPr>
            <a:lstStyle/>
            <a:p>
              <a:pPr algn="ctr"/>
              <a:r>
                <a:rPr lang="fr-FR" sz="900" i="1" dirty="0" err="1">
                  <a:solidFill>
                    <a:srgbClr val="7F7F7F"/>
                  </a:solidFill>
                  <a:latin typeface="Arial" panose="020B0604020202020204" pitchFamily="34" charset="0"/>
                  <a:cs typeface="Arial" panose="020B0604020202020204" pitchFamily="34" charset="0"/>
                </a:rPr>
                <a:t>Clostridioides</a:t>
              </a:r>
              <a:r>
                <a:rPr lang="fr-FR" sz="900" i="1" dirty="0">
                  <a:solidFill>
                    <a:srgbClr val="7F7F7F"/>
                  </a:solidFill>
                  <a:latin typeface="Arial" panose="020B0604020202020204" pitchFamily="34" charset="0"/>
                  <a:cs typeface="Arial" panose="020B0604020202020204" pitchFamily="34" charset="0"/>
                </a:rPr>
                <a:t> difficile</a:t>
              </a:r>
            </a:p>
          </p:txBody>
        </p:sp>
      </p:grpSp>
      <p:sp>
        <p:nvSpPr>
          <p:cNvPr id="147" name="Forme libre : forme 146">
            <a:extLst>
              <a:ext uri="{FF2B5EF4-FFF2-40B4-BE49-F238E27FC236}">
                <a16:creationId xmlns:a16="http://schemas.microsoft.com/office/drawing/2014/main" id="{DA9ACD1D-AEAE-71B3-3D0B-401B1E40FBA1}"/>
              </a:ext>
            </a:extLst>
          </p:cNvPr>
          <p:cNvSpPr/>
          <p:nvPr/>
        </p:nvSpPr>
        <p:spPr>
          <a:xfrm>
            <a:off x="8318305" y="2630002"/>
            <a:ext cx="3232150" cy="63500"/>
          </a:xfrm>
          <a:custGeom>
            <a:avLst/>
            <a:gdLst>
              <a:gd name="connsiteX0" fmla="*/ 0 w 3232150"/>
              <a:gd name="connsiteY0" fmla="*/ 0 h 63500"/>
              <a:gd name="connsiteX1" fmla="*/ 819150 w 3232150"/>
              <a:gd name="connsiteY1" fmla="*/ 0 h 63500"/>
              <a:gd name="connsiteX2" fmla="*/ 1606550 w 3232150"/>
              <a:gd name="connsiteY2" fmla="*/ 0 h 63500"/>
              <a:gd name="connsiteX3" fmla="*/ 2444750 w 3232150"/>
              <a:gd name="connsiteY3" fmla="*/ 0 h 63500"/>
              <a:gd name="connsiteX4" fmla="*/ 3232150 w 3232150"/>
              <a:gd name="connsiteY4" fmla="*/ 6350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150" h="63500">
                <a:moveTo>
                  <a:pt x="0" y="0"/>
                </a:moveTo>
                <a:lnTo>
                  <a:pt x="819150" y="0"/>
                </a:lnTo>
                <a:lnTo>
                  <a:pt x="1606550" y="0"/>
                </a:lnTo>
                <a:lnTo>
                  <a:pt x="2444750" y="0"/>
                </a:lnTo>
                <a:lnTo>
                  <a:pt x="3232150" y="63500"/>
                </a:lnTo>
              </a:path>
            </a:pathLst>
          </a:custGeom>
          <a:noFill/>
          <a:ln w="38100">
            <a:solidFill>
              <a:srgbClr val="7A34A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cxnSp>
        <p:nvCxnSpPr>
          <p:cNvPr id="174" name="Connecteur droit 173">
            <a:extLst>
              <a:ext uri="{FF2B5EF4-FFF2-40B4-BE49-F238E27FC236}">
                <a16:creationId xmlns:a16="http://schemas.microsoft.com/office/drawing/2014/main" id="{9E4433EF-6842-666B-8F6E-C325A5033050}"/>
              </a:ext>
            </a:extLst>
          </p:cNvPr>
          <p:cNvCxnSpPr>
            <a:cxnSpLocks/>
          </p:cNvCxnSpPr>
          <p:nvPr/>
        </p:nvCxnSpPr>
        <p:spPr>
          <a:xfrm>
            <a:off x="10733189" y="2440119"/>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Connecteur droit 172">
            <a:extLst>
              <a:ext uri="{FF2B5EF4-FFF2-40B4-BE49-F238E27FC236}">
                <a16:creationId xmlns:a16="http://schemas.microsoft.com/office/drawing/2014/main" id="{F6FD4372-41F5-C5F3-E8AA-24E11AF2A599}"/>
              </a:ext>
            </a:extLst>
          </p:cNvPr>
          <p:cNvCxnSpPr>
            <a:cxnSpLocks/>
          </p:cNvCxnSpPr>
          <p:nvPr/>
        </p:nvCxnSpPr>
        <p:spPr>
          <a:xfrm rot="10800000">
            <a:off x="10733586" y="2819214"/>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Connecteur droit 184">
            <a:extLst>
              <a:ext uri="{FF2B5EF4-FFF2-40B4-BE49-F238E27FC236}">
                <a16:creationId xmlns:a16="http://schemas.microsoft.com/office/drawing/2014/main" id="{0472D026-E1A2-6000-9549-040099E7425B}"/>
              </a:ext>
            </a:extLst>
          </p:cNvPr>
          <p:cNvCxnSpPr>
            <a:cxnSpLocks/>
          </p:cNvCxnSpPr>
          <p:nvPr/>
        </p:nvCxnSpPr>
        <p:spPr>
          <a:xfrm>
            <a:off x="11533191" y="2454405"/>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Connecteur droit 186">
            <a:extLst>
              <a:ext uri="{FF2B5EF4-FFF2-40B4-BE49-F238E27FC236}">
                <a16:creationId xmlns:a16="http://schemas.microsoft.com/office/drawing/2014/main" id="{739CF91A-AE25-C095-60C1-E34656039560}"/>
              </a:ext>
            </a:extLst>
          </p:cNvPr>
          <p:cNvCxnSpPr>
            <a:cxnSpLocks/>
          </p:cNvCxnSpPr>
          <p:nvPr/>
        </p:nvCxnSpPr>
        <p:spPr>
          <a:xfrm rot="10800000">
            <a:off x="11533588" y="2900180"/>
            <a:ext cx="3452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Connecteur droit 188">
            <a:extLst>
              <a:ext uri="{FF2B5EF4-FFF2-40B4-BE49-F238E27FC236}">
                <a16:creationId xmlns:a16="http://schemas.microsoft.com/office/drawing/2014/main" id="{2DAB11E1-B342-F7BD-1693-0D7852C097EF}"/>
              </a:ext>
            </a:extLst>
          </p:cNvPr>
          <p:cNvCxnSpPr>
            <a:cxnSpLocks/>
          </p:cNvCxnSpPr>
          <p:nvPr/>
        </p:nvCxnSpPr>
        <p:spPr>
          <a:xfrm>
            <a:off x="11533191" y="3484536"/>
            <a:ext cx="34528"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91" name="Connecteur droit 190">
            <a:extLst>
              <a:ext uri="{FF2B5EF4-FFF2-40B4-BE49-F238E27FC236}">
                <a16:creationId xmlns:a16="http://schemas.microsoft.com/office/drawing/2014/main" id="{0597E82F-127C-9B72-661C-B072815BC261}"/>
              </a:ext>
            </a:extLst>
          </p:cNvPr>
          <p:cNvCxnSpPr>
            <a:cxnSpLocks/>
          </p:cNvCxnSpPr>
          <p:nvPr/>
        </p:nvCxnSpPr>
        <p:spPr>
          <a:xfrm rot="10800000">
            <a:off x="11531803" y="3886930"/>
            <a:ext cx="34528"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92" name="Connecteur droit 191">
            <a:extLst>
              <a:ext uri="{FF2B5EF4-FFF2-40B4-BE49-F238E27FC236}">
                <a16:creationId xmlns:a16="http://schemas.microsoft.com/office/drawing/2014/main" id="{A1A0306F-A745-AC5E-672D-3D83D3ADB734}"/>
              </a:ext>
            </a:extLst>
          </p:cNvPr>
          <p:cNvCxnSpPr>
            <a:cxnSpLocks/>
          </p:cNvCxnSpPr>
          <p:nvPr/>
        </p:nvCxnSpPr>
        <p:spPr>
          <a:xfrm>
            <a:off x="10733189" y="3440814"/>
            <a:ext cx="34528"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94" name="Connecteur droit 193">
            <a:extLst>
              <a:ext uri="{FF2B5EF4-FFF2-40B4-BE49-F238E27FC236}">
                <a16:creationId xmlns:a16="http://schemas.microsoft.com/office/drawing/2014/main" id="{3AB4DDA0-A3DF-184E-24AA-4F6B7F8E1405}"/>
              </a:ext>
            </a:extLst>
          </p:cNvPr>
          <p:cNvCxnSpPr>
            <a:cxnSpLocks/>
          </p:cNvCxnSpPr>
          <p:nvPr/>
        </p:nvCxnSpPr>
        <p:spPr>
          <a:xfrm rot="10800000">
            <a:off x="10733586" y="3886589"/>
            <a:ext cx="34528"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en-US"/>
              <a:t>Far UV-C light is effective</a:t>
            </a:r>
            <a:endParaRPr lang="fr-FR" dirty="0"/>
          </a:p>
        </p:txBody>
      </p:sp>
      <p:sp>
        <p:nvSpPr>
          <p:cNvPr id="3" name="Espace réservé du contenu 16">
            <a:extLst>
              <a:ext uri="{FF2B5EF4-FFF2-40B4-BE49-F238E27FC236}">
                <a16:creationId xmlns:a16="http://schemas.microsoft.com/office/drawing/2014/main" id="{B6D9447A-E511-942B-5817-B8D2A2F18922}"/>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sp>
        <p:nvSpPr>
          <p:cNvPr id="15" name="Espace réservé du texte 5">
            <a:extLst>
              <a:ext uri="{FF2B5EF4-FFF2-40B4-BE49-F238E27FC236}">
                <a16:creationId xmlns:a16="http://schemas.microsoft.com/office/drawing/2014/main" id="{8595A51E-178B-FA41-BBB2-361AA3E5FE51}"/>
              </a:ext>
            </a:extLst>
          </p:cNvPr>
          <p:cNvSpPr txBox="1">
            <a:spLocks/>
          </p:cNvSpPr>
          <p:nvPr/>
        </p:nvSpPr>
        <p:spPr>
          <a:xfrm>
            <a:off x="7649844" y="931847"/>
            <a:ext cx="4188942" cy="582612"/>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fr-FR" dirty="0"/>
          </a:p>
        </p:txBody>
      </p:sp>
      <p:grpSp>
        <p:nvGrpSpPr>
          <p:cNvPr id="135" name="Groupe 134">
            <a:extLst>
              <a:ext uri="{FF2B5EF4-FFF2-40B4-BE49-F238E27FC236}">
                <a16:creationId xmlns:a16="http://schemas.microsoft.com/office/drawing/2014/main" id="{7B26B01A-8E1A-C75A-45BB-B19C35E5F9BC}"/>
              </a:ext>
            </a:extLst>
          </p:cNvPr>
          <p:cNvGrpSpPr/>
          <p:nvPr/>
        </p:nvGrpSpPr>
        <p:grpSpPr>
          <a:xfrm>
            <a:off x="3288973" y="4799806"/>
            <a:ext cx="2652587" cy="276999"/>
            <a:chOff x="4933023" y="1648605"/>
            <a:chExt cx="2652587" cy="276999"/>
          </a:xfrm>
        </p:grpSpPr>
        <p:sp>
          <p:nvSpPr>
            <p:cNvPr id="107" name="Rectangle 106">
              <a:extLst>
                <a:ext uri="{FF2B5EF4-FFF2-40B4-BE49-F238E27FC236}">
                  <a16:creationId xmlns:a16="http://schemas.microsoft.com/office/drawing/2014/main" id="{C3FD448B-E75B-3915-57B8-56FC10064283}"/>
                </a:ext>
              </a:extLst>
            </p:cNvPr>
            <p:cNvSpPr/>
            <p:nvPr/>
          </p:nvSpPr>
          <p:spPr>
            <a:xfrm flipV="1">
              <a:off x="4933023" y="1715182"/>
              <a:ext cx="108000" cy="108000"/>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08" name="ZoneTexte 107">
              <a:extLst>
                <a:ext uri="{FF2B5EF4-FFF2-40B4-BE49-F238E27FC236}">
                  <a16:creationId xmlns:a16="http://schemas.microsoft.com/office/drawing/2014/main" id="{205751CE-0E2D-6C13-A686-ACB0382631B6}"/>
                </a:ext>
              </a:extLst>
            </p:cNvPr>
            <p:cNvSpPr txBox="1"/>
            <p:nvPr/>
          </p:nvSpPr>
          <p:spPr>
            <a:xfrm>
              <a:off x="5045672" y="1648605"/>
              <a:ext cx="1409933" cy="276999"/>
            </a:xfrm>
            <a:prstGeom prst="rect">
              <a:avLst/>
            </a:prstGeom>
            <a:noFill/>
          </p:spPr>
          <p:txBody>
            <a:bodyPr wrap="square" rtlCol="0">
              <a:spAutoFit/>
            </a:bodyPr>
            <a:lstStyle/>
            <a:p>
              <a:r>
                <a:rPr lang="fr-FR" sz="1200">
                  <a:latin typeface="Arial" panose="020B0604020202020204" pitchFamily="34" charset="0"/>
                  <a:cs typeface="Arial" panose="020B0604020202020204" pitchFamily="34" charset="0"/>
                </a:rPr>
                <a:t>2 meters</a:t>
              </a:r>
            </a:p>
          </p:txBody>
        </p:sp>
        <p:sp>
          <p:nvSpPr>
            <p:cNvPr id="111" name="Rectangle 110">
              <a:extLst>
                <a:ext uri="{FF2B5EF4-FFF2-40B4-BE49-F238E27FC236}">
                  <a16:creationId xmlns:a16="http://schemas.microsoft.com/office/drawing/2014/main" id="{99C9B27A-186B-F820-B230-BCCDC3F2B101}"/>
                </a:ext>
              </a:extLst>
            </p:cNvPr>
            <p:cNvSpPr/>
            <p:nvPr/>
          </p:nvSpPr>
          <p:spPr>
            <a:xfrm flipV="1">
              <a:off x="6063028" y="1715182"/>
              <a:ext cx="108000" cy="108000"/>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12" name="ZoneTexte 111">
              <a:extLst>
                <a:ext uri="{FF2B5EF4-FFF2-40B4-BE49-F238E27FC236}">
                  <a16:creationId xmlns:a16="http://schemas.microsoft.com/office/drawing/2014/main" id="{7B247402-34EF-415B-5C18-D7161EC95C8E}"/>
                </a:ext>
              </a:extLst>
            </p:cNvPr>
            <p:cNvSpPr txBox="1"/>
            <p:nvPr/>
          </p:nvSpPr>
          <p:spPr>
            <a:xfrm>
              <a:off x="6175677" y="1648605"/>
              <a:ext cx="1409933" cy="276999"/>
            </a:xfrm>
            <a:prstGeom prst="rect">
              <a:avLst/>
            </a:prstGeom>
            <a:noFill/>
          </p:spPr>
          <p:txBody>
            <a:bodyPr wrap="square" rtlCol="0">
              <a:spAutoFit/>
            </a:bodyPr>
            <a:lstStyle/>
            <a:p>
              <a:r>
                <a:rPr lang="fr-FR" sz="1200">
                  <a:latin typeface="Arial" panose="020B0604020202020204" pitchFamily="34" charset="0"/>
                  <a:cs typeface="Arial" panose="020B0604020202020204" pitchFamily="34" charset="0"/>
                </a:rPr>
                <a:t>3 meters</a:t>
              </a:r>
            </a:p>
          </p:txBody>
        </p:sp>
      </p:grpSp>
      <p:grpSp>
        <p:nvGrpSpPr>
          <p:cNvPr id="136" name="Groupe 135">
            <a:extLst>
              <a:ext uri="{FF2B5EF4-FFF2-40B4-BE49-F238E27FC236}">
                <a16:creationId xmlns:a16="http://schemas.microsoft.com/office/drawing/2014/main" id="{2C1BE01B-8C1B-90F1-3477-20030B2353B8}"/>
              </a:ext>
            </a:extLst>
          </p:cNvPr>
          <p:cNvGrpSpPr/>
          <p:nvPr/>
        </p:nvGrpSpPr>
        <p:grpSpPr>
          <a:xfrm>
            <a:off x="8611649" y="4785583"/>
            <a:ext cx="2832846" cy="461665"/>
            <a:chOff x="4933023" y="1648605"/>
            <a:chExt cx="2832846" cy="461665"/>
          </a:xfrm>
        </p:grpSpPr>
        <p:sp>
          <p:nvSpPr>
            <p:cNvPr id="137" name="Ellipse 136">
              <a:extLst>
                <a:ext uri="{FF2B5EF4-FFF2-40B4-BE49-F238E27FC236}">
                  <a16:creationId xmlns:a16="http://schemas.microsoft.com/office/drawing/2014/main" id="{C7DE4194-F32A-63A2-44F9-5513472697AB}"/>
                </a:ext>
              </a:extLst>
            </p:cNvPr>
            <p:cNvSpPr/>
            <p:nvPr/>
          </p:nvSpPr>
          <p:spPr>
            <a:xfrm flipV="1">
              <a:off x="4933023" y="1715182"/>
              <a:ext cx="108000" cy="108000"/>
            </a:xfrm>
            <a:prstGeom prst="ellipse">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38" name="ZoneTexte 137">
              <a:extLst>
                <a:ext uri="{FF2B5EF4-FFF2-40B4-BE49-F238E27FC236}">
                  <a16:creationId xmlns:a16="http://schemas.microsoft.com/office/drawing/2014/main" id="{8F58C585-858D-50B7-5E55-821F7ABE1ED4}"/>
                </a:ext>
              </a:extLst>
            </p:cNvPr>
            <p:cNvSpPr txBox="1"/>
            <p:nvPr/>
          </p:nvSpPr>
          <p:spPr>
            <a:xfrm>
              <a:off x="5045672" y="1648605"/>
              <a:ext cx="1409933" cy="461665"/>
            </a:xfrm>
            <a:prstGeom prst="rect">
              <a:avLst/>
            </a:prstGeom>
            <a:noFill/>
          </p:spPr>
          <p:txBody>
            <a:bodyPr wrap="square" rtlCol="0">
              <a:spAutoFit/>
            </a:bodyPr>
            <a:lstStyle/>
            <a:p>
              <a:r>
                <a:rPr lang="fr-FR" sz="1200">
                  <a:latin typeface="Arial" panose="020B0604020202020204" pitchFamily="34" charset="0"/>
                  <a:cs typeface="Arial" panose="020B0604020202020204" pitchFamily="34" charset="0"/>
                </a:rPr>
                <a:t>Control</a:t>
              </a:r>
            </a:p>
            <a:p>
              <a:endParaRPr lang="fr-FR" sz="1200">
                <a:latin typeface="Arial" panose="020B0604020202020204" pitchFamily="34" charset="0"/>
                <a:cs typeface="Arial" panose="020B0604020202020204" pitchFamily="34" charset="0"/>
              </a:endParaRPr>
            </a:p>
          </p:txBody>
        </p:sp>
        <p:sp>
          <p:nvSpPr>
            <p:cNvPr id="139" name="Ellipse 138">
              <a:extLst>
                <a:ext uri="{FF2B5EF4-FFF2-40B4-BE49-F238E27FC236}">
                  <a16:creationId xmlns:a16="http://schemas.microsoft.com/office/drawing/2014/main" id="{E8484157-31FE-309E-B0D5-8A140A8E3346}"/>
                </a:ext>
              </a:extLst>
            </p:cNvPr>
            <p:cNvSpPr/>
            <p:nvPr/>
          </p:nvSpPr>
          <p:spPr>
            <a:xfrm flipV="1">
              <a:off x="6063028" y="1715182"/>
              <a:ext cx="108000" cy="108000"/>
            </a:xfrm>
            <a:prstGeom prst="ellipse">
              <a:avLst/>
            </a:prstGeom>
            <a:solidFill>
              <a:schemeClr val="bg1"/>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40" name="ZoneTexte 139">
              <a:extLst>
                <a:ext uri="{FF2B5EF4-FFF2-40B4-BE49-F238E27FC236}">
                  <a16:creationId xmlns:a16="http://schemas.microsoft.com/office/drawing/2014/main" id="{8203CE3E-9B29-DC17-773E-E046F8C59636}"/>
                </a:ext>
              </a:extLst>
            </p:cNvPr>
            <p:cNvSpPr txBox="1"/>
            <p:nvPr/>
          </p:nvSpPr>
          <p:spPr>
            <a:xfrm>
              <a:off x="6175677" y="1648605"/>
              <a:ext cx="1590192" cy="276999"/>
            </a:xfrm>
            <a:prstGeom prst="rect">
              <a:avLst/>
            </a:prstGeom>
            <a:noFill/>
          </p:spPr>
          <p:txBody>
            <a:bodyPr wrap="square" rtlCol="0">
              <a:spAutoFit/>
            </a:bodyPr>
            <a:lstStyle/>
            <a:p>
              <a:r>
                <a:rPr lang="fr-FR" sz="1200" dirty="0">
                  <a:latin typeface="Arial" panose="020B0604020202020204" pitchFamily="34" charset="0"/>
                  <a:cs typeface="Arial" panose="020B0604020202020204" pitchFamily="34" charset="0"/>
                </a:rPr>
                <a:t>Far-UV-C (222 nm)</a:t>
              </a:r>
            </a:p>
          </p:txBody>
        </p:sp>
      </p:grpSp>
      <p:cxnSp>
        <p:nvCxnSpPr>
          <p:cNvPr id="142" name="Connecteur droit 141">
            <a:extLst>
              <a:ext uri="{FF2B5EF4-FFF2-40B4-BE49-F238E27FC236}">
                <a16:creationId xmlns:a16="http://schemas.microsoft.com/office/drawing/2014/main" id="{69FA9B53-7BD1-EFA4-9F75-45AA3247437B}"/>
              </a:ext>
            </a:extLst>
          </p:cNvPr>
          <p:cNvCxnSpPr>
            <a:cxnSpLocks/>
          </p:cNvCxnSpPr>
          <p:nvPr/>
        </p:nvCxnSpPr>
        <p:spPr>
          <a:xfrm>
            <a:off x="8006477" y="4183095"/>
            <a:ext cx="3881540"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115A9C92-B3C1-1982-3C3E-774E24D586FB}"/>
              </a:ext>
            </a:extLst>
          </p:cNvPr>
          <p:cNvSpPr/>
          <p:nvPr/>
        </p:nvSpPr>
        <p:spPr>
          <a:xfrm>
            <a:off x="1026937" y="1526234"/>
            <a:ext cx="6137666" cy="37801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du texte 5">
            <a:extLst>
              <a:ext uri="{FF2B5EF4-FFF2-40B4-BE49-F238E27FC236}">
                <a16:creationId xmlns:a16="http://schemas.microsoft.com/office/drawing/2014/main" id="{CC179E09-9710-96F3-3A91-619005764AC0}"/>
              </a:ext>
            </a:extLst>
          </p:cNvPr>
          <p:cNvSpPr txBox="1">
            <a:spLocks/>
          </p:cNvSpPr>
          <p:nvPr/>
        </p:nvSpPr>
        <p:spPr>
          <a:xfrm>
            <a:off x="1158074" y="1422693"/>
            <a:ext cx="3832323" cy="236096"/>
          </a:xfrm>
          <a:prstGeom prst="rect">
            <a:avLst/>
          </a:prstGeom>
          <a:solidFill>
            <a:schemeClr val="bg1"/>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dirty="0">
                <a:solidFill>
                  <a:schemeClr val="tx1"/>
                </a:solidFill>
              </a:rPr>
              <a:t>Reduction on </a:t>
            </a:r>
            <a:r>
              <a:rPr lang="fr-FR" sz="1600" dirty="0" err="1">
                <a:solidFill>
                  <a:schemeClr val="tx1"/>
                </a:solidFill>
              </a:rPr>
              <a:t>steel</a:t>
            </a:r>
            <a:r>
              <a:rPr lang="fr-FR" sz="1600" dirty="0">
                <a:solidFill>
                  <a:schemeClr val="tx1"/>
                </a:solidFill>
              </a:rPr>
              <a:t> </a:t>
            </a:r>
            <a:r>
              <a:rPr lang="fr-FR" sz="1600" dirty="0" err="1">
                <a:solidFill>
                  <a:schemeClr val="tx1"/>
                </a:solidFill>
              </a:rPr>
              <a:t>disks</a:t>
            </a:r>
            <a:r>
              <a:rPr lang="fr-FR" sz="1600" dirty="0">
                <a:solidFill>
                  <a:schemeClr val="tx1"/>
                </a:solidFill>
              </a:rPr>
              <a:t> - 45 minutes</a:t>
            </a:r>
          </a:p>
        </p:txBody>
      </p:sp>
      <p:sp>
        <p:nvSpPr>
          <p:cNvPr id="12" name="Rectangle 11">
            <a:extLst>
              <a:ext uri="{FF2B5EF4-FFF2-40B4-BE49-F238E27FC236}">
                <a16:creationId xmlns:a16="http://schemas.microsoft.com/office/drawing/2014/main" id="{51FDB9C1-C22D-50CC-7F45-9E9824B1058F}"/>
              </a:ext>
            </a:extLst>
          </p:cNvPr>
          <p:cNvSpPr/>
          <p:nvPr/>
        </p:nvSpPr>
        <p:spPr>
          <a:xfrm>
            <a:off x="7240812" y="1526234"/>
            <a:ext cx="4773388" cy="3780183"/>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Espace réservé du texte 5">
            <a:extLst>
              <a:ext uri="{FF2B5EF4-FFF2-40B4-BE49-F238E27FC236}">
                <a16:creationId xmlns:a16="http://schemas.microsoft.com/office/drawing/2014/main" id="{128B3493-1921-CDC6-A4F5-5329A6DC866E}"/>
              </a:ext>
            </a:extLst>
          </p:cNvPr>
          <p:cNvSpPr txBox="1">
            <a:spLocks/>
          </p:cNvSpPr>
          <p:nvPr/>
        </p:nvSpPr>
        <p:spPr>
          <a:xfrm>
            <a:off x="7371949" y="1422693"/>
            <a:ext cx="3156351" cy="236096"/>
          </a:xfrm>
          <a:prstGeom prst="rect">
            <a:avLst/>
          </a:prstGeom>
          <a:solidFill>
            <a:schemeClr val="bg1"/>
          </a:solidFill>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dirty="0">
                <a:solidFill>
                  <a:schemeClr val="tx1"/>
                </a:solidFill>
              </a:rPr>
              <a:t>Reduction in </a:t>
            </a:r>
            <a:r>
              <a:rPr lang="fr-FR" sz="1600" dirty="0" err="1">
                <a:solidFill>
                  <a:schemeClr val="tx1"/>
                </a:solidFill>
              </a:rPr>
              <a:t>aerosolized</a:t>
            </a:r>
            <a:r>
              <a:rPr lang="fr-FR" sz="1600" dirty="0">
                <a:solidFill>
                  <a:schemeClr val="tx1"/>
                </a:solidFill>
              </a:rPr>
              <a:t> virus</a:t>
            </a:r>
          </a:p>
        </p:txBody>
      </p:sp>
      <p:sp>
        <p:nvSpPr>
          <p:cNvPr id="18" name="Espace réservé du texte 18">
            <a:extLst>
              <a:ext uri="{FF2B5EF4-FFF2-40B4-BE49-F238E27FC236}">
                <a16:creationId xmlns:a16="http://schemas.microsoft.com/office/drawing/2014/main" id="{3E5FA7CD-6668-8571-ED66-17B7677BB913}"/>
              </a:ext>
            </a:extLst>
          </p:cNvPr>
          <p:cNvSpPr>
            <a:spLocks noGrp="1"/>
          </p:cNvSpPr>
          <p:nvPr>
            <p:ph type="body" sz="quarter" idx="19"/>
          </p:nvPr>
        </p:nvSpPr>
        <p:spPr>
          <a:xfrm>
            <a:off x="960193" y="5807676"/>
            <a:ext cx="11104990" cy="380176"/>
          </a:xfrm>
        </p:spPr>
        <p:txBody>
          <a:bodyPr/>
          <a:lstStyle/>
          <a:p>
            <a:r>
              <a:rPr lang="en-US" dirty="0"/>
              <a:t>Memic S. Efficacy of a far-ultraviolet-C light technology for continuous decontamination of air and surfaces. Infect Control Hosp Epidemiol 2024:45:132_4.</a:t>
            </a:r>
          </a:p>
        </p:txBody>
      </p:sp>
    </p:spTree>
    <p:extLst>
      <p:ext uri="{BB962C8B-B14F-4D97-AF65-F5344CB8AC3E}">
        <p14:creationId xmlns:p14="http://schemas.microsoft.com/office/powerpoint/2010/main" val="3434750306"/>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 coins arrondis 26">
            <a:extLst>
              <a:ext uri="{FF2B5EF4-FFF2-40B4-BE49-F238E27FC236}">
                <a16:creationId xmlns:a16="http://schemas.microsoft.com/office/drawing/2014/main" id="{3ABFCE49-4844-5586-6E09-ED4BD8F1331E}"/>
              </a:ext>
            </a:extLst>
          </p:cNvPr>
          <p:cNvSpPr/>
          <p:nvPr/>
        </p:nvSpPr>
        <p:spPr>
          <a:xfrm>
            <a:off x="5576955" y="1214651"/>
            <a:ext cx="6487884" cy="4036225"/>
          </a:xfrm>
          <a:prstGeom prst="roundRect">
            <a:avLst>
              <a:gd name="adj" fmla="val 7314"/>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438" y="1473986"/>
            <a:ext cx="4479850" cy="3333051"/>
          </a:xfrm>
        </p:spPr>
        <p:txBody>
          <a:bodyPr/>
          <a:lstStyle/>
          <a:p>
            <a:pPr>
              <a:lnSpc>
                <a:spcPts val="2400"/>
              </a:lnSpc>
            </a:pPr>
            <a:r>
              <a:rPr lang="fr-FR" dirty="0" err="1"/>
              <a:t>Absorbed</a:t>
            </a:r>
            <a:r>
              <a:rPr lang="fr-FR" dirty="0"/>
              <a:t> by </a:t>
            </a:r>
            <a:r>
              <a:rPr lang="fr-FR" dirty="0" err="1"/>
              <a:t>proteins</a:t>
            </a:r>
            <a:r>
              <a:rPr lang="fr-FR" dirty="0"/>
              <a:t> - minimal </a:t>
            </a:r>
            <a:r>
              <a:rPr lang="fr-FR" dirty="0" err="1"/>
              <a:t>penetration</a:t>
            </a:r>
            <a:r>
              <a:rPr lang="fr-FR" dirty="0"/>
              <a:t> </a:t>
            </a:r>
            <a:r>
              <a:rPr lang="fr-FR" dirty="0" err="1"/>
              <a:t>into</a:t>
            </a:r>
            <a:r>
              <a:rPr lang="fr-FR" dirty="0"/>
              <a:t> skin and </a:t>
            </a:r>
            <a:r>
              <a:rPr lang="fr-FR" dirty="0" err="1"/>
              <a:t>eyes</a:t>
            </a:r>
            <a:r>
              <a:rPr lang="fr-FR" dirty="0"/>
              <a:t> </a:t>
            </a:r>
          </a:p>
          <a:p>
            <a:pPr>
              <a:lnSpc>
                <a:spcPts val="2400"/>
              </a:lnSpc>
              <a:spcBef>
                <a:spcPts val="2400"/>
              </a:spcBef>
            </a:pPr>
            <a:r>
              <a:rPr lang="fr-FR" dirty="0"/>
              <a:t> </a:t>
            </a:r>
            <a:r>
              <a:rPr lang="fr-FR" dirty="0" err="1"/>
              <a:t>Many</a:t>
            </a:r>
            <a:r>
              <a:rPr lang="fr-FR" dirty="0"/>
              <a:t> studies </a:t>
            </a:r>
            <a:r>
              <a:rPr lang="fr-FR" dirty="0" err="1"/>
              <a:t>suggest</a:t>
            </a:r>
            <a:r>
              <a:rPr lang="fr-FR" dirty="0"/>
              <a:t> far UV-C </a:t>
            </a:r>
            <a:r>
              <a:rPr lang="fr-FR" dirty="0" err="1"/>
              <a:t>is</a:t>
            </a:r>
            <a:r>
              <a:rPr lang="fr-FR" dirty="0"/>
              <a:t> </a:t>
            </a:r>
            <a:r>
              <a:rPr lang="fr-FR" dirty="0" err="1"/>
              <a:t>safe</a:t>
            </a:r>
            <a:endParaRPr lang="fr-FR" dirty="0"/>
          </a:p>
          <a:p>
            <a:pPr lvl="1">
              <a:lnSpc>
                <a:spcPts val="2400"/>
              </a:lnSpc>
            </a:pPr>
            <a:r>
              <a:rPr lang="fr-FR" dirty="0"/>
              <a:t>Limitations</a:t>
            </a:r>
          </a:p>
          <a:p>
            <a:pPr lvl="2">
              <a:lnSpc>
                <a:spcPts val="2400"/>
              </a:lnSpc>
            </a:pPr>
            <a:r>
              <a:rPr lang="fr-FR" dirty="0"/>
              <a:t>Most studies </a:t>
            </a:r>
            <a:r>
              <a:rPr lang="fr-FR" i="1" dirty="0"/>
              <a:t>in vitro </a:t>
            </a:r>
            <a:r>
              <a:rPr lang="fr-FR" dirty="0"/>
              <a:t>or animal </a:t>
            </a:r>
            <a:r>
              <a:rPr lang="fr-FR" dirty="0" err="1"/>
              <a:t>models</a:t>
            </a:r>
            <a:endParaRPr lang="fr-FR" dirty="0"/>
          </a:p>
          <a:p>
            <a:pPr lvl="2">
              <a:lnSpc>
                <a:spcPts val="2400"/>
              </a:lnSpc>
            </a:pPr>
            <a:r>
              <a:rPr lang="fr-FR" dirty="0"/>
              <a:t>No long-term </a:t>
            </a:r>
            <a:r>
              <a:rPr lang="fr-FR" dirty="0" err="1"/>
              <a:t>safety</a:t>
            </a:r>
            <a:r>
              <a:rPr lang="fr-FR" dirty="0"/>
              <a:t> studies in clinical areas</a:t>
            </a:r>
          </a:p>
          <a:p>
            <a:pPr lvl="2">
              <a:lnSpc>
                <a:spcPts val="2400"/>
              </a:lnSpc>
            </a:pPr>
            <a:r>
              <a:rPr lang="fr-FR" dirty="0" err="1"/>
              <a:t>Potential</a:t>
            </a:r>
            <a:r>
              <a:rPr lang="fr-FR" dirty="0"/>
              <a:t> for ozone production</a:t>
            </a:r>
          </a:p>
          <a:p>
            <a:pPr lvl="1">
              <a:lnSpc>
                <a:spcPts val="2400"/>
              </a:lnSpc>
            </a:pPr>
            <a:endParaRPr lang="fr-FR" dirty="0"/>
          </a:p>
        </p:txBody>
      </p:sp>
      <p:sp>
        <p:nvSpPr>
          <p:cNvPr id="10" name="Espace réservé du texte 9">
            <a:extLst>
              <a:ext uri="{FF2B5EF4-FFF2-40B4-BE49-F238E27FC236}">
                <a16:creationId xmlns:a16="http://schemas.microsoft.com/office/drawing/2014/main" id="{9706449F-79D0-7813-8795-CEF5F9F03A7A}"/>
              </a:ext>
            </a:extLst>
          </p:cNvPr>
          <p:cNvSpPr>
            <a:spLocks noGrp="1"/>
          </p:cNvSpPr>
          <p:nvPr>
            <p:ph type="body" sz="quarter" idx="19"/>
          </p:nvPr>
        </p:nvSpPr>
        <p:spPr/>
        <p:txBody>
          <a:bodyPr/>
          <a:lstStyle/>
          <a:p>
            <a:r>
              <a:rPr lang="fr-FR" dirty="0" err="1"/>
              <a:t>Blatchley</a:t>
            </a:r>
            <a:r>
              <a:rPr lang="fr-FR" dirty="0"/>
              <a:t> ER, III. Far UV-C radiation: An </a:t>
            </a:r>
            <a:r>
              <a:rPr lang="fr-FR" dirty="0" err="1"/>
              <a:t>emerging</a:t>
            </a:r>
            <a:r>
              <a:rPr lang="fr-FR" dirty="0"/>
              <a:t> </a:t>
            </a:r>
            <a:r>
              <a:rPr lang="fr-FR" dirty="0" err="1"/>
              <a:t>tool</a:t>
            </a:r>
            <a:r>
              <a:rPr lang="fr-FR" dirty="0"/>
              <a:t> for </a:t>
            </a:r>
            <a:r>
              <a:rPr lang="fr-FR" dirty="0" err="1"/>
              <a:t>pandemic</a:t>
            </a:r>
            <a:r>
              <a:rPr lang="fr-FR" dirty="0"/>
              <a:t> control. Crit </a:t>
            </a:r>
            <a:r>
              <a:rPr lang="fr-FR" dirty="0" err="1"/>
              <a:t>Rev</a:t>
            </a:r>
            <a:r>
              <a:rPr lang="fr-FR" dirty="0"/>
              <a:t> </a:t>
            </a:r>
            <a:r>
              <a:rPr lang="fr-FR" dirty="0" err="1"/>
              <a:t>Env</a:t>
            </a:r>
            <a:r>
              <a:rPr lang="fr-FR" dirty="0"/>
              <a:t> </a:t>
            </a:r>
            <a:r>
              <a:rPr lang="fr-FR" dirty="0" err="1"/>
              <a:t>Sci</a:t>
            </a:r>
            <a:r>
              <a:rPr lang="fr-FR" dirty="0"/>
              <a:t> </a:t>
            </a:r>
            <a:r>
              <a:rPr lang="fr-FR" dirty="0" err="1"/>
              <a:t>Technol</a:t>
            </a:r>
            <a:r>
              <a:rPr lang="fr-FR" dirty="0"/>
              <a:t> 2022; </a:t>
            </a:r>
            <a:r>
              <a:rPr lang="fr-FR" dirty="0" err="1"/>
              <a:t>Hessling</a:t>
            </a:r>
            <a:r>
              <a:rPr lang="fr-FR" dirty="0"/>
              <a:t> M. The impact of far-UVC radiation (200-230 nm) on </a:t>
            </a:r>
            <a:r>
              <a:rPr lang="fr-FR" dirty="0" err="1"/>
              <a:t>pathogens</a:t>
            </a:r>
            <a:r>
              <a:rPr lang="fr-FR" dirty="0"/>
              <a:t>, </a:t>
            </a:r>
            <a:r>
              <a:rPr lang="fr-FR" dirty="0" err="1"/>
              <a:t>cells</a:t>
            </a:r>
            <a:r>
              <a:rPr lang="fr-FR" dirty="0"/>
              <a:t>, skin, and </a:t>
            </a:r>
            <a:r>
              <a:rPr lang="fr-FR" dirty="0" err="1"/>
              <a:t>eyes</a:t>
            </a:r>
            <a:r>
              <a:rPr lang="fr-FR" dirty="0"/>
              <a:t> - a collection and analysis of a </a:t>
            </a:r>
            <a:r>
              <a:rPr lang="fr-FR" dirty="0" err="1"/>
              <a:t>hundred</a:t>
            </a:r>
            <a:r>
              <a:rPr lang="fr-FR" dirty="0"/>
              <a:t> </a:t>
            </a:r>
            <a:r>
              <a:rPr lang="fr-FR" dirty="0" err="1"/>
              <a:t>years</a:t>
            </a:r>
            <a:r>
              <a:rPr lang="fr-FR" dirty="0"/>
              <a:t> of data. GMS </a:t>
            </a:r>
            <a:r>
              <a:rPr lang="fr-FR" dirty="0" err="1"/>
              <a:t>Hyg</a:t>
            </a:r>
            <a:r>
              <a:rPr lang="fr-FR" dirty="0"/>
              <a:t> Infect Control 2021;16:Doc07; Aquino de </a:t>
            </a:r>
            <a:r>
              <a:rPr lang="fr-FR" dirty="0" err="1"/>
              <a:t>Muro</a:t>
            </a:r>
            <a:r>
              <a:rPr lang="fr-FR" dirty="0"/>
              <a:t> M. </a:t>
            </a:r>
            <a:r>
              <a:rPr lang="fr-FR" dirty="0" err="1"/>
              <a:t>Wavelength-dependent</a:t>
            </a:r>
            <a:r>
              <a:rPr lang="fr-FR" dirty="0"/>
              <a:t> DNA </a:t>
            </a:r>
            <a:r>
              <a:rPr lang="fr-FR" dirty="0" err="1"/>
              <a:t>photodamage</a:t>
            </a:r>
            <a:r>
              <a:rPr lang="fr-FR" dirty="0"/>
              <a:t> in a 3-D </a:t>
            </a:r>
            <a:r>
              <a:rPr lang="fr-FR" dirty="0" err="1"/>
              <a:t>human</a:t>
            </a:r>
            <a:r>
              <a:rPr lang="fr-FR" dirty="0"/>
              <a:t> skin model over the far-UVC and </a:t>
            </a:r>
            <a:r>
              <a:rPr lang="fr-FR" dirty="0" err="1"/>
              <a:t>germicidal</a:t>
            </a:r>
            <a:r>
              <a:rPr lang="fr-FR" dirty="0"/>
              <a:t> UVC </a:t>
            </a:r>
            <a:r>
              <a:rPr lang="fr-FR" dirty="0" err="1"/>
              <a:t>wavelength</a:t>
            </a:r>
            <a:r>
              <a:rPr lang="fr-FR" dirty="0"/>
              <a:t> ranges from 215 to 255 nm. </a:t>
            </a:r>
            <a:r>
              <a:rPr lang="fr-FR" dirty="0" err="1"/>
              <a:t>Photochem</a:t>
            </a:r>
            <a:r>
              <a:rPr lang="fr-FR" dirty="0"/>
              <a:t> </a:t>
            </a:r>
            <a:r>
              <a:rPr lang="fr-FR" dirty="0" err="1"/>
              <a:t>Photobiol</a:t>
            </a:r>
            <a:r>
              <a:rPr lang="fr-FR" dirty="0"/>
              <a:t> 2022; 98:1167-71; </a:t>
            </a:r>
            <a:r>
              <a:rPr lang="fr-FR" dirty="0" err="1"/>
              <a:t>Sugihara</a:t>
            </a:r>
            <a:r>
              <a:rPr lang="fr-FR" dirty="0"/>
              <a:t> K... One-</a:t>
            </a:r>
            <a:r>
              <a:rPr lang="fr-FR" dirty="0" err="1"/>
              <a:t>year</a:t>
            </a:r>
            <a:r>
              <a:rPr lang="fr-FR" dirty="0"/>
              <a:t> </a:t>
            </a:r>
            <a:r>
              <a:rPr lang="fr-FR" dirty="0" err="1"/>
              <a:t>ocular</a:t>
            </a:r>
            <a:r>
              <a:rPr lang="fr-FR" dirty="0"/>
              <a:t> </a:t>
            </a:r>
            <a:r>
              <a:rPr lang="fr-FR" dirty="0" err="1"/>
              <a:t>safety</a:t>
            </a:r>
            <a:r>
              <a:rPr lang="fr-FR" dirty="0"/>
              <a:t> observation of </a:t>
            </a:r>
            <a:r>
              <a:rPr lang="fr-FR" dirty="0" err="1"/>
              <a:t>workers</a:t>
            </a:r>
            <a:r>
              <a:rPr lang="fr-FR" dirty="0"/>
              <a:t> and estimations of </a:t>
            </a:r>
            <a:r>
              <a:rPr lang="fr-FR" dirty="0" err="1"/>
              <a:t>microorganism</a:t>
            </a:r>
            <a:r>
              <a:rPr lang="fr-FR" dirty="0"/>
              <a:t> inactivation </a:t>
            </a:r>
            <a:r>
              <a:rPr lang="fr-FR" dirty="0" err="1"/>
              <a:t>efficacy</a:t>
            </a:r>
            <a:r>
              <a:rPr lang="fr-FR" dirty="0"/>
              <a:t> in the room </a:t>
            </a:r>
            <a:r>
              <a:rPr lang="fr-FR" dirty="0" err="1"/>
              <a:t>irradiated</a:t>
            </a:r>
            <a:r>
              <a:rPr lang="fr-FR" dirty="0"/>
              <a:t> with 222-nm far ultraviolet-C </a:t>
            </a:r>
            <a:r>
              <a:rPr lang="fr-FR" dirty="0" err="1"/>
              <a:t>lamps</a:t>
            </a:r>
            <a:r>
              <a:rPr lang="fr-FR" dirty="0"/>
              <a:t>. </a:t>
            </a:r>
            <a:r>
              <a:rPr lang="fr-FR" dirty="0" err="1"/>
              <a:t>Photochem</a:t>
            </a:r>
            <a:r>
              <a:rPr lang="fr-FR" dirty="0"/>
              <a:t> </a:t>
            </a:r>
            <a:r>
              <a:rPr lang="fr-FR" dirty="0" err="1"/>
              <a:t>Photobiol</a:t>
            </a:r>
            <a:r>
              <a:rPr lang="fr-FR" dirty="0"/>
              <a:t> 2022; Fukui T. </a:t>
            </a:r>
            <a:r>
              <a:rPr lang="fr-FR" dirty="0" err="1"/>
              <a:t>Exploratory</a:t>
            </a:r>
            <a:r>
              <a:rPr lang="fr-FR" dirty="0"/>
              <a:t> clinical trial on the </a:t>
            </a:r>
            <a:r>
              <a:rPr lang="fr-FR" dirty="0" err="1"/>
              <a:t>safety</a:t>
            </a:r>
            <a:r>
              <a:rPr lang="fr-FR" dirty="0"/>
              <a:t> and </a:t>
            </a:r>
            <a:r>
              <a:rPr lang="fr-FR" dirty="0" err="1"/>
              <a:t>bactericidal</a:t>
            </a:r>
            <a:r>
              <a:rPr lang="fr-FR" dirty="0"/>
              <a:t> </a:t>
            </a:r>
            <a:r>
              <a:rPr lang="fr-FR" dirty="0" err="1"/>
              <a:t>effect</a:t>
            </a:r>
            <a:r>
              <a:rPr lang="fr-FR" dirty="0"/>
              <a:t> of 222-nm ultraviolet C irradiation in </a:t>
            </a:r>
            <a:r>
              <a:rPr lang="fr-FR" dirty="0" err="1"/>
              <a:t>healthy</a:t>
            </a:r>
            <a:r>
              <a:rPr lang="fr-FR" dirty="0"/>
              <a:t> </a:t>
            </a:r>
            <a:r>
              <a:rPr lang="fr-FR" dirty="0" err="1"/>
              <a:t>humans</a:t>
            </a:r>
            <a:r>
              <a:rPr lang="fr-FR" dirty="0"/>
              <a:t>. </a:t>
            </a:r>
            <a:r>
              <a:rPr lang="fr-FR" dirty="0" err="1"/>
              <a:t>PLoS</a:t>
            </a:r>
            <a:r>
              <a:rPr lang="fr-FR" dirty="0"/>
              <a:t> One 2020; </a:t>
            </a:r>
            <a:r>
              <a:rPr lang="fr-FR" dirty="0" err="1"/>
              <a:t>Kousha</a:t>
            </a:r>
            <a:r>
              <a:rPr lang="fr-FR" dirty="0"/>
              <a:t> O. UVC from </a:t>
            </a:r>
            <a:r>
              <a:rPr lang="fr-FR" dirty="0" err="1"/>
              <a:t>filtered</a:t>
            </a:r>
            <a:r>
              <a:rPr lang="fr-FR" dirty="0"/>
              <a:t> krypton-</a:t>
            </a:r>
            <a:r>
              <a:rPr lang="fr-FR" dirty="0" err="1"/>
              <a:t>chloride</a:t>
            </a:r>
            <a:r>
              <a:rPr lang="fr-FR" dirty="0"/>
              <a:t> </a:t>
            </a:r>
            <a:r>
              <a:rPr lang="fr-FR" dirty="0" err="1"/>
              <a:t>excimer</a:t>
            </a:r>
            <a:r>
              <a:rPr lang="fr-FR" dirty="0"/>
              <a:t> </a:t>
            </a:r>
            <a:r>
              <a:rPr lang="fr-FR" dirty="0" err="1"/>
              <a:t>lamps</a:t>
            </a:r>
            <a:r>
              <a:rPr lang="fr-FR" dirty="0"/>
              <a:t> </a:t>
            </a:r>
            <a:r>
              <a:rPr lang="fr-FR" dirty="0" err="1"/>
              <a:t>does</a:t>
            </a:r>
            <a:r>
              <a:rPr lang="fr-FR" dirty="0"/>
              <a:t> not cause </a:t>
            </a:r>
            <a:r>
              <a:rPr lang="fr-FR" dirty="0" err="1"/>
              <a:t>eye</a:t>
            </a:r>
            <a:r>
              <a:rPr lang="fr-FR" dirty="0"/>
              <a:t> irritation </a:t>
            </a:r>
            <a:r>
              <a:rPr lang="fr-FR" dirty="0" err="1"/>
              <a:t>when</a:t>
            </a:r>
            <a:r>
              <a:rPr lang="fr-FR" dirty="0"/>
              <a:t> </a:t>
            </a:r>
            <a:r>
              <a:rPr lang="fr-FR" dirty="0" err="1"/>
              <a:t>deployed</a:t>
            </a:r>
            <a:r>
              <a:rPr lang="fr-FR" dirty="0"/>
              <a:t> in a </a:t>
            </a:r>
            <a:r>
              <a:rPr lang="fr-FR" dirty="0" err="1"/>
              <a:t>simulated</a:t>
            </a:r>
            <a:r>
              <a:rPr lang="fr-FR" dirty="0"/>
              <a:t> office </a:t>
            </a:r>
            <a:r>
              <a:rPr lang="fr-FR" dirty="0" err="1"/>
              <a:t>environment</a:t>
            </a:r>
            <a:r>
              <a:rPr lang="fr-FR" dirty="0"/>
              <a:t>. </a:t>
            </a:r>
            <a:r>
              <a:rPr lang="fr-FR" dirty="0" err="1"/>
              <a:t>Photochem</a:t>
            </a:r>
            <a:r>
              <a:rPr lang="fr-FR" dirty="0"/>
              <a:t> </a:t>
            </a:r>
            <a:r>
              <a:rPr lang="fr-FR" dirty="0" err="1"/>
              <a:t>Photobiol</a:t>
            </a:r>
            <a:r>
              <a:rPr lang="fr-FR" dirty="0"/>
              <a:t> 2023.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Far UV-C light </a:t>
            </a:r>
            <a:r>
              <a:rPr lang="fr-FR" dirty="0" err="1"/>
              <a:t>may</a:t>
            </a:r>
            <a:r>
              <a:rPr lang="fr-FR" dirty="0"/>
              <a:t> </a:t>
            </a:r>
            <a:r>
              <a:rPr lang="fr-FR" dirty="0" err="1"/>
              <a:t>be</a:t>
            </a:r>
            <a:r>
              <a:rPr lang="fr-FR" dirty="0"/>
              <a:t> </a:t>
            </a:r>
            <a:r>
              <a:rPr lang="fr-FR" dirty="0" err="1"/>
              <a:t>safe</a:t>
            </a:r>
            <a:r>
              <a:rPr lang="fr-FR" dirty="0"/>
              <a:t>, but...</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pic>
        <p:nvPicPr>
          <p:cNvPr id="13" name="Image 12" descr="Une image contenant texte, capture d’écran, Marque, Publicité en ligne&#10;&#10;Description générée automatiquement">
            <a:extLst>
              <a:ext uri="{FF2B5EF4-FFF2-40B4-BE49-F238E27FC236}">
                <a16:creationId xmlns:a16="http://schemas.microsoft.com/office/drawing/2014/main" id="{0F073BEB-D9DE-E0AA-8EA4-AF27EFA31B33}"/>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5938525" y="1340313"/>
            <a:ext cx="5995858" cy="3600398"/>
          </a:xfrm>
          <a:prstGeom prst="rect">
            <a:avLst/>
          </a:prstGeom>
        </p:spPr>
      </p:pic>
      <p:sp>
        <p:nvSpPr>
          <p:cNvPr id="17" name="ZoneTexte 16">
            <a:extLst>
              <a:ext uri="{FF2B5EF4-FFF2-40B4-BE49-F238E27FC236}">
                <a16:creationId xmlns:a16="http://schemas.microsoft.com/office/drawing/2014/main" id="{2323F9D4-635B-98D0-0188-E921BA5B1EB7}"/>
              </a:ext>
            </a:extLst>
          </p:cNvPr>
          <p:cNvSpPr txBox="1"/>
          <p:nvPr/>
        </p:nvSpPr>
        <p:spPr>
          <a:xfrm>
            <a:off x="5938525" y="4087191"/>
            <a:ext cx="1296628" cy="1046440"/>
          </a:xfrm>
          <a:prstGeom prst="rect">
            <a:avLst/>
          </a:prstGeom>
          <a:solidFill>
            <a:schemeClr val="tx1"/>
          </a:solidFill>
        </p:spPr>
        <p:txBody>
          <a:bodyPr wrap="square">
            <a:spAutoFit/>
          </a:bodyPr>
          <a:lstStyle/>
          <a:p>
            <a:pPr algn="r">
              <a:spcAft>
                <a:spcPts val="800"/>
              </a:spcAft>
            </a:pPr>
            <a:r>
              <a:rPr lang="en-GB"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Iris</a:t>
            </a:r>
            <a:endParaRPr lang="fr-FR"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p>
            <a:pPr algn="r">
              <a:spcAft>
                <a:spcPts val="800"/>
              </a:spcAft>
            </a:pPr>
            <a:r>
              <a:rPr lang="en-GB"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Aqueous </a:t>
            </a:r>
            <a:r>
              <a:rPr lang="en-GB" sz="1000" kern="100" dirty="0" err="1">
                <a:solidFill>
                  <a:schemeClr val="bg1"/>
                </a:solidFill>
                <a:effectLst/>
                <a:latin typeface="Arial" panose="020B0604020202020204" pitchFamily="34" charset="0"/>
                <a:ea typeface="Aptos" panose="020B0004020202020204" pitchFamily="34" charset="0"/>
                <a:cs typeface="Arial" panose="020B0604020202020204" pitchFamily="34" charset="0"/>
              </a:rPr>
              <a:t>Humor</a:t>
            </a:r>
            <a:endParaRPr lang="fr-FR"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p>
            <a:pPr algn="r">
              <a:spcAft>
                <a:spcPts val="800"/>
              </a:spcAft>
            </a:pPr>
            <a:r>
              <a:rPr lang="en-GB"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Lens </a:t>
            </a:r>
            <a:endParaRPr lang="fr-FR"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p>
            <a:pPr algn="r">
              <a:spcAft>
                <a:spcPts val="800"/>
              </a:spcAft>
            </a:pPr>
            <a:r>
              <a:rPr lang="en-GB"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Cornea</a:t>
            </a:r>
            <a:endParaRPr lang="fr-FR" sz="10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18" name="Freeform 41">
            <a:extLst>
              <a:ext uri="{FF2B5EF4-FFF2-40B4-BE49-F238E27FC236}">
                <a16:creationId xmlns:a16="http://schemas.microsoft.com/office/drawing/2014/main" id="{F5F605F0-838D-FB7D-699F-605D24A01913}"/>
              </a:ext>
            </a:extLst>
          </p:cNvPr>
          <p:cNvSpPr/>
          <p:nvPr/>
        </p:nvSpPr>
        <p:spPr>
          <a:xfrm>
            <a:off x="10516661" y="2544628"/>
            <a:ext cx="1018407" cy="449036"/>
          </a:xfrm>
          <a:prstGeom prst="roundRect">
            <a:avLst>
              <a:gd name="adj" fmla="val 21608"/>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222nm</a:t>
            </a:r>
          </a:p>
        </p:txBody>
      </p:sp>
      <p:sp>
        <p:nvSpPr>
          <p:cNvPr id="19" name="Freeform 41">
            <a:extLst>
              <a:ext uri="{FF2B5EF4-FFF2-40B4-BE49-F238E27FC236}">
                <a16:creationId xmlns:a16="http://schemas.microsoft.com/office/drawing/2014/main" id="{7ECF1850-843F-BA5F-548B-FA1694A3220F}"/>
              </a:ext>
            </a:extLst>
          </p:cNvPr>
          <p:cNvSpPr/>
          <p:nvPr/>
        </p:nvSpPr>
        <p:spPr>
          <a:xfrm>
            <a:off x="5616405" y="1311312"/>
            <a:ext cx="2475633" cy="560119"/>
          </a:xfrm>
          <a:prstGeom prst="roundRect">
            <a:avLst>
              <a:gd name="adj" fmla="val 21608"/>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b="1" i="0"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UV </a:t>
            </a:r>
            <a:r>
              <a:rPr kumimoji="0" lang="en-US" b="1" i="0" u="none" strike="noStrike" kern="0" cap="none" spc="0" normalizeH="0" baseline="0" noProof="0" dirty="0" err="1">
                <a:ln>
                  <a:noFill/>
                </a:ln>
                <a:solidFill>
                  <a:schemeClr val="bg1"/>
                </a:solidFill>
                <a:effectLst/>
                <a:uLnTx/>
                <a:uFillTx/>
                <a:latin typeface="Arial" panose="020B0604020202020204" pitchFamily="34" charset="0"/>
                <a:cs typeface="Arial" panose="020B0604020202020204" pitchFamily="34" charset="0"/>
              </a:rPr>
              <a:t>ligth</a:t>
            </a:r>
            <a:r>
              <a:rPr kumimoji="0" lang="en-US" b="1" i="0" u="none" strike="noStrike" kern="0" cap="none" spc="0" normalizeH="0" baseline="0" noProof="0" dirty="0">
                <a:ln>
                  <a:noFill/>
                </a:ln>
                <a:solidFill>
                  <a:schemeClr val="bg1"/>
                </a:solidFill>
                <a:effectLst/>
                <a:uLnTx/>
                <a:uFillTx/>
                <a:latin typeface="Arial" panose="020B0604020202020204" pitchFamily="34" charset="0"/>
                <a:cs typeface="Arial" panose="020B0604020202020204" pitchFamily="34" charset="0"/>
              </a:rPr>
              <a:t> penetration</a:t>
            </a:r>
          </a:p>
        </p:txBody>
      </p:sp>
      <p:sp>
        <p:nvSpPr>
          <p:cNvPr id="20" name="Freeform 41">
            <a:extLst>
              <a:ext uri="{FF2B5EF4-FFF2-40B4-BE49-F238E27FC236}">
                <a16:creationId xmlns:a16="http://schemas.microsoft.com/office/drawing/2014/main" id="{E8D64377-A37D-AD3A-615C-4CA9D70B0095}"/>
              </a:ext>
            </a:extLst>
          </p:cNvPr>
          <p:cNvSpPr/>
          <p:nvPr/>
        </p:nvSpPr>
        <p:spPr>
          <a:xfrm>
            <a:off x="5966442" y="2864767"/>
            <a:ext cx="1018407" cy="449036"/>
          </a:xfrm>
          <a:prstGeom prst="roundRect">
            <a:avLst>
              <a:gd name="adj" fmla="val 21608"/>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222nm</a:t>
            </a:r>
            <a:endParaRPr kumimoji="0" lang="en-US" sz="1600" b="1"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1" name="Freeform 41">
            <a:extLst>
              <a:ext uri="{FF2B5EF4-FFF2-40B4-BE49-F238E27FC236}">
                <a16:creationId xmlns:a16="http://schemas.microsoft.com/office/drawing/2014/main" id="{19A5EA85-7622-C406-D7FA-C1169D037056}"/>
              </a:ext>
            </a:extLst>
          </p:cNvPr>
          <p:cNvSpPr/>
          <p:nvPr/>
        </p:nvSpPr>
        <p:spPr>
          <a:xfrm>
            <a:off x="5966442" y="3349859"/>
            <a:ext cx="1018407" cy="449036"/>
          </a:xfrm>
          <a:prstGeom prst="roundRect">
            <a:avLst>
              <a:gd name="adj" fmla="val 21608"/>
            </a:avLst>
          </a:prstGeom>
          <a:solidFill>
            <a:srgbClr val="CFA4E4"/>
          </a:solidFill>
          <a:ln w="25400" cap="flat" cmpd="sng" algn="ctr">
            <a:solidFill>
              <a:srgbClr val="CFA4E4"/>
            </a:solid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254nm</a:t>
            </a:r>
            <a:endParaRPr kumimoji="0" lang="en-US" sz="1600" b="1"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2" name="Freeform 41">
            <a:extLst>
              <a:ext uri="{FF2B5EF4-FFF2-40B4-BE49-F238E27FC236}">
                <a16:creationId xmlns:a16="http://schemas.microsoft.com/office/drawing/2014/main" id="{AE39A28A-FABE-A686-E4EC-031DC13894B8}"/>
              </a:ext>
            </a:extLst>
          </p:cNvPr>
          <p:cNvSpPr/>
          <p:nvPr/>
        </p:nvSpPr>
        <p:spPr>
          <a:xfrm>
            <a:off x="9340393" y="4279428"/>
            <a:ext cx="1018407" cy="449036"/>
          </a:xfrm>
          <a:prstGeom prst="roundRect">
            <a:avLst>
              <a:gd name="adj" fmla="val 21608"/>
            </a:avLst>
          </a:prstGeom>
          <a:solidFill>
            <a:srgbClr val="CFA4E4"/>
          </a:solidFill>
          <a:ln w="25400" cap="flat" cmpd="sng" algn="ctr">
            <a:solidFill>
              <a:srgbClr val="CFA4E4"/>
            </a:solid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254nm</a:t>
            </a:r>
            <a:endParaRPr kumimoji="0" lang="en-US" sz="1600" b="1"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3" name="Flèche : bas 22">
            <a:extLst>
              <a:ext uri="{FF2B5EF4-FFF2-40B4-BE49-F238E27FC236}">
                <a16:creationId xmlns:a16="http://schemas.microsoft.com/office/drawing/2014/main" id="{03D7CC98-A10F-957B-6AA3-53CAE6F93025}"/>
              </a:ext>
            </a:extLst>
          </p:cNvPr>
          <p:cNvSpPr/>
          <p:nvPr/>
        </p:nvSpPr>
        <p:spPr>
          <a:xfrm>
            <a:off x="9636599" y="1689013"/>
            <a:ext cx="369731" cy="2533396"/>
          </a:xfrm>
          <a:prstGeom prst="downArrow">
            <a:avLst>
              <a:gd name="adj1" fmla="val 50000"/>
              <a:gd name="adj2" fmla="val 75613"/>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4" name="Flèche : bas 23">
            <a:extLst>
              <a:ext uri="{FF2B5EF4-FFF2-40B4-BE49-F238E27FC236}">
                <a16:creationId xmlns:a16="http://schemas.microsoft.com/office/drawing/2014/main" id="{620B71EC-9573-0DFF-973F-AC5E8A1D628B}"/>
              </a:ext>
            </a:extLst>
          </p:cNvPr>
          <p:cNvSpPr/>
          <p:nvPr/>
        </p:nvSpPr>
        <p:spPr>
          <a:xfrm>
            <a:off x="10885070" y="1689013"/>
            <a:ext cx="369731" cy="449036"/>
          </a:xfrm>
          <a:prstGeom prst="downArrow">
            <a:avLst>
              <a:gd name="adj1" fmla="val 50000"/>
              <a:gd name="adj2" fmla="val 69430"/>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5" name="Flèche : bas 24">
            <a:extLst>
              <a:ext uri="{FF2B5EF4-FFF2-40B4-BE49-F238E27FC236}">
                <a16:creationId xmlns:a16="http://schemas.microsoft.com/office/drawing/2014/main" id="{064C88AC-16DA-4BE1-94EF-9D1354F918BD}"/>
              </a:ext>
            </a:extLst>
          </p:cNvPr>
          <p:cNvSpPr/>
          <p:nvPr/>
        </p:nvSpPr>
        <p:spPr>
          <a:xfrm rot="16200000">
            <a:off x="7069490" y="2811444"/>
            <a:ext cx="369731" cy="588732"/>
          </a:xfrm>
          <a:prstGeom prst="downArrow">
            <a:avLst>
              <a:gd name="adj1" fmla="val 50000"/>
              <a:gd name="adj2" fmla="val 67369"/>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6" name="Flèche : bas 25">
            <a:extLst>
              <a:ext uri="{FF2B5EF4-FFF2-40B4-BE49-F238E27FC236}">
                <a16:creationId xmlns:a16="http://schemas.microsoft.com/office/drawing/2014/main" id="{3C1E3638-3B58-9970-2B52-E3109EADB9AE}"/>
              </a:ext>
            </a:extLst>
          </p:cNvPr>
          <p:cNvSpPr/>
          <p:nvPr/>
        </p:nvSpPr>
        <p:spPr>
          <a:xfrm rot="16200000">
            <a:off x="7183790" y="3210917"/>
            <a:ext cx="369731" cy="786851"/>
          </a:xfrm>
          <a:prstGeom prst="downArrow">
            <a:avLst>
              <a:gd name="adj1" fmla="val 50000"/>
              <a:gd name="adj2" fmla="val 67369"/>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cxnSp>
        <p:nvCxnSpPr>
          <p:cNvPr id="29" name="Connecteur droit 28">
            <a:extLst>
              <a:ext uri="{FF2B5EF4-FFF2-40B4-BE49-F238E27FC236}">
                <a16:creationId xmlns:a16="http://schemas.microsoft.com/office/drawing/2014/main" id="{610047AB-5298-E549-5FDD-2492894D6269}"/>
              </a:ext>
            </a:extLst>
          </p:cNvPr>
          <p:cNvCxnSpPr/>
          <p:nvPr/>
        </p:nvCxnSpPr>
        <p:spPr>
          <a:xfrm flipH="1">
            <a:off x="7184864" y="3645217"/>
            <a:ext cx="733425" cy="577192"/>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45AC81E0-E728-2D01-10ED-9D60FD47D108}"/>
              </a:ext>
            </a:extLst>
          </p:cNvPr>
          <p:cNvCxnSpPr>
            <a:cxnSpLocks/>
          </p:cNvCxnSpPr>
          <p:nvPr/>
        </p:nvCxnSpPr>
        <p:spPr>
          <a:xfrm flipH="1">
            <a:off x="7184864" y="3969196"/>
            <a:ext cx="621878" cy="51852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E3A0CF1E-43AF-88B6-62AD-8F07CE07A1BC}"/>
              </a:ext>
            </a:extLst>
          </p:cNvPr>
          <p:cNvCxnSpPr>
            <a:cxnSpLocks/>
          </p:cNvCxnSpPr>
          <p:nvPr/>
        </p:nvCxnSpPr>
        <p:spPr>
          <a:xfrm flipH="1">
            <a:off x="7184864" y="3866355"/>
            <a:ext cx="1077764" cy="854893"/>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EF53EB9B-F4FD-2E0E-2F17-95F54FD021F6}"/>
              </a:ext>
            </a:extLst>
          </p:cNvPr>
          <p:cNvCxnSpPr>
            <a:cxnSpLocks/>
          </p:cNvCxnSpPr>
          <p:nvPr/>
        </p:nvCxnSpPr>
        <p:spPr>
          <a:xfrm flipH="1">
            <a:off x="7254355" y="4293801"/>
            <a:ext cx="770207" cy="610936"/>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3293654"/>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Graphique 20">
            <a:extLst>
              <a:ext uri="{FF2B5EF4-FFF2-40B4-BE49-F238E27FC236}">
                <a16:creationId xmlns:a16="http://schemas.microsoft.com/office/drawing/2014/main" id="{22C0B333-3137-8897-B0B7-BBE6FF5856C5}"/>
              </a:ext>
            </a:extLst>
          </p:cNvPr>
          <p:cNvGraphicFramePr/>
          <p:nvPr/>
        </p:nvGraphicFramePr>
        <p:xfrm>
          <a:off x="1129067" y="1424268"/>
          <a:ext cx="9652790" cy="4144366"/>
        </p:xfrm>
        <a:graphic>
          <a:graphicData uri="http://schemas.openxmlformats.org/drawingml/2006/chart">
            <c:chart xmlns:c="http://schemas.openxmlformats.org/drawingml/2006/chart" xmlns:r="http://schemas.openxmlformats.org/officeDocument/2006/relationships" r:id="rId2"/>
          </a:graphicData>
        </a:graphic>
      </p:graphicFrame>
      <p:grpSp>
        <p:nvGrpSpPr>
          <p:cNvPr id="104" name="Groupe 103">
            <a:extLst>
              <a:ext uri="{FF2B5EF4-FFF2-40B4-BE49-F238E27FC236}">
                <a16:creationId xmlns:a16="http://schemas.microsoft.com/office/drawing/2014/main" id="{F85B7081-72CB-F97E-3761-E5997C3C7BFF}"/>
              </a:ext>
            </a:extLst>
          </p:cNvPr>
          <p:cNvGrpSpPr/>
          <p:nvPr/>
        </p:nvGrpSpPr>
        <p:grpSpPr>
          <a:xfrm>
            <a:off x="6154290" y="1993381"/>
            <a:ext cx="216000" cy="486681"/>
            <a:chOff x="2972137" y="-501587"/>
            <a:chExt cx="216000" cy="486681"/>
          </a:xfrm>
        </p:grpSpPr>
        <p:cxnSp>
          <p:nvCxnSpPr>
            <p:cNvPr id="99" name="Connecteur droit 98">
              <a:extLst>
                <a:ext uri="{FF2B5EF4-FFF2-40B4-BE49-F238E27FC236}">
                  <a16:creationId xmlns:a16="http://schemas.microsoft.com/office/drawing/2014/main" id="{EB404D5F-3913-C3BA-CEDD-0752BAEC34DF}"/>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necteur droit 99">
              <a:extLst>
                <a:ext uri="{FF2B5EF4-FFF2-40B4-BE49-F238E27FC236}">
                  <a16:creationId xmlns:a16="http://schemas.microsoft.com/office/drawing/2014/main" id="{B66BCB74-0D97-8E97-DF9F-CE6A0F650797}"/>
                </a:ext>
              </a:extLst>
            </p:cNvPr>
            <p:cNvCxnSpPr>
              <a:cxnSpLocks/>
            </p:cNvCxnSpPr>
            <p:nvPr/>
          </p:nvCxnSpPr>
          <p:spPr>
            <a:xfrm>
              <a:off x="3075089" y="-501587"/>
              <a:ext cx="2" cy="4866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5" name="Groupe 104">
            <a:extLst>
              <a:ext uri="{FF2B5EF4-FFF2-40B4-BE49-F238E27FC236}">
                <a16:creationId xmlns:a16="http://schemas.microsoft.com/office/drawing/2014/main" id="{5E4C43F2-6F08-E716-E6DF-9263773B1DF3}"/>
              </a:ext>
            </a:extLst>
          </p:cNvPr>
          <p:cNvGrpSpPr/>
          <p:nvPr/>
        </p:nvGrpSpPr>
        <p:grpSpPr>
          <a:xfrm>
            <a:off x="6586435" y="2170048"/>
            <a:ext cx="216000" cy="486681"/>
            <a:chOff x="2972137" y="-501587"/>
            <a:chExt cx="216000" cy="486681"/>
          </a:xfrm>
        </p:grpSpPr>
        <p:cxnSp>
          <p:nvCxnSpPr>
            <p:cNvPr id="106" name="Connecteur droit 105">
              <a:extLst>
                <a:ext uri="{FF2B5EF4-FFF2-40B4-BE49-F238E27FC236}">
                  <a16:creationId xmlns:a16="http://schemas.microsoft.com/office/drawing/2014/main" id="{374F33E0-1EFF-68C3-66A9-A1495F3F6E0A}"/>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necteur droit 108">
              <a:extLst>
                <a:ext uri="{FF2B5EF4-FFF2-40B4-BE49-F238E27FC236}">
                  <a16:creationId xmlns:a16="http://schemas.microsoft.com/office/drawing/2014/main" id="{3DDEA814-9A2A-B52B-68FE-4CF4E4921ADA}"/>
                </a:ext>
              </a:extLst>
            </p:cNvPr>
            <p:cNvCxnSpPr>
              <a:cxnSpLocks/>
            </p:cNvCxnSpPr>
            <p:nvPr/>
          </p:nvCxnSpPr>
          <p:spPr>
            <a:xfrm>
              <a:off x="3075089" y="-501587"/>
              <a:ext cx="2" cy="4866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oupe 109">
            <a:extLst>
              <a:ext uri="{FF2B5EF4-FFF2-40B4-BE49-F238E27FC236}">
                <a16:creationId xmlns:a16="http://schemas.microsoft.com/office/drawing/2014/main" id="{CD19935B-6679-FCC4-EFE5-6B63F44A4895}"/>
              </a:ext>
            </a:extLst>
          </p:cNvPr>
          <p:cNvGrpSpPr/>
          <p:nvPr/>
        </p:nvGrpSpPr>
        <p:grpSpPr>
          <a:xfrm>
            <a:off x="7011324" y="2214967"/>
            <a:ext cx="216000" cy="486681"/>
            <a:chOff x="2972137" y="-501587"/>
            <a:chExt cx="216000" cy="486681"/>
          </a:xfrm>
        </p:grpSpPr>
        <p:cxnSp>
          <p:nvCxnSpPr>
            <p:cNvPr id="118" name="Connecteur droit 117">
              <a:extLst>
                <a:ext uri="{FF2B5EF4-FFF2-40B4-BE49-F238E27FC236}">
                  <a16:creationId xmlns:a16="http://schemas.microsoft.com/office/drawing/2014/main" id="{1FDF5C6D-B6C2-1AA9-4645-C98925E827D0}"/>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Connecteur droit 120">
              <a:extLst>
                <a:ext uri="{FF2B5EF4-FFF2-40B4-BE49-F238E27FC236}">
                  <a16:creationId xmlns:a16="http://schemas.microsoft.com/office/drawing/2014/main" id="{CD957254-FC39-8AE1-1E92-1B26EC801E4C}"/>
                </a:ext>
              </a:extLst>
            </p:cNvPr>
            <p:cNvCxnSpPr>
              <a:cxnSpLocks/>
            </p:cNvCxnSpPr>
            <p:nvPr/>
          </p:nvCxnSpPr>
          <p:spPr>
            <a:xfrm>
              <a:off x="3075089" y="-501587"/>
              <a:ext cx="2" cy="4866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3" name="Groupe 122">
            <a:extLst>
              <a:ext uri="{FF2B5EF4-FFF2-40B4-BE49-F238E27FC236}">
                <a16:creationId xmlns:a16="http://schemas.microsoft.com/office/drawing/2014/main" id="{E80749F6-9E4C-93AB-6657-650F4727793B}"/>
              </a:ext>
            </a:extLst>
          </p:cNvPr>
          <p:cNvGrpSpPr/>
          <p:nvPr/>
        </p:nvGrpSpPr>
        <p:grpSpPr>
          <a:xfrm>
            <a:off x="7408370" y="2323669"/>
            <a:ext cx="216000" cy="486681"/>
            <a:chOff x="2972137" y="-501587"/>
            <a:chExt cx="216000" cy="486681"/>
          </a:xfrm>
        </p:grpSpPr>
        <p:cxnSp>
          <p:nvCxnSpPr>
            <p:cNvPr id="124" name="Connecteur droit 123">
              <a:extLst>
                <a:ext uri="{FF2B5EF4-FFF2-40B4-BE49-F238E27FC236}">
                  <a16:creationId xmlns:a16="http://schemas.microsoft.com/office/drawing/2014/main" id="{D81F9410-DB49-3F0B-7D22-07FD171CF9F6}"/>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necteur droit 126">
              <a:extLst>
                <a:ext uri="{FF2B5EF4-FFF2-40B4-BE49-F238E27FC236}">
                  <a16:creationId xmlns:a16="http://schemas.microsoft.com/office/drawing/2014/main" id="{2D8DAE10-5F7C-801C-0605-AD9E63A42A48}"/>
                </a:ext>
              </a:extLst>
            </p:cNvPr>
            <p:cNvCxnSpPr>
              <a:cxnSpLocks/>
            </p:cNvCxnSpPr>
            <p:nvPr/>
          </p:nvCxnSpPr>
          <p:spPr>
            <a:xfrm>
              <a:off x="3075089" y="-501587"/>
              <a:ext cx="2" cy="4866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2" name="Groupe 131">
            <a:extLst>
              <a:ext uri="{FF2B5EF4-FFF2-40B4-BE49-F238E27FC236}">
                <a16:creationId xmlns:a16="http://schemas.microsoft.com/office/drawing/2014/main" id="{FC717AAC-1438-C221-DD46-6B1FAD3F5AFC}"/>
              </a:ext>
            </a:extLst>
          </p:cNvPr>
          <p:cNvGrpSpPr/>
          <p:nvPr/>
        </p:nvGrpSpPr>
        <p:grpSpPr>
          <a:xfrm>
            <a:off x="7839199" y="3442154"/>
            <a:ext cx="216000" cy="486681"/>
            <a:chOff x="2972137" y="-501587"/>
            <a:chExt cx="216000" cy="486681"/>
          </a:xfrm>
        </p:grpSpPr>
        <p:cxnSp>
          <p:nvCxnSpPr>
            <p:cNvPr id="133" name="Connecteur droit 132">
              <a:extLst>
                <a:ext uri="{FF2B5EF4-FFF2-40B4-BE49-F238E27FC236}">
                  <a16:creationId xmlns:a16="http://schemas.microsoft.com/office/drawing/2014/main" id="{76822176-0D35-9D18-B4D2-EF67257072BF}"/>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Connecteur droit 140">
              <a:extLst>
                <a:ext uri="{FF2B5EF4-FFF2-40B4-BE49-F238E27FC236}">
                  <a16:creationId xmlns:a16="http://schemas.microsoft.com/office/drawing/2014/main" id="{C05DCF85-D577-970B-073C-8D7E2B58D1C6}"/>
                </a:ext>
              </a:extLst>
            </p:cNvPr>
            <p:cNvCxnSpPr>
              <a:cxnSpLocks/>
            </p:cNvCxnSpPr>
            <p:nvPr/>
          </p:nvCxnSpPr>
          <p:spPr>
            <a:xfrm>
              <a:off x="3075089" y="-501587"/>
              <a:ext cx="2" cy="4866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 name="Groupe 142">
            <a:extLst>
              <a:ext uri="{FF2B5EF4-FFF2-40B4-BE49-F238E27FC236}">
                <a16:creationId xmlns:a16="http://schemas.microsoft.com/office/drawing/2014/main" id="{E47F80A9-9B11-1366-3D1F-DBE86E574195}"/>
              </a:ext>
            </a:extLst>
          </p:cNvPr>
          <p:cNvGrpSpPr/>
          <p:nvPr/>
        </p:nvGrpSpPr>
        <p:grpSpPr>
          <a:xfrm>
            <a:off x="9076456" y="4381902"/>
            <a:ext cx="216000" cy="486681"/>
            <a:chOff x="2972137" y="-501587"/>
            <a:chExt cx="216000" cy="486681"/>
          </a:xfrm>
        </p:grpSpPr>
        <p:cxnSp>
          <p:nvCxnSpPr>
            <p:cNvPr id="144" name="Connecteur droit 143">
              <a:extLst>
                <a:ext uri="{FF2B5EF4-FFF2-40B4-BE49-F238E27FC236}">
                  <a16:creationId xmlns:a16="http://schemas.microsoft.com/office/drawing/2014/main" id="{1F43EB89-CBF1-69CB-D15F-AF641ED4C62A}"/>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necteur droit 144">
              <a:extLst>
                <a:ext uri="{FF2B5EF4-FFF2-40B4-BE49-F238E27FC236}">
                  <a16:creationId xmlns:a16="http://schemas.microsoft.com/office/drawing/2014/main" id="{83F4C3D3-6548-C820-B06C-5668656F19C8}"/>
                </a:ext>
              </a:extLst>
            </p:cNvPr>
            <p:cNvCxnSpPr>
              <a:cxnSpLocks/>
            </p:cNvCxnSpPr>
            <p:nvPr/>
          </p:nvCxnSpPr>
          <p:spPr>
            <a:xfrm>
              <a:off x="3075089" y="-501587"/>
              <a:ext cx="2" cy="4866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e 156">
            <a:extLst>
              <a:ext uri="{FF2B5EF4-FFF2-40B4-BE49-F238E27FC236}">
                <a16:creationId xmlns:a16="http://schemas.microsoft.com/office/drawing/2014/main" id="{74DCC63E-F82D-ABA5-2C95-C8FEEA0097DE}"/>
              </a:ext>
            </a:extLst>
          </p:cNvPr>
          <p:cNvGrpSpPr/>
          <p:nvPr/>
        </p:nvGrpSpPr>
        <p:grpSpPr>
          <a:xfrm>
            <a:off x="9923331" y="4597208"/>
            <a:ext cx="216000" cy="360000"/>
            <a:chOff x="2972137" y="-501587"/>
            <a:chExt cx="216000" cy="360000"/>
          </a:xfrm>
        </p:grpSpPr>
        <p:cxnSp>
          <p:nvCxnSpPr>
            <p:cNvPr id="158" name="Connecteur droit 157">
              <a:extLst>
                <a:ext uri="{FF2B5EF4-FFF2-40B4-BE49-F238E27FC236}">
                  <a16:creationId xmlns:a16="http://schemas.microsoft.com/office/drawing/2014/main" id="{4A22440E-3C4E-3D80-1568-A188743C752F}"/>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necteur droit 158">
              <a:extLst>
                <a:ext uri="{FF2B5EF4-FFF2-40B4-BE49-F238E27FC236}">
                  <a16:creationId xmlns:a16="http://schemas.microsoft.com/office/drawing/2014/main" id="{78AFFD7A-C070-74E1-0374-544494FEFB1C}"/>
                </a:ext>
              </a:extLst>
            </p:cNvPr>
            <p:cNvCxnSpPr>
              <a:cxnSpLocks/>
            </p:cNvCxnSpPr>
            <p:nvPr/>
          </p:nvCxnSpPr>
          <p:spPr>
            <a:xfrm>
              <a:off x="3075089" y="-501587"/>
              <a:ext cx="2" cy="3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0" name="Groupe 159">
            <a:extLst>
              <a:ext uri="{FF2B5EF4-FFF2-40B4-BE49-F238E27FC236}">
                <a16:creationId xmlns:a16="http://schemas.microsoft.com/office/drawing/2014/main" id="{D51DEE59-2796-5378-AE2D-ABFDB79CCE1A}"/>
              </a:ext>
            </a:extLst>
          </p:cNvPr>
          <p:cNvGrpSpPr/>
          <p:nvPr/>
        </p:nvGrpSpPr>
        <p:grpSpPr>
          <a:xfrm>
            <a:off x="10411078" y="4703154"/>
            <a:ext cx="216000" cy="180000"/>
            <a:chOff x="2972137" y="-501587"/>
            <a:chExt cx="216000" cy="180000"/>
          </a:xfrm>
        </p:grpSpPr>
        <p:cxnSp>
          <p:nvCxnSpPr>
            <p:cNvPr id="161" name="Connecteur droit 160">
              <a:extLst>
                <a:ext uri="{FF2B5EF4-FFF2-40B4-BE49-F238E27FC236}">
                  <a16:creationId xmlns:a16="http://schemas.microsoft.com/office/drawing/2014/main" id="{43A64995-1980-6E05-374E-ADB84D2F800F}"/>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necteur droit 161">
              <a:extLst>
                <a:ext uri="{FF2B5EF4-FFF2-40B4-BE49-F238E27FC236}">
                  <a16:creationId xmlns:a16="http://schemas.microsoft.com/office/drawing/2014/main" id="{E4D3396A-C912-FC01-0404-C03E5CCD977C}"/>
                </a:ext>
              </a:extLst>
            </p:cNvPr>
            <p:cNvCxnSpPr>
              <a:cxnSpLocks/>
            </p:cNvCxnSpPr>
            <p:nvPr/>
          </p:nvCxnSpPr>
          <p:spPr>
            <a:xfrm>
              <a:off x="3075089" y="-501587"/>
              <a:ext cx="2" cy="18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6" name="Groupe 165">
            <a:extLst>
              <a:ext uri="{FF2B5EF4-FFF2-40B4-BE49-F238E27FC236}">
                <a16:creationId xmlns:a16="http://schemas.microsoft.com/office/drawing/2014/main" id="{71C2500E-210D-6C0B-3C62-685C7171EB0F}"/>
              </a:ext>
            </a:extLst>
          </p:cNvPr>
          <p:cNvGrpSpPr/>
          <p:nvPr/>
        </p:nvGrpSpPr>
        <p:grpSpPr>
          <a:xfrm>
            <a:off x="9524750" y="4603467"/>
            <a:ext cx="216000" cy="180000"/>
            <a:chOff x="2972137" y="-501587"/>
            <a:chExt cx="216000" cy="180000"/>
          </a:xfrm>
        </p:grpSpPr>
        <p:cxnSp>
          <p:nvCxnSpPr>
            <p:cNvPr id="168" name="Connecteur droit 167">
              <a:extLst>
                <a:ext uri="{FF2B5EF4-FFF2-40B4-BE49-F238E27FC236}">
                  <a16:creationId xmlns:a16="http://schemas.microsoft.com/office/drawing/2014/main" id="{35E7A498-7EA7-32D8-0201-A2C4C28547EA}"/>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Connecteur droit 168">
              <a:extLst>
                <a:ext uri="{FF2B5EF4-FFF2-40B4-BE49-F238E27FC236}">
                  <a16:creationId xmlns:a16="http://schemas.microsoft.com/office/drawing/2014/main" id="{67EA5141-184D-0B32-067B-5DE2D62A0649}"/>
                </a:ext>
              </a:extLst>
            </p:cNvPr>
            <p:cNvCxnSpPr>
              <a:cxnSpLocks/>
            </p:cNvCxnSpPr>
            <p:nvPr/>
          </p:nvCxnSpPr>
          <p:spPr>
            <a:xfrm>
              <a:off x="3075089" y="-501587"/>
              <a:ext cx="2" cy="18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e 170">
            <a:extLst>
              <a:ext uri="{FF2B5EF4-FFF2-40B4-BE49-F238E27FC236}">
                <a16:creationId xmlns:a16="http://schemas.microsoft.com/office/drawing/2014/main" id="{B32292AD-5AA3-286D-3CE7-332C08DCF577}"/>
              </a:ext>
            </a:extLst>
          </p:cNvPr>
          <p:cNvGrpSpPr/>
          <p:nvPr/>
        </p:nvGrpSpPr>
        <p:grpSpPr>
          <a:xfrm>
            <a:off x="8258457" y="4501051"/>
            <a:ext cx="216000" cy="180000"/>
            <a:chOff x="2972137" y="-501587"/>
            <a:chExt cx="216000" cy="180000"/>
          </a:xfrm>
        </p:grpSpPr>
        <p:cxnSp>
          <p:nvCxnSpPr>
            <p:cNvPr id="172" name="Connecteur droit 171">
              <a:extLst>
                <a:ext uri="{FF2B5EF4-FFF2-40B4-BE49-F238E27FC236}">
                  <a16:creationId xmlns:a16="http://schemas.microsoft.com/office/drawing/2014/main" id="{FF046DBB-6275-8655-D4CB-0E163FE0D543}"/>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Connecteur droit 175">
              <a:extLst>
                <a:ext uri="{FF2B5EF4-FFF2-40B4-BE49-F238E27FC236}">
                  <a16:creationId xmlns:a16="http://schemas.microsoft.com/office/drawing/2014/main" id="{17CD2C9A-ABEC-5BEE-B936-393DA3599B5D}"/>
                </a:ext>
              </a:extLst>
            </p:cNvPr>
            <p:cNvCxnSpPr>
              <a:cxnSpLocks/>
            </p:cNvCxnSpPr>
            <p:nvPr/>
          </p:nvCxnSpPr>
          <p:spPr>
            <a:xfrm>
              <a:off x="3075089" y="-501587"/>
              <a:ext cx="2" cy="18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7" name="Groupe 176">
            <a:extLst>
              <a:ext uri="{FF2B5EF4-FFF2-40B4-BE49-F238E27FC236}">
                <a16:creationId xmlns:a16="http://schemas.microsoft.com/office/drawing/2014/main" id="{B68E3CF2-9E6C-8269-85E2-69E551D080ED}"/>
              </a:ext>
            </a:extLst>
          </p:cNvPr>
          <p:cNvGrpSpPr/>
          <p:nvPr/>
        </p:nvGrpSpPr>
        <p:grpSpPr>
          <a:xfrm>
            <a:off x="8687758" y="4558087"/>
            <a:ext cx="216000" cy="180000"/>
            <a:chOff x="2972137" y="-501587"/>
            <a:chExt cx="216000" cy="180000"/>
          </a:xfrm>
        </p:grpSpPr>
        <p:cxnSp>
          <p:nvCxnSpPr>
            <p:cNvPr id="178" name="Connecteur droit 177">
              <a:extLst>
                <a:ext uri="{FF2B5EF4-FFF2-40B4-BE49-F238E27FC236}">
                  <a16:creationId xmlns:a16="http://schemas.microsoft.com/office/drawing/2014/main" id="{23282EEE-DAA9-7FB0-9D06-6639D8A30B47}"/>
                </a:ext>
              </a:extLst>
            </p:cNvPr>
            <p:cNvCxnSpPr>
              <a:cxnSpLocks/>
            </p:cNvCxnSpPr>
            <p:nvPr/>
          </p:nvCxnSpPr>
          <p:spPr>
            <a:xfrm>
              <a:off x="2972137" y="-501586"/>
              <a:ext cx="2160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Connecteur droit 178">
              <a:extLst>
                <a:ext uri="{FF2B5EF4-FFF2-40B4-BE49-F238E27FC236}">
                  <a16:creationId xmlns:a16="http://schemas.microsoft.com/office/drawing/2014/main" id="{DAE47FB5-6A6B-9643-FD4F-C386B9A793FD}"/>
                </a:ext>
              </a:extLst>
            </p:cNvPr>
            <p:cNvCxnSpPr>
              <a:cxnSpLocks/>
            </p:cNvCxnSpPr>
            <p:nvPr/>
          </p:nvCxnSpPr>
          <p:spPr>
            <a:xfrm>
              <a:off x="3075089" y="-501587"/>
              <a:ext cx="2" cy="18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2" name="Groupe 101">
            <a:extLst>
              <a:ext uri="{FF2B5EF4-FFF2-40B4-BE49-F238E27FC236}">
                <a16:creationId xmlns:a16="http://schemas.microsoft.com/office/drawing/2014/main" id="{9139DD69-A5E3-2ACE-C91C-3305312ECB1E}"/>
              </a:ext>
            </a:extLst>
          </p:cNvPr>
          <p:cNvGrpSpPr/>
          <p:nvPr/>
        </p:nvGrpSpPr>
        <p:grpSpPr>
          <a:xfrm>
            <a:off x="2214791" y="1993380"/>
            <a:ext cx="8412287" cy="3020579"/>
            <a:chOff x="2214791" y="1993380"/>
            <a:chExt cx="8412287" cy="3020579"/>
          </a:xfrm>
        </p:grpSpPr>
        <p:sp>
          <p:nvSpPr>
            <p:cNvPr id="23" name="Rectangle 22">
              <a:extLst>
                <a:ext uri="{FF2B5EF4-FFF2-40B4-BE49-F238E27FC236}">
                  <a16:creationId xmlns:a16="http://schemas.microsoft.com/office/drawing/2014/main" id="{F66739BF-747B-D267-F32E-704F64294883}"/>
                </a:ext>
              </a:extLst>
            </p:cNvPr>
            <p:cNvSpPr/>
            <p:nvPr/>
          </p:nvSpPr>
          <p:spPr>
            <a:xfrm>
              <a:off x="2214791"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17763129-31B9-525E-01D7-84800315010D}"/>
                </a:ext>
              </a:extLst>
            </p:cNvPr>
            <p:cNvSpPr/>
            <p:nvPr/>
          </p:nvSpPr>
          <p:spPr>
            <a:xfrm>
              <a:off x="2638492"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4A509C95-252D-3BE6-F7FB-4892D3CBE35E}"/>
                </a:ext>
              </a:extLst>
            </p:cNvPr>
            <p:cNvSpPr/>
            <p:nvPr/>
          </p:nvSpPr>
          <p:spPr>
            <a:xfrm>
              <a:off x="3073172"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F0F05B43-8364-229B-58DF-27E239E0D71F}"/>
                </a:ext>
              </a:extLst>
            </p:cNvPr>
            <p:cNvSpPr/>
            <p:nvPr/>
          </p:nvSpPr>
          <p:spPr>
            <a:xfrm>
              <a:off x="3502538"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DD28A2F4-7AF3-01BD-C4BA-E72532B76A6C}"/>
                </a:ext>
              </a:extLst>
            </p:cNvPr>
            <p:cNvSpPr/>
            <p:nvPr/>
          </p:nvSpPr>
          <p:spPr>
            <a:xfrm>
              <a:off x="3926239"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id="{70312E81-7C38-D17A-C463-18A1D2983158}"/>
                </a:ext>
              </a:extLst>
            </p:cNvPr>
            <p:cNvSpPr/>
            <p:nvPr/>
          </p:nvSpPr>
          <p:spPr>
            <a:xfrm>
              <a:off x="4360919"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32" name="Rectangle 31">
              <a:extLst>
                <a:ext uri="{FF2B5EF4-FFF2-40B4-BE49-F238E27FC236}">
                  <a16:creationId xmlns:a16="http://schemas.microsoft.com/office/drawing/2014/main" id="{560FF2B7-CD4A-CB78-51FF-51C50AE69A21}"/>
                </a:ext>
              </a:extLst>
            </p:cNvPr>
            <p:cNvSpPr/>
            <p:nvPr/>
          </p:nvSpPr>
          <p:spPr>
            <a:xfrm>
              <a:off x="4791311"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id="{E149F20E-26D8-C460-E1CE-C911BA7BD128}"/>
                </a:ext>
              </a:extLst>
            </p:cNvPr>
            <p:cNvSpPr/>
            <p:nvPr/>
          </p:nvSpPr>
          <p:spPr>
            <a:xfrm>
              <a:off x="5215012"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BFDCF256-3889-38C5-1AA6-E1D54050DC1D}"/>
                </a:ext>
              </a:extLst>
            </p:cNvPr>
            <p:cNvSpPr/>
            <p:nvPr/>
          </p:nvSpPr>
          <p:spPr>
            <a:xfrm>
              <a:off x="5649692" y="1993380"/>
              <a:ext cx="252000" cy="302057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CE2C3C8D-0251-5C8B-425A-8BB4F1C5CC2F}"/>
                </a:ext>
              </a:extLst>
            </p:cNvPr>
            <p:cNvSpPr/>
            <p:nvPr/>
          </p:nvSpPr>
          <p:spPr>
            <a:xfrm>
              <a:off x="6148343" y="2247900"/>
              <a:ext cx="252000" cy="2766059"/>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0" name="Rectangle 39">
              <a:extLst>
                <a:ext uri="{FF2B5EF4-FFF2-40B4-BE49-F238E27FC236}">
                  <a16:creationId xmlns:a16="http://schemas.microsoft.com/office/drawing/2014/main" id="{2A46CBB1-1666-380E-686C-CC6DB371CBBC}"/>
                </a:ext>
              </a:extLst>
            </p:cNvPr>
            <p:cNvSpPr/>
            <p:nvPr/>
          </p:nvSpPr>
          <p:spPr>
            <a:xfrm>
              <a:off x="6572044" y="2357031"/>
              <a:ext cx="252000" cy="2656928"/>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1" name="Rectangle 40">
              <a:extLst>
                <a:ext uri="{FF2B5EF4-FFF2-40B4-BE49-F238E27FC236}">
                  <a16:creationId xmlns:a16="http://schemas.microsoft.com/office/drawing/2014/main" id="{63D994E3-5333-47D6-796D-F153A6A3F404}"/>
                </a:ext>
              </a:extLst>
            </p:cNvPr>
            <p:cNvSpPr/>
            <p:nvPr/>
          </p:nvSpPr>
          <p:spPr>
            <a:xfrm>
              <a:off x="7006724" y="2711450"/>
              <a:ext cx="252000" cy="2302509"/>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2" name="Rectangle 41">
              <a:extLst>
                <a:ext uri="{FF2B5EF4-FFF2-40B4-BE49-F238E27FC236}">
                  <a16:creationId xmlns:a16="http://schemas.microsoft.com/office/drawing/2014/main" id="{8D0D9384-6263-4790-34B0-5EE4DBF13AA7}"/>
                </a:ext>
              </a:extLst>
            </p:cNvPr>
            <p:cNvSpPr/>
            <p:nvPr/>
          </p:nvSpPr>
          <p:spPr>
            <a:xfrm>
              <a:off x="7391814" y="2711450"/>
              <a:ext cx="252000" cy="2302509"/>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7" name="Rectangle 46">
              <a:extLst>
                <a:ext uri="{FF2B5EF4-FFF2-40B4-BE49-F238E27FC236}">
                  <a16:creationId xmlns:a16="http://schemas.microsoft.com/office/drawing/2014/main" id="{569A894C-D7D7-1410-9DAB-ABA9812AE8CF}"/>
                </a:ext>
              </a:extLst>
            </p:cNvPr>
            <p:cNvSpPr/>
            <p:nvPr/>
          </p:nvSpPr>
          <p:spPr>
            <a:xfrm>
              <a:off x="7805554" y="3568701"/>
              <a:ext cx="252000" cy="1445258"/>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9" name="Rectangle 48">
              <a:extLst>
                <a:ext uri="{FF2B5EF4-FFF2-40B4-BE49-F238E27FC236}">
                  <a16:creationId xmlns:a16="http://schemas.microsoft.com/office/drawing/2014/main" id="{13BAE922-C9E0-4ECC-AEE7-35F7A4CEE71A}"/>
                </a:ext>
              </a:extLst>
            </p:cNvPr>
            <p:cNvSpPr/>
            <p:nvPr/>
          </p:nvSpPr>
          <p:spPr>
            <a:xfrm>
              <a:off x="8252814" y="4540251"/>
              <a:ext cx="252000" cy="473708"/>
            </a:xfrm>
            <a:prstGeom prst="rect">
              <a:avLst/>
            </a:prstGeom>
            <a:solidFill>
              <a:srgbClr val="DDDDD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0" name="Rectangle 49">
              <a:extLst>
                <a:ext uri="{FF2B5EF4-FFF2-40B4-BE49-F238E27FC236}">
                  <a16:creationId xmlns:a16="http://schemas.microsoft.com/office/drawing/2014/main" id="{C2DCF099-0898-BD32-5C94-09CC9D044A0D}"/>
                </a:ext>
              </a:extLst>
            </p:cNvPr>
            <p:cNvSpPr/>
            <p:nvPr/>
          </p:nvSpPr>
          <p:spPr>
            <a:xfrm>
              <a:off x="8649776" y="4591051"/>
              <a:ext cx="252000" cy="422908"/>
            </a:xfrm>
            <a:prstGeom prst="rect">
              <a:avLst/>
            </a:prstGeom>
            <a:solidFill>
              <a:srgbClr val="DDDDD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1" name="Rectangle 50">
              <a:extLst>
                <a:ext uri="{FF2B5EF4-FFF2-40B4-BE49-F238E27FC236}">
                  <a16:creationId xmlns:a16="http://schemas.microsoft.com/office/drawing/2014/main" id="{21B65D59-E045-0BA3-DA1B-89A24EE0BB89}"/>
                </a:ext>
              </a:extLst>
            </p:cNvPr>
            <p:cNvSpPr/>
            <p:nvPr/>
          </p:nvSpPr>
          <p:spPr>
            <a:xfrm>
              <a:off x="9074474" y="4648087"/>
              <a:ext cx="252000" cy="365872"/>
            </a:xfrm>
            <a:prstGeom prst="rect">
              <a:avLst/>
            </a:prstGeom>
            <a:solidFill>
              <a:srgbClr val="DDDDD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8" name="Rectangle 67">
              <a:extLst>
                <a:ext uri="{FF2B5EF4-FFF2-40B4-BE49-F238E27FC236}">
                  <a16:creationId xmlns:a16="http://schemas.microsoft.com/office/drawing/2014/main" id="{51DC2365-7B0E-17FB-7EC2-98511618DBAA}"/>
                </a:ext>
              </a:extLst>
            </p:cNvPr>
            <p:cNvSpPr/>
            <p:nvPr/>
          </p:nvSpPr>
          <p:spPr>
            <a:xfrm>
              <a:off x="9517335" y="4669588"/>
              <a:ext cx="252000" cy="344371"/>
            </a:xfrm>
            <a:prstGeom prst="rect">
              <a:avLst/>
            </a:prstGeom>
            <a:solidFill>
              <a:srgbClr val="DDDDD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81" name="Rectangle 80">
              <a:extLst>
                <a:ext uri="{FF2B5EF4-FFF2-40B4-BE49-F238E27FC236}">
                  <a16:creationId xmlns:a16="http://schemas.microsoft.com/office/drawing/2014/main" id="{B2B9FEB1-AA60-8A2A-BCA6-C28DB67C9828}"/>
                </a:ext>
              </a:extLst>
            </p:cNvPr>
            <p:cNvSpPr/>
            <p:nvPr/>
          </p:nvSpPr>
          <p:spPr>
            <a:xfrm>
              <a:off x="9928165" y="4752349"/>
              <a:ext cx="252000" cy="261610"/>
            </a:xfrm>
            <a:prstGeom prst="rect">
              <a:avLst/>
            </a:prstGeom>
            <a:solidFill>
              <a:srgbClr val="DDDDD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01" name="Rectangle 100">
              <a:extLst>
                <a:ext uri="{FF2B5EF4-FFF2-40B4-BE49-F238E27FC236}">
                  <a16:creationId xmlns:a16="http://schemas.microsoft.com/office/drawing/2014/main" id="{953A1471-E2B6-10DE-A7C7-99FC925BDA17}"/>
                </a:ext>
              </a:extLst>
            </p:cNvPr>
            <p:cNvSpPr/>
            <p:nvPr/>
          </p:nvSpPr>
          <p:spPr>
            <a:xfrm>
              <a:off x="10375078" y="4752349"/>
              <a:ext cx="252000" cy="261610"/>
            </a:xfrm>
            <a:prstGeom prst="rect">
              <a:avLst/>
            </a:prstGeom>
            <a:solidFill>
              <a:srgbClr val="DDDDD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sp>
        <p:nvSpPr>
          <p:cNvPr id="12" name="Espace réservé du texte 11">
            <a:extLst>
              <a:ext uri="{FF2B5EF4-FFF2-40B4-BE49-F238E27FC236}">
                <a16:creationId xmlns:a16="http://schemas.microsoft.com/office/drawing/2014/main" id="{3AACB117-67DE-C05F-7B00-7E0EDA3C34D9}"/>
              </a:ext>
            </a:extLst>
          </p:cNvPr>
          <p:cNvSpPr>
            <a:spLocks noGrp="1"/>
          </p:cNvSpPr>
          <p:nvPr>
            <p:ph type="body" sz="quarter" idx="19"/>
          </p:nvPr>
        </p:nvSpPr>
        <p:spPr/>
        <p:txBody>
          <a:bodyPr/>
          <a:lstStyle/>
          <a:p>
            <a:pPr>
              <a:lnSpc>
                <a:spcPct val="107000"/>
              </a:lnSpc>
              <a:spcAft>
                <a:spcPts val="800"/>
              </a:spcAft>
            </a:pPr>
            <a:r>
              <a:rPr lang="fr-FR" sz="800" kern="100" dirty="0">
                <a:effectLst/>
                <a:ea typeface="Aptos" panose="020B0004020202020204" pitchFamily="34" charset="0"/>
              </a:rPr>
              <a:t>Osborne AO. Evaluation of a </a:t>
            </a:r>
            <a:r>
              <a:rPr lang="fr-FR" sz="800" kern="100" dirty="0" err="1">
                <a:effectLst/>
                <a:ea typeface="Aptos" panose="020B0004020202020204" pitchFamily="34" charset="0"/>
              </a:rPr>
              <a:t>wall-mounted</a:t>
            </a:r>
            <a:r>
              <a:rPr lang="fr-FR" sz="800" kern="100" dirty="0">
                <a:effectLst/>
                <a:ea typeface="Aptos" panose="020B0004020202020204" pitchFamily="34" charset="0"/>
              </a:rPr>
              <a:t> far ultraviolet-C light </a:t>
            </a:r>
            <a:r>
              <a:rPr lang="fr-FR" sz="800" kern="100" dirty="0" err="1">
                <a:effectLst/>
                <a:ea typeface="Aptos" panose="020B0004020202020204" pitchFamily="34" charset="0"/>
              </a:rPr>
              <a:t>device</a:t>
            </a:r>
            <a:r>
              <a:rPr lang="fr-FR" sz="800" kern="100" dirty="0">
                <a:effectLst/>
                <a:ea typeface="Aptos" panose="020B0004020202020204" pitchFamily="34" charset="0"/>
              </a:rPr>
              <a:t> </a:t>
            </a:r>
            <a:r>
              <a:rPr lang="fr-FR" sz="800" kern="100" dirty="0" err="1">
                <a:effectLst/>
                <a:ea typeface="Aptos" panose="020B0004020202020204" pitchFamily="34" charset="0"/>
              </a:rPr>
              <a:t>used</a:t>
            </a:r>
            <a:r>
              <a:rPr lang="fr-FR" sz="800" kern="100" dirty="0">
                <a:effectLst/>
                <a:ea typeface="Aptos" panose="020B0004020202020204" pitchFamily="34" charset="0"/>
              </a:rPr>
              <a:t> for </a:t>
            </a:r>
            <a:r>
              <a:rPr lang="fr-FR" sz="800" kern="100" dirty="0" err="1">
                <a:effectLst/>
                <a:ea typeface="Aptos" panose="020B0004020202020204" pitchFamily="34" charset="0"/>
              </a:rPr>
              <a:t>continuo</a:t>
            </a:r>
            <a:r>
              <a:rPr lang="fr-FR" kern="100" dirty="0" err="1">
                <a:ea typeface="Aptos" panose="020B0004020202020204" pitchFamily="34" charset="0"/>
              </a:rPr>
              <a:t>us</a:t>
            </a:r>
            <a:r>
              <a:rPr lang="fr-FR" sz="800" kern="100" dirty="0">
                <a:effectLst/>
                <a:ea typeface="Aptos" panose="020B0004020202020204" pitchFamily="34" charset="0"/>
              </a:rPr>
              <a:t> air and surface </a:t>
            </a:r>
            <a:r>
              <a:rPr lang="fr-FR" sz="800" kern="100" dirty="0" err="1">
                <a:effectLst/>
                <a:ea typeface="Aptos" panose="020B0004020202020204" pitchFamily="34" charset="0"/>
              </a:rPr>
              <a:t>decontamination</a:t>
            </a:r>
            <a:r>
              <a:rPr lang="fr-FR" sz="800" kern="100" dirty="0">
                <a:effectLst/>
                <a:ea typeface="Aptos" panose="020B0004020202020204" pitchFamily="34" charset="0"/>
              </a:rPr>
              <a:t> in a dental office </a:t>
            </a:r>
            <a:r>
              <a:rPr lang="fr-FR" sz="800" kern="100" dirty="0" err="1">
                <a:effectLst/>
                <a:ea typeface="Aptos" panose="020B0004020202020204" pitchFamily="34" charset="0"/>
              </a:rPr>
              <a:t>during</a:t>
            </a:r>
            <a:r>
              <a:rPr lang="fr-FR" sz="800" kern="100" dirty="0">
                <a:effectLst/>
                <a:ea typeface="Aptos" panose="020B0004020202020204" pitchFamily="34" charset="0"/>
              </a:rPr>
              <a:t> routine patient care. In </a:t>
            </a:r>
            <a:r>
              <a:rPr lang="fr-FR" sz="800" kern="100" dirty="0" err="1">
                <a:effectLst/>
                <a:ea typeface="Aptos" panose="020B0004020202020204" pitchFamily="34" charset="0"/>
              </a:rPr>
              <a:t>revision</a:t>
            </a:r>
            <a:r>
              <a:rPr lang="fr-FR" sz="800" kern="100" dirty="0">
                <a:effectLst/>
                <a:ea typeface="Aptos" panose="020B0004020202020204" pitchFamily="34" charset="0"/>
              </a:rPr>
              <a:t>.</a:t>
            </a:r>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438" y="7938"/>
            <a:ext cx="10545762" cy="719137"/>
          </a:xfrm>
        </p:spPr>
        <p:txBody>
          <a:bodyPr/>
          <a:lstStyle/>
          <a:p>
            <a:r>
              <a:rPr lang="en-GB"/>
              <a:t>Far UV-C effective in a dental treatment room but not in completely shaded areas</a:t>
            </a:r>
            <a:endParaRPr lang="fr-FR"/>
          </a:p>
        </p:txBody>
      </p:sp>
      <p:sp>
        <p:nvSpPr>
          <p:cNvPr id="6" name="Espace réservé du texte 5">
            <a:extLst>
              <a:ext uri="{FF2B5EF4-FFF2-40B4-BE49-F238E27FC236}">
                <a16:creationId xmlns:a16="http://schemas.microsoft.com/office/drawing/2014/main" id="{3E1D1672-73DD-1B4D-1F06-6F247A205BBB}"/>
              </a:ext>
            </a:extLst>
          </p:cNvPr>
          <p:cNvSpPr>
            <a:spLocks noGrp="1"/>
          </p:cNvSpPr>
          <p:nvPr>
            <p:ph type="body" sz="quarter" idx="18"/>
          </p:nvPr>
        </p:nvSpPr>
        <p:spPr>
          <a:xfrm>
            <a:off x="960193" y="763783"/>
            <a:ext cx="11104990" cy="582613"/>
          </a:xfrm>
        </p:spPr>
        <p:txBody>
          <a:bodyPr/>
          <a:lstStyle/>
          <a:p>
            <a:r>
              <a:rPr lang="fr-FR" dirty="0"/>
              <a:t>MRSA </a:t>
            </a:r>
            <a:r>
              <a:rPr lang="fr-FR" dirty="0" err="1"/>
              <a:t>reduction</a:t>
            </a:r>
            <a:r>
              <a:rPr lang="fr-FR" dirty="0"/>
              <a:t> in a dental </a:t>
            </a:r>
            <a:r>
              <a:rPr lang="fr-FR" dirty="0" err="1"/>
              <a:t>treatment</a:t>
            </a:r>
            <a:r>
              <a:rPr lang="fr-FR" dirty="0"/>
              <a:t> room (2-hour </a:t>
            </a:r>
            <a:r>
              <a:rPr lang="fr-FR" dirty="0" err="1"/>
              <a:t>exposure</a:t>
            </a:r>
            <a:r>
              <a:rPr lang="fr-FR" dirty="0"/>
              <a:t>)</a:t>
            </a:r>
          </a:p>
        </p:txBody>
      </p:sp>
      <p:sp>
        <p:nvSpPr>
          <p:cNvPr id="3" name="Espace réservé du contenu 16">
            <a:extLst>
              <a:ext uri="{FF2B5EF4-FFF2-40B4-BE49-F238E27FC236}">
                <a16:creationId xmlns:a16="http://schemas.microsoft.com/office/drawing/2014/main" id="{B6D9447A-E511-942B-5817-B8D2A2F18922}"/>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sp>
        <p:nvSpPr>
          <p:cNvPr id="103" name="Text Box 4">
            <a:extLst>
              <a:ext uri="{FF2B5EF4-FFF2-40B4-BE49-F238E27FC236}">
                <a16:creationId xmlns:a16="http://schemas.microsoft.com/office/drawing/2014/main" id="{4DC196B2-5EDA-731F-7EF6-4634CC4878C3}"/>
              </a:ext>
            </a:extLst>
          </p:cNvPr>
          <p:cNvSpPr txBox="1">
            <a:spLocks noChangeArrowheads="1"/>
          </p:cNvSpPr>
          <p:nvPr/>
        </p:nvSpPr>
        <p:spPr bwMode="auto">
          <a:xfrm rot="16200000">
            <a:off x="767126" y="3113816"/>
            <a:ext cx="1759790"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a:solidFill>
                  <a:srgbClr val="FFFFFF">
                    <a:lumMod val="50000"/>
                  </a:srgbClr>
                </a:solidFill>
                <a:latin typeface="Arial" panose="020B0604020202020204" pitchFamily="34" charset="0"/>
                <a:ea typeface="+mn-ea"/>
                <a:cs typeface="Arial" panose="020B0604020202020204" pitchFamily="34" charset="0"/>
              </a:rPr>
              <a:t>Log</a:t>
            </a:r>
            <a:r>
              <a:rPr lang="da-DK" sz="1000" baseline="-25000">
                <a:solidFill>
                  <a:srgbClr val="FFFFFF">
                    <a:lumMod val="50000"/>
                  </a:srgbClr>
                </a:solidFill>
                <a:latin typeface="Arial" panose="020B0604020202020204" pitchFamily="34" charset="0"/>
                <a:ea typeface="+mn-ea"/>
                <a:cs typeface="Arial" panose="020B0604020202020204" pitchFamily="34" charset="0"/>
              </a:rPr>
              <a:t>10</a:t>
            </a:r>
            <a:r>
              <a:rPr lang="da-DK" sz="1000">
                <a:solidFill>
                  <a:srgbClr val="FFFFFF">
                    <a:lumMod val="50000"/>
                  </a:srgbClr>
                </a:solidFill>
                <a:latin typeface="Arial" panose="020B0604020202020204" pitchFamily="34" charset="0"/>
                <a:ea typeface="+mn-ea"/>
                <a:cs typeface="Arial" panose="020B0604020202020204" pitchFamily="34" charset="0"/>
              </a:rPr>
              <a:t> CFU Reduction</a:t>
            </a:r>
            <a:endParaRPr lang="da-DK" sz="1000" dirty="0">
              <a:solidFill>
                <a:srgbClr val="FFFFFF">
                  <a:lumMod val="50000"/>
                </a:srgbClr>
              </a:solidFill>
              <a:latin typeface="Arial" panose="020B0604020202020204" pitchFamily="34" charset="0"/>
              <a:ea typeface="+mn-ea"/>
              <a:cs typeface="Arial" panose="020B0604020202020204" pitchFamily="34" charset="0"/>
            </a:endParaRPr>
          </a:p>
        </p:txBody>
      </p:sp>
      <p:sp>
        <p:nvSpPr>
          <p:cNvPr id="18" name="Text Box 4">
            <a:extLst>
              <a:ext uri="{FF2B5EF4-FFF2-40B4-BE49-F238E27FC236}">
                <a16:creationId xmlns:a16="http://schemas.microsoft.com/office/drawing/2014/main" id="{4A97C511-6C43-1BA4-FA1A-2BF88C96941F}"/>
              </a:ext>
            </a:extLst>
          </p:cNvPr>
          <p:cNvSpPr txBox="1">
            <a:spLocks noChangeArrowheads="1"/>
          </p:cNvSpPr>
          <p:nvPr/>
        </p:nvSpPr>
        <p:spPr bwMode="auto">
          <a:xfrm rot="5400000" flipH="1">
            <a:off x="10289391" y="3000618"/>
            <a:ext cx="1759790" cy="26161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panose="020B0604020202020204" pitchFamily="34" charset="0"/>
                <a:ea typeface="+mn-ea"/>
                <a:cs typeface="Arial" panose="020B0604020202020204" pitchFamily="34" charset="0"/>
              </a:rPr>
              <a:t>Irradiance (µW/cm²)</a:t>
            </a:r>
          </a:p>
        </p:txBody>
      </p:sp>
      <p:sp>
        <p:nvSpPr>
          <p:cNvPr id="19" name="Text Box 4">
            <a:extLst>
              <a:ext uri="{FF2B5EF4-FFF2-40B4-BE49-F238E27FC236}">
                <a16:creationId xmlns:a16="http://schemas.microsoft.com/office/drawing/2014/main" id="{85B922A3-B356-6539-5304-63CE74B505BC}"/>
              </a:ext>
            </a:extLst>
          </p:cNvPr>
          <p:cNvSpPr txBox="1">
            <a:spLocks noChangeArrowheads="1"/>
          </p:cNvSpPr>
          <p:nvPr/>
        </p:nvSpPr>
        <p:spPr bwMode="auto">
          <a:xfrm>
            <a:off x="3344066" y="5532544"/>
            <a:ext cx="6224944" cy="3077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400" kern="100" dirty="0">
                <a:latin typeface="Arial" panose="020B0604020202020204" pitchFamily="34" charset="0"/>
                <a:cs typeface="Arial" panose="020B0604020202020204" pitchFamily="34" charset="0"/>
              </a:rPr>
              <a:t>Red line indicates irradiance readings</a:t>
            </a:r>
          </a:p>
        </p:txBody>
      </p:sp>
      <p:sp>
        <p:nvSpPr>
          <p:cNvPr id="182" name="Forme libre : forme 181">
            <a:extLst>
              <a:ext uri="{FF2B5EF4-FFF2-40B4-BE49-F238E27FC236}">
                <a16:creationId xmlns:a16="http://schemas.microsoft.com/office/drawing/2014/main" id="{374934FC-B1D1-1AEA-CF37-6F361FBC1C6C}"/>
              </a:ext>
            </a:extLst>
          </p:cNvPr>
          <p:cNvSpPr/>
          <p:nvPr/>
        </p:nvSpPr>
        <p:spPr>
          <a:xfrm>
            <a:off x="2339788" y="1694329"/>
            <a:ext cx="8193741" cy="3334871"/>
          </a:xfrm>
          <a:custGeom>
            <a:avLst/>
            <a:gdLst>
              <a:gd name="connsiteX0" fmla="*/ 0 w 8193741"/>
              <a:gd name="connsiteY0" fmla="*/ 0 h 3334871"/>
              <a:gd name="connsiteX1" fmla="*/ 403412 w 8193741"/>
              <a:gd name="connsiteY1" fmla="*/ 528918 h 3334871"/>
              <a:gd name="connsiteX2" fmla="*/ 842683 w 8193741"/>
              <a:gd name="connsiteY2" fmla="*/ 1855695 h 3334871"/>
              <a:gd name="connsiteX3" fmla="*/ 1272988 w 8193741"/>
              <a:gd name="connsiteY3" fmla="*/ 1846730 h 3334871"/>
              <a:gd name="connsiteX4" fmla="*/ 1712259 w 8193741"/>
              <a:gd name="connsiteY4" fmla="*/ 2097742 h 3334871"/>
              <a:gd name="connsiteX5" fmla="*/ 2115671 w 8193741"/>
              <a:gd name="connsiteY5" fmla="*/ 2456330 h 3334871"/>
              <a:gd name="connsiteX6" fmla="*/ 2563906 w 8193741"/>
              <a:gd name="connsiteY6" fmla="*/ 2554942 h 3334871"/>
              <a:gd name="connsiteX7" fmla="*/ 2976283 w 8193741"/>
              <a:gd name="connsiteY7" fmla="*/ 2626659 h 3334871"/>
              <a:gd name="connsiteX8" fmla="*/ 3424518 w 8193741"/>
              <a:gd name="connsiteY8" fmla="*/ 2877671 h 3334871"/>
              <a:gd name="connsiteX9" fmla="*/ 3854824 w 8193741"/>
              <a:gd name="connsiteY9" fmla="*/ 2017059 h 3334871"/>
              <a:gd name="connsiteX10" fmla="*/ 4294094 w 8193741"/>
              <a:gd name="connsiteY10" fmla="*/ 2528047 h 3334871"/>
              <a:gd name="connsiteX11" fmla="*/ 4724400 w 8193741"/>
              <a:gd name="connsiteY11" fmla="*/ 2447365 h 3334871"/>
              <a:gd name="connsiteX12" fmla="*/ 5163671 w 8193741"/>
              <a:gd name="connsiteY12" fmla="*/ 1407459 h 3334871"/>
              <a:gd name="connsiteX13" fmla="*/ 5585012 w 8193741"/>
              <a:gd name="connsiteY13" fmla="*/ 2814918 h 3334871"/>
              <a:gd name="connsiteX14" fmla="*/ 6015318 w 8193741"/>
              <a:gd name="connsiteY14" fmla="*/ 3254189 h 3334871"/>
              <a:gd name="connsiteX15" fmla="*/ 6463553 w 8193741"/>
              <a:gd name="connsiteY15" fmla="*/ 3191436 h 3334871"/>
              <a:gd name="connsiteX16" fmla="*/ 6875930 w 8193741"/>
              <a:gd name="connsiteY16" fmla="*/ 3325906 h 3334871"/>
              <a:gd name="connsiteX17" fmla="*/ 8193741 w 8193741"/>
              <a:gd name="connsiteY17" fmla="*/ 3334871 h 333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93741" h="3334871">
                <a:moveTo>
                  <a:pt x="0" y="0"/>
                </a:moveTo>
                <a:lnTo>
                  <a:pt x="403412" y="528918"/>
                </a:lnTo>
                <a:lnTo>
                  <a:pt x="842683" y="1855695"/>
                </a:lnTo>
                <a:lnTo>
                  <a:pt x="1272988" y="1846730"/>
                </a:lnTo>
                <a:lnTo>
                  <a:pt x="1712259" y="2097742"/>
                </a:lnTo>
                <a:lnTo>
                  <a:pt x="2115671" y="2456330"/>
                </a:lnTo>
                <a:lnTo>
                  <a:pt x="2563906" y="2554942"/>
                </a:lnTo>
                <a:lnTo>
                  <a:pt x="2976283" y="2626659"/>
                </a:lnTo>
                <a:lnTo>
                  <a:pt x="3424518" y="2877671"/>
                </a:lnTo>
                <a:lnTo>
                  <a:pt x="3854824" y="2017059"/>
                </a:lnTo>
                <a:lnTo>
                  <a:pt x="4294094" y="2528047"/>
                </a:lnTo>
                <a:lnTo>
                  <a:pt x="4724400" y="2447365"/>
                </a:lnTo>
                <a:lnTo>
                  <a:pt x="5163671" y="1407459"/>
                </a:lnTo>
                <a:lnTo>
                  <a:pt x="5585012" y="2814918"/>
                </a:lnTo>
                <a:lnTo>
                  <a:pt x="6015318" y="3254189"/>
                </a:lnTo>
                <a:lnTo>
                  <a:pt x="6463553" y="3191436"/>
                </a:lnTo>
                <a:lnTo>
                  <a:pt x="6875930" y="3325906"/>
                </a:lnTo>
                <a:lnTo>
                  <a:pt x="8193741" y="3334871"/>
                </a:lnTo>
              </a:path>
            </a:pathLst>
          </a:cu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nvGrpSpPr>
          <p:cNvPr id="201" name="Groupe 200">
            <a:extLst>
              <a:ext uri="{FF2B5EF4-FFF2-40B4-BE49-F238E27FC236}">
                <a16:creationId xmlns:a16="http://schemas.microsoft.com/office/drawing/2014/main" id="{CDAE41E9-367A-C388-E4E9-D45E24EB7DAD}"/>
              </a:ext>
            </a:extLst>
          </p:cNvPr>
          <p:cNvGrpSpPr/>
          <p:nvPr/>
        </p:nvGrpSpPr>
        <p:grpSpPr>
          <a:xfrm>
            <a:off x="6926983" y="1496245"/>
            <a:ext cx="3656896" cy="276999"/>
            <a:chOff x="-3587703" y="5587709"/>
            <a:chExt cx="3656896" cy="276999"/>
          </a:xfrm>
        </p:grpSpPr>
        <p:sp>
          <p:nvSpPr>
            <p:cNvPr id="184" name="Rectangle 183">
              <a:extLst>
                <a:ext uri="{FF2B5EF4-FFF2-40B4-BE49-F238E27FC236}">
                  <a16:creationId xmlns:a16="http://schemas.microsoft.com/office/drawing/2014/main" id="{4A477178-F382-46DF-C113-1D27B35FDAA3}"/>
                </a:ext>
              </a:extLst>
            </p:cNvPr>
            <p:cNvSpPr/>
            <p:nvPr/>
          </p:nvSpPr>
          <p:spPr>
            <a:xfrm flipV="1">
              <a:off x="-3587703" y="5671267"/>
              <a:ext cx="108000" cy="108000"/>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88" name="ZoneTexte 187">
              <a:extLst>
                <a:ext uri="{FF2B5EF4-FFF2-40B4-BE49-F238E27FC236}">
                  <a16:creationId xmlns:a16="http://schemas.microsoft.com/office/drawing/2014/main" id="{C0D6C38F-44A2-7AF6-3CF1-BA81211350F3}"/>
                </a:ext>
              </a:extLst>
            </p:cNvPr>
            <p:cNvSpPr txBox="1"/>
            <p:nvPr/>
          </p:nvSpPr>
          <p:spPr>
            <a:xfrm>
              <a:off x="-3475054" y="5587709"/>
              <a:ext cx="912829" cy="276999"/>
            </a:xfrm>
            <a:prstGeom prst="rect">
              <a:avLst/>
            </a:prstGeom>
            <a:noFill/>
          </p:spPr>
          <p:txBody>
            <a:bodyPr wrap="square" rtlCol="0" anchor="ctr">
              <a:spAutoFit/>
            </a:bodyPr>
            <a:lstStyle/>
            <a:p>
              <a:r>
                <a:rPr lang="fr-FR" sz="1200">
                  <a:latin typeface="Arial" panose="020B0604020202020204" pitchFamily="34" charset="0"/>
                  <a:cs typeface="Arial" panose="020B0604020202020204" pitchFamily="34" charset="0"/>
                </a:rPr>
                <a:t>Unshaded </a:t>
              </a:r>
            </a:p>
          </p:txBody>
        </p:sp>
        <p:sp>
          <p:nvSpPr>
            <p:cNvPr id="195" name="Rectangle 194">
              <a:extLst>
                <a:ext uri="{FF2B5EF4-FFF2-40B4-BE49-F238E27FC236}">
                  <a16:creationId xmlns:a16="http://schemas.microsoft.com/office/drawing/2014/main" id="{3CA8E933-12A2-60C1-C873-D966F5497857}"/>
                </a:ext>
              </a:extLst>
            </p:cNvPr>
            <p:cNvSpPr/>
            <p:nvPr/>
          </p:nvSpPr>
          <p:spPr>
            <a:xfrm flipV="1">
              <a:off x="-2381523" y="5671267"/>
              <a:ext cx="108000" cy="108000"/>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97" name="ZoneTexte 196">
              <a:extLst>
                <a:ext uri="{FF2B5EF4-FFF2-40B4-BE49-F238E27FC236}">
                  <a16:creationId xmlns:a16="http://schemas.microsoft.com/office/drawing/2014/main" id="{418ACA86-0D4B-BAEC-DDDF-9233213EA5C4}"/>
                </a:ext>
              </a:extLst>
            </p:cNvPr>
            <p:cNvSpPr txBox="1"/>
            <p:nvPr/>
          </p:nvSpPr>
          <p:spPr>
            <a:xfrm>
              <a:off x="-858780" y="5587709"/>
              <a:ext cx="927973" cy="276999"/>
            </a:xfrm>
            <a:prstGeom prst="rect">
              <a:avLst/>
            </a:prstGeom>
            <a:noFill/>
          </p:spPr>
          <p:txBody>
            <a:bodyPr wrap="square" rtlCol="0" anchor="ctr">
              <a:spAutoFit/>
            </a:bodyPr>
            <a:lstStyle/>
            <a:p>
              <a:r>
                <a:rPr lang="fr-FR" sz="1200">
                  <a:latin typeface="Arial" panose="020B0604020202020204" pitchFamily="34" charset="0"/>
                  <a:cs typeface="Arial" panose="020B0604020202020204" pitchFamily="34" charset="0"/>
                </a:rPr>
                <a:t>Shaded</a:t>
              </a:r>
            </a:p>
          </p:txBody>
        </p:sp>
        <p:sp>
          <p:nvSpPr>
            <p:cNvPr id="199" name="ZoneTexte 198">
              <a:extLst>
                <a:ext uri="{FF2B5EF4-FFF2-40B4-BE49-F238E27FC236}">
                  <a16:creationId xmlns:a16="http://schemas.microsoft.com/office/drawing/2014/main" id="{000CFF3C-8F50-309F-6C59-820690F0B052}"/>
                </a:ext>
              </a:extLst>
            </p:cNvPr>
            <p:cNvSpPr txBox="1"/>
            <p:nvPr/>
          </p:nvSpPr>
          <p:spPr>
            <a:xfrm>
              <a:off x="-2275703" y="5587709"/>
              <a:ext cx="1409933" cy="276999"/>
            </a:xfrm>
            <a:prstGeom prst="rect">
              <a:avLst/>
            </a:prstGeom>
            <a:noFill/>
          </p:spPr>
          <p:txBody>
            <a:bodyPr wrap="square" rtlCol="0" anchor="ctr">
              <a:spAutoFit/>
            </a:bodyPr>
            <a:lstStyle/>
            <a:p>
              <a:r>
                <a:rPr lang="fr-FR" sz="1200">
                  <a:latin typeface="Arial" panose="020B0604020202020204" pitchFamily="34" charset="0"/>
                  <a:cs typeface="Arial" panose="020B0604020202020204" pitchFamily="34" charset="0"/>
                </a:rPr>
                <a:t>Partially Shaded </a:t>
              </a:r>
            </a:p>
          </p:txBody>
        </p:sp>
        <p:sp>
          <p:nvSpPr>
            <p:cNvPr id="200" name="Rectangle 199">
              <a:extLst>
                <a:ext uri="{FF2B5EF4-FFF2-40B4-BE49-F238E27FC236}">
                  <a16:creationId xmlns:a16="http://schemas.microsoft.com/office/drawing/2014/main" id="{D22DFE51-31AC-B3B3-08AD-9DF7423197D1}"/>
                </a:ext>
              </a:extLst>
            </p:cNvPr>
            <p:cNvSpPr/>
            <p:nvPr/>
          </p:nvSpPr>
          <p:spPr>
            <a:xfrm flipV="1">
              <a:off x="-912780" y="5671267"/>
              <a:ext cx="108000" cy="108000"/>
            </a:xfrm>
            <a:prstGeom prst="rect">
              <a:avLst/>
            </a:prstGeom>
            <a:solidFill>
              <a:srgbClr val="DDDDDD"/>
            </a:solidFill>
            <a:ln>
              <a:solidFill>
                <a:srgbClr val="DDDDD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grpSp>
      <p:sp>
        <p:nvSpPr>
          <p:cNvPr id="17" name="Text Box 4">
            <a:extLst>
              <a:ext uri="{FF2B5EF4-FFF2-40B4-BE49-F238E27FC236}">
                <a16:creationId xmlns:a16="http://schemas.microsoft.com/office/drawing/2014/main" id="{D4E6F71B-0A19-6E9A-FBCC-D278A6D259A7}"/>
              </a:ext>
            </a:extLst>
          </p:cNvPr>
          <p:cNvSpPr txBox="1">
            <a:spLocks noChangeArrowheads="1"/>
          </p:cNvSpPr>
          <p:nvPr/>
        </p:nvSpPr>
        <p:spPr bwMode="auto">
          <a:xfrm>
            <a:off x="4779920" y="5249475"/>
            <a:ext cx="3306656"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a:solidFill>
                  <a:srgbClr val="FFFFFF">
                    <a:lumMod val="50000"/>
                  </a:srgbClr>
                </a:solidFill>
                <a:latin typeface="Arial" panose="020B0604020202020204" pitchFamily="34" charset="0"/>
                <a:ea typeface="+mn-ea"/>
                <a:cs typeface="Arial" panose="020B0604020202020204" pitchFamily="34" charset="0"/>
              </a:rPr>
              <a:t>Site</a:t>
            </a:r>
          </a:p>
        </p:txBody>
      </p:sp>
      <p:graphicFrame>
        <p:nvGraphicFramePr>
          <p:cNvPr id="4" name="Graphique 3">
            <a:extLst>
              <a:ext uri="{FF2B5EF4-FFF2-40B4-BE49-F238E27FC236}">
                <a16:creationId xmlns:a16="http://schemas.microsoft.com/office/drawing/2014/main" id="{56EAA1A0-69B9-5BAA-4868-D20D1F509119}"/>
              </a:ext>
            </a:extLst>
          </p:cNvPr>
          <p:cNvGraphicFramePr/>
          <p:nvPr/>
        </p:nvGraphicFramePr>
        <p:xfrm>
          <a:off x="10629745" y="1200496"/>
          <a:ext cx="345055" cy="3977265"/>
        </p:xfrm>
        <a:graphic>
          <a:graphicData uri="http://schemas.openxmlformats.org/drawingml/2006/chart">
            <c:chart xmlns:c="http://schemas.openxmlformats.org/drawingml/2006/chart" xmlns:r="http://schemas.openxmlformats.org/officeDocument/2006/relationships" r:id="rId3"/>
          </a:graphicData>
        </a:graphic>
      </p:graphicFrame>
      <p:sp>
        <p:nvSpPr>
          <p:cNvPr id="5" name="ZoneTexte 4">
            <a:extLst>
              <a:ext uri="{FF2B5EF4-FFF2-40B4-BE49-F238E27FC236}">
                <a16:creationId xmlns:a16="http://schemas.microsoft.com/office/drawing/2014/main" id="{A0CB82D3-754F-28E7-49D5-DFFEB7993E1B}"/>
              </a:ext>
            </a:extLst>
          </p:cNvPr>
          <p:cNvSpPr txBox="1"/>
          <p:nvPr/>
        </p:nvSpPr>
        <p:spPr>
          <a:xfrm>
            <a:off x="10763530" y="1215742"/>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4</a:t>
            </a:r>
          </a:p>
        </p:txBody>
      </p:sp>
      <p:sp>
        <p:nvSpPr>
          <p:cNvPr id="7" name="ZoneTexte 6">
            <a:extLst>
              <a:ext uri="{FF2B5EF4-FFF2-40B4-BE49-F238E27FC236}">
                <a16:creationId xmlns:a16="http://schemas.microsoft.com/office/drawing/2014/main" id="{9BFE0DAE-614E-66F5-808D-6A4ACF5C2F46}"/>
              </a:ext>
            </a:extLst>
          </p:cNvPr>
          <p:cNvSpPr txBox="1"/>
          <p:nvPr/>
        </p:nvSpPr>
        <p:spPr>
          <a:xfrm>
            <a:off x="10783283" y="2131070"/>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3</a:t>
            </a:r>
          </a:p>
        </p:txBody>
      </p:sp>
      <p:sp>
        <p:nvSpPr>
          <p:cNvPr id="8" name="ZoneTexte 7">
            <a:extLst>
              <a:ext uri="{FF2B5EF4-FFF2-40B4-BE49-F238E27FC236}">
                <a16:creationId xmlns:a16="http://schemas.microsoft.com/office/drawing/2014/main" id="{E6545E03-A5BB-A68B-6886-9B51701AE994}"/>
              </a:ext>
            </a:extLst>
          </p:cNvPr>
          <p:cNvSpPr txBox="1"/>
          <p:nvPr/>
        </p:nvSpPr>
        <p:spPr>
          <a:xfrm>
            <a:off x="10773310" y="3046398"/>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2</a:t>
            </a:r>
          </a:p>
        </p:txBody>
      </p:sp>
      <p:sp>
        <p:nvSpPr>
          <p:cNvPr id="9" name="ZoneTexte 8">
            <a:extLst>
              <a:ext uri="{FF2B5EF4-FFF2-40B4-BE49-F238E27FC236}">
                <a16:creationId xmlns:a16="http://schemas.microsoft.com/office/drawing/2014/main" id="{0D5BB766-1AA5-C4EA-F1D2-DAFECFE51D8F}"/>
              </a:ext>
            </a:extLst>
          </p:cNvPr>
          <p:cNvSpPr txBox="1"/>
          <p:nvPr/>
        </p:nvSpPr>
        <p:spPr>
          <a:xfrm>
            <a:off x="10763530" y="3988968"/>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1</a:t>
            </a:r>
          </a:p>
        </p:txBody>
      </p:sp>
      <p:sp>
        <p:nvSpPr>
          <p:cNvPr id="10" name="ZoneTexte 9">
            <a:extLst>
              <a:ext uri="{FF2B5EF4-FFF2-40B4-BE49-F238E27FC236}">
                <a16:creationId xmlns:a16="http://schemas.microsoft.com/office/drawing/2014/main" id="{B7DE2F1C-A12F-506C-2B42-29DAD399AF21}"/>
              </a:ext>
            </a:extLst>
          </p:cNvPr>
          <p:cNvSpPr txBox="1"/>
          <p:nvPr/>
        </p:nvSpPr>
        <p:spPr>
          <a:xfrm>
            <a:off x="10763530" y="4906089"/>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0</a:t>
            </a:r>
          </a:p>
        </p:txBody>
      </p:sp>
    </p:spTree>
    <p:extLst>
      <p:ext uri="{BB962C8B-B14F-4D97-AF65-F5344CB8AC3E}">
        <p14:creationId xmlns:p14="http://schemas.microsoft.com/office/powerpoint/2010/main" val="3198881058"/>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438" y="2393156"/>
            <a:ext cx="4926012" cy="1906587"/>
          </a:xfrm>
        </p:spPr>
        <p:txBody>
          <a:bodyPr/>
          <a:lstStyle/>
          <a:p>
            <a:pPr>
              <a:spcBef>
                <a:spcPts val="2400"/>
              </a:spcBef>
            </a:pPr>
            <a:r>
              <a:rPr lang="en-US" sz="2000" dirty="0"/>
              <a:t>Wall-mounted device</a:t>
            </a:r>
          </a:p>
          <a:p>
            <a:pPr>
              <a:spcBef>
                <a:spcPts val="2400"/>
              </a:spcBef>
            </a:pPr>
            <a:r>
              <a:rPr lang="en-US" sz="2000" dirty="0"/>
              <a:t>Detects people in area of exposure</a:t>
            </a:r>
          </a:p>
          <a:p>
            <a:pPr>
              <a:spcBef>
                <a:spcPts val="2400"/>
              </a:spcBef>
              <a:spcAft>
                <a:spcPts val="600"/>
              </a:spcAft>
            </a:pPr>
            <a:r>
              <a:rPr lang="en-US" sz="2000" dirty="0"/>
              <a:t>Can be programmed to only deliver far UV when people are not present</a:t>
            </a:r>
          </a:p>
          <a:p>
            <a:endParaRPr lang="en-US" sz="2000" dirty="0"/>
          </a:p>
          <a:p>
            <a:pPr lvl="1"/>
            <a:endParaRPr lang="fr-FR" sz="1800" dirty="0"/>
          </a:p>
        </p:txBody>
      </p:sp>
      <p:sp>
        <p:nvSpPr>
          <p:cNvPr id="10" name="Espace réservé du texte 9">
            <a:extLst>
              <a:ext uri="{FF2B5EF4-FFF2-40B4-BE49-F238E27FC236}">
                <a16:creationId xmlns:a16="http://schemas.microsoft.com/office/drawing/2014/main" id="{9706449F-79D0-7813-8795-CEF5F9F03A7A}"/>
              </a:ext>
            </a:extLst>
          </p:cNvPr>
          <p:cNvSpPr>
            <a:spLocks noGrp="1"/>
          </p:cNvSpPr>
          <p:nvPr>
            <p:ph type="body" sz="quarter" idx="19"/>
          </p:nvPr>
        </p:nvSpPr>
        <p:spPr>
          <a:xfrm>
            <a:off x="960193" y="5807676"/>
            <a:ext cx="11104990" cy="380176"/>
          </a:xfrm>
        </p:spPr>
        <p:txBody>
          <a:bodyPr/>
          <a:lstStyle/>
          <a:p>
            <a:r>
              <a:rPr lang="en-GB"/>
              <a:t>Memic S. A novel approach for safe and automated implementation of far UV-C light decontamination in clinical areas. </a:t>
            </a:r>
            <a:r>
              <a:rPr lang="fr-FR"/>
              <a:t>In revision.</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Opportunity 2: Intermittent </a:t>
            </a:r>
            <a:r>
              <a:rPr lang="fr-FR" dirty="0" err="1"/>
              <a:t>delivery</a:t>
            </a:r>
            <a:r>
              <a:rPr lang="fr-FR" dirty="0"/>
              <a:t> of far UV in clinical areas </a:t>
            </a:r>
            <a:br>
              <a:rPr lang="fr-FR" dirty="0"/>
            </a:br>
            <a:r>
              <a:rPr lang="fr-FR" dirty="0" err="1"/>
              <a:t>when</a:t>
            </a:r>
            <a:r>
              <a:rPr lang="fr-FR" dirty="0"/>
              <a:t> people are not </a:t>
            </a:r>
            <a:r>
              <a:rPr lang="fr-FR" dirty="0" err="1"/>
              <a:t>present</a:t>
            </a:r>
            <a:endParaRPr lang="fr-FR" dirty="0"/>
          </a:p>
        </p:txBody>
      </p:sp>
      <p:sp>
        <p:nvSpPr>
          <p:cNvPr id="8" name="Espace réservé du texte 7">
            <a:extLst>
              <a:ext uri="{FF2B5EF4-FFF2-40B4-BE49-F238E27FC236}">
                <a16:creationId xmlns:a16="http://schemas.microsoft.com/office/drawing/2014/main" id="{BC8D31AC-7180-E5CC-4116-A9FE779B6CF6}"/>
              </a:ext>
            </a:extLst>
          </p:cNvPr>
          <p:cNvSpPr>
            <a:spLocks noGrp="1"/>
          </p:cNvSpPr>
          <p:nvPr>
            <p:ph type="body" sz="quarter" idx="18"/>
          </p:nvPr>
        </p:nvSpPr>
        <p:spPr>
          <a:xfrm>
            <a:off x="960193" y="763783"/>
            <a:ext cx="11104990" cy="582613"/>
          </a:xfrm>
        </p:spPr>
        <p:txBody>
          <a:bodyPr/>
          <a:lstStyle/>
          <a:p>
            <a:r>
              <a:rPr lang="fr-FR"/>
              <a:t> </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pic>
        <p:nvPicPr>
          <p:cNvPr id="28" name="Image 27" descr="Une image contenant texte, capture d’écran, distributeur de billets&#10;&#10;Description générée automatiquement">
            <a:extLst>
              <a:ext uri="{FF2B5EF4-FFF2-40B4-BE49-F238E27FC236}">
                <a16:creationId xmlns:a16="http://schemas.microsoft.com/office/drawing/2014/main" id="{66FDFCBF-B4E5-F19E-0600-A9DF3D5B38B8}"/>
              </a:ext>
            </a:extLst>
          </p:cNvPr>
          <p:cNvPicPr>
            <a:picLocks noChangeAspect="1"/>
          </p:cNvPicPr>
          <p:nvPr/>
        </p:nvPicPr>
        <p:blipFill rotWithShape="1">
          <a:blip r:embed="rId2">
            <a:extLst>
              <a:ext uri="{28A0092B-C50C-407E-A947-70E740481C1C}">
                <a14:useLocalDpi xmlns:a14="http://schemas.microsoft.com/office/drawing/2010/main" val="0"/>
              </a:ext>
            </a:extLst>
          </a:blip>
          <a:srcRect l="49792" t="32263" r="18842" b="27506"/>
          <a:stretch/>
        </p:blipFill>
        <p:spPr>
          <a:xfrm>
            <a:off x="6552445" y="1628775"/>
            <a:ext cx="4520746" cy="3435350"/>
          </a:xfrm>
          <a:prstGeom prst="rect">
            <a:avLst/>
          </a:prstGeom>
        </p:spPr>
      </p:pic>
    </p:spTree>
    <p:extLst>
      <p:ext uri="{BB962C8B-B14F-4D97-AF65-F5344CB8AC3E}">
        <p14:creationId xmlns:p14="http://schemas.microsoft.com/office/powerpoint/2010/main" val="2534365426"/>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Graphique 42">
            <a:extLst>
              <a:ext uri="{FF2B5EF4-FFF2-40B4-BE49-F238E27FC236}">
                <a16:creationId xmlns:a16="http://schemas.microsoft.com/office/drawing/2014/main" id="{6881C096-13DA-3CA1-5970-C9EEE4A1C9E9}"/>
              </a:ext>
            </a:extLst>
          </p:cNvPr>
          <p:cNvGraphicFramePr/>
          <p:nvPr>
            <p:extLst>
              <p:ext uri="{D42A27DB-BD31-4B8C-83A1-F6EECF244321}">
                <p14:modId xmlns:p14="http://schemas.microsoft.com/office/powerpoint/2010/main" val="3634990728"/>
              </p:ext>
            </p:extLst>
          </p:nvPr>
        </p:nvGraphicFramePr>
        <p:xfrm>
          <a:off x="5599495" y="3681530"/>
          <a:ext cx="5305459" cy="2082711"/>
        </p:xfrm>
        <a:graphic>
          <a:graphicData uri="http://schemas.openxmlformats.org/drawingml/2006/chart">
            <c:chart xmlns:c="http://schemas.openxmlformats.org/drawingml/2006/chart" xmlns:r="http://schemas.openxmlformats.org/officeDocument/2006/relationships" r:id="rId2"/>
          </a:graphicData>
        </a:graphic>
      </p:graphicFrame>
      <p:sp>
        <p:nvSpPr>
          <p:cNvPr id="156" name="Rectangle à coins arrondis 10">
            <a:extLst>
              <a:ext uri="{FF2B5EF4-FFF2-40B4-BE49-F238E27FC236}">
                <a16:creationId xmlns:a16="http://schemas.microsoft.com/office/drawing/2014/main" id="{5633F631-1648-5476-9C7F-823DAD2E8601}"/>
              </a:ext>
            </a:extLst>
          </p:cNvPr>
          <p:cNvSpPr/>
          <p:nvPr/>
        </p:nvSpPr>
        <p:spPr>
          <a:xfrm>
            <a:off x="2243229" y="3599635"/>
            <a:ext cx="8499016" cy="224997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latin typeface="Arial" panose="020B0604020202020204" pitchFamily="34" charset="0"/>
              <a:cs typeface="Arial" panose="020B0604020202020204" pitchFamily="34" charset="0"/>
            </a:endParaRPr>
          </a:p>
        </p:txBody>
      </p:sp>
      <p:grpSp>
        <p:nvGrpSpPr>
          <p:cNvPr id="226" name="Groupe 225">
            <a:extLst>
              <a:ext uri="{FF2B5EF4-FFF2-40B4-BE49-F238E27FC236}">
                <a16:creationId xmlns:a16="http://schemas.microsoft.com/office/drawing/2014/main" id="{9C1C2979-5B7B-0CDD-AAB1-041B8D51388F}"/>
              </a:ext>
            </a:extLst>
          </p:cNvPr>
          <p:cNvGrpSpPr/>
          <p:nvPr/>
        </p:nvGrpSpPr>
        <p:grpSpPr>
          <a:xfrm>
            <a:off x="6667712" y="3847950"/>
            <a:ext cx="3526000" cy="953995"/>
            <a:chOff x="5313287" y="3963311"/>
            <a:chExt cx="3526000" cy="953995"/>
          </a:xfrm>
        </p:grpSpPr>
        <p:grpSp>
          <p:nvGrpSpPr>
            <p:cNvPr id="211" name="Groupe 210">
              <a:extLst>
                <a:ext uri="{FF2B5EF4-FFF2-40B4-BE49-F238E27FC236}">
                  <a16:creationId xmlns:a16="http://schemas.microsoft.com/office/drawing/2014/main" id="{90D77470-30BF-D316-949D-91C5CCFF5E00}"/>
                </a:ext>
              </a:extLst>
            </p:cNvPr>
            <p:cNvGrpSpPr/>
            <p:nvPr/>
          </p:nvGrpSpPr>
          <p:grpSpPr>
            <a:xfrm>
              <a:off x="8804759" y="4665306"/>
              <a:ext cx="34528" cy="252000"/>
              <a:chOff x="1070372" y="1950243"/>
              <a:chExt cx="34528" cy="252000"/>
            </a:xfrm>
          </p:grpSpPr>
          <p:cxnSp>
            <p:nvCxnSpPr>
              <p:cNvPr id="212" name="Connecteur droit 211">
                <a:extLst>
                  <a:ext uri="{FF2B5EF4-FFF2-40B4-BE49-F238E27FC236}">
                    <a16:creationId xmlns:a16="http://schemas.microsoft.com/office/drawing/2014/main" id="{2798B416-8909-2EEB-83BB-D38B9BDA7D0C}"/>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Connecteur droit 212">
                <a:extLst>
                  <a:ext uri="{FF2B5EF4-FFF2-40B4-BE49-F238E27FC236}">
                    <a16:creationId xmlns:a16="http://schemas.microsoft.com/office/drawing/2014/main" id="{B660340B-3A12-E5F1-692A-4C094E2C54DD}"/>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4" name="Groupe 213">
              <a:extLst>
                <a:ext uri="{FF2B5EF4-FFF2-40B4-BE49-F238E27FC236}">
                  <a16:creationId xmlns:a16="http://schemas.microsoft.com/office/drawing/2014/main" id="{4DAE46DE-CA28-89EE-17CA-4DF078929F85}"/>
                </a:ext>
              </a:extLst>
            </p:cNvPr>
            <p:cNvGrpSpPr/>
            <p:nvPr/>
          </p:nvGrpSpPr>
          <p:grpSpPr>
            <a:xfrm>
              <a:off x="7926657" y="4272022"/>
              <a:ext cx="34528" cy="252000"/>
              <a:chOff x="1070372" y="1950243"/>
              <a:chExt cx="34528" cy="252000"/>
            </a:xfrm>
          </p:grpSpPr>
          <p:cxnSp>
            <p:nvCxnSpPr>
              <p:cNvPr id="215" name="Connecteur droit 214">
                <a:extLst>
                  <a:ext uri="{FF2B5EF4-FFF2-40B4-BE49-F238E27FC236}">
                    <a16:creationId xmlns:a16="http://schemas.microsoft.com/office/drawing/2014/main" id="{06400144-7743-525E-B7D8-E25B839B8C67}"/>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Connecteur droit 215">
                <a:extLst>
                  <a:ext uri="{FF2B5EF4-FFF2-40B4-BE49-F238E27FC236}">
                    <a16:creationId xmlns:a16="http://schemas.microsoft.com/office/drawing/2014/main" id="{8BA560A4-D538-8225-B541-91C5899E572A}"/>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Groupe 216">
              <a:extLst>
                <a:ext uri="{FF2B5EF4-FFF2-40B4-BE49-F238E27FC236}">
                  <a16:creationId xmlns:a16="http://schemas.microsoft.com/office/drawing/2014/main" id="{0B4A4B30-340A-FDBE-4948-45BA9DFF8A56}"/>
                </a:ext>
              </a:extLst>
            </p:cNvPr>
            <p:cNvGrpSpPr/>
            <p:nvPr/>
          </p:nvGrpSpPr>
          <p:grpSpPr>
            <a:xfrm>
              <a:off x="7051314" y="4117172"/>
              <a:ext cx="34528" cy="252000"/>
              <a:chOff x="1070372" y="1950243"/>
              <a:chExt cx="34528" cy="252000"/>
            </a:xfrm>
          </p:grpSpPr>
          <p:cxnSp>
            <p:nvCxnSpPr>
              <p:cNvPr id="218" name="Connecteur droit 217">
                <a:extLst>
                  <a:ext uri="{FF2B5EF4-FFF2-40B4-BE49-F238E27FC236}">
                    <a16:creationId xmlns:a16="http://schemas.microsoft.com/office/drawing/2014/main" id="{16DC5A91-9E37-6952-9D01-02515239B821}"/>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Connecteur droit 218">
                <a:extLst>
                  <a:ext uri="{FF2B5EF4-FFF2-40B4-BE49-F238E27FC236}">
                    <a16:creationId xmlns:a16="http://schemas.microsoft.com/office/drawing/2014/main" id="{269591B7-E2D3-F580-9EA8-C0598BDBC5AC}"/>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0" name="Groupe 219">
              <a:extLst>
                <a:ext uri="{FF2B5EF4-FFF2-40B4-BE49-F238E27FC236}">
                  <a16:creationId xmlns:a16="http://schemas.microsoft.com/office/drawing/2014/main" id="{73A55F9D-B1F3-C42B-1BBC-508DB969F53E}"/>
                </a:ext>
              </a:extLst>
            </p:cNvPr>
            <p:cNvGrpSpPr/>
            <p:nvPr/>
          </p:nvGrpSpPr>
          <p:grpSpPr>
            <a:xfrm>
              <a:off x="6173094" y="4030748"/>
              <a:ext cx="34528" cy="252000"/>
              <a:chOff x="1070372" y="1950243"/>
              <a:chExt cx="34528" cy="252000"/>
            </a:xfrm>
          </p:grpSpPr>
          <p:cxnSp>
            <p:nvCxnSpPr>
              <p:cNvPr id="221" name="Connecteur droit 220">
                <a:extLst>
                  <a:ext uri="{FF2B5EF4-FFF2-40B4-BE49-F238E27FC236}">
                    <a16:creationId xmlns:a16="http://schemas.microsoft.com/office/drawing/2014/main" id="{62974C78-5CF9-4CE3-5646-7A8FD0DEC6D1}"/>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Connecteur droit 221">
                <a:extLst>
                  <a:ext uri="{FF2B5EF4-FFF2-40B4-BE49-F238E27FC236}">
                    <a16:creationId xmlns:a16="http://schemas.microsoft.com/office/drawing/2014/main" id="{B9D78AE7-C015-AF0A-E6A2-866C5E4EA06E}"/>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3" name="Groupe 222">
              <a:extLst>
                <a:ext uri="{FF2B5EF4-FFF2-40B4-BE49-F238E27FC236}">
                  <a16:creationId xmlns:a16="http://schemas.microsoft.com/office/drawing/2014/main" id="{0D9EBC0B-C32E-47F6-7F13-89055836F34C}"/>
                </a:ext>
              </a:extLst>
            </p:cNvPr>
            <p:cNvGrpSpPr/>
            <p:nvPr/>
          </p:nvGrpSpPr>
          <p:grpSpPr>
            <a:xfrm>
              <a:off x="5313287" y="3963311"/>
              <a:ext cx="34528" cy="252000"/>
              <a:chOff x="1084659" y="1950243"/>
              <a:chExt cx="34528" cy="252000"/>
            </a:xfrm>
          </p:grpSpPr>
          <p:cxnSp>
            <p:nvCxnSpPr>
              <p:cNvPr id="224" name="Connecteur droit 223">
                <a:extLst>
                  <a:ext uri="{FF2B5EF4-FFF2-40B4-BE49-F238E27FC236}">
                    <a16:creationId xmlns:a16="http://schemas.microsoft.com/office/drawing/2014/main" id="{EB0646A8-E412-9DF2-EEB7-538FCA8A08E7}"/>
                  </a:ext>
                </a:extLst>
              </p:cNvPr>
              <p:cNvCxnSpPr>
                <a:cxnSpLocks/>
              </p:cNvCxnSpPr>
              <p:nvPr/>
            </p:nvCxnSpPr>
            <p:spPr>
              <a:xfrm>
                <a:off x="1084659"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Connecteur droit 224">
                <a:extLst>
                  <a:ext uri="{FF2B5EF4-FFF2-40B4-BE49-F238E27FC236}">
                    <a16:creationId xmlns:a16="http://schemas.microsoft.com/office/drawing/2014/main" id="{364E7389-4310-C892-0E80-D6E4D7B578DC}"/>
                  </a:ext>
                </a:extLst>
              </p:cNvPr>
              <p:cNvCxnSpPr>
                <a:cxnSpLocks/>
              </p:cNvCxnSpPr>
              <p:nvPr/>
            </p:nvCxnSpPr>
            <p:spPr>
              <a:xfrm>
                <a:off x="1099708"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10" name="Groupe 209">
            <a:extLst>
              <a:ext uri="{FF2B5EF4-FFF2-40B4-BE49-F238E27FC236}">
                <a16:creationId xmlns:a16="http://schemas.microsoft.com/office/drawing/2014/main" id="{6B847D61-7F39-A5D5-DCE9-5A1956A3255D}"/>
              </a:ext>
            </a:extLst>
          </p:cNvPr>
          <p:cNvGrpSpPr/>
          <p:nvPr/>
        </p:nvGrpSpPr>
        <p:grpSpPr>
          <a:xfrm>
            <a:off x="6542957" y="3949045"/>
            <a:ext cx="3767966" cy="1558458"/>
            <a:chOff x="5198057" y="4064406"/>
            <a:chExt cx="3767966" cy="1558458"/>
          </a:xfrm>
        </p:grpSpPr>
        <p:sp>
          <p:nvSpPr>
            <p:cNvPr id="205" name="Rectangle 204">
              <a:extLst>
                <a:ext uri="{FF2B5EF4-FFF2-40B4-BE49-F238E27FC236}">
                  <a16:creationId xmlns:a16="http://schemas.microsoft.com/office/drawing/2014/main" id="{4AF76362-6FD8-A910-9AB1-73B85B7F9D77}"/>
                </a:ext>
              </a:extLst>
            </p:cNvPr>
            <p:cNvSpPr/>
            <p:nvPr/>
          </p:nvSpPr>
          <p:spPr>
            <a:xfrm>
              <a:off x="5198057" y="4064406"/>
              <a:ext cx="288000" cy="1558457"/>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06" name="Rectangle 205">
              <a:extLst>
                <a:ext uri="{FF2B5EF4-FFF2-40B4-BE49-F238E27FC236}">
                  <a16:creationId xmlns:a16="http://schemas.microsoft.com/office/drawing/2014/main" id="{EC2CE3A3-2F0D-5AEA-0044-F5D6E9AB3CD8}"/>
                </a:ext>
              </a:extLst>
            </p:cNvPr>
            <p:cNvSpPr/>
            <p:nvPr/>
          </p:nvSpPr>
          <p:spPr>
            <a:xfrm>
              <a:off x="6053158" y="4279326"/>
              <a:ext cx="288000" cy="1343538"/>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07" name="Rectangle 206">
              <a:extLst>
                <a:ext uri="{FF2B5EF4-FFF2-40B4-BE49-F238E27FC236}">
                  <a16:creationId xmlns:a16="http://schemas.microsoft.com/office/drawing/2014/main" id="{22E194AB-AD6D-9280-D162-191C6BD93E73}"/>
                </a:ext>
              </a:extLst>
            </p:cNvPr>
            <p:cNvSpPr/>
            <p:nvPr/>
          </p:nvSpPr>
          <p:spPr>
            <a:xfrm>
              <a:off x="6945765" y="4184201"/>
              <a:ext cx="288000" cy="1438663"/>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08" name="Rectangle 207">
              <a:extLst>
                <a:ext uri="{FF2B5EF4-FFF2-40B4-BE49-F238E27FC236}">
                  <a16:creationId xmlns:a16="http://schemas.microsoft.com/office/drawing/2014/main" id="{4A4A2A1E-8FEF-8CFF-C7A7-B99DB2609D95}"/>
                </a:ext>
              </a:extLst>
            </p:cNvPr>
            <p:cNvSpPr/>
            <p:nvPr/>
          </p:nvSpPr>
          <p:spPr>
            <a:xfrm>
              <a:off x="7810780" y="4342678"/>
              <a:ext cx="288000" cy="1280186"/>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09" name="Rectangle 208">
              <a:extLst>
                <a:ext uri="{FF2B5EF4-FFF2-40B4-BE49-F238E27FC236}">
                  <a16:creationId xmlns:a16="http://schemas.microsoft.com/office/drawing/2014/main" id="{C7CA20A1-7DA8-AC64-3B23-6CA298110941}"/>
                </a:ext>
              </a:extLst>
            </p:cNvPr>
            <p:cNvSpPr/>
            <p:nvPr/>
          </p:nvSpPr>
          <p:spPr>
            <a:xfrm>
              <a:off x="8678023" y="4724400"/>
              <a:ext cx="288000" cy="898464"/>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grpSp>
        <p:nvGrpSpPr>
          <p:cNvPr id="152" name="Groupe 151">
            <a:extLst>
              <a:ext uri="{FF2B5EF4-FFF2-40B4-BE49-F238E27FC236}">
                <a16:creationId xmlns:a16="http://schemas.microsoft.com/office/drawing/2014/main" id="{59B45708-AC4B-A5F2-86A1-4BBF79BA0F83}"/>
              </a:ext>
            </a:extLst>
          </p:cNvPr>
          <p:cNvGrpSpPr/>
          <p:nvPr/>
        </p:nvGrpSpPr>
        <p:grpSpPr>
          <a:xfrm>
            <a:off x="6017886" y="1359208"/>
            <a:ext cx="4645546" cy="1363526"/>
            <a:chOff x="5271080" y="1584687"/>
            <a:chExt cx="4645546" cy="1363526"/>
          </a:xfrm>
        </p:grpSpPr>
        <p:grpSp>
          <p:nvGrpSpPr>
            <p:cNvPr id="78" name="Groupe 77">
              <a:extLst>
                <a:ext uri="{FF2B5EF4-FFF2-40B4-BE49-F238E27FC236}">
                  <a16:creationId xmlns:a16="http://schemas.microsoft.com/office/drawing/2014/main" id="{73891A0A-706C-C7CB-E8AA-DF366FD44E50}"/>
                </a:ext>
              </a:extLst>
            </p:cNvPr>
            <p:cNvGrpSpPr/>
            <p:nvPr/>
          </p:nvGrpSpPr>
          <p:grpSpPr>
            <a:xfrm>
              <a:off x="8014635" y="1637083"/>
              <a:ext cx="34528" cy="216000"/>
              <a:chOff x="1070372" y="1950243"/>
              <a:chExt cx="34528" cy="216000"/>
            </a:xfrm>
          </p:grpSpPr>
          <p:cxnSp>
            <p:nvCxnSpPr>
              <p:cNvPr id="110" name="Connecteur droit 109">
                <a:extLst>
                  <a:ext uri="{FF2B5EF4-FFF2-40B4-BE49-F238E27FC236}">
                    <a16:creationId xmlns:a16="http://schemas.microsoft.com/office/drawing/2014/main" id="{EC5DE6E6-8C6B-D001-1090-2D6DD4D84188}"/>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necteur droit 110">
                <a:extLst>
                  <a:ext uri="{FF2B5EF4-FFF2-40B4-BE49-F238E27FC236}">
                    <a16:creationId xmlns:a16="http://schemas.microsoft.com/office/drawing/2014/main" id="{5E46D3BA-6D6C-91DF-1782-34D1F03C4794}"/>
                  </a:ext>
                </a:extLst>
              </p:cNvPr>
              <p:cNvCxnSpPr>
                <a:cxnSpLocks/>
              </p:cNvCxnSpPr>
              <p:nvPr/>
            </p:nvCxnSpPr>
            <p:spPr>
              <a:xfrm>
                <a:off x="1087636" y="1950243"/>
                <a:ext cx="1" cy="21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oupe 78">
              <a:extLst>
                <a:ext uri="{FF2B5EF4-FFF2-40B4-BE49-F238E27FC236}">
                  <a16:creationId xmlns:a16="http://schemas.microsoft.com/office/drawing/2014/main" id="{2976BE38-92D8-CA0E-17C5-54A2B7622064}"/>
                </a:ext>
              </a:extLst>
            </p:cNvPr>
            <p:cNvGrpSpPr/>
            <p:nvPr/>
          </p:nvGrpSpPr>
          <p:grpSpPr>
            <a:xfrm>
              <a:off x="8515558" y="1954267"/>
              <a:ext cx="34528" cy="216000"/>
              <a:chOff x="1070372" y="1950243"/>
              <a:chExt cx="34528" cy="216000"/>
            </a:xfrm>
          </p:grpSpPr>
          <p:cxnSp>
            <p:nvCxnSpPr>
              <p:cNvPr id="108" name="Connecteur droit 107">
                <a:extLst>
                  <a:ext uri="{FF2B5EF4-FFF2-40B4-BE49-F238E27FC236}">
                    <a16:creationId xmlns:a16="http://schemas.microsoft.com/office/drawing/2014/main" id="{89FC693F-27CC-B374-0AEC-22F0E92DBD49}"/>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necteur droit 108">
                <a:extLst>
                  <a:ext uri="{FF2B5EF4-FFF2-40B4-BE49-F238E27FC236}">
                    <a16:creationId xmlns:a16="http://schemas.microsoft.com/office/drawing/2014/main" id="{36C1F230-77B6-452B-00A0-D5B13CADFB10}"/>
                  </a:ext>
                </a:extLst>
              </p:cNvPr>
              <p:cNvCxnSpPr>
                <a:cxnSpLocks/>
              </p:cNvCxnSpPr>
              <p:nvPr/>
            </p:nvCxnSpPr>
            <p:spPr>
              <a:xfrm>
                <a:off x="1087636" y="1950243"/>
                <a:ext cx="1" cy="21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1" name="Groupe 80">
              <a:extLst>
                <a:ext uri="{FF2B5EF4-FFF2-40B4-BE49-F238E27FC236}">
                  <a16:creationId xmlns:a16="http://schemas.microsoft.com/office/drawing/2014/main" id="{68A257CC-E2E8-24EE-CD14-920948174FB8}"/>
                </a:ext>
              </a:extLst>
            </p:cNvPr>
            <p:cNvGrpSpPr/>
            <p:nvPr/>
          </p:nvGrpSpPr>
          <p:grpSpPr>
            <a:xfrm>
              <a:off x="8711265" y="1815408"/>
              <a:ext cx="34528" cy="360000"/>
              <a:chOff x="1070372" y="1950243"/>
              <a:chExt cx="34528" cy="360000"/>
            </a:xfrm>
          </p:grpSpPr>
          <p:cxnSp>
            <p:nvCxnSpPr>
              <p:cNvPr id="104" name="Connecteur droit 103">
                <a:extLst>
                  <a:ext uri="{FF2B5EF4-FFF2-40B4-BE49-F238E27FC236}">
                    <a16:creationId xmlns:a16="http://schemas.microsoft.com/office/drawing/2014/main" id="{A4F9E36F-28D0-B333-1976-BE71E4F4ABF9}"/>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necteur droit 104">
                <a:extLst>
                  <a:ext uri="{FF2B5EF4-FFF2-40B4-BE49-F238E27FC236}">
                    <a16:creationId xmlns:a16="http://schemas.microsoft.com/office/drawing/2014/main" id="{CE56C20A-F2E7-3FA1-9299-57E5F795CB35}"/>
                  </a:ext>
                </a:extLst>
              </p:cNvPr>
              <p:cNvCxnSpPr>
                <a:cxnSpLocks/>
              </p:cNvCxnSpPr>
              <p:nvPr/>
            </p:nvCxnSpPr>
            <p:spPr>
              <a:xfrm>
                <a:off x="1087636" y="1950243"/>
                <a:ext cx="1" cy="36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e 82">
              <a:extLst>
                <a:ext uri="{FF2B5EF4-FFF2-40B4-BE49-F238E27FC236}">
                  <a16:creationId xmlns:a16="http://schemas.microsoft.com/office/drawing/2014/main" id="{26EB4F95-3681-2CE4-5B48-3B386ADF4171}"/>
                </a:ext>
              </a:extLst>
            </p:cNvPr>
            <p:cNvGrpSpPr/>
            <p:nvPr/>
          </p:nvGrpSpPr>
          <p:grpSpPr>
            <a:xfrm>
              <a:off x="9195621" y="2517163"/>
              <a:ext cx="34528" cy="252000"/>
              <a:chOff x="1070372" y="1950243"/>
              <a:chExt cx="34528" cy="252000"/>
            </a:xfrm>
          </p:grpSpPr>
          <p:cxnSp>
            <p:nvCxnSpPr>
              <p:cNvPr id="100" name="Connecteur droit 99">
                <a:extLst>
                  <a:ext uri="{FF2B5EF4-FFF2-40B4-BE49-F238E27FC236}">
                    <a16:creationId xmlns:a16="http://schemas.microsoft.com/office/drawing/2014/main" id="{B80EF5CE-26FD-1FE0-F52D-EA59CE9355A9}"/>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Connecteur droit 100">
                <a:extLst>
                  <a:ext uri="{FF2B5EF4-FFF2-40B4-BE49-F238E27FC236}">
                    <a16:creationId xmlns:a16="http://schemas.microsoft.com/office/drawing/2014/main" id="{C63A8CAC-FD34-F90A-6D44-ABEA4D29C5F6}"/>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4" name="Groupe 83">
              <a:extLst>
                <a:ext uri="{FF2B5EF4-FFF2-40B4-BE49-F238E27FC236}">
                  <a16:creationId xmlns:a16="http://schemas.microsoft.com/office/drawing/2014/main" id="{8DA47769-C29C-61DE-079D-5BE004E2C295}"/>
                </a:ext>
              </a:extLst>
            </p:cNvPr>
            <p:cNvGrpSpPr/>
            <p:nvPr/>
          </p:nvGrpSpPr>
          <p:grpSpPr>
            <a:xfrm>
              <a:off x="9882098" y="2696213"/>
              <a:ext cx="34528" cy="252000"/>
              <a:chOff x="1070372" y="1950243"/>
              <a:chExt cx="34528" cy="252000"/>
            </a:xfrm>
          </p:grpSpPr>
          <p:cxnSp>
            <p:nvCxnSpPr>
              <p:cNvPr id="98" name="Connecteur droit 97">
                <a:extLst>
                  <a:ext uri="{FF2B5EF4-FFF2-40B4-BE49-F238E27FC236}">
                    <a16:creationId xmlns:a16="http://schemas.microsoft.com/office/drawing/2014/main" id="{88C159E3-8478-1557-66DF-BB24645270E8}"/>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necteur droit 98">
                <a:extLst>
                  <a:ext uri="{FF2B5EF4-FFF2-40B4-BE49-F238E27FC236}">
                    <a16:creationId xmlns:a16="http://schemas.microsoft.com/office/drawing/2014/main" id="{AA06A42C-FD3E-E07E-3DCA-67B684AC7338}"/>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6" name="Groupe 85">
              <a:extLst>
                <a:ext uri="{FF2B5EF4-FFF2-40B4-BE49-F238E27FC236}">
                  <a16:creationId xmlns:a16="http://schemas.microsoft.com/office/drawing/2014/main" id="{4AAD14C9-7A8A-4445-4839-AFC5FFCC2AEF}"/>
                </a:ext>
              </a:extLst>
            </p:cNvPr>
            <p:cNvGrpSpPr/>
            <p:nvPr/>
          </p:nvGrpSpPr>
          <p:grpSpPr>
            <a:xfrm>
              <a:off x="5968878" y="1835049"/>
              <a:ext cx="34528" cy="111327"/>
              <a:chOff x="1070372" y="1950244"/>
              <a:chExt cx="34528" cy="111327"/>
            </a:xfrm>
          </p:grpSpPr>
          <p:cxnSp>
            <p:nvCxnSpPr>
              <p:cNvPr id="94" name="Connecteur droit 93">
                <a:extLst>
                  <a:ext uri="{FF2B5EF4-FFF2-40B4-BE49-F238E27FC236}">
                    <a16:creationId xmlns:a16="http://schemas.microsoft.com/office/drawing/2014/main" id="{B15F5E8B-77DC-1FB2-255A-A453A904F046}"/>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necteur droit 94">
                <a:extLst>
                  <a:ext uri="{FF2B5EF4-FFF2-40B4-BE49-F238E27FC236}">
                    <a16:creationId xmlns:a16="http://schemas.microsoft.com/office/drawing/2014/main" id="{737EADB1-F783-22B5-4C44-E9E9679F8F3C}"/>
                  </a:ext>
                </a:extLst>
              </p:cNvPr>
              <p:cNvCxnSpPr>
                <a:cxnSpLocks/>
              </p:cNvCxnSpPr>
              <p:nvPr/>
            </p:nvCxnSpPr>
            <p:spPr>
              <a:xfrm>
                <a:off x="1087636" y="1950244"/>
                <a:ext cx="1" cy="11132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8" name="Groupe 87">
              <a:extLst>
                <a:ext uri="{FF2B5EF4-FFF2-40B4-BE49-F238E27FC236}">
                  <a16:creationId xmlns:a16="http://schemas.microsoft.com/office/drawing/2014/main" id="{4DC341BC-DA8C-E523-D45D-A8C14D04A722}"/>
                </a:ext>
              </a:extLst>
            </p:cNvPr>
            <p:cNvGrpSpPr/>
            <p:nvPr/>
          </p:nvGrpSpPr>
          <p:grpSpPr>
            <a:xfrm>
              <a:off x="5271080" y="1761056"/>
              <a:ext cx="34528" cy="396000"/>
              <a:chOff x="1070372" y="1950243"/>
              <a:chExt cx="34528" cy="396000"/>
            </a:xfrm>
          </p:grpSpPr>
          <p:cxnSp>
            <p:nvCxnSpPr>
              <p:cNvPr id="90" name="Connecteur droit 89">
                <a:extLst>
                  <a:ext uri="{FF2B5EF4-FFF2-40B4-BE49-F238E27FC236}">
                    <a16:creationId xmlns:a16="http://schemas.microsoft.com/office/drawing/2014/main" id="{434971AA-C02E-B20A-A2D8-9AF88B5EC9DD}"/>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necteur droit 90">
                <a:extLst>
                  <a:ext uri="{FF2B5EF4-FFF2-40B4-BE49-F238E27FC236}">
                    <a16:creationId xmlns:a16="http://schemas.microsoft.com/office/drawing/2014/main" id="{135634CF-1730-541D-8C09-E5C6F1BCEE52}"/>
                  </a:ext>
                </a:extLst>
              </p:cNvPr>
              <p:cNvCxnSpPr>
                <a:cxnSpLocks/>
              </p:cNvCxnSpPr>
              <p:nvPr/>
            </p:nvCxnSpPr>
            <p:spPr>
              <a:xfrm>
                <a:off x="1087636" y="1950243"/>
                <a:ext cx="1" cy="396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4" name="Groupe 133">
              <a:extLst>
                <a:ext uri="{FF2B5EF4-FFF2-40B4-BE49-F238E27FC236}">
                  <a16:creationId xmlns:a16="http://schemas.microsoft.com/office/drawing/2014/main" id="{CC60C353-E216-6362-A4D4-F5C6BBE65CFC}"/>
                </a:ext>
              </a:extLst>
            </p:cNvPr>
            <p:cNvGrpSpPr/>
            <p:nvPr/>
          </p:nvGrpSpPr>
          <p:grpSpPr>
            <a:xfrm>
              <a:off x="6651489" y="1584687"/>
              <a:ext cx="34528" cy="288000"/>
              <a:chOff x="1070372" y="1950243"/>
              <a:chExt cx="34528" cy="288000"/>
            </a:xfrm>
          </p:grpSpPr>
          <p:cxnSp>
            <p:nvCxnSpPr>
              <p:cNvPr id="135" name="Connecteur droit 134">
                <a:extLst>
                  <a:ext uri="{FF2B5EF4-FFF2-40B4-BE49-F238E27FC236}">
                    <a16:creationId xmlns:a16="http://schemas.microsoft.com/office/drawing/2014/main" id="{CBCB887D-CF1D-2645-9F25-41BD4743B03E}"/>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necteur droit 135">
                <a:extLst>
                  <a:ext uri="{FF2B5EF4-FFF2-40B4-BE49-F238E27FC236}">
                    <a16:creationId xmlns:a16="http://schemas.microsoft.com/office/drawing/2014/main" id="{E84ABD2E-7AC5-77BB-FA59-415DA344EDA5}"/>
                  </a:ext>
                </a:extLst>
              </p:cNvPr>
              <p:cNvCxnSpPr>
                <a:cxnSpLocks/>
              </p:cNvCxnSpPr>
              <p:nvPr/>
            </p:nvCxnSpPr>
            <p:spPr>
              <a:xfrm>
                <a:off x="1087636" y="1950243"/>
                <a:ext cx="1" cy="28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 name="Groupe 136">
              <a:extLst>
                <a:ext uri="{FF2B5EF4-FFF2-40B4-BE49-F238E27FC236}">
                  <a16:creationId xmlns:a16="http://schemas.microsoft.com/office/drawing/2014/main" id="{4D5ACB9A-9AA6-9187-C6D9-8F90D307D0EB}"/>
                </a:ext>
              </a:extLst>
            </p:cNvPr>
            <p:cNvGrpSpPr/>
            <p:nvPr/>
          </p:nvGrpSpPr>
          <p:grpSpPr>
            <a:xfrm>
              <a:off x="6444527" y="2262411"/>
              <a:ext cx="34528" cy="288000"/>
              <a:chOff x="1070372" y="1950243"/>
              <a:chExt cx="34528" cy="288000"/>
            </a:xfrm>
          </p:grpSpPr>
          <p:cxnSp>
            <p:nvCxnSpPr>
              <p:cNvPr id="138" name="Connecteur droit 137">
                <a:extLst>
                  <a:ext uri="{FF2B5EF4-FFF2-40B4-BE49-F238E27FC236}">
                    <a16:creationId xmlns:a16="http://schemas.microsoft.com/office/drawing/2014/main" id="{C594F6D8-E06B-C1BC-527B-E0022401F599}"/>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Connecteur droit 138">
                <a:extLst>
                  <a:ext uri="{FF2B5EF4-FFF2-40B4-BE49-F238E27FC236}">
                    <a16:creationId xmlns:a16="http://schemas.microsoft.com/office/drawing/2014/main" id="{ED8D13A8-BB72-F74C-5B35-AD8FD8B42729}"/>
                  </a:ext>
                </a:extLst>
              </p:cNvPr>
              <p:cNvCxnSpPr>
                <a:cxnSpLocks/>
              </p:cNvCxnSpPr>
              <p:nvPr/>
            </p:nvCxnSpPr>
            <p:spPr>
              <a:xfrm>
                <a:off x="1087636" y="1950243"/>
                <a:ext cx="1" cy="28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0" name="Groupe 139">
              <a:extLst>
                <a:ext uri="{FF2B5EF4-FFF2-40B4-BE49-F238E27FC236}">
                  <a16:creationId xmlns:a16="http://schemas.microsoft.com/office/drawing/2014/main" id="{AA1D8675-25B9-CFE2-C08C-656E9BD15B34}"/>
                </a:ext>
              </a:extLst>
            </p:cNvPr>
            <p:cNvGrpSpPr/>
            <p:nvPr/>
          </p:nvGrpSpPr>
          <p:grpSpPr>
            <a:xfrm>
              <a:off x="7137965" y="2443646"/>
              <a:ext cx="34528" cy="288000"/>
              <a:chOff x="1070372" y="1950243"/>
              <a:chExt cx="34528" cy="288000"/>
            </a:xfrm>
          </p:grpSpPr>
          <p:cxnSp>
            <p:nvCxnSpPr>
              <p:cNvPr id="141" name="Connecteur droit 140">
                <a:extLst>
                  <a:ext uri="{FF2B5EF4-FFF2-40B4-BE49-F238E27FC236}">
                    <a16:creationId xmlns:a16="http://schemas.microsoft.com/office/drawing/2014/main" id="{4966583A-A53E-AA4B-4C26-F9B847C08F8C}"/>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Connecteur droit 141">
                <a:extLst>
                  <a:ext uri="{FF2B5EF4-FFF2-40B4-BE49-F238E27FC236}">
                    <a16:creationId xmlns:a16="http://schemas.microsoft.com/office/drawing/2014/main" id="{AC25FDE7-4AB1-162B-9AC4-CA225EBE5CC8}"/>
                  </a:ext>
                </a:extLst>
              </p:cNvPr>
              <p:cNvCxnSpPr>
                <a:cxnSpLocks/>
              </p:cNvCxnSpPr>
              <p:nvPr/>
            </p:nvCxnSpPr>
            <p:spPr>
              <a:xfrm>
                <a:off x="1087636" y="1950243"/>
                <a:ext cx="1" cy="28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 name="Groupe 142">
              <a:extLst>
                <a:ext uri="{FF2B5EF4-FFF2-40B4-BE49-F238E27FC236}">
                  <a16:creationId xmlns:a16="http://schemas.microsoft.com/office/drawing/2014/main" id="{FA33F28A-636F-3E3E-327D-D0AA88A527C3}"/>
                </a:ext>
              </a:extLst>
            </p:cNvPr>
            <p:cNvGrpSpPr/>
            <p:nvPr/>
          </p:nvGrpSpPr>
          <p:grpSpPr>
            <a:xfrm>
              <a:off x="7331267" y="2338867"/>
              <a:ext cx="34528" cy="288000"/>
              <a:chOff x="1070372" y="1950243"/>
              <a:chExt cx="34528" cy="288000"/>
            </a:xfrm>
          </p:grpSpPr>
          <p:cxnSp>
            <p:nvCxnSpPr>
              <p:cNvPr id="144" name="Connecteur droit 143">
                <a:extLst>
                  <a:ext uri="{FF2B5EF4-FFF2-40B4-BE49-F238E27FC236}">
                    <a16:creationId xmlns:a16="http://schemas.microsoft.com/office/drawing/2014/main" id="{2243A3D9-9A77-B1E0-9925-80176B7526EA}"/>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necteur droit 144">
                <a:extLst>
                  <a:ext uri="{FF2B5EF4-FFF2-40B4-BE49-F238E27FC236}">
                    <a16:creationId xmlns:a16="http://schemas.microsoft.com/office/drawing/2014/main" id="{4D0EDAE7-D3A4-3DDA-4479-DA646DAE489B}"/>
                  </a:ext>
                </a:extLst>
              </p:cNvPr>
              <p:cNvCxnSpPr>
                <a:cxnSpLocks/>
              </p:cNvCxnSpPr>
              <p:nvPr/>
            </p:nvCxnSpPr>
            <p:spPr>
              <a:xfrm>
                <a:off x="1087636" y="1950243"/>
                <a:ext cx="1" cy="28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6" name="Groupe 145">
              <a:extLst>
                <a:ext uri="{FF2B5EF4-FFF2-40B4-BE49-F238E27FC236}">
                  <a16:creationId xmlns:a16="http://schemas.microsoft.com/office/drawing/2014/main" id="{122BD263-D494-EF7E-932B-59FCEA2EC3F7}"/>
                </a:ext>
              </a:extLst>
            </p:cNvPr>
            <p:cNvGrpSpPr/>
            <p:nvPr/>
          </p:nvGrpSpPr>
          <p:grpSpPr>
            <a:xfrm>
              <a:off x="5754474" y="2408214"/>
              <a:ext cx="34528" cy="288000"/>
              <a:chOff x="1070372" y="1950243"/>
              <a:chExt cx="34528" cy="288000"/>
            </a:xfrm>
          </p:grpSpPr>
          <p:cxnSp>
            <p:nvCxnSpPr>
              <p:cNvPr id="147" name="Connecteur droit 146">
                <a:extLst>
                  <a:ext uri="{FF2B5EF4-FFF2-40B4-BE49-F238E27FC236}">
                    <a16:creationId xmlns:a16="http://schemas.microsoft.com/office/drawing/2014/main" id="{AE0DCDDC-694A-DCA6-ED45-8BEF01B87598}"/>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Connecteur droit 147">
                <a:extLst>
                  <a:ext uri="{FF2B5EF4-FFF2-40B4-BE49-F238E27FC236}">
                    <a16:creationId xmlns:a16="http://schemas.microsoft.com/office/drawing/2014/main" id="{1EF172AA-BF69-9E38-FE1E-AD3782442E7E}"/>
                  </a:ext>
                </a:extLst>
              </p:cNvPr>
              <p:cNvCxnSpPr>
                <a:cxnSpLocks/>
              </p:cNvCxnSpPr>
              <p:nvPr/>
            </p:nvCxnSpPr>
            <p:spPr>
              <a:xfrm>
                <a:off x="1087636" y="1950243"/>
                <a:ext cx="1" cy="288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aphicFrame>
        <p:nvGraphicFramePr>
          <p:cNvPr id="42" name="Graphique 41">
            <a:extLst>
              <a:ext uri="{FF2B5EF4-FFF2-40B4-BE49-F238E27FC236}">
                <a16:creationId xmlns:a16="http://schemas.microsoft.com/office/drawing/2014/main" id="{FC78A441-2BCC-C9E2-E86A-DC8B02C8EC2C}"/>
              </a:ext>
            </a:extLst>
          </p:cNvPr>
          <p:cNvGraphicFramePr/>
          <p:nvPr>
            <p:extLst>
              <p:ext uri="{D42A27DB-BD31-4B8C-83A1-F6EECF244321}">
                <p14:modId xmlns:p14="http://schemas.microsoft.com/office/powerpoint/2010/main" val="1864100028"/>
              </p:ext>
            </p:extLst>
          </p:nvPr>
        </p:nvGraphicFramePr>
        <p:xfrm>
          <a:off x="5045142" y="1099247"/>
          <a:ext cx="5305459" cy="1882776"/>
        </p:xfrm>
        <a:graphic>
          <a:graphicData uri="http://schemas.openxmlformats.org/drawingml/2006/chart">
            <c:chart xmlns:c="http://schemas.openxmlformats.org/drawingml/2006/chart" xmlns:r="http://schemas.openxmlformats.org/officeDocument/2006/relationships" r:id="rId3"/>
          </a:graphicData>
        </a:graphic>
      </p:graphicFrame>
      <p:grpSp>
        <p:nvGrpSpPr>
          <p:cNvPr id="133" name="Groupe 132">
            <a:extLst>
              <a:ext uri="{FF2B5EF4-FFF2-40B4-BE49-F238E27FC236}">
                <a16:creationId xmlns:a16="http://schemas.microsoft.com/office/drawing/2014/main" id="{DD9B78A0-9698-550B-8E48-FF9B599FC4F2}"/>
              </a:ext>
            </a:extLst>
          </p:cNvPr>
          <p:cNvGrpSpPr/>
          <p:nvPr/>
        </p:nvGrpSpPr>
        <p:grpSpPr>
          <a:xfrm>
            <a:off x="5961693" y="1610778"/>
            <a:ext cx="4972285" cy="1126332"/>
            <a:chOff x="5214887" y="1836257"/>
            <a:chExt cx="4972285" cy="1126332"/>
          </a:xfrm>
          <a:solidFill>
            <a:srgbClr val="CFA4E4"/>
          </a:solidFill>
        </p:grpSpPr>
        <p:sp>
          <p:nvSpPr>
            <p:cNvPr id="61" name="Rectangle 60">
              <a:extLst>
                <a:ext uri="{FF2B5EF4-FFF2-40B4-BE49-F238E27FC236}">
                  <a16:creationId xmlns:a16="http://schemas.microsoft.com/office/drawing/2014/main" id="{1E5E95F9-8852-E8EF-27A9-85E9AD965CDE}"/>
                </a:ext>
              </a:extLst>
            </p:cNvPr>
            <p:cNvSpPr/>
            <p:nvPr/>
          </p:nvSpPr>
          <p:spPr>
            <a:xfrm>
              <a:off x="6586797" y="1836257"/>
              <a:ext cx="170600" cy="1126331"/>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2" name="Rectangle 61">
              <a:extLst>
                <a:ext uri="{FF2B5EF4-FFF2-40B4-BE49-F238E27FC236}">
                  <a16:creationId xmlns:a16="http://schemas.microsoft.com/office/drawing/2014/main" id="{165C49EE-409F-3EB5-7E5C-4BECA81F7978}"/>
                </a:ext>
              </a:extLst>
            </p:cNvPr>
            <p:cNvSpPr/>
            <p:nvPr/>
          </p:nvSpPr>
          <p:spPr>
            <a:xfrm>
              <a:off x="5900842" y="1890713"/>
              <a:ext cx="170600" cy="1071875"/>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3" name="Rectangle 62">
              <a:extLst>
                <a:ext uri="{FF2B5EF4-FFF2-40B4-BE49-F238E27FC236}">
                  <a16:creationId xmlns:a16="http://schemas.microsoft.com/office/drawing/2014/main" id="{7DDF020E-C91E-F197-7257-7EEFC25FEDE5}"/>
                </a:ext>
              </a:extLst>
            </p:cNvPr>
            <p:cNvSpPr/>
            <p:nvPr/>
          </p:nvSpPr>
          <p:spPr>
            <a:xfrm>
              <a:off x="5214887" y="1853083"/>
              <a:ext cx="170600" cy="1109506"/>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4" name="Rectangle 63">
              <a:extLst>
                <a:ext uri="{FF2B5EF4-FFF2-40B4-BE49-F238E27FC236}">
                  <a16:creationId xmlns:a16="http://schemas.microsoft.com/office/drawing/2014/main" id="{22D033E3-2D17-20EE-8D25-CD38C14757FF}"/>
                </a:ext>
              </a:extLst>
            </p:cNvPr>
            <p:cNvSpPr/>
            <p:nvPr/>
          </p:nvSpPr>
          <p:spPr>
            <a:xfrm>
              <a:off x="7272752" y="2376488"/>
              <a:ext cx="170600" cy="586101"/>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5" name="Rectangle 64">
              <a:extLst>
                <a:ext uri="{FF2B5EF4-FFF2-40B4-BE49-F238E27FC236}">
                  <a16:creationId xmlns:a16="http://schemas.microsoft.com/office/drawing/2014/main" id="{613182F1-0FEA-2260-79C8-0F5284198841}"/>
                </a:ext>
              </a:extLst>
            </p:cNvPr>
            <p:cNvSpPr/>
            <p:nvPr/>
          </p:nvSpPr>
          <p:spPr>
            <a:xfrm>
              <a:off x="7958707" y="1836257"/>
              <a:ext cx="170600" cy="1126331"/>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6" name="Rectangle 65">
              <a:extLst>
                <a:ext uri="{FF2B5EF4-FFF2-40B4-BE49-F238E27FC236}">
                  <a16:creationId xmlns:a16="http://schemas.microsoft.com/office/drawing/2014/main" id="{3DE90AA2-BF66-DB7F-D0AC-1E17A9C3DEB1}"/>
                </a:ext>
              </a:extLst>
            </p:cNvPr>
            <p:cNvSpPr/>
            <p:nvPr/>
          </p:nvSpPr>
          <p:spPr>
            <a:xfrm>
              <a:off x="9330617" y="2138234"/>
              <a:ext cx="170600" cy="824355"/>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7" name="Rectangle 66">
              <a:extLst>
                <a:ext uri="{FF2B5EF4-FFF2-40B4-BE49-F238E27FC236}">
                  <a16:creationId xmlns:a16="http://schemas.microsoft.com/office/drawing/2014/main" id="{95FC09C5-8206-FFAD-C6FC-E9619240C0CE}"/>
                </a:ext>
              </a:extLst>
            </p:cNvPr>
            <p:cNvSpPr/>
            <p:nvPr/>
          </p:nvSpPr>
          <p:spPr>
            <a:xfrm>
              <a:off x="10016572" y="2376489"/>
              <a:ext cx="170600" cy="586100"/>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27" name="Rectangle 126">
              <a:extLst>
                <a:ext uri="{FF2B5EF4-FFF2-40B4-BE49-F238E27FC236}">
                  <a16:creationId xmlns:a16="http://schemas.microsoft.com/office/drawing/2014/main" id="{A4AF0D07-734A-A884-50BB-05C8EE60192D}"/>
                </a:ext>
              </a:extLst>
            </p:cNvPr>
            <p:cNvSpPr/>
            <p:nvPr/>
          </p:nvSpPr>
          <p:spPr>
            <a:xfrm>
              <a:off x="8644662" y="1959056"/>
              <a:ext cx="170600" cy="1003533"/>
            </a:xfrm>
            <a:prstGeom prst="rect">
              <a:avLst/>
            </a:prstGeom>
            <a:grp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grpSp>
        <p:nvGrpSpPr>
          <p:cNvPr id="131" name="Groupe 130">
            <a:extLst>
              <a:ext uri="{FF2B5EF4-FFF2-40B4-BE49-F238E27FC236}">
                <a16:creationId xmlns:a16="http://schemas.microsoft.com/office/drawing/2014/main" id="{1D6D367D-EEE2-531A-91C9-1DC6D3931ED4}"/>
              </a:ext>
            </a:extLst>
          </p:cNvPr>
          <p:cNvGrpSpPr/>
          <p:nvPr/>
        </p:nvGrpSpPr>
        <p:grpSpPr>
          <a:xfrm>
            <a:off x="5749373" y="1733577"/>
            <a:ext cx="4974639" cy="1003532"/>
            <a:chOff x="5002567" y="1959056"/>
            <a:chExt cx="4974639" cy="1003532"/>
          </a:xfrm>
        </p:grpSpPr>
        <p:grpSp>
          <p:nvGrpSpPr>
            <p:cNvPr id="57" name="Groupe 56">
              <a:extLst>
                <a:ext uri="{FF2B5EF4-FFF2-40B4-BE49-F238E27FC236}">
                  <a16:creationId xmlns:a16="http://schemas.microsoft.com/office/drawing/2014/main" id="{97C7068D-1915-EA50-8128-0029BD656EF3}"/>
                </a:ext>
              </a:extLst>
            </p:cNvPr>
            <p:cNvGrpSpPr/>
            <p:nvPr/>
          </p:nvGrpSpPr>
          <p:grpSpPr>
            <a:xfrm>
              <a:off x="5002567" y="1959056"/>
              <a:ext cx="170600" cy="1003532"/>
              <a:chOff x="1828800" y="2146190"/>
              <a:chExt cx="173255" cy="1490743"/>
            </a:xfrm>
            <a:solidFill>
              <a:srgbClr val="5E247C"/>
            </a:solidFill>
          </p:grpSpPr>
          <p:sp>
            <p:nvSpPr>
              <p:cNvPr id="71" name="Rectangle 70">
                <a:extLst>
                  <a:ext uri="{FF2B5EF4-FFF2-40B4-BE49-F238E27FC236}">
                    <a16:creationId xmlns:a16="http://schemas.microsoft.com/office/drawing/2014/main" id="{73EACD34-44DA-CE99-F664-5F044979B385}"/>
                  </a:ext>
                </a:extLst>
              </p:cNvPr>
              <p:cNvSpPr/>
              <p:nvPr/>
            </p:nvSpPr>
            <p:spPr>
              <a:xfrm>
                <a:off x="1828800" y="2205037"/>
                <a:ext cx="173255" cy="1431896"/>
              </a:xfrm>
              <a:prstGeom prst="rect">
                <a:avLst/>
              </a:prstGeom>
              <a:grp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nvGrpSpPr>
              <p:cNvPr id="72" name="Groupe 71">
                <a:extLst>
                  <a:ext uri="{FF2B5EF4-FFF2-40B4-BE49-F238E27FC236}">
                    <a16:creationId xmlns:a16="http://schemas.microsoft.com/office/drawing/2014/main" id="{86EB65CA-B396-59AB-B1A4-82BE47A7F59F}"/>
                  </a:ext>
                </a:extLst>
              </p:cNvPr>
              <p:cNvGrpSpPr/>
              <p:nvPr/>
            </p:nvGrpSpPr>
            <p:grpSpPr>
              <a:xfrm>
                <a:off x="1898163" y="2146190"/>
                <a:ext cx="34528" cy="54000"/>
                <a:chOff x="1070372" y="1950244"/>
                <a:chExt cx="34528" cy="54000"/>
              </a:xfrm>
              <a:grpFill/>
            </p:grpSpPr>
            <p:cxnSp>
              <p:nvCxnSpPr>
                <p:cNvPr id="73" name="Connecteur droit 72">
                  <a:extLst>
                    <a:ext uri="{FF2B5EF4-FFF2-40B4-BE49-F238E27FC236}">
                      <a16:creationId xmlns:a16="http://schemas.microsoft.com/office/drawing/2014/main" id="{0B3A8968-ACED-3652-320B-9125D7A0E175}"/>
                    </a:ext>
                  </a:extLst>
                </p:cNvPr>
                <p:cNvCxnSpPr>
                  <a:cxnSpLocks/>
                </p:cNvCxnSpPr>
                <p:nvPr/>
              </p:nvCxnSpPr>
              <p:spPr>
                <a:xfrm>
                  <a:off x="1070372" y="1950244"/>
                  <a:ext cx="34528"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353F7C48-9F8D-E70F-A942-5ED63E271623}"/>
                    </a:ext>
                  </a:extLst>
                </p:cNvPr>
                <p:cNvCxnSpPr>
                  <a:cxnSpLocks/>
                </p:cNvCxnSpPr>
                <p:nvPr/>
              </p:nvCxnSpPr>
              <p:spPr>
                <a:xfrm rot="5400000">
                  <a:off x="1060636" y="1977244"/>
                  <a:ext cx="54000" cy="0"/>
                </a:xfrm>
                <a:prstGeom prst="line">
                  <a:avLst/>
                </a:prstGeom>
                <a:grpFill/>
                <a:ln>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8" name="Rectangle 57">
              <a:extLst>
                <a:ext uri="{FF2B5EF4-FFF2-40B4-BE49-F238E27FC236}">
                  <a16:creationId xmlns:a16="http://schemas.microsoft.com/office/drawing/2014/main" id="{A3A87662-AB10-2E15-0136-AD98DF44FC87}"/>
                </a:ext>
              </a:extLst>
            </p:cNvPr>
            <p:cNvSpPr/>
            <p:nvPr/>
          </p:nvSpPr>
          <p:spPr>
            <a:xfrm>
              <a:off x="5688858" y="2466976"/>
              <a:ext cx="170600" cy="495611"/>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59" name="Rectangle 58">
              <a:extLst>
                <a:ext uri="{FF2B5EF4-FFF2-40B4-BE49-F238E27FC236}">
                  <a16:creationId xmlns:a16="http://schemas.microsoft.com/office/drawing/2014/main" id="{CDD67750-E99A-2CCC-5400-DE5CD512AF8C}"/>
                </a:ext>
              </a:extLst>
            </p:cNvPr>
            <p:cNvSpPr/>
            <p:nvPr/>
          </p:nvSpPr>
          <p:spPr>
            <a:xfrm>
              <a:off x="6375149" y="2316928"/>
              <a:ext cx="170600" cy="645659"/>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0" name="Rectangle 59">
              <a:extLst>
                <a:ext uri="{FF2B5EF4-FFF2-40B4-BE49-F238E27FC236}">
                  <a16:creationId xmlns:a16="http://schemas.microsoft.com/office/drawing/2014/main" id="{E0A4C9FD-2DE9-5062-0C28-258020BA8E94}"/>
                </a:ext>
              </a:extLst>
            </p:cNvPr>
            <p:cNvSpPr/>
            <p:nvPr/>
          </p:nvSpPr>
          <p:spPr>
            <a:xfrm>
              <a:off x="7061440" y="2513682"/>
              <a:ext cx="170600" cy="448906"/>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68" name="Rectangle 67">
              <a:extLst>
                <a:ext uri="{FF2B5EF4-FFF2-40B4-BE49-F238E27FC236}">
                  <a16:creationId xmlns:a16="http://schemas.microsoft.com/office/drawing/2014/main" id="{3F3E8C78-E790-CFA6-4DDD-D384086C3D5C}"/>
                </a:ext>
              </a:extLst>
            </p:cNvPr>
            <p:cNvSpPr/>
            <p:nvPr/>
          </p:nvSpPr>
          <p:spPr>
            <a:xfrm>
              <a:off x="7747731" y="2466976"/>
              <a:ext cx="170600" cy="495612"/>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70" name="Rectangle 69">
              <a:extLst>
                <a:ext uri="{FF2B5EF4-FFF2-40B4-BE49-F238E27FC236}">
                  <a16:creationId xmlns:a16="http://schemas.microsoft.com/office/drawing/2014/main" id="{7DA4799F-7F15-BA40-A192-753E1DBA3AD4}"/>
                </a:ext>
              </a:extLst>
            </p:cNvPr>
            <p:cNvSpPr/>
            <p:nvPr/>
          </p:nvSpPr>
          <p:spPr>
            <a:xfrm>
              <a:off x="9806606" y="2816530"/>
              <a:ext cx="170600" cy="146058"/>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26" name="Rectangle 125">
              <a:extLst>
                <a:ext uri="{FF2B5EF4-FFF2-40B4-BE49-F238E27FC236}">
                  <a16:creationId xmlns:a16="http://schemas.microsoft.com/office/drawing/2014/main" id="{F8B2A231-FA68-EFB5-3F5C-4A481E1FF827}"/>
                </a:ext>
              </a:extLst>
            </p:cNvPr>
            <p:cNvSpPr/>
            <p:nvPr/>
          </p:nvSpPr>
          <p:spPr>
            <a:xfrm>
              <a:off x="8434022" y="1998670"/>
              <a:ext cx="170600" cy="963918"/>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129" name="Rectangle 128">
              <a:extLst>
                <a:ext uri="{FF2B5EF4-FFF2-40B4-BE49-F238E27FC236}">
                  <a16:creationId xmlns:a16="http://schemas.microsoft.com/office/drawing/2014/main" id="{49EBF582-1D62-21BD-F5A0-2F61F4AE2695}"/>
                </a:ext>
              </a:extLst>
            </p:cNvPr>
            <p:cNvSpPr/>
            <p:nvPr/>
          </p:nvSpPr>
          <p:spPr>
            <a:xfrm>
              <a:off x="9120313" y="2564531"/>
              <a:ext cx="170600" cy="398057"/>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grpSp>
      <p:pic>
        <p:nvPicPr>
          <p:cNvPr id="29" name="Image 28" descr="Une image contenant texte, capture d’écran, conception&#10;&#10;Description générée automatiquement">
            <a:extLst>
              <a:ext uri="{FF2B5EF4-FFF2-40B4-BE49-F238E27FC236}">
                <a16:creationId xmlns:a16="http://schemas.microsoft.com/office/drawing/2014/main" id="{C77ABBAD-89FC-306E-721D-AFA44E0D946C}"/>
              </a:ext>
            </a:extLst>
          </p:cNvPr>
          <p:cNvPicPr>
            <a:picLocks noChangeAspect="1"/>
          </p:cNvPicPr>
          <p:nvPr/>
        </p:nvPicPr>
        <p:blipFill rotWithShape="1">
          <a:blip r:embed="rId4">
            <a:extLst>
              <a:ext uri="{28A0092B-C50C-407E-A947-70E740481C1C}">
                <a14:useLocalDpi xmlns:a14="http://schemas.microsoft.com/office/drawing/2010/main" val="0"/>
              </a:ext>
            </a:extLst>
          </a:blip>
          <a:srcRect l="20422" t="67739" r="60967" b="10489"/>
          <a:stretch/>
        </p:blipFill>
        <p:spPr>
          <a:xfrm>
            <a:off x="2339613" y="3771536"/>
            <a:ext cx="2943226" cy="1914526"/>
          </a:xfrm>
          <a:prstGeom prst="rect">
            <a:avLst/>
          </a:prstGeom>
        </p:spPr>
      </p:pic>
      <p:sp>
        <p:nvSpPr>
          <p:cNvPr id="10" name="Espace réservé du texte 9">
            <a:extLst>
              <a:ext uri="{FF2B5EF4-FFF2-40B4-BE49-F238E27FC236}">
                <a16:creationId xmlns:a16="http://schemas.microsoft.com/office/drawing/2014/main" id="{9706449F-79D0-7813-8795-CEF5F9F03A7A}"/>
              </a:ext>
            </a:extLst>
          </p:cNvPr>
          <p:cNvSpPr>
            <a:spLocks noGrp="1"/>
          </p:cNvSpPr>
          <p:nvPr>
            <p:ph type="body" sz="quarter" idx="19"/>
          </p:nvPr>
        </p:nvSpPr>
        <p:spPr>
          <a:xfrm>
            <a:off x="960193" y="5807676"/>
            <a:ext cx="9047738" cy="380176"/>
          </a:xfrm>
        </p:spPr>
        <p:txBody>
          <a:bodyPr/>
          <a:lstStyle/>
          <a:p>
            <a:r>
              <a:rPr lang="en-US" dirty="0"/>
              <a:t>Memic S. A novel approach for safe and automated implementation of far UV-C light decontamination in clinical areas. In revision.</a:t>
            </a:r>
            <a:endParaRPr lang="fr-FR"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t>Efficacy against MRSA</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pic>
        <p:nvPicPr>
          <p:cNvPr id="27" name="Image 26" descr="Une image contenant texte, capture d’écran, conception&#10;&#10;Description générée automatiquement">
            <a:extLst>
              <a:ext uri="{FF2B5EF4-FFF2-40B4-BE49-F238E27FC236}">
                <a16:creationId xmlns:a16="http://schemas.microsoft.com/office/drawing/2014/main" id="{FDC5132E-9B2A-84A8-9654-CC93B940EF03}"/>
              </a:ext>
            </a:extLst>
          </p:cNvPr>
          <p:cNvPicPr>
            <a:picLocks noChangeAspect="1"/>
          </p:cNvPicPr>
          <p:nvPr/>
        </p:nvPicPr>
        <p:blipFill rotWithShape="1">
          <a:blip r:embed="rId4">
            <a:extLst>
              <a:ext uri="{28A0092B-C50C-407E-A947-70E740481C1C}">
                <a14:useLocalDpi xmlns:a14="http://schemas.microsoft.com/office/drawing/2010/main" val="0"/>
              </a:ext>
            </a:extLst>
          </a:blip>
          <a:srcRect l="12377" t="29438" r="60541" b="41321"/>
          <a:stretch/>
        </p:blipFill>
        <p:spPr>
          <a:xfrm>
            <a:off x="1706823" y="1120721"/>
            <a:ext cx="2943226" cy="1882776"/>
          </a:xfrm>
          <a:prstGeom prst="rect">
            <a:avLst/>
          </a:prstGeom>
        </p:spPr>
      </p:pic>
      <p:grpSp>
        <p:nvGrpSpPr>
          <p:cNvPr id="6" name="Groupe 5">
            <a:extLst>
              <a:ext uri="{FF2B5EF4-FFF2-40B4-BE49-F238E27FC236}">
                <a16:creationId xmlns:a16="http://schemas.microsoft.com/office/drawing/2014/main" id="{589F948A-FB82-9639-CE83-83A2E7B36DBD}"/>
              </a:ext>
            </a:extLst>
          </p:cNvPr>
          <p:cNvGrpSpPr/>
          <p:nvPr/>
        </p:nvGrpSpPr>
        <p:grpSpPr>
          <a:xfrm>
            <a:off x="9741230" y="3169292"/>
            <a:ext cx="887674" cy="215444"/>
            <a:chOff x="9866354" y="1036630"/>
            <a:chExt cx="887674" cy="215444"/>
          </a:xfrm>
        </p:grpSpPr>
        <p:sp>
          <p:nvSpPr>
            <p:cNvPr id="33" name="Rectangle 32">
              <a:extLst>
                <a:ext uri="{FF2B5EF4-FFF2-40B4-BE49-F238E27FC236}">
                  <a16:creationId xmlns:a16="http://schemas.microsoft.com/office/drawing/2014/main" id="{65FB4D93-031B-9D37-8A39-A80024FF3398}"/>
                </a:ext>
              </a:extLst>
            </p:cNvPr>
            <p:cNvSpPr/>
            <p:nvPr/>
          </p:nvSpPr>
          <p:spPr>
            <a:xfrm flipV="1">
              <a:off x="9866354" y="1089412"/>
              <a:ext cx="108000" cy="108000"/>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800">
                <a:latin typeface="Arial" panose="020B0604020202020204" pitchFamily="34" charset="0"/>
                <a:cs typeface="Arial" panose="020B0604020202020204" pitchFamily="34" charset="0"/>
              </a:endParaRPr>
            </a:p>
          </p:txBody>
        </p:sp>
        <p:sp>
          <p:nvSpPr>
            <p:cNvPr id="34" name="ZoneTexte 33">
              <a:extLst>
                <a:ext uri="{FF2B5EF4-FFF2-40B4-BE49-F238E27FC236}">
                  <a16:creationId xmlns:a16="http://schemas.microsoft.com/office/drawing/2014/main" id="{30011BD7-7AC2-3EFE-1D83-0DC758D31AE0}"/>
                </a:ext>
              </a:extLst>
            </p:cNvPr>
            <p:cNvSpPr txBox="1"/>
            <p:nvPr/>
          </p:nvSpPr>
          <p:spPr>
            <a:xfrm>
              <a:off x="9979004" y="1036630"/>
              <a:ext cx="775024" cy="215444"/>
            </a:xfrm>
            <a:prstGeom prst="rect">
              <a:avLst/>
            </a:prstGeom>
            <a:noFill/>
          </p:spPr>
          <p:txBody>
            <a:bodyPr wrap="square" rtlCol="0" anchor="ctr">
              <a:spAutoFit/>
            </a:bodyPr>
            <a:lstStyle/>
            <a:p>
              <a:r>
                <a:rPr lang="fr-FR" sz="800" dirty="0">
                  <a:latin typeface="Arial" panose="020B0604020202020204" pitchFamily="34" charset="0"/>
                  <a:cs typeface="Arial" panose="020B0604020202020204" pitchFamily="34" charset="0"/>
                </a:rPr>
                <a:t>45 minutes </a:t>
              </a:r>
            </a:p>
          </p:txBody>
        </p:sp>
      </p:grpSp>
      <p:grpSp>
        <p:nvGrpSpPr>
          <p:cNvPr id="7" name="Groupe 6">
            <a:extLst>
              <a:ext uri="{FF2B5EF4-FFF2-40B4-BE49-F238E27FC236}">
                <a16:creationId xmlns:a16="http://schemas.microsoft.com/office/drawing/2014/main" id="{7A65DA04-2CCE-37EA-3418-D7EA21CE6C67}"/>
              </a:ext>
            </a:extLst>
          </p:cNvPr>
          <p:cNvGrpSpPr/>
          <p:nvPr/>
        </p:nvGrpSpPr>
        <p:grpSpPr>
          <a:xfrm>
            <a:off x="10553412" y="3157765"/>
            <a:ext cx="810843" cy="215444"/>
            <a:chOff x="11002830" y="1033110"/>
            <a:chExt cx="810843" cy="215444"/>
          </a:xfrm>
        </p:grpSpPr>
        <p:sp>
          <p:nvSpPr>
            <p:cNvPr id="35" name="Rectangle 34">
              <a:extLst>
                <a:ext uri="{FF2B5EF4-FFF2-40B4-BE49-F238E27FC236}">
                  <a16:creationId xmlns:a16="http://schemas.microsoft.com/office/drawing/2014/main" id="{818B44B4-32F5-2E5F-4196-150DC3B3C539}"/>
                </a:ext>
              </a:extLst>
            </p:cNvPr>
            <p:cNvSpPr/>
            <p:nvPr/>
          </p:nvSpPr>
          <p:spPr>
            <a:xfrm flipV="1">
              <a:off x="11002830" y="1085892"/>
              <a:ext cx="108000" cy="108000"/>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800">
                <a:latin typeface="Arial" panose="020B0604020202020204" pitchFamily="34" charset="0"/>
                <a:cs typeface="Arial" panose="020B0604020202020204" pitchFamily="34" charset="0"/>
              </a:endParaRPr>
            </a:p>
          </p:txBody>
        </p:sp>
        <p:sp>
          <p:nvSpPr>
            <p:cNvPr id="37" name="ZoneTexte 36">
              <a:extLst>
                <a:ext uri="{FF2B5EF4-FFF2-40B4-BE49-F238E27FC236}">
                  <a16:creationId xmlns:a16="http://schemas.microsoft.com/office/drawing/2014/main" id="{6D64042D-ABF6-8FC5-DB83-0035CA72BD45}"/>
                </a:ext>
              </a:extLst>
            </p:cNvPr>
            <p:cNvSpPr txBox="1"/>
            <p:nvPr/>
          </p:nvSpPr>
          <p:spPr>
            <a:xfrm>
              <a:off x="11108650" y="1033110"/>
              <a:ext cx="705023" cy="215444"/>
            </a:xfrm>
            <a:prstGeom prst="rect">
              <a:avLst/>
            </a:prstGeom>
            <a:noFill/>
          </p:spPr>
          <p:txBody>
            <a:bodyPr wrap="square" rtlCol="0" anchor="ctr">
              <a:spAutoFit/>
            </a:bodyPr>
            <a:lstStyle/>
            <a:p>
              <a:r>
                <a:rPr lang="fr-FR" sz="800" dirty="0">
                  <a:latin typeface="Arial" panose="020B0604020202020204" pitchFamily="34" charset="0"/>
                  <a:cs typeface="Arial" panose="020B0604020202020204" pitchFamily="34" charset="0"/>
                </a:rPr>
                <a:t>4 </a:t>
              </a:r>
              <a:r>
                <a:rPr lang="fr-FR" sz="800" dirty="0" err="1">
                  <a:latin typeface="Arial" panose="020B0604020202020204" pitchFamily="34" charset="0"/>
                  <a:cs typeface="Arial" panose="020B0604020202020204" pitchFamily="34" charset="0"/>
                </a:rPr>
                <a:t>hours</a:t>
              </a:r>
              <a:endParaRPr lang="fr-FR" sz="800" dirty="0">
                <a:latin typeface="Arial" panose="020B0604020202020204" pitchFamily="34" charset="0"/>
                <a:cs typeface="Arial" panose="020B0604020202020204" pitchFamily="34" charset="0"/>
              </a:endParaRPr>
            </a:p>
          </p:txBody>
        </p:sp>
      </p:grpSp>
      <p:sp>
        <p:nvSpPr>
          <p:cNvPr id="44" name="Text Box 4">
            <a:extLst>
              <a:ext uri="{FF2B5EF4-FFF2-40B4-BE49-F238E27FC236}">
                <a16:creationId xmlns:a16="http://schemas.microsoft.com/office/drawing/2014/main" id="{6EB90EA7-77CD-6BA3-5174-D406C70B7789}"/>
              </a:ext>
            </a:extLst>
          </p:cNvPr>
          <p:cNvSpPr txBox="1">
            <a:spLocks noChangeArrowheads="1"/>
          </p:cNvSpPr>
          <p:nvPr/>
        </p:nvSpPr>
        <p:spPr bwMode="auto">
          <a:xfrm rot="16200000">
            <a:off x="4423654" y="1808721"/>
            <a:ext cx="1431896"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panose="020B0604020202020204" pitchFamily="34" charset="0"/>
                <a:ea typeface="+mn-ea"/>
                <a:cs typeface="Arial" panose="020B0604020202020204" pitchFamily="34" charset="0"/>
              </a:rPr>
              <a:t>Log</a:t>
            </a:r>
            <a:r>
              <a:rPr lang="da-DK" sz="900" baseline="-25000" dirty="0">
                <a:solidFill>
                  <a:srgbClr val="FFFFFF">
                    <a:lumMod val="50000"/>
                  </a:srgbClr>
                </a:solidFill>
                <a:latin typeface="Arial" panose="020B0604020202020204" pitchFamily="34" charset="0"/>
                <a:ea typeface="+mn-ea"/>
                <a:cs typeface="Arial" panose="020B0604020202020204" pitchFamily="34" charset="0"/>
              </a:rPr>
              <a:t>10</a:t>
            </a:r>
            <a:r>
              <a:rPr lang="da-DK" sz="900" dirty="0">
                <a:solidFill>
                  <a:srgbClr val="FFFFFF">
                    <a:lumMod val="50000"/>
                  </a:srgbClr>
                </a:solidFill>
                <a:latin typeface="Arial" panose="020B0604020202020204" pitchFamily="34" charset="0"/>
                <a:ea typeface="+mn-ea"/>
                <a:cs typeface="Arial" panose="020B0604020202020204" pitchFamily="34" charset="0"/>
              </a:rPr>
              <a:t> CFU reduction</a:t>
            </a:r>
          </a:p>
        </p:txBody>
      </p:sp>
      <p:sp>
        <p:nvSpPr>
          <p:cNvPr id="46" name="Text Box 4">
            <a:extLst>
              <a:ext uri="{FF2B5EF4-FFF2-40B4-BE49-F238E27FC236}">
                <a16:creationId xmlns:a16="http://schemas.microsoft.com/office/drawing/2014/main" id="{6883B0A9-4DDC-AF61-5D87-0B52FC05B900}"/>
              </a:ext>
            </a:extLst>
          </p:cNvPr>
          <p:cNvSpPr txBox="1">
            <a:spLocks noChangeArrowheads="1"/>
          </p:cNvSpPr>
          <p:nvPr/>
        </p:nvSpPr>
        <p:spPr bwMode="auto">
          <a:xfrm rot="16200000">
            <a:off x="5095663" y="4564521"/>
            <a:ext cx="1431896"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panose="020B0604020202020204" pitchFamily="34" charset="0"/>
                <a:ea typeface="+mn-ea"/>
                <a:cs typeface="Arial" panose="020B0604020202020204" pitchFamily="34" charset="0"/>
              </a:rPr>
              <a:t>Log</a:t>
            </a:r>
            <a:r>
              <a:rPr lang="da-DK" sz="900" baseline="-25000" dirty="0">
                <a:solidFill>
                  <a:srgbClr val="FFFFFF">
                    <a:lumMod val="50000"/>
                  </a:srgbClr>
                </a:solidFill>
                <a:latin typeface="Arial" panose="020B0604020202020204" pitchFamily="34" charset="0"/>
                <a:ea typeface="+mn-ea"/>
                <a:cs typeface="Arial" panose="020B0604020202020204" pitchFamily="34" charset="0"/>
              </a:rPr>
              <a:t>10</a:t>
            </a:r>
            <a:r>
              <a:rPr lang="da-DK" sz="900" dirty="0">
                <a:solidFill>
                  <a:srgbClr val="FFFFFF">
                    <a:lumMod val="50000"/>
                  </a:srgbClr>
                </a:solidFill>
                <a:latin typeface="Arial" panose="020B0604020202020204" pitchFamily="34" charset="0"/>
                <a:ea typeface="+mn-ea"/>
                <a:cs typeface="Arial" panose="020B0604020202020204" pitchFamily="34" charset="0"/>
              </a:rPr>
              <a:t> CFU reduction</a:t>
            </a:r>
          </a:p>
        </p:txBody>
      </p:sp>
      <p:grpSp>
        <p:nvGrpSpPr>
          <p:cNvPr id="158" name="Groupe 157">
            <a:extLst>
              <a:ext uri="{FF2B5EF4-FFF2-40B4-BE49-F238E27FC236}">
                <a16:creationId xmlns:a16="http://schemas.microsoft.com/office/drawing/2014/main" id="{ACF5CB43-7C9A-BDBD-9152-7C912F523C5B}"/>
              </a:ext>
            </a:extLst>
          </p:cNvPr>
          <p:cNvGrpSpPr/>
          <p:nvPr/>
        </p:nvGrpSpPr>
        <p:grpSpPr>
          <a:xfrm>
            <a:off x="5381188" y="2743183"/>
            <a:ext cx="5967226" cy="339239"/>
            <a:chOff x="4760215" y="2968662"/>
            <a:chExt cx="5967226" cy="339239"/>
          </a:xfrm>
        </p:grpSpPr>
        <p:sp>
          <p:nvSpPr>
            <p:cNvPr id="50" name="ZoneTexte 49">
              <a:extLst>
                <a:ext uri="{FF2B5EF4-FFF2-40B4-BE49-F238E27FC236}">
                  <a16:creationId xmlns:a16="http://schemas.microsoft.com/office/drawing/2014/main" id="{29CDF046-D493-D49E-251D-E85327CFDFF7}"/>
                </a:ext>
              </a:extLst>
            </p:cNvPr>
            <p:cNvSpPr txBox="1"/>
            <p:nvPr/>
          </p:nvSpPr>
          <p:spPr>
            <a:xfrm>
              <a:off x="4760215" y="2969347"/>
              <a:ext cx="809713"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Vital signs unit</a:t>
              </a:r>
            </a:p>
          </p:txBody>
        </p:sp>
        <p:sp>
          <p:nvSpPr>
            <p:cNvPr id="51" name="ZoneTexte 50">
              <a:extLst>
                <a:ext uri="{FF2B5EF4-FFF2-40B4-BE49-F238E27FC236}">
                  <a16:creationId xmlns:a16="http://schemas.microsoft.com/office/drawing/2014/main" id="{084C0455-2F0D-0837-5F93-A3C5975F856B}"/>
                </a:ext>
              </a:extLst>
            </p:cNvPr>
            <p:cNvSpPr txBox="1"/>
            <p:nvPr/>
          </p:nvSpPr>
          <p:spPr>
            <a:xfrm>
              <a:off x="5569928" y="2969347"/>
              <a:ext cx="809713"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Vital signs unit (side) </a:t>
              </a:r>
            </a:p>
          </p:txBody>
        </p:sp>
        <p:sp>
          <p:nvSpPr>
            <p:cNvPr id="52" name="ZoneTexte 51">
              <a:extLst>
                <a:ext uri="{FF2B5EF4-FFF2-40B4-BE49-F238E27FC236}">
                  <a16:creationId xmlns:a16="http://schemas.microsoft.com/office/drawing/2014/main" id="{D818F0F0-3592-92B8-2DA6-9E4E7DD7143A}"/>
                </a:ext>
              </a:extLst>
            </p:cNvPr>
            <p:cNvSpPr txBox="1"/>
            <p:nvPr/>
          </p:nvSpPr>
          <p:spPr>
            <a:xfrm>
              <a:off x="6207622" y="2969347"/>
              <a:ext cx="954190"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Vital signs </a:t>
              </a:r>
              <a:br>
                <a:rPr lang="fr-FR" sz="800">
                  <a:solidFill>
                    <a:srgbClr val="7F7F7F"/>
                  </a:solidFill>
                  <a:latin typeface="Arial" panose="020B0604020202020204" pitchFamily="34" charset="0"/>
                  <a:cs typeface="Arial" panose="020B0604020202020204" pitchFamily="34" charset="0"/>
                </a:rPr>
              </a:br>
              <a:r>
                <a:rPr lang="fr-FR" sz="800">
                  <a:solidFill>
                    <a:srgbClr val="7F7F7F"/>
                  </a:solidFill>
                  <a:latin typeface="Arial" panose="020B0604020202020204" pitchFamily="34" charset="0"/>
                  <a:cs typeface="Arial" panose="020B0604020202020204" pitchFamily="34" charset="0"/>
                </a:rPr>
                <a:t>unit (handle) </a:t>
              </a:r>
            </a:p>
          </p:txBody>
        </p:sp>
        <p:sp>
          <p:nvSpPr>
            <p:cNvPr id="53" name="ZoneTexte 52">
              <a:extLst>
                <a:ext uri="{FF2B5EF4-FFF2-40B4-BE49-F238E27FC236}">
                  <a16:creationId xmlns:a16="http://schemas.microsoft.com/office/drawing/2014/main" id="{B8BAF5EE-96CF-19BC-0018-54C338912FB5}"/>
                </a:ext>
              </a:extLst>
            </p:cNvPr>
            <p:cNvSpPr txBox="1"/>
            <p:nvPr/>
          </p:nvSpPr>
          <p:spPr>
            <a:xfrm>
              <a:off x="6915792" y="2969347"/>
              <a:ext cx="748752"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Wheel</a:t>
              </a:r>
              <a:br>
                <a:rPr lang="fr-FR" sz="800">
                  <a:solidFill>
                    <a:srgbClr val="7F7F7F"/>
                  </a:solidFill>
                  <a:latin typeface="Arial" panose="020B0604020202020204" pitchFamily="34" charset="0"/>
                  <a:cs typeface="Arial" panose="020B0604020202020204" pitchFamily="34" charset="0"/>
                </a:rPr>
              </a:br>
              <a:r>
                <a:rPr lang="fr-FR" sz="800">
                  <a:solidFill>
                    <a:srgbClr val="7F7F7F"/>
                  </a:solidFill>
                  <a:latin typeface="Arial" panose="020B0604020202020204" pitchFamily="34" charset="0"/>
                  <a:cs typeface="Arial" panose="020B0604020202020204" pitchFamily="34" charset="0"/>
                </a:rPr>
                <a:t>chair seat</a:t>
              </a:r>
            </a:p>
          </p:txBody>
        </p:sp>
        <p:sp>
          <p:nvSpPr>
            <p:cNvPr id="118" name="ZoneTexte 117">
              <a:extLst>
                <a:ext uri="{FF2B5EF4-FFF2-40B4-BE49-F238E27FC236}">
                  <a16:creationId xmlns:a16="http://schemas.microsoft.com/office/drawing/2014/main" id="{18376C26-741C-9C7D-1265-7DBD47D7F65C}"/>
                </a:ext>
              </a:extLst>
            </p:cNvPr>
            <p:cNvSpPr txBox="1"/>
            <p:nvPr/>
          </p:nvSpPr>
          <p:spPr>
            <a:xfrm>
              <a:off x="7670328" y="2969347"/>
              <a:ext cx="778651"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Wheelchair (side) </a:t>
              </a:r>
            </a:p>
          </p:txBody>
        </p:sp>
        <p:sp>
          <p:nvSpPr>
            <p:cNvPr id="119" name="ZoneTexte 118">
              <a:extLst>
                <a:ext uri="{FF2B5EF4-FFF2-40B4-BE49-F238E27FC236}">
                  <a16:creationId xmlns:a16="http://schemas.microsoft.com/office/drawing/2014/main" id="{D9BA3B76-8C20-7656-A741-42F0E179D151}"/>
                </a:ext>
              </a:extLst>
            </p:cNvPr>
            <p:cNvSpPr txBox="1"/>
            <p:nvPr/>
          </p:nvSpPr>
          <p:spPr>
            <a:xfrm>
              <a:off x="8395969" y="2969347"/>
              <a:ext cx="778651"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Wheelchair (handrim)</a:t>
              </a:r>
            </a:p>
          </p:txBody>
        </p:sp>
        <p:sp>
          <p:nvSpPr>
            <p:cNvPr id="120" name="ZoneTexte 119">
              <a:extLst>
                <a:ext uri="{FF2B5EF4-FFF2-40B4-BE49-F238E27FC236}">
                  <a16:creationId xmlns:a16="http://schemas.microsoft.com/office/drawing/2014/main" id="{E47A9E1D-7124-FA52-9A92-81DA0112383D}"/>
                </a:ext>
              </a:extLst>
            </p:cNvPr>
            <p:cNvSpPr txBox="1"/>
            <p:nvPr/>
          </p:nvSpPr>
          <p:spPr>
            <a:xfrm>
              <a:off x="9056373" y="2969347"/>
              <a:ext cx="809713" cy="21544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Workstation </a:t>
              </a:r>
            </a:p>
          </p:txBody>
        </p:sp>
        <p:sp>
          <p:nvSpPr>
            <p:cNvPr id="121" name="ZoneTexte 120">
              <a:extLst>
                <a:ext uri="{FF2B5EF4-FFF2-40B4-BE49-F238E27FC236}">
                  <a16:creationId xmlns:a16="http://schemas.microsoft.com/office/drawing/2014/main" id="{BA657CE8-40ED-6E52-F027-F1DD6F2F8FC5}"/>
                </a:ext>
              </a:extLst>
            </p:cNvPr>
            <p:cNvSpPr txBox="1"/>
            <p:nvPr/>
          </p:nvSpPr>
          <p:spPr>
            <a:xfrm>
              <a:off x="9681666" y="2969347"/>
              <a:ext cx="1045775" cy="338554"/>
            </a:xfrm>
            <a:prstGeom prst="rect">
              <a:avLst/>
            </a:prstGeom>
            <a:noFill/>
          </p:spPr>
          <p:txBody>
            <a:bodyPr wrap="square" rtlCol="0">
              <a:spAutoFit/>
            </a:bodyPr>
            <a:lstStyle/>
            <a:p>
              <a:pPr algn="ctr"/>
              <a:r>
                <a:rPr lang="fr-FR" sz="800">
                  <a:solidFill>
                    <a:srgbClr val="7F7F7F"/>
                  </a:solidFill>
                  <a:latin typeface="Arial" panose="020B0604020202020204" pitchFamily="34" charset="0"/>
                  <a:cs typeface="Arial" panose="020B0604020202020204" pitchFamily="34" charset="0"/>
                </a:rPr>
                <a:t>Workstation (shaded keyboard)</a:t>
              </a:r>
            </a:p>
          </p:txBody>
        </p:sp>
        <p:cxnSp>
          <p:nvCxnSpPr>
            <p:cNvPr id="89" name="Connecteur droit 88">
              <a:extLst>
                <a:ext uri="{FF2B5EF4-FFF2-40B4-BE49-F238E27FC236}">
                  <a16:creationId xmlns:a16="http://schemas.microsoft.com/office/drawing/2014/main" id="{75EA71F1-917C-15D1-91A2-695437CDAF30}"/>
                </a:ext>
              </a:extLst>
            </p:cNvPr>
            <p:cNvCxnSpPr/>
            <p:nvPr/>
          </p:nvCxnSpPr>
          <p:spPr>
            <a:xfrm>
              <a:off x="4934044" y="2968662"/>
              <a:ext cx="5410200"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grpSp>
      <p:sp>
        <p:nvSpPr>
          <p:cNvPr id="154" name="Rectangle à coins arrondis 10">
            <a:extLst>
              <a:ext uri="{FF2B5EF4-FFF2-40B4-BE49-F238E27FC236}">
                <a16:creationId xmlns:a16="http://schemas.microsoft.com/office/drawing/2014/main" id="{101F33B6-1368-F7DD-FD32-9C32EC3D1663}"/>
              </a:ext>
            </a:extLst>
          </p:cNvPr>
          <p:cNvSpPr/>
          <p:nvPr/>
        </p:nvSpPr>
        <p:spPr>
          <a:xfrm>
            <a:off x="1578407" y="939942"/>
            <a:ext cx="9770007" cy="246849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latin typeface="Arial" panose="020B0604020202020204" pitchFamily="34" charset="0"/>
              <a:cs typeface="Arial" panose="020B0604020202020204" pitchFamily="34" charset="0"/>
            </a:endParaRPr>
          </a:p>
        </p:txBody>
      </p:sp>
      <p:sp>
        <p:nvSpPr>
          <p:cNvPr id="155" name="ZoneTexte 154">
            <a:extLst>
              <a:ext uri="{FF2B5EF4-FFF2-40B4-BE49-F238E27FC236}">
                <a16:creationId xmlns:a16="http://schemas.microsoft.com/office/drawing/2014/main" id="{12E287FA-FA19-6603-AE0F-AB196E62AD11}"/>
              </a:ext>
            </a:extLst>
          </p:cNvPr>
          <p:cNvSpPr txBox="1"/>
          <p:nvPr/>
        </p:nvSpPr>
        <p:spPr>
          <a:xfrm>
            <a:off x="1706823" y="781841"/>
            <a:ext cx="1962150" cy="307777"/>
          </a:xfrm>
          <a:prstGeom prst="rect">
            <a:avLst/>
          </a:prstGeom>
          <a:solidFill>
            <a:schemeClr val="bg1"/>
          </a:solidFill>
          <a:ln>
            <a:noFill/>
          </a:ln>
        </p:spPr>
        <p:txBody>
          <a:bodyPr wrap="square" rtlCol="0" anchor="ctr">
            <a:spAutoFit/>
          </a:bodyPr>
          <a:lstStyle/>
          <a:p>
            <a:r>
              <a:rPr lang="fr-FR" sz="1400" b="1" dirty="0">
                <a:solidFill>
                  <a:srgbClr val="000000"/>
                </a:solidFill>
                <a:latin typeface="Arial" panose="020B0604020202020204" pitchFamily="34" charset="0"/>
                <a:cs typeface="Arial" panose="020B0604020202020204" pitchFamily="34" charset="0"/>
              </a:rPr>
              <a:t>Portable </a:t>
            </a:r>
            <a:r>
              <a:rPr lang="fr-FR" sz="1400" b="1" dirty="0" err="1">
                <a:solidFill>
                  <a:srgbClr val="000000"/>
                </a:solidFill>
                <a:latin typeface="Arial" panose="020B0604020202020204" pitchFamily="34" charset="0"/>
                <a:cs typeface="Arial" panose="020B0604020202020204" pitchFamily="34" charset="0"/>
              </a:rPr>
              <a:t>equipment</a:t>
            </a:r>
            <a:endParaRPr lang="fr-FR" sz="1400" b="1" dirty="0">
              <a:solidFill>
                <a:srgbClr val="000000"/>
              </a:solidFill>
              <a:latin typeface="Arial" panose="020B0604020202020204" pitchFamily="34" charset="0"/>
              <a:cs typeface="Arial" panose="020B0604020202020204" pitchFamily="34" charset="0"/>
            </a:endParaRPr>
          </a:p>
        </p:txBody>
      </p:sp>
      <p:sp>
        <p:nvSpPr>
          <p:cNvPr id="157" name="ZoneTexte 156">
            <a:extLst>
              <a:ext uri="{FF2B5EF4-FFF2-40B4-BE49-F238E27FC236}">
                <a16:creationId xmlns:a16="http://schemas.microsoft.com/office/drawing/2014/main" id="{4FD55C65-A734-AB3D-6AA8-3792754DD563}"/>
              </a:ext>
            </a:extLst>
          </p:cNvPr>
          <p:cNvSpPr txBox="1"/>
          <p:nvPr/>
        </p:nvSpPr>
        <p:spPr>
          <a:xfrm>
            <a:off x="2368641" y="3423999"/>
            <a:ext cx="1343025" cy="307777"/>
          </a:xfrm>
          <a:prstGeom prst="rect">
            <a:avLst/>
          </a:prstGeom>
          <a:solidFill>
            <a:schemeClr val="bg1"/>
          </a:solidFill>
          <a:ln>
            <a:noFill/>
          </a:ln>
        </p:spPr>
        <p:txBody>
          <a:bodyPr wrap="square" rtlCol="0" anchor="ctr">
            <a:spAutoFit/>
          </a:bodyPr>
          <a:lstStyle/>
          <a:p>
            <a:r>
              <a:rPr lang="fr-FR" sz="1400" b="1" dirty="0">
                <a:solidFill>
                  <a:srgbClr val="000000"/>
                </a:solidFill>
                <a:latin typeface="Arial" panose="020B0604020202020204" pitchFamily="34" charset="0"/>
                <a:cs typeface="Arial" panose="020B0604020202020204" pitchFamily="34" charset="0"/>
              </a:rPr>
              <a:t>Patient room</a:t>
            </a:r>
          </a:p>
        </p:txBody>
      </p:sp>
      <p:grpSp>
        <p:nvGrpSpPr>
          <p:cNvPr id="202" name="Groupe 201">
            <a:extLst>
              <a:ext uri="{FF2B5EF4-FFF2-40B4-BE49-F238E27FC236}">
                <a16:creationId xmlns:a16="http://schemas.microsoft.com/office/drawing/2014/main" id="{3B63E52F-AA9E-AC59-F783-600B09EE52DA}"/>
              </a:ext>
            </a:extLst>
          </p:cNvPr>
          <p:cNvGrpSpPr/>
          <p:nvPr/>
        </p:nvGrpSpPr>
        <p:grpSpPr>
          <a:xfrm>
            <a:off x="6231860" y="5504959"/>
            <a:ext cx="4333009" cy="230832"/>
            <a:chOff x="4886960" y="5709449"/>
            <a:chExt cx="4333009" cy="230832"/>
          </a:xfrm>
        </p:grpSpPr>
        <p:sp>
          <p:nvSpPr>
            <p:cNvPr id="192" name="ZoneTexte 191">
              <a:extLst>
                <a:ext uri="{FF2B5EF4-FFF2-40B4-BE49-F238E27FC236}">
                  <a16:creationId xmlns:a16="http://schemas.microsoft.com/office/drawing/2014/main" id="{7905A3EA-AFB2-A174-5832-16EA7197C882}"/>
                </a:ext>
              </a:extLst>
            </p:cNvPr>
            <p:cNvSpPr txBox="1"/>
            <p:nvPr/>
          </p:nvSpPr>
          <p:spPr>
            <a:xfrm>
              <a:off x="4886960" y="5709449"/>
              <a:ext cx="925699"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Overbed table</a:t>
              </a:r>
            </a:p>
          </p:txBody>
        </p:sp>
        <p:sp>
          <p:nvSpPr>
            <p:cNvPr id="193" name="ZoneTexte 192">
              <a:extLst>
                <a:ext uri="{FF2B5EF4-FFF2-40B4-BE49-F238E27FC236}">
                  <a16:creationId xmlns:a16="http://schemas.microsoft.com/office/drawing/2014/main" id="{270FCBFC-490B-CE85-0CDB-C471EEBD21F4}"/>
                </a:ext>
              </a:extLst>
            </p:cNvPr>
            <p:cNvSpPr txBox="1"/>
            <p:nvPr/>
          </p:nvSpPr>
          <p:spPr>
            <a:xfrm>
              <a:off x="5824835" y="5709449"/>
              <a:ext cx="809713"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Foot of Bed</a:t>
              </a:r>
            </a:p>
          </p:txBody>
        </p:sp>
        <p:sp>
          <p:nvSpPr>
            <p:cNvPr id="194" name="ZoneTexte 193">
              <a:extLst>
                <a:ext uri="{FF2B5EF4-FFF2-40B4-BE49-F238E27FC236}">
                  <a16:creationId xmlns:a16="http://schemas.microsoft.com/office/drawing/2014/main" id="{FAFF7416-2200-7766-5866-99B396C10756}"/>
                </a:ext>
              </a:extLst>
            </p:cNvPr>
            <p:cNvSpPr txBox="1"/>
            <p:nvPr/>
          </p:nvSpPr>
          <p:spPr>
            <a:xfrm>
              <a:off x="6663122" y="5709449"/>
              <a:ext cx="954190"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Inner bedral </a:t>
              </a:r>
            </a:p>
          </p:txBody>
        </p:sp>
        <p:sp>
          <p:nvSpPr>
            <p:cNvPr id="195" name="ZoneTexte 194">
              <a:extLst>
                <a:ext uri="{FF2B5EF4-FFF2-40B4-BE49-F238E27FC236}">
                  <a16:creationId xmlns:a16="http://schemas.microsoft.com/office/drawing/2014/main" id="{29324CAD-9279-E9E6-A2DB-DAC6751EA7A1}"/>
                </a:ext>
              </a:extLst>
            </p:cNvPr>
            <p:cNvSpPr txBox="1"/>
            <p:nvPr/>
          </p:nvSpPr>
          <p:spPr>
            <a:xfrm>
              <a:off x="7528194" y="5709449"/>
              <a:ext cx="866466"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Outer bedrail</a:t>
              </a:r>
            </a:p>
          </p:txBody>
        </p:sp>
        <p:sp>
          <p:nvSpPr>
            <p:cNvPr id="196" name="ZoneTexte 195">
              <a:extLst>
                <a:ext uri="{FF2B5EF4-FFF2-40B4-BE49-F238E27FC236}">
                  <a16:creationId xmlns:a16="http://schemas.microsoft.com/office/drawing/2014/main" id="{EA897EC7-A3CF-11EA-B7CC-4D52C41281A1}"/>
                </a:ext>
              </a:extLst>
            </p:cNvPr>
            <p:cNvSpPr txBox="1"/>
            <p:nvPr/>
          </p:nvSpPr>
          <p:spPr>
            <a:xfrm>
              <a:off x="8441318" y="5709449"/>
              <a:ext cx="778651" cy="230832"/>
            </a:xfrm>
            <a:prstGeom prst="rect">
              <a:avLst/>
            </a:prstGeom>
            <a:noFill/>
          </p:spPr>
          <p:txBody>
            <a:bodyPr wrap="square" rtlCol="0">
              <a:spAutoFit/>
            </a:bodyPr>
            <a:lstStyle/>
            <a:p>
              <a:pPr algn="ctr"/>
              <a:r>
                <a:rPr lang="fr-FR" sz="900">
                  <a:solidFill>
                    <a:srgbClr val="7F7F7F"/>
                  </a:solidFill>
                  <a:latin typeface="Arial" panose="020B0604020202020204" pitchFamily="34" charset="0"/>
                  <a:cs typeface="Arial" panose="020B0604020202020204" pitchFamily="34" charset="0"/>
                </a:rPr>
                <a:t>Floor</a:t>
              </a:r>
            </a:p>
          </p:txBody>
        </p:sp>
      </p:grpSp>
      <p:cxnSp>
        <p:nvCxnSpPr>
          <p:cNvPr id="201" name="Connecteur droit 200">
            <a:extLst>
              <a:ext uri="{FF2B5EF4-FFF2-40B4-BE49-F238E27FC236}">
                <a16:creationId xmlns:a16="http://schemas.microsoft.com/office/drawing/2014/main" id="{D35E4BF1-6034-32D9-88DB-CC2F36CB3532}"/>
              </a:ext>
            </a:extLst>
          </p:cNvPr>
          <p:cNvCxnSpPr>
            <a:cxnSpLocks/>
          </p:cNvCxnSpPr>
          <p:nvPr/>
        </p:nvCxnSpPr>
        <p:spPr>
          <a:xfrm>
            <a:off x="6278944" y="5504274"/>
            <a:ext cx="4312102"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3" name="Text Box 4">
            <a:extLst>
              <a:ext uri="{FF2B5EF4-FFF2-40B4-BE49-F238E27FC236}">
                <a16:creationId xmlns:a16="http://schemas.microsoft.com/office/drawing/2014/main" id="{D71ECCA8-579C-93EC-A494-5F6A1EF9FF83}"/>
              </a:ext>
            </a:extLst>
          </p:cNvPr>
          <p:cNvSpPr txBox="1">
            <a:spLocks noChangeArrowheads="1"/>
          </p:cNvSpPr>
          <p:nvPr/>
        </p:nvSpPr>
        <p:spPr bwMode="auto">
          <a:xfrm>
            <a:off x="7820295" y="3055441"/>
            <a:ext cx="983795"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panose="020B0604020202020204" pitchFamily="34" charset="0"/>
                <a:ea typeface="+mn-ea"/>
                <a:cs typeface="Arial" panose="020B0604020202020204" pitchFamily="34" charset="0"/>
              </a:rPr>
              <a:t>Test site</a:t>
            </a:r>
          </a:p>
        </p:txBody>
      </p:sp>
      <p:sp>
        <p:nvSpPr>
          <p:cNvPr id="4" name="Text Box 4">
            <a:extLst>
              <a:ext uri="{FF2B5EF4-FFF2-40B4-BE49-F238E27FC236}">
                <a16:creationId xmlns:a16="http://schemas.microsoft.com/office/drawing/2014/main" id="{6C2FF81C-C233-3736-083B-8998686C8893}"/>
              </a:ext>
            </a:extLst>
          </p:cNvPr>
          <p:cNvSpPr txBox="1">
            <a:spLocks noChangeArrowheads="1"/>
          </p:cNvSpPr>
          <p:nvPr/>
        </p:nvSpPr>
        <p:spPr bwMode="auto">
          <a:xfrm>
            <a:off x="6219839" y="5682601"/>
            <a:ext cx="428292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panose="020B0604020202020204" pitchFamily="34" charset="0"/>
                <a:ea typeface="+mn-ea"/>
                <a:cs typeface="Arial" panose="020B0604020202020204" pitchFamily="34" charset="0"/>
              </a:rPr>
              <a:t>Test site</a:t>
            </a:r>
          </a:p>
        </p:txBody>
      </p:sp>
    </p:spTree>
    <p:extLst>
      <p:ext uri="{BB962C8B-B14F-4D97-AF65-F5344CB8AC3E}">
        <p14:creationId xmlns:p14="http://schemas.microsoft.com/office/powerpoint/2010/main" val="115891125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9"/>
          </p:nvPr>
        </p:nvSpPr>
        <p:spPr>
          <a:xfrm>
            <a:off x="960193" y="5885310"/>
            <a:ext cx="11104990" cy="380176"/>
          </a:xfrm>
        </p:spPr>
        <p:txBody>
          <a:bodyPr/>
          <a:lstStyle/>
          <a:p>
            <a:r>
              <a:rPr lang="fr-FR" dirty="0"/>
              <a:t>PCT: </a:t>
            </a:r>
            <a:r>
              <a:rPr lang="fr-FR" dirty="0" err="1"/>
              <a:t>procalcitonin</a:t>
            </a:r>
            <a:r>
              <a:rPr lang="fr-FR" dirty="0"/>
              <a:t>; SOFA: </a:t>
            </a:r>
            <a:r>
              <a:rPr lang="fr-FR" dirty="0" err="1"/>
              <a:t>sequential</a:t>
            </a:r>
            <a:r>
              <a:rPr lang="fr-FR" dirty="0"/>
              <a:t> </a:t>
            </a:r>
            <a:r>
              <a:rPr lang="fr-FR" dirty="0" err="1"/>
              <a:t>organ</a:t>
            </a:r>
            <a:r>
              <a:rPr lang="fr-FR" dirty="0"/>
              <a:t> </a:t>
            </a:r>
            <a:r>
              <a:rPr lang="fr-FR" dirty="0" err="1"/>
              <a:t>failure</a:t>
            </a:r>
            <a:r>
              <a:rPr lang="fr-FR" dirty="0"/>
              <a:t> </a:t>
            </a:r>
            <a:r>
              <a:rPr lang="fr-FR" dirty="0" err="1"/>
              <a:t>assessment</a:t>
            </a:r>
            <a:br>
              <a:rPr lang="fr-FR" dirty="0"/>
            </a:br>
            <a:r>
              <a:rPr lang="en-US" dirty="0"/>
              <a:t>ACCESS: A randomized clinical trial of oral Clarithromycin in Community-ACQUIRED pneumonia to attenuate inflammatory responses and improve outcomes. National Ethics Committee of Greece: approval 122/20 National Organization for Medicines of Greece approval: IS113/20 EudraCT 2020-004452-15; ClinicalTrials.gov NCT04724044 * </a:t>
            </a:r>
            <a:r>
              <a:rPr lang="da-DK" dirty="0"/>
              <a:t>Giamarellos-Bourboulis EJ, et al. Lancet Resp Med 2024; 12: 294-304</a:t>
            </a:r>
            <a:endParaRPr lang="en-US" dirty="0"/>
          </a:p>
        </p:txBody>
      </p:sp>
      <p:sp>
        <p:nvSpPr>
          <p:cNvPr id="4" name="Titre 3"/>
          <p:cNvSpPr>
            <a:spLocks noGrp="1"/>
          </p:cNvSpPr>
          <p:nvPr>
            <p:ph type="title"/>
          </p:nvPr>
        </p:nvSpPr>
        <p:spPr/>
        <p:txBody>
          <a:bodyPr/>
          <a:lstStyle/>
          <a:p>
            <a:r>
              <a:rPr lang="en-US" dirty="0"/>
              <a:t>Primary study endpoint after 72 hours : early attenuation of clinical inflammation </a:t>
            </a:r>
            <a:endParaRPr lang="fr-FR" dirty="0"/>
          </a:p>
        </p:txBody>
      </p:sp>
      <p:sp>
        <p:nvSpPr>
          <p:cNvPr id="5" name="Espace réservé du texte 4"/>
          <p:cNvSpPr>
            <a:spLocks noGrp="1"/>
          </p:cNvSpPr>
          <p:nvPr>
            <p:ph type="body" sz="quarter" idx="18"/>
          </p:nvPr>
        </p:nvSpPr>
        <p:spPr>
          <a:xfrm>
            <a:off x="6241958" y="2682674"/>
            <a:ext cx="330383" cy="582613"/>
          </a:xfrm>
        </p:spPr>
        <p:txBody>
          <a:bodyPr/>
          <a:lstStyle/>
          <a:p>
            <a:r>
              <a:rPr lang="fr-FR" dirty="0">
                <a:solidFill>
                  <a:schemeClr val="tx1"/>
                </a:solidFill>
                <a:latin typeface="Arial" panose="020B0604020202020204" pitchFamily="34" charset="0"/>
                <a:cs typeface="Arial" panose="020B0604020202020204" pitchFamily="34" charset="0"/>
              </a:rPr>
              <a:t>+</a:t>
            </a:r>
          </a:p>
        </p:txBody>
      </p:sp>
      <p:sp>
        <p:nvSpPr>
          <p:cNvPr id="7" name="Espace réservé du contenu 5"/>
          <p:cNvSpPr>
            <a:spLocks noGrp="1"/>
          </p:cNvSpPr>
          <p:nvPr>
            <p:ph sz="quarter" idx="16"/>
          </p:nvPr>
        </p:nvSpPr>
        <p:spPr>
          <a:xfrm>
            <a:off x="957434" y="6267371"/>
            <a:ext cx="5837066" cy="590628"/>
          </a:xfrm>
        </p:spPr>
        <p:txBody>
          <a:bodyPr/>
          <a:lstStyle/>
          <a:p>
            <a:r>
              <a:rPr lang="fr-FR" dirty="0"/>
              <a:t>Evangelos GIAMARELLOS-BOURBOULIS et al., ECCMID</a:t>
            </a:r>
            <a:r>
              <a:rPr lang="fr-FR" baseline="30000" dirty="0"/>
              <a:t>Ⓡ</a:t>
            </a:r>
            <a:r>
              <a:rPr lang="fr-FR" dirty="0"/>
              <a:t> 2024, Abs#O1067</a:t>
            </a:r>
          </a:p>
        </p:txBody>
      </p:sp>
      <p:sp>
        <p:nvSpPr>
          <p:cNvPr id="8" name="Espace réservé du texte 1"/>
          <p:cNvSpPr txBox="1">
            <a:spLocks/>
          </p:cNvSpPr>
          <p:nvPr/>
        </p:nvSpPr>
        <p:spPr>
          <a:xfrm>
            <a:off x="3230232" y="1659553"/>
            <a:ext cx="6353834" cy="918597"/>
          </a:xfrm>
          <a:prstGeom prst="roundRect">
            <a:avLst/>
          </a:prstGeom>
          <a:solidFill>
            <a:srgbClr val="5E247C"/>
          </a:solidFill>
        </p:spPr>
        <p:txBody>
          <a:bodyPr anchor="ct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≥50% decrease of respiratory severity symptom score</a:t>
            </a:r>
            <a:endParaRPr kumimoji="0" lang="fr-FR"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Espace réservé du texte 1"/>
          <p:cNvSpPr txBox="1">
            <a:spLocks/>
          </p:cNvSpPr>
          <p:nvPr/>
        </p:nvSpPr>
        <p:spPr>
          <a:xfrm>
            <a:off x="3230232" y="3369812"/>
            <a:ext cx="6353834" cy="1590378"/>
          </a:xfrm>
          <a:prstGeom prst="roundRect">
            <a:avLst/>
          </a:prstGeom>
          <a:solidFill>
            <a:srgbClr val="CFA4E4"/>
          </a:solidFill>
        </p:spPr>
        <p:txBody>
          <a:bodyPr anchor="ct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≥30% decrease of SOFA score</a:t>
            </a:r>
          </a:p>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and/or</a:t>
            </a:r>
          </a:p>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≥80% decrease of PCT or PCT &lt;0.25 ng/ml</a:t>
            </a:r>
          </a:p>
        </p:txBody>
      </p:sp>
    </p:spTree>
    <p:extLst>
      <p:ext uri="{BB962C8B-B14F-4D97-AF65-F5344CB8AC3E}">
        <p14:creationId xmlns:p14="http://schemas.microsoft.com/office/powerpoint/2010/main" val="3347210569"/>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Graphique 16">
            <a:extLst>
              <a:ext uri="{FF2B5EF4-FFF2-40B4-BE49-F238E27FC236}">
                <a16:creationId xmlns:a16="http://schemas.microsoft.com/office/drawing/2014/main" id="{B035B34A-8A55-FDC4-3CA9-C45D9DA931AC}"/>
              </a:ext>
            </a:extLst>
          </p:cNvPr>
          <p:cNvGraphicFramePr/>
          <p:nvPr>
            <p:extLst>
              <p:ext uri="{D42A27DB-BD31-4B8C-83A1-F6EECF244321}">
                <p14:modId xmlns:p14="http://schemas.microsoft.com/office/powerpoint/2010/main" val="1815787308"/>
              </p:ext>
            </p:extLst>
          </p:nvPr>
        </p:nvGraphicFramePr>
        <p:xfrm>
          <a:off x="5295406" y="1646733"/>
          <a:ext cx="5987726" cy="3538414"/>
        </p:xfrm>
        <a:graphic>
          <a:graphicData uri="http://schemas.openxmlformats.org/drawingml/2006/chart">
            <c:chart xmlns:c="http://schemas.openxmlformats.org/drawingml/2006/chart" xmlns:r="http://schemas.openxmlformats.org/officeDocument/2006/relationships" r:id="rId2"/>
          </a:graphicData>
        </a:graphic>
      </p:graphicFrame>
      <p:grpSp>
        <p:nvGrpSpPr>
          <p:cNvPr id="76" name="Groupe 75">
            <a:extLst>
              <a:ext uri="{FF2B5EF4-FFF2-40B4-BE49-F238E27FC236}">
                <a16:creationId xmlns:a16="http://schemas.microsoft.com/office/drawing/2014/main" id="{A4DC0D88-B625-6548-9947-E093B5B59AA4}"/>
              </a:ext>
            </a:extLst>
          </p:cNvPr>
          <p:cNvGrpSpPr/>
          <p:nvPr/>
        </p:nvGrpSpPr>
        <p:grpSpPr>
          <a:xfrm>
            <a:off x="6604125" y="1866623"/>
            <a:ext cx="4639008" cy="1582224"/>
            <a:chOff x="6319079" y="2036158"/>
            <a:chExt cx="4639008" cy="1582224"/>
          </a:xfrm>
        </p:grpSpPr>
        <p:grpSp>
          <p:nvGrpSpPr>
            <p:cNvPr id="242" name="Groupe 241">
              <a:extLst>
                <a:ext uri="{FF2B5EF4-FFF2-40B4-BE49-F238E27FC236}">
                  <a16:creationId xmlns:a16="http://schemas.microsoft.com/office/drawing/2014/main" id="{DE43D19D-B6BB-AC15-0C72-EB47F574E61E}"/>
                </a:ext>
              </a:extLst>
            </p:cNvPr>
            <p:cNvGrpSpPr/>
            <p:nvPr/>
          </p:nvGrpSpPr>
          <p:grpSpPr>
            <a:xfrm>
              <a:off x="7172175" y="2901718"/>
              <a:ext cx="34528" cy="252000"/>
              <a:chOff x="1070372" y="1950243"/>
              <a:chExt cx="34528" cy="252000"/>
            </a:xfrm>
          </p:grpSpPr>
          <p:cxnSp>
            <p:nvCxnSpPr>
              <p:cNvPr id="255" name="Connecteur droit 254">
                <a:extLst>
                  <a:ext uri="{FF2B5EF4-FFF2-40B4-BE49-F238E27FC236}">
                    <a16:creationId xmlns:a16="http://schemas.microsoft.com/office/drawing/2014/main" id="{BFFDB5F2-DC76-B72F-B4E6-58B34B1CC148}"/>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693557D2-E60A-3B1D-AC2D-831328976263}"/>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 name="Groupe 242">
              <a:extLst>
                <a:ext uri="{FF2B5EF4-FFF2-40B4-BE49-F238E27FC236}">
                  <a16:creationId xmlns:a16="http://schemas.microsoft.com/office/drawing/2014/main" id="{FB2E836D-D3DE-81B7-9EF5-9443B41F9FBF}"/>
                </a:ext>
              </a:extLst>
            </p:cNvPr>
            <p:cNvGrpSpPr/>
            <p:nvPr/>
          </p:nvGrpSpPr>
          <p:grpSpPr>
            <a:xfrm>
              <a:off x="10923559" y="3366382"/>
              <a:ext cx="34528" cy="252000"/>
              <a:chOff x="1070372" y="1950243"/>
              <a:chExt cx="34528" cy="252000"/>
            </a:xfrm>
          </p:grpSpPr>
          <p:cxnSp>
            <p:nvCxnSpPr>
              <p:cNvPr id="253" name="Connecteur droit 252">
                <a:extLst>
                  <a:ext uri="{FF2B5EF4-FFF2-40B4-BE49-F238E27FC236}">
                    <a16:creationId xmlns:a16="http://schemas.microsoft.com/office/drawing/2014/main" id="{0E436DA9-1664-928A-DE6C-A742B8E36898}"/>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Connecteur droit 253">
                <a:extLst>
                  <a:ext uri="{FF2B5EF4-FFF2-40B4-BE49-F238E27FC236}">
                    <a16:creationId xmlns:a16="http://schemas.microsoft.com/office/drawing/2014/main" id="{745020E1-882A-80B6-8F3C-989A4569F35B}"/>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4" name="Groupe 243">
              <a:extLst>
                <a:ext uri="{FF2B5EF4-FFF2-40B4-BE49-F238E27FC236}">
                  <a16:creationId xmlns:a16="http://schemas.microsoft.com/office/drawing/2014/main" id="{DB4B0DC4-1A0E-C05D-3F10-923A6FB6804E}"/>
                </a:ext>
              </a:extLst>
            </p:cNvPr>
            <p:cNvGrpSpPr/>
            <p:nvPr/>
          </p:nvGrpSpPr>
          <p:grpSpPr>
            <a:xfrm>
              <a:off x="9036383" y="2961465"/>
              <a:ext cx="34528" cy="252000"/>
              <a:chOff x="1070372" y="1950243"/>
              <a:chExt cx="34528" cy="252000"/>
            </a:xfrm>
          </p:grpSpPr>
          <p:cxnSp>
            <p:nvCxnSpPr>
              <p:cNvPr id="251" name="Connecteur droit 250">
                <a:extLst>
                  <a:ext uri="{FF2B5EF4-FFF2-40B4-BE49-F238E27FC236}">
                    <a16:creationId xmlns:a16="http://schemas.microsoft.com/office/drawing/2014/main" id="{F277E378-948C-C1E9-C010-EF486B131778}"/>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Connecteur droit 251">
                <a:extLst>
                  <a:ext uri="{FF2B5EF4-FFF2-40B4-BE49-F238E27FC236}">
                    <a16:creationId xmlns:a16="http://schemas.microsoft.com/office/drawing/2014/main" id="{A00D1F6F-2724-98B2-D293-55E22A99222F}"/>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5" name="Groupe 244">
              <a:extLst>
                <a:ext uri="{FF2B5EF4-FFF2-40B4-BE49-F238E27FC236}">
                  <a16:creationId xmlns:a16="http://schemas.microsoft.com/office/drawing/2014/main" id="{427CEF7A-306C-58D0-55F1-A628C29B5B1D}"/>
                </a:ext>
              </a:extLst>
            </p:cNvPr>
            <p:cNvGrpSpPr/>
            <p:nvPr/>
          </p:nvGrpSpPr>
          <p:grpSpPr>
            <a:xfrm>
              <a:off x="8197793" y="2968941"/>
              <a:ext cx="34528" cy="252000"/>
              <a:chOff x="1070372" y="1950243"/>
              <a:chExt cx="34528" cy="252000"/>
            </a:xfrm>
          </p:grpSpPr>
          <p:cxnSp>
            <p:nvCxnSpPr>
              <p:cNvPr id="249" name="Connecteur droit 248">
                <a:extLst>
                  <a:ext uri="{FF2B5EF4-FFF2-40B4-BE49-F238E27FC236}">
                    <a16:creationId xmlns:a16="http://schemas.microsoft.com/office/drawing/2014/main" id="{AD6E138B-9304-9CDD-AFFF-5719E5176B00}"/>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Connecteur droit 249">
                <a:extLst>
                  <a:ext uri="{FF2B5EF4-FFF2-40B4-BE49-F238E27FC236}">
                    <a16:creationId xmlns:a16="http://schemas.microsoft.com/office/drawing/2014/main" id="{F814A6B5-F346-AB4F-529A-0008F77DB26A}"/>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6" name="Groupe 245">
              <a:extLst>
                <a:ext uri="{FF2B5EF4-FFF2-40B4-BE49-F238E27FC236}">
                  <a16:creationId xmlns:a16="http://schemas.microsoft.com/office/drawing/2014/main" id="{3325E9C8-F17B-E010-97E5-94EBCC699147}"/>
                </a:ext>
              </a:extLst>
            </p:cNvPr>
            <p:cNvGrpSpPr/>
            <p:nvPr/>
          </p:nvGrpSpPr>
          <p:grpSpPr>
            <a:xfrm>
              <a:off x="6319079" y="3079319"/>
              <a:ext cx="34528" cy="252000"/>
              <a:chOff x="1084659" y="1950243"/>
              <a:chExt cx="34528" cy="252000"/>
            </a:xfrm>
          </p:grpSpPr>
          <p:cxnSp>
            <p:nvCxnSpPr>
              <p:cNvPr id="247" name="Connecteur droit 246">
                <a:extLst>
                  <a:ext uri="{FF2B5EF4-FFF2-40B4-BE49-F238E27FC236}">
                    <a16:creationId xmlns:a16="http://schemas.microsoft.com/office/drawing/2014/main" id="{F3C9DA4D-80BF-CFD1-944F-37A10E26F48A}"/>
                  </a:ext>
                </a:extLst>
              </p:cNvPr>
              <p:cNvCxnSpPr>
                <a:cxnSpLocks/>
              </p:cNvCxnSpPr>
              <p:nvPr/>
            </p:nvCxnSpPr>
            <p:spPr>
              <a:xfrm>
                <a:off x="1084659"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Connecteur droit 247">
                <a:extLst>
                  <a:ext uri="{FF2B5EF4-FFF2-40B4-BE49-F238E27FC236}">
                    <a16:creationId xmlns:a16="http://schemas.microsoft.com/office/drawing/2014/main" id="{3576FAFA-6FB5-3AA0-092A-F38A90197F91}"/>
                  </a:ext>
                </a:extLst>
              </p:cNvPr>
              <p:cNvCxnSpPr>
                <a:cxnSpLocks/>
              </p:cNvCxnSpPr>
              <p:nvPr/>
            </p:nvCxnSpPr>
            <p:spPr>
              <a:xfrm>
                <a:off x="1099708"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oupe 37">
              <a:extLst>
                <a:ext uri="{FF2B5EF4-FFF2-40B4-BE49-F238E27FC236}">
                  <a16:creationId xmlns:a16="http://schemas.microsoft.com/office/drawing/2014/main" id="{E59300C8-892B-52A0-6793-427629CEB04D}"/>
                </a:ext>
              </a:extLst>
            </p:cNvPr>
            <p:cNvGrpSpPr/>
            <p:nvPr/>
          </p:nvGrpSpPr>
          <p:grpSpPr>
            <a:xfrm>
              <a:off x="8619612" y="2805234"/>
              <a:ext cx="34528" cy="252000"/>
              <a:chOff x="1070372" y="1950243"/>
              <a:chExt cx="34528" cy="252000"/>
            </a:xfrm>
          </p:grpSpPr>
          <p:cxnSp>
            <p:nvCxnSpPr>
              <p:cNvPr id="39" name="Connecteur droit 38">
                <a:extLst>
                  <a:ext uri="{FF2B5EF4-FFF2-40B4-BE49-F238E27FC236}">
                    <a16:creationId xmlns:a16="http://schemas.microsoft.com/office/drawing/2014/main" id="{2CAE9C50-9A7C-424D-C278-716BE3E26A29}"/>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85063B61-8231-07CB-C7A4-0A9BF2A5D343}"/>
                  </a:ext>
                </a:extLst>
              </p:cNvPr>
              <p:cNvCxnSpPr>
                <a:cxnSpLocks/>
              </p:cNvCxnSpPr>
              <p:nvPr/>
            </p:nvCxnSpPr>
            <p:spPr>
              <a:xfrm>
                <a:off x="1087636" y="1950243"/>
                <a:ext cx="1" cy="252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oupe 40">
              <a:extLst>
                <a:ext uri="{FF2B5EF4-FFF2-40B4-BE49-F238E27FC236}">
                  <a16:creationId xmlns:a16="http://schemas.microsoft.com/office/drawing/2014/main" id="{4F6B3D47-9F61-3A69-A7A7-B08408C8AFDA}"/>
                </a:ext>
              </a:extLst>
            </p:cNvPr>
            <p:cNvGrpSpPr/>
            <p:nvPr/>
          </p:nvGrpSpPr>
          <p:grpSpPr>
            <a:xfrm>
              <a:off x="10084652" y="2098786"/>
              <a:ext cx="34528" cy="614265"/>
              <a:chOff x="1070372" y="1950243"/>
              <a:chExt cx="34528" cy="614265"/>
            </a:xfrm>
          </p:grpSpPr>
          <p:cxnSp>
            <p:nvCxnSpPr>
              <p:cNvPr id="45" name="Connecteur droit 44">
                <a:extLst>
                  <a:ext uri="{FF2B5EF4-FFF2-40B4-BE49-F238E27FC236}">
                    <a16:creationId xmlns:a16="http://schemas.microsoft.com/office/drawing/2014/main" id="{754AE6FD-E80E-CEE7-9881-F967339827C5}"/>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0E9272FB-AB84-6AF7-F31D-C84F0DE94DCC}"/>
                  </a:ext>
                </a:extLst>
              </p:cNvPr>
              <p:cNvCxnSpPr>
                <a:cxnSpLocks/>
              </p:cNvCxnSpPr>
              <p:nvPr/>
            </p:nvCxnSpPr>
            <p:spPr>
              <a:xfrm>
                <a:off x="1087636" y="1950243"/>
                <a:ext cx="0" cy="6142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oupe 48">
              <a:extLst>
                <a:ext uri="{FF2B5EF4-FFF2-40B4-BE49-F238E27FC236}">
                  <a16:creationId xmlns:a16="http://schemas.microsoft.com/office/drawing/2014/main" id="{DDEDBE1C-DE88-ACDA-6549-E8EAF4DD5338}"/>
                </a:ext>
              </a:extLst>
            </p:cNvPr>
            <p:cNvGrpSpPr/>
            <p:nvPr/>
          </p:nvGrpSpPr>
          <p:grpSpPr>
            <a:xfrm>
              <a:off x="10498509" y="2036158"/>
              <a:ext cx="34528" cy="614265"/>
              <a:chOff x="1070372" y="1950243"/>
              <a:chExt cx="34528" cy="614265"/>
            </a:xfrm>
          </p:grpSpPr>
          <p:cxnSp>
            <p:nvCxnSpPr>
              <p:cNvPr id="54" name="Connecteur droit 53">
                <a:extLst>
                  <a:ext uri="{FF2B5EF4-FFF2-40B4-BE49-F238E27FC236}">
                    <a16:creationId xmlns:a16="http://schemas.microsoft.com/office/drawing/2014/main" id="{8058BACC-005D-6BF9-B40D-2196A20D8CFC}"/>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76E874F1-AC63-C4EA-A83D-C613C42A7907}"/>
                  </a:ext>
                </a:extLst>
              </p:cNvPr>
              <p:cNvCxnSpPr>
                <a:cxnSpLocks/>
              </p:cNvCxnSpPr>
              <p:nvPr/>
            </p:nvCxnSpPr>
            <p:spPr>
              <a:xfrm>
                <a:off x="1087636" y="1950243"/>
                <a:ext cx="0" cy="6142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oupe 55">
              <a:extLst>
                <a:ext uri="{FF2B5EF4-FFF2-40B4-BE49-F238E27FC236}">
                  <a16:creationId xmlns:a16="http://schemas.microsoft.com/office/drawing/2014/main" id="{BB3CF27A-F171-AB81-ED4A-06F20F69FCA9}"/>
                </a:ext>
              </a:extLst>
            </p:cNvPr>
            <p:cNvGrpSpPr/>
            <p:nvPr/>
          </p:nvGrpSpPr>
          <p:grpSpPr>
            <a:xfrm>
              <a:off x="6751172" y="2591054"/>
              <a:ext cx="34528" cy="614265"/>
              <a:chOff x="1070372" y="1950243"/>
              <a:chExt cx="34528" cy="614265"/>
            </a:xfrm>
          </p:grpSpPr>
          <p:cxnSp>
            <p:nvCxnSpPr>
              <p:cNvPr id="69" name="Connecteur droit 68">
                <a:extLst>
                  <a:ext uri="{FF2B5EF4-FFF2-40B4-BE49-F238E27FC236}">
                    <a16:creationId xmlns:a16="http://schemas.microsoft.com/office/drawing/2014/main" id="{793AA7F0-DA42-0F77-03B4-1A5B2F3A22FD}"/>
                  </a:ext>
                </a:extLst>
              </p:cNvPr>
              <p:cNvCxnSpPr>
                <a:cxnSpLocks/>
              </p:cNvCxnSpPr>
              <p:nvPr/>
            </p:nvCxnSpPr>
            <p:spPr>
              <a:xfrm>
                <a:off x="1070372" y="1950244"/>
                <a:ext cx="34528"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necteur droit 74">
                <a:extLst>
                  <a:ext uri="{FF2B5EF4-FFF2-40B4-BE49-F238E27FC236}">
                    <a16:creationId xmlns:a16="http://schemas.microsoft.com/office/drawing/2014/main" id="{BB77B8EC-4F2D-6949-132F-747ECD72C257}"/>
                  </a:ext>
                </a:extLst>
              </p:cNvPr>
              <p:cNvCxnSpPr>
                <a:cxnSpLocks/>
              </p:cNvCxnSpPr>
              <p:nvPr/>
            </p:nvCxnSpPr>
            <p:spPr>
              <a:xfrm>
                <a:off x="1087636" y="1950243"/>
                <a:ext cx="0" cy="6142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 name="Espace réservé du texte 9">
            <a:extLst>
              <a:ext uri="{FF2B5EF4-FFF2-40B4-BE49-F238E27FC236}">
                <a16:creationId xmlns:a16="http://schemas.microsoft.com/office/drawing/2014/main" id="{9706449F-79D0-7813-8795-CEF5F9F03A7A}"/>
              </a:ext>
            </a:extLst>
          </p:cNvPr>
          <p:cNvSpPr>
            <a:spLocks noGrp="1"/>
          </p:cNvSpPr>
          <p:nvPr>
            <p:ph type="body" sz="quarter" idx="19"/>
          </p:nvPr>
        </p:nvSpPr>
        <p:spPr>
          <a:xfrm>
            <a:off x="960193" y="5807676"/>
            <a:ext cx="11104990" cy="380176"/>
          </a:xfrm>
        </p:spPr>
        <p:txBody>
          <a:bodyPr/>
          <a:lstStyle/>
          <a:p>
            <a:r>
              <a:rPr lang="en-US" dirty="0" err="1"/>
              <a:t>Kaple</a:t>
            </a:r>
            <a:r>
              <a:rPr lang="en-US" dirty="0"/>
              <a:t> CE. A far UV-C light technology is effective for decontamination of items in proximity to sinks and is enhanced by a far UV-C reflective surface. Submitted.</a:t>
            </a:r>
            <a:endParaRPr lang="fr-FR"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Opportunity 3: Identify applications well-suited for far UV-C</a:t>
            </a:r>
            <a:endParaRPr lang="fr-FR"/>
          </a:p>
        </p:txBody>
      </p:sp>
      <p:sp>
        <p:nvSpPr>
          <p:cNvPr id="13" name="Espace réservé du texte 12">
            <a:extLst>
              <a:ext uri="{FF2B5EF4-FFF2-40B4-BE49-F238E27FC236}">
                <a16:creationId xmlns:a16="http://schemas.microsoft.com/office/drawing/2014/main" id="{4A35ABDE-EC73-1D0E-5A89-182DADB7D3E6}"/>
              </a:ext>
            </a:extLst>
          </p:cNvPr>
          <p:cNvSpPr>
            <a:spLocks noGrp="1"/>
          </p:cNvSpPr>
          <p:nvPr>
            <p:ph type="body" sz="quarter" idx="18"/>
          </p:nvPr>
        </p:nvSpPr>
        <p:spPr>
          <a:xfrm>
            <a:off x="960193" y="763783"/>
            <a:ext cx="11104990" cy="582613"/>
          </a:xfrm>
        </p:spPr>
        <p:txBody>
          <a:bodyPr/>
          <a:lstStyle/>
          <a:p>
            <a:r>
              <a:rPr lang="fr-FR" dirty="0" err="1"/>
              <a:t>Outbreaks</a:t>
            </a:r>
            <a:r>
              <a:rPr lang="fr-FR" dirty="0"/>
              <a:t> </a:t>
            </a:r>
            <a:r>
              <a:rPr lang="fr-FR" dirty="0" err="1"/>
              <a:t>linked</a:t>
            </a:r>
            <a:r>
              <a:rPr lang="fr-FR" dirty="0"/>
              <a:t> to </a:t>
            </a:r>
            <a:r>
              <a:rPr lang="fr-FR" dirty="0" err="1"/>
              <a:t>sinks</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pic>
        <p:nvPicPr>
          <p:cNvPr id="3" name="Image 2" descr="Une image contenant texte, capture d’écran, conception, intérieur&#10;&#10;Description générée automatiquement">
            <a:extLst>
              <a:ext uri="{FF2B5EF4-FFF2-40B4-BE49-F238E27FC236}">
                <a16:creationId xmlns:a16="http://schemas.microsoft.com/office/drawing/2014/main" id="{193496A1-3581-5363-4A0B-2353C91F5903}"/>
              </a:ext>
            </a:extLst>
          </p:cNvPr>
          <p:cNvPicPr>
            <a:picLocks noChangeAspect="1"/>
          </p:cNvPicPr>
          <p:nvPr/>
        </p:nvPicPr>
        <p:blipFill rotWithShape="1">
          <a:blip r:embed="rId3">
            <a:extLst>
              <a:ext uri="{28A0092B-C50C-407E-A947-70E740481C1C}">
                <a14:useLocalDpi xmlns:a14="http://schemas.microsoft.com/office/drawing/2010/main" val="0"/>
              </a:ext>
            </a:extLst>
          </a:blip>
          <a:srcRect l="10479" t="41425" r="55398" b="22678"/>
          <a:stretch/>
        </p:blipFill>
        <p:spPr>
          <a:xfrm>
            <a:off x="1039368" y="1995408"/>
            <a:ext cx="3708440" cy="2311364"/>
          </a:xfrm>
          <a:prstGeom prst="rect">
            <a:avLst/>
          </a:prstGeom>
        </p:spPr>
      </p:pic>
      <p:grpSp>
        <p:nvGrpSpPr>
          <p:cNvPr id="6" name="Groupe 5">
            <a:extLst>
              <a:ext uri="{FF2B5EF4-FFF2-40B4-BE49-F238E27FC236}">
                <a16:creationId xmlns:a16="http://schemas.microsoft.com/office/drawing/2014/main" id="{454BA775-20B3-C552-296D-1DC60B0FF956}"/>
              </a:ext>
            </a:extLst>
          </p:cNvPr>
          <p:cNvGrpSpPr/>
          <p:nvPr/>
        </p:nvGrpSpPr>
        <p:grpSpPr>
          <a:xfrm>
            <a:off x="6137206" y="4772273"/>
            <a:ext cx="5145925" cy="369332"/>
            <a:chOff x="5039360" y="5709449"/>
            <a:chExt cx="5145925" cy="369332"/>
          </a:xfrm>
        </p:grpSpPr>
        <p:sp>
          <p:nvSpPr>
            <p:cNvPr id="7" name="ZoneTexte 6">
              <a:extLst>
                <a:ext uri="{FF2B5EF4-FFF2-40B4-BE49-F238E27FC236}">
                  <a16:creationId xmlns:a16="http://schemas.microsoft.com/office/drawing/2014/main" id="{445A5250-BA2A-A9B8-B486-3F268F7BA952}"/>
                </a:ext>
              </a:extLst>
            </p:cNvPr>
            <p:cNvSpPr txBox="1"/>
            <p:nvPr/>
          </p:nvSpPr>
          <p:spPr>
            <a:xfrm>
              <a:off x="5039360" y="5709449"/>
              <a:ext cx="1796415" cy="230832"/>
            </a:xfrm>
            <a:prstGeom prst="rect">
              <a:avLst/>
            </a:prstGeom>
            <a:noFill/>
          </p:spPr>
          <p:txBody>
            <a:bodyPr wrap="square" rtlCol="0">
              <a:spAutoFit/>
            </a:bodyPr>
            <a:lstStyle/>
            <a:p>
              <a:pPr algn="ctr"/>
              <a:r>
                <a:rPr lang="fr-FR" sz="900" i="1" dirty="0">
                  <a:solidFill>
                    <a:srgbClr val="7F7F7F"/>
                  </a:solidFill>
                  <a:latin typeface="Arial" panose="020B0604020202020204" pitchFamily="34" charset="0"/>
                  <a:cs typeface="Arial" panose="020B0604020202020204" pitchFamily="34" charset="0"/>
                </a:rPr>
                <a:t>Pseudomonas </a:t>
              </a:r>
              <a:r>
                <a:rPr lang="fr-FR" sz="900" i="1" dirty="0" err="1">
                  <a:solidFill>
                    <a:srgbClr val="7F7F7F"/>
                  </a:solidFill>
                  <a:latin typeface="Arial" panose="020B0604020202020204" pitchFamily="34" charset="0"/>
                  <a:cs typeface="Arial" panose="020B0604020202020204" pitchFamily="34" charset="0"/>
                </a:rPr>
                <a:t>aeruginosa</a:t>
              </a:r>
              <a:endParaRPr lang="fr-FR" sz="900" i="1" dirty="0">
                <a:solidFill>
                  <a:srgbClr val="7F7F7F"/>
                </a:solidFill>
                <a:latin typeface="Arial" panose="020B0604020202020204" pitchFamily="34" charset="0"/>
                <a:cs typeface="Arial" panose="020B0604020202020204" pitchFamily="34" charset="0"/>
              </a:endParaRPr>
            </a:p>
          </p:txBody>
        </p:sp>
        <p:sp>
          <p:nvSpPr>
            <p:cNvPr id="11" name="ZoneTexte 10">
              <a:extLst>
                <a:ext uri="{FF2B5EF4-FFF2-40B4-BE49-F238E27FC236}">
                  <a16:creationId xmlns:a16="http://schemas.microsoft.com/office/drawing/2014/main" id="{B9111CC7-FF84-CB21-D79C-60635181B4EA}"/>
                </a:ext>
              </a:extLst>
            </p:cNvPr>
            <p:cNvSpPr txBox="1"/>
            <p:nvPr/>
          </p:nvSpPr>
          <p:spPr>
            <a:xfrm>
              <a:off x="7138006" y="5709449"/>
              <a:ext cx="1498331" cy="369332"/>
            </a:xfrm>
            <a:prstGeom prst="rect">
              <a:avLst/>
            </a:prstGeom>
            <a:noFill/>
          </p:spPr>
          <p:txBody>
            <a:bodyPr wrap="square" rtlCol="0">
              <a:spAutoFit/>
            </a:bodyPr>
            <a:lstStyle/>
            <a:p>
              <a:pPr algn="ctr"/>
              <a:r>
                <a:rPr lang="fr-FR" sz="900" i="1" dirty="0">
                  <a:solidFill>
                    <a:srgbClr val="7F7F7F"/>
                  </a:solidFill>
                  <a:latin typeface="Arial" panose="020B0604020202020204" pitchFamily="34" charset="0"/>
                  <a:cs typeface="Arial" panose="020B0604020202020204" pitchFamily="34" charset="0"/>
                </a:rPr>
                <a:t>Enterobacter </a:t>
              </a:r>
              <a:r>
                <a:rPr lang="fr-FR" sz="900" i="1" dirty="0" err="1">
                  <a:solidFill>
                    <a:srgbClr val="7F7F7F"/>
                  </a:solidFill>
                  <a:latin typeface="Arial" panose="020B0604020202020204" pitchFamily="34" charset="0"/>
                  <a:cs typeface="Arial" panose="020B0604020202020204" pitchFamily="34" charset="0"/>
                </a:rPr>
                <a:t>cloacae</a:t>
              </a:r>
              <a:r>
                <a:rPr lang="fr-FR" sz="900" i="1" dirty="0">
                  <a:solidFill>
                    <a:srgbClr val="7F7F7F"/>
                  </a:solidFill>
                  <a:latin typeface="Arial" panose="020B0604020202020204" pitchFamily="34" charset="0"/>
                  <a:cs typeface="Arial" panose="020B0604020202020204" pitchFamily="34" charset="0"/>
                </a:rPr>
                <a:t> </a:t>
              </a:r>
              <a:r>
                <a:rPr lang="fr-FR" sz="900" dirty="0" err="1">
                  <a:solidFill>
                    <a:srgbClr val="7F7F7F"/>
                  </a:solidFill>
                  <a:latin typeface="Arial" panose="020B0604020202020204" pitchFamily="34" charset="0"/>
                  <a:cs typeface="Arial" panose="020B0604020202020204" pitchFamily="34" charset="0"/>
                </a:rPr>
                <a:t>Organism</a:t>
              </a:r>
              <a:endParaRPr lang="fr-FR" sz="900" dirty="0">
                <a:solidFill>
                  <a:srgbClr val="7F7F7F"/>
                </a:solidFill>
                <a:latin typeface="Arial" panose="020B0604020202020204" pitchFamily="34" charset="0"/>
                <a:cs typeface="Arial" panose="020B0604020202020204" pitchFamily="34" charset="0"/>
              </a:endParaRPr>
            </a:p>
          </p:txBody>
        </p:sp>
        <p:sp>
          <p:nvSpPr>
            <p:cNvPr id="12" name="ZoneTexte 11">
              <a:extLst>
                <a:ext uri="{FF2B5EF4-FFF2-40B4-BE49-F238E27FC236}">
                  <a16:creationId xmlns:a16="http://schemas.microsoft.com/office/drawing/2014/main" id="{20E2E837-4E52-BDBA-034B-53680EF87D9A}"/>
                </a:ext>
              </a:extLst>
            </p:cNvPr>
            <p:cNvSpPr txBox="1"/>
            <p:nvPr/>
          </p:nvSpPr>
          <p:spPr>
            <a:xfrm>
              <a:off x="9231095" y="5709449"/>
              <a:ext cx="954190" cy="230832"/>
            </a:xfrm>
            <a:prstGeom prst="rect">
              <a:avLst/>
            </a:prstGeom>
            <a:noFill/>
          </p:spPr>
          <p:txBody>
            <a:bodyPr wrap="square" rtlCol="0">
              <a:spAutoFit/>
            </a:bodyPr>
            <a:lstStyle/>
            <a:p>
              <a:pPr algn="ctr"/>
              <a:r>
                <a:rPr lang="fr-FR" sz="900" i="1" dirty="0">
                  <a:solidFill>
                    <a:srgbClr val="7F7F7F"/>
                  </a:solidFill>
                  <a:latin typeface="Arial" panose="020B0604020202020204" pitchFamily="34" charset="0"/>
                  <a:cs typeface="Arial" panose="020B0604020202020204" pitchFamily="34" charset="0"/>
                </a:rPr>
                <a:t>Candida </a:t>
              </a:r>
              <a:r>
                <a:rPr lang="fr-FR" sz="900" i="1" dirty="0" err="1">
                  <a:solidFill>
                    <a:srgbClr val="7F7F7F"/>
                  </a:solidFill>
                  <a:latin typeface="Arial" panose="020B0604020202020204" pitchFamily="34" charset="0"/>
                  <a:cs typeface="Arial" panose="020B0604020202020204" pitchFamily="34" charset="0"/>
                </a:rPr>
                <a:t>auris</a:t>
              </a:r>
              <a:endParaRPr lang="fr-FR" sz="900" i="1" dirty="0">
                <a:solidFill>
                  <a:srgbClr val="7F7F7F"/>
                </a:solidFill>
                <a:latin typeface="Arial" panose="020B0604020202020204" pitchFamily="34" charset="0"/>
                <a:cs typeface="Arial" panose="020B0604020202020204" pitchFamily="34" charset="0"/>
              </a:endParaRPr>
            </a:p>
          </p:txBody>
        </p:sp>
      </p:grpSp>
      <p:cxnSp>
        <p:nvCxnSpPr>
          <p:cNvPr id="14" name="Connecteur droit 13">
            <a:extLst>
              <a:ext uri="{FF2B5EF4-FFF2-40B4-BE49-F238E27FC236}">
                <a16:creationId xmlns:a16="http://schemas.microsoft.com/office/drawing/2014/main" id="{99256035-C23A-688A-4F00-5F063836F097}"/>
              </a:ext>
            </a:extLst>
          </p:cNvPr>
          <p:cNvCxnSpPr>
            <a:cxnSpLocks/>
          </p:cNvCxnSpPr>
          <p:nvPr/>
        </p:nvCxnSpPr>
        <p:spPr>
          <a:xfrm>
            <a:off x="6031890" y="4743013"/>
            <a:ext cx="5654581"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16" name="Text Box 4">
            <a:extLst>
              <a:ext uri="{FF2B5EF4-FFF2-40B4-BE49-F238E27FC236}">
                <a16:creationId xmlns:a16="http://schemas.microsoft.com/office/drawing/2014/main" id="{0A981397-A8D7-5598-D49B-0115EF628741}"/>
              </a:ext>
            </a:extLst>
          </p:cNvPr>
          <p:cNvSpPr txBox="1">
            <a:spLocks noChangeArrowheads="1"/>
          </p:cNvSpPr>
          <p:nvPr/>
        </p:nvSpPr>
        <p:spPr bwMode="auto">
          <a:xfrm rot="16200000">
            <a:off x="4935139" y="3144049"/>
            <a:ext cx="1431896"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panose="020B0604020202020204" pitchFamily="34" charset="0"/>
                <a:ea typeface="+mn-ea"/>
                <a:cs typeface="Arial" panose="020B0604020202020204" pitchFamily="34" charset="0"/>
              </a:rPr>
              <a:t>Log</a:t>
            </a:r>
            <a:r>
              <a:rPr lang="da-DK" sz="900" baseline="-25000" dirty="0">
                <a:solidFill>
                  <a:srgbClr val="FFFFFF">
                    <a:lumMod val="50000"/>
                  </a:srgbClr>
                </a:solidFill>
                <a:latin typeface="Arial" panose="020B0604020202020204" pitchFamily="34" charset="0"/>
                <a:ea typeface="+mn-ea"/>
                <a:cs typeface="Arial" panose="020B0604020202020204" pitchFamily="34" charset="0"/>
              </a:rPr>
              <a:t>10</a:t>
            </a:r>
            <a:r>
              <a:rPr lang="da-DK" sz="900" dirty="0">
                <a:solidFill>
                  <a:srgbClr val="FFFFFF">
                    <a:lumMod val="50000"/>
                  </a:srgbClr>
                </a:solidFill>
                <a:latin typeface="Arial" panose="020B0604020202020204" pitchFamily="34" charset="0"/>
                <a:ea typeface="+mn-ea"/>
                <a:cs typeface="Arial" panose="020B0604020202020204" pitchFamily="34" charset="0"/>
              </a:rPr>
              <a:t> CFU reduction</a:t>
            </a:r>
          </a:p>
        </p:txBody>
      </p:sp>
      <p:grpSp>
        <p:nvGrpSpPr>
          <p:cNvPr id="18" name="Groupe 17">
            <a:extLst>
              <a:ext uri="{FF2B5EF4-FFF2-40B4-BE49-F238E27FC236}">
                <a16:creationId xmlns:a16="http://schemas.microsoft.com/office/drawing/2014/main" id="{5B5557ED-CBBE-B133-7937-F9A8B1B24211}"/>
              </a:ext>
            </a:extLst>
          </p:cNvPr>
          <p:cNvGrpSpPr/>
          <p:nvPr/>
        </p:nvGrpSpPr>
        <p:grpSpPr>
          <a:xfrm>
            <a:off x="6322972" y="5243882"/>
            <a:ext cx="5395429" cy="236837"/>
            <a:chOff x="-4664028" y="5601266"/>
            <a:chExt cx="5395429" cy="236837"/>
          </a:xfrm>
        </p:grpSpPr>
        <p:sp>
          <p:nvSpPr>
            <p:cNvPr id="19" name="Rectangle 18">
              <a:extLst>
                <a:ext uri="{FF2B5EF4-FFF2-40B4-BE49-F238E27FC236}">
                  <a16:creationId xmlns:a16="http://schemas.microsoft.com/office/drawing/2014/main" id="{59EE4D9F-DA52-989C-EC44-199690972CCE}"/>
                </a:ext>
              </a:extLst>
            </p:cNvPr>
            <p:cNvSpPr/>
            <p:nvPr/>
          </p:nvSpPr>
          <p:spPr>
            <a:xfrm flipV="1">
              <a:off x="-4664028" y="5671267"/>
              <a:ext cx="108000" cy="108000"/>
            </a:xfrm>
            <a:prstGeom prst="rect">
              <a:avLst/>
            </a:prstGeom>
            <a:solidFill>
              <a:srgbClr val="5E247C"/>
            </a:solid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latin typeface="Arial" panose="020B0604020202020204" pitchFamily="34" charset="0"/>
                <a:cs typeface="Arial" panose="020B0604020202020204" pitchFamily="34" charset="0"/>
              </a:endParaRPr>
            </a:p>
          </p:txBody>
        </p:sp>
        <p:sp>
          <p:nvSpPr>
            <p:cNvPr id="20" name="ZoneTexte 19">
              <a:extLst>
                <a:ext uri="{FF2B5EF4-FFF2-40B4-BE49-F238E27FC236}">
                  <a16:creationId xmlns:a16="http://schemas.microsoft.com/office/drawing/2014/main" id="{4ED890B2-9AB2-EC07-9C09-CF7CCB29E821}"/>
                </a:ext>
              </a:extLst>
            </p:cNvPr>
            <p:cNvSpPr txBox="1"/>
            <p:nvPr/>
          </p:nvSpPr>
          <p:spPr>
            <a:xfrm>
              <a:off x="-4586738" y="5601266"/>
              <a:ext cx="2097216" cy="230832"/>
            </a:xfrm>
            <a:prstGeom prst="rect">
              <a:avLst/>
            </a:prstGeom>
            <a:noFill/>
          </p:spPr>
          <p:txBody>
            <a:bodyPr wrap="square" rtlCol="0" anchor="ctr">
              <a:spAutoFit/>
            </a:bodyPr>
            <a:lstStyle/>
            <a:p>
              <a:r>
                <a:rPr lang="en-US" sz="900" dirty="0">
                  <a:latin typeface="Arial" panose="020B0604020202020204" pitchFamily="34" charset="0"/>
                  <a:cs typeface="Arial" panose="020B0604020202020204" pitchFamily="34" charset="0"/>
                </a:rPr>
                <a:t>Sink bowl adjacent to drain</a:t>
              </a:r>
            </a:p>
          </p:txBody>
        </p:sp>
        <p:sp>
          <p:nvSpPr>
            <p:cNvPr id="22" name="Rectangle 21">
              <a:extLst>
                <a:ext uri="{FF2B5EF4-FFF2-40B4-BE49-F238E27FC236}">
                  <a16:creationId xmlns:a16="http://schemas.microsoft.com/office/drawing/2014/main" id="{391689A1-EF69-3B56-D235-88F7DC272457}"/>
                </a:ext>
              </a:extLst>
            </p:cNvPr>
            <p:cNvSpPr/>
            <p:nvPr/>
          </p:nvSpPr>
          <p:spPr>
            <a:xfrm flipV="1">
              <a:off x="-2451227" y="5667747"/>
              <a:ext cx="108000" cy="108000"/>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latin typeface="Arial" panose="020B0604020202020204" pitchFamily="34" charset="0"/>
                <a:cs typeface="Arial" panose="020B0604020202020204" pitchFamily="34" charset="0"/>
              </a:endParaRPr>
            </a:p>
          </p:txBody>
        </p:sp>
        <p:sp>
          <p:nvSpPr>
            <p:cNvPr id="23" name="ZoneTexte 22">
              <a:extLst>
                <a:ext uri="{FF2B5EF4-FFF2-40B4-BE49-F238E27FC236}">
                  <a16:creationId xmlns:a16="http://schemas.microsoft.com/office/drawing/2014/main" id="{5750CEBC-D373-B8E3-A4EE-F0EF2CCAE406}"/>
                </a:ext>
              </a:extLst>
            </p:cNvPr>
            <p:cNvSpPr txBox="1"/>
            <p:nvPr/>
          </p:nvSpPr>
          <p:spPr>
            <a:xfrm>
              <a:off x="-2345407" y="5607271"/>
              <a:ext cx="1409933" cy="230832"/>
            </a:xfrm>
            <a:prstGeom prst="rect">
              <a:avLst/>
            </a:prstGeom>
            <a:noFill/>
          </p:spPr>
          <p:txBody>
            <a:bodyPr wrap="square" rtlCol="0" anchor="ctr">
              <a:spAutoFit/>
            </a:bodyPr>
            <a:lstStyle/>
            <a:p>
              <a:r>
                <a:rPr lang="en-US" sz="900">
                  <a:latin typeface="Arial" panose="020B0604020202020204" pitchFamily="34" charset="0"/>
                  <a:cs typeface="Arial" panose="020B0604020202020204" pitchFamily="34" charset="0"/>
                </a:rPr>
                <a:t>0.30 m from drain</a:t>
              </a:r>
            </a:p>
          </p:txBody>
        </p:sp>
        <p:sp>
          <p:nvSpPr>
            <p:cNvPr id="25" name="Rectangle 24">
              <a:extLst>
                <a:ext uri="{FF2B5EF4-FFF2-40B4-BE49-F238E27FC236}">
                  <a16:creationId xmlns:a16="http://schemas.microsoft.com/office/drawing/2014/main" id="{466B5001-BC8B-1308-BB63-2E47910C6DE3}"/>
                </a:ext>
              </a:extLst>
            </p:cNvPr>
            <p:cNvSpPr/>
            <p:nvPr/>
          </p:nvSpPr>
          <p:spPr>
            <a:xfrm flipV="1">
              <a:off x="-784352" y="5667747"/>
              <a:ext cx="108000" cy="108000"/>
            </a:xfrm>
            <a:prstGeom prst="rect">
              <a:avLst/>
            </a:prstGeom>
            <a:solidFill>
              <a:schemeClr val="bg2">
                <a:lumMod val="75000"/>
              </a:schemeClr>
            </a:solidFill>
            <a:ln>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900">
                <a:latin typeface="Arial" panose="020B0604020202020204" pitchFamily="34" charset="0"/>
                <a:cs typeface="Arial" panose="020B0604020202020204" pitchFamily="34" charset="0"/>
              </a:endParaRPr>
            </a:p>
          </p:txBody>
        </p:sp>
        <p:sp>
          <p:nvSpPr>
            <p:cNvPr id="26" name="ZoneTexte 25">
              <a:extLst>
                <a:ext uri="{FF2B5EF4-FFF2-40B4-BE49-F238E27FC236}">
                  <a16:creationId xmlns:a16="http://schemas.microsoft.com/office/drawing/2014/main" id="{3BFDC6C2-86EF-E31E-3D34-D068FFD1D10A}"/>
                </a:ext>
              </a:extLst>
            </p:cNvPr>
            <p:cNvSpPr txBox="1"/>
            <p:nvPr/>
          </p:nvSpPr>
          <p:spPr>
            <a:xfrm>
              <a:off x="-678532" y="5607271"/>
              <a:ext cx="1409933" cy="230832"/>
            </a:xfrm>
            <a:prstGeom prst="rect">
              <a:avLst/>
            </a:prstGeom>
            <a:noFill/>
          </p:spPr>
          <p:txBody>
            <a:bodyPr wrap="square" rtlCol="0" anchor="ctr">
              <a:spAutoFit/>
            </a:bodyPr>
            <a:lstStyle/>
            <a:p>
              <a:r>
                <a:rPr lang="en-US" sz="900">
                  <a:latin typeface="Arial" panose="020B0604020202020204" pitchFamily="34" charset="0"/>
                  <a:cs typeface="Arial" panose="020B0604020202020204" pitchFamily="34" charset="0"/>
                </a:rPr>
                <a:t>0.91 m from drain</a:t>
              </a:r>
            </a:p>
          </p:txBody>
        </p:sp>
      </p:grpSp>
      <p:sp>
        <p:nvSpPr>
          <p:cNvPr id="227" name="Rectangle 226">
            <a:extLst>
              <a:ext uri="{FF2B5EF4-FFF2-40B4-BE49-F238E27FC236}">
                <a16:creationId xmlns:a16="http://schemas.microsoft.com/office/drawing/2014/main" id="{C8A628E8-A1DD-B0CA-61CE-DDC04AE94808}"/>
              </a:ext>
            </a:extLst>
          </p:cNvPr>
          <p:cNvSpPr/>
          <p:nvPr/>
        </p:nvSpPr>
        <p:spPr>
          <a:xfrm>
            <a:off x="6876628" y="2723699"/>
            <a:ext cx="342618" cy="2019313"/>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3" name="Rectangle 232">
            <a:extLst>
              <a:ext uri="{FF2B5EF4-FFF2-40B4-BE49-F238E27FC236}">
                <a16:creationId xmlns:a16="http://schemas.microsoft.com/office/drawing/2014/main" id="{D5D3C86E-4BCA-70C8-D9C0-3F29586351BE}"/>
              </a:ext>
            </a:extLst>
          </p:cNvPr>
          <p:cNvSpPr/>
          <p:nvPr/>
        </p:nvSpPr>
        <p:spPr>
          <a:xfrm>
            <a:off x="6454635" y="3091826"/>
            <a:ext cx="342618" cy="1651186"/>
          </a:xfrm>
          <a:prstGeom prst="rect">
            <a:avLst/>
          </a:prstGeom>
          <a:solidFill>
            <a:srgbClr val="5E247C"/>
          </a:solidFill>
          <a:ln>
            <a:solidFill>
              <a:srgbClr val="40404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4" name="Rectangle 233">
            <a:extLst>
              <a:ext uri="{FF2B5EF4-FFF2-40B4-BE49-F238E27FC236}">
                <a16:creationId xmlns:a16="http://schemas.microsoft.com/office/drawing/2014/main" id="{CEEBF15F-F479-32D1-31E4-2EC78CDB9086}"/>
              </a:ext>
            </a:extLst>
          </p:cNvPr>
          <p:cNvSpPr/>
          <p:nvPr/>
        </p:nvSpPr>
        <p:spPr>
          <a:xfrm>
            <a:off x="7310489" y="3008006"/>
            <a:ext cx="342618" cy="1735006"/>
          </a:xfrm>
          <a:prstGeom prst="rect">
            <a:avLst/>
          </a:prstGeom>
          <a:solidFill>
            <a:schemeClr val="bg2">
              <a:lumMod val="75000"/>
            </a:schemeClr>
          </a:solidFill>
          <a:ln>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5" name="Rectangle 234">
            <a:extLst>
              <a:ext uri="{FF2B5EF4-FFF2-40B4-BE49-F238E27FC236}">
                <a16:creationId xmlns:a16="http://schemas.microsoft.com/office/drawing/2014/main" id="{66DA7111-B7DC-FECA-2344-C2B62B8F6467}"/>
              </a:ext>
            </a:extLst>
          </p:cNvPr>
          <p:cNvSpPr/>
          <p:nvPr/>
        </p:nvSpPr>
        <p:spPr>
          <a:xfrm>
            <a:off x="8750787" y="2677765"/>
            <a:ext cx="342618" cy="2065247"/>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6" name="Rectangle 235">
            <a:extLst>
              <a:ext uri="{FF2B5EF4-FFF2-40B4-BE49-F238E27FC236}">
                <a16:creationId xmlns:a16="http://schemas.microsoft.com/office/drawing/2014/main" id="{E43B872F-18B8-084B-3264-52474F6F9AD8}"/>
              </a:ext>
            </a:extLst>
          </p:cNvPr>
          <p:cNvSpPr/>
          <p:nvPr/>
        </p:nvSpPr>
        <p:spPr>
          <a:xfrm>
            <a:off x="8328794" y="2954665"/>
            <a:ext cx="342618" cy="1788347"/>
          </a:xfrm>
          <a:prstGeom prst="rect">
            <a:avLst/>
          </a:prstGeom>
          <a:solidFill>
            <a:srgbClr val="5E247C"/>
          </a:solidFill>
          <a:ln>
            <a:solidFill>
              <a:srgbClr val="40404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7" name="Rectangle 236">
            <a:extLst>
              <a:ext uri="{FF2B5EF4-FFF2-40B4-BE49-F238E27FC236}">
                <a16:creationId xmlns:a16="http://schemas.microsoft.com/office/drawing/2014/main" id="{B79B0DD2-C555-EFF8-E3E2-1BF81AF858FE}"/>
              </a:ext>
            </a:extLst>
          </p:cNvPr>
          <p:cNvSpPr/>
          <p:nvPr/>
        </p:nvSpPr>
        <p:spPr>
          <a:xfrm>
            <a:off x="9184648" y="3008006"/>
            <a:ext cx="342618" cy="1735006"/>
          </a:xfrm>
          <a:prstGeom prst="rect">
            <a:avLst/>
          </a:prstGeom>
          <a:solidFill>
            <a:schemeClr val="bg2">
              <a:lumMod val="75000"/>
            </a:schemeClr>
          </a:solidFill>
          <a:ln>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8" name="Rectangle 237">
            <a:extLst>
              <a:ext uri="{FF2B5EF4-FFF2-40B4-BE49-F238E27FC236}">
                <a16:creationId xmlns:a16="http://schemas.microsoft.com/office/drawing/2014/main" id="{987179F1-973F-E8A9-9684-4AD6D11F9947}"/>
              </a:ext>
            </a:extLst>
          </p:cNvPr>
          <p:cNvSpPr/>
          <p:nvPr/>
        </p:nvSpPr>
        <p:spPr>
          <a:xfrm>
            <a:off x="10624946" y="2177425"/>
            <a:ext cx="342618" cy="2565587"/>
          </a:xfrm>
          <a:prstGeom prst="rect">
            <a:avLst/>
          </a:prstGeom>
          <a:solidFill>
            <a:srgbClr val="CFA4E4"/>
          </a:solidFill>
          <a:ln>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39" name="Rectangle 238">
            <a:extLst>
              <a:ext uri="{FF2B5EF4-FFF2-40B4-BE49-F238E27FC236}">
                <a16:creationId xmlns:a16="http://schemas.microsoft.com/office/drawing/2014/main" id="{F7441C72-6E3F-75FA-FE5A-524ACC38FE61}"/>
              </a:ext>
            </a:extLst>
          </p:cNvPr>
          <p:cNvSpPr/>
          <p:nvPr/>
        </p:nvSpPr>
        <p:spPr>
          <a:xfrm>
            <a:off x="10202953" y="2428887"/>
            <a:ext cx="342618" cy="2314126"/>
          </a:xfrm>
          <a:prstGeom prst="rect">
            <a:avLst/>
          </a:prstGeom>
          <a:solidFill>
            <a:srgbClr val="5E247C"/>
          </a:solidFill>
          <a:ln>
            <a:solidFill>
              <a:srgbClr val="40404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240" name="Rectangle 239">
            <a:extLst>
              <a:ext uri="{FF2B5EF4-FFF2-40B4-BE49-F238E27FC236}">
                <a16:creationId xmlns:a16="http://schemas.microsoft.com/office/drawing/2014/main" id="{69138116-30B7-564E-B4E5-0ED33CAEB051}"/>
              </a:ext>
            </a:extLst>
          </p:cNvPr>
          <p:cNvSpPr/>
          <p:nvPr/>
        </p:nvSpPr>
        <p:spPr>
          <a:xfrm>
            <a:off x="11058807" y="3312804"/>
            <a:ext cx="342618" cy="1430207"/>
          </a:xfrm>
          <a:prstGeom prst="rect">
            <a:avLst/>
          </a:prstGeom>
          <a:solidFill>
            <a:schemeClr val="bg2">
              <a:lumMod val="75000"/>
            </a:schemeClr>
          </a:solidFill>
          <a:ln>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latin typeface="Arial" panose="020B0604020202020204" pitchFamily="34" charset="0"/>
              <a:cs typeface="Arial" panose="020B0604020202020204" pitchFamily="34" charset="0"/>
            </a:endParaRPr>
          </a:p>
        </p:txBody>
      </p:sp>
      <p:sp>
        <p:nvSpPr>
          <p:cNvPr id="4" name="Rectangle à coins arrondis 10">
            <a:extLst>
              <a:ext uri="{FF2B5EF4-FFF2-40B4-BE49-F238E27FC236}">
                <a16:creationId xmlns:a16="http://schemas.microsoft.com/office/drawing/2014/main" id="{1BBDAF46-9940-95B8-12D9-B2CF475B6AD4}"/>
              </a:ext>
            </a:extLst>
          </p:cNvPr>
          <p:cNvSpPr/>
          <p:nvPr/>
        </p:nvSpPr>
        <p:spPr>
          <a:xfrm>
            <a:off x="5445457" y="1514901"/>
            <a:ext cx="6332561" cy="404656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9596"/>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6F3298C2-0EEA-4781-6A80-5D5493F531CF}"/>
              </a:ext>
            </a:extLst>
          </p:cNvPr>
          <p:cNvSpPr>
            <a:spLocks noGrp="1"/>
          </p:cNvSpPr>
          <p:nvPr>
            <p:ph type="body" sz="quarter" idx="15"/>
          </p:nvPr>
        </p:nvSpPr>
        <p:spPr>
          <a:xfrm>
            <a:off x="960194" y="1395361"/>
            <a:ext cx="11104990" cy="4232354"/>
          </a:xfrm>
        </p:spPr>
        <p:txBody>
          <a:bodyPr/>
          <a:lstStyle/>
          <a:p>
            <a:pPr>
              <a:lnSpc>
                <a:spcPct val="107000"/>
              </a:lnSpc>
              <a:spcAft>
                <a:spcPts val="800"/>
              </a:spcAft>
            </a:pPr>
            <a:r>
              <a:rPr lang="en-GB" kern="100" dirty="0">
                <a:effectLst/>
                <a:ea typeface="Aptos" panose="020B0004020202020204" pitchFamily="34" charset="0"/>
              </a:rPr>
              <a:t>Cleaning is challenging and recontamination occurs rapidly</a:t>
            </a:r>
            <a:endParaRPr lang="fr-FR" kern="100" dirty="0">
              <a:effectLst/>
              <a:ea typeface="Aptos" panose="020B0004020202020204" pitchFamily="34" charset="0"/>
            </a:endParaRPr>
          </a:p>
          <a:p>
            <a:pPr>
              <a:lnSpc>
                <a:spcPct val="107000"/>
              </a:lnSpc>
              <a:spcBef>
                <a:spcPts val="2400"/>
              </a:spcBef>
              <a:spcAft>
                <a:spcPts val="800"/>
              </a:spcAft>
            </a:pPr>
            <a:r>
              <a:rPr lang="en-GB" kern="100" dirty="0">
                <a:effectLst/>
                <a:ea typeface="Aptos" panose="020B0004020202020204" pitchFamily="34" charset="0"/>
              </a:rPr>
              <a:t> Continuous or intermittent decontamination between episodes of manual cleaning could be beneficial</a:t>
            </a:r>
            <a:endParaRPr lang="fr-FR" kern="100" dirty="0">
              <a:effectLst/>
              <a:ea typeface="Aptos" panose="020B0004020202020204" pitchFamily="34" charset="0"/>
            </a:endParaRPr>
          </a:p>
          <a:p>
            <a:pPr>
              <a:lnSpc>
                <a:spcPct val="107000"/>
              </a:lnSpc>
              <a:spcBef>
                <a:spcPts val="2400"/>
              </a:spcBef>
              <a:spcAft>
                <a:spcPts val="800"/>
              </a:spcAft>
            </a:pPr>
            <a:r>
              <a:rPr lang="en-GB" kern="100" dirty="0">
                <a:effectLst/>
                <a:ea typeface="Aptos" panose="020B0004020202020204" pitchFamily="34" charset="0"/>
              </a:rPr>
              <a:t> Far UV-C is a promising technology</a:t>
            </a:r>
            <a:endParaRPr lang="fr-FR" kern="100" dirty="0">
              <a:effectLst/>
              <a:ea typeface="Aptos" panose="020B0004020202020204" pitchFamily="34" charset="0"/>
            </a:endParaRPr>
          </a:p>
          <a:p>
            <a:pPr>
              <a:lnSpc>
                <a:spcPct val="107000"/>
              </a:lnSpc>
              <a:spcAft>
                <a:spcPts val="800"/>
              </a:spcAft>
            </a:pPr>
            <a:endParaRPr lang="fr-FR" kern="100" dirty="0">
              <a:effectLst/>
              <a:ea typeface="Aptos" panose="020B0004020202020204" pitchFamily="34" charset="0"/>
            </a:endParaRPr>
          </a:p>
          <a:p>
            <a:endParaRPr lang="fr-FR" dirty="0"/>
          </a:p>
        </p:txBody>
      </p:sp>
      <p:sp>
        <p:nvSpPr>
          <p:cNvPr id="3" name="Espace réservé du texte 2">
            <a:extLst>
              <a:ext uri="{FF2B5EF4-FFF2-40B4-BE49-F238E27FC236}">
                <a16:creationId xmlns:a16="http://schemas.microsoft.com/office/drawing/2014/main" id="{B1D66EEA-E5C0-79C0-30E8-26853254D90F}"/>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ACB9F753-15FE-1E70-86B1-DFB6001F9195}"/>
              </a:ext>
            </a:extLst>
          </p:cNvPr>
          <p:cNvSpPr>
            <a:spLocks noGrp="1"/>
          </p:cNvSpPr>
          <p:nvPr>
            <p:ph type="title"/>
          </p:nvPr>
        </p:nvSpPr>
        <p:spPr/>
        <p:txBody>
          <a:bodyPr/>
          <a:lstStyle/>
          <a:p>
            <a:r>
              <a:rPr lang="fr-FR"/>
              <a:t>Summary </a:t>
            </a:r>
          </a:p>
        </p:txBody>
      </p:sp>
      <p:sp>
        <p:nvSpPr>
          <p:cNvPr id="5" name="Espace réservé du texte 4">
            <a:extLst>
              <a:ext uri="{FF2B5EF4-FFF2-40B4-BE49-F238E27FC236}">
                <a16:creationId xmlns:a16="http://schemas.microsoft.com/office/drawing/2014/main" id="{041B630E-D4DE-3B9B-B557-A727720D3CD6}"/>
              </a:ext>
            </a:extLst>
          </p:cNvPr>
          <p:cNvSpPr>
            <a:spLocks noGrp="1"/>
          </p:cNvSpPr>
          <p:nvPr>
            <p:ph type="body" sz="quarter" idx="18"/>
          </p:nvPr>
        </p:nvSpPr>
        <p:spPr/>
        <p:txBody>
          <a:bodyPr/>
          <a:lstStyle/>
          <a:p>
            <a:r>
              <a:rPr lang="fr-FR"/>
              <a:t> </a:t>
            </a:r>
          </a:p>
        </p:txBody>
      </p:sp>
      <p:sp>
        <p:nvSpPr>
          <p:cNvPr id="9" name="Espace réservé du contenu 16">
            <a:extLst>
              <a:ext uri="{FF2B5EF4-FFF2-40B4-BE49-F238E27FC236}">
                <a16:creationId xmlns:a16="http://schemas.microsoft.com/office/drawing/2014/main" id="{07A8CC0A-92DF-377E-4A09-167D17769A81}"/>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Curtis DONSKEY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1186146954"/>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4E48628-CDBD-7EE1-9465-3DC8AACEDBD0}"/>
              </a:ext>
            </a:extLst>
          </p:cNvPr>
          <p:cNvSpPr>
            <a:spLocks noGrp="1"/>
          </p:cNvSpPr>
          <p:nvPr>
            <p:ph type="title"/>
          </p:nvPr>
        </p:nvSpPr>
        <p:spPr/>
        <p:txBody>
          <a:bodyPr/>
          <a:lstStyle/>
          <a:p>
            <a:r>
              <a:rPr lang="en-US" sz="2800" dirty="0"/>
              <a:t>Environmental cleaning to prevent hospital-acquired infections on non-intensive care units: a pragmatic, single- </a:t>
            </a:r>
            <a:r>
              <a:rPr lang="en-US" sz="2800" dirty="0" err="1"/>
              <a:t>centre</a:t>
            </a:r>
            <a:r>
              <a:rPr lang="en-US" sz="2800" dirty="0"/>
              <a:t>, cluster randomized controlled, crossover trial comparing soap-based, disinfection and probiotic cleaning</a:t>
            </a:r>
            <a:endParaRPr lang="fr-FR" sz="2800" dirty="0"/>
          </a:p>
        </p:txBody>
      </p:sp>
      <p:sp>
        <p:nvSpPr>
          <p:cNvPr id="3" name="Espace réservé du contenu 2">
            <a:extLst>
              <a:ext uri="{FF2B5EF4-FFF2-40B4-BE49-F238E27FC236}">
                <a16:creationId xmlns:a16="http://schemas.microsoft.com/office/drawing/2014/main" id="{C3E8C54C-BCC5-4357-AE2F-EA57A76E19C0}"/>
              </a:ext>
            </a:extLst>
          </p:cNvPr>
          <p:cNvSpPr>
            <a:spLocks noGrp="1"/>
          </p:cNvSpPr>
          <p:nvPr>
            <p:ph sz="quarter" idx="10"/>
          </p:nvPr>
        </p:nvSpPr>
        <p:spPr/>
        <p:txBody>
          <a:body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sp>
        <p:nvSpPr>
          <p:cNvPr id="4" name="Espace réservé du contenu 3">
            <a:extLst>
              <a:ext uri="{FF2B5EF4-FFF2-40B4-BE49-F238E27FC236}">
                <a16:creationId xmlns:a16="http://schemas.microsoft.com/office/drawing/2014/main" id="{B01A6B05-9939-28D8-5FD2-5AA279642AC7}"/>
              </a:ext>
            </a:extLst>
          </p:cNvPr>
          <p:cNvSpPr>
            <a:spLocks noGrp="1"/>
          </p:cNvSpPr>
          <p:nvPr>
            <p:ph sz="quarter" idx="11"/>
          </p:nvPr>
        </p:nvSpPr>
        <p:spPr/>
        <p:txBody>
          <a:bodyPr/>
          <a:lstStyle/>
          <a:p>
            <a:r>
              <a:rPr lang="en-US" dirty="0"/>
              <a:t>Environmental stewardship: cleaning the occupied bed space</a:t>
            </a:r>
            <a:endParaRPr lang="fr-FR" dirty="0"/>
          </a:p>
        </p:txBody>
      </p:sp>
    </p:spTree>
    <p:extLst>
      <p:ext uri="{BB962C8B-B14F-4D97-AF65-F5344CB8AC3E}">
        <p14:creationId xmlns:p14="http://schemas.microsoft.com/office/powerpoint/2010/main" val="264992999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391BEDFB-2465-F43E-0329-B83460355499}"/>
              </a:ext>
            </a:extLst>
          </p:cNvPr>
          <p:cNvSpPr>
            <a:spLocks noGrp="1"/>
          </p:cNvSpPr>
          <p:nvPr>
            <p:ph type="body" sz="quarter" idx="15"/>
          </p:nvPr>
        </p:nvSpPr>
        <p:spPr/>
        <p:txBody>
          <a:bodyPr/>
          <a:lstStyle/>
          <a:p>
            <a:r>
              <a:rPr lang="fr-FR"/>
              <a:t>Leistner et al. Lancet eClinical Medicine, 2023</a:t>
            </a:r>
          </a:p>
        </p:txBody>
      </p:sp>
      <p:sp>
        <p:nvSpPr>
          <p:cNvPr id="18" name="Titre 17">
            <a:extLst>
              <a:ext uri="{FF2B5EF4-FFF2-40B4-BE49-F238E27FC236}">
                <a16:creationId xmlns:a16="http://schemas.microsoft.com/office/drawing/2014/main" id="{3C61DE29-B4DD-A61F-B68A-9C20B9BD22C5}"/>
              </a:ext>
            </a:extLst>
          </p:cNvPr>
          <p:cNvSpPr>
            <a:spLocks noGrp="1"/>
          </p:cNvSpPr>
          <p:nvPr>
            <p:ph type="title"/>
          </p:nvPr>
        </p:nvSpPr>
        <p:spPr>
          <a:xfrm>
            <a:off x="960194" y="7750"/>
            <a:ext cx="11104990" cy="1001900"/>
          </a:xfrm>
          <a:solidFill>
            <a:schemeClr val="bg1"/>
          </a:solidFill>
        </p:spPr>
        <p:txBody>
          <a:bodyPr/>
          <a:lstStyle/>
          <a:p>
            <a:r>
              <a:rPr lang="fr-FR"/>
              <a:t> </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pic>
        <p:nvPicPr>
          <p:cNvPr id="9" name="Image 8" descr="Une image contenant capture d’écran, texte, conception&#10;&#10;Description générée automatiquement">
            <a:extLst>
              <a:ext uri="{FF2B5EF4-FFF2-40B4-BE49-F238E27FC236}">
                <a16:creationId xmlns:a16="http://schemas.microsoft.com/office/drawing/2014/main" id="{4DFADF82-6E95-F0E3-B8C1-4493A45BD6C2}"/>
              </a:ext>
            </a:extLst>
          </p:cNvPr>
          <p:cNvPicPr>
            <a:picLocks noChangeAspect="1"/>
          </p:cNvPicPr>
          <p:nvPr/>
        </p:nvPicPr>
        <p:blipFill rotWithShape="1">
          <a:blip r:embed="rId2">
            <a:extLst>
              <a:ext uri="{28A0092B-C50C-407E-A947-70E740481C1C}">
                <a14:useLocalDpi xmlns:a14="http://schemas.microsoft.com/office/drawing/2010/main" val="0"/>
              </a:ext>
            </a:extLst>
          </a:blip>
          <a:srcRect l="4776" t="10824" r="7582" b="18417"/>
          <a:stretch/>
        </p:blipFill>
        <p:spPr>
          <a:xfrm>
            <a:off x="1104900" y="508700"/>
            <a:ext cx="10819338" cy="5175250"/>
          </a:xfrm>
          <a:prstGeom prst="rect">
            <a:avLst/>
          </a:prstGeom>
        </p:spPr>
      </p:pic>
      <p:sp>
        <p:nvSpPr>
          <p:cNvPr id="3" name="Espace réservé du texte 239">
            <a:extLst>
              <a:ext uri="{FF2B5EF4-FFF2-40B4-BE49-F238E27FC236}">
                <a16:creationId xmlns:a16="http://schemas.microsoft.com/office/drawing/2014/main" id="{2E74E4DD-BD03-AFBB-1E74-E99FCCC4D893}"/>
              </a:ext>
            </a:extLst>
          </p:cNvPr>
          <p:cNvSpPr>
            <a:spLocks noGrp="1"/>
          </p:cNvSpPr>
          <p:nvPr>
            <p:ph type="body" sz="quarter" idx="19"/>
          </p:nvPr>
        </p:nvSpPr>
        <p:spPr>
          <a:xfrm>
            <a:off x="960193" y="5807676"/>
            <a:ext cx="11104990" cy="380176"/>
          </a:xfrm>
        </p:spPr>
        <p:txBody>
          <a:bodyPr/>
          <a:lstStyle/>
          <a:p>
            <a:r>
              <a:rPr lang="fr-FR" dirty="0" err="1"/>
              <a:t>Leistner</a:t>
            </a:r>
            <a:r>
              <a:rPr lang="fr-FR" dirty="0"/>
              <a:t> et al. Lancet </a:t>
            </a:r>
            <a:r>
              <a:rPr lang="fr-FR" dirty="0" err="1"/>
              <a:t>eClinical</a:t>
            </a:r>
            <a:r>
              <a:rPr lang="fr-FR" dirty="0"/>
              <a:t> </a:t>
            </a:r>
            <a:r>
              <a:rPr lang="fr-FR" dirty="0" err="1"/>
              <a:t>Medicine</a:t>
            </a:r>
            <a:r>
              <a:rPr lang="fr-FR" dirty="0"/>
              <a:t>, 2023</a:t>
            </a:r>
          </a:p>
        </p:txBody>
      </p:sp>
    </p:spTree>
    <p:extLst>
      <p:ext uri="{BB962C8B-B14F-4D97-AF65-F5344CB8AC3E}">
        <p14:creationId xmlns:p14="http://schemas.microsoft.com/office/powerpoint/2010/main" val="355908049"/>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e 14">
            <a:extLst>
              <a:ext uri="{FF2B5EF4-FFF2-40B4-BE49-F238E27FC236}">
                <a16:creationId xmlns:a16="http://schemas.microsoft.com/office/drawing/2014/main" id="{4F1B05D1-5923-A126-DA96-684D142CC20A}"/>
              </a:ext>
            </a:extLst>
          </p:cNvPr>
          <p:cNvGrpSpPr/>
          <p:nvPr/>
        </p:nvGrpSpPr>
        <p:grpSpPr>
          <a:xfrm>
            <a:off x="1873709" y="1322498"/>
            <a:ext cx="8335275" cy="4544504"/>
            <a:chOff x="595611" y="2229701"/>
            <a:chExt cx="5305461" cy="3283104"/>
          </a:xfrm>
        </p:grpSpPr>
        <p:graphicFrame>
          <p:nvGraphicFramePr>
            <p:cNvPr id="17" name="Graphique 16">
              <a:extLst>
                <a:ext uri="{FF2B5EF4-FFF2-40B4-BE49-F238E27FC236}">
                  <a16:creationId xmlns:a16="http://schemas.microsoft.com/office/drawing/2014/main" id="{F30CB3D3-7637-B03E-DEE8-D59E63B50F94}"/>
                </a:ext>
              </a:extLst>
            </p:cNvPr>
            <p:cNvGraphicFramePr/>
            <p:nvPr/>
          </p:nvGraphicFramePr>
          <p:xfrm>
            <a:off x="595611" y="2229701"/>
            <a:ext cx="5305461" cy="3283104"/>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 Box 4">
              <a:extLst>
                <a:ext uri="{FF2B5EF4-FFF2-40B4-BE49-F238E27FC236}">
                  <a16:creationId xmlns:a16="http://schemas.microsoft.com/office/drawing/2014/main" id="{B96D671F-7F9A-3516-A603-F8AE00D89EAA}"/>
                </a:ext>
              </a:extLst>
            </p:cNvPr>
            <p:cNvSpPr txBox="1">
              <a:spLocks noChangeArrowheads="1"/>
            </p:cNvSpPr>
            <p:nvPr/>
          </p:nvSpPr>
          <p:spPr bwMode="auto">
            <a:xfrm rot="16200000">
              <a:off x="-202856" y="3665913"/>
              <a:ext cx="1872548" cy="1567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00" dirty="0">
                  <a:solidFill>
                    <a:srgbClr val="FFFFFF">
                      <a:lumMod val="50000"/>
                    </a:srgbClr>
                  </a:solidFill>
                  <a:latin typeface="Arial"/>
                  <a:ea typeface="+mn-ea"/>
                  <a:cs typeface="Arial"/>
                </a:rPr>
                <a:t>Incidence per 1,000 exposure days</a:t>
              </a:r>
            </a:p>
          </p:txBody>
        </p:sp>
        <p:sp>
          <p:nvSpPr>
            <p:cNvPr id="19" name="Text Box 4">
              <a:extLst>
                <a:ext uri="{FF2B5EF4-FFF2-40B4-BE49-F238E27FC236}">
                  <a16:creationId xmlns:a16="http://schemas.microsoft.com/office/drawing/2014/main" id="{372D18B9-BA20-5FE0-59F0-2B64D9F85466}"/>
                </a:ext>
              </a:extLst>
            </p:cNvPr>
            <p:cNvSpPr txBox="1">
              <a:spLocks noChangeArrowheads="1"/>
            </p:cNvSpPr>
            <p:nvPr/>
          </p:nvSpPr>
          <p:spPr bwMode="auto">
            <a:xfrm>
              <a:off x="1505741" y="5114903"/>
              <a:ext cx="475318" cy="20011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Soap</a:t>
              </a:r>
              <a:endParaRPr lang="da-DK" sz="1200" dirty="0">
                <a:solidFill>
                  <a:srgbClr val="FFFFFF">
                    <a:lumMod val="50000"/>
                  </a:srgbClr>
                </a:solidFill>
                <a:latin typeface="Arial"/>
                <a:ea typeface="+mn-ea"/>
                <a:cs typeface="Arial"/>
              </a:endParaRPr>
            </a:p>
          </p:txBody>
        </p:sp>
        <p:sp>
          <p:nvSpPr>
            <p:cNvPr id="23" name="Text Box 4">
              <a:extLst>
                <a:ext uri="{FF2B5EF4-FFF2-40B4-BE49-F238E27FC236}">
                  <a16:creationId xmlns:a16="http://schemas.microsoft.com/office/drawing/2014/main" id="{E0A7437A-3DD1-0D36-746D-8CCCA1C7F7FB}"/>
                </a:ext>
              </a:extLst>
            </p:cNvPr>
            <p:cNvSpPr txBox="1">
              <a:spLocks noChangeArrowheads="1"/>
            </p:cNvSpPr>
            <p:nvPr/>
          </p:nvSpPr>
          <p:spPr bwMode="auto">
            <a:xfrm>
              <a:off x="2610067" y="5114907"/>
              <a:ext cx="680334" cy="20011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Disinfectant</a:t>
              </a:r>
              <a:endParaRPr lang="da-DK" sz="1200" dirty="0">
                <a:solidFill>
                  <a:srgbClr val="FFFFFF">
                    <a:lumMod val="50000"/>
                  </a:srgbClr>
                </a:solidFill>
                <a:latin typeface="Arial"/>
                <a:ea typeface="+mn-ea"/>
                <a:cs typeface="Arial"/>
              </a:endParaRPr>
            </a:p>
          </p:txBody>
        </p:sp>
        <p:sp>
          <p:nvSpPr>
            <p:cNvPr id="24" name="Text Box 4">
              <a:extLst>
                <a:ext uri="{FF2B5EF4-FFF2-40B4-BE49-F238E27FC236}">
                  <a16:creationId xmlns:a16="http://schemas.microsoft.com/office/drawing/2014/main" id="{10C02F64-F504-084A-A25C-AB536274F24F}"/>
                </a:ext>
              </a:extLst>
            </p:cNvPr>
            <p:cNvSpPr txBox="1">
              <a:spLocks noChangeArrowheads="1"/>
            </p:cNvSpPr>
            <p:nvPr/>
          </p:nvSpPr>
          <p:spPr bwMode="auto">
            <a:xfrm>
              <a:off x="3712547" y="5114909"/>
              <a:ext cx="612639" cy="20011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Probiotic</a:t>
              </a:r>
              <a:endParaRPr lang="da-DK" sz="1200" dirty="0">
                <a:solidFill>
                  <a:srgbClr val="FFFFFF">
                    <a:lumMod val="50000"/>
                  </a:srgbClr>
                </a:solidFill>
                <a:latin typeface="Arial"/>
                <a:ea typeface="+mn-ea"/>
                <a:cs typeface="Arial"/>
              </a:endParaRPr>
            </a:p>
          </p:txBody>
        </p:sp>
      </p:grpSp>
      <p:sp>
        <p:nvSpPr>
          <p:cNvPr id="84" name="Espace réservé du texte 239">
            <a:extLst>
              <a:ext uri="{FF2B5EF4-FFF2-40B4-BE49-F238E27FC236}">
                <a16:creationId xmlns:a16="http://schemas.microsoft.com/office/drawing/2014/main" id="{FDAE18CD-C89F-A7D3-F3DE-5518F49AD7EF}"/>
              </a:ext>
            </a:extLst>
          </p:cNvPr>
          <p:cNvSpPr>
            <a:spLocks noGrp="1"/>
          </p:cNvSpPr>
          <p:nvPr>
            <p:ph type="body" sz="quarter" idx="19"/>
          </p:nvPr>
        </p:nvSpPr>
        <p:spPr/>
        <p:txBody>
          <a:bodyPr/>
          <a:lstStyle/>
          <a:p>
            <a:r>
              <a:rPr lang="fr-FR" dirty="0" err="1"/>
              <a:t>Leistner</a:t>
            </a:r>
            <a:r>
              <a:rPr lang="fr-FR" dirty="0"/>
              <a:t> et al. Lancet </a:t>
            </a:r>
            <a:r>
              <a:rPr lang="fr-FR" dirty="0" err="1"/>
              <a:t>eClinical</a:t>
            </a:r>
            <a:r>
              <a:rPr lang="fr-FR" dirty="0"/>
              <a:t> </a:t>
            </a:r>
            <a:r>
              <a:rPr lang="fr-FR" dirty="0" err="1"/>
              <a:t>Medicine</a:t>
            </a:r>
            <a:r>
              <a:rPr lang="fr-FR" dirty="0"/>
              <a:t>, 2023</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p:txBody>
          <a:bodyPr/>
          <a:lstStyle/>
          <a:p>
            <a:r>
              <a:rPr lang="fr-FR" dirty="0" err="1"/>
              <a:t>Result</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grpSp>
        <p:nvGrpSpPr>
          <p:cNvPr id="81" name="Groupe 80">
            <a:extLst>
              <a:ext uri="{FF2B5EF4-FFF2-40B4-BE49-F238E27FC236}">
                <a16:creationId xmlns:a16="http://schemas.microsoft.com/office/drawing/2014/main" id="{57EC0A6C-0067-7603-DEBB-1BF85A1D9D77}"/>
              </a:ext>
            </a:extLst>
          </p:cNvPr>
          <p:cNvGrpSpPr/>
          <p:nvPr/>
        </p:nvGrpSpPr>
        <p:grpSpPr>
          <a:xfrm>
            <a:off x="3061783" y="1884443"/>
            <a:ext cx="5075053" cy="3389856"/>
            <a:chOff x="3061783" y="1884443"/>
            <a:chExt cx="5075053" cy="3389856"/>
          </a:xfrm>
        </p:grpSpPr>
        <p:grpSp>
          <p:nvGrpSpPr>
            <p:cNvPr id="80" name="Groupe 79">
              <a:extLst>
                <a:ext uri="{FF2B5EF4-FFF2-40B4-BE49-F238E27FC236}">
                  <a16:creationId xmlns:a16="http://schemas.microsoft.com/office/drawing/2014/main" id="{7C7D20F4-043F-33DE-AE3E-45A787F5A20B}"/>
                </a:ext>
              </a:extLst>
            </p:cNvPr>
            <p:cNvGrpSpPr/>
            <p:nvPr/>
          </p:nvGrpSpPr>
          <p:grpSpPr>
            <a:xfrm>
              <a:off x="4806949" y="2737912"/>
              <a:ext cx="1566153" cy="2536387"/>
              <a:chOff x="4806949" y="2703622"/>
              <a:chExt cx="1566153" cy="2536387"/>
            </a:xfrm>
          </p:grpSpPr>
          <p:sp>
            <p:nvSpPr>
              <p:cNvPr id="36" name="Rectangle 35">
                <a:extLst>
                  <a:ext uri="{FF2B5EF4-FFF2-40B4-BE49-F238E27FC236}">
                    <a16:creationId xmlns:a16="http://schemas.microsoft.com/office/drawing/2014/main" id="{F809A718-2184-9E1E-95DD-A2FBDCE807FA}"/>
                  </a:ext>
                </a:extLst>
              </p:cNvPr>
              <p:cNvSpPr/>
              <p:nvPr/>
            </p:nvSpPr>
            <p:spPr>
              <a:xfrm>
                <a:off x="4806949" y="4859117"/>
                <a:ext cx="1566153" cy="130118"/>
              </a:xfrm>
              <a:prstGeom prst="rect">
                <a:avLst/>
              </a:prstGeom>
              <a:solidFill>
                <a:srgbClr val="6AC9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Rectangle 45">
                <a:extLst>
                  <a:ext uri="{FF2B5EF4-FFF2-40B4-BE49-F238E27FC236}">
                    <a16:creationId xmlns:a16="http://schemas.microsoft.com/office/drawing/2014/main" id="{11AC128C-5EEE-C738-7B4F-EB4695879DCF}"/>
                  </a:ext>
                </a:extLst>
              </p:cNvPr>
              <p:cNvSpPr/>
              <p:nvPr/>
            </p:nvSpPr>
            <p:spPr>
              <a:xfrm>
                <a:off x="4806949" y="4439675"/>
                <a:ext cx="1566153" cy="200602"/>
              </a:xfrm>
              <a:prstGeom prst="rect">
                <a:avLst/>
              </a:prstGeom>
              <a:solidFill>
                <a:srgbClr val="52BCA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25">
                <a:extLst>
                  <a:ext uri="{FF2B5EF4-FFF2-40B4-BE49-F238E27FC236}">
                    <a16:creationId xmlns:a16="http://schemas.microsoft.com/office/drawing/2014/main" id="{25FAADE3-DF4A-14B1-0857-1112A8000592}"/>
                  </a:ext>
                </a:extLst>
              </p:cNvPr>
              <p:cNvSpPr/>
              <p:nvPr/>
            </p:nvSpPr>
            <p:spPr>
              <a:xfrm rot="10800000">
                <a:off x="4806949" y="5024009"/>
                <a:ext cx="1566153" cy="216000"/>
              </a:xfrm>
              <a:prstGeom prst="rect">
                <a:avLst/>
              </a:prstGeom>
              <a:solidFill>
                <a:srgbClr val="F18BB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Rectangle 30">
                <a:extLst>
                  <a:ext uri="{FF2B5EF4-FFF2-40B4-BE49-F238E27FC236}">
                    <a16:creationId xmlns:a16="http://schemas.microsoft.com/office/drawing/2014/main" id="{C706BEBC-90ED-97DC-EF46-ECF5CC48148E}"/>
                  </a:ext>
                </a:extLst>
              </p:cNvPr>
              <p:cNvSpPr/>
              <p:nvPr/>
            </p:nvSpPr>
            <p:spPr>
              <a:xfrm>
                <a:off x="4806949" y="4988623"/>
                <a:ext cx="1566153" cy="36000"/>
              </a:xfrm>
              <a:prstGeom prst="rect">
                <a:avLst/>
              </a:prstGeom>
              <a:solidFill>
                <a:srgbClr val="4F5FA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Rectangle 39">
                <a:extLst>
                  <a:ext uri="{FF2B5EF4-FFF2-40B4-BE49-F238E27FC236}">
                    <a16:creationId xmlns:a16="http://schemas.microsoft.com/office/drawing/2014/main" id="{3A0A33EC-840C-778C-4A4E-FB067BA2F676}"/>
                  </a:ext>
                </a:extLst>
              </p:cNvPr>
              <p:cNvSpPr/>
              <p:nvPr/>
            </p:nvSpPr>
            <p:spPr>
              <a:xfrm>
                <a:off x="4806949" y="4809808"/>
                <a:ext cx="1566153" cy="49921"/>
              </a:xfrm>
              <a:prstGeom prst="rect">
                <a:avLst/>
              </a:prstGeom>
              <a:solidFill>
                <a:srgbClr val="AF4DE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Rectangle 42">
                <a:extLst>
                  <a:ext uri="{FF2B5EF4-FFF2-40B4-BE49-F238E27FC236}">
                    <a16:creationId xmlns:a16="http://schemas.microsoft.com/office/drawing/2014/main" id="{3EE9C2EB-0569-4AF3-DDE2-DA6D75AB62A9}"/>
                  </a:ext>
                </a:extLst>
              </p:cNvPr>
              <p:cNvSpPr/>
              <p:nvPr/>
            </p:nvSpPr>
            <p:spPr>
              <a:xfrm>
                <a:off x="4806949" y="4639665"/>
                <a:ext cx="1566153" cy="170755"/>
              </a:xfrm>
              <a:prstGeom prst="rect">
                <a:avLst/>
              </a:prstGeom>
              <a:solidFill>
                <a:srgbClr val="F7CA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Rectangle 48">
                <a:extLst>
                  <a:ext uri="{FF2B5EF4-FFF2-40B4-BE49-F238E27FC236}">
                    <a16:creationId xmlns:a16="http://schemas.microsoft.com/office/drawing/2014/main" id="{7488E4C4-9390-39CE-9392-794C32F2AA53}"/>
                  </a:ext>
                </a:extLst>
              </p:cNvPr>
              <p:cNvSpPr/>
              <p:nvPr/>
            </p:nvSpPr>
            <p:spPr>
              <a:xfrm>
                <a:off x="4806949" y="4369447"/>
                <a:ext cx="1566153" cy="70840"/>
              </a:xfrm>
              <a:prstGeom prst="rect">
                <a:avLst/>
              </a:prstGeom>
              <a:solidFill>
                <a:srgbClr val="E6DC4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Rectangle 51">
                <a:extLst>
                  <a:ext uri="{FF2B5EF4-FFF2-40B4-BE49-F238E27FC236}">
                    <a16:creationId xmlns:a16="http://schemas.microsoft.com/office/drawing/2014/main" id="{14CDF2BF-76EE-A67A-4F40-D9EB60524AAB}"/>
                  </a:ext>
                </a:extLst>
              </p:cNvPr>
              <p:cNvSpPr/>
              <p:nvPr/>
            </p:nvSpPr>
            <p:spPr>
              <a:xfrm>
                <a:off x="4806949" y="4285958"/>
                <a:ext cx="1566153" cy="84101"/>
              </a:xfrm>
              <a:prstGeom prst="rect">
                <a:avLst/>
              </a:prstGeom>
              <a:solidFill>
                <a:srgbClr val="F17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Rectangle 54">
                <a:extLst>
                  <a:ext uri="{FF2B5EF4-FFF2-40B4-BE49-F238E27FC236}">
                    <a16:creationId xmlns:a16="http://schemas.microsoft.com/office/drawing/2014/main" id="{15A32DFB-EB8A-E2DC-FA0B-0D975C2B7594}"/>
                  </a:ext>
                </a:extLst>
              </p:cNvPr>
              <p:cNvSpPr/>
              <p:nvPr/>
            </p:nvSpPr>
            <p:spPr>
              <a:xfrm>
                <a:off x="4806949" y="4048250"/>
                <a:ext cx="1566153" cy="23832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a:extLst>
                  <a:ext uri="{FF2B5EF4-FFF2-40B4-BE49-F238E27FC236}">
                    <a16:creationId xmlns:a16="http://schemas.microsoft.com/office/drawing/2014/main" id="{876A96DF-4350-AE16-69AF-92A161E53ABF}"/>
                  </a:ext>
                </a:extLst>
              </p:cNvPr>
              <p:cNvSpPr/>
              <p:nvPr/>
            </p:nvSpPr>
            <p:spPr>
              <a:xfrm>
                <a:off x="4806949" y="3606636"/>
                <a:ext cx="1566153" cy="442226"/>
              </a:xfrm>
              <a:prstGeom prst="rect">
                <a:avLst/>
              </a:prstGeom>
              <a:solidFill>
                <a:srgbClr val="DC34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Rectangle 60">
                <a:extLst>
                  <a:ext uri="{FF2B5EF4-FFF2-40B4-BE49-F238E27FC236}">
                    <a16:creationId xmlns:a16="http://schemas.microsoft.com/office/drawing/2014/main" id="{5A9A1A47-4F1B-8F34-0DBA-D675AF9AD8EE}"/>
                  </a:ext>
                </a:extLst>
              </p:cNvPr>
              <p:cNvSpPr/>
              <p:nvPr/>
            </p:nvSpPr>
            <p:spPr>
              <a:xfrm>
                <a:off x="4806949" y="2703622"/>
                <a:ext cx="1566153" cy="903626"/>
              </a:xfrm>
              <a:prstGeom prst="rect">
                <a:avLst/>
              </a:prstGeom>
              <a:solidFill>
                <a:srgbClr val="5EA0E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79" name="Groupe 78">
              <a:extLst>
                <a:ext uri="{FF2B5EF4-FFF2-40B4-BE49-F238E27FC236}">
                  <a16:creationId xmlns:a16="http://schemas.microsoft.com/office/drawing/2014/main" id="{46142001-CF5D-53B4-6775-7C71997D646F}"/>
                </a:ext>
              </a:extLst>
            </p:cNvPr>
            <p:cNvGrpSpPr/>
            <p:nvPr/>
          </p:nvGrpSpPr>
          <p:grpSpPr>
            <a:xfrm>
              <a:off x="3061783" y="1884443"/>
              <a:ext cx="5075053" cy="3389856"/>
              <a:chOff x="3061783" y="1850153"/>
              <a:chExt cx="5075053" cy="3389856"/>
            </a:xfrm>
          </p:grpSpPr>
          <p:grpSp>
            <p:nvGrpSpPr>
              <p:cNvPr id="75" name="Groupe 74">
                <a:extLst>
                  <a:ext uri="{FF2B5EF4-FFF2-40B4-BE49-F238E27FC236}">
                    <a16:creationId xmlns:a16="http://schemas.microsoft.com/office/drawing/2014/main" id="{A2A17165-05D8-0B9E-8935-39FEB45DBDEE}"/>
                  </a:ext>
                </a:extLst>
              </p:cNvPr>
              <p:cNvGrpSpPr/>
              <p:nvPr/>
            </p:nvGrpSpPr>
            <p:grpSpPr>
              <a:xfrm>
                <a:off x="3061783" y="1850153"/>
                <a:ext cx="1566153" cy="3389855"/>
                <a:chOff x="2771498" y="1618269"/>
                <a:chExt cx="1566153" cy="3389855"/>
              </a:xfrm>
            </p:grpSpPr>
            <p:sp>
              <p:nvSpPr>
                <p:cNvPr id="25" name="Rectangle 24">
                  <a:extLst>
                    <a:ext uri="{FF2B5EF4-FFF2-40B4-BE49-F238E27FC236}">
                      <a16:creationId xmlns:a16="http://schemas.microsoft.com/office/drawing/2014/main" id="{79D9AC0E-9FBB-AD94-85E2-20B03DBDF6E5}"/>
                    </a:ext>
                  </a:extLst>
                </p:cNvPr>
                <p:cNvSpPr/>
                <p:nvPr/>
              </p:nvSpPr>
              <p:spPr>
                <a:xfrm>
                  <a:off x="2771498" y="4478087"/>
                  <a:ext cx="1566153" cy="530037"/>
                </a:xfrm>
                <a:prstGeom prst="rect">
                  <a:avLst/>
                </a:prstGeom>
                <a:solidFill>
                  <a:srgbClr val="F18BB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Rectangle 29">
                  <a:extLst>
                    <a:ext uri="{FF2B5EF4-FFF2-40B4-BE49-F238E27FC236}">
                      <a16:creationId xmlns:a16="http://schemas.microsoft.com/office/drawing/2014/main" id="{129A44DF-5ABA-2567-F53C-FBFB4B249FEE}"/>
                    </a:ext>
                  </a:extLst>
                </p:cNvPr>
                <p:cNvSpPr/>
                <p:nvPr/>
              </p:nvSpPr>
              <p:spPr>
                <a:xfrm>
                  <a:off x="2771498" y="4400766"/>
                  <a:ext cx="1566153" cy="84521"/>
                </a:xfrm>
                <a:prstGeom prst="rect">
                  <a:avLst/>
                </a:prstGeom>
                <a:solidFill>
                  <a:srgbClr val="4F5FA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Rectangle 34">
                  <a:extLst>
                    <a:ext uri="{FF2B5EF4-FFF2-40B4-BE49-F238E27FC236}">
                      <a16:creationId xmlns:a16="http://schemas.microsoft.com/office/drawing/2014/main" id="{9AF9D90F-FCC4-E3A9-8A85-37536AE96E34}"/>
                    </a:ext>
                  </a:extLst>
                </p:cNvPr>
                <p:cNvSpPr/>
                <p:nvPr/>
              </p:nvSpPr>
              <p:spPr>
                <a:xfrm>
                  <a:off x="2771498" y="4323445"/>
                  <a:ext cx="1566153" cy="79513"/>
                </a:xfrm>
                <a:prstGeom prst="rect">
                  <a:avLst/>
                </a:prstGeom>
                <a:solidFill>
                  <a:srgbClr val="6AC9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Rectangle 40">
                  <a:extLst>
                    <a:ext uri="{FF2B5EF4-FFF2-40B4-BE49-F238E27FC236}">
                      <a16:creationId xmlns:a16="http://schemas.microsoft.com/office/drawing/2014/main" id="{F2145EAC-E2D9-C82B-87B6-2BF83480DF59}"/>
                    </a:ext>
                  </a:extLst>
                </p:cNvPr>
                <p:cNvSpPr/>
                <p:nvPr/>
              </p:nvSpPr>
              <p:spPr>
                <a:xfrm>
                  <a:off x="2771498" y="4217637"/>
                  <a:ext cx="1566153" cy="108000"/>
                </a:xfrm>
                <a:prstGeom prst="rect">
                  <a:avLst/>
                </a:prstGeom>
                <a:solidFill>
                  <a:srgbClr val="AF4DE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Rectangle 41">
                  <a:extLst>
                    <a:ext uri="{FF2B5EF4-FFF2-40B4-BE49-F238E27FC236}">
                      <a16:creationId xmlns:a16="http://schemas.microsoft.com/office/drawing/2014/main" id="{441D00E9-78A2-F324-5FDD-A5BA0BEA670D}"/>
                    </a:ext>
                  </a:extLst>
                </p:cNvPr>
                <p:cNvSpPr/>
                <p:nvPr/>
              </p:nvSpPr>
              <p:spPr>
                <a:xfrm>
                  <a:off x="2771498" y="4117925"/>
                  <a:ext cx="1566153" cy="101904"/>
                </a:xfrm>
                <a:prstGeom prst="rect">
                  <a:avLst/>
                </a:prstGeom>
                <a:solidFill>
                  <a:srgbClr val="F7CA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Rectangle 46">
                  <a:extLst>
                    <a:ext uri="{FF2B5EF4-FFF2-40B4-BE49-F238E27FC236}">
                      <a16:creationId xmlns:a16="http://schemas.microsoft.com/office/drawing/2014/main" id="{39D0F7D2-ABAA-FD19-0490-8D21CEC94476}"/>
                    </a:ext>
                  </a:extLst>
                </p:cNvPr>
                <p:cNvSpPr/>
                <p:nvPr/>
              </p:nvSpPr>
              <p:spPr>
                <a:xfrm>
                  <a:off x="2771498" y="4012117"/>
                  <a:ext cx="1566153" cy="108000"/>
                </a:xfrm>
                <a:prstGeom prst="rect">
                  <a:avLst/>
                </a:prstGeom>
                <a:solidFill>
                  <a:srgbClr val="52BCA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Rectangle 47">
                  <a:extLst>
                    <a:ext uri="{FF2B5EF4-FFF2-40B4-BE49-F238E27FC236}">
                      <a16:creationId xmlns:a16="http://schemas.microsoft.com/office/drawing/2014/main" id="{D5CD0B2C-6E49-DD0A-0600-2C368D1D0480}"/>
                    </a:ext>
                  </a:extLst>
                </p:cNvPr>
                <p:cNvSpPr/>
                <p:nvPr/>
              </p:nvSpPr>
              <p:spPr>
                <a:xfrm>
                  <a:off x="2771498" y="3697934"/>
                  <a:ext cx="1566153" cy="316375"/>
                </a:xfrm>
                <a:prstGeom prst="rect">
                  <a:avLst/>
                </a:prstGeom>
                <a:solidFill>
                  <a:srgbClr val="E6DC4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a:extLst>
                    <a:ext uri="{FF2B5EF4-FFF2-40B4-BE49-F238E27FC236}">
                      <a16:creationId xmlns:a16="http://schemas.microsoft.com/office/drawing/2014/main" id="{8273391C-8D6E-C593-4B9C-6956FBBDCA89}"/>
                    </a:ext>
                  </a:extLst>
                </p:cNvPr>
                <p:cNvSpPr/>
                <p:nvPr/>
              </p:nvSpPr>
              <p:spPr>
                <a:xfrm>
                  <a:off x="2771498" y="3373172"/>
                  <a:ext cx="1566153" cy="326954"/>
                </a:xfrm>
                <a:prstGeom prst="rect">
                  <a:avLst/>
                </a:prstGeom>
                <a:solidFill>
                  <a:srgbClr val="F17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Rectangle 53">
                  <a:extLst>
                    <a:ext uri="{FF2B5EF4-FFF2-40B4-BE49-F238E27FC236}">
                      <a16:creationId xmlns:a16="http://schemas.microsoft.com/office/drawing/2014/main" id="{DCCBBBC1-FF8C-20ED-3830-D27AFD103333}"/>
                    </a:ext>
                  </a:extLst>
                </p:cNvPr>
                <p:cNvSpPr/>
                <p:nvPr/>
              </p:nvSpPr>
              <p:spPr>
                <a:xfrm>
                  <a:off x="2771498" y="3009327"/>
                  <a:ext cx="1566153" cy="366037"/>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a:extLst>
                    <a:ext uri="{FF2B5EF4-FFF2-40B4-BE49-F238E27FC236}">
                      <a16:creationId xmlns:a16="http://schemas.microsoft.com/office/drawing/2014/main" id="{5F403385-6215-8C9F-338B-79E1A762DA73}"/>
                    </a:ext>
                  </a:extLst>
                </p:cNvPr>
                <p:cNvSpPr/>
                <p:nvPr/>
              </p:nvSpPr>
              <p:spPr>
                <a:xfrm>
                  <a:off x="2771498" y="2645482"/>
                  <a:ext cx="1566153" cy="366037"/>
                </a:xfrm>
                <a:prstGeom prst="rect">
                  <a:avLst/>
                </a:prstGeom>
                <a:solidFill>
                  <a:srgbClr val="DC34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a:extLst>
                    <a:ext uri="{FF2B5EF4-FFF2-40B4-BE49-F238E27FC236}">
                      <a16:creationId xmlns:a16="http://schemas.microsoft.com/office/drawing/2014/main" id="{96BA41FD-366D-D6D0-3FD4-DB5F8689B160}"/>
                    </a:ext>
                  </a:extLst>
                </p:cNvPr>
                <p:cNvSpPr/>
                <p:nvPr/>
              </p:nvSpPr>
              <p:spPr>
                <a:xfrm>
                  <a:off x="2771498" y="1618269"/>
                  <a:ext cx="1566153" cy="1029405"/>
                </a:xfrm>
                <a:prstGeom prst="rect">
                  <a:avLst/>
                </a:prstGeom>
                <a:solidFill>
                  <a:srgbClr val="5EA0E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73" name="Groupe 72">
                <a:extLst>
                  <a:ext uri="{FF2B5EF4-FFF2-40B4-BE49-F238E27FC236}">
                    <a16:creationId xmlns:a16="http://schemas.microsoft.com/office/drawing/2014/main" id="{039FABA9-6B90-CAC6-2211-824339983AB8}"/>
                  </a:ext>
                </a:extLst>
              </p:cNvPr>
              <p:cNvGrpSpPr/>
              <p:nvPr/>
            </p:nvGrpSpPr>
            <p:grpSpPr>
              <a:xfrm>
                <a:off x="6570683" y="2194034"/>
                <a:ext cx="1566153" cy="3045975"/>
                <a:chOff x="6280398" y="1962150"/>
                <a:chExt cx="1566153" cy="3045975"/>
              </a:xfrm>
            </p:grpSpPr>
            <p:sp>
              <p:nvSpPr>
                <p:cNvPr id="37" name="Rectangle 36">
                  <a:extLst>
                    <a:ext uri="{FF2B5EF4-FFF2-40B4-BE49-F238E27FC236}">
                      <a16:creationId xmlns:a16="http://schemas.microsoft.com/office/drawing/2014/main" id="{D753A09A-1FB5-06C5-E79E-953724678493}"/>
                    </a:ext>
                  </a:extLst>
                </p:cNvPr>
                <p:cNvSpPr/>
                <p:nvPr/>
              </p:nvSpPr>
              <p:spPr>
                <a:xfrm>
                  <a:off x="6280398" y="4366376"/>
                  <a:ext cx="1566153" cy="82785"/>
                </a:xfrm>
                <a:prstGeom prst="rect">
                  <a:avLst/>
                </a:prstGeom>
                <a:solidFill>
                  <a:srgbClr val="6AC9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26">
                  <a:extLst>
                    <a:ext uri="{FF2B5EF4-FFF2-40B4-BE49-F238E27FC236}">
                      <a16:creationId xmlns:a16="http://schemas.microsoft.com/office/drawing/2014/main" id="{BBA1982E-6D57-FE0F-E1DF-85D54A2C803C}"/>
                    </a:ext>
                  </a:extLst>
                </p:cNvPr>
                <p:cNvSpPr/>
                <p:nvPr/>
              </p:nvSpPr>
              <p:spPr>
                <a:xfrm rot="10800000">
                  <a:off x="6280398" y="4549140"/>
                  <a:ext cx="1566153" cy="458985"/>
                </a:xfrm>
                <a:prstGeom prst="rect">
                  <a:avLst/>
                </a:prstGeom>
                <a:solidFill>
                  <a:srgbClr val="F18BB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Rectangle 31">
                  <a:extLst>
                    <a:ext uri="{FF2B5EF4-FFF2-40B4-BE49-F238E27FC236}">
                      <a16:creationId xmlns:a16="http://schemas.microsoft.com/office/drawing/2014/main" id="{FA36EFCB-E743-8AAC-0F2D-EB596CBCD244}"/>
                    </a:ext>
                  </a:extLst>
                </p:cNvPr>
                <p:cNvSpPr/>
                <p:nvPr/>
              </p:nvSpPr>
              <p:spPr>
                <a:xfrm>
                  <a:off x="6280398" y="4445751"/>
                  <a:ext cx="1566153" cy="106803"/>
                </a:xfrm>
                <a:prstGeom prst="rect">
                  <a:avLst/>
                </a:prstGeom>
                <a:solidFill>
                  <a:srgbClr val="4F5FA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a:extLst>
                    <a:ext uri="{FF2B5EF4-FFF2-40B4-BE49-F238E27FC236}">
                      <a16:creationId xmlns:a16="http://schemas.microsoft.com/office/drawing/2014/main" id="{473C7364-28BC-4860-947F-4B1B93A5E0E6}"/>
                    </a:ext>
                  </a:extLst>
                </p:cNvPr>
                <p:cNvSpPr/>
                <p:nvPr/>
              </p:nvSpPr>
              <p:spPr>
                <a:xfrm>
                  <a:off x="6280398" y="4273915"/>
                  <a:ext cx="1566153" cy="132937"/>
                </a:xfrm>
                <a:prstGeom prst="rect">
                  <a:avLst/>
                </a:prstGeom>
                <a:solidFill>
                  <a:srgbClr val="AF4DE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Rectangle 43">
                  <a:extLst>
                    <a:ext uri="{FF2B5EF4-FFF2-40B4-BE49-F238E27FC236}">
                      <a16:creationId xmlns:a16="http://schemas.microsoft.com/office/drawing/2014/main" id="{5E6D4DF2-5C5C-83F9-3E15-51AE1B7C38BE}"/>
                    </a:ext>
                  </a:extLst>
                </p:cNvPr>
                <p:cNvSpPr/>
                <p:nvPr/>
              </p:nvSpPr>
              <p:spPr>
                <a:xfrm>
                  <a:off x="6280398" y="4042331"/>
                  <a:ext cx="1566153" cy="234994"/>
                </a:xfrm>
                <a:prstGeom prst="rect">
                  <a:avLst/>
                </a:prstGeom>
                <a:solidFill>
                  <a:srgbClr val="F7CA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Rectangle 44">
                  <a:extLst>
                    <a:ext uri="{FF2B5EF4-FFF2-40B4-BE49-F238E27FC236}">
                      <a16:creationId xmlns:a16="http://schemas.microsoft.com/office/drawing/2014/main" id="{FBAE38A8-180C-79B1-C937-6E9B6A1AA3A9}"/>
                    </a:ext>
                  </a:extLst>
                </p:cNvPr>
                <p:cNvSpPr/>
                <p:nvPr/>
              </p:nvSpPr>
              <p:spPr>
                <a:xfrm>
                  <a:off x="6280398" y="3810747"/>
                  <a:ext cx="1566153" cy="234994"/>
                </a:xfrm>
                <a:prstGeom prst="rect">
                  <a:avLst/>
                </a:prstGeom>
                <a:solidFill>
                  <a:srgbClr val="52BCA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Rectangle 49">
                  <a:extLst>
                    <a:ext uri="{FF2B5EF4-FFF2-40B4-BE49-F238E27FC236}">
                      <a16:creationId xmlns:a16="http://schemas.microsoft.com/office/drawing/2014/main" id="{8EE574A6-3ED2-0EE6-D6AA-0141EEECABD9}"/>
                    </a:ext>
                  </a:extLst>
                </p:cNvPr>
                <p:cNvSpPr/>
                <p:nvPr/>
              </p:nvSpPr>
              <p:spPr>
                <a:xfrm>
                  <a:off x="6280398" y="3655139"/>
                  <a:ext cx="1566153" cy="159018"/>
                </a:xfrm>
                <a:prstGeom prst="rect">
                  <a:avLst/>
                </a:prstGeom>
                <a:solidFill>
                  <a:srgbClr val="E6DC4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Rectangle 50">
                  <a:extLst>
                    <a:ext uri="{FF2B5EF4-FFF2-40B4-BE49-F238E27FC236}">
                      <a16:creationId xmlns:a16="http://schemas.microsoft.com/office/drawing/2014/main" id="{ADD2515D-AE21-DE20-1B57-E3A02DBF51E4}"/>
                    </a:ext>
                  </a:extLst>
                </p:cNvPr>
                <p:cNvSpPr/>
                <p:nvPr/>
              </p:nvSpPr>
              <p:spPr>
                <a:xfrm>
                  <a:off x="6280398" y="3304805"/>
                  <a:ext cx="1566153" cy="353744"/>
                </a:xfrm>
                <a:prstGeom prst="rect">
                  <a:avLst/>
                </a:prstGeom>
                <a:solidFill>
                  <a:srgbClr val="F17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Rectangle 55">
                  <a:extLst>
                    <a:ext uri="{FF2B5EF4-FFF2-40B4-BE49-F238E27FC236}">
                      <a16:creationId xmlns:a16="http://schemas.microsoft.com/office/drawing/2014/main" id="{A698810A-F296-2799-AAD7-A44EACB4661A}"/>
                    </a:ext>
                  </a:extLst>
                </p:cNvPr>
                <p:cNvSpPr/>
                <p:nvPr/>
              </p:nvSpPr>
              <p:spPr>
                <a:xfrm>
                  <a:off x="6280398" y="3122878"/>
                  <a:ext cx="1566153" cy="185337"/>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Rectangle 56">
                  <a:extLst>
                    <a:ext uri="{FF2B5EF4-FFF2-40B4-BE49-F238E27FC236}">
                      <a16:creationId xmlns:a16="http://schemas.microsoft.com/office/drawing/2014/main" id="{8B406EB8-BC67-472C-8F85-4F3E07A7989E}"/>
                    </a:ext>
                  </a:extLst>
                </p:cNvPr>
                <p:cNvSpPr/>
                <p:nvPr/>
              </p:nvSpPr>
              <p:spPr>
                <a:xfrm>
                  <a:off x="6280398" y="2772947"/>
                  <a:ext cx="1566153" cy="353341"/>
                </a:xfrm>
                <a:prstGeom prst="rect">
                  <a:avLst/>
                </a:prstGeom>
                <a:solidFill>
                  <a:srgbClr val="DC34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Rectangle 61">
                  <a:extLst>
                    <a:ext uri="{FF2B5EF4-FFF2-40B4-BE49-F238E27FC236}">
                      <a16:creationId xmlns:a16="http://schemas.microsoft.com/office/drawing/2014/main" id="{1E506B99-4E90-ECA2-3E0B-C77827F3975D}"/>
                    </a:ext>
                  </a:extLst>
                </p:cNvPr>
                <p:cNvSpPr/>
                <p:nvPr/>
              </p:nvSpPr>
              <p:spPr>
                <a:xfrm>
                  <a:off x="6280398" y="1962150"/>
                  <a:ext cx="1566153" cy="814207"/>
                </a:xfrm>
                <a:prstGeom prst="rect">
                  <a:avLst/>
                </a:prstGeom>
                <a:solidFill>
                  <a:srgbClr val="5EA0E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grpSp>
      <p:grpSp>
        <p:nvGrpSpPr>
          <p:cNvPr id="83" name="Groupe 82">
            <a:extLst>
              <a:ext uri="{FF2B5EF4-FFF2-40B4-BE49-F238E27FC236}">
                <a16:creationId xmlns:a16="http://schemas.microsoft.com/office/drawing/2014/main" id="{41B5C1D6-A454-4D8C-2402-53AA9F70F12A}"/>
              </a:ext>
            </a:extLst>
          </p:cNvPr>
          <p:cNvGrpSpPr/>
          <p:nvPr/>
        </p:nvGrpSpPr>
        <p:grpSpPr>
          <a:xfrm>
            <a:off x="8516239" y="2107038"/>
            <a:ext cx="3182191" cy="3028201"/>
            <a:chOff x="8516239" y="2107038"/>
            <a:chExt cx="3182191" cy="3028201"/>
          </a:xfrm>
        </p:grpSpPr>
        <p:grpSp>
          <p:nvGrpSpPr>
            <p:cNvPr id="82" name="Groupe 81">
              <a:extLst>
                <a:ext uri="{FF2B5EF4-FFF2-40B4-BE49-F238E27FC236}">
                  <a16:creationId xmlns:a16="http://schemas.microsoft.com/office/drawing/2014/main" id="{DB0386A2-CE57-01BD-FE11-B5B2B0BBA052}"/>
                </a:ext>
              </a:extLst>
            </p:cNvPr>
            <p:cNvGrpSpPr/>
            <p:nvPr/>
          </p:nvGrpSpPr>
          <p:grpSpPr>
            <a:xfrm>
              <a:off x="8516239" y="2228300"/>
              <a:ext cx="129585" cy="2813639"/>
              <a:chOff x="8516239" y="2228300"/>
              <a:chExt cx="129585" cy="2813639"/>
            </a:xfrm>
          </p:grpSpPr>
          <p:sp>
            <p:nvSpPr>
              <p:cNvPr id="34" name="Rectangle 33">
                <a:extLst>
                  <a:ext uri="{FF2B5EF4-FFF2-40B4-BE49-F238E27FC236}">
                    <a16:creationId xmlns:a16="http://schemas.microsoft.com/office/drawing/2014/main" id="{652573CA-BAAD-AD10-9BB2-4AAA673E8CFC}"/>
                  </a:ext>
                </a:extLst>
              </p:cNvPr>
              <p:cNvSpPr/>
              <p:nvPr/>
            </p:nvSpPr>
            <p:spPr>
              <a:xfrm rot="10800000">
                <a:off x="8516239" y="4906641"/>
                <a:ext cx="129585" cy="135298"/>
              </a:xfrm>
              <a:prstGeom prst="rect">
                <a:avLst/>
              </a:prstGeom>
              <a:solidFill>
                <a:srgbClr val="F18BB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a:extLst>
                  <a:ext uri="{FF2B5EF4-FFF2-40B4-BE49-F238E27FC236}">
                    <a16:creationId xmlns:a16="http://schemas.microsoft.com/office/drawing/2014/main" id="{147FCA85-5C48-4E2E-E742-A45375EA263A}"/>
                  </a:ext>
                </a:extLst>
              </p:cNvPr>
              <p:cNvSpPr/>
              <p:nvPr/>
            </p:nvSpPr>
            <p:spPr>
              <a:xfrm rot="10800000">
                <a:off x="8516239" y="4638806"/>
                <a:ext cx="129585" cy="135298"/>
              </a:xfrm>
              <a:prstGeom prst="rect">
                <a:avLst/>
              </a:prstGeom>
              <a:solidFill>
                <a:srgbClr val="4F5FA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Rectangle 62">
                <a:extLst>
                  <a:ext uri="{FF2B5EF4-FFF2-40B4-BE49-F238E27FC236}">
                    <a16:creationId xmlns:a16="http://schemas.microsoft.com/office/drawing/2014/main" id="{AD38A3E7-91A3-4E89-583E-95874AAC0AFB}"/>
                  </a:ext>
                </a:extLst>
              </p:cNvPr>
              <p:cNvSpPr/>
              <p:nvPr/>
            </p:nvSpPr>
            <p:spPr>
              <a:xfrm rot="10800000">
                <a:off x="8516239" y="4370972"/>
                <a:ext cx="129585" cy="135298"/>
              </a:xfrm>
              <a:prstGeom prst="rect">
                <a:avLst/>
              </a:prstGeom>
              <a:solidFill>
                <a:srgbClr val="6AC93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Rectangle 63">
                <a:extLst>
                  <a:ext uri="{FF2B5EF4-FFF2-40B4-BE49-F238E27FC236}">
                    <a16:creationId xmlns:a16="http://schemas.microsoft.com/office/drawing/2014/main" id="{634AA6E0-D16A-64F2-E936-D078EFDC0EBD}"/>
                  </a:ext>
                </a:extLst>
              </p:cNvPr>
              <p:cNvSpPr/>
              <p:nvPr/>
            </p:nvSpPr>
            <p:spPr>
              <a:xfrm rot="10800000">
                <a:off x="8516239" y="4103138"/>
                <a:ext cx="129585" cy="135298"/>
              </a:xfrm>
              <a:prstGeom prst="rect">
                <a:avLst/>
              </a:prstGeom>
              <a:solidFill>
                <a:srgbClr val="AF4DE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Rectangle 64">
                <a:extLst>
                  <a:ext uri="{FF2B5EF4-FFF2-40B4-BE49-F238E27FC236}">
                    <a16:creationId xmlns:a16="http://schemas.microsoft.com/office/drawing/2014/main" id="{74CD4095-EEC1-A71B-F85F-C87D08608CBE}"/>
                  </a:ext>
                </a:extLst>
              </p:cNvPr>
              <p:cNvSpPr/>
              <p:nvPr/>
            </p:nvSpPr>
            <p:spPr>
              <a:xfrm rot="10800000">
                <a:off x="8516239" y="3835304"/>
                <a:ext cx="129585" cy="135298"/>
              </a:xfrm>
              <a:prstGeom prst="rect">
                <a:avLst/>
              </a:prstGeom>
              <a:solidFill>
                <a:srgbClr val="F7CA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Rectangle 65">
                <a:extLst>
                  <a:ext uri="{FF2B5EF4-FFF2-40B4-BE49-F238E27FC236}">
                    <a16:creationId xmlns:a16="http://schemas.microsoft.com/office/drawing/2014/main" id="{F39C5084-1359-0B25-B5E0-B64199E2EF89}"/>
                  </a:ext>
                </a:extLst>
              </p:cNvPr>
              <p:cNvSpPr/>
              <p:nvPr/>
            </p:nvSpPr>
            <p:spPr>
              <a:xfrm rot="10800000">
                <a:off x="8516239" y="3567470"/>
                <a:ext cx="129585" cy="135298"/>
              </a:xfrm>
              <a:prstGeom prst="rect">
                <a:avLst/>
              </a:prstGeom>
              <a:solidFill>
                <a:srgbClr val="52BCA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Rectangle 66">
                <a:extLst>
                  <a:ext uri="{FF2B5EF4-FFF2-40B4-BE49-F238E27FC236}">
                    <a16:creationId xmlns:a16="http://schemas.microsoft.com/office/drawing/2014/main" id="{D00D9BC4-51BC-9B36-558B-5A746D12CD56}"/>
                  </a:ext>
                </a:extLst>
              </p:cNvPr>
              <p:cNvSpPr/>
              <p:nvPr/>
            </p:nvSpPr>
            <p:spPr>
              <a:xfrm rot="10800000">
                <a:off x="8516239" y="3299636"/>
                <a:ext cx="129585" cy="135298"/>
              </a:xfrm>
              <a:prstGeom prst="rect">
                <a:avLst/>
              </a:prstGeom>
              <a:solidFill>
                <a:srgbClr val="E6DC4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67">
                <a:extLst>
                  <a:ext uri="{FF2B5EF4-FFF2-40B4-BE49-F238E27FC236}">
                    <a16:creationId xmlns:a16="http://schemas.microsoft.com/office/drawing/2014/main" id="{EE19C893-2083-38EC-555B-A1C9FB30BAD9}"/>
                  </a:ext>
                </a:extLst>
              </p:cNvPr>
              <p:cNvSpPr/>
              <p:nvPr/>
            </p:nvSpPr>
            <p:spPr>
              <a:xfrm rot="10800000">
                <a:off x="8516239" y="3031802"/>
                <a:ext cx="129585" cy="135298"/>
              </a:xfrm>
              <a:prstGeom prst="rect">
                <a:avLst/>
              </a:prstGeom>
              <a:solidFill>
                <a:srgbClr val="F172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a:extLst>
                  <a:ext uri="{FF2B5EF4-FFF2-40B4-BE49-F238E27FC236}">
                    <a16:creationId xmlns:a16="http://schemas.microsoft.com/office/drawing/2014/main" id="{948D03CF-933C-624F-B53B-3F0B37EE6C75}"/>
                  </a:ext>
                </a:extLst>
              </p:cNvPr>
              <p:cNvSpPr/>
              <p:nvPr/>
            </p:nvSpPr>
            <p:spPr>
              <a:xfrm rot="10800000">
                <a:off x="8516239" y="2763968"/>
                <a:ext cx="129585" cy="135298"/>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Rectangle 69">
                <a:extLst>
                  <a:ext uri="{FF2B5EF4-FFF2-40B4-BE49-F238E27FC236}">
                    <a16:creationId xmlns:a16="http://schemas.microsoft.com/office/drawing/2014/main" id="{95E2280A-813D-6928-CEDF-73CF087419EB}"/>
                  </a:ext>
                </a:extLst>
              </p:cNvPr>
              <p:cNvSpPr/>
              <p:nvPr/>
            </p:nvSpPr>
            <p:spPr>
              <a:xfrm rot="10800000">
                <a:off x="8516239" y="2496134"/>
                <a:ext cx="129585" cy="135298"/>
              </a:xfrm>
              <a:prstGeom prst="rect">
                <a:avLst/>
              </a:prstGeom>
              <a:solidFill>
                <a:srgbClr val="DC343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Rectangle 70">
                <a:extLst>
                  <a:ext uri="{FF2B5EF4-FFF2-40B4-BE49-F238E27FC236}">
                    <a16:creationId xmlns:a16="http://schemas.microsoft.com/office/drawing/2014/main" id="{A0A37A3A-C7BB-3C19-1A73-A4879E249A42}"/>
                  </a:ext>
                </a:extLst>
              </p:cNvPr>
              <p:cNvSpPr/>
              <p:nvPr/>
            </p:nvSpPr>
            <p:spPr>
              <a:xfrm rot="10800000">
                <a:off x="8516239" y="2228300"/>
                <a:ext cx="129585" cy="135298"/>
              </a:xfrm>
              <a:prstGeom prst="rect">
                <a:avLst/>
              </a:prstGeom>
              <a:solidFill>
                <a:srgbClr val="5EA0E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1" name="ZoneTexte 10">
              <a:extLst>
                <a:ext uri="{FF2B5EF4-FFF2-40B4-BE49-F238E27FC236}">
                  <a16:creationId xmlns:a16="http://schemas.microsoft.com/office/drawing/2014/main" id="{233E0808-475E-43C1-F06C-2876FC321498}"/>
                </a:ext>
              </a:extLst>
            </p:cNvPr>
            <p:cNvSpPr txBox="1"/>
            <p:nvPr/>
          </p:nvSpPr>
          <p:spPr>
            <a:xfrm>
              <a:off x="8685655" y="2107038"/>
              <a:ext cx="3012775" cy="3028201"/>
            </a:xfrm>
            <a:prstGeom prst="rect">
              <a:avLst/>
            </a:prstGeom>
            <a:noFill/>
          </p:spPr>
          <p:txBody>
            <a:bodyPr wrap="square">
              <a:spAutoFit/>
            </a:bodyPr>
            <a:lstStyle/>
            <a:p>
              <a:pPr>
                <a:lnSpc>
                  <a:spcPts val="2100"/>
                </a:lnSpc>
              </a:pPr>
              <a:r>
                <a:rPr lang="fr-FR" sz="1400" i="1" dirty="0">
                  <a:latin typeface="Arial"/>
                  <a:cs typeface="Arial"/>
                </a:rPr>
                <a:t>Escherichia coli</a:t>
              </a:r>
              <a:br>
                <a:rPr lang="fr-FR" sz="1400" i="1" dirty="0">
                  <a:latin typeface="Arial"/>
                  <a:cs typeface="Arial"/>
                </a:rPr>
              </a:br>
              <a:r>
                <a:rPr lang="fr-FR" sz="1400" i="1" dirty="0">
                  <a:latin typeface="Arial"/>
                  <a:cs typeface="Arial"/>
                </a:rPr>
                <a:t>Staphylococcus aureus </a:t>
              </a:r>
              <a:br>
                <a:rPr lang="fr-FR" sz="1400" i="1" dirty="0">
                  <a:latin typeface="Arial"/>
                  <a:cs typeface="Arial"/>
                </a:rPr>
              </a:br>
              <a:r>
                <a:rPr lang="fr-FR" sz="1400" i="1" dirty="0">
                  <a:latin typeface="Arial"/>
                  <a:cs typeface="Arial"/>
                </a:rPr>
                <a:t>Klebsiella </a:t>
              </a:r>
              <a:r>
                <a:rPr lang="fr-FR" sz="1400" i="1" dirty="0" err="1">
                  <a:latin typeface="Arial"/>
                  <a:cs typeface="Arial"/>
                </a:rPr>
                <a:t>pneumoniae</a:t>
              </a:r>
              <a:r>
                <a:rPr lang="fr-FR" sz="1400" i="1" dirty="0">
                  <a:latin typeface="Arial"/>
                  <a:cs typeface="Arial"/>
                </a:rPr>
                <a:t> </a:t>
              </a:r>
              <a:br>
                <a:rPr lang="fr-FR" sz="1400" i="1" dirty="0">
                  <a:latin typeface="Arial"/>
                  <a:cs typeface="Arial"/>
                </a:rPr>
              </a:br>
              <a:r>
                <a:rPr lang="fr-FR" sz="1400" i="1" dirty="0" err="1">
                  <a:latin typeface="Arial"/>
                  <a:cs typeface="Arial"/>
                </a:rPr>
                <a:t>Enterococcos</a:t>
              </a:r>
              <a:r>
                <a:rPr lang="fr-FR" sz="1400" i="1" dirty="0">
                  <a:latin typeface="Arial"/>
                  <a:cs typeface="Arial"/>
                </a:rPr>
                <a:t> faecalis</a:t>
              </a:r>
              <a:br>
                <a:rPr lang="fr-FR" sz="1400" i="1" dirty="0">
                  <a:latin typeface="Arial"/>
                  <a:cs typeface="Arial"/>
                </a:rPr>
              </a:br>
              <a:r>
                <a:rPr lang="fr-FR" sz="1400" i="1" dirty="0">
                  <a:latin typeface="Arial"/>
                  <a:cs typeface="Arial"/>
                </a:rPr>
                <a:t>Staphylococcus epidermidis </a:t>
              </a:r>
              <a:br>
                <a:rPr lang="fr-FR" sz="1400" i="1" dirty="0">
                  <a:latin typeface="Arial"/>
                  <a:cs typeface="Arial"/>
                </a:rPr>
              </a:br>
              <a:r>
                <a:rPr lang="fr-FR" sz="1400" i="1" dirty="0">
                  <a:latin typeface="Arial"/>
                  <a:cs typeface="Arial"/>
                </a:rPr>
                <a:t>Clostridium difficile</a:t>
              </a:r>
              <a:br>
                <a:rPr lang="fr-FR" sz="1400" i="1" dirty="0">
                  <a:latin typeface="Arial"/>
                  <a:cs typeface="Arial"/>
                </a:rPr>
              </a:br>
              <a:r>
                <a:rPr lang="fr-FR" sz="1400" i="1" dirty="0">
                  <a:latin typeface="Arial"/>
                  <a:cs typeface="Arial"/>
                </a:rPr>
                <a:t>Proteus mirabilis </a:t>
              </a:r>
              <a:br>
                <a:rPr lang="fr-FR" sz="1400" i="1" dirty="0">
                  <a:latin typeface="Arial"/>
                  <a:cs typeface="Arial"/>
                </a:rPr>
              </a:br>
              <a:r>
                <a:rPr lang="fr-FR" sz="1400" i="1" dirty="0">
                  <a:latin typeface="Arial"/>
                  <a:cs typeface="Arial"/>
                </a:rPr>
                <a:t>Enterococcus </a:t>
              </a:r>
              <a:r>
                <a:rPr lang="fr-FR" sz="1400" i="1" dirty="0" err="1">
                  <a:latin typeface="Arial"/>
                  <a:cs typeface="Arial"/>
                </a:rPr>
                <a:t>feacium</a:t>
              </a:r>
              <a:r>
                <a:rPr lang="fr-FR" sz="1400" i="1" dirty="0">
                  <a:latin typeface="Arial"/>
                  <a:cs typeface="Arial"/>
                </a:rPr>
                <a:t> </a:t>
              </a:r>
              <a:br>
                <a:rPr lang="fr-FR" sz="1400" i="1" dirty="0">
                  <a:latin typeface="Arial"/>
                  <a:cs typeface="Arial"/>
                </a:rPr>
              </a:br>
              <a:r>
                <a:rPr lang="fr-FR" sz="1400" i="1" dirty="0" err="1">
                  <a:latin typeface="Arial"/>
                  <a:cs typeface="Arial"/>
                </a:rPr>
                <a:t>Pseudomona</a:t>
              </a:r>
              <a:r>
                <a:rPr lang="fr-FR" sz="1400" i="1" dirty="0">
                  <a:latin typeface="Arial"/>
                  <a:cs typeface="Arial"/>
                </a:rPr>
                <a:t> </a:t>
              </a:r>
              <a:r>
                <a:rPr lang="fr-FR" sz="1400" i="1" dirty="0" err="1">
                  <a:latin typeface="Arial"/>
                  <a:cs typeface="Arial"/>
                </a:rPr>
                <a:t>aeruginosa</a:t>
              </a:r>
              <a:r>
                <a:rPr lang="fr-FR" sz="1400" i="1" dirty="0">
                  <a:latin typeface="Arial"/>
                  <a:cs typeface="Arial"/>
                </a:rPr>
                <a:t> </a:t>
              </a:r>
              <a:br>
                <a:rPr lang="fr-FR" sz="1400" i="1" dirty="0">
                  <a:latin typeface="Arial"/>
                  <a:cs typeface="Arial"/>
                </a:rPr>
              </a:br>
              <a:r>
                <a:rPr lang="fr-FR" sz="1400" i="1" dirty="0">
                  <a:latin typeface="Arial"/>
                  <a:cs typeface="Arial"/>
                </a:rPr>
                <a:t>Enterobacter </a:t>
              </a:r>
              <a:r>
                <a:rPr lang="fr-FR" sz="1400" i="1" dirty="0" err="1">
                  <a:latin typeface="Arial"/>
                  <a:cs typeface="Arial"/>
                </a:rPr>
                <a:t>cloacae</a:t>
              </a:r>
              <a:r>
                <a:rPr lang="fr-FR" sz="1400" i="1" dirty="0">
                  <a:latin typeface="Arial"/>
                  <a:cs typeface="Arial"/>
                </a:rPr>
                <a:t> </a:t>
              </a:r>
              <a:br>
                <a:rPr lang="fr-FR" sz="1400" dirty="0">
                  <a:latin typeface="Arial"/>
                  <a:cs typeface="Arial"/>
                </a:rPr>
              </a:br>
              <a:r>
                <a:rPr lang="fr-FR" sz="1400" dirty="0" err="1">
                  <a:latin typeface="Arial"/>
                  <a:cs typeface="Arial"/>
                </a:rPr>
                <a:t>Other</a:t>
              </a:r>
              <a:r>
                <a:rPr lang="fr-FR" sz="1400" dirty="0">
                  <a:latin typeface="Arial"/>
                  <a:cs typeface="Arial"/>
                </a:rPr>
                <a:t> </a:t>
              </a:r>
              <a:r>
                <a:rPr lang="fr-FR" sz="1400" dirty="0" err="1">
                  <a:latin typeface="Arial"/>
                  <a:cs typeface="Arial"/>
                </a:rPr>
                <a:t>bacteria</a:t>
              </a:r>
              <a:endParaRPr lang="fr-FR" sz="1400" dirty="0">
                <a:latin typeface="Arial"/>
                <a:cs typeface="Arial"/>
              </a:endParaRPr>
            </a:p>
          </p:txBody>
        </p:sp>
      </p:grpSp>
      <p:cxnSp>
        <p:nvCxnSpPr>
          <p:cNvPr id="77" name="Connecteur droit 76">
            <a:extLst>
              <a:ext uri="{FF2B5EF4-FFF2-40B4-BE49-F238E27FC236}">
                <a16:creationId xmlns:a16="http://schemas.microsoft.com/office/drawing/2014/main" id="{74B0AE78-0477-E14F-5ED4-9EF9FBDF57DE}"/>
              </a:ext>
            </a:extLst>
          </p:cNvPr>
          <p:cNvCxnSpPr>
            <a:cxnSpLocks/>
          </p:cNvCxnSpPr>
          <p:nvPr/>
        </p:nvCxnSpPr>
        <p:spPr>
          <a:xfrm>
            <a:off x="2686455" y="5265408"/>
            <a:ext cx="5577435" cy="0"/>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8930882"/>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1" name="Connecteur droit 230">
            <a:extLst>
              <a:ext uri="{FF2B5EF4-FFF2-40B4-BE49-F238E27FC236}">
                <a16:creationId xmlns:a16="http://schemas.microsoft.com/office/drawing/2014/main" id="{69BBF0C9-41C2-A026-0ED4-351F73205389}"/>
              </a:ext>
            </a:extLst>
          </p:cNvPr>
          <p:cNvCxnSpPr>
            <a:cxnSpLocks/>
          </p:cNvCxnSpPr>
          <p:nvPr/>
        </p:nvCxnSpPr>
        <p:spPr>
          <a:xfrm>
            <a:off x="5998607" y="1107105"/>
            <a:ext cx="0" cy="4271175"/>
          </a:xfrm>
          <a:prstGeom prst="line">
            <a:avLst/>
          </a:prstGeom>
          <a:ln>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33" name="Connecteur droit 232">
            <a:extLst>
              <a:ext uri="{FF2B5EF4-FFF2-40B4-BE49-F238E27FC236}">
                <a16:creationId xmlns:a16="http://schemas.microsoft.com/office/drawing/2014/main" id="{8D8199BC-58FD-3403-A984-20B95184338F}"/>
              </a:ext>
            </a:extLst>
          </p:cNvPr>
          <p:cNvCxnSpPr>
            <a:cxnSpLocks/>
          </p:cNvCxnSpPr>
          <p:nvPr/>
        </p:nvCxnSpPr>
        <p:spPr>
          <a:xfrm>
            <a:off x="8119507" y="1107105"/>
            <a:ext cx="0" cy="4271175"/>
          </a:xfrm>
          <a:prstGeom prst="line">
            <a:avLst/>
          </a:prstGeom>
          <a:ln>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234" name="Connecteur droit 233">
            <a:extLst>
              <a:ext uri="{FF2B5EF4-FFF2-40B4-BE49-F238E27FC236}">
                <a16:creationId xmlns:a16="http://schemas.microsoft.com/office/drawing/2014/main" id="{B6FF4602-BF5A-E7F4-6138-69DBE5E4AEA2}"/>
              </a:ext>
            </a:extLst>
          </p:cNvPr>
          <p:cNvCxnSpPr>
            <a:cxnSpLocks/>
          </p:cNvCxnSpPr>
          <p:nvPr/>
        </p:nvCxnSpPr>
        <p:spPr>
          <a:xfrm>
            <a:off x="7062141" y="1107105"/>
            <a:ext cx="0" cy="4271175"/>
          </a:xfrm>
          <a:prstGeom prst="line">
            <a:avLst/>
          </a:prstGeom>
          <a:ln>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240" name="Espace réservé du texte 239">
            <a:extLst>
              <a:ext uri="{FF2B5EF4-FFF2-40B4-BE49-F238E27FC236}">
                <a16:creationId xmlns:a16="http://schemas.microsoft.com/office/drawing/2014/main" id="{94A8912A-09E6-2101-B2A8-1B6C052F0A85}"/>
              </a:ext>
            </a:extLst>
          </p:cNvPr>
          <p:cNvSpPr>
            <a:spLocks noGrp="1"/>
          </p:cNvSpPr>
          <p:nvPr>
            <p:ph type="body" sz="quarter" idx="19"/>
          </p:nvPr>
        </p:nvSpPr>
        <p:spPr/>
        <p:txBody>
          <a:bodyPr/>
          <a:lstStyle/>
          <a:p>
            <a:r>
              <a:rPr lang="fr-FR"/>
              <a:t>Leistner et al. Lancet eClinical Medicine, 2023</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p:txBody>
          <a:bodyPr/>
          <a:lstStyle/>
          <a:p>
            <a:r>
              <a:rPr lang="fr-FR" dirty="0" err="1"/>
              <a:t>Result</a:t>
            </a:r>
            <a:endParaRPr lang="fr-FR" dirty="0"/>
          </a:p>
        </p:txBody>
      </p:sp>
      <p:sp>
        <p:nvSpPr>
          <p:cNvPr id="239" name="Espace réservé du texte 238">
            <a:extLst>
              <a:ext uri="{FF2B5EF4-FFF2-40B4-BE49-F238E27FC236}">
                <a16:creationId xmlns:a16="http://schemas.microsoft.com/office/drawing/2014/main" id="{3275537B-B3F6-8FA6-270D-77AF1B32A914}"/>
              </a:ext>
            </a:extLst>
          </p:cNvPr>
          <p:cNvSpPr>
            <a:spLocks noGrp="1"/>
          </p:cNvSpPr>
          <p:nvPr>
            <p:ph type="body" sz="quarter" idx="18"/>
          </p:nvPr>
        </p:nvSpPr>
        <p:spPr/>
        <p:txBody>
          <a:bodyPr/>
          <a:lstStyle/>
          <a:p>
            <a:r>
              <a:rPr lang="fr-FR"/>
              <a:t> </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sp>
        <p:nvSpPr>
          <p:cNvPr id="11" name="ZoneTexte 10">
            <a:extLst>
              <a:ext uri="{FF2B5EF4-FFF2-40B4-BE49-F238E27FC236}">
                <a16:creationId xmlns:a16="http://schemas.microsoft.com/office/drawing/2014/main" id="{233E0808-475E-43C1-F06C-2876FC321498}"/>
              </a:ext>
            </a:extLst>
          </p:cNvPr>
          <p:cNvSpPr txBox="1"/>
          <p:nvPr/>
        </p:nvSpPr>
        <p:spPr>
          <a:xfrm>
            <a:off x="1894891" y="1164400"/>
            <a:ext cx="3035299" cy="3866892"/>
          </a:xfrm>
          <a:prstGeom prst="rect">
            <a:avLst/>
          </a:prstGeom>
          <a:noFill/>
        </p:spPr>
        <p:txBody>
          <a:bodyPr wrap="square">
            <a:spAutoFit/>
          </a:bodyPr>
          <a:lstStyle/>
          <a:p>
            <a:pPr algn="r">
              <a:lnSpc>
                <a:spcPct val="300000"/>
              </a:lnSpc>
              <a:spcBef>
                <a:spcPts val="600"/>
              </a:spcBef>
            </a:pPr>
            <a:r>
              <a:rPr lang="fr-FR" sz="1200">
                <a:solidFill>
                  <a:srgbClr val="FFFFFF">
                    <a:lumMod val="50000"/>
                  </a:srgbClr>
                </a:solidFill>
                <a:latin typeface="Arial"/>
                <a:cs typeface="Arial"/>
              </a:rPr>
              <a:t>Hospital-acquired infections (total)</a:t>
            </a:r>
            <a:br>
              <a:rPr lang="fr-FR" sz="1200">
                <a:solidFill>
                  <a:srgbClr val="FFFFFF">
                    <a:lumMod val="50000"/>
                  </a:srgbClr>
                </a:solidFill>
                <a:latin typeface="Arial"/>
                <a:cs typeface="Arial"/>
              </a:rPr>
            </a:br>
            <a:r>
              <a:rPr lang="fr-FR" sz="1200">
                <a:solidFill>
                  <a:srgbClr val="FFFFFF">
                    <a:lumMod val="50000"/>
                  </a:srgbClr>
                </a:solidFill>
                <a:latin typeface="Arial"/>
                <a:cs typeface="Arial"/>
              </a:rPr>
              <a:t>Urinary tract infections</a:t>
            </a:r>
            <a:br>
              <a:rPr lang="fr-FR" sz="1200">
                <a:solidFill>
                  <a:srgbClr val="FFFFFF">
                    <a:lumMod val="50000"/>
                  </a:srgbClr>
                </a:solidFill>
                <a:latin typeface="Arial"/>
                <a:cs typeface="Arial"/>
              </a:rPr>
            </a:br>
            <a:r>
              <a:rPr lang="fr-FR" sz="1200">
                <a:solidFill>
                  <a:srgbClr val="FFFFFF">
                    <a:lumMod val="50000"/>
                  </a:srgbClr>
                </a:solidFill>
                <a:latin typeface="Arial"/>
                <a:cs typeface="Arial"/>
              </a:rPr>
              <a:t>Surgical site infection</a:t>
            </a:r>
            <a:br>
              <a:rPr lang="fr-FR" sz="1200">
                <a:solidFill>
                  <a:srgbClr val="FFFFFF">
                    <a:lumMod val="50000"/>
                  </a:srgbClr>
                </a:solidFill>
                <a:latin typeface="Arial"/>
                <a:cs typeface="Arial"/>
              </a:rPr>
            </a:br>
            <a:r>
              <a:rPr lang="fr-FR" sz="1200">
                <a:solidFill>
                  <a:srgbClr val="FFFFFF">
                    <a:lumMod val="50000"/>
                  </a:srgbClr>
                </a:solidFill>
                <a:latin typeface="Arial"/>
                <a:cs typeface="Arial"/>
              </a:rPr>
              <a:t>Lower respiratory tract infections</a:t>
            </a:r>
            <a:br>
              <a:rPr lang="fr-FR" sz="1200">
                <a:solidFill>
                  <a:srgbClr val="FFFFFF">
                    <a:lumMod val="50000"/>
                  </a:srgbClr>
                </a:solidFill>
                <a:latin typeface="Arial"/>
                <a:cs typeface="Arial"/>
              </a:rPr>
            </a:br>
            <a:r>
              <a:rPr lang="fr-FR" sz="1200">
                <a:solidFill>
                  <a:srgbClr val="FFFFFF">
                    <a:lumMod val="50000"/>
                  </a:srgbClr>
                </a:solidFill>
                <a:latin typeface="Arial"/>
                <a:cs typeface="Arial"/>
              </a:rPr>
              <a:t>Blood stream infections</a:t>
            </a:r>
            <a:br>
              <a:rPr lang="fr-FR" sz="1200">
                <a:solidFill>
                  <a:srgbClr val="FFFFFF">
                    <a:lumMod val="50000"/>
                  </a:srgbClr>
                </a:solidFill>
                <a:latin typeface="Arial"/>
                <a:cs typeface="Arial"/>
              </a:rPr>
            </a:br>
            <a:r>
              <a:rPr lang="fr-FR" sz="1200">
                <a:solidFill>
                  <a:srgbClr val="FFFFFF">
                    <a:lumMod val="50000"/>
                  </a:srgbClr>
                </a:solidFill>
                <a:latin typeface="Arial"/>
                <a:cs typeface="Arial"/>
              </a:rPr>
              <a:t>Gastrointestinal infections</a:t>
            </a:r>
            <a:br>
              <a:rPr lang="fr-FR" sz="1200">
                <a:solidFill>
                  <a:srgbClr val="FFFFFF">
                    <a:lumMod val="50000"/>
                  </a:srgbClr>
                </a:solidFill>
                <a:latin typeface="Arial"/>
                <a:cs typeface="Arial"/>
              </a:rPr>
            </a:br>
            <a:r>
              <a:rPr lang="fr-FR" sz="1200">
                <a:solidFill>
                  <a:srgbClr val="FFFFFF">
                    <a:lumMod val="50000"/>
                  </a:srgbClr>
                </a:solidFill>
                <a:latin typeface="Arial"/>
                <a:cs typeface="Arial"/>
              </a:rPr>
              <a:t>Other hospital-acquired infections</a:t>
            </a:r>
          </a:p>
        </p:txBody>
      </p:sp>
      <p:graphicFrame>
        <p:nvGraphicFramePr>
          <p:cNvPr id="6" name="Graphique 5">
            <a:extLst>
              <a:ext uri="{FF2B5EF4-FFF2-40B4-BE49-F238E27FC236}">
                <a16:creationId xmlns:a16="http://schemas.microsoft.com/office/drawing/2014/main" id="{0BF21E2F-28F3-19E2-C91F-28B708B4AA0F}"/>
              </a:ext>
            </a:extLst>
          </p:cNvPr>
          <p:cNvGraphicFramePr/>
          <p:nvPr/>
        </p:nvGraphicFramePr>
        <p:xfrm>
          <a:off x="4701838" y="2844697"/>
          <a:ext cx="3646085" cy="2828509"/>
        </p:xfrm>
        <a:graphic>
          <a:graphicData uri="http://schemas.openxmlformats.org/drawingml/2006/chart">
            <c:chart xmlns:c="http://schemas.openxmlformats.org/drawingml/2006/chart" xmlns:r="http://schemas.openxmlformats.org/officeDocument/2006/relationships" r:id="rId2"/>
          </a:graphicData>
        </a:graphic>
      </p:graphicFrame>
      <p:cxnSp>
        <p:nvCxnSpPr>
          <p:cNvPr id="12" name="Connecteur droit 11">
            <a:extLst>
              <a:ext uri="{FF2B5EF4-FFF2-40B4-BE49-F238E27FC236}">
                <a16:creationId xmlns:a16="http://schemas.microsoft.com/office/drawing/2014/main" id="{A9090624-5B35-7221-52FB-56EB4AE4EA95}"/>
              </a:ext>
            </a:extLst>
          </p:cNvPr>
          <p:cNvCxnSpPr>
            <a:cxnSpLocks/>
          </p:cNvCxnSpPr>
          <p:nvPr/>
        </p:nvCxnSpPr>
        <p:spPr>
          <a:xfrm>
            <a:off x="4942892" y="1107105"/>
            <a:ext cx="0" cy="4271175"/>
          </a:xfrm>
          <a:prstGeom prst="line">
            <a:avLst/>
          </a:prstGeom>
          <a:ln>
            <a:solidFill>
              <a:srgbClr val="7F7F7F"/>
            </a:solidFill>
          </a:ln>
        </p:spPr>
        <p:style>
          <a:lnRef idx="1">
            <a:schemeClr val="accent1"/>
          </a:lnRef>
          <a:fillRef idx="0">
            <a:schemeClr val="accent1"/>
          </a:fillRef>
          <a:effectRef idx="0">
            <a:schemeClr val="accent1"/>
          </a:effectRef>
          <a:fontRef idx="minor">
            <a:schemeClr val="tx1"/>
          </a:fontRef>
        </p:style>
      </p:cxnSp>
      <p:sp>
        <p:nvSpPr>
          <p:cNvPr id="74" name="Rectangle 20">
            <a:extLst>
              <a:ext uri="{FF2B5EF4-FFF2-40B4-BE49-F238E27FC236}">
                <a16:creationId xmlns:a16="http://schemas.microsoft.com/office/drawing/2014/main" id="{92650AC6-B6E7-8AB3-B661-A2D5F2BF6DC0}"/>
              </a:ext>
            </a:extLst>
          </p:cNvPr>
          <p:cNvSpPr/>
          <p:nvPr/>
        </p:nvSpPr>
        <p:spPr>
          <a:xfrm rot="5400000">
            <a:off x="6125504" y="1976603"/>
            <a:ext cx="74946"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8" name="Connecteur droit 77">
            <a:extLst>
              <a:ext uri="{FF2B5EF4-FFF2-40B4-BE49-F238E27FC236}">
                <a16:creationId xmlns:a16="http://schemas.microsoft.com/office/drawing/2014/main" id="{AE7915EC-A5BE-0AC7-DCBD-8D0A7A9E9934}"/>
              </a:ext>
            </a:extLst>
          </p:cNvPr>
          <p:cNvCxnSpPr/>
          <p:nvPr/>
        </p:nvCxnSpPr>
        <p:spPr>
          <a:xfrm rot="5400000">
            <a:off x="5843591" y="1660374"/>
            <a:ext cx="0" cy="638771"/>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82" name="Rectangle 20">
            <a:extLst>
              <a:ext uri="{FF2B5EF4-FFF2-40B4-BE49-F238E27FC236}">
                <a16:creationId xmlns:a16="http://schemas.microsoft.com/office/drawing/2014/main" id="{87F84071-7B0B-CB17-71E7-A742B37EE758}"/>
              </a:ext>
            </a:extLst>
          </p:cNvPr>
          <p:cNvSpPr/>
          <p:nvPr/>
        </p:nvSpPr>
        <p:spPr>
          <a:xfrm rot="5400000">
            <a:off x="5486733" y="1976603"/>
            <a:ext cx="74946"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7" name="Ellipse 86">
            <a:extLst>
              <a:ext uri="{FF2B5EF4-FFF2-40B4-BE49-F238E27FC236}">
                <a16:creationId xmlns:a16="http://schemas.microsoft.com/office/drawing/2014/main" id="{93070AEE-F2E7-62EA-DE83-21968CF567A9}"/>
              </a:ext>
            </a:extLst>
          </p:cNvPr>
          <p:cNvSpPr/>
          <p:nvPr/>
        </p:nvSpPr>
        <p:spPr>
          <a:xfrm>
            <a:off x="5771462" y="1933484"/>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9" name="Groupe 88">
            <a:extLst>
              <a:ext uri="{FF2B5EF4-FFF2-40B4-BE49-F238E27FC236}">
                <a16:creationId xmlns:a16="http://schemas.microsoft.com/office/drawing/2014/main" id="{A472E978-12F0-44D4-C62A-C716E90CC6AA}"/>
              </a:ext>
            </a:extLst>
          </p:cNvPr>
          <p:cNvGrpSpPr/>
          <p:nvPr/>
        </p:nvGrpSpPr>
        <p:grpSpPr>
          <a:xfrm>
            <a:off x="5461620" y="2485135"/>
            <a:ext cx="638771" cy="86238"/>
            <a:chOff x="5123181" y="2648030"/>
            <a:chExt cx="638771" cy="86238"/>
          </a:xfrm>
        </p:grpSpPr>
        <p:grpSp>
          <p:nvGrpSpPr>
            <p:cNvPr id="83" name="Groupe 82">
              <a:extLst>
                <a:ext uri="{FF2B5EF4-FFF2-40B4-BE49-F238E27FC236}">
                  <a16:creationId xmlns:a16="http://schemas.microsoft.com/office/drawing/2014/main" id="{40B28C6E-C46A-F9F1-3C12-71494A3B4145}"/>
                </a:ext>
              </a:extLst>
            </p:cNvPr>
            <p:cNvGrpSpPr/>
            <p:nvPr/>
          </p:nvGrpSpPr>
          <p:grpSpPr>
            <a:xfrm rot="5400000">
              <a:off x="5405094" y="2371764"/>
              <a:ext cx="74946" cy="638771"/>
              <a:chOff x="9191625" y="-344224"/>
              <a:chExt cx="251833" cy="719166"/>
            </a:xfrm>
          </p:grpSpPr>
          <p:sp>
            <p:nvSpPr>
              <p:cNvPr id="84" name="Rectangle 20">
                <a:extLst>
                  <a:ext uri="{FF2B5EF4-FFF2-40B4-BE49-F238E27FC236}">
                    <a16:creationId xmlns:a16="http://schemas.microsoft.com/office/drawing/2014/main" id="{14B3EAC3-1B75-E67C-6CF1-809AB75F4537}"/>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5" name="Connecteur droit 84">
                <a:extLst>
                  <a:ext uri="{FF2B5EF4-FFF2-40B4-BE49-F238E27FC236}">
                    <a16:creationId xmlns:a16="http://schemas.microsoft.com/office/drawing/2014/main" id="{51C14213-715D-13C2-E5BE-3DDC34835C97}"/>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86" name="Rectangle 20">
                <a:extLst>
                  <a:ext uri="{FF2B5EF4-FFF2-40B4-BE49-F238E27FC236}">
                    <a16:creationId xmlns:a16="http://schemas.microsoft.com/office/drawing/2014/main" id="{DC6AC0A5-2CED-129B-2ECB-D338F6BB38E5}"/>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88" name="Ellipse 87">
              <a:extLst>
                <a:ext uri="{FF2B5EF4-FFF2-40B4-BE49-F238E27FC236}">
                  <a16:creationId xmlns:a16="http://schemas.microsoft.com/office/drawing/2014/main" id="{11B6D97F-DB9E-ECDF-D720-B71E556B1AF3}"/>
                </a:ext>
              </a:extLst>
            </p:cNvPr>
            <p:cNvSpPr/>
            <p:nvPr/>
          </p:nvSpPr>
          <p:spPr>
            <a:xfrm>
              <a:off x="5349509" y="2648030"/>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1" name="Groupe 90">
            <a:extLst>
              <a:ext uri="{FF2B5EF4-FFF2-40B4-BE49-F238E27FC236}">
                <a16:creationId xmlns:a16="http://schemas.microsoft.com/office/drawing/2014/main" id="{F1345FCA-83B6-8AE1-6CC0-2AF85F564CC2}"/>
              </a:ext>
            </a:extLst>
          </p:cNvPr>
          <p:cNvGrpSpPr/>
          <p:nvPr/>
        </p:nvGrpSpPr>
        <p:grpSpPr>
          <a:xfrm rot="5400000">
            <a:off x="5410103" y="2839536"/>
            <a:ext cx="74946" cy="480742"/>
            <a:chOff x="9191625" y="-344224"/>
            <a:chExt cx="251833" cy="719166"/>
          </a:xfrm>
        </p:grpSpPr>
        <p:sp>
          <p:nvSpPr>
            <p:cNvPr id="93" name="Rectangle 20">
              <a:extLst>
                <a:ext uri="{FF2B5EF4-FFF2-40B4-BE49-F238E27FC236}">
                  <a16:creationId xmlns:a16="http://schemas.microsoft.com/office/drawing/2014/main" id="{9890CD1E-8F0A-F584-2FF6-66E5BDE0CED8}"/>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4" name="Connecteur droit 93">
              <a:extLst>
                <a:ext uri="{FF2B5EF4-FFF2-40B4-BE49-F238E27FC236}">
                  <a16:creationId xmlns:a16="http://schemas.microsoft.com/office/drawing/2014/main" id="{A1CAE4F5-F43A-3DA2-EF1C-0E805119EF29}"/>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95" name="Rectangle 20">
              <a:extLst>
                <a:ext uri="{FF2B5EF4-FFF2-40B4-BE49-F238E27FC236}">
                  <a16:creationId xmlns:a16="http://schemas.microsoft.com/office/drawing/2014/main" id="{9AC595A4-AFE3-48D6-7E8B-16D962F8DA77}"/>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92" name="Ellipse 91">
            <a:extLst>
              <a:ext uri="{FF2B5EF4-FFF2-40B4-BE49-F238E27FC236}">
                <a16:creationId xmlns:a16="http://schemas.microsoft.com/office/drawing/2014/main" id="{BB59CE1F-4CE2-5FDD-3722-0F09DAB16132}"/>
              </a:ext>
            </a:extLst>
          </p:cNvPr>
          <p:cNvSpPr/>
          <p:nvPr/>
        </p:nvSpPr>
        <p:spPr>
          <a:xfrm>
            <a:off x="5345342" y="3036786"/>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6" name="Groupe 95">
            <a:extLst>
              <a:ext uri="{FF2B5EF4-FFF2-40B4-BE49-F238E27FC236}">
                <a16:creationId xmlns:a16="http://schemas.microsoft.com/office/drawing/2014/main" id="{DCC604CB-EB07-0663-3E78-DCA8E1ECA457}"/>
              </a:ext>
            </a:extLst>
          </p:cNvPr>
          <p:cNvGrpSpPr/>
          <p:nvPr/>
        </p:nvGrpSpPr>
        <p:grpSpPr>
          <a:xfrm rot="5400000">
            <a:off x="5215046" y="3432254"/>
            <a:ext cx="74946" cy="358121"/>
            <a:chOff x="9191625" y="-344224"/>
            <a:chExt cx="251833" cy="719166"/>
          </a:xfrm>
        </p:grpSpPr>
        <p:sp>
          <p:nvSpPr>
            <p:cNvPr id="97" name="Rectangle 20">
              <a:extLst>
                <a:ext uri="{FF2B5EF4-FFF2-40B4-BE49-F238E27FC236}">
                  <a16:creationId xmlns:a16="http://schemas.microsoft.com/office/drawing/2014/main" id="{A2CAC3BB-E2B3-D7F2-D273-4A54144AC489}"/>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8" name="Connecteur droit 97">
              <a:extLst>
                <a:ext uri="{FF2B5EF4-FFF2-40B4-BE49-F238E27FC236}">
                  <a16:creationId xmlns:a16="http://schemas.microsoft.com/office/drawing/2014/main" id="{ECA69422-E58C-F450-9DAD-F153DB94E772}"/>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99" name="Rectangle 20">
              <a:extLst>
                <a:ext uri="{FF2B5EF4-FFF2-40B4-BE49-F238E27FC236}">
                  <a16:creationId xmlns:a16="http://schemas.microsoft.com/office/drawing/2014/main" id="{1C81C810-0918-CB14-F92A-B11D4A8CFDE6}"/>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0" name="Ellipse 99">
            <a:extLst>
              <a:ext uri="{FF2B5EF4-FFF2-40B4-BE49-F238E27FC236}">
                <a16:creationId xmlns:a16="http://schemas.microsoft.com/office/drawing/2014/main" id="{3432894C-FD96-DC78-CEF1-682FF4A6199F}"/>
              </a:ext>
            </a:extLst>
          </p:cNvPr>
          <p:cNvSpPr/>
          <p:nvPr/>
        </p:nvSpPr>
        <p:spPr>
          <a:xfrm>
            <a:off x="5166281" y="3568194"/>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1" name="Groupe 100">
            <a:extLst>
              <a:ext uri="{FF2B5EF4-FFF2-40B4-BE49-F238E27FC236}">
                <a16:creationId xmlns:a16="http://schemas.microsoft.com/office/drawing/2014/main" id="{4949F87E-C538-2069-99E0-26100B3A5895}"/>
              </a:ext>
            </a:extLst>
          </p:cNvPr>
          <p:cNvGrpSpPr/>
          <p:nvPr/>
        </p:nvGrpSpPr>
        <p:grpSpPr>
          <a:xfrm rot="5400000">
            <a:off x="5105053" y="3986418"/>
            <a:ext cx="74946" cy="358121"/>
            <a:chOff x="9191625" y="-344224"/>
            <a:chExt cx="251833" cy="719166"/>
          </a:xfrm>
        </p:grpSpPr>
        <p:sp>
          <p:nvSpPr>
            <p:cNvPr id="102" name="Rectangle 20">
              <a:extLst>
                <a:ext uri="{FF2B5EF4-FFF2-40B4-BE49-F238E27FC236}">
                  <a16:creationId xmlns:a16="http://schemas.microsoft.com/office/drawing/2014/main" id="{CA4EE68A-EB98-D500-31AF-0ACE1FBB254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3" name="Connecteur droit 102">
              <a:extLst>
                <a:ext uri="{FF2B5EF4-FFF2-40B4-BE49-F238E27FC236}">
                  <a16:creationId xmlns:a16="http://schemas.microsoft.com/office/drawing/2014/main" id="{AEE12D1C-6AE9-903D-4573-A18362084F01}"/>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04" name="Rectangle 20">
              <a:extLst>
                <a:ext uri="{FF2B5EF4-FFF2-40B4-BE49-F238E27FC236}">
                  <a16:creationId xmlns:a16="http://schemas.microsoft.com/office/drawing/2014/main" id="{336B1AEA-7BEE-28DC-B1D7-C54361E6BD97}"/>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05" name="Ellipse 104">
            <a:extLst>
              <a:ext uri="{FF2B5EF4-FFF2-40B4-BE49-F238E27FC236}">
                <a16:creationId xmlns:a16="http://schemas.microsoft.com/office/drawing/2014/main" id="{C5CCED4D-3B26-E700-E00A-974A1B04D48D}"/>
              </a:ext>
            </a:extLst>
          </p:cNvPr>
          <p:cNvSpPr/>
          <p:nvPr/>
        </p:nvSpPr>
        <p:spPr>
          <a:xfrm>
            <a:off x="5001292" y="4122358"/>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6" name="Groupe 105">
            <a:extLst>
              <a:ext uri="{FF2B5EF4-FFF2-40B4-BE49-F238E27FC236}">
                <a16:creationId xmlns:a16="http://schemas.microsoft.com/office/drawing/2014/main" id="{1846D9EC-586B-A166-AF14-F6AEE21BF36E}"/>
              </a:ext>
            </a:extLst>
          </p:cNvPr>
          <p:cNvGrpSpPr/>
          <p:nvPr/>
        </p:nvGrpSpPr>
        <p:grpSpPr>
          <a:xfrm rot="5400000">
            <a:off x="5001873" y="4628580"/>
            <a:ext cx="74946" cy="151761"/>
            <a:chOff x="9191625" y="-344224"/>
            <a:chExt cx="251833" cy="719166"/>
          </a:xfrm>
        </p:grpSpPr>
        <p:sp>
          <p:nvSpPr>
            <p:cNvPr id="107" name="Rectangle 20">
              <a:extLst>
                <a:ext uri="{FF2B5EF4-FFF2-40B4-BE49-F238E27FC236}">
                  <a16:creationId xmlns:a16="http://schemas.microsoft.com/office/drawing/2014/main" id="{23AFED46-C27C-6424-3D79-8663FEC8EE19}"/>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8" name="Connecteur droit 107">
              <a:extLst>
                <a:ext uri="{FF2B5EF4-FFF2-40B4-BE49-F238E27FC236}">
                  <a16:creationId xmlns:a16="http://schemas.microsoft.com/office/drawing/2014/main" id="{1D9F05FD-150D-867F-DC64-CAA35972E6C9}"/>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09" name="Rectangle 20">
              <a:extLst>
                <a:ext uri="{FF2B5EF4-FFF2-40B4-BE49-F238E27FC236}">
                  <a16:creationId xmlns:a16="http://schemas.microsoft.com/office/drawing/2014/main" id="{79E1A4CC-9526-7D68-4A0B-6E3D08FC8D6A}"/>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10" name="Ellipse 109">
            <a:extLst>
              <a:ext uri="{FF2B5EF4-FFF2-40B4-BE49-F238E27FC236}">
                <a16:creationId xmlns:a16="http://schemas.microsoft.com/office/drawing/2014/main" id="{1E5221D8-DF9F-6AA1-7F13-4084D6A65730}"/>
              </a:ext>
            </a:extLst>
          </p:cNvPr>
          <p:cNvSpPr/>
          <p:nvPr/>
        </p:nvSpPr>
        <p:spPr>
          <a:xfrm>
            <a:off x="4939715" y="4661340"/>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6" name="Ellipse 115">
            <a:extLst>
              <a:ext uri="{FF2B5EF4-FFF2-40B4-BE49-F238E27FC236}">
                <a16:creationId xmlns:a16="http://schemas.microsoft.com/office/drawing/2014/main" id="{FA9E951E-4DE7-2345-66D8-C097B126BEEF}"/>
              </a:ext>
            </a:extLst>
          </p:cNvPr>
          <p:cNvSpPr/>
          <p:nvPr/>
        </p:nvSpPr>
        <p:spPr>
          <a:xfrm>
            <a:off x="7343087" y="1388073"/>
            <a:ext cx="86238" cy="86238"/>
          </a:xfrm>
          <a:prstGeom prst="ellipse">
            <a:avLst/>
          </a:prstGeom>
          <a:solidFill>
            <a:srgbClr val="5E247C"/>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25" name="Groupe 124">
            <a:extLst>
              <a:ext uri="{FF2B5EF4-FFF2-40B4-BE49-F238E27FC236}">
                <a16:creationId xmlns:a16="http://schemas.microsoft.com/office/drawing/2014/main" id="{1559E5CA-ABF3-B123-4974-F5660F515A07}"/>
              </a:ext>
            </a:extLst>
          </p:cNvPr>
          <p:cNvGrpSpPr/>
          <p:nvPr/>
        </p:nvGrpSpPr>
        <p:grpSpPr>
          <a:xfrm rot="5400000">
            <a:off x="7400527" y="893704"/>
            <a:ext cx="74946" cy="1078977"/>
            <a:chOff x="9191625" y="-344224"/>
            <a:chExt cx="251833" cy="719166"/>
          </a:xfrm>
        </p:grpSpPr>
        <p:sp>
          <p:nvSpPr>
            <p:cNvPr id="127" name="Rectangle 20">
              <a:extLst>
                <a:ext uri="{FF2B5EF4-FFF2-40B4-BE49-F238E27FC236}">
                  <a16:creationId xmlns:a16="http://schemas.microsoft.com/office/drawing/2014/main" id="{73C8991B-7088-00F3-9C72-11E3D93CAAC4}"/>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8" name="Connecteur droit 127">
              <a:extLst>
                <a:ext uri="{FF2B5EF4-FFF2-40B4-BE49-F238E27FC236}">
                  <a16:creationId xmlns:a16="http://schemas.microsoft.com/office/drawing/2014/main" id="{481B8947-4BCB-0AE3-B32A-A9D983C9FD1C}"/>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29" name="Rectangle 20">
              <a:extLst>
                <a:ext uri="{FF2B5EF4-FFF2-40B4-BE49-F238E27FC236}">
                  <a16:creationId xmlns:a16="http://schemas.microsoft.com/office/drawing/2014/main" id="{22146509-C923-C358-9F53-B0122C097D45}"/>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6" name="Groupe 145">
            <a:extLst>
              <a:ext uri="{FF2B5EF4-FFF2-40B4-BE49-F238E27FC236}">
                <a16:creationId xmlns:a16="http://schemas.microsoft.com/office/drawing/2014/main" id="{143E2090-7B08-F32F-0FB0-671F34030D6A}"/>
              </a:ext>
            </a:extLst>
          </p:cNvPr>
          <p:cNvGrpSpPr/>
          <p:nvPr/>
        </p:nvGrpSpPr>
        <p:grpSpPr>
          <a:xfrm rot="5400000">
            <a:off x="7288608" y="1043110"/>
            <a:ext cx="74946" cy="1078977"/>
            <a:chOff x="9191625" y="-344224"/>
            <a:chExt cx="251833" cy="719166"/>
          </a:xfrm>
          <a:solidFill>
            <a:srgbClr val="CFA4E4"/>
          </a:solidFill>
        </p:grpSpPr>
        <p:sp>
          <p:nvSpPr>
            <p:cNvPr id="147" name="Rectangle 20">
              <a:extLst>
                <a:ext uri="{FF2B5EF4-FFF2-40B4-BE49-F238E27FC236}">
                  <a16:creationId xmlns:a16="http://schemas.microsoft.com/office/drawing/2014/main" id="{88315C17-15BE-9CA1-3AAC-AE1D18C662C0}"/>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8" name="Connecteur droit 147">
              <a:extLst>
                <a:ext uri="{FF2B5EF4-FFF2-40B4-BE49-F238E27FC236}">
                  <a16:creationId xmlns:a16="http://schemas.microsoft.com/office/drawing/2014/main" id="{7B507811-0246-FC12-8337-AF4791E1778B}"/>
                </a:ext>
              </a:extLst>
            </p:cNvPr>
            <p:cNvCxnSpPr/>
            <p:nvPr/>
          </p:nvCxnSpPr>
          <p:spPr>
            <a:xfrm>
              <a:off x="9328150" y="-344224"/>
              <a:ext cx="0" cy="719166"/>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49" name="Rectangle 20">
              <a:extLst>
                <a:ext uri="{FF2B5EF4-FFF2-40B4-BE49-F238E27FC236}">
                  <a16:creationId xmlns:a16="http://schemas.microsoft.com/office/drawing/2014/main" id="{83D1E8C7-BD29-0BE5-B64F-E9D375D33350}"/>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54" name="Ellipse 153">
            <a:extLst>
              <a:ext uri="{FF2B5EF4-FFF2-40B4-BE49-F238E27FC236}">
                <a16:creationId xmlns:a16="http://schemas.microsoft.com/office/drawing/2014/main" id="{62B3CB79-CA47-BC6A-21EF-AA369AA95056}"/>
              </a:ext>
            </a:extLst>
          </p:cNvPr>
          <p:cNvSpPr/>
          <p:nvPr/>
        </p:nvSpPr>
        <p:spPr>
          <a:xfrm>
            <a:off x="7244607" y="1542567"/>
            <a:ext cx="86238" cy="86238"/>
          </a:xfrm>
          <a:prstGeom prst="ellipse">
            <a:avLst/>
          </a:prstGeom>
          <a:solidFill>
            <a:srgbClr val="CFA4E4"/>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59" name="Groupe 158">
            <a:extLst>
              <a:ext uri="{FF2B5EF4-FFF2-40B4-BE49-F238E27FC236}">
                <a16:creationId xmlns:a16="http://schemas.microsoft.com/office/drawing/2014/main" id="{02BB07F5-0B3A-CD8E-4059-5833DDF46B17}"/>
              </a:ext>
            </a:extLst>
          </p:cNvPr>
          <p:cNvGrpSpPr/>
          <p:nvPr/>
        </p:nvGrpSpPr>
        <p:grpSpPr>
          <a:xfrm rot="5400000">
            <a:off x="5862286" y="1789233"/>
            <a:ext cx="74946" cy="674072"/>
            <a:chOff x="9191625" y="-344224"/>
            <a:chExt cx="251833" cy="719166"/>
          </a:xfrm>
          <a:solidFill>
            <a:srgbClr val="CFA4E4"/>
          </a:solidFill>
        </p:grpSpPr>
        <p:sp>
          <p:nvSpPr>
            <p:cNvPr id="160" name="Rectangle 20">
              <a:extLst>
                <a:ext uri="{FF2B5EF4-FFF2-40B4-BE49-F238E27FC236}">
                  <a16:creationId xmlns:a16="http://schemas.microsoft.com/office/drawing/2014/main" id="{7C76D5A2-CED9-351B-B315-5804484148D5}"/>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1" name="Connecteur droit 160">
              <a:extLst>
                <a:ext uri="{FF2B5EF4-FFF2-40B4-BE49-F238E27FC236}">
                  <a16:creationId xmlns:a16="http://schemas.microsoft.com/office/drawing/2014/main" id="{8D63CFEA-A41D-19BE-6E89-C78C1166ADD2}"/>
                </a:ext>
              </a:extLst>
            </p:cNvPr>
            <p:cNvCxnSpPr/>
            <p:nvPr/>
          </p:nvCxnSpPr>
          <p:spPr>
            <a:xfrm>
              <a:off x="9328150" y="-344224"/>
              <a:ext cx="0" cy="719166"/>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62" name="Rectangle 20">
              <a:extLst>
                <a:ext uri="{FF2B5EF4-FFF2-40B4-BE49-F238E27FC236}">
                  <a16:creationId xmlns:a16="http://schemas.microsoft.com/office/drawing/2014/main" id="{D64F5718-B093-CF81-3FF8-166D3041CEA7}"/>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63" name="Ellipse 162">
            <a:extLst>
              <a:ext uri="{FF2B5EF4-FFF2-40B4-BE49-F238E27FC236}">
                <a16:creationId xmlns:a16="http://schemas.microsoft.com/office/drawing/2014/main" id="{BDED64A7-CBD1-3E1A-E39B-1B7C329D6219}"/>
              </a:ext>
            </a:extLst>
          </p:cNvPr>
          <p:cNvSpPr/>
          <p:nvPr/>
        </p:nvSpPr>
        <p:spPr>
          <a:xfrm>
            <a:off x="5806731" y="2086237"/>
            <a:ext cx="86238" cy="86238"/>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64" name="Groupe 163">
            <a:extLst>
              <a:ext uri="{FF2B5EF4-FFF2-40B4-BE49-F238E27FC236}">
                <a16:creationId xmlns:a16="http://schemas.microsoft.com/office/drawing/2014/main" id="{CBB399C5-18DE-DE09-C4AF-3F6605D65BB1}"/>
              </a:ext>
            </a:extLst>
          </p:cNvPr>
          <p:cNvGrpSpPr/>
          <p:nvPr/>
        </p:nvGrpSpPr>
        <p:grpSpPr>
          <a:xfrm rot="5400000">
            <a:off x="5409865" y="2432639"/>
            <a:ext cx="74946" cy="481220"/>
            <a:chOff x="9191625" y="-344224"/>
            <a:chExt cx="251833" cy="719166"/>
          </a:xfrm>
        </p:grpSpPr>
        <p:sp>
          <p:nvSpPr>
            <p:cNvPr id="165" name="Rectangle 20">
              <a:extLst>
                <a:ext uri="{FF2B5EF4-FFF2-40B4-BE49-F238E27FC236}">
                  <a16:creationId xmlns:a16="http://schemas.microsoft.com/office/drawing/2014/main" id="{B2EB7339-7916-9A9B-BE59-FB2139C97CAA}"/>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6" name="Connecteur droit 165">
              <a:extLst>
                <a:ext uri="{FF2B5EF4-FFF2-40B4-BE49-F238E27FC236}">
                  <a16:creationId xmlns:a16="http://schemas.microsoft.com/office/drawing/2014/main" id="{0BBB8369-B48D-9581-161E-14CCEEF6BF43}"/>
                </a:ext>
              </a:extLst>
            </p:cNvPr>
            <p:cNvCxnSpPr/>
            <p:nvPr/>
          </p:nvCxnSpPr>
          <p:spPr>
            <a:xfrm>
              <a:off x="9328150" y="-344224"/>
              <a:ext cx="0" cy="719166"/>
            </a:xfrm>
            <a:prstGeom prst="line">
              <a:avLst/>
            </a:pr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67" name="Rectangle 20">
              <a:extLst>
                <a:ext uri="{FF2B5EF4-FFF2-40B4-BE49-F238E27FC236}">
                  <a16:creationId xmlns:a16="http://schemas.microsoft.com/office/drawing/2014/main" id="{4749ABCE-1BC6-6D3E-084F-8B5CDD649C37}"/>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68" name="Ellipse 167">
            <a:extLst>
              <a:ext uri="{FF2B5EF4-FFF2-40B4-BE49-F238E27FC236}">
                <a16:creationId xmlns:a16="http://schemas.microsoft.com/office/drawing/2014/main" id="{7990B3F8-169D-52BC-C12C-CDC19974EEBC}"/>
              </a:ext>
            </a:extLst>
          </p:cNvPr>
          <p:cNvSpPr/>
          <p:nvPr/>
        </p:nvSpPr>
        <p:spPr>
          <a:xfrm>
            <a:off x="5357075" y="2633217"/>
            <a:ext cx="86238" cy="86238"/>
          </a:xfrm>
          <a:prstGeom prst="ellipse">
            <a:avLst/>
          </a:prstGeom>
          <a:solidFill>
            <a:srgbClr val="CFA4E4"/>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69" name="Groupe 168">
            <a:extLst>
              <a:ext uri="{FF2B5EF4-FFF2-40B4-BE49-F238E27FC236}">
                <a16:creationId xmlns:a16="http://schemas.microsoft.com/office/drawing/2014/main" id="{6F599682-45D8-72EF-6DC9-86119A850F3F}"/>
              </a:ext>
            </a:extLst>
          </p:cNvPr>
          <p:cNvGrpSpPr/>
          <p:nvPr/>
        </p:nvGrpSpPr>
        <p:grpSpPr>
          <a:xfrm rot="5400000">
            <a:off x="5409865" y="2987598"/>
            <a:ext cx="74946" cy="481220"/>
            <a:chOff x="9191625" y="-344224"/>
            <a:chExt cx="251833" cy="719166"/>
          </a:xfrm>
          <a:solidFill>
            <a:srgbClr val="CFA4E4"/>
          </a:solidFill>
        </p:grpSpPr>
        <p:sp>
          <p:nvSpPr>
            <p:cNvPr id="170" name="Rectangle 20">
              <a:extLst>
                <a:ext uri="{FF2B5EF4-FFF2-40B4-BE49-F238E27FC236}">
                  <a16:creationId xmlns:a16="http://schemas.microsoft.com/office/drawing/2014/main" id="{037F6085-8DC4-1621-A3BF-A74DBC2678CE}"/>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71" name="Connecteur droit 170">
              <a:extLst>
                <a:ext uri="{FF2B5EF4-FFF2-40B4-BE49-F238E27FC236}">
                  <a16:creationId xmlns:a16="http://schemas.microsoft.com/office/drawing/2014/main" id="{6D0CC94F-72EA-8D73-9898-740EA08E1863}"/>
                </a:ext>
              </a:extLst>
            </p:cNvPr>
            <p:cNvCxnSpPr/>
            <p:nvPr/>
          </p:nvCxnSpPr>
          <p:spPr>
            <a:xfrm>
              <a:off x="9328150" y="-344224"/>
              <a:ext cx="0" cy="719166"/>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72" name="Rectangle 20">
              <a:extLst>
                <a:ext uri="{FF2B5EF4-FFF2-40B4-BE49-F238E27FC236}">
                  <a16:creationId xmlns:a16="http://schemas.microsoft.com/office/drawing/2014/main" id="{65B0C643-4573-2C16-C8C6-5FBEC4637C90}"/>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73" name="Ellipse 172">
            <a:extLst>
              <a:ext uri="{FF2B5EF4-FFF2-40B4-BE49-F238E27FC236}">
                <a16:creationId xmlns:a16="http://schemas.microsoft.com/office/drawing/2014/main" id="{3BECD0ED-4545-6FC3-8204-D50FF179E380}"/>
              </a:ext>
            </a:extLst>
          </p:cNvPr>
          <p:cNvSpPr/>
          <p:nvPr/>
        </p:nvSpPr>
        <p:spPr>
          <a:xfrm>
            <a:off x="5357075" y="3188176"/>
            <a:ext cx="86238" cy="86238"/>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74" name="Groupe 173">
            <a:extLst>
              <a:ext uri="{FF2B5EF4-FFF2-40B4-BE49-F238E27FC236}">
                <a16:creationId xmlns:a16="http://schemas.microsoft.com/office/drawing/2014/main" id="{F5426C67-40B4-9C25-B9B1-9DD40EAE6913}"/>
              </a:ext>
            </a:extLst>
          </p:cNvPr>
          <p:cNvGrpSpPr/>
          <p:nvPr/>
        </p:nvGrpSpPr>
        <p:grpSpPr>
          <a:xfrm rot="5400000">
            <a:off x="4958301" y="3784983"/>
            <a:ext cx="612231" cy="519585"/>
            <a:chOff x="9191625" y="-344224"/>
            <a:chExt cx="2057213" cy="925569"/>
          </a:xfrm>
          <a:solidFill>
            <a:srgbClr val="CFA4E4"/>
          </a:solidFill>
        </p:grpSpPr>
        <p:sp>
          <p:nvSpPr>
            <p:cNvPr id="175" name="Rectangle 20">
              <a:extLst>
                <a:ext uri="{FF2B5EF4-FFF2-40B4-BE49-F238E27FC236}">
                  <a16:creationId xmlns:a16="http://schemas.microsoft.com/office/drawing/2014/main" id="{60F7C569-6D40-3BAB-0637-8C52A101A0C2}"/>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76" name="Connecteur droit 175">
              <a:extLst>
                <a:ext uri="{FF2B5EF4-FFF2-40B4-BE49-F238E27FC236}">
                  <a16:creationId xmlns:a16="http://schemas.microsoft.com/office/drawing/2014/main" id="{E832A352-2A27-D8AB-BC5C-73E029F95A7C}"/>
                </a:ext>
              </a:extLst>
            </p:cNvPr>
            <p:cNvCxnSpPr/>
            <p:nvPr/>
          </p:nvCxnSpPr>
          <p:spPr>
            <a:xfrm>
              <a:off x="9328150" y="-344224"/>
              <a:ext cx="0" cy="719166"/>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77" name="Rectangle 20">
              <a:extLst>
                <a:ext uri="{FF2B5EF4-FFF2-40B4-BE49-F238E27FC236}">
                  <a16:creationId xmlns:a16="http://schemas.microsoft.com/office/drawing/2014/main" id="{FC836274-135E-F106-801B-6E81BD6B6B81}"/>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7" name="Rectangle 20">
              <a:extLst>
                <a:ext uri="{FF2B5EF4-FFF2-40B4-BE49-F238E27FC236}">
                  <a16:creationId xmlns:a16="http://schemas.microsoft.com/office/drawing/2014/main" id="{12580A58-B670-B6FB-E821-8CDDDE07F1AA}"/>
                </a:ext>
              </a:extLst>
            </p:cNvPr>
            <p:cNvSpPr/>
            <p:nvPr/>
          </p:nvSpPr>
          <p:spPr>
            <a:xfrm>
              <a:off x="10997005" y="-137823"/>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8" name="Connecteur droit 257">
              <a:extLst>
                <a:ext uri="{FF2B5EF4-FFF2-40B4-BE49-F238E27FC236}">
                  <a16:creationId xmlns:a16="http://schemas.microsoft.com/office/drawing/2014/main" id="{A48F085F-6FE1-5321-948B-67A1834ABE58}"/>
                </a:ext>
              </a:extLst>
            </p:cNvPr>
            <p:cNvCxnSpPr/>
            <p:nvPr/>
          </p:nvCxnSpPr>
          <p:spPr>
            <a:xfrm>
              <a:off x="11133523" y="-137823"/>
              <a:ext cx="0" cy="719167"/>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259" name="Rectangle 20">
              <a:extLst>
                <a:ext uri="{FF2B5EF4-FFF2-40B4-BE49-F238E27FC236}">
                  <a16:creationId xmlns:a16="http://schemas.microsoft.com/office/drawing/2014/main" id="{252F120D-38B3-8AB4-3EF3-1DC382A86F12}"/>
                </a:ext>
              </a:extLst>
            </p:cNvPr>
            <p:cNvSpPr/>
            <p:nvPr/>
          </p:nvSpPr>
          <p:spPr>
            <a:xfrm>
              <a:off x="10997000" y="581345"/>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78" name="Ellipse 177">
            <a:extLst>
              <a:ext uri="{FF2B5EF4-FFF2-40B4-BE49-F238E27FC236}">
                <a16:creationId xmlns:a16="http://schemas.microsoft.com/office/drawing/2014/main" id="{C5C92719-FCF0-3150-5C4F-6894245099FF}"/>
              </a:ext>
            </a:extLst>
          </p:cNvPr>
          <p:cNvSpPr/>
          <p:nvPr/>
        </p:nvSpPr>
        <p:spPr>
          <a:xfrm>
            <a:off x="5242186" y="3736096"/>
            <a:ext cx="86238" cy="86238"/>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79" name="Groupe 178">
            <a:extLst>
              <a:ext uri="{FF2B5EF4-FFF2-40B4-BE49-F238E27FC236}">
                <a16:creationId xmlns:a16="http://schemas.microsoft.com/office/drawing/2014/main" id="{4E2C371C-1C5A-AEE4-8644-144B7B66A7B2}"/>
              </a:ext>
            </a:extLst>
          </p:cNvPr>
          <p:cNvGrpSpPr/>
          <p:nvPr/>
        </p:nvGrpSpPr>
        <p:grpSpPr>
          <a:xfrm rot="5400000">
            <a:off x="5038555" y="4752223"/>
            <a:ext cx="74946" cy="226033"/>
            <a:chOff x="9191625" y="-344224"/>
            <a:chExt cx="251833" cy="719166"/>
          </a:xfrm>
          <a:solidFill>
            <a:srgbClr val="CFA4E4"/>
          </a:solidFill>
        </p:grpSpPr>
        <p:sp>
          <p:nvSpPr>
            <p:cNvPr id="180" name="Rectangle 20">
              <a:extLst>
                <a:ext uri="{FF2B5EF4-FFF2-40B4-BE49-F238E27FC236}">
                  <a16:creationId xmlns:a16="http://schemas.microsoft.com/office/drawing/2014/main" id="{74188435-D92A-D436-4F97-742C2DA67547}"/>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81" name="Connecteur droit 180">
              <a:extLst>
                <a:ext uri="{FF2B5EF4-FFF2-40B4-BE49-F238E27FC236}">
                  <a16:creationId xmlns:a16="http://schemas.microsoft.com/office/drawing/2014/main" id="{15A845B6-5FA6-B3F3-5147-8142C30BD444}"/>
                </a:ext>
              </a:extLst>
            </p:cNvPr>
            <p:cNvCxnSpPr/>
            <p:nvPr/>
          </p:nvCxnSpPr>
          <p:spPr>
            <a:xfrm>
              <a:off x="9328150" y="-344224"/>
              <a:ext cx="0" cy="719166"/>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82" name="Rectangle 20">
              <a:extLst>
                <a:ext uri="{FF2B5EF4-FFF2-40B4-BE49-F238E27FC236}">
                  <a16:creationId xmlns:a16="http://schemas.microsoft.com/office/drawing/2014/main" id="{E8AF20C9-045C-8554-5856-5AD67B5C22D6}"/>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83" name="Ellipse 182">
            <a:extLst>
              <a:ext uri="{FF2B5EF4-FFF2-40B4-BE49-F238E27FC236}">
                <a16:creationId xmlns:a16="http://schemas.microsoft.com/office/drawing/2014/main" id="{3B496302-A9F3-BDF7-A16C-826D4C8E2D6E}"/>
              </a:ext>
            </a:extLst>
          </p:cNvPr>
          <p:cNvSpPr/>
          <p:nvPr/>
        </p:nvSpPr>
        <p:spPr>
          <a:xfrm>
            <a:off x="5078801" y="4275111"/>
            <a:ext cx="86238" cy="86238"/>
          </a:xfrm>
          <a:prstGeom prst="ellipse">
            <a:avLst/>
          </a:prstGeom>
          <a:solidFill>
            <a:srgbClr val="CFA4E4"/>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 name="Ellipse 183">
            <a:extLst>
              <a:ext uri="{FF2B5EF4-FFF2-40B4-BE49-F238E27FC236}">
                <a16:creationId xmlns:a16="http://schemas.microsoft.com/office/drawing/2014/main" id="{A4A858A6-7A61-CC2E-15B4-031C39BA31AD}"/>
              </a:ext>
            </a:extLst>
          </p:cNvPr>
          <p:cNvSpPr/>
          <p:nvPr/>
        </p:nvSpPr>
        <p:spPr>
          <a:xfrm>
            <a:off x="4940006" y="4826874"/>
            <a:ext cx="86238" cy="86238"/>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85" name="Groupe 184">
            <a:extLst>
              <a:ext uri="{FF2B5EF4-FFF2-40B4-BE49-F238E27FC236}">
                <a16:creationId xmlns:a16="http://schemas.microsoft.com/office/drawing/2014/main" id="{DF9FA805-AB91-526F-63C9-5553D365D7CA}"/>
              </a:ext>
            </a:extLst>
          </p:cNvPr>
          <p:cNvGrpSpPr/>
          <p:nvPr/>
        </p:nvGrpSpPr>
        <p:grpSpPr>
          <a:xfrm rot="5400000">
            <a:off x="5027173" y="4911356"/>
            <a:ext cx="74946" cy="203269"/>
            <a:chOff x="9191625" y="-344224"/>
            <a:chExt cx="251833" cy="719166"/>
          </a:xfrm>
        </p:grpSpPr>
        <p:sp>
          <p:nvSpPr>
            <p:cNvPr id="186" name="Rectangle 20">
              <a:extLst>
                <a:ext uri="{FF2B5EF4-FFF2-40B4-BE49-F238E27FC236}">
                  <a16:creationId xmlns:a16="http://schemas.microsoft.com/office/drawing/2014/main" id="{A8E99ADC-5DDE-110C-1F4C-2487A10C676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87" name="Connecteur droit 186">
              <a:extLst>
                <a:ext uri="{FF2B5EF4-FFF2-40B4-BE49-F238E27FC236}">
                  <a16:creationId xmlns:a16="http://schemas.microsoft.com/office/drawing/2014/main" id="{3544945B-09CA-8C40-A66B-472B95CDBEE0}"/>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188" name="Rectangle 20">
              <a:extLst>
                <a:ext uri="{FF2B5EF4-FFF2-40B4-BE49-F238E27FC236}">
                  <a16:creationId xmlns:a16="http://schemas.microsoft.com/office/drawing/2014/main" id="{E72D10D7-A35B-D719-4D7A-68065D46A689}"/>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89" name="Ellipse 188">
            <a:extLst>
              <a:ext uri="{FF2B5EF4-FFF2-40B4-BE49-F238E27FC236}">
                <a16:creationId xmlns:a16="http://schemas.microsoft.com/office/drawing/2014/main" id="{D8C2570C-6F41-A673-0AFD-6B3E093B3C5E}"/>
              </a:ext>
            </a:extLst>
          </p:cNvPr>
          <p:cNvSpPr/>
          <p:nvPr/>
        </p:nvSpPr>
        <p:spPr>
          <a:xfrm>
            <a:off x="4940006" y="4974625"/>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90" name="Groupe 189">
            <a:extLst>
              <a:ext uri="{FF2B5EF4-FFF2-40B4-BE49-F238E27FC236}">
                <a16:creationId xmlns:a16="http://schemas.microsoft.com/office/drawing/2014/main" id="{9F73B38E-C37E-D593-D20D-1892D912EBFF}"/>
              </a:ext>
            </a:extLst>
          </p:cNvPr>
          <p:cNvGrpSpPr/>
          <p:nvPr/>
        </p:nvGrpSpPr>
        <p:grpSpPr>
          <a:xfrm rot="5400000">
            <a:off x="5152580" y="4304874"/>
            <a:ext cx="74946" cy="328200"/>
            <a:chOff x="9191625" y="-344224"/>
            <a:chExt cx="251833" cy="719166"/>
          </a:xfrm>
        </p:grpSpPr>
        <p:sp>
          <p:nvSpPr>
            <p:cNvPr id="191" name="Rectangle 20">
              <a:extLst>
                <a:ext uri="{FF2B5EF4-FFF2-40B4-BE49-F238E27FC236}">
                  <a16:creationId xmlns:a16="http://schemas.microsoft.com/office/drawing/2014/main" id="{35E2C765-7EA8-00C0-2D37-3A3C6150021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92" name="Connecteur droit 191">
              <a:extLst>
                <a:ext uri="{FF2B5EF4-FFF2-40B4-BE49-F238E27FC236}">
                  <a16:creationId xmlns:a16="http://schemas.microsoft.com/office/drawing/2014/main" id="{C717BCE9-25FD-54B2-4B95-70A9C2A29C1A}"/>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193" name="Rectangle 20">
              <a:extLst>
                <a:ext uri="{FF2B5EF4-FFF2-40B4-BE49-F238E27FC236}">
                  <a16:creationId xmlns:a16="http://schemas.microsoft.com/office/drawing/2014/main" id="{13F393E3-7E6D-EF73-DFB1-B44226A1520F}"/>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94" name="Ellipse 193">
            <a:extLst>
              <a:ext uri="{FF2B5EF4-FFF2-40B4-BE49-F238E27FC236}">
                <a16:creationId xmlns:a16="http://schemas.microsoft.com/office/drawing/2014/main" id="{E31C264B-39F1-21FD-0D8F-6471171A3EF2}"/>
              </a:ext>
            </a:extLst>
          </p:cNvPr>
          <p:cNvSpPr/>
          <p:nvPr/>
        </p:nvSpPr>
        <p:spPr>
          <a:xfrm>
            <a:off x="5109929" y="4425855"/>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95" name="Groupe 194">
            <a:extLst>
              <a:ext uri="{FF2B5EF4-FFF2-40B4-BE49-F238E27FC236}">
                <a16:creationId xmlns:a16="http://schemas.microsoft.com/office/drawing/2014/main" id="{FA346138-87A4-4DCD-EB93-72A616C18DDA}"/>
              </a:ext>
            </a:extLst>
          </p:cNvPr>
          <p:cNvGrpSpPr/>
          <p:nvPr/>
        </p:nvGrpSpPr>
        <p:grpSpPr>
          <a:xfrm rot="5400000">
            <a:off x="5322764" y="3697096"/>
            <a:ext cx="74946" cy="443424"/>
            <a:chOff x="9191625" y="-344224"/>
            <a:chExt cx="251833" cy="719166"/>
          </a:xfrm>
        </p:grpSpPr>
        <p:sp>
          <p:nvSpPr>
            <p:cNvPr id="196" name="Rectangle 20">
              <a:extLst>
                <a:ext uri="{FF2B5EF4-FFF2-40B4-BE49-F238E27FC236}">
                  <a16:creationId xmlns:a16="http://schemas.microsoft.com/office/drawing/2014/main" id="{311ED042-09BB-7663-D1AB-7E0C919E907A}"/>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97" name="Connecteur droit 196">
              <a:extLst>
                <a:ext uri="{FF2B5EF4-FFF2-40B4-BE49-F238E27FC236}">
                  <a16:creationId xmlns:a16="http://schemas.microsoft.com/office/drawing/2014/main" id="{816944C4-C102-E38B-1A8D-04278CBB9FF9}"/>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198" name="Rectangle 20">
              <a:extLst>
                <a:ext uri="{FF2B5EF4-FFF2-40B4-BE49-F238E27FC236}">
                  <a16:creationId xmlns:a16="http://schemas.microsoft.com/office/drawing/2014/main" id="{B3C912FC-D938-6F7B-6945-BC5E53D27A85}"/>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99" name="Ellipse 198">
            <a:extLst>
              <a:ext uri="{FF2B5EF4-FFF2-40B4-BE49-F238E27FC236}">
                <a16:creationId xmlns:a16="http://schemas.microsoft.com/office/drawing/2014/main" id="{D8BF406C-F62F-B491-C056-0BDAA29681FD}"/>
              </a:ext>
            </a:extLst>
          </p:cNvPr>
          <p:cNvSpPr/>
          <p:nvPr/>
        </p:nvSpPr>
        <p:spPr>
          <a:xfrm>
            <a:off x="5259104" y="3875689"/>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5" name="Groupe 204">
            <a:extLst>
              <a:ext uri="{FF2B5EF4-FFF2-40B4-BE49-F238E27FC236}">
                <a16:creationId xmlns:a16="http://schemas.microsoft.com/office/drawing/2014/main" id="{E22192BA-4382-3E48-5307-5F8A6E128951}"/>
              </a:ext>
            </a:extLst>
          </p:cNvPr>
          <p:cNvGrpSpPr/>
          <p:nvPr/>
        </p:nvGrpSpPr>
        <p:grpSpPr>
          <a:xfrm rot="5400000">
            <a:off x="5227571" y="3185566"/>
            <a:ext cx="74946" cy="393155"/>
            <a:chOff x="9191625" y="-344224"/>
            <a:chExt cx="251833" cy="719166"/>
          </a:xfrm>
        </p:grpSpPr>
        <p:sp>
          <p:nvSpPr>
            <p:cNvPr id="206" name="Rectangle 20">
              <a:extLst>
                <a:ext uri="{FF2B5EF4-FFF2-40B4-BE49-F238E27FC236}">
                  <a16:creationId xmlns:a16="http://schemas.microsoft.com/office/drawing/2014/main" id="{56A93EE0-F879-370A-462D-6D6F5D96068C}"/>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07" name="Connecteur droit 206">
              <a:extLst>
                <a:ext uri="{FF2B5EF4-FFF2-40B4-BE49-F238E27FC236}">
                  <a16:creationId xmlns:a16="http://schemas.microsoft.com/office/drawing/2014/main" id="{681CD637-113F-224A-A338-E4054FD055D4}"/>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08" name="Rectangle 20">
              <a:extLst>
                <a:ext uri="{FF2B5EF4-FFF2-40B4-BE49-F238E27FC236}">
                  <a16:creationId xmlns:a16="http://schemas.microsoft.com/office/drawing/2014/main" id="{692D403A-C4A8-F5ED-6E79-A39095AE1B20}"/>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09" name="Ellipse 208">
            <a:extLst>
              <a:ext uri="{FF2B5EF4-FFF2-40B4-BE49-F238E27FC236}">
                <a16:creationId xmlns:a16="http://schemas.microsoft.com/office/drawing/2014/main" id="{4531D607-2E3D-9B23-58E9-0EE4D481EE50}"/>
              </a:ext>
            </a:extLst>
          </p:cNvPr>
          <p:cNvSpPr/>
          <p:nvPr/>
        </p:nvSpPr>
        <p:spPr>
          <a:xfrm>
            <a:off x="5184283" y="3339025"/>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15" name="Groupe 214">
            <a:extLst>
              <a:ext uri="{FF2B5EF4-FFF2-40B4-BE49-F238E27FC236}">
                <a16:creationId xmlns:a16="http://schemas.microsoft.com/office/drawing/2014/main" id="{994BDCE3-4B6F-CFA2-5319-FC97D3302048}"/>
              </a:ext>
            </a:extLst>
          </p:cNvPr>
          <p:cNvGrpSpPr/>
          <p:nvPr/>
        </p:nvGrpSpPr>
        <p:grpSpPr>
          <a:xfrm rot="5400000">
            <a:off x="5928577" y="1927268"/>
            <a:ext cx="74946" cy="693887"/>
            <a:chOff x="9191625" y="-344224"/>
            <a:chExt cx="251833" cy="719166"/>
          </a:xfrm>
        </p:grpSpPr>
        <p:sp>
          <p:nvSpPr>
            <p:cNvPr id="216" name="Rectangle 20">
              <a:extLst>
                <a:ext uri="{FF2B5EF4-FFF2-40B4-BE49-F238E27FC236}">
                  <a16:creationId xmlns:a16="http://schemas.microsoft.com/office/drawing/2014/main" id="{CD4D54C2-D53A-5E80-9E1E-3147D864E004}"/>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17" name="Connecteur droit 216">
              <a:extLst>
                <a:ext uri="{FF2B5EF4-FFF2-40B4-BE49-F238E27FC236}">
                  <a16:creationId xmlns:a16="http://schemas.microsoft.com/office/drawing/2014/main" id="{AC710F1A-73A6-E002-B8E8-F82D96B2332C}"/>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18" name="Rectangle 20">
              <a:extLst>
                <a:ext uri="{FF2B5EF4-FFF2-40B4-BE49-F238E27FC236}">
                  <a16:creationId xmlns:a16="http://schemas.microsoft.com/office/drawing/2014/main" id="{9D00DE73-FE18-1671-120A-A7FB0D69D7DB}"/>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19" name="Ellipse 218">
            <a:extLst>
              <a:ext uri="{FF2B5EF4-FFF2-40B4-BE49-F238E27FC236}">
                <a16:creationId xmlns:a16="http://schemas.microsoft.com/office/drawing/2014/main" id="{6D81C71E-4B7A-5CEC-DECD-B8FD0612E080}"/>
              </a:ext>
            </a:extLst>
          </p:cNvPr>
          <p:cNvSpPr/>
          <p:nvPr/>
        </p:nvSpPr>
        <p:spPr>
          <a:xfrm>
            <a:off x="5892616" y="2231437"/>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20" name="Groupe 219">
            <a:extLst>
              <a:ext uri="{FF2B5EF4-FFF2-40B4-BE49-F238E27FC236}">
                <a16:creationId xmlns:a16="http://schemas.microsoft.com/office/drawing/2014/main" id="{4EFE0CF8-7980-EFFE-D6E6-6A098DEE4D99}"/>
              </a:ext>
            </a:extLst>
          </p:cNvPr>
          <p:cNvGrpSpPr/>
          <p:nvPr/>
        </p:nvGrpSpPr>
        <p:grpSpPr>
          <a:xfrm rot="5400000">
            <a:off x="7298899" y="1206085"/>
            <a:ext cx="74946" cy="1078979"/>
            <a:chOff x="9191625" y="-344224"/>
            <a:chExt cx="251833" cy="719166"/>
          </a:xfrm>
        </p:grpSpPr>
        <p:sp>
          <p:nvSpPr>
            <p:cNvPr id="221" name="Rectangle 20">
              <a:extLst>
                <a:ext uri="{FF2B5EF4-FFF2-40B4-BE49-F238E27FC236}">
                  <a16:creationId xmlns:a16="http://schemas.microsoft.com/office/drawing/2014/main" id="{C410D6FC-5074-55BA-63DF-5BC5705F410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22" name="Connecteur droit 221">
              <a:extLst>
                <a:ext uri="{FF2B5EF4-FFF2-40B4-BE49-F238E27FC236}">
                  <a16:creationId xmlns:a16="http://schemas.microsoft.com/office/drawing/2014/main" id="{3B580002-870B-3B95-E69C-F989E50B70DE}"/>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23" name="Rectangle 20">
              <a:extLst>
                <a:ext uri="{FF2B5EF4-FFF2-40B4-BE49-F238E27FC236}">
                  <a16:creationId xmlns:a16="http://schemas.microsoft.com/office/drawing/2014/main" id="{2C7D954B-484A-ECF9-22EB-76F15C6A962C}"/>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24" name="Ellipse 223">
            <a:extLst>
              <a:ext uri="{FF2B5EF4-FFF2-40B4-BE49-F238E27FC236}">
                <a16:creationId xmlns:a16="http://schemas.microsoft.com/office/drawing/2014/main" id="{6D729867-87D2-9AFE-8228-5CE885947149}"/>
              </a:ext>
            </a:extLst>
          </p:cNvPr>
          <p:cNvSpPr/>
          <p:nvPr/>
        </p:nvSpPr>
        <p:spPr>
          <a:xfrm>
            <a:off x="7250134" y="1700279"/>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25" name="Groupe 224">
            <a:extLst>
              <a:ext uri="{FF2B5EF4-FFF2-40B4-BE49-F238E27FC236}">
                <a16:creationId xmlns:a16="http://schemas.microsoft.com/office/drawing/2014/main" id="{6E648815-61B0-1EC3-BF8B-6197E43148A5}"/>
              </a:ext>
            </a:extLst>
          </p:cNvPr>
          <p:cNvGrpSpPr/>
          <p:nvPr/>
        </p:nvGrpSpPr>
        <p:grpSpPr>
          <a:xfrm rot="5400000">
            <a:off x="5448396" y="2580499"/>
            <a:ext cx="74946" cy="501728"/>
            <a:chOff x="9191625" y="-344224"/>
            <a:chExt cx="251833" cy="719166"/>
          </a:xfrm>
        </p:grpSpPr>
        <p:sp>
          <p:nvSpPr>
            <p:cNvPr id="226" name="Rectangle 20">
              <a:extLst>
                <a:ext uri="{FF2B5EF4-FFF2-40B4-BE49-F238E27FC236}">
                  <a16:creationId xmlns:a16="http://schemas.microsoft.com/office/drawing/2014/main" id="{AEB8DFB8-A695-645E-497B-15B4A0B031E8}"/>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27" name="Connecteur droit 226">
              <a:extLst>
                <a:ext uri="{FF2B5EF4-FFF2-40B4-BE49-F238E27FC236}">
                  <a16:creationId xmlns:a16="http://schemas.microsoft.com/office/drawing/2014/main" id="{DF6F5034-8BBC-FBB3-CB7C-11891CDE6B86}"/>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28" name="Rectangle 20">
              <a:extLst>
                <a:ext uri="{FF2B5EF4-FFF2-40B4-BE49-F238E27FC236}">
                  <a16:creationId xmlns:a16="http://schemas.microsoft.com/office/drawing/2014/main" id="{2AF623AE-48A5-8364-B2FC-E0CD2B5B9CD0}"/>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29" name="Ellipse 228">
            <a:extLst>
              <a:ext uri="{FF2B5EF4-FFF2-40B4-BE49-F238E27FC236}">
                <a16:creationId xmlns:a16="http://schemas.microsoft.com/office/drawing/2014/main" id="{3E3A609F-E7B6-8909-A91B-312ACF2E58A6}"/>
              </a:ext>
            </a:extLst>
          </p:cNvPr>
          <p:cNvSpPr/>
          <p:nvPr/>
        </p:nvSpPr>
        <p:spPr>
          <a:xfrm>
            <a:off x="5394698" y="2788588"/>
            <a:ext cx="86238" cy="86238"/>
          </a:xfrm>
          <a:prstGeom prst="ellipse">
            <a:avLst/>
          </a:prstGeom>
          <a:solidFill>
            <a:schemeClr val="accent3"/>
          </a:solidFill>
          <a:ln w="285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8" name="Text Box 4">
            <a:extLst>
              <a:ext uri="{FF2B5EF4-FFF2-40B4-BE49-F238E27FC236}">
                <a16:creationId xmlns:a16="http://schemas.microsoft.com/office/drawing/2014/main" id="{F21FD5A3-AC5D-BDCF-32DC-4EB71ED79194}"/>
              </a:ext>
            </a:extLst>
          </p:cNvPr>
          <p:cNvSpPr txBox="1">
            <a:spLocks noChangeArrowheads="1"/>
          </p:cNvSpPr>
          <p:nvPr/>
        </p:nvSpPr>
        <p:spPr bwMode="auto">
          <a:xfrm>
            <a:off x="5460763" y="5621234"/>
            <a:ext cx="2591999"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a:solidFill>
                  <a:srgbClr val="FFFFFF">
                    <a:lumMod val="50000"/>
                  </a:srgbClr>
                </a:solidFill>
                <a:latin typeface="Arial"/>
                <a:ea typeface="+mn-ea"/>
                <a:cs typeface="Arial"/>
              </a:rPr>
              <a:t>Incidence per 1,000 exposure days</a:t>
            </a:r>
            <a:endParaRPr lang="da-DK" sz="1050" dirty="0">
              <a:solidFill>
                <a:srgbClr val="FFFFFF">
                  <a:lumMod val="50000"/>
                </a:srgbClr>
              </a:solidFill>
              <a:latin typeface="Arial"/>
              <a:ea typeface="+mn-ea"/>
              <a:cs typeface="Arial"/>
            </a:endParaRPr>
          </a:p>
        </p:txBody>
      </p:sp>
      <p:sp>
        <p:nvSpPr>
          <p:cNvPr id="244" name="ZoneTexte 243">
            <a:extLst>
              <a:ext uri="{FF2B5EF4-FFF2-40B4-BE49-F238E27FC236}">
                <a16:creationId xmlns:a16="http://schemas.microsoft.com/office/drawing/2014/main" id="{C008A2C2-E038-B5CD-E1B0-8079D58F6C00}"/>
              </a:ext>
            </a:extLst>
          </p:cNvPr>
          <p:cNvSpPr txBox="1"/>
          <p:nvPr/>
        </p:nvSpPr>
        <p:spPr>
          <a:xfrm>
            <a:off x="8838361" y="1097260"/>
            <a:ext cx="2022456" cy="1220014"/>
          </a:xfrm>
          <a:prstGeom prst="rect">
            <a:avLst/>
          </a:prstGeom>
          <a:noFill/>
          <a:ln w="28575">
            <a:noFill/>
          </a:ln>
        </p:spPr>
        <p:txBody>
          <a:bodyPr wrap="square">
            <a:spAutoFit/>
          </a:bodyPr>
          <a:lstStyle/>
          <a:p>
            <a:pPr>
              <a:lnSpc>
                <a:spcPct val="200000"/>
              </a:lnSpc>
              <a:spcBef>
                <a:spcPts val="200"/>
              </a:spcBef>
            </a:pPr>
            <a:r>
              <a:rPr lang="fr-FR" sz="1200" dirty="0">
                <a:latin typeface="Arial"/>
                <a:cs typeface="Arial"/>
              </a:rPr>
              <a:t>Soap (</a:t>
            </a:r>
            <a:r>
              <a:rPr lang="fr-FR" sz="1200" dirty="0" err="1">
                <a:latin typeface="Arial"/>
                <a:cs typeface="Arial"/>
              </a:rPr>
              <a:t>reference</a:t>
            </a:r>
            <a:r>
              <a:rPr lang="fr-FR" sz="1200" dirty="0">
                <a:latin typeface="Arial"/>
                <a:cs typeface="Arial"/>
              </a:rPr>
              <a:t>)</a:t>
            </a:r>
          </a:p>
          <a:p>
            <a:pPr>
              <a:lnSpc>
                <a:spcPct val="200000"/>
              </a:lnSpc>
              <a:spcBef>
                <a:spcPts val="200"/>
              </a:spcBef>
            </a:pPr>
            <a:r>
              <a:rPr lang="fr-FR" sz="1200" dirty="0" err="1">
                <a:latin typeface="Arial"/>
                <a:cs typeface="Arial"/>
              </a:rPr>
              <a:t>Disinfectant</a:t>
            </a:r>
            <a:r>
              <a:rPr lang="fr-FR" sz="1200" dirty="0">
                <a:latin typeface="Arial"/>
                <a:cs typeface="Arial"/>
              </a:rPr>
              <a:t> </a:t>
            </a:r>
          </a:p>
          <a:p>
            <a:pPr>
              <a:lnSpc>
                <a:spcPct val="200000"/>
              </a:lnSpc>
              <a:spcBef>
                <a:spcPts val="200"/>
              </a:spcBef>
            </a:pPr>
            <a:r>
              <a:rPr lang="fr-FR" sz="1200" dirty="0" err="1">
                <a:latin typeface="Arial"/>
                <a:cs typeface="Arial"/>
              </a:rPr>
              <a:t>Probiotic</a:t>
            </a:r>
            <a:endParaRPr lang="fr-FR" sz="1200" dirty="0">
              <a:latin typeface="Arial"/>
              <a:cs typeface="Arial"/>
            </a:endParaRPr>
          </a:p>
        </p:txBody>
      </p:sp>
      <p:grpSp>
        <p:nvGrpSpPr>
          <p:cNvPr id="245" name="Groupe 244">
            <a:extLst>
              <a:ext uri="{FF2B5EF4-FFF2-40B4-BE49-F238E27FC236}">
                <a16:creationId xmlns:a16="http://schemas.microsoft.com/office/drawing/2014/main" id="{8713197F-9791-F9D1-F0BA-51137A92C29C}"/>
              </a:ext>
            </a:extLst>
          </p:cNvPr>
          <p:cNvGrpSpPr/>
          <p:nvPr/>
        </p:nvGrpSpPr>
        <p:grpSpPr>
          <a:xfrm rot="10800000">
            <a:off x="8726635" y="2017931"/>
            <a:ext cx="54878" cy="200137"/>
            <a:chOff x="9191625" y="-344224"/>
            <a:chExt cx="251833" cy="719166"/>
          </a:xfrm>
        </p:grpSpPr>
        <p:sp>
          <p:nvSpPr>
            <p:cNvPr id="254" name="Rectangle 20">
              <a:extLst>
                <a:ext uri="{FF2B5EF4-FFF2-40B4-BE49-F238E27FC236}">
                  <a16:creationId xmlns:a16="http://schemas.microsoft.com/office/drawing/2014/main" id="{B87ACA72-9DC4-65B8-39CD-C36648FE5DE8}"/>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5" name="Connecteur droit 254">
              <a:extLst>
                <a:ext uri="{FF2B5EF4-FFF2-40B4-BE49-F238E27FC236}">
                  <a16:creationId xmlns:a16="http://schemas.microsoft.com/office/drawing/2014/main" id="{6C30CC89-958F-E4FF-E8F3-A94CE81464BA}"/>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256" name="Rectangle 20">
              <a:extLst>
                <a:ext uri="{FF2B5EF4-FFF2-40B4-BE49-F238E27FC236}">
                  <a16:creationId xmlns:a16="http://schemas.microsoft.com/office/drawing/2014/main" id="{AEDDFBDA-789E-C4D7-42C8-F7F0CF5544E3}"/>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46" name="Groupe 245">
            <a:extLst>
              <a:ext uri="{FF2B5EF4-FFF2-40B4-BE49-F238E27FC236}">
                <a16:creationId xmlns:a16="http://schemas.microsoft.com/office/drawing/2014/main" id="{4C4BD7C8-2693-27F0-83C8-7EE157E3E9E0}"/>
              </a:ext>
            </a:extLst>
          </p:cNvPr>
          <p:cNvGrpSpPr/>
          <p:nvPr/>
        </p:nvGrpSpPr>
        <p:grpSpPr>
          <a:xfrm rot="10800000">
            <a:off x="8726635" y="1655943"/>
            <a:ext cx="54878" cy="200137"/>
            <a:chOff x="9191625" y="-344224"/>
            <a:chExt cx="251833" cy="719166"/>
          </a:xfrm>
        </p:grpSpPr>
        <p:sp>
          <p:nvSpPr>
            <p:cNvPr id="251" name="Rectangle 20">
              <a:extLst>
                <a:ext uri="{FF2B5EF4-FFF2-40B4-BE49-F238E27FC236}">
                  <a16:creationId xmlns:a16="http://schemas.microsoft.com/office/drawing/2014/main" id="{1243B232-1C7F-8A61-AB4F-9C745EA535B5}"/>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2" name="Connecteur droit 251">
              <a:extLst>
                <a:ext uri="{FF2B5EF4-FFF2-40B4-BE49-F238E27FC236}">
                  <a16:creationId xmlns:a16="http://schemas.microsoft.com/office/drawing/2014/main" id="{B8C951D4-694F-7322-4079-B037B65EF338}"/>
                </a:ext>
              </a:extLst>
            </p:cNvPr>
            <p:cNvCxnSpPr/>
            <p:nvPr/>
          </p:nvCxnSpPr>
          <p:spPr>
            <a:xfrm>
              <a:off x="9328150" y="-344224"/>
              <a:ext cx="0" cy="719166"/>
            </a:xfrm>
            <a:prstGeom prst="line">
              <a:avLst/>
            </a:pr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253" name="Rectangle 20">
              <a:extLst>
                <a:ext uri="{FF2B5EF4-FFF2-40B4-BE49-F238E27FC236}">
                  <a16:creationId xmlns:a16="http://schemas.microsoft.com/office/drawing/2014/main" id="{2C900259-F943-E190-AF74-A3C7BF13C26C}"/>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47" name="Groupe 246">
            <a:extLst>
              <a:ext uri="{FF2B5EF4-FFF2-40B4-BE49-F238E27FC236}">
                <a16:creationId xmlns:a16="http://schemas.microsoft.com/office/drawing/2014/main" id="{19E6B1AB-E172-83BE-51F8-54AA37591435}"/>
              </a:ext>
            </a:extLst>
          </p:cNvPr>
          <p:cNvGrpSpPr/>
          <p:nvPr/>
        </p:nvGrpSpPr>
        <p:grpSpPr>
          <a:xfrm rot="10800000">
            <a:off x="8726635" y="1293957"/>
            <a:ext cx="54878" cy="200137"/>
            <a:chOff x="9191625" y="-344224"/>
            <a:chExt cx="251833" cy="719166"/>
          </a:xfrm>
        </p:grpSpPr>
        <p:sp>
          <p:nvSpPr>
            <p:cNvPr id="248" name="Rectangle 20">
              <a:extLst>
                <a:ext uri="{FF2B5EF4-FFF2-40B4-BE49-F238E27FC236}">
                  <a16:creationId xmlns:a16="http://schemas.microsoft.com/office/drawing/2014/main" id="{16B365E0-CF1C-2F5F-1CD3-7AE60DE6879B}"/>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49" name="Connecteur droit 248">
              <a:extLst>
                <a:ext uri="{FF2B5EF4-FFF2-40B4-BE49-F238E27FC236}">
                  <a16:creationId xmlns:a16="http://schemas.microsoft.com/office/drawing/2014/main" id="{B51E8A09-2D69-AF19-FEAA-E37D7F7ED9E3}"/>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50" name="Rectangle 20">
              <a:extLst>
                <a:ext uri="{FF2B5EF4-FFF2-40B4-BE49-F238E27FC236}">
                  <a16:creationId xmlns:a16="http://schemas.microsoft.com/office/drawing/2014/main" id="{AC9E4631-67B7-DAFB-3B15-0C55888A3179}"/>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Tree>
    <p:extLst>
      <p:ext uri="{BB962C8B-B14F-4D97-AF65-F5344CB8AC3E}">
        <p14:creationId xmlns:p14="http://schemas.microsoft.com/office/powerpoint/2010/main" val="3101442190"/>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 name="Groupe 132">
            <a:extLst>
              <a:ext uri="{FF2B5EF4-FFF2-40B4-BE49-F238E27FC236}">
                <a16:creationId xmlns:a16="http://schemas.microsoft.com/office/drawing/2014/main" id="{C5A2F87D-56FB-2801-83B6-0A3718D05DB7}"/>
              </a:ext>
            </a:extLst>
          </p:cNvPr>
          <p:cNvGrpSpPr/>
          <p:nvPr/>
        </p:nvGrpSpPr>
        <p:grpSpPr>
          <a:xfrm>
            <a:off x="3605543" y="1366543"/>
            <a:ext cx="5938076" cy="2877684"/>
            <a:chOff x="3605543" y="1366543"/>
            <a:chExt cx="5938076" cy="2877684"/>
          </a:xfrm>
        </p:grpSpPr>
        <p:cxnSp>
          <p:nvCxnSpPr>
            <p:cNvPr id="79" name="Connecteur droit 78">
              <a:extLst>
                <a:ext uri="{FF2B5EF4-FFF2-40B4-BE49-F238E27FC236}">
                  <a16:creationId xmlns:a16="http://schemas.microsoft.com/office/drawing/2014/main" id="{CECB04F2-8253-2268-1626-9799849714DE}"/>
                </a:ext>
              </a:extLst>
            </p:cNvPr>
            <p:cNvCxnSpPr>
              <a:cxnSpLocks/>
            </p:cNvCxnSpPr>
            <p:nvPr/>
          </p:nvCxnSpPr>
          <p:spPr>
            <a:xfrm flipH="1">
              <a:off x="3605543" y="1366543"/>
              <a:ext cx="5938076" cy="1"/>
            </a:xfrm>
            <a:prstGeom prst="line">
              <a:avLst/>
            </a:prstGeom>
            <a:ln w="19050">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81" name="Connecteur droit 80">
              <a:extLst>
                <a:ext uri="{FF2B5EF4-FFF2-40B4-BE49-F238E27FC236}">
                  <a16:creationId xmlns:a16="http://schemas.microsoft.com/office/drawing/2014/main" id="{6D2816C1-5C99-4E40-BAFE-B98EE98C8F2C}"/>
                </a:ext>
              </a:extLst>
            </p:cNvPr>
            <p:cNvCxnSpPr>
              <a:cxnSpLocks/>
            </p:cNvCxnSpPr>
            <p:nvPr/>
          </p:nvCxnSpPr>
          <p:spPr>
            <a:xfrm flipH="1">
              <a:off x="3605543" y="2318246"/>
              <a:ext cx="5938076" cy="1"/>
            </a:xfrm>
            <a:prstGeom prst="line">
              <a:avLst/>
            </a:prstGeom>
            <a:ln w="19050">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90" name="Connecteur droit 89">
              <a:extLst>
                <a:ext uri="{FF2B5EF4-FFF2-40B4-BE49-F238E27FC236}">
                  <a16:creationId xmlns:a16="http://schemas.microsoft.com/office/drawing/2014/main" id="{36D94137-9E1D-C56E-2F6B-B0A8D095D551}"/>
                </a:ext>
              </a:extLst>
            </p:cNvPr>
            <p:cNvCxnSpPr>
              <a:cxnSpLocks/>
            </p:cNvCxnSpPr>
            <p:nvPr/>
          </p:nvCxnSpPr>
          <p:spPr>
            <a:xfrm flipH="1">
              <a:off x="3605543" y="3282066"/>
              <a:ext cx="5938076" cy="1"/>
            </a:xfrm>
            <a:prstGeom prst="line">
              <a:avLst/>
            </a:prstGeom>
            <a:ln w="19050">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cxnSp>
          <p:nvCxnSpPr>
            <p:cNvPr id="111" name="Connecteur droit 110">
              <a:extLst>
                <a:ext uri="{FF2B5EF4-FFF2-40B4-BE49-F238E27FC236}">
                  <a16:creationId xmlns:a16="http://schemas.microsoft.com/office/drawing/2014/main" id="{7C7A8DE5-104A-E54F-65F1-246AD3EBDDDB}"/>
                </a:ext>
              </a:extLst>
            </p:cNvPr>
            <p:cNvCxnSpPr>
              <a:cxnSpLocks/>
            </p:cNvCxnSpPr>
            <p:nvPr/>
          </p:nvCxnSpPr>
          <p:spPr>
            <a:xfrm flipH="1">
              <a:off x="3605543" y="4244226"/>
              <a:ext cx="5938076" cy="1"/>
            </a:xfrm>
            <a:prstGeom prst="line">
              <a:avLst/>
            </a:prstGeom>
            <a:ln w="19050">
              <a:solidFill>
                <a:schemeClr val="accent3">
                  <a:lumMod val="20000"/>
                  <a:lumOff val="80000"/>
                </a:schemeClr>
              </a:solidFill>
            </a:ln>
          </p:spPr>
          <p:style>
            <a:lnRef idx="1">
              <a:schemeClr val="accent1"/>
            </a:lnRef>
            <a:fillRef idx="0">
              <a:schemeClr val="accent1"/>
            </a:fillRef>
            <a:effectRef idx="0">
              <a:schemeClr val="accent1"/>
            </a:effectRef>
            <a:fontRef idx="minor">
              <a:schemeClr val="tx1"/>
            </a:fontRef>
          </p:style>
        </p:cxnSp>
      </p:grpSp>
      <p:grpSp>
        <p:nvGrpSpPr>
          <p:cNvPr id="4" name="Groupe 3">
            <a:extLst>
              <a:ext uri="{FF2B5EF4-FFF2-40B4-BE49-F238E27FC236}">
                <a16:creationId xmlns:a16="http://schemas.microsoft.com/office/drawing/2014/main" id="{E1AD8344-270E-CBF2-6A1C-02B46C2A0F7C}"/>
              </a:ext>
            </a:extLst>
          </p:cNvPr>
          <p:cNvGrpSpPr/>
          <p:nvPr/>
        </p:nvGrpSpPr>
        <p:grpSpPr>
          <a:xfrm>
            <a:off x="2908065" y="1227244"/>
            <a:ext cx="7019526" cy="4580432"/>
            <a:chOff x="595611" y="2178202"/>
            <a:chExt cx="5779488" cy="3341867"/>
          </a:xfrm>
        </p:grpSpPr>
        <p:graphicFrame>
          <p:nvGraphicFramePr>
            <p:cNvPr id="7" name="Graphique 6">
              <a:extLst>
                <a:ext uri="{FF2B5EF4-FFF2-40B4-BE49-F238E27FC236}">
                  <a16:creationId xmlns:a16="http://schemas.microsoft.com/office/drawing/2014/main" id="{53DE5ADD-CBD4-F7AC-8A66-A283801A3750}"/>
                </a:ext>
              </a:extLst>
            </p:cNvPr>
            <p:cNvGraphicFramePr/>
            <p:nvPr/>
          </p:nvGraphicFramePr>
          <p:xfrm>
            <a:off x="595611" y="2178202"/>
            <a:ext cx="5779488" cy="3341867"/>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 Box 4">
              <a:extLst>
                <a:ext uri="{FF2B5EF4-FFF2-40B4-BE49-F238E27FC236}">
                  <a16:creationId xmlns:a16="http://schemas.microsoft.com/office/drawing/2014/main" id="{3C93ED5B-F540-BD6E-7653-A45330F1B1BD}"/>
                </a:ext>
              </a:extLst>
            </p:cNvPr>
            <p:cNvSpPr txBox="1">
              <a:spLocks noChangeArrowheads="1"/>
            </p:cNvSpPr>
            <p:nvPr/>
          </p:nvSpPr>
          <p:spPr bwMode="auto">
            <a:xfrm>
              <a:off x="1273252" y="5103054"/>
              <a:ext cx="1519877"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dirty="0">
                  <a:solidFill>
                    <a:srgbClr val="FFFFFF">
                      <a:lumMod val="50000"/>
                    </a:srgbClr>
                  </a:solidFill>
                  <a:latin typeface="Arial"/>
                  <a:ea typeface="+mn-ea"/>
                  <a:cs typeface="Arial"/>
                </a:rPr>
                <a:t>MRSA</a:t>
              </a:r>
            </a:p>
          </p:txBody>
        </p:sp>
        <p:sp>
          <p:nvSpPr>
            <p:cNvPr id="15" name="Text Box 4">
              <a:extLst>
                <a:ext uri="{FF2B5EF4-FFF2-40B4-BE49-F238E27FC236}">
                  <a16:creationId xmlns:a16="http://schemas.microsoft.com/office/drawing/2014/main" id="{EE73C019-CC45-AA60-A5F7-CAD440EB9286}"/>
                </a:ext>
              </a:extLst>
            </p:cNvPr>
            <p:cNvSpPr txBox="1">
              <a:spLocks noChangeArrowheads="1"/>
            </p:cNvSpPr>
            <p:nvPr/>
          </p:nvSpPr>
          <p:spPr bwMode="auto">
            <a:xfrm>
              <a:off x="2852423" y="5103054"/>
              <a:ext cx="1519877"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MDR-GN</a:t>
              </a:r>
              <a:endParaRPr lang="da-DK" sz="1200" dirty="0">
                <a:solidFill>
                  <a:srgbClr val="FFFFFF">
                    <a:lumMod val="50000"/>
                  </a:srgbClr>
                </a:solidFill>
                <a:latin typeface="Arial"/>
                <a:ea typeface="+mn-ea"/>
                <a:cs typeface="Arial"/>
              </a:endParaRPr>
            </a:p>
          </p:txBody>
        </p:sp>
        <p:sp>
          <p:nvSpPr>
            <p:cNvPr id="17" name="Text Box 4">
              <a:extLst>
                <a:ext uri="{FF2B5EF4-FFF2-40B4-BE49-F238E27FC236}">
                  <a16:creationId xmlns:a16="http://schemas.microsoft.com/office/drawing/2014/main" id="{BB3736C7-BCF5-D4A5-235F-DB77B67B96C7}"/>
                </a:ext>
              </a:extLst>
            </p:cNvPr>
            <p:cNvSpPr txBox="1">
              <a:spLocks noChangeArrowheads="1"/>
            </p:cNvSpPr>
            <p:nvPr/>
          </p:nvSpPr>
          <p:spPr bwMode="auto">
            <a:xfrm>
              <a:off x="4431593" y="5103054"/>
              <a:ext cx="1519877"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VRE</a:t>
              </a:r>
              <a:endParaRPr lang="da-DK" sz="1200" dirty="0">
                <a:solidFill>
                  <a:srgbClr val="FFFFFF">
                    <a:lumMod val="50000"/>
                  </a:srgbClr>
                </a:solidFill>
                <a:latin typeface="Arial"/>
                <a:ea typeface="+mn-ea"/>
                <a:cs typeface="Arial"/>
              </a:endParaRPr>
            </a:p>
          </p:txBody>
        </p:sp>
        <p:sp>
          <p:nvSpPr>
            <p:cNvPr id="113" name="Text Box 4">
              <a:extLst>
                <a:ext uri="{FF2B5EF4-FFF2-40B4-BE49-F238E27FC236}">
                  <a16:creationId xmlns:a16="http://schemas.microsoft.com/office/drawing/2014/main" id="{5FECDA49-1FED-56D6-701C-29B0D48A86B7}"/>
                </a:ext>
              </a:extLst>
            </p:cNvPr>
            <p:cNvSpPr txBox="1">
              <a:spLocks noChangeArrowheads="1"/>
            </p:cNvSpPr>
            <p:nvPr/>
          </p:nvSpPr>
          <p:spPr bwMode="auto">
            <a:xfrm>
              <a:off x="657692" y="2178202"/>
              <a:ext cx="498461"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0.400</a:t>
              </a:r>
              <a:endParaRPr lang="da-DK" sz="1200" dirty="0">
                <a:solidFill>
                  <a:srgbClr val="FFFFFF">
                    <a:lumMod val="50000"/>
                  </a:srgbClr>
                </a:solidFill>
                <a:latin typeface="Arial"/>
                <a:ea typeface="+mn-ea"/>
                <a:cs typeface="Arial"/>
              </a:endParaRPr>
            </a:p>
          </p:txBody>
        </p:sp>
        <p:sp>
          <p:nvSpPr>
            <p:cNvPr id="114" name="Text Box 4">
              <a:extLst>
                <a:ext uri="{FF2B5EF4-FFF2-40B4-BE49-F238E27FC236}">
                  <a16:creationId xmlns:a16="http://schemas.microsoft.com/office/drawing/2014/main" id="{196C5F49-DE95-7281-69E7-48CB063A7469}"/>
                </a:ext>
              </a:extLst>
            </p:cNvPr>
            <p:cNvSpPr txBox="1">
              <a:spLocks noChangeArrowheads="1"/>
            </p:cNvSpPr>
            <p:nvPr/>
          </p:nvSpPr>
          <p:spPr bwMode="auto">
            <a:xfrm>
              <a:off x="657692" y="2880914"/>
              <a:ext cx="498461"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0.300</a:t>
              </a:r>
              <a:endParaRPr lang="da-DK" sz="1200" dirty="0">
                <a:solidFill>
                  <a:srgbClr val="FFFFFF">
                    <a:lumMod val="50000"/>
                  </a:srgbClr>
                </a:solidFill>
                <a:latin typeface="Arial"/>
                <a:ea typeface="+mn-ea"/>
                <a:cs typeface="Arial"/>
              </a:endParaRPr>
            </a:p>
          </p:txBody>
        </p:sp>
        <p:sp>
          <p:nvSpPr>
            <p:cNvPr id="115" name="Text Box 4">
              <a:extLst>
                <a:ext uri="{FF2B5EF4-FFF2-40B4-BE49-F238E27FC236}">
                  <a16:creationId xmlns:a16="http://schemas.microsoft.com/office/drawing/2014/main" id="{2425E5CD-0F18-B092-A4C5-CAD88B3C3DA5}"/>
                </a:ext>
              </a:extLst>
            </p:cNvPr>
            <p:cNvSpPr txBox="1">
              <a:spLocks noChangeArrowheads="1"/>
            </p:cNvSpPr>
            <p:nvPr/>
          </p:nvSpPr>
          <p:spPr bwMode="auto">
            <a:xfrm>
              <a:off x="657692" y="3575512"/>
              <a:ext cx="498461"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0.200</a:t>
              </a:r>
              <a:endParaRPr lang="da-DK" sz="1200" dirty="0">
                <a:solidFill>
                  <a:srgbClr val="FFFFFF">
                    <a:lumMod val="50000"/>
                  </a:srgbClr>
                </a:solidFill>
                <a:latin typeface="Arial"/>
                <a:ea typeface="+mn-ea"/>
                <a:cs typeface="Arial"/>
              </a:endParaRPr>
            </a:p>
          </p:txBody>
        </p:sp>
        <p:sp>
          <p:nvSpPr>
            <p:cNvPr id="117" name="Text Box 4">
              <a:extLst>
                <a:ext uri="{FF2B5EF4-FFF2-40B4-BE49-F238E27FC236}">
                  <a16:creationId xmlns:a16="http://schemas.microsoft.com/office/drawing/2014/main" id="{23A7CA7E-8AC5-4CE5-B322-36B7B3BBE044}"/>
                </a:ext>
              </a:extLst>
            </p:cNvPr>
            <p:cNvSpPr txBox="1">
              <a:spLocks noChangeArrowheads="1"/>
            </p:cNvSpPr>
            <p:nvPr/>
          </p:nvSpPr>
          <p:spPr bwMode="auto">
            <a:xfrm>
              <a:off x="657692" y="4274037"/>
              <a:ext cx="498461"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0.100</a:t>
              </a:r>
              <a:endParaRPr lang="da-DK" sz="1200" dirty="0">
                <a:solidFill>
                  <a:srgbClr val="FFFFFF">
                    <a:lumMod val="50000"/>
                  </a:srgbClr>
                </a:solidFill>
                <a:latin typeface="Arial"/>
                <a:ea typeface="+mn-ea"/>
                <a:cs typeface="Arial"/>
              </a:endParaRPr>
            </a:p>
          </p:txBody>
        </p:sp>
        <p:sp>
          <p:nvSpPr>
            <p:cNvPr id="118" name="Text Box 4">
              <a:extLst>
                <a:ext uri="{FF2B5EF4-FFF2-40B4-BE49-F238E27FC236}">
                  <a16:creationId xmlns:a16="http://schemas.microsoft.com/office/drawing/2014/main" id="{2DEF3893-24AD-E322-2075-567FD455864C}"/>
                </a:ext>
              </a:extLst>
            </p:cNvPr>
            <p:cNvSpPr txBox="1">
              <a:spLocks noChangeArrowheads="1"/>
            </p:cNvSpPr>
            <p:nvPr/>
          </p:nvSpPr>
          <p:spPr bwMode="auto">
            <a:xfrm>
              <a:off x="657692" y="4964829"/>
              <a:ext cx="498461" cy="20209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a:solidFill>
                    <a:srgbClr val="FFFFFF">
                      <a:lumMod val="50000"/>
                    </a:srgbClr>
                  </a:solidFill>
                  <a:latin typeface="Arial"/>
                  <a:ea typeface="+mn-ea"/>
                  <a:cs typeface="Arial"/>
                </a:rPr>
                <a:t>0.000</a:t>
              </a:r>
              <a:endParaRPr lang="da-DK" sz="1200" dirty="0">
                <a:solidFill>
                  <a:srgbClr val="FFFFFF">
                    <a:lumMod val="50000"/>
                  </a:srgbClr>
                </a:solidFill>
                <a:latin typeface="Arial"/>
                <a:ea typeface="+mn-ea"/>
                <a:cs typeface="Arial"/>
              </a:endParaRPr>
            </a:p>
          </p:txBody>
        </p:sp>
      </p:grpSp>
      <p:sp>
        <p:nvSpPr>
          <p:cNvPr id="18" name="Text Box 4">
            <a:extLst>
              <a:ext uri="{FF2B5EF4-FFF2-40B4-BE49-F238E27FC236}">
                <a16:creationId xmlns:a16="http://schemas.microsoft.com/office/drawing/2014/main" id="{B96D671F-7F9A-3516-A603-F8AE00D89EAA}"/>
              </a:ext>
            </a:extLst>
          </p:cNvPr>
          <p:cNvSpPr txBox="1">
            <a:spLocks noChangeArrowheads="1"/>
          </p:cNvSpPr>
          <p:nvPr/>
        </p:nvSpPr>
        <p:spPr bwMode="auto">
          <a:xfrm rot="16200000">
            <a:off x="1540340" y="3055098"/>
            <a:ext cx="2591999" cy="2616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050" dirty="0">
                <a:solidFill>
                  <a:srgbClr val="FFFFFF">
                    <a:lumMod val="50000"/>
                  </a:srgbClr>
                </a:solidFill>
                <a:latin typeface="Arial"/>
                <a:ea typeface="+mn-ea"/>
                <a:cs typeface="Arial"/>
              </a:rPr>
              <a:t>Incidence per 1,000 exposure days</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p:txBody>
          <a:bodyPr/>
          <a:lstStyle/>
          <a:p>
            <a:r>
              <a:rPr lang="fr-FR" dirty="0" err="1"/>
              <a:t>Result</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graphicFrame>
        <p:nvGraphicFramePr>
          <p:cNvPr id="6" name="Graphique 5">
            <a:extLst>
              <a:ext uri="{FF2B5EF4-FFF2-40B4-BE49-F238E27FC236}">
                <a16:creationId xmlns:a16="http://schemas.microsoft.com/office/drawing/2014/main" id="{0BF21E2F-28F3-19E2-C91F-28B708B4AA0F}"/>
              </a:ext>
            </a:extLst>
          </p:cNvPr>
          <p:cNvGraphicFramePr/>
          <p:nvPr/>
        </p:nvGraphicFramePr>
        <p:xfrm>
          <a:off x="4865674" y="2651569"/>
          <a:ext cx="3646085" cy="2828509"/>
        </p:xfrm>
        <a:graphic>
          <a:graphicData uri="http://schemas.openxmlformats.org/drawingml/2006/chart">
            <c:chart xmlns:c="http://schemas.openxmlformats.org/drawingml/2006/chart" xmlns:r="http://schemas.openxmlformats.org/officeDocument/2006/relationships" r:id="rId3"/>
          </a:graphicData>
        </a:graphic>
      </p:graphicFrame>
      <p:sp>
        <p:nvSpPr>
          <p:cNvPr id="3" name="ZoneTexte 2">
            <a:extLst>
              <a:ext uri="{FF2B5EF4-FFF2-40B4-BE49-F238E27FC236}">
                <a16:creationId xmlns:a16="http://schemas.microsoft.com/office/drawing/2014/main" id="{BC88EDBC-3B0D-13C0-1CE4-330C002AF868}"/>
              </a:ext>
            </a:extLst>
          </p:cNvPr>
          <p:cNvSpPr txBox="1"/>
          <p:nvPr/>
        </p:nvSpPr>
        <p:spPr>
          <a:xfrm>
            <a:off x="10293159" y="2387750"/>
            <a:ext cx="2022456" cy="1220014"/>
          </a:xfrm>
          <a:prstGeom prst="rect">
            <a:avLst/>
          </a:prstGeom>
          <a:noFill/>
          <a:ln w="28575">
            <a:noFill/>
          </a:ln>
        </p:spPr>
        <p:txBody>
          <a:bodyPr wrap="square">
            <a:spAutoFit/>
          </a:bodyPr>
          <a:lstStyle/>
          <a:p>
            <a:pPr>
              <a:lnSpc>
                <a:spcPct val="200000"/>
              </a:lnSpc>
              <a:spcBef>
                <a:spcPts val="300"/>
              </a:spcBef>
            </a:pPr>
            <a:r>
              <a:rPr lang="fr-FR" sz="1200">
                <a:latin typeface="Arial"/>
                <a:cs typeface="Arial"/>
              </a:rPr>
              <a:t>Soap (reference)</a:t>
            </a:r>
          </a:p>
          <a:p>
            <a:pPr>
              <a:lnSpc>
                <a:spcPct val="200000"/>
              </a:lnSpc>
              <a:spcBef>
                <a:spcPts val="300"/>
              </a:spcBef>
            </a:pPr>
            <a:r>
              <a:rPr lang="fr-FR" sz="1200">
                <a:latin typeface="Arial"/>
                <a:cs typeface="Arial"/>
              </a:rPr>
              <a:t>Disinfectant </a:t>
            </a:r>
          </a:p>
          <a:p>
            <a:pPr>
              <a:lnSpc>
                <a:spcPct val="200000"/>
              </a:lnSpc>
              <a:spcBef>
                <a:spcPts val="300"/>
              </a:spcBef>
            </a:pPr>
            <a:r>
              <a:rPr lang="fr-FR" sz="1200">
                <a:latin typeface="Arial"/>
                <a:cs typeface="Arial"/>
              </a:rPr>
              <a:t>Probiotic</a:t>
            </a:r>
          </a:p>
        </p:txBody>
      </p:sp>
      <p:grpSp>
        <p:nvGrpSpPr>
          <p:cNvPr id="119" name="Groupe 118">
            <a:extLst>
              <a:ext uri="{FF2B5EF4-FFF2-40B4-BE49-F238E27FC236}">
                <a16:creationId xmlns:a16="http://schemas.microsoft.com/office/drawing/2014/main" id="{A5F1CB31-7074-7A1D-023D-60A1A4FE37D1}"/>
              </a:ext>
            </a:extLst>
          </p:cNvPr>
          <p:cNvGrpSpPr/>
          <p:nvPr/>
        </p:nvGrpSpPr>
        <p:grpSpPr>
          <a:xfrm rot="10800000">
            <a:off x="10181433" y="3295721"/>
            <a:ext cx="54878" cy="200137"/>
            <a:chOff x="9191625" y="-344224"/>
            <a:chExt cx="251833" cy="719166"/>
          </a:xfrm>
        </p:grpSpPr>
        <p:sp>
          <p:nvSpPr>
            <p:cNvPr id="121" name="Rectangle 20">
              <a:extLst>
                <a:ext uri="{FF2B5EF4-FFF2-40B4-BE49-F238E27FC236}">
                  <a16:creationId xmlns:a16="http://schemas.microsoft.com/office/drawing/2014/main" id="{B381AEED-5ED1-0D9C-124B-4BDD81F2355D}"/>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22" name="Connecteur droit 121">
              <a:extLst>
                <a:ext uri="{FF2B5EF4-FFF2-40B4-BE49-F238E27FC236}">
                  <a16:creationId xmlns:a16="http://schemas.microsoft.com/office/drawing/2014/main" id="{BD702D62-96B8-EDF7-96E2-A0533A948391}"/>
                </a:ext>
              </a:extLst>
            </p:cNvPr>
            <p:cNvCxnSpPr/>
            <p:nvPr/>
          </p:nvCxnSpPr>
          <p:spPr>
            <a:xfrm>
              <a:off x="9328150" y="-344224"/>
              <a:ext cx="0" cy="719166"/>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23" name="Rectangle 20">
              <a:extLst>
                <a:ext uri="{FF2B5EF4-FFF2-40B4-BE49-F238E27FC236}">
                  <a16:creationId xmlns:a16="http://schemas.microsoft.com/office/drawing/2014/main" id="{0DB20E09-CDE9-9B30-8A88-378214D9476A}"/>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38" name="Groupe 137">
            <a:extLst>
              <a:ext uri="{FF2B5EF4-FFF2-40B4-BE49-F238E27FC236}">
                <a16:creationId xmlns:a16="http://schemas.microsoft.com/office/drawing/2014/main" id="{5DDCD6BE-59A8-4935-88E1-8CFAE77475F2}"/>
              </a:ext>
            </a:extLst>
          </p:cNvPr>
          <p:cNvGrpSpPr/>
          <p:nvPr/>
        </p:nvGrpSpPr>
        <p:grpSpPr>
          <a:xfrm rot="10800000">
            <a:off x="10181433" y="2933733"/>
            <a:ext cx="54878" cy="200137"/>
            <a:chOff x="9191625" y="-344224"/>
            <a:chExt cx="251833" cy="719166"/>
          </a:xfrm>
        </p:grpSpPr>
        <p:sp>
          <p:nvSpPr>
            <p:cNvPr id="139" name="Rectangle 20">
              <a:extLst>
                <a:ext uri="{FF2B5EF4-FFF2-40B4-BE49-F238E27FC236}">
                  <a16:creationId xmlns:a16="http://schemas.microsoft.com/office/drawing/2014/main" id="{A7270B78-3812-954F-E9DF-F3331159DE6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0" name="Connecteur droit 139">
              <a:extLst>
                <a:ext uri="{FF2B5EF4-FFF2-40B4-BE49-F238E27FC236}">
                  <a16:creationId xmlns:a16="http://schemas.microsoft.com/office/drawing/2014/main" id="{970B2793-A62B-70C5-3396-434573AE1890}"/>
                </a:ext>
              </a:extLst>
            </p:cNvPr>
            <p:cNvCxnSpPr/>
            <p:nvPr/>
          </p:nvCxnSpPr>
          <p:spPr>
            <a:xfrm>
              <a:off x="9328150" y="-344224"/>
              <a:ext cx="0" cy="719166"/>
            </a:xfrm>
            <a:prstGeom prst="line">
              <a:avLst/>
            </a:pr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141" name="Rectangle 20">
              <a:extLst>
                <a:ext uri="{FF2B5EF4-FFF2-40B4-BE49-F238E27FC236}">
                  <a16:creationId xmlns:a16="http://schemas.microsoft.com/office/drawing/2014/main" id="{3B11237D-D1FF-0CBE-A2EC-B4F77240B876}"/>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2" name="Groupe 141">
            <a:extLst>
              <a:ext uri="{FF2B5EF4-FFF2-40B4-BE49-F238E27FC236}">
                <a16:creationId xmlns:a16="http://schemas.microsoft.com/office/drawing/2014/main" id="{C905BA96-FE97-628E-49A5-1F165E3021FC}"/>
              </a:ext>
            </a:extLst>
          </p:cNvPr>
          <p:cNvGrpSpPr/>
          <p:nvPr/>
        </p:nvGrpSpPr>
        <p:grpSpPr>
          <a:xfrm rot="10800000">
            <a:off x="10181433" y="2571747"/>
            <a:ext cx="54878" cy="200137"/>
            <a:chOff x="9191625" y="-344224"/>
            <a:chExt cx="251833" cy="719166"/>
          </a:xfrm>
        </p:grpSpPr>
        <p:sp>
          <p:nvSpPr>
            <p:cNvPr id="143" name="Rectangle 20">
              <a:extLst>
                <a:ext uri="{FF2B5EF4-FFF2-40B4-BE49-F238E27FC236}">
                  <a16:creationId xmlns:a16="http://schemas.microsoft.com/office/drawing/2014/main" id="{F1007D93-7F37-FB68-BD87-A947157DA6BA}"/>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44" name="Connecteur droit 143">
              <a:extLst>
                <a:ext uri="{FF2B5EF4-FFF2-40B4-BE49-F238E27FC236}">
                  <a16:creationId xmlns:a16="http://schemas.microsoft.com/office/drawing/2014/main" id="{606DF456-73E9-4B9F-D60D-2FF4D3950F1A}"/>
                </a:ext>
              </a:extLst>
            </p:cNvPr>
            <p:cNvCxnSpPr/>
            <p:nvPr/>
          </p:nvCxnSpPr>
          <p:spPr>
            <a:xfrm>
              <a:off x="9328150" y="-344224"/>
              <a:ext cx="0" cy="719166"/>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145" name="Rectangle 20">
              <a:extLst>
                <a:ext uri="{FF2B5EF4-FFF2-40B4-BE49-F238E27FC236}">
                  <a16:creationId xmlns:a16="http://schemas.microsoft.com/office/drawing/2014/main" id="{5CBA78C0-87D7-DAEC-A5D1-773B7C2A8A81}"/>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3" name="Groupe 22">
            <a:extLst>
              <a:ext uri="{FF2B5EF4-FFF2-40B4-BE49-F238E27FC236}">
                <a16:creationId xmlns:a16="http://schemas.microsoft.com/office/drawing/2014/main" id="{1E245F2F-28C0-8E8C-F1C4-4B4C4965F23E}"/>
              </a:ext>
            </a:extLst>
          </p:cNvPr>
          <p:cNvGrpSpPr/>
          <p:nvPr/>
        </p:nvGrpSpPr>
        <p:grpSpPr>
          <a:xfrm>
            <a:off x="6022815" y="1637927"/>
            <a:ext cx="108000" cy="2889590"/>
            <a:chOff x="5530065" y="1993950"/>
            <a:chExt cx="108000" cy="2889590"/>
          </a:xfrm>
        </p:grpSpPr>
        <p:sp>
          <p:nvSpPr>
            <p:cNvPr id="20" name="Rectangle 20">
              <a:extLst>
                <a:ext uri="{FF2B5EF4-FFF2-40B4-BE49-F238E27FC236}">
                  <a16:creationId xmlns:a16="http://schemas.microsoft.com/office/drawing/2014/main" id="{76709292-4574-D507-1DCE-FFA8C5A20B7F}"/>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1" name="Connecteur droit 20">
              <a:extLst>
                <a:ext uri="{FF2B5EF4-FFF2-40B4-BE49-F238E27FC236}">
                  <a16:creationId xmlns:a16="http://schemas.microsoft.com/office/drawing/2014/main" id="{27C9C732-6053-FAF5-291F-06BB4E8D3F7E}"/>
                </a:ext>
              </a:extLst>
            </p:cNvPr>
            <p:cNvCxnSpPr/>
            <p:nvPr/>
          </p:nvCxnSpPr>
          <p:spPr>
            <a:xfrm rot="10800000">
              <a:off x="5583144" y="1993950"/>
              <a:ext cx="0" cy="2889590"/>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2" name="Rectangle 20">
              <a:extLst>
                <a:ext uri="{FF2B5EF4-FFF2-40B4-BE49-F238E27FC236}">
                  <a16:creationId xmlns:a16="http://schemas.microsoft.com/office/drawing/2014/main" id="{88B7DBDB-BD71-90C2-3EE3-B7CD15CE81C6}"/>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4" name="Groupe 23">
            <a:extLst>
              <a:ext uri="{FF2B5EF4-FFF2-40B4-BE49-F238E27FC236}">
                <a16:creationId xmlns:a16="http://schemas.microsoft.com/office/drawing/2014/main" id="{9EC93932-2C69-D0BC-8D5A-6CAC5369C1C5}"/>
              </a:ext>
            </a:extLst>
          </p:cNvPr>
          <p:cNvGrpSpPr/>
          <p:nvPr/>
        </p:nvGrpSpPr>
        <p:grpSpPr>
          <a:xfrm>
            <a:off x="4096371" y="1637927"/>
            <a:ext cx="108000" cy="2889590"/>
            <a:chOff x="5530065" y="1993950"/>
            <a:chExt cx="108000" cy="2889590"/>
          </a:xfrm>
        </p:grpSpPr>
        <p:sp>
          <p:nvSpPr>
            <p:cNvPr id="25" name="Rectangle 20">
              <a:extLst>
                <a:ext uri="{FF2B5EF4-FFF2-40B4-BE49-F238E27FC236}">
                  <a16:creationId xmlns:a16="http://schemas.microsoft.com/office/drawing/2014/main" id="{4B4F80D3-7F95-5DC0-6F78-1990A6FC4676}"/>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6" name="Connecteur droit 25">
              <a:extLst>
                <a:ext uri="{FF2B5EF4-FFF2-40B4-BE49-F238E27FC236}">
                  <a16:creationId xmlns:a16="http://schemas.microsoft.com/office/drawing/2014/main" id="{E5D8F1B7-0120-3EE3-670A-23C06668D72C}"/>
                </a:ext>
              </a:extLst>
            </p:cNvPr>
            <p:cNvCxnSpPr/>
            <p:nvPr/>
          </p:nvCxnSpPr>
          <p:spPr>
            <a:xfrm rot="10800000">
              <a:off x="5583144" y="1993950"/>
              <a:ext cx="0" cy="2889590"/>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7" name="Rectangle 20">
              <a:extLst>
                <a:ext uri="{FF2B5EF4-FFF2-40B4-BE49-F238E27FC236}">
                  <a16:creationId xmlns:a16="http://schemas.microsoft.com/office/drawing/2014/main" id="{4ED32F83-88AD-B9F3-ED9E-54C8D1668C60}"/>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9" name="Groupe 28">
            <a:extLst>
              <a:ext uri="{FF2B5EF4-FFF2-40B4-BE49-F238E27FC236}">
                <a16:creationId xmlns:a16="http://schemas.microsoft.com/office/drawing/2014/main" id="{4189432F-9C41-7803-CEC9-2B5E6A3F4856}"/>
              </a:ext>
            </a:extLst>
          </p:cNvPr>
          <p:cNvGrpSpPr/>
          <p:nvPr/>
        </p:nvGrpSpPr>
        <p:grpSpPr>
          <a:xfrm>
            <a:off x="7935153" y="1637927"/>
            <a:ext cx="108000" cy="2889590"/>
            <a:chOff x="5530065" y="1993950"/>
            <a:chExt cx="108000" cy="2889590"/>
          </a:xfrm>
        </p:grpSpPr>
        <p:sp>
          <p:nvSpPr>
            <p:cNvPr id="30" name="Rectangle 20">
              <a:extLst>
                <a:ext uri="{FF2B5EF4-FFF2-40B4-BE49-F238E27FC236}">
                  <a16:creationId xmlns:a16="http://schemas.microsoft.com/office/drawing/2014/main" id="{8E0B2814-D68E-52B3-FFB6-93BFA7FC3441}"/>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1" name="Connecteur droit 30">
              <a:extLst>
                <a:ext uri="{FF2B5EF4-FFF2-40B4-BE49-F238E27FC236}">
                  <a16:creationId xmlns:a16="http://schemas.microsoft.com/office/drawing/2014/main" id="{0D4A3C08-4CBD-5EC2-510C-65766E3C12AA}"/>
                </a:ext>
              </a:extLst>
            </p:cNvPr>
            <p:cNvCxnSpPr/>
            <p:nvPr/>
          </p:nvCxnSpPr>
          <p:spPr>
            <a:xfrm rot="10800000">
              <a:off x="5583144" y="1993950"/>
              <a:ext cx="0" cy="2889590"/>
            </a:xfrm>
            <a:prstGeom prst="line">
              <a:avLst/>
            </a:pr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sp>
          <p:nvSpPr>
            <p:cNvPr id="230" name="Rectangle 20">
              <a:extLst>
                <a:ext uri="{FF2B5EF4-FFF2-40B4-BE49-F238E27FC236}">
                  <a16:creationId xmlns:a16="http://schemas.microsoft.com/office/drawing/2014/main" id="{0917D2D4-35DE-03BA-77CB-860F37B54511}"/>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32" name="Ellipse 231">
            <a:extLst>
              <a:ext uri="{FF2B5EF4-FFF2-40B4-BE49-F238E27FC236}">
                <a16:creationId xmlns:a16="http://schemas.microsoft.com/office/drawing/2014/main" id="{11898F69-8EEE-C7A5-E2B6-AEFA6268A182}"/>
              </a:ext>
            </a:extLst>
          </p:cNvPr>
          <p:cNvSpPr/>
          <p:nvPr/>
        </p:nvSpPr>
        <p:spPr>
          <a:xfrm>
            <a:off x="6033696" y="3446975"/>
            <a:ext cx="86238" cy="86238"/>
          </a:xfrm>
          <a:prstGeom prst="ellipse">
            <a:avLst/>
          </a:prstGeom>
          <a:solidFill>
            <a:schemeClr val="accent3"/>
          </a:solid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5" name="Ellipse 234">
            <a:extLst>
              <a:ext uri="{FF2B5EF4-FFF2-40B4-BE49-F238E27FC236}">
                <a16:creationId xmlns:a16="http://schemas.microsoft.com/office/drawing/2014/main" id="{E6628825-507A-2065-AB99-76EF97152393}"/>
              </a:ext>
            </a:extLst>
          </p:cNvPr>
          <p:cNvSpPr/>
          <p:nvPr/>
        </p:nvSpPr>
        <p:spPr>
          <a:xfrm>
            <a:off x="4107252" y="3446975"/>
            <a:ext cx="86238" cy="86238"/>
          </a:xfrm>
          <a:prstGeom prst="ellipse">
            <a:avLst/>
          </a:prstGeom>
          <a:solidFill>
            <a:schemeClr val="accent3"/>
          </a:solid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8" name="Ellipse 237">
            <a:extLst>
              <a:ext uri="{FF2B5EF4-FFF2-40B4-BE49-F238E27FC236}">
                <a16:creationId xmlns:a16="http://schemas.microsoft.com/office/drawing/2014/main" id="{FF141BB4-6F1F-5D22-A9EE-062D0C77AFFA}"/>
              </a:ext>
            </a:extLst>
          </p:cNvPr>
          <p:cNvSpPr/>
          <p:nvPr/>
        </p:nvSpPr>
        <p:spPr>
          <a:xfrm>
            <a:off x="7946034" y="3446975"/>
            <a:ext cx="86238" cy="86238"/>
          </a:xfrm>
          <a:prstGeom prst="ellipse">
            <a:avLst/>
          </a:prstGeom>
          <a:solidFill>
            <a:schemeClr val="accent3"/>
          </a:solidFill>
          <a:ln w="28575">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39" name="Groupe 238">
            <a:extLst>
              <a:ext uri="{FF2B5EF4-FFF2-40B4-BE49-F238E27FC236}">
                <a16:creationId xmlns:a16="http://schemas.microsoft.com/office/drawing/2014/main" id="{CAF0FE2A-3FE2-F700-A772-14B811F5D410}"/>
              </a:ext>
            </a:extLst>
          </p:cNvPr>
          <p:cNvGrpSpPr/>
          <p:nvPr/>
        </p:nvGrpSpPr>
        <p:grpSpPr>
          <a:xfrm>
            <a:off x="4607343" y="3754015"/>
            <a:ext cx="108000" cy="1447024"/>
            <a:chOff x="5530065" y="1993950"/>
            <a:chExt cx="108000" cy="2889590"/>
          </a:xfrm>
        </p:grpSpPr>
        <p:sp>
          <p:nvSpPr>
            <p:cNvPr id="240" name="Rectangle 20">
              <a:extLst>
                <a:ext uri="{FF2B5EF4-FFF2-40B4-BE49-F238E27FC236}">
                  <a16:creationId xmlns:a16="http://schemas.microsoft.com/office/drawing/2014/main" id="{9A8D6782-1D4F-D6B4-724A-A4A55E43DFEF}"/>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41" name="Connecteur droit 240">
              <a:extLst>
                <a:ext uri="{FF2B5EF4-FFF2-40B4-BE49-F238E27FC236}">
                  <a16:creationId xmlns:a16="http://schemas.microsoft.com/office/drawing/2014/main" id="{3CF713F8-1CAB-BEC3-8741-71D180D9786C}"/>
                </a:ext>
              </a:extLst>
            </p:cNvPr>
            <p:cNvCxnSpPr/>
            <p:nvPr/>
          </p:nvCxnSpPr>
          <p:spPr>
            <a:xfrm rot="10800000">
              <a:off x="5583144" y="1993950"/>
              <a:ext cx="0" cy="2889590"/>
            </a:xfrm>
            <a:prstGeom prst="line">
              <a:avLst/>
            </a:pr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242" name="Rectangle 20">
              <a:extLst>
                <a:ext uri="{FF2B5EF4-FFF2-40B4-BE49-F238E27FC236}">
                  <a16:creationId xmlns:a16="http://schemas.microsoft.com/office/drawing/2014/main" id="{B53FEE96-D61E-9237-792D-110596C4E28C}"/>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43" name="Groupe 242">
            <a:extLst>
              <a:ext uri="{FF2B5EF4-FFF2-40B4-BE49-F238E27FC236}">
                <a16:creationId xmlns:a16="http://schemas.microsoft.com/office/drawing/2014/main" id="{186A64C9-8FC5-BE78-B4A3-8BECA527B63F}"/>
              </a:ext>
            </a:extLst>
          </p:cNvPr>
          <p:cNvGrpSpPr/>
          <p:nvPr/>
        </p:nvGrpSpPr>
        <p:grpSpPr>
          <a:xfrm>
            <a:off x="6524922" y="2364951"/>
            <a:ext cx="108000" cy="2472549"/>
            <a:chOff x="5530065" y="1993950"/>
            <a:chExt cx="108000" cy="2889590"/>
          </a:xfrm>
          <a:solidFill>
            <a:srgbClr val="CFA4E4"/>
          </a:solidFill>
        </p:grpSpPr>
        <p:sp>
          <p:nvSpPr>
            <p:cNvPr id="244" name="Rectangle 20">
              <a:extLst>
                <a:ext uri="{FF2B5EF4-FFF2-40B4-BE49-F238E27FC236}">
                  <a16:creationId xmlns:a16="http://schemas.microsoft.com/office/drawing/2014/main" id="{B8C68662-8857-843D-D5F5-89CD797ECFEE}"/>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45" name="Connecteur droit 244">
              <a:extLst>
                <a:ext uri="{FF2B5EF4-FFF2-40B4-BE49-F238E27FC236}">
                  <a16:creationId xmlns:a16="http://schemas.microsoft.com/office/drawing/2014/main" id="{CE317BE5-024C-8609-AFF8-9E89A5E77273}"/>
                </a:ext>
              </a:extLst>
            </p:cNvPr>
            <p:cNvCxnSpPr/>
            <p:nvPr/>
          </p:nvCxnSpPr>
          <p:spPr>
            <a:xfrm rot="10800000">
              <a:off x="5583144" y="1993950"/>
              <a:ext cx="0" cy="2889590"/>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246" name="Rectangle 20">
              <a:extLst>
                <a:ext uri="{FF2B5EF4-FFF2-40B4-BE49-F238E27FC236}">
                  <a16:creationId xmlns:a16="http://schemas.microsoft.com/office/drawing/2014/main" id="{C89CC133-0B51-957C-4283-FB84DEED06AC}"/>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48" name="Groupe 247">
            <a:extLst>
              <a:ext uri="{FF2B5EF4-FFF2-40B4-BE49-F238E27FC236}">
                <a16:creationId xmlns:a16="http://schemas.microsoft.com/office/drawing/2014/main" id="{5ED94981-2AFA-AFE2-FAA5-2A8A64E0EDB6}"/>
              </a:ext>
            </a:extLst>
          </p:cNvPr>
          <p:cNvGrpSpPr/>
          <p:nvPr/>
        </p:nvGrpSpPr>
        <p:grpSpPr>
          <a:xfrm>
            <a:off x="8441330" y="1523579"/>
            <a:ext cx="108000" cy="2958322"/>
            <a:chOff x="5530065" y="1993950"/>
            <a:chExt cx="108000" cy="2889590"/>
          </a:xfrm>
          <a:solidFill>
            <a:srgbClr val="CFA4E4"/>
          </a:solidFill>
        </p:grpSpPr>
        <p:sp>
          <p:nvSpPr>
            <p:cNvPr id="249" name="Rectangle 20">
              <a:extLst>
                <a:ext uri="{FF2B5EF4-FFF2-40B4-BE49-F238E27FC236}">
                  <a16:creationId xmlns:a16="http://schemas.microsoft.com/office/drawing/2014/main" id="{688B7F80-A9C2-AAA8-014B-2EC60070BDFA}"/>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0" name="Connecteur droit 249">
              <a:extLst>
                <a:ext uri="{FF2B5EF4-FFF2-40B4-BE49-F238E27FC236}">
                  <a16:creationId xmlns:a16="http://schemas.microsoft.com/office/drawing/2014/main" id="{44515CBE-FFB7-78D3-616A-E91860BD03F9}"/>
                </a:ext>
              </a:extLst>
            </p:cNvPr>
            <p:cNvCxnSpPr/>
            <p:nvPr/>
          </p:nvCxnSpPr>
          <p:spPr>
            <a:xfrm rot="10800000">
              <a:off x="5583144" y="1993950"/>
              <a:ext cx="0" cy="2889590"/>
            </a:xfrm>
            <a:prstGeom prst="line">
              <a:avLst/>
            </a:pr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cxnSp>
        <p:sp>
          <p:nvSpPr>
            <p:cNvPr id="251" name="Rectangle 20">
              <a:extLst>
                <a:ext uri="{FF2B5EF4-FFF2-40B4-BE49-F238E27FC236}">
                  <a16:creationId xmlns:a16="http://schemas.microsoft.com/office/drawing/2014/main" id="{9D5B800E-3D62-633F-60DE-647466D0F6F9}"/>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52" name="Groupe 251">
            <a:extLst>
              <a:ext uri="{FF2B5EF4-FFF2-40B4-BE49-F238E27FC236}">
                <a16:creationId xmlns:a16="http://schemas.microsoft.com/office/drawing/2014/main" id="{CEDC9875-4333-6E5E-3965-6A622B92CCAC}"/>
              </a:ext>
            </a:extLst>
          </p:cNvPr>
          <p:cNvGrpSpPr/>
          <p:nvPr/>
        </p:nvGrpSpPr>
        <p:grpSpPr>
          <a:xfrm>
            <a:off x="5110346" y="3250777"/>
            <a:ext cx="108000" cy="1862702"/>
            <a:chOff x="5530065" y="1993950"/>
            <a:chExt cx="108000" cy="2889590"/>
          </a:xfrm>
        </p:grpSpPr>
        <p:sp>
          <p:nvSpPr>
            <p:cNvPr id="253" name="Rectangle 20">
              <a:extLst>
                <a:ext uri="{FF2B5EF4-FFF2-40B4-BE49-F238E27FC236}">
                  <a16:creationId xmlns:a16="http://schemas.microsoft.com/office/drawing/2014/main" id="{040B8A99-B6C8-3149-AD2F-7AEB210AEE0C}"/>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4" name="Connecteur droit 253">
              <a:extLst>
                <a:ext uri="{FF2B5EF4-FFF2-40B4-BE49-F238E27FC236}">
                  <a16:creationId xmlns:a16="http://schemas.microsoft.com/office/drawing/2014/main" id="{C5832DAE-9C13-4676-5F8C-6244D9953624}"/>
                </a:ext>
              </a:extLst>
            </p:cNvPr>
            <p:cNvCxnSpPr/>
            <p:nvPr/>
          </p:nvCxnSpPr>
          <p:spPr>
            <a:xfrm rot="10800000">
              <a:off x="5583144" y="1993950"/>
              <a:ext cx="0" cy="2889590"/>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255" name="Rectangle 20">
              <a:extLst>
                <a:ext uri="{FF2B5EF4-FFF2-40B4-BE49-F238E27FC236}">
                  <a16:creationId xmlns:a16="http://schemas.microsoft.com/office/drawing/2014/main" id="{6CDE57CB-E183-5442-3579-79AF696711E7}"/>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64" name="Groupe 63">
            <a:extLst>
              <a:ext uri="{FF2B5EF4-FFF2-40B4-BE49-F238E27FC236}">
                <a16:creationId xmlns:a16="http://schemas.microsoft.com/office/drawing/2014/main" id="{B3A1818F-3291-713B-8046-F19E09947DD2}"/>
              </a:ext>
            </a:extLst>
          </p:cNvPr>
          <p:cNvGrpSpPr/>
          <p:nvPr/>
        </p:nvGrpSpPr>
        <p:grpSpPr>
          <a:xfrm>
            <a:off x="7037420" y="3250777"/>
            <a:ext cx="108000" cy="1862702"/>
            <a:chOff x="5530065" y="1993950"/>
            <a:chExt cx="108000" cy="2889590"/>
          </a:xfrm>
        </p:grpSpPr>
        <p:sp>
          <p:nvSpPr>
            <p:cNvPr id="65" name="Rectangle 20">
              <a:extLst>
                <a:ext uri="{FF2B5EF4-FFF2-40B4-BE49-F238E27FC236}">
                  <a16:creationId xmlns:a16="http://schemas.microsoft.com/office/drawing/2014/main" id="{D267E319-5648-FD18-179A-05167B6B4DCC}"/>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6" name="Connecteur droit 65">
              <a:extLst>
                <a:ext uri="{FF2B5EF4-FFF2-40B4-BE49-F238E27FC236}">
                  <a16:creationId xmlns:a16="http://schemas.microsoft.com/office/drawing/2014/main" id="{36296C3F-78CA-7D0E-7F5F-BA6839555ED9}"/>
                </a:ext>
              </a:extLst>
            </p:cNvPr>
            <p:cNvCxnSpPr/>
            <p:nvPr/>
          </p:nvCxnSpPr>
          <p:spPr>
            <a:xfrm rot="10800000">
              <a:off x="5583144" y="1993950"/>
              <a:ext cx="0" cy="2889590"/>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67" name="Rectangle 20">
              <a:extLst>
                <a:ext uri="{FF2B5EF4-FFF2-40B4-BE49-F238E27FC236}">
                  <a16:creationId xmlns:a16="http://schemas.microsoft.com/office/drawing/2014/main" id="{ECACA972-0AFC-5947-BE5D-3A6705AFEBD2}"/>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68" name="Groupe 67">
            <a:extLst>
              <a:ext uri="{FF2B5EF4-FFF2-40B4-BE49-F238E27FC236}">
                <a16:creationId xmlns:a16="http://schemas.microsoft.com/office/drawing/2014/main" id="{0721984B-49A4-83D4-33C3-1D8B49280CBF}"/>
              </a:ext>
            </a:extLst>
          </p:cNvPr>
          <p:cNvGrpSpPr/>
          <p:nvPr/>
        </p:nvGrpSpPr>
        <p:grpSpPr>
          <a:xfrm>
            <a:off x="8955395" y="2802040"/>
            <a:ext cx="108000" cy="2181574"/>
            <a:chOff x="5530065" y="1993950"/>
            <a:chExt cx="108000" cy="2889590"/>
          </a:xfrm>
        </p:grpSpPr>
        <p:sp>
          <p:nvSpPr>
            <p:cNvPr id="69" name="Rectangle 20">
              <a:extLst>
                <a:ext uri="{FF2B5EF4-FFF2-40B4-BE49-F238E27FC236}">
                  <a16:creationId xmlns:a16="http://schemas.microsoft.com/office/drawing/2014/main" id="{C8AECAC5-088E-072A-84CC-B0CD51EF08CF}"/>
                </a:ext>
              </a:extLst>
            </p:cNvPr>
            <p:cNvSpPr/>
            <p:nvPr/>
          </p:nvSpPr>
          <p:spPr>
            <a:xfrm rot="10800000">
              <a:off x="5530065" y="488354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0" name="Connecteur droit 69">
              <a:extLst>
                <a:ext uri="{FF2B5EF4-FFF2-40B4-BE49-F238E27FC236}">
                  <a16:creationId xmlns:a16="http://schemas.microsoft.com/office/drawing/2014/main" id="{F81C894B-FC96-44C4-9BB6-BF1EB113D3D4}"/>
                </a:ext>
              </a:extLst>
            </p:cNvPr>
            <p:cNvCxnSpPr/>
            <p:nvPr/>
          </p:nvCxnSpPr>
          <p:spPr>
            <a:xfrm rot="10800000">
              <a:off x="5583144" y="1993950"/>
              <a:ext cx="0" cy="2889590"/>
            </a:xfrm>
            <a:prstGeom prst="line">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71" name="Rectangle 20">
              <a:extLst>
                <a:ext uri="{FF2B5EF4-FFF2-40B4-BE49-F238E27FC236}">
                  <a16:creationId xmlns:a16="http://schemas.microsoft.com/office/drawing/2014/main" id="{16DC9986-8FB6-398A-3A1A-79AF83A68072}"/>
                </a:ext>
              </a:extLst>
            </p:cNvPr>
            <p:cNvSpPr/>
            <p:nvPr/>
          </p:nvSpPr>
          <p:spPr>
            <a:xfrm rot="10800000">
              <a:off x="5530065" y="1993950"/>
              <a:ext cx="1080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72" name="Ellipse 71">
            <a:extLst>
              <a:ext uri="{FF2B5EF4-FFF2-40B4-BE49-F238E27FC236}">
                <a16:creationId xmlns:a16="http://schemas.microsoft.com/office/drawing/2014/main" id="{5634D11C-9420-676C-41A7-4A247692D76B}"/>
              </a:ext>
            </a:extLst>
          </p:cNvPr>
          <p:cNvSpPr/>
          <p:nvPr/>
        </p:nvSpPr>
        <p:spPr>
          <a:xfrm>
            <a:off x="8966276" y="4296243"/>
            <a:ext cx="86238" cy="80594"/>
          </a:xfrm>
          <a:prstGeom prst="ellipse">
            <a:avLst/>
          </a:prstGeom>
          <a:solidFill>
            <a:srgbClr val="5E247C"/>
          </a:solid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Ellipse 72">
            <a:extLst>
              <a:ext uri="{FF2B5EF4-FFF2-40B4-BE49-F238E27FC236}">
                <a16:creationId xmlns:a16="http://schemas.microsoft.com/office/drawing/2014/main" id="{0723CB11-49E7-B1D2-F56A-99F609DD9552}"/>
              </a:ext>
            </a:extLst>
          </p:cNvPr>
          <p:cNvSpPr/>
          <p:nvPr/>
        </p:nvSpPr>
        <p:spPr>
          <a:xfrm>
            <a:off x="8447873" y="3396442"/>
            <a:ext cx="86238" cy="80594"/>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Ellipse 74">
            <a:extLst>
              <a:ext uri="{FF2B5EF4-FFF2-40B4-BE49-F238E27FC236}">
                <a16:creationId xmlns:a16="http://schemas.microsoft.com/office/drawing/2014/main" id="{24F71560-5BCB-E1B0-EF8B-8D1EF2FE39A6}"/>
              </a:ext>
            </a:extLst>
          </p:cNvPr>
          <p:cNvSpPr/>
          <p:nvPr/>
        </p:nvSpPr>
        <p:spPr>
          <a:xfrm>
            <a:off x="7042220" y="4581487"/>
            <a:ext cx="86238" cy="80594"/>
          </a:xfrm>
          <a:prstGeom prst="ellipse">
            <a:avLst/>
          </a:prstGeom>
          <a:solidFill>
            <a:srgbClr val="5E247C"/>
          </a:solid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Ellipse 75">
            <a:extLst>
              <a:ext uri="{FF2B5EF4-FFF2-40B4-BE49-F238E27FC236}">
                <a16:creationId xmlns:a16="http://schemas.microsoft.com/office/drawing/2014/main" id="{0E718401-883D-BAED-6165-2789921DCF03}"/>
              </a:ext>
            </a:extLst>
          </p:cNvPr>
          <p:cNvSpPr/>
          <p:nvPr/>
        </p:nvSpPr>
        <p:spPr>
          <a:xfrm>
            <a:off x="5114968" y="4592770"/>
            <a:ext cx="86238" cy="80594"/>
          </a:xfrm>
          <a:prstGeom prst="ellipse">
            <a:avLst/>
          </a:prstGeom>
          <a:solidFill>
            <a:srgbClr val="5E247C"/>
          </a:solid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Ellipse 76">
            <a:extLst>
              <a:ext uri="{FF2B5EF4-FFF2-40B4-BE49-F238E27FC236}">
                <a16:creationId xmlns:a16="http://schemas.microsoft.com/office/drawing/2014/main" id="{4C76F681-B7E6-B8F1-70DD-A17690F6E0EA}"/>
              </a:ext>
            </a:extLst>
          </p:cNvPr>
          <p:cNvSpPr/>
          <p:nvPr/>
        </p:nvSpPr>
        <p:spPr>
          <a:xfrm>
            <a:off x="6538336" y="3985710"/>
            <a:ext cx="86238" cy="80594"/>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2" name="Connecteur droit 111">
            <a:extLst>
              <a:ext uri="{FF2B5EF4-FFF2-40B4-BE49-F238E27FC236}">
                <a16:creationId xmlns:a16="http://schemas.microsoft.com/office/drawing/2014/main" id="{0E2D6A0A-0208-A9B2-4A64-42C77EDBD066}"/>
              </a:ext>
            </a:extLst>
          </p:cNvPr>
          <p:cNvCxnSpPr>
            <a:cxnSpLocks/>
          </p:cNvCxnSpPr>
          <p:nvPr/>
        </p:nvCxnSpPr>
        <p:spPr>
          <a:xfrm flipH="1">
            <a:off x="3569298" y="5192636"/>
            <a:ext cx="5938076" cy="1"/>
          </a:xfrm>
          <a:prstGeom prst="line">
            <a:avLst/>
          </a:prstGeom>
          <a:ln w="127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2" name="Espace réservé du texte 239">
            <a:extLst>
              <a:ext uri="{FF2B5EF4-FFF2-40B4-BE49-F238E27FC236}">
                <a16:creationId xmlns:a16="http://schemas.microsoft.com/office/drawing/2014/main" id="{9D5CDBB1-17EA-42F1-AAC2-2957CA165702}"/>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Leistner et al. Lancet eClinical Medicine, 2023</a:t>
            </a:r>
          </a:p>
        </p:txBody>
      </p:sp>
      <p:sp>
        <p:nvSpPr>
          <p:cNvPr id="8" name="Ellipse 7">
            <a:extLst>
              <a:ext uri="{FF2B5EF4-FFF2-40B4-BE49-F238E27FC236}">
                <a16:creationId xmlns:a16="http://schemas.microsoft.com/office/drawing/2014/main" id="{6E031F31-CA74-F1CE-8038-10DB5B4FA144}"/>
              </a:ext>
            </a:extLst>
          </p:cNvPr>
          <p:cNvSpPr/>
          <p:nvPr/>
        </p:nvSpPr>
        <p:spPr>
          <a:xfrm>
            <a:off x="4610484" y="4898065"/>
            <a:ext cx="86238" cy="80594"/>
          </a:xfrm>
          <a:prstGeom prst="ellipse">
            <a:avLst/>
          </a:prstGeom>
          <a:solidFill>
            <a:srgbClr val="CFA4E4"/>
          </a:solid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86543162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 name="Espace réservé du texte 228">
            <a:extLst>
              <a:ext uri="{FF2B5EF4-FFF2-40B4-BE49-F238E27FC236}">
                <a16:creationId xmlns:a16="http://schemas.microsoft.com/office/drawing/2014/main" id="{C2E8D63D-C5CF-7281-0B17-CC4DB07461CF}"/>
              </a:ext>
            </a:extLst>
          </p:cNvPr>
          <p:cNvSpPr>
            <a:spLocks noGrp="1"/>
          </p:cNvSpPr>
          <p:nvPr>
            <p:ph type="body" sz="quarter" idx="15"/>
          </p:nvPr>
        </p:nvSpPr>
        <p:spPr>
          <a:xfrm>
            <a:off x="1741714" y="1596571"/>
            <a:ext cx="10323469" cy="4031144"/>
          </a:xfrm>
        </p:spPr>
        <p:txBody>
          <a:bodyPr/>
          <a:lstStyle/>
          <a:p>
            <a:pPr>
              <a:spcBef>
                <a:spcPts val="3000"/>
              </a:spcBef>
            </a:pPr>
            <a:r>
              <a:rPr lang="fr-FR" sz="2000" dirty="0"/>
              <a:t>Routine surface </a:t>
            </a:r>
            <a:r>
              <a:rPr lang="fr-FR" sz="2000" dirty="0" err="1"/>
              <a:t>disinfection</a:t>
            </a:r>
            <a:r>
              <a:rPr lang="fr-FR" sz="2000" dirty="0"/>
              <a:t> </a:t>
            </a:r>
            <a:r>
              <a:rPr lang="fr-FR" sz="2000" dirty="0" err="1"/>
              <a:t>was</a:t>
            </a:r>
            <a:r>
              <a:rPr lang="fr-FR" sz="2000" dirty="0"/>
              <a:t> NOT </a:t>
            </a:r>
            <a:r>
              <a:rPr lang="fr-FR" sz="2000" dirty="0" err="1"/>
              <a:t>superior</a:t>
            </a:r>
            <a:r>
              <a:rPr lang="fr-FR" sz="2000" dirty="0"/>
              <a:t> to soap-</a:t>
            </a:r>
            <a:r>
              <a:rPr lang="fr-FR" sz="2000" dirty="0" err="1"/>
              <a:t>based</a:t>
            </a:r>
            <a:r>
              <a:rPr lang="fr-FR" sz="2000" dirty="0"/>
              <a:t> or </a:t>
            </a:r>
            <a:r>
              <a:rPr lang="fr-FR" sz="2000" dirty="0" err="1"/>
              <a:t>probiotic</a:t>
            </a:r>
            <a:r>
              <a:rPr lang="fr-FR" sz="2000" dirty="0"/>
              <a:t> </a:t>
            </a:r>
            <a:r>
              <a:rPr lang="fr-FR" sz="2000" dirty="0" err="1"/>
              <a:t>cleaning</a:t>
            </a:r>
            <a:endParaRPr lang="fr-FR" sz="2000" dirty="0"/>
          </a:p>
          <a:p>
            <a:pPr>
              <a:spcBef>
                <a:spcPts val="3000"/>
              </a:spcBef>
            </a:pPr>
            <a:r>
              <a:rPr lang="fr-FR" sz="2000" dirty="0" err="1"/>
              <a:t>Probiotic</a:t>
            </a:r>
            <a:r>
              <a:rPr lang="fr-FR" sz="2000" dirty="0"/>
              <a:t> </a:t>
            </a:r>
            <a:r>
              <a:rPr lang="fr-FR" sz="2000" dirty="0" err="1"/>
              <a:t>cleaning</a:t>
            </a:r>
            <a:r>
              <a:rPr lang="fr-FR" sz="2000" dirty="0"/>
              <a:t> possible </a:t>
            </a:r>
            <a:r>
              <a:rPr lang="fr-FR" sz="2000" dirty="0" err="1"/>
              <a:t>cleaning</a:t>
            </a:r>
            <a:r>
              <a:rPr lang="fr-FR" sz="2000" dirty="0"/>
              <a:t> alternative. </a:t>
            </a:r>
            <a:r>
              <a:rPr lang="fr-FR" sz="2000" dirty="0" err="1"/>
              <a:t>Advantages</a:t>
            </a:r>
            <a:r>
              <a:rPr lang="fr-FR" sz="2000" dirty="0"/>
              <a:t>: Non-</a:t>
            </a:r>
            <a:r>
              <a:rPr lang="fr-FR" sz="2000" dirty="0" err="1"/>
              <a:t>toxicity</a:t>
            </a:r>
            <a:r>
              <a:rPr lang="fr-FR" sz="2000" dirty="0"/>
              <a:t>, </a:t>
            </a:r>
            <a:r>
              <a:rPr lang="fr-FR" sz="2000" dirty="0" err="1"/>
              <a:t>environmental</a:t>
            </a:r>
            <a:r>
              <a:rPr lang="fr-FR" sz="2000" dirty="0"/>
              <a:t> compatibility, </a:t>
            </a:r>
            <a:r>
              <a:rPr lang="fr-FR" sz="2000" dirty="0" err="1"/>
              <a:t>potential</a:t>
            </a:r>
            <a:r>
              <a:rPr lang="fr-FR" sz="2000" dirty="0"/>
              <a:t> long-</a:t>
            </a:r>
            <a:r>
              <a:rPr lang="fr-FR" sz="2000" dirty="0" err="1"/>
              <a:t>term</a:t>
            </a:r>
            <a:r>
              <a:rPr lang="fr-FR" sz="2000" dirty="0"/>
              <a:t> protection</a:t>
            </a:r>
          </a:p>
          <a:p>
            <a:pPr>
              <a:spcBef>
                <a:spcPts val="3000"/>
              </a:spcBef>
            </a:pPr>
            <a:r>
              <a:rPr lang="fr-FR" sz="2000" dirty="0"/>
              <a:t>No results in </a:t>
            </a:r>
            <a:r>
              <a:rPr lang="fr-FR" sz="2000" dirty="0" err="1"/>
              <a:t>outbreak</a:t>
            </a:r>
            <a:r>
              <a:rPr lang="fr-FR" sz="2000" dirty="0"/>
              <a:t> situations.</a:t>
            </a:r>
          </a:p>
          <a:p>
            <a:pPr>
              <a:spcBef>
                <a:spcPts val="3000"/>
              </a:spcBef>
              <a:spcAft>
                <a:spcPts val="800"/>
              </a:spcAft>
            </a:pPr>
            <a:r>
              <a:rPr lang="fr-FR" sz="2000" dirty="0"/>
              <a:t>Limitation: </a:t>
            </a:r>
            <a:r>
              <a:rPr lang="fr-FR" sz="2000" dirty="0" err="1"/>
              <a:t>low</a:t>
            </a:r>
            <a:r>
              <a:rPr lang="fr-FR" sz="2000" dirty="0"/>
              <a:t> initial rates for </a:t>
            </a:r>
            <a:r>
              <a:rPr lang="fr-FR" sz="2000" dirty="0" err="1"/>
              <a:t>NIs</a:t>
            </a:r>
            <a:r>
              <a:rPr lang="fr-FR" sz="2000" dirty="0"/>
              <a:t> and MDROS - </a:t>
            </a:r>
            <a:r>
              <a:rPr lang="fr-FR" sz="2000" dirty="0" err="1"/>
              <a:t>other</a:t>
            </a:r>
            <a:r>
              <a:rPr lang="fr-FR" sz="2000" dirty="0"/>
              <a:t> areas?</a:t>
            </a:r>
          </a:p>
          <a:p>
            <a:endParaRPr lang="fr-FR" sz="2000" dirty="0"/>
          </a:p>
        </p:txBody>
      </p:sp>
      <p:sp>
        <p:nvSpPr>
          <p:cNvPr id="233" name="Espace réservé du texte 232">
            <a:extLst>
              <a:ext uri="{FF2B5EF4-FFF2-40B4-BE49-F238E27FC236}">
                <a16:creationId xmlns:a16="http://schemas.microsoft.com/office/drawing/2014/main" id="{5AB2BBEE-4D90-841A-007C-DBBDE3132431}"/>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p:txBody>
          <a:bodyPr/>
          <a:lstStyle/>
          <a:p>
            <a:r>
              <a:rPr lang="fr-FR"/>
              <a:t>Conclusion</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4152920881"/>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 name="Espace réservé du texte 228">
            <a:extLst>
              <a:ext uri="{FF2B5EF4-FFF2-40B4-BE49-F238E27FC236}">
                <a16:creationId xmlns:a16="http://schemas.microsoft.com/office/drawing/2014/main" id="{C2E8D63D-C5CF-7281-0B17-CC4DB07461CF}"/>
              </a:ext>
            </a:extLst>
          </p:cNvPr>
          <p:cNvSpPr>
            <a:spLocks noGrp="1"/>
          </p:cNvSpPr>
          <p:nvPr>
            <p:ph type="body" sz="quarter" idx="15"/>
          </p:nvPr>
        </p:nvSpPr>
        <p:spPr>
          <a:xfrm>
            <a:off x="1741714" y="1596571"/>
            <a:ext cx="10323469" cy="4031144"/>
          </a:xfrm>
        </p:spPr>
        <p:txBody>
          <a:bodyPr/>
          <a:lstStyle/>
          <a:p>
            <a:pPr>
              <a:lnSpc>
                <a:spcPct val="200000"/>
              </a:lnSpc>
            </a:pPr>
            <a:r>
              <a:rPr lang="en-US" sz="2000"/>
              <a:t>Retrospective infection detection</a:t>
            </a:r>
          </a:p>
          <a:p>
            <a:pPr>
              <a:lnSpc>
                <a:spcPct val="200000"/>
              </a:lnSpc>
            </a:pPr>
            <a:r>
              <a:rPr lang="en-US" sz="2000"/>
              <a:t>Final disinfection after certain pathogens</a:t>
            </a:r>
          </a:p>
          <a:p>
            <a:pPr>
              <a:lnSpc>
                <a:spcPct val="200000"/>
              </a:lnSpc>
            </a:pPr>
            <a:r>
              <a:rPr lang="en-US" sz="2000"/>
              <a:t>Monocentric study</a:t>
            </a:r>
          </a:p>
          <a:p>
            <a:endParaRPr lang="fr-FR" sz="2000"/>
          </a:p>
        </p:txBody>
      </p:sp>
      <p:sp>
        <p:nvSpPr>
          <p:cNvPr id="233" name="Espace réservé du texte 232">
            <a:extLst>
              <a:ext uri="{FF2B5EF4-FFF2-40B4-BE49-F238E27FC236}">
                <a16:creationId xmlns:a16="http://schemas.microsoft.com/office/drawing/2014/main" id="{5AB2BBEE-4D90-841A-007C-DBBDE3132431}"/>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p:txBody>
          <a:bodyPr/>
          <a:lstStyle/>
          <a:p>
            <a:r>
              <a:rPr lang="fr-FR" dirty="0"/>
              <a:t>Limitations </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Rasmus</a:t>
            </a:r>
            <a:r>
              <a:rPr lang="fr-FR" dirty="0"/>
              <a:t> LEISTNER et al., ECCMID</a:t>
            </a:r>
            <a:r>
              <a:rPr lang="fr-FR" baseline="30000" dirty="0">
                <a:latin typeface="Arial Narrow" panose="020B0606020202030204" pitchFamily="34" charset="0"/>
              </a:rPr>
              <a:t>®</a:t>
            </a:r>
            <a:r>
              <a:rPr lang="fr-FR" dirty="0"/>
              <a:t> 2024, Session#EW083</a:t>
            </a:r>
          </a:p>
        </p:txBody>
      </p:sp>
    </p:spTree>
    <p:extLst>
      <p:ext uri="{BB962C8B-B14F-4D97-AF65-F5344CB8AC3E}">
        <p14:creationId xmlns:p14="http://schemas.microsoft.com/office/powerpoint/2010/main" val="1106603378"/>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03B9AC5-C91C-63DF-44EF-DE4E2AD75744}"/>
              </a:ext>
            </a:extLst>
          </p:cNvPr>
          <p:cNvSpPr>
            <a:spLocks noGrp="1"/>
          </p:cNvSpPr>
          <p:nvPr>
            <p:ph type="title"/>
          </p:nvPr>
        </p:nvSpPr>
        <p:spPr/>
        <p:txBody>
          <a:bodyPr/>
          <a:lstStyle/>
          <a:p>
            <a:r>
              <a:rPr lang="en-US" dirty="0"/>
              <a:t>Are probiotic disinfectants effective in hospitals?</a:t>
            </a:r>
            <a:endParaRPr lang="fr-FR" dirty="0"/>
          </a:p>
        </p:txBody>
      </p:sp>
      <p:sp>
        <p:nvSpPr>
          <p:cNvPr id="3" name="Espace réservé du contenu 2">
            <a:extLst>
              <a:ext uri="{FF2B5EF4-FFF2-40B4-BE49-F238E27FC236}">
                <a16:creationId xmlns:a16="http://schemas.microsoft.com/office/drawing/2014/main" id="{E24CA7FB-7666-69A8-5DDD-74CA72D43AC4}"/>
              </a:ext>
            </a:extLst>
          </p:cNvPr>
          <p:cNvSpPr>
            <a:spLocks noGrp="1"/>
          </p:cNvSpPr>
          <p:nvPr>
            <p:ph sz="quarter" idx="10"/>
          </p:nvPr>
        </p:nvSpPr>
        <p:spPr/>
        <p:txBody>
          <a:bodyPr/>
          <a:lstStyle/>
          <a:p>
            <a:r>
              <a:rPr lang="fr-FR" dirty="0"/>
              <a:t>Elisabetta CASELLI et al., ECCMID</a:t>
            </a:r>
            <a:r>
              <a:rPr lang="fr-FR" baseline="30000" dirty="0">
                <a:latin typeface="Arial Narrow" panose="020B0606020202030204" pitchFamily="34" charset="0"/>
              </a:rPr>
              <a:t>®</a:t>
            </a:r>
            <a:r>
              <a:rPr lang="fr-FR" dirty="0"/>
              <a:t> 2024, Session#EW083</a:t>
            </a:r>
          </a:p>
        </p:txBody>
      </p:sp>
      <p:sp>
        <p:nvSpPr>
          <p:cNvPr id="4" name="Espace réservé du contenu 3">
            <a:extLst>
              <a:ext uri="{FF2B5EF4-FFF2-40B4-BE49-F238E27FC236}">
                <a16:creationId xmlns:a16="http://schemas.microsoft.com/office/drawing/2014/main" id="{AA79C29E-C151-629E-A266-1C324AA648E2}"/>
              </a:ext>
            </a:extLst>
          </p:cNvPr>
          <p:cNvSpPr>
            <a:spLocks noGrp="1"/>
          </p:cNvSpPr>
          <p:nvPr>
            <p:ph sz="quarter" idx="11"/>
          </p:nvPr>
        </p:nvSpPr>
        <p:spPr/>
        <p:txBody>
          <a:bodyPr/>
          <a:lstStyle/>
          <a:p>
            <a:r>
              <a:rPr lang="en-US" dirty="0"/>
              <a:t>Environmental stewardship: cleaning the occupied bed space</a:t>
            </a:r>
            <a:endParaRPr lang="fr-FR" dirty="0"/>
          </a:p>
        </p:txBody>
      </p:sp>
    </p:spTree>
    <p:extLst>
      <p:ext uri="{BB962C8B-B14F-4D97-AF65-F5344CB8AC3E}">
        <p14:creationId xmlns:p14="http://schemas.microsoft.com/office/powerpoint/2010/main" val="94983553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Graphique 8"/>
          <p:cNvGraphicFramePr/>
          <p:nvPr/>
        </p:nvGraphicFramePr>
        <p:xfrm>
          <a:off x="4079916" y="1525091"/>
          <a:ext cx="5232400" cy="3507316"/>
        </p:xfrm>
        <a:graphic>
          <a:graphicData uri="http://schemas.openxmlformats.org/drawingml/2006/chart">
            <c:chart xmlns:c="http://schemas.openxmlformats.org/drawingml/2006/chart" xmlns:r="http://schemas.openxmlformats.org/officeDocument/2006/relationships" r:id="rId2"/>
          </a:graphicData>
        </a:graphic>
      </p:graphicFrame>
      <p:sp>
        <p:nvSpPr>
          <p:cNvPr id="2" name="Espace réservé du texte 1"/>
          <p:cNvSpPr>
            <a:spLocks noGrp="1"/>
          </p:cNvSpPr>
          <p:nvPr>
            <p:ph type="body" sz="quarter" idx="15"/>
          </p:nvPr>
        </p:nvSpPr>
        <p:spPr>
          <a:xfrm>
            <a:off x="4659110" y="1813696"/>
            <a:ext cx="1767569" cy="1015768"/>
          </a:xfrm>
        </p:spPr>
        <p:txBody>
          <a:bodyPr/>
          <a:lstStyle/>
          <a:p>
            <a:pPr marL="0" indent="0">
              <a:buNone/>
            </a:pPr>
            <a:r>
              <a:rPr lang="en-US" sz="1400" dirty="0"/>
              <a:t>OR= 3.40</a:t>
            </a:r>
          </a:p>
          <a:p>
            <a:pPr marL="0" indent="0">
              <a:buNone/>
            </a:pPr>
            <a:r>
              <a:rPr lang="en-US" sz="1400" dirty="0"/>
              <a:t>95% CIs 2.06-5.63</a:t>
            </a:r>
          </a:p>
          <a:p>
            <a:pPr marL="0" indent="0">
              <a:buNone/>
            </a:pPr>
            <a:r>
              <a:rPr lang="en-US" sz="1400" i="1" dirty="0"/>
              <a:t>p</a:t>
            </a:r>
            <a:r>
              <a:rPr lang="en-US" sz="1400" dirty="0"/>
              <a:t>&lt; 0.0001</a:t>
            </a:r>
          </a:p>
          <a:p>
            <a:pPr marL="0" indent="0">
              <a:buNone/>
            </a:pPr>
            <a:endParaRPr lang="fr-FR" sz="1400" dirty="0"/>
          </a:p>
        </p:txBody>
      </p:sp>
      <p:sp>
        <p:nvSpPr>
          <p:cNvPr id="3" name="Espace réservé du texte 2"/>
          <p:cNvSpPr>
            <a:spLocks noGrp="1"/>
          </p:cNvSpPr>
          <p:nvPr>
            <p:ph type="body" sz="quarter" idx="19"/>
          </p:nvPr>
        </p:nvSpPr>
        <p:spPr>
          <a:xfrm>
            <a:off x="957434" y="5887195"/>
            <a:ext cx="9124086" cy="380176"/>
          </a:xfrm>
        </p:spPr>
        <p:txBody>
          <a:bodyPr/>
          <a:lstStyle/>
          <a:p>
            <a:r>
              <a:rPr lang="en-US" dirty="0"/>
              <a:t>Cl: confidence interval; ITT: intent-to-treat population; n: number of patients; OR: odds ratio; SoC: standard-of-care; Statistical comparisons by the Fisher's exact test </a:t>
            </a:r>
            <a:br>
              <a:rPr lang="en-US" dirty="0"/>
            </a:br>
            <a:r>
              <a:rPr lang="en-US" dirty="0"/>
              <a:t>* </a:t>
            </a:r>
            <a:r>
              <a:rPr lang="da-DK" dirty="0"/>
              <a:t>Giamarellos-Bourboulis EJ, et al. Lancet Resp Med 2024; 12: 294-304</a:t>
            </a:r>
            <a:endParaRPr lang="en-US" dirty="0"/>
          </a:p>
        </p:txBody>
      </p:sp>
      <p:sp>
        <p:nvSpPr>
          <p:cNvPr id="4" name="Titre 3"/>
          <p:cNvSpPr>
            <a:spLocks noGrp="1"/>
          </p:cNvSpPr>
          <p:nvPr>
            <p:ph type="title"/>
          </p:nvPr>
        </p:nvSpPr>
        <p:spPr/>
        <p:txBody>
          <a:bodyPr/>
          <a:lstStyle/>
          <a:p>
            <a:r>
              <a:rPr lang="en-US" dirty="0"/>
              <a:t>Achievement of the primary of </a:t>
            </a:r>
            <a:r>
              <a:rPr lang="en-US" dirty="0" err="1"/>
              <a:t>tge</a:t>
            </a:r>
            <a:r>
              <a:rPr lang="en-US" dirty="0"/>
              <a:t> primary endpoint: ITT</a:t>
            </a:r>
            <a:endParaRPr lang="fr-FR" dirty="0"/>
          </a:p>
        </p:txBody>
      </p:sp>
      <p:sp>
        <p:nvSpPr>
          <p:cNvPr id="6" name="Espace réservé du contenu 5"/>
          <p:cNvSpPr>
            <a:spLocks noGrp="1"/>
          </p:cNvSpPr>
          <p:nvPr>
            <p:ph sz="quarter" idx="16"/>
          </p:nvPr>
        </p:nvSpPr>
        <p:spPr>
          <a:xfrm>
            <a:off x="957434" y="6267371"/>
            <a:ext cx="5570366" cy="590628"/>
          </a:xfrm>
        </p:spPr>
        <p:txBody>
          <a:bodyPr/>
          <a:lstStyle/>
          <a:p>
            <a:r>
              <a:rPr lang="fr-FR" dirty="0"/>
              <a:t>Evangelos GIAMARELLOS-BOURBOULIS et al., ECCMID</a:t>
            </a:r>
            <a:r>
              <a:rPr lang="fr-FR" baseline="30000" dirty="0"/>
              <a:t>Ⓡ</a:t>
            </a:r>
            <a:r>
              <a:rPr lang="fr-FR" dirty="0"/>
              <a:t> 2024, Abs#O1067</a:t>
            </a:r>
          </a:p>
        </p:txBody>
      </p:sp>
      <p:sp>
        <p:nvSpPr>
          <p:cNvPr id="10" name="ZoneTexte 9"/>
          <p:cNvSpPr txBox="1"/>
          <p:nvPr/>
        </p:nvSpPr>
        <p:spPr>
          <a:xfrm rot="16200000">
            <a:off x="2228699" y="3100825"/>
            <a:ext cx="3225800" cy="2616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595959"/>
                </a:solidFill>
                <a:effectLst/>
                <a:uLnTx/>
                <a:uFillTx/>
                <a:latin typeface="Arial" panose="020B0604020202020204" pitchFamily="34" charset="0"/>
                <a:ea typeface="+mn-ea"/>
                <a:cs typeface="Arial" panose="020B0604020202020204" pitchFamily="34" charset="0"/>
              </a:rPr>
              <a:t>% + 95CI</a:t>
            </a:r>
          </a:p>
        </p:txBody>
      </p:sp>
      <p:sp>
        <p:nvSpPr>
          <p:cNvPr id="11" name="Rectangle 10"/>
          <p:cNvSpPr/>
          <p:nvPr/>
        </p:nvSpPr>
        <p:spPr>
          <a:xfrm>
            <a:off x="3260684" y="1161530"/>
            <a:ext cx="6534231" cy="40962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063628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err="1"/>
              <a:t>Built</a:t>
            </a:r>
            <a:r>
              <a:rPr lang="fr-FR" dirty="0"/>
              <a:t> </a:t>
            </a:r>
            <a:r>
              <a:rPr lang="fr-FR" dirty="0" err="1"/>
              <a:t>Environment</a:t>
            </a:r>
            <a:r>
              <a:rPr lang="fr-FR" dirty="0"/>
              <a:t> (BE) microbiome</a:t>
            </a:r>
          </a:p>
        </p:txBody>
      </p:sp>
      <p:sp>
        <p:nvSpPr>
          <p:cNvPr id="12" name="Espace réservé du texte 11">
            <a:extLst>
              <a:ext uri="{FF2B5EF4-FFF2-40B4-BE49-F238E27FC236}">
                <a16:creationId xmlns:a16="http://schemas.microsoft.com/office/drawing/2014/main" id="{364CA4D6-496F-1687-2201-BF1C9C7AEC24}"/>
              </a:ext>
            </a:extLst>
          </p:cNvPr>
          <p:cNvSpPr>
            <a:spLocks noGrp="1"/>
          </p:cNvSpPr>
          <p:nvPr>
            <p:ph type="body" sz="quarter" idx="18"/>
          </p:nvPr>
        </p:nvSpPr>
        <p:spPr>
          <a:xfrm>
            <a:off x="960193" y="763783"/>
            <a:ext cx="11104990" cy="719166"/>
          </a:xfrm>
        </p:spPr>
        <p:txBody>
          <a:bodyPr/>
          <a:lstStyle/>
          <a:p>
            <a:r>
              <a:rPr lang="en-US" b="0" dirty="0">
                <a:solidFill>
                  <a:schemeClr val="tx1"/>
                </a:solidFill>
              </a:rPr>
              <a:t>Built environments (BE) have been recognized as </a:t>
            </a:r>
            <a:r>
              <a:rPr lang="en-US" dirty="0">
                <a:solidFill>
                  <a:srgbClr val="5E247C"/>
                </a:solidFill>
              </a:rPr>
              <a:t>SUPER-ORGANISMS</a:t>
            </a:r>
            <a:r>
              <a:rPr lang="en-US" dirty="0"/>
              <a:t>, </a:t>
            </a:r>
            <a:r>
              <a:rPr lang="en-US" b="0" dirty="0">
                <a:solidFill>
                  <a:schemeClr val="tx1"/>
                </a:solidFill>
              </a:rPr>
              <a:t>with their own microbiome, similarly to what recognized for living organisms.</a:t>
            </a:r>
            <a:endParaRPr lang="fr-FR" b="0" dirty="0">
              <a:solidFill>
                <a:schemeClr val="tx1"/>
              </a:solidFill>
            </a:endParaRP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Elisabetta CASELLI et al., ECCMID</a:t>
            </a:r>
            <a:r>
              <a:rPr lang="fr-FR" baseline="30000" dirty="0">
                <a:latin typeface="Arial Narrow" panose="020B0606020202030204" pitchFamily="34" charset="0"/>
              </a:rPr>
              <a:t>®</a:t>
            </a:r>
            <a:r>
              <a:rPr lang="fr-FR" dirty="0"/>
              <a:t> 2024, Session#EW083</a:t>
            </a:r>
          </a:p>
        </p:txBody>
      </p:sp>
      <p:pic>
        <p:nvPicPr>
          <p:cNvPr id="3" name="Image 2" descr="Une image contenant texte, capture d’écran, graphisme&#10;&#10;Description générée automatiquement">
            <a:extLst>
              <a:ext uri="{FF2B5EF4-FFF2-40B4-BE49-F238E27FC236}">
                <a16:creationId xmlns:a16="http://schemas.microsoft.com/office/drawing/2014/main" id="{033D71F3-9222-BFCC-6D1A-040337FEBC2E}"/>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061564" y="1561053"/>
            <a:ext cx="3833871" cy="2148289"/>
          </a:xfrm>
          <a:prstGeom prst="rect">
            <a:avLst/>
          </a:prstGeom>
        </p:spPr>
      </p:pic>
      <p:pic>
        <p:nvPicPr>
          <p:cNvPr id="9" name="Image 8" descr="Une image contenant texte, capture d’écran, graphisme&#10;&#10;Description générée automatiquement">
            <a:extLst>
              <a:ext uri="{FF2B5EF4-FFF2-40B4-BE49-F238E27FC236}">
                <a16:creationId xmlns:a16="http://schemas.microsoft.com/office/drawing/2014/main" id="{EEC887DE-66E3-2A82-320E-62014AD4E44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033962" y="4155980"/>
            <a:ext cx="3734720" cy="1869389"/>
          </a:xfrm>
          <a:prstGeom prst="rect">
            <a:avLst/>
          </a:prstGeom>
        </p:spPr>
      </p:pic>
      <p:pic>
        <p:nvPicPr>
          <p:cNvPr id="15" name="Image 14" descr="Une image contenant texte, capture d’écran, graphisme&#10;&#10;Description générée automatiquement">
            <a:extLst>
              <a:ext uri="{FF2B5EF4-FFF2-40B4-BE49-F238E27FC236}">
                <a16:creationId xmlns:a16="http://schemas.microsoft.com/office/drawing/2014/main" id="{B04498D9-3D46-79D3-BF7E-70648B218537}"/>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9626585" y="1391429"/>
            <a:ext cx="1661886" cy="2093196"/>
          </a:xfrm>
          <a:prstGeom prst="rect">
            <a:avLst/>
          </a:prstGeom>
        </p:spPr>
      </p:pic>
      <p:sp>
        <p:nvSpPr>
          <p:cNvPr id="20" name="ZoneTexte 19">
            <a:extLst>
              <a:ext uri="{FF2B5EF4-FFF2-40B4-BE49-F238E27FC236}">
                <a16:creationId xmlns:a16="http://schemas.microsoft.com/office/drawing/2014/main" id="{C011AD22-DC1B-5DD9-B71B-B9DDBB4443FC}"/>
              </a:ext>
            </a:extLst>
          </p:cNvPr>
          <p:cNvSpPr txBox="1"/>
          <p:nvPr/>
        </p:nvSpPr>
        <p:spPr>
          <a:xfrm>
            <a:off x="5178089" y="1776854"/>
            <a:ext cx="4131325" cy="889282"/>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More confined environments show: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sym typeface="Wingdings" panose="05000000000000000000" pitchFamily="2" charset="2"/>
              </a:rPr>
              <a:t> </a:t>
            </a: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BIODIVERSITY</a:t>
            </a:r>
            <a:r>
              <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(antropic contamination)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sym typeface="Wingdings" panose="05000000000000000000" pitchFamily="2" charset="2"/>
              </a:rPr>
              <a:t> </a:t>
            </a: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RESISTANCE </a:t>
            </a:r>
            <a:r>
              <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(critical value </a:t>
            </a: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&gt;3</a:t>
            </a:r>
            <a:r>
              <a:rPr kumimoji="0" lang="fr-FR" sz="1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t>
            </a:r>
          </a:p>
        </p:txBody>
      </p:sp>
      <p:grpSp>
        <p:nvGrpSpPr>
          <p:cNvPr id="45" name="Groupe 44">
            <a:extLst>
              <a:ext uri="{FF2B5EF4-FFF2-40B4-BE49-F238E27FC236}">
                <a16:creationId xmlns:a16="http://schemas.microsoft.com/office/drawing/2014/main" id="{DDAE82FD-744A-A3DD-A2E7-75E8CA32C23C}"/>
              </a:ext>
            </a:extLst>
          </p:cNvPr>
          <p:cNvGrpSpPr/>
          <p:nvPr/>
        </p:nvGrpSpPr>
        <p:grpSpPr>
          <a:xfrm>
            <a:off x="5550212" y="2915597"/>
            <a:ext cx="2673070" cy="1047574"/>
            <a:chOff x="5317210" y="2788288"/>
            <a:chExt cx="2673070" cy="1047574"/>
          </a:xfrm>
        </p:grpSpPr>
        <p:sp>
          <p:nvSpPr>
            <p:cNvPr id="30" name="Ellipse 29">
              <a:extLst>
                <a:ext uri="{FF2B5EF4-FFF2-40B4-BE49-F238E27FC236}">
                  <a16:creationId xmlns:a16="http://schemas.microsoft.com/office/drawing/2014/main" id="{86B999AC-4952-5467-A751-B2AB9FB0A3D4}"/>
                </a:ext>
              </a:extLst>
            </p:cNvPr>
            <p:cNvSpPr/>
            <p:nvPr/>
          </p:nvSpPr>
          <p:spPr>
            <a:xfrm>
              <a:off x="6518071" y="2788288"/>
              <a:ext cx="1472209" cy="1047574"/>
            </a:xfrm>
            <a:prstGeom prst="ellipse">
              <a:avLst/>
            </a:prstGeom>
            <a:solidFill>
              <a:srgbClr val="5E5A9F">
                <a:alpha val="61000"/>
              </a:srgbClr>
            </a:solidFill>
            <a:ln>
              <a:noFill/>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Ellipse 21">
              <a:extLst>
                <a:ext uri="{FF2B5EF4-FFF2-40B4-BE49-F238E27FC236}">
                  <a16:creationId xmlns:a16="http://schemas.microsoft.com/office/drawing/2014/main" id="{8785F40B-374B-EDF1-3168-4604ADD1AA53}"/>
                </a:ext>
              </a:extLst>
            </p:cNvPr>
            <p:cNvSpPr/>
            <p:nvPr/>
          </p:nvSpPr>
          <p:spPr>
            <a:xfrm>
              <a:off x="5317210" y="2788288"/>
              <a:ext cx="1472209" cy="1047574"/>
            </a:xfrm>
            <a:prstGeom prst="ellipse">
              <a:avLst/>
            </a:prstGeom>
            <a:solidFill>
              <a:schemeClr val="accent5">
                <a:alpha val="52000"/>
              </a:schemeClr>
            </a:solidFill>
            <a:ln>
              <a:noFill/>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1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9" name="Flèche : double flèche horizontale 28">
              <a:extLst>
                <a:ext uri="{FF2B5EF4-FFF2-40B4-BE49-F238E27FC236}">
                  <a16:creationId xmlns:a16="http://schemas.microsoft.com/office/drawing/2014/main" id="{F54FE864-CD91-4E74-409C-C5E16246AF39}"/>
                </a:ext>
              </a:extLst>
            </p:cNvPr>
            <p:cNvSpPr/>
            <p:nvPr/>
          </p:nvSpPr>
          <p:spPr>
            <a:xfrm>
              <a:off x="6356077" y="3168075"/>
              <a:ext cx="576000" cy="288000"/>
            </a:xfrm>
            <a:prstGeom prst="leftRightArrow">
              <a:avLst/>
            </a:prstGeom>
            <a:solidFill>
              <a:srgbClr val="40404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ZoneTexte 20">
              <a:extLst>
                <a:ext uri="{FF2B5EF4-FFF2-40B4-BE49-F238E27FC236}">
                  <a16:creationId xmlns:a16="http://schemas.microsoft.com/office/drawing/2014/main" id="{64783ABC-BAB4-97DE-A0A4-E2E627C4A338}"/>
                </a:ext>
              </a:extLst>
            </p:cNvPr>
            <p:cNvSpPr txBox="1"/>
            <p:nvPr/>
          </p:nvSpPr>
          <p:spPr>
            <a:xfrm>
              <a:off x="5408563" y="3068064"/>
              <a:ext cx="1048282" cy="473271"/>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fr-FR" sz="12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Built environment</a:t>
              </a:r>
            </a:p>
          </p:txBody>
        </p:sp>
        <p:sp>
          <p:nvSpPr>
            <p:cNvPr id="25" name="ZoneTexte 24">
              <a:extLst>
                <a:ext uri="{FF2B5EF4-FFF2-40B4-BE49-F238E27FC236}">
                  <a16:creationId xmlns:a16="http://schemas.microsoft.com/office/drawing/2014/main" id="{A2039BEF-8F2A-EFB0-EB5C-9A4AFF066D5B}"/>
                </a:ext>
              </a:extLst>
            </p:cNvPr>
            <p:cNvSpPr txBox="1"/>
            <p:nvPr/>
          </p:nvSpPr>
          <p:spPr>
            <a:xfrm>
              <a:off x="6834545" y="2976631"/>
              <a:ext cx="1048282" cy="670889"/>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fr-FR" sz="12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Human skin &amp; mucosal surfaces</a:t>
              </a:r>
            </a:p>
          </p:txBody>
        </p:sp>
      </p:grpSp>
      <p:grpSp>
        <p:nvGrpSpPr>
          <p:cNvPr id="44" name="Groupe 43">
            <a:extLst>
              <a:ext uri="{FF2B5EF4-FFF2-40B4-BE49-F238E27FC236}">
                <a16:creationId xmlns:a16="http://schemas.microsoft.com/office/drawing/2014/main" id="{BF87B9AC-2461-537C-8EA8-5EBAD032DA23}"/>
              </a:ext>
            </a:extLst>
          </p:cNvPr>
          <p:cNvGrpSpPr/>
          <p:nvPr/>
        </p:nvGrpSpPr>
        <p:grpSpPr>
          <a:xfrm>
            <a:off x="8867913" y="3530600"/>
            <a:ext cx="3100191" cy="2609850"/>
            <a:chOff x="8661378" y="3653940"/>
            <a:chExt cx="3100191" cy="2609850"/>
          </a:xfrm>
        </p:grpSpPr>
        <p:pic>
          <p:nvPicPr>
            <p:cNvPr id="14" name="Image 13" descr="Une image contenant texte, capture d’écran, graphisme&#10;&#10;Description générée automatiquement">
              <a:extLst>
                <a:ext uri="{FF2B5EF4-FFF2-40B4-BE49-F238E27FC236}">
                  <a16:creationId xmlns:a16="http://schemas.microsoft.com/office/drawing/2014/main" id="{077A243D-F28E-AA2E-0951-2C11929A51AF}"/>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9344605" y="3684752"/>
              <a:ext cx="1777512" cy="2375041"/>
            </a:xfrm>
            <a:prstGeom prst="rect">
              <a:avLst/>
            </a:prstGeom>
          </p:spPr>
        </p:pic>
        <p:sp>
          <p:nvSpPr>
            <p:cNvPr id="34" name="ZoneTexte 33">
              <a:extLst>
                <a:ext uri="{FF2B5EF4-FFF2-40B4-BE49-F238E27FC236}">
                  <a16:creationId xmlns:a16="http://schemas.microsoft.com/office/drawing/2014/main" id="{F48656F1-4098-4122-545F-7F5F63844839}"/>
                </a:ext>
              </a:extLst>
            </p:cNvPr>
            <p:cNvSpPr txBox="1"/>
            <p:nvPr/>
          </p:nvSpPr>
          <p:spPr>
            <a:xfrm>
              <a:off x="9382302" y="6033707"/>
              <a:ext cx="1103388" cy="21448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CB (confined)</a:t>
              </a:r>
            </a:p>
          </p:txBody>
        </p:sp>
        <p:sp>
          <p:nvSpPr>
            <p:cNvPr id="35" name="ZoneTexte 34">
              <a:extLst>
                <a:ext uri="{FF2B5EF4-FFF2-40B4-BE49-F238E27FC236}">
                  <a16:creationId xmlns:a16="http://schemas.microsoft.com/office/drawing/2014/main" id="{3DCB688D-15B0-443E-365E-DF59A54B6ABC}"/>
                </a:ext>
              </a:extLst>
            </p:cNvPr>
            <p:cNvSpPr txBox="1"/>
            <p:nvPr/>
          </p:nvSpPr>
          <p:spPr>
            <a:xfrm>
              <a:off x="10403760" y="6033707"/>
              <a:ext cx="1255986" cy="21448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UB (unrestricted)</a:t>
              </a:r>
            </a:p>
          </p:txBody>
        </p:sp>
        <p:sp>
          <p:nvSpPr>
            <p:cNvPr id="19" name="ZoneTexte 18">
              <a:extLst>
                <a:ext uri="{FF2B5EF4-FFF2-40B4-BE49-F238E27FC236}">
                  <a16:creationId xmlns:a16="http://schemas.microsoft.com/office/drawing/2014/main" id="{C5F1D252-88F3-2594-38A0-076386B3E335}"/>
                </a:ext>
              </a:extLst>
            </p:cNvPr>
            <p:cNvSpPr txBox="1"/>
            <p:nvPr/>
          </p:nvSpPr>
          <p:spPr>
            <a:xfrm rot="16200000">
              <a:off x="8245444" y="5011311"/>
              <a:ext cx="1429048" cy="245003"/>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Shannon diversity (H)</a:t>
              </a:r>
            </a:p>
          </p:txBody>
        </p:sp>
        <p:cxnSp>
          <p:nvCxnSpPr>
            <p:cNvPr id="37" name="Connecteur droit 36">
              <a:extLst>
                <a:ext uri="{FF2B5EF4-FFF2-40B4-BE49-F238E27FC236}">
                  <a16:creationId xmlns:a16="http://schemas.microsoft.com/office/drawing/2014/main" id="{67B96EBB-EA92-11DF-89C4-5B192FCCFF8F}"/>
                </a:ext>
              </a:extLst>
            </p:cNvPr>
            <p:cNvCxnSpPr>
              <a:cxnSpLocks/>
            </p:cNvCxnSpPr>
            <p:nvPr/>
          </p:nvCxnSpPr>
          <p:spPr>
            <a:xfrm>
              <a:off x="9322718" y="4478395"/>
              <a:ext cx="1785987" cy="0"/>
            </a:xfrm>
            <a:prstGeom prst="line">
              <a:avLst/>
            </a:prstGeom>
            <a:ln w="31750">
              <a:solidFill>
                <a:srgbClr val="E54513"/>
              </a:solidFill>
              <a:prstDash val="sysDash"/>
            </a:ln>
          </p:spPr>
          <p:style>
            <a:lnRef idx="1">
              <a:schemeClr val="accent1"/>
            </a:lnRef>
            <a:fillRef idx="0">
              <a:schemeClr val="accent1"/>
            </a:fillRef>
            <a:effectRef idx="0">
              <a:schemeClr val="accent1"/>
            </a:effectRef>
            <a:fontRef idx="minor">
              <a:schemeClr val="tx1"/>
            </a:fontRef>
          </p:style>
        </p:cxnSp>
        <p:sp>
          <p:nvSpPr>
            <p:cNvPr id="39" name="ZoneTexte 38">
              <a:extLst>
                <a:ext uri="{FF2B5EF4-FFF2-40B4-BE49-F238E27FC236}">
                  <a16:creationId xmlns:a16="http://schemas.microsoft.com/office/drawing/2014/main" id="{CD093064-5C95-AA76-581A-A22F1F3AEB96}"/>
                </a:ext>
              </a:extLst>
            </p:cNvPr>
            <p:cNvSpPr txBox="1"/>
            <p:nvPr/>
          </p:nvSpPr>
          <p:spPr>
            <a:xfrm>
              <a:off x="9102879" y="3841508"/>
              <a:ext cx="212548" cy="245003"/>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4</a:t>
              </a:r>
            </a:p>
          </p:txBody>
        </p:sp>
        <p:sp>
          <p:nvSpPr>
            <p:cNvPr id="40" name="ZoneTexte 39">
              <a:extLst>
                <a:ext uri="{FF2B5EF4-FFF2-40B4-BE49-F238E27FC236}">
                  <a16:creationId xmlns:a16="http://schemas.microsoft.com/office/drawing/2014/main" id="{350832C3-8C9B-AD31-DCAA-241FF63A07B1}"/>
                </a:ext>
              </a:extLst>
            </p:cNvPr>
            <p:cNvSpPr txBox="1"/>
            <p:nvPr/>
          </p:nvSpPr>
          <p:spPr>
            <a:xfrm>
              <a:off x="9102879" y="4359528"/>
              <a:ext cx="212548" cy="245003"/>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3</a:t>
              </a:r>
            </a:p>
          </p:txBody>
        </p:sp>
        <p:sp>
          <p:nvSpPr>
            <p:cNvPr id="41" name="ZoneTexte 40">
              <a:extLst>
                <a:ext uri="{FF2B5EF4-FFF2-40B4-BE49-F238E27FC236}">
                  <a16:creationId xmlns:a16="http://schemas.microsoft.com/office/drawing/2014/main" id="{6BCD003E-F648-D613-4997-C3FB8A7850F8}"/>
                </a:ext>
              </a:extLst>
            </p:cNvPr>
            <p:cNvSpPr txBox="1"/>
            <p:nvPr/>
          </p:nvSpPr>
          <p:spPr>
            <a:xfrm>
              <a:off x="9102879" y="4877548"/>
              <a:ext cx="212548" cy="245003"/>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a:t>
              </a:r>
            </a:p>
          </p:txBody>
        </p:sp>
        <p:sp>
          <p:nvSpPr>
            <p:cNvPr id="42" name="ZoneTexte 41">
              <a:extLst>
                <a:ext uri="{FF2B5EF4-FFF2-40B4-BE49-F238E27FC236}">
                  <a16:creationId xmlns:a16="http://schemas.microsoft.com/office/drawing/2014/main" id="{32E99D5F-E1EB-DA21-C693-03DC31E412D9}"/>
                </a:ext>
              </a:extLst>
            </p:cNvPr>
            <p:cNvSpPr txBox="1"/>
            <p:nvPr/>
          </p:nvSpPr>
          <p:spPr>
            <a:xfrm>
              <a:off x="9102879" y="5395567"/>
              <a:ext cx="212548" cy="245003"/>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a:t>
              </a:r>
            </a:p>
          </p:txBody>
        </p:sp>
        <p:sp>
          <p:nvSpPr>
            <p:cNvPr id="43" name="Rectangle à coins arrondis 10">
              <a:extLst>
                <a:ext uri="{FF2B5EF4-FFF2-40B4-BE49-F238E27FC236}">
                  <a16:creationId xmlns:a16="http://schemas.microsoft.com/office/drawing/2014/main" id="{E1B1579D-183F-E84C-48DE-678AB64FCFD3}"/>
                </a:ext>
              </a:extLst>
            </p:cNvPr>
            <p:cNvSpPr/>
            <p:nvPr/>
          </p:nvSpPr>
          <p:spPr>
            <a:xfrm>
              <a:off x="8661378" y="3653940"/>
              <a:ext cx="3100191" cy="260985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grpSp>
      <p:grpSp>
        <p:nvGrpSpPr>
          <p:cNvPr id="47" name="Groupe 46">
            <a:extLst>
              <a:ext uri="{FF2B5EF4-FFF2-40B4-BE49-F238E27FC236}">
                <a16:creationId xmlns:a16="http://schemas.microsoft.com/office/drawing/2014/main" id="{5825E353-9F4E-1991-9309-C14987ED4014}"/>
              </a:ext>
            </a:extLst>
          </p:cNvPr>
          <p:cNvGrpSpPr/>
          <p:nvPr/>
        </p:nvGrpSpPr>
        <p:grpSpPr>
          <a:xfrm>
            <a:off x="5030817" y="3963171"/>
            <a:ext cx="3651681" cy="2096622"/>
            <a:chOff x="5030817" y="3963171"/>
            <a:chExt cx="3651681" cy="2096622"/>
          </a:xfrm>
        </p:grpSpPr>
        <p:grpSp>
          <p:nvGrpSpPr>
            <p:cNvPr id="33" name="Groupe 32">
              <a:extLst>
                <a:ext uri="{FF2B5EF4-FFF2-40B4-BE49-F238E27FC236}">
                  <a16:creationId xmlns:a16="http://schemas.microsoft.com/office/drawing/2014/main" id="{1148ED0C-69FD-5C24-6844-2C4BB36E58C0}"/>
                </a:ext>
              </a:extLst>
            </p:cNvPr>
            <p:cNvGrpSpPr/>
            <p:nvPr/>
          </p:nvGrpSpPr>
          <p:grpSpPr>
            <a:xfrm>
              <a:off x="5090997" y="4050391"/>
              <a:ext cx="3591501" cy="2009402"/>
              <a:chOff x="5231286" y="4050391"/>
              <a:chExt cx="3591501" cy="2009402"/>
            </a:xfrm>
          </p:grpSpPr>
          <p:pic>
            <p:nvPicPr>
              <p:cNvPr id="10" name="Image 9" descr="Une image contenant texte, capture d’écran, graphisme&#10;&#10;Description générée automatiquement">
                <a:extLst>
                  <a:ext uri="{FF2B5EF4-FFF2-40B4-BE49-F238E27FC236}">
                    <a16:creationId xmlns:a16="http://schemas.microsoft.com/office/drawing/2014/main" id="{580C3C05-C8B2-C99F-1115-BAD2123D1025}"/>
                  </a:ext>
                </a:extLst>
              </p:cNvPr>
              <p:cNvPicPr>
                <a:picLocks noChangeAspect="1"/>
              </p:cNvPicPr>
              <p:nvPr/>
            </p:nvPicPr>
            <p:blipFill rotWithShape="1">
              <a:blip r:embed="rId6">
                <a:duotone>
                  <a:schemeClr val="accent5">
                    <a:shade val="45000"/>
                    <a:satMod val="135000"/>
                  </a:schemeClr>
                  <a:prstClr val="white"/>
                </a:duotone>
                <a:extLst>
                  <a:ext uri="{28A0092B-C50C-407E-A947-70E740481C1C}">
                    <a14:useLocalDpi xmlns:a14="http://schemas.microsoft.com/office/drawing/2010/main" val="0"/>
                  </a:ext>
                </a:extLst>
              </a:blip>
              <a:srcRect/>
              <a:stretch/>
            </p:blipFill>
            <p:spPr>
              <a:xfrm>
                <a:off x="5231286" y="4050391"/>
                <a:ext cx="3591501" cy="2009402"/>
              </a:xfrm>
              <a:prstGeom prst="rect">
                <a:avLst/>
              </a:prstGeom>
            </p:spPr>
          </p:pic>
          <p:pic>
            <p:nvPicPr>
              <p:cNvPr id="13" name="Image 12" descr="Une image contenant texte, capture d’écran, graphisme&#10;&#10;Description générée automatiquement">
                <a:extLst>
                  <a:ext uri="{FF2B5EF4-FFF2-40B4-BE49-F238E27FC236}">
                    <a16:creationId xmlns:a16="http://schemas.microsoft.com/office/drawing/2014/main" id="{0F84B303-2790-7FF6-F0C4-A868B525882C}"/>
                  </a:ext>
                </a:extLst>
              </p:cNvPr>
              <p:cNvPicPr>
                <a:picLocks noChangeAspect="1"/>
              </p:cNvPicPr>
              <p:nvPr/>
            </p:nvPicPr>
            <p:blipFill rotWithShape="1">
              <a:blip r:embed="rId7">
                <a:extLst>
                  <a:ext uri="{28A0092B-C50C-407E-A947-70E740481C1C}">
                    <a14:useLocalDpi xmlns:a14="http://schemas.microsoft.com/office/drawing/2010/main" val="0"/>
                  </a:ext>
                </a:extLst>
              </a:blip>
              <a:srcRect l="45608" t="79350" r="34523" b="7524"/>
              <a:stretch/>
            </p:blipFill>
            <p:spPr>
              <a:xfrm>
                <a:off x="5947383" y="4821085"/>
                <a:ext cx="2159306" cy="902187"/>
              </a:xfrm>
              <a:prstGeom prst="rect">
                <a:avLst/>
              </a:prstGeom>
            </p:spPr>
          </p:pic>
          <p:sp>
            <p:nvSpPr>
              <p:cNvPr id="31" name="ZoneTexte 30">
                <a:extLst>
                  <a:ext uri="{FF2B5EF4-FFF2-40B4-BE49-F238E27FC236}">
                    <a16:creationId xmlns:a16="http://schemas.microsoft.com/office/drawing/2014/main" id="{1119CA3C-C35B-BD06-8204-3212F439530E}"/>
                  </a:ext>
                </a:extLst>
              </p:cNvPr>
              <p:cNvSpPr txBox="1"/>
              <p:nvPr/>
            </p:nvSpPr>
            <p:spPr>
              <a:xfrm>
                <a:off x="5932704" y="5694422"/>
                <a:ext cx="1162058" cy="260328"/>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100" b="0"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Occupancy</a:t>
                </a:r>
              </a:p>
            </p:txBody>
          </p:sp>
          <p:sp>
            <p:nvSpPr>
              <p:cNvPr id="32" name="ZoneTexte 31">
                <a:extLst>
                  <a:ext uri="{FF2B5EF4-FFF2-40B4-BE49-F238E27FC236}">
                    <a16:creationId xmlns:a16="http://schemas.microsoft.com/office/drawing/2014/main" id="{32DC2382-015B-A132-80AE-A1C3A415817D}"/>
                  </a:ext>
                </a:extLst>
              </p:cNvPr>
              <p:cNvSpPr txBox="1"/>
              <p:nvPr/>
            </p:nvSpPr>
            <p:spPr>
              <a:xfrm>
                <a:off x="7032459" y="5696694"/>
                <a:ext cx="1074230" cy="260328"/>
              </a:xfrm>
              <a:prstGeom prst="rect">
                <a:avLst/>
              </a:prstGeom>
              <a:solidFill>
                <a:schemeClr val="bg1"/>
              </a:solid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100" b="0"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Microbiome</a:t>
                </a:r>
              </a:p>
            </p:txBody>
          </p:sp>
        </p:grpSp>
        <p:sp>
          <p:nvSpPr>
            <p:cNvPr id="46" name="Rectangle 45">
              <a:extLst>
                <a:ext uri="{FF2B5EF4-FFF2-40B4-BE49-F238E27FC236}">
                  <a16:creationId xmlns:a16="http://schemas.microsoft.com/office/drawing/2014/main" id="{7FE3C09E-D94C-6754-7277-9AE804F46B3F}"/>
                </a:ext>
              </a:extLst>
            </p:cNvPr>
            <p:cNvSpPr/>
            <p:nvPr/>
          </p:nvSpPr>
          <p:spPr>
            <a:xfrm>
              <a:off x="5030817" y="3963171"/>
              <a:ext cx="316953" cy="33277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211198491"/>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t>Microbiome Balance</a:t>
            </a:r>
            <a:endParaRPr lang="fr-FR" dirty="0"/>
          </a:p>
        </p:txBody>
      </p:sp>
      <p:sp>
        <p:nvSpPr>
          <p:cNvPr id="12" name="Espace réservé du texte 11">
            <a:extLst>
              <a:ext uri="{FF2B5EF4-FFF2-40B4-BE49-F238E27FC236}">
                <a16:creationId xmlns:a16="http://schemas.microsoft.com/office/drawing/2014/main" id="{364CA4D6-496F-1687-2201-BF1C9C7AEC24}"/>
              </a:ext>
            </a:extLst>
          </p:cNvPr>
          <p:cNvSpPr>
            <a:spLocks noGrp="1"/>
          </p:cNvSpPr>
          <p:nvPr>
            <p:ph type="body" sz="quarter" idx="18"/>
          </p:nvPr>
        </p:nvSpPr>
        <p:spPr>
          <a:xfrm>
            <a:off x="960193" y="763783"/>
            <a:ext cx="11104990" cy="719166"/>
          </a:xfrm>
        </p:spPr>
        <p:txBody>
          <a:bodyPr/>
          <a:lstStyle/>
          <a:p>
            <a:r>
              <a:rPr lang="en-US" b="0" dirty="0">
                <a:solidFill>
                  <a:schemeClr val="tx1"/>
                </a:solidFill>
              </a:rPr>
              <a:t>Rather than removing ALL microbes, it may be more effective to REPLACE bad microbes (pathogens) with good ones (probiotics): </a:t>
            </a:r>
            <a:r>
              <a:rPr lang="en-US" dirty="0">
                <a:solidFill>
                  <a:srgbClr val="5E247C"/>
                </a:solidFill>
              </a:rPr>
              <a:t>COMPETITIVE EXCLUSION</a:t>
            </a:r>
            <a:endParaRPr lang="fr-FR" dirty="0">
              <a:solidFill>
                <a:srgbClr val="5E247C"/>
              </a:solidFill>
            </a:endParaRP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Elisabetta CASELLI et al., ECCMID</a:t>
            </a:r>
            <a:r>
              <a:rPr lang="fr-FR" baseline="30000" dirty="0">
                <a:latin typeface="Arial Narrow" panose="020B0606020202030204" pitchFamily="34" charset="0"/>
              </a:rPr>
              <a:t>®</a:t>
            </a:r>
            <a:r>
              <a:rPr lang="fr-FR" dirty="0"/>
              <a:t> 2024, Session#EW083</a:t>
            </a:r>
          </a:p>
        </p:txBody>
      </p:sp>
      <p:sp>
        <p:nvSpPr>
          <p:cNvPr id="6" name="ZoneTexte 5">
            <a:extLst>
              <a:ext uri="{FF2B5EF4-FFF2-40B4-BE49-F238E27FC236}">
                <a16:creationId xmlns:a16="http://schemas.microsoft.com/office/drawing/2014/main" id="{EDEB7116-9968-9BB4-FE2F-72C8FAB339C1}"/>
              </a:ext>
            </a:extLst>
          </p:cNvPr>
          <p:cNvSpPr txBox="1"/>
          <p:nvPr/>
        </p:nvSpPr>
        <p:spPr>
          <a:xfrm>
            <a:off x="2662543" y="3344801"/>
            <a:ext cx="7517900" cy="908263"/>
          </a:xfrm>
          <a:prstGeom prst="roundRect">
            <a:avLst/>
          </a:prstGeom>
          <a:solidFill>
            <a:schemeClr val="accent5"/>
          </a:solidFill>
        </p:spPr>
        <p:txBody>
          <a:bodyPr wrap="square">
            <a:spAutoFit/>
          </a:bodyPr>
          <a:lstStyle/>
          <a:p>
            <a:pPr marL="0" marR="0" lvl="0" indent="0" algn="ctr" defTabSz="914400" rtl="0" eaLnBrk="1" fontAlgn="auto" latinLnBrk="0" hangingPunct="1">
              <a:lnSpc>
                <a:spcPct val="107000"/>
              </a:lnSpc>
              <a:spcBef>
                <a:spcPts val="0"/>
              </a:spcBef>
              <a:spcAft>
                <a:spcPts val="400"/>
              </a:spcAft>
              <a:buClrTx/>
              <a:buSzTx/>
              <a:buFontTx/>
              <a:buNone/>
              <a:tabLst/>
              <a:defRPr/>
            </a:pPr>
            <a:r>
              <a:rPr kumimoji="0" lang="fr-FR" sz="18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PCHS</a:t>
            </a:r>
            <a:r>
              <a:rPr kumimoji="0" lang="fr-FR" sz="1800" b="1" i="0" u="none" strike="noStrike" kern="100" cap="none" spc="0" normalizeH="0" baseline="3000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a:t>
            </a:r>
            <a:r>
              <a:rPr kumimoji="0" lang="fr-FR" sz="18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 (Probiotic Cleaning Hygiene System)</a:t>
            </a: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2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2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Eco-label detergent </a:t>
            </a:r>
            <a:r>
              <a:rPr kumimoji="0" lang="fr-FR" sz="12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containing </a:t>
            </a:r>
            <a:r>
              <a:rPr kumimoji="0" lang="fr-FR" sz="12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spores of selected probiotics </a:t>
            </a:r>
            <a:r>
              <a:rPr kumimoji="0" lang="fr-FR" sz="12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of the </a:t>
            </a:r>
            <a:r>
              <a:rPr kumimoji="0" lang="fr-FR" sz="12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Bacillus genus: </a:t>
            </a:r>
            <a:br>
              <a:rPr kumimoji="0" lang="fr-FR" sz="12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br>
            <a:r>
              <a:rPr kumimoji="0" lang="fr-FR" sz="12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Non pathogenic (EFSA-1), ubiquitous, present as commensals in the human gut, used safely for decades</a:t>
            </a:r>
          </a:p>
        </p:txBody>
      </p:sp>
      <p:grpSp>
        <p:nvGrpSpPr>
          <p:cNvPr id="59" name="Groupe 58">
            <a:extLst>
              <a:ext uri="{FF2B5EF4-FFF2-40B4-BE49-F238E27FC236}">
                <a16:creationId xmlns:a16="http://schemas.microsoft.com/office/drawing/2014/main" id="{4C6671EA-0796-C4D7-AD1E-841E4061A6B5}"/>
              </a:ext>
            </a:extLst>
          </p:cNvPr>
          <p:cNvGrpSpPr/>
          <p:nvPr/>
        </p:nvGrpSpPr>
        <p:grpSpPr>
          <a:xfrm>
            <a:off x="3387974" y="1585979"/>
            <a:ext cx="6353836" cy="1636009"/>
            <a:chOff x="4051299" y="1533523"/>
            <a:chExt cx="6326350" cy="1692051"/>
          </a:xfrm>
        </p:grpSpPr>
        <p:grpSp>
          <p:nvGrpSpPr>
            <p:cNvPr id="49" name="Groupe 48">
              <a:extLst>
                <a:ext uri="{FF2B5EF4-FFF2-40B4-BE49-F238E27FC236}">
                  <a16:creationId xmlns:a16="http://schemas.microsoft.com/office/drawing/2014/main" id="{117EE0EE-C6B0-AE8C-D4C4-74BD4E530120}"/>
                </a:ext>
              </a:extLst>
            </p:cNvPr>
            <p:cNvGrpSpPr/>
            <p:nvPr/>
          </p:nvGrpSpPr>
          <p:grpSpPr>
            <a:xfrm>
              <a:off x="4051299" y="1533523"/>
              <a:ext cx="5181601" cy="1641477"/>
              <a:chOff x="4051299" y="1533523"/>
              <a:chExt cx="5181601" cy="1641477"/>
            </a:xfrm>
          </p:grpSpPr>
          <p:pic>
            <p:nvPicPr>
              <p:cNvPr id="8" name="Image 7" descr="Une image contenant texte, capture d’écran, Publicité en ligne, Site web&#10;&#10;Description générée automatiquement">
                <a:extLst>
                  <a:ext uri="{FF2B5EF4-FFF2-40B4-BE49-F238E27FC236}">
                    <a16:creationId xmlns:a16="http://schemas.microsoft.com/office/drawing/2014/main" id="{82295022-DC11-579D-51B4-B49D6045D39A}"/>
                  </a:ext>
                </a:extLst>
              </p:cNvPr>
              <p:cNvPicPr>
                <a:picLocks noChangeAspect="1"/>
              </p:cNvPicPr>
              <p:nvPr/>
            </p:nvPicPr>
            <p:blipFill rotWithShape="1">
              <a:blip r:embed="rId2">
                <a:extLst>
                  <a:ext uri="{28A0092B-C50C-407E-A947-70E740481C1C}">
                    <a14:useLocalDpi xmlns:a14="http://schemas.microsoft.com/office/drawing/2010/main" val="0"/>
                  </a:ext>
                </a:extLst>
              </a:blip>
              <a:srcRect l="1703" t="5079" r="8692" b="7113"/>
              <a:stretch/>
            </p:blipFill>
            <p:spPr>
              <a:xfrm>
                <a:off x="4051299" y="1533523"/>
                <a:ext cx="5181601" cy="1641477"/>
              </a:xfrm>
              <a:prstGeom prst="rect">
                <a:avLst/>
              </a:prstGeom>
            </p:spPr>
          </p:pic>
          <p:sp>
            <p:nvSpPr>
              <p:cNvPr id="38" name="Rectangle 37">
                <a:extLst>
                  <a:ext uri="{FF2B5EF4-FFF2-40B4-BE49-F238E27FC236}">
                    <a16:creationId xmlns:a16="http://schemas.microsoft.com/office/drawing/2014/main" id="{6A05C616-7CA8-AA67-6D23-F428D692544E}"/>
                  </a:ext>
                </a:extLst>
              </p:cNvPr>
              <p:cNvSpPr/>
              <p:nvPr/>
            </p:nvSpPr>
            <p:spPr>
              <a:xfrm>
                <a:off x="8701088" y="2721996"/>
                <a:ext cx="365869" cy="3855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 name="Rectangle 47">
                <a:extLst>
                  <a:ext uri="{FF2B5EF4-FFF2-40B4-BE49-F238E27FC236}">
                    <a16:creationId xmlns:a16="http://schemas.microsoft.com/office/drawing/2014/main" id="{D257091D-968E-D324-BEDD-A1241209F336}"/>
                  </a:ext>
                </a:extLst>
              </p:cNvPr>
              <p:cNvSpPr/>
              <p:nvPr/>
            </p:nvSpPr>
            <p:spPr>
              <a:xfrm>
                <a:off x="6764803" y="2721996"/>
                <a:ext cx="365869" cy="38552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16" name="Rectangle 15">
              <a:extLst>
                <a:ext uri="{FF2B5EF4-FFF2-40B4-BE49-F238E27FC236}">
                  <a16:creationId xmlns:a16="http://schemas.microsoft.com/office/drawing/2014/main" id="{60182A77-EDFB-BCEE-CF30-2875BDC91EA1}"/>
                </a:ext>
              </a:extLst>
            </p:cNvPr>
            <p:cNvSpPr/>
            <p:nvPr/>
          </p:nvSpPr>
          <p:spPr>
            <a:xfrm>
              <a:off x="4051299" y="1538506"/>
              <a:ext cx="2205210" cy="1687068"/>
            </a:xfrm>
            <a:prstGeom prst="rect">
              <a:avLst/>
            </a:pr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7" name="Groupe 26">
              <a:extLst>
                <a:ext uri="{FF2B5EF4-FFF2-40B4-BE49-F238E27FC236}">
                  <a16:creationId xmlns:a16="http://schemas.microsoft.com/office/drawing/2014/main" id="{8AFA4F56-FD23-13AB-765F-2A993C0094CA}"/>
                </a:ext>
              </a:extLst>
            </p:cNvPr>
            <p:cNvGrpSpPr/>
            <p:nvPr/>
          </p:nvGrpSpPr>
          <p:grpSpPr>
            <a:xfrm>
              <a:off x="6600972" y="1538506"/>
              <a:ext cx="3776677" cy="1687068"/>
              <a:chOff x="6600972" y="1538506"/>
              <a:chExt cx="3776677" cy="1687068"/>
            </a:xfrm>
          </p:grpSpPr>
          <p:sp>
            <p:nvSpPr>
              <p:cNvPr id="24" name="ZoneTexte 23">
                <a:extLst>
                  <a:ext uri="{FF2B5EF4-FFF2-40B4-BE49-F238E27FC236}">
                    <a16:creationId xmlns:a16="http://schemas.microsoft.com/office/drawing/2014/main" id="{866F9B0D-CA47-A702-CB36-0147824B3E22}"/>
                  </a:ext>
                </a:extLst>
              </p:cNvPr>
              <p:cNvSpPr txBox="1"/>
              <p:nvPr/>
            </p:nvSpPr>
            <p:spPr>
              <a:xfrm>
                <a:off x="9200248" y="1825079"/>
                <a:ext cx="1177401" cy="237613"/>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9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Pathogen</a:t>
                </a:r>
                <a:r>
                  <a:rPr kumimoji="0" lang="fr-FR" sz="9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9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barterie</a:t>
                </a:r>
                <a:endParaRPr kumimoji="0" lang="fr-FR" sz="9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18" name="ZoneTexte 17">
                <a:extLst>
                  <a:ext uri="{FF2B5EF4-FFF2-40B4-BE49-F238E27FC236}">
                    <a16:creationId xmlns:a16="http://schemas.microsoft.com/office/drawing/2014/main" id="{3ADCAFFD-FD8F-D77C-A438-63C24FD38447}"/>
                  </a:ext>
                </a:extLst>
              </p:cNvPr>
              <p:cNvSpPr txBox="1"/>
              <p:nvPr/>
            </p:nvSpPr>
            <p:spPr>
              <a:xfrm>
                <a:off x="9066956" y="1551628"/>
                <a:ext cx="1275465" cy="237613"/>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9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Good </a:t>
                </a:r>
                <a:r>
                  <a:rPr kumimoji="0" lang="fr-FR" sz="9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bacteria</a:t>
                </a:r>
                <a:endParaRPr kumimoji="0" lang="fr-FR" sz="9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17" name="Rectangle 16">
                <a:extLst>
                  <a:ext uri="{FF2B5EF4-FFF2-40B4-BE49-F238E27FC236}">
                    <a16:creationId xmlns:a16="http://schemas.microsoft.com/office/drawing/2014/main" id="{96A1F0AD-6CAD-83F3-CEAB-4AE24467F61A}"/>
                  </a:ext>
                </a:extLst>
              </p:cNvPr>
              <p:cNvSpPr/>
              <p:nvPr/>
            </p:nvSpPr>
            <p:spPr>
              <a:xfrm>
                <a:off x="6600972" y="1538506"/>
                <a:ext cx="3725192" cy="1687068"/>
              </a:xfrm>
              <a:prstGeom prst="rect">
                <a:avLst/>
              </a:pr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ZoneTexte 22">
                <a:extLst>
                  <a:ext uri="{FF2B5EF4-FFF2-40B4-BE49-F238E27FC236}">
                    <a16:creationId xmlns:a16="http://schemas.microsoft.com/office/drawing/2014/main" id="{7D76C4FA-3F9D-7DC8-7DD0-98268BFAF668}"/>
                  </a:ext>
                </a:extLst>
              </p:cNvPr>
              <p:cNvSpPr txBox="1"/>
              <p:nvPr/>
            </p:nvSpPr>
            <p:spPr>
              <a:xfrm>
                <a:off x="7180416" y="2256459"/>
                <a:ext cx="1520672" cy="91453"/>
              </a:xfrm>
              <a:prstGeom prst="rect">
                <a:avLst/>
              </a:prstGeom>
              <a:solidFill>
                <a:srgbClr val="B16B48"/>
              </a:solidFill>
              <a:ln>
                <a:noFill/>
              </a:ln>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Environment</a:t>
                </a:r>
              </a:p>
            </p:txBody>
          </p:sp>
          <p:sp>
            <p:nvSpPr>
              <p:cNvPr id="26" name="ZoneTexte 25">
                <a:extLst>
                  <a:ext uri="{FF2B5EF4-FFF2-40B4-BE49-F238E27FC236}">
                    <a16:creationId xmlns:a16="http://schemas.microsoft.com/office/drawing/2014/main" id="{4F3E81B9-82D6-9B76-84F1-22142A551949}"/>
                  </a:ext>
                </a:extLst>
              </p:cNvPr>
              <p:cNvSpPr txBox="1"/>
              <p:nvPr/>
            </p:nvSpPr>
            <p:spPr>
              <a:xfrm>
                <a:off x="7180416" y="3051279"/>
                <a:ext cx="1520672" cy="91453"/>
              </a:xfrm>
              <a:prstGeom prst="rect">
                <a:avLst/>
              </a:prstGeom>
              <a:solidFill>
                <a:srgbClr val="B16B48"/>
              </a:solidFill>
              <a:ln>
                <a:noFill/>
              </a:ln>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Environment</a:t>
                </a:r>
              </a:p>
            </p:txBody>
          </p:sp>
        </p:grpSp>
        <p:sp>
          <p:nvSpPr>
            <p:cNvPr id="28" name="Flèche : courbe vers la gauche 27">
              <a:extLst>
                <a:ext uri="{FF2B5EF4-FFF2-40B4-BE49-F238E27FC236}">
                  <a16:creationId xmlns:a16="http://schemas.microsoft.com/office/drawing/2014/main" id="{7FA2CF35-CBDC-F73B-D811-FF3CCA4C7143}"/>
                </a:ext>
              </a:extLst>
            </p:cNvPr>
            <p:cNvSpPr/>
            <p:nvPr/>
          </p:nvSpPr>
          <p:spPr>
            <a:xfrm rot="12077465" flipH="1">
              <a:off x="8804734" y="2737818"/>
              <a:ext cx="206848" cy="343885"/>
            </a:xfrm>
            <a:prstGeom prst="curvedLeftArrow">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 name="Flèche : courbe vers la gauche 35">
              <a:extLst>
                <a:ext uri="{FF2B5EF4-FFF2-40B4-BE49-F238E27FC236}">
                  <a16:creationId xmlns:a16="http://schemas.microsoft.com/office/drawing/2014/main" id="{39D541EA-B5FA-6DA0-1DC8-A09AE9EC0D9E}"/>
                </a:ext>
              </a:extLst>
            </p:cNvPr>
            <p:cNvSpPr/>
            <p:nvPr/>
          </p:nvSpPr>
          <p:spPr>
            <a:xfrm rot="19257265" flipH="1">
              <a:off x="6830612" y="2745384"/>
              <a:ext cx="206848" cy="373961"/>
            </a:xfrm>
            <a:prstGeom prst="curvedLeftArrow">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8" name="Groupe 57">
            <a:extLst>
              <a:ext uri="{FF2B5EF4-FFF2-40B4-BE49-F238E27FC236}">
                <a16:creationId xmlns:a16="http://schemas.microsoft.com/office/drawing/2014/main" id="{640E960B-B519-D66A-E6A1-577AC5699125}"/>
              </a:ext>
            </a:extLst>
          </p:cNvPr>
          <p:cNvGrpSpPr/>
          <p:nvPr/>
        </p:nvGrpSpPr>
        <p:grpSpPr>
          <a:xfrm>
            <a:off x="2662543" y="4387782"/>
            <a:ext cx="7517899" cy="1797116"/>
            <a:chOff x="2994174" y="4326222"/>
            <a:chExt cx="7775426" cy="1858677"/>
          </a:xfrm>
        </p:grpSpPr>
        <p:grpSp>
          <p:nvGrpSpPr>
            <p:cNvPr id="56" name="Groupe 55">
              <a:extLst>
                <a:ext uri="{FF2B5EF4-FFF2-40B4-BE49-F238E27FC236}">
                  <a16:creationId xmlns:a16="http://schemas.microsoft.com/office/drawing/2014/main" id="{7CAFB647-1133-D230-794F-1C47390AB8D9}"/>
                </a:ext>
              </a:extLst>
            </p:cNvPr>
            <p:cNvGrpSpPr/>
            <p:nvPr/>
          </p:nvGrpSpPr>
          <p:grpSpPr>
            <a:xfrm>
              <a:off x="3170663" y="4335566"/>
              <a:ext cx="7347138" cy="1817731"/>
              <a:chOff x="3170663" y="4399066"/>
              <a:chExt cx="7347138" cy="1817731"/>
            </a:xfrm>
          </p:grpSpPr>
          <p:pic>
            <p:nvPicPr>
              <p:cNvPr id="11" name="Image 10" descr="Une image contenant texte, capture d’écran, Publicité en ligne, Site web&#10;&#10;Description générée automatiquement">
                <a:extLst>
                  <a:ext uri="{FF2B5EF4-FFF2-40B4-BE49-F238E27FC236}">
                    <a16:creationId xmlns:a16="http://schemas.microsoft.com/office/drawing/2014/main" id="{B17857FB-2232-AC32-5B5B-5D10B63947F2}"/>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3170663" y="4764642"/>
                <a:ext cx="7347138" cy="1452155"/>
              </a:xfrm>
              <a:prstGeom prst="rect">
                <a:avLst/>
              </a:prstGeom>
            </p:spPr>
          </p:pic>
          <p:sp>
            <p:nvSpPr>
              <p:cNvPr id="50" name="ZoneTexte 49">
                <a:extLst>
                  <a:ext uri="{FF2B5EF4-FFF2-40B4-BE49-F238E27FC236}">
                    <a16:creationId xmlns:a16="http://schemas.microsoft.com/office/drawing/2014/main" id="{DFE330EF-F8F8-7F52-DA60-A0136B18FB8B}"/>
                  </a:ext>
                </a:extLst>
              </p:cNvPr>
              <p:cNvSpPr txBox="1"/>
              <p:nvPr/>
            </p:nvSpPr>
            <p:spPr>
              <a:xfrm>
                <a:off x="3170663" y="4746603"/>
                <a:ext cx="1591837" cy="275653"/>
              </a:xfrm>
              <a:prstGeom prst="rect">
                <a:avLst/>
              </a:prstGeom>
              <a:solidFill>
                <a:schemeClr val="bg1"/>
              </a:solid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2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Bacillus SPORES</a:t>
                </a:r>
              </a:p>
            </p:txBody>
          </p:sp>
          <p:sp>
            <p:nvSpPr>
              <p:cNvPr id="51" name="ZoneTexte 50">
                <a:extLst>
                  <a:ext uri="{FF2B5EF4-FFF2-40B4-BE49-F238E27FC236}">
                    <a16:creationId xmlns:a16="http://schemas.microsoft.com/office/drawing/2014/main" id="{01EF885F-709A-2EA6-66E8-0BE44BB6FDF4}"/>
                  </a:ext>
                </a:extLst>
              </p:cNvPr>
              <p:cNvSpPr txBox="1"/>
              <p:nvPr/>
            </p:nvSpPr>
            <p:spPr>
              <a:xfrm>
                <a:off x="5558525" y="4399066"/>
                <a:ext cx="1177401" cy="623189"/>
              </a:xfrm>
              <a:prstGeom prst="rect">
                <a:avLst/>
              </a:prstGeom>
              <a:solidFill>
                <a:schemeClr val="bg1"/>
              </a:solidFill>
            </p:spPr>
            <p:txBody>
              <a:bodyPr wrap="square">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Traditional food preparation </a:t>
                </a:r>
                <a:br>
                  <a:rPr kumimoji="0" lang="fr-FR" sz="9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br>
                <a:r>
                  <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Nitto, Doonjang</a:t>
                </a:r>
                <a:endParaRPr kumimoji="0" lang="fr-FR" sz="9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2" name="ZoneTexte 51">
                <a:extLst>
                  <a:ext uri="{FF2B5EF4-FFF2-40B4-BE49-F238E27FC236}">
                    <a16:creationId xmlns:a16="http://schemas.microsoft.com/office/drawing/2014/main" id="{7F8F9AAE-709E-6AAC-1BA9-C03064EBFECC}"/>
                  </a:ext>
                </a:extLst>
              </p:cNvPr>
              <p:cNvSpPr txBox="1"/>
              <p:nvPr/>
            </p:nvSpPr>
            <p:spPr>
              <a:xfrm>
                <a:off x="6763351" y="4399067"/>
                <a:ext cx="1177401" cy="757772"/>
              </a:xfrm>
              <a:prstGeom prst="rect">
                <a:avLst/>
              </a:prstGeom>
              <a:solidFill>
                <a:schemeClr val="bg1"/>
              </a:solidFill>
            </p:spPr>
            <p:txBody>
              <a:bodyPr wrap="square">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Gut therapy </a:t>
                </a:r>
                <a:r>
                  <a:rPr kumimoji="0" lang="fr-FR" sz="800" b="0" i="0" u="none" strike="noStrike" kern="1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Enterogermina </a:t>
                </a:r>
                <a:r>
                  <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Bactisubtil, Biocult, Biosporin, Bispan Fora-balance, etc. </a:t>
                </a:r>
              </a:p>
            </p:txBody>
          </p:sp>
          <p:sp>
            <p:nvSpPr>
              <p:cNvPr id="53" name="ZoneTexte 52">
                <a:extLst>
                  <a:ext uri="{FF2B5EF4-FFF2-40B4-BE49-F238E27FC236}">
                    <a16:creationId xmlns:a16="http://schemas.microsoft.com/office/drawing/2014/main" id="{76073A43-C05A-BBDC-B927-5CAD1ADA4E71}"/>
                  </a:ext>
                </a:extLst>
              </p:cNvPr>
              <p:cNvSpPr txBox="1"/>
              <p:nvPr/>
            </p:nvSpPr>
            <p:spPr>
              <a:xfrm>
                <a:off x="8051875" y="4399066"/>
                <a:ext cx="1177401" cy="536917"/>
              </a:xfrm>
              <a:prstGeom prst="rect">
                <a:avLst/>
              </a:prstGeom>
              <a:solidFill>
                <a:schemeClr val="bg1"/>
              </a:solidFill>
            </p:spPr>
            <p:txBody>
              <a:bodyPr wrap="square">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9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Agriculture </a:t>
                </a:r>
                <a:r>
                  <a:rPr kumimoji="0" lang="fr-FR" sz="9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Biofungicides</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4" name="ZoneTexte 53">
                <a:extLst>
                  <a:ext uri="{FF2B5EF4-FFF2-40B4-BE49-F238E27FC236}">
                    <a16:creationId xmlns:a16="http://schemas.microsoft.com/office/drawing/2014/main" id="{2FF2ADA7-2CED-9E19-D022-4F6C30A7574D}"/>
                  </a:ext>
                </a:extLst>
              </p:cNvPr>
              <p:cNvSpPr txBox="1"/>
              <p:nvPr/>
            </p:nvSpPr>
            <p:spPr>
              <a:xfrm>
                <a:off x="9340399" y="4399067"/>
                <a:ext cx="1177401" cy="536916"/>
              </a:xfrm>
              <a:prstGeom prst="rect">
                <a:avLst/>
              </a:prstGeom>
              <a:solidFill>
                <a:schemeClr val="bg1"/>
              </a:solidFill>
            </p:spPr>
            <p:txBody>
              <a:bodyPr wrap="square">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9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Food </a:t>
                </a:r>
                <a:r>
                  <a:rPr kumimoji="0" lang="fr-FR" sz="9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animals</a:t>
                </a:r>
                <a:br>
                  <a:rPr kumimoji="0" lang="fr-FR" sz="9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br>
                <a:r>
                  <a:rPr kumimoji="0" lang="fr-FR" sz="9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Food additives</a:t>
                </a:r>
              </a:p>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9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5" name="Flèche : droite 54">
                <a:extLst>
                  <a:ext uri="{FF2B5EF4-FFF2-40B4-BE49-F238E27FC236}">
                    <a16:creationId xmlns:a16="http://schemas.microsoft.com/office/drawing/2014/main" id="{B110F1A4-0A2D-D90A-EBB8-CB32974BDB90}"/>
                  </a:ext>
                </a:extLst>
              </p:cNvPr>
              <p:cNvSpPr/>
              <p:nvPr/>
            </p:nvSpPr>
            <p:spPr>
              <a:xfrm>
                <a:off x="4823704" y="5215279"/>
                <a:ext cx="660400" cy="940283"/>
              </a:xfrm>
              <a:prstGeom prst="rightArrow">
                <a:avLst/>
              </a:prstGeom>
              <a:solidFill>
                <a:schemeClr val="accent3"/>
              </a:solidFill>
              <a:ln>
                <a:noFill/>
              </a:ln>
            </p:spPr>
            <p:style>
              <a:lnRef idx="2">
                <a:schemeClr val="accent5">
                  <a:shade val="15000"/>
                </a:schemeClr>
              </a:lnRef>
              <a:fillRef idx="1">
                <a:schemeClr val="accent5"/>
              </a:fillRef>
              <a:effectRef idx="0">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57" name="Rectangle 56">
              <a:extLst>
                <a:ext uri="{FF2B5EF4-FFF2-40B4-BE49-F238E27FC236}">
                  <a16:creationId xmlns:a16="http://schemas.microsoft.com/office/drawing/2014/main" id="{A33A22B8-20A8-8DC8-F4DF-1432839A9809}"/>
                </a:ext>
              </a:extLst>
            </p:cNvPr>
            <p:cNvSpPr/>
            <p:nvPr/>
          </p:nvSpPr>
          <p:spPr>
            <a:xfrm>
              <a:off x="2994174" y="4326222"/>
              <a:ext cx="7775426" cy="1858677"/>
            </a:xfrm>
            <a:prstGeom prst="rect">
              <a:avLst/>
            </a:prstGeom>
            <a:noFill/>
            <a:ln w="1905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678672135"/>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 name="ZoneTexte 227">
            <a:extLst>
              <a:ext uri="{FF2B5EF4-FFF2-40B4-BE49-F238E27FC236}">
                <a16:creationId xmlns:a16="http://schemas.microsoft.com/office/drawing/2014/main" id="{008EAB3A-AEFD-B2A4-C68A-F7B95920EB45}"/>
              </a:ext>
            </a:extLst>
          </p:cNvPr>
          <p:cNvSpPr txBox="1"/>
          <p:nvPr/>
        </p:nvSpPr>
        <p:spPr>
          <a:xfrm>
            <a:off x="1403023" y="3305710"/>
            <a:ext cx="3776227" cy="162355"/>
          </a:xfrm>
          <a:prstGeom prst="rect">
            <a:avLst/>
          </a:prstGeom>
          <a:noFill/>
        </p:spPr>
        <p:txBody>
          <a:bodyPr wrap="square" lIns="0" tIns="0" rIns="0" bIns="0" anchor="t">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Drug consumption and therapy days during pre-PCHS and PCHS phases of the survey</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aphicFrame>
        <p:nvGraphicFramePr>
          <p:cNvPr id="229" name="Tableau 228">
            <a:extLst>
              <a:ext uri="{FF2B5EF4-FFF2-40B4-BE49-F238E27FC236}">
                <a16:creationId xmlns:a16="http://schemas.microsoft.com/office/drawing/2014/main" id="{EA265E6B-F341-1A3F-8411-AC64BB1FDEF7}"/>
              </a:ext>
            </a:extLst>
          </p:cNvPr>
          <p:cNvGraphicFramePr>
            <a:graphicFrameLocks noGrp="1"/>
          </p:cNvGraphicFramePr>
          <p:nvPr/>
        </p:nvGraphicFramePr>
        <p:xfrm>
          <a:off x="1406915" y="3565630"/>
          <a:ext cx="3466453" cy="1821150"/>
        </p:xfrm>
        <a:graphic>
          <a:graphicData uri="http://schemas.openxmlformats.org/drawingml/2006/table">
            <a:tbl>
              <a:tblPr firstRow="1" bandRow="1">
                <a:tableStyleId>{74C1A8A3-306A-4EB7-A6B1-4F7E0EB9C5D6}</a:tableStyleId>
              </a:tblPr>
              <a:tblGrid>
                <a:gridCol w="930960">
                  <a:extLst>
                    <a:ext uri="{9D8B030D-6E8A-4147-A177-3AD203B41FA5}">
                      <a16:colId xmlns:a16="http://schemas.microsoft.com/office/drawing/2014/main" val="260352827"/>
                    </a:ext>
                  </a:extLst>
                </a:gridCol>
                <a:gridCol w="606417">
                  <a:extLst>
                    <a:ext uri="{9D8B030D-6E8A-4147-A177-3AD203B41FA5}">
                      <a16:colId xmlns:a16="http://schemas.microsoft.com/office/drawing/2014/main" val="3337549953"/>
                    </a:ext>
                  </a:extLst>
                </a:gridCol>
                <a:gridCol w="585506">
                  <a:extLst>
                    <a:ext uri="{9D8B030D-6E8A-4147-A177-3AD203B41FA5}">
                      <a16:colId xmlns:a16="http://schemas.microsoft.com/office/drawing/2014/main" val="3732335674"/>
                    </a:ext>
                  </a:extLst>
                </a:gridCol>
                <a:gridCol w="671785">
                  <a:extLst>
                    <a:ext uri="{9D8B030D-6E8A-4147-A177-3AD203B41FA5}">
                      <a16:colId xmlns:a16="http://schemas.microsoft.com/office/drawing/2014/main" val="2151343345"/>
                    </a:ext>
                  </a:extLst>
                </a:gridCol>
                <a:gridCol w="671785">
                  <a:extLst>
                    <a:ext uri="{9D8B030D-6E8A-4147-A177-3AD203B41FA5}">
                      <a16:colId xmlns:a16="http://schemas.microsoft.com/office/drawing/2014/main" val="2352499821"/>
                    </a:ext>
                  </a:extLst>
                </a:gridCol>
              </a:tblGrid>
              <a:tr h="203766">
                <a:tc>
                  <a:txBody>
                    <a:bodyPr/>
                    <a:lstStyle/>
                    <a:p>
                      <a:pPr marL="0" algn="l" defTabSz="914400" rtl="0" eaLnBrk="1" latinLnBrk="0" hangingPunct="1">
                        <a:lnSpc>
                          <a:spcPct val="107000"/>
                        </a:lnSpc>
                        <a:spcBef>
                          <a:spcPts val="0"/>
                        </a:spcBef>
                        <a:spcAft>
                          <a:spcPts val="800"/>
                        </a:spcAft>
                      </a:pPr>
                      <a:r>
                        <a:rPr lang="fr-FR" sz="700" b="1" kern="1200">
                          <a:solidFill>
                            <a:schemeClr val="lt1"/>
                          </a:solidFill>
                          <a:latin typeface="Arial" panose="020B0604020202020204" pitchFamily="34" charset="0"/>
                          <a:ea typeface="+mn-ea"/>
                          <a:cs typeface="Arial" panose="020B0604020202020204" pitchFamily="34" charset="0"/>
                        </a:rPr>
                        <a:t>Drug types</a:t>
                      </a:r>
                    </a:p>
                  </a:txBody>
                  <a:tcPr marL="44450" marR="44450" marT="0" marB="0" anchor="ctr">
                    <a:lnL>
                      <a:noFill/>
                    </a:lnL>
                    <a:lnR w="9525" cap="flat" cmpd="sng" algn="ctr">
                      <a:solidFill>
                        <a:schemeClr val="bg2"/>
                      </a:solidFill>
                      <a:prstDash val="solid"/>
                      <a:round/>
                      <a:headEnd type="none" w="med" len="med"/>
                      <a:tailEnd type="none" w="med" len="med"/>
                    </a:lnR>
                    <a:lnT w="25400" cmpd="sng">
                      <a:noFill/>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latinLnBrk="0" hangingPunct="1">
                        <a:lnSpc>
                          <a:spcPct val="107000"/>
                        </a:lnSpc>
                        <a:spcBef>
                          <a:spcPts val="0"/>
                        </a:spcBef>
                        <a:spcAft>
                          <a:spcPts val="800"/>
                        </a:spcAft>
                      </a:pPr>
                      <a:r>
                        <a:rPr lang="fr-FR" sz="700" b="1" kern="1200" dirty="0" err="1">
                          <a:solidFill>
                            <a:schemeClr val="lt1"/>
                          </a:solidFill>
                          <a:latin typeface="Arial" panose="020B0604020202020204" pitchFamily="34" charset="0"/>
                          <a:ea typeface="+mn-ea"/>
                          <a:cs typeface="Arial" panose="020B0604020202020204" pitchFamily="34" charset="0"/>
                        </a:rPr>
                        <a:t>Molecules</a:t>
                      </a:r>
                      <a:r>
                        <a:rPr lang="fr-FR" sz="700" b="1" kern="1200" dirty="0">
                          <a:solidFill>
                            <a:schemeClr val="lt1"/>
                          </a:solidFill>
                          <a:latin typeface="Arial" panose="020B0604020202020204" pitchFamily="34" charset="0"/>
                          <a:ea typeface="+mn-ea"/>
                          <a:cs typeface="Arial" panose="020B0604020202020204" pitchFamily="34" charset="0"/>
                        </a:rPr>
                        <a:t> (n)</a:t>
                      </a: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25400" cmpd="sng">
                      <a:noFill/>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l" defTabSz="914400" rtl="0" eaLnBrk="1" latinLnBrk="0" hangingPunct="1">
                        <a:lnSpc>
                          <a:spcPct val="107000"/>
                        </a:lnSpc>
                        <a:spcBef>
                          <a:spcPts val="0"/>
                        </a:spcBef>
                        <a:spcAft>
                          <a:spcPts val="800"/>
                        </a:spcAft>
                      </a:pPr>
                      <a:endParaRPr lang="fr-FR" sz="1000" b="1" kern="1200">
                        <a:solidFill>
                          <a:schemeClr val="lt1"/>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w="25400" cmpd="sng">
                      <a:noFill/>
                    </a:lnT>
                    <a:lnB w="25400" cmpd="sng">
                      <a:noFill/>
                    </a:lnB>
                    <a:lnTlToBr w="12700" cmpd="sng">
                      <a:noFill/>
                      <a:prstDash val="solid"/>
                    </a:lnTlToBr>
                    <a:lnBlToTr w="12700" cmpd="sng">
                      <a:noFill/>
                      <a:prstDash val="solid"/>
                    </a:lnBlToTr>
                  </a:tcPr>
                </a:tc>
                <a:tc gridSpan="2">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lang="fr-FR" sz="700" b="1" kern="1200">
                          <a:solidFill>
                            <a:schemeClr val="lt1"/>
                          </a:solidFill>
                          <a:latin typeface="Arial" panose="020B0604020202020204" pitchFamily="34" charset="0"/>
                          <a:ea typeface="+mn-ea"/>
                          <a:cs typeface="Arial" panose="020B0604020202020204" pitchFamily="34" charset="0"/>
                        </a:rPr>
                        <a:t> Therapy days (n)</a:t>
                      </a:r>
                    </a:p>
                  </a:txBody>
                  <a:tcPr marL="44450" marR="44450" marT="0" marB="0" anchor="ctr">
                    <a:lnL w="9525" cap="flat" cmpd="sng" algn="ctr">
                      <a:solidFill>
                        <a:schemeClr val="bg2"/>
                      </a:solidFill>
                      <a:prstDash val="solid"/>
                      <a:round/>
                      <a:headEnd type="none" w="med" len="med"/>
                      <a:tailEnd type="none" w="med" len="med"/>
                    </a:lnL>
                    <a:lnR>
                      <a:noFill/>
                    </a:lnR>
                    <a:lnT w="25400" cmpd="sng">
                      <a:noFill/>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a:p>
                  </a:txBody>
                  <a:tcPr marL="44450" marR="44450" marT="0" marB="0" anchor="ctr">
                    <a:lnL>
                      <a:noFill/>
                    </a:lnL>
                    <a:lnR>
                      <a:noFill/>
                    </a:lnR>
                    <a:lnT w="25400" cmpd="sng">
                      <a:noFill/>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3666889364"/>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 </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700" b="1" kern="0">
                          <a:effectLst/>
                          <a:latin typeface="Arial" panose="020B0604020202020204" pitchFamily="34" charset="0"/>
                          <a:cs typeface="Arial" panose="020B0604020202020204" pitchFamily="34" charset="0"/>
                        </a:rPr>
                        <a:t>Pre-PCHS </a:t>
                      </a:r>
                      <a:endParaRPr lang="fr-FR" sz="700" b="1"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700" b="1" kern="0">
                          <a:effectLst/>
                          <a:latin typeface="Arial" panose="020B0604020202020204" pitchFamily="34" charset="0"/>
                          <a:cs typeface="Arial" panose="020B0604020202020204" pitchFamily="34" charset="0"/>
                        </a:rPr>
                        <a:t>PCHS</a:t>
                      </a:r>
                      <a:endParaRPr lang="fr-FR" sz="700" b="1"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700" b="1" kern="0">
                          <a:effectLst/>
                          <a:latin typeface="Arial" panose="020B0604020202020204" pitchFamily="34" charset="0"/>
                          <a:cs typeface="Arial" panose="020B0604020202020204" pitchFamily="34" charset="0"/>
                        </a:rPr>
                        <a:t>Pre-PCHS</a:t>
                      </a:r>
                      <a:endParaRPr lang="fr-FR" sz="700" b="1"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700" b="1" kern="0">
                          <a:effectLst/>
                          <a:latin typeface="Arial" panose="020B0604020202020204" pitchFamily="34" charset="0"/>
                          <a:cs typeface="Arial" panose="020B0604020202020204" pitchFamily="34" charset="0"/>
                        </a:rPr>
                        <a:t>PCHS</a:t>
                      </a:r>
                      <a:endParaRPr lang="fr-FR" sz="700" b="1"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32275485"/>
                  </a:ext>
                </a:extLst>
              </a:tr>
              <a:tr h="134782">
                <a:tc>
                  <a:txBody>
                    <a:bodyPr/>
                    <a:lstStyle/>
                    <a:p>
                      <a:pPr marL="0" algn="l" defTabSz="914400" rtl="0" eaLnBrk="1" latinLnBrk="0" hangingPunct="1">
                        <a:lnSpc>
                          <a:spcPct val="107000"/>
                        </a:lnSpc>
                        <a:spcBef>
                          <a:spcPts val="0"/>
                        </a:spcBef>
                        <a:spcAft>
                          <a:spcPts val="800"/>
                        </a:spcAft>
                      </a:pPr>
                      <a:r>
                        <a:rPr lang="fr-FR" sz="700" b="1" kern="1200" dirty="0">
                          <a:solidFill>
                            <a:schemeClr val="tx1"/>
                          </a:solidFill>
                          <a:latin typeface="Calibri" panose="020F0502020204030204" pitchFamily="34" charset="0"/>
                          <a:ea typeface="+mn-ea"/>
                          <a:cs typeface="Calibri" panose="020F0502020204030204" pitchFamily="34" charset="0"/>
                        </a:rPr>
                        <a:t>ß</a:t>
                      </a:r>
                      <a:r>
                        <a:rPr lang="fr-FR" sz="700" b="1" kern="1200" dirty="0">
                          <a:solidFill>
                            <a:schemeClr val="tx1"/>
                          </a:solidFill>
                          <a:latin typeface="Arial" panose="020B0604020202020204" pitchFamily="34" charset="0"/>
                          <a:ea typeface="+mn-ea"/>
                          <a:cs typeface="Arial" panose="020B0604020202020204" pitchFamily="34" charset="0"/>
                        </a:rPr>
                        <a:t>-</a:t>
                      </a:r>
                      <a:r>
                        <a:rPr lang="fr-FR" sz="700" b="1" kern="1200" dirty="0" err="1">
                          <a:solidFill>
                            <a:schemeClr val="tx1"/>
                          </a:solidFill>
                          <a:latin typeface="Arial" panose="020B0604020202020204" pitchFamily="34" charset="0"/>
                          <a:ea typeface="+mn-ea"/>
                          <a:cs typeface="Arial" panose="020B0604020202020204" pitchFamily="34" charset="0"/>
                        </a:rPr>
                        <a:t>Lactams</a:t>
                      </a:r>
                      <a:endParaRPr lang="fr-FR" sz="700" b="1" kern="1200" dirty="0">
                        <a:solidFill>
                          <a:schemeClr val="tx1"/>
                        </a:solidFill>
                        <a:latin typeface="Arial" panose="020B0604020202020204" pitchFamily="34" charset="0"/>
                        <a:ea typeface="+mn-ea"/>
                        <a:cs typeface="Arial" panose="020B0604020202020204" pitchFamily="34" charset="0"/>
                      </a:endParaRP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126</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75 (-40.5%)</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1.140</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711 (-37.6%)</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95042170"/>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Fluoroquinolones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111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20 (-82%)</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723</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102 (-85.9%)</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64187557"/>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Glycopeptides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43</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18 (-58.1%)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442</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178 (-59.7%)</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07634009"/>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Cephalosporins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43</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22 (-48.8%)</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354</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136 (-61.6%)</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88524988"/>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Antifungals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31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6 (-80.6%)</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287</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41 (-85.7%)</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66280894"/>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Acid antibiotics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 (-90.9%)</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68</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 2(-97.1%)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034508951"/>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Polymixins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7</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3 (-57.1%)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85</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56 (-34.1%)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76945535"/>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Sulfamides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6</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 (-83.3%)</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43</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9 (-79.1%)</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2721549"/>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Aminoglycosides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5</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2 (-60.0%)</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39</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27 (-30.8%)</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86312830"/>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Others</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16</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9(-43.7%)</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112</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98 (-12.5%)</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20283765"/>
                  </a:ext>
                </a:extLst>
              </a:tr>
              <a:tr h="134782">
                <a:tc>
                  <a:txBody>
                    <a:bodyPr/>
                    <a:lstStyle/>
                    <a:p>
                      <a:pPr marL="0" algn="l" defTabSz="914400" rtl="0" eaLnBrk="1" latinLnBrk="0" hangingPunct="1">
                        <a:lnSpc>
                          <a:spcPct val="107000"/>
                        </a:lnSpc>
                        <a:spcBef>
                          <a:spcPts val="0"/>
                        </a:spcBef>
                        <a:spcAft>
                          <a:spcPts val="800"/>
                        </a:spcAft>
                      </a:pPr>
                      <a:r>
                        <a:rPr lang="fr-FR" sz="700" b="1" kern="1200">
                          <a:solidFill>
                            <a:schemeClr val="tx1"/>
                          </a:solidFill>
                          <a:latin typeface="Arial" panose="020B0604020202020204" pitchFamily="34" charset="0"/>
                          <a:ea typeface="+mn-ea"/>
                          <a:cs typeface="Arial" panose="020B0604020202020204" pitchFamily="34" charset="0"/>
                        </a:rPr>
                        <a:t>Total</a:t>
                      </a:r>
                    </a:p>
                  </a:txBody>
                  <a:tcPr marL="44450" marR="44450" marT="0" marB="0" anchor="ctr">
                    <a:lnL>
                      <a:noFill/>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403</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600" b="1" kern="0">
                          <a:effectLst/>
                          <a:latin typeface="Arial" panose="020B0604020202020204" pitchFamily="34" charset="0"/>
                          <a:cs typeface="Arial" panose="020B0604020202020204" pitchFamily="34" charset="0"/>
                        </a:rPr>
                        <a:t>160 (-60.3%)</a:t>
                      </a:r>
                      <a:endParaRPr lang="fr-FR" sz="600" b="1"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a:effectLst/>
                          <a:latin typeface="Arial" panose="020B0604020202020204" pitchFamily="34" charset="0"/>
                          <a:cs typeface="Arial" panose="020B0604020202020204" pitchFamily="34" charset="0"/>
                        </a:rPr>
                        <a:t>3,339</a:t>
                      </a:r>
                      <a:endParaRPr lang="fr-FR" sz="6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600" kern="0" dirty="0">
                          <a:effectLst/>
                          <a:latin typeface="Arial" panose="020B0604020202020204" pitchFamily="34" charset="0"/>
                          <a:cs typeface="Arial" panose="020B0604020202020204" pitchFamily="34" charset="0"/>
                        </a:rPr>
                        <a:t>1.382 (-58.6%)</a:t>
                      </a:r>
                      <a:endParaRPr lang="fr-FR" sz="6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9525" cap="flat" cmpd="sng" algn="ctr">
                      <a:solidFill>
                        <a:schemeClr val="bg2"/>
                      </a:solidFill>
                      <a:prstDash val="solid"/>
                      <a:round/>
                      <a:headEnd type="none" w="med" len="med"/>
                      <a:tailEnd type="none" w="med" len="med"/>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540509114"/>
                  </a:ext>
                </a:extLst>
              </a:tr>
            </a:tbl>
          </a:graphicData>
        </a:graphic>
      </p:graphicFrame>
      <p:sp>
        <p:nvSpPr>
          <p:cNvPr id="10" name="Espace réservé du texte 9">
            <a:extLst>
              <a:ext uri="{FF2B5EF4-FFF2-40B4-BE49-F238E27FC236}">
                <a16:creationId xmlns:a16="http://schemas.microsoft.com/office/drawing/2014/main" id="{2A535E37-3362-E01C-148B-E2FCD86D51B6}"/>
              </a:ext>
            </a:extLst>
          </p:cNvPr>
          <p:cNvSpPr>
            <a:spLocks noGrp="1"/>
          </p:cNvSpPr>
          <p:nvPr>
            <p:ph type="body" sz="quarter" idx="15"/>
          </p:nvPr>
        </p:nvSpPr>
        <p:spPr>
          <a:xfrm>
            <a:off x="946119" y="947181"/>
            <a:ext cx="4589768" cy="1864720"/>
          </a:xfrm>
          <a:solidFill>
            <a:schemeClr val="bg1"/>
          </a:solidFill>
        </p:spPr>
        <p:txBody>
          <a:bodyPr/>
          <a:lstStyle/>
          <a:p>
            <a:pPr>
              <a:lnSpc>
                <a:spcPts val="1500"/>
              </a:lnSpc>
              <a:spcBef>
                <a:spcPts val="400"/>
              </a:spcBef>
            </a:pPr>
            <a:r>
              <a:rPr lang="fr-FR" sz="1400" kern="100" dirty="0" err="1">
                <a:effectLst/>
                <a:ea typeface="Aptos" panose="020B0004020202020204" pitchFamily="34" charset="0"/>
              </a:rPr>
              <a:t>Multicenter</a:t>
            </a:r>
            <a:r>
              <a:rPr lang="fr-FR" sz="1400" kern="100" dirty="0">
                <a:effectLst/>
                <a:ea typeface="Aptos" panose="020B0004020202020204" pitchFamily="34" charset="0"/>
              </a:rPr>
              <a:t>, PRE-POST </a:t>
            </a:r>
            <a:r>
              <a:rPr lang="fr-FR" sz="1400" kern="100" dirty="0" err="1">
                <a:effectLst/>
                <a:ea typeface="Aptos" panose="020B0004020202020204" pitchFamily="34" charset="0"/>
              </a:rPr>
              <a:t>study</a:t>
            </a:r>
            <a:r>
              <a:rPr lang="fr-FR" sz="1400" kern="100" dirty="0">
                <a:effectLst/>
                <a:ea typeface="Aptos" panose="020B0004020202020204" pitchFamily="34" charset="0"/>
              </a:rPr>
              <a:t> (6 </a:t>
            </a:r>
            <a:r>
              <a:rPr lang="fr-FR" sz="1400" kern="100" dirty="0" err="1">
                <a:effectLst/>
                <a:ea typeface="Aptos" panose="020B0004020202020204" pitchFamily="34" charset="0"/>
              </a:rPr>
              <a:t>Hospitals</a:t>
            </a:r>
            <a:r>
              <a:rPr lang="fr-FR" sz="1400" kern="100" dirty="0">
                <a:effectLst/>
                <a:ea typeface="Aptos" panose="020B0004020202020204" pitchFamily="34" charset="0"/>
              </a:rPr>
              <a:t> &amp; 5 </a:t>
            </a:r>
            <a:r>
              <a:rPr lang="fr-FR" sz="1400" kern="100" dirty="0" err="1">
                <a:effectLst/>
                <a:ea typeface="Aptos" panose="020B0004020202020204" pitchFamily="34" charset="0"/>
              </a:rPr>
              <a:t>Colleges</a:t>
            </a:r>
            <a:r>
              <a:rPr lang="fr-FR" sz="1400" kern="100" dirty="0">
                <a:effectLst/>
                <a:ea typeface="Aptos" panose="020B0004020202020204" pitchFamily="34" charset="0"/>
              </a:rPr>
              <a:t>) in </a:t>
            </a:r>
            <a:r>
              <a:rPr lang="fr-FR" sz="1400" kern="100" dirty="0" err="1">
                <a:effectLst/>
                <a:ea typeface="Aptos" panose="020B0004020202020204" pitchFamily="34" charset="0"/>
              </a:rPr>
              <a:t>Internal</a:t>
            </a:r>
            <a:r>
              <a:rPr lang="fr-FR" sz="1400" kern="100" dirty="0">
                <a:effectLst/>
                <a:ea typeface="Aptos" panose="020B0004020202020204" pitchFamily="34" charset="0"/>
              </a:rPr>
              <a:t> </a:t>
            </a:r>
            <a:r>
              <a:rPr lang="fr-FR" sz="1400" kern="100" dirty="0" err="1">
                <a:effectLst/>
                <a:ea typeface="Aptos" panose="020B0004020202020204" pitchFamily="34" charset="0"/>
              </a:rPr>
              <a:t>Medicine</a:t>
            </a:r>
            <a:r>
              <a:rPr lang="fr-FR" sz="1400" kern="100" dirty="0">
                <a:effectLst/>
                <a:ea typeface="Aptos" panose="020B0004020202020204" pitchFamily="34" charset="0"/>
              </a:rPr>
              <a:t> </a:t>
            </a:r>
            <a:r>
              <a:rPr lang="fr-FR" sz="1400" kern="100" dirty="0" err="1">
                <a:effectLst/>
                <a:ea typeface="Aptos" panose="020B0004020202020204" pitchFamily="34" charset="0"/>
              </a:rPr>
              <a:t>wards</a:t>
            </a:r>
            <a:r>
              <a:rPr lang="fr-FR" sz="1400" kern="100" dirty="0">
                <a:effectLst/>
                <a:ea typeface="Aptos" panose="020B0004020202020204" pitchFamily="34" charset="0"/>
              </a:rPr>
              <a:t>; 18 </a:t>
            </a:r>
            <a:r>
              <a:rPr lang="fr-FR" sz="1400" kern="100" dirty="0" err="1">
                <a:effectLst/>
                <a:ea typeface="Aptos" panose="020B0004020202020204" pitchFamily="34" charset="0"/>
              </a:rPr>
              <a:t>months</a:t>
            </a:r>
            <a:endParaRPr lang="fr-FR" sz="1400" kern="100" dirty="0">
              <a:effectLst/>
              <a:ea typeface="Aptos" panose="020B0004020202020204" pitchFamily="34" charset="0"/>
            </a:endParaRPr>
          </a:p>
          <a:p>
            <a:pPr>
              <a:lnSpc>
                <a:spcPts val="1500"/>
              </a:lnSpc>
              <a:spcBef>
                <a:spcPts val="1800"/>
              </a:spcBef>
            </a:pPr>
            <a:r>
              <a:rPr lang="fr-FR" sz="1400" kern="100" dirty="0">
                <a:effectLst/>
                <a:ea typeface="Aptos" panose="020B0004020202020204" pitchFamily="34" charset="0"/>
              </a:rPr>
              <a:t>Simultaneous analysis of </a:t>
            </a:r>
            <a:r>
              <a:rPr lang="fr-FR" sz="1400" b="1" kern="100" dirty="0">
                <a:effectLst/>
                <a:ea typeface="Aptos" panose="020B0004020202020204" pitchFamily="34" charset="0"/>
              </a:rPr>
              <a:t>SURFACE BIOBURDEN </a:t>
            </a:r>
            <a:r>
              <a:rPr lang="fr-FR" sz="1400" kern="100" dirty="0">
                <a:effectLst/>
                <a:ea typeface="Aptos" panose="020B0004020202020204" pitchFamily="34" charset="0"/>
              </a:rPr>
              <a:t>(sampling time 7 h </a:t>
            </a:r>
            <a:r>
              <a:rPr lang="fr-FR" sz="1400" kern="100" dirty="0" err="1">
                <a:effectLst/>
                <a:ea typeface="Aptos" panose="020B0004020202020204" pitchFamily="34" charset="0"/>
              </a:rPr>
              <a:t>after</a:t>
            </a:r>
            <a:r>
              <a:rPr lang="fr-FR" sz="1400" kern="100" dirty="0">
                <a:effectLst/>
                <a:ea typeface="Aptos" panose="020B0004020202020204" pitchFamily="34" charset="0"/>
              </a:rPr>
              <a:t> </a:t>
            </a:r>
            <a:r>
              <a:rPr lang="fr-FR" sz="1400" kern="100" dirty="0" err="1">
                <a:effectLst/>
                <a:ea typeface="Aptos" panose="020B0004020202020204" pitchFamily="34" charset="0"/>
              </a:rPr>
              <a:t>sanitation</a:t>
            </a:r>
            <a:r>
              <a:rPr lang="fr-FR" sz="1400" kern="100" dirty="0">
                <a:effectLst/>
                <a:ea typeface="Aptos" panose="020B0004020202020204" pitchFamily="34" charset="0"/>
              </a:rPr>
              <a:t>) &amp; </a:t>
            </a:r>
            <a:r>
              <a:rPr lang="fr-FR" sz="1400" b="1" kern="100" dirty="0">
                <a:effectLst/>
                <a:ea typeface="Aptos" panose="020B0004020202020204" pitchFamily="34" charset="0"/>
              </a:rPr>
              <a:t>HAI INCIDENCE</a:t>
            </a:r>
          </a:p>
          <a:p>
            <a:pPr>
              <a:lnSpc>
                <a:spcPts val="1500"/>
              </a:lnSpc>
              <a:spcBef>
                <a:spcPts val="1800"/>
              </a:spcBef>
            </a:pPr>
            <a:r>
              <a:rPr lang="fr-FR" sz="1400" kern="100" dirty="0">
                <a:effectLst/>
                <a:ea typeface="Aptos" panose="020B0004020202020204" pitchFamily="34" charset="0"/>
              </a:rPr>
              <a:t>&gt;32,000 </a:t>
            </a:r>
            <a:r>
              <a:rPr lang="fr-FR" sz="1400" kern="100" dirty="0" err="1">
                <a:effectLst/>
                <a:ea typeface="Aptos" panose="020B0004020202020204" pitchFamily="34" charset="0"/>
              </a:rPr>
              <a:t>environmental</a:t>
            </a:r>
            <a:r>
              <a:rPr lang="fr-FR" sz="1400" kern="100" dirty="0">
                <a:effectLst/>
                <a:ea typeface="Aptos" panose="020B0004020202020204" pitchFamily="34" charset="0"/>
              </a:rPr>
              <a:t> </a:t>
            </a:r>
            <a:r>
              <a:rPr lang="fr-FR" sz="1400" kern="100" dirty="0" err="1">
                <a:effectLst/>
                <a:ea typeface="Aptos" panose="020B0004020202020204" pitchFamily="34" charset="0"/>
              </a:rPr>
              <a:t>samples</a:t>
            </a:r>
            <a:r>
              <a:rPr lang="fr-FR" sz="1400" kern="100" dirty="0">
                <a:effectLst/>
                <a:ea typeface="Aptos" panose="020B0004020202020204" pitchFamily="34" charset="0"/>
              </a:rPr>
              <a:t> &amp;&gt; 12,000 patients</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PCHS on </a:t>
            </a:r>
            <a:r>
              <a:rPr lang="fr-FR" dirty="0" err="1"/>
              <a:t>HAIs</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Elisabetta CASELLI et al., ECCMID</a:t>
            </a:r>
            <a:r>
              <a:rPr lang="fr-FR" baseline="30000" dirty="0">
                <a:latin typeface="Arial Narrow" panose="020B0606020202030204" pitchFamily="34" charset="0"/>
              </a:rPr>
              <a:t>®</a:t>
            </a:r>
            <a:r>
              <a:rPr lang="fr-FR" dirty="0"/>
              <a:t> 2024, Session#EW083</a:t>
            </a:r>
          </a:p>
        </p:txBody>
      </p:sp>
      <p:grpSp>
        <p:nvGrpSpPr>
          <p:cNvPr id="213" name="Groupe 212">
            <a:extLst>
              <a:ext uri="{FF2B5EF4-FFF2-40B4-BE49-F238E27FC236}">
                <a16:creationId xmlns:a16="http://schemas.microsoft.com/office/drawing/2014/main" id="{7AAF74A2-913E-987A-4795-2CCD7364F25D}"/>
              </a:ext>
            </a:extLst>
          </p:cNvPr>
          <p:cNvGrpSpPr/>
          <p:nvPr/>
        </p:nvGrpSpPr>
        <p:grpSpPr>
          <a:xfrm>
            <a:off x="5734998" y="801662"/>
            <a:ext cx="3111922" cy="2390614"/>
            <a:chOff x="1594496" y="1671101"/>
            <a:chExt cx="3111922" cy="2279234"/>
          </a:xfrm>
        </p:grpSpPr>
        <p:grpSp>
          <p:nvGrpSpPr>
            <p:cNvPr id="209" name="Groupe 208">
              <a:extLst>
                <a:ext uri="{FF2B5EF4-FFF2-40B4-BE49-F238E27FC236}">
                  <a16:creationId xmlns:a16="http://schemas.microsoft.com/office/drawing/2014/main" id="{163D6A01-547E-F7F1-9D37-BF9EE2B453D2}"/>
                </a:ext>
              </a:extLst>
            </p:cNvPr>
            <p:cNvGrpSpPr/>
            <p:nvPr/>
          </p:nvGrpSpPr>
          <p:grpSpPr>
            <a:xfrm>
              <a:off x="1698654" y="1969786"/>
              <a:ext cx="2891354" cy="1928965"/>
              <a:chOff x="1655524" y="2030169"/>
              <a:chExt cx="2891354" cy="1928965"/>
            </a:xfrm>
          </p:grpSpPr>
          <p:sp>
            <p:nvSpPr>
              <p:cNvPr id="19" name="ZoneTexte 18">
                <a:extLst>
                  <a:ext uri="{FF2B5EF4-FFF2-40B4-BE49-F238E27FC236}">
                    <a16:creationId xmlns:a16="http://schemas.microsoft.com/office/drawing/2014/main" id="{0D24386E-5AC0-6AE9-0935-F4F7F04C72AE}"/>
                  </a:ext>
                </a:extLst>
              </p:cNvPr>
              <p:cNvSpPr txBox="1"/>
              <p:nvPr/>
            </p:nvSpPr>
            <p:spPr>
              <a:xfrm>
                <a:off x="2051183" y="2030169"/>
                <a:ext cx="2453297" cy="242161"/>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Pathogens load on hospital surfaces</a:t>
                </a:r>
                <a:endParaRPr kumimoji="0" lang="fr-FR" sz="10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5" name="ZoneTexte 24">
                <a:extLst>
                  <a:ext uri="{FF2B5EF4-FFF2-40B4-BE49-F238E27FC236}">
                    <a16:creationId xmlns:a16="http://schemas.microsoft.com/office/drawing/2014/main" id="{2554AC06-C84C-5DE1-43E5-2AF184DAB59C}"/>
                  </a:ext>
                </a:extLst>
              </p:cNvPr>
              <p:cNvSpPr txBox="1"/>
              <p:nvPr/>
            </p:nvSpPr>
            <p:spPr>
              <a:xfrm rot="16200000">
                <a:off x="1147183" y="2790877"/>
                <a:ext cx="1140764" cy="124081"/>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Load (CFU/m²)</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1" name="ZoneTexte 60">
                <a:extLst>
                  <a:ext uri="{FF2B5EF4-FFF2-40B4-BE49-F238E27FC236}">
                    <a16:creationId xmlns:a16="http://schemas.microsoft.com/office/drawing/2014/main" id="{B12DE87D-4D98-2278-0733-E9C22F687BC7}"/>
                  </a:ext>
                </a:extLst>
              </p:cNvPr>
              <p:cNvSpPr txBox="1"/>
              <p:nvPr/>
            </p:nvSpPr>
            <p:spPr>
              <a:xfrm>
                <a:off x="1999709" y="3858924"/>
                <a:ext cx="327547" cy="100210"/>
              </a:xfrm>
              <a:prstGeom prst="rect">
                <a:avLst/>
              </a:prstGeom>
              <a:solidFill>
                <a:schemeClr val="bg1"/>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Feltre</a:t>
                </a:r>
              </a:p>
            </p:txBody>
          </p:sp>
          <p:sp>
            <p:nvSpPr>
              <p:cNvPr id="63" name="ZoneTexte 62">
                <a:extLst>
                  <a:ext uri="{FF2B5EF4-FFF2-40B4-BE49-F238E27FC236}">
                    <a16:creationId xmlns:a16="http://schemas.microsoft.com/office/drawing/2014/main" id="{CE2AED88-F423-9538-96F3-505F5C37788F}"/>
                  </a:ext>
                </a:extLst>
              </p:cNvPr>
              <p:cNvSpPr txBox="1"/>
              <p:nvPr/>
            </p:nvSpPr>
            <p:spPr>
              <a:xfrm>
                <a:off x="2480569" y="3858924"/>
                <a:ext cx="327547" cy="100210"/>
              </a:xfrm>
              <a:prstGeom prst="rect">
                <a:avLst/>
              </a:prstGeom>
              <a:solidFill>
                <a:schemeClr val="bg1"/>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Rema </a:t>
                </a:r>
              </a:p>
            </p:txBody>
          </p:sp>
          <p:sp>
            <p:nvSpPr>
              <p:cNvPr id="64" name="ZoneTexte 63">
                <a:extLst>
                  <a:ext uri="{FF2B5EF4-FFF2-40B4-BE49-F238E27FC236}">
                    <a16:creationId xmlns:a16="http://schemas.microsoft.com/office/drawing/2014/main" id="{4C22A5A8-8E64-A199-2C61-AE4DCD41222C}"/>
                  </a:ext>
                </a:extLst>
              </p:cNvPr>
              <p:cNvSpPr txBox="1"/>
              <p:nvPr/>
            </p:nvSpPr>
            <p:spPr>
              <a:xfrm>
                <a:off x="2894760" y="3858924"/>
                <a:ext cx="327547" cy="100210"/>
              </a:xfrm>
              <a:prstGeom prst="rect">
                <a:avLst/>
              </a:prstGeom>
              <a:solidFill>
                <a:schemeClr val="bg1"/>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Foggia </a:t>
                </a:r>
              </a:p>
            </p:txBody>
          </p:sp>
          <p:sp>
            <p:nvSpPr>
              <p:cNvPr id="65" name="ZoneTexte 64">
                <a:extLst>
                  <a:ext uri="{FF2B5EF4-FFF2-40B4-BE49-F238E27FC236}">
                    <a16:creationId xmlns:a16="http://schemas.microsoft.com/office/drawing/2014/main" id="{37909574-4334-E5EB-4B7E-70F9A5169536}"/>
                  </a:ext>
                </a:extLst>
              </p:cNvPr>
              <p:cNvSpPr txBox="1"/>
              <p:nvPr/>
            </p:nvSpPr>
            <p:spPr>
              <a:xfrm>
                <a:off x="3293073" y="3858924"/>
                <a:ext cx="377108" cy="100210"/>
              </a:xfrm>
              <a:prstGeom prst="rect">
                <a:avLst/>
              </a:prstGeom>
              <a:solidFill>
                <a:schemeClr val="bg1"/>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Vigevano</a:t>
                </a:r>
              </a:p>
            </p:txBody>
          </p:sp>
          <p:sp>
            <p:nvSpPr>
              <p:cNvPr id="66" name="ZoneTexte 65">
                <a:extLst>
                  <a:ext uri="{FF2B5EF4-FFF2-40B4-BE49-F238E27FC236}">
                    <a16:creationId xmlns:a16="http://schemas.microsoft.com/office/drawing/2014/main" id="{953EC63D-BCB1-BECD-791F-C0EB251E2576}"/>
                  </a:ext>
                </a:extLst>
              </p:cNvPr>
              <p:cNvSpPr txBox="1"/>
              <p:nvPr/>
            </p:nvSpPr>
            <p:spPr>
              <a:xfrm>
                <a:off x="3747295" y="3858924"/>
                <a:ext cx="377108" cy="100210"/>
              </a:xfrm>
              <a:prstGeom prst="rect">
                <a:avLst/>
              </a:prstGeom>
              <a:solidFill>
                <a:schemeClr val="bg1"/>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Tolmezzo</a:t>
                </a:r>
              </a:p>
            </p:txBody>
          </p:sp>
          <p:sp>
            <p:nvSpPr>
              <p:cNvPr id="67" name="ZoneTexte 66">
                <a:extLst>
                  <a:ext uri="{FF2B5EF4-FFF2-40B4-BE49-F238E27FC236}">
                    <a16:creationId xmlns:a16="http://schemas.microsoft.com/office/drawing/2014/main" id="{C00919CD-09A2-E1F3-8DB8-BC2D6AD6F369}"/>
                  </a:ext>
                </a:extLst>
              </p:cNvPr>
              <p:cNvSpPr txBox="1"/>
              <p:nvPr/>
            </p:nvSpPr>
            <p:spPr>
              <a:xfrm>
                <a:off x="4169770" y="3858924"/>
                <a:ext cx="377108" cy="100210"/>
              </a:xfrm>
              <a:prstGeom prst="rect">
                <a:avLst/>
              </a:prstGeom>
              <a:solidFill>
                <a:schemeClr val="bg1"/>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Messina</a:t>
                </a:r>
              </a:p>
            </p:txBody>
          </p:sp>
          <p:sp>
            <p:nvSpPr>
              <p:cNvPr id="68" name="ZoneTexte 67">
                <a:extLst>
                  <a:ext uri="{FF2B5EF4-FFF2-40B4-BE49-F238E27FC236}">
                    <a16:creationId xmlns:a16="http://schemas.microsoft.com/office/drawing/2014/main" id="{9D4536CA-CF2E-C4C0-66A6-29055930345F}"/>
                  </a:ext>
                </a:extLst>
              </p:cNvPr>
              <p:cNvSpPr txBox="1"/>
              <p:nvPr/>
            </p:nvSpPr>
            <p:spPr>
              <a:xfrm rot="16200000">
                <a:off x="1999255" y="3679853"/>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p>
            </p:txBody>
          </p:sp>
          <p:sp>
            <p:nvSpPr>
              <p:cNvPr id="70" name="ZoneTexte 69">
                <a:extLst>
                  <a:ext uri="{FF2B5EF4-FFF2-40B4-BE49-F238E27FC236}">
                    <a16:creationId xmlns:a16="http://schemas.microsoft.com/office/drawing/2014/main" id="{06BE7C17-76A3-D6BE-0301-C14390879D6E}"/>
                  </a:ext>
                </a:extLst>
              </p:cNvPr>
              <p:cNvSpPr txBox="1"/>
              <p:nvPr/>
            </p:nvSpPr>
            <p:spPr>
              <a:xfrm rot="16200000">
                <a:off x="2206173" y="3679853"/>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p>
            </p:txBody>
          </p:sp>
          <p:sp>
            <p:nvSpPr>
              <p:cNvPr id="71" name="ZoneTexte 70">
                <a:extLst>
                  <a:ext uri="{FF2B5EF4-FFF2-40B4-BE49-F238E27FC236}">
                    <a16:creationId xmlns:a16="http://schemas.microsoft.com/office/drawing/2014/main" id="{D099908C-6423-2D4F-E4A6-F01514978218}"/>
                  </a:ext>
                </a:extLst>
              </p:cNvPr>
              <p:cNvSpPr txBox="1"/>
              <p:nvPr/>
            </p:nvSpPr>
            <p:spPr>
              <a:xfrm rot="16200000">
                <a:off x="2427863" y="3679853"/>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p>
            </p:txBody>
          </p:sp>
          <p:sp>
            <p:nvSpPr>
              <p:cNvPr id="72" name="ZoneTexte 71">
                <a:extLst>
                  <a:ext uri="{FF2B5EF4-FFF2-40B4-BE49-F238E27FC236}">
                    <a16:creationId xmlns:a16="http://schemas.microsoft.com/office/drawing/2014/main" id="{708061D0-3112-8D8A-E036-C76485D94A7D}"/>
                  </a:ext>
                </a:extLst>
              </p:cNvPr>
              <p:cNvSpPr txBox="1"/>
              <p:nvPr/>
            </p:nvSpPr>
            <p:spPr>
              <a:xfrm rot="16200000">
                <a:off x="2634778" y="3679850"/>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p>
            </p:txBody>
          </p:sp>
          <p:sp>
            <p:nvSpPr>
              <p:cNvPr id="73" name="ZoneTexte 72">
                <a:extLst>
                  <a:ext uri="{FF2B5EF4-FFF2-40B4-BE49-F238E27FC236}">
                    <a16:creationId xmlns:a16="http://schemas.microsoft.com/office/drawing/2014/main" id="{52995D1E-6A5D-7BB6-1857-ED3841B62446}"/>
                  </a:ext>
                </a:extLst>
              </p:cNvPr>
              <p:cNvSpPr txBox="1"/>
              <p:nvPr/>
            </p:nvSpPr>
            <p:spPr>
              <a:xfrm rot="16200000">
                <a:off x="2856594" y="3679850"/>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p>
            </p:txBody>
          </p:sp>
          <p:sp>
            <p:nvSpPr>
              <p:cNvPr id="74" name="ZoneTexte 73">
                <a:extLst>
                  <a:ext uri="{FF2B5EF4-FFF2-40B4-BE49-F238E27FC236}">
                    <a16:creationId xmlns:a16="http://schemas.microsoft.com/office/drawing/2014/main" id="{C6637A54-B91E-D443-D68F-E4D229B0962D}"/>
                  </a:ext>
                </a:extLst>
              </p:cNvPr>
              <p:cNvSpPr txBox="1"/>
              <p:nvPr/>
            </p:nvSpPr>
            <p:spPr>
              <a:xfrm rot="16200000">
                <a:off x="3063513" y="3679850"/>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p>
            </p:txBody>
          </p:sp>
          <p:sp>
            <p:nvSpPr>
              <p:cNvPr id="75" name="ZoneTexte 74">
                <a:extLst>
                  <a:ext uri="{FF2B5EF4-FFF2-40B4-BE49-F238E27FC236}">
                    <a16:creationId xmlns:a16="http://schemas.microsoft.com/office/drawing/2014/main" id="{0575D539-5735-A7FB-1D1A-6B91E0B91AE8}"/>
                  </a:ext>
                </a:extLst>
              </p:cNvPr>
              <p:cNvSpPr txBox="1"/>
              <p:nvPr/>
            </p:nvSpPr>
            <p:spPr>
              <a:xfrm rot="16200000">
                <a:off x="3277008" y="3679850"/>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p>
            </p:txBody>
          </p:sp>
          <p:sp>
            <p:nvSpPr>
              <p:cNvPr id="76" name="ZoneTexte 75">
                <a:extLst>
                  <a:ext uri="{FF2B5EF4-FFF2-40B4-BE49-F238E27FC236}">
                    <a16:creationId xmlns:a16="http://schemas.microsoft.com/office/drawing/2014/main" id="{BDFE972A-9E21-965C-7A29-5F21BDE4061F}"/>
                  </a:ext>
                </a:extLst>
              </p:cNvPr>
              <p:cNvSpPr txBox="1"/>
              <p:nvPr/>
            </p:nvSpPr>
            <p:spPr>
              <a:xfrm rot="16200000">
                <a:off x="3483927" y="3679850"/>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p>
            </p:txBody>
          </p:sp>
          <p:sp>
            <p:nvSpPr>
              <p:cNvPr id="77" name="ZoneTexte 76">
                <a:extLst>
                  <a:ext uri="{FF2B5EF4-FFF2-40B4-BE49-F238E27FC236}">
                    <a16:creationId xmlns:a16="http://schemas.microsoft.com/office/drawing/2014/main" id="{230D2EF3-BF38-8CE3-C795-57F6FF799928}"/>
                  </a:ext>
                </a:extLst>
              </p:cNvPr>
              <p:cNvSpPr txBox="1"/>
              <p:nvPr/>
            </p:nvSpPr>
            <p:spPr>
              <a:xfrm rot="16200000">
                <a:off x="3678696" y="3679854"/>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p>
            </p:txBody>
          </p:sp>
          <p:sp>
            <p:nvSpPr>
              <p:cNvPr id="78" name="ZoneTexte 77">
                <a:extLst>
                  <a:ext uri="{FF2B5EF4-FFF2-40B4-BE49-F238E27FC236}">
                    <a16:creationId xmlns:a16="http://schemas.microsoft.com/office/drawing/2014/main" id="{43840F69-0B9D-D8B5-9E29-3B772AB3BDA3}"/>
                  </a:ext>
                </a:extLst>
              </p:cNvPr>
              <p:cNvSpPr txBox="1"/>
              <p:nvPr/>
            </p:nvSpPr>
            <p:spPr>
              <a:xfrm rot="16200000">
                <a:off x="3885612" y="3679854"/>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p>
            </p:txBody>
          </p:sp>
          <p:sp>
            <p:nvSpPr>
              <p:cNvPr id="79" name="ZoneTexte 78">
                <a:extLst>
                  <a:ext uri="{FF2B5EF4-FFF2-40B4-BE49-F238E27FC236}">
                    <a16:creationId xmlns:a16="http://schemas.microsoft.com/office/drawing/2014/main" id="{1E11650C-0AF6-B6A2-3081-E9CA3A20C467}"/>
                  </a:ext>
                </a:extLst>
              </p:cNvPr>
              <p:cNvSpPr txBox="1"/>
              <p:nvPr/>
            </p:nvSpPr>
            <p:spPr>
              <a:xfrm rot="16200000">
                <a:off x="4104145" y="3670326"/>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a:t>
                </a:r>
                <a:r>
                  <a:rPr kumimoji="0" lang="fr-FR" sz="400" b="0" i="0" u="none" strike="noStrike" kern="100" cap="none" spc="0" normalizeH="0" baseline="3000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 </a:t>
                </a: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preprod</a:t>
                </a:r>
              </a:p>
            </p:txBody>
          </p:sp>
          <p:sp>
            <p:nvSpPr>
              <p:cNvPr id="80" name="ZoneTexte 79">
                <a:extLst>
                  <a:ext uri="{FF2B5EF4-FFF2-40B4-BE49-F238E27FC236}">
                    <a16:creationId xmlns:a16="http://schemas.microsoft.com/office/drawing/2014/main" id="{056B71CF-AF57-C684-8919-CC9C89ECA526}"/>
                  </a:ext>
                </a:extLst>
              </p:cNvPr>
              <p:cNvSpPr txBox="1"/>
              <p:nvPr/>
            </p:nvSpPr>
            <p:spPr>
              <a:xfrm rot="16200000">
                <a:off x="4311065" y="3670326"/>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a:t>
                </a:r>
                <a:r>
                  <a:rPr kumimoji="0" lang="fr-FR" sz="400" b="0" i="0" u="none" strike="noStrike" kern="100" cap="none" spc="0" normalizeH="0" baseline="3000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è</a:t>
                </a: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preprod</a:t>
                </a:r>
              </a:p>
            </p:txBody>
          </p:sp>
          <p:grpSp>
            <p:nvGrpSpPr>
              <p:cNvPr id="131" name="Groupe 130">
                <a:extLst>
                  <a:ext uri="{FF2B5EF4-FFF2-40B4-BE49-F238E27FC236}">
                    <a16:creationId xmlns:a16="http://schemas.microsoft.com/office/drawing/2014/main" id="{EFFCD765-DE4A-A472-ABDE-6A3366A7E0FF}"/>
                  </a:ext>
                </a:extLst>
              </p:cNvPr>
              <p:cNvGrpSpPr/>
              <p:nvPr/>
            </p:nvGrpSpPr>
            <p:grpSpPr>
              <a:xfrm>
                <a:off x="2129161" y="3403293"/>
                <a:ext cx="2302976" cy="181691"/>
                <a:chOff x="2129161" y="3288993"/>
                <a:chExt cx="2302976" cy="181691"/>
              </a:xfrm>
            </p:grpSpPr>
            <p:grpSp>
              <p:nvGrpSpPr>
                <p:cNvPr id="130" name="Groupe 129">
                  <a:extLst>
                    <a:ext uri="{FF2B5EF4-FFF2-40B4-BE49-F238E27FC236}">
                      <a16:creationId xmlns:a16="http://schemas.microsoft.com/office/drawing/2014/main" id="{5F192D94-62F8-2FFE-DF7F-A43089A810AF}"/>
                    </a:ext>
                  </a:extLst>
                </p:cNvPr>
                <p:cNvGrpSpPr/>
                <p:nvPr/>
              </p:nvGrpSpPr>
              <p:grpSpPr>
                <a:xfrm>
                  <a:off x="2129161" y="3288993"/>
                  <a:ext cx="2302976" cy="181691"/>
                  <a:chOff x="2129161" y="3288993"/>
                  <a:chExt cx="2302976" cy="181691"/>
                </a:xfrm>
              </p:grpSpPr>
              <p:cxnSp>
                <p:nvCxnSpPr>
                  <p:cNvPr id="110" name="Connecteur droit 109">
                    <a:extLst>
                      <a:ext uri="{FF2B5EF4-FFF2-40B4-BE49-F238E27FC236}">
                        <a16:creationId xmlns:a16="http://schemas.microsoft.com/office/drawing/2014/main" id="{F20D6A88-AD87-A852-19C0-0B728FEEB076}"/>
                      </a:ext>
                    </a:extLst>
                  </p:cNvPr>
                  <p:cNvCxnSpPr/>
                  <p:nvPr/>
                </p:nvCxnSpPr>
                <p:spPr>
                  <a:xfrm>
                    <a:off x="2129161" y="32889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112" name="Connecteur droit 111">
                    <a:extLst>
                      <a:ext uri="{FF2B5EF4-FFF2-40B4-BE49-F238E27FC236}">
                        <a16:creationId xmlns:a16="http://schemas.microsoft.com/office/drawing/2014/main" id="{6AC4E99A-7B5B-B4CD-588A-AC952BCC4C4B}"/>
                      </a:ext>
                    </a:extLst>
                  </p:cNvPr>
                  <p:cNvCxnSpPr/>
                  <p:nvPr/>
                </p:nvCxnSpPr>
                <p:spPr>
                  <a:xfrm>
                    <a:off x="2967415" y="32889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113" name="Connecteur droit 112">
                    <a:extLst>
                      <a:ext uri="{FF2B5EF4-FFF2-40B4-BE49-F238E27FC236}">
                        <a16:creationId xmlns:a16="http://schemas.microsoft.com/office/drawing/2014/main" id="{522DEA1B-2BA5-5E42-4A94-1DE1E0C67E44}"/>
                      </a:ext>
                    </a:extLst>
                  </p:cNvPr>
                  <p:cNvCxnSpPr/>
                  <p:nvPr/>
                </p:nvCxnSpPr>
                <p:spPr>
                  <a:xfrm>
                    <a:off x="3387999" y="32889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115" name="Connecteur droit 114">
                    <a:extLst>
                      <a:ext uri="{FF2B5EF4-FFF2-40B4-BE49-F238E27FC236}">
                        <a16:creationId xmlns:a16="http://schemas.microsoft.com/office/drawing/2014/main" id="{342F43FE-F048-5F48-D6B6-F879B6345D93}"/>
                      </a:ext>
                    </a:extLst>
                  </p:cNvPr>
                  <p:cNvCxnSpPr/>
                  <p:nvPr/>
                </p:nvCxnSpPr>
                <p:spPr>
                  <a:xfrm>
                    <a:off x="3803804" y="32889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116" name="Connecteur droit 115">
                    <a:extLst>
                      <a:ext uri="{FF2B5EF4-FFF2-40B4-BE49-F238E27FC236}">
                        <a16:creationId xmlns:a16="http://schemas.microsoft.com/office/drawing/2014/main" id="{0E5863EB-3521-A505-C2ED-B5B08F1764B0}"/>
                      </a:ext>
                    </a:extLst>
                  </p:cNvPr>
                  <p:cNvCxnSpPr/>
                  <p:nvPr/>
                </p:nvCxnSpPr>
                <p:spPr>
                  <a:xfrm>
                    <a:off x="4227050" y="32889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117" name="Connecteur droit 116">
                    <a:extLst>
                      <a:ext uri="{FF2B5EF4-FFF2-40B4-BE49-F238E27FC236}">
                        <a16:creationId xmlns:a16="http://schemas.microsoft.com/office/drawing/2014/main" id="{72007EED-90A2-3E41-4D50-E48583318536}"/>
                      </a:ext>
                    </a:extLst>
                  </p:cNvPr>
                  <p:cNvCxnSpPr/>
                  <p:nvPr/>
                </p:nvCxnSpPr>
                <p:spPr>
                  <a:xfrm>
                    <a:off x="4432137" y="3288993"/>
                    <a:ext cx="0" cy="181691"/>
                  </a:xfrm>
                  <a:prstGeom prst="line">
                    <a:avLst/>
                  </a:prstGeom>
                  <a:ln>
                    <a:solidFill>
                      <a:srgbClr val="5E247C"/>
                    </a:solidFill>
                  </a:ln>
                </p:spPr>
                <p:style>
                  <a:lnRef idx="1">
                    <a:schemeClr val="accent1"/>
                  </a:lnRef>
                  <a:fillRef idx="0">
                    <a:schemeClr val="accent1"/>
                  </a:fillRef>
                  <a:effectRef idx="0">
                    <a:schemeClr val="accent1"/>
                  </a:effectRef>
                  <a:fontRef idx="minor">
                    <a:schemeClr val="tx1"/>
                  </a:fontRef>
                </p:style>
              </p:cxnSp>
            </p:grpSp>
            <p:cxnSp>
              <p:nvCxnSpPr>
                <p:cNvPr id="111" name="Connecteur droit 110">
                  <a:extLst>
                    <a:ext uri="{FF2B5EF4-FFF2-40B4-BE49-F238E27FC236}">
                      <a16:creationId xmlns:a16="http://schemas.microsoft.com/office/drawing/2014/main" id="{C7A0E728-4C89-8A3B-E21C-4A8082D65F20}"/>
                    </a:ext>
                  </a:extLst>
                </p:cNvPr>
                <p:cNvCxnSpPr/>
                <p:nvPr/>
              </p:nvCxnSpPr>
              <p:spPr>
                <a:xfrm>
                  <a:off x="2547717" y="32889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grpSp>
          <p:cxnSp>
            <p:nvCxnSpPr>
              <p:cNvPr id="82" name="Connecteur droit 81">
                <a:extLst>
                  <a:ext uri="{FF2B5EF4-FFF2-40B4-BE49-F238E27FC236}">
                    <a16:creationId xmlns:a16="http://schemas.microsoft.com/office/drawing/2014/main" id="{71259EF1-04C3-2B79-263E-C63980E11249}"/>
                  </a:ext>
                </a:extLst>
              </p:cNvPr>
              <p:cNvCxnSpPr>
                <a:endCxn id="70" idx="1"/>
              </p:cNvCxnSpPr>
              <p:nvPr/>
            </p:nvCxnSpPr>
            <p:spPr>
              <a:xfrm flipV="1">
                <a:off x="1999708" y="3851035"/>
                <a:ext cx="327548" cy="1"/>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83" name="Connecteur droit 82">
                <a:extLst>
                  <a:ext uri="{FF2B5EF4-FFF2-40B4-BE49-F238E27FC236}">
                    <a16:creationId xmlns:a16="http://schemas.microsoft.com/office/drawing/2014/main" id="{77A12BC2-A15F-E6C0-A9FD-5BFB3031EB3C}"/>
                  </a:ext>
                </a:extLst>
              </p:cNvPr>
              <p:cNvCxnSpPr/>
              <p:nvPr/>
            </p:nvCxnSpPr>
            <p:spPr>
              <a:xfrm flipV="1">
                <a:off x="2473156" y="3851035"/>
                <a:ext cx="327548" cy="1"/>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1D4CF22C-89A7-192B-D323-904653F4ACD3}"/>
                  </a:ext>
                </a:extLst>
              </p:cNvPr>
              <p:cNvCxnSpPr/>
              <p:nvPr/>
            </p:nvCxnSpPr>
            <p:spPr>
              <a:xfrm flipV="1">
                <a:off x="2894114" y="3851035"/>
                <a:ext cx="327548" cy="1"/>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85" name="Connecteur droit 84">
                <a:extLst>
                  <a:ext uri="{FF2B5EF4-FFF2-40B4-BE49-F238E27FC236}">
                    <a16:creationId xmlns:a16="http://schemas.microsoft.com/office/drawing/2014/main" id="{A2D85277-1EAF-87AB-314F-DAEEFFB74E8A}"/>
                  </a:ext>
                </a:extLst>
              </p:cNvPr>
              <p:cNvCxnSpPr/>
              <p:nvPr/>
            </p:nvCxnSpPr>
            <p:spPr>
              <a:xfrm flipV="1">
                <a:off x="3309809" y="3851035"/>
                <a:ext cx="327548" cy="1"/>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86" name="Connecteur droit 85">
                <a:extLst>
                  <a:ext uri="{FF2B5EF4-FFF2-40B4-BE49-F238E27FC236}">
                    <a16:creationId xmlns:a16="http://schemas.microsoft.com/office/drawing/2014/main" id="{26B5C0E4-1FD2-1E65-C9E8-A6E13EC24B31}"/>
                  </a:ext>
                </a:extLst>
              </p:cNvPr>
              <p:cNvCxnSpPr/>
              <p:nvPr/>
            </p:nvCxnSpPr>
            <p:spPr>
              <a:xfrm flipV="1">
                <a:off x="3773430" y="3851035"/>
                <a:ext cx="327548" cy="1"/>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cxnSp>
            <p:nvCxnSpPr>
              <p:cNvPr id="87" name="Connecteur droit 86">
                <a:extLst>
                  <a:ext uri="{FF2B5EF4-FFF2-40B4-BE49-F238E27FC236}">
                    <a16:creationId xmlns:a16="http://schemas.microsoft.com/office/drawing/2014/main" id="{BF5F44F3-51E3-0A1C-E3CC-6A2D2FC5A8EC}"/>
                  </a:ext>
                </a:extLst>
              </p:cNvPr>
              <p:cNvCxnSpPr/>
              <p:nvPr/>
            </p:nvCxnSpPr>
            <p:spPr>
              <a:xfrm flipV="1">
                <a:off x="4195980" y="3851035"/>
                <a:ext cx="327548" cy="1"/>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sp>
            <p:nvSpPr>
              <p:cNvPr id="88" name="ZoneTexte 87">
                <a:extLst>
                  <a:ext uri="{FF2B5EF4-FFF2-40B4-BE49-F238E27FC236}">
                    <a16:creationId xmlns:a16="http://schemas.microsoft.com/office/drawing/2014/main" id="{83C3C958-4AC7-43A1-5682-9838D36398B7}"/>
                  </a:ext>
                </a:extLst>
              </p:cNvPr>
              <p:cNvSpPr txBox="1"/>
              <p:nvPr/>
            </p:nvSpPr>
            <p:spPr>
              <a:xfrm>
                <a:off x="1761378" y="2189754"/>
                <a:ext cx="209762" cy="1409595"/>
              </a:xfrm>
              <a:prstGeom prst="rect">
                <a:avLst/>
              </a:prstGeom>
              <a:solidFill>
                <a:schemeClr val="bg1"/>
              </a:solidFill>
            </p:spPr>
            <p:txBody>
              <a:bodyPr wrap="square" lIns="0" tIns="0" rIns="0" bIns="0" anchor="t">
                <a:no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100000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90000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80000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70000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60000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50000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40000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30000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10000</a:t>
                </a:r>
              </a:p>
              <a:p>
                <a:pPr marL="0" marR="0" lvl="0" indent="0" algn="r" defTabSz="914400" rtl="0" eaLnBrk="1" fontAlgn="auto" latinLnBrk="0" hangingPunct="1">
                  <a:lnSpc>
                    <a:spcPct val="100000"/>
                  </a:lnSpc>
                  <a:spcBef>
                    <a:spcPts val="0"/>
                  </a:spcBef>
                  <a:spcAft>
                    <a:spcPts val="6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a:t>
                </a:r>
              </a:p>
            </p:txBody>
          </p:sp>
          <p:cxnSp>
            <p:nvCxnSpPr>
              <p:cNvPr id="114" name="Connecteur droit 113">
                <a:extLst>
                  <a:ext uri="{FF2B5EF4-FFF2-40B4-BE49-F238E27FC236}">
                    <a16:creationId xmlns:a16="http://schemas.microsoft.com/office/drawing/2014/main" id="{D2423390-C375-C55E-26C5-50F0C19C3D8E}"/>
                  </a:ext>
                </a:extLst>
              </p:cNvPr>
              <p:cNvCxnSpPr/>
              <p:nvPr/>
            </p:nvCxnSpPr>
            <p:spPr>
              <a:xfrm>
                <a:off x="3602102" y="3403293"/>
                <a:ext cx="0" cy="181691"/>
              </a:xfrm>
              <a:prstGeom prst="line">
                <a:avLst/>
              </a:prstGeom>
              <a:ln>
                <a:solidFill>
                  <a:srgbClr val="696969"/>
                </a:solidFill>
              </a:ln>
            </p:spPr>
            <p:style>
              <a:lnRef idx="1">
                <a:schemeClr val="accent1"/>
              </a:lnRef>
              <a:fillRef idx="0">
                <a:schemeClr val="accent1"/>
              </a:fillRef>
              <a:effectRef idx="0">
                <a:schemeClr val="accent1"/>
              </a:effectRef>
              <a:fontRef idx="minor">
                <a:schemeClr val="tx1"/>
              </a:fontRef>
            </p:style>
          </p:cxnSp>
          <p:grpSp>
            <p:nvGrpSpPr>
              <p:cNvPr id="134" name="Groupe 133">
                <a:extLst>
                  <a:ext uri="{FF2B5EF4-FFF2-40B4-BE49-F238E27FC236}">
                    <a16:creationId xmlns:a16="http://schemas.microsoft.com/office/drawing/2014/main" id="{343847CA-8B48-2573-3799-9F34D63488E3}"/>
                  </a:ext>
                </a:extLst>
              </p:cNvPr>
              <p:cNvGrpSpPr/>
              <p:nvPr/>
            </p:nvGrpSpPr>
            <p:grpSpPr>
              <a:xfrm>
                <a:off x="2493624" y="2759144"/>
                <a:ext cx="111600" cy="784153"/>
                <a:chOff x="2493624" y="2644844"/>
                <a:chExt cx="111600" cy="784153"/>
              </a:xfrm>
            </p:grpSpPr>
            <p:sp>
              <p:nvSpPr>
                <p:cNvPr id="100" name="Rectangle 99">
                  <a:extLst>
                    <a:ext uri="{FF2B5EF4-FFF2-40B4-BE49-F238E27FC236}">
                      <a16:creationId xmlns:a16="http://schemas.microsoft.com/office/drawing/2014/main" id="{F9DE7D1A-E934-D482-4768-A31C0F66BF59}"/>
                    </a:ext>
                  </a:extLst>
                </p:cNvPr>
                <p:cNvSpPr/>
                <p:nvPr/>
              </p:nvSpPr>
              <p:spPr>
                <a:xfrm>
                  <a:off x="2496938" y="2644844"/>
                  <a:ext cx="100211" cy="784153"/>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18" name="Connecteur droit 117">
                  <a:extLst>
                    <a:ext uri="{FF2B5EF4-FFF2-40B4-BE49-F238E27FC236}">
                      <a16:creationId xmlns:a16="http://schemas.microsoft.com/office/drawing/2014/main" id="{79E56763-6DE4-3E8E-AAA9-A971D0BA3984}"/>
                    </a:ext>
                  </a:extLst>
                </p:cNvPr>
                <p:cNvCxnSpPr>
                  <a:cxnSpLocks/>
                </p:cNvCxnSpPr>
                <p:nvPr/>
              </p:nvCxnSpPr>
              <p:spPr>
                <a:xfrm rot="5400000">
                  <a:off x="2549424" y="3108662"/>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2" name="Groupe 131">
                <a:extLst>
                  <a:ext uri="{FF2B5EF4-FFF2-40B4-BE49-F238E27FC236}">
                    <a16:creationId xmlns:a16="http://schemas.microsoft.com/office/drawing/2014/main" id="{6A12FC8B-7F95-334F-3B84-023055E463CD}"/>
                  </a:ext>
                </a:extLst>
              </p:cNvPr>
              <p:cNvGrpSpPr/>
              <p:nvPr/>
            </p:nvGrpSpPr>
            <p:grpSpPr>
              <a:xfrm>
                <a:off x="2075721" y="2981888"/>
                <a:ext cx="111600" cy="569262"/>
                <a:chOff x="2075721" y="2867588"/>
                <a:chExt cx="111600" cy="569262"/>
              </a:xfrm>
            </p:grpSpPr>
            <p:sp>
              <p:nvSpPr>
                <p:cNvPr id="99" name="Rectangle 98">
                  <a:extLst>
                    <a:ext uri="{FF2B5EF4-FFF2-40B4-BE49-F238E27FC236}">
                      <a16:creationId xmlns:a16="http://schemas.microsoft.com/office/drawing/2014/main" id="{9645D65C-B75A-21EE-C0A8-E32CCD4FA216}"/>
                    </a:ext>
                  </a:extLst>
                </p:cNvPr>
                <p:cNvSpPr/>
                <p:nvPr/>
              </p:nvSpPr>
              <p:spPr>
                <a:xfrm>
                  <a:off x="2081416" y="2867588"/>
                  <a:ext cx="100211" cy="569262"/>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19" name="Connecteur droit 118">
                  <a:extLst>
                    <a:ext uri="{FF2B5EF4-FFF2-40B4-BE49-F238E27FC236}">
                      <a16:creationId xmlns:a16="http://schemas.microsoft.com/office/drawing/2014/main" id="{E0E9E7A6-103C-B928-8403-8644656C5435}"/>
                    </a:ext>
                  </a:extLst>
                </p:cNvPr>
                <p:cNvCxnSpPr>
                  <a:cxnSpLocks/>
                </p:cNvCxnSpPr>
                <p:nvPr/>
              </p:nvCxnSpPr>
              <p:spPr>
                <a:xfrm rot="5400000">
                  <a:off x="2131521" y="3184243"/>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3" name="Groupe 132">
                <a:extLst>
                  <a:ext uri="{FF2B5EF4-FFF2-40B4-BE49-F238E27FC236}">
                    <a16:creationId xmlns:a16="http://schemas.microsoft.com/office/drawing/2014/main" id="{C0C11F69-C1E7-20DE-A08A-021FB52419D1}"/>
                  </a:ext>
                </a:extLst>
              </p:cNvPr>
              <p:cNvGrpSpPr/>
              <p:nvPr/>
            </p:nvGrpSpPr>
            <p:grpSpPr>
              <a:xfrm>
                <a:off x="2283500" y="3423300"/>
                <a:ext cx="111600" cy="158941"/>
                <a:chOff x="2283500" y="3309000"/>
                <a:chExt cx="111600" cy="158941"/>
              </a:xfrm>
            </p:grpSpPr>
            <p:sp>
              <p:nvSpPr>
                <p:cNvPr id="98" name="Rectangle 97">
                  <a:extLst>
                    <a:ext uri="{FF2B5EF4-FFF2-40B4-BE49-F238E27FC236}">
                      <a16:creationId xmlns:a16="http://schemas.microsoft.com/office/drawing/2014/main" id="{C772ADFF-A69B-0584-D3FD-1097658203E6}"/>
                    </a:ext>
                  </a:extLst>
                </p:cNvPr>
                <p:cNvSpPr/>
                <p:nvPr/>
              </p:nvSpPr>
              <p:spPr>
                <a:xfrm>
                  <a:off x="2289195" y="3309000"/>
                  <a:ext cx="100211" cy="158941"/>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0" name="Connecteur droit 119">
                  <a:extLst>
                    <a:ext uri="{FF2B5EF4-FFF2-40B4-BE49-F238E27FC236}">
                      <a16:creationId xmlns:a16="http://schemas.microsoft.com/office/drawing/2014/main" id="{4CD1453C-BFE0-97FA-0946-D208F632F3EC}"/>
                    </a:ext>
                  </a:extLst>
                </p:cNvPr>
                <p:cNvCxnSpPr>
                  <a:cxnSpLocks/>
                </p:cNvCxnSpPr>
                <p:nvPr/>
              </p:nvCxnSpPr>
              <p:spPr>
                <a:xfrm rot="5400000">
                  <a:off x="2339300" y="3381050"/>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5" name="Groupe 134">
                <a:extLst>
                  <a:ext uri="{FF2B5EF4-FFF2-40B4-BE49-F238E27FC236}">
                    <a16:creationId xmlns:a16="http://schemas.microsoft.com/office/drawing/2014/main" id="{27D65E06-4019-90C8-25CA-6B8907B9A6FB}"/>
                  </a:ext>
                </a:extLst>
              </p:cNvPr>
              <p:cNvGrpSpPr/>
              <p:nvPr/>
            </p:nvGrpSpPr>
            <p:grpSpPr>
              <a:xfrm>
                <a:off x="2705756" y="3340078"/>
                <a:ext cx="111600" cy="242163"/>
                <a:chOff x="2705756" y="3225778"/>
                <a:chExt cx="111600" cy="242163"/>
              </a:xfrm>
            </p:grpSpPr>
            <p:sp>
              <p:nvSpPr>
                <p:cNvPr id="97" name="Rectangle 96">
                  <a:extLst>
                    <a:ext uri="{FF2B5EF4-FFF2-40B4-BE49-F238E27FC236}">
                      <a16:creationId xmlns:a16="http://schemas.microsoft.com/office/drawing/2014/main" id="{EABF626A-4AFB-A6C1-CCDF-F57F42573D9A}"/>
                    </a:ext>
                  </a:extLst>
                </p:cNvPr>
                <p:cNvSpPr/>
                <p:nvPr/>
              </p:nvSpPr>
              <p:spPr>
                <a:xfrm>
                  <a:off x="2710730" y="3225778"/>
                  <a:ext cx="100211" cy="242163"/>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1" name="Connecteur droit 120">
                  <a:extLst>
                    <a:ext uri="{FF2B5EF4-FFF2-40B4-BE49-F238E27FC236}">
                      <a16:creationId xmlns:a16="http://schemas.microsoft.com/office/drawing/2014/main" id="{18AE884B-2858-FBE7-062C-0E65CDCD4664}"/>
                    </a:ext>
                  </a:extLst>
                </p:cNvPr>
                <p:cNvCxnSpPr>
                  <a:cxnSpLocks/>
                </p:cNvCxnSpPr>
                <p:nvPr/>
              </p:nvCxnSpPr>
              <p:spPr>
                <a:xfrm rot="5400000">
                  <a:off x="2761556" y="3359942"/>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6" name="Groupe 135">
                <a:extLst>
                  <a:ext uri="{FF2B5EF4-FFF2-40B4-BE49-F238E27FC236}">
                    <a16:creationId xmlns:a16="http://schemas.microsoft.com/office/drawing/2014/main" id="{806B7AA8-598B-5EC9-0955-7B715D004AB7}"/>
                  </a:ext>
                </a:extLst>
              </p:cNvPr>
              <p:cNvGrpSpPr/>
              <p:nvPr/>
            </p:nvGrpSpPr>
            <p:grpSpPr>
              <a:xfrm>
                <a:off x="2910903" y="2610757"/>
                <a:ext cx="111600" cy="877597"/>
                <a:chOff x="2910903" y="2496457"/>
                <a:chExt cx="111600" cy="877597"/>
              </a:xfrm>
            </p:grpSpPr>
            <p:sp>
              <p:nvSpPr>
                <p:cNvPr id="95" name="Rectangle 94">
                  <a:extLst>
                    <a:ext uri="{FF2B5EF4-FFF2-40B4-BE49-F238E27FC236}">
                      <a16:creationId xmlns:a16="http://schemas.microsoft.com/office/drawing/2014/main" id="{AEB6158F-79D7-8061-4900-17C1377950FB}"/>
                    </a:ext>
                  </a:extLst>
                </p:cNvPr>
                <p:cNvSpPr/>
                <p:nvPr/>
              </p:nvSpPr>
              <p:spPr>
                <a:xfrm>
                  <a:off x="2915149" y="2496457"/>
                  <a:ext cx="100211" cy="877597"/>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2" name="Connecteur droit 121">
                  <a:extLst>
                    <a:ext uri="{FF2B5EF4-FFF2-40B4-BE49-F238E27FC236}">
                      <a16:creationId xmlns:a16="http://schemas.microsoft.com/office/drawing/2014/main" id="{CC872791-216F-7D23-9EF1-1D3D9BB0A58C}"/>
                    </a:ext>
                  </a:extLst>
                </p:cNvPr>
                <p:cNvCxnSpPr>
                  <a:cxnSpLocks/>
                </p:cNvCxnSpPr>
                <p:nvPr/>
              </p:nvCxnSpPr>
              <p:spPr>
                <a:xfrm rot="5400000">
                  <a:off x="2966703" y="3069429"/>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7" name="Groupe 136">
                <a:extLst>
                  <a:ext uri="{FF2B5EF4-FFF2-40B4-BE49-F238E27FC236}">
                    <a16:creationId xmlns:a16="http://schemas.microsoft.com/office/drawing/2014/main" id="{9484C5E1-8AD9-EBCD-BE66-4D3D41325FEA}"/>
                  </a:ext>
                </a:extLst>
              </p:cNvPr>
              <p:cNvGrpSpPr/>
              <p:nvPr/>
            </p:nvGrpSpPr>
            <p:grpSpPr>
              <a:xfrm>
                <a:off x="3124476" y="3314700"/>
                <a:ext cx="111600" cy="267542"/>
                <a:chOff x="3124476" y="3200400"/>
                <a:chExt cx="111600" cy="267542"/>
              </a:xfrm>
            </p:grpSpPr>
            <p:sp>
              <p:nvSpPr>
                <p:cNvPr id="96" name="Rectangle 95">
                  <a:extLst>
                    <a:ext uri="{FF2B5EF4-FFF2-40B4-BE49-F238E27FC236}">
                      <a16:creationId xmlns:a16="http://schemas.microsoft.com/office/drawing/2014/main" id="{F7113001-668B-6CFD-6E74-9029BC9D451E}"/>
                    </a:ext>
                  </a:extLst>
                </p:cNvPr>
                <p:cNvSpPr/>
                <p:nvPr/>
              </p:nvSpPr>
              <p:spPr>
                <a:xfrm>
                  <a:off x="3127790" y="3200400"/>
                  <a:ext cx="100211" cy="267542"/>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3" name="Connecteur droit 122">
                  <a:extLst>
                    <a:ext uri="{FF2B5EF4-FFF2-40B4-BE49-F238E27FC236}">
                      <a16:creationId xmlns:a16="http://schemas.microsoft.com/office/drawing/2014/main" id="{996B8C66-8249-6A12-2931-06B4EA591096}"/>
                    </a:ext>
                  </a:extLst>
                </p:cNvPr>
                <p:cNvCxnSpPr>
                  <a:cxnSpLocks/>
                </p:cNvCxnSpPr>
                <p:nvPr/>
              </p:nvCxnSpPr>
              <p:spPr>
                <a:xfrm rot="5400000">
                  <a:off x="3180276" y="3311035"/>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8" name="Groupe 137">
                <a:extLst>
                  <a:ext uri="{FF2B5EF4-FFF2-40B4-BE49-F238E27FC236}">
                    <a16:creationId xmlns:a16="http://schemas.microsoft.com/office/drawing/2014/main" id="{423F86EA-F2B0-8109-0038-8BE0ED5CB28B}"/>
                  </a:ext>
                </a:extLst>
              </p:cNvPr>
              <p:cNvGrpSpPr/>
              <p:nvPr/>
            </p:nvGrpSpPr>
            <p:grpSpPr>
              <a:xfrm>
                <a:off x="3334580" y="2411917"/>
                <a:ext cx="111600" cy="1105076"/>
                <a:chOff x="3334580" y="2297617"/>
                <a:chExt cx="111600" cy="1105076"/>
              </a:xfrm>
            </p:grpSpPr>
            <p:sp>
              <p:nvSpPr>
                <p:cNvPr id="94" name="Rectangle 93">
                  <a:extLst>
                    <a:ext uri="{FF2B5EF4-FFF2-40B4-BE49-F238E27FC236}">
                      <a16:creationId xmlns:a16="http://schemas.microsoft.com/office/drawing/2014/main" id="{24710882-6100-FF8E-042C-98A61CE38FDB}"/>
                    </a:ext>
                  </a:extLst>
                </p:cNvPr>
                <p:cNvSpPr/>
                <p:nvPr/>
              </p:nvSpPr>
              <p:spPr>
                <a:xfrm>
                  <a:off x="3337894" y="2297617"/>
                  <a:ext cx="100211" cy="1105076"/>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4" name="Connecteur droit 123">
                  <a:extLst>
                    <a:ext uri="{FF2B5EF4-FFF2-40B4-BE49-F238E27FC236}">
                      <a16:creationId xmlns:a16="http://schemas.microsoft.com/office/drawing/2014/main" id="{86060847-BA6B-8173-7D49-EABD31978A8A}"/>
                    </a:ext>
                  </a:extLst>
                </p:cNvPr>
                <p:cNvCxnSpPr>
                  <a:cxnSpLocks/>
                </p:cNvCxnSpPr>
                <p:nvPr/>
              </p:nvCxnSpPr>
              <p:spPr>
                <a:xfrm rot="5400000">
                  <a:off x="3390380" y="2595688"/>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39" name="Groupe 138">
                <a:extLst>
                  <a:ext uri="{FF2B5EF4-FFF2-40B4-BE49-F238E27FC236}">
                    <a16:creationId xmlns:a16="http://schemas.microsoft.com/office/drawing/2014/main" id="{89873828-2967-046F-DFD6-8B9B7213DED0}"/>
                  </a:ext>
                </a:extLst>
              </p:cNvPr>
              <p:cNvGrpSpPr/>
              <p:nvPr/>
            </p:nvGrpSpPr>
            <p:grpSpPr>
              <a:xfrm>
                <a:off x="3540400" y="3157537"/>
                <a:ext cx="111600" cy="393613"/>
                <a:chOff x="3540400" y="3043237"/>
                <a:chExt cx="111600" cy="393613"/>
              </a:xfrm>
            </p:grpSpPr>
            <p:sp>
              <p:nvSpPr>
                <p:cNvPr id="93" name="Rectangle 92">
                  <a:extLst>
                    <a:ext uri="{FF2B5EF4-FFF2-40B4-BE49-F238E27FC236}">
                      <a16:creationId xmlns:a16="http://schemas.microsoft.com/office/drawing/2014/main" id="{07580313-A6F7-B018-AE39-643D88498B99}"/>
                    </a:ext>
                  </a:extLst>
                </p:cNvPr>
                <p:cNvSpPr/>
                <p:nvPr/>
              </p:nvSpPr>
              <p:spPr>
                <a:xfrm>
                  <a:off x="3545162" y="3043237"/>
                  <a:ext cx="100211" cy="393613"/>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5" name="Connecteur droit 124">
                  <a:extLst>
                    <a:ext uri="{FF2B5EF4-FFF2-40B4-BE49-F238E27FC236}">
                      <a16:creationId xmlns:a16="http://schemas.microsoft.com/office/drawing/2014/main" id="{D11D02AA-50A1-EEB4-9764-B3CD6B9820A8}"/>
                    </a:ext>
                  </a:extLst>
                </p:cNvPr>
                <p:cNvCxnSpPr>
                  <a:cxnSpLocks/>
                </p:cNvCxnSpPr>
                <p:nvPr/>
              </p:nvCxnSpPr>
              <p:spPr>
                <a:xfrm rot="5400000">
                  <a:off x="3596200" y="3237688"/>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40" name="Groupe 139">
                <a:extLst>
                  <a:ext uri="{FF2B5EF4-FFF2-40B4-BE49-F238E27FC236}">
                    <a16:creationId xmlns:a16="http://schemas.microsoft.com/office/drawing/2014/main" id="{AB21BDB9-3F1A-C237-F6D4-5148D7C64547}"/>
                  </a:ext>
                </a:extLst>
              </p:cNvPr>
              <p:cNvGrpSpPr/>
              <p:nvPr/>
            </p:nvGrpSpPr>
            <p:grpSpPr>
              <a:xfrm>
                <a:off x="3753266" y="2803756"/>
                <a:ext cx="108000" cy="713236"/>
                <a:chOff x="3753266" y="2689456"/>
                <a:chExt cx="108000" cy="713236"/>
              </a:xfrm>
            </p:grpSpPr>
            <p:sp>
              <p:nvSpPr>
                <p:cNvPr id="92" name="Rectangle 91">
                  <a:extLst>
                    <a:ext uri="{FF2B5EF4-FFF2-40B4-BE49-F238E27FC236}">
                      <a16:creationId xmlns:a16="http://schemas.microsoft.com/office/drawing/2014/main" id="{E9590583-FF18-0EF4-A6E9-14189DA44B71}"/>
                    </a:ext>
                  </a:extLst>
                </p:cNvPr>
                <p:cNvSpPr/>
                <p:nvPr/>
              </p:nvSpPr>
              <p:spPr>
                <a:xfrm>
                  <a:off x="3755755" y="2689456"/>
                  <a:ext cx="100211" cy="713236"/>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6" name="Connecteur droit 125">
                  <a:extLst>
                    <a:ext uri="{FF2B5EF4-FFF2-40B4-BE49-F238E27FC236}">
                      <a16:creationId xmlns:a16="http://schemas.microsoft.com/office/drawing/2014/main" id="{4FBFDE53-C710-1F97-B1AF-42B71DAC190B}"/>
                    </a:ext>
                  </a:extLst>
                </p:cNvPr>
                <p:cNvCxnSpPr>
                  <a:cxnSpLocks/>
                </p:cNvCxnSpPr>
                <p:nvPr/>
              </p:nvCxnSpPr>
              <p:spPr>
                <a:xfrm rot="5400000">
                  <a:off x="3807266" y="3106145"/>
                  <a:ext cx="0" cy="1080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41" name="Groupe 140">
                <a:extLst>
                  <a:ext uri="{FF2B5EF4-FFF2-40B4-BE49-F238E27FC236}">
                    <a16:creationId xmlns:a16="http://schemas.microsoft.com/office/drawing/2014/main" id="{12584B38-0FB8-1870-F738-97160D811D08}"/>
                  </a:ext>
                </a:extLst>
              </p:cNvPr>
              <p:cNvGrpSpPr/>
              <p:nvPr/>
            </p:nvGrpSpPr>
            <p:grpSpPr>
              <a:xfrm>
                <a:off x="3960057" y="3477725"/>
                <a:ext cx="111600" cy="107985"/>
                <a:chOff x="3960057" y="3363425"/>
                <a:chExt cx="111600" cy="107985"/>
              </a:xfrm>
            </p:grpSpPr>
            <p:sp>
              <p:nvSpPr>
                <p:cNvPr id="91" name="Rectangle 90">
                  <a:extLst>
                    <a:ext uri="{FF2B5EF4-FFF2-40B4-BE49-F238E27FC236}">
                      <a16:creationId xmlns:a16="http://schemas.microsoft.com/office/drawing/2014/main" id="{50F1DA65-C72E-B494-6024-F05A1153A716}"/>
                    </a:ext>
                  </a:extLst>
                </p:cNvPr>
                <p:cNvSpPr/>
                <p:nvPr/>
              </p:nvSpPr>
              <p:spPr>
                <a:xfrm>
                  <a:off x="3965200" y="3363425"/>
                  <a:ext cx="100211" cy="107985"/>
                </a:xfrm>
                <a:prstGeom prst="rect">
                  <a:avLst/>
                </a:prstGeom>
                <a:solidFill>
                  <a:srgbClr val="5E247C"/>
                </a:solidFill>
                <a:ln>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7" name="Connecteur droit 126">
                  <a:extLst>
                    <a:ext uri="{FF2B5EF4-FFF2-40B4-BE49-F238E27FC236}">
                      <a16:creationId xmlns:a16="http://schemas.microsoft.com/office/drawing/2014/main" id="{7F7B6442-E72B-70BD-C7E6-DA23634FB48E}"/>
                    </a:ext>
                  </a:extLst>
                </p:cNvPr>
                <p:cNvCxnSpPr>
                  <a:cxnSpLocks/>
                </p:cNvCxnSpPr>
                <p:nvPr/>
              </p:nvCxnSpPr>
              <p:spPr>
                <a:xfrm rot="5400000">
                  <a:off x="4015857" y="3412141"/>
                  <a:ext cx="0" cy="1116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42" name="Groupe 141">
                <a:extLst>
                  <a:ext uri="{FF2B5EF4-FFF2-40B4-BE49-F238E27FC236}">
                    <a16:creationId xmlns:a16="http://schemas.microsoft.com/office/drawing/2014/main" id="{FB881315-A74B-1B8C-099A-CB83F21352AC}"/>
                  </a:ext>
                </a:extLst>
              </p:cNvPr>
              <p:cNvGrpSpPr/>
              <p:nvPr/>
            </p:nvGrpSpPr>
            <p:grpSpPr>
              <a:xfrm>
                <a:off x="4173616" y="3007519"/>
                <a:ext cx="108337" cy="538538"/>
                <a:chOff x="4173616" y="2893219"/>
                <a:chExt cx="108337" cy="538538"/>
              </a:xfrm>
            </p:grpSpPr>
            <p:sp>
              <p:nvSpPr>
                <p:cNvPr id="90" name="Rectangle 89">
                  <a:extLst>
                    <a:ext uri="{FF2B5EF4-FFF2-40B4-BE49-F238E27FC236}">
                      <a16:creationId xmlns:a16="http://schemas.microsoft.com/office/drawing/2014/main" id="{2A4F56B7-B371-B87C-CFF1-3E10C1C41570}"/>
                    </a:ext>
                  </a:extLst>
                </p:cNvPr>
                <p:cNvSpPr/>
                <p:nvPr/>
              </p:nvSpPr>
              <p:spPr>
                <a:xfrm>
                  <a:off x="4173616" y="2893219"/>
                  <a:ext cx="100211" cy="538538"/>
                </a:xfrm>
                <a:prstGeom prst="rect">
                  <a:avLst/>
                </a:prstGeom>
                <a:solidFill>
                  <a:srgbClr val="5E247C"/>
                </a:solidFill>
                <a:ln w="12700">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8" name="Connecteur droit 127">
                  <a:extLst>
                    <a:ext uri="{FF2B5EF4-FFF2-40B4-BE49-F238E27FC236}">
                      <a16:creationId xmlns:a16="http://schemas.microsoft.com/office/drawing/2014/main" id="{3D064B0A-C519-D4C4-2DE9-650F5D4EF1AE}"/>
                    </a:ext>
                  </a:extLst>
                </p:cNvPr>
                <p:cNvCxnSpPr>
                  <a:cxnSpLocks/>
                </p:cNvCxnSpPr>
                <p:nvPr/>
              </p:nvCxnSpPr>
              <p:spPr>
                <a:xfrm rot="5400000">
                  <a:off x="4227953" y="3169498"/>
                  <a:ext cx="0" cy="108000"/>
                </a:xfrm>
                <a:prstGeom prst="line">
                  <a:avLst/>
                </a:prstGeom>
                <a:ln w="19050">
                  <a:solidFill>
                    <a:srgbClr val="696969"/>
                  </a:solidFill>
                </a:ln>
              </p:spPr>
              <p:style>
                <a:lnRef idx="1">
                  <a:schemeClr val="accent1"/>
                </a:lnRef>
                <a:fillRef idx="0">
                  <a:schemeClr val="accent1"/>
                </a:fillRef>
                <a:effectRef idx="0">
                  <a:schemeClr val="accent1"/>
                </a:effectRef>
                <a:fontRef idx="minor">
                  <a:schemeClr val="tx1"/>
                </a:fontRef>
              </p:style>
            </p:cxnSp>
          </p:grpSp>
          <p:grpSp>
            <p:nvGrpSpPr>
              <p:cNvPr id="143" name="Groupe 142">
                <a:extLst>
                  <a:ext uri="{FF2B5EF4-FFF2-40B4-BE49-F238E27FC236}">
                    <a16:creationId xmlns:a16="http://schemas.microsoft.com/office/drawing/2014/main" id="{1C44BA49-2629-4375-9E59-9D9A62875400}"/>
                  </a:ext>
                </a:extLst>
              </p:cNvPr>
              <p:cNvGrpSpPr/>
              <p:nvPr/>
            </p:nvGrpSpPr>
            <p:grpSpPr>
              <a:xfrm>
                <a:off x="4376337" y="2769897"/>
                <a:ext cx="111600" cy="747095"/>
                <a:chOff x="4376337" y="2655597"/>
                <a:chExt cx="111600" cy="747095"/>
              </a:xfrm>
            </p:grpSpPr>
            <p:sp>
              <p:nvSpPr>
                <p:cNvPr id="89" name="Rectangle 88">
                  <a:extLst>
                    <a:ext uri="{FF2B5EF4-FFF2-40B4-BE49-F238E27FC236}">
                      <a16:creationId xmlns:a16="http://schemas.microsoft.com/office/drawing/2014/main" id="{261B98C1-6CC1-DD9D-FDAF-5022A4B276DE}"/>
                    </a:ext>
                  </a:extLst>
                </p:cNvPr>
                <p:cNvSpPr/>
                <p:nvPr/>
              </p:nvSpPr>
              <p:spPr>
                <a:xfrm>
                  <a:off x="4382032" y="2655597"/>
                  <a:ext cx="100211" cy="747095"/>
                </a:xfrm>
                <a:prstGeom prst="rect">
                  <a:avLst/>
                </a:prstGeom>
                <a:solidFill>
                  <a:srgbClr val="5E247C"/>
                </a:solidFill>
                <a:ln w="12700">
                  <a:solidFill>
                    <a:srgbClr val="696969"/>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29" name="Connecteur droit 128">
                  <a:extLst>
                    <a:ext uri="{FF2B5EF4-FFF2-40B4-BE49-F238E27FC236}">
                      <a16:creationId xmlns:a16="http://schemas.microsoft.com/office/drawing/2014/main" id="{25D5B0C9-9134-EE71-31E2-03432AD0FD0E}"/>
                    </a:ext>
                  </a:extLst>
                </p:cNvPr>
                <p:cNvCxnSpPr>
                  <a:cxnSpLocks/>
                </p:cNvCxnSpPr>
                <p:nvPr/>
              </p:nvCxnSpPr>
              <p:spPr>
                <a:xfrm rot="5400000">
                  <a:off x="4432137" y="2953386"/>
                  <a:ext cx="0" cy="111600"/>
                </a:xfrm>
                <a:prstGeom prst="line">
                  <a:avLst/>
                </a:prstGeom>
                <a:ln w="12700">
                  <a:solidFill>
                    <a:srgbClr val="696969"/>
                  </a:solidFill>
                </a:ln>
              </p:spPr>
              <p:style>
                <a:lnRef idx="1">
                  <a:schemeClr val="accent1"/>
                </a:lnRef>
                <a:fillRef idx="0">
                  <a:schemeClr val="accent1"/>
                </a:fillRef>
                <a:effectRef idx="0">
                  <a:schemeClr val="accent1"/>
                </a:effectRef>
                <a:fontRef idx="minor">
                  <a:schemeClr val="tx1"/>
                </a:fontRef>
              </p:style>
            </p:cxnSp>
          </p:grpSp>
        </p:grpSp>
        <p:sp>
          <p:nvSpPr>
            <p:cNvPr id="196" name="Rectangle à coins arrondis 10">
              <a:extLst>
                <a:ext uri="{FF2B5EF4-FFF2-40B4-BE49-F238E27FC236}">
                  <a16:creationId xmlns:a16="http://schemas.microsoft.com/office/drawing/2014/main" id="{4E1CD975-36C3-BDE7-0E64-2E7F44BCB1A1}"/>
                </a:ext>
              </a:extLst>
            </p:cNvPr>
            <p:cNvSpPr/>
            <p:nvPr/>
          </p:nvSpPr>
          <p:spPr>
            <a:xfrm>
              <a:off x="1594496" y="1816100"/>
              <a:ext cx="3111922" cy="2134235"/>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9" name="ZoneTexte 198">
              <a:extLst>
                <a:ext uri="{FF2B5EF4-FFF2-40B4-BE49-F238E27FC236}">
                  <a16:creationId xmlns:a16="http://schemas.microsoft.com/office/drawing/2014/main" id="{0913D450-ECF1-FDC2-1814-E5AD9B85B9E2}"/>
                </a:ext>
              </a:extLst>
            </p:cNvPr>
            <p:cNvSpPr txBox="1"/>
            <p:nvPr/>
          </p:nvSpPr>
          <p:spPr>
            <a:xfrm>
              <a:off x="1654782" y="1671101"/>
              <a:ext cx="1793411" cy="306109"/>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-80%</a:t>
              </a:r>
              <a:r>
                <a:rPr kumimoji="0" lang="fr-FR" sz="14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pathogens</a:t>
              </a:r>
            </a:p>
          </p:txBody>
        </p:sp>
      </p:grpSp>
      <p:grpSp>
        <p:nvGrpSpPr>
          <p:cNvPr id="212" name="Groupe 211">
            <a:extLst>
              <a:ext uri="{FF2B5EF4-FFF2-40B4-BE49-F238E27FC236}">
                <a16:creationId xmlns:a16="http://schemas.microsoft.com/office/drawing/2014/main" id="{E1E2B191-06EF-C085-46CA-911A6ACDD389}"/>
              </a:ext>
            </a:extLst>
          </p:cNvPr>
          <p:cNvGrpSpPr/>
          <p:nvPr/>
        </p:nvGrpSpPr>
        <p:grpSpPr>
          <a:xfrm>
            <a:off x="8994700" y="800456"/>
            <a:ext cx="3111922" cy="2391820"/>
            <a:chOff x="4920520" y="1671101"/>
            <a:chExt cx="3111922" cy="2391820"/>
          </a:xfrm>
        </p:grpSpPr>
        <p:grpSp>
          <p:nvGrpSpPr>
            <p:cNvPr id="210" name="Groupe 209">
              <a:extLst>
                <a:ext uri="{FF2B5EF4-FFF2-40B4-BE49-F238E27FC236}">
                  <a16:creationId xmlns:a16="http://schemas.microsoft.com/office/drawing/2014/main" id="{327CFE56-9FCF-1E65-D02B-2B98D8031658}"/>
                </a:ext>
              </a:extLst>
            </p:cNvPr>
            <p:cNvGrpSpPr/>
            <p:nvPr/>
          </p:nvGrpSpPr>
          <p:grpSpPr>
            <a:xfrm>
              <a:off x="4995615" y="1929543"/>
              <a:ext cx="2908968" cy="2102237"/>
              <a:chOff x="4995615" y="1929543"/>
              <a:chExt cx="2908968" cy="2102237"/>
            </a:xfrm>
          </p:grpSpPr>
          <p:sp>
            <p:nvSpPr>
              <p:cNvPr id="20" name="ZoneTexte 19">
                <a:extLst>
                  <a:ext uri="{FF2B5EF4-FFF2-40B4-BE49-F238E27FC236}">
                    <a16:creationId xmlns:a16="http://schemas.microsoft.com/office/drawing/2014/main" id="{3FEEE19B-BBCE-0958-D101-7534F728295B}"/>
                  </a:ext>
                </a:extLst>
              </p:cNvPr>
              <p:cNvSpPr txBox="1"/>
              <p:nvPr/>
            </p:nvSpPr>
            <p:spPr>
              <a:xfrm>
                <a:off x="5278818" y="1929543"/>
                <a:ext cx="1140764" cy="242161"/>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05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endParaRPr kumimoji="0" lang="fr-FR" sz="105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2" name="ZoneTexte 21">
                <a:extLst>
                  <a:ext uri="{FF2B5EF4-FFF2-40B4-BE49-F238E27FC236}">
                    <a16:creationId xmlns:a16="http://schemas.microsoft.com/office/drawing/2014/main" id="{EDF6D06B-5BC1-579C-5679-B989B2C82095}"/>
                  </a:ext>
                </a:extLst>
              </p:cNvPr>
              <p:cNvSpPr txBox="1"/>
              <p:nvPr/>
            </p:nvSpPr>
            <p:spPr>
              <a:xfrm>
                <a:off x="6787892" y="2507245"/>
                <a:ext cx="933777" cy="242161"/>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05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endParaRPr kumimoji="0" lang="fr-FR" sz="105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146" name="ZoneTexte 145">
                <a:extLst>
                  <a:ext uri="{FF2B5EF4-FFF2-40B4-BE49-F238E27FC236}">
                    <a16:creationId xmlns:a16="http://schemas.microsoft.com/office/drawing/2014/main" id="{1CCC2932-CCAA-2675-A3FA-6B3FEF25572A}"/>
                  </a:ext>
                </a:extLst>
              </p:cNvPr>
              <p:cNvSpPr txBox="1"/>
              <p:nvPr/>
            </p:nvSpPr>
            <p:spPr>
              <a:xfrm rot="16200000">
                <a:off x="4201606" y="2740555"/>
                <a:ext cx="1699619" cy="111602"/>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Log fold change (vs CTR)</a:t>
                </a:r>
                <a:endPar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147" name="ZoneTexte 146">
                <a:extLst>
                  <a:ext uri="{FF2B5EF4-FFF2-40B4-BE49-F238E27FC236}">
                    <a16:creationId xmlns:a16="http://schemas.microsoft.com/office/drawing/2014/main" id="{F938FF14-D4F1-3580-3C30-98185E59ECEB}"/>
                  </a:ext>
                </a:extLst>
              </p:cNvPr>
              <p:cNvSpPr txBox="1"/>
              <p:nvPr/>
            </p:nvSpPr>
            <p:spPr>
              <a:xfrm rot="16200000">
                <a:off x="5173131" y="2876524"/>
                <a:ext cx="24216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aadA1</a:t>
                </a:r>
              </a:p>
            </p:txBody>
          </p:sp>
          <p:sp>
            <p:nvSpPr>
              <p:cNvPr id="148" name="ZoneTexte 147">
                <a:extLst>
                  <a:ext uri="{FF2B5EF4-FFF2-40B4-BE49-F238E27FC236}">
                    <a16:creationId xmlns:a16="http://schemas.microsoft.com/office/drawing/2014/main" id="{A7566828-DEFA-1921-D2A4-FC1E11E8BE80}"/>
                  </a:ext>
                </a:extLst>
              </p:cNvPr>
              <p:cNvSpPr txBox="1"/>
              <p:nvPr/>
            </p:nvSpPr>
            <p:spPr>
              <a:xfrm rot="16200000">
                <a:off x="5312043" y="2986840"/>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ermA</a:t>
                </a:r>
              </a:p>
            </p:txBody>
          </p:sp>
          <p:sp>
            <p:nvSpPr>
              <p:cNvPr id="149" name="ZoneTexte 148">
                <a:extLst>
                  <a:ext uri="{FF2B5EF4-FFF2-40B4-BE49-F238E27FC236}">
                    <a16:creationId xmlns:a16="http://schemas.microsoft.com/office/drawing/2014/main" id="{E59475CD-ED5C-EE68-2478-24AF4879F57A}"/>
                  </a:ext>
                </a:extLst>
              </p:cNvPr>
              <p:cNvSpPr txBox="1"/>
              <p:nvPr/>
            </p:nvSpPr>
            <p:spPr>
              <a:xfrm rot="16200000">
                <a:off x="5436657" y="2986840"/>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ermB</a:t>
                </a:r>
              </a:p>
            </p:txBody>
          </p:sp>
          <p:sp>
            <p:nvSpPr>
              <p:cNvPr id="150" name="ZoneTexte 149">
                <a:extLst>
                  <a:ext uri="{FF2B5EF4-FFF2-40B4-BE49-F238E27FC236}">
                    <a16:creationId xmlns:a16="http://schemas.microsoft.com/office/drawing/2014/main" id="{0AFFCDA8-640D-8632-F09C-7304C20D3C26}"/>
                  </a:ext>
                </a:extLst>
              </p:cNvPr>
              <p:cNvSpPr txBox="1"/>
              <p:nvPr/>
            </p:nvSpPr>
            <p:spPr>
              <a:xfrm rot="16200000">
                <a:off x="5561273" y="2986840"/>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ermC</a:t>
                </a:r>
              </a:p>
            </p:txBody>
          </p:sp>
          <p:sp>
            <p:nvSpPr>
              <p:cNvPr id="151" name="ZoneTexte 150">
                <a:extLst>
                  <a:ext uri="{FF2B5EF4-FFF2-40B4-BE49-F238E27FC236}">
                    <a16:creationId xmlns:a16="http://schemas.microsoft.com/office/drawing/2014/main" id="{B72E3A75-D993-DC80-9EA2-DC1D155C8DB5}"/>
                  </a:ext>
                </a:extLst>
              </p:cNvPr>
              <p:cNvSpPr txBox="1"/>
              <p:nvPr/>
            </p:nvSpPr>
            <p:spPr>
              <a:xfrm rot="16200000">
                <a:off x="5685887" y="2986840"/>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mefA</a:t>
                </a:r>
              </a:p>
            </p:txBody>
          </p:sp>
          <p:sp>
            <p:nvSpPr>
              <p:cNvPr id="152" name="ZoneTexte 151">
                <a:extLst>
                  <a:ext uri="{FF2B5EF4-FFF2-40B4-BE49-F238E27FC236}">
                    <a16:creationId xmlns:a16="http://schemas.microsoft.com/office/drawing/2014/main" id="{627EB70D-1603-2D42-A8B4-8B77AA5EDBBD}"/>
                  </a:ext>
                </a:extLst>
              </p:cNvPr>
              <p:cNvSpPr txBox="1"/>
              <p:nvPr/>
            </p:nvSpPr>
            <p:spPr>
              <a:xfrm rot="16200000">
                <a:off x="5810500" y="2986840"/>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msrA</a:t>
                </a:r>
              </a:p>
            </p:txBody>
          </p:sp>
          <p:sp>
            <p:nvSpPr>
              <p:cNvPr id="153" name="ZoneTexte 152">
                <a:extLst>
                  <a:ext uri="{FF2B5EF4-FFF2-40B4-BE49-F238E27FC236}">
                    <a16:creationId xmlns:a16="http://schemas.microsoft.com/office/drawing/2014/main" id="{CE05B0D2-3059-738C-7F32-EEB2B33CA7AD}"/>
                  </a:ext>
                </a:extLst>
              </p:cNvPr>
              <p:cNvSpPr txBox="1"/>
              <p:nvPr/>
            </p:nvSpPr>
            <p:spPr>
              <a:xfrm rot="16200000">
                <a:off x="5768904" y="3153050"/>
                <a:ext cx="795214"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Staphylococcus aureus</a:t>
                </a:r>
              </a:p>
            </p:txBody>
          </p:sp>
          <p:sp>
            <p:nvSpPr>
              <p:cNvPr id="154" name="ZoneTexte 153">
                <a:extLst>
                  <a:ext uri="{FF2B5EF4-FFF2-40B4-BE49-F238E27FC236}">
                    <a16:creationId xmlns:a16="http://schemas.microsoft.com/office/drawing/2014/main" id="{71DF3AB0-F8D3-1374-AB4A-5DED564D5BB3}"/>
                  </a:ext>
                </a:extLst>
              </p:cNvPr>
              <p:cNvSpPr txBox="1"/>
              <p:nvPr/>
            </p:nvSpPr>
            <p:spPr>
              <a:xfrm rot="16200000">
                <a:off x="6034005" y="3012565"/>
                <a:ext cx="51424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mecA</a:t>
                </a:r>
              </a:p>
            </p:txBody>
          </p:sp>
          <p:sp>
            <p:nvSpPr>
              <p:cNvPr id="155" name="ZoneTexte 154">
                <a:extLst>
                  <a:ext uri="{FF2B5EF4-FFF2-40B4-BE49-F238E27FC236}">
                    <a16:creationId xmlns:a16="http://schemas.microsoft.com/office/drawing/2014/main" id="{64C2756A-1040-1BD1-46F9-8C71570589C7}"/>
                  </a:ext>
                </a:extLst>
              </p:cNvPr>
              <p:cNvSpPr txBox="1"/>
              <p:nvPr/>
            </p:nvSpPr>
            <p:spPr>
              <a:xfrm rot="16200000">
                <a:off x="6158617" y="3012565"/>
                <a:ext cx="51424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spa</a:t>
                </a:r>
              </a:p>
            </p:txBody>
          </p:sp>
          <p:sp>
            <p:nvSpPr>
              <p:cNvPr id="157" name="ZoneTexte 156">
                <a:extLst>
                  <a:ext uri="{FF2B5EF4-FFF2-40B4-BE49-F238E27FC236}">
                    <a16:creationId xmlns:a16="http://schemas.microsoft.com/office/drawing/2014/main" id="{EDE4A638-02B5-DD2C-86A4-7C18662B48DC}"/>
                  </a:ext>
                </a:extLst>
              </p:cNvPr>
              <p:cNvSpPr txBox="1"/>
              <p:nvPr/>
            </p:nvSpPr>
            <p:spPr>
              <a:xfrm rot="16200000">
                <a:off x="5114858" y="3059412"/>
                <a:ext cx="607933"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OXA-51 Group</a:t>
                </a:r>
              </a:p>
            </p:txBody>
          </p:sp>
          <p:sp>
            <p:nvSpPr>
              <p:cNvPr id="158" name="ZoneTexte 157">
                <a:extLst>
                  <a:ext uri="{FF2B5EF4-FFF2-40B4-BE49-F238E27FC236}">
                    <a16:creationId xmlns:a16="http://schemas.microsoft.com/office/drawing/2014/main" id="{914ECD39-69B1-B7BA-6A8A-A9DD5E170F01}"/>
                  </a:ext>
                </a:extLst>
              </p:cNvPr>
              <p:cNvSpPr txBox="1"/>
              <p:nvPr/>
            </p:nvSpPr>
            <p:spPr>
              <a:xfrm rot="16200000">
                <a:off x="6583565" y="3335851"/>
                <a:ext cx="298773"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aadA1</a:t>
                </a:r>
              </a:p>
            </p:txBody>
          </p:sp>
          <p:sp>
            <p:nvSpPr>
              <p:cNvPr id="159" name="ZoneTexte 158">
                <a:extLst>
                  <a:ext uri="{FF2B5EF4-FFF2-40B4-BE49-F238E27FC236}">
                    <a16:creationId xmlns:a16="http://schemas.microsoft.com/office/drawing/2014/main" id="{E96B5384-36EA-1071-A38E-AA48BAB7ADA7}"/>
                  </a:ext>
                </a:extLst>
              </p:cNvPr>
              <p:cNvSpPr txBox="1"/>
              <p:nvPr/>
            </p:nvSpPr>
            <p:spPr>
              <a:xfrm rot="16200000">
                <a:off x="6750784" y="3417862"/>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ermA</a:t>
                </a:r>
              </a:p>
            </p:txBody>
          </p:sp>
          <p:sp>
            <p:nvSpPr>
              <p:cNvPr id="160" name="ZoneTexte 159">
                <a:extLst>
                  <a:ext uri="{FF2B5EF4-FFF2-40B4-BE49-F238E27FC236}">
                    <a16:creationId xmlns:a16="http://schemas.microsoft.com/office/drawing/2014/main" id="{9D95B612-55A0-F518-22D8-D45CC10AA862}"/>
                  </a:ext>
                </a:extLst>
              </p:cNvPr>
              <p:cNvSpPr txBox="1"/>
              <p:nvPr/>
            </p:nvSpPr>
            <p:spPr>
              <a:xfrm rot="16200000">
                <a:off x="6875398" y="3417862"/>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ermB</a:t>
                </a:r>
              </a:p>
            </p:txBody>
          </p:sp>
          <p:sp>
            <p:nvSpPr>
              <p:cNvPr id="161" name="ZoneTexte 160">
                <a:extLst>
                  <a:ext uri="{FF2B5EF4-FFF2-40B4-BE49-F238E27FC236}">
                    <a16:creationId xmlns:a16="http://schemas.microsoft.com/office/drawing/2014/main" id="{32DDB15F-8CC3-7EC7-FA0A-279C887AD686}"/>
                  </a:ext>
                </a:extLst>
              </p:cNvPr>
              <p:cNvSpPr txBox="1"/>
              <p:nvPr/>
            </p:nvSpPr>
            <p:spPr>
              <a:xfrm rot="16200000">
                <a:off x="7000012" y="3417862"/>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ermC</a:t>
                </a:r>
              </a:p>
            </p:txBody>
          </p:sp>
          <p:sp>
            <p:nvSpPr>
              <p:cNvPr id="162" name="ZoneTexte 161">
                <a:extLst>
                  <a:ext uri="{FF2B5EF4-FFF2-40B4-BE49-F238E27FC236}">
                    <a16:creationId xmlns:a16="http://schemas.microsoft.com/office/drawing/2014/main" id="{4FE50681-568D-9203-EE3D-6B1EAF9E6A8B}"/>
                  </a:ext>
                </a:extLst>
              </p:cNvPr>
              <p:cNvSpPr txBox="1"/>
              <p:nvPr/>
            </p:nvSpPr>
            <p:spPr>
              <a:xfrm rot="16200000">
                <a:off x="7124626" y="3417862"/>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mefA</a:t>
                </a:r>
              </a:p>
            </p:txBody>
          </p:sp>
          <p:sp>
            <p:nvSpPr>
              <p:cNvPr id="163" name="ZoneTexte 162">
                <a:extLst>
                  <a:ext uri="{FF2B5EF4-FFF2-40B4-BE49-F238E27FC236}">
                    <a16:creationId xmlns:a16="http://schemas.microsoft.com/office/drawing/2014/main" id="{D364D50A-D225-9153-1E4A-A52AE27C7B29}"/>
                  </a:ext>
                </a:extLst>
              </p:cNvPr>
              <p:cNvSpPr txBox="1"/>
              <p:nvPr/>
            </p:nvSpPr>
            <p:spPr>
              <a:xfrm rot="16200000">
                <a:off x="7249240" y="3417862"/>
                <a:ext cx="462792"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msrA</a:t>
                </a:r>
              </a:p>
            </p:txBody>
          </p:sp>
          <p:sp>
            <p:nvSpPr>
              <p:cNvPr id="164" name="ZoneTexte 163">
                <a:extLst>
                  <a:ext uri="{FF2B5EF4-FFF2-40B4-BE49-F238E27FC236}">
                    <a16:creationId xmlns:a16="http://schemas.microsoft.com/office/drawing/2014/main" id="{A14C03EE-E162-1920-EEA8-62D8FE722265}"/>
                  </a:ext>
                </a:extLst>
              </p:cNvPr>
              <p:cNvSpPr txBox="1"/>
              <p:nvPr/>
            </p:nvSpPr>
            <p:spPr>
              <a:xfrm rot="16200000">
                <a:off x="7207643" y="3584068"/>
                <a:ext cx="795214"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Staphylococcus aureus</a:t>
                </a:r>
              </a:p>
            </p:txBody>
          </p:sp>
          <p:sp>
            <p:nvSpPr>
              <p:cNvPr id="165" name="ZoneTexte 164">
                <a:extLst>
                  <a:ext uri="{FF2B5EF4-FFF2-40B4-BE49-F238E27FC236}">
                    <a16:creationId xmlns:a16="http://schemas.microsoft.com/office/drawing/2014/main" id="{460DB02D-E567-798B-BD9E-AF1DFA62B479}"/>
                  </a:ext>
                </a:extLst>
              </p:cNvPr>
              <p:cNvSpPr txBox="1"/>
              <p:nvPr/>
            </p:nvSpPr>
            <p:spPr>
              <a:xfrm rot="16200000">
                <a:off x="7472743" y="3443585"/>
                <a:ext cx="51424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mecA</a:t>
                </a:r>
              </a:p>
            </p:txBody>
          </p:sp>
          <p:sp>
            <p:nvSpPr>
              <p:cNvPr id="166" name="ZoneTexte 165">
                <a:extLst>
                  <a:ext uri="{FF2B5EF4-FFF2-40B4-BE49-F238E27FC236}">
                    <a16:creationId xmlns:a16="http://schemas.microsoft.com/office/drawing/2014/main" id="{CDB09D21-AB19-539D-45B9-BAAF8090FCE0}"/>
                  </a:ext>
                </a:extLst>
              </p:cNvPr>
              <p:cNvSpPr txBox="1"/>
              <p:nvPr/>
            </p:nvSpPr>
            <p:spPr>
              <a:xfrm rot="16200000">
                <a:off x="7597357" y="3443585"/>
                <a:ext cx="514241"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spa</a:t>
                </a:r>
              </a:p>
            </p:txBody>
          </p:sp>
          <p:sp>
            <p:nvSpPr>
              <p:cNvPr id="167" name="ZoneTexte 166">
                <a:extLst>
                  <a:ext uri="{FF2B5EF4-FFF2-40B4-BE49-F238E27FC236}">
                    <a16:creationId xmlns:a16="http://schemas.microsoft.com/office/drawing/2014/main" id="{C2470976-4562-194E-4597-BF405E743764}"/>
                  </a:ext>
                </a:extLst>
              </p:cNvPr>
              <p:cNvSpPr txBox="1"/>
              <p:nvPr/>
            </p:nvSpPr>
            <p:spPr>
              <a:xfrm rot="16200000">
                <a:off x="6553599" y="3490428"/>
                <a:ext cx="607933" cy="100210"/>
              </a:xfrm>
              <a:prstGeom prst="rect">
                <a:avLst/>
              </a:prstGeom>
              <a:solidFill>
                <a:schemeClr val="bg1"/>
              </a:solidFill>
            </p:spPr>
            <p:txBody>
              <a:bodyPr wrap="square" lIns="0" tIns="0" rIns="0" bIns="0" anchor="ctr">
                <a:no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OXA-51 Group</a:t>
                </a:r>
              </a:p>
            </p:txBody>
          </p:sp>
          <p:sp>
            <p:nvSpPr>
              <p:cNvPr id="168" name="ZoneTexte 167">
                <a:extLst>
                  <a:ext uri="{FF2B5EF4-FFF2-40B4-BE49-F238E27FC236}">
                    <a16:creationId xmlns:a16="http://schemas.microsoft.com/office/drawing/2014/main" id="{BA73E2B2-4855-86B0-7C12-CCDFC908FAEF}"/>
                  </a:ext>
                </a:extLst>
              </p:cNvPr>
              <p:cNvSpPr txBox="1"/>
              <p:nvPr/>
            </p:nvSpPr>
            <p:spPr>
              <a:xfrm>
                <a:off x="5120967" y="2021629"/>
                <a:ext cx="74442" cy="837133"/>
              </a:xfrm>
              <a:prstGeom prst="rect">
                <a:avLst/>
              </a:prstGeom>
              <a:solidFill>
                <a:schemeClr val="bg1"/>
              </a:solidFill>
            </p:spPr>
            <p:txBody>
              <a:bodyPr wrap="square" lIns="0" tIns="0" rIns="0" bIns="0" anchor="t">
                <a:noAutofit/>
              </a:bodyPr>
              <a:lstStyle/>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6</a:t>
                </a:r>
              </a:p>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5</a:t>
                </a:r>
              </a:p>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4</a:t>
                </a:r>
              </a:p>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3</a:t>
                </a:r>
              </a:p>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a:t>
                </a:r>
              </a:p>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a:t>
                </a:r>
              </a:p>
              <a:p>
                <a:pPr marL="0" marR="0" lvl="0" indent="0" algn="r" defTabSz="914400" rtl="0" eaLnBrk="1" fontAlgn="auto" latinLnBrk="0" hangingPunct="1">
                  <a:lnSpc>
                    <a:spcPct val="150000"/>
                  </a:lnSpc>
                  <a:spcBef>
                    <a:spcPts val="0"/>
                  </a:spcBef>
                  <a:spcAft>
                    <a:spcPts val="2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a:t>
                </a:r>
              </a:p>
            </p:txBody>
          </p:sp>
          <p:sp>
            <p:nvSpPr>
              <p:cNvPr id="169" name="ZoneTexte 168">
                <a:extLst>
                  <a:ext uri="{FF2B5EF4-FFF2-40B4-BE49-F238E27FC236}">
                    <a16:creationId xmlns:a16="http://schemas.microsoft.com/office/drawing/2014/main" id="{2918269D-998D-851D-A70D-5C1B68AE72C0}"/>
                  </a:ext>
                </a:extLst>
              </p:cNvPr>
              <p:cNvSpPr txBox="1"/>
              <p:nvPr/>
            </p:nvSpPr>
            <p:spPr>
              <a:xfrm>
                <a:off x="6539809" y="2736525"/>
                <a:ext cx="74442" cy="676954"/>
              </a:xfrm>
              <a:prstGeom prst="rect">
                <a:avLst/>
              </a:prstGeom>
              <a:solidFill>
                <a:schemeClr val="bg1"/>
              </a:solidFill>
            </p:spPr>
            <p:txBody>
              <a:bodyPr wrap="square" lIns="0" tIns="0" rIns="0" bIns="0" anchor="t">
                <a:noAutofit/>
              </a:bodyPr>
              <a:lstStyle/>
              <a:p>
                <a:pPr marL="0" marR="0" lvl="0" indent="0" algn="r" defTabSz="914400" rtl="0" eaLnBrk="1" fontAlgn="auto" latinLnBrk="0" hangingPunct="1">
                  <a:lnSpc>
                    <a:spcPct val="150000"/>
                  </a:lnSpc>
                  <a:spcBef>
                    <a:spcPts val="0"/>
                  </a:spcBef>
                  <a:spcAft>
                    <a:spcPts val="4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a:t>
                </a:r>
              </a:p>
              <a:p>
                <a:pPr marL="0" marR="0" lvl="0" indent="0" algn="r" defTabSz="914400" rtl="0" eaLnBrk="1" fontAlgn="auto" latinLnBrk="0" hangingPunct="1">
                  <a:lnSpc>
                    <a:spcPct val="150000"/>
                  </a:lnSpc>
                  <a:spcBef>
                    <a:spcPts val="0"/>
                  </a:spcBef>
                  <a:spcAft>
                    <a:spcPts val="4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a:t>
                </a:r>
              </a:p>
              <a:p>
                <a:pPr marL="0" marR="0" lvl="0" indent="0" algn="r" defTabSz="914400" rtl="0" eaLnBrk="1" fontAlgn="auto" latinLnBrk="0" hangingPunct="1">
                  <a:lnSpc>
                    <a:spcPct val="150000"/>
                  </a:lnSpc>
                  <a:spcBef>
                    <a:spcPts val="0"/>
                  </a:spcBef>
                  <a:spcAft>
                    <a:spcPts val="4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a:t>
                </a:r>
              </a:p>
              <a:p>
                <a:pPr marL="0" marR="0" lvl="0" indent="0" algn="r" defTabSz="914400" rtl="0" eaLnBrk="1" fontAlgn="auto" latinLnBrk="0" hangingPunct="1">
                  <a:lnSpc>
                    <a:spcPct val="150000"/>
                  </a:lnSpc>
                  <a:spcBef>
                    <a:spcPts val="0"/>
                  </a:spcBef>
                  <a:spcAft>
                    <a:spcPts val="4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-3</a:t>
                </a:r>
              </a:p>
              <a:p>
                <a:pPr marL="0" marR="0" lvl="0" indent="0" algn="r" defTabSz="914400" rtl="0" eaLnBrk="1" fontAlgn="auto" latinLnBrk="0" hangingPunct="1">
                  <a:lnSpc>
                    <a:spcPct val="150000"/>
                  </a:lnSpc>
                  <a:spcBef>
                    <a:spcPts val="0"/>
                  </a:spcBef>
                  <a:spcAft>
                    <a:spcPts val="400"/>
                  </a:spcAft>
                  <a:buClrTx/>
                  <a:buSzTx/>
                  <a:buFontTx/>
                  <a:buNone/>
                  <a:tabLst/>
                  <a:defRPr/>
                </a:pPr>
                <a:r>
                  <a:rPr kumimoji="0" lang="fr-FR" sz="4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-4</a:t>
                </a:r>
              </a:p>
            </p:txBody>
          </p:sp>
          <p:grpSp>
            <p:nvGrpSpPr>
              <p:cNvPr id="194" name="Groupe 193">
                <a:extLst>
                  <a:ext uri="{FF2B5EF4-FFF2-40B4-BE49-F238E27FC236}">
                    <a16:creationId xmlns:a16="http://schemas.microsoft.com/office/drawing/2014/main" id="{9CDBC4E0-F4F3-5C5E-2727-5CEDFE4A20CB}"/>
                  </a:ext>
                </a:extLst>
              </p:cNvPr>
              <p:cNvGrpSpPr/>
              <p:nvPr/>
            </p:nvGrpSpPr>
            <p:grpSpPr>
              <a:xfrm>
                <a:off x="5274381" y="2161675"/>
                <a:ext cx="1191990" cy="625266"/>
                <a:chOff x="5134941" y="2150888"/>
                <a:chExt cx="1191990" cy="625266"/>
              </a:xfrm>
            </p:grpSpPr>
            <p:sp>
              <p:nvSpPr>
                <p:cNvPr id="170" name="Rectangle 169">
                  <a:extLst>
                    <a:ext uri="{FF2B5EF4-FFF2-40B4-BE49-F238E27FC236}">
                      <a16:creationId xmlns:a16="http://schemas.microsoft.com/office/drawing/2014/main" id="{A42AACB9-7C83-9A5D-1FAE-05CA47D8A242}"/>
                    </a:ext>
                  </a:extLst>
                </p:cNvPr>
                <p:cNvSpPr/>
                <p:nvPr/>
              </p:nvSpPr>
              <p:spPr>
                <a:xfrm>
                  <a:off x="5134941" y="2545794"/>
                  <a:ext cx="65426" cy="230360"/>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1" name="Rectangle 170">
                  <a:extLst>
                    <a:ext uri="{FF2B5EF4-FFF2-40B4-BE49-F238E27FC236}">
                      <a16:creationId xmlns:a16="http://schemas.microsoft.com/office/drawing/2014/main" id="{20EF0086-0066-A83E-0E66-9E35A1F899A9}"/>
                    </a:ext>
                  </a:extLst>
                </p:cNvPr>
                <p:cNvSpPr/>
                <p:nvPr/>
              </p:nvSpPr>
              <p:spPr>
                <a:xfrm>
                  <a:off x="5260115" y="2644346"/>
                  <a:ext cx="65426" cy="131808"/>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2" name="Rectangle 171">
                  <a:extLst>
                    <a:ext uri="{FF2B5EF4-FFF2-40B4-BE49-F238E27FC236}">
                      <a16:creationId xmlns:a16="http://schemas.microsoft.com/office/drawing/2014/main" id="{66C5DC7B-2928-D168-4EE8-D045354862AF}"/>
                    </a:ext>
                  </a:extLst>
                </p:cNvPr>
                <p:cNvSpPr/>
                <p:nvPr/>
              </p:nvSpPr>
              <p:spPr>
                <a:xfrm>
                  <a:off x="5385289" y="2525281"/>
                  <a:ext cx="65426" cy="250873"/>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3" name="Rectangle 172">
                  <a:extLst>
                    <a:ext uri="{FF2B5EF4-FFF2-40B4-BE49-F238E27FC236}">
                      <a16:creationId xmlns:a16="http://schemas.microsoft.com/office/drawing/2014/main" id="{7455B3AE-3032-8D8F-12BE-5023D1FD2E39}"/>
                    </a:ext>
                  </a:extLst>
                </p:cNvPr>
                <p:cNvSpPr/>
                <p:nvPr/>
              </p:nvSpPr>
              <p:spPr>
                <a:xfrm>
                  <a:off x="5635637" y="2161093"/>
                  <a:ext cx="65426" cy="615061"/>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4" name="Rectangle 173">
                  <a:extLst>
                    <a:ext uri="{FF2B5EF4-FFF2-40B4-BE49-F238E27FC236}">
                      <a16:creationId xmlns:a16="http://schemas.microsoft.com/office/drawing/2014/main" id="{D4DA06D8-C30A-4D65-9F56-9B6B3C772CA2}"/>
                    </a:ext>
                  </a:extLst>
                </p:cNvPr>
                <p:cNvSpPr/>
                <p:nvPr/>
              </p:nvSpPr>
              <p:spPr>
                <a:xfrm>
                  <a:off x="5885985" y="2168615"/>
                  <a:ext cx="65426" cy="607539"/>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5" name="Rectangle 174">
                  <a:extLst>
                    <a:ext uri="{FF2B5EF4-FFF2-40B4-BE49-F238E27FC236}">
                      <a16:creationId xmlns:a16="http://schemas.microsoft.com/office/drawing/2014/main" id="{64E61E65-2D60-3457-EB3B-A6C39F90FA23}"/>
                    </a:ext>
                  </a:extLst>
                </p:cNvPr>
                <p:cNvSpPr/>
                <p:nvPr/>
              </p:nvSpPr>
              <p:spPr>
                <a:xfrm>
                  <a:off x="6136333" y="2150888"/>
                  <a:ext cx="65426" cy="625266"/>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6" name="Rectangle 175">
                  <a:extLst>
                    <a:ext uri="{FF2B5EF4-FFF2-40B4-BE49-F238E27FC236}">
                      <a16:creationId xmlns:a16="http://schemas.microsoft.com/office/drawing/2014/main" id="{26B811C3-3F2F-5FE7-8585-A1C74AE99CFE}"/>
                    </a:ext>
                  </a:extLst>
                </p:cNvPr>
                <p:cNvSpPr/>
                <p:nvPr/>
              </p:nvSpPr>
              <p:spPr>
                <a:xfrm>
                  <a:off x="5510463" y="2419352"/>
                  <a:ext cx="65426" cy="356802"/>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7" name="Rectangle 176">
                  <a:extLst>
                    <a:ext uri="{FF2B5EF4-FFF2-40B4-BE49-F238E27FC236}">
                      <a16:creationId xmlns:a16="http://schemas.microsoft.com/office/drawing/2014/main" id="{F0B3A388-2D83-A2F6-9080-F619968D2BA5}"/>
                    </a:ext>
                  </a:extLst>
                </p:cNvPr>
                <p:cNvSpPr/>
                <p:nvPr/>
              </p:nvSpPr>
              <p:spPr>
                <a:xfrm>
                  <a:off x="5760811" y="2489315"/>
                  <a:ext cx="65426" cy="286839"/>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8" name="Rectangle 177">
                  <a:extLst>
                    <a:ext uri="{FF2B5EF4-FFF2-40B4-BE49-F238E27FC236}">
                      <a16:creationId xmlns:a16="http://schemas.microsoft.com/office/drawing/2014/main" id="{544EC41E-5CA8-3E04-6A7E-9BF6D1D03BC4}"/>
                    </a:ext>
                  </a:extLst>
                </p:cNvPr>
                <p:cNvSpPr/>
                <p:nvPr/>
              </p:nvSpPr>
              <p:spPr>
                <a:xfrm>
                  <a:off x="6011159" y="2290196"/>
                  <a:ext cx="65426" cy="485958"/>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9" name="Rectangle 178">
                  <a:extLst>
                    <a:ext uri="{FF2B5EF4-FFF2-40B4-BE49-F238E27FC236}">
                      <a16:creationId xmlns:a16="http://schemas.microsoft.com/office/drawing/2014/main" id="{2EA8AACB-46C9-F9EF-26E7-10680BEA8FB2}"/>
                    </a:ext>
                  </a:extLst>
                </p:cNvPr>
                <p:cNvSpPr/>
                <p:nvPr/>
              </p:nvSpPr>
              <p:spPr>
                <a:xfrm>
                  <a:off x="6261505" y="2644346"/>
                  <a:ext cx="65426" cy="131808"/>
                </a:xfrm>
                <a:prstGeom prst="rect">
                  <a:avLst/>
                </a:prstGeom>
                <a:solidFill>
                  <a:srgbClr val="5E247C"/>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2" name="Groupe 191">
                <a:extLst>
                  <a:ext uri="{FF2B5EF4-FFF2-40B4-BE49-F238E27FC236}">
                    <a16:creationId xmlns:a16="http://schemas.microsoft.com/office/drawing/2014/main" id="{E7768792-52E4-178F-F4C2-133BB8F492EA}"/>
                  </a:ext>
                </a:extLst>
              </p:cNvPr>
              <p:cNvGrpSpPr/>
              <p:nvPr/>
            </p:nvGrpSpPr>
            <p:grpSpPr>
              <a:xfrm>
                <a:off x="6710438" y="2784559"/>
                <a:ext cx="1180201" cy="426627"/>
                <a:chOff x="6570998" y="2773772"/>
                <a:chExt cx="1180201" cy="426627"/>
              </a:xfrm>
            </p:grpSpPr>
            <p:sp>
              <p:nvSpPr>
                <p:cNvPr id="182" name="Rectangle 181">
                  <a:extLst>
                    <a:ext uri="{FF2B5EF4-FFF2-40B4-BE49-F238E27FC236}">
                      <a16:creationId xmlns:a16="http://schemas.microsoft.com/office/drawing/2014/main" id="{43BF0A1D-765D-E2BB-3239-347C24F9C356}"/>
                    </a:ext>
                  </a:extLst>
                </p:cNvPr>
                <p:cNvSpPr/>
                <p:nvPr/>
              </p:nvSpPr>
              <p:spPr>
                <a:xfrm rot="10800000">
                  <a:off x="7685773" y="2773773"/>
                  <a:ext cx="65426" cy="210182"/>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3" name="Rectangle 182">
                  <a:extLst>
                    <a:ext uri="{FF2B5EF4-FFF2-40B4-BE49-F238E27FC236}">
                      <a16:creationId xmlns:a16="http://schemas.microsoft.com/office/drawing/2014/main" id="{A7D97297-6AB6-195C-C3D9-5C43F283C9D8}"/>
                    </a:ext>
                  </a:extLst>
                </p:cNvPr>
                <p:cNvSpPr/>
                <p:nvPr/>
              </p:nvSpPr>
              <p:spPr>
                <a:xfrm rot="10800000">
                  <a:off x="7561910" y="2773773"/>
                  <a:ext cx="65426" cy="307814"/>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4" name="Rectangle 183">
                  <a:extLst>
                    <a:ext uri="{FF2B5EF4-FFF2-40B4-BE49-F238E27FC236}">
                      <a16:creationId xmlns:a16="http://schemas.microsoft.com/office/drawing/2014/main" id="{28A0687D-0386-7E02-E340-EBA584A0B03B}"/>
                    </a:ext>
                  </a:extLst>
                </p:cNvPr>
                <p:cNvSpPr/>
                <p:nvPr/>
              </p:nvSpPr>
              <p:spPr>
                <a:xfrm rot="10800000">
                  <a:off x="7438046" y="2773772"/>
                  <a:ext cx="65426" cy="426627"/>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5" name="Rectangle 184">
                  <a:extLst>
                    <a:ext uri="{FF2B5EF4-FFF2-40B4-BE49-F238E27FC236}">
                      <a16:creationId xmlns:a16="http://schemas.microsoft.com/office/drawing/2014/main" id="{87F203D5-93E5-58C2-3E8F-BBC9F2233C17}"/>
                    </a:ext>
                  </a:extLst>
                </p:cNvPr>
                <p:cNvSpPr/>
                <p:nvPr/>
              </p:nvSpPr>
              <p:spPr>
                <a:xfrm rot="10800000">
                  <a:off x="7190318" y="2773773"/>
                  <a:ext cx="65426" cy="148672"/>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6" name="Rectangle 185">
                  <a:extLst>
                    <a:ext uri="{FF2B5EF4-FFF2-40B4-BE49-F238E27FC236}">
                      <a16:creationId xmlns:a16="http://schemas.microsoft.com/office/drawing/2014/main" id="{0C7A379A-D4CC-017F-B59E-FA7F9ED36549}"/>
                    </a:ext>
                  </a:extLst>
                </p:cNvPr>
                <p:cNvSpPr/>
                <p:nvPr/>
              </p:nvSpPr>
              <p:spPr>
                <a:xfrm rot="10800000">
                  <a:off x="6942590" y="2773772"/>
                  <a:ext cx="65426" cy="148673"/>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7" name="Rectangle 186">
                  <a:extLst>
                    <a:ext uri="{FF2B5EF4-FFF2-40B4-BE49-F238E27FC236}">
                      <a16:creationId xmlns:a16="http://schemas.microsoft.com/office/drawing/2014/main" id="{29C9FA78-407A-82DF-B4D9-A39BD8CA0102}"/>
                    </a:ext>
                  </a:extLst>
                </p:cNvPr>
                <p:cNvSpPr/>
                <p:nvPr/>
              </p:nvSpPr>
              <p:spPr>
                <a:xfrm rot="10800000">
                  <a:off x="6694862" y="2773773"/>
                  <a:ext cx="65426" cy="93815"/>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8" name="Rectangle 187">
                  <a:extLst>
                    <a:ext uri="{FF2B5EF4-FFF2-40B4-BE49-F238E27FC236}">
                      <a16:creationId xmlns:a16="http://schemas.microsoft.com/office/drawing/2014/main" id="{5B5B13E5-B28E-DBA7-4820-C2742A676D17}"/>
                    </a:ext>
                  </a:extLst>
                </p:cNvPr>
                <p:cNvSpPr/>
                <p:nvPr/>
              </p:nvSpPr>
              <p:spPr>
                <a:xfrm rot="10800000">
                  <a:off x="7314182" y="2773773"/>
                  <a:ext cx="65426" cy="324503"/>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9" name="Rectangle 188">
                  <a:extLst>
                    <a:ext uri="{FF2B5EF4-FFF2-40B4-BE49-F238E27FC236}">
                      <a16:creationId xmlns:a16="http://schemas.microsoft.com/office/drawing/2014/main" id="{6A0654DB-6533-B643-19A5-ACD37ED0F8A1}"/>
                    </a:ext>
                  </a:extLst>
                </p:cNvPr>
                <p:cNvSpPr/>
                <p:nvPr/>
              </p:nvSpPr>
              <p:spPr>
                <a:xfrm rot="10800000">
                  <a:off x="7066454" y="2773772"/>
                  <a:ext cx="65426" cy="356802"/>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0" name="Rectangle 189">
                  <a:extLst>
                    <a:ext uri="{FF2B5EF4-FFF2-40B4-BE49-F238E27FC236}">
                      <a16:creationId xmlns:a16="http://schemas.microsoft.com/office/drawing/2014/main" id="{E638C9CD-7433-04EC-E767-335CEDDA4CE0}"/>
                    </a:ext>
                  </a:extLst>
                </p:cNvPr>
                <p:cNvSpPr/>
                <p:nvPr/>
              </p:nvSpPr>
              <p:spPr>
                <a:xfrm rot="10800000">
                  <a:off x="6818726" y="2773773"/>
                  <a:ext cx="65426" cy="74202"/>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1" name="Rectangle 190">
                  <a:extLst>
                    <a:ext uri="{FF2B5EF4-FFF2-40B4-BE49-F238E27FC236}">
                      <a16:creationId xmlns:a16="http://schemas.microsoft.com/office/drawing/2014/main" id="{2EE71A8C-6923-75DB-B5F4-2E7034AADE31}"/>
                    </a:ext>
                  </a:extLst>
                </p:cNvPr>
                <p:cNvSpPr/>
                <p:nvPr/>
              </p:nvSpPr>
              <p:spPr>
                <a:xfrm rot="10800000">
                  <a:off x="6570998" y="2773773"/>
                  <a:ext cx="65426" cy="131808"/>
                </a:xfrm>
                <a:prstGeom prst="rect">
                  <a:avLst/>
                </a:prstGeom>
                <a:solidFill>
                  <a:srgbClr val="CFA4E4"/>
                </a:solidFill>
                <a:ln w="127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97" name="Rectangle à coins arrondis 10">
              <a:extLst>
                <a:ext uri="{FF2B5EF4-FFF2-40B4-BE49-F238E27FC236}">
                  <a16:creationId xmlns:a16="http://schemas.microsoft.com/office/drawing/2014/main" id="{E8E43C13-48EF-D53C-2D36-C5344AFD2CAF}"/>
                </a:ext>
              </a:extLst>
            </p:cNvPr>
            <p:cNvSpPr/>
            <p:nvPr/>
          </p:nvSpPr>
          <p:spPr>
            <a:xfrm>
              <a:off x="4920520" y="1816100"/>
              <a:ext cx="3111922" cy="2246821"/>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0" name="ZoneTexte 199">
              <a:extLst>
                <a:ext uri="{FF2B5EF4-FFF2-40B4-BE49-F238E27FC236}">
                  <a16:creationId xmlns:a16="http://schemas.microsoft.com/office/drawing/2014/main" id="{56902DCF-5DC9-BDF2-EA24-D61511332BD3}"/>
                </a:ext>
              </a:extLst>
            </p:cNvPr>
            <p:cNvSpPr txBox="1"/>
            <p:nvPr/>
          </p:nvSpPr>
          <p:spPr>
            <a:xfrm>
              <a:off x="4986519" y="1671101"/>
              <a:ext cx="1379114" cy="306109"/>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400" b="1" i="0" u="none" strike="noStrike" kern="100" cap="none" spc="0" normalizeH="0" baseline="0" noProof="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-99.9% </a:t>
              </a:r>
              <a:r>
                <a:rPr kumimoji="0" lang="fr-FR" sz="14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ARGS</a:t>
              </a:r>
            </a:p>
          </p:txBody>
        </p:sp>
      </p:grpSp>
      <p:grpSp>
        <p:nvGrpSpPr>
          <p:cNvPr id="4" name="Groupe 3">
            <a:extLst>
              <a:ext uri="{FF2B5EF4-FFF2-40B4-BE49-F238E27FC236}">
                <a16:creationId xmlns:a16="http://schemas.microsoft.com/office/drawing/2014/main" id="{6F31367F-9B36-6EB8-A254-9B9A8DE3F977}"/>
              </a:ext>
            </a:extLst>
          </p:cNvPr>
          <p:cNvGrpSpPr/>
          <p:nvPr/>
        </p:nvGrpSpPr>
        <p:grpSpPr>
          <a:xfrm>
            <a:off x="9185615" y="3268596"/>
            <a:ext cx="2925403" cy="2300732"/>
            <a:chOff x="8533766" y="1414370"/>
            <a:chExt cx="2925403" cy="2300732"/>
          </a:xfrm>
        </p:grpSpPr>
        <p:grpSp>
          <p:nvGrpSpPr>
            <p:cNvPr id="206" name="Groupe 205">
              <a:extLst>
                <a:ext uri="{FF2B5EF4-FFF2-40B4-BE49-F238E27FC236}">
                  <a16:creationId xmlns:a16="http://schemas.microsoft.com/office/drawing/2014/main" id="{0C7C1384-EB9F-7972-2F2B-59AC1101AAD6}"/>
                </a:ext>
              </a:extLst>
            </p:cNvPr>
            <p:cNvGrpSpPr/>
            <p:nvPr/>
          </p:nvGrpSpPr>
          <p:grpSpPr>
            <a:xfrm>
              <a:off x="8757425" y="1720479"/>
              <a:ext cx="2554743" cy="1994622"/>
              <a:chOff x="8234114" y="1951811"/>
              <a:chExt cx="2554743" cy="1994622"/>
            </a:xfrm>
          </p:grpSpPr>
          <p:sp>
            <p:nvSpPr>
              <p:cNvPr id="21" name="ZoneTexte 20">
                <a:extLst>
                  <a:ext uri="{FF2B5EF4-FFF2-40B4-BE49-F238E27FC236}">
                    <a16:creationId xmlns:a16="http://schemas.microsoft.com/office/drawing/2014/main" id="{F66ADE99-9082-C308-CC1A-2853AD02360B}"/>
                  </a:ext>
                </a:extLst>
              </p:cNvPr>
              <p:cNvSpPr txBox="1"/>
              <p:nvPr/>
            </p:nvSpPr>
            <p:spPr>
              <a:xfrm>
                <a:off x="9877770" y="2404563"/>
                <a:ext cx="911087" cy="242161"/>
              </a:xfrm>
              <a:prstGeom prst="rect">
                <a:avLst/>
              </a:prstGeom>
              <a:solidFill>
                <a:schemeClr val="bg1"/>
              </a:solid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Pre-PCHS</a:t>
                </a:r>
                <a:endParaRPr kumimoji="0" lang="fr-FR" sz="10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9" name="ZoneTexte 28">
                <a:extLst>
                  <a:ext uri="{FF2B5EF4-FFF2-40B4-BE49-F238E27FC236}">
                    <a16:creationId xmlns:a16="http://schemas.microsoft.com/office/drawing/2014/main" id="{F16649AE-A070-77F7-3583-396A7D556E18}"/>
                  </a:ext>
                </a:extLst>
              </p:cNvPr>
              <p:cNvSpPr txBox="1"/>
              <p:nvPr/>
            </p:nvSpPr>
            <p:spPr>
              <a:xfrm>
                <a:off x="9767639" y="2693658"/>
                <a:ext cx="911087" cy="242161"/>
              </a:xfrm>
              <a:prstGeom prst="rect">
                <a:avLst/>
              </a:prstGeom>
              <a:solidFill>
                <a:schemeClr val="bg1"/>
              </a:solid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endParaRPr kumimoji="0" lang="fr-FR" sz="10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4" name="Rectangle 33">
                <a:extLst>
                  <a:ext uri="{FF2B5EF4-FFF2-40B4-BE49-F238E27FC236}">
                    <a16:creationId xmlns:a16="http://schemas.microsoft.com/office/drawing/2014/main" id="{73F0B1CC-594B-A9C1-997B-442887BFFAAC}"/>
                  </a:ext>
                </a:extLst>
              </p:cNvPr>
              <p:cNvSpPr/>
              <p:nvPr/>
            </p:nvSpPr>
            <p:spPr>
              <a:xfrm>
                <a:off x="9112811" y="2324927"/>
                <a:ext cx="548971" cy="1313926"/>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284</a:t>
                </a:r>
              </a:p>
            </p:txBody>
          </p:sp>
          <p:sp>
            <p:nvSpPr>
              <p:cNvPr id="35" name="Rectangle 34">
                <a:extLst>
                  <a:ext uri="{FF2B5EF4-FFF2-40B4-BE49-F238E27FC236}">
                    <a16:creationId xmlns:a16="http://schemas.microsoft.com/office/drawing/2014/main" id="{3F62589D-7A73-3CF8-4D4A-E8A6128B4A29}"/>
                  </a:ext>
                </a:extLst>
              </p:cNvPr>
              <p:cNvSpPr/>
              <p:nvPr/>
            </p:nvSpPr>
            <p:spPr>
              <a:xfrm>
                <a:off x="9661782" y="3036746"/>
                <a:ext cx="548971" cy="60210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128</a:t>
                </a:r>
              </a:p>
            </p:txBody>
          </p:sp>
          <p:sp>
            <p:nvSpPr>
              <p:cNvPr id="37" name="Rectangle 36">
                <a:extLst>
                  <a:ext uri="{FF2B5EF4-FFF2-40B4-BE49-F238E27FC236}">
                    <a16:creationId xmlns:a16="http://schemas.microsoft.com/office/drawing/2014/main" id="{3B7FEEC5-3172-FE95-EAA5-7C5780DEC484}"/>
                  </a:ext>
                </a:extLst>
              </p:cNvPr>
              <p:cNvSpPr/>
              <p:nvPr/>
            </p:nvSpPr>
            <p:spPr>
              <a:xfrm>
                <a:off x="9900271" y="2479189"/>
                <a:ext cx="102041" cy="10204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Rectangle 38">
                <a:extLst>
                  <a:ext uri="{FF2B5EF4-FFF2-40B4-BE49-F238E27FC236}">
                    <a16:creationId xmlns:a16="http://schemas.microsoft.com/office/drawing/2014/main" id="{00277070-5537-4CF1-0538-591E3E0EB61A}"/>
                  </a:ext>
                </a:extLst>
              </p:cNvPr>
              <p:cNvSpPr/>
              <p:nvPr/>
            </p:nvSpPr>
            <p:spPr>
              <a:xfrm>
                <a:off x="9900271" y="2767259"/>
                <a:ext cx="102041" cy="10204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 name="ZoneTexte 39">
                <a:extLst>
                  <a:ext uri="{FF2B5EF4-FFF2-40B4-BE49-F238E27FC236}">
                    <a16:creationId xmlns:a16="http://schemas.microsoft.com/office/drawing/2014/main" id="{28EEDAEF-E5D6-5103-A725-5619525CDEAE}"/>
                  </a:ext>
                </a:extLst>
              </p:cNvPr>
              <p:cNvSpPr txBox="1"/>
              <p:nvPr/>
            </p:nvSpPr>
            <p:spPr>
              <a:xfrm>
                <a:off x="8546512" y="1951811"/>
                <a:ext cx="1880896" cy="242161"/>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1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HAI incidence</a:t>
                </a:r>
              </a:p>
            </p:txBody>
          </p:sp>
          <p:sp>
            <p:nvSpPr>
              <p:cNvPr id="41" name="ZoneTexte 40">
                <a:extLst>
                  <a:ext uri="{FF2B5EF4-FFF2-40B4-BE49-F238E27FC236}">
                    <a16:creationId xmlns:a16="http://schemas.microsoft.com/office/drawing/2014/main" id="{03B02654-61A7-02BF-D243-C7219AC62827}"/>
                  </a:ext>
                </a:extLst>
              </p:cNvPr>
              <p:cNvSpPr txBox="1"/>
              <p:nvPr/>
            </p:nvSpPr>
            <p:spPr>
              <a:xfrm>
                <a:off x="8971011" y="3704272"/>
                <a:ext cx="1387204" cy="242161"/>
              </a:xfrm>
              <a:prstGeom prst="rect">
                <a:avLst/>
              </a:prstGeom>
              <a:solidFill>
                <a:schemeClr val="bg1"/>
              </a:solid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Patients with HAIs</a:t>
                </a:r>
                <a:endParaRPr kumimoji="0" lang="fr-FR"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2" name="ZoneTexte 41">
                <a:extLst>
                  <a:ext uri="{FF2B5EF4-FFF2-40B4-BE49-F238E27FC236}">
                    <a16:creationId xmlns:a16="http://schemas.microsoft.com/office/drawing/2014/main" id="{98C5BB83-8537-9691-5F7C-D0A89B257D51}"/>
                  </a:ext>
                </a:extLst>
              </p:cNvPr>
              <p:cNvSpPr txBox="1"/>
              <p:nvPr/>
            </p:nvSpPr>
            <p:spPr>
              <a:xfrm rot="16200000">
                <a:off x="8068934" y="2811906"/>
                <a:ext cx="572522" cy="242161"/>
              </a:xfrm>
              <a:prstGeom prst="rect">
                <a:avLst/>
              </a:prstGeom>
              <a:solidFill>
                <a:schemeClr val="bg1"/>
              </a:solid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HAI N°</a:t>
                </a:r>
                <a:endParaRPr kumimoji="0" lang="fr-FR"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195" name="ZoneTexte 194">
                <a:extLst>
                  <a:ext uri="{FF2B5EF4-FFF2-40B4-BE49-F238E27FC236}">
                    <a16:creationId xmlns:a16="http://schemas.microsoft.com/office/drawing/2014/main" id="{3CB8BB30-22E7-6187-00AD-60EA4A850D62}"/>
                  </a:ext>
                </a:extLst>
              </p:cNvPr>
              <p:cNvSpPr txBox="1"/>
              <p:nvPr/>
            </p:nvSpPr>
            <p:spPr>
              <a:xfrm>
                <a:off x="8504689" y="2106092"/>
                <a:ext cx="279211" cy="1624537"/>
              </a:xfrm>
              <a:prstGeom prst="rect">
                <a:avLst/>
              </a:prstGeom>
              <a:solidFill>
                <a:schemeClr val="bg1"/>
              </a:solidFill>
            </p:spPr>
            <p:txBody>
              <a:bodyPr wrap="square" lIns="0" tIns="0" rIns="0" bIns="0" anchor="t">
                <a:noAutofit/>
              </a:bodyPr>
              <a:lstStyle/>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300</a:t>
                </a:r>
              </a:p>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250</a:t>
                </a:r>
              </a:p>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200</a:t>
                </a:r>
              </a:p>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150</a:t>
                </a:r>
              </a:p>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100</a:t>
                </a:r>
              </a:p>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50</a:t>
                </a:r>
              </a:p>
              <a:p>
                <a:pPr marL="0" marR="0" lvl="0" indent="0" algn="r" defTabSz="914400" rtl="0" eaLnBrk="1" fontAlgn="auto" latinLnBrk="0" hangingPunct="1">
                  <a:lnSpc>
                    <a:spcPct val="200000"/>
                  </a:lnSpc>
                  <a:spcBef>
                    <a:spcPts val="0"/>
                  </a:spcBef>
                  <a:spcAft>
                    <a:spcPts val="2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a:t>
                </a:r>
              </a:p>
            </p:txBody>
          </p:sp>
        </p:grpSp>
        <p:sp>
          <p:nvSpPr>
            <p:cNvPr id="198" name="Rectangle à coins arrondis 10">
              <a:extLst>
                <a:ext uri="{FF2B5EF4-FFF2-40B4-BE49-F238E27FC236}">
                  <a16:creationId xmlns:a16="http://schemas.microsoft.com/office/drawing/2014/main" id="{51FAE539-3B99-B5F4-E426-C977F6B73A82}"/>
                </a:ext>
              </a:extLst>
            </p:cNvPr>
            <p:cNvSpPr/>
            <p:nvPr/>
          </p:nvSpPr>
          <p:spPr>
            <a:xfrm>
              <a:off x="8533766" y="1559370"/>
              <a:ext cx="2925403" cy="2155732"/>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01" name="ZoneTexte 200">
              <a:extLst>
                <a:ext uri="{FF2B5EF4-FFF2-40B4-BE49-F238E27FC236}">
                  <a16:creationId xmlns:a16="http://schemas.microsoft.com/office/drawing/2014/main" id="{048BD056-BC65-808D-6A0A-38A0E72FF897}"/>
                </a:ext>
              </a:extLst>
            </p:cNvPr>
            <p:cNvSpPr txBox="1"/>
            <p:nvPr/>
          </p:nvSpPr>
          <p:spPr>
            <a:xfrm>
              <a:off x="8645430" y="1414370"/>
              <a:ext cx="2056458" cy="306109"/>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4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-52% </a:t>
              </a:r>
              <a:r>
                <a:rPr kumimoji="0" lang="fr-FR" sz="14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HAI incidence</a:t>
              </a:r>
            </a:p>
          </p:txBody>
        </p:sp>
      </p:grpSp>
      <p:sp>
        <p:nvSpPr>
          <p:cNvPr id="214" name="Rectangle à coins arrondis 10">
            <a:extLst>
              <a:ext uri="{FF2B5EF4-FFF2-40B4-BE49-F238E27FC236}">
                <a16:creationId xmlns:a16="http://schemas.microsoft.com/office/drawing/2014/main" id="{6F4FBF90-35E0-0D1E-B8B6-29ADE276EA60}"/>
              </a:ext>
            </a:extLst>
          </p:cNvPr>
          <p:cNvSpPr/>
          <p:nvPr/>
        </p:nvSpPr>
        <p:spPr>
          <a:xfrm>
            <a:off x="1329112" y="3176764"/>
            <a:ext cx="3850493" cy="2392564"/>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15" name="ZoneTexte 214">
            <a:extLst>
              <a:ext uri="{FF2B5EF4-FFF2-40B4-BE49-F238E27FC236}">
                <a16:creationId xmlns:a16="http://schemas.microsoft.com/office/drawing/2014/main" id="{7D7041E6-F464-2FFD-62AC-6BE4A6CB6699}"/>
              </a:ext>
            </a:extLst>
          </p:cNvPr>
          <p:cNvSpPr txBox="1"/>
          <p:nvPr/>
        </p:nvSpPr>
        <p:spPr>
          <a:xfrm>
            <a:off x="1389399" y="3012713"/>
            <a:ext cx="2876126" cy="306109"/>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4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-60% </a:t>
            </a:r>
            <a:r>
              <a:rPr kumimoji="0" lang="fr-FR" sz="1400" b="1" i="0" u="none" strike="noStrike" kern="100" cap="none" spc="0" normalizeH="0" baseline="0" noProof="0" dirty="0" err="1">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antibiotic</a:t>
            </a:r>
            <a:r>
              <a:rPr kumimoji="0" lang="fr-FR" sz="14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400" b="1" i="0" u="none" strike="noStrike" kern="100" cap="none" spc="0" normalizeH="0" baseline="0" noProof="0" dirty="0" err="1">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consumption</a:t>
            </a:r>
            <a:endParaRPr kumimoji="0" lang="fr-FR" sz="14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230" name="Groupe 229">
            <a:extLst>
              <a:ext uri="{FF2B5EF4-FFF2-40B4-BE49-F238E27FC236}">
                <a16:creationId xmlns:a16="http://schemas.microsoft.com/office/drawing/2014/main" id="{8904F5B3-0B93-81E9-D458-ABFD2FE2BC65}"/>
              </a:ext>
            </a:extLst>
          </p:cNvPr>
          <p:cNvGrpSpPr/>
          <p:nvPr/>
        </p:nvGrpSpPr>
        <p:grpSpPr>
          <a:xfrm>
            <a:off x="5433521" y="4308512"/>
            <a:ext cx="3668685" cy="1268362"/>
            <a:chOff x="5441357" y="3818512"/>
            <a:chExt cx="3668685" cy="2169438"/>
          </a:xfrm>
        </p:grpSpPr>
        <p:sp>
          <p:nvSpPr>
            <p:cNvPr id="216" name="Rectangle à coins arrondis 10">
              <a:extLst>
                <a:ext uri="{FF2B5EF4-FFF2-40B4-BE49-F238E27FC236}">
                  <a16:creationId xmlns:a16="http://schemas.microsoft.com/office/drawing/2014/main" id="{838E4AFA-9B57-31B2-A625-F6E423B45F32}"/>
                </a:ext>
              </a:extLst>
            </p:cNvPr>
            <p:cNvSpPr/>
            <p:nvPr/>
          </p:nvSpPr>
          <p:spPr>
            <a:xfrm>
              <a:off x="5441357" y="3962298"/>
              <a:ext cx="3668685" cy="2025652"/>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ZoneTexte 46">
              <a:extLst>
                <a:ext uri="{FF2B5EF4-FFF2-40B4-BE49-F238E27FC236}">
                  <a16:creationId xmlns:a16="http://schemas.microsoft.com/office/drawing/2014/main" id="{7BA8E864-F071-00FA-7B1E-ED1C5F56E976}"/>
                </a:ext>
              </a:extLst>
            </p:cNvPr>
            <p:cNvSpPr txBox="1"/>
            <p:nvPr/>
          </p:nvSpPr>
          <p:spPr>
            <a:xfrm>
              <a:off x="5555827" y="3818512"/>
              <a:ext cx="2282835" cy="374434"/>
            </a:xfrm>
            <a:prstGeom prst="roundRect">
              <a:avLst/>
            </a:prstGeom>
            <a:solidFill>
              <a:schemeClr val="bg1"/>
            </a:solidFill>
          </p:spPr>
          <p:txBody>
            <a:bodyPr wrap="square"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3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-75% </a:t>
              </a:r>
              <a:r>
                <a:rPr kumimoji="0" lang="fr-FR" sz="13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costs</a:t>
              </a:r>
              <a:r>
                <a:rPr kumimoji="0" lang="fr-FR" sz="13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of HAI </a:t>
              </a:r>
              <a:r>
                <a:rPr kumimoji="0" lang="fr-FR" sz="13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therapy</a:t>
              </a:r>
              <a:endParaRPr kumimoji="0" lang="fr-FR" sz="13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23" name="Espace réservé du texte 9">
              <a:extLst>
                <a:ext uri="{FF2B5EF4-FFF2-40B4-BE49-F238E27FC236}">
                  <a16:creationId xmlns:a16="http://schemas.microsoft.com/office/drawing/2014/main" id="{A5D8BB16-61DD-E6B1-EFEB-B9EADE6B1E57}"/>
                </a:ext>
              </a:extLst>
            </p:cNvPr>
            <p:cNvSpPr txBox="1">
              <a:spLocks/>
            </p:cNvSpPr>
            <p:nvPr/>
          </p:nvSpPr>
          <p:spPr>
            <a:xfrm>
              <a:off x="5631565" y="4308964"/>
              <a:ext cx="3318861" cy="1515471"/>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
                  <a:srgbClr val="5E247C"/>
                </a:buClr>
                <a:buSzPct val="85000"/>
                <a:buFont typeface="Wingdings" panose="05000000000000000000" pitchFamily="2" charset="2"/>
                <a:buNone/>
                <a:tabLst/>
                <a:defRPr/>
              </a:pPr>
              <a:r>
                <a:rPr kumimoji="0" lang="en-US" sz="105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COST-CUTTING PERSPECTIVE </a:t>
              </a:r>
              <a:br>
                <a:rPr kumimoji="0" lang="en-US" sz="105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br>
              <a:r>
                <a:rPr kumimoji="0" lang="en-US" sz="105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(model by Bocconi University) </a:t>
              </a:r>
              <a:br>
                <a:rPr kumimoji="0" lang="en-US" sz="105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br>
              <a:r>
                <a:rPr kumimoji="0" lang="en-US"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Use of PCHS in 5 years may prevent about 31,000 HAIs and save at least 14 million €, of which 11.6 for treatment of resistant HAIs.</a:t>
              </a:r>
              <a:endParaRPr kumimoji="0" lang="fr-FR" sz="105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227" name="ZoneTexte 226">
            <a:extLst>
              <a:ext uri="{FF2B5EF4-FFF2-40B4-BE49-F238E27FC236}">
                <a16:creationId xmlns:a16="http://schemas.microsoft.com/office/drawing/2014/main" id="{5EF472C1-8DD4-6DBD-DB92-DF495AC1CA9F}"/>
              </a:ext>
            </a:extLst>
          </p:cNvPr>
          <p:cNvSpPr txBox="1"/>
          <p:nvPr/>
        </p:nvSpPr>
        <p:spPr>
          <a:xfrm>
            <a:off x="1438946" y="5431758"/>
            <a:ext cx="2820885" cy="137570"/>
          </a:xfrm>
          <a:prstGeom prst="rect">
            <a:avLst/>
          </a:prstGeom>
          <a:noFill/>
        </p:spPr>
        <p:txBody>
          <a:bodyPr wrap="square" lIns="0" tIns="0" rIns="0" bIns="0" anchor="t">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Note : With or without </a:t>
            </a:r>
            <a:r>
              <a:rPr kumimoji="0" lang="en-US" sz="600" b="0" i="0" u="none" strike="noStrike" kern="10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ß</a:t>
            </a:r>
            <a:r>
              <a:rPr kumimoji="0" lang="en-US" sz="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-lactamase inhibitors</a:t>
            </a:r>
            <a:endParaRPr kumimoji="0" lang="fr-FR" sz="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32" name="Rectangle 231">
            <a:extLst>
              <a:ext uri="{FF2B5EF4-FFF2-40B4-BE49-F238E27FC236}">
                <a16:creationId xmlns:a16="http://schemas.microsoft.com/office/drawing/2014/main" id="{86171CA9-A3AA-FCD1-D955-CF02EE13BD54}"/>
              </a:ext>
            </a:extLst>
          </p:cNvPr>
          <p:cNvSpPr/>
          <p:nvPr/>
        </p:nvSpPr>
        <p:spPr>
          <a:xfrm>
            <a:off x="2929136" y="5250687"/>
            <a:ext cx="612807" cy="126568"/>
          </a:xfrm>
          <a:prstGeom prst="rect">
            <a:avLst/>
          </a:pr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Espace réservé du texte 15">
            <a:extLst>
              <a:ext uri="{FF2B5EF4-FFF2-40B4-BE49-F238E27FC236}">
                <a16:creationId xmlns:a16="http://schemas.microsoft.com/office/drawing/2014/main" id="{33A0842F-83B8-1821-1680-53F0842DDDAE}"/>
              </a:ext>
            </a:extLst>
          </p:cNvPr>
          <p:cNvSpPr>
            <a:spLocks noGrp="1"/>
          </p:cNvSpPr>
          <p:nvPr>
            <p:ph type="body" sz="quarter" idx="19"/>
          </p:nvPr>
        </p:nvSpPr>
        <p:spPr>
          <a:xfrm>
            <a:off x="960192" y="5683954"/>
            <a:ext cx="11150826" cy="599148"/>
          </a:xfrm>
        </p:spPr>
        <p:txBody>
          <a:bodyPr anchor="b"/>
          <a:lstStyle/>
          <a:p>
            <a:r>
              <a:rPr lang="en-US" sz="750" dirty="0"/>
              <a:t>A Probiotic-Based Sanitation System for the Reduction of Healthcare Associated Infections and Antimicrobial Resistances: A Budget Impact Analysis (Rosanna </a:t>
            </a:r>
            <a:r>
              <a:rPr lang="en-US" sz="750" dirty="0" err="1"/>
              <a:t>Tarricone</a:t>
            </a:r>
            <a:r>
              <a:rPr lang="en-US" sz="750" dirty="0"/>
              <a:t> et al., </a:t>
            </a:r>
            <a:r>
              <a:rPr lang="nl-NL" sz="750" dirty="0" err="1"/>
              <a:t>Pathogens</a:t>
            </a:r>
            <a:r>
              <a:rPr lang="nl-NL" sz="750" dirty="0"/>
              <a:t>. 2020 Jun 23;9(6):502. </a:t>
            </a:r>
            <a:r>
              <a:rPr lang="nl-NL" sz="750" dirty="0" err="1"/>
              <a:t>doi</a:t>
            </a:r>
            <a:r>
              <a:rPr lang="nl-NL" sz="750" dirty="0"/>
              <a:t>: 10.3390/pathogens9060502.).  </a:t>
            </a:r>
            <a:r>
              <a:rPr lang="en-US" sz="750" dirty="0"/>
              <a:t>Impact of a Probiotic-Based Cleaning Intervention on the Microbiota Ecosystem of the Hospital Surfaces: Focus on the </a:t>
            </a:r>
            <a:r>
              <a:rPr lang="en-US" sz="750" dirty="0" err="1"/>
              <a:t>Resistome</a:t>
            </a:r>
            <a:r>
              <a:rPr lang="en-US" sz="750" dirty="0"/>
              <a:t> Remodulation (Elisabetta Caselli et al., </a:t>
            </a:r>
            <a:r>
              <a:rPr lang="en-US" sz="750" dirty="0" err="1"/>
              <a:t>PLoS</a:t>
            </a:r>
            <a:r>
              <a:rPr lang="en-US" sz="750" dirty="0"/>
              <a:t> One. 2016 Feb 17;11(2):e0148857. </a:t>
            </a:r>
            <a:r>
              <a:rPr lang="en-US" sz="750" dirty="0" err="1"/>
              <a:t>doi</a:t>
            </a:r>
            <a:r>
              <a:rPr lang="en-US" sz="750" dirty="0"/>
              <a:t>: 10.1371/journal.pone.0148857. </a:t>
            </a:r>
            <a:r>
              <a:rPr lang="en-US" sz="750" dirty="0" err="1"/>
              <a:t>eCollection</a:t>
            </a:r>
            <a:r>
              <a:rPr lang="en-US" sz="750" dirty="0"/>
              <a:t> 2016). Fighting AMR in the Healthcare Environment: Microbiome-Based Sanitation Approaches and Monitoring Tools (Maria </a:t>
            </a:r>
            <a:r>
              <a:rPr lang="en-US" sz="750" dirty="0" err="1"/>
              <a:t>D'Accolti</a:t>
            </a:r>
            <a:r>
              <a:rPr lang="en-US" sz="750" dirty="0"/>
              <a:t> et al., Int J Mol Sci. 2019 Mar 27;20(7):1535. </a:t>
            </a:r>
            <a:r>
              <a:rPr lang="en-US" sz="750" dirty="0" err="1"/>
              <a:t>doi</a:t>
            </a:r>
            <a:r>
              <a:rPr lang="en-US" sz="750" dirty="0"/>
              <a:t>: 10.3390/ijms20071535.). Impact of a probiotic-based hospital sanitation on antimicrobial resistance and HAI-associated antimicrobial consumption and costs: a multicenter study (Elisabetta Caselli et al., Infect Drug Resist. 2019 Feb 27:12:501-510. </a:t>
            </a:r>
            <a:r>
              <a:rPr lang="en-US" sz="750" dirty="0" err="1"/>
              <a:t>doi</a:t>
            </a:r>
            <a:r>
              <a:rPr lang="en-US" sz="750" dirty="0"/>
              <a:t>: 10.2147/IDR.S194670. </a:t>
            </a:r>
            <a:r>
              <a:rPr lang="en-US" sz="750" dirty="0" err="1"/>
              <a:t>eCollection</a:t>
            </a:r>
            <a:r>
              <a:rPr lang="en-US" sz="750" dirty="0"/>
              <a:t> 2019.)</a:t>
            </a:r>
            <a:endParaRPr lang="fr-FR" sz="750" dirty="0"/>
          </a:p>
        </p:txBody>
      </p:sp>
    </p:spTree>
    <p:extLst>
      <p:ext uri="{BB962C8B-B14F-4D97-AF65-F5344CB8AC3E}">
        <p14:creationId xmlns:p14="http://schemas.microsoft.com/office/powerpoint/2010/main" val="3524616396"/>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391BEDFB-2465-F43E-0329-B83460355499}"/>
              </a:ext>
            </a:extLst>
          </p:cNvPr>
          <p:cNvSpPr>
            <a:spLocks noGrp="1"/>
          </p:cNvSpPr>
          <p:nvPr>
            <p:ph type="body" sz="quarter" idx="19"/>
          </p:nvPr>
        </p:nvSpPr>
        <p:spPr>
          <a:xfrm>
            <a:off x="960193" y="5902926"/>
            <a:ext cx="11104990" cy="380176"/>
          </a:xfrm>
        </p:spPr>
        <p:txBody>
          <a:bodyPr anchor="b"/>
          <a:lstStyle/>
          <a:p>
            <a:r>
              <a:rPr lang="en-GB" sz="750" dirty="0"/>
              <a:t>Shaping the subway microbiome through probiotic-based sanitation during the COVID-19 emergency: a pre–post case–control study (Maria </a:t>
            </a:r>
            <a:r>
              <a:rPr lang="en-GB" sz="750" dirty="0" err="1"/>
              <a:t>D’Accolti</a:t>
            </a:r>
            <a:r>
              <a:rPr lang="en-GB" sz="750" dirty="0"/>
              <a:t> et al. - Microbiome. 2023; 11: 64. Published online 2023 Mar 30. </a:t>
            </a:r>
            <a:r>
              <a:rPr lang="en-GB" sz="750" dirty="0" err="1"/>
              <a:t>doi</a:t>
            </a:r>
            <a:r>
              <a:rPr lang="en-GB" sz="750" dirty="0"/>
              <a:t>: 10.1186/s40168-023-01512-2)</a:t>
            </a:r>
            <a:endParaRPr lang="fr-FR" sz="750"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t>SUBWAY: results</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Elisabetta CASELLI et al., ECCMID</a:t>
            </a:r>
            <a:r>
              <a:rPr lang="fr-FR" baseline="30000" dirty="0">
                <a:latin typeface="Arial Narrow" panose="020B0606020202030204" pitchFamily="34" charset="0"/>
              </a:rPr>
              <a:t>®</a:t>
            </a:r>
            <a:r>
              <a:rPr lang="fr-FR" dirty="0"/>
              <a:t> 2024, Session#EW083</a:t>
            </a:r>
          </a:p>
        </p:txBody>
      </p:sp>
      <p:sp>
        <p:nvSpPr>
          <p:cNvPr id="233" name="Espace réservé du texte 9">
            <a:extLst>
              <a:ext uri="{FF2B5EF4-FFF2-40B4-BE49-F238E27FC236}">
                <a16:creationId xmlns:a16="http://schemas.microsoft.com/office/drawing/2014/main" id="{09BD98C6-FD20-C3A0-24FD-9D91EBBF2C00}"/>
              </a:ext>
            </a:extLst>
          </p:cNvPr>
          <p:cNvSpPr txBox="1">
            <a:spLocks/>
          </p:cNvSpPr>
          <p:nvPr/>
        </p:nvSpPr>
        <p:spPr>
          <a:xfrm>
            <a:off x="944968" y="773282"/>
            <a:ext cx="11105548" cy="1333062"/>
          </a:xfrm>
          <a:prstGeom prst="rect">
            <a:avLst/>
          </a:prstGeom>
          <a:noFill/>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BIOBURDEN</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decrease of pathogens up to </a:t>
            </a: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-100%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(surface)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t>
            </a: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-75%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(air) vs. chemical disinfection (p&lt;0.01)</a:t>
            </a: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AMR: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decrease of all detected R genes up to </a:t>
            </a: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-99%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vs. chemical disinfection (p&lt;0.01)</a:t>
            </a: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SARS-COV-2: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decrease of positive samples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-67%</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and virus load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-77%</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vs. chemical disinfection (p&lt;0.01)</a:t>
            </a: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en-US" sz="1200" b="1" i="0" u="none" strike="noStrike" kern="1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No significant remodulation </a:t>
            </a:r>
            <a:r>
              <a:rPr kumimoji="0" lang="en-US" sz="12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of whole bacteriome (environmental microbes) BUT significant decrease of ESKAPE pathogens and increase of Bacillus spp.</a:t>
            </a:r>
          </a:p>
        </p:txBody>
      </p:sp>
      <p:grpSp>
        <p:nvGrpSpPr>
          <p:cNvPr id="472" name="Groupe 471">
            <a:extLst>
              <a:ext uri="{FF2B5EF4-FFF2-40B4-BE49-F238E27FC236}">
                <a16:creationId xmlns:a16="http://schemas.microsoft.com/office/drawing/2014/main" id="{78785DA5-4A06-7DDF-41D4-215FCFE51E0C}"/>
              </a:ext>
            </a:extLst>
          </p:cNvPr>
          <p:cNvGrpSpPr/>
          <p:nvPr/>
        </p:nvGrpSpPr>
        <p:grpSpPr>
          <a:xfrm>
            <a:off x="9666859" y="5315658"/>
            <a:ext cx="903734" cy="532160"/>
            <a:chOff x="9579074" y="5437291"/>
            <a:chExt cx="903734" cy="532160"/>
          </a:xfrm>
        </p:grpSpPr>
        <p:sp>
          <p:nvSpPr>
            <p:cNvPr id="329" name="Ellipse 328">
              <a:extLst>
                <a:ext uri="{FF2B5EF4-FFF2-40B4-BE49-F238E27FC236}">
                  <a16:creationId xmlns:a16="http://schemas.microsoft.com/office/drawing/2014/main" id="{08BDF9E8-2BF6-5C82-28E3-376C7FDBB1F0}"/>
                </a:ext>
              </a:extLst>
            </p:cNvPr>
            <p:cNvSpPr/>
            <p:nvPr/>
          </p:nvSpPr>
          <p:spPr>
            <a:xfrm>
              <a:off x="9579074" y="5458481"/>
              <a:ext cx="69712" cy="81480"/>
            </a:xfrm>
            <a:prstGeom prst="ellipse">
              <a:avLst/>
            </a:prstGeom>
            <a:solidFill>
              <a:srgbClr val="FF96FF"/>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0" name="Ellipse 329">
              <a:extLst>
                <a:ext uri="{FF2B5EF4-FFF2-40B4-BE49-F238E27FC236}">
                  <a16:creationId xmlns:a16="http://schemas.microsoft.com/office/drawing/2014/main" id="{255097BA-BA6B-291B-7795-4925E1C39C34}"/>
                </a:ext>
              </a:extLst>
            </p:cNvPr>
            <p:cNvSpPr/>
            <p:nvPr/>
          </p:nvSpPr>
          <p:spPr>
            <a:xfrm>
              <a:off x="9579074" y="5596050"/>
              <a:ext cx="69712" cy="81480"/>
            </a:xfrm>
            <a:prstGeom prst="ellipse">
              <a:avLst/>
            </a:prstGeom>
            <a:solidFill>
              <a:srgbClr val="65FFFC"/>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1" name="Ellipse 330">
              <a:extLst>
                <a:ext uri="{FF2B5EF4-FFF2-40B4-BE49-F238E27FC236}">
                  <a16:creationId xmlns:a16="http://schemas.microsoft.com/office/drawing/2014/main" id="{D4C4153C-159D-5057-8B87-0C00FED50311}"/>
                </a:ext>
              </a:extLst>
            </p:cNvPr>
            <p:cNvSpPr/>
            <p:nvPr/>
          </p:nvSpPr>
          <p:spPr>
            <a:xfrm>
              <a:off x="9579074" y="5733619"/>
              <a:ext cx="69712" cy="81480"/>
            </a:xfrm>
            <a:prstGeom prst="ellipse">
              <a:avLst/>
            </a:prstGeom>
            <a:solidFill>
              <a:srgbClr val="009B00"/>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2" name="Ellipse 331">
              <a:extLst>
                <a:ext uri="{FF2B5EF4-FFF2-40B4-BE49-F238E27FC236}">
                  <a16:creationId xmlns:a16="http://schemas.microsoft.com/office/drawing/2014/main" id="{A1A3FFC1-8600-E05B-4C19-DB63828B201B}"/>
                </a:ext>
              </a:extLst>
            </p:cNvPr>
            <p:cNvSpPr/>
            <p:nvPr/>
          </p:nvSpPr>
          <p:spPr>
            <a:xfrm>
              <a:off x="9579074" y="5871187"/>
              <a:ext cx="69712" cy="81480"/>
            </a:xfrm>
            <a:prstGeom prst="ellipse">
              <a:avLst/>
            </a:prstGeom>
            <a:solidFill>
              <a:srgbClr val="FD660B"/>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1" name="ZoneTexte 320">
              <a:extLst>
                <a:ext uri="{FF2B5EF4-FFF2-40B4-BE49-F238E27FC236}">
                  <a16:creationId xmlns:a16="http://schemas.microsoft.com/office/drawing/2014/main" id="{84CEC843-799A-98CE-3169-FED7C95240AC}"/>
                </a:ext>
              </a:extLst>
            </p:cNvPr>
            <p:cNvSpPr txBox="1"/>
            <p:nvPr/>
          </p:nvSpPr>
          <p:spPr>
            <a:xfrm>
              <a:off x="9687739" y="5437291"/>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CTR-T0 </a:t>
              </a:r>
              <a:r>
                <a:rPr kumimoji="0" lang="fr-FR" sz="7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Floor</a:t>
              </a:r>
              <a:endPar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22" name="ZoneTexte 321">
              <a:extLst>
                <a:ext uri="{FF2B5EF4-FFF2-40B4-BE49-F238E27FC236}">
                  <a16:creationId xmlns:a16="http://schemas.microsoft.com/office/drawing/2014/main" id="{F35F3540-26ED-5A67-B887-18E7432F1142}"/>
                </a:ext>
              </a:extLst>
            </p:cNvPr>
            <p:cNvSpPr txBox="1"/>
            <p:nvPr/>
          </p:nvSpPr>
          <p:spPr>
            <a:xfrm>
              <a:off x="9687736" y="5575867"/>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CTR-T1/T5 </a:t>
              </a:r>
              <a:r>
                <a:rPr kumimoji="0" lang="fr-FR" sz="7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Floor</a:t>
              </a:r>
              <a:endPar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23" name="ZoneTexte 322">
              <a:extLst>
                <a:ext uri="{FF2B5EF4-FFF2-40B4-BE49-F238E27FC236}">
                  <a16:creationId xmlns:a16="http://schemas.microsoft.com/office/drawing/2014/main" id="{F820EC2E-2B6C-B02A-AE6C-E3BE0D8F938A}"/>
                </a:ext>
              </a:extLst>
            </p:cNvPr>
            <p:cNvSpPr txBox="1"/>
            <p:nvPr/>
          </p:nvSpPr>
          <p:spPr>
            <a:xfrm>
              <a:off x="9687739" y="5714444"/>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CTR-T0 Air</a:t>
              </a:r>
            </a:p>
          </p:txBody>
        </p:sp>
        <p:sp>
          <p:nvSpPr>
            <p:cNvPr id="324" name="ZoneTexte 323">
              <a:extLst>
                <a:ext uri="{FF2B5EF4-FFF2-40B4-BE49-F238E27FC236}">
                  <a16:creationId xmlns:a16="http://schemas.microsoft.com/office/drawing/2014/main" id="{29635173-994A-9EB6-E15F-7E0E63E49C57}"/>
                </a:ext>
              </a:extLst>
            </p:cNvPr>
            <p:cNvSpPr txBox="1"/>
            <p:nvPr/>
          </p:nvSpPr>
          <p:spPr>
            <a:xfrm>
              <a:off x="9687739" y="5853020"/>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CTR-T1/T4 Air</a:t>
              </a:r>
            </a:p>
          </p:txBody>
        </p:sp>
      </p:grpSp>
      <p:grpSp>
        <p:nvGrpSpPr>
          <p:cNvPr id="473" name="Groupe 472">
            <a:extLst>
              <a:ext uri="{FF2B5EF4-FFF2-40B4-BE49-F238E27FC236}">
                <a16:creationId xmlns:a16="http://schemas.microsoft.com/office/drawing/2014/main" id="{C65594A8-E6D4-7BDA-AF5A-937E16B0EE36}"/>
              </a:ext>
            </a:extLst>
          </p:cNvPr>
          <p:cNvGrpSpPr/>
          <p:nvPr/>
        </p:nvGrpSpPr>
        <p:grpSpPr>
          <a:xfrm>
            <a:off x="10525289" y="5316329"/>
            <a:ext cx="903739" cy="532159"/>
            <a:chOff x="10437504" y="5437962"/>
            <a:chExt cx="903739" cy="532159"/>
          </a:xfrm>
        </p:grpSpPr>
        <p:sp>
          <p:nvSpPr>
            <p:cNvPr id="333" name="Ellipse 332">
              <a:extLst>
                <a:ext uri="{FF2B5EF4-FFF2-40B4-BE49-F238E27FC236}">
                  <a16:creationId xmlns:a16="http://schemas.microsoft.com/office/drawing/2014/main" id="{50EEF4B1-B43E-5CF9-E143-3B2AD39C692D}"/>
                </a:ext>
              </a:extLst>
            </p:cNvPr>
            <p:cNvSpPr/>
            <p:nvPr/>
          </p:nvSpPr>
          <p:spPr>
            <a:xfrm>
              <a:off x="10437509" y="5455121"/>
              <a:ext cx="69712" cy="81480"/>
            </a:xfrm>
            <a:prstGeom prst="ellipse">
              <a:avLst/>
            </a:prstGeom>
            <a:solidFill>
              <a:srgbClr val="FFFB02"/>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4" name="Ellipse 333">
              <a:extLst>
                <a:ext uri="{FF2B5EF4-FFF2-40B4-BE49-F238E27FC236}">
                  <a16:creationId xmlns:a16="http://schemas.microsoft.com/office/drawing/2014/main" id="{1CADF557-EB59-951B-ADEF-4B8499E9622B}"/>
                </a:ext>
              </a:extLst>
            </p:cNvPr>
            <p:cNvSpPr/>
            <p:nvPr/>
          </p:nvSpPr>
          <p:spPr>
            <a:xfrm>
              <a:off x="10437504" y="5592689"/>
              <a:ext cx="69712" cy="81480"/>
            </a:xfrm>
            <a:prstGeom prst="ellipse">
              <a:avLst/>
            </a:prstGeom>
            <a:solidFill>
              <a:srgbClr val="742DA1"/>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5" name="Ellipse 334">
              <a:extLst>
                <a:ext uri="{FF2B5EF4-FFF2-40B4-BE49-F238E27FC236}">
                  <a16:creationId xmlns:a16="http://schemas.microsoft.com/office/drawing/2014/main" id="{9508E742-6D2C-C59F-3D93-108A101A4A0E}"/>
                </a:ext>
              </a:extLst>
            </p:cNvPr>
            <p:cNvSpPr/>
            <p:nvPr/>
          </p:nvSpPr>
          <p:spPr>
            <a:xfrm>
              <a:off x="10437515" y="5730255"/>
              <a:ext cx="69712" cy="81480"/>
            </a:xfrm>
            <a:prstGeom prst="ellipse">
              <a:avLst/>
            </a:prstGeom>
            <a:solidFill>
              <a:srgbClr val="016EC3"/>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6" name="Ellipse 335">
              <a:extLst>
                <a:ext uri="{FF2B5EF4-FFF2-40B4-BE49-F238E27FC236}">
                  <a16:creationId xmlns:a16="http://schemas.microsoft.com/office/drawing/2014/main" id="{AD7C90F3-2D0D-91A9-5A73-9D77F7028A55}"/>
                </a:ext>
              </a:extLst>
            </p:cNvPr>
            <p:cNvSpPr/>
            <p:nvPr/>
          </p:nvSpPr>
          <p:spPr>
            <a:xfrm>
              <a:off x="10437509" y="5867825"/>
              <a:ext cx="69712" cy="81480"/>
            </a:xfrm>
            <a:prstGeom prst="ellipse">
              <a:avLst/>
            </a:prstGeom>
            <a:solidFill>
              <a:srgbClr val="FD0104"/>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5" name="ZoneTexte 324">
              <a:extLst>
                <a:ext uri="{FF2B5EF4-FFF2-40B4-BE49-F238E27FC236}">
                  <a16:creationId xmlns:a16="http://schemas.microsoft.com/office/drawing/2014/main" id="{96DECF66-B455-B2C6-0C8F-4FEA7FE7EE2F}"/>
                </a:ext>
              </a:extLst>
            </p:cNvPr>
            <p:cNvSpPr txBox="1"/>
            <p:nvPr/>
          </p:nvSpPr>
          <p:spPr>
            <a:xfrm>
              <a:off x="10546174" y="5437962"/>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PCHS-T0 </a:t>
              </a:r>
              <a:r>
                <a:rPr kumimoji="0" lang="fr-FR" sz="7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Floor</a:t>
              </a:r>
              <a:endPar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26" name="ZoneTexte 325">
              <a:extLst>
                <a:ext uri="{FF2B5EF4-FFF2-40B4-BE49-F238E27FC236}">
                  <a16:creationId xmlns:a16="http://schemas.microsoft.com/office/drawing/2014/main" id="{AE6513E4-DB7B-7BDC-48CA-00573C5017CF}"/>
                </a:ext>
              </a:extLst>
            </p:cNvPr>
            <p:cNvSpPr txBox="1"/>
            <p:nvPr/>
          </p:nvSpPr>
          <p:spPr>
            <a:xfrm>
              <a:off x="10546174" y="5576537"/>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PCHS-T1/T5 Floor</a:t>
              </a:r>
            </a:p>
          </p:txBody>
        </p:sp>
        <p:sp>
          <p:nvSpPr>
            <p:cNvPr id="327" name="ZoneTexte 326">
              <a:extLst>
                <a:ext uri="{FF2B5EF4-FFF2-40B4-BE49-F238E27FC236}">
                  <a16:creationId xmlns:a16="http://schemas.microsoft.com/office/drawing/2014/main" id="{9C852A46-671B-A1C2-D692-AA3C80641A0E}"/>
                </a:ext>
              </a:extLst>
            </p:cNvPr>
            <p:cNvSpPr txBox="1"/>
            <p:nvPr/>
          </p:nvSpPr>
          <p:spPr>
            <a:xfrm>
              <a:off x="10546174" y="5853690"/>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PCHS-T1/T4 Air</a:t>
              </a:r>
            </a:p>
          </p:txBody>
        </p:sp>
        <p:sp>
          <p:nvSpPr>
            <p:cNvPr id="328" name="ZoneTexte 327">
              <a:extLst>
                <a:ext uri="{FF2B5EF4-FFF2-40B4-BE49-F238E27FC236}">
                  <a16:creationId xmlns:a16="http://schemas.microsoft.com/office/drawing/2014/main" id="{38134B1D-AF26-4BAC-B4ED-8D2D466CCE52}"/>
                </a:ext>
              </a:extLst>
            </p:cNvPr>
            <p:cNvSpPr txBox="1"/>
            <p:nvPr/>
          </p:nvSpPr>
          <p:spPr>
            <a:xfrm>
              <a:off x="10546174" y="5715114"/>
              <a:ext cx="795069" cy="11643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PCHS-T0 Air</a:t>
              </a:r>
            </a:p>
          </p:txBody>
        </p:sp>
      </p:grpSp>
      <p:grpSp>
        <p:nvGrpSpPr>
          <p:cNvPr id="474" name="Groupe 473">
            <a:extLst>
              <a:ext uri="{FF2B5EF4-FFF2-40B4-BE49-F238E27FC236}">
                <a16:creationId xmlns:a16="http://schemas.microsoft.com/office/drawing/2014/main" id="{5E6F830B-3AD6-2D22-5CF9-1C1166800A64}"/>
              </a:ext>
            </a:extLst>
          </p:cNvPr>
          <p:cNvGrpSpPr/>
          <p:nvPr/>
        </p:nvGrpSpPr>
        <p:grpSpPr>
          <a:xfrm>
            <a:off x="8921803" y="2322780"/>
            <a:ext cx="3276684" cy="2744821"/>
            <a:chOff x="8930752" y="2130228"/>
            <a:chExt cx="3276684" cy="2744821"/>
          </a:xfrm>
        </p:grpSpPr>
        <p:sp>
          <p:nvSpPr>
            <p:cNvPr id="311" name="ZoneTexte 310">
              <a:extLst>
                <a:ext uri="{FF2B5EF4-FFF2-40B4-BE49-F238E27FC236}">
                  <a16:creationId xmlns:a16="http://schemas.microsoft.com/office/drawing/2014/main" id="{6CA78E52-C031-4A23-F8C5-300C2FE50181}"/>
                </a:ext>
              </a:extLst>
            </p:cNvPr>
            <p:cNvSpPr txBox="1"/>
            <p:nvPr/>
          </p:nvSpPr>
          <p:spPr>
            <a:xfrm>
              <a:off x="8930752" y="4707175"/>
              <a:ext cx="79506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Axis 3 (7.442%)</a:t>
              </a:r>
            </a:p>
          </p:txBody>
        </p:sp>
        <p:sp>
          <p:nvSpPr>
            <p:cNvPr id="312" name="ZoneTexte 311">
              <a:extLst>
                <a:ext uri="{FF2B5EF4-FFF2-40B4-BE49-F238E27FC236}">
                  <a16:creationId xmlns:a16="http://schemas.microsoft.com/office/drawing/2014/main" id="{03BE9627-58CA-9E92-A614-68E6DFA4F5CD}"/>
                </a:ext>
              </a:extLst>
            </p:cNvPr>
            <p:cNvSpPr txBox="1"/>
            <p:nvPr/>
          </p:nvSpPr>
          <p:spPr>
            <a:xfrm>
              <a:off x="11412368" y="4758618"/>
              <a:ext cx="79506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Axis 1 (34.93%)</a:t>
              </a:r>
            </a:p>
          </p:txBody>
        </p:sp>
        <p:sp>
          <p:nvSpPr>
            <p:cNvPr id="273" name="Ellipse 272">
              <a:extLst>
                <a:ext uri="{FF2B5EF4-FFF2-40B4-BE49-F238E27FC236}">
                  <a16:creationId xmlns:a16="http://schemas.microsoft.com/office/drawing/2014/main" id="{BAC732A5-2574-009E-493B-46B0571528E1}"/>
                </a:ext>
              </a:extLst>
            </p:cNvPr>
            <p:cNvSpPr/>
            <p:nvPr/>
          </p:nvSpPr>
          <p:spPr>
            <a:xfrm>
              <a:off x="9826748" y="2530793"/>
              <a:ext cx="69712" cy="81480"/>
            </a:xfrm>
            <a:prstGeom prst="ellipse">
              <a:avLst/>
            </a:prstGeom>
            <a:solidFill>
              <a:srgbClr val="FF96FF"/>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4" name="Ellipse 273">
              <a:extLst>
                <a:ext uri="{FF2B5EF4-FFF2-40B4-BE49-F238E27FC236}">
                  <a16:creationId xmlns:a16="http://schemas.microsoft.com/office/drawing/2014/main" id="{D9AC2CDB-C7F3-E402-32CB-F3641333E24C}"/>
                </a:ext>
              </a:extLst>
            </p:cNvPr>
            <p:cNvSpPr/>
            <p:nvPr/>
          </p:nvSpPr>
          <p:spPr>
            <a:xfrm>
              <a:off x="9800090" y="2451970"/>
              <a:ext cx="69712" cy="81480"/>
            </a:xfrm>
            <a:prstGeom prst="ellipse">
              <a:avLst/>
            </a:prstGeom>
            <a:solidFill>
              <a:srgbClr val="65FFFC"/>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5" name="Ellipse 274">
              <a:extLst>
                <a:ext uri="{FF2B5EF4-FFF2-40B4-BE49-F238E27FC236}">
                  <a16:creationId xmlns:a16="http://schemas.microsoft.com/office/drawing/2014/main" id="{B8A43289-45A2-3AB4-6E8A-359E080EEDE9}"/>
                </a:ext>
              </a:extLst>
            </p:cNvPr>
            <p:cNvSpPr/>
            <p:nvPr/>
          </p:nvSpPr>
          <p:spPr>
            <a:xfrm>
              <a:off x="9869802" y="2492710"/>
              <a:ext cx="69712" cy="81480"/>
            </a:xfrm>
            <a:prstGeom prst="ellipse">
              <a:avLst/>
            </a:prstGeom>
            <a:solidFill>
              <a:srgbClr val="65FFFC"/>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6" name="Ellipse 275">
              <a:extLst>
                <a:ext uri="{FF2B5EF4-FFF2-40B4-BE49-F238E27FC236}">
                  <a16:creationId xmlns:a16="http://schemas.microsoft.com/office/drawing/2014/main" id="{376D22F3-D881-889F-5113-5F8EB7C804BD}"/>
                </a:ext>
              </a:extLst>
            </p:cNvPr>
            <p:cNvSpPr/>
            <p:nvPr/>
          </p:nvSpPr>
          <p:spPr>
            <a:xfrm>
              <a:off x="9832213" y="2744610"/>
              <a:ext cx="69712" cy="81480"/>
            </a:xfrm>
            <a:prstGeom prst="ellipse">
              <a:avLst/>
            </a:prstGeom>
            <a:solidFill>
              <a:srgbClr val="65FFFC"/>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7" name="Ellipse 276">
              <a:extLst>
                <a:ext uri="{FF2B5EF4-FFF2-40B4-BE49-F238E27FC236}">
                  <a16:creationId xmlns:a16="http://schemas.microsoft.com/office/drawing/2014/main" id="{177AAAC6-5A31-8EB3-A448-21E89EDA392B}"/>
                </a:ext>
              </a:extLst>
            </p:cNvPr>
            <p:cNvSpPr/>
            <p:nvPr/>
          </p:nvSpPr>
          <p:spPr>
            <a:xfrm>
              <a:off x="10171048" y="3096297"/>
              <a:ext cx="69712" cy="81480"/>
            </a:xfrm>
            <a:prstGeom prst="ellipse">
              <a:avLst/>
            </a:prstGeom>
            <a:solidFill>
              <a:srgbClr val="65FFFC"/>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8" name="Ellipse 277">
              <a:extLst>
                <a:ext uri="{FF2B5EF4-FFF2-40B4-BE49-F238E27FC236}">
                  <a16:creationId xmlns:a16="http://schemas.microsoft.com/office/drawing/2014/main" id="{10D90584-7D1A-14FB-F79C-1D8740C1D924}"/>
                </a:ext>
              </a:extLst>
            </p:cNvPr>
            <p:cNvSpPr/>
            <p:nvPr/>
          </p:nvSpPr>
          <p:spPr>
            <a:xfrm>
              <a:off x="10367792" y="3177198"/>
              <a:ext cx="69712" cy="81480"/>
            </a:xfrm>
            <a:prstGeom prst="ellipse">
              <a:avLst/>
            </a:prstGeom>
            <a:solidFill>
              <a:srgbClr val="65FFFC"/>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9" name="Ellipse 278">
              <a:extLst>
                <a:ext uri="{FF2B5EF4-FFF2-40B4-BE49-F238E27FC236}">
                  <a16:creationId xmlns:a16="http://schemas.microsoft.com/office/drawing/2014/main" id="{12A294AA-DF73-4E1D-8E7A-3F6C6B941E5F}"/>
                </a:ext>
              </a:extLst>
            </p:cNvPr>
            <p:cNvSpPr/>
            <p:nvPr/>
          </p:nvSpPr>
          <p:spPr>
            <a:xfrm>
              <a:off x="9917654" y="2785350"/>
              <a:ext cx="69712" cy="81480"/>
            </a:xfrm>
            <a:prstGeom prst="ellipse">
              <a:avLst/>
            </a:prstGeom>
            <a:solidFill>
              <a:srgbClr val="7334A8"/>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0" name="Ellipse 279">
              <a:extLst>
                <a:ext uri="{FF2B5EF4-FFF2-40B4-BE49-F238E27FC236}">
                  <a16:creationId xmlns:a16="http://schemas.microsoft.com/office/drawing/2014/main" id="{7569D269-C772-28AC-9020-242EDAD020D5}"/>
                </a:ext>
              </a:extLst>
            </p:cNvPr>
            <p:cNvSpPr/>
            <p:nvPr/>
          </p:nvSpPr>
          <p:spPr>
            <a:xfrm>
              <a:off x="9878365" y="2824899"/>
              <a:ext cx="69712" cy="81480"/>
            </a:xfrm>
            <a:prstGeom prst="ellipse">
              <a:avLst/>
            </a:prstGeom>
            <a:solidFill>
              <a:srgbClr val="7334A8"/>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1" name="Ellipse 280">
              <a:extLst>
                <a:ext uri="{FF2B5EF4-FFF2-40B4-BE49-F238E27FC236}">
                  <a16:creationId xmlns:a16="http://schemas.microsoft.com/office/drawing/2014/main" id="{27D511D0-FF42-8503-A5DD-A560C68CA155}"/>
                </a:ext>
              </a:extLst>
            </p:cNvPr>
            <p:cNvSpPr/>
            <p:nvPr/>
          </p:nvSpPr>
          <p:spPr>
            <a:xfrm>
              <a:off x="10086308" y="3210970"/>
              <a:ext cx="69712" cy="81480"/>
            </a:xfrm>
            <a:prstGeom prst="ellipse">
              <a:avLst/>
            </a:prstGeom>
            <a:solidFill>
              <a:srgbClr val="7334A8"/>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2" name="Ellipse 281">
              <a:extLst>
                <a:ext uri="{FF2B5EF4-FFF2-40B4-BE49-F238E27FC236}">
                  <a16:creationId xmlns:a16="http://schemas.microsoft.com/office/drawing/2014/main" id="{A54928A3-856F-60AB-8DDE-EC9420D93424}"/>
                </a:ext>
              </a:extLst>
            </p:cNvPr>
            <p:cNvSpPr/>
            <p:nvPr/>
          </p:nvSpPr>
          <p:spPr>
            <a:xfrm>
              <a:off x="10988111" y="3565587"/>
              <a:ext cx="69712" cy="81480"/>
            </a:xfrm>
            <a:prstGeom prst="ellipse">
              <a:avLst/>
            </a:prstGeom>
            <a:solidFill>
              <a:srgbClr val="7334A8"/>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3" name="Ellipse 282">
              <a:extLst>
                <a:ext uri="{FF2B5EF4-FFF2-40B4-BE49-F238E27FC236}">
                  <a16:creationId xmlns:a16="http://schemas.microsoft.com/office/drawing/2014/main" id="{5B5A2CFB-D862-6A7E-F3BD-EEA775D892BB}"/>
                </a:ext>
              </a:extLst>
            </p:cNvPr>
            <p:cNvSpPr/>
            <p:nvPr/>
          </p:nvSpPr>
          <p:spPr>
            <a:xfrm>
              <a:off x="11124071" y="3647696"/>
              <a:ext cx="69712" cy="81480"/>
            </a:xfrm>
            <a:prstGeom prst="ellipse">
              <a:avLst/>
            </a:prstGeom>
            <a:solidFill>
              <a:srgbClr val="7334A8"/>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4" name="Ellipse 283">
              <a:extLst>
                <a:ext uri="{FF2B5EF4-FFF2-40B4-BE49-F238E27FC236}">
                  <a16:creationId xmlns:a16="http://schemas.microsoft.com/office/drawing/2014/main" id="{211E661A-272A-2C5D-8F5D-5CC0E0EE2F98}"/>
                </a:ext>
              </a:extLst>
            </p:cNvPr>
            <p:cNvSpPr/>
            <p:nvPr/>
          </p:nvSpPr>
          <p:spPr>
            <a:xfrm>
              <a:off x="9711315" y="3848052"/>
              <a:ext cx="69712" cy="81480"/>
            </a:xfrm>
            <a:prstGeom prst="ellipse">
              <a:avLst/>
            </a:prstGeom>
            <a:solidFill>
              <a:srgbClr val="FF6703"/>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5" name="Ellipse 284">
              <a:extLst>
                <a:ext uri="{FF2B5EF4-FFF2-40B4-BE49-F238E27FC236}">
                  <a16:creationId xmlns:a16="http://schemas.microsoft.com/office/drawing/2014/main" id="{087D01C6-267F-8EE7-EEE5-85C4B7DFC363}"/>
                </a:ext>
              </a:extLst>
            </p:cNvPr>
            <p:cNvSpPr/>
            <p:nvPr/>
          </p:nvSpPr>
          <p:spPr>
            <a:xfrm>
              <a:off x="9770699" y="3854439"/>
              <a:ext cx="69712" cy="81480"/>
            </a:xfrm>
            <a:prstGeom prst="ellipse">
              <a:avLst/>
            </a:prstGeom>
            <a:solidFill>
              <a:srgbClr val="FF6703"/>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6" name="Ellipse 285">
              <a:extLst>
                <a:ext uri="{FF2B5EF4-FFF2-40B4-BE49-F238E27FC236}">
                  <a16:creationId xmlns:a16="http://schemas.microsoft.com/office/drawing/2014/main" id="{23D11DFC-ED12-A0DB-2693-42DA04775551}"/>
                </a:ext>
              </a:extLst>
            </p:cNvPr>
            <p:cNvSpPr/>
            <p:nvPr/>
          </p:nvSpPr>
          <p:spPr>
            <a:xfrm>
              <a:off x="10158752" y="4097948"/>
              <a:ext cx="69712" cy="81480"/>
            </a:xfrm>
            <a:prstGeom prst="ellipse">
              <a:avLst/>
            </a:prstGeom>
            <a:solidFill>
              <a:srgbClr val="0272C2"/>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7" name="Ellipse 286">
              <a:extLst>
                <a:ext uri="{FF2B5EF4-FFF2-40B4-BE49-F238E27FC236}">
                  <a16:creationId xmlns:a16="http://schemas.microsoft.com/office/drawing/2014/main" id="{AC5E82BA-E23C-74F0-45EA-11AB83DA88E0}"/>
                </a:ext>
              </a:extLst>
            </p:cNvPr>
            <p:cNvSpPr/>
            <p:nvPr/>
          </p:nvSpPr>
          <p:spPr>
            <a:xfrm>
              <a:off x="10211369" y="4143292"/>
              <a:ext cx="69712" cy="81480"/>
            </a:xfrm>
            <a:prstGeom prst="ellipse">
              <a:avLst/>
            </a:prstGeom>
            <a:solidFill>
              <a:srgbClr val="FF0100"/>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8" name="Ellipse 287">
              <a:extLst>
                <a:ext uri="{FF2B5EF4-FFF2-40B4-BE49-F238E27FC236}">
                  <a16:creationId xmlns:a16="http://schemas.microsoft.com/office/drawing/2014/main" id="{47D81421-AF1C-E11D-7547-28343AAE5EF0}"/>
                </a:ext>
              </a:extLst>
            </p:cNvPr>
            <p:cNvSpPr/>
            <p:nvPr/>
          </p:nvSpPr>
          <p:spPr>
            <a:xfrm>
              <a:off x="9632802" y="4364123"/>
              <a:ext cx="69712" cy="81480"/>
            </a:xfrm>
            <a:prstGeom prst="ellipse">
              <a:avLst/>
            </a:prstGeom>
            <a:solidFill>
              <a:srgbClr val="FF6703"/>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9" name="Ellipse 288">
              <a:extLst>
                <a:ext uri="{FF2B5EF4-FFF2-40B4-BE49-F238E27FC236}">
                  <a16:creationId xmlns:a16="http://schemas.microsoft.com/office/drawing/2014/main" id="{E84E8AD7-F12F-9240-8622-5B471F224BAA}"/>
                </a:ext>
              </a:extLst>
            </p:cNvPr>
            <p:cNvSpPr/>
            <p:nvPr/>
          </p:nvSpPr>
          <p:spPr>
            <a:xfrm>
              <a:off x="9534399" y="4148750"/>
              <a:ext cx="69712" cy="81480"/>
            </a:xfrm>
            <a:prstGeom prst="ellipse">
              <a:avLst/>
            </a:prstGeom>
            <a:solidFill>
              <a:srgbClr val="FF0100"/>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0" name="Ellipse 289">
              <a:extLst>
                <a:ext uri="{FF2B5EF4-FFF2-40B4-BE49-F238E27FC236}">
                  <a16:creationId xmlns:a16="http://schemas.microsoft.com/office/drawing/2014/main" id="{0F9D6004-ED27-B46F-819F-C3192865E57D}"/>
                </a:ext>
              </a:extLst>
            </p:cNvPr>
            <p:cNvSpPr/>
            <p:nvPr/>
          </p:nvSpPr>
          <p:spPr>
            <a:xfrm>
              <a:off x="9563090" y="4176864"/>
              <a:ext cx="69712" cy="81480"/>
            </a:xfrm>
            <a:prstGeom prst="ellipse">
              <a:avLst/>
            </a:prstGeom>
            <a:solidFill>
              <a:srgbClr val="FF0100"/>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1" name="Ellipse 290">
              <a:extLst>
                <a:ext uri="{FF2B5EF4-FFF2-40B4-BE49-F238E27FC236}">
                  <a16:creationId xmlns:a16="http://schemas.microsoft.com/office/drawing/2014/main" id="{842AEDB9-1F14-1EBD-8829-296D1663D128}"/>
                </a:ext>
              </a:extLst>
            </p:cNvPr>
            <p:cNvSpPr/>
            <p:nvPr/>
          </p:nvSpPr>
          <p:spPr>
            <a:xfrm>
              <a:off x="9531665" y="4076212"/>
              <a:ext cx="69712" cy="81480"/>
            </a:xfrm>
            <a:prstGeom prst="ellipse">
              <a:avLst/>
            </a:prstGeom>
            <a:solidFill>
              <a:srgbClr val="019900"/>
            </a:solidFill>
            <a:ln w="19050">
              <a:solidFill>
                <a:schemeClr val="tx1">
                  <a:lumMod val="65000"/>
                  <a:lumOff val="3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2" name="ZoneTexte 291">
              <a:extLst>
                <a:ext uri="{FF2B5EF4-FFF2-40B4-BE49-F238E27FC236}">
                  <a16:creationId xmlns:a16="http://schemas.microsoft.com/office/drawing/2014/main" id="{773B5586-B366-BB17-A283-56516768C5C4}"/>
                </a:ext>
              </a:extLst>
            </p:cNvPr>
            <p:cNvSpPr txBox="1"/>
            <p:nvPr/>
          </p:nvSpPr>
          <p:spPr>
            <a:xfrm>
              <a:off x="9597557" y="3849739"/>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T4</a:t>
              </a:r>
            </a:p>
          </p:txBody>
        </p:sp>
        <p:sp>
          <p:nvSpPr>
            <p:cNvPr id="293" name="ZoneTexte 292">
              <a:extLst>
                <a:ext uri="{FF2B5EF4-FFF2-40B4-BE49-F238E27FC236}">
                  <a16:creationId xmlns:a16="http://schemas.microsoft.com/office/drawing/2014/main" id="{D7DE7043-994F-75E0-DBBC-CD9D3348E6F3}"/>
                </a:ext>
              </a:extLst>
            </p:cNvPr>
            <p:cNvSpPr txBox="1"/>
            <p:nvPr/>
          </p:nvSpPr>
          <p:spPr>
            <a:xfrm>
              <a:off x="9566522" y="4003534"/>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T0</a:t>
              </a:r>
            </a:p>
          </p:txBody>
        </p:sp>
        <p:sp>
          <p:nvSpPr>
            <p:cNvPr id="294" name="ZoneTexte 293">
              <a:extLst>
                <a:ext uri="{FF2B5EF4-FFF2-40B4-BE49-F238E27FC236}">
                  <a16:creationId xmlns:a16="http://schemas.microsoft.com/office/drawing/2014/main" id="{57BDC6EB-2D3C-B59B-F8B7-BFC250E95B4E}"/>
                </a:ext>
              </a:extLst>
            </p:cNvPr>
            <p:cNvSpPr txBox="1"/>
            <p:nvPr/>
          </p:nvSpPr>
          <p:spPr>
            <a:xfrm>
              <a:off x="9739014" y="2571532"/>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T0</a:t>
              </a:r>
            </a:p>
          </p:txBody>
        </p:sp>
        <p:sp>
          <p:nvSpPr>
            <p:cNvPr id="295" name="ZoneTexte 294">
              <a:extLst>
                <a:ext uri="{FF2B5EF4-FFF2-40B4-BE49-F238E27FC236}">
                  <a16:creationId xmlns:a16="http://schemas.microsoft.com/office/drawing/2014/main" id="{F059A2E9-A2A6-DBD0-42EF-43B4170C9EB3}"/>
                </a:ext>
              </a:extLst>
            </p:cNvPr>
            <p:cNvSpPr txBox="1"/>
            <p:nvPr/>
          </p:nvSpPr>
          <p:spPr>
            <a:xfrm>
              <a:off x="9594384" y="4104592"/>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T4</a:t>
              </a:r>
            </a:p>
          </p:txBody>
        </p:sp>
        <p:sp>
          <p:nvSpPr>
            <p:cNvPr id="296" name="ZoneTexte 295">
              <a:extLst>
                <a:ext uri="{FF2B5EF4-FFF2-40B4-BE49-F238E27FC236}">
                  <a16:creationId xmlns:a16="http://schemas.microsoft.com/office/drawing/2014/main" id="{372E14F3-B037-C29F-DA63-BE4EB3E0D324}"/>
                </a:ext>
              </a:extLst>
            </p:cNvPr>
            <p:cNvSpPr txBox="1"/>
            <p:nvPr/>
          </p:nvSpPr>
          <p:spPr>
            <a:xfrm>
              <a:off x="10863423" y="3548111"/>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T4</a:t>
              </a:r>
            </a:p>
          </p:txBody>
        </p:sp>
        <p:sp>
          <p:nvSpPr>
            <p:cNvPr id="297" name="ZoneTexte 296">
              <a:extLst>
                <a:ext uri="{FF2B5EF4-FFF2-40B4-BE49-F238E27FC236}">
                  <a16:creationId xmlns:a16="http://schemas.microsoft.com/office/drawing/2014/main" id="{F1FFF20E-FBF2-1E30-B7E4-AD629B6AE6DC}"/>
                </a:ext>
              </a:extLst>
            </p:cNvPr>
            <p:cNvSpPr txBox="1"/>
            <p:nvPr/>
          </p:nvSpPr>
          <p:spPr>
            <a:xfrm>
              <a:off x="9807458" y="2971933"/>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T0</a:t>
              </a:r>
            </a:p>
          </p:txBody>
        </p:sp>
        <p:sp>
          <p:nvSpPr>
            <p:cNvPr id="298" name="ZoneTexte 297">
              <a:extLst>
                <a:ext uri="{FF2B5EF4-FFF2-40B4-BE49-F238E27FC236}">
                  <a16:creationId xmlns:a16="http://schemas.microsoft.com/office/drawing/2014/main" id="{C9282777-0A9C-DABE-6746-62A2D32A5EE7}"/>
                </a:ext>
              </a:extLst>
            </p:cNvPr>
            <p:cNvSpPr txBox="1"/>
            <p:nvPr/>
          </p:nvSpPr>
          <p:spPr>
            <a:xfrm>
              <a:off x="9688731" y="2431604"/>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T4</a:t>
              </a:r>
            </a:p>
          </p:txBody>
        </p:sp>
        <p:sp>
          <p:nvSpPr>
            <p:cNvPr id="299" name="ZoneTexte 298">
              <a:extLst>
                <a:ext uri="{FF2B5EF4-FFF2-40B4-BE49-F238E27FC236}">
                  <a16:creationId xmlns:a16="http://schemas.microsoft.com/office/drawing/2014/main" id="{9EE46924-A290-DF1C-9E98-A50FC6CA71C8}"/>
                </a:ext>
              </a:extLst>
            </p:cNvPr>
            <p:cNvSpPr txBox="1"/>
            <p:nvPr/>
          </p:nvSpPr>
          <p:spPr>
            <a:xfrm>
              <a:off x="9933552" y="2457759"/>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T3</a:t>
              </a:r>
            </a:p>
          </p:txBody>
        </p:sp>
        <p:sp>
          <p:nvSpPr>
            <p:cNvPr id="300" name="ZoneTexte 299">
              <a:extLst>
                <a:ext uri="{FF2B5EF4-FFF2-40B4-BE49-F238E27FC236}">
                  <a16:creationId xmlns:a16="http://schemas.microsoft.com/office/drawing/2014/main" id="{06A734F8-17CF-C17A-F594-DAB51EADD425}"/>
                </a:ext>
              </a:extLst>
            </p:cNvPr>
            <p:cNvSpPr txBox="1"/>
            <p:nvPr/>
          </p:nvSpPr>
          <p:spPr>
            <a:xfrm>
              <a:off x="9964310" y="2750399"/>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T3</a:t>
              </a:r>
            </a:p>
          </p:txBody>
        </p:sp>
        <p:sp>
          <p:nvSpPr>
            <p:cNvPr id="301" name="ZoneTexte 300">
              <a:extLst>
                <a:ext uri="{FF2B5EF4-FFF2-40B4-BE49-F238E27FC236}">
                  <a16:creationId xmlns:a16="http://schemas.microsoft.com/office/drawing/2014/main" id="{4C426125-79B6-BE97-57FB-486B816DA292}"/>
                </a:ext>
              </a:extLst>
            </p:cNvPr>
            <p:cNvSpPr txBox="1"/>
            <p:nvPr/>
          </p:nvSpPr>
          <p:spPr>
            <a:xfrm>
              <a:off x="9712332" y="2724365"/>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T2</a:t>
              </a:r>
            </a:p>
          </p:txBody>
        </p:sp>
        <p:sp>
          <p:nvSpPr>
            <p:cNvPr id="302" name="ZoneTexte 301">
              <a:extLst>
                <a:ext uri="{FF2B5EF4-FFF2-40B4-BE49-F238E27FC236}">
                  <a16:creationId xmlns:a16="http://schemas.microsoft.com/office/drawing/2014/main" id="{882AC6A5-7D28-E948-AAFF-8A7471D8F4F3}"/>
                </a:ext>
              </a:extLst>
            </p:cNvPr>
            <p:cNvSpPr txBox="1"/>
            <p:nvPr/>
          </p:nvSpPr>
          <p:spPr>
            <a:xfrm>
              <a:off x="9687739" y="4319196"/>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T2</a:t>
              </a:r>
            </a:p>
          </p:txBody>
        </p:sp>
        <p:sp>
          <p:nvSpPr>
            <p:cNvPr id="303" name="ZoneTexte 302">
              <a:extLst>
                <a:ext uri="{FF2B5EF4-FFF2-40B4-BE49-F238E27FC236}">
                  <a16:creationId xmlns:a16="http://schemas.microsoft.com/office/drawing/2014/main" id="{3B512298-AF2B-4D27-57AA-14FFFBD792E1}"/>
                </a:ext>
              </a:extLst>
            </p:cNvPr>
            <p:cNvSpPr txBox="1"/>
            <p:nvPr/>
          </p:nvSpPr>
          <p:spPr>
            <a:xfrm>
              <a:off x="9626988" y="4204850"/>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T1</a:t>
              </a:r>
            </a:p>
          </p:txBody>
        </p:sp>
        <p:sp>
          <p:nvSpPr>
            <p:cNvPr id="304" name="ZoneTexte 303">
              <a:extLst>
                <a:ext uri="{FF2B5EF4-FFF2-40B4-BE49-F238E27FC236}">
                  <a16:creationId xmlns:a16="http://schemas.microsoft.com/office/drawing/2014/main" id="{7BE7517E-C250-D5F3-2982-55D3114054E1}"/>
                </a:ext>
              </a:extLst>
            </p:cNvPr>
            <p:cNvSpPr txBox="1"/>
            <p:nvPr/>
          </p:nvSpPr>
          <p:spPr>
            <a:xfrm>
              <a:off x="9987365" y="3175979"/>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T1</a:t>
              </a:r>
            </a:p>
          </p:txBody>
        </p:sp>
        <p:sp>
          <p:nvSpPr>
            <p:cNvPr id="305" name="ZoneTexte 304">
              <a:extLst>
                <a:ext uri="{FF2B5EF4-FFF2-40B4-BE49-F238E27FC236}">
                  <a16:creationId xmlns:a16="http://schemas.microsoft.com/office/drawing/2014/main" id="{21B6B9C0-C5F3-11CE-807D-A9CEAF3FF38D}"/>
                </a:ext>
              </a:extLst>
            </p:cNvPr>
            <p:cNvSpPr txBox="1"/>
            <p:nvPr/>
          </p:nvSpPr>
          <p:spPr>
            <a:xfrm>
              <a:off x="10158752" y="2988609"/>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T1</a:t>
              </a:r>
            </a:p>
          </p:txBody>
        </p:sp>
        <p:sp>
          <p:nvSpPr>
            <p:cNvPr id="306" name="ZoneTexte 305">
              <a:extLst>
                <a:ext uri="{FF2B5EF4-FFF2-40B4-BE49-F238E27FC236}">
                  <a16:creationId xmlns:a16="http://schemas.microsoft.com/office/drawing/2014/main" id="{54F72039-BE54-482E-5349-A1A5BE7BB378}"/>
                </a:ext>
              </a:extLst>
            </p:cNvPr>
            <p:cNvSpPr txBox="1"/>
            <p:nvPr/>
          </p:nvSpPr>
          <p:spPr>
            <a:xfrm>
              <a:off x="9948118" y="2855502"/>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T2</a:t>
              </a:r>
            </a:p>
          </p:txBody>
        </p:sp>
        <p:sp>
          <p:nvSpPr>
            <p:cNvPr id="307" name="ZoneTexte 306">
              <a:extLst>
                <a:ext uri="{FF2B5EF4-FFF2-40B4-BE49-F238E27FC236}">
                  <a16:creationId xmlns:a16="http://schemas.microsoft.com/office/drawing/2014/main" id="{878B9207-4FD0-1AED-53C6-AC6FE7A1CFFB}"/>
                </a:ext>
              </a:extLst>
            </p:cNvPr>
            <p:cNvSpPr txBox="1"/>
            <p:nvPr/>
          </p:nvSpPr>
          <p:spPr>
            <a:xfrm>
              <a:off x="10338660" y="3078821"/>
              <a:ext cx="12468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T5</a:t>
              </a:r>
            </a:p>
          </p:txBody>
        </p:sp>
        <p:sp>
          <p:nvSpPr>
            <p:cNvPr id="308" name="ZoneTexte 307">
              <a:extLst>
                <a:ext uri="{FF2B5EF4-FFF2-40B4-BE49-F238E27FC236}">
                  <a16:creationId xmlns:a16="http://schemas.microsoft.com/office/drawing/2014/main" id="{5036F505-3D77-5389-E466-DA0B8139CCA1}"/>
                </a:ext>
              </a:extLst>
            </p:cNvPr>
            <p:cNvSpPr txBox="1"/>
            <p:nvPr/>
          </p:nvSpPr>
          <p:spPr>
            <a:xfrm>
              <a:off x="10678440" y="2988609"/>
              <a:ext cx="344527"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9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FLOOR</a:t>
              </a:r>
            </a:p>
          </p:txBody>
        </p:sp>
        <p:sp>
          <p:nvSpPr>
            <p:cNvPr id="309" name="ZoneTexte 308">
              <a:extLst>
                <a:ext uri="{FF2B5EF4-FFF2-40B4-BE49-F238E27FC236}">
                  <a16:creationId xmlns:a16="http://schemas.microsoft.com/office/drawing/2014/main" id="{3B2D8549-9911-8F05-2DAB-2170F7D0D6DA}"/>
                </a:ext>
              </a:extLst>
            </p:cNvPr>
            <p:cNvSpPr txBox="1"/>
            <p:nvPr/>
          </p:nvSpPr>
          <p:spPr>
            <a:xfrm>
              <a:off x="9759882" y="4520589"/>
              <a:ext cx="344527"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9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AIR</a:t>
              </a:r>
            </a:p>
          </p:txBody>
        </p:sp>
        <p:sp>
          <p:nvSpPr>
            <p:cNvPr id="310" name="ZoneTexte 309">
              <a:extLst>
                <a:ext uri="{FF2B5EF4-FFF2-40B4-BE49-F238E27FC236}">
                  <a16:creationId xmlns:a16="http://schemas.microsoft.com/office/drawing/2014/main" id="{C6823623-4BC9-62C4-86D5-EB5121D8DFE0}"/>
                </a:ext>
              </a:extLst>
            </p:cNvPr>
            <p:cNvSpPr txBox="1"/>
            <p:nvPr/>
          </p:nvSpPr>
          <p:spPr>
            <a:xfrm>
              <a:off x="9812427" y="2130228"/>
              <a:ext cx="795068" cy="116431"/>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7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Axis 2 (27.46%)</a:t>
              </a:r>
            </a:p>
          </p:txBody>
        </p:sp>
        <p:sp>
          <p:nvSpPr>
            <p:cNvPr id="314" name="Ellipse 313">
              <a:extLst>
                <a:ext uri="{FF2B5EF4-FFF2-40B4-BE49-F238E27FC236}">
                  <a16:creationId xmlns:a16="http://schemas.microsoft.com/office/drawing/2014/main" id="{B2803EB9-6936-5191-CACC-D4459F3109A4}"/>
                </a:ext>
              </a:extLst>
            </p:cNvPr>
            <p:cNvSpPr/>
            <p:nvPr/>
          </p:nvSpPr>
          <p:spPr>
            <a:xfrm>
              <a:off x="9493630" y="3729176"/>
              <a:ext cx="831420" cy="964182"/>
            </a:xfrm>
            <a:prstGeom prst="ellipse">
              <a:avLst/>
            </a:prstGeom>
            <a:noFill/>
            <a:ln w="190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5" name="Ellipse 314">
              <a:extLst>
                <a:ext uri="{FF2B5EF4-FFF2-40B4-BE49-F238E27FC236}">
                  <a16:creationId xmlns:a16="http://schemas.microsoft.com/office/drawing/2014/main" id="{41431F01-D977-5A6F-F0AC-AF79E0937118}"/>
                </a:ext>
              </a:extLst>
            </p:cNvPr>
            <p:cNvSpPr/>
            <p:nvPr/>
          </p:nvSpPr>
          <p:spPr>
            <a:xfrm rot="1931058">
              <a:off x="9509062" y="2614482"/>
              <a:ext cx="1996948" cy="968695"/>
            </a:xfrm>
            <a:prstGeom prst="ellipse">
              <a:avLst/>
            </a:prstGeom>
            <a:noFill/>
            <a:ln w="1905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16" name="Connecteur droit 315">
              <a:extLst>
                <a:ext uri="{FF2B5EF4-FFF2-40B4-BE49-F238E27FC236}">
                  <a16:creationId xmlns:a16="http://schemas.microsoft.com/office/drawing/2014/main" id="{6E9558ED-585E-4810-8A04-4E69ED9703CF}"/>
                </a:ext>
              </a:extLst>
            </p:cNvPr>
            <p:cNvCxnSpPr>
              <a:cxnSpLocks/>
            </p:cNvCxnSpPr>
            <p:nvPr/>
          </p:nvCxnSpPr>
          <p:spPr>
            <a:xfrm>
              <a:off x="10171048" y="2265097"/>
              <a:ext cx="0" cy="2099910"/>
            </a:xfrm>
            <a:prstGeom prst="line">
              <a:avLst/>
            </a:prstGeom>
            <a:noFill/>
            <a:ln w="19050">
              <a:solidFill>
                <a:schemeClr val="accent3"/>
              </a:solidFill>
            </a:ln>
          </p:spPr>
          <p:style>
            <a:lnRef idx="2">
              <a:schemeClr val="accent1">
                <a:shade val="15000"/>
              </a:schemeClr>
            </a:lnRef>
            <a:fillRef idx="1">
              <a:schemeClr val="accent1"/>
            </a:fillRef>
            <a:effectRef idx="0">
              <a:schemeClr val="accent1"/>
            </a:effectRef>
            <a:fontRef idx="minor">
              <a:schemeClr val="lt1"/>
            </a:fontRef>
          </p:style>
        </p:cxnSp>
        <p:cxnSp>
          <p:nvCxnSpPr>
            <p:cNvPr id="317" name="Connecteur droit 316">
              <a:extLst>
                <a:ext uri="{FF2B5EF4-FFF2-40B4-BE49-F238E27FC236}">
                  <a16:creationId xmlns:a16="http://schemas.microsoft.com/office/drawing/2014/main" id="{F74E2345-D48A-C469-E558-369BC30FED5E}"/>
                </a:ext>
              </a:extLst>
            </p:cNvPr>
            <p:cNvCxnSpPr>
              <a:cxnSpLocks/>
            </p:cNvCxnSpPr>
            <p:nvPr/>
          </p:nvCxnSpPr>
          <p:spPr>
            <a:xfrm flipH="1">
              <a:off x="9107878" y="4377940"/>
              <a:ext cx="1050874" cy="159167"/>
            </a:xfrm>
            <a:prstGeom prst="line">
              <a:avLst/>
            </a:prstGeom>
            <a:noFill/>
            <a:ln w="19050">
              <a:solidFill>
                <a:schemeClr val="accent3"/>
              </a:solidFill>
              <a:prstDash val="dash"/>
            </a:ln>
          </p:spPr>
          <p:style>
            <a:lnRef idx="2">
              <a:schemeClr val="accent1">
                <a:shade val="15000"/>
              </a:schemeClr>
            </a:lnRef>
            <a:fillRef idx="1">
              <a:schemeClr val="accent1"/>
            </a:fillRef>
            <a:effectRef idx="0">
              <a:schemeClr val="accent1"/>
            </a:effectRef>
            <a:fontRef idx="minor">
              <a:schemeClr val="lt1"/>
            </a:fontRef>
          </p:style>
        </p:cxnSp>
        <p:cxnSp>
          <p:nvCxnSpPr>
            <p:cNvPr id="318" name="Connecteur droit 317">
              <a:extLst>
                <a:ext uri="{FF2B5EF4-FFF2-40B4-BE49-F238E27FC236}">
                  <a16:creationId xmlns:a16="http://schemas.microsoft.com/office/drawing/2014/main" id="{26420C1E-4F1F-3874-811B-A8933345A53E}"/>
                </a:ext>
              </a:extLst>
            </p:cNvPr>
            <p:cNvCxnSpPr>
              <a:cxnSpLocks/>
            </p:cNvCxnSpPr>
            <p:nvPr/>
          </p:nvCxnSpPr>
          <p:spPr>
            <a:xfrm>
              <a:off x="10168803" y="4376393"/>
              <a:ext cx="1515669" cy="359807"/>
            </a:xfrm>
            <a:prstGeom prst="line">
              <a:avLst/>
            </a:prstGeom>
            <a:noFill/>
            <a:ln w="19050">
              <a:solidFill>
                <a:schemeClr val="accent3"/>
              </a:solidFill>
              <a:prstDash val="dash"/>
            </a:ln>
          </p:spPr>
          <p:style>
            <a:lnRef idx="2">
              <a:schemeClr val="accent1">
                <a:shade val="15000"/>
              </a:schemeClr>
            </a:lnRef>
            <a:fillRef idx="1">
              <a:schemeClr val="accent1"/>
            </a:fillRef>
            <a:effectRef idx="0">
              <a:schemeClr val="accent1"/>
            </a:effectRef>
            <a:fontRef idx="minor">
              <a:schemeClr val="lt1"/>
            </a:fontRef>
          </p:style>
        </p:cxnSp>
      </p:grpSp>
      <p:grpSp>
        <p:nvGrpSpPr>
          <p:cNvPr id="442" name="Groupe 441">
            <a:extLst>
              <a:ext uri="{FF2B5EF4-FFF2-40B4-BE49-F238E27FC236}">
                <a16:creationId xmlns:a16="http://schemas.microsoft.com/office/drawing/2014/main" id="{2CC2EDFC-3615-0BA8-56BE-87C35101E58E}"/>
              </a:ext>
            </a:extLst>
          </p:cNvPr>
          <p:cNvGrpSpPr/>
          <p:nvPr/>
        </p:nvGrpSpPr>
        <p:grpSpPr>
          <a:xfrm>
            <a:off x="4700731" y="2277941"/>
            <a:ext cx="3997946" cy="1610851"/>
            <a:chOff x="1332758" y="3316311"/>
            <a:chExt cx="3542855" cy="1340864"/>
          </a:xfrm>
        </p:grpSpPr>
        <p:pic>
          <p:nvPicPr>
            <p:cNvPr id="434" name="Image 433" descr="Une image contenant texte, capture d’écran, diagramme, ligne&#10;&#10;Description générée automatiquement">
              <a:extLst>
                <a:ext uri="{FF2B5EF4-FFF2-40B4-BE49-F238E27FC236}">
                  <a16:creationId xmlns:a16="http://schemas.microsoft.com/office/drawing/2014/main" id="{736035FF-122B-1AA8-5D7B-458B54C9EFC3}"/>
                </a:ext>
              </a:extLst>
            </p:cNvPr>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20000"/>
                      </a14:imgEffect>
                    </a14:imgLayer>
                  </a14:imgProps>
                </a:ext>
              </a:extLst>
            </a:blip>
            <a:srcRect l="2714" t="-856" r="-1411" b="-1"/>
            <a:stretch/>
          </p:blipFill>
          <p:spPr>
            <a:xfrm>
              <a:off x="1332758" y="3316311"/>
              <a:ext cx="3542855" cy="1340864"/>
            </a:xfrm>
            <a:prstGeom prst="rect">
              <a:avLst/>
            </a:prstGeom>
          </p:spPr>
        </p:pic>
        <p:sp>
          <p:nvSpPr>
            <p:cNvPr id="437" name="ZoneTexte 436">
              <a:extLst>
                <a:ext uri="{FF2B5EF4-FFF2-40B4-BE49-F238E27FC236}">
                  <a16:creationId xmlns:a16="http://schemas.microsoft.com/office/drawing/2014/main" id="{39DB99BE-124E-FDCE-68ED-833E1EEA2BA4}"/>
                </a:ext>
              </a:extLst>
            </p:cNvPr>
            <p:cNvSpPr txBox="1"/>
            <p:nvPr/>
          </p:nvSpPr>
          <p:spPr>
            <a:xfrm>
              <a:off x="2351615" y="3384791"/>
              <a:ext cx="1389594" cy="168593"/>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440" name="ZoneTexte 439">
            <a:extLst>
              <a:ext uri="{FF2B5EF4-FFF2-40B4-BE49-F238E27FC236}">
                <a16:creationId xmlns:a16="http://schemas.microsoft.com/office/drawing/2014/main" id="{700E691C-DFCA-AF1E-56AC-D6B0F59DE0A8}"/>
              </a:ext>
            </a:extLst>
          </p:cNvPr>
          <p:cNvSpPr txBox="1"/>
          <p:nvPr/>
        </p:nvSpPr>
        <p:spPr>
          <a:xfrm rot="16200000">
            <a:off x="3767298" y="2991028"/>
            <a:ext cx="1605528" cy="173335"/>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Log 10 Fold change (test/NTC)</a:t>
            </a:r>
            <a:endPar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448" name="Groupe 447">
            <a:extLst>
              <a:ext uri="{FF2B5EF4-FFF2-40B4-BE49-F238E27FC236}">
                <a16:creationId xmlns:a16="http://schemas.microsoft.com/office/drawing/2014/main" id="{C0B3EA09-32F5-D1FB-626B-D0274EFB490A}"/>
              </a:ext>
            </a:extLst>
          </p:cNvPr>
          <p:cNvGrpSpPr/>
          <p:nvPr/>
        </p:nvGrpSpPr>
        <p:grpSpPr>
          <a:xfrm>
            <a:off x="4484846" y="4291382"/>
            <a:ext cx="4217034" cy="1646311"/>
            <a:chOff x="1100369" y="4484496"/>
            <a:chExt cx="4217034" cy="1646311"/>
          </a:xfrm>
        </p:grpSpPr>
        <p:grpSp>
          <p:nvGrpSpPr>
            <p:cNvPr id="445" name="Groupe 444">
              <a:extLst>
                <a:ext uri="{FF2B5EF4-FFF2-40B4-BE49-F238E27FC236}">
                  <a16:creationId xmlns:a16="http://schemas.microsoft.com/office/drawing/2014/main" id="{A942C0BA-B8B0-0BE1-849D-DB1E248A1F20}"/>
                </a:ext>
              </a:extLst>
            </p:cNvPr>
            <p:cNvGrpSpPr/>
            <p:nvPr/>
          </p:nvGrpSpPr>
          <p:grpSpPr>
            <a:xfrm>
              <a:off x="1100369" y="4484496"/>
              <a:ext cx="4217034" cy="1646311"/>
              <a:chOff x="1029089" y="4597978"/>
              <a:chExt cx="4288314" cy="1646311"/>
            </a:xfrm>
          </p:grpSpPr>
          <p:pic>
            <p:nvPicPr>
              <p:cNvPr id="435" name="Image 434" descr="Une image contenant texte, capture d’écran, diagramme, Police&#10;&#10;Description générée automatiquement">
                <a:extLst>
                  <a:ext uri="{FF2B5EF4-FFF2-40B4-BE49-F238E27FC236}">
                    <a16:creationId xmlns:a16="http://schemas.microsoft.com/office/drawing/2014/main" id="{23BFE4E7-308C-7F09-D5A5-54D697AFF8F9}"/>
                  </a:ext>
                </a:extLst>
              </p:cNvPr>
              <p:cNvPicPr>
                <a:picLocks noChangeAspect="1"/>
              </p:cNvPicPr>
              <p:nvPr/>
            </p:nvPicPr>
            <p:blipFill rotWithShape="1">
              <a:blip r:embed="rId4"/>
              <a:srcRect l="2082" t="2924" r="106"/>
              <a:stretch/>
            </p:blipFill>
            <p:spPr>
              <a:xfrm>
                <a:off x="1296078" y="4646494"/>
                <a:ext cx="4021325" cy="1549281"/>
              </a:xfrm>
              <a:prstGeom prst="rect">
                <a:avLst/>
              </a:prstGeom>
            </p:spPr>
          </p:pic>
          <p:sp>
            <p:nvSpPr>
              <p:cNvPr id="438" name="ZoneTexte 437">
                <a:extLst>
                  <a:ext uri="{FF2B5EF4-FFF2-40B4-BE49-F238E27FC236}">
                    <a16:creationId xmlns:a16="http://schemas.microsoft.com/office/drawing/2014/main" id="{256D2C45-6AC1-B68B-D231-589C8E6F1CA0}"/>
                  </a:ext>
                </a:extLst>
              </p:cNvPr>
              <p:cNvSpPr txBox="1"/>
              <p:nvPr/>
            </p:nvSpPr>
            <p:spPr>
              <a:xfrm>
                <a:off x="2600301" y="4746173"/>
                <a:ext cx="1389594" cy="262209"/>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41" name="ZoneTexte 440">
                <a:extLst>
                  <a:ext uri="{FF2B5EF4-FFF2-40B4-BE49-F238E27FC236}">
                    <a16:creationId xmlns:a16="http://schemas.microsoft.com/office/drawing/2014/main" id="{A7C2AC07-953D-D197-262F-EC6AA25CC110}"/>
                  </a:ext>
                </a:extLst>
              </p:cNvPr>
              <p:cNvSpPr txBox="1"/>
              <p:nvPr/>
            </p:nvSpPr>
            <p:spPr>
              <a:xfrm rot="16200000">
                <a:off x="277796" y="5349271"/>
                <a:ext cx="1646311" cy="143726"/>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Log 10 Fold change (PCHS vs CTR)</a:t>
                </a:r>
                <a:endParaRPr kumimoji="0" lang="fr-FR" sz="7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447" name="Rectangle à coins arrondis 10">
              <a:extLst>
                <a:ext uri="{FF2B5EF4-FFF2-40B4-BE49-F238E27FC236}">
                  <a16:creationId xmlns:a16="http://schemas.microsoft.com/office/drawing/2014/main" id="{357C7123-5CC7-003F-AB36-13C3A23A458C}"/>
                </a:ext>
              </a:extLst>
            </p:cNvPr>
            <p:cNvSpPr/>
            <p:nvPr/>
          </p:nvSpPr>
          <p:spPr>
            <a:xfrm>
              <a:off x="1560273" y="4586288"/>
              <a:ext cx="3749915" cy="1428294"/>
            </a:xfrm>
            <a:prstGeom prst="roundRect">
              <a:avLst>
                <a:gd name="adj" fmla="val 0"/>
              </a:avLst>
            </a:prstGeom>
            <a:noFill/>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cxnSp>
        <p:nvCxnSpPr>
          <p:cNvPr id="449" name="Connecteur droit 448">
            <a:extLst>
              <a:ext uri="{FF2B5EF4-FFF2-40B4-BE49-F238E27FC236}">
                <a16:creationId xmlns:a16="http://schemas.microsoft.com/office/drawing/2014/main" id="{9B7462D2-1741-78BF-DB85-CE367DC7D28C}"/>
              </a:ext>
            </a:extLst>
          </p:cNvPr>
          <p:cNvCxnSpPr>
            <a:cxnSpLocks/>
          </p:cNvCxnSpPr>
          <p:nvPr/>
        </p:nvCxnSpPr>
        <p:spPr>
          <a:xfrm>
            <a:off x="960194" y="748496"/>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grpSp>
        <p:nvGrpSpPr>
          <p:cNvPr id="14" name="Groupe 13">
            <a:extLst>
              <a:ext uri="{FF2B5EF4-FFF2-40B4-BE49-F238E27FC236}">
                <a16:creationId xmlns:a16="http://schemas.microsoft.com/office/drawing/2014/main" id="{53838F31-8BF5-B6D4-F8A8-50F7860CBEA0}"/>
              </a:ext>
            </a:extLst>
          </p:cNvPr>
          <p:cNvGrpSpPr/>
          <p:nvPr/>
        </p:nvGrpSpPr>
        <p:grpSpPr>
          <a:xfrm>
            <a:off x="1111520" y="1961097"/>
            <a:ext cx="3229805" cy="2083726"/>
            <a:chOff x="952778" y="861386"/>
            <a:chExt cx="3229805" cy="2083726"/>
          </a:xfrm>
        </p:grpSpPr>
        <p:cxnSp>
          <p:nvCxnSpPr>
            <p:cNvPr id="4" name="Connecteur droit 3">
              <a:extLst>
                <a:ext uri="{FF2B5EF4-FFF2-40B4-BE49-F238E27FC236}">
                  <a16:creationId xmlns:a16="http://schemas.microsoft.com/office/drawing/2014/main" id="{DF565DB6-431B-6E6E-A538-1804C4980987}"/>
                </a:ext>
              </a:extLst>
            </p:cNvPr>
            <p:cNvCxnSpPr/>
            <p:nvPr/>
          </p:nvCxnSpPr>
          <p:spPr>
            <a:xfrm>
              <a:off x="3297081" y="2324938"/>
              <a:ext cx="0" cy="158907"/>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aphicFrame>
          <p:nvGraphicFramePr>
            <p:cNvPr id="430" name="Graphique 429">
              <a:extLst>
                <a:ext uri="{FF2B5EF4-FFF2-40B4-BE49-F238E27FC236}">
                  <a16:creationId xmlns:a16="http://schemas.microsoft.com/office/drawing/2014/main" id="{6C10A24A-E80B-F0F8-3711-7A7B2996741B}"/>
                </a:ext>
              </a:extLst>
            </p:cNvPr>
            <p:cNvGraphicFramePr/>
            <p:nvPr/>
          </p:nvGraphicFramePr>
          <p:xfrm>
            <a:off x="1206222" y="1117532"/>
            <a:ext cx="2015421" cy="1711294"/>
          </p:xfrm>
          <a:graphic>
            <a:graphicData uri="http://schemas.openxmlformats.org/drawingml/2006/chart">
              <c:chart xmlns:c="http://schemas.openxmlformats.org/drawingml/2006/chart" xmlns:r="http://schemas.openxmlformats.org/officeDocument/2006/relationships" r:id="rId5"/>
            </a:graphicData>
          </a:graphic>
        </p:graphicFrame>
        <p:sp>
          <p:nvSpPr>
            <p:cNvPr id="371" name="ZoneTexte 370">
              <a:extLst>
                <a:ext uri="{FF2B5EF4-FFF2-40B4-BE49-F238E27FC236}">
                  <a16:creationId xmlns:a16="http://schemas.microsoft.com/office/drawing/2014/main" id="{88363090-AD23-E45B-CCF2-E33142D644C5}"/>
                </a:ext>
              </a:extLst>
            </p:cNvPr>
            <p:cNvSpPr txBox="1"/>
            <p:nvPr/>
          </p:nvSpPr>
          <p:spPr>
            <a:xfrm>
              <a:off x="1460696" y="2613528"/>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T0</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72" name="ZoneTexte 371">
              <a:extLst>
                <a:ext uri="{FF2B5EF4-FFF2-40B4-BE49-F238E27FC236}">
                  <a16:creationId xmlns:a16="http://schemas.microsoft.com/office/drawing/2014/main" id="{113FF985-379D-72F1-21B3-95C19128974A}"/>
                </a:ext>
              </a:extLst>
            </p:cNvPr>
            <p:cNvSpPr txBox="1"/>
            <p:nvPr/>
          </p:nvSpPr>
          <p:spPr>
            <a:xfrm>
              <a:off x="1879039" y="2613528"/>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T1</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73" name="ZoneTexte 372">
              <a:extLst>
                <a:ext uri="{FF2B5EF4-FFF2-40B4-BE49-F238E27FC236}">
                  <a16:creationId xmlns:a16="http://schemas.microsoft.com/office/drawing/2014/main" id="{454EA012-D2C8-5D4F-3EA1-83422435F06E}"/>
                </a:ext>
              </a:extLst>
            </p:cNvPr>
            <p:cNvSpPr txBox="1"/>
            <p:nvPr/>
          </p:nvSpPr>
          <p:spPr>
            <a:xfrm>
              <a:off x="2266463" y="2613528"/>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T2</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74" name="ZoneTexte 373">
              <a:extLst>
                <a:ext uri="{FF2B5EF4-FFF2-40B4-BE49-F238E27FC236}">
                  <a16:creationId xmlns:a16="http://schemas.microsoft.com/office/drawing/2014/main" id="{FAE126E5-021A-3988-85B7-2CB8C0A5C5C9}"/>
                </a:ext>
              </a:extLst>
            </p:cNvPr>
            <p:cNvSpPr txBox="1"/>
            <p:nvPr/>
          </p:nvSpPr>
          <p:spPr>
            <a:xfrm>
              <a:off x="2654039" y="2613528"/>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T3</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75" name="ZoneTexte 374">
              <a:extLst>
                <a:ext uri="{FF2B5EF4-FFF2-40B4-BE49-F238E27FC236}">
                  <a16:creationId xmlns:a16="http://schemas.microsoft.com/office/drawing/2014/main" id="{0F8E6609-94FB-9435-6A8B-1160BDF17238}"/>
                </a:ext>
              </a:extLst>
            </p:cNvPr>
            <p:cNvSpPr txBox="1"/>
            <p:nvPr/>
          </p:nvSpPr>
          <p:spPr>
            <a:xfrm>
              <a:off x="3047851" y="2613528"/>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T4</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76" name="ZoneTexte 375">
              <a:extLst>
                <a:ext uri="{FF2B5EF4-FFF2-40B4-BE49-F238E27FC236}">
                  <a16:creationId xmlns:a16="http://schemas.microsoft.com/office/drawing/2014/main" id="{81E0A9B7-34A3-9D12-80E0-715A56203CAA}"/>
                </a:ext>
              </a:extLst>
            </p:cNvPr>
            <p:cNvSpPr txBox="1"/>
            <p:nvPr/>
          </p:nvSpPr>
          <p:spPr>
            <a:xfrm>
              <a:off x="3456849" y="2613528"/>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T5</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27" name="ZoneTexte 426">
              <a:extLst>
                <a:ext uri="{FF2B5EF4-FFF2-40B4-BE49-F238E27FC236}">
                  <a16:creationId xmlns:a16="http://schemas.microsoft.com/office/drawing/2014/main" id="{75B26050-4213-81CF-A340-D88582E4E74F}"/>
                </a:ext>
              </a:extLst>
            </p:cNvPr>
            <p:cNvSpPr txBox="1"/>
            <p:nvPr/>
          </p:nvSpPr>
          <p:spPr>
            <a:xfrm rot="16200000">
              <a:off x="485562" y="1720186"/>
              <a:ext cx="1235205" cy="117229"/>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CFU/m² (%)</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384" name="Groupe 383">
              <a:extLst>
                <a:ext uri="{FF2B5EF4-FFF2-40B4-BE49-F238E27FC236}">
                  <a16:creationId xmlns:a16="http://schemas.microsoft.com/office/drawing/2014/main" id="{66828675-9A7F-09B8-33B7-C1CD06435F45}"/>
                </a:ext>
              </a:extLst>
            </p:cNvPr>
            <p:cNvGrpSpPr/>
            <p:nvPr/>
          </p:nvGrpSpPr>
          <p:grpSpPr>
            <a:xfrm>
              <a:off x="1542252" y="1400508"/>
              <a:ext cx="2010793" cy="324000"/>
              <a:chOff x="2061203" y="2148157"/>
              <a:chExt cx="2010793" cy="324000"/>
            </a:xfrm>
          </p:grpSpPr>
          <p:grpSp>
            <p:nvGrpSpPr>
              <p:cNvPr id="405" name="Groupe 404">
                <a:extLst>
                  <a:ext uri="{FF2B5EF4-FFF2-40B4-BE49-F238E27FC236}">
                    <a16:creationId xmlns:a16="http://schemas.microsoft.com/office/drawing/2014/main" id="{F2CF9B6A-453E-02A9-003D-C117053FAF03}"/>
                  </a:ext>
                </a:extLst>
              </p:cNvPr>
              <p:cNvGrpSpPr/>
              <p:nvPr/>
            </p:nvGrpSpPr>
            <p:grpSpPr>
              <a:xfrm>
                <a:off x="3638319" y="2252399"/>
                <a:ext cx="32400" cy="158907"/>
                <a:chOff x="3638319" y="2252399"/>
                <a:chExt cx="32400" cy="158907"/>
              </a:xfrm>
            </p:grpSpPr>
            <p:sp>
              <p:nvSpPr>
                <p:cNvPr id="424" name="Rectangle 20">
                  <a:extLst>
                    <a:ext uri="{FF2B5EF4-FFF2-40B4-BE49-F238E27FC236}">
                      <a16:creationId xmlns:a16="http://schemas.microsoft.com/office/drawing/2014/main" id="{EE6266DE-3B82-EBD5-9BBB-17A0B9EED491}"/>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25" name="Connecteur droit 424">
                  <a:extLst>
                    <a:ext uri="{FF2B5EF4-FFF2-40B4-BE49-F238E27FC236}">
                      <a16:creationId xmlns:a16="http://schemas.microsoft.com/office/drawing/2014/main" id="{F8C152DE-7181-A23D-BD54-61DBEA7F9B2A}"/>
                    </a:ext>
                  </a:extLst>
                </p:cNvPr>
                <p:cNvCxnSpPr/>
                <p:nvPr/>
              </p:nvCxnSpPr>
              <p:spPr>
                <a:xfrm>
                  <a:off x="3655649" y="2252399"/>
                  <a:ext cx="0" cy="158907"/>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406" name="Groupe 405">
                <a:extLst>
                  <a:ext uri="{FF2B5EF4-FFF2-40B4-BE49-F238E27FC236}">
                    <a16:creationId xmlns:a16="http://schemas.microsoft.com/office/drawing/2014/main" id="{E5DD6811-7D38-A9E3-53D7-3F49B6B275CE}"/>
                  </a:ext>
                </a:extLst>
              </p:cNvPr>
              <p:cNvGrpSpPr/>
              <p:nvPr/>
            </p:nvGrpSpPr>
            <p:grpSpPr>
              <a:xfrm>
                <a:off x="4039596" y="2203093"/>
                <a:ext cx="32400" cy="158907"/>
                <a:chOff x="3638319" y="2252399"/>
                <a:chExt cx="32400" cy="158907"/>
              </a:xfrm>
            </p:grpSpPr>
            <p:sp>
              <p:nvSpPr>
                <p:cNvPr id="422" name="Rectangle 20">
                  <a:extLst>
                    <a:ext uri="{FF2B5EF4-FFF2-40B4-BE49-F238E27FC236}">
                      <a16:creationId xmlns:a16="http://schemas.microsoft.com/office/drawing/2014/main" id="{199DEBAE-82F3-82DE-F4AA-AF0C0D9E85F9}"/>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23" name="Connecteur droit 422">
                  <a:extLst>
                    <a:ext uri="{FF2B5EF4-FFF2-40B4-BE49-F238E27FC236}">
                      <a16:creationId xmlns:a16="http://schemas.microsoft.com/office/drawing/2014/main" id="{E2AFFCB0-9793-4C82-B109-1A03B8ED8614}"/>
                    </a:ext>
                  </a:extLst>
                </p:cNvPr>
                <p:cNvCxnSpPr/>
                <p:nvPr/>
              </p:nvCxnSpPr>
              <p:spPr>
                <a:xfrm>
                  <a:off x="3655649" y="2252399"/>
                  <a:ext cx="0" cy="158907"/>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407" name="Groupe 406">
                <a:extLst>
                  <a:ext uri="{FF2B5EF4-FFF2-40B4-BE49-F238E27FC236}">
                    <a16:creationId xmlns:a16="http://schemas.microsoft.com/office/drawing/2014/main" id="{5778B5CB-9803-83EF-0E56-D67D70F59CEF}"/>
                  </a:ext>
                </a:extLst>
              </p:cNvPr>
              <p:cNvGrpSpPr/>
              <p:nvPr/>
            </p:nvGrpSpPr>
            <p:grpSpPr>
              <a:xfrm>
                <a:off x="3252112" y="2164824"/>
                <a:ext cx="32400" cy="216000"/>
                <a:chOff x="3638319" y="2252398"/>
                <a:chExt cx="32400" cy="216000"/>
              </a:xfrm>
            </p:grpSpPr>
            <p:sp>
              <p:nvSpPr>
                <p:cNvPr id="420" name="Rectangle 20">
                  <a:extLst>
                    <a:ext uri="{FF2B5EF4-FFF2-40B4-BE49-F238E27FC236}">
                      <a16:creationId xmlns:a16="http://schemas.microsoft.com/office/drawing/2014/main" id="{63A70B2D-3A4C-E092-9DD6-E2BA180D9F27}"/>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21" name="Connecteur droit 420">
                  <a:extLst>
                    <a:ext uri="{FF2B5EF4-FFF2-40B4-BE49-F238E27FC236}">
                      <a16:creationId xmlns:a16="http://schemas.microsoft.com/office/drawing/2014/main" id="{F3F801CE-BC3C-6AD1-45C0-83821A1DF14D}"/>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408" name="Groupe 407">
                <a:extLst>
                  <a:ext uri="{FF2B5EF4-FFF2-40B4-BE49-F238E27FC236}">
                    <a16:creationId xmlns:a16="http://schemas.microsoft.com/office/drawing/2014/main" id="{C9C777B1-95C7-4C68-6CEE-429C51666913}"/>
                  </a:ext>
                </a:extLst>
              </p:cNvPr>
              <p:cNvGrpSpPr/>
              <p:nvPr/>
            </p:nvGrpSpPr>
            <p:grpSpPr>
              <a:xfrm>
                <a:off x="2854090" y="2155300"/>
                <a:ext cx="32400" cy="216000"/>
                <a:chOff x="3638319" y="2252398"/>
                <a:chExt cx="32400" cy="216000"/>
              </a:xfrm>
            </p:grpSpPr>
            <p:sp>
              <p:nvSpPr>
                <p:cNvPr id="418" name="Rectangle 20">
                  <a:extLst>
                    <a:ext uri="{FF2B5EF4-FFF2-40B4-BE49-F238E27FC236}">
                      <a16:creationId xmlns:a16="http://schemas.microsoft.com/office/drawing/2014/main" id="{C6F60E22-8E1F-5F61-C007-2BD94BC8C8F4}"/>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19" name="Connecteur droit 418">
                  <a:extLst>
                    <a:ext uri="{FF2B5EF4-FFF2-40B4-BE49-F238E27FC236}">
                      <a16:creationId xmlns:a16="http://schemas.microsoft.com/office/drawing/2014/main" id="{227DACAF-8644-D657-0B6F-20E4ECBBFE13}"/>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409" name="Groupe 408">
                <a:extLst>
                  <a:ext uri="{FF2B5EF4-FFF2-40B4-BE49-F238E27FC236}">
                    <a16:creationId xmlns:a16="http://schemas.microsoft.com/office/drawing/2014/main" id="{D62D7174-DBF1-6B76-0206-B2A7F99C93E6}"/>
                  </a:ext>
                </a:extLst>
              </p:cNvPr>
              <p:cNvGrpSpPr/>
              <p:nvPr/>
            </p:nvGrpSpPr>
            <p:grpSpPr>
              <a:xfrm>
                <a:off x="2215925" y="2148157"/>
                <a:ext cx="32400" cy="216000"/>
                <a:chOff x="3638319" y="2252398"/>
                <a:chExt cx="32400" cy="216000"/>
              </a:xfrm>
            </p:grpSpPr>
            <p:sp>
              <p:nvSpPr>
                <p:cNvPr id="416" name="Rectangle 20">
                  <a:extLst>
                    <a:ext uri="{FF2B5EF4-FFF2-40B4-BE49-F238E27FC236}">
                      <a16:creationId xmlns:a16="http://schemas.microsoft.com/office/drawing/2014/main" id="{F886FC7B-A6C8-499B-1D30-8F4634EE7B7C}"/>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17" name="Connecteur droit 416">
                  <a:extLst>
                    <a:ext uri="{FF2B5EF4-FFF2-40B4-BE49-F238E27FC236}">
                      <a16:creationId xmlns:a16="http://schemas.microsoft.com/office/drawing/2014/main" id="{9CA7C1CA-17A5-7DB7-EDE2-508D70671170}"/>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410" name="Groupe 409">
                <a:extLst>
                  <a:ext uri="{FF2B5EF4-FFF2-40B4-BE49-F238E27FC236}">
                    <a16:creationId xmlns:a16="http://schemas.microsoft.com/office/drawing/2014/main" id="{6F3CB6EF-784D-611C-B356-7ECA58F8FDA5}"/>
                  </a:ext>
                </a:extLst>
              </p:cNvPr>
              <p:cNvGrpSpPr/>
              <p:nvPr/>
            </p:nvGrpSpPr>
            <p:grpSpPr>
              <a:xfrm>
                <a:off x="2468122" y="2203093"/>
                <a:ext cx="32400" cy="216000"/>
                <a:chOff x="3638319" y="2252398"/>
                <a:chExt cx="32400" cy="216000"/>
              </a:xfrm>
            </p:grpSpPr>
            <p:sp>
              <p:nvSpPr>
                <p:cNvPr id="414" name="Rectangle 20">
                  <a:extLst>
                    <a:ext uri="{FF2B5EF4-FFF2-40B4-BE49-F238E27FC236}">
                      <a16:creationId xmlns:a16="http://schemas.microsoft.com/office/drawing/2014/main" id="{BD893B3E-C9BA-F06C-45FC-1DDB71B4A5A2}"/>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15" name="Connecteur droit 414">
                  <a:extLst>
                    <a:ext uri="{FF2B5EF4-FFF2-40B4-BE49-F238E27FC236}">
                      <a16:creationId xmlns:a16="http://schemas.microsoft.com/office/drawing/2014/main" id="{408AD68B-55B0-EDF5-BE6E-76FFCC73E2CC}"/>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411" name="Groupe 410">
                <a:extLst>
                  <a:ext uri="{FF2B5EF4-FFF2-40B4-BE49-F238E27FC236}">
                    <a16:creationId xmlns:a16="http://schemas.microsoft.com/office/drawing/2014/main" id="{78D82832-D234-C1C6-1F0C-00CD4C0B9C3F}"/>
                  </a:ext>
                </a:extLst>
              </p:cNvPr>
              <p:cNvGrpSpPr/>
              <p:nvPr/>
            </p:nvGrpSpPr>
            <p:grpSpPr>
              <a:xfrm>
                <a:off x="2061203" y="2256157"/>
                <a:ext cx="32400" cy="216000"/>
                <a:chOff x="3638319" y="2252398"/>
                <a:chExt cx="32400" cy="216000"/>
              </a:xfrm>
            </p:grpSpPr>
            <p:sp>
              <p:nvSpPr>
                <p:cNvPr id="412" name="Rectangle 20">
                  <a:extLst>
                    <a:ext uri="{FF2B5EF4-FFF2-40B4-BE49-F238E27FC236}">
                      <a16:creationId xmlns:a16="http://schemas.microsoft.com/office/drawing/2014/main" id="{F90DD629-B6F6-D8C1-495F-8E52BB48DC0C}"/>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413" name="Connecteur droit 412">
                  <a:extLst>
                    <a:ext uri="{FF2B5EF4-FFF2-40B4-BE49-F238E27FC236}">
                      <a16:creationId xmlns:a16="http://schemas.microsoft.com/office/drawing/2014/main" id="{E8838FAA-1709-8A6D-1BA8-E65484F96D08}"/>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sp>
          <p:nvSpPr>
            <p:cNvPr id="385" name="Rectangle 384">
              <a:extLst>
                <a:ext uri="{FF2B5EF4-FFF2-40B4-BE49-F238E27FC236}">
                  <a16:creationId xmlns:a16="http://schemas.microsoft.com/office/drawing/2014/main" id="{16A4B724-32FC-0E11-B3B8-852C172B983D}"/>
                </a:ext>
              </a:extLst>
            </p:cNvPr>
            <p:cNvSpPr/>
            <p:nvPr/>
          </p:nvSpPr>
          <p:spPr>
            <a:xfrm>
              <a:off x="1498528" y="1607407"/>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6" name="Rectangle 385">
              <a:extLst>
                <a:ext uri="{FF2B5EF4-FFF2-40B4-BE49-F238E27FC236}">
                  <a16:creationId xmlns:a16="http://schemas.microsoft.com/office/drawing/2014/main" id="{7D533752-D6E3-D7A1-119F-4D0B860EC74F}"/>
                </a:ext>
              </a:extLst>
            </p:cNvPr>
            <p:cNvSpPr/>
            <p:nvPr/>
          </p:nvSpPr>
          <p:spPr>
            <a:xfrm>
              <a:off x="2286152" y="1607407"/>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7" name="Rectangle 386">
              <a:extLst>
                <a:ext uri="{FF2B5EF4-FFF2-40B4-BE49-F238E27FC236}">
                  <a16:creationId xmlns:a16="http://schemas.microsoft.com/office/drawing/2014/main" id="{20B30AED-C762-2A03-E3C6-86E05A8763B7}"/>
                </a:ext>
              </a:extLst>
            </p:cNvPr>
            <p:cNvSpPr/>
            <p:nvPr/>
          </p:nvSpPr>
          <p:spPr>
            <a:xfrm>
              <a:off x="1892340" y="1607407"/>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8" name="Rectangle 387">
              <a:extLst>
                <a:ext uri="{FF2B5EF4-FFF2-40B4-BE49-F238E27FC236}">
                  <a16:creationId xmlns:a16="http://schemas.microsoft.com/office/drawing/2014/main" id="{47F7B3D7-AC0E-AF39-F9EF-349697C272B7}"/>
                </a:ext>
              </a:extLst>
            </p:cNvPr>
            <p:cNvSpPr/>
            <p:nvPr/>
          </p:nvSpPr>
          <p:spPr>
            <a:xfrm>
              <a:off x="3073776" y="1607407"/>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9" name="Rectangle 388">
              <a:extLst>
                <a:ext uri="{FF2B5EF4-FFF2-40B4-BE49-F238E27FC236}">
                  <a16:creationId xmlns:a16="http://schemas.microsoft.com/office/drawing/2014/main" id="{70EF300D-4852-15F4-9FF6-412B08DC50DF}"/>
                </a:ext>
              </a:extLst>
            </p:cNvPr>
            <p:cNvSpPr/>
            <p:nvPr/>
          </p:nvSpPr>
          <p:spPr>
            <a:xfrm>
              <a:off x="2679964" y="1607407"/>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0" name="Rectangle 389">
              <a:extLst>
                <a:ext uri="{FF2B5EF4-FFF2-40B4-BE49-F238E27FC236}">
                  <a16:creationId xmlns:a16="http://schemas.microsoft.com/office/drawing/2014/main" id="{86B54473-CC18-BCED-4F3B-C99C5497D3F2}"/>
                </a:ext>
              </a:extLst>
            </p:cNvPr>
            <p:cNvSpPr/>
            <p:nvPr/>
          </p:nvSpPr>
          <p:spPr>
            <a:xfrm>
              <a:off x="3467590" y="1607407"/>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1" name="Rectangle 390">
              <a:extLst>
                <a:ext uri="{FF2B5EF4-FFF2-40B4-BE49-F238E27FC236}">
                  <a16:creationId xmlns:a16="http://schemas.microsoft.com/office/drawing/2014/main" id="{8D590A9B-7B53-43B6-F4A7-7CCD2E3E7BED}"/>
                </a:ext>
              </a:extLst>
            </p:cNvPr>
            <p:cNvSpPr/>
            <p:nvPr/>
          </p:nvSpPr>
          <p:spPr>
            <a:xfrm>
              <a:off x="1653866" y="1547876"/>
              <a:ext cx="127067" cy="105925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5" name="Rectangle 394">
              <a:extLst>
                <a:ext uri="{FF2B5EF4-FFF2-40B4-BE49-F238E27FC236}">
                  <a16:creationId xmlns:a16="http://schemas.microsoft.com/office/drawing/2014/main" id="{85284E82-ECCA-9ABB-3103-ABF6EF45B2C1}"/>
                </a:ext>
              </a:extLst>
            </p:cNvPr>
            <p:cNvSpPr/>
            <p:nvPr/>
          </p:nvSpPr>
          <p:spPr>
            <a:xfrm>
              <a:off x="3233548" y="2411643"/>
              <a:ext cx="127067" cy="195488"/>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96" name="Groupe 395">
              <a:extLst>
                <a:ext uri="{FF2B5EF4-FFF2-40B4-BE49-F238E27FC236}">
                  <a16:creationId xmlns:a16="http://schemas.microsoft.com/office/drawing/2014/main" id="{38202D7A-7AA1-E42F-A4AE-8B01165E7423}"/>
                </a:ext>
              </a:extLst>
            </p:cNvPr>
            <p:cNvGrpSpPr/>
            <p:nvPr/>
          </p:nvGrpSpPr>
          <p:grpSpPr>
            <a:xfrm>
              <a:off x="2485628" y="2034731"/>
              <a:ext cx="32400" cy="216000"/>
              <a:chOff x="3638319" y="2252398"/>
              <a:chExt cx="32400" cy="216000"/>
            </a:xfrm>
          </p:grpSpPr>
          <p:cxnSp>
            <p:nvCxnSpPr>
              <p:cNvPr id="404" name="Connecteur droit 403">
                <a:extLst>
                  <a:ext uri="{FF2B5EF4-FFF2-40B4-BE49-F238E27FC236}">
                    <a16:creationId xmlns:a16="http://schemas.microsoft.com/office/drawing/2014/main" id="{8AB9A3AA-9722-217A-AE46-F625FC37596D}"/>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sp>
            <p:nvSpPr>
              <p:cNvPr id="403" name="Rectangle 20">
                <a:extLst>
                  <a:ext uri="{FF2B5EF4-FFF2-40B4-BE49-F238E27FC236}">
                    <a16:creationId xmlns:a16="http://schemas.microsoft.com/office/drawing/2014/main" id="{FCC3C3D3-53F7-677B-4A64-9B83AE987E4B}"/>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97" name="Groupe 396">
              <a:extLst>
                <a:ext uri="{FF2B5EF4-FFF2-40B4-BE49-F238E27FC236}">
                  <a16:creationId xmlns:a16="http://schemas.microsoft.com/office/drawing/2014/main" id="{942E526A-E865-B74A-F2AC-74B6E76F9D70}"/>
                </a:ext>
              </a:extLst>
            </p:cNvPr>
            <p:cNvGrpSpPr/>
            <p:nvPr/>
          </p:nvGrpSpPr>
          <p:grpSpPr>
            <a:xfrm>
              <a:off x="2883821" y="2275893"/>
              <a:ext cx="32400" cy="216000"/>
              <a:chOff x="3638319" y="2252398"/>
              <a:chExt cx="32400" cy="216000"/>
            </a:xfrm>
          </p:grpSpPr>
          <p:cxnSp>
            <p:nvCxnSpPr>
              <p:cNvPr id="402" name="Connecteur droit 401">
                <a:extLst>
                  <a:ext uri="{FF2B5EF4-FFF2-40B4-BE49-F238E27FC236}">
                    <a16:creationId xmlns:a16="http://schemas.microsoft.com/office/drawing/2014/main" id="{74DEA820-D4D3-4F57-C2F7-495DEB11A305}"/>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sp>
            <p:nvSpPr>
              <p:cNvPr id="401" name="Rectangle 20">
                <a:extLst>
                  <a:ext uri="{FF2B5EF4-FFF2-40B4-BE49-F238E27FC236}">
                    <a16:creationId xmlns:a16="http://schemas.microsoft.com/office/drawing/2014/main" id="{7AE41303-9A82-C49C-2E61-995323782C42}"/>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98" name="Groupe 397">
              <a:extLst>
                <a:ext uri="{FF2B5EF4-FFF2-40B4-BE49-F238E27FC236}">
                  <a16:creationId xmlns:a16="http://schemas.microsoft.com/office/drawing/2014/main" id="{ECDDAE3E-0DFA-87B6-3982-39426A813283}"/>
                </a:ext>
              </a:extLst>
            </p:cNvPr>
            <p:cNvGrpSpPr/>
            <p:nvPr/>
          </p:nvGrpSpPr>
          <p:grpSpPr>
            <a:xfrm>
              <a:off x="2093779" y="2075700"/>
              <a:ext cx="32400" cy="216000"/>
              <a:chOff x="3638319" y="2252398"/>
              <a:chExt cx="32400" cy="216000"/>
            </a:xfrm>
          </p:grpSpPr>
          <p:cxnSp>
            <p:nvCxnSpPr>
              <p:cNvPr id="400" name="Connecteur droit 399">
                <a:extLst>
                  <a:ext uri="{FF2B5EF4-FFF2-40B4-BE49-F238E27FC236}">
                    <a16:creationId xmlns:a16="http://schemas.microsoft.com/office/drawing/2014/main" id="{996B48C6-4FFC-BC31-0382-F96121E954CF}"/>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sp>
            <p:nvSpPr>
              <p:cNvPr id="399" name="Rectangle 20">
                <a:extLst>
                  <a:ext uri="{FF2B5EF4-FFF2-40B4-BE49-F238E27FC236}">
                    <a16:creationId xmlns:a16="http://schemas.microsoft.com/office/drawing/2014/main" id="{1AA08520-DAD4-A117-B579-FB7B441A361B}"/>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79" name="ZoneTexte 378">
              <a:extLst>
                <a:ext uri="{FF2B5EF4-FFF2-40B4-BE49-F238E27FC236}">
                  <a16:creationId xmlns:a16="http://schemas.microsoft.com/office/drawing/2014/main" id="{5C25AB1C-E3DA-6DC8-6BDE-50C3D4D27862}"/>
                </a:ext>
              </a:extLst>
            </p:cNvPr>
            <p:cNvSpPr txBox="1"/>
            <p:nvPr/>
          </p:nvSpPr>
          <p:spPr>
            <a:xfrm>
              <a:off x="1811298" y="1809628"/>
              <a:ext cx="670327"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-58%</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80" name="ZoneTexte 379">
              <a:extLst>
                <a:ext uri="{FF2B5EF4-FFF2-40B4-BE49-F238E27FC236}">
                  <a16:creationId xmlns:a16="http://schemas.microsoft.com/office/drawing/2014/main" id="{9387DD8F-997C-CC3D-9A02-9B0360A71A7B}"/>
                </a:ext>
              </a:extLst>
            </p:cNvPr>
            <p:cNvSpPr txBox="1"/>
            <p:nvPr/>
          </p:nvSpPr>
          <p:spPr>
            <a:xfrm>
              <a:off x="2323072" y="1801464"/>
              <a:ext cx="479672"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-61%</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81" name="ZoneTexte 380">
              <a:extLst>
                <a:ext uri="{FF2B5EF4-FFF2-40B4-BE49-F238E27FC236}">
                  <a16:creationId xmlns:a16="http://schemas.microsoft.com/office/drawing/2014/main" id="{C0D324D0-069E-3B1A-E738-990A71A2541C}"/>
                </a:ext>
              </a:extLst>
            </p:cNvPr>
            <p:cNvSpPr txBox="1"/>
            <p:nvPr/>
          </p:nvSpPr>
          <p:spPr>
            <a:xfrm>
              <a:off x="2707975" y="2005026"/>
              <a:ext cx="479672"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-77%</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82" name="ZoneTexte 381">
              <a:extLst>
                <a:ext uri="{FF2B5EF4-FFF2-40B4-BE49-F238E27FC236}">
                  <a16:creationId xmlns:a16="http://schemas.microsoft.com/office/drawing/2014/main" id="{426FCAAD-9825-F8C0-C20E-8E13137ADCE6}"/>
                </a:ext>
              </a:extLst>
            </p:cNvPr>
            <p:cNvSpPr txBox="1"/>
            <p:nvPr/>
          </p:nvSpPr>
          <p:spPr>
            <a:xfrm>
              <a:off x="3087597" y="2131976"/>
              <a:ext cx="479672"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-82%</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83" name="ZoneTexte 382">
              <a:extLst>
                <a:ext uri="{FF2B5EF4-FFF2-40B4-BE49-F238E27FC236}">
                  <a16:creationId xmlns:a16="http://schemas.microsoft.com/office/drawing/2014/main" id="{B69643EE-93C4-99BB-6E62-826E8961B5BA}"/>
                </a:ext>
              </a:extLst>
            </p:cNvPr>
            <p:cNvSpPr txBox="1"/>
            <p:nvPr/>
          </p:nvSpPr>
          <p:spPr>
            <a:xfrm>
              <a:off x="3523585" y="2210464"/>
              <a:ext cx="479672"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-100%</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344" name="Groupe 343">
              <a:extLst>
                <a:ext uri="{FF2B5EF4-FFF2-40B4-BE49-F238E27FC236}">
                  <a16:creationId xmlns:a16="http://schemas.microsoft.com/office/drawing/2014/main" id="{2ABBB87E-13E1-1F20-6322-EEFF7EAD3290}"/>
                </a:ext>
              </a:extLst>
            </p:cNvPr>
            <p:cNvGrpSpPr/>
            <p:nvPr/>
          </p:nvGrpSpPr>
          <p:grpSpPr>
            <a:xfrm>
              <a:off x="2024579" y="2702951"/>
              <a:ext cx="1412784" cy="242161"/>
              <a:chOff x="10378977" y="2131633"/>
              <a:chExt cx="1412784" cy="242161"/>
            </a:xfrm>
          </p:grpSpPr>
          <p:sp>
            <p:nvSpPr>
              <p:cNvPr id="345" name="ZoneTexte 344">
                <a:extLst>
                  <a:ext uri="{FF2B5EF4-FFF2-40B4-BE49-F238E27FC236}">
                    <a16:creationId xmlns:a16="http://schemas.microsoft.com/office/drawing/2014/main" id="{0C9BB7C3-CD44-B588-FAFB-3D3E9DA6D052}"/>
                  </a:ext>
                </a:extLst>
              </p:cNvPr>
              <p:cNvSpPr txBox="1"/>
              <p:nvPr/>
            </p:nvSpPr>
            <p:spPr>
              <a:xfrm>
                <a:off x="10537059" y="2131633"/>
                <a:ext cx="702441" cy="24216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CTR</a:t>
                </a:r>
                <a:endPar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46" name="ZoneTexte 345">
                <a:extLst>
                  <a:ext uri="{FF2B5EF4-FFF2-40B4-BE49-F238E27FC236}">
                    <a16:creationId xmlns:a16="http://schemas.microsoft.com/office/drawing/2014/main" id="{59E02EA3-EAF7-13A1-D5FB-2BA7D31448AE}"/>
                  </a:ext>
                </a:extLst>
              </p:cNvPr>
              <p:cNvSpPr txBox="1"/>
              <p:nvPr/>
            </p:nvSpPr>
            <p:spPr>
              <a:xfrm>
                <a:off x="11089320" y="2131633"/>
                <a:ext cx="702441" cy="24216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endPar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47" name="Rectangle 346">
                <a:extLst>
                  <a:ext uri="{FF2B5EF4-FFF2-40B4-BE49-F238E27FC236}">
                    <a16:creationId xmlns:a16="http://schemas.microsoft.com/office/drawing/2014/main" id="{3422B9DD-6156-2B9F-E716-D868DB3F865A}"/>
                  </a:ext>
                </a:extLst>
              </p:cNvPr>
              <p:cNvSpPr/>
              <p:nvPr/>
            </p:nvSpPr>
            <p:spPr>
              <a:xfrm>
                <a:off x="10378977" y="2201693"/>
                <a:ext cx="102041" cy="10204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8" name="Rectangle 347">
                <a:extLst>
                  <a:ext uri="{FF2B5EF4-FFF2-40B4-BE49-F238E27FC236}">
                    <a16:creationId xmlns:a16="http://schemas.microsoft.com/office/drawing/2014/main" id="{8EC5A643-AA0F-9D7A-B72D-F69A56677F00}"/>
                  </a:ext>
                </a:extLst>
              </p:cNvPr>
              <p:cNvSpPr/>
              <p:nvPr/>
            </p:nvSpPr>
            <p:spPr>
              <a:xfrm>
                <a:off x="10931238" y="2201693"/>
                <a:ext cx="102041" cy="10204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39" name="ZoneTexte 438">
              <a:extLst>
                <a:ext uri="{FF2B5EF4-FFF2-40B4-BE49-F238E27FC236}">
                  <a16:creationId xmlns:a16="http://schemas.microsoft.com/office/drawing/2014/main" id="{F04C614F-CF0A-44F1-48C0-72B397D3BCF8}"/>
                </a:ext>
              </a:extLst>
            </p:cNvPr>
            <p:cNvSpPr txBox="1"/>
            <p:nvPr/>
          </p:nvSpPr>
          <p:spPr>
            <a:xfrm rot="16200000">
              <a:off x="485562" y="2155164"/>
              <a:ext cx="1235205" cy="117229"/>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CFU/m² (%)</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94" name="Rectangle 393">
              <a:extLst>
                <a:ext uri="{FF2B5EF4-FFF2-40B4-BE49-F238E27FC236}">
                  <a16:creationId xmlns:a16="http://schemas.microsoft.com/office/drawing/2014/main" id="{26133330-2D6D-A7D3-4856-0C0C0EB33C90}"/>
                </a:ext>
              </a:extLst>
            </p:cNvPr>
            <p:cNvSpPr/>
            <p:nvPr/>
          </p:nvSpPr>
          <p:spPr>
            <a:xfrm>
              <a:off x="2838627" y="2370201"/>
              <a:ext cx="127067" cy="23693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2" name="Rectangle 391">
              <a:extLst>
                <a:ext uri="{FF2B5EF4-FFF2-40B4-BE49-F238E27FC236}">
                  <a16:creationId xmlns:a16="http://schemas.microsoft.com/office/drawing/2014/main" id="{72FA47F1-F7FF-2440-60E7-AE5CE4BCBE43}"/>
                </a:ext>
              </a:extLst>
            </p:cNvPr>
            <p:cNvSpPr/>
            <p:nvPr/>
          </p:nvSpPr>
          <p:spPr>
            <a:xfrm>
              <a:off x="2048786" y="2192401"/>
              <a:ext cx="127067" cy="41473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3" name="Rectangle 392">
              <a:extLst>
                <a:ext uri="{FF2B5EF4-FFF2-40B4-BE49-F238E27FC236}">
                  <a16:creationId xmlns:a16="http://schemas.microsoft.com/office/drawing/2014/main" id="{70900FE3-B84B-1704-E778-2CBE5D0240B4}"/>
                </a:ext>
              </a:extLst>
            </p:cNvPr>
            <p:cNvSpPr/>
            <p:nvPr/>
          </p:nvSpPr>
          <p:spPr>
            <a:xfrm>
              <a:off x="2443707" y="2217801"/>
              <a:ext cx="127067" cy="38933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6" name="Connecteur droit 5">
              <a:extLst>
                <a:ext uri="{FF2B5EF4-FFF2-40B4-BE49-F238E27FC236}">
                  <a16:creationId xmlns:a16="http://schemas.microsoft.com/office/drawing/2014/main" id="{9FDC8A5C-5CFB-16E5-385F-8A1DEEF365C8}"/>
                </a:ext>
              </a:extLst>
            </p:cNvPr>
            <p:cNvCxnSpPr>
              <a:cxnSpLocks/>
            </p:cNvCxnSpPr>
            <p:nvPr/>
          </p:nvCxnSpPr>
          <p:spPr>
            <a:xfrm>
              <a:off x="3655152" y="2420603"/>
              <a:ext cx="0" cy="144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sp>
          <p:nvSpPr>
            <p:cNvPr id="8" name="Rectangle 20">
              <a:extLst>
                <a:ext uri="{FF2B5EF4-FFF2-40B4-BE49-F238E27FC236}">
                  <a16:creationId xmlns:a16="http://schemas.microsoft.com/office/drawing/2014/main" id="{BD46FD76-C242-1F5E-EB55-7853F4C7770D}"/>
                </a:ext>
              </a:extLst>
            </p:cNvPr>
            <p:cNvSpPr/>
            <p:nvPr/>
          </p:nvSpPr>
          <p:spPr>
            <a:xfrm>
              <a:off x="3280881" y="2324938"/>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Rectangle 20">
              <a:extLst>
                <a:ext uri="{FF2B5EF4-FFF2-40B4-BE49-F238E27FC236}">
                  <a16:creationId xmlns:a16="http://schemas.microsoft.com/office/drawing/2014/main" id="{89DC2872-6A40-114E-C956-F5FEE00BCE26}"/>
                </a:ext>
              </a:extLst>
            </p:cNvPr>
            <p:cNvSpPr/>
            <p:nvPr/>
          </p:nvSpPr>
          <p:spPr>
            <a:xfrm>
              <a:off x="3638952" y="2420603"/>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 name="Rectangle à coins arrondis 10">
              <a:extLst>
                <a:ext uri="{FF2B5EF4-FFF2-40B4-BE49-F238E27FC236}">
                  <a16:creationId xmlns:a16="http://schemas.microsoft.com/office/drawing/2014/main" id="{88B92882-D7A3-B9BA-34B2-A2E6D5A7C6B1}"/>
                </a:ext>
              </a:extLst>
            </p:cNvPr>
            <p:cNvSpPr/>
            <p:nvPr/>
          </p:nvSpPr>
          <p:spPr>
            <a:xfrm>
              <a:off x="952778" y="982032"/>
              <a:ext cx="3229805" cy="1923412"/>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26" name="ZoneTexte 425">
              <a:extLst>
                <a:ext uri="{FF2B5EF4-FFF2-40B4-BE49-F238E27FC236}">
                  <a16:creationId xmlns:a16="http://schemas.microsoft.com/office/drawing/2014/main" id="{D00125B0-F727-A161-A30C-CDB2D3CDA709}"/>
                </a:ext>
              </a:extLst>
            </p:cNvPr>
            <p:cNvSpPr txBox="1"/>
            <p:nvPr/>
          </p:nvSpPr>
          <p:spPr>
            <a:xfrm>
              <a:off x="1044550" y="861386"/>
              <a:ext cx="1403133" cy="262209"/>
            </a:xfrm>
            <a:prstGeom prst="rect">
              <a:avLst/>
            </a:prstGeom>
            <a:solidFill>
              <a:schemeClr val="bg1"/>
            </a:solidFill>
          </p:spPr>
          <p:txBody>
            <a:bodyPr wrap="square"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Surface pathogens</a:t>
              </a:r>
              <a:endParaRPr kumimoji="0" lang="fr-FR"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grpSp>
        <p:nvGrpSpPr>
          <p:cNvPr id="13" name="Groupe 12">
            <a:extLst>
              <a:ext uri="{FF2B5EF4-FFF2-40B4-BE49-F238E27FC236}">
                <a16:creationId xmlns:a16="http://schemas.microsoft.com/office/drawing/2014/main" id="{96FABBF4-B122-5C51-AAB1-B7B8872E1032}"/>
              </a:ext>
            </a:extLst>
          </p:cNvPr>
          <p:cNvGrpSpPr/>
          <p:nvPr/>
        </p:nvGrpSpPr>
        <p:grpSpPr>
          <a:xfrm>
            <a:off x="1144189" y="4040604"/>
            <a:ext cx="3229805" cy="2034692"/>
            <a:chOff x="4308869" y="910420"/>
            <a:chExt cx="3229805" cy="2034692"/>
          </a:xfrm>
        </p:grpSpPr>
        <p:cxnSp>
          <p:nvCxnSpPr>
            <p:cNvPr id="3" name="Connecteur droit 2">
              <a:extLst>
                <a:ext uri="{FF2B5EF4-FFF2-40B4-BE49-F238E27FC236}">
                  <a16:creationId xmlns:a16="http://schemas.microsoft.com/office/drawing/2014/main" id="{4847EBA8-D017-0ACF-D77C-4AD1D7A7D4B9}"/>
                </a:ext>
              </a:extLst>
            </p:cNvPr>
            <p:cNvCxnSpPr/>
            <p:nvPr/>
          </p:nvCxnSpPr>
          <p:spPr>
            <a:xfrm>
              <a:off x="6642050" y="2264545"/>
              <a:ext cx="0" cy="158907"/>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sp>
          <p:nvSpPr>
            <p:cNvPr id="350" name="Rectangle à coins arrondis 10">
              <a:extLst>
                <a:ext uri="{FF2B5EF4-FFF2-40B4-BE49-F238E27FC236}">
                  <a16:creationId xmlns:a16="http://schemas.microsoft.com/office/drawing/2014/main" id="{382AC428-63E7-832A-8D10-18510ACFD878}"/>
                </a:ext>
              </a:extLst>
            </p:cNvPr>
            <p:cNvSpPr/>
            <p:nvPr/>
          </p:nvSpPr>
          <p:spPr>
            <a:xfrm>
              <a:off x="4308869" y="982032"/>
              <a:ext cx="3229805" cy="1923412"/>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64" name="Groupe 63">
              <a:extLst>
                <a:ext uri="{FF2B5EF4-FFF2-40B4-BE49-F238E27FC236}">
                  <a16:creationId xmlns:a16="http://schemas.microsoft.com/office/drawing/2014/main" id="{D3E98BAD-EC77-1A5D-477E-7D5E140DC468}"/>
                </a:ext>
              </a:extLst>
            </p:cNvPr>
            <p:cNvGrpSpPr/>
            <p:nvPr/>
          </p:nvGrpSpPr>
          <p:grpSpPr>
            <a:xfrm>
              <a:off x="4400641" y="1117532"/>
              <a:ext cx="2742097" cy="1711294"/>
              <a:chOff x="5122041" y="1880421"/>
              <a:chExt cx="2742097" cy="1711294"/>
            </a:xfrm>
          </p:grpSpPr>
          <p:sp>
            <p:nvSpPr>
              <p:cNvPr id="70" name="ZoneTexte 69">
                <a:extLst>
                  <a:ext uri="{FF2B5EF4-FFF2-40B4-BE49-F238E27FC236}">
                    <a16:creationId xmlns:a16="http://schemas.microsoft.com/office/drawing/2014/main" id="{EE9651A0-82EB-A906-4567-5CED69F253C7}"/>
                  </a:ext>
                </a:extLst>
              </p:cNvPr>
              <p:cNvSpPr txBox="1"/>
              <p:nvPr/>
            </p:nvSpPr>
            <p:spPr>
              <a:xfrm>
                <a:off x="5538187" y="3376417"/>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T0</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1" name="ZoneTexte 70">
                <a:extLst>
                  <a:ext uri="{FF2B5EF4-FFF2-40B4-BE49-F238E27FC236}">
                    <a16:creationId xmlns:a16="http://schemas.microsoft.com/office/drawing/2014/main" id="{4A62506D-61DC-1920-8634-FE1E19A01876}"/>
                  </a:ext>
                </a:extLst>
              </p:cNvPr>
              <p:cNvSpPr txBox="1"/>
              <p:nvPr/>
            </p:nvSpPr>
            <p:spPr>
              <a:xfrm>
                <a:off x="5956530" y="3376417"/>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T1</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2" name="ZoneTexte 71">
                <a:extLst>
                  <a:ext uri="{FF2B5EF4-FFF2-40B4-BE49-F238E27FC236}">
                    <a16:creationId xmlns:a16="http://schemas.microsoft.com/office/drawing/2014/main" id="{46AEACC7-5097-AF13-E019-E01A63F49DD4}"/>
                  </a:ext>
                </a:extLst>
              </p:cNvPr>
              <p:cNvSpPr txBox="1"/>
              <p:nvPr/>
            </p:nvSpPr>
            <p:spPr>
              <a:xfrm>
                <a:off x="6343954" y="3376417"/>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T2</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3" name="ZoneTexte 72">
                <a:extLst>
                  <a:ext uri="{FF2B5EF4-FFF2-40B4-BE49-F238E27FC236}">
                    <a16:creationId xmlns:a16="http://schemas.microsoft.com/office/drawing/2014/main" id="{64417CDF-F672-7A5E-46CE-B16EB18D4AAF}"/>
                  </a:ext>
                </a:extLst>
              </p:cNvPr>
              <p:cNvSpPr txBox="1"/>
              <p:nvPr/>
            </p:nvSpPr>
            <p:spPr>
              <a:xfrm>
                <a:off x="6731530" y="3376417"/>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T3</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4" name="ZoneTexte 73">
                <a:extLst>
                  <a:ext uri="{FF2B5EF4-FFF2-40B4-BE49-F238E27FC236}">
                    <a16:creationId xmlns:a16="http://schemas.microsoft.com/office/drawing/2014/main" id="{C13084D8-8036-F393-743E-8DD87F4FCCB0}"/>
                  </a:ext>
                </a:extLst>
              </p:cNvPr>
              <p:cNvSpPr txBox="1"/>
              <p:nvPr/>
            </p:nvSpPr>
            <p:spPr>
              <a:xfrm>
                <a:off x="7125342" y="3376417"/>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T4</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5" name="ZoneTexte 74">
                <a:extLst>
                  <a:ext uri="{FF2B5EF4-FFF2-40B4-BE49-F238E27FC236}">
                    <a16:creationId xmlns:a16="http://schemas.microsoft.com/office/drawing/2014/main" id="{0A51FC41-870C-135B-FC58-54478A8AEE24}"/>
                  </a:ext>
                </a:extLst>
              </p:cNvPr>
              <p:cNvSpPr txBox="1"/>
              <p:nvPr/>
            </p:nvSpPr>
            <p:spPr>
              <a:xfrm>
                <a:off x="7534340" y="3376417"/>
                <a:ext cx="329798" cy="117229"/>
              </a:xfrm>
              <a:prstGeom prst="rect">
                <a:avLst/>
              </a:prstGeom>
              <a:no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T5</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76" name="Groupe 75">
                <a:extLst>
                  <a:ext uri="{FF2B5EF4-FFF2-40B4-BE49-F238E27FC236}">
                    <a16:creationId xmlns:a16="http://schemas.microsoft.com/office/drawing/2014/main" id="{BEB2E41D-3B82-8036-3A30-16721A4F157C}"/>
                  </a:ext>
                </a:extLst>
              </p:cNvPr>
              <p:cNvGrpSpPr/>
              <p:nvPr/>
            </p:nvGrpSpPr>
            <p:grpSpPr>
              <a:xfrm>
                <a:off x="5122041" y="1880421"/>
                <a:ext cx="2546156" cy="1711294"/>
                <a:chOff x="5122041" y="1880421"/>
                <a:chExt cx="2546156" cy="1711294"/>
              </a:xfrm>
            </p:grpSpPr>
            <p:graphicFrame>
              <p:nvGraphicFramePr>
                <p:cNvPr id="77" name="Graphique 76">
                  <a:extLst>
                    <a:ext uri="{FF2B5EF4-FFF2-40B4-BE49-F238E27FC236}">
                      <a16:creationId xmlns:a16="http://schemas.microsoft.com/office/drawing/2014/main" id="{D11C5BEE-F165-4FFC-E64B-3EDD52C121E6}"/>
                    </a:ext>
                  </a:extLst>
                </p:cNvPr>
                <p:cNvGraphicFramePr/>
                <p:nvPr/>
              </p:nvGraphicFramePr>
              <p:xfrm>
                <a:off x="5283714" y="1880421"/>
                <a:ext cx="1886920" cy="1711294"/>
              </p:xfrm>
              <a:graphic>
                <a:graphicData uri="http://schemas.openxmlformats.org/drawingml/2006/chart">
                  <c:chart xmlns:c="http://schemas.openxmlformats.org/drawingml/2006/chart" xmlns:r="http://schemas.openxmlformats.org/officeDocument/2006/relationships" r:id="rId6"/>
                </a:graphicData>
              </a:graphic>
            </p:graphicFrame>
            <p:grpSp>
              <p:nvGrpSpPr>
                <p:cNvPr id="78" name="Groupe 77">
                  <a:extLst>
                    <a:ext uri="{FF2B5EF4-FFF2-40B4-BE49-F238E27FC236}">
                      <a16:creationId xmlns:a16="http://schemas.microsoft.com/office/drawing/2014/main" id="{4DABED67-8D98-60B5-DD8B-9D7FFAC16ECA}"/>
                    </a:ext>
                  </a:extLst>
                </p:cNvPr>
                <p:cNvGrpSpPr/>
                <p:nvPr/>
              </p:nvGrpSpPr>
              <p:grpSpPr>
                <a:xfrm>
                  <a:off x="5122041" y="1924087"/>
                  <a:ext cx="2546156" cy="1445934"/>
                  <a:chOff x="5122041" y="1924087"/>
                  <a:chExt cx="2546156" cy="1445934"/>
                </a:xfrm>
              </p:grpSpPr>
              <p:sp>
                <p:nvSpPr>
                  <p:cNvPr id="79" name="ZoneTexte 78">
                    <a:extLst>
                      <a:ext uri="{FF2B5EF4-FFF2-40B4-BE49-F238E27FC236}">
                        <a16:creationId xmlns:a16="http://schemas.microsoft.com/office/drawing/2014/main" id="{CE311603-5F5B-8488-1365-119C9EFDA2D1}"/>
                      </a:ext>
                    </a:extLst>
                  </p:cNvPr>
                  <p:cNvSpPr txBox="1"/>
                  <p:nvPr/>
                </p:nvSpPr>
                <p:spPr>
                  <a:xfrm rot="16200000">
                    <a:off x="4563053" y="2483075"/>
                    <a:ext cx="1235205" cy="117229"/>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CFU/m² (%)</a:t>
                    </a:r>
                    <a:endParaRPr kumimoji="0" lang="fr-FR"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80" name="Groupe 79">
                    <a:extLst>
                      <a:ext uri="{FF2B5EF4-FFF2-40B4-BE49-F238E27FC236}">
                        <a16:creationId xmlns:a16="http://schemas.microsoft.com/office/drawing/2014/main" id="{791944EE-CBE5-C46C-7255-C184A31F81B4}"/>
                      </a:ext>
                    </a:extLst>
                  </p:cNvPr>
                  <p:cNvGrpSpPr/>
                  <p:nvPr/>
                </p:nvGrpSpPr>
                <p:grpSpPr>
                  <a:xfrm>
                    <a:off x="7196859" y="2267639"/>
                    <a:ext cx="32400" cy="158907"/>
                    <a:chOff x="3638319" y="2252399"/>
                    <a:chExt cx="32400" cy="158907"/>
                  </a:xfrm>
                </p:grpSpPr>
                <p:sp>
                  <p:nvSpPr>
                    <p:cNvPr id="368" name="Rectangle 20">
                      <a:extLst>
                        <a:ext uri="{FF2B5EF4-FFF2-40B4-BE49-F238E27FC236}">
                          <a16:creationId xmlns:a16="http://schemas.microsoft.com/office/drawing/2014/main" id="{9F9127B7-4143-B18A-047F-20DCF2CDE625}"/>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69" name="Connecteur droit 368">
                      <a:extLst>
                        <a:ext uri="{FF2B5EF4-FFF2-40B4-BE49-F238E27FC236}">
                          <a16:creationId xmlns:a16="http://schemas.microsoft.com/office/drawing/2014/main" id="{1EC8C250-33C2-4AB5-1465-C3FAF15D7311}"/>
                        </a:ext>
                      </a:extLst>
                    </p:cNvPr>
                    <p:cNvCxnSpPr/>
                    <p:nvPr/>
                  </p:nvCxnSpPr>
                  <p:spPr>
                    <a:xfrm>
                      <a:off x="3655649" y="2252399"/>
                      <a:ext cx="0" cy="158907"/>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81" name="Groupe 80">
                    <a:extLst>
                      <a:ext uri="{FF2B5EF4-FFF2-40B4-BE49-F238E27FC236}">
                        <a16:creationId xmlns:a16="http://schemas.microsoft.com/office/drawing/2014/main" id="{4CD6CE41-F9AA-F199-EBBF-CA71A3FE9D5C}"/>
                      </a:ext>
                    </a:extLst>
                  </p:cNvPr>
                  <p:cNvGrpSpPr/>
                  <p:nvPr/>
                </p:nvGrpSpPr>
                <p:grpSpPr>
                  <a:xfrm>
                    <a:off x="6412630" y="2170540"/>
                    <a:ext cx="32400" cy="216000"/>
                    <a:chOff x="3638319" y="2252398"/>
                    <a:chExt cx="32400" cy="216000"/>
                  </a:xfrm>
                </p:grpSpPr>
                <p:sp>
                  <p:nvSpPr>
                    <p:cNvPr id="366" name="Rectangle 20">
                      <a:extLst>
                        <a:ext uri="{FF2B5EF4-FFF2-40B4-BE49-F238E27FC236}">
                          <a16:creationId xmlns:a16="http://schemas.microsoft.com/office/drawing/2014/main" id="{F0348B79-BBDF-E882-FDB3-F46C9007D420}"/>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67" name="Connecteur droit 366">
                      <a:extLst>
                        <a:ext uri="{FF2B5EF4-FFF2-40B4-BE49-F238E27FC236}">
                          <a16:creationId xmlns:a16="http://schemas.microsoft.com/office/drawing/2014/main" id="{72062577-45DC-3F2C-8E14-5350A8F15BE4}"/>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82" name="Groupe 81">
                    <a:extLst>
                      <a:ext uri="{FF2B5EF4-FFF2-40B4-BE49-F238E27FC236}">
                        <a16:creationId xmlns:a16="http://schemas.microsoft.com/office/drawing/2014/main" id="{2A6B699D-E364-423F-D006-E602EEE8617D}"/>
                      </a:ext>
                    </a:extLst>
                  </p:cNvPr>
                  <p:cNvGrpSpPr/>
                  <p:nvPr/>
                </p:nvGrpSpPr>
                <p:grpSpPr>
                  <a:xfrm>
                    <a:off x="5774465" y="2163397"/>
                    <a:ext cx="32400" cy="216000"/>
                    <a:chOff x="3638319" y="2252398"/>
                    <a:chExt cx="32400" cy="216000"/>
                  </a:xfrm>
                </p:grpSpPr>
                <p:sp>
                  <p:nvSpPr>
                    <p:cNvPr id="364" name="Rectangle 20">
                      <a:extLst>
                        <a:ext uri="{FF2B5EF4-FFF2-40B4-BE49-F238E27FC236}">
                          <a16:creationId xmlns:a16="http://schemas.microsoft.com/office/drawing/2014/main" id="{AD266F71-D739-6832-8068-7D08EA99D550}"/>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65" name="Connecteur droit 364">
                      <a:extLst>
                        <a:ext uri="{FF2B5EF4-FFF2-40B4-BE49-F238E27FC236}">
                          <a16:creationId xmlns:a16="http://schemas.microsoft.com/office/drawing/2014/main" id="{372F66B2-4EF0-4DF5-2B72-7C4CF559E206}"/>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83" name="Groupe 82">
                    <a:extLst>
                      <a:ext uri="{FF2B5EF4-FFF2-40B4-BE49-F238E27FC236}">
                        <a16:creationId xmlns:a16="http://schemas.microsoft.com/office/drawing/2014/main" id="{785F5169-306E-E67A-36FA-5D06E5862F7C}"/>
                      </a:ext>
                    </a:extLst>
                  </p:cNvPr>
                  <p:cNvGrpSpPr/>
                  <p:nvPr/>
                </p:nvGrpSpPr>
                <p:grpSpPr>
                  <a:xfrm>
                    <a:off x="6026662" y="2218333"/>
                    <a:ext cx="32400" cy="216000"/>
                    <a:chOff x="3638319" y="2252398"/>
                    <a:chExt cx="32400" cy="216000"/>
                  </a:xfrm>
                </p:grpSpPr>
                <p:sp>
                  <p:nvSpPr>
                    <p:cNvPr id="362" name="Rectangle 20">
                      <a:extLst>
                        <a:ext uri="{FF2B5EF4-FFF2-40B4-BE49-F238E27FC236}">
                          <a16:creationId xmlns:a16="http://schemas.microsoft.com/office/drawing/2014/main" id="{D1D12F39-34B3-E5E3-A0EB-ED656052C695}"/>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63" name="Connecteur droit 362">
                      <a:extLst>
                        <a:ext uri="{FF2B5EF4-FFF2-40B4-BE49-F238E27FC236}">
                          <a16:creationId xmlns:a16="http://schemas.microsoft.com/office/drawing/2014/main" id="{7CBB53F4-5887-C53C-01FF-FD1456236845}"/>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84" name="Groupe 83">
                    <a:extLst>
                      <a:ext uri="{FF2B5EF4-FFF2-40B4-BE49-F238E27FC236}">
                        <a16:creationId xmlns:a16="http://schemas.microsoft.com/office/drawing/2014/main" id="{B89A4AFE-AEDB-0929-6931-11E181B966CD}"/>
                      </a:ext>
                    </a:extLst>
                  </p:cNvPr>
                  <p:cNvGrpSpPr/>
                  <p:nvPr/>
                </p:nvGrpSpPr>
                <p:grpSpPr>
                  <a:xfrm>
                    <a:off x="5619743" y="2271397"/>
                    <a:ext cx="32400" cy="216000"/>
                    <a:chOff x="3638319" y="2252398"/>
                    <a:chExt cx="32400" cy="216000"/>
                  </a:xfrm>
                </p:grpSpPr>
                <p:sp>
                  <p:nvSpPr>
                    <p:cNvPr id="360" name="Rectangle 20">
                      <a:extLst>
                        <a:ext uri="{FF2B5EF4-FFF2-40B4-BE49-F238E27FC236}">
                          <a16:creationId xmlns:a16="http://schemas.microsoft.com/office/drawing/2014/main" id="{11BDC8E2-3710-B0CB-3276-8D39EC9068F2}"/>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61" name="Connecteur droit 360">
                      <a:extLst>
                        <a:ext uri="{FF2B5EF4-FFF2-40B4-BE49-F238E27FC236}">
                          <a16:creationId xmlns:a16="http://schemas.microsoft.com/office/drawing/2014/main" id="{BA81976A-AAB3-06A2-AEB2-CC79556A12F7}"/>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86" name="Groupe 85">
                    <a:extLst>
                      <a:ext uri="{FF2B5EF4-FFF2-40B4-BE49-F238E27FC236}">
                        <a16:creationId xmlns:a16="http://schemas.microsoft.com/office/drawing/2014/main" id="{D65E9667-757B-8C61-F7D6-502C0E8F9DDA}"/>
                      </a:ext>
                    </a:extLst>
                  </p:cNvPr>
                  <p:cNvGrpSpPr/>
                  <p:nvPr/>
                </p:nvGrpSpPr>
                <p:grpSpPr>
                  <a:xfrm>
                    <a:off x="6563119" y="2652736"/>
                    <a:ext cx="32400" cy="216000"/>
                    <a:chOff x="3638319" y="2252398"/>
                    <a:chExt cx="32400" cy="216000"/>
                  </a:xfrm>
                </p:grpSpPr>
                <p:sp>
                  <p:nvSpPr>
                    <p:cNvPr id="358" name="Rectangle 20">
                      <a:extLst>
                        <a:ext uri="{FF2B5EF4-FFF2-40B4-BE49-F238E27FC236}">
                          <a16:creationId xmlns:a16="http://schemas.microsoft.com/office/drawing/2014/main" id="{12F05552-43D3-450B-30D0-B210965F9085}"/>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59" name="Connecteur droit 358">
                      <a:extLst>
                        <a:ext uri="{FF2B5EF4-FFF2-40B4-BE49-F238E27FC236}">
                          <a16:creationId xmlns:a16="http://schemas.microsoft.com/office/drawing/2014/main" id="{9040E2E7-D652-980E-40EB-3BFC3B8B3DB8}"/>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grpSp>
                <p:nvGrpSpPr>
                  <p:cNvPr id="87" name="Groupe 86">
                    <a:extLst>
                      <a:ext uri="{FF2B5EF4-FFF2-40B4-BE49-F238E27FC236}">
                        <a16:creationId xmlns:a16="http://schemas.microsoft.com/office/drawing/2014/main" id="{75DC5393-F412-64C3-B9AD-0A2D73750D7C}"/>
                      </a:ext>
                    </a:extLst>
                  </p:cNvPr>
                  <p:cNvGrpSpPr/>
                  <p:nvPr/>
                </p:nvGrpSpPr>
                <p:grpSpPr>
                  <a:xfrm>
                    <a:off x="6171270" y="2671839"/>
                    <a:ext cx="32400" cy="216000"/>
                    <a:chOff x="3638319" y="2252398"/>
                    <a:chExt cx="32400" cy="216000"/>
                  </a:xfrm>
                </p:grpSpPr>
                <p:sp>
                  <p:nvSpPr>
                    <p:cNvPr id="356" name="Rectangle 20">
                      <a:extLst>
                        <a:ext uri="{FF2B5EF4-FFF2-40B4-BE49-F238E27FC236}">
                          <a16:creationId xmlns:a16="http://schemas.microsoft.com/office/drawing/2014/main" id="{C3F0C56A-E385-7B49-BD2F-647408A921E5}"/>
                        </a:ext>
                      </a:extLst>
                    </p:cNvPr>
                    <p:cNvSpPr/>
                    <p:nvPr/>
                  </p:nvSpPr>
                  <p:spPr>
                    <a:xfrm>
                      <a:off x="3638319" y="2252399"/>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57" name="Connecteur droit 356">
                      <a:extLst>
                        <a:ext uri="{FF2B5EF4-FFF2-40B4-BE49-F238E27FC236}">
                          <a16:creationId xmlns:a16="http://schemas.microsoft.com/office/drawing/2014/main" id="{06BCD88C-DD7B-7569-3FCC-82F344D95641}"/>
                        </a:ext>
                      </a:extLst>
                    </p:cNvPr>
                    <p:cNvCxnSpPr/>
                    <p:nvPr/>
                  </p:nvCxnSpPr>
                  <p:spPr>
                    <a:xfrm>
                      <a:off x="3655649" y="2252398"/>
                      <a:ext cx="0" cy="216000"/>
                    </a:xfrm>
                    <a:prstGeom prst="line">
                      <a:avLst/>
                    </a:pr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cxnSp>
              </p:grpSp>
              <p:sp>
                <p:nvSpPr>
                  <p:cNvPr id="88" name="ZoneTexte 87">
                    <a:extLst>
                      <a:ext uri="{FF2B5EF4-FFF2-40B4-BE49-F238E27FC236}">
                        <a16:creationId xmlns:a16="http://schemas.microsoft.com/office/drawing/2014/main" id="{7BFFC875-D590-9C52-737B-0126D2ACE499}"/>
                      </a:ext>
                    </a:extLst>
                  </p:cNvPr>
                  <p:cNvSpPr txBox="1"/>
                  <p:nvPr/>
                </p:nvSpPr>
                <p:spPr>
                  <a:xfrm>
                    <a:off x="7188525" y="2808735"/>
                    <a:ext cx="479672"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-75%</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89" name="Groupe 88">
                    <a:extLst>
                      <a:ext uri="{FF2B5EF4-FFF2-40B4-BE49-F238E27FC236}">
                        <a16:creationId xmlns:a16="http://schemas.microsoft.com/office/drawing/2014/main" id="{385DF4DB-36DC-D1CE-BBA4-6B26C0D95271}"/>
                      </a:ext>
                    </a:extLst>
                  </p:cNvPr>
                  <p:cNvGrpSpPr/>
                  <p:nvPr/>
                </p:nvGrpSpPr>
                <p:grpSpPr>
                  <a:xfrm>
                    <a:off x="5576019" y="2240761"/>
                    <a:ext cx="1862087" cy="1129260"/>
                    <a:chOff x="5576019" y="2240761"/>
                    <a:chExt cx="1862087" cy="1129260"/>
                  </a:xfrm>
                </p:grpSpPr>
                <p:sp>
                  <p:nvSpPr>
                    <p:cNvPr id="92" name="Rectangle 91">
                      <a:extLst>
                        <a:ext uri="{FF2B5EF4-FFF2-40B4-BE49-F238E27FC236}">
                          <a16:creationId xmlns:a16="http://schemas.microsoft.com/office/drawing/2014/main" id="{0A6BDC12-A800-4649-FDE3-46AB2B101B10}"/>
                        </a:ext>
                      </a:extLst>
                    </p:cNvPr>
                    <p:cNvSpPr/>
                    <p:nvPr/>
                  </p:nvSpPr>
                  <p:spPr>
                    <a:xfrm>
                      <a:off x="5576019" y="2370296"/>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Rectangle 92">
                      <a:extLst>
                        <a:ext uri="{FF2B5EF4-FFF2-40B4-BE49-F238E27FC236}">
                          <a16:creationId xmlns:a16="http://schemas.microsoft.com/office/drawing/2014/main" id="{4BD3A58F-4341-5D18-B04F-84BB9550A602}"/>
                        </a:ext>
                      </a:extLst>
                    </p:cNvPr>
                    <p:cNvSpPr/>
                    <p:nvPr/>
                  </p:nvSpPr>
                  <p:spPr>
                    <a:xfrm>
                      <a:off x="6363643" y="2370296"/>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0B0DA353-1DB0-F036-7E1C-3A9BCACE752E}"/>
                        </a:ext>
                      </a:extLst>
                    </p:cNvPr>
                    <p:cNvSpPr/>
                    <p:nvPr/>
                  </p:nvSpPr>
                  <p:spPr>
                    <a:xfrm>
                      <a:off x="5969831" y="2370296"/>
                      <a:ext cx="127067" cy="99972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5" name="Rectangle 94">
                      <a:extLst>
                        <a:ext uri="{FF2B5EF4-FFF2-40B4-BE49-F238E27FC236}">
                          <a16:creationId xmlns:a16="http://schemas.microsoft.com/office/drawing/2014/main" id="{C90B2CA4-6BA3-A7BC-963D-21310ED920D4}"/>
                        </a:ext>
                      </a:extLst>
                    </p:cNvPr>
                    <p:cNvSpPr/>
                    <p:nvPr/>
                  </p:nvSpPr>
                  <p:spPr>
                    <a:xfrm>
                      <a:off x="7151267" y="2377240"/>
                      <a:ext cx="127067" cy="99278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2" name="Rectangle 351">
                      <a:extLst>
                        <a:ext uri="{FF2B5EF4-FFF2-40B4-BE49-F238E27FC236}">
                          <a16:creationId xmlns:a16="http://schemas.microsoft.com/office/drawing/2014/main" id="{3BB696AD-8D38-6008-1D32-A77A65926849}"/>
                        </a:ext>
                      </a:extLst>
                    </p:cNvPr>
                    <p:cNvSpPr/>
                    <p:nvPr/>
                  </p:nvSpPr>
                  <p:spPr>
                    <a:xfrm>
                      <a:off x="5731357" y="2240761"/>
                      <a:ext cx="127067" cy="112926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 name="Rectangle 352">
                      <a:extLst>
                        <a:ext uri="{FF2B5EF4-FFF2-40B4-BE49-F238E27FC236}">
                          <a16:creationId xmlns:a16="http://schemas.microsoft.com/office/drawing/2014/main" id="{1C2DBDD8-C5BB-FC0C-C497-07CEF6184633}"/>
                        </a:ext>
                      </a:extLst>
                    </p:cNvPr>
                    <p:cNvSpPr/>
                    <p:nvPr/>
                  </p:nvSpPr>
                  <p:spPr>
                    <a:xfrm>
                      <a:off x="6126277" y="2767915"/>
                      <a:ext cx="127067" cy="602105"/>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4" name="Rectangle 353">
                      <a:extLst>
                        <a:ext uri="{FF2B5EF4-FFF2-40B4-BE49-F238E27FC236}">
                          <a16:creationId xmlns:a16="http://schemas.microsoft.com/office/drawing/2014/main" id="{71720570-6BF1-29E8-2510-8DC51C38041D}"/>
                        </a:ext>
                      </a:extLst>
                    </p:cNvPr>
                    <p:cNvSpPr/>
                    <p:nvPr/>
                  </p:nvSpPr>
                  <p:spPr>
                    <a:xfrm>
                      <a:off x="6521198" y="2787640"/>
                      <a:ext cx="127067" cy="58238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 name="Rectangle 354">
                      <a:extLst>
                        <a:ext uri="{FF2B5EF4-FFF2-40B4-BE49-F238E27FC236}">
                          <a16:creationId xmlns:a16="http://schemas.microsoft.com/office/drawing/2014/main" id="{2974ADF7-7275-4677-4AF4-089E2165102C}"/>
                        </a:ext>
                      </a:extLst>
                    </p:cNvPr>
                    <p:cNvSpPr/>
                    <p:nvPr/>
                  </p:nvSpPr>
                  <p:spPr>
                    <a:xfrm>
                      <a:off x="7311039" y="3126988"/>
                      <a:ext cx="127067" cy="24303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90" name="ZoneTexte 89">
                    <a:extLst>
                      <a:ext uri="{FF2B5EF4-FFF2-40B4-BE49-F238E27FC236}">
                        <a16:creationId xmlns:a16="http://schemas.microsoft.com/office/drawing/2014/main" id="{F94EC669-24B2-4D37-AD25-29DCE40306D2}"/>
                      </a:ext>
                    </a:extLst>
                  </p:cNvPr>
                  <p:cNvSpPr txBox="1"/>
                  <p:nvPr/>
                </p:nvSpPr>
                <p:spPr>
                  <a:xfrm>
                    <a:off x="5961667" y="2386540"/>
                    <a:ext cx="558950"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-39%</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91" name="ZoneTexte 90">
                    <a:extLst>
                      <a:ext uri="{FF2B5EF4-FFF2-40B4-BE49-F238E27FC236}">
                        <a16:creationId xmlns:a16="http://schemas.microsoft.com/office/drawing/2014/main" id="{39971B6F-238A-1767-7463-075DE66B3240}"/>
                      </a:ext>
                    </a:extLst>
                  </p:cNvPr>
                  <p:cNvSpPr txBox="1"/>
                  <p:nvPr/>
                </p:nvSpPr>
                <p:spPr>
                  <a:xfrm>
                    <a:off x="6465749" y="2435796"/>
                    <a:ext cx="378635" cy="288627"/>
                  </a:xfrm>
                  <a:prstGeom prst="rect">
                    <a:avLst/>
                  </a:prstGeom>
                  <a:noFill/>
                </p:spPr>
                <p:txBody>
                  <a:bodyPr wrap="square" lIns="0" tIns="0" rIns="0" bIns="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-42%</a:t>
                    </a:r>
                    <a:endParaRPr kumimoji="0" lang="fr-FR"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grpSp>
        </p:grpSp>
        <p:sp>
          <p:nvSpPr>
            <p:cNvPr id="349" name="ZoneTexte 348">
              <a:extLst>
                <a:ext uri="{FF2B5EF4-FFF2-40B4-BE49-F238E27FC236}">
                  <a16:creationId xmlns:a16="http://schemas.microsoft.com/office/drawing/2014/main" id="{BAA1F165-FF74-A18D-D2A9-878C04793422}"/>
                </a:ext>
              </a:extLst>
            </p:cNvPr>
            <p:cNvSpPr txBox="1"/>
            <p:nvPr/>
          </p:nvSpPr>
          <p:spPr>
            <a:xfrm>
              <a:off x="4394856" y="910420"/>
              <a:ext cx="1137088" cy="209294"/>
            </a:xfrm>
            <a:prstGeom prst="rect">
              <a:avLst/>
            </a:prstGeom>
            <a:solidFill>
              <a:schemeClr val="bg1"/>
            </a:solidFill>
          </p:spPr>
          <p:txBody>
            <a:bodyPr wrap="square"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Air pathogens</a:t>
              </a:r>
              <a:endParaRPr kumimoji="0" lang="fr-FR"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65" name="Groupe 64">
              <a:extLst>
                <a:ext uri="{FF2B5EF4-FFF2-40B4-BE49-F238E27FC236}">
                  <a16:creationId xmlns:a16="http://schemas.microsoft.com/office/drawing/2014/main" id="{0B10A7E0-9E10-F32D-0981-19C26CAC2AE0}"/>
                </a:ext>
              </a:extLst>
            </p:cNvPr>
            <p:cNvGrpSpPr/>
            <p:nvPr/>
          </p:nvGrpSpPr>
          <p:grpSpPr>
            <a:xfrm>
              <a:off x="5553766" y="2702951"/>
              <a:ext cx="1412784" cy="242161"/>
              <a:chOff x="10378977" y="2131633"/>
              <a:chExt cx="1412784" cy="242161"/>
            </a:xfrm>
          </p:grpSpPr>
          <p:sp>
            <p:nvSpPr>
              <p:cNvPr id="66" name="ZoneTexte 65">
                <a:extLst>
                  <a:ext uri="{FF2B5EF4-FFF2-40B4-BE49-F238E27FC236}">
                    <a16:creationId xmlns:a16="http://schemas.microsoft.com/office/drawing/2014/main" id="{C38DA06A-DF16-CE5F-43C5-2D82177FF0EB}"/>
                  </a:ext>
                </a:extLst>
              </p:cNvPr>
              <p:cNvSpPr txBox="1"/>
              <p:nvPr/>
            </p:nvSpPr>
            <p:spPr>
              <a:xfrm>
                <a:off x="10537059" y="2131633"/>
                <a:ext cx="702441" cy="24216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CTR</a:t>
                </a:r>
                <a:endPar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7" name="ZoneTexte 66">
                <a:extLst>
                  <a:ext uri="{FF2B5EF4-FFF2-40B4-BE49-F238E27FC236}">
                    <a16:creationId xmlns:a16="http://schemas.microsoft.com/office/drawing/2014/main" id="{78F9E640-ACF8-58CA-0DE5-DB829721B8E1}"/>
                  </a:ext>
                </a:extLst>
              </p:cNvPr>
              <p:cNvSpPr txBox="1"/>
              <p:nvPr/>
            </p:nvSpPr>
            <p:spPr>
              <a:xfrm>
                <a:off x="11089320" y="2131633"/>
                <a:ext cx="702441" cy="242161"/>
              </a:xfrm>
              <a:prstGeom prst="rect">
                <a:avLst/>
              </a:prstGeom>
              <a:noFill/>
            </p:spPr>
            <p:txBody>
              <a:bodyPr wrap="square" lIns="0" tIns="0" rIns="0" bIns="0"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PCHS</a:t>
                </a:r>
                <a:endParaRPr kumimoji="0" lang="fr-FR" sz="7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68" name="Rectangle 67">
                <a:extLst>
                  <a:ext uri="{FF2B5EF4-FFF2-40B4-BE49-F238E27FC236}">
                    <a16:creationId xmlns:a16="http://schemas.microsoft.com/office/drawing/2014/main" id="{216D241B-389E-93B5-EE0E-AFB7CB36AA42}"/>
                  </a:ext>
                </a:extLst>
              </p:cNvPr>
              <p:cNvSpPr/>
              <p:nvPr/>
            </p:nvSpPr>
            <p:spPr>
              <a:xfrm>
                <a:off x="10378977" y="2201693"/>
                <a:ext cx="102041" cy="10204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 name="Rectangle 68">
                <a:extLst>
                  <a:ext uri="{FF2B5EF4-FFF2-40B4-BE49-F238E27FC236}">
                    <a16:creationId xmlns:a16="http://schemas.microsoft.com/office/drawing/2014/main" id="{10C72812-88A8-56E9-46A8-D53FB44D0433}"/>
                  </a:ext>
                </a:extLst>
              </p:cNvPr>
              <p:cNvSpPr/>
              <p:nvPr/>
            </p:nvSpPr>
            <p:spPr>
              <a:xfrm>
                <a:off x="10931238" y="2201693"/>
                <a:ext cx="102041" cy="10204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7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1" name="Rectangle 20">
              <a:extLst>
                <a:ext uri="{FF2B5EF4-FFF2-40B4-BE49-F238E27FC236}">
                  <a16:creationId xmlns:a16="http://schemas.microsoft.com/office/drawing/2014/main" id="{04F9CDF5-BA78-6EC3-0BA0-EEF94CEE8AFC}"/>
                </a:ext>
              </a:extLst>
            </p:cNvPr>
            <p:cNvSpPr/>
            <p:nvPr/>
          </p:nvSpPr>
          <p:spPr>
            <a:xfrm>
              <a:off x="6625849" y="2264545"/>
              <a:ext cx="32400"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no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68" name="Rectangle à coins arrondis 10">
            <a:extLst>
              <a:ext uri="{FF2B5EF4-FFF2-40B4-BE49-F238E27FC236}">
                <a16:creationId xmlns:a16="http://schemas.microsoft.com/office/drawing/2014/main" id="{D771F5E7-8855-EAAB-23A7-20DB5B64F5CD}"/>
              </a:ext>
            </a:extLst>
          </p:cNvPr>
          <p:cNvSpPr/>
          <p:nvPr/>
        </p:nvSpPr>
        <p:spPr>
          <a:xfrm>
            <a:off x="4412294" y="2081743"/>
            <a:ext cx="4457733" cy="1923412"/>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69" name="ZoneTexte 468">
            <a:extLst>
              <a:ext uri="{FF2B5EF4-FFF2-40B4-BE49-F238E27FC236}">
                <a16:creationId xmlns:a16="http://schemas.microsoft.com/office/drawing/2014/main" id="{F26B43B7-181A-568E-E938-9062A2DB1A83}"/>
              </a:ext>
            </a:extLst>
          </p:cNvPr>
          <p:cNvSpPr txBox="1"/>
          <p:nvPr/>
        </p:nvSpPr>
        <p:spPr>
          <a:xfrm>
            <a:off x="4543872" y="1985492"/>
            <a:ext cx="1075877" cy="202540"/>
          </a:xfrm>
          <a:prstGeom prst="rect">
            <a:avLst/>
          </a:prstGeom>
          <a:solidFill>
            <a:schemeClr val="bg1"/>
          </a:solidFill>
        </p:spPr>
        <p:txBody>
          <a:bodyPr wrap="square" anchor="ctr">
            <a:no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T0 - Surfaces</a:t>
            </a:r>
            <a:endParaRPr kumimoji="0" lang="fr-FR"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70" name="Rectangle à coins arrondis 10">
            <a:extLst>
              <a:ext uri="{FF2B5EF4-FFF2-40B4-BE49-F238E27FC236}">
                <a16:creationId xmlns:a16="http://schemas.microsoft.com/office/drawing/2014/main" id="{96A89F66-6B69-B2ED-5D1A-C3A060BED129}"/>
              </a:ext>
            </a:extLst>
          </p:cNvPr>
          <p:cNvSpPr/>
          <p:nvPr/>
        </p:nvSpPr>
        <p:spPr>
          <a:xfrm>
            <a:off x="4426405" y="4112903"/>
            <a:ext cx="4457733" cy="1923412"/>
          </a:xfrm>
          <a:prstGeom prst="roundRect">
            <a:avLst>
              <a:gd name="adj" fmla="val 0"/>
            </a:avLst>
          </a:prstGeom>
          <a:noFill/>
          <a:ln w="9525">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1" name="ZoneTexte 470">
            <a:extLst>
              <a:ext uri="{FF2B5EF4-FFF2-40B4-BE49-F238E27FC236}">
                <a16:creationId xmlns:a16="http://schemas.microsoft.com/office/drawing/2014/main" id="{B3EE2F0A-2A3E-FEA3-E11B-6368F207D162}"/>
              </a:ext>
            </a:extLst>
          </p:cNvPr>
          <p:cNvSpPr txBox="1"/>
          <p:nvPr/>
        </p:nvSpPr>
        <p:spPr>
          <a:xfrm>
            <a:off x="4484846" y="4019433"/>
            <a:ext cx="1366496" cy="262209"/>
          </a:xfrm>
          <a:prstGeom prst="rect">
            <a:avLst/>
          </a:prstGeom>
          <a:solidFill>
            <a:schemeClr val="bg1"/>
          </a:solidFill>
        </p:spPr>
        <p:txBody>
          <a:bodyPr wrap="square"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US"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T5- (PCHS </a:t>
            </a:r>
            <a:r>
              <a:rPr kumimoji="0" lang="en-US" sz="1000" b="1"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vs.CTR</a:t>
            </a:r>
            <a:r>
              <a:rPr kumimoji="0" lang="en-US"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t>
            </a:r>
            <a:endParaRPr kumimoji="0" lang="fr-FR" sz="10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2192936386"/>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e 29">
            <a:extLst>
              <a:ext uri="{FF2B5EF4-FFF2-40B4-BE49-F238E27FC236}">
                <a16:creationId xmlns:a16="http://schemas.microsoft.com/office/drawing/2014/main" id="{22A75A45-68D1-9F7E-6BB3-FB98F975A8A7}"/>
              </a:ext>
            </a:extLst>
          </p:cNvPr>
          <p:cNvGrpSpPr/>
          <p:nvPr/>
        </p:nvGrpSpPr>
        <p:grpSpPr>
          <a:xfrm>
            <a:off x="1251101" y="2734215"/>
            <a:ext cx="7214421" cy="2362201"/>
            <a:chOff x="1943100" y="2815277"/>
            <a:chExt cx="5753100" cy="1883724"/>
          </a:xfrm>
        </p:grpSpPr>
        <p:pic>
          <p:nvPicPr>
            <p:cNvPr id="18" name="Image 17" descr="Une image contenant texte, ordinateur, capture d’écran, Publicité en ligne&#10;&#10;Description générée automatiquement">
              <a:extLst>
                <a:ext uri="{FF2B5EF4-FFF2-40B4-BE49-F238E27FC236}">
                  <a16:creationId xmlns:a16="http://schemas.microsoft.com/office/drawing/2014/main" id="{71D10DD5-3814-7171-7157-1BEBEA7B8148}"/>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943100" y="2815277"/>
              <a:ext cx="5753100" cy="1883724"/>
            </a:xfrm>
            <a:prstGeom prst="rect">
              <a:avLst/>
            </a:prstGeom>
          </p:spPr>
        </p:pic>
        <p:sp>
          <p:nvSpPr>
            <p:cNvPr id="22" name="ZoneTexte 21">
              <a:extLst>
                <a:ext uri="{FF2B5EF4-FFF2-40B4-BE49-F238E27FC236}">
                  <a16:creationId xmlns:a16="http://schemas.microsoft.com/office/drawing/2014/main" id="{BCF024A1-D4C0-313F-58C9-D3554E6A31EA}"/>
                </a:ext>
              </a:extLst>
            </p:cNvPr>
            <p:cNvSpPr txBox="1"/>
            <p:nvPr/>
          </p:nvSpPr>
          <p:spPr>
            <a:xfrm>
              <a:off x="4443405" y="3926114"/>
              <a:ext cx="890595" cy="276999"/>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9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COMPETITIVE EXCLUSION</a:t>
              </a:r>
            </a:p>
          </p:txBody>
        </p:sp>
      </p:grpSp>
      <p:sp>
        <p:nvSpPr>
          <p:cNvPr id="25" name="Flèche : droite 24">
            <a:extLst>
              <a:ext uri="{FF2B5EF4-FFF2-40B4-BE49-F238E27FC236}">
                <a16:creationId xmlns:a16="http://schemas.microsoft.com/office/drawing/2014/main" id="{B45B70BA-1BC1-13FE-D9C2-D15F034B18C6}"/>
              </a:ext>
            </a:extLst>
          </p:cNvPr>
          <p:cNvSpPr/>
          <p:nvPr/>
        </p:nvSpPr>
        <p:spPr>
          <a:xfrm>
            <a:off x="4321060" y="3882251"/>
            <a:ext cx="1631960" cy="893782"/>
          </a:xfrm>
          <a:prstGeom prst="rightArrow">
            <a:avLst>
              <a:gd name="adj1" fmla="val 50000"/>
              <a:gd name="adj2" fmla="val 49196"/>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Espace réservé du texte 7">
            <a:extLst>
              <a:ext uri="{FF2B5EF4-FFF2-40B4-BE49-F238E27FC236}">
                <a16:creationId xmlns:a16="http://schemas.microsoft.com/office/drawing/2014/main" id="{960950A3-0412-0C20-2206-C87BC791F4D0}"/>
              </a:ext>
            </a:extLst>
          </p:cNvPr>
          <p:cNvSpPr>
            <a:spLocks noGrp="1"/>
          </p:cNvSpPr>
          <p:nvPr>
            <p:ph type="body" sz="quarter" idx="15"/>
          </p:nvPr>
        </p:nvSpPr>
        <p:spPr>
          <a:xfrm>
            <a:off x="960438" y="961597"/>
            <a:ext cx="11104562" cy="4232275"/>
          </a:xfrm>
        </p:spPr>
        <p:txBody>
          <a:bodyPr/>
          <a:lstStyle/>
          <a:p>
            <a:r>
              <a:rPr lang="en-GB" sz="1600" dirty="0"/>
              <a:t>Deep </a:t>
            </a:r>
            <a:r>
              <a:rPr lang="en-GB" sz="1600" b="1" dirty="0">
                <a:solidFill>
                  <a:srgbClr val="5E247C"/>
                </a:solidFill>
              </a:rPr>
              <a:t>knowledge of the microbiome </a:t>
            </a:r>
            <a:r>
              <a:rPr lang="en-GB" sz="1600" dirty="0"/>
              <a:t>of sanitary/non-sanitary environments occupied by humans can provide evidence of sanitation effectiveness: needed </a:t>
            </a:r>
            <a:r>
              <a:rPr lang="en-GB" sz="1600" dirty="0" err="1"/>
              <a:t>multicenter</a:t>
            </a:r>
            <a:r>
              <a:rPr lang="en-GB" sz="1600" dirty="0"/>
              <a:t> studies based on standardized protocols aimed to quantify both bioburden and infection goals.</a:t>
            </a:r>
          </a:p>
          <a:p>
            <a:r>
              <a:rPr lang="en-GB" sz="1600" dirty="0"/>
              <a:t>Sanitation directed toward </a:t>
            </a:r>
            <a:r>
              <a:rPr lang="en-GB" sz="1600" b="1" dirty="0">
                <a:solidFill>
                  <a:srgbClr val="5E247C"/>
                </a:solidFill>
              </a:rPr>
              <a:t>microbiome balance («BY-GIENE»)</a:t>
            </a:r>
            <a:r>
              <a:rPr lang="en-GB" sz="1600" dirty="0"/>
              <a:t> may provide stable reduction of pathogens (bacteria, fungi, viruses), compared to disinfectants, without worsening AMR and pollution concerns.</a:t>
            </a:r>
            <a:endParaRPr lang="fr-FR" sz="1600" dirty="0"/>
          </a:p>
          <a:p>
            <a:endParaRPr lang="fr-FR" sz="1600"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t>Conclusions</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Elisabetta CASELLI et al., ECCMID</a:t>
            </a:r>
            <a:r>
              <a:rPr lang="fr-FR" baseline="30000" dirty="0">
                <a:latin typeface="Arial Narrow" panose="020B0606020202030204" pitchFamily="34" charset="0"/>
              </a:rPr>
              <a:t>®</a:t>
            </a:r>
            <a:r>
              <a:rPr lang="fr-FR" dirty="0"/>
              <a:t> 2024, Session#EW083</a:t>
            </a:r>
          </a:p>
        </p:txBody>
      </p:sp>
      <p:sp>
        <p:nvSpPr>
          <p:cNvPr id="19" name="ZoneTexte 18">
            <a:extLst>
              <a:ext uri="{FF2B5EF4-FFF2-40B4-BE49-F238E27FC236}">
                <a16:creationId xmlns:a16="http://schemas.microsoft.com/office/drawing/2014/main" id="{6EFB763D-3501-6D31-BC55-8E152803EC37}"/>
              </a:ext>
            </a:extLst>
          </p:cNvPr>
          <p:cNvSpPr txBox="1"/>
          <p:nvPr/>
        </p:nvSpPr>
        <p:spPr>
          <a:xfrm>
            <a:off x="4269418" y="4814134"/>
            <a:ext cx="1631960" cy="507831"/>
          </a:xfrm>
          <a:prstGeom prst="rect">
            <a:avLst/>
          </a:prstGeom>
          <a:solidFill>
            <a:schemeClr val="bg1"/>
          </a:solidFill>
        </p:spPr>
        <p:txBody>
          <a:bodyPr wrap="square">
            <a:spAutoFit/>
          </a:bodyPr>
          <a:lstStyle/>
          <a:p>
            <a:pPr marL="92075" marR="0" lvl="0" indent="-92075" algn="l" defTabSz="914400" rtl="0" eaLnBrk="1" fontAlgn="auto" latinLnBrk="0" hangingPunct="1">
              <a:lnSpc>
                <a:spcPct val="100000"/>
              </a:lnSpc>
              <a:spcBef>
                <a:spcPts val="0"/>
              </a:spcBef>
              <a:spcAft>
                <a:spcPts val="0"/>
              </a:spcAft>
              <a:buClrTx/>
              <a:buSzTx/>
              <a:buFont typeface="Verdana" panose="020B0604030504040204" pitchFamily="34" charset="0"/>
              <a:buChar char="●"/>
              <a:tabLst/>
              <a:defRPr/>
            </a:pPr>
            <a:r>
              <a:rPr kumimoji="0" lang="fr-FR" sz="9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Space/nutrient competition</a:t>
            </a:r>
          </a:p>
          <a:p>
            <a:pPr marL="92075" marR="0" lvl="0" indent="-92075" algn="l" defTabSz="914400" rtl="0" eaLnBrk="1" fontAlgn="auto" latinLnBrk="0" hangingPunct="1">
              <a:lnSpc>
                <a:spcPct val="100000"/>
              </a:lnSpc>
              <a:spcBef>
                <a:spcPts val="0"/>
              </a:spcBef>
              <a:spcAft>
                <a:spcPts val="0"/>
              </a:spcAft>
              <a:buClrTx/>
              <a:buSzTx/>
              <a:buFont typeface="Verdana" panose="020B0604030504040204" pitchFamily="34" charset="0"/>
              <a:buChar char="●"/>
              <a:tabLst/>
              <a:defRPr/>
            </a:pPr>
            <a:r>
              <a:rPr kumimoji="0" lang="fr-FR" sz="9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Antimicrobial compounds</a:t>
            </a:r>
          </a:p>
          <a:p>
            <a:pPr marL="92075" marR="0" lvl="0" indent="-92075" algn="l" defTabSz="914400" rtl="0" eaLnBrk="1" fontAlgn="auto" latinLnBrk="0" hangingPunct="1">
              <a:lnSpc>
                <a:spcPct val="100000"/>
              </a:lnSpc>
              <a:spcBef>
                <a:spcPts val="0"/>
              </a:spcBef>
              <a:spcAft>
                <a:spcPts val="0"/>
              </a:spcAft>
              <a:buClrTx/>
              <a:buSzTx/>
              <a:buFont typeface="Verdana" panose="020B0604030504040204" pitchFamily="34" charset="0"/>
              <a:buChar char="●"/>
              <a:tabLst/>
              <a:defRPr/>
            </a:pPr>
            <a:r>
              <a:rPr kumimoji="0" lang="fr-FR" sz="9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Enzymatic activity</a:t>
            </a:r>
          </a:p>
        </p:txBody>
      </p:sp>
      <p:sp>
        <p:nvSpPr>
          <p:cNvPr id="21" name="ZoneTexte 20">
            <a:extLst>
              <a:ext uri="{FF2B5EF4-FFF2-40B4-BE49-F238E27FC236}">
                <a16:creationId xmlns:a16="http://schemas.microsoft.com/office/drawing/2014/main" id="{8C5502A2-753F-41A9-4209-5E6BEBABBE79}"/>
              </a:ext>
            </a:extLst>
          </p:cNvPr>
          <p:cNvSpPr txBox="1"/>
          <p:nvPr/>
        </p:nvSpPr>
        <p:spPr>
          <a:xfrm>
            <a:off x="1501161" y="3032291"/>
            <a:ext cx="1168814" cy="461665"/>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PERSISTENT PATHOGENS</a:t>
            </a:r>
          </a:p>
        </p:txBody>
      </p:sp>
      <p:sp>
        <p:nvSpPr>
          <p:cNvPr id="23" name="ZoneTexte 22">
            <a:extLst>
              <a:ext uri="{FF2B5EF4-FFF2-40B4-BE49-F238E27FC236}">
                <a16:creationId xmlns:a16="http://schemas.microsoft.com/office/drawing/2014/main" id="{B575A95F-8C5C-E95A-BF68-BBF9246E9AD9}"/>
              </a:ext>
            </a:extLst>
          </p:cNvPr>
          <p:cNvSpPr txBox="1"/>
          <p:nvPr/>
        </p:nvSpPr>
        <p:spPr>
          <a:xfrm>
            <a:off x="5114443" y="3014260"/>
            <a:ext cx="691685" cy="307777"/>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PBS</a:t>
            </a:r>
          </a:p>
        </p:txBody>
      </p:sp>
      <p:sp>
        <p:nvSpPr>
          <p:cNvPr id="24" name="ZoneTexte 23">
            <a:extLst>
              <a:ext uri="{FF2B5EF4-FFF2-40B4-BE49-F238E27FC236}">
                <a16:creationId xmlns:a16="http://schemas.microsoft.com/office/drawing/2014/main" id="{AD8B96FB-1147-2AE6-A5AC-80FA0C1454CA}"/>
              </a:ext>
            </a:extLst>
          </p:cNvPr>
          <p:cNvSpPr txBox="1"/>
          <p:nvPr/>
        </p:nvSpPr>
        <p:spPr>
          <a:xfrm>
            <a:off x="6313982" y="3063069"/>
            <a:ext cx="1631960" cy="461665"/>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STABLE HEALTHY MICROBIOME</a:t>
            </a:r>
          </a:p>
        </p:txBody>
      </p:sp>
      <p:sp>
        <p:nvSpPr>
          <p:cNvPr id="31" name="ZoneTexte 30">
            <a:extLst>
              <a:ext uri="{FF2B5EF4-FFF2-40B4-BE49-F238E27FC236}">
                <a16:creationId xmlns:a16="http://schemas.microsoft.com/office/drawing/2014/main" id="{4270B78E-C804-CC1E-C800-30025CDCECF9}"/>
              </a:ext>
            </a:extLst>
          </p:cNvPr>
          <p:cNvSpPr txBox="1"/>
          <p:nvPr/>
        </p:nvSpPr>
        <p:spPr>
          <a:xfrm>
            <a:off x="4334568" y="4118672"/>
            <a:ext cx="1471560"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Competitive exclusion</a:t>
            </a:r>
          </a:p>
        </p:txBody>
      </p:sp>
      <p:grpSp>
        <p:nvGrpSpPr>
          <p:cNvPr id="462" name="Groupe 461">
            <a:extLst>
              <a:ext uri="{FF2B5EF4-FFF2-40B4-BE49-F238E27FC236}">
                <a16:creationId xmlns:a16="http://schemas.microsoft.com/office/drawing/2014/main" id="{F05E7B46-6308-B148-9C47-4AEBFAA15247}"/>
              </a:ext>
            </a:extLst>
          </p:cNvPr>
          <p:cNvGrpSpPr/>
          <p:nvPr/>
        </p:nvGrpSpPr>
        <p:grpSpPr>
          <a:xfrm>
            <a:off x="8663059" y="2669458"/>
            <a:ext cx="3306822" cy="3262057"/>
            <a:chOff x="8663059" y="2992216"/>
            <a:chExt cx="2896274" cy="2939299"/>
          </a:xfrm>
        </p:grpSpPr>
        <p:sp>
          <p:nvSpPr>
            <p:cNvPr id="27" name="Organigramme : Alternative 26">
              <a:extLst>
                <a:ext uri="{FF2B5EF4-FFF2-40B4-BE49-F238E27FC236}">
                  <a16:creationId xmlns:a16="http://schemas.microsoft.com/office/drawing/2014/main" id="{D8796013-CE28-687B-0AA6-9D9A9A2E2717}"/>
                </a:ext>
              </a:extLst>
            </p:cNvPr>
            <p:cNvSpPr/>
            <p:nvPr/>
          </p:nvSpPr>
          <p:spPr>
            <a:xfrm rot="21236800">
              <a:off x="10135640" y="3588034"/>
              <a:ext cx="1134771" cy="599401"/>
            </a:xfrm>
            <a:prstGeom prst="flowChartAlternateProcess">
              <a:avLst/>
            </a:prstGeom>
            <a:solidFill>
              <a:srgbClr val="FF01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CONs</a:t>
              </a:r>
            </a:p>
          </p:txBody>
        </p:sp>
        <p:sp>
          <p:nvSpPr>
            <p:cNvPr id="28" name="Organigramme : Alternative 27">
              <a:extLst>
                <a:ext uri="{FF2B5EF4-FFF2-40B4-BE49-F238E27FC236}">
                  <a16:creationId xmlns:a16="http://schemas.microsoft.com/office/drawing/2014/main" id="{12750145-D500-2546-4244-D00F2D6A7439}"/>
                </a:ext>
              </a:extLst>
            </p:cNvPr>
            <p:cNvSpPr/>
            <p:nvPr/>
          </p:nvSpPr>
          <p:spPr>
            <a:xfrm rot="21245066">
              <a:off x="8663059" y="2992216"/>
              <a:ext cx="1167025" cy="599401"/>
            </a:xfrm>
            <a:prstGeom prst="flowChartAlternateProcess">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PROs</a:t>
              </a:r>
            </a:p>
          </p:txBody>
        </p:sp>
        <p:grpSp>
          <p:nvGrpSpPr>
            <p:cNvPr id="461" name="Groupe 460">
              <a:extLst>
                <a:ext uri="{FF2B5EF4-FFF2-40B4-BE49-F238E27FC236}">
                  <a16:creationId xmlns:a16="http://schemas.microsoft.com/office/drawing/2014/main" id="{8F41642A-BF41-F7AE-BD6D-2708E46F38A8}"/>
                </a:ext>
              </a:extLst>
            </p:cNvPr>
            <p:cNvGrpSpPr/>
            <p:nvPr/>
          </p:nvGrpSpPr>
          <p:grpSpPr>
            <a:xfrm>
              <a:off x="8764285" y="3665212"/>
              <a:ext cx="2637571" cy="1658527"/>
              <a:chOff x="8764285" y="3775178"/>
              <a:chExt cx="2637571" cy="1548562"/>
            </a:xfrm>
          </p:grpSpPr>
          <p:sp>
            <p:nvSpPr>
              <p:cNvPr id="450" name="Organigramme : Alternative 449">
                <a:extLst>
                  <a:ext uri="{FF2B5EF4-FFF2-40B4-BE49-F238E27FC236}">
                    <a16:creationId xmlns:a16="http://schemas.microsoft.com/office/drawing/2014/main" id="{A342E5FB-F5B4-C737-83CE-1AB82E71ED97}"/>
                  </a:ext>
                </a:extLst>
              </p:cNvPr>
              <p:cNvSpPr/>
              <p:nvPr/>
            </p:nvSpPr>
            <p:spPr>
              <a:xfrm rot="21236800">
                <a:off x="10202631" y="4346036"/>
                <a:ext cx="1126395" cy="245396"/>
              </a:xfrm>
              <a:prstGeom prst="flowChartAlternateProcess">
                <a:avLst/>
              </a:prstGeom>
              <a:solidFill>
                <a:srgbClr val="FF0100"/>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Not allowed routine chlorine</a:t>
                </a:r>
              </a:p>
            </p:txBody>
          </p:sp>
          <p:sp>
            <p:nvSpPr>
              <p:cNvPr id="451" name="Organigramme : Alternative 450">
                <a:extLst>
                  <a:ext uri="{FF2B5EF4-FFF2-40B4-BE49-F238E27FC236}">
                    <a16:creationId xmlns:a16="http://schemas.microsoft.com/office/drawing/2014/main" id="{8FFA3A8D-BC24-8F7C-F06E-F3D81EF32DF3}"/>
                  </a:ext>
                </a:extLst>
              </p:cNvPr>
              <p:cNvSpPr/>
              <p:nvPr/>
            </p:nvSpPr>
            <p:spPr>
              <a:xfrm rot="21236800">
                <a:off x="10246259" y="4638134"/>
                <a:ext cx="1126395" cy="245396"/>
              </a:xfrm>
              <a:prstGeom prst="flowChartAlternateProcess">
                <a:avLst/>
              </a:prstGeom>
              <a:solidFill>
                <a:srgbClr val="FF0100"/>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Not applicable in sterile rooms </a:t>
                </a:r>
                <a:endPar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2" name="Organigramme : Alternative 451">
                <a:extLst>
                  <a:ext uri="{FF2B5EF4-FFF2-40B4-BE49-F238E27FC236}">
                    <a16:creationId xmlns:a16="http://schemas.microsoft.com/office/drawing/2014/main" id="{9A0E32EC-B61A-7334-4C9F-A0CFC8A59846}"/>
                  </a:ext>
                </a:extLst>
              </p:cNvPr>
              <p:cNvSpPr/>
              <p:nvPr/>
            </p:nvSpPr>
            <p:spPr>
              <a:xfrm rot="21236800">
                <a:off x="10275461" y="4941248"/>
                <a:ext cx="1126395" cy="245396"/>
              </a:xfrm>
              <a:prstGeom prst="flowChartAlternateProcess">
                <a:avLst/>
              </a:prstGeom>
              <a:solidFill>
                <a:srgbClr val="FF0100"/>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Not rapid Not specific</a:t>
                </a:r>
              </a:p>
            </p:txBody>
          </p:sp>
          <p:sp>
            <p:nvSpPr>
              <p:cNvPr id="453" name="Organigramme : Alternative 452">
                <a:extLst>
                  <a:ext uri="{FF2B5EF4-FFF2-40B4-BE49-F238E27FC236}">
                    <a16:creationId xmlns:a16="http://schemas.microsoft.com/office/drawing/2014/main" id="{598AD256-35AE-08C6-E9CD-408E9642938B}"/>
                  </a:ext>
                </a:extLst>
              </p:cNvPr>
              <p:cNvSpPr/>
              <p:nvPr/>
            </p:nvSpPr>
            <p:spPr>
              <a:xfrm rot="21236800">
                <a:off x="8764285" y="3775178"/>
                <a:ext cx="1126395" cy="239462"/>
              </a:xfrm>
              <a:prstGeom prst="flowChartAlternateProcess">
                <a:avLst/>
              </a:prstGeom>
              <a:solidFill>
                <a:srgbClr val="70AD47"/>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Safe for humans</a:t>
                </a:r>
              </a:p>
            </p:txBody>
          </p:sp>
          <p:sp>
            <p:nvSpPr>
              <p:cNvPr id="454" name="Organigramme : Alternative 453">
                <a:extLst>
                  <a:ext uri="{FF2B5EF4-FFF2-40B4-BE49-F238E27FC236}">
                    <a16:creationId xmlns:a16="http://schemas.microsoft.com/office/drawing/2014/main" id="{E9774806-FFE4-4EC0-DA65-C7E56B2C2509}"/>
                  </a:ext>
                </a:extLst>
              </p:cNvPr>
              <p:cNvSpPr/>
              <p:nvPr/>
            </p:nvSpPr>
            <p:spPr>
              <a:xfrm rot="21236800">
                <a:off x="8803941" y="4055065"/>
                <a:ext cx="1126395" cy="239462"/>
              </a:xfrm>
              <a:prstGeom prst="flowChartAlternateProcess">
                <a:avLst/>
              </a:prstGeom>
              <a:solidFill>
                <a:srgbClr val="70AD47"/>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Safe for environment</a:t>
                </a:r>
              </a:p>
            </p:txBody>
          </p:sp>
          <p:sp>
            <p:nvSpPr>
              <p:cNvPr id="455" name="Organigramme : Alternative 454">
                <a:extLst>
                  <a:ext uri="{FF2B5EF4-FFF2-40B4-BE49-F238E27FC236}">
                    <a16:creationId xmlns:a16="http://schemas.microsoft.com/office/drawing/2014/main" id="{CB13F4D9-456F-4003-9089-A3425B467D72}"/>
                  </a:ext>
                </a:extLst>
              </p:cNvPr>
              <p:cNvSpPr/>
              <p:nvPr/>
            </p:nvSpPr>
            <p:spPr>
              <a:xfrm rot="21236800">
                <a:off x="8837115" y="4333757"/>
                <a:ext cx="1126395" cy="239462"/>
              </a:xfrm>
              <a:prstGeom prst="flowChartAlternateProcess">
                <a:avLst/>
              </a:prstGeom>
              <a:solidFill>
                <a:srgbClr val="70AD47"/>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Stable microbiome balance</a:t>
                </a:r>
              </a:p>
            </p:txBody>
          </p:sp>
          <p:sp>
            <p:nvSpPr>
              <p:cNvPr id="456" name="Organigramme : Alternative 455">
                <a:extLst>
                  <a:ext uri="{FF2B5EF4-FFF2-40B4-BE49-F238E27FC236}">
                    <a16:creationId xmlns:a16="http://schemas.microsoft.com/office/drawing/2014/main" id="{A9C6EC65-F1BA-B538-FAA6-EC19C848E7D8}"/>
                  </a:ext>
                </a:extLst>
              </p:cNvPr>
              <p:cNvSpPr/>
              <p:nvPr/>
            </p:nvSpPr>
            <p:spPr>
              <a:xfrm rot="21236800">
                <a:off x="8865353" y="4625186"/>
                <a:ext cx="1126395" cy="239462"/>
              </a:xfrm>
              <a:prstGeom prst="flowChartAlternateProcess">
                <a:avLst/>
              </a:prstGeom>
              <a:solidFill>
                <a:srgbClr val="70AD47"/>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fr-FR" sz="9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AMR decrease</a:t>
                </a:r>
              </a:p>
            </p:txBody>
          </p:sp>
          <p:sp>
            <p:nvSpPr>
              <p:cNvPr id="457" name="Organigramme : Alternative 456">
                <a:extLst>
                  <a:ext uri="{FF2B5EF4-FFF2-40B4-BE49-F238E27FC236}">
                    <a16:creationId xmlns:a16="http://schemas.microsoft.com/office/drawing/2014/main" id="{92DCC89B-9F2E-8687-50F3-3ED7110AFC9E}"/>
                  </a:ext>
                </a:extLst>
              </p:cNvPr>
              <p:cNvSpPr/>
              <p:nvPr/>
            </p:nvSpPr>
            <p:spPr>
              <a:xfrm rot="21236800">
                <a:off x="8904176" y="4919522"/>
                <a:ext cx="1126395" cy="404218"/>
              </a:xfrm>
              <a:prstGeom prst="flowChartAlternateProcess">
                <a:avLst/>
              </a:prstGeom>
              <a:solidFill>
                <a:srgbClr val="70AD47"/>
              </a:solid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ts val="9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Decrease of HAIs, antimicrobial use &amp; therapy costs</a:t>
                </a:r>
                <a:endParaRPr kumimoji="0" lang="fr-FR" sz="9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58" name="Organigramme : Alternative 457">
              <a:extLst>
                <a:ext uri="{FF2B5EF4-FFF2-40B4-BE49-F238E27FC236}">
                  <a16:creationId xmlns:a16="http://schemas.microsoft.com/office/drawing/2014/main" id="{1BBA90EF-EE11-6A0C-CE2E-16203C3AFFEE}"/>
                </a:ext>
              </a:extLst>
            </p:cNvPr>
            <p:cNvSpPr/>
            <p:nvPr/>
          </p:nvSpPr>
          <p:spPr>
            <a:xfrm rot="21260207">
              <a:off x="8915614" y="5321632"/>
              <a:ext cx="2643719" cy="210015"/>
            </a:xfrm>
            <a:prstGeom prst="flowChartAlternateProcess">
              <a:avLst/>
            </a:prstGeom>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1"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59" name="Triangle isocèle 458">
              <a:extLst>
                <a:ext uri="{FF2B5EF4-FFF2-40B4-BE49-F238E27FC236}">
                  <a16:creationId xmlns:a16="http://schemas.microsoft.com/office/drawing/2014/main" id="{03575053-C0BF-F904-8CD9-243FBDA5CC78}"/>
                </a:ext>
              </a:extLst>
            </p:cNvPr>
            <p:cNvSpPr/>
            <p:nvPr/>
          </p:nvSpPr>
          <p:spPr>
            <a:xfrm>
              <a:off x="10085063" y="5507932"/>
              <a:ext cx="364888" cy="423583"/>
            </a:xfrm>
            <a:prstGeom prst="triangle">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1"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4" name="Espace réservé du texte 3">
            <a:extLst>
              <a:ext uri="{FF2B5EF4-FFF2-40B4-BE49-F238E27FC236}">
                <a16:creationId xmlns:a16="http://schemas.microsoft.com/office/drawing/2014/main" id="{39740007-6981-4788-B778-AC8FD08E57CA}"/>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143899448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re 22">
            <a:extLst>
              <a:ext uri="{FF2B5EF4-FFF2-40B4-BE49-F238E27FC236}">
                <a16:creationId xmlns:a16="http://schemas.microsoft.com/office/drawing/2014/main" id="{01FB5DD0-34CB-B03F-5C62-886A44B92992}"/>
              </a:ext>
            </a:extLst>
          </p:cNvPr>
          <p:cNvSpPr>
            <a:spLocks noGrp="1"/>
          </p:cNvSpPr>
          <p:nvPr>
            <p:ph type="title"/>
          </p:nvPr>
        </p:nvSpPr>
        <p:spPr>
          <a:xfrm>
            <a:off x="1959667" y="1908268"/>
            <a:ext cx="9779619" cy="2114016"/>
          </a:xfrm>
        </p:spPr>
        <p:txBody>
          <a:bodyPr/>
          <a:lstStyle/>
          <a:p>
            <a:r>
              <a:rPr lang="en-US" dirty="0"/>
              <a:t>Prevention, prophylaxis and empiric treatment</a:t>
            </a:r>
            <a:br>
              <a:rPr lang="en-US" dirty="0"/>
            </a:br>
            <a:br>
              <a:rPr lang="fr-FR" dirty="0"/>
            </a:br>
            <a:endParaRPr lang="fr-FR" dirty="0"/>
          </a:p>
        </p:txBody>
      </p:sp>
      <p:sp>
        <p:nvSpPr>
          <p:cNvPr id="27" name="Espace réservé du contenu 26">
            <a:extLst>
              <a:ext uri="{FF2B5EF4-FFF2-40B4-BE49-F238E27FC236}">
                <a16:creationId xmlns:a16="http://schemas.microsoft.com/office/drawing/2014/main" id="{30288339-F2F7-1528-D925-53769F94E5A2}"/>
              </a:ext>
            </a:extLst>
          </p:cNvPr>
          <p:cNvSpPr>
            <a:spLocks noGrp="1"/>
          </p:cNvSpPr>
          <p:nvPr>
            <p:ph sz="quarter" idx="10"/>
          </p:nvPr>
        </p:nvSpPr>
        <p:spPr>
          <a:xfrm>
            <a:off x="3320118" y="4142684"/>
            <a:ext cx="8419168" cy="360864"/>
          </a:xfrm>
        </p:spPr>
        <p:txBody>
          <a:body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
        <p:nvSpPr>
          <p:cNvPr id="28" name="Espace réservé du contenu 27">
            <a:extLst>
              <a:ext uri="{FF2B5EF4-FFF2-40B4-BE49-F238E27FC236}">
                <a16:creationId xmlns:a16="http://schemas.microsoft.com/office/drawing/2014/main" id="{2C06BD6E-7D99-078E-B163-AB15142374D9}"/>
              </a:ext>
            </a:extLst>
          </p:cNvPr>
          <p:cNvSpPr>
            <a:spLocks noGrp="1"/>
          </p:cNvSpPr>
          <p:nvPr>
            <p:ph sz="quarter" idx="11"/>
          </p:nvPr>
        </p:nvSpPr>
        <p:spPr>
          <a:xfrm>
            <a:off x="1233715" y="148485"/>
            <a:ext cx="10657738" cy="360864"/>
          </a:xfrm>
        </p:spPr>
        <p:txBody>
          <a:bodyPr/>
          <a:lstStyle/>
          <a:p>
            <a:r>
              <a:rPr lang="en-US" dirty="0"/>
              <a:t>Nosocomial infection in the adult patient with ECMO support</a:t>
            </a:r>
            <a:endParaRPr lang="fr-FR" dirty="0"/>
          </a:p>
        </p:txBody>
      </p:sp>
    </p:spTree>
    <p:extLst>
      <p:ext uri="{BB962C8B-B14F-4D97-AF65-F5344CB8AC3E}">
        <p14:creationId xmlns:p14="http://schemas.microsoft.com/office/powerpoint/2010/main" val="1855224067"/>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391BEDFB-2465-F43E-0329-B83460355499}"/>
              </a:ext>
            </a:extLst>
          </p:cNvPr>
          <p:cNvSpPr>
            <a:spLocks noGrp="1"/>
          </p:cNvSpPr>
          <p:nvPr>
            <p:ph type="body" sz="quarter" idx="19"/>
          </p:nvPr>
        </p:nvSpPr>
        <p:spPr/>
        <p:txBody>
          <a:bodyPr/>
          <a:lstStyle/>
          <a:p>
            <a:r>
              <a:rPr lang="fr-FR">
                <a:latin typeface="+mn-lt"/>
              </a:rP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latin typeface="+mn-lt"/>
              </a:rPr>
              <a:t>INF-ECMO: Preliminary Results</a:t>
            </a:r>
            <a:endParaRPr lang="fr-FR" dirty="0">
              <a:latin typeface="+mn-lt"/>
            </a:endParaRPr>
          </a:p>
        </p:txBody>
      </p:sp>
      <p:sp>
        <p:nvSpPr>
          <p:cNvPr id="17" name="Espace réservé du texte 16">
            <a:extLst>
              <a:ext uri="{FF2B5EF4-FFF2-40B4-BE49-F238E27FC236}">
                <a16:creationId xmlns:a16="http://schemas.microsoft.com/office/drawing/2014/main" id="{C2C398DF-BD56-9149-2283-41BD08CB6FC1}"/>
              </a:ext>
            </a:extLst>
          </p:cNvPr>
          <p:cNvSpPr>
            <a:spLocks noGrp="1"/>
          </p:cNvSpPr>
          <p:nvPr>
            <p:ph type="body" sz="quarter" idx="18"/>
          </p:nvPr>
        </p:nvSpPr>
        <p:spPr/>
        <p:txBody>
          <a:bodyPr/>
          <a:lstStyle/>
          <a:p>
            <a:r>
              <a:rPr lang="fr-FR">
                <a:latin typeface="+mn-lt"/>
              </a:rPr>
              <a:t> </a:t>
            </a:r>
          </a:p>
        </p:txBody>
      </p:sp>
      <p:grpSp>
        <p:nvGrpSpPr>
          <p:cNvPr id="27" name="Groupe 26">
            <a:extLst>
              <a:ext uri="{FF2B5EF4-FFF2-40B4-BE49-F238E27FC236}">
                <a16:creationId xmlns:a16="http://schemas.microsoft.com/office/drawing/2014/main" id="{D776155B-1632-A424-7D50-1A6A7191F9F3}"/>
              </a:ext>
            </a:extLst>
          </p:cNvPr>
          <p:cNvGrpSpPr/>
          <p:nvPr/>
        </p:nvGrpSpPr>
        <p:grpSpPr>
          <a:xfrm>
            <a:off x="1542718" y="929094"/>
            <a:ext cx="9260685" cy="5298712"/>
            <a:chOff x="1542718" y="725897"/>
            <a:chExt cx="9260685" cy="5298712"/>
          </a:xfrm>
        </p:grpSpPr>
        <p:graphicFrame>
          <p:nvGraphicFramePr>
            <p:cNvPr id="7" name="Graphique 6">
              <a:extLst>
                <a:ext uri="{FF2B5EF4-FFF2-40B4-BE49-F238E27FC236}">
                  <a16:creationId xmlns:a16="http://schemas.microsoft.com/office/drawing/2014/main" id="{81A9ADE7-8B09-28CA-AA20-4D6B47C7B7B0}"/>
                </a:ext>
              </a:extLst>
            </p:cNvPr>
            <p:cNvGraphicFramePr/>
            <p:nvPr/>
          </p:nvGraphicFramePr>
          <p:xfrm>
            <a:off x="3059122" y="1139374"/>
            <a:ext cx="6949219" cy="4885235"/>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e 9">
              <a:extLst>
                <a:ext uri="{FF2B5EF4-FFF2-40B4-BE49-F238E27FC236}">
                  <a16:creationId xmlns:a16="http://schemas.microsoft.com/office/drawing/2014/main" id="{B984DFD1-9302-6AA5-0C8F-1EF372E2351C}"/>
                </a:ext>
              </a:extLst>
            </p:cNvPr>
            <p:cNvGrpSpPr/>
            <p:nvPr/>
          </p:nvGrpSpPr>
          <p:grpSpPr>
            <a:xfrm>
              <a:off x="1677143" y="725897"/>
              <a:ext cx="9126260" cy="5081778"/>
              <a:chOff x="3537139" y="1351882"/>
              <a:chExt cx="5499407" cy="3956179"/>
            </a:xfrm>
          </p:grpSpPr>
          <p:sp>
            <p:nvSpPr>
              <p:cNvPr id="8" name="Rectangle à coins arrondis 10">
                <a:extLst>
                  <a:ext uri="{FF2B5EF4-FFF2-40B4-BE49-F238E27FC236}">
                    <a16:creationId xmlns:a16="http://schemas.microsoft.com/office/drawing/2014/main" id="{309C5327-BCF0-AEEB-699E-6A6A692E0067}"/>
                  </a:ext>
                </a:extLst>
              </p:cNvPr>
              <p:cNvSpPr/>
              <p:nvPr/>
            </p:nvSpPr>
            <p:spPr>
              <a:xfrm>
                <a:off x="3537139" y="1501822"/>
                <a:ext cx="5499407" cy="3806239"/>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9" name="ZoneTexte 8">
                <a:extLst>
                  <a:ext uri="{FF2B5EF4-FFF2-40B4-BE49-F238E27FC236}">
                    <a16:creationId xmlns:a16="http://schemas.microsoft.com/office/drawing/2014/main" id="{865D74F9-1EEB-C9C3-08B1-B3DF5539CEB8}"/>
                  </a:ext>
                </a:extLst>
              </p:cNvPr>
              <p:cNvSpPr txBox="1"/>
              <p:nvPr/>
            </p:nvSpPr>
            <p:spPr>
              <a:xfrm>
                <a:off x="3664011" y="1351882"/>
                <a:ext cx="1302682" cy="287526"/>
              </a:xfrm>
              <a:prstGeom prst="rect">
                <a:avLst/>
              </a:prstGeom>
              <a:solidFill>
                <a:schemeClr val="bg1"/>
              </a:solidFill>
              <a:ln>
                <a:noFill/>
              </a:ln>
            </p:spPr>
            <p:txBody>
              <a:bodyPr wrap="square" rtlCol="0" anchor="ctr">
                <a:spAutoFit/>
              </a:bodyPr>
              <a:lstStyle/>
              <a:p>
                <a:r>
                  <a:rPr lang="fr-FR" b="1" dirty="0">
                    <a:solidFill>
                      <a:srgbClr val="000000"/>
                    </a:solidFill>
                    <a:cs typeface="Arial" panose="020B0604020202020204" pitchFamily="34" charset="0"/>
                  </a:rPr>
                  <a:t>Infection source</a:t>
                </a:r>
              </a:p>
            </p:txBody>
          </p:sp>
        </p:grpSp>
        <p:sp>
          <p:nvSpPr>
            <p:cNvPr id="20" name="ZoneTexte 19">
              <a:extLst>
                <a:ext uri="{FF2B5EF4-FFF2-40B4-BE49-F238E27FC236}">
                  <a16:creationId xmlns:a16="http://schemas.microsoft.com/office/drawing/2014/main" id="{C30445FD-D9BC-14A3-A5BC-40F83CC9E0B9}"/>
                </a:ext>
              </a:extLst>
            </p:cNvPr>
            <p:cNvSpPr txBox="1"/>
            <p:nvPr/>
          </p:nvSpPr>
          <p:spPr>
            <a:xfrm>
              <a:off x="6208969" y="976042"/>
              <a:ext cx="1865647" cy="646331"/>
            </a:xfrm>
            <a:prstGeom prst="rect">
              <a:avLst/>
            </a:prstGeom>
            <a:noFill/>
          </p:spPr>
          <p:txBody>
            <a:bodyPr wrap="square">
              <a:spAutoFit/>
            </a:bodyPr>
            <a:lstStyle/>
            <a:p>
              <a:pPr algn="ctr"/>
              <a:r>
                <a:rPr lang="en-US" b="1" dirty="0">
                  <a:solidFill>
                    <a:srgbClr val="7134EC"/>
                  </a:solidFill>
                </a:rPr>
                <a:t>Blood Stream Infection </a:t>
              </a:r>
            </a:p>
          </p:txBody>
        </p:sp>
        <p:sp>
          <p:nvSpPr>
            <p:cNvPr id="22" name="ZoneTexte 21">
              <a:extLst>
                <a:ext uri="{FF2B5EF4-FFF2-40B4-BE49-F238E27FC236}">
                  <a16:creationId xmlns:a16="http://schemas.microsoft.com/office/drawing/2014/main" id="{77925EF4-6033-36D8-A242-641DC4E1C3C6}"/>
                </a:ext>
              </a:extLst>
            </p:cNvPr>
            <p:cNvSpPr txBox="1"/>
            <p:nvPr/>
          </p:nvSpPr>
          <p:spPr>
            <a:xfrm>
              <a:off x="8350261" y="1373348"/>
              <a:ext cx="2147747" cy="646331"/>
            </a:xfrm>
            <a:prstGeom prst="rect">
              <a:avLst/>
            </a:prstGeom>
            <a:noFill/>
          </p:spPr>
          <p:txBody>
            <a:bodyPr wrap="square">
              <a:spAutoFit/>
            </a:bodyPr>
            <a:lstStyle/>
            <a:p>
              <a:pPr algn="ctr"/>
              <a:r>
                <a:rPr lang="en-US" b="1" dirty="0">
                  <a:solidFill>
                    <a:schemeClr val="bg1">
                      <a:lumMod val="65000"/>
                    </a:schemeClr>
                  </a:solidFill>
                </a:rPr>
                <a:t>Gastrointestinal Infections </a:t>
              </a:r>
              <a:endParaRPr lang="fr-FR" dirty="0">
                <a:solidFill>
                  <a:schemeClr val="bg1">
                    <a:lumMod val="65000"/>
                  </a:schemeClr>
                </a:solidFill>
              </a:endParaRPr>
            </a:p>
          </p:txBody>
        </p:sp>
        <p:sp>
          <p:nvSpPr>
            <p:cNvPr id="23" name="ZoneTexte 22">
              <a:extLst>
                <a:ext uri="{FF2B5EF4-FFF2-40B4-BE49-F238E27FC236}">
                  <a16:creationId xmlns:a16="http://schemas.microsoft.com/office/drawing/2014/main" id="{24732FEB-6534-9601-7651-7E662F70E5AD}"/>
                </a:ext>
              </a:extLst>
            </p:cNvPr>
            <p:cNvSpPr txBox="1"/>
            <p:nvPr/>
          </p:nvSpPr>
          <p:spPr>
            <a:xfrm>
              <a:off x="6533731" y="1788846"/>
              <a:ext cx="947296" cy="461665"/>
            </a:xfrm>
            <a:prstGeom prst="rect">
              <a:avLst/>
            </a:prstGeom>
            <a:noFill/>
          </p:spPr>
          <p:txBody>
            <a:bodyPr wrap="square">
              <a:spAutoFit/>
            </a:bodyPr>
            <a:lstStyle/>
            <a:p>
              <a:pPr algn="ctr"/>
              <a:r>
                <a:rPr lang="en-US" sz="2400" b="1" dirty="0">
                  <a:solidFill>
                    <a:schemeClr val="bg1"/>
                  </a:solidFill>
                </a:rPr>
                <a:t>8%</a:t>
              </a:r>
              <a:endParaRPr lang="fr-FR" sz="2400" dirty="0">
                <a:solidFill>
                  <a:schemeClr val="bg1"/>
                </a:solidFill>
              </a:endParaRPr>
            </a:p>
          </p:txBody>
        </p:sp>
        <p:sp>
          <p:nvSpPr>
            <p:cNvPr id="24" name="ZoneTexte 23">
              <a:extLst>
                <a:ext uri="{FF2B5EF4-FFF2-40B4-BE49-F238E27FC236}">
                  <a16:creationId xmlns:a16="http://schemas.microsoft.com/office/drawing/2014/main" id="{5A383673-F8A0-469A-1C8C-939B3D1F17A3}"/>
                </a:ext>
              </a:extLst>
            </p:cNvPr>
            <p:cNvSpPr txBox="1"/>
            <p:nvPr/>
          </p:nvSpPr>
          <p:spPr>
            <a:xfrm>
              <a:off x="1542718" y="3256723"/>
              <a:ext cx="1865647" cy="369332"/>
            </a:xfrm>
            <a:prstGeom prst="rect">
              <a:avLst/>
            </a:prstGeom>
            <a:noFill/>
          </p:spPr>
          <p:txBody>
            <a:bodyPr wrap="square">
              <a:spAutoFit/>
            </a:bodyPr>
            <a:lstStyle/>
            <a:p>
              <a:pPr algn="ctr"/>
              <a:r>
                <a:rPr lang="en-US" b="1">
                  <a:solidFill>
                    <a:srgbClr val="5E247C"/>
                  </a:solidFill>
                </a:rPr>
                <a:t>Pneumonia </a:t>
              </a:r>
            </a:p>
          </p:txBody>
        </p:sp>
        <p:sp>
          <p:nvSpPr>
            <p:cNvPr id="25" name="ZoneTexte 24">
              <a:extLst>
                <a:ext uri="{FF2B5EF4-FFF2-40B4-BE49-F238E27FC236}">
                  <a16:creationId xmlns:a16="http://schemas.microsoft.com/office/drawing/2014/main" id="{B9C40E21-8363-8ADC-B9B2-E22A9A88F213}"/>
                </a:ext>
              </a:extLst>
            </p:cNvPr>
            <p:cNvSpPr txBox="1"/>
            <p:nvPr/>
          </p:nvSpPr>
          <p:spPr>
            <a:xfrm>
              <a:off x="7562152" y="1795230"/>
              <a:ext cx="947296" cy="461665"/>
            </a:xfrm>
            <a:prstGeom prst="rect">
              <a:avLst/>
            </a:prstGeom>
            <a:noFill/>
          </p:spPr>
          <p:txBody>
            <a:bodyPr wrap="square">
              <a:spAutoFit/>
            </a:bodyPr>
            <a:lstStyle/>
            <a:p>
              <a:pPr algn="ctr"/>
              <a:r>
                <a:rPr lang="en-US" sz="2400" b="1" dirty="0">
                  <a:solidFill>
                    <a:schemeClr val="bg1"/>
                  </a:solidFill>
                </a:rPr>
                <a:t>4%</a:t>
              </a:r>
              <a:endParaRPr lang="fr-FR" sz="2400" dirty="0">
                <a:solidFill>
                  <a:schemeClr val="bg1"/>
                </a:solidFill>
              </a:endParaRPr>
            </a:p>
          </p:txBody>
        </p:sp>
        <p:sp>
          <p:nvSpPr>
            <p:cNvPr id="26" name="ZoneTexte 25">
              <a:extLst>
                <a:ext uri="{FF2B5EF4-FFF2-40B4-BE49-F238E27FC236}">
                  <a16:creationId xmlns:a16="http://schemas.microsoft.com/office/drawing/2014/main" id="{341D82A2-C665-0D95-BAEC-02D28AAA4C9D}"/>
                </a:ext>
              </a:extLst>
            </p:cNvPr>
            <p:cNvSpPr txBox="1"/>
            <p:nvPr/>
          </p:nvSpPr>
          <p:spPr>
            <a:xfrm>
              <a:off x="4409117" y="2739492"/>
              <a:ext cx="1186430" cy="461665"/>
            </a:xfrm>
            <a:prstGeom prst="rect">
              <a:avLst/>
            </a:prstGeom>
            <a:noFill/>
          </p:spPr>
          <p:txBody>
            <a:bodyPr wrap="square">
              <a:spAutoFit/>
            </a:bodyPr>
            <a:lstStyle/>
            <a:p>
              <a:pPr algn="ctr"/>
              <a:r>
                <a:rPr lang="en-US" sz="2400" b="1" dirty="0">
                  <a:solidFill>
                    <a:schemeClr val="bg1"/>
                  </a:solidFill>
                </a:rPr>
                <a:t>88%</a:t>
              </a:r>
              <a:endParaRPr lang="fr-FR" sz="2400" dirty="0">
                <a:solidFill>
                  <a:schemeClr val="bg1"/>
                </a:solidFill>
              </a:endParaRPr>
            </a:p>
          </p:txBody>
        </p:sp>
      </p:grpSp>
      <p:sp>
        <p:nvSpPr>
          <p:cNvPr id="30" name="Espace réservé du contenu 16">
            <a:extLst>
              <a:ext uri="{FF2B5EF4-FFF2-40B4-BE49-F238E27FC236}">
                <a16:creationId xmlns:a16="http://schemas.microsoft.com/office/drawing/2014/main" id="{E6283774-AA1E-1CC3-6BBE-518DB9698FFA}"/>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Tree>
    <p:extLst>
      <p:ext uri="{BB962C8B-B14F-4D97-AF65-F5344CB8AC3E}">
        <p14:creationId xmlns:p14="http://schemas.microsoft.com/office/powerpoint/2010/main" val="426769216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D4E880D5-ABE6-55ED-F4C6-54ED9D6DE345}"/>
              </a:ext>
            </a:extLst>
          </p:cNvPr>
          <p:cNvSpPr>
            <a:spLocks noGrp="1"/>
          </p:cNvSpPr>
          <p:nvPr>
            <p:ph type="body" sz="quarter" idx="19"/>
          </p:nvPr>
        </p:nvSpPr>
        <p:spPr>
          <a:xfrm>
            <a:off x="960193" y="5807676"/>
            <a:ext cx="11104990" cy="380176"/>
          </a:xfrm>
        </p:spPr>
        <p:txBody>
          <a:bodyPr/>
          <a:lstStyle/>
          <a:p>
            <a:r>
              <a:rPr lang="fr-FR">
                <a:latin typeface="+mn-lt"/>
              </a:rPr>
              <a:t>ASAIO J.  Hadrien Winiszewski et al. ; 2022 Apr 1;68(4):571-576. doi: 10.1097/MAT.0000000000001505.</a:t>
            </a:r>
          </a:p>
        </p:txBody>
      </p:sp>
      <p:sp>
        <p:nvSpPr>
          <p:cNvPr id="10" name="Titre 9">
            <a:extLst>
              <a:ext uri="{FF2B5EF4-FFF2-40B4-BE49-F238E27FC236}">
                <a16:creationId xmlns:a16="http://schemas.microsoft.com/office/drawing/2014/main" id="{97E7736C-C2AB-D3DD-1E03-183C3EA6BEBF}"/>
              </a:ext>
            </a:extLst>
          </p:cNvPr>
          <p:cNvSpPr>
            <a:spLocks noGrp="1"/>
          </p:cNvSpPr>
          <p:nvPr>
            <p:ph type="title"/>
          </p:nvPr>
        </p:nvSpPr>
        <p:spPr>
          <a:xfrm>
            <a:off x="960194" y="7750"/>
            <a:ext cx="11104990" cy="719166"/>
          </a:xfrm>
        </p:spPr>
        <p:txBody>
          <a:bodyPr/>
          <a:lstStyle/>
          <a:p>
            <a:r>
              <a:rPr lang="fr-FR" dirty="0" err="1">
                <a:latin typeface="+mn-lt"/>
              </a:rPr>
              <a:t>Extracorporeal</a:t>
            </a:r>
            <a:r>
              <a:rPr lang="fr-FR" dirty="0">
                <a:latin typeface="+mn-lt"/>
              </a:rPr>
              <a:t> Membrane </a:t>
            </a:r>
            <a:r>
              <a:rPr lang="fr-FR" dirty="0" err="1">
                <a:latin typeface="+mn-lt"/>
              </a:rPr>
              <a:t>Oxygenation</a:t>
            </a:r>
            <a:r>
              <a:rPr lang="fr-FR" dirty="0">
                <a:latin typeface="+mn-lt"/>
              </a:rPr>
              <a:t> </a:t>
            </a:r>
            <a:r>
              <a:rPr lang="fr-FR" dirty="0" err="1">
                <a:latin typeface="+mn-lt"/>
              </a:rPr>
              <a:t>Cannula-related</a:t>
            </a:r>
            <a:endParaRPr lang="fr-FR" dirty="0">
              <a:latin typeface="+mn-lt"/>
            </a:endParaRPr>
          </a:p>
        </p:txBody>
      </p:sp>
      <p:sp>
        <p:nvSpPr>
          <p:cNvPr id="12" name="Espace réservé du texte 11">
            <a:extLst>
              <a:ext uri="{FF2B5EF4-FFF2-40B4-BE49-F238E27FC236}">
                <a16:creationId xmlns:a16="http://schemas.microsoft.com/office/drawing/2014/main" id="{143E2CA1-8417-093D-5E39-26A1BB9177D0}"/>
              </a:ext>
            </a:extLst>
          </p:cNvPr>
          <p:cNvSpPr>
            <a:spLocks noGrp="1"/>
          </p:cNvSpPr>
          <p:nvPr>
            <p:ph type="body" sz="quarter" idx="18"/>
          </p:nvPr>
        </p:nvSpPr>
        <p:spPr>
          <a:xfrm>
            <a:off x="960193" y="763783"/>
            <a:ext cx="11104990" cy="582613"/>
          </a:xfrm>
        </p:spPr>
        <p:txBody>
          <a:bodyPr/>
          <a:lstStyle/>
          <a:p>
            <a:r>
              <a:rPr lang="fr-FR">
                <a:latin typeface="+mn-lt"/>
              </a:rPr>
              <a:t>Infections: Epidemiology and Risk Factors</a:t>
            </a:r>
          </a:p>
        </p:txBody>
      </p:sp>
      <p:graphicFrame>
        <p:nvGraphicFramePr>
          <p:cNvPr id="27" name="Tableau 26">
            <a:extLst>
              <a:ext uri="{FF2B5EF4-FFF2-40B4-BE49-F238E27FC236}">
                <a16:creationId xmlns:a16="http://schemas.microsoft.com/office/drawing/2014/main" id="{9AE039EC-33AA-B16E-75E2-1E37EDE3625B}"/>
              </a:ext>
            </a:extLst>
          </p:cNvPr>
          <p:cNvGraphicFramePr>
            <a:graphicFrameLocks noGrp="1"/>
          </p:cNvGraphicFramePr>
          <p:nvPr>
            <p:extLst>
              <p:ext uri="{D42A27DB-BD31-4B8C-83A1-F6EECF244321}">
                <p14:modId xmlns:p14="http://schemas.microsoft.com/office/powerpoint/2010/main" val="1005386551"/>
              </p:ext>
            </p:extLst>
          </p:nvPr>
        </p:nvGraphicFramePr>
        <p:xfrm>
          <a:off x="2164964" y="1847676"/>
          <a:ext cx="9252000" cy="3960000"/>
        </p:xfrm>
        <a:graphic>
          <a:graphicData uri="http://schemas.openxmlformats.org/drawingml/2006/table">
            <a:tbl>
              <a:tblPr firstRow="1" bandRow="1">
                <a:tableStyleId>{EB9631B5-78F2-41C9-869B-9F39066F8104}</a:tableStyleId>
              </a:tblPr>
              <a:tblGrid>
                <a:gridCol w="3492000">
                  <a:extLst>
                    <a:ext uri="{9D8B030D-6E8A-4147-A177-3AD203B41FA5}">
                      <a16:colId xmlns:a16="http://schemas.microsoft.com/office/drawing/2014/main" val="1444472465"/>
                    </a:ext>
                  </a:extLst>
                </a:gridCol>
                <a:gridCol w="1800000">
                  <a:extLst>
                    <a:ext uri="{9D8B030D-6E8A-4147-A177-3AD203B41FA5}">
                      <a16:colId xmlns:a16="http://schemas.microsoft.com/office/drawing/2014/main" val="1355615357"/>
                    </a:ext>
                  </a:extLst>
                </a:gridCol>
                <a:gridCol w="1080000">
                  <a:extLst>
                    <a:ext uri="{9D8B030D-6E8A-4147-A177-3AD203B41FA5}">
                      <a16:colId xmlns:a16="http://schemas.microsoft.com/office/drawing/2014/main" val="1057871587"/>
                    </a:ext>
                  </a:extLst>
                </a:gridCol>
                <a:gridCol w="1800000">
                  <a:extLst>
                    <a:ext uri="{9D8B030D-6E8A-4147-A177-3AD203B41FA5}">
                      <a16:colId xmlns:a16="http://schemas.microsoft.com/office/drawing/2014/main" val="1695098959"/>
                    </a:ext>
                  </a:extLst>
                </a:gridCol>
                <a:gridCol w="1080000">
                  <a:extLst>
                    <a:ext uri="{9D8B030D-6E8A-4147-A177-3AD203B41FA5}">
                      <a16:colId xmlns:a16="http://schemas.microsoft.com/office/drawing/2014/main" val="3128734137"/>
                    </a:ext>
                  </a:extLst>
                </a:gridCol>
              </a:tblGrid>
              <a:tr h="396000">
                <a:tc>
                  <a:txBody>
                    <a:bodyPr/>
                    <a:lstStyle/>
                    <a:p>
                      <a:pPr algn="l">
                        <a:lnSpc>
                          <a:spcPct val="107000"/>
                        </a:lnSpc>
                        <a:spcAft>
                          <a:spcPts val="800"/>
                        </a:spcAft>
                      </a:pPr>
                      <a:r>
                        <a:rPr lang="fr-FR" sz="1400" b="0" kern="0" dirty="0">
                          <a:effectLst/>
                          <a:latin typeface="+mn-lt"/>
                        </a:rPr>
                        <a:t> </a:t>
                      </a:r>
                      <a:endParaRPr lang="fr-FR" sz="1400" b="0" kern="100" dirty="0">
                        <a:effectLst/>
                        <a:latin typeface="+mn-lt"/>
                        <a:ea typeface="Aptos" panose="020B0004020202020204" pitchFamily="34" charset="0"/>
                        <a:cs typeface="Times New Roman" panose="02020603050405020304" pitchFamily="18" charset="0"/>
                      </a:endParaRPr>
                    </a:p>
                  </a:txBody>
                  <a:tcPr marL="108000" marR="44450" marT="0" marB="0" anchor="ctr">
                    <a:lnL w="3175" cap="flat" cmpd="sng" algn="ctr">
                      <a:solidFill>
                        <a:srgbClr val="5E247C"/>
                      </a:solidFill>
                      <a:prstDash val="solid"/>
                      <a:round/>
                      <a:headEnd type="none" w="med" len="med"/>
                      <a:tailEnd type="none" w="med" len="med"/>
                    </a:lnL>
                    <a:lnR w="12700"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25400" cmpd="sng">
                      <a:noFill/>
                    </a:lnB>
                    <a:lnTlToBr w="12700" cmpd="sng">
                      <a:noFill/>
                      <a:prstDash val="solid"/>
                    </a:lnTlToBr>
                    <a:lnBlToTr w="12700" cmpd="sng">
                      <a:noFill/>
                      <a:prstDash val="solid"/>
                    </a:lnBlToTr>
                    <a:solidFill>
                      <a:srgbClr val="5E247C"/>
                    </a:solidFill>
                  </a:tcPr>
                </a:tc>
                <a:tc gridSpan="2">
                  <a:txBody>
                    <a:bodyPr/>
                    <a:lstStyle/>
                    <a:p>
                      <a:pPr algn="ctr">
                        <a:lnSpc>
                          <a:spcPct val="107000"/>
                        </a:lnSpc>
                        <a:spcAft>
                          <a:spcPts val="800"/>
                        </a:spcAft>
                      </a:pPr>
                      <a:r>
                        <a:rPr lang="fr-FR" sz="1600" b="1" kern="1200" dirty="0" err="1">
                          <a:solidFill>
                            <a:schemeClr val="bg1"/>
                          </a:solidFill>
                          <a:latin typeface="+mn-lt"/>
                          <a:ea typeface="+mn-ea"/>
                          <a:cs typeface="Arial" panose="020B0604020202020204" pitchFamily="34" charset="0"/>
                        </a:rPr>
                        <a:t>Univariate</a:t>
                      </a:r>
                      <a:endParaRPr lang="fr-FR" sz="1600" b="1" kern="1200" dirty="0">
                        <a:solidFill>
                          <a:schemeClr val="bg1"/>
                        </a:solidFill>
                        <a:latin typeface="+mn-lt"/>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600" b="1" kern="1200" dirty="0" err="1">
                          <a:solidFill>
                            <a:schemeClr val="bg1"/>
                          </a:solidFill>
                          <a:latin typeface="+mn-lt"/>
                          <a:ea typeface="+mn-ea"/>
                          <a:cs typeface="Arial" panose="020B0604020202020204" pitchFamily="34" charset="0"/>
                        </a:rPr>
                        <a:t>Multivariate</a:t>
                      </a:r>
                      <a:endParaRPr lang="fr-FR" sz="1600" b="1" kern="1200" dirty="0">
                        <a:solidFill>
                          <a:schemeClr val="bg1"/>
                        </a:solidFill>
                        <a:latin typeface="+mn-lt"/>
                        <a:ea typeface="+mn-ea"/>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extLst>
                  <a:ext uri="{0D108BD9-81ED-4DB2-BD59-A6C34878D82A}">
                    <a16:rowId xmlns:a16="http://schemas.microsoft.com/office/drawing/2014/main" val="53788774"/>
                  </a:ext>
                </a:extLst>
              </a:tr>
              <a:tr h="288000">
                <a:tc>
                  <a:txBody>
                    <a:bodyPr/>
                    <a:lstStyle/>
                    <a:p>
                      <a:pPr algn="l">
                        <a:lnSpc>
                          <a:spcPct val="107000"/>
                        </a:lnSpc>
                        <a:spcAft>
                          <a:spcPts val="800"/>
                        </a:spcAft>
                      </a:pPr>
                      <a:r>
                        <a:rPr lang="fr-FR" sz="1400" b="0" kern="1200">
                          <a:solidFill>
                            <a:schemeClr val="tx1">
                              <a:lumMod val="75000"/>
                              <a:lumOff val="25000"/>
                            </a:schemeClr>
                          </a:solidFill>
                          <a:latin typeface="+mn-lt"/>
                          <a:ea typeface="+mn-ea"/>
                          <a:cs typeface="Arial" panose="020B0604020202020204" pitchFamily="34" charset="0"/>
                        </a:rPr>
                        <a:t> </a:t>
                      </a:r>
                    </a:p>
                  </a:txBody>
                  <a:tcPr marL="108000" marR="44450" marT="0" marB="0" anchor="ctr">
                    <a:lnL w="3175" cap="flat" cmpd="sng" algn="ctr">
                      <a:solidFill>
                        <a:srgbClr val="5E247C"/>
                      </a:solidFill>
                      <a:prstDash val="solid"/>
                      <a:round/>
                      <a:headEnd type="none" w="med" len="med"/>
                      <a:tailEnd type="none" w="med" len="med"/>
                    </a:lnL>
                    <a:lnR w="12700" cap="flat" cmpd="sng" algn="ctr">
                      <a:noFill/>
                      <a:prstDash val="solid"/>
                      <a:round/>
                      <a:headEnd type="none" w="med" len="med"/>
                      <a:tailEnd type="none" w="med" len="med"/>
                    </a:lnR>
                    <a:lnT w="25400" cmpd="sng">
                      <a:noFill/>
                    </a:lnT>
                    <a:lnB>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kern="1200">
                          <a:solidFill>
                            <a:schemeClr val="bg1"/>
                          </a:solidFill>
                          <a:latin typeface="+mn-lt"/>
                          <a:ea typeface="+mn-ea"/>
                          <a:cs typeface="Arial" panose="020B0604020202020204" pitchFamily="34" charset="0"/>
                        </a:rPr>
                        <a:t>OR (95% CI)</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i="1" kern="1200" dirty="0">
                          <a:solidFill>
                            <a:schemeClr val="bg1"/>
                          </a:solidFill>
                          <a:latin typeface="+mn-lt"/>
                          <a:ea typeface="+mn-ea"/>
                          <a:cs typeface="Arial" panose="020B0604020202020204" pitchFamily="34" charset="0"/>
                        </a:rPr>
                        <a:t>P</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kern="1200" dirty="0">
                          <a:solidFill>
                            <a:schemeClr val="bg1"/>
                          </a:solidFill>
                          <a:latin typeface="+mn-lt"/>
                          <a:ea typeface="+mn-ea"/>
                          <a:cs typeface="Arial" panose="020B0604020202020204" pitchFamily="34" charset="0"/>
                        </a:rPr>
                        <a:t>OR (95% CI)</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i="1" kern="1200" dirty="0">
                          <a:solidFill>
                            <a:schemeClr val="bg1"/>
                          </a:solidFill>
                          <a:latin typeface="+mn-lt"/>
                          <a:ea typeface="+mn-ea"/>
                          <a:cs typeface="Arial" panose="020B0604020202020204" pitchFamily="34" charset="0"/>
                        </a:rPr>
                        <a:t>P</a:t>
                      </a:r>
                    </a:p>
                  </a:txBody>
                  <a:tcPr marL="44450" marR="44450" marT="0" marB="0" anchor="ctr">
                    <a:lnL w="1270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641579767"/>
                  </a:ext>
                </a:extLst>
              </a:tr>
              <a:tr h="396000">
                <a:tc>
                  <a:txBody>
                    <a:bodyPr/>
                    <a:lstStyle/>
                    <a:p>
                      <a:pPr algn="l">
                        <a:lnSpc>
                          <a:spcPct val="107000"/>
                        </a:lnSpc>
                        <a:spcAft>
                          <a:spcPts val="800"/>
                        </a:spcAft>
                      </a:pPr>
                      <a:r>
                        <a:rPr lang="fr-FR" sz="1400" kern="1200" dirty="0" err="1">
                          <a:solidFill>
                            <a:schemeClr val="tx1"/>
                          </a:solidFill>
                          <a:latin typeface="+mn-lt"/>
                          <a:ea typeface="+mn-ea"/>
                          <a:cs typeface="Arial" panose="020B0604020202020204" pitchFamily="34" charset="0"/>
                        </a:rPr>
                        <a:t>Diabetes</a:t>
                      </a:r>
                      <a:endParaRPr lang="fr-FR" sz="1400" kern="1200" dirty="0">
                        <a:solidFill>
                          <a:schemeClr val="tx1"/>
                        </a:solidFill>
                        <a:latin typeface="+mn-lt"/>
                        <a:ea typeface="+mn-ea"/>
                        <a:cs typeface="Arial" panose="020B0604020202020204" pitchFamily="34" charset="0"/>
                      </a:endParaRP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2.25 (0.82-6.06)</a:t>
                      </a:r>
                    </a:p>
                  </a:txBody>
                  <a:tcPr marL="44450" marR="44450" marT="0" marB="0" anchor="ctr">
                    <a:lnL>
                      <a:noFill/>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0.11</a:t>
                      </a:r>
                    </a:p>
                  </a:txBody>
                  <a:tcPr marL="44450" marR="44450" marT="0"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2.93 (1.01-8.60)</a:t>
                      </a:r>
                    </a:p>
                  </a:txBody>
                  <a:tcPr marL="44450" marR="4445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0.046</a:t>
                      </a:r>
                    </a:p>
                  </a:txBody>
                  <a:tcPr marL="44450" marR="44450" marT="0" marB="0" anchor="ctr">
                    <a:lnL>
                      <a:noFill/>
                    </a:lnL>
                    <a:lnR w="3175" cap="flat" cmpd="sng" algn="ctr">
                      <a:solidFill>
                        <a:srgbClr val="5E247C"/>
                      </a:solidFill>
                      <a:prstDash val="solid"/>
                      <a:round/>
                      <a:headEnd type="none" w="med" len="med"/>
                      <a:tailEnd type="none" w="med" len="med"/>
                    </a:lnR>
                    <a:lnT w="12700" cap="flat" cmpd="sng" algn="ctr">
                      <a:noFill/>
                      <a:prstDash val="solid"/>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3103438093"/>
                  </a:ext>
                </a:extLst>
              </a:tr>
              <a:tr h="396000">
                <a:tc>
                  <a:txBody>
                    <a:bodyPr/>
                    <a:lstStyle/>
                    <a:p>
                      <a:pPr algn="l">
                        <a:lnSpc>
                          <a:spcPct val="107000"/>
                        </a:lnSpc>
                        <a:spcAft>
                          <a:spcPts val="800"/>
                        </a:spcAft>
                      </a:pPr>
                      <a:r>
                        <a:rPr lang="fr-FR" sz="1400" kern="1200" dirty="0">
                          <a:solidFill>
                            <a:schemeClr val="tx1"/>
                          </a:solidFill>
                          <a:latin typeface="+mn-lt"/>
                          <a:ea typeface="+mn-ea"/>
                          <a:cs typeface="Arial" panose="020B0604020202020204" pitchFamily="34" charset="0"/>
                        </a:rPr>
                        <a:t>Site of </a:t>
                      </a:r>
                      <a:r>
                        <a:rPr lang="fr-FR" sz="1400" kern="1200" dirty="0" err="1">
                          <a:solidFill>
                            <a:schemeClr val="tx1"/>
                          </a:solidFill>
                          <a:latin typeface="+mn-lt"/>
                          <a:ea typeface="+mn-ea"/>
                          <a:cs typeface="Arial" panose="020B0604020202020204" pitchFamily="34" charset="0"/>
                        </a:rPr>
                        <a:t>cannulation</a:t>
                      </a:r>
                      <a:endParaRPr lang="fr-FR" sz="1400" kern="1200" dirty="0">
                        <a:solidFill>
                          <a:schemeClr val="tx1"/>
                        </a:solidFill>
                        <a:latin typeface="+mn-lt"/>
                        <a:ea typeface="+mn-ea"/>
                        <a:cs typeface="Arial" panose="020B0604020202020204" pitchFamily="34" charset="0"/>
                      </a:endParaRP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dirty="0">
                          <a:solidFill>
                            <a:schemeClr val="tx1"/>
                          </a:solidFill>
                          <a:latin typeface="+mn-lt"/>
                          <a:ea typeface="+mn-ea"/>
                          <a:cs typeface="Arial" panose="020B0604020202020204" pitchFamily="34" charset="0"/>
                        </a:rPr>
                        <a:t> </a:t>
                      </a:r>
                    </a:p>
                  </a:txBody>
                  <a:tcPr marL="44450" marR="44450" marT="0"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dirty="0">
                          <a:solidFill>
                            <a:schemeClr val="tx1"/>
                          </a:solidFill>
                          <a:latin typeface="+mn-lt"/>
                          <a:ea typeface="+mn-ea"/>
                          <a:cs typeface="Arial" panose="020B0604020202020204" pitchFamily="34" charset="0"/>
                        </a:rPr>
                        <a:t> </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 </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44850284"/>
                  </a:ext>
                </a:extLst>
              </a:tr>
              <a:tr h="324000">
                <a:tc>
                  <a:txBody>
                    <a:bodyPr/>
                    <a:lstStyle/>
                    <a:p>
                      <a:pPr marL="504000" indent="-285750" algn="l">
                        <a:lnSpc>
                          <a:spcPct val="107000"/>
                        </a:lnSpc>
                        <a:spcAft>
                          <a:spcPts val="800"/>
                        </a:spcAft>
                        <a:buClr>
                          <a:srgbClr val="5E247C"/>
                        </a:buClr>
                        <a:buFont typeface="Verdana" panose="020B0604030504040204" pitchFamily="34" charset="0"/>
                        <a:buChar char="●"/>
                      </a:pPr>
                      <a:r>
                        <a:rPr lang="fr-FR" sz="1400" kern="1200" dirty="0">
                          <a:solidFill>
                            <a:schemeClr val="tx1"/>
                          </a:solidFill>
                          <a:latin typeface="+mn-lt"/>
                          <a:ea typeface="+mn-ea"/>
                          <a:cs typeface="Arial" panose="020B0604020202020204" pitchFamily="34" charset="0"/>
                        </a:rPr>
                        <a:t>Femoro-femoral</a:t>
                      </a: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Ref.</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 </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962731502"/>
                  </a:ext>
                </a:extLst>
              </a:tr>
              <a:tr h="324000">
                <a:tc>
                  <a:txBody>
                    <a:bodyPr/>
                    <a:lstStyle/>
                    <a:p>
                      <a:pPr marL="504000" indent="-285750" algn="l">
                        <a:lnSpc>
                          <a:spcPct val="107000"/>
                        </a:lnSpc>
                        <a:spcAft>
                          <a:spcPts val="800"/>
                        </a:spcAft>
                        <a:buClr>
                          <a:srgbClr val="5E247C"/>
                        </a:buClr>
                        <a:buFont typeface="Verdana" panose="020B0604030504040204" pitchFamily="34" charset="0"/>
                        <a:buChar char="●"/>
                      </a:pPr>
                      <a:r>
                        <a:rPr lang="fr-FR" sz="1400" kern="1200" dirty="0" err="1">
                          <a:solidFill>
                            <a:schemeClr val="tx1"/>
                          </a:solidFill>
                          <a:latin typeface="+mn-lt"/>
                          <a:ea typeface="+mn-ea"/>
                          <a:cs typeface="Arial" panose="020B0604020202020204" pitchFamily="34" charset="0"/>
                        </a:rPr>
                        <a:t>Femoro-jugular</a:t>
                      </a:r>
                      <a:endParaRPr lang="fr-FR" sz="1400" kern="1200" dirty="0">
                        <a:solidFill>
                          <a:schemeClr val="tx1"/>
                        </a:solidFill>
                        <a:latin typeface="+mn-lt"/>
                        <a:ea typeface="+mn-ea"/>
                        <a:cs typeface="Arial" panose="020B0604020202020204" pitchFamily="34" charset="0"/>
                      </a:endParaRP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1.41 (0.28-5.56)</a:t>
                      </a:r>
                    </a:p>
                  </a:txBody>
                  <a:tcPr marL="44450" marR="44450" marT="0"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0.64</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917744"/>
                  </a:ext>
                </a:extLst>
              </a:tr>
              <a:tr h="324000">
                <a:tc>
                  <a:txBody>
                    <a:bodyPr/>
                    <a:lstStyle/>
                    <a:p>
                      <a:pPr marL="504000" indent="-285750" algn="l">
                        <a:lnSpc>
                          <a:spcPct val="107000"/>
                        </a:lnSpc>
                        <a:spcAft>
                          <a:spcPts val="800"/>
                        </a:spcAft>
                        <a:buClr>
                          <a:srgbClr val="5E247C"/>
                        </a:buClr>
                        <a:buFont typeface="Verdana" panose="020B0604030504040204" pitchFamily="34" charset="0"/>
                        <a:buChar char="●"/>
                      </a:pPr>
                      <a:r>
                        <a:rPr lang="fr-FR" sz="1400" kern="1200" dirty="0" err="1">
                          <a:solidFill>
                            <a:schemeClr val="tx1"/>
                          </a:solidFill>
                          <a:latin typeface="+mn-lt"/>
                          <a:ea typeface="+mn-ea"/>
                          <a:cs typeface="Arial" panose="020B0604020202020204" pitchFamily="34" charset="0"/>
                        </a:rPr>
                        <a:t>Femoral-pulmonary</a:t>
                      </a:r>
                      <a:r>
                        <a:rPr lang="fr-FR" sz="1400" kern="1200" dirty="0">
                          <a:solidFill>
                            <a:schemeClr val="tx1"/>
                          </a:solidFill>
                          <a:latin typeface="+mn-lt"/>
                          <a:ea typeface="+mn-ea"/>
                          <a:cs typeface="Arial" panose="020B0604020202020204" pitchFamily="34" charset="0"/>
                        </a:rPr>
                        <a:t> </a:t>
                      </a:r>
                      <a:r>
                        <a:rPr lang="fr-FR" sz="1400" kern="1200" dirty="0" err="1">
                          <a:solidFill>
                            <a:schemeClr val="tx1"/>
                          </a:solidFill>
                          <a:latin typeface="+mn-lt"/>
                          <a:ea typeface="+mn-ea"/>
                          <a:cs typeface="Arial" panose="020B0604020202020204" pitchFamily="34" charset="0"/>
                        </a:rPr>
                        <a:t>artery</a:t>
                      </a:r>
                      <a:endParaRPr lang="fr-FR" sz="1400" kern="1200" dirty="0">
                        <a:solidFill>
                          <a:schemeClr val="tx1"/>
                        </a:solidFill>
                        <a:latin typeface="+mn-lt"/>
                        <a:ea typeface="+mn-ea"/>
                        <a:cs typeface="Arial" panose="020B0604020202020204" pitchFamily="34" charset="0"/>
                      </a:endParaRP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0.26 (0.01-1.43)</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0.21</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034232708"/>
                  </a:ext>
                </a:extLst>
              </a:tr>
              <a:tr h="324000">
                <a:tc>
                  <a:txBody>
                    <a:bodyPr/>
                    <a:lstStyle/>
                    <a:p>
                      <a:pPr marL="504000" indent="-285750" algn="l">
                        <a:lnSpc>
                          <a:spcPct val="107000"/>
                        </a:lnSpc>
                        <a:spcAft>
                          <a:spcPts val="800"/>
                        </a:spcAft>
                        <a:buClr>
                          <a:srgbClr val="5E247C"/>
                        </a:buClr>
                        <a:buFont typeface="Verdana" panose="020B0604030504040204" pitchFamily="34" charset="0"/>
                        <a:buChar char="●"/>
                      </a:pPr>
                      <a:r>
                        <a:rPr lang="fr-FR" sz="1400" kern="1200" dirty="0">
                          <a:solidFill>
                            <a:schemeClr val="tx1"/>
                          </a:solidFill>
                          <a:latin typeface="+mn-lt"/>
                          <a:ea typeface="+mn-ea"/>
                          <a:cs typeface="Arial" panose="020B0604020202020204" pitchFamily="34" charset="0"/>
                        </a:rPr>
                        <a:t>Central</a:t>
                      </a: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a:t>
                      </a:r>
                    </a:p>
                  </a:txBody>
                  <a:tcPr marL="44450" marR="44450" marT="0"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dirty="0">
                          <a:solidFill>
                            <a:schemeClr val="tx1"/>
                          </a:solidFill>
                          <a:latin typeface="+mn-lt"/>
                          <a:ea typeface="+mn-ea"/>
                          <a:cs typeface="Arial" panose="020B0604020202020204" pitchFamily="34" charset="0"/>
                        </a:rPr>
                        <a:t> -</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a:solidFill>
                            <a:schemeClr val="tx1"/>
                          </a:solidFill>
                          <a:latin typeface="+mn-lt"/>
                          <a:ea typeface="+mn-ea"/>
                          <a:cs typeface="Arial" panose="020B0604020202020204" pitchFamily="34" charset="0"/>
                        </a:rPr>
                        <a:t>-</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1200" dirty="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43255"/>
                  </a:ext>
                </a:extLst>
              </a:tr>
              <a:tr h="396000">
                <a:tc>
                  <a:txBody>
                    <a:bodyPr/>
                    <a:lstStyle/>
                    <a:p>
                      <a:pPr algn="l">
                        <a:lnSpc>
                          <a:spcPct val="107000"/>
                        </a:lnSpc>
                        <a:spcAft>
                          <a:spcPts val="800"/>
                        </a:spcAft>
                      </a:pPr>
                      <a:r>
                        <a:rPr lang="fr-FR" sz="1400" kern="1200" dirty="0">
                          <a:solidFill>
                            <a:schemeClr val="tx1"/>
                          </a:solidFill>
                          <a:latin typeface="+mn-lt"/>
                          <a:ea typeface="+mn-ea"/>
                          <a:cs typeface="Arial" panose="020B0604020202020204" pitchFamily="34" charset="0"/>
                        </a:rPr>
                        <a:t>ECMO duration (</a:t>
                      </a:r>
                      <a:r>
                        <a:rPr lang="fr-FR" sz="1400" kern="1200" dirty="0" err="1">
                          <a:solidFill>
                            <a:schemeClr val="tx1"/>
                          </a:solidFill>
                          <a:latin typeface="+mn-lt"/>
                          <a:ea typeface="+mn-ea"/>
                          <a:cs typeface="Arial" panose="020B0604020202020204" pitchFamily="34" charset="0"/>
                        </a:rPr>
                        <a:t>day</a:t>
                      </a:r>
                      <a:r>
                        <a:rPr lang="fr-FR" sz="1400" kern="1200" dirty="0">
                          <a:solidFill>
                            <a:schemeClr val="tx1"/>
                          </a:solidFill>
                          <a:latin typeface="+mn-lt"/>
                          <a:ea typeface="+mn-ea"/>
                          <a:cs typeface="Arial" panose="020B0604020202020204" pitchFamily="34" charset="0"/>
                        </a:rPr>
                        <a:t>)</a:t>
                      </a: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1.10 (1.02-1.19)</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0.02</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1.10 (1.02-1.20)</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0.01</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026235531"/>
                  </a:ext>
                </a:extLst>
              </a:tr>
              <a:tr h="396000">
                <a:tc>
                  <a:txBody>
                    <a:bodyPr/>
                    <a:lstStyle/>
                    <a:p>
                      <a:pPr algn="l">
                        <a:lnSpc>
                          <a:spcPct val="107000"/>
                        </a:lnSpc>
                        <a:spcAft>
                          <a:spcPts val="800"/>
                        </a:spcAft>
                      </a:pPr>
                      <a:r>
                        <a:rPr lang="fr-FR" sz="1400" kern="1200" dirty="0">
                          <a:solidFill>
                            <a:schemeClr val="tx1"/>
                          </a:solidFill>
                          <a:latin typeface="+mn-lt"/>
                          <a:ea typeface="+mn-ea"/>
                          <a:cs typeface="Arial" panose="020B0604020202020204" pitchFamily="34" charset="0"/>
                        </a:rPr>
                        <a:t>Total </a:t>
                      </a:r>
                      <a:r>
                        <a:rPr lang="fr-FR" sz="1400" kern="1200" dirty="0" err="1">
                          <a:solidFill>
                            <a:schemeClr val="tx1"/>
                          </a:solidFill>
                          <a:latin typeface="+mn-lt"/>
                          <a:ea typeface="+mn-ea"/>
                          <a:cs typeface="Arial" panose="020B0604020202020204" pitchFamily="34" charset="0"/>
                        </a:rPr>
                        <a:t>mechanical</a:t>
                      </a:r>
                      <a:r>
                        <a:rPr lang="fr-FR" sz="1400" kern="1200" dirty="0">
                          <a:solidFill>
                            <a:schemeClr val="tx1"/>
                          </a:solidFill>
                          <a:latin typeface="+mn-lt"/>
                          <a:ea typeface="+mn-ea"/>
                          <a:cs typeface="Arial" panose="020B0604020202020204" pitchFamily="34" charset="0"/>
                        </a:rPr>
                        <a:t> ventilation duration (</a:t>
                      </a:r>
                      <a:r>
                        <a:rPr lang="fr-FR" sz="1400" kern="1200" dirty="0" err="1">
                          <a:solidFill>
                            <a:schemeClr val="tx1"/>
                          </a:solidFill>
                          <a:latin typeface="+mn-lt"/>
                          <a:ea typeface="+mn-ea"/>
                          <a:cs typeface="Arial" panose="020B0604020202020204" pitchFamily="34" charset="0"/>
                        </a:rPr>
                        <a:t>day</a:t>
                      </a:r>
                      <a:r>
                        <a:rPr lang="fr-FR" sz="1400" kern="1200" dirty="0">
                          <a:solidFill>
                            <a:schemeClr val="tx1"/>
                          </a:solidFill>
                          <a:latin typeface="+mn-lt"/>
                          <a:ea typeface="+mn-ea"/>
                          <a:cs typeface="Arial" panose="020B0604020202020204" pitchFamily="34" charset="0"/>
                        </a:rPr>
                        <a:t>)</a:t>
                      </a:r>
                    </a:p>
                  </a:txBody>
                  <a:tcPr marL="108000" marR="44450" marT="0" marB="0" anchor="ctr">
                    <a:lnL w="3175" cap="flat" cmpd="sng" algn="ctr">
                      <a:solidFill>
                        <a:srgbClr val="5E247C"/>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1.05 (1.01-1.10)</a:t>
                      </a:r>
                    </a:p>
                  </a:txBody>
                  <a:tcPr marL="44450" marR="44450" marT="0" marB="0" anchor="ctr">
                    <a:lnL>
                      <a:noFill/>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0.01</a:t>
                      </a:r>
                    </a:p>
                  </a:txBody>
                  <a:tcPr marL="44450" marR="44450" marT="0" marB="0" anchor="ctr">
                    <a:lnL>
                      <a:noFill/>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a:t>
                      </a:r>
                    </a:p>
                  </a:txBody>
                  <a:tcPr marL="44450" marR="44450" marT="0" marB="0" anchor="ctr">
                    <a:lnL w="12700" cap="flat" cmpd="sng" algn="ctr">
                      <a:noFill/>
                      <a:prstDash val="solid"/>
                      <a:round/>
                      <a:headEnd type="none" w="med" len="med"/>
                      <a:tailEnd type="none" w="med" len="med"/>
                    </a:lnL>
                    <a:lnR>
                      <a:noFill/>
                    </a:lnR>
                    <a:lnT>
                      <a:noFill/>
                    </a:lnT>
                    <a:lnB>
                      <a:noFill/>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0683117"/>
                  </a:ext>
                </a:extLst>
              </a:tr>
              <a:tr h="396000">
                <a:tc>
                  <a:txBody>
                    <a:bodyPr/>
                    <a:lstStyle/>
                    <a:p>
                      <a:pPr algn="l">
                        <a:lnSpc>
                          <a:spcPct val="107000"/>
                        </a:lnSpc>
                        <a:spcAft>
                          <a:spcPts val="800"/>
                        </a:spcAft>
                      </a:pPr>
                      <a:r>
                        <a:rPr lang="fr-FR" sz="1400" kern="1200" dirty="0" err="1">
                          <a:solidFill>
                            <a:schemeClr val="tx1"/>
                          </a:solidFill>
                          <a:latin typeface="+mn-lt"/>
                          <a:ea typeface="+mn-ea"/>
                          <a:cs typeface="Arial" panose="020B0604020202020204" pitchFamily="34" charset="0"/>
                        </a:rPr>
                        <a:t>Length</a:t>
                      </a:r>
                      <a:r>
                        <a:rPr lang="fr-FR" sz="1400" kern="1200" dirty="0">
                          <a:solidFill>
                            <a:schemeClr val="tx1"/>
                          </a:solidFill>
                          <a:latin typeface="+mn-lt"/>
                          <a:ea typeface="+mn-ea"/>
                          <a:cs typeface="Arial" panose="020B0604020202020204" pitchFamily="34" charset="0"/>
                        </a:rPr>
                        <a:t> of </a:t>
                      </a:r>
                      <a:r>
                        <a:rPr lang="fr-FR" sz="1400" kern="1200" dirty="0" err="1">
                          <a:solidFill>
                            <a:schemeClr val="tx1"/>
                          </a:solidFill>
                          <a:latin typeface="+mn-lt"/>
                          <a:ea typeface="+mn-ea"/>
                          <a:cs typeface="Arial" panose="020B0604020202020204" pitchFamily="34" charset="0"/>
                        </a:rPr>
                        <a:t>stay</a:t>
                      </a:r>
                      <a:r>
                        <a:rPr lang="fr-FR" sz="1400" kern="1200" dirty="0">
                          <a:solidFill>
                            <a:schemeClr val="tx1"/>
                          </a:solidFill>
                          <a:latin typeface="+mn-lt"/>
                          <a:ea typeface="+mn-ea"/>
                          <a:cs typeface="Arial" panose="020B0604020202020204" pitchFamily="34" charset="0"/>
                        </a:rPr>
                        <a:t> in intensive care unit (</a:t>
                      </a:r>
                      <a:r>
                        <a:rPr lang="fr-FR" sz="1400" kern="1200" dirty="0" err="1">
                          <a:solidFill>
                            <a:schemeClr val="tx1"/>
                          </a:solidFill>
                          <a:latin typeface="+mn-lt"/>
                          <a:ea typeface="+mn-ea"/>
                          <a:cs typeface="Arial" panose="020B0604020202020204" pitchFamily="34" charset="0"/>
                        </a:rPr>
                        <a:t>day</a:t>
                      </a:r>
                      <a:r>
                        <a:rPr lang="fr-FR" sz="1400" kern="1200" dirty="0">
                          <a:solidFill>
                            <a:schemeClr val="tx1"/>
                          </a:solidFill>
                          <a:latin typeface="+mn-lt"/>
                          <a:ea typeface="+mn-ea"/>
                          <a:cs typeface="Arial" panose="020B0604020202020204" pitchFamily="34" charset="0"/>
                        </a:rPr>
                        <a:t>)</a:t>
                      </a:r>
                    </a:p>
                  </a:txBody>
                  <a:tcPr marL="108000" marR="44450" marT="0" marB="0" anchor="ctr">
                    <a:lnL w="3175" cap="flat" cmpd="sng" algn="ctr">
                      <a:solidFill>
                        <a:srgbClr val="5E247C"/>
                      </a:solidFill>
                      <a:prstDash val="solid"/>
                      <a:round/>
                      <a:headEnd type="none" w="med" len="med"/>
                      <a:tailEnd type="none" w="med" len="med"/>
                    </a:lnL>
                    <a:lnR>
                      <a:noFill/>
                    </a:lnR>
                    <a:lnT>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1.03 (1.00-1.05)</a:t>
                      </a:r>
                    </a:p>
                  </a:txBody>
                  <a:tcPr marL="44450" marR="44450" marT="0" marB="0" anchor="ctr">
                    <a:lnL>
                      <a:noFill/>
                    </a:lnL>
                    <a:lnR>
                      <a:noFill/>
                    </a:lnR>
                    <a:lnT>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0.04</a:t>
                      </a:r>
                    </a:p>
                  </a:txBody>
                  <a:tcPr marL="44450" marR="44450" marT="0" marB="0" anchor="ctr">
                    <a:lnL>
                      <a:noFill/>
                    </a:lnL>
                    <a:lnR w="12700" cap="flat" cmpd="sng" algn="ctr">
                      <a:noFill/>
                      <a:prstDash val="solid"/>
                      <a:round/>
                      <a:headEnd type="none" w="med" len="med"/>
                      <a:tailEnd type="none" w="med" len="med"/>
                    </a:lnR>
                    <a:lnT>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tx1"/>
                          </a:solidFill>
                          <a:latin typeface="+mn-lt"/>
                          <a:ea typeface="+mn-ea"/>
                          <a:cs typeface="Arial" panose="020B0604020202020204" pitchFamily="34" charset="0"/>
                        </a:rPr>
                        <a:t>-</a:t>
                      </a:r>
                    </a:p>
                  </a:txBody>
                  <a:tcPr marL="44450" marR="44450" marT="0" marB="0" anchor="ctr">
                    <a:lnL w="12700" cap="flat" cmpd="sng" algn="ctr">
                      <a:noFill/>
                      <a:prstDash val="solid"/>
                      <a:round/>
                      <a:headEnd type="none" w="med" len="med"/>
                      <a:tailEnd type="none" w="med" len="med"/>
                    </a:lnL>
                    <a:lnR>
                      <a:noFill/>
                    </a:lnR>
                    <a:lnT>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dirty="0">
                          <a:solidFill>
                            <a:schemeClr val="tx1"/>
                          </a:solidFill>
                          <a:latin typeface="+mn-lt"/>
                          <a:ea typeface="+mn-ea"/>
                          <a:cs typeface="Arial" panose="020B0604020202020204" pitchFamily="34" charset="0"/>
                        </a:rPr>
                        <a:t> </a:t>
                      </a:r>
                    </a:p>
                  </a:txBody>
                  <a:tcPr marL="44450" marR="44450" marT="0" marB="0" anchor="ctr">
                    <a:lnL>
                      <a:noFill/>
                    </a:lnL>
                    <a:lnR w="3175" cap="flat" cmpd="sng" algn="ctr">
                      <a:solidFill>
                        <a:srgbClr val="5E247C"/>
                      </a:solidFill>
                      <a:prstDash val="solid"/>
                      <a:round/>
                      <a:headEnd type="none" w="med" len="med"/>
                      <a:tailEnd type="none" w="med" len="med"/>
                    </a:lnR>
                    <a:lnT>
                      <a:noFill/>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37974137"/>
                  </a:ext>
                </a:extLst>
              </a:tr>
            </a:tbl>
          </a:graphicData>
        </a:graphic>
      </p:graphicFrame>
      <p:sp>
        <p:nvSpPr>
          <p:cNvPr id="36" name="Espace réservé du contenu 16">
            <a:extLst>
              <a:ext uri="{FF2B5EF4-FFF2-40B4-BE49-F238E27FC236}">
                <a16:creationId xmlns:a16="http://schemas.microsoft.com/office/drawing/2014/main" id="{393417F6-FD81-12DE-9930-C004E77A74B0}"/>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
        <p:nvSpPr>
          <p:cNvPr id="3" name="Rectangle à coins arrondis 10">
            <a:extLst>
              <a:ext uri="{FF2B5EF4-FFF2-40B4-BE49-F238E27FC236}">
                <a16:creationId xmlns:a16="http://schemas.microsoft.com/office/drawing/2014/main" id="{367CD951-A1A0-5656-6CC4-31458CF1A48C}"/>
              </a:ext>
            </a:extLst>
          </p:cNvPr>
          <p:cNvSpPr/>
          <p:nvPr/>
        </p:nvSpPr>
        <p:spPr>
          <a:xfrm>
            <a:off x="1677143" y="1573822"/>
            <a:ext cx="10227642" cy="4334609"/>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4" name="ZoneTexte 3">
            <a:extLst>
              <a:ext uri="{FF2B5EF4-FFF2-40B4-BE49-F238E27FC236}">
                <a16:creationId xmlns:a16="http://schemas.microsoft.com/office/drawing/2014/main" id="{F3C946F8-BB81-A739-3122-E79293B78BD8}"/>
              </a:ext>
            </a:extLst>
          </p:cNvPr>
          <p:cNvSpPr txBox="1"/>
          <p:nvPr/>
        </p:nvSpPr>
        <p:spPr>
          <a:xfrm>
            <a:off x="1834346" y="1366960"/>
            <a:ext cx="9867628" cy="369332"/>
          </a:xfrm>
          <a:prstGeom prst="rect">
            <a:avLst/>
          </a:prstGeom>
          <a:solidFill>
            <a:schemeClr val="bg1"/>
          </a:solidFill>
          <a:ln>
            <a:noFill/>
          </a:ln>
        </p:spPr>
        <p:txBody>
          <a:bodyPr wrap="square" rtlCol="0" anchor="ctr">
            <a:spAutoFit/>
          </a:bodyPr>
          <a:lstStyle/>
          <a:p>
            <a:r>
              <a:rPr lang="en-US" b="1" dirty="0">
                <a:solidFill>
                  <a:srgbClr val="000000"/>
                </a:solidFill>
                <a:cs typeface="Arial" panose="020B0604020202020204" pitchFamily="34" charset="0"/>
              </a:rPr>
              <a:t>Univariate and Multivariate Logistic Regression Analysis of Factors Associated With CRI</a:t>
            </a:r>
          </a:p>
        </p:txBody>
      </p:sp>
    </p:spTree>
    <p:extLst>
      <p:ext uri="{BB962C8B-B14F-4D97-AF65-F5344CB8AC3E}">
        <p14:creationId xmlns:p14="http://schemas.microsoft.com/office/powerpoint/2010/main" val="4938567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 name="Graphique 40">
            <a:extLst>
              <a:ext uri="{FF2B5EF4-FFF2-40B4-BE49-F238E27FC236}">
                <a16:creationId xmlns:a16="http://schemas.microsoft.com/office/drawing/2014/main" id="{080F6C2F-2776-6AE0-1EEC-9FECB3F349A5}"/>
              </a:ext>
            </a:extLst>
          </p:cNvPr>
          <p:cNvGraphicFramePr/>
          <p:nvPr/>
        </p:nvGraphicFramePr>
        <p:xfrm>
          <a:off x="3178688" y="1420839"/>
          <a:ext cx="6365362" cy="4047870"/>
        </p:xfrm>
        <a:graphic>
          <a:graphicData uri="http://schemas.openxmlformats.org/drawingml/2006/chart">
            <c:chart xmlns:c="http://schemas.openxmlformats.org/drawingml/2006/chart" xmlns:r="http://schemas.openxmlformats.org/officeDocument/2006/relationships" r:id="rId2"/>
          </a:graphicData>
        </a:graphic>
      </p:graphicFrame>
      <p:sp>
        <p:nvSpPr>
          <p:cNvPr id="20" name="Espace réservé du texte 19">
            <a:extLst>
              <a:ext uri="{FF2B5EF4-FFF2-40B4-BE49-F238E27FC236}">
                <a16:creationId xmlns:a16="http://schemas.microsoft.com/office/drawing/2014/main" id="{EAE79120-55B3-2A2A-109C-3A1C4D9063C1}"/>
              </a:ext>
            </a:extLst>
          </p:cNvPr>
          <p:cNvSpPr>
            <a:spLocks noGrp="1"/>
          </p:cNvSpPr>
          <p:nvPr>
            <p:ph type="body" sz="quarter" idx="19"/>
          </p:nvPr>
        </p:nvSpPr>
        <p:spPr>
          <a:xfrm>
            <a:off x="960193" y="5807676"/>
            <a:ext cx="11104990" cy="380176"/>
          </a:xfrm>
        </p:spPr>
        <p:txBody>
          <a:bodyPr/>
          <a:lstStyle/>
          <a:p>
            <a:r>
              <a:rPr lang="fr-FR">
                <a:latin typeface="+mn-lt"/>
              </a:rPr>
              <a:t>Grasselli G, Crit Care Med. 2017 Oct;45(10):1726-1733.</a:t>
            </a:r>
          </a:p>
        </p:txBody>
      </p:sp>
      <p:graphicFrame>
        <p:nvGraphicFramePr>
          <p:cNvPr id="35" name="Graphique 34">
            <a:extLst>
              <a:ext uri="{FF2B5EF4-FFF2-40B4-BE49-F238E27FC236}">
                <a16:creationId xmlns:a16="http://schemas.microsoft.com/office/drawing/2014/main" id="{9EA430E7-AA5E-0CFF-E333-7D90B37A5DA2}"/>
              </a:ext>
            </a:extLst>
          </p:cNvPr>
          <p:cNvGraphicFramePr/>
          <p:nvPr/>
        </p:nvGraphicFramePr>
        <p:xfrm>
          <a:off x="2968094" y="1314451"/>
          <a:ext cx="6575956" cy="4157187"/>
        </p:xfrm>
        <a:graphic>
          <a:graphicData uri="http://schemas.openxmlformats.org/drawingml/2006/chart">
            <c:chart xmlns:c="http://schemas.openxmlformats.org/drawingml/2006/chart" xmlns:r="http://schemas.openxmlformats.org/officeDocument/2006/relationships" r:id="rId3"/>
          </a:graphicData>
        </a:graphic>
      </p:graphicFrame>
      <p:sp>
        <p:nvSpPr>
          <p:cNvPr id="57" name="Forme libre : forme 56">
            <a:extLst>
              <a:ext uri="{FF2B5EF4-FFF2-40B4-BE49-F238E27FC236}">
                <a16:creationId xmlns:a16="http://schemas.microsoft.com/office/drawing/2014/main" id="{2AAB7FD8-F01E-4F15-34C1-49AA38BB9FA3}"/>
              </a:ext>
            </a:extLst>
          </p:cNvPr>
          <p:cNvSpPr/>
          <p:nvPr/>
        </p:nvSpPr>
        <p:spPr>
          <a:xfrm rot="10800000">
            <a:off x="7241913" y="388001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Forme libre : forme 57">
            <a:extLst>
              <a:ext uri="{FF2B5EF4-FFF2-40B4-BE49-F238E27FC236}">
                <a16:creationId xmlns:a16="http://schemas.microsoft.com/office/drawing/2014/main" id="{A4996827-32A3-0F28-F005-AC6B225B701E}"/>
              </a:ext>
            </a:extLst>
          </p:cNvPr>
          <p:cNvSpPr/>
          <p:nvPr/>
        </p:nvSpPr>
        <p:spPr>
          <a:xfrm rot="10800000">
            <a:off x="7393263" y="388001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Forme libre : forme 58">
            <a:extLst>
              <a:ext uri="{FF2B5EF4-FFF2-40B4-BE49-F238E27FC236}">
                <a16:creationId xmlns:a16="http://schemas.microsoft.com/office/drawing/2014/main" id="{7C085B86-01D1-3D83-FDAD-589B07767535}"/>
              </a:ext>
            </a:extLst>
          </p:cNvPr>
          <p:cNvSpPr/>
          <p:nvPr/>
        </p:nvSpPr>
        <p:spPr>
          <a:xfrm rot="10800000">
            <a:off x="7565205" y="388001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Forme libre : forme 60">
            <a:extLst>
              <a:ext uri="{FF2B5EF4-FFF2-40B4-BE49-F238E27FC236}">
                <a16:creationId xmlns:a16="http://schemas.microsoft.com/office/drawing/2014/main" id="{202D844C-54A9-60DC-70D4-C875C3FA32DD}"/>
              </a:ext>
            </a:extLst>
          </p:cNvPr>
          <p:cNvSpPr/>
          <p:nvPr/>
        </p:nvSpPr>
        <p:spPr>
          <a:xfrm rot="10800000">
            <a:off x="7714430" y="388001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Titre 16">
            <a:extLst>
              <a:ext uri="{FF2B5EF4-FFF2-40B4-BE49-F238E27FC236}">
                <a16:creationId xmlns:a16="http://schemas.microsoft.com/office/drawing/2014/main" id="{EEFEAA75-B403-B79E-B6E2-098A39894F4C}"/>
              </a:ext>
            </a:extLst>
          </p:cNvPr>
          <p:cNvSpPr>
            <a:spLocks noGrp="1"/>
          </p:cNvSpPr>
          <p:nvPr>
            <p:ph type="title"/>
          </p:nvPr>
        </p:nvSpPr>
        <p:spPr>
          <a:xfrm>
            <a:off x="960194" y="7750"/>
            <a:ext cx="11104990" cy="719166"/>
          </a:xfrm>
        </p:spPr>
        <p:txBody>
          <a:bodyPr/>
          <a:lstStyle/>
          <a:p>
            <a:r>
              <a:rPr lang="fr-FR">
                <a:latin typeface="+mn-lt"/>
              </a:rPr>
              <a:t>ECMO &amp; Infection: Longer duration, higher risk</a:t>
            </a:r>
          </a:p>
        </p:txBody>
      </p:sp>
      <p:sp>
        <p:nvSpPr>
          <p:cNvPr id="19" name="Espace réservé du texte 18">
            <a:extLst>
              <a:ext uri="{FF2B5EF4-FFF2-40B4-BE49-F238E27FC236}">
                <a16:creationId xmlns:a16="http://schemas.microsoft.com/office/drawing/2014/main" id="{CDCDBE73-25C1-A06D-9564-F80B8249F88B}"/>
              </a:ext>
            </a:extLst>
          </p:cNvPr>
          <p:cNvSpPr>
            <a:spLocks noGrp="1"/>
          </p:cNvSpPr>
          <p:nvPr>
            <p:ph type="body" sz="quarter" idx="18"/>
          </p:nvPr>
        </p:nvSpPr>
        <p:spPr>
          <a:xfrm>
            <a:off x="960193" y="763783"/>
            <a:ext cx="11104990" cy="582613"/>
          </a:xfrm>
        </p:spPr>
        <p:txBody>
          <a:bodyPr/>
          <a:lstStyle/>
          <a:p>
            <a:r>
              <a:rPr lang="fr-FR">
                <a:latin typeface="+mn-lt"/>
              </a:rPr>
              <a:t> </a:t>
            </a:r>
          </a:p>
        </p:txBody>
      </p:sp>
      <p:sp>
        <p:nvSpPr>
          <p:cNvPr id="21" name="Espace réservé du contenu 16">
            <a:extLst>
              <a:ext uri="{FF2B5EF4-FFF2-40B4-BE49-F238E27FC236}">
                <a16:creationId xmlns:a16="http://schemas.microsoft.com/office/drawing/2014/main" id="{F86B15CC-2A4A-B2BD-18DB-C3DB5BF952D3}"/>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
        <p:nvSpPr>
          <p:cNvPr id="32" name="Rectangle à coins arrondis 10">
            <a:extLst>
              <a:ext uri="{FF2B5EF4-FFF2-40B4-BE49-F238E27FC236}">
                <a16:creationId xmlns:a16="http://schemas.microsoft.com/office/drawing/2014/main" id="{32C1B0D3-61CA-7FB7-830A-B928B2E89022}"/>
              </a:ext>
            </a:extLst>
          </p:cNvPr>
          <p:cNvSpPr/>
          <p:nvPr/>
        </p:nvSpPr>
        <p:spPr>
          <a:xfrm>
            <a:off x="2454727" y="1001389"/>
            <a:ext cx="7763329" cy="472631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33" name="ZoneTexte 32">
            <a:extLst>
              <a:ext uri="{FF2B5EF4-FFF2-40B4-BE49-F238E27FC236}">
                <a16:creationId xmlns:a16="http://schemas.microsoft.com/office/drawing/2014/main" id="{248EA199-9A79-C81A-EE90-6CA3204FE90C}"/>
              </a:ext>
            </a:extLst>
          </p:cNvPr>
          <p:cNvSpPr txBox="1"/>
          <p:nvPr/>
        </p:nvSpPr>
        <p:spPr>
          <a:xfrm>
            <a:off x="2580362" y="862889"/>
            <a:ext cx="2537148" cy="276999"/>
          </a:xfrm>
          <a:prstGeom prst="rect">
            <a:avLst/>
          </a:prstGeom>
          <a:solidFill>
            <a:schemeClr val="bg1"/>
          </a:solidFill>
          <a:ln>
            <a:noFill/>
          </a:ln>
        </p:spPr>
        <p:txBody>
          <a:bodyPr wrap="square" rtlCol="0" anchor="ctr">
            <a:spAutoFit/>
          </a:bodyPr>
          <a:lstStyle/>
          <a:p>
            <a:r>
              <a:rPr lang="fr-FR" sz="1200" b="1" dirty="0"/>
              <a:t>Longer duration, </a:t>
            </a:r>
            <a:r>
              <a:rPr lang="fr-FR" sz="1200" b="1" dirty="0" err="1"/>
              <a:t>higher</a:t>
            </a:r>
            <a:r>
              <a:rPr lang="fr-FR" sz="1200" b="1" dirty="0"/>
              <a:t> </a:t>
            </a:r>
            <a:r>
              <a:rPr lang="fr-FR" sz="1200" b="1" dirty="0" err="1"/>
              <a:t>risk</a:t>
            </a:r>
            <a:endParaRPr lang="fr-FR" sz="1050" b="1" dirty="0">
              <a:solidFill>
                <a:srgbClr val="000000"/>
              </a:solidFill>
              <a:cs typeface="Arial" panose="020B0604020202020204" pitchFamily="34" charset="0"/>
            </a:endParaRPr>
          </a:p>
        </p:txBody>
      </p:sp>
      <p:sp>
        <p:nvSpPr>
          <p:cNvPr id="36" name="Text Box 4">
            <a:extLst>
              <a:ext uri="{FF2B5EF4-FFF2-40B4-BE49-F238E27FC236}">
                <a16:creationId xmlns:a16="http://schemas.microsoft.com/office/drawing/2014/main" id="{4F9F87DC-7320-BD58-17CC-E780C1A48B13}"/>
              </a:ext>
            </a:extLst>
          </p:cNvPr>
          <p:cNvSpPr txBox="1">
            <a:spLocks noChangeArrowheads="1"/>
          </p:cNvSpPr>
          <p:nvPr/>
        </p:nvSpPr>
        <p:spPr bwMode="auto">
          <a:xfrm rot="16200000">
            <a:off x="1567682" y="3015605"/>
            <a:ext cx="2621761" cy="28148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nSpc>
                <a:spcPct val="107000"/>
              </a:lnSpc>
              <a:spcAft>
                <a:spcPts val="800"/>
              </a:spcAft>
            </a:pPr>
            <a:r>
              <a:rPr lang="en-GB" sz="1200" kern="100" dirty="0">
                <a:solidFill>
                  <a:schemeClr val="tx1">
                    <a:lumMod val="50000"/>
                    <a:lumOff val="50000"/>
                  </a:schemeClr>
                </a:solidFill>
                <a:effectLst/>
                <a:latin typeface="+mn-lt"/>
                <a:ea typeface="Aptos" panose="020B0004020202020204" pitchFamily="34" charset="0"/>
                <a:cs typeface="Times New Roman" panose="02020603050405020304" pitchFamily="18" charset="0"/>
              </a:rPr>
              <a:t>Probability of being infection-free</a:t>
            </a:r>
            <a:endParaRPr lang="fr-FR" sz="1200" kern="100" dirty="0">
              <a:solidFill>
                <a:schemeClr val="tx1">
                  <a:lumMod val="50000"/>
                  <a:lumOff val="50000"/>
                </a:schemeClr>
              </a:solidFill>
              <a:effectLst/>
              <a:latin typeface="+mn-lt"/>
              <a:ea typeface="Aptos" panose="020B0004020202020204" pitchFamily="34" charset="0"/>
              <a:cs typeface="Times New Roman" panose="02020603050405020304" pitchFamily="18" charset="0"/>
            </a:endParaRPr>
          </a:p>
        </p:txBody>
      </p:sp>
      <p:sp>
        <p:nvSpPr>
          <p:cNvPr id="37" name="Text Box 4">
            <a:extLst>
              <a:ext uri="{FF2B5EF4-FFF2-40B4-BE49-F238E27FC236}">
                <a16:creationId xmlns:a16="http://schemas.microsoft.com/office/drawing/2014/main" id="{7E42474E-BB05-9C3F-9D3F-937A4F49C57C}"/>
              </a:ext>
            </a:extLst>
          </p:cNvPr>
          <p:cNvSpPr txBox="1">
            <a:spLocks noChangeArrowheads="1"/>
          </p:cNvSpPr>
          <p:nvPr/>
        </p:nvSpPr>
        <p:spPr bwMode="auto">
          <a:xfrm>
            <a:off x="4350260" y="5308612"/>
            <a:ext cx="4163634" cy="27700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1200" dirty="0">
                <a:solidFill>
                  <a:schemeClr val="tx1">
                    <a:lumMod val="50000"/>
                    <a:lumOff val="50000"/>
                  </a:schemeClr>
                </a:solidFill>
                <a:latin typeface="+mn-lt"/>
                <a:ea typeface="+mn-ea"/>
                <a:cs typeface="Arial"/>
              </a:rPr>
              <a:t>Days after ECMO cannulation</a:t>
            </a:r>
          </a:p>
        </p:txBody>
      </p:sp>
      <p:sp>
        <p:nvSpPr>
          <p:cNvPr id="30" name="ZoneTexte 29">
            <a:extLst>
              <a:ext uri="{FF2B5EF4-FFF2-40B4-BE49-F238E27FC236}">
                <a16:creationId xmlns:a16="http://schemas.microsoft.com/office/drawing/2014/main" id="{1ACB4F2A-C40A-6CA4-4D6A-388BF717077A}"/>
              </a:ext>
            </a:extLst>
          </p:cNvPr>
          <p:cNvSpPr txBox="1"/>
          <p:nvPr/>
        </p:nvSpPr>
        <p:spPr>
          <a:xfrm>
            <a:off x="2851341" y="4627730"/>
            <a:ext cx="702149" cy="275653"/>
          </a:xfrm>
          <a:prstGeom prst="rect">
            <a:avLst/>
          </a:prstGeom>
          <a:noFill/>
        </p:spPr>
        <p:txBody>
          <a:bodyPr wrap="square">
            <a:spAutoFit/>
          </a:bodyPr>
          <a:lstStyle/>
          <a:p>
            <a:pPr algn="r">
              <a:lnSpc>
                <a:spcPct val="107000"/>
              </a:lnSpc>
              <a:spcAft>
                <a:spcPts val="800"/>
              </a:spcAft>
            </a:pPr>
            <a:r>
              <a:rPr lang="en-GB" sz="1200" kern="100">
                <a:effectLst/>
                <a:ea typeface="Aptos" panose="020B0004020202020204" pitchFamily="34" charset="0"/>
                <a:cs typeface="Times New Roman" panose="02020603050405020304" pitchFamily="18" charset="0"/>
              </a:rPr>
              <a:t>At risk</a:t>
            </a:r>
            <a:endParaRPr lang="fr-FR" sz="1200" kern="100">
              <a:effectLst/>
              <a:ea typeface="Aptos" panose="020B0004020202020204" pitchFamily="34" charset="0"/>
              <a:cs typeface="Times New Roman" panose="02020603050405020304" pitchFamily="18" charset="0"/>
            </a:endParaRPr>
          </a:p>
        </p:txBody>
      </p:sp>
      <p:sp>
        <p:nvSpPr>
          <p:cNvPr id="46" name="Forme libre : forme 45">
            <a:extLst>
              <a:ext uri="{FF2B5EF4-FFF2-40B4-BE49-F238E27FC236}">
                <a16:creationId xmlns:a16="http://schemas.microsoft.com/office/drawing/2014/main" id="{969F3F9D-3324-C2C6-A28D-5CE435CEB9D4}"/>
              </a:ext>
            </a:extLst>
          </p:cNvPr>
          <p:cNvSpPr/>
          <p:nvPr/>
        </p:nvSpPr>
        <p:spPr>
          <a:xfrm>
            <a:off x="3816350" y="1343025"/>
            <a:ext cx="5746750" cy="3057525"/>
          </a:xfrm>
          <a:custGeom>
            <a:avLst/>
            <a:gdLst>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58800 w 5746750"/>
              <a:gd name="connsiteY8" fmla="*/ 482600 h 3067050"/>
              <a:gd name="connsiteX9" fmla="*/ 565150 w 5746750"/>
              <a:gd name="connsiteY9" fmla="*/ 444500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1300 w 5746750"/>
              <a:gd name="connsiteY45" fmla="*/ 242570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794000 h 3067050"/>
              <a:gd name="connsiteX56" fmla="*/ 3435350 w 5746750"/>
              <a:gd name="connsiteY56" fmla="*/ 2794000 h 3067050"/>
              <a:gd name="connsiteX57" fmla="*/ 3435350 w 5746750"/>
              <a:gd name="connsiteY57" fmla="*/ 2895600 h 3067050"/>
              <a:gd name="connsiteX58" fmla="*/ 3543300 w 5746750"/>
              <a:gd name="connsiteY58" fmla="*/ 2895600 h 3067050"/>
              <a:gd name="connsiteX59" fmla="*/ 3543300 w 5746750"/>
              <a:gd name="connsiteY59" fmla="*/ 2870200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58800 w 5746750"/>
              <a:gd name="connsiteY8" fmla="*/ 482600 h 3067050"/>
              <a:gd name="connsiteX9" fmla="*/ 565150 w 5746750"/>
              <a:gd name="connsiteY9" fmla="*/ 444500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1300 w 5746750"/>
              <a:gd name="connsiteY45" fmla="*/ 242570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35350 w 5746750"/>
              <a:gd name="connsiteY56" fmla="*/ 2794000 h 3067050"/>
              <a:gd name="connsiteX57" fmla="*/ 3435350 w 5746750"/>
              <a:gd name="connsiteY57" fmla="*/ 2895600 h 3067050"/>
              <a:gd name="connsiteX58" fmla="*/ 3543300 w 5746750"/>
              <a:gd name="connsiteY58" fmla="*/ 2895600 h 3067050"/>
              <a:gd name="connsiteX59" fmla="*/ 3543300 w 5746750"/>
              <a:gd name="connsiteY59" fmla="*/ 2870200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58800 w 5746750"/>
              <a:gd name="connsiteY8" fmla="*/ 482600 h 3067050"/>
              <a:gd name="connsiteX9" fmla="*/ 565150 w 5746750"/>
              <a:gd name="connsiteY9" fmla="*/ 444500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1300 w 5746750"/>
              <a:gd name="connsiteY45" fmla="*/ 242570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35350 w 5746750"/>
              <a:gd name="connsiteY57" fmla="*/ 2895600 h 3067050"/>
              <a:gd name="connsiteX58" fmla="*/ 3543300 w 5746750"/>
              <a:gd name="connsiteY58" fmla="*/ 2895600 h 3067050"/>
              <a:gd name="connsiteX59" fmla="*/ 3543300 w 5746750"/>
              <a:gd name="connsiteY59" fmla="*/ 2870200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44500 h 3067050"/>
              <a:gd name="connsiteX9" fmla="*/ 577850 w 5746750"/>
              <a:gd name="connsiteY9" fmla="*/ 476250 h 3067050"/>
              <a:gd name="connsiteX10" fmla="*/ 673100 w 5746750"/>
              <a:gd name="connsiteY10" fmla="*/ 476250 h 3067050"/>
              <a:gd name="connsiteX11" fmla="*/ 679450 w 5746750"/>
              <a:gd name="connsiteY11" fmla="*/ 577850 h 3067050"/>
              <a:gd name="connsiteX12" fmla="*/ 787400 w 5746750"/>
              <a:gd name="connsiteY12" fmla="*/ 584200 h 3067050"/>
              <a:gd name="connsiteX13" fmla="*/ 787400 w 5746750"/>
              <a:gd name="connsiteY13" fmla="*/ 882650 h 3067050"/>
              <a:gd name="connsiteX14" fmla="*/ 895350 w 5746750"/>
              <a:gd name="connsiteY14" fmla="*/ 882650 h 3067050"/>
              <a:gd name="connsiteX15" fmla="*/ 895350 w 5746750"/>
              <a:gd name="connsiteY15" fmla="*/ 990600 h 3067050"/>
              <a:gd name="connsiteX16" fmla="*/ 990600 w 5746750"/>
              <a:gd name="connsiteY16" fmla="*/ 990600 h 3067050"/>
              <a:gd name="connsiteX17" fmla="*/ 990600 w 5746750"/>
              <a:gd name="connsiteY17" fmla="*/ 1200150 h 3067050"/>
              <a:gd name="connsiteX18" fmla="*/ 1130300 w 5746750"/>
              <a:gd name="connsiteY18" fmla="*/ 1200150 h 3067050"/>
              <a:gd name="connsiteX19" fmla="*/ 1130300 w 5746750"/>
              <a:gd name="connsiteY19" fmla="*/ 1365250 h 3067050"/>
              <a:gd name="connsiteX20" fmla="*/ 1219200 w 5746750"/>
              <a:gd name="connsiteY20" fmla="*/ 1365250 h 3067050"/>
              <a:gd name="connsiteX21" fmla="*/ 1219200 w 5746750"/>
              <a:gd name="connsiteY21" fmla="*/ 1485900 h 3067050"/>
              <a:gd name="connsiteX22" fmla="*/ 1320800 w 5746750"/>
              <a:gd name="connsiteY22" fmla="*/ 1485900 h 3067050"/>
              <a:gd name="connsiteX23" fmla="*/ 1320800 w 5746750"/>
              <a:gd name="connsiteY23" fmla="*/ 1593850 h 3067050"/>
              <a:gd name="connsiteX24" fmla="*/ 1435100 w 5746750"/>
              <a:gd name="connsiteY24" fmla="*/ 1593850 h 3067050"/>
              <a:gd name="connsiteX25" fmla="*/ 1435100 w 5746750"/>
              <a:gd name="connsiteY25" fmla="*/ 1708150 h 3067050"/>
              <a:gd name="connsiteX26" fmla="*/ 1670050 w 5746750"/>
              <a:gd name="connsiteY26" fmla="*/ 1708150 h 3067050"/>
              <a:gd name="connsiteX27" fmla="*/ 1670050 w 5746750"/>
              <a:gd name="connsiteY27" fmla="*/ 1651000 h 3067050"/>
              <a:gd name="connsiteX28" fmla="*/ 1670050 w 5746750"/>
              <a:gd name="connsiteY28" fmla="*/ 1701800 h 3067050"/>
              <a:gd name="connsiteX29" fmla="*/ 1771650 w 5746750"/>
              <a:gd name="connsiteY29" fmla="*/ 1701800 h 3067050"/>
              <a:gd name="connsiteX30" fmla="*/ 1771650 w 5746750"/>
              <a:gd name="connsiteY30" fmla="*/ 1765300 h 3067050"/>
              <a:gd name="connsiteX31" fmla="*/ 1873250 w 5746750"/>
              <a:gd name="connsiteY31" fmla="*/ 1765300 h 3067050"/>
              <a:gd name="connsiteX32" fmla="*/ 1873250 w 5746750"/>
              <a:gd name="connsiteY32" fmla="*/ 1892300 h 3067050"/>
              <a:gd name="connsiteX33" fmla="*/ 1987550 w 5746750"/>
              <a:gd name="connsiteY33" fmla="*/ 1892300 h 3067050"/>
              <a:gd name="connsiteX34" fmla="*/ 1987550 w 5746750"/>
              <a:gd name="connsiteY34" fmla="*/ 1936750 h 3067050"/>
              <a:gd name="connsiteX35" fmla="*/ 2114550 w 5746750"/>
              <a:gd name="connsiteY35" fmla="*/ 1936750 h 3067050"/>
              <a:gd name="connsiteX36" fmla="*/ 2114550 w 5746750"/>
              <a:gd name="connsiteY36" fmla="*/ 2012950 h 3067050"/>
              <a:gd name="connsiteX37" fmla="*/ 2216150 w 5746750"/>
              <a:gd name="connsiteY37" fmla="*/ 2012950 h 3067050"/>
              <a:gd name="connsiteX38" fmla="*/ 2216150 w 5746750"/>
              <a:gd name="connsiteY38" fmla="*/ 2082800 h 3067050"/>
              <a:gd name="connsiteX39" fmla="*/ 2330450 w 5746750"/>
              <a:gd name="connsiteY39" fmla="*/ 2082800 h 3067050"/>
              <a:gd name="connsiteX40" fmla="*/ 2330450 w 5746750"/>
              <a:gd name="connsiteY40" fmla="*/ 2343150 h 3067050"/>
              <a:gd name="connsiteX41" fmla="*/ 2444750 w 5746750"/>
              <a:gd name="connsiteY41" fmla="*/ 2343150 h 3067050"/>
              <a:gd name="connsiteX42" fmla="*/ 2444750 w 5746750"/>
              <a:gd name="connsiteY42" fmla="*/ 2463800 h 3067050"/>
              <a:gd name="connsiteX43" fmla="*/ 2781300 w 5746750"/>
              <a:gd name="connsiteY43" fmla="*/ 2463800 h 3067050"/>
              <a:gd name="connsiteX44" fmla="*/ 2781300 w 5746750"/>
              <a:gd name="connsiteY44" fmla="*/ 2425700 h 3067050"/>
              <a:gd name="connsiteX45" fmla="*/ 2781300 w 5746750"/>
              <a:gd name="connsiteY45" fmla="*/ 2463800 h 3067050"/>
              <a:gd name="connsiteX46" fmla="*/ 2978150 w 5746750"/>
              <a:gd name="connsiteY46" fmla="*/ 2463800 h 3067050"/>
              <a:gd name="connsiteX47" fmla="*/ 2978150 w 5746750"/>
              <a:gd name="connsiteY47" fmla="*/ 2552700 h 3067050"/>
              <a:gd name="connsiteX48" fmla="*/ 3105150 w 5746750"/>
              <a:gd name="connsiteY48" fmla="*/ 2552700 h 3067050"/>
              <a:gd name="connsiteX49" fmla="*/ 3105150 w 5746750"/>
              <a:gd name="connsiteY49" fmla="*/ 2508250 h 3067050"/>
              <a:gd name="connsiteX50" fmla="*/ 3105150 w 5746750"/>
              <a:gd name="connsiteY50" fmla="*/ 2552700 h 3067050"/>
              <a:gd name="connsiteX51" fmla="*/ 3206750 w 5746750"/>
              <a:gd name="connsiteY51" fmla="*/ 2552700 h 3067050"/>
              <a:gd name="connsiteX52" fmla="*/ 3206750 w 5746750"/>
              <a:gd name="connsiteY52" fmla="*/ 2641600 h 3067050"/>
              <a:gd name="connsiteX53" fmla="*/ 3314700 w 5746750"/>
              <a:gd name="connsiteY53" fmla="*/ 2641600 h 3067050"/>
              <a:gd name="connsiteX54" fmla="*/ 3314700 w 5746750"/>
              <a:gd name="connsiteY54" fmla="*/ 2808288 h 3067050"/>
              <a:gd name="connsiteX55" fmla="*/ 3425825 w 5746750"/>
              <a:gd name="connsiteY55" fmla="*/ 2808288 h 3067050"/>
              <a:gd name="connsiteX56" fmla="*/ 3435350 w 5746750"/>
              <a:gd name="connsiteY56" fmla="*/ 2895600 h 3067050"/>
              <a:gd name="connsiteX57" fmla="*/ 3543300 w 5746750"/>
              <a:gd name="connsiteY57" fmla="*/ 2895600 h 3067050"/>
              <a:gd name="connsiteX58" fmla="*/ 3543300 w 5746750"/>
              <a:gd name="connsiteY58" fmla="*/ 2870200 h 3067050"/>
              <a:gd name="connsiteX59" fmla="*/ 3543300 w 5746750"/>
              <a:gd name="connsiteY59" fmla="*/ 2901950 h 3067050"/>
              <a:gd name="connsiteX60" fmla="*/ 3759200 w 5746750"/>
              <a:gd name="connsiteY60" fmla="*/ 2901950 h 3067050"/>
              <a:gd name="connsiteX61" fmla="*/ 3759200 w 5746750"/>
              <a:gd name="connsiteY61" fmla="*/ 2863850 h 3067050"/>
              <a:gd name="connsiteX62" fmla="*/ 3759200 w 5746750"/>
              <a:gd name="connsiteY62" fmla="*/ 2895600 h 3067050"/>
              <a:gd name="connsiteX63" fmla="*/ 4076700 w 5746750"/>
              <a:gd name="connsiteY63" fmla="*/ 2895600 h 3067050"/>
              <a:gd name="connsiteX64" fmla="*/ 4076700 w 5746750"/>
              <a:gd name="connsiteY64" fmla="*/ 3067050 h 3067050"/>
              <a:gd name="connsiteX65" fmla="*/ 5746750 w 5746750"/>
              <a:gd name="connsiteY65" fmla="*/ 3067050 h 3067050"/>
              <a:gd name="connsiteX66" fmla="*/ 5746750 w 5746750"/>
              <a:gd name="connsiteY66"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77850 w 5746750"/>
              <a:gd name="connsiteY9" fmla="*/ 476250 h 3067050"/>
              <a:gd name="connsiteX10" fmla="*/ 673100 w 5746750"/>
              <a:gd name="connsiteY10" fmla="*/ 476250 h 3067050"/>
              <a:gd name="connsiteX11" fmla="*/ 679450 w 5746750"/>
              <a:gd name="connsiteY11" fmla="*/ 577850 h 3067050"/>
              <a:gd name="connsiteX12" fmla="*/ 787400 w 5746750"/>
              <a:gd name="connsiteY12" fmla="*/ 584200 h 3067050"/>
              <a:gd name="connsiteX13" fmla="*/ 787400 w 5746750"/>
              <a:gd name="connsiteY13" fmla="*/ 882650 h 3067050"/>
              <a:gd name="connsiteX14" fmla="*/ 895350 w 5746750"/>
              <a:gd name="connsiteY14" fmla="*/ 882650 h 3067050"/>
              <a:gd name="connsiteX15" fmla="*/ 895350 w 5746750"/>
              <a:gd name="connsiteY15" fmla="*/ 990600 h 3067050"/>
              <a:gd name="connsiteX16" fmla="*/ 990600 w 5746750"/>
              <a:gd name="connsiteY16" fmla="*/ 990600 h 3067050"/>
              <a:gd name="connsiteX17" fmla="*/ 990600 w 5746750"/>
              <a:gd name="connsiteY17" fmla="*/ 1200150 h 3067050"/>
              <a:gd name="connsiteX18" fmla="*/ 1130300 w 5746750"/>
              <a:gd name="connsiteY18" fmla="*/ 1200150 h 3067050"/>
              <a:gd name="connsiteX19" fmla="*/ 1130300 w 5746750"/>
              <a:gd name="connsiteY19" fmla="*/ 1365250 h 3067050"/>
              <a:gd name="connsiteX20" fmla="*/ 1219200 w 5746750"/>
              <a:gd name="connsiteY20" fmla="*/ 1365250 h 3067050"/>
              <a:gd name="connsiteX21" fmla="*/ 1219200 w 5746750"/>
              <a:gd name="connsiteY21" fmla="*/ 1485900 h 3067050"/>
              <a:gd name="connsiteX22" fmla="*/ 1320800 w 5746750"/>
              <a:gd name="connsiteY22" fmla="*/ 1485900 h 3067050"/>
              <a:gd name="connsiteX23" fmla="*/ 1320800 w 5746750"/>
              <a:gd name="connsiteY23" fmla="*/ 1593850 h 3067050"/>
              <a:gd name="connsiteX24" fmla="*/ 1435100 w 5746750"/>
              <a:gd name="connsiteY24" fmla="*/ 1593850 h 3067050"/>
              <a:gd name="connsiteX25" fmla="*/ 1435100 w 5746750"/>
              <a:gd name="connsiteY25" fmla="*/ 1708150 h 3067050"/>
              <a:gd name="connsiteX26" fmla="*/ 1670050 w 5746750"/>
              <a:gd name="connsiteY26" fmla="*/ 1708150 h 3067050"/>
              <a:gd name="connsiteX27" fmla="*/ 1670050 w 5746750"/>
              <a:gd name="connsiteY27" fmla="*/ 1651000 h 3067050"/>
              <a:gd name="connsiteX28" fmla="*/ 1670050 w 5746750"/>
              <a:gd name="connsiteY28" fmla="*/ 1701800 h 3067050"/>
              <a:gd name="connsiteX29" fmla="*/ 1771650 w 5746750"/>
              <a:gd name="connsiteY29" fmla="*/ 1701800 h 3067050"/>
              <a:gd name="connsiteX30" fmla="*/ 1771650 w 5746750"/>
              <a:gd name="connsiteY30" fmla="*/ 1765300 h 3067050"/>
              <a:gd name="connsiteX31" fmla="*/ 1873250 w 5746750"/>
              <a:gd name="connsiteY31" fmla="*/ 1765300 h 3067050"/>
              <a:gd name="connsiteX32" fmla="*/ 1873250 w 5746750"/>
              <a:gd name="connsiteY32" fmla="*/ 1892300 h 3067050"/>
              <a:gd name="connsiteX33" fmla="*/ 1987550 w 5746750"/>
              <a:gd name="connsiteY33" fmla="*/ 1892300 h 3067050"/>
              <a:gd name="connsiteX34" fmla="*/ 1987550 w 5746750"/>
              <a:gd name="connsiteY34" fmla="*/ 1936750 h 3067050"/>
              <a:gd name="connsiteX35" fmla="*/ 2114550 w 5746750"/>
              <a:gd name="connsiteY35" fmla="*/ 1936750 h 3067050"/>
              <a:gd name="connsiteX36" fmla="*/ 2114550 w 5746750"/>
              <a:gd name="connsiteY36" fmla="*/ 2012950 h 3067050"/>
              <a:gd name="connsiteX37" fmla="*/ 2216150 w 5746750"/>
              <a:gd name="connsiteY37" fmla="*/ 2012950 h 3067050"/>
              <a:gd name="connsiteX38" fmla="*/ 2216150 w 5746750"/>
              <a:gd name="connsiteY38" fmla="*/ 2082800 h 3067050"/>
              <a:gd name="connsiteX39" fmla="*/ 2330450 w 5746750"/>
              <a:gd name="connsiteY39" fmla="*/ 2082800 h 3067050"/>
              <a:gd name="connsiteX40" fmla="*/ 2330450 w 5746750"/>
              <a:gd name="connsiteY40" fmla="*/ 2343150 h 3067050"/>
              <a:gd name="connsiteX41" fmla="*/ 2444750 w 5746750"/>
              <a:gd name="connsiteY41" fmla="*/ 2343150 h 3067050"/>
              <a:gd name="connsiteX42" fmla="*/ 2444750 w 5746750"/>
              <a:gd name="connsiteY42" fmla="*/ 2463800 h 3067050"/>
              <a:gd name="connsiteX43" fmla="*/ 2781300 w 5746750"/>
              <a:gd name="connsiteY43" fmla="*/ 2463800 h 3067050"/>
              <a:gd name="connsiteX44" fmla="*/ 2781300 w 5746750"/>
              <a:gd name="connsiteY44" fmla="*/ 2425700 h 3067050"/>
              <a:gd name="connsiteX45" fmla="*/ 2781300 w 5746750"/>
              <a:gd name="connsiteY45" fmla="*/ 2463800 h 3067050"/>
              <a:gd name="connsiteX46" fmla="*/ 2978150 w 5746750"/>
              <a:gd name="connsiteY46" fmla="*/ 2463800 h 3067050"/>
              <a:gd name="connsiteX47" fmla="*/ 2978150 w 5746750"/>
              <a:gd name="connsiteY47" fmla="*/ 2552700 h 3067050"/>
              <a:gd name="connsiteX48" fmla="*/ 3105150 w 5746750"/>
              <a:gd name="connsiteY48" fmla="*/ 2552700 h 3067050"/>
              <a:gd name="connsiteX49" fmla="*/ 3105150 w 5746750"/>
              <a:gd name="connsiteY49" fmla="*/ 2508250 h 3067050"/>
              <a:gd name="connsiteX50" fmla="*/ 3105150 w 5746750"/>
              <a:gd name="connsiteY50" fmla="*/ 2552700 h 3067050"/>
              <a:gd name="connsiteX51" fmla="*/ 3206750 w 5746750"/>
              <a:gd name="connsiteY51" fmla="*/ 2552700 h 3067050"/>
              <a:gd name="connsiteX52" fmla="*/ 3206750 w 5746750"/>
              <a:gd name="connsiteY52" fmla="*/ 2641600 h 3067050"/>
              <a:gd name="connsiteX53" fmla="*/ 3314700 w 5746750"/>
              <a:gd name="connsiteY53" fmla="*/ 2641600 h 3067050"/>
              <a:gd name="connsiteX54" fmla="*/ 3314700 w 5746750"/>
              <a:gd name="connsiteY54" fmla="*/ 2808288 h 3067050"/>
              <a:gd name="connsiteX55" fmla="*/ 3425825 w 5746750"/>
              <a:gd name="connsiteY55" fmla="*/ 2808288 h 3067050"/>
              <a:gd name="connsiteX56" fmla="*/ 3435350 w 5746750"/>
              <a:gd name="connsiteY56" fmla="*/ 2895600 h 3067050"/>
              <a:gd name="connsiteX57" fmla="*/ 3543300 w 5746750"/>
              <a:gd name="connsiteY57" fmla="*/ 2895600 h 3067050"/>
              <a:gd name="connsiteX58" fmla="*/ 3543300 w 5746750"/>
              <a:gd name="connsiteY58" fmla="*/ 2870200 h 3067050"/>
              <a:gd name="connsiteX59" fmla="*/ 3543300 w 5746750"/>
              <a:gd name="connsiteY59" fmla="*/ 2901950 h 3067050"/>
              <a:gd name="connsiteX60" fmla="*/ 3759200 w 5746750"/>
              <a:gd name="connsiteY60" fmla="*/ 2901950 h 3067050"/>
              <a:gd name="connsiteX61" fmla="*/ 3759200 w 5746750"/>
              <a:gd name="connsiteY61" fmla="*/ 2863850 h 3067050"/>
              <a:gd name="connsiteX62" fmla="*/ 3759200 w 5746750"/>
              <a:gd name="connsiteY62" fmla="*/ 2895600 h 3067050"/>
              <a:gd name="connsiteX63" fmla="*/ 4076700 w 5746750"/>
              <a:gd name="connsiteY63" fmla="*/ 2895600 h 3067050"/>
              <a:gd name="connsiteX64" fmla="*/ 4076700 w 5746750"/>
              <a:gd name="connsiteY64" fmla="*/ 3067050 h 3067050"/>
              <a:gd name="connsiteX65" fmla="*/ 5746750 w 5746750"/>
              <a:gd name="connsiteY65" fmla="*/ 3067050 h 3067050"/>
              <a:gd name="connsiteX66" fmla="*/ 5746750 w 5746750"/>
              <a:gd name="connsiteY66"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0388 w 5746750"/>
              <a:gd name="connsiteY9" fmla="*/ 478631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1300 w 5746750"/>
              <a:gd name="connsiteY45" fmla="*/ 242570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35350 w 5746750"/>
              <a:gd name="connsiteY57" fmla="*/ 2895600 h 3067050"/>
              <a:gd name="connsiteX58" fmla="*/ 3543300 w 5746750"/>
              <a:gd name="connsiteY58" fmla="*/ 2895600 h 3067050"/>
              <a:gd name="connsiteX59" fmla="*/ 3543300 w 5746750"/>
              <a:gd name="connsiteY59" fmla="*/ 2870200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0388 w 5746750"/>
              <a:gd name="connsiteY9" fmla="*/ 478631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4475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35350 w 5746750"/>
              <a:gd name="connsiteY57" fmla="*/ 2895600 h 3067050"/>
              <a:gd name="connsiteX58" fmla="*/ 3543300 w 5746750"/>
              <a:gd name="connsiteY58" fmla="*/ 2895600 h 3067050"/>
              <a:gd name="connsiteX59" fmla="*/ 3543300 w 5746750"/>
              <a:gd name="connsiteY59" fmla="*/ 2870200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0388 w 5746750"/>
              <a:gd name="connsiteY9" fmla="*/ 478631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4475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35350 w 5746750"/>
              <a:gd name="connsiteY57" fmla="*/ 2895600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0388 w 5746750"/>
              <a:gd name="connsiteY9" fmla="*/ 478631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84475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0388 w 5746750"/>
              <a:gd name="connsiteY9" fmla="*/ 478631 h 3067050"/>
              <a:gd name="connsiteX10" fmla="*/ 577850 w 5746750"/>
              <a:gd name="connsiteY10" fmla="*/ 476250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0388 w 5746750"/>
              <a:gd name="connsiteY9" fmla="*/ 478631 h 3067050"/>
              <a:gd name="connsiteX10" fmla="*/ 582612 w 5746750"/>
              <a:gd name="connsiteY10" fmla="*/ 538162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08000 w 5746750"/>
              <a:gd name="connsiteY9" fmla="*/ 566737 h 3067050"/>
              <a:gd name="connsiteX10" fmla="*/ 582612 w 5746750"/>
              <a:gd name="connsiteY10" fmla="*/ 538162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08000 w 5746750"/>
              <a:gd name="connsiteY9" fmla="*/ 566737 h 3067050"/>
              <a:gd name="connsiteX10" fmla="*/ 582612 w 5746750"/>
              <a:gd name="connsiteY10" fmla="*/ 538162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58006 w 5746750"/>
              <a:gd name="connsiteY9" fmla="*/ 614362 h 3067050"/>
              <a:gd name="connsiteX10" fmla="*/ 582612 w 5746750"/>
              <a:gd name="connsiteY10" fmla="*/ 538162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09575 h 3067050"/>
              <a:gd name="connsiteX10" fmla="*/ 582612 w 5746750"/>
              <a:gd name="connsiteY10" fmla="*/ 538162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09575 h 3067050"/>
              <a:gd name="connsiteX10" fmla="*/ 575468 w 5746750"/>
              <a:gd name="connsiteY10" fmla="*/ 483394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26244 h 3067050"/>
              <a:gd name="connsiteX10" fmla="*/ 575468 w 5746750"/>
              <a:gd name="connsiteY10" fmla="*/ 483394 h 3067050"/>
              <a:gd name="connsiteX11" fmla="*/ 673100 w 5746750"/>
              <a:gd name="connsiteY11" fmla="*/ 476250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26244 h 3067050"/>
              <a:gd name="connsiteX10" fmla="*/ 575468 w 5746750"/>
              <a:gd name="connsiteY10" fmla="*/ 483394 h 3067050"/>
              <a:gd name="connsiteX11" fmla="*/ 673100 w 5746750"/>
              <a:gd name="connsiteY11" fmla="*/ 488157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26244 h 3067050"/>
              <a:gd name="connsiteX10" fmla="*/ 575468 w 5746750"/>
              <a:gd name="connsiteY10" fmla="*/ 483394 h 3067050"/>
              <a:gd name="connsiteX11" fmla="*/ 670719 w 5746750"/>
              <a:gd name="connsiteY11" fmla="*/ 478632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1270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26244 h 3067050"/>
              <a:gd name="connsiteX10" fmla="*/ 575468 w 5746750"/>
              <a:gd name="connsiteY10" fmla="*/ 483394 h 3067050"/>
              <a:gd name="connsiteX11" fmla="*/ 677863 w 5746750"/>
              <a:gd name="connsiteY11" fmla="*/ 483394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6350 w 5746750"/>
              <a:gd name="connsiteY0" fmla="*/ 0 h 3067050"/>
              <a:gd name="connsiteX1" fmla="*/ 0 w 5746750"/>
              <a:gd name="connsiteY1" fmla="*/ 76200 h 3067050"/>
              <a:gd name="connsiteX2" fmla="*/ 107950 w 5746750"/>
              <a:gd name="connsiteY2" fmla="*/ 76200 h 3067050"/>
              <a:gd name="connsiteX3" fmla="*/ 107950 w 5746750"/>
              <a:gd name="connsiteY3" fmla="*/ 171450 h 3067050"/>
              <a:gd name="connsiteX4" fmla="*/ 342900 w 5746750"/>
              <a:gd name="connsiteY4" fmla="*/ 158750 h 3067050"/>
              <a:gd name="connsiteX5" fmla="*/ 336550 w 5746750"/>
              <a:gd name="connsiteY5" fmla="*/ 381000 h 3067050"/>
              <a:gd name="connsiteX6" fmla="*/ 450850 w 5746750"/>
              <a:gd name="connsiteY6" fmla="*/ 381000 h 3067050"/>
              <a:gd name="connsiteX7" fmla="*/ 450850 w 5746750"/>
              <a:gd name="connsiteY7" fmla="*/ 482600 h 3067050"/>
              <a:gd name="connsiteX8" fmla="*/ 565150 w 5746750"/>
              <a:gd name="connsiteY8" fmla="*/ 480218 h 3067050"/>
              <a:gd name="connsiteX9" fmla="*/ 567531 w 5746750"/>
              <a:gd name="connsiteY9" fmla="*/ 426244 h 3067050"/>
              <a:gd name="connsiteX10" fmla="*/ 575468 w 5746750"/>
              <a:gd name="connsiteY10" fmla="*/ 483394 h 3067050"/>
              <a:gd name="connsiteX11" fmla="*/ 677863 w 5746750"/>
              <a:gd name="connsiteY11" fmla="*/ 483394 h 3067050"/>
              <a:gd name="connsiteX12" fmla="*/ 679450 w 5746750"/>
              <a:gd name="connsiteY12" fmla="*/ 577850 h 3067050"/>
              <a:gd name="connsiteX13" fmla="*/ 787400 w 5746750"/>
              <a:gd name="connsiteY13" fmla="*/ 584200 h 3067050"/>
              <a:gd name="connsiteX14" fmla="*/ 787400 w 5746750"/>
              <a:gd name="connsiteY14" fmla="*/ 882650 h 3067050"/>
              <a:gd name="connsiteX15" fmla="*/ 895350 w 5746750"/>
              <a:gd name="connsiteY15" fmla="*/ 882650 h 3067050"/>
              <a:gd name="connsiteX16" fmla="*/ 895350 w 5746750"/>
              <a:gd name="connsiteY16" fmla="*/ 990600 h 3067050"/>
              <a:gd name="connsiteX17" fmla="*/ 990600 w 5746750"/>
              <a:gd name="connsiteY17" fmla="*/ 990600 h 3067050"/>
              <a:gd name="connsiteX18" fmla="*/ 990600 w 5746750"/>
              <a:gd name="connsiteY18" fmla="*/ 1200150 h 3067050"/>
              <a:gd name="connsiteX19" fmla="*/ 1130300 w 5746750"/>
              <a:gd name="connsiteY19" fmla="*/ 1200150 h 3067050"/>
              <a:gd name="connsiteX20" fmla="*/ 1130300 w 5746750"/>
              <a:gd name="connsiteY20" fmla="*/ 1365250 h 3067050"/>
              <a:gd name="connsiteX21" fmla="*/ 1219200 w 5746750"/>
              <a:gd name="connsiteY21" fmla="*/ 1365250 h 3067050"/>
              <a:gd name="connsiteX22" fmla="*/ 1219200 w 5746750"/>
              <a:gd name="connsiteY22" fmla="*/ 1485900 h 3067050"/>
              <a:gd name="connsiteX23" fmla="*/ 1320800 w 5746750"/>
              <a:gd name="connsiteY23" fmla="*/ 1485900 h 3067050"/>
              <a:gd name="connsiteX24" fmla="*/ 1320800 w 5746750"/>
              <a:gd name="connsiteY24" fmla="*/ 1593850 h 3067050"/>
              <a:gd name="connsiteX25" fmla="*/ 1435100 w 5746750"/>
              <a:gd name="connsiteY25" fmla="*/ 1593850 h 3067050"/>
              <a:gd name="connsiteX26" fmla="*/ 1435100 w 5746750"/>
              <a:gd name="connsiteY26" fmla="*/ 1708150 h 3067050"/>
              <a:gd name="connsiteX27" fmla="*/ 1670050 w 5746750"/>
              <a:gd name="connsiteY27" fmla="*/ 1708150 h 3067050"/>
              <a:gd name="connsiteX28" fmla="*/ 1670050 w 5746750"/>
              <a:gd name="connsiteY28" fmla="*/ 1651000 h 3067050"/>
              <a:gd name="connsiteX29" fmla="*/ 1670050 w 5746750"/>
              <a:gd name="connsiteY29" fmla="*/ 1701800 h 3067050"/>
              <a:gd name="connsiteX30" fmla="*/ 1771650 w 5746750"/>
              <a:gd name="connsiteY30" fmla="*/ 1701800 h 3067050"/>
              <a:gd name="connsiteX31" fmla="*/ 1771650 w 5746750"/>
              <a:gd name="connsiteY31" fmla="*/ 1765300 h 3067050"/>
              <a:gd name="connsiteX32" fmla="*/ 1873250 w 5746750"/>
              <a:gd name="connsiteY32" fmla="*/ 1765300 h 3067050"/>
              <a:gd name="connsiteX33" fmla="*/ 1873250 w 5746750"/>
              <a:gd name="connsiteY33" fmla="*/ 1892300 h 3067050"/>
              <a:gd name="connsiteX34" fmla="*/ 1987550 w 5746750"/>
              <a:gd name="connsiteY34" fmla="*/ 1892300 h 3067050"/>
              <a:gd name="connsiteX35" fmla="*/ 1987550 w 5746750"/>
              <a:gd name="connsiteY35" fmla="*/ 1936750 h 3067050"/>
              <a:gd name="connsiteX36" fmla="*/ 2114550 w 5746750"/>
              <a:gd name="connsiteY36" fmla="*/ 1936750 h 3067050"/>
              <a:gd name="connsiteX37" fmla="*/ 2114550 w 5746750"/>
              <a:gd name="connsiteY37" fmla="*/ 2012950 h 3067050"/>
              <a:gd name="connsiteX38" fmla="*/ 2216150 w 5746750"/>
              <a:gd name="connsiteY38" fmla="*/ 2012950 h 3067050"/>
              <a:gd name="connsiteX39" fmla="*/ 2216150 w 5746750"/>
              <a:gd name="connsiteY39" fmla="*/ 2082800 h 3067050"/>
              <a:gd name="connsiteX40" fmla="*/ 2330450 w 5746750"/>
              <a:gd name="connsiteY40" fmla="*/ 2082800 h 3067050"/>
              <a:gd name="connsiteX41" fmla="*/ 2330450 w 5746750"/>
              <a:gd name="connsiteY41" fmla="*/ 2343150 h 3067050"/>
              <a:gd name="connsiteX42" fmla="*/ 2444750 w 5746750"/>
              <a:gd name="connsiteY42" fmla="*/ 2343150 h 3067050"/>
              <a:gd name="connsiteX43" fmla="*/ 2444750 w 5746750"/>
              <a:gd name="connsiteY43" fmla="*/ 2463800 h 3067050"/>
              <a:gd name="connsiteX44" fmla="*/ 2781300 w 5746750"/>
              <a:gd name="connsiteY44" fmla="*/ 2463800 h 3067050"/>
              <a:gd name="connsiteX45" fmla="*/ 2779712 w 5746750"/>
              <a:gd name="connsiteY45" fmla="*/ 2419350 h 3067050"/>
              <a:gd name="connsiteX46" fmla="*/ 2781300 w 5746750"/>
              <a:gd name="connsiteY46" fmla="*/ 2463800 h 3067050"/>
              <a:gd name="connsiteX47" fmla="*/ 2978150 w 5746750"/>
              <a:gd name="connsiteY47" fmla="*/ 2463800 h 3067050"/>
              <a:gd name="connsiteX48" fmla="*/ 2978150 w 5746750"/>
              <a:gd name="connsiteY48" fmla="*/ 2552700 h 3067050"/>
              <a:gd name="connsiteX49" fmla="*/ 3105150 w 5746750"/>
              <a:gd name="connsiteY49" fmla="*/ 2552700 h 3067050"/>
              <a:gd name="connsiteX50" fmla="*/ 3105150 w 5746750"/>
              <a:gd name="connsiteY50" fmla="*/ 2508250 h 3067050"/>
              <a:gd name="connsiteX51" fmla="*/ 3105150 w 5746750"/>
              <a:gd name="connsiteY51" fmla="*/ 2552700 h 3067050"/>
              <a:gd name="connsiteX52" fmla="*/ 3206750 w 5746750"/>
              <a:gd name="connsiteY52" fmla="*/ 2552700 h 3067050"/>
              <a:gd name="connsiteX53" fmla="*/ 3206750 w 5746750"/>
              <a:gd name="connsiteY53" fmla="*/ 2641600 h 3067050"/>
              <a:gd name="connsiteX54" fmla="*/ 3314700 w 5746750"/>
              <a:gd name="connsiteY54" fmla="*/ 2641600 h 3067050"/>
              <a:gd name="connsiteX55" fmla="*/ 3314700 w 5746750"/>
              <a:gd name="connsiteY55" fmla="*/ 2808288 h 3067050"/>
              <a:gd name="connsiteX56" fmla="*/ 3425825 w 5746750"/>
              <a:gd name="connsiteY56" fmla="*/ 2808288 h 3067050"/>
              <a:gd name="connsiteX57" fmla="*/ 3422650 w 5746750"/>
              <a:gd name="connsiteY57" fmla="*/ 2892425 h 3067050"/>
              <a:gd name="connsiteX58" fmla="*/ 3543300 w 5746750"/>
              <a:gd name="connsiteY58" fmla="*/ 2895600 h 3067050"/>
              <a:gd name="connsiteX59" fmla="*/ 3540125 w 5746750"/>
              <a:gd name="connsiteY59" fmla="*/ 2854325 h 3067050"/>
              <a:gd name="connsiteX60" fmla="*/ 3543300 w 5746750"/>
              <a:gd name="connsiteY60" fmla="*/ 2901950 h 3067050"/>
              <a:gd name="connsiteX61" fmla="*/ 3759200 w 5746750"/>
              <a:gd name="connsiteY61" fmla="*/ 2901950 h 3067050"/>
              <a:gd name="connsiteX62" fmla="*/ 3759200 w 5746750"/>
              <a:gd name="connsiteY62" fmla="*/ 2863850 h 3067050"/>
              <a:gd name="connsiteX63" fmla="*/ 3759200 w 5746750"/>
              <a:gd name="connsiteY63" fmla="*/ 2895600 h 3067050"/>
              <a:gd name="connsiteX64" fmla="*/ 4076700 w 5746750"/>
              <a:gd name="connsiteY64" fmla="*/ 2895600 h 3067050"/>
              <a:gd name="connsiteX65" fmla="*/ 4076700 w 5746750"/>
              <a:gd name="connsiteY65" fmla="*/ 3067050 h 3067050"/>
              <a:gd name="connsiteX66" fmla="*/ 5746750 w 5746750"/>
              <a:gd name="connsiteY66" fmla="*/ 3067050 h 3067050"/>
              <a:gd name="connsiteX67" fmla="*/ 5746750 w 5746750"/>
              <a:gd name="connsiteY67" fmla="*/ 3041650 h 3067050"/>
              <a:gd name="connsiteX0" fmla="*/ 0 w 5753100"/>
              <a:gd name="connsiteY0" fmla="*/ 0 h 3063875"/>
              <a:gd name="connsiteX1" fmla="*/ 6350 w 5753100"/>
              <a:gd name="connsiteY1" fmla="*/ 73025 h 3063875"/>
              <a:gd name="connsiteX2" fmla="*/ 114300 w 5753100"/>
              <a:gd name="connsiteY2" fmla="*/ 73025 h 3063875"/>
              <a:gd name="connsiteX3" fmla="*/ 114300 w 5753100"/>
              <a:gd name="connsiteY3" fmla="*/ 168275 h 3063875"/>
              <a:gd name="connsiteX4" fmla="*/ 349250 w 5753100"/>
              <a:gd name="connsiteY4" fmla="*/ 155575 h 3063875"/>
              <a:gd name="connsiteX5" fmla="*/ 342900 w 5753100"/>
              <a:gd name="connsiteY5" fmla="*/ 377825 h 3063875"/>
              <a:gd name="connsiteX6" fmla="*/ 457200 w 5753100"/>
              <a:gd name="connsiteY6" fmla="*/ 377825 h 3063875"/>
              <a:gd name="connsiteX7" fmla="*/ 457200 w 5753100"/>
              <a:gd name="connsiteY7" fmla="*/ 479425 h 3063875"/>
              <a:gd name="connsiteX8" fmla="*/ 571500 w 5753100"/>
              <a:gd name="connsiteY8" fmla="*/ 477043 h 3063875"/>
              <a:gd name="connsiteX9" fmla="*/ 573881 w 5753100"/>
              <a:gd name="connsiteY9" fmla="*/ 423069 h 3063875"/>
              <a:gd name="connsiteX10" fmla="*/ 581818 w 5753100"/>
              <a:gd name="connsiteY10" fmla="*/ 480219 h 3063875"/>
              <a:gd name="connsiteX11" fmla="*/ 684213 w 5753100"/>
              <a:gd name="connsiteY11" fmla="*/ 480219 h 3063875"/>
              <a:gd name="connsiteX12" fmla="*/ 685800 w 5753100"/>
              <a:gd name="connsiteY12" fmla="*/ 574675 h 3063875"/>
              <a:gd name="connsiteX13" fmla="*/ 793750 w 5753100"/>
              <a:gd name="connsiteY13" fmla="*/ 581025 h 3063875"/>
              <a:gd name="connsiteX14" fmla="*/ 793750 w 5753100"/>
              <a:gd name="connsiteY14" fmla="*/ 879475 h 3063875"/>
              <a:gd name="connsiteX15" fmla="*/ 901700 w 5753100"/>
              <a:gd name="connsiteY15" fmla="*/ 879475 h 3063875"/>
              <a:gd name="connsiteX16" fmla="*/ 901700 w 5753100"/>
              <a:gd name="connsiteY16" fmla="*/ 987425 h 3063875"/>
              <a:gd name="connsiteX17" fmla="*/ 996950 w 5753100"/>
              <a:gd name="connsiteY17" fmla="*/ 987425 h 3063875"/>
              <a:gd name="connsiteX18" fmla="*/ 996950 w 5753100"/>
              <a:gd name="connsiteY18" fmla="*/ 1196975 h 3063875"/>
              <a:gd name="connsiteX19" fmla="*/ 1136650 w 5753100"/>
              <a:gd name="connsiteY19" fmla="*/ 1196975 h 3063875"/>
              <a:gd name="connsiteX20" fmla="*/ 1136650 w 5753100"/>
              <a:gd name="connsiteY20" fmla="*/ 1362075 h 3063875"/>
              <a:gd name="connsiteX21" fmla="*/ 1225550 w 5753100"/>
              <a:gd name="connsiteY21" fmla="*/ 1362075 h 3063875"/>
              <a:gd name="connsiteX22" fmla="*/ 1225550 w 5753100"/>
              <a:gd name="connsiteY22" fmla="*/ 1482725 h 3063875"/>
              <a:gd name="connsiteX23" fmla="*/ 1327150 w 5753100"/>
              <a:gd name="connsiteY23" fmla="*/ 1482725 h 3063875"/>
              <a:gd name="connsiteX24" fmla="*/ 1327150 w 5753100"/>
              <a:gd name="connsiteY24" fmla="*/ 1590675 h 3063875"/>
              <a:gd name="connsiteX25" fmla="*/ 1441450 w 5753100"/>
              <a:gd name="connsiteY25" fmla="*/ 1590675 h 3063875"/>
              <a:gd name="connsiteX26" fmla="*/ 1441450 w 5753100"/>
              <a:gd name="connsiteY26" fmla="*/ 1704975 h 3063875"/>
              <a:gd name="connsiteX27" fmla="*/ 1676400 w 5753100"/>
              <a:gd name="connsiteY27" fmla="*/ 1704975 h 3063875"/>
              <a:gd name="connsiteX28" fmla="*/ 1676400 w 5753100"/>
              <a:gd name="connsiteY28" fmla="*/ 1647825 h 3063875"/>
              <a:gd name="connsiteX29" fmla="*/ 1676400 w 5753100"/>
              <a:gd name="connsiteY29" fmla="*/ 1698625 h 3063875"/>
              <a:gd name="connsiteX30" fmla="*/ 1778000 w 5753100"/>
              <a:gd name="connsiteY30" fmla="*/ 1698625 h 3063875"/>
              <a:gd name="connsiteX31" fmla="*/ 1778000 w 5753100"/>
              <a:gd name="connsiteY31" fmla="*/ 1762125 h 3063875"/>
              <a:gd name="connsiteX32" fmla="*/ 1879600 w 5753100"/>
              <a:gd name="connsiteY32" fmla="*/ 1762125 h 3063875"/>
              <a:gd name="connsiteX33" fmla="*/ 1879600 w 5753100"/>
              <a:gd name="connsiteY33" fmla="*/ 1889125 h 3063875"/>
              <a:gd name="connsiteX34" fmla="*/ 1993900 w 5753100"/>
              <a:gd name="connsiteY34" fmla="*/ 1889125 h 3063875"/>
              <a:gd name="connsiteX35" fmla="*/ 1993900 w 5753100"/>
              <a:gd name="connsiteY35" fmla="*/ 1933575 h 3063875"/>
              <a:gd name="connsiteX36" fmla="*/ 2120900 w 5753100"/>
              <a:gd name="connsiteY36" fmla="*/ 1933575 h 3063875"/>
              <a:gd name="connsiteX37" fmla="*/ 2120900 w 5753100"/>
              <a:gd name="connsiteY37" fmla="*/ 2009775 h 3063875"/>
              <a:gd name="connsiteX38" fmla="*/ 2222500 w 5753100"/>
              <a:gd name="connsiteY38" fmla="*/ 2009775 h 3063875"/>
              <a:gd name="connsiteX39" fmla="*/ 2222500 w 5753100"/>
              <a:gd name="connsiteY39" fmla="*/ 2079625 h 3063875"/>
              <a:gd name="connsiteX40" fmla="*/ 2336800 w 5753100"/>
              <a:gd name="connsiteY40" fmla="*/ 2079625 h 3063875"/>
              <a:gd name="connsiteX41" fmla="*/ 2336800 w 5753100"/>
              <a:gd name="connsiteY41" fmla="*/ 2339975 h 3063875"/>
              <a:gd name="connsiteX42" fmla="*/ 2451100 w 5753100"/>
              <a:gd name="connsiteY42" fmla="*/ 2339975 h 3063875"/>
              <a:gd name="connsiteX43" fmla="*/ 2451100 w 5753100"/>
              <a:gd name="connsiteY43" fmla="*/ 2460625 h 3063875"/>
              <a:gd name="connsiteX44" fmla="*/ 2787650 w 5753100"/>
              <a:gd name="connsiteY44" fmla="*/ 2460625 h 3063875"/>
              <a:gd name="connsiteX45" fmla="*/ 2786062 w 5753100"/>
              <a:gd name="connsiteY45" fmla="*/ 2416175 h 3063875"/>
              <a:gd name="connsiteX46" fmla="*/ 2787650 w 5753100"/>
              <a:gd name="connsiteY46" fmla="*/ 2460625 h 3063875"/>
              <a:gd name="connsiteX47" fmla="*/ 2984500 w 5753100"/>
              <a:gd name="connsiteY47" fmla="*/ 2460625 h 3063875"/>
              <a:gd name="connsiteX48" fmla="*/ 2984500 w 5753100"/>
              <a:gd name="connsiteY48" fmla="*/ 2549525 h 3063875"/>
              <a:gd name="connsiteX49" fmla="*/ 3111500 w 5753100"/>
              <a:gd name="connsiteY49" fmla="*/ 2549525 h 3063875"/>
              <a:gd name="connsiteX50" fmla="*/ 3111500 w 5753100"/>
              <a:gd name="connsiteY50" fmla="*/ 2505075 h 3063875"/>
              <a:gd name="connsiteX51" fmla="*/ 3111500 w 5753100"/>
              <a:gd name="connsiteY51" fmla="*/ 2549525 h 3063875"/>
              <a:gd name="connsiteX52" fmla="*/ 3213100 w 5753100"/>
              <a:gd name="connsiteY52" fmla="*/ 2549525 h 3063875"/>
              <a:gd name="connsiteX53" fmla="*/ 3213100 w 5753100"/>
              <a:gd name="connsiteY53" fmla="*/ 2638425 h 3063875"/>
              <a:gd name="connsiteX54" fmla="*/ 3321050 w 5753100"/>
              <a:gd name="connsiteY54" fmla="*/ 2638425 h 3063875"/>
              <a:gd name="connsiteX55" fmla="*/ 3321050 w 5753100"/>
              <a:gd name="connsiteY55" fmla="*/ 2805113 h 3063875"/>
              <a:gd name="connsiteX56" fmla="*/ 3432175 w 5753100"/>
              <a:gd name="connsiteY56" fmla="*/ 2805113 h 3063875"/>
              <a:gd name="connsiteX57" fmla="*/ 3429000 w 5753100"/>
              <a:gd name="connsiteY57" fmla="*/ 2889250 h 3063875"/>
              <a:gd name="connsiteX58" fmla="*/ 3549650 w 5753100"/>
              <a:gd name="connsiteY58" fmla="*/ 2892425 h 3063875"/>
              <a:gd name="connsiteX59" fmla="*/ 3546475 w 5753100"/>
              <a:gd name="connsiteY59" fmla="*/ 2851150 h 3063875"/>
              <a:gd name="connsiteX60" fmla="*/ 3549650 w 5753100"/>
              <a:gd name="connsiteY60" fmla="*/ 2898775 h 3063875"/>
              <a:gd name="connsiteX61" fmla="*/ 3765550 w 5753100"/>
              <a:gd name="connsiteY61" fmla="*/ 2898775 h 3063875"/>
              <a:gd name="connsiteX62" fmla="*/ 3765550 w 5753100"/>
              <a:gd name="connsiteY62" fmla="*/ 2860675 h 3063875"/>
              <a:gd name="connsiteX63" fmla="*/ 3765550 w 5753100"/>
              <a:gd name="connsiteY63" fmla="*/ 2892425 h 3063875"/>
              <a:gd name="connsiteX64" fmla="*/ 4083050 w 5753100"/>
              <a:gd name="connsiteY64" fmla="*/ 2892425 h 3063875"/>
              <a:gd name="connsiteX65" fmla="*/ 4083050 w 5753100"/>
              <a:gd name="connsiteY65" fmla="*/ 3063875 h 3063875"/>
              <a:gd name="connsiteX66" fmla="*/ 5753100 w 5753100"/>
              <a:gd name="connsiteY66" fmla="*/ 3063875 h 3063875"/>
              <a:gd name="connsiteX67" fmla="*/ 5753100 w 5753100"/>
              <a:gd name="connsiteY67" fmla="*/ 3038475 h 3063875"/>
              <a:gd name="connsiteX0" fmla="*/ 3175 w 5746750"/>
              <a:gd name="connsiteY0" fmla="*/ 0 h 3057525"/>
              <a:gd name="connsiteX1" fmla="*/ 0 w 5746750"/>
              <a:gd name="connsiteY1" fmla="*/ 66675 h 3057525"/>
              <a:gd name="connsiteX2" fmla="*/ 107950 w 5746750"/>
              <a:gd name="connsiteY2" fmla="*/ 66675 h 3057525"/>
              <a:gd name="connsiteX3" fmla="*/ 107950 w 5746750"/>
              <a:gd name="connsiteY3" fmla="*/ 161925 h 3057525"/>
              <a:gd name="connsiteX4" fmla="*/ 342900 w 5746750"/>
              <a:gd name="connsiteY4" fmla="*/ 149225 h 3057525"/>
              <a:gd name="connsiteX5" fmla="*/ 336550 w 5746750"/>
              <a:gd name="connsiteY5" fmla="*/ 371475 h 3057525"/>
              <a:gd name="connsiteX6" fmla="*/ 450850 w 5746750"/>
              <a:gd name="connsiteY6" fmla="*/ 371475 h 3057525"/>
              <a:gd name="connsiteX7" fmla="*/ 450850 w 5746750"/>
              <a:gd name="connsiteY7" fmla="*/ 473075 h 3057525"/>
              <a:gd name="connsiteX8" fmla="*/ 565150 w 5746750"/>
              <a:gd name="connsiteY8" fmla="*/ 470693 h 3057525"/>
              <a:gd name="connsiteX9" fmla="*/ 567531 w 5746750"/>
              <a:gd name="connsiteY9" fmla="*/ 416719 h 3057525"/>
              <a:gd name="connsiteX10" fmla="*/ 575468 w 5746750"/>
              <a:gd name="connsiteY10" fmla="*/ 473869 h 3057525"/>
              <a:gd name="connsiteX11" fmla="*/ 677863 w 5746750"/>
              <a:gd name="connsiteY11" fmla="*/ 473869 h 3057525"/>
              <a:gd name="connsiteX12" fmla="*/ 679450 w 5746750"/>
              <a:gd name="connsiteY12" fmla="*/ 568325 h 3057525"/>
              <a:gd name="connsiteX13" fmla="*/ 787400 w 5746750"/>
              <a:gd name="connsiteY13" fmla="*/ 574675 h 3057525"/>
              <a:gd name="connsiteX14" fmla="*/ 787400 w 5746750"/>
              <a:gd name="connsiteY14" fmla="*/ 873125 h 3057525"/>
              <a:gd name="connsiteX15" fmla="*/ 895350 w 5746750"/>
              <a:gd name="connsiteY15" fmla="*/ 873125 h 3057525"/>
              <a:gd name="connsiteX16" fmla="*/ 895350 w 5746750"/>
              <a:gd name="connsiteY16" fmla="*/ 981075 h 3057525"/>
              <a:gd name="connsiteX17" fmla="*/ 990600 w 5746750"/>
              <a:gd name="connsiteY17" fmla="*/ 981075 h 3057525"/>
              <a:gd name="connsiteX18" fmla="*/ 990600 w 5746750"/>
              <a:gd name="connsiteY18" fmla="*/ 1190625 h 3057525"/>
              <a:gd name="connsiteX19" fmla="*/ 1130300 w 5746750"/>
              <a:gd name="connsiteY19" fmla="*/ 1190625 h 3057525"/>
              <a:gd name="connsiteX20" fmla="*/ 1130300 w 5746750"/>
              <a:gd name="connsiteY20" fmla="*/ 1355725 h 3057525"/>
              <a:gd name="connsiteX21" fmla="*/ 1219200 w 5746750"/>
              <a:gd name="connsiteY21" fmla="*/ 1355725 h 3057525"/>
              <a:gd name="connsiteX22" fmla="*/ 1219200 w 5746750"/>
              <a:gd name="connsiteY22" fmla="*/ 1476375 h 3057525"/>
              <a:gd name="connsiteX23" fmla="*/ 1320800 w 5746750"/>
              <a:gd name="connsiteY23" fmla="*/ 1476375 h 3057525"/>
              <a:gd name="connsiteX24" fmla="*/ 1320800 w 5746750"/>
              <a:gd name="connsiteY24" fmla="*/ 1584325 h 3057525"/>
              <a:gd name="connsiteX25" fmla="*/ 1435100 w 5746750"/>
              <a:gd name="connsiteY25" fmla="*/ 1584325 h 3057525"/>
              <a:gd name="connsiteX26" fmla="*/ 1435100 w 5746750"/>
              <a:gd name="connsiteY26" fmla="*/ 1698625 h 3057525"/>
              <a:gd name="connsiteX27" fmla="*/ 1670050 w 5746750"/>
              <a:gd name="connsiteY27" fmla="*/ 1698625 h 3057525"/>
              <a:gd name="connsiteX28" fmla="*/ 1670050 w 5746750"/>
              <a:gd name="connsiteY28" fmla="*/ 1641475 h 3057525"/>
              <a:gd name="connsiteX29" fmla="*/ 1670050 w 5746750"/>
              <a:gd name="connsiteY29" fmla="*/ 1692275 h 3057525"/>
              <a:gd name="connsiteX30" fmla="*/ 1771650 w 5746750"/>
              <a:gd name="connsiteY30" fmla="*/ 1692275 h 3057525"/>
              <a:gd name="connsiteX31" fmla="*/ 1771650 w 5746750"/>
              <a:gd name="connsiteY31" fmla="*/ 1755775 h 3057525"/>
              <a:gd name="connsiteX32" fmla="*/ 1873250 w 5746750"/>
              <a:gd name="connsiteY32" fmla="*/ 1755775 h 3057525"/>
              <a:gd name="connsiteX33" fmla="*/ 1873250 w 5746750"/>
              <a:gd name="connsiteY33" fmla="*/ 1882775 h 3057525"/>
              <a:gd name="connsiteX34" fmla="*/ 1987550 w 5746750"/>
              <a:gd name="connsiteY34" fmla="*/ 1882775 h 3057525"/>
              <a:gd name="connsiteX35" fmla="*/ 1987550 w 5746750"/>
              <a:gd name="connsiteY35" fmla="*/ 1927225 h 3057525"/>
              <a:gd name="connsiteX36" fmla="*/ 2114550 w 5746750"/>
              <a:gd name="connsiteY36" fmla="*/ 1927225 h 3057525"/>
              <a:gd name="connsiteX37" fmla="*/ 2114550 w 5746750"/>
              <a:gd name="connsiteY37" fmla="*/ 2003425 h 3057525"/>
              <a:gd name="connsiteX38" fmla="*/ 2216150 w 5746750"/>
              <a:gd name="connsiteY38" fmla="*/ 2003425 h 3057525"/>
              <a:gd name="connsiteX39" fmla="*/ 2216150 w 5746750"/>
              <a:gd name="connsiteY39" fmla="*/ 2073275 h 3057525"/>
              <a:gd name="connsiteX40" fmla="*/ 2330450 w 5746750"/>
              <a:gd name="connsiteY40" fmla="*/ 2073275 h 3057525"/>
              <a:gd name="connsiteX41" fmla="*/ 2330450 w 5746750"/>
              <a:gd name="connsiteY41" fmla="*/ 2333625 h 3057525"/>
              <a:gd name="connsiteX42" fmla="*/ 2444750 w 5746750"/>
              <a:gd name="connsiteY42" fmla="*/ 2333625 h 3057525"/>
              <a:gd name="connsiteX43" fmla="*/ 2444750 w 5746750"/>
              <a:gd name="connsiteY43" fmla="*/ 2454275 h 3057525"/>
              <a:gd name="connsiteX44" fmla="*/ 2781300 w 5746750"/>
              <a:gd name="connsiteY44" fmla="*/ 2454275 h 3057525"/>
              <a:gd name="connsiteX45" fmla="*/ 2779712 w 5746750"/>
              <a:gd name="connsiteY45" fmla="*/ 2409825 h 3057525"/>
              <a:gd name="connsiteX46" fmla="*/ 2781300 w 5746750"/>
              <a:gd name="connsiteY46" fmla="*/ 2454275 h 3057525"/>
              <a:gd name="connsiteX47" fmla="*/ 2978150 w 5746750"/>
              <a:gd name="connsiteY47" fmla="*/ 2454275 h 3057525"/>
              <a:gd name="connsiteX48" fmla="*/ 2978150 w 5746750"/>
              <a:gd name="connsiteY48" fmla="*/ 2543175 h 3057525"/>
              <a:gd name="connsiteX49" fmla="*/ 3105150 w 5746750"/>
              <a:gd name="connsiteY49" fmla="*/ 2543175 h 3057525"/>
              <a:gd name="connsiteX50" fmla="*/ 3105150 w 5746750"/>
              <a:gd name="connsiteY50" fmla="*/ 2498725 h 3057525"/>
              <a:gd name="connsiteX51" fmla="*/ 3105150 w 5746750"/>
              <a:gd name="connsiteY51" fmla="*/ 2543175 h 3057525"/>
              <a:gd name="connsiteX52" fmla="*/ 3206750 w 5746750"/>
              <a:gd name="connsiteY52" fmla="*/ 2543175 h 3057525"/>
              <a:gd name="connsiteX53" fmla="*/ 3206750 w 5746750"/>
              <a:gd name="connsiteY53" fmla="*/ 2632075 h 3057525"/>
              <a:gd name="connsiteX54" fmla="*/ 3314700 w 5746750"/>
              <a:gd name="connsiteY54" fmla="*/ 2632075 h 3057525"/>
              <a:gd name="connsiteX55" fmla="*/ 3314700 w 5746750"/>
              <a:gd name="connsiteY55" fmla="*/ 2798763 h 3057525"/>
              <a:gd name="connsiteX56" fmla="*/ 3425825 w 5746750"/>
              <a:gd name="connsiteY56" fmla="*/ 2798763 h 3057525"/>
              <a:gd name="connsiteX57" fmla="*/ 3422650 w 5746750"/>
              <a:gd name="connsiteY57" fmla="*/ 2882900 h 3057525"/>
              <a:gd name="connsiteX58" fmla="*/ 3543300 w 5746750"/>
              <a:gd name="connsiteY58" fmla="*/ 2886075 h 3057525"/>
              <a:gd name="connsiteX59" fmla="*/ 3540125 w 5746750"/>
              <a:gd name="connsiteY59" fmla="*/ 2844800 h 3057525"/>
              <a:gd name="connsiteX60" fmla="*/ 3543300 w 5746750"/>
              <a:gd name="connsiteY60" fmla="*/ 2892425 h 3057525"/>
              <a:gd name="connsiteX61" fmla="*/ 3759200 w 5746750"/>
              <a:gd name="connsiteY61" fmla="*/ 2892425 h 3057525"/>
              <a:gd name="connsiteX62" fmla="*/ 3759200 w 5746750"/>
              <a:gd name="connsiteY62" fmla="*/ 2854325 h 3057525"/>
              <a:gd name="connsiteX63" fmla="*/ 3759200 w 5746750"/>
              <a:gd name="connsiteY63" fmla="*/ 2886075 h 3057525"/>
              <a:gd name="connsiteX64" fmla="*/ 4076700 w 5746750"/>
              <a:gd name="connsiteY64" fmla="*/ 2886075 h 3057525"/>
              <a:gd name="connsiteX65" fmla="*/ 4076700 w 5746750"/>
              <a:gd name="connsiteY65" fmla="*/ 3057525 h 3057525"/>
              <a:gd name="connsiteX66" fmla="*/ 5746750 w 5746750"/>
              <a:gd name="connsiteY66" fmla="*/ 3057525 h 3057525"/>
              <a:gd name="connsiteX67" fmla="*/ 5746750 w 5746750"/>
              <a:gd name="connsiteY67" fmla="*/ 3032125 h 305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746750" h="3057525">
                <a:moveTo>
                  <a:pt x="3175" y="0"/>
                </a:moveTo>
                <a:lnTo>
                  <a:pt x="0" y="66675"/>
                </a:lnTo>
                <a:lnTo>
                  <a:pt x="107950" y="66675"/>
                </a:lnTo>
                <a:lnTo>
                  <a:pt x="107950" y="161925"/>
                </a:lnTo>
                <a:lnTo>
                  <a:pt x="342900" y="149225"/>
                </a:lnTo>
                <a:lnTo>
                  <a:pt x="336550" y="371475"/>
                </a:lnTo>
                <a:lnTo>
                  <a:pt x="450850" y="371475"/>
                </a:lnTo>
                <a:lnTo>
                  <a:pt x="450850" y="473075"/>
                </a:lnTo>
                <a:lnTo>
                  <a:pt x="565150" y="470693"/>
                </a:lnTo>
                <a:cubicBezTo>
                  <a:pt x="565944" y="447145"/>
                  <a:pt x="566737" y="440267"/>
                  <a:pt x="567531" y="416719"/>
                </a:cubicBezTo>
                <a:lnTo>
                  <a:pt x="575468" y="473869"/>
                </a:lnTo>
                <a:lnTo>
                  <a:pt x="677863" y="473869"/>
                </a:lnTo>
                <a:lnTo>
                  <a:pt x="679450" y="568325"/>
                </a:lnTo>
                <a:lnTo>
                  <a:pt x="787400" y="574675"/>
                </a:lnTo>
                <a:lnTo>
                  <a:pt x="787400" y="873125"/>
                </a:lnTo>
                <a:lnTo>
                  <a:pt x="895350" y="873125"/>
                </a:lnTo>
                <a:lnTo>
                  <a:pt x="895350" y="981075"/>
                </a:lnTo>
                <a:lnTo>
                  <a:pt x="990600" y="981075"/>
                </a:lnTo>
                <a:lnTo>
                  <a:pt x="990600" y="1190625"/>
                </a:lnTo>
                <a:lnTo>
                  <a:pt x="1130300" y="1190625"/>
                </a:lnTo>
                <a:lnTo>
                  <a:pt x="1130300" y="1355725"/>
                </a:lnTo>
                <a:lnTo>
                  <a:pt x="1219200" y="1355725"/>
                </a:lnTo>
                <a:lnTo>
                  <a:pt x="1219200" y="1476375"/>
                </a:lnTo>
                <a:lnTo>
                  <a:pt x="1320800" y="1476375"/>
                </a:lnTo>
                <a:lnTo>
                  <a:pt x="1320800" y="1584325"/>
                </a:lnTo>
                <a:lnTo>
                  <a:pt x="1435100" y="1584325"/>
                </a:lnTo>
                <a:lnTo>
                  <a:pt x="1435100" y="1698625"/>
                </a:lnTo>
                <a:lnTo>
                  <a:pt x="1670050" y="1698625"/>
                </a:lnTo>
                <a:lnTo>
                  <a:pt x="1670050" y="1641475"/>
                </a:lnTo>
                <a:lnTo>
                  <a:pt x="1670050" y="1692275"/>
                </a:lnTo>
                <a:lnTo>
                  <a:pt x="1771650" y="1692275"/>
                </a:lnTo>
                <a:lnTo>
                  <a:pt x="1771650" y="1755775"/>
                </a:lnTo>
                <a:lnTo>
                  <a:pt x="1873250" y="1755775"/>
                </a:lnTo>
                <a:lnTo>
                  <a:pt x="1873250" y="1882775"/>
                </a:lnTo>
                <a:lnTo>
                  <a:pt x="1987550" y="1882775"/>
                </a:lnTo>
                <a:lnTo>
                  <a:pt x="1987550" y="1927225"/>
                </a:lnTo>
                <a:lnTo>
                  <a:pt x="2114550" y="1927225"/>
                </a:lnTo>
                <a:lnTo>
                  <a:pt x="2114550" y="2003425"/>
                </a:lnTo>
                <a:lnTo>
                  <a:pt x="2216150" y="2003425"/>
                </a:lnTo>
                <a:lnTo>
                  <a:pt x="2216150" y="2073275"/>
                </a:lnTo>
                <a:lnTo>
                  <a:pt x="2330450" y="2073275"/>
                </a:lnTo>
                <a:lnTo>
                  <a:pt x="2330450" y="2333625"/>
                </a:lnTo>
                <a:lnTo>
                  <a:pt x="2444750" y="2333625"/>
                </a:lnTo>
                <a:lnTo>
                  <a:pt x="2444750" y="2454275"/>
                </a:lnTo>
                <a:lnTo>
                  <a:pt x="2781300" y="2454275"/>
                </a:lnTo>
                <a:cubicBezTo>
                  <a:pt x="2780771" y="2439458"/>
                  <a:pt x="2780241" y="2424642"/>
                  <a:pt x="2779712" y="2409825"/>
                </a:cubicBezTo>
                <a:cubicBezTo>
                  <a:pt x="2780241" y="2424642"/>
                  <a:pt x="2780771" y="2439458"/>
                  <a:pt x="2781300" y="2454275"/>
                </a:cubicBezTo>
                <a:lnTo>
                  <a:pt x="2978150" y="2454275"/>
                </a:lnTo>
                <a:lnTo>
                  <a:pt x="2978150" y="2543175"/>
                </a:lnTo>
                <a:lnTo>
                  <a:pt x="3105150" y="2543175"/>
                </a:lnTo>
                <a:lnTo>
                  <a:pt x="3105150" y="2498725"/>
                </a:lnTo>
                <a:lnTo>
                  <a:pt x="3105150" y="2543175"/>
                </a:lnTo>
                <a:lnTo>
                  <a:pt x="3206750" y="2543175"/>
                </a:lnTo>
                <a:lnTo>
                  <a:pt x="3206750" y="2632075"/>
                </a:lnTo>
                <a:lnTo>
                  <a:pt x="3314700" y="2632075"/>
                </a:lnTo>
                <a:lnTo>
                  <a:pt x="3314700" y="2798763"/>
                </a:lnTo>
                <a:lnTo>
                  <a:pt x="3425825" y="2798763"/>
                </a:lnTo>
                <a:lnTo>
                  <a:pt x="3422650" y="2882900"/>
                </a:lnTo>
                <a:lnTo>
                  <a:pt x="3543300" y="2886075"/>
                </a:lnTo>
                <a:lnTo>
                  <a:pt x="3540125" y="2844800"/>
                </a:lnTo>
                <a:lnTo>
                  <a:pt x="3543300" y="2892425"/>
                </a:lnTo>
                <a:lnTo>
                  <a:pt x="3759200" y="2892425"/>
                </a:lnTo>
                <a:lnTo>
                  <a:pt x="3759200" y="2854325"/>
                </a:lnTo>
                <a:lnTo>
                  <a:pt x="3759200" y="2886075"/>
                </a:lnTo>
                <a:lnTo>
                  <a:pt x="4076700" y="2886075"/>
                </a:lnTo>
                <a:lnTo>
                  <a:pt x="4076700" y="3057525"/>
                </a:lnTo>
                <a:lnTo>
                  <a:pt x="5746750" y="3057525"/>
                </a:lnTo>
                <a:lnTo>
                  <a:pt x="5746750" y="3032125"/>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 name="Groupe 2">
            <a:extLst>
              <a:ext uri="{FF2B5EF4-FFF2-40B4-BE49-F238E27FC236}">
                <a16:creationId xmlns:a16="http://schemas.microsoft.com/office/drawing/2014/main" id="{6866A5A8-4B13-57AF-4C62-711E4FCA969A}"/>
              </a:ext>
            </a:extLst>
          </p:cNvPr>
          <p:cNvGrpSpPr/>
          <p:nvPr/>
        </p:nvGrpSpPr>
        <p:grpSpPr>
          <a:xfrm>
            <a:off x="3670242" y="1450182"/>
            <a:ext cx="6084401" cy="3467686"/>
            <a:chOff x="3670242" y="1450182"/>
            <a:chExt cx="6084401" cy="3467686"/>
          </a:xfrm>
        </p:grpSpPr>
        <p:sp>
          <p:nvSpPr>
            <p:cNvPr id="43" name="Text Box 4">
              <a:extLst>
                <a:ext uri="{FF2B5EF4-FFF2-40B4-BE49-F238E27FC236}">
                  <a16:creationId xmlns:a16="http://schemas.microsoft.com/office/drawing/2014/main" id="{440B3994-9E5C-128B-4662-5F63F5EE7770}"/>
                </a:ext>
              </a:extLst>
            </p:cNvPr>
            <p:cNvSpPr txBox="1">
              <a:spLocks noChangeArrowheads="1"/>
            </p:cNvSpPr>
            <p:nvPr/>
          </p:nvSpPr>
          <p:spPr bwMode="auto">
            <a:xfrm>
              <a:off x="3670242" y="4663952"/>
              <a:ext cx="6084401" cy="253916"/>
            </a:xfrm>
            <a:prstGeom prst="rect">
              <a:avLst/>
            </a:prstGeom>
            <a:noFill/>
            <a:ln w="38100">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tabLst>
                  <a:tab pos="1074738" algn="l"/>
                  <a:tab pos="2241550" algn="l"/>
                  <a:tab pos="3316288" algn="l"/>
                  <a:tab pos="4391025" algn="l"/>
                </a:tabLst>
              </a:pPr>
              <a:r>
                <a:rPr lang="da-DK" sz="1050">
                  <a:solidFill>
                    <a:srgbClr val="FFFFFF">
                      <a:lumMod val="50000"/>
                    </a:srgbClr>
                  </a:solidFill>
                  <a:latin typeface="+mn-lt"/>
                  <a:ea typeface="+mn-ea"/>
                  <a:cs typeface="Arial"/>
                </a:rPr>
                <a:t>80	 37	14	 5	 1		  1</a:t>
              </a:r>
              <a:endParaRPr lang="da-DK" sz="1050" dirty="0">
                <a:solidFill>
                  <a:srgbClr val="FFFFFF">
                    <a:lumMod val="50000"/>
                  </a:srgbClr>
                </a:solidFill>
                <a:latin typeface="+mn-lt"/>
                <a:ea typeface="+mn-ea"/>
                <a:cs typeface="Arial"/>
              </a:endParaRPr>
            </a:p>
          </p:txBody>
        </p:sp>
        <p:sp>
          <p:nvSpPr>
            <p:cNvPr id="47" name="Forme libre : forme 46">
              <a:extLst>
                <a:ext uri="{FF2B5EF4-FFF2-40B4-BE49-F238E27FC236}">
                  <a16:creationId xmlns:a16="http://schemas.microsoft.com/office/drawing/2014/main" id="{8BBCC608-FBAB-494D-5FA0-9499FCA0F5AB}"/>
                </a:ext>
              </a:extLst>
            </p:cNvPr>
            <p:cNvSpPr/>
            <p:nvPr/>
          </p:nvSpPr>
          <p:spPr>
            <a:xfrm>
              <a:off x="4376738" y="163353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Forme libre : forme 47">
              <a:extLst>
                <a:ext uri="{FF2B5EF4-FFF2-40B4-BE49-F238E27FC236}">
                  <a16:creationId xmlns:a16="http://schemas.microsoft.com/office/drawing/2014/main" id="{C66A7FBB-F9D4-EF74-BFAC-C28549D24F04}"/>
                </a:ext>
              </a:extLst>
            </p:cNvPr>
            <p:cNvSpPr/>
            <p:nvPr/>
          </p:nvSpPr>
          <p:spPr>
            <a:xfrm rot="5400000">
              <a:off x="4541838" y="178593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Forme libre : forme 48">
              <a:extLst>
                <a:ext uri="{FF2B5EF4-FFF2-40B4-BE49-F238E27FC236}">
                  <a16:creationId xmlns:a16="http://schemas.microsoft.com/office/drawing/2014/main" id="{55A1C17C-A0F0-C5C8-52B2-8BCC494B5620}"/>
                </a:ext>
              </a:extLst>
            </p:cNvPr>
            <p:cNvSpPr/>
            <p:nvPr/>
          </p:nvSpPr>
          <p:spPr>
            <a:xfrm rot="10800000">
              <a:off x="5359139" y="266858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Forme libre : forme 49">
              <a:extLst>
                <a:ext uri="{FF2B5EF4-FFF2-40B4-BE49-F238E27FC236}">
                  <a16:creationId xmlns:a16="http://schemas.microsoft.com/office/drawing/2014/main" id="{CEF6AE34-1F3B-CB7F-8B1A-8B49E8C0FDDA}"/>
                </a:ext>
              </a:extLst>
            </p:cNvPr>
            <p:cNvSpPr/>
            <p:nvPr/>
          </p:nvSpPr>
          <p:spPr>
            <a:xfrm rot="10800000">
              <a:off x="5155939" y="2549687"/>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Forme libre : forme 50">
              <a:extLst>
                <a:ext uri="{FF2B5EF4-FFF2-40B4-BE49-F238E27FC236}">
                  <a16:creationId xmlns:a16="http://schemas.microsoft.com/office/drawing/2014/main" id="{74C3689C-CD63-2186-39A1-4F3C7302CDF0}"/>
                </a:ext>
              </a:extLst>
            </p:cNvPr>
            <p:cNvSpPr/>
            <p:nvPr/>
          </p:nvSpPr>
          <p:spPr>
            <a:xfrm rot="10800000">
              <a:off x="6301838" y="34291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Forme libre : forme 51">
              <a:extLst>
                <a:ext uri="{FF2B5EF4-FFF2-40B4-BE49-F238E27FC236}">
                  <a16:creationId xmlns:a16="http://schemas.microsoft.com/office/drawing/2014/main" id="{4B469935-47F1-983E-6363-973F85C0C3D3}"/>
                </a:ext>
              </a:extLst>
            </p:cNvPr>
            <p:cNvSpPr/>
            <p:nvPr/>
          </p:nvSpPr>
          <p:spPr>
            <a:xfrm rot="10800000">
              <a:off x="6453188" y="34291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Forme libre : forme 52">
              <a:extLst>
                <a:ext uri="{FF2B5EF4-FFF2-40B4-BE49-F238E27FC236}">
                  <a16:creationId xmlns:a16="http://schemas.microsoft.com/office/drawing/2014/main" id="{F858ABA0-FE54-EDA6-1AD4-096ECE1B74FD}"/>
                </a:ext>
              </a:extLst>
            </p:cNvPr>
            <p:cNvSpPr/>
            <p:nvPr/>
          </p:nvSpPr>
          <p:spPr>
            <a:xfrm rot="10800000">
              <a:off x="6625130" y="34291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Forme libre : forme 53">
              <a:extLst>
                <a:ext uri="{FF2B5EF4-FFF2-40B4-BE49-F238E27FC236}">
                  <a16:creationId xmlns:a16="http://schemas.microsoft.com/office/drawing/2014/main" id="{4B9EE03A-54C8-BA2B-1BAA-0DD1BC00EB26}"/>
                </a:ext>
              </a:extLst>
            </p:cNvPr>
            <p:cNvSpPr/>
            <p:nvPr/>
          </p:nvSpPr>
          <p:spPr>
            <a:xfrm rot="10800000">
              <a:off x="6836062" y="3502187"/>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Forme libre : forme 54">
              <a:extLst>
                <a:ext uri="{FF2B5EF4-FFF2-40B4-BE49-F238E27FC236}">
                  <a16:creationId xmlns:a16="http://schemas.microsoft.com/office/drawing/2014/main" id="{D76B2A63-9935-DB47-1968-89F2DF5CD6E0}"/>
                </a:ext>
              </a:extLst>
            </p:cNvPr>
            <p:cNvSpPr/>
            <p:nvPr/>
          </p:nvSpPr>
          <p:spPr>
            <a:xfrm rot="5400000">
              <a:off x="6196541" y="336946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Forme libre : forme 61">
              <a:extLst>
                <a:ext uri="{FF2B5EF4-FFF2-40B4-BE49-F238E27FC236}">
                  <a16:creationId xmlns:a16="http://schemas.microsoft.com/office/drawing/2014/main" id="{B2CB16F0-BE5A-BE27-ED12-D8D7574A6566}"/>
                </a:ext>
              </a:extLst>
            </p:cNvPr>
            <p:cNvSpPr/>
            <p:nvPr/>
          </p:nvSpPr>
          <p:spPr>
            <a:xfrm rot="10800000">
              <a:off x="7902313"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Forme libre : forme 62">
              <a:extLst>
                <a:ext uri="{FF2B5EF4-FFF2-40B4-BE49-F238E27FC236}">
                  <a16:creationId xmlns:a16="http://schemas.microsoft.com/office/drawing/2014/main" id="{063EF5F8-8741-0A45-44D6-212D560D254A}"/>
                </a:ext>
              </a:extLst>
            </p:cNvPr>
            <p:cNvSpPr/>
            <p:nvPr/>
          </p:nvSpPr>
          <p:spPr>
            <a:xfrm rot="10800000">
              <a:off x="8053663"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Forme libre : forme 63">
              <a:extLst>
                <a:ext uri="{FF2B5EF4-FFF2-40B4-BE49-F238E27FC236}">
                  <a16:creationId xmlns:a16="http://schemas.microsoft.com/office/drawing/2014/main" id="{FEA0080B-6E19-A8EA-1F11-E75A63CF172D}"/>
                </a:ext>
              </a:extLst>
            </p:cNvPr>
            <p:cNvSpPr/>
            <p:nvPr/>
          </p:nvSpPr>
          <p:spPr>
            <a:xfrm rot="10800000">
              <a:off x="8225605"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Forme libre : forme 64">
              <a:extLst>
                <a:ext uri="{FF2B5EF4-FFF2-40B4-BE49-F238E27FC236}">
                  <a16:creationId xmlns:a16="http://schemas.microsoft.com/office/drawing/2014/main" id="{A58E1082-5DAC-D5FA-ED05-640FE4BA28ED}"/>
                </a:ext>
              </a:extLst>
            </p:cNvPr>
            <p:cNvSpPr/>
            <p:nvPr/>
          </p:nvSpPr>
          <p:spPr>
            <a:xfrm rot="10800000">
              <a:off x="8374830"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Forme libre : forme 65">
              <a:extLst>
                <a:ext uri="{FF2B5EF4-FFF2-40B4-BE49-F238E27FC236}">
                  <a16:creationId xmlns:a16="http://schemas.microsoft.com/office/drawing/2014/main" id="{8B5F57F4-11EE-FC23-8DDE-589571757D45}"/>
                </a:ext>
              </a:extLst>
            </p:cNvPr>
            <p:cNvSpPr/>
            <p:nvPr/>
          </p:nvSpPr>
          <p:spPr>
            <a:xfrm rot="10800000">
              <a:off x="8530963"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Forme libre : forme 66">
              <a:extLst>
                <a:ext uri="{FF2B5EF4-FFF2-40B4-BE49-F238E27FC236}">
                  <a16:creationId xmlns:a16="http://schemas.microsoft.com/office/drawing/2014/main" id="{5C3A5168-F315-2B1A-1FF8-69B14681DDC3}"/>
                </a:ext>
              </a:extLst>
            </p:cNvPr>
            <p:cNvSpPr/>
            <p:nvPr/>
          </p:nvSpPr>
          <p:spPr>
            <a:xfrm rot="10800000">
              <a:off x="8682313"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Forme libre : forme 67">
              <a:extLst>
                <a:ext uri="{FF2B5EF4-FFF2-40B4-BE49-F238E27FC236}">
                  <a16:creationId xmlns:a16="http://schemas.microsoft.com/office/drawing/2014/main" id="{A32A975A-34B2-4364-965F-35BC1F16AB63}"/>
                </a:ext>
              </a:extLst>
            </p:cNvPr>
            <p:cNvSpPr/>
            <p:nvPr/>
          </p:nvSpPr>
          <p:spPr>
            <a:xfrm rot="10800000">
              <a:off x="8854255"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Forme libre : forme 68">
              <a:extLst>
                <a:ext uri="{FF2B5EF4-FFF2-40B4-BE49-F238E27FC236}">
                  <a16:creationId xmlns:a16="http://schemas.microsoft.com/office/drawing/2014/main" id="{9E8B9151-14D3-B244-245F-EAE1C440E7CE}"/>
                </a:ext>
              </a:extLst>
            </p:cNvPr>
            <p:cNvSpPr/>
            <p:nvPr/>
          </p:nvSpPr>
          <p:spPr>
            <a:xfrm rot="10800000">
              <a:off x="9003480"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Forme libre : forme 69">
              <a:extLst>
                <a:ext uri="{FF2B5EF4-FFF2-40B4-BE49-F238E27FC236}">
                  <a16:creationId xmlns:a16="http://schemas.microsoft.com/office/drawing/2014/main" id="{5A452E89-4676-9CBB-C5EA-0F7346B2E2F3}"/>
                </a:ext>
              </a:extLst>
            </p:cNvPr>
            <p:cNvSpPr/>
            <p:nvPr/>
          </p:nvSpPr>
          <p:spPr>
            <a:xfrm rot="10800000">
              <a:off x="9150088"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Forme libre : forme 70">
              <a:extLst>
                <a:ext uri="{FF2B5EF4-FFF2-40B4-BE49-F238E27FC236}">
                  <a16:creationId xmlns:a16="http://schemas.microsoft.com/office/drawing/2014/main" id="{E0F2E499-7905-CAA0-8364-CC5513A4972C}"/>
                </a:ext>
              </a:extLst>
            </p:cNvPr>
            <p:cNvSpPr/>
            <p:nvPr/>
          </p:nvSpPr>
          <p:spPr>
            <a:xfrm rot="10800000">
              <a:off x="9301438"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Forme libre : forme 71">
              <a:extLst>
                <a:ext uri="{FF2B5EF4-FFF2-40B4-BE49-F238E27FC236}">
                  <a16:creationId xmlns:a16="http://schemas.microsoft.com/office/drawing/2014/main" id="{CE1F4D7E-2783-56FC-BEE2-CCDE73F5B80C}"/>
                </a:ext>
              </a:extLst>
            </p:cNvPr>
            <p:cNvSpPr/>
            <p:nvPr/>
          </p:nvSpPr>
          <p:spPr>
            <a:xfrm rot="10800000">
              <a:off x="9473380" y="398796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Forme libre : forme 72">
              <a:extLst>
                <a:ext uri="{FF2B5EF4-FFF2-40B4-BE49-F238E27FC236}">
                  <a16:creationId xmlns:a16="http://schemas.microsoft.com/office/drawing/2014/main" id="{F534486E-2546-5F74-C7D8-4629A2A7F5B3}"/>
                </a:ext>
              </a:extLst>
            </p:cNvPr>
            <p:cNvSpPr/>
            <p:nvPr/>
          </p:nvSpPr>
          <p:spPr>
            <a:xfrm rot="5400000">
              <a:off x="7088955" y="3724437"/>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Forme libre : forme 73">
              <a:extLst>
                <a:ext uri="{FF2B5EF4-FFF2-40B4-BE49-F238E27FC236}">
                  <a16:creationId xmlns:a16="http://schemas.microsoft.com/office/drawing/2014/main" id="{9519529F-DC72-31EC-55D5-C687453EC109}"/>
                </a:ext>
              </a:extLst>
            </p:cNvPr>
            <p:cNvSpPr/>
            <p:nvPr/>
          </p:nvSpPr>
          <p:spPr>
            <a:xfrm rot="10800000">
              <a:off x="7946763"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5" name="Forme libre : forme 74">
              <a:extLst>
                <a:ext uri="{FF2B5EF4-FFF2-40B4-BE49-F238E27FC236}">
                  <a16:creationId xmlns:a16="http://schemas.microsoft.com/office/drawing/2014/main" id="{35234058-A6F2-E894-04FF-274C8E5A15E6}"/>
                </a:ext>
              </a:extLst>
            </p:cNvPr>
            <p:cNvSpPr/>
            <p:nvPr/>
          </p:nvSpPr>
          <p:spPr>
            <a:xfrm rot="10800000">
              <a:off x="8098113"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6" name="Forme libre : forme 75">
              <a:extLst>
                <a:ext uri="{FF2B5EF4-FFF2-40B4-BE49-F238E27FC236}">
                  <a16:creationId xmlns:a16="http://schemas.microsoft.com/office/drawing/2014/main" id="{B8EFDEBD-FB4B-3F51-FA7E-66090DD4ECF7}"/>
                </a:ext>
              </a:extLst>
            </p:cNvPr>
            <p:cNvSpPr/>
            <p:nvPr/>
          </p:nvSpPr>
          <p:spPr>
            <a:xfrm rot="10800000">
              <a:off x="8270055"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Forme libre : forme 76">
              <a:extLst>
                <a:ext uri="{FF2B5EF4-FFF2-40B4-BE49-F238E27FC236}">
                  <a16:creationId xmlns:a16="http://schemas.microsoft.com/office/drawing/2014/main" id="{B3DF2D59-59B7-1DBE-2CBB-83B5668EE94E}"/>
                </a:ext>
              </a:extLst>
            </p:cNvPr>
            <p:cNvSpPr/>
            <p:nvPr/>
          </p:nvSpPr>
          <p:spPr>
            <a:xfrm rot="10800000">
              <a:off x="8419280"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8" name="Forme libre : forme 77">
              <a:extLst>
                <a:ext uri="{FF2B5EF4-FFF2-40B4-BE49-F238E27FC236}">
                  <a16:creationId xmlns:a16="http://schemas.microsoft.com/office/drawing/2014/main" id="{0ABA1905-3D2C-8DD6-FE94-81EFEC822D2F}"/>
                </a:ext>
              </a:extLst>
            </p:cNvPr>
            <p:cNvSpPr/>
            <p:nvPr/>
          </p:nvSpPr>
          <p:spPr>
            <a:xfrm rot="10800000">
              <a:off x="8575413"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9" name="Forme libre : forme 78">
              <a:extLst>
                <a:ext uri="{FF2B5EF4-FFF2-40B4-BE49-F238E27FC236}">
                  <a16:creationId xmlns:a16="http://schemas.microsoft.com/office/drawing/2014/main" id="{C9BACC81-E678-DF50-F19C-1235678CCB79}"/>
                </a:ext>
              </a:extLst>
            </p:cNvPr>
            <p:cNvSpPr/>
            <p:nvPr/>
          </p:nvSpPr>
          <p:spPr>
            <a:xfrm rot="10800000">
              <a:off x="8726763"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Forme libre : forme 79">
              <a:extLst>
                <a:ext uri="{FF2B5EF4-FFF2-40B4-BE49-F238E27FC236}">
                  <a16:creationId xmlns:a16="http://schemas.microsoft.com/office/drawing/2014/main" id="{C15900BA-D660-E833-F920-33BDD43EBE7A}"/>
                </a:ext>
              </a:extLst>
            </p:cNvPr>
            <p:cNvSpPr/>
            <p:nvPr/>
          </p:nvSpPr>
          <p:spPr>
            <a:xfrm rot="10800000">
              <a:off x="8898705"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Forme libre : forme 80">
              <a:extLst>
                <a:ext uri="{FF2B5EF4-FFF2-40B4-BE49-F238E27FC236}">
                  <a16:creationId xmlns:a16="http://schemas.microsoft.com/office/drawing/2014/main" id="{B93AE323-CF13-DF7C-A911-C4C122EEA1C9}"/>
                </a:ext>
              </a:extLst>
            </p:cNvPr>
            <p:cNvSpPr/>
            <p:nvPr/>
          </p:nvSpPr>
          <p:spPr>
            <a:xfrm rot="10800000">
              <a:off x="9047930"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2" name="Forme libre : forme 81">
              <a:extLst>
                <a:ext uri="{FF2B5EF4-FFF2-40B4-BE49-F238E27FC236}">
                  <a16:creationId xmlns:a16="http://schemas.microsoft.com/office/drawing/2014/main" id="{98571B07-F621-7C4C-531E-58C9605A3777}"/>
                </a:ext>
              </a:extLst>
            </p:cNvPr>
            <p:cNvSpPr/>
            <p:nvPr/>
          </p:nvSpPr>
          <p:spPr>
            <a:xfrm rot="10800000">
              <a:off x="9188188"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3" name="Forme libre : forme 82">
              <a:extLst>
                <a:ext uri="{FF2B5EF4-FFF2-40B4-BE49-F238E27FC236}">
                  <a16:creationId xmlns:a16="http://schemas.microsoft.com/office/drawing/2014/main" id="{283DE139-6C33-D05D-2630-C25088B453B4}"/>
                </a:ext>
              </a:extLst>
            </p:cNvPr>
            <p:cNvSpPr/>
            <p:nvPr/>
          </p:nvSpPr>
          <p:spPr>
            <a:xfrm rot="10800000">
              <a:off x="9330013"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4" name="Forme libre : forme 83">
              <a:extLst>
                <a:ext uri="{FF2B5EF4-FFF2-40B4-BE49-F238E27FC236}">
                  <a16:creationId xmlns:a16="http://schemas.microsoft.com/office/drawing/2014/main" id="{A04B29CB-86C8-F36B-40BC-FEE026417709}"/>
                </a:ext>
              </a:extLst>
            </p:cNvPr>
            <p:cNvSpPr/>
            <p:nvPr/>
          </p:nvSpPr>
          <p:spPr>
            <a:xfrm rot="10800000">
              <a:off x="9473380" y="457203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 name="Forme libre : forme 84">
              <a:extLst>
                <a:ext uri="{FF2B5EF4-FFF2-40B4-BE49-F238E27FC236}">
                  <a16:creationId xmlns:a16="http://schemas.microsoft.com/office/drawing/2014/main" id="{CCEFF7B9-8CFF-0B1B-7C89-0A2728C1426B}"/>
                </a:ext>
              </a:extLst>
            </p:cNvPr>
            <p:cNvSpPr/>
            <p:nvPr/>
          </p:nvSpPr>
          <p:spPr>
            <a:xfrm rot="10800000">
              <a:off x="7248543" y="447518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6" name="Forme libre : forme 85">
              <a:extLst>
                <a:ext uri="{FF2B5EF4-FFF2-40B4-BE49-F238E27FC236}">
                  <a16:creationId xmlns:a16="http://schemas.microsoft.com/office/drawing/2014/main" id="{9FD4498F-7F1D-3252-F17C-D6E7C03A2AC4}"/>
                </a:ext>
              </a:extLst>
            </p:cNvPr>
            <p:cNvSpPr/>
            <p:nvPr/>
          </p:nvSpPr>
          <p:spPr>
            <a:xfrm rot="10800000">
              <a:off x="7399893" y="447518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7" name="Forme libre : forme 86">
              <a:extLst>
                <a:ext uri="{FF2B5EF4-FFF2-40B4-BE49-F238E27FC236}">
                  <a16:creationId xmlns:a16="http://schemas.microsoft.com/office/drawing/2014/main" id="{95757D86-94B8-5D88-D806-CE14EE6D1706}"/>
                </a:ext>
              </a:extLst>
            </p:cNvPr>
            <p:cNvSpPr/>
            <p:nvPr/>
          </p:nvSpPr>
          <p:spPr>
            <a:xfrm rot="10800000">
              <a:off x="7571835" y="447518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8" name="Forme libre : forme 87">
              <a:extLst>
                <a:ext uri="{FF2B5EF4-FFF2-40B4-BE49-F238E27FC236}">
                  <a16:creationId xmlns:a16="http://schemas.microsoft.com/office/drawing/2014/main" id="{6B18725E-8152-0A5A-29C3-30C8C839DD61}"/>
                </a:ext>
              </a:extLst>
            </p:cNvPr>
            <p:cNvSpPr/>
            <p:nvPr/>
          </p:nvSpPr>
          <p:spPr>
            <a:xfrm rot="10800000">
              <a:off x="7721060" y="447518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9" name="Forme libre : forme 88">
              <a:extLst>
                <a:ext uri="{FF2B5EF4-FFF2-40B4-BE49-F238E27FC236}">
                  <a16:creationId xmlns:a16="http://schemas.microsoft.com/office/drawing/2014/main" id="{9EB83D86-F6FF-C749-E5AB-DC9FD037B9BB}"/>
                </a:ext>
              </a:extLst>
            </p:cNvPr>
            <p:cNvSpPr/>
            <p:nvPr/>
          </p:nvSpPr>
          <p:spPr>
            <a:xfrm rot="10800000">
              <a:off x="6335944" y="4148164"/>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0" name="Forme libre : forme 89">
              <a:extLst>
                <a:ext uri="{FF2B5EF4-FFF2-40B4-BE49-F238E27FC236}">
                  <a16:creationId xmlns:a16="http://schemas.microsoft.com/office/drawing/2014/main" id="{BA8994BB-F6DD-9B43-C339-F301E0B376AB}"/>
                </a:ext>
              </a:extLst>
            </p:cNvPr>
            <p:cNvSpPr/>
            <p:nvPr/>
          </p:nvSpPr>
          <p:spPr>
            <a:xfrm rot="10800000">
              <a:off x="6487294" y="4148164"/>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1" name="Forme libre : forme 90">
              <a:extLst>
                <a:ext uri="{FF2B5EF4-FFF2-40B4-BE49-F238E27FC236}">
                  <a16:creationId xmlns:a16="http://schemas.microsoft.com/office/drawing/2014/main" id="{1540A077-6111-83A9-95AF-9F7C258FEEA2}"/>
                </a:ext>
              </a:extLst>
            </p:cNvPr>
            <p:cNvSpPr/>
            <p:nvPr/>
          </p:nvSpPr>
          <p:spPr>
            <a:xfrm rot="10800000">
              <a:off x="6659236" y="4148164"/>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2" name="Forme libre : forme 91">
              <a:extLst>
                <a:ext uri="{FF2B5EF4-FFF2-40B4-BE49-F238E27FC236}">
                  <a16:creationId xmlns:a16="http://schemas.microsoft.com/office/drawing/2014/main" id="{9A44477A-BE9D-D441-9269-C1CAFDA79A12}"/>
                </a:ext>
              </a:extLst>
            </p:cNvPr>
            <p:cNvSpPr/>
            <p:nvPr/>
          </p:nvSpPr>
          <p:spPr>
            <a:xfrm rot="16200000">
              <a:off x="7065636" y="4341019"/>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3" name="Forme libre : forme 92">
              <a:extLst>
                <a:ext uri="{FF2B5EF4-FFF2-40B4-BE49-F238E27FC236}">
                  <a16:creationId xmlns:a16="http://schemas.microsoft.com/office/drawing/2014/main" id="{ACADAC01-56B6-DE3B-83C6-DBBF579066CC}"/>
                </a:ext>
              </a:extLst>
            </p:cNvPr>
            <p:cNvSpPr/>
            <p:nvPr/>
          </p:nvSpPr>
          <p:spPr>
            <a:xfrm rot="10800000">
              <a:off x="5324010" y="345918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4" name="Forme libre : forme 93">
              <a:extLst>
                <a:ext uri="{FF2B5EF4-FFF2-40B4-BE49-F238E27FC236}">
                  <a16:creationId xmlns:a16="http://schemas.microsoft.com/office/drawing/2014/main" id="{0DFB82F6-BAB4-306D-C2A2-A08D34A04D50}"/>
                </a:ext>
              </a:extLst>
            </p:cNvPr>
            <p:cNvSpPr/>
            <p:nvPr/>
          </p:nvSpPr>
          <p:spPr>
            <a:xfrm rot="10800000">
              <a:off x="5475360" y="345918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5" name="Forme libre : forme 94">
              <a:extLst>
                <a:ext uri="{FF2B5EF4-FFF2-40B4-BE49-F238E27FC236}">
                  <a16:creationId xmlns:a16="http://schemas.microsoft.com/office/drawing/2014/main" id="{52F09E09-593E-B3AE-56BE-D63E0893E514}"/>
                </a:ext>
              </a:extLst>
            </p:cNvPr>
            <p:cNvSpPr/>
            <p:nvPr/>
          </p:nvSpPr>
          <p:spPr>
            <a:xfrm rot="5400000">
              <a:off x="6094977" y="3939543"/>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6" name="Forme libre : forme 95">
              <a:extLst>
                <a:ext uri="{FF2B5EF4-FFF2-40B4-BE49-F238E27FC236}">
                  <a16:creationId xmlns:a16="http://schemas.microsoft.com/office/drawing/2014/main" id="{C42A9013-8D9F-451A-A38F-C923B72D58D5}"/>
                </a:ext>
              </a:extLst>
            </p:cNvPr>
            <p:cNvSpPr/>
            <p:nvPr/>
          </p:nvSpPr>
          <p:spPr>
            <a:xfrm>
              <a:off x="6147929" y="404431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7" name="Forme libre : forme 96">
              <a:extLst>
                <a:ext uri="{FF2B5EF4-FFF2-40B4-BE49-F238E27FC236}">
                  <a16:creationId xmlns:a16="http://schemas.microsoft.com/office/drawing/2014/main" id="{FB298547-5A98-D32E-816B-04921181021A}"/>
                </a:ext>
              </a:extLst>
            </p:cNvPr>
            <p:cNvSpPr/>
            <p:nvPr/>
          </p:nvSpPr>
          <p:spPr>
            <a:xfrm>
              <a:off x="6895593" y="421576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8" name="Forme libre : forme 97">
              <a:extLst>
                <a:ext uri="{FF2B5EF4-FFF2-40B4-BE49-F238E27FC236}">
                  <a16:creationId xmlns:a16="http://schemas.microsoft.com/office/drawing/2014/main" id="{268C769E-4A52-53F1-72BF-19DBDB8252C4}"/>
                </a:ext>
              </a:extLst>
            </p:cNvPr>
            <p:cNvSpPr/>
            <p:nvPr/>
          </p:nvSpPr>
          <p:spPr>
            <a:xfrm rot="16200000">
              <a:off x="4983359" y="3182963"/>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9" name="Forme libre : forme 98">
              <a:extLst>
                <a:ext uri="{FF2B5EF4-FFF2-40B4-BE49-F238E27FC236}">
                  <a16:creationId xmlns:a16="http://schemas.microsoft.com/office/drawing/2014/main" id="{459AA4EE-ED5E-904E-DF12-429D0467B987}"/>
                </a:ext>
              </a:extLst>
            </p:cNvPr>
            <p:cNvSpPr/>
            <p:nvPr/>
          </p:nvSpPr>
          <p:spPr>
            <a:xfrm rot="16200000">
              <a:off x="4767459" y="279243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Forme libre : forme 99">
              <a:extLst>
                <a:ext uri="{FF2B5EF4-FFF2-40B4-BE49-F238E27FC236}">
                  <a16:creationId xmlns:a16="http://schemas.microsoft.com/office/drawing/2014/main" id="{9738A134-F9FD-B1CA-EEEF-BF2C44CB1301}"/>
                </a:ext>
              </a:extLst>
            </p:cNvPr>
            <p:cNvSpPr/>
            <p:nvPr/>
          </p:nvSpPr>
          <p:spPr>
            <a:xfrm rot="16200000">
              <a:off x="4541838" y="2392363"/>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1" name="Forme libre : forme 100">
              <a:extLst>
                <a:ext uri="{FF2B5EF4-FFF2-40B4-BE49-F238E27FC236}">
                  <a16:creationId xmlns:a16="http://schemas.microsoft.com/office/drawing/2014/main" id="{CF4AF242-33D4-DCD1-E211-3D69D904CF70}"/>
                </a:ext>
              </a:extLst>
            </p:cNvPr>
            <p:cNvSpPr/>
            <p:nvPr/>
          </p:nvSpPr>
          <p:spPr>
            <a:xfrm rot="16200000">
              <a:off x="4541838" y="254968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2" name="Forme libre : forme 101">
              <a:extLst>
                <a:ext uri="{FF2B5EF4-FFF2-40B4-BE49-F238E27FC236}">
                  <a16:creationId xmlns:a16="http://schemas.microsoft.com/office/drawing/2014/main" id="{5FF07E3D-51DA-A1F9-2B86-1A2998CF35B3}"/>
                </a:ext>
              </a:extLst>
            </p:cNvPr>
            <p:cNvSpPr/>
            <p:nvPr/>
          </p:nvSpPr>
          <p:spPr>
            <a:xfrm rot="16200000">
              <a:off x="3884613" y="1509713"/>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 name="Forme libre : forme 102">
              <a:extLst>
                <a:ext uri="{FF2B5EF4-FFF2-40B4-BE49-F238E27FC236}">
                  <a16:creationId xmlns:a16="http://schemas.microsoft.com/office/drawing/2014/main" id="{4793EE68-665C-1E53-6635-2ABC2E20873D}"/>
                </a:ext>
              </a:extLst>
            </p:cNvPr>
            <p:cNvSpPr/>
            <p:nvPr/>
          </p:nvSpPr>
          <p:spPr>
            <a:xfrm rot="16200000">
              <a:off x="3884613" y="1666876"/>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4" name="Forme libre : forme 103">
              <a:extLst>
                <a:ext uri="{FF2B5EF4-FFF2-40B4-BE49-F238E27FC236}">
                  <a16:creationId xmlns:a16="http://schemas.microsoft.com/office/drawing/2014/main" id="{8C9A0476-C891-3BA2-B26A-03BC1D0AAD9F}"/>
                </a:ext>
              </a:extLst>
            </p:cNvPr>
            <p:cNvSpPr/>
            <p:nvPr/>
          </p:nvSpPr>
          <p:spPr>
            <a:xfrm rot="10800000">
              <a:off x="3976688" y="1723233"/>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5" name="Forme libre : forme 104">
              <a:extLst>
                <a:ext uri="{FF2B5EF4-FFF2-40B4-BE49-F238E27FC236}">
                  <a16:creationId xmlns:a16="http://schemas.microsoft.com/office/drawing/2014/main" id="{50579285-03CD-EDCC-6049-3BE515D5B157}"/>
                </a:ext>
              </a:extLst>
            </p:cNvPr>
            <p:cNvSpPr/>
            <p:nvPr/>
          </p:nvSpPr>
          <p:spPr>
            <a:xfrm rot="5400000">
              <a:off x="4095750" y="1905000"/>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6" name="Forme libre : forme 105">
              <a:extLst>
                <a:ext uri="{FF2B5EF4-FFF2-40B4-BE49-F238E27FC236}">
                  <a16:creationId xmlns:a16="http://schemas.microsoft.com/office/drawing/2014/main" id="{AAB4C9A0-2CAD-73B7-EC93-A7DB16A313E3}"/>
                </a:ext>
              </a:extLst>
            </p:cNvPr>
            <p:cNvSpPr/>
            <p:nvPr/>
          </p:nvSpPr>
          <p:spPr>
            <a:xfrm rot="5400000">
              <a:off x="4210050" y="2113884"/>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Forme libre : forme 106">
              <a:extLst>
                <a:ext uri="{FF2B5EF4-FFF2-40B4-BE49-F238E27FC236}">
                  <a16:creationId xmlns:a16="http://schemas.microsoft.com/office/drawing/2014/main" id="{65694CE3-EB64-2544-EA80-ADBA10C1DD2B}"/>
                </a:ext>
              </a:extLst>
            </p:cNvPr>
            <p:cNvSpPr/>
            <p:nvPr/>
          </p:nvSpPr>
          <p:spPr>
            <a:xfrm>
              <a:off x="4327491" y="2147222"/>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 name="Forme libre : forme 107">
              <a:extLst>
                <a:ext uri="{FF2B5EF4-FFF2-40B4-BE49-F238E27FC236}">
                  <a16:creationId xmlns:a16="http://schemas.microsoft.com/office/drawing/2014/main" id="{285AED20-4AF3-01C6-FCE2-DC1EB4A4CE66}"/>
                </a:ext>
              </a:extLst>
            </p:cNvPr>
            <p:cNvSpPr/>
            <p:nvPr/>
          </p:nvSpPr>
          <p:spPr>
            <a:xfrm>
              <a:off x="4161581" y="1987020"/>
              <a:ext cx="78657" cy="5214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09" name="Forme libre : forme 108">
              <a:extLst>
                <a:ext uri="{FF2B5EF4-FFF2-40B4-BE49-F238E27FC236}">
                  <a16:creationId xmlns:a16="http://schemas.microsoft.com/office/drawing/2014/main" id="{B403C9E2-0F93-05F4-71E3-C1F57CB3F1D1}"/>
                </a:ext>
              </a:extLst>
            </p:cNvPr>
            <p:cNvSpPr/>
            <p:nvPr/>
          </p:nvSpPr>
          <p:spPr>
            <a:xfrm rot="16200000" flipH="1">
              <a:off x="4420838" y="2182759"/>
              <a:ext cx="116795"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0" name="Forme libre : forme 109">
              <a:extLst>
                <a:ext uri="{FF2B5EF4-FFF2-40B4-BE49-F238E27FC236}">
                  <a16:creationId xmlns:a16="http://schemas.microsoft.com/office/drawing/2014/main" id="{1816B86C-E905-9F65-5F4B-7569257F21B4}"/>
                </a:ext>
              </a:extLst>
            </p:cNvPr>
            <p:cNvSpPr/>
            <p:nvPr/>
          </p:nvSpPr>
          <p:spPr>
            <a:xfrm flipH="1" flipV="1">
              <a:off x="4523474" y="2264016"/>
              <a:ext cx="84895"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1" name="Forme libre : forme 110">
              <a:extLst>
                <a:ext uri="{FF2B5EF4-FFF2-40B4-BE49-F238E27FC236}">
                  <a16:creationId xmlns:a16="http://schemas.microsoft.com/office/drawing/2014/main" id="{F522D708-96C1-F929-189B-09E10B0FF6FA}"/>
                </a:ext>
              </a:extLst>
            </p:cNvPr>
            <p:cNvSpPr/>
            <p:nvPr/>
          </p:nvSpPr>
          <p:spPr>
            <a:xfrm rot="16200000" flipH="1">
              <a:off x="4850428" y="2983288"/>
              <a:ext cx="116795"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2" name="Forme libre : forme 111">
              <a:extLst>
                <a:ext uri="{FF2B5EF4-FFF2-40B4-BE49-F238E27FC236}">
                  <a16:creationId xmlns:a16="http://schemas.microsoft.com/office/drawing/2014/main" id="{4D6DB649-A788-E84F-AB51-9CB7E2A352AC}"/>
                </a:ext>
              </a:extLst>
            </p:cNvPr>
            <p:cNvSpPr/>
            <p:nvPr/>
          </p:nvSpPr>
          <p:spPr>
            <a:xfrm flipH="1" flipV="1">
              <a:off x="4627874" y="2624483"/>
              <a:ext cx="84895"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4" name="Forme libre : forme 113">
              <a:extLst>
                <a:ext uri="{FF2B5EF4-FFF2-40B4-BE49-F238E27FC236}">
                  <a16:creationId xmlns:a16="http://schemas.microsoft.com/office/drawing/2014/main" id="{CCB82B9E-C832-E390-160F-09CC6C8E2321}"/>
                </a:ext>
              </a:extLst>
            </p:cNvPr>
            <p:cNvSpPr/>
            <p:nvPr/>
          </p:nvSpPr>
          <p:spPr>
            <a:xfrm rot="10800000" flipH="1" flipV="1">
              <a:off x="4712769" y="2680406"/>
              <a:ext cx="84895"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5" name="Forme libre : forme 114">
              <a:extLst>
                <a:ext uri="{FF2B5EF4-FFF2-40B4-BE49-F238E27FC236}">
                  <a16:creationId xmlns:a16="http://schemas.microsoft.com/office/drawing/2014/main" id="{7DEF0600-1562-4F8A-C411-BABB9C3CB9B6}"/>
                </a:ext>
              </a:extLst>
            </p:cNvPr>
            <p:cNvSpPr/>
            <p:nvPr/>
          </p:nvSpPr>
          <p:spPr>
            <a:xfrm rot="10800000" flipH="1" flipV="1">
              <a:off x="4821197" y="2885033"/>
              <a:ext cx="45719" cy="65143"/>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6" name="Forme libre : forme 115">
              <a:extLst>
                <a:ext uri="{FF2B5EF4-FFF2-40B4-BE49-F238E27FC236}">
                  <a16:creationId xmlns:a16="http://schemas.microsoft.com/office/drawing/2014/main" id="{F72DF6BE-C37A-F033-2BC9-D2488A1E43C9}"/>
                </a:ext>
              </a:extLst>
            </p:cNvPr>
            <p:cNvSpPr/>
            <p:nvPr/>
          </p:nvSpPr>
          <p:spPr>
            <a:xfrm rot="16200000" flipV="1">
              <a:off x="4952168" y="3069112"/>
              <a:ext cx="45719" cy="65143"/>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7" name="Forme libre : forme 116">
              <a:extLst>
                <a:ext uri="{FF2B5EF4-FFF2-40B4-BE49-F238E27FC236}">
                  <a16:creationId xmlns:a16="http://schemas.microsoft.com/office/drawing/2014/main" id="{3795D498-5EB9-D769-8566-10279D5D6FF4}"/>
                </a:ext>
              </a:extLst>
            </p:cNvPr>
            <p:cNvSpPr/>
            <p:nvPr/>
          </p:nvSpPr>
          <p:spPr>
            <a:xfrm flipH="1" flipV="1">
              <a:off x="5080113" y="3242494"/>
              <a:ext cx="84895"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8" name="Forme libre : forme 117">
              <a:extLst>
                <a:ext uri="{FF2B5EF4-FFF2-40B4-BE49-F238E27FC236}">
                  <a16:creationId xmlns:a16="http://schemas.microsoft.com/office/drawing/2014/main" id="{D59FE82D-9DBF-74F7-20D6-7FD3F3F4FE86}"/>
                </a:ext>
              </a:extLst>
            </p:cNvPr>
            <p:cNvSpPr/>
            <p:nvPr/>
          </p:nvSpPr>
          <p:spPr>
            <a:xfrm rot="16200000" flipV="1">
              <a:off x="5175517" y="3297027"/>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19" name="Forme libre : forme 118">
              <a:extLst>
                <a:ext uri="{FF2B5EF4-FFF2-40B4-BE49-F238E27FC236}">
                  <a16:creationId xmlns:a16="http://schemas.microsoft.com/office/drawing/2014/main" id="{87C33191-A1B5-EA7A-E7EC-66CF78844E39}"/>
                </a:ext>
              </a:extLst>
            </p:cNvPr>
            <p:cNvSpPr/>
            <p:nvPr/>
          </p:nvSpPr>
          <p:spPr>
            <a:xfrm rot="10800000" flipH="1" flipV="1">
              <a:off x="5700878" y="3549011"/>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0" name="Forme libre : forme 119">
              <a:extLst>
                <a:ext uri="{FF2B5EF4-FFF2-40B4-BE49-F238E27FC236}">
                  <a16:creationId xmlns:a16="http://schemas.microsoft.com/office/drawing/2014/main" id="{0EF6AF02-989B-0AE8-0DE8-CEDE26C7F4A7}"/>
                </a:ext>
              </a:extLst>
            </p:cNvPr>
            <p:cNvSpPr/>
            <p:nvPr/>
          </p:nvSpPr>
          <p:spPr>
            <a:xfrm rot="10800000">
              <a:off x="5586046" y="3502187"/>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1" name="Forme libre : forme 120">
              <a:extLst>
                <a:ext uri="{FF2B5EF4-FFF2-40B4-BE49-F238E27FC236}">
                  <a16:creationId xmlns:a16="http://schemas.microsoft.com/office/drawing/2014/main" id="{50395E84-8B21-1B93-59EB-24AE3E63F2AB}"/>
                </a:ext>
              </a:extLst>
            </p:cNvPr>
            <p:cNvSpPr/>
            <p:nvPr/>
          </p:nvSpPr>
          <p:spPr>
            <a:xfrm rot="10800000" flipH="1" flipV="1">
              <a:off x="5700511" y="3549011"/>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2" name="Forme libre : forme 121">
              <a:extLst>
                <a:ext uri="{FF2B5EF4-FFF2-40B4-BE49-F238E27FC236}">
                  <a16:creationId xmlns:a16="http://schemas.microsoft.com/office/drawing/2014/main" id="{BCE39373-468F-D979-A004-72DCEBC09D1F}"/>
                </a:ext>
              </a:extLst>
            </p:cNvPr>
            <p:cNvSpPr/>
            <p:nvPr/>
          </p:nvSpPr>
          <p:spPr>
            <a:xfrm rot="10800000" flipH="1" flipV="1">
              <a:off x="5264968" y="3374312"/>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3" name="Forme libre : forme 122">
              <a:extLst>
                <a:ext uri="{FF2B5EF4-FFF2-40B4-BE49-F238E27FC236}">
                  <a16:creationId xmlns:a16="http://schemas.microsoft.com/office/drawing/2014/main" id="{EEF0138D-3729-E599-697A-D51B27748F65}"/>
                </a:ext>
              </a:extLst>
            </p:cNvPr>
            <p:cNvSpPr/>
            <p:nvPr/>
          </p:nvSpPr>
          <p:spPr>
            <a:xfrm flipH="1" flipV="1">
              <a:off x="5874345" y="3672434"/>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4" name="Forme libre : forme 123">
              <a:extLst>
                <a:ext uri="{FF2B5EF4-FFF2-40B4-BE49-F238E27FC236}">
                  <a16:creationId xmlns:a16="http://schemas.microsoft.com/office/drawing/2014/main" id="{09C427C6-1565-0C43-B308-5E7859348B2D}"/>
                </a:ext>
              </a:extLst>
            </p:cNvPr>
            <p:cNvSpPr/>
            <p:nvPr/>
          </p:nvSpPr>
          <p:spPr>
            <a:xfrm rot="16200000" flipH="1">
              <a:off x="5979118" y="3749058"/>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5" name="Forme libre : forme 124">
              <a:extLst>
                <a:ext uri="{FF2B5EF4-FFF2-40B4-BE49-F238E27FC236}">
                  <a16:creationId xmlns:a16="http://schemas.microsoft.com/office/drawing/2014/main" id="{5AAF7311-FB5E-0233-3612-33E7AD660FAE}"/>
                </a:ext>
              </a:extLst>
            </p:cNvPr>
            <p:cNvSpPr/>
            <p:nvPr/>
          </p:nvSpPr>
          <p:spPr>
            <a:xfrm rot="16200000" flipH="1">
              <a:off x="6086274" y="3799063"/>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6" name="Forme libre : forme 125">
              <a:extLst>
                <a:ext uri="{FF2B5EF4-FFF2-40B4-BE49-F238E27FC236}">
                  <a16:creationId xmlns:a16="http://schemas.microsoft.com/office/drawing/2014/main" id="{3F113CB9-7205-B93B-0203-0EC116977FF7}"/>
                </a:ext>
              </a:extLst>
            </p:cNvPr>
            <p:cNvSpPr/>
            <p:nvPr/>
          </p:nvSpPr>
          <p:spPr>
            <a:xfrm flipH="1" flipV="1">
              <a:off x="5770249" y="3639560"/>
              <a:ext cx="45719" cy="84877"/>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7" name="Forme libre : forme 126">
              <a:extLst>
                <a:ext uri="{FF2B5EF4-FFF2-40B4-BE49-F238E27FC236}">
                  <a16:creationId xmlns:a16="http://schemas.microsoft.com/office/drawing/2014/main" id="{F5CCA657-F844-D3A9-3612-872048D1DE6B}"/>
                </a:ext>
              </a:extLst>
            </p:cNvPr>
            <p:cNvSpPr/>
            <p:nvPr/>
          </p:nvSpPr>
          <p:spPr>
            <a:xfrm rot="10800000" flipH="1" flipV="1">
              <a:off x="6258320" y="4088311"/>
              <a:ext cx="45719"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8" name="Forme libre : forme 127">
              <a:extLst>
                <a:ext uri="{FF2B5EF4-FFF2-40B4-BE49-F238E27FC236}">
                  <a16:creationId xmlns:a16="http://schemas.microsoft.com/office/drawing/2014/main" id="{1953536A-7897-61BC-EBF2-448B127696CA}"/>
                </a:ext>
              </a:extLst>
            </p:cNvPr>
            <p:cNvSpPr/>
            <p:nvPr/>
          </p:nvSpPr>
          <p:spPr>
            <a:xfrm rot="10800000" flipH="1" flipV="1">
              <a:off x="6820532" y="4148190"/>
              <a:ext cx="45719"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29" name="Forme libre : forme 128">
              <a:extLst>
                <a:ext uri="{FF2B5EF4-FFF2-40B4-BE49-F238E27FC236}">
                  <a16:creationId xmlns:a16="http://schemas.microsoft.com/office/drawing/2014/main" id="{D0E246AE-7514-B3FA-5197-A886AA9D557A}"/>
                </a:ext>
              </a:extLst>
            </p:cNvPr>
            <p:cNvSpPr/>
            <p:nvPr/>
          </p:nvSpPr>
          <p:spPr>
            <a:xfrm rot="10800000" flipH="1" flipV="1">
              <a:off x="7020614" y="4245487"/>
              <a:ext cx="72000"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30" name="Forme libre : forme 129">
              <a:extLst>
                <a:ext uri="{FF2B5EF4-FFF2-40B4-BE49-F238E27FC236}">
                  <a16:creationId xmlns:a16="http://schemas.microsoft.com/office/drawing/2014/main" id="{B90BF9B5-4B06-C3F7-9007-DBA8947BE9C3}"/>
                </a:ext>
              </a:extLst>
            </p:cNvPr>
            <p:cNvSpPr/>
            <p:nvPr/>
          </p:nvSpPr>
          <p:spPr>
            <a:xfrm flipH="1" flipV="1">
              <a:off x="7173014" y="4397887"/>
              <a:ext cx="72000"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31" name="Forme libre : forme 130">
              <a:extLst>
                <a:ext uri="{FF2B5EF4-FFF2-40B4-BE49-F238E27FC236}">
                  <a16:creationId xmlns:a16="http://schemas.microsoft.com/office/drawing/2014/main" id="{769D6A19-A0BA-493C-CB65-A5E644E1B5F2}"/>
                </a:ext>
              </a:extLst>
            </p:cNvPr>
            <p:cNvSpPr/>
            <p:nvPr/>
          </p:nvSpPr>
          <p:spPr>
            <a:xfrm rot="5400000" flipV="1">
              <a:off x="7825453" y="4499562"/>
              <a:ext cx="108000"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9B11C7"/>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32" name="Forme libre : forme 131">
              <a:extLst>
                <a:ext uri="{FF2B5EF4-FFF2-40B4-BE49-F238E27FC236}">
                  <a16:creationId xmlns:a16="http://schemas.microsoft.com/office/drawing/2014/main" id="{02F60952-8100-CEF0-728E-5CDE0BFF5FDC}"/>
                </a:ext>
              </a:extLst>
            </p:cNvPr>
            <p:cNvSpPr/>
            <p:nvPr/>
          </p:nvSpPr>
          <p:spPr>
            <a:xfrm rot="5400000" flipV="1">
              <a:off x="7846365" y="3891581"/>
              <a:ext cx="72000" cy="45719"/>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33" name="Forme libre : forme 132">
              <a:extLst>
                <a:ext uri="{FF2B5EF4-FFF2-40B4-BE49-F238E27FC236}">
                  <a16:creationId xmlns:a16="http://schemas.microsoft.com/office/drawing/2014/main" id="{7B38EE26-CAC4-4330-DABF-0C323CE0E751}"/>
                </a:ext>
              </a:extLst>
            </p:cNvPr>
            <p:cNvSpPr/>
            <p:nvPr/>
          </p:nvSpPr>
          <p:spPr>
            <a:xfrm rot="5400000" flipV="1">
              <a:off x="7208039" y="3750636"/>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34" name="Forme libre : forme 133">
              <a:extLst>
                <a:ext uri="{FF2B5EF4-FFF2-40B4-BE49-F238E27FC236}">
                  <a16:creationId xmlns:a16="http://schemas.microsoft.com/office/drawing/2014/main" id="{A16D33EB-FA82-96A3-396B-69095C8A60F1}"/>
                </a:ext>
              </a:extLst>
            </p:cNvPr>
            <p:cNvSpPr/>
            <p:nvPr/>
          </p:nvSpPr>
          <p:spPr>
            <a:xfrm rot="10800000">
              <a:off x="7246674" y="387780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5" name="Forme libre : forme 134">
              <a:extLst>
                <a:ext uri="{FF2B5EF4-FFF2-40B4-BE49-F238E27FC236}">
                  <a16:creationId xmlns:a16="http://schemas.microsoft.com/office/drawing/2014/main" id="{CBA6FB37-FCFC-88ED-DD09-7A9761AB28F0}"/>
                </a:ext>
              </a:extLst>
            </p:cNvPr>
            <p:cNvSpPr/>
            <p:nvPr/>
          </p:nvSpPr>
          <p:spPr>
            <a:xfrm rot="10800000">
              <a:off x="7398024" y="387780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6" name="Forme libre : forme 135">
              <a:extLst>
                <a:ext uri="{FF2B5EF4-FFF2-40B4-BE49-F238E27FC236}">
                  <a16:creationId xmlns:a16="http://schemas.microsoft.com/office/drawing/2014/main" id="{43F06DDF-A6E3-15F6-37AC-4D41767DA27D}"/>
                </a:ext>
              </a:extLst>
            </p:cNvPr>
            <p:cNvSpPr/>
            <p:nvPr/>
          </p:nvSpPr>
          <p:spPr>
            <a:xfrm rot="10800000">
              <a:off x="7569966" y="387780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7" name="Forme libre : forme 136">
              <a:extLst>
                <a:ext uri="{FF2B5EF4-FFF2-40B4-BE49-F238E27FC236}">
                  <a16:creationId xmlns:a16="http://schemas.microsoft.com/office/drawing/2014/main" id="{0068A696-306F-BE16-FA8B-DB3A1557C510}"/>
                </a:ext>
              </a:extLst>
            </p:cNvPr>
            <p:cNvSpPr/>
            <p:nvPr/>
          </p:nvSpPr>
          <p:spPr>
            <a:xfrm rot="10800000">
              <a:off x="7719191" y="3877808"/>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8" name="Forme libre : forme 137">
              <a:extLst>
                <a:ext uri="{FF2B5EF4-FFF2-40B4-BE49-F238E27FC236}">
                  <a16:creationId xmlns:a16="http://schemas.microsoft.com/office/drawing/2014/main" id="{31C4FE0C-50EC-A464-D4E5-3E19AB5BF299}"/>
                </a:ext>
              </a:extLst>
            </p:cNvPr>
            <p:cNvSpPr/>
            <p:nvPr/>
          </p:nvSpPr>
          <p:spPr>
            <a:xfrm rot="5400000" flipV="1">
              <a:off x="7093739" y="3582748"/>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39" name="Forme libre : forme 138">
              <a:extLst>
                <a:ext uri="{FF2B5EF4-FFF2-40B4-BE49-F238E27FC236}">
                  <a16:creationId xmlns:a16="http://schemas.microsoft.com/office/drawing/2014/main" id="{89A10321-0C39-4FBA-F6E6-280F44F6CE5D}"/>
                </a:ext>
              </a:extLst>
            </p:cNvPr>
            <p:cNvSpPr/>
            <p:nvPr/>
          </p:nvSpPr>
          <p:spPr>
            <a:xfrm rot="10800000">
              <a:off x="6986613" y="3502538"/>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0" name="Forme libre : forme 139">
              <a:extLst>
                <a:ext uri="{FF2B5EF4-FFF2-40B4-BE49-F238E27FC236}">
                  <a16:creationId xmlns:a16="http://schemas.microsoft.com/office/drawing/2014/main" id="{5B287ACA-50CF-2433-6D47-1C5B01227A98}"/>
                </a:ext>
              </a:extLst>
            </p:cNvPr>
            <p:cNvSpPr/>
            <p:nvPr/>
          </p:nvSpPr>
          <p:spPr>
            <a:xfrm rot="10800000">
              <a:off x="6767638" y="3430538"/>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1" name="Forme libre : forme 140">
              <a:extLst>
                <a:ext uri="{FF2B5EF4-FFF2-40B4-BE49-F238E27FC236}">
                  <a16:creationId xmlns:a16="http://schemas.microsoft.com/office/drawing/2014/main" id="{86185A0B-4AC3-558A-0138-197D1024F7ED}"/>
                </a:ext>
              </a:extLst>
            </p:cNvPr>
            <p:cNvSpPr/>
            <p:nvPr/>
          </p:nvSpPr>
          <p:spPr>
            <a:xfrm rot="10800000">
              <a:off x="6001301" y="2969076"/>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2" name="Forme libre : forme 141">
              <a:extLst>
                <a:ext uri="{FF2B5EF4-FFF2-40B4-BE49-F238E27FC236}">
                  <a16:creationId xmlns:a16="http://schemas.microsoft.com/office/drawing/2014/main" id="{EFE00666-18D2-E52D-F127-B7EB22892140}"/>
                </a:ext>
              </a:extLst>
            </p:cNvPr>
            <p:cNvSpPr/>
            <p:nvPr/>
          </p:nvSpPr>
          <p:spPr>
            <a:xfrm rot="10800000">
              <a:off x="6077221" y="3026506"/>
              <a:ext cx="72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3" name="Forme libre : forme 142">
              <a:extLst>
                <a:ext uri="{FF2B5EF4-FFF2-40B4-BE49-F238E27FC236}">
                  <a16:creationId xmlns:a16="http://schemas.microsoft.com/office/drawing/2014/main" id="{61B4578B-0C56-AE63-5D15-8D811FE1B3AD}"/>
                </a:ext>
              </a:extLst>
            </p:cNvPr>
            <p:cNvSpPr/>
            <p:nvPr/>
          </p:nvSpPr>
          <p:spPr>
            <a:xfrm rot="10800000" flipH="1" flipV="1">
              <a:off x="6153139" y="3243201"/>
              <a:ext cx="108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4" name="Forme libre : forme 143">
              <a:extLst>
                <a:ext uri="{FF2B5EF4-FFF2-40B4-BE49-F238E27FC236}">
                  <a16:creationId xmlns:a16="http://schemas.microsoft.com/office/drawing/2014/main" id="{FDB7DB48-C7CB-539E-9CA6-FC608E35455F}"/>
                </a:ext>
              </a:extLst>
            </p:cNvPr>
            <p:cNvSpPr/>
            <p:nvPr/>
          </p:nvSpPr>
          <p:spPr>
            <a:xfrm rot="5400000">
              <a:off x="6095505" y="3161214"/>
              <a:ext cx="119062" cy="0"/>
            </a:xfrm>
            <a:custGeom>
              <a:avLst/>
              <a:gdLst>
                <a:gd name="connsiteX0" fmla="*/ 0 w 119062"/>
                <a:gd name="connsiteY0" fmla="*/ 0 h 0"/>
                <a:gd name="connsiteX1" fmla="*/ 119062 w 119062"/>
                <a:gd name="connsiteY1" fmla="*/ 0 h 0"/>
              </a:gdLst>
              <a:ahLst/>
              <a:cxnLst>
                <a:cxn ang="0">
                  <a:pos x="connsiteX0" y="connsiteY0"/>
                </a:cxn>
                <a:cxn ang="0">
                  <a:pos x="connsiteX1" y="connsiteY1"/>
                </a:cxn>
              </a:cxnLst>
              <a:rect l="l" t="t" r="r" b="b"/>
              <a:pathLst>
                <a:path w="119062">
                  <a:moveTo>
                    <a:pt x="0" y="0"/>
                  </a:moveTo>
                  <a:lnTo>
                    <a:pt x="119062" y="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5" name="Forme libre : forme 144">
              <a:extLst>
                <a:ext uri="{FF2B5EF4-FFF2-40B4-BE49-F238E27FC236}">
                  <a16:creationId xmlns:a16="http://schemas.microsoft.com/office/drawing/2014/main" id="{3684FFB9-7333-9C4C-3248-13897F627E47}"/>
                </a:ext>
              </a:extLst>
            </p:cNvPr>
            <p:cNvSpPr/>
            <p:nvPr/>
          </p:nvSpPr>
          <p:spPr>
            <a:xfrm rot="10800000">
              <a:off x="5507173" y="2670202"/>
              <a:ext cx="72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6" name="Forme libre : forme 145">
              <a:extLst>
                <a:ext uri="{FF2B5EF4-FFF2-40B4-BE49-F238E27FC236}">
                  <a16:creationId xmlns:a16="http://schemas.microsoft.com/office/drawing/2014/main" id="{183DB31F-F117-5B0C-F78A-8836237490C9}"/>
                </a:ext>
              </a:extLst>
            </p:cNvPr>
            <p:cNvSpPr/>
            <p:nvPr/>
          </p:nvSpPr>
          <p:spPr>
            <a:xfrm rot="10800000">
              <a:off x="5602496" y="2717827"/>
              <a:ext cx="108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7" name="Forme libre : forme 146">
              <a:extLst>
                <a:ext uri="{FF2B5EF4-FFF2-40B4-BE49-F238E27FC236}">
                  <a16:creationId xmlns:a16="http://schemas.microsoft.com/office/drawing/2014/main" id="{BD8FD4CC-C0F7-63CE-1A85-38C7A9875959}"/>
                </a:ext>
              </a:extLst>
            </p:cNvPr>
            <p:cNvSpPr/>
            <p:nvPr/>
          </p:nvSpPr>
          <p:spPr>
            <a:xfrm>
              <a:off x="5815968" y="2832763"/>
              <a:ext cx="72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8" name="Forme libre : forme 147">
              <a:extLst>
                <a:ext uri="{FF2B5EF4-FFF2-40B4-BE49-F238E27FC236}">
                  <a16:creationId xmlns:a16="http://schemas.microsoft.com/office/drawing/2014/main" id="{EB2D5620-16C5-5AEF-AA54-5D9CDE85017E}"/>
                </a:ext>
              </a:extLst>
            </p:cNvPr>
            <p:cNvSpPr/>
            <p:nvPr/>
          </p:nvSpPr>
          <p:spPr>
            <a:xfrm>
              <a:off x="5704827" y="2777993"/>
              <a:ext cx="72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49" name="Forme libre : forme 148">
              <a:extLst>
                <a:ext uri="{FF2B5EF4-FFF2-40B4-BE49-F238E27FC236}">
                  <a16:creationId xmlns:a16="http://schemas.microsoft.com/office/drawing/2014/main" id="{18F89E3D-8947-1A24-9273-4233705FF6FC}"/>
                </a:ext>
              </a:extLst>
            </p:cNvPr>
            <p:cNvSpPr/>
            <p:nvPr/>
          </p:nvSpPr>
          <p:spPr>
            <a:xfrm>
              <a:off x="5271536" y="2596532"/>
              <a:ext cx="72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0" name="Forme libre : forme 149">
              <a:extLst>
                <a:ext uri="{FF2B5EF4-FFF2-40B4-BE49-F238E27FC236}">
                  <a16:creationId xmlns:a16="http://schemas.microsoft.com/office/drawing/2014/main" id="{3BD12DF3-B7B4-AEF8-15CD-B7E46A542B42}"/>
                </a:ext>
              </a:extLst>
            </p:cNvPr>
            <p:cNvSpPr/>
            <p:nvPr/>
          </p:nvSpPr>
          <p:spPr>
            <a:xfrm rot="10800000">
              <a:off x="5897482" y="2901894"/>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2" name="Forme libre : forme 151">
              <a:extLst>
                <a:ext uri="{FF2B5EF4-FFF2-40B4-BE49-F238E27FC236}">
                  <a16:creationId xmlns:a16="http://schemas.microsoft.com/office/drawing/2014/main" id="{B59BBE15-58E1-5F16-6928-4A1F1D6610D2}"/>
                </a:ext>
              </a:extLst>
            </p:cNvPr>
            <p:cNvSpPr/>
            <p:nvPr/>
          </p:nvSpPr>
          <p:spPr>
            <a:xfrm rot="16200000" flipH="1">
              <a:off x="4639469" y="1990354"/>
              <a:ext cx="108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3" name="Forme libre : forme 152">
              <a:extLst>
                <a:ext uri="{FF2B5EF4-FFF2-40B4-BE49-F238E27FC236}">
                  <a16:creationId xmlns:a16="http://schemas.microsoft.com/office/drawing/2014/main" id="{486CD8DF-D196-0CA6-ABB6-73B45A00E76F}"/>
                </a:ext>
              </a:extLst>
            </p:cNvPr>
            <p:cNvSpPr/>
            <p:nvPr/>
          </p:nvSpPr>
          <p:spPr>
            <a:xfrm rot="10800000" flipH="1" flipV="1">
              <a:off x="4498160" y="1664393"/>
              <a:ext cx="144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4" name="Forme libre : forme 153">
              <a:extLst>
                <a:ext uri="{FF2B5EF4-FFF2-40B4-BE49-F238E27FC236}">
                  <a16:creationId xmlns:a16="http://schemas.microsoft.com/office/drawing/2014/main" id="{0CC893F3-651C-EF22-A22A-C397A565CDC8}"/>
                </a:ext>
              </a:extLst>
            </p:cNvPr>
            <p:cNvSpPr/>
            <p:nvPr/>
          </p:nvSpPr>
          <p:spPr>
            <a:xfrm rot="16200000" flipV="1">
              <a:off x="4591874" y="1892164"/>
              <a:ext cx="72000" cy="36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5" name="Forme libre : forme 154">
              <a:extLst>
                <a:ext uri="{FF2B5EF4-FFF2-40B4-BE49-F238E27FC236}">
                  <a16:creationId xmlns:a16="http://schemas.microsoft.com/office/drawing/2014/main" id="{440C7A3A-1996-0B60-AA37-14BF35E15753}"/>
                </a:ext>
              </a:extLst>
            </p:cNvPr>
            <p:cNvSpPr/>
            <p:nvPr/>
          </p:nvSpPr>
          <p:spPr>
            <a:xfrm rot="5400000" flipV="1">
              <a:off x="4750088" y="2019421"/>
              <a:ext cx="72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6" name="Forme libre : forme 155">
              <a:extLst>
                <a:ext uri="{FF2B5EF4-FFF2-40B4-BE49-F238E27FC236}">
                  <a16:creationId xmlns:a16="http://schemas.microsoft.com/office/drawing/2014/main" id="{410033AA-6231-721D-1129-95E002DE0DCE}"/>
                </a:ext>
              </a:extLst>
            </p:cNvPr>
            <p:cNvSpPr/>
            <p:nvPr/>
          </p:nvSpPr>
          <p:spPr>
            <a:xfrm rot="5400000" flipV="1">
              <a:off x="4876295" y="2195633"/>
              <a:ext cx="72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7" name="Forme libre : forme 156">
              <a:extLst>
                <a:ext uri="{FF2B5EF4-FFF2-40B4-BE49-F238E27FC236}">
                  <a16:creationId xmlns:a16="http://schemas.microsoft.com/office/drawing/2014/main" id="{DC228B8C-2090-5583-B6ED-350EB6A2D71A}"/>
                </a:ext>
              </a:extLst>
            </p:cNvPr>
            <p:cNvSpPr/>
            <p:nvPr/>
          </p:nvSpPr>
          <p:spPr>
            <a:xfrm rot="16200000" flipV="1">
              <a:off x="4960969" y="2296977"/>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8" name="Forme libre : forme 157">
              <a:extLst>
                <a:ext uri="{FF2B5EF4-FFF2-40B4-BE49-F238E27FC236}">
                  <a16:creationId xmlns:a16="http://schemas.microsoft.com/office/drawing/2014/main" id="{6653D383-E3A6-339F-2378-8F4F017F40C6}"/>
                </a:ext>
              </a:extLst>
            </p:cNvPr>
            <p:cNvSpPr/>
            <p:nvPr/>
          </p:nvSpPr>
          <p:spPr>
            <a:xfrm rot="5400000" flipV="1">
              <a:off x="5095369" y="2436421"/>
              <a:ext cx="72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59" name="Forme libre : forme 158">
              <a:extLst>
                <a:ext uri="{FF2B5EF4-FFF2-40B4-BE49-F238E27FC236}">
                  <a16:creationId xmlns:a16="http://schemas.microsoft.com/office/drawing/2014/main" id="{F189BAC6-C512-3BCC-A8FD-7B0B40B890C8}"/>
                </a:ext>
              </a:extLst>
            </p:cNvPr>
            <p:cNvSpPr/>
            <p:nvPr/>
          </p:nvSpPr>
          <p:spPr>
            <a:xfrm>
              <a:off x="5051455" y="2363649"/>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sp>
          <p:nvSpPr>
            <p:cNvPr id="160" name="Forme libre : forme 159">
              <a:extLst>
                <a:ext uri="{FF2B5EF4-FFF2-40B4-BE49-F238E27FC236}">
                  <a16:creationId xmlns:a16="http://schemas.microsoft.com/office/drawing/2014/main" id="{446D0CC3-F134-72B8-A4D7-B5509ECB9626}"/>
                </a:ext>
              </a:extLst>
            </p:cNvPr>
            <p:cNvSpPr/>
            <p:nvPr/>
          </p:nvSpPr>
          <p:spPr>
            <a:xfrm>
              <a:off x="4822851" y="2135047"/>
              <a:ext cx="36000" cy="72000"/>
            </a:xfrm>
            <a:custGeom>
              <a:avLst/>
              <a:gdLst>
                <a:gd name="connsiteX0" fmla="*/ 0 w 63500"/>
                <a:gd name="connsiteY0" fmla="*/ 0 h 50800"/>
                <a:gd name="connsiteX1" fmla="*/ 0 w 63500"/>
                <a:gd name="connsiteY1" fmla="*/ 50800 h 50800"/>
                <a:gd name="connsiteX2" fmla="*/ 63500 w 63500"/>
                <a:gd name="connsiteY2" fmla="*/ 50800 h 50800"/>
              </a:gdLst>
              <a:ahLst/>
              <a:cxnLst>
                <a:cxn ang="0">
                  <a:pos x="connsiteX0" y="connsiteY0"/>
                </a:cxn>
                <a:cxn ang="0">
                  <a:pos x="connsiteX1" y="connsiteY1"/>
                </a:cxn>
                <a:cxn ang="0">
                  <a:pos x="connsiteX2" y="connsiteY2"/>
                </a:cxn>
              </a:cxnLst>
              <a:rect l="l" t="t" r="r" b="b"/>
              <a:pathLst>
                <a:path w="63500" h="50800">
                  <a:moveTo>
                    <a:pt x="0" y="0"/>
                  </a:moveTo>
                  <a:lnTo>
                    <a:pt x="0" y="50800"/>
                  </a:lnTo>
                  <a:lnTo>
                    <a:pt x="63500" y="508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grpSp>
      <p:graphicFrame>
        <p:nvGraphicFramePr>
          <p:cNvPr id="2" name="Graphique 1">
            <a:extLst>
              <a:ext uri="{FF2B5EF4-FFF2-40B4-BE49-F238E27FC236}">
                <a16:creationId xmlns:a16="http://schemas.microsoft.com/office/drawing/2014/main" id="{302DA805-891C-704A-5878-86F34B9D602C}"/>
              </a:ext>
            </a:extLst>
          </p:cNvPr>
          <p:cNvGraphicFramePr/>
          <p:nvPr/>
        </p:nvGraphicFramePr>
        <p:xfrm>
          <a:off x="3318378" y="1268962"/>
          <a:ext cx="6575956" cy="381987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36297108"/>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6A9F1EB3-B529-51D9-5F04-3A77DFDF44B2}"/>
              </a:ext>
            </a:extLst>
          </p:cNvPr>
          <p:cNvSpPr>
            <a:spLocks noGrp="1"/>
          </p:cNvSpPr>
          <p:nvPr>
            <p:ph type="body" sz="quarter" idx="19"/>
          </p:nvPr>
        </p:nvSpPr>
        <p:spPr>
          <a:xfrm>
            <a:off x="960193" y="5807676"/>
            <a:ext cx="11104990" cy="380176"/>
          </a:xfrm>
        </p:spPr>
        <p:txBody>
          <a:bodyPr/>
          <a:lstStyle/>
          <a:p>
            <a:r>
              <a:rPr lang="fr-FR">
                <a:latin typeface="+mn-lt"/>
              </a:rPr>
              <a:t>J Artif Organs. Yoshitaka Hara et al. ; 2022 Jun;25(2):178-181. doi: 10.1007/s10047-021-01291-3. Epub 2021 Aug 16.</a:t>
            </a:r>
          </a:p>
        </p:txBody>
      </p:sp>
      <p:sp>
        <p:nvSpPr>
          <p:cNvPr id="3" name="Titre 2">
            <a:extLst>
              <a:ext uri="{FF2B5EF4-FFF2-40B4-BE49-F238E27FC236}">
                <a16:creationId xmlns:a16="http://schemas.microsoft.com/office/drawing/2014/main" id="{E402368E-C246-7C38-4A5D-A36470F46A7A}"/>
              </a:ext>
            </a:extLst>
          </p:cNvPr>
          <p:cNvSpPr>
            <a:spLocks noGrp="1"/>
          </p:cNvSpPr>
          <p:nvPr>
            <p:ph type="title"/>
          </p:nvPr>
        </p:nvSpPr>
        <p:spPr>
          <a:xfrm>
            <a:off x="960194" y="7750"/>
            <a:ext cx="11104990" cy="719166"/>
          </a:xfrm>
        </p:spPr>
        <p:txBody>
          <a:bodyPr/>
          <a:lstStyle/>
          <a:p>
            <a:r>
              <a:rPr lang="en-GB">
                <a:latin typeface="+mn-lt"/>
              </a:rPr>
              <a:t>Current status of antimicrobial prophylaxis during extracorporeal membrane oxygenation in Japan: a national survey</a:t>
            </a:r>
            <a:endParaRPr lang="fr-FR">
              <a:latin typeface="+mn-lt"/>
            </a:endParaRPr>
          </a:p>
        </p:txBody>
      </p:sp>
      <p:sp>
        <p:nvSpPr>
          <p:cNvPr id="4" name="Espace réservé du texte 3">
            <a:extLst>
              <a:ext uri="{FF2B5EF4-FFF2-40B4-BE49-F238E27FC236}">
                <a16:creationId xmlns:a16="http://schemas.microsoft.com/office/drawing/2014/main" id="{52EE8158-E368-5FA5-2688-785686E8C7CB}"/>
              </a:ext>
            </a:extLst>
          </p:cNvPr>
          <p:cNvSpPr>
            <a:spLocks noGrp="1"/>
          </p:cNvSpPr>
          <p:nvPr>
            <p:ph type="body" sz="quarter" idx="18"/>
          </p:nvPr>
        </p:nvSpPr>
        <p:spPr>
          <a:xfrm>
            <a:off x="960193" y="763783"/>
            <a:ext cx="11104990" cy="582613"/>
          </a:xfrm>
        </p:spPr>
        <p:txBody>
          <a:bodyPr/>
          <a:lstStyle/>
          <a:p>
            <a:r>
              <a:rPr lang="fr-FR">
                <a:latin typeface="+mn-lt"/>
              </a:rPr>
              <a:t>Articificial lung / ECMO</a:t>
            </a:r>
          </a:p>
        </p:txBody>
      </p:sp>
      <p:sp>
        <p:nvSpPr>
          <p:cNvPr id="6" name="Espace réservé du contenu 16">
            <a:extLst>
              <a:ext uri="{FF2B5EF4-FFF2-40B4-BE49-F238E27FC236}">
                <a16:creationId xmlns:a16="http://schemas.microsoft.com/office/drawing/2014/main" id="{C38791B6-FD08-FA76-278F-3266F8CD59BD}"/>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
        <p:nvSpPr>
          <p:cNvPr id="11" name="Rectangle 10">
            <a:extLst>
              <a:ext uri="{FF2B5EF4-FFF2-40B4-BE49-F238E27FC236}">
                <a16:creationId xmlns:a16="http://schemas.microsoft.com/office/drawing/2014/main" id="{77165BDD-95F9-7D03-8A05-D1D9118799AD}"/>
              </a:ext>
            </a:extLst>
          </p:cNvPr>
          <p:cNvSpPr/>
          <p:nvPr/>
        </p:nvSpPr>
        <p:spPr>
          <a:xfrm>
            <a:off x="3099831" y="2720592"/>
            <a:ext cx="5992346" cy="1446550"/>
          </a:xfrm>
          <a:prstGeom prst="rect">
            <a:avLst/>
          </a:prstGeom>
          <a:noFill/>
          <a:ln>
            <a:noFill/>
          </a:ln>
        </p:spPr>
        <p:txBody>
          <a:bodyPr wrap="none" lIns="91440" tIns="45720" rIns="91440" bIns="45720">
            <a:spAutoFit/>
          </a:bodyPr>
          <a:lstStyle/>
          <a:p>
            <a:pPr algn="ctr"/>
            <a:r>
              <a:rPr lang="fr-FR" sz="8800" b="1" dirty="0">
                <a:ln w="12700" cmpd="sng">
                  <a:solidFill>
                    <a:schemeClr val="accent4">
                      <a:lumMod val="60000"/>
                      <a:lumOff val="40000"/>
                    </a:schemeClr>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rPr>
              <a:t>YES = 39%</a:t>
            </a:r>
          </a:p>
        </p:txBody>
      </p:sp>
    </p:spTree>
    <p:extLst>
      <p:ext uri="{BB962C8B-B14F-4D97-AF65-F5344CB8AC3E}">
        <p14:creationId xmlns:p14="http://schemas.microsoft.com/office/powerpoint/2010/main" val="88705604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E6300C24-0413-1E62-3CBB-4B225194AF44}"/>
              </a:ext>
            </a:extLst>
          </p:cNvPr>
          <p:cNvSpPr/>
          <p:nvPr/>
        </p:nvSpPr>
        <p:spPr>
          <a:xfrm>
            <a:off x="1285904" y="2036571"/>
            <a:ext cx="5342233" cy="64769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123E907E-E04D-3370-7BE9-25E0D054B377}"/>
              </a:ext>
            </a:extLst>
          </p:cNvPr>
          <p:cNvSpPr/>
          <p:nvPr/>
        </p:nvSpPr>
        <p:spPr>
          <a:xfrm>
            <a:off x="1269086" y="3191956"/>
            <a:ext cx="5325746" cy="69195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Espace réservé du texte 2"/>
          <p:cNvSpPr>
            <a:spLocks noGrp="1"/>
          </p:cNvSpPr>
          <p:nvPr>
            <p:ph type="body" sz="quarter" idx="19"/>
          </p:nvPr>
        </p:nvSpPr>
        <p:spPr>
          <a:xfrm>
            <a:off x="1003464" y="5976261"/>
            <a:ext cx="11104990" cy="291367"/>
          </a:xfrm>
        </p:spPr>
        <p:txBody>
          <a:bodyPr/>
          <a:lstStyle/>
          <a:p>
            <a:r>
              <a:rPr lang="en-US" dirty="0"/>
              <a:t>CI: confidence interval; n: number of patients; OR: odds ratio; PSI: Pneumonia Severity Index; SoC: standard-of-care</a:t>
            </a:r>
          </a:p>
        </p:txBody>
      </p:sp>
      <p:sp>
        <p:nvSpPr>
          <p:cNvPr id="4" name="Titre 3"/>
          <p:cNvSpPr>
            <a:spLocks noGrp="1"/>
          </p:cNvSpPr>
          <p:nvPr>
            <p:ph type="title"/>
          </p:nvPr>
        </p:nvSpPr>
        <p:spPr>
          <a:xfrm>
            <a:off x="964244" y="-5565"/>
            <a:ext cx="11104990" cy="719166"/>
          </a:xfrm>
        </p:spPr>
        <p:txBody>
          <a:bodyPr/>
          <a:lstStyle/>
          <a:p>
            <a:r>
              <a:rPr lang="en-US" dirty="0"/>
              <a:t>Survival benefit for patients with PSI &gt;116</a:t>
            </a:r>
            <a:endParaRPr lang="fr-FR" dirty="0"/>
          </a:p>
        </p:txBody>
      </p:sp>
      <p:sp>
        <p:nvSpPr>
          <p:cNvPr id="6" name="Espace réservé du contenu 5"/>
          <p:cNvSpPr>
            <a:spLocks noGrp="1"/>
          </p:cNvSpPr>
          <p:nvPr>
            <p:ph sz="quarter" idx="16"/>
          </p:nvPr>
        </p:nvSpPr>
        <p:spPr>
          <a:xfrm>
            <a:off x="960193" y="6279209"/>
            <a:ext cx="5595766" cy="590628"/>
          </a:xfrm>
        </p:spPr>
        <p:txBody>
          <a:bodyPr/>
          <a:lstStyle/>
          <a:p>
            <a:r>
              <a:rPr lang="fr-FR" dirty="0"/>
              <a:t>Evangelos GIAMARELLOS-BOURBOULIS et al., ECCMID</a:t>
            </a:r>
            <a:r>
              <a:rPr lang="fr-FR" baseline="30000" dirty="0"/>
              <a:t>Ⓡ</a:t>
            </a:r>
            <a:r>
              <a:rPr lang="fr-FR" dirty="0"/>
              <a:t> 2024, Abs#O1067</a:t>
            </a:r>
          </a:p>
        </p:txBody>
      </p:sp>
      <p:sp>
        <p:nvSpPr>
          <p:cNvPr id="20" name="Rectangle 19"/>
          <p:cNvSpPr/>
          <p:nvPr/>
        </p:nvSpPr>
        <p:spPr>
          <a:xfrm>
            <a:off x="1269086" y="1464684"/>
            <a:ext cx="10329999" cy="403441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68" name="Groupe 67"/>
          <p:cNvGrpSpPr/>
          <p:nvPr/>
        </p:nvGrpSpPr>
        <p:grpSpPr>
          <a:xfrm>
            <a:off x="2219628" y="1404868"/>
            <a:ext cx="5152784" cy="3791283"/>
            <a:chOff x="3629003" y="1341368"/>
            <a:chExt cx="5305459" cy="3791283"/>
          </a:xfrm>
        </p:grpSpPr>
        <p:graphicFrame>
          <p:nvGraphicFramePr>
            <p:cNvPr id="12" name="Graphique 11"/>
            <p:cNvGraphicFramePr/>
            <p:nvPr/>
          </p:nvGraphicFramePr>
          <p:xfrm>
            <a:off x="3629003" y="1341368"/>
            <a:ext cx="5305459" cy="3529673"/>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5245576" y="4871041"/>
              <a:ext cx="2286499" cy="2616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050" b="0" i="0" u="none" strike="noStrike" kern="1200" cap="none" spc="0" normalizeH="0" baseline="0" noProof="0" dirty="0">
                  <a:ln>
                    <a:noFill/>
                  </a:ln>
                  <a:solidFill>
                    <a:srgbClr val="8B8B8B"/>
                  </a:solidFill>
                  <a:effectLst/>
                  <a:uLnTx/>
                  <a:uFillTx/>
                  <a:latin typeface="Arial" panose="020B0604020202020204" pitchFamily="34" charset="0"/>
                  <a:ea typeface="+mn-ea"/>
                  <a:cs typeface="Arial" panose="020B0604020202020204" pitchFamily="34" charset="0"/>
                </a:rPr>
                <a:t>OR +95% </a:t>
              </a:r>
              <a:r>
                <a:rPr kumimoji="0" lang="fr-FR" sz="1050" b="0" i="0" u="none" strike="noStrike" kern="1200" cap="none" spc="0" normalizeH="0" baseline="0" noProof="0" dirty="0" err="1">
                  <a:ln>
                    <a:noFill/>
                  </a:ln>
                  <a:solidFill>
                    <a:srgbClr val="8B8B8B"/>
                  </a:solidFill>
                  <a:effectLst/>
                  <a:uLnTx/>
                  <a:uFillTx/>
                  <a:latin typeface="Arial" panose="020B0604020202020204" pitchFamily="34" charset="0"/>
                  <a:ea typeface="+mn-ea"/>
                  <a:cs typeface="Arial" panose="020B0604020202020204" pitchFamily="34" charset="0"/>
                </a:rPr>
                <a:t>CIs</a:t>
              </a:r>
              <a:endParaRPr kumimoji="0" lang="fr-FR" sz="1050" b="0" i="0" u="none" strike="noStrike" kern="1200" cap="none" spc="0" normalizeH="0" baseline="0" noProof="0" dirty="0">
                <a:ln>
                  <a:noFill/>
                </a:ln>
                <a:solidFill>
                  <a:srgbClr val="8B8B8B"/>
                </a:solidFill>
                <a:effectLst/>
                <a:uLnTx/>
                <a:uFillTx/>
                <a:latin typeface="Arial" panose="020B0604020202020204" pitchFamily="34" charset="0"/>
                <a:ea typeface="+mn-ea"/>
                <a:cs typeface="Arial" panose="020B0604020202020204" pitchFamily="34" charset="0"/>
              </a:endParaRPr>
            </a:p>
          </p:txBody>
        </p:sp>
        <p:grpSp>
          <p:nvGrpSpPr>
            <p:cNvPr id="67" name="Groupe 66"/>
            <p:cNvGrpSpPr/>
            <p:nvPr/>
          </p:nvGrpSpPr>
          <p:grpSpPr>
            <a:xfrm>
              <a:off x="4241006" y="3998766"/>
              <a:ext cx="2068548" cy="344634"/>
              <a:chOff x="4241006" y="3998766"/>
              <a:chExt cx="2068548" cy="344634"/>
            </a:xfrm>
          </p:grpSpPr>
          <p:cxnSp>
            <p:nvCxnSpPr>
              <p:cNvPr id="16" name="Connecteur droit 15"/>
              <p:cNvCxnSpPr/>
              <p:nvPr/>
            </p:nvCxnSpPr>
            <p:spPr>
              <a:xfrm flipV="1">
                <a:off x="4267200" y="4273550"/>
                <a:ext cx="2014532" cy="19050"/>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sp>
            <p:nvSpPr>
              <p:cNvPr id="21" name="Ellipse 20"/>
              <p:cNvSpPr/>
              <p:nvPr/>
            </p:nvSpPr>
            <p:spPr>
              <a:xfrm>
                <a:off x="4241006" y="4244975"/>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Ellipse 21"/>
              <p:cNvSpPr/>
              <p:nvPr/>
            </p:nvSpPr>
            <p:spPr>
              <a:xfrm>
                <a:off x="6211922" y="4224337"/>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3" name="Ellipse 22"/>
              <p:cNvSpPr/>
              <p:nvPr/>
            </p:nvSpPr>
            <p:spPr>
              <a:xfrm>
                <a:off x="4695828" y="4213225"/>
                <a:ext cx="148484" cy="130175"/>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40" name="Connecteur droit 39"/>
              <p:cNvCxnSpPr/>
              <p:nvPr/>
            </p:nvCxnSpPr>
            <p:spPr>
              <a:xfrm flipV="1">
                <a:off x="4454313" y="4078142"/>
                <a:ext cx="741677" cy="9525"/>
              </a:xfrm>
              <a:prstGeom prst="line">
                <a:avLst/>
              </a:prstGeom>
              <a:solidFill>
                <a:srgbClr val="CFA4E4"/>
              </a:solidFill>
              <a:ln w="12700">
                <a:solidFill>
                  <a:srgbClr val="CFA4E4"/>
                </a:solidFil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4413830" y="4035279"/>
                <a:ext cx="97632" cy="88900"/>
              </a:xfrm>
              <a:prstGeom prst="rect">
                <a:avLst/>
              </a:prstGeom>
              <a:solidFill>
                <a:srgbClr val="CFA4E4"/>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2" name="Rectangle 41"/>
              <p:cNvSpPr/>
              <p:nvPr/>
            </p:nvSpPr>
            <p:spPr>
              <a:xfrm>
                <a:off x="5191227" y="4024166"/>
                <a:ext cx="97632" cy="88900"/>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 name="Rectangle 42"/>
              <p:cNvSpPr/>
              <p:nvPr/>
            </p:nvSpPr>
            <p:spPr>
              <a:xfrm>
                <a:off x="4695828" y="3998766"/>
                <a:ext cx="148484" cy="130175"/>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63" name="Groupe 62"/>
            <p:cNvGrpSpPr/>
            <p:nvPr/>
          </p:nvGrpSpPr>
          <p:grpSpPr>
            <a:xfrm>
              <a:off x="4396583" y="3346590"/>
              <a:ext cx="3321049" cy="336695"/>
              <a:chOff x="4396583" y="3265623"/>
              <a:chExt cx="3321049" cy="336695"/>
            </a:xfrm>
          </p:grpSpPr>
          <p:cxnSp>
            <p:nvCxnSpPr>
              <p:cNvPr id="24" name="Connecteur droit 23"/>
              <p:cNvCxnSpPr/>
              <p:nvPr/>
            </p:nvCxnSpPr>
            <p:spPr>
              <a:xfrm flipV="1">
                <a:off x="4495050" y="3529013"/>
                <a:ext cx="3196388" cy="8218"/>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sp>
            <p:nvSpPr>
              <p:cNvPr id="25" name="Ellipse 24"/>
              <p:cNvSpPr/>
              <p:nvPr/>
            </p:nvSpPr>
            <p:spPr>
              <a:xfrm>
                <a:off x="4468856" y="3489606"/>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Ellipse 25"/>
              <p:cNvSpPr/>
              <p:nvPr/>
            </p:nvSpPr>
            <p:spPr>
              <a:xfrm>
                <a:off x="7620000" y="3488017"/>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 name="Ellipse 26"/>
              <p:cNvSpPr/>
              <p:nvPr/>
            </p:nvSpPr>
            <p:spPr>
              <a:xfrm>
                <a:off x="5269391" y="3472143"/>
                <a:ext cx="148484" cy="130175"/>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45" name="Connecteur droit 44"/>
              <p:cNvCxnSpPr/>
              <p:nvPr/>
            </p:nvCxnSpPr>
            <p:spPr>
              <a:xfrm flipV="1">
                <a:off x="4437066" y="3333040"/>
                <a:ext cx="614336" cy="2433"/>
              </a:xfrm>
              <a:prstGeom prst="line">
                <a:avLst/>
              </a:prstGeom>
              <a:solidFill>
                <a:srgbClr val="CFA4E4"/>
              </a:solidFill>
              <a:ln w="12700">
                <a:solidFill>
                  <a:srgbClr val="CFA4E4"/>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4396583" y="3283084"/>
                <a:ext cx="97632" cy="88900"/>
              </a:xfrm>
              <a:prstGeom prst="rect">
                <a:avLst/>
              </a:prstGeom>
              <a:solidFill>
                <a:srgbClr val="CFA4E4"/>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 name="Rectangle 46"/>
              <p:cNvSpPr/>
              <p:nvPr/>
            </p:nvSpPr>
            <p:spPr>
              <a:xfrm>
                <a:off x="5047832" y="3280324"/>
                <a:ext cx="97632" cy="88900"/>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 name="Rectangle 47"/>
              <p:cNvSpPr/>
              <p:nvPr/>
            </p:nvSpPr>
            <p:spPr>
              <a:xfrm>
                <a:off x="4592852" y="3265623"/>
                <a:ext cx="148484" cy="130175"/>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64" name="Groupe 63"/>
            <p:cNvGrpSpPr/>
            <p:nvPr/>
          </p:nvGrpSpPr>
          <p:grpSpPr>
            <a:xfrm>
              <a:off x="4315193" y="2690029"/>
              <a:ext cx="2158236" cy="329119"/>
              <a:chOff x="4315193" y="2504285"/>
              <a:chExt cx="2158236" cy="329119"/>
            </a:xfrm>
          </p:grpSpPr>
          <p:cxnSp>
            <p:nvCxnSpPr>
              <p:cNvPr id="29" name="Connecteur droit 28"/>
              <p:cNvCxnSpPr>
                <a:endCxn id="31" idx="2"/>
              </p:cNvCxnSpPr>
              <p:nvPr/>
            </p:nvCxnSpPr>
            <p:spPr>
              <a:xfrm flipV="1">
                <a:off x="4483419" y="2763009"/>
                <a:ext cx="676400" cy="9788"/>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sp>
            <p:nvSpPr>
              <p:cNvPr id="30" name="Ellipse 29"/>
              <p:cNvSpPr/>
              <p:nvPr/>
            </p:nvSpPr>
            <p:spPr>
              <a:xfrm>
                <a:off x="4457225" y="2725172"/>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1" name="Ellipse 30"/>
              <p:cNvSpPr/>
              <p:nvPr/>
            </p:nvSpPr>
            <p:spPr>
              <a:xfrm>
                <a:off x="5159819" y="2718559"/>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Ellipse 31"/>
              <p:cNvSpPr/>
              <p:nvPr/>
            </p:nvSpPr>
            <p:spPr>
              <a:xfrm>
                <a:off x="4742210" y="2703229"/>
                <a:ext cx="148484" cy="130175"/>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50" name="Connecteur droit 49"/>
              <p:cNvCxnSpPr/>
              <p:nvPr/>
            </p:nvCxnSpPr>
            <p:spPr>
              <a:xfrm flipV="1">
                <a:off x="4355676" y="2564268"/>
                <a:ext cx="2068937" cy="14995"/>
              </a:xfrm>
              <a:prstGeom prst="line">
                <a:avLst/>
              </a:prstGeom>
              <a:solidFill>
                <a:srgbClr val="CFA4E4"/>
              </a:solidFill>
              <a:ln w="12700">
                <a:solidFill>
                  <a:srgbClr val="CFA4E4"/>
                </a:solidFill>
              </a:ln>
            </p:spPr>
            <p:style>
              <a:lnRef idx="1">
                <a:schemeClr val="accent1"/>
              </a:lnRef>
              <a:fillRef idx="0">
                <a:schemeClr val="accent1"/>
              </a:fillRef>
              <a:effectRef idx="0">
                <a:schemeClr val="accent1"/>
              </a:effectRef>
              <a:fontRef idx="minor">
                <a:schemeClr val="tx1"/>
              </a:fontRef>
            </p:style>
          </p:cxnSp>
          <p:sp>
            <p:nvSpPr>
              <p:cNvPr id="51" name="Rectangle 50"/>
              <p:cNvSpPr/>
              <p:nvPr/>
            </p:nvSpPr>
            <p:spPr>
              <a:xfrm>
                <a:off x="4315193" y="2526873"/>
                <a:ext cx="97632" cy="88900"/>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2" name="Rectangle 51"/>
              <p:cNvSpPr/>
              <p:nvPr/>
            </p:nvSpPr>
            <p:spPr>
              <a:xfrm>
                <a:off x="6375797" y="2519818"/>
                <a:ext cx="97632" cy="88900"/>
              </a:xfrm>
              <a:prstGeom prst="rect">
                <a:avLst/>
              </a:prstGeom>
              <a:solidFill>
                <a:srgbClr val="CFA4E4"/>
              </a:solidFill>
              <a:ln>
                <a:solidFill>
                  <a:srgbClr val="D014D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3" name="Rectangle 52"/>
              <p:cNvSpPr/>
              <p:nvPr/>
            </p:nvSpPr>
            <p:spPr>
              <a:xfrm>
                <a:off x="4723475" y="2504285"/>
                <a:ext cx="148484" cy="130175"/>
              </a:xfrm>
              <a:prstGeom prst="rect">
                <a:avLst/>
              </a:prstGeom>
              <a:solidFill>
                <a:srgbClr val="CFA4E4"/>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65" name="Groupe 64"/>
            <p:cNvGrpSpPr/>
            <p:nvPr/>
          </p:nvGrpSpPr>
          <p:grpSpPr>
            <a:xfrm>
              <a:off x="4351075" y="2118258"/>
              <a:ext cx="1433407" cy="324858"/>
              <a:chOff x="4351075" y="1661050"/>
              <a:chExt cx="1433407" cy="324858"/>
            </a:xfrm>
          </p:grpSpPr>
          <p:cxnSp>
            <p:nvCxnSpPr>
              <p:cNvPr id="35" name="Connecteur droit 34"/>
              <p:cNvCxnSpPr/>
              <p:nvPr/>
            </p:nvCxnSpPr>
            <p:spPr>
              <a:xfrm flipV="1">
                <a:off x="4410609" y="1923733"/>
                <a:ext cx="1309154" cy="16138"/>
              </a:xfrm>
              <a:prstGeom prst="line">
                <a:avLst/>
              </a:prstGeom>
              <a:ln w="12700">
                <a:solidFill>
                  <a:srgbClr val="5E247C"/>
                </a:solidFill>
              </a:ln>
            </p:spPr>
            <p:style>
              <a:lnRef idx="1">
                <a:schemeClr val="accent1"/>
              </a:lnRef>
              <a:fillRef idx="0">
                <a:schemeClr val="accent1"/>
              </a:fillRef>
              <a:effectRef idx="0">
                <a:schemeClr val="accent1"/>
              </a:effectRef>
              <a:fontRef idx="minor">
                <a:schemeClr val="tx1"/>
              </a:fontRef>
            </p:style>
          </p:cxnSp>
          <p:sp>
            <p:nvSpPr>
              <p:cNvPr id="36" name="Ellipse 35"/>
              <p:cNvSpPr/>
              <p:nvPr/>
            </p:nvSpPr>
            <p:spPr>
              <a:xfrm>
                <a:off x="4384415" y="1892246"/>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 name="Ellipse 36"/>
              <p:cNvSpPr/>
              <p:nvPr/>
            </p:nvSpPr>
            <p:spPr>
              <a:xfrm>
                <a:off x="5686850" y="1871021"/>
                <a:ext cx="97632" cy="88900"/>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8" name="Ellipse 37"/>
              <p:cNvSpPr/>
              <p:nvPr/>
            </p:nvSpPr>
            <p:spPr>
              <a:xfrm>
                <a:off x="4734457" y="1855733"/>
                <a:ext cx="148484" cy="130175"/>
              </a:xfrm>
              <a:prstGeom prst="ellipse">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55" name="Connecteur droit 54"/>
              <p:cNvCxnSpPr>
                <a:endCxn id="57" idx="1"/>
              </p:cNvCxnSpPr>
              <p:nvPr/>
            </p:nvCxnSpPr>
            <p:spPr>
              <a:xfrm flipV="1">
                <a:off x="4391558" y="1723794"/>
                <a:ext cx="799669" cy="7358"/>
              </a:xfrm>
              <a:prstGeom prst="line">
                <a:avLst/>
              </a:prstGeom>
              <a:solidFill>
                <a:srgbClr val="CFA4E4"/>
              </a:solidFill>
              <a:ln w="12700">
                <a:solidFill>
                  <a:srgbClr val="CFA4E4"/>
                </a:solidFill>
              </a:ln>
            </p:spPr>
            <p:style>
              <a:lnRef idx="1">
                <a:schemeClr val="accent1"/>
              </a:lnRef>
              <a:fillRef idx="0">
                <a:schemeClr val="accent1"/>
              </a:fillRef>
              <a:effectRef idx="0">
                <a:schemeClr val="accent1"/>
              </a:effectRef>
              <a:fontRef idx="minor">
                <a:schemeClr val="tx1"/>
              </a:fontRef>
            </p:style>
          </p:cxnSp>
          <p:sp>
            <p:nvSpPr>
              <p:cNvPr id="56" name="Rectangle 55"/>
              <p:cNvSpPr/>
              <p:nvPr/>
            </p:nvSpPr>
            <p:spPr>
              <a:xfrm>
                <a:off x="4351075" y="1678762"/>
                <a:ext cx="97632" cy="88900"/>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7" name="Rectangle 56"/>
              <p:cNvSpPr/>
              <p:nvPr/>
            </p:nvSpPr>
            <p:spPr>
              <a:xfrm>
                <a:off x="5191227" y="1679344"/>
                <a:ext cx="97632" cy="88900"/>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8" name="Rectangle 57"/>
              <p:cNvSpPr/>
              <p:nvPr/>
            </p:nvSpPr>
            <p:spPr>
              <a:xfrm>
                <a:off x="4616772" y="1661050"/>
                <a:ext cx="148484" cy="130175"/>
              </a:xfrm>
              <a:prstGeom prst="rect">
                <a:avLst/>
              </a:prstGeom>
              <a:solidFill>
                <a:srgbClr val="CFA4E4"/>
              </a:solidFill>
              <a:ln>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cxnSp>
          <p:nvCxnSpPr>
            <p:cNvPr id="62" name="Connecteur droit 61"/>
            <p:cNvCxnSpPr/>
            <p:nvPr/>
          </p:nvCxnSpPr>
          <p:spPr>
            <a:xfrm flipH="1" flipV="1">
              <a:off x="4197062" y="2009775"/>
              <a:ext cx="3464" cy="2528888"/>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69" name="Tableau 68"/>
          <p:cNvGraphicFramePr>
            <a:graphicFrameLocks noGrp="1"/>
          </p:cNvGraphicFramePr>
          <p:nvPr/>
        </p:nvGraphicFramePr>
        <p:xfrm>
          <a:off x="6569718" y="1464685"/>
          <a:ext cx="5029367" cy="3095135"/>
        </p:xfrm>
        <a:graphic>
          <a:graphicData uri="http://schemas.openxmlformats.org/drawingml/2006/table">
            <a:tbl>
              <a:tblPr firstRow="1" bandRow="1">
                <a:tableStyleId>{5C22544A-7EE6-4342-B048-85BDC9FD1C3A}</a:tableStyleId>
              </a:tblPr>
              <a:tblGrid>
                <a:gridCol w="1207355">
                  <a:extLst>
                    <a:ext uri="{9D8B030D-6E8A-4147-A177-3AD203B41FA5}">
                      <a16:colId xmlns:a16="http://schemas.microsoft.com/office/drawing/2014/main" val="20000"/>
                    </a:ext>
                  </a:extLst>
                </a:gridCol>
                <a:gridCol w="2553424">
                  <a:extLst>
                    <a:ext uri="{9D8B030D-6E8A-4147-A177-3AD203B41FA5}">
                      <a16:colId xmlns:a16="http://schemas.microsoft.com/office/drawing/2014/main" val="20001"/>
                    </a:ext>
                  </a:extLst>
                </a:gridCol>
                <a:gridCol w="1268588">
                  <a:extLst>
                    <a:ext uri="{9D8B030D-6E8A-4147-A177-3AD203B41FA5}">
                      <a16:colId xmlns:a16="http://schemas.microsoft.com/office/drawing/2014/main" val="20002"/>
                    </a:ext>
                  </a:extLst>
                </a:gridCol>
              </a:tblGrid>
              <a:tr h="562849">
                <a:tc>
                  <a:txBody>
                    <a:bodyPr/>
                    <a:lstStyle/>
                    <a:p>
                      <a:pPr>
                        <a:lnSpc>
                          <a:spcPct val="107000"/>
                        </a:lnSpc>
                        <a:spcAft>
                          <a:spcPts val="0"/>
                        </a:spcAft>
                      </a:pP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en-US" sz="1200" b="1" kern="1200" dirty="0">
                          <a:solidFill>
                            <a:schemeClr val="bg1"/>
                          </a:solidFill>
                          <a:latin typeface="Arial" panose="020B0604020202020204" pitchFamily="34" charset="0"/>
                          <a:ea typeface="+mn-ea"/>
                          <a:cs typeface="Arial" panose="020B0604020202020204" pitchFamily="34" charset="0"/>
                        </a:rPr>
                        <a:t>p-values for the primary endpoint </a:t>
                      </a:r>
                      <a:r>
                        <a:rPr lang="en-US" sz="1200" b="0" kern="1200" dirty="0">
                          <a:solidFill>
                            <a:schemeClr val="bg1"/>
                          </a:solidFill>
                          <a:latin typeface="Arial" panose="020B0604020202020204" pitchFamily="34" charset="0"/>
                          <a:ea typeface="+mn-ea"/>
                          <a:cs typeface="Arial" panose="020B0604020202020204" pitchFamily="34" charset="0"/>
                        </a:rPr>
                        <a:t>(clarithromycin </a:t>
                      </a:r>
                      <a:r>
                        <a:rPr lang="en-US" sz="1200" b="0" i="1" kern="1200" dirty="0">
                          <a:solidFill>
                            <a:schemeClr val="bg1"/>
                          </a:solidFill>
                          <a:latin typeface="Arial" panose="020B0604020202020204" pitchFamily="34" charset="0"/>
                          <a:ea typeface="+mn-ea"/>
                          <a:cs typeface="Arial" panose="020B0604020202020204" pitchFamily="34" charset="0"/>
                        </a:rPr>
                        <a:t>vs</a:t>
                      </a:r>
                      <a:r>
                        <a:rPr lang="en-US" sz="1200" b="0" kern="1200" dirty="0">
                          <a:solidFill>
                            <a:schemeClr val="bg1"/>
                          </a:solidFill>
                          <a:latin typeface="Arial" panose="020B0604020202020204" pitchFamily="34" charset="0"/>
                          <a:ea typeface="+mn-ea"/>
                          <a:cs typeface="Arial" panose="020B0604020202020204" pitchFamily="34" charset="0"/>
                        </a:rPr>
                        <a:t> </a:t>
                      </a:r>
                      <a:r>
                        <a:rPr lang="en-US" sz="1200" b="0" i="1" kern="1200" dirty="0">
                          <a:solidFill>
                            <a:schemeClr val="bg1"/>
                          </a:solidFill>
                          <a:latin typeface="Arial" panose="020B0604020202020204" pitchFamily="34" charset="0"/>
                          <a:ea typeface="+mn-ea"/>
                          <a:cs typeface="Arial" panose="020B0604020202020204" pitchFamily="34" charset="0"/>
                        </a:rPr>
                        <a:t>placebo</a:t>
                      </a:r>
                      <a:r>
                        <a:rPr lang="en-US" sz="1200" b="0" kern="1200" dirty="0">
                          <a:solidFill>
                            <a:schemeClr val="bg1"/>
                          </a:solidFill>
                          <a:latin typeface="Arial" panose="020B0604020202020204" pitchFamily="34" charset="0"/>
                          <a:ea typeface="+mn-ea"/>
                          <a:cs typeface="Arial" panose="020B0604020202020204" pitchFamily="34" charset="0"/>
                        </a:rPr>
                        <a:t>)</a:t>
                      </a:r>
                      <a:endParaRPr lang="fr-FR" sz="12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200" b="1" i="1" kern="1200" dirty="0">
                          <a:solidFill>
                            <a:schemeClr val="bg1"/>
                          </a:solidFill>
                          <a:latin typeface="Arial" panose="020B0604020202020204" pitchFamily="34" charset="0"/>
                          <a:ea typeface="+mn-ea"/>
                          <a:cs typeface="Arial" panose="020B0604020202020204" pitchFamily="34" charset="0"/>
                        </a:rPr>
                        <a:t>p</a:t>
                      </a:r>
                      <a:r>
                        <a:rPr lang="fr-FR" sz="1200" b="1" kern="1200" dirty="0">
                          <a:solidFill>
                            <a:schemeClr val="bg1"/>
                          </a:solidFill>
                          <a:latin typeface="Arial" panose="020B0604020202020204" pitchFamily="34" charset="0"/>
                          <a:ea typeface="+mn-ea"/>
                          <a:cs typeface="Arial" panose="020B0604020202020204" pitchFamily="34" charset="0"/>
                        </a:rPr>
                        <a:t>-values </a:t>
                      </a:r>
                      <a:r>
                        <a:rPr lang="fr-FR" sz="1200" b="1" kern="1200" dirty="0" err="1">
                          <a:solidFill>
                            <a:schemeClr val="bg1"/>
                          </a:solidFill>
                          <a:latin typeface="Arial" panose="020B0604020202020204" pitchFamily="34" charset="0"/>
                          <a:ea typeface="+mn-ea"/>
                          <a:cs typeface="Arial" panose="020B0604020202020204" pitchFamily="34" charset="0"/>
                        </a:rPr>
                        <a:t>between</a:t>
                      </a:r>
                      <a:r>
                        <a:rPr lang="fr-FR" sz="1200" b="1" kern="1200" dirty="0">
                          <a:solidFill>
                            <a:schemeClr val="bg1"/>
                          </a:solidFill>
                          <a:latin typeface="Arial" panose="020B0604020202020204" pitchFamily="34" charset="0"/>
                          <a:ea typeface="+mn-ea"/>
                          <a:cs typeface="Arial" panose="020B0604020202020204" pitchFamily="34" charset="0"/>
                        </a:rPr>
                        <a:t> ORS</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3"/>
                  </a:ext>
                </a:extLst>
              </a:tr>
              <a:tr h="654012">
                <a:tc>
                  <a:txBody>
                    <a:bodyPr/>
                    <a:lstStyle/>
                    <a:p>
                      <a:pPr marL="72000">
                        <a:lnSpc>
                          <a:spcPct val="107000"/>
                        </a:lnSpc>
                        <a:spcAft>
                          <a:spcPts val="0"/>
                        </a:spcAft>
                      </a:pPr>
                      <a:r>
                        <a:rPr lang="pt-BR" sz="1200" b="0" kern="1200" dirty="0">
                          <a:solidFill>
                            <a:srgbClr val="CFA4E4"/>
                          </a:solidFill>
                          <a:latin typeface="Arial" panose="020B0604020202020204" pitchFamily="34" charset="0"/>
                          <a:ea typeface="+mn-ea"/>
                          <a:cs typeface="Arial" panose="020B0604020202020204" pitchFamily="34" charset="0"/>
                        </a:rPr>
                        <a:t>No (n= 169) </a:t>
                      </a:r>
                    </a:p>
                    <a:p>
                      <a:pPr marL="72000">
                        <a:lnSpc>
                          <a:spcPct val="107000"/>
                        </a:lnSpc>
                        <a:spcAft>
                          <a:spcPts val="0"/>
                        </a:spcAft>
                      </a:pPr>
                      <a:r>
                        <a:rPr lang="pt-BR" sz="1200" b="0" kern="1200" dirty="0">
                          <a:solidFill>
                            <a:srgbClr val="5E247C"/>
                          </a:solidFill>
                          <a:latin typeface="Arial" panose="020B0604020202020204" pitchFamily="34" charset="0"/>
                          <a:ea typeface="+mn-ea"/>
                          <a:cs typeface="Arial" panose="020B0604020202020204" pitchFamily="34" charset="0"/>
                        </a:rPr>
                        <a:t>Yes (n=98)</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i="1" kern="1200" dirty="0">
                          <a:solidFill>
                            <a:srgbClr val="CFA4E4"/>
                          </a:solidFill>
                          <a:latin typeface="Arial" panose="020B0604020202020204" pitchFamily="34" charset="0"/>
                          <a:ea typeface="+mn-ea"/>
                          <a:cs typeface="Arial" panose="020B0604020202020204" pitchFamily="34" charset="0"/>
                        </a:rPr>
                        <a:t>p</a:t>
                      </a:r>
                      <a:r>
                        <a:rPr lang="fr-FR" sz="1200" b="0" kern="1200" dirty="0">
                          <a:solidFill>
                            <a:srgbClr val="CFA4E4"/>
                          </a:solidFill>
                          <a:latin typeface="Arial" panose="020B0604020202020204" pitchFamily="34" charset="0"/>
                          <a:ea typeface="+mn-ea"/>
                          <a:cs typeface="Arial" panose="020B0604020202020204" pitchFamily="34" charset="0"/>
                        </a:rPr>
                        <a:t>: 0.001</a:t>
                      </a:r>
                    </a:p>
                    <a:p>
                      <a:pPr algn="ctr">
                        <a:lnSpc>
                          <a:spcPct val="107000"/>
                        </a:lnSpc>
                        <a:spcAft>
                          <a:spcPts val="0"/>
                        </a:spcAft>
                      </a:pPr>
                      <a:r>
                        <a:rPr lang="fr-FR" sz="1200" b="0" i="1" kern="1200" dirty="0">
                          <a:solidFill>
                            <a:srgbClr val="5E247C"/>
                          </a:solidFill>
                          <a:latin typeface="Arial" panose="020B0604020202020204" pitchFamily="34" charset="0"/>
                          <a:ea typeface="+mn-ea"/>
                          <a:cs typeface="Arial" panose="020B0604020202020204" pitchFamily="34" charset="0"/>
                        </a:rPr>
                        <a:t>p</a:t>
                      </a:r>
                      <a:r>
                        <a:rPr lang="fr-FR" sz="1200" b="0" kern="1200" dirty="0">
                          <a:solidFill>
                            <a:srgbClr val="5E247C"/>
                          </a:solidFill>
                          <a:latin typeface="Arial" panose="020B0604020202020204" pitchFamily="34" charset="0"/>
                          <a:ea typeface="+mn-ea"/>
                          <a:cs typeface="Arial" panose="020B0604020202020204" pitchFamily="34" charset="0"/>
                        </a:rPr>
                        <a:t>: 0.002</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i="1" kern="1200" dirty="0">
                          <a:solidFill>
                            <a:schemeClr val="tx1"/>
                          </a:solidFill>
                          <a:latin typeface="Arial" panose="020B0604020202020204" pitchFamily="34" charset="0"/>
                          <a:ea typeface="+mn-ea"/>
                          <a:cs typeface="Arial" panose="020B0604020202020204" pitchFamily="34" charset="0"/>
                        </a:rPr>
                        <a:t>p</a:t>
                      </a:r>
                      <a:r>
                        <a:rPr lang="fr-FR" sz="1200" b="0" kern="1200" dirty="0">
                          <a:solidFill>
                            <a:schemeClr val="tx1"/>
                          </a:solidFill>
                          <a:latin typeface="Arial" panose="020B0604020202020204" pitchFamily="34" charset="0"/>
                          <a:ea typeface="+mn-ea"/>
                          <a:cs typeface="Arial" panose="020B0604020202020204" pitchFamily="34" charset="0"/>
                        </a:rPr>
                        <a:t>: 0.719</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508048">
                <a:tc>
                  <a:txBody>
                    <a:bodyPr/>
                    <a:lstStyle/>
                    <a:p>
                      <a:pPr marL="72000">
                        <a:lnSpc>
                          <a:spcPct val="107000"/>
                        </a:lnSpc>
                        <a:spcAft>
                          <a:spcPts val="0"/>
                        </a:spcAft>
                      </a:pPr>
                      <a:r>
                        <a:rPr lang="fr-FR" sz="1200" b="0" kern="1200" dirty="0">
                          <a:solidFill>
                            <a:srgbClr val="CFA4E4"/>
                          </a:solidFill>
                          <a:latin typeface="Arial" panose="020B0604020202020204" pitchFamily="34" charset="0"/>
                          <a:ea typeface="+mn-ea"/>
                          <a:cs typeface="Arial" panose="020B0604020202020204" pitchFamily="34" charset="0"/>
                        </a:rPr>
                        <a:t>No (n=48)</a:t>
                      </a:r>
                    </a:p>
                    <a:p>
                      <a:pPr marL="72000">
                        <a:lnSpc>
                          <a:spcPct val="107000"/>
                        </a:lnSpc>
                        <a:spcAft>
                          <a:spcPts val="0"/>
                        </a:spcAft>
                      </a:pPr>
                      <a:r>
                        <a:rPr lang="fr-FR" sz="1200" b="0" kern="1200" dirty="0" err="1">
                          <a:solidFill>
                            <a:srgbClr val="5E247C"/>
                          </a:solidFill>
                          <a:latin typeface="Arial" panose="020B0604020202020204" pitchFamily="34" charset="0"/>
                          <a:ea typeface="+mn-ea"/>
                          <a:cs typeface="Arial" panose="020B0604020202020204" pitchFamily="34" charset="0"/>
                        </a:rPr>
                        <a:t>Yes</a:t>
                      </a:r>
                      <a:r>
                        <a:rPr lang="fr-FR" sz="1200" b="0" kern="1200" dirty="0">
                          <a:solidFill>
                            <a:srgbClr val="5E247C"/>
                          </a:solidFill>
                          <a:latin typeface="Arial" panose="020B0604020202020204" pitchFamily="34" charset="0"/>
                          <a:ea typeface="+mn-ea"/>
                          <a:cs typeface="Arial" panose="020B0604020202020204" pitchFamily="34" charset="0"/>
                        </a:rPr>
                        <a:t> (n=219)</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i="1" kern="1200" dirty="0">
                          <a:solidFill>
                            <a:srgbClr val="CFA4E4"/>
                          </a:solidFill>
                          <a:latin typeface="Arial" panose="020B0604020202020204" pitchFamily="34" charset="0"/>
                          <a:ea typeface="+mn-ea"/>
                          <a:cs typeface="Arial" panose="020B0604020202020204" pitchFamily="34" charset="0"/>
                        </a:rPr>
                        <a:t>p</a:t>
                      </a:r>
                      <a:r>
                        <a:rPr lang="fr-FR" sz="1200" b="0" kern="1200" dirty="0">
                          <a:solidFill>
                            <a:srgbClr val="CFA4E4"/>
                          </a:solidFill>
                          <a:latin typeface="Arial" panose="020B0604020202020204" pitchFamily="34" charset="0"/>
                          <a:ea typeface="+mn-ea"/>
                          <a:cs typeface="Arial" panose="020B0604020202020204" pitchFamily="34" charset="0"/>
                        </a:rPr>
                        <a:t>: 0.045</a:t>
                      </a:r>
                    </a:p>
                    <a:p>
                      <a:pPr algn="ctr">
                        <a:lnSpc>
                          <a:spcPct val="107000"/>
                        </a:lnSpc>
                        <a:spcAft>
                          <a:spcPts val="0"/>
                        </a:spcAft>
                      </a:pPr>
                      <a:r>
                        <a:rPr lang="fr-FR" sz="1200" b="0" i="1" kern="1200" dirty="0">
                          <a:solidFill>
                            <a:srgbClr val="5E247C"/>
                          </a:solidFill>
                          <a:latin typeface="Arial" panose="020B0604020202020204" pitchFamily="34" charset="0"/>
                          <a:ea typeface="+mn-ea"/>
                          <a:cs typeface="Arial" panose="020B0604020202020204" pitchFamily="34" charset="0"/>
                        </a:rPr>
                        <a:t>p</a:t>
                      </a:r>
                      <a:r>
                        <a:rPr lang="fr-FR" sz="1200" b="0" kern="1200" dirty="0">
                          <a:solidFill>
                            <a:srgbClr val="5E247C"/>
                          </a:solidFill>
                          <a:latin typeface="Arial" panose="020B0604020202020204" pitchFamily="34" charset="0"/>
                          <a:ea typeface="+mn-ea"/>
                          <a:cs typeface="Arial" panose="020B0604020202020204" pitchFamily="34" charset="0"/>
                        </a:rPr>
                        <a:t>&lt; 0.0001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i="1" kern="1200" dirty="0">
                          <a:solidFill>
                            <a:schemeClr val="tx1"/>
                          </a:solidFill>
                          <a:latin typeface="Arial" panose="020B0604020202020204" pitchFamily="34" charset="0"/>
                          <a:ea typeface="+mn-ea"/>
                          <a:cs typeface="Arial" panose="020B0604020202020204" pitchFamily="34" charset="0"/>
                        </a:rPr>
                        <a:t>p</a:t>
                      </a:r>
                      <a:r>
                        <a:rPr lang="fr-FR" sz="1200" b="0" kern="1200" dirty="0">
                          <a:solidFill>
                            <a:schemeClr val="tx1"/>
                          </a:solidFill>
                          <a:latin typeface="Arial" panose="020B0604020202020204" pitchFamily="34" charset="0"/>
                          <a:ea typeface="+mn-ea"/>
                          <a:cs typeface="Arial" panose="020B0604020202020204" pitchFamily="34" charset="0"/>
                        </a:rPr>
                        <a:t>: 0.931</a:t>
                      </a:r>
                    </a:p>
                  </a:txBody>
                  <a:tcPr marL="44450" marR="44450" marT="0"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691309">
                <a:tc>
                  <a:txBody>
                    <a:bodyPr/>
                    <a:lstStyle/>
                    <a:p>
                      <a:pPr marL="72000">
                        <a:lnSpc>
                          <a:spcPct val="107000"/>
                        </a:lnSpc>
                        <a:spcAft>
                          <a:spcPts val="0"/>
                        </a:spcAft>
                      </a:pPr>
                      <a:r>
                        <a:rPr lang="fr-FR" sz="1200" b="0" kern="1200" dirty="0">
                          <a:solidFill>
                            <a:srgbClr val="CFA4E4"/>
                          </a:solidFill>
                          <a:latin typeface="Arial" panose="020B0604020202020204" pitchFamily="34" charset="0"/>
                          <a:ea typeface="+mn-ea"/>
                          <a:cs typeface="Arial" panose="020B0604020202020204" pitchFamily="34" charset="0"/>
                        </a:rPr>
                        <a:t>No (n=206)</a:t>
                      </a:r>
                    </a:p>
                    <a:p>
                      <a:pPr marL="72000">
                        <a:lnSpc>
                          <a:spcPct val="107000"/>
                        </a:lnSpc>
                        <a:spcAft>
                          <a:spcPts val="0"/>
                        </a:spcAft>
                      </a:pPr>
                      <a:r>
                        <a:rPr lang="fr-FR" sz="1200" b="0" kern="1200" dirty="0" err="1">
                          <a:solidFill>
                            <a:srgbClr val="5E247C"/>
                          </a:solidFill>
                          <a:latin typeface="Arial" panose="020B0604020202020204" pitchFamily="34" charset="0"/>
                          <a:ea typeface="+mn-ea"/>
                          <a:cs typeface="Arial" panose="020B0604020202020204" pitchFamily="34" charset="0"/>
                        </a:rPr>
                        <a:t>Yes</a:t>
                      </a:r>
                      <a:r>
                        <a:rPr lang="fr-FR" sz="1200" b="0" kern="1200" dirty="0">
                          <a:solidFill>
                            <a:srgbClr val="5E247C"/>
                          </a:solidFill>
                          <a:latin typeface="Arial" panose="020B0604020202020204" pitchFamily="34" charset="0"/>
                          <a:ea typeface="+mn-ea"/>
                          <a:cs typeface="Arial" panose="020B0604020202020204" pitchFamily="34" charset="0"/>
                        </a:rPr>
                        <a:t> (n=61)</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i="1" kern="1200" dirty="0">
                          <a:solidFill>
                            <a:srgbClr val="CFA4E4"/>
                          </a:solidFill>
                          <a:latin typeface="Arial" panose="020B0604020202020204" pitchFamily="34" charset="0"/>
                          <a:ea typeface="+mn-ea"/>
                          <a:cs typeface="Arial" panose="020B0604020202020204" pitchFamily="34" charset="0"/>
                        </a:rPr>
                        <a:t>p</a:t>
                      </a:r>
                      <a:r>
                        <a:rPr lang="fr-FR" sz="1200" b="0" kern="1200" dirty="0">
                          <a:solidFill>
                            <a:srgbClr val="CFA4E4"/>
                          </a:solidFill>
                          <a:latin typeface="Arial" panose="020B0604020202020204" pitchFamily="34" charset="0"/>
                          <a:ea typeface="+mn-ea"/>
                          <a:cs typeface="Arial" panose="020B0604020202020204" pitchFamily="34" charset="0"/>
                        </a:rPr>
                        <a:t>&lt;0.0001</a:t>
                      </a:r>
                    </a:p>
                    <a:p>
                      <a:pPr algn="ctr">
                        <a:lnSpc>
                          <a:spcPct val="107000"/>
                        </a:lnSpc>
                        <a:spcAft>
                          <a:spcPts val="0"/>
                        </a:spcAft>
                      </a:pPr>
                      <a:r>
                        <a:rPr lang="fr-FR" sz="1200" b="0" kern="1200" dirty="0">
                          <a:solidFill>
                            <a:srgbClr val="9933E5"/>
                          </a:solidFill>
                          <a:latin typeface="Arial" panose="020B0604020202020204" pitchFamily="34" charset="0"/>
                          <a:ea typeface="+mn-ea"/>
                          <a:cs typeface="Arial" panose="020B0604020202020204" pitchFamily="34" charset="0"/>
                        </a:rPr>
                        <a:t> </a:t>
                      </a:r>
                      <a:r>
                        <a:rPr lang="fr-FR" sz="1200" b="0" i="1" kern="1200" dirty="0">
                          <a:solidFill>
                            <a:srgbClr val="5E247C"/>
                          </a:solidFill>
                          <a:latin typeface="Arial" panose="020B0604020202020204" pitchFamily="34" charset="0"/>
                          <a:ea typeface="+mn-ea"/>
                          <a:cs typeface="Arial" panose="020B0604020202020204" pitchFamily="34" charset="0"/>
                        </a:rPr>
                        <a:t>p</a:t>
                      </a:r>
                      <a:r>
                        <a:rPr lang="fr-FR" sz="1200" b="0" kern="1200" dirty="0">
                          <a:solidFill>
                            <a:srgbClr val="5E247C"/>
                          </a:solidFill>
                          <a:latin typeface="Arial" panose="020B0604020202020204" pitchFamily="34" charset="0"/>
                          <a:ea typeface="+mn-ea"/>
                          <a:cs typeface="Arial" panose="020B0604020202020204" pitchFamily="34" charset="0"/>
                        </a:rPr>
                        <a:t>: 0.001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i="1" kern="1200" dirty="0">
                          <a:solidFill>
                            <a:schemeClr val="tx1"/>
                          </a:solidFill>
                          <a:latin typeface="Arial" panose="020B0604020202020204" pitchFamily="34" charset="0"/>
                          <a:ea typeface="+mn-ea"/>
                          <a:cs typeface="Arial" panose="020B0604020202020204" pitchFamily="34" charset="0"/>
                        </a:rPr>
                        <a:t>p</a:t>
                      </a:r>
                      <a:r>
                        <a:rPr lang="fr-FR" sz="1200" b="0" kern="1200" dirty="0">
                          <a:solidFill>
                            <a:schemeClr val="tx1"/>
                          </a:solidFill>
                          <a:latin typeface="Arial" panose="020B0604020202020204" pitchFamily="34" charset="0"/>
                          <a:ea typeface="+mn-ea"/>
                          <a:cs typeface="Arial" panose="020B0604020202020204" pitchFamily="34" charset="0"/>
                        </a:rPr>
                        <a:t>: 0.221</a:t>
                      </a:r>
                    </a:p>
                  </a:txBody>
                  <a:tcPr marL="44450" marR="44450" marT="0"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678917">
                <a:tc>
                  <a:txBody>
                    <a:bodyPr/>
                    <a:lstStyle/>
                    <a:p>
                      <a:pPr marL="72000">
                        <a:lnSpc>
                          <a:spcPct val="107000"/>
                        </a:lnSpc>
                        <a:spcAft>
                          <a:spcPts val="0"/>
                        </a:spcAft>
                      </a:pPr>
                      <a:r>
                        <a:rPr lang="fr-FR" sz="1200" b="0" kern="1200" dirty="0">
                          <a:solidFill>
                            <a:srgbClr val="CFA4E4"/>
                          </a:solidFill>
                          <a:latin typeface="Arial" panose="020B0604020202020204" pitchFamily="34" charset="0"/>
                          <a:ea typeface="+mn-ea"/>
                          <a:cs typeface="Arial" panose="020B0604020202020204" pitchFamily="34" charset="0"/>
                        </a:rPr>
                        <a:t>No (n=220) </a:t>
                      </a:r>
                    </a:p>
                    <a:p>
                      <a:pPr marL="72000">
                        <a:lnSpc>
                          <a:spcPct val="107000"/>
                        </a:lnSpc>
                        <a:spcAft>
                          <a:spcPts val="0"/>
                        </a:spcAft>
                      </a:pPr>
                      <a:r>
                        <a:rPr lang="fr-FR" sz="1200" b="0" kern="1200" dirty="0" err="1">
                          <a:solidFill>
                            <a:srgbClr val="5E247C"/>
                          </a:solidFill>
                          <a:latin typeface="Arial" panose="020B0604020202020204" pitchFamily="34" charset="0"/>
                          <a:ea typeface="+mn-ea"/>
                          <a:cs typeface="Arial" panose="020B0604020202020204" pitchFamily="34" charset="0"/>
                        </a:rPr>
                        <a:t>Yes</a:t>
                      </a:r>
                      <a:r>
                        <a:rPr lang="fr-FR" sz="1200" b="0" kern="1200" dirty="0">
                          <a:solidFill>
                            <a:srgbClr val="5E247C"/>
                          </a:solidFill>
                          <a:latin typeface="Arial" panose="020B0604020202020204" pitchFamily="34" charset="0"/>
                          <a:ea typeface="+mn-ea"/>
                          <a:cs typeface="Arial" panose="020B0604020202020204" pitchFamily="34" charset="0"/>
                        </a:rPr>
                        <a:t> (n=47)</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i="1" kern="1200" dirty="0">
                          <a:solidFill>
                            <a:srgbClr val="CFA4E4"/>
                          </a:solidFill>
                          <a:latin typeface="Arial" panose="020B0604020202020204" pitchFamily="34" charset="0"/>
                          <a:ea typeface="+mn-ea"/>
                          <a:cs typeface="Arial" panose="020B0604020202020204" pitchFamily="34" charset="0"/>
                        </a:rPr>
                        <a:t>p</a:t>
                      </a:r>
                      <a:r>
                        <a:rPr lang="fr-FR" sz="1200" b="0" kern="1200" dirty="0">
                          <a:solidFill>
                            <a:srgbClr val="CFA4E4"/>
                          </a:solidFill>
                          <a:latin typeface="Arial" panose="020B0604020202020204" pitchFamily="34" charset="0"/>
                          <a:ea typeface="+mn-ea"/>
                          <a:cs typeface="Arial" panose="020B0604020202020204" pitchFamily="34" charset="0"/>
                        </a:rPr>
                        <a:t>&lt; 0.0001 </a:t>
                      </a:r>
                    </a:p>
                    <a:p>
                      <a:pPr algn="ctr">
                        <a:lnSpc>
                          <a:spcPct val="107000"/>
                        </a:lnSpc>
                        <a:spcAft>
                          <a:spcPts val="0"/>
                        </a:spcAft>
                      </a:pPr>
                      <a:r>
                        <a:rPr lang="fr-FR" sz="1200" b="0" i="1" kern="1200" dirty="0">
                          <a:solidFill>
                            <a:srgbClr val="5E247C"/>
                          </a:solidFill>
                          <a:latin typeface="Arial" panose="020B0604020202020204" pitchFamily="34" charset="0"/>
                          <a:ea typeface="+mn-ea"/>
                          <a:cs typeface="Arial" panose="020B0604020202020204" pitchFamily="34" charset="0"/>
                        </a:rPr>
                        <a:t>p</a:t>
                      </a:r>
                      <a:r>
                        <a:rPr lang="fr-FR" sz="1200" b="0" kern="1200" dirty="0">
                          <a:solidFill>
                            <a:srgbClr val="5E247C"/>
                          </a:solidFill>
                          <a:latin typeface="Arial" panose="020B0604020202020204" pitchFamily="34" charset="0"/>
                          <a:ea typeface="+mn-ea"/>
                          <a:cs typeface="Arial" panose="020B0604020202020204" pitchFamily="34" charset="0"/>
                        </a:rPr>
                        <a:t>: 0.075</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i="1" kern="1200" dirty="0">
                          <a:solidFill>
                            <a:schemeClr val="tx1"/>
                          </a:solidFill>
                          <a:latin typeface="Arial" panose="020B0604020202020204" pitchFamily="34" charset="0"/>
                          <a:ea typeface="+mn-ea"/>
                          <a:cs typeface="Arial" panose="020B0604020202020204" pitchFamily="34" charset="0"/>
                        </a:rPr>
                        <a:t>p</a:t>
                      </a:r>
                      <a:r>
                        <a:rPr lang="fr-FR" sz="1200" b="0" kern="1200" dirty="0">
                          <a:solidFill>
                            <a:schemeClr val="tx1"/>
                          </a:solidFill>
                          <a:latin typeface="Arial" panose="020B0604020202020204" pitchFamily="34" charset="0"/>
                          <a:ea typeface="+mn-ea"/>
                          <a:cs typeface="Arial" panose="020B0604020202020204" pitchFamily="34" charset="0"/>
                        </a:rPr>
                        <a:t>: 0.965</a:t>
                      </a:r>
                    </a:p>
                  </a:txBody>
                  <a:tcPr marL="44450" marR="44450" marT="0" marB="0" anchor="ctr">
                    <a:lnL w="635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cxnSp>
        <p:nvCxnSpPr>
          <p:cNvPr id="71" name="Connecteur droit avec flèche 70"/>
          <p:cNvCxnSpPr>
            <a:cxnSpLocks/>
          </p:cNvCxnSpPr>
          <p:nvPr/>
        </p:nvCxnSpPr>
        <p:spPr>
          <a:xfrm>
            <a:off x="3178972" y="4934541"/>
            <a:ext cx="778049"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necteur droit avec flèche 71"/>
          <p:cNvCxnSpPr>
            <a:cxnSpLocks/>
          </p:cNvCxnSpPr>
          <p:nvPr/>
        </p:nvCxnSpPr>
        <p:spPr>
          <a:xfrm flipH="1">
            <a:off x="2351984" y="4944768"/>
            <a:ext cx="690755" cy="7279"/>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Rectangle 74"/>
          <p:cNvSpPr/>
          <p:nvPr/>
        </p:nvSpPr>
        <p:spPr>
          <a:xfrm>
            <a:off x="1575657" y="4984182"/>
            <a:ext cx="2220701"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Calibri" panose="020F0502020204030204"/>
                <a:ea typeface="+mn-ea"/>
                <a:cs typeface="+mn-cs"/>
              </a:rPr>
              <a:t>Favors SoC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Calibri" panose="020F0502020204030204"/>
                <a:ea typeface="+mn-ea"/>
                <a:cs typeface="+mn-cs"/>
              </a:rPr>
              <a:t>+ placebo</a:t>
            </a:r>
          </a:p>
        </p:txBody>
      </p:sp>
      <p:sp>
        <p:nvSpPr>
          <p:cNvPr id="76" name="Rectangle 75"/>
          <p:cNvSpPr/>
          <p:nvPr/>
        </p:nvSpPr>
        <p:spPr>
          <a:xfrm>
            <a:off x="2602340" y="4946220"/>
            <a:ext cx="2220701"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Calibri" panose="020F0502020204030204"/>
                <a:ea typeface="+mn-ea"/>
                <a:cs typeface="+mn-cs"/>
              </a:rPr>
              <a:t>Favors SoC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000000"/>
                </a:solidFill>
                <a:effectLst/>
                <a:uLnTx/>
                <a:uFillTx/>
                <a:latin typeface="Calibri" panose="020F0502020204030204"/>
                <a:ea typeface="+mn-ea"/>
                <a:cs typeface="+mn-cs"/>
              </a:rPr>
              <a:t> + </a:t>
            </a:r>
            <a:r>
              <a:rPr kumimoji="0" lang="fr-FR" sz="1200" b="1" i="0" u="none" strike="noStrike" kern="1200" cap="none" spc="0" normalizeH="0" baseline="0" noProof="0" dirty="0" err="1">
                <a:ln>
                  <a:noFill/>
                </a:ln>
                <a:solidFill>
                  <a:srgbClr val="000000"/>
                </a:solidFill>
                <a:effectLst/>
                <a:uLnTx/>
                <a:uFillTx/>
                <a:latin typeface="Calibri" panose="020F0502020204030204"/>
                <a:ea typeface="+mn-ea"/>
                <a:cs typeface="+mn-cs"/>
              </a:rPr>
              <a:t>clarithromycin</a:t>
            </a:r>
            <a:endParaRPr kumimoji="0" lang="fr-FR" sz="12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 name="ZoneTexte 10">
            <a:extLst>
              <a:ext uri="{FF2B5EF4-FFF2-40B4-BE49-F238E27FC236}">
                <a16:creationId xmlns:a16="http://schemas.microsoft.com/office/drawing/2014/main" id="{99582778-6738-F6C6-5C4E-8D29CA67146C}"/>
              </a:ext>
            </a:extLst>
          </p:cNvPr>
          <p:cNvSpPr txBox="1"/>
          <p:nvPr/>
        </p:nvSpPr>
        <p:spPr>
          <a:xfrm>
            <a:off x="1312353" y="4035503"/>
            <a:ext cx="1381467" cy="43088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a:r>
            <a:r>
              <a:rPr kumimoji="0" lang="fr-FR" sz="11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Comorbidities</a:t>
            </a: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PSI ≤90</a:t>
            </a:r>
          </a:p>
        </p:txBody>
      </p:sp>
      <p:sp>
        <p:nvSpPr>
          <p:cNvPr id="13" name="ZoneTexte 12">
            <a:extLst>
              <a:ext uri="{FF2B5EF4-FFF2-40B4-BE49-F238E27FC236}">
                <a16:creationId xmlns:a16="http://schemas.microsoft.com/office/drawing/2014/main" id="{9FB9BDBA-1303-8CED-86EE-997907C38672}"/>
              </a:ext>
            </a:extLst>
          </p:cNvPr>
          <p:cNvSpPr txBox="1"/>
          <p:nvPr/>
        </p:nvSpPr>
        <p:spPr>
          <a:xfrm>
            <a:off x="1311303" y="2144057"/>
            <a:ext cx="1381467"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CURB65 ≥3</a:t>
            </a:r>
          </a:p>
        </p:txBody>
      </p:sp>
      <p:sp>
        <p:nvSpPr>
          <p:cNvPr id="14" name="ZoneTexte 13">
            <a:extLst>
              <a:ext uri="{FF2B5EF4-FFF2-40B4-BE49-F238E27FC236}">
                <a16:creationId xmlns:a16="http://schemas.microsoft.com/office/drawing/2014/main" id="{6DC43C2E-BF38-275C-8D12-2F1B4EF424B9}"/>
              </a:ext>
            </a:extLst>
          </p:cNvPr>
          <p:cNvSpPr txBox="1"/>
          <p:nvPr/>
        </p:nvSpPr>
        <p:spPr>
          <a:xfrm>
            <a:off x="1311303" y="2701680"/>
            <a:ext cx="1381467"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PSI ≥91</a:t>
            </a:r>
          </a:p>
        </p:txBody>
      </p:sp>
      <p:sp>
        <p:nvSpPr>
          <p:cNvPr id="15" name="ZoneTexte 14">
            <a:extLst>
              <a:ext uri="{FF2B5EF4-FFF2-40B4-BE49-F238E27FC236}">
                <a16:creationId xmlns:a16="http://schemas.microsoft.com/office/drawing/2014/main" id="{45D151FD-86D6-88B6-E99D-98BB30B9D1F9}"/>
              </a:ext>
            </a:extLst>
          </p:cNvPr>
          <p:cNvSpPr txBox="1"/>
          <p:nvPr/>
        </p:nvSpPr>
        <p:spPr>
          <a:xfrm>
            <a:off x="1306569" y="3310411"/>
            <a:ext cx="1381467" cy="43088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a:r>
            <a:r>
              <a:rPr kumimoji="0" lang="fr-FR" sz="11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Comorbidities</a:t>
            </a: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CURB65 0-2</a:t>
            </a:r>
          </a:p>
        </p:txBody>
      </p:sp>
    </p:spTree>
    <p:extLst>
      <p:ext uri="{BB962C8B-B14F-4D97-AF65-F5344CB8AC3E}">
        <p14:creationId xmlns:p14="http://schemas.microsoft.com/office/powerpoint/2010/main" val="1962345119"/>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Espace réservé du texte 26">
            <a:extLst>
              <a:ext uri="{FF2B5EF4-FFF2-40B4-BE49-F238E27FC236}">
                <a16:creationId xmlns:a16="http://schemas.microsoft.com/office/drawing/2014/main" id="{8C8C12EF-D34E-83AF-0F73-CD43AD6E67CD}"/>
              </a:ext>
            </a:extLst>
          </p:cNvPr>
          <p:cNvSpPr>
            <a:spLocks noGrp="1"/>
          </p:cNvSpPr>
          <p:nvPr>
            <p:ph type="body" sz="quarter" idx="19"/>
          </p:nvPr>
        </p:nvSpPr>
        <p:spPr/>
        <p:txBody>
          <a:bodyPr/>
          <a:lstStyle/>
          <a:p>
            <a:r>
              <a:rPr lang="fr-FR">
                <a:latin typeface="+mn-lt"/>
              </a:rPr>
              <a:t> </a:t>
            </a:r>
          </a:p>
        </p:txBody>
      </p:sp>
      <p:sp>
        <p:nvSpPr>
          <p:cNvPr id="3" name="Titre 2">
            <a:extLst>
              <a:ext uri="{FF2B5EF4-FFF2-40B4-BE49-F238E27FC236}">
                <a16:creationId xmlns:a16="http://schemas.microsoft.com/office/drawing/2014/main" id="{F010A82E-0AFE-B981-4064-03341948CD67}"/>
              </a:ext>
            </a:extLst>
          </p:cNvPr>
          <p:cNvSpPr>
            <a:spLocks noGrp="1"/>
          </p:cNvSpPr>
          <p:nvPr>
            <p:ph type="title"/>
          </p:nvPr>
        </p:nvSpPr>
        <p:spPr/>
        <p:txBody>
          <a:bodyPr/>
          <a:lstStyle/>
          <a:p>
            <a:r>
              <a:rPr lang="en-GB">
                <a:latin typeface="+mn-lt"/>
              </a:rPr>
              <a:t>Efficacy of prophylactic antibiotics during extracorporeal membrane oxygenation</a:t>
            </a:r>
            <a:endParaRPr lang="fr-FR">
              <a:latin typeface="+mn-lt"/>
            </a:endParaRPr>
          </a:p>
        </p:txBody>
      </p:sp>
      <p:sp>
        <p:nvSpPr>
          <p:cNvPr id="26" name="Espace réservé du texte 25">
            <a:extLst>
              <a:ext uri="{FF2B5EF4-FFF2-40B4-BE49-F238E27FC236}">
                <a16:creationId xmlns:a16="http://schemas.microsoft.com/office/drawing/2014/main" id="{09A96FF3-0784-45AD-E44D-E645577FCAF8}"/>
              </a:ext>
            </a:extLst>
          </p:cNvPr>
          <p:cNvSpPr>
            <a:spLocks noGrp="1"/>
          </p:cNvSpPr>
          <p:nvPr>
            <p:ph type="body" sz="quarter" idx="18"/>
          </p:nvPr>
        </p:nvSpPr>
        <p:spPr/>
        <p:txBody>
          <a:bodyPr/>
          <a:lstStyle/>
          <a:p>
            <a:r>
              <a:rPr lang="fr-FR" dirty="0">
                <a:latin typeface="+mn-lt"/>
              </a:rPr>
              <a:t> </a:t>
            </a:r>
          </a:p>
        </p:txBody>
      </p:sp>
      <p:sp>
        <p:nvSpPr>
          <p:cNvPr id="24" name="Espace réservé du texte 23">
            <a:extLst>
              <a:ext uri="{FF2B5EF4-FFF2-40B4-BE49-F238E27FC236}">
                <a16:creationId xmlns:a16="http://schemas.microsoft.com/office/drawing/2014/main" id="{2E588605-29A6-00CF-9B43-8CA3CB09F9D5}"/>
              </a:ext>
            </a:extLst>
          </p:cNvPr>
          <p:cNvSpPr>
            <a:spLocks noGrp="1"/>
          </p:cNvSpPr>
          <p:nvPr>
            <p:ph type="body" sz="quarter" idx="15"/>
          </p:nvPr>
        </p:nvSpPr>
        <p:spPr>
          <a:xfrm>
            <a:off x="1152942" y="1120403"/>
            <a:ext cx="5403520" cy="4644856"/>
          </a:xfrm>
        </p:spPr>
        <p:txBody>
          <a:bodyPr/>
          <a:lstStyle/>
          <a:p>
            <a:pPr marL="174625" indent="-174625"/>
            <a:r>
              <a:rPr lang="en-US" sz="1600" b="1" kern="100" dirty="0">
                <a:solidFill>
                  <a:srgbClr val="5E247C"/>
                </a:solidFill>
                <a:effectLst/>
                <a:ea typeface="Aptos" panose="020B0004020202020204" pitchFamily="34" charset="0"/>
                <a:cs typeface="Arial" panose="020B0604020202020204" pitchFamily="34" charset="0"/>
              </a:rPr>
              <a:t>In-hospital mortality </a:t>
            </a:r>
            <a:endParaRPr lang="fr-FR" sz="1600" b="1" kern="100" dirty="0">
              <a:solidFill>
                <a:srgbClr val="5E247C"/>
              </a:solidFill>
              <a:effectLst/>
              <a:ea typeface="Aptos" panose="020B0004020202020204" pitchFamily="34" charset="0"/>
              <a:cs typeface="Arial" panose="020B0604020202020204" pitchFamily="34" charset="0"/>
            </a:endParaRPr>
          </a:p>
          <a:p>
            <a:pPr marL="433387" lvl="1" indent="-174625"/>
            <a:r>
              <a:rPr lang="en-GB" sz="1400" kern="100" dirty="0">
                <a:effectLst/>
                <a:latin typeface="+mn-lt"/>
                <a:ea typeface="Aptos" panose="020B0004020202020204" pitchFamily="34" charset="0"/>
                <a:cs typeface="Times New Roman" panose="02020603050405020304" pitchFamily="18" charset="0"/>
              </a:rPr>
              <a:t>Crude (n = 9595)</a:t>
            </a:r>
          </a:p>
          <a:p>
            <a:pPr marL="433387" lvl="1" indent="-174625"/>
            <a:r>
              <a:rPr lang="en-GB" sz="1400" kern="100" dirty="0">
                <a:effectLst/>
                <a:latin typeface="+mn-lt"/>
                <a:ea typeface="Aptos" panose="020B0004020202020204" pitchFamily="34" charset="0"/>
                <a:cs typeface="Times New Roman" panose="02020603050405020304" pitchFamily="18" charset="0"/>
              </a:rPr>
              <a:t>Propensity score-matched analysis (n = 7300)</a:t>
            </a:r>
          </a:p>
          <a:p>
            <a:pPr marL="433387" lvl="1" indent="-174625"/>
            <a:r>
              <a:rPr lang="en-GB" sz="1400" kern="100" dirty="0">
                <a:effectLst/>
                <a:latin typeface="+mn-lt"/>
                <a:ea typeface="Aptos" panose="020B0004020202020204" pitchFamily="34" charset="0"/>
                <a:cs typeface="Times New Roman" panose="02020603050405020304" pitchFamily="18" charset="0"/>
              </a:rPr>
              <a:t>Multivariable logistic regression with GEE (n = 9595) </a:t>
            </a:r>
          </a:p>
          <a:p>
            <a:pPr marL="433387" lvl="1" indent="-174625"/>
            <a:r>
              <a:rPr lang="en-GB" sz="1400" kern="100" dirty="0">
                <a:effectLst/>
                <a:latin typeface="+mn-lt"/>
                <a:ea typeface="Aptos" panose="020B0004020202020204" pitchFamily="34" charset="0"/>
                <a:cs typeface="Times New Roman" panose="02020603050405020304" pitchFamily="18" charset="0"/>
              </a:rPr>
              <a:t>Stabilized IPTW (n = 9595)</a:t>
            </a:r>
          </a:p>
          <a:p>
            <a:pPr marL="433387" lvl="1" indent="-174625"/>
            <a:r>
              <a:rPr lang="en-GB" sz="1400" kern="100" dirty="0">
                <a:effectLst/>
                <a:latin typeface="+mn-lt"/>
                <a:ea typeface="Aptos" panose="020B0004020202020204" pitchFamily="34" charset="0"/>
                <a:cs typeface="Times New Roman" panose="02020603050405020304" pitchFamily="18" charset="0"/>
              </a:rPr>
              <a:t>Instrumental variable analysis (n = 9595)</a:t>
            </a:r>
          </a:p>
          <a:p>
            <a:pPr>
              <a:spcBef>
                <a:spcPts val="3000"/>
              </a:spcBef>
            </a:pPr>
            <a:r>
              <a:rPr lang="en-US" sz="1600" b="1" kern="100" dirty="0">
                <a:solidFill>
                  <a:srgbClr val="5E247C"/>
                </a:solidFill>
                <a:effectLst/>
                <a:ea typeface="Aptos" panose="020B0004020202020204" pitchFamily="34" charset="0"/>
                <a:cs typeface="Arial" panose="020B0604020202020204" pitchFamily="34" charset="0"/>
              </a:rPr>
              <a:t>Nosocomial pneumonia</a:t>
            </a:r>
            <a:endParaRPr lang="fr-FR" sz="1600" b="1" kern="100" dirty="0">
              <a:solidFill>
                <a:srgbClr val="5E247C"/>
              </a:solidFill>
              <a:effectLst/>
              <a:ea typeface="Aptos" panose="020B0004020202020204" pitchFamily="34" charset="0"/>
              <a:cs typeface="Arial" panose="020B0604020202020204" pitchFamily="34" charset="0"/>
            </a:endParaRPr>
          </a:p>
          <a:p>
            <a:pPr lvl="1">
              <a:spcBef>
                <a:spcPts val="300"/>
              </a:spcBef>
            </a:pPr>
            <a:r>
              <a:rPr lang="en-GB" sz="1400" kern="100" dirty="0">
                <a:effectLst/>
                <a:latin typeface="+mn-lt"/>
                <a:ea typeface="Aptos" panose="020B0004020202020204" pitchFamily="34" charset="0"/>
                <a:cs typeface="Times New Roman" panose="02020603050405020304" pitchFamily="18" charset="0"/>
              </a:rPr>
              <a:t>Crude (n = 9595)</a:t>
            </a:r>
          </a:p>
          <a:p>
            <a:pPr lvl="1"/>
            <a:r>
              <a:rPr lang="en-GB" sz="1400" kern="100" dirty="0">
                <a:effectLst/>
                <a:latin typeface="+mn-lt"/>
                <a:ea typeface="Aptos" panose="020B0004020202020204" pitchFamily="34" charset="0"/>
                <a:cs typeface="Times New Roman" panose="02020603050405020304" pitchFamily="18" charset="0"/>
              </a:rPr>
              <a:t>Propensity score-matched analysis (n = 7300)</a:t>
            </a:r>
          </a:p>
          <a:p>
            <a:pPr lvl="1"/>
            <a:r>
              <a:rPr lang="en-GB" sz="1400" kern="100" dirty="0">
                <a:effectLst/>
                <a:latin typeface="+mn-lt"/>
                <a:ea typeface="Aptos" panose="020B0004020202020204" pitchFamily="34" charset="0"/>
                <a:cs typeface="Times New Roman" panose="02020603050405020304" pitchFamily="18" charset="0"/>
              </a:rPr>
              <a:t>Multivariable logistic regression with GEE (n = 9595)</a:t>
            </a:r>
          </a:p>
          <a:p>
            <a:pPr lvl="1"/>
            <a:r>
              <a:rPr lang="en-GB" sz="1400" kern="100" dirty="0">
                <a:effectLst/>
                <a:latin typeface="+mn-lt"/>
                <a:ea typeface="Aptos" panose="020B0004020202020204" pitchFamily="34" charset="0"/>
                <a:cs typeface="Times New Roman" panose="02020603050405020304" pitchFamily="18" charset="0"/>
              </a:rPr>
              <a:t>Stabilized IPTW (n = 9595)</a:t>
            </a:r>
          </a:p>
          <a:p>
            <a:pPr lvl="1"/>
            <a:r>
              <a:rPr lang="en-GB" sz="1400" kern="100" dirty="0">
                <a:effectLst/>
                <a:latin typeface="+mn-lt"/>
                <a:ea typeface="Aptos" panose="020B0004020202020204" pitchFamily="34" charset="0"/>
                <a:cs typeface="Times New Roman" panose="02020603050405020304" pitchFamily="18" charset="0"/>
              </a:rPr>
              <a:t>Instrumental variable analysis (n = 9595)</a:t>
            </a:r>
            <a:endParaRPr lang="fr-FR" sz="1400" kern="100" dirty="0">
              <a:effectLst/>
              <a:latin typeface="+mn-lt"/>
              <a:ea typeface="Aptos" panose="020B0004020202020204" pitchFamily="34" charset="0"/>
              <a:cs typeface="Times New Roman" panose="02020603050405020304" pitchFamily="18" charset="0"/>
            </a:endParaRPr>
          </a:p>
          <a:p>
            <a:pPr marL="174625" indent="-174625"/>
            <a:endParaRPr lang="fr-FR" sz="1200" kern="100" dirty="0">
              <a:effectLst/>
              <a:latin typeface="+mn-lt"/>
              <a:ea typeface="Aptos" panose="020B0004020202020204" pitchFamily="34" charset="0"/>
              <a:cs typeface="Times New Roman" panose="02020603050405020304" pitchFamily="18" charset="0"/>
            </a:endParaRPr>
          </a:p>
        </p:txBody>
      </p:sp>
      <p:sp>
        <p:nvSpPr>
          <p:cNvPr id="28" name="Espace réservé du texte 23">
            <a:extLst>
              <a:ext uri="{FF2B5EF4-FFF2-40B4-BE49-F238E27FC236}">
                <a16:creationId xmlns:a16="http://schemas.microsoft.com/office/drawing/2014/main" id="{C036A2AF-4E63-F2EA-BD71-F87B9CB1CE07}"/>
              </a:ext>
            </a:extLst>
          </p:cNvPr>
          <p:cNvSpPr txBox="1">
            <a:spLocks/>
          </p:cNvSpPr>
          <p:nvPr/>
        </p:nvSpPr>
        <p:spPr>
          <a:xfrm>
            <a:off x="1547526" y="4056651"/>
            <a:ext cx="4750129" cy="1891917"/>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fr-FR" sz="1400" dirty="0">
              <a:latin typeface="+mn-lt"/>
            </a:endParaRPr>
          </a:p>
        </p:txBody>
      </p:sp>
      <p:sp>
        <p:nvSpPr>
          <p:cNvPr id="197" name="Rectangle à coins arrondis 10">
            <a:extLst>
              <a:ext uri="{FF2B5EF4-FFF2-40B4-BE49-F238E27FC236}">
                <a16:creationId xmlns:a16="http://schemas.microsoft.com/office/drawing/2014/main" id="{467AF352-F26D-DAC0-EE4D-3F4B27F5F0A7}"/>
              </a:ext>
            </a:extLst>
          </p:cNvPr>
          <p:cNvSpPr/>
          <p:nvPr/>
        </p:nvSpPr>
        <p:spPr>
          <a:xfrm>
            <a:off x="6856706" y="1193637"/>
            <a:ext cx="4182352" cy="488022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30" name="ZoneTexte 29">
            <a:extLst>
              <a:ext uri="{FF2B5EF4-FFF2-40B4-BE49-F238E27FC236}">
                <a16:creationId xmlns:a16="http://schemas.microsoft.com/office/drawing/2014/main" id="{F55D828A-3114-1434-92F7-E2CA5533B750}"/>
              </a:ext>
            </a:extLst>
          </p:cNvPr>
          <p:cNvSpPr txBox="1"/>
          <p:nvPr/>
        </p:nvSpPr>
        <p:spPr>
          <a:xfrm>
            <a:off x="6919706" y="1016371"/>
            <a:ext cx="2667717" cy="372442"/>
          </a:xfrm>
          <a:prstGeom prst="roundRect">
            <a:avLst/>
          </a:prstGeom>
          <a:solidFill>
            <a:schemeClr val="bg1"/>
          </a:solidFill>
          <a:ln>
            <a:noFill/>
          </a:ln>
        </p:spPr>
        <p:txBody>
          <a:bodyPr wrap="square">
            <a:spAutoFit/>
          </a:bodyPr>
          <a:lstStyle/>
          <a:p>
            <a:pPr>
              <a:lnSpc>
                <a:spcPct val="107000"/>
              </a:lnSpc>
              <a:spcAft>
                <a:spcPts val="800"/>
              </a:spcAft>
            </a:pPr>
            <a:r>
              <a:rPr lang="en-GB" sz="1600" b="1" kern="100" dirty="0">
                <a:effectLst/>
                <a:ea typeface="Aptos" panose="020B0004020202020204" pitchFamily="34" charset="0"/>
                <a:cs typeface="Times New Roman" panose="02020603050405020304" pitchFamily="18" charset="0"/>
              </a:rPr>
              <a:t>Risk differences, 95% CI</a:t>
            </a:r>
            <a:endParaRPr lang="fr-FR" sz="1600" b="1" kern="100" dirty="0">
              <a:effectLst/>
              <a:ea typeface="Aptos" panose="020B0004020202020204" pitchFamily="34" charset="0"/>
              <a:cs typeface="Times New Roman" panose="02020603050405020304" pitchFamily="18" charset="0"/>
            </a:endParaRPr>
          </a:p>
        </p:txBody>
      </p:sp>
      <p:sp>
        <p:nvSpPr>
          <p:cNvPr id="14" name="ZoneTexte 13">
            <a:extLst>
              <a:ext uri="{FF2B5EF4-FFF2-40B4-BE49-F238E27FC236}">
                <a16:creationId xmlns:a16="http://schemas.microsoft.com/office/drawing/2014/main" id="{A55B8503-B60A-C379-2C75-8DD36BBA544D}"/>
              </a:ext>
            </a:extLst>
          </p:cNvPr>
          <p:cNvSpPr txBox="1"/>
          <p:nvPr/>
        </p:nvSpPr>
        <p:spPr>
          <a:xfrm>
            <a:off x="6919706" y="5647923"/>
            <a:ext cx="1781031" cy="290849"/>
          </a:xfrm>
          <a:prstGeom prst="rect">
            <a:avLst/>
          </a:prstGeom>
          <a:noFill/>
        </p:spPr>
        <p:txBody>
          <a:bodyPr wrap="square">
            <a:spAutoFit/>
          </a:bodyPr>
          <a:lstStyle/>
          <a:p>
            <a:pPr algn="ctr">
              <a:lnSpc>
                <a:spcPct val="107000"/>
              </a:lnSpc>
              <a:spcAft>
                <a:spcPts val="800"/>
              </a:spcAft>
            </a:pPr>
            <a:r>
              <a:rPr lang="en-GB" sz="1300" kern="100">
                <a:solidFill>
                  <a:schemeClr val="bg2">
                    <a:lumMod val="25000"/>
                  </a:schemeClr>
                </a:solidFill>
                <a:effectLst/>
                <a:ea typeface="Aptos" panose="020B0004020202020204" pitchFamily="34" charset="0"/>
                <a:cs typeface="Times New Roman" panose="02020603050405020304" pitchFamily="18" charset="0"/>
              </a:rPr>
              <a:t>Favors prophylaxis</a:t>
            </a:r>
            <a:endParaRPr lang="fr-FR" sz="1300" kern="100">
              <a:solidFill>
                <a:schemeClr val="bg2">
                  <a:lumMod val="25000"/>
                </a:schemeClr>
              </a:solidFill>
              <a:effectLst/>
              <a:ea typeface="Aptos" panose="020B0004020202020204" pitchFamily="34" charset="0"/>
              <a:cs typeface="Times New Roman" panose="02020603050405020304" pitchFamily="18" charset="0"/>
            </a:endParaRPr>
          </a:p>
        </p:txBody>
      </p:sp>
      <p:sp>
        <p:nvSpPr>
          <p:cNvPr id="29" name="ZoneTexte 28">
            <a:extLst>
              <a:ext uri="{FF2B5EF4-FFF2-40B4-BE49-F238E27FC236}">
                <a16:creationId xmlns:a16="http://schemas.microsoft.com/office/drawing/2014/main" id="{CA0FF935-CA44-4053-ECED-B7F3BC6183BD}"/>
              </a:ext>
            </a:extLst>
          </p:cNvPr>
          <p:cNvSpPr txBox="1"/>
          <p:nvPr/>
        </p:nvSpPr>
        <p:spPr>
          <a:xfrm>
            <a:off x="9227478" y="5647923"/>
            <a:ext cx="1416996" cy="290849"/>
          </a:xfrm>
          <a:prstGeom prst="rect">
            <a:avLst/>
          </a:prstGeom>
          <a:noFill/>
        </p:spPr>
        <p:txBody>
          <a:bodyPr wrap="square">
            <a:spAutoFit/>
          </a:bodyPr>
          <a:lstStyle/>
          <a:p>
            <a:pPr algn="ctr">
              <a:lnSpc>
                <a:spcPct val="107000"/>
              </a:lnSpc>
              <a:spcAft>
                <a:spcPts val="800"/>
              </a:spcAft>
            </a:pPr>
            <a:r>
              <a:rPr lang="en-GB" sz="1300" kern="100">
                <a:solidFill>
                  <a:schemeClr val="bg2">
                    <a:lumMod val="25000"/>
                  </a:schemeClr>
                </a:solidFill>
                <a:effectLst/>
                <a:ea typeface="Aptos" panose="020B0004020202020204" pitchFamily="34" charset="0"/>
                <a:cs typeface="Times New Roman" panose="02020603050405020304" pitchFamily="18" charset="0"/>
              </a:rPr>
              <a:t>Favors control</a:t>
            </a:r>
            <a:endParaRPr lang="fr-FR" sz="1300" kern="100">
              <a:solidFill>
                <a:schemeClr val="bg2">
                  <a:lumMod val="25000"/>
                </a:schemeClr>
              </a:solidFill>
              <a:effectLst/>
              <a:ea typeface="Aptos" panose="020B0004020202020204" pitchFamily="34" charset="0"/>
              <a:cs typeface="Times New Roman" panose="02020603050405020304" pitchFamily="18" charset="0"/>
            </a:endParaRPr>
          </a:p>
        </p:txBody>
      </p:sp>
      <p:cxnSp>
        <p:nvCxnSpPr>
          <p:cNvPr id="32" name="Connecteur droit 31">
            <a:extLst>
              <a:ext uri="{FF2B5EF4-FFF2-40B4-BE49-F238E27FC236}">
                <a16:creationId xmlns:a16="http://schemas.microsoft.com/office/drawing/2014/main" id="{9793F95E-F448-AB07-15B7-279B15636632}"/>
              </a:ext>
            </a:extLst>
          </p:cNvPr>
          <p:cNvCxnSpPr/>
          <p:nvPr/>
        </p:nvCxnSpPr>
        <p:spPr>
          <a:xfrm>
            <a:off x="9446400" y="1484847"/>
            <a:ext cx="0" cy="3864393"/>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33" name="Graphique 32">
            <a:extLst>
              <a:ext uri="{FF2B5EF4-FFF2-40B4-BE49-F238E27FC236}">
                <a16:creationId xmlns:a16="http://schemas.microsoft.com/office/drawing/2014/main" id="{F9205839-EB37-270C-0824-E266110954E7}"/>
              </a:ext>
            </a:extLst>
          </p:cNvPr>
          <p:cNvGraphicFramePr/>
          <p:nvPr/>
        </p:nvGraphicFramePr>
        <p:xfrm>
          <a:off x="7290883" y="3058328"/>
          <a:ext cx="2667717" cy="2487435"/>
        </p:xfrm>
        <a:graphic>
          <a:graphicData uri="http://schemas.openxmlformats.org/drawingml/2006/chart">
            <c:chart xmlns:c="http://schemas.openxmlformats.org/drawingml/2006/chart" xmlns:r="http://schemas.openxmlformats.org/officeDocument/2006/relationships" r:id="rId2"/>
          </a:graphicData>
        </a:graphic>
      </p:graphicFrame>
      <p:sp>
        <p:nvSpPr>
          <p:cNvPr id="34" name="ZoneTexte 33">
            <a:extLst>
              <a:ext uri="{FF2B5EF4-FFF2-40B4-BE49-F238E27FC236}">
                <a16:creationId xmlns:a16="http://schemas.microsoft.com/office/drawing/2014/main" id="{B428B8AE-29FE-D742-E585-66855440A776}"/>
              </a:ext>
            </a:extLst>
          </p:cNvPr>
          <p:cNvSpPr txBox="1"/>
          <p:nvPr/>
        </p:nvSpPr>
        <p:spPr>
          <a:xfrm>
            <a:off x="9683528" y="5268451"/>
            <a:ext cx="703671" cy="313034"/>
          </a:xfrm>
          <a:prstGeom prst="rect">
            <a:avLst/>
          </a:prstGeom>
          <a:noFill/>
        </p:spPr>
        <p:txBody>
          <a:bodyPr wrap="square">
            <a:spAutoFit/>
          </a:bodyPr>
          <a:lstStyle/>
          <a:p>
            <a:pPr>
              <a:lnSpc>
                <a:spcPct val="107000"/>
              </a:lnSpc>
              <a:spcAft>
                <a:spcPts val="800"/>
              </a:spcAft>
            </a:pPr>
            <a:r>
              <a:rPr lang="en-GB" sz="1400" kern="100">
                <a:solidFill>
                  <a:schemeClr val="bg2">
                    <a:lumMod val="25000"/>
                  </a:schemeClr>
                </a:solidFill>
                <a:effectLst/>
                <a:ea typeface="Aptos" panose="020B0004020202020204" pitchFamily="34" charset="0"/>
                <a:cs typeface="Times New Roman" panose="02020603050405020304" pitchFamily="18" charset="0"/>
              </a:rPr>
              <a:t>2 (%)</a:t>
            </a:r>
            <a:endParaRPr lang="fr-FR" sz="1400" kern="100">
              <a:solidFill>
                <a:schemeClr val="bg2">
                  <a:lumMod val="25000"/>
                </a:schemeClr>
              </a:solidFill>
              <a:effectLst/>
              <a:ea typeface="Aptos" panose="020B0004020202020204" pitchFamily="34" charset="0"/>
              <a:cs typeface="Times New Roman" panose="02020603050405020304" pitchFamily="18" charset="0"/>
            </a:endParaRPr>
          </a:p>
        </p:txBody>
      </p:sp>
      <p:grpSp>
        <p:nvGrpSpPr>
          <p:cNvPr id="37" name="Groupe 36">
            <a:extLst>
              <a:ext uri="{FF2B5EF4-FFF2-40B4-BE49-F238E27FC236}">
                <a16:creationId xmlns:a16="http://schemas.microsoft.com/office/drawing/2014/main" id="{94716860-44ED-FEAA-9A34-290B08537D9E}"/>
              </a:ext>
            </a:extLst>
          </p:cNvPr>
          <p:cNvGrpSpPr/>
          <p:nvPr/>
        </p:nvGrpSpPr>
        <p:grpSpPr>
          <a:xfrm>
            <a:off x="7594927" y="1707752"/>
            <a:ext cx="761562" cy="108000"/>
            <a:chOff x="7934755" y="1724240"/>
            <a:chExt cx="761562" cy="108000"/>
          </a:xfrm>
          <a:solidFill>
            <a:srgbClr val="5E247C"/>
          </a:solidFill>
        </p:grpSpPr>
        <p:grpSp>
          <p:nvGrpSpPr>
            <p:cNvPr id="38" name="Groupe 37">
              <a:extLst>
                <a:ext uri="{FF2B5EF4-FFF2-40B4-BE49-F238E27FC236}">
                  <a16:creationId xmlns:a16="http://schemas.microsoft.com/office/drawing/2014/main" id="{53B65DE7-6423-2A0B-3E43-43814AE75F47}"/>
                </a:ext>
              </a:extLst>
            </p:cNvPr>
            <p:cNvGrpSpPr/>
            <p:nvPr/>
          </p:nvGrpSpPr>
          <p:grpSpPr>
            <a:xfrm rot="5400000">
              <a:off x="8274580" y="1396111"/>
              <a:ext cx="81911" cy="761562"/>
              <a:chOff x="9191625" y="-344224"/>
              <a:chExt cx="251833" cy="719166"/>
            </a:xfrm>
            <a:grpFill/>
          </p:grpSpPr>
          <p:sp>
            <p:nvSpPr>
              <p:cNvPr id="41" name="Rectangle 20">
                <a:extLst>
                  <a:ext uri="{FF2B5EF4-FFF2-40B4-BE49-F238E27FC236}">
                    <a16:creationId xmlns:a16="http://schemas.microsoft.com/office/drawing/2014/main" id="{E2643F60-A4AC-2AA4-F9CC-D471558E7160}"/>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2" name="Connecteur droit 41">
                <a:extLst>
                  <a:ext uri="{FF2B5EF4-FFF2-40B4-BE49-F238E27FC236}">
                    <a16:creationId xmlns:a16="http://schemas.microsoft.com/office/drawing/2014/main" id="{20754517-8932-4717-32BD-1FFC3A814176}"/>
                  </a:ext>
                </a:extLst>
              </p:cNvPr>
              <p:cNvCxnSpPr/>
              <p:nvPr/>
            </p:nvCxnSpPr>
            <p:spPr>
              <a:xfrm>
                <a:off x="9328150"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43" name="Rectangle 20">
                <a:extLst>
                  <a:ext uri="{FF2B5EF4-FFF2-40B4-BE49-F238E27FC236}">
                    <a16:creationId xmlns:a16="http://schemas.microsoft.com/office/drawing/2014/main" id="{474F7AD4-EDBB-E8B7-FBB4-93C232BC045F}"/>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36" name="Ellipse 35">
              <a:extLst>
                <a:ext uri="{FF2B5EF4-FFF2-40B4-BE49-F238E27FC236}">
                  <a16:creationId xmlns:a16="http://schemas.microsoft.com/office/drawing/2014/main" id="{E02A0979-376A-E4FD-B8AD-C93E29E40E76}"/>
                </a:ext>
              </a:extLst>
            </p:cNvPr>
            <p:cNvSpPr/>
            <p:nvPr/>
          </p:nvSpPr>
          <p:spPr>
            <a:xfrm>
              <a:off x="8254350" y="1724240"/>
              <a:ext cx="108000" cy="108000"/>
            </a:xfrm>
            <a:prstGeom prst="ellipse">
              <a:avLst/>
            </a:prstGeom>
            <a:grp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grpSp>
        <p:nvGrpSpPr>
          <p:cNvPr id="39" name="Groupe 38">
            <a:extLst>
              <a:ext uri="{FF2B5EF4-FFF2-40B4-BE49-F238E27FC236}">
                <a16:creationId xmlns:a16="http://schemas.microsoft.com/office/drawing/2014/main" id="{F0366B99-C803-7AAD-4E07-59350801D28C}"/>
              </a:ext>
            </a:extLst>
          </p:cNvPr>
          <p:cNvGrpSpPr/>
          <p:nvPr/>
        </p:nvGrpSpPr>
        <p:grpSpPr>
          <a:xfrm>
            <a:off x="8356488" y="2004900"/>
            <a:ext cx="812011" cy="108000"/>
            <a:chOff x="7934755" y="1724240"/>
            <a:chExt cx="761562" cy="108000"/>
          </a:xfrm>
          <a:solidFill>
            <a:srgbClr val="5E247C"/>
          </a:solidFill>
        </p:grpSpPr>
        <p:grpSp>
          <p:nvGrpSpPr>
            <p:cNvPr id="40" name="Groupe 39">
              <a:extLst>
                <a:ext uri="{FF2B5EF4-FFF2-40B4-BE49-F238E27FC236}">
                  <a16:creationId xmlns:a16="http://schemas.microsoft.com/office/drawing/2014/main" id="{E7D2D724-6E9A-F170-752C-EF24214A7C4B}"/>
                </a:ext>
              </a:extLst>
            </p:cNvPr>
            <p:cNvGrpSpPr/>
            <p:nvPr/>
          </p:nvGrpSpPr>
          <p:grpSpPr>
            <a:xfrm rot="5400000">
              <a:off x="8274580" y="1396111"/>
              <a:ext cx="81911" cy="761562"/>
              <a:chOff x="9191625" y="-344224"/>
              <a:chExt cx="251833" cy="719166"/>
            </a:xfrm>
            <a:grpFill/>
          </p:grpSpPr>
          <p:sp>
            <p:nvSpPr>
              <p:cNvPr id="45" name="Rectangle 20">
                <a:extLst>
                  <a:ext uri="{FF2B5EF4-FFF2-40B4-BE49-F238E27FC236}">
                    <a16:creationId xmlns:a16="http://schemas.microsoft.com/office/drawing/2014/main" id="{C447A6A7-8EE1-D28B-9987-6690E9F0294D}"/>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6" name="Connecteur droit 45">
                <a:extLst>
                  <a:ext uri="{FF2B5EF4-FFF2-40B4-BE49-F238E27FC236}">
                    <a16:creationId xmlns:a16="http://schemas.microsoft.com/office/drawing/2014/main" id="{C7238A96-518E-0364-BC96-10F21896F3C8}"/>
                  </a:ext>
                </a:extLst>
              </p:cNvPr>
              <p:cNvCxnSpPr/>
              <p:nvPr/>
            </p:nvCxnSpPr>
            <p:spPr>
              <a:xfrm>
                <a:off x="9328150"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47" name="Rectangle 20">
                <a:extLst>
                  <a:ext uri="{FF2B5EF4-FFF2-40B4-BE49-F238E27FC236}">
                    <a16:creationId xmlns:a16="http://schemas.microsoft.com/office/drawing/2014/main" id="{DEE0A1C5-ECCB-1A38-F1CC-8948FB12C291}"/>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44" name="Ellipse 43">
              <a:extLst>
                <a:ext uri="{FF2B5EF4-FFF2-40B4-BE49-F238E27FC236}">
                  <a16:creationId xmlns:a16="http://schemas.microsoft.com/office/drawing/2014/main" id="{1B9B3464-248E-2F2A-F788-8A1C0F5FD70D}"/>
                </a:ext>
              </a:extLst>
            </p:cNvPr>
            <p:cNvSpPr/>
            <p:nvPr/>
          </p:nvSpPr>
          <p:spPr>
            <a:xfrm>
              <a:off x="8254350" y="1724240"/>
              <a:ext cx="101290" cy="108000"/>
            </a:xfrm>
            <a:prstGeom prst="ellipse">
              <a:avLst/>
            </a:prstGeom>
            <a:grp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grpSp>
        <p:nvGrpSpPr>
          <p:cNvPr id="48" name="Groupe 47">
            <a:extLst>
              <a:ext uri="{FF2B5EF4-FFF2-40B4-BE49-F238E27FC236}">
                <a16:creationId xmlns:a16="http://schemas.microsoft.com/office/drawing/2014/main" id="{A39B8C07-2DFB-60FB-D65D-520B09AA2D3A}"/>
              </a:ext>
            </a:extLst>
          </p:cNvPr>
          <p:cNvGrpSpPr/>
          <p:nvPr/>
        </p:nvGrpSpPr>
        <p:grpSpPr>
          <a:xfrm>
            <a:off x="8162146" y="2295117"/>
            <a:ext cx="791106" cy="108000"/>
            <a:chOff x="7934755" y="1717097"/>
            <a:chExt cx="761562" cy="108000"/>
          </a:xfrm>
          <a:solidFill>
            <a:srgbClr val="5E247C"/>
          </a:solidFill>
        </p:grpSpPr>
        <p:grpSp>
          <p:nvGrpSpPr>
            <p:cNvPr id="49" name="Groupe 48">
              <a:extLst>
                <a:ext uri="{FF2B5EF4-FFF2-40B4-BE49-F238E27FC236}">
                  <a16:creationId xmlns:a16="http://schemas.microsoft.com/office/drawing/2014/main" id="{DAC06854-2E75-4650-5E7A-4CD516B64D29}"/>
                </a:ext>
              </a:extLst>
            </p:cNvPr>
            <p:cNvGrpSpPr/>
            <p:nvPr/>
          </p:nvGrpSpPr>
          <p:grpSpPr>
            <a:xfrm rot="5400000">
              <a:off x="8274580" y="1396111"/>
              <a:ext cx="81911" cy="761562"/>
              <a:chOff x="9191625" y="-344224"/>
              <a:chExt cx="251833" cy="719166"/>
            </a:xfrm>
            <a:grpFill/>
          </p:grpSpPr>
          <p:sp>
            <p:nvSpPr>
              <p:cNvPr id="51" name="Rectangle 20">
                <a:extLst>
                  <a:ext uri="{FF2B5EF4-FFF2-40B4-BE49-F238E27FC236}">
                    <a16:creationId xmlns:a16="http://schemas.microsoft.com/office/drawing/2014/main" id="{D7AF04FA-7C83-1DD7-E693-10EB351E2E48}"/>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2" name="Connecteur droit 51">
                <a:extLst>
                  <a:ext uri="{FF2B5EF4-FFF2-40B4-BE49-F238E27FC236}">
                    <a16:creationId xmlns:a16="http://schemas.microsoft.com/office/drawing/2014/main" id="{4EFBE096-D6D3-21B5-C407-32ED7C99470D}"/>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53" name="Rectangle 20">
                <a:extLst>
                  <a:ext uri="{FF2B5EF4-FFF2-40B4-BE49-F238E27FC236}">
                    <a16:creationId xmlns:a16="http://schemas.microsoft.com/office/drawing/2014/main" id="{79A679A9-E8BC-CA10-0DC5-0A6F0458E8FF}"/>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0" name="Ellipse 49">
              <a:extLst>
                <a:ext uri="{FF2B5EF4-FFF2-40B4-BE49-F238E27FC236}">
                  <a16:creationId xmlns:a16="http://schemas.microsoft.com/office/drawing/2014/main" id="{D580D0BC-7F85-810F-C5C3-87CDF41A701A}"/>
                </a:ext>
              </a:extLst>
            </p:cNvPr>
            <p:cNvSpPr/>
            <p:nvPr/>
          </p:nvSpPr>
          <p:spPr>
            <a:xfrm>
              <a:off x="8254350" y="1717097"/>
              <a:ext cx="103967" cy="108000"/>
            </a:xfrm>
            <a:prstGeom prst="ellipse">
              <a:avLst/>
            </a:prstGeom>
            <a:grp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grpSp>
        <p:nvGrpSpPr>
          <p:cNvPr id="55" name="Groupe 54">
            <a:extLst>
              <a:ext uri="{FF2B5EF4-FFF2-40B4-BE49-F238E27FC236}">
                <a16:creationId xmlns:a16="http://schemas.microsoft.com/office/drawing/2014/main" id="{8D411012-2E06-9E41-5E28-818567AD3038}"/>
              </a:ext>
            </a:extLst>
          </p:cNvPr>
          <p:cNvGrpSpPr/>
          <p:nvPr/>
        </p:nvGrpSpPr>
        <p:grpSpPr>
          <a:xfrm rot="5400000">
            <a:off x="8396958" y="2100067"/>
            <a:ext cx="81911" cy="1118273"/>
            <a:chOff x="9191625" y="-344224"/>
            <a:chExt cx="251833" cy="719166"/>
          </a:xfrm>
          <a:solidFill>
            <a:srgbClr val="5E247C"/>
          </a:solidFill>
        </p:grpSpPr>
        <p:sp>
          <p:nvSpPr>
            <p:cNvPr id="57" name="Rectangle 20">
              <a:extLst>
                <a:ext uri="{FF2B5EF4-FFF2-40B4-BE49-F238E27FC236}">
                  <a16:creationId xmlns:a16="http://schemas.microsoft.com/office/drawing/2014/main" id="{745EE02A-34CE-9B04-1C95-AFC2A13CF9DD}"/>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8" name="Connecteur droit 57">
              <a:extLst>
                <a:ext uri="{FF2B5EF4-FFF2-40B4-BE49-F238E27FC236}">
                  <a16:creationId xmlns:a16="http://schemas.microsoft.com/office/drawing/2014/main" id="{DDF8E3D4-6345-6A58-E749-56753EBC241D}"/>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59" name="Rectangle 20">
              <a:extLst>
                <a:ext uri="{FF2B5EF4-FFF2-40B4-BE49-F238E27FC236}">
                  <a16:creationId xmlns:a16="http://schemas.microsoft.com/office/drawing/2014/main" id="{C09D1506-8403-1337-D3F6-D9B5B4AFE762}"/>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56" name="Ellipse 55">
            <a:extLst>
              <a:ext uri="{FF2B5EF4-FFF2-40B4-BE49-F238E27FC236}">
                <a16:creationId xmlns:a16="http://schemas.microsoft.com/office/drawing/2014/main" id="{431F91C7-41EA-838C-EEA3-5145A8DBEC07}"/>
              </a:ext>
            </a:extLst>
          </p:cNvPr>
          <p:cNvSpPr/>
          <p:nvPr/>
        </p:nvSpPr>
        <p:spPr>
          <a:xfrm>
            <a:off x="8381451" y="2599408"/>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nvGrpSpPr>
          <p:cNvPr id="160" name="Groupe 159">
            <a:extLst>
              <a:ext uri="{FF2B5EF4-FFF2-40B4-BE49-F238E27FC236}">
                <a16:creationId xmlns:a16="http://schemas.microsoft.com/office/drawing/2014/main" id="{56AB1D69-7BF0-9485-E975-4AD401CC0D9F}"/>
              </a:ext>
            </a:extLst>
          </p:cNvPr>
          <p:cNvGrpSpPr/>
          <p:nvPr/>
        </p:nvGrpSpPr>
        <p:grpSpPr>
          <a:xfrm rot="5400000">
            <a:off x="8687469" y="2133551"/>
            <a:ext cx="81911" cy="1699297"/>
            <a:chOff x="9191625" y="-344224"/>
            <a:chExt cx="251833" cy="719166"/>
          </a:xfrm>
          <a:solidFill>
            <a:srgbClr val="5E247C"/>
          </a:solidFill>
        </p:grpSpPr>
        <p:sp>
          <p:nvSpPr>
            <p:cNvPr id="161" name="Rectangle 20">
              <a:extLst>
                <a:ext uri="{FF2B5EF4-FFF2-40B4-BE49-F238E27FC236}">
                  <a16:creationId xmlns:a16="http://schemas.microsoft.com/office/drawing/2014/main" id="{4CA4A1E8-AA7A-B4F2-B352-BB39CA1BC3CD}"/>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3" name="Connecteur droit 162">
              <a:extLst>
                <a:ext uri="{FF2B5EF4-FFF2-40B4-BE49-F238E27FC236}">
                  <a16:creationId xmlns:a16="http://schemas.microsoft.com/office/drawing/2014/main" id="{3EACE76F-A5B2-1D4F-17BE-EBD029370E29}"/>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64" name="Rectangle 20">
              <a:extLst>
                <a:ext uri="{FF2B5EF4-FFF2-40B4-BE49-F238E27FC236}">
                  <a16:creationId xmlns:a16="http://schemas.microsoft.com/office/drawing/2014/main" id="{3BFB13E3-4664-5371-3669-0251ED870AF6}"/>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65" name="Ellipse 164">
            <a:extLst>
              <a:ext uri="{FF2B5EF4-FFF2-40B4-BE49-F238E27FC236}">
                <a16:creationId xmlns:a16="http://schemas.microsoft.com/office/drawing/2014/main" id="{A965459F-2591-08AB-94DA-9B7DD136E102}"/>
              </a:ext>
            </a:extLst>
          </p:cNvPr>
          <p:cNvSpPr/>
          <p:nvPr/>
        </p:nvSpPr>
        <p:spPr>
          <a:xfrm>
            <a:off x="8666898" y="2923404"/>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sp>
        <p:nvSpPr>
          <p:cNvPr id="166" name="Ellipse 165">
            <a:extLst>
              <a:ext uri="{FF2B5EF4-FFF2-40B4-BE49-F238E27FC236}">
                <a16:creationId xmlns:a16="http://schemas.microsoft.com/office/drawing/2014/main" id="{3546E236-7D18-39D1-DDAE-E45392435242}"/>
              </a:ext>
            </a:extLst>
          </p:cNvPr>
          <p:cNvSpPr/>
          <p:nvPr/>
        </p:nvSpPr>
        <p:spPr>
          <a:xfrm>
            <a:off x="8516741" y="3681424"/>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nvGrpSpPr>
          <p:cNvPr id="167" name="Groupe 166">
            <a:extLst>
              <a:ext uri="{FF2B5EF4-FFF2-40B4-BE49-F238E27FC236}">
                <a16:creationId xmlns:a16="http://schemas.microsoft.com/office/drawing/2014/main" id="{941DEBB0-487B-D37C-B145-70EAC5E1E94C}"/>
              </a:ext>
            </a:extLst>
          </p:cNvPr>
          <p:cNvGrpSpPr/>
          <p:nvPr/>
        </p:nvGrpSpPr>
        <p:grpSpPr>
          <a:xfrm rot="5400000">
            <a:off x="8508072" y="3509554"/>
            <a:ext cx="81911" cy="451739"/>
            <a:chOff x="9191625" y="-344224"/>
            <a:chExt cx="251833" cy="719166"/>
          </a:xfrm>
          <a:solidFill>
            <a:srgbClr val="5E247C"/>
          </a:solidFill>
        </p:grpSpPr>
        <p:sp>
          <p:nvSpPr>
            <p:cNvPr id="168" name="Rectangle 20">
              <a:extLst>
                <a:ext uri="{FF2B5EF4-FFF2-40B4-BE49-F238E27FC236}">
                  <a16:creationId xmlns:a16="http://schemas.microsoft.com/office/drawing/2014/main" id="{559B2042-F487-AFBB-106F-964D73499880}"/>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9" name="Connecteur droit 168">
              <a:extLst>
                <a:ext uri="{FF2B5EF4-FFF2-40B4-BE49-F238E27FC236}">
                  <a16:creationId xmlns:a16="http://schemas.microsoft.com/office/drawing/2014/main" id="{AD70BC50-8C41-91FB-F7D0-75123370F725}"/>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70" name="Rectangle 20">
              <a:extLst>
                <a:ext uri="{FF2B5EF4-FFF2-40B4-BE49-F238E27FC236}">
                  <a16:creationId xmlns:a16="http://schemas.microsoft.com/office/drawing/2014/main" id="{60957237-3FAB-4470-E0B7-79B80F0FE8A7}"/>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75" name="Groupe 174">
            <a:extLst>
              <a:ext uri="{FF2B5EF4-FFF2-40B4-BE49-F238E27FC236}">
                <a16:creationId xmlns:a16="http://schemas.microsoft.com/office/drawing/2014/main" id="{0F8E93F0-D729-88E8-A788-EE0325F1B86D}"/>
              </a:ext>
            </a:extLst>
          </p:cNvPr>
          <p:cNvGrpSpPr/>
          <p:nvPr/>
        </p:nvGrpSpPr>
        <p:grpSpPr>
          <a:xfrm rot="5400000">
            <a:off x="8957388" y="3702661"/>
            <a:ext cx="81911" cy="662893"/>
            <a:chOff x="9191625" y="-344224"/>
            <a:chExt cx="251833" cy="719166"/>
          </a:xfrm>
          <a:solidFill>
            <a:srgbClr val="5E247C"/>
          </a:solidFill>
        </p:grpSpPr>
        <p:sp>
          <p:nvSpPr>
            <p:cNvPr id="176" name="Rectangle 20">
              <a:extLst>
                <a:ext uri="{FF2B5EF4-FFF2-40B4-BE49-F238E27FC236}">
                  <a16:creationId xmlns:a16="http://schemas.microsoft.com/office/drawing/2014/main" id="{5713EE76-669D-21A2-915F-6A35C1AF4D4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77" name="Connecteur droit 176">
              <a:extLst>
                <a:ext uri="{FF2B5EF4-FFF2-40B4-BE49-F238E27FC236}">
                  <a16:creationId xmlns:a16="http://schemas.microsoft.com/office/drawing/2014/main" id="{BFADF559-D01F-F0A8-A489-F1A4EACF4D63}"/>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78" name="Rectangle 20">
              <a:extLst>
                <a:ext uri="{FF2B5EF4-FFF2-40B4-BE49-F238E27FC236}">
                  <a16:creationId xmlns:a16="http://schemas.microsoft.com/office/drawing/2014/main" id="{E8F6D469-81B3-05E8-8233-E04963D45E4B}"/>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79" name="Ellipse 178">
            <a:extLst>
              <a:ext uri="{FF2B5EF4-FFF2-40B4-BE49-F238E27FC236}">
                <a16:creationId xmlns:a16="http://schemas.microsoft.com/office/drawing/2014/main" id="{77752FA6-1A0F-6259-DF6F-97C1A07A1CFA}"/>
              </a:ext>
            </a:extLst>
          </p:cNvPr>
          <p:cNvSpPr/>
          <p:nvPr/>
        </p:nvSpPr>
        <p:spPr>
          <a:xfrm>
            <a:off x="8935523" y="3974312"/>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nvGrpSpPr>
          <p:cNvPr id="180" name="Groupe 179">
            <a:extLst>
              <a:ext uri="{FF2B5EF4-FFF2-40B4-BE49-F238E27FC236}">
                <a16:creationId xmlns:a16="http://schemas.microsoft.com/office/drawing/2014/main" id="{E20800EE-9E36-B789-A33D-7F1EE5860B19}"/>
              </a:ext>
            </a:extLst>
          </p:cNvPr>
          <p:cNvGrpSpPr/>
          <p:nvPr/>
        </p:nvGrpSpPr>
        <p:grpSpPr>
          <a:xfrm rot="5400000">
            <a:off x="8885079" y="4054833"/>
            <a:ext cx="81911" cy="542086"/>
            <a:chOff x="9191625" y="-344224"/>
            <a:chExt cx="251833" cy="719166"/>
          </a:xfrm>
          <a:solidFill>
            <a:srgbClr val="5E247C"/>
          </a:solidFill>
        </p:grpSpPr>
        <p:sp>
          <p:nvSpPr>
            <p:cNvPr id="181" name="Rectangle 20">
              <a:extLst>
                <a:ext uri="{FF2B5EF4-FFF2-40B4-BE49-F238E27FC236}">
                  <a16:creationId xmlns:a16="http://schemas.microsoft.com/office/drawing/2014/main" id="{0139B4CF-7899-6739-BF99-4FCF2C2AC65A}"/>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82" name="Connecteur droit 181">
              <a:extLst>
                <a:ext uri="{FF2B5EF4-FFF2-40B4-BE49-F238E27FC236}">
                  <a16:creationId xmlns:a16="http://schemas.microsoft.com/office/drawing/2014/main" id="{7FC82E5F-FC32-5C6F-9A19-3B38E95D4D2C}"/>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83" name="Rectangle 20">
              <a:extLst>
                <a:ext uri="{FF2B5EF4-FFF2-40B4-BE49-F238E27FC236}">
                  <a16:creationId xmlns:a16="http://schemas.microsoft.com/office/drawing/2014/main" id="{842A4ADB-A4B8-366D-E4F9-A8772308A35F}"/>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84" name="Ellipse 183">
            <a:extLst>
              <a:ext uri="{FF2B5EF4-FFF2-40B4-BE49-F238E27FC236}">
                <a16:creationId xmlns:a16="http://schemas.microsoft.com/office/drawing/2014/main" id="{304E7E52-E426-B78F-67A0-FC068EFC3CD6}"/>
              </a:ext>
            </a:extLst>
          </p:cNvPr>
          <p:cNvSpPr/>
          <p:nvPr/>
        </p:nvSpPr>
        <p:spPr>
          <a:xfrm>
            <a:off x="8873610" y="4266080"/>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nvGrpSpPr>
          <p:cNvPr id="186" name="Groupe 185">
            <a:extLst>
              <a:ext uri="{FF2B5EF4-FFF2-40B4-BE49-F238E27FC236}">
                <a16:creationId xmlns:a16="http://schemas.microsoft.com/office/drawing/2014/main" id="{84BFCE03-4E66-6500-C92B-33B9E0942009}"/>
              </a:ext>
            </a:extLst>
          </p:cNvPr>
          <p:cNvGrpSpPr/>
          <p:nvPr/>
        </p:nvGrpSpPr>
        <p:grpSpPr>
          <a:xfrm rot="5400000">
            <a:off x="8885079" y="4354781"/>
            <a:ext cx="81911" cy="542086"/>
            <a:chOff x="9191625" y="-344224"/>
            <a:chExt cx="251833" cy="719166"/>
          </a:xfrm>
          <a:solidFill>
            <a:srgbClr val="5E247C"/>
          </a:solidFill>
        </p:grpSpPr>
        <p:sp>
          <p:nvSpPr>
            <p:cNvPr id="187" name="Rectangle 20">
              <a:extLst>
                <a:ext uri="{FF2B5EF4-FFF2-40B4-BE49-F238E27FC236}">
                  <a16:creationId xmlns:a16="http://schemas.microsoft.com/office/drawing/2014/main" id="{7B90CD91-9F8D-1E3C-3543-BEF4C6C6D858}"/>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88" name="Connecteur droit 187">
              <a:extLst>
                <a:ext uri="{FF2B5EF4-FFF2-40B4-BE49-F238E27FC236}">
                  <a16:creationId xmlns:a16="http://schemas.microsoft.com/office/drawing/2014/main" id="{9C470EEE-2889-2038-84B7-0DDAF85612B9}"/>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89" name="Rectangle 20">
              <a:extLst>
                <a:ext uri="{FF2B5EF4-FFF2-40B4-BE49-F238E27FC236}">
                  <a16:creationId xmlns:a16="http://schemas.microsoft.com/office/drawing/2014/main" id="{67F23C9D-4326-5142-C8F5-C82261A554AB}"/>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90" name="Ellipse 189">
            <a:extLst>
              <a:ext uri="{FF2B5EF4-FFF2-40B4-BE49-F238E27FC236}">
                <a16:creationId xmlns:a16="http://schemas.microsoft.com/office/drawing/2014/main" id="{6F697653-78EB-F4F3-DA66-D09762F20EB2}"/>
              </a:ext>
            </a:extLst>
          </p:cNvPr>
          <p:cNvSpPr/>
          <p:nvPr/>
        </p:nvSpPr>
        <p:spPr>
          <a:xfrm>
            <a:off x="8873610" y="4566028"/>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grpSp>
        <p:nvGrpSpPr>
          <p:cNvPr id="191" name="Groupe 190">
            <a:extLst>
              <a:ext uri="{FF2B5EF4-FFF2-40B4-BE49-F238E27FC236}">
                <a16:creationId xmlns:a16="http://schemas.microsoft.com/office/drawing/2014/main" id="{FA512BEA-C78C-BBB2-1680-6BEAE9272CEF}"/>
              </a:ext>
            </a:extLst>
          </p:cNvPr>
          <p:cNvGrpSpPr/>
          <p:nvPr/>
        </p:nvGrpSpPr>
        <p:grpSpPr>
          <a:xfrm rot="5400000">
            <a:off x="8573628" y="4291467"/>
            <a:ext cx="81911" cy="1303575"/>
            <a:chOff x="9191625" y="-344224"/>
            <a:chExt cx="251833" cy="719166"/>
          </a:xfrm>
          <a:solidFill>
            <a:srgbClr val="5E247C"/>
          </a:solidFill>
        </p:grpSpPr>
        <p:sp>
          <p:nvSpPr>
            <p:cNvPr id="192" name="Rectangle 20">
              <a:extLst>
                <a:ext uri="{FF2B5EF4-FFF2-40B4-BE49-F238E27FC236}">
                  <a16:creationId xmlns:a16="http://schemas.microsoft.com/office/drawing/2014/main" id="{C9E5CC9C-1F2D-E020-B436-C7207B5E4A2F}"/>
                </a:ext>
              </a:extLst>
            </p:cNvPr>
            <p:cNvSpPr/>
            <p:nvPr/>
          </p:nvSpPr>
          <p:spPr>
            <a:xfrm>
              <a:off x="9191625" y="-344224"/>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93" name="Connecteur droit 192">
              <a:extLst>
                <a:ext uri="{FF2B5EF4-FFF2-40B4-BE49-F238E27FC236}">
                  <a16:creationId xmlns:a16="http://schemas.microsoft.com/office/drawing/2014/main" id="{E8EEC617-F0EB-F811-DC4C-29FAFB04DA3E}"/>
                </a:ext>
              </a:extLst>
            </p:cNvPr>
            <p:cNvCxnSpPr/>
            <p:nvPr/>
          </p:nvCxnSpPr>
          <p:spPr>
            <a:xfrm>
              <a:off x="9328151" y="-344224"/>
              <a:ext cx="0" cy="719166"/>
            </a:xfrm>
            <a:prstGeom prst="line">
              <a:avLst/>
            </a:pr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cxnSp>
        <p:sp>
          <p:nvSpPr>
            <p:cNvPr id="194" name="Rectangle 20">
              <a:extLst>
                <a:ext uri="{FF2B5EF4-FFF2-40B4-BE49-F238E27FC236}">
                  <a16:creationId xmlns:a16="http://schemas.microsoft.com/office/drawing/2014/main" id="{38AAB182-BFFE-7EB8-557D-67D163689464}"/>
                </a:ext>
              </a:extLst>
            </p:cNvPr>
            <p:cNvSpPr/>
            <p:nvPr/>
          </p:nvSpPr>
          <p:spPr>
            <a:xfrm>
              <a:off x="9191625" y="374942"/>
              <a:ext cx="251833" cy="0"/>
            </a:xfrm>
            <a:custGeom>
              <a:avLst/>
              <a:gdLst>
                <a:gd name="connsiteX0" fmla="*/ 0 w 251833"/>
                <a:gd name="connsiteY0" fmla="*/ 0 h 719166"/>
                <a:gd name="connsiteX1" fmla="*/ 251833 w 251833"/>
                <a:gd name="connsiteY1" fmla="*/ 0 h 719166"/>
                <a:gd name="connsiteX2" fmla="*/ 251833 w 251833"/>
                <a:gd name="connsiteY2" fmla="*/ 719166 h 719166"/>
                <a:gd name="connsiteX3" fmla="*/ 0 w 251833"/>
                <a:gd name="connsiteY3" fmla="*/ 719166 h 719166"/>
                <a:gd name="connsiteX4" fmla="*/ 0 w 251833"/>
                <a:gd name="connsiteY4" fmla="*/ 0 h 719166"/>
                <a:gd name="connsiteX0" fmla="*/ 251833 w 343273"/>
                <a:gd name="connsiteY0" fmla="*/ 719166 h 810606"/>
                <a:gd name="connsiteX1" fmla="*/ 0 w 343273"/>
                <a:gd name="connsiteY1" fmla="*/ 719166 h 810606"/>
                <a:gd name="connsiteX2" fmla="*/ 0 w 343273"/>
                <a:gd name="connsiteY2" fmla="*/ 0 h 810606"/>
                <a:gd name="connsiteX3" fmla="*/ 251833 w 343273"/>
                <a:gd name="connsiteY3" fmla="*/ 0 h 810606"/>
                <a:gd name="connsiteX4" fmla="*/ 343273 w 343273"/>
                <a:gd name="connsiteY4" fmla="*/ 810606 h 810606"/>
                <a:gd name="connsiteX0" fmla="*/ 251833 w 251833"/>
                <a:gd name="connsiteY0" fmla="*/ 719166 h 719166"/>
                <a:gd name="connsiteX1" fmla="*/ 0 w 251833"/>
                <a:gd name="connsiteY1" fmla="*/ 719166 h 719166"/>
                <a:gd name="connsiteX2" fmla="*/ 0 w 251833"/>
                <a:gd name="connsiteY2" fmla="*/ 0 h 719166"/>
                <a:gd name="connsiteX3" fmla="*/ 251833 w 251833"/>
                <a:gd name="connsiteY3" fmla="*/ 0 h 719166"/>
                <a:gd name="connsiteX0" fmla="*/ 0 w 251833"/>
                <a:gd name="connsiteY0" fmla="*/ 719166 h 719166"/>
                <a:gd name="connsiteX1" fmla="*/ 0 w 251833"/>
                <a:gd name="connsiteY1" fmla="*/ 0 h 719166"/>
                <a:gd name="connsiteX2" fmla="*/ 251833 w 251833"/>
                <a:gd name="connsiteY2" fmla="*/ 0 h 719166"/>
                <a:gd name="connsiteX0" fmla="*/ 0 w 251833"/>
                <a:gd name="connsiteY0" fmla="*/ 0 h 0"/>
                <a:gd name="connsiteX1" fmla="*/ 251833 w 251833"/>
                <a:gd name="connsiteY1" fmla="*/ 0 h 0"/>
              </a:gdLst>
              <a:ahLst/>
              <a:cxnLst>
                <a:cxn ang="0">
                  <a:pos x="connsiteX0" y="connsiteY0"/>
                </a:cxn>
                <a:cxn ang="0">
                  <a:pos x="connsiteX1" y="connsiteY1"/>
                </a:cxn>
              </a:cxnLst>
              <a:rect l="l" t="t" r="r" b="b"/>
              <a:pathLst>
                <a:path w="251833">
                  <a:moveTo>
                    <a:pt x="0" y="0"/>
                  </a:moveTo>
                  <a:lnTo>
                    <a:pt x="251833" y="0"/>
                  </a:lnTo>
                </a:path>
              </a:pathLst>
            </a:custGeom>
            <a:grp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95" name="Ellipse 194">
            <a:extLst>
              <a:ext uri="{FF2B5EF4-FFF2-40B4-BE49-F238E27FC236}">
                <a16:creationId xmlns:a16="http://schemas.microsoft.com/office/drawing/2014/main" id="{2E79118E-4C11-A4F0-D29B-6C0498EF50AD}"/>
              </a:ext>
            </a:extLst>
          </p:cNvPr>
          <p:cNvSpPr/>
          <p:nvPr/>
        </p:nvSpPr>
        <p:spPr>
          <a:xfrm>
            <a:off x="8561380" y="4883458"/>
            <a:ext cx="108000" cy="108000"/>
          </a:xfrm>
          <a:prstGeom prst="ellipse">
            <a:avLst/>
          </a:prstGeom>
          <a:solidFill>
            <a:srgbClr val="5E247C"/>
          </a:solidFill>
          <a:ln w="12700" cap="flat" cmpd="sng" algn="ctr">
            <a:solidFill>
              <a:srgbClr val="5E247C"/>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FFFFFF"/>
              </a:solidFill>
              <a:effectLst/>
              <a:uLnTx/>
              <a:uFillTx/>
              <a:ea typeface="+mn-ea"/>
              <a:cs typeface="Arial" panose="020B0604020202020204" pitchFamily="34" charset="0"/>
            </a:endParaRPr>
          </a:p>
        </p:txBody>
      </p:sp>
      <p:cxnSp>
        <p:nvCxnSpPr>
          <p:cNvPr id="201" name="Connecteur droit 200">
            <a:extLst>
              <a:ext uri="{FF2B5EF4-FFF2-40B4-BE49-F238E27FC236}">
                <a16:creationId xmlns:a16="http://schemas.microsoft.com/office/drawing/2014/main" id="{7A9E172F-771C-AEF9-1564-F8B3AB5CB446}"/>
              </a:ext>
            </a:extLst>
          </p:cNvPr>
          <p:cNvCxnSpPr/>
          <p:nvPr/>
        </p:nvCxnSpPr>
        <p:spPr>
          <a:xfrm>
            <a:off x="9832872" y="5215116"/>
            <a:ext cx="0" cy="5333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4" name="Espace réservé du contenu 16">
            <a:extLst>
              <a:ext uri="{FF2B5EF4-FFF2-40B4-BE49-F238E27FC236}">
                <a16:creationId xmlns:a16="http://schemas.microsoft.com/office/drawing/2014/main" id="{6317285B-238B-98B7-4633-A6C4500809AB}"/>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Tree>
    <p:extLst>
      <p:ext uri="{BB962C8B-B14F-4D97-AF65-F5344CB8AC3E}">
        <p14:creationId xmlns:p14="http://schemas.microsoft.com/office/powerpoint/2010/main" val="2951418572"/>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ce réservé du texte 8">
            <a:extLst>
              <a:ext uri="{FF2B5EF4-FFF2-40B4-BE49-F238E27FC236}">
                <a16:creationId xmlns:a16="http://schemas.microsoft.com/office/drawing/2014/main" id="{8BBE04EF-DCD4-00E5-7D5E-732C97FC6FD5}"/>
              </a:ext>
            </a:extLst>
          </p:cNvPr>
          <p:cNvSpPr>
            <a:spLocks noGrp="1"/>
          </p:cNvSpPr>
          <p:nvPr>
            <p:ph type="body" sz="quarter" idx="15"/>
          </p:nvPr>
        </p:nvSpPr>
        <p:spPr>
          <a:xfrm>
            <a:off x="1231900" y="1752600"/>
            <a:ext cx="10833100" cy="3875088"/>
          </a:xfrm>
        </p:spPr>
        <p:txBody>
          <a:bodyPr/>
          <a:lstStyle/>
          <a:p>
            <a:pPr>
              <a:lnSpc>
                <a:spcPct val="150000"/>
              </a:lnSpc>
              <a:spcBef>
                <a:spcPts val="1800"/>
              </a:spcBef>
            </a:pPr>
            <a:r>
              <a:rPr lang="en-GB" dirty="0"/>
              <a:t>At least one nosocomial infection in 60% pts (37.6/1,000 ECMO days)</a:t>
            </a:r>
            <a:endParaRPr lang="fr-FR" dirty="0"/>
          </a:p>
          <a:p>
            <a:pPr>
              <a:lnSpc>
                <a:spcPct val="150000"/>
              </a:lnSpc>
              <a:spcBef>
                <a:spcPts val="1800"/>
              </a:spcBef>
            </a:pPr>
            <a:r>
              <a:rPr lang="en-GB" dirty="0"/>
              <a:t>No difference in in-hospital mortality: risk difference, 23.9%; 95% CI, 28.6-0.8</a:t>
            </a:r>
            <a:endParaRPr lang="fr-FR" dirty="0"/>
          </a:p>
          <a:p>
            <a:pPr>
              <a:lnSpc>
                <a:spcPct val="150000"/>
              </a:lnSpc>
              <a:spcBef>
                <a:spcPts val="1800"/>
              </a:spcBef>
            </a:pPr>
            <a:r>
              <a:rPr lang="en-GB" dirty="0"/>
              <a:t>Lower risk of nosocomial pneumonia in prophylaxis group: risk difference, 24.5%; 95% CI, 28.0-20.9</a:t>
            </a:r>
            <a:endParaRPr lang="fr-FR" dirty="0"/>
          </a:p>
          <a:p>
            <a:pPr>
              <a:lnSpc>
                <a:spcPct val="150000"/>
              </a:lnSpc>
              <a:spcBef>
                <a:spcPts val="1800"/>
              </a:spcBef>
            </a:pPr>
            <a:r>
              <a:rPr lang="en-GB" dirty="0"/>
              <a:t>Lower risk of any infection detected: 36% </a:t>
            </a:r>
            <a:r>
              <a:rPr lang="en-GB" i="1" dirty="0"/>
              <a:t>vs</a:t>
            </a:r>
            <a:r>
              <a:rPr lang="en-GB" dirty="0"/>
              <a:t>. 68%, p = 0.024 (OR: 0.14, 95% CI, 0.03-0.70, </a:t>
            </a:r>
            <a:r>
              <a:rPr lang="en-GB" i="1" dirty="0"/>
              <a:t>p</a:t>
            </a:r>
            <a:r>
              <a:rPr lang="en-GB" dirty="0"/>
              <a:t> = 0.017)</a:t>
            </a:r>
            <a:endParaRPr lang="fr-FR" dirty="0"/>
          </a:p>
          <a:p>
            <a:pPr>
              <a:lnSpc>
                <a:spcPct val="150000"/>
              </a:lnSpc>
              <a:spcBef>
                <a:spcPts val="1800"/>
              </a:spcBef>
            </a:pPr>
            <a:r>
              <a:rPr lang="en-GB" dirty="0"/>
              <a:t>ECMO &gt; 7days - higher risk of NI (OR: 1.13; 95% CI, 1.03-1.23; </a:t>
            </a:r>
            <a:r>
              <a:rPr lang="en-GB" i="1" dirty="0"/>
              <a:t>p</a:t>
            </a:r>
            <a:r>
              <a:rPr lang="en-GB" dirty="0"/>
              <a:t> = 0.010)</a:t>
            </a:r>
            <a:endParaRPr lang="fr-FR" dirty="0"/>
          </a:p>
          <a:p>
            <a:endParaRPr lang="fr-FR" dirty="0"/>
          </a:p>
        </p:txBody>
      </p:sp>
      <p:sp>
        <p:nvSpPr>
          <p:cNvPr id="3" name="Espace réservé du texte 2">
            <a:extLst>
              <a:ext uri="{FF2B5EF4-FFF2-40B4-BE49-F238E27FC236}">
                <a16:creationId xmlns:a16="http://schemas.microsoft.com/office/drawing/2014/main" id="{993D74C1-FCBD-A8F0-4A33-B48AFE5F5340}"/>
              </a:ext>
            </a:extLst>
          </p:cNvPr>
          <p:cNvSpPr>
            <a:spLocks noGrp="1"/>
          </p:cNvSpPr>
          <p:nvPr>
            <p:ph type="body" sz="quarter" idx="19"/>
          </p:nvPr>
        </p:nvSpPr>
        <p:spPr>
          <a:xfrm>
            <a:off x="960193" y="5807676"/>
            <a:ext cx="11104990" cy="380176"/>
          </a:xfrm>
        </p:spPr>
        <p:txBody>
          <a:bodyPr/>
          <a:lstStyle/>
          <a:p>
            <a:r>
              <a:rPr lang="en-GB"/>
              <a:t>ASAIO J. Ranjit Sah et al. ; 2024 Mar 13. doi: 10.1097/MAT.0000000000002192</a:t>
            </a:r>
            <a:endParaRPr lang="fr-FR"/>
          </a:p>
        </p:txBody>
      </p:sp>
      <p:sp>
        <p:nvSpPr>
          <p:cNvPr id="4" name="Titre 3">
            <a:extLst>
              <a:ext uri="{FF2B5EF4-FFF2-40B4-BE49-F238E27FC236}">
                <a16:creationId xmlns:a16="http://schemas.microsoft.com/office/drawing/2014/main" id="{84E79931-BCAB-98EB-F368-55F6AD4D9DEB}"/>
              </a:ext>
            </a:extLst>
          </p:cNvPr>
          <p:cNvSpPr>
            <a:spLocks noGrp="1"/>
          </p:cNvSpPr>
          <p:nvPr>
            <p:ph type="title"/>
          </p:nvPr>
        </p:nvSpPr>
        <p:spPr>
          <a:xfrm>
            <a:off x="960194" y="7750"/>
            <a:ext cx="11104990" cy="719166"/>
          </a:xfrm>
        </p:spPr>
        <p:txBody>
          <a:bodyPr/>
          <a:lstStyle/>
          <a:p>
            <a:r>
              <a:rPr lang="en-US" dirty="0"/>
              <a:t>Antibiotic Prophylaxis in Patients On Extracorporeal Membrane Oxygenation</a:t>
            </a:r>
            <a:endParaRPr lang="fr-FR" dirty="0"/>
          </a:p>
        </p:txBody>
      </p:sp>
      <p:sp>
        <p:nvSpPr>
          <p:cNvPr id="22" name="Espace réservé du texte 21">
            <a:extLst>
              <a:ext uri="{FF2B5EF4-FFF2-40B4-BE49-F238E27FC236}">
                <a16:creationId xmlns:a16="http://schemas.microsoft.com/office/drawing/2014/main" id="{93C971F5-78B6-79E7-37DB-3B369B85F525}"/>
              </a:ext>
            </a:extLst>
          </p:cNvPr>
          <p:cNvSpPr>
            <a:spLocks noGrp="1"/>
          </p:cNvSpPr>
          <p:nvPr>
            <p:ph type="body" sz="quarter" idx="18"/>
          </p:nvPr>
        </p:nvSpPr>
        <p:spPr/>
        <p:txBody>
          <a:bodyPr/>
          <a:lstStyle/>
          <a:p>
            <a:r>
              <a:rPr lang="en-US" sz="2400"/>
              <a:t>A Systematic Review</a:t>
            </a:r>
            <a:endParaRPr lang="fr-FR" sz="2400"/>
          </a:p>
        </p:txBody>
      </p:sp>
      <p:sp>
        <p:nvSpPr>
          <p:cNvPr id="12" name="Espace réservé du contenu 16">
            <a:extLst>
              <a:ext uri="{FF2B5EF4-FFF2-40B4-BE49-F238E27FC236}">
                <a16:creationId xmlns:a16="http://schemas.microsoft.com/office/drawing/2014/main" id="{59A48CE1-A861-A9A8-9835-4484DD3CD837}"/>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Tree>
    <p:extLst>
      <p:ext uri="{BB962C8B-B14F-4D97-AF65-F5344CB8AC3E}">
        <p14:creationId xmlns:p14="http://schemas.microsoft.com/office/powerpoint/2010/main" val="4226944200"/>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u texte 9">
            <a:extLst>
              <a:ext uri="{FF2B5EF4-FFF2-40B4-BE49-F238E27FC236}">
                <a16:creationId xmlns:a16="http://schemas.microsoft.com/office/drawing/2014/main" id="{2F2099F8-FEA7-0F17-0D29-4530A9F4CCA8}"/>
              </a:ext>
            </a:extLst>
          </p:cNvPr>
          <p:cNvSpPr>
            <a:spLocks noGrp="1"/>
          </p:cNvSpPr>
          <p:nvPr>
            <p:ph type="body" sz="quarter" idx="19"/>
          </p:nvPr>
        </p:nvSpPr>
        <p:spPr/>
        <p:txBody>
          <a:bodyPr/>
          <a:lstStyle/>
          <a:p>
            <a:r>
              <a:rPr lang="fr-FR"/>
              <a:t> </a:t>
            </a:r>
          </a:p>
        </p:txBody>
      </p:sp>
      <p:cxnSp>
        <p:nvCxnSpPr>
          <p:cNvPr id="11" name="Connecteur droit 10">
            <a:extLst>
              <a:ext uri="{FF2B5EF4-FFF2-40B4-BE49-F238E27FC236}">
                <a16:creationId xmlns:a16="http://schemas.microsoft.com/office/drawing/2014/main" id="{9663A698-CF54-F5C6-A2AD-004E30A03306}"/>
              </a:ext>
            </a:extLst>
          </p:cNvPr>
          <p:cNvCxnSpPr>
            <a:cxnSpLocks/>
          </p:cNvCxnSpPr>
          <p:nvPr/>
        </p:nvCxnSpPr>
        <p:spPr>
          <a:xfrm>
            <a:off x="960194" y="748496"/>
            <a:ext cx="11104989" cy="0"/>
          </a:xfrm>
          <a:prstGeom prst="line">
            <a:avLst/>
          </a:prstGeom>
          <a:ln w="762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nvGrpSpPr>
          <p:cNvPr id="146" name="Groupe 145">
            <a:extLst>
              <a:ext uri="{FF2B5EF4-FFF2-40B4-BE49-F238E27FC236}">
                <a16:creationId xmlns:a16="http://schemas.microsoft.com/office/drawing/2014/main" id="{C80E794A-0B0A-7F19-FF81-ECC9E3A0AA70}"/>
              </a:ext>
            </a:extLst>
          </p:cNvPr>
          <p:cNvGrpSpPr/>
          <p:nvPr/>
        </p:nvGrpSpPr>
        <p:grpSpPr>
          <a:xfrm>
            <a:off x="1735825" y="231805"/>
            <a:ext cx="8720351" cy="5702591"/>
            <a:chOff x="2180455" y="203828"/>
            <a:chExt cx="7318897" cy="5939768"/>
          </a:xfrm>
        </p:grpSpPr>
        <p:sp>
          <p:nvSpPr>
            <p:cNvPr id="56" name="ZoneTexte 55">
              <a:extLst>
                <a:ext uri="{FF2B5EF4-FFF2-40B4-BE49-F238E27FC236}">
                  <a16:creationId xmlns:a16="http://schemas.microsoft.com/office/drawing/2014/main" id="{34186219-C140-C41B-457F-840E7A23D578}"/>
                </a:ext>
              </a:extLst>
            </p:cNvPr>
            <p:cNvSpPr txBox="1"/>
            <p:nvPr/>
          </p:nvSpPr>
          <p:spPr>
            <a:xfrm>
              <a:off x="2180455" y="1306255"/>
              <a:ext cx="2010913" cy="1753313"/>
            </a:xfrm>
            <a:prstGeom prst="roundRect">
              <a:avLst>
                <a:gd name="adj" fmla="val 7537"/>
              </a:avLst>
            </a:prstGeom>
            <a:solidFill>
              <a:srgbClr val="5E247C"/>
            </a:solidFill>
            <a:ln>
              <a:noFill/>
            </a:ln>
          </p:spPr>
          <p:txBody>
            <a:bodyPr wrap="square" lIns="36000" tIns="36000" rIns="36000" bIns="36000" rtlCol="0" anchor="ctr">
              <a:noAutofit/>
            </a:bodyPr>
            <a:lstStyle/>
            <a:p>
              <a:pPr marL="269875">
                <a:buClr>
                  <a:schemeClr val="bg1"/>
                </a:buClr>
              </a:pPr>
              <a:r>
                <a:rPr lang="en-US" sz="16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Beta-Lactams </a:t>
              </a:r>
            </a:p>
            <a:p>
              <a:pPr marL="269875">
                <a:buClr>
                  <a:schemeClr val="bg1"/>
                </a:buClr>
              </a:pPr>
              <a:r>
                <a:rPr lang="en-US" sz="16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Carbapenems </a:t>
              </a:r>
            </a:p>
            <a:p>
              <a:pPr marL="269875">
                <a:buClr>
                  <a:schemeClr val="bg1"/>
                </a:buClr>
              </a:pPr>
              <a:r>
                <a:rPr lang="en-US" sz="16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Aminoglycosides</a:t>
              </a:r>
            </a:p>
            <a:p>
              <a:pPr marL="269875">
                <a:buClr>
                  <a:schemeClr val="bg1"/>
                </a:buClr>
              </a:pPr>
              <a:r>
                <a:rPr lang="en-US" sz="16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Linezolid </a:t>
              </a:r>
            </a:p>
            <a:p>
              <a:pPr marL="269875">
                <a:buClr>
                  <a:schemeClr val="bg1"/>
                </a:buClr>
              </a:pPr>
              <a:r>
                <a:rPr lang="en-US" sz="16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Glycopeptides </a:t>
              </a:r>
            </a:p>
            <a:p>
              <a:pPr marL="269875">
                <a:buClr>
                  <a:schemeClr val="bg1"/>
                </a:buClr>
              </a:pPr>
              <a:r>
                <a:rPr lang="en-US" sz="1600" kern="100" dirty="0">
                  <a:solidFill>
                    <a:schemeClr val="bg1"/>
                  </a:solidFill>
                  <a:effectLst/>
                  <a:latin typeface="Arial" panose="020B0604020202020204" pitchFamily="34" charset="0"/>
                  <a:ea typeface="Aptos" panose="020B0004020202020204" pitchFamily="34" charset="0"/>
                  <a:cs typeface="Arial" panose="020B0604020202020204" pitchFamily="34" charset="0"/>
                </a:rPr>
                <a:t>Colistin</a:t>
              </a:r>
            </a:p>
          </p:txBody>
        </p:sp>
        <p:sp>
          <p:nvSpPr>
            <p:cNvPr id="85" name="ZoneTexte 84">
              <a:extLst>
                <a:ext uri="{FF2B5EF4-FFF2-40B4-BE49-F238E27FC236}">
                  <a16:creationId xmlns:a16="http://schemas.microsoft.com/office/drawing/2014/main" id="{AE6F604E-E748-D131-132F-EA68F3D2C633}"/>
                </a:ext>
              </a:extLst>
            </p:cNvPr>
            <p:cNvSpPr txBox="1"/>
            <p:nvPr/>
          </p:nvSpPr>
          <p:spPr>
            <a:xfrm>
              <a:off x="2180455" y="4390283"/>
              <a:ext cx="2010913" cy="1753313"/>
            </a:xfrm>
            <a:prstGeom prst="roundRect">
              <a:avLst>
                <a:gd name="adj" fmla="val 7537"/>
              </a:avLst>
            </a:prstGeom>
            <a:solidFill>
              <a:srgbClr val="9B11C7"/>
            </a:solidFill>
            <a:ln>
              <a:noFill/>
            </a:ln>
          </p:spPr>
          <p:txBody>
            <a:bodyPr wrap="square" lIns="36000" tIns="36000" rIns="36000" bIns="36000" rtlCol="0" anchor="ctr">
              <a:noAutofit/>
            </a:bodyPr>
            <a:lstStyle/>
            <a:p>
              <a:pPr marL="269875">
                <a:lnSpc>
                  <a:spcPct val="107000"/>
                </a:lnSpc>
                <a:spcAft>
                  <a:spcPts val="800"/>
                </a:spcAft>
              </a:pPr>
              <a: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Fluoroquinolones </a:t>
              </a:r>
              <a:b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br>
              <a: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Macrolides </a:t>
              </a:r>
              <a:b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br>
              <a: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Lincosamides</a:t>
              </a:r>
              <a:b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br>
              <a: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Tigecycline </a:t>
              </a:r>
              <a:b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br>
              <a: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Triazoles </a:t>
              </a:r>
              <a:b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br>
              <a:r>
                <a:rPr lang="fr-FR"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Echinocandins</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86" name="ZoneTexte 85">
              <a:extLst>
                <a:ext uri="{FF2B5EF4-FFF2-40B4-BE49-F238E27FC236}">
                  <a16:creationId xmlns:a16="http://schemas.microsoft.com/office/drawing/2014/main" id="{9BE6F4DF-344E-3772-2F6A-F63F40343A54}"/>
                </a:ext>
              </a:extLst>
            </p:cNvPr>
            <p:cNvSpPr txBox="1"/>
            <p:nvPr/>
          </p:nvSpPr>
          <p:spPr>
            <a:xfrm>
              <a:off x="2180455" y="433054"/>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buClr>
                  <a:schemeClr val="bg1"/>
                </a:buClr>
              </a:pPr>
              <a:r>
                <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rPr>
                <a:t>Hydrophylic Antibiotics</a:t>
              </a:r>
            </a:p>
          </p:txBody>
        </p:sp>
        <p:sp>
          <p:nvSpPr>
            <p:cNvPr id="87" name="ZoneTexte 86">
              <a:extLst>
                <a:ext uri="{FF2B5EF4-FFF2-40B4-BE49-F238E27FC236}">
                  <a16:creationId xmlns:a16="http://schemas.microsoft.com/office/drawing/2014/main" id="{2BD0946F-A8B3-E2E0-954D-6BF30DD2D6AD}"/>
                </a:ext>
              </a:extLst>
            </p:cNvPr>
            <p:cNvSpPr txBox="1"/>
            <p:nvPr/>
          </p:nvSpPr>
          <p:spPr>
            <a:xfrm>
              <a:off x="4894906" y="203828"/>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Increased Vd</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89" name="ZoneTexte 88">
              <a:extLst>
                <a:ext uri="{FF2B5EF4-FFF2-40B4-BE49-F238E27FC236}">
                  <a16:creationId xmlns:a16="http://schemas.microsoft.com/office/drawing/2014/main" id="{5EC24A4D-EEB5-CAA8-DFEE-65E99C277AB5}"/>
                </a:ext>
              </a:extLst>
            </p:cNvPr>
            <p:cNvSpPr txBox="1"/>
            <p:nvPr/>
          </p:nvSpPr>
          <p:spPr>
            <a:xfrm>
              <a:off x="4894906" y="1189105"/>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Lower peak concentration</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0" name="ZoneTexte 89">
              <a:extLst>
                <a:ext uri="{FF2B5EF4-FFF2-40B4-BE49-F238E27FC236}">
                  <a16:creationId xmlns:a16="http://schemas.microsoft.com/office/drawing/2014/main" id="{C15F6685-5CFB-516E-7752-A22C8EFCD458}"/>
                </a:ext>
              </a:extLst>
            </p:cNvPr>
            <p:cNvSpPr txBox="1"/>
            <p:nvPr/>
          </p:nvSpPr>
          <p:spPr>
            <a:xfrm>
              <a:off x="4894906" y="2174381"/>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lnSpc>
                  <a:spcPct val="107000"/>
                </a:lnSpc>
                <a:spcAft>
                  <a:spcPts val="800"/>
                </a:spcAft>
              </a:pPr>
              <a:r>
                <a:rPr lang="en-GB"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Altered Clearance</a:t>
              </a:r>
              <a:endParaRPr lang="fr-FR" sz="1600"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p:txBody>
        </p:sp>
        <p:sp>
          <p:nvSpPr>
            <p:cNvPr id="91" name="ZoneTexte 90">
              <a:extLst>
                <a:ext uri="{FF2B5EF4-FFF2-40B4-BE49-F238E27FC236}">
                  <a16:creationId xmlns:a16="http://schemas.microsoft.com/office/drawing/2014/main" id="{B3CC860C-BC25-491E-4E8F-0EDFD08C985C}"/>
                </a:ext>
              </a:extLst>
            </p:cNvPr>
            <p:cNvSpPr txBox="1"/>
            <p:nvPr/>
          </p:nvSpPr>
          <p:spPr>
            <a:xfrm>
              <a:off x="4894906" y="3402760"/>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Unchanged Vd</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2" name="ZoneTexte 91">
              <a:extLst>
                <a:ext uri="{FF2B5EF4-FFF2-40B4-BE49-F238E27FC236}">
                  <a16:creationId xmlns:a16="http://schemas.microsoft.com/office/drawing/2014/main" id="{177F5AA2-201D-377F-799A-834CCB1FB8EB}"/>
                </a:ext>
              </a:extLst>
            </p:cNvPr>
            <p:cNvSpPr txBox="1"/>
            <p:nvPr/>
          </p:nvSpPr>
          <p:spPr>
            <a:xfrm>
              <a:off x="4894906" y="4516408"/>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Circuit Sequestration</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3" name="ZoneTexte 92">
              <a:extLst>
                <a:ext uri="{FF2B5EF4-FFF2-40B4-BE49-F238E27FC236}">
                  <a16:creationId xmlns:a16="http://schemas.microsoft.com/office/drawing/2014/main" id="{0BD7E64B-ADE6-8B75-74FD-37E39F142983}"/>
                </a:ext>
              </a:extLst>
            </p:cNvPr>
            <p:cNvSpPr txBox="1"/>
            <p:nvPr/>
          </p:nvSpPr>
          <p:spPr>
            <a:xfrm>
              <a:off x="4894906" y="5501684"/>
              <a:ext cx="2010913" cy="582572"/>
            </a:xfrm>
            <a:prstGeom prst="roundRect">
              <a:avLst>
                <a:gd name="adj" fmla="val 14077"/>
              </a:avLst>
            </a:prstGeom>
            <a:solidFill>
              <a:srgbClr val="5E247C"/>
            </a:solidFill>
            <a:ln>
              <a:noFill/>
            </a:ln>
          </p:spPr>
          <p:txBody>
            <a:bodyPr wrap="square" lIns="36000" tIns="36000" rIns="36000" bIns="36000" rtlCol="0" anchor="ctr">
              <a:noAutofit/>
            </a:bodyPr>
            <a:lstStyle/>
            <a:p>
              <a:pPr algn="ctr">
                <a:lnSpc>
                  <a:spcPct val="107000"/>
                </a:lnSpc>
                <a:spcAft>
                  <a:spcPts val="800"/>
                </a:spcAft>
              </a:pPr>
              <a:r>
                <a:rPr lang="en-GB" sz="1600" kern="100">
                  <a:solidFill>
                    <a:schemeClr val="bg1"/>
                  </a:solidFill>
                  <a:effectLst/>
                  <a:latin typeface="Arial" panose="020B0604020202020204" pitchFamily="34" charset="0"/>
                  <a:ea typeface="Aptos" panose="020B0004020202020204" pitchFamily="34" charset="0"/>
                  <a:cs typeface="Times New Roman" panose="02020603050405020304" pitchFamily="18" charset="0"/>
                </a:rPr>
                <a:t>Altered Clearance</a:t>
              </a:r>
              <a:endParaRPr lang="fr-FR" sz="1600"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p:txBody>
        </p:sp>
        <p:sp>
          <p:nvSpPr>
            <p:cNvPr id="94" name="ZoneTexte 93">
              <a:extLst>
                <a:ext uri="{FF2B5EF4-FFF2-40B4-BE49-F238E27FC236}">
                  <a16:creationId xmlns:a16="http://schemas.microsoft.com/office/drawing/2014/main" id="{18EE7E11-1CF2-88FB-3994-EFC2E0EBCA17}"/>
                </a:ext>
              </a:extLst>
            </p:cNvPr>
            <p:cNvSpPr txBox="1"/>
            <p:nvPr/>
          </p:nvSpPr>
          <p:spPr>
            <a:xfrm>
              <a:off x="7488439" y="2738913"/>
              <a:ext cx="2010913" cy="781815"/>
            </a:xfrm>
            <a:prstGeom prst="roundRect">
              <a:avLst>
                <a:gd name="adj" fmla="val 14077"/>
              </a:avLst>
            </a:prstGeom>
            <a:solidFill>
              <a:schemeClr val="bg1">
                <a:lumMod val="65000"/>
              </a:schemeClr>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Therapeutic Drug Monitoring</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5" name="ZoneTexte 94">
              <a:extLst>
                <a:ext uri="{FF2B5EF4-FFF2-40B4-BE49-F238E27FC236}">
                  <a16:creationId xmlns:a16="http://schemas.microsoft.com/office/drawing/2014/main" id="{561E41D6-6454-AA86-0675-92B47FC61737}"/>
                </a:ext>
              </a:extLst>
            </p:cNvPr>
            <p:cNvSpPr txBox="1"/>
            <p:nvPr/>
          </p:nvSpPr>
          <p:spPr>
            <a:xfrm>
              <a:off x="7488439" y="3839036"/>
              <a:ext cx="2010913" cy="781815"/>
            </a:xfrm>
            <a:prstGeom prst="roundRect">
              <a:avLst>
                <a:gd name="adj" fmla="val 14077"/>
              </a:avLst>
            </a:prstGeom>
            <a:solidFill>
              <a:srgbClr val="CFA4E4"/>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Increase </a:t>
              </a:r>
              <a:br>
                <a:rPr lang="en-GB" sz="1600">
                  <a:solidFill>
                    <a:schemeClr val="bg1"/>
                  </a:solidFill>
                  <a:effectLst/>
                  <a:latin typeface="Arial" panose="020B0604020202020204" pitchFamily="34" charset="0"/>
                  <a:ea typeface="Aptos" panose="020B0004020202020204" pitchFamily="34" charset="0"/>
                </a:rPr>
              </a:br>
              <a:r>
                <a:rPr lang="en-GB" sz="1600">
                  <a:solidFill>
                    <a:schemeClr val="bg1"/>
                  </a:solidFill>
                  <a:effectLst/>
                  <a:latin typeface="Arial" panose="020B0604020202020204" pitchFamily="34" charset="0"/>
                  <a:ea typeface="Aptos" panose="020B0004020202020204" pitchFamily="34" charset="0"/>
                </a:rPr>
                <a:t>Loading Dose</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6" name="ZoneTexte 95">
              <a:extLst>
                <a:ext uri="{FF2B5EF4-FFF2-40B4-BE49-F238E27FC236}">
                  <a16:creationId xmlns:a16="http://schemas.microsoft.com/office/drawing/2014/main" id="{A364E0D3-218F-F28A-06E0-B019B314AF3C}"/>
                </a:ext>
              </a:extLst>
            </p:cNvPr>
            <p:cNvSpPr txBox="1"/>
            <p:nvPr/>
          </p:nvSpPr>
          <p:spPr>
            <a:xfrm>
              <a:off x="7488439" y="4939161"/>
              <a:ext cx="2010913" cy="781815"/>
            </a:xfrm>
            <a:prstGeom prst="roundRect">
              <a:avLst>
                <a:gd name="adj" fmla="val 14077"/>
              </a:avLst>
            </a:prstGeom>
            <a:solidFill>
              <a:srgbClr val="C418E6"/>
            </a:solidFill>
            <a:ln>
              <a:noFill/>
            </a:ln>
          </p:spPr>
          <p:txBody>
            <a:bodyPr wrap="square" lIns="36000" tIns="36000" rIns="36000" bIns="36000" rtlCol="0" anchor="ctr">
              <a:noAutofit/>
            </a:bodyPr>
            <a:lstStyle/>
            <a:p>
              <a:pPr algn="ctr">
                <a:lnSpc>
                  <a:spcPct val="107000"/>
                </a:lnSpc>
                <a:spcAft>
                  <a:spcPts val="800"/>
                </a:spcAft>
              </a:pPr>
              <a:r>
                <a:rPr lang="en-GB" sz="1600" kern="100" dirty="0">
                  <a:solidFill>
                    <a:schemeClr val="bg1"/>
                  </a:solidFill>
                  <a:effectLst/>
                  <a:latin typeface="Arial" panose="020B0604020202020204" pitchFamily="34" charset="0"/>
                  <a:ea typeface="Aptos" panose="020B0004020202020204" pitchFamily="34" charset="0"/>
                  <a:cs typeface="Times New Roman" panose="02020603050405020304" pitchFamily="18" charset="0"/>
                </a:rPr>
                <a:t>Alter Dosing Frequency</a:t>
              </a:r>
              <a:endParaRPr lang="fr-FR" sz="1600"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p:txBody>
        </p:sp>
        <p:sp>
          <p:nvSpPr>
            <p:cNvPr id="97" name="ZoneTexte 96">
              <a:extLst>
                <a:ext uri="{FF2B5EF4-FFF2-40B4-BE49-F238E27FC236}">
                  <a16:creationId xmlns:a16="http://schemas.microsoft.com/office/drawing/2014/main" id="{B647D268-96BB-F59C-4855-2CC98043A8B3}"/>
                </a:ext>
              </a:extLst>
            </p:cNvPr>
            <p:cNvSpPr txBox="1"/>
            <p:nvPr/>
          </p:nvSpPr>
          <p:spPr>
            <a:xfrm>
              <a:off x="7488439" y="538667"/>
              <a:ext cx="2010913" cy="781815"/>
            </a:xfrm>
            <a:prstGeom prst="roundRect">
              <a:avLst>
                <a:gd name="adj" fmla="val 14077"/>
              </a:avLst>
            </a:prstGeom>
            <a:solidFill>
              <a:srgbClr val="CFA4E4"/>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Increased </a:t>
              </a:r>
              <a:br>
                <a:rPr lang="en-GB" sz="1600">
                  <a:solidFill>
                    <a:schemeClr val="bg1"/>
                  </a:solidFill>
                  <a:effectLst/>
                  <a:latin typeface="Arial" panose="020B0604020202020204" pitchFamily="34" charset="0"/>
                  <a:ea typeface="Aptos" panose="020B0004020202020204" pitchFamily="34" charset="0"/>
                </a:rPr>
              </a:br>
              <a:r>
                <a:rPr lang="en-GB" sz="1600">
                  <a:solidFill>
                    <a:schemeClr val="bg1"/>
                  </a:solidFill>
                  <a:effectLst/>
                  <a:latin typeface="Arial" panose="020B0604020202020204" pitchFamily="34" charset="0"/>
                  <a:ea typeface="Aptos" panose="020B0004020202020204" pitchFamily="34" charset="0"/>
                </a:rPr>
                <a:t>Loading Dose</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8" name="ZoneTexte 97">
              <a:extLst>
                <a:ext uri="{FF2B5EF4-FFF2-40B4-BE49-F238E27FC236}">
                  <a16:creationId xmlns:a16="http://schemas.microsoft.com/office/drawing/2014/main" id="{50DFCD80-82F5-BD52-630E-397217842EDC}"/>
                </a:ext>
              </a:extLst>
            </p:cNvPr>
            <p:cNvSpPr txBox="1"/>
            <p:nvPr/>
          </p:nvSpPr>
          <p:spPr>
            <a:xfrm>
              <a:off x="7488439" y="1638790"/>
              <a:ext cx="2010913" cy="781815"/>
            </a:xfrm>
            <a:prstGeom prst="roundRect">
              <a:avLst>
                <a:gd name="adj" fmla="val 14077"/>
              </a:avLst>
            </a:prstGeom>
            <a:solidFill>
              <a:srgbClr val="C418E6"/>
            </a:solidFill>
            <a:ln>
              <a:noFill/>
            </a:ln>
          </p:spPr>
          <p:txBody>
            <a:bodyPr wrap="square" lIns="36000" tIns="36000" rIns="36000" bIns="36000" rtlCol="0" anchor="ctr">
              <a:noAutofit/>
            </a:bodyPr>
            <a:lstStyle/>
            <a:p>
              <a:pPr algn="ctr">
                <a:buClr>
                  <a:schemeClr val="bg1"/>
                </a:buClr>
              </a:pPr>
              <a:r>
                <a:rPr lang="en-GB" sz="1600">
                  <a:solidFill>
                    <a:schemeClr val="bg1"/>
                  </a:solidFill>
                  <a:effectLst/>
                  <a:latin typeface="Arial" panose="020B0604020202020204" pitchFamily="34" charset="0"/>
                  <a:ea typeface="Aptos" panose="020B0004020202020204" pitchFamily="34" charset="0"/>
                </a:rPr>
                <a:t>Alter Dosing Frequency</a:t>
              </a:r>
              <a:endParaRPr lang="en-US" sz="16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p:txBody>
        </p:sp>
        <p:sp>
          <p:nvSpPr>
            <p:cNvPr id="99" name="ZoneTexte 98">
              <a:extLst>
                <a:ext uri="{FF2B5EF4-FFF2-40B4-BE49-F238E27FC236}">
                  <a16:creationId xmlns:a16="http://schemas.microsoft.com/office/drawing/2014/main" id="{1B6899E5-57CE-BF12-8AB0-786E621B4C47}"/>
                </a:ext>
              </a:extLst>
            </p:cNvPr>
            <p:cNvSpPr txBox="1"/>
            <p:nvPr/>
          </p:nvSpPr>
          <p:spPr>
            <a:xfrm>
              <a:off x="2198704" y="3559717"/>
              <a:ext cx="2010913" cy="582572"/>
            </a:xfrm>
            <a:prstGeom prst="roundRect">
              <a:avLst>
                <a:gd name="adj" fmla="val 14077"/>
              </a:avLst>
            </a:prstGeom>
            <a:solidFill>
              <a:srgbClr val="9B11C7"/>
            </a:solidFill>
            <a:ln>
              <a:noFill/>
            </a:ln>
          </p:spPr>
          <p:txBody>
            <a:bodyPr wrap="square" lIns="36000" tIns="36000" rIns="36000" bIns="36000" rtlCol="0" anchor="ctr">
              <a:noAutofit/>
            </a:bodyPr>
            <a:lstStyle/>
            <a:p>
              <a:pPr algn="ctr">
                <a:lnSpc>
                  <a:spcPct val="107000"/>
                </a:lnSpc>
                <a:spcAft>
                  <a:spcPts val="800"/>
                </a:spcAft>
              </a:pPr>
              <a:r>
                <a:rPr lang="fr-FR" sz="1600" kern="100" dirty="0" err="1">
                  <a:solidFill>
                    <a:schemeClr val="bg1"/>
                  </a:solidFill>
                  <a:effectLst/>
                  <a:latin typeface="Arial" panose="020B0604020202020204" pitchFamily="34" charset="0"/>
                  <a:ea typeface="Aptos" panose="020B0004020202020204" pitchFamily="34" charset="0"/>
                  <a:cs typeface="Times New Roman" panose="02020603050405020304" pitchFamily="18" charset="0"/>
                </a:rPr>
                <a:t>Lipophilic</a:t>
              </a:r>
              <a:r>
                <a:rPr lang="fr-FR" sz="1600" kern="100" dirty="0">
                  <a:solidFill>
                    <a:schemeClr val="bg1"/>
                  </a:solidFill>
                  <a:effectLst/>
                  <a:latin typeface="Arial" panose="020B0604020202020204" pitchFamily="34" charset="0"/>
                  <a:ea typeface="Aptos" panose="020B0004020202020204" pitchFamily="34" charset="0"/>
                  <a:cs typeface="Times New Roman" panose="02020603050405020304" pitchFamily="18" charset="0"/>
                </a:rPr>
                <a:t> </a:t>
              </a:r>
              <a:r>
                <a:rPr lang="fr-FR" sz="1600" kern="100" dirty="0" err="1">
                  <a:solidFill>
                    <a:schemeClr val="bg1"/>
                  </a:solidFill>
                  <a:effectLst/>
                  <a:latin typeface="Arial" panose="020B0604020202020204" pitchFamily="34" charset="0"/>
                  <a:ea typeface="Aptos" panose="020B0004020202020204" pitchFamily="34" charset="0"/>
                  <a:cs typeface="Times New Roman" panose="02020603050405020304" pitchFamily="18" charset="0"/>
                </a:rPr>
                <a:t>Antibiotics</a:t>
              </a:r>
              <a:endParaRPr lang="fr-FR" sz="1600" kern="100" dirty="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p:txBody>
        </p:sp>
      </p:grpSp>
      <p:sp>
        <p:nvSpPr>
          <p:cNvPr id="147" name="Espace réservé du contenu 16">
            <a:extLst>
              <a:ext uri="{FF2B5EF4-FFF2-40B4-BE49-F238E27FC236}">
                <a16:creationId xmlns:a16="http://schemas.microsoft.com/office/drawing/2014/main" id="{7A0BEA23-8AA2-8C92-39A5-6EDF8DD0041E}"/>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cxnSp>
        <p:nvCxnSpPr>
          <p:cNvPr id="3" name="Connecteur : en angle 2">
            <a:extLst>
              <a:ext uri="{FF2B5EF4-FFF2-40B4-BE49-F238E27FC236}">
                <a16:creationId xmlns:a16="http://schemas.microsoft.com/office/drawing/2014/main" id="{D6632A24-1BB3-0FF8-3B93-264931C80F21}"/>
              </a:ext>
            </a:extLst>
          </p:cNvPr>
          <p:cNvCxnSpPr>
            <a:stCxn id="86" idx="3"/>
            <a:endCxn id="87" idx="1"/>
          </p:cNvCxnSpPr>
          <p:nvPr/>
        </p:nvCxnSpPr>
        <p:spPr>
          <a:xfrm flipV="1">
            <a:off x="4131796" y="511460"/>
            <a:ext cx="838255" cy="220073"/>
          </a:xfrm>
          <a:prstGeom prst="bentConnector3">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 name="Connecteur : en angle 3">
            <a:extLst>
              <a:ext uri="{FF2B5EF4-FFF2-40B4-BE49-F238E27FC236}">
                <a16:creationId xmlns:a16="http://schemas.microsoft.com/office/drawing/2014/main" id="{105C6616-E631-1A3C-012D-D8279203ED7E}"/>
              </a:ext>
            </a:extLst>
          </p:cNvPr>
          <p:cNvCxnSpPr>
            <a:cxnSpLocks/>
            <a:stCxn id="86" idx="3"/>
            <a:endCxn id="89" idx="1"/>
          </p:cNvCxnSpPr>
          <p:nvPr/>
        </p:nvCxnSpPr>
        <p:spPr>
          <a:xfrm>
            <a:off x="4131796" y="731533"/>
            <a:ext cx="838255" cy="725862"/>
          </a:xfrm>
          <a:prstGeom prst="bentConnector3">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 name="Connecteur : en angle 6">
            <a:extLst>
              <a:ext uri="{FF2B5EF4-FFF2-40B4-BE49-F238E27FC236}">
                <a16:creationId xmlns:a16="http://schemas.microsoft.com/office/drawing/2014/main" id="{4595BAD1-F020-7F17-7577-56DA1463E811}"/>
              </a:ext>
            </a:extLst>
          </p:cNvPr>
          <p:cNvCxnSpPr>
            <a:cxnSpLocks/>
            <a:stCxn id="86" idx="3"/>
            <a:endCxn id="90" idx="1"/>
          </p:cNvCxnSpPr>
          <p:nvPr/>
        </p:nvCxnSpPr>
        <p:spPr>
          <a:xfrm>
            <a:off x="4131796" y="731533"/>
            <a:ext cx="838255" cy="1671795"/>
          </a:xfrm>
          <a:prstGeom prst="bentConnector3">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C2A9A03C-BAAD-F9E8-AE18-4A4C56668781}"/>
              </a:ext>
            </a:extLst>
          </p:cNvPr>
          <p:cNvCxnSpPr>
            <a:stCxn id="56" idx="0"/>
            <a:endCxn id="86" idx="2"/>
          </p:cNvCxnSpPr>
          <p:nvPr/>
        </p:nvCxnSpPr>
        <p:spPr>
          <a:xfrm flipV="1">
            <a:off x="2933811" y="1011188"/>
            <a:ext cx="0" cy="279024"/>
          </a:xfrm>
          <a:prstGeom prst="straightConnector1">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433C68EE-1A08-726E-143F-407F4213A6CD}"/>
              </a:ext>
            </a:extLst>
          </p:cNvPr>
          <p:cNvCxnSpPr/>
          <p:nvPr/>
        </p:nvCxnSpPr>
        <p:spPr>
          <a:xfrm flipV="1">
            <a:off x="2955553" y="3976028"/>
            <a:ext cx="0" cy="279024"/>
          </a:xfrm>
          <a:prstGeom prst="straightConnector1">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necteur : en angle 15">
            <a:extLst>
              <a:ext uri="{FF2B5EF4-FFF2-40B4-BE49-F238E27FC236}">
                <a16:creationId xmlns:a16="http://schemas.microsoft.com/office/drawing/2014/main" id="{CD1950B4-C76F-0167-FC50-79A130BA6063}"/>
              </a:ext>
            </a:extLst>
          </p:cNvPr>
          <p:cNvCxnSpPr>
            <a:cxnSpLocks/>
            <a:stCxn id="99" idx="3"/>
            <a:endCxn id="93" idx="1"/>
          </p:cNvCxnSpPr>
          <p:nvPr/>
        </p:nvCxnSpPr>
        <p:spPr>
          <a:xfrm>
            <a:off x="4153539" y="3733347"/>
            <a:ext cx="816512" cy="1864424"/>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 en angle 18">
            <a:extLst>
              <a:ext uri="{FF2B5EF4-FFF2-40B4-BE49-F238E27FC236}">
                <a16:creationId xmlns:a16="http://schemas.microsoft.com/office/drawing/2014/main" id="{4628889B-A5E0-5FF8-3E8D-2D149D0854EF}"/>
              </a:ext>
            </a:extLst>
          </p:cNvPr>
          <p:cNvCxnSpPr>
            <a:cxnSpLocks/>
            <a:stCxn id="99" idx="3"/>
            <a:endCxn id="91" idx="1"/>
          </p:cNvCxnSpPr>
          <p:nvPr/>
        </p:nvCxnSpPr>
        <p:spPr>
          <a:xfrm flipV="1">
            <a:off x="4153539" y="3582658"/>
            <a:ext cx="816512" cy="150689"/>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eur : en angle 21">
            <a:extLst>
              <a:ext uri="{FF2B5EF4-FFF2-40B4-BE49-F238E27FC236}">
                <a16:creationId xmlns:a16="http://schemas.microsoft.com/office/drawing/2014/main" id="{0E2C5BEC-94C0-DF2B-AB3B-6869A0E870D4}"/>
              </a:ext>
            </a:extLst>
          </p:cNvPr>
          <p:cNvCxnSpPr>
            <a:cxnSpLocks/>
            <a:stCxn id="99" idx="3"/>
            <a:endCxn id="92" idx="1"/>
          </p:cNvCxnSpPr>
          <p:nvPr/>
        </p:nvCxnSpPr>
        <p:spPr>
          <a:xfrm>
            <a:off x="4153539" y="3733347"/>
            <a:ext cx="816512" cy="918490"/>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 en angle 25">
            <a:extLst>
              <a:ext uri="{FF2B5EF4-FFF2-40B4-BE49-F238E27FC236}">
                <a16:creationId xmlns:a16="http://schemas.microsoft.com/office/drawing/2014/main" id="{1D388E4D-CC2A-387F-DC03-2FE1068D1758}"/>
              </a:ext>
            </a:extLst>
          </p:cNvPr>
          <p:cNvCxnSpPr>
            <a:cxnSpLocks/>
            <a:endCxn id="98" idx="1"/>
          </p:cNvCxnSpPr>
          <p:nvPr/>
        </p:nvCxnSpPr>
        <p:spPr>
          <a:xfrm>
            <a:off x="7366022" y="1472143"/>
            <a:ext cx="694183" cy="512624"/>
          </a:xfrm>
          <a:prstGeom prst="bentConnector3">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eur : en angle 27">
            <a:extLst>
              <a:ext uri="{FF2B5EF4-FFF2-40B4-BE49-F238E27FC236}">
                <a16:creationId xmlns:a16="http://schemas.microsoft.com/office/drawing/2014/main" id="{188D1569-E1DE-5FAE-3B3F-753591EA6FE3}"/>
              </a:ext>
            </a:extLst>
          </p:cNvPr>
          <p:cNvCxnSpPr>
            <a:cxnSpLocks/>
            <a:stCxn id="87" idx="3"/>
            <a:endCxn id="98" idx="1"/>
          </p:cNvCxnSpPr>
          <p:nvPr/>
        </p:nvCxnSpPr>
        <p:spPr>
          <a:xfrm>
            <a:off x="7366022" y="511460"/>
            <a:ext cx="694183" cy="1473307"/>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eur : en angle 30">
            <a:extLst>
              <a:ext uri="{FF2B5EF4-FFF2-40B4-BE49-F238E27FC236}">
                <a16:creationId xmlns:a16="http://schemas.microsoft.com/office/drawing/2014/main" id="{3E6016FB-1E3B-D302-69EE-6A5C2104F956}"/>
              </a:ext>
            </a:extLst>
          </p:cNvPr>
          <p:cNvCxnSpPr>
            <a:cxnSpLocks/>
            <a:endCxn id="98" idx="1"/>
          </p:cNvCxnSpPr>
          <p:nvPr/>
        </p:nvCxnSpPr>
        <p:spPr>
          <a:xfrm flipV="1">
            <a:off x="7412045" y="1984767"/>
            <a:ext cx="648160" cy="436573"/>
          </a:xfrm>
          <a:prstGeom prst="bentConnector3">
            <a:avLst>
              <a:gd name="adj1" fmla="val 47287"/>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5" name="Connecteur : en angle 34">
            <a:extLst>
              <a:ext uri="{FF2B5EF4-FFF2-40B4-BE49-F238E27FC236}">
                <a16:creationId xmlns:a16="http://schemas.microsoft.com/office/drawing/2014/main" id="{8727E604-3D34-6AD7-C82A-EDF73BB68AA3}"/>
              </a:ext>
            </a:extLst>
          </p:cNvPr>
          <p:cNvCxnSpPr>
            <a:cxnSpLocks/>
            <a:stCxn id="89" idx="3"/>
          </p:cNvCxnSpPr>
          <p:nvPr/>
        </p:nvCxnSpPr>
        <p:spPr>
          <a:xfrm flipV="1">
            <a:off x="7366022" y="940561"/>
            <a:ext cx="694183" cy="516834"/>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necteur : en angle 36">
            <a:extLst>
              <a:ext uri="{FF2B5EF4-FFF2-40B4-BE49-F238E27FC236}">
                <a16:creationId xmlns:a16="http://schemas.microsoft.com/office/drawing/2014/main" id="{B375357B-41A9-2ACB-EBD1-7CC3432C356F}"/>
              </a:ext>
            </a:extLst>
          </p:cNvPr>
          <p:cNvCxnSpPr>
            <a:cxnSpLocks/>
            <a:stCxn id="91" idx="3"/>
            <a:endCxn id="96" idx="1"/>
          </p:cNvCxnSpPr>
          <p:nvPr/>
        </p:nvCxnSpPr>
        <p:spPr>
          <a:xfrm>
            <a:off x="7366022" y="3582658"/>
            <a:ext cx="694183" cy="1570696"/>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necteur : en angle 39">
            <a:extLst>
              <a:ext uri="{FF2B5EF4-FFF2-40B4-BE49-F238E27FC236}">
                <a16:creationId xmlns:a16="http://schemas.microsoft.com/office/drawing/2014/main" id="{DB1C23AD-FAF3-9A11-7881-9B7E967CBDEA}"/>
              </a:ext>
            </a:extLst>
          </p:cNvPr>
          <p:cNvCxnSpPr>
            <a:cxnSpLocks/>
            <a:stCxn id="92" idx="3"/>
            <a:endCxn id="95" idx="1"/>
          </p:cNvCxnSpPr>
          <p:nvPr/>
        </p:nvCxnSpPr>
        <p:spPr>
          <a:xfrm flipV="1">
            <a:off x="7366022" y="4097157"/>
            <a:ext cx="694183" cy="554680"/>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3" name="Connecteur : en angle 42">
            <a:extLst>
              <a:ext uri="{FF2B5EF4-FFF2-40B4-BE49-F238E27FC236}">
                <a16:creationId xmlns:a16="http://schemas.microsoft.com/office/drawing/2014/main" id="{7769E241-A1DA-2B53-C7D9-DC26F5140B30}"/>
              </a:ext>
            </a:extLst>
          </p:cNvPr>
          <p:cNvCxnSpPr>
            <a:cxnSpLocks/>
            <a:stCxn id="93" idx="3"/>
            <a:endCxn id="96" idx="1"/>
          </p:cNvCxnSpPr>
          <p:nvPr/>
        </p:nvCxnSpPr>
        <p:spPr>
          <a:xfrm flipV="1">
            <a:off x="7366022" y="5153354"/>
            <a:ext cx="694183" cy="444417"/>
          </a:xfrm>
          <a:prstGeom prst="bentConnector3">
            <a:avLst>
              <a:gd name="adj1" fmla="val 50000"/>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eur droit avec flèche 45">
            <a:extLst>
              <a:ext uri="{FF2B5EF4-FFF2-40B4-BE49-F238E27FC236}">
                <a16:creationId xmlns:a16="http://schemas.microsoft.com/office/drawing/2014/main" id="{9343BFE6-5BE9-16A8-B536-3475EF9DCE7C}"/>
              </a:ext>
            </a:extLst>
          </p:cNvPr>
          <p:cNvCxnSpPr/>
          <p:nvPr/>
        </p:nvCxnSpPr>
        <p:spPr>
          <a:xfrm flipV="1">
            <a:off x="9258301" y="4472455"/>
            <a:ext cx="0" cy="279024"/>
          </a:xfrm>
          <a:prstGeom prst="straightConnector1">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Connecteur droit avec flèche 46">
            <a:extLst>
              <a:ext uri="{FF2B5EF4-FFF2-40B4-BE49-F238E27FC236}">
                <a16:creationId xmlns:a16="http://schemas.microsoft.com/office/drawing/2014/main" id="{5DC0C039-4D7A-E5AB-1EB3-5E87DF18C913}"/>
              </a:ext>
            </a:extLst>
          </p:cNvPr>
          <p:cNvCxnSpPr/>
          <p:nvPr/>
        </p:nvCxnSpPr>
        <p:spPr>
          <a:xfrm flipV="1">
            <a:off x="9258190" y="3416260"/>
            <a:ext cx="0" cy="279024"/>
          </a:xfrm>
          <a:prstGeom prst="straightConnector1">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necteur droit avec flèche 47">
            <a:extLst>
              <a:ext uri="{FF2B5EF4-FFF2-40B4-BE49-F238E27FC236}">
                <a16:creationId xmlns:a16="http://schemas.microsoft.com/office/drawing/2014/main" id="{13953FF8-4B4A-C49D-7679-124530DB6A56}"/>
              </a:ext>
            </a:extLst>
          </p:cNvPr>
          <p:cNvCxnSpPr>
            <a:cxnSpLocks/>
          </p:cNvCxnSpPr>
          <p:nvPr/>
        </p:nvCxnSpPr>
        <p:spPr>
          <a:xfrm>
            <a:off x="9258024" y="1317032"/>
            <a:ext cx="111" cy="277824"/>
          </a:xfrm>
          <a:prstGeom prst="straightConnector1">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0" name="Connecteur droit avec flèche 49">
            <a:extLst>
              <a:ext uri="{FF2B5EF4-FFF2-40B4-BE49-F238E27FC236}">
                <a16:creationId xmlns:a16="http://schemas.microsoft.com/office/drawing/2014/main" id="{68C29F13-D828-EB34-2C9E-57F707008272}"/>
              </a:ext>
            </a:extLst>
          </p:cNvPr>
          <p:cNvCxnSpPr>
            <a:cxnSpLocks/>
          </p:cNvCxnSpPr>
          <p:nvPr/>
        </p:nvCxnSpPr>
        <p:spPr>
          <a:xfrm>
            <a:off x="9251886" y="2387839"/>
            <a:ext cx="111" cy="277824"/>
          </a:xfrm>
          <a:prstGeom prst="straightConnector1">
            <a:avLst/>
          </a:prstGeom>
          <a:ln w="38100">
            <a:solidFill>
              <a:schemeClr val="tx1">
                <a:lumMod val="50000"/>
                <a:lumOff val="5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2388241"/>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Espace réservé du texte 21">
            <a:extLst>
              <a:ext uri="{FF2B5EF4-FFF2-40B4-BE49-F238E27FC236}">
                <a16:creationId xmlns:a16="http://schemas.microsoft.com/office/drawing/2014/main" id="{14EAE030-580E-071D-27C4-51400AE55034}"/>
              </a:ext>
            </a:extLst>
          </p:cNvPr>
          <p:cNvSpPr>
            <a:spLocks noGrp="1"/>
          </p:cNvSpPr>
          <p:nvPr>
            <p:ph type="body" sz="quarter" idx="19"/>
          </p:nvPr>
        </p:nvSpPr>
        <p:spPr>
          <a:xfrm>
            <a:off x="960193" y="5807676"/>
            <a:ext cx="11104990" cy="380176"/>
          </a:xfrm>
        </p:spPr>
        <p:txBody>
          <a:bodyPr/>
          <a:lstStyle/>
          <a:p>
            <a:r>
              <a:rPr lang="fr-FR"/>
              <a:t> </a:t>
            </a:r>
          </a:p>
        </p:txBody>
      </p:sp>
      <p:sp>
        <p:nvSpPr>
          <p:cNvPr id="18" name="Titre 17">
            <a:extLst>
              <a:ext uri="{FF2B5EF4-FFF2-40B4-BE49-F238E27FC236}">
                <a16:creationId xmlns:a16="http://schemas.microsoft.com/office/drawing/2014/main" id="{445DC61C-D5E0-2392-7072-F8D3CB70F22E}"/>
              </a:ext>
            </a:extLst>
          </p:cNvPr>
          <p:cNvSpPr>
            <a:spLocks noGrp="1"/>
          </p:cNvSpPr>
          <p:nvPr>
            <p:ph type="title"/>
          </p:nvPr>
        </p:nvSpPr>
        <p:spPr>
          <a:xfrm>
            <a:off x="960438" y="-93662"/>
            <a:ext cx="11104562" cy="719137"/>
          </a:xfrm>
        </p:spPr>
        <p:txBody>
          <a:bodyPr/>
          <a:lstStyle/>
          <a:p>
            <a:r>
              <a:rPr lang="en-GB"/>
              <a:t>INF-ECMO: Endpoint</a:t>
            </a:r>
            <a:endParaRPr lang="fr-FR"/>
          </a:p>
        </p:txBody>
      </p:sp>
      <p:sp>
        <p:nvSpPr>
          <p:cNvPr id="21" name="Espace réservé du texte 20">
            <a:extLst>
              <a:ext uri="{FF2B5EF4-FFF2-40B4-BE49-F238E27FC236}">
                <a16:creationId xmlns:a16="http://schemas.microsoft.com/office/drawing/2014/main" id="{08B0EE2C-D356-5BE5-AB32-FCE7170CAF13}"/>
              </a:ext>
            </a:extLst>
          </p:cNvPr>
          <p:cNvSpPr>
            <a:spLocks noGrp="1"/>
          </p:cNvSpPr>
          <p:nvPr>
            <p:ph type="body" sz="quarter" idx="18"/>
          </p:nvPr>
        </p:nvSpPr>
        <p:spPr>
          <a:xfrm>
            <a:off x="960438" y="280988"/>
            <a:ext cx="11104562" cy="582612"/>
          </a:xfrm>
        </p:spPr>
        <p:txBody>
          <a:bodyPr/>
          <a:lstStyle/>
          <a:p>
            <a:r>
              <a:rPr lang="en-GB"/>
              <a:t>Microbiologically-confirmed infections occurring from ECMO cannulation until 48 hours after decannulation</a:t>
            </a:r>
            <a:endParaRPr lang="fr-FR"/>
          </a:p>
        </p:txBody>
      </p:sp>
      <p:graphicFrame>
        <p:nvGraphicFramePr>
          <p:cNvPr id="24" name="Tableau 23">
            <a:extLst>
              <a:ext uri="{FF2B5EF4-FFF2-40B4-BE49-F238E27FC236}">
                <a16:creationId xmlns:a16="http://schemas.microsoft.com/office/drawing/2014/main" id="{D31E34C5-3813-6DAC-4F7F-97879BA5C6FC}"/>
              </a:ext>
            </a:extLst>
          </p:cNvPr>
          <p:cNvGraphicFramePr>
            <a:graphicFrameLocks noGrp="1"/>
          </p:cNvGraphicFramePr>
          <p:nvPr>
            <p:extLst>
              <p:ext uri="{D42A27DB-BD31-4B8C-83A1-F6EECF244321}">
                <p14:modId xmlns:p14="http://schemas.microsoft.com/office/powerpoint/2010/main" val="4043352666"/>
              </p:ext>
            </p:extLst>
          </p:nvPr>
        </p:nvGraphicFramePr>
        <p:xfrm>
          <a:off x="1007813" y="785388"/>
          <a:ext cx="11103293" cy="5465840"/>
        </p:xfrm>
        <a:graphic>
          <a:graphicData uri="http://schemas.openxmlformats.org/drawingml/2006/table">
            <a:tbl>
              <a:tblPr firstRow="1" bandRow="1">
                <a:tableStyleId>{EB9631B5-78F2-41C9-869B-9F39066F8104}</a:tableStyleId>
              </a:tblPr>
              <a:tblGrid>
                <a:gridCol w="1563293">
                  <a:extLst>
                    <a:ext uri="{9D8B030D-6E8A-4147-A177-3AD203B41FA5}">
                      <a16:colId xmlns:a16="http://schemas.microsoft.com/office/drawing/2014/main" val="2873725462"/>
                    </a:ext>
                  </a:extLst>
                </a:gridCol>
                <a:gridCol w="2016000">
                  <a:extLst>
                    <a:ext uri="{9D8B030D-6E8A-4147-A177-3AD203B41FA5}">
                      <a16:colId xmlns:a16="http://schemas.microsoft.com/office/drawing/2014/main" val="2627485335"/>
                    </a:ext>
                  </a:extLst>
                </a:gridCol>
                <a:gridCol w="1332000">
                  <a:extLst>
                    <a:ext uri="{9D8B030D-6E8A-4147-A177-3AD203B41FA5}">
                      <a16:colId xmlns:a16="http://schemas.microsoft.com/office/drawing/2014/main" val="787693564"/>
                    </a:ext>
                  </a:extLst>
                </a:gridCol>
                <a:gridCol w="3816000">
                  <a:extLst>
                    <a:ext uri="{9D8B030D-6E8A-4147-A177-3AD203B41FA5}">
                      <a16:colId xmlns:a16="http://schemas.microsoft.com/office/drawing/2014/main" val="3427247168"/>
                    </a:ext>
                  </a:extLst>
                </a:gridCol>
                <a:gridCol w="2376000">
                  <a:extLst>
                    <a:ext uri="{9D8B030D-6E8A-4147-A177-3AD203B41FA5}">
                      <a16:colId xmlns:a16="http://schemas.microsoft.com/office/drawing/2014/main" val="3512793912"/>
                    </a:ext>
                  </a:extLst>
                </a:gridCol>
              </a:tblGrid>
              <a:tr h="396000">
                <a:tc>
                  <a:txBody>
                    <a:bodyPr/>
                    <a:lstStyle/>
                    <a:p>
                      <a:pPr marL="0" algn="l" defTabSz="914400" rtl="0" eaLnBrk="1" latinLnBrk="0" hangingPunct="1">
                        <a:lnSpc>
                          <a:spcPct val="107000"/>
                        </a:lnSpc>
                        <a:spcBef>
                          <a:spcPts val="0"/>
                        </a:spcBef>
                        <a:spcAft>
                          <a:spcPts val="800"/>
                        </a:spcAft>
                      </a:pPr>
                      <a:r>
                        <a:rPr lang="fr-FR" sz="1400" b="1" kern="1200">
                          <a:solidFill>
                            <a:schemeClr val="lt1"/>
                          </a:solidFill>
                          <a:latin typeface="Arial" panose="020B0604020202020204" pitchFamily="34" charset="0"/>
                          <a:ea typeface="+mn-ea"/>
                          <a:cs typeface="Arial" panose="020B0604020202020204" pitchFamily="34" charset="0"/>
                        </a:rPr>
                        <a:t>Infection</a:t>
                      </a:r>
                    </a:p>
                  </a:txBody>
                  <a:tcPr marL="45720" marR="45720" marT="36000" marB="3600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tc>
                  <a:txBody>
                    <a:bodyPr/>
                    <a:lstStyle/>
                    <a:p>
                      <a:pPr marL="0" algn="ctr" defTabSz="914400" rtl="0" eaLnBrk="1" latinLnBrk="0" hangingPunct="1">
                        <a:lnSpc>
                          <a:spcPct val="107000"/>
                        </a:lnSpc>
                        <a:spcBef>
                          <a:spcPts val="0"/>
                        </a:spcBef>
                        <a:spcAft>
                          <a:spcPts val="800"/>
                        </a:spcAft>
                      </a:pPr>
                      <a:r>
                        <a:rPr lang="fr-FR" sz="1400" b="1" kern="1200">
                          <a:solidFill>
                            <a:schemeClr val="lt1"/>
                          </a:solidFill>
                          <a:latin typeface="Arial" panose="020B0604020202020204" pitchFamily="34" charset="0"/>
                          <a:ea typeface="+mn-ea"/>
                          <a:cs typeface="Arial" panose="020B0604020202020204" pitchFamily="34" charset="0"/>
                        </a:rPr>
                        <a:t>Site of Culture</a:t>
                      </a:r>
                    </a:p>
                  </a:txBody>
                  <a:tcPr marL="45720" marR="45720" marT="36000" marB="3600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tc>
                  <a:txBody>
                    <a:bodyPr/>
                    <a:lstStyle/>
                    <a:p>
                      <a:pPr marL="0" algn="ctr" defTabSz="914400" rtl="0" eaLnBrk="1" latinLnBrk="0" hangingPunct="1">
                        <a:lnSpc>
                          <a:spcPct val="107000"/>
                        </a:lnSpc>
                        <a:spcBef>
                          <a:spcPts val="0"/>
                        </a:spcBef>
                        <a:spcAft>
                          <a:spcPts val="800"/>
                        </a:spcAft>
                      </a:pPr>
                      <a:r>
                        <a:rPr lang="fr-FR" sz="1400" b="1" kern="1200">
                          <a:solidFill>
                            <a:schemeClr val="lt1"/>
                          </a:solidFill>
                          <a:latin typeface="Arial" panose="020B0604020202020204" pitchFamily="34" charset="0"/>
                          <a:ea typeface="+mn-ea"/>
                          <a:cs typeface="Arial" panose="020B0604020202020204" pitchFamily="34" charset="0"/>
                        </a:rPr>
                        <a:t>Bacterial Load</a:t>
                      </a:r>
                    </a:p>
                  </a:txBody>
                  <a:tcPr marL="45720" marR="45720" marT="36000" marB="3600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tc>
                  <a:txBody>
                    <a:bodyPr/>
                    <a:lstStyle/>
                    <a:p>
                      <a:pPr marL="0" algn="ctr" defTabSz="914400" rtl="0" eaLnBrk="1" latinLnBrk="0" hangingPunct="1">
                        <a:lnSpc>
                          <a:spcPct val="107000"/>
                        </a:lnSpc>
                        <a:spcBef>
                          <a:spcPts val="0"/>
                        </a:spcBef>
                        <a:spcAft>
                          <a:spcPts val="800"/>
                        </a:spcAft>
                      </a:pPr>
                      <a:r>
                        <a:rPr lang="fr-FR" sz="1400" b="1" kern="1200" dirty="0">
                          <a:solidFill>
                            <a:schemeClr val="lt1"/>
                          </a:solidFill>
                          <a:latin typeface="Arial" panose="020B0604020202020204" pitchFamily="34" charset="0"/>
                          <a:ea typeface="+mn-ea"/>
                          <a:cs typeface="Arial" panose="020B0604020202020204" pitchFamily="34" charset="0"/>
                        </a:rPr>
                        <a:t>Clinical </a:t>
                      </a:r>
                      <a:r>
                        <a:rPr lang="fr-FR" sz="1400" b="1" kern="1200" dirty="0" err="1">
                          <a:solidFill>
                            <a:schemeClr val="lt1"/>
                          </a:solidFill>
                          <a:latin typeface="Arial" panose="020B0604020202020204" pitchFamily="34" charset="0"/>
                          <a:ea typeface="+mn-ea"/>
                          <a:cs typeface="Arial" panose="020B0604020202020204" pitchFamily="34" charset="0"/>
                        </a:rPr>
                        <a:t>Signs</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45720" marR="45720" marT="36000" marB="3600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tc>
                  <a:txBody>
                    <a:bodyPr/>
                    <a:lstStyle/>
                    <a:p>
                      <a:pPr marL="0" algn="ctr" defTabSz="914400" rtl="0" eaLnBrk="1" latinLnBrk="0" hangingPunct="1">
                        <a:lnSpc>
                          <a:spcPct val="107000"/>
                        </a:lnSpc>
                        <a:spcBef>
                          <a:spcPts val="0"/>
                        </a:spcBef>
                        <a:spcAft>
                          <a:spcPts val="800"/>
                        </a:spcAft>
                      </a:pPr>
                      <a:r>
                        <a:rPr lang="fr-FR" sz="1400" b="1" kern="1200" dirty="0" err="1">
                          <a:solidFill>
                            <a:schemeClr val="lt1"/>
                          </a:solidFill>
                          <a:latin typeface="Arial" panose="020B0604020202020204" pitchFamily="34" charset="0"/>
                          <a:ea typeface="+mn-ea"/>
                          <a:cs typeface="Arial" panose="020B0604020202020204" pitchFamily="34" charset="0"/>
                        </a:rPr>
                        <a:t>Also</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45720" marR="45720" marT="36000" marB="3600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628701877"/>
                  </a:ext>
                </a:extLst>
              </a:tr>
              <a:tr h="420401">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Blood Stream Infection</a:t>
                      </a: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2 percutaneous blood samples + eventual blood from catheters</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Fever/tachycardia/hypotension + No further sign of localized infection</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No differential time to positivity between percutaneous and catheters</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78025544"/>
                  </a:ext>
                </a:extLst>
              </a:tr>
              <a:tr h="591197">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Catheter-related Blood Stream Infection</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2 percutaneous + catheter blood or catheter tip</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 Fever/tachycardia/hypotension + No further sign of localized infection. </a:t>
                      </a: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Eventual erythema, swelling, purulent drainage from catheter insertion-site.</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Differential time to positivity &gt; 2 hours or catheter CFU &gt; 3-fold percutaneous CFU or positive catheter tip</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51586484"/>
                  </a:ext>
                </a:extLst>
              </a:tr>
              <a:tr h="249605">
                <a:tc rowSpan="2">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Ventilator-Associated Pneumonia</a:t>
                      </a: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Bronchoalveolar lavage </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 10</a:t>
                      </a:r>
                      <a:r>
                        <a:rPr lang="fr-FR" sz="1050" kern="1200" baseline="30000">
                          <a:solidFill>
                            <a:schemeClr val="tx1">
                              <a:lumMod val="75000"/>
                              <a:lumOff val="25000"/>
                            </a:schemeClr>
                          </a:solidFill>
                          <a:latin typeface="Arial" panose="020B0604020202020204" pitchFamily="34" charset="0"/>
                          <a:ea typeface="+mn-ea"/>
                          <a:cs typeface="Arial" panose="020B0604020202020204" pitchFamily="34" charset="0"/>
                        </a:rPr>
                        <a:t>4</a:t>
                      </a: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 CFU/Ml</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2 of: fever, leukocytosis/leucopenia, purulent secretions + New/progressive radiographic infiltrate + Worsening oxygenation</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rowSpan="2" hMerge="1">
                  <a:txBody>
                    <a:bodyPr/>
                    <a:lstStyle/>
                    <a:p>
                      <a:endParaRPr lang="fr-FR"/>
                    </a:p>
                  </a:txBody>
                  <a:tcPr/>
                </a:tc>
                <a:extLst>
                  <a:ext uri="{0D108BD9-81ED-4DB2-BD59-A6C34878D82A}">
                    <a16:rowId xmlns:a16="http://schemas.microsoft.com/office/drawing/2014/main" val="1829255262"/>
                  </a:ext>
                </a:extLst>
              </a:tr>
              <a:tr h="249605">
                <a:tc vMerge="1">
                  <a:txBody>
                    <a:bodyPr/>
                    <a:lstStyle/>
                    <a:p>
                      <a:endParaRPr lang="fr-FR"/>
                    </a:p>
                  </a:txBody>
                  <a:tcPr/>
                </a:tc>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Endotracheal Aspirate </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a:txBody>
                    <a:bodyPr/>
                    <a:lstStyle/>
                    <a:p>
                      <a:pPr algn="ctr">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 10</a:t>
                      </a:r>
                      <a:r>
                        <a:rPr lang="fr-FR" sz="1050" kern="1200" baseline="30000">
                          <a:solidFill>
                            <a:schemeClr val="tx1">
                              <a:lumMod val="75000"/>
                              <a:lumOff val="25000"/>
                            </a:schemeClr>
                          </a:solidFill>
                          <a:latin typeface="Arial" panose="020B0604020202020204" pitchFamily="34" charset="0"/>
                          <a:ea typeface="+mn-ea"/>
                          <a:cs typeface="Arial" panose="020B0604020202020204" pitchFamily="34" charset="0"/>
                        </a:rPr>
                        <a:t>6</a:t>
                      </a: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 CFU/mL</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E7E7E7"/>
                    </a:solidFill>
                  </a:tcPr>
                </a:tc>
                <a:tc gridSpan="2" vMerge="1">
                  <a:txBody>
                    <a:bodyPr/>
                    <a:lstStyle/>
                    <a:p>
                      <a:endParaRPr lang="fr-FR"/>
                    </a:p>
                  </a:txBody>
                  <a:tcPr/>
                </a:tc>
                <a:tc hMerge="1" vMerge="1">
                  <a:txBody>
                    <a:bodyPr/>
                    <a:lstStyle/>
                    <a:p>
                      <a:endParaRPr lang="fr-FR"/>
                    </a:p>
                  </a:txBody>
                  <a:tcPr/>
                </a:tc>
                <a:extLst>
                  <a:ext uri="{0D108BD9-81ED-4DB2-BD59-A6C34878D82A}">
                    <a16:rowId xmlns:a16="http://schemas.microsoft.com/office/drawing/2014/main" val="2646892221"/>
                  </a:ext>
                </a:extLst>
              </a:tr>
              <a:tr h="420401">
                <a:tc rowSpan="2">
                  <a:txBody>
                    <a:bodyPr/>
                    <a:lstStyle/>
                    <a:p>
                      <a:pPr algn="l">
                        <a:lnSpc>
                          <a:spcPct val="107000"/>
                        </a:lnSpc>
                        <a:spcAft>
                          <a:spcPts val="800"/>
                        </a:spcAft>
                      </a:pPr>
                      <a:r>
                        <a:rPr lang="fr-FR" sz="1050" kern="1200" dirty="0">
                          <a:solidFill>
                            <a:schemeClr val="tx1">
                              <a:lumMod val="75000"/>
                              <a:lumOff val="25000"/>
                            </a:schemeClr>
                          </a:solidFill>
                          <a:latin typeface="Arial" panose="020B0604020202020204" pitchFamily="34" charset="0"/>
                          <a:ea typeface="+mn-ea"/>
                          <a:cs typeface="Arial" panose="020B0604020202020204" pitchFamily="34" charset="0"/>
                        </a:rPr>
                        <a:t>Invasive </a:t>
                      </a:r>
                      <a:r>
                        <a:rPr lang="fr-FR" sz="1050" kern="1200" dirty="0" err="1">
                          <a:solidFill>
                            <a:schemeClr val="tx1">
                              <a:lumMod val="75000"/>
                              <a:lumOff val="25000"/>
                            </a:schemeClr>
                          </a:solidFill>
                          <a:latin typeface="Arial" panose="020B0604020202020204" pitchFamily="34" charset="0"/>
                          <a:ea typeface="+mn-ea"/>
                          <a:cs typeface="Arial" panose="020B0604020202020204" pitchFamily="34" charset="0"/>
                        </a:rPr>
                        <a:t>Pulmonary</a:t>
                      </a:r>
                      <a:r>
                        <a:rPr lang="fr-FR" sz="105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050" i="1" kern="1200" dirty="0" err="1">
                          <a:solidFill>
                            <a:schemeClr val="tx1">
                              <a:lumMod val="75000"/>
                              <a:lumOff val="25000"/>
                            </a:schemeClr>
                          </a:solidFill>
                          <a:latin typeface="Arial" panose="020B0604020202020204" pitchFamily="34" charset="0"/>
                          <a:ea typeface="+mn-ea"/>
                          <a:cs typeface="Arial" panose="020B0604020202020204" pitchFamily="34" charset="0"/>
                        </a:rPr>
                        <a:t>Aspergillosis</a:t>
                      </a:r>
                      <a:endParaRPr lang="fr-FR" sz="105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l">
                        <a:lnSpc>
                          <a:spcPct val="107000"/>
                        </a:lnSpc>
                        <a:spcAft>
                          <a:spcPts val="800"/>
                        </a:spcAft>
                      </a:pP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Proven: </a:t>
                      </a:r>
                      <a:b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1) microscopic analysis of needle aspiration/biopsy showing </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histopatologic</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cytopatologic</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/direct microscopic evidence of hyphae and tissue damage or </a:t>
                      </a:r>
                      <a:b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2) positive culture of lung biopsy for Aspergillus spp. </a:t>
                      </a:r>
                      <a:endParaRPr lang="fr-FR" sz="105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317437137"/>
                  </a:ext>
                </a:extLst>
              </a:tr>
              <a:tr h="761993">
                <a:tc vMerge="1">
                  <a:txBody>
                    <a:bodyPr/>
                    <a:lstStyle/>
                    <a:p>
                      <a:endParaRPr lang="fr-FR"/>
                    </a:p>
                  </a:txBody>
                  <a:tcPr/>
                </a:tc>
                <a:tc gridSpan="4">
                  <a:txBody>
                    <a:bodyPr/>
                    <a:lstStyle/>
                    <a:p>
                      <a:pPr algn="l">
                        <a:lnSpc>
                          <a:spcPct val="107000"/>
                        </a:lnSpc>
                        <a:spcAft>
                          <a:spcPts val="800"/>
                        </a:spcAft>
                      </a:pP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Putative: </a:t>
                      </a:r>
                      <a:b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1) bronchoalveolar lavage positive for Aspergillus spp. (with branching hyphae) without bacterial growth; </a:t>
                      </a:r>
                      <a:b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2) one of: refractory/recrudescent fever despite appropriate antibiotic therapy, pleuritic chest pain, pleuritic rub, </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dyspnea</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hemophtysis</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 worsening oxygenation; 3) abnormal imaging by portable chest X-ray or computed tomography; </a:t>
                      </a:r>
                      <a:b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4) host risk factors (i.e. neutropenia, </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hematological</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 malignancy, glucocorticoid treatment, congenital/acquired immunodeficiency).</a:t>
                      </a:r>
                      <a:endParaRPr lang="fr-FR" sz="105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2502733083"/>
                  </a:ext>
                </a:extLst>
              </a:tr>
              <a:tr h="249605">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Urinary Tract Infection</a:t>
                      </a: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2 consecutive urine specimens</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≥10</a:t>
                      </a:r>
                      <a:r>
                        <a:rPr lang="fr-FR" sz="1050" kern="1200" baseline="30000">
                          <a:solidFill>
                            <a:schemeClr val="tx1">
                              <a:lumMod val="75000"/>
                              <a:lumOff val="25000"/>
                            </a:schemeClr>
                          </a:solidFill>
                          <a:latin typeface="Arial" panose="020B0604020202020204" pitchFamily="34" charset="0"/>
                          <a:ea typeface="+mn-ea"/>
                          <a:cs typeface="Arial" panose="020B0604020202020204" pitchFamily="34" charset="0"/>
                        </a:rPr>
                        <a:t>6 </a:t>
                      </a: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CFU/mL</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Fever/tachycardia/hypotension</a:t>
                      </a: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2793631707"/>
                  </a:ext>
                </a:extLst>
              </a:tr>
              <a:tr h="420401">
                <a:tc>
                  <a:txBody>
                    <a:bodyPr/>
                    <a:lstStyle/>
                    <a:p>
                      <a:pPr algn="l">
                        <a:lnSpc>
                          <a:spcPct val="107000"/>
                        </a:lnSpc>
                        <a:spcAft>
                          <a:spcPts val="800"/>
                        </a:spcAft>
                      </a:pPr>
                      <a:r>
                        <a:rPr lang="fr-FR" sz="1050" i="1" kern="1200" dirty="0">
                          <a:solidFill>
                            <a:schemeClr val="tx1">
                              <a:lumMod val="75000"/>
                              <a:lumOff val="25000"/>
                            </a:schemeClr>
                          </a:solidFill>
                          <a:latin typeface="Arial" panose="020B0604020202020204" pitchFamily="34" charset="0"/>
                          <a:ea typeface="+mn-ea"/>
                          <a:cs typeface="Arial" panose="020B0604020202020204" pitchFamily="34" charset="0"/>
                        </a:rPr>
                        <a:t>Clostridium Difficile </a:t>
                      </a:r>
                      <a:r>
                        <a:rPr lang="fr-FR" sz="1050" i="1" kern="1200" dirty="0" err="1">
                          <a:solidFill>
                            <a:schemeClr val="tx1">
                              <a:lumMod val="75000"/>
                              <a:lumOff val="25000"/>
                            </a:schemeClr>
                          </a:solidFill>
                          <a:latin typeface="Arial" panose="020B0604020202020204" pitchFamily="34" charset="0"/>
                          <a:ea typeface="+mn-ea"/>
                          <a:cs typeface="Arial" panose="020B0604020202020204" pitchFamily="34" charset="0"/>
                        </a:rPr>
                        <a:t>Colitis</a:t>
                      </a:r>
                      <a:endParaRPr lang="fr-FR" sz="105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Unformed stool culture</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05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Fever/tachycardia/hypotension + Unformed stool</a:t>
                      </a:r>
                      <a:endParaRPr lang="fr-FR" sz="105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Enzyme immunoassay positive for C. difficile toxin A and B </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19167596"/>
                  </a:ext>
                </a:extLst>
              </a:tr>
              <a:tr h="591197">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ECMO cannula Insertion-Site Infection</a:t>
                      </a: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Peri-catheter purulent drainage</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05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Local erythema and purulent drainage</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a:solidFill>
                            <a:schemeClr val="tx1">
                              <a:lumMod val="75000"/>
                              <a:lumOff val="25000"/>
                            </a:schemeClr>
                          </a:solidFill>
                          <a:latin typeface="Arial" panose="020B0604020202020204" pitchFamily="34" charset="0"/>
                          <a:ea typeface="+mn-ea"/>
                          <a:cs typeface="Arial" panose="020B0604020202020204" pitchFamily="34" charset="0"/>
                        </a:rPr>
                        <a:t>Cultures of the purulent drainage positive for microorganism other than common skin contaminants</a:t>
                      </a:r>
                      <a:endParaRPr lang="fr-FR" sz="105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42953099"/>
                  </a:ext>
                </a:extLst>
              </a:tr>
              <a:tr h="761993">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Surgical Site Infection</a:t>
                      </a:r>
                    </a:p>
                  </a:txBody>
                  <a:tcPr marL="45720" marR="4572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l">
                        <a:lnSpc>
                          <a:spcPct val="107000"/>
                        </a:lnSpc>
                        <a:spcAft>
                          <a:spcPts val="800"/>
                        </a:spcAft>
                      </a:pPr>
                      <a:r>
                        <a:rPr lang="fr-FR" sz="1050" kern="1200">
                          <a:solidFill>
                            <a:schemeClr val="tx1">
                              <a:lumMod val="75000"/>
                              <a:lumOff val="25000"/>
                            </a:schemeClr>
                          </a:solidFill>
                          <a:latin typeface="Arial" panose="020B0604020202020204" pitchFamily="34" charset="0"/>
                          <a:ea typeface="+mn-ea"/>
                          <a:cs typeface="Arial" panose="020B0604020202020204" pitchFamily="34" charset="0"/>
                        </a:rPr>
                        <a:t>Surgical site (e.g., skin, subcutaneous, deeper, abscess, implant-associated)</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05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a:t>
                      </a: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Serum discharge, </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erhytema</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 purulent exudate, separation of the deep tissues, AND need for additional treatment (</a:t>
                      </a:r>
                      <a:r>
                        <a:rPr lang="en-GB" sz="1050" kern="1200" dirty="0" err="1">
                          <a:solidFill>
                            <a:schemeClr val="tx1">
                              <a:lumMod val="75000"/>
                              <a:lumOff val="25000"/>
                            </a:schemeClr>
                          </a:solidFill>
                          <a:latin typeface="Arial" panose="020B0604020202020204" pitchFamily="34" charset="0"/>
                          <a:ea typeface="+mn-ea"/>
                          <a:cs typeface="Arial" panose="020B0604020202020204" pitchFamily="34" charset="0"/>
                        </a:rPr>
                        <a:t>i.c.</a:t>
                      </a: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 surgical debridement, change antibiotic therapy) AND isolation of microorganism other than common skin contaminants</a:t>
                      </a:r>
                      <a:endParaRPr lang="fr-FR" sz="105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tcPr>
                </a:tc>
                <a:tc>
                  <a:txBody>
                    <a:bodyPr/>
                    <a:lstStyle/>
                    <a:p>
                      <a:pPr algn="l">
                        <a:lnSpc>
                          <a:spcPct val="107000"/>
                        </a:lnSpc>
                        <a:spcAft>
                          <a:spcPts val="800"/>
                        </a:spcAft>
                      </a:pPr>
                      <a:r>
                        <a:rPr lang="en-GB" sz="1050" kern="1200" dirty="0">
                          <a:solidFill>
                            <a:schemeClr val="tx1">
                              <a:lumMod val="75000"/>
                              <a:lumOff val="25000"/>
                            </a:schemeClr>
                          </a:solidFill>
                          <a:latin typeface="Arial" panose="020B0604020202020204" pitchFamily="34" charset="0"/>
                          <a:ea typeface="+mn-ea"/>
                          <a:cs typeface="Arial" panose="020B0604020202020204" pitchFamily="34" charset="0"/>
                        </a:rPr>
                        <a:t>&lt;30 days from surgery. If implant involved &lt; 90 days from surgery.</a:t>
                      </a:r>
                      <a:endParaRPr lang="fr-FR" sz="105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5720" marR="4572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1305308375"/>
                  </a:ext>
                </a:extLst>
              </a:tr>
            </a:tbl>
          </a:graphicData>
        </a:graphic>
      </p:graphicFrame>
      <p:sp>
        <p:nvSpPr>
          <p:cNvPr id="31" name="Espace réservé du contenu 16">
            <a:extLst>
              <a:ext uri="{FF2B5EF4-FFF2-40B4-BE49-F238E27FC236}">
                <a16:creationId xmlns:a16="http://schemas.microsoft.com/office/drawing/2014/main" id="{ABCBAD2C-E85F-FAA8-D0EA-341936EC8F47}"/>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err="1"/>
              <a:t>Konstanty</a:t>
            </a:r>
            <a:r>
              <a:rPr lang="fr-FR" dirty="0"/>
              <a:t> SZULDRZYNSKI et al., ECCMID</a:t>
            </a:r>
            <a:r>
              <a:rPr lang="fr-FR" baseline="30000" dirty="0">
                <a:latin typeface="Arial Narrow" panose="020B0606020202030204" pitchFamily="34" charset="0"/>
              </a:rPr>
              <a:t>®</a:t>
            </a:r>
            <a:r>
              <a:rPr lang="fr-FR" dirty="0"/>
              <a:t> 2024, Session#SY206</a:t>
            </a:r>
          </a:p>
        </p:txBody>
      </p:sp>
    </p:spTree>
    <p:extLst>
      <p:ext uri="{BB962C8B-B14F-4D97-AF65-F5344CB8AC3E}">
        <p14:creationId xmlns:p14="http://schemas.microsoft.com/office/powerpoint/2010/main" val="261533775"/>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C4980EF-65EC-649D-5490-454E0771CE4B}"/>
              </a:ext>
            </a:extLst>
          </p:cNvPr>
          <p:cNvSpPr>
            <a:spLocks noGrp="1"/>
          </p:cNvSpPr>
          <p:nvPr>
            <p:ph type="title"/>
          </p:nvPr>
        </p:nvSpPr>
        <p:spPr/>
        <p:txBody>
          <a:bodyPr/>
          <a:lstStyle/>
          <a:p>
            <a:r>
              <a:rPr lang="en-US" dirty="0"/>
              <a:t>Source of infection, pathogens and definitions</a:t>
            </a:r>
            <a:br>
              <a:rPr lang="en-US" dirty="0"/>
            </a:br>
            <a:endParaRPr lang="fr-FR" dirty="0"/>
          </a:p>
        </p:txBody>
      </p:sp>
      <p:sp>
        <p:nvSpPr>
          <p:cNvPr id="3" name="Espace réservé du contenu 2">
            <a:extLst>
              <a:ext uri="{FF2B5EF4-FFF2-40B4-BE49-F238E27FC236}">
                <a16:creationId xmlns:a16="http://schemas.microsoft.com/office/drawing/2014/main" id="{FAB35D64-5130-0C40-2AAC-90C1D83D122C}"/>
              </a:ext>
            </a:extLst>
          </p:cNvPr>
          <p:cNvSpPr>
            <a:spLocks noGrp="1"/>
          </p:cNvSpPr>
          <p:nvPr>
            <p:ph sz="quarter" idx="10"/>
          </p:nvPr>
        </p:nvSpPr>
        <p:spPr/>
        <p:txBody>
          <a:body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4" name="Espace réservé du contenu 3">
            <a:extLst>
              <a:ext uri="{FF2B5EF4-FFF2-40B4-BE49-F238E27FC236}">
                <a16:creationId xmlns:a16="http://schemas.microsoft.com/office/drawing/2014/main" id="{BDE155F2-8CF4-0ECC-CD5B-E4AB1559D8EE}"/>
              </a:ext>
            </a:extLst>
          </p:cNvPr>
          <p:cNvSpPr>
            <a:spLocks noGrp="1"/>
          </p:cNvSpPr>
          <p:nvPr>
            <p:ph sz="quarter" idx="11"/>
          </p:nvPr>
        </p:nvSpPr>
        <p:spPr/>
        <p:txBody>
          <a:bodyPr/>
          <a:lstStyle/>
          <a:p>
            <a:r>
              <a:rPr lang="en-US" dirty="0"/>
              <a:t>Nosocomial infection in the adult patient with ECMO support</a:t>
            </a:r>
            <a:endParaRPr lang="fr-FR" dirty="0"/>
          </a:p>
        </p:txBody>
      </p:sp>
    </p:spTree>
    <p:extLst>
      <p:ext uri="{BB962C8B-B14F-4D97-AF65-F5344CB8AC3E}">
        <p14:creationId xmlns:p14="http://schemas.microsoft.com/office/powerpoint/2010/main" val="3909448739"/>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 12" descr="Une image contenant texte, capture d’écran, conception&#10;&#10;Description générée automatiquement">
            <a:extLst>
              <a:ext uri="{FF2B5EF4-FFF2-40B4-BE49-F238E27FC236}">
                <a16:creationId xmlns:a16="http://schemas.microsoft.com/office/drawing/2014/main" id="{48CED9A2-D86B-FF00-2872-E2A316EA448A}"/>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848937" y="1684951"/>
            <a:ext cx="2650815" cy="4232275"/>
          </a:xfrm>
          <a:prstGeom prst="rect">
            <a:avLst/>
          </a:prstGeom>
        </p:spPr>
      </p:pic>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5022936" y="1395413"/>
            <a:ext cx="7042063" cy="4232275"/>
          </a:xfrm>
        </p:spPr>
        <p:txBody>
          <a:bodyPr/>
          <a:lstStyle/>
          <a:p>
            <a:pPr>
              <a:lnSpc>
                <a:spcPct val="107000"/>
              </a:lnSpc>
              <a:spcAft>
                <a:spcPts val="800"/>
              </a:spcAft>
            </a:pPr>
            <a:r>
              <a:rPr lang="en-GB" sz="1800" b="1" kern="100" dirty="0">
                <a:solidFill>
                  <a:srgbClr val="5E247C"/>
                </a:solidFill>
                <a:effectLst/>
                <a:latin typeface="+mj-lt"/>
                <a:ea typeface="Aptos" panose="020B0004020202020204" pitchFamily="34" charset="0"/>
                <a:cs typeface="Times New Roman" panose="02020603050405020304" pitchFamily="18" charset="0"/>
              </a:rPr>
              <a:t>Historical perspective</a:t>
            </a:r>
          </a:p>
          <a:p>
            <a:pPr>
              <a:lnSpc>
                <a:spcPct val="107000"/>
              </a:lnSpc>
              <a:spcAft>
                <a:spcPts val="800"/>
              </a:spcAft>
            </a:pPr>
            <a:r>
              <a:rPr lang="en-GB" sz="1800" b="1" kern="100" dirty="0">
                <a:solidFill>
                  <a:srgbClr val="5E247C"/>
                </a:solidFill>
                <a:effectLst/>
                <a:latin typeface="+mj-lt"/>
                <a:ea typeface="Aptos" panose="020B0004020202020204" pitchFamily="34" charset="0"/>
                <a:cs typeface="Times New Roman" panose="02020603050405020304" pitchFamily="18" charset="0"/>
              </a:rPr>
              <a:t>Source of Infection</a:t>
            </a:r>
          </a:p>
          <a:p>
            <a:pPr lvl="1">
              <a:spcBef>
                <a:spcPts val="300"/>
              </a:spcBef>
            </a:pPr>
            <a:r>
              <a:rPr lang="en-GB" kern="100" dirty="0">
                <a:effectLst/>
                <a:latin typeface="+mj-lt"/>
                <a:ea typeface="Aptos" panose="020B0004020202020204" pitchFamily="34" charset="0"/>
                <a:cs typeface="Times New Roman" panose="02020603050405020304" pitchFamily="18" charset="0"/>
              </a:rPr>
              <a:t>ECMO Paradigm</a:t>
            </a:r>
          </a:p>
          <a:p>
            <a:pPr lvl="1">
              <a:spcBef>
                <a:spcPts val="300"/>
              </a:spcBef>
              <a:spcAft>
                <a:spcPts val="1200"/>
              </a:spcAft>
            </a:pPr>
            <a:r>
              <a:rPr lang="en-GB" kern="100" dirty="0">
                <a:effectLst/>
                <a:latin typeface="+mj-lt"/>
                <a:ea typeface="Aptos" panose="020B0004020202020204" pitchFamily="34" charset="0"/>
                <a:cs typeface="Times New Roman" panose="02020603050405020304" pitchFamily="18" charset="0"/>
              </a:rPr>
              <a:t>Risk factors for infection and patient vulnerability</a:t>
            </a:r>
            <a:endParaRPr lang="fr-FR" kern="100" dirty="0">
              <a:effectLst/>
              <a:latin typeface="+mj-lt"/>
              <a:ea typeface="Aptos" panose="020B0004020202020204" pitchFamily="34" charset="0"/>
              <a:cs typeface="Times New Roman" panose="02020603050405020304" pitchFamily="18" charset="0"/>
            </a:endParaRPr>
          </a:p>
          <a:p>
            <a:pPr>
              <a:lnSpc>
                <a:spcPct val="107000"/>
              </a:lnSpc>
              <a:spcBef>
                <a:spcPts val="1200"/>
              </a:spcBef>
            </a:pPr>
            <a:r>
              <a:rPr lang="fr-FR" sz="1800" b="1" kern="100" dirty="0" err="1">
                <a:solidFill>
                  <a:srgbClr val="5E247C"/>
                </a:solidFill>
                <a:effectLst/>
                <a:latin typeface="+mj-lt"/>
                <a:ea typeface="Aptos" panose="020B0004020202020204" pitchFamily="34" charset="0"/>
                <a:cs typeface="Times New Roman" panose="02020603050405020304" pitchFamily="18" charset="0"/>
              </a:rPr>
              <a:t>Definitions</a:t>
            </a:r>
            <a:endParaRPr lang="fr-FR" sz="1800" b="1" kern="100" dirty="0">
              <a:solidFill>
                <a:srgbClr val="5E247C"/>
              </a:solidFill>
              <a:effectLst/>
              <a:latin typeface="+mj-lt"/>
              <a:ea typeface="Aptos" panose="020B0004020202020204" pitchFamily="34" charset="0"/>
              <a:cs typeface="Times New Roman" panose="02020603050405020304" pitchFamily="18" charset="0"/>
            </a:endParaRPr>
          </a:p>
          <a:p>
            <a:pPr lvl="1">
              <a:lnSpc>
                <a:spcPct val="107000"/>
              </a:lnSpc>
              <a:spcBef>
                <a:spcPts val="300"/>
              </a:spcBef>
              <a:spcAft>
                <a:spcPts val="1200"/>
              </a:spcAft>
            </a:pPr>
            <a:r>
              <a:rPr lang="fr-FR" kern="100" dirty="0">
                <a:effectLst/>
                <a:latin typeface="+mj-lt"/>
                <a:ea typeface="Aptos" panose="020B0004020202020204" pitchFamily="34" charset="0"/>
                <a:cs typeface="Times New Roman" panose="02020603050405020304" pitchFamily="18" charset="0"/>
              </a:rPr>
              <a:t>Infections on ECMO, in ECMO, </a:t>
            </a:r>
            <a:r>
              <a:rPr lang="fr-FR" kern="100" dirty="0" err="1">
                <a:effectLst/>
                <a:latin typeface="+mj-lt"/>
                <a:ea typeface="Aptos" panose="020B0004020202020204" pitchFamily="34" charset="0"/>
                <a:cs typeface="Times New Roman" panose="02020603050405020304" pitchFamily="18" charset="0"/>
              </a:rPr>
              <a:t>because</a:t>
            </a:r>
            <a:r>
              <a:rPr lang="fr-FR" kern="100" dirty="0">
                <a:effectLst/>
                <a:latin typeface="+mj-lt"/>
                <a:ea typeface="Aptos" panose="020B0004020202020204" pitchFamily="34" charset="0"/>
                <a:cs typeface="Times New Roman" panose="02020603050405020304" pitchFamily="18" charset="0"/>
              </a:rPr>
              <a:t> of ECMO</a:t>
            </a:r>
          </a:p>
          <a:p>
            <a:pPr>
              <a:lnSpc>
                <a:spcPct val="107000"/>
              </a:lnSpc>
            </a:pPr>
            <a:r>
              <a:rPr lang="fr-FR" sz="1800" b="1" kern="100" dirty="0" err="1">
                <a:solidFill>
                  <a:srgbClr val="5E247C"/>
                </a:solidFill>
                <a:effectLst/>
                <a:latin typeface="+mj-lt"/>
                <a:ea typeface="Aptos" panose="020B0004020202020204" pitchFamily="34" charset="0"/>
                <a:cs typeface="Times New Roman" panose="02020603050405020304" pitchFamily="18" charset="0"/>
              </a:rPr>
              <a:t>Pathogens</a:t>
            </a:r>
            <a:r>
              <a:rPr lang="fr-FR" sz="1800" b="1" kern="100" dirty="0">
                <a:solidFill>
                  <a:srgbClr val="5E247C"/>
                </a:solidFill>
                <a:effectLst/>
                <a:latin typeface="+mj-lt"/>
                <a:ea typeface="Aptos" panose="020B0004020202020204" pitchFamily="34" charset="0"/>
                <a:cs typeface="Times New Roman" panose="02020603050405020304" pitchFamily="18" charset="0"/>
              </a:rPr>
              <a:t> </a:t>
            </a:r>
          </a:p>
          <a:p>
            <a:pPr lvl="1">
              <a:lnSpc>
                <a:spcPct val="107000"/>
              </a:lnSpc>
              <a:spcBef>
                <a:spcPts val="300"/>
              </a:spcBef>
            </a:pPr>
            <a:r>
              <a:rPr lang="fr-FR" kern="100" dirty="0" err="1">
                <a:effectLst/>
                <a:latin typeface="+mj-lt"/>
                <a:ea typeface="Aptos" panose="020B0004020202020204" pitchFamily="34" charset="0"/>
                <a:cs typeface="Times New Roman" panose="02020603050405020304" pitchFamily="18" charset="0"/>
              </a:rPr>
              <a:t>Epidemiology</a:t>
            </a:r>
            <a:endParaRPr lang="fr-FR" kern="100" dirty="0">
              <a:effectLst/>
              <a:latin typeface="+mj-lt"/>
              <a:ea typeface="Aptos" panose="020B0004020202020204" pitchFamily="34" charset="0"/>
              <a:cs typeface="Times New Roman" panose="02020603050405020304" pitchFamily="18" charset="0"/>
            </a:endParaRPr>
          </a:p>
          <a:p>
            <a:pPr lvl="1">
              <a:lnSpc>
                <a:spcPct val="107000"/>
              </a:lnSpc>
              <a:spcBef>
                <a:spcPts val="300"/>
              </a:spcBef>
            </a:pPr>
            <a:r>
              <a:rPr lang="fr-FR" kern="100" dirty="0">
                <a:effectLst/>
                <a:latin typeface="+mj-lt"/>
                <a:ea typeface="Aptos" panose="020B0004020202020204" pitchFamily="34" charset="0"/>
                <a:cs typeface="Times New Roman" panose="02020603050405020304" pitchFamily="18" charset="0"/>
              </a:rPr>
              <a:t>Infection </a:t>
            </a:r>
            <a:r>
              <a:rPr lang="fr-FR" i="1" kern="100" dirty="0">
                <a:effectLst/>
                <a:latin typeface="+mj-lt"/>
                <a:ea typeface="Aptos" panose="020B0004020202020204" pitchFamily="34" charset="0"/>
                <a:cs typeface="Times New Roman" panose="02020603050405020304" pitchFamily="18" charset="0"/>
              </a:rPr>
              <a:t>vs</a:t>
            </a:r>
            <a:r>
              <a:rPr lang="fr-FR" kern="100" dirty="0">
                <a:effectLst/>
                <a:latin typeface="+mj-lt"/>
                <a:ea typeface="Aptos" panose="020B0004020202020204" pitchFamily="34" charset="0"/>
                <a:cs typeface="Times New Roman" panose="02020603050405020304" pitchFamily="18" charset="0"/>
              </a:rPr>
              <a:t>. </a:t>
            </a:r>
            <a:r>
              <a:rPr lang="fr-FR" kern="100" dirty="0" err="1">
                <a:effectLst/>
                <a:latin typeface="+mj-lt"/>
                <a:ea typeface="Aptos" panose="020B0004020202020204" pitchFamily="34" charset="0"/>
                <a:cs typeface="Times New Roman" panose="02020603050405020304" pitchFamily="18" charset="0"/>
              </a:rPr>
              <a:t>colonization</a:t>
            </a:r>
            <a:endParaRPr lang="fr-FR" kern="100" dirty="0">
              <a:effectLst/>
              <a:latin typeface="+mj-lt"/>
              <a:ea typeface="Aptos" panose="020B0004020202020204" pitchFamily="34" charset="0"/>
              <a:cs typeface="Times New Roman" panose="02020603050405020304" pitchFamily="18" charset="0"/>
            </a:endParaRPr>
          </a:p>
          <a:p>
            <a:pPr>
              <a:lnSpc>
                <a:spcPct val="107000"/>
              </a:lnSpc>
              <a:spcAft>
                <a:spcPts val="800"/>
              </a:spcAft>
            </a:pPr>
            <a:r>
              <a:rPr lang="fr-FR" sz="1800" b="1" kern="100" dirty="0">
                <a:solidFill>
                  <a:srgbClr val="5E247C"/>
                </a:solidFill>
                <a:effectLst/>
                <a:latin typeface="+mj-lt"/>
                <a:ea typeface="Aptos" panose="020B0004020202020204" pitchFamily="34" charset="0"/>
                <a:cs typeface="Times New Roman" panose="02020603050405020304" pitchFamily="18" charset="0"/>
              </a:rPr>
              <a:t>Prevention and Control of Infection </a:t>
            </a:r>
          </a:p>
          <a:p>
            <a:pPr>
              <a:lnSpc>
                <a:spcPct val="107000"/>
              </a:lnSpc>
              <a:spcAft>
                <a:spcPts val="800"/>
              </a:spcAft>
            </a:pPr>
            <a:r>
              <a:rPr lang="fr-FR" sz="1800" b="1" kern="100" dirty="0">
                <a:solidFill>
                  <a:srgbClr val="5E247C"/>
                </a:solidFill>
                <a:effectLst/>
                <a:latin typeface="+mj-lt"/>
                <a:ea typeface="Aptos" panose="020B0004020202020204" pitchFamily="34" charset="0"/>
                <a:cs typeface="Times New Roman" panose="02020603050405020304" pitchFamily="18" charset="0"/>
              </a:rPr>
              <a:t>Conclusions </a:t>
            </a:r>
          </a:p>
          <a:p>
            <a:pPr lvl="1"/>
            <a:endParaRPr lang="fr-FR" dirty="0">
              <a:latin typeface="+mj-lt"/>
            </a:endParaRPr>
          </a:p>
        </p:txBody>
      </p:sp>
      <p:sp>
        <p:nvSpPr>
          <p:cNvPr id="8" name="Espace réservé du texte 7">
            <a:extLst>
              <a:ext uri="{FF2B5EF4-FFF2-40B4-BE49-F238E27FC236}">
                <a16:creationId xmlns:a16="http://schemas.microsoft.com/office/drawing/2014/main" id="{BD98708D-47DD-C050-D81A-6B75FA4C93EB}"/>
              </a:ext>
            </a:extLst>
          </p:cNvPr>
          <p:cNvSpPr>
            <a:spLocks noGrp="1"/>
          </p:cNvSpPr>
          <p:nvPr>
            <p:ph type="body" sz="quarter" idx="19"/>
          </p:nvPr>
        </p:nvSpPr>
        <p:spPr/>
        <p:txBody>
          <a:bodyPr/>
          <a:lstStyle/>
          <a:p>
            <a:r>
              <a:rPr lang="fr-FR">
                <a:latin typeface="+mj-lt"/>
              </a:rP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latin typeface="+mj-lt"/>
              </a:rPr>
              <a:t>Content - Source of Infection, Definitions, and Pathogens</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10" name="Espace réservé du texte 9">
            <a:extLst>
              <a:ext uri="{FF2B5EF4-FFF2-40B4-BE49-F238E27FC236}">
                <a16:creationId xmlns:a16="http://schemas.microsoft.com/office/drawing/2014/main" id="{145B4513-339E-647C-AD93-8DCD71304ACD}"/>
              </a:ext>
            </a:extLst>
          </p:cNvPr>
          <p:cNvSpPr>
            <a:spLocks noGrp="1"/>
          </p:cNvSpPr>
          <p:nvPr>
            <p:ph type="body" sz="quarter" idx="18"/>
          </p:nvPr>
        </p:nvSpPr>
        <p:spPr/>
        <p:txBody>
          <a:bodyPr/>
          <a:lstStyle/>
          <a:p>
            <a:r>
              <a:rPr lang="fr-FR">
                <a:latin typeface="+mj-lt"/>
              </a:rPr>
              <a:t> </a:t>
            </a:r>
          </a:p>
        </p:txBody>
      </p:sp>
    </p:spTree>
    <p:extLst>
      <p:ext uri="{BB962C8B-B14F-4D97-AF65-F5344CB8AC3E}">
        <p14:creationId xmlns:p14="http://schemas.microsoft.com/office/powerpoint/2010/main" val="1054084131"/>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ce réservé du texte 8">
            <a:extLst>
              <a:ext uri="{FF2B5EF4-FFF2-40B4-BE49-F238E27FC236}">
                <a16:creationId xmlns:a16="http://schemas.microsoft.com/office/drawing/2014/main" id="{BF533EAC-BB54-51DA-508D-F57CE38C2150}"/>
              </a:ext>
            </a:extLst>
          </p:cNvPr>
          <p:cNvSpPr>
            <a:spLocks noGrp="1"/>
          </p:cNvSpPr>
          <p:nvPr>
            <p:ph type="body" sz="quarter" idx="19"/>
          </p:nvPr>
        </p:nvSpPr>
        <p:spPr>
          <a:xfrm>
            <a:off x="960193" y="5807676"/>
            <a:ext cx="11104990" cy="380176"/>
          </a:xfrm>
        </p:spPr>
        <p:txBody>
          <a:bodyPr/>
          <a:lstStyle/>
          <a:p>
            <a:r>
              <a:rPr lang="fr-FR"/>
              <a:t>Fukuda M, et al. Membranes (Basel). 2021 Jul 14;11(7):529</a:t>
            </a:r>
          </a:p>
        </p:txBody>
      </p:sp>
      <p:sp>
        <p:nvSpPr>
          <p:cNvPr id="3" name="Titre 2">
            <a:extLst>
              <a:ext uri="{FF2B5EF4-FFF2-40B4-BE49-F238E27FC236}">
                <a16:creationId xmlns:a16="http://schemas.microsoft.com/office/drawing/2014/main" id="{EB38C740-78B8-9062-1682-4EF77EDCE8C3}"/>
              </a:ext>
            </a:extLst>
          </p:cNvPr>
          <p:cNvSpPr>
            <a:spLocks noGrp="1"/>
          </p:cNvSpPr>
          <p:nvPr>
            <p:ph type="title"/>
          </p:nvPr>
        </p:nvSpPr>
        <p:spPr>
          <a:xfrm>
            <a:off x="960194" y="7750"/>
            <a:ext cx="11104990" cy="719166"/>
          </a:xfrm>
        </p:spPr>
        <p:txBody>
          <a:bodyPr/>
          <a:lstStyle/>
          <a:p>
            <a:r>
              <a:rPr lang="fr-FR"/>
              <a:t>Historical perspective</a:t>
            </a:r>
          </a:p>
        </p:txBody>
      </p:sp>
      <p:sp>
        <p:nvSpPr>
          <p:cNvPr id="17" name="Espace réservé du texte 16">
            <a:extLst>
              <a:ext uri="{FF2B5EF4-FFF2-40B4-BE49-F238E27FC236}">
                <a16:creationId xmlns:a16="http://schemas.microsoft.com/office/drawing/2014/main" id="{F5D4E007-ED12-4AE2-1187-7ED3FD18934F}"/>
              </a:ext>
            </a:extLst>
          </p:cNvPr>
          <p:cNvSpPr>
            <a:spLocks noGrp="1"/>
          </p:cNvSpPr>
          <p:nvPr>
            <p:ph type="body" sz="quarter" idx="18"/>
          </p:nvPr>
        </p:nvSpPr>
        <p:spPr/>
        <p:txBody>
          <a:bodyPr/>
          <a:lstStyle/>
          <a:p>
            <a:r>
              <a:rPr lang="fr-FR"/>
              <a:t> </a:t>
            </a:r>
          </a:p>
        </p:txBody>
      </p:sp>
      <p:graphicFrame>
        <p:nvGraphicFramePr>
          <p:cNvPr id="13" name="Tableau 12">
            <a:extLst>
              <a:ext uri="{FF2B5EF4-FFF2-40B4-BE49-F238E27FC236}">
                <a16:creationId xmlns:a16="http://schemas.microsoft.com/office/drawing/2014/main" id="{1C913E93-59D6-9978-258E-AD682DC842D7}"/>
              </a:ext>
            </a:extLst>
          </p:cNvPr>
          <p:cNvGraphicFramePr>
            <a:graphicFrameLocks noGrp="1"/>
          </p:cNvGraphicFramePr>
          <p:nvPr/>
        </p:nvGraphicFramePr>
        <p:xfrm>
          <a:off x="1851533" y="819858"/>
          <a:ext cx="9510780" cy="3570474"/>
        </p:xfrm>
        <a:graphic>
          <a:graphicData uri="http://schemas.openxmlformats.org/drawingml/2006/table">
            <a:tbl>
              <a:tblPr firstRow="1" bandRow="1">
                <a:tableStyleId>{EB9631B5-78F2-41C9-869B-9F39066F8104}</a:tableStyleId>
              </a:tblPr>
              <a:tblGrid>
                <a:gridCol w="2510725">
                  <a:extLst>
                    <a:ext uri="{9D8B030D-6E8A-4147-A177-3AD203B41FA5}">
                      <a16:colId xmlns:a16="http://schemas.microsoft.com/office/drawing/2014/main" val="611174502"/>
                    </a:ext>
                  </a:extLst>
                </a:gridCol>
                <a:gridCol w="2333352">
                  <a:extLst>
                    <a:ext uri="{9D8B030D-6E8A-4147-A177-3AD203B41FA5}">
                      <a16:colId xmlns:a16="http://schemas.microsoft.com/office/drawing/2014/main" val="2982856409"/>
                    </a:ext>
                  </a:extLst>
                </a:gridCol>
                <a:gridCol w="2333351">
                  <a:extLst>
                    <a:ext uri="{9D8B030D-6E8A-4147-A177-3AD203B41FA5}">
                      <a16:colId xmlns:a16="http://schemas.microsoft.com/office/drawing/2014/main" val="2253479293"/>
                    </a:ext>
                  </a:extLst>
                </a:gridCol>
                <a:gridCol w="2333352">
                  <a:extLst>
                    <a:ext uri="{9D8B030D-6E8A-4147-A177-3AD203B41FA5}">
                      <a16:colId xmlns:a16="http://schemas.microsoft.com/office/drawing/2014/main" val="1837963292"/>
                    </a:ext>
                  </a:extLst>
                </a:gridCol>
              </a:tblGrid>
              <a:tr h="433518">
                <a:tc>
                  <a:txBody>
                    <a:bodyPr/>
                    <a:lstStyle/>
                    <a:p>
                      <a:pPr algn="ctr">
                        <a:lnSpc>
                          <a:spcPct val="107000"/>
                        </a:lnSpc>
                        <a:spcAft>
                          <a:spcPts val="800"/>
                        </a:spcAft>
                      </a:pPr>
                      <a:r>
                        <a:rPr lang="fr-FR" sz="1400" b="1" kern="1200">
                          <a:solidFill>
                            <a:schemeClr val="lt1"/>
                          </a:solidFill>
                          <a:latin typeface="Arial" panose="020B0604020202020204" pitchFamily="34" charset="0"/>
                          <a:ea typeface="+mn-ea"/>
                          <a:cs typeface="Arial" panose="020B0604020202020204" pitchFamily="34" charset="0"/>
                        </a:rPr>
                        <a:t>Sample</a:t>
                      </a:r>
                    </a:p>
                  </a:txBody>
                  <a:tcPr marL="44450" marR="44450" marT="0" marB="0" anchor="ctr">
                    <a:lnL>
                      <a:noFill/>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lt1"/>
                          </a:solidFill>
                          <a:latin typeface="Arial" panose="020B0604020202020204" pitchFamily="34" charset="0"/>
                          <a:ea typeface="+mn-ea"/>
                          <a:cs typeface="Arial" panose="020B0604020202020204" pitchFamily="34" charset="0"/>
                        </a:rPr>
                        <a:t>oxia® ACF Sample A</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en-GB" sz="1300" b="1" kern="1200">
                          <a:solidFill>
                            <a:schemeClr val="lt1"/>
                          </a:solidFill>
                          <a:latin typeface="Arial" panose="020B0604020202020204" pitchFamily="34" charset="0"/>
                          <a:ea typeface="+mn-ea"/>
                          <a:cs typeface="Arial" panose="020B0604020202020204" pitchFamily="34" charset="0"/>
                        </a:rPr>
                        <a:t>MERA NHP® Exelung TPC HPO-23WH-C Sample B</a:t>
                      </a:r>
                      <a:endParaRPr lang="fr-FR" sz="1300" b="1" kern="1200">
                        <a:solidFill>
                          <a:schemeClr val="lt1"/>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b="1" kern="1200">
                          <a:solidFill>
                            <a:schemeClr val="lt1"/>
                          </a:solidFill>
                          <a:latin typeface="Arial" panose="020B0604020202020204" pitchFamily="34" charset="0"/>
                          <a:ea typeface="+mn-ea"/>
                          <a:cs typeface="Arial" panose="020B0604020202020204" pitchFamily="34" charset="0"/>
                        </a:rPr>
                        <a:t>BIOCUBE</a:t>
                      </a:r>
                      <a:r>
                        <a:rPr kumimoji="0" lang="fr-FR" sz="1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t>
                      </a:r>
                      <a:r>
                        <a:rPr lang="fr-FR" sz="1400" b="1" kern="1200">
                          <a:solidFill>
                            <a:schemeClr val="lt1"/>
                          </a:solidFill>
                          <a:latin typeface="Arial" panose="020B0604020202020204" pitchFamily="34" charset="0"/>
                          <a:ea typeface="+mn-ea"/>
                          <a:cs typeface="Arial" panose="020B0604020202020204" pitchFamily="34" charset="0"/>
                        </a:rPr>
                        <a:t> 6000 </a:t>
                      </a:r>
                      <a:br>
                        <a:rPr lang="fr-FR" sz="1400" b="1" kern="1200">
                          <a:solidFill>
                            <a:schemeClr val="lt1"/>
                          </a:solidFill>
                          <a:latin typeface="Arial" panose="020B0604020202020204" pitchFamily="34" charset="0"/>
                          <a:ea typeface="+mn-ea"/>
                          <a:cs typeface="Arial" panose="020B0604020202020204" pitchFamily="34" charset="0"/>
                        </a:rPr>
                      </a:br>
                      <a:r>
                        <a:rPr lang="fr-FR" sz="1400" b="1" kern="1200">
                          <a:solidFill>
                            <a:schemeClr val="lt1"/>
                          </a:solidFill>
                          <a:latin typeface="Arial" panose="020B0604020202020204" pitchFamily="34" charset="0"/>
                          <a:ea typeface="+mn-ea"/>
                          <a:cs typeface="Arial" panose="020B0604020202020204" pitchFamily="34" charset="0"/>
                        </a:rPr>
                        <a:t>Sample C</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a:noFill/>
                    </a:lnR>
                    <a:lnT w="25400" cmpd="sng">
                      <a:noFill/>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279416857"/>
                  </a:ext>
                </a:extLst>
              </a:tr>
              <a:tr h="734449">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Manufacturer </a:t>
                      </a:r>
                      <a:br>
                        <a:rPr lang="fr-FR" sz="1400" kern="1200">
                          <a:solidFill>
                            <a:schemeClr val="tx1">
                              <a:lumMod val="75000"/>
                              <a:lumOff val="25000"/>
                            </a:schemeClr>
                          </a:solidFill>
                          <a:latin typeface="Arial" panose="020B0604020202020204" pitchFamily="34" charset="0"/>
                          <a:ea typeface="+mn-ea"/>
                          <a:cs typeface="Arial" panose="020B0604020202020204" pitchFamily="34" charset="0"/>
                        </a:rPr>
                      </a:b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(Manufacturer of membrane)</a:t>
                      </a:r>
                    </a:p>
                  </a:txBody>
                  <a:tcPr marL="44450" marR="44450" marT="0" marB="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JMS Co., Ltd., Hiroshima, Japan (3M Co., Ltd., USA)</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0000"/>
                        </a:lnSpc>
                        <a:spcAft>
                          <a:spcPts val="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SENKO MEDICAL INSTRUMENT Mfg. Co., Ltd., Tokyo, Japan</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0000"/>
                        </a:lnSpc>
                        <a:spcAft>
                          <a:spcPts val="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Nipro Co., Ltd., Tokyo, Japan (DIC Co., Ltd., Tokyo, Japan)</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31154754"/>
                  </a:ext>
                </a:extLst>
              </a:tr>
              <a:tr h="500760">
                <a:tc>
                  <a:txBody>
                    <a:bodyPr/>
                    <a:lstStyle/>
                    <a:p>
                      <a:pPr marL="0" algn="ctr" defTabSz="914400" rtl="0" eaLnBrk="1" latinLnBrk="0" hangingPunct="1">
                        <a:lnSpc>
                          <a:spcPct val="107000"/>
                        </a:lnSpc>
                        <a:spcAft>
                          <a:spcPts val="80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Material of hollow fiber membrane</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Polypropylene (PP)</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 Polypropylene (PP), silicone</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Polymethylpentene (PMP)</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384481923"/>
                  </a:ext>
                </a:extLst>
              </a:tr>
              <a:tr h="893753">
                <a:tc>
                  <a:txBody>
                    <a:bodyPr/>
                    <a:lstStyle/>
                    <a:p>
                      <a:pPr marL="0" algn="ctr" defTabSz="914400" rtl="0" eaLnBrk="1" latinLnBrk="0" hangingPunct="1">
                        <a:lnSpc>
                          <a:spcPct val="107000"/>
                        </a:lnSpc>
                        <a:spcAft>
                          <a:spcPts val="80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Antithrombogenic material coating for blood flow channel</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Poly </a:t>
                      </a:r>
                      <a:br>
                        <a:rPr lang="en-GB" sz="1400" kern="1200">
                          <a:solidFill>
                            <a:schemeClr val="tx1">
                              <a:lumMod val="75000"/>
                              <a:lumOff val="25000"/>
                            </a:schemeClr>
                          </a:solidFill>
                          <a:latin typeface="Arial" panose="020B0604020202020204" pitchFamily="34" charset="0"/>
                          <a:ea typeface="+mn-ea"/>
                          <a:cs typeface="Arial" panose="020B0604020202020204" pitchFamily="34" charset="0"/>
                        </a:rPr>
                      </a:b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(2-methacryloyloxyethyl phosphoryl choline) (PMPC)</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Heparin compound</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Heparin</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84798789"/>
                  </a:ext>
                </a:extLst>
              </a:tr>
              <a:tr h="500760">
                <a:tc>
                  <a:txBody>
                    <a:bodyPr/>
                    <a:lstStyle/>
                    <a:p>
                      <a:pPr marL="0" algn="ctr" defTabSz="914400" rtl="0" eaLnBrk="1" latinLnBrk="0" hangingPunct="1">
                        <a:lnSpc>
                          <a:spcPct val="107000"/>
                        </a:lnSpc>
                        <a:spcAft>
                          <a:spcPts val="800"/>
                        </a:spcAft>
                      </a:pPr>
                      <a:r>
                        <a:rPr lang="en-GB" sz="1400" kern="1200">
                          <a:solidFill>
                            <a:schemeClr val="tx1">
                              <a:lumMod val="75000"/>
                              <a:lumOff val="25000"/>
                            </a:schemeClr>
                          </a:solidFill>
                          <a:latin typeface="Arial" panose="020B0604020202020204" pitchFamily="34" charset="0"/>
                          <a:ea typeface="+mn-ea"/>
                          <a:cs typeface="Arial" panose="020B0604020202020204" pitchFamily="34" charset="0"/>
                        </a:rPr>
                        <a:t>Inner diameter of lumen [µm] (n = 30)</a:t>
                      </a:r>
                      <a:endParaRPr lang="fr-FR" sz="14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238±5</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246±3</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176±6</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12700" cap="flat" cmpd="sng" algn="ctr">
                      <a:solidFill>
                        <a:schemeClr val="tx2">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03525432"/>
                  </a:ext>
                </a:extLst>
              </a:tr>
              <a:tr h="500760">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Membrane thickness [µm] </a:t>
                      </a:r>
                      <a:br>
                        <a:rPr lang="fr-FR" sz="1400" kern="1200">
                          <a:solidFill>
                            <a:schemeClr val="tx1">
                              <a:lumMod val="75000"/>
                              <a:lumOff val="25000"/>
                            </a:schemeClr>
                          </a:solidFill>
                          <a:latin typeface="Arial" panose="020B0604020202020204" pitchFamily="34" charset="0"/>
                          <a:ea typeface="+mn-ea"/>
                          <a:cs typeface="Arial" panose="020B0604020202020204" pitchFamily="34" charset="0"/>
                        </a:rPr>
                      </a:b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(n = 30)</a:t>
                      </a:r>
                    </a:p>
                  </a:txBody>
                  <a:tcPr marL="44450" marR="44450" marT="0" marB="0" anchor="ctr">
                    <a:lnL>
                      <a:noFill/>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35±1</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27±1</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w="12700" cap="flat" cmpd="sng" algn="ctr">
                      <a:solidFill>
                        <a:schemeClr val="tx2">
                          <a:lumMod val="20000"/>
                          <a:lumOff val="80000"/>
                        </a:schemeClr>
                      </a:solidFill>
                      <a:prstDash val="solid"/>
                      <a:round/>
                      <a:headEnd type="none" w="med" len="med"/>
                      <a:tailEnd type="none" w="med" len="med"/>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30±2</a:t>
                      </a:r>
                    </a:p>
                  </a:txBody>
                  <a:tcPr marL="44450" marR="44450" marT="0" marB="0" anchor="ctr">
                    <a:lnL w="12700" cap="flat" cmpd="sng" algn="ctr">
                      <a:solidFill>
                        <a:schemeClr val="tx2">
                          <a:lumMod val="20000"/>
                          <a:lumOff val="80000"/>
                        </a:schemeClr>
                      </a:solidFill>
                      <a:prstDash val="solid"/>
                      <a:round/>
                      <a:headEnd type="none" w="med" len="med"/>
                      <a:tailEnd type="none" w="med" len="med"/>
                    </a:lnL>
                    <a:lnR>
                      <a:noFill/>
                    </a:lnR>
                    <a:lnT w="12700" cap="flat" cmpd="sng" algn="ctr">
                      <a:solidFill>
                        <a:schemeClr val="tx2">
                          <a:lumMod val="20000"/>
                          <a:lumOff val="80000"/>
                        </a:schemeClr>
                      </a:solidFill>
                      <a:prstDash val="solid"/>
                      <a:round/>
                      <a:headEnd type="none" w="med" len="med"/>
                      <a:tailEnd type="none" w="med" len="med"/>
                    </a:lnT>
                    <a:lnB w="254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2290265"/>
                  </a:ext>
                </a:extLst>
              </a:tr>
            </a:tbl>
          </a:graphicData>
        </a:graphic>
      </p:graphicFrame>
      <p:sp>
        <p:nvSpPr>
          <p:cNvPr id="8" name="ZoneTexte 7">
            <a:extLst>
              <a:ext uri="{FF2B5EF4-FFF2-40B4-BE49-F238E27FC236}">
                <a16:creationId xmlns:a16="http://schemas.microsoft.com/office/drawing/2014/main" id="{2F564C5E-FD3D-A070-87CB-51ABF332E266}"/>
              </a:ext>
            </a:extLst>
          </p:cNvPr>
          <p:cNvSpPr txBox="1"/>
          <p:nvPr/>
        </p:nvSpPr>
        <p:spPr>
          <a:xfrm>
            <a:off x="1849137" y="4537196"/>
            <a:ext cx="3106893" cy="1203338"/>
          </a:xfrm>
          <a:prstGeom prst="roundRect">
            <a:avLst>
              <a:gd name="adj" fmla="val 11446"/>
            </a:avLst>
          </a:prstGeom>
          <a:solidFill>
            <a:schemeClr val="accent4">
              <a:lumMod val="60000"/>
              <a:lumOff val="40000"/>
            </a:schemeClr>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0" i="0" u="none" strike="noStrike" kern="100" cap="none" spc="0" normalizeH="0" baseline="0" noProof="0" dirty="0">
                <a:ln>
                  <a:noFill/>
                </a:ln>
                <a:solidFill>
                  <a:srgbClr val="FFFFFF"/>
                </a:solidFill>
                <a:effectLst/>
                <a:uLnTx/>
                <a:uFillTx/>
                <a:latin typeface="Arial"/>
                <a:ea typeface="Aptos" panose="020B0004020202020204" pitchFamily="34" charset="0"/>
                <a:cs typeface="Times New Roman" panose="02020603050405020304" pitchFamily="18" charset="0"/>
              </a:rPr>
              <a:t> </a:t>
            </a:r>
            <a:r>
              <a:rPr kumimoji="0" lang="en-GB" sz="1600" b="0" i="0" u="none" strike="noStrike" kern="100" cap="none" spc="0" normalizeH="0" baseline="0" noProof="0" dirty="0">
                <a:ln>
                  <a:noFill/>
                </a:ln>
                <a:solidFill>
                  <a:srgbClr val="FFFFFF"/>
                </a:solidFill>
                <a:effectLst/>
                <a:uLnTx/>
                <a:uFillTx/>
                <a:latin typeface="Arial"/>
                <a:ea typeface="Aptos" panose="020B0004020202020204" pitchFamily="34" charset="0"/>
                <a:cs typeface="Times New Roman" panose="02020603050405020304" pitchFamily="18" charset="0"/>
              </a:rPr>
              <a:t>Too large pore size causes </a:t>
            </a:r>
            <a:r>
              <a:rPr kumimoji="0" lang="en-GB" sz="1600" b="1" i="0" u="none" strike="noStrike" kern="100" cap="none" spc="0" normalizeH="0" baseline="0" noProof="0" dirty="0">
                <a:ln>
                  <a:noFill/>
                </a:ln>
                <a:solidFill>
                  <a:srgbClr val="FFFFFF"/>
                </a:solidFill>
                <a:effectLst/>
                <a:uLnTx/>
                <a:uFillTx/>
                <a:latin typeface="Arial"/>
                <a:ea typeface="Aptos" panose="020B0004020202020204" pitchFamily="34" charset="0"/>
                <a:cs typeface="Times New Roman" panose="02020603050405020304" pitchFamily="18" charset="0"/>
              </a:rPr>
              <a:t>blood leakage</a:t>
            </a:r>
            <a:r>
              <a:rPr kumimoji="0" lang="en-GB" sz="1600" b="0" i="0" u="none" strike="noStrike" kern="100" cap="none" spc="0" normalizeH="0" baseline="0" noProof="0" dirty="0">
                <a:ln>
                  <a:noFill/>
                </a:ln>
                <a:solidFill>
                  <a:srgbClr val="FFFFFF"/>
                </a:solidFill>
                <a:effectLst/>
                <a:uLnTx/>
                <a:uFillTx/>
                <a:latin typeface="Arial"/>
                <a:ea typeface="Aptos" panose="020B0004020202020204" pitchFamily="34" charset="0"/>
                <a:cs typeface="Times New Roman" panose="02020603050405020304" pitchFamily="18" charset="0"/>
              </a:rPr>
              <a:t>, while too small pore size causes a </a:t>
            </a:r>
            <a:r>
              <a:rPr kumimoji="0" lang="en-GB" sz="1600" b="1" i="0" u="none" strike="noStrike" kern="100" cap="none" spc="0" normalizeH="0" baseline="0" noProof="0" dirty="0">
                <a:ln>
                  <a:noFill/>
                </a:ln>
                <a:solidFill>
                  <a:srgbClr val="FFFFFF"/>
                </a:solidFill>
                <a:effectLst/>
                <a:uLnTx/>
                <a:uFillTx/>
                <a:latin typeface="Arial"/>
                <a:ea typeface="Aptos" panose="020B0004020202020204" pitchFamily="34" charset="0"/>
                <a:cs typeface="Times New Roman" panose="02020603050405020304" pitchFamily="18" charset="0"/>
              </a:rPr>
              <a:t>decrease in gas transmission capacity.</a:t>
            </a:r>
            <a:endParaRPr kumimoji="0" lang="fr-FR" sz="1600" b="1" i="0" u="none" strike="noStrike" kern="100" cap="none" spc="0" normalizeH="0" baseline="0" noProof="0" dirty="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grpSp>
        <p:nvGrpSpPr>
          <p:cNvPr id="45" name="Groupe 44">
            <a:extLst>
              <a:ext uri="{FF2B5EF4-FFF2-40B4-BE49-F238E27FC236}">
                <a16:creationId xmlns:a16="http://schemas.microsoft.com/office/drawing/2014/main" id="{5CA40F91-5F02-9ACE-E639-74A9B04224C0}"/>
              </a:ext>
            </a:extLst>
          </p:cNvPr>
          <p:cNvGrpSpPr/>
          <p:nvPr/>
        </p:nvGrpSpPr>
        <p:grpSpPr>
          <a:xfrm>
            <a:off x="5552692" y="4461540"/>
            <a:ext cx="5809621" cy="1694050"/>
            <a:chOff x="6150150" y="4455033"/>
            <a:chExt cx="5809621" cy="1694050"/>
          </a:xfrm>
        </p:grpSpPr>
        <p:grpSp>
          <p:nvGrpSpPr>
            <p:cNvPr id="43" name="Groupe 42">
              <a:extLst>
                <a:ext uri="{FF2B5EF4-FFF2-40B4-BE49-F238E27FC236}">
                  <a16:creationId xmlns:a16="http://schemas.microsoft.com/office/drawing/2014/main" id="{C475946B-985D-3603-CBD9-920A1A99357C}"/>
                </a:ext>
              </a:extLst>
            </p:cNvPr>
            <p:cNvGrpSpPr/>
            <p:nvPr/>
          </p:nvGrpSpPr>
          <p:grpSpPr>
            <a:xfrm>
              <a:off x="6150150" y="4539069"/>
              <a:ext cx="5239338" cy="1556979"/>
              <a:chOff x="6150150" y="4539069"/>
              <a:chExt cx="5239338" cy="1556979"/>
            </a:xfrm>
          </p:grpSpPr>
          <p:pic>
            <p:nvPicPr>
              <p:cNvPr id="6" name="Image 5" descr="Une image contenant texte, capture d’écran, Page web, Site web&#10;&#10;Description générée automatiquement">
                <a:extLst>
                  <a:ext uri="{FF2B5EF4-FFF2-40B4-BE49-F238E27FC236}">
                    <a16:creationId xmlns:a16="http://schemas.microsoft.com/office/drawing/2014/main" id="{B4701F91-4C59-1F5D-F6E5-A428CA2DAFDB}"/>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6512688" y="4539069"/>
                <a:ext cx="4876800" cy="1370142"/>
              </a:xfrm>
              <a:prstGeom prst="rect">
                <a:avLst/>
              </a:prstGeom>
            </p:spPr>
          </p:pic>
          <p:sp>
            <p:nvSpPr>
              <p:cNvPr id="16" name="ZoneTexte 15">
                <a:extLst>
                  <a:ext uri="{FF2B5EF4-FFF2-40B4-BE49-F238E27FC236}">
                    <a16:creationId xmlns:a16="http://schemas.microsoft.com/office/drawing/2014/main" id="{32849BB4-ECEF-DF4B-0690-00F706730628}"/>
                  </a:ext>
                </a:extLst>
              </p:cNvPr>
              <p:cNvSpPr txBox="1"/>
              <p:nvPr/>
            </p:nvSpPr>
            <p:spPr>
              <a:xfrm>
                <a:off x="6377301" y="5418511"/>
                <a:ext cx="629443" cy="149293"/>
              </a:xfrm>
              <a:prstGeom prst="rect">
                <a:avLst/>
              </a:prstGeom>
              <a:solidFill>
                <a:srgbClr val="FFFF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Atom</a:t>
                </a:r>
              </a:p>
            </p:txBody>
          </p:sp>
          <p:sp>
            <p:nvSpPr>
              <p:cNvPr id="18" name="Rectangle 17">
                <a:extLst>
                  <a:ext uri="{FF2B5EF4-FFF2-40B4-BE49-F238E27FC236}">
                    <a16:creationId xmlns:a16="http://schemas.microsoft.com/office/drawing/2014/main" id="{7EDA5DCB-0E6D-BD2C-17E0-C798B7030CD9}"/>
                  </a:ext>
                </a:extLst>
              </p:cNvPr>
              <p:cNvSpPr/>
              <p:nvPr/>
            </p:nvSpPr>
            <p:spPr>
              <a:xfrm>
                <a:off x="6150150" y="5591648"/>
                <a:ext cx="541873" cy="175063"/>
              </a:xfrm>
              <a:custGeom>
                <a:avLst/>
                <a:gdLst>
                  <a:gd name="connsiteX0" fmla="*/ 0 w 555595"/>
                  <a:gd name="connsiteY0" fmla="*/ 0 h 272240"/>
                  <a:gd name="connsiteX1" fmla="*/ 555595 w 555595"/>
                  <a:gd name="connsiteY1" fmla="*/ 0 h 272240"/>
                  <a:gd name="connsiteX2" fmla="*/ 555595 w 555595"/>
                  <a:gd name="connsiteY2" fmla="*/ 272240 h 272240"/>
                  <a:gd name="connsiteX3" fmla="*/ 0 w 555595"/>
                  <a:gd name="connsiteY3" fmla="*/ 272240 h 272240"/>
                  <a:gd name="connsiteX4" fmla="*/ 0 w 555595"/>
                  <a:gd name="connsiteY4" fmla="*/ 0 h 272240"/>
                  <a:gd name="connsiteX0" fmla="*/ 0 w 625044"/>
                  <a:gd name="connsiteY0" fmla="*/ 34029 h 306269"/>
                  <a:gd name="connsiteX1" fmla="*/ 555595 w 625044"/>
                  <a:gd name="connsiteY1" fmla="*/ 34029 h 306269"/>
                  <a:gd name="connsiteX2" fmla="*/ 555595 w 625044"/>
                  <a:gd name="connsiteY2" fmla="*/ 306269 h 306269"/>
                  <a:gd name="connsiteX3" fmla="*/ 0 w 625044"/>
                  <a:gd name="connsiteY3" fmla="*/ 306269 h 306269"/>
                  <a:gd name="connsiteX4" fmla="*/ 0 w 625044"/>
                  <a:gd name="connsiteY4" fmla="*/ 34029 h 306269"/>
                  <a:gd name="connsiteX0" fmla="*/ 0 w 608648"/>
                  <a:gd name="connsiteY0" fmla="*/ 47342 h 319582"/>
                  <a:gd name="connsiteX1" fmla="*/ 555595 w 608648"/>
                  <a:gd name="connsiteY1" fmla="*/ 47342 h 319582"/>
                  <a:gd name="connsiteX2" fmla="*/ 555595 w 608648"/>
                  <a:gd name="connsiteY2" fmla="*/ 319582 h 319582"/>
                  <a:gd name="connsiteX3" fmla="*/ 0 w 608648"/>
                  <a:gd name="connsiteY3" fmla="*/ 319582 h 319582"/>
                  <a:gd name="connsiteX4" fmla="*/ 0 w 608648"/>
                  <a:gd name="connsiteY4" fmla="*/ 47342 h 319582"/>
                  <a:gd name="connsiteX0" fmla="*/ 0 w 600717"/>
                  <a:gd name="connsiteY0" fmla="*/ 44570 h 316810"/>
                  <a:gd name="connsiteX1" fmla="*/ 531783 w 600717"/>
                  <a:gd name="connsiteY1" fmla="*/ 49332 h 316810"/>
                  <a:gd name="connsiteX2" fmla="*/ 555595 w 600717"/>
                  <a:gd name="connsiteY2" fmla="*/ 316810 h 316810"/>
                  <a:gd name="connsiteX3" fmla="*/ 0 w 600717"/>
                  <a:gd name="connsiteY3" fmla="*/ 316810 h 316810"/>
                  <a:gd name="connsiteX4" fmla="*/ 0 w 600717"/>
                  <a:gd name="connsiteY4" fmla="*/ 44570 h 316810"/>
                  <a:gd name="connsiteX0" fmla="*/ 0 w 561392"/>
                  <a:gd name="connsiteY0" fmla="*/ 44570 h 316810"/>
                  <a:gd name="connsiteX1" fmla="*/ 531783 w 561392"/>
                  <a:gd name="connsiteY1" fmla="*/ 49332 h 316810"/>
                  <a:gd name="connsiteX2" fmla="*/ 555595 w 561392"/>
                  <a:gd name="connsiteY2" fmla="*/ 316810 h 316810"/>
                  <a:gd name="connsiteX3" fmla="*/ 0 w 561392"/>
                  <a:gd name="connsiteY3" fmla="*/ 316810 h 316810"/>
                  <a:gd name="connsiteX4" fmla="*/ 0 w 561392"/>
                  <a:gd name="connsiteY4" fmla="*/ 44570 h 316810"/>
                  <a:gd name="connsiteX0" fmla="*/ 0 w 555886"/>
                  <a:gd name="connsiteY0" fmla="*/ 44570 h 316810"/>
                  <a:gd name="connsiteX1" fmla="*/ 531783 w 555886"/>
                  <a:gd name="connsiteY1" fmla="*/ 49332 h 316810"/>
                  <a:gd name="connsiteX2" fmla="*/ 555595 w 555886"/>
                  <a:gd name="connsiteY2" fmla="*/ 316810 h 316810"/>
                  <a:gd name="connsiteX3" fmla="*/ 0 w 555886"/>
                  <a:gd name="connsiteY3" fmla="*/ 316810 h 316810"/>
                  <a:gd name="connsiteX4" fmla="*/ 0 w 555886"/>
                  <a:gd name="connsiteY4" fmla="*/ 44570 h 316810"/>
                  <a:gd name="connsiteX0" fmla="*/ 0 w 573299"/>
                  <a:gd name="connsiteY0" fmla="*/ 31743 h 303983"/>
                  <a:gd name="connsiteX1" fmla="*/ 531783 w 573299"/>
                  <a:gd name="connsiteY1" fmla="*/ 36505 h 303983"/>
                  <a:gd name="connsiteX2" fmla="*/ 536545 w 573299"/>
                  <a:gd name="connsiteY2" fmla="*/ 303983 h 303983"/>
                  <a:gd name="connsiteX3" fmla="*/ 0 w 573299"/>
                  <a:gd name="connsiteY3" fmla="*/ 303983 h 303983"/>
                  <a:gd name="connsiteX4" fmla="*/ 0 w 573299"/>
                  <a:gd name="connsiteY4" fmla="*/ 31743 h 303983"/>
                  <a:gd name="connsiteX0" fmla="*/ 0 w 539930"/>
                  <a:gd name="connsiteY0" fmla="*/ 31743 h 303983"/>
                  <a:gd name="connsiteX1" fmla="*/ 531783 w 539930"/>
                  <a:gd name="connsiteY1" fmla="*/ 36505 h 303983"/>
                  <a:gd name="connsiteX2" fmla="*/ 536545 w 539930"/>
                  <a:gd name="connsiteY2" fmla="*/ 303983 h 303983"/>
                  <a:gd name="connsiteX3" fmla="*/ 0 w 539930"/>
                  <a:gd name="connsiteY3" fmla="*/ 303983 h 303983"/>
                  <a:gd name="connsiteX4" fmla="*/ 0 w 539930"/>
                  <a:gd name="connsiteY4" fmla="*/ 31743 h 303983"/>
                  <a:gd name="connsiteX0" fmla="*/ 0 w 541873"/>
                  <a:gd name="connsiteY0" fmla="*/ 31743 h 303983"/>
                  <a:gd name="connsiteX1" fmla="*/ 531783 w 541873"/>
                  <a:gd name="connsiteY1" fmla="*/ 36505 h 303983"/>
                  <a:gd name="connsiteX2" fmla="*/ 536545 w 541873"/>
                  <a:gd name="connsiteY2" fmla="*/ 303983 h 303983"/>
                  <a:gd name="connsiteX3" fmla="*/ 0 w 541873"/>
                  <a:gd name="connsiteY3" fmla="*/ 303983 h 303983"/>
                  <a:gd name="connsiteX4" fmla="*/ 0 w 541873"/>
                  <a:gd name="connsiteY4" fmla="*/ 31743 h 30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873" h="303983">
                    <a:moveTo>
                      <a:pt x="0" y="31743"/>
                    </a:moveTo>
                    <a:cubicBezTo>
                      <a:pt x="92599" y="-13630"/>
                      <a:pt x="442359" y="-8868"/>
                      <a:pt x="531783" y="36505"/>
                    </a:cubicBezTo>
                    <a:cubicBezTo>
                      <a:pt x="549770" y="67591"/>
                      <a:pt x="538657" y="182410"/>
                      <a:pt x="536545" y="303983"/>
                    </a:cubicBezTo>
                    <a:lnTo>
                      <a:pt x="0" y="303983"/>
                    </a:lnTo>
                    <a:lnTo>
                      <a:pt x="0" y="31743"/>
                    </a:ln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a:ln>
                    <a:noFill/>
                  </a:ln>
                  <a:solidFill>
                    <a:srgbClr val="FFFFFF"/>
                  </a:solidFill>
                  <a:effectLst/>
                  <a:uLnTx/>
                  <a:uFillTx/>
                  <a:latin typeface="Arial"/>
                  <a:ea typeface="+mn-ea"/>
                  <a:cs typeface="+mn-cs"/>
                </a:endParaRPr>
              </a:p>
            </p:txBody>
          </p:sp>
          <p:sp>
            <p:nvSpPr>
              <p:cNvPr id="21" name="ZoneTexte 20">
                <a:extLst>
                  <a:ext uri="{FF2B5EF4-FFF2-40B4-BE49-F238E27FC236}">
                    <a16:creationId xmlns:a16="http://schemas.microsoft.com/office/drawing/2014/main" id="{5831A96F-8DFC-56CB-4C57-73A560E86A21}"/>
                  </a:ext>
                </a:extLst>
              </p:cNvPr>
              <p:cNvSpPr txBox="1"/>
              <p:nvPr/>
            </p:nvSpPr>
            <p:spPr>
              <a:xfrm>
                <a:off x="7120513" y="5171250"/>
                <a:ext cx="448156" cy="295682"/>
              </a:xfrm>
              <a:prstGeom prst="rect">
                <a:avLst/>
              </a:prstGeom>
              <a:solidFill>
                <a:srgbClr val="FFFF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Amino acid</a:t>
                </a:r>
              </a:p>
            </p:txBody>
          </p:sp>
          <p:sp>
            <p:nvSpPr>
              <p:cNvPr id="22" name="ZoneTexte 21">
                <a:extLst>
                  <a:ext uri="{FF2B5EF4-FFF2-40B4-BE49-F238E27FC236}">
                    <a16:creationId xmlns:a16="http://schemas.microsoft.com/office/drawing/2014/main" id="{72895220-2245-7E82-1A31-615A92898BFF}"/>
                  </a:ext>
                </a:extLst>
              </p:cNvPr>
              <p:cNvSpPr txBox="1"/>
              <p:nvPr/>
            </p:nvSpPr>
            <p:spPr>
              <a:xfrm>
                <a:off x="7568669" y="4894590"/>
                <a:ext cx="448156" cy="162304"/>
              </a:xfrm>
              <a:prstGeom prst="rect">
                <a:avLst/>
              </a:prstGeom>
              <a:solidFill>
                <a:srgbClr val="FFFF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Protein</a:t>
                </a:r>
              </a:p>
            </p:txBody>
          </p:sp>
          <p:sp>
            <p:nvSpPr>
              <p:cNvPr id="23" name="ZoneTexte 22">
                <a:extLst>
                  <a:ext uri="{FF2B5EF4-FFF2-40B4-BE49-F238E27FC236}">
                    <a16:creationId xmlns:a16="http://schemas.microsoft.com/office/drawing/2014/main" id="{BD31D8DD-4B7B-3E5F-2630-F4D99D9F8A58}"/>
                  </a:ext>
                </a:extLst>
              </p:cNvPr>
              <p:cNvSpPr txBox="1"/>
              <p:nvPr/>
            </p:nvSpPr>
            <p:spPr>
              <a:xfrm>
                <a:off x="8089369" y="5049287"/>
                <a:ext cx="448156" cy="162304"/>
              </a:xfrm>
              <a:prstGeom prst="rect">
                <a:avLst/>
              </a:prstGeom>
              <a:solidFill>
                <a:srgbClr val="FFFF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Virus </a:t>
                </a:r>
              </a:p>
            </p:txBody>
          </p:sp>
          <p:sp>
            <p:nvSpPr>
              <p:cNvPr id="24" name="ZoneTexte 23">
                <a:extLst>
                  <a:ext uri="{FF2B5EF4-FFF2-40B4-BE49-F238E27FC236}">
                    <a16:creationId xmlns:a16="http://schemas.microsoft.com/office/drawing/2014/main" id="{23BF76C2-234E-E691-A028-3797768A9B99}"/>
                  </a:ext>
                </a:extLst>
              </p:cNvPr>
              <p:cNvSpPr txBox="1"/>
              <p:nvPr/>
            </p:nvSpPr>
            <p:spPr>
              <a:xfrm>
                <a:off x="8944738" y="4703981"/>
                <a:ext cx="637412" cy="162304"/>
              </a:xfrm>
              <a:prstGeom prst="rect">
                <a:avLst/>
              </a:prstGeom>
              <a:solidFill>
                <a:srgbClr val="FFFF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Chloroplast</a:t>
                </a:r>
              </a:p>
            </p:txBody>
          </p:sp>
          <p:sp>
            <p:nvSpPr>
              <p:cNvPr id="25" name="ZoneTexte 24">
                <a:extLst>
                  <a:ext uri="{FF2B5EF4-FFF2-40B4-BE49-F238E27FC236}">
                    <a16:creationId xmlns:a16="http://schemas.microsoft.com/office/drawing/2014/main" id="{6E8368FE-315A-FD2D-5D30-C7DA36652287}"/>
                  </a:ext>
                </a:extLst>
              </p:cNvPr>
              <p:cNvSpPr txBox="1"/>
              <p:nvPr/>
            </p:nvSpPr>
            <p:spPr>
              <a:xfrm>
                <a:off x="9072218" y="5349994"/>
                <a:ext cx="605182" cy="141164"/>
              </a:xfrm>
              <a:custGeom>
                <a:avLst/>
                <a:gdLst>
                  <a:gd name="connsiteX0" fmla="*/ 0 w 448156"/>
                  <a:gd name="connsiteY0" fmla="*/ 0 h 146801"/>
                  <a:gd name="connsiteX1" fmla="*/ 448156 w 448156"/>
                  <a:gd name="connsiteY1" fmla="*/ 0 h 146801"/>
                  <a:gd name="connsiteX2" fmla="*/ 448156 w 448156"/>
                  <a:gd name="connsiteY2" fmla="*/ 146801 h 146801"/>
                  <a:gd name="connsiteX3" fmla="*/ 0 w 448156"/>
                  <a:gd name="connsiteY3" fmla="*/ 146801 h 146801"/>
                  <a:gd name="connsiteX4" fmla="*/ 0 w 448156"/>
                  <a:gd name="connsiteY4" fmla="*/ 0 h 146801"/>
                  <a:gd name="connsiteX0" fmla="*/ 0 w 448156"/>
                  <a:gd name="connsiteY0" fmla="*/ 0 h 146801"/>
                  <a:gd name="connsiteX1" fmla="*/ 448156 w 448156"/>
                  <a:gd name="connsiteY1" fmla="*/ 0 h 146801"/>
                  <a:gd name="connsiteX2" fmla="*/ 435456 w 448156"/>
                  <a:gd name="connsiteY2" fmla="*/ 108701 h 146801"/>
                  <a:gd name="connsiteX3" fmla="*/ 0 w 448156"/>
                  <a:gd name="connsiteY3" fmla="*/ 146801 h 146801"/>
                  <a:gd name="connsiteX4" fmla="*/ 0 w 448156"/>
                  <a:gd name="connsiteY4" fmla="*/ 0 h 146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56" h="146801">
                    <a:moveTo>
                      <a:pt x="0" y="0"/>
                    </a:moveTo>
                    <a:lnTo>
                      <a:pt x="448156" y="0"/>
                    </a:lnTo>
                    <a:lnTo>
                      <a:pt x="435456" y="108701"/>
                    </a:lnTo>
                    <a:lnTo>
                      <a:pt x="0" y="146801"/>
                    </a:lnTo>
                    <a:lnTo>
                      <a:pt x="0" y="0"/>
                    </a:lnTo>
                    <a:close/>
                  </a:path>
                </a:pathLst>
              </a:custGeom>
              <a:solidFill>
                <a:srgbClr val="FEFE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en-GB"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Bacteria</a:t>
                </a:r>
                <a:endPar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26" name="ZoneTexte 25">
                <a:extLst>
                  <a:ext uri="{FF2B5EF4-FFF2-40B4-BE49-F238E27FC236}">
                    <a16:creationId xmlns:a16="http://schemas.microsoft.com/office/drawing/2014/main" id="{322D4D05-9B07-1E70-BBC2-F0813305F4F0}"/>
                  </a:ext>
                </a:extLst>
              </p:cNvPr>
              <p:cNvSpPr txBox="1"/>
              <p:nvPr/>
            </p:nvSpPr>
            <p:spPr>
              <a:xfrm>
                <a:off x="10900072" y="5122361"/>
                <a:ext cx="437903" cy="295682"/>
              </a:xfrm>
              <a:custGeom>
                <a:avLst/>
                <a:gdLst>
                  <a:gd name="connsiteX0" fmla="*/ 0 w 448156"/>
                  <a:gd name="connsiteY0" fmla="*/ 0 h 146801"/>
                  <a:gd name="connsiteX1" fmla="*/ 448156 w 448156"/>
                  <a:gd name="connsiteY1" fmla="*/ 0 h 146801"/>
                  <a:gd name="connsiteX2" fmla="*/ 448156 w 448156"/>
                  <a:gd name="connsiteY2" fmla="*/ 146801 h 146801"/>
                  <a:gd name="connsiteX3" fmla="*/ 0 w 448156"/>
                  <a:gd name="connsiteY3" fmla="*/ 146801 h 146801"/>
                  <a:gd name="connsiteX4" fmla="*/ 0 w 448156"/>
                  <a:gd name="connsiteY4" fmla="*/ 0 h 146801"/>
                  <a:gd name="connsiteX0" fmla="*/ 0 w 448156"/>
                  <a:gd name="connsiteY0" fmla="*/ 0 h 146801"/>
                  <a:gd name="connsiteX1" fmla="*/ 448156 w 448156"/>
                  <a:gd name="connsiteY1" fmla="*/ 0 h 146801"/>
                  <a:gd name="connsiteX2" fmla="*/ 435456 w 448156"/>
                  <a:gd name="connsiteY2" fmla="*/ 108701 h 146801"/>
                  <a:gd name="connsiteX3" fmla="*/ 0 w 448156"/>
                  <a:gd name="connsiteY3" fmla="*/ 146801 h 146801"/>
                  <a:gd name="connsiteX4" fmla="*/ 0 w 448156"/>
                  <a:gd name="connsiteY4" fmla="*/ 0 h 146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56" h="146801">
                    <a:moveTo>
                      <a:pt x="0" y="0"/>
                    </a:moveTo>
                    <a:lnTo>
                      <a:pt x="448156" y="0"/>
                    </a:lnTo>
                    <a:lnTo>
                      <a:pt x="435456" y="108701"/>
                    </a:lnTo>
                    <a:lnTo>
                      <a:pt x="0" y="146801"/>
                    </a:lnTo>
                    <a:lnTo>
                      <a:pt x="0" y="0"/>
                    </a:lnTo>
                    <a:close/>
                  </a:path>
                </a:pathLst>
              </a:custGeom>
              <a:solidFill>
                <a:srgbClr val="FEFEFF"/>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en-GB" sz="10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Frog egg</a:t>
                </a:r>
              </a:p>
            </p:txBody>
          </p:sp>
          <p:sp>
            <p:nvSpPr>
              <p:cNvPr id="29" name="Rectangle 28">
                <a:extLst>
                  <a:ext uri="{FF2B5EF4-FFF2-40B4-BE49-F238E27FC236}">
                    <a16:creationId xmlns:a16="http://schemas.microsoft.com/office/drawing/2014/main" id="{70450887-E1F0-7F62-3D3E-1E6A47EDCED3}"/>
                  </a:ext>
                </a:extLst>
              </p:cNvPr>
              <p:cNvSpPr/>
              <p:nvPr/>
            </p:nvSpPr>
            <p:spPr>
              <a:xfrm>
                <a:off x="9928812" y="4557174"/>
                <a:ext cx="913699" cy="1338270"/>
              </a:xfrm>
              <a:prstGeom prst="rect">
                <a:avLst/>
              </a:prstGeom>
              <a:noFill/>
              <a:ln w="38100">
                <a:solidFill>
                  <a:srgbClr val="E5B4C6"/>
                </a:solidFill>
              </a:ln>
              <a:effectLst>
                <a:innerShdw blurRad="114300">
                  <a:prstClr val="black"/>
                </a:inn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a:ln>
                    <a:noFill/>
                  </a:ln>
                  <a:solidFill>
                    <a:srgbClr val="FFFFFF"/>
                  </a:solidFill>
                  <a:effectLst/>
                  <a:uLnTx/>
                  <a:uFillTx/>
                  <a:latin typeface="Arial"/>
                  <a:ea typeface="+mn-ea"/>
                  <a:cs typeface="+mn-cs"/>
                </a:endParaRPr>
              </a:p>
            </p:txBody>
          </p:sp>
          <p:sp>
            <p:nvSpPr>
              <p:cNvPr id="28" name="ZoneTexte 27">
                <a:extLst>
                  <a:ext uri="{FF2B5EF4-FFF2-40B4-BE49-F238E27FC236}">
                    <a16:creationId xmlns:a16="http://schemas.microsoft.com/office/drawing/2014/main" id="{4DD6BE03-FD4F-8E6A-DE0F-6DA2C2EC019A}"/>
                  </a:ext>
                </a:extLst>
              </p:cNvPr>
              <p:cNvSpPr txBox="1"/>
              <p:nvPr/>
            </p:nvSpPr>
            <p:spPr>
              <a:xfrm>
                <a:off x="10022535" y="4567510"/>
                <a:ext cx="400220" cy="119640"/>
              </a:xfrm>
              <a:prstGeom prst="rect">
                <a:avLst/>
              </a:prstGeom>
              <a:solidFill>
                <a:srgbClr val="E5B4C6"/>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800"/>
                  </a:spcAft>
                  <a:buClrTx/>
                  <a:buSzTx/>
                  <a:buFontTx/>
                  <a:buNone/>
                  <a:tabLst/>
                  <a:defRPr/>
                </a:pPr>
                <a:r>
                  <a:rPr kumimoji="0" lang="en-US" sz="1000" b="0" i="0" u="none" strike="noStrike" kern="100" cap="none" spc="0" normalizeH="0" baseline="0" noProof="0">
                    <a:ln>
                      <a:noFill/>
                    </a:ln>
                    <a:solidFill>
                      <a:srgbClr val="000000"/>
                    </a:solidFill>
                    <a:effectLst/>
                    <a:uLnTx/>
                    <a:uFillTx/>
                    <a:latin typeface="Arial" panose="020B0604020202020204" pitchFamily="34" charset="0"/>
                    <a:ea typeface="+mn-ea"/>
                    <a:cs typeface="Times New Roman" panose="02020603050405020304" pitchFamily="18" charset="0"/>
                  </a:rPr>
                  <a:t>Cells </a:t>
                </a:r>
              </a:p>
            </p:txBody>
          </p:sp>
          <p:pic>
            <p:nvPicPr>
              <p:cNvPr id="31" name="Image 30" descr="Une image contenant texte, capture d’écran, Page web, Site web&#10;&#10;Description générée automatiquement">
                <a:extLst>
                  <a:ext uri="{FF2B5EF4-FFF2-40B4-BE49-F238E27FC236}">
                    <a16:creationId xmlns:a16="http://schemas.microsoft.com/office/drawing/2014/main" id="{0E40896F-F55B-0AFF-78D2-8F0373385C29}"/>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0691876" y="4557175"/>
                <a:ext cx="150635" cy="1353948"/>
              </a:xfrm>
              <a:prstGeom prst="rect">
                <a:avLst/>
              </a:prstGeom>
            </p:spPr>
          </p:pic>
          <p:sp>
            <p:nvSpPr>
              <p:cNvPr id="27" name="ZoneTexte 26">
                <a:extLst>
                  <a:ext uri="{FF2B5EF4-FFF2-40B4-BE49-F238E27FC236}">
                    <a16:creationId xmlns:a16="http://schemas.microsoft.com/office/drawing/2014/main" id="{C64252AF-B50D-0E02-08C9-00EDFDC75971}"/>
                  </a:ext>
                </a:extLst>
              </p:cNvPr>
              <p:cNvSpPr txBox="1"/>
              <p:nvPr/>
            </p:nvSpPr>
            <p:spPr>
              <a:xfrm>
                <a:off x="10437338" y="5419046"/>
                <a:ext cx="411221" cy="180540"/>
              </a:xfrm>
              <a:prstGeom prst="rect">
                <a:avLst/>
              </a:prstGeom>
              <a:solidFill>
                <a:srgbClr val="E5B4C6"/>
              </a:solid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800"/>
                  </a:spcAft>
                  <a:buClrTx/>
                  <a:buSzTx/>
                  <a:buFontTx/>
                  <a:buNone/>
                  <a:tabLst/>
                  <a:defRPr/>
                </a:pPr>
                <a:r>
                  <a:rPr kumimoji="0" lang="en-US" sz="1000" b="0" i="0" u="none" strike="noStrike" kern="100" cap="none" spc="0" normalizeH="0" baseline="0" noProof="0">
                    <a:ln>
                      <a:noFill/>
                    </a:ln>
                    <a:solidFill>
                      <a:srgbClr val="000000"/>
                    </a:solidFill>
                    <a:effectLst/>
                    <a:uLnTx/>
                    <a:uFillTx/>
                    <a:latin typeface="Arial" panose="020B0604020202020204" pitchFamily="34" charset="0"/>
                    <a:ea typeface="+mn-ea"/>
                    <a:cs typeface="Times New Roman" panose="02020603050405020304" pitchFamily="18" charset="0"/>
                  </a:rPr>
                  <a:t>Human</a:t>
                </a:r>
                <a:br>
                  <a:rPr kumimoji="0" lang="en-US" sz="1000" b="0" i="0" u="none" strike="noStrike" kern="100" cap="none" spc="0" normalizeH="0" baseline="0" noProof="0">
                    <a:ln>
                      <a:noFill/>
                    </a:ln>
                    <a:solidFill>
                      <a:srgbClr val="000000"/>
                    </a:solidFill>
                    <a:effectLst/>
                    <a:uLnTx/>
                    <a:uFillTx/>
                    <a:latin typeface="Arial" panose="020B0604020202020204" pitchFamily="34" charset="0"/>
                    <a:ea typeface="+mn-ea"/>
                    <a:cs typeface="Times New Roman" panose="02020603050405020304" pitchFamily="18" charset="0"/>
                  </a:rPr>
                </a:br>
                <a:r>
                  <a:rPr kumimoji="0" lang="en-US" sz="1000" b="0" i="0" u="none" strike="noStrike" kern="100" cap="none" spc="0" normalizeH="0" baseline="0" noProof="0">
                    <a:ln>
                      <a:noFill/>
                    </a:ln>
                    <a:solidFill>
                      <a:srgbClr val="000000"/>
                    </a:solidFill>
                    <a:effectLst/>
                    <a:uLnTx/>
                    <a:uFillTx/>
                    <a:latin typeface="Arial" panose="020B0604020202020204" pitchFamily="34" charset="0"/>
                    <a:ea typeface="+mn-ea"/>
                    <a:cs typeface="Times New Roman" panose="02020603050405020304" pitchFamily="18" charset="0"/>
                  </a:rPr>
                  <a:t>egg cell</a:t>
                </a:r>
              </a:p>
            </p:txBody>
          </p:sp>
          <p:pic>
            <p:nvPicPr>
              <p:cNvPr id="32" name="Image 31" descr="Une image contenant texte, capture d’écran, Page web, Site web&#10;&#10;Description générée automatiquement">
                <a:extLst>
                  <a:ext uri="{FF2B5EF4-FFF2-40B4-BE49-F238E27FC236}">
                    <a16:creationId xmlns:a16="http://schemas.microsoft.com/office/drawing/2014/main" id="{9B31911E-0306-67B0-9BF7-31F2DE89EAC8}"/>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rot="10800000">
                <a:off x="10611782" y="5658776"/>
                <a:ext cx="155695" cy="236667"/>
              </a:xfrm>
              <a:prstGeom prst="rect">
                <a:avLst/>
              </a:prstGeom>
              <a:effectLst>
                <a:softEdge rad="12700"/>
              </a:effectLst>
            </p:spPr>
          </p:pic>
          <p:grpSp>
            <p:nvGrpSpPr>
              <p:cNvPr id="42" name="Groupe 41">
                <a:extLst>
                  <a:ext uri="{FF2B5EF4-FFF2-40B4-BE49-F238E27FC236}">
                    <a16:creationId xmlns:a16="http://schemas.microsoft.com/office/drawing/2014/main" id="{FB49B145-8778-18E8-801C-AECCC2903569}"/>
                  </a:ext>
                </a:extLst>
              </p:cNvPr>
              <p:cNvGrpSpPr/>
              <p:nvPr/>
            </p:nvGrpSpPr>
            <p:grpSpPr>
              <a:xfrm>
                <a:off x="6513683" y="5946755"/>
                <a:ext cx="4849194" cy="149293"/>
                <a:chOff x="6486524" y="6019570"/>
                <a:chExt cx="4849194" cy="149293"/>
              </a:xfrm>
              <a:noFill/>
            </p:grpSpPr>
            <p:sp>
              <p:nvSpPr>
                <p:cNvPr id="33" name="ZoneTexte 32">
                  <a:extLst>
                    <a:ext uri="{FF2B5EF4-FFF2-40B4-BE49-F238E27FC236}">
                      <a16:creationId xmlns:a16="http://schemas.microsoft.com/office/drawing/2014/main" id="{01F9DE8B-2F24-6DD4-1093-6A3B71AC11D3}"/>
                    </a:ext>
                  </a:extLst>
                </p:cNvPr>
                <p:cNvSpPr txBox="1"/>
                <p:nvPr/>
              </p:nvSpPr>
              <p:spPr>
                <a:xfrm>
                  <a:off x="6486524"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0.1nm</a:t>
                  </a:r>
                </a:p>
              </p:txBody>
            </p:sp>
            <p:sp>
              <p:nvSpPr>
                <p:cNvPr id="34" name="ZoneTexte 33">
                  <a:extLst>
                    <a:ext uri="{FF2B5EF4-FFF2-40B4-BE49-F238E27FC236}">
                      <a16:creationId xmlns:a16="http://schemas.microsoft.com/office/drawing/2014/main" id="{FE9F61CE-98D3-1B19-F8C9-E9EB90074B62}"/>
                    </a:ext>
                  </a:extLst>
                </p:cNvPr>
                <p:cNvSpPr txBox="1"/>
                <p:nvPr/>
              </p:nvSpPr>
              <p:spPr>
                <a:xfrm>
                  <a:off x="7070508"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1nm</a:t>
                  </a:r>
                </a:p>
              </p:txBody>
            </p:sp>
            <p:sp>
              <p:nvSpPr>
                <p:cNvPr id="35" name="ZoneTexte 34">
                  <a:extLst>
                    <a:ext uri="{FF2B5EF4-FFF2-40B4-BE49-F238E27FC236}">
                      <a16:creationId xmlns:a16="http://schemas.microsoft.com/office/drawing/2014/main" id="{2379852A-F10B-BA97-F41B-44B8B6F64DC9}"/>
                    </a:ext>
                  </a:extLst>
                </p:cNvPr>
                <p:cNvSpPr txBox="1"/>
                <p:nvPr/>
              </p:nvSpPr>
              <p:spPr>
                <a:xfrm>
                  <a:off x="7519105"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10 nm</a:t>
                  </a:r>
                </a:p>
              </p:txBody>
            </p:sp>
            <p:sp>
              <p:nvSpPr>
                <p:cNvPr id="36" name="ZoneTexte 35">
                  <a:extLst>
                    <a:ext uri="{FF2B5EF4-FFF2-40B4-BE49-F238E27FC236}">
                      <a16:creationId xmlns:a16="http://schemas.microsoft.com/office/drawing/2014/main" id="{25337902-863D-21AC-0D18-525C86B9E7AD}"/>
                    </a:ext>
                  </a:extLst>
                </p:cNvPr>
                <p:cNvSpPr txBox="1"/>
                <p:nvPr/>
              </p:nvSpPr>
              <p:spPr>
                <a:xfrm>
                  <a:off x="8026059"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100 nm</a:t>
                  </a:r>
                </a:p>
              </p:txBody>
            </p:sp>
            <p:sp>
              <p:nvSpPr>
                <p:cNvPr id="37" name="ZoneTexte 36">
                  <a:extLst>
                    <a:ext uri="{FF2B5EF4-FFF2-40B4-BE49-F238E27FC236}">
                      <a16:creationId xmlns:a16="http://schemas.microsoft.com/office/drawing/2014/main" id="{DF0BED84-268F-C0B5-7AC2-652887D79CD4}"/>
                    </a:ext>
                  </a:extLst>
                </p:cNvPr>
                <p:cNvSpPr txBox="1"/>
                <p:nvPr/>
              </p:nvSpPr>
              <p:spPr>
                <a:xfrm>
                  <a:off x="8897659"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1µnm</a:t>
                  </a:r>
                </a:p>
              </p:txBody>
            </p:sp>
            <p:sp>
              <p:nvSpPr>
                <p:cNvPr id="38" name="ZoneTexte 37">
                  <a:extLst>
                    <a:ext uri="{FF2B5EF4-FFF2-40B4-BE49-F238E27FC236}">
                      <a16:creationId xmlns:a16="http://schemas.microsoft.com/office/drawing/2014/main" id="{1FA3BA1C-8AB2-36D5-CEBD-EBA9688A0FA8}"/>
                    </a:ext>
                  </a:extLst>
                </p:cNvPr>
                <p:cNvSpPr txBox="1"/>
                <p:nvPr/>
              </p:nvSpPr>
              <p:spPr>
                <a:xfrm>
                  <a:off x="9300378"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10µnm</a:t>
                  </a:r>
                </a:p>
              </p:txBody>
            </p:sp>
            <p:sp>
              <p:nvSpPr>
                <p:cNvPr id="39" name="ZoneTexte 38">
                  <a:extLst>
                    <a:ext uri="{FF2B5EF4-FFF2-40B4-BE49-F238E27FC236}">
                      <a16:creationId xmlns:a16="http://schemas.microsoft.com/office/drawing/2014/main" id="{7A79B556-7EA1-26AB-E2F5-F01E814E0479}"/>
                    </a:ext>
                  </a:extLst>
                </p:cNvPr>
                <p:cNvSpPr txBox="1"/>
                <p:nvPr/>
              </p:nvSpPr>
              <p:spPr>
                <a:xfrm>
                  <a:off x="9958222"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100µnm</a:t>
                  </a:r>
                </a:p>
              </p:txBody>
            </p:sp>
            <p:sp>
              <p:nvSpPr>
                <p:cNvPr id="40" name="ZoneTexte 39">
                  <a:extLst>
                    <a:ext uri="{FF2B5EF4-FFF2-40B4-BE49-F238E27FC236}">
                      <a16:creationId xmlns:a16="http://schemas.microsoft.com/office/drawing/2014/main" id="{5C2B7BA7-86B1-7E40-423C-40FF5AB7535D}"/>
                    </a:ext>
                  </a:extLst>
                </p:cNvPr>
                <p:cNvSpPr txBox="1"/>
                <p:nvPr/>
              </p:nvSpPr>
              <p:spPr>
                <a:xfrm>
                  <a:off x="10887121"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1cm</a:t>
                  </a:r>
                </a:p>
              </p:txBody>
            </p:sp>
            <p:sp>
              <p:nvSpPr>
                <p:cNvPr id="41" name="ZoneTexte 40">
                  <a:extLst>
                    <a:ext uri="{FF2B5EF4-FFF2-40B4-BE49-F238E27FC236}">
                      <a16:creationId xmlns:a16="http://schemas.microsoft.com/office/drawing/2014/main" id="{6D00A6EC-41C5-7E94-07E7-940A271F12A1}"/>
                    </a:ext>
                  </a:extLst>
                </p:cNvPr>
                <p:cNvSpPr txBox="1"/>
                <p:nvPr/>
              </p:nvSpPr>
              <p:spPr>
                <a:xfrm>
                  <a:off x="10447928" y="6019570"/>
                  <a:ext cx="448597" cy="149293"/>
                </a:xfrm>
                <a:prstGeom prst="rect">
                  <a:avLst/>
                </a:prstGeom>
                <a:grpFill/>
              </p:spPr>
              <p:txBody>
                <a:bodyPr wrap="square" lIns="0" tIns="0" rIns="0" bIns="0" anchor="ctr">
                  <a:noAutofit/>
                </a:bodyPr>
                <a:lstStyle/>
                <a:p>
                  <a:pPr marL="0" marR="0" lvl="0" indent="0" algn="ctr" defTabSz="914400" rtl="0" eaLnBrk="1" fontAlgn="auto" latinLnBrk="0" hangingPunct="1">
                    <a:lnSpc>
                      <a:spcPts val="800"/>
                    </a:lnSpc>
                    <a:spcBef>
                      <a:spcPts val="0"/>
                    </a:spcBef>
                    <a:spcAft>
                      <a:spcPts val="0"/>
                    </a:spcAft>
                    <a:buClrTx/>
                    <a:buSzTx/>
                    <a:buFontTx/>
                    <a:buNone/>
                    <a:tabLst/>
                    <a:defRPr/>
                  </a:pPr>
                  <a:r>
                    <a:rPr kumimoji="0" lang="fr-FR"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1mm</a:t>
                  </a:r>
                </a:p>
              </p:txBody>
            </p:sp>
          </p:grpSp>
        </p:grpSp>
        <p:sp>
          <p:nvSpPr>
            <p:cNvPr id="44" name="Rectangle à coins arrondis 10">
              <a:extLst>
                <a:ext uri="{FF2B5EF4-FFF2-40B4-BE49-F238E27FC236}">
                  <a16:creationId xmlns:a16="http://schemas.microsoft.com/office/drawing/2014/main" id="{47668E77-F8FB-98C0-CA36-D557C43BCB69}"/>
                </a:ext>
              </a:extLst>
            </p:cNvPr>
            <p:cNvSpPr/>
            <p:nvPr/>
          </p:nvSpPr>
          <p:spPr>
            <a:xfrm>
              <a:off x="6377301" y="4455033"/>
              <a:ext cx="5582470" cy="169405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800" b="0" i="0" u="none" strike="noStrike" kern="1200" cap="none" spc="0" normalizeH="0" baseline="0" noProof="0">
                <a:ln>
                  <a:noFill/>
                </a:ln>
                <a:solidFill>
                  <a:prstClr val="white"/>
                </a:solidFill>
                <a:effectLst/>
                <a:uLnTx/>
                <a:uFillTx/>
                <a:latin typeface="Arial"/>
                <a:ea typeface="+mn-ea"/>
                <a:cs typeface="Arial" panose="020B0604020202020204" pitchFamily="34" charset="0"/>
              </a:endParaRPr>
            </a:p>
          </p:txBody>
        </p:sp>
      </p:grpSp>
      <p:sp>
        <p:nvSpPr>
          <p:cNvPr id="12" name="Espace réservé du contenu 16">
            <a:extLst>
              <a:ext uri="{FF2B5EF4-FFF2-40B4-BE49-F238E27FC236}">
                <a16:creationId xmlns:a16="http://schemas.microsoft.com/office/drawing/2014/main" id="{EE63F1F6-5EC5-08C6-BA7E-FE869D81D518}"/>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Tree>
    <p:extLst>
      <p:ext uri="{BB962C8B-B14F-4D97-AF65-F5344CB8AC3E}">
        <p14:creationId xmlns:p14="http://schemas.microsoft.com/office/powerpoint/2010/main" val="348328763"/>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Espace réservé du texte 21">
            <a:extLst>
              <a:ext uri="{FF2B5EF4-FFF2-40B4-BE49-F238E27FC236}">
                <a16:creationId xmlns:a16="http://schemas.microsoft.com/office/drawing/2014/main" id="{4B0D003B-E923-7EF0-0351-2E9CB2A0F8B6}"/>
              </a:ext>
            </a:extLst>
          </p:cNvPr>
          <p:cNvSpPr>
            <a:spLocks noGrp="1"/>
          </p:cNvSpPr>
          <p:nvPr>
            <p:ph type="body" sz="quarter" idx="19"/>
          </p:nvPr>
        </p:nvSpPr>
        <p:spPr>
          <a:xfrm>
            <a:off x="960193" y="5807676"/>
            <a:ext cx="11104990" cy="380176"/>
          </a:xfrm>
        </p:spPr>
        <p:txBody>
          <a:bodyPr/>
          <a:lstStyle/>
          <a:p>
            <a:r>
              <a:rPr lang="fr-FR">
                <a:latin typeface="+mn-lt"/>
              </a:rPr>
              <a:t>Trudzinski FC, et al Euro Surveill. </a:t>
            </a:r>
            <a:r>
              <a:rPr lang="en-GB">
                <a:latin typeface="+mn-lt"/>
              </a:rPr>
              <a:t>2016 Nov 17;21(46):30398</a:t>
            </a:r>
            <a:endParaRPr lang="fr-FR">
              <a:latin typeface="+mn-lt"/>
            </a:endParaRPr>
          </a:p>
        </p:txBody>
      </p:sp>
      <p:sp>
        <p:nvSpPr>
          <p:cNvPr id="4" name="Titre 3">
            <a:extLst>
              <a:ext uri="{FF2B5EF4-FFF2-40B4-BE49-F238E27FC236}">
                <a16:creationId xmlns:a16="http://schemas.microsoft.com/office/drawing/2014/main" id="{775AD696-2107-93EA-08F6-98366D631AE0}"/>
              </a:ext>
            </a:extLst>
          </p:cNvPr>
          <p:cNvSpPr>
            <a:spLocks noGrp="1"/>
          </p:cNvSpPr>
          <p:nvPr>
            <p:ph type="title"/>
          </p:nvPr>
        </p:nvSpPr>
        <p:spPr>
          <a:xfrm>
            <a:off x="960194" y="7750"/>
            <a:ext cx="11104990" cy="719166"/>
          </a:xfrm>
        </p:spPr>
        <p:txBody>
          <a:bodyPr/>
          <a:lstStyle/>
          <a:p>
            <a:r>
              <a:rPr lang="en-GB">
                <a:latin typeface="+mn-lt"/>
              </a:rPr>
              <a:t>The ECMO Paradigm: Heat-exchanger</a:t>
            </a:r>
            <a:endParaRPr lang="fr-FR">
              <a:latin typeface="+mn-lt"/>
            </a:endParaRPr>
          </a:p>
        </p:txBody>
      </p:sp>
      <p:sp>
        <p:nvSpPr>
          <p:cNvPr id="29" name="Espace réservé du contenu 16">
            <a:extLst>
              <a:ext uri="{FF2B5EF4-FFF2-40B4-BE49-F238E27FC236}">
                <a16:creationId xmlns:a16="http://schemas.microsoft.com/office/drawing/2014/main" id="{A95AD360-8582-998F-174F-519C11F54C9B}"/>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grpSp>
        <p:nvGrpSpPr>
          <p:cNvPr id="49" name="Groupe 48">
            <a:extLst>
              <a:ext uri="{FF2B5EF4-FFF2-40B4-BE49-F238E27FC236}">
                <a16:creationId xmlns:a16="http://schemas.microsoft.com/office/drawing/2014/main" id="{751EA105-58A7-EF69-7665-DABCDF5E6E5C}"/>
              </a:ext>
            </a:extLst>
          </p:cNvPr>
          <p:cNvGrpSpPr/>
          <p:nvPr/>
        </p:nvGrpSpPr>
        <p:grpSpPr>
          <a:xfrm>
            <a:off x="2268991" y="829715"/>
            <a:ext cx="8962571" cy="5182615"/>
            <a:chOff x="1879599" y="800100"/>
            <a:chExt cx="8962571" cy="5182615"/>
          </a:xfrm>
        </p:grpSpPr>
        <p:pic>
          <p:nvPicPr>
            <p:cNvPr id="12" name="Image 11" descr="Une image contenant texte, diagramme, ligne, capture d’écran&#10;&#10;Description générée automatiquement">
              <a:extLst>
                <a:ext uri="{FF2B5EF4-FFF2-40B4-BE49-F238E27FC236}">
                  <a16:creationId xmlns:a16="http://schemas.microsoft.com/office/drawing/2014/main" id="{EA222B2D-7450-BC52-4A7A-563866402907}"/>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p:blipFill>
          <p:spPr>
            <a:xfrm>
              <a:off x="1879599" y="847993"/>
              <a:ext cx="8962571" cy="5070207"/>
            </a:xfrm>
            <a:prstGeom prst="rect">
              <a:avLst/>
            </a:prstGeom>
          </p:spPr>
        </p:pic>
        <p:sp>
          <p:nvSpPr>
            <p:cNvPr id="30" name="ZoneTexte 29">
              <a:extLst>
                <a:ext uri="{FF2B5EF4-FFF2-40B4-BE49-F238E27FC236}">
                  <a16:creationId xmlns:a16="http://schemas.microsoft.com/office/drawing/2014/main" id="{6C7CF216-7FE7-0DE4-E246-A8125223A9CC}"/>
                </a:ext>
              </a:extLst>
            </p:cNvPr>
            <p:cNvSpPr txBox="1"/>
            <p:nvPr/>
          </p:nvSpPr>
          <p:spPr>
            <a:xfrm>
              <a:off x="2374901" y="2430535"/>
              <a:ext cx="1060450" cy="173894"/>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t">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Bubble crater</a:t>
              </a:r>
            </a:p>
          </p:txBody>
        </p:sp>
        <p:sp>
          <p:nvSpPr>
            <p:cNvPr id="31" name="ZoneTexte 30">
              <a:extLst>
                <a:ext uri="{FF2B5EF4-FFF2-40B4-BE49-F238E27FC236}">
                  <a16:creationId xmlns:a16="http://schemas.microsoft.com/office/drawing/2014/main" id="{DE7B45E0-A623-98D1-AFB4-95EA855C3FC5}"/>
                </a:ext>
              </a:extLst>
            </p:cNvPr>
            <p:cNvSpPr txBox="1"/>
            <p:nvPr/>
          </p:nvSpPr>
          <p:spPr>
            <a:xfrm>
              <a:off x="2143126" y="2806010"/>
              <a:ext cx="1467271" cy="581376"/>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 name="connsiteX0" fmla="*/ 0 w 813714"/>
                <a:gd name="connsiteY0" fmla="*/ 0 h 173894"/>
                <a:gd name="connsiteX1" fmla="*/ 813714 w 813714"/>
                <a:gd name="connsiteY1" fmla="*/ 3175 h 173894"/>
                <a:gd name="connsiteX2" fmla="*/ 785199 w 813714"/>
                <a:gd name="connsiteY2" fmla="*/ 170662 h 173894"/>
                <a:gd name="connsiteX3" fmla="*/ 0 w 813714"/>
                <a:gd name="connsiteY3" fmla="*/ 173894 h 173894"/>
                <a:gd name="connsiteX4" fmla="*/ 0 w 813714"/>
                <a:gd name="connsiteY4" fmla="*/ 0 h 173894"/>
                <a:gd name="connsiteX0" fmla="*/ 0 w 813714"/>
                <a:gd name="connsiteY0" fmla="*/ 0 h 173894"/>
                <a:gd name="connsiteX1" fmla="*/ 813714 w 813714"/>
                <a:gd name="connsiteY1" fmla="*/ 3175 h 173894"/>
                <a:gd name="connsiteX2" fmla="*/ 705964 w 813714"/>
                <a:gd name="connsiteY2" fmla="*/ 169238 h 173894"/>
                <a:gd name="connsiteX3" fmla="*/ 0 w 813714"/>
                <a:gd name="connsiteY3" fmla="*/ 173894 h 173894"/>
                <a:gd name="connsiteX4" fmla="*/ 0 w 813714"/>
                <a:gd name="connsiteY4" fmla="*/ 0 h 173894"/>
                <a:gd name="connsiteX0" fmla="*/ 0 w 813714"/>
                <a:gd name="connsiteY0" fmla="*/ 0 h 173894"/>
                <a:gd name="connsiteX1" fmla="*/ 813714 w 813714"/>
                <a:gd name="connsiteY1" fmla="*/ 3175 h 173894"/>
                <a:gd name="connsiteX2" fmla="*/ 705964 w 813714"/>
                <a:gd name="connsiteY2" fmla="*/ 169238 h 173894"/>
                <a:gd name="connsiteX3" fmla="*/ 0 w 813714"/>
                <a:gd name="connsiteY3" fmla="*/ 173894 h 173894"/>
                <a:gd name="connsiteX4" fmla="*/ 0 w 813714"/>
                <a:gd name="connsiteY4" fmla="*/ 0 h 173894"/>
                <a:gd name="connsiteX0" fmla="*/ 0 w 813714"/>
                <a:gd name="connsiteY0" fmla="*/ 0 h 173894"/>
                <a:gd name="connsiteX1" fmla="*/ 813714 w 813714"/>
                <a:gd name="connsiteY1" fmla="*/ 3175 h 173894"/>
                <a:gd name="connsiteX2" fmla="*/ 705964 w 813714"/>
                <a:gd name="connsiteY2" fmla="*/ 169238 h 173894"/>
                <a:gd name="connsiteX3" fmla="*/ 0 w 813714"/>
                <a:gd name="connsiteY3" fmla="*/ 173894 h 173894"/>
                <a:gd name="connsiteX4" fmla="*/ 0 w 813714"/>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714" h="173894">
                  <a:moveTo>
                    <a:pt x="0" y="0"/>
                  </a:moveTo>
                  <a:lnTo>
                    <a:pt x="813714" y="3175"/>
                  </a:lnTo>
                  <a:cubicBezTo>
                    <a:pt x="777797" y="58529"/>
                    <a:pt x="702262" y="65451"/>
                    <a:pt x="705964" y="169238"/>
                  </a:cubicBez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Hydrophobic mycobacteria adsorbed to air bubbles</a:t>
              </a:r>
            </a:p>
          </p:txBody>
        </p:sp>
        <p:sp>
          <p:nvSpPr>
            <p:cNvPr id="32" name="ZoneTexte 31">
              <a:extLst>
                <a:ext uri="{FF2B5EF4-FFF2-40B4-BE49-F238E27FC236}">
                  <a16:creationId xmlns:a16="http://schemas.microsoft.com/office/drawing/2014/main" id="{38EC6970-5B75-0C25-9DBD-848196950A19}"/>
                </a:ext>
              </a:extLst>
            </p:cNvPr>
            <p:cNvSpPr txBox="1"/>
            <p:nvPr/>
          </p:nvSpPr>
          <p:spPr>
            <a:xfrm>
              <a:off x="4356100" y="2472759"/>
              <a:ext cx="1149351" cy="581376"/>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Collapse of the bubble crater</a:t>
              </a:r>
              <a:endPar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33" name="ZoneTexte 32">
              <a:extLst>
                <a:ext uri="{FF2B5EF4-FFF2-40B4-BE49-F238E27FC236}">
                  <a16:creationId xmlns:a16="http://schemas.microsoft.com/office/drawing/2014/main" id="{B51157CB-B8B8-71BB-F1F7-BA1E6F04B441}"/>
                </a:ext>
              </a:extLst>
            </p:cNvPr>
            <p:cNvSpPr txBox="1"/>
            <p:nvPr/>
          </p:nvSpPr>
          <p:spPr>
            <a:xfrm>
              <a:off x="5367509" y="987874"/>
              <a:ext cx="800100" cy="381000"/>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Jet droplets (&lt;5 </a:t>
              </a:r>
              <a:r>
                <a:rPr kumimoji="0" lang="el-GR"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μ</a:t>
              </a: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a:t>
              </a:r>
              <a:endPar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34" name="ZoneTexte 33">
              <a:extLst>
                <a:ext uri="{FF2B5EF4-FFF2-40B4-BE49-F238E27FC236}">
                  <a16:creationId xmlns:a16="http://schemas.microsoft.com/office/drawing/2014/main" id="{098D47D7-2118-24DB-16B3-B41B486B1E29}"/>
                </a:ext>
              </a:extLst>
            </p:cNvPr>
            <p:cNvSpPr txBox="1"/>
            <p:nvPr/>
          </p:nvSpPr>
          <p:spPr>
            <a:xfrm>
              <a:off x="5392909" y="1576960"/>
              <a:ext cx="800100" cy="381000"/>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Jet droplets (10-150</a:t>
              </a:r>
              <a:r>
                <a:rPr kumimoji="0" lang="el-GR"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μ</a:t>
              </a: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a:t>
              </a:r>
              <a:endPar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35" name="Rectangle : coins arrondis 34">
              <a:extLst>
                <a:ext uri="{FF2B5EF4-FFF2-40B4-BE49-F238E27FC236}">
                  <a16:creationId xmlns:a16="http://schemas.microsoft.com/office/drawing/2014/main" id="{DF62861D-D029-BEF7-6FDB-A06726661F2F}"/>
                </a:ext>
              </a:extLst>
            </p:cNvPr>
            <p:cNvSpPr/>
            <p:nvPr/>
          </p:nvSpPr>
          <p:spPr>
            <a:xfrm>
              <a:off x="2019300" y="800100"/>
              <a:ext cx="4186408" cy="2620923"/>
            </a:xfrm>
            <a:prstGeom prst="roundRect">
              <a:avLst>
                <a:gd name="adj" fmla="val 834"/>
              </a:avLst>
            </a:prstGeom>
            <a:noFill/>
            <a:ln w="5715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36" name="ZoneTexte 35">
              <a:extLst>
                <a:ext uri="{FF2B5EF4-FFF2-40B4-BE49-F238E27FC236}">
                  <a16:creationId xmlns:a16="http://schemas.microsoft.com/office/drawing/2014/main" id="{91479504-B739-F64E-F894-133C92D45710}"/>
                </a:ext>
              </a:extLst>
            </p:cNvPr>
            <p:cNvSpPr txBox="1"/>
            <p:nvPr/>
          </p:nvSpPr>
          <p:spPr>
            <a:xfrm>
              <a:off x="6489700" y="1553720"/>
              <a:ext cx="1759855" cy="473116"/>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b">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Aerosol emitted from </a:t>
              </a:r>
              <a:b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b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the water tank</a:t>
              </a:r>
              <a:endPar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37" name="ZoneTexte 36">
              <a:extLst>
                <a:ext uri="{FF2B5EF4-FFF2-40B4-BE49-F238E27FC236}">
                  <a16:creationId xmlns:a16="http://schemas.microsoft.com/office/drawing/2014/main" id="{0886BAE1-A08A-4C7A-F014-32DD24EABCA5}"/>
                </a:ext>
              </a:extLst>
            </p:cNvPr>
            <p:cNvSpPr txBox="1"/>
            <p:nvPr/>
          </p:nvSpPr>
          <p:spPr>
            <a:xfrm>
              <a:off x="9537700" y="1553720"/>
              <a:ext cx="1075870" cy="832824"/>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Water </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Overflow Line</a:t>
              </a:r>
            </a:p>
          </p:txBody>
        </p:sp>
        <p:sp>
          <p:nvSpPr>
            <p:cNvPr id="38" name="ZoneTexte 37">
              <a:extLst>
                <a:ext uri="{FF2B5EF4-FFF2-40B4-BE49-F238E27FC236}">
                  <a16:creationId xmlns:a16="http://schemas.microsoft.com/office/drawing/2014/main" id="{4CAF9680-71F8-3353-D196-B682281F9F84}"/>
                </a:ext>
              </a:extLst>
            </p:cNvPr>
            <p:cNvSpPr txBox="1"/>
            <p:nvPr/>
          </p:nvSpPr>
          <p:spPr>
            <a:xfrm>
              <a:off x="8249555" y="1553720"/>
              <a:ext cx="800100" cy="631784"/>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Tank cover</a:t>
              </a:r>
            </a:p>
          </p:txBody>
        </p:sp>
        <p:sp>
          <p:nvSpPr>
            <p:cNvPr id="39" name="ZoneTexte 38">
              <a:extLst>
                <a:ext uri="{FF2B5EF4-FFF2-40B4-BE49-F238E27FC236}">
                  <a16:creationId xmlns:a16="http://schemas.microsoft.com/office/drawing/2014/main" id="{63A2C3F2-D710-5DF2-62AA-BF056F2F00B4}"/>
                </a:ext>
              </a:extLst>
            </p:cNvPr>
            <p:cNvSpPr txBox="1"/>
            <p:nvPr/>
          </p:nvSpPr>
          <p:spPr>
            <a:xfrm>
              <a:off x="9986736" y="4899255"/>
              <a:ext cx="817334" cy="590320"/>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Overflow bottle</a:t>
              </a:r>
            </a:p>
          </p:txBody>
        </p:sp>
        <p:sp>
          <p:nvSpPr>
            <p:cNvPr id="41" name="ZoneTexte 40">
              <a:extLst>
                <a:ext uri="{FF2B5EF4-FFF2-40B4-BE49-F238E27FC236}">
                  <a16:creationId xmlns:a16="http://schemas.microsoft.com/office/drawing/2014/main" id="{F4EE00F8-81C0-1F2C-CA08-7536C3A29087}"/>
                </a:ext>
              </a:extLst>
            </p:cNvPr>
            <p:cNvSpPr txBox="1"/>
            <p:nvPr/>
          </p:nvSpPr>
          <p:spPr>
            <a:xfrm>
              <a:off x="9138555" y="5434392"/>
              <a:ext cx="658812" cy="548323"/>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Drain valve</a:t>
              </a:r>
            </a:p>
          </p:txBody>
        </p:sp>
        <p:sp>
          <p:nvSpPr>
            <p:cNvPr id="42" name="ZoneTexte 41">
              <a:extLst>
                <a:ext uri="{FF2B5EF4-FFF2-40B4-BE49-F238E27FC236}">
                  <a16:creationId xmlns:a16="http://schemas.microsoft.com/office/drawing/2014/main" id="{46D12497-2FCE-F2FE-81D8-7C97809A2482}"/>
                </a:ext>
              </a:extLst>
            </p:cNvPr>
            <p:cNvSpPr txBox="1"/>
            <p:nvPr/>
          </p:nvSpPr>
          <p:spPr>
            <a:xfrm>
              <a:off x="7971972" y="5138023"/>
              <a:ext cx="817334" cy="669052"/>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Water circulation pump</a:t>
              </a:r>
            </a:p>
          </p:txBody>
        </p:sp>
        <p:sp>
          <p:nvSpPr>
            <p:cNvPr id="43" name="ZoneTexte 42">
              <a:extLst>
                <a:ext uri="{FF2B5EF4-FFF2-40B4-BE49-F238E27FC236}">
                  <a16:creationId xmlns:a16="http://schemas.microsoft.com/office/drawing/2014/main" id="{552B82B4-995A-AD43-D5DE-F234FEAA2450}"/>
                </a:ext>
              </a:extLst>
            </p:cNvPr>
            <p:cNvSpPr txBox="1"/>
            <p:nvPr/>
          </p:nvSpPr>
          <p:spPr>
            <a:xfrm>
              <a:off x="3734598" y="5236846"/>
              <a:ext cx="1015202" cy="582930"/>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Heat- Exchanger</a:t>
              </a:r>
            </a:p>
          </p:txBody>
        </p:sp>
        <p:sp>
          <p:nvSpPr>
            <p:cNvPr id="44" name="ZoneTexte 43">
              <a:extLst>
                <a:ext uri="{FF2B5EF4-FFF2-40B4-BE49-F238E27FC236}">
                  <a16:creationId xmlns:a16="http://schemas.microsoft.com/office/drawing/2014/main" id="{FF60B81C-BCE7-956A-C4A7-3AD8D8023A6D}"/>
                </a:ext>
              </a:extLst>
            </p:cNvPr>
            <p:cNvSpPr txBox="1"/>
            <p:nvPr/>
          </p:nvSpPr>
          <p:spPr>
            <a:xfrm>
              <a:off x="3128454" y="4378425"/>
              <a:ext cx="817334" cy="625140"/>
            </a:xfrm>
            <a:prstGeom prst="rect">
              <a:avLst/>
            </a:pr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Patient blood </a:t>
              </a:r>
              <a:b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b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circuit</a:t>
              </a:r>
            </a:p>
          </p:txBody>
        </p:sp>
        <p:sp>
          <p:nvSpPr>
            <p:cNvPr id="45" name="ZoneTexte 44">
              <a:extLst>
                <a:ext uri="{FF2B5EF4-FFF2-40B4-BE49-F238E27FC236}">
                  <a16:creationId xmlns:a16="http://schemas.microsoft.com/office/drawing/2014/main" id="{FBC34659-B6C9-C9B9-40F9-5E585CFB4AB9}"/>
                </a:ext>
              </a:extLst>
            </p:cNvPr>
            <p:cNvSpPr txBox="1"/>
            <p:nvPr/>
          </p:nvSpPr>
          <p:spPr>
            <a:xfrm>
              <a:off x="4678932" y="4378425"/>
              <a:ext cx="817334" cy="625140"/>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FFFFFF"/>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Patient water circuit</a:t>
              </a:r>
            </a:p>
          </p:txBody>
        </p:sp>
        <p:sp>
          <p:nvSpPr>
            <p:cNvPr id="46" name="ZoneTexte 45">
              <a:extLst>
                <a:ext uri="{FF2B5EF4-FFF2-40B4-BE49-F238E27FC236}">
                  <a16:creationId xmlns:a16="http://schemas.microsoft.com/office/drawing/2014/main" id="{53FC64A2-B4CE-093E-2304-729A87D60FEB}"/>
                </a:ext>
              </a:extLst>
            </p:cNvPr>
            <p:cNvSpPr txBox="1"/>
            <p:nvPr/>
          </p:nvSpPr>
          <p:spPr>
            <a:xfrm>
              <a:off x="7369627" y="3975695"/>
              <a:ext cx="817334" cy="372951"/>
            </a:xfrm>
            <a:custGeom>
              <a:avLst/>
              <a:gdLst>
                <a:gd name="connsiteX0" fmla="*/ 0 w 905789"/>
                <a:gd name="connsiteY0" fmla="*/ 0 h 173894"/>
                <a:gd name="connsiteX1" fmla="*/ 905789 w 905789"/>
                <a:gd name="connsiteY1" fmla="*/ 0 h 173894"/>
                <a:gd name="connsiteX2" fmla="*/ 905789 w 905789"/>
                <a:gd name="connsiteY2" fmla="*/ 173894 h 173894"/>
                <a:gd name="connsiteX3" fmla="*/ 0 w 905789"/>
                <a:gd name="connsiteY3" fmla="*/ 173894 h 173894"/>
                <a:gd name="connsiteX4" fmla="*/ 0 w 905789"/>
                <a:gd name="connsiteY4" fmla="*/ 0 h 173894"/>
                <a:gd name="connsiteX0" fmla="*/ 0 w 905789"/>
                <a:gd name="connsiteY0" fmla="*/ 0 h 173894"/>
                <a:gd name="connsiteX1" fmla="*/ 842289 w 905789"/>
                <a:gd name="connsiteY1" fmla="*/ 6350 h 173894"/>
                <a:gd name="connsiteX2" fmla="*/ 905789 w 905789"/>
                <a:gd name="connsiteY2" fmla="*/ 173894 h 173894"/>
                <a:gd name="connsiteX3" fmla="*/ 0 w 905789"/>
                <a:gd name="connsiteY3" fmla="*/ 173894 h 173894"/>
                <a:gd name="connsiteX4" fmla="*/ 0 w 905789"/>
                <a:gd name="connsiteY4" fmla="*/ 0 h 173894"/>
                <a:gd name="connsiteX0" fmla="*/ 0 w 861339"/>
                <a:gd name="connsiteY0" fmla="*/ 0 h 173894"/>
                <a:gd name="connsiteX1" fmla="*/ 842289 w 861339"/>
                <a:gd name="connsiteY1" fmla="*/ 6350 h 173894"/>
                <a:gd name="connsiteX2" fmla="*/ 861339 w 861339"/>
                <a:gd name="connsiteY2" fmla="*/ 151669 h 173894"/>
                <a:gd name="connsiteX3" fmla="*/ 0 w 861339"/>
                <a:gd name="connsiteY3" fmla="*/ 173894 h 173894"/>
                <a:gd name="connsiteX4" fmla="*/ 0 w 861339"/>
                <a:gd name="connsiteY4" fmla="*/ 0 h 173894"/>
                <a:gd name="connsiteX0" fmla="*/ 0 w 861339"/>
                <a:gd name="connsiteY0" fmla="*/ 0 h 173894"/>
                <a:gd name="connsiteX1" fmla="*/ 813714 w 861339"/>
                <a:gd name="connsiteY1" fmla="*/ 3175 h 173894"/>
                <a:gd name="connsiteX2" fmla="*/ 861339 w 861339"/>
                <a:gd name="connsiteY2" fmla="*/ 151669 h 173894"/>
                <a:gd name="connsiteX3" fmla="*/ 0 w 861339"/>
                <a:gd name="connsiteY3" fmla="*/ 173894 h 173894"/>
                <a:gd name="connsiteX4" fmla="*/ 0 w 861339"/>
                <a:gd name="connsiteY4" fmla="*/ 0 h 173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339" h="173894">
                  <a:moveTo>
                    <a:pt x="0" y="0"/>
                  </a:moveTo>
                  <a:lnTo>
                    <a:pt x="813714" y="3175"/>
                  </a:lnTo>
                  <a:lnTo>
                    <a:pt x="861339" y="151669"/>
                  </a:lnTo>
                  <a:lnTo>
                    <a:pt x="0" y="173894"/>
                  </a:lnTo>
                  <a:lnTo>
                    <a:pt x="0" y="0"/>
                  </a:lnTo>
                  <a:close/>
                </a:path>
              </a:pathLst>
            </a:custGeom>
            <a:solidFill>
              <a:srgbClr val="89FAFC"/>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Micro air bubbles</a:t>
              </a:r>
            </a:p>
          </p:txBody>
        </p:sp>
        <p:sp>
          <p:nvSpPr>
            <p:cNvPr id="47" name="ZoneTexte 46">
              <a:extLst>
                <a:ext uri="{FF2B5EF4-FFF2-40B4-BE49-F238E27FC236}">
                  <a16:creationId xmlns:a16="http://schemas.microsoft.com/office/drawing/2014/main" id="{7E8BBD99-6DA0-28C3-4580-5ECEA998AB57}"/>
                </a:ext>
              </a:extLst>
            </p:cNvPr>
            <p:cNvSpPr txBox="1"/>
            <p:nvPr/>
          </p:nvSpPr>
          <p:spPr>
            <a:xfrm>
              <a:off x="8440733" y="3963083"/>
              <a:ext cx="1249591" cy="372951"/>
            </a:xfrm>
            <a:prstGeom prst="rect">
              <a:avLst/>
            </a:prstGeom>
            <a:solidFill>
              <a:srgbClr val="89FAFC"/>
            </a:solidFill>
          </p:spPr>
          <p:txBody>
            <a:bodyPr wrap="square" lIns="0" tIns="0" rIns="0" bIns="0" anchor="ctr">
              <a:noAutofit/>
            </a:body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4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Water tank</a:t>
              </a:r>
            </a:p>
          </p:txBody>
        </p:sp>
        <p:sp>
          <p:nvSpPr>
            <p:cNvPr id="48" name="ZoneTexte 47">
              <a:extLst>
                <a:ext uri="{FF2B5EF4-FFF2-40B4-BE49-F238E27FC236}">
                  <a16:creationId xmlns:a16="http://schemas.microsoft.com/office/drawing/2014/main" id="{D8B31E3E-DB99-24C9-817E-F6F3A416C0FC}"/>
                </a:ext>
              </a:extLst>
            </p:cNvPr>
            <p:cNvSpPr txBox="1"/>
            <p:nvPr/>
          </p:nvSpPr>
          <p:spPr>
            <a:xfrm>
              <a:off x="7541581" y="2863914"/>
              <a:ext cx="1360609" cy="146056"/>
            </a:xfrm>
            <a:prstGeom prst="rect">
              <a:avLst/>
            </a:prstGeom>
            <a:solidFill>
              <a:srgbClr val="ED3732"/>
            </a:solidFill>
          </p:spPr>
          <p:txBody>
            <a:bodyPr wrap="square" lIns="0" tIns="0" rIns="0" bIns="0" anchor="ctr">
              <a:noAutofit/>
            </a:bodyPr>
            <a:lstStyle/>
            <a:p>
              <a:pPr marL="0" marR="0" lvl="0" indent="0" algn="l" defTabSz="914400" rtl="0" eaLnBrk="1" fontAlgn="auto" latinLnBrk="0" hangingPunct="1">
                <a:lnSpc>
                  <a:spcPts val="1200"/>
                </a:lnSpc>
                <a:spcBef>
                  <a:spcPts val="0"/>
                </a:spcBef>
                <a:spcAft>
                  <a:spcPts val="0"/>
                </a:spcAft>
                <a:buClrTx/>
                <a:buSzTx/>
                <a:buFontTx/>
                <a:buNone/>
                <a:tabLst/>
                <a:defRPr/>
              </a:pPr>
              <a:r>
                <a:rPr kumimoji="0" lang="en-US" sz="14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Aerosol created</a:t>
              </a:r>
            </a:p>
          </p:txBody>
        </p:sp>
      </p:grpSp>
    </p:spTree>
    <p:extLst>
      <p:ext uri="{BB962C8B-B14F-4D97-AF65-F5344CB8AC3E}">
        <p14:creationId xmlns:p14="http://schemas.microsoft.com/office/powerpoint/2010/main" val="385157022"/>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5241526F-3D96-CD2A-5350-4DC8B42B2786}"/>
              </a:ext>
            </a:extLst>
          </p:cNvPr>
          <p:cNvSpPr>
            <a:spLocks noGrp="1"/>
          </p:cNvSpPr>
          <p:nvPr>
            <p:ph type="title"/>
          </p:nvPr>
        </p:nvSpPr>
        <p:spPr/>
        <p:txBody>
          <a:bodyPr/>
          <a:lstStyle/>
          <a:p>
            <a:r>
              <a:rPr lang="en-GB">
                <a:latin typeface="+mn-lt"/>
              </a:rPr>
              <a:t>The ECMO Paradigm: Membrane</a:t>
            </a:r>
            <a:endParaRPr lang="fr-FR">
              <a:latin typeface="+mn-lt"/>
            </a:endParaRPr>
          </a:p>
        </p:txBody>
      </p:sp>
      <p:sp>
        <p:nvSpPr>
          <p:cNvPr id="14" name="Espace réservé du contenu 16">
            <a:extLst>
              <a:ext uri="{FF2B5EF4-FFF2-40B4-BE49-F238E27FC236}">
                <a16:creationId xmlns:a16="http://schemas.microsoft.com/office/drawing/2014/main" id="{D4336F33-B8C5-3E23-218D-98DBAF5C8223}"/>
              </a:ext>
            </a:extLst>
          </p:cNvPr>
          <p:cNvSpPr>
            <a:spLocks noGrp="1"/>
          </p:cNvSpPr>
          <p:nvPr>
            <p:ph sz="quarter" idx="16" hasCustomPrompt="1"/>
          </p:nvPr>
        </p:nvSpPr>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25" name="Rectangle : coins arrondis 24">
            <a:extLst>
              <a:ext uri="{FF2B5EF4-FFF2-40B4-BE49-F238E27FC236}">
                <a16:creationId xmlns:a16="http://schemas.microsoft.com/office/drawing/2014/main" id="{1785A3E9-77BB-89CF-914B-2A5DECC55E88}"/>
              </a:ext>
            </a:extLst>
          </p:cNvPr>
          <p:cNvSpPr/>
          <p:nvPr/>
        </p:nvSpPr>
        <p:spPr>
          <a:xfrm>
            <a:off x="6321337" y="1330775"/>
            <a:ext cx="2443188" cy="440145"/>
          </a:xfrm>
          <a:prstGeom prst="roundRect">
            <a:avLst/>
          </a:prstGeom>
          <a:solidFill>
            <a:srgbClr val="5E247C"/>
          </a:solidFill>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coagulation</a:t>
            </a:r>
            <a:endParaRPr kumimoji="0" lang="fr-FR" sz="2000" b="0" i="0" u="none" strike="noStrike" kern="1200" cap="none" spc="0" normalizeH="0" baseline="0" noProof="0">
              <a:ln>
                <a:noFill/>
              </a:ln>
              <a:solidFill>
                <a:srgbClr val="FFFFFF"/>
              </a:solidFill>
              <a:effectLst/>
              <a:uLnTx/>
              <a:uFillTx/>
              <a:latin typeface="Arial"/>
              <a:ea typeface="+mn-ea"/>
              <a:cs typeface="+mn-cs"/>
            </a:endParaRPr>
          </a:p>
        </p:txBody>
      </p:sp>
      <p:sp>
        <p:nvSpPr>
          <p:cNvPr id="26" name="Rectangle : coins arrondis 25">
            <a:extLst>
              <a:ext uri="{FF2B5EF4-FFF2-40B4-BE49-F238E27FC236}">
                <a16:creationId xmlns:a16="http://schemas.microsoft.com/office/drawing/2014/main" id="{9B91604B-2119-CBB3-81DA-D0CF684E2A09}"/>
              </a:ext>
            </a:extLst>
          </p:cNvPr>
          <p:cNvSpPr/>
          <p:nvPr/>
        </p:nvSpPr>
        <p:spPr>
          <a:xfrm>
            <a:off x="6116809" y="1898578"/>
            <a:ext cx="2647716" cy="440145"/>
          </a:xfrm>
          <a:prstGeom prst="roundRect">
            <a:avLst/>
          </a:prstGeom>
          <a:solidFill>
            <a:srgbClr val="A580F0"/>
          </a:solidFill>
        </p:spPr>
        <p:style>
          <a:lnRef idx="2">
            <a:schemeClr val="lt1">
              <a:hueOff val="0"/>
              <a:satOff val="0"/>
              <a:lumOff val="0"/>
              <a:alphaOff val="0"/>
            </a:schemeClr>
          </a:lnRef>
          <a:fillRef idx="1">
            <a:schemeClr val="accent4">
              <a:alpha val="90000"/>
              <a:hueOff val="0"/>
              <a:satOff val="0"/>
              <a:lumOff val="0"/>
              <a:alphaOff val="-6667"/>
            </a:schemeClr>
          </a:fillRef>
          <a:effectRef idx="0">
            <a:schemeClr val="accent4">
              <a:alpha val="90000"/>
              <a:hueOff val="0"/>
              <a:satOff val="0"/>
              <a:lumOff val="0"/>
              <a:alphaOff val="-6667"/>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Complement activation</a:t>
            </a:r>
            <a:endParaRPr kumimoji="0" lang="fr-FR" sz="2000" b="0" i="0" u="none" strike="noStrike" kern="1200" cap="none" spc="0" normalizeH="0" baseline="0" noProof="0">
              <a:ln>
                <a:noFill/>
              </a:ln>
              <a:solidFill>
                <a:srgbClr val="FFFFFF"/>
              </a:solidFill>
              <a:effectLst/>
              <a:uLnTx/>
              <a:uFillTx/>
              <a:latin typeface="Arial"/>
              <a:ea typeface="+mn-ea"/>
              <a:cs typeface="+mn-cs"/>
            </a:endParaRPr>
          </a:p>
        </p:txBody>
      </p:sp>
      <p:sp>
        <p:nvSpPr>
          <p:cNvPr id="28" name="Rectangle : coins arrondis 27">
            <a:extLst>
              <a:ext uri="{FF2B5EF4-FFF2-40B4-BE49-F238E27FC236}">
                <a16:creationId xmlns:a16="http://schemas.microsoft.com/office/drawing/2014/main" id="{D4C9AEEB-70E0-8C55-137A-D0272CD70EBE}"/>
              </a:ext>
            </a:extLst>
          </p:cNvPr>
          <p:cNvSpPr/>
          <p:nvPr/>
        </p:nvSpPr>
        <p:spPr>
          <a:xfrm>
            <a:off x="5777287" y="2466381"/>
            <a:ext cx="2443188" cy="440144"/>
          </a:xfrm>
          <a:prstGeom prst="roundRect">
            <a:avLst/>
          </a:prstGeom>
          <a:solidFill>
            <a:schemeClr val="accent4">
              <a:lumMod val="60000"/>
              <a:lumOff val="40000"/>
            </a:schemeClr>
          </a:solidFill>
        </p:spPr>
        <p:style>
          <a:lnRef idx="2">
            <a:schemeClr val="lt1">
              <a:hueOff val="0"/>
              <a:satOff val="0"/>
              <a:lumOff val="0"/>
              <a:alphaOff val="0"/>
            </a:schemeClr>
          </a:lnRef>
          <a:fillRef idx="1">
            <a:schemeClr val="accent4">
              <a:alpha val="90000"/>
              <a:hueOff val="0"/>
              <a:satOff val="0"/>
              <a:lumOff val="0"/>
              <a:alphaOff val="-20000"/>
            </a:schemeClr>
          </a:fillRef>
          <a:effectRef idx="0">
            <a:schemeClr val="accent4">
              <a:alpha val="90000"/>
              <a:hueOff val="0"/>
              <a:satOff val="0"/>
              <a:lumOff val="0"/>
              <a:alphaOff val="-20000"/>
            </a:schemeClr>
          </a:effectRef>
          <a:fontRef idx="minor">
            <a:schemeClr val="lt1"/>
          </a:fontRef>
        </p:style>
        <p:txBody>
          <a:bodyPr spcFirstLastPara="0" vert="horz" wrap="square" lIns="90000" tIns="91441" rIns="90000" bIns="91440" numCol="1" spcCol="1270" anchor="ctr" anchorCtr="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6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Cytokine response</a:t>
            </a:r>
            <a:endParaRPr kumimoji="0" lang="fr-FR" sz="16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sp>
        <p:nvSpPr>
          <p:cNvPr id="30" name="Rectangle : coins arrondis 29">
            <a:extLst>
              <a:ext uri="{FF2B5EF4-FFF2-40B4-BE49-F238E27FC236}">
                <a16:creationId xmlns:a16="http://schemas.microsoft.com/office/drawing/2014/main" id="{8C4998B5-8807-7146-0E02-43630103A551}"/>
              </a:ext>
            </a:extLst>
          </p:cNvPr>
          <p:cNvSpPr/>
          <p:nvPr/>
        </p:nvSpPr>
        <p:spPr>
          <a:xfrm>
            <a:off x="5777287" y="3376960"/>
            <a:ext cx="3295651" cy="440144"/>
          </a:xfrm>
          <a:prstGeom prst="roundRect">
            <a:avLst/>
          </a:prstGeom>
          <a:solidFill>
            <a:srgbClr val="CC00FF"/>
          </a:solidFill>
        </p:spPr>
        <p:style>
          <a:lnRef idx="2">
            <a:schemeClr val="lt1">
              <a:hueOff val="0"/>
              <a:satOff val="0"/>
              <a:lumOff val="0"/>
              <a:alphaOff val="0"/>
            </a:schemeClr>
          </a:lnRef>
          <a:fillRef idx="1">
            <a:schemeClr val="accent4">
              <a:alpha val="90000"/>
              <a:hueOff val="0"/>
              <a:satOff val="0"/>
              <a:lumOff val="0"/>
              <a:alphaOff val="-33333"/>
            </a:schemeClr>
          </a:fillRef>
          <a:effectRef idx="0">
            <a:schemeClr val="accent4">
              <a:alpha val="90000"/>
              <a:hueOff val="0"/>
              <a:satOff val="0"/>
              <a:lumOff val="0"/>
              <a:alphaOff val="-33333"/>
            </a:schemeClr>
          </a:effectRef>
          <a:fontRef idx="minor">
            <a:schemeClr val="lt1"/>
          </a:fontRef>
        </p:style>
        <p:txBody>
          <a:bodyPr spcFirstLastPara="0" vert="horz" wrap="square" lIns="108000" tIns="91441" rIns="108000" bIns="91440" numCol="1" spcCol="1270" anchor="ctr" anchorCtr="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Arterial oxygenated blood 0</a:t>
            </a:r>
            <a:r>
              <a:rPr kumimoji="0" lang="en-GB" sz="1600" b="1" i="0" u="none" strike="noStrike" kern="100" cap="none" spc="0" normalizeH="0" baseline="-25000" noProof="0">
                <a:ln>
                  <a:noFill/>
                </a:ln>
                <a:solidFill>
                  <a:srgbClr val="FFFFFF"/>
                </a:solidFill>
                <a:effectLst/>
                <a:uLnTx/>
                <a:uFillTx/>
                <a:latin typeface="Arial"/>
                <a:ea typeface="Aptos" panose="020B0004020202020204" pitchFamily="34" charset="0"/>
                <a:cs typeface="Times New Roman" panose="02020603050405020304" pitchFamily="18" charset="0"/>
              </a:rPr>
              <a:t>2</a:t>
            </a:r>
            <a:endParaRPr kumimoji="0" lang="fr-FR" sz="1600" b="1" i="0" u="none" strike="noStrike" kern="100" cap="none" spc="0" normalizeH="0" baseline="-25000" noProof="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sp>
        <p:nvSpPr>
          <p:cNvPr id="38" name="Forme libre : forme 37">
            <a:extLst>
              <a:ext uri="{FF2B5EF4-FFF2-40B4-BE49-F238E27FC236}">
                <a16:creationId xmlns:a16="http://schemas.microsoft.com/office/drawing/2014/main" id="{3212BCEE-91F6-A0CB-FC54-2E6BA2F170BF}"/>
              </a:ext>
            </a:extLst>
          </p:cNvPr>
          <p:cNvSpPr/>
          <p:nvPr/>
        </p:nvSpPr>
        <p:spPr>
          <a:xfrm>
            <a:off x="8288027" y="2395183"/>
            <a:ext cx="1085850" cy="1123950"/>
          </a:xfrm>
          <a:custGeom>
            <a:avLst/>
            <a:gdLst>
              <a:gd name="connsiteX0" fmla="*/ 0 w 1085850"/>
              <a:gd name="connsiteY0" fmla="*/ 209550 h 1123950"/>
              <a:gd name="connsiteX1" fmla="*/ 438150 w 1085850"/>
              <a:gd name="connsiteY1" fmla="*/ 0 h 1123950"/>
              <a:gd name="connsiteX2" fmla="*/ 654050 w 1085850"/>
              <a:gd name="connsiteY2" fmla="*/ 323850 h 1123950"/>
              <a:gd name="connsiteX3" fmla="*/ 577850 w 1085850"/>
              <a:gd name="connsiteY3" fmla="*/ 361950 h 1123950"/>
              <a:gd name="connsiteX4" fmla="*/ 825500 w 1085850"/>
              <a:gd name="connsiteY4" fmla="*/ 628650 h 1123950"/>
              <a:gd name="connsiteX5" fmla="*/ 762000 w 1085850"/>
              <a:gd name="connsiteY5" fmla="*/ 660400 h 1123950"/>
              <a:gd name="connsiteX6" fmla="*/ 1085850 w 1085850"/>
              <a:gd name="connsiteY6" fmla="*/ 1123950 h 1123950"/>
              <a:gd name="connsiteX7" fmla="*/ 501650 w 1085850"/>
              <a:gd name="connsiteY7" fmla="*/ 762000 h 1123950"/>
              <a:gd name="connsiteX8" fmla="*/ 596900 w 1085850"/>
              <a:gd name="connsiteY8" fmla="*/ 717550 h 1123950"/>
              <a:gd name="connsiteX9" fmla="*/ 254000 w 1085850"/>
              <a:gd name="connsiteY9" fmla="*/ 508000 h 1123950"/>
              <a:gd name="connsiteX10" fmla="*/ 361950 w 1085850"/>
              <a:gd name="connsiteY10" fmla="*/ 438150 h 1123950"/>
              <a:gd name="connsiteX11" fmla="*/ 0 w 1085850"/>
              <a:gd name="connsiteY11" fmla="*/ 20955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5850" h="1123950">
                <a:moveTo>
                  <a:pt x="0" y="209550"/>
                </a:moveTo>
                <a:lnTo>
                  <a:pt x="438150" y="0"/>
                </a:lnTo>
                <a:lnTo>
                  <a:pt x="654050" y="323850"/>
                </a:lnTo>
                <a:lnTo>
                  <a:pt x="577850" y="361950"/>
                </a:lnTo>
                <a:lnTo>
                  <a:pt x="825500" y="628650"/>
                </a:lnTo>
                <a:lnTo>
                  <a:pt x="762000" y="660400"/>
                </a:lnTo>
                <a:lnTo>
                  <a:pt x="1085850" y="1123950"/>
                </a:lnTo>
                <a:lnTo>
                  <a:pt x="501650" y="762000"/>
                </a:lnTo>
                <a:lnTo>
                  <a:pt x="596900" y="717550"/>
                </a:lnTo>
                <a:lnTo>
                  <a:pt x="254000" y="508000"/>
                </a:lnTo>
                <a:lnTo>
                  <a:pt x="361950" y="438150"/>
                </a:lnTo>
                <a:lnTo>
                  <a:pt x="0" y="209550"/>
                </a:lnTo>
                <a:close/>
              </a:path>
            </a:pathLst>
          </a:custGeom>
          <a:solidFill>
            <a:srgbClr val="CC00FF">
              <a:alpha val="69804"/>
            </a:srgbClr>
          </a:solidFill>
          <a:ln>
            <a:solidFill>
              <a:srgbClr val="CC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39" name="Flèche : droite 38">
            <a:extLst>
              <a:ext uri="{FF2B5EF4-FFF2-40B4-BE49-F238E27FC236}">
                <a16:creationId xmlns:a16="http://schemas.microsoft.com/office/drawing/2014/main" id="{6148C752-D07C-49DA-AE29-ADF315C3D173}"/>
              </a:ext>
            </a:extLst>
          </p:cNvPr>
          <p:cNvSpPr/>
          <p:nvPr/>
        </p:nvSpPr>
        <p:spPr>
          <a:xfrm>
            <a:off x="5777287" y="3975435"/>
            <a:ext cx="3338003" cy="183576"/>
          </a:xfrm>
          <a:prstGeom prst="rightArrow">
            <a:avLst/>
          </a:prstGeom>
          <a:solidFill>
            <a:srgbClr val="CC00FF"/>
          </a:solidFill>
          <a:ln>
            <a:solidFill>
              <a:srgbClr val="CC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40" name="ZoneTexte 39">
            <a:extLst>
              <a:ext uri="{FF2B5EF4-FFF2-40B4-BE49-F238E27FC236}">
                <a16:creationId xmlns:a16="http://schemas.microsoft.com/office/drawing/2014/main" id="{81F125A6-9F9A-894C-568D-F7094576CB2E}"/>
              </a:ext>
            </a:extLst>
          </p:cNvPr>
          <p:cNvSpPr txBox="1"/>
          <p:nvPr/>
        </p:nvSpPr>
        <p:spPr>
          <a:xfrm>
            <a:off x="5826807" y="4217020"/>
            <a:ext cx="2908300"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CC00FF"/>
              </a:buClr>
              <a:buSzTx/>
              <a:buFontTx/>
              <a:buNone/>
              <a:tabLst/>
              <a:defRPr/>
            </a:pPr>
            <a:r>
              <a:rPr kumimoji="0" lang="en-GB"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Fibrin/proteins</a:t>
            </a:r>
          </a:p>
          <a:p>
            <a:pPr marL="0" marR="0" lvl="0" indent="0" algn="l" defTabSz="914400" rtl="0" eaLnBrk="1" fontAlgn="auto" latinLnBrk="0" hangingPunct="1">
              <a:lnSpc>
                <a:spcPct val="100000"/>
              </a:lnSpc>
              <a:spcBef>
                <a:spcPts val="0"/>
              </a:spcBef>
              <a:spcAft>
                <a:spcPts val="0"/>
              </a:spcAft>
              <a:buClr>
                <a:srgbClr val="CC00FF"/>
              </a:buClr>
              <a:buSzTx/>
              <a:buFontTx/>
              <a:buNone/>
              <a:tabLst/>
              <a:defRPr/>
            </a:pPr>
            <a:r>
              <a:rPr kumimoji="0" lang="en-GB"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Leukocytes</a:t>
            </a:r>
          </a:p>
          <a:p>
            <a:pPr marL="0" marR="0" lvl="0" indent="0" algn="l" defTabSz="914400" rtl="0" eaLnBrk="1" fontAlgn="auto" latinLnBrk="0" hangingPunct="1">
              <a:lnSpc>
                <a:spcPct val="100000"/>
              </a:lnSpc>
              <a:spcBef>
                <a:spcPts val="0"/>
              </a:spcBef>
              <a:spcAft>
                <a:spcPts val="0"/>
              </a:spcAft>
              <a:buClr>
                <a:srgbClr val="CC00FF"/>
              </a:buClr>
              <a:buSzTx/>
              <a:buFontTx/>
              <a:buNone/>
              <a:tabLst/>
              <a:defRPr/>
            </a:pPr>
            <a:r>
              <a:rPr kumimoji="0" lang="en-GB"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Platelet</a:t>
            </a:r>
          </a:p>
          <a:p>
            <a:pPr marL="0" marR="0" lvl="0" indent="0" algn="l" defTabSz="914400" rtl="0" eaLnBrk="1" fontAlgn="auto" latinLnBrk="0" hangingPunct="1">
              <a:lnSpc>
                <a:spcPct val="100000"/>
              </a:lnSpc>
              <a:spcBef>
                <a:spcPts val="0"/>
              </a:spcBef>
              <a:spcAft>
                <a:spcPts val="0"/>
              </a:spcAft>
              <a:buClr>
                <a:srgbClr val="CC00FF"/>
              </a:buClr>
              <a:buSzTx/>
              <a:buFontTx/>
              <a:buNone/>
              <a:tabLst/>
              <a:defRPr/>
            </a:pPr>
            <a:r>
              <a:rPr kumimoji="0" lang="en-GB"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Inflammatory factors</a:t>
            </a:r>
            <a:endParaRPr kumimoji="0" lang="fr-FR"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50" name="Espace réservé du texte 6">
            <a:extLst>
              <a:ext uri="{FF2B5EF4-FFF2-40B4-BE49-F238E27FC236}">
                <a16:creationId xmlns:a16="http://schemas.microsoft.com/office/drawing/2014/main" id="{7AFD884D-6EFC-BB37-4CD8-7A08F0F2C9B7}"/>
              </a:ext>
            </a:extLst>
          </p:cNvPr>
          <p:cNvSpPr>
            <a:spLocks noGrp="1"/>
          </p:cNvSpPr>
          <p:nvPr>
            <p:ph type="body" sz="quarter" idx="15"/>
          </p:nvPr>
        </p:nvSpPr>
        <p:spPr>
          <a:xfrm>
            <a:off x="1239919" y="1845445"/>
            <a:ext cx="3120890" cy="3998605"/>
          </a:xfrm>
        </p:spPr>
        <p:txBody>
          <a:bodyPr/>
          <a:lstStyle/>
          <a:p>
            <a:r>
              <a:rPr lang="en-GB" sz="2000" b="1" kern="100" dirty="0">
                <a:solidFill>
                  <a:srgbClr val="5E247C"/>
                </a:solidFill>
                <a:effectLst/>
                <a:latin typeface="+mn-lt"/>
                <a:ea typeface="Aptos" panose="020B0004020202020204" pitchFamily="34" charset="0"/>
                <a:cs typeface="Times New Roman" panose="02020603050405020304" pitchFamily="18" charset="0"/>
              </a:rPr>
              <a:t>Reduce the (</a:t>
            </a:r>
            <a:r>
              <a:rPr lang="en-GB" sz="2000" b="1" kern="100" dirty="0" err="1">
                <a:solidFill>
                  <a:srgbClr val="5E247C"/>
                </a:solidFill>
                <a:effectLst/>
                <a:latin typeface="+mn-lt"/>
                <a:ea typeface="Aptos" panose="020B0004020202020204" pitchFamily="34" charset="0"/>
                <a:cs typeface="Times New Roman" panose="02020603050405020304" pitchFamily="18" charset="0"/>
              </a:rPr>
              <a:t>Sp</a:t>
            </a:r>
            <a:r>
              <a:rPr lang="en-GB" sz="2000" b="1" kern="100" dirty="0">
                <a:solidFill>
                  <a:srgbClr val="5E247C"/>
                </a:solidFill>
                <a:effectLst/>
                <a:latin typeface="+mn-lt"/>
                <a:ea typeface="Aptos" panose="020B0004020202020204" pitchFamily="34" charset="0"/>
                <a:cs typeface="Times New Roman" panose="02020603050405020304" pitchFamily="18" charset="0"/>
              </a:rPr>
              <a:t>) utility of biomarkers</a:t>
            </a:r>
          </a:p>
          <a:p>
            <a:pPr lvl="1"/>
            <a:r>
              <a:rPr lang="en-GB" i="1" kern="100" dirty="0">
                <a:effectLst/>
                <a:latin typeface="+mn-lt"/>
                <a:ea typeface="Aptos" panose="020B0004020202020204" pitchFamily="34" charset="0"/>
                <a:cs typeface="Times New Roman" panose="02020603050405020304" pitchFamily="18" charset="0"/>
              </a:rPr>
              <a:t>PCR</a:t>
            </a:r>
            <a:endParaRPr lang="en-GB" sz="1400" i="1" kern="100" dirty="0">
              <a:latin typeface="+mn-lt"/>
              <a:ea typeface="Aptos" panose="020B0004020202020204" pitchFamily="34" charset="0"/>
              <a:cs typeface="Times New Roman" panose="02020603050405020304" pitchFamily="18" charset="0"/>
            </a:endParaRPr>
          </a:p>
          <a:p>
            <a:pPr lvl="1"/>
            <a:r>
              <a:rPr lang="en-GB" i="1" kern="100" dirty="0">
                <a:effectLst/>
                <a:latin typeface="+mn-lt"/>
                <a:ea typeface="Aptos" panose="020B0004020202020204" pitchFamily="34" charset="0"/>
                <a:cs typeface="Times New Roman" panose="02020603050405020304" pitchFamily="18" charset="0"/>
              </a:rPr>
              <a:t>Procalcitonin</a:t>
            </a:r>
            <a:endParaRPr lang="en-GB" i="1" kern="100" dirty="0">
              <a:latin typeface="+mn-lt"/>
              <a:ea typeface="Aptos" panose="020B0004020202020204" pitchFamily="34" charset="0"/>
              <a:cs typeface="Times New Roman" panose="02020603050405020304" pitchFamily="18" charset="0"/>
            </a:endParaRPr>
          </a:p>
          <a:p>
            <a:pPr lvl="1"/>
            <a:r>
              <a:rPr lang="en-GB" i="1" kern="100" dirty="0">
                <a:effectLst/>
                <a:latin typeface="+mn-lt"/>
                <a:ea typeface="Aptos" panose="020B0004020202020204" pitchFamily="34" charset="0"/>
                <a:cs typeface="Times New Roman" panose="02020603050405020304" pitchFamily="18" charset="0"/>
              </a:rPr>
              <a:t>Leukocytes</a:t>
            </a:r>
          </a:p>
          <a:p>
            <a:pPr marL="628650" lvl="2" indent="0">
              <a:buNone/>
            </a:pPr>
            <a:endParaRPr lang="fr-FR" sz="1800" i="1" kern="100" dirty="0">
              <a:effectLst/>
              <a:latin typeface="+mn-lt"/>
              <a:ea typeface="Aptos" panose="020B0004020202020204" pitchFamily="34" charset="0"/>
              <a:cs typeface="Times New Roman" panose="02020603050405020304" pitchFamily="18" charset="0"/>
            </a:endParaRPr>
          </a:p>
          <a:p>
            <a:pPr marL="628650" lvl="2" indent="0">
              <a:buNone/>
            </a:pPr>
            <a:endParaRPr lang="fr-FR" sz="1800" i="1" kern="100" dirty="0">
              <a:effectLst/>
              <a:latin typeface="+mn-lt"/>
              <a:ea typeface="Aptos" panose="020B0004020202020204" pitchFamily="34" charset="0"/>
              <a:cs typeface="Times New Roman" panose="02020603050405020304" pitchFamily="18" charset="0"/>
            </a:endParaRPr>
          </a:p>
          <a:p>
            <a:r>
              <a:rPr lang="en-GB" sz="2000" b="1" kern="100" dirty="0">
                <a:solidFill>
                  <a:srgbClr val="5E247C"/>
                </a:solidFill>
                <a:effectLst/>
                <a:latin typeface="+mn-lt"/>
                <a:ea typeface="Aptos" panose="020B0004020202020204" pitchFamily="34" charset="0"/>
                <a:cs typeface="Times New Roman" panose="02020603050405020304" pitchFamily="18" charset="0"/>
              </a:rPr>
              <a:t>Cellulose membranes</a:t>
            </a:r>
          </a:p>
          <a:p>
            <a:pPr lvl="1"/>
            <a:r>
              <a:rPr lang="en-GB" i="1" kern="100" dirty="0">
                <a:effectLst/>
                <a:latin typeface="+mn-lt"/>
                <a:ea typeface="Aptos" panose="020B0004020202020204" pitchFamily="34" charset="0"/>
                <a:cs typeface="Times New Roman" panose="02020603050405020304" pitchFamily="18" charset="0"/>
              </a:rPr>
              <a:t>False positive </a:t>
            </a:r>
          </a:p>
          <a:p>
            <a:pPr lvl="1"/>
            <a:r>
              <a:rPr lang="en-GB" i="1" kern="100" dirty="0">
                <a:effectLst/>
                <a:latin typeface="+mn-lt"/>
                <a:ea typeface="Aptos" panose="020B0004020202020204" pitchFamily="34" charset="0"/>
                <a:cs typeface="Times New Roman" panose="02020603050405020304" pitchFamily="18" charset="0"/>
              </a:rPr>
              <a:t>1,3-beta-glucan</a:t>
            </a:r>
            <a:endParaRPr lang="fr-FR" i="1" dirty="0">
              <a:latin typeface="+mn-lt"/>
            </a:endParaRPr>
          </a:p>
        </p:txBody>
      </p:sp>
      <p:grpSp>
        <p:nvGrpSpPr>
          <p:cNvPr id="52" name="Groupe 51">
            <a:extLst>
              <a:ext uri="{FF2B5EF4-FFF2-40B4-BE49-F238E27FC236}">
                <a16:creationId xmlns:a16="http://schemas.microsoft.com/office/drawing/2014/main" id="{77A3D86A-971F-05B2-56E0-311F46F31907}"/>
              </a:ext>
            </a:extLst>
          </p:cNvPr>
          <p:cNvGrpSpPr/>
          <p:nvPr/>
        </p:nvGrpSpPr>
        <p:grpSpPr>
          <a:xfrm>
            <a:off x="9285150" y="538724"/>
            <a:ext cx="2634952" cy="5712873"/>
            <a:chOff x="9484071" y="538724"/>
            <a:chExt cx="2634952" cy="5712873"/>
          </a:xfrm>
        </p:grpSpPr>
        <p:pic>
          <p:nvPicPr>
            <p:cNvPr id="6" name="Image 5" descr="Une image contenant texte, capture d’écran&#10;&#10;Description générée automatiquement">
              <a:extLst>
                <a:ext uri="{FF2B5EF4-FFF2-40B4-BE49-F238E27FC236}">
                  <a16:creationId xmlns:a16="http://schemas.microsoft.com/office/drawing/2014/main" id="{89498F7A-B5D5-8AB0-79B0-42430B8A2AC7}"/>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9572798" y="920750"/>
              <a:ext cx="2006946" cy="5029674"/>
            </a:xfrm>
            <a:prstGeom prst="rect">
              <a:avLst/>
            </a:prstGeom>
          </p:spPr>
        </p:pic>
        <p:sp>
          <p:nvSpPr>
            <p:cNvPr id="42" name="ZoneTexte 41">
              <a:extLst>
                <a:ext uri="{FF2B5EF4-FFF2-40B4-BE49-F238E27FC236}">
                  <a16:creationId xmlns:a16="http://schemas.microsoft.com/office/drawing/2014/main" id="{38E7BD5E-59C8-75EC-52B4-0D76FBEE5B02}"/>
                </a:ext>
              </a:extLst>
            </p:cNvPr>
            <p:cNvSpPr txBox="1"/>
            <p:nvPr/>
          </p:nvSpPr>
          <p:spPr>
            <a:xfrm rot="5400000">
              <a:off x="10782708" y="4693905"/>
              <a:ext cx="2034577" cy="265714"/>
            </a:xfrm>
            <a:prstGeom prst="rect">
              <a:avLst/>
            </a:prstGeom>
            <a:noFill/>
          </p:spPr>
          <p:txBody>
            <a:bodyPr wrap="square">
              <a:sp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1100" b="0" i="0" u="none" strike="noStrike" kern="100" cap="none" spc="0" normalizeH="0" baseline="0" noProof="0" dirty="0" err="1">
                  <a:ln>
                    <a:noFill/>
                  </a:ln>
                  <a:solidFill>
                    <a:srgbClr val="000000"/>
                  </a:solidFill>
                  <a:effectLst/>
                  <a:uLnTx/>
                  <a:uFillTx/>
                  <a:latin typeface="Arial"/>
                  <a:ea typeface="Aptos" panose="020B0004020202020204" pitchFamily="34" charset="0"/>
                  <a:cs typeface="Times New Roman" panose="02020603050405020304" pitchFamily="18" charset="0"/>
                </a:rPr>
                <a:t>Semi-permeable</a:t>
              </a:r>
              <a:r>
                <a:rPr kumimoji="0" lang="fr-FR" sz="11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 Membrane</a:t>
              </a:r>
            </a:p>
          </p:txBody>
        </p:sp>
        <p:sp>
          <p:nvSpPr>
            <p:cNvPr id="43" name="ZoneTexte 42">
              <a:extLst>
                <a:ext uri="{FF2B5EF4-FFF2-40B4-BE49-F238E27FC236}">
                  <a16:creationId xmlns:a16="http://schemas.microsoft.com/office/drawing/2014/main" id="{4E3029E2-F904-7CC5-00B1-7878F2FBA1AD}"/>
                </a:ext>
              </a:extLst>
            </p:cNvPr>
            <p:cNvSpPr txBox="1"/>
            <p:nvPr/>
          </p:nvSpPr>
          <p:spPr>
            <a:xfrm>
              <a:off x="9766547" y="5985883"/>
              <a:ext cx="2352476" cy="265714"/>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1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Surface endothelialization</a:t>
              </a:r>
            </a:p>
          </p:txBody>
        </p:sp>
        <p:sp>
          <p:nvSpPr>
            <p:cNvPr id="51" name="Ellipse 50">
              <a:extLst>
                <a:ext uri="{FF2B5EF4-FFF2-40B4-BE49-F238E27FC236}">
                  <a16:creationId xmlns:a16="http://schemas.microsoft.com/office/drawing/2014/main" id="{F4D37846-C9DE-24CB-7E19-FEC2CF42F828}"/>
                </a:ext>
              </a:extLst>
            </p:cNvPr>
            <p:cNvSpPr/>
            <p:nvPr/>
          </p:nvSpPr>
          <p:spPr>
            <a:xfrm>
              <a:off x="9484071" y="538724"/>
              <a:ext cx="1037106" cy="2101096"/>
            </a:xfrm>
            <a:prstGeom prst="ellipse">
              <a:avLst/>
            </a:prstGeom>
            <a:noFill/>
            <a:ln w="38100">
              <a:solidFill>
                <a:srgbClr val="F2E191"/>
              </a:solidFill>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spTree>
    <p:extLst>
      <p:ext uri="{BB962C8B-B14F-4D97-AF65-F5344CB8AC3E}">
        <p14:creationId xmlns:p14="http://schemas.microsoft.com/office/powerpoint/2010/main" val="72860750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Espace réservé du texte 13">
            <a:extLst>
              <a:ext uri="{FF2B5EF4-FFF2-40B4-BE49-F238E27FC236}">
                <a16:creationId xmlns:a16="http://schemas.microsoft.com/office/drawing/2014/main" id="{8392C17A-30DC-9B76-D52B-27EDA94681F9}"/>
              </a:ext>
            </a:extLst>
          </p:cNvPr>
          <p:cNvSpPr>
            <a:spLocks noGrp="1"/>
          </p:cNvSpPr>
          <p:nvPr>
            <p:ph type="body" sz="quarter" idx="19"/>
          </p:nvPr>
        </p:nvSpPr>
        <p:spPr/>
        <p:txBody>
          <a:bodyPr/>
          <a:lstStyle/>
          <a:p>
            <a:r>
              <a:rPr lang="fr-FR">
                <a:latin typeface="+mn-lt"/>
              </a:rPr>
              <a:t> </a:t>
            </a:r>
          </a:p>
        </p:txBody>
      </p:sp>
      <p:sp>
        <p:nvSpPr>
          <p:cNvPr id="7" name="Titre 6">
            <a:extLst>
              <a:ext uri="{FF2B5EF4-FFF2-40B4-BE49-F238E27FC236}">
                <a16:creationId xmlns:a16="http://schemas.microsoft.com/office/drawing/2014/main" id="{8D9F10C4-02AB-3245-4662-12ED0FAC906D}"/>
              </a:ext>
            </a:extLst>
          </p:cNvPr>
          <p:cNvSpPr>
            <a:spLocks noGrp="1"/>
          </p:cNvSpPr>
          <p:nvPr>
            <p:ph type="title"/>
          </p:nvPr>
        </p:nvSpPr>
        <p:spPr>
          <a:xfrm>
            <a:off x="960194" y="7750"/>
            <a:ext cx="11104990" cy="719166"/>
          </a:xfrm>
        </p:spPr>
        <p:txBody>
          <a:bodyPr/>
          <a:lstStyle/>
          <a:p>
            <a:r>
              <a:rPr lang="en-GB">
                <a:latin typeface="+mn-lt"/>
              </a:rPr>
              <a:t>The ECMO Paradigm: Membrane</a:t>
            </a:r>
            <a:endParaRPr lang="fr-FR">
              <a:latin typeface="+mn-lt"/>
            </a:endParaRPr>
          </a:p>
        </p:txBody>
      </p:sp>
      <p:sp>
        <p:nvSpPr>
          <p:cNvPr id="13" name="Espace réservé du texte 12">
            <a:extLst>
              <a:ext uri="{FF2B5EF4-FFF2-40B4-BE49-F238E27FC236}">
                <a16:creationId xmlns:a16="http://schemas.microsoft.com/office/drawing/2014/main" id="{E9D2BD0C-EB24-9AFA-D04A-CCB8EFBB7CFB}"/>
              </a:ext>
            </a:extLst>
          </p:cNvPr>
          <p:cNvSpPr>
            <a:spLocks noGrp="1"/>
          </p:cNvSpPr>
          <p:nvPr>
            <p:ph type="body" sz="quarter" idx="18"/>
          </p:nvPr>
        </p:nvSpPr>
        <p:spPr/>
        <p:txBody>
          <a:bodyPr/>
          <a:lstStyle/>
          <a:p>
            <a:r>
              <a:rPr lang="fr-FR">
                <a:latin typeface="+mn-lt"/>
              </a:rPr>
              <a:t> </a:t>
            </a:r>
          </a:p>
        </p:txBody>
      </p:sp>
      <p:sp>
        <p:nvSpPr>
          <p:cNvPr id="15" name="Espace réservé du contenu 16">
            <a:extLst>
              <a:ext uri="{FF2B5EF4-FFF2-40B4-BE49-F238E27FC236}">
                <a16:creationId xmlns:a16="http://schemas.microsoft.com/office/drawing/2014/main" id="{1C4D7BC2-93F7-94AF-01EB-C49CE81FD7D4}"/>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grpSp>
        <p:nvGrpSpPr>
          <p:cNvPr id="16" name="Groupe 15">
            <a:extLst>
              <a:ext uri="{FF2B5EF4-FFF2-40B4-BE49-F238E27FC236}">
                <a16:creationId xmlns:a16="http://schemas.microsoft.com/office/drawing/2014/main" id="{7236BBD7-FC1D-07E3-FDB6-EBC372A58AA8}"/>
              </a:ext>
            </a:extLst>
          </p:cNvPr>
          <p:cNvGrpSpPr/>
          <p:nvPr/>
        </p:nvGrpSpPr>
        <p:grpSpPr>
          <a:xfrm>
            <a:off x="10027460" y="2566647"/>
            <a:ext cx="1919697" cy="3621205"/>
            <a:chOff x="9353580" y="613490"/>
            <a:chExt cx="3040474" cy="5735378"/>
          </a:xfrm>
        </p:grpSpPr>
        <p:pic>
          <p:nvPicPr>
            <p:cNvPr id="17" name="Image 16" descr="Une image contenant texte, capture d’écran&#10;&#10;Description générée automatiquement">
              <a:extLst>
                <a:ext uri="{FF2B5EF4-FFF2-40B4-BE49-F238E27FC236}">
                  <a16:creationId xmlns:a16="http://schemas.microsoft.com/office/drawing/2014/main" id="{1B95663B-2916-8FE3-8144-346D985C0E55}"/>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9620316" y="801885"/>
              <a:ext cx="1959428" cy="5148538"/>
            </a:xfrm>
            <a:prstGeom prst="rect">
              <a:avLst/>
            </a:prstGeom>
          </p:spPr>
        </p:pic>
        <p:sp>
          <p:nvSpPr>
            <p:cNvPr id="19" name="ZoneTexte 18">
              <a:extLst>
                <a:ext uri="{FF2B5EF4-FFF2-40B4-BE49-F238E27FC236}">
                  <a16:creationId xmlns:a16="http://schemas.microsoft.com/office/drawing/2014/main" id="{0999D789-9E8B-E440-3C9D-4B65404A8B5A}"/>
                </a:ext>
              </a:extLst>
            </p:cNvPr>
            <p:cNvSpPr txBox="1"/>
            <p:nvPr/>
          </p:nvSpPr>
          <p:spPr>
            <a:xfrm>
              <a:off x="9353580" y="5928022"/>
              <a:ext cx="3040474" cy="420846"/>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1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Surface endothelialization</a:t>
              </a:r>
            </a:p>
          </p:txBody>
        </p:sp>
        <p:sp>
          <p:nvSpPr>
            <p:cNvPr id="20" name="Ellipse 19">
              <a:extLst>
                <a:ext uri="{FF2B5EF4-FFF2-40B4-BE49-F238E27FC236}">
                  <a16:creationId xmlns:a16="http://schemas.microsoft.com/office/drawing/2014/main" id="{4B1FAC67-E72F-B47F-C207-3DE22936B7FF}"/>
                </a:ext>
              </a:extLst>
            </p:cNvPr>
            <p:cNvSpPr/>
            <p:nvPr/>
          </p:nvSpPr>
          <p:spPr>
            <a:xfrm>
              <a:off x="9462772" y="613490"/>
              <a:ext cx="1085850" cy="1987386"/>
            </a:xfrm>
            <a:prstGeom prst="ellipse">
              <a:avLst/>
            </a:prstGeom>
            <a:noFill/>
            <a:ln w="38100">
              <a:solidFill>
                <a:srgbClr val="F2E191"/>
              </a:solidFill>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40" name="Groupe 39">
            <a:extLst>
              <a:ext uri="{FF2B5EF4-FFF2-40B4-BE49-F238E27FC236}">
                <a16:creationId xmlns:a16="http://schemas.microsoft.com/office/drawing/2014/main" id="{C1A92116-E70B-B447-17A4-34A2AC053D9A}"/>
              </a:ext>
            </a:extLst>
          </p:cNvPr>
          <p:cNvGrpSpPr/>
          <p:nvPr/>
        </p:nvGrpSpPr>
        <p:grpSpPr>
          <a:xfrm>
            <a:off x="1165383" y="913710"/>
            <a:ext cx="10042457" cy="5208066"/>
            <a:chOff x="1165383" y="1028010"/>
            <a:chExt cx="10042457" cy="5208066"/>
          </a:xfrm>
        </p:grpSpPr>
        <p:pic>
          <p:nvPicPr>
            <p:cNvPr id="39" name="Image 38" descr="Une image contenant texte, capture d’écran, logiciel&#10;&#10;Description générée automatiquement">
              <a:extLst>
                <a:ext uri="{FF2B5EF4-FFF2-40B4-BE49-F238E27FC236}">
                  <a16:creationId xmlns:a16="http://schemas.microsoft.com/office/drawing/2014/main" id="{64ABD4CA-C662-22A5-0C16-BD62598504FB}"/>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4323236" y="4981280"/>
              <a:ext cx="2120554" cy="1254796"/>
            </a:xfrm>
            <a:prstGeom prst="rect">
              <a:avLst/>
            </a:prstGeom>
          </p:spPr>
        </p:pic>
        <p:pic>
          <p:nvPicPr>
            <p:cNvPr id="38" name="Image 37" descr="Une image contenant texte, capture d’écran, logiciel&#10;&#10;Description générée automatiquement">
              <a:extLst>
                <a:ext uri="{FF2B5EF4-FFF2-40B4-BE49-F238E27FC236}">
                  <a16:creationId xmlns:a16="http://schemas.microsoft.com/office/drawing/2014/main" id="{50B1D2C2-066B-C57B-DC71-0DF852723DC3}"/>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528056" y="3194807"/>
              <a:ext cx="3790656" cy="636909"/>
            </a:xfrm>
            <a:prstGeom prst="rect">
              <a:avLst/>
            </a:prstGeom>
          </p:spPr>
        </p:pic>
        <p:pic>
          <p:nvPicPr>
            <p:cNvPr id="21" name="Image 20" descr="Une image contenant texte, capture d’écran, logiciel&#10;&#10;Description générée automatiquement">
              <a:extLst>
                <a:ext uri="{FF2B5EF4-FFF2-40B4-BE49-F238E27FC236}">
                  <a16:creationId xmlns:a16="http://schemas.microsoft.com/office/drawing/2014/main" id="{721C7D7E-6F0E-CF35-BF7D-EA3A770A11E3}"/>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5607144" y="2086852"/>
              <a:ext cx="886877" cy="2869609"/>
            </a:xfrm>
            <a:prstGeom prst="rect">
              <a:avLst/>
            </a:prstGeom>
          </p:spPr>
        </p:pic>
        <p:sp>
          <p:nvSpPr>
            <p:cNvPr id="22" name="ZoneTexte 21">
              <a:extLst>
                <a:ext uri="{FF2B5EF4-FFF2-40B4-BE49-F238E27FC236}">
                  <a16:creationId xmlns:a16="http://schemas.microsoft.com/office/drawing/2014/main" id="{3AFCF10F-508F-8192-C6FF-BD4F26A8EE75}"/>
                </a:ext>
              </a:extLst>
            </p:cNvPr>
            <p:cNvSpPr txBox="1"/>
            <p:nvPr/>
          </p:nvSpPr>
          <p:spPr>
            <a:xfrm>
              <a:off x="7542304" y="2124740"/>
              <a:ext cx="3665536" cy="376065"/>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800" b="1" i="0" u="none" strike="noStrike" kern="100" cap="none" spc="0" normalizeH="0" baseline="0" noProof="0">
                  <a:ln>
                    <a:noFill/>
                  </a:ln>
                  <a:solidFill>
                    <a:srgbClr val="CC00FF"/>
                  </a:solidFill>
                  <a:effectLst/>
                  <a:uLnTx/>
                  <a:uFillTx/>
                  <a:latin typeface="Arial"/>
                  <a:ea typeface="Aptos" panose="020B0004020202020204" pitchFamily="34" charset="0"/>
                  <a:cs typeface="Times New Roman" panose="02020603050405020304" pitchFamily="18" charset="0"/>
                </a:rPr>
                <a:t>Biofilm - </a:t>
              </a:r>
              <a:r>
                <a:rPr kumimoji="0" lang="en-GB" sz="18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membrane hollow fibers</a:t>
              </a:r>
              <a:endParaRPr kumimoji="0" lang="fr-FR" sz="18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23" name="Rectangle : coins arrondis 22">
              <a:extLst>
                <a:ext uri="{FF2B5EF4-FFF2-40B4-BE49-F238E27FC236}">
                  <a16:creationId xmlns:a16="http://schemas.microsoft.com/office/drawing/2014/main" id="{F7D0C541-DC75-B1DA-B254-6755F8EF1B79}"/>
                </a:ext>
              </a:extLst>
            </p:cNvPr>
            <p:cNvSpPr/>
            <p:nvPr/>
          </p:nvSpPr>
          <p:spPr>
            <a:xfrm>
              <a:off x="3914072" y="2493235"/>
              <a:ext cx="1522050" cy="440145"/>
            </a:xfrm>
            <a:prstGeom prst="roundRect">
              <a:avLst/>
            </a:prstGeom>
            <a:solidFill>
              <a:srgbClr val="5E247C"/>
            </a:solidFill>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4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Thrombus</a:t>
              </a: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24" name="Rectangle : coins arrondis 23">
              <a:extLst>
                <a:ext uri="{FF2B5EF4-FFF2-40B4-BE49-F238E27FC236}">
                  <a16:creationId xmlns:a16="http://schemas.microsoft.com/office/drawing/2014/main" id="{4B296B5A-9645-4E0F-179E-526A67A62A0A}"/>
                </a:ext>
              </a:extLst>
            </p:cNvPr>
            <p:cNvSpPr/>
            <p:nvPr/>
          </p:nvSpPr>
          <p:spPr>
            <a:xfrm>
              <a:off x="6524534" y="3279149"/>
              <a:ext cx="3432264" cy="440144"/>
            </a:xfrm>
            <a:prstGeom prst="roundRect">
              <a:avLst/>
            </a:prstGeom>
            <a:solidFill>
              <a:srgbClr val="CC00FF"/>
            </a:solidFill>
          </p:spPr>
          <p:style>
            <a:lnRef idx="2">
              <a:schemeClr val="lt1">
                <a:hueOff val="0"/>
                <a:satOff val="0"/>
                <a:lumOff val="0"/>
                <a:alphaOff val="0"/>
              </a:schemeClr>
            </a:lnRef>
            <a:fillRef idx="1">
              <a:schemeClr val="accent4">
                <a:alpha val="90000"/>
                <a:hueOff val="0"/>
                <a:satOff val="0"/>
                <a:lumOff val="0"/>
                <a:alphaOff val="-33333"/>
              </a:schemeClr>
            </a:fillRef>
            <a:effectRef idx="0">
              <a:schemeClr val="accent4">
                <a:alpha val="90000"/>
                <a:hueOff val="0"/>
                <a:satOff val="0"/>
                <a:lumOff val="0"/>
                <a:alphaOff val="-33333"/>
              </a:schemeClr>
            </a:effectRef>
            <a:fontRef idx="minor">
              <a:schemeClr val="lt1"/>
            </a:fontRef>
          </p:style>
          <p:txBody>
            <a:bodyPr spcFirstLastPara="0" vert="horz" wrap="square" lIns="108000" tIns="91441" rIns="108000" bIns="91440" numCol="1" spcCol="1270" anchor="ctr" anchorCtr="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Arterial oxygenated blood   O</a:t>
              </a:r>
              <a:r>
                <a:rPr kumimoji="0" lang="en-GB" sz="1600" b="1" i="0" u="none" strike="noStrike" kern="100" cap="none" spc="0" normalizeH="0" baseline="-25000" noProof="0">
                  <a:ln>
                    <a:noFill/>
                  </a:ln>
                  <a:solidFill>
                    <a:srgbClr val="FFFFFF"/>
                  </a:solidFill>
                  <a:effectLst/>
                  <a:uLnTx/>
                  <a:uFillTx/>
                  <a:latin typeface="Arial"/>
                  <a:ea typeface="Aptos" panose="020B0004020202020204" pitchFamily="34" charset="0"/>
                  <a:cs typeface="Times New Roman" panose="02020603050405020304" pitchFamily="18" charset="0"/>
                </a:rPr>
                <a:t>2</a:t>
              </a:r>
              <a:endParaRPr kumimoji="0" lang="fr-FR" sz="1600" b="1" i="0" u="none" strike="noStrike" kern="100" cap="none" spc="0" normalizeH="0" baseline="-25000" noProof="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sp>
          <p:nvSpPr>
            <p:cNvPr id="25" name="Flèche : droite 24">
              <a:extLst>
                <a:ext uri="{FF2B5EF4-FFF2-40B4-BE49-F238E27FC236}">
                  <a16:creationId xmlns:a16="http://schemas.microsoft.com/office/drawing/2014/main" id="{0A5DCF56-340E-1261-B166-E6DC98508207}"/>
                </a:ext>
              </a:extLst>
            </p:cNvPr>
            <p:cNvSpPr/>
            <p:nvPr/>
          </p:nvSpPr>
          <p:spPr>
            <a:xfrm>
              <a:off x="6618795" y="4063060"/>
              <a:ext cx="3338003" cy="183576"/>
            </a:xfrm>
            <a:prstGeom prst="rightArrow">
              <a:avLst/>
            </a:prstGeom>
            <a:solidFill>
              <a:srgbClr val="CC00FF"/>
            </a:solidFill>
            <a:ln>
              <a:solidFill>
                <a:srgbClr val="CC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27" name="ZoneTexte 26">
              <a:extLst>
                <a:ext uri="{FF2B5EF4-FFF2-40B4-BE49-F238E27FC236}">
                  <a16:creationId xmlns:a16="http://schemas.microsoft.com/office/drawing/2014/main" id="{CD04CBEC-88FC-8A26-8F7B-3F45EB0F4279}"/>
                </a:ext>
              </a:extLst>
            </p:cNvPr>
            <p:cNvSpPr txBox="1"/>
            <p:nvPr/>
          </p:nvSpPr>
          <p:spPr>
            <a:xfrm rot="16200000">
              <a:off x="5575274" y="4449258"/>
              <a:ext cx="1987573" cy="265714"/>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1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Semi-permeable Membrane</a:t>
              </a:r>
            </a:p>
          </p:txBody>
        </p:sp>
        <p:sp>
          <p:nvSpPr>
            <p:cNvPr id="28" name="Rectangle : coins arrondis 27">
              <a:extLst>
                <a:ext uri="{FF2B5EF4-FFF2-40B4-BE49-F238E27FC236}">
                  <a16:creationId xmlns:a16="http://schemas.microsoft.com/office/drawing/2014/main" id="{2AB85C8A-6C92-6A31-3422-5E67341C79A8}"/>
                </a:ext>
              </a:extLst>
            </p:cNvPr>
            <p:cNvSpPr/>
            <p:nvPr/>
          </p:nvSpPr>
          <p:spPr>
            <a:xfrm>
              <a:off x="1956712" y="4078883"/>
              <a:ext cx="1988040" cy="440145"/>
            </a:xfrm>
            <a:prstGeom prst="roundRect">
              <a:avLst/>
            </a:prstGeom>
            <a:solidFill>
              <a:srgbClr val="9237BF"/>
            </a:solidFill>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a:ea typeface="Aptos" panose="020B0004020202020204" pitchFamily="34" charset="0"/>
                  <a:cs typeface="+mn-cs"/>
                </a:rPr>
                <a:t>SEQUESTRATION</a:t>
              </a:r>
              <a:endParaRPr kumimoji="0" lang="fr-FR" sz="2000" b="1" i="0" u="none" strike="noStrike" kern="1200" cap="none" spc="0" normalizeH="0" baseline="0" noProof="0">
                <a:ln>
                  <a:noFill/>
                </a:ln>
                <a:solidFill>
                  <a:srgbClr val="FFFFFF"/>
                </a:solidFill>
                <a:effectLst/>
                <a:uLnTx/>
                <a:uFillTx/>
                <a:latin typeface="Arial"/>
                <a:ea typeface="+mn-ea"/>
                <a:cs typeface="+mn-cs"/>
              </a:endParaRPr>
            </a:p>
          </p:txBody>
        </p:sp>
        <p:sp>
          <p:nvSpPr>
            <p:cNvPr id="29" name="Rectangle : coins arrondis 28">
              <a:extLst>
                <a:ext uri="{FF2B5EF4-FFF2-40B4-BE49-F238E27FC236}">
                  <a16:creationId xmlns:a16="http://schemas.microsoft.com/office/drawing/2014/main" id="{3DFA71FB-CDD0-DDF6-0157-8866DE058F2F}"/>
                </a:ext>
              </a:extLst>
            </p:cNvPr>
            <p:cNvSpPr/>
            <p:nvPr/>
          </p:nvSpPr>
          <p:spPr>
            <a:xfrm>
              <a:off x="4143150" y="4078883"/>
              <a:ext cx="1522050" cy="440145"/>
            </a:xfrm>
            <a:prstGeom prst="roundRect">
              <a:avLst/>
            </a:prstGeom>
            <a:solidFill>
              <a:srgbClr val="AC8CD0"/>
            </a:solidFill>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a:ea typeface="+mn-ea"/>
                  <a:cs typeface="+mn-cs"/>
                </a:rPr>
                <a:t>Drugs</a:t>
              </a:r>
              <a:endParaRPr kumimoji="0" lang="fr-FR" sz="2000" b="1" i="0" u="none" strike="noStrike" kern="1200" cap="none" spc="0" normalizeH="0" baseline="0" noProof="0">
                <a:ln>
                  <a:noFill/>
                </a:ln>
                <a:solidFill>
                  <a:srgbClr val="FFFFFF"/>
                </a:solidFill>
                <a:effectLst/>
                <a:uLnTx/>
                <a:uFillTx/>
                <a:latin typeface="Arial"/>
                <a:ea typeface="+mn-ea"/>
                <a:cs typeface="+mn-cs"/>
              </a:endParaRPr>
            </a:p>
          </p:txBody>
        </p:sp>
        <p:sp>
          <p:nvSpPr>
            <p:cNvPr id="30" name="ZoneTexte 29">
              <a:extLst>
                <a:ext uri="{FF2B5EF4-FFF2-40B4-BE49-F238E27FC236}">
                  <a16:creationId xmlns:a16="http://schemas.microsoft.com/office/drawing/2014/main" id="{8C7D1160-F95B-D09E-0108-C6FC55C727B9}"/>
                </a:ext>
              </a:extLst>
            </p:cNvPr>
            <p:cNvSpPr txBox="1"/>
            <p:nvPr/>
          </p:nvSpPr>
          <p:spPr>
            <a:xfrm>
              <a:off x="4284292" y="3724089"/>
              <a:ext cx="1404857" cy="344582"/>
            </a:xfrm>
            <a:prstGeom prst="rect">
              <a:avLst/>
            </a:prstGeom>
            <a:solidFill>
              <a:schemeClr val="bg1"/>
            </a:solid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600" b="1" i="0" u="none" strike="noStrike" kern="100" cap="none" spc="0" normalizeH="0" baseline="0" noProof="0">
                  <a:ln>
                    <a:noFill/>
                  </a:ln>
                  <a:solidFill>
                    <a:srgbClr val="C00000"/>
                  </a:solidFill>
                  <a:effectLst/>
                  <a:uLnTx/>
                  <a:uFillTx/>
                  <a:latin typeface="Arial"/>
                  <a:ea typeface="Aptos" panose="020B0004020202020204" pitchFamily="34" charset="0"/>
                  <a:cs typeface="Times New Roman" panose="02020603050405020304" pitchFamily="18" charset="0"/>
                </a:rPr>
                <a:t>Blood flow</a:t>
              </a:r>
            </a:p>
          </p:txBody>
        </p:sp>
        <p:sp>
          <p:nvSpPr>
            <p:cNvPr id="31" name="ZoneTexte 30">
              <a:extLst>
                <a:ext uri="{FF2B5EF4-FFF2-40B4-BE49-F238E27FC236}">
                  <a16:creationId xmlns:a16="http://schemas.microsoft.com/office/drawing/2014/main" id="{A25F3549-FFE9-6246-8521-D293E32D3E2C}"/>
                </a:ext>
              </a:extLst>
            </p:cNvPr>
            <p:cNvSpPr txBox="1"/>
            <p:nvPr/>
          </p:nvSpPr>
          <p:spPr>
            <a:xfrm>
              <a:off x="4260388" y="4585741"/>
              <a:ext cx="1404857" cy="346336"/>
            </a:xfrm>
            <a:prstGeom prst="roundRect">
              <a:avLst/>
            </a:prstGeom>
            <a:solidFill>
              <a:schemeClr val="bg2"/>
            </a:solid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Antimicrobials</a:t>
              </a:r>
            </a:p>
          </p:txBody>
        </p:sp>
        <p:sp>
          <p:nvSpPr>
            <p:cNvPr id="32" name="ZoneTexte 31">
              <a:extLst>
                <a:ext uri="{FF2B5EF4-FFF2-40B4-BE49-F238E27FC236}">
                  <a16:creationId xmlns:a16="http://schemas.microsoft.com/office/drawing/2014/main" id="{3C6041D5-CB36-1493-E4BD-15948FA6A303}"/>
                </a:ext>
              </a:extLst>
            </p:cNvPr>
            <p:cNvSpPr txBox="1"/>
            <p:nvPr/>
          </p:nvSpPr>
          <p:spPr>
            <a:xfrm>
              <a:off x="1165383" y="3287380"/>
              <a:ext cx="1404857" cy="346336"/>
            </a:xfrm>
            <a:prstGeom prst="roundRect">
              <a:avLst/>
            </a:prstGeom>
            <a:noFill/>
          </p:spPr>
          <p:txBody>
            <a:bodyPr wrap="square">
              <a:spAutoFit/>
            </a:bodyPr>
            <a:lstStyle/>
            <a:p>
              <a:pPr marL="0" marR="0" lvl="0" indent="0" algn="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Venous</a:t>
              </a:r>
            </a:p>
          </p:txBody>
        </p:sp>
        <p:sp>
          <p:nvSpPr>
            <p:cNvPr id="33" name="ZoneTexte 32">
              <a:extLst>
                <a:ext uri="{FF2B5EF4-FFF2-40B4-BE49-F238E27FC236}">
                  <a16:creationId xmlns:a16="http://schemas.microsoft.com/office/drawing/2014/main" id="{A8B581D6-63A2-9577-ABB8-93DBEDC80F8B}"/>
                </a:ext>
              </a:extLst>
            </p:cNvPr>
            <p:cNvSpPr txBox="1"/>
            <p:nvPr/>
          </p:nvSpPr>
          <p:spPr>
            <a:xfrm>
              <a:off x="2540756" y="3274680"/>
              <a:ext cx="1718136" cy="381239"/>
            </a:xfrm>
            <a:prstGeom prst="roundRect">
              <a:avLst/>
            </a:prstGeom>
            <a:solidFill>
              <a:srgbClr val="7CAECF"/>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4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blood</a:t>
              </a:r>
              <a:r>
                <a:rPr kumimoji="0" lang="fr-FR" sz="16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	CO</a:t>
              </a:r>
              <a:r>
                <a:rPr kumimoji="0" lang="fr-FR" sz="1600" b="1" i="0" u="none" strike="noStrike" kern="100" cap="none" spc="0" normalizeH="0" baseline="-25000" noProof="0">
                  <a:ln>
                    <a:noFill/>
                  </a:ln>
                  <a:solidFill>
                    <a:srgbClr val="000000"/>
                  </a:solidFill>
                  <a:effectLst/>
                  <a:uLnTx/>
                  <a:uFillTx/>
                  <a:latin typeface="Arial"/>
                  <a:ea typeface="Aptos" panose="020B0004020202020204" pitchFamily="34" charset="0"/>
                  <a:cs typeface="Times New Roman" panose="02020603050405020304" pitchFamily="18" charset="0"/>
                </a:rPr>
                <a:t>2</a:t>
              </a:r>
            </a:p>
          </p:txBody>
        </p:sp>
        <p:sp>
          <p:nvSpPr>
            <p:cNvPr id="34" name="Rectangle : coins arrondis 33">
              <a:extLst>
                <a:ext uri="{FF2B5EF4-FFF2-40B4-BE49-F238E27FC236}">
                  <a16:creationId xmlns:a16="http://schemas.microsoft.com/office/drawing/2014/main" id="{DEA7D317-0B57-28AF-4267-77FAFCF86F8A}"/>
                </a:ext>
              </a:extLst>
            </p:cNvPr>
            <p:cNvSpPr/>
            <p:nvPr/>
          </p:nvSpPr>
          <p:spPr>
            <a:xfrm>
              <a:off x="4167098" y="1028010"/>
              <a:ext cx="1763801" cy="526350"/>
            </a:xfrm>
            <a:prstGeom prst="roundRect">
              <a:avLst/>
            </a:prstGeom>
            <a:solidFill>
              <a:srgbClr val="7CAECF"/>
            </a:solidFill>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Air oxygen blender</a:t>
              </a:r>
              <a:endParaRPr kumimoji="0" lang="fr-FR" sz="2000" b="0" i="0" u="none" strike="noStrike" kern="1200" cap="none" spc="0" normalizeH="0" baseline="0" noProof="0">
                <a:ln>
                  <a:noFill/>
                </a:ln>
                <a:solidFill>
                  <a:srgbClr val="FFFFFF"/>
                </a:solidFill>
                <a:effectLst/>
                <a:uLnTx/>
                <a:uFillTx/>
                <a:latin typeface="Arial"/>
                <a:ea typeface="+mn-ea"/>
                <a:cs typeface="+mn-cs"/>
              </a:endParaRPr>
            </a:p>
          </p:txBody>
        </p:sp>
        <p:sp>
          <p:nvSpPr>
            <p:cNvPr id="35" name="Rectangle : coins arrondis 34">
              <a:extLst>
                <a:ext uri="{FF2B5EF4-FFF2-40B4-BE49-F238E27FC236}">
                  <a16:creationId xmlns:a16="http://schemas.microsoft.com/office/drawing/2014/main" id="{87108445-ECBF-9669-5E0E-E226F99C3439}"/>
                </a:ext>
              </a:extLst>
            </p:cNvPr>
            <p:cNvSpPr/>
            <p:nvPr/>
          </p:nvSpPr>
          <p:spPr>
            <a:xfrm>
              <a:off x="2570240" y="1032101"/>
              <a:ext cx="1522050" cy="546069"/>
            </a:xfrm>
            <a:prstGeom prst="roundRect">
              <a:avLst/>
            </a:prstGeom>
            <a:solidFill>
              <a:srgbClr val="C256A6"/>
            </a:solidFill>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6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Heat exchanger</a:t>
              </a:r>
              <a:endParaRPr kumimoji="0" lang="fr-FR" sz="2000" b="0" i="0" u="none" strike="noStrike" kern="1200" cap="none" spc="0" normalizeH="0" baseline="0" noProof="0">
                <a:ln>
                  <a:noFill/>
                </a:ln>
                <a:solidFill>
                  <a:srgbClr val="FFFFFF"/>
                </a:solidFill>
                <a:effectLst/>
                <a:uLnTx/>
                <a:uFillTx/>
                <a:latin typeface="Arial"/>
                <a:ea typeface="+mn-ea"/>
                <a:cs typeface="+mn-cs"/>
              </a:endParaRPr>
            </a:p>
          </p:txBody>
        </p:sp>
        <p:sp>
          <p:nvSpPr>
            <p:cNvPr id="36" name="ZoneTexte 35">
              <a:extLst>
                <a:ext uri="{FF2B5EF4-FFF2-40B4-BE49-F238E27FC236}">
                  <a16:creationId xmlns:a16="http://schemas.microsoft.com/office/drawing/2014/main" id="{89523FDC-1459-72BC-9E2D-F517EDB88C83}"/>
                </a:ext>
              </a:extLst>
            </p:cNvPr>
            <p:cNvSpPr txBox="1"/>
            <p:nvPr/>
          </p:nvSpPr>
          <p:spPr>
            <a:xfrm>
              <a:off x="4962817" y="1679304"/>
              <a:ext cx="2022183" cy="407547"/>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20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O</a:t>
              </a:r>
              <a:r>
                <a:rPr kumimoji="0" lang="fr-FR" sz="2000" b="1" i="0" u="none" strike="noStrike" kern="100" cap="none" spc="0" normalizeH="0" baseline="-25000" noProof="0">
                  <a:ln>
                    <a:noFill/>
                  </a:ln>
                  <a:solidFill>
                    <a:srgbClr val="000000"/>
                  </a:solidFill>
                  <a:effectLst/>
                  <a:uLnTx/>
                  <a:uFillTx/>
                  <a:latin typeface="Arial"/>
                  <a:ea typeface="Aptos" panose="020B0004020202020204" pitchFamily="34" charset="0"/>
                  <a:cs typeface="Times New Roman" panose="02020603050405020304" pitchFamily="18" charset="0"/>
                </a:rPr>
                <a:t>2	</a:t>
              </a:r>
              <a:r>
                <a:rPr kumimoji="0" lang="fr-FR" sz="20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O</a:t>
              </a:r>
              <a:r>
                <a:rPr kumimoji="0" lang="fr-FR" sz="2000" b="1" i="0" u="none" strike="noStrike" kern="100" cap="none" spc="0" normalizeH="0" baseline="-25000" noProof="0">
                  <a:ln>
                    <a:noFill/>
                  </a:ln>
                  <a:solidFill>
                    <a:srgbClr val="000000"/>
                  </a:solidFill>
                  <a:effectLst/>
                  <a:uLnTx/>
                  <a:uFillTx/>
                  <a:latin typeface="Arial"/>
                  <a:ea typeface="Aptos" panose="020B0004020202020204" pitchFamily="34" charset="0"/>
                  <a:cs typeface="Times New Roman" panose="02020603050405020304" pitchFamily="18" charset="0"/>
                </a:rPr>
                <a:t>2</a:t>
              </a:r>
              <a:r>
                <a:rPr kumimoji="0" lang="fr-FR" sz="20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 flow</a:t>
              </a:r>
            </a:p>
          </p:txBody>
        </p:sp>
        <p:sp>
          <p:nvSpPr>
            <p:cNvPr id="37" name="Flèche : courbe vers la gauche 36">
              <a:extLst>
                <a:ext uri="{FF2B5EF4-FFF2-40B4-BE49-F238E27FC236}">
                  <a16:creationId xmlns:a16="http://schemas.microsoft.com/office/drawing/2014/main" id="{9BD5AA13-A0F1-5B8D-82D6-12E94445C472}"/>
                </a:ext>
              </a:extLst>
            </p:cNvPr>
            <p:cNvSpPr/>
            <p:nvPr/>
          </p:nvSpPr>
          <p:spPr>
            <a:xfrm rot="16417328">
              <a:off x="5733086" y="803171"/>
              <a:ext cx="407547" cy="1530116"/>
            </a:xfrm>
            <a:prstGeom prst="curvedLeftArrow">
              <a:avLst>
                <a:gd name="adj1" fmla="val 25000"/>
                <a:gd name="adj2" fmla="val 50000"/>
                <a:gd name="adj3" fmla="val 25000"/>
              </a:avLst>
            </a:prstGeom>
            <a:solidFill>
              <a:schemeClr val="bg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Arial"/>
                <a:ea typeface="+mn-ea"/>
                <a:cs typeface="+mn-cs"/>
              </a:endParaRPr>
            </a:p>
          </p:txBody>
        </p:sp>
      </p:grpSp>
    </p:spTree>
    <p:extLst>
      <p:ext uri="{BB962C8B-B14F-4D97-AF65-F5344CB8AC3E}">
        <p14:creationId xmlns:p14="http://schemas.microsoft.com/office/powerpoint/2010/main" val="259778125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9"/>
          </p:nvPr>
        </p:nvSpPr>
        <p:spPr>
          <a:xfrm>
            <a:off x="960193" y="5878242"/>
            <a:ext cx="11104990" cy="309610"/>
          </a:xfrm>
        </p:spPr>
        <p:txBody>
          <a:bodyPr/>
          <a:lstStyle/>
          <a:p>
            <a:r>
              <a:rPr lang="en-US" dirty="0"/>
              <a:t>APACHE: Acute Physiology and Chronic Health Evaluation; CCI: </a:t>
            </a:r>
            <a:r>
              <a:rPr lang="en-US" dirty="0" err="1"/>
              <a:t>Charlson's</a:t>
            </a:r>
            <a:r>
              <a:rPr lang="en-US" dirty="0"/>
              <a:t> comorbidity index; PSI: Pneumonia Severity Index; SOFA: sequential organ failure assessment; *excluded after 3 step of forward analysis</a:t>
            </a:r>
          </a:p>
        </p:txBody>
      </p:sp>
      <p:sp>
        <p:nvSpPr>
          <p:cNvPr id="4" name="Titre 3"/>
          <p:cNvSpPr>
            <a:spLocks noGrp="1"/>
          </p:cNvSpPr>
          <p:nvPr>
            <p:ph type="title"/>
          </p:nvPr>
        </p:nvSpPr>
        <p:spPr/>
        <p:txBody>
          <a:bodyPr/>
          <a:lstStyle/>
          <a:p>
            <a:r>
              <a:rPr lang="en-US" dirty="0"/>
              <a:t>Step-wise logistic regression analysis of  severity variables associated with achievement or failure of the primary endpoint </a:t>
            </a:r>
            <a:endParaRPr lang="fr-FR" dirty="0"/>
          </a:p>
        </p:txBody>
      </p:sp>
      <p:sp>
        <p:nvSpPr>
          <p:cNvPr id="6" name="Espace réservé du contenu 5"/>
          <p:cNvSpPr>
            <a:spLocks noGrp="1"/>
          </p:cNvSpPr>
          <p:nvPr>
            <p:ph sz="quarter" idx="16"/>
          </p:nvPr>
        </p:nvSpPr>
        <p:spPr>
          <a:xfrm>
            <a:off x="957434" y="6267371"/>
            <a:ext cx="5849766" cy="590628"/>
          </a:xfrm>
        </p:spPr>
        <p:txBody>
          <a:bodyPr/>
          <a:lstStyle/>
          <a:p>
            <a:r>
              <a:rPr lang="fr-FR" dirty="0"/>
              <a:t>Evangelos GIAMARELLOS-BOURBOULIS et al., ECCMID</a:t>
            </a:r>
            <a:r>
              <a:rPr lang="fr-FR" baseline="30000" dirty="0"/>
              <a:t>Ⓡ</a:t>
            </a:r>
            <a:r>
              <a:rPr lang="fr-FR" dirty="0"/>
              <a:t> 2024, Abs#O1067</a:t>
            </a:r>
          </a:p>
        </p:txBody>
      </p:sp>
      <p:graphicFrame>
        <p:nvGraphicFramePr>
          <p:cNvPr id="7" name="Tableau 6"/>
          <p:cNvGraphicFramePr>
            <a:graphicFrameLocks noGrp="1"/>
          </p:cNvGraphicFramePr>
          <p:nvPr/>
        </p:nvGraphicFramePr>
        <p:xfrm>
          <a:off x="1380226" y="1178165"/>
          <a:ext cx="10136189" cy="4316211"/>
        </p:xfrm>
        <a:graphic>
          <a:graphicData uri="http://schemas.openxmlformats.org/drawingml/2006/table">
            <a:tbl>
              <a:tblPr firstRow="1" bandRow="1">
                <a:tableStyleId>{5C22544A-7EE6-4342-B048-85BDC9FD1C3A}</a:tableStyleId>
              </a:tblPr>
              <a:tblGrid>
                <a:gridCol w="2996224">
                  <a:extLst>
                    <a:ext uri="{9D8B030D-6E8A-4147-A177-3AD203B41FA5}">
                      <a16:colId xmlns:a16="http://schemas.microsoft.com/office/drawing/2014/main" val="20000"/>
                    </a:ext>
                  </a:extLst>
                </a:gridCol>
                <a:gridCol w="1310269">
                  <a:extLst>
                    <a:ext uri="{9D8B030D-6E8A-4147-A177-3AD203B41FA5}">
                      <a16:colId xmlns:a16="http://schemas.microsoft.com/office/drawing/2014/main" val="20001"/>
                    </a:ext>
                  </a:extLst>
                </a:gridCol>
                <a:gridCol w="1280492">
                  <a:extLst>
                    <a:ext uri="{9D8B030D-6E8A-4147-A177-3AD203B41FA5}">
                      <a16:colId xmlns:a16="http://schemas.microsoft.com/office/drawing/2014/main" val="20002"/>
                    </a:ext>
                  </a:extLst>
                </a:gridCol>
                <a:gridCol w="1459783">
                  <a:extLst>
                    <a:ext uri="{9D8B030D-6E8A-4147-A177-3AD203B41FA5}">
                      <a16:colId xmlns:a16="http://schemas.microsoft.com/office/drawing/2014/main" val="20003"/>
                    </a:ext>
                  </a:extLst>
                </a:gridCol>
                <a:gridCol w="789982">
                  <a:extLst>
                    <a:ext uri="{9D8B030D-6E8A-4147-A177-3AD203B41FA5}">
                      <a16:colId xmlns:a16="http://schemas.microsoft.com/office/drawing/2014/main" val="20004"/>
                    </a:ext>
                  </a:extLst>
                </a:gridCol>
                <a:gridCol w="1459783">
                  <a:extLst>
                    <a:ext uri="{9D8B030D-6E8A-4147-A177-3AD203B41FA5}">
                      <a16:colId xmlns:a16="http://schemas.microsoft.com/office/drawing/2014/main" val="20005"/>
                    </a:ext>
                  </a:extLst>
                </a:gridCol>
                <a:gridCol w="839656">
                  <a:extLst>
                    <a:ext uri="{9D8B030D-6E8A-4147-A177-3AD203B41FA5}">
                      <a16:colId xmlns:a16="http://schemas.microsoft.com/office/drawing/2014/main" val="20006"/>
                    </a:ext>
                  </a:extLst>
                </a:gridCol>
              </a:tblGrid>
              <a:tr h="366282">
                <a:tc>
                  <a:txBody>
                    <a:bodyPr/>
                    <a:lstStyle/>
                    <a:p>
                      <a:pPr>
                        <a:lnSpc>
                          <a:spcPct val="107000"/>
                        </a:lnSpc>
                      </a:pP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2">
                  <a:txBody>
                    <a:bodyPr/>
                    <a:lstStyle/>
                    <a:p>
                      <a:pPr algn="ctr">
                        <a:lnSpc>
                          <a:spcPct val="107000"/>
                        </a:lnSpc>
                        <a:spcAft>
                          <a:spcPts val="0"/>
                        </a:spcAft>
                      </a:pPr>
                      <a:r>
                        <a:rPr lang="fr-FR" sz="1400" b="1" kern="1200" dirty="0" err="1">
                          <a:solidFill>
                            <a:schemeClr val="bg1"/>
                          </a:solidFill>
                          <a:latin typeface="Arial" panose="020B0604020202020204" pitchFamily="34" charset="0"/>
                          <a:ea typeface="+mn-ea"/>
                          <a:cs typeface="Arial" panose="020B0604020202020204" pitchFamily="34" charset="0"/>
                        </a:rPr>
                        <a:t>Primary</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endpoint</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2">
                  <a:txBody>
                    <a:bodyPr/>
                    <a:lstStyle/>
                    <a:p>
                      <a:pPr algn="ctr">
                        <a:lnSpc>
                          <a:spcPct val="107000"/>
                        </a:lnSpc>
                        <a:spcAft>
                          <a:spcPts val="0"/>
                        </a:spcAft>
                      </a:pPr>
                      <a:r>
                        <a:rPr lang="fr-FR" sz="1400" b="1" kern="1200" dirty="0" err="1">
                          <a:solidFill>
                            <a:schemeClr val="bg1"/>
                          </a:solidFill>
                          <a:latin typeface="Arial" panose="020B0604020202020204" pitchFamily="34" charset="0"/>
                          <a:ea typeface="+mn-ea"/>
                          <a:cs typeface="Arial" panose="020B0604020202020204" pitchFamily="34" charset="0"/>
                        </a:rPr>
                        <a:t>Univariate</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analysis</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2">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Multivariate</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analysis</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1929">
                <a:tc>
                  <a:txBody>
                    <a:bodyPr/>
                    <a:lstStyle/>
                    <a:p>
                      <a:pPr>
                        <a:lnSpc>
                          <a:spcPct val="107000"/>
                        </a:lnSpc>
                        <a:spcAft>
                          <a:spcPts val="0"/>
                        </a:spcAft>
                      </a:pPr>
                      <a:r>
                        <a:rPr lang="fr-FR" sz="1400" b="1" kern="1200">
                          <a:solidFill>
                            <a:schemeClr val="bg1"/>
                          </a:solidFill>
                          <a:latin typeface="Arial" panose="020B0604020202020204" pitchFamily="34" charset="0"/>
                          <a:ea typeface="+mn-ea"/>
                          <a:cs typeface="Arial" panose="020B0604020202020204" pitchFamily="34" charset="0"/>
                        </a:rPr>
                        <a:t> Variables</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Negative </a:t>
                      </a:r>
                      <a:r>
                        <a:rPr lang="fr-FR" sz="1200" b="0" kern="1200" dirty="0">
                          <a:solidFill>
                            <a:schemeClr val="bg1"/>
                          </a:solidFill>
                          <a:latin typeface="Arial" panose="020B0604020202020204" pitchFamily="34" charset="0"/>
                          <a:ea typeface="+mn-ea"/>
                          <a:cs typeface="Arial" panose="020B0604020202020204" pitchFamily="34" charset="0"/>
                        </a:rPr>
                        <a:t>(n=125)</a:t>
                      </a:r>
                      <a:endParaRPr lang="fr-FR" sz="14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Positive </a:t>
                      </a:r>
                      <a:r>
                        <a:rPr lang="fr-FR" sz="1200" b="0" kern="1200" dirty="0">
                          <a:solidFill>
                            <a:schemeClr val="bg1"/>
                          </a:solidFill>
                          <a:latin typeface="Arial" panose="020B0604020202020204" pitchFamily="34" charset="0"/>
                          <a:ea typeface="+mn-ea"/>
                          <a:cs typeface="Arial" panose="020B0604020202020204" pitchFamily="34" charset="0"/>
                        </a:rPr>
                        <a:t>(n=142)</a:t>
                      </a:r>
                      <a:endParaRPr lang="fr-FR" sz="14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OR </a:t>
                      </a:r>
                      <a:br>
                        <a:rPr lang="fr-FR" sz="1400" b="1" kern="1200" dirty="0">
                          <a:solidFill>
                            <a:schemeClr val="bg1"/>
                          </a:solidFill>
                          <a:latin typeface="Arial" panose="020B0604020202020204" pitchFamily="34" charset="0"/>
                          <a:ea typeface="+mn-ea"/>
                          <a:cs typeface="Arial" panose="020B0604020202020204" pitchFamily="34" charset="0"/>
                        </a:rPr>
                      </a:br>
                      <a:r>
                        <a:rPr lang="fr-FR" sz="1200" b="0" kern="1200" dirty="0">
                          <a:solidFill>
                            <a:schemeClr val="bg1"/>
                          </a:solidFill>
                          <a:latin typeface="Arial" panose="020B0604020202020204" pitchFamily="34" charset="0"/>
                          <a:ea typeface="+mn-ea"/>
                          <a:cs typeface="Arial" panose="020B0604020202020204" pitchFamily="34" charset="0"/>
                        </a:rPr>
                        <a:t>(95% CI)</a:t>
                      </a:r>
                      <a:endParaRPr lang="fr-FR" sz="14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i="1" kern="1200" dirty="0">
                          <a:solidFill>
                            <a:schemeClr val="bg1"/>
                          </a:solidFill>
                          <a:latin typeface="Arial" panose="020B0604020202020204" pitchFamily="34" charset="0"/>
                          <a:ea typeface="+mn-ea"/>
                          <a:cs typeface="Arial" panose="020B0604020202020204" pitchFamily="34" charset="0"/>
                        </a:rPr>
                        <a:t>p</a:t>
                      </a:r>
                      <a:r>
                        <a:rPr lang="fr-FR" sz="1400" b="1" kern="1200" dirty="0">
                          <a:solidFill>
                            <a:schemeClr val="bg1"/>
                          </a:solidFill>
                          <a:latin typeface="Arial" panose="020B0604020202020204" pitchFamily="34" charset="0"/>
                          <a:ea typeface="+mn-ea"/>
                          <a:cs typeface="Arial" panose="020B0604020202020204" pitchFamily="34" charset="0"/>
                        </a:rPr>
                        <a:t>-value</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OR </a:t>
                      </a:r>
                      <a:br>
                        <a:rPr lang="fr-FR" sz="1400" b="1" kern="1200" dirty="0">
                          <a:solidFill>
                            <a:schemeClr val="bg1"/>
                          </a:solidFill>
                          <a:latin typeface="Arial" panose="020B0604020202020204" pitchFamily="34" charset="0"/>
                          <a:ea typeface="+mn-ea"/>
                          <a:cs typeface="Arial" panose="020B0604020202020204" pitchFamily="34" charset="0"/>
                        </a:rPr>
                      </a:br>
                      <a:r>
                        <a:rPr lang="fr-FR" sz="1200" b="0" kern="1200" dirty="0">
                          <a:solidFill>
                            <a:schemeClr val="bg1"/>
                          </a:solidFill>
                          <a:latin typeface="Arial" panose="020B0604020202020204" pitchFamily="34" charset="0"/>
                          <a:ea typeface="+mn-ea"/>
                          <a:cs typeface="Arial" panose="020B0604020202020204" pitchFamily="34" charset="0"/>
                        </a:rPr>
                        <a:t>(95% CI)</a:t>
                      </a:r>
                      <a:endParaRPr lang="fr-FR" sz="14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i="1" kern="1200" dirty="0">
                          <a:solidFill>
                            <a:schemeClr val="bg1"/>
                          </a:solidFill>
                          <a:latin typeface="Arial" panose="020B0604020202020204" pitchFamily="34" charset="0"/>
                          <a:ea typeface="+mn-ea"/>
                          <a:cs typeface="Arial" panose="020B0604020202020204" pitchFamily="34" charset="0"/>
                        </a:rPr>
                        <a:t>p</a:t>
                      </a:r>
                      <a:r>
                        <a:rPr lang="fr-FR" sz="1400" b="1" kern="1200" dirty="0">
                          <a:solidFill>
                            <a:schemeClr val="bg1"/>
                          </a:solidFill>
                          <a:latin typeface="Arial" panose="020B0604020202020204" pitchFamily="34" charset="0"/>
                          <a:ea typeface="+mn-ea"/>
                          <a:cs typeface="Arial" panose="020B0604020202020204" pitchFamily="34" charset="0"/>
                        </a:rPr>
                        <a:t>-value</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50400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PSI ≥116, n (%)</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81 (64.8)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75 (52.8)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0.61 (0.37-0.99)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0.048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0.49 (0.29-0.84)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0.010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0400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CURB65 ≥3, n (%)</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56 (44.8)</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42 (29.6)</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0.52 (0.31-0.86)</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0.010</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50400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APACHE II ≥10, n (%)</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96 (76.8)</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92 (64.8)</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0.56 (0.32-0.95)</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0.033</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50400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SOFA 23, n (%) </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100 (80.0)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94 (66.2)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0.49 (0.28-0.86)</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0.012</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50400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Age ≥65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years</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n (%)</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111 (88.8)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117 (82.4)</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0.59 (0.29-1.19)</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0.142</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50400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CCI ≥6, n (%)</a:t>
                      </a: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62 (49.6)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62 (43.7)</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0.79 (0.49-1.28)</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0.332</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504000">
                <a:tc>
                  <a:txBody>
                    <a:bodyPr/>
                    <a:lstStyle/>
                    <a:p>
                      <a:pPr marL="72000">
                        <a:lnSpc>
                          <a:spcPct val="107000"/>
                        </a:lnSpc>
                        <a:spcAft>
                          <a:spcPts val="0"/>
                        </a:spcAf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Treatment</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with</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clarithromycin</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n (%)</a:t>
                      </a:r>
                    </a:p>
                  </a:txBody>
                  <a:tcPr marL="44450" marR="44450" marT="0" marB="0" anchor="ctr">
                    <a:lnL w="190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43 (34.4) </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91 (64.1)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3.40 (2.06-5.63) </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&lt;0.0001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3.78 (2.25-6.37) </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&lt;0.0001</a:t>
                      </a:r>
                    </a:p>
                  </a:txBody>
                  <a:tcPr marL="44450" marR="44450" marT="0" marB="0" anchor="ctr">
                    <a:lnL w="6350" cap="flat" cmpd="sng" algn="ctr">
                      <a:no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964540957"/>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re 12">
            <a:extLst>
              <a:ext uri="{FF2B5EF4-FFF2-40B4-BE49-F238E27FC236}">
                <a16:creationId xmlns:a16="http://schemas.microsoft.com/office/drawing/2014/main" id="{BE751322-754F-896D-703F-EAEB99263805}"/>
              </a:ext>
            </a:extLst>
          </p:cNvPr>
          <p:cNvSpPr>
            <a:spLocks noGrp="1"/>
          </p:cNvSpPr>
          <p:nvPr>
            <p:ph type="title"/>
          </p:nvPr>
        </p:nvSpPr>
        <p:spPr>
          <a:xfrm>
            <a:off x="960194" y="7750"/>
            <a:ext cx="11104990" cy="719166"/>
          </a:xfrm>
        </p:spPr>
        <p:txBody>
          <a:bodyPr/>
          <a:lstStyle/>
          <a:p>
            <a:r>
              <a:rPr lang="en-GB">
                <a:latin typeface="+mn-lt"/>
              </a:rPr>
              <a:t>Risk factors for Infection and Patient Vulnerability</a:t>
            </a:r>
            <a:endParaRPr lang="fr-FR">
              <a:latin typeface="+mn-lt"/>
            </a:endParaRPr>
          </a:p>
        </p:txBody>
      </p:sp>
      <p:sp>
        <p:nvSpPr>
          <p:cNvPr id="29" name="ZoneTexte 28">
            <a:extLst>
              <a:ext uri="{FF2B5EF4-FFF2-40B4-BE49-F238E27FC236}">
                <a16:creationId xmlns:a16="http://schemas.microsoft.com/office/drawing/2014/main" id="{9B608650-51A3-CA57-AC3E-ADC5E967CDDC}"/>
              </a:ext>
            </a:extLst>
          </p:cNvPr>
          <p:cNvSpPr txBox="1"/>
          <p:nvPr/>
        </p:nvSpPr>
        <p:spPr>
          <a:xfrm>
            <a:off x="4207481" y="1528617"/>
            <a:ext cx="1792709" cy="348544"/>
          </a:xfrm>
          <a:prstGeom prst="roundRect">
            <a:avLst>
              <a:gd name="adj" fmla="val 30528"/>
            </a:avLst>
          </a:prstGeom>
          <a:solidFill>
            <a:srgbClr val="A580F0"/>
          </a:solidFill>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2400" b="1"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VA-ECMO</a:t>
            </a:r>
            <a:endParaRPr kumimoji="0" lang="fr-FR" sz="2000" b="1"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sp>
        <p:nvSpPr>
          <p:cNvPr id="30" name="ZoneTexte 29">
            <a:extLst>
              <a:ext uri="{FF2B5EF4-FFF2-40B4-BE49-F238E27FC236}">
                <a16:creationId xmlns:a16="http://schemas.microsoft.com/office/drawing/2014/main" id="{5F494C60-4A6A-C4BA-3091-1A99156E3183}"/>
              </a:ext>
            </a:extLst>
          </p:cNvPr>
          <p:cNvSpPr txBox="1"/>
          <p:nvPr/>
        </p:nvSpPr>
        <p:spPr>
          <a:xfrm>
            <a:off x="7309392" y="1528617"/>
            <a:ext cx="1792709" cy="348544"/>
          </a:xfrm>
          <a:prstGeom prst="roundRect">
            <a:avLst>
              <a:gd name="adj" fmla="val 27795"/>
            </a:avLst>
          </a:prstGeom>
          <a:solidFill>
            <a:srgbClr val="7134EC"/>
          </a:solidFill>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2400" b="1"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VV-ECMO</a:t>
            </a:r>
            <a:endParaRPr kumimoji="0" lang="fr-FR" sz="2000" b="1"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sp>
        <p:nvSpPr>
          <p:cNvPr id="32" name="ZoneTexte 31">
            <a:extLst>
              <a:ext uri="{FF2B5EF4-FFF2-40B4-BE49-F238E27FC236}">
                <a16:creationId xmlns:a16="http://schemas.microsoft.com/office/drawing/2014/main" id="{AA124F68-370F-1B40-42C3-FB11AF647EA7}"/>
              </a:ext>
            </a:extLst>
          </p:cNvPr>
          <p:cNvSpPr txBox="1"/>
          <p:nvPr/>
        </p:nvSpPr>
        <p:spPr>
          <a:xfrm>
            <a:off x="5928123" y="1328400"/>
            <a:ext cx="1427522" cy="777873"/>
          </a:xfrm>
          <a:prstGeom prst="round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4000" b="0" i="0" u="none" strike="noStrike" kern="100" cap="none" spc="-300" normalizeH="0" baseline="0" noProof="0" dirty="0">
                <a:ln>
                  <a:noFill/>
                </a:ln>
                <a:solidFill>
                  <a:srgbClr val="A5A5A5">
                    <a:lumMod val="75000"/>
                  </a:srgbClr>
                </a:solidFill>
                <a:effectLst/>
                <a:uLnTx/>
                <a:uFillTx/>
                <a:latin typeface="Arial"/>
                <a:ea typeface="Aptos" panose="020B0004020202020204" pitchFamily="34" charset="0"/>
                <a:cs typeface="Times New Roman" panose="02020603050405020304" pitchFamily="18" charset="0"/>
              </a:rPr>
              <a:t>&gt;&gt;</a:t>
            </a:r>
            <a:endParaRPr kumimoji="0" lang="fr-FR" sz="7200" b="0" i="0" u="none" strike="noStrike" kern="100" cap="none" spc="-300" normalizeH="0" baseline="0" noProof="0" dirty="0">
              <a:ln>
                <a:noFill/>
              </a:ln>
              <a:solidFill>
                <a:srgbClr val="A5A5A5">
                  <a:lumMod val="75000"/>
                </a:srgbClr>
              </a:solidFill>
              <a:effectLst/>
              <a:uLnTx/>
              <a:uFillTx/>
              <a:latin typeface="Arial"/>
              <a:ea typeface="Aptos" panose="020B0004020202020204" pitchFamily="34" charset="0"/>
              <a:cs typeface="Times New Roman" panose="02020603050405020304" pitchFamily="18" charset="0"/>
            </a:endParaRPr>
          </a:p>
        </p:txBody>
      </p:sp>
      <p:sp>
        <p:nvSpPr>
          <p:cNvPr id="36" name="ZoneTexte 35">
            <a:extLst>
              <a:ext uri="{FF2B5EF4-FFF2-40B4-BE49-F238E27FC236}">
                <a16:creationId xmlns:a16="http://schemas.microsoft.com/office/drawing/2014/main" id="{C4925172-CDBB-F734-20CD-BB2626A4A1D2}"/>
              </a:ext>
            </a:extLst>
          </p:cNvPr>
          <p:cNvSpPr txBox="1"/>
          <p:nvPr/>
        </p:nvSpPr>
        <p:spPr>
          <a:xfrm>
            <a:off x="4154196" y="861122"/>
            <a:ext cx="2452762" cy="348544"/>
          </a:xfrm>
          <a:prstGeom prst="roundRect">
            <a:avLst>
              <a:gd name="adj" fmla="val 33261"/>
            </a:avLst>
          </a:prstGeom>
          <a:noFill/>
          <a:ln>
            <a:solidFill>
              <a:schemeClr val="accent4"/>
            </a:solidFill>
          </a:ln>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2000" b="0"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Reason for ECMO</a:t>
            </a:r>
          </a:p>
        </p:txBody>
      </p:sp>
      <p:sp>
        <p:nvSpPr>
          <p:cNvPr id="40" name="ZoneTexte 39">
            <a:extLst>
              <a:ext uri="{FF2B5EF4-FFF2-40B4-BE49-F238E27FC236}">
                <a16:creationId xmlns:a16="http://schemas.microsoft.com/office/drawing/2014/main" id="{246FB6A1-F49F-51C4-0BA9-3CCEDAE35AB7}"/>
              </a:ext>
            </a:extLst>
          </p:cNvPr>
          <p:cNvSpPr txBox="1"/>
          <p:nvPr/>
        </p:nvSpPr>
        <p:spPr>
          <a:xfrm>
            <a:off x="6809468" y="854031"/>
            <a:ext cx="1792709" cy="543547"/>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400" b="0"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SAPS II score </a:t>
            </a:r>
            <a:br>
              <a:rPr kumimoji="0" lang="en-GB" sz="1400" b="0"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br>
            <a:r>
              <a:rPr kumimoji="0" lang="en-GB" sz="1400" b="0"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SOFA score</a:t>
            </a:r>
            <a:endParaRPr kumimoji="0" lang="fr-FR" sz="1400" b="0"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endParaRPr>
          </a:p>
        </p:txBody>
      </p:sp>
      <p:sp>
        <p:nvSpPr>
          <p:cNvPr id="41" name="ZoneTexte 40">
            <a:extLst>
              <a:ext uri="{FF2B5EF4-FFF2-40B4-BE49-F238E27FC236}">
                <a16:creationId xmlns:a16="http://schemas.microsoft.com/office/drawing/2014/main" id="{85D506F8-CC8C-91EB-4BBC-EFF6F8087826}"/>
              </a:ext>
            </a:extLst>
          </p:cNvPr>
          <p:cNvSpPr txBox="1"/>
          <p:nvPr/>
        </p:nvSpPr>
        <p:spPr>
          <a:xfrm>
            <a:off x="9461436" y="968729"/>
            <a:ext cx="2507346" cy="380999"/>
          </a:xfrm>
          <a:prstGeom prst="roundRect">
            <a:avLst>
              <a:gd name="adj" fmla="val 33261"/>
            </a:avLst>
          </a:prstGeom>
          <a:solidFill>
            <a:srgbClr val="5E247C"/>
          </a:solidFill>
          <a:ln>
            <a:noFill/>
          </a:ln>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14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Individual characteristics</a:t>
            </a:r>
          </a:p>
        </p:txBody>
      </p:sp>
      <p:sp>
        <p:nvSpPr>
          <p:cNvPr id="42" name="ZoneTexte 41">
            <a:extLst>
              <a:ext uri="{FF2B5EF4-FFF2-40B4-BE49-F238E27FC236}">
                <a16:creationId xmlns:a16="http://schemas.microsoft.com/office/drawing/2014/main" id="{C428E4EB-F021-5737-53CF-CCB9BC66D3B5}"/>
              </a:ext>
            </a:extLst>
          </p:cNvPr>
          <p:cNvSpPr txBox="1"/>
          <p:nvPr/>
        </p:nvSpPr>
        <p:spPr>
          <a:xfrm>
            <a:off x="9461436" y="1537501"/>
            <a:ext cx="2507346" cy="380999"/>
          </a:xfrm>
          <a:prstGeom prst="roundRect">
            <a:avLst>
              <a:gd name="adj" fmla="val 33261"/>
            </a:avLst>
          </a:prstGeom>
          <a:solidFill>
            <a:srgbClr val="8453B9"/>
          </a:solidFill>
          <a:ln>
            <a:noFill/>
          </a:ln>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14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Immunocompromised status</a:t>
            </a:r>
          </a:p>
        </p:txBody>
      </p:sp>
      <p:sp>
        <p:nvSpPr>
          <p:cNvPr id="43" name="ZoneTexte 42">
            <a:extLst>
              <a:ext uri="{FF2B5EF4-FFF2-40B4-BE49-F238E27FC236}">
                <a16:creationId xmlns:a16="http://schemas.microsoft.com/office/drawing/2014/main" id="{A20E4582-43BC-6113-01FA-54EA32DB1401}"/>
              </a:ext>
            </a:extLst>
          </p:cNvPr>
          <p:cNvSpPr txBox="1"/>
          <p:nvPr/>
        </p:nvSpPr>
        <p:spPr>
          <a:xfrm>
            <a:off x="9461436" y="2106273"/>
            <a:ext cx="2507346" cy="380999"/>
          </a:xfrm>
          <a:prstGeom prst="roundRect">
            <a:avLst>
              <a:gd name="adj" fmla="val 33261"/>
            </a:avLst>
          </a:prstGeom>
          <a:solidFill>
            <a:srgbClr val="AC8CD0"/>
          </a:solidFill>
          <a:ln>
            <a:noFill/>
          </a:ln>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14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Older age</a:t>
            </a:r>
            <a:endParaRPr kumimoji="0" lang="en-GB" sz="11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endParaRPr>
          </a:p>
        </p:txBody>
      </p:sp>
      <p:sp>
        <p:nvSpPr>
          <p:cNvPr id="44" name="ZoneTexte 43">
            <a:extLst>
              <a:ext uri="{FF2B5EF4-FFF2-40B4-BE49-F238E27FC236}">
                <a16:creationId xmlns:a16="http://schemas.microsoft.com/office/drawing/2014/main" id="{1FAC3A79-6D99-7451-905F-713AB6C9523C}"/>
              </a:ext>
            </a:extLst>
          </p:cNvPr>
          <p:cNvSpPr txBox="1"/>
          <p:nvPr/>
        </p:nvSpPr>
        <p:spPr>
          <a:xfrm>
            <a:off x="9461436" y="2675045"/>
            <a:ext cx="2507346" cy="380999"/>
          </a:xfrm>
          <a:prstGeom prst="roundRect">
            <a:avLst>
              <a:gd name="adj" fmla="val 33261"/>
            </a:avLst>
          </a:prstGeom>
          <a:solidFill>
            <a:schemeClr val="accent4">
              <a:lumMod val="40000"/>
              <a:lumOff val="60000"/>
            </a:schemeClr>
          </a:solidFill>
          <a:ln>
            <a:noFill/>
          </a:ln>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14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Central cannulation Strategy</a:t>
            </a:r>
          </a:p>
        </p:txBody>
      </p:sp>
      <p:sp>
        <p:nvSpPr>
          <p:cNvPr id="45" name="ZoneTexte 44">
            <a:extLst>
              <a:ext uri="{FF2B5EF4-FFF2-40B4-BE49-F238E27FC236}">
                <a16:creationId xmlns:a16="http://schemas.microsoft.com/office/drawing/2014/main" id="{BE210C64-4024-7449-4772-EE4C995FB91A}"/>
              </a:ext>
            </a:extLst>
          </p:cNvPr>
          <p:cNvSpPr txBox="1"/>
          <p:nvPr/>
        </p:nvSpPr>
        <p:spPr>
          <a:xfrm>
            <a:off x="9461436" y="3243818"/>
            <a:ext cx="2507346" cy="879261"/>
          </a:xfrm>
          <a:prstGeom prst="roundRect">
            <a:avLst>
              <a:gd name="adj" fmla="val 13762"/>
            </a:avLst>
          </a:prstGeom>
          <a:solidFill>
            <a:srgbClr val="A580F0"/>
          </a:solidFill>
          <a:ln>
            <a:noFill/>
          </a:ln>
        </p:spPr>
        <p:txBody>
          <a:bodyPr wrap="square" anchor="ctr">
            <a:noAutofit/>
          </a:bodyPr>
          <a:lstStyle/>
          <a:p>
            <a:pPr marL="0" marR="0" lvl="0" indent="0" algn="ctr" defTabSz="914400" rtl="0" eaLnBrk="1" fontAlgn="auto" latinLnBrk="0" hangingPunct="1">
              <a:lnSpc>
                <a:spcPct val="107000"/>
              </a:lnSpc>
              <a:spcBef>
                <a:spcPts val="600"/>
              </a:spcBef>
              <a:spcAft>
                <a:spcPts val="800"/>
              </a:spcAft>
              <a:buClr>
                <a:srgbClr val="FFFFFF"/>
              </a:buClr>
              <a:buSzPct val="85000"/>
              <a:buFontTx/>
              <a:buNone/>
              <a:tabLst/>
              <a:defRPr/>
            </a:pPr>
            <a:r>
              <a:rPr kumimoji="0" lang="en-GB" sz="2400" b="0" i="0" u="none" strike="noStrike" kern="100" cap="none" spc="0" normalizeH="0" baseline="0" noProof="0">
                <a:ln>
                  <a:noFill/>
                </a:ln>
                <a:solidFill>
                  <a:srgbClr val="FFFFFF"/>
                </a:solidFill>
                <a:effectLst/>
                <a:uLnTx/>
                <a:uFillTx/>
                <a:latin typeface="Arial"/>
                <a:ea typeface="Aptos" panose="020B0004020202020204" pitchFamily="34" charset="0"/>
                <a:cs typeface="Times New Roman" panose="02020603050405020304" pitchFamily="18" charset="0"/>
              </a:rPr>
              <a:t>Prolonged duration ECMO</a:t>
            </a:r>
          </a:p>
        </p:txBody>
      </p:sp>
      <p:grpSp>
        <p:nvGrpSpPr>
          <p:cNvPr id="100" name="Groupe 99">
            <a:extLst>
              <a:ext uri="{FF2B5EF4-FFF2-40B4-BE49-F238E27FC236}">
                <a16:creationId xmlns:a16="http://schemas.microsoft.com/office/drawing/2014/main" id="{DC9B41FF-27FE-04E5-29BA-A200D328FA11}"/>
              </a:ext>
            </a:extLst>
          </p:cNvPr>
          <p:cNvGrpSpPr/>
          <p:nvPr/>
        </p:nvGrpSpPr>
        <p:grpSpPr>
          <a:xfrm>
            <a:off x="1071565" y="2224390"/>
            <a:ext cx="8274231" cy="3631137"/>
            <a:chOff x="1043940" y="2344573"/>
            <a:chExt cx="8274231" cy="3631137"/>
          </a:xfrm>
        </p:grpSpPr>
        <p:sp>
          <p:nvSpPr>
            <p:cNvPr id="48" name="ZoneTexte 47">
              <a:extLst>
                <a:ext uri="{FF2B5EF4-FFF2-40B4-BE49-F238E27FC236}">
                  <a16:creationId xmlns:a16="http://schemas.microsoft.com/office/drawing/2014/main" id="{C393C12A-6932-2958-6D41-C22112B00DCD}"/>
                </a:ext>
              </a:extLst>
            </p:cNvPr>
            <p:cNvSpPr txBox="1"/>
            <p:nvPr/>
          </p:nvSpPr>
          <p:spPr>
            <a:xfrm>
              <a:off x="1732941" y="5496812"/>
              <a:ext cx="3877892" cy="43088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1100" b="1"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The longer you are on ECMO, the more likely it is you are to develop nosocomial infections. </a:t>
              </a:r>
              <a:r>
                <a:rPr kumimoji="0" lang="en-US" sz="1100" b="0" i="0" u="none" strike="noStrike" kern="100" cap="none" spc="0" normalizeH="0" baseline="30000" noProof="0" dirty="0">
                  <a:ln>
                    <a:noFill/>
                  </a:ln>
                  <a:solidFill>
                    <a:srgbClr val="000000"/>
                  </a:solidFill>
                  <a:effectLst/>
                  <a:uLnTx/>
                  <a:uFillTx/>
                  <a:latin typeface="Arial"/>
                  <a:ea typeface="Aptos" panose="020B0004020202020204" pitchFamily="34" charset="0"/>
                  <a:cs typeface="Times New Roman" panose="02020603050405020304" pitchFamily="18" charset="0"/>
                </a:rPr>
                <a:t>1</a:t>
              </a:r>
              <a:endParaRPr kumimoji="0" lang="fr-FR" sz="800" b="0" i="1" u="none" strike="noStrike" kern="1200" cap="none" spc="0" normalizeH="0" baseline="0" noProof="0" dirty="0">
                <a:ln>
                  <a:noFill/>
                </a:ln>
                <a:solidFill>
                  <a:srgbClr val="000000">
                    <a:lumMod val="65000"/>
                    <a:lumOff val="35000"/>
                  </a:srgbClr>
                </a:solidFill>
                <a:effectLst/>
                <a:uLnTx/>
                <a:uFillTx/>
                <a:latin typeface="Arial"/>
                <a:ea typeface="+mn-ea"/>
                <a:cs typeface="Arial" panose="020B0604020202020204" pitchFamily="34" charset="0"/>
              </a:endParaRPr>
            </a:p>
          </p:txBody>
        </p:sp>
        <p:sp>
          <p:nvSpPr>
            <p:cNvPr id="49" name="ZoneTexte 48">
              <a:extLst>
                <a:ext uri="{FF2B5EF4-FFF2-40B4-BE49-F238E27FC236}">
                  <a16:creationId xmlns:a16="http://schemas.microsoft.com/office/drawing/2014/main" id="{70300B1B-A924-16E6-2BB1-07AE800DF408}"/>
                </a:ext>
              </a:extLst>
            </p:cNvPr>
            <p:cNvSpPr txBox="1"/>
            <p:nvPr/>
          </p:nvSpPr>
          <p:spPr>
            <a:xfrm>
              <a:off x="6402512" y="5504072"/>
              <a:ext cx="2879672" cy="42960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56 ECMO Infection rate 29% </a:t>
              </a:r>
            </a:p>
            <a:p>
              <a:pPr marL="0" marR="0" lvl="0" indent="0" algn="l" defTabSz="914400" rtl="0" eaLnBrk="1" fontAlgn="auto" latinLnBrk="0" hangingPunct="1">
                <a:lnSpc>
                  <a:spcPct val="107000"/>
                </a:lnSpc>
                <a:spcBef>
                  <a:spcPts val="0"/>
                </a:spcBef>
                <a:spcAft>
                  <a:spcPts val="400"/>
                </a:spcAft>
                <a:buClrTx/>
                <a:buSzTx/>
                <a:buFontTx/>
                <a:buNone/>
                <a:tabLst/>
                <a:defRPr/>
              </a:pPr>
              <a:r>
                <a:rPr kumimoji="0" lang="en-US" sz="1100" b="1"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Prevalence Infection 45%</a:t>
              </a:r>
              <a:r>
                <a:rPr kumimoji="0" lang="en-US" sz="1100" b="0" i="0" u="none" strike="noStrike" kern="100" cap="none" spc="0" normalizeH="0" baseline="30000" noProof="0" dirty="0">
                  <a:ln>
                    <a:noFill/>
                  </a:ln>
                  <a:solidFill>
                    <a:srgbClr val="000000"/>
                  </a:solidFill>
                  <a:effectLst/>
                  <a:uLnTx/>
                  <a:uFillTx/>
                  <a:latin typeface="Arial"/>
                  <a:ea typeface="Aptos" panose="020B0004020202020204" pitchFamily="34" charset="0"/>
                  <a:cs typeface="Times New Roman" panose="02020603050405020304" pitchFamily="18" charset="0"/>
                </a:rPr>
                <a:t>2</a:t>
              </a:r>
              <a:endParaRPr kumimoji="0" lang="nl-NL" sz="800" b="0" i="1" u="none" strike="noStrike" kern="1200" cap="none" spc="0" normalizeH="0" baseline="0" noProof="0" dirty="0">
                <a:ln>
                  <a:noFill/>
                </a:ln>
                <a:solidFill>
                  <a:srgbClr val="000000">
                    <a:lumMod val="65000"/>
                    <a:lumOff val="35000"/>
                  </a:srgbClr>
                </a:solidFill>
                <a:effectLst/>
                <a:uLnTx/>
                <a:uFillTx/>
                <a:latin typeface="Arial"/>
                <a:ea typeface="+mn-ea"/>
                <a:cs typeface="Arial" panose="020B0604020202020204" pitchFamily="34" charset="0"/>
              </a:endParaRPr>
            </a:p>
          </p:txBody>
        </p:sp>
        <p:grpSp>
          <p:nvGrpSpPr>
            <p:cNvPr id="72" name="Groupe 71">
              <a:extLst>
                <a:ext uri="{FF2B5EF4-FFF2-40B4-BE49-F238E27FC236}">
                  <a16:creationId xmlns:a16="http://schemas.microsoft.com/office/drawing/2014/main" id="{928B0EC9-E991-3CF6-781B-6ED244DAED6F}"/>
                </a:ext>
              </a:extLst>
            </p:cNvPr>
            <p:cNvGrpSpPr/>
            <p:nvPr/>
          </p:nvGrpSpPr>
          <p:grpSpPr>
            <a:xfrm>
              <a:off x="1043940" y="2344573"/>
              <a:ext cx="4674860" cy="3631137"/>
              <a:chOff x="989964" y="1236373"/>
              <a:chExt cx="4674860" cy="3631137"/>
            </a:xfrm>
          </p:grpSpPr>
          <p:sp>
            <p:nvSpPr>
              <p:cNvPr id="73" name="Rectangle à coins arrondis 10">
                <a:extLst>
                  <a:ext uri="{FF2B5EF4-FFF2-40B4-BE49-F238E27FC236}">
                    <a16:creationId xmlns:a16="http://schemas.microsoft.com/office/drawing/2014/main" id="{43299F38-CE4D-E6E6-63A5-0975EC5B0CA5}"/>
                  </a:ext>
                </a:extLst>
              </p:cNvPr>
              <p:cNvSpPr/>
              <p:nvPr/>
            </p:nvSpPr>
            <p:spPr>
              <a:xfrm>
                <a:off x="989964" y="1421350"/>
                <a:ext cx="4645620" cy="344616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a:ea typeface="+mn-ea"/>
                  <a:cs typeface="Arial" panose="020B0604020202020204" pitchFamily="34" charset="0"/>
                </a:endParaRPr>
              </a:p>
            </p:txBody>
          </p:sp>
          <p:sp>
            <p:nvSpPr>
              <p:cNvPr id="74" name="Rectangle à coins arrondis 10">
                <a:extLst>
                  <a:ext uri="{FF2B5EF4-FFF2-40B4-BE49-F238E27FC236}">
                    <a16:creationId xmlns:a16="http://schemas.microsoft.com/office/drawing/2014/main" id="{2AE3F817-A878-E33F-CB76-59B74631390D}"/>
                  </a:ext>
                </a:extLst>
              </p:cNvPr>
              <p:cNvSpPr/>
              <p:nvPr/>
            </p:nvSpPr>
            <p:spPr>
              <a:xfrm>
                <a:off x="1075645" y="1236373"/>
                <a:ext cx="4450385" cy="3080191"/>
              </a:xfrm>
              <a:prstGeom prst="roundRect">
                <a:avLst>
                  <a:gd name="adj" fmla="val 0"/>
                </a:avLst>
              </a:prstGeom>
              <a:noFill/>
              <a:ln w="9525">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a:ea typeface="+mn-ea"/>
                  <a:cs typeface="Arial" panose="020B0604020202020204" pitchFamily="34" charset="0"/>
                </a:endParaRPr>
              </a:p>
            </p:txBody>
          </p:sp>
          <p:sp>
            <p:nvSpPr>
              <p:cNvPr id="75" name="ZoneTexte 74">
                <a:extLst>
                  <a:ext uri="{FF2B5EF4-FFF2-40B4-BE49-F238E27FC236}">
                    <a16:creationId xmlns:a16="http://schemas.microsoft.com/office/drawing/2014/main" id="{C4B1677A-5E22-4D11-76BE-F6E3FCE052A9}"/>
                  </a:ext>
                </a:extLst>
              </p:cNvPr>
              <p:cNvSpPr txBox="1"/>
              <p:nvPr/>
            </p:nvSpPr>
            <p:spPr>
              <a:xfrm>
                <a:off x="1266824" y="1289294"/>
                <a:ext cx="3855525"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220 VA ECMO: </a:t>
                </a:r>
                <a:r>
                  <a:rPr kumimoji="0" lang="it-IT" sz="14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VAP 55%, BSI 18%, SSI 11%</a:t>
                </a:r>
                <a:endParaRPr kumimoji="0" lang="fr-FR" sz="14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endParaRPr>
              </a:p>
            </p:txBody>
          </p:sp>
          <p:grpSp>
            <p:nvGrpSpPr>
              <p:cNvPr id="76" name="Groupe 75">
                <a:extLst>
                  <a:ext uri="{FF2B5EF4-FFF2-40B4-BE49-F238E27FC236}">
                    <a16:creationId xmlns:a16="http://schemas.microsoft.com/office/drawing/2014/main" id="{19584330-437A-BFE7-2D6E-C37A17C257C1}"/>
                  </a:ext>
                </a:extLst>
              </p:cNvPr>
              <p:cNvGrpSpPr/>
              <p:nvPr/>
            </p:nvGrpSpPr>
            <p:grpSpPr>
              <a:xfrm>
                <a:off x="1180989" y="1490396"/>
                <a:ext cx="4483835" cy="2845708"/>
                <a:chOff x="305946" y="2209891"/>
                <a:chExt cx="5503884" cy="3605477"/>
              </a:xfrm>
            </p:grpSpPr>
            <p:graphicFrame>
              <p:nvGraphicFramePr>
                <p:cNvPr id="80" name="Graphique 79">
                  <a:extLst>
                    <a:ext uri="{FF2B5EF4-FFF2-40B4-BE49-F238E27FC236}">
                      <a16:creationId xmlns:a16="http://schemas.microsoft.com/office/drawing/2014/main" id="{FCA7C047-2837-55A4-D701-55325D780519}"/>
                    </a:ext>
                  </a:extLst>
                </p:cNvPr>
                <p:cNvGraphicFramePr/>
                <p:nvPr/>
              </p:nvGraphicFramePr>
              <p:xfrm>
                <a:off x="504370" y="2446312"/>
                <a:ext cx="5305460" cy="3118041"/>
              </p:xfrm>
              <a:graphic>
                <a:graphicData uri="http://schemas.openxmlformats.org/drawingml/2006/chart">
                  <c:chart xmlns:c="http://schemas.openxmlformats.org/drawingml/2006/chart" xmlns:r="http://schemas.openxmlformats.org/officeDocument/2006/relationships" r:id="rId2"/>
                </a:graphicData>
              </a:graphic>
            </p:graphicFrame>
            <p:sp>
              <p:nvSpPr>
                <p:cNvPr id="81" name="Text Box 4">
                  <a:extLst>
                    <a:ext uri="{FF2B5EF4-FFF2-40B4-BE49-F238E27FC236}">
                      <a16:creationId xmlns:a16="http://schemas.microsoft.com/office/drawing/2014/main" id="{155D5E45-762A-8DC6-94E2-F43645C31EED}"/>
                    </a:ext>
                  </a:extLst>
                </p:cNvPr>
                <p:cNvSpPr txBox="1">
                  <a:spLocks noChangeArrowheads="1"/>
                </p:cNvSpPr>
                <p:nvPr/>
              </p:nvSpPr>
              <p:spPr bwMode="auto">
                <a:xfrm rot="16200000">
                  <a:off x="-1187177" y="3703014"/>
                  <a:ext cx="3288481" cy="30223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00" b="0" i="0" u="none" strike="noStrike" kern="1200" cap="none" spc="0" normalizeH="0" baseline="0" noProof="0">
                      <a:ln>
                        <a:noFill/>
                      </a:ln>
                      <a:solidFill>
                        <a:srgbClr val="FFFFFF">
                          <a:lumMod val="50000"/>
                        </a:srgbClr>
                      </a:solidFill>
                      <a:effectLst/>
                      <a:uLnTx/>
                      <a:uFillTx/>
                      <a:latin typeface="Arial"/>
                      <a:ea typeface="+mn-ea"/>
                      <a:cs typeface="Arial"/>
                    </a:rPr>
                    <a:t>Probability of being infection-free</a:t>
                  </a:r>
                  <a:endParaRPr kumimoji="0" lang="da-DK" sz="10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82" name="Text Box 4">
                  <a:extLst>
                    <a:ext uri="{FF2B5EF4-FFF2-40B4-BE49-F238E27FC236}">
                      <a16:creationId xmlns:a16="http://schemas.microsoft.com/office/drawing/2014/main" id="{0AC6FD60-A9E7-B4F8-D09E-934A1DE004EF}"/>
                    </a:ext>
                  </a:extLst>
                </p:cNvPr>
                <p:cNvSpPr txBox="1">
                  <a:spLocks noChangeArrowheads="1"/>
                </p:cNvSpPr>
                <p:nvPr/>
              </p:nvSpPr>
              <p:spPr bwMode="auto">
                <a:xfrm>
                  <a:off x="1694875" y="5503409"/>
                  <a:ext cx="3306656" cy="31195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00" b="0" i="0" u="none" strike="noStrike" kern="1200" cap="none" spc="0" normalizeH="0" baseline="0" noProof="0">
                      <a:ln>
                        <a:noFill/>
                      </a:ln>
                      <a:solidFill>
                        <a:srgbClr val="FFFFFF">
                          <a:lumMod val="50000"/>
                        </a:srgbClr>
                      </a:solidFill>
                      <a:effectLst/>
                      <a:uLnTx/>
                      <a:uFillTx/>
                      <a:latin typeface="Arial"/>
                      <a:ea typeface="+mn-ea"/>
                      <a:cs typeface="Arial"/>
                    </a:rPr>
                    <a:t>Days after ECMO cannulation</a:t>
                  </a:r>
                  <a:endParaRPr kumimoji="0" lang="da-DK" sz="100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grpSp>
          <p:sp>
            <p:nvSpPr>
              <p:cNvPr id="77" name="Forme libre : forme 76">
                <a:extLst>
                  <a:ext uri="{FF2B5EF4-FFF2-40B4-BE49-F238E27FC236}">
                    <a16:creationId xmlns:a16="http://schemas.microsoft.com/office/drawing/2014/main" id="{28709025-861F-1642-D52C-1AAD1287B9F0}"/>
                  </a:ext>
                </a:extLst>
              </p:cNvPr>
              <p:cNvSpPr/>
              <p:nvPr/>
            </p:nvSpPr>
            <p:spPr>
              <a:xfrm>
                <a:off x="1752599" y="1774826"/>
                <a:ext cx="3730625" cy="1909350"/>
              </a:xfrm>
              <a:custGeom>
                <a:avLst/>
                <a:gdLst>
                  <a:gd name="connsiteX0" fmla="*/ 0 w 3740150"/>
                  <a:gd name="connsiteY0" fmla="*/ 0 h 1902577"/>
                  <a:gd name="connsiteX1" fmla="*/ 168275 w 3740150"/>
                  <a:gd name="connsiteY1" fmla="*/ 9525 h 1902577"/>
                  <a:gd name="connsiteX2" fmla="*/ 165100 w 3740150"/>
                  <a:gd name="connsiteY2" fmla="*/ 22225 h 1902577"/>
                  <a:gd name="connsiteX3" fmla="*/ 273050 w 3740150"/>
                  <a:gd name="connsiteY3" fmla="*/ 25400 h 1902577"/>
                  <a:gd name="connsiteX4" fmla="*/ 263525 w 3740150"/>
                  <a:gd name="connsiteY4" fmla="*/ 158750 h 1902577"/>
                  <a:gd name="connsiteX5" fmla="*/ 263525 w 3740150"/>
                  <a:gd name="connsiteY5" fmla="*/ 158750 h 1902577"/>
                  <a:gd name="connsiteX6" fmla="*/ 263525 w 3740150"/>
                  <a:gd name="connsiteY6" fmla="*/ 174625 h 1902577"/>
                  <a:gd name="connsiteX7" fmla="*/ 377825 w 3740150"/>
                  <a:gd name="connsiteY7" fmla="*/ 168275 h 1902577"/>
                  <a:gd name="connsiteX8" fmla="*/ 384175 w 3740150"/>
                  <a:gd name="connsiteY8" fmla="*/ 234950 h 1902577"/>
                  <a:gd name="connsiteX9" fmla="*/ 495300 w 3740150"/>
                  <a:gd name="connsiteY9" fmla="*/ 234950 h 1902577"/>
                  <a:gd name="connsiteX10" fmla="*/ 492125 w 3740150"/>
                  <a:gd name="connsiteY10" fmla="*/ 327025 h 1902577"/>
                  <a:gd name="connsiteX11" fmla="*/ 596900 w 3740150"/>
                  <a:gd name="connsiteY11" fmla="*/ 333375 h 1902577"/>
                  <a:gd name="connsiteX12" fmla="*/ 600075 w 3740150"/>
                  <a:gd name="connsiteY12" fmla="*/ 361950 h 1902577"/>
                  <a:gd name="connsiteX13" fmla="*/ 606425 w 3740150"/>
                  <a:gd name="connsiteY13" fmla="*/ 412750 h 1902577"/>
                  <a:gd name="connsiteX14" fmla="*/ 593725 w 3740150"/>
                  <a:gd name="connsiteY14" fmla="*/ 438150 h 1902577"/>
                  <a:gd name="connsiteX15" fmla="*/ 590550 w 3740150"/>
                  <a:gd name="connsiteY15" fmla="*/ 441325 h 1902577"/>
                  <a:gd name="connsiteX16" fmla="*/ 590550 w 3740150"/>
                  <a:gd name="connsiteY16" fmla="*/ 441325 h 1902577"/>
                  <a:gd name="connsiteX17" fmla="*/ 590550 w 3740150"/>
                  <a:gd name="connsiteY17" fmla="*/ 527050 h 1902577"/>
                  <a:gd name="connsiteX18" fmla="*/ 692150 w 3740150"/>
                  <a:gd name="connsiteY18" fmla="*/ 527050 h 1902577"/>
                  <a:gd name="connsiteX19" fmla="*/ 692150 w 3740150"/>
                  <a:gd name="connsiteY19" fmla="*/ 628650 h 1902577"/>
                  <a:gd name="connsiteX20" fmla="*/ 692150 w 3740150"/>
                  <a:gd name="connsiteY20" fmla="*/ 698500 h 1902577"/>
                  <a:gd name="connsiteX21" fmla="*/ 809625 w 3740150"/>
                  <a:gd name="connsiteY21" fmla="*/ 698500 h 1902577"/>
                  <a:gd name="connsiteX22" fmla="*/ 809625 w 3740150"/>
                  <a:gd name="connsiteY22" fmla="*/ 803275 h 1902577"/>
                  <a:gd name="connsiteX23" fmla="*/ 911225 w 3740150"/>
                  <a:gd name="connsiteY23" fmla="*/ 803275 h 1902577"/>
                  <a:gd name="connsiteX24" fmla="*/ 911225 w 3740150"/>
                  <a:gd name="connsiteY24" fmla="*/ 933450 h 1902577"/>
                  <a:gd name="connsiteX25" fmla="*/ 1006475 w 3740150"/>
                  <a:gd name="connsiteY25" fmla="*/ 933450 h 1902577"/>
                  <a:gd name="connsiteX26" fmla="*/ 1006475 w 3740150"/>
                  <a:gd name="connsiteY26" fmla="*/ 1031875 h 1902577"/>
                  <a:gd name="connsiteX27" fmla="*/ 1114425 w 3740150"/>
                  <a:gd name="connsiteY27" fmla="*/ 1031875 h 1902577"/>
                  <a:gd name="connsiteX28" fmla="*/ 1114425 w 3740150"/>
                  <a:gd name="connsiteY28" fmla="*/ 1133475 h 1902577"/>
                  <a:gd name="connsiteX29" fmla="*/ 1216025 w 3740150"/>
                  <a:gd name="connsiteY29" fmla="*/ 1133475 h 1902577"/>
                  <a:gd name="connsiteX30" fmla="*/ 1216025 w 3740150"/>
                  <a:gd name="connsiteY30" fmla="*/ 1184275 h 1902577"/>
                  <a:gd name="connsiteX31" fmla="*/ 1317625 w 3740150"/>
                  <a:gd name="connsiteY31" fmla="*/ 1184275 h 1902577"/>
                  <a:gd name="connsiteX32" fmla="*/ 1317625 w 3740150"/>
                  <a:gd name="connsiteY32" fmla="*/ 1219200 h 1902577"/>
                  <a:gd name="connsiteX33" fmla="*/ 1428750 w 3740150"/>
                  <a:gd name="connsiteY33" fmla="*/ 1219200 h 1902577"/>
                  <a:gd name="connsiteX34" fmla="*/ 1428750 w 3740150"/>
                  <a:gd name="connsiteY34" fmla="*/ 1292225 h 1902577"/>
                  <a:gd name="connsiteX35" fmla="*/ 1527175 w 3740150"/>
                  <a:gd name="connsiteY35" fmla="*/ 1292225 h 1902577"/>
                  <a:gd name="connsiteX36" fmla="*/ 1527175 w 3740150"/>
                  <a:gd name="connsiteY36" fmla="*/ 1349375 h 1902577"/>
                  <a:gd name="connsiteX37" fmla="*/ 1644650 w 3740150"/>
                  <a:gd name="connsiteY37" fmla="*/ 1349375 h 1902577"/>
                  <a:gd name="connsiteX38" fmla="*/ 1644650 w 3740150"/>
                  <a:gd name="connsiteY38" fmla="*/ 1406525 h 1902577"/>
                  <a:gd name="connsiteX39" fmla="*/ 1739900 w 3740150"/>
                  <a:gd name="connsiteY39" fmla="*/ 1406525 h 1902577"/>
                  <a:gd name="connsiteX40" fmla="*/ 1739900 w 3740150"/>
                  <a:gd name="connsiteY40" fmla="*/ 1441450 h 1902577"/>
                  <a:gd name="connsiteX41" fmla="*/ 1958975 w 3740150"/>
                  <a:gd name="connsiteY41" fmla="*/ 1441450 h 1902577"/>
                  <a:gd name="connsiteX42" fmla="*/ 1958975 w 3740150"/>
                  <a:gd name="connsiteY42" fmla="*/ 1498600 h 1902577"/>
                  <a:gd name="connsiteX43" fmla="*/ 2047875 w 3740150"/>
                  <a:gd name="connsiteY43" fmla="*/ 1498600 h 1902577"/>
                  <a:gd name="connsiteX44" fmla="*/ 2047875 w 3740150"/>
                  <a:gd name="connsiteY44" fmla="*/ 1530350 h 1902577"/>
                  <a:gd name="connsiteX45" fmla="*/ 2374900 w 3740150"/>
                  <a:gd name="connsiteY45" fmla="*/ 1530350 h 1902577"/>
                  <a:gd name="connsiteX46" fmla="*/ 2374900 w 3740150"/>
                  <a:gd name="connsiteY46" fmla="*/ 1568450 h 1902577"/>
                  <a:gd name="connsiteX47" fmla="*/ 2473325 w 3740150"/>
                  <a:gd name="connsiteY47" fmla="*/ 1568450 h 1902577"/>
                  <a:gd name="connsiteX48" fmla="*/ 2473325 w 3740150"/>
                  <a:gd name="connsiteY48" fmla="*/ 1600200 h 1902577"/>
                  <a:gd name="connsiteX49" fmla="*/ 2565400 w 3740150"/>
                  <a:gd name="connsiteY49" fmla="*/ 1600200 h 1902577"/>
                  <a:gd name="connsiteX50" fmla="*/ 2565400 w 3740150"/>
                  <a:gd name="connsiteY50" fmla="*/ 1654175 h 1902577"/>
                  <a:gd name="connsiteX51" fmla="*/ 2686050 w 3740150"/>
                  <a:gd name="connsiteY51" fmla="*/ 1654175 h 1902577"/>
                  <a:gd name="connsiteX52" fmla="*/ 2686050 w 3740150"/>
                  <a:gd name="connsiteY52" fmla="*/ 1682750 h 1902577"/>
                  <a:gd name="connsiteX53" fmla="*/ 2889250 w 3740150"/>
                  <a:gd name="connsiteY53" fmla="*/ 1682750 h 1902577"/>
                  <a:gd name="connsiteX54" fmla="*/ 2889250 w 3740150"/>
                  <a:gd name="connsiteY54" fmla="*/ 1724025 h 1902577"/>
                  <a:gd name="connsiteX55" fmla="*/ 2889250 w 3740150"/>
                  <a:gd name="connsiteY55" fmla="*/ 1758950 h 1902577"/>
                  <a:gd name="connsiteX56" fmla="*/ 3111500 w 3740150"/>
                  <a:gd name="connsiteY56" fmla="*/ 1758950 h 1902577"/>
                  <a:gd name="connsiteX57" fmla="*/ 3111500 w 3740150"/>
                  <a:gd name="connsiteY57" fmla="*/ 1800225 h 1902577"/>
                  <a:gd name="connsiteX58" fmla="*/ 3724275 w 3740150"/>
                  <a:gd name="connsiteY58" fmla="*/ 1800225 h 1902577"/>
                  <a:gd name="connsiteX59" fmla="*/ 3730625 w 3740150"/>
                  <a:gd name="connsiteY59" fmla="*/ 1828800 h 1902577"/>
                  <a:gd name="connsiteX60" fmla="*/ 3736975 w 3740150"/>
                  <a:gd name="connsiteY60" fmla="*/ 1841500 h 1902577"/>
                  <a:gd name="connsiteX61" fmla="*/ 3740150 w 3740150"/>
                  <a:gd name="connsiteY61" fmla="*/ 1854200 h 1902577"/>
                  <a:gd name="connsiteX62" fmla="*/ 3733800 w 3740150"/>
                  <a:gd name="connsiteY62" fmla="*/ 1889125 h 1902577"/>
                  <a:gd name="connsiteX63" fmla="*/ 3730625 w 3740150"/>
                  <a:gd name="connsiteY63" fmla="*/ 1901825 h 1902577"/>
                  <a:gd name="connsiteX64" fmla="*/ 3724275 w 3740150"/>
                  <a:gd name="connsiteY64" fmla="*/ 1901825 h 1902577"/>
                  <a:gd name="connsiteX65" fmla="*/ 3724275 w 3740150"/>
                  <a:gd name="connsiteY65" fmla="*/ 1898650 h 1902577"/>
                  <a:gd name="connsiteX0" fmla="*/ 0 w 3740150"/>
                  <a:gd name="connsiteY0" fmla="*/ 0 h 1902577"/>
                  <a:gd name="connsiteX1" fmla="*/ 168275 w 3740150"/>
                  <a:gd name="connsiteY1" fmla="*/ 9525 h 1902577"/>
                  <a:gd name="connsiteX2" fmla="*/ 165100 w 3740150"/>
                  <a:gd name="connsiteY2" fmla="*/ 22225 h 1902577"/>
                  <a:gd name="connsiteX3" fmla="*/ 273050 w 3740150"/>
                  <a:gd name="connsiteY3" fmla="*/ 25400 h 1902577"/>
                  <a:gd name="connsiteX4" fmla="*/ 263525 w 3740150"/>
                  <a:gd name="connsiteY4" fmla="*/ 158750 h 1902577"/>
                  <a:gd name="connsiteX5" fmla="*/ 263525 w 3740150"/>
                  <a:gd name="connsiteY5" fmla="*/ 158750 h 1902577"/>
                  <a:gd name="connsiteX6" fmla="*/ 263525 w 3740150"/>
                  <a:gd name="connsiteY6" fmla="*/ 174625 h 1902577"/>
                  <a:gd name="connsiteX7" fmla="*/ 377825 w 3740150"/>
                  <a:gd name="connsiteY7" fmla="*/ 168275 h 1902577"/>
                  <a:gd name="connsiteX8" fmla="*/ 384175 w 3740150"/>
                  <a:gd name="connsiteY8" fmla="*/ 234950 h 1902577"/>
                  <a:gd name="connsiteX9" fmla="*/ 495300 w 3740150"/>
                  <a:gd name="connsiteY9" fmla="*/ 234950 h 1902577"/>
                  <a:gd name="connsiteX10" fmla="*/ 492125 w 3740150"/>
                  <a:gd name="connsiteY10" fmla="*/ 327025 h 1902577"/>
                  <a:gd name="connsiteX11" fmla="*/ 596900 w 3740150"/>
                  <a:gd name="connsiteY11" fmla="*/ 333375 h 1902577"/>
                  <a:gd name="connsiteX12" fmla="*/ 600075 w 3740150"/>
                  <a:gd name="connsiteY12" fmla="*/ 361950 h 1902577"/>
                  <a:gd name="connsiteX13" fmla="*/ 593725 w 3740150"/>
                  <a:gd name="connsiteY13" fmla="*/ 438150 h 1902577"/>
                  <a:gd name="connsiteX14" fmla="*/ 590550 w 3740150"/>
                  <a:gd name="connsiteY14" fmla="*/ 441325 h 1902577"/>
                  <a:gd name="connsiteX15" fmla="*/ 590550 w 3740150"/>
                  <a:gd name="connsiteY15" fmla="*/ 441325 h 1902577"/>
                  <a:gd name="connsiteX16" fmla="*/ 590550 w 3740150"/>
                  <a:gd name="connsiteY16" fmla="*/ 527050 h 1902577"/>
                  <a:gd name="connsiteX17" fmla="*/ 692150 w 3740150"/>
                  <a:gd name="connsiteY17" fmla="*/ 527050 h 1902577"/>
                  <a:gd name="connsiteX18" fmla="*/ 692150 w 3740150"/>
                  <a:gd name="connsiteY18" fmla="*/ 628650 h 1902577"/>
                  <a:gd name="connsiteX19" fmla="*/ 692150 w 3740150"/>
                  <a:gd name="connsiteY19" fmla="*/ 698500 h 1902577"/>
                  <a:gd name="connsiteX20" fmla="*/ 809625 w 3740150"/>
                  <a:gd name="connsiteY20" fmla="*/ 698500 h 1902577"/>
                  <a:gd name="connsiteX21" fmla="*/ 809625 w 3740150"/>
                  <a:gd name="connsiteY21" fmla="*/ 803275 h 1902577"/>
                  <a:gd name="connsiteX22" fmla="*/ 911225 w 3740150"/>
                  <a:gd name="connsiteY22" fmla="*/ 803275 h 1902577"/>
                  <a:gd name="connsiteX23" fmla="*/ 911225 w 3740150"/>
                  <a:gd name="connsiteY23" fmla="*/ 933450 h 1902577"/>
                  <a:gd name="connsiteX24" fmla="*/ 1006475 w 3740150"/>
                  <a:gd name="connsiteY24" fmla="*/ 933450 h 1902577"/>
                  <a:gd name="connsiteX25" fmla="*/ 1006475 w 3740150"/>
                  <a:gd name="connsiteY25" fmla="*/ 1031875 h 1902577"/>
                  <a:gd name="connsiteX26" fmla="*/ 1114425 w 3740150"/>
                  <a:gd name="connsiteY26" fmla="*/ 1031875 h 1902577"/>
                  <a:gd name="connsiteX27" fmla="*/ 1114425 w 3740150"/>
                  <a:gd name="connsiteY27" fmla="*/ 1133475 h 1902577"/>
                  <a:gd name="connsiteX28" fmla="*/ 1216025 w 3740150"/>
                  <a:gd name="connsiteY28" fmla="*/ 1133475 h 1902577"/>
                  <a:gd name="connsiteX29" fmla="*/ 1216025 w 3740150"/>
                  <a:gd name="connsiteY29" fmla="*/ 1184275 h 1902577"/>
                  <a:gd name="connsiteX30" fmla="*/ 1317625 w 3740150"/>
                  <a:gd name="connsiteY30" fmla="*/ 1184275 h 1902577"/>
                  <a:gd name="connsiteX31" fmla="*/ 1317625 w 3740150"/>
                  <a:gd name="connsiteY31" fmla="*/ 1219200 h 1902577"/>
                  <a:gd name="connsiteX32" fmla="*/ 1428750 w 3740150"/>
                  <a:gd name="connsiteY32" fmla="*/ 1219200 h 1902577"/>
                  <a:gd name="connsiteX33" fmla="*/ 1428750 w 3740150"/>
                  <a:gd name="connsiteY33" fmla="*/ 1292225 h 1902577"/>
                  <a:gd name="connsiteX34" fmla="*/ 1527175 w 3740150"/>
                  <a:gd name="connsiteY34" fmla="*/ 1292225 h 1902577"/>
                  <a:gd name="connsiteX35" fmla="*/ 1527175 w 3740150"/>
                  <a:gd name="connsiteY35" fmla="*/ 1349375 h 1902577"/>
                  <a:gd name="connsiteX36" fmla="*/ 1644650 w 3740150"/>
                  <a:gd name="connsiteY36" fmla="*/ 1349375 h 1902577"/>
                  <a:gd name="connsiteX37" fmla="*/ 1644650 w 3740150"/>
                  <a:gd name="connsiteY37" fmla="*/ 1406525 h 1902577"/>
                  <a:gd name="connsiteX38" fmla="*/ 1739900 w 3740150"/>
                  <a:gd name="connsiteY38" fmla="*/ 1406525 h 1902577"/>
                  <a:gd name="connsiteX39" fmla="*/ 1739900 w 3740150"/>
                  <a:gd name="connsiteY39" fmla="*/ 1441450 h 1902577"/>
                  <a:gd name="connsiteX40" fmla="*/ 1958975 w 3740150"/>
                  <a:gd name="connsiteY40" fmla="*/ 1441450 h 1902577"/>
                  <a:gd name="connsiteX41" fmla="*/ 1958975 w 3740150"/>
                  <a:gd name="connsiteY41" fmla="*/ 1498600 h 1902577"/>
                  <a:gd name="connsiteX42" fmla="*/ 2047875 w 3740150"/>
                  <a:gd name="connsiteY42" fmla="*/ 1498600 h 1902577"/>
                  <a:gd name="connsiteX43" fmla="*/ 2047875 w 3740150"/>
                  <a:gd name="connsiteY43" fmla="*/ 1530350 h 1902577"/>
                  <a:gd name="connsiteX44" fmla="*/ 2374900 w 3740150"/>
                  <a:gd name="connsiteY44" fmla="*/ 1530350 h 1902577"/>
                  <a:gd name="connsiteX45" fmla="*/ 2374900 w 3740150"/>
                  <a:gd name="connsiteY45" fmla="*/ 1568450 h 1902577"/>
                  <a:gd name="connsiteX46" fmla="*/ 2473325 w 3740150"/>
                  <a:gd name="connsiteY46" fmla="*/ 1568450 h 1902577"/>
                  <a:gd name="connsiteX47" fmla="*/ 2473325 w 3740150"/>
                  <a:gd name="connsiteY47" fmla="*/ 1600200 h 1902577"/>
                  <a:gd name="connsiteX48" fmla="*/ 2565400 w 3740150"/>
                  <a:gd name="connsiteY48" fmla="*/ 1600200 h 1902577"/>
                  <a:gd name="connsiteX49" fmla="*/ 2565400 w 3740150"/>
                  <a:gd name="connsiteY49" fmla="*/ 1654175 h 1902577"/>
                  <a:gd name="connsiteX50" fmla="*/ 2686050 w 3740150"/>
                  <a:gd name="connsiteY50" fmla="*/ 1654175 h 1902577"/>
                  <a:gd name="connsiteX51" fmla="*/ 2686050 w 3740150"/>
                  <a:gd name="connsiteY51" fmla="*/ 1682750 h 1902577"/>
                  <a:gd name="connsiteX52" fmla="*/ 2889250 w 3740150"/>
                  <a:gd name="connsiteY52" fmla="*/ 1682750 h 1902577"/>
                  <a:gd name="connsiteX53" fmla="*/ 2889250 w 3740150"/>
                  <a:gd name="connsiteY53" fmla="*/ 1724025 h 1902577"/>
                  <a:gd name="connsiteX54" fmla="*/ 2889250 w 3740150"/>
                  <a:gd name="connsiteY54" fmla="*/ 1758950 h 1902577"/>
                  <a:gd name="connsiteX55" fmla="*/ 3111500 w 3740150"/>
                  <a:gd name="connsiteY55" fmla="*/ 1758950 h 1902577"/>
                  <a:gd name="connsiteX56" fmla="*/ 3111500 w 3740150"/>
                  <a:gd name="connsiteY56" fmla="*/ 1800225 h 1902577"/>
                  <a:gd name="connsiteX57" fmla="*/ 3724275 w 3740150"/>
                  <a:gd name="connsiteY57" fmla="*/ 1800225 h 1902577"/>
                  <a:gd name="connsiteX58" fmla="*/ 3730625 w 3740150"/>
                  <a:gd name="connsiteY58" fmla="*/ 1828800 h 1902577"/>
                  <a:gd name="connsiteX59" fmla="*/ 3736975 w 3740150"/>
                  <a:gd name="connsiteY59" fmla="*/ 1841500 h 1902577"/>
                  <a:gd name="connsiteX60" fmla="*/ 3740150 w 3740150"/>
                  <a:gd name="connsiteY60" fmla="*/ 1854200 h 1902577"/>
                  <a:gd name="connsiteX61" fmla="*/ 3733800 w 3740150"/>
                  <a:gd name="connsiteY61" fmla="*/ 1889125 h 1902577"/>
                  <a:gd name="connsiteX62" fmla="*/ 3730625 w 3740150"/>
                  <a:gd name="connsiteY62" fmla="*/ 1901825 h 1902577"/>
                  <a:gd name="connsiteX63" fmla="*/ 3724275 w 3740150"/>
                  <a:gd name="connsiteY63" fmla="*/ 1901825 h 1902577"/>
                  <a:gd name="connsiteX64" fmla="*/ 3724275 w 3740150"/>
                  <a:gd name="connsiteY64" fmla="*/ 1898650 h 1902577"/>
                  <a:gd name="connsiteX0" fmla="*/ 0 w 3737044"/>
                  <a:gd name="connsiteY0" fmla="*/ 0 h 1902577"/>
                  <a:gd name="connsiteX1" fmla="*/ 168275 w 3737044"/>
                  <a:gd name="connsiteY1" fmla="*/ 9525 h 1902577"/>
                  <a:gd name="connsiteX2" fmla="*/ 165100 w 3737044"/>
                  <a:gd name="connsiteY2" fmla="*/ 22225 h 1902577"/>
                  <a:gd name="connsiteX3" fmla="*/ 273050 w 3737044"/>
                  <a:gd name="connsiteY3" fmla="*/ 25400 h 1902577"/>
                  <a:gd name="connsiteX4" fmla="*/ 263525 w 3737044"/>
                  <a:gd name="connsiteY4" fmla="*/ 158750 h 1902577"/>
                  <a:gd name="connsiteX5" fmla="*/ 263525 w 3737044"/>
                  <a:gd name="connsiteY5" fmla="*/ 158750 h 1902577"/>
                  <a:gd name="connsiteX6" fmla="*/ 263525 w 3737044"/>
                  <a:gd name="connsiteY6" fmla="*/ 174625 h 1902577"/>
                  <a:gd name="connsiteX7" fmla="*/ 377825 w 3737044"/>
                  <a:gd name="connsiteY7" fmla="*/ 168275 h 1902577"/>
                  <a:gd name="connsiteX8" fmla="*/ 384175 w 3737044"/>
                  <a:gd name="connsiteY8" fmla="*/ 234950 h 1902577"/>
                  <a:gd name="connsiteX9" fmla="*/ 495300 w 3737044"/>
                  <a:gd name="connsiteY9" fmla="*/ 234950 h 1902577"/>
                  <a:gd name="connsiteX10" fmla="*/ 492125 w 3737044"/>
                  <a:gd name="connsiteY10" fmla="*/ 327025 h 1902577"/>
                  <a:gd name="connsiteX11" fmla="*/ 596900 w 3737044"/>
                  <a:gd name="connsiteY11" fmla="*/ 333375 h 1902577"/>
                  <a:gd name="connsiteX12" fmla="*/ 600075 w 3737044"/>
                  <a:gd name="connsiteY12" fmla="*/ 361950 h 1902577"/>
                  <a:gd name="connsiteX13" fmla="*/ 593725 w 3737044"/>
                  <a:gd name="connsiteY13" fmla="*/ 438150 h 1902577"/>
                  <a:gd name="connsiteX14" fmla="*/ 590550 w 3737044"/>
                  <a:gd name="connsiteY14" fmla="*/ 441325 h 1902577"/>
                  <a:gd name="connsiteX15" fmla="*/ 590550 w 3737044"/>
                  <a:gd name="connsiteY15" fmla="*/ 441325 h 1902577"/>
                  <a:gd name="connsiteX16" fmla="*/ 590550 w 3737044"/>
                  <a:gd name="connsiteY16" fmla="*/ 527050 h 1902577"/>
                  <a:gd name="connsiteX17" fmla="*/ 692150 w 3737044"/>
                  <a:gd name="connsiteY17" fmla="*/ 527050 h 1902577"/>
                  <a:gd name="connsiteX18" fmla="*/ 692150 w 3737044"/>
                  <a:gd name="connsiteY18" fmla="*/ 628650 h 1902577"/>
                  <a:gd name="connsiteX19" fmla="*/ 692150 w 3737044"/>
                  <a:gd name="connsiteY19" fmla="*/ 698500 h 1902577"/>
                  <a:gd name="connsiteX20" fmla="*/ 809625 w 3737044"/>
                  <a:gd name="connsiteY20" fmla="*/ 698500 h 1902577"/>
                  <a:gd name="connsiteX21" fmla="*/ 809625 w 3737044"/>
                  <a:gd name="connsiteY21" fmla="*/ 803275 h 1902577"/>
                  <a:gd name="connsiteX22" fmla="*/ 911225 w 3737044"/>
                  <a:gd name="connsiteY22" fmla="*/ 803275 h 1902577"/>
                  <a:gd name="connsiteX23" fmla="*/ 911225 w 3737044"/>
                  <a:gd name="connsiteY23" fmla="*/ 933450 h 1902577"/>
                  <a:gd name="connsiteX24" fmla="*/ 1006475 w 3737044"/>
                  <a:gd name="connsiteY24" fmla="*/ 933450 h 1902577"/>
                  <a:gd name="connsiteX25" fmla="*/ 1006475 w 3737044"/>
                  <a:gd name="connsiteY25" fmla="*/ 1031875 h 1902577"/>
                  <a:gd name="connsiteX26" fmla="*/ 1114425 w 3737044"/>
                  <a:gd name="connsiteY26" fmla="*/ 1031875 h 1902577"/>
                  <a:gd name="connsiteX27" fmla="*/ 1114425 w 3737044"/>
                  <a:gd name="connsiteY27" fmla="*/ 1133475 h 1902577"/>
                  <a:gd name="connsiteX28" fmla="*/ 1216025 w 3737044"/>
                  <a:gd name="connsiteY28" fmla="*/ 1133475 h 1902577"/>
                  <a:gd name="connsiteX29" fmla="*/ 1216025 w 3737044"/>
                  <a:gd name="connsiteY29" fmla="*/ 1184275 h 1902577"/>
                  <a:gd name="connsiteX30" fmla="*/ 1317625 w 3737044"/>
                  <a:gd name="connsiteY30" fmla="*/ 1184275 h 1902577"/>
                  <a:gd name="connsiteX31" fmla="*/ 1317625 w 3737044"/>
                  <a:gd name="connsiteY31" fmla="*/ 1219200 h 1902577"/>
                  <a:gd name="connsiteX32" fmla="*/ 1428750 w 3737044"/>
                  <a:gd name="connsiteY32" fmla="*/ 1219200 h 1902577"/>
                  <a:gd name="connsiteX33" fmla="*/ 1428750 w 3737044"/>
                  <a:gd name="connsiteY33" fmla="*/ 1292225 h 1902577"/>
                  <a:gd name="connsiteX34" fmla="*/ 1527175 w 3737044"/>
                  <a:gd name="connsiteY34" fmla="*/ 1292225 h 1902577"/>
                  <a:gd name="connsiteX35" fmla="*/ 1527175 w 3737044"/>
                  <a:gd name="connsiteY35" fmla="*/ 1349375 h 1902577"/>
                  <a:gd name="connsiteX36" fmla="*/ 1644650 w 3737044"/>
                  <a:gd name="connsiteY36" fmla="*/ 1349375 h 1902577"/>
                  <a:gd name="connsiteX37" fmla="*/ 1644650 w 3737044"/>
                  <a:gd name="connsiteY37" fmla="*/ 1406525 h 1902577"/>
                  <a:gd name="connsiteX38" fmla="*/ 1739900 w 3737044"/>
                  <a:gd name="connsiteY38" fmla="*/ 1406525 h 1902577"/>
                  <a:gd name="connsiteX39" fmla="*/ 1739900 w 3737044"/>
                  <a:gd name="connsiteY39" fmla="*/ 1441450 h 1902577"/>
                  <a:gd name="connsiteX40" fmla="*/ 1958975 w 3737044"/>
                  <a:gd name="connsiteY40" fmla="*/ 1441450 h 1902577"/>
                  <a:gd name="connsiteX41" fmla="*/ 1958975 w 3737044"/>
                  <a:gd name="connsiteY41" fmla="*/ 1498600 h 1902577"/>
                  <a:gd name="connsiteX42" fmla="*/ 2047875 w 3737044"/>
                  <a:gd name="connsiteY42" fmla="*/ 1498600 h 1902577"/>
                  <a:gd name="connsiteX43" fmla="*/ 2047875 w 3737044"/>
                  <a:gd name="connsiteY43" fmla="*/ 1530350 h 1902577"/>
                  <a:gd name="connsiteX44" fmla="*/ 2374900 w 3737044"/>
                  <a:gd name="connsiteY44" fmla="*/ 1530350 h 1902577"/>
                  <a:gd name="connsiteX45" fmla="*/ 2374900 w 3737044"/>
                  <a:gd name="connsiteY45" fmla="*/ 1568450 h 1902577"/>
                  <a:gd name="connsiteX46" fmla="*/ 2473325 w 3737044"/>
                  <a:gd name="connsiteY46" fmla="*/ 1568450 h 1902577"/>
                  <a:gd name="connsiteX47" fmla="*/ 2473325 w 3737044"/>
                  <a:gd name="connsiteY47" fmla="*/ 1600200 h 1902577"/>
                  <a:gd name="connsiteX48" fmla="*/ 2565400 w 3737044"/>
                  <a:gd name="connsiteY48" fmla="*/ 1600200 h 1902577"/>
                  <a:gd name="connsiteX49" fmla="*/ 2565400 w 3737044"/>
                  <a:gd name="connsiteY49" fmla="*/ 1654175 h 1902577"/>
                  <a:gd name="connsiteX50" fmla="*/ 2686050 w 3737044"/>
                  <a:gd name="connsiteY50" fmla="*/ 1654175 h 1902577"/>
                  <a:gd name="connsiteX51" fmla="*/ 2686050 w 3737044"/>
                  <a:gd name="connsiteY51" fmla="*/ 1682750 h 1902577"/>
                  <a:gd name="connsiteX52" fmla="*/ 2889250 w 3737044"/>
                  <a:gd name="connsiteY52" fmla="*/ 1682750 h 1902577"/>
                  <a:gd name="connsiteX53" fmla="*/ 2889250 w 3737044"/>
                  <a:gd name="connsiteY53" fmla="*/ 1724025 h 1902577"/>
                  <a:gd name="connsiteX54" fmla="*/ 2889250 w 3737044"/>
                  <a:gd name="connsiteY54" fmla="*/ 1758950 h 1902577"/>
                  <a:gd name="connsiteX55" fmla="*/ 3111500 w 3737044"/>
                  <a:gd name="connsiteY55" fmla="*/ 1758950 h 1902577"/>
                  <a:gd name="connsiteX56" fmla="*/ 3111500 w 3737044"/>
                  <a:gd name="connsiteY56" fmla="*/ 1800225 h 1902577"/>
                  <a:gd name="connsiteX57" fmla="*/ 3724275 w 3737044"/>
                  <a:gd name="connsiteY57" fmla="*/ 1800225 h 1902577"/>
                  <a:gd name="connsiteX58" fmla="*/ 3730625 w 3737044"/>
                  <a:gd name="connsiteY58" fmla="*/ 1828800 h 1902577"/>
                  <a:gd name="connsiteX59" fmla="*/ 3736975 w 3737044"/>
                  <a:gd name="connsiteY59" fmla="*/ 1841500 h 1902577"/>
                  <a:gd name="connsiteX60" fmla="*/ 3733800 w 3737044"/>
                  <a:gd name="connsiteY60" fmla="*/ 1889125 h 1902577"/>
                  <a:gd name="connsiteX61" fmla="*/ 3730625 w 3737044"/>
                  <a:gd name="connsiteY61" fmla="*/ 1901825 h 1902577"/>
                  <a:gd name="connsiteX62" fmla="*/ 3724275 w 3737044"/>
                  <a:gd name="connsiteY62" fmla="*/ 1901825 h 1902577"/>
                  <a:gd name="connsiteX63" fmla="*/ 3724275 w 3737044"/>
                  <a:gd name="connsiteY63" fmla="*/ 1898650 h 1902577"/>
                  <a:gd name="connsiteX0" fmla="*/ 0 w 3733800"/>
                  <a:gd name="connsiteY0" fmla="*/ 0 h 1902577"/>
                  <a:gd name="connsiteX1" fmla="*/ 168275 w 3733800"/>
                  <a:gd name="connsiteY1" fmla="*/ 9525 h 1902577"/>
                  <a:gd name="connsiteX2" fmla="*/ 165100 w 3733800"/>
                  <a:gd name="connsiteY2" fmla="*/ 22225 h 1902577"/>
                  <a:gd name="connsiteX3" fmla="*/ 273050 w 3733800"/>
                  <a:gd name="connsiteY3" fmla="*/ 25400 h 1902577"/>
                  <a:gd name="connsiteX4" fmla="*/ 263525 w 3733800"/>
                  <a:gd name="connsiteY4" fmla="*/ 158750 h 1902577"/>
                  <a:gd name="connsiteX5" fmla="*/ 263525 w 3733800"/>
                  <a:gd name="connsiteY5" fmla="*/ 158750 h 1902577"/>
                  <a:gd name="connsiteX6" fmla="*/ 263525 w 3733800"/>
                  <a:gd name="connsiteY6" fmla="*/ 174625 h 1902577"/>
                  <a:gd name="connsiteX7" fmla="*/ 377825 w 3733800"/>
                  <a:gd name="connsiteY7" fmla="*/ 168275 h 1902577"/>
                  <a:gd name="connsiteX8" fmla="*/ 384175 w 3733800"/>
                  <a:gd name="connsiteY8" fmla="*/ 234950 h 1902577"/>
                  <a:gd name="connsiteX9" fmla="*/ 495300 w 3733800"/>
                  <a:gd name="connsiteY9" fmla="*/ 234950 h 1902577"/>
                  <a:gd name="connsiteX10" fmla="*/ 492125 w 3733800"/>
                  <a:gd name="connsiteY10" fmla="*/ 327025 h 1902577"/>
                  <a:gd name="connsiteX11" fmla="*/ 596900 w 3733800"/>
                  <a:gd name="connsiteY11" fmla="*/ 333375 h 1902577"/>
                  <a:gd name="connsiteX12" fmla="*/ 600075 w 3733800"/>
                  <a:gd name="connsiteY12" fmla="*/ 361950 h 1902577"/>
                  <a:gd name="connsiteX13" fmla="*/ 593725 w 3733800"/>
                  <a:gd name="connsiteY13" fmla="*/ 438150 h 1902577"/>
                  <a:gd name="connsiteX14" fmla="*/ 590550 w 3733800"/>
                  <a:gd name="connsiteY14" fmla="*/ 441325 h 1902577"/>
                  <a:gd name="connsiteX15" fmla="*/ 590550 w 3733800"/>
                  <a:gd name="connsiteY15" fmla="*/ 441325 h 1902577"/>
                  <a:gd name="connsiteX16" fmla="*/ 590550 w 3733800"/>
                  <a:gd name="connsiteY16" fmla="*/ 527050 h 1902577"/>
                  <a:gd name="connsiteX17" fmla="*/ 692150 w 3733800"/>
                  <a:gd name="connsiteY17" fmla="*/ 527050 h 1902577"/>
                  <a:gd name="connsiteX18" fmla="*/ 692150 w 3733800"/>
                  <a:gd name="connsiteY18" fmla="*/ 628650 h 1902577"/>
                  <a:gd name="connsiteX19" fmla="*/ 692150 w 3733800"/>
                  <a:gd name="connsiteY19" fmla="*/ 698500 h 1902577"/>
                  <a:gd name="connsiteX20" fmla="*/ 809625 w 3733800"/>
                  <a:gd name="connsiteY20" fmla="*/ 698500 h 1902577"/>
                  <a:gd name="connsiteX21" fmla="*/ 809625 w 3733800"/>
                  <a:gd name="connsiteY21" fmla="*/ 803275 h 1902577"/>
                  <a:gd name="connsiteX22" fmla="*/ 911225 w 3733800"/>
                  <a:gd name="connsiteY22" fmla="*/ 803275 h 1902577"/>
                  <a:gd name="connsiteX23" fmla="*/ 911225 w 3733800"/>
                  <a:gd name="connsiteY23" fmla="*/ 933450 h 1902577"/>
                  <a:gd name="connsiteX24" fmla="*/ 1006475 w 3733800"/>
                  <a:gd name="connsiteY24" fmla="*/ 933450 h 1902577"/>
                  <a:gd name="connsiteX25" fmla="*/ 1006475 w 3733800"/>
                  <a:gd name="connsiteY25" fmla="*/ 1031875 h 1902577"/>
                  <a:gd name="connsiteX26" fmla="*/ 1114425 w 3733800"/>
                  <a:gd name="connsiteY26" fmla="*/ 1031875 h 1902577"/>
                  <a:gd name="connsiteX27" fmla="*/ 1114425 w 3733800"/>
                  <a:gd name="connsiteY27" fmla="*/ 1133475 h 1902577"/>
                  <a:gd name="connsiteX28" fmla="*/ 1216025 w 3733800"/>
                  <a:gd name="connsiteY28" fmla="*/ 1133475 h 1902577"/>
                  <a:gd name="connsiteX29" fmla="*/ 1216025 w 3733800"/>
                  <a:gd name="connsiteY29" fmla="*/ 1184275 h 1902577"/>
                  <a:gd name="connsiteX30" fmla="*/ 1317625 w 3733800"/>
                  <a:gd name="connsiteY30" fmla="*/ 1184275 h 1902577"/>
                  <a:gd name="connsiteX31" fmla="*/ 1317625 w 3733800"/>
                  <a:gd name="connsiteY31" fmla="*/ 1219200 h 1902577"/>
                  <a:gd name="connsiteX32" fmla="*/ 1428750 w 3733800"/>
                  <a:gd name="connsiteY32" fmla="*/ 1219200 h 1902577"/>
                  <a:gd name="connsiteX33" fmla="*/ 1428750 w 3733800"/>
                  <a:gd name="connsiteY33" fmla="*/ 1292225 h 1902577"/>
                  <a:gd name="connsiteX34" fmla="*/ 1527175 w 3733800"/>
                  <a:gd name="connsiteY34" fmla="*/ 1292225 h 1902577"/>
                  <a:gd name="connsiteX35" fmla="*/ 1527175 w 3733800"/>
                  <a:gd name="connsiteY35" fmla="*/ 1349375 h 1902577"/>
                  <a:gd name="connsiteX36" fmla="*/ 1644650 w 3733800"/>
                  <a:gd name="connsiteY36" fmla="*/ 1349375 h 1902577"/>
                  <a:gd name="connsiteX37" fmla="*/ 1644650 w 3733800"/>
                  <a:gd name="connsiteY37" fmla="*/ 1406525 h 1902577"/>
                  <a:gd name="connsiteX38" fmla="*/ 1739900 w 3733800"/>
                  <a:gd name="connsiteY38" fmla="*/ 1406525 h 1902577"/>
                  <a:gd name="connsiteX39" fmla="*/ 1739900 w 3733800"/>
                  <a:gd name="connsiteY39" fmla="*/ 1441450 h 1902577"/>
                  <a:gd name="connsiteX40" fmla="*/ 1958975 w 3733800"/>
                  <a:gd name="connsiteY40" fmla="*/ 1441450 h 1902577"/>
                  <a:gd name="connsiteX41" fmla="*/ 1958975 w 3733800"/>
                  <a:gd name="connsiteY41" fmla="*/ 1498600 h 1902577"/>
                  <a:gd name="connsiteX42" fmla="*/ 2047875 w 3733800"/>
                  <a:gd name="connsiteY42" fmla="*/ 1498600 h 1902577"/>
                  <a:gd name="connsiteX43" fmla="*/ 2047875 w 3733800"/>
                  <a:gd name="connsiteY43" fmla="*/ 1530350 h 1902577"/>
                  <a:gd name="connsiteX44" fmla="*/ 2374900 w 3733800"/>
                  <a:gd name="connsiteY44" fmla="*/ 1530350 h 1902577"/>
                  <a:gd name="connsiteX45" fmla="*/ 2374900 w 3733800"/>
                  <a:gd name="connsiteY45" fmla="*/ 1568450 h 1902577"/>
                  <a:gd name="connsiteX46" fmla="*/ 2473325 w 3733800"/>
                  <a:gd name="connsiteY46" fmla="*/ 1568450 h 1902577"/>
                  <a:gd name="connsiteX47" fmla="*/ 2473325 w 3733800"/>
                  <a:gd name="connsiteY47" fmla="*/ 1600200 h 1902577"/>
                  <a:gd name="connsiteX48" fmla="*/ 2565400 w 3733800"/>
                  <a:gd name="connsiteY48" fmla="*/ 1600200 h 1902577"/>
                  <a:gd name="connsiteX49" fmla="*/ 2565400 w 3733800"/>
                  <a:gd name="connsiteY49" fmla="*/ 1654175 h 1902577"/>
                  <a:gd name="connsiteX50" fmla="*/ 2686050 w 3733800"/>
                  <a:gd name="connsiteY50" fmla="*/ 1654175 h 1902577"/>
                  <a:gd name="connsiteX51" fmla="*/ 2686050 w 3733800"/>
                  <a:gd name="connsiteY51" fmla="*/ 1682750 h 1902577"/>
                  <a:gd name="connsiteX52" fmla="*/ 2889250 w 3733800"/>
                  <a:gd name="connsiteY52" fmla="*/ 1682750 h 1902577"/>
                  <a:gd name="connsiteX53" fmla="*/ 2889250 w 3733800"/>
                  <a:gd name="connsiteY53" fmla="*/ 1724025 h 1902577"/>
                  <a:gd name="connsiteX54" fmla="*/ 2889250 w 3733800"/>
                  <a:gd name="connsiteY54" fmla="*/ 1758950 h 1902577"/>
                  <a:gd name="connsiteX55" fmla="*/ 3111500 w 3733800"/>
                  <a:gd name="connsiteY55" fmla="*/ 1758950 h 1902577"/>
                  <a:gd name="connsiteX56" fmla="*/ 3111500 w 3733800"/>
                  <a:gd name="connsiteY56" fmla="*/ 1800225 h 1902577"/>
                  <a:gd name="connsiteX57" fmla="*/ 3724275 w 3733800"/>
                  <a:gd name="connsiteY57" fmla="*/ 1800225 h 1902577"/>
                  <a:gd name="connsiteX58" fmla="*/ 3730625 w 3733800"/>
                  <a:gd name="connsiteY58" fmla="*/ 1828800 h 1902577"/>
                  <a:gd name="connsiteX59" fmla="*/ 3733800 w 3733800"/>
                  <a:gd name="connsiteY59" fmla="*/ 1889125 h 1902577"/>
                  <a:gd name="connsiteX60" fmla="*/ 3730625 w 3733800"/>
                  <a:gd name="connsiteY60" fmla="*/ 1901825 h 1902577"/>
                  <a:gd name="connsiteX61" fmla="*/ 3724275 w 3733800"/>
                  <a:gd name="connsiteY61" fmla="*/ 1901825 h 1902577"/>
                  <a:gd name="connsiteX62" fmla="*/ 3724275 w 3733800"/>
                  <a:gd name="connsiteY62" fmla="*/ 1898650 h 1902577"/>
                  <a:gd name="connsiteX0" fmla="*/ 0 w 3772720"/>
                  <a:gd name="connsiteY0" fmla="*/ 0 h 1902577"/>
                  <a:gd name="connsiteX1" fmla="*/ 168275 w 3772720"/>
                  <a:gd name="connsiteY1" fmla="*/ 9525 h 1902577"/>
                  <a:gd name="connsiteX2" fmla="*/ 165100 w 3772720"/>
                  <a:gd name="connsiteY2" fmla="*/ 22225 h 1902577"/>
                  <a:gd name="connsiteX3" fmla="*/ 273050 w 3772720"/>
                  <a:gd name="connsiteY3" fmla="*/ 25400 h 1902577"/>
                  <a:gd name="connsiteX4" fmla="*/ 263525 w 3772720"/>
                  <a:gd name="connsiteY4" fmla="*/ 158750 h 1902577"/>
                  <a:gd name="connsiteX5" fmla="*/ 263525 w 3772720"/>
                  <a:gd name="connsiteY5" fmla="*/ 158750 h 1902577"/>
                  <a:gd name="connsiteX6" fmla="*/ 263525 w 3772720"/>
                  <a:gd name="connsiteY6" fmla="*/ 174625 h 1902577"/>
                  <a:gd name="connsiteX7" fmla="*/ 377825 w 3772720"/>
                  <a:gd name="connsiteY7" fmla="*/ 168275 h 1902577"/>
                  <a:gd name="connsiteX8" fmla="*/ 384175 w 3772720"/>
                  <a:gd name="connsiteY8" fmla="*/ 234950 h 1902577"/>
                  <a:gd name="connsiteX9" fmla="*/ 495300 w 3772720"/>
                  <a:gd name="connsiteY9" fmla="*/ 234950 h 1902577"/>
                  <a:gd name="connsiteX10" fmla="*/ 492125 w 3772720"/>
                  <a:gd name="connsiteY10" fmla="*/ 327025 h 1902577"/>
                  <a:gd name="connsiteX11" fmla="*/ 596900 w 3772720"/>
                  <a:gd name="connsiteY11" fmla="*/ 333375 h 1902577"/>
                  <a:gd name="connsiteX12" fmla="*/ 600075 w 3772720"/>
                  <a:gd name="connsiteY12" fmla="*/ 361950 h 1902577"/>
                  <a:gd name="connsiteX13" fmla="*/ 593725 w 3772720"/>
                  <a:gd name="connsiteY13" fmla="*/ 438150 h 1902577"/>
                  <a:gd name="connsiteX14" fmla="*/ 590550 w 3772720"/>
                  <a:gd name="connsiteY14" fmla="*/ 441325 h 1902577"/>
                  <a:gd name="connsiteX15" fmla="*/ 590550 w 3772720"/>
                  <a:gd name="connsiteY15" fmla="*/ 441325 h 1902577"/>
                  <a:gd name="connsiteX16" fmla="*/ 590550 w 3772720"/>
                  <a:gd name="connsiteY16" fmla="*/ 527050 h 1902577"/>
                  <a:gd name="connsiteX17" fmla="*/ 692150 w 3772720"/>
                  <a:gd name="connsiteY17" fmla="*/ 527050 h 1902577"/>
                  <a:gd name="connsiteX18" fmla="*/ 692150 w 3772720"/>
                  <a:gd name="connsiteY18" fmla="*/ 628650 h 1902577"/>
                  <a:gd name="connsiteX19" fmla="*/ 692150 w 3772720"/>
                  <a:gd name="connsiteY19" fmla="*/ 698500 h 1902577"/>
                  <a:gd name="connsiteX20" fmla="*/ 809625 w 3772720"/>
                  <a:gd name="connsiteY20" fmla="*/ 698500 h 1902577"/>
                  <a:gd name="connsiteX21" fmla="*/ 809625 w 3772720"/>
                  <a:gd name="connsiteY21" fmla="*/ 803275 h 1902577"/>
                  <a:gd name="connsiteX22" fmla="*/ 911225 w 3772720"/>
                  <a:gd name="connsiteY22" fmla="*/ 803275 h 1902577"/>
                  <a:gd name="connsiteX23" fmla="*/ 911225 w 3772720"/>
                  <a:gd name="connsiteY23" fmla="*/ 933450 h 1902577"/>
                  <a:gd name="connsiteX24" fmla="*/ 1006475 w 3772720"/>
                  <a:gd name="connsiteY24" fmla="*/ 933450 h 1902577"/>
                  <a:gd name="connsiteX25" fmla="*/ 1006475 w 3772720"/>
                  <a:gd name="connsiteY25" fmla="*/ 1031875 h 1902577"/>
                  <a:gd name="connsiteX26" fmla="*/ 1114425 w 3772720"/>
                  <a:gd name="connsiteY26" fmla="*/ 1031875 h 1902577"/>
                  <a:gd name="connsiteX27" fmla="*/ 1114425 w 3772720"/>
                  <a:gd name="connsiteY27" fmla="*/ 1133475 h 1902577"/>
                  <a:gd name="connsiteX28" fmla="*/ 1216025 w 3772720"/>
                  <a:gd name="connsiteY28" fmla="*/ 1133475 h 1902577"/>
                  <a:gd name="connsiteX29" fmla="*/ 1216025 w 3772720"/>
                  <a:gd name="connsiteY29" fmla="*/ 1184275 h 1902577"/>
                  <a:gd name="connsiteX30" fmla="*/ 1317625 w 3772720"/>
                  <a:gd name="connsiteY30" fmla="*/ 1184275 h 1902577"/>
                  <a:gd name="connsiteX31" fmla="*/ 1317625 w 3772720"/>
                  <a:gd name="connsiteY31" fmla="*/ 1219200 h 1902577"/>
                  <a:gd name="connsiteX32" fmla="*/ 1428750 w 3772720"/>
                  <a:gd name="connsiteY32" fmla="*/ 1219200 h 1902577"/>
                  <a:gd name="connsiteX33" fmla="*/ 1428750 w 3772720"/>
                  <a:gd name="connsiteY33" fmla="*/ 1292225 h 1902577"/>
                  <a:gd name="connsiteX34" fmla="*/ 1527175 w 3772720"/>
                  <a:gd name="connsiteY34" fmla="*/ 1292225 h 1902577"/>
                  <a:gd name="connsiteX35" fmla="*/ 1527175 w 3772720"/>
                  <a:gd name="connsiteY35" fmla="*/ 1349375 h 1902577"/>
                  <a:gd name="connsiteX36" fmla="*/ 1644650 w 3772720"/>
                  <a:gd name="connsiteY36" fmla="*/ 1349375 h 1902577"/>
                  <a:gd name="connsiteX37" fmla="*/ 1644650 w 3772720"/>
                  <a:gd name="connsiteY37" fmla="*/ 1406525 h 1902577"/>
                  <a:gd name="connsiteX38" fmla="*/ 1739900 w 3772720"/>
                  <a:gd name="connsiteY38" fmla="*/ 1406525 h 1902577"/>
                  <a:gd name="connsiteX39" fmla="*/ 1739900 w 3772720"/>
                  <a:gd name="connsiteY39" fmla="*/ 1441450 h 1902577"/>
                  <a:gd name="connsiteX40" fmla="*/ 1958975 w 3772720"/>
                  <a:gd name="connsiteY40" fmla="*/ 1441450 h 1902577"/>
                  <a:gd name="connsiteX41" fmla="*/ 1958975 w 3772720"/>
                  <a:gd name="connsiteY41" fmla="*/ 1498600 h 1902577"/>
                  <a:gd name="connsiteX42" fmla="*/ 2047875 w 3772720"/>
                  <a:gd name="connsiteY42" fmla="*/ 1498600 h 1902577"/>
                  <a:gd name="connsiteX43" fmla="*/ 2047875 w 3772720"/>
                  <a:gd name="connsiteY43" fmla="*/ 1530350 h 1902577"/>
                  <a:gd name="connsiteX44" fmla="*/ 2374900 w 3772720"/>
                  <a:gd name="connsiteY44" fmla="*/ 1530350 h 1902577"/>
                  <a:gd name="connsiteX45" fmla="*/ 2374900 w 3772720"/>
                  <a:gd name="connsiteY45" fmla="*/ 1568450 h 1902577"/>
                  <a:gd name="connsiteX46" fmla="*/ 2473325 w 3772720"/>
                  <a:gd name="connsiteY46" fmla="*/ 1568450 h 1902577"/>
                  <a:gd name="connsiteX47" fmla="*/ 2473325 w 3772720"/>
                  <a:gd name="connsiteY47" fmla="*/ 1600200 h 1902577"/>
                  <a:gd name="connsiteX48" fmla="*/ 2565400 w 3772720"/>
                  <a:gd name="connsiteY48" fmla="*/ 1600200 h 1902577"/>
                  <a:gd name="connsiteX49" fmla="*/ 2565400 w 3772720"/>
                  <a:gd name="connsiteY49" fmla="*/ 1654175 h 1902577"/>
                  <a:gd name="connsiteX50" fmla="*/ 2686050 w 3772720"/>
                  <a:gd name="connsiteY50" fmla="*/ 1654175 h 1902577"/>
                  <a:gd name="connsiteX51" fmla="*/ 2686050 w 3772720"/>
                  <a:gd name="connsiteY51" fmla="*/ 1682750 h 1902577"/>
                  <a:gd name="connsiteX52" fmla="*/ 2889250 w 3772720"/>
                  <a:gd name="connsiteY52" fmla="*/ 1682750 h 1902577"/>
                  <a:gd name="connsiteX53" fmla="*/ 2889250 w 3772720"/>
                  <a:gd name="connsiteY53" fmla="*/ 1724025 h 1902577"/>
                  <a:gd name="connsiteX54" fmla="*/ 2889250 w 3772720"/>
                  <a:gd name="connsiteY54" fmla="*/ 1758950 h 1902577"/>
                  <a:gd name="connsiteX55" fmla="*/ 3111500 w 3772720"/>
                  <a:gd name="connsiteY55" fmla="*/ 1758950 h 1902577"/>
                  <a:gd name="connsiteX56" fmla="*/ 3111500 w 3772720"/>
                  <a:gd name="connsiteY56" fmla="*/ 1800225 h 1902577"/>
                  <a:gd name="connsiteX57" fmla="*/ 3724275 w 3772720"/>
                  <a:gd name="connsiteY57" fmla="*/ 1800225 h 1902577"/>
                  <a:gd name="connsiteX58" fmla="*/ 3733800 w 3772720"/>
                  <a:gd name="connsiteY58" fmla="*/ 1889125 h 1902577"/>
                  <a:gd name="connsiteX59" fmla="*/ 3730625 w 3772720"/>
                  <a:gd name="connsiteY59" fmla="*/ 1901825 h 1902577"/>
                  <a:gd name="connsiteX60" fmla="*/ 3724275 w 3772720"/>
                  <a:gd name="connsiteY60" fmla="*/ 1901825 h 1902577"/>
                  <a:gd name="connsiteX61" fmla="*/ 3724275 w 3772720"/>
                  <a:gd name="connsiteY61" fmla="*/ 1898650 h 1902577"/>
                  <a:gd name="connsiteX0" fmla="*/ 0 w 3772720"/>
                  <a:gd name="connsiteY0" fmla="*/ 0 h 1902577"/>
                  <a:gd name="connsiteX1" fmla="*/ 168275 w 3772720"/>
                  <a:gd name="connsiteY1" fmla="*/ 9525 h 1902577"/>
                  <a:gd name="connsiteX2" fmla="*/ 165100 w 3772720"/>
                  <a:gd name="connsiteY2" fmla="*/ 22225 h 1902577"/>
                  <a:gd name="connsiteX3" fmla="*/ 273050 w 3772720"/>
                  <a:gd name="connsiteY3" fmla="*/ 25400 h 1902577"/>
                  <a:gd name="connsiteX4" fmla="*/ 263525 w 3772720"/>
                  <a:gd name="connsiteY4" fmla="*/ 158750 h 1902577"/>
                  <a:gd name="connsiteX5" fmla="*/ 263525 w 3772720"/>
                  <a:gd name="connsiteY5" fmla="*/ 158750 h 1902577"/>
                  <a:gd name="connsiteX6" fmla="*/ 263525 w 3772720"/>
                  <a:gd name="connsiteY6" fmla="*/ 174625 h 1902577"/>
                  <a:gd name="connsiteX7" fmla="*/ 377825 w 3772720"/>
                  <a:gd name="connsiteY7" fmla="*/ 168275 h 1902577"/>
                  <a:gd name="connsiteX8" fmla="*/ 384175 w 3772720"/>
                  <a:gd name="connsiteY8" fmla="*/ 234950 h 1902577"/>
                  <a:gd name="connsiteX9" fmla="*/ 495300 w 3772720"/>
                  <a:gd name="connsiteY9" fmla="*/ 234950 h 1902577"/>
                  <a:gd name="connsiteX10" fmla="*/ 492125 w 3772720"/>
                  <a:gd name="connsiteY10" fmla="*/ 327025 h 1902577"/>
                  <a:gd name="connsiteX11" fmla="*/ 596900 w 3772720"/>
                  <a:gd name="connsiteY11" fmla="*/ 333375 h 1902577"/>
                  <a:gd name="connsiteX12" fmla="*/ 600075 w 3772720"/>
                  <a:gd name="connsiteY12" fmla="*/ 361950 h 1902577"/>
                  <a:gd name="connsiteX13" fmla="*/ 593725 w 3772720"/>
                  <a:gd name="connsiteY13" fmla="*/ 438150 h 1902577"/>
                  <a:gd name="connsiteX14" fmla="*/ 590550 w 3772720"/>
                  <a:gd name="connsiteY14" fmla="*/ 441325 h 1902577"/>
                  <a:gd name="connsiteX15" fmla="*/ 590550 w 3772720"/>
                  <a:gd name="connsiteY15" fmla="*/ 441325 h 1902577"/>
                  <a:gd name="connsiteX16" fmla="*/ 590550 w 3772720"/>
                  <a:gd name="connsiteY16" fmla="*/ 527050 h 1902577"/>
                  <a:gd name="connsiteX17" fmla="*/ 692150 w 3772720"/>
                  <a:gd name="connsiteY17" fmla="*/ 527050 h 1902577"/>
                  <a:gd name="connsiteX18" fmla="*/ 692150 w 3772720"/>
                  <a:gd name="connsiteY18" fmla="*/ 628650 h 1902577"/>
                  <a:gd name="connsiteX19" fmla="*/ 692150 w 3772720"/>
                  <a:gd name="connsiteY19" fmla="*/ 698500 h 1902577"/>
                  <a:gd name="connsiteX20" fmla="*/ 809625 w 3772720"/>
                  <a:gd name="connsiteY20" fmla="*/ 698500 h 1902577"/>
                  <a:gd name="connsiteX21" fmla="*/ 809625 w 3772720"/>
                  <a:gd name="connsiteY21" fmla="*/ 803275 h 1902577"/>
                  <a:gd name="connsiteX22" fmla="*/ 911225 w 3772720"/>
                  <a:gd name="connsiteY22" fmla="*/ 803275 h 1902577"/>
                  <a:gd name="connsiteX23" fmla="*/ 911225 w 3772720"/>
                  <a:gd name="connsiteY23" fmla="*/ 933450 h 1902577"/>
                  <a:gd name="connsiteX24" fmla="*/ 1006475 w 3772720"/>
                  <a:gd name="connsiteY24" fmla="*/ 933450 h 1902577"/>
                  <a:gd name="connsiteX25" fmla="*/ 1006475 w 3772720"/>
                  <a:gd name="connsiteY25" fmla="*/ 1031875 h 1902577"/>
                  <a:gd name="connsiteX26" fmla="*/ 1114425 w 3772720"/>
                  <a:gd name="connsiteY26" fmla="*/ 1031875 h 1902577"/>
                  <a:gd name="connsiteX27" fmla="*/ 1114425 w 3772720"/>
                  <a:gd name="connsiteY27" fmla="*/ 1133475 h 1902577"/>
                  <a:gd name="connsiteX28" fmla="*/ 1216025 w 3772720"/>
                  <a:gd name="connsiteY28" fmla="*/ 1133475 h 1902577"/>
                  <a:gd name="connsiteX29" fmla="*/ 1216025 w 3772720"/>
                  <a:gd name="connsiteY29" fmla="*/ 1184275 h 1902577"/>
                  <a:gd name="connsiteX30" fmla="*/ 1317625 w 3772720"/>
                  <a:gd name="connsiteY30" fmla="*/ 1184275 h 1902577"/>
                  <a:gd name="connsiteX31" fmla="*/ 1317625 w 3772720"/>
                  <a:gd name="connsiteY31" fmla="*/ 1219200 h 1902577"/>
                  <a:gd name="connsiteX32" fmla="*/ 1428750 w 3772720"/>
                  <a:gd name="connsiteY32" fmla="*/ 1219200 h 1902577"/>
                  <a:gd name="connsiteX33" fmla="*/ 1428750 w 3772720"/>
                  <a:gd name="connsiteY33" fmla="*/ 1292225 h 1902577"/>
                  <a:gd name="connsiteX34" fmla="*/ 1527175 w 3772720"/>
                  <a:gd name="connsiteY34" fmla="*/ 1292225 h 1902577"/>
                  <a:gd name="connsiteX35" fmla="*/ 1527175 w 3772720"/>
                  <a:gd name="connsiteY35" fmla="*/ 1349375 h 1902577"/>
                  <a:gd name="connsiteX36" fmla="*/ 1644650 w 3772720"/>
                  <a:gd name="connsiteY36" fmla="*/ 1349375 h 1902577"/>
                  <a:gd name="connsiteX37" fmla="*/ 1644650 w 3772720"/>
                  <a:gd name="connsiteY37" fmla="*/ 1406525 h 1902577"/>
                  <a:gd name="connsiteX38" fmla="*/ 1739900 w 3772720"/>
                  <a:gd name="connsiteY38" fmla="*/ 1406525 h 1902577"/>
                  <a:gd name="connsiteX39" fmla="*/ 1739900 w 3772720"/>
                  <a:gd name="connsiteY39" fmla="*/ 1441450 h 1902577"/>
                  <a:gd name="connsiteX40" fmla="*/ 1958975 w 3772720"/>
                  <a:gd name="connsiteY40" fmla="*/ 1441450 h 1902577"/>
                  <a:gd name="connsiteX41" fmla="*/ 1958975 w 3772720"/>
                  <a:gd name="connsiteY41" fmla="*/ 1498600 h 1902577"/>
                  <a:gd name="connsiteX42" fmla="*/ 2047875 w 3772720"/>
                  <a:gd name="connsiteY42" fmla="*/ 1498600 h 1902577"/>
                  <a:gd name="connsiteX43" fmla="*/ 2047875 w 3772720"/>
                  <a:gd name="connsiteY43" fmla="*/ 1530350 h 1902577"/>
                  <a:gd name="connsiteX44" fmla="*/ 2374900 w 3772720"/>
                  <a:gd name="connsiteY44" fmla="*/ 1530350 h 1902577"/>
                  <a:gd name="connsiteX45" fmla="*/ 2374900 w 3772720"/>
                  <a:gd name="connsiteY45" fmla="*/ 1568450 h 1902577"/>
                  <a:gd name="connsiteX46" fmla="*/ 2473325 w 3772720"/>
                  <a:gd name="connsiteY46" fmla="*/ 1568450 h 1902577"/>
                  <a:gd name="connsiteX47" fmla="*/ 2473325 w 3772720"/>
                  <a:gd name="connsiteY47" fmla="*/ 1600200 h 1902577"/>
                  <a:gd name="connsiteX48" fmla="*/ 2565400 w 3772720"/>
                  <a:gd name="connsiteY48" fmla="*/ 1600200 h 1902577"/>
                  <a:gd name="connsiteX49" fmla="*/ 2565400 w 3772720"/>
                  <a:gd name="connsiteY49" fmla="*/ 1654175 h 1902577"/>
                  <a:gd name="connsiteX50" fmla="*/ 2686050 w 3772720"/>
                  <a:gd name="connsiteY50" fmla="*/ 1654175 h 1902577"/>
                  <a:gd name="connsiteX51" fmla="*/ 2686050 w 3772720"/>
                  <a:gd name="connsiteY51" fmla="*/ 1682750 h 1902577"/>
                  <a:gd name="connsiteX52" fmla="*/ 2889250 w 3772720"/>
                  <a:gd name="connsiteY52" fmla="*/ 1682750 h 1902577"/>
                  <a:gd name="connsiteX53" fmla="*/ 2889250 w 3772720"/>
                  <a:gd name="connsiteY53" fmla="*/ 1724025 h 1902577"/>
                  <a:gd name="connsiteX54" fmla="*/ 2889250 w 3772720"/>
                  <a:gd name="connsiteY54" fmla="*/ 1758950 h 1902577"/>
                  <a:gd name="connsiteX55" fmla="*/ 3111500 w 3772720"/>
                  <a:gd name="connsiteY55" fmla="*/ 1758950 h 1902577"/>
                  <a:gd name="connsiteX56" fmla="*/ 3111500 w 3772720"/>
                  <a:gd name="connsiteY56" fmla="*/ 1800225 h 1902577"/>
                  <a:gd name="connsiteX57" fmla="*/ 3724275 w 3772720"/>
                  <a:gd name="connsiteY57" fmla="*/ 1800225 h 1902577"/>
                  <a:gd name="connsiteX58" fmla="*/ 3733800 w 3772720"/>
                  <a:gd name="connsiteY58" fmla="*/ 1889125 h 1902577"/>
                  <a:gd name="connsiteX59" fmla="*/ 3730625 w 3772720"/>
                  <a:gd name="connsiteY59" fmla="*/ 1901825 h 1902577"/>
                  <a:gd name="connsiteX60" fmla="*/ 3724275 w 3772720"/>
                  <a:gd name="connsiteY60" fmla="*/ 1901825 h 1902577"/>
                  <a:gd name="connsiteX0" fmla="*/ 0 w 3771842"/>
                  <a:gd name="connsiteY0" fmla="*/ 0 h 1909350"/>
                  <a:gd name="connsiteX1" fmla="*/ 168275 w 3771842"/>
                  <a:gd name="connsiteY1" fmla="*/ 9525 h 1909350"/>
                  <a:gd name="connsiteX2" fmla="*/ 165100 w 3771842"/>
                  <a:gd name="connsiteY2" fmla="*/ 22225 h 1909350"/>
                  <a:gd name="connsiteX3" fmla="*/ 273050 w 3771842"/>
                  <a:gd name="connsiteY3" fmla="*/ 25400 h 1909350"/>
                  <a:gd name="connsiteX4" fmla="*/ 263525 w 3771842"/>
                  <a:gd name="connsiteY4" fmla="*/ 158750 h 1909350"/>
                  <a:gd name="connsiteX5" fmla="*/ 263525 w 3771842"/>
                  <a:gd name="connsiteY5" fmla="*/ 158750 h 1909350"/>
                  <a:gd name="connsiteX6" fmla="*/ 263525 w 3771842"/>
                  <a:gd name="connsiteY6" fmla="*/ 174625 h 1909350"/>
                  <a:gd name="connsiteX7" fmla="*/ 377825 w 3771842"/>
                  <a:gd name="connsiteY7" fmla="*/ 168275 h 1909350"/>
                  <a:gd name="connsiteX8" fmla="*/ 384175 w 3771842"/>
                  <a:gd name="connsiteY8" fmla="*/ 234950 h 1909350"/>
                  <a:gd name="connsiteX9" fmla="*/ 495300 w 3771842"/>
                  <a:gd name="connsiteY9" fmla="*/ 234950 h 1909350"/>
                  <a:gd name="connsiteX10" fmla="*/ 492125 w 3771842"/>
                  <a:gd name="connsiteY10" fmla="*/ 327025 h 1909350"/>
                  <a:gd name="connsiteX11" fmla="*/ 596900 w 3771842"/>
                  <a:gd name="connsiteY11" fmla="*/ 333375 h 1909350"/>
                  <a:gd name="connsiteX12" fmla="*/ 600075 w 3771842"/>
                  <a:gd name="connsiteY12" fmla="*/ 361950 h 1909350"/>
                  <a:gd name="connsiteX13" fmla="*/ 593725 w 3771842"/>
                  <a:gd name="connsiteY13" fmla="*/ 438150 h 1909350"/>
                  <a:gd name="connsiteX14" fmla="*/ 590550 w 3771842"/>
                  <a:gd name="connsiteY14" fmla="*/ 441325 h 1909350"/>
                  <a:gd name="connsiteX15" fmla="*/ 590550 w 3771842"/>
                  <a:gd name="connsiteY15" fmla="*/ 441325 h 1909350"/>
                  <a:gd name="connsiteX16" fmla="*/ 590550 w 3771842"/>
                  <a:gd name="connsiteY16" fmla="*/ 527050 h 1909350"/>
                  <a:gd name="connsiteX17" fmla="*/ 692150 w 3771842"/>
                  <a:gd name="connsiteY17" fmla="*/ 527050 h 1909350"/>
                  <a:gd name="connsiteX18" fmla="*/ 692150 w 3771842"/>
                  <a:gd name="connsiteY18" fmla="*/ 628650 h 1909350"/>
                  <a:gd name="connsiteX19" fmla="*/ 692150 w 3771842"/>
                  <a:gd name="connsiteY19" fmla="*/ 698500 h 1909350"/>
                  <a:gd name="connsiteX20" fmla="*/ 809625 w 3771842"/>
                  <a:gd name="connsiteY20" fmla="*/ 698500 h 1909350"/>
                  <a:gd name="connsiteX21" fmla="*/ 809625 w 3771842"/>
                  <a:gd name="connsiteY21" fmla="*/ 803275 h 1909350"/>
                  <a:gd name="connsiteX22" fmla="*/ 911225 w 3771842"/>
                  <a:gd name="connsiteY22" fmla="*/ 803275 h 1909350"/>
                  <a:gd name="connsiteX23" fmla="*/ 911225 w 3771842"/>
                  <a:gd name="connsiteY23" fmla="*/ 933450 h 1909350"/>
                  <a:gd name="connsiteX24" fmla="*/ 1006475 w 3771842"/>
                  <a:gd name="connsiteY24" fmla="*/ 933450 h 1909350"/>
                  <a:gd name="connsiteX25" fmla="*/ 1006475 w 3771842"/>
                  <a:gd name="connsiteY25" fmla="*/ 1031875 h 1909350"/>
                  <a:gd name="connsiteX26" fmla="*/ 1114425 w 3771842"/>
                  <a:gd name="connsiteY26" fmla="*/ 1031875 h 1909350"/>
                  <a:gd name="connsiteX27" fmla="*/ 1114425 w 3771842"/>
                  <a:gd name="connsiteY27" fmla="*/ 1133475 h 1909350"/>
                  <a:gd name="connsiteX28" fmla="*/ 1216025 w 3771842"/>
                  <a:gd name="connsiteY28" fmla="*/ 1133475 h 1909350"/>
                  <a:gd name="connsiteX29" fmla="*/ 1216025 w 3771842"/>
                  <a:gd name="connsiteY29" fmla="*/ 1184275 h 1909350"/>
                  <a:gd name="connsiteX30" fmla="*/ 1317625 w 3771842"/>
                  <a:gd name="connsiteY30" fmla="*/ 1184275 h 1909350"/>
                  <a:gd name="connsiteX31" fmla="*/ 1317625 w 3771842"/>
                  <a:gd name="connsiteY31" fmla="*/ 1219200 h 1909350"/>
                  <a:gd name="connsiteX32" fmla="*/ 1428750 w 3771842"/>
                  <a:gd name="connsiteY32" fmla="*/ 1219200 h 1909350"/>
                  <a:gd name="connsiteX33" fmla="*/ 1428750 w 3771842"/>
                  <a:gd name="connsiteY33" fmla="*/ 1292225 h 1909350"/>
                  <a:gd name="connsiteX34" fmla="*/ 1527175 w 3771842"/>
                  <a:gd name="connsiteY34" fmla="*/ 1292225 h 1909350"/>
                  <a:gd name="connsiteX35" fmla="*/ 1527175 w 3771842"/>
                  <a:gd name="connsiteY35" fmla="*/ 1349375 h 1909350"/>
                  <a:gd name="connsiteX36" fmla="*/ 1644650 w 3771842"/>
                  <a:gd name="connsiteY36" fmla="*/ 1349375 h 1909350"/>
                  <a:gd name="connsiteX37" fmla="*/ 1644650 w 3771842"/>
                  <a:gd name="connsiteY37" fmla="*/ 1406525 h 1909350"/>
                  <a:gd name="connsiteX38" fmla="*/ 1739900 w 3771842"/>
                  <a:gd name="connsiteY38" fmla="*/ 1406525 h 1909350"/>
                  <a:gd name="connsiteX39" fmla="*/ 1739900 w 3771842"/>
                  <a:gd name="connsiteY39" fmla="*/ 1441450 h 1909350"/>
                  <a:gd name="connsiteX40" fmla="*/ 1958975 w 3771842"/>
                  <a:gd name="connsiteY40" fmla="*/ 1441450 h 1909350"/>
                  <a:gd name="connsiteX41" fmla="*/ 1958975 w 3771842"/>
                  <a:gd name="connsiteY41" fmla="*/ 1498600 h 1909350"/>
                  <a:gd name="connsiteX42" fmla="*/ 2047875 w 3771842"/>
                  <a:gd name="connsiteY42" fmla="*/ 1498600 h 1909350"/>
                  <a:gd name="connsiteX43" fmla="*/ 2047875 w 3771842"/>
                  <a:gd name="connsiteY43" fmla="*/ 1530350 h 1909350"/>
                  <a:gd name="connsiteX44" fmla="*/ 2374900 w 3771842"/>
                  <a:gd name="connsiteY44" fmla="*/ 1530350 h 1909350"/>
                  <a:gd name="connsiteX45" fmla="*/ 2374900 w 3771842"/>
                  <a:gd name="connsiteY45" fmla="*/ 1568450 h 1909350"/>
                  <a:gd name="connsiteX46" fmla="*/ 2473325 w 3771842"/>
                  <a:gd name="connsiteY46" fmla="*/ 1568450 h 1909350"/>
                  <a:gd name="connsiteX47" fmla="*/ 2473325 w 3771842"/>
                  <a:gd name="connsiteY47" fmla="*/ 1600200 h 1909350"/>
                  <a:gd name="connsiteX48" fmla="*/ 2565400 w 3771842"/>
                  <a:gd name="connsiteY48" fmla="*/ 1600200 h 1909350"/>
                  <a:gd name="connsiteX49" fmla="*/ 2565400 w 3771842"/>
                  <a:gd name="connsiteY49" fmla="*/ 1654175 h 1909350"/>
                  <a:gd name="connsiteX50" fmla="*/ 2686050 w 3771842"/>
                  <a:gd name="connsiteY50" fmla="*/ 1654175 h 1909350"/>
                  <a:gd name="connsiteX51" fmla="*/ 2686050 w 3771842"/>
                  <a:gd name="connsiteY51" fmla="*/ 1682750 h 1909350"/>
                  <a:gd name="connsiteX52" fmla="*/ 2889250 w 3771842"/>
                  <a:gd name="connsiteY52" fmla="*/ 1682750 h 1909350"/>
                  <a:gd name="connsiteX53" fmla="*/ 2889250 w 3771842"/>
                  <a:gd name="connsiteY53" fmla="*/ 1724025 h 1909350"/>
                  <a:gd name="connsiteX54" fmla="*/ 2889250 w 3771842"/>
                  <a:gd name="connsiteY54" fmla="*/ 1758950 h 1909350"/>
                  <a:gd name="connsiteX55" fmla="*/ 3111500 w 3771842"/>
                  <a:gd name="connsiteY55" fmla="*/ 1758950 h 1909350"/>
                  <a:gd name="connsiteX56" fmla="*/ 3111500 w 3771842"/>
                  <a:gd name="connsiteY56" fmla="*/ 1800225 h 1909350"/>
                  <a:gd name="connsiteX57" fmla="*/ 3724275 w 3771842"/>
                  <a:gd name="connsiteY57" fmla="*/ 1800225 h 1909350"/>
                  <a:gd name="connsiteX58" fmla="*/ 3730625 w 3771842"/>
                  <a:gd name="connsiteY58" fmla="*/ 1901825 h 1909350"/>
                  <a:gd name="connsiteX59" fmla="*/ 3724275 w 3771842"/>
                  <a:gd name="connsiteY59" fmla="*/ 1901825 h 1909350"/>
                  <a:gd name="connsiteX0" fmla="*/ 0 w 3730625"/>
                  <a:gd name="connsiteY0" fmla="*/ 0 h 1909350"/>
                  <a:gd name="connsiteX1" fmla="*/ 168275 w 3730625"/>
                  <a:gd name="connsiteY1" fmla="*/ 9525 h 1909350"/>
                  <a:gd name="connsiteX2" fmla="*/ 165100 w 3730625"/>
                  <a:gd name="connsiteY2" fmla="*/ 22225 h 1909350"/>
                  <a:gd name="connsiteX3" fmla="*/ 273050 w 3730625"/>
                  <a:gd name="connsiteY3" fmla="*/ 25400 h 1909350"/>
                  <a:gd name="connsiteX4" fmla="*/ 263525 w 3730625"/>
                  <a:gd name="connsiteY4" fmla="*/ 158750 h 1909350"/>
                  <a:gd name="connsiteX5" fmla="*/ 263525 w 3730625"/>
                  <a:gd name="connsiteY5" fmla="*/ 158750 h 1909350"/>
                  <a:gd name="connsiteX6" fmla="*/ 263525 w 3730625"/>
                  <a:gd name="connsiteY6" fmla="*/ 174625 h 1909350"/>
                  <a:gd name="connsiteX7" fmla="*/ 377825 w 3730625"/>
                  <a:gd name="connsiteY7" fmla="*/ 168275 h 1909350"/>
                  <a:gd name="connsiteX8" fmla="*/ 384175 w 3730625"/>
                  <a:gd name="connsiteY8" fmla="*/ 234950 h 1909350"/>
                  <a:gd name="connsiteX9" fmla="*/ 495300 w 3730625"/>
                  <a:gd name="connsiteY9" fmla="*/ 234950 h 1909350"/>
                  <a:gd name="connsiteX10" fmla="*/ 492125 w 3730625"/>
                  <a:gd name="connsiteY10" fmla="*/ 327025 h 1909350"/>
                  <a:gd name="connsiteX11" fmla="*/ 596900 w 3730625"/>
                  <a:gd name="connsiteY11" fmla="*/ 333375 h 1909350"/>
                  <a:gd name="connsiteX12" fmla="*/ 600075 w 3730625"/>
                  <a:gd name="connsiteY12" fmla="*/ 361950 h 1909350"/>
                  <a:gd name="connsiteX13" fmla="*/ 593725 w 3730625"/>
                  <a:gd name="connsiteY13" fmla="*/ 438150 h 1909350"/>
                  <a:gd name="connsiteX14" fmla="*/ 590550 w 3730625"/>
                  <a:gd name="connsiteY14" fmla="*/ 441325 h 1909350"/>
                  <a:gd name="connsiteX15" fmla="*/ 590550 w 3730625"/>
                  <a:gd name="connsiteY15" fmla="*/ 441325 h 1909350"/>
                  <a:gd name="connsiteX16" fmla="*/ 590550 w 3730625"/>
                  <a:gd name="connsiteY16" fmla="*/ 527050 h 1909350"/>
                  <a:gd name="connsiteX17" fmla="*/ 692150 w 3730625"/>
                  <a:gd name="connsiteY17" fmla="*/ 527050 h 1909350"/>
                  <a:gd name="connsiteX18" fmla="*/ 692150 w 3730625"/>
                  <a:gd name="connsiteY18" fmla="*/ 628650 h 1909350"/>
                  <a:gd name="connsiteX19" fmla="*/ 692150 w 3730625"/>
                  <a:gd name="connsiteY19" fmla="*/ 698500 h 1909350"/>
                  <a:gd name="connsiteX20" fmla="*/ 809625 w 3730625"/>
                  <a:gd name="connsiteY20" fmla="*/ 698500 h 1909350"/>
                  <a:gd name="connsiteX21" fmla="*/ 809625 w 3730625"/>
                  <a:gd name="connsiteY21" fmla="*/ 803275 h 1909350"/>
                  <a:gd name="connsiteX22" fmla="*/ 911225 w 3730625"/>
                  <a:gd name="connsiteY22" fmla="*/ 803275 h 1909350"/>
                  <a:gd name="connsiteX23" fmla="*/ 911225 w 3730625"/>
                  <a:gd name="connsiteY23" fmla="*/ 933450 h 1909350"/>
                  <a:gd name="connsiteX24" fmla="*/ 1006475 w 3730625"/>
                  <a:gd name="connsiteY24" fmla="*/ 933450 h 1909350"/>
                  <a:gd name="connsiteX25" fmla="*/ 1006475 w 3730625"/>
                  <a:gd name="connsiteY25" fmla="*/ 1031875 h 1909350"/>
                  <a:gd name="connsiteX26" fmla="*/ 1114425 w 3730625"/>
                  <a:gd name="connsiteY26" fmla="*/ 1031875 h 1909350"/>
                  <a:gd name="connsiteX27" fmla="*/ 1114425 w 3730625"/>
                  <a:gd name="connsiteY27" fmla="*/ 1133475 h 1909350"/>
                  <a:gd name="connsiteX28" fmla="*/ 1216025 w 3730625"/>
                  <a:gd name="connsiteY28" fmla="*/ 1133475 h 1909350"/>
                  <a:gd name="connsiteX29" fmla="*/ 1216025 w 3730625"/>
                  <a:gd name="connsiteY29" fmla="*/ 1184275 h 1909350"/>
                  <a:gd name="connsiteX30" fmla="*/ 1317625 w 3730625"/>
                  <a:gd name="connsiteY30" fmla="*/ 1184275 h 1909350"/>
                  <a:gd name="connsiteX31" fmla="*/ 1317625 w 3730625"/>
                  <a:gd name="connsiteY31" fmla="*/ 1219200 h 1909350"/>
                  <a:gd name="connsiteX32" fmla="*/ 1428750 w 3730625"/>
                  <a:gd name="connsiteY32" fmla="*/ 1219200 h 1909350"/>
                  <a:gd name="connsiteX33" fmla="*/ 1428750 w 3730625"/>
                  <a:gd name="connsiteY33" fmla="*/ 1292225 h 1909350"/>
                  <a:gd name="connsiteX34" fmla="*/ 1527175 w 3730625"/>
                  <a:gd name="connsiteY34" fmla="*/ 1292225 h 1909350"/>
                  <a:gd name="connsiteX35" fmla="*/ 1527175 w 3730625"/>
                  <a:gd name="connsiteY35" fmla="*/ 1349375 h 1909350"/>
                  <a:gd name="connsiteX36" fmla="*/ 1644650 w 3730625"/>
                  <a:gd name="connsiteY36" fmla="*/ 1349375 h 1909350"/>
                  <a:gd name="connsiteX37" fmla="*/ 1644650 w 3730625"/>
                  <a:gd name="connsiteY37" fmla="*/ 1406525 h 1909350"/>
                  <a:gd name="connsiteX38" fmla="*/ 1739900 w 3730625"/>
                  <a:gd name="connsiteY38" fmla="*/ 1406525 h 1909350"/>
                  <a:gd name="connsiteX39" fmla="*/ 1739900 w 3730625"/>
                  <a:gd name="connsiteY39" fmla="*/ 1441450 h 1909350"/>
                  <a:gd name="connsiteX40" fmla="*/ 1958975 w 3730625"/>
                  <a:gd name="connsiteY40" fmla="*/ 1441450 h 1909350"/>
                  <a:gd name="connsiteX41" fmla="*/ 1958975 w 3730625"/>
                  <a:gd name="connsiteY41" fmla="*/ 1498600 h 1909350"/>
                  <a:gd name="connsiteX42" fmla="*/ 2047875 w 3730625"/>
                  <a:gd name="connsiteY42" fmla="*/ 1498600 h 1909350"/>
                  <a:gd name="connsiteX43" fmla="*/ 2047875 w 3730625"/>
                  <a:gd name="connsiteY43" fmla="*/ 1530350 h 1909350"/>
                  <a:gd name="connsiteX44" fmla="*/ 2374900 w 3730625"/>
                  <a:gd name="connsiteY44" fmla="*/ 1530350 h 1909350"/>
                  <a:gd name="connsiteX45" fmla="*/ 2374900 w 3730625"/>
                  <a:gd name="connsiteY45" fmla="*/ 1568450 h 1909350"/>
                  <a:gd name="connsiteX46" fmla="*/ 2473325 w 3730625"/>
                  <a:gd name="connsiteY46" fmla="*/ 1568450 h 1909350"/>
                  <a:gd name="connsiteX47" fmla="*/ 2473325 w 3730625"/>
                  <a:gd name="connsiteY47" fmla="*/ 1600200 h 1909350"/>
                  <a:gd name="connsiteX48" fmla="*/ 2565400 w 3730625"/>
                  <a:gd name="connsiteY48" fmla="*/ 1600200 h 1909350"/>
                  <a:gd name="connsiteX49" fmla="*/ 2565400 w 3730625"/>
                  <a:gd name="connsiteY49" fmla="*/ 1654175 h 1909350"/>
                  <a:gd name="connsiteX50" fmla="*/ 2686050 w 3730625"/>
                  <a:gd name="connsiteY50" fmla="*/ 1654175 h 1909350"/>
                  <a:gd name="connsiteX51" fmla="*/ 2686050 w 3730625"/>
                  <a:gd name="connsiteY51" fmla="*/ 1682750 h 1909350"/>
                  <a:gd name="connsiteX52" fmla="*/ 2889250 w 3730625"/>
                  <a:gd name="connsiteY52" fmla="*/ 1682750 h 1909350"/>
                  <a:gd name="connsiteX53" fmla="*/ 2889250 w 3730625"/>
                  <a:gd name="connsiteY53" fmla="*/ 1724025 h 1909350"/>
                  <a:gd name="connsiteX54" fmla="*/ 2889250 w 3730625"/>
                  <a:gd name="connsiteY54" fmla="*/ 1758950 h 1909350"/>
                  <a:gd name="connsiteX55" fmla="*/ 3111500 w 3730625"/>
                  <a:gd name="connsiteY55" fmla="*/ 1758950 h 1909350"/>
                  <a:gd name="connsiteX56" fmla="*/ 3111500 w 3730625"/>
                  <a:gd name="connsiteY56" fmla="*/ 1800225 h 1909350"/>
                  <a:gd name="connsiteX57" fmla="*/ 3724275 w 3730625"/>
                  <a:gd name="connsiteY57" fmla="*/ 1800225 h 1909350"/>
                  <a:gd name="connsiteX58" fmla="*/ 3730625 w 3730625"/>
                  <a:gd name="connsiteY58" fmla="*/ 1901825 h 1909350"/>
                  <a:gd name="connsiteX59" fmla="*/ 3724275 w 3730625"/>
                  <a:gd name="connsiteY59" fmla="*/ 1901825 h 190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30625" h="1909350">
                    <a:moveTo>
                      <a:pt x="0" y="0"/>
                    </a:moveTo>
                    <a:lnTo>
                      <a:pt x="168275" y="9525"/>
                    </a:lnTo>
                    <a:lnTo>
                      <a:pt x="165100" y="22225"/>
                    </a:lnTo>
                    <a:lnTo>
                      <a:pt x="273050" y="25400"/>
                    </a:lnTo>
                    <a:lnTo>
                      <a:pt x="263525" y="158750"/>
                    </a:lnTo>
                    <a:lnTo>
                      <a:pt x="263525" y="158750"/>
                    </a:lnTo>
                    <a:lnTo>
                      <a:pt x="263525" y="174625"/>
                    </a:lnTo>
                    <a:lnTo>
                      <a:pt x="377825" y="168275"/>
                    </a:lnTo>
                    <a:lnTo>
                      <a:pt x="384175" y="234950"/>
                    </a:lnTo>
                    <a:lnTo>
                      <a:pt x="495300" y="234950"/>
                    </a:lnTo>
                    <a:lnTo>
                      <a:pt x="492125" y="327025"/>
                    </a:lnTo>
                    <a:lnTo>
                      <a:pt x="596900" y="333375"/>
                    </a:lnTo>
                    <a:cubicBezTo>
                      <a:pt x="597958" y="342900"/>
                      <a:pt x="600604" y="344488"/>
                      <a:pt x="600075" y="361950"/>
                    </a:cubicBezTo>
                    <a:cubicBezTo>
                      <a:pt x="599546" y="379412"/>
                      <a:pt x="595312" y="424921"/>
                      <a:pt x="593725" y="438150"/>
                    </a:cubicBezTo>
                    <a:cubicBezTo>
                      <a:pt x="592138" y="451379"/>
                      <a:pt x="591608" y="440267"/>
                      <a:pt x="590550" y="441325"/>
                    </a:cubicBezTo>
                    <a:lnTo>
                      <a:pt x="590550" y="441325"/>
                    </a:lnTo>
                    <a:lnTo>
                      <a:pt x="590550" y="527050"/>
                    </a:lnTo>
                    <a:lnTo>
                      <a:pt x="692150" y="527050"/>
                    </a:lnTo>
                    <a:lnTo>
                      <a:pt x="692150" y="628650"/>
                    </a:lnTo>
                    <a:lnTo>
                      <a:pt x="692150" y="698500"/>
                    </a:lnTo>
                    <a:lnTo>
                      <a:pt x="809625" y="698500"/>
                    </a:lnTo>
                    <a:lnTo>
                      <a:pt x="809625" y="803275"/>
                    </a:lnTo>
                    <a:lnTo>
                      <a:pt x="911225" y="803275"/>
                    </a:lnTo>
                    <a:lnTo>
                      <a:pt x="911225" y="933450"/>
                    </a:lnTo>
                    <a:lnTo>
                      <a:pt x="1006475" y="933450"/>
                    </a:lnTo>
                    <a:lnTo>
                      <a:pt x="1006475" y="1031875"/>
                    </a:lnTo>
                    <a:lnTo>
                      <a:pt x="1114425" y="1031875"/>
                    </a:lnTo>
                    <a:lnTo>
                      <a:pt x="1114425" y="1133475"/>
                    </a:lnTo>
                    <a:lnTo>
                      <a:pt x="1216025" y="1133475"/>
                    </a:lnTo>
                    <a:lnTo>
                      <a:pt x="1216025" y="1184275"/>
                    </a:lnTo>
                    <a:lnTo>
                      <a:pt x="1317625" y="1184275"/>
                    </a:lnTo>
                    <a:lnTo>
                      <a:pt x="1317625" y="1219200"/>
                    </a:lnTo>
                    <a:lnTo>
                      <a:pt x="1428750" y="1219200"/>
                    </a:lnTo>
                    <a:lnTo>
                      <a:pt x="1428750" y="1292225"/>
                    </a:lnTo>
                    <a:lnTo>
                      <a:pt x="1527175" y="1292225"/>
                    </a:lnTo>
                    <a:lnTo>
                      <a:pt x="1527175" y="1349375"/>
                    </a:lnTo>
                    <a:lnTo>
                      <a:pt x="1644650" y="1349375"/>
                    </a:lnTo>
                    <a:lnTo>
                      <a:pt x="1644650" y="1406525"/>
                    </a:lnTo>
                    <a:lnTo>
                      <a:pt x="1739900" y="1406525"/>
                    </a:lnTo>
                    <a:lnTo>
                      <a:pt x="1739900" y="1441450"/>
                    </a:lnTo>
                    <a:lnTo>
                      <a:pt x="1958975" y="1441450"/>
                    </a:lnTo>
                    <a:lnTo>
                      <a:pt x="1958975" y="1498600"/>
                    </a:lnTo>
                    <a:lnTo>
                      <a:pt x="2047875" y="1498600"/>
                    </a:lnTo>
                    <a:lnTo>
                      <a:pt x="2047875" y="1530350"/>
                    </a:lnTo>
                    <a:lnTo>
                      <a:pt x="2374900" y="1530350"/>
                    </a:lnTo>
                    <a:lnTo>
                      <a:pt x="2374900" y="1568450"/>
                    </a:lnTo>
                    <a:lnTo>
                      <a:pt x="2473325" y="1568450"/>
                    </a:lnTo>
                    <a:lnTo>
                      <a:pt x="2473325" y="1600200"/>
                    </a:lnTo>
                    <a:lnTo>
                      <a:pt x="2565400" y="1600200"/>
                    </a:lnTo>
                    <a:lnTo>
                      <a:pt x="2565400" y="1654175"/>
                    </a:lnTo>
                    <a:lnTo>
                      <a:pt x="2686050" y="1654175"/>
                    </a:lnTo>
                    <a:lnTo>
                      <a:pt x="2686050" y="1682750"/>
                    </a:lnTo>
                    <a:lnTo>
                      <a:pt x="2889250" y="1682750"/>
                    </a:lnTo>
                    <a:lnTo>
                      <a:pt x="2889250" y="1724025"/>
                    </a:lnTo>
                    <a:lnTo>
                      <a:pt x="2889250" y="1758950"/>
                    </a:lnTo>
                    <a:lnTo>
                      <a:pt x="3111500" y="1758950"/>
                    </a:lnTo>
                    <a:lnTo>
                      <a:pt x="3111500" y="1800225"/>
                    </a:lnTo>
                    <a:lnTo>
                      <a:pt x="3724275" y="1800225"/>
                    </a:lnTo>
                    <a:cubicBezTo>
                      <a:pt x="3729037" y="1912408"/>
                      <a:pt x="3730625" y="1884892"/>
                      <a:pt x="3730625" y="1901825"/>
                    </a:cubicBezTo>
                    <a:cubicBezTo>
                      <a:pt x="3730625" y="1918758"/>
                      <a:pt x="3726392" y="1901825"/>
                      <a:pt x="3724275" y="1901825"/>
                    </a:cubicBezTo>
                  </a:path>
                </a:pathLst>
              </a:custGeom>
              <a:noFill/>
              <a:ln w="28575">
                <a:solidFill>
                  <a:srgbClr val="A58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78" name="Forme libre : forme 77">
                <a:extLst>
                  <a:ext uri="{FF2B5EF4-FFF2-40B4-BE49-F238E27FC236}">
                    <a16:creationId xmlns:a16="http://schemas.microsoft.com/office/drawing/2014/main" id="{ECCC0637-63F6-66F7-0ADA-CDD957B20522}"/>
                  </a:ext>
                </a:extLst>
              </p:cNvPr>
              <p:cNvSpPr/>
              <p:nvPr/>
            </p:nvSpPr>
            <p:spPr>
              <a:xfrm>
                <a:off x="1819275" y="1781175"/>
                <a:ext cx="3657600" cy="1987550"/>
              </a:xfrm>
              <a:custGeom>
                <a:avLst/>
                <a:gdLst>
                  <a:gd name="connsiteX0" fmla="*/ 0 w 3657600"/>
                  <a:gd name="connsiteY0" fmla="*/ 0 h 1987550"/>
                  <a:gd name="connsiteX1" fmla="*/ 95250 w 3657600"/>
                  <a:gd name="connsiteY1" fmla="*/ 0 h 1987550"/>
                  <a:gd name="connsiteX2" fmla="*/ 95250 w 3657600"/>
                  <a:gd name="connsiteY2" fmla="*/ 57150 h 1987550"/>
                  <a:gd name="connsiteX3" fmla="*/ 203200 w 3657600"/>
                  <a:gd name="connsiteY3" fmla="*/ 57150 h 1987550"/>
                  <a:gd name="connsiteX4" fmla="*/ 203200 w 3657600"/>
                  <a:gd name="connsiteY4" fmla="*/ 250825 h 1987550"/>
                  <a:gd name="connsiteX5" fmla="*/ 295275 w 3657600"/>
                  <a:gd name="connsiteY5" fmla="*/ 250825 h 1987550"/>
                  <a:gd name="connsiteX6" fmla="*/ 295275 w 3657600"/>
                  <a:gd name="connsiteY6" fmla="*/ 327025 h 1987550"/>
                  <a:gd name="connsiteX7" fmla="*/ 412750 w 3657600"/>
                  <a:gd name="connsiteY7" fmla="*/ 327025 h 1987550"/>
                  <a:gd name="connsiteX8" fmla="*/ 412750 w 3657600"/>
                  <a:gd name="connsiteY8" fmla="*/ 438150 h 1987550"/>
                  <a:gd name="connsiteX9" fmla="*/ 517525 w 3657600"/>
                  <a:gd name="connsiteY9" fmla="*/ 438150 h 1987550"/>
                  <a:gd name="connsiteX10" fmla="*/ 517525 w 3657600"/>
                  <a:gd name="connsiteY10" fmla="*/ 631825 h 1987550"/>
                  <a:gd name="connsiteX11" fmla="*/ 631825 w 3657600"/>
                  <a:gd name="connsiteY11" fmla="*/ 631825 h 1987550"/>
                  <a:gd name="connsiteX12" fmla="*/ 631825 w 3657600"/>
                  <a:gd name="connsiteY12" fmla="*/ 835025 h 1987550"/>
                  <a:gd name="connsiteX13" fmla="*/ 723900 w 3657600"/>
                  <a:gd name="connsiteY13" fmla="*/ 835025 h 1987550"/>
                  <a:gd name="connsiteX14" fmla="*/ 723900 w 3657600"/>
                  <a:gd name="connsiteY14" fmla="*/ 927100 h 1987550"/>
                  <a:gd name="connsiteX15" fmla="*/ 844550 w 3657600"/>
                  <a:gd name="connsiteY15" fmla="*/ 927100 h 1987550"/>
                  <a:gd name="connsiteX16" fmla="*/ 844550 w 3657600"/>
                  <a:gd name="connsiteY16" fmla="*/ 1073150 h 1987550"/>
                  <a:gd name="connsiteX17" fmla="*/ 923925 w 3657600"/>
                  <a:gd name="connsiteY17" fmla="*/ 1073150 h 1987550"/>
                  <a:gd name="connsiteX18" fmla="*/ 923925 w 3657600"/>
                  <a:gd name="connsiteY18" fmla="*/ 1165225 h 1987550"/>
                  <a:gd name="connsiteX19" fmla="*/ 971550 w 3657600"/>
                  <a:gd name="connsiteY19" fmla="*/ 1165225 h 1987550"/>
                  <a:gd name="connsiteX20" fmla="*/ 1035050 w 3657600"/>
                  <a:gd name="connsiteY20" fmla="*/ 1165225 h 1987550"/>
                  <a:gd name="connsiteX21" fmla="*/ 1035050 w 3657600"/>
                  <a:gd name="connsiteY21" fmla="*/ 1273175 h 1987550"/>
                  <a:gd name="connsiteX22" fmla="*/ 1146175 w 3657600"/>
                  <a:gd name="connsiteY22" fmla="*/ 1273175 h 1987550"/>
                  <a:gd name="connsiteX23" fmla="*/ 1146175 w 3657600"/>
                  <a:gd name="connsiteY23" fmla="*/ 1314450 h 1987550"/>
                  <a:gd name="connsiteX24" fmla="*/ 1247775 w 3657600"/>
                  <a:gd name="connsiteY24" fmla="*/ 1314450 h 1987550"/>
                  <a:gd name="connsiteX25" fmla="*/ 1247775 w 3657600"/>
                  <a:gd name="connsiteY25" fmla="*/ 1374775 h 1987550"/>
                  <a:gd name="connsiteX26" fmla="*/ 1355725 w 3657600"/>
                  <a:gd name="connsiteY26" fmla="*/ 1374775 h 1987550"/>
                  <a:gd name="connsiteX27" fmla="*/ 1355725 w 3657600"/>
                  <a:gd name="connsiteY27" fmla="*/ 1425575 h 1987550"/>
                  <a:gd name="connsiteX28" fmla="*/ 1460500 w 3657600"/>
                  <a:gd name="connsiteY28" fmla="*/ 1425575 h 1987550"/>
                  <a:gd name="connsiteX29" fmla="*/ 1460500 w 3657600"/>
                  <a:gd name="connsiteY29" fmla="*/ 1479550 h 1987550"/>
                  <a:gd name="connsiteX30" fmla="*/ 1558925 w 3657600"/>
                  <a:gd name="connsiteY30" fmla="*/ 1479550 h 1987550"/>
                  <a:gd name="connsiteX31" fmla="*/ 1558925 w 3657600"/>
                  <a:gd name="connsiteY31" fmla="*/ 1562100 h 1987550"/>
                  <a:gd name="connsiteX32" fmla="*/ 1663700 w 3657600"/>
                  <a:gd name="connsiteY32" fmla="*/ 1562100 h 1987550"/>
                  <a:gd name="connsiteX33" fmla="*/ 1663700 w 3657600"/>
                  <a:gd name="connsiteY33" fmla="*/ 1562100 h 1987550"/>
                  <a:gd name="connsiteX34" fmla="*/ 1876425 w 3657600"/>
                  <a:gd name="connsiteY34" fmla="*/ 1562100 h 1987550"/>
                  <a:gd name="connsiteX35" fmla="*/ 1876425 w 3657600"/>
                  <a:gd name="connsiteY35" fmla="*/ 1647825 h 1987550"/>
                  <a:gd name="connsiteX36" fmla="*/ 1962150 w 3657600"/>
                  <a:gd name="connsiteY36" fmla="*/ 1647825 h 1987550"/>
                  <a:gd name="connsiteX37" fmla="*/ 1974850 w 3657600"/>
                  <a:gd name="connsiteY37" fmla="*/ 1660525 h 1987550"/>
                  <a:gd name="connsiteX38" fmla="*/ 2298700 w 3657600"/>
                  <a:gd name="connsiteY38" fmla="*/ 1660525 h 1987550"/>
                  <a:gd name="connsiteX39" fmla="*/ 2298700 w 3657600"/>
                  <a:gd name="connsiteY39" fmla="*/ 1692275 h 1987550"/>
                  <a:gd name="connsiteX40" fmla="*/ 2390775 w 3657600"/>
                  <a:gd name="connsiteY40" fmla="*/ 1692275 h 1987550"/>
                  <a:gd name="connsiteX41" fmla="*/ 2390775 w 3657600"/>
                  <a:gd name="connsiteY41" fmla="*/ 1736725 h 1987550"/>
                  <a:gd name="connsiteX42" fmla="*/ 2508250 w 3657600"/>
                  <a:gd name="connsiteY42" fmla="*/ 1736725 h 1987550"/>
                  <a:gd name="connsiteX43" fmla="*/ 2508250 w 3657600"/>
                  <a:gd name="connsiteY43" fmla="*/ 1778000 h 1987550"/>
                  <a:gd name="connsiteX44" fmla="*/ 2600325 w 3657600"/>
                  <a:gd name="connsiteY44" fmla="*/ 1778000 h 1987550"/>
                  <a:gd name="connsiteX45" fmla="*/ 2600325 w 3657600"/>
                  <a:gd name="connsiteY45" fmla="*/ 1819275 h 1987550"/>
                  <a:gd name="connsiteX46" fmla="*/ 2813050 w 3657600"/>
                  <a:gd name="connsiteY46" fmla="*/ 1819275 h 1987550"/>
                  <a:gd name="connsiteX47" fmla="*/ 2813050 w 3657600"/>
                  <a:gd name="connsiteY47" fmla="*/ 1857375 h 1987550"/>
                  <a:gd name="connsiteX48" fmla="*/ 3025775 w 3657600"/>
                  <a:gd name="connsiteY48" fmla="*/ 1857375 h 1987550"/>
                  <a:gd name="connsiteX49" fmla="*/ 3025775 w 3657600"/>
                  <a:gd name="connsiteY49" fmla="*/ 1898650 h 1987550"/>
                  <a:gd name="connsiteX50" fmla="*/ 3657600 w 3657600"/>
                  <a:gd name="connsiteY50" fmla="*/ 1898650 h 1987550"/>
                  <a:gd name="connsiteX51" fmla="*/ 3657600 w 3657600"/>
                  <a:gd name="connsiteY51" fmla="*/ 1987550 h 198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57600" h="1987550">
                    <a:moveTo>
                      <a:pt x="0" y="0"/>
                    </a:moveTo>
                    <a:lnTo>
                      <a:pt x="95250" y="0"/>
                    </a:lnTo>
                    <a:lnTo>
                      <a:pt x="95250" y="57150"/>
                    </a:lnTo>
                    <a:lnTo>
                      <a:pt x="203200" y="57150"/>
                    </a:lnTo>
                    <a:lnTo>
                      <a:pt x="203200" y="250825"/>
                    </a:lnTo>
                    <a:lnTo>
                      <a:pt x="295275" y="250825"/>
                    </a:lnTo>
                    <a:lnTo>
                      <a:pt x="295275" y="327025"/>
                    </a:lnTo>
                    <a:lnTo>
                      <a:pt x="412750" y="327025"/>
                    </a:lnTo>
                    <a:lnTo>
                      <a:pt x="412750" y="438150"/>
                    </a:lnTo>
                    <a:lnTo>
                      <a:pt x="517525" y="438150"/>
                    </a:lnTo>
                    <a:lnTo>
                      <a:pt x="517525" y="631825"/>
                    </a:lnTo>
                    <a:lnTo>
                      <a:pt x="631825" y="631825"/>
                    </a:lnTo>
                    <a:lnTo>
                      <a:pt x="631825" y="835025"/>
                    </a:lnTo>
                    <a:lnTo>
                      <a:pt x="723900" y="835025"/>
                    </a:lnTo>
                    <a:lnTo>
                      <a:pt x="723900" y="927100"/>
                    </a:lnTo>
                    <a:lnTo>
                      <a:pt x="844550" y="927100"/>
                    </a:lnTo>
                    <a:lnTo>
                      <a:pt x="844550" y="1073150"/>
                    </a:lnTo>
                    <a:lnTo>
                      <a:pt x="923925" y="1073150"/>
                    </a:lnTo>
                    <a:lnTo>
                      <a:pt x="923925" y="1165225"/>
                    </a:lnTo>
                    <a:lnTo>
                      <a:pt x="971550" y="1165225"/>
                    </a:lnTo>
                    <a:lnTo>
                      <a:pt x="1035050" y="1165225"/>
                    </a:lnTo>
                    <a:lnTo>
                      <a:pt x="1035050" y="1273175"/>
                    </a:lnTo>
                    <a:lnTo>
                      <a:pt x="1146175" y="1273175"/>
                    </a:lnTo>
                    <a:lnTo>
                      <a:pt x="1146175" y="1314450"/>
                    </a:lnTo>
                    <a:lnTo>
                      <a:pt x="1247775" y="1314450"/>
                    </a:lnTo>
                    <a:lnTo>
                      <a:pt x="1247775" y="1374775"/>
                    </a:lnTo>
                    <a:lnTo>
                      <a:pt x="1355725" y="1374775"/>
                    </a:lnTo>
                    <a:lnTo>
                      <a:pt x="1355725" y="1425575"/>
                    </a:lnTo>
                    <a:lnTo>
                      <a:pt x="1460500" y="1425575"/>
                    </a:lnTo>
                    <a:lnTo>
                      <a:pt x="1460500" y="1479550"/>
                    </a:lnTo>
                    <a:lnTo>
                      <a:pt x="1558925" y="1479550"/>
                    </a:lnTo>
                    <a:lnTo>
                      <a:pt x="1558925" y="1562100"/>
                    </a:lnTo>
                    <a:lnTo>
                      <a:pt x="1663700" y="1562100"/>
                    </a:lnTo>
                    <a:lnTo>
                      <a:pt x="1663700" y="1562100"/>
                    </a:lnTo>
                    <a:lnTo>
                      <a:pt x="1876425" y="1562100"/>
                    </a:lnTo>
                    <a:lnTo>
                      <a:pt x="1876425" y="1647825"/>
                    </a:lnTo>
                    <a:lnTo>
                      <a:pt x="1962150" y="1647825"/>
                    </a:lnTo>
                    <a:lnTo>
                      <a:pt x="1974850" y="1660525"/>
                    </a:lnTo>
                    <a:lnTo>
                      <a:pt x="2298700" y="1660525"/>
                    </a:lnTo>
                    <a:lnTo>
                      <a:pt x="2298700" y="1692275"/>
                    </a:lnTo>
                    <a:lnTo>
                      <a:pt x="2390775" y="1692275"/>
                    </a:lnTo>
                    <a:lnTo>
                      <a:pt x="2390775" y="1736725"/>
                    </a:lnTo>
                    <a:lnTo>
                      <a:pt x="2508250" y="1736725"/>
                    </a:lnTo>
                    <a:lnTo>
                      <a:pt x="2508250" y="1778000"/>
                    </a:lnTo>
                    <a:lnTo>
                      <a:pt x="2600325" y="1778000"/>
                    </a:lnTo>
                    <a:lnTo>
                      <a:pt x="2600325" y="1819275"/>
                    </a:lnTo>
                    <a:lnTo>
                      <a:pt x="2813050" y="1819275"/>
                    </a:lnTo>
                    <a:lnTo>
                      <a:pt x="2813050" y="1857375"/>
                    </a:lnTo>
                    <a:lnTo>
                      <a:pt x="3025775" y="1857375"/>
                    </a:lnTo>
                    <a:lnTo>
                      <a:pt x="3025775" y="1898650"/>
                    </a:lnTo>
                    <a:lnTo>
                      <a:pt x="3657600" y="1898650"/>
                    </a:lnTo>
                    <a:lnTo>
                      <a:pt x="3657600" y="198755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79" name="Forme libre : forme 78">
                <a:extLst>
                  <a:ext uri="{FF2B5EF4-FFF2-40B4-BE49-F238E27FC236}">
                    <a16:creationId xmlns:a16="http://schemas.microsoft.com/office/drawing/2014/main" id="{39DD1240-AEB0-8A57-C4DA-4F265A242167}"/>
                  </a:ext>
                </a:extLst>
              </p:cNvPr>
              <p:cNvSpPr/>
              <p:nvPr/>
            </p:nvSpPr>
            <p:spPr>
              <a:xfrm>
                <a:off x="1755775" y="1778000"/>
                <a:ext cx="3727450" cy="1993900"/>
              </a:xfrm>
              <a:custGeom>
                <a:avLst/>
                <a:gdLst>
                  <a:gd name="connsiteX0" fmla="*/ 0 w 3727450"/>
                  <a:gd name="connsiteY0" fmla="*/ 3175 h 1993900"/>
                  <a:gd name="connsiteX1" fmla="*/ 161925 w 3727450"/>
                  <a:gd name="connsiteY1" fmla="*/ 0 h 1993900"/>
                  <a:gd name="connsiteX2" fmla="*/ 171450 w 3727450"/>
                  <a:gd name="connsiteY2" fmla="*/ 111125 h 1993900"/>
                  <a:gd name="connsiteX3" fmla="*/ 260350 w 3727450"/>
                  <a:gd name="connsiteY3" fmla="*/ 101600 h 1993900"/>
                  <a:gd name="connsiteX4" fmla="*/ 269875 w 3727450"/>
                  <a:gd name="connsiteY4" fmla="*/ 355600 h 1993900"/>
                  <a:gd name="connsiteX5" fmla="*/ 374650 w 3727450"/>
                  <a:gd name="connsiteY5" fmla="*/ 355600 h 1993900"/>
                  <a:gd name="connsiteX6" fmla="*/ 377825 w 3727450"/>
                  <a:gd name="connsiteY6" fmla="*/ 447675 h 1993900"/>
                  <a:gd name="connsiteX7" fmla="*/ 476250 w 3727450"/>
                  <a:gd name="connsiteY7" fmla="*/ 447675 h 1993900"/>
                  <a:gd name="connsiteX8" fmla="*/ 473075 w 3727450"/>
                  <a:gd name="connsiteY8" fmla="*/ 565150 h 1993900"/>
                  <a:gd name="connsiteX9" fmla="*/ 577850 w 3727450"/>
                  <a:gd name="connsiteY9" fmla="*/ 565150 h 1993900"/>
                  <a:gd name="connsiteX10" fmla="*/ 577850 w 3727450"/>
                  <a:gd name="connsiteY10" fmla="*/ 784225 h 1993900"/>
                  <a:gd name="connsiteX11" fmla="*/ 692150 w 3727450"/>
                  <a:gd name="connsiteY11" fmla="*/ 784225 h 1993900"/>
                  <a:gd name="connsiteX12" fmla="*/ 692150 w 3727450"/>
                  <a:gd name="connsiteY12" fmla="*/ 993775 h 1993900"/>
                  <a:gd name="connsiteX13" fmla="*/ 787400 w 3727450"/>
                  <a:gd name="connsiteY13" fmla="*/ 993775 h 1993900"/>
                  <a:gd name="connsiteX14" fmla="*/ 787400 w 3727450"/>
                  <a:gd name="connsiteY14" fmla="*/ 1098550 h 1993900"/>
                  <a:gd name="connsiteX15" fmla="*/ 904875 w 3727450"/>
                  <a:gd name="connsiteY15" fmla="*/ 1098550 h 1993900"/>
                  <a:gd name="connsiteX16" fmla="*/ 904875 w 3727450"/>
                  <a:gd name="connsiteY16" fmla="*/ 1228725 h 1993900"/>
                  <a:gd name="connsiteX17" fmla="*/ 1003300 w 3727450"/>
                  <a:gd name="connsiteY17" fmla="*/ 1228725 h 1993900"/>
                  <a:gd name="connsiteX18" fmla="*/ 1003300 w 3727450"/>
                  <a:gd name="connsiteY18" fmla="*/ 1346200 h 1993900"/>
                  <a:gd name="connsiteX19" fmla="*/ 1117600 w 3727450"/>
                  <a:gd name="connsiteY19" fmla="*/ 1346200 h 1993900"/>
                  <a:gd name="connsiteX20" fmla="*/ 1117600 w 3727450"/>
                  <a:gd name="connsiteY20" fmla="*/ 1438275 h 1993900"/>
                  <a:gd name="connsiteX21" fmla="*/ 1219200 w 3727450"/>
                  <a:gd name="connsiteY21" fmla="*/ 1438275 h 1993900"/>
                  <a:gd name="connsiteX22" fmla="*/ 1219200 w 3727450"/>
                  <a:gd name="connsiteY22" fmla="*/ 1479550 h 1993900"/>
                  <a:gd name="connsiteX23" fmla="*/ 1314450 w 3727450"/>
                  <a:gd name="connsiteY23" fmla="*/ 1479550 h 1993900"/>
                  <a:gd name="connsiteX24" fmla="*/ 1314450 w 3727450"/>
                  <a:gd name="connsiteY24" fmla="*/ 1530350 h 1993900"/>
                  <a:gd name="connsiteX25" fmla="*/ 1416050 w 3727450"/>
                  <a:gd name="connsiteY25" fmla="*/ 1530350 h 1993900"/>
                  <a:gd name="connsiteX26" fmla="*/ 1416050 w 3727450"/>
                  <a:gd name="connsiteY26" fmla="*/ 1590675 h 1993900"/>
                  <a:gd name="connsiteX27" fmla="*/ 1530350 w 3727450"/>
                  <a:gd name="connsiteY27" fmla="*/ 1590675 h 1993900"/>
                  <a:gd name="connsiteX28" fmla="*/ 1530350 w 3727450"/>
                  <a:gd name="connsiteY28" fmla="*/ 1644650 h 1993900"/>
                  <a:gd name="connsiteX29" fmla="*/ 1631950 w 3727450"/>
                  <a:gd name="connsiteY29" fmla="*/ 1644650 h 1993900"/>
                  <a:gd name="connsiteX30" fmla="*/ 1631950 w 3727450"/>
                  <a:gd name="connsiteY30" fmla="*/ 1730375 h 1993900"/>
                  <a:gd name="connsiteX31" fmla="*/ 1743075 w 3727450"/>
                  <a:gd name="connsiteY31" fmla="*/ 1730375 h 1993900"/>
                  <a:gd name="connsiteX32" fmla="*/ 1743075 w 3727450"/>
                  <a:gd name="connsiteY32" fmla="*/ 1730375 h 1993900"/>
                  <a:gd name="connsiteX33" fmla="*/ 1949450 w 3727450"/>
                  <a:gd name="connsiteY33" fmla="*/ 1730375 h 1993900"/>
                  <a:gd name="connsiteX34" fmla="*/ 1949450 w 3727450"/>
                  <a:gd name="connsiteY34" fmla="*/ 1793875 h 1993900"/>
                  <a:gd name="connsiteX35" fmla="*/ 2051050 w 3727450"/>
                  <a:gd name="connsiteY35" fmla="*/ 1793875 h 1993900"/>
                  <a:gd name="connsiteX36" fmla="*/ 2051050 w 3727450"/>
                  <a:gd name="connsiteY36" fmla="*/ 1822450 h 1993900"/>
                  <a:gd name="connsiteX37" fmla="*/ 2355850 w 3727450"/>
                  <a:gd name="connsiteY37" fmla="*/ 1822450 h 1993900"/>
                  <a:gd name="connsiteX38" fmla="*/ 2355850 w 3727450"/>
                  <a:gd name="connsiteY38" fmla="*/ 1857375 h 1993900"/>
                  <a:gd name="connsiteX39" fmla="*/ 2463800 w 3727450"/>
                  <a:gd name="connsiteY39" fmla="*/ 1857375 h 1993900"/>
                  <a:gd name="connsiteX40" fmla="*/ 2463800 w 3727450"/>
                  <a:gd name="connsiteY40" fmla="*/ 1889125 h 1993900"/>
                  <a:gd name="connsiteX41" fmla="*/ 2552700 w 3727450"/>
                  <a:gd name="connsiteY41" fmla="*/ 1889125 h 1993900"/>
                  <a:gd name="connsiteX42" fmla="*/ 2574925 w 3727450"/>
                  <a:gd name="connsiteY42" fmla="*/ 1911350 h 1993900"/>
                  <a:gd name="connsiteX43" fmla="*/ 2670175 w 3727450"/>
                  <a:gd name="connsiteY43" fmla="*/ 1911350 h 1993900"/>
                  <a:gd name="connsiteX44" fmla="*/ 2670175 w 3727450"/>
                  <a:gd name="connsiteY44" fmla="*/ 1962150 h 1993900"/>
                  <a:gd name="connsiteX45" fmla="*/ 2886075 w 3727450"/>
                  <a:gd name="connsiteY45" fmla="*/ 1962150 h 1993900"/>
                  <a:gd name="connsiteX46" fmla="*/ 2886075 w 3727450"/>
                  <a:gd name="connsiteY46" fmla="*/ 1993900 h 1993900"/>
                  <a:gd name="connsiteX47" fmla="*/ 2914650 w 3727450"/>
                  <a:gd name="connsiteY47" fmla="*/ 1990725 h 1993900"/>
                  <a:gd name="connsiteX48" fmla="*/ 2933700 w 3727450"/>
                  <a:gd name="connsiteY48" fmla="*/ 1987550 h 1993900"/>
                  <a:gd name="connsiteX49" fmla="*/ 2987675 w 3727450"/>
                  <a:gd name="connsiteY49" fmla="*/ 1987550 h 1993900"/>
                  <a:gd name="connsiteX50" fmla="*/ 3727450 w 3727450"/>
                  <a:gd name="connsiteY50" fmla="*/ 1987550 h 199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727450" h="1993900">
                    <a:moveTo>
                      <a:pt x="0" y="3175"/>
                    </a:moveTo>
                    <a:lnTo>
                      <a:pt x="161925" y="0"/>
                    </a:lnTo>
                    <a:lnTo>
                      <a:pt x="171450" y="111125"/>
                    </a:lnTo>
                    <a:lnTo>
                      <a:pt x="260350" y="101600"/>
                    </a:lnTo>
                    <a:lnTo>
                      <a:pt x="269875" y="355600"/>
                    </a:lnTo>
                    <a:lnTo>
                      <a:pt x="374650" y="355600"/>
                    </a:lnTo>
                    <a:lnTo>
                      <a:pt x="377825" y="447675"/>
                    </a:lnTo>
                    <a:lnTo>
                      <a:pt x="476250" y="447675"/>
                    </a:lnTo>
                    <a:cubicBezTo>
                      <a:pt x="475192" y="486833"/>
                      <a:pt x="474133" y="525992"/>
                      <a:pt x="473075" y="565150"/>
                    </a:cubicBezTo>
                    <a:lnTo>
                      <a:pt x="577850" y="565150"/>
                    </a:lnTo>
                    <a:lnTo>
                      <a:pt x="577850" y="784225"/>
                    </a:lnTo>
                    <a:lnTo>
                      <a:pt x="692150" y="784225"/>
                    </a:lnTo>
                    <a:lnTo>
                      <a:pt x="692150" y="993775"/>
                    </a:lnTo>
                    <a:lnTo>
                      <a:pt x="787400" y="993775"/>
                    </a:lnTo>
                    <a:lnTo>
                      <a:pt x="787400" y="1098550"/>
                    </a:lnTo>
                    <a:lnTo>
                      <a:pt x="904875" y="1098550"/>
                    </a:lnTo>
                    <a:lnTo>
                      <a:pt x="904875" y="1228725"/>
                    </a:lnTo>
                    <a:lnTo>
                      <a:pt x="1003300" y="1228725"/>
                    </a:lnTo>
                    <a:lnTo>
                      <a:pt x="1003300" y="1346200"/>
                    </a:lnTo>
                    <a:lnTo>
                      <a:pt x="1117600" y="1346200"/>
                    </a:lnTo>
                    <a:lnTo>
                      <a:pt x="1117600" y="1438275"/>
                    </a:lnTo>
                    <a:lnTo>
                      <a:pt x="1219200" y="1438275"/>
                    </a:lnTo>
                    <a:lnTo>
                      <a:pt x="1219200" y="1479550"/>
                    </a:lnTo>
                    <a:lnTo>
                      <a:pt x="1314450" y="1479550"/>
                    </a:lnTo>
                    <a:lnTo>
                      <a:pt x="1314450" y="1530350"/>
                    </a:lnTo>
                    <a:lnTo>
                      <a:pt x="1416050" y="1530350"/>
                    </a:lnTo>
                    <a:lnTo>
                      <a:pt x="1416050" y="1590675"/>
                    </a:lnTo>
                    <a:lnTo>
                      <a:pt x="1530350" y="1590675"/>
                    </a:lnTo>
                    <a:lnTo>
                      <a:pt x="1530350" y="1644650"/>
                    </a:lnTo>
                    <a:lnTo>
                      <a:pt x="1631950" y="1644650"/>
                    </a:lnTo>
                    <a:lnTo>
                      <a:pt x="1631950" y="1730375"/>
                    </a:lnTo>
                    <a:lnTo>
                      <a:pt x="1743075" y="1730375"/>
                    </a:lnTo>
                    <a:lnTo>
                      <a:pt x="1743075" y="1730375"/>
                    </a:lnTo>
                    <a:lnTo>
                      <a:pt x="1949450" y="1730375"/>
                    </a:lnTo>
                    <a:lnTo>
                      <a:pt x="1949450" y="1793875"/>
                    </a:lnTo>
                    <a:lnTo>
                      <a:pt x="2051050" y="1793875"/>
                    </a:lnTo>
                    <a:lnTo>
                      <a:pt x="2051050" y="1822450"/>
                    </a:lnTo>
                    <a:lnTo>
                      <a:pt x="2355850" y="1822450"/>
                    </a:lnTo>
                    <a:lnTo>
                      <a:pt x="2355850" y="1857375"/>
                    </a:lnTo>
                    <a:lnTo>
                      <a:pt x="2463800" y="1857375"/>
                    </a:lnTo>
                    <a:lnTo>
                      <a:pt x="2463800" y="1889125"/>
                    </a:lnTo>
                    <a:lnTo>
                      <a:pt x="2552700" y="1889125"/>
                    </a:lnTo>
                    <a:lnTo>
                      <a:pt x="2574925" y="1911350"/>
                    </a:lnTo>
                    <a:lnTo>
                      <a:pt x="2670175" y="1911350"/>
                    </a:lnTo>
                    <a:lnTo>
                      <a:pt x="2670175" y="1962150"/>
                    </a:lnTo>
                    <a:lnTo>
                      <a:pt x="2886075" y="1962150"/>
                    </a:lnTo>
                    <a:lnTo>
                      <a:pt x="2886075" y="1993900"/>
                    </a:lnTo>
                    <a:cubicBezTo>
                      <a:pt x="2895600" y="1992842"/>
                      <a:pt x="2905150" y="1991992"/>
                      <a:pt x="2914650" y="1990725"/>
                    </a:cubicBezTo>
                    <a:cubicBezTo>
                      <a:pt x="2921031" y="1989874"/>
                      <a:pt x="2927268" y="1987830"/>
                      <a:pt x="2933700" y="1987550"/>
                    </a:cubicBezTo>
                    <a:cubicBezTo>
                      <a:pt x="2951675" y="1986768"/>
                      <a:pt x="2969683" y="1987550"/>
                      <a:pt x="2987675" y="1987550"/>
                    </a:cubicBezTo>
                    <a:lnTo>
                      <a:pt x="3727450" y="1987550"/>
                    </a:lnTo>
                  </a:path>
                </a:pathLst>
              </a:custGeom>
              <a:noFill/>
              <a:ln w="28575">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84" name="Groupe 83">
              <a:extLst>
                <a:ext uri="{FF2B5EF4-FFF2-40B4-BE49-F238E27FC236}">
                  <a16:creationId xmlns:a16="http://schemas.microsoft.com/office/drawing/2014/main" id="{4BC2F4B7-F4B2-E045-877E-C43D4B3E11D4}"/>
                </a:ext>
              </a:extLst>
            </p:cNvPr>
            <p:cNvGrpSpPr/>
            <p:nvPr/>
          </p:nvGrpSpPr>
          <p:grpSpPr>
            <a:xfrm>
              <a:off x="5923879" y="2584084"/>
              <a:ext cx="3284107" cy="2824173"/>
              <a:chOff x="4527361" y="1814009"/>
              <a:chExt cx="3284107" cy="2824173"/>
            </a:xfrm>
          </p:grpSpPr>
          <p:grpSp>
            <p:nvGrpSpPr>
              <p:cNvPr id="85" name="Groupe 84">
                <a:extLst>
                  <a:ext uri="{FF2B5EF4-FFF2-40B4-BE49-F238E27FC236}">
                    <a16:creationId xmlns:a16="http://schemas.microsoft.com/office/drawing/2014/main" id="{B5436B9F-ADD1-7A32-257B-05544D8FBE5C}"/>
                  </a:ext>
                </a:extLst>
              </p:cNvPr>
              <p:cNvGrpSpPr/>
              <p:nvPr/>
            </p:nvGrpSpPr>
            <p:grpSpPr>
              <a:xfrm>
                <a:off x="4527361" y="1912644"/>
                <a:ext cx="3284107" cy="2725538"/>
                <a:chOff x="189686" y="2485881"/>
                <a:chExt cx="4075803" cy="3178767"/>
              </a:xfrm>
            </p:grpSpPr>
            <p:graphicFrame>
              <p:nvGraphicFramePr>
                <p:cNvPr id="93" name="Graphique 92">
                  <a:extLst>
                    <a:ext uri="{FF2B5EF4-FFF2-40B4-BE49-F238E27FC236}">
                      <a16:creationId xmlns:a16="http://schemas.microsoft.com/office/drawing/2014/main" id="{105F9401-CD8D-0448-80A8-10A42EC93051}"/>
                    </a:ext>
                  </a:extLst>
                </p:cNvPr>
                <p:cNvGraphicFramePr/>
                <p:nvPr/>
              </p:nvGraphicFramePr>
              <p:xfrm>
                <a:off x="536501" y="2485881"/>
                <a:ext cx="3544551" cy="2984771"/>
              </p:xfrm>
              <a:graphic>
                <a:graphicData uri="http://schemas.openxmlformats.org/drawingml/2006/chart">
                  <c:chart xmlns:c="http://schemas.openxmlformats.org/drawingml/2006/chart" xmlns:r="http://schemas.openxmlformats.org/officeDocument/2006/relationships" r:id="rId3"/>
                </a:graphicData>
              </a:graphic>
            </p:graphicFrame>
            <p:sp>
              <p:nvSpPr>
                <p:cNvPr id="94" name="Text Box 4">
                  <a:extLst>
                    <a:ext uri="{FF2B5EF4-FFF2-40B4-BE49-F238E27FC236}">
                      <a16:creationId xmlns:a16="http://schemas.microsoft.com/office/drawing/2014/main" id="{80953A0B-1A73-1FCA-F2C6-7E7DFF87FB8D}"/>
                    </a:ext>
                  </a:extLst>
                </p:cNvPr>
                <p:cNvSpPr txBox="1">
                  <a:spLocks noChangeArrowheads="1"/>
                </p:cNvSpPr>
                <p:nvPr/>
              </p:nvSpPr>
              <p:spPr bwMode="auto">
                <a:xfrm rot="16200000">
                  <a:off x="-249639" y="3609571"/>
                  <a:ext cx="1193778" cy="31512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0" u="none" strike="noStrike" kern="1200" cap="none" spc="0" normalizeH="0" baseline="0" noProof="0">
                      <a:ln>
                        <a:noFill/>
                      </a:ln>
                      <a:solidFill>
                        <a:srgbClr val="FFFFFF">
                          <a:lumMod val="50000"/>
                        </a:srgbClr>
                      </a:solidFill>
                      <a:effectLst/>
                      <a:uLnTx/>
                      <a:uFillTx/>
                      <a:latin typeface="Arial"/>
                      <a:ea typeface="+mn-ea"/>
                      <a:cs typeface="Arial"/>
                    </a:rPr>
                    <a:t>Sensitivity%</a:t>
                  </a:r>
                  <a:endParaRPr kumimoji="0" lang="da-DK" sz="105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95" name="Text Box 4">
                  <a:extLst>
                    <a:ext uri="{FF2B5EF4-FFF2-40B4-BE49-F238E27FC236}">
                      <a16:creationId xmlns:a16="http://schemas.microsoft.com/office/drawing/2014/main" id="{781A1EED-6072-B21D-5945-0E21519007DD}"/>
                    </a:ext>
                  </a:extLst>
                </p:cNvPr>
                <p:cNvSpPr txBox="1">
                  <a:spLocks noChangeArrowheads="1"/>
                </p:cNvSpPr>
                <p:nvPr/>
              </p:nvSpPr>
              <p:spPr bwMode="auto">
                <a:xfrm>
                  <a:off x="958831" y="5368508"/>
                  <a:ext cx="3306658" cy="29614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0" u="none" strike="noStrike" kern="1200" cap="none" spc="0" normalizeH="0" baseline="0" noProof="0">
                      <a:ln>
                        <a:noFill/>
                      </a:ln>
                      <a:solidFill>
                        <a:srgbClr val="FFFFFF">
                          <a:lumMod val="50000"/>
                        </a:srgbClr>
                      </a:solidFill>
                      <a:effectLst/>
                      <a:uLnTx/>
                      <a:uFillTx/>
                      <a:latin typeface="Arial"/>
                      <a:ea typeface="+mn-ea"/>
                      <a:cs typeface="Arial"/>
                    </a:rPr>
                    <a:t>100% Specificity%</a:t>
                  </a:r>
                  <a:endParaRPr kumimoji="0" lang="da-DK" sz="105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grpSp>
          <p:sp>
            <p:nvSpPr>
              <p:cNvPr id="86" name="Forme libre : forme 85">
                <a:extLst>
                  <a:ext uri="{FF2B5EF4-FFF2-40B4-BE49-F238E27FC236}">
                    <a16:creationId xmlns:a16="http://schemas.microsoft.com/office/drawing/2014/main" id="{809D4C06-2F64-5CCD-FEE6-90F03AD724FC}"/>
                  </a:ext>
                </a:extLst>
              </p:cNvPr>
              <p:cNvSpPr/>
              <p:nvPr/>
            </p:nvSpPr>
            <p:spPr>
              <a:xfrm>
                <a:off x="5253038" y="1976438"/>
                <a:ext cx="2157412" cy="2162175"/>
              </a:xfrm>
              <a:custGeom>
                <a:avLst/>
                <a:gdLst>
                  <a:gd name="connsiteX0" fmla="*/ 0 w 2157412"/>
                  <a:gd name="connsiteY0" fmla="*/ 2162175 h 2162175"/>
                  <a:gd name="connsiteX1" fmla="*/ 0 w 2157412"/>
                  <a:gd name="connsiteY1" fmla="*/ 1809750 h 2162175"/>
                  <a:gd name="connsiteX2" fmla="*/ 142875 w 2157412"/>
                  <a:gd name="connsiteY2" fmla="*/ 1528762 h 2162175"/>
                  <a:gd name="connsiteX3" fmla="*/ 142875 w 2157412"/>
                  <a:gd name="connsiteY3" fmla="*/ 966787 h 2162175"/>
                  <a:gd name="connsiteX4" fmla="*/ 542925 w 2157412"/>
                  <a:gd name="connsiteY4" fmla="*/ 642937 h 2162175"/>
                  <a:gd name="connsiteX5" fmla="*/ 681037 w 2157412"/>
                  <a:gd name="connsiteY5" fmla="*/ 447675 h 2162175"/>
                  <a:gd name="connsiteX6" fmla="*/ 823912 w 2157412"/>
                  <a:gd name="connsiteY6" fmla="*/ 390525 h 2162175"/>
                  <a:gd name="connsiteX7" fmla="*/ 1085850 w 2157412"/>
                  <a:gd name="connsiteY7" fmla="*/ 52387 h 2162175"/>
                  <a:gd name="connsiteX8" fmla="*/ 1328737 w 2157412"/>
                  <a:gd name="connsiteY8" fmla="*/ 9525 h 2162175"/>
                  <a:gd name="connsiteX9" fmla="*/ 2157412 w 2157412"/>
                  <a:gd name="connsiteY9" fmla="*/ 0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7412" h="2162175">
                    <a:moveTo>
                      <a:pt x="0" y="2162175"/>
                    </a:moveTo>
                    <a:lnTo>
                      <a:pt x="0" y="1809750"/>
                    </a:lnTo>
                    <a:lnTo>
                      <a:pt x="142875" y="1528762"/>
                    </a:lnTo>
                    <a:lnTo>
                      <a:pt x="142875" y="966787"/>
                    </a:lnTo>
                    <a:lnTo>
                      <a:pt x="542925" y="642937"/>
                    </a:lnTo>
                    <a:lnTo>
                      <a:pt x="681037" y="447675"/>
                    </a:lnTo>
                    <a:lnTo>
                      <a:pt x="823912" y="390525"/>
                    </a:lnTo>
                    <a:lnTo>
                      <a:pt x="1085850" y="52387"/>
                    </a:lnTo>
                    <a:lnTo>
                      <a:pt x="1328737" y="9525"/>
                    </a:lnTo>
                    <a:lnTo>
                      <a:pt x="2157412" y="0"/>
                    </a:lnTo>
                  </a:path>
                </a:pathLst>
              </a:cu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87" name="Forme libre : forme 86">
                <a:extLst>
                  <a:ext uri="{FF2B5EF4-FFF2-40B4-BE49-F238E27FC236}">
                    <a16:creationId xmlns:a16="http://schemas.microsoft.com/office/drawing/2014/main" id="{48051B5F-E273-E7EC-5EC2-32C314F91FE1}"/>
                  </a:ext>
                </a:extLst>
              </p:cNvPr>
              <p:cNvSpPr/>
              <p:nvPr/>
            </p:nvSpPr>
            <p:spPr>
              <a:xfrm>
                <a:off x="5257800" y="1990725"/>
                <a:ext cx="2143125" cy="2143125"/>
              </a:xfrm>
              <a:custGeom>
                <a:avLst/>
                <a:gdLst>
                  <a:gd name="connsiteX0" fmla="*/ 0 w 2143125"/>
                  <a:gd name="connsiteY0" fmla="*/ 2143125 h 2143125"/>
                  <a:gd name="connsiteX1" fmla="*/ 2143125 w 2143125"/>
                  <a:gd name="connsiteY1" fmla="*/ 0 h 2143125"/>
                </a:gdLst>
                <a:ahLst/>
                <a:cxnLst>
                  <a:cxn ang="0">
                    <a:pos x="connsiteX0" y="connsiteY0"/>
                  </a:cxn>
                  <a:cxn ang="0">
                    <a:pos x="connsiteX1" y="connsiteY1"/>
                  </a:cxn>
                </a:cxnLst>
                <a:rect l="l" t="t" r="r" b="b"/>
                <a:pathLst>
                  <a:path w="2143125" h="2143125">
                    <a:moveTo>
                      <a:pt x="0" y="2143125"/>
                    </a:moveTo>
                    <a:lnTo>
                      <a:pt x="2143125" y="0"/>
                    </a:lnTo>
                  </a:path>
                </a:pathLst>
              </a:custGeom>
              <a:noFill/>
              <a:ln w="12700">
                <a:solidFill>
                  <a:schemeClr val="tx2"/>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88" name="Text Box 4">
                <a:extLst>
                  <a:ext uri="{FF2B5EF4-FFF2-40B4-BE49-F238E27FC236}">
                    <a16:creationId xmlns:a16="http://schemas.microsoft.com/office/drawing/2014/main" id="{6F148BFB-C6CE-6AF6-BAF1-4FC8D9DC217A}"/>
                  </a:ext>
                </a:extLst>
              </p:cNvPr>
              <p:cNvSpPr txBox="1">
                <a:spLocks noChangeArrowheads="1"/>
              </p:cNvSpPr>
              <p:nvPr/>
            </p:nvSpPr>
            <p:spPr bwMode="auto">
              <a:xfrm>
                <a:off x="5414961" y="1814009"/>
                <a:ext cx="1033461" cy="3077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a:ln>
                      <a:noFill/>
                    </a:ln>
                    <a:solidFill>
                      <a:srgbClr val="CC00FF"/>
                    </a:solidFill>
                    <a:effectLst/>
                    <a:uLnTx/>
                    <a:uFillTx/>
                    <a:latin typeface="Arial"/>
                    <a:ea typeface="+mn-ea"/>
                    <a:cs typeface="Arial"/>
                  </a:rPr>
                  <a:t>Sn 55%</a:t>
                </a:r>
                <a:endParaRPr kumimoji="0" lang="da-DK" sz="1400" b="0" i="0" u="none" strike="noStrike" kern="1200" cap="none" spc="0" normalizeH="0" baseline="0" noProof="0" dirty="0">
                  <a:ln>
                    <a:noFill/>
                  </a:ln>
                  <a:solidFill>
                    <a:srgbClr val="CC00FF"/>
                  </a:solidFill>
                  <a:effectLst/>
                  <a:uLnTx/>
                  <a:uFillTx/>
                  <a:latin typeface="Arial"/>
                  <a:ea typeface="+mn-ea"/>
                  <a:cs typeface="Arial"/>
                </a:endParaRPr>
              </a:p>
            </p:txBody>
          </p:sp>
          <p:sp>
            <p:nvSpPr>
              <p:cNvPr id="89" name="Text Box 4">
                <a:extLst>
                  <a:ext uri="{FF2B5EF4-FFF2-40B4-BE49-F238E27FC236}">
                    <a16:creationId xmlns:a16="http://schemas.microsoft.com/office/drawing/2014/main" id="{BE45777A-4204-000E-73DE-33BC7FC1C026}"/>
                  </a:ext>
                </a:extLst>
              </p:cNvPr>
              <p:cNvSpPr txBox="1">
                <a:spLocks noChangeArrowheads="1"/>
              </p:cNvSpPr>
              <p:nvPr/>
            </p:nvSpPr>
            <p:spPr bwMode="auto">
              <a:xfrm>
                <a:off x="6155434" y="2152563"/>
                <a:ext cx="1033461" cy="3077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a:ln>
                      <a:noFill/>
                    </a:ln>
                    <a:solidFill>
                      <a:srgbClr val="CC00FF"/>
                    </a:solidFill>
                    <a:effectLst/>
                    <a:uLnTx/>
                    <a:uFillTx/>
                    <a:latin typeface="Arial"/>
                    <a:ea typeface="+mn-ea"/>
                    <a:cs typeface="Arial"/>
                  </a:rPr>
                  <a:t>Sp 94%</a:t>
                </a:r>
                <a:endParaRPr kumimoji="0" lang="da-DK" sz="1400" b="0" i="0" u="none" strike="noStrike" kern="1200" cap="none" spc="0" normalizeH="0" baseline="0" noProof="0" dirty="0">
                  <a:ln>
                    <a:noFill/>
                  </a:ln>
                  <a:solidFill>
                    <a:srgbClr val="CC00FF"/>
                  </a:solidFill>
                  <a:effectLst/>
                  <a:uLnTx/>
                  <a:uFillTx/>
                  <a:latin typeface="Arial"/>
                  <a:ea typeface="+mn-ea"/>
                  <a:cs typeface="Arial"/>
                </a:endParaRPr>
              </a:p>
            </p:txBody>
          </p:sp>
          <p:sp>
            <p:nvSpPr>
              <p:cNvPr id="90" name="Text Box 4">
                <a:extLst>
                  <a:ext uri="{FF2B5EF4-FFF2-40B4-BE49-F238E27FC236}">
                    <a16:creationId xmlns:a16="http://schemas.microsoft.com/office/drawing/2014/main" id="{4B36E7B1-8E69-AE99-9FF0-4E9113774BD6}"/>
                  </a:ext>
                </a:extLst>
              </p:cNvPr>
              <p:cNvSpPr txBox="1">
                <a:spLocks noChangeArrowheads="1"/>
              </p:cNvSpPr>
              <p:nvPr/>
            </p:nvSpPr>
            <p:spPr bwMode="auto">
              <a:xfrm>
                <a:off x="5445826" y="2759002"/>
                <a:ext cx="1033461" cy="30777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1" u="none" strike="noStrike" kern="1200" cap="none" spc="0" normalizeH="0" baseline="0" noProof="0" dirty="0">
                    <a:ln>
                      <a:noFill/>
                    </a:ln>
                    <a:solidFill>
                      <a:srgbClr val="000000"/>
                    </a:solidFill>
                    <a:effectLst/>
                    <a:uLnTx/>
                    <a:uFillTx/>
                    <a:latin typeface="Arial"/>
                    <a:ea typeface="Aptos" panose="020B0004020202020204" pitchFamily="34" charset="0"/>
                  </a:rPr>
                  <a:t>p</a:t>
                </a:r>
                <a:r>
                  <a:rPr kumimoji="0" lang="en-GB" sz="1400" b="1" i="0" u="none" strike="noStrike" kern="1200" cap="none" spc="0" normalizeH="0" baseline="0" noProof="0" dirty="0">
                    <a:ln>
                      <a:noFill/>
                    </a:ln>
                    <a:solidFill>
                      <a:srgbClr val="000000"/>
                    </a:solidFill>
                    <a:effectLst/>
                    <a:uLnTx/>
                    <a:uFillTx/>
                    <a:latin typeface="Arial"/>
                    <a:ea typeface="Aptos" panose="020B0004020202020204" pitchFamily="34" charset="0"/>
                  </a:rPr>
                  <a:t>&lt;0.0001</a:t>
                </a:r>
                <a:endParaRPr kumimoji="0" lang="da-DK" sz="1200" b="1" i="0" u="none" strike="noStrike" kern="1200" cap="none" spc="0" normalizeH="0" baseline="0" noProof="0" dirty="0">
                  <a:ln>
                    <a:noFill/>
                  </a:ln>
                  <a:solidFill>
                    <a:srgbClr val="5E247C"/>
                  </a:solidFill>
                  <a:effectLst/>
                  <a:uLnTx/>
                  <a:uFillTx/>
                  <a:latin typeface="Arial"/>
                  <a:ea typeface="+mn-ea"/>
                  <a:cs typeface="Arial"/>
                </a:endParaRPr>
              </a:p>
            </p:txBody>
          </p:sp>
          <p:sp>
            <p:nvSpPr>
              <p:cNvPr id="91" name="Text Box 4">
                <a:extLst>
                  <a:ext uri="{FF2B5EF4-FFF2-40B4-BE49-F238E27FC236}">
                    <a16:creationId xmlns:a16="http://schemas.microsoft.com/office/drawing/2014/main" id="{2FCD73EA-796E-04D8-FC57-BDD43DF9AF6C}"/>
                  </a:ext>
                </a:extLst>
              </p:cNvPr>
              <p:cNvSpPr txBox="1">
                <a:spLocks noChangeArrowheads="1"/>
              </p:cNvSpPr>
              <p:nvPr/>
            </p:nvSpPr>
            <p:spPr bwMode="auto">
              <a:xfrm>
                <a:off x="5813019" y="3645185"/>
                <a:ext cx="1924143" cy="461665"/>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a:ea typeface="Aptos" panose="020B0004020202020204" pitchFamily="34" charset="0"/>
                  </a:rPr>
                  <a:t>Risk infection when ECMO &gt; 4.5 days</a:t>
                </a:r>
                <a:endParaRPr kumimoji="0" lang="da-DK" sz="1100" b="0" i="0" u="none" strike="noStrike" kern="1200" cap="none" spc="0" normalizeH="0" baseline="0" noProof="0" dirty="0">
                  <a:ln>
                    <a:noFill/>
                  </a:ln>
                  <a:solidFill>
                    <a:srgbClr val="5E247C"/>
                  </a:solidFill>
                  <a:effectLst/>
                  <a:uLnTx/>
                  <a:uFillTx/>
                  <a:latin typeface="Arial"/>
                  <a:ea typeface="+mn-ea"/>
                  <a:cs typeface="Arial"/>
                </a:endParaRPr>
              </a:p>
            </p:txBody>
          </p:sp>
          <p:sp>
            <p:nvSpPr>
              <p:cNvPr id="92" name="Flèche : haut 91">
                <a:extLst>
                  <a:ext uri="{FF2B5EF4-FFF2-40B4-BE49-F238E27FC236}">
                    <a16:creationId xmlns:a16="http://schemas.microsoft.com/office/drawing/2014/main" id="{30BBC2FD-AC3E-61ED-7789-0754C985C843}"/>
                  </a:ext>
                </a:extLst>
              </p:cNvPr>
              <p:cNvSpPr/>
              <p:nvPr/>
            </p:nvSpPr>
            <p:spPr>
              <a:xfrm>
                <a:off x="5548724" y="3475873"/>
                <a:ext cx="184906" cy="199917"/>
              </a:xfrm>
              <a:prstGeom prst="upArrow">
                <a:avLst/>
              </a:prstGeom>
              <a:solidFill>
                <a:srgbClr val="CC00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96" name="Rectangle à coins arrondis 10">
              <a:extLst>
                <a:ext uri="{FF2B5EF4-FFF2-40B4-BE49-F238E27FC236}">
                  <a16:creationId xmlns:a16="http://schemas.microsoft.com/office/drawing/2014/main" id="{BDE4400A-3116-D08B-FF3C-E1D616117100}"/>
                </a:ext>
              </a:extLst>
            </p:cNvPr>
            <p:cNvSpPr/>
            <p:nvPr/>
          </p:nvSpPr>
          <p:spPr>
            <a:xfrm>
              <a:off x="5810402" y="2506286"/>
              <a:ext cx="3507769" cy="346942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a:ea typeface="+mn-ea"/>
                <a:cs typeface="Arial" panose="020B0604020202020204" pitchFamily="34" charset="0"/>
              </a:endParaRPr>
            </a:p>
          </p:txBody>
        </p:sp>
      </p:grpSp>
      <p:grpSp>
        <p:nvGrpSpPr>
          <p:cNvPr id="99" name="Groupe 98">
            <a:extLst>
              <a:ext uri="{FF2B5EF4-FFF2-40B4-BE49-F238E27FC236}">
                <a16:creationId xmlns:a16="http://schemas.microsoft.com/office/drawing/2014/main" id="{E85DF765-C6BD-A915-5877-414CE82A4184}"/>
              </a:ext>
            </a:extLst>
          </p:cNvPr>
          <p:cNvGrpSpPr/>
          <p:nvPr/>
        </p:nvGrpSpPr>
        <p:grpSpPr>
          <a:xfrm>
            <a:off x="1271236" y="841830"/>
            <a:ext cx="1917977" cy="1319872"/>
            <a:chOff x="1271236" y="841830"/>
            <a:chExt cx="1917977" cy="1319872"/>
          </a:xfrm>
        </p:grpSpPr>
        <p:pic>
          <p:nvPicPr>
            <p:cNvPr id="46" name="Image 45" descr="Une image contenant texte, capture d’écran, ligne, Police&#10;&#10;Description générée automatiquement">
              <a:extLst>
                <a:ext uri="{FF2B5EF4-FFF2-40B4-BE49-F238E27FC236}">
                  <a16:creationId xmlns:a16="http://schemas.microsoft.com/office/drawing/2014/main" id="{25C99698-4ECD-3BDC-CFE5-83AC6FD5D302}"/>
                </a:ext>
              </a:extLst>
            </p:cNvPr>
            <p:cNvPicPr>
              <a:picLocks noChangeAspect="1"/>
            </p:cNvPicPr>
            <p:nvPr/>
          </p:nvPicPr>
          <p:blipFill rotWithShape="1">
            <a:blip r:embed="rId4">
              <a:duotone>
                <a:schemeClr val="accent4">
                  <a:shade val="45000"/>
                  <a:satMod val="135000"/>
                </a:schemeClr>
                <a:prstClr val="white"/>
              </a:duotone>
              <a:extLst>
                <a:ext uri="{BEBA8EAE-BF5A-486C-A8C5-ECC9F3942E4B}">
                  <a14:imgProps xmlns:a14="http://schemas.microsoft.com/office/drawing/2010/main">
                    <a14:imgLayer r:embed="rId5">
                      <a14:imgEffect>
                        <a14:colorTemperature colorTemp="11500"/>
                      </a14:imgEffect>
                      <a14:imgEffect>
                        <a14:saturation sat="400000"/>
                      </a14:imgEffect>
                    </a14:imgLayer>
                  </a14:imgProps>
                </a:ext>
                <a:ext uri="{28A0092B-C50C-407E-A947-70E740481C1C}">
                  <a14:useLocalDpi xmlns:a14="http://schemas.microsoft.com/office/drawing/2010/main" val="0"/>
                </a:ext>
              </a:extLst>
            </a:blip>
            <a:srcRect/>
            <a:stretch/>
          </p:blipFill>
          <p:spPr>
            <a:xfrm>
              <a:off x="1271236" y="841830"/>
              <a:ext cx="1917977" cy="920378"/>
            </a:xfrm>
            <a:prstGeom prst="rect">
              <a:avLst/>
            </a:prstGeom>
          </p:spPr>
        </p:pic>
        <p:sp>
          <p:nvSpPr>
            <p:cNvPr id="97" name="ZoneTexte 96">
              <a:extLst>
                <a:ext uri="{FF2B5EF4-FFF2-40B4-BE49-F238E27FC236}">
                  <a16:creationId xmlns:a16="http://schemas.microsoft.com/office/drawing/2014/main" id="{25421C1A-ACBD-2551-6246-B827EA94361D}"/>
                </a:ext>
              </a:extLst>
            </p:cNvPr>
            <p:cNvSpPr txBox="1"/>
            <p:nvPr/>
          </p:nvSpPr>
          <p:spPr>
            <a:xfrm>
              <a:off x="1328867" y="1817120"/>
              <a:ext cx="1792709" cy="34458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600" b="1" i="0" u="none" strike="noStrike" kern="100" cap="none" spc="0" normalizeH="0" baseline="0" noProof="0">
                  <a:ln>
                    <a:noFill/>
                  </a:ln>
                  <a:solidFill>
                    <a:srgbClr val="CC00FF"/>
                  </a:solidFill>
                  <a:effectLst/>
                  <a:uLnTx/>
                  <a:uFillTx/>
                  <a:latin typeface="Arial"/>
                  <a:ea typeface="Aptos" panose="020B0004020202020204" pitchFamily="34" charset="0"/>
                  <a:cs typeface="Times New Roman" panose="02020603050405020304" pitchFamily="18" charset="0"/>
                </a:rPr>
                <a:t>Risk of infection</a:t>
              </a:r>
              <a:endParaRPr kumimoji="0" lang="fr-FR" sz="1600" b="1" i="0" u="none" strike="noStrike" kern="100" cap="none" spc="0" normalizeH="0" baseline="0" noProof="0">
                <a:ln>
                  <a:noFill/>
                </a:ln>
                <a:solidFill>
                  <a:srgbClr val="CC00FF"/>
                </a:solidFill>
                <a:effectLst/>
                <a:uLnTx/>
                <a:uFillTx/>
                <a:latin typeface="Arial"/>
                <a:ea typeface="Aptos" panose="020B0004020202020204" pitchFamily="34" charset="0"/>
                <a:cs typeface="Times New Roman" panose="02020603050405020304" pitchFamily="18" charset="0"/>
              </a:endParaRPr>
            </a:p>
          </p:txBody>
        </p:sp>
        <p:sp>
          <p:nvSpPr>
            <p:cNvPr id="98" name="Triangle isocèle 97">
              <a:extLst>
                <a:ext uri="{FF2B5EF4-FFF2-40B4-BE49-F238E27FC236}">
                  <a16:creationId xmlns:a16="http://schemas.microsoft.com/office/drawing/2014/main" id="{0FCDC639-F835-E7A2-EB95-DA6617E8F123}"/>
                </a:ext>
              </a:extLst>
            </p:cNvPr>
            <p:cNvSpPr/>
            <p:nvPr/>
          </p:nvSpPr>
          <p:spPr>
            <a:xfrm>
              <a:off x="1677255" y="860838"/>
              <a:ext cx="977045" cy="853272"/>
            </a:xfrm>
            <a:prstGeom prst="triangle">
              <a:avLst>
                <a:gd name="adj" fmla="val 51067"/>
              </a:avLst>
            </a:prstGeom>
            <a:noFill/>
            <a:ln w="57150">
              <a:solidFill>
                <a:srgbClr val="CC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101" name="Espace réservé du contenu 16">
            <a:extLst>
              <a:ext uri="{FF2B5EF4-FFF2-40B4-BE49-F238E27FC236}">
                <a16:creationId xmlns:a16="http://schemas.microsoft.com/office/drawing/2014/main" id="{A6565613-0523-EA6F-D67B-D6DF808071CD}"/>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2" name="Espace réservé du texte 2">
            <a:extLst>
              <a:ext uri="{FF2B5EF4-FFF2-40B4-BE49-F238E27FC236}">
                <a16:creationId xmlns:a16="http://schemas.microsoft.com/office/drawing/2014/main" id="{41B31820-D1D2-652A-2778-88B4D4A4FFDF}"/>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1. </a:t>
            </a:r>
            <a:r>
              <a:rPr kumimoji="0" lang="en-US"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Schmidt M, et al. Clin Infect Dis. 2012 Dec;55(12):1633-41.</a:t>
            </a:r>
            <a:r>
              <a:rPr kumimoji="0" lang="fr-FR"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 2. </a:t>
            </a:r>
            <a:r>
              <a:rPr kumimoji="0" lang="nl-NL"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Li ZJ, et al. Infect Drug </a:t>
            </a:r>
            <a:r>
              <a:rPr kumimoji="0" lang="nl-NL" sz="800" b="0" i="1" u="none" strike="noStrike" kern="1200" cap="none" spc="0" normalizeH="0" baseline="0" noProof="0" dirty="0" err="1">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Resist</a:t>
            </a:r>
            <a:r>
              <a:rPr kumimoji="0" lang="nl-NL"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 2021 Jun 25;14:2403-2410.</a:t>
            </a:r>
            <a:r>
              <a:rPr kumimoji="0" lang="fr-FR"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2915241642"/>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1">
            <a:extLst>
              <a:ext uri="{FF2B5EF4-FFF2-40B4-BE49-F238E27FC236}">
                <a16:creationId xmlns:a16="http://schemas.microsoft.com/office/drawing/2014/main" id="{4CF14D6C-24D5-590E-B575-8CCD61DE52A9}"/>
              </a:ext>
            </a:extLst>
          </p:cNvPr>
          <p:cNvSpPr>
            <a:spLocks noGrp="1"/>
          </p:cNvSpPr>
          <p:nvPr>
            <p:ph type="body" sz="quarter" idx="19"/>
          </p:nvPr>
        </p:nvSpPr>
        <p:spPr>
          <a:xfrm>
            <a:off x="960193" y="5807676"/>
            <a:ext cx="11104990" cy="380176"/>
          </a:xfrm>
        </p:spPr>
        <p:txBody>
          <a:bodyPr/>
          <a:lstStyle/>
          <a:p>
            <a:r>
              <a:rPr lang="en-GB" dirty="0">
                <a:latin typeface="+mn-lt"/>
              </a:rPr>
              <a:t>Abrams D, et al. Intensive Care Med 2020; 46: 182-91.</a:t>
            </a:r>
            <a:endParaRPr lang="fr-FR" dirty="0">
              <a:latin typeface="+mn-lt"/>
            </a:endParaRPr>
          </a:p>
          <a:p>
            <a:endParaRPr lang="fr-FR" dirty="0">
              <a:latin typeface="+mn-lt"/>
            </a:endParaRPr>
          </a:p>
        </p:txBody>
      </p:sp>
      <p:sp>
        <p:nvSpPr>
          <p:cNvPr id="4" name="Titre 3">
            <a:extLst>
              <a:ext uri="{FF2B5EF4-FFF2-40B4-BE49-F238E27FC236}">
                <a16:creationId xmlns:a16="http://schemas.microsoft.com/office/drawing/2014/main" id="{F7A3719A-4C7B-E2AF-259D-B349685B7FFE}"/>
              </a:ext>
            </a:extLst>
          </p:cNvPr>
          <p:cNvSpPr>
            <a:spLocks noGrp="1"/>
          </p:cNvSpPr>
          <p:nvPr>
            <p:ph type="title"/>
          </p:nvPr>
        </p:nvSpPr>
        <p:spPr>
          <a:xfrm>
            <a:off x="960194" y="7750"/>
            <a:ext cx="11104990" cy="719166"/>
          </a:xfrm>
        </p:spPr>
        <p:txBody>
          <a:bodyPr/>
          <a:lstStyle/>
          <a:p>
            <a:r>
              <a:rPr lang="en-GB">
                <a:latin typeface="+mn-lt"/>
              </a:rPr>
              <a:t>Risk factors for Infection and Patient Vulnerability</a:t>
            </a:r>
            <a:endParaRPr lang="fr-FR">
              <a:latin typeface="+mn-lt"/>
            </a:endParaRPr>
          </a:p>
        </p:txBody>
      </p:sp>
      <p:sp>
        <p:nvSpPr>
          <p:cNvPr id="13" name="Espace réservé du contenu 16">
            <a:extLst>
              <a:ext uri="{FF2B5EF4-FFF2-40B4-BE49-F238E27FC236}">
                <a16:creationId xmlns:a16="http://schemas.microsoft.com/office/drawing/2014/main" id="{0E2250DB-976D-7547-0B8F-94596F266E8A}"/>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graphicFrame>
        <p:nvGraphicFramePr>
          <p:cNvPr id="7" name="Tableau 6">
            <a:extLst>
              <a:ext uri="{FF2B5EF4-FFF2-40B4-BE49-F238E27FC236}">
                <a16:creationId xmlns:a16="http://schemas.microsoft.com/office/drawing/2014/main" id="{9B218FF9-4810-7C9C-3AA3-711CBD86E7C9}"/>
              </a:ext>
            </a:extLst>
          </p:cNvPr>
          <p:cNvGraphicFramePr>
            <a:graphicFrameLocks noGrp="1"/>
          </p:cNvGraphicFramePr>
          <p:nvPr/>
        </p:nvGraphicFramePr>
        <p:xfrm>
          <a:off x="1238865" y="1508556"/>
          <a:ext cx="10382864" cy="4269304"/>
        </p:xfrm>
        <a:graphic>
          <a:graphicData uri="http://schemas.openxmlformats.org/drawingml/2006/table">
            <a:tbl>
              <a:tblPr firstRow="1" bandRow="1">
                <a:tableStyleId>{5C22544A-7EE6-4342-B048-85BDC9FD1C3A}</a:tableStyleId>
              </a:tblPr>
              <a:tblGrid>
                <a:gridCol w="10382864">
                  <a:extLst>
                    <a:ext uri="{9D8B030D-6E8A-4147-A177-3AD203B41FA5}">
                      <a16:colId xmlns:a16="http://schemas.microsoft.com/office/drawing/2014/main" val="20000"/>
                    </a:ext>
                  </a:extLst>
                </a:gridCol>
              </a:tblGrid>
              <a:tr h="426128">
                <a:tc>
                  <a:txBody>
                    <a:bodyPr/>
                    <a:lstStyle/>
                    <a:p>
                      <a:r>
                        <a:rPr lang="en-GB" sz="1600" b="1" kern="1200" dirty="0">
                          <a:solidFill>
                            <a:schemeClr val="lt1"/>
                          </a:solidFill>
                          <a:effectLst/>
                          <a:latin typeface="+mj-lt"/>
                          <a:ea typeface="+mn-ea"/>
                          <a:cs typeface="+mn-cs"/>
                        </a:rPr>
                        <a:t>Immunocompromised status (including potential immune dysregulation from the presence of ECLS itself)</a:t>
                      </a:r>
                      <a:endParaRPr lang="fr-FR" sz="1600" b="1" kern="1200" dirty="0">
                        <a:solidFill>
                          <a:schemeClr val="lt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6128">
                <a:tc>
                  <a:txBody>
                    <a:bodyPr/>
                    <a:lstStyle/>
                    <a:p>
                      <a:r>
                        <a:rPr lang="en-GB" sz="1600" kern="1200">
                          <a:solidFill>
                            <a:schemeClr val="dk1"/>
                          </a:solidFill>
                          <a:effectLst/>
                          <a:latin typeface="+mj-lt"/>
                          <a:ea typeface="+mn-ea"/>
                          <a:cs typeface="+mn-cs"/>
                        </a:rPr>
                        <a:t>Immunocompromised status (including potential immune dysregulation from the presence of ECLS itself)</a:t>
                      </a:r>
                      <a:endParaRPr lang="fr-FR" sz="1600" kern="1200">
                        <a:solidFill>
                          <a:schemeClr val="dk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26128">
                <a:tc>
                  <a:txBody>
                    <a:bodyPr/>
                    <a:lstStyle/>
                    <a:p>
                      <a:r>
                        <a:rPr lang="da-DK" sz="1600" dirty="0">
                          <a:solidFill>
                            <a:schemeClr val="tx1">
                              <a:lumMod val="75000"/>
                              <a:lumOff val="25000"/>
                            </a:schemeClr>
                          </a:solidFill>
                          <a:latin typeface="+mj-lt"/>
                          <a:cs typeface="Arial" panose="020B0604020202020204" pitchFamily="34" charset="0"/>
                        </a:rPr>
                        <a:t>Prolonged duration of ECLS</a:t>
                      </a:r>
                      <a:r>
                        <a:rPr lang="da-DK" sz="1600" baseline="30000" dirty="0">
                          <a:solidFill>
                            <a:schemeClr val="tx1">
                              <a:lumMod val="75000"/>
                              <a:lumOff val="25000"/>
                            </a:schemeClr>
                          </a:solidFill>
                          <a:latin typeface="+mj-lt"/>
                          <a:cs typeface="Arial" panose="020B0604020202020204" pitchFamily="34" charset="0"/>
                        </a:rPr>
                        <a:t>a</a:t>
                      </a:r>
                      <a:endParaRPr lang="en-US" sz="1600" baseline="30000" dirty="0">
                        <a:solidFill>
                          <a:schemeClr val="tx1">
                            <a:lumMod val="75000"/>
                            <a:lumOff val="25000"/>
                          </a:schemeClr>
                        </a:solidFill>
                        <a:latin typeface="+mj-lt"/>
                        <a:cs typeface="Arial" panose="020B0604020202020204" pitchFamily="34" charset="0"/>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1"/>
                  </a:ext>
                </a:extLst>
              </a:tr>
              <a:tr h="4261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kern="1200">
                          <a:solidFill>
                            <a:schemeClr val="dk1"/>
                          </a:solidFill>
                          <a:effectLst/>
                          <a:latin typeface="+mj-lt"/>
                          <a:ea typeface="+mn-ea"/>
                          <a:cs typeface="+mn-cs"/>
                        </a:rPr>
                        <a:t>Older age</a:t>
                      </a:r>
                      <a:r>
                        <a:rPr lang="en-GB" sz="1600" kern="1200" baseline="30000">
                          <a:solidFill>
                            <a:schemeClr val="dk1"/>
                          </a:solidFill>
                          <a:effectLst/>
                          <a:latin typeface="+mj-lt"/>
                          <a:ea typeface="+mn-ea"/>
                          <a:cs typeface="+mn-cs"/>
                        </a:rPr>
                        <a:t>a</a:t>
                      </a:r>
                      <a:endParaRPr lang="fr-FR" sz="1600" kern="1200">
                        <a:solidFill>
                          <a:schemeClr val="dk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141825612"/>
                  </a:ext>
                </a:extLst>
              </a:tr>
              <a:tr h="4261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kern="1200" dirty="0">
                          <a:solidFill>
                            <a:schemeClr val="dk1"/>
                          </a:solidFill>
                          <a:effectLst/>
                          <a:latin typeface="+mj-lt"/>
                          <a:ea typeface="+mn-ea"/>
                          <a:cs typeface="+mn-cs"/>
                        </a:rPr>
                        <a:t>Higher pre-ECLS severity of </a:t>
                      </a:r>
                      <a:r>
                        <a:rPr lang="en-GB" sz="1600" kern="1200" dirty="0" err="1">
                          <a:solidFill>
                            <a:schemeClr val="dk1"/>
                          </a:solidFill>
                          <a:effectLst/>
                          <a:latin typeface="+mj-lt"/>
                          <a:ea typeface="+mn-ea"/>
                          <a:cs typeface="+mn-cs"/>
                        </a:rPr>
                        <a:t>illness</a:t>
                      </a:r>
                      <a:r>
                        <a:rPr lang="en-GB" sz="1600" kern="1200" baseline="30000" dirty="0" err="1">
                          <a:solidFill>
                            <a:schemeClr val="dk1"/>
                          </a:solidFill>
                          <a:effectLst/>
                          <a:latin typeface="+mj-lt"/>
                          <a:ea typeface="+mn-ea"/>
                          <a:cs typeface="+mn-cs"/>
                        </a:rPr>
                        <a:t>a</a:t>
                      </a:r>
                      <a:endParaRPr lang="fr-FR" sz="1600" kern="1200" dirty="0">
                        <a:solidFill>
                          <a:schemeClr val="dk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30727087"/>
                  </a:ext>
                </a:extLst>
              </a:tr>
              <a:tr h="4261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kern="1200">
                          <a:solidFill>
                            <a:schemeClr val="dk1"/>
                          </a:solidFill>
                          <a:effectLst/>
                          <a:latin typeface="+mj-lt"/>
                          <a:ea typeface="+mn-ea"/>
                          <a:cs typeface="+mn-cs"/>
                        </a:rPr>
                        <a:t>Underlying autoimmune disorder</a:t>
                      </a:r>
                      <a:endParaRPr lang="fr-FR" sz="1600" kern="1200">
                        <a:solidFill>
                          <a:schemeClr val="dk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247028432"/>
                  </a:ext>
                </a:extLst>
              </a:tr>
              <a:tr h="4261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kern="1200" dirty="0">
                          <a:solidFill>
                            <a:schemeClr val="dk1"/>
                          </a:solidFill>
                          <a:effectLst/>
                          <a:latin typeface="+mj-lt"/>
                          <a:ea typeface="+mn-ea"/>
                          <a:cs typeface="+mn-cs"/>
                        </a:rPr>
                        <a:t>Central cannulation (</a:t>
                      </a:r>
                      <a:r>
                        <a:rPr lang="en-GB" sz="1600" i="1" kern="1200" dirty="0">
                          <a:solidFill>
                            <a:schemeClr val="dk1"/>
                          </a:solidFill>
                          <a:effectLst/>
                          <a:latin typeface="+mj-lt"/>
                          <a:ea typeface="+mn-ea"/>
                          <a:cs typeface="+mn-cs"/>
                        </a:rPr>
                        <a:t>vs</a:t>
                      </a:r>
                      <a:r>
                        <a:rPr lang="en-GB" sz="1600" kern="1200" dirty="0">
                          <a:solidFill>
                            <a:schemeClr val="dk1"/>
                          </a:solidFill>
                          <a:effectLst/>
                          <a:latin typeface="+mj-lt"/>
                          <a:ea typeface="+mn-ea"/>
                          <a:cs typeface="+mn-cs"/>
                        </a:rPr>
                        <a:t> peripheral cannulation)</a:t>
                      </a:r>
                      <a:endParaRPr lang="fr-FR" sz="1600" kern="1200" dirty="0">
                        <a:solidFill>
                          <a:schemeClr val="dk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17351545"/>
                  </a:ext>
                </a:extLst>
              </a:tr>
              <a:tr h="42612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kern="1200" dirty="0">
                          <a:solidFill>
                            <a:schemeClr val="dk1"/>
                          </a:solidFill>
                          <a:effectLst/>
                          <a:latin typeface="+mj-lt"/>
                          <a:ea typeface="+mn-ea"/>
                          <a:cs typeface="+mn-cs"/>
                        </a:rPr>
                        <a:t>Surgical cannulation approach (</a:t>
                      </a:r>
                      <a:r>
                        <a:rPr lang="en-GB" sz="1600" i="1" kern="1200" dirty="0">
                          <a:solidFill>
                            <a:schemeClr val="dk1"/>
                          </a:solidFill>
                          <a:effectLst/>
                          <a:latin typeface="+mj-lt"/>
                          <a:ea typeface="+mn-ea"/>
                          <a:cs typeface="+mn-cs"/>
                        </a:rPr>
                        <a:t>vs</a:t>
                      </a:r>
                      <a:r>
                        <a:rPr lang="en-GB" sz="1600" kern="1200" dirty="0">
                          <a:solidFill>
                            <a:schemeClr val="dk1"/>
                          </a:solidFill>
                          <a:effectLst/>
                          <a:latin typeface="+mj-lt"/>
                          <a:ea typeface="+mn-ea"/>
                          <a:cs typeface="+mn-cs"/>
                        </a:rPr>
                        <a:t> percutaneous approach)</a:t>
                      </a:r>
                      <a:endParaRPr lang="fr-FR" sz="1600" kern="1200" dirty="0">
                        <a:solidFill>
                          <a:schemeClr val="dk1"/>
                        </a:solidFill>
                        <a:effectLst/>
                        <a:latin typeface="+mj-lt"/>
                        <a:ea typeface="+mn-ea"/>
                        <a:cs typeface="+mn-cs"/>
                      </a:endParaRPr>
                    </a:p>
                  </a:txBody>
                  <a:tcPr marL="36000" marR="36000" marT="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622478334"/>
                  </a:ext>
                </a:extLst>
              </a:tr>
              <a:tr h="426128">
                <a:tc>
                  <a:txBody>
                    <a:bodyPr/>
                    <a:lstStyle/>
                    <a:p>
                      <a:pPr>
                        <a:spcBef>
                          <a:spcPts val="600"/>
                        </a:spcBef>
                      </a:pPr>
                      <a:r>
                        <a:rPr lang="en-US" sz="1400" i="1" dirty="0">
                          <a:solidFill>
                            <a:schemeClr val="tx2"/>
                          </a:solidFill>
                          <a:latin typeface="+mj-lt"/>
                          <a:cs typeface="Arial" panose="020B0604020202020204" pitchFamily="34" charset="0"/>
                        </a:rPr>
                        <a:t>ECLS</a:t>
                      </a:r>
                      <a:r>
                        <a:rPr lang="en-US" sz="1400" dirty="0">
                          <a:solidFill>
                            <a:schemeClr val="tx2"/>
                          </a:solidFill>
                          <a:latin typeface="+mj-lt"/>
                          <a:cs typeface="Arial" panose="020B0604020202020204" pitchFamily="34" charset="0"/>
                        </a:rPr>
                        <a:t> extracorporeal life support</a:t>
                      </a:r>
                    </a:p>
                    <a:p>
                      <a:pPr>
                        <a:spcBef>
                          <a:spcPts val="600"/>
                        </a:spcBef>
                      </a:pPr>
                      <a:r>
                        <a:rPr lang="en-US" sz="1400" baseline="30000" dirty="0">
                          <a:solidFill>
                            <a:schemeClr val="tx2"/>
                          </a:solidFill>
                          <a:latin typeface="+mj-lt"/>
                          <a:cs typeface="Arial" panose="020B0604020202020204" pitchFamily="34" charset="0"/>
                        </a:rPr>
                        <a:t>a </a:t>
                      </a:r>
                      <a:r>
                        <a:rPr lang="en-US" sz="1400" dirty="0">
                          <a:solidFill>
                            <a:schemeClr val="tx2"/>
                          </a:solidFill>
                          <a:latin typeface="+mj-lt"/>
                          <a:cs typeface="Arial" panose="020B0604020202020204" pitchFamily="34" charset="0"/>
                        </a:rPr>
                        <a:t>There are no specific cutoffs, per se, but the longer the duration of ECLS, the older the age, and the higher the pre-ECLS severity of illness, the higher the presumed risk</a:t>
                      </a:r>
                    </a:p>
                  </a:txBody>
                  <a:tcPr marL="36000" marR="36000" marT="72000" marB="7200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738047468"/>
                  </a:ext>
                </a:extLst>
              </a:tr>
            </a:tbl>
          </a:graphicData>
        </a:graphic>
      </p:graphicFrame>
      <p:sp>
        <p:nvSpPr>
          <p:cNvPr id="21" name="Rectangle : coins arrondis 20">
            <a:extLst>
              <a:ext uri="{FF2B5EF4-FFF2-40B4-BE49-F238E27FC236}">
                <a16:creationId xmlns:a16="http://schemas.microsoft.com/office/drawing/2014/main" id="{D4EC9A94-CB88-C305-94E2-1B5EF805F74B}"/>
              </a:ext>
            </a:extLst>
          </p:cNvPr>
          <p:cNvSpPr/>
          <p:nvPr/>
        </p:nvSpPr>
        <p:spPr>
          <a:xfrm>
            <a:off x="8672744" y="4071342"/>
            <a:ext cx="3118772" cy="784657"/>
          </a:xfrm>
          <a:prstGeom prst="roundRect">
            <a:avLst>
              <a:gd name="adj" fmla="val 25323"/>
            </a:avLst>
          </a:prstGeom>
          <a:solidFill>
            <a:srgbClr val="5E247C"/>
          </a:solidFill>
          <a:ln>
            <a:noFill/>
          </a:ln>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2000" b="0" i="0" u="none" strike="noStrike" kern="1200" cap="none" spc="0" normalizeH="0" baseline="0" noProof="0" dirty="0">
                <a:ln>
                  <a:noFill/>
                </a:ln>
                <a:solidFill>
                  <a:srgbClr val="FFFFFF"/>
                </a:solidFill>
                <a:effectLst/>
                <a:uLnTx/>
                <a:uFillTx/>
                <a:latin typeface="Arial"/>
                <a:ea typeface="Aptos" panose="020B0004020202020204" pitchFamily="34" charset="0"/>
                <a:cs typeface="+mn-cs"/>
              </a:rPr>
              <a:t>Prevention Bundle</a:t>
            </a:r>
            <a:endParaRPr kumimoji="0" lang="fr-FR" sz="2800" b="0" i="0" u="none" strike="noStrike" kern="1200" cap="none" spc="0" normalizeH="0" baseline="0" noProof="0" dirty="0">
              <a:ln>
                <a:noFill/>
              </a:ln>
              <a:solidFill>
                <a:srgbClr val="FFFFFF"/>
              </a:solidFill>
              <a:effectLst/>
              <a:uLnTx/>
              <a:uFillTx/>
              <a:latin typeface="Arial"/>
              <a:ea typeface="+mn-ea"/>
              <a:cs typeface="+mn-cs"/>
            </a:endParaRPr>
          </a:p>
        </p:txBody>
      </p:sp>
      <p:sp>
        <p:nvSpPr>
          <p:cNvPr id="2" name="Espace réservé du texte 4">
            <a:extLst>
              <a:ext uri="{FF2B5EF4-FFF2-40B4-BE49-F238E27FC236}">
                <a16:creationId xmlns:a16="http://schemas.microsoft.com/office/drawing/2014/main" id="{4D57FFAE-30DF-EDDC-E10F-77E8559BC9B1}"/>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000" b="1" i="0" u="none" strike="noStrike" kern="1200" cap="none" spc="0" normalizeH="0" baseline="0" noProof="0">
                <a:ln>
                  <a:noFill/>
                </a:ln>
                <a:solidFill>
                  <a:srgbClr val="000000">
                    <a:lumMod val="50000"/>
                    <a:lumOff val="50000"/>
                  </a:srgbClr>
                </a:solidFill>
                <a:effectLst/>
                <a:uLnTx/>
                <a:uFillTx/>
                <a:latin typeface="Arial Narrow" panose="020B0604020202020204" pitchFamily="34" charset="0"/>
                <a:ea typeface="+mn-ea"/>
              </a:rPr>
              <a:t>Potential risk factors for infections during ECLS</a:t>
            </a:r>
            <a:endParaRPr kumimoji="0" lang="en-US" sz="2000" b="1" i="0" u="none" strike="noStrike" kern="1200" cap="none" spc="0" normalizeH="0" baseline="0" noProof="0" dirty="0">
              <a:ln>
                <a:noFill/>
              </a:ln>
              <a:solidFill>
                <a:srgbClr val="000000">
                  <a:lumMod val="50000"/>
                  <a:lumOff val="50000"/>
                </a:srgbClr>
              </a:solidFill>
              <a:effectLst/>
              <a:uLnTx/>
              <a:uFillTx/>
              <a:latin typeface="Arial Narrow" panose="020B0604020202020204" pitchFamily="34" charset="0"/>
              <a:ea typeface="+mn-ea"/>
            </a:endParaRPr>
          </a:p>
        </p:txBody>
      </p:sp>
    </p:spTree>
    <p:extLst>
      <p:ext uri="{BB962C8B-B14F-4D97-AF65-F5344CB8AC3E}">
        <p14:creationId xmlns:p14="http://schemas.microsoft.com/office/powerpoint/2010/main" val="167945808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2FE96B7-525E-4E33-4627-10FDD4C2EC69}"/>
              </a:ext>
            </a:extLst>
          </p:cNvPr>
          <p:cNvSpPr>
            <a:spLocks noGrp="1"/>
          </p:cNvSpPr>
          <p:nvPr>
            <p:ph type="body" sz="quarter" idx="19"/>
          </p:nvPr>
        </p:nvSpPr>
        <p:spPr>
          <a:xfrm>
            <a:off x="960438" y="5984875"/>
            <a:ext cx="11104562" cy="381000"/>
          </a:xfrm>
        </p:spPr>
        <p:txBody>
          <a:bodyPr/>
          <a:lstStyle/>
          <a:p>
            <a:r>
              <a:rPr lang="en-GB">
                <a:latin typeface="+mn-lt"/>
              </a:rPr>
              <a:t>Haneke F, et al. ASAIO J. 2016 Jan-Feb;62(1):80-6</a:t>
            </a:r>
            <a:endParaRPr lang="fr-FR">
              <a:latin typeface="+mn-lt"/>
            </a:endParaRPr>
          </a:p>
          <a:p>
            <a:endParaRPr lang="fr-FR">
              <a:latin typeface="+mn-lt"/>
            </a:endParaRPr>
          </a:p>
        </p:txBody>
      </p:sp>
      <p:sp>
        <p:nvSpPr>
          <p:cNvPr id="3" name="Titre 2">
            <a:extLst>
              <a:ext uri="{FF2B5EF4-FFF2-40B4-BE49-F238E27FC236}">
                <a16:creationId xmlns:a16="http://schemas.microsoft.com/office/drawing/2014/main" id="{7D74B07B-97BC-9242-4DDC-D296462CF19E}"/>
              </a:ext>
            </a:extLst>
          </p:cNvPr>
          <p:cNvSpPr>
            <a:spLocks noGrp="1"/>
          </p:cNvSpPr>
          <p:nvPr>
            <p:ph type="title"/>
          </p:nvPr>
        </p:nvSpPr>
        <p:spPr>
          <a:xfrm>
            <a:off x="960194" y="7750"/>
            <a:ext cx="11104990" cy="719166"/>
          </a:xfrm>
        </p:spPr>
        <p:txBody>
          <a:bodyPr/>
          <a:lstStyle/>
          <a:p>
            <a:r>
              <a:rPr lang="en-GB">
                <a:latin typeface="+mn-lt"/>
              </a:rPr>
              <a:t>Pathogens - Epidemiology</a:t>
            </a:r>
            <a:endParaRPr lang="fr-FR">
              <a:latin typeface="+mn-lt"/>
            </a:endParaRPr>
          </a:p>
        </p:txBody>
      </p:sp>
      <p:sp>
        <p:nvSpPr>
          <p:cNvPr id="7" name="ZoneTexte 6">
            <a:extLst>
              <a:ext uri="{FF2B5EF4-FFF2-40B4-BE49-F238E27FC236}">
                <a16:creationId xmlns:a16="http://schemas.microsoft.com/office/drawing/2014/main" id="{D7025788-9951-4C94-B69D-D68B0D059374}"/>
              </a:ext>
            </a:extLst>
          </p:cNvPr>
          <p:cNvSpPr txBox="1"/>
          <p:nvPr/>
        </p:nvSpPr>
        <p:spPr>
          <a:xfrm>
            <a:off x="8585200" y="813801"/>
            <a:ext cx="3479983" cy="479106"/>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Microbiological isolations were correlated with clinical symptoms and inflammatory parameters</a:t>
            </a:r>
            <a:endParaRPr kumimoji="0" lang="fr-FR"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graphicFrame>
        <p:nvGraphicFramePr>
          <p:cNvPr id="11" name="Tableau 10">
            <a:extLst>
              <a:ext uri="{FF2B5EF4-FFF2-40B4-BE49-F238E27FC236}">
                <a16:creationId xmlns:a16="http://schemas.microsoft.com/office/drawing/2014/main" id="{0FF8DB56-CA55-B767-BA8E-0C2D48BBA73B}"/>
              </a:ext>
            </a:extLst>
          </p:cNvPr>
          <p:cNvGraphicFramePr>
            <a:graphicFrameLocks noGrp="1"/>
          </p:cNvGraphicFramePr>
          <p:nvPr/>
        </p:nvGraphicFramePr>
        <p:xfrm>
          <a:off x="1190749" y="1657368"/>
          <a:ext cx="10709147" cy="4176000"/>
        </p:xfrm>
        <a:graphic>
          <a:graphicData uri="http://schemas.openxmlformats.org/drawingml/2006/table">
            <a:tbl>
              <a:tblPr firstRow="1" bandRow="1">
                <a:tableStyleId>{EB9631B5-78F2-41C9-869B-9F39066F8104}</a:tableStyleId>
              </a:tblPr>
              <a:tblGrid>
                <a:gridCol w="2744382">
                  <a:extLst>
                    <a:ext uri="{9D8B030D-6E8A-4147-A177-3AD203B41FA5}">
                      <a16:colId xmlns:a16="http://schemas.microsoft.com/office/drawing/2014/main" val="3254245273"/>
                    </a:ext>
                  </a:extLst>
                </a:gridCol>
                <a:gridCol w="1455077">
                  <a:extLst>
                    <a:ext uri="{9D8B030D-6E8A-4147-A177-3AD203B41FA5}">
                      <a16:colId xmlns:a16="http://schemas.microsoft.com/office/drawing/2014/main" val="987957884"/>
                    </a:ext>
                  </a:extLst>
                </a:gridCol>
                <a:gridCol w="813711">
                  <a:extLst>
                    <a:ext uri="{9D8B030D-6E8A-4147-A177-3AD203B41FA5}">
                      <a16:colId xmlns:a16="http://schemas.microsoft.com/office/drawing/2014/main" val="3304753114"/>
                    </a:ext>
                  </a:extLst>
                </a:gridCol>
                <a:gridCol w="813711">
                  <a:extLst>
                    <a:ext uri="{9D8B030D-6E8A-4147-A177-3AD203B41FA5}">
                      <a16:colId xmlns:a16="http://schemas.microsoft.com/office/drawing/2014/main" val="2424654209"/>
                    </a:ext>
                  </a:extLst>
                </a:gridCol>
                <a:gridCol w="813711">
                  <a:extLst>
                    <a:ext uri="{9D8B030D-6E8A-4147-A177-3AD203B41FA5}">
                      <a16:colId xmlns:a16="http://schemas.microsoft.com/office/drawing/2014/main" val="3265975901"/>
                    </a:ext>
                  </a:extLst>
                </a:gridCol>
                <a:gridCol w="813711">
                  <a:extLst>
                    <a:ext uri="{9D8B030D-6E8A-4147-A177-3AD203B41FA5}">
                      <a16:colId xmlns:a16="http://schemas.microsoft.com/office/drawing/2014/main" val="977698287"/>
                    </a:ext>
                  </a:extLst>
                </a:gridCol>
                <a:gridCol w="813711">
                  <a:extLst>
                    <a:ext uri="{9D8B030D-6E8A-4147-A177-3AD203B41FA5}">
                      <a16:colId xmlns:a16="http://schemas.microsoft.com/office/drawing/2014/main" val="2703823450"/>
                    </a:ext>
                  </a:extLst>
                </a:gridCol>
                <a:gridCol w="813711">
                  <a:extLst>
                    <a:ext uri="{9D8B030D-6E8A-4147-A177-3AD203B41FA5}">
                      <a16:colId xmlns:a16="http://schemas.microsoft.com/office/drawing/2014/main" val="1416988073"/>
                    </a:ext>
                  </a:extLst>
                </a:gridCol>
                <a:gridCol w="813711">
                  <a:extLst>
                    <a:ext uri="{9D8B030D-6E8A-4147-A177-3AD203B41FA5}">
                      <a16:colId xmlns:a16="http://schemas.microsoft.com/office/drawing/2014/main" val="2783729613"/>
                    </a:ext>
                  </a:extLst>
                </a:gridCol>
                <a:gridCol w="813711">
                  <a:extLst>
                    <a:ext uri="{9D8B030D-6E8A-4147-A177-3AD203B41FA5}">
                      <a16:colId xmlns:a16="http://schemas.microsoft.com/office/drawing/2014/main" val="520989787"/>
                    </a:ext>
                  </a:extLst>
                </a:gridCol>
              </a:tblGrid>
              <a:tr h="396000">
                <a:tc>
                  <a:txBody>
                    <a:bodyPr/>
                    <a:lstStyle/>
                    <a:p>
                      <a:pPr>
                        <a:lnSpc>
                          <a:spcPct val="107000"/>
                        </a:lnSpc>
                        <a:spcAft>
                          <a:spcPts val="800"/>
                        </a:spcAft>
                      </a:pPr>
                      <a:r>
                        <a:rPr lang="en-GB" sz="1300" b="1" kern="0">
                          <a:effectLst/>
                        </a:rPr>
                        <a:t> </a:t>
                      </a:r>
                      <a:endParaRPr lang="fr-FR" sz="1300" b="1"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b">
                    <a:lnL>
                      <a:noFill/>
                    </a:lnL>
                    <a:lnR>
                      <a:noFill/>
                    </a:lnR>
                    <a:lnT w="25400" cmpd="sng">
                      <a:noFill/>
                    </a:lnT>
                    <a:lnB w="25400" cmpd="sng">
                      <a:noFill/>
                    </a:lnB>
                    <a:lnTlToBr w="12700" cmpd="sng">
                      <a:noFill/>
                      <a:prstDash val="solid"/>
                    </a:lnTlToBr>
                    <a:lnBlToTr w="12700" cmpd="sng">
                      <a:noFill/>
                      <a:prstDash val="solid"/>
                    </a:lnBlToTr>
                  </a:tcPr>
                </a:tc>
                <a:tc rowSpan="2">
                  <a:txBody>
                    <a:bodyPr/>
                    <a:lstStyle/>
                    <a:p>
                      <a:pPr algn="ctr">
                        <a:lnSpc>
                          <a:spcPct val="107000"/>
                        </a:lnSpc>
                        <a:spcAft>
                          <a:spcPts val="800"/>
                        </a:spcAft>
                      </a:pPr>
                      <a:r>
                        <a:rPr lang="en-GB" sz="1300" b="1" kern="0">
                          <a:effectLst/>
                        </a:rPr>
                        <a:t> </a:t>
                      </a:r>
                      <a:r>
                        <a:rPr lang="fr-FR" sz="1300" b="1" kern="0">
                          <a:effectLst/>
                        </a:rPr>
                        <a:t>All Patients </a:t>
                      </a:r>
                      <a:br>
                        <a:rPr lang="fr-FR" sz="1300" b="1" kern="0">
                          <a:effectLst/>
                        </a:rPr>
                      </a:br>
                      <a:r>
                        <a:rPr lang="fr-FR" sz="1300" b="1" kern="0">
                          <a:effectLst/>
                        </a:rPr>
                        <a:t>(n = 88)</a:t>
                      </a:r>
                      <a:endParaRPr lang="fr-FR" sz="1300" b="1" kern="100">
                        <a:effectLst/>
                        <a:latin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25400" cmpd="sng">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a:lnSpc>
                          <a:spcPct val="107000"/>
                        </a:lnSpc>
                        <a:spcAft>
                          <a:spcPts val="800"/>
                        </a:spcAft>
                      </a:pPr>
                      <a:r>
                        <a:rPr lang="fr-FR" sz="1300" b="1" kern="0">
                          <a:effectLst/>
                        </a:rPr>
                        <a:t>Survivors (n = 45)</a:t>
                      </a:r>
                      <a:endParaRPr lang="fr-FR" sz="1300" b="1"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25400" cmpd="sng">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tc>
                <a:tc hMerge="1">
                  <a:txBody>
                    <a:bodyPr/>
                    <a:lstStyle/>
                    <a:p>
                      <a:endParaRPr lang="fr-FR"/>
                    </a:p>
                  </a:txBody>
                  <a:tcPr/>
                </a:tc>
                <a:tc hMerge="1">
                  <a:txBody>
                    <a:bodyPr/>
                    <a:lstStyle/>
                    <a:p>
                      <a:endParaRPr lang="fr-FR"/>
                    </a:p>
                  </a:txBody>
                  <a:tcPr/>
                </a:tc>
                <a:tc gridSpan="4">
                  <a:txBody>
                    <a:bodyPr/>
                    <a:lstStyle/>
                    <a:p>
                      <a:pPr algn="ctr"/>
                      <a:r>
                        <a:rPr lang="fr-FR" sz="1300" b="1" kern="0">
                          <a:effectLst/>
                        </a:rPr>
                        <a:t>Nonsurvivors (n = 43)</a:t>
                      </a:r>
                      <a:endParaRPr lang="fr-FR" sz="1300" b="1"/>
                    </a:p>
                  </a:txBody>
                  <a:tcPr marL="44450" marR="44450" marT="0" marB="0" anchor="ctr">
                    <a:lnL w="6350" cap="flat" cmpd="sng" algn="ctr">
                      <a:solidFill>
                        <a:schemeClr val="bg1">
                          <a:lumMod val="85000"/>
                        </a:schemeClr>
                      </a:solidFill>
                      <a:prstDash val="solid"/>
                      <a:round/>
                      <a:headEnd type="none" w="med" len="med"/>
                      <a:tailEnd type="none" w="med" len="med"/>
                    </a:lnL>
                    <a:lnR>
                      <a:noFill/>
                    </a:lnR>
                    <a:lnT w="25400" cmpd="sng">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fr-FR"/>
                    </a:p>
                  </a:txBody>
                  <a:tcPr>
                    <a:lnL>
                      <a:noFill/>
                    </a:lnL>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209611682"/>
                  </a:ext>
                </a:extLst>
              </a:tr>
              <a:tr h="252000">
                <a:tc>
                  <a:txBody>
                    <a:bodyPr/>
                    <a:lstStyle/>
                    <a:p>
                      <a:pPr algn="l">
                        <a:lnSpc>
                          <a:spcPct val="107000"/>
                        </a:lnSpc>
                        <a:spcAft>
                          <a:spcPts val="800"/>
                        </a:spcAft>
                      </a:pPr>
                      <a:r>
                        <a:rPr lang="fr-FR" sz="1200" b="1" kern="0">
                          <a:solidFill>
                            <a:schemeClr val="bg1"/>
                          </a:solidFill>
                          <a:effectLst/>
                        </a:rPr>
                        <a:t>Microbiological Findings</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solidFill>
                      <a:schemeClr val="accent4"/>
                    </a:solidFill>
                  </a:tcPr>
                </a:tc>
                <a:tc vMerge="1">
                  <a:txBody>
                    <a:bodyPr/>
                    <a:lstStyle/>
                    <a:p>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25400" cmpd="sng">
                      <a:noFill/>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200" b="1" kern="0">
                          <a:solidFill>
                            <a:schemeClr val="bg1"/>
                          </a:solidFill>
                          <a:effectLst/>
                        </a:rPr>
                        <a:t>BC</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TS</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U</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WO</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no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BC</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TS</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U</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lnSpc>
                          <a:spcPct val="107000"/>
                        </a:lnSpc>
                        <a:spcAft>
                          <a:spcPts val="800"/>
                        </a:spcAft>
                      </a:pPr>
                      <a:r>
                        <a:rPr lang="fr-FR" sz="1200" b="1" kern="0">
                          <a:solidFill>
                            <a:schemeClr val="bg1"/>
                          </a:solidFill>
                          <a:effectLst/>
                        </a:rPr>
                        <a:t>WO</a:t>
                      </a:r>
                      <a:endParaRPr lang="fr-FR" sz="1200" b="1" kern="100">
                        <a:solidFill>
                          <a:schemeClr val="bg1"/>
                        </a:solidFill>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408329708"/>
                  </a:ext>
                </a:extLst>
              </a:tr>
              <a:tr h="252000">
                <a:tc>
                  <a:txBody>
                    <a:bodyPr/>
                    <a:lstStyle/>
                    <a:p>
                      <a:pPr algn="l">
                        <a:lnSpc>
                          <a:spcPct val="107000"/>
                        </a:lnSpc>
                        <a:spcAft>
                          <a:spcPts val="800"/>
                        </a:spcAft>
                      </a:pPr>
                      <a:r>
                        <a:rPr lang="fr-FR" sz="1300" kern="0">
                          <a:effectLst/>
                        </a:rPr>
                        <a:t>Cellular inflammatory infiltrationt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32 (36.4)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16 (50)</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16 (50)</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1906851"/>
                  </a:ext>
                </a:extLst>
              </a:tr>
              <a:tr h="252000">
                <a:tc>
                  <a:txBody>
                    <a:bodyPr/>
                    <a:lstStyle/>
                    <a:p>
                      <a:pPr algn="l">
                        <a:lnSpc>
                          <a:spcPct val="107000"/>
                        </a:lnSpc>
                        <a:spcAft>
                          <a:spcPts val="800"/>
                        </a:spcAft>
                      </a:pPr>
                      <a:r>
                        <a:rPr lang="fr-FR" sz="1300" kern="0" dirty="0">
                          <a:effectLst/>
                        </a:rPr>
                        <a:t>Staphylococcus aureus</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18 (20.4)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5</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71166312"/>
                  </a:ext>
                </a:extLst>
              </a:tr>
              <a:tr h="252000">
                <a:tc>
                  <a:txBody>
                    <a:bodyPr/>
                    <a:lstStyle/>
                    <a:p>
                      <a:pPr algn="l">
                        <a:lnSpc>
                          <a:spcPct val="107000"/>
                        </a:lnSpc>
                        <a:spcAft>
                          <a:spcPts val="800"/>
                        </a:spcAft>
                      </a:pPr>
                      <a:r>
                        <a:rPr lang="fr-FR" sz="1300" kern="0">
                          <a:effectLst/>
                        </a:rPr>
                        <a:t>Other Staphylococcus spp. </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31 (35.2)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9</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7</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9</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05258908"/>
                  </a:ext>
                </a:extLst>
              </a:tr>
              <a:tr h="252000">
                <a:tc>
                  <a:txBody>
                    <a:bodyPr/>
                    <a:lstStyle/>
                    <a:p>
                      <a:pPr algn="l">
                        <a:lnSpc>
                          <a:spcPct val="107000"/>
                        </a:lnSpc>
                        <a:spcAft>
                          <a:spcPts val="800"/>
                        </a:spcAft>
                      </a:pPr>
                      <a:r>
                        <a:rPr lang="fr-FR" sz="1300" kern="0">
                          <a:effectLst/>
                        </a:rPr>
                        <a:t>Enterococcus spp.</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29 (33)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dirty="0">
                          <a:effectLst/>
                        </a:rPr>
                        <a:t>6</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dirty="0">
                          <a:ln>
                            <a:noFill/>
                          </a:ln>
                          <a:solidFill>
                            <a:srgbClr val="000000"/>
                          </a:solidFill>
                          <a:effectLst/>
                          <a:uLnTx/>
                          <a:uFillTx/>
                          <a:latin typeface="+mj-lt"/>
                          <a:ea typeface="+mn-ea"/>
                          <a:cs typeface="Gisha" panose="020B0502040204020203" pitchFamily="34" charset="-79"/>
                        </a:rPr>
                        <a:t>2</a:t>
                      </a:r>
                      <a:endParaRPr lang="fr-FR" sz="1300" kern="100" dirty="0">
                        <a:effectLst/>
                        <a:latin typeface="+mj-lt"/>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8</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170532574"/>
                  </a:ext>
                </a:extLst>
              </a:tr>
              <a:tr h="252000">
                <a:tc>
                  <a:txBody>
                    <a:bodyPr/>
                    <a:lstStyle/>
                    <a:p>
                      <a:pPr algn="l">
                        <a:lnSpc>
                          <a:spcPct val="107000"/>
                        </a:lnSpc>
                        <a:spcAft>
                          <a:spcPts val="800"/>
                        </a:spcAft>
                      </a:pPr>
                      <a:r>
                        <a:rPr lang="fr-FR" sz="1300" kern="0">
                          <a:effectLst/>
                        </a:rPr>
                        <a:t>Other Gram-positive bacteria</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9</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52962663"/>
                  </a:ext>
                </a:extLst>
              </a:tr>
              <a:tr h="252000">
                <a:tc>
                  <a:txBody>
                    <a:bodyPr/>
                    <a:lstStyle/>
                    <a:p>
                      <a:pPr algn="l">
                        <a:lnSpc>
                          <a:spcPct val="107000"/>
                        </a:lnSpc>
                        <a:spcAft>
                          <a:spcPts val="800"/>
                        </a:spcAft>
                      </a:pPr>
                      <a:r>
                        <a:rPr lang="fr-FR" sz="1300" kern="0">
                          <a:effectLst/>
                        </a:rPr>
                        <a:t>Anaerobes</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75942099"/>
                  </a:ext>
                </a:extLst>
              </a:tr>
              <a:tr h="252000">
                <a:tc>
                  <a:txBody>
                    <a:bodyPr/>
                    <a:lstStyle/>
                    <a:p>
                      <a:pPr algn="l">
                        <a:lnSpc>
                          <a:spcPct val="107000"/>
                        </a:lnSpc>
                        <a:spcAft>
                          <a:spcPts val="800"/>
                        </a:spcAft>
                      </a:pPr>
                      <a:r>
                        <a:rPr lang="fr-FR" sz="1300" kern="0">
                          <a:effectLst/>
                        </a:rPr>
                        <a:t>Escherichia coli</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8</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46963716"/>
                  </a:ext>
                </a:extLst>
              </a:tr>
              <a:tr h="252000">
                <a:tc>
                  <a:txBody>
                    <a:bodyPr/>
                    <a:lstStyle/>
                    <a:p>
                      <a:pPr algn="l">
                        <a:lnSpc>
                          <a:spcPct val="107000"/>
                        </a:lnSpc>
                        <a:spcAft>
                          <a:spcPts val="800"/>
                        </a:spcAft>
                      </a:pPr>
                      <a:r>
                        <a:rPr lang="fr-FR" sz="1300" kern="0">
                          <a:effectLst/>
                        </a:rPr>
                        <a:t>Pseudomonas aeruginosa</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15 (17)</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6</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915290731"/>
                  </a:ext>
                </a:extLst>
              </a:tr>
              <a:tr h="252000">
                <a:tc>
                  <a:txBody>
                    <a:bodyPr/>
                    <a:lstStyle/>
                    <a:p>
                      <a:pPr algn="l">
                        <a:lnSpc>
                          <a:spcPct val="107000"/>
                        </a:lnSpc>
                        <a:spcAft>
                          <a:spcPts val="800"/>
                        </a:spcAft>
                      </a:pPr>
                      <a:r>
                        <a:rPr lang="fr-FR" sz="1300" kern="0">
                          <a:effectLst/>
                        </a:rPr>
                        <a:t>Klebsiella pneumoniae</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17 (19.3)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5</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5</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7030540"/>
                  </a:ext>
                </a:extLst>
              </a:tr>
              <a:tr h="252000">
                <a:tc>
                  <a:txBody>
                    <a:bodyPr/>
                    <a:lstStyle/>
                    <a:p>
                      <a:pPr algn="l">
                        <a:lnSpc>
                          <a:spcPct val="107000"/>
                        </a:lnSpc>
                        <a:spcAft>
                          <a:spcPts val="800"/>
                        </a:spcAft>
                      </a:pPr>
                      <a:r>
                        <a:rPr lang="fr-FR" sz="1300" kern="0">
                          <a:effectLst/>
                        </a:rPr>
                        <a:t>Other Enterobacter spp.</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dirty="0">
                          <a:effectLst/>
                        </a:rPr>
                        <a:t>25 (28.4)</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6</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dirty="0">
                          <a:effectLst/>
                        </a:rPr>
                        <a:t>8</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5</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483766233"/>
                  </a:ext>
                </a:extLst>
              </a:tr>
              <a:tr h="252000">
                <a:tc>
                  <a:txBody>
                    <a:bodyPr/>
                    <a:lstStyle/>
                    <a:p>
                      <a:pPr algn="l">
                        <a:lnSpc>
                          <a:spcPct val="107000"/>
                        </a:lnSpc>
                        <a:spcAft>
                          <a:spcPts val="800"/>
                        </a:spcAft>
                      </a:pPr>
                      <a:r>
                        <a:rPr lang="fr-FR" sz="1300" kern="0">
                          <a:effectLst/>
                        </a:rPr>
                        <a:t>Other Gram-negative bacteria</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15 (17)</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7</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kumimoji="0" lang="fr-FR" sz="1300" b="0" i="0" u="none" strike="noStrike" kern="0" cap="none" spc="0" normalizeH="0" baseline="0" noProof="0" dirty="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0704622"/>
                  </a:ext>
                </a:extLst>
              </a:tr>
              <a:tr h="252000">
                <a:tc>
                  <a:txBody>
                    <a:bodyPr/>
                    <a:lstStyle/>
                    <a:p>
                      <a:pPr algn="l">
                        <a:lnSpc>
                          <a:spcPct val="107000"/>
                        </a:lnSpc>
                        <a:spcAft>
                          <a:spcPts val="800"/>
                        </a:spcAft>
                      </a:pPr>
                      <a:r>
                        <a:rPr lang="fr-FR" sz="1300" kern="0">
                          <a:effectLst/>
                        </a:rPr>
                        <a:t>Candida albicans</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11(12.5)</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4</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V</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408343293"/>
                  </a:ext>
                </a:extLst>
              </a:tr>
              <a:tr h="252000">
                <a:tc>
                  <a:txBody>
                    <a:bodyPr/>
                    <a:lstStyle/>
                    <a:p>
                      <a:pPr algn="l">
                        <a:lnSpc>
                          <a:spcPct val="107000"/>
                        </a:lnSpc>
                        <a:spcAft>
                          <a:spcPts val="800"/>
                        </a:spcAft>
                      </a:pPr>
                      <a:r>
                        <a:rPr lang="fr-FR" sz="1300" kern="0">
                          <a:effectLst/>
                        </a:rPr>
                        <a:t>Other fungi</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37 (42)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6</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18 (41.9)</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3</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300" kern="0">
                          <a:effectLst/>
                        </a:rPr>
                        <a:t>6</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09338294"/>
                  </a:ext>
                </a:extLst>
              </a:tr>
              <a:tr h="252000">
                <a:tc>
                  <a:txBody>
                    <a:bodyPr/>
                    <a:lstStyle/>
                    <a:p>
                      <a:pPr algn="l">
                        <a:lnSpc>
                          <a:spcPct val="107000"/>
                        </a:lnSpc>
                        <a:spcAft>
                          <a:spcPts val="800"/>
                        </a:spcAft>
                      </a:pPr>
                      <a:r>
                        <a:rPr lang="fr-FR" sz="1300" kern="0" dirty="0" err="1">
                          <a:effectLst/>
                        </a:rPr>
                        <a:t>Viruses</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a:noFill/>
                    </a:lnR>
                    <a:lnT>
                      <a:noFill/>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2</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a:noFill/>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latin typeface="Gisha" panose="020B0502040204020203" pitchFamily="34" charset="-79"/>
                          <a:cs typeface="Gisha" panose="020B0502040204020203" pitchFamily="34" charset="-79"/>
                        </a:rPr>
                        <a:t>–</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lang="fr-FR" sz="1300" kern="0">
                          <a:effectLst/>
                        </a:rPr>
                        <a:t>1</a:t>
                      </a:r>
                      <a:endParaRPr lang="fr-FR" sz="1300" kern="10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dirty="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dirty="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lnSpc>
                          <a:spcPct val="107000"/>
                        </a:lnSpc>
                        <a:spcAft>
                          <a:spcPts val="800"/>
                        </a:spcAft>
                      </a:pPr>
                      <a:r>
                        <a:rPr kumimoji="0" lang="fr-FR" sz="1300" b="0" i="0" u="none" strike="noStrike" kern="0" cap="none" spc="0" normalizeH="0" baseline="0" noProof="0" dirty="0">
                          <a:ln>
                            <a:noFill/>
                          </a:ln>
                          <a:solidFill>
                            <a:srgbClr val="000000"/>
                          </a:solidFill>
                          <a:effectLst/>
                          <a:uLnTx/>
                          <a:uFillTx/>
                          <a:latin typeface="Gisha" panose="020B0502040204020203" pitchFamily="34" charset="-79"/>
                          <a:ea typeface="+mn-ea"/>
                          <a:cs typeface="Gisha" panose="020B0502040204020203" pitchFamily="34" charset="-79"/>
                        </a:rPr>
                        <a:t>–</a:t>
                      </a:r>
                      <a:endParaRPr lang="fr-FR" sz="1300" kern="100" dirty="0">
                        <a:effectLst/>
                        <a:latin typeface="Aptos" panose="020B0004020202020204" pitchFamily="34" charset="0"/>
                        <a:ea typeface="Aptos" panose="020B0004020202020204" pitchFamily="34" charset="0"/>
                        <a:cs typeface="Times New Roman" panose="02020603050405020304" pitchFamily="18" charset="0"/>
                      </a:endParaRPr>
                    </a:p>
                  </a:txBody>
                  <a:tcPr marL="44450" marR="44450" marT="0" marB="0" anchor="ctr">
                    <a:lnL w="6350" cap="flat" cmpd="sng" algn="ctr">
                      <a:solidFill>
                        <a:schemeClr val="bg1">
                          <a:lumMod val="85000"/>
                        </a:schemeClr>
                      </a:solidFill>
                      <a:prstDash val="solid"/>
                      <a:round/>
                      <a:headEnd type="none" w="med" len="med"/>
                      <a:tailEnd type="none" w="med" len="med"/>
                    </a:lnL>
                    <a:lnR w="6350" cap="flat" cmpd="sng" algn="ctr">
                      <a:solidFill>
                        <a:schemeClr val="bg1">
                          <a:lumMod val="85000"/>
                        </a:schemeClr>
                      </a:solid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174121495"/>
                  </a:ext>
                </a:extLst>
              </a:tr>
            </a:tbl>
          </a:graphicData>
        </a:graphic>
      </p:graphicFrame>
      <p:sp>
        <p:nvSpPr>
          <p:cNvPr id="17" name="ZoneTexte 16">
            <a:extLst>
              <a:ext uri="{FF2B5EF4-FFF2-40B4-BE49-F238E27FC236}">
                <a16:creationId xmlns:a16="http://schemas.microsoft.com/office/drawing/2014/main" id="{754A4CFB-254A-EEB2-D3FD-CD1756ACC142}"/>
              </a:ext>
            </a:extLst>
          </p:cNvPr>
          <p:cNvSpPr txBox="1"/>
          <p:nvPr/>
        </p:nvSpPr>
        <p:spPr>
          <a:xfrm>
            <a:off x="2661858" y="5941376"/>
            <a:ext cx="8287657" cy="252633"/>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05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BC, blood culture; TS, tracheal secretion; U, urine; WO, wounds and others.</a:t>
            </a:r>
            <a:endParaRPr kumimoji="0" lang="fr-FR" sz="105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19" name="Espace réservé du contenu 16">
            <a:extLst>
              <a:ext uri="{FF2B5EF4-FFF2-40B4-BE49-F238E27FC236}">
                <a16:creationId xmlns:a16="http://schemas.microsoft.com/office/drawing/2014/main" id="{90B067E4-72E3-1D89-7BCB-465C3E1A20AA}"/>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5" name="Espace réservé du texte 4">
            <a:extLst>
              <a:ext uri="{FF2B5EF4-FFF2-40B4-BE49-F238E27FC236}">
                <a16:creationId xmlns:a16="http://schemas.microsoft.com/office/drawing/2014/main" id="{D5B9E974-328F-E855-0F57-A35E86C1AFD4}"/>
              </a:ext>
            </a:extLst>
          </p:cNvPr>
          <p:cNvSpPr>
            <a:spLocks noGrp="1"/>
          </p:cNvSpPr>
          <p:nvPr>
            <p:ph type="body" sz="quarter" idx="18"/>
          </p:nvPr>
        </p:nvSpPr>
        <p:spPr>
          <a:xfrm>
            <a:off x="960193" y="763783"/>
            <a:ext cx="11104990" cy="582613"/>
          </a:xfrm>
        </p:spPr>
        <p:txBody>
          <a:bodyPr/>
          <a:lstStyle/>
          <a:p>
            <a:r>
              <a:rPr lang="en-US" dirty="0"/>
              <a:t>Nosocomial infection in patients with ECMO</a:t>
            </a:r>
          </a:p>
        </p:txBody>
      </p:sp>
      <p:sp>
        <p:nvSpPr>
          <p:cNvPr id="6" name="Rectangle à coins arrondis 10">
            <a:extLst>
              <a:ext uri="{FF2B5EF4-FFF2-40B4-BE49-F238E27FC236}">
                <a16:creationId xmlns:a16="http://schemas.microsoft.com/office/drawing/2014/main" id="{33E80CF7-F8D4-6511-EBA7-6CDD7A1C0E08}"/>
              </a:ext>
            </a:extLst>
          </p:cNvPr>
          <p:cNvSpPr/>
          <p:nvPr/>
        </p:nvSpPr>
        <p:spPr>
          <a:xfrm>
            <a:off x="1071564" y="1497902"/>
            <a:ext cx="10828331" cy="443348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a:ea typeface="+mn-ea"/>
              <a:cs typeface="Arial" panose="020B0604020202020204" pitchFamily="34" charset="0"/>
            </a:endParaRPr>
          </a:p>
        </p:txBody>
      </p:sp>
      <p:sp>
        <p:nvSpPr>
          <p:cNvPr id="8" name="ZoneTexte 7">
            <a:extLst>
              <a:ext uri="{FF2B5EF4-FFF2-40B4-BE49-F238E27FC236}">
                <a16:creationId xmlns:a16="http://schemas.microsoft.com/office/drawing/2014/main" id="{DCFE85FC-0E0E-F431-04E4-D602B0DE079B}"/>
              </a:ext>
            </a:extLst>
          </p:cNvPr>
          <p:cNvSpPr txBox="1"/>
          <p:nvPr/>
        </p:nvSpPr>
        <p:spPr>
          <a:xfrm>
            <a:off x="1190749" y="1321855"/>
            <a:ext cx="6859237"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Microbiological Comparison of the Groups in n = 117   Microbiological Samples</a:t>
            </a:r>
          </a:p>
        </p:txBody>
      </p:sp>
    </p:spTree>
    <p:extLst>
      <p:ext uri="{BB962C8B-B14F-4D97-AF65-F5344CB8AC3E}">
        <p14:creationId xmlns:p14="http://schemas.microsoft.com/office/powerpoint/2010/main" val="418356325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82A22BA6-8E63-9BEB-1A9F-72C039992B50}"/>
              </a:ext>
            </a:extLst>
          </p:cNvPr>
          <p:cNvSpPr>
            <a:spLocks noGrp="1"/>
          </p:cNvSpPr>
          <p:nvPr>
            <p:ph type="body" sz="quarter" idx="19"/>
          </p:nvPr>
        </p:nvSpPr>
        <p:spPr/>
        <p:txBody>
          <a:bodyPr/>
          <a:lstStyle/>
          <a:p>
            <a:r>
              <a:rPr lang="fr-FR"/>
              <a:t>Marcus JE &amp; Shah A et al. </a:t>
            </a:r>
            <a:r>
              <a:rPr lang="en-GB"/>
              <a:t>Clin Infect Dis. 2024</a:t>
            </a:r>
            <a:endParaRPr lang="fr-FR"/>
          </a:p>
        </p:txBody>
      </p:sp>
      <p:sp>
        <p:nvSpPr>
          <p:cNvPr id="3" name="Titre 2">
            <a:extLst>
              <a:ext uri="{FF2B5EF4-FFF2-40B4-BE49-F238E27FC236}">
                <a16:creationId xmlns:a16="http://schemas.microsoft.com/office/drawing/2014/main" id="{BA564BA1-C8F3-C0AF-CDAC-DA3A8AC093AB}"/>
              </a:ext>
            </a:extLst>
          </p:cNvPr>
          <p:cNvSpPr>
            <a:spLocks noGrp="1"/>
          </p:cNvSpPr>
          <p:nvPr>
            <p:ph type="title"/>
          </p:nvPr>
        </p:nvSpPr>
        <p:spPr/>
        <p:txBody>
          <a:bodyPr/>
          <a:lstStyle/>
          <a:p>
            <a:r>
              <a:rPr lang="en-GB"/>
              <a:t>Prevention and Control of Infection</a:t>
            </a:r>
            <a:endParaRPr lang="fr-FR"/>
          </a:p>
        </p:txBody>
      </p:sp>
      <p:sp>
        <p:nvSpPr>
          <p:cNvPr id="6" name="ZoneTexte 5">
            <a:extLst>
              <a:ext uri="{FF2B5EF4-FFF2-40B4-BE49-F238E27FC236}">
                <a16:creationId xmlns:a16="http://schemas.microsoft.com/office/drawing/2014/main" id="{25B1FF6C-3FE0-E636-1577-C3E3CFDD140D}"/>
              </a:ext>
            </a:extLst>
          </p:cNvPr>
          <p:cNvSpPr txBox="1"/>
          <p:nvPr/>
        </p:nvSpPr>
        <p:spPr>
          <a:xfrm>
            <a:off x="1190371" y="941589"/>
            <a:ext cx="7741238" cy="407547"/>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2000" b="1" i="0" u="none" strike="noStrike" kern="100" cap="none" spc="0" normalizeH="0" baseline="0" noProof="0">
                <a:ln>
                  <a:noFill/>
                </a:ln>
                <a:solidFill>
                  <a:srgbClr val="CC00FF"/>
                </a:solidFill>
                <a:effectLst/>
                <a:uLnTx/>
                <a:uFillTx/>
                <a:latin typeface="Arial"/>
                <a:ea typeface="Aptos" panose="020B0004020202020204" pitchFamily="34" charset="0"/>
                <a:cs typeface="Times New Roman" panose="02020603050405020304" pitchFamily="18" charset="0"/>
              </a:rPr>
              <a:t>Biofilm: </a:t>
            </a:r>
            <a:r>
              <a:rPr kumimoji="0" lang="en-US"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the major cause of medical device-associated infections</a:t>
            </a:r>
            <a:endParaRPr kumimoji="0" lang="fr-FR" sz="2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grpSp>
        <p:nvGrpSpPr>
          <p:cNvPr id="37" name="Groupe 36">
            <a:extLst>
              <a:ext uri="{FF2B5EF4-FFF2-40B4-BE49-F238E27FC236}">
                <a16:creationId xmlns:a16="http://schemas.microsoft.com/office/drawing/2014/main" id="{AB74E2D2-76E3-5783-32ED-A319D879F75C}"/>
              </a:ext>
            </a:extLst>
          </p:cNvPr>
          <p:cNvGrpSpPr/>
          <p:nvPr/>
        </p:nvGrpSpPr>
        <p:grpSpPr>
          <a:xfrm>
            <a:off x="1679065" y="2294775"/>
            <a:ext cx="8799744" cy="3491688"/>
            <a:chOff x="1761372" y="1787758"/>
            <a:chExt cx="8799744" cy="3491688"/>
          </a:xfrm>
        </p:grpSpPr>
        <p:sp>
          <p:nvSpPr>
            <p:cNvPr id="31" name="Arc 30">
              <a:extLst>
                <a:ext uri="{FF2B5EF4-FFF2-40B4-BE49-F238E27FC236}">
                  <a16:creationId xmlns:a16="http://schemas.microsoft.com/office/drawing/2014/main" id="{22153ED6-FBFF-A5B3-F753-7800BA182BF5}"/>
                </a:ext>
              </a:extLst>
            </p:cNvPr>
            <p:cNvSpPr/>
            <p:nvPr/>
          </p:nvSpPr>
          <p:spPr>
            <a:xfrm rot="332773">
              <a:off x="3033505" y="2076056"/>
              <a:ext cx="5918742" cy="3203390"/>
            </a:xfrm>
            <a:prstGeom prst="arc">
              <a:avLst>
                <a:gd name="adj1" fmla="val 11144726"/>
                <a:gd name="adj2" fmla="val 21225685"/>
              </a:avLst>
            </a:prstGeom>
            <a:ln w="38100">
              <a:solidFill>
                <a:srgbClr val="E2C9EF"/>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Arial"/>
                <a:ea typeface="+mn-ea"/>
                <a:cs typeface="+mn-cs"/>
              </a:endParaRPr>
            </a:p>
          </p:txBody>
        </p:sp>
        <p:grpSp>
          <p:nvGrpSpPr>
            <p:cNvPr id="34" name="Groupe 33">
              <a:extLst>
                <a:ext uri="{FF2B5EF4-FFF2-40B4-BE49-F238E27FC236}">
                  <a16:creationId xmlns:a16="http://schemas.microsoft.com/office/drawing/2014/main" id="{F78EA245-4028-2875-94A3-6B39FAD85D4C}"/>
                </a:ext>
              </a:extLst>
            </p:cNvPr>
            <p:cNvGrpSpPr/>
            <p:nvPr/>
          </p:nvGrpSpPr>
          <p:grpSpPr>
            <a:xfrm>
              <a:off x="2422478" y="2391986"/>
              <a:ext cx="8138638" cy="2764442"/>
              <a:chOff x="2422478" y="2391986"/>
              <a:chExt cx="8138638" cy="2764442"/>
            </a:xfrm>
          </p:grpSpPr>
          <p:pic>
            <p:nvPicPr>
              <p:cNvPr id="33" name="Image 32" descr="Une image contenant texte, capture d’écran, Site web, Publicité en ligne&#10;&#10;Description générée automatiquement">
                <a:extLst>
                  <a:ext uri="{FF2B5EF4-FFF2-40B4-BE49-F238E27FC236}">
                    <a16:creationId xmlns:a16="http://schemas.microsoft.com/office/drawing/2014/main" id="{3DB97DB6-3A69-F950-06D8-EB3C4BA979D4}"/>
                  </a:ext>
                </a:extLst>
              </p:cNvPr>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2422478" y="4069242"/>
                <a:ext cx="4154804" cy="1079466"/>
              </a:xfrm>
              <a:prstGeom prst="rect">
                <a:avLst/>
              </a:prstGeom>
            </p:spPr>
          </p:pic>
          <p:pic>
            <p:nvPicPr>
              <p:cNvPr id="9" name="Image 8" descr="Une image contenant texte, capture d’écran, Site web, Publicité en ligne&#10;&#10;Description générée automatiquement">
                <a:extLst>
                  <a:ext uri="{FF2B5EF4-FFF2-40B4-BE49-F238E27FC236}">
                    <a16:creationId xmlns:a16="http://schemas.microsoft.com/office/drawing/2014/main" id="{63668791-47FA-90AC-702A-FDB310321C41}"/>
                  </a:ext>
                </a:extLst>
              </p:cNvPr>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p:blipFill>
            <p:spPr>
              <a:xfrm>
                <a:off x="6406313" y="2391986"/>
                <a:ext cx="4154803" cy="2764442"/>
              </a:xfrm>
              <a:prstGeom prst="rect">
                <a:avLst/>
              </a:prstGeom>
            </p:spPr>
          </p:pic>
        </p:grpSp>
        <p:sp>
          <p:nvSpPr>
            <p:cNvPr id="10" name="Rectangle : coins arrondis 9">
              <a:extLst>
                <a:ext uri="{FF2B5EF4-FFF2-40B4-BE49-F238E27FC236}">
                  <a16:creationId xmlns:a16="http://schemas.microsoft.com/office/drawing/2014/main" id="{11315B5F-797A-BB33-730C-0AB85EE7B5D2}"/>
                </a:ext>
              </a:extLst>
            </p:cNvPr>
            <p:cNvSpPr/>
            <p:nvPr/>
          </p:nvSpPr>
          <p:spPr>
            <a:xfrm>
              <a:off x="1761372" y="2805737"/>
              <a:ext cx="1143355" cy="1055607"/>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Free floating bacteria</a:t>
              </a:r>
              <a:endParaRPr kumimoji="0" lang="fr-FR" sz="16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endParaRPr>
            </a:p>
          </p:txBody>
        </p:sp>
        <p:sp>
          <p:nvSpPr>
            <p:cNvPr id="11" name="Rectangle : coins arrondis 10">
              <a:extLst>
                <a:ext uri="{FF2B5EF4-FFF2-40B4-BE49-F238E27FC236}">
                  <a16:creationId xmlns:a16="http://schemas.microsoft.com/office/drawing/2014/main" id="{A52FF4A6-6303-3097-4CB6-1BFD060B25C0}"/>
                </a:ext>
              </a:extLst>
            </p:cNvPr>
            <p:cNvSpPr/>
            <p:nvPr/>
          </p:nvSpPr>
          <p:spPr>
            <a:xfrm>
              <a:off x="3025890" y="3405887"/>
              <a:ext cx="1549256" cy="840810"/>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Adhesins: Autolisyns A, </a:t>
              </a:r>
              <a:b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b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PP-1, </a:t>
              </a:r>
              <a:b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b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MSCRAMM</a:t>
              </a:r>
              <a:endParaRPr kumimoji="0" lang="fr-FR"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12" name="Ellipse 11">
              <a:extLst>
                <a:ext uri="{FF2B5EF4-FFF2-40B4-BE49-F238E27FC236}">
                  <a16:creationId xmlns:a16="http://schemas.microsoft.com/office/drawing/2014/main" id="{6232C300-5EB4-0DD7-1BA2-D9FB7DE3622E}"/>
                </a:ext>
              </a:extLst>
            </p:cNvPr>
            <p:cNvSpPr/>
            <p:nvPr/>
          </p:nvSpPr>
          <p:spPr>
            <a:xfrm>
              <a:off x="3798426" y="4198474"/>
              <a:ext cx="228097" cy="228097"/>
            </a:xfrm>
            <a:prstGeom prst="ellipse">
              <a:avLst/>
            </a:prstGeom>
            <a:solidFill>
              <a:srgbClr val="909090"/>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15" name="Rectangle : coins arrondis 14">
              <a:extLst>
                <a:ext uri="{FF2B5EF4-FFF2-40B4-BE49-F238E27FC236}">
                  <a16:creationId xmlns:a16="http://schemas.microsoft.com/office/drawing/2014/main" id="{7C73B824-CFF2-208E-DDF1-2B4CE21BC50A}"/>
                </a:ext>
              </a:extLst>
            </p:cNvPr>
            <p:cNvSpPr/>
            <p:nvPr/>
          </p:nvSpPr>
          <p:spPr>
            <a:xfrm>
              <a:off x="4457897" y="3676002"/>
              <a:ext cx="1058537" cy="420405"/>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Exopolymer matrix</a:t>
              </a:r>
              <a:endParaRPr kumimoji="0" lang="fr-FR" sz="12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17" name="Ellipse 16">
              <a:extLst>
                <a:ext uri="{FF2B5EF4-FFF2-40B4-BE49-F238E27FC236}">
                  <a16:creationId xmlns:a16="http://schemas.microsoft.com/office/drawing/2014/main" id="{4AC295DB-BC35-26C0-01EB-CF999D041B68}"/>
                </a:ext>
              </a:extLst>
            </p:cNvPr>
            <p:cNvSpPr/>
            <p:nvPr/>
          </p:nvSpPr>
          <p:spPr>
            <a:xfrm>
              <a:off x="2104952" y="3712244"/>
              <a:ext cx="228097" cy="228097"/>
            </a:xfrm>
            <a:prstGeom prst="ellipse">
              <a:avLst/>
            </a:prstGeom>
            <a:solidFill>
              <a:srgbClr val="B1B1B1"/>
            </a:solidFill>
            <a:ln w="38100">
              <a:solidFill>
                <a:srgbClr val="CC00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21" name="Flèche : haut 20">
              <a:extLst>
                <a:ext uri="{FF2B5EF4-FFF2-40B4-BE49-F238E27FC236}">
                  <a16:creationId xmlns:a16="http://schemas.microsoft.com/office/drawing/2014/main" id="{062ADEAA-7A8F-2CBE-2983-503BD1A0D942}"/>
                </a:ext>
              </a:extLst>
            </p:cNvPr>
            <p:cNvSpPr/>
            <p:nvPr/>
          </p:nvSpPr>
          <p:spPr>
            <a:xfrm rot="7858652">
              <a:off x="5516584" y="3936890"/>
              <a:ext cx="168777" cy="319033"/>
            </a:xfrm>
            <a:prstGeom prst="upArrow">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20" name="Flèche : haut 19">
              <a:extLst>
                <a:ext uri="{FF2B5EF4-FFF2-40B4-BE49-F238E27FC236}">
                  <a16:creationId xmlns:a16="http://schemas.microsoft.com/office/drawing/2014/main" id="{6E0F6902-C64C-FCEC-BF6B-82384F19ABC9}"/>
                </a:ext>
              </a:extLst>
            </p:cNvPr>
            <p:cNvSpPr/>
            <p:nvPr/>
          </p:nvSpPr>
          <p:spPr>
            <a:xfrm rot="13860757" flipH="1">
              <a:off x="9142764" y="1724363"/>
              <a:ext cx="471915" cy="805981"/>
            </a:xfrm>
            <a:prstGeom prst="upArrow">
              <a:avLst/>
            </a:prstGeom>
            <a:solidFill>
              <a:srgbClr val="CC00FF"/>
            </a:solidFill>
            <a:ln>
              <a:solidFill>
                <a:srgbClr val="E2C9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pic>
          <p:nvPicPr>
            <p:cNvPr id="7" name="Image 6" descr="Une image contenant texte, capture d’écran, diagramme, Police&#10;&#10;Description générée automatiquement">
              <a:extLst>
                <a:ext uri="{FF2B5EF4-FFF2-40B4-BE49-F238E27FC236}">
                  <a16:creationId xmlns:a16="http://schemas.microsoft.com/office/drawing/2014/main" id="{25B470D9-7F6C-CD7D-157B-1BDAFF8EA45C}"/>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876242" y="2605889"/>
              <a:ext cx="472913" cy="821197"/>
            </a:xfrm>
            <a:prstGeom prst="rect">
              <a:avLst/>
            </a:prstGeom>
          </p:spPr>
        </p:pic>
        <p:grpSp>
          <p:nvGrpSpPr>
            <p:cNvPr id="30" name="Groupe 29">
              <a:extLst>
                <a:ext uri="{FF2B5EF4-FFF2-40B4-BE49-F238E27FC236}">
                  <a16:creationId xmlns:a16="http://schemas.microsoft.com/office/drawing/2014/main" id="{8D40C96A-BBA0-F7B5-BD2F-A4FD182069FA}"/>
                </a:ext>
              </a:extLst>
            </p:cNvPr>
            <p:cNvGrpSpPr/>
            <p:nvPr/>
          </p:nvGrpSpPr>
          <p:grpSpPr>
            <a:xfrm>
              <a:off x="4326845" y="1787758"/>
              <a:ext cx="1051231" cy="1421206"/>
              <a:chOff x="4178303" y="2063889"/>
              <a:chExt cx="1051231" cy="1421206"/>
            </a:xfrm>
          </p:grpSpPr>
          <p:pic>
            <p:nvPicPr>
              <p:cNvPr id="28" name="Image 27" descr="Une image contenant texte, capture d’écran, diagramme, Police&#10;&#10;Description générée automatiquement">
                <a:extLst>
                  <a:ext uri="{FF2B5EF4-FFF2-40B4-BE49-F238E27FC236}">
                    <a16:creationId xmlns:a16="http://schemas.microsoft.com/office/drawing/2014/main" id="{817F15D2-2B3F-9F36-4B15-E2543DDB56C6}"/>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4495371" y="2063889"/>
                <a:ext cx="734163" cy="952668"/>
              </a:xfrm>
              <a:prstGeom prst="rect">
                <a:avLst/>
              </a:prstGeom>
            </p:spPr>
          </p:pic>
          <p:sp>
            <p:nvSpPr>
              <p:cNvPr id="19" name="Flèche : haut 18">
                <a:extLst>
                  <a:ext uri="{FF2B5EF4-FFF2-40B4-BE49-F238E27FC236}">
                    <a16:creationId xmlns:a16="http://schemas.microsoft.com/office/drawing/2014/main" id="{3B2A79A5-9931-F429-2FED-4E83BAA5C113}"/>
                  </a:ext>
                </a:extLst>
              </p:cNvPr>
              <p:cNvSpPr/>
              <p:nvPr/>
            </p:nvSpPr>
            <p:spPr>
              <a:xfrm rot="11881497" flipH="1">
                <a:off x="4178303" y="2679114"/>
                <a:ext cx="471915" cy="805981"/>
              </a:xfrm>
              <a:prstGeom prst="upArrow">
                <a:avLst/>
              </a:prstGeom>
              <a:solidFill>
                <a:srgbClr val="CC00FF"/>
              </a:solidFill>
              <a:ln>
                <a:solidFill>
                  <a:srgbClr val="E2C9E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pic>
          <p:nvPicPr>
            <p:cNvPr id="29" name="Image 28" descr="Une image contenant texte, capture d’écran, diagramme, Police&#10;&#10;Description générée automatiquement">
              <a:extLst>
                <a:ext uri="{FF2B5EF4-FFF2-40B4-BE49-F238E27FC236}">
                  <a16:creationId xmlns:a16="http://schemas.microsoft.com/office/drawing/2014/main" id="{5E4B4E1C-5E8E-2DC1-3FB5-32A6D2DBC43E}"/>
                </a:ext>
              </a:extLst>
            </p:cNvPr>
            <p:cNvPicPr>
              <a:picLocks noChangeAspect="1"/>
            </p:cNvPicPr>
            <p:nvPr/>
          </p:nvPicPr>
          <p:blipFill rotWithShape="1">
            <a:blip r:embed="rId6">
              <a:extLst>
                <a:ext uri="{28A0092B-C50C-407E-A947-70E740481C1C}">
                  <a14:useLocalDpi xmlns:a14="http://schemas.microsoft.com/office/drawing/2010/main" val="0"/>
                </a:ext>
              </a:extLst>
            </a:blip>
            <a:srcRect/>
            <a:stretch/>
          </p:blipFill>
          <p:spPr>
            <a:xfrm>
              <a:off x="6224414" y="1929130"/>
              <a:ext cx="734163" cy="952668"/>
            </a:xfrm>
            <a:prstGeom prst="rect">
              <a:avLst/>
            </a:prstGeom>
          </p:spPr>
        </p:pic>
        <p:sp>
          <p:nvSpPr>
            <p:cNvPr id="13" name="Rectangle : coins arrondis 12">
              <a:extLst>
                <a:ext uri="{FF2B5EF4-FFF2-40B4-BE49-F238E27FC236}">
                  <a16:creationId xmlns:a16="http://schemas.microsoft.com/office/drawing/2014/main" id="{9BF62444-0442-12EF-1E98-CACA78BED499}"/>
                </a:ext>
              </a:extLst>
            </p:cNvPr>
            <p:cNvSpPr/>
            <p:nvPr/>
          </p:nvSpPr>
          <p:spPr>
            <a:xfrm>
              <a:off x="7733217" y="2415189"/>
              <a:ext cx="1058537" cy="673749"/>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Detached biofilm cells</a:t>
              </a:r>
              <a:endParaRPr kumimoji="0" lang="fr-FR" sz="12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14" name="ZoneTexte 13">
              <a:extLst>
                <a:ext uri="{FF2B5EF4-FFF2-40B4-BE49-F238E27FC236}">
                  <a16:creationId xmlns:a16="http://schemas.microsoft.com/office/drawing/2014/main" id="{FEA22B24-EF4C-FC33-FC26-CE64DD113D37}"/>
                </a:ext>
              </a:extLst>
            </p:cNvPr>
            <p:cNvSpPr txBox="1"/>
            <p:nvPr/>
          </p:nvSpPr>
          <p:spPr>
            <a:xfrm>
              <a:off x="2620192" y="4793570"/>
              <a:ext cx="7897383" cy="336631"/>
            </a:xfrm>
            <a:prstGeom prst="rect">
              <a:avLst/>
            </a:prstGeom>
            <a:solidFill>
              <a:schemeClr val="bg1"/>
            </a:solid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1. Attachment 	      2. </a:t>
              </a:r>
              <a:r>
                <a:rPr kumimoji="0" lang="en-GB" sz="16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Microcolony 	         3. Maturation	   4. Dispersion</a:t>
              </a:r>
              <a:endParaRPr kumimoji="0" lang="fr-FR" sz="1600" b="1"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
          <p:nvSpPr>
            <p:cNvPr id="35" name="Flèche : haut 34">
              <a:extLst>
                <a:ext uri="{FF2B5EF4-FFF2-40B4-BE49-F238E27FC236}">
                  <a16:creationId xmlns:a16="http://schemas.microsoft.com/office/drawing/2014/main" id="{D2488C21-F3AE-A20A-1A24-97DC6C0F94F9}"/>
                </a:ext>
              </a:extLst>
            </p:cNvPr>
            <p:cNvSpPr/>
            <p:nvPr/>
          </p:nvSpPr>
          <p:spPr>
            <a:xfrm rot="10800000">
              <a:off x="2838154" y="3776059"/>
              <a:ext cx="168777" cy="340036"/>
            </a:xfrm>
            <a:prstGeom prst="upArrow">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36" name="Espace réservé du contenu 16">
            <a:extLst>
              <a:ext uri="{FF2B5EF4-FFF2-40B4-BE49-F238E27FC236}">
                <a16:creationId xmlns:a16="http://schemas.microsoft.com/office/drawing/2014/main" id="{9196467F-CF3A-6F03-F452-F5D088766F67}"/>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38" name="Rectangle : coins arrondis 37">
            <a:extLst>
              <a:ext uri="{FF2B5EF4-FFF2-40B4-BE49-F238E27FC236}">
                <a16:creationId xmlns:a16="http://schemas.microsoft.com/office/drawing/2014/main" id="{FBFEB097-B081-8C32-1AED-B773D7BA3322}"/>
              </a:ext>
            </a:extLst>
          </p:cNvPr>
          <p:cNvSpPr/>
          <p:nvPr/>
        </p:nvSpPr>
        <p:spPr>
          <a:xfrm>
            <a:off x="1218241" y="1579865"/>
            <a:ext cx="2192616" cy="607179"/>
          </a:xfrm>
          <a:prstGeom prst="roundRect">
            <a:avLst>
              <a:gd name="adj" fmla="val 25323"/>
            </a:avLst>
          </a:prstGeom>
          <a:solidFill>
            <a:srgbClr val="5E247C"/>
          </a:solidFill>
          <a:ln>
            <a:noFill/>
          </a:ln>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800" b="0" i="0" u="none" strike="noStrike" kern="1200" cap="none" spc="0" normalizeH="0" baseline="0" noProof="0">
                <a:ln>
                  <a:noFill/>
                </a:ln>
                <a:solidFill>
                  <a:srgbClr val="FFFFFF"/>
                </a:solidFill>
                <a:effectLst/>
                <a:uLnTx/>
                <a:uFillTx/>
                <a:latin typeface="Arial"/>
                <a:ea typeface="Aptos" panose="020B0004020202020204" pitchFamily="34" charset="0"/>
                <a:cs typeface="+mn-cs"/>
              </a:rPr>
              <a:t>Prevention Bundle</a:t>
            </a:r>
            <a:endParaRPr kumimoji="0" lang="fr-FR" sz="2400" b="0" i="0" u="none" strike="noStrike" kern="1200" cap="none" spc="0" normalizeH="0" baseline="0" noProof="0">
              <a:ln>
                <a:noFill/>
              </a:ln>
              <a:solidFill>
                <a:srgbClr val="FFFFFF"/>
              </a:solidFill>
              <a:effectLst/>
              <a:uLnTx/>
              <a:uFillTx/>
              <a:latin typeface="Arial"/>
              <a:ea typeface="+mn-ea"/>
              <a:cs typeface="+mn-cs"/>
            </a:endParaRPr>
          </a:p>
        </p:txBody>
      </p:sp>
      <p:sp>
        <p:nvSpPr>
          <p:cNvPr id="39" name="Rectangle : coins arrondis 38">
            <a:extLst>
              <a:ext uri="{FF2B5EF4-FFF2-40B4-BE49-F238E27FC236}">
                <a16:creationId xmlns:a16="http://schemas.microsoft.com/office/drawing/2014/main" id="{ADF46F83-FCB7-7666-EB86-9DF68928F4CD}"/>
              </a:ext>
            </a:extLst>
          </p:cNvPr>
          <p:cNvSpPr/>
          <p:nvPr/>
        </p:nvSpPr>
        <p:spPr>
          <a:xfrm>
            <a:off x="9883382" y="1926785"/>
            <a:ext cx="2023216" cy="607179"/>
          </a:xfrm>
          <a:prstGeom prst="roundRect">
            <a:avLst>
              <a:gd name="adj" fmla="val 25323"/>
            </a:avLst>
          </a:prstGeom>
          <a:solidFill>
            <a:srgbClr val="5E247C"/>
          </a:solidFill>
          <a:ln>
            <a:noFill/>
          </a:ln>
        </p:spPr>
        <p:style>
          <a:lnRef idx="2">
            <a:schemeClr val="lt1">
              <a:hueOff val="0"/>
              <a:satOff val="0"/>
              <a:lumOff val="0"/>
              <a:alphaOff val="0"/>
            </a:schemeClr>
          </a:lnRef>
          <a:fillRef idx="1">
            <a:schemeClr val="accent4">
              <a:alpha val="90000"/>
              <a:hueOff val="0"/>
              <a:satOff val="0"/>
              <a:lumOff val="0"/>
              <a:alphaOff val="0"/>
            </a:schemeClr>
          </a:fillRef>
          <a:effectRef idx="0">
            <a:schemeClr val="accent4">
              <a:alpha val="90000"/>
              <a:hueOff val="0"/>
              <a:satOff val="0"/>
              <a:lumOff val="0"/>
              <a:alphaOff val="0"/>
            </a:schemeClr>
          </a:effectRef>
          <a:fontRef idx="minor">
            <a:schemeClr val="lt1"/>
          </a:fontRef>
        </p:style>
        <p:txBody>
          <a:bodyPr spcFirstLastPara="0" vert="horz" wrap="square" lIns="90000" tIns="91441" rIns="90000" bIns="91441"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GB" sz="1800" b="0" i="0" u="none" strike="noStrike" kern="1200" cap="none" spc="0" normalizeH="0" baseline="0" noProof="0" dirty="0">
                <a:ln>
                  <a:noFill/>
                </a:ln>
                <a:solidFill>
                  <a:srgbClr val="FFFFFF"/>
                </a:solidFill>
                <a:effectLst/>
                <a:uLnTx/>
                <a:uFillTx/>
                <a:latin typeface="Arial"/>
                <a:ea typeface="Aptos" panose="020B0004020202020204" pitchFamily="34" charset="0"/>
                <a:cs typeface="+mn-cs"/>
              </a:rPr>
              <a:t>Antimicrobial treatment</a:t>
            </a:r>
            <a:endParaRPr kumimoji="0" lang="fr-FR" sz="2400" b="0" i="0" u="none" strike="noStrike" kern="1200" cap="none" spc="0" normalizeH="0" baseline="0" noProof="0" dirty="0">
              <a:ln>
                <a:noFill/>
              </a:ln>
              <a:solidFill>
                <a:srgbClr val="FFFFFF"/>
              </a:solidFill>
              <a:effectLst/>
              <a:uLnTx/>
              <a:uFillTx/>
              <a:latin typeface="Arial"/>
              <a:ea typeface="+mn-ea"/>
              <a:cs typeface="+mn-cs"/>
            </a:endParaRPr>
          </a:p>
        </p:txBody>
      </p:sp>
      <p:sp>
        <p:nvSpPr>
          <p:cNvPr id="41" name="ZoneTexte 40">
            <a:extLst>
              <a:ext uri="{FF2B5EF4-FFF2-40B4-BE49-F238E27FC236}">
                <a16:creationId xmlns:a16="http://schemas.microsoft.com/office/drawing/2014/main" id="{4F2C17E3-CBA5-6046-EC80-117C45ED06D1}"/>
              </a:ext>
            </a:extLst>
          </p:cNvPr>
          <p:cNvSpPr txBox="1"/>
          <p:nvPr/>
        </p:nvSpPr>
        <p:spPr>
          <a:xfrm>
            <a:off x="1218240" y="2230375"/>
            <a:ext cx="3130377" cy="344582"/>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The unique strategy for cure!</a:t>
            </a:r>
            <a:endParaRPr kumimoji="0" lang="fr-FR" sz="16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4" name="Rectangle : coins arrondis 3">
            <a:extLst>
              <a:ext uri="{FF2B5EF4-FFF2-40B4-BE49-F238E27FC236}">
                <a16:creationId xmlns:a16="http://schemas.microsoft.com/office/drawing/2014/main" id="{461F9E8D-AD3B-7FAB-EBD4-FEB2DD271339}"/>
              </a:ext>
            </a:extLst>
          </p:cNvPr>
          <p:cNvSpPr/>
          <p:nvPr/>
        </p:nvSpPr>
        <p:spPr>
          <a:xfrm>
            <a:off x="4653587" y="3242898"/>
            <a:ext cx="1058537" cy="420405"/>
          </a:xfrm>
          <a:prstGeom prst="round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Planktonic cells</a:t>
            </a:r>
            <a:endParaRPr kumimoji="0" lang="fr-FR" sz="12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521967454"/>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ZoneTexte 40">
            <a:extLst>
              <a:ext uri="{FF2B5EF4-FFF2-40B4-BE49-F238E27FC236}">
                <a16:creationId xmlns:a16="http://schemas.microsoft.com/office/drawing/2014/main" id="{2D357320-8EEB-B3FD-B51D-50B6FD6F6A9E}"/>
              </a:ext>
            </a:extLst>
          </p:cNvPr>
          <p:cNvSpPr txBox="1"/>
          <p:nvPr/>
        </p:nvSpPr>
        <p:spPr>
          <a:xfrm>
            <a:off x="1455324" y="4146713"/>
            <a:ext cx="3751685" cy="1498234"/>
          </a:xfrm>
          <a:prstGeom prst="roundRect">
            <a:avLst>
              <a:gd name="adj" fmla="val 6440"/>
            </a:avLst>
          </a:prstGeom>
          <a:noFill/>
          <a:ln>
            <a:solidFill>
              <a:schemeClr val="accent4"/>
            </a:solidFill>
          </a:ln>
        </p:spPr>
        <p:txBody>
          <a:bodyPr wrap="square" lIns="36000" tIns="36000" rIns="36000" bIns="3600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1100" b="0" i="0" u="none" strike="noStrike" kern="100" cap="none" spc="0" normalizeH="0" baseline="0" noProof="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nvGrpSpPr>
          <p:cNvPr id="32" name="Groupe 31">
            <a:extLst>
              <a:ext uri="{FF2B5EF4-FFF2-40B4-BE49-F238E27FC236}">
                <a16:creationId xmlns:a16="http://schemas.microsoft.com/office/drawing/2014/main" id="{77E6C121-0A5F-F250-EDE7-8DBA8B1C8CA5}"/>
              </a:ext>
            </a:extLst>
          </p:cNvPr>
          <p:cNvGrpSpPr/>
          <p:nvPr/>
        </p:nvGrpSpPr>
        <p:grpSpPr>
          <a:xfrm>
            <a:off x="9457786" y="1976328"/>
            <a:ext cx="2561449" cy="3575356"/>
            <a:chOff x="9159303" y="1454989"/>
            <a:chExt cx="2529357" cy="3530561"/>
          </a:xfrm>
        </p:grpSpPr>
        <p:pic>
          <p:nvPicPr>
            <p:cNvPr id="26" name="Image 25">
              <a:extLst>
                <a:ext uri="{FF2B5EF4-FFF2-40B4-BE49-F238E27FC236}">
                  <a16:creationId xmlns:a16="http://schemas.microsoft.com/office/drawing/2014/main" id="{0765C08B-C06C-BA03-0993-5A4963405E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59303" y="1454989"/>
              <a:ext cx="2529357" cy="3530561"/>
            </a:xfrm>
            <a:prstGeom prst="rect">
              <a:avLst/>
            </a:prstGeom>
          </p:spPr>
        </p:pic>
        <p:sp>
          <p:nvSpPr>
            <p:cNvPr id="27" name="ZoneTexte 26">
              <a:extLst>
                <a:ext uri="{FF2B5EF4-FFF2-40B4-BE49-F238E27FC236}">
                  <a16:creationId xmlns:a16="http://schemas.microsoft.com/office/drawing/2014/main" id="{F51B0651-E401-79E0-584A-4840C1B19634}"/>
                </a:ext>
              </a:extLst>
            </p:cNvPr>
            <p:cNvSpPr txBox="1"/>
            <p:nvPr/>
          </p:nvSpPr>
          <p:spPr>
            <a:xfrm>
              <a:off x="9394924" y="2593299"/>
              <a:ext cx="885779" cy="218393"/>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Oxygenator </a:t>
              </a:r>
              <a:endParaRPr kumimoji="0" lang="fr-FR" sz="8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28" name="ZoneTexte 27">
              <a:extLst>
                <a:ext uri="{FF2B5EF4-FFF2-40B4-BE49-F238E27FC236}">
                  <a16:creationId xmlns:a16="http://schemas.microsoft.com/office/drawing/2014/main" id="{09796DE4-16C1-8E93-37C7-091F52EEDC68}"/>
                </a:ext>
              </a:extLst>
            </p:cNvPr>
            <p:cNvSpPr txBox="1"/>
            <p:nvPr/>
          </p:nvSpPr>
          <p:spPr>
            <a:xfrm>
              <a:off x="9510517" y="3217177"/>
              <a:ext cx="567483" cy="218393"/>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8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Pump </a:t>
              </a:r>
              <a:endParaRPr kumimoji="0" lang="fr-FR" sz="8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29" name="Flèche : courbe vers le bas 28">
              <a:extLst>
                <a:ext uri="{FF2B5EF4-FFF2-40B4-BE49-F238E27FC236}">
                  <a16:creationId xmlns:a16="http://schemas.microsoft.com/office/drawing/2014/main" id="{1FBA59E5-F6A6-320D-2C53-4691051F961C}"/>
                </a:ext>
              </a:extLst>
            </p:cNvPr>
            <p:cNvSpPr/>
            <p:nvPr/>
          </p:nvSpPr>
          <p:spPr>
            <a:xfrm rot="20649067">
              <a:off x="9728530" y="2376467"/>
              <a:ext cx="520227" cy="245444"/>
            </a:xfrm>
            <a:custGeom>
              <a:avLst/>
              <a:gdLst>
                <a:gd name="connsiteX0" fmla="*/ 900902 w 962152"/>
                <a:gd name="connsiteY0" fmla="*/ 244999 h 244999"/>
                <a:gd name="connsiteX1" fmla="*/ 825835 w 962152"/>
                <a:gd name="connsiteY1" fmla="*/ 183749 h 244999"/>
                <a:gd name="connsiteX2" fmla="*/ 856460 w 962152"/>
                <a:gd name="connsiteY2" fmla="*/ 183749 h 244999"/>
                <a:gd name="connsiteX3" fmla="*/ 435138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0" fmla="*/ 465764 w 962152"/>
                <a:gd name="connsiteY0" fmla="*/ 608 h 244999"/>
                <a:gd name="connsiteX1" fmla="*/ 61250 w 962152"/>
                <a:gd name="connsiteY1" fmla="*/ 244999 h 244999"/>
                <a:gd name="connsiteX2" fmla="*/ 0 w 962152"/>
                <a:gd name="connsiteY2" fmla="*/ 244999 h 244999"/>
                <a:gd name="connsiteX3" fmla="*/ 241511 w 962152"/>
                <a:gd name="connsiteY3" fmla="*/ 25593 h 244999"/>
                <a:gd name="connsiteX4" fmla="*/ 465764 w 962152"/>
                <a:gd name="connsiteY4" fmla="*/ 608 h 244999"/>
                <a:gd name="connsiteX0" fmla="*/ 465764 w 962152"/>
                <a:gd name="connsiteY0" fmla="*/ 608 h 244999"/>
                <a:gd name="connsiteX1" fmla="*/ 61250 w 962152"/>
                <a:gd name="connsiteY1" fmla="*/ 244999 h 244999"/>
                <a:gd name="connsiteX2" fmla="*/ 0 w 962152"/>
                <a:gd name="connsiteY2" fmla="*/ 244999 h 244999"/>
                <a:gd name="connsiteX3" fmla="*/ 435139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8" fmla="*/ 825835 w 962152"/>
                <a:gd name="connsiteY8" fmla="*/ 183749 h 244999"/>
                <a:gd name="connsiteX9" fmla="*/ 856460 w 962152"/>
                <a:gd name="connsiteY9" fmla="*/ 183749 h 244999"/>
                <a:gd name="connsiteX10" fmla="*/ 435138 w 962152"/>
                <a:gd name="connsiteY10"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61250 w 948335"/>
                <a:gd name="connsiteY1" fmla="*/ 244999 h 244999"/>
                <a:gd name="connsiteX2" fmla="*/ 0 w 948335"/>
                <a:gd name="connsiteY2" fmla="*/ 244999 h 244999"/>
                <a:gd name="connsiteX3" fmla="*/ 241511 w 948335"/>
                <a:gd name="connsiteY3" fmla="*/ 25593 h 244999"/>
                <a:gd name="connsiteX4" fmla="*/ 465764 w 948335"/>
                <a:gd name="connsiteY4"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435139 w 948335"/>
                <a:gd name="connsiteY1" fmla="*/ 0 h 244999"/>
                <a:gd name="connsiteX2" fmla="*/ 496388 w 948335"/>
                <a:gd name="connsiteY2" fmla="*/ 0 h 244999"/>
                <a:gd name="connsiteX3" fmla="*/ 917710 w 948335"/>
                <a:gd name="connsiteY3" fmla="*/ 183749 h 244999"/>
                <a:gd name="connsiteX4" fmla="*/ 948335 w 948335"/>
                <a:gd name="connsiteY4" fmla="*/ 183749 h 244999"/>
                <a:gd name="connsiteX5" fmla="*/ 900902 w 948335"/>
                <a:gd name="connsiteY5" fmla="*/ 244999 h 244999"/>
                <a:gd name="connsiteX6" fmla="*/ 825835 w 948335"/>
                <a:gd name="connsiteY6" fmla="*/ 183749 h 244999"/>
                <a:gd name="connsiteX7" fmla="*/ 856460 w 948335"/>
                <a:gd name="connsiteY7" fmla="*/ 183749 h 244999"/>
                <a:gd name="connsiteX8" fmla="*/ 435138 w 948335"/>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224253 w 706824"/>
                <a:gd name="connsiteY0" fmla="*/ 608 h 244999"/>
                <a:gd name="connsiteX1" fmla="*/ 0 w 706824"/>
                <a:gd name="connsiteY1" fmla="*/ 25593 h 244999"/>
                <a:gd name="connsiteX2" fmla="*/ 224253 w 706824"/>
                <a:gd name="connsiteY2"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91440 w 706824"/>
                <a:gd name="connsiteY2" fmla="*/ 11703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0 w 706824"/>
                <a:gd name="connsiteY2" fmla="*/ 2559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0 w 602080"/>
                <a:gd name="connsiteY2" fmla="*/ 1759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91440 w 602080"/>
                <a:gd name="connsiteY2" fmla="*/ 10903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7" fmla="*/ 88883 w 602080"/>
                <a:gd name="connsiteY7"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0" fmla="*/ 472794 w 520227"/>
                <a:gd name="connsiteY0" fmla="*/ 254502 h 254502"/>
                <a:gd name="connsiteX1" fmla="*/ 397727 w 520227"/>
                <a:gd name="connsiteY1" fmla="*/ 193252 h 254502"/>
                <a:gd name="connsiteX2" fmla="*/ 428352 w 520227"/>
                <a:gd name="connsiteY2" fmla="*/ 193252 h 254502"/>
                <a:gd name="connsiteX3" fmla="*/ 7030 w 520227"/>
                <a:gd name="connsiteY3" fmla="*/ 9503 h 254502"/>
                <a:gd name="connsiteX4" fmla="*/ 68280 w 520227"/>
                <a:gd name="connsiteY4" fmla="*/ 9503 h 254502"/>
                <a:gd name="connsiteX5" fmla="*/ 489602 w 520227"/>
                <a:gd name="connsiteY5" fmla="*/ 193252 h 254502"/>
                <a:gd name="connsiteX6" fmla="*/ 520227 w 520227"/>
                <a:gd name="connsiteY6" fmla="*/ 193252 h 254502"/>
                <a:gd name="connsiteX7" fmla="*/ 472794 w 520227"/>
                <a:gd name="connsiteY7" fmla="*/ 254502 h 254502"/>
                <a:gd name="connsiteX0" fmla="*/ 0 w 520227"/>
                <a:gd name="connsiteY0" fmla="*/ 9058 h 254502"/>
                <a:gd name="connsiteX1" fmla="*/ 37656 w 520227"/>
                <a:gd name="connsiteY1" fmla="*/ 10111 h 254502"/>
                <a:gd name="connsiteX0" fmla="*/ 7031 w 520227"/>
                <a:gd name="connsiteY0" fmla="*/ 9503 h 254502"/>
                <a:gd name="connsiteX1" fmla="*/ 68280 w 520227"/>
                <a:gd name="connsiteY1" fmla="*/ 9503 h 254502"/>
                <a:gd name="connsiteX2" fmla="*/ 489602 w 520227"/>
                <a:gd name="connsiteY2" fmla="*/ 193252 h 254502"/>
                <a:gd name="connsiteX3" fmla="*/ 520227 w 520227"/>
                <a:gd name="connsiteY3" fmla="*/ 193252 h 254502"/>
                <a:gd name="connsiteX4" fmla="*/ 472794 w 520227"/>
                <a:gd name="connsiteY4" fmla="*/ 254502 h 254502"/>
                <a:gd name="connsiteX5" fmla="*/ 397727 w 520227"/>
                <a:gd name="connsiteY5" fmla="*/ 193252 h 254502"/>
                <a:gd name="connsiteX6" fmla="*/ 428352 w 520227"/>
                <a:gd name="connsiteY6" fmla="*/ 193252 h 254502"/>
                <a:gd name="connsiteX0" fmla="*/ 472794 w 520227"/>
                <a:gd name="connsiteY0" fmla="*/ 245444 h 245444"/>
                <a:gd name="connsiteX1" fmla="*/ 397727 w 520227"/>
                <a:gd name="connsiteY1" fmla="*/ 184194 h 245444"/>
                <a:gd name="connsiteX2" fmla="*/ 428352 w 520227"/>
                <a:gd name="connsiteY2" fmla="*/ 184194 h 245444"/>
                <a:gd name="connsiteX3" fmla="*/ 7030 w 520227"/>
                <a:gd name="connsiteY3" fmla="*/ 445 h 245444"/>
                <a:gd name="connsiteX4" fmla="*/ 68280 w 520227"/>
                <a:gd name="connsiteY4" fmla="*/ 445 h 245444"/>
                <a:gd name="connsiteX5" fmla="*/ 489602 w 520227"/>
                <a:gd name="connsiteY5" fmla="*/ 184194 h 245444"/>
                <a:gd name="connsiteX6" fmla="*/ 520227 w 520227"/>
                <a:gd name="connsiteY6" fmla="*/ 184194 h 245444"/>
                <a:gd name="connsiteX7" fmla="*/ 472794 w 520227"/>
                <a:gd name="connsiteY7" fmla="*/ 245444 h 245444"/>
                <a:gd name="connsiteX0" fmla="*/ 0 w 520227"/>
                <a:gd name="connsiteY0" fmla="*/ 0 h 245444"/>
                <a:gd name="connsiteX1" fmla="*/ 37656 w 520227"/>
                <a:gd name="connsiteY1" fmla="*/ 1053 h 245444"/>
                <a:gd name="connsiteX0" fmla="*/ 7031 w 520227"/>
                <a:gd name="connsiteY0" fmla="*/ 445 h 245444"/>
                <a:gd name="connsiteX1" fmla="*/ 68280 w 520227"/>
                <a:gd name="connsiteY1" fmla="*/ 445 h 245444"/>
                <a:gd name="connsiteX2" fmla="*/ 489602 w 520227"/>
                <a:gd name="connsiteY2" fmla="*/ 184194 h 245444"/>
                <a:gd name="connsiteX3" fmla="*/ 520227 w 520227"/>
                <a:gd name="connsiteY3" fmla="*/ 184194 h 245444"/>
                <a:gd name="connsiteX4" fmla="*/ 472794 w 520227"/>
                <a:gd name="connsiteY4" fmla="*/ 245444 h 245444"/>
                <a:gd name="connsiteX5" fmla="*/ 397727 w 520227"/>
                <a:gd name="connsiteY5" fmla="*/ 184194 h 245444"/>
                <a:gd name="connsiteX6" fmla="*/ 428352 w 520227"/>
                <a:gd name="connsiteY6" fmla="*/ 18419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227" h="245444" stroke="0" extrusionOk="0">
                  <a:moveTo>
                    <a:pt x="472794" y="245444"/>
                  </a:moveTo>
                  <a:lnTo>
                    <a:pt x="397727" y="184194"/>
                  </a:lnTo>
                  <a:lnTo>
                    <a:pt x="428352" y="184194"/>
                  </a:lnTo>
                  <a:cubicBezTo>
                    <a:pt x="378746" y="76022"/>
                    <a:pt x="205453" y="445"/>
                    <a:pt x="7030" y="445"/>
                  </a:cubicBezTo>
                  <a:lnTo>
                    <a:pt x="68280" y="445"/>
                  </a:lnTo>
                  <a:cubicBezTo>
                    <a:pt x="266703" y="445"/>
                    <a:pt x="439996" y="76023"/>
                    <a:pt x="489602" y="184194"/>
                  </a:cubicBezTo>
                  <a:lnTo>
                    <a:pt x="520227" y="184194"/>
                  </a:lnTo>
                  <a:lnTo>
                    <a:pt x="472794" y="245444"/>
                  </a:lnTo>
                  <a:close/>
                </a:path>
                <a:path w="520227" h="245444" fill="darkenLess" stroke="0" extrusionOk="0">
                  <a:moveTo>
                    <a:pt x="0" y="0"/>
                  </a:moveTo>
                  <a:cubicBezTo>
                    <a:pt x="80545" y="3818"/>
                    <a:pt x="-39714" y="-2021"/>
                    <a:pt x="37656" y="1053"/>
                  </a:cubicBezTo>
                </a:path>
                <a:path w="520227" h="245444" fill="none" extrusionOk="0">
                  <a:moveTo>
                    <a:pt x="7031" y="445"/>
                  </a:moveTo>
                  <a:lnTo>
                    <a:pt x="68280" y="445"/>
                  </a:lnTo>
                  <a:cubicBezTo>
                    <a:pt x="266703" y="445"/>
                    <a:pt x="439996" y="76023"/>
                    <a:pt x="489602" y="184194"/>
                  </a:cubicBezTo>
                  <a:lnTo>
                    <a:pt x="520227" y="184194"/>
                  </a:lnTo>
                  <a:lnTo>
                    <a:pt x="472794" y="245444"/>
                  </a:lnTo>
                  <a:lnTo>
                    <a:pt x="397727" y="184194"/>
                  </a:lnTo>
                  <a:lnTo>
                    <a:pt x="428352" y="184194"/>
                  </a:lnTo>
                </a:path>
              </a:pathLst>
            </a:custGeom>
            <a:solidFill>
              <a:schemeClr val="bg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Arial"/>
                <a:ea typeface="+mn-ea"/>
                <a:cs typeface="+mn-cs"/>
              </a:endParaRPr>
            </a:p>
          </p:txBody>
        </p:sp>
        <p:sp>
          <p:nvSpPr>
            <p:cNvPr id="31" name="Flèche : courbe vers le bas 28">
              <a:extLst>
                <a:ext uri="{FF2B5EF4-FFF2-40B4-BE49-F238E27FC236}">
                  <a16:creationId xmlns:a16="http://schemas.microsoft.com/office/drawing/2014/main" id="{D621DAC5-208D-64A7-A262-0125A57BEF3C}"/>
                </a:ext>
              </a:extLst>
            </p:cNvPr>
            <p:cNvSpPr/>
            <p:nvPr/>
          </p:nvSpPr>
          <p:spPr>
            <a:xfrm rot="9849067">
              <a:off x="9658628" y="3394405"/>
              <a:ext cx="520227" cy="245444"/>
            </a:xfrm>
            <a:custGeom>
              <a:avLst/>
              <a:gdLst>
                <a:gd name="connsiteX0" fmla="*/ 900902 w 962152"/>
                <a:gd name="connsiteY0" fmla="*/ 244999 h 244999"/>
                <a:gd name="connsiteX1" fmla="*/ 825835 w 962152"/>
                <a:gd name="connsiteY1" fmla="*/ 183749 h 244999"/>
                <a:gd name="connsiteX2" fmla="*/ 856460 w 962152"/>
                <a:gd name="connsiteY2" fmla="*/ 183749 h 244999"/>
                <a:gd name="connsiteX3" fmla="*/ 435138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0" fmla="*/ 465764 w 962152"/>
                <a:gd name="connsiteY0" fmla="*/ 608 h 244999"/>
                <a:gd name="connsiteX1" fmla="*/ 61250 w 962152"/>
                <a:gd name="connsiteY1" fmla="*/ 244999 h 244999"/>
                <a:gd name="connsiteX2" fmla="*/ 0 w 962152"/>
                <a:gd name="connsiteY2" fmla="*/ 244999 h 244999"/>
                <a:gd name="connsiteX3" fmla="*/ 241511 w 962152"/>
                <a:gd name="connsiteY3" fmla="*/ 25593 h 244999"/>
                <a:gd name="connsiteX4" fmla="*/ 465764 w 962152"/>
                <a:gd name="connsiteY4" fmla="*/ 608 h 244999"/>
                <a:gd name="connsiteX0" fmla="*/ 465764 w 962152"/>
                <a:gd name="connsiteY0" fmla="*/ 608 h 244999"/>
                <a:gd name="connsiteX1" fmla="*/ 61250 w 962152"/>
                <a:gd name="connsiteY1" fmla="*/ 244999 h 244999"/>
                <a:gd name="connsiteX2" fmla="*/ 0 w 962152"/>
                <a:gd name="connsiteY2" fmla="*/ 244999 h 244999"/>
                <a:gd name="connsiteX3" fmla="*/ 435139 w 962152"/>
                <a:gd name="connsiteY3" fmla="*/ 0 h 244999"/>
                <a:gd name="connsiteX4" fmla="*/ 496388 w 962152"/>
                <a:gd name="connsiteY4" fmla="*/ 0 h 244999"/>
                <a:gd name="connsiteX5" fmla="*/ 917710 w 962152"/>
                <a:gd name="connsiteY5" fmla="*/ 183749 h 244999"/>
                <a:gd name="connsiteX6" fmla="*/ 948335 w 962152"/>
                <a:gd name="connsiteY6" fmla="*/ 183749 h 244999"/>
                <a:gd name="connsiteX7" fmla="*/ 900902 w 962152"/>
                <a:gd name="connsiteY7" fmla="*/ 244999 h 244999"/>
                <a:gd name="connsiteX8" fmla="*/ 825835 w 962152"/>
                <a:gd name="connsiteY8" fmla="*/ 183749 h 244999"/>
                <a:gd name="connsiteX9" fmla="*/ 856460 w 962152"/>
                <a:gd name="connsiteY9" fmla="*/ 183749 h 244999"/>
                <a:gd name="connsiteX10" fmla="*/ 435138 w 962152"/>
                <a:gd name="connsiteY10"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61250 w 948335"/>
                <a:gd name="connsiteY1" fmla="*/ 244999 h 244999"/>
                <a:gd name="connsiteX2" fmla="*/ 0 w 948335"/>
                <a:gd name="connsiteY2" fmla="*/ 244999 h 244999"/>
                <a:gd name="connsiteX3" fmla="*/ 241511 w 948335"/>
                <a:gd name="connsiteY3" fmla="*/ 25593 h 244999"/>
                <a:gd name="connsiteX4" fmla="*/ 465764 w 948335"/>
                <a:gd name="connsiteY4"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0 w 948335"/>
                <a:gd name="connsiteY1" fmla="*/ 244999 h 244999"/>
                <a:gd name="connsiteX2" fmla="*/ 435139 w 948335"/>
                <a:gd name="connsiteY2" fmla="*/ 0 h 244999"/>
                <a:gd name="connsiteX3" fmla="*/ 496388 w 948335"/>
                <a:gd name="connsiteY3" fmla="*/ 0 h 244999"/>
                <a:gd name="connsiteX4" fmla="*/ 917710 w 948335"/>
                <a:gd name="connsiteY4" fmla="*/ 183749 h 244999"/>
                <a:gd name="connsiteX5" fmla="*/ 948335 w 948335"/>
                <a:gd name="connsiteY5" fmla="*/ 183749 h 244999"/>
                <a:gd name="connsiteX6" fmla="*/ 900902 w 948335"/>
                <a:gd name="connsiteY6" fmla="*/ 244999 h 244999"/>
                <a:gd name="connsiteX7" fmla="*/ 825835 w 948335"/>
                <a:gd name="connsiteY7" fmla="*/ 183749 h 244999"/>
                <a:gd name="connsiteX8" fmla="*/ 856460 w 948335"/>
                <a:gd name="connsiteY8" fmla="*/ 183749 h 244999"/>
                <a:gd name="connsiteX9" fmla="*/ 435138 w 948335"/>
                <a:gd name="connsiteY9" fmla="*/ 0 h 244999"/>
                <a:gd name="connsiteX0" fmla="*/ 900902 w 948335"/>
                <a:gd name="connsiteY0" fmla="*/ 244999 h 244999"/>
                <a:gd name="connsiteX1" fmla="*/ 825835 w 948335"/>
                <a:gd name="connsiteY1" fmla="*/ 183749 h 244999"/>
                <a:gd name="connsiteX2" fmla="*/ 856460 w 948335"/>
                <a:gd name="connsiteY2" fmla="*/ 183749 h 244999"/>
                <a:gd name="connsiteX3" fmla="*/ 435138 w 948335"/>
                <a:gd name="connsiteY3" fmla="*/ 0 h 244999"/>
                <a:gd name="connsiteX4" fmla="*/ 496388 w 948335"/>
                <a:gd name="connsiteY4" fmla="*/ 0 h 244999"/>
                <a:gd name="connsiteX5" fmla="*/ 917710 w 948335"/>
                <a:gd name="connsiteY5" fmla="*/ 183749 h 244999"/>
                <a:gd name="connsiteX6" fmla="*/ 948335 w 948335"/>
                <a:gd name="connsiteY6" fmla="*/ 183749 h 244999"/>
                <a:gd name="connsiteX7" fmla="*/ 900902 w 948335"/>
                <a:gd name="connsiteY7" fmla="*/ 244999 h 244999"/>
                <a:gd name="connsiteX0" fmla="*/ 465764 w 948335"/>
                <a:gd name="connsiteY0" fmla="*/ 608 h 244999"/>
                <a:gd name="connsiteX1" fmla="*/ 0 w 948335"/>
                <a:gd name="connsiteY1" fmla="*/ 244999 h 244999"/>
                <a:gd name="connsiteX2" fmla="*/ 241511 w 948335"/>
                <a:gd name="connsiteY2" fmla="*/ 25593 h 244999"/>
                <a:gd name="connsiteX3" fmla="*/ 465764 w 948335"/>
                <a:gd name="connsiteY3" fmla="*/ 608 h 244999"/>
                <a:gd name="connsiteX0" fmla="*/ 465764 w 948335"/>
                <a:gd name="connsiteY0" fmla="*/ 608 h 244999"/>
                <a:gd name="connsiteX1" fmla="*/ 435139 w 948335"/>
                <a:gd name="connsiteY1" fmla="*/ 0 h 244999"/>
                <a:gd name="connsiteX2" fmla="*/ 496388 w 948335"/>
                <a:gd name="connsiteY2" fmla="*/ 0 h 244999"/>
                <a:gd name="connsiteX3" fmla="*/ 917710 w 948335"/>
                <a:gd name="connsiteY3" fmla="*/ 183749 h 244999"/>
                <a:gd name="connsiteX4" fmla="*/ 948335 w 948335"/>
                <a:gd name="connsiteY4" fmla="*/ 183749 h 244999"/>
                <a:gd name="connsiteX5" fmla="*/ 900902 w 948335"/>
                <a:gd name="connsiteY5" fmla="*/ 244999 h 244999"/>
                <a:gd name="connsiteX6" fmla="*/ 825835 w 948335"/>
                <a:gd name="connsiteY6" fmla="*/ 183749 h 244999"/>
                <a:gd name="connsiteX7" fmla="*/ 856460 w 948335"/>
                <a:gd name="connsiteY7" fmla="*/ 183749 h 244999"/>
                <a:gd name="connsiteX8" fmla="*/ 435138 w 948335"/>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224253 w 706824"/>
                <a:gd name="connsiteY0" fmla="*/ 608 h 244999"/>
                <a:gd name="connsiteX1" fmla="*/ 0 w 706824"/>
                <a:gd name="connsiteY1" fmla="*/ 25593 h 244999"/>
                <a:gd name="connsiteX2" fmla="*/ 224253 w 706824"/>
                <a:gd name="connsiteY2"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91440 w 706824"/>
                <a:gd name="connsiteY2" fmla="*/ 11703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659391 w 706824"/>
                <a:gd name="connsiteY0" fmla="*/ 244999 h 244999"/>
                <a:gd name="connsiteX1" fmla="*/ 584324 w 706824"/>
                <a:gd name="connsiteY1" fmla="*/ 183749 h 244999"/>
                <a:gd name="connsiteX2" fmla="*/ 614949 w 706824"/>
                <a:gd name="connsiteY2" fmla="*/ 183749 h 244999"/>
                <a:gd name="connsiteX3" fmla="*/ 193627 w 706824"/>
                <a:gd name="connsiteY3" fmla="*/ 0 h 244999"/>
                <a:gd name="connsiteX4" fmla="*/ 254877 w 706824"/>
                <a:gd name="connsiteY4" fmla="*/ 0 h 244999"/>
                <a:gd name="connsiteX5" fmla="*/ 676199 w 706824"/>
                <a:gd name="connsiteY5" fmla="*/ 183749 h 244999"/>
                <a:gd name="connsiteX6" fmla="*/ 706824 w 706824"/>
                <a:gd name="connsiteY6" fmla="*/ 183749 h 244999"/>
                <a:gd name="connsiteX7" fmla="*/ 659391 w 706824"/>
                <a:gd name="connsiteY7" fmla="*/ 244999 h 244999"/>
                <a:gd name="connsiteX0" fmla="*/ 0 w 706824"/>
                <a:gd name="connsiteY0" fmla="*/ 25593 h 244999"/>
                <a:gd name="connsiteX1" fmla="*/ 224253 w 706824"/>
                <a:gd name="connsiteY1" fmla="*/ 608 h 244999"/>
                <a:gd name="connsiteX2" fmla="*/ 0 w 706824"/>
                <a:gd name="connsiteY2" fmla="*/ 25593 h 244999"/>
                <a:gd name="connsiteX0" fmla="*/ 224253 w 706824"/>
                <a:gd name="connsiteY0" fmla="*/ 608 h 244999"/>
                <a:gd name="connsiteX1" fmla="*/ 193628 w 706824"/>
                <a:gd name="connsiteY1" fmla="*/ 0 h 244999"/>
                <a:gd name="connsiteX2" fmla="*/ 254877 w 706824"/>
                <a:gd name="connsiteY2" fmla="*/ 0 h 244999"/>
                <a:gd name="connsiteX3" fmla="*/ 676199 w 706824"/>
                <a:gd name="connsiteY3" fmla="*/ 183749 h 244999"/>
                <a:gd name="connsiteX4" fmla="*/ 706824 w 706824"/>
                <a:gd name="connsiteY4" fmla="*/ 183749 h 244999"/>
                <a:gd name="connsiteX5" fmla="*/ 659391 w 706824"/>
                <a:gd name="connsiteY5" fmla="*/ 244999 h 244999"/>
                <a:gd name="connsiteX6" fmla="*/ 584324 w 706824"/>
                <a:gd name="connsiteY6" fmla="*/ 183749 h 244999"/>
                <a:gd name="connsiteX7" fmla="*/ 614949 w 706824"/>
                <a:gd name="connsiteY7" fmla="*/ 183749 h 244999"/>
                <a:gd name="connsiteX8" fmla="*/ 193627 w 706824"/>
                <a:gd name="connsiteY8" fmla="*/ 0 h 24499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0 w 602080"/>
                <a:gd name="connsiteY2" fmla="*/ 1759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2" fmla="*/ 91440 w 602080"/>
                <a:gd name="connsiteY2" fmla="*/ 109031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119509 w 602080"/>
                <a:gd name="connsiteY0" fmla="*/ 1568 h 245959"/>
                <a:gd name="connsiteX1" fmla="*/ 88884 w 602080"/>
                <a:gd name="connsiteY1" fmla="*/ 960 h 245959"/>
                <a:gd name="connsiteX2" fmla="*/ 150133 w 602080"/>
                <a:gd name="connsiteY2" fmla="*/ 960 h 245959"/>
                <a:gd name="connsiteX3" fmla="*/ 571455 w 602080"/>
                <a:gd name="connsiteY3" fmla="*/ 184709 h 245959"/>
                <a:gd name="connsiteX4" fmla="*/ 602080 w 602080"/>
                <a:gd name="connsiteY4" fmla="*/ 184709 h 245959"/>
                <a:gd name="connsiteX5" fmla="*/ 554647 w 602080"/>
                <a:gd name="connsiteY5" fmla="*/ 245959 h 245959"/>
                <a:gd name="connsiteX6" fmla="*/ 479580 w 602080"/>
                <a:gd name="connsiteY6" fmla="*/ 184709 h 245959"/>
                <a:gd name="connsiteX7" fmla="*/ 510205 w 602080"/>
                <a:gd name="connsiteY7" fmla="*/ 184709 h 245959"/>
                <a:gd name="connsiteX8" fmla="*/ 88883 w 602080"/>
                <a:gd name="connsiteY8"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7" fmla="*/ 88883 w 602080"/>
                <a:gd name="connsiteY7" fmla="*/ 960 h 245959"/>
                <a:gd name="connsiteX0" fmla="*/ 554647 w 602080"/>
                <a:gd name="connsiteY0" fmla="*/ 245959 h 245959"/>
                <a:gd name="connsiteX1" fmla="*/ 479580 w 602080"/>
                <a:gd name="connsiteY1" fmla="*/ 184709 h 245959"/>
                <a:gd name="connsiteX2" fmla="*/ 510205 w 602080"/>
                <a:gd name="connsiteY2" fmla="*/ 184709 h 245959"/>
                <a:gd name="connsiteX3" fmla="*/ 88883 w 602080"/>
                <a:gd name="connsiteY3" fmla="*/ 960 h 245959"/>
                <a:gd name="connsiteX4" fmla="*/ 150133 w 602080"/>
                <a:gd name="connsiteY4" fmla="*/ 960 h 245959"/>
                <a:gd name="connsiteX5" fmla="*/ 571455 w 602080"/>
                <a:gd name="connsiteY5" fmla="*/ 184709 h 245959"/>
                <a:gd name="connsiteX6" fmla="*/ 602080 w 602080"/>
                <a:gd name="connsiteY6" fmla="*/ 184709 h 245959"/>
                <a:gd name="connsiteX7" fmla="*/ 554647 w 602080"/>
                <a:gd name="connsiteY7" fmla="*/ 245959 h 245959"/>
                <a:gd name="connsiteX0" fmla="*/ 0 w 602080"/>
                <a:gd name="connsiteY0" fmla="*/ 17591 h 245959"/>
                <a:gd name="connsiteX1" fmla="*/ 119509 w 602080"/>
                <a:gd name="connsiteY1" fmla="*/ 1568 h 245959"/>
                <a:gd name="connsiteX0" fmla="*/ 88884 w 602080"/>
                <a:gd name="connsiteY0" fmla="*/ 960 h 245959"/>
                <a:gd name="connsiteX1" fmla="*/ 150133 w 602080"/>
                <a:gd name="connsiteY1" fmla="*/ 960 h 245959"/>
                <a:gd name="connsiteX2" fmla="*/ 571455 w 602080"/>
                <a:gd name="connsiteY2" fmla="*/ 184709 h 245959"/>
                <a:gd name="connsiteX3" fmla="*/ 602080 w 602080"/>
                <a:gd name="connsiteY3" fmla="*/ 184709 h 245959"/>
                <a:gd name="connsiteX4" fmla="*/ 554647 w 602080"/>
                <a:gd name="connsiteY4" fmla="*/ 245959 h 245959"/>
                <a:gd name="connsiteX5" fmla="*/ 479580 w 602080"/>
                <a:gd name="connsiteY5" fmla="*/ 184709 h 245959"/>
                <a:gd name="connsiteX6" fmla="*/ 510205 w 602080"/>
                <a:gd name="connsiteY6" fmla="*/ 184709 h 245959"/>
                <a:gd name="connsiteX0" fmla="*/ 472794 w 520227"/>
                <a:gd name="connsiteY0" fmla="*/ 254502 h 254502"/>
                <a:gd name="connsiteX1" fmla="*/ 397727 w 520227"/>
                <a:gd name="connsiteY1" fmla="*/ 193252 h 254502"/>
                <a:gd name="connsiteX2" fmla="*/ 428352 w 520227"/>
                <a:gd name="connsiteY2" fmla="*/ 193252 h 254502"/>
                <a:gd name="connsiteX3" fmla="*/ 7030 w 520227"/>
                <a:gd name="connsiteY3" fmla="*/ 9503 h 254502"/>
                <a:gd name="connsiteX4" fmla="*/ 68280 w 520227"/>
                <a:gd name="connsiteY4" fmla="*/ 9503 h 254502"/>
                <a:gd name="connsiteX5" fmla="*/ 489602 w 520227"/>
                <a:gd name="connsiteY5" fmla="*/ 193252 h 254502"/>
                <a:gd name="connsiteX6" fmla="*/ 520227 w 520227"/>
                <a:gd name="connsiteY6" fmla="*/ 193252 h 254502"/>
                <a:gd name="connsiteX7" fmla="*/ 472794 w 520227"/>
                <a:gd name="connsiteY7" fmla="*/ 254502 h 254502"/>
                <a:gd name="connsiteX0" fmla="*/ 0 w 520227"/>
                <a:gd name="connsiteY0" fmla="*/ 9058 h 254502"/>
                <a:gd name="connsiteX1" fmla="*/ 37656 w 520227"/>
                <a:gd name="connsiteY1" fmla="*/ 10111 h 254502"/>
                <a:gd name="connsiteX0" fmla="*/ 7031 w 520227"/>
                <a:gd name="connsiteY0" fmla="*/ 9503 h 254502"/>
                <a:gd name="connsiteX1" fmla="*/ 68280 w 520227"/>
                <a:gd name="connsiteY1" fmla="*/ 9503 h 254502"/>
                <a:gd name="connsiteX2" fmla="*/ 489602 w 520227"/>
                <a:gd name="connsiteY2" fmla="*/ 193252 h 254502"/>
                <a:gd name="connsiteX3" fmla="*/ 520227 w 520227"/>
                <a:gd name="connsiteY3" fmla="*/ 193252 h 254502"/>
                <a:gd name="connsiteX4" fmla="*/ 472794 w 520227"/>
                <a:gd name="connsiteY4" fmla="*/ 254502 h 254502"/>
                <a:gd name="connsiteX5" fmla="*/ 397727 w 520227"/>
                <a:gd name="connsiteY5" fmla="*/ 193252 h 254502"/>
                <a:gd name="connsiteX6" fmla="*/ 428352 w 520227"/>
                <a:gd name="connsiteY6" fmla="*/ 193252 h 254502"/>
                <a:gd name="connsiteX0" fmla="*/ 472794 w 520227"/>
                <a:gd name="connsiteY0" fmla="*/ 245444 h 245444"/>
                <a:gd name="connsiteX1" fmla="*/ 397727 w 520227"/>
                <a:gd name="connsiteY1" fmla="*/ 184194 h 245444"/>
                <a:gd name="connsiteX2" fmla="*/ 428352 w 520227"/>
                <a:gd name="connsiteY2" fmla="*/ 184194 h 245444"/>
                <a:gd name="connsiteX3" fmla="*/ 7030 w 520227"/>
                <a:gd name="connsiteY3" fmla="*/ 445 h 245444"/>
                <a:gd name="connsiteX4" fmla="*/ 68280 w 520227"/>
                <a:gd name="connsiteY4" fmla="*/ 445 h 245444"/>
                <a:gd name="connsiteX5" fmla="*/ 489602 w 520227"/>
                <a:gd name="connsiteY5" fmla="*/ 184194 h 245444"/>
                <a:gd name="connsiteX6" fmla="*/ 520227 w 520227"/>
                <a:gd name="connsiteY6" fmla="*/ 184194 h 245444"/>
                <a:gd name="connsiteX7" fmla="*/ 472794 w 520227"/>
                <a:gd name="connsiteY7" fmla="*/ 245444 h 245444"/>
                <a:gd name="connsiteX0" fmla="*/ 0 w 520227"/>
                <a:gd name="connsiteY0" fmla="*/ 0 h 245444"/>
                <a:gd name="connsiteX1" fmla="*/ 37656 w 520227"/>
                <a:gd name="connsiteY1" fmla="*/ 1053 h 245444"/>
                <a:gd name="connsiteX0" fmla="*/ 7031 w 520227"/>
                <a:gd name="connsiteY0" fmla="*/ 445 h 245444"/>
                <a:gd name="connsiteX1" fmla="*/ 68280 w 520227"/>
                <a:gd name="connsiteY1" fmla="*/ 445 h 245444"/>
                <a:gd name="connsiteX2" fmla="*/ 489602 w 520227"/>
                <a:gd name="connsiteY2" fmla="*/ 184194 h 245444"/>
                <a:gd name="connsiteX3" fmla="*/ 520227 w 520227"/>
                <a:gd name="connsiteY3" fmla="*/ 184194 h 245444"/>
                <a:gd name="connsiteX4" fmla="*/ 472794 w 520227"/>
                <a:gd name="connsiteY4" fmla="*/ 245444 h 245444"/>
                <a:gd name="connsiteX5" fmla="*/ 397727 w 520227"/>
                <a:gd name="connsiteY5" fmla="*/ 184194 h 245444"/>
                <a:gd name="connsiteX6" fmla="*/ 428352 w 520227"/>
                <a:gd name="connsiteY6" fmla="*/ 184194 h 24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227" h="245444" stroke="0" extrusionOk="0">
                  <a:moveTo>
                    <a:pt x="472794" y="245444"/>
                  </a:moveTo>
                  <a:lnTo>
                    <a:pt x="397727" y="184194"/>
                  </a:lnTo>
                  <a:lnTo>
                    <a:pt x="428352" y="184194"/>
                  </a:lnTo>
                  <a:cubicBezTo>
                    <a:pt x="378746" y="76022"/>
                    <a:pt x="205453" y="445"/>
                    <a:pt x="7030" y="445"/>
                  </a:cubicBezTo>
                  <a:lnTo>
                    <a:pt x="68280" y="445"/>
                  </a:lnTo>
                  <a:cubicBezTo>
                    <a:pt x="266703" y="445"/>
                    <a:pt x="439996" y="76023"/>
                    <a:pt x="489602" y="184194"/>
                  </a:cubicBezTo>
                  <a:lnTo>
                    <a:pt x="520227" y="184194"/>
                  </a:lnTo>
                  <a:lnTo>
                    <a:pt x="472794" y="245444"/>
                  </a:lnTo>
                  <a:close/>
                </a:path>
                <a:path w="520227" h="245444" fill="darkenLess" stroke="0" extrusionOk="0">
                  <a:moveTo>
                    <a:pt x="0" y="0"/>
                  </a:moveTo>
                  <a:cubicBezTo>
                    <a:pt x="80545" y="3818"/>
                    <a:pt x="-39714" y="-2021"/>
                    <a:pt x="37656" y="1053"/>
                  </a:cubicBezTo>
                </a:path>
                <a:path w="520227" h="245444" fill="none" extrusionOk="0">
                  <a:moveTo>
                    <a:pt x="7031" y="445"/>
                  </a:moveTo>
                  <a:lnTo>
                    <a:pt x="68280" y="445"/>
                  </a:lnTo>
                  <a:cubicBezTo>
                    <a:pt x="266703" y="445"/>
                    <a:pt x="439996" y="76023"/>
                    <a:pt x="489602" y="184194"/>
                  </a:cubicBezTo>
                  <a:lnTo>
                    <a:pt x="520227" y="184194"/>
                  </a:lnTo>
                  <a:lnTo>
                    <a:pt x="472794" y="245444"/>
                  </a:lnTo>
                  <a:lnTo>
                    <a:pt x="397727" y="184194"/>
                  </a:lnTo>
                  <a:lnTo>
                    <a:pt x="428352" y="184194"/>
                  </a:lnTo>
                </a:path>
              </a:pathLst>
            </a:custGeom>
            <a:solidFill>
              <a:schemeClr val="bg2">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000000"/>
                </a:solidFill>
                <a:effectLst/>
                <a:uLnTx/>
                <a:uFillTx/>
                <a:latin typeface="Arial"/>
                <a:ea typeface="+mn-ea"/>
                <a:cs typeface="+mn-cs"/>
              </a:endParaRPr>
            </a:p>
          </p:txBody>
        </p:sp>
      </p:grpSp>
      <p:sp>
        <p:nvSpPr>
          <p:cNvPr id="23" name="Rectangle : coins arrondis 22">
            <a:extLst>
              <a:ext uri="{FF2B5EF4-FFF2-40B4-BE49-F238E27FC236}">
                <a16:creationId xmlns:a16="http://schemas.microsoft.com/office/drawing/2014/main" id="{3E14F43F-6A34-44FF-E79C-C60A88899B2C}"/>
              </a:ext>
            </a:extLst>
          </p:cNvPr>
          <p:cNvSpPr/>
          <p:nvPr/>
        </p:nvSpPr>
        <p:spPr>
          <a:xfrm>
            <a:off x="1465328" y="1555816"/>
            <a:ext cx="3741681" cy="1116341"/>
          </a:xfrm>
          <a:prstGeom prst="roundRect">
            <a:avLst>
              <a:gd name="adj" fmla="val 12401"/>
            </a:avLst>
          </a:prstGeom>
          <a:solidFill>
            <a:srgbClr val="8453B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2" name="Espace réservé du texte 1">
            <a:extLst>
              <a:ext uri="{FF2B5EF4-FFF2-40B4-BE49-F238E27FC236}">
                <a16:creationId xmlns:a16="http://schemas.microsoft.com/office/drawing/2014/main" id="{0AFB40BC-BF13-FEE7-57E5-811F64CCF50C}"/>
              </a:ext>
            </a:extLst>
          </p:cNvPr>
          <p:cNvSpPr>
            <a:spLocks noGrp="1"/>
          </p:cNvSpPr>
          <p:nvPr>
            <p:ph type="body" sz="quarter" idx="19"/>
          </p:nvPr>
        </p:nvSpPr>
        <p:spPr/>
        <p:txBody>
          <a:bodyPr/>
          <a:lstStyle/>
          <a:p>
            <a:r>
              <a:rPr lang="fr-FR"/>
              <a:t>Peña-López Y, et al. Anaesth Crit Care Pain Med. 2024 Feb;43(1):101319</a:t>
            </a:r>
          </a:p>
        </p:txBody>
      </p:sp>
      <p:sp>
        <p:nvSpPr>
          <p:cNvPr id="3" name="Titre 2">
            <a:extLst>
              <a:ext uri="{FF2B5EF4-FFF2-40B4-BE49-F238E27FC236}">
                <a16:creationId xmlns:a16="http://schemas.microsoft.com/office/drawing/2014/main" id="{7C0CB4E5-2C9E-E3A4-B10A-2A4083C229B9}"/>
              </a:ext>
            </a:extLst>
          </p:cNvPr>
          <p:cNvSpPr>
            <a:spLocks noGrp="1"/>
          </p:cNvSpPr>
          <p:nvPr>
            <p:ph type="title"/>
          </p:nvPr>
        </p:nvSpPr>
        <p:spPr/>
        <p:txBody>
          <a:bodyPr/>
          <a:lstStyle/>
          <a:p>
            <a:r>
              <a:rPr lang="en-GB"/>
              <a:t>Prevention and Control of Infection</a:t>
            </a:r>
            <a:endParaRPr lang="fr-FR"/>
          </a:p>
        </p:txBody>
      </p:sp>
      <p:sp>
        <p:nvSpPr>
          <p:cNvPr id="12" name="ZoneTexte 11">
            <a:extLst>
              <a:ext uri="{FF2B5EF4-FFF2-40B4-BE49-F238E27FC236}">
                <a16:creationId xmlns:a16="http://schemas.microsoft.com/office/drawing/2014/main" id="{81A88315-7668-B5A6-5A87-597BCBAED3ED}"/>
              </a:ext>
            </a:extLst>
          </p:cNvPr>
          <p:cNvSpPr txBox="1"/>
          <p:nvPr/>
        </p:nvSpPr>
        <p:spPr>
          <a:xfrm>
            <a:off x="1488195" y="4281797"/>
            <a:ext cx="2131399" cy="1183829"/>
          </a:xfrm>
          <a:prstGeom prst="roundRect">
            <a:avLst>
              <a:gd name="adj" fmla="val 0"/>
            </a:avLst>
          </a:prstGeom>
          <a:noFill/>
        </p:spPr>
        <p:txBody>
          <a:bodyPr wrap="square" lIns="36000" tIns="36000" rIns="36000" bIns="36000">
            <a:noAutofit/>
          </a:bodyPr>
          <a:lstStyle/>
          <a:p>
            <a:pPr marL="0" marR="0" lvl="0" indent="0" algn="l" defTabSz="914400" rtl="0" eaLnBrk="1" fontAlgn="auto" latinLnBrk="0" hangingPunct="1">
              <a:lnSpc>
                <a:spcPct val="107000"/>
              </a:lnSpc>
              <a:spcBef>
                <a:spcPts val="0"/>
              </a:spcBef>
              <a:spcAft>
                <a:spcPts val="400"/>
              </a:spcAft>
              <a:buClrTx/>
              <a:buSzTx/>
              <a:buFontTx/>
              <a:buNone/>
              <a:tabLst/>
              <a:defRPr/>
            </a:pPr>
            <a:r>
              <a:rPr kumimoji="0" lang="fr-FR" sz="11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VV-ECMO </a:t>
            </a:r>
            <a:br>
              <a:rPr kumimoji="0" lang="fr-FR" sz="11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br>
            <a:r>
              <a:rPr kumimoji="0" lang="fr-FR" sz="11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(or respiratory VA)*</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Discuss early tracheostomy </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Tailored and dynamic ventilator settings</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Prone positioning</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Frequent toilet bronchoscopies</a:t>
            </a:r>
          </a:p>
        </p:txBody>
      </p:sp>
      <p:sp>
        <p:nvSpPr>
          <p:cNvPr id="13" name="ZoneTexte 12">
            <a:extLst>
              <a:ext uri="{FF2B5EF4-FFF2-40B4-BE49-F238E27FC236}">
                <a16:creationId xmlns:a16="http://schemas.microsoft.com/office/drawing/2014/main" id="{E4A83504-8323-E53A-D4EB-E15528CD541D}"/>
              </a:ext>
            </a:extLst>
          </p:cNvPr>
          <p:cNvSpPr txBox="1"/>
          <p:nvPr/>
        </p:nvSpPr>
        <p:spPr>
          <a:xfrm>
            <a:off x="3418947" y="4281797"/>
            <a:ext cx="1762900" cy="1343549"/>
          </a:xfrm>
          <a:prstGeom prst="roundRect">
            <a:avLst>
              <a:gd name="adj" fmla="val 0"/>
            </a:avLst>
          </a:prstGeom>
          <a:noFill/>
        </p:spPr>
        <p:txBody>
          <a:bodyPr wrap="square" lIns="36000" tIns="36000" rIns="36000" bIns="36000">
            <a:noAutofit/>
          </a:bodyPr>
          <a:lstStyle/>
          <a:p>
            <a:pPr marL="0" marR="0" lvl="0" indent="0" algn="l" defTabSz="914400" rtl="0" eaLnBrk="1" fontAlgn="auto" latinLnBrk="0" hangingPunct="1">
              <a:lnSpc>
                <a:spcPct val="107000"/>
              </a:lnSpc>
              <a:spcBef>
                <a:spcPts val="0"/>
              </a:spcBef>
              <a:spcAft>
                <a:spcPts val="400"/>
              </a:spcAft>
              <a:buClrTx/>
              <a:buSzTx/>
              <a:buFontTx/>
              <a:buNone/>
              <a:tabLst/>
              <a:defRPr/>
            </a:pPr>
            <a:r>
              <a:rPr kumimoji="0" lang="fr-FR" sz="11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VA-ECMO (cardiac)</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Early extubation</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Remove unnecessary invasive devices</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Systematic approach for ECMO difficult weaning</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9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Shorten the bridge to VAD for prolonged cardiac support</a:t>
            </a:r>
          </a:p>
        </p:txBody>
      </p:sp>
      <p:sp>
        <p:nvSpPr>
          <p:cNvPr id="15" name="ZoneTexte 14">
            <a:extLst>
              <a:ext uri="{FF2B5EF4-FFF2-40B4-BE49-F238E27FC236}">
                <a16:creationId xmlns:a16="http://schemas.microsoft.com/office/drawing/2014/main" id="{548E1870-5491-0B24-7BA6-93C74C689365}"/>
              </a:ext>
            </a:extLst>
          </p:cNvPr>
          <p:cNvSpPr txBox="1"/>
          <p:nvPr/>
        </p:nvSpPr>
        <p:spPr>
          <a:xfrm>
            <a:off x="1511847" y="5465626"/>
            <a:ext cx="2333358" cy="218393"/>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*W: </a:t>
            </a:r>
            <a:r>
              <a:rPr kumimoji="0" lang="en-GB" sz="8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veno</a:t>
            </a:r>
            <a:r>
              <a:rPr kumimoji="0" lang="en-GB"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-venous; VA: </a:t>
            </a:r>
            <a:r>
              <a:rPr kumimoji="0" lang="en-GB" sz="8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veno</a:t>
            </a:r>
            <a:r>
              <a:rPr kumimoji="0" lang="en-GB" sz="8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-arterial</a:t>
            </a:r>
            <a:endParaRPr kumimoji="0" lang="fr-FR" sz="800" b="0" i="0" u="none" strike="noStrike" kern="100" cap="none" spc="0" normalizeH="0" baseline="0" noProof="0" dirty="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7" name="ZoneTexte 16">
            <a:extLst>
              <a:ext uri="{FF2B5EF4-FFF2-40B4-BE49-F238E27FC236}">
                <a16:creationId xmlns:a16="http://schemas.microsoft.com/office/drawing/2014/main" id="{7908FFCA-3452-1EF2-DB0C-95B8C28BB818}"/>
              </a:ext>
            </a:extLst>
          </p:cNvPr>
          <p:cNvSpPr txBox="1"/>
          <p:nvPr/>
        </p:nvSpPr>
        <p:spPr>
          <a:xfrm>
            <a:off x="1455324" y="3962623"/>
            <a:ext cx="3751686" cy="307962"/>
          </a:xfrm>
          <a:prstGeom prst="round2SameRect">
            <a:avLst/>
          </a:prstGeom>
          <a:solidFill>
            <a:schemeClr val="accent4"/>
          </a:solidFill>
          <a:ln>
            <a:solidFill>
              <a:schemeClr val="accent4"/>
            </a:solidFill>
          </a:ln>
        </p:spPr>
        <p:txBody>
          <a:bodyPr wrap="square" lIns="36000" tIns="36000" rIns="36000" bIns="3600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Ventilation &amp; airways management</a:t>
            </a:r>
            <a:endParaRPr kumimoji="0" lang="fr-FR" sz="1200" b="1" i="0" u="none" strike="noStrike" kern="100" cap="none" spc="0" normalizeH="0" baseline="0" noProof="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nvGrpSpPr>
          <p:cNvPr id="34" name="Groupe 33">
            <a:extLst>
              <a:ext uri="{FF2B5EF4-FFF2-40B4-BE49-F238E27FC236}">
                <a16:creationId xmlns:a16="http://schemas.microsoft.com/office/drawing/2014/main" id="{1D250278-56C2-4961-2B15-45C58C406E18}"/>
              </a:ext>
            </a:extLst>
          </p:cNvPr>
          <p:cNvGrpSpPr/>
          <p:nvPr/>
        </p:nvGrpSpPr>
        <p:grpSpPr>
          <a:xfrm>
            <a:off x="1440164" y="2907435"/>
            <a:ext cx="3741683" cy="783910"/>
            <a:chOff x="1482704" y="2657496"/>
            <a:chExt cx="3621096" cy="1334772"/>
          </a:xfrm>
        </p:grpSpPr>
        <p:sp>
          <p:nvSpPr>
            <p:cNvPr id="21" name="Rectangle : coins arrondis 20">
              <a:extLst>
                <a:ext uri="{FF2B5EF4-FFF2-40B4-BE49-F238E27FC236}">
                  <a16:creationId xmlns:a16="http://schemas.microsoft.com/office/drawing/2014/main" id="{823011A6-F048-43AD-FCC8-23AB3B4C9F4C}"/>
                </a:ext>
              </a:extLst>
            </p:cNvPr>
            <p:cNvSpPr/>
            <p:nvPr/>
          </p:nvSpPr>
          <p:spPr>
            <a:xfrm>
              <a:off x="1482704" y="2657496"/>
              <a:ext cx="3621096" cy="1334772"/>
            </a:xfrm>
            <a:prstGeom prst="roundRect">
              <a:avLst>
                <a:gd name="adj" fmla="val 7390"/>
              </a:avLst>
            </a:prstGeom>
            <a:solidFill>
              <a:srgbClr val="E2C9EF">
                <a:alpha val="45098"/>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a:ea typeface="+mn-ea"/>
                <a:cs typeface="+mn-cs"/>
              </a:endParaRPr>
            </a:p>
          </p:txBody>
        </p:sp>
        <p:sp>
          <p:nvSpPr>
            <p:cNvPr id="18" name="ZoneTexte 17">
              <a:extLst>
                <a:ext uri="{FF2B5EF4-FFF2-40B4-BE49-F238E27FC236}">
                  <a16:creationId xmlns:a16="http://schemas.microsoft.com/office/drawing/2014/main" id="{8F10C907-AEE1-D5EF-B370-CC403BAA6804}"/>
                </a:ext>
              </a:extLst>
            </p:cNvPr>
            <p:cNvSpPr txBox="1"/>
            <p:nvPr/>
          </p:nvSpPr>
          <p:spPr>
            <a:xfrm>
              <a:off x="2077453" y="2673325"/>
              <a:ext cx="2431599" cy="289715"/>
            </a:xfrm>
            <a:prstGeom prst="roundRect">
              <a:avLst/>
            </a:prstGeom>
            <a:noFill/>
          </p:spPr>
          <p:txBody>
            <a:bodyPr wrap="square" lIns="36000" tIns="36000" rIns="36000" bIns="36000">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2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VAP PREVENTION BUNDLE</a:t>
              </a:r>
              <a:endParaRPr kumimoji="0" lang="fr-FR" sz="12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9" name="ZoneTexte 18">
              <a:extLst>
                <a:ext uri="{FF2B5EF4-FFF2-40B4-BE49-F238E27FC236}">
                  <a16:creationId xmlns:a16="http://schemas.microsoft.com/office/drawing/2014/main" id="{18B80453-CC04-F8FC-C93A-D4AF8FB7A557}"/>
                </a:ext>
              </a:extLst>
            </p:cNvPr>
            <p:cNvSpPr txBox="1"/>
            <p:nvPr/>
          </p:nvSpPr>
          <p:spPr>
            <a:xfrm>
              <a:off x="1838076" y="3186818"/>
              <a:ext cx="3107100" cy="414602"/>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Standard care </a:t>
              </a:r>
              <a:r>
                <a:rPr kumimoji="0" lang="en-US" sz="10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considering selective oropharyngeal, digestive tract decontamination or inhaled amikacin</a:t>
              </a:r>
              <a:endParaRPr kumimoji="0" lang="fr-FR" sz="1000" b="0" i="1" u="none" strike="noStrike" kern="100" cap="none" spc="0" normalizeH="0" baseline="0" noProof="0" dirty="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sp>
        <p:nvSpPr>
          <p:cNvPr id="22" name="ZoneTexte 21">
            <a:extLst>
              <a:ext uri="{FF2B5EF4-FFF2-40B4-BE49-F238E27FC236}">
                <a16:creationId xmlns:a16="http://schemas.microsoft.com/office/drawing/2014/main" id="{651EE222-502F-6CB3-82B0-264C7C7CA30E}"/>
              </a:ext>
            </a:extLst>
          </p:cNvPr>
          <p:cNvSpPr txBox="1"/>
          <p:nvPr/>
        </p:nvSpPr>
        <p:spPr>
          <a:xfrm>
            <a:off x="1443485" y="1686239"/>
            <a:ext cx="3693854" cy="850838"/>
          </a:xfrm>
          <a:prstGeom prst="roundRect">
            <a:avLst>
              <a:gd name="adj" fmla="val 0"/>
            </a:avLst>
          </a:prstGeom>
          <a:noFill/>
        </p:spPr>
        <p:txBody>
          <a:bodyPr wrap="square" lIns="36000" tIns="36000" rIns="36000" bIns="36000" anchor="ctr">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1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Hand hygiene + maximum barrier precautions </a:t>
            </a:r>
            <a:br>
              <a:rPr kumimoji="0" lang="en-GB" sz="11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1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Minimize cannula-circuit manipulation </a:t>
            </a:r>
            <a:br>
              <a:rPr kumimoji="0" lang="en-GB" sz="11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br>
            <a:r>
              <a:rPr kumimoji="0" lang="en-GB" sz="1100" b="0"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Prompt removal of other patient's invasive devices Shorten ECMO therapy duration</a:t>
            </a:r>
            <a:endParaRPr kumimoji="0" lang="fr-FR" sz="1100" b="0" i="0" u="none" strike="noStrike" kern="100" cap="none" spc="0" normalizeH="0" baseline="0" noProof="0" dirty="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grpSp>
        <p:nvGrpSpPr>
          <p:cNvPr id="40" name="Groupe 39">
            <a:extLst>
              <a:ext uri="{FF2B5EF4-FFF2-40B4-BE49-F238E27FC236}">
                <a16:creationId xmlns:a16="http://schemas.microsoft.com/office/drawing/2014/main" id="{21929257-D0DA-7B57-319A-741D5414FEA1}"/>
              </a:ext>
            </a:extLst>
          </p:cNvPr>
          <p:cNvGrpSpPr/>
          <p:nvPr/>
        </p:nvGrpSpPr>
        <p:grpSpPr>
          <a:xfrm>
            <a:off x="5764066" y="1458658"/>
            <a:ext cx="4642511" cy="1105993"/>
            <a:chOff x="5764066" y="1413222"/>
            <a:chExt cx="4642511" cy="1105993"/>
          </a:xfrm>
        </p:grpSpPr>
        <p:sp>
          <p:nvSpPr>
            <p:cNvPr id="35" name="ZoneTexte 34">
              <a:extLst>
                <a:ext uri="{FF2B5EF4-FFF2-40B4-BE49-F238E27FC236}">
                  <a16:creationId xmlns:a16="http://schemas.microsoft.com/office/drawing/2014/main" id="{70752C3B-4D49-18F6-639C-864EC672AECC}"/>
                </a:ext>
              </a:extLst>
            </p:cNvPr>
            <p:cNvSpPr txBox="1"/>
            <p:nvPr/>
          </p:nvSpPr>
          <p:spPr>
            <a:xfrm>
              <a:off x="5764066" y="1413222"/>
              <a:ext cx="4642511" cy="1105993"/>
            </a:xfrm>
            <a:prstGeom prst="roundRect">
              <a:avLst>
                <a:gd name="adj" fmla="val 9715"/>
              </a:avLst>
            </a:prstGeom>
            <a:noFill/>
            <a:ln>
              <a:solidFill>
                <a:schemeClr val="accent4"/>
              </a:solidFill>
            </a:ln>
          </p:spPr>
          <p:txBody>
            <a:bodyPr wrap="square" lIns="36000" tIns="36000" rIns="36000" bIns="3600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1100" b="0" i="0" u="none" strike="noStrike" kern="100" cap="none" spc="0" normalizeH="0" baseline="0" noProof="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1" name="ZoneTexte 10">
              <a:extLst>
                <a:ext uri="{FF2B5EF4-FFF2-40B4-BE49-F238E27FC236}">
                  <a16:creationId xmlns:a16="http://schemas.microsoft.com/office/drawing/2014/main" id="{7F417CA9-F8A6-4708-BE05-E9383C8B29DC}"/>
                </a:ext>
              </a:extLst>
            </p:cNvPr>
            <p:cNvSpPr txBox="1"/>
            <p:nvPr/>
          </p:nvSpPr>
          <p:spPr>
            <a:xfrm>
              <a:off x="5774069" y="1450236"/>
              <a:ext cx="4504848" cy="976126"/>
            </a:xfrm>
            <a:prstGeom prst="roundRect">
              <a:avLst>
                <a:gd name="adj" fmla="val 0"/>
              </a:avLst>
            </a:prstGeom>
            <a:noFill/>
          </p:spPr>
          <p:txBody>
            <a:bodyPr wrap="square" lIns="36000" tIns="36000" rIns="36000" bIns="36000">
              <a:noAutofit/>
            </a:bodyPr>
            <a:lstStyle/>
            <a:p>
              <a:pPr marL="0" marR="0" lvl="0" indent="0" algn="l" defTabSz="914400" rtl="0" eaLnBrk="1" fontAlgn="auto" latinLnBrk="0" hangingPunct="1">
                <a:lnSpc>
                  <a:spcPct val="107000"/>
                </a:lnSpc>
                <a:spcBef>
                  <a:spcPts val="0"/>
                </a:spcBef>
                <a:spcAft>
                  <a:spcPts val="400"/>
                </a:spcAft>
                <a:buClrTx/>
                <a:buSzTx/>
                <a:buFontTx/>
                <a:buNone/>
                <a:tabLst/>
                <a:defRPr/>
              </a:pPr>
              <a:r>
                <a:rPr kumimoji="0" lang="fr-FR" sz="14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Cannula</a:t>
              </a:r>
            </a:p>
            <a:p>
              <a:pPr marL="133350" marR="0" lvl="0" indent="-133350" algn="l" defTabSz="914400" rtl="0" eaLnBrk="1" fontAlgn="auto" latinLnBrk="0" hangingPunct="1">
                <a:lnSpc>
                  <a:spcPct val="100000"/>
                </a:lnSpc>
                <a:spcBef>
                  <a:spcPts val="0"/>
                </a:spcBef>
                <a:spcAft>
                  <a:spcPts val="100"/>
                </a:spcAft>
                <a:buClr>
                  <a:srgbClr val="5E247C"/>
                </a:buClr>
                <a:buSzTx/>
                <a:buFont typeface="Verdana" panose="020B0604030504040204" pitchFamily="34" charset="0"/>
                <a:buChar char="●"/>
                <a:tabLst/>
                <a:defRPr/>
              </a:pPr>
              <a:r>
                <a:rPr kumimoji="0" lang="en-US"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Skin antisepsis: CHG (clorhexidine gluconate) insertion-maintenance </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Peripheral and percutaneous cannulation préférable</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Line securement preventing micromotion-cyanoacrylate tissue adhesives </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Daily site inspection (infection, displacement). CHG transparent dressings.</a:t>
              </a:r>
            </a:p>
          </p:txBody>
        </p:sp>
      </p:grpSp>
      <p:grpSp>
        <p:nvGrpSpPr>
          <p:cNvPr id="39" name="Groupe 38">
            <a:extLst>
              <a:ext uri="{FF2B5EF4-FFF2-40B4-BE49-F238E27FC236}">
                <a16:creationId xmlns:a16="http://schemas.microsoft.com/office/drawing/2014/main" id="{678597F6-2CDF-0159-97C2-0B258F0593B8}"/>
              </a:ext>
            </a:extLst>
          </p:cNvPr>
          <p:cNvGrpSpPr/>
          <p:nvPr/>
        </p:nvGrpSpPr>
        <p:grpSpPr>
          <a:xfrm>
            <a:off x="5796402" y="2820643"/>
            <a:ext cx="3280602" cy="1382052"/>
            <a:chOff x="5764066" y="2643829"/>
            <a:chExt cx="2865952" cy="1453996"/>
          </a:xfrm>
        </p:grpSpPr>
        <p:sp>
          <p:nvSpPr>
            <p:cNvPr id="36" name="ZoneTexte 35">
              <a:extLst>
                <a:ext uri="{FF2B5EF4-FFF2-40B4-BE49-F238E27FC236}">
                  <a16:creationId xmlns:a16="http://schemas.microsoft.com/office/drawing/2014/main" id="{4ED157A0-340A-5DEE-51B7-460D671314FF}"/>
                </a:ext>
              </a:extLst>
            </p:cNvPr>
            <p:cNvSpPr txBox="1"/>
            <p:nvPr/>
          </p:nvSpPr>
          <p:spPr>
            <a:xfrm>
              <a:off x="5764066" y="2643829"/>
              <a:ext cx="2855665" cy="1453996"/>
            </a:xfrm>
            <a:prstGeom prst="roundRect">
              <a:avLst>
                <a:gd name="adj" fmla="val 6440"/>
              </a:avLst>
            </a:prstGeom>
            <a:noFill/>
            <a:ln>
              <a:solidFill>
                <a:schemeClr val="accent4"/>
              </a:solidFill>
            </a:ln>
          </p:spPr>
          <p:txBody>
            <a:bodyPr wrap="square" lIns="36000" tIns="36000" rIns="36000" bIns="3600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1100" b="0" i="0" u="none" strike="noStrike" kern="100" cap="none" spc="0" normalizeH="0" baseline="0" noProof="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10" name="ZoneTexte 9">
              <a:extLst>
                <a:ext uri="{FF2B5EF4-FFF2-40B4-BE49-F238E27FC236}">
                  <a16:creationId xmlns:a16="http://schemas.microsoft.com/office/drawing/2014/main" id="{121E7E3F-90A5-6BA8-D5AA-4CE0723B0B9F}"/>
                </a:ext>
              </a:extLst>
            </p:cNvPr>
            <p:cNvSpPr txBox="1"/>
            <p:nvPr/>
          </p:nvSpPr>
          <p:spPr>
            <a:xfrm>
              <a:off x="5774069" y="2705423"/>
              <a:ext cx="2855949" cy="1320458"/>
            </a:xfrm>
            <a:prstGeom prst="roundRect">
              <a:avLst>
                <a:gd name="adj" fmla="val 0"/>
              </a:avLst>
            </a:prstGeom>
            <a:noFill/>
          </p:spPr>
          <p:txBody>
            <a:bodyPr wrap="square" lIns="36000" tIns="36000" rIns="36000" bIns="36000">
              <a:noAutofit/>
            </a:bodyPr>
            <a:lstStyle/>
            <a:p>
              <a:pPr marL="0" marR="0" lvl="0" indent="0" algn="l" defTabSz="914400" rtl="0" eaLnBrk="1" fontAlgn="auto" latinLnBrk="0" hangingPunct="1">
                <a:lnSpc>
                  <a:spcPct val="107000"/>
                </a:lnSpc>
                <a:spcBef>
                  <a:spcPts val="0"/>
                </a:spcBef>
                <a:spcAft>
                  <a:spcPts val="200"/>
                </a:spcAft>
                <a:buClrTx/>
                <a:buSzTx/>
                <a:buFontTx/>
                <a:buNone/>
                <a:tabLst/>
                <a:defRPr/>
              </a:pPr>
              <a:r>
                <a:rPr kumimoji="0" lang="fr-FR" sz="1400" b="1" i="0" u="none" strike="noStrike" kern="100" cap="none" spc="0" normalizeH="0" baseline="0" noProof="0" dirty="0">
                  <a:ln>
                    <a:noFill/>
                  </a:ln>
                  <a:solidFill>
                    <a:srgbClr val="5E247C"/>
                  </a:solidFill>
                  <a:effectLst/>
                  <a:uLnTx/>
                  <a:uFillTx/>
                  <a:latin typeface="Arial"/>
                  <a:ea typeface="Aptos" panose="020B0004020202020204" pitchFamily="34" charset="0"/>
                  <a:cs typeface="Times New Roman" panose="02020603050405020304" pitchFamily="18" charset="0"/>
                </a:rPr>
                <a:t>Circuit</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Avoid breaking circuit sterility</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Avoid unnecessary circuit access &lt; 6 times daily</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Avoid scheduled coagulation controls from oxygenator.</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Avoid intermittent drugs administration</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US" sz="1000" b="0" i="0" u="none" strike="noStrike" kern="100" cap="none" spc="0" normalizeH="0" baseline="0" noProof="0" dirty="0">
                  <a:ln>
                    <a:noFill/>
                  </a:ln>
                  <a:solidFill>
                    <a:srgbClr val="000000"/>
                  </a:solidFill>
                  <a:effectLst/>
                  <a:uLnTx/>
                  <a:uFillTx/>
                  <a:latin typeface="Arial"/>
                  <a:ea typeface="Aptos" panose="020B0004020202020204" pitchFamily="34" charset="0"/>
                  <a:cs typeface="Times New Roman" panose="02020603050405020304" pitchFamily="18" charset="0"/>
                </a:rPr>
                <a:t>Use needle-free connection</a:t>
              </a:r>
            </a:p>
          </p:txBody>
        </p:sp>
      </p:grpSp>
      <p:grpSp>
        <p:nvGrpSpPr>
          <p:cNvPr id="38" name="Groupe 37">
            <a:extLst>
              <a:ext uri="{FF2B5EF4-FFF2-40B4-BE49-F238E27FC236}">
                <a16:creationId xmlns:a16="http://schemas.microsoft.com/office/drawing/2014/main" id="{02F3AD7E-0259-0EDB-462E-E37B521E8757}"/>
              </a:ext>
            </a:extLst>
          </p:cNvPr>
          <p:cNvGrpSpPr/>
          <p:nvPr/>
        </p:nvGrpSpPr>
        <p:grpSpPr>
          <a:xfrm>
            <a:off x="5764066" y="4439114"/>
            <a:ext cx="4752976" cy="1682749"/>
            <a:chOff x="5764066" y="4329515"/>
            <a:chExt cx="4752976" cy="1682749"/>
          </a:xfrm>
        </p:grpSpPr>
        <p:sp>
          <p:nvSpPr>
            <p:cNvPr id="37" name="ZoneTexte 36">
              <a:extLst>
                <a:ext uri="{FF2B5EF4-FFF2-40B4-BE49-F238E27FC236}">
                  <a16:creationId xmlns:a16="http://schemas.microsoft.com/office/drawing/2014/main" id="{02E39742-DE01-A031-6012-5A4719AAAAA1}"/>
                </a:ext>
              </a:extLst>
            </p:cNvPr>
            <p:cNvSpPr txBox="1"/>
            <p:nvPr/>
          </p:nvSpPr>
          <p:spPr>
            <a:xfrm>
              <a:off x="5764066" y="4329515"/>
              <a:ext cx="4742973" cy="1650401"/>
            </a:xfrm>
            <a:prstGeom prst="roundRect">
              <a:avLst>
                <a:gd name="adj" fmla="val 8635"/>
              </a:avLst>
            </a:prstGeom>
            <a:noFill/>
            <a:ln>
              <a:solidFill>
                <a:schemeClr val="accent4"/>
              </a:solidFill>
            </a:ln>
          </p:spPr>
          <p:txBody>
            <a:bodyPr wrap="square" lIns="36000" tIns="36000" rIns="36000" bIns="36000">
              <a:no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kumimoji="0" lang="fr-FR" sz="1100" b="0" i="0" u="none" strike="noStrike" kern="100" cap="none" spc="0" normalizeH="0" baseline="0" noProof="0">
                <a:ln>
                  <a:noFill/>
                </a:ln>
                <a:solidFill>
                  <a:srgbClr val="FFFFFF"/>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8" name="ZoneTexte 7">
              <a:extLst>
                <a:ext uri="{FF2B5EF4-FFF2-40B4-BE49-F238E27FC236}">
                  <a16:creationId xmlns:a16="http://schemas.microsoft.com/office/drawing/2014/main" id="{1F2C3633-02B4-0AFA-51CB-D094604E9529}"/>
                </a:ext>
              </a:extLst>
            </p:cNvPr>
            <p:cNvSpPr txBox="1"/>
            <p:nvPr/>
          </p:nvSpPr>
          <p:spPr>
            <a:xfrm>
              <a:off x="5774069" y="4376884"/>
              <a:ext cx="4742973" cy="1635380"/>
            </a:xfrm>
            <a:prstGeom prst="roundRect">
              <a:avLst>
                <a:gd name="adj" fmla="val 0"/>
              </a:avLst>
            </a:prstGeom>
            <a:noFill/>
          </p:spPr>
          <p:txBody>
            <a:bodyPr wrap="square" lIns="36000" tIns="36000" rIns="36000" bIns="36000">
              <a:noAutofit/>
            </a:bodyPr>
            <a:lstStyle/>
            <a:p>
              <a:pPr marL="85725" marR="0" lvl="0" indent="-85725" algn="l" defTabSz="914400" rtl="0" eaLnBrk="1" fontAlgn="auto" latinLnBrk="0" hangingPunct="1">
                <a:lnSpc>
                  <a:spcPct val="107000"/>
                </a:lnSpc>
                <a:spcBef>
                  <a:spcPts val="0"/>
                </a:spcBef>
                <a:spcAft>
                  <a:spcPts val="400"/>
                </a:spcAft>
                <a:buClrTx/>
                <a:buSzTx/>
                <a:buFontTx/>
                <a:buNone/>
                <a:tabLst/>
                <a:defRPr/>
              </a:pPr>
              <a:r>
                <a:rPr kumimoji="0" lang="en-GB" sz="14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rPr>
                <a:t>Patient Management</a:t>
              </a:r>
              <a:endParaRPr kumimoji="0" lang="fr-FR" sz="1400" b="1" i="0" u="none" strike="noStrike" kern="100" cap="none" spc="0" normalizeH="0" baseline="0" noProof="0">
                <a:ln>
                  <a:noFill/>
                </a:ln>
                <a:solidFill>
                  <a:srgbClr val="5E247C"/>
                </a:solidFill>
                <a:effectLst/>
                <a:uLnTx/>
                <a:uFillTx/>
                <a:latin typeface="Arial"/>
                <a:ea typeface="Aptos" panose="020B0004020202020204" pitchFamily="34" charset="0"/>
                <a:cs typeface="Times New Roman" panose="02020603050405020304" pitchFamily="18" charset="0"/>
              </a:endParaRP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GB"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Avoid scheduled blood / respiratory surveillance cultures</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GB"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Follow standard postoperative prophylaxis</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GB"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Antibiotic duration according to standardized clinical practices </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GB"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Early antimicrobial therapy and prompt removal of lines if suspected primarybloodstream infection</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GB"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Antibiotic stewardship practices</a:t>
              </a:r>
            </a:p>
            <a:p>
              <a:pPr marL="133350" marR="0" lvl="0" indent="-133350" algn="l" defTabSz="914400" rtl="0" eaLnBrk="1" fontAlgn="auto" latinLnBrk="0" hangingPunct="1">
                <a:lnSpc>
                  <a:spcPct val="100000"/>
                </a:lnSpc>
                <a:spcBef>
                  <a:spcPts val="0"/>
                </a:spcBef>
                <a:spcAft>
                  <a:spcPts val="300"/>
                </a:spcAft>
                <a:buClr>
                  <a:srgbClr val="5E247C"/>
                </a:buClr>
                <a:buSzTx/>
                <a:buFont typeface="Verdana" panose="020B0604030504040204" pitchFamily="34" charset="0"/>
                <a:buChar char="●"/>
                <a:tabLst/>
                <a:defRPr/>
              </a:pPr>
              <a:r>
                <a:rPr kumimoji="0" lang="en-GB"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rPr>
                <a:t>Optimize coagulation management (avoid bleeding on sites/thrombus on circuit)</a:t>
              </a:r>
              <a:endParaRPr kumimoji="0" lang="fr-FR" sz="1000" b="0" i="0" u="none" strike="noStrike" kern="100" cap="none" spc="0" normalizeH="0" baseline="0" noProof="0">
                <a:ln>
                  <a:noFill/>
                </a:ln>
                <a:solidFill>
                  <a:srgbClr val="000000"/>
                </a:solidFill>
                <a:effectLst/>
                <a:uLnTx/>
                <a:uFillTx/>
                <a:latin typeface="Arial"/>
                <a:ea typeface="Aptos" panose="020B0004020202020204" pitchFamily="34" charset="0"/>
                <a:cs typeface="Times New Roman" panose="02020603050405020304" pitchFamily="18" charset="0"/>
              </a:endParaRPr>
            </a:p>
          </p:txBody>
        </p:sp>
      </p:grpSp>
      <p:sp>
        <p:nvSpPr>
          <p:cNvPr id="42" name="Espace réservé du contenu 16">
            <a:extLst>
              <a:ext uri="{FF2B5EF4-FFF2-40B4-BE49-F238E27FC236}">
                <a16:creationId xmlns:a16="http://schemas.microsoft.com/office/drawing/2014/main" id="{4C9AAD01-0F8F-C639-5FC5-BDAE564AC350}"/>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
        <p:nvSpPr>
          <p:cNvPr id="5" name="Espace réservé du texte 4">
            <a:extLst>
              <a:ext uri="{FF2B5EF4-FFF2-40B4-BE49-F238E27FC236}">
                <a16:creationId xmlns:a16="http://schemas.microsoft.com/office/drawing/2014/main" id="{DC0EFD78-6F17-BAAC-954A-3BFF32CEEE76}"/>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800"/>
              </a:spcAft>
              <a:buClrTx/>
              <a:buSzTx/>
              <a:buFont typeface="Arial" panose="020B0604020202020204" pitchFamily="34" charset="0"/>
              <a:buNone/>
              <a:tabLst/>
              <a:defRPr/>
            </a:pPr>
            <a:r>
              <a:rPr kumimoji="0" lang="en-GB" sz="1800" b="1" i="0" u="none" strike="noStrike" kern="100" cap="none" spc="0" normalizeH="0" baseline="0" noProof="0" dirty="0">
                <a:ln>
                  <a:noFill/>
                </a:ln>
                <a:solidFill>
                  <a:srgbClr val="000000">
                    <a:lumMod val="50000"/>
                    <a:lumOff val="50000"/>
                  </a:srgbClr>
                </a:solidFill>
                <a:effectLst/>
                <a:uLnTx/>
                <a:uFillTx/>
                <a:latin typeface="Aptos" panose="020B0004020202020204" pitchFamily="34" charset="0"/>
                <a:ea typeface="Aptos" panose="020B0004020202020204" pitchFamily="34" charset="0"/>
                <a:cs typeface="Times New Roman" panose="02020603050405020304" pitchFamily="18" charset="0"/>
              </a:rPr>
              <a:t>ECMO infections - prevention opportunities</a:t>
            </a:r>
            <a:endParaRPr kumimoji="0" lang="fr-FR" sz="1800" b="1" i="0" u="none" strike="noStrike" kern="100" cap="none" spc="0" normalizeH="0" baseline="0" noProof="0" dirty="0">
              <a:ln>
                <a:noFill/>
              </a:ln>
              <a:solidFill>
                <a:srgbClr val="000000">
                  <a:lumMod val="50000"/>
                  <a:lumOff val="50000"/>
                </a:srgbClr>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588816579"/>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F693EC83-9247-F7A4-06C3-3BAE51C74B89}"/>
              </a:ext>
            </a:extLst>
          </p:cNvPr>
          <p:cNvSpPr>
            <a:spLocks noGrp="1"/>
          </p:cNvSpPr>
          <p:nvPr>
            <p:ph type="body" sz="quarter" idx="15"/>
          </p:nvPr>
        </p:nvSpPr>
        <p:spPr/>
        <p:txBody>
          <a:bodyPr/>
          <a:lstStyle/>
          <a:p>
            <a:pPr>
              <a:lnSpc>
                <a:spcPct val="107000"/>
              </a:lnSpc>
              <a:spcAft>
                <a:spcPts val="800"/>
              </a:spcAft>
            </a:pPr>
            <a:r>
              <a:rPr lang="en-GB" sz="1800" b="1" kern="100">
                <a:solidFill>
                  <a:schemeClr val="accent4"/>
                </a:solidFill>
                <a:effectLst/>
                <a:latin typeface="+mj-lt"/>
                <a:ea typeface="Aptos" panose="020B0004020202020204" pitchFamily="34" charset="0"/>
                <a:cs typeface="Times New Roman" panose="02020603050405020304" pitchFamily="18" charset="0"/>
              </a:rPr>
              <a:t>Infection</a:t>
            </a:r>
            <a:r>
              <a:rPr lang="en-GB" sz="1800" kern="100">
                <a:effectLst/>
                <a:latin typeface="+mj-lt"/>
                <a:ea typeface="Aptos" panose="020B0004020202020204" pitchFamily="34" charset="0"/>
                <a:cs typeface="Times New Roman" panose="02020603050405020304" pitchFamily="18" charset="0"/>
              </a:rPr>
              <a:t> is one of the most frequent complications in ECMO: </a:t>
            </a:r>
            <a:r>
              <a:rPr lang="en-GB" sz="1800" b="1" kern="100">
                <a:effectLst/>
                <a:latin typeface="+mj-lt"/>
                <a:ea typeface="Aptos" panose="020B0004020202020204" pitchFamily="34" charset="0"/>
                <a:cs typeface="Times New Roman" panose="02020603050405020304" pitchFamily="18" charset="0"/>
              </a:rPr>
              <a:t>Nosocomial infection and ECMO-related infection.</a:t>
            </a:r>
            <a:endParaRPr lang="fr-FR" sz="1800" b="1" kern="100">
              <a:effectLst/>
              <a:latin typeface="+mj-lt"/>
              <a:ea typeface="Aptos" panose="020B0004020202020204" pitchFamily="34" charset="0"/>
              <a:cs typeface="Times New Roman" panose="02020603050405020304" pitchFamily="18" charset="0"/>
            </a:endParaRPr>
          </a:p>
          <a:p>
            <a:pPr>
              <a:lnSpc>
                <a:spcPct val="107000"/>
              </a:lnSpc>
              <a:spcAft>
                <a:spcPts val="800"/>
              </a:spcAft>
            </a:pPr>
            <a:r>
              <a:rPr lang="en-GB" sz="1800" b="1" kern="100">
                <a:effectLst/>
                <a:latin typeface="+mj-lt"/>
                <a:ea typeface="Aptos" panose="020B0004020202020204" pitchFamily="34" charset="0"/>
                <a:cs typeface="Times New Roman" panose="02020603050405020304" pitchFamily="18" charset="0"/>
              </a:rPr>
              <a:t>Cannulation as a microorganism entryway. </a:t>
            </a:r>
            <a:r>
              <a:rPr lang="en-GB" sz="1800" kern="100">
                <a:effectLst/>
                <a:latin typeface="+mj-lt"/>
                <a:ea typeface="Aptos" panose="020B0004020202020204" pitchFamily="34" charset="0"/>
                <a:cs typeface="Times New Roman" panose="02020603050405020304" pitchFamily="18" charset="0"/>
              </a:rPr>
              <a:t>Chlorhexidine gluconate reduces the risk of infection. </a:t>
            </a:r>
            <a:br>
              <a:rPr lang="en-GB" sz="1800" kern="100">
                <a:effectLst/>
                <a:latin typeface="+mj-lt"/>
                <a:ea typeface="Aptos" panose="020B0004020202020204" pitchFamily="34" charset="0"/>
                <a:cs typeface="Times New Roman" panose="02020603050405020304" pitchFamily="18" charset="0"/>
              </a:rPr>
            </a:br>
            <a:r>
              <a:rPr lang="en-GB" sz="1800" b="1" kern="100">
                <a:effectLst/>
                <a:latin typeface="+mj-lt"/>
                <a:ea typeface="Aptos" panose="020B0004020202020204" pitchFamily="34" charset="0"/>
                <a:cs typeface="Times New Roman" panose="02020603050405020304" pitchFamily="18" charset="0"/>
              </a:rPr>
              <a:t>Heat exchanger masks the fever.</a:t>
            </a:r>
            <a:endParaRPr lang="fr-FR" sz="1800" b="1" kern="100">
              <a:effectLst/>
              <a:latin typeface="+mj-lt"/>
              <a:ea typeface="Aptos" panose="020B0004020202020204" pitchFamily="34" charset="0"/>
              <a:cs typeface="Times New Roman" panose="02020603050405020304" pitchFamily="18" charset="0"/>
            </a:endParaRPr>
          </a:p>
          <a:p>
            <a:pPr>
              <a:lnSpc>
                <a:spcPct val="107000"/>
              </a:lnSpc>
              <a:spcAft>
                <a:spcPts val="800"/>
              </a:spcAft>
            </a:pPr>
            <a:r>
              <a:rPr lang="en-GB" sz="1800" kern="100">
                <a:effectLst/>
                <a:latin typeface="+mj-lt"/>
                <a:ea typeface="Aptos" panose="020B0004020202020204" pitchFamily="34" charset="0"/>
                <a:cs typeface="Times New Roman" panose="02020603050405020304" pitchFamily="18" charset="0"/>
              </a:rPr>
              <a:t>The interaction between blood and ECMO compounds </a:t>
            </a:r>
            <a:r>
              <a:rPr lang="en-GB" sz="1800" b="1" kern="100">
                <a:effectLst/>
                <a:latin typeface="+mj-lt"/>
                <a:ea typeface="Aptos" panose="020B0004020202020204" pitchFamily="34" charset="0"/>
                <a:cs typeface="Times New Roman" panose="02020603050405020304" pitchFamily="18" charset="0"/>
              </a:rPr>
              <a:t>activates coagulation factors, complement, and other inflammatory factors. </a:t>
            </a:r>
            <a:r>
              <a:rPr lang="en-GB" sz="1800" kern="100">
                <a:effectLst/>
                <a:latin typeface="+mj-lt"/>
                <a:ea typeface="Aptos" panose="020B0004020202020204" pitchFamily="34" charset="0"/>
                <a:cs typeface="Times New Roman" panose="02020603050405020304" pitchFamily="18" charset="0"/>
              </a:rPr>
              <a:t>This </a:t>
            </a:r>
            <a:r>
              <a:rPr lang="en-GB" b="1" kern="100">
                <a:solidFill>
                  <a:schemeClr val="accent4"/>
                </a:solidFill>
                <a:latin typeface="+mj-lt"/>
                <a:cs typeface="Times New Roman" panose="02020603050405020304" pitchFamily="18" charset="0"/>
              </a:rPr>
              <a:t>reduces the utility of biomarkers </a:t>
            </a:r>
            <a:r>
              <a:rPr lang="en-GB" sz="1800" kern="100">
                <a:effectLst/>
                <a:latin typeface="+mj-lt"/>
                <a:ea typeface="Aptos" panose="020B0004020202020204" pitchFamily="34" charset="0"/>
                <a:cs typeface="Times New Roman" panose="02020603050405020304" pitchFamily="18" charset="0"/>
              </a:rPr>
              <a:t>in defining infection. Cellulose membranes </a:t>
            </a:r>
            <a:r>
              <a:rPr lang="en-GB" b="1" kern="100">
                <a:solidFill>
                  <a:schemeClr val="accent4"/>
                </a:solidFill>
                <a:latin typeface="+mj-lt"/>
                <a:cs typeface="Times New Roman" panose="02020603050405020304" pitchFamily="18" charset="0"/>
              </a:rPr>
              <a:t>false positive of 1,3-beta- glucan</a:t>
            </a:r>
            <a:r>
              <a:rPr lang="en-GB" sz="1800" kern="100">
                <a:effectLst/>
                <a:latin typeface="+mj-lt"/>
                <a:ea typeface="Aptos" panose="020B0004020202020204" pitchFamily="34" charset="0"/>
                <a:cs typeface="Times New Roman" panose="02020603050405020304" pitchFamily="18" charset="0"/>
              </a:rPr>
              <a:t>.</a:t>
            </a:r>
            <a:endParaRPr lang="fr-FR" sz="1800" kern="100">
              <a:effectLst/>
              <a:latin typeface="+mj-lt"/>
              <a:ea typeface="Aptos" panose="020B0004020202020204" pitchFamily="34" charset="0"/>
              <a:cs typeface="Times New Roman" panose="02020603050405020304" pitchFamily="18" charset="0"/>
            </a:endParaRPr>
          </a:p>
          <a:p>
            <a:pPr>
              <a:lnSpc>
                <a:spcPct val="107000"/>
              </a:lnSpc>
              <a:spcAft>
                <a:spcPts val="800"/>
              </a:spcAft>
            </a:pPr>
            <a:r>
              <a:rPr lang="en-GB" sz="1800" kern="100">
                <a:effectLst/>
                <a:latin typeface="+mj-lt"/>
                <a:ea typeface="Aptos" panose="020B0004020202020204" pitchFamily="34" charset="0"/>
                <a:cs typeface="Times New Roman" panose="02020603050405020304" pitchFamily="18" charset="0"/>
              </a:rPr>
              <a:t>Microorganisms and ECMO: </a:t>
            </a:r>
            <a:r>
              <a:rPr lang="en-GB" sz="1800" b="1" i="1" kern="100">
                <a:effectLst/>
                <a:latin typeface="+mj-lt"/>
                <a:ea typeface="Aptos" panose="020B0004020202020204" pitchFamily="34" charset="0"/>
                <a:cs typeface="Times New Roman" panose="02020603050405020304" pitchFamily="18" charset="0"/>
              </a:rPr>
              <a:t>Staphylococcus spp </a:t>
            </a:r>
            <a:r>
              <a:rPr lang="en-GB" sz="1800" b="1" kern="100">
                <a:effectLst/>
                <a:latin typeface="+mj-lt"/>
                <a:ea typeface="Aptos" panose="020B0004020202020204" pitchFamily="34" charset="0"/>
                <a:cs typeface="Times New Roman" panose="02020603050405020304" pitchFamily="18" charset="0"/>
              </a:rPr>
              <a:t>(</a:t>
            </a:r>
            <a:r>
              <a:rPr lang="en-GB" sz="1800" b="1" i="1" kern="100">
                <a:effectLst/>
                <a:latin typeface="+mj-lt"/>
                <a:ea typeface="Aptos" panose="020B0004020202020204" pitchFamily="34" charset="0"/>
                <a:cs typeface="Times New Roman" panose="02020603050405020304" pitchFamily="18" charset="0"/>
              </a:rPr>
              <a:t>S. aureus </a:t>
            </a:r>
            <a:r>
              <a:rPr lang="en-GB" sz="1800" b="1" kern="100">
                <a:effectLst/>
                <a:latin typeface="+mj-lt"/>
                <a:ea typeface="Aptos" panose="020B0004020202020204" pitchFamily="34" charset="0"/>
                <a:cs typeface="Times New Roman" panose="02020603050405020304" pitchFamily="18" charset="0"/>
              </a:rPr>
              <a:t>and CoNS),</a:t>
            </a:r>
            <a:br>
              <a:rPr lang="en-GB" sz="1800" kern="100">
                <a:effectLst/>
                <a:latin typeface="+mj-lt"/>
                <a:ea typeface="Aptos" panose="020B0004020202020204" pitchFamily="34" charset="0"/>
                <a:cs typeface="Times New Roman" panose="02020603050405020304" pitchFamily="18" charset="0"/>
              </a:rPr>
            </a:br>
            <a:r>
              <a:rPr lang="en-GB" sz="1800" b="1" i="1" kern="100">
                <a:effectLst/>
                <a:latin typeface="+mj-lt"/>
                <a:ea typeface="Aptos" panose="020B0004020202020204" pitchFamily="34" charset="0"/>
                <a:cs typeface="Times New Roman" panose="02020603050405020304" pitchFamily="18" charset="0"/>
              </a:rPr>
              <a:t>Enterococcus spp</a:t>
            </a:r>
            <a:r>
              <a:rPr lang="en-GB" sz="1800" kern="100">
                <a:effectLst/>
                <a:latin typeface="+mj-lt"/>
                <a:ea typeface="Aptos" panose="020B0004020202020204" pitchFamily="34" charset="0"/>
                <a:cs typeface="Times New Roman" panose="02020603050405020304" pitchFamily="18" charset="0"/>
              </a:rPr>
              <a:t>, and </a:t>
            </a:r>
            <a:r>
              <a:rPr lang="en-GB" sz="1800" b="1" i="1" kern="100">
                <a:effectLst/>
                <a:latin typeface="+mj-lt"/>
                <a:ea typeface="Aptos" panose="020B0004020202020204" pitchFamily="34" charset="0"/>
                <a:cs typeface="Times New Roman" panose="02020603050405020304" pitchFamily="18" charset="0"/>
              </a:rPr>
              <a:t>Candida spp. </a:t>
            </a:r>
            <a:r>
              <a:rPr lang="en-GB" sz="1800" kern="100">
                <a:effectLst/>
                <a:latin typeface="+mj-lt"/>
                <a:ea typeface="Aptos" panose="020B0004020202020204" pitchFamily="34" charset="0"/>
                <a:cs typeface="Times New Roman" panose="02020603050405020304" pitchFamily="18" charset="0"/>
              </a:rPr>
              <a:t>The possibility of </a:t>
            </a:r>
            <a:r>
              <a:rPr lang="en-GB" b="1" kern="100">
                <a:solidFill>
                  <a:schemeClr val="accent4"/>
                </a:solidFill>
                <a:latin typeface="+mj-lt"/>
                <a:cs typeface="Times New Roman" panose="02020603050405020304" pitchFamily="18" charset="0"/>
              </a:rPr>
              <a:t>biofilm formation </a:t>
            </a:r>
            <a:r>
              <a:rPr lang="en-GB" sz="1800" kern="100">
                <a:effectLst/>
                <a:latin typeface="+mj-lt"/>
                <a:ea typeface="Aptos" panose="020B0004020202020204" pitchFamily="34" charset="0"/>
                <a:cs typeface="Times New Roman" panose="02020603050405020304" pitchFamily="18" charset="0"/>
              </a:rPr>
              <a:t>on the circuit's abiotic surface is high. Gram-negative bacteria are less common and have a lower risk of biofilm formation.</a:t>
            </a:r>
            <a:endParaRPr lang="fr-FR" sz="1800" kern="100">
              <a:effectLst/>
              <a:latin typeface="+mj-lt"/>
              <a:ea typeface="Aptos" panose="020B0004020202020204" pitchFamily="34" charset="0"/>
              <a:cs typeface="Times New Roman" panose="02020603050405020304" pitchFamily="18" charset="0"/>
            </a:endParaRPr>
          </a:p>
          <a:p>
            <a:pPr>
              <a:lnSpc>
                <a:spcPct val="107000"/>
              </a:lnSpc>
              <a:spcAft>
                <a:spcPts val="800"/>
              </a:spcAft>
            </a:pPr>
            <a:r>
              <a:rPr lang="en-GB" sz="1800" b="1" kern="100">
                <a:effectLst/>
                <a:latin typeface="+mj-lt"/>
                <a:ea typeface="Aptos" panose="020B0004020202020204" pitchFamily="34" charset="0"/>
                <a:cs typeface="Times New Roman" panose="02020603050405020304" pitchFamily="18" charset="0"/>
              </a:rPr>
              <a:t>Water-based thermoregulation contamination </a:t>
            </a:r>
            <a:r>
              <a:rPr lang="en-GB" sz="1800" kern="100">
                <a:effectLst/>
                <a:latin typeface="+mj-lt"/>
                <a:ea typeface="Aptos" panose="020B0004020202020204" pitchFamily="34" charset="0"/>
                <a:cs typeface="Times New Roman" panose="02020603050405020304" pitchFamily="18" charset="0"/>
              </a:rPr>
              <a:t>(non-tuberculous mycobacteria and non-fermenting organisms: </a:t>
            </a:r>
            <a:r>
              <a:rPr lang="en-GB" sz="1800" i="1" kern="100">
                <a:effectLst/>
                <a:latin typeface="+mj-lt"/>
                <a:ea typeface="Aptos" panose="020B0004020202020204" pitchFamily="34" charset="0"/>
                <a:cs typeface="Times New Roman" panose="02020603050405020304" pitchFamily="18" charset="0"/>
              </a:rPr>
              <a:t>Pseudomonas, Ralstonia, and Burkholderia</a:t>
            </a:r>
            <a:r>
              <a:rPr lang="en-GB" sz="1800" kern="100">
                <a:effectLst/>
                <a:latin typeface="+mj-lt"/>
                <a:ea typeface="Aptos" panose="020B0004020202020204" pitchFamily="34" charset="0"/>
                <a:cs typeface="Times New Roman" panose="02020603050405020304" pitchFamily="18" charset="0"/>
              </a:rPr>
              <a:t>).</a:t>
            </a:r>
            <a:endParaRPr lang="fr-FR" sz="1800" kern="100">
              <a:effectLst/>
              <a:latin typeface="+mj-lt"/>
              <a:ea typeface="Aptos" panose="020B0004020202020204" pitchFamily="34" charset="0"/>
              <a:cs typeface="Times New Roman" panose="02020603050405020304" pitchFamily="18" charset="0"/>
            </a:endParaRPr>
          </a:p>
        </p:txBody>
      </p:sp>
      <p:sp>
        <p:nvSpPr>
          <p:cNvPr id="4" name="Titre 3">
            <a:extLst>
              <a:ext uri="{FF2B5EF4-FFF2-40B4-BE49-F238E27FC236}">
                <a16:creationId xmlns:a16="http://schemas.microsoft.com/office/drawing/2014/main" id="{C76D44CB-6A9C-34FC-10E1-2D69BF56FDA1}"/>
              </a:ext>
            </a:extLst>
          </p:cNvPr>
          <p:cNvSpPr>
            <a:spLocks noGrp="1"/>
          </p:cNvSpPr>
          <p:nvPr>
            <p:ph type="title"/>
          </p:nvPr>
        </p:nvSpPr>
        <p:spPr/>
        <p:txBody>
          <a:bodyPr/>
          <a:lstStyle/>
          <a:p>
            <a:r>
              <a:rPr lang="fr-FR"/>
              <a:t>Conclusions</a:t>
            </a:r>
          </a:p>
        </p:txBody>
      </p:sp>
      <p:sp>
        <p:nvSpPr>
          <p:cNvPr id="7" name="Espace réservé du contenu 16">
            <a:extLst>
              <a:ext uri="{FF2B5EF4-FFF2-40B4-BE49-F238E27FC236}">
                <a16:creationId xmlns:a16="http://schemas.microsoft.com/office/drawing/2014/main" id="{72CEA1C3-2E15-5383-2A7B-A73D284939F0}"/>
              </a:ext>
            </a:extLst>
          </p:cNvPr>
          <p:cNvSpPr>
            <a:spLocks noGrp="1"/>
          </p:cNvSpPr>
          <p:nvPr>
            <p:ph sz="quarter" idx="16" hasCustomPrompt="1"/>
          </p:nvPr>
        </p:nvSpPr>
        <p:spPr>
          <a:xfrm>
            <a:off x="957263" y="6267450"/>
            <a:ext cx="5159375" cy="590550"/>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Marta HERNÁNDEZ-MENESES et al., ECCMID</a:t>
            </a:r>
            <a:r>
              <a:rPr lang="fr-FR" baseline="30000" dirty="0">
                <a:latin typeface="Arial Narrow" panose="020B0606020202030204" pitchFamily="34" charset="0"/>
              </a:rPr>
              <a:t>®</a:t>
            </a:r>
            <a:r>
              <a:rPr lang="fr-FR" dirty="0"/>
              <a:t> 2024, Session#SY206</a:t>
            </a:r>
          </a:p>
        </p:txBody>
      </p:sp>
    </p:spTree>
    <p:extLst>
      <p:ext uri="{BB962C8B-B14F-4D97-AF65-F5344CB8AC3E}">
        <p14:creationId xmlns:p14="http://schemas.microsoft.com/office/powerpoint/2010/main" val="3003473520"/>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AD80D66-9D5F-9E48-3571-48F8E7DF32A6}"/>
              </a:ext>
            </a:extLst>
          </p:cNvPr>
          <p:cNvSpPr>
            <a:spLocks noGrp="1"/>
          </p:cNvSpPr>
          <p:nvPr>
            <p:ph type="title"/>
          </p:nvPr>
        </p:nvSpPr>
        <p:spPr/>
        <p:txBody>
          <a:bodyPr/>
          <a:lstStyle/>
          <a:p>
            <a:r>
              <a:rPr lang="en-US" sz="2800" dirty="0"/>
              <a:t>Updated estimates on the preventability of surgical site infection (SSI) following 13 major surgical procedures performed during the early recognition and response to increases in SSI (Early 2RIS) trial</a:t>
            </a:r>
            <a:endParaRPr lang="fr-FR" sz="2800" dirty="0"/>
          </a:p>
        </p:txBody>
      </p:sp>
      <p:sp>
        <p:nvSpPr>
          <p:cNvPr id="3" name="Espace réservé du contenu 2">
            <a:extLst>
              <a:ext uri="{FF2B5EF4-FFF2-40B4-BE49-F238E27FC236}">
                <a16:creationId xmlns:a16="http://schemas.microsoft.com/office/drawing/2014/main" id="{2C7E8AD1-C44C-7BF9-3D24-68D700AAF84F}"/>
              </a:ext>
            </a:extLst>
          </p:cNvPr>
          <p:cNvSpPr>
            <a:spLocks noGrp="1"/>
          </p:cNvSpPr>
          <p:nvPr>
            <p:ph sz="quarter" idx="10"/>
          </p:nvPr>
        </p:nvSpPr>
        <p:spPr/>
        <p:txBody>
          <a:bodyPr/>
          <a:lstStyle/>
          <a:p>
            <a:r>
              <a:rPr lang="fr-FR" dirty="0" err="1"/>
              <a:t>Deverick</a:t>
            </a:r>
            <a:r>
              <a:rPr lang="fr-FR" dirty="0"/>
              <a:t> ANDERSON et al., ECMID</a:t>
            </a:r>
            <a:r>
              <a:rPr lang="fr-FR" baseline="30000" dirty="0">
                <a:latin typeface="Arial Narrow" panose="020B0606020202030204" pitchFamily="34" charset="0"/>
              </a:rPr>
              <a:t>® </a:t>
            </a:r>
            <a:r>
              <a:rPr lang="fr-FR" dirty="0">
                <a:latin typeface="Arial Narrow" panose="020B0606020202030204" pitchFamily="34" charset="0"/>
              </a:rPr>
              <a:t>2024, Abs.#O0589</a:t>
            </a:r>
            <a:endParaRPr lang="fr-FR" dirty="0"/>
          </a:p>
        </p:txBody>
      </p:sp>
      <p:sp>
        <p:nvSpPr>
          <p:cNvPr id="4" name="Espace réservé du contenu 3">
            <a:extLst>
              <a:ext uri="{FF2B5EF4-FFF2-40B4-BE49-F238E27FC236}">
                <a16:creationId xmlns:a16="http://schemas.microsoft.com/office/drawing/2014/main" id="{C973773A-50B3-1264-9EDD-E1EBE75735D9}"/>
              </a:ext>
            </a:extLst>
          </p:cNvPr>
          <p:cNvSpPr>
            <a:spLocks noGrp="1"/>
          </p:cNvSpPr>
          <p:nvPr>
            <p:ph sz="quarter" idx="11"/>
          </p:nvPr>
        </p:nvSpPr>
        <p:spPr/>
        <p:txBody>
          <a:bodyPr/>
          <a:lstStyle/>
          <a:p>
            <a:r>
              <a:rPr lang="en-US" dirty="0"/>
              <a:t>Winning the battle against surgical site infections</a:t>
            </a:r>
            <a:endParaRPr lang="fr-FR" dirty="0"/>
          </a:p>
        </p:txBody>
      </p:sp>
    </p:spTree>
    <p:extLst>
      <p:ext uri="{BB962C8B-B14F-4D97-AF65-F5344CB8AC3E}">
        <p14:creationId xmlns:p14="http://schemas.microsoft.com/office/powerpoint/2010/main" val="3473837638"/>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1F82CCD-6415-D191-7601-5C3F8F019EA7}"/>
              </a:ext>
            </a:extLst>
          </p:cNvPr>
          <p:cNvSpPr>
            <a:spLocks noGrp="1"/>
          </p:cNvSpPr>
          <p:nvPr>
            <p:ph type="body" sz="quarter" idx="15"/>
          </p:nvPr>
        </p:nvSpPr>
        <p:spPr>
          <a:xfrm>
            <a:off x="1377289" y="1151119"/>
            <a:ext cx="6178543" cy="4232354"/>
          </a:xfrm>
        </p:spPr>
        <p:txBody>
          <a:bodyPr anchor="ctr"/>
          <a:lstStyle/>
          <a:p>
            <a:r>
              <a:rPr lang="fr-FR" dirty="0" err="1"/>
              <a:t>During</a:t>
            </a:r>
            <a:r>
              <a:rPr lang="fr-FR" dirty="0"/>
              <a:t> the trial, SSI rate </a:t>
            </a:r>
            <a:r>
              <a:rPr lang="fr-FR" dirty="0" err="1"/>
              <a:t>increases</a:t>
            </a:r>
            <a:r>
              <a:rPr lang="fr-FR" dirty="0"/>
              <a:t> </a:t>
            </a:r>
            <a:r>
              <a:rPr lang="fr-FR" dirty="0" err="1"/>
              <a:t>were</a:t>
            </a:r>
            <a:r>
              <a:rPr lang="fr-FR" dirty="0"/>
              <a:t> </a:t>
            </a:r>
            <a:r>
              <a:rPr lang="fr-FR" dirty="0" err="1"/>
              <a:t>investigated</a:t>
            </a:r>
            <a:r>
              <a:rPr lang="fr-FR" dirty="0"/>
              <a:t> by a </a:t>
            </a:r>
            <a:r>
              <a:rPr lang="fr-FR" dirty="0" err="1"/>
              <a:t>standardized</a:t>
            </a:r>
            <a:r>
              <a:rPr lang="fr-FR" dirty="0"/>
              <a:t> SSI investigation </a:t>
            </a:r>
            <a:r>
              <a:rPr lang="fr-FR" dirty="0" err="1"/>
              <a:t>algorithm</a:t>
            </a:r>
            <a:endParaRPr lang="fr-FR" dirty="0"/>
          </a:p>
          <a:p>
            <a:pPr lvl="1"/>
            <a:r>
              <a:rPr lang="fr-FR" dirty="0"/>
              <a:t>Multi-</a:t>
            </a:r>
            <a:r>
              <a:rPr lang="fr-FR" dirty="0" err="1"/>
              <a:t>step</a:t>
            </a:r>
            <a:r>
              <a:rPr lang="fr-FR" dirty="0"/>
              <a:t> process</a:t>
            </a:r>
          </a:p>
          <a:p>
            <a:pPr lvl="1"/>
            <a:r>
              <a:rPr lang="fr-FR" dirty="0" err="1"/>
              <a:t>Regardless</a:t>
            </a:r>
            <a:r>
              <a:rPr lang="fr-FR" dirty="0"/>
              <a:t> of surveillance </a:t>
            </a:r>
            <a:r>
              <a:rPr lang="fr-FR" dirty="0" err="1"/>
              <a:t>method</a:t>
            </a:r>
            <a:endParaRPr lang="fr-FR" dirty="0"/>
          </a:p>
          <a:p>
            <a:pPr>
              <a:spcBef>
                <a:spcPts val="1800"/>
              </a:spcBef>
            </a:pPr>
            <a:r>
              <a:rPr lang="fr-FR" dirty="0"/>
              <a:t>Detailed signal investigation </a:t>
            </a:r>
            <a:r>
              <a:rPr lang="fr-FR" dirty="0" err="1"/>
              <a:t>typically</a:t>
            </a:r>
            <a:r>
              <a:rPr lang="fr-FR" dirty="0"/>
              <a:t> </a:t>
            </a:r>
            <a:r>
              <a:rPr lang="fr-FR" dirty="0" err="1"/>
              <a:t>included</a:t>
            </a:r>
            <a:r>
              <a:rPr lang="fr-FR" dirty="0"/>
              <a:t> </a:t>
            </a:r>
            <a:r>
              <a:rPr lang="fr-FR" dirty="0" err="1"/>
              <a:t>evaluation</a:t>
            </a:r>
            <a:r>
              <a:rPr lang="fr-FR" dirty="0"/>
              <a:t> of </a:t>
            </a:r>
            <a:r>
              <a:rPr lang="fr-FR" dirty="0" err="1"/>
              <a:t>adherence</a:t>
            </a:r>
            <a:r>
              <a:rPr lang="fr-FR" dirty="0"/>
              <a:t> to best practices</a:t>
            </a:r>
          </a:p>
          <a:p>
            <a:pPr lvl="1"/>
            <a:r>
              <a:rPr lang="fr-FR" dirty="0" err="1"/>
              <a:t>Identify</a:t>
            </a:r>
            <a:r>
              <a:rPr lang="fr-FR" dirty="0"/>
              <a:t> </a:t>
            </a:r>
            <a:r>
              <a:rPr lang="fr-FR" dirty="0" err="1"/>
              <a:t>opportunities</a:t>
            </a:r>
            <a:r>
              <a:rPr lang="fr-FR" dirty="0"/>
              <a:t> for </a:t>
            </a:r>
            <a:r>
              <a:rPr lang="fr-FR" dirty="0" err="1"/>
              <a:t>improvement</a:t>
            </a:r>
            <a:r>
              <a:rPr lang="fr-FR" dirty="0"/>
              <a:t> (if </a:t>
            </a:r>
            <a:r>
              <a:rPr lang="fr-FR" dirty="0" err="1"/>
              <a:t>any</a:t>
            </a:r>
            <a:r>
              <a:rPr lang="fr-FR" dirty="0"/>
              <a:t>) for </a:t>
            </a:r>
            <a:r>
              <a:rPr lang="fr-FR" dirty="0" err="1"/>
              <a:t>formal</a:t>
            </a:r>
            <a:r>
              <a:rPr lang="fr-FR" dirty="0"/>
              <a:t> feedback</a:t>
            </a:r>
          </a:p>
          <a:p>
            <a:pPr>
              <a:spcBef>
                <a:spcPts val="1800"/>
              </a:spcBef>
            </a:pPr>
            <a:r>
              <a:rPr lang="fr-FR" dirty="0"/>
              <a:t>« </a:t>
            </a:r>
            <a:r>
              <a:rPr lang="fr-FR" dirty="0" err="1"/>
              <a:t>Potentially</a:t>
            </a:r>
            <a:r>
              <a:rPr lang="fr-FR" dirty="0"/>
              <a:t> </a:t>
            </a:r>
            <a:r>
              <a:rPr lang="fr-FR" dirty="0" err="1"/>
              <a:t>preventable</a:t>
            </a:r>
            <a:r>
              <a:rPr lang="fr-FR" dirty="0"/>
              <a:t> » </a:t>
            </a:r>
            <a:r>
              <a:rPr lang="fr-FR" dirty="0" err="1"/>
              <a:t>defined</a:t>
            </a:r>
            <a:r>
              <a:rPr lang="fr-FR" dirty="0"/>
              <a:t> as </a:t>
            </a:r>
            <a:r>
              <a:rPr lang="fr-FR" dirty="0" err="1"/>
              <a:t>SSIs</a:t>
            </a:r>
            <a:r>
              <a:rPr lang="fr-FR" dirty="0"/>
              <a:t> </a:t>
            </a:r>
            <a:r>
              <a:rPr lang="fr-FR" dirty="0" err="1"/>
              <a:t>that</a:t>
            </a:r>
            <a:r>
              <a:rPr lang="fr-FR" dirty="0"/>
              <a:t> </a:t>
            </a:r>
            <a:r>
              <a:rPr lang="fr-FR" dirty="0" err="1"/>
              <a:t>occured</a:t>
            </a:r>
            <a:r>
              <a:rPr lang="fr-FR" dirty="0"/>
              <a:t> </a:t>
            </a:r>
            <a:r>
              <a:rPr lang="fr-FR" dirty="0" err="1"/>
              <a:t>when</a:t>
            </a:r>
            <a:r>
              <a:rPr lang="fr-FR" dirty="0"/>
              <a:t> ≥1 best practices </a:t>
            </a:r>
            <a:r>
              <a:rPr lang="fr-FR" dirty="0" err="1"/>
              <a:t>were</a:t>
            </a:r>
            <a:r>
              <a:rPr lang="fr-FR" dirty="0"/>
              <a:t> not </a:t>
            </a:r>
            <a:r>
              <a:rPr lang="fr-FR" dirty="0" err="1"/>
              <a:t>followed</a:t>
            </a:r>
            <a:endParaRPr lang="fr-FR" dirty="0"/>
          </a:p>
        </p:txBody>
      </p:sp>
      <p:sp>
        <p:nvSpPr>
          <p:cNvPr id="3" name="Espace réservé du texte 2">
            <a:extLst>
              <a:ext uri="{FF2B5EF4-FFF2-40B4-BE49-F238E27FC236}">
                <a16:creationId xmlns:a16="http://schemas.microsoft.com/office/drawing/2014/main" id="{616555ED-6E13-2E1B-EC5E-AA9111353603}"/>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D185A3AF-0F0C-5E9E-AA49-32381CF46C18}"/>
              </a:ext>
            </a:extLst>
          </p:cNvPr>
          <p:cNvSpPr>
            <a:spLocks noGrp="1"/>
          </p:cNvSpPr>
          <p:nvPr>
            <p:ph type="title"/>
          </p:nvPr>
        </p:nvSpPr>
        <p:spPr/>
        <p:txBody>
          <a:bodyPr/>
          <a:lstStyle/>
          <a:p>
            <a:r>
              <a:rPr lang="fr-FR" dirty="0"/>
              <a:t>Methods</a:t>
            </a:r>
          </a:p>
        </p:txBody>
      </p:sp>
      <p:sp>
        <p:nvSpPr>
          <p:cNvPr id="6" name="Espace réservé du contenu 5">
            <a:extLst>
              <a:ext uri="{FF2B5EF4-FFF2-40B4-BE49-F238E27FC236}">
                <a16:creationId xmlns:a16="http://schemas.microsoft.com/office/drawing/2014/main" id="{2E188100-B2C2-EABE-A19A-22DE4F1D2F82}"/>
              </a:ext>
            </a:extLst>
          </p:cNvPr>
          <p:cNvSpPr>
            <a:spLocks noGrp="1"/>
          </p:cNvSpPr>
          <p:nvPr>
            <p:ph sz="quarter" idx="16"/>
          </p:nvPr>
        </p:nvSpPr>
        <p:spPr/>
        <p:txBody>
          <a:bodyPr/>
          <a:lstStyle/>
          <a:p>
            <a:r>
              <a:rPr lang="fr-FR" dirty="0" err="1"/>
              <a:t>Deverick</a:t>
            </a:r>
            <a:r>
              <a:rPr lang="fr-FR" dirty="0"/>
              <a:t> ANDERSON et al., ECMID® 2024, Abs.#O0589</a:t>
            </a:r>
          </a:p>
        </p:txBody>
      </p:sp>
      <p:graphicFrame>
        <p:nvGraphicFramePr>
          <p:cNvPr id="7" name="Tableau 6">
            <a:extLst>
              <a:ext uri="{FF2B5EF4-FFF2-40B4-BE49-F238E27FC236}">
                <a16:creationId xmlns:a16="http://schemas.microsoft.com/office/drawing/2014/main" id="{DD4BD3DE-A03D-7CA5-2DBE-B371B786B4DE}"/>
              </a:ext>
            </a:extLst>
          </p:cNvPr>
          <p:cNvGraphicFramePr>
            <a:graphicFrameLocks noGrp="1"/>
          </p:cNvGraphicFramePr>
          <p:nvPr/>
        </p:nvGraphicFramePr>
        <p:xfrm>
          <a:off x="7843203" y="1136656"/>
          <a:ext cx="3444497" cy="4261280"/>
        </p:xfrm>
        <a:graphic>
          <a:graphicData uri="http://schemas.openxmlformats.org/drawingml/2006/table">
            <a:tbl>
              <a:tblPr firstRow="1" bandRow="1">
                <a:tableStyleId>{5C22544A-7EE6-4342-B048-85BDC9FD1C3A}</a:tableStyleId>
              </a:tblPr>
              <a:tblGrid>
                <a:gridCol w="3444497">
                  <a:extLst>
                    <a:ext uri="{9D8B030D-6E8A-4147-A177-3AD203B41FA5}">
                      <a16:colId xmlns:a16="http://schemas.microsoft.com/office/drawing/2014/main" val="20000"/>
                    </a:ext>
                  </a:extLst>
                </a:gridCol>
              </a:tblGrid>
              <a:tr h="426128">
                <a:tc>
                  <a:txBody>
                    <a:bodyPr/>
                    <a:lstStyle/>
                    <a:p>
                      <a:pPr marL="108000" algn="l">
                        <a:spcBef>
                          <a:spcPts val="0"/>
                        </a:spcBef>
                      </a:pPr>
                      <a:r>
                        <a:rPr lang="fr-FR" sz="1400" b="1" dirty="0" err="1">
                          <a:latin typeface="Arial" panose="020B0604020202020204" pitchFamily="34" charset="0"/>
                          <a:cs typeface="Arial" panose="020B0604020202020204" pitchFamily="34" charset="0"/>
                        </a:rPr>
                        <a:t>Core</a:t>
                      </a:r>
                      <a:r>
                        <a:rPr lang="fr-FR" sz="1400" b="1" dirty="0">
                          <a:latin typeface="Arial" panose="020B0604020202020204" pitchFamily="34" charset="0"/>
                          <a:cs typeface="Arial" panose="020B0604020202020204" pitchFamily="34" charset="0"/>
                        </a:rPr>
                        <a:t> </a:t>
                      </a:r>
                      <a:r>
                        <a:rPr lang="fr-FR" sz="1400" b="1" dirty="0" err="1">
                          <a:latin typeface="Arial" panose="020B0604020202020204" pitchFamily="34" charset="0"/>
                          <a:cs typeface="Arial" panose="020B0604020202020204" pitchFamily="34" charset="0"/>
                        </a:rPr>
                        <a:t>strategy</a:t>
                      </a:r>
                      <a:r>
                        <a:rPr lang="fr-FR" sz="1400" b="1" dirty="0">
                          <a:latin typeface="Arial" panose="020B0604020202020204" pitchFamily="34" charset="0"/>
                          <a:cs typeface="Arial" panose="020B0604020202020204" pitchFamily="34" charset="0"/>
                        </a:rPr>
                        <a:t> for </a:t>
                      </a:r>
                      <a:r>
                        <a:rPr lang="fr-FR" sz="1400" b="1" dirty="0" err="1">
                          <a:latin typeface="Arial" panose="020B0604020202020204" pitchFamily="34" charset="0"/>
                          <a:cs typeface="Arial" panose="020B0604020202020204" pitchFamily="34" charset="0"/>
                        </a:rPr>
                        <a:t>prevention</a:t>
                      </a:r>
                      <a:endParaRPr lang="fr-FR" sz="1400" b="1" dirty="0">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AMP Choice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AMP Timing</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Weight-based AMP</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Re-dose AMP</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Skin antisepsis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Normothermia</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Glucose control</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Checklist</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1"/>
                  </a:ext>
                </a:extLst>
              </a:tr>
              <a:tr h="426128">
                <a:tc>
                  <a:txBody>
                    <a:bodyPr/>
                    <a:lstStyle/>
                    <a:p>
                      <a:pPr marL="108000"/>
                      <a:r>
                        <a:rPr lang="en-US" sz="1400" dirty="0">
                          <a:solidFill>
                            <a:schemeClr val="tx1">
                              <a:lumMod val="75000"/>
                              <a:lumOff val="25000"/>
                            </a:schemeClr>
                          </a:solidFill>
                          <a:latin typeface="Arial" panose="020B0604020202020204" pitchFamily="34" charset="0"/>
                          <a:cs typeface="Arial" panose="020B0604020202020204" pitchFamily="34" charset="0"/>
                        </a:rPr>
                        <a:t>Oral prep (COLO)</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173044383"/>
                  </a:ext>
                </a:extLst>
              </a:tr>
            </a:tbl>
          </a:graphicData>
        </a:graphic>
      </p:graphicFrame>
    </p:spTree>
    <p:extLst>
      <p:ext uri="{BB962C8B-B14F-4D97-AF65-F5344CB8AC3E}">
        <p14:creationId xmlns:p14="http://schemas.microsoft.com/office/powerpoint/2010/main" val="4221013765"/>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D185A3AF-0F0C-5E9E-AA49-32381CF46C18}"/>
              </a:ext>
            </a:extLst>
          </p:cNvPr>
          <p:cNvSpPr>
            <a:spLocks noGrp="1"/>
          </p:cNvSpPr>
          <p:nvPr>
            <p:ph type="title"/>
          </p:nvPr>
        </p:nvSpPr>
        <p:spPr/>
        <p:txBody>
          <a:bodyPr/>
          <a:lstStyle/>
          <a:p>
            <a:r>
              <a:rPr lang="fr-FR" dirty="0" err="1"/>
              <a:t>Results</a:t>
            </a:r>
            <a:endParaRPr lang="fr-FR" dirty="0"/>
          </a:p>
        </p:txBody>
      </p:sp>
      <p:sp>
        <p:nvSpPr>
          <p:cNvPr id="6" name="Espace réservé du contenu 5">
            <a:extLst>
              <a:ext uri="{FF2B5EF4-FFF2-40B4-BE49-F238E27FC236}">
                <a16:creationId xmlns:a16="http://schemas.microsoft.com/office/drawing/2014/main" id="{2E188100-B2C2-EABE-A19A-22DE4F1D2F82}"/>
              </a:ext>
            </a:extLst>
          </p:cNvPr>
          <p:cNvSpPr>
            <a:spLocks noGrp="1"/>
          </p:cNvSpPr>
          <p:nvPr>
            <p:ph sz="quarter" idx="16"/>
          </p:nvPr>
        </p:nvSpPr>
        <p:spPr/>
        <p:txBody>
          <a:bodyPr/>
          <a:lstStyle/>
          <a:p>
            <a:r>
              <a:rPr lang="fr-FR" dirty="0" err="1"/>
              <a:t>Deverick</a:t>
            </a:r>
            <a:r>
              <a:rPr lang="fr-FR" dirty="0"/>
              <a:t> ANDERSON et al., ECMID® 2024, Abs.#O0589</a:t>
            </a:r>
          </a:p>
        </p:txBody>
      </p:sp>
      <p:graphicFrame>
        <p:nvGraphicFramePr>
          <p:cNvPr id="10" name="Tableau 9">
            <a:extLst>
              <a:ext uri="{FF2B5EF4-FFF2-40B4-BE49-F238E27FC236}">
                <a16:creationId xmlns:a16="http://schemas.microsoft.com/office/drawing/2014/main" id="{280F3005-E781-42FB-D56A-0D857B26C711}"/>
              </a:ext>
            </a:extLst>
          </p:cNvPr>
          <p:cNvGraphicFramePr>
            <a:graphicFrameLocks noGrp="1"/>
          </p:cNvGraphicFramePr>
          <p:nvPr/>
        </p:nvGraphicFramePr>
        <p:xfrm>
          <a:off x="1169462" y="904235"/>
          <a:ext cx="10872000" cy="5184000"/>
        </p:xfrm>
        <a:graphic>
          <a:graphicData uri="http://schemas.openxmlformats.org/drawingml/2006/table">
            <a:tbl>
              <a:tblPr firstRow="1" bandRow="1">
                <a:tableStyleId>{5C22544A-7EE6-4342-B048-85BDC9FD1C3A}</a:tableStyleId>
              </a:tblPr>
              <a:tblGrid>
                <a:gridCol w="972000">
                  <a:extLst>
                    <a:ext uri="{9D8B030D-6E8A-4147-A177-3AD203B41FA5}">
                      <a16:colId xmlns:a16="http://schemas.microsoft.com/office/drawing/2014/main" val="20000"/>
                    </a:ext>
                  </a:extLst>
                </a:gridCol>
                <a:gridCol w="504000">
                  <a:extLst>
                    <a:ext uri="{9D8B030D-6E8A-4147-A177-3AD203B41FA5}">
                      <a16:colId xmlns:a16="http://schemas.microsoft.com/office/drawing/2014/main" val="20001"/>
                    </a:ext>
                  </a:extLst>
                </a:gridCol>
                <a:gridCol w="1044000">
                  <a:extLst>
                    <a:ext uri="{9D8B030D-6E8A-4147-A177-3AD203B41FA5}">
                      <a16:colId xmlns:a16="http://schemas.microsoft.com/office/drawing/2014/main" val="20002"/>
                    </a:ext>
                  </a:extLst>
                </a:gridCol>
                <a:gridCol w="1044000">
                  <a:extLst>
                    <a:ext uri="{9D8B030D-6E8A-4147-A177-3AD203B41FA5}">
                      <a16:colId xmlns:a16="http://schemas.microsoft.com/office/drawing/2014/main" val="20004"/>
                    </a:ext>
                  </a:extLst>
                </a:gridCol>
                <a:gridCol w="1044000">
                  <a:extLst>
                    <a:ext uri="{9D8B030D-6E8A-4147-A177-3AD203B41FA5}">
                      <a16:colId xmlns:a16="http://schemas.microsoft.com/office/drawing/2014/main" val="511773985"/>
                    </a:ext>
                  </a:extLst>
                </a:gridCol>
                <a:gridCol w="1044000">
                  <a:extLst>
                    <a:ext uri="{9D8B030D-6E8A-4147-A177-3AD203B41FA5}">
                      <a16:colId xmlns:a16="http://schemas.microsoft.com/office/drawing/2014/main" val="4285961119"/>
                    </a:ext>
                  </a:extLst>
                </a:gridCol>
                <a:gridCol w="1044000">
                  <a:extLst>
                    <a:ext uri="{9D8B030D-6E8A-4147-A177-3AD203B41FA5}">
                      <a16:colId xmlns:a16="http://schemas.microsoft.com/office/drawing/2014/main" val="1393776085"/>
                    </a:ext>
                  </a:extLst>
                </a:gridCol>
                <a:gridCol w="1044000">
                  <a:extLst>
                    <a:ext uri="{9D8B030D-6E8A-4147-A177-3AD203B41FA5}">
                      <a16:colId xmlns:a16="http://schemas.microsoft.com/office/drawing/2014/main" val="2275854610"/>
                    </a:ext>
                  </a:extLst>
                </a:gridCol>
                <a:gridCol w="1044000">
                  <a:extLst>
                    <a:ext uri="{9D8B030D-6E8A-4147-A177-3AD203B41FA5}">
                      <a16:colId xmlns:a16="http://schemas.microsoft.com/office/drawing/2014/main" val="501702576"/>
                    </a:ext>
                  </a:extLst>
                </a:gridCol>
                <a:gridCol w="1044000">
                  <a:extLst>
                    <a:ext uri="{9D8B030D-6E8A-4147-A177-3AD203B41FA5}">
                      <a16:colId xmlns:a16="http://schemas.microsoft.com/office/drawing/2014/main" val="1074945831"/>
                    </a:ext>
                  </a:extLst>
                </a:gridCol>
                <a:gridCol w="1044000">
                  <a:extLst>
                    <a:ext uri="{9D8B030D-6E8A-4147-A177-3AD203B41FA5}">
                      <a16:colId xmlns:a16="http://schemas.microsoft.com/office/drawing/2014/main" val="1640693172"/>
                    </a:ext>
                  </a:extLst>
                </a:gridCol>
              </a:tblGrid>
              <a:tr h="324000">
                <a:tc>
                  <a:txBody>
                    <a:bodyPr/>
                    <a:lstStyle/>
                    <a:p>
                      <a:pPr marL="108000" algn="l">
                        <a:spcBef>
                          <a:spcPts val="0"/>
                        </a:spcBef>
                      </a:pPr>
                      <a:endParaRPr lang="fr-FR" sz="1100" b="1" dirty="0">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1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7">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b="1" kern="1200" dirty="0">
                          <a:solidFill>
                            <a:schemeClr val="lt1"/>
                          </a:solidFill>
                          <a:latin typeface="Arial" panose="020B0604020202020204" pitchFamily="34" charset="0"/>
                          <a:ea typeface="+mn-ea"/>
                          <a:cs typeface="Arial" panose="020B0604020202020204" pitchFamily="34" charset="0"/>
                        </a:rPr>
                        <a:t>CORE STRATEGIES</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100" b="1" kern="1200" dirty="0" err="1">
                          <a:solidFill>
                            <a:schemeClr val="lt1"/>
                          </a:solidFill>
                          <a:latin typeface="Arial" panose="020B0604020202020204" pitchFamily="34" charset="0"/>
                          <a:ea typeface="+mn-ea"/>
                          <a:cs typeface="Arial" panose="020B0604020202020204" pitchFamily="34" charset="0"/>
                        </a:rPr>
                        <a:t>Procedure-Specific</a:t>
                      </a:r>
                      <a:endParaRPr lang="fr-FR" sz="11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fr-FR" sz="12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324000">
                <a:tc>
                  <a:txBody>
                    <a:bodyPr/>
                    <a:lstStyle/>
                    <a:p>
                      <a:pPr marL="108000"/>
                      <a:endParaRPr lang="en-US" sz="1100" b="1" dirty="0">
                        <a:solidFill>
                          <a:schemeClr val="bg1"/>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3">
                  <a:txBody>
                    <a:bodyPr/>
                    <a:lstStyle/>
                    <a:p>
                      <a:pPr marL="0" indent="0" algn="ctr" defTabSz="609585" rtl="0" eaLnBrk="1" latinLnBrk="0" hangingPunct="1">
                        <a:lnSpc>
                          <a:spcPct val="100000"/>
                        </a:lnSpc>
                        <a:spcBef>
                          <a:spcPts val="0"/>
                        </a:spcBef>
                        <a:tabLst>
                          <a:tab pos="452438" algn="l"/>
                          <a:tab pos="722313" algn="l"/>
                        </a:tabLst>
                      </a:pP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Antimicrobial</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prophylaxis</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(AMP)</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rowSpan="2">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Skin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antisepsis</a:t>
                      </a:r>
                      <a:endPar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marL="0" indent="0" algn="ctr" defTabSz="609585" rtl="0" eaLnBrk="1" latinLnBrk="0" hangingPunct="1">
                        <a:lnSpc>
                          <a:spcPct val="100000"/>
                        </a:lnSpc>
                        <a:spcBef>
                          <a:spcPts val="0"/>
                        </a:spcBef>
                        <a:tabLst>
                          <a:tab pos="452438" algn="l"/>
                          <a:tab pos="722313" algn="l"/>
                        </a:tabLst>
                      </a:pP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Normothermia</a:t>
                      </a:r>
                      <a:endPar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Glucose control</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Surgical checklist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Re-dose AMP (N=79)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rowSpan="2">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Oral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Prep</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(N=217)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3"/>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Procedure</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endPar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Choice</a:t>
                      </a:r>
                      <a:endPar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Timing</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Weight-based</a:t>
                      </a:r>
                      <a:endPar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vMerge="1">
                  <a:txBody>
                    <a:bodyPr/>
                    <a:lstStyle/>
                    <a:p>
                      <a:pPr marL="0" indent="0" algn="ctr" defTabSz="609585" rtl="0" eaLnBrk="1" latinLnBrk="0" hangingPunct="1">
                        <a:lnSpc>
                          <a:spcPct val="100000"/>
                        </a:lnSpc>
                        <a:spcBef>
                          <a:spcPts val="0"/>
                        </a:spcBef>
                        <a:tabLst>
                          <a:tab pos="452438" algn="l"/>
                          <a:tab pos="722313" algn="l"/>
                        </a:tabLst>
                      </a:pP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324000">
                <a:tc>
                  <a:txBody>
                    <a:bodyPr/>
                    <a:lstStyle/>
                    <a:p>
                      <a:pPr marL="108000"/>
                      <a:endParaRPr lang="en-US" sz="1100" b="1" dirty="0">
                        <a:solidFill>
                          <a:schemeClr val="bg1"/>
                        </a:solidFill>
                        <a:latin typeface="Arial" panose="020B0604020202020204" pitchFamily="34" charset="0"/>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gridSpan="9">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n (%)</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pPr marL="0" indent="0" algn="ctr" defTabSz="609585" rtl="0" eaLnBrk="1" latinLnBrk="0" hangingPunct="1">
                        <a:lnSpc>
                          <a:spcPct val="100000"/>
                        </a:lnSpc>
                        <a:spcBef>
                          <a:spcPts val="0"/>
                        </a:spcBef>
                        <a:tabLst>
                          <a:tab pos="452438" algn="l"/>
                          <a:tab pos="722313" algn="l"/>
                        </a:tabLst>
                      </a:pP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Overall</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643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578 (90)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534 (83)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557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527 (82)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467 (73)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264 (41)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195 (30)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44 (55)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CABG</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14 (93)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13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13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14 (93)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8 (53)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13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 (40)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 (50)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COLO</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217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173 (80)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156 (72)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192 (88)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187 (86)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159 (73)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128 (59)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64 (29)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18 (47)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36 (17)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8"/>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CSEC</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64 (91)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64 (91)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61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36 (51)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51 (73)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14 (20)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23 (33)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 (50)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FUSN</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52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48 (92)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47 (90)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45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42 (81)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44 (85)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22 (42)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 (2)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10 (83)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1"/>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HER</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30 (91)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29 (88)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29 (88)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29 (88)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23 (70)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11 (33)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0/2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229151178"/>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HPRO</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78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62 (79)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68 (87)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76 (97)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47 (60)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28 (36)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20 (26)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(60)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41003657"/>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HYST</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62 (95)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61 (94)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57 (88)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48 (74)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52 (82)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22 (34)</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30 (46)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 (78)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867848806"/>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KPRO</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76 (97)</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70 (90)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67 (86)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67 (86)</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61 (78)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17 (22)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45 (58)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0/2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759903223"/>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LAM</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20 (95)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19 (90)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11 (52)</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21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10 (48)</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7 (33)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819308638"/>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PVBY</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10 (91)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10 (91)</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11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6 (55)</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8 (73)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 (9)</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 (50)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59145484"/>
                  </a:ext>
                </a:extLst>
              </a:tr>
              <a:tr h="324000">
                <a:tc>
                  <a:txBody>
                    <a:bodyPr/>
                    <a:lstStyle/>
                    <a:p>
                      <a:pPr marL="108000"/>
                      <a:r>
                        <a:rPr lang="en-US" sz="1100" b="1" dirty="0">
                          <a:solidFill>
                            <a:schemeClr val="bg1"/>
                          </a:solidFill>
                          <a:latin typeface="Arial" panose="020B0604020202020204" pitchFamily="34" charset="0"/>
                          <a:cs typeface="Arial" panose="020B0604020202020204" pitchFamily="34" charset="0"/>
                        </a:rPr>
                        <a:t>VHYS</a:t>
                      </a:r>
                    </a:p>
                  </a:txBody>
                  <a:tcPr marL="36000" marR="3600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rgbClr val="5E247C"/>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 (33)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1 (33)</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3 (100)</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1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381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379525379"/>
                  </a:ext>
                </a:extLst>
              </a:tr>
            </a:tbl>
          </a:graphicData>
        </a:graphic>
      </p:graphicFrame>
    </p:spTree>
    <p:extLst>
      <p:ext uri="{BB962C8B-B14F-4D97-AF65-F5344CB8AC3E}">
        <p14:creationId xmlns:p14="http://schemas.microsoft.com/office/powerpoint/2010/main" val="350672915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0200121-2EBC-BE30-4F0F-485996D3C2B2}"/>
              </a:ext>
            </a:extLst>
          </p:cNvPr>
          <p:cNvSpPr>
            <a:spLocks noGrp="1"/>
          </p:cNvSpPr>
          <p:nvPr>
            <p:ph type="body" sz="quarter" idx="17"/>
          </p:nvPr>
        </p:nvSpPr>
        <p:spPr/>
        <p:txBody>
          <a:bodyPr/>
          <a:lstStyle/>
          <a:p>
            <a:r>
              <a:rPr lang="fr-FR" dirty="0"/>
              <a:t>Late </a:t>
            </a:r>
            <a:r>
              <a:rPr lang="fr-FR" dirty="0" err="1"/>
              <a:t>Breakers</a:t>
            </a:r>
            <a:endParaRPr lang="fr-FR" dirty="0"/>
          </a:p>
        </p:txBody>
      </p:sp>
    </p:spTree>
    <p:extLst>
      <p:ext uri="{BB962C8B-B14F-4D97-AF65-F5344CB8AC3E}">
        <p14:creationId xmlns:p14="http://schemas.microsoft.com/office/powerpoint/2010/main" val="408095388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9"/>
          </p:nvPr>
        </p:nvSpPr>
        <p:spPr>
          <a:xfrm>
            <a:off x="960193" y="5824049"/>
            <a:ext cx="11104990" cy="380176"/>
          </a:xfrm>
        </p:spPr>
        <p:txBody>
          <a:bodyPr/>
          <a:lstStyle/>
          <a:p>
            <a:r>
              <a:rPr lang="en-US" dirty="0"/>
              <a:t>Cl: confidence interval; n: number of patients; HR: hazard ratio; SoC: standard-of-care</a:t>
            </a:r>
          </a:p>
        </p:txBody>
      </p:sp>
      <p:sp>
        <p:nvSpPr>
          <p:cNvPr id="4" name="Titre 3"/>
          <p:cNvSpPr>
            <a:spLocks noGrp="1"/>
          </p:cNvSpPr>
          <p:nvPr>
            <p:ph type="title"/>
          </p:nvPr>
        </p:nvSpPr>
        <p:spPr/>
        <p:txBody>
          <a:bodyPr/>
          <a:lstStyle/>
          <a:p>
            <a:r>
              <a:rPr lang="en-US" dirty="0"/>
              <a:t>Survival benefit for patients with PSI &gt;116</a:t>
            </a:r>
            <a:endParaRPr lang="fr-FR" dirty="0"/>
          </a:p>
        </p:txBody>
      </p:sp>
      <p:sp>
        <p:nvSpPr>
          <p:cNvPr id="6" name="Espace réservé du contenu 5"/>
          <p:cNvSpPr>
            <a:spLocks noGrp="1"/>
          </p:cNvSpPr>
          <p:nvPr>
            <p:ph sz="quarter" idx="16"/>
          </p:nvPr>
        </p:nvSpPr>
        <p:spPr>
          <a:xfrm>
            <a:off x="960193" y="6279209"/>
            <a:ext cx="5595766" cy="590628"/>
          </a:xfrm>
        </p:spPr>
        <p:txBody>
          <a:bodyPr/>
          <a:lstStyle/>
          <a:p>
            <a:r>
              <a:rPr lang="fr-FR" dirty="0"/>
              <a:t>Evangelos GIAMARELLOS-BOURBOULIS et al., ECCMID</a:t>
            </a:r>
            <a:r>
              <a:rPr lang="fr-FR" baseline="30000" dirty="0"/>
              <a:t>Ⓡ</a:t>
            </a:r>
            <a:r>
              <a:rPr lang="fr-FR" dirty="0"/>
              <a:t> 2024, Abs#O1067</a:t>
            </a:r>
          </a:p>
        </p:txBody>
      </p:sp>
      <p:graphicFrame>
        <p:nvGraphicFramePr>
          <p:cNvPr id="12" name="Graphique 11"/>
          <p:cNvGraphicFramePr/>
          <p:nvPr/>
        </p:nvGraphicFramePr>
        <p:xfrm>
          <a:off x="3629003" y="1341368"/>
          <a:ext cx="5305459" cy="3529673"/>
        </p:xfrm>
        <a:graphic>
          <a:graphicData uri="http://schemas.openxmlformats.org/drawingml/2006/chart">
            <c:chart xmlns:c="http://schemas.openxmlformats.org/drawingml/2006/chart" xmlns:r="http://schemas.openxmlformats.org/officeDocument/2006/relationships" r:id="rId2"/>
          </a:graphicData>
        </a:graphic>
      </p:graphicFrame>
      <p:sp>
        <p:nvSpPr>
          <p:cNvPr id="9" name="Rectangle 8"/>
          <p:cNvSpPr/>
          <p:nvPr/>
        </p:nvSpPr>
        <p:spPr>
          <a:xfrm rot="16200000">
            <a:off x="2418496" y="2876088"/>
            <a:ext cx="2286499"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8B8B8B"/>
                </a:solidFill>
                <a:effectLst/>
                <a:uLnTx/>
                <a:uFillTx/>
                <a:latin typeface="Arial" panose="020B0604020202020204" pitchFamily="34" charset="0"/>
                <a:ea typeface="+mn-ea"/>
                <a:cs typeface="Arial" panose="020B0604020202020204" pitchFamily="34" charset="0"/>
              </a:rPr>
              <a:t>Survival (%)</a:t>
            </a:r>
          </a:p>
        </p:txBody>
      </p:sp>
      <p:sp>
        <p:nvSpPr>
          <p:cNvPr id="10" name="Rectangle 9"/>
          <p:cNvSpPr/>
          <p:nvPr/>
        </p:nvSpPr>
        <p:spPr>
          <a:xfrm>
            <a:off x="5245576" y="4871041"/>
            <a:ext cx="2286499" cy="27699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8B8B8B"/>
                </a:solidFill>
                <a:effectLst/>
                <a:uLnTx/>
                <a:uFillTx/>
                <a:latin typeface="Arial" panose="020B0604020202020204" pitchFamily="34" charset="0"/>
                <a:ea typeface="+mn-ea"/>
                <a:cs typeface="Arial" panose="020B0604020202020204" pitchFamily="34" charset="0"/>
              </a:rPr>
              <a:t>Survival (</a:t>
            </a:r>
            <a:r>
              <a:rPr kumimoji="0" lang="fr-FR" sz="1200" b="0" i="0" u="none" strike="noStrike" kern="1200" cap="none" spc="0" normalizeH="0" baseline="0" noProof="0" dirty="0" err="1">
                <a:ln>
                  <a:noFill/>
                </a:ln>
                <a:solidFill>
                  <a:srgbClr val="8B8B8B"/>
                </a:solidFill>
                <a:effectLst/>
                <a:uLnTx/>
                <a:uFillTx/>
                <a:latin typeface="Arial" panose="020B0604020202020204" pitchFamily="34" charset="0"/>
                <a:ea typeface="+mn-ea"/>
                <a:cs typeface="Arial" panose="020B0604020202020204" pitchFamily="34" charset="0"/>
              </a:rPr>
              <a:t>days</a:t>
            </a:r>
            <a:r>
              <a:rPr kumimoji="0" lang="fr-FR" sz="1200" b="0" i="0" u="none" strike="noStrike" kern="1200" cap="none" spc="0" normalizeH="0" baseline="0" noProof="0" dirty="0">
                <a:ln>
                  <a:noFill/>
                </a:ln>
                <a:solidFill>
                  <a:srgbClr val="8B8B8B"/>
                </a:solidFill>
                <a:effectLst/>
                <a:uLnTx/>
                <a:uFillTx/>
                <a:latin typeface="Arial" panose="020B0604020202020204" pitchFamily="34" charset="0"/>
                <a:ea typeface="+mn-ea"/>
                <a:cs typeface="Arial" panose="020B0604020202020204" pitchFamily="34" charset="0"/>
              </a:rPr>
              <a:t>)</a:t>
            </a:r>
          </a:p>
        </p:txBody>
      </p:sp>
      <p:sp>
        <p:nvSpPr>
          <p:cNvPr id="13" name="Forme libre 12"/>
          <p:cNvSpPr/>
          <p:nvPr/>
        </p:nvSpPr>
        <p:spPr>
          <a:xfrm>
            <a:off x="4084354" y="1586178"/>
            <a:ext cx="4608945" cy="1283854"/>
          </a:xfrm>
          <a:custGeom>
            <a:avLst/>
            <a:gdLst>
              <a:gd name="connsiteX0" fmla="*/ 0 w 4608945"/>
              <a:gd name="connsiteY0" fmla="*/ 0 h 1283854"/>
              <a:gd name="connsiteX1" fmla="*/ 304800 w 4608945"/>
              <a:gd name="connsiteY1" fmla="*/ 0 h 1283854"/>
              <a:gd name="connsiteX2" fmla="*/ 332509 w 4608945"/>
              <a:gd name="connsiteY2" fmla="*/ 83127 h 1283854"/>
              <a:gd name="connsiteX3" fmla="*/ 471054 w 4608945"/>
              <a:gd name="connsiteY3" fmla="*/ 73891 h 1283854"/>
              <a:gd name="connsiteX4" fmla="*/ 489527 w 4608945"/>
              <a:gd name="connsiteY4" fmla="*/ 157018 h 1283854"/>
              <a:gd name="connsiteX5" fmla="*/ 637309 w 4608945"/>
              <a:gd name="connsiteY5" fmla="*/ 157018 h 1283854"/>
              <a:gd name="connsiteX6" fmla="*/ 646545 w 4608945"/>
              <a:gd name="connsiteY6" fmla="*/ 286327 h 1283854"/>
              <a:gd name="connsiteX7" fmla="*/ 803563 w 4608945"/>
              <a:gd name="connsiteY7" fmla="*/ 286327 h 1283854"/>
              <a:gd name="connsiteX8" fmla="*/ 812800 w 4608945"/>
              <a:gd name="connsiteY8" fmla="*/ 406400 h 1283854"/>
              <a:gd name="connsiteX9" fmla="*/ 979054 w 4608945"/>
              <a:gd name="connsiteY9" fmla="*/ 406400 h 1283854"/>
              <a:gd name="connsiteX10" fmla="*/ 979054 w 4608945"/>
              <a:gd name="connsiteY10" fmla="*/ 452582 h 1283854"/>
              <a:gd name="connsiteX11" fmla="*/ 1136072 w 4608945"/>
              <a:gd name="connsiteY11" fmla="*/ 443345 h 1283854"/>
              <a:gd name="connsiteX12" fmla="*/ 1145309 w 4608945"/>
              <a:gd name="connsiteY12" fmla="*/ 665018 h 1283854"/>
              <a:gd name="connsiteX13" fmla="*/ 1293091 w 4608945"/>
              <a:gd name="connsiteY13" fmla="*/ 665018 h 1283854"/>
              <a:gd name="connsiteX14" fmla="*/ 1302327 w 4608945"/>
              <a:gd name="connsiteY14" fmla="*/ 794327 h 1283854"/>
              <a:gd name="connsiteX15" fmla="*/ 1477818 w 4608945"/>
              <a:gd name="connsiteY15" fmla="*/ 775854 h 1283854"/>
              <a:gd name="connsiteX16" fmla="*/ 1477818 w 4608945"/>
              <a:gd name="connsiteY16" fmla="*/ 868218 h 1283854"/>
              <a:gd name="connsiteX17" fmla="*/ 1810327 w 4608945"/>
              <a:gd name="connsiteY17" fmla="*/ 868218 h 1283854"/>
              <a:gd name="connsiteX18" fmla="*/ 1810327 w 4608945"/>
              <a:gd name="connsiteY18" fmla="*/ 923636 h 1283854"/>
              <a:gd name="connsiteX19" fmla="*/ 1939636 w 4608945"/>
              <a:gd name="connsiteY19" fmla="*/ 914400 h 1283854"/>
              <a:gd name="connsiteX20" fmla="*/ 1995054 w 4608945"/>
              <a:gd name="connsiteY20" fmla="*/ 960582 h 1283854"/>
              <a:gd name="connsiteX21" fmla="*/ 2447636 w 4608945"/>
              <a:gd name="connsiteY21" fmla="*/ 951345 h 1283854"/>
              <a:gd name="connsiteX22" fmla="*/ 2475345 w 4608945"/>
              <a:gd name="connsiteY22" fmla="*/ 1034472 h 1283854"/>
              <a:gd name="connsiteX23" fmla="*/ 2623127 w 4608945"/>
              <a:gd name="connsiteY23" fmla="*/ 1043709 h 1283854"/>
              <a:gd name="connsiteX24" fmla="*/ 2641600 w 4608945"/>
              <a:gd name="connsiteY24" fmla="*/ 1080654 h 1283854"/>
              <a:gd name="connsiteX25" fmla="*/ 3435927 w 4608945"/>
              <a:gd name="connsiteY25" fmla="*/ 1080654 h 1283854"/>
              <a:gd name="connsiteX26" fmla="*/ 3463636 w 4608945"/>
              <a:gd name="connsiteY26" fmla="*/ 1126836 h 1283854"/>
              <a:gd name="connsiteX27" fmla="*/ 3786909 w 4608945"/>
              <a:gd name="connsiteY27" fmla="*/ 1136072 h 1283854"/>
              <a:gd name="connsiteX28" fmla="*/ 3814618 w 4608945"/>
              <a:gd name="connsiteY28" fmla="*/ 1154545 h 1283854"/>
              <a:gd name="connsiteX29" fmla="*/ 4405745 w 4608945"/>
              <a:gd name="connsiteY29" fmla="*/ 1173018 h 1283854"/>
              <a:gd name="connsiteX30" fmla="*/ 4442691 w 4608945"/>
              <a:gd name="connsiteY30" fmla="*/ 1209963 h 1283854"/>
              <a:gd name="connsiteX31" fmla="*/ 4590472 w 4608945"/>
              <a:gd name="connsiteY31" fmla="*/ 1209963 h 1283854"/>
              <a:gd name="connsiteX32" fmla="*/ 4608945 w 4608945"/>
              <a:gd name="connsiteY32" fmla="*/ 1283854 h 128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08945" h="1283854">
                <a:moveTo>
                  <a:pt x="0" y="0"/>
                </a:moveTo>
                <a:lnTo>
                  <a:pt x="304800" y="0"/>
                </a:lnTo>
                <a:lnTo>
                  <a:pt x="332509" y="83127"/>
                </a:lnTo>
                <a:lnTo>
                  <a:pt x="471054" y="73891"/>
                </a:lnTo>
                <a:lnTo>
                  <a:pt x="489527" y="157018"/>
                </a:lnTo>
                <a:lnTo>
                  <a:pt x="637309" y="157018"/>
                </a:lnTo>
                <a:lnTo>
                  <a:pt x="646545" y="286327"/>
                </a:lnTo>
                <a:lnTo>
                  <a:pt x="803563" y="286327"/>
                </a:lnTo>
                <a:lnTo>
                  <a:pt x="812800" y="406400"/>
                </a:lnTo>
                <a:lnTo>
                  <a:pt x="979054" y="406400"/>
                </a:lnTo>
                <a:lnTo>
                  <a:pt x="979054" y="452582"/>
                </a:lnTo>
                <a:lnTo>
                  <a:pt x="1136072" y="443345"/>
                </a:lnTo>
                <a:lnTo>
                  <a:pt x="1145309" y="665018"/>
                </a:lnTo>
                <a:lnTo>
                  <a:pt x="1293091" y="665018"/>
                </a:lnTo>
                <a:lnTo>
                  <a:pt x="1302327" y="794327"/>
                </a:lnTo>
                <a:lnTo>
                  <a:pt x="1477818" y="775854"/>
                </a:lnTo>
                <a:lnTo>
                  <a:pt x="1477818" y="868218"/>
                </a:lnTo>
                <a:lnTo>
                  <a:pt x="1810327" y="868218"/>
                </a:lnTo>
                <a:lnTo>
                  <a:pt x="1810327" y="923636"/>
                </a:lnTo>
                <a:lnTo>
                  <a:pt x="1939636" y="914400"/>
                </a:lnTo>
                <a:lnTo>
                  <a:pt x="1995054" y="960582"/>
                </a:lnTo>
                <a:lnTo>
                  <a:pt x="2447636" y="951345"/>
                </a:lnTo>
                <a:lnTo>
                  <a:pt x="2475345" y="1034472"/>
                </a:lnTo>
                <a:lnTo>
                  <a:pt x="2623127" y="1043709"/>
                </a:lnTo>
                <a:lnTo>
                  <a:pt x="2641600" y="1080654"/>
                </a:lnTo>
                <a:lnTo>
                  <a:pt x="3435927" y="1080654"/>
                </a:lnTo>
                <a:lnTo>
                  <a:pt x="3463636" y="1126836"/>
                </a:lnTo>
                <a:lnTo>
                  <a:pt x="3786909" y="1136072"/>
                </a:lnTo>
                <a:lnTo>
                  <a:pt x="3814618" y="1154545"/>
                </a:lnTo>
                <a:lnTo>
                  <a:pt x="4405745" y="1173018"/>
                </a:lnTo>
                <a:lnTo>
                  <a:pt x="4442691" y="1209963"/>
                </a:lnTo>
                <a:lnTo>
                  <a:pt x="4590472" y="1209963"/>
                </a:lnTo>
                <a:lnTo>
                  <a:pt x="4608945" y="1283854"/>
                </a:lnTo>
              </a:path>
            </a:pathLst>
          </a:custGeom>
          <a:noFill/>
          <a:ln w="28575">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Forme libre 13"/>
          <p:cNvSpPr/>
          <p:nvPr/>
        </p:nvSpPr>
        <p:spPr>
          <a:xfrm>
            <a:off x="4102826" y="1576941"/>
            <a:ext cx="4581237" cy="775855"/>
          </a:xfrm>
          <a:custGeom>
            <a:avLst/>
            <a:gdLst>
              <a:gd name="connsiteX0" fmla="*/ 0 w 4581237"/>
              <a:gd name="connsiteY0" fmla="*/ 0 h 775855"/>
              <a:gd name="connsiteX1" fmla="*/ 295564 w 4581237"/>
              <a:gd name="connsiteY1" fmla="*/ 0 h 775855"/>
              <a:gd name="connsiteX2" fmla="*/ 295564 w 4581237"/>
              <a:gd name="connsiteY2" fmla="*/ 36946 h 775855"/>
              <a:gd name="connsiteX3" fmla="*/ 609600 w 4581237"/>
              <a:gd name="connsiteY3" fmla="*/ 36946 h 775855"/>
              <a:gd name="connsiteX4" fmla="*/ 628073 w 4581237"/>
              <a:gd name="connsiteY4" fmla="*/ 101600 h 775855"/>
              <a:gd name="connsiteX5" fmla="*/ 794328 w 4581237"/>
              <a:gd name="connsiteY5" fmla="*/ 110837 h 775855"/>
              <a:gd name="connsiteX6" fmla="*/ 831273 w 4581237"/>
              <a:gd name="connsiteY6" fmla="*/ 138546 h 775855"/>
              <a:gd name="connsiteX7" fmla="*/ 951346 w 4581237"/>
              <a:gd name="connsiteY7" fmla="*/ 157019 h 775855"/>
              <a:gd name="connsiteX8" fmla="*/ 969819 w 4581237"/>
              <a:gd name="connsiteY8" fmla="*/ 166255 h 775855"/>
              <a:gd name="connsiteX9" fmla="*/ 1117600 w 4581237"/>
              <a:gd name="connsiteY9" fmla="*/ 166255 h 775855"/>
              <a:gd name="connsiteX10" fmla="*/ 1126837 w 4581237"/>
              <a:gd name="connsiteY10" fmla="*/ 258619 h 775855"/>
              <a:gd name="connsiteX11" fmla="*/ 1293091 w 4581237"/>
              <a:gd name="connsiteY11" fmla="*/ 249382 h 775855"/>
              <a:gd name="connsiteX12" fmla="*/ 1293091 w 4581237"/>
              <a:gd name="connsiteY12" fmla="*/ 350982 h 775855"/>
              <a:gd name="connsiteX13" fmla="*/ 1459346 w 4581237"/>
              <a:gd name="connsiteY13" fmla="*/ 350982 h 775855"/>
              <a:gd name="connsiteX14" fmla="*/ 1459346 w 4581237"/>
              <a:gd name="connsiteY14" fmla="*/ 397164 h 775855"/>
              <a:gd name="connsiteX15" fmla="*/ 1597891 w 4581237"/>
              <a:gd name="connsiteY15" fmla="*/ 397164 h 775855"/>
              <a:gd name="connsiteX16" fmla="*/ 1625600 w 4581237"/>
              <a:gd name="connsiteY16" fmla="*/ 498764 h 775855"/>
              <a:gd name="connsiteX17" fmla="*/ 1782619 w 4581237"/>
              <a:gd name="connsiteY17" fmla="*/ 489528 h 775855"/>
              <a:gd name="connsiteX18" fmla="*/ 1819564 w 4581237"/>
              <a:gd name="connsiteY18" fmla="*/ 526473 h 775855"/>
              <a:gd name="connsiteX19" fmla="*/ 2105891 w 4581237"/>
              <a:gd name="connsiteY19" fmla="*/ 526473 h 775855"/>
              <a:gd name="connsiteX20" fmla="*/ 2133600 w 4581237"/>
              <a:gd name="connsiteY20" fmla="*/ 554182 h 775855"/>
              <a:gd name="connsiteX21" fmla="*/ 2595419 w 4581237"/>
              <a:gd name="connsiteY21" fmla="*/ 554182 h 775855"/>
              <a:gd name="connsiteX22" fmla="*/ 2604655 w 4581237"/>
              <a:gd name="connsiteY22" fmla="*/ 637309 h 775855"/>
              <a:gd name="connsiteX23" fmla="*/ 2724728 w 4581237"/>
              <a:gd name="connsiteY23" fmla="*/ 637309 h 775855"/>
              <a:gd name="connsiteX24" fmla="*/ 2761673 w 4581237"/>
              <a:gd name="connsiteY24" fmla="*/ 618837 h 775855"/>
              <a:gd name="connsiteX25" fmla="*/ 2780146 w 4581237"/>
              <a:gd name="connsiteY25" fmla="*/ 655782 h 775855"/>
              <a:gd name="connsiteX26" fmla="*/ 3426691 w 4581237"/>
              <a:gd name="connsiteY26" fmla="*/ 674255 h 775855"/>
              <a:gd name="connsiteX27" fmla="*/ 3454400 w 4581237"/>
              <a:gd name="connsiteY27" fmla="*/ 711200 h 775855"/>
              <a:gd name="connsiteX28" fmla="*/ 3749964 w 4581237"/>
              <a:gd name="connsiteY28" fmla="*/ 701964 h 775855"/>
              <a:gd name="connsiteX29" fmla="*/ 3833091 w 4581237"/>
              <a:gd name="connsiteY29" fmla="*/ 738909 h 775855"/>
              <a:gd name="connsiteX30" fmla="*/ 4257964 w 4581237"/>
              <a:gd name="connsiteY30" fmla="*/ 738909 h 775855"/>
              <a:gd name="connsiteX31" fmla="*/ 4276437 w 4581237"/>
              <a:gd name="connsiteY31" fmla="*/ 775855 h 775855"/>
              <a:gd name="connsiteX32" fmla="*/ 4581237 w 4581237"/>
              <a:gd name="connsiteY32" fmla="*/ 775855 h 77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581237" h="775855">
                <a:moveTo>
                  <a:pt x="0" y="0"/>
                </a:moveTo>
                <a:lnTo>
                  <a:pt x="295564" y="0"/>
                </a:lnTo>
                <a:lnTo>
                  <a:pt x="295564" y="36946"/>
                </a:lnTo>
                <a:lnTo>
                  <a:pt x="609600" y="36946"/>
                </a:lnTo>
                <a:lnTo>
                  <a:pt x="628073" y="101600"/>
                </a:lnTo>
                <a:lnTo>
                  <a:pt x="794328" y="110837"/>
                </a:lnTo>
                <a:lnTo>
                  <a:pt x="831273" y="138546"/>
                </a:lnTo>
                <a:lnTo>
                  <a:pt x="951346" y="157019"/>
                </a:lnTo>
                <a:lnTo>
                  <a:pt x="969819" y="166255"/>
                </a:lnTo>
                <a:lnTo>
                  <a:pt x="1117600" y="166255"/>
                </a:lnTo>
                <a:lnTo>
                  <a:pt x="1126837" y="258619"/>
                </a:lnTo>
                <a:lnTo>
                  <a:pt x="1293091" y="249382"/>
                </a:lnTo>
                <a:lnTo>
                  <a:pt x="1293091" y="350982"/>
                </a:lnTo>
                <a:lnTo>
                  <a:pt x="1459346" y="350982"/>
                </a:lnTo>
                <a:lnTo>
                  <a:pt x="1459346" y="397164"/>
                </a:lnTo>
                <a:lnTo>
                  <a:pt x="1597891" y="397164"/>
                </a:lnTo>
                <a:lnTo>
                  <a:pt x="1625600" y="498764"/>
                </a:lnTo>
                <a:lnTo>
                  <a:pt x="1782619" y="489528"/>
                </a:lnTo>
                <a:lnTo>
                  <a:pt x="1819564" y="526473"/>
                </a:lnTo>
                <a:lnTo>
                  <a:pt x="2105891" y="526473"/>
                </a:lnTo>
                <a:lnTo>
                  <a:pt x="2133600" y="554182"/>
                </a:lnTo>
                <a:lnTo>
                  <a:pt x="2595419" y="554182"/>
                </a:lnTo>
                <a:lnTo>
                  <a:pt x="2604655" y="637309"/>
                </a:lnTo>
                <a:lnTo>
                  <a:pt x="2724728" y="637309"/>
                </a:lnTo>
                <a:lnTo>
                  <a:pt x="2761673" y="618837"/>
                </a:lnTo>
                <a:lnTo>
                  <a:pt x="2780146" y="655782"/>
                </a:lnTo>
                <a:lnTo>
                  <a:pt x="3426691" y="674255"/>
                </a:lnTo>
                <a:lnTo>
                  <a:pt x="3454400" y="711200"/>
                </a:lnTo>
                <a:lnTo>
                  <a:pt x="3749964" y="701964"/>
                </a:lnTo>
                <a:lnTo>
                  <a:pt x="3833091" y="738909"/>
                </a:lnTo>
                <a:lnTo>
                  <a:pt x="4257964" y="738909"/>
                </a:lnTo>
                <a:lnTo>
                  <a:pt x="4276437" y="775855"/>
                </a:lnTo>
                <a:lnTo>
                  <a:pt x="4581237" y="775855"/>
                </a:lnTo>
              </a:path>
            </a:pathLst>
          </a:custGeom>
          <a:noFill/>
          <a:ln w="28575">
            <a:solidFill>
              <a:srgbClr val="CFA4E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ZoneTexte 14"/>
          <p:cNvSpPr txBox="1"/>
          <p:nvPr/>
        </p:nvSpPr>
        <p:spPr>
          <a:xfrm>
            <a:off x="7094569" y="3513334"/>
            <a:ext cx="2257459"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2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SoC Placebo (n=71) </a:t>
            </a:r>
            <a:b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fr-FR" sz="1200" b="0" i="0" u="none" strike="noStrike" kern="1200" cap="none" spc="0" normalizeH="0" baseline="0" noProof="0" dirty="0">
                <a:ln>
                  <a:noFill/>
                </a:ln>
                <a:solidFill>
                  <a:srgbClr val="CFA4E4"/>
                </a:solidFill>
                <a:effectLst/>
                <a:uLnTx/>
                <a:uFillTx/>
                <a:latin typeface="Arial" panose="020B0604020202020204" pitchFamily="34" charset="0"/>
                <a:ea typeface="+mn-ea"/>
                <a:cs typeface="Arial" panose="020B0604020202020204" pitchFamily="34" charset="0"/>
              </a:rPr>
              <a:t>▬</a:t>
            </a:r>
            <a:r>
              <a:rPr kumimoji="0" lang="fr-FR" sz="1200" b="0" i="0" u="none" strike="noStrike" kern="1200" cap="none" spc="0" normalizeH="0" baseline="0" noProof="0" dirty="0">
                <a:ln>
                  <a:noFill/>
                </a:ln>
                <a:solidFill>
                  <a:srgbClr val="D014DE"/>
                </a:solidFill>
                <a:effectLst/>
                <a:uLnTx/>
                <a:uFillTx/>
                <a:latin typeface="Arial" panose="020B0604020202020204" pitchFamily="34" charset="0"/>
                <a:ea typeface="+mn-ea"/>
                <a:cs typeface="Arial" panose="020B0604020202020204" pitchFamily="34" charset="0"/>
              </a:rPr>
              <a:t> </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SoC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Clarithromycin</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(n=85)</a:t>
            </a:r>
          </a:p>
        </p:txBody>
      </p:sp>
      <p:sp>
        <p:nvSpPr>
          <p:cNvPr id="17" name="Rectangle 16"/>
          <p:cNvSpPr/>
          <p:nvPr/>
        </p:nvSpPr>
        <p:spPr>
          <a:xfrm>
            <a:off x="6491764" y="1688189"/>
            <a:ext cx="2220007" cy="1552669"/>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400" b="1" i="0" u="none" strike="noStrike" kern="100" cap="none" spc="0" normalizeH="0" baseline="0" noProof="0" dirty="0" err="1">
                <a:ln>
                  <a:noFill/>
                </a:ln>
                <a:solidFill>
                  <a:srgbClr val="CFA4E4"/>
                </a:solidFill>
                <a:effectLst/>
                <a:uLnTx/>
                <a:uFillTx/>
                <a:latin typeface="Arial" panose="020B0604020202020204" pitchFamily="34" charset="0"/>
                <a:ea typeface="Aptos"/>
                <a:cs typeface="Arial" panose="020B0604020202020204" pitchFamily="34" charset="0"/>
              </a:rPr>
              <a:t>Mortality</a:t>
            </a:r>
            <a:r>
              <a:rPr kumimoji="0" lang="fr-FR" sz="1400" b="1" i="0" u="none" strike="noStrike" kern="100" cap="none" spc="0" normalizeH="0" baseline="0" noProof="0" dirty="0">
                <a:ln>
                  <a:noFill/>
                </a:ln>
                <a:solidFill>
                  <a:srgbClr val="CFA4E4"/>
                </a:solidFill>
                <a:effectLst/>
                <a:uLnTx/>
                <a:uFillTx/>
                <a:latin typeface="Arial" panose="020B0604020202020204" pitchFamily="34" charset="0"/>
                <a:ea typeface="Aptos"/>
                <a:cs typeface="Arial" panose="020B0604020202020204" pitchFamily="34" charset="0"/>
              </a:rPr>
              <a:t>= 25.9%</a:t>
            </a: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fr-FR" sz="14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endParaRPr kumimoji="0" lang="fr-FR" sz="14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endParaRPr>
          </a:p>
          <a:p>
            <a:pPr marL="0" marR="0" lvl="0" indent="0" algn="l" defTabSz="914400" rtl="0" eaLnBrk="1" fontAlgn="auto" latinLnBrk="0" hangingPunct="1">
              <a:lnSpc>
                <a:spcPct val="107000"/>
              </a:lnSpc>
              <a:spcBef>
                <a:spcPts val="0"/>
              </a:spcBef>
              <a:spcAft>
                <a:spcPts val="800"/>
              </a:spcAft>
              <a:buClrTx/>
              <a:buSzTx/>
              <a:buFontTx/>
              <a:buNone/>
              <a:tabLst/>
              <a:defRPr/>
            </a:pPr>
            <a:br>
              <a:rPr kumimoji="0" lang="fr-FR" sz="14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rPr>
            </a:br>
            <a:r>
              <a:rPr kumimoji="0" lang="fr-FR" sz="1400" b="1" i="0" u="none" strike="noStrike" kern="100" cap="none" spc="0" normalizeH="0" baseline="0" noProof="0" dirty="0" err="1">
                <a:ln>
                  <a:noFill/>
                </a:ln>
                <a:solidFill>
                  <a:srgbClr val="5E247C"/>
                </a:solidFill>
                <a:effectLst/>
                <a:uLnTx/>
                <a:uFillTx/>
                <a:latin typeface="Arial" panose="020B0604020202020204" pitchFamily="34" charset="0"/>
                <a:ea typeface="Aptos"/>
                <a:cs typeface="Arial" panose="020B0604020202020204" pitchFamily="34" charset="0"/>
              </a:rPr>
              <a:t>Mortality</a:t>
            </a:r>
            <a:r>
              <a:rPr kumimoji="0" lang="fr-FR" sz="1400" b="1" i="0" u="none" strike="noStrike" kern="100" cap="none" spc="0" normalizeH="0" baseline="0" noProof="0" dirty="0">
                <a:ln>
                  <a:noFill/>
                </a:ln>
                <a:solidFill>
                  <a:srgbClr val="5E247C"/>
                </a:solidFill>
                <a:effectLst/>
                <a:uLnTx/>
                <a:uFillTx/>
                <a:latin typeface="Arial" panose="020B0604020202020204" pitchFamily="34" charset="0"/>
                <a:ea typeface="Aptos"/>
                <a:cs typeface="Arial" panose="020B0604020202020204" pitchFamily="34" charset="0"/>
              </a:rPr>
              <a:t>= 45.1%</a:t>
            </a:r>
          </a:p>
        </p:txBody>
      </p:sp>
      <p:sp>
        <p:nvSpPr>
          <p:cNvPr id="18" name="Rectangle 17"/>
          <p:cNvSpPr/>
          <p:nvPr/>
        </p:nvSpPr>
        <p:spPr>
          <a:xfrm>
            <a:off x="4046569" y="4010530"/>
            <a:ext cx="6096000" cy="48756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2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rPr>
              <a:t>HR: 0.49 (95% </a:t>
            </a:r>
            <a:r>
              <a:rPr kumimoji="0" lang="fr-FR" sz="1200" b="1" i="0" u="none" strike="noStrike" kern="100" cap="none" spc="0" normalizeH="0" baseline="0" noProof="0" dirty="0" err="1">
                <a:ln>
                  <a:noFill/>
                </a:ln>
                <a:solidFill>
                  <a:srgbClr val="000000"/>
                </a:solidFill>
                <a:effectLst/>
                <a:uLnTx/>
                <a:uFillTx/>
                <a:latin typeface="Arial" panose="020B0604020202020204" pitchFamily="34" charset="0"/>
                <a:ea typeface="Aptos"/>
                <a:cs typeface="Arial" panose="020B0604020202020204" pitchFamily="34" charset="0"/>
              </a:rPr>
              <a:t>CIs</a:t>
            </a:r>
            <a:r>
              <a:rPr kumimoji="0" lang="fr-FR" sz="12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rPr>
              <a:t> 0.29-0.88)</a:t>
            </a:r>
            <a:br>
              <a:rPr kumimoji="0" lang="fr-FR" sz="12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rPr>
            </a:br>
            <a:r>
              <a:rPr kumimoji="0" lang="fr-FR" sz="1200" b="1" i="1"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rPr>
              <a:t>p</a:t>
            </a:r>
            <a:r>
              <a:rPr kumimoji="0" lang="fr-FR" sz="1200" b="1" i="0" u="none" strike="noStrike" kern="100" cap="none" spc="0" normalizeH="0" baseline="0" noProof="0" dirty="0">
                <a:ln>
                  <a:noFill/>
                </a:ln>
                <a:solidFill>
                  <a:srgbClr val="000000"/>
                </a:solidFill>
                <a:effectLst/>
                <a:uLnTx/>
                <a:uFillTx/>
                <a:latin typeface="Arial" panose="020B0604020202020204" pitchFamily="34" charset="0"/>
                <a:ea typeface="Aptos"/>
                <a:cs typeface="Arial" panose="020B0604020202020204" pitchFamily="34" charset="0"/>
              </a:rPr>
              <a:t>: 0.012</a:t>
            </a:r>
          </a:p>
        </p:txBody>
      </p:sp>
      <p:sp>
        <p:nvSpPr>
          <p:cNvPr id="20" name="Rectangle 19"/>
          <p:cNvSpPr/>
          <p:nvPr/>
        </p:nvSpPr>
        <p:spPr>
          <a:xfrm>
            <a:off x="3118950" y="1079494"/>
            <a:ext cx="6583850" cy="439197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3480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2800" dirty="0"/>
              <a:t>Combined use of a multiplex PCR and </a:t>
            </a:r>
            <a:r>
              <a:rPr lang="en-US" sz="2800" dirty="0" err="1"/>
              <a:t>procalcitonin</a:t>
            </a:r>
            <a:r>
              <a:rPr lang="en-US" sz="2800" dirty="0"/>
              <a:t> to reduce duration of antibiotics exposure in critically ill patients with community-acquired pneumonia (MULTI-CAP): a multicenter randomized trial</a:t>
            </a:r>
            <a:endParaRPr lang="fr-FR" sz="2800" dirty="0"/>
          </a:p>
        </p:txBody>
      </p:sp>
      <p:sp>
        <p:nvSpPr>
          <p:cNvPr id="3" name="Espace réservé du contenu 2"/>
          <p:cNvSpPr>
            <a:spLocks noGrp="1"/>
          </p:cNvSpPr>
          <p:nvPr>
            <p:ph sz="quarter" idx="10"/>
          </p:nvPr>
        </p:nvSpPr>
        <p:spPr/>
        <p:txBody>
          <a:bodyPr/>
          <a:lstStyle/>
          <a:p>
            <a:r>
              <a:rPr lang="fr-FR" dirty="0"/>
              <a:t>Guillaume VOIRIOT et al., ECCMID</a:t>
            </a:r>
            <a:r>
              <a:rPr lang="fr-FR" baseline="30000" dirty="0"/>
              <a:t>Ⓡ</a:t>
            </a:r>
            <a:r>
              <a:rPr lang="fr-FR" dirty="0"/>
              <a:t> 2024, Abs #O1003</a:t>
            </a:r>
          </a:p>
        </p:txBody>
      </p:sp>
      <p:sp>
        <p:nvSpPr>
          <p:cNvPr id="4" name="Espace réservé du contenu 3">
            <a:extLst>
              <a:ext uri="{FF2B5EF4-FFF2-40B4-BE49-F238E27FC236}">
                <a16:creationId xmlns:a16="http://schemas.microsoft.com/office/drawing/2014/main" id="{B76AC020-8B7E-1F58-8AC4-728138CD1651}"/>
              </a:ext>
            </a:extLst>
          </p:cNvPr>
          <p:cNvSpPr>
            <a:spLocks noGrp="1"/>
          </p:cNvSpPr>
          <p:nvPr>
            <p:ph sz="quarter" idx="11"/>
          </p:nvPr>
        </p:nvSpPr>
        <p:spPr>
          <a:xfrm>
            <a:off x="3472284" y="148485"/>
            <a:ext cx="8419168" cy="360864"/>
          </a:xfrm>
        </p:spPr>
        <p:txBody>
          <a:bodyPr/>
          <a:lstStyle/>
          <a:p>
            <a:r>
              <a:rPr lang="en-US" dirty="0"/>
              <a:t>Clinical trials: respiratory bacterial infections</a:t>
            </a:r>
            <a:endParaRPr lang="fr-FR" dirty="0"/>
          </a:p>
        </p:txBody>
      </p:sp>
    </p:spTree>
    <p:extLst>
      <p:ext uri="{BB962C8B-B14F-4D97-AF65-F5344CB8AC3E}">
        <p14:creationId xmlns:p14="http://schemas.microsoft.com/office/powerpoint/2010/main" val="4069442982"/>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Study </a:t>
            </a:r>
            <a:r>
              <a:rPr lang="fr-FR" dirty="0" err="1"/>
              <a:t>protocol</a:t>
            </a:r>
            <a:endParaRPr lang="fr-FR" dirty="0"/>
          </a:p>
        </p:txBody>
      </p:sp>
      <p:sp>
        <p:nvSpPr>
          <p:cNvPr id="6" name="Espace réservé du contenu 5"/>
          <p:cNvSpPr>
            <a:spLocks noGrp="1"/>
          </p:cNvSpPr>
          <p:nvPr>
            <p:ph sz="quarter" idx="16"/>
          </p:nvPr>
        </p:nvSpPr>
        <p:spPr/>
        <p:txBody>
          <a:bodyPr/>
          <a:lstStyle/>
          <a:p>
            <a:r>
              <a:rPr lang="fr-FR" dirty="0"/>
              <a:t>Guillaume VOIRIOT et al., ECCMID</a:t>
            </a:r>
            <a:r>
              <a:rPr lang="fr-FR" baseline="30000" dirty="0"/>
              <a:t>Ⓡ</a:t>
            </a:r>
            <a:r>
              <a:rPr lang="fr-FR" dirty="0"/>
              <a:t> 2024, Abs#O1003</a:t>
            </a:r>
          </a:p>
        </p:txBody>
      </p:sp>
      <p:grpSp>
        <p:nvGrpSpPr>
          <p:cNvPr id="51" name="Groupe 50"/>
          <p:cNvGrpSpPr/>
          <p:nvPr/>
        </p:nvGrpSpPr>
        <p:grpSpPr>
          <a:xfrm>
            <a:off x="1536023" y="1528293"/>
            <a:ext cx="10033677" cy="3937701"/>
            <a:chOff x="1231899" y="1594205"/>
            <a:chExt cx="10547729" cy="3937701"/>
          </a:xfrm>
        </p:grpSpPr>
        <p:sp>
          <p:nvSpPr>
            <p:cNvPr id="7" name="Freeform 41">
              <a:extLst>
                <a:ext uri="{FF2B5EF4-FFF2-40B4-BE49-F238E27FC236}">
                  <a16:creationId xmlns:a16="http://schemas.microsoft.com/office/drawing/2014/main" id="{B0A83D01-593E-99B5-3353-728FD77D4D0D}"/>
                </a:ext>
              </a:extLst>
            </p:cNvPr>
            <p:cNvSpPr/>
            <p:nvPr/>
          </p:nvSpPr>
          <p:spPr>
            <a:xfrm>
              <a:off x="1231899" y="2914666"/>
              <a:ext cx="1328909" cy="592061"/>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b="1" kern="0" dirty="0">
                  <a:solidFill>
                    <a:prstClr val="white"/>
                  </a:solidFill>
                  <a:latin typeface="Arial" panose="020B0604020202020204" pitchFamily="34" charset="0"/>
                  <a:cs typeface="Arial" panose="020B0604020202020204" pitchFamily="34" charset="0"/>
                </a:rPr>
                <a:t>Intervention</a:t>
              </a:r>
            </a:p>
          </p:txBody>
        </p:sp>
        <p:sp>
          <p:nvSpPr>
            <p:cNvPr id="8" name="Freeform 41">
              <a:extLst>
                <a:ext uri="{FF2B5EF4-FFF2-40B4-BE49-F238E27FC236}">
                  <a16:creationId xmlns:a16="http://schemas.microsoft.com/office/drawing/2014/main" id="{B0A83D01-593E-99B5-3353-728FD77D4D0D}"/>
                </a:ext>
              </a:extLst>
            </p:cNvPr>
            <p:cNvSpPr/>
            <p:nvPr/>
          </p:nvSpPr>
          <p:spPr>
            <a:xfrm>
              <a:off x="2560808" y="1594205"/>
              <a:ext cx="2874791" cy="1061961"/>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mPCR bacteria +</a:t>
              </a:r>
            </a:p>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 and/or</a:t>
              </a:r>
            </a:p>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 conventional microbiological investigation +</a:t>
              </a:r>
            </a:p>
          </p:txBody>
        </p:sp>
        <p:sp>
          <p:nvSpPr>
            <p:cNvPr id="9" name="Freeform 41">
              <a:extLst>
                <a:ext uri="{FF2B5EF4-FFF2-40B4-BE49-F238E27FC236}">
                  <a16:creationId xmlns:a16="http://schemas.microsoft.com/office/drawing/2014/main" id="{B0A83D01-593E-99B5-3353-728FD77D4D0D}"/>
                </a:ext>
              </a:extLst>
            </p:cNvPr>
            <p:cNvSpPr/>
            <p:nvPr/>
          </p:nvSpPr>
          <p:spPr>
            <a:xfrm>
              <a:off x="2560808" y="3650455"/>
              <a:ext cx="2874791" cy="1061961"/>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mPCR bacteria -</a:t>
              </a:r>
            </a:p>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 and</a:t>
              </a:r>
            </a:p>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 conventional microbiological investigations -</a:t>
              </a:r>
            </a:p>
          </p:txBody>
        </p:sp>
        <p:sp>
          <p:nvSpPr>
            <p:cNvPr id="10" name="Freeform 41">
              <a:extLst>
                <a:ext uri="{FF2B5EF4-FFF2-40B4-BE49-F238E27FC236}">
                  <a16:creationId xmlns:a16="http://schemas.microsoft.com/office/drawing/2014/main" id="{B0A83D01-593E-99B5-3353-728FD77D4D0D}"/>
                </a:ext>
              </a:extLst>
            </p:cNvPr>
            <p:cNvSpPr/>
            <p:nvPr/>
          </p:nvSpPr>
          <p:spPr>
            <a:xfrm>
              <a:off x="5748509" y="3275301"/>
              <a:ext cx="1130300" cy="553245"/>
            </a:xfrm>
            <a:prstGeom prst="roundRect">
              <a:avLst>
                <a:gd name="adj" fmla="val 9151"/>
              </a:avLst>
            </a:prstGeom>
            <a:solidFill>
              <a:srgbClr val="DBAAE8"/>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PCT ≥1</a:t>
              </a:r>
            </a:p>
          </p:txBody>
        </p:sp>
        <p:sp>
          <p:nvSpPr>
            <p:cNvPr id="11" name="Freeform 41">
              <a:extLst>
                <a:ext uri="{FF2B5EF4-FFF2-40B4-BE49-F238E27FC236}">
                  <a16:creationId xmlns:a16="http://schemas.microsoft.com/office/drawing/2014/main" id="{B0A83D01-593E-99B5-3353-728FD77D4D0D}"/>
                </a:ext>
              </a:extLst>
            </p:cNvPr>
            <p:cNvSpPr/>
            <p:nvPr/>
          </p:nvSpPr>
          <p:spPr>
            <a:xfrm>
              <a:off x="5748509" y="4549280"/>
              <a:ext cx="1130300" cy="553245"/>
            </a:xfrm>
            <a:prstGeom prst="roundRect">
              <a:avLst>
                <a:gd name="adj" fmla="val 9151"/>
              </a:avLst>
            </a:prstGeom>
            <a:solidFill>
              <a:srgbClr val="DBAAE8"/>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PCT &lt;1</a:t>
              </a:r>
            </a:p>
          </p:txBody>
        </p:sp>
        <p:sp>
          <p:nvSpPr>
            <p:cNvPr id="12" name="Freeform 41">
              <a:extLst>
                <a:ext uri="{FF2B5EF4-FFF2-40B4-BE49-F238E27FC236}">
                  <a16:creationId xmlns:a16="http://schemas.microsoft.com/office/drawing/2014/main" id="{B0A83D01-593E-99B5-3353-728FD77D4D0D}"/>
                </a:ext>
              </a:extLst>
            </p:cNvPr>
            <p:cNvSpPr/>
            <p:nvPr/>
          </p:nvSpPr>
          <p:spPr>
            <a:xfrm>
              <a:off x="8807828" y="1749072"/>
              <a:ext cx="2971800" cy="780695"/>
            </a:xfrm>
            <a:prstGeom prst="roundRect">
              <a:avLst>
                <a:gd name="adj" fmla="val 9151"/>
              </a:avLst>
            </a:prstGeom>
            <a:solidFill>
              <a:schemeClr val="bg1"/>
            </a:solidFill>
            <a:ln w="25400" cap="flat" cmpd="sng" algn="ctr">
              <a:solidFill>
                <a:srgbClr val="492E5B"/>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latin typeface="Arial" panose="020B0604020202020204" pitchFamily="34" charset="0"/>
                  <a:cs typeface="Arial" panose="020B0604020202020204" pitchFamily="34" charset="0"/>
                </a:rPr>
                <a:t>Antibiotics continuation strongly encouraged, with narrowing the spectrum</a:t>
              </a:r>
            </a:p>
          </p:txBody>
        </p:sp>
        <p:sp>
          <p:nvSpPr>
            <p:cNvPr id="14" name="Freeform 41">
              <a:extLst>
                <a:ext uri="{FF2B5EF4-FFF2-40B4-BE49-F238E27FC236}">
                  <a16:creationId xmlns:a16="http://schemas.microsoft.com/office/drawing/2014/main" id="{B0A83D01-593E-99B5-3353-728FD77D4D0D}"/>
                </a:ext>
              </a:extLst>
            </p:cNvPr>
            <p:cNvSpPr/>
            <p:nvPr/>
          </p:nvSpPr>
          <p:spPr>
            <a:xfrm>
              <a:off x="7256289" y="4181436"/>
              <a:ext cx="1287290" cy="530980"/>
            </a:xfrm>
            <a:prstGeom prst="roundRect">
              <a:avLst>
                <a:gd name="adj" fmla="val 9151"/>
              </a:avLst>
            </a:prstGeom>
            <a:solidFill>
              <a:srgbClr val="898989"/>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mPCR virus-</a:t>
              </a:r>
            </a:p>
          </p:txBody>
        </p:sp>
        <p:sp>
          <p:nvSpPr>
            <p:cNvPr id="15" name="Freeform 41">
              <a:extLst>
                <a:ext uri="{FF2B5EF4-FFF2-40B4-BE49-F238E27FC236}">
                  <a16:creationId xmlns:a16="http://schemas.microsoft.com/office/drawing/2014/main" id="{B0A83D01-593E-99B5-3353-728FD77D4D0D}"/>
                </a:ext>
              </a:extLst>
            </p:cNvPr>
            <p:cNvSpPr/>
            <p:nvPr/>
          </p:nvSpPr>
          <p:spPr>
            <a:xfrm>
              <a:off x="7247108" y="4978661"/>
              <a:ext cx="1287291" cy="553245"/>
            </a:xfrm>
            <a:prstGeom prst="roundRect">
              <a:avLst>
                <a:gd name="adj" fmla="val 9151"/>
              </a:avLst>
            </a:prstGeom>
            <a:solidFill>
              <a:srgbClr val="898989"/>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solidFill>
                    <a:prstClr val="white"/>
                  </a:solidFill>
                  <a:latin typeface="Arial" panose="020B0604020202020204" pitchFamily="34" charset="0"/>
                  <a:cs typeface="Arial" panose="020B0604020202020204" pitchFamily="34" charset="0"/>
                </a:rPr>
                <a:t>mPCR virus +</a:t>
              </a:r>
            </a:p>
          </p:txBody>
        </p:sp>
        <p:sp>
          <p:nvSpPr>
            <p:cNvPr id="16" name="Freeform 41">
              <a:extLst>
                <a:ext uri="{FF2B5EF4-FFF2-40B4-BE49-F238E27FC236}">
                  <a16:creationId xmlns:a16="http://schemas.microsoft.com/office/drawing/2014/main" id="{B0A83D01-593E-99B5-3353-728FD77D4D0D}"/>
                </a:ext>
              </a:extLst>
            </p:cNvPr>
            <p:cNvSpPr/>
            <p:nvPr/>
          </p:nvSpPr>
          <p:spPr>
            <a:xfrm>
              <a:off x="8807828" y="3161575"/>
              <a:ext cx="2971800" cy="780695"/>
            </a:xfrm>
            <a:prstGeom prst="roundRect">
              <a:avLst>
                <a:gd name="adj" fmla="val 9151"/>
              </a:avLst>
            </a:prstGeom>
            <a:solidFill>
              <a:schemeClr val="bg1"/>
            </a:solidFill>
            <a:ln w="25400" cap="flat" cmpd="sng" algn="ctr">
              <a:solidFill>
                <a:srgbClr val="492E5B"/>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latin typeface="Arial" panose="020B0604020202020204" pitchFamily="34" charset="0"/>
                  <a:cs typeface="Arial" panose="020B0604020202020204" pitchFamily="34" charset="0"/>
                </a:rPr>
                <a:t>Antibiotics continuation encouraged, repeat daily PCT measurement</a:t>
              </a:r>
            </a:p>
          </p:txBody>
        </p:sp>
        <p:sp>
          <p:nvSpPr>
            <p:cNvPr id="17" name="Freeform 41">
              <a:extLst>
                <a:ext uri="{FF2B5EF4-FFF2-40B4-BE49-F238E27FC236}">
                  <a16:creationId xmlns:a16="http://schemas.microsoft.com/office/drawing/2014/main" id="{B0A83D01-593E-99B5-3353-728FD77D4D0D}"/>
                </a:ext>
              </a:extLst>
            </p:cNvPr>
            <p:cNvSpPr/>
            <p:nvPr/>
          </p:nvSpPr>
          <p:spPr>
            <a:xfrm>
              <a:off x="8807828" y="4170584"/>
              <a:ext cx="2971800" cy="553245"/>
            </a:xfrm>
            <a:prstGeom prst="roundRect">
              <a:avLst>
                <a:gd name="adj" fmla="val 9151"/>
              </a:avLst>
            </a:prstGeom>
            <a:solidFill>
              <a:schemeClr val="bg1"/>
            </a:solidFill>
            <a:ln w="25400" cap="flat" cmpd="sng" algn="ctr">
              <a:solidFill>
                <a:srgbClr val="492E5B"/>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latin typeface="Arial" panose="020B0604020202020204" pitchFamily="34" charset="0"/>
                  <a:cs typeface="Arial" panose="020B0604020202020204" pitchFamily="34" charset="0"/>
                </a:rPr>
                <a:t>Antibiotics discontinuation encouraged</a:t>
              </a:r>
            </a:p>
          </p:txBody>
        </p:sp>
        <p:sp>
          <p:nvSpPr>
            <p:cNvPr id="18" name="Freeform 41">
              <a:extLst>
                <a:ext uri="{FF2B5EF4-FFF2-40B4-BE49-F238E27FC236}">
                  <a16:creationId xmlns:a16="http://schemas.microsoft.com/office/drawing/2014/main" id="{B0A83D01-593E-99B5-3353-728FD77D4D0D}"/>
                </a:ext>
              </a:extLst>
            </p:cNvPr>
            <p:cNvSpPr/>
            <p:nvPr/>
          </p:nvSpPr>
          <p:spPr>
            <a:xfrm>
              <a:off x="8807828" y="4977681"/>
              <a:ext cx="2971800" cy="553245"/>
            </a:xfrm>
            <a:prstGeom prst="roundRect">
              <a:avLst>
                <a:gd name="adj" fmla="val 9151"/>
              </a:avLst>
            </a:prstGeom>
            <a:solidFill>
              <a:schemeClr val="bg1"/>
            </a:solidFill>
            <a:ln w="25400" cap="flat" cmpd="sng" algn="ctr">
              <a:solidFill>
                <a:srgbClr val="492E5B"/>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300" kern="0" dirty="0">
                  <a:latin typeface="Arial" panose="020B0604020202020204" pitchFamily="34" charset="0"/>
                  <a:cs typeface="Arial" panose="020B0604020202020204" pitchFamily="34" charset="0"/>
                </a:rPr>
                <a:t>Antibiotics discontinuation strongly encouraged</a:t>
              </a:r>
            </a:p>
          </p:txBody>
        </p:sp>
        <p:cxnSp>
          <p:nvCxnSpPr>
            <p:cNvPr id="21" name="Connecteur en angle 20"/>
            <p:cNvCxnSpPr>
              <a:stCxn id="7" idx="0"/>
              <a:endCxn id="8" idx="1"/>
            </p:cNvCxnSpPr>
            <p:nvPr/>
          </p:nvCxnSpPr>
          <p:spPr>
            <a:xfrm rot="5400000" flipH="1" flipV="1">
              <a:off x="1833841" y="2187699"/>
              <a:ext cx="789480" cy="664454"/>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Connecteur en angle 22"/>
            <p:cNvCxnSpPr>
              <a:stCxn id="7" idx="2"/>
              <a:endCxn id="9" idx="1"/>
            </p:cNvCxnSpPr>
            <p:nvPr/>
          </p:nvCxnSpPr>
          <p:spPr>
            <a:xfrm rot="16200000" flipH="1">
              <a:off x="1891227" y="3511854"/>
              <a:ext cx="674709" cy="664454"/>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eur droit avec flèche 24"/>
            <p:cNvCxnSpPr>
              <a:stCxn id="8" idx="3"/>
              <a:endCxn id="12" idx="1"/>
            </p:cNvCxnSpPr>
            <p:nvPr/>
          </p:nvCxnSpPr>
          <p:spPr>
            <a:xfrm>
              <a:off x="5435599" y="2125186"/>
              <a:ext cx="3372229" cy="1423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necteur en angle 27"/>
            <p:cNvCxnSpPr>
              <a:stCxn id="9" idx="3"/>
              <a:endCxn id="10" idx="1"/>
            </p:cNvCxnSpPr>
            <p:nvPr/>
          </p:nvCxnSpPr>
          <p:spPr>
            <a:xfrm flipV="1">
              <a:off x="5435599" y="3551924"/>
              <a:ext cx="312910" cy="629512"/>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Connecteur en angle 29"/>
            <p:cNvCxnSpPr>
              <a:stCxn id="9" idx="3"/>
              <a:endCxn id="11" idx="1"/>
            </p:cNvCxnSpPr>
            <p:nvPr/>
          </p:nvCxnSpPr>
          <p:spPr>
            <a:xfrm>
              <a:off x="5435599" y="4181436"/>
              <a:ext cx="312910" cy="644467"/>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a:stCxn id="10" idx="3"/>
              <a:endCxn id="16" idx="1"/>
            </p:cNvCxnSpPr>
            <p:nvPr/>
          </p:nvCxnSpPr>
          <p:spPr>
            <a:xfrm flipV="1">
              <a:off x="6878809" y="3551923"/>
              <a:ext cx="1929019" cy="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onnecteur en angle 35"/>
            <p:cNvCxnSpPr>
              <a:stCxn id="11" idx="3"/>
              <a:endCxn id="14" idx="1"/>
            </p:cNvCxnSpPr>
            <p:nvPr/>
          </p:nvCxnSpPr>
          <p:spPr>
            <a:xfrm flipV="1">
              <a:off x="6878809" y="4446926"/>
              <a:ext cx="377480" cy="378977"/>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eur en angle 37"/>
            <p:cNvCxnSpPr>
              <a:stCxn id="11" idx="3"/>
              <a:endCxn id="15" idx="1"/>
            </p:cNvCxnSpPr>
            <p:nvPr/>
          </p:nvCxnSpPr>
          <p:spPr>
            <a:xfrm>
              <a:off x="6878809" y="4825903"/>
              <a:ext cx="368299" cy="429381"/>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Connecteur droit avec flèche 43"/>
            <p:cNvCxnSpPr>
              <a:stCxn id="14" idx="3"/>
              <a:endCxn id="17" idx="1"/>
            </p:cNvCxnSpPr>
            <p:nvPr/>
          </p:nvCxnSpPr>
          <p:spPr>
            <a:xfrm>
              <a:off x="8543579" y="4446926"/>
              <a:ext cx="264249" cy="28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Connecteur droit avec flèche 48"/>
            <p:cNvCxnSpPr>
              <a:stCxn id="15" idx="3"/>
              <a:endCxn id="18" idx="1"/>
            </p:cNvCxnSpPr>
            <p:nvPr/>
          </p:nvCxnSpPr>
          <p:spPr>
            <a:xfrm flipV="1">
              <a:off x="8534399" y="5254304"/>
              <a:ext cx="273429" cy="98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52" name="Rectangle à coins arrondis 51"/>
          <p:cNvSpPr/>
          <p:nvPr/>
        </p:nvSpPr>
        <p:spPr>
          <a:xfrm>
            <a:off x="1137452" y="1055848"/>
            <a:ext cx="10838648" cy="484965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2" name="Espace réservé du texte 1">
            <a:extLst>
              <a:ext uri="{FF2B5EF4-FFF2-40B4-BE49-F238E27FC236}">
                <a16:creationId xmlns:a16="http://schemas.microsoft.com/office/drawing/2014/main" id="{99F272E1-DAF8-408B-3BC5-979A0F56BAF7}"/>
              </a:ext>
            </a:extLst>
          </p:cNvPr>
          <p:cNvSpPr txBox="1">
            <a:spLocks/>
          </p:cNvSpPr>
          <p:nvPr/>
        </p:nvSpPr>
        <p:spPr>
          <a:xfrm>
            <a:off x="1274934" y="921858"/>
            <a:ext cx="1264145" cy="310406"/>
          </a:xfrm>
          <a:prstGeom prst="rect">
            <a:avLst/>
          </a:prstGeom>
          <a:solidFill>
            <a:schemeClr val="bg1"/>
          </a:solidFill>
        </p:spPr>
        <p:txBody>
          <a:bodyPr tIns="36000" bIns="0" anchor="ct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1400" b="1" dirty="0"/>
              <a:t>mPCR result</a:t>
            </a:r>
          </a:p>
        </p:txBody>
      </p:sp>
    </p:spTree>
    <p:extLst>
      <p:ext uri="{BB962C8B-B14F-4D97-AF65-F5344CB8AC3E}">
        <p14:creationId xmlns:p14="http://schemas.microsoft.com/office/powerpoint/2010/main" val="149022423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err="1"/>
              <a:t>Results</a:t>
            </a:r>
            <a:endParaRPr lang="fr-FR" dirty="0"/>
          </a:p>
        </p:txBody>
      </p:sp>
      <p:sp>
        <p:nvSpPr>
          <p:cNvPr id="6" name="Espace réservé du contenu 5"/>
          <p:cNvSpPr>
            <a:spLocks noGrp="1"/>
          </p:cNvSpPr>
          <p:nvPr>
            <p:ph sz="quarter" idx="16"/>
          </p:nvPr>
        </p:nvSpPr>
        <p:spPr/>
        <p:txBody>
          <a:bodyPr/>
          <a:lstStyle/>
          <a:p>
            <a:r>
              <a:rPr lang="fr-FR" dirty="0"/>
              <a:t>Guillaume VOIRIOT et al., ECCMID</a:t>
            </a:r>
            <a:r>
              <a:rPr lang="fr-FR" baseline="30000" dirty="0"/>
              <a:t>Ⓡ</a:t>
            </a:r>
            <a:r>
              <a:rPr lang="fr-FR" dirty="0"/>
              <a:t> 2024, Abs#O1003</a:t>
            </a:r>
          </a:p>
        </p:txBody>
      </p:sp>
      <p:sp>
        <p:nvSpPr>
          <p:cNvPr id="52" name="Rectangle à coins arrondis 51"/>
          <p:cNvSpPr/>
          <p:nvPr/>
        </p:nvSpPr>
        <p:spPr>
          <a:xfrm>
            <a:off x="1318389" y="1072318"/>
            <a:ext cx="10388600" cy="479574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31" name="Freeform 41">
            <a:extLst>
              <a:ext uri="{FF2B5EF4-FFF2-40B4-BE49-F238E27FC236}">
                <a16:creationId xmlns:a16="http://schemas.microsoft.com/office/drawing/2014/main" id="{B0A83D01-593E-99B5-3353-728FD77D4D0D}"/>
              </a:ext>
            </a:extLst>
          </p:cNvPr>
          <p:cNvSpPr/>
          <p:nvPr/>
        </p:nvSpPr>
        <p:spPr>
          <a:xfrm>
            <a:off x="4752670" y="1478950"/>
            <a:ext cx="2296352" cy="49100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kern="0" dirty="0">
                <a:solidFill>
                  <a:prstClr val="white"/>
                </a:solidFill>
                <a:latin typeface="Arial" panose="020B0604020202020204" pitchFamily="34" charset="0"/>
                <a:cs typeface="Arial" panose="020B0604020202020204" pitchFamily="34" charset="0"/>
              </a:rPr>
              <a:t>Randomized (n=406)</a:t>
            </a:r>
          </a:p>
        </p:txBody>
      </p:sp>
      <p:sp>
        <p:nvSpPr>
          <p:cNvPr id="32" name="Freeform 41">
            <a:extLst>
              <a:ext uri="{FF2B5EF4-FFF2-40B4-BE49-F238E27FC236}">
                <a16:creationId xmlns:a16="http://schemas.microsoft.com/office/drawing/2014/main" id="{B0A83D01-593E-99B5-3353-728FD77D4D0D}"/>
              </a:ext>
            </a:extLst>
          </p:cNvPr>
          <p:cNvSpPr/>
          <p:nvPr/>
        </p:nvSpPr>
        <p:spPr>
          <a:xfrm>
            <a:off x="4752670" y="2840523"/>
            <a:ext cx="2296352" cy="491007"/>
          </a:xfrm>
          <a:prstGeom prst="roundRect">
            <a:avLst>
              <a:gd name="adj" fmla="val 9151"/>
            </a:avLst>
          </a:prstGeom>
          <a:solidFill>
            <a:srgbClr val="DBAAE8"/>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kern="0" dirty="0">
                <a:solidFill>
                  <a:prstClr val="white"/>
                </a:solidFill>
                <a:latin typeface="Arial" panose="020B0604020202020204" pitchFamily="34" charset="0"/>
                <a:cs typeface="Arial" panose="020B0604020202020204" pitchFamily="34" charset="0"/>
              </a:rPr>
              <a:t>Analysed (n=385)</a:t>
            </a:r>
          </a:p>
        </p:txBody>
      </p:sp>
      <p:sp>
        <p:nvSpPr>
          <p:cNvPr id="34" name="Freeform 41">
            <a:extLst>
              <a:ext uri="{FF2B5EF4-FFF2-40B4-BE49-F238E27FC236}">
                <a16:creationId xmlns:a16="http://schemas.microsoft.com/office/drawing/2014/main" id="{B0A83D01-593E-99B5-3353-728FD77D4D0D}"/>
              </a:ext>
            </a:extLst>
          </p:cNvPr>
          <p:cNvSpPr/>
          <p:nvPr/>
        </p:nvSpPr>
        <p:spPr>
          <a:xfrm>
            <a:off x="7488989" y="1881953"/>
            <a:ext cx="4091000" cy="933529"/>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200" kern="0" dirty="0">
                <a:solidFill>
                  <a:prstClr val="white"/>
                </a:solidFill>
                <a:latin typeface="Arial" panose="020B0604020202020204" pitchFamily="34" charset="0"/>
                <a:cs typeface="Arial" panose="020B0604020202020204" pitchFamily="34" charset="0"/>
              </a:rPr>
              <a:t>Excluded (n=21)</a:t>
            </a:r>
          </a:p>
          <a:p>
            <a:pPr marL="504000" lvl="0" indent="-285750" defTabSz="514350">
              <a:lnSpc>
                <a:spcPts val="1500"/>
              </a:lnSpc>
              <a:buSzPct val="150000"/>
              <a:buFont typeface="Arial" panose="020B0604020202020204" pitchFamily="34" charset="0"/>
              <a:buChar char="•"/>
              <a:defRPr/>
            </a:pPr>
            <a:r>
              <a:rPr lang="en-US" sz="1200" kern="0" dirty="0">
                <a:solidFill>
                  <a:prstClr val="white"/>
                </a:solidFill>
                <a:latin typeface="Arial" panose="020B0604020202020204" pitchFamily="34" charset="0"/>
                <a:cs typeface="Arial" panose="020B0604020202020204" pitchFamily="34" charset="0"/>
              </a:rPr>
              <a:t>Deprived of liberty or protected by law (n=5)</a:t>
            </a:r>
          </a:p>
          <a:p>
            <a:pPr marL="504000" lvl="0" indent="-285750" defTabSz="514350">
              <a:lnSpc>
                <a:spcPts val="1500"/>
              </a:lnSpc>
              <a:buSzPct val="150000"/>
              <a:buFont typeface="Arial" panose="020B0604020202020204" pitchFamily="34" charset="0"/>
              <a:buChar char="•"/>
              <a:defRPr/>
            </a:pPr>
            <a:r>
              <a:rPr lang="en-US" sz="1200" kern="0" dirty="0">
                <a:solidFill>
                  <a:prstClr val="white"/>
                </a:solidFill>
                <a:latin typeface="Arial" panose="020B0604020202020204" pitchFamily="34" charset="0"/>
                <a:cs typeface="Arial" panose="020B0604020202020204" pitchFamily="34" charset="0"/>
              </a:rPr>
              <a:t>Inconsistent consent (n=16)</a:t>
            </a:r>
          </a:p>
        </p:txBody>
      </p:sp>
      <p:sp>
        <p:nvSpPr>
          <p:cNvPr id="35" name="Freeform 41">
            <a:extLst>
              <a:ext uri="{FF2B5EF4-FFF2-40B4-BE49-F238E27FC236}">
                <a16:creationId xmlns:a16="http://schemas.microsoft.com/office/drawing/2014/main" id="{B0A83D01-593E-99B5-3353-728FD77D4D0D}"/>
              </a:ext>
            </a:extLst>
          </p:cNvPr>
          <p:cNvSpPr/>
          <p:nvPr/>
        </p:nvSpPr>
        <p:spPr>
          <a:xfrm>
            <a:off x="1633188" y="4445521"/>
            <a:ext cx="4218000" cy="933529"/>
          </a:xfrm>
          <a:prstGeom prst="roundRect">
            <a:avLst>
              <a:gd name="adj" fmla="val 9151"/>
            </a:avLst>
          </a:prstGeom>
          <a:solidFill>
            <a:schemeClr val="bg1"/>
          </a:solidFill>
          <a:ln w="9525" cap="flat" cmpd="sng" algn="ctr">
            <a:solidFill>
              <a:srgbClr val="492E5B"/>
            </a:solid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200" b="1" kern="0" dirty="0">
                <a:latin typeface="Arial" panose="020B0604020202020204" pitchFamily="34" charset="0"/>
                <a:cs typeface="Arial" panose="020B0604020202020204" pitchFamily="34" charset="0"/>
              </a:rPr>
              <a:t>Allocated to the intervention strategy </a:t>
            </a:r>
            <a:r>
              <a:rPr lang="en-US" sz="1200" kern="0" dirty="0">
                <a:latin typeface="Arial" panose="020B0604020202020204" pitchFamily="34" charset="0"/>
                <a:cs typeface="Arial" panose="020B0604020202020204" pitchFamily="34" charset="0"/>
              </a:rPr>
              <a:t>(n=188)</a:t>
            </a:r>
          </a:p>
          <a:p>
            <a:pPr marL="504000" lvl="0" indent="-285750" defTabSz="514350">
              <a:lnSpc>
                <a:spcPts val="1500"/>
              </a:lnSpc>
              <a:buClr>
                <a:srgbClr val="5E247C"/>
              </a:buClr>
              <a:buSzPct val="150000"/>
              <a:buFont typeface="Arial" panose="020B0604020202020204" pitchFamily="34" charset="0"/>
              <a:buChar char="•"/>
              <a:defRPr/>
            </a:pPr>
            <a:r>
              <a:rPr lang="en-US" sz="1200" kern="0" dirty="0">
                <a:latin typeface="Arial" panose="020B0604020202020204" pitchFamily="34" charset="0"/>
                <a:cs typeface="Arial" panose="020B0604020202020204" pitchFamily="34" charset="0"/>
              </a:rPr>
              <a:t>Received allocated intervention (n=168) </a:t>
            </a:r>
          </a:p>
          <a:p>
            <a:pPr marL="504000" lvl="0" indent="-285750" defTabSz="514350">
              <a:lnSpc>
                <a:spcPts val="1500"/>
              </a:lnSpc>
              <a:buClr>
                <a:srgbClr val="5E247C"/>
              </a:buClr>
              <a:buSzPct val="150000"/>
              <a:buFont typeface="Arial" panose="020B0604020202020204" pitchFamily="34" charset="0"/>
              <a:buChar char="•"/>
              <a:defRPr/>
            </a:pPr>
            <a:r>
              <a:rPr lang="en-US" sz="1200" kern="0" dirty="0">
                <a:latin typeface="Arial" panose="020B0604020202020204" pitchFamily="34" charset="0"/>
                <a:cs typeface="Arial" panose="020B0604020202020204" pitchFamily="34" charset="0"/>
              </a:rPr>
              <a:t>Did not receive allocated intervention (n=20)</a:t>
            </a:r>
          </a:p>
        </p:txBody>
      </p:sp>
      <p:sp>
        <p:nvSpPr>
          <p:cNvPr id="37" name="Freeform 41">
            <a:extLst>
              <a:ext uri="{FF2B5EF4-FFF2-40B4-BE49-F238E27FC236}">
                <a16:creationId xmlns:a16="http://schemas.microsoft.com/office/drawing/2014/main" id="{B0A83D01-593E-99B5-3353-728FD77D4D0D}"/>
              </a:ext>
            </a:extLst>
          </p:cNvPr>
          <p:cNvSpPr/>
          <p:nvPr/>
        </p:nvSpPr>
        <p:spPr>
          <a:xfrm>
            <a:off x="6243579" y="4445521"/>
            <a:ext cx="4218000" cy="933529"/>
          </a:xfrm>
          <a:prstGeom prst="roundRect">
            <a:avLst>
              <a:gd name="adj" fmla="val 9151"/>
            </a:avLst>
          </a:prstGeom>
          <a:solidFill>
            <a:schemeClr val="bg1"/>
          </a:solidFill>
          <a:ln w="9525" cap="flat" cmpd="sng" algn="ctr">
            <a:solidFill>
              <a:srgbClr val="492E5B"/>
            </a:solid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200" b="1" kern="0" dirty="0">
                <a:latin typeface="Arial" panose="020B0604020202020204" pitchFamily="34" charset="0"/>
                <a:cs typeface="Arial" panose="020B0604020202020204" pitchFamily="34" charset="0"/>
              </a:rPr>
              <a:t>Allocated to the control strategy </a:t>
            </a:r>
            <a:r>
              <a:rPr lang="en-US" sz="1200" kern="0" dirty="0">
                <a:latin typeface="Arial" panose="020B0604020202020204" pitchFamily="34" charset="0"/>
                <a:cs typeface="Arial" panose="020B0604020202020204" pitchFamily="34" charset="0"/>
              </a:rPr>
              <a:t>(n=197) </a:t>
            </a:r>
          </a:p>
          <a:p>
            <a:pPr marL="504000" lvl="0" indent="-285750" defTabSz="514350">
              <a:lnSpc>
                <a:spcPts val="1500"/>
              </a:lnSpc>
              <a:buClr>
                <a:srgbClr val="5E247C"/>
              </a:buClr>
              <a:buSzPct val="150000"/>
              <a:buFont typeface="Arial" panose="020B0604020202020204" pitchFamily="34" charset="0"/>
              <a:buChar char="•"/>
              <a:defRPr/>
            </a:pPr>
            <a:r>
              <a:rPr lang="en-US" sz="1200" kern="0" dirty="0">
                <a:latin typeface="Arial" panose="020B0604020202020204" pitchFamily="34" charset="0"/>
                <a:cs typeface="Arial" panose="020B0604020202020204" pitchFamily="34" charset="0"/>
              </a:rPr>
              <a:t>Received allocated intervention (n=197)</a:t>
            </a:r>
          </a:p>
          <a:p>
            <a:pPr marL="504000" lvl="0" indent="-285750" defTabSz="514350">
              <a:lnSpc>
                <a:spcPts val="1500"/>
              </a:lnSpc>
              <a:buClr>
                <a:srgbClr val="5E247C"/>
              </a:buClr>
              <a:buSzPct val="150000"/>
              <a:buFont typeface="Arial" panose="020B0604020202020204" pitchFamily="34" charset="0"/>
              <a:buChar char="•"/>
              <a:defRPr/>
            </a:pPr>
            <a:r>
              <a:rPr lang="en-US" sz="1200" kern="0" dirty="0">
                <a:latin typeface="Arial" panose="020B0604020202020204" pitchFamily="34" charset="0"/>
                <a:cs typeface="Arial" panose="020B0604020202020204" pitchFamily="34" charset="0"/>
              </a:rPr>
              <a:t>Did not receive allocated intervention (n=0)</a:t>
            </a:r>
          </a:p>
        </p:txBody>
      </p:sp>
      <p:cxnSp>
        <p:nvCxnSpPr>
          <p:cNvPr id="3" name="Connecteur droit avec flèche 2"/>
          <p:cNvCxnSpPr>
            <a:stCxn id="31" idx="2"/>
            <a:endCxn id="32" idx="0"/>
          </p:cNvCxnSpPr>
          <p:nvPr/>
        </p:nvCxnSpPr>
        <p:spPr>
          <a:xfrm>
            <a:off x="5900846" y="1969957"/>
            <a:ext cx="0" cy="87056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droit avec flèche 25"/>
          <p:cNvCxnSpPr>
            <a:endCxn id="34" idx="1"/>
          </p:cNvCxnSpPr>
          <p:nvPr/>
        </p:nvCxnSpPr>
        <p:spPr>
          <a:xfrm>
            <a:off x="5900846" y="2348718"/>
            <a:ext cx="1588143"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Freeform 41">
            <a:extLst>
              <a:ext uri="{FF2B5EF4-FFF2-40B4-BE49-F238E27FC236}">
                <a16:creationId xmlns:a16="http://schemas.microsoft.com/office/drawing/2014/main" id="{B0A83D01-593E-99B5-3353-728FD77D4D0D}"/>
              </a:ext>
            </a:extLst>
          </p:cNvPr>
          <p:cNvSpPr/>
          <p:nvPr/>
        </p:nvSpPr>
        <p:spPr>
          <a:xfrm>
            <a:off x="5145471" y="4211749"/>
            <a:ext cx="1510748" cy="381722"/>
          </a:xfrm>
          <a:prstGeom prst="roundRect">
            <a:avLst>
              <a:gd name="adj" fmla="val 9151"/>
            </a:avLst>
          </a:prstGeom>
          <a:solidFill>
            <a:srgbClr val="D41AD8"/>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kern="0" dirty="0">
                <a:solidFill>
                  <a:prstClr val="white"/>
                </a:solidFill>
                <a:latin typeface="Arial" panose="020B0604020202020204" pitchFamily="34" charset="0"/>
                <a:cs typeface="Arial" panose="020B0604020202020204" pitchFamily="34" charset="0"/>
              </a:rPr>
              <a:t>Allocation</a:t>
            </a:r>
          </a:p>
        </p:txBody>
      </p:sp>
      <p:cxnSp>
        <p:nvCxnSpPr>
          <p:cNvPr id="43" name="Connecteur en angle 42"/>
          <p:cNvCxnSpPr>
            <a:stCxn id="32" idx="2"/>
            <a:endCxn id="35" idx="0"/>
          </p:cNvCxnSpPr>
          <p:nvPr/>
        </p:nvCxnSpPr>
        <p:spPr>
          <a:xfrm rot="5400000">
            <a:off x="4264522" y="2809196"/>
            <a:ext cx="1113991" cy="2158658"/>
          </a:xfrm>
          <a:prstGeom prst="bentConnector3">
            <a:avLst>
              <a:gd name="adj1" fmla="val 50000"/>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Connecteur en angle 46"/>
          <p:cNvCxnSpPr>
            <a:stCxn id="32" idx="2"/>
            <a:endCxn id="37" idx="0"/>
          </p:cNvCxnSpPr>
          <p:nvPr/>
        </p:nvCxnSpPr>
        <p:spPr>
          <a:xfrm rot="16200000" flipH="1">
            <a:off x="6569717" y="2662658"/>
            <a:ext cx="1113991" cy="2451733"/>
          </a:xfrm>
          <a:prstGeom prst="bentConnector3">
            <a:avLst>
              <a:gd name="adj1" fmla="val 50000"/>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Espace réservé du texte 1">
            <a:extLst>
              <a:ext uri="{FF2B5EF4-FFF2-40B4-BE49-F238E27FC236}">
                <a16:creationId xmlns:a16="http://schemas.microsoft.com/office/drawing/2014/main" id="{28E4F665-5B59-BFB3-BDDD-FA0F982858B6}"/>
              </a:ext>
            </a:extLst>
          </p:cNvPr>
          <p:cNvSpPr txBox="1">
            <a:spLocks/>
          </p:cNvSpPr>
          <p:nvPr/>
        </p:nvSpPr>
        <p:spPr>
          <a:xfrm>
            <a:off x="1437592" y="924367"/>
            <a:ext cx="2856112" cy="310406"/>
          </a:xfrm>
          <a:prstGeom prst="rect">
            <a:avLst/>
          </a:prstGeom>
          <a:solidFill>
            <a:schemeClr val="bg1"/>
          </a:solidFill>
        </p:spPr>
        <p:txBody>
          <a:bodyPr tIns="36000" bIns="0" anchor="ct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None/>
            </a:pPr>
            <a:r>
              <a:rPr lang="en-US" sz="1400" b="1" dirty="0">
                <a:cs typeface="Arial" panose="020B0604020202020204" pitchFamily="34" charset="0"/>
              </a:rPr>
              <a:t>Enrollment </a:t>
            </a:r>
            <a:r>
              <a:rPr lang="en-US" sz="1400" dirty="0">
                <a:cs typeface="Arial" panose="020B0604020202020204" pitchFamily="34" charset="0"/>
              </a:rPr>
              <a:t>- </a:t>
            </a:r>
            <a:r>
              <a:rPr lang="en-US" sz="1400" kern="0" dirty="0">
                <a:cs typeface="Arial" panose="020B0604020202020204" pitchFamily="34" charset="0"/>
              </a:rPr>
              <a:t>Oct 2018-Jun 2022 </a:t>
            </a:r>
          </a:p>
        </p:txBody>
      </p:sp>
    </p:spTree>
    <p:extLst>
      <p:ext uri="{BB962C8B-B14F-4D97-AF65-F5344CB8AC3E}">
        <p14:creationId xmlns:p14="http://schemas.microsoft.com/office/powerpoint/2010/main" val="2729426918"/>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err="1"/>
              <a:t>Results</a:t>
            </a:r>
            <a:endParaRPr lang="fr-FR" dirty="0"/>
          </a:p>
        </p:txBody>
      </p:sp>
      <p:sp>
        <p:nvSpPr>
          <p:cNvPr id="6" name="Espace réservé du contenu 5"/>
          <p:cNvSpPr>
            <a:spLocks noGrp="1"/>
          </p:cNvSpPr>
          <p:nvPr>
            <p:ph sz="quarter" idx="16"/>
          </p:nvPr>
        </p:nvSpPr>
        <p:spPr/>
        <p:txBody>
          <a:bodyPr/>
          <a:lstStyle/>
          <a:p>
            <a:r>
              <a:rPr lang="fr-FR" dirty="0"/>
              <a:t>Guillaume VOIRIOT et al., ECCMID</a:t>
            </a:r>
            <a:r>
              <a:rPr lang="fr-FR" baseline="30000" dirty="0"/>
              <a:t>Ⓡ</a:t>
            </a:r>
            <a:r>
              <a:rPr lang="fr-FR" dirty="0"/>
              <a:t> 2024, Abs#O1003</a:t>
            </a:r>
          </a:p>
        </p:txBody>
      </p:sp>
      <p:graphicFrame>
        <p:nvGraphicFramePr>
          <p:cNvPr id="7" name="Tableau 6"/>
          <p:cNvGraphicFramePr>
            <a:graphicFrameLocks noGrp="1"/>
          </p:cNvGraphicFramePr>
          <p:nvPr/>
        </p:nvGraphicFramePr>
        <p:xfrm>
          <a:off x="1200379" y="1465155"/>
          <a:ext cx="10361077" cy="756172"/>
        </p:xfrm>
        <a:graphic>
          <a:graphicData uri="http://schemas.openxmlformats.org/drawingml/2006/table">
            <a:tbl>
              <a:tblPr firstRow="1" bandRow="1">
                <a:tableStyleId>{5C22544A-7EE6-4342-B048-85BDC9FD1C3A}</a:tableStyleId>
              </a:tblPr>
              <a:tblGrid>
                <a:gridCol w="2023521">
                  <a:extLst>
                    <a:ext uri="{9D8B030D-6E8A-4147-A177-3AD203B41FA5}">
                      <a16:colId xmlns:a16="http://schemas.microsoft.com/office/drawing/2014/main" val="20000"/>
                    </a:ext>
                  </a:extLst>
                </a:gridCol>
                <a:gridCol w="1578218">
                  <a:extLst>
                    <a:ext uri="{9D8B030D-6E8A-4147-A177-3AD203B41FA5}">
                      <a16:colId xmlns:a16="http://schemas.microsoft.com/office/drawing/2014/main" val="20001"/>
                    </a:ext>
                  </a:extLst>
                </a:gridCol>
                <a:gridCol w="2419935">
                  <a:extLst>
                    <a:ext uri="{9D8B030D-6E8A-4147-A177-3AD203B41FA5}">
                      <a16:colId xmlns:a16="http://schemas.microsoft.com/office/drawing/2014/main" val="20002"/>
                    </a:ext>
                  </a:extLst>
                </a:gridCol>
                <a:gridCol w="1796741">
                  <a:extLst>
                    <a:ext uri="{9D8B030D-6E8A-4147-A177-3AD203B41FA5}">
                      <a16:colId xmlns:a16="http://schemas.microsoft.com/office/drawing/2014/main" val="20003"/>
                    </a:ext>
                  </a:extLst>
                </a:gridCol>
                <a:gridCol w="2542662">
                  <a:extLst>
                    <a:ext uri="{9D8B030D-6E8A-4147-A177-3AD203B41FA5}">
                      <a16:colId xmlns:a16="http://schemas.microsoft.com/office/drawing/2014/main" val="20004"/>
                    </a:ext>
                  </a:extLst>
                </a:gridCol>
              </a:tblGrid>
              <a:tr h="359936">
                <a:tc>
                  <a:txBody>
                    <a:bodyPr/>
                    <a:lstStyle/>
                    <a:p>
                      <a:pPr algn="ct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All patients </a:t>
                      </a:r>
                      <a:r>
                        <a:rPr lang="fr-FR" sz="1200" b="0" kern="1200" dirty="0">
                          <a:solidFill>
                            <a:schemeClr val="bg1"/>
                          </a:solidFill>
                          <a:latin typeface="Arial" panose="020B0604020202020204" pitchFamily="34" charset="0"/>
                          <a:ea typeface="+mn-ea"/>
                          <a:cs typeface="Arial" panose="020B0604020202020204" pitchFamily="34" charset="0"/>
                        </a:rPr>
                        <a:t>(n=385)</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Intervention Group </a:t>
                      </a:r>
                      <a:r>
                        <a:rPr lang="fr-FR" sz="1200" b="0" kern="1200" dirty="0">
                          <a:solidFill>
                            <a:schemeClr val="bg1"/>
                          </a:solidFill>
                          <a:latin typeface="Arial" panose="020B0604020202020204" pitchFamily="34" charset="0"/>
                          <a:ea typeface="+mn-ea"/>
                          <a:cs typeface="Arial" panose="020B0604020202020204" pitchFamily="34" charset="0"/>
                        </a:rPr>
                        <a:t>(n=188)</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Control Group </a:t>
                      </a:r>
                      <a:r>
                        <a:rPr lang="fr-FR" sz="1200" b="0" kern="1200" dirty="0">
                          <a:solidFill>
                            <a:schemeClr val="bg1"/>
                          </a:solidFill>
                          <a:latin typeface="Arial" panose="020B0604020202020204" pitchFamily="34" charset="0"/>
                          <a:ea typeface="+mn-ea"/>
                          <a:cs typeface="Arial" panose="020B0604020202020204" pitchFamily="34" charset="0"/>
                        </a:rPr>
                        <a:t>(n=197)</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Difference</a:t>
                      </a:r>
                      <a:r>
                        <a:rPr lang="fr-FR" sz="1200" b="1" i="1" kern="1200" dirty="0">
                          <a:solidFill>
                            <a:schemeClr val="bg1"/>
                          </a:solidFill>
                          <a:latin typeface="Arial" panose="020B0604020202020204" pitchFamily="34" charset="0"/>
                          <a:ea typeface="+mn-ea"/>
                          <a:cs typeface="Arial" panose="020B0604020202020204" pitchFamily="34" charset="0"/>
                        </a:rPr>
                        <a:t> </a:t>
                      </a:r>
                      <a:r>
                        <a:rPr lang="fr-FR" sz="1200" b="1" i="0" kern="1200" dirty="0">
                          <a:solidFill>
                            <a:schemeClr val="bg1"/>
                          </a:solidFill>
                          <a:latin typeface="Arial" panose="020B0604020202020204" pitchFamily="34" charset="0"/>
                          <a:ea typeface="+mn-ea"/>
                          <a:cs typeface="Arial" panose="020B0604020202020204" pitchFamily="34" charset="0"/>
                        </a:rPr>
                        <a:t>(CI 95%)</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396236">
                <a:tc>
                  <a:txBody>
                    <a:bodyPr/>
                    <a:lstStyle/>
                    <a:p>
                      <a:pPr marL="72000" algn="l">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Bacterial documentation</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247 (67%)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148 (81%)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99 (55%)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26.2 (16.3: 35.3)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bl>
          </a:graphicData>
        </a:graphic>
      </p:graphicFrame>
      <p:graphicFrame>
        <p:nvGraphicFramePr>
          <p:cNvPr id="8" name="Tableau 7"/>
          <p:cNvGraphicFramePr>
            <a:graphicFrameLocks noGrp="1"/>
          </p:cNvGraphicFramePr>
          <p:nvPr/>
        </p:nvGraphicFramePr>
        <p:xfrm>
          <a:off x="5801014" y="2463900"/>
          <a:ext cx="5760443" cy="3342016"/>
        </p:xfrm>
        <a:graphic>
          <a:graphicData uri="http://schemas.openxmlformats.org/drawingml/2006/table">
            <a:tbl>
              <a:tblPr firstRow="1" bandRow="1">
                <a:tableStyleId>{5C22544A-7EE6-4342-B048-85BDC9FD1C3A}</a:tableStyleId>
              </a:tblPr>
              <a:tblGrid>
                <a:gridCol w="2026962">
                  <a:extLst>
                    <a:ext uri="{9D8B030D-6E8A-4147-A177-3AD203B41FA5}">
                      <a16:colId xmlns:a16="http://schemas.microsoft.com/office/drawing/2014/main" val="20000"/>
                    </a:ext>
                  </a:extLst>
                </a:gridCol>
                <a:gridCol w="1980242">
                  <a:extLst>
                    <a:ext uri="{9D8B030D-6E8A-4147-A177-3AD203B41FA5}">
                      <a16:colId xmlns:a16="http://schemas.microsoft.com/office/drawing/2014/main" val="20001"/>
                    </a:ext>
                  </a:extLst>
                </a:gridCol>
                <a:gridCol w="1753239">
                  <a:extLst>
                    <a:ext uri="{9D8B030D-6E8A-4147-A177-3AD203B41FA5}">
                      <a16:colId xmlns:a16="http://schemas.microsoft.com/office/drawing/2014/main" val="20002"/>
                    </a:ext>
                  </a:extLst>
                </a:gridCol>
              </a:tblGrid>
              <a:tr h="546986">
                <a:tc>
                  <a:txBody>
                    <a:bodyPr/>
                    <a:lstStyle/>
                    <a:p>
                      <a:pPr marL="72000" algn="l" defTabSz="914400" rtl="0" eaLnBrk="1" latinLnBrk="0" hangingPunct="1">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Bacteria, n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algn="ctr" defTabSz="914400" rtl="0" eaLnBrk="1" latinLnBrk="0" hangingPunct="1">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Intervention Group </a:t>
                      </a:r>
                      <a:r>
                        <a:rPr lang="fr-FR" sz="1200" b="0" kern="1200" dirty="0">
                          <a:solidFill>
                            <a:schemeClr val="bg1"/>
                          </a:solidFill>
                          <a:latin typeface="Arial" panose="020B0604020202020204" pitchFamily="34" charset="0"/>
                          <a:ea typeface="+mn-ea"/>
                          <a:cs typeface="Arial" panose="020B0604020202020204" pitchFamily="34" charset="0"/>
                        </a:rPr>
                        <a:t>(n=188)</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algn="ctr" defTabSz="914400" rtl="0" eaLnBrk="1" latinLnBrk="0" hangingPunct="1">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Control Group </a:t>
                      </a:r>
                      <a:br>
                        <a:rPr lang="fr-FR" sz="1200" b="1" kern="1200" dirty="0">
                          <a:solidFill>
                            <a:schemeClr val="bg1"/>
                          </a:solidFill>
                          <a:latin typeface="Arial" panose="020B0604020202020204" pitchFamily="34" charset="0"/>
                          <a:ea typeface="+mn-ea"/>
                          <a:cs typeface="Arial" panose="020B0604020202020204" pitchFamily="34" charset="0"/>
                        </a:rPr>
                      </a:br>
                      <a:r>
                        <a:rPr lang="fr-FR" sz="1200" b="0" kern="1200" dirty="0">
                          <a:solidFill>
                            <a:schemeClr val="bg1"/>
                          </a:solidFill>
                          <a:latin typeface="Arial" panose="020B0604020202020204" pitchFamily="34" charset="0"/>
                          <a:ea typeface="+mn-ea"/>
                          <a:cs typeface="Arial" panose="020B0604020202020204" pitchFamily="34" charset="0"/>
                        </a:rPr>
                        <a:t>(n=197)</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399290">
                <a:tc>
                  <a:txBody>
                    <a:bodyPr/>
                    <a:lstStyle/>
                    <a:p>
                      <a:pPr marL="72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S. pneumoniae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43 (24)</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37 (21)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399290">
                <a:tc>
                  <a:txBody>
                    <a:bodyPr/>
                    <a:lstStyle/>
                    <a:p>
                      <a:pPr marL="72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S. aureus</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19 (11)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 (7)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99290">
                <a:tc>
                  <a:txBody>
                    <a:bodyPr/>
                    <a:lstStyle/>
                    <a:p>
                      <a:pPr marL="72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Haemophilus influenzae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18 (10)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 (9)</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99290">
                <a:tc>
                  <a:txBody>
                    <a:bodyPr/>
                    <a:lstStyle/>
                    <a:p>
                      <a:pPr marL="72000">
                        <a:lnSpc>
                          <a:spcPct val="107000"/>
                        </a:lnSpc>
                        <a:spcAft>
                          <a:spcPts val="0"/>
                        </a:spcAft>
                      </a:pP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Enterobacterales</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29 (16)</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25 (14)</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99290">
                <a:tc>
                  <a:txBody>
                    <a:bodyPr/>
                    <a:lstStyle/>
                    <a:p>
                      <a:pPr marL="72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Pseudomonas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 (5)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5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99290">
                <a:tc>
                  <a:txBody>
                    <a:bodyPr/>
                    <a:lstStyle/>
                    <a:p>
                      <a:pPr marL="72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Legionella pneumophila</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 (5)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5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99290">
                <a:tc>
                  <a:txBody>
                    <a:bodyPr/>
                    <a:lstStyle/>
                    <a:p>
                      <a:pPr marL="72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Mycoplasma pneumoniae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bl>
          </a:graphicData>
        </a:graphic>
      </p:graphicFrame>
      <p:graphicFrame>
        <p:nvGraphicFramePr>
          <p:cNvPr id="9" name="Tableau 8"/>
          <p:cNvGraphicFramePr>
            <a:graphicFrameLocks noGrp="1"/>
          </p:cNvGraphicFramePr>
          <p:nvPr/>
        </p:nvGraphicFramePr>
        <p:xfrm>
          <a:off x="1175183" y="4559959"/>
          <a:ext cx="3536516" cy="1268204"/>
        </p:xfrm>
        <a:graphic>
          <a:graphicData uri="http://schemas.openxmlformats.org/drawingml/2006/table">
            <a:tbl>
              <a:tblPr firstRow="1" bandRow="1">
                <a:tableStyleId>{5C22544A-7EE6-4342-B048-85BDC9FD1C3A}</a:tableStyleId>
              </a:tblPr>
              <a:tblGrid>
                <a:gridCol w="2047943">
                  <a:extLst>
                    <a:ext uri="{9D8B030D-6E8A-4147-A177-3AD203B41FA5}">
                      <a16:colId xmlns:a16="http://schemas.microsoft.com/office/drawing/2014/main" val="20000"/>
                    </a:ext>
                  </a:extLst>
                </a:gridCol>
                <a:gridCol w="1488573">
                  <a:extLst>
                    <a:ext uri="{9D8B030D-6E8A-4147-A177-3AD203B41FA5}">
                      <a16:colId xmlns:a16="http://schemas.microsoft.com/office/drawing/2014/main" val="20001"/>
                    </a:ext>
                  </a:extLst>
                </a:gridCol>
              </a:tblGrid>
              <a:tr h="493142">
                <a:tc gridSpan="2">
                  <a:txBody>
                    <a:bodyPr/>
                    <a:lstStyle/>
                    <a:p>
                      <a:pPr algn="ct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Number of analytes (</a:t>
                      </a:r>
                      <a:r>
                        <a:rPr lang="fr-FR" sz="1200" b="1" kern="1200" dirty="0" err="1">
                          <a:solidFill>
                            <a:schemeClr val="bg1"/>
                          </a:solidFill>
                          <a:latin typeface="Arial" panose="020B0604020202020204" pitchFamily="34" charset="0"/>
                          <a:ea typeface="+mn-ea"/>
                          <a:cs typeface="Arial" panose="020B0604020202020204" pitchFamily="34" charset="0"/>
                        </a:rPr>
                        <a:t>bacteria</a:t>
                      </a:r>
                      <a:r>
                        <a:rPr lang="fr-FR" sz="1200" b="1" kern="1200" dirty="0">
                          <a:solidFill>
                            <a:schemeClr val="bg1"/>
                          </a:solidFill>
                          <a:latin typeface="Arial" panose="020B0604020202020204" pitchFamily="34" charset="0"/>
                          <a:ea typeface="+mn-ea"/>
                          <a:cs typeface="Arial" panose="020B0604020202020204" pitchFamily="34" charset="0"/>
                        </a:rPr>
                        <a:t>) </a:t>
                      </a:r>
                      <a:r>
                        <a:rPr lang="fr-FR" sz="1200" b="1" kern="1200" dirty="0" err="1">
                          <a:solidFill>
                            <a:schemeClr val="bg1"/>
                          </a:solidFill>
                          <a:latin typeface="Arial" panose="020B0604020202020204" pitchFamily="34" charset="0"/>
                          <a:ea typeface="+mn-ea"/>
                          <a:cs typeface="Arial" panose="020B0604020202020204" pitchFamily="34" charset="0"/>
                        </a:rPr>
                        <a:t>detected</a:t>
                      </a:r>
                      <a:r>
                        <a:rPr lang="fr-FR" sz="1200" b="1" kern="1200" dirty="0">
                          <a:solidFill>
                            <a:schemeClr val="bg1"/>
                          </a:solidFill>
                          <a:latin typeface="Arial" panose="020B0604020202020204" pitchFamily="34" charset="0"/>
                          <a:ea typeface="+mn-ea"/>
                          <a:cs typeface="Arial" panose="020B0604020202020204" pitchFamily="34" charset="0"/>
                        </a:rPr>
                        <a:t> by </a:t>
                      </a:r>
                      <a:r>
                        <a:rPr lang="fr-FR" sz="1200" b="1" kern="1200" dirty="0" err="1">
                          <a:solidFill>
                            <a:schemeClr val="bg1"/>
                          </a:solidFill>
                          <a:latin typeface="Arial" panose="020B0604020202020204" pitchFamily="34" charset="0"/>
                          <a:ea typeface="+mn-ea"/>
                          <a:cs typeface="Arial" panose="020B0604020202020204" pitchFamily="34" charset="0"/>
                        </a:rPr>
                        <a:t>mPCR</a:t>
                      </a: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258354">
                <a:tc>
                  <a:txBody>
                    <a:bodyPr/>
                    <a:lstStyle/>
                    <a:p>
                      <a:pPr marL="72000" algn="l" defTabSz="914400" rtl="0" eaLnBrk="1" latinLnBrk="0" hangingPunct="1">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None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258354">
                <a:tc>
                  <a:txBody>
                    <a:bodyPr/>
                    <a:lstStyle/>
                    <a:p>
                      <a:pPr marL="72000" algn="l" defTabSz="914400" rtl="0" eaLnBrk="1" latinLnBrk="0" hangingPunct="1">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One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39%</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58354">
                <a:tc>
                  <a:txBody>
                    <a:bodyPr/>
                    <a:lstStyle/>
                    <a:p>
                      <a:pPr marL="72000" algn="l" defTabSz="914400" rtl="0" eaLnBrk="1" latinLnBrk="0" hangingPunct="1">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Two</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or more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bl>
          </a:graphicData>
        </a:graphic>
      </p:graphicFrame>
      <p:graphicFrame>
        <p:nvGraphicFramePr>
          <p:cNvPr id="10" name="Espace réservé du contenu 11"/>
          <p:cNvGraphicFramePr>
            <a:graphicFrameLocks/>
          </p:cNvGraphicFramePr>
          <p:nvPr/>
        </p:nvGraphicFramePr>
        <p:xfrm>
          <a:off x="1242385" y="2616284"/>
          <a:ext cx="3402111" cy="1772549"/>
        </p:xfrm>
        <a:graphic>
          <a:graphicData uri="http://schemas.openxmlformats.org/drawingml/2006/chart">
            <c:chart xmlns:c="http://schemas.openxmlformats.org/drawingml/2006/chart" xmlns:r="http://schemas.openxmlformats.org/officeDocument/2006/relationships" r:id="rId2"/>
          </a:graphicData>
        </a:graphic>
      </p:graphicFrame>
      <p:sp>
        <p:nvSpPr>
          <p:cNvPr id="11" name="Rectangle 10"/>
          <p:cNvSpPr/>
          <p:nvPr/>
        </p:nvSpPr>
        <p:spPr>
          <a:xfrm>
            <a:off x="1175183" y="2463901"/>
            <a:ext cx="3536517" cy="1853658"/>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Espace réservé du texte 1"/>
          <p:cNvSpPr>
            <a:spLocks noGrp="1"/>
          </p:cNvSpPr>
          <p:nvPr>
            <p:ph type="body" sz="quarter" idx="4294967295"/>
          </p:nvPr>
        </p:nvSpPr>
        <p:spPr>
          <a:xfrm>
            <a:off x="1309590" y="2305878"/>
            <a:ext cx="2662640" cy="310406"/>
          </a:xfrm>
          <a:prstGeom prst="rect">
            <a:avLst/>
          </a:prstGeom>
          <a:solidFill>
            <a:schemeClr val="bg1"/>
          </a:solidFill>
        </p:spPr>
        <p:txBody>
          <a:bodyPr tIns="36000" bIns="0" anchor="ctr"/>
          <a:lstStyle/>
          <a:p>
            <a:pPr marL="0" indent="0">
              <a:spcBef>
                <a:spcPts val="0"/>
              </a:spcBef>
              <a:buNone/>
            </a:pPr>
            <a:r>
              <a:rPr lang="en-US" sz="1400" b="1" dirty="0"/>
              <a:t>Documentation with mPCR</a:t>
            </a:r>
          </a:p>
        </p:txBody>
      </p:sp>
      <p:sp>
        <p:nvSpPr>
          <p:cNvPr id="13" name="Espace réservé du texte 1"/>
          <p:cNvSpPr>
            <a:spLocks noGrp="1"/>
          </p:cNvSpPr>
          <p:nvPr>
            <p:ph type="body" sz="quarter" idx="18"/>
          </p:nvPr>
        </p:nvSpPr>
        <p:spPr>
          <a:xfrm>
            <a:off x="960193" y="763783"/>
            <a:ext cx="4450008" cy="582613"/>
          </a:xfrm>
        </p:spPr>
        <p:txBody>
          <a:bodyPr/>
          <a:lstStyle/>
          <a:p>
            <a:r>
              <a:rPr lang="fr-FR" dirty="0" err="1"/>
              <a:t>Microbiology</a:t>
            </a:r>
            <a:endParaRPr lang="fr-FR" dirty="0"/>
          </a:p>
        </p:txBody>
      </p:sp>
    </p:spTree>
    <p:extLst>
      <p:ext uri="{BB962C8B-B14F-4D97-AF65-F5344CB8AC3E}">
        <p14:creationId xmlns:p14="http://schemas.microsoft.com/office/powerpoint/2010/main" val="3829597160"/>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7" name="Tableau 76"/>
          <p:cNvGraphicFramePr>
            <a:graphicFrameLocks noGrp="1"/>
          </p:cNvGraphicFramePr>
          <p:nvPr/>
        </p:nvGraphicFramePr>
        <p:xfrm>
          <a:off x="2714498" y="5017502"/>
          <a:ext cx="7140697" cy="831024"/>
        </p:xfrm>
        <a:graphic>
          <a:graphicData uri="http://schemas.openxmlformats.org/drawingml/2006/table">
            <a:tbl>
              <a:tblPr firstRow="1" bandRow="1">
                <a:tableStyleId>{5C22544A-7EE6-4342-B048-85BDC9FD1C3A}</a:tableStyleId>
              </a:tblPr>
              <a:tblGrid>
                <a:gridCol w="282227">
                  <a:extLst>
                    <a:ext uri="{9D8B030D-6E8A-4147-A177-3AD203B41FA5}">
                      <a16:colId xmlns:a16="http://schemas.microsoft.com/office/drawing/2014/main" val="20001"/>
                    </a:ext>
                  </a:extLst>
                </a:gridCol>
                <a:gridCol w="255816">
                  <a:extLst>
                    <a:ext uri="{9D8B030D-6E8A-4147-A177-3AD203B41FA5}">
                      <a16:colId xmlns:a16="http://schemas.microsoft.com/office/drawing/2014/main" val="20006"/>
                    </a:ext>
                  </a:extLst>
                </a:gridCol>
                <a:gridCol w="255816">
                  <a:extLst>
                    <a:ext uri="{9D8B030D-6E8A-4147-A177-3AD203B41FA5}">
                      <a16:colId xmlns:a16="http://schemas.microsoft.com/office/drawing/2014/main" val="20002"/>
                    </a:ext>
                  </a:extLst>
                </a:gridCol>
                <a:gridCol w="255816">
                  <a:extLst>
                    <a:ext uri="{9D8B030D-6E8A-4147-A177-3AD203B41FA5}">
                      <a16:colId xmlns:a16="http://schemas.microsoft.com/office/drawing/2014/main" val="20007"/>
                    </a:ext>
                  </a:extLst>
                </a:gridCol>
                <a:gridCol w="255816">
                  <a:extLst>
                    <a:ext uri="{9D8B030D-6E8A-4147-A177-3AD203B41FA5}">
                      <a16:colId xmlns:a16="http://schemas.microsoft.com/office/drawing/2014/main" val="20003"/>
                    </a:ext>
                  </a:extLst>
                </a:gridCol>
                <a:gridCol w="255816">
                  <a:extLst>
                    <a:ext uri="{9D8B030D-6E8A-4147-A177-3AD203B41FA5}">
                      <a16:colId xmlns:a16="http://schemas.microsoft.com/office/drawing/2014/main" val="20008"/>
                    </a:ext>
                  </a:extLst>
                </a:gridCol>
                <a:gridCol w="255816">
                  <a:extLst>
                    <a:ext uri="{9D8B030D-6E8A-4147-A177-3AD203B41FA5}">
                      <a16:colId xmlns:a16="http://schemas.microsoft.com/office/drawing/2014/main" val="20004"/>
                    </a:ext>
                  </a:extLst>
                </a:gridCol>
                <a:gridCol w="255816">
                  <a:extLst>
                    <a:ext uri="{9D8B030D-6E8A-4147-A177-3AD203B41FA5}">
                      <a16:colId xmlns:a16="http://schemas.microsoft.com/office/drawing/2014/main" val="20009"/>
                    </a:ext>
                  </a:extLst>
                </a:gridCol>
                <a:gridCol w="231489">
                  <a:extLst>
                    <a:ext uri="{9D8B030D-6E8A-4147-A177-3AD203B41FA5}">
                      <a16:colId xmlns:a16="http://schemas.microsoft.com/office/drawing/2014/main" val="20005"/>
                    </a:ext>
                  </a:extLst>
                </a:gridCol>
                <a:gridCol w="231489">
                  <a:extLst>
                    <a:ext uri="{9D8B030D-6E8A-4147-A177-3AD203B41FA5}">
                      <a16:colId xmlns:a16="http://schemas.microsoft.com/office/drawing/2014/main" val="20010"/>
                    </a:ext>
                  </a:extLst>
                </a:gridCol>
                <a:gridCol w="231489">
                  <a:extLst>
                    <a:ext uri="{9D8B030D-6E8A-4147-A177-3AD203B41FA5}">
                      <a16:colId xmlns:a16="http://schemas.microsoft.com/office/drawing/2014/main" val="20011"/>
                    </a:ext>
                  </a:extLst>
                </a:gridCol>
                <a:gridCol w="231489">
                  <a:extLst>
                    <a:ext uri="{9D8B030D-6E8A-4147-A177-3AD203B41FA5}">
                      <a16:colId xmlns:a16="http://schemas.microsoft.com/office/drawing/2014/main" val="20012"/>
                    </a:ext>
                  </a:extLst>
                </a:gridCol>
                <a:gridCol w="231489">
                  <a:extLst>
                    <a:ext uri="{9D8B030D-6E8A-4147-A177-3AD203B41FA5}">
                      <a16:colId xmlns:a16="http://schemas.microsoft.com/office/drawing/2014/main" val="20013"/>
                    </a:ext>
                  </a:extLst>
                </a:gridCol>
                <a:gridCol w="231489">
                  <a:extLst>
                    <a:ext uri="{9D8B030D-6E8A-4147-A177-3AD203B41FA5}">
                      <a16:colId xmlns:a16="http://schemas.microsoft.com/office/drawing/2014/main" val="20014"/>
                    </a:ext>
                  </a:extLst>
                </a:gridCol>
                <a:gridCol w="231489">
                  <a:extLst>
                    <a:ext uri="{9D8B030D-6E8A-4147-A177-3AD203B41FA5}">
                      <a16:colId xmlns:a16="http://schemas.microsoft.com/office/drawing/2014/main" val="20015"/>
                    </a:ext>
                  </a:extLst>
                </a:gridCol>
                <a:gridCol w="231489">
                  <a:extLst>
                    <a:ext uri="{9D8B030D-6E8A-4147-A177-3AD203B41FA5}">
                      <a16:colId xmlns:a16="http://schemas.microsoft.com/office/drawing/2014/main" val="20016"/>
                    </a:ext>
                  </a:extLst>
                </a:gridCol>
                <a:gridCol w="231489">
                  <a:extLst>
                    <a:ext uri="{9D8B030D-6E8A-4147-A177-3AD203B41FA5}">
                      <a16:colId xmlns:a16="http://schemas.microsoft.com/office/drawing/2014/main" val="20017"/>
                    </a:ext>
                  </a:extLst>
                </a:gridCol>
                <a:gridCol w="231489">
                  <a:extLst>
                    <a:ext uri="{9D8B030D-6E8A-4147-A177-3AD203B41FA5}">
                      <a16:colId xmlns:a16="http://schemas.microsoft.com/office/drawing/2014/main" val="20018"/>
                    </a:ext>
                  </a:extLst>
                </a:gridCol>
                <a:gridCol w="231489">
                  <a:extLst>
                    <a:ext uri="{9D8B030D-6E8A-4147-A177-3AD203B41FA5}">
                      <a16:colId xmlns:a16="http://schemas.microsoft.com/office/drawing/2014/main" val="20019"/>
                    </a:ext>
                  </a:extLst>
                </a:gridCol>
                <a:gridCol w="231489">
                  <a:extLst>
                    <a:ext uri="{9D8B030D-6E8A-4147-A177-3AD203B41FA5}">
                      <a16:colId xmlns:a16="http://schemas.microsoft.com/office/drawing/2014/main" val="20020"/>
                    </a:ext>
                  </a:extLst>
                </a:gridCol>
                <a:gridCol w="228989">
                  <a:extLst>
                    <a:ext uri="{9D8B030D-6E8A-4147-A177-3AD203B41FA5}">
                      <a16:colId xmlns:a16="http://schemas.microsoft.com/office/drawing/2014/main" val="20021"/>
                    </a:ext>
                  </a:extLst>
                </a:gridCol>
                <a:gridCol w="228989">
                  <a:extLst>
                    <a:ext uri="{9D8B030D-6E8A-4147-A177-3AD203B41FA5}">
                      <a16:colId xmlns:a16="http://schemas.microsoft.com/office/drawing/2014/main" val="20022"/>
                    </a:ext>
                  </a:extLst>
                </a:gridCol>
                <a:gridCol w="228989">
                  <a:extLst>
                    <a:ext uri="{9D8B030D-6E8A-4147-A177-3AD203B41FA5}">
                      <a16:colId xmlns:a16="http://schemas.microsoft.com/office/drawing/2014/main" val="20023"/>
                    </a:ext>
                  </a:extLst>
                </a:gridCol>
                <a:gridCol w="228989">
                  <a:extLst>
                    <a:ext uri="{9D8B030D-6E8A-4147-A177-3AD203B41FA5}">
                      <a16:colId xmlns:a16="http://schemas.microsoft.com/office/drawing/2014/main" val="20024"/>
                    </a:ext>
                  </a:extLst>
                </a:gridCol>
                <a:gridCol w="228989">
                  <a:extLst>
                    <a:ext uri="{9D8B030D-6E8A-4147-A177-3AD203B41FA5}">
                      <a16:colId xmlns:a16="http://schemas.microsoft.com/office/drawing/2014/main" val="20025"/>
                    </a:ext>
                  </a:extLst>
                </a:gridCol>
                <a:gridCol w="228989">
                  <a:extLst>
                    <a:ext uri="{9D8B030D-6E8A-4147-A177-3AD203B41FA5}">
                      <a16:colId xmlns:a16="http://schemas.microsoft.com/office/drawing/2014/main" val="20026"/>
                    </a:ext>
                  </a:extLst>
                </a:gridCol>
                <a:gridCol w="228989">
                  <a:extLst>
                    <a:ext uri="{9D8B030D-6E8A-4147-A177-3AD203B41FA5}">
                      <a16:colId xmlns:a16="http://schemas.microsoft.com/office/drawing/2014/main" val="20027"/>
                    </a:ext>
                  </a:extLst>
                </a:gridCol>
                <a:gridCol w="228989">
                  <a:extLst>
                    <a:ext uri="{9D8B030D-6E8A-4147-A177-3AD203B41FA5}">
                      <a16:colId xmlns:a16="http://schemas.microsoft.com/office/drawing/2014/main" val="20028"/>
                    </a:ext>
                  </a:extLst>
                </a:gridCol>
                <a:gridCol w="228989">
                  <a:extLst>
                    <a:ext uri="{9D8B030D-6E8A-4147-A177-3AD203B41FA5}">
                      <a16:colId xmlns:a16="http://schemas.microsoft.com/office/drawing/2014/main" val="20029"/>
                    </a:ext>
                  </a:extLst>
                </a:gridCol>
                <a:gridCol w="228989">
                  <a:extLst>
                    <a:ext uri="{9D8B030D-6E8A-4147-A177-3AD203B41FA5}">
                      <a16:colId xmlns:a16="http://schemas.microsoft.com/office/drawing/2014/main" val="20030"/>
                    </a:ext>
                  </a:extLst>
                </a:gridCol>
              </a:tblGrid>
              <a:tr h="288704">
                <a:tc gridSpan="30">
                  <a:txBody>
                    <a:bodyPr/>
                    <a:lstStyle/>
                    <a:p>
                      <a:pPr>
                        <a:lnSpc>
                          <a:spcPct val="107000"/>
                        </a:lnSpc>
                        <a:spcAft>
                          <a:spcPts val="0"/>
                        </a:spcAft>
                      </a:pPr>
                      <a:r>
                        <a:rPr lang="fr-FR" sz="1000" b="0" kern="100" dirty="0" err="1">
                          <a:solidFill>
                            <a:schemeClr val="bg1">
                              <a:lumMod val="65000"/>
                            </a:schemeClr>
                          </a:solidFill>
                          <a:effectLst/>
                          <a:latin typeface="Arial" panose="020B0604020202020204" pitchFamily="34" charset="0"/>
                          <a:ea typeface="Aptos"/>
                          <a:cs typeface="Arial" panose="020B0604020202020204" pitchFamily="34" charset="0"/>
                        </a:rPr>
                        <a:t>Number</a:t>
                      </a:r>
                      <a:r>
                        <a:rPr lang="fr-FR" sz="1000" b="0" kern="100" dirty="0">
                          <a:solidFill>
                            <a:schemeClr val="bg1">
                              <a:lumMod val="65000"/>
                            </a:schemeClr>
                          </a:solidFill>
                          <a:effectLst/>
                          <a:latin typeface="Arial" panose="020B0604020202020204" pitchFamily="34" charset="0"/>
                          <a:ea typeface="Aptos"/>
                          <a:cs typeface="Arial" panose="020B0604020202020204" pitchFamily="34" charset="0"/>
                        </a:rPr>
                        <a:t> at </a:t>
                      </a:r>
                      <a:r>
                        <a:rPr lang="fr-FR" sz="1000" b="0" kern="100" dirty="0" err="1">
                          <a:solidFill>
                            <a:schemeClr val="bg1">
                              <a:lumMod val="65000"/>
                            </a:schemeClr>
                          </a:solidFill>
                          <a:effectLst/>
                          <a:latin typeface="Arial" panose="020B0604020202020204" pitchFamily="34" charset="0"/>
                          <a:ea typeface="Aptos"/>
                          <a:cs typeface="Arial" panose="020B0604020202020204" pitchFamily="34" charset="0"/>
                        </a:rPr>
                        <a:t>risk</a:t>
                      </a:r>
                      <a:r>
                        <a:rPr lang="fr-FR" sz="1000" b="0" kern="100" dirty="0">
                          <a:solidFill>
                            <a:schemeClr val="bg1">
                              <a:lumMod val="65000"/>
                            </a:schemeClr>
                          </a:solidFill>
                          <a:effectLst/>
                          <a:latin typeface="Arial" panose="020B0604020202020204" pitchFamily="34" charset="0"/>
                          <a:ea typeface="Aptos"/>
                          <a:cs typeface="Arial" panose="020B0604020202020204" pitchFamily="34" charset="0"/>
                        </a:rPr>
                        <a:t> </a:t>
                      </a:r>
                    </a:p>
                  </a:txBody>
                  <a:tcPr marL="3600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800" b="1"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88704">
                <a:tc>
                  <a:txBody>
                    <a:bodyPr/>
                    <a:lstStyle/>
                    <a:p>
                      <a:pPr>
                        <a:lnSpc>
                          <a:spcPct val="107000"/>
                        </a:lnSpc>
                        <a:spcAft>
                          <a:spcPts val="0"/>
                        </a:spcAft>
                      </a:pPr>
                      <a:endParaRPr lang="fr-FR" sz="800" b="0" kern="100" dirty="0">
                        <a:effectLst/>
                        <a:latin typeface="Arial" panose="020B0604020202020204" pitchFamily="34" charset="0"/>
                        <a:ea typeface="Aptos"/>
                        <a:cs typeface="Arial" panose="020B0604020202020204" pitchFamily="34" charset="0"/>
                      </a:endParaRPr>
                    </a:p>
                  </a:txBody>
                  <a:tcPr marL="3600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183</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180</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177</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176</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174</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171</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169</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a:solidFill>
                            <a:srgbClr val="D41AD8"/>
                          </a:solidFill>
                          <a:effectLst/>
                          <a:latin typeface="Arial" panose="020B0604020202020204" pitchFamily="34" charset="0"/>
                          <a:cs typeface="Arial" panose="020B0604020202020204" pitchFamily="34" charset="0"/>
                        </a:rPr>
                        <a:t>167</a:t>
                      </a:r>
                      <a:endParaRPr lang="fr-FR" sz="800" b="0" kern="10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166</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164</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162</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161</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160</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159</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159</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159</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159</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158</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158</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158</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158</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158</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a:solidFill>
                            <a:srgbClr val="D41AD8"/>
                          </a:solidFill>
                          <a:effectLst/>
                          <a:latin typeface="Arial" panose="020B0604020202020204" pitchFamily="34" charset="0"/>
                          <a:cs typeface="Arial" panose="020B0604020202020204" pitchFamily="34" charset="0"/>
                        </a:rPr>
                        <a:t>158</a:t>
                      </a:r>
                      <a:endParaRPr lang="fr-FR" sz="800" b="0" kern="10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157</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157</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156</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156</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156</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D41AD8"/>
                          </a:solidFill>
                          <a:effectLst/>
                          <a:latin typeface="Arial" panose="020B0604020202020204" pitchFamily="34" charset="0"/>
                          <a:cs typeface="Arial" panose="020B0604020202020204" pitchFamily="34" charset="0"/>
                        </a:rPr>
                        <a:t>155</a:t>
                      </a:r>
                      <a:endParaRPr lang="fr-FR" sz="800" b="0" kern="100" dirty="0">
                        <a:solidFill>
                          <a:srgbClr val="D41AD8"/>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3616">
                <a:tc>
                  <a:txBody>
                    <a:bodyPr/>
                    <a:lstStyle/>
                    <a:p>
                      <a:pPr>
                        <a:lnSpc>
                          <a:spcPct val="107000"/>
                        </a:lnSpc>
                        <a:spcAft>
                          <a:spcPts val="0"/>
                        </a:spcAft>
                      </a:pPr>
                      <a:endParaRPr lang="fr-FR" sz="800" b="0" kern="100" dirty="0">
                        <a:effectLst/>
                        <a:latin typeface="Arial" panose="020B0604020202020204" pitchFamily="34" charset="0"/>
                        <a:ea typeface="Aptos"/>
                        <a:cs typeface="Arial" panose="020B0604020202020204" pitchFamily="34" charset="0"/>
                      </a:endParaRPr>
                    </a:p>
                  </a:txBody>
                  <a:tcPr marL="3600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192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190</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186</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186</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185</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183</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182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180</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179</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176</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174</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173</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171</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169</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169</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169</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169</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168</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168</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167</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167</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167</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165</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164</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800" b="0" kern="0" dirty="0">
                          <a:solidFill>
                            <a:srgbClr val="5E247C"/>
                          </a:solidFill>
                          <a:effectLst/>
                          <a:latin typeface="Arial" panose="020B0604020202020204" pitchFamily="34" charset="0"/>
                          <a:cs typeface="Arial" panose="020B0604020202020204" pitchFamily="34" charset="0"/>
                        </a:rPr>
                        <a:t>162</a:t>
                      </a:r>
                      <a:endParaRPr lang="fr-FR" sz="800" b="0" kern="100" dirty="0">
                        <a:solidFill>
                          <a:srgbClr val="5E247C"/>
                        </a:solidFill>
                        <a:effectLst/>
                        <a:latin typeface="Arial" panose="020B0604020202020204" pitchFamily="34" charset="0"/>
                        <a:ea typeface="Aptos"/>
                        <a:cs typeface="Arial" panose="020B0604020202020204" pitchFamily="34" charset="0"/>
                      </a:endParaRPr>
                    </a:p>
                  </a:txBody>
                  <a:tcPr marL="0" marR="36000" marT="0" marB="0" anchor="b">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4" name="Titre 3"/>
          <p:cNvSpPr>
            <a:spLocks noGrp="1"/>
          </p:cNvSpPr>
          <p:nvPr>
            <p:ph type="title"/>
          </p:nvPr>
        </p:nvSpPr>
        <p:spPr/>
        <p:txBody>
          <a:bodyPr/>
          <a:lstStyle/>
          <a:p>
            <a:r>
              <a:rPr lang="fr-FR" dirty="0" err="1"/>
              <a:t>Results</a:t>
            </a:r>
            <a:endParaRPr lang="fr-FR" dirty="0"/>
          </a:p>
        </p:txBody>
      </p:sp>
      <p:sp>
        <p:nvSpPr>
          <p:cNvPr id="2" name="Espace réservé du texte 1"/>
          <p:cNvSpPr>
            <a:spLocks noGrp="1"/>
          </p:cNvSpPr>
          <p:nvPr>
            <p:ph type="body" sz="quarter" idx="18"/>
          </p:nvPr>
        </p:nvSpPr>
        <p:spPr>
          <a:xfrm>
            <a:off x="960194" y="739023"/>
            <a:ext cx="11104990" cy="582613"/>
          </a:xfrm>
        </p:spPr>
        <p:txBody>
          <a:bodyPr/>
          <a:lstStyle/>
          <a:p>
            <a:r>
              <a:rPr lang="fr-FR" dirty="0"/>
              <a:t> </a:t>
            </a:r>
            <a:r>
              <a:rPr lang="fr-FR" dirty="0" err="1"/>
              <a:t>Primary</a:t>
            </a:r>
            <a:r>
              <a:rPr lang="fr-FR" dirty="0"/>
              <a:t> </a:t>
            </a:r>
            <a:r>
              <a:rPr lang="fr-FR" dirty="0" err="1"/>
              <a:t>outcome</a:t>
            </a:r>
            <a:endParaRPr lang="fr-FR" dirty="0"/>
          </a:p>
        </p:txBody>
      </p:sp>
      <p:sp>
        <p:nvSpPr>
          <p:cNvPr id="6" name="Espace réservé du contenu 5"/>
          <p:cNvSpPr>
            <a:spLocks noGrp="1"/>
          </p:cNvSpPr>
          <p:nvPr>
            <p:ph sz="quarter" idx="16"/>
          </p:nvPr>
        </p:nvSpPr>
        <p:spPr/>
        <p:txBody>
          <a:bodyPr/>
          <a:lstStyle/>
          <a:p>
            <a:r>
              <a:rPr lang="fr-FR" dirty="0"/>
              <a:t>Guillaume VOIRIOT et al., ECCMID</a:t>
            </a:r>
            <a:r>
              <a:rPr lang="fr-FR" baseline="30000" dirty="0"/>
              <a:t>Ⓡ</a:t>
            </a:r>
            <a:r>
              <a:rPr lang="fr-FR" dirty="0"/>
              <a:t> 2024, Abs#O1003</a:t>
            </a:r>
          </a:p>
        </p:txBody>
      </p:sp>
      <p:sp>
        <p:nvSpPr>
          <p:cNvPr id="78" name="Rectangle 77"/>
          <p:cNvSpPr/>
          <p:nvPr/>
        </p:nvSpPr>
        <p:spPr>
          <a:xfrm>
            <a:off x="8186524" y="1984246"/>
            <a:ext cx="1874914" cy="400110"/>
          </a:xfrm>
          <a:prstGeom prst="rect">
            <a:avLst/>
          </a:prstGeom>
        </p:spPr>
        <p:txBody>
          <a:bodyPr wrap="square">
            <a:spAutoFit/>
          </a:bodyPr>
          <a:lstStyle/>
          <a:p>
            <a:r>
              <a:rPr lang="fr-FR" sz="1000" dirty="0">
                <a:solidFill>
                  <a:srgbClr val="D41AD8"/>
                </a:solidFill>
                <a:latin typeface="Arial" panose="020B0604020202020204" pitchFamily="34" charset="0"/>
                <a:cs typeface="Arial" panose="020B0604020202020204" pitchFamily="34" charset="0"/>
              </a:rPr>
              <a:t>▬</a:t>
            </a:r>
            <a:r>
              <a:rPr lang="fr-FR" sz="1000" dirty="0">
                <a:latin typeface="Arial" panose="020B0604020202020204" pitchFamily="34" charset="0"/>
                <a:cs typeface="Arial" panose="020B0604020202020204" pitchFamily="34" charset="0"/>
              </a:rPr>
              <a:t> Control group</a:t>
            </a:r>
          </a:p>
          <a:p>
            <a:r>
              <a:rPr lang="fr-FR" sz="1000" dirty="0">
                <a:solidFill>
                  <a:srgbClr val="5E247C"/>
                </a:solidFill>
                <a:latin typeface="Arial" panose="020B0604020202020204" pitchFamily="34" charset="0"/>
                <a:cs typeface="Arial" panose="020B0604020202020204" pitchFamily="34" charset="0"/>
              </a:rPr>
              <a:t>▬</a:t>
            </a:r>
            <a:r>
              <a:rPr lang="fr-FR" sz="1000" dirty="0">
                <a:latin typeface="Arial" panose="020B0604020202020204" pitchFamily="34" charset="0"/>
                <a:cs typeface="Arial" panose="020B0604020202020204" pitchFamily="34" charset="0"/>
              </a:rPr>
              <a:t> Intervention group</a:t>
            </a:r>
          </a:p>
        </p:txBody>
      </p:sp>
      <p:sp>
        <p:nvSpPr>
          <p:cNvPr id="79" name="Rectangle 78"/>
          <p:cNvSpPr/>
          <p:nvPr/>
        </p:nvSpPr>
        <p:spPr>
          <a:xfrm>
            <a:off x="3204685" y="2172535"/>
            <a:ext cx="717345" cy="869910"/>
          </a:xfrm>
          <a:prstGeom prst="rect">
            <a:avLst/>
          </a:prstGeom>
          <a:noFill/>
          <a:ln w="38100">
            <a:solidFill>
              <a:srgbClr val="9933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0" name="Rectangle 79"/>
          <p:cNvSpPr/>
          <p:nvPr/>
        </p:nvSpPr>
        <p:spPr>
          <a:xfrm>
            <a:off x="3218189" y="2423121"/>
            <a:ext cx="1868940" cy="1332913"/>
          </a:xfrm>
          <a:prstGeom prst="rect">
            <a:avLst/>
          </a:prstGeom>
          <a:noFill/>
          <a:ln w="38100">
            <a:solidFill>
              <a:srgbClr val="9933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Rectangle 80"/>
          <p:cNvSpPr/>
          <p:nvPr/>
        </p:nvSpPr>
        <p:spPr>
          <a:xfrm>
            <a:off x="5505021" y="3717006"/>
            <a:ext cx="4556417" cy="1040366"/>
          </a:xfrm>
          <a:prstGeom prst="rect">
            <a:avLst/>
          </a:prstGeom>
          <a:noFill/>
          <a:ln w="38100">
            <a:solidFill>
              <a:srgbClr val="9933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8" name="Connecteur droit avec flèche 87"/>
          <p:cNvCxnSpPr/>
          <p:nvPr/>
        </p:nvCxnSpPr>
        <p:spPr>
          <a:xfrm>
            <a:off x="5116163" y="3089578"/>
            <a:ext cx="364914" cy="0"/>
          </a:xfrm>
          <a:prstGeom prst="straightConnector1">
            <a:avLst/>
          </a:prstGeom>
          <a:ln w="28575">
            <a:solidFill>
              <a:srgbClr val="A859CF"/>
            </a:solidFill>
            <a:tailEnd type="triangle"/>
          </a:ln>
        </p:spPr>
        <p:style>
          <a:lnRef idx="1">
            <a:schemeClr val="accent1"/>
          </a:lnRef>
          <a:fillRef idx="0">
            <a:schemeClr val="accent1"/>
          </a:fillRef>
          <a:effectRef idx="0">
            <a:schemeClr val="accent1"/>
          </a:effectRef>
          <a:fontRef idx="minor">
            <a:schemeClr val="tx1"/>
          </a:fontRef>
        </p:style>
      </p:cxnSp>
      <p:sp>
        <p:nvSpPr>
          <p:cNvPr id="13" name="ZoneTexte 12"/>
          <p:cNvSpPr txBox="1"/>
          <p:nvPr/>
        </p:nvSpPr>
        <p:spPr>
          <a:xfrm rot="16200000">
            <a:off x="1456528" y="3478364"/>
            <a:ext cx="2305909" cy="246221"/>
          </a:xfrm>
          <a:prstGeom prst="rect">
            <a:avLst/>
          </a:prstGeom>
          <a:noFill/>
        </p:spPr>
        <p:txBody>
          <a:bodyPr wrap="square" rtlCol="0">
            <a:spAutoFit/>
          </a:bodyPr>
          <a:lstStyle/>
          <a:p>
            <a:pPr algn="ctr"/>
            <a:r>
              <a:rPr lang="en-US" sz="1000" dirty="0">
                <a:solidFill>
                  <a:srgbClr val="898989"/>
                </a:solidFill>
                <a:latin typeface="Arial" panose="020B0604020202020204" pitchFamily="34" charset="0"/>
                <a:cs typeface="Arial" panose="020B0604020202020204" pitchFamily="34" charset="0"/>
              </a:rPr>
              <a:t>Patients receiving antibiotics (%)</a:t>
            </a:r>
          </a:p>
        </p:txBody>
      </p:sp>
      <p:graphicFrame>
        <p:nvGraphicFramePr>
          <p:cNvPr id="14" name="Graphique 13"/>
          <p:cNvGraphicFramePr/>
          <p:nvPr/>
        </p:nvGraphicFramePr>
        <p:xfrm>
          <a:off x="2714498" y="2222467"/>
          <a:ext cx="7518282" cy="2829910"/>
        </p:xfrm>
        <a:graphic>
          <a:graphicData uri="http://schemas.openxmlformats.org/drawingml/2006/chart">
            <c:chart xmlns:c="http://schemas.openxmlformats.org/drawingml/2006/chart" xmlns:r="http://schemas.openxmlformats.org/officeDocument/2006/relationships" r:id="rId2"/>
          </a:graphicData>
        </a:graphic>
      </p:graphicFrame>
      <p:sp>
        <p:nvSpPr>
          <p:cNvPr id="16" name="Rectangle 15"/>
          <p:cNvSpPr/>
          <p:nvPr/>
        </p:nvSpPr>
        <p:spPr>
          <a:xfrm>
            <a:off x="3258014" y="2504900"/>
            <a:ext cx="67934" cy="2279694"/>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Rectangle 16"/>
          <p:cNvSpPr/>
          <p:nvPr/>
        </p:nvSpPr>
        <p:spPr>
          <a:xfrm>
            <a:off x="3499558" y="2447296"/>
            <a:ext cx="67934" cy="2334995"/>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Rectangle 17"/>
          <p:cNvSpPr/>
          <p:nvPr/>
        </p:nvSpPr>
        <p:spPr>
          <a:xfrm>
            <a:off x="3741102" y="2548170"/>
            <a:ext cx="66299" cy="2231913"/>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Rectangle 18"/>
          <p:cNvSpPr/>
          <p:nvPr/>
        </p:nvSpPr>
        <p:spPr>
          <a:xfrm>
            <a:off x="3964052" y="2627806"/>
            <a:ext cx="77162" cy="2152276"/>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Rectangle 19"/>
          <p:cNvSpPr/>
          <p:nvPr/>
        </p:nvSpPr>
        <p:spPr>
          <a:xfrm>
            <a:off x="4182215" y="2782300"/>
            <a:ext cx="54346" cy="2003621"/>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Rectangle 20"/>
          <p:cNvSpPr/>
          <p:nvPr/>
        </p:nvSpPr>
        <p:spPr>
          <a:xfrm>
            <a:off x="4409939" y="2894430"/>
            <a:ext cx="68829" cy="1886822"/>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21"/>
          <p:cNvSpPr/>
          <p:nvPr/>
        </p:nvSpPr>
        <p:spPr>
          <a:xfrm>
            <a:off x="4618697" y="3168536"/>
            <a:ext cx="71440" cy="1616058"/>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22"/>
          <p:cNvSpPr/>
          <p:nvPr/>
        </p:nvSpPr>
        <p:spPr>
          <a:xfrm>
            <a:off x="4854032" y="3431975"/>
            <a:ext cx="71440" cy="1350603"/>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p:cNvSpPr/>
          <p:nvPr/>
        </p:nvSpPr>
        <p:spPr>
          <a:xfrm>
            <a:off x="5087129" y="3741918"/>
            <a:ext cx="58069" cy="1042676"/>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24"/>
          <p:cNvSpPr/>
          <p:nvPr/>
        </p:nvSpPr>
        <p:spPr>
          <a:xfrm>
            <a:off x="5306856" y="3926410"/>
            <a:ext cx="68366" cy="862167"/>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25"/>
          <p:cNvSpPr/>
          <p:nvPr/>
        </p:nvSpPr>
        <p:spPr>
          <a:xfrm>
            <a:off x="5542032" y="3961558"/>
            <a:ext cx="81447" cy="819694"/>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26"/>
          <p:cNvSpPr/>
          <p:nvPr/>
        </p:nvSpPr>
        <p:spPr>
          <a:xfrm>
            <a:off x="5759354" y="4079046"/>
            <a:ext cx="70933" cy="712513"/>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Rectangle 27"/>
          <p:cNvSpPr/>
          <p:nvPr/>
        </p:nvSpPr>
        <p:spPr>
          <a:xfrm>
            <a:off x="5988506" y="4114882"/>
            <a:ext cx="77459" cy="671039"/>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Rectangle 28"/>
          <p:cNvSpPr/>
          <p:nvPr/>
        </p:nvSpPr>
        <p:spPr>
          <a:xfrm>
            <a:off x="6208014" y="4181886"/>
            <a:ext cx="76851" cy="601021"/>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Rectangle 29"/>
          <p:cNvSpPr/>
          <p:nvPr/>
        </p:nvSpPr>
        <p:spPr>
          <a:xfrm>
            <a:off x="6434776" y="4177904"/>
            <a:ext cx="84085" cy="601021"/>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 name="Rectangle 30"/>
          <p:cNvSpPr/>
          <p:nvPr/>
        </p:nvSpPr>
        <p:spPr>
          <a:xfrm>
            <a:off x="6680095" y="4249577"/>
            <a:ext cx="68989" cy="537312"/>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Rectangle 31"/>
          <p:cNvSpPr/>
          <p:nvPr/>
        </p:nvSpPr>
        <p:spPr>
          <a:xfrm>
            <a:off x="6891775" y="4279464"/>
            <a:ext cx="72434" cy="506457"/>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Rectangle 32"/>
          <p:cNvSpPr/>
          <p:nvPr/>
        </p:nvSpPr>
        <p:spPr>
          <a:xfrm>
            <a:off x="7118222" y="4338039"/>
            <a:ext cx="87530" cy="444390"/>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Rectangle 33"/>
          <p:cNvSpPr/>
          <p:nvPr/>
        </p:nvSpPr>
        <p:spPr>
          <a:xfrm>
            <a:off x="7344670" y="4342700"/>
            <a:ext cx="87530" cy="444390"/>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Rectangle 34"/>
          <p:cNvSpPr/>
          <p:nvPr/>
        </p:nvSpPr>
        <p:spPr>
          <a:xfrm>
            <a:off x="7578666" y="4332422"/>
            <a:ext cx="87530" cy="444390"/>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Rectangle 35"/>
          <p:cNvSpPr/>
          <p:nvPr/>
        </p:nvSpPr>
        <p:spPr>
          <a:xfrm>
            <a:off x="7807004" y="4350673"/>
            <a:ext cx="74263" cy="436227"/>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Rectangle 36"/>
          <p:cNvSpPr/>
          <p:nvPr/>
        </p:nvSpPr>
        <p:spPr>
          <a:xfrm>
            <a:off x="8027789" y="4424136"/>
            <a:ext cx="87531" cy="361127"/>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p:cNvSpPr/>
          <p:nvPr/>
        </p:nvSpPr>
        <p:spPr>
          <a:xfrm>
            <a:off x="8249969" y="4486491"/>
            <a:ext cx="69442" cy="299179"/>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p:cNvSpPr/>
          <p:nvPr/>
        </p:nvSpPr>
        <p:spPr>
          <a:xfrm>
            <a:off x="8461134" y="4438737"/>
            <a:ext cx="76883" cy="350161"/>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Rectangle 39"/>
          <p:cNvSpPr/>
          <p:nvPr/>
        </p:nvSpPr>
        <p:spPr>
          <a:xfrm>
            <a:off x="8699563" y="4484415"/>
            <a:ext cx="74500" cy="303329"/>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Rectangle 41"/>
          <p:cNvSpPr/>
          <p:nvPr/>
        </p:nvSpPr>
        <p:spPr>
          <a:xfrm>
            <a:off x="9156960" y="4520013"/>
            <a:ext cx="68542" cy="261239"/>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Rectangle 42"/>
          <p:cNvSpPr/>
          <p:nvPr/>
        </p:nvSpPr>
        <p:spPr>
          <a:xfrm>
            <a:off x="9360824" y="4525557"/>
            <a:ext cx="77319" cy="261239"/>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Rectangle 43"/>
          <p:cNvSpPr/>
          <p:nvPr/>
        </p:nvSpPr>
        <p:spPr>
          <a:xfrm>
            <a:off x="9553080" y="4521340"/>
            <a:ext cx="88847" cy="261239"/>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Rectangle 44"/>
          <p:cNvSpPr/>
          <p:nvPr/>
        </p:nvSpPr>
        <p:spPr>
          <a:xfrm>
            <a:off x="3363257" y="2496249"/>
            <a:ext cx="73232" cy="2285004"/>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6" name="Rectangle 45"/>
          <p:cNvSpPr/>
          <p:nvPr/>
        </p:nvSpPr>
        <p:spPr>
          <a:xfrm>
            <a:off x="3604802" y="2494920"/>
            <a:ext cx="73232" cy="2285004"/>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7" name="Rectangle 46"/>
          <p:cNvSpPr/>
          <p:nvPr/>
        </p:nvSpPr>
        <p:spPr>
          <a:xfrm>
            <a:off x="3836981" y="2687376"/>
            <a:ext cx="73941" cy="2092876"/>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8" name="Rectangle 47"/>
          <p:cNvSpPr/>
          <p:nvPr/>
        </p:nvSpPr>
        <p:spPr>
          <a:xfrm>
            <a:off x="4061959" y="2782300"/>
            <a:ext cx="81320" cy="200262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9" name="Rectangle 48"/>
          <p:cNvSpPr/>
          <p:nvPr/>
        </p:nvSpPr>
        <p:spPr>
          <a:xfrm>
            <a:off x="4265464" y="3042445"/>
            <a:ext cx="75972" cy="1742476"/>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Rectangle 49"/>
          <p:cNvSpPr/>
          <p:nvPr/>
        </p:nvSpPr>
        <p:spPr>
          <a:xfrm>
            <a:off x="4494680" y="3233573"/>
            <a:ext cx="77759" cy="1551348"/>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Rectangle 50"/>
          <p:cNvSpPr/>
          <p:nvPr/>
        </p:nvSpPr>
        <p:spPr>
          <a:xfrm>
            <a:off x="4722674" y="3512301"/>
            <a:ext cx="82397" cy="1275276"/>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2" name="Rectangle 51"/>
          <p:cNvSpPr/>
          <p:nvPr/>
        </p:nvSpPr>
        <p:spPr>
          <a:xfrm>
            <a:off x="4962589" y="3605209"/>
            <a:ext cx="76478" cy="1179712"/>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p:cNvSpPr/>
          <p:nvPr/>
        </p:nvSpPr>
        <p:spPr>
          <a:xfrm>
            <a:off x="5180452" y="3775099"/>
            <a:ext cx="69908" cy="1014569"/>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Rectangle 53"/>
          <p:cNvSpPr/>
          <p:nvPr/>
        </p:nvSpPr>
        <p:spPr>
          <a:xfrm>
            <a:off x="5399047" y="3877941"/>
            <a:ext cx="82030" cy="905205"/>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Rectangle 54"/>
          <p:cNvSpPr/>
          <p:nvPr/>
        </p:nvSpPr>
        <p:spPr>
          <a:xfrm>
            <a:off x="5659923" y="3914463"/>
            <a:ext cx="67838" cy="870452"/>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Rectangle 55"/>
          <p:cNvSpPr/>
          <p:nvPr/>
        </p:nvSpPr>
        <p:spPr>
          <a:xfrm>
            <a:off x="5860621" y="3970208"/>
            <a:ext cx="73471" cy="81495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Rectangle 56"/>
          <p:cNvSpPr/>
          <p:nvPr/>
        </p:nvSpPr>
        <p:spPr>
          <a:xfrm>
            <a:off x="6097599" y="3972149"/>
            <a:ext cx="75908" cy="81495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p:cNvSpPr/>
          <p:nvPr/>
        </p:nvSpPr>
        <p:spPr>
          <a:xfrm>
            <a:off x="6312621" y="3980800"/>
            <a:ext cx="62553" cy="81495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p:cNvSpPr/>
          <p:nvPr/>
        </p:nvSpPr>
        <p:spPr>
          <a:xfrm>
            <a:off x="6546421" y="4015976"/>
            <a:ext cx="84291" cy="766454"/>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p:cNvSpPr/>
          <p:nvPr/>
        </p:nvSpPr>
        <p:spPr>
          <a:xfrm>
            <a:off x="6774551" y="4071081"/>
            <a:ext cx="74023" cy="717822"/>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1" name="Rectangle 60"/>
          <p:cNvSpPr/>
          <p:nvPr/>
        </p:nvSpPr>
        <p:spPr>
          <a:xfrm>
            <a:off x="6983797" y="4072250"/>
            <a:ext cx="73859" cy="717822"/>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2" name="Rectangle 61"/>
          <p:cNvSpPr/>
          <p:nvPr/>
        </p:nvSpPr>
        <p:spPr>
          <a:xfrm>
            <a:off x="7225762" y="4118864"/>
            <a:ext cx="83530" cy="670039"/>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3" name="Rectangle 62"/>
          <p:cNvSpPr/>
          <p:nvPr/>
        </p:nvSpPr>
        <p:spPr>
          <a:xfrm>
            <a:off x="7453186" y="4182573"/>
            <a:ext cx="75087" cy="602586"/>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4" name="Rectangle 63"/>
          <p:cNvSpPr/>
          <p:nvPr/>
        </p:nvSpPr>
        <p:spPr>
          <a:xfrm>
            <a:off x="7693939" y="4142754"/>
            <a:ext cx="66388" cy="649803"/>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 name="Rectangle 64"/>
          <p:cNvSpPr/>
          <p:nvPr/>
        </p:nvSpPr>
        <p:spPr>
          <a:xfrm>
            <a:off x="7915273" y="4139643"/>
            <a:ext cx="72518" cy="649803"/>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Rectangle 65"/>
          <p:cNvSpPr/>
          <p:nvPr/>
        </p:nvSpPr>
        <p:spPr>
          <a:xfrm>
            <a:off x="8153127" y="4207767"/>
            <a:ext cx="66794" cy="58113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Rectangle 66"/>
          <p:cNvSpPr/>
          <p:nvPr/>
        </p:nvSpPr>
        <p:spPr>
          <a:xfrm>
            <a:off x="8349654" y="4279137"/>
            <a:ext cx="65078" cy="505457"/>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67"/>
          <p:cNvSpPr/>
          <p:nvPr/>
        </p:nvSpPr>
        <p:spPr>
          <a:xfrm>
            <a:off x="8564075" y="4341073"/>
            <a:ext cx="87108" cy="447830"/>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p:cNvSpPr/>
          <p:nvPr/>
        </p:nvSpPr>
        <p:spPr>
          <a:xfrm>
            <a:off x="8803489" y="4341073"/>
            <a:ext cx="80548" cy="44352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Rectangle 69"/>
          <p:cNvSpPr/>
          <p:nvPr/>
        </p:nvSpPr>
        <p:spPr>
          <a:xfrm>
            <a:off x="9044798" y="4321162"/>
            <a:ext cx="85760" cy="46371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Rectangle 70"/>
          <p:cNvSpPr/>
          <p:nvPr/>
        </p:nvSpPr>
        <p:spPr>
          <a:xfrm>
            <a:off x="8930714" y="4525556"/>
            <a:ext cx="92927" cy="262188"/>
          </a:xfrm>
          <a:prstGeom prst="rect">
            <a:avLst/>
          </a:prstGeom>
          <a:solidFill>
            <a:srgbClr val="D41AD8"/>
          </a:solidFill>
          <a:ln>
            <a:solidFill>
              <a:srgbClr val="D41A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Rectangle 71"/>
          <p:cNvSpPr/>
          <p:nvPr/>
        </p:nvSpPr>
        <p:spPr>
          <a:xfrm>
            <a:off x="9251104" y="4328067"/>
            <a:ext cx="61339" cy="46371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Rectangle 72"/>
          <p:cNvSpPr/>
          <p:nvPr/>
        </p:nvSpPr>
        <p:spPr>
          <a:xfrm>
            <a:off x="9459301" y="4328067"/>
            <a:ext cx="62371" cy="46371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4" name="Rectangle 73"/>
          <p:cNvSpPr/>
          <p:nvPr/>
        </p:nvSpPr>
        <p:spPr>
          <a:xfrm>
            <a:off x="9662669" y="4327049"/>
            <a:ext cx="59621" cy="463711"/>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ZoneTexte 14"/>
          <p:cNvSpPr txBox="1"/>
          <p:nvPr/>
        </p:nvSpPr>
        <p:spPr>
          <a:xfrm>
            <a:off x="4792449" y="4998642"/>
            <a:ext cx="3235341" cy="246221"/>
          </a:xfrm>
          <a:prstGeom prst="rect">
            <a:avLst/>
          </a:prstGeom>
          <a:noFill/>
        </p:spPr>
        <p:txBody>
          <a:bodyPr wrap="square" rtlCol="0">
            <a:spAutoFit/>
          </a:bodyPr>
          <a:lstStyle/>
          <a:p>
            <a:pPr algn="ctr"/>
            <a:r>
              <a:rPr lang="en-US" sz="1000" dirty="0">
                <a:solidFill>
                  <a:srgbClr val="898989"/>
                </a:solidFill>
                <a:latin typeface="Arial" panose="020B0604020202020204" pitchFamily="34" charset="0"/>
                <a:cs typeface="Arial" panose="020B0604020202020204" pitchFamily="34" charset="0"/>
              </a:rPr>
              <a:t>Days</a:t>
            </a:r>
          </a:p>
        </p:txBody>
      </p:sp>
      <p:cxnSp>
        <p:nvCxnSpPr>
          <p:cNvPr id="83" name="Connecteur en angle 82"/>
          <p:cNvCxnSpPr>
            <a:endCxn id="85" idx="1"/>
          </p:cNvCxnSpPr>
          <p:nvPr/>
        </p:nvCxnSpPr>
        <p:spPr>
          <a:xfrm rot="5400000" flipH="1" flipV="1">
            <a:off x="3475128" y="1911360"/>
            <a:ext cx="447553" cy="262822"/>
          </a:xfrm>
          <a:prstGeom prst="bentConnector2">
            <a:avLst/>
          </a:prstGeom>
          <a:ln w="28575">
            <a:solidFill>
              <a:srgbClr val="9933E5"/>
            </a:solidFill>
            <a:tailEnd type="triangle"/>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3830315" y="1603550"/>
            <a:ext cx="1949511" cy="430887"/>
          </a:xfrm>
          <a:prstGeom prst="rect">
            <a:avLst/>
          </a:prstGeom>
        </p:spPr>
        <p:txBody>
          <a:bodyPr wrap="square">
            <a:spAutoFit/>
          </a:bodyPr>
          <a:lstStyle/>
          <a:p>
            <a:r>
              <a:rPr lang="en-US" sz="1050" dirty="0">
                <a:latin typeface="Arial" panose="020B0604020202020204" pitchFamily="34" charset="0"/>
                <a:cs typeface="Arial" panose="020B0604020202020204" pitchFamily="34" charset="0"/>
              </a:rPr>
              <a:t>Algorithm not followed in only 17% of patients</a:t>
            </a:r>
            <a:endParaRPr lang="fr-FR" sz="1050" dirty="0">
              <a:latin typeface="Arial" panose="020B0604020202020204" pitchFamily="34" charset="0"/>
              <a:cs typeface="Arial" panose="020B0604020202020204" pitchFamily="34" charset="0"/>
            </a:endParaRPr>
          </a:p>
        </p:txBody>
      </p:sp>
      <p:sp>
        <p:nvSpPr>
          <p:cNvPr id="90" name="Rectangle 89"/>
          <p:cNvSpPr/>
          <p:nvPr/>
        </p:nvSpPr>
        <p:spPr>
          <a:xfrm>
            <a:off x="10414316" y="4119805"/>
            <a:ext cx="980951" cy="261610"/>
          </a:xfrm>
          <a:prstGeom prst="rect">
            <a:avLst/>
          </a:prstGeom>
        </p:spPr>
        <p:txBody>
          <a:bodyPr wrap="square">
            <a:spAutoFit/>
          </a:bodyPr>
          <a:lstStyle/>
          <a:p>
            <a:r>
              <a:rPr lang="en-US" sz="1050" dirty="0">
                <a:latin typeface="Arial" panose="020B0604020202020204" pitchFamily="34" charset="0"/>
                <a:cs typeface="Arial" panose="020B0604020202020204" pitchFamily="34" charset="0"/>
              </a:rPr>
              <a:t>??</a:t>
            </a:r>
            <a:endParaRPr lang="fr-FR" sz="1050" dirty="0">
              <a:latin typeface="Arial" panose="020B0604020202020204" pitchFamily="34" charset="0"/>
              <a:cs typeface="Arial" panose="020B0604020202020204" pitchFamily="34" charset="0"/>
            </a:endParaRPr>
          </a:p>
        </p:txBody>
      </p:sp>
      <p:cxnSp>
        <p:nvCxnSpPr>
          <p:cNvPr id="91" name="Connecteur droit avec flèche 90"/>
          <p:cNvCxnSpPr/>
          <p:nvPr/>
        </p:nvCxnSpPr>
        <p:spPr>
          <a:xfrm>
            <a:off x="10061438" y="4263256"/>
            <a:ext cx="364914" cy="0"/>
          </a:xfrm>
          <a:prstGeom prst="straightConnector1">
            <a:avLst/>
          </a:prstGeom>
          <a:ln w="28575">
            <a:solidFill>
              <a:srgbClr val="A859CF"/>
            </a:solidFill>
            <a:tailEnd type="triangle"/>
          </a:ln>
        </p:spPr>
        <p:style>
          <a:lnRef idx="1">
            <a:schemeClr val="accent1"/>
          </a:lnRef>
          <a:fillRef idx="0">
            <a:schemeClr val="accent1"/>
          </a:fillRef>
          <a:effectRef idx="0">
            <a:schemeClr val="accent1"/>
          </a:effectRef>
          <a:fontRef idx="minor">
            <a:schemeClr val="tx1"/>
          </a:fontRef>
        </p:style>
      </p:cxnSp>
      <p:sp>
        <p:nvSpPr>
          <p:cNvPr id="97" name="Rectangle à coins arrondis 96"/>
          <p:cNvSpPr/>
          <p:nvPr/>
        </p:nvSpPr>
        <p:spPr>
          <a:xfrm>
            <a:off x="2019300" y="1422400"/>
            <a:ext cx="9093200" cy="4563057"/>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89" name="Rectangle 88"/>
          <p:cNvSpPr/>
          <p:nvPr/>
        </p:nvSpPr>
        <p:spPr>
          <a:xfrm>
            <a:off x="5490740" y="2795012"/>
            <a:ext cx="4158847" cy="577081"/>
          </a:xfrm>
          <a:prstGeom prst="rect">
            <a:avLst/>
          </a:prstGeom>
        </p:spPr>
        <p:txBody>
          <a:bodyPr wrap="square">
            <a:spAutoFit/>
          </a:bodyPr>
          <a:lstStyle/>
          <a:p>
            <a:r>
              <a:rPr lang="en-US" sz="1050" dirty="0">
                <a:latin typeface="Arial" panose="020B0604020202020204" pitchFamily="34" charset="0"/>
                <a:cs typeface="Arial" panose="020B0604020202020204" pitchFamily="34" charset="0"/>
              </a:rPr>
              <a:t>The number of </a:t>
            </a:r>
            <a:r>
              <a:rPr lang="en-US" sz="1050" b="1" dirty="0">
                <a:latin typeface="Arial" panose="020B0604020202020204" pitchFamily="34" charset="0"/>
                <a:cs typeface="Arial" panose="020B0604020202020204" pitchFamily="34" charset="0"/>
              </a:rPr>
              <a:t>antibiotic-free days at Day 7</a:t>
            </a:r>
            <a:r>
              <a:rPr lang="en-US" sz="1050" dirty="0">
                <a:latin typeface="Arial" panose="020B0604020202020204" pitchFamily="34" charset="0"/>
                <a:cs typeface="Arial" panose="020B0604020202020204" pitchFamily="34" charset="0"/>
              </a:rPr>
              <a:t> was </a:t>
            </a:r>
            <a:r>
              <a:rPr lang="en-US" sz="1050" b="1" dirty="0">
                <a:latin typeface="Arial" panose="020B0604020202020204" pitchFamily="34" charset="0"/>
                <a:cs typeface="Arial" panose="020B0604020202020204" pitchFamily="34" charset="0"/>
              </a:rPr>
              <a:t>shorter by one day</a:t>
            </a:r>
            <a:r>
              <a:rPr lang="en-US" sz="1050" dirty="0">
                <a:latin typeface="Arial" panose="020B0604020202020204" pitchFamily="34" charset="0"/>
                <a:cs typeface="Arial" panose="020B0604020202020204" pitchFamily="34" charset="0"/>
              </a:rPr>
              <a:t> in the </a:t>
            </a:r>
            <a:r>
              <a:rPr lang="en-US" sz="1050" b="1" dirty="0">
                <a:latin typeface="Arial" panose="020B0604020202020204" pitchFamily="34" charset="0"/>
                <a:cs typeface="Arial" panose="020B0604020202020204" pitchFamily="34" charset="0"/>
              </a:rPr>
              <a:t>mPCR-PCT group</a:t>
            </a:r>
            <a:r>
              <a:rPr lang="en-US" sz="1050" dirty="0">
                <a:latin typeface="Arial" panose="020B0604020202020204" pitchFamily="34" charset="0"/>
                <a:cs typeface="Arial" panose="020B0604020202020204" pitchFamily="34" charset="0"/>
              </a:rPr>
              <a:t> (1.0 [0.0; 3.0] in the intervention group </a:t>
            </a:r>
            <a:r>
              <a:rPr lang="en-US" sz="1050" i="1" dirty="0">
                <a:latin typeface="Arial" panose="020B0604020202020204" pitchFamily="34" charset="0"/>
                <a:cs typeface="Arial" panose="020B0604020202020204" pitchFamily="34" charset="0"/>
              </a:rPr>
              <a:t>vs</a:t>
            </a:r>
            <a:r>
              <a:rPr lang="en-US" sz="1050" dirty="0">
                <a:latin typeface="Arial" panose="020B0604020202020204" pitchFamily="34" charset="0"/>
                <a:cs typeface="Arial" panose="020B0604020202020204" pitchFamily="34" charset="0"/>
              </a:rPr>
              <a:t>. 0.0 [0.0; 2.0] in the control group, </a:t>
            </a:r>
            <a:r>
              <a:rPr lang="en-US" sz="1050" i="1" dirty="0">
                <a:latin typeface="Arial" panose="020B0604020202020204" pitchFamily="34" charset="0"/>
                <a:cs typeface="Arial" panose="020B0604020202020204" pitchFamily="34" charset="0"/>
              </a:rPr>
              <a:t>p</a:t>
            </a:r>
            <a:r>
              <a:rPr lang="en-US" sz="1050" dirty="0">
                <a:latin typeface="Arial" panose="020B0604020202020204" pitchFamily="34" charset="0"/>
                <a:cs typeface="Arial" panose="020B0604020202020204" pitchFamily="34" charset="0"/>
              </a:rPr>
              <a:t>=0.034).</a:t>
            </a:r>
            <a:endParaRPr lang="fr-FR" sz="105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9105985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err="1"/>
              <a:t>Results</a:t>
            </a:r>
            <a:endParaRPr lang="fr-FR" dirty="0"/>
          </a:p>
        </p:txBody>
      </p:sp>
      <p:sp>
        <p:nvSpPr>
          <p:cNvPr id="2" name="Espace réservé du texte 1"/>
          <p:cNvSpPr>
            <a:spLocks noGrp="1"/>
          </p:cNvSpPr>
          <p:nvPr>
            <p:ph type="body" sz="quarter" idx="18"/>
          </p:nvPr>
        </p:nvSpPr>
        <p:spPr>
          <a:xfrm>
            <a:off x="960194" y="739023"/>
            <a:ext cx="11104990" cy="582613"/>
          </a:xfrm>
        </p:spPr>
        <p:txBody>
          <a:bodyPr/>
          <a:lstStyle/>
          <a:p>
            <a:r>
              <a:rPr lang="fr-FR" dirty="0"/>
              <a:t> </a:t>
            </a:r>
            <a:r>
              <a:rPr lang="fr-FR" dirty="0" err="1"/>
              <a:t>Primary</a:t>
            </a:r>
            <a:r>
              <a:rPr lang="fr-FR" dirty="0"/>
              <a:t> </a:t>
            </a:r>
            <a:r>
              <a:rPr lang="fr-FR" dirty="0" err="1"/>
              <a:t>outcome</a:t>
            </a:r>
            <a:endParaRPr lang="fr-FR" dirty="0"/>
          </a:p>
        </p:txBody>
      </p:sp>
      <p:sp>
        <p:nvSpPr>
          <p:cNvPr id="97" name="Rectangle à coins arrondis 96"/>
          <p:cNvSpPr/>
          <p:nvPr/>
        </p:nvSpPr>
        <p:spPr>
          <a:xfrm>
            <a:off x="1217718" y="1447800"/>
            <a:ext cx="10589942" cy="442037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7" name="Groupe 6"/>
          <p:cNvGrpSpPr/>
          <p:nvPr/>
        </p:nvGrpSpPr>
        <p:grpSpPr>
          <a:xfrm>
            <a:off x="1598865" y="1542357"/>
            <a:ext cx="4387604" cy="3719012"/>
            <a:chOff x="2620253" y="1603550"/>
            <a:chExt cx="4387604" cy="3719012"/>
          </a:xfrm>
        </p:grpSpPr>
        <p:sp>
          <p:nvSpPr>
            <p:cNvPr id="82" name="ZoneTexte 81"/>
            <p:cNvSpPr txBox="1"/>
            <p:nvPr/>
          </p:nvSpPr>
          <p:spPr>
            <a:xfrm rot="16200000">
              <a:off x="1455139" y="3211012"/>
              <a:ext cx="2591838" cy="261610"/>
            </a:xfrm>
            <a:prstGeom prst="rect">
              <a:avLst/>
            </a:prstGeom>
            <a:noFill/>
          </p:spPr>
          <p:txBody>
            <a:bodyPr wrap="square" rtlCol="0">
              <a:spAutoFit/>
            </a:bodyPr>
            <a:lstStyle/>
            <a:p>
              <a:pPr algn="ctr"/>
              <a:r>
                <a:rPr lang="en-US" sz="1050" dirty="0">
                  <a:solidFill>
                    <a:srgbClr val="898989"/>
                  </a:solidFill>
                  <a:latin typeface="Arial" panose="020B0604020202020204" pitchFamily="34" charset="0"/>
                  <a:cs typeface="Arial" panose="020B0604020202020204" pitchFamily="34" charset="0"/>
                </a:rPr>
                <a:t>Patients receiving antibiotics (%)</a:t>
              </a:r>
            </a:p>
          </p:txBody>
        </p:sp>
        <p:sp>
          <p:nvSpPr>
            <p:cNvPr id="86" name="ZoneTexte 85"/>
            <p:cNvSpPr txBox="1"/>
            <p:nvPr/>
          </p:nvSpPr>
          <p:spPr>
            <a:xfrm>
              <a:off x="4110308" y="5060952"/>
              <a:ext cx="1575395" cy="261610"/>
            </a:xfrm>
            <a:prstGeom prst="rect">
              <a:avLst/>
            </a:prstGeom>
            <a:noFill/>
          </p:spPr>
          <p:txBody>
            <a:bodyPr wrap="square" rtlCol="0">
              <a:spAutoFit/>
            </a:bodyPr>
            <a:lstStyle/>
            <a:p>
              <a:pPr algn="ctr"/>
              <a:r>
                <a:rPr lang="en-US" sz="1050" dirty="0">
                  <a:solidFill>
                    <a:srgbClr val="898989"/>
                  </a:solidFill>
                  <a:latin typeface="Arial" panose="020B0604020202020204" pitchFamily="34" charset="0"/>
                  <a:cs typeface="Arial" panose="020B0604020202020204" pitchFamily="34" charset="0"/>
                </a:rPr>
                <a:t>Days</a:t>
              </a:r>
            </a:p>
          </p:txBody>
        </p:sp>
        <p:graphicFrame>
          <p:nvGraphicFramePr>
            <p:cNvPr id="87" name="Graphique 86"/>
            <p:cNvGraphicFramePr/>
            <p:nvPr/>
          </p:nvGraphicFramePr>
          <p:xfrm>
            <a:off x="2788155" y="1603550"/>
            <a:ext cx="4219702" cy="3448827"/>
          </p:xfrm>
          <a:graphic>
            <a:graphicData uri="http://schemas.openxmlformats.org/drawingml/2006/chart">
              <c:chart xmlns:c="http://schemas.openxmlformats.org/drawingml/2006/chart" xmlns:r="http://schemas.openxmlformats.org/officeDocument/2006/relationships" r:id="rId2"/>
            </a:graphicData>
          </a:graphic>
        </p:graphicFrame>
        <p:pic>
          <p:nvPicPr>
            <p:cNvPr id="190" name="Image 189">
              <a:extLst>
                <a:ext uri="{FF2B5EF4-FFF2-40B4-BE49-F238E27FC236}">
                  <a16:creationId xmlns:a16="http://schemas.microsoft.com/office/drawing/2014/main" id="{49AB8E80-8A1A-F51D-E647-B2F43EC725A5}"/>
                </a:ext>
              </a:extLst>
            </p:cNvPr>
            <p:cNvPicPr>
              <a:picLocks noChangeAspect="1"/>
            </p:cNvPicPr>
            <p:nvPr/>
          </p:nvPicPr>
          <p:blipFill rotWithShape="1">
            <a:blip r:embed="rId3">
              <a:duotone>
                <a:prstClr val="black"/>
                <a:srgbClr val="9933E5">
                  <a:tint val="45000"/>
                  <a:satMod val="400000"/>
                </a:srgbClr>
              </a:duotone>
              <a:extLst>
                <a:ext uri="{BEBA8EAE-BF5A-486C-A8C5-ECC9F3942E4B}">
                  <a14:imgProps xmlns:a14="http://schemas.microsoft.com/office/drawing/2010/main">
                    <a14:imgLayer r:embed="rId4">
                      <a14:imgEffect>
                        <a14:sharpenSoften amount="50000"/>
                      </a14:imgEffect>
                      <a14:imgEffect>
                        <a14:brightnessContrast bright="-4000"/>
                      </a14:imgEffect>
                    </a14:imgLayer>
                  </a14:imgProps>
                </a:ext>
              </a:extLst>
            </a:blip>
            <a:srcRect l="10188" t="24778" r="58874" b="29250"/>
            <a:stretch/>
          </p:blipFill>
          <p:spPr>
            <a:xfrm>
              <a:off x="3175632" y="1889083"/>
              <a:ext cx="3688718" cy="2889955"/>
            </a:xfrm>
            <a:prstGeom prst="rect">
              <a:avLst/>
            </a:prstGeom>
          </p:spPr>
        </p:pic>
      </p:grpSp>
      <p:grpSp>
        <p:nvGrpSpPr>
          <p:cNvPr id="8" name="Groupe 7"/>
          <p:cNvGrpSpPr/>
          <p:nvPr/>
        </p:nvGrpSpPr>
        <p:grpSpPr>
          <a:xfrm>
            <a:off x="7031850" y="1636035"/>
            <a:ext cx="4465923" cy="3703623"/>
            <a:chOff x="7530490" y="2171702"/>
            <a:chExt cx="4465923" cy="3703623"/>
          </a:xfrm>
        </p:grpSpPr>
        <p:pic>
          <p:nvPicPr>
            <p:cNvPr id="189" name="Image 188">
              <a:extLst>
                <a:ext uri="{FF2B5EF4-FFF2-40B4-BE49-F238E27FC236}">
                  <a16:creationId xmlns:a16="http://schemas.microsoft.com/office/drawing/2014/main" id="{49AB8E80-8A1A-F51D-E647-B2F43EC725A5}"/>
                </a:ext>
              </a:extLst>
            </p:cNvPr>
            <p:cNvPicPr>
              <a:picLocks noChangeAspect="1"/>
            </p:cNvPicPr>
            <p:nvPr/>
          </p:nvPicPr>
          <p:blipFill rotWithShape="1">
            <a:blip r:embed="rId5">
              <a:duotone>
                <a:prstClr val="black"/>
                <a:srgbClr val="9933E5">
                  <a:tint val="45000"/>
                  <a:satMod val="400000"/>
                </a:srgbClr>
              </a:duotone>
              <a:extLst>
                <a:ext uri="{BEBA8EAE-BF5A-486C-A8C5-ECC9F3942E4B}">
                  <a14:imgProps xmlns:a14="http://schemas.microsoft.com/office/drawing/2010/main">
                    <a14:imgLayer r:embed="rId4">
                      <a14:imgEffect>
                        <a14:sharpenSoften amount="50000"/>
                      </a14:imgEffect>
                      <a14:imgEffect>
                        <a14:brightnessContrast bright="4000"/>
                      </a14:imgEffect>
                    </a14:imgLayer>
                  </a14:imgProps>
                </a:ext>
              </a:extLst>
            </a:blip>
            <a:srcRect l="42110" t="24583" r="26718" b="29444"/>
            <a:stretch/>
          </p:blipFill>
          <p:spPr>
            <a:xfrm>
              <a:off x="8170537" y="2425699"/>
              <a:ext cx="3678563" cy="2919791"/>
            </a:xfrm>
            <a:prstGeom prst="rect">
              <a:avLst/>
            </a:prstGeom>
          </p:spPr>
        </p:pic>
        <p:sp>
          <p:nvSpPr>
            <p:cNvPr id="194" name="ZoneTexte 193"/>
            <p:cNvSpPr txBox="1"/>
            <p:nvPr/>
          </p:nvSpPr>
          <p:spPr>
            <a:xfrm rot="16200000">
              <a:off x="6357682" y="3785771"/>
              <a:ext cx="2591838" cy="246221"/>
            </a:xfrm>
            <a:prstGeom prst="rect">
              <a:avLst/>
            </a:prstGeom>
            <a:noFill/>
          </p:spPr>
          <p:txBody>
            <a:bodyPr wrap="square" rtlCol="0">
              <a:spAutoFit/>
            </a:bodyPr>
            <a:lstStyle/>
            <a:p>
              <a:pPr algn="ctr"/>
              <a:r>
                <a:rPr lang="en-US" sz="1000" dirty="0">
                  <a:solidFill>
                    <a:srgbClr val="898989"/>
                  </a:solidFill>
                  <a:latin typeface="Arial" panose="020B0604020202020204" pitchFamily="34" charset="0"/>
                  <a:cs typeface="Arial" panose="020B0604020202020204" pitchFamily="34" charset="0"/>
                </a:rPr>
                <a:t>Patients receiving antibiotics (%)</a:t>
              </a:r>
            </a:p>
          </p:txBody>
        </p:sp>
        <p:sp>
          <p:nvSpPr>
            <p:cNvPr id="195" name="ZoneTexte 194"/>
            <p:cNvSpPr txBox="1"/>
            <p:nvPr/>
          </p:nvSpPr>
          <p:spPr>
            <a:xfrm>
              <a:off x="9098864" y="5629104"/>
              <a:ext cx="1575395" cy="246221"/>
            </a:xfrm>
            <a:prstGeom prst="rect">
              <a:avLst/>
            </a:prstGeom>
            <a:noFill/>
          </p:spPr>
          <p:txBody>
            <a:bodyPr wrap="square" rtlCol="0">
              <a:spAutoFit/>
            </a:bodyPr>
            <a:lstStyle/>
            <a:p>
              <a:pPr algn="ctr"/>
              <a:r>
                <a:rPr lang="en-US" sz="1000" dirty="0">
                  <a:solidFill>
                    <a:srgbClr val="898989"/>
                  </a:solidFill>
                  <a:latin typeface="Arial" panose="020B0604020202020204" pitchFamily="34" charset="0"/>
                  <a:cs typeface="Arial" panose="020B0604020202020204" pitchFamily="34" charset="0"/>
                </a:rPr>
                <a:t>Days</a:t>
              </a:r>
            </a:p>
          </p:txBody>
        </p:sp>
        <p:graphicFrame>
          <p:nvGraphicFramePr>
            <p:cNvPr id="196" name="Graphique 195"/>
            <p:cNvGraphicFramePr/>
            <p:nvPr/>
          </p:nvGraphicFramePr>
          <p:xfrm>
            <a:off x="7776711" y="2171702"/>
            <a:ext cx="4219702" cy="3448827"/>
          </p:xfrm>
          <a:graphic>
            <a:graphicData uri="http://schemas.openxmlformats.org/drawingml/2006/chart">
              <c:chart xmlns:c="http://schemas.openxmlformats.org/drawingml/2006/chart" xmlns:r="http://schemas.openxmlformats.org/officeDocument/2006/relationships" r:id="rId6"/>
            </a:graphicData>
          </a:graphic>
        </p:graphicFrame>
      </p:grpSp>
      <p:sp>
        <p:nvSpPr>
          <p:cNvPr id="9" name="Rectangle 8"/>
          <p:cNvSpPr/>
          <p:nvPr/>
        </p:nvSpPr>
        <p:spPr>
          <a:xfrm>
            <a:off x="4326401" y="5273694"/>
            <a:ext cx="1790408" cy="441468"/>
          </a:xfrm>
          <a:prstGeom prst="rect">
            <a:avLst/>
          </a:prstGeom>
        </p:spPr>
        <p:txBody>
          <a:bodyPr wrap="square">
            <a:spAutoFit/>
          </a:bodyPr>
          <a:lstStyle/>
          <a:p>
            <a:pPr>
              <a:lnSpc>
                <a:spcPct val="107000"/>
              </a:lnSpc>
              <a:spcAft>
                <a:spcPts val="800"/>
              </a:spcAft>
            </a:pPr>
            <a:r>
              <a:rPr lang="fr-FR" sz="1050" kern="100" dirty="0">
                <a:solidFill>
                  <a:srgbClr val="8654A7"/>
                </a:solidFill>
                <a:latin typeface="Arial" panose="020B0604020202020204" pitchFamily="34" charset="0"/>
                <a:ea typeface="Aptos"/>
                <a:cs typeface="Arial" panose="020B0604020202020204" pitchFamily="34" charset="0"/>
              </a:rPr>
              <a:t>▬ </a:t>
            </a:r>
            <a:r>
              <a:rPr lang="fr-FR" sz="1050" kern="100" dirty="0">
                <a:latin typeface="Arial" panose="020B0604020202020204" pitchFamily="34" charset="0"/>
                <a:ea typeface="Aptos"/>
                <a:cs typeface="Arial" panose="020B0604020202020204" pitchFamily="34" charset="0"/>
              </a:rPr>
              <a:t>No </a:t>
            </a:r>
            <a:r>
              <a:rPr lang="fr-FR" sz="1050" kern="100" dirty="0" err="1">
                <a:latin typeface="Arial" panose="020B0604020202020204" pitchFamily="34" charset="0"/>
                <a:ea typeface="Aptos"/>
                <a:cs typeface="Arial" panose="020B0604020202020204" pitchFamily="34" charset="0"/>
              </a:rPr>
              <a:t>antibiotics</a:t>
            </a:r>
            <a:r>
              <a:rPr lang="fr-FR" sz="1050" kern="100" dirty="0">
                <a:latin typeface="Arial" panose="020B0604020202020204" pitchFamily="34" charset="0"/>
                <a:ea typeface="Aptos"/>
                <a:cs typeface="Arial" panose="020B0604020202020204" pitchFamily="34" charset="0"/>
              </a:rPr>
              <a:t> </a:t>
            </a:r>
            <a:br>
              <a:rPr lang="fr-FR" sz="1050" kern="100" dirty="0">
                <a:latin typeface="Arial" panose="020B0604020202020204" pitchFamily="34" charset="0"/>
                <a:ea typeface="Aptos"/>
                <a:cs typeface="Arial" panose="020B0604020202020204" pitchFamily="34" charset="0"/>
              </a:rPr>
            </a:br>
            <a:r>
              <a:rPr lang="fr-FR" sz="1050" kern="100" dirty="0">
                <a:solidFill>
                  <a:srgbClr val="492E5B"/>
                </a:solidFill>
                <a:latin typeface="Arial" panose="020B0604020202020204" pitchFamily="34" charset="0"/>
                <a:ea typeface="Aptos"/>
                <a:cs typeface="Arial" panose="020B0604020202020204" pitchFamily="34" charset="0"/>
              </a:rPr>
              <a:t>▬</a:t>
            </a:r>
            <a:r>
              <a:rPr lang="fr-FR" sz="1050" kern="100" dirty="0">
                <a:latin typeface="Arial" panose="020B0604020202020204" pitchFamily="34" charset="0"/>
                <a:ea typeface="Aptos"/>
                <a:cs typeface="Arial" panose="020B0604020202020204" pitchFamily="34" charset="0"/>
              </a:rPr>
              <a:t> </a:t>
            </a:r>
            <a:r>
              <a:rPr lang="fr-FR" sz="1050" kern="100" dirty="0" err="1">
                <a:latin typeface="Arial" panose="020B0604020202020204" pitchFamily="34" charset="0"/>
                <a:ea typeface="Aptos"/>
                <a:cs typeface="Arial" panose="020B0604020202020204" pitchFamily="34" charset="0"/>
              </a:rPr>
              <a:t>Deceased</a:t>
            </a:r>
            <a:endParaRPr lang="fr-FR" sz="1200" kern="100" dirty="0">
              <a:latin typeface="Arial" panose="020B0604020202020204" pitchFamily="34" charset="0"/>
              <a:ea typeface="Aptos"/>
              <a:cs typeface="Arial" panose="020B0604020202020204" pitchFamily="34" charset="0"/>
            </a:endParaRPr>
          </a:p>
        </p:txBody>
      </p:sp>
      <p:sp>
        <p:nvSpPr>
          <p:cNvPr id="10" name="Rectangle 9"/>
          <p:cNvSpPr/>
          <p:nvPr/>
        </p:nvSpPr>
        <p:spPr>
          <a:xfrm>
            <a:off x="5986469" y="5182986"/>
            <a:ext cx="3648045" cy="598369"/>
          </a:xfrm>
          <a:prstGeom prst="rect">
            <a:avLst/>
          </a:prstGeom>
        </p:spPr>
        <p:txBody>
          <a:bodyPr wrap="square">
            <a:spAutoFit/>
          </a:bodyPr>
          <a:lstStyle/>
          <a:p>
            <a:pPr>
              <a:lnSpc>
                <a:spcPct val="107000"/>
              </a:lnSpc>
              <a:spcAft>
                <a:spcPts val="800"/>
              </a:spcAft>
            </a:pPr>
            <a:r>
              <a:rPr lang="fr-FR" sz="1050" kern="100" dirty="0">
                <a:solidFill>
                  <a:srgbClr val="DBAAE8"/>
                </a:solidFill>
                <a:latin typeface="Arial" panose="020B0604020202020204" pitchFamily="34" charset="0"/>
                <a:ea typeface="Aptos"/>
                <a:cs typeface="Arial" panose="020B0604020202020204" pitchFamily="34" charset="0"/>
              </a:rPr>
              <a:t>▬</a:t>
            </a:r>
            <a:r>
              <a:rPr lang="fr-FR" sz="1050" kern="100" dirty="0">
                <a:latin typeface="Arial" panose="020B0604020202020204" pitchFamily="34" charset="0"/>
                <a:ea typeface="Aptos"/>
                <a:cs typeface="Arial" panose="020B0604020202020204" pitchFamily="34" charset="0"/>
              </a:rPr>
              <a:t> </a:t>
            </a:r>
            <a:r>
              <a:rPr lang="fr-FR" sz="1050" kern="100" dirty="0" err="1">
                <a:latin typeface="Arial" panose="020B0604020202020204" pitchFamily="34" charset="0"/>
                <a:ea typeface="Aptos"/>
                <a:cs typeface="Arial" panose="020B0604020202020204" pitchFamily="34" charset="0"/>
              </a:rPr>
              <a:t>Antibiotics</a:t>
            </a:r>
            <a:r>
              <a:rPr lang="fr-FR" sz="1050" kern="100" dirty="0">
                <a:latin typeface="Arial" panose="020B0604020202020204" pitchFamily="34" charset="0"/>
                <a:ea typeface="Aptos"/>
                <a:cs typeface="Arial" panose="020B0604020202020204" pitchFamily="34" charset="0"/>
              </a:rPr>
              <a:t> for CAP</a:t>
            </a:r>
            <a:br>
              <a:rPr lang="fr-FR" sz="1050" kern="100" dirty="0">
                <a:latin typeface="Arial" panose="020B0604020202020204" pitchFamily="34" charset="0"/>
                <a:ea typeface="Aptos"/>
                <a:cs typeface="Arial" panose="020B0604020202020204" pitchFamily="34" charset="0"/>
              </a:rPr>
            </a:br>
            <a:r>
              <a:rPr lang="fr-FR" sz="1050" kern="100" dirty="0">
                <a:solidFill>
                  <a:srgbClr val="8654A7"/>
                </a:solidFill>
                <a:latin typeface="Arial" panose="020B0604020202020204" pitchFamily="34" charset="0"/>
                <a:ea typeface="Aptos"/>
                <a:cs typeface="Arial" panose="020B0604020202020204" pitchFamily="34" charset="0"/>
              </a:rPr>
              <a:t>▬</a:t>
            </a:r>
            <a:r>
              <a:rPr lang="fr-FR" sz="1050" kern="100" dirty="0">
                <a:latin typeface="Arial" panose="020B0604020202020204" pitchFamily="34" charset="0"/>
                <a:ea typeface="Aptos"/>
                <a:cs typeface="Arial" panose="020B0604020202020204" pitchFamily="34" charset="0"/>
              </a:rPr>
              <a:t> </a:t>
            </a:r>
            <a:r>
              <a:rPr lang="fr-FR" sz="1050" kern="100" dirty="0" err="1">
                <a:latin typeface="Arial" panose="020B0604020202020204" pitchFamily="34" charset="0"/>
                <a:ea typeface="Aptos"/>
                <a:cs typeface="Arial" panose="020B0604020202020204" pitchFamily="34" charset="0"/>
              </a:rPr>
              <a:t>Antibiotics</a:t>
            </a:r>
            <a:r>
              <a:rPr lang="fr-FR" sz="1050" kern="100" dirty="0">
                <a:latin typeface="Arial" panose="020B0604020202020204" pitchFamily="34" charset="0"/>
                <a:ea typeface="Aptos"/>
                <a:cs typeface="Arial" panose="020B0604020202020204" pitchFamily="34" charset="0"/>
              </a:rPr>
              <a:t> for </a:t>
            </a:r>
            <a:r>
              <a:rPr lang="fr-FR" sz="1050" kern="100" dirty="0" err="1">
                <a:latin typeface="Arial" panose="020B0604020202020204" pitchFamily="34" charset="0"/>
                <a:ea typeface="Aptos"/>
                <a:cs typeface="Arial" panose="020B0604020202020204" pitchFamily="34" charset="0"/>
              </a:rPr>
              <a:t>another</a:t>
            </a:r>
            <a:r>
              <a:rPr lang="fr-FR" sz="1050" kern="100" dirty="0">
                <a:latin typeface="Arial" panose="020B0604020202020204" pitchFamily="34" charset="0"/>
                <a:ea typeface="Aptos"/>
                <a:cs typeface="Arial" panose="020B0604020202020204" pitchFamily="34" charset="0"/>
              </a:rPr>
              <a:t> infection</a:t>
            </a:r>
            <a:br>
              <a:rPr lang="fr-FR" sz="1050" kern="100" dirty="0">
                <a:latin typeface="Arial" panose="020B0604020202020204" pitchFamily="34" charset="0"/>
                <a:ea typeface="Aptos"/>
                <a:cs typeface="Arial" panose="020B0604020202020204" pitchFamily="34" charset="0"/>
              </a:rPr>
            </a:br>
            <a:r>
              <a:rPr lang="fr-FR" sz="1050" kern="100" dirty="0">
                <a:solidFill>
                  <a:srgbClr val="492E5B"/>
                </a:solidFill>
                <a:latin typeface="Arial" panose="020B0604020202020204" pitchFamily="34" charset="0"/>
                <a:ea typeface="Aptos"/>
                <a:cs typeface="Arial" panose="020B0604020202020204" pitchFamily="34" charset="0"/>
              </a:rPr>
              <a:t>▬</a:t>
            </a:r>
            <a:r>
              <a:rPr lang="fr-FR" sz="1050" kern="100" dirty="0">
                <a:latin typeface="Arial" panose="020B0604020202020204" pitchFamily="34" charset="0"/>
                <a:ea typeface="Aptos"/>
                <a:cs typeface="Arial" panose="020B0604020202020204" pitchFamily="34" charset="0"/>
              </a:rPr>
              <a:t> </a:t>
            </a:r>
            <a:r>
              <a:rPr lang="fr-FR" sz="1050" kern="100" dirty="0" err="1">
                <a:latin typeface="Arial" panose="020B0604020202020204" pitchFamily="34" charset="0"/>
                <a:ea typeface="Aptos"/>
                <a:cs typeface="Arial" panose="020B0604020202020204" pitchFamily="34" charset="0"/>
              </a:rPr>
              <a:t>Antibiotics</a:t>
            </a:r>
            <a:r>
              <a:rPr lang="fr-FR" sz="1050" kern="100" dirty="0">
                <a:latin typeface="Arial" panose="020B0604020202020204" pitchFamily="34" charset="0"/>
                <a:ea typeface="Aptos"/>
                <a:cs typeface="Arial" panose="020B0604020202020204" pitchFamily="34" charset="0"/>
              </a:rPr>
              <a:t> for CAP AND </a:t>
            </a:r>
            <a:r>
              <a:rPr lang="fr-FR" sz="1050" kern="100" dirty="0" err="1">
                <a:latin typeface="Arial" panose="020B0604020202020204" pitchFamily="34" charset="0"/>
                <a:ea typeface="Aptos"/>
                <a:cs typeface="Arial" panose="020B0604020202020204" pitchFamily="34" charset="0"/>
              </a:rPr>
              <a:t>another</a:t>
            </a:r>
            <a:r>
              <a:rPr lang="fr-FR" sz="1050" kern="100" dirty="0">
                <a:latin typeface="Arial" panose="020B0604020202020204" pitchFamily="34" charset="0"/>
                <a:ea typeface="Aptos"/>
                <a:cs typeface="Arial" panose="020B0604020202020204" pitchFamily="34" charset="0"/>
              </a:rPr>
              <a:t> infection </a:t>
            </a:r>
          </a:p>
        </p:txBody>
      </p:sp>
      <p:sp>
        <p:nvSpPr>
          <p:cNvPr id="3" name="Espace réservé du contenu 5">
            <a:extLst>
              <a:ext uri="{FF2B5EF4-FFF2-40B4-BE49-F238E27FC236}">
                <a16:creationId xmlns:a16="http://schemas.microsoft.com/office/drawing/2014/main" id="{34ECD402-E9CE-0BCC-7963-7A1AE642ADC9}"/>
              </a:ext>
            </a:extLst>
          </p:cNvPr>
          <p:cNvSpPr>
            <a:spLocks noGrp="1"/>
          </p:cNvSpPr>
          <p:nvPr>
            <p:ph sz="quarter" idx="16"/>
          </p:nvPr>
        </p:nvSpPr>
        <p:spPr>
          <a:xfrm>
            <a:off x="957434" y="6267371"/>
            <a:ext cx="5159375" cy="590628"/>
          </a:xfrm>
        </p:spPr>
        <p:txBody>
          <a:bodyPr/>
          <a:lstStyle/>
          <a:p>
            <a:r>
              <a:rPr lang="fr-FR" dirty="0"/>
              <a:t>Guillaume VOIRIOT et al., ECCMID</a:t>
            </a:r>
            <a:r>
              <a:rPr lang="fr-FR" baseline="30000" dirty="0"/>
              <a:t>Ⓡ</a:t>
            </a:r>
            <a:r>
              <a:rPr lang="fr-FR" dirty="0"/>
              <a:t> 2024, Abs#O1003</a:t>
            </a:r>
          </a:p>
        </p:txBody>
      </p:sp>
    </p:spTree>
    <p:extLst>
      <p:ext uri="{BB962C8B-B14F-4D97-AF65-F5344CB8AC3E}">
        <p14:creationId xmlns:p14="http://schemas.microsoft.com/office/powerpoint/2010/main" val="3542229246"/>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err="1"/>
              <a:t>Results</a:t>
            </a:r>
            <a:endParaRPr lang="fr-FR" dirty="0"/>
          </a:p>
        </p:txBody>
      </p:sp>
      <p:sp>
        <p:nvSpPr>
          <p:cNvPr id="2" name="Espace réservé du texte 1"/>
          <p:cNvSpPr>
            <a:spLocks noGrp="1"/>
          </p:cNvSpPr>
          <p:nvPr>
            <p:ph type="body" sz="quarter" idx="18"/>
          </p:nvPr>
        </p:nvSpPr>
        <p:spPr>
          <a:xfrm>
            <a:off x="960194" y="739023"/>
            <a:ext cx="11104990" cy="582613"/>
          </a:xfrm>
        </p:spPr>
        <p:txBody>
          <a:bodyPr/>
          <a:lstStyle/>
          <a:p>
            <a:r>
              <a:rPr lang="fr-FR" dirty="0" err="1"/>
              <a:t>Secondary</a:t>
            </a:r>
            <a:r>
              <a:rPr lang="fr-FR" dirty="0"/>
              <a:t> </a:t>
            </a:r>
            <a:r>
              <a:rPr lang="fr-FR" dirty="0" err="1"/>
              <a:t>outcomes</a:t>
            </a:r>
            <a:endParaRPr lang="fr-FR" dirty="0"/>
          </a:p>
        </p:txBody>
      </p:sp>
      <p:sp>
        <p:nvSpPr>
          <p:cNvPr id="3" name="Espace réservé du contenu 5">
            <a:extLst>
              <a:ext uri="{FF2B5EF4-FFF2-40B4-BE49-F238E27FC236}">
                <a16:creationId xmlns:a16="http://schemas.microsoft.com/office/drawing/2014/main" id="{34ECD402-E9CE-0BCC-7963-7A1AE642ADC9}"/>
              </a:ext>
            </a:extLst>
          </p:cNvPr>
          <p:cNvSpPr>
            <a:spLocks noGrp="1"/>
          </p:cNvSpPr>
          <p:nvPr>
            <p:ph sz="quarter" idx="16"/>
          </p:nvPr>
        </p:nvSpPr>
        <p:spPr>
          <a:xfrm>
            <a:off x="957434" y="6267371"/>
            <a:ext cx="5159375" cy="590628"/>
          </a:xfrm>
        </p:spPr>
        <p:txBody>
          <a:bodyPr/>
          <a:lstStyle/>
          <a:p>
            <a:r>
              <a:rPr lang="fr-FR" dirty="0"/>
              <a:t>Guillaume VOIRIOT et al., ECCMID</a:t>
            </a:r>
            <a:r>
              <a:rPr lang="fr-FR" baseline="30000" dirty="0"/>
              <a:t>Ⓡ</a:t>
            </a:r>
            <a:r>
              <a:rPr lang="fr-FR" dirty="0"/>
              <a:t> 2024, Abs#O1003</a:t>
            </a:r>
          </a:p>
        </p:txBody>
      </p:sp>
      <p:graphicFrame>
        <p:nvGraphicFramePr>
          <p:cNvPr id="5" name="Tableau 4">
            <a:extLst>
              <a:ext uri="{FF2B5EF4-FFF2-40B4-BE49-F238E27FC236}">
                <a16:creationId xmlns:a16="http://schemas.microsoft.com/office/drawing/2014/main" id="{9268B355-5475-8456-E947-DAD1C8F4D35C}"/>
              </a:ext>
            </a:extLst>
          </p:cNvPr>
          <p:cNvGraphicFramePr>
            <a:graphicFrameLocks noGrp="1"/>
          </p:cNvGraphicFramePr>
          <p:nvPr>
            <p:extLst>
              <p:ext uri="{D42A27DB-BD31-4B8C-83A1-F6EECF244321}">
                <p14:modId xmlns:p14="http://schemas.microsoft.com/office/powerpoint/2010/main" val="2198862896"/>
              </p:ext>
            </p:extLst>
          </p:nvPr>
        </p:nvGraphicFramePr>
        <p:xfrm>
          <a:off x="1870824" y="1248285"/>
          <a:ext cx="9697969" cy="4672800"/>
        </p:xfrm>
        <a:graphic>
          <a:graphicData uri="http://schemas.openxmlformats.org/drawingml/2006/table">
            <a:tbl>
              <a:tblPr>
                <a:tableStyleId>{5C22544A-7EE6-4342-B048-85BDC9FD1C3A}</a:tableStyleId>
              </a:tblPr>
              <a:tblGrid>
                <a:gridCol w="3680890">
                  <a:extLst>
                    <a:ext uri="{9D8B030D-6E8A-4147-A177-3AD203B41FA5}">
                      <a16:colId xmlns:a16="http://schemas.microsoft.com/office/drawing/2014/main" val="86731436"/>
                    </a:ext>
                  </a:extLst>
                </a:gridCol>
                <a:gridCol w="1638186">
                  <a:extLst>
                    <a:ext uri="{9D8B030D-6E8A-4147-A177-3AD203B41FA5}">
                      <a16:colId xmlns:a16="http://schemas.microsoft.com/office/drawing/2014/main" val="4196662486"/>
                    </a:ext>
                  </a:extLst>
                </a:gridCol>
                <a:gridCol w="1631016">
                  <a:extLst>
                    <a:ext uri="{9D8B030D-6E8A-4147-A177-3AD203B41FA5}">
                      <a16:colId xmlns:a16="http://schemas.microsoft.com/office/drawing/2014/main" val="3579824159"/>
                    </a:ext>
                  </a:extLst>
                </a:gridCol>
                <a:gridCol w="1359181">
                  <a:extLst>
                    <a:ext uri="{9D8B030D-6E8A-4147-A177-3AD203B41FA5}">
                      <a16:colId xmlns:a16="http://schemas.microsoft.com/office/drawing/2014/main" val="404451543"/>
                    </a:ext>
                  </a:extLst>
                </a:gridCol>
                <a:gridCol w="1388696">
                  <a:extLst>
                    <a:ext uri="{9D8B030D-6E8A-4147-A177-3AD203B41FA5}">
                      <a16:colId xmlns:a16="http://schemas.microsoft.com/office/drawing/2014/main" val="874129311"/>
                    </a:ext>
                  </a:extLst>
                </a:gridCol>
              </a:tblGrid>
              <a:tr h="424800">
                <a:tc>
                  <a:txBody>
                    <a:bodyPr/>
                    <a:lstStyle/>
                    <a:p>
                      <a:pPr marL="72000" algn="l" fontAlgn="b"/>
                      <a:r>
                        <a:rPr lang="en-US" sz="1100" b="1" u="none" strike="noStrike" dirty="0">
                          <a:solidFill>
                            <a:schemeClr val="bg1"/>
                          </a:solidFill>
                          <a:effectLst/>
                          <a:latin typeface="Arial" panose="020B0604020202020204" pitchFamily="34" charset="0"/>
                          <a:cs typeface="Arial" panose="020B0604020202020204" pitchFamily="34" charset="0"/>
                        </a:rPr>
                        <a:t>Secondary outcomes at day 28</a:t>
                      </a:r>
                      <a:endParaRPr lang="en-US" sz="1100" b="1"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9525" cap="flat" cmpd="sng" algn="ctr">
                      <a:solidFill>
                        <a:srgbClr val="5E247C"/>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All patients </a:t>
                      </a:r>
                      <a:br>
                        <a:rPr lang="fr-FR" sz="1100" b="1" u="none" strike="noStrike" dirty="0">
                          <a:solidFill>
                            <a:schemeClr val="bg1"/>
                          </a:solidFill>
                          <a:effectLst/>
                          <a:latin typeface="Arial" panose="020B0604020202020204" pitchFamily="34" charset="0"/>
                          <a:cs typeface="Arial" panose="020B0604020202020204" pitchFamily="34" charset="0"/>
                        </a:rPr>
                      </a:br>
                      <a:r>
                        <a:rPr lang="fr-FR" sz="1050" b="0" u="none" strike="noStrike" dirty="0">
                          <a:solidFill>
                            <a:schemeClr val="bg1"/>
                          </a:solidFill>
                          <a:effectLst/>
                          <a:latin typeface="Arial" panose="020B0604020202020204" pitchFamily="34" charset="0"/>
                          <a:cs typeface="Arial" panose="020B0604020202020204" pitchFamily="34" charset="0"/>
                        </a:rPr>
                        <a:t>(n=385)</a:t>
                      </a:r>
                      <a:endParaRPr lang="fr-FR" sz="1100" b="0"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9525" cap="flat" cmpd="sng" algn="ctr">
                      <a:solidFill>
                        <a:srgbClr val="5E247C"/>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Intervention Group </a:t>
                      </a:r>
                      <a:br>
                        <a:rPr lang="fr-FR" sz="1100" b="1" u="none" strike="noStrike" dirty="0">
                          <a:solidFill>
                            <a:schemeClr val="bg1"/>
                          </a:solidFill>
                          <a:effectLst/>
                          <a:latin typeface="Arial" panose="020B0604020202020204" pitchFamily="34" charset="0"/>
                          <a:cs typeface="Arial" panose="020B0604020202020204" pitchFamily="34" charset="0"/>
                        </a:rPr>
                      </a:br>
                      <a:r>
                        <a:rPr lang="fr-FR" sz="1050" b="0" u="none" strike="noStrike" dirty="0">
                          <a:solidFill>
                            <a:schemeClr val="bg1"/>
                          </a:solidFill>
                          <a:effectLst/>
                          <a:latin typeface="Arial" panose="020B0604020202020204" pitchFamily="34" charset="0"/>
                          <a:cs typeface="Arial" panose="020B0604020202020204" pitchFamily="34" charset="0"/>
                        </a:rPr>
                        <a:t>(n=188)</a:t>
                      </a:r>
                      <a:endParaRPr lang="fr-FR" sz="1100" b="0"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9525" cap="flat" cmpd="sng" algn="ctr">
                      <a:solidFill>
                        <a:srgbClr val="5E247C"/>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Control Group </a:t>
                      </a:r>
                      <a:br>
                        <a:rPr lang="fr-FR" sz="1100" b="1" u="none" strike="noStrike" dirty="0">
                          <a:solidFill>
                            <a:schemeClr val="bg1"/>
                          </a:solidFill>
                          <a:effectLst/>
                          <a:latin typeface="Arial" panose="020B0604020202020204" pitchFamily="34" charset="0"/>
                          <a:cs typeface="Arial" panose="020B0604020202020204" pitchFamily="34" charset="0"/>
                        </a:rPr>
                      </a:br>
                      <a:r>
                        <a:rPr lang="fr-FR" sz="1050" b="0" u="none" strike="noStrike" dirty="0">
                          <a:solidFill>
                            <a:schemeClr val="bg1"/>
                          </a:solidFill>
                          <a:effectLst/>
                          <a:latin typeface="Arial" panose="020B0604020202020204" pitchFamily="34" charset="0"/>
                          <a:cs typeface="Arial" panose="020B0604020202020204" pitchFamily="34" charset="0"/>
                        </a:rPr>
                        <a:t>(n=197)</a:t>
                      </a:r>
                      <a:endParaRPr lang="fr-FR" sz="1100" b="0"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9525" cap="flat" cmpd="sng" algn="ctr">
                      <a:solidFill>
                        <a:srgbClr val="5E247C"/>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err="1">
                          <a:solidFill>
                            <a:schemeClr val="bg1"/>
                          </a:solidFill>
                          <a:effectLst/>
                          <a:latin typeface="Arial" panose="020B0604020202020204" pitchFamily="34" charset="0"/>
                          <a:cs typeface="Arial" panose="020B0604020202020204" pitchFamily="34" charset="0"/>
                        </a:rPr>
                        <a:t>Difference</a:t>
                      </a:r>
                      <a:r>
                        <a:rPr lang="fr-FR" sz="1100" b="1" u="none" strike="noStrike" dirty="0">
                          <a:solidFill>
                            <a:schemeClr val="bg1"/>
                          </a:solidFill>
                          <a:effectLst/>
                          <a:latin typeface="Arial" panose="020B0604020202020204" pitchFamily="34" charset="0"/>
                          <a:cs typeface="Arial" panose="020B0604020202020204" pitchFamily="34" charset="0"/>
                        </a:rPr>
                        <a:t> </a:t>
                      </a:r>
                      <a:br>
                        <a:rPr lang="fr-FR" sz="1100" b="1" u="none" strike="noStrike" dirty="0">
                          <a:solidFill>
                            <a:schemeClr val="bg1"/>
                          </a:solidFill>
                          <a:effectLst/>
                          <a:latin typeface="Arial" panose="020B0604020202020204" pitchFamily="34" charset="0"/>
                          <a:cs typeface="Arial" panose="020B0604020202020204" pitchFamily="34" charset="0"/>
                        </a:rPr>
                      </a:br>
                      <a:r>
                        <a:rPr lang="fr-FR" sz="1050" b="0" u="none" strike="noStrike" dirty="0">
                          <a:solidFill>
                            <a:schemeClr val="bg1"/>
                          </a:solidFill>
                          <a:effectLst/>
                          <a:latin typeface="Arial" panose="020B0604020202020204" pitchFamily="34" charset="0"/>
                          <a:cs typeface="Arial" panose="020B0604020202020204" pitchFamily="34" charset="0"/>
                        </a:rPr>
                        <a:t>(CI 95%) </a:t>
                      </a:r>
                      <a:endParaRPr lang="fr-FR" sz="1100" b="0"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324561613"/>
                  </a:ext>
                </a:extLst>
              </a:tr>
              <a:tr h="424800">
                <a:tc>
                  <a:txBody>
                    <a:bodyPr/>
                    <a:lstStyle/>
                    <a:p>
                      <a:pPr marL="72000" algn="l" fontAlgn="b"/>
                      <a:r>
                        <a:rPr lang="en-US" sz="1100" u="none" strike="noStrike" dirty="0">
                          <a:effectLst/>
                          <a:latin typeface="Arial" panose="020B0604020202020204" pitchFamily="34" charset="0"/>
                          <a:cs typeface="Arial" panose="020B0604020202020204" pitchFamily="34" charset="0"/>
                        </a:rPr>
                        <a:t>Number of days of antibiotics exposure, median [IQR]</a:t>
                      </a: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8.0 [5.0; 14.0]</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7.0 [4.0 ; 16.0]</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8.0 [6.0 ; 13.5]</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-1.0 (-2.6; 0.6)</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018990"/>
                  </a:ext>
                </a:extLst>
              </a:tr>
              <a:tr h="424800">
                <a:tc>
                  <a:txBody>
                    <a:bodyPr/>
                    <a:lstStyle/>
                    <a:p>
                      <a:pPr marL="72000" algn="l" fontAlgn="b"/>
                      <a:r>
                        <a:rPr lang="en-US" sz="1100" b="1" u="none" strike="noStrike" dirty="0">
                          <a:effectLst/>
                          <a:latin typeface="Arial" panose="020B0604020202020204" pitchFamily="34" charset="0"/>
                          <a:cs typeface="Arial" panose="020B0604020202020204" pitchFamily="34" charset="0"/>
                        </a:rPr>
                        <a:t>Cumulative days of antibiotics exposure, median [IQR]*</a:t>
                      </a:r>
                      <a:endParaRPr lang="en-US" sz="1100" b="1"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b="1" u="none" strike="noStrike" dirty="0">
                          <a:effectLst/>
                          <a:latin typeface="Arial" panose="020B0604020202020204" pitchFamily="34" charset="0"/>
                          <a:cs typeface="Arial" panose="020B0604020202020204" pitchFamily="34" charset="0"/>
                        </a:rPr>
                        <a:t>12.0 [7.0; 21.0]</a:t>
                      </a:r>
                      <a:endParaRPr lang="fr-FR" sz="1100" b="1"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b="1" u="none" strike="noStrike" dirty="0">
                          <a:effectLst/>
                          <a:latin typeface="Arial" panose="020B0604020202020204" pitchFamily="34" charset="0"/>
                          <a:cs typeface="Arial" panose="020B0604020202020204" pitchFamily="34" charset="0"/>
                        </a:rPr>
                        <a:t>10.0 [6.0; 22.0] </a:t>
                      </a:r>
                      <a:endParaRPr lang="fr-FR" sz="1100" b="1"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b="1" u="none" strike="noStrike" dirty="0">
                          <a:effectLst/>
                          <a:latin typeface="Arial" panose="020B0604020202020204" pitchFamily="34" charset="0"/>
                          <a:cs typeface="Arial" panose="020B0604020202020204" pitchFamily="34" charset="0"/>
                        </a:rPr>
                        <a:t>13.0 [8.0; 20.0]</a:t>
                      </a:r>
                      <a:endParaRPr lang="fr-FR" sz="1100" b="1"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b="1" u="none" strike="noStrike" dirty="0">
                          <a:effectLst/>
                          <a:latin typeface="Arial" panose="020B0604020202020204" pitchFamily="34" charset="0"/>
                          <a:cs typeface="Arial" panose="020B0604020202020204" pitchFamily="34" charset="0"/>
                        </a:rPr>
                        <a:t>-3.0 (-5.1; -0.9)</a:t>
                      </a:r>
                      <a:endParaRPr lang="fr-FR" sz="1100" b="1"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47530119"/>
                  </a:ext>
                </a:extLst>
              </a:tr>
              <a:tr h="424800">
                <a:tc>
                  <a:txBody>
                    <a:bodyPr/>
                    <a:lstStyle/>
                    <a:p>
                      <a:pPr marL="72000" algn="l" fontAlgn="b"/>
                      <a:r>
                        <a:rPr lang="en-US" sz="1100" u="none" strike="noStrike" dirty="0">
                          <a:effectLst/>
                          <a:latin typeface="Arial" panose="020B0604020202020204" pitchFamily="34" charset="0"/>
                          <a:cs typeface="Arial" panose="020B0604020202020204" pitchFamily="34" charset="0"/>
                        </a:rPr>
                        <a:t>At least one episode of clinically suspected bacterial superinfection, n (%)</a:t>
                      </a: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82 (22)</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42 (23)</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40 (21)</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2.1 (-6.4; 10.7)</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83491742"/>
                  </a:ext>
                </a:extLst>
              </a:tr>
              <a:tr h="424800">
                <a:tc>
                  <a:txBody>
                    <a:bodyPr/>
                    <a:lstStyle/>
                    <a:p>
                      <a:pPr marL="72000" algn="l" fontAlgn="b"/>
                      <a:r>
                        <a:rPr lang="en-US" sz="1100" u="none" strike="noStrike" dirty="0">
                          <a:effectLst/>
                          <a:latin typeface="Arial" panose="020B0604020202020204" pitchFamily="34" charset="0"/>
                          <a:cs typeface="Arial" panose="020B0604020202020204" pitchFamily="34" charset="0"/>
                        </a:rPr>
                        <a:t>Number of days of </a:t>
                      </a:r>
                      <a:r>
                        <a:rPr lang="en-US" sz="1100" u="none" strike="noStrike" dirty="0" err="1">
                          <a:effectLst/>
                          <a:latin typeface="Arial" panose="020B0604020202020204" pitchFamily="34" charset="0"/>
                          <a:cs typeface="Arial" panose="020B0604020202020204" pitchFamily="34" charset="0"/>
                        </a:rPr>
                        <a:t>broadspectrum</a:t>
                      </a:r>
                      <a:r>
                        <a:rPr lang="en-US" sz="1100" u="none" strike="noStrike" dirty="0">
                          <a:effectLst/>
                          <a:latin typeface="Arial" panose="020B0604020202020204" pitchFamily="34" charset="0"/>
                          <a:cs typeface="Arial" panose="020B0604020202020204" pitchFamily="34" charset="0"/>
                        </a:rPr>
                        <a:t> antibiotics exposure median [IQR]/Number (%) of exposed patients</a:t>
                      </a: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pt-BR" sz="1100" u="none" strike="noStrike" dirty="0">
                          <a:effectLst/>
                          <a:latin typeface="Arial" panose="020B0604020202020204" pitchFamily="34" charset="0"/>
                          <a:cs typeface="Arial" panose="020B0604020202020204" pitchFamily="34" charset="0"/>
                        </a:rPr>
                        <a:t>4.0 [2.0; 9.0] </a:t>
                      </a:r>
                      <a:br>
                        <a:rPr lang="pt-BR" sz="1100" u="none" strike="noStrike" dirty="0">
                          <a:effectLst/>
                          <a:latin typeface="Arial" panose="020B0604020202020204" pitchFamily="34" charset="0"/>
                          <a:cs typeface="Arial" panose="020B0604020202020204" pitchFamily="34" charset="0"/>
                        </a:rPr>
                      </a:br>
                      <a:r>
                        <a:rPr lang="pt-BR" sz="1100" u="none" strike="noStrike" dirty="0">
                          <a:effectLst/>
                          <a:latin typeface="Arial" panose="020B0604020202020204" pitchFamily="34" charset="0"/>
                          <a:cs typeface="Arial" panose="020B0604020202020204" pitchFamily="34" charset="0"/>
                        </a:rPr>
                        <a:t>N=157 (41%)</a:t>
                      </a:r>
                      <a:endParaRPr lang="pt-B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pt-BR" sz="1100" u="none" strike="noStrike" dirty="0">
                          <a:effectLst/>
                          <a:latin typeface="Arial" panose="020B0604020202020204" pitchFamily="34" charset="0"/>
                          <a:cs typeface="Arial" panose="020B0604020202020204" pitchFamily="34" charset="0"/>
                        </a:rPr>
                        <a:t>4.5 [2.0 ; 9.0] </a:t>
                      </a:r>
                      <a:br>
                        <a:rPr lang="pt-BR" sz="1100" u="none" strike="noStrike" dirty="0">
                          <a:effectLst/>
                          <a:latin typeface="Arial" panose="020B0604020202020204" pitchFamily="34" charset="0"/>
                          <a:cs typeface="Arial" panose="020B0604020202020204" pitchFamily="34" charset="0"/>
                        </a:rPr>
                      </a:br>
                      <a:r>
                        <a:rPr lang="pt-BR" sz="1100" u="none" strike="noStrike" dirty="0">
                          <a:effectLst/>
                          <a:latin typeface="Arial" panose="020B0604020202020204" pitchFamily="34" charset="0"/>
                          <a:cs typeface="Arial" panose="020B0604020202020204" pitchFamily="34" charset="0"/>
                        </a:rPr>
                        <a:t>N=74 (39%)</a:t>
                      </a:r>
                      <a:endParaRPr lang="pt-B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pt-BR" sz="1100" u="none" strike="noStrike" dirty="0">
                          <a:effectLst/>
                          <a:latin typeface="Arial" panose="020B0604020202020204" pitchFamily="34" charset="0"/>
                          <a:cs typeface="Arial" panose="020B0604020202020204" pitchFamily="34" charset="0"/>
                        </a:rPr>
                        <a:t>4.0 [3.0 ; 9.0] </a:t>
                      </a:r>
                      <a:br>
                        <a:rPr lang="pt-BR" sz="1100" u="none" strike="noStrike" dirty="0">
                          <a:effectLst/>
                          <a:latin typeface="Arial" panose="020B0604020202020204" pitchFamily="34" charset="0"/>
                          <a:cs typeface="Arial" panose="020B0604020202020204" pitchFamily="34" charset="0"/>
                        </a:rPr>
                      </a:br>
                      <a:r>
                        <a:rPr lang="pt-BR" sz="1100" u="none" strike="noStrike" dirty="0">
                          <a:effectLst/>
                          <a:latin typeface="Arial" panose="020B0604020202020204" pitchFamily="34" charset="0"/>
                          <a:cs typeface="Arial" panose="020B0604020202020204" pitchFamily="34" charset="0"/>
                        </a:rPr>
                        <a:t>N= 83 (42%)</a:t>
                      </a:r>
                      <a:endParaRPr lang="pt-B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0.5 (-1.3; 2.3)</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31860699"/>
                  </a:ext>
                </a:extLst>
              </a:tr>
              <a:tr h="424800">
                <a:tc>
                  <a:txBody>
                    <a:bodyPr/>
                    <a:lstStyle/>
                    <a:p>
                      <a:pPr marL="72000" algn="l" fontAlgn="b"/>
                      <a:r>
                        <a:rPr lang="en-US" sz="1100" u="none" strike="noStrike" dirty="0">
                          <a:effectLst/>
                          <a:latin typeface="Arial" panose="020B0604020202020204" pitchFamily="34" charset="0"/>
                          <a:cs typeface="Arial" panose="020B0604020202020204" pitchFamily="34" charset="0"/>
                        </a:rPr>
                        <a:t>Colonization/infection with multidrug resistant bacteria or </a:t>
                      </a:r>
                      <a:r>
                        <a:rPr lang="en-US" sz="1100" i="1" u="none" strike="noStrike" dirty="0">
                          <a:effectLst/>
                          <a:latin typeface="Arial" panose="020B0604020202020204" pitchFamily="34" charset="0"/>
                          <a:cs typeface="Arial" panose="020B0604020202020204" pitchFamily="34" charset="0"/>
                        </a:rPr>
                        <a:t>Clostridium difficile</a:t>
                      </a:r>
                      <a:r>
                        <a:rPr lang="en-US" sz="1100" u="none" strike="noStrike" dirty="0">
                          <a:effectLst/>
                          <a:latin typeface="Arial" panose="020B0604020202020204" pitchFamily="34" charset="0"/>
                          <a:cs typeface="Arial" panose="020B0604020202020204" pitchFamily="34" charset="0"/>
                        </a:rPr>
                        <a:t>, n (%)</a:t>
                      </a: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16 (5)</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6 (4)</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10 (7)</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-2.6 (-8.4; 3.0)</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84391601"/>
                  </a:ext>
                </a:extLst>
              </a:tr>
              <a:tr h="424800">
                <a:tc>
                  <a:txBody>
                    <a:bodyPr/>
                    <a:lstStyle/>
                    <a:p>
                      <a:pPr marL="72000" algn="l" fontAlgn="b"/>
                      <a:r>
                        <a:rPr lang="fr-FR" sz="1100" u="none" strike="noStrike" dirty="0" err="1">
                          <a:effectLst/>
                          <a:latin typeface="Arial" panose="020B0604020202020204" pitchFamily="34" charset="0"/>
                          <a:cs typeface="Arial" panose="020B0604020202020204" pitchFamily="34" charset="0"/>
                        </a:rPr>
                        <a:t>Mortality</a:t>
                      </a:r>
                      <a:r>
                        <a:rPr lang="fr-FR" sz="1100" u="none" strike="noStrike" dirty="0">
                          <a:effectLst/>
                          <a:latin typeface="Arial" panose="020B0604020202020204" pitchFamily="34" charset="0"/>
                          <a:cs typeface="Arial" panose="020B0604020202020204" pitchFamily="34" charset="0"/>
                        </a:rPr>
                        <a:t>, n(%)</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a:effectLst/>
                          <a:latin typeface="Arial" panose="020B0604020202020204" pitchFamily="34" charset="0"/>
                          <a:cs typeface="Arial" panose="020B0604020202020204" pitchFamily="34" charset="0"/>
                        </a:rPr>
                        <a:t>58 (16)</a:t>
                      </a:r>
                      <a:endParaRPr lang="fr-FR" sz="1100" b="0" i="0" u="none" strike="noStrike">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28 (15)</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30 (16)</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a:effectLst/>
                          <a:latin typeface="Arial" panose="020B0604020202020204" pitchFamily="34" charset="0"/>
                          <a:cs typeface="Arial" panose="020B0604020202020204" pitchFamily="34" charset="0"/>
                        </a:rPr>
                        <a:t>-0.3 (-7.8; 7.2)</a:t>
                      </a:r>
                      <a:endParaRPr lang="fr-FR" sz="1100" b="0" i="0" u="none" strike="noStrike">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39583722"/>
                  </a:ext>
                </a:extLst>
              </a:tr>
              <a:tr h="424800">
                <a:tc>
                  <a:txBody>
                    <a:bodyPr/>
                    <a:lstStyle/>
                    <a:p>
                      <a:pPr marL="72000" algn="l" fontAlgn="b"/>
                      <a:r>
                        <a:rPr lang="en-US" sz="1100" b="1" u="none" strike="noStrike" dirty="0">
                          <a:solidFill>
                            <a:schemeClr val="bg1"/>
                          </a:solidFill>
                          <a:effectLst/>
                          <a:latin typeface="Arial" panose="020B0604020202020204" pitchFamily="34" charset="0"/>
                          <a:cs typeface="Arial" panose="020B0604020202020204" pitchFamily="34" charset="0"/>
                        </a:rPr>
                        <a:t>Secondary outcomes at day 90</a:t>
                      </a:r>
                      <a:endParaRPr lang="en-US" sz="1100" b="1"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 </a:t>
                      </a:r>
                      <a:endParaRPr lang="fr-FR" sz="1100" b="1"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 </a:t>
                      </a:r>
                      <a:endParaRPr lang="fr-FR" sz="1100" b="1"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 </a:t>
                      </a:r>
                      <a:endParaRPr lang="fr-FR" sz="1100" b="1"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5E247C"/>
                    </a:solidFill>
                  </a:tcPr>
                </a:tc>
                <a:tc>
                  <a:txBody>
                    <a:bodyPr/>
                    <a:lstStyle/>
                    <a:p>
                      <a:pPr algn="ctr" fontAlgn="b"/>
                      <a:r>
                        <a:rPr lang="fr-FR" sz="1100" b="1" u="none" strike="noStrike" dirty="0">
                          <a:solidFill>
                            <a:schemeClr val="bg1"/>
                          </a:solidFill>
                          <a:effectLst/>
                          <a:latin typeface="Arial" panose="020B0604020202020204" pitchFamily="34" charset="0"/>
                          <a:cs typeface="Arial" panose="020B0604020202020204" pitchFamily="34" charset="0"/>
                        </a:rPr>
                        <a:t> </a:t>
                      </a:r>
                      <a:endParaRPr lang="fr-FR" sz="1100" b="1" i="0" u="none" strike="noStrike" dirty="0">
                        <a:solidFill>
                          <a:schemeClr val="bg1"/>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798135090"/>
                  </a:ext>
                </a:extLst>
              </a:tr>
              <a:tr h="424800">
                <a:tc>
                  <a:txBody>
                    <a:bodyPr/>
                    <a:lstStyle/>
                    <a:p>
                      <a:pPr marL="72000" algn="l" fontAlgn="b"/>
                      <a:r>
                        <a:rPr lang="en-US" sz="1100" u="none" strike="noStrike" dirty="0">
                          <a:effectLst/>
                          <a:latin typeface="Arial" panose="020B0604020202020204" pitchFamily="34" charset="0"/>
                          <a:cs typeface="Arial" panose="020B0604020202020204" pitchFamily="34" charset="0"/>
                        </a:rPr>
                        <a:t>ICU length of stay (days) median [IQR]</a:t>
                      </a: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7.0 [4.0; 11.0]</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6.0 [4.0; 11.0]</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7.0 [3.0; 12.5]</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-1.0 (-2.4; 0.4) </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82041162"/>
                  </a:ext>
                </a:extLst>
              </a:tr>
              <a:tr h="424800">
                <a:tc>
                  <a:txBody>
                    <a:bodyPr/>
                    <a:lstStyle/>
                    <a:p>
                      <a:pPr marL="72000" algn="l" fontAlgn="b"/>
                      <a:r>
                        <a:rPr lang="en-US" sz="1100" u="none" strike="noStrike" dirty="0">
                          <a:effectLst/>
                          <a:latin typeface="Arial" panose="020B0604020202020204" pitchFamily="34" charset="0"/>
                          <a:cs typeface="Arial" panose="020B0604020202020204" pitchFamily="34" charset="0"/>
                        </a:rPr>
                        <a:t>Hospital length of stay (days)median [IQR] </a:t>
                      </a: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a:effectLst/>
                          <a:latin typeface="Arial" panose="020B0604020202020204" pitchFamily="34" charset="0"/>
                          <a:cs typeface="Arial" panose="020B0604020202020204" pitchFamily="34" charset="0"/>
                        </a:rPr>
                        <a:t>16.0 [9.0; 28.0]</a:t>
                      </a:r>
                      <a:endParaRPr lang="fr-FR" sz="1100" b="0" i="0" u="none" strike="noStrike">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a:effectLst/>
                          <a:latin typeface="Arial" panose="020B0604020202020204" pitchFamily="34" charset="0"/>
                          <a:cs typeface="Arial" panose="020B0604020202020204" pitchFamily="34" charset="0"/>
                        </a:rPr>
                        <a:t>16.0 [9.0; 29.0]</a:t>
                      </a:r>
                      <a:endParaRPr lang="fr-FR" sz="1100" b="0" i="0" u="none" strike="noStrike">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16.5 [10.0; 26.5]</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-0.5 (-4.4; 3.4) </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6525382"/>
                  </a:ext>
                </a:extLst>
              </a:tr>
              <a:tr h="424800">
                <a:tc>
                  <a:txBody>
                    <a:bodyPr/>
                    <a:lstStyle/>
                    <a:p>
                      <a:pPr marL="72000" algn="l" fontAlgn="b"/>
                      <a:r>
                        <a:rPr lang="fr-FR" sz="1100" u="none" strike="noStrike" dirty="0" err="1">
                          <a:effectLst/>
                          <a:latin typeface="Arial" panose="020B0604020202020204" pitchFamily="34" charset="0"/>
                          <a:cs typeface="Arial" panose="020B0604020202020204" pitchFamily="34" charset="0"/>
                        </a:rPr>
                        <a:t>Mortality</a:t>
                      </a:r>
                      <a:r>
                        <a:rPr lang="fr-FR" sz="1100" u="none" strike="noStrike" dirty="0">
                          <a:effectLst/>
                          <a:latin typeface="Arial" panose="020B0604020202020204" pitchFamily="34" charset="0"/>
                          <a:cs typeface="Arial" panose="020B0604020202020204" pitchFamily="34" charset="0"/>
                        </a:rPr>
                        <a:t>, n (%)</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9525" cap="flat" cmpd="sng" algn="ctr">
                      <a:solidFill>
                        <a:srgbClr val="5E247C"/>
                      </a:solidFill>
                      <a:prstDash val="solid"/>
                      <a:round/>
                      <a:headEnd type="none" w="med" len="med"/>
                      <a:tailEnd type="none" w="med" len="med"/>
                    </a:lnL>
                    <a:lnR w="12700" cmpd="sng">
                      <a:noFill/>
                    </a:lnR>
                    <a:lnT w="127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72 (20)</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32 (18)</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40 (21)</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12700" cmpd="sng">
                      <a:noFill/>
                    </a:lnR>
                    <a:lnT w="127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100" u="none" strike="noStrike" dirty="0">
                          <a:effectLst/>
                          <a:latin typeface="Arial" panose="020B0604020202020204" pitchFamily="34" charset="0"/>
                          <a:cs typeface="Arial" panose="020B0604020202020204" pitchFamily="34" charset="0"/>
                        </a:rPr>
                        <a:t>-3.6 (-11.7; 4.6)</a:t>
                      </a:r>
                      <a:endParaRPr lang="fr-FR" sz="1100" b="0" i="0" u="none" strike="noStrike" dirty="0">
                        <a:solidFill>
                          <a:srgbClr val="000000"/>
                        </a:solidFill>
                        <a:effectLst/>
                        <a:latin typeface="Arial" panose="020B0604020202020204" pitchFamily="34" charset="0"/>
                        <a:cs typeface="Arial" panose="020B0604020202020204" pitchFamily="34" charset="0"/>
                      </a:endParaRPr>
                    </a:p>
                  </a:txBody>
                  <a:tcPr marL="4526" marR="4526" marT="4526" marB="0" anchor="ctr">
                    <a:lnL w="12700" cmpd="sng">
                      <a:noFill/>
                    </a:lnL>
                    <a:lnR w="9525" cap="flat" cmpd="sng" algn="ctr">
                      <a:solidFill>
                        <a:srgbClr val="5E247C"/>
                      </a:solidFill>
                      <a:prstDash val="solid"/>
                      <a:round/>
                      <a:headEnd type="none" w="med" len="med"/>
                      <a:tailEnd type="none" w="med" len="med"/>
                    </a:lnR>
                    <a:lnT w="127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9074517"/>
                  </a:ext>
                </a:extLst>
              </a:tr>
            </a:tbl>
          </a:graphicData>
        </a:graphic>
      </p:graphicFrame>
      <p:sp>
        <p:nvSpPr>
          <p:cNvPr id="6" name="Espace réservé du texte 11">
            <a:extLst>
              <a:ext uri="{FF2B5EF4-FFF2-40B4-BE49-F238E27FC236}">
                <a16:creationId xmlns:a16="http://schemas.microsoft.com/office/drawing/2014/main" id="{04FD1881-4CF4-F398-D190-F2F850D43509}"/>
              </a:ext>
            </a:extLst>
          </p:cNvPr>
          <p:cNvSpPr>
            <a:spLocks noGrp="1"/>
          </p:cNvSpPr>
          <p:nvPr>
            <p:ph type="body" sz="quarter" idx="19"/>
          </p:nvPr>
        </p:nvSpPr>
        <p:spPr>
          <a:xfrm>
            <a:off x="960193" y="5807676"/>
            <a:ext cx="11104990" cy="380176"/>
          </a:xfrm>
        </p:spPr>
        <p:txBody>
          <a:bodyPr/>
          <a:lstStyle/>
          <a:p>
            <a:r>
              <a:rPr lang="en-US" dirty="0"/>
              <a:t>* Calculated as the sum of each antibiotic duration</a:t>
            </a:r>
            <a:endParaRPr lang="fr-FR" dirty="0"/>
          </a:p>
        </p:txBody>
      </p:sp>
    </p:spTree>
    <p:extLst>
      <p:ext uri="{BB962C8B-B14F-4D97-AF65-F5344CB8AC3E}">
        <p14:creationId xmlns:p14="http://schemas.microsoft.com/office/powerpoint/2010/main" val="1040642734"/>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Conclusion</a:t>
            </a:r>
          </a:p>
        </p:txBody>
      </p:sp>
      <p:sp>
        <p:nvSpPr>
          <p:cNvPr id="6" name="Espace réservé du contenu 5"/>
          <p:cNvSpPr>
            <a:spLocks noGrp="1"/>
          </p:cNvSpPr>
          <p:nvPr>
            <p:ph sz="quarter" idx="16"/>
          </p:nvPr>
        </p:nvSpPr>
        <p:spPr/>
        <p:txBody>
          <a:bodyPr/>
          <a:lstStyle/>
          <a:p>
            <a:r>
              <a:rPr lang="fr-FR" dirty="0"/>
              <a:t>Guillaume VOIRIOT et al., ECCMID</a:t>
            </a:r>
            <a:r>
              <a:rPr lang="fr-FR" baseline="30000" dirty="0"/>
              <a:t>Ⓡ</a:t>
            </a:r>
            <a:r>
              <a:rPr lang="fr-FR" dirty="0"/>
              <a:t> 2024, Abs#O1003</a:t>
            </a:r>
          </a:p>
        </p:txBody>
      </p:sp>
      <p:sp>
        <p:nvSpPr>
          <p:cNvPr id="9" name="Espace réservé du texte 10"/>
          <p:cNvSpPr txBox="1">
            <a:spLocks/>
          </p:cNvSpPr>
          <p:nvPr/>
        </p:nvSpPr>
        <p:spPr>
          <a:xfrm>
            <a:off x="960194" y="1395361"/>
            <a:ext cx="11104989" cy="3443339"/>
          </a:xfrm>
          <a:prstGeom prst="rect">
            <a:avLst/>
          </a:prstGeom>
        </p:spPr>
        <p:txBody>
          <a:bodyPr/>
          <a:lstStyle>
            <a:lvl1pPr marL="280988" indent="-280988">
              <a:lnSpc>
                <a:spcPct val="100000"/>
              </a:lnSpc>
              <a:spcBef>
                <a:spcPts val="1200"/>
              </a:spcBef>
              <a:spcAft>
                <a:spcPts val="12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600"/>
              </a:spcBef>
              <a:spcAft>
                <a:spcPts val="600"/>
              </a:spcAft>
            </a:pPr>
            <a:r>
              <a:rPr lang="en-US" dirty="0"/>
              <a:t>The intervention </a:t>
            </a:r>
            <a:r>
              <a:rPr lang="en-US" b="1" dirty="0"/>
              <a:t>strategy</a:t>
            </a:r>
            <a:r>
              <a:rPr lang="en-US" dirty="0"/>
              <a:t> combining </a:t>
            </a:r>
            <a:r>
              <a:rPr lang="en-US" b="1" dirty="0"/>
              <a:t>mPCR-PCT</a:t>
            </a:r>
            <a:r>
              <a:rPr lang="en-US" dirty="0"/>
              <a:t> and an </a:t>
            </a:r>
            <a:r>
              <a:rPr lang="en-US" b="1" dirty="0"/>
              <a:t>algorithm</a:t>
            </a:r>
            <a:r>
              <a:rPr lang="en-US" dirty="0"/>
              <a:t> of early de-escalation/interruption of antibiotic therapy in </a:t>
            </a:r>
            <a:r>
              <a:rPr lang="en-US" b="1" dirty="0"/>
              <a:t>critically ill</a:t>
            </a:r>
            <a:r>
              <a:rPr lang="en-US" dirty="0"/>
              <a:t> adults with </a:t>
            </a:r>
            <a:r>
              <a:rPr lang="en-US" b="1" dirty="0"/>
              <a:t>CAP</a:t>
            </a:r>
            <a:r>
              <a:rPr lang="en-US" dirty="0"/>
              <a:t> demonstrated:</a:t>
            </a:r>
          </a:p>
          <a:p>
            <a:pPr lvl="1">
              <a:spcAft>
                <a:spcPts val="600"/>
              </a:spcAft>
            </a:pPr>
            <a:r>
              <a:rPr lang="en-US" b="1" dirty="0"/>
              <a:t>Diagnosis</a:t>
            </a:r>
          </a:p>
          <a:p>
            <a:pPr lvl="2">
              <a:spcAft>
                <a:spcPts val="600"/>
              </a:spcAft>
            </a:pPr>
            <a:r>
              <a:rPr lang="en-US" dirty="0"/>
              <a:t>Benefit in terms of </a:t>
            </a:r>
            <a:r>
              <a:rPr lang="en-US" b="1" dirty="0"/>
              <a:t>bacterial documentation</a:t>
            </a:r>
          </a:p>
          <a:p>
            <a:pPr lvl="1">
              <a:spcAft>
                <a:spcPts val="600"/>
              </a:spcAft>
            </a:pPr>
            <a:r>
              <a:rPr lang="en-US" b="1" dirty="0"/>
              <a:t>Therapeutics</a:t>
            </a:r>
          </a:p>
          <a:p>
            <a:pPr lvl="2">
              <a:spcAft>
                <a:spcPts val="600"/>
              </a:spcAft>
            </a:pPr>
            <a:r>
              <a:rPr lang="en-US" dirty="0"/>
              <a:t>No benefit in terms of </a:t>
            </a:r>
            <a:r>
              <a:rPr lang="en-US" b="1" dirty="0"/>
              <a:t>antibiotics exposure</a:t>
            </a:r>
            <a:r>
              <a:rPr lang="en-US" dirty="0"/>
              <a:t> (D0-&gt;D7: shorter by one day)</a:t>
            </a:r>
          </a:p>
          <a:p>
            <a:pPr lvl="1">
              <a:spcAft>
                <a:spcPts val="600"/>
              </a:spcAft>
            </a:pPr>
            <a:r>
              <a:rPr lang="en-US" b="1" dirty="0"/>
              <a:t>Prognosis</a:t>
            </a:r>
            <a:r>
              <a:rPr lang="en-US" dirty="0"/>
              <a:t>	</a:t>
            </a:r>
          </a:p>
          <a:p>
            <a:pPr lvl="2">
              <a:spcAft>
                <a:spcPts val="600"/>
              </a:spcAft>
            </a:pPr>
            <a:r>
              <a:rPr lang="en-US" dirty="0"/>
              <a:t>No difference, no concern about safety</a:t>
            </a:r>
          </a:p>
          <a:p>
            <a:pPr>
              <a:spcBef>
                <a:spcPts val="600"/>
              </a:spcBef>
              <a:spcAft>
                <a:spcPts val="600"/>
              </a:spcAft>
            </a:pPr>
            <a:endParaRPr lang="en-US" dirty="0"/>
          </a:p>
          <a:p>
            <a:pPr marL="0" indent="0">
              <a:spcBef>
                <a:spcPts val="600"/>
              </a:spcBef>
              <a:spcAft>
                <a:spcPts val="600"/>
              </a:spcAft>
              <a:buNone/>
            </a:pPr>
            <a:endParaRPr lang="fr-FR" dirty="0"/>
          </a:p>
        </p:txBody>
      </p:sp>
    </p:spTree>
    <p:extLst>
      <p:ext uri="{BB962C8B-B14F-4D97-AF65-F5344CB8AC3E}">
        <p14:creationId xmlns:p14="http://schemas.microsoft.com/office/powerpoint/2010/main" val="160168594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959667" y="1908268"/>
            <a:ext cx="9779619" cy="2114016"/>
          </a:xfrm>
        </p:spPr>
        <p:txBody>
          <a:bodyPr/>
          <a:lstStyle/>
          <a:p>
            <a:r>
              <a:rPr lang="fr-FR" dirty="0" err="1"/>
              <a:t>Dalbavancin</a:t>
            </a:r>
            <a:r>
              <a:rPr lang="fr-FR" dirty="0"/>
              <a:t> </a:t>
            </a:r>
            <a:r>
              <a:rPr lang="fr-FR" dirty="0" err="1"/>
              <a:t>is</a:t>
            </a:r>
            <a:r>
              <a:rPr lang="fr-FR" dirty="0"/>
              <a:t> Non-</a:t>
            </a:r>
            <a:r>
              <a:rPr lang="fr-FR" dirty="0" err="1"/>
              <a:t>Inferior</a:t>
            </a:r>
            <a:r>
              <a:rPr lang="fr-FR" dirty="0"/>
              <a:t> to Standard of Care </a:t>
            </a:r>
            <a:r>
              <a:rPr lang="fr-FR" dirty="0" err="1"/>
              <a:t>Therapy</a:t>
            </a:r>
            <a:r>
              <a:rPr lang="fr-FR" dirty="0"/>
              <a:t> for </a:t>
            </a:r>
            <a:r>
              <a:rPr lang="fr-FR" dirty="0" err="1"/>
              <a:t>Complicated</a:t>
            </a:r>
            <a:r>
              <a:rPr lang="fr-FR" dirty="0"/>
              <a:t> S. aureus </a:t>
            </a:r>
            <a:r>
              <a:rPr lang="fr-FR" dirty="0" err="1"/>
              <a:t>Bacteremia</a:t>
            </a:r>
            <a:r>
              <a:rPr lang="fr-FR" dirty="0"/>
              <a:t> </a:t>
            </a:r>
            <a:r>
              <a:rPr lang="fr-FR" dirty="0" err="1"/>
              <a:t>Results</a:t>
            </a:r>
            <a:r>
              <a:rPr lang="fr-FR" dirty="0"/>
              <a:t> of the DOTS Trial</a:t>
            </a:r>
          </a:p>
        </p:txBody>
      </p:sp>
      <p:sp>
        <p:nvSpPr>
          <p:cNvPr id="3" name="Espace réservé du contenu 2"/>
          <p:cNvSpPr>
            <a:spLocks noGrp="1"/>
          </p:cNvSpPr>
          <p:nvPr>
            <p:ph sz="quarter" idx="10"/>
          </p:nvPr>
        </p:nvSpPr>
        <p:spPr>
          <a:xfrm>
            <a:off x="3320118" y="4142684"/>
            <a:ext cx="8419168" cy="360864"/>
          </a:xfrm>
        </p:spPr>
        <p:txBody>
          <a:bodyPr/>
          <a:lstStyle/>
          <a:p>
            <a:r>
              <a:rPr lang="fr-FR" dirty="0"/>
              <a:t>Nicholas TURNER et al., ECCMID</a:t>
            </a:r>
            <a:r>
              <a:rPr lang="fr-FR" baseline="30000" dirty="0">
                <a:latin typeface="Arial Narrow" panose="020B0606020202030204" pitchFamily="34" charset="0"/>
              </a:rPr>
              <a:t>®</a:t>
            </a:r>
            <a:r>
              <a:rPr lang="fr-FR" dirty="0"/>
              <a:t> 2024, Abs#O0812</a:t>
            </a:r>
          </a:p>
        </p:txBody>
      </p:sp>
      <p:sp>
        <p:nvSpPr>
          <p:cNvPr id="4" name="Espace réservé du contenu 3">
            <a:extLst>
              <a:ext uri="{FF2B5EF4-FFF2-40B4-BE49-F238E27FC236}">
                <a16:creationId xmlns:a16="http://schemas.microsoft.com/office/drawing/2014/main" id="{2CF7EF50-39AF-E5D9-CDD5-B485C250077E}"/>
              </a:ext>
            </a:extLst>
          </p:cNvPr>
          <p:cNvSpPr>
            <a:spLocks noGrp="1"/>
          </p:cNvSpPr>
          <p:nvPr>
            <p:ph sz="quarter" idx="11"/>
          </p:nvPr>
        </p:nvSpPr>
        <p:spPr>
          <a:xfrm>
            <a:off x="3472284" y="148485"/>
            <a:ext cx="8419168" cy="360864"/>
          </a:xfrm>
        </p:spPr>
        <p:txBody>
          <a:bodyPr/>
          <a:lstStyle/>
          <a:p>
            <a:r>
              <a:rPr lang="fr-FR" dirty="0"/>
              <a:t>Clinical trials: </a:t>
            </a:r>
            <a:r>
              <a:rPr lang="fr-FR" dirty="0" err="1"/>
              <a:t>antimicrobial</a:t>
            </a:r>
            <a:r>
              <a:rPr lang="fr-FR" dirty="0"/>
              <a:t> </a:t>
            </a:r>
            <a:r>
              <a:rPr lang="fr-FR" dirty="0" err="1"/>
              <a:t>resistant</a:t>
            </a:r>
            <a:r>
              <a:rPr lang="fr-FR" dirty="0"/>
              <a:t> </a:t>
            </a:r>
            <a:r>
              <a:rPr lang="fr-FR" dirty="0" err="1"/>
              <a:t>bacteria</a:t>
            </a:r>
            <a:endParaRPr lang="fr-FR" dirty="0"/>
          </a:p>
        </p:txBody>
      </p:sp>
    </p:spTree>
    <p:extLst>
      <p:ext uri="{BB962C8B-B14F-4D97-AF65-F5344CB8AC3E}">
        <p14:creationId xmlns:p14="http://schemas.microsoft.com/office/powerpoint/2010/main" val="3269897492"/>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e 48">
            <a:extLst>
              <a:ext uri="{FF2B5EF4-FFF2-40B4-BE49-F238E27FC236}">
                <a16:creationId xmlns:a16="http://schemas.microsoft.com/office/drawing/2014/main" id="{0CCBE700-E2B3-204C-A454-56073116F2B5}"/>
              </a:ext>
            </a:extLst>
          </p:cNvPr>
          <p:cNvGrpSpPr/>
          <p:nvPr/>
        </p:nvGrpSpPr>
        <p:grpSpPr>
          <a:xfrm>
            <a:off x="1674451" y="5029053"/>
            <a:ext cx="8866440" cy="584318"/>
            <a:chOff x="1382458" y="5127025"/>
            <a:chExt cx="8866440" cy="584318"/>
          </a:xfrm>
          <a:solidFill>
            <a:srgbClr val="9B11C7"/>
          </a:solidFill>
        </p:grpSpPr>
        <p:sp>
          <p:nvSpPr>
            <p:cNvPr id="21" name="Flèche : bas 20">
              <a:extLst>
                <a:ext uri="{FF2B5EF4-FFF2-40B4-BE49-F238E27FC236}">
                  <a16:creationId xmlns:a16="http://schemas.microsoft.com/office/drawing/2014/main" id="{A66D0166-98FA-3AD0-EA7C-AE93E2669662}"/>
                </a:ext>
              </a:extLst>
            </p:cNvPr>
            <p:cNvSpPr/>
            <p:nvPr/>
          </p:nvSpPr>
          <p:spPr>
            <a:xfrm rot="16200000">
              <a:off x="2387684" y="4121799"/>
              <a:ext cx="584318" cy="2594770"/>
            </a:xfrm>
            <a:prstGeom prst="downArrow">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Flèche : bas 21">
              <a:extLst>
                <a:ext uri="{FF2B5EF4-FFF2-40B4-BE49-F238E27FC236}">
                  <a16:creationId xmlns:a16="http://schemas.microsoft.com/office/drawing/2014/main" id="{425E16CB-E4EA-823D-6608-F3829E53526A}"/>
                </a:ext>
              </a:extLst>
            </p:cNvPr>
            <p:cNvSpPr/>
            <p:nvPr/>
          </p:nvSpPr>
          <p:spPr>
            <a:xfrm rot="16200000">
              <a:off x="5677907" y="3426351"/>
              <a:ext cx="584316" cy="3985668"/>
            </a:xfrm>
            <a:prstGeom prst="downArrow">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Flèche : bas 24">
              <a:extLst>
                <a:ext uri="{FF2B5EF4-FFF2-40B4-BE49-F238E27FC236}">
                  <a16:creationId xmlns:a16="http://schemas.microsoft.com/office/drawing/2014/main" id="{B6A82972-64E1-A2B8-1865-DB19F6EDAF3B}"/>
                </a:ext>
              </a:extLst>
            </p:cNvPr>
            <p:cNvSpPr/>
            <p:nvPr/>
          </p:nvSpPr>
          <p:spPr>
            <a:xfrm rot="16200000">
              <a:off x="8885575" y="4348019"/>
              <a:ext cx="584316" cy="2142330"/>
            </a:xfrm>
            <a:prstGeom prst="downArrow">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0" name="Rectangle 9">
            <a:extLst>
              <a:ext uri="{FF2B5EF4-FFF2-40B4-BE49-F238E27FC236}">
                <a16:creationId xmlns:a16="http://schemas.microsoft.com/office/drawing/2014/main" id="{C665BB0F-02A8-ABFC-83E2-CC3FA759717F}"/>
              </a:ext>
            </a:extLst>
          </p:cNvPr>
          <p:cNvSpPr/>
          <p:nvPr/>
        </p:nvSpPr>
        <p:spPr>
          <a:xfrm>
            <a:off x="1560149" y="1551504"/>
            <a:ext cx="2390645" cy="2412258"/>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Rectangle 53">
            <a:extLst>
              <a:ext uri="{FF2B5EF4-FFF2-40B4-BE49-F238E27FC236}">
                <a16:creationId xmlns:a16="http://schemas.microsoft.com/office/drawing/2014/main" id="{81A9E920-9042-30A8-462D-6CAAB0D6A5CC}"/>
              </a:ext>
            </a:extLst>
          </p:cNvPr>
          <p:cNvSpPr/>
          <p:nvPr/>
        </p:nvSpPr>
        <p:spPr>
          <a:xfrm>
            <a:off x="1616616" y="4251490"/>
            <a:ext cx="9648175" cy="661618"/>
          </a:xfrm>
          <a:prstGeom prst="rect">
            <a:avLst/>
          </a:prstGeom>
          <a:no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53" name="Groupe 52">
            <a:extLst>
              <a:ext uri="{FF2B5EF4-FFF2-40B4-BE49-F238E27FC236}">
                <a16:creationId xmlns:a16="http://schemas.microsoft.com/office/drawing/2014/main" id="{979CBDF3-203E-B1FA-4644-EADD4A017982}"/>
              </a:ext>
            </a:extLst>
          </p:cNvPr>
          <p:cNvGrpSpPr/>
          <p:nvPr/>
        </p:nvGrpSpPr>
        <p:grpSpPr>
          <a:xfrm>
            <a:off x="1737951" y="4374030"/>
            <a:ext cx="9437940" cy="461778"/>
            <a:chOff x="1445958" y="4610790"/>
            <a:chExt cx="9437940" cy="461778"/>
          </a:xfrm>
        </p:grpSpPr>
        <p:sp>
          <p:nvSpPr>
            <p:cNvPr id="51" name="Espace réservé du texte 10">
              <a:extLst>
                <a:ext uri="{FF2B5EF4-FFF2-40B4-BE49-F238E27FC236}">
                  <a16:creationId xmlns:a16="http://schemas.microsoft.com/office/drawing/2014/main" id="{E902D338-22E0-E86B-75CB-41B015DAEC56}"/>
                </a:ext>
              </a:extLst>
            </p:cNvPr>
            <p:cNvSpPr txBox="1">
              <a:spLocks/>
            </p:cNvSpPr>
            <p:nvPr/>
          </p:nvSpPr>
          <p:spPr>
            <a:xfrm>
              <a:off x="1445958" y="4610790"/>
              <a:ext cx="1568706" cy="4617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GB"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Day-10</a:t>
              </a:r>
              <a:endParaRPr kumimoji="0" lang="fr-FR"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Espace réservé du texte 10">
              <a:extLst>
                <a:ext uri="{FF2B5EF4-FFF2-40B4-BE49-F238E27FC236}">
                  <a16:creationId xmlns:a16="http://schemas.microsoft.com/office/drawing/2014/main" id="{AEFC4D04-E82B-AF38-F1F2-5C273ECDD07A}"/>
                </a:ext>
              </a:extLst>
            </p:cNvPr>
            <p:cNvSpPr txBox="1">
              <a:spLocks/>
            </p:cNvSpPr>
            <p:nvPr/>
          </p:nvSpPr>
          <p:spPr>
            <a:xfrm>
              <a:off x="3391568" y="4610790"/>
              <a:ext cx="7492330" cy="4617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tab pos="2425700" algn="l"/>
                  <a:tab pos="4483100" algn="l"/>
                </a:tabLst>
                <a:defRPr/>
              </a:pPr>
              <a:r>
                <a:rPr kumimoji="0" lang="en-GB" sz="20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     1       8	22	42		  70</a:t>
              </a:r>
              <a:endParaRPr kumimoji="0" lang="fr-FR" sz="20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0" name="Groupe 49">
            <a:extLst>
              <a:ext uri="{FF2B5EF4-FFF2-40B4-BE49-F238E27FC236}">
                <a16:creationId xmlns:a16="http://schemas.microsoft.com/office/drawing/2014/main" id="{6518093C-20F9-E0AF-8FAA-7EF534841A00}"/>
              </a:ext>
            </a:extLst>
          </p:cNvPr>
          <p:cNvGrpSpPr/>
          <p:nvPr/>
        </p:nvGrpSpPr>
        <p:grpSpPr>
          <a:xfrm>
            <a:off x="1616616" y="5142654"/>
            <a:ext cx="8767230" cy="461778"/>
            <a:chOff x="1324623" y="5240626"/>
            <a:chExt cx="8767230" cy="461778"/>
          </a:xfrm>
        </p:grpSpPr>
        <p:sp>
          <p:nvSpPr>
            <p:cNvPr id="46" name="Espace réservé du texte 10">
              <a:extLst>
                <a:ext uri="{FF2B5EF4-FFF2-40B4-BE49-F238E27FC236}">
                  <a16:creationId xmlns:a16="http://schemas.microsoft.com/office/drawing/2014/main" id="{6EBA9EAF-12A9-F7CA-9BCF-76B7188E2D9A}"/>
                </a:ext>
              </a:extLst>
            </p:cNvPr>
            <p:cNvSpPr txBox="1">
              <a:spLocks/>
            </p:cNvSpPr>
            <p:nvPr/>
          </p:nvSpPr>
          <p:spPr>
            <a:xfrm>
              <a:off x="1324623" y="5240626"/>
              <a:ext cx="2334179" cy="4617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Induction</a:t>
              </a:r>
              <a:b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Espace réservé du texte 10">
              <a:extLst>
                <a:ext uri="{FF2B5EF4-FFF2-40B4-BE49-F238E27FC236}">
                  <a16:creationId xmlns:a16="http://schemas.microsoft.com/office/drawing/2014/main" id="{49A7672D-5549-F954-CB01-AB7CD68DB1CE}"/>
                </a:ext>
              </a:extLst>
            </p:cNvPr>
            <p:cNvSpPr txBox="1">
              <a:spLocks/>
            </p:cNvSpPr>
            <p:nvPr/>
          </p:nvSpPr>
          <p:spPr>
            <a:xfrm>
              <a:off x="3891226" y="5240626"/>
              <a:ext cx="3772317" cy="4617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Consolidation (4-8 weeks)</a:t>
              </a:r>
              <a:b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Espace réservé du texte 10">
              <a:extLst>
                <a:ext uri="{FF2B5EF4-FFF2-40B4-BE49-F238E27FC236}">
                  <a16:creationId xmlns:a16="http://schemas.microsoft.com/office/drawing/2014/main" id="{E9EF2B7F-2F6C-EC77-5394-10724BA44017}"/>
                </a:ext>
              </a:extLst>
            </p:cNvPr>
            <p:cNvSpPr txBox="1">
              <a:spLocks/>
            </p:cNvSpPr>
            <p:nvPr/>
          </p:nvSpPr>
          <p:spPr>
            <a:xfrm>
              <a:off x="8123169" y="5240626"/>
              <a:ext cx="1968684" cy="4617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Follow-up</a:t>
              </a:r>
            </a:p>
          </p:txBody>
        </p:sp>
      </p:grpSp>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1572850" y="1851479"/>
            <a:ext cx="2421713" cy="1838536"/>
          </a:xfrm>
        </p:spPr>
        <p:txBody>
          <a:bodyPr/>
          <a:lstStyle/>
          <a:p>
            <a:pPr marL="0" indent="0" algn="ctr">
              <a:buNone/>
            </a:pPr>
            <a:r>
              <a:rPr lang="en-GB" b="1" dirty="0">
                <a:solidFill>
                  <a:schemeClr val="bg1"/>
                </a:solidFill>
              </a:rPr>
              <a:t>Induction </a:t>
            </a:r>
            <a:br>
              <a:rPr lang="en-GB" b="1" dirty="0">
                <a:solidFill>
                  <a:schemeClr val="bg1"/>
                </a:solidFill>
              </a:rPr>
            </a:br>
            <a:r>
              <a:rPr lang="en-GB" b="1" dirty="0">
                <a:solidFill>
                  <a:schemeClr val="bg1"/>
                </a:solidFill>
              </a:rPr>
              <a:t>Antibacterial Therapy</a:t>
            </a:r>
          </a:p>
          <a:p>
            <a:pPr marL="0" indent="0" algn="ctr">
              <a:spcBef>
                <a:spcPts val="300"/>
              </a:spcBef>
              <a:buNone/>
            </a:pPr>
            <a:endParaRPr lang="en-GB" sz="1600" b="1" dirty="0">
              <a:solidFill>
                <a:schemeClr val="bg1"/>
              </a:solidFill>
            </a:endParaRPr>
          </a:p>
          <a:p>
            <a:pPr marL="0" indent="0" algn="ctr">
              <a:spcBef>
                <a:spcPts val="300"/>
              </a:spcBef>
              <a:buNone/>
            </a:pPr>
            <a:br>
              <a:rPr lang="en-GB" sz="1600" b="1" dirty="0">
                <a:solidFill>
                  <a:schemeClr val="bg1"/>
                </a:solidFill>
              </a:rPr>
            </a:br>
            <a:r>
              <a:rPr lang="en-GB" sz="1600" dirty="0">
                <a:solidFill>
                  <a:schemeClr val="bg1"/>
                </a:solidFill>
              </a:rPr>
              <a:t>(≥72 hours up to </a:t>
            </a:r>
            <a:br>
              <a:rPr lang="en-GB" sz="1600" dirty="0">
                <a:solidFill>
                  <a:schemeClr val="bg1"/>
                </a:solidFill>
              </a:rPr>
            </a:br>
            <a:r>
              <a:rPr lang="en-GB" sz="1600" dirty="0">
                <a:solidFill>
                  <a:schemeClr val="bg1"/>
                </a:solidFill>
              </a:rPr>
              <a:t>10 days)</a:t>
            </a:r>
            <a:endParaRPr lang="fr-FR" sz="1400" dirty="0">
              <a:solidFill>
                <a:schemeClr val="bg1"/>
              </a:solidFill>
            </a:endParaRPr>
          </a:p>
        </p:txBody>
      </p:sp>
      <p:grpSp>
        <p:nvGrpSpPr>
          <p:cNvPr id="64" name="Groupe 63">
            <a:extLst>
              <a:ext uri="{FF2B5EF4-FFF2-40B4-BE49-F238E27FC236}">
                <a16:creationId xmlns:a16="http://schemas.microsoft.com/office/drawing/2014/main" id="{7D60DD37-31BB-0E9C-80A6-1CB7D2C8ABD4}"/>
              </a:ext>
            </a:extLst>
          </p:cNvPr>
          <p:cNvGrpSpPr/>
          <p:nvPr/>
        </p:nvGrpSpPr>
        <p:grpSpPr>
          <a:xfrm>
            <a:off x="4232000" y="1551503"/>
            <a:ext cx="4022891" cy="2412448"/>
            <a:chOff x="3799424" y="1795116"/>
            <a:chExt cx="3825334" cy="2284135"/>
          </a:xfrm>
          <a:solidFill>
            <a:srgbClr val="BA7DD9"/>
          </a:solidFill>
        </p:grpSpPr>
        <p:sp>
          <p:nvSpPr>
            <p:cNvPr id="13" name="Rectangle 12">
              <a:extLst>
                <a:ext uri="{FF2B5EF4-FFF2-40B4-BE49-F238E27FC236}">
                  <a16:creationId xmlns:a16="http://schemas.microsoft.com/office/drawing/2014/main" id="{C08E8643-8610-A400-8A01-309EDAE5756D}"/>
                </a:ext>
              </a:extLst>
            </p:cNvPr>
            <p:cNvSpPr/>
            <p:nvPr/>
          </p:nvSpPr>
          <p:spPr>
            <a:xfrm>
              <a:off x="3799425" y="1795116"/>
              <a:ext cx="3822219" cy="88549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A6B3A014-3D60-3A03-5634-EAE5A91D412B}"/>
                </a:ext>
              </a:extLst>
            </p:cNvPr>
            <p:cNvSpPr/>
            <p:nvPr/>
          </p:nvSpPr>
          <p:spPr>
            <a:xfrm>
              <a:off x="3799425" y="2739521"/>
              <a:ext cx="3822219" cy="13397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 name="Espace réservé du texte 10">
              <a:extLst>
                <a:ext uri="{FF2B5EF4-FFF2-40B4-BE49-F238E27FC236}">
                  <a16:creationId xmlns:a16="http://schemas.microsoft.com/office/drawing/2014/main" id="{5688B49F-4C29-C7EE-F594-FA731978D887}"/>
                </a:ext>
              </a:extLst>
            </p:cNvPr>
            <p:cNvSpPr txBox="1">
              <a:spLocks/>
            </p:cNvSpPr>
            <p:nvPr/>
          </p:nvSpPr>
          <p:spPr>
            <a:xfrm>
              <a:off x="3799424" y="1881048"/>
              <a:ext cx="3825334" cy="821190"/>
            </a:xfrm>
            <a:prstGeom prst="rect">
              <a:avLst/>
            </a:prstGeom>
            <a:grpFill/>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GB"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Dalbavancin 1500 mg IV x2 doses</a:t>
              </a:r>
              <a:endParaRPr kumimoji="0" lang="fr-FR"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(1125 mg IV if </a:t>
              </a:r>
              <a:r>
                <a:rPr kumimoji="0" lang="en-GB" sz="16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CrCl</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&lt;30)</a:t>
              </a:r>
              <a:endParaRPr kumimoji="0" lang="fr-FR"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300"/>
                </a:spcBef>
                <a:spcAft>
                  <a:spcPts val="0"/>
                </a:spcAft>
                <a:buClr>
                  <a:srgbClr val="5E247C"/>
                </a:buClr>
                <a:buSzPct val="85000"/>
                <a:buFont typeface="Wingdings" panose="05000000000000000000" pitchFamily="2" charset="2"/>
                <a:buNone/>
                <a:tabLst/>
                <a:defRPr/>
              </a:pP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300"/>
                </a:spcBef>
                <a:spcAft>
                  <a:spcPts val="0"/>
                </a:spcAft>
                <a:buClr>
                  <a:srgbClr val="5E247C"/>
                </a:buClr>
                <a:buSzPct val="85000"/>
                <a:buFont typeface="Wingdings" panose="05000000000000000000" pitchFamily="2" charset="2"/>
                <a:buNone/>
                <a:tabLst/>
                <a:defRPr/>
              </a:pPr>
              <a:r>
                <a:rPr kumimoji="0" lang="en-GB"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Standard of Care</a:t>
              </a:r>
            </a:p>
            <a:p>
              <a:pPr marL="0" marR="0" lvl="0" indent="0" algn="l" defTabSz="914400" rtl="0" eaLnBrk="1" fontAlgn="auto" latinLnBrk="0" hangingPunct="1">
                <a:lnSpc>
                  <a:spcPct val="100000"/>
                </a:lnSpc>
                <a:spcBef>
                  <a:spcPts val="300"/>
                </a:spcBef>
                <a:spcAft>
                  <a:spcPts val="0"/>
                </a:spcAft>
                <a:buClr>
                  <a:srgbClr val="5E247C"/>
                </a:buClr>
                <a:buSzPct val="85000"/>
                <a:buFont typeface="Wingdings" panose="05000000000000000000" pitchFamily="2" charset="2"/>
                <a:buNone/>
                <a:tabLst/>
                <a:defRPr/>
              </a:pPr>
              <a:br>
                <a:rPr kumimoji="0" lang="en-GB"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endParaRPr kumimoji="0" lang="en-GB" sz="105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300"/>
                </a:spcBef>
                <a:spcAft>
                  <a:spcPts val="0"/>
                </a:spcAft>
                <a:buClr>
                  <a:srgbClr val="5E247C"/>
                </a:buClr>
                <a:buSzPct val="85000"/>
                <a:buFont typeface="Wingdings" panose="05000000000000000000" pitchFamily="2" charset="2"/>
                <a:buNone/>
                <a:tabLst/>
                <a:defRPr/>
              </a:pPr>
              <a:r>
                <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MSSA: cefazolin or nafcillin</a:t>
              </a:r>
              <a:br>
                <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MRSA: vancomycin or daptomycin</a:t>
              </a:r>
            </a:p>
          </p:txBody>
        </p:sp>
      </p:grpSp>
      <p:cxnSp>
        <p:nvCxnSpPr>
          <p:cNvPr id="18" name="Connecteur droit 17">
            <a:extLst>
              <a:ext uri="{FF2B5EF4-FFF2-40B4-BE49-F238E27FC236}">
                <a16:creationId xmlns:a16="http://schemas.microsoft.com/office/drawing/2014/main" id="{D48C607C-8AC3-F310-36E5-D6926A8D413C}"/>
              </a:ext>
            </a:extLst>
          </p:cNvPr>
          <p:cNvCxnSpPr>
            <a:cxnSpLocks/>
          </p:cNvCxnSpPr>
          <p:nvPr/>
        </p:nvCxnSpPr>
        <p:spPr>
          <a:xfrm>
            <a:off x="8369192" y="1455286"/>
            <a:ext cx="0" cy="2494885"/>
          </a:xfrm>
          <a:prstGeom prst="line">
            <a:avLst/>
          </a:prstGeom>
          <a:ln w="19050">
            <a:solidFill>
              <a:srgbClr val="9B11C7"/>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D92A22A0-9CB0-B36B-DFFA-DFF2CE4F46A5}"/>
              </a:ext>
            </a:extLst>
          </p:cNvPr>
          <p:cNvCxnSpPr>
            <a:cxnSpLocks/>
          </p:cNvCxnSpPr>
          <p:nvPr/>
        </p:nvCxnSpPr>
        <p:spPr>
          <a:xfrm>
            <a:off x="10523020" y="1732489"/>
            <a:ext cx="0" cy="2217682"/>
          </a:xfrm>
          <a:prstGeom prst="line">
            <a:avLst/>
          </a:prstGeom>
          <a:ln w="19050">
            <a:solidFill>
              <a:srgbClr val="9B11C7"/>
            </a:solidFill>
          </a:ln>
        </p:spPr>
        <p:style>
          <a:lnRef idx="1">
            <a:schemeClr val="accent1"/>
          </a:lnRef>
          <a:fillRef idx="0">
            <a:schemeClr val="accent1"/>
          </a:fillRef>
          <a:effectRef idx="0">
            <a:schemeClr val="accent1"/>
          </a:effectRef>
          <a:fontRef idx="minor">
            <a:schemeClr val="tx1"/>
          </a:fontRef>
        </p:style>
      </p:cxnSp>
      <p:sp>
        <p:nvSpPr>
          <p:cNvPr id="20" name="Flèche : bas 19">
            <a:extLst>
              <a:ext uri="{FF2B5EF4-FFF2-40B4-BE49-F238E27FC236}">
                <a16:creationId xmlns:a16="http://schemas.microsoft.com/office/drawing/2014/main" id="{C52CA9A6-2F87-61C9-3281-6B7F9F95800D}"/>
              </a:ext>
            </a:extLst>
          </p:cNvPr>
          <p:cNvSpPr/>
          <p:nvPr/>
        </p:nvSpPr>
        <p:spPr>
          <a:xfrm>
            <a:off x="10383845" y="1496918"/>
            <a:ext cx="278351" cy="400054"/>
          </a:xfrm>
          <a:prstGeom prst="downArrow">
            <a:avLst/>
          </a:prstGeom>
          <a:solidFill>
            <a:srgbClr val="9B11C7"/>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GB"/>
              <a:t>Method: DOTS Study Design</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Nicholas TURNER et al., ECCMID</a:t>
            </a:r>
            <a:r>
              <a:rPr lang="fr-FR" baseline="30000" dirty="0">
                <a:latin typeface="Arial Narrow" panose="020B0606020202030204" pitchFamily="34" charset="0"/>
              </a:rPr>
              <a:t>®</a:t>
            </a:r>
            <a:r>
              <a:rPr lang="fr-FR" dirty="0"/>
              <a:t> 2024, Abs#O0812</a:t>
            </a:r>
          </a:p>
        </p:txBody>
      </p:sp>
      <p:sp>
        <p:nvSpPr>
          <p:cNvPr id="31" name="Espace réservé du texte 10">
            <a:extLst>
              <a:ext uri="{FF2B5EF4-FFF2-40B4-BE49-F238E27FC236}">
                <a16:creationId xmlns:a16="http://schemas.microsoft.com/office/drawing/2014/main" id="{81B44371-396F-2A01-91F4-622F0488DE85}"/>
              </a:ext>
            </a:extLst>
          </p:cNvPr>
          <p:cNvSpPr txBox="1">
            <a:spLocks/>
          </p:cNvSpPr>
          <p:nvPr/>
        </p:nvSpPr>
        <p:spPr>
          <a:xfrm>
            <a:off x="2944110" y="992788"/>
            <a:ext cx="2334179" cy="461778"/>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Randomization</a:t>
            </a:r>
            <a:endParaRPr kumimoji="0" lang="fr-FR"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Espace réservé du texte 10">
            <a:extLst>
              <a:ext uri="{FF2B5EF4-FFF2-40B4-BE49-F238E27FC236}">
                <a16:creationId xmlns:a16="http://schemas.microsoft.com/office/drawing/2014/main" id="{453503F7-3AAC-C43A-0DE1-DDCF20CFBC09}"/>
              </a:ext>
            </a:extLst>
          </p:cNvPr>
          <p:cNvSpPr txBox="1">
            <a:spLocks/>
          </p:cNvSpPr>
          <p:nvPr/>
        </p:nvSpPr>
        <p:spPr>
          <a:xfrm>
            <a:off x="9796927" y="913735"/>
            <a:ext cx="1452187" cy="697421"/>
          </a:xfrm>
          <a:prstGeom prst="rect">
            <a:avLst/>
          </a:prstGeom>
          <a:ln>
            <a:noFill/>
          </a:ln>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GB"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Primary Endpoint</a:t>
            </a:r>
            <a:endParaRPr kumimoji="0" lang="fr-FR" sz="16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296862" marR="0" lvl="1" indent="0" algn="ctr"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None/>
              <a:tabLst/>
              <a:defRPr/>
            </a:pPr>
            <a:endParaRPr kumimoji="0" lang="fr-FR" sz="1400" b="1"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sp>
        <p:nvSpPr>
          <p:cNvPr id="55" name="Ellipse 54">
            <a:extLst>
              <a:ext uri="{FF2B5EF4-FFF2-40B4-BE49-F238E27FC236}">
                <a16:creationId xmlns:a16="http://schemas.microsoft.com/office/drawing/2014/main" id="{FC08686C-A685-5A88-A888-7B62EBC7A874}"/>
              </a:ext>
            </a:extLst>
          </p:cNvPr>
          <p:cNvSpPr/>
          <p:nvPr/>
        </p:nvSpPr>
        <p:spPr>
          <a:xfrm>
            <a:off x="4359377" y="2082079"/>
            <a:ext cx="246562" cy="246562"/>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 name="Ellipse 55">
            <a:extLst>
              <a:ext uri="{FF2B5EF4-FFF2-40B4-BE49-F238E27FC236}">
                <a16:creationId xmlns:a16="http://schemas.microsoft.com/office/drawing/2014/main" id="{56D67D97-62CC-97FF-5CC9-5FBDD23F38D5}"/>
              </a:ext>
            </a:extLst>
          </p:cNvPr>
          <p:cNvSpPr/>
          <p:nvPr/>
        </p:nvSpPr>
        <p:spPr>
          <a:xfrm>
            <a:off x="4829248" y="2082079"/>
            <a:ext cx="246562" cy="246562"/>
          </a:xfrm>
          <a:prstGeom prst="ellipse">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1" name="Flèche : bas 60">
            <a:extLst>
              <a:ext uri="{FF2B5EF4-FFF2-40B4-BE49-F238E27FC236}">
                <a16:creationId xmlns:a16="http://schemas.microsoft.com/office/drawing/2014/main" id="{A9473F30-DAAF-142E-730A-02A417BE813E}"/>
              </a:ext>
            </a:extLst>
          </p:cNvPr>
          <p:cNvSpPr/>
          <p:nvPr/>
        </p:nvSpPr>
        <p:spPr>
          <a:xfrm rot="16200000">
            <a:off x="5331181" y="1882349"/>
            <a:ext cx="339005" cy="2295320"/>
          </a:xfrm>
          <a:prstGeom prst="downArrow">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3" name="Flèche : bas 62">
            <a:extLst>
              <a:ext uri="{FF2B5EF4-FFF2-40B4-BE49-F238E27FC236}">
                <a16:creationId xmlns:a16="http://schemas.microsoft.com/office/drawing/2014/main" id="{34D62BB0-CECE-7D70-2B8F-BE598EB2DAC9}"/>
              </a:ext>
            </a:extLst>
          </p:cNvPr>
          <p:cNvSpPr/>
          <p:nvPr/>
        </p:nvSpPr>
        <p:spPr>
          <a:xfrm rot="16200000">
            <a:off x="7196392" y="2312460"/>
            <a:ext cx="339005" cy="1435098"/>
          </a:xfrm>
          <a:prstGeom prst="downArrow">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66" name="Connecteur droit avec flèche 65">
            <a:extLst>
              <a:ext uri="{FF2B5EF4-FFF2-40B4-BE49-F238E27FC236}">
                <a16:creationId xmlns:a16="http://schemas.microsoft.com/office/drawing/2014/main" id="{6EC9A3F9-A590-9A47-1BBA-9AD7DFE8B8D4}"/>
              </a:ext>
            </a:extLst>
          </p:cNvPr>
          <p:cNvCxnSpPr>
            <a:cxnSpLocks/>
          </p:cNvCxnSpPr>
          <p:nvPr/>
        </p:nvCxnSpPr>
        <p:spPr>
          <a:xfrm>
            <a:off x="1674451" y="3047112"/>
            <a:ext cx="2160751" cy="0"/>
          </a:xfrm>
          <a:prstGeom prst="straightConnector1">
            <a:avLst/>
          </a:prstGeom>
          <a:ln w="47625" cap="sq">
            <a:solidFill>
              <a:schemeClr val="bg1"/>
            </a:solidFill>
            <a:headEnd type="triangle"/>
            <a:tailEnd type="stealth"/>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E8D15492-500E-5896-FCFC-9712540A7C15}"/>
              </a:ext>
            </a:extLst>
          </p:cNvPr>
          <p:cNvCxnSpPr>
            <a:cxnSpLocks/>
          </p:cNvCxnSpPr>
          <p:nvPr/>
        </p:nvCxnSpPr>
        <p:spPr>
          <a:xfrm>
            <a:off x="4183219" y="1455286"/>
            <a:ext cx="0" cy="2494885"/>
          </a:xfrm>
          <a:prstGeom prst="line">
            <a:avLst/>
          </a:prstGeom>
          <a:ln w="19050">
            <a:solidFill>
              <a:srgbClr val="9B11C7"/>
            </a:solidFill>
          </a:ln>
        </p:spPr>
        <p:style>
          <a:lnRef idx="1">
            <a:schemeClr val="accent1"/>
          </a:lnRef>
          <a:fillRef idx="0">
            <a:schemeClr val="accent1"/>
          </a:fillRef>
          <a:effectRef idx="0">
            <a:schemeClr val="accent1"/>
          </a:effectRef>
          <a:fontRef idx="minor">
            <a:schemeClr val="tx1"/>
          </a:fontRef>
        </p:style>
      </p:cxnSp>
      <p:sp>
        <p:nvSpPr>
          <p:cNvPr id="3" name="Espace réservé du texte 11">
            <a:extLst>
              <a:ext uri="{FF2B5EF4-FFF2-40B4-BE49-F238E27FC236}">
                <a16:creationId xmlns:a16="http://schemas.microsoft.com/office/drawing/2014/main" id="{1EFC69FA-59B1-25D4-7AE9-892CC6346DD1}"/>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800" b="0" i="1"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Turner et al Trials 2022; PMID: 35578360</a:t>
            </a:r>
          </a:p>
        </p:txBody>
      </p:sp>
    </p:spTree>
    <p:extLst>
      <p:ext uri="{BB962C8B-B14F-4D97-AF65-F5344CB8AC3E}">
        <p14:creationId xmlns:p14="http://schemas.microsoft.com/office/powerpoint/2010/main" val="315702765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4633582-1878-84D0-495F-8D5AA1628693}"/>
              </a:ext>
            </a:extLst>
          </p:cNvPr>
          <p:cNvSpPr>
            <a:spLocks noGrp="1"/>
          </p:cNvSpPr>
          <p:nvPr>
            <p:ph type="title"/>
          </p:nvPr>
        </p:nvSpPr>
        <p:spPr/>
        <p:txBody>
          <a:bodyPr/>
          <a:lstStyle/>
          <a:p>
            <a:r>
              <a:rPr lang="en-US" dirty="0" err="1"/>
              <a:t>Colonisation</a:t>
            </a:r>
            <a:r>
              <a:rPr lang="en-US" dirty="0"/>
              <a:t> or infection in patient with chronic respiratory diseases</a:t>
            </a:r>
            <a:endParaRPr lang="fr-FR" dirty="0"/>
          </a:p>
        </p:txBody>
      </p:sp>
      <p:sp>
        <p:nvSpPr>
          <p:cNvPr id="3" name="Espace réservé du contenu 2">
            <a:extLst>
              <a:ext uri="{FF2B5EF4-FFF2-40B4-BE49-F238E27FC236}">
                <a16:creationId xmlns:a16="http://schemas.microsoft.com/office/drawing/2014/main" id="{EDDA6A9F-A4A8-E9E5-B48C-A4B65EEC1A9F}"/>
              </a:ext>
            </a:extLst>
          </p:cNvPr>
          <p:cNvSpPr>
            <a:spLocks noGrp="1"/>
          </p:cNvSpPr>
          <p:nvPr>
            <p:ph sz="quarter" idx="10"/>
          </p:nvPr>
        </p:nvSpPr>
        <p:spPr/>
        <p:txBody>
          <a:body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4" name="Espace réservé du contenu 3">
            <a:extLst>
              <a:ext uri="{FF2B5EF4-FFF2-40B4-BE49-F238E27FC236}">
                <a16:creationId xmlns:a16="http://schemas.microsoft.com/office/drawing/2014/main" id="{ACE72687-B67C-DED7-812F-A84B66681A65}"/>
              </a:ext>
            </a:extLst>
          </p:cNvPr>
          <p:cNvSpPr>
            <a:spLocks noGrp="1"/>
          </p:cNvSpPr>
          <p:nvPr>
            <p:ph sz="quarter" idx="11"/>
          </p:nvPr>
        </p:nvSpPr>
        <p:spPr/>
        <p:txBody>
          <a:bodyPr/>
          <a:lstStyle/>
          <a:p>
            <a:r>
              <a:rPr lang="en-US" dirty="0"/>
              <a:t>Management of lower respiratory tract infections</a:t>
            </a:r>
            <a:endParaRPr lang="fr-FR" dirty="0"/>
          </a:p>
        </p:txBody>
      </p:sp>
    </p:spTree>
    <p:extLst>
      <p:ext uri="{BB962C8B-B14F-4D97-AF65-F5344CB8AC3E}">
        <p14:creationId xmlns:p14="http://schemas.microsoft.com/office/powerpoint/2010/main" val="193267343"/>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1">
            <a:extLst>
              <a:ext uri="{FF2B5EF4-FFF2-40B4-BE49-F238E27FC236}">
                <a16:creationId xmlns:a16="http://schemas.microsoft.com/office/drawing/2014/main" id="{45E50870-34DC-41C2-AEF2-239D9E83B6FE}"/>
              </a:ext>
            </a:extLst>
          </p:cNvPr>
          <p:cNvSpPr>
            <a:spLocks noGrp="1"/>
          </p:cNvSpPr>
          <p:nvPr>
            <p:ph type="body" sz="quarter" idx="19"/>
          </p:nvPr>
        </p:nvSpPr>
        <p:spPr>
          <a:xfrm>
            <a:off x="960193" y="5807676"/>
            <a:ext cx="11104990" cy="380176"/>
          </a:xfrm>
        </p:spPr>
        <p:txBody>
          <a:bodyPr/>
          <a:lstStyle/>
          <a:p>
            <a:r>
              <a:rPr lang="fr-FR" dirty="0"/>
              <a:t>Doernberg et al Clin Infect Dis 2019; King et al Clin Infect Dis 2021</a:t>
            </a:r>
          </a:p>
        </p:txBody>
      </p:sp>
      <p:sp>
        <p:nvSpPr>
          <p:cNvPr id="2" name="Titre 1">
            <a:extLst>
              <a:ext uri="{FF2B5EF4-FFF2-40B4-BE49-F238E27FC236}">
                <a16:creationId xmlns:a16="http://schemas.microsoft.com/office/drawing/2014/main" id="{64832924-7A17-5051-F1C7-09B0477DB0B8}"/>
              </a:ext>
            </a:extLst>
          </p:cNvPr>
          <p:cNvSpPr>
            <a:spLocks noGrp="1"/>
          </p:cNvSpPr>
          <p:nvPr>
            <p:ph type="title"/>
          </p:nvPr>
        </p:nvSpPr>
        <p:spPr>
          <a:xfrm>
            <a:off x="960194" y="7750"/>
            <a:ext cx="11104990" cy="719166"/>
          </a:xfrm>
        </p:spPr>
        <p:txBody>
          <a:bodyPr/>
          <a:lstStyle/>
          <a:p>
            <a:r>
              <a:rPr lang="fr-FR"/>
              <a:t>Methods: Primary Outcome</a:t>
            </a:r>
            <a:endParaRPr lang="fr-FR" dirty="0"/>
          </a:p>
        </p:txBody>
      </p:sp>
      <p:sp>
        <p:nvSpPr>
          <p:cNvPr id="6" name="Espace réservé du texte 5">
            <a:extLst>
              <a:ext uri="{FF2B5EF4-FFF2-40B4-BE49-F238E27FC236}">
                <a16:creationId xmlns:a16="http://schemas.microsoft.com/office/drawing/2014/main" id="{E07C0F3F-9DCD-0593-27C8-9AB1C6D41FAF}"/>
              </a:ext>
            </a:extLst>
          </p:cNvPr>
          <p:cNvSpPr>
            <a:spLocks noGrp="1"/>
          </p:cNvSpPr>
          <p:nvPr>
            <p:ph type="body" sz="quarter" idx="18"/>
          </p:nvPr>
        </p:nvSpPr>
        <p:spPr>
          <a:xfrm>
            <a:off x="960193" y="763783"/>
            <a:ext cx="11104990" cy="582613"/>
          </a:xfrm>
        </p:spPr>
        <p:txBody>
          <a:bodyPr/>
          <a:lstStyle/>
          <a:p>
            <a:r>
              <a:rPr lang="en-GB" dirty="0"/>
              <a:t>Desirability of Outcome Ranking (DOOR) at day 70, by ITT</a:t>
            </a:r>
            <a:endParaRPr lang="fr-FR" dirty="0"/>
          </a:p>
        </p:txBody>
      </p:sp>
      <p:sp>
        <p:nvSpPr>
          <p:cNvPr id="3" name="Espace réservé du contenu 16">
            <a:extLst>
              <a:ext uri="{FF2B5EF4-FFF2-40B4-BE49-F238E27FC236}">
                <a16:creationId xmlns:a16="http://schemas.microsoft.com/office/drawing/2014/main" id="{0D7CB5BB-2879-0CF6-4780-FB9E23F207F4}"/>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Nicholas TURNER et al., ECCMID</a:t>
            </a:r>
            <a:r>
              <a:rPr lang="fr-FR" baseline="30000" dirty="0">
                <a:latin typeface="Arial Narrow" panose="020B0606020202030204" pitchFamily="34" charset="0"/>
              </a:rPr>
              <a:t>®</a:t>
            </a:r>
            <a:r>
              <a:rPr lang="fr-FR" dirty="0"/>
              <a:t> 2024, Abs#O0812</a:t>
            </a:r>
          </a:p>
        </p:txBody>
      </p:sp>
      <p:graphicFrame>
        <p:nvGraphicFramePr>
          <p:cNvPr id="8" name="Tableau 7"/>
          <p:cNvGraphicFramePr>
            <a:graphicFrameLocks noGrp="1"/>
          </p:cNvGraphicFramePr>
          <p:nvPr/>
        </p:nvGraphicFramePr>
        <p:xfrm>
          <a:off x="1762213" y="1881317"/>
          <a:ext cx="9500950" cy="3033344"/>
        </p:xfrm>
        <a:graphic>
          <a:graphicData uri="http://schemas.openxmlformats.org/drawingml/2006/table">
            <a:tbl>
              <a:tblPr firstRow="1" bandRow="1">
                <a:tableStyleId>{5C22544A-7EE6-4342-B048-85BDC9FD1C3A}</a:tableStyleId>
              </a:tblPr>
              <a:tblGrid>
                <a:gridCol w="1008306">
                  <a:extLst>
                    <a:ext uri="{9D8B030D-6E8A-4147-A177-3AD203B41FA5}">
                      <a16:colId xmlns:a16="http://schemas.microsoft.com/office/drawing/2014/main" val="20000"/>
                    </a:ext>
                  </a:extLst>
                </a:gridCol>
                <a:gridCol w="1472068">
                  <a:extLst>
                    <a:ext uri="{9D8B030D-6E8A-4147-A177-3AD203B41FA5}">
                      <a16:colId xmlns:a16="http://schemas.microsoft.com/office/drawing/2014/main" val="20001"/>
                    </a:ext>
                  </a:extLst>
                </a:gridCol>
                <a:gridCol w="4902685">
                  <a:extLst>
                    <a:ext uri="{9D8B030D-6E8A-4147-A177-3AD203B41FA5}">
                      <a16:colId xmlns:a16="http://schemas.microsoft.com/office/drawing/2014/main" val="20002"/>
                    </a:ext>
                  </a:extLst>
                </a:gridCol>
                <a:gridCol w="2117891">
                  <a:extLst>
                    <a:ext uri="{9D8B030D-6E8A-4147-A177-3AD203B41FA5}">
                      <a16:colId xmlns:a16="http://schemas.microsoft.com/office/drawing/2014/main" val="20004"/>
                    </a:ext>
                  </a:extLst>
                </a:gridCol>
              </a:tblGrid>
              <a:tr h="902704">
                <a:tc>
                  <a:txBody>
                    <a:bodyPr/>
                    <a:lstStyle/>
                    <a:p>
                      <a:pPr algn="ctr">
                        <a:spcBef>
                          <a:spcPts val="0"/>
                        </a:spcBef>
                      </a:pPr>
                      <a:r>
                        <a:rPr lang="fr-FR" sz="1600" b="1" dirty="0">
                          <a:latin typeface="Arial" panose="020B0604020202020204" pitchFamily="34" charset="0"/>
                          <a:cs typeface="Arial" panose="020B0604020202020204" pitchFamily="34" charset="0"/>
                        </a:rPr>
                        <a:t>Rank</a:t>
                      </a:r>
                    </a:p>
                  </a:txBody>
                  <a:tcPr marL="36000" marR="36000" marT="0" marB="0" anchor="ctr">
                    <a:lnL w="6350" cap="flat" cmpd="sng" algn="ctr">
                      <a:solidFill>
                        <a:srgbClr val="5E247C"/>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a-DK" sz="1600" b="1" kern="1200" dirty="0">
                          <a:solidFill>
                            <a:schemeClr val="lt1"/>
                          </a:solidFill>
                          <a:latin typeface="Arial" panose="020B0604020202020204" pitchFamily="34" charset="0"/>
                          <a:ea typeface="+mn-ea"/>
                          <a:cs typeface="Arial" panose="020B0604020202020204" pitchFamily="34" charset="0"/>
                        </a:rPr>
                        <a:t>Alive</a:t>
                      </a:r>
                      <a:endParaRPr lang="fr-FR" sz="16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87313" marR="0" lvl="0" indent="0" algn="l" defTabSz="914400" rtl="0" eaLnBrk="1" fontAlgn="auto" latinLnBrk="0" hangingPunct="1">
                        <a:lnSpc>
                          <a:spcPct val="100000"/>
                        </a:lnSpc>
                        <a:spcBef>
                          <a:spcPts val="0"/>
                        </a:spcBef>
                        <a:spcAft>
                          <a:spcPts val="0"/>
                        </a:spcAft>
                        <a:buClrTx/>
                        <a:buSzTx/>
                        <a:buFontTx/>
                        <a:buNone/>
                        <a:tabLst/>
                        <a:defRPr/>
                      </a:pPr>
                      <a:r>
                        <a:rPr lang="en-US" sz="1600" b="1" kern="1200" dirty="0">
                          <a:solidFill>
                            <a:schemeClr val="lt1"/>
                          </a:solidFill>
                          <a:latin typeface="Arial" panose="020B0604020202020204" pitchFamily="34" charset="0"/>
                          <a:ea typeface="+mn-ea"/>
                          <a:cs typeface="Arial" panose="020B0604020202020204" pitchFamily="34" charset="0"/>
                        </a:rPr>
                        <a:t>How many of: </a:t>
                      </a:r>
                    </a:p>
                    <a:p>
                      <a:pPr marL="87313"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lt1"/>
                          </a:solidFill>
                          <a:latin typeface="Arial" panose="020B0604020202020204" pitchFamily="34" charset="0"/>
                          <a:ea typeface="+mn-ea"/>
                          <a:cs typeface="Arial" panose="020B0604020202020204" pitchFamily="34" charset="0"/>
                        </a:rPr>
                        <a:t>1) clinical failure </a:t>
                      </a:r>
                    </a:p>
                    <a:p>
                      <a:pPr marL="87313"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lt1"/>
                          </a:solidFill>
                          <a:latin typeface="Arial" panose="020B0604020202020204" pitchFamily="34" charset="0"/>
                          <a:ea typeface="+mn-ea"/>
                          <a:cs typeface="Arial" panose="020B0604020202020204" pitchFamily="34" charset="0"/>
                        </a:rPr>
                        <a:t>2) infectious complications </a:t>
                      </a:r>
                    </a:p>
                    <a:p>
                      <a:pPr marL="87313" marR="0" lvl="0" indent="0" algn="l" defTabSz="914400" rtl="0" eaLnBrk="1" fontAlgn="auto" latinLnBrk="0" hangingPunct="1">
                        <a:lnSpc>
                          <a:spcPct val="100000"/>
                        </a:lnSpc>
                        <a:spcBef>
                          <a:spcPts val="0"/>
                        </a:spcBef>
                        <a:spcAft>
                          <a:spcPts val="0"/>
                        </a:spcAft>
                        <a:buClrTx/>
                        <a:buSzTx/>
                        <a:buFontTx/>
                        <a:buNone/>
                        <a:tabLst/>
                        <a:defRPr/>
                      </a:pPr>
                      <a:r>
                        <a:rPr lang="en-US" sz="1200" b="0" kern="1200" dirty="0">
                          <a:solidFill>
                            <a:schemeClr val="lt1"/>
                          </a:solidFill>
                          <a:latin typeface="Arial" panose="020B0604020202020204" pitchFamily="34" charset="0"/>
                          <a:ea typeface="+mn-ea"/>
                          <a:cs typeface="Arial" panose="020B0604020202020204" pitchFamily="34" charset="0"/>
                        </a:rPr>
                        <a:t>3) SAE or AE leading to study drug discontinuation</a:t>
                      </a:r>
                    </a:p>
                  </a:txBody>
                  <a:tcPr marL="36000" marR="3600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a-DK" sz="1600" b="1" kern="1200" dirty="0">
                          <a:solidFill>
                            <a:schemeClr val="lt1"/>
                          </a:solidFill>
                          <a:latin typeface="Arial" panose="020B0604020202020204" pitchFamily="34" charset="0"/>
                          <a:ea typeface="+mn-ea"/>
                          <a:cs typeface="Arial" panose="020B0604020202020204" pitchFamily="34" charset="0"/>
                        </a:rPr>
                        <a:t>Quality of life</a:t>
                      </a:r>
                      <a:endParaRPr lang="fr-FR" sz="16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solidFill>
                        <a:schemeClr val="bg1">
                          <a:lumMod val="85000"/>
                        </a:schemeClr>
                      </a:solid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0"/>
                  </a:ext>
                </a:extLst>
              </a:tr>
              <a:tr h="426128">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 of 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rowSpan="4">
                  <a:txBody>
                    <a:bodyPr/>
                    <a:lstStyle/>
                    <a:p>
                      <a:pPr marL="0" indent="0" algn="ctr" defTabSz="609585" rtl="0" eaLnBrk="1" latinLnBrk="0" hangingPunct="1">
                        <a:lnSpc>
                          <a:spcPct val="100000"/>
                        </a:lnSpc>
                        <a:spcBef>
                          <a:spcPts val="0"/>
                        </a:spcBef>
                        <a:spcAft>
                          <a:spcPts val="800"/>
                        </a:spcAft>
                        <a:tabLst>
                          <a:tab pos="452438" algn="l"/>
                          <a:tab pos="722313" algn="l"/>
                        </a:tabLst>
                      </a:pPr>
                      <a:r>
                        <a:rPr lang="en-GB" sz="1400" b="0" kern="1200" dirty="0">
                          <a:solidFill>
                            <a:schemeClr val="tx1">
                              <a:lumMod val="75000"/>
                              <a:lumOff val="25000"/>
                            </a:schemeClr>
                          </a:solidFill>
                          <a:latin typeface="Arial" panose="020B0604020202020204" pitchFamily="34" charset="0"/>
                          <a:ea typeface="+mn-ea"/>
                          <a:cs typeface="Arial" panose="020B0604020202020204" pitchFamily="34" charset="0"/>
                        </a:rPr>
                        <a:t>Tiebreaker based </a:t>
                      </a:r>
                      <a:br>
                        <a:rPr lang="en-GB" sz="14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en-GB" sz="1400" b="0" kern="1200" dirty="0">
                          <a:solidFill>
                            <a:schemeClr val="tx1">
                              <a:lumMod val="75000"/>
                              <a:lumOff val="25000"/>
                            </a:schemeClr>
                          </a:solidFill>
                          <a:latin typeface="Arial" panose="020B0604020202020204" pitchFamily="34" charset="0"/>
                          <a:ea typeface="+mn-ea"/>
                          <a:cs typeface="Arial" panose="020B0604020202020204" pitchFamily="34" charset="0"/>
                        </a:rPr>
                        <a:t>on quality of life score</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26128">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1 of 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r h="426128">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3</a:t>
                      </a: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2 of 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26128">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4</a:t>
                      </a: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 of 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v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426128">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solidFill>
                        <a:srgbClr val="5E247C"/>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No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dead</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solidFill>
                        <a:srgbClr val="5E247C"/>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Any</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solidFill>
                        <a:srgbClr val="5E247C"/>
                      </a:solidFill>
                      <a:prstDash val="solid"/>
                      <a:round/>
                      <a:headEnd type="none" w="med" len="med"/>
                      <a:tailEnd type="none" w="med" len="med"/>
                    </a:lnB>
                    <a:solidFill>
                      <a:schemeClr val="bg1">
                        <a:lumMod val="95000"/>
                      </a:schemeClr>
                    </a:solidFill>
                  </a:tcPr>
                </a:tc>
                <a:tc>
                  <a:txBody>
                    <a:bodyPr/>
                    <a:lstStyle/>
                    <a:p>
                      <a:pPr marL="0" indent="0" algn="ctr" defTabSz="609585" rtl="0" eaLnBrk="1" latinLnBrk="0" hangingPunct="1">
                        <a:lnSpc>
                          <a:spcPct val="100000"/>
                        </a:lnSpc>
                        <a:spcBef>
                          <a:spcPts val="0"/>
                        </a:spcBef>
                        <a:spcAft>
                          <a:spcPts val="800"/>
                        </a:spcAft>
                        <a:tabLst>
                          <a:tab pos="452438" algn="l"/>
                          <a:tab pos="722313" algn="l"/>
                        </a:tabLst>
                      </a:pPr>
                      <a:endParaRPr lang="fr-FR" sz="16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solidFill>
                        <a:srgbClr val="5E247C"/>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152811192"/>
                  </a:ext>
                </a:extLst>
              </a:tr>
            </a:tbl>
          </a:graphicData>
        </a:graphic>
      </p:graphicFrame>
    </p:spTree>
    <p:extLst>
      <p:ext uri="{BB962C8B-B14F-4D97-AF65-F5344CB8AC3E}">
        <p14:creationId xmlns:p14="http://schemas.microsoft.com/office/powerpoint/2010/main" val="3309452414"/>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eau 10">
            <a:extLst>
              <a:ext uri="{FF2B5EF4-FFF2-40B4-BE49-F238E27FC236}">
                <a16:creationId xmlns:a16="http://schemas.microsoft.com/office/drawing/2014/main" id="{8AB3730D-0A91-934B-1B7F-6AE6623DA547}"/>
              </a:ext>
            </a:extLst>
          </p:cNvPr>
          <p:cNvGraphicFramePr>
            <a:graphicFrameLocks noGrp="1"/>
          </p:cNvGraphicFramePr>
          <p:nvPr/>
        </p:nvGraphicFramePr>
        <p:xfrm>
          <a:off x="1033417" y="1092789"/>
          <a:ext cx="11026744" cy="3681522"/>
        </p:xfrm>
        <a:graphic>
          <a:graphicData uri="http://schemas.openxmlformats.org/drawingml/2006/table">
            <a:tbl>
              <a:tblPr firstRow="1" bandRow="1">
                <a:tableStyleId>{85BE263C-DBD7-4A20-BB59-AAB30ACAA65A}</a:tableStyleId>
              </a:tblPr>
              <a:tblGrid>
                <a:gridCol w="2370365">
                  <a:extLst>
                    <a:ext uri="{9D8B030D-6E8A-4147-A177-3AD203B41FA5}">
                      <a16:colId xmlns:a16="http://schemas.microsoft.com/office/drawing/2014/main" val="3026407908"/>
                    </a:ext>
                  </a:extLst>
                </a:gridCol>
                <a:gridCol w="1062264">
                  <a:extLst>
                    <a:ext uri="{9D8B030D-6E8A-4147-A177-3AD203B41FA5}">
                      <a16:colId xmlns:a16="http://schemas.microsoft.com/office/drawing/2014/main" val="813336464"/>
                    </a:ext>
                  </a:extLst>
                </a:gridCol>
                <a:gridCol w="1265283">
                  <a:extLst>
                    <a:ext uri="{9D8B030D-6E8A-4147-A177-3AD203B41FA5}">
                      <a16:colId xmlns:a16="http://schemas.microsoft.com/office/drawing/2014/main" val="565200756"/>
                    </a:ext>
                  </a:extLst>
                </a:gridCol>
                <a:gridCol w="2041071">
                  <a:extLst>
                    <a:ext uri="{9D8B030D-6E8A-4147-A177-3AD203B41FA5}">
                      <a16:colId xmlns:a16="http://schemas.microsoft.com/office/drawing/2014/main" val="71582748"/>
                    </a:ext>
                  </a:extLst>
                </a:gridCol>
                <a:gridCol w="2400300">
                  <a:extLst>
                    <a:ext uri="{9D8B030D-6E8A-4147-A177-3AD203B41FA5}">
                      <a16:colId xmlns:a16="http://schemas.microsoft.com/office/drawing/2014/main" val="4222582903"/>
                    </a:ext>
                  </a:extLst>
                </a:gridCol>
                <a:gridCol w="1887461">
                  <a:extLst>
                    <a:ext uri="{9D8B030D-6E8A-4147-A177-3AD203B41FA5}">
                      <a16:colId xmlns:a16="http://schemas.microsoft.com/office/drawing/2014/main" val="1010919827"/>
                    </a:ext>
                  </a:extLst>
                </a:gridCol>
              </a:tblGrid>
              <a:tr h="576019">
                <a:tc rowSpan="2">
                  <a:txBody>
                    <a:bodyPr/>
                    <a:lstStyle/>
                    <a:p>
                      <a:pPr>
                        <a:lnSpc>
                          <a:spcPct val="107000"/>
                        </a:lnSpc>
                      </a:pPr>
                      <a:endParaRPr lang="fr-FR" sz="1400" kern="10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en-GB" sz="1400" kern="0" dirty="0">
                          <a:effectLst/>
                          <a:latin typeface="Arial" panose="020B0604020202020204" pitchFamily="34" charset="0"/>
                          <a:cs typeface="Arial" panose="020B0604020202020204" pitchFamily="34" charset="0"/>
                        </a:rPr>
                        <a:t>Standard </a:t>
                      </a:r>
                      <a:br>
                        <a:rPr lang="en-GB" sz="1400" kern="0" dirty="0">
                          <a:effectLst/>
                          <a:latin typeface="Arial" panose="020B0604020202020204" pitchFamily="34" charset="0"/>
                          <a:cs typeface="Arial" panose="020B0604020202020204" pitchFamily="34" charset="0"/>
                        </a:rPr>
                      </a:br>
                      <a:r>
                        <a:rPr lang="en-GB" sz="1400" kern="0" dirty="0">
                          <a:effectLst/>
                          <a:latin typeface="Arial" panose="020B0604020202020204" pitchFamily="34" charset="0"/>
                          <a:cs typeface="Arial" panose="020B0604020202020204" pitchFamily="34" charset="0"/>
                        </a:rPr>
                        <a:t>of Care </a:t>
                      </a:r>
                      <a:endParaRPr lang="fr-FR" sz="1400" kern="100" dirty="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7000"/>
                        </a:lnSpc>
                        <a:spcAft>
                          <a:spcPts val="800"/>
                        </a:spcAft>
                      </a:pPr>
                      <a:r>
                        <a:rPr lang="en-GB" sz="1400" kern="0">
                          <a:effectLst/>
                          <a:latin typeface="Arial" panose="020B0604020202020204" pitchFamily="34" charset="0"/>
                          <a:cs typeface="Arial" panose="020B0604020202020204" pitchFamily="34" charset="0"/>
                        </a:rPr>
                        <a:t>Dalbavancin </a:t>
                      </a:r>
                      <a:endParaRPr lang="fr-FR" sz="1400" kern="10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a:lnSpc>
                          <a:spcPct val="107000"/>
                        </a:lnSpc>
                        <a:spcAft>
                          <a:spcPts val="800"/>
                        </a:spcAft>
                      </a:pPr>
                      <a:r>
                        <a:rPr lang="en-GB" sz="1400" kern="0" dirty="0">
                          <a:solidFill>
                            <a:schemeClr val="bg1"/>
                          </a:solidFill>
                          <a:effectLst/>
                          <a:latin typeface="Arial" panose="020B0604020202020204" pitchFamily="34" charset="0"/>
                          <a:cs typeface="Arial" panose="020B0604020202020204" pitchFamily="34" charset="0"/>
                        </a:rPr>
                        <a:t>Standard of Care </a:t>
                      </a:r>
                      <a:br>
                        <a:rPr lang="en-GB" sz="1400" kern="0" dirty="0">
                          <a:solidFill>
                            <a:schemeClr val="bg1"/>
                          </a:solidFill>
                          <a:effectLst/>
                          <a:latin typeface="Arial" panose="020B0604020202020204" pitchFamily="34" charset="0"/>
                          <a:cs typeface="Arial" panose="020B0604020202020204" pitchFamily="34" charset="0"/>
                        </a:rPr>
                      </a:br>
                      <a:r>
                        <a:rPr lang="en-GB" sz="1400" kern="0" dirty="0">
                          <a:solidFill>
                            <a:schemeClr val="bg1"/>
                          </a:solidFill>
                          <a:effectLst/>
                          <a:latin typeface="Arial" panose="020B0604020202020204" pitchFamily="34" charset="0"/>
                          <a:cs typeface="Arial" panose="020B0604020202020204" pitchFamily="34" charset="0"/>
                        </a:rPr>
                        <a:t>More Desirable</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tc rowSpan="2">
                  <a:txBody>
                    <a:bodyPr/>
                    <a:lstStyle/>
                    <a:p>
                      <a:pPr algn="r">
                        <a:lnSpc>
                          <a:spcPct val="107000"/>
                        </a:lnSpc>
                        <a:spcAft>
                          <a:spcPts val="800"/>
                        </a:spcAft>
                      </a:pPr>
                      <a:r>
                        <a:rPr lang="fr-FR" sz="1400" kern="0" dirty="0" err="1">
                          <a:solidFill>
                            <a:schemeClr val="bg1"/>
                          </a:solidFill>
                          <a:effectLst/>
                          <a:latin typeface="Arial" panose="020B0604020202020204" pitchFamily="34" charset="0"/>
                          <a:cs typeface="Arial" panose="020B0604020202020204" pitchFamily="34" charset="0"/>
                        </a:rPr>
                        <a:t>Dalbavancin</a:t>
                      </a:r>
                      <a:r>
                        <a:rPr lang="fr-FR" sz="1400" kern="0" dirty="0">
                          <a:solidFill>
                            <a:schemeClr val="bg1"/>
                          </a:solidFill>
                          <a:effectLst/>
                          <a:latin typeface="Arial" panose="020B0604020202020204" pitchFamily="34" charset="0"/>
                          <a:cs typeface="Arial" panose="020B0604020202020204" pitchFamily="34" charset="0"/>
                        </a:rPr>
                        <a:t>  </a:t>
                      </a:r>
                      <a:br>
                        <a:rPr lang="fr-FR" sz="1400" kern="0" dirty="0">
                          <a:solidFill>
                            <a:schemeClr val="bg1"/>
                          </a:solidFill>
                          <a:effectLst/>
                          <a:latin typeface="Arial" panose="020B0604020202020204" pitchFamily="34" charset="0"/>
                          <a:cs typeface="Arial" panose="020B0604020202020204" pitchFamily="34" charset="0"/>
                        </a:rPr>
                      </a:br>
                      <a:r>
                        <a:rPr lang="fr-FR" sz="1400" kern="0" dirty="0">
                          <a:solidFill>
                            <a:schemeClr val="bg1"/>
                          </a:solidFill>
                          <a:effectLst/>
                          <a:latin typeface="Arial" panose="020B0604020202020204" pitchFamily="34" charset="0"/>
                          <a:cs typeface="Arial" panose="020B0604020202020204" pitchFamily="34" charset="0"/>
                        </a:rPr>
                        <a:t>More </a:t>
                      </a:r>
                      <a:r>
                        <a:rPr lang="fr-FR" sz="1400" kern="0" dirty="0" err="1">
                          <a:solidFill>
                            <a:schemeClr val="bg1"/>
                          </a:solidFill>
                          <a:effectLst/>
                          <a:latin typeface="Arial" panose="020B0604020202020204" pitchFamily="34" charset="0"/>
                          <a:cs typeface="Arial" panose="020B0604020202020204" pitchFamily="34" charset="0"/>
                        </a:rPr>
                        <a:t>Desirable</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tc rowSpan="2">
                  <a:txBody>
                    <a:bodyPr/>
                    <a:lstStyle/>
                    <a:p>
                      <a:pPr algn="ctr">
                        <a:lnSpc>
                          <a:spcPct val="107000"/>
                        </a:lnSpc>
                        <a:spcAft>
                          <a:spcPts val="800"/>
                        </a:spcAft>
                      </a:pPr>
                      <a:r>
                        <a:rPr lang="fr-FR" sz="1200" kern="0" dirty="0">
                          <a:effectLst/>
                          <a:latin typeface="Arial" panose="020B0604020202020204" pitchFamily="34" charset="0"/>
                          <a:cs typeface="Arial" panose="020B0604020202020204" pitchFamily="34" charset="0"/>
                        </a:rPr>
                        <a:t>DOOR </a:t>
                      </a:r>
                      <a:r>
                        <a:rPr lang="fr-FR" sz="1200" kern="0" dirty="0" err="1">
                          <a:effectLst/>
                          <a:latin typeface="Arial" panose="020B0604020202020204" pitchFamily="34" charset="0"/>
                          <a:cs typeface="Arial" panose="020B0604020202020204" pitchFamily="34" charset="0"/>
                        </a:rPr>
                        <a:t>probability</a:t>
                      </a:r>
                      <a:r>
                        <a:rPr lang="fr-FR" sz="1200" kern="0" dirty="0">
                          <a:effectLst/>
                          <a:latin typeface="Arial" panose="020B0604020202020204" pitchFamily="34" charset="0"/>
                          <a:cs typeface="Arial" panose="020B0604020202020204" pitchFamily="34" charset="0"/>
                        </a:rPr>
                        <a:t> </a:t>
                      </a:r>
                      <a:br>
                        <a:rPr lang="fr-FR" sz="1200" kern="0" dirty="0">
                          <a:effectLst/>
                          <a:latin typeface="Arial" panose="020B0604020202020204" pitchFamily="34" charset="0"/>
                          <a:cs typeface="Arial" panose="020B0604020202020204" pitchFamily="34" charset="0"/>
                        </a:rPr>
                      </a:br>
                      <a:r>
                        <a:rPr lang="fr-FR" sz="1200" b="0" kern="0" dirty="0">
                          <a:effectLst/>
                          <a:latin typeface="Arial" panose="020B0604020202020204" pitchFamily="34" charset="0"/>
                          <a:cs typeface="Arial" panose="020B0604020202020204" pitchFamily="34" charset="0"/>
                        </a:rPr>
                        <a:t>(95% CI)</a:t>
                      </a:r>
                      <a:endParaRPr lang="fr-FR" sz="12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2437219920"/>
                  </a:ext>
                </a:extLst>
              </a:tr>
              <a:tr h="411442">
                <a:tc vMerge="1">
                  <a:txBody>
                    <a:bodyPr/>
                    <a:lstStyle/>
                    <a:p>
                      <a:endParaRPr lang="fr-FR"/>
                    </a:p>
                  </a:txBody>
                  <a:tcPr/>
                </a:tc>
                <a:tc>
                  <a:txBody>
                    <a:bodyPr/>
                    <a:lstStyle/>
                    <a:p>
                      <a:pPr algn="ctr">
                        <a:lnSpc>
                          <a:spcPct val="107000"/>
                        </a:lnSpc>
                        <a:spcAft>
                          <a:spcPts val="800"/>
                        </a:spcAft>
                      </a:pPr>
                      <a:r>
                        <a:rPr lang="en-GB" sz="1200" kern="0" dirty="0">
                          <a:solidFill>
                            <a:schemeClr val="bg1"/>
                          </a:solidFill>
                          <a:effectLst/>
                          <a:latin typeface="Arial" panose="020B0604020202020204" pitchFamily="34" charset="0"/>
                          <a:cs typeface="Arial" panose="020B0604020202020204" pitchFamily="34" charset="0"/>
                        </a:rPr>
                        <a:t>(N=100) </a:t>
                      </a:r>
                      <a:r>
                        <a:rPr lang="fr-FR" sz="1200" kern="0" dirty="0">
                          <a:solidFill>
                            <a:schemeClr val="bg1"/>
                          </a:solidFill>
                          <a:effectLst/>
                          <a:latin typeface="Arial" panose="020B0604020202020204" pitchFamily="34" charset="0"/>
                          <a:cs typeface="Arial" panose="020B0604020202020204" pitchFamily="34" charset="0"/>
                        </a:rPr>
                        <a:t>n(%)</a:t>
                      </a:r>
                      <a:endParaRPr lang="fr-FR" sz="12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9525" cap="flat" cmpd="sng" algn="ctr">
                      <a:solidFill>
                        <a:srgbClr val="5E247C"/>
                      </a:solidFill>
                      <a:prstDash val="solid"/>
                      <a:round/>
                      <a:headEnd type="none" w="med" len="med"/>
                      <a:tailEnd type="none" w="med" len="med"/>
                    </a:lnT>
                    <a:lnB w="25400" cmpd="sng">
                      <a:noFill/>
                    </a:lnB>
                    <a:lnTlToBr w="12700" cmpd="sng">
                      <a:noFill/>
                      <a:prstDash val="solid"/>
                    </a:lnTlToBr>
                    <a:lnBlToTr w="12700" cmpd="sng">
                      <a:noFill/>
                      <a:prstDash val="solid"/>
                    </a:lnBlToTr>
                    <a:solidFill>
                      <a:schemeClr val="accent2"/>
                    </a:solidFill>
                  </a:tcPr>
                </a:tc>
                <a:tc>
                  <a:txBody>
                    <a:bodyPr/>
                    <a:lstStyle/>
                    <a:p>
                      <a:pPr algn="ctr">
                        <a:lnSpc>
                          <a:spcPct val="107000"/>
                        </a:lnSpc>
                        <a:spcAft>
                          <a:spcPts val="800"/>
                        </a:spcAft>
                      </a:pPr>
                      <a:r>
                        <a:rPr lang="en-GB" sz="1200" kern="0">
                          <a:solidFill>
                            <a:schemeClr val="bg1"/>
                          </a:solidFill>
                          <a:effectLst/>
                          <a:latin typeface="Arial" panose="020B0604020202020204" pitchFamily="34" charset="0"/>
                          <a:cs typeface="Arial" panose="020B0604020202020204" pitchFamily="34" charset="0"/>
                        </a:rPr>
                        <a:t>(N=100) </a:t>
                      </a:r>
                      <a:r>
                        <a:rPr lang="fr-FR" sz="1200" kern="0">
                          <a:solidFill>
                            <a:schemeClr val="bg1"/>
                          </a:solidFill>
                          <a:effectLst/>
                          <a:latin typeface="Arial" panose="020B0604020202020204" pitchFamily="34" charset="0"/>
                          <a:cs typeface="Arial" panose="020B0604020202020204" pitchFamily="34" charset="0"/>
                        </a:rPr>
                        <a:t>n(%)</a:t>
                      </a:r>
                      <a:endParaRPr lang="fr-FR" sz="1200" kern="10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9525" cap="flat" cmpd="sng" algn="ctr">
                      <a:solidFill>
                        <a:srgbClr val="5E247C"/>
                      </a:solidFill>
                      <a:prstDash val="solid"/>
                      <a:round/>
                      <a:headEnd type="none" w="med" len="med"/>
                      <a:tailEnd type="none" w="med" len="med"/>
                    </a:lnT>
                    <a:lnB w="25400" cmpd="sng">
                      <a:noFill/>
                    </a:lnB>
                    <a:lnTlToBr w="12700" cmpd="sng">
                      <a:noFill/>
                      <a:prstDash val="solid"/>
                    </a:lnTlToBr>
                    <a:lnBlToTr w="12700" cmpd="sng">
                      <a:noFill/>
                      <a:prstDash val="solid"/>
                    </a:lnBlToTr>
                    <a:solidFill>
                      <a:schemeClr val="accent2"/>
                    </a:solidFill>
                  </a:tcPr>
                </a:tc>
                <a:tc vMerge="1">
                  <a:txBody>
                    <a:bodyPr/>
                    <a:lstStyle/>
                    <a:p>
                      <a:endParaRPr lang="fr-FR"/>
                    </a:p>
                  </a:txBody>
                  <a:tcPr/>
                </a:tc>
                <a:tc vMerge="1">
                  <a:txBody>
                    <a:bodyPr/>
                    <a:lstStyle/>
                    <a:p>
                      <a:endParaRPr lang="fr-FR"/>
                    </a:p>
                  </a:txBody>
                  <a:tcPr/>
                </a:tc>
                <a:tc vMerge="1">
                  <a:txBody>
                    <a:bodyPr/>
                    <a:lstStyle/>
                    <a:p>
                      <a:endParaRPr lang="fr-FR"/>
                    </a:p>
                  </a:txBody>
                  <a:tcPr/>
                </a:tc>
                <a:extLst>
                  <a:ext uri="{0D108BD9-81ED-4DB2-BD59-A6C34878D82A}">
                    <a16:rowId xmlns:a16="http://schemas.microsoft.com/office/drawing/2014/main" val="88275160"/>
                  </a:ext>
                </a:extLst>
              </a:tr>
              <a:tr h="574714">
                <a:tc>
                  <a:txBody>
                    <a:bodyPr/>
                    <a:lstStyle/>
                    <a:p>
                      <a:pPr>
                        <a:lnSpc>
                          <a:spcPct val="107000"/>
                        </a:lnSpc>
                        <a:spcAft>
                          <a:spcPts val="800"/>
                        </a:spcAft>
                      </a:pPr>
                      <a:r>
                        <a:rPr lang="fr-FR" sz="1600" b="1" kern="0" dirty="0">
                          <a:effectLst/>
                          <a:latin typeface="Arial" panose="020B0604020202020204" pitchFamily="34" charset="0"/>
                          <a:cs typeface="Arial" panose="020B0604020202020204" pitchFamily="34" charset="0"/>
                        </a:rPr>
                        <a:t>DOOR</a:t>
                      </a:r>
                      <a:endParaRPr lang="fr-FR" sz="1800" b="1"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noFill/>
                  </a:tcPr>
                </a:tc>
                <a:tc>
                  <a:txBody>
                    <a:bodyPr/>
                    <a:lstStyle/>
                    <a:p>
                      <a:pPr algn="ctr">
                        <a:lnSpc>
                          <a:spcPct val="107000"/>
                        </a:lnSpc>
                      </a:pPr>
                      <a:endParaRPr lang="fr-FR" sz="1800" kern="100" dirty="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a:lnSpc>
                          <a:spcPct val="107000"/>
                        </a:lnSpc>
                      </a:pPr>
                      <a:endParaRPr lang="fr-FR" sz="1800" kern="10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tc>
                  <a:txBody>
                    <a:bodyPr/>
                    <a:lstStyle/>
                    <a:p>
                      <a:pPr>
                        <a:lnSpc>
                          <a:spcPct val="107000"/>
                        </a:lnSpc>
                      </a:pPr>
                      <a:endParaRPr lang="fr-FR" sz="1800" kern="10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noFill/>
                  </a:tcPr>
                </a:tc>
                <a:tc>
                  <a:txBody>
                    <a:bodyPr/>
                    <a:lstStyle/>
                    <a:p>
                      <a:pPr>
                        <a:lnSpc>
                          <a:spcPct val="107000"/>
                        </a:lnSpc>
                      </a:pPr>
                      <a:endParaRPr lang="fr-FR" sz="1800" kern="100">
                        <a:effectLst/>
                        <a:latin typeface="Arial" panose="020B0604020202020204" pitchFamily="34" charset="0"/>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400" b="1" kern="0" dirty="0">
                          <a:effectLst/>
                          <a:latin typeface="Arial" panose="020B0604020202020204" pitchFamily="34" charset="0"/>
                          <a:cs typeface="Arial" panose="020B0604020202020204" pitchFamily="34" charset="0"/>
                        </a:rPr>
                        <a:t>47.7% (39.8%, 55.7%)</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4176811716"/>
                  </a:ext>
                </a:extLst>
              </a:tr>
              <a:tr h="329154">
                <a:tc>
                  <a:txBody>
                    <a:bodyPr/>
                    <a:lstStyle/>
                    <a:p>
                      <a:pPr>
                        <a:lnSpc>
                          <a:spcPct val="107000"/>
                        </a:lnSpc>
                        <a:spcAft>
                          <a:spcPts val="800"/>
                        </a:spcAft>
                      </a:pPr>
                      <a:r>
                        <a:rPr lang="fr-FR" sz="1400" kern="0" dirty="0">
                          <a:effectLst/>
                          <a:latin typeface="Arial" panose="020B0604020202020204" pitchFamily="34" charset="0"/>
                          <a:cs typeface="Arial" panose="020B0604020202020204" pitchFamily="34" charset="0"/>
                        </a:rPr>
                        <a:t>DOOR Component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pPr>
                      <a:endParaRPr lang="fr-FR" sz="15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pPr>
                      <a:endParaRPr lang="fr-FR" sz="15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pPr>
                      <a:endParaRPr lang="fr-FR" sz="1600" kern="100" dirty="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219421301"/>
                  </a:ext>
                </a:extLst>
              </a:tr>
              <a:tr h="493731">
                <a:tc>
                  <a:txBody>
                    <a:bodyPr/>
                    <a:lstStyle/>
                    <a:p>
                      <a:pPr marL="285750" indent="-196850">
                        <a:lnSpc>
                          <a:spcPct val="107000"/>
                        </a:lnSpc>
                        <a:spcAft>
                          <a:spcPts val="800"/>
                        </a:spcAft>
                        <a:buClr>
                          <a:srgbClr val="5E247C"/>
                        </a:buClr>
                        <a:buSzPct val="150000"/>
                        <a:buFont typeface="Arial" panose="020B0604020202020204" pitchFamily="34" charset="0"/>
                        <a:buChar char="•"/>
                      </a:pPr>
                      <a:r>
                        <a:rPr lang="fr-FR" sz="1300" kern="0" dirty="0" err="1">
                          <a:effectLst/>
                          <a:latin typeface="Arial" panose="020B0604020202020204" pitchFamily="34" charset="0"/>
                          <a:cs typeface="Arial" panose="020B0604020202020204" pitchFamily="34" charset="0"/>
                        </a:rPr>
                        <a:t>Clinical</a:t>
                      </a:r>
                      <a:r>
                        <a:rPr lang="fr-FR" sz="1300" kern="0" dirty="0">
                          <a:effectLst/>
                          <a:latin typeface="Arial" panose="020B0604020202020204" pitchFamily="34" charset="0"/>
                          <a:cs typeface="Arial" panose="020B0604020202020204" pitchFamily="34" charset="0"/>
                        </a:rPr>
                        <a:t> Failure</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22 (22.0%)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20 (20.0%)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51.0% (45.3%, 56.7%)</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2340281868"/>
                  </a:ext>
                </a:extLst>
              </a:tr>
              <a:tr h="276507">
                <a:tc>
                  <a:txBody>
                    <a:bodyPr/>
                    <a:lstStyle/>
                    <a:p>
                      <a:pPr marL="285750" indent="-196850">
                        <a:lnSpc>
                          <a:spcPct val="107000"/>
                        </a:lnSpc>
                        <a:spcAft>
                          <a:spcPts val="800"/>
                        </a:spcAft>
                        <a:buClr>
                          <a:srgbClr val="5E247C"/>
                        </a:buClr>
                        <a:buSzPct val="150000"/>
                        <a:buFont typeface="Arial" panose="020B0604020202020204" pitchFamily="34" charset="0"/>
                        <a:buChar char="•"/>
                      </a:pPr>
                      <a:r>
                        <a:rPr lang="fr-FR" sz="1300" kern="0" dirty="0" err="1">
                          <a:effectLst/>
                          <a:latin typeface="Arial" panose="020B0604020202020204" pitchFamily="34" charset="0"/>
                          <a:cs typeface="Arial" panose="020B0604020202020204" pitchFamily="34" charset="0"/>
                        </a:rPr>
                        <a:t>Infectious</a:t>
                      </a:r>
                      <a:r>
                        <a:rPr lang="fr-FR" sz="1300" kern="0" dirty="0">
                          <a:effectLst/>
                          <a:latin typeface="Arial" panose="020B0604020202020204" pitchFamily="34" charset="0"/>
                          <a:cs typeface="Arial" panose="020B0604020202020204" pitchFamily="34" charset="0"/>
                        </a:rPr>
                        <a:t> Complications</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12 (12.0%)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13 (13.0%)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49.5% (44.8%, 54.2%) </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52453369"/>
                  </a:ext>
                </a:extLst>
              </a:tr>
              <a:tr h="276507">
                <a:tc>
                  <a:txBody>
                    <a:bodyPr/>
                    <a:lstStyle/>
                    <a:p>
                      <a:pPr marL="285750" indent="-196850">
                        <a:lnSpc>
                          <a:spcPct val="107000"/>
                        </a:lnSpc>
                        <a:spcAft>
                          <a:spcPts val="800"/>
                        </a:spcAft>
                        <a:buClr>
                          <a:srgbClr val="5E247C"/>
                        </a:buClr>
                        <a:buSzPct val="150000"/>
                        <a:buFont typeface="Arial" panose="020B0604020202020204" pitchFamily="34" charset="0"/>
                        <a:buChar char="•"/>
                      </a:pPr>
                      <a:r>
                        <a:rPr lang="fr-FR" sz="1300" kern="0" dirty="0">
                          <a:effectLst/>
                          <a:latin typeface="Arial" panose="020B0604020202020204" pitchFamily="34" charset="0"/>
                          <a:cs typeface="Arial" panose="020B0604020202020204" pitchFamily="34" charset="0"/>
                        </a:rPr>
                        <a:t>SAES</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34 (34.0%)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40 (40.0%)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47.0% (40.4%, 53.7%) </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925210494"/>
                  </a:ext>
                </a:extLst>
              </a:tr>
              <a:tr h="466941">
                <a:tc>
                  <a:txBody>
                    <a:bodyPr/>
                    <a:lstStyle/>
                    <a:p>
                      <a:pPr marL="285750" indent="-196850">
                        <a:lnSpc>
                          <a:spcPct val="107000"/>
                        </a:lnSpc>
                        <a:spcAft>
                          <a:spcPts val="800"/>
                        </a:spcAft>
                        <a:buClr>
                          <a:srgbClr val="5E247C"/>
                        </a:buClr>
                        <a:buSzPct val="150000"/>
                        <a:buFont typeface="Arial" panose="020B0604020202020204" pitchFamily="34" charset="0"/>
                        <a:buChar char="•"/>
                      </a:pPr>
                      <a:r>
                        <a:rPr lang="fr-FR" sz="1300" kern="0" dirty="0" err="1">
                          <a:effectLst/>
                          <a:latin typeface="Arial" panose="020B0604020202020204" pitchFamily="34" charset="0"/>
                          <a:cs typeface="Arial" panose="020B0604020202020204" pitchFamily="34" charset="0"/>
                        </a:rPr>
                        <a:t>AEs</a:t>
                      </a:r>
                      <a:r>
                        <a:rPr lang="fr-FR" sz="1300" kern="0" dirty="0">
                          <a:effectLst/>
                          <a:latin typeface="Arial" panose="020B0604020202020204" pitchFamily="34" charset="0"/>
                          <a:cs typeface="Arial" panose="020B0604020202020204" pitchFamily="34" charset="0"/>
                        </a:rPr>
                        <a:t> </a:t>
                      </a:r>
                      <a:r>
                        <a:rPr lang="fr-FR" sz="1300" kern="0" dirty="0" err="1">
                          <a:effectLst/>
                          <a:latin typeface="Arial" panose="020B0604020202020204" pitchFamily="34" charset="0"/>
                          <a:cs typeface="Arial" panose="020B0604020202020204" pitchFamily="34" charset="0"/>
                        </a:rPr>
                        <a:t>leading</a:t>
                      </a:r>
                      <a:r>
                        <a:rPr lang="fr-FR" sz="1300" kern="0" dirty="0">
                          <a:effectLst/>
                          <a:latin typeface="Arial" panose="020B0604020202020204" pitchFamily="34" charset="0"/>
                          <a:cs typeface="Arial" panose="020B0604020202020204" pitchFamily="34" charset="0"/>
                        </a:rPr>
                        <a:t> to discontinuation</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12 (12.0%)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3 (3.0%)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54.5% (50.8%, 58.2%) </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400419290"/>
                  </a:ext>
                </a:extLst>
              </a:tr>
              <a:tr h="276507">
                <a:tc>
                  <a:txBody>
                    <a:bodyPr/>
                    <a:lstStyle/>
                    <a:p>
                      <a:pPr marL="285750" indent="-196850">
                        <a:lnSpc>
                          <a:spcPct val="107000"/>
                        </a:lnSpc>
                        <a:spcAft>
                          <a:spcPts val="800"/>
                        </a:spcAft>
                        <a:buClr>
                          <a:srgbClr val="5E247C"/>
                        </a:buClr>
                        <a:buSzPct val="150000"/>
                        <a:buFont typeface="Arial" panose="020B0604020202020204" pitchFamily="34" charset="0"/>
                        <a:buChar char="•"/>
                      </a:pPr>
                      <a:r>
                        <a:rPr lang="fr-FR" sz="1300" kern="0" dirty="0" err="1">
                          <a:effectLst/>
                          <a:latin typeface="Arial" panose="020B0604020202020204" pitchFamily="34" charset="0"/>
                          <a:cs typeface="Arial" panose="020B0604020202020204" pitchFamily="34" charset="0"/>
                        </a:rPr>
                        <a:t>Death</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w="254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a:effectLst/>
                          <a:latin typeface="Arial" panose="020B0604020202020204" pitchFamily="34" charset="0"/>
                          <a:cs typeface="Arial" panose="020B0604020202020204" pitchFamily="34" charset="0"/>
                        </a:rPr>
                        <a:t>4 (4.0%)</a:t>
                      </a:r>
                      <a:endParaRPr lang="fr-FR" sz="13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w="254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4 (4.0%)</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w="25400" cmpd="sng">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w="25400" cmpd="sng">
                      <a:noFill/>
                    </a:lnB>
                    <a:lnTlToBr w="12700" cmpd="sng">
                      <a:noFill/>
                      <a:prstDash val="solid"/>
                    </a:lnTlToBr>
                    <a:lnBlToTr w="12700" cmpd="sng">
                      <a:noFill/>
                      <a:prstDash val="solid"/>
                    </a:lnBlToTr>
                    <a:noFill/>
                  </a:tcPr>
                </a:tc>
                <a:tc>
                  <a:txBody>
                    <a:bodyPr/>
                    <a:lstStyle/>
                    <a:p>
                      <a:pPr>
                        <a:lnSpc>
                          <a:spcPct val="107000"/>
                        </a:lnSpc>
                      </a:pPr>
                      <a:endParaRPr lang="fr-FR" sz="1600" kern="100">
                        <a:effectLst/>
                        <a:latin typeface="Arial" panose="020B0604020202020204" pitchFamily="34" charset="0"/>
                        <a:cs typeface="Arial" panose="020B0604020202020204" pitchFamily="34" charset="0"/>
                      </a:endParaRPr>
                    </a:p>
                  </a:txBody>
                  <a:tcPr marL="44450" marR="44450" marT="0" marB="0" anchor="ctr">
                    <a:lnL>
                      <a:noFill/>
                    </a:lnL>
                    <a:lnR>
                      <a:noFill/>
                    </a:lnR>
                    <a:lnT>
                      <a:noFill/>
                    </a:lnT>
                    <a:lnB w="25400" cmpd="sng">
                      <a:noFill/>
                    </a:lnB>
                    <a:lnTlToBr w="12700" cmpd="sng">
                      <a:noFill/>
                      <a:prstDash val="solid"/>
                    </a:lnTlToBr>
                    <a:lnBlToTr w="12700" cmpd="sng">
                      <a:noFill/>
                      <a:prstDash val="solid"/>
                    </a:lnBlToTr>
                    <a:noFill/>
                  </a:tcPr>
                </a:tc>
                <a:tc>
                  <a:txBody>
                    <a:bodyPr/>
                    <a:lstStyle/>
                    <a:p>
                      <a:pPr algn="ctr">
                        <a:lnSpc>
                          <a:spcPct val="107000"/>
                        </a:lnSpc>
                        <a:spcAft>
                          <a:spcPts val="800"/>
                        </a:spcAft>
                      </a:pPr>
                      <a:r>
                        <a:rPr lang="fr-FR" sz="1300" kern="0" dirty="0">
                          <a:effectLst/>
                          <a:latin typeface="Arial" panose="020B0604020202020204" pitchFamily="34" charset="0"/>
                          <a:cs typeface="Arial" panose="020B0604020202020204" pitchFamily="34" charset="0"/>
                        </a:rPr>
                        <a:t>50.0% (47.1%, 52.9%)</a:t>
                      </a:r>
                      <a:endParaRPr lang="fr-FR" sz="13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a:noFill/>
                    </a:lnL>
                    <a:lnR>
                      <a:noFill/>
                    </a:lnR>
                    <a:lnT>
                      <a:noFill/>
                    </a:lnT>
                    <a:lnB w="254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16171571"/>
                  </a:ext>
                </a:extLst>
              </a:tr>
            </a:tbl>
          </a:graphicData>
        </a:graphic>
      </p:graphicFrame>
      <p:grpSp>
        <p:nvGrpSpPr>
          <p:cNvPr id="23" name="Groupe 22">
            <a:extLst>
              <a:ext uri="{FF2B5EF4-FFF2-40B4-BE49-F238E27FC236}">
                <a16:creationId xmlns:a16="http://schemas.microsoft.com/office/drawing/2014/main" id="{1A048C3E-F4FE-A90E-406C-C3C1EE2137DF}"/>
              </a:ext>
            </a:extLst>
          </p:cNvPr>
          <p:cNvGrpSpPr/>
          <p:nvPr/>
        </p:nvGrpSpPr>
        <p:grpSpPr>
          <a:xfrm>
            <a:off x="5825386" y="2092900"/>
            <a:ext cx="4386753" cy="2631808"/>
            <a:chOff x="5682706" y="1907833"/>
            <a:chExt cx="4386753" cy="2816404"/>
          </a:xfrm>
        </p:grpSpPr>
        <p:sp>
          <p:nvSpPr>
            <p:cNvPr id="21" name="Rectangle 20">
              <a:extLst>
                <a:ext uri="{FF2B5EF4-FFF2-40B4-BE49-F238E27FC236}">
                  <a16:creationId xmlns:a16="http://schemas.microsoft.com/office/drawing/2014/main" id="{785017FC-F914-DBC5-372C-B3AEF6629F52}"/>
                </a:ext>
              </a:extLst>
            </p:cNvPr>
            <p:cNvSpPr/>
            <p:nvPr/>
          </p:nvSpPr>
          <p:spPr>
            <a:xfrm>
              <a:off x="5682706" y="1907833"/>
              <a:ext cx="2235200" cy="2816404"/>
            </a:xfrm>
            <a:prstGeom prst="rect">
              <a:avLst/>
            </a:prstGeom>
            <a:solidFill>
              <a:schemeClr val="accent3">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 name="Rectangle 21">
              <a:extLst>
                <a:ext uri="{FF2B5EF4-FFF2-40B4-BE49-F238E27FC236}">
                  <a16:creationId xmlns:a16="http://schemas.microsoft.com/office/drawing/2014/main" id="{777F8467-4367-F48D-7EB4-5F8F90689C01}"/>
                </a:ext>
              </a:extLst>
            </p:cNvPr>
            <p:cNvSpPr/>
            <p:nvPr/>
          </p:nvSpPr>
          <p:spPr>
            <a:xfrm>
              <a:off x="7908608" y="1907833"/>
              <a:ext cx="2160851" cy="2816404"/>
            </a:xfrm>
            <a:prstGeom prst="rect">
              <a:avLst/>
            </a:prstGeom>
            <a:solidFill>
              <a:schemeClr val="tx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 name="Titre 1">
            <a:extLst>
              <a:ext uri="{FF2B5EF4-FFF2-40B4-BE49-F238E27FC236}">
                <a16:creationId xmlns:a16="http://schemas.microsoft.com/office/drawing/2014/main" id="{64832924-7A17-5051-F1C7-09B0477DB0B8}"/>
              </a:ext>
            </a:extLst>
          </p:cNvPr>
          <p:cNvSpPr>
            <a:spLocks noGrp="1"/>
          </p:cNvSpPr>
          <p:nvPr>
            <p:ph type="title"/>
          </p:nvPr>
        </p:nvSpPr>
        <p:spPr>
          <a:xfrm>
            <a:off x="960194" y="7750"/>
            <a:ext cx="11104990" cy="719166"/>
          </a:xfrm>
        </p:spPr>
        <p:txBody>
          <a:bodyPr/>
          <a:lstStyle/>
          <a:p>
            <a:r>
              <a:rPr lang="en-US"/>
              <a:t>Results: DOOR Components at Day 70</a:t>
            </a:r>
            <a:endParaRPr lang="fr-FR" dirty="0"/>
          </a:p>
        </p:txBody>
      </p:sp>
      <p:sp>
        <p:nvSpPr>
          <p:cNvPr id="3" name="Espace réservé du contenu 16">
            <a:extLst>
              <a:ext uri="{FF2B5EF4-FFF2-40B4-BE49-F238E27FC236}">
                <a16:creationId xmlns:a16="http://schemas.microsoft.com/office/drawing/2014/main" id="{0D7CB5BB-2879-0CF6-4780-FB9E23F207F4}"/>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Nicholas TURNER et al., ECCMID</a:t>
            </a:r>
            <a:r>
              <a:rPr lang="fr-FR" baseline="30000" dirty="0">
                <a:latin typeface="Arial Narrow" panose="020B0606020202030204" pitchFamily="34" charset="0"/>
              </a:rPr>
              <a:t>®</a:t>
            </a:r>
            <a:r>
              <a:rPr lang="fr-FR" dirty="0"/>
              <a:t> 2024, Abs#O0812</a:t>
            </a:r>
          </a:p>
        </p:txBody>
      </p:sp>
      <p:graphicFrame>
        <p:nvGraphicFramePr>
          <p:cNvPr id="20" name="Graphique 19">
            <a:extLst>
              <a:ext uri="{FF2B5EF4-FFF2-40B4-BE49-F238E27FC236}">
                <a16:creationId xmlns:a16="http://schemas.microsoft.com/office/drawing/2014/main" id="{5A1B9CE4-706A-C01C-5CEB-852D0FEA0780}"/>
              </a:ext>
            </a:extLst>
          </p:cNvPr>
          <p:cNvGraphicFramePr/>
          <p:nvPr/>
        </p:nvGraphicFramePr>
        <p:xfrm>
          <a:off x="5477839" y="2657784"/>
          <a:ext cx="5015887" cy="2487435"/>
        </p:xfrm>
        <a:graphic>
          <a:graphicData uri="http://schemas.openxmlformats.org/drawingml/2006/chart">
            <c:chart xmlns:c="http://schemas.openxmlformats.org/drawingml/2006/chart" xmlns:r="http://schemas.openxmlformats.org/officeDocument/2006/relationships" r:id="rId2"/>
          </a:graphicData>
        </a:graphic>
      </p:graphicFrame>
      <p:grpSp>
        <p:nvGrpSpPr>
          <p:cNvPr id="60" name="Groupe 59">
            <a:extLst>
              <a:ext uri="{FF2B5EF4-FFF2-40B4-BE49-F238E27FC236}">
                <a16:creationId xmlns:a16="http://schemas.microsoft.com/office/drawing/2014/main" id="{0E372C2E-8FAD-F05B-AEB6-5AF402025D1F}"/>
              </a:ext>
            </a:extLst>
          </p:cNvPr>
          <p:cNvGrpSpPr/>
          <p:nvPr/>
        </p:nvGrpSpPr>
        <p:grpSpPr>
          <a:xfrm>
            <a:off x="7597663" y="3133923"/>
            <a:ext cx="829697" cy="1520953"/>
            <a:chOff x="7369066" y="3188349"/>
            <a:chExt cx="829697" cy="1520953"/>
          </a:xfrm>
        </p:grpSpPr>
        <p:grpSp>
          <p:nvGrpSpPr>
            <p:cNvPr id="34" name="Groupe 33">
              <a:extLst>
                <a:ext uri="{FF2B5EF4-FFF2-40B4-BE49-F238E27FC236}">
                  <a16:creationId xmlns:a16="http://schemas.microsoft.com/office/drawing/2014/main" id="{B3D69453-DBFD-6060-BD5A-B366DD827EA0}"/>
                </a:ext>
              </a:extLst>
            </p:cNvPr>
            <p:cNvGrpSpPr/>
            <p:nvPr/>
          </p:nvGrpSpPr>
          <p:grpSpPr>
            <a:xfrm>
              <a:off x="7589783" y="3188349"/>
              <a:ext cx="540000" cy="131989"/>
              <a:chOff x="7704083" y="3092141"/>
              <a:chExt cx="540000" cy="131989"/>
            </a:xfrm>
          </p:grpSpPr>
          <p:cxnSp>
            <p:nvCxnSpPr>
              <p:cNvPr id="28" name="Connecteur droit 27">
                <a:extLst>
                  <a:ext uri="{FF2B5EF4-FFF2-40B4-BE49-F238E27FC236}">
                    <a16:creationId xmlns:a16="http://schemas.microsoft.com/office/drawing/2014/main" id="{C3142856-BB55-8186-0E73-DBDBA1EB8E15}"/>
                  </a:ext>
                </a:extLst>
              </p:cNvPr>
              <p:cNvCxnSpPr>
                <a:cxnSpLocks/>
              </p:cNvCxnSpPr>
              <p:nvPr/>
            </p:nvCxnSpPr>
            <p:spPr>
              <a:xfrm>
                <a:off x="7704083" y="3158135"/>
                <a:ext cx="540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3" name="Ellipse 32">
                <a:extLst>
                  <a:ext uri="{FF2B5EF4-FFF2-40B4-BE49-F238E27FC236}">
                    <a16:creationId xmlns:a16="http://schemas.microsoft.com/office/drawing/2014/main" id="{E0FD1527-0899-8346-5E4F-4363FFE062AE}"/>
                  </a:ext>
                </a:extLst>
              </p:cNvPr>
              <p:cNvSpPr/>
              <p:nvPr/>
            </p:nvSpPr>
            <p:spPr>
              <a:xfrm>
                <a:off x="7896953" y="3092141"/>
                <a:ext cx="131989" cy="131989"/>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6" name="Groupe 35">
              <a:extLst>
                <a:ext uri="{FF2B5EF4-FFF2-40B4-BE49-F238E27FC236}">
                  <a16:creationId xmlns:a16="http://schemas.microsoft.com/office/drawing/2014/main" id="{E64EFC34-EC40-86B5-6F12-9F0C4CDAC8C9}"/>
                </a:ext>
              </a:extLst>
            </p:cNvPr>
            <p:cNvGrpSpPr/>
            <p:nvPr/>
          </p:nvGrpSpPr>
          <p:grpSpPr>
            <a:xfrm>
              <a:off x="7589783" y="3586218"/>
              <a:ext cx="396000" cy="131989"/>
              <a:chOff x="7704083" y="3470960"/>
              <a:chExt cx="396000" cy="131989"/>
            </a:xfrm>
          </p:grpSpPr>
          <p:cxnSp>
            <p:nvCxnSpPr>
              <p:cNvPr id="29" name="Connecteur droit 28">
                <a:extLst>
                  <a:ext uri="{FF2B5EF4-FFF2-40B4-BE49-F238E27FC236}">
                    <a16:creationId xmlns:a16="http://schemas.microsoft.com/office/drawing/2014/main" id="{A967CF7A-322A-1A30-70F1-DD85727E6F33}"/>
                  </a:ext>
                </a:extLst>
              </p:cNvPr>
              <p:cNvCxnSpPr>
                <a:cxnSpLocks/>
              </p:cNvCxnSpPr>
              <p:nvPr/>
            </p:nvCxnSpPr>
            <p:spPr>
              <a:xfrm>
                <a:off x="7704083" y="3536954"/>
                <a:ext cx="396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5" name="Ellipse 34">
                <a:extLst>
                  <a:ext uri="{FF2B5EF4-FFF2-40B4-BE49-F238E27FC236}">
                    <a16:creationId xmlns:a16="http://schemas.microsoft.com/office/drawing/2014/main" id="{45DFC476-7790-3C68-DCDE-34FB452D88E6}"/>
                  </a:ext>
                </a:extLst>
              </p:cNvPr>
              <p:cNvSpPr/>
              <p:nvPr/>
            </p:nvSpPr>
            <p:spPr>
              <a:xfrm>
                <a:off x="7844291" y="3470960"/>
                <a:ext cx="131989" cy="131989"/>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0" name="Groupe 39">
              <a:extLst>
                <a:ext uri="{FF2B5EF4-FFF2-40B4-BE49-F238E27FC236}">
                  <a16:creationId xmlns:a16="http://schemas.microsoft.com/office/drawing/2014/main" id="{66CBEA34-0FEB-0700-5B95-FC89D8FA6D14}"/>
                </a:ext>
              </a:extLst>
            </p:cNvPr>
            <p:cNvGrpSpPr/>
            <p:nvPr/>
          </p:nvGrpSpPr>
          <p:grpSpPr>
            <a:xfrm>
              <a:off x="7369066" y="3865424"/>
              <a:ext cx="576000" cy="131989"/>
              <a:chOff x="7483366" y="3750166"/>
              <a:chExt cx="576000" cy="131989"/>
            </a:xfrm>
          </p:grpSpPr>
          <p:cxnSp>
            <p:nvCxnSpPr>
              <p:cNvPr id="32" name="Connecteur droit 31">
                <a:extLst>
                  <a:ext uri="{FF2B5EF4-FFF2-40B4-BE49-F238E27FC236}">
                    <a16:creationId xmlns:a16="http://schemas.microsoft.com/office/drawing/2014/main" id="{FE79088D-D981-E04D-66C8-700292F57C76}"/>
                  </a:ext>
                </a:extLst>
              </p:cNvPr>
              <p:cNvCxnSpPr/>
              <p:nvPr/>
            </p:nvCxnSpPr>
            <p:spPr>
              <a:xfrm>
                <a:off x="7483366" y="3816553"/>
                <a:ext cx="576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7" name="Ellipse 36">
                <a:extLst>
                  <a:ext uri="{FF2B5EF4-FFF2-40B4-BE49-F238E27FC236}">
                    <a16:creationId xmlns:a16="http://schemas.microsoft.com/office/drawing/2014/main" id="{0DE25AF8-B879-5C6C-F0C4-233C8F311235}"/>
                  </a:ext>
                </a:extLst>
              </p:cNvPr>
              <p:cNvSpPr/>
              <p:nvPr/>
            </p:nvSpPr>
            <p:spPr>
              <a:xfrm>
                <a:off x="7714890" y="3750166"/>
                <a:ext cx="131989" cy="131989"/>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1" name="Groupe 40">
              <a:extLst>
                <a:ext uri="{FF2B5EF4-FFF2-40B4-BE49-F238E27FC236}">
                  <a16:creationId xmlns:a16="http://schemas.microsoft.com/office/drawing/2014/main" id="{198FF2DD-CA51-8287-FB03-8D38F50F2B9F}"/>
                </a:ext>
              </a:extLst>
            </p:cNvPr>
            <p:cNvGrpSpPr/>
            <p:nvPr/>
          </p:nvGrpSpPr>
          <p:grpSpPr>
            <a:xfrm>
              <a:off x="7838763" y="4217459"/>
              <a:ext cx="360000" cy="131989"/>
              <a:chOff x="7953063" y="4102201"/>
              <a:chExt cx="360000" cy="131989"/>
            </a:xfrm>
          </p:grpSpPr>
          <p:cxnSp>
            <p:nvCxnSpPr>
              <p:cNvPr id="30" name="Connecteur droit 29">
                <a:extLst>
                  <a:ext uri="{FF2B5EF4-FFF2-40B4-BE49-F238E27FC236}">
                    <a16:creationId xmlns:a16="http://schemas.microsoft.com/office/drawing/2014/main" id="{BE44D8B6-290D-18A0-8831-E5E5C5F13620}"/>
                  </a:ext>
                </a:extLst>
              </p:cNvPr>
              <p:cNvCxnSpPr>
                <a:cxnSpLocks/>
              </p:cNvCxnSpPr>
              <p:nvPr/>
            </p:nvCxnSpPr>
            <p:spPr>
              <a:xfrm>
                <a:off x="7953063" y="4168195"/>
                <a:ext cx="360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8" name="Ellipse 37">
                <a:extLst>
                  <a:ext uri="{FF2B5EF4-FFF2-40B4-BE49-F238E27FC236}">
                    <a16:creationId xmlns:a16="http://schemas.microsoft.com/office/drawing/2014/main" id="{1C664312-9A7B-C435-8A2D-BBF55454DC5A}"/>
                  </a:ext>
                </a:extLst>
              </p:cNvPr>
              <p:cNvSpPr/>
              <p:nvPr/>
            </p:nvSpPr>
            <p:spPr>
              <a:xfrm>
                <a:off x="8059366" y="4102201"/>
                <a:ext cx="131989" cy="131989"/>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2" name="Groupe 41">
              <a:extLst>
                <a:ext uri="{FF2B5EF4-FFF2-40B4-BE49-F238E27FC236}">
                  <a16:creationId xmlns:a16="http://schemas.microsoft.com/office/drawing/2014/main" id="{418CB5D1-13F7-C1FB-53E4-9D6DCB325A60}"/>
                </a:ext>
              </a:extLst>
            </p:cNvPr>
            <p:cNvGrpSpPr/>
            <p:nvPr/>
          </p:nvGrpSpPr>
          <p:grpSpPr>
            <a:xfrm>
              <a:off x="7666033" y="4577313"/>
              <a:ext cx="288000" cy="131989"/>
              <a:chOff x="7780333" y="4493805"/>
              <a:chExt cx="288000" cy="131989"/>
            </a:xfrm>
          </p:grpSpPr>
          <p:cxnSp>
            <p:nvCxnSpPr>
              <p:cNvPr id="31" name="Connecteur droit 30">
                <a:extLst>
                  <a:ext uri="{FF2B5EF4-FFF2-40B4-BE49-F238E27FC236}">
                    <a16:creationId xmlns:a16="http://schemas.microsoft.com/office/drawing/2014/main" id="{CACCC5DF-6BC4-A4A3-25D5-0C4877055B4C}"/>
                  </a:ext>
                </a:extLst>
              </p:cNvPr>
              <p:cNvCxnSpPr>
                <a:cxnSpLocks/>
              </p:cNvCxnSpPr>
              <p:nvPr/>
            </p:nvCxnSpPr>
            <p:spPr>
              <a:xfrm>
                <a:off x="7780333" y="4559799"/>
                <a:ext cx="288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Ellipse 38">
                <a:extLst>
                  <a:ext uri="{FF2B5EF4-FFF2-40B4-BE49-F238E27FC236}">
                    <a16:creationId xmlns:a16="http://schemas.microsoft.com/office/drawing/2014/main" id="{3BD35E57-B33E-031F-6F88-E64403CACE9D}"/>
                  </a:ext>
                </a:extLst>
              </p:cNvPr>
              <p:cNvSpPr/>
              <p:nvPr/>
            </p:nvSpPr>
            <p:spPr>
              <a:xfrm>
                <a:off x="7858339" y="4493805"/>
                <a:ext cx="131989" cy="131989"/>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44" name="Groupe 43">
            <a:extLst>
              <a:ext uri="{FF2B5EF4-FFF2-40B4-BE49-F238E27FC236}">
                <a16:creationId xmlns:a16="http://schemas.microsoft.com/office/drawing/2014/main" id="{5143BB5E-BFFE-ED00-01AE-30F07999E13A}"/>
              </a:ext>
            </a:extLst>
          </p:cNvPr>
          <p:cNvGrpSpPr/>
          <p:nvPr/>
        </p:nvGrpSpPr>
        <p:grpSpPr>
          <a:xfrm>
            <a:off x="7597663" y="2259084"/>
            <a:ext cx="672662" cy="131989"/>
            <a:chOff x="7483366" y="2222537"/>
            <a:chExt cx="672662" cy="131989"/>
          </a:xfrm>
        </p:grpSpPr>
        <p:cxnSp>
          <p:nvCxnSpPr>
            <p:cNvPr id="27" name="Connecteur droit 26">
              <a:extLst>
                <a:ext uri="{FF2B5EF4-FFF2-40B4-BE49-F238E27FC236}">
                  <a16:creationId xmlns:a16="http://schemas.microsoft.com/office/drawing/2014/main" id="{9E2386B2-FD66-5F78-88C5-11517D2CB372}"/>
                </a:ext>
              </a:extLst>
            </p:cNvPr>
            <p:cNvCxnSpPr>
              <a:cxnSpLocks/>
            </p:cNvCxnSpPr>
            <p:nvPr/>
          </p:nvCxnSpPr>
          <p:spPr>
            <a:xfrm>
              <a:off x="7483366" y="2288531"/>
              <a:ext cx="672662"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D54FBA70-5255-6F14-D503-76CBB17879CD}"/>
                </a:ext>
              </a:extLst>
            </p:cNvPr>
            <p:cNvSpPr/>
            <p:nvPr/>
          </p:nvSpPr>
          <p:spPr>
            <a:xfrm>
              <a:off x="7753703" y="2222537"/>
              <a:ext cx="131989" cy="131989"/>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cxnSp>
        <p:nvCxnSpPr>
          <p:cNvPr id="47" name="Connecteur droit avec flèche 46">
            <a:extLst>
              <a:ext uri="{FF2B5EF4-FFF2-40B4-BE49-F238E27FC236}">
                <a16:creationId xmlns:a16="http://schemas.microsoft.com/office/drawing/2014/main" id="{B91551D3-C40C-5C6A-851D-C928651E8CD7}"/>
              </a:ext>
            </a:extLst>
          </p:cNvPr>
          <p:cNvCxnSpPr>
            <a:cxnSpLocks/>
          </p:cNvCxnSpPr>
          <p:nvPr/>
        </p:nvCxnSpPr>
        <p:spPr>
          <a:xfrm>
            <a:off x="7411001" y="1603848"/>
            <a:ext cx="1245393" cy="0"/>
          </a:xfrm>
          <a:prstGeom prst="straightConnector1">
            <a:avLst/>
          </a:prstGeom>
          <a:ln w="19050" cap="sq">
            <a:solidFill>
              <a:schemeClr val="bg1"/>
            </a:solidFill>
            <a:headEnd type="triangle"/>
            <a:tailEnd type="stealth"/>
          </a:ln>
        </p:spPr>
        <p:style>
          <a:lnRef idx="1">
            <a:schemeClr val="accent1"/>
          </a:lnRef>
          <a:fillRef idx="0">
            <a:schemeClr val="accent1"/>
          </a:fillRef>
          <a:effectRef idx="0">
            <a:schemeClr val="accent1"/>
          </a:effectRef>
          <a:fontRef idx="minor">
            <a:schemeClr val="tx1"/>
          </a:fontRef>
        </p:style>
      </p:cxnSp>
      <p:sp>
        <p:nvSpPr>
          <p:cNvPr id="56" name="Espace réservé du texte 1">
            <a:extLst>
              <a:ext uri="{FF2B5EF4-FFF2-40B4-BE49-F238E27FC236}">
                <a16:creationId xmlns:a16="http://schemas.microsoft.com/office/drawing/2014/main" id="{94EF042A-9298-E083-C428-10324AF648E0}"/>
              </a:ext>
            </a:extLst>
          </p:cNvPr>
          <p:cNvSpPr txBox="1">
            <a:spLocks/>
          </p:cNvSpPr>
          <p:nvPr/>
        </p:nvSpPr>
        <p:spPr>
          <a:xfrm>
            <a:off x="957430" y="5328426"/>
            <a:ext cx="11166533" cy="633736"/>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None/>
              <a:tabLst/>
              <a:defRPr/>
            </a:pPr>
            <a:r>
              <a:rPr kumimoji="0" lang="en-US" sz="18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Conclusion</a:t>
            </a:r>
            <a:br>
              <a:rPr kumimoji="0" lang="en-US" sz="18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br>
            <a:r>
              <a:rPr kumimoji="0" lang="en-US" sz="18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Similar rates of survival and clinical success, with fewer AEs leading to dalbavancin discontinuation</a:t>
            </a:r>
            <a:endParaRPr kumimoji="0" lang="fr-FR" sz="18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endParaRPr>
          </a:p>
        </p:txBody>
      </p:sp>
      <p:sp>
        <p:nvSpPr>
          <p:cNvPr id="58" name="Espace réservé du texte 57">
            <a:extLst>
              <a:ext uri="{FF2B5EF4-FFF2-40B4-BE49-F238E27FC236}">
                <a16:creationId xmlns:a16="http://schemas.microsoft.com/office/drawing/2014/main" id="{A87F2B02-09FA-F28D-60FF-A5EAA340C653}"/>
              </a:ext>
            </a:extLst>
          </p:cNvPr>
          <p:cNvSpPr>
            <a:spLocks noGrp="1"/>
          </p:cNvSpPr>
          <p:nvPr>
            <p:ph type="body" sz="quarter" idx="18"/>
          </p:nvPr>
        </p:nvSpPr>
        <p:spPr>
          <a:xfrm>
            <a:off x="960193" y="1043187"/>
            <a:ext cx="11104990" cy="582613"/>
          </a:xfrm>
        </p:spPr>
        <p:txBody>
          <a:bodyPr/>
          <a:lstStyle/>
          <a:p>
            <a:r>
              <a:rPr lang="fr-FR"/>
              <a:t> </a:t>
            </a:r>
          </a:p>
        </p:txBody>
      </p:sp>
    </p:spTree>
    <p:extLst>
      <p:ext uri="{BB962C8B-B14F-4D97-AF65-F5344CB8AC3E}">
        <p14:creationId xmlns:p14="http://schemas.microsoft.com/office/powerpoint/2010/main" val="685519153"/>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27A7134F-B9CF-AA2E-F75D-0B23F596CFB9}"/>
              </a:ext>
            </a:extLst>
          </p:cNvPr>
          <p:cNvSpPr>
            <a:spLocks noGrp="1"/>
          </p:cNvSpPr>
          <p:nvPr>
            <p:ph type="body" sz="quarter" idx="15"/>
          </p:nvPr>
        </p:nvSpPr>
        <p:spPr>
          <a:xfrm>
            <a:off x="960194" y="1395361"/>
            <a:ext cx="11104989" cy="4232354"/>
          </a:xfrm>
        </p:spPr>
        <p:txBody>
          <a:bodyPr/>
          <a:lstStyle/>
          <a:p>
            <a:pPr>
              <a:lnSpc>
                <a:spcPct val="150000"/>
              </a:lnSpc>
              <a:spcBef>
                <a:spcPts val="1800"/>
              </a:spcBef>
            </a:pPr>
            <a:r>
              <a:rPr lang="en-US" dirty="0"/>
              <a:t>Dalbavancin had similar risk/benefit to SOC, but was not superior by DOOR</a:t>
            </a:r>
          </a:p>
          <a:p>
            <a:pPr>
              <a:lnSpc>
                <a:spcPct val="150000"/>
              </a:lnSpc>
              <a:spcBef>
                <a:spcPts val="1800"/>
              </a:spcBef>
            </a:pPr>
            <a:r>
              <a:rPr lang="en-US" dirty="0"/>
              <a:t>Dalbavancin was non-inferior to SOC by clinical efficacy</a:t>
            </a:r>
          </a:p>
          <a:p>
            <a:pPr>
              <a:lnSpc>
                <a:spcPct val="150000"/>
              </a:lnSpc>
              <a:spcBef>
                <a:spcPts val="1800"/>
              </a:spcBef>
            </a:pPr>
            <a:r>
              <a:rPr lang="en-US" dirty="0"/>
              <a:t>Safety was overall similar between dalbavancin and SOC</a:t>
            </a:r>
          </a:p>
          <a:p>
            <a:pPr>
              <a:lnSpc>
                <a:spcPct val="150000"/>
              </a:lnSpc>
              <a:spcBef>
                <a:spcPts val="1800"/>
              </a:spcBef>
            </a:pPr>
            <a:r>
              <a:rPr lang="en-US" dirty="0"/>
              <a:t>Dalbavancin is a viable treatment option for complicated SAB</a:t>
            </a:r>
          </a:p>
        </p:txBody>
      </p:sp>
      <p:sp>
        <p:nvSpPr>
          <p:cNvPr id="10" name="Titre 9">
            <a:extLst>
              <a:ext uri="{FF2B5EF4-FFF2-40B4-BE49-F238E27FC236}">
                <a16:creationId xmlns:a16="http://schemas.microsoft.com/office/drawing/2014/main" id="{54EA300E-EE1F-1280-55C8-CB32CE98D559}"/>
              </a:ext>
            </a:extLst>
          </p:cNvPr>
          <p:cNvSpPr>
            <a:spLocks noGrp="1"/>
          </p:cNvSpPr>
          <p:nvPr>
            <p:ph type="title"/>
          </p:nvPr>
        </p:nvSpPr>
        <p:spPr>
          <a:xfrm>
            <a:off x="960194" y="7750"/>
            <a:ext cx="11104990" cy="719166"/>
          </a:xfrm>
        </p:spPr>
        <p:txBody>
          <a:bodyPr/>
          <a:lstStyle/>
          <a:p>
            <a:r>
              <a:rPr lang="en-GB"/>
              <a:t>Dots conclusions</a:t>
            </a:r>
            <a:endParaRPr lang="fr-FR"/>
          </a:p>
        </p:txBody>
      </p:sp>
      <p:sp>
        <p:nvSpPr>
          <p:cNvPr id="17" name="Espace réservé du contenu 16">
            <a:extLst>
              <a:ext uri="{FF2B5EF4-FFF2-40B4-BE49-F238E27FC236}">
                <a16:creationId xmlns:a16="http://schemas.microsoft.com/office/drawing/2014/main" id="{1C21B612-8C3D-D7CE-B55B-40428E1D736B}"/>
              </a:ext>
            </a:extLst>
          </p:cNvPr>
          <p:cNvSpPr>
            <a:spLocks noGrp="1"/>
          </p:cNvSpPr>
          <p:nvPr>
            <p:ph sz="quarter" idx="16"/>
          </p:nvPr>
        </p:nvSpPr>
        <p:spPr/>
        <p:txBody>
          <a:bodyPr/>
          <a:lstStyle/>
          <a:p>
            <a:r>
              <a:rPr lang="es-ES" dirty="0">
                <a:latin typeface="Century Gothic" panose="020B0502020202020204" pitchFamily="34" charset="0"/>
              </a:rPr>
              <a:t>Nicholas TURNER et al., ECCMID</a:t>
            </a:r>
            <a:r>
              <a:rPr lang="es-ES" baseline="30000" dirty="0">
                <a:latin typeface="Century Gothic" panose="020B0502020202020204" pitchFamily="34" charset="0"/>
              </a:rPr>
              <a:t>®</a:t>
            </a:r>
            <a:r>
              <a:rPr lang="es-ES" dirty="0">
                <a:latin typeface="Century Gothic" panose="020B0502020202020204" pitchFamily="34" charset="0"/>
              </a:rPr>
              <a:t> 2024, Abs#O0812</a:t>
            </a:r>
          </a:p>
        </p:txBody>
      </p:sp>
    </p:spTree>
    <p:extLst>
      <p:ext uri="{BB962C8B-B14F-4D97-AF65-F5344CB8AC3E}">
        <p14:creationId xmlns:p14="http://schemas.microsoft.com/office/powerpoint/2010/main" val="103018963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902335" y="1908268"/>
            <a:ext cx="10442065" cy="2114016"/>
          </a:xfrm>
        </p:spPr>
        <p:txBody>
          <a:bodyPr/>
          <a:lstStyle/>
          <a:p>
            <a:r>
              <a:rPr lang="fr-FR" sz="2900" dirty="0" err="1"/>
              <a:t>Effect</a:t>
            </a:r>
            <a:r>
              <a:rPr lang="fr-FR" sz="2900" dirty="0"/>
              <a:t> of </a:t>
            </a:r>
            <a:r>
              <a:rPr lang="fr-FR" sz="2900" i="1" dirty="0"/>
              <a:t>in-vitro</a:t>
            </a:r>
            <a:r>
              <a:rPr lang="fr-FR" sz="2900" dirty="0"/>
              <a:t> </a:t>
            </a:r>
            <a:r>
              <a:rPr lang="fr-FR" sz="2900" dirty="0" err="1"/>
              <a:t>synergy</a:t>
            </a:r>
            <a:r>
              <a:rPr lang="fr-FR" sz="2900" dirty="0"/>
              <a:t> and </a:t>
            </a:r>
            <a:r>
              <a:rPr lang="fr-FR" sz="2900" dirty="0" err="1"/>
              <a:t>additivity</a:t>
            </a:r>
            <a:r>
              <a:rPr lang="fr-FR" sz="2900" dirty="0"/>
              <a:t> of </a:t>
            </a:r>
            <a:r>
              <a:rPr lang="fr-FR" sz="2900" dirty="0" err="1"/>
              <a:t>vancomycin</a:t>
            </a:r>
            <a:r>
              <a:rPr lang="fr-FR" sz="2900" dirty="0"/>
              <a:t> </a:t>
            </a:r>
            <a:br>
              <a:rPr lang="fr-FR" sz="2900" dirty="0"/>
            </a:br>
            <a:r>
              <a:rPr lang="fr-FR" sz="2900" dirty="0"/>
              <a:t>or </a:t>
            </a:r>
            <a:r>
              <a:rPr lang="fr-FR" sz="2900" dirty="0" err="1"/>
              <a:t>daptomycin</a:t>
            </a:r>
            <a:r>
              <a:rPr lang="fr-FR" sz="2900" dirty="0"/>
              <a:t> plus an anti-</a:t>
            </a:r>
            <a:r>
              <a:rPr lang="fr-FR" sz="2900" dirty="0" err="1"/>
              <a:t>staphylococcal</a:t>
            </a:r>
            <a:r>
              <a:rPr lang="fr-FR" sz="2900" dirty="0"/>
              <a:t> ß-</a:t>
            </a:r>
            <a:r>
              <a:rPr lang="fr-FR" sz="2900" dirty="0" err="1"/>
              <a:t>lactam</a:t>
            </a:r>
            <a:r>
              <a:rPr lang="fr-FR" sz="2900" dirty="0"/>
              <a:t> for </a:t>
            </a:r>
            <a:r>
              <a:rPr lang="fr-FR" sz="2900" dirty="0" err="1"/>
              <a:t>methicillin-resistant</a:t>
            </a:r>
            <a:r>
              <a:rPr lang="fr-FR" sz="2900" dirty="0"/>
              <a:t> </a:t>
            </a:r>
            <a:r>
              <a:rPr lang="fr-FR" sz="2900" i="1" dirty="0"/>
              <a:t>Staphylococcus aureus </a:t>
            </a:r>
            <a:r>
              <a:rPr lang="fr-FR" sz="2900" dirty="0" err="1"/>
              <a:t>bacteraemia</a:t>
            </a:r>
            <a:r>
              <a:rPr lang="fr-FR" sz="2900" dirty="0"/>
              <a:t> on </a:t>
            </a:r>
            <a:r>
              <a:rPr lang="fr-FR" sz="2900" dirty="0" err="1"/>
              <a:t>mortality</a:t>
            </a:r>
            <a:r>
              <a:rPr lang="fr-FR" sz="2900" dirty="0"/>
              <a:t>: </a:t>
            </a:r>
            <a:r>
              <a:rPr lang="fr-FR" sz="2900" dirty="0" err="1"/>
              <a:t>pre-planned</a:t>
            </a:r>
            <a:r>
              <a:rPr lang="fr-FR" sz="2900" dirty="0"/>
              <a:t> </a:t>
            </a:r>
            <a:r>
              <a:rPr lang="fr-FR" sz="2900" dirty="0" err="1"/>
              <a:t>analysis</a:t>
            </a:r>
            <a:r>
              <a:rPr lang="fr-FR" sz="2900" dirty="0"/>
              <a:t> from CAMERA-2</a:t>
            </a:r>
          </a:p>
        </p:txBody>
      </p:sp>
      <p:sp>
        <p:nvSpPr>
          <p:cNvPr id="3" name="Espace réservé du contenu 2"/>
          <p:cNvSpPr>
            <a:spLocks noGrp="1"/>
          </p:cNvSpPr>
          <p:nvPr>
            <p:ph sz="quarter" idx="10"/>
          </p:nvPr>
        </p:nvSpPr>
        <p:spPr/>
        <p:txBody>
          <a:bodyPr/>
          <a:lstStyle/>
          <a:p>
            <a:r>
              <a:rPr lang="fr-FR" dirty="0"/>
              <a:t>Andrea </a:t>
            </a:r>
            <a:r>
              <a:rPr lang="fr-FR" dirty="0" err="1"/>
              <a:t>Kwa</a:t>
            </a:r>
            <a:r>
              <a:rPr lang="fr-FR" dirty="0"/>
              <a:t> </a:t>
            </a:r>
            <a:r>
              <a:rPr lang="fr-FR" dirty="0" err="1"/>
              <a:t>PharmD</a:t>
            </a:r>
            <a:r>
              <a:rPr lang="fr-FR" dirty="0"/>
              <a:t> et al., ECCMID</a:t>
            </a:r>
            <a:r>
              <a:rPr lang="fr-FR" baseline="30000" dirty="0">
                <a:latin typeface="Arial Narrow" panose="020B0606020202030204" pitchFamily="34" charset="0"/>
              </a:rPr>
              <a:t>®</a:t>
            </a:r>
            <a:r>
              <a:rPr lang="fr-FR" dirty="0"/>
              <a:t> 2024, Abs#O0811</a:t>
            </a:r>
          </a:p>
        </p:txBody>
      </p:sp>
      <p:sp>
        <p:nvSpPr>
          <p:cNvPr id="4" name="Espace réservé du contenu 3">
            <a:extLst>
              <a:ext uri="{FF2B5EF4-FFF2-40B4-BE49-F238E27FC236}">
                <a16:creationId xmlns:a16="http://schemas.microsoft.com/office/drawing/2014/main" id="{EB58917C-C867-2848-F012-7704D4ED9500}"/>
              </a:ext>
            </a:extLst>
          </p:cNvPr>
          <p:cNvSpPr>
            <a:spLocks noGrp="1"/>
          </p:cNvSpPr>
          <p:nvPr>
            <p:ph sz="quarter" idx="11"/>
          </p:nvPr>
        </p:nvSpPr>
        <p:spPr>
          <a:xfrm>
            <a:off x="3472284" y="148485"/>
            <a:ext cx="8419168" cy="360864"/>
          </a:xfrm>
        </p:spPr>
        <p:txBody>
          <a:bodyPr/>
          <a:lstStyle/>
          <a:p>
            <a:r>
              <a:rPr lang="fr-FR" dirty="0"/>
              <a:t>Clinical trials: </a:t>
            </a:r>
            <a:r>
              <a:rPr lang="fr-FR" dirty="0" err="1"/>
              <a:t>antimicrobial</a:t>
            </a:r>
            <a:r>
              <a:rPr lang="fr-FR" dirty="0"/>
              <a:t> </a:t>
            </a:r>
            <a:r>
              <a:rPr lang="fr-FR" dirty="0" err="1"/>
              <a:t>resistant</a:t>
            </a:r>
            <a:r>
              <a:rPr lang="fr-FR" dirty="0"/>
              <a:t> </a:t>
            </a:r>
            <a:r>
              <a:rPr lang="fr-FR" dirty="0" err="1"/>
              <a:t>bacteria</a:t>
            </a:r>
            <a:endParaRPr lang="fr-FR" dirty="0"/>
          </a:p>
        </p:txBody>
      </p:sp>
    </p:spTree>
    <p:extLst>
      <p:ext uri="{BB962C8B-B14F-4D97-AF65-F5344CB8AC3E}">
        <p14:creationId xmlns:p14="http://schemas.microsoft.com/office/powerpoint/2010/main" val="71974643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F86B9A5B-E9B8-E252-23E6-56EE9B0A1765}"/>
              </a:ext>
            </a:extLst>
          </p:cNvPr>
          <p:cNvSpPr>
            <a:spLocks noGrp="1"/>
          </p:cNvSpPr>
          <p:nvPr>
            <p:ph type="body" sz="quarter" idx="19"/>
          </p:nvPr>
        </p:nvSpPr>
        <p:spPr/>
        <p:txBody>
          <a:bodyPr/>
          <a:lstStyle/>
          <a:p>
            <a:r>
              <a:rPr lang="fr-FR"/>
              <a:t> </a:t>
            </a:r>
          </a:p>
        </p:txBody>
      </p:sp>
      <p:sp>
        <p:nvSpPr>
          <p:cNvPr id="3" name="Titre 2">
            <a:extLst>
              <a:ext uri="{FF2B5EF4-FFF2-40B4-BE49-F238E27FC236}">
                <a16:creationId xmlns:a16="http://schemas.microsoft.com/office/drawing/2014/main" id="{B8B88FFD-FEEE-65BC-8C88-76ED12C0D35A}"/>
              </a:ext>
            </a:extLst>
          </p:cNvPr>
          <p:cNvSpPr>
            <a:spLocks noGrp="1"/>
          </p:cNvSpPr>
          <p:nvPr>
            <p:ph type="title"/>
          </p:nvPr>
        </p:nvSpPr>
        <p:spPr/>
        <p:txBody>
          <a:bodyPr/>
          <a:lstStyle/>
          <a:p>
            <a:r>
              <a:rPr lang="fr-FR"/>
              <a:t>Clinical Outcomes</a:t>
            </a:r>
          </a:p>
        </p:txBody>
      </p:sp>
      <p:graphicFrame>
        <p:nvGraphicFramePr>
          <p:cNvPr id="25" name="Espace réservé du contenu 24">
            <a:extLst>
              <a:ext uri="{FF2B5EF4-FFF2-40B4-BE49-F238E27FC236}">
                <a16:creationId xmlns:a16="http://schemas.microsoft.com/office/drawing/2014/main" id="{265ADE33-573E-5935-A3D1-3C752FC646F6}"/>
              </a:ext>
            </a:extLst>
          </p:cNvPr>
          <p:cNvGraphicFramePr>
            <a:graphicFrameLocks noGrp="1"/>
          </p:cNvGraphicFramePr>
          <p:nvPr>
            <p:ph sz="quarter" idx="16"/>
          </p:nvPr>
        </p:nvGraphicFramePr>
        <p:xfrm>
          <a:off x="1130688" y="761661"/>
          <a:ext cx="10764000" cy="5505704"/>
        </p:xfrm>
        <a:graphic>
          <a:graphicData uri="http://schemas.openxmlformats.org/drawingml/2006/table">
            <a:tbl>
              <a:tblPr firstRow="1" bandRow="1">
                <a:tableStyleId>{85BE263C-DBD7-4A20-BB59-AAB30ACAA65A}</a:tableStyleId>
              </a:tblPr>
              <a:tblGrid>
                <a:gridCol w="2933312">
                  <a:extLst>
                    <a:ext uri="{9D8B030D-6E8A-4147-A177-3AD203B41FA5}">
                      <a16:colId xmlns:a16="http://schemas.microsoft.com/office/drawing/2014/main" val="3313229742"/>
                    </a:ext>
                  </a:extLst>
                </a:gridCol>
                <a:gridCol w="1957672">
                  <a:extLst>
                    <a:ext uri="{9D8B030D-6E8A-4147-A177-3AD203B41FA5}">
                      <a16:colId xmlns:a16="http://schemas.microsoft.com/office/drawing/2014/main" val="449881725"/>
                    </a:ext>
                  </a:extLst>
                </a:gridCol>
                <a:gridCol w="1957672">
                  <a:extLst>
                    <a:ext uri="{9D8B030D-6E8A-4147-A177-3AD203B41FA5}">
                      <a16:colId xmlns:a16="http://schemas.microsoft.com/office/drawing/2014/main" val="2902576654"/>
                    </a:ext>
                  </a:extLst>
                </a:gridCol>
                <a:gridCol w="1957672">
                  <a:extLst>
                    <a:ext uri="{9D8B030D-6E8A-4147-A177-3AD203B41FA5}">
                      <a16:colId xmlns:a16="http://schemas.microsoft.com/office/drawing/2014/main" val="2000776550"/>
                    </a:ext>
                  </a:extLst>
                </a:gridCol>
                <a:gridCol w="1957672">
                  <a:extLst>
                    <a:ext uri="{9D8B030D-6E8A-4147-A177-3AD203B41FA5}">
                      <a16:colId xmlns:a16="http://schemas.microsoft.com/office/drawing/2014/main" val="2673688844"/>
                    </a:ext>
                  </a:extLst>
                </a:gridCol>
              </a:tblGrid>
              <a:tr h="487736">
                <a:tc>
                  <a:txBody>
                    <a:bodyPr/>
                    <a:lstStyle/>
                    <a:p>
                      <a:pPr marL="0" algn="l" defTabSz="914400" rtl="0" eaLnBrk="1" latinLnBrk="0" hangingPunct="1">
                        <a:lnSpc>
                          <a:spcPct val="107000"/>
                        </a:lnSpc>
                        <a:spcBef>
                          <a:spcPts val="0"/>
                        </a:spcBef>
                        <a:spcAft>
                          <a:spcPts val="800"/>
                        </a:spcAft>
                      </a:pPr>
                      <a:r>
                        <a:rPr lang="fr-FR" sz="1200" b="1" kern="1200">
                          <a:solidFill>
                            <a:schemeClr val="tx1"/>
                          </a:solidFill>
                          <a:latin typeface="Arial" panose="020B0604020202020204" pitchFamily="34" charset="0"/>
                          <a:ea typeface="+mn-ea"/>
                          <a:cs typeface="Arial" panose="020B0604020202020204" pitchFamily="34" charset="0"/>
                        </a:rPr>
                        <a:t> </a:t>
                      </a:r>
                    </a:p>
                  </a:txBody>
                  <a:tcPr marL="4985" marR="4985" marT="0" marB="0" anchor="ctr">
                    <a:lnL w="6350" cap="flat" cmpd="sng" algn="ctr">
                      <a:solidFill>
                        <a:srgbClr val="5E247C"/>
                      </a:solid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07000"/>
                        </a:lnSpc>
                        <a:spcBef>
                          <a:spcPts val="0"/>
                        </a:spcBef>
                        <a:spcAft>
                          <a:spcPts val="800"/>
                        </a:spcAft>
                      </a:pPr>
                      <a:r>
                        <a:rPr lang="fr-FR" sz="1200" b="1" kern="1200" dirty="0" err="1">
                          <a:solidFill>
                            <a:schemeClr val="lt1"/>
                          </a:solidFill>
                          <a:latin typeface="Arial" panose="020B0604020202020204" pitchFamily="34" charset="0"/>
                          <a:ea typeface="+mn-ea"/>
                          <a:cs typeface="Arial" panose="020B0604020202020204" pitchFamily="34" charset="0"/>
                        </a:rPr>
                        <a:t>Indifferent</a:t>
                      </a:r>
                      <a:r>
                        <a:rPr lang="fr-FR" sz="1200" b="1" kern="1200" dirty="0">
                          <a:solidFill>
                            <a:schemeClr val="lt1"/>
                          </a:solidFill>
                          <a:latin typeface="Arial" panose="020B0604020202020204" pitchFamily="34" charset="0"/>
                          <a:ea typeface="+mn-ea"/>
                          <a:cs typeface="Arial" panose="020B0604020202020204" pitchFamily="34" charset="0"/>
                        </a:rPr>
                        <a:t> or </a:t>
                      </a:r>
                      <a:r>
                        <a:rPr lang="fr-FR" sz="1200" b="1" kern="1200" dirty="0" err="1">
                          <a:solidFill>
                            <a:schemeClr val="lt1"/>
                          </a:solidFill>
                          <a:latin typeface="Arial" panose="020B0604020202020204" pitchFamily="34" charset="0"/>
                          <a:ea typeface="+mn-ea"/>
                          <a:cs typeface="Arial" panose="020B0604020202020204" pitchFamily="34" charset="0"/>
                        </a:rPr>
                        <a:t>antagonistic</a:t>
                      </a:r>
                      <a:br>
                        <a:rPr lang="fr-FR" sz="1200" b="1" kern="1200" dirty="0">
                          <a:solidFill>
                            <a:schemeClr val="lt1"/>
                          </a:solidFill>
                          <a:latin typeface="Arial" panose="020B0604020202020204" pitchFamily="34" charset="0"/>
                          <a:ea typeface="+mn-ea"/>
                          <a:cs typeface="Arial" panose="020B0604020202020204" pitchFamily="34" charset="0"/>
                        </a:rPr>
                      </a:br>
                      <a:r>
                        <a:rPr lang="fr-FR" sz="1100" b="0" kern="1200" dirty="0">
                          <a:solidFill>
                            <a:schemeClr val="lt1"/>
                          </a:solidFill>
                          <a:latin typeface="Arial" panose="020B0604020202020204" pitchFamily="34" charset="0"/>
                          <a:ea typeface="+mn-ea"/>
                          <a:cs typeface="Arial" panose="020B0604020202020204" pitchFamily="34" charset="0"/>
                        </a:rPr>
                        <a:t> (n = 47)</a:t>
                      </a:r>
                      <a:endParaRPr lang="fr-FR" sz="1200" b="0" kern="1200" dirty="0">
                        <a:solidFill>
                          <a:schemeClr val="lt1"/>
                        </a:solidFill>
                        <a:latin typeface="Arial" panose="020B0604020202020204" pitchFamily="34" charset="0"/>
                        <a:ea typeface="+mn-ea"/>
                        <a:cs typeface="Arial" panose="020B0604020202020204" pitchFamily="34" charset="0"/>
                      </a:endParaRPr>
                    </a:p>
                  </a:txBody>
                  <a:tcPr marL="4985" marR="4985" marT="0" marB="0" anchor="ctr">
                    <a:lnL w="6350" cap="flat" cmpd="sng" algn="ctr">
                      <a:solidFill>
                        <a:srgbClr val="5E247C"/>
                      </a:solid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07000"/>
                        </a:lnSpc>
                        <a:spcBef>
                          <a:spcPts val="0"/>
                        </a:spcBef>
                        <a:spcAft>
                          <a:spcPts val="800"/>
                        </a:spcAft>
                      </a:pPr>
                      <a:r>
                        <a:rPr lang="fr-FR" sz="1200" b="1" kern="1200" dirty="0">
                          <a:solidFill>
                            <a:schemeClr val="lt1"/>
                          </a:solidFill>
                          <a:latin typeface="Arial" panose="020B0604020202020204" pitchFamily="34" charset="0"/>
                          <a:ea typeface="+mn-ea"/>
                          <a:cs typeface="Arial" panose="020B0604020202020204" pitchFamily="34" charset="0"/>
                        </a:rPr>
                        <a:t>Additive or </a:t>
                      </a:r>
                      <a:r>
                        <a:rPr lang="fr-FR" sz="1200" b="1" kern="1200" dirty="0" err="1">
                          <a:solidFill>
                            <a:schemeClr val="lt1"/>
                          </a:solidFill>
                          <a:latin typeface="Arial" panose="020B0604020202020204" pitchFamily="34" charset="0"/>
                          <a:ea typeface="+mn-ea"/>
                          <a:cs typeface="Arial" panose="020B0604020202020204" pitchFamily="34" charset="0"/>
                        </a:rPr>
                        <a:t>synergistic</a:t>
                      </a:r>
                      <a:r>
                        <a:rPr lang="fr-FR" sz="1200" b="1" kern="1200" dirty="0">
                          <a:solidFill>
                            <a:schemeClr val="lt1"/>
                          </a:solidFill>
                          <a:latin typeface="Arial" panose="020B0604020202020204" pitchFamily="34" charset="0"/>
                          <a:ea typeface="+mn-ea"/>
                          <a:cs typeface="Arial" panose="020B0604020202020204" pitchFamily="34" charset="0"/>
                        </a:rPr>
                        <a:t> </a:t>
                      </a:r>
                      <a:br>
                        <a:rPr lang="fr-FR" sz="1200" b="1" kern="1200" dirty="0">
                          <a:solidFill>
                            <a:schemeClr val="lt1"/>
                          </a:solidFill>
                          <a:latin typeface="Arial" panose="020B0604020202020204" pitchFamily="34" charset="0"/>
                          <a:ea typeface="+mn-ea"/>
                          <a:cs typeface="Arial" panose="020B0604020202020204" pitchFamily="34" charset="0"/>
                        </a:rPr>
                      </a:br>
                      <a:r>
                        <a:rPr lang="fr-FR" sz="1100" b="0" kern="1200" dirty="0">
                          <a:solidFill>
                            <a:schemeClr val="lt1"/>
                          </a:solidFill>
                          <a:latin typeface="Arial" panose="020B0604020202020204" pitchFamily="34" charset="0"/>
                          <a:ea typeface="+mn-ea"/>
                          <a:cs typeface="Arial" panose="020B0604020202020204" pitchFamily="34" charset="0"/>
                        </a:rPr>
                        <a:t>(n = 103) </a:t>
                      </a:r>
                      <a:endParaRPr lang="fr-FR" sz="1200" b="0" kern="1200" dirty="0">
                        <a:solidFill>
                          <a:schemeClr val="lt1"/>
                        </a:solidFill>
                        <a:latin typeface="Arial" panose="020B0604020202020204" pitchFamily="34" charset="0"/>
                        <a:ea typeface="+mn-ea"/>
                        <a:cs typeface="Arial" panose="020B0604020202020204" pitchFamily="34" charset="0"/>
                      </a:endParaRP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07000"/>
                        </a:lnSpc>
                        <a:spcBef>
                          <a:spcPts val="0"/>
                        </a:spcBef>
                        <a:spcAft>
                          <a:spcPts val="800"/>
                        </a:spcAft>
                      </a:pPr>
                      <a:r>
                        <a:rPr lang="fr-FR" sz="1200" b="1" kern="1200" dirty="0">
                          <a:solidFill>
                            <a:schemeClr val="lt1"/>
                          </a:solidFill>
                          <a:latin typeface="Arial" panose="020B0604020202020204" pitchFamily="34" charset="0"/>
                          <a:ea typeface="+mn-ea"/>
                          <a:cs typeface="Arial" panose="020B0604020202020204" pitchFamily="34" charset="0"/>
                        </a:rPr>
                        <a:t>Total </a:t>
                      </a:r>
                      <a:br>
                        <a:rPr lang="fr-FR" sz="1200" b="1" kern="1200" dirty="0">
                          <a:solidFill>
                            <a:schemeClr val="lt1"/>
                          </a:solidFill>
                          <a:latin typeface="Arial" panose="020B0604020202020204" pitchFamily="34" charset="0"/>
                          <a:ea typeface="+mn-ea"/>
                          <a:cs typeface="Arial" panose="020B0604020202020204" pitchFamily="34" charset="0"/>
                        </a:rPr>
                      </a:br>
                      <a:r>
                        <a:rPr lang="fr-FR" sz="1100" b="0" kern="1200" dirty="0">
                          <a:solidFill>
                            <a:schemeClr val="lt1"/>
                          </a:solidFill>
                          <a:latin typeface="Arial" panose="020B0604020202020204" pitchFamily="34" charset="0"/>
                          <a:ea typeface="+mn-ea"/>
                          <a:cs typeface="Arial" panose="020B0604020202020204" pitchFamily="34" charset="0"/>
                        </a:rPr>
                        <a:t>(n = 150)</a:t>
                      </a:r>
                      <a:endParaRPr lang="fr-FR" sz="1200" b="0" kern="1200" dirty="0">
                        <a:solidFill>
                          <a:schemeClr val="lt1"/>
                        </a:solidFill>
                        <a:latin typeface="Arial" panose="020B0604020202020204" pitchFamily="34" charset="0"/>
                        <a:ea typeface="+mn-ea"/>
                        <a:cs typeface="Arial" panose="020B0604020202020204" pitchFamily="34" charset="0"/>
                      </a:endParaRP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07000"/>
                        </a:lnSpc>
                        <a:spcBef>
                          <a:spcPts val="0"/>
                        </a:spcBef>
                        <a:spcAft>
                          <a:spcPts val="800"/>
                        </a:spcAft>
                      </a:pPr>
                      <a:r>
                        <a:rPr lang="fr-FR" sz="1200" b="1" i="1" kern="1200" dirty="0">
                          <a:solidFill>
                            <a:schemeClr val="lt1"/>
                          </a:solidFill>
                          <a:latin typeface="Arial" panose="020B0604020202020204" pitchFamily="34" charset="0"/>
                          <a:ea typeface="+mn-ea"/>
                          <a:cs typeface="Arial" panose="020B0604020202020204" pitchFamily="34" charset="0"/>
                        </a:rPr>
                        <a:t>p</a:t>
                      </a:r>
                      <a:r>
                        <a:rPr lang="fr-FR" sz="1200" b="1" kern="1200" dirty="0">
                          <a:solidFill>
                            <a:schemeClr val="lt1"/>
                          </a:solidFill>
                          <a:latin typeface="Arial" panose="020B0604020202020204" pitchFamily="34" charset="0"/>
                          <a:ea typeface="+mn-ea"/>
                          <a:cs typeface="Arial" panose="020B0604020202020204" pitchFamily="34" charset="0"/>
                        </a:rPr>
                        <a:t>-value</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0335745"/>
                  </a:ext>
                </a:extLst>
              </a:tr>
              <a:tr h="209082">
                <a:tc>
                  <a:txBody>
                    <a:bodyPr/>
                    <a:lstStyle/>
                    <a:p>
                      <a:pPr marL="72000" algn="l">
                        <a:lnSpc>
                          <a:spcPct val="107000"/>
                        </a:lnSpc>
                        <a:spcAft>
                          <a:spcPts val="800"/>
                        </a:spcAf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Primary composite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outcome</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met </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88128555"/>
                  </a:ext>
                </a:extLst>
              </a:tr>
              <a:tr h="209082">
                <a:tc>
                  <a:txBody>
                    <a:bodyPr/>
                    <a:lstStyle/>
                    <a:p>
                      <a:pPr algn="l">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No</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31 (66.0)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70 (68.0)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101 (67.3)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0.808</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21491876"/>
                  </a:ext>
                </a:extLst>
              </a:tr>
              <a:tr h="209082">
                <a:tc>
                  <a:txBody>
                    <a:bodyPr/>
                    <a:lstStyle/>
                    <a:p>
                      <a:pPr algn="l">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16 (34.0)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33 (32.0)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49 (32.7)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94011151"/>
                  </a:ext>
                </a:extLst>
              </a:tr>
              <a:tr h="209082">
                <a:tc>
                  <a:txBody>
                    <a:bodyPr/>
                    <a:lstStyle/>
                    <a:p>
                      <a:pPr marL="72000" algn="l">
                        <a:lnSpc>
                          <a:spcPct val="107000"/>
                        </a:lnSpc>
                        <a:spcAft>
                          <a:spcPts val="800"/>
                        </a:spcAf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All-cause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day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14</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03093597"/>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41 (87.2)</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100 (97.1)</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141 (94.0)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0.027</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88793542"/>
                  </a:ext>
                </a:extLst>
              </a:tr>
              <a:tr h="209082">
                <a:tc>
                  <a:txBody>
                    <a:bodyPr/>
                    <a:lstStyle/>
                    <a:p>
                      <a:pPr algn="l">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6 (12.8)</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3 (2.9)</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9 (6.0)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5105799"/>
                  </a:ext>
                </a:extLst>
              </a:tr>
              <a:tr h="209082">
                <a:tc>
                  <a:txBody>
                    <a:bodyPr/>
                    <a:lstStyle/>
                    <a:p>
                      <a:pPr marL="72000" algn="l">
                        <a:lnSpc>
                          <a:spcPct val="107000"/>
                        </a:lnSpc>
                        <a:spcAft>
                          <a:spcPts val="800"/>
                        </a:spcAf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All-cause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day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42</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0206517"/>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39 (83.0)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91 (88.3)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130 (86.7)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0.439</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65332970"/>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8 (17.0)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12 (11.7)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20 (13.3)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41810870"/>
                  </a:ext>
                </a:extLst>
              </a:tr>
              <a:tr h="209082">
                <a:tc>
                  <a:txBody>
                    <a:bodyPr/>
                    <a:lstStyle/>
                    <a:p>
                      <a:pPr marL="72000" algn="l">
                        <a:lnSpc>
                          <a:spcPct val="107000"/>
                        </a:lnSpc>
                        <a:spcAft>
                          <a:spcPts val="800"/>
                        </a:spcAf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All-cause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day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90</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93734750"/>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36 (76.6)</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85 (82.5)</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121 (80.7)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0.394</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98202182"/>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11 (23.4)</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18 (17.5)</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29 (19.3)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92696269"/>
                  </a:ext>
                </a:extLst>
              </a:tr>
              <a:tr h="209082">
                <a:tc>
                  <a:txBody>
                    <a:bodyPr/>
                    <a:lstStyle/>
                    <a:p>
                      <a:pPr marL="72000" algn="l">
                        <a:lnSpc>
                          <a:spcPct val="107000"/>
                        </a:lnSpc>
                        <a:spcAft>
                          <a:spcPts val="800"/>
                        </a:spcAft>
                      </a:pP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Microbiological</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treatment</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failure</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day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14</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158091308"/>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 </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4 (8.5)</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10 (9.7)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14 (9.3)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1.000</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43405396"/>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43 (91.5)</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93 (90.3)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136 (90.7)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84848304"/>
                  </a:ext>
                </a:extLst>
              </a:tr>
              <a:tr h="209082">
                <a:tc>
                  <a:txBody>
                    <a:bodyPr/>
                    <a:lstStyle/>
                    <a:p>
                      <a:pPr marL="72000" algn="l">
                        <a:lnSpc>
                          <a:spcPct val="107000"/>
                        </a:lnSpc>
                        <a:spcAft>
                          <a:spcPts val="800"/>
                        </a:spcAf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Persistent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bacteraemia</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day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41651005"/>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 </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38 (80.9)</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70 (68.0)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108 (72.0)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0.103</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96669498"/>
                  </a:ext>
                </a:extLst>
              </a:tr>
              <a:tr h="209082">
                <a:tc>
                  <a:txBody>
                    <a:bodyPr/>
                    <a:lstStyle/>
                    <a:p>
                      <a:pPr algn="l">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9 (19.1)</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33 (32.0)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42 (28.0)</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68927568"/>
                  </a:ext>
                </a:extLst>
              </a:tr>
              <a:tr h="209082">
                <a:tc>
                  <a:txBody>
                    <a:bodyPr/>
                    <a:lstStyle/>
                    <a:p>
                      <a:pPr marL="72000" algn="l">
                        <a:lnSpc>
                          <a:spcPct val="107000"/>
                        </a:lnSpc>
                        <a:spcAft>
                          <a:spcPts val="800"/>
                        </a:spcAft>
                      </a:pP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Persistent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bacteraemia</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at </a:t>
                      </a: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day</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5</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06425216"/>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43 (91.5)</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91 (88.3)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134 (89.3)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0.563</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46419732"/>
                  </a:ext>
                </a:extLst>
              </a:tr>
              <a:tr h="209082">
                <a:tc>
                  <a:txBody>
                    <a:bodyPr/>
                    <a:lstStyle/>
                    <a:p>
                      <a:pPr algn="l">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4 (8.5)</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12 (11.7)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16 (10.7)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60961538"/>
                  </a:ext>
                </a:extLst>
              </a:tr>
              <a:tr h="209082">
                <a:tc>
                  <a:txBody>
                    <a:bodyPr/>
                    <a:lstStyle/>
                    <a:p>
                      <a:pPr marL="72000" algn="l">
                        <a:lnSpc>
                          <a:spcPct val="107000"/>
                        </a:lnSpc>
                        <a:spcAft>
                          <a:spcPts val="800"/>
                        </a:spcAft>
                      </a:pPr>
                      <a:r>
                        <a:rPr lang="fr-FR" sz="1100" b="1" kern="1200" dirty="0" err="1">
                          <a:solidFill>
                            <a:schemeClr val="tx1">
                              <a:lumMod val="75000"/>
                              <a:lumOff val="25000"/>
                            </a:schemeClr>
                          </a:solidFill>
                          <a:latin typeface="Arial" panose="020B0604020202020204" pitchFamily="34" charset="0"/>
                          <a:ea typeface="+mn-ea"/>
                          <a:cs typeface="Arial" panose="020B0604020202020204" pitchFamily="34" charset="0"/>
                        </a:rPr>
                        <a:t>Microbiological</a:t>
                      </a:r>
                      <a:r>
                        <a:rPr lang="fr-FR" sz="1100" b="1" kern="1200" dirty="0">
                          <a:solidFill>
                            <a:schemeClr val="tx1">
                              <a:lumMod val="75000"/>
                              <a:lumOff val="25000"/>
                            </a:schemeClr>
                          </a:solidFill>
                          <a:latin typeface="Arial" panose="020B0604020202020204" pitchFamily="34" charset="0"/>
                          <a:ea typeface="+mn-ea"/>
                          <a:cs typeface="Arial" panose="020B0604020202020204" pitchFamily="34" charset="0"/>
                        </a:rPr>
                        <a:t> relapse</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47714949"/>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No</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44 (93.6)</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93 (90.3)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137 (91.3)</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0.755</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8525218"/>
                  </a:ext>
                </a:extLst>
              </a:tr>
              <a:tr h="209082">
                <a:tc>
                  <a:txBody>
                    <a:bodyPr/>
                    <a:lstStyle/>
                    <a:p>
                      <a:pPr algn="l">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Yes</a:t>
                      </a:r>
                    </a:p>
                  </a:txBody>
                  <a:tcPr marL="324000"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3 (6.4)</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10 (9.7)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a:solidFill>
                            <a:schemeClr val="tx1">
                              <a:lumMod val="75000"/>
                              <a:lumOff val="25000"/>
                            </a:schemeClr>
                          </a:solidFill>
                          <a:latin typeface="Arial" panose="020B0604020202020204" pitchFamily="34" charset="0"/>
                          <a:ea typeface="+mn-ea"/>
                          <a:cs typeface="Arial" panose="020B0604020202020204" pitchFamily="34" charset="0"/>
                        </a:rPr>
                        <a:t>13 (8.7)</a:t>
                      </a: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94112765"/>
                  </a:ext>
                </a:extLst>
              </a:tr>
            </a:tbl>
          </a:graphicData>
        </a:graphic>
      </p:graphicFrame>
      <p:sp>
        <p:nvSpPr>
          <p:cNvPr id="2" name="Espace réservé du contenu 16">
            <a:extLst>
              <a:ext uri="{FF2B5EF4-FFF2-40B4-BE49-F238E27FC236}">
                <a16:creationId xmlns:a16="http://schemas.microsoft.com/office/drawing/2014/main" id="{DB1BBBB7-3FFA-4C2E-ABA9-BE990A03CBB9}"/>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a:ln>
                  <a:noFill/>
                </a:ln>
                <a:solidFill>
                  <a:srgbClr val="FFFFFF"/>
                </a:solidFill>
                <a:effectLst/>
                <a:uLnTx/>
                <a:uFillTx/>
                <a:latin typeface="Century Gothic" panose="020B0502020202020204" pitchFamily="34" charset="0"/>
                <a:ea typeface="+mn-ea"/>
                <a:cs typeface="Arial" panose="020B0604020202020204" pitchFamily="34" charset="0"/>
              </a:rPr>
              <a:t>Andrea Kwa PharmD et al., ECCMID</a:t>
            </a:r>
            <a:r>
              <a:rPr kumimoji="0" lang="fr-FR" sz="1200" b="0" i="1" u="none" strike="noStrike" kern="1200" cap="none" spc="0" normalizeH="0" baseline="30000" noProof="0">
                <a:ln>
                  <a:noFill/>
                </a:ln>
                <a:solidFill>
                  <a:srgbClr val="FFFFFF"/>
                </a:solidFill>
                <a:effectLst/>
                <a:uLnTx/>
                <a:uFillTx/>
                <a:latin typeface="Arial Narrow" panose="020B0606020202030204" pitchFamily="34" charset="0"/>
                <a:ea typeface="+mn-ea"/>
                <a:cs typeface="Arial" panose="020B0604020202020204" pitchFamily="34" charset="0"/>
              </a:rPr>
              <a:t>®</a:t>
            </a:r>
            <a:r>
              <a:rPr kumimoji="0" lang="fr-FR" sz="1200" b="0" i="1" u="none" strike="noStrike" kern="1200" cap="none" spc="0" normalizeH="0" baseline="0" noProof="0">
                <a:ln>
                  <a:noFill/>
                </a:ln>
                <a:solidFill>
                  <a:srgbClr val="FFFFFF"/>
                </a:solidFill>
                <a:effectLst/>
                <a:uLnTx/>
                <a:uFillTx/>
                <a:latin typeface="Century Gothic" panose="020B0502020202020204" pitchFamily="34" charset="0"/>
                <a:ea typeface="+mn-ea"/>
                <a:cs typeface="Arial" panose="020B0604020202020204" pitchFamily="34" charset="0"/>
              </a:rPr>
              <a:t> 2024, Abs#O0811</a:t>
            </a:r>
            <a:endPar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Arial" panose="020B0604020202020204" pitchFamily="34" charset="0"/>
            </a:endParaRPr>
          </a:p>
        </p:txBody>
      </p:sp>
    </p:spTree>
    <p:extLst>
      <p:ext uri="{BB962C8B-B14F-4D97-AF65-F5344CB8AC3E}">
        <p14:creationId xmlns:p14="http://schemas.microsoft.com/office/powerpoint/2010/main" val="1058827773"/>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F86B9A5B-E9B8-E252-23E6-56EE9B0A1765}"/>
              </a:ext>
            </a:extLst>
          </p:cNvPr>
          <p:cNvSpPr>
            <a:spLocks noGrp="1"/>
          </p:cNvSpPr>
          <p:nvPr>
            <p:ph type="body" sz="quarter" idx="19"/>
          </p:nvPr>
        </p:nvSpPr>
        <p:spPr/>
        <p:txBody>
          <a:bodyPr/>
          <a:lstStyle/>
          <a:p>
            <a:r>
              <a:rPr lang="fr-FR"/>
              <a:t> </a:t>
            </a:r>
          </a:p>
        </p:txBody>
      </p:sp>
      <p:sp>
        <p:nvSpPr>
          <p:cNvPr id="3" name="Titre 2">
            <a:extLst>
              <a:ext uri="{FF2B5EF4-FFF2-40B4-BE49-F238E27FC236}">
                <a16:creationId xmlns:a16="http://schemas.microsoft.com/office/drawing/2014/main" id="{B8B88FFD-FEEE-65BC-8C88-76ED12C0D35A}"/>
              </a:ext>
            </a:extLst>
          </p:cNvPr>
          <p:cNvSpPr>
            <a:spLocks noGrp="1"/>
          </p:cNvSpPr>
          <p:nvPr>
            <p:ph type="title"/>
          </p:nvPr>
        </p:nvSpPr>
        <p:spPr/>
        <p:txBody>
          <a:bodyPr/>
          <a:lstStyle/>
          <a:p>
            <a:r>
              <a:rPr lang="fr-FR"/>
              <a:t>Confounders Adjustment</a:t>
            </a:r>
          </a:p>
        </p:txBody>
      </p:sp>
      <p:graphicFrame>
        <p:nvGraphicFramePr>
          <p:cNvPr id="25" name="Espace réservé du contenu 24">
            <a:extLst>
              <a:ext uri="{FF2B5EF4-FFF2-40B4-BE49-F238E27FC236}">
                <a16:creationId xmlns:a16="http://schemas.microsoft.com/office/drawing/2014/main" id="{265ADE33-573E-5935-A3D1-3C752FC646F6}"/>
              </a:ext>
            </a:extLst>
          </p:cNvPr>
          <p:cNvGraphicFramePr>
            <a:graphicFrameLocks noGrp="1"/>
          </p:cNvGraphicFramePr>
          <p:nvPr>
            <p:ph sz="quarter" idx="16"/>
          </p:nvPr>
        </p:nvGraphicFramePr>
        <p:xfrm>
          <a:off x="1130688" y="889002"/>
          <a:ext cx="10752112" cy="4979292"/>
        </p:xfrm>
        <a:graphic>
          <a:graphicData uri="http://schemas.openxmlformats.org/drawingml/2006/table">
            <a:tbl>
              <a:tblPr firstRow="1" bandRow="1">
                <a:tableStyleId>{85BE263C-DBD7-4A20-BB59-AAB30ACAA65A}</a:tableStyleId>
              </a:tblPr>
              <a:tblGrid>
                <a:gridCol w="2904283">
                  <a:extLst>
                    <a:ext uri="{9D8B030D-6E8A-4147-A177-3AD203B41FA5}">
                      <a16:colId xmlns:a16="http://schemas.microsoft.com/office/drawing/2014/main" val="3313229742"/>
                    </a:ext>
                  </a:extLst>
                </a:gridCol>
                <a:gridCol w="1571943">
                  <a:extLst>
                    <a:ext uri="{9D8B030D-6E8A-4147-A177-3AD203B41FA5}">
                      <a16:colId xmlns:a16="http://schemas.microsoft.com/office/drawing/2014/main" val="449881725"/>
                    </a:ext>
                  </a:extLst>
                </a:gridCol>
                <a:gridCol w="1188000">
                  <a:extLst>
                    <a:ext uri="{9D8B030D-6E8A-4147-A177-3AD203B41FA5}">
                      <a16:colId xmlns:a16="http://schemas.microsoft.com/office/drawing/2014/main" val="2902576654"/>
                    </a:ext>
                  </a:extLst>
                </a:gridCol>
                <a:gridCol w="1571943">
                  <a:extLst>
                    <a:ext uri="{9D8B030D-6E8A-4147-A177-3AD203B41FA5}">
                      <a16:colId xmlns:a16="http://schemas.microsoft.com/office/drawing/2014/main" val="2000776550"/>
                    </a:ext>
                  </a:extLst>
                </a:gridCol>
                <a:gridCol w="1571943">
                  <a:extLst>
                    <a:ext uri="{9D8B030D-6E8A-4147-A177-3AD203B41FA5}">
                      <a16:colId xmlns:a16="http://schemas.microsoft.com/office/drawing/2014/main" val="2673688844"/>
                    </a:ext>
                  </a:extLst>
                </a:gridCol>
                <a:gridCol w="1944000">
                  <a:extLst>
                    <a:ext uri="{9D8B030D-6E8A-4147-A177-3AD203B41FA5}">
                      <a16:colId xmlns:a16="http://schemas.microsoft.com/office/drawing/2014/main" val="3691622110"/>
                    </a:ext>
                  </a:extLst>
                </a:gridCol>
              </a:tblGrid>
              <a:tr h="587292">
                <a:tc>
                  <a:txBody>
                    <a:bodyPr/>
                    <a:lstStyle/>
                    <a:p>
                      <a:pPr marL="0" algn="l" defTabSz="914400" rtl="0" eaLnBrk="1" latinLnBrk="0" hangingPunct="1">
                        <a:lnSpc>
                          <a:spcPct val="107000"/>
                        </a:lnSpc>
                        <a:spcBef>
                          <a:spcPts val="0"/>
                        </a:spcBef>
                        <a:spcAft>
                          <a:spcPts val="800"/>
                        </a:spcAft>
                      </a:pPr>
                      <a:endParaRPr lang="fr-FR" sz="1400" b="1" kern="1200">
                        <a:solidFill>
                          <a:schemeClr val="tx1"/>
                        </a:solidFill>
                        <a:latin typeface="Arial" panose="020B0604020202020204" pitchFamily="34" charset="0"/>
                        <a:ea typeface="+mn-ea"/>
                        <a:cs typeface="Arial" panose="020B0604020202020204" pitchFamily="34" charset="0"/>
                      </a:endParaRP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marL="0" algn="ctr" defTabSz="914400" rtl="0" eaLnBrk="1" latinLnBrk="0" hangingPunct="1">
                        <a:lnSpc>
                          <a:spcPct val="107000"/>
                        </a:lnSpc>
                        <a:spcBef>
                          <a:spcPts val="0"/>
                        </a:spcBef>
                        <a:spcAft>
                          <a:spcPts val="800"/>
                        </a:spcAft>
                      </a:pPr>
                      <a:r>
                        <a:rPr lang="en-US" sz="1400" b="1" kern="1200" dirty="0">
                          <a:solidFill>
                            <a:schemeClr val="lt1"/>
                          </a:solidFill>
                          <a:latin typeface="Arial" panose="020B0604020202020204" pitchFamily="34" charset="0"/>
                          <a:ea typeface="+mn-ea"/>
                          <a:cs typeface="Arial" panose="020B0604020202020204" pitchFamily="34" charset="0"/>
                        </a:rPr>
                        <a:t>All-cause mortality at day 14</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latinLnBrk="0" hangingPunct="1">
                        <a:lnSpc>
                          <a:spcPct val="107000"/>
                        </a:lnSpc>
                        <a:spcBef>
                          <a:spcPts val="0"/>
                        </a:spcBef>
                        <a:spcAft>
                          <a:spcPts val="800"/>
                        </a:spcAft>
                      </a:pPr>
                      <a:endParaRPr lang="fr-FR" sz="1200" b="1" kern="1200">
                        <a:solidFill>
                          <a:schemeClr val="lt1"/>
                        </a:solidFill>
                        <a:latin typeface="Arial" panose="020B0604020202020204" pitchFamily="34" charset="0"/>
                        <a:ea typeface="+mn-ea"/>
                        <a:cs typeface="Arial" panose="020B0604020202020204" pitchFamily="34" charset="0"/>
                      </a:endParaRP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25400" cmpd="sng">
                      <a:noFill/>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latinLnBrk="0" hangingPunct="1">
                        <a:lnSpc>
                          <a:spcPct val="107000"/>
                        </a:lnSpc>
                        <a:spcBef>
                          <a:spcPts val="0"/>
                        </a:spcBef>
                        <a:spcAft>
                          <a:spcPts val="800"/>
                        </a:spcAft>
                      </a:pPr>
                      <a:endParaRPr lang="fr-FR" sz="1200" b="1" kern="1200">
                        <a:solidFill>
                          <a:schemeClr val="lt1"/>
                        </a:solidFill>
                        <a:latin typeface="Arial" panose="020B0604020202020204" pitchFamily="34" charset="0"/>
                        <a:ea typeface="+mn-ea"/>
                        <a:cs typeface="Arial" panose="020B0604020202020204" pitchFamily="34" charset="0"/>
                      </a:endParaRP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25400" cmpd="sng">
                      <a:noFill/>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latinLnBrk="0" hangingPunct="1">
                        <a:lnSpc>
                          <a:spcPct val="107000"/>
                        </a:lnSpc>
                        <a:spcBef>
                          <a:spcPts val="0"/>
                        </a:spcBef>
                        <a:spcAft>
                          <a:spcPts val="800"/>
                        </a:spcAft>
                      </a:pPr>
                      <a:endParaRPr lang="fr-FR" sz="1200" b="1" kern="1200">
                        <a:solidFill>
                          <a:schemeClr val="lt1"/>
                        </a:solidFill>
                        <a:latin typeface="Arial" panose="020B0604020202020204" pitchFamily="34" charset="0"/>
                        <a:ea typeface="+mn-ea"/>
                        <a:cs typeface="Arial" panose="020B0604020202020204" pitchFamily="34" charset="0"/>
                      </a:endParaRPr>
                    </a:p>
                  </a:txBody>
                  <a:tcPr marL="4985" marR="4985"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25400" cmpd="sng">
                      <a:noFill/>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latinLnBrk="0" hangingPunct="1">
                        <a:lnSpc>
                          <a:spcPct val="107000"/>
                        </a:lnSpc>
                        <a:spcBef>
                          <a:spcPts val="0"/>
                        </a:spcBef>
                        <a:spcAft>
                          <a:spcPts val="800"/>
                        </a:spcAft>
                      </a:pPr>
                      <a:endParaRPr lang="fr-FR" sz="1400" b="1" kern="1200">
                        <a:solidFill>
                          <a:schemeClr val="lt1"/>
                        </a:solidFill>
                        <a:latin typeface="Arial" panose="020B0604020202020204" pitchFamily="34" charset="0"/>
                        <a:ea typeface="+mn-ea"/>
                        <a:cs typeface="Arial" panose="020B0604020202020204" pitchFamily="34" charset="0"/>
                      </a:endParaRPr>
                    </a:p>
                  </a:txBody>
                  <a:tcPr marL="4985" marR="4985"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6350" cap="flat" cmpd="sng" algn="ctr">
                      <a:solidFill>
                        <a:srgbClr val="5E247C"/>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39737895"/>
                  </a:ext>
                </a:extLst>
              </a:tr>
              <a:tr h="432000">
                <a:tc>
                  <a:txBody>
                    <a:bodyPr/>
                    <a:lstStyle/>
                    <a:p>
                      <a:pPr marL="0" algn="l" defTabSz="914400" rtl="0" eaLnBrk="1" latinLnBrk="0" hangingPunct="1">
                        <a:lnSpc>
                          <a:spcPct val="107000"/>
                        </a:lnSpc>
                        <a:spcBef>
                          <a:spcPts val="0"/>
                        </a:spcBef>
                        <a:spcAft>
                          <a:spcPts val="800"/>
                        </a:spcAft>
                      </a:pPr>
                      <a:r>
                        <a:rPr lang="fr-FR" sz="1400" b="1" kern="1200" dirty="0">
                          <a:solidFill>
                            <a:schemeClr val="bg1"/>
                          </a:solidFill>
                          <a:latin typeface="Arial" panose="020B0604020202020204" pitchFamily="34" charset="0"/>
                          <a:ea typeface="+mn-ea"/>
                          <a:cs typeface="Arial" panose="020B0604020202020204" pitchFamily="34" charset="0"/>
                        </a:rPr>
                        <a:t> </a:t>
                      </a:r>
                    </a:p>
                  </a:txBody>
                  <a:tcPr marL="4985" marR="4985"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No</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b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(n = 141)</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Yes</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b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(n = 9)</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i="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p</a:t>
                      </a: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-value </a:t>
                      </a:r>
                      <a:endParaRPr lang="fr-FR" sz="1400" b="1"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Crude</a:t>
                      </a: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400" b="1" i="1"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odds</a:t>
                      </a:r>
                      <a:r>
                        <a:rPr lang="fr-FR" sz="1400" b="1" i="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ratio </a:t>
                      </a:r>
                      <a:b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(95% CI)</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b="1"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Adjusted</a:t>
                      </a:r>
                      <a:r>
                        <a:rPr lang="fr-FR" sz="1400" b="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a:t>
                      </a:r>
                      <a:r>
                        <a:rPr lang="fr-FR" sz="1400" b="1" i="1" kern="0" dirty="0" err="1">
                          <a:solidFill>
                            <a:schemeClr val="bg1"/>
                          </a:solidFill>
                          <a:effectLst/>
                          <a:latin typeface="Arial" panose="020B0604020202020204" pitchFamily="34" charset="0"/>
                          <a:ea typeface="Times New Roman" panose="02020603050405020304" pitchFamily="18" charset="0"/>
                          <a:cs typeface="Arial" panose="020B0604020202020204" pitchFamily="34" charset="0"/>
                        </a:rPr>
                        <a:t>odds</a:t>
                      </a:r>
                      <a:r>
                        <a:rPr lang="fr-FR" sz="1400" b="1" i="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ratio </a:t>
                      </a:r>
                      <a:b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br>
                      <a:r>
                        <a:rPr lang="fr-FR" sz="12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(95% CI)</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230335745"/>
                  </a:ext>
                </a:extLst>
              </a:tr>
              <a:tr h="360000">
                <a:tc>
                  <a:txBody>
                    <a:bodyPr/>
                    <a:lstStyle/>
                    <a:p>
                      <a:pPr marL="72000">
                        <a:lnSpc>
                          <a:spcPct val="107000"/>
                        </a:lnSpc>
                        <a:spcAft>
                          <a:spcPts val="800"/>
                        </a:spcAft>
                      </a:pPr>
                      <a:r>
                        <a:rPr lang="fr-FR" sz="1400" b="1"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Characteristics</a:t>
                      </a:r>
                      <a:endParaRPr lang="fr-FR" sz="1400" b="1"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88128555"/>
                  </a:ext>
                </a:extLst>
              </a:tr>
              <a:tr h="360000">
                <a:tc>
                  <a:txBody>
                    <a:bodyPr/>
                    <a:lstStyle/>
                    <a:p>
                      <a:pPr marL="72000">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Combination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antibiotic</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interaction</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0.027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21491876"/>
                  </a:ext>
                </a:extLst>
              </a:tr>
              <a:tr h="360000">
                <a:tc>
                  <a:txBody>
                    <a:bodyPr/>
                    <a:lstStyle/>
                    <a:p>
                      <a:pPr marL="432000" indent="-111125">
                        <a:lnSpc>
                          <a:spcPct val="107000"/>
                        </a:lnSpc>
                        <a:spcAft>
                          <a:spcPts val="800"/>
                        </a:spcAft>
                        <a:buClr>
                          <a:srgbClr val="5E247C"/>
                        </a:buClr>
                        <a:buSzPct val="150000"/>
                        <a:buFont typeface="Arial" panose="020B0604020202020204" pitchFamily="34" charset="0"/>
                        <a:buChar char="•"/>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Indifferent</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or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antagonistic</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41 (29.1)</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 (66.7)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pPr>
                      <a:endParaRPr lang="fr-FR" sz="1400" kern="100" dirty="0">
                        <a:effectLst/>
                        <a:latin typeface="Arial" panose="020B06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Ref</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Ref</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94011151"/>
                  </a:ext>
                </a:extLst>
              </a:tr>
              <a:tr h="360000">
                <a:tc>
                  <a:txBody>
                    <a:bodyPr/>
                    <a:lstStyle/>
                    <a:p>
                      <a:pPr marL="432000" indent="-111125">
                        <a:lnSpc>
                          <a:spcPct val="107000"/>
                        </a:lnSpc>
                        <a:spcAft>
                          <a:spcPts val="800"/>
                        </a:spcAft>
                        <a:buClr>
                          <a:srgbClr val="5E247C"/>
                        </a:buClr>
                        <a:buSzPct val="150000"/>
                        <a:buFont typeface="Arial" panose="020B0604020202020204" pitchFamily="34" charset="0"/>
                        <a:buChar char="•"/>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Additive or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synergistic</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100 (70.9)</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 (33.3)</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pPr>
                      <a:endParaRPr lang="fr-FR" sz="1400" kern="100" dirty="0">
                        <a:effectLst/>
                        <a:latin typeface="Arial" panose="020B06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0.21 (0.05 -0.86)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0.19 (0.04 -0.88)</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03093597"/>
                  </a:ext>
                </a:extLst>
              </a:tr>
              <a:tr h="360000">
                <a:tc>
                  <a:txBody>
                    <a:bodyPr/>
                    <a:lstStyle/>
                    <a:p>
                      <a:pPr marL="72000">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Age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years</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64 [49-74]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71 [64.5-82.5]</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0.019</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1.06 (1.00 1.12)</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NA</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88793542"/>
                  </a:ext>
                </a:extLst>
              </a:tr>
              <a:tr h="360000">
                <a:tc>
                  <a:txBody>
                    <a:bodyPr/>
                    <a:lstStyle/>
                    <a:p>
                      <a:pPr marL="72000">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Sex</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0.457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75105799"/>
                  </a:ext>
                </a:extLst>
              </a:tr>
              <a:tr h="360000">
                <a:tc>
                  <a:txBody>
                    <a:bodyPr/>
                    <a:lstStyle/>
                    <a:p>
                      <a:pPr marL="432000" indent="-111125">
                        <a:lnSpc>
                          <a:spcPct val="107000"/>
                        </a:lnSpc>
                        <a:spcAft>
                          <a:spcPts val="800"/>
                        </a:spcAft>
                        <a:buClr>
                          <a:srgbClr val="5E247C"/>
                        </a:buClr>
                        <a:buSzPct val="150000"/>
                        <a:buFont typeface="Arial" panose="020B0604020202020204" pitchFamily="34" charset="0"/>
                        <a:buChar char="•"/>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Female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42 (29.8)</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(44.4)</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pPr>
                      <a:endParaRPr lang="fr-FR" sz="1400" kern="100">
                        <a:effectLst/>
                        <a:latin typeface="Arial" panose="020B06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NA</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NA</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0206517"/>
                  </a:ext>
                </a:extLst>
              </a:tr>
              <a:tr h="360000">
                <a:tc>
                  <a:txBody>
                    <a:bodyPr/>
                    <a:lstStyle/>
                    <a:p>
                      <a:pPr marL="432000" indent="-111125">
                        <a:lnSpc>
                          <a:spcPct val="107000"/>
                        </a:lnSpc>
                        <a:spcAft>
                          <a:spcPts val="800"/>
                        </a:spcAft>
                        <a:buClr>
                          <a:srgbClr val="5E247C"/>
                        </a:buClr>
                        <a:buSzPct val="150000"/>
                        <a:buFont typeface="Arial" panose="020B0604020202020204" pitchFamily="34" charset="0"/>
                        <a:buChar char="•"/>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Male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99 (70.2)</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5 (55.6)</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65332970"/>
                  </a:ext>
                </a:extLst>
              </a:tr>
              <a:tr h="360000">
                <a:tc>
                  <a:txBody>
                    <a:bodyPr/>
                    <a:lstStyle/>
                    <a:p>
                      <a:pPr marL="72000">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Charlson</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Comorbidity</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Index</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5 [2-7]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6 [3-11]</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0.107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1.22 (1.00-1.48)</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1.25 (1.03-1.53)</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41810870"/>
                  </a:ext>
                </a:extLst>
              </a:tr>
              <a:tr h="360000">
                <a:tc>
                  <a:txBody>
                    <a:bodyPr/>
                    <a:lstStyle/>
                    <a:p>
                      <a:pPr marL="72000">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Pitt </a:t>
                      </a: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bacteraemia</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score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 [2-3]</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3 [2-4]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0.070</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1.45 (1.04 2.04)</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1.52 (1.07-2.18)</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952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93734750"/>
                  </a:ext>
                </a:extLst>
              </a:tr>
              <a:tr h="360000">
                <a:tc>
                  <a:txBody>
                    <a:bodyPr/>
                    <a:lstStyle/>
                    <a:p>
                      <a:pPr marL="72000">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SOFA score</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6350" cap="flat" cmpd="sng" algn="ctr">
                      <a:solidFill>
                        <a:srgbClr val="5E247C"/>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 [0-4]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2 [1-5]</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0.417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1.11 (0.87-1.44)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2"/>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0.92 (0.66-1.27)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w="6350" cap="flat" cmpd="sng" algn="ctr">
                      <a:solidFill>
                        <a:srgbClr val="5E247C"/>
                      </a:solidFill>
                      <a:prstDash val="solid"/>
                      <a:round/>
                      <a:headEnd type="none" w="med" len="med"/>
                      <a:tailEnd type="none" w="med" len="med"/>
                    </a:lnR>
                    <a:lnT w="9525" cap="flat" cmpd="sng" algn="ctr">
                      <a:solidFill>
                        <a:schemeClr val="bg2"/>
                      </a:solidFill>
                      <a:prstDash val="solid"/>
                      <a:round/>
                      <a:headEnd type="none" w="med" len="med"/>
                      <a:tailEnd type="none" w="med" len="med"/>
                    </a:lnT>
                    <a:lnB w="635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98202182"/>
                  </a:ext>
                </a:extLst>
              </a:tr>
            </a:tbl>
          </a:graphicData>
        </a:graphic>
      </p:graphicFrame>
      <p:sp>
        <p:nvSpPr>
          <p:cNvPr id="2" name="Espace réservé du contenu 16">
            <a:extLst>
              <a:ext uri="{FF2B5EF4-FFF2-40B4-BE49-F238E27FC236}">
                <a16:creationId xmlns:a16="http://schemas.microsoft.com/office/drawing/2014/main" id="{FDB07B96-C77B-5CD4-4215-306D68285F3E}"/>
              </a:ext>
            </a:extLst>
          </p:cNvPr>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Arial" panose="020B0604020202020204" pitchFamily="34" charset="0"/>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1200" b="0" i="1" u="none" strike="noStrike" kern="1200" cap="none" spc="0" normalizeH="0" baseline="0" noProof="0">
                <a:ln>
                  <a:noFill/>
                </a:ln>
                <a:solidFill>
                  <a:srgbClr val="FFFFFF"/>
                </a:solidFill>
                <a:effectLst/>
                <a:uLnTx/>
                <a:uFillTx/>
                <a:latin typeface="Century Gothic" panose="020B0502020202020204" pitchFamily="34" charset="0"/>
                <a:ea typeface="+mn-ea"/>
                <a:cs typeface="Arial" panose="020B0604020202020204" pitchFamily="34" charset="0"/>
              </a:rPr>
              <a:t>Andrea Kwa PharmD et al., ECCMID</a:t>
            </a:r>
            <a:r>
              <a:rPr kumimoji="0" lang="fr-FR" sz="1200" b="0" i="1" u="none" strike="noStrike" kern="1200" cap="none" spc="0" normalizeH="0" baseline="30000" noProof="0">
                <a:ln>
                  <a:noFill/>
                </a:ln>
                <a:solidFill>
                  <a:srgbClr val="FFFFFF"/>
                </a:solidFill>
                <a:effectLst/>
                <a:uLnTx/>
                <a:uFillTx/>
                <a:latin typeface="Arial Narrow" panose="020B0606020202030204" pitchFamily="34" charset="0"/>
                <a:ea typeface="+mn-ea"/>
                <a:cs typeface="Arial" panose="020B0604020202020204" pitchFamily="34" charset="0"/>
              </a:rPr>
              <a:t>®</a:t>
            </a:r>
            <a:r>
              <a:rPr kumimoji="0" lang="fr-FR" sz="1200" b="0" i="1" u="none" strike="noStrike" kern="1200" cap="none" spc="0" normalizeH="0" baseline="0" noProof="0">
                <a:ln>
                  <a:noFill/>
                </a:ln>
                <a:solidFill>
                  <a:srgbClr val="FFFFFF"/>
                </a:solidFill>
                <a:effectLst/>
                <a:uLnTx/>
                <a:uFillTx/>
                <a:latin typeface="Century Gothic" panose="020B0502020202020204" pitchFamily="34" charset="0"/>
                <a:ea typeface="+mn-ea"/>
                <a:cs typeface="Arial" panose="020B0604020202020204" pitchFamily="34" charset="0"/>
              </a:rPr>
              <a:t> 2024, Abs#O0811</a:t>
            </a:r>
            <a:endParaRPr kumimoji="0" lang="fr-FR" sz="1200" b="0" i="1" u="none" strike="noStrike" kern="1200" cap="none" spc="0" normalizeH="0" baseline="0" noProof="0" dirty="0">
              <a:ln>
                <a:noFill/>
              </a:ln>
              <a:solidFill>
                <a:srgbClr val="FFFFFF"/>
              </a:solidFill>
              <a:effectLst/>
              <a:uLnTx/>
              <a:uFillTx/>
              <a:latin typeface="Century Gothic" panose="020B0502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13414605"/>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Espace réservé du texte 15">
            <a:extLst>
              <a:ext uri="{FF2B5EF4-FFF2-40B4-BE49-F238E27FC236}">
                <a16:creationId xmlns:a16="http://schemas.microsoft.com/office/drawing/2014/main" id="{819CFDEE-3C25-236F-C3BE-A6F80631E381}"/>
              </a:ext>
            </a:extLst>
          </p:cNvPr>
          <p:cNvSpPr>
            <a:spLocks noGrp="1"/>
          </p:cNvSpPr>
          <p:nvPr>
            <p:ph type="body" sz="quarter" idx="19"/>
          </p:nvPr>
        </p:nvSpPr>
        <p:spPr/>
        <p:txBody>
          <a:bodyPr/>
          <a:lstStyle/>
          <a:p>
            <a:r>
              <a:rPr lang="fr-FR"/>
              <a:t> </a:t>
            </a:r>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fr-FR"/>
              <a:t>Survival Curves</a:t>
            </a:r>
            <a:endParaRPr lang="fr-FR" dirty="0"/>
          </a:p>
        </p:txBody>
      </p:sp>
      <p:sp>
        <p:nvSpPr>
          <p:cNvPr id="3" name="Espace réservé du contenu 16">
            <a:extLst>
              <a:ext uri="{FF2B5EF4-FFF2-40B4-BE49-F238E27FC236}">
                <a16:creationId xmlns:a16="http://schemas.microsoft.com/office/drawing/2014/main" id="{B6D9447A-E511-942B-5817-B8D2A2F18922}"/>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Andrea </a:t>
            </a:r>
            <a:r>
              <a:rPr lang="fr-FR" dirty="0" err="1"/>
              <a:t>Kwa</a:t>
            </a:r>
            <a:r>
              <a:rPr lang="fr-FR" dirty="0"/>
              <a:t> </a:t>
            </a:r>
            <a:r>
              <a:rPr lang="fr-FR" dirty="0" err="1"/>
              <a:t>PharmD</a:t>
            </a:r>
            <a:r>
              <a:rPr lang="fr-FR" dirty="0"/>
              <a:t> et al., ECCMID</a:t>
            </a:r>
            <a:r>
              <a:rPr lang="fr-FR" baseline="30000" dirty="0">
                <a:latin typeface="Arial Narrow" panose="020B0606020202030204" pitchFamily="34" charset="0"/>
              </a:rPr>
              <a:t>®</a:t>
            </a:r>
            <a:r>
              <a:rPr lang="fr-FR" dirty="0"/>
              <a:t> 2024, Abs#O0811</a:t>
            </a:r>
          </a:p>
        </p:txBody>
      </p:sp>
      <p:sp>
        <p:nvSpPr>
          <p:cNvPr id="8" name="ZoneTexte 7">
            <a:extLst>
              <a:ext uri="{FF2B5EF4-FFF2-40B4-BE49-F238E27FC236}">
                <a16:creationId xmlns:a16="http://schemas.microsoft.com/office/drawing/2014/main" id="{6C74F296-9E2F-5F23-2C81-36FDFB5C7440}"/>
              </a:ext>
            </a:extLst>
          </p:cNvPr>
          <p:cNvSpPr txBox="1"/>
          <p:nvPr/>
        </p:nvSpPr>
        <p:spPr>
          <a:xfrm>
            <a:off x="7009104" y="4834151"/>
            <a:ext cx="4220399" cy="610295"/>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Probability of survival over 90 days stratified by antibiotic interaction</a:t>
            </a:r>
          </a:p>
        </p:txBody>
      </p:sp>
      <p:sp>
        <p:nvSpPr>
          <p:cNvPr id="7" name="ZoneTexte 6">
            <a:extLst>
              <a:ext uri="{FF2B5EF4-FFF2-40B4-BE49-F238E27FC236}">
                <a16:creationId xmlns:a16="http://schemas.microsoft.com/office/drawing/2014/main" id="{256ABD88-BADA-DED3-0C51-0B47C8BE5365}"/>
              </a:ext>
            </a:extLst>
          </p:cNvPr>
          <p:cNvSpPr txBox="1"/>
          <p:nvPr/>
        </p:nvSpPr>
        <p:spPr>
          <a:xfrm>
            <a:off x="1603699" y="4834151"/>
            <a:ext cx="4220399" cy="600101"/>
          </a:xfrm>
          <a:prstGeom prst="rect">
            <a:avLst/>
          </a:prstGeom>
          <a:noFill/>
        </p:spPr>
        <p:txBody>
          <a:bodyPr wrap="square">
            <a:spAutoFit/>
          </a:bodyP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fr-FR" sz="16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Probability</a:t>
            </a: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of </a:t>
            </a:r>
            <a:r>
              <a:rPr kumimoji="0" lang="fr-FR" sz="16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survival</a:t>
            </a: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over 14 </a:t>
            </a:r>
            <a:r>
              <a:rPr kumimoji="0" lang="fr-FR" sz="16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days</a:t>
            </a: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6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stratified</a:t>
            </a: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by </a:t>
            </a:r>
            <a:r>
              <a:rPr kumimoji="0" lang="fr-FR" sz="16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antibiotic</a:t>
            </a:r>
            <a:r>
              <a:rPr kumimoji="0" lang="fr-FR" sz="16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interaction</a:t>
            </a:r>
          </a:p>
        </p:txBody>
      </p:sp>
      <p:sp>
        <p:nvSpPr>
          <p:cNvPr id="11" name="Rectangle à coins arrondis 10"/>
          <p:cNvSpPr/>
          <p:nvPr/>
        </p:nvSpPr>
        <p:spPr>
          <a:xfrm>
            <a:off x="1031193" y="1211879"/>
            <a:ext cx="5365410" cy="359298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33" name="Groupe 32"/>
          <p:cNvGrpSpPr/>
          <p:nvPr/>
        </p:nvGrpSpPr>
        <p:grpSpPr>
          <a:xfrm>
            <a:off x="1099177" y="1456295"/>
            <a:ext cx="5322571" cy="3052464"/>
            <a:chOff x="377921" y="2485881"/>
            <a:chExt cx="5523149" cy="3125836"/>
          </a:xfrm>
        </p:grpSpPr>
        <p:graphicFrame>
          <p:nvGraphicFramePr>
            <p:cNvPr id="12" name="Graphique 11"/>
            <p:cNvGraphicFramePr/>
            <p:nvPr/>
          </p:nvGraphicFramePr>
          <p:xfrm>
            <a:off x="595611" y="2485881"/>
            <a:ext cx="5305459" cy="2984771"/>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 Box 4"/>
            <p:cNvSpPr txBox="1">
              <a:spLocks noChangeArrowheads="1"/>
            </p:cNvSpPr>
            <p:nvPr/>
          </p:nvSpPr>
          <p:spPr bwMode="auto">
            <a:xfrm rot="16200000">
              <a:off x="-467025" y="3845626"/>
              <a:ext cx="1945391" cy="25550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Probability of survival</a:t>
              </a:r>
            </a:p>
          </p:txBody>
        </p:sp>
        <p:sp>
          <p:nvSpPr>
            <p:cNvPr id="21" name="Text Box 4"/>
            <p:cNvSpPr txBox="1">
              <a:spLocks noChangeArrowheads="1"/>
            </p:cNvSpPr>
            <p:nvPr/>
          </p:nvSpPr>
          <p:spPr bwMode="auto">
            <a:xfrm>
              <a:off x="1615018" y="5359578"/>
              <a:ext cx="3306656" cy="25213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Days in study</a:t>
              </a:r>
            </a:p>
          </p:txBody>
        </p:sp>
      </p:grpSp>
      <p:grpSp>
        <p:nvGrpSpPr>
          <p:cNvPr id="40" name="Groupe 39">
            <a:extLst>
              <a:ext uri="{FF2B5EF4-FFF2-40B4-BE49-F238E27FC236}">
                <a16:creationId xmlns:a16="http://schemas.microsoft.com/office/drawing/2014/main" id="{911F40F9-AB6E-836A-0AFA-09277271D51A}"/>
              </a:ext>
            </a:extLst>
          </p:cNvPr>
          <p:cNvGrpSpPr/>
          <p:nvPr/>
        </p:nvGrpSpPr>
        <p:grpSpPr>
          <a:xfrm>
            <a:off x="1382010" y="1452617"/>
            <a:ext cx="447558" cy="2556061"/>
            <a:chOff x="1279936" y="1452617"/>
            <a:chExt cx="447558" cy="2556061"/>
          </a:xfrm>
        </p:grpSpPr>
        <p:sp>
          <p:nvSpPr>
            <p:cNvPr id="35" name="ZoneTexte 34">
              <a:extLst>
                <a:ext uri="{FF2B5EF4-FFF2-40B4-BE49-F238E27FC236}">
                  <a16:creationId xmlns:a16="http://schemas.microsoft.com/office/drawing/2014/main" id="{79C17318-0BFF-9767-BB4D-F9EF85DED047}"/>
                </a:ext>
              </a:extLst>
            </p:cNvPr>
            <p:cNvSpPr txBox="1"/>
            <p:nvPr/>
          </p:nvSpPr>
          <p:spPr>
            <a:xfrm>
              <a:off x="1295966" y="1452617"/>
              <a:ext cx="431528"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404040">
                      <a:lumMod val="60000"/>
                      <a:lumOff val="40000"/>
                    </a:srgbClr>
                  </a:solidFill>
                  <a:effectLst/>
                  <a:uLnTx/>
                  <a:uFillTx/>
                  <a:latin typeface="Arial" panose="020B0604020202020204" pitchFamily="34" charset="0"/>
                  <a:ea typeface="+mn-ea"/>
                  <a:cs typeface="Arial" panose="020B0604020202020204" pitchFamily="34" charset="0"/>
                </a:rPr>
                <a:t>1.00</a:t>
              </a:r>
            </a:p>
          </p:txBody>
        </p:sp>
        <p:sp>
          <p:nvSpPr>
            <p:cNvPr id="36" name="ZoneTexte 35">
              <a:extLst>
                <a:ext uri="{FF2B5EF4-FFF2-40B4-BE49-F238E27FC236}">
                  <a16:creationId xmlns:a16="http://schemas.microsoft.com/office/drawing/2014/main" id="{A26B3BBB-B858-F367-3AC6-235ABA9B8A0C}"/>
                </a:ext>
              </a:extLst>
            </p:cNvPr>
            <p:cNvSpPr txBox="1"/>
            <p:nvPr/>
          </p:nvSpPr>
          <p:spPr>
            <a:xfrm>
              <a:off x="1279936" y="2032057"/>
              <a:ext cx="447558"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404040">
                      <a:lumMod val="60000"/>
                      <a:lumOff val="40000"/>
                    </a:srgbClr>
                  </a:solidFill>
                  <a:effectLst/>
                  <a:uLnTx/>
                  <a:uFillTx/>
                  <a:latin typeface="Arial" panose="020B0604020202020204" pitchFamily="34" charset="0"/>
                  <a:ea typeface="+mn-ea"/>
                  <a:cs typeface="Arial" panose="020B0604020202020204" pitchFamily="34" charset="0"/>
                </a:rPr>
                <a:t>0.95</a:t>
              </a:r>
            </a:p>
          </p:txBody>
        </p:sp>
        <p:sp>
          <p:nvSpPr>
            <p:cNvPr id="37" name="ZoneTexte 36">
              <a:extLst>
                <a:ext uri="{FF2B5EF4-FFF2-40B4-BE49-F238E27FC236}">
                  <a16:creationId xmlns:a16="http://schemas.microsoft.com/office/drawing/2014/main" id="{8EB85899-1AA1-E48F-98B4-2D6C6C2CADDF}"/>
                </a:ext>
              </a:extLst>
            </p:cNvPr>
            <p:cNvSpPr txBox="1"/>
            <p:nvPr/>
          </p:nvSpPr>
          <p:spPr>
            <a:xfrm>
              <a:off x="1279936" y="2620392"/>
              <a:ext cx="447558"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404040">
                      <a:lumMod val="60000"/>
                      <a:lumOff val="40000"/>
                    </a:srgbClr>
                  </a:solidFill>
                  <a:effectLst/>
                  <a:uLnTx/>
                  <a:uFillTx/>
                  <a:latin typeface="Arial" panose="020B0604020202020204" pitchFamily="34" charset="0"/>
                  <a:ea typeface="+mn-ea"/>
                  <a:cs typeface="Arial" panose="020B0604020202020204" pitchFamily="34" charset="0"/>
                </a:rPr>
                <a:t>0.90</a:t>
              </a:r>
            </a:p>
          </p:txBody>
        </p:sp>
        <p:sp>
          <p:nvSpPr>
            <p:cNvPr id="38" name="ZoneTexte 37">
              <a:extLst>
                <a:ext uri="{FF2B5EF4-FFF2-40B4-BE49-F238E27FC236}">
                  <a16:creationId xmlns:a16="http://schemas.microsoft.com/office/drawing/2014/main" id="{D8A3E42E-981A-051D-F306-2E0254B09CBF}"/>
                </a:ext>
              </a:extLst>
            </p:cNvPr>
            <p:cNvSpPr txBox="1"/>
            <p:nvPr/>
          </p:nvSpPr>
          <p:spPr>
            <a:xfrm>
              <a:off x="1279936" y="3754762"/>
              <a:ext cx="447558"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404040">
                      <a:lumMod val="60000"/>
                      <a:lumOff val="40000"/>
                    </a:srgbClr>
                  </a:solidFill>
                  <a:effectLst/>
                  <a:uLnTx/>
                  <a:uFillTx/>
                  <a:latin typeface="Arial" panose="020B0604020202020204" pitchFamily="34" charset="0"/>
                  <a:ea typeface="+mn-ea"/>
                  <a:cs typeface="Arial" panose="020B0604020202020204" pitchFamily="34" charset="0"/>
                </a:rPr>
                <a:t>0.80</a:t>
              </a:r>
            </a:p>
          </p:txBody>
        </p:sp>
        <p:sp>
          <p:nvSpPr>
            <p:cNvPr id="39" name="ZoneTexte 38">
              <a:extLst>
                <a:ext uri="{FF2B5EF4-FFF2-40B4-BE49-F238E27FC236}">
                  <a16:creationId xmlns:a16="http://schemas.microsoft.com/office/drawing/2014/main" id="{165D0C95-5054-5B41-A0EB-9E55050AB6A8}"/>
                </a:ext>
              </a:extLst>
            </p:cNvPr>
            <p:cNvSpPr txBox="1"/>
            <p:nvPr/>
          </p:nvSpPr>
          <p:spPr>
            <a:xfrm>
              <a:off x="1279936" y="3203377"/>
              <a:ext cx="447558"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404040">
                      <a:lumMod val="60000"/>
                      <a:lumOff val="40000"/>
                    </a:srgbClr>
                  </a:solidFill>
                  <a:effectLst/>
                  <a:uLnTx/>
                  <a:uFillTx/>
                  <a:latin typeface="Arial" panose="020B0604020202020204" pitchFamily="34" charset="0"/>
                  <a:ea typeface="+mn-ea"/>
                  <a:cs typeface="Arial" panose="020B0604020202020204" pitchFamily="34" charset="0"/>
                </a:rPr>
                <a:t>0.85</a:t>
              </a:r>
            </a:p>
          </p:txBody>
        </p:sp>
      </p:grpSp>
      <p:sp>
        <p:nvSpPr>
          <p:cNvPr id="41" name="Text Box 4">
            <a:extLst>
              <a:ext uri="{FF2B5EF4-FFF2-40B4-BE49-F238E27FC236}">
                <a16:creationId xmlns:a16="http://schemas.microsoft.com/office/drawing/2014/main" id="{362BD40D-D855-E4E9-0F4C-5B8A051E28AC}"/>
              </a:ext>
            </a:extLst>
          </p:cNvPr>
          <p:cNvSpPr txBox="1">
            <a:spLocks noChangeArrowheads="1"/>
          </p:cNvSpPr>
          <p:nvPr/>
        </p:nvSpPr>
        <p:spPr bwMode="auto">
          <a:xfrm>
            <a:off x="4836306" y="1780468"/>
            <a:ext cx="1472959"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Positive antibiotic interaction</a:t>
            </a:r>
          </a:p>
        </p:txBody>
      </p:sp>
      <p:sp>
        <p:nvSpPr>
          <p:cNvPr id="42" name="Text Box 4">
            <a:extLst>
              <a:ext uri="{FF2B5EF4-FFF2-40B4-BE49-F238E27FC236}">
                <a16:creationId xmlns:a16="http://schemas.microsoft.com/office/drawing/2014/main" id="{87970933-0A54-ED48-0FBB-F2314937B138}"/>
              </a:ext>
            </a:extLst>
          </p:cNvPr>
          <p:cNvSpPr txBox="1">
            <a:spLocks noChangeArrowheads="1"/>
          </p:cNvSpPr>
          <p:nvPr/>
        </p:nvSpPr>
        <p:spPr bwMode="auto">
          <a:xfrm>
            <a:off x="4836306" y="2873603"/>
            <a:ext cx="1569368"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Negative</a:t>
            </a:r>
            <a:r>
              <a:rPr kumimoji="0" lang="fr-FR"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0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antibiotic</a:t>
            </a:r>
            <a:r>
              <a:rPr kumimoji="0" lang="fr-FR"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interaction</a:t>
            </a:r>
            <a:endParaRPr kumimoji="0" lang="da-DK"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Text Box 4">
            <a:extLst>
              <a:ext uri="{FF2B5EF4-FFF2-40B4-BE49-F238E27FC236}">
                <a16:creationId xmlns:a16="http://schemas.microsoft.com/office/drawing/2014/main" id="{9F63C99F-33CF-227B-99BC-7070EA5A5919}"/>
              </a:ext>
            </a:extLst>
          </p:cNvPr>
          <p:cNvSpPr txBox="1">
            <a:spLocks noChangeArrowheads="1"/>
          </p:cNvSpPr>
          <p:nvPr/>
        </p:nvSpPr>
        <p:spPr bwMode="auto">
          <a:xfrm>
            <a:off x="2385687" y="2225764"/>
            <a:ext cx="1569368"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
            </a:r>
            <a:r>
              <a:rPr kumimoji="0" lang="en-US"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=0.020 by log-rank test</a:t>
            </a:r>
          </a:p>
        </p:txBody>
      </p:sp>
      <p:sp>
        <p:nvSpPr>
          <p:cNvPr id="45" name="Forme libre : forme 44">
            <a:extLst>
              <a:ext uri="{FF2B5EF4-FFF2-40B4-BE49-F238E27FC236}">
                <a16:creationId xmlns:a16="http://schemas.microsoft.com/office/drawing/2014/main" id="{D74D50CA-77DA-ABED-6AB3-07F098BB4F09}"/>
              </a:ext>
            </a:extLst>
          </p:cNvPr>
          <p:cNvSpPr/>
          <p:nvPr/>
        </p:nvSpPr>
        <p:spPr>
          <a:xfrm>
            <a:off x="2003425" y="1571625"/>
            <a:ext cx="2809875" cy="1457325"/>
          </a:xfrm>
          <a:custGeom>
            <a:avLst/>
            <a:gdLst>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0225 w 2809875"/>
              <a:gd name="connsiteY4" fmla="*/ 485775 h 1457325"/>
              <a:gd name="connsiteX5" fmla="*/ 2000250 w 2809875"/>
              <a:gd name="connsiteY5" fmla="*/ 481013 h 1457325"/>
              <a:gd name="connsiteX6" fmla="*/ 2000250 w 2809875"/>
              <a:gd name="connsiteY6" fmla="*/ 981075 h 1457325"/>
              <a:gd name="connsiteX7" fmla="*/ 2195513 w 2809875"/>
              <a:gd name="connsiteY7" fmla="*/ 976313 h 1457325"/>
              <a:gd name="connsiteX8" fmla="*/ 2214563 w 2809875"/>
              <a:gd name="connsiteY8" fmla="*/ 1214438 h 1457325"/>
              <a:gd name="connsiteX9" fmla="*/ 2595563 w 2809875"/>
              <a:gd name="connsiteY9" fmla="*/ 1209675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0225 w 2809875"/>
              <a:gd name="connsiteY4" fmla="*/ 485775 h 1457325"/>
              <a:gd name="connsiteX5" fmla="*/ 2000250 w 2809875"/>
              <a:gd name="connsiteY5" fmla="*/ 481013 h 1457325"/>
              <a:gd name="connsiteX6" fmla="*/ 2000250 w 2809875"/>
              <a:gd name="connsiteY6" fmla="*/ 981075 h 1457325"/>
              <a:gd name="connsiteX7" fmla="*/ 2195513 w 2809875"/>
              <a:gd name="connsiteY7" fmla="*/ 976313 h 1457325"/>
              <a:gd name="connsiteX8" fmla="*/ 2185988 w 2809875"/>
              <a:gd name="connsiteY8" fmla="*/ 1214438 h 1457325"/>
              <a:gd name="connsiteX9" fmla="*/ 2595563 w 2809875"/>
              <a:gd name="connsiteY9" fmla="*/ 1209675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0225 w 2809875"/>
              <a:gd name="connsiteY4" fmla="*/ 485775 h 1457325"/>
              <a:gd name="connsiteX5" fmla="*/ 2000250 w 2809875"/>
              <a:gd name="connsiteY5" fmla="*/ 481013 h 1457325"/>
              <a:gd name="connsiteX6" fmla="*/ 2000250 w 2809875"/>
              <a:gd name="connsiteY6" fmla="*/ 981075 h 1457325"/>
              <a:gd name="connsiteX7" fmla="*/ 2195513 w 2809875"/>
              <a:gd name="connsiteY7" fmla="*/ 976313 h 1457325"/>
              <a:gd name="connsiteX8" fmla="*/ 2200276 w 2809875"/>
              <a:gd name="connsiteY8" fmla="*/ 1219200 h 1457325"/>
              <a:gd name="connsiteX9" fmla="*/ 2595563 w 2809875"/>
              <a:gd name="connsiteY9" fmla="*/ 1209675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0250 w 2809875"/>
              <a:gd name="connsiteY5" fmla="*/ 481013 h 1457325"/>
              <a:gd name="connsiteX6" fmla="*/ 2000250 w 2809875"/>
              <a:gd name="connsiteY6" fmla="*/ 981075 h 1457325"/>
              <a:gd name="connsiteX7" fmla="*/ 2195513 w 2809875"/>
              <a:gd name="connsiteY7" fmla="*/ 976313 h 1457325"/>
              <a:gd name="connsiteX8" fmla="*/ 2200276 w 2809875"/>
              <a:gd name="connsiteY8" fmla="*/ 1219200 h 1457325"/>
              <a:gd name="connsiteX9" fmla="*/ 2595563 w 2809875"/>
              <a:gd name="connsiteY9" fmla="*/ 1209675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0250 w 2809875"/>
              <a:gd name="connsiteY5" fmla="*/ 490538 h 1457325"/>
              <a:gd name="connsiteX6" fmla="*/ 2000250 w 2809875"/>
              <a:gd name="connsiteY6" fmla="*/ 981075 h 1457325"/>
              <a:gd name="connsiteX7" fmla="*/ 2195513 w 2809875"/>
              <a:gd name="connsiteY7" fmla="*/ 976313 h 1457325"/>
              <a:gd name="connsiteX8" fmla="*/ 2200276 w 2809875"/>
              <a:gd name="connsiteY8" fmla="*/ 1219200 h 1457325"/>
              <a:gd name="connsiteX9" fmla="*/ 2595563 w 2809875"/>
              <a:gd name="connsiteY9" fmla="*/ 1209675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0250 w 2809875"/>
              <a:gd name="connsiteY5" fmla="*/ 490538 h 1457325"/>
              <a:gd name="connsiteX6" fmla="*/ 2000250 w 2809875"/>
              <a:gd name="connsiteY6" fmla="*/ 981075 h 1457325"/>
              <a:gd name="connsiteX7" fmla="*/ 2195513 w 2809875"/>
              <a:gd name="connsiteY7" fmla="*/ 985838 h 1457325"/>
              <a:gd name="connsiteX8" fmla="*/ 2200276 w 2809875"/>
              <a:gd name="connsiteY8" fmla="*/ 1219200 h 1457325"/>
              <a:gd name="connsiteX9" fmla="*/ 2595563 w 2809875"/>
              <a:gd name="connsiteY9" fmla="*/ 1209675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0250 w 2809875"/>
              <a:gd name="connsiteY5" fmla="*/ 490538 h 1457325"/>
              <a:gd name="connsiteX6" fmla="*/ 2000250 w 2809875"/>
              <a:gd name="connsiteY6" fmla="*/ 981075 h 1457325"/>
              <a:gd name="connsiteX7" fmla="*/ 2195513 w 2809875"/>
              <a:gd name="connsiteY7" fmla="*/ 98583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0250 w 2809875"/>
              <a:gd name="connsiteY5" fmla="*/ 490538 h 1457325"/>
              <a:gd name="connsiteX6" fmla="*/ 2000250 w 2809875"/>
              <a:gd name="connsiteY6" fmla="*/ 981075 h 1457325"/>
              <a:gd name="connsiteX7" fmla="*/ 2195513 w 2809875"/>
              <a:gd name="connsiteY7" fmla="*/ 976313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0250 w 2809875"/>
              <a:gd name="connsiteY5" fmla="*/ 490538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3425 w 2809875"/>
              <a:gd name="connsiteY5" fmla="*/ 477838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0525 w 2809875"/>
              <a:gd name="connsiteY2" fmla="*/ 233363 h 1457325"/>
              <a:gd name="connsiteX3" fmla="*/ 1804988 w 2809875"/>
              <a:gd name="connsiteY3" fmla="*/ 238125 h 1457325"/>
              <a:gd name="connsiteX4" fmla="*/ 1803400 w 2809875"/>
              <a:gd name="connsiteY4" fmla="*/ 485775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3700 w 2809875"/>
              <a:gd name="connsiteY2" fmla="*/ 239713 h 1457325"/>
              <a:gd name="connsiteX3" fmla="*/ 1804988 w 2809875"/>
              <a:gd name="connsiteY3" fmla="*/ 238125 h 1457325"/>
              <a:gd name="connsiteX4" fmla="*/ 1803400 w 2809875"/>
              <a:gd name="connsiteY4" fmla="*/ 485775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3700 w 2809875"/>
              <a:gd name="connsiteY2" fmla="*/ 239713 h 1457325"/>
              <a:gd name="connsiteX3" fmla="*/ 1804988 w 2809875"/>
              <a:gd name="connsiteY3" fmla="*/ 238125 h 1457325"/>
              <a:gd name="connsiteX4" fmla="*/ 1806575 w 2809875"/>
              <a:gd name="connsiteY4" fmla="*/ 498475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3700 w 2809875"/>
              <a:gd name="connsiteY2" fmla="*/ 239713 h 1457325"/>
              <a:gd name="connsiteX3" fmla="*/ 1804988 w 2809875"/>
              <a:gd name="connsiteY3" fmla="*/ 238125 h 1457325"/>
              <a:gd name="connsiteX4" fmla="*/ 1803400 w 2809875"/>
              <a:gd name="connsiteY4" fmla="*/ 485775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3700 w 2809875"/>
              <a:gd name="connsiteY2" fmla="*/ 239713 h 1457325"/>
              <a:gd name="connsiteX3" fmla="*/ 1804988 w 2809875"/>
              <a:gd name="connsiteY3" fmla="*/ 238125 h 1457325"/>
              <a:gd name="connsiteX4" fmla="*/ 1816100 w 2809875"/>
              <a:gd name="connsiteY4" fmla="*/ 501650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3700 w 2809875"/>
              <a:gd name="connsiteY2" fmla="*/ 239713 h 1457325"/>
              <a:gd name="connsiteX3" fmla="*/ 1804988 w 2809875"/>
              <a:gd name="connsiteY3" fmla="*/ 238125 h 1457325"/>
              <a:gd name="connsiteX4" fmla="*/ 1816100 w 2809875"/>
              <a:gd name="connsiteY4" fmla="*/ 495300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 name="connsiteX0" fmla="*/ 0 w 2809875"/>
              <a:gd name="connsiteY0" fmla="*/ 0 h 1457325"/>
              <a:gd name="connsiteX1" fmla="*/ 395288 w 2809875"/>
              <a:gd name="connsiteY1" fmla="*/ 0 h 1457325"/>
              <a:gd name="connsiteX2" fmla="*/ 393700 w 2809875"/>
              <a:gd name="connsiteY2" fmla="*/ 239713 h 1457325"/>
              <a:gd name="connsiteX3" fmla="*/ 1804988 w 2809875"/>
              <a:gd name="connsiteY3" fmla="*/ 238125 h 1457325"/>
              <a:gd name="connsiteX4" fmla="*/ 1809750 w 2809875"/>
              <a:gd name="connsiteY4" fmla="*/ 495300 h 1457325"/>
              <a:gd name="connsiteX5" fmla="*/ 2003425 w 2809875"/>
              <a:gd name="connsiteY5" fmla="*/ 493713 h 1457325"/>
              <a:gd name="connsiteX6" fmla="*/ 2000250 w 2809875"/>
              <a:gd name="connsiteY6" fmla="*/ 981075 h 1457325"/>
              <a:gd name="connsiteX7" fmla="*/ 2195513 w 2809875"/>
              <a:gd name="connsiteY7" fmla="*/ 979488 h 1457325"/>
              <a:gd name="connsiteX8" fmla="*/ 2200276 w 2809875"/>
              <a:gd name="connsiteY8" fmla="*/ 1219200 h 1457325"/>
              <a:gd name="connsiteX9" fmla="*/ 2592388 w 2809875"/>
              <a:gd name="connsiteY9" fmla="*/ 1219200 h 1457325"/>
              <a:gd name="connsiteX10" fmla="*/ 2595563 w 2809875"/>
              <a:gd name="connsiteY10" fmla="*/ 1457325 h 1457325"/>
              <a:gd name="connsiteX11" fmla="*/ 2809875 w 2809875"/>
              <a:gd name="connsiteY11" fmla="*/ 1457325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875" h="1457325">
                <a:moveTo>
                  <a:pt x="0" y="0"/>
                </a:moveTo>
                <a:lnTo>
                  <a:pt x="395288" y="0"/>
                </a:lnTo>
                <a:cubicBezTo>
                  <a:pt x="393700" y="77788"/>
                  <a:pt x="395288" y="161925"/>
                  <a:pt x="393700" y="239713"/>
                </a:cubicBezTo>
                <a:lnTo>
                  <a:pt x="1804988" y="238125"/>
                </a:lnTo>
                <a:cubicBezTo>
                  <a:pt x="1803400" y="320675"/>
                  <a:pt x="1811338" y="412750"/>
                  <a:pt x="1809750" y="495300"/>
                </a:cubicBezTo>
                <a:lnTo>
                  <a:pt x="2003425" y="493713"/>
                </a:lnTo>
                <a:cubicBezTo>
                  <a:pt x="2002367" y="661459"/>
                  <a:pt x="2001308" y="813329"/>
                  <a:pt x="2000250" y="981075"/>
                </a:cubicBezTo>
                <a:lnTo>
                  <a:pt x="2195513" y="979488"/>
                </a:lnTo>
                <a:cubicBezTo>
                  <a:pt x="2197101" y="1060450"/>
                  <a:pt x="2198688" y="1138238"/>
                  <a:pt x="2200276" y="1219200"/>
                </a:cubicBezTo>
                <a:lnTo>
                  <a:pt x="2592388" y="1219200"/>
                </a:lnTo>
                <a:cubicBezTo>
                  <a:pt x="2593446" y="1298575"/>
                  <a:pt x="2594505" y="1377950"/>
                  <a:pt x="2595563" y="1457325"/>
                </a:cubicBezTo>
                <a:lnTo>
                  <a:pt x="2809875" y="1457325"/>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Forme libre : forme 45">
            <a:extLst>
              <a:ext uri="{FF2B5EF4-FFF2-40B4-BE49-F238E27FC236}">
                <a16:creationId xmlns:a16="http://schemas.microsoft.com/office/drawing/2014/main" id="{FF8BDFD0-520E-F096-6F76-24674D1026F9}"/>
              </a:ext>
            </a:extLst>
          </p:cNvPr>
          <p:cNvSpPr/>
          <p:nvPr/>
        </p:nvSpPr>
        <p:spPr>
          <a:xfrm>
            <a:off x="2017713" y="1576388"/>
            <a:ext cx="2781300" cy="338137"/>
          </a:xfrm>
          <a:custGeom>
            <a:avLst/>
            <a:gdLst>
              <a:gd name="connsiteX0" fmla="*/ 0 w 2781300"/>
              <a:gd name="connsiteY0" fmla="*/ 4762 h 338137"/>
              <a:gd name="connsiteX1" fmla="*/ 785812 w 2781300"/>
              <a:gd name="connsiteY1" fmla="*/ 0 h 338137"/>
              <a:gd name="connsiteX2" fmla="*/ 795337 w 2781300"/>
              <a:gd name="connsiteY2" fmla="*/ 223837 h 338137"/>
              <a:gd name="connsiteX3" fmla="*/ 1581150 w 2781300"/>
              <a:gd name="connsiteY3" fmla="*/ 209550 h 338137"/>
              <a:gd name="connsiteX4" fmla="*/ 1600200 w 2781300"/>
              <a:gd name="connsiteY4" fmla="*/ 319087 h 338137"/>
              <a:gd name="connsiteX5" fmla="*/ 2781300 w 2781300"/>
              <a:gd name="connsiteY5" fmla="*/ 338137 h 338137"/>
              <a:gd name="connsiteX0" fmla="*/ 0 w 2781300"/>
              <a:gd name="connsiteY0" fmla="*/ 4762 h 338137"/>
              <a:gd name="connsiteX1" fmla="*/ 785812 w 2781300"/>
              <a:gd name="connsiteY1" fmla="*/ 0 h 338137"/>
              <a:gd name="connsiteX2" fmla="*/ 795337 w 2781300"/>
              <a:gd name="connsiteY2" fmla="*/ 223837 h 338137"/>
              <a:gd name="connsiteX3" fmla="*/ 1581150 w 2781300"/>
              <a:gd name="connsiteY3" fmla="*/ 223838 h 338137"/>
              <a:gd name="connsiteX4" fmla="*/ 1600200 w 2781300"/>
              <a:gd name="connsiteY4" fmla="*/ 319087 h 338137"/>
              <a:gd name="connsiteX5" fmla="*/ 2781300 w 2781300"/>
              <a:gd name="connsiteY5" fmla="*/ 338137 h 338137"/>
              <a:gd name="connsiteX0" fmla="*/ 0 w 2781300"/>
              <a:gd name="connsiteY0" fmla="*/ 4762 h 338137"/>
              <a:gd name="connsiteX1" fmla="*/ 785812 w 2781300"/>
              <a:gd name="connsiteY1" fmla="*/ 0 h 338137"/>
              <a:gd name="connsiteX2" fmla="*/ 795337 w 2781300"/>
              <a:gd name="connsiteY2" fmla="*/ 223837 h 338137"/>
              <a:gd name="connsiteX3" fmla="*/ 1581150 w 2781300"/>
              <a:gd name="connsiteY3" fmla="*/ 223838 h 338137"/>
              <a:gd name="connsiteX4" fmla="*/ 1581150 w 2781300"/>
              <a:gd name="connsiteY4" fmla="*/ 319087 h 338137"/>
              <a:gd name="connsiteX5" fmla="*/ 2781300 w 2781300"/>
              <a:gd name="connsiteY5" fmla="*/ 338137 h 338137"/>
              <a:gd name="connsiteX0" fmla="*/ 0 w 2781300"/>
              <a:gd name="connsiteY0" fmla="*/ 4762 h 338137"/>
              <a:gd name="connsiteX1" fmla="*/ 785812 w 2781300"/>
              <a:gd name="connsiteY1" fmla="*/ 0 h 338137"/>
              <a:gd name="connsiteX2" fmla="*/ 795337 w 2781300"/>
              <a:gd name="connsiteY2" fmla="*/ 223837 h 338137"/>
              <a:gd name="connsiteX3" fmla="*/ 1581150 w 2781300"/>
              <a:gd name="connsiteY3" fmla="*/ 223838 h 338137"/>
              <a:gd name="connsiteX4" fmla="*/ 1583531 w 2781300"/>
              <a:gd name="connsiteY4" fmla="*/ 323849 h 338137"/>
              <a:gd name="connsiteX5" fmla="*/ 2781300 w 2781300"/>
              <a:gd name="connsiteY5" fmla="*/ 338137 h 338137"/>
              <a:gd name="connsiteX0" fmla="*/ 0 w 2781300"/>
              <a:gd name="connsiteY0" fmla="*/ 4762 h 338137"/>
              <a:gd name="connsiteX1" fmla="*/ 785812 w 2781300"/>
              <a:gd name="connsiteY1" fmla="*/ 0 h 338137"/>
              <a:gd name="connsiteX2" fmla="*/ 795337 w 2781300"/>
              <a:gd name="connsiteY2" fmla="*/ 223837 h 338137"/>
              <a:gd name="connsiteX3" fmla="*/ 1581150 w 2781300"/>
              <a:gd name="connsiteY3" fmla="*/ 223838 h 338137"/>
              <a:gd name="connsiteX4" fmla="*/ 1583531 w 2781300"/>
              <a:gd name="connsiteY4" fmla="*/ 330199 h 338137"/>
              <a:gd name="connsiteX5" fmla="*/ 2781300 w 2781300"/>
              <a:gd name="connsiteY5" fmla="*/ 338137 h 33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1300" h="338137">
                <a:moveTo>
                  <a:pt x="0" y="4762"/>
                </a:moveTo>
                <a:lnTo>
                  <a:pt x="785812" y="0"/>
                </a:lnTo>
                <a:lnTo>
                  <a:pt x="795337" y="223837"/>
                </a:lnTo>
                <a:lnTo>
                  <a:pt x="1581150" y="223838"/>
                </a:lnTo>
                <a:cubicBezTo>
                  <a:pt x="1581944" y="257175"/>
                  <a:pt x="1582737" y="296862"/>
                  <a:pt x="1583531" y="330199"/>
                </a:cubicBezTo>
                <a:lnTo>
                  <a:pt x="2781300" y="338137"/>
                </a:lnTo>
              </a:path>
            </a:pathLst>
          </a:custGeom>
          <a:no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0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ZoneTexte 46">
            <a:extLst>
              <a:ext uri="{FF2B5EF4-FFF2-40B4-BE49-F238E27FC236}">
                <a16:creationId xmlns:a16="http://schemas.microsoft.com/office/drawing/2014/main" id="{DAE60156-64E6-53DA-A5FD-DB9D4267B59E}"/>
              </a:ext>
            </a:extLst>
          </p:cNvPr>
          <p:cNvSpPr txBox="1"/>
          <p:nvPr/>
        </p:nvSpPr>
        <p:spPr>
          <a:xfrm>
            <a:off x="4659476" y="2859835"/>
            <a:ext cx="30489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p>
        </p:txBody>
      </p:sp>
      <p:sp>
        <p:nvSpPr>
          <p:cNvPr id="48" name="ZoneTexte 47">
            <a:extLst>
              <a:ext uri="{FF2B5EF4-FFF2-40B4-BE49-F238E27FC236}">
                <a16:creationId xmlns:a16="http://schemas.microsoft.com/office/drawing/2014/main" id="{A14956ED-FFAD-6C85-0EB6-9FCB6C88A299}"/>
              </a:ext>
            </a:extLst>
          </p:cNvPr>
          <p:cNvSpPr txBox="1"/>
          <p:nvPr/>
        </p:nvSpPr>
        <p:spPr>
          <a:xfrm>
            <a:off x="4658281" y="1744506"/>
            <a:ext cx="30489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a:ln>
                  <a:noFill/>
                </a:ln>
                <a:solidFill>
                  <a:srgbClr val="5E247C"/>
                </a:solidFill>
                <a:effectLst/>
                <a:uLnTx/>
                <a:uFillTx/>
                <a:latin typeface="Arial" panose="020B0604020202020204" pitchFamily="34" charset="0"/>
                <a:ea typeface="+mn-ea"/>
                <a:cs typeface="Arial" panose="020B0604020202020204" pitchFamily="34" charset="0"/>
              </a:rPr>
              <a:t>+</a:t>
            </a:r>
          </a:p>
        </p:txBody>
      </p:sp>
      <p:sp>
        <p:nvSpPr>
          <p:cNvPr id="112" name="ZoneTexte 111">
            <a:extLst>
              <a:ext uri="{FF2B5EF4-FFF2-40B4-BE49-F238E27FC236}">
                <a16:creationId xmlns:a16="http://schemas.microsoft.com/office/drawing/2014/main" id="{FCDA59BD-450E-393F-109C-8617687734B6}"/>
              </a:ext>
            </a:extLst>
          </p:cNvPr>
          <p:cNvSpPr txBox="1"/>
          <p:nvPr/>
        </p:nvSpPr>
        <p:spPr>
          <a:xfrm>
            <a:off x="10358000" y="3175709"/>
            <a:ext cx="30489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p>
        </p:txBody>
      </p:sp>
      <p:sp>
        <p:nvSpPr>
          <p:cNvPr id="113" name="ZoneTexte 112">
            <a:extLst>
              <a:ext uri="{FF2B5EF4-FFF2-40B4-BE49-F238E27FC236}">
                <a16:creationId xmlns:a16="http://schemas.microsoft.com/office/drawing/2014/main" id="{EC34F161-5FFC-0B03-7EFE-8000FE3732A1}"/>
              </a:ext>
            </a:extLst>
          </p:cNvPr>
          <p:cNvSpPr txBox="1"/>
          <p:nvPr/>
        </p:nvSpPr>
        <p:spPr>
          <a:xfrm>
            <a:off x="10325088" y="2701768"/>
            <a:ext cx="30489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a:ln>
                  <a:noFill/>
                </a:ln>
                <a:solidFill>
                  <a:srgbClr val="5E247C"/>
                </a:solidFill>
                <a:effectLst/>
                <a:uLnTx/>
                <a:uFillTx/>
                <a:latin typeface="Arial" panose="020B0604020202020204" pitchFamily="34" charset="0"/>
                <a:ea typeface="+mn-ea"/>
                <a:cs typeface="Arial" panose="020B0604020202020204" pitchFamily="34" charset="0"/>
              </a:rPr>
              <a:t>+</a:t>
            </a:r>
          </a:p>
        </p:txBody>
      </p:sp>
      <p:sp>
        <p:nvSpPr>
          <p:cNvPr id="51" name="Rectangle à coins arrondis 10">
            <a:extLst>
              <a:ext uri="{FF2B5EF4-FFF2-40B4-BE49-F238E27FC236}">
                <a16:creationId xmlns:a16="http://schemas.microsoft.com/office/drawing/2014/main" id="{B7DC74B8-0659-1968-6E5F-CC5943DF5ECB}"/>
              </a:ext>
            </a:extLst>
          </p:cNvPr>
          <p:cNvSpPr/>
          <p:nvPr/>
        </p:nvSpPr>
        <p:spPr>
          <a:xfrm>
            <a:off x="6576864" y="1173290"/>
            <a:ext cx="5084878" cy="359298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52" name="Groupe 51">
            <a:extLst>
              <a:ext uri="{FF2B5EF4-FFF2-40B4-BE49-F238E27FC236}">
                <a16:creationId xmlns:a16="http://schemas.microsoft.com/office/drawing/2014/main" id="{057790C8-542C-C5FF-12E3-E48542F063BB}"/>
              </a:ext>
            </a:extLst>
          </p:cNvPr>
          <p:cNvGrpSpPr/>
          <p:nvPr/>
        </p:nvGrpSpPr>
        <p:grpSpPr>
          <a:xfrm>
            <a:off x="6602125" y="1468217"/>
            <a:ext cx="4042836" cy="3045515"/>
            <a:chOff x="297923" y="2485881"/>
            <a:chExt cx="4282979" cy="3118720"/>
          </a:xfrm>
        </p:grpSpPr>
        <p:graphicFrame>
          <p:nvGraphicFramePr>
            <p:cNvPr id="66" name="Graphique 65">
              <a:extLst>
                <a:ext uri="{FF2B5EF4-FFF2-40B4-BE49-F238E27FC236}">
                  <a16:creationId xmlns:a16="http://schemas.microsoft.com/office/drawing/2014/main" id="{F4501695-E892-7767-1145-6521B90825F8}"/>
                </a:ext>
              </a:extLst>
            </p:cNvPr>
            <p:cNvGraphicFramePr/>
            <p:nvPr/>
          </p:nvGraphicFramePr>
          <p:xfrm>
            <a:off x="895536" y="2485881"/>
            <a:ext cx="3685366" cy="2984771"/>
          </p:xfrm>
          <a:graphic>
            <a:graphicData uri="http://schemas.openxmlformats.org/drawingml/2006/chart">
              <c:chart xmlns:c="http://schemas.openxmlformats.org/drawingml/2006/chart" xmlns:r="http://schemas.openxmlformats.org/officeDocument/2006/relationships" r:id="rId3"/>
            </a:graphicData>
          </a:graphic>
        </p:graphicFrame>
        <p:sp>
          <p:nvSpPr>
            <p:cNvPr id="67" name="Text Box 4">
              <a:extLst>
                <a:ext uri="{FF2B5EF4-FFF2-40B4-BE49-F238E27FC236}">
                  <a16:creationId xmlns:a16="http://schemas.microsoft.com/office/drawing/2014/main" id="{E5832562-E284-5B47-6781-BB5D27A3061F}"/>
                </a:ext>
              </a:extLst>
            </p:cNvPr>
            <p:cNvSpPr txBox="1">
              <a:spLocks noChangeArrowheads="1"/>
            </p:cNvSpPr>
            <p:nvPr/>
          </p:nvSpPr>
          <p:spPr bwMode="auto">
            <a:xfrm rot="16200000">
              <a:off x="-536198" y="3834802"/>
              <a:ext cx="1945391" cy="27715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Probability of survival</a:t>
              </a:r>
            </a:p>
          </p:txBody>
        </p:sp>
        <p:sp>
          <p:nvSpPr>
            <p:cNvPr id="68" name="Text Box 4">
              <a:extLst>
                <a:ext uri="{FF2B5EF4-FFF2-40B4-BE49-F238E27FC236}">
                  <a16:creationId xmlns:a16="http://schemas.microsoft.com/office/drawing/2014/main" id="{A52B40C1-6E3D-F776-11DB-75B0BB7A8F0C}"/>
                </a:ext>
              </a:extLst>
            </p:cNvPr>
            <p:cNvSpPr txBox="1">
              <a:spLocks noChangeArrowheads="1"/>
            </p:cNvSpPr>
            <p:nvPr/>
          </p:nvSpPr>
          <p:spPr bwMode="auto">
            <a:xfrm>
              <a:off x="1096873" y="5336703"/>
              <a:ext cx="3306656" cy="26789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Days in study</a:t>
              </a:r>
            </a:p>
          </p:txBody>
        </p:sp>
      </p:grpSp>
      <p:grpSp>
        <p:nvGrpSpPr>
          <p:cNvPr id="53" name="Groupe 52">
            <a:extLst>
              <a:ext uri="{FF2B5EF4-FFF2-40B4-BE49-F238E27FC236}">
                <a16:creationId xmlns:a16="http://schemas.microsoft.com/office/drawing/2014/main" id="{6260CD6F-B4B6-4ED9-2DDA-0D8FEDE6D750}"/>
              </a:ext>
            </a:extLst>
          </p:cNvPr>
          <p:cNvGrpSpPr/>
          <p:nvPr/>
        </p:nvGrpSpPr>
        <p:grpSpPr>
          <a:xfrm>
            <a:off x="6843380" y="1401039"/>
            <a:ext cx="479307" cy="2613211"/>
            <a:chOff x="1166311" y="1389117"/>
            <a:chExt cx="489338" cy="2613211"/>
          </a:xfrm>
        </p:grpSpPr>
        <p:sp>
          <p:nvSpPr>
            <p:cNvPr id="61" name="ZoneTexte 60">
              <a:extLst>
                <a:ext uri="{FF2B5EF4-FFF2-40B4-BE49-F238E27FC236}">
                  <a16:creationId xmlns:a16="http://schemas.microsoft.com/office/drawing/2014/main" id="{D82BFCF7-E07C-9DFB-FF23-116B1E566D9B}"/>
                </a:ext>
              </a:extLst>
            </p:cNvPr>
            <p:cNvSpPr txBox="1"/>
            <p:nvPr/>
          </p:nvSpPr>
          <p:spPr>
            <a:xfrm>
              <a:off x="1208608" y="1389117"/>
              <a:ext cx="440560" cy="24622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1.00</a:t>
              </a:r>
            </a:p>
          </p:txBody>
        </p:sp>
        <p:sp>
          <p:nvSpPr>
            <p:cNvPr id="62" name="ZoneTexte 61">
              <a:extLst>
                <a:ext uri="{FF2B5EF4-FFF2-40B4-BE49-F238E27FC236}">
                  <a16:creationId xmlns:a16="http://schemas.microsoft.com/office/drawing/2014/main" id="{C850E817-671B-A8E5-0E77-3AC52422F149}"/>
                </a:ext>
              </a:extLst>
            </p:cNvPr>
            <p:cNvSpPr txBox="1"/>
            <p:nvPr/>
          </p:nvSpPr>
          <p:spPr>
            <a:xfrm>
              <a:off x="1198728" y="1790319"/>
              <a:ext cx="456921"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0.95</a:t>
              </a:r>
            </a:p>
          </p:txBody>
        </p:sp>
        <p:sp>
          <p:nvSpPr>
            <p:cNvPr id="63" name="ZoneTexte 62">
              <a:extLst>
                <a:ext uri="{FF2B5EF4-FFF2-40B4-BE49-F238E27FC236}">
                  <a16:creationId xmlns:a16="http://schemas.microsoft.com/office/drawing/2014/main" id="{6BABC94A-DF0F-3F7E-5F20-13B5849EF26B}"/>
                </a:ext>
              </a:extLst>
            </p:cNvPr>
            <p:cNvSpPr txBox="1"/>
            <p:nvPr/>
          </p:nvSpPr>
          <p:spPr>
            <a:xfrm>
              <a:off x="1166311" y="2575942"/>
              <a:ext cx="456924"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0.85</a:t>
              </a:r>
            </a:p>
          </p:txBody>
        </p:sp>
        <p:sp>
          <p:nvSpPr>
            <p:cNvPr id="64" name="ZoneTexte 63">
              <a:extLst>
                <a:ext uri="{FF2B5EF4-FFF2-40B4-BE49-F238E27FC236}">
                  <a16:creationId xmlns:a16="http://schemas.microsoft.com/office/drawing/2014/main" id="{B760AF12-780D-9ED4-0A0C-08A465E4D2F5}"/>
                </a:ext>
              </a:extLst>
            </p:cNvPr>
            <p:cNvSpPr txBox="1"/>
            <p:nvPr/>
          </p:nvSpPr>
          <p:spPr>
            <a:xfrm>
              <a:off x="1192242" y="3748412"/>
              <a:ext cx="456923"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0.70</a:t>
              </a:r>
            </a:p>
          </p:txBody>
        </p:sp>
        <p:sp>
          <p:nvSpPr>
            <p:cNvPr id="65" name="ZoneTexte 64">
              <a:extLst>
                <a:ext uri="{FF2B5EF4-FFF2-40B4-BE49-F238E27FC236}">
                  <a16:creationId xmlns:a16="http://schemas.microsoft.com/office/drawing/2014/main" id="{B3DF23C6-12F0-F5A6-08E4-09EDF6F0D6AD}"/>
                </a:ext>
              </a:extLst>
            </p:cNvPr>
            <p:cNvSpPr txBox="1"/>
            <p:nvPr/>
          </p:nvSpPr>
          <p:spPr>
            <a:xfrm>
              <a:off x="1179276" y="3343077"/>
              <a:ext cx="456925"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0.75</a:t>
              </a:r>
            </a:p>
          </p:txBody>
        </p:sp>
        <p:sp>
          <p:nvSpPr>
            <p:cNvPr id="69" name="ZoneTexte 68">
              <a:extLst>
                <a:ext uri="{FF2B5EF4-FFF2-40B4-BE49-F238E27FC236}">
                  <a16:creationId xmlns:a16="http://schemas.microsoft.com/office/drawing/2014/main" id="{2E30F254-AB75-0493-A73D-E6ADB4AFFCC1}"/>
                </a:ext>
              </a:extLst>
            </p:cNvPr>
            <p:cNvSpPr txBox="1"/>
            <p:nvPr/>
          </p:nvSpPr>
          <p:spPr>
            <a:xfrm>
              <a:off x="1210432" y="2950733"/>
              <a:ext cx="419285"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080</a:t>
              </a:r>
            </a:p>
          </p:txBody>
        </p:sp>
        <p:sp>
          <p:nvSpPr>
            <p:cNvPr id="70" name="ZoneTexte 69">
              <a:extLst>
                <a:ext uri="{FF2B5EF4-FFF2-40B4-BE49-F238E27FC236}">
                  <a16:creationId xmlns:a16="http://schemas.microsoft.com/office/drawing/2014/main" id="{018883A8-8B8E-0A18-9B60-AA2A54937621}"/>
                </a:ext>
              </a:extLst>
            </p:cNvPr>
            <p:cNvSpPr txBox="1"/>
            <p:nvPr/>
          </p:nvSpPr>
          <p:spPr>
            <a:xfrm>
              <a:off x="1179270" y="2175990"/>
              <a:ext cx="456925" cy="25391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a:ln>
                    <a:noFill/>
                  </a:ln>
                  <a:solidFill>
                    <a:srgbClr val="E7E6E6">
                      <a:lumMod val="50000"/>
                    </a:srgbClr>
                  </a:solidFill>
                  <a:effectLst/>
                  <a:uLnTx/>
                  <a:uFillTx/>
                  <a:latin typeface="Arial" panose="020B0604020202020204" pitchFamily="34" charset="0"/>
                  <a:ea typeface="+mn-ea"/>
                  <a:cs typeface="Arial" panose="020B0604020202020204" pitchFamily="34" charset="0"/>
                </a:rPr>
                <a:t>0.90</a:t>
              </a:r>
            </a:p>
          </p:txBody>
        </p:sp>
      </p:grpSp>
      <p:sp>
        <p:nvSpPr>
          <p:cNvPr id="54" name="Text Box 4">
            <a:extLst>
              <a:ext uri="{FF2B5EF4-FFF2-40B4-BE49-F238E27FC236}">
                <a16:creationId xmlns:a16="http://schemas.microsoft.com/office/drawing/2014/main" id="{AF6FEA82-9F63-CB2B-0DE7-A4D046EEE75F}"/>
              </a:ext>
            </a:extLst>
          </p:cNvPr>
          <p:cNvSpPr txBox="1">
            <a:spLocks noChangeArrowheads="1"/>
          </p:cNvSpPr>
          <p:nvPr/>
        </p:nvSpPr>
        <p:spPr bwMode="auto">
          <a:xfrm>
            <a:off x="10496742" y="2767616"/>
            <a:ext cx="1442766"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Positive antibiotic interaction</a:t>
            </a:r>
          </a:p>
        </p:txBody>
      </p:sp>
      <p:sp>
        <p:nvSpPr>
          <p:cNvPr id="55" name="Text Box 4">
            <a:extLst>
              <a:ext uri="{FF2B5EF4-FFF2-40B4-BE49-F238E27FC236}">
                <a16:creationId xmlns:a16="http://schemas.microsoft.com/office/drawing/2014/main" id="{74C5CBDC-9CCC-E1A9-6B58-1E6BF2C0C292}"/>
              </a:ext>
            </a:extLst>
          </p:cNvPr>
          <p:cNvSpPr txBox="1">
            <a:spLocks noChangeArrowheads="1"/>
          </p:cNvSpPr>
          <p:nvPr/>
        </p:nvSpPr>
        <p:spPr bwMode="auto">
          <a:xfrm>
            <a:off x="10518058" y="3211403"/>
            <a:ext cx="1537199" cy="400110"/>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Negative</a:t>
            </a:r>
            <a:r>
              <a:rPr kumimoji="0" lang="fr-FR"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a:t>
            </a:r>
            <a:r>
              <a:rPr kumimoji="0" lang="fr-FR" sz="1000" b="0" i="0" u="none" strike="noStrike" kern="100" cap="none" spc="0" normalizeH="0" baseline="0" noProof="0" dirty="0" err="1">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antibiotic</a:t>
            </a:r>
            <a:r>
              <a:rPr kumimoji="0" lang="fr-FR"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interaction</a:t>
            </a:r>
            <a:endParaRPr kumimoji="0" lang="da-DK"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Text Box 4">
            <a:extLst>
              <a:ext uri="{FF2B5EF4-FFF2-40B4-BE49-F238E27FC236}">
                <a16:creationId xmlns:a16="http://schemas.microsoft.com/office/drawing/2014/main" id="{24969E30-D8F1-DD20-C72F-C1A8A9895C55}"/>
              </a:ext>
            </a:extLst>
          </p:cNvPr>
          <p:cNvSpPr txBox="1">
            <a:spLocks noChangeArrowheads="1"/>
          </p:cNvSpPr>
          <p:nvPr/>
        </p:nvSpPr>
        <p:spPr bwMode="auto">
          <a:xfrm>
            <a:off x="8942080" y="2120017"/>
            <a:ext cx="1720812" cy="2462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
            </a:r>
            <a:r>
              <a:rPr kumimoji="0" lang="en-US" sz="10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=0.362 by log-rank test</a:t>
            </a:r>
          </a:p>
        </p:txBody>
      </p:sp>
      <p:grpSp>
        <p:nvGrpSpPr>
          <p:cNvPr id="114" name="Groupe 113">
            <a:extLst>
              <a:ext uri="{FF2B5EF4-FFF2-40B4-BE49-F238E27FC236}">
                <a16:creationId xmlns:a16="http://schemas.microsoft.com/office/drawing/2014/main" id="{D4A40859-8A2D-C8E7-2CEA-15C6DE86EDB0}"/>
              </a:ext>
            </a:extLst>
          </p:cNvPr>
          <p:cNvGrpSpPr/>
          <p:nvPr/>
        </p:nvGrpSpPr>
        <p:grpSpPr>
          <a:xfrm>
            <a:off x="7244975" y="1514475"/>
            <a:ext cx="54000" cy="2344264"/>
            <a:chOff x="7238625" y="1514475"/>
            <a:chExt cx="72000" cy="2344264"/>
          </a:xfrm>
        </p:grpSpPr>
        <p:cxnSp>
          <p:nvCxnSpPr>
            <p:cNvPr id="76" name="Connecteur droit 75">
              <a:extLst>
                <a:ext uri="{FF2B5EF4-FFF2-40B4-BE49-F238E27FC236}">
                  <a16:creationId xmlns:a16="http://schemas.microsoft.com/office/drawing/2014/main" id="{1CD90378-2049-44DF-B83E-2EC2B5CCC15C}"/>
                </a:ext>
              </a:extLst>
            </p:cNvPr>
            <p:cNvCxnSpPr/>
            <p:nvPr/>
          </p:nvCxnSpPr>
          <p:spPr>
            <a:xfrm>
              <a:off x="7238625" y="1514475"/>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26C465F0-7C39-C169-388F-8EC8A0C89827}"/>
                </a:ext>
              </a:extLst>
            </p:cNvPr>
            <p:cNvCxnSpPr/>
            <p:nvPr/>
          </p:nvCxnSpPr>
          <p:spPr>
            <a:xfrm>
              <a:off x="7238625" y="1905000"/>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8" name="Connecteur droit 77">
              <a:extLst>
                <a:ext uri="{FF2B5EF4-FFF2-40B4-BE49-F238E27FC236}">
                  <a16:creationId xmlns:a16="http://schemas.microsoft.com/office/drawing/2014/main" id="{2338EFCF-3E3E-A29F-A352-3EBDE05EAF5D}"/>
                </a:ext>
              </a:extLst>
            </p:cNvPr>
            <p:cNvCxnSpPr/>
            <p:nvPr/>
          </p:nvCxnSpPr>
          <p:spPr>
            <a:xfrm>
              <a:off x="7238625" y="2282798"/>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1" name="Connecteur droit 100">
              <a:extLst>
                <a:ext uri="{FF2B5EF4-FFF2-40B4-BE49-F238E27FC236}">
                  <a16:creationId xmlns:a16="http://schemas.microsoft.com/office/drawing/2014/main" id="{40EEBB75-57AE-1046-FD5F-ABA6DD02D860}"/>
                </a:ext>
              </a:extLst>
            </p:cNvPr>
            <p:cNvCxnSpPr/>
            <p:nvPr/>
          </p:nvCxnSpPr>
          <p:spPr>
            <a:xfrm>
              <a:off x="7238625" y="2686023"/>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2" name="Connecteur droit 101">
              <a:extLst>
                <a:ext uri="{FF2B5EF4-FFF2-40B4-BE49-F238E27FC236}">
                  <a16:creationId xmlns:a16="http://schemas.microsoft.com/office/drawing/2014/main" id="{266F1E92-2A27-F24D-3C3D-D1C9EB2EB5E4}"/>
                </a:ext>
              </a:extLst>
            </p:cNvPr>
            <p:cNvCxnSpPr/>
            <p:nvPr/>
          </p:nvCxnSpPr>
          <p:spPr>
            <a:xfrm>
              <a:off x="7238625" y="3070198"/>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3" name="Connecteur droit 102">
              <a:extLst>
                <a:ext uri="{FF2B5EF4-FFF2-40B4-BE49-F238E27FC236}">
                  <a16:creationId xmlns:a16="http://schemas.microsoft.com/office/drawing/2014/main" id="{F2B38AE0-C242-D6BA-E683-B5D7F4269ED4}"/>
                </a:ext>
              </a:extLst>
            </p:cNvPr>
            <p:cNvCxnSpPr/>
            <p:nvPr/>
          </p:nvCxnSpPr>
          <p:spPr>
            <a:xfrm>
              <a:off x="7238625" y="3457293"/>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4" name="Connecteur droit 103">
              <a:extLst>
                <a:ext uri="{FF2B5EF4-FFF2-40B4-BE49-F238E27FC236}">
                  <a16:creationId xmlns:a16="http://schemas.microsoft.com/office/drawing/2014/main" id="{3F362685-532D-5C5E-5BE2-5C18F3EC8E22}"/>
                </a:ext>
              </a:extLst>
            </p:cNvPr>
            <p:cNvCxnSpPr/>
            <p:nvPr/>
          </p:nvCxnSpPr>
          <p:spPr>
            <a:xfrm>
              <a:off x="7238625" y="3858739"/>
              <a:ext cx="7200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cxnSp>
        <p:nvCxnSpPr>
          <p:cNvPr id="105" name="Connecteur droit 104">
            <a:extLst>
              <a:ext uri="{FF2B5EF4-FFF2-40B4-BE49-F238E27FC236}">
                <a16:creationId xmlns:a16="http://schemas.microsoft.com/office/drawing/2014/main" id="{AB0C8EA5-9542-0A86-5E97-87E2A4A97012}"/>
              </a:ext>
            </a:extLst>
          </p:cNvPr>
          <p:cNvCxnSpPr>
            <a:cxnSpLocks/>
          </p:cNvCxnSpPr>
          <p:nvPr/>
        </p:nvCxnSpPr>
        <p:spPr>
          <a:xfrm>
            <a:off x="7299527" y="1401039"/>
            <a:ext cx="0" cy="258871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09" name="Forme libre : forme 108">
            <a:extLst>
              <a:ext uri="{FF2B5EF4-FFF2-40B4-BE49-F238E27FC236}">
                <a16:creationId xmlns:a16="http://schemas.microsoft.com/office/drawing/2014/main" id="{87EEF829-6282-15B9-9F34-CB9A107BFE57}"/>
              </a:ext>
            </a:extLst>
          </p:cNvPr>
          <p:cNvSpPr/>
          <p:nvPr/>
        </p:nvSpPr>
        <p:spPr>
          <a:xfrm>
            <a:off x="7467600" y="1504950"/>
            <a:ext cx="3028950" cy="1843088"/>
          </a:xfrm>
          <a:custGeom>
            <a:avLst/>
            <a:gdLst>
              <a:gd name="connsiteX0" fmla="*/ 0 w 3028950"/>
              <a:gd name="connsiteY0" fmla="*/ 4763 h 1843088"/>
              <a:gd name="connsiteX1" fmla="*/ 66675 w 3028950"/>
              <a:gd name="connsiteY1" fmla="*/ 0 h 1843088"/>
              <a:gd name="connsiteX2" fmla="*/ 66675 w 3028950"/>
              <a:gd name="connsiteY2" fmla="*/ 180975 h 1843088"/>
              <a:gd name="connsiteX3" fmla="*/ 300038 w 3028950"/>
              <a:gd name="connsiteY3" fmla="*/ 176213 h 1843088"/>
              <a:gd name="connsiteX4" fmla="*/ 304800 w 3028950"/>
              <a:gd name="connsiteY4" fmla="*/ 333375 h 1843088"/>
              <a:gd name="connsiteX5" fmla="*/ 328613 w 3028950"/>
              <a:gd name="connsiteY5" fmla="*/ 333375 h 1843088"/>
              <a:gd name="connsiteX6" fmla="*/ 338138 w 3028950"/>
              <a:gd name="connsiteY6" fmla="*/ 671513 h 1843088"/>
              <a:gd name="connsiteX7" fmla="*/ 371475 w 3028950"/>
              <a:gd name="connsiteY7" fmla="*/ 681038 h 1843088"/>
              <a:gd name="connsiteX8" fmla="*/ 371475 w 3028950"/>
              <a:gd name="connsiteY8" fmla="*/ 833438 h 1843088"/>
              <a:gd name="connsiteX9" fmla="*/ 438150 w 3028950"/>
              <a:gd name="connsiteY9" fmla="*/ 833438 h 1843088"/>
              <a:gd name="connsiteX10" fmla="*/ 433388 w 3028950"/>
              <a:gd name="connsiteY10" fmla="*/ 1000125 h 1843088"/>
              <a:gd name="connsiteX11" fmla="*/ 700088 w 3028950"/>
              <a:gd name="connsiteY11" fmla="*/ 1004888 h 1843088"/>
              <a:gd name="connsiteX12" fmla="*/ 709613 w 3028950"/>
              <a:gd name="connsiteY12" fmla="*/ 1162050 h 1843088"/>
              <a:gd name="connsiteX13" fmla="*/ 1104900 w 3028950"/>
              <a:gd name="connsiteY13" fmla="*/ 1166813 h 1843088"/>
              <a:gd name="connsiteX14" fmla="*/ 1119188 w 3028950"/>
              <a:gd name="connsiteY14" fmla="*/ 1328738 h 1843088"/>
              <a:gd name="connsiteX15" fmla="*/ 2009775 w 3028950"/>
              <a:gd name="connsiteY15" fmla="*/ 1343025 h 1843088"/>
              <a:gd name="connsiteX16" fmla="*/ 2009775 w 3028950"/>
              <a:gd name="connsiteY16" fmla="*/ 1500188 h 1843088"/>
              <a:gd name="connsiteX17" fmla="*/ 2524125 w 3028950"/>
              <a:gd name="connsiteY17" fmla="*/ 1500188 h 1843088"/>
              <a:gd name="connsiteX18" fmla="*/ 2524125 w 3028950"/>
              <a:gd name="connsiteY18" fmla="*/ 1671638 h 1843088"/>
              <a:gd name="connsiteX19" fmla="*/ 2757488 w 3028950"/>
              <a:gd name="connsiteY19" fmla="*/ 1671638 h 1843088"/>
              <a:gd name="connsiteX20" fmla="*/ 2757488 w 3028950"/>
              <a:gd name="connsiteY20" fmla="*/ 1843088 h 1843088"/>
              <a:gd name="connsiteX21" fmla="*/ 3028950 w 3028950"/>
              <a:gd name="connsiteY21" fmla="*/ 1843088 h 1843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28950" h="1843088">
                <a:moveTo>
                  <a:pt x="0" y="4763"/>
                </a:moveTo>
                <a:lnTo>
                  <a:pt x="66675" y="0"/>
                </a:lnTo>
                <a:lnTo>
                  <a:pt x="66675" y="180975"/>
                </a:lnTo>
                <a:lnTo>
                  <a:pt x="300038" y="176213"/>
                </a:lnTo>
                <a:lnTo>
                  <a:pt x="304800" y="333375"/>
                </a:lnTo>
                <a:lnTo>
                  <a:pt x="328613" y="333375"/>
                </a:lnTo>
                <a:lnTo>
                  <a:pt x="338138" y="671513"/>
                </a:lnTo>
                <a:lnTo>
                  <a:pt x="371475" y="681038"/>
                </a:lnTo>
                <a:lnTo>
                  <a:pt x="371475" y="833438"/>
                </a:lnTo>
                <a:lnTo>
                  <a:pt x="438150" y="833438"/>
                </a:lnTo>
                <a:lnTo>
                  <a:pt x="433388" y="1000125"/>
                </a:lnTo>
                <a:lnTo>
                  <a:pt x="700088" y="1004888"/>
                </a:lnTo>
                <a:lnTo>
                  <a:pt x="709613" y="1162050"/>
                </a:lnTo>
                <a:lnTo>
                  <a:pt x="1104900" y="1166813"/>
                </a:lnTo>
                <a:lnTo>
                  <a:pt x="1119188" y="1328738"/>
                </a:lnTo>
                <a:lnTo>
                  <a:pt x="2009775" y="1343025"/>
                </a:lnTo>
                <a:lnTo>
                  <a:pt x="2009775" y="1500188"/>
                </a:lnTo>
                <a:lnTo>
                  <a:pt x="2524125" y="1500188"/>
                </a:lnTo>
                <a:lnTo>
                  <a:pt x="2524125" y="1671638"/>
                </a:lnTo>
                <a:lnTo>
                  <a:pt x="2757488" y="1671638"/>
                </a:lnTo>
                <a:lnTo>
                  <a:pt x="2757488" y="1843088"/>
                </a:lnTo>
                <a:lnTo>
                  <a:pt x="3028950" y="1843088"/>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1" name="Forme libre : forme 110">
            <a:extLst>
              <a:ext uri="{FF2B5EF4-FFF2-40B4-BE49-F238E27FC236}">
                <a16:creationId xmlns:a16="http://schemas.microsoft.com/office/drawing/2014/main" id="{5CB3A37F-A285-9476-22A2-500EAD577D86}"/>
              </a:ext>
            </a:extLst>
          </p:cNvPr>
          <p:cNvSpPr/>
          <p:nvPr/>
        </p:nvSpPr>
        <p:spPr>
          <a:xfrm>
            <a:off x="7473950" y="1504950"/>
            <a:ext cx="2990850" cy="1368425"/>
          </a:xfrm>
          <a:custGeom>
            <a:avLst/>
            <a:gdLst>
              <a:gd name="connsiteX0" fmla="*/ 0 w 2990850"/>
              <a:gd name="connsiteY0" fmla="*/ 0 h 1412875"/>
              <a:gd name="connsiteX1" fmla="*/ 130175 w 2990850"/>
              <a:gd name="connsiteY1" fmla="*/ 0 h 1412875"/>
              <a:gd name="connsiteX2" fmla="*/ 130175 w 2990850"/>
              <a:gd name="connsiteY2" fmla="*/ 158750 h 1412875"/>
              <a:gd name="connsiteX3" fmla="*/ 260350 w 2990850"/>
              <a:gd name="connsiteY3" fmla="*/ 158750 h 1412875"/>
              <a:gd name="connsiteX4" fmla="*/ 260350 w 2990850"/>
              <a:gd name="connsiteY4" fmla="*/ 234950 h 1412875"/>
              <a:gd name="connsiteX5" fmla="*/ 530225 w 2990850"/>
              <a:gd name="connsiteY5" fmla="*/ 234950 h 1412875"/>
              <a:gd name="connsiteX6" fmla="*/ 530225 w 2990850"/>
              <a:gd name="connsiteY6" fmla="*/ 311150 h 1412875"/>
              <a:gd name="connsiteX7" fmla="*/ 635000 w 2990850"/>
              <a:gd name="connsiteY7" fmla="*/ 311150 h 1412875"/>
              <a:gd name="connsiteX8" fmla="*/ 635000 w 2990850"/>
              <a:gd name="connsiteY8" fmla="*/ 384175 h 1412875"/>
              <a:gd name="connsiteX9" fmla="*/ 695325 w 2990850"/>
              <a:gd name="connsiteY9" fmla="*/ 384175 h 1412875"/>
              <a:gd name="connsiteX10" fmla="*/ 695325 w 2990850"/>
              <a:gd name="connsiteY10" fmla="*/ 533400 h 1412875"/>
              <a:gd name="connsiteX11" fmla="*/ 736600 w 2990850"/>
              <a:gd name="connsiteY11" fmla="*/ 533400 h 1412875"/>
              <a:gd name="connsiteX12" fmla="*/ 736600 w 2990850"/>
              <a:gd name="connsiteY12" fmla="*/ 615950 h 1412875"/>
              <a:gd name="connsiteX13" fmla="*/ 962025 w 2990850"/>
              <a:gd name="connsiteY13" fmla="*/ 615950 h 1412875"/>
              <a:gd name="connsiteX14" fmla="*/ 962025 w 2990850"/>
              <a:gd name="connsiteY14" fmla="*/ 692150 h 1412875"/>
              <a:gd name="connsiteX15" fmla="*/ 1006475 w 2990850"/>
              <a:gd name="connsiteY15" fmla="*/ 692150 h 1412875"/>
              <a:gd name="connsiteX16" fmla="*/ 1006475 w 2990850"/>
              <a:gd name="connsiteY16" fmla="*/ 774700 h 1412875"/>
              <a:gd name="connsiteX17" fmla="*/ 1044575 w 2990850"/>
              <a:gd name="connsiteY17" fmla="*/ 774700 h 1412875"/>
              <a:gd name="connsiteX18" fmla="*/ 1044575 w 2990850"/>
              <a:gd name="connsiteY18" fmla="*/ 850900 h 1412875"/>
              <a:gd name="connsiteX19" fmla="*/ 1377950 w 2990850"/>
              <a:gd name="connsiteY19" fmla="*/ 850900 h 1412875"/>
              <a:gd name="connsiteX20" fmla="*/ 1377950 w 2990850"/>
              <a:gd name="connsiteY20" fmla="*/ 920750 h 1412875"/>
              <a:gd name="connsiteX21" fmla="*/ 1514475 w 2990850"/>
              <a:gd name="connsiteY21" fmla="*/ 920750 h 1412875"/>
              <a:gd name="connsiteX22" fmla="*/ 1514475 w 2990850"/>
              <a:gd name="connsiteY22" fmla="*/ 993775 h 1412875"/>
              <a:gd name="connsiteX23" fmla="*/ 1873250 w 2990850"/>
              <a:gd name="connsiteY23" fmla="*/ 993775 h 1412875"/>
              <a:gd name="connsiteX24" fmla="*/ 1873250 w 2990850"/>
              <a:gd name="connsiteY24" fmla="*/ 1073150 h 1412875"/>
              <a:gd name="connsiteX25" fmla="*/ 2209800 w 2990850"/>
              <a:gd name="connsiteY25" fmla="*/ 1073150 h 1412875"/>
              <a:gd name="connsiteX26" fmla="*/ 2209800 w 2990850"/>
              <a:gd name="connsiteY26" fmla="*/ 1146175 h 1412875"/>
              <a:gd name="connsiteX27" fmla="*/ 2254250 w 2990850"/>
              <a:gd name="connsiteY27" fmla="*/ 1146175 h 1412875"/>
              <a:gd name="connsiteX28" fmla="*/ 2254250 w 2990850"/>
              <a:gd name="connsiteY28" fmla="*/ 1216025 h 1412875"/>
              <a:gd name="connsiteX29" fmla="*/ 2549525 w 2990850"/>
              <a:gd name="connsiteY29" fmla="*/ 1216025 h 1412875"/>
              <a:gd name="connsiteX30" fmla="*/ 2549525 w 2990850"/>
              <a:gd name="connsiteY30" fmla="*/ 1298575 h 1412875"/>
              <a:gd name="connsiteX31" fmla="*/ 2593975 w 2990850"/>
              <a:gd name="connsiteY31" fmla="*/ 1298575 h 1412875"/>
              <a:gd name="connsiteX32" fmla="*/ 2593975 w 2990850"/>
              <a:gd name="connsiteY32" fmla="*/ 1368425 h 1412875"/>
              <a:gd name="connsiteX33" fmla="*/ 2990850 w 2990850"/>
              <a:gd name="connsiteY33" fmla="*/ 1368425 h 1412875"/>
              <a:gd name="connsiteX34" fmla="*/ 2981325 w 2990850"/>
              <a:gd name="connsiteY34" fmla="*/ 1412875 h 1412875"/>
              <a:gd name="connsiteX0" fmla="*/ 0 w 2990850"/>
              <a:gd name="connsiteY0" fmla="*/ 0 h 1368425"/>
              <a:gd name="connsiteX1" fmla="*/ 130175 w 2990850"/>
              <a:gd name="connsiteY1" fmla="*/ 0 h 1368425"/>
              <a:gd name="connsiteX2" fmla="*/ 130175 w 2990850"/>
              <a:gd name="connsiteY2" fmla="*/ 158750 h 1368425"/>
              <a:gd name="connsiteX3" fmla="*/ 260350 w 2990850"/>
              <a:gd name="connsiteY3" fmla="*/ 158750 h 1368425"/>
              <a:gd name="connsiteX4" fmla="*/ 260350 w 2990850"/>
              <a:gd name="connsiteY4" fmla="*/ 234950 h 1368425"/>
              <a:gd name="connsiteX5" fmla="*/ 530225 w 2990850"/>
              <a:gd name="connsiteY5" fmla="*/ 234950 h 1368425"/>
              <a:gd name="connsiteX6" fmla="*/ 530225 w 2990850"/>
              <a:gd name="connsiteY6" fmla="*/ 311150 h 1368425"/>
              <a:gd name="connsiteX7" fmla="*/ 635000 w 2990850"/>
              <a:gd name="connsiteY7" fmla="*/ 311150 h 1368425"/>
              <a:gd name="connsiteX8" fmla="*/ 635000 w 2990850"/>
              <a:gd name="connsiteY8" fmla="*/ 384175 h 1368425"/>
              <a:gd name="connsiteX9" fmla="*/ 695325 w 2990850"/>
              <a:gd name="connsiteY9" fmla="*/ 384175 h 1368425"/>
              <a:gd name="connsiteX10" fmla="*/ 695325 w 2990850"/>
              <a:gd name="connsiteY10" fmla="*/ 533400 h 1368425"/>
              <a:gd name="connsiteX11" fmla="*/ 736600 w 2990850"/>
              <a:gd name="connsiteY11" fmla="*/ 533400 h 1368425"/>
              <a:gd name="connsiteX12" fmla="*/ 736600 w 2990850"/>
              <a:gd name="connsiteY12" fmla="*/ 615950 h 1368425"/>
              <a:gd name="connsiteX13" fmla="*/ 962025 w 2990850"/>
              <a:gd name="connsiteY13" fmla="*/ 615950 h 1368425"/>
              <a:gd name="connsiteX14" fmla="*/ 962025 w 2990850"/>
              <a:gd name="connsiteY14" fmla="*/ 692150 h 1368425"/>
              <a:gd name="connsiteX15" fmla="*/ 1006475 w 2990850"/>
              <a:gd name="connsiteY15" fmla="*/ 692150 h 1368425"/>
              <a:gd name="connsiteX16" fmla="*/ 1006475 w 2990850"/>
              <a:gd name="connsiteY16" fmla="*/ 774700 h 1368425"/>
              <a:gd name="connsiteX17" fmla="*/ 1044575 w 2990850"/>
              <a:gd name="connsiteY17" fmla="*/ 774700 h 1368425"/>
              <a:gd name="connsiteX18" fmla="*/ 1044575 w 2990850"/>
              <a:gd name="connsiteY18" fmla="*/ 850900 h 1368425"/>
              <a:gd name="connsiteX19" fmla="*/ 1377950 w 2990850"/>
              <a:gd name="connsiteY19" fmla="*/ 850900 h 1368425"/>
              <a:gd name="connsiteX20" fmla="*/ 1377950 w 2990850"/>
              <a:gd name="connsiteY20" fmla="*/ 920750 h 1368425"/>
              <a:gd name="connsiteX21" fmla="*/ 1514475 w 2990850"/>
              <a:gd name="connsiteY21" fmla="*/ 920750 h 1368425"/>
              <a:gd name="connsiteX22" fmla="*/ 1514475 w 2990850"/>
              <a:gd name="connsiteY22" fmla="*/ 993775 h 1368425"/>
              <a:gd name="connsiteX23" fmla="*/ 1873250 w 2990850"/>
              <a:gd name="connsiteY23" fmla="*/ 993775 h 1368425"/>
              <a:gd name="connsiteX24" fmla="*/ 1873250 w 2990850"/>
              <a:gd name="connsiteY24" fmla="*/ 1073150 h 1368425"/>
              <a:gd name="connsiteX25" fmla="*/ 2209800 w 2990850"/>
              <a:gd name="connsiteY25" fmla="*/ 1073150 h 1368425"/>
              <a:gd name="connsiteX26" fmla="*/ 2209800 w 2990850"/>
              <a:gd name="connsiteY26" fmla="*/ 1146175 h 1368425"/>
              <a:gd name="connsiteX27" fmla="*/ 2254250 w 2990850"/>
              <a:gd name="connsiteY27" fmla="*/ 1146175 h 1368425"/>
              <a:gd name="connsiteX28" fmla="*/ 2254250 w 2990850"/>
              <a:gd name="connsiteY28" fmla="*/ 1216025 h 1368425"/>
              <a:gd name="connsiteX29" fmla="*/ 2549525 w 2990850"/>
              <a:gd name="connsiteY29" fmla="*/ 1216025 h 1368425"/>
              <a:gd name="connsiteX30" fmla="*/ 2549525 w 2990850"/>
              <a:gd name="connsiteY30" fmla="*/ 1298575 h 1368425"/>
              <a:gd name="connsiteX31" fmla="*/ 2593975 w 2990850"/>
              <a:gd name="connsiteY31" fmla="*/ 1298575 h 1368425"/>
              <a:gd name="connsiteX32" fmla="*/ 2593975 w 2990850"/>
              <a:gd name="connsiteY32" fmla="*/ 1368425 h 1368425"/>
              <a:gd name="connsiteX33" fmla="*/ 2990850 w 2990850"/>
              <a:gd name="connsiteY33" fmla="*/ 1368425 h 136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90850" h="1368425">
                <a:moveTo>
                  <a:pt x="0" y="0"/>
                </a:moveTo>
                <a:lnTo>
                  <a:pt x="130175" y="0"/>
                </a:lnTo>
                <a:lnTo>
                  <a:pt x="130175" y="158750"/>
                </a:lnTo>
                <a:lnTo>
                  <a:pt x="260350" y="158750"/>
                </a:lnTo>
                <a:lnTo>
                  <a:pt x="260350" y="234950"/>
                </a:lnTo>
                <a:lnTo>
                  <a:pt x="530225" y="234950"/>
                </a:lnTo>
                <a:lnTo>
                  <a:pt x="530225" y="311150"/>
                </a:lnTo>
                <a:lnTo>
                  <a:pt x="635000" y="311150"/>
                </a:lnTo>
                <a:lnTo>
                  <a:pt x="635000" y="384175"/>
                </a:lnTo>
                <a:lnTo>
                  <a:pt x="695325" y="384175"/>
                </a:lnTo>
                <a:lnTo>
                  <a:pt x="695325" y="533400"/>
                </a:lnTo>
                <a:lnTo>
                  <a:pt x="736600" y="533400"/>
                </a:lnTo>
                <a:lnTo>
                  <a:pt x="736600" y="615950"/>
                </a:lnTo>
                <a:lnTo>
                  <a:pt x="962025" y="615950"/>
                </a:lnTo>
                <a:lnTo>
                  <a:pt x="962025" y="692150"/>
                </a:lnTo>
                <a:lnTo>
                  <a:pt x="1006475" y="692150"/>
                </a:lnTo>
                <a:lnTo>
                  <a:pt x="1006475" y="774700"/>
                </a:lnTo>
                <a:lnTo>
                  <a:pt x="1044575" y="774700"/>
                </a:lnTo>
                <a:lnTo>
                  <a:pt x="1044575" y="850900"/>
                </a:lnTo>
                <a:lnTo>
                  <a:pt x="1377950" y="850900"/>
                </a:lnTo>
                <a:lnTo>
                  <a:pt x="1377950" y="920750"/>
                </a:lnTo>
                <a:lnTo>
                  <a:pt x="1514475" y="920750"/>
                </a:lnTo>
                <a:lnTo>
                  <a:pt x="1514475" y="993775"/>
                </a:lnTo>
                <a:lnTo>
                  <a:pt x="1873250" y="993775"/>
                </a:lnTo>
                <a:lnTo>
                  <a:pt x="1873250" y="1073150"/>
                </a:lnTo>
                <a:lnTo>
                  <a:pt x="2209800" y="1073150"/>
                </a:lnTo>
                <a:lnTo>
                  <a:pt x="2209800" y="1146175"/>
                </a:lnTo>
                <a:lnTo>
                  <a:pt x="2254250" y="1146175"/>
                </a:lnTo>
                <a:lnTo>
                  <a:pt x="2254250" y="1216025"/>
                </a:lnTo>
                <a:lnTo>
                  <a:pt x="2549525" y="1216025"/>
                </a:lnTo>
                <a:lnTo>
                  <a:pt x="2549525" y="1298575"/>
                </a:lnTo>
                <a:lnTo>
                  <a:pt x="2593975" y="1298575"/>
                </a:lnTo>
                <a:lnTo>
                  <a:pt x="2593975" y="1368425"/>
                </a:lnTo>
                <a:lnTo>
                  <a:pt x="2990850" y="1368425"/>
                </a:lnTo>
              </a:path>
            </a:pathLst>
          </a:custGeom>
          <a:noFill/>
          <a:ln w="28575">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72786403"/>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194" y="1395361"/>
            <a:ext cx="11104989" cy="4232354"/>
          </a:xfrm>
        </p:spPr>
        <p:txBody>
          <a:bodyPr/>
          <a:lstStyle/>
          <a:p>
            <a:pPr>
              <a:lnSpc>
                <a:spcPct val="107000"/>
              </a:lnSpc>
              <a:spcAft>
                <a:spcPts val="800"/>
              </a:spcAft>
            </a:pPr>
            <a:r>
              <a:rPr lang="fr-FR" sz="1800" kern="100" dirty="0" err="1">
                <a:effectLst/>
                <a:ea typeface="Aptos" panose="020B0004020202020204" pitchFamily="34" charset="0"/>
              </a:rPr>
              <a:t>However</a:t>
            </a:r>
            <a:r>
              <a:rPr lang="fr-FR" sz="1800" kern="100" dirty="0">
                <a:effectLst/>
                <a:ea typeface="Aptos" panose="020B0004020202020204" pitchFamily="34" charset="0"/>
              </a:rPr>
              <a:t>, </a:t>
            </a:r>
            <a:r>
              <a:rPr lang="fr-FR" sz="1800" kern="100" dirty="0" err="1">
                <a:effectLst/>
                <a:ea typeface="Aptos" panose="020B0004020202020204" pitchFamily="34" charset="0"/>
              </a:rPr>
              <a:t>findings</a:t>
            </a:r>
            <a:r>
              <a:rPr lang="fr-FR" sz="1800" kern="100" dirty="0">
                <a:effectLst/>
                <a:ea typeface="Aptos" panose="020B0004020202020204" pitchFamily="34" charset="0"/>
              </a:rPr>
              <a:t> of association </a:t>
            </a:r>
            <a:r>
              <a:rPr lang="fr-FR" sz="1800" kern="100" dirty="0" err="1">
                <a:effectLst/>
                <a:ea typeface="Aptos" panose="020B0004020202020204" pitchFamily="34" charset="0"/>
              </a:rPr>
              <a:t>demonstration</a:t>
            </a:r>
            <a:r>
              <a:rPr lang="fr-FR" sz="1800" kern="100" dirty="0">
                <a:effectLst/>
                <a:ea typeface="Aptos" panose="020B0004020202020204" pitchFamily="34" charset="0"/>
              </a:rPr>
              <a:t> </a:t>
            </a:r>
            <a:r>
              <a:rPr lang="fr-FR" sz="1800" kern="100" dirty="0" err="1">
                <a:effectLst/>
                <a:ea typeface="Aptos" panose="020B0004020202020204" pitchFamily="34" charset="0"/>
              </a:rPr>
              <a:t>between</a:t>
            </a:r>
            <a:r>
              <a:rPr lang="fr-FR" sz="1800" kern="100" dirty="0">
                <a:effectLst/>
                <a:ea typeface="Aptos" panose="020B0004020202020204" pitchFamily="34" charset="0"/>
              </a:rPr>
              <a:t> </a:t>
            </a:r>
            <a:r>
              <a:rPr lang="fr-FR" sz="1800" kern="100" dirty="0" err="1">
                <a:effectLst/>
                <a:ea typeface="Aptos" panose="020B0004020202020204" pitchFamily="34" charset="0"/>
              </a:rPr>
              <a:t>antibiotic</a:t>
            </a:r>
            <a:r>
              <a:rPr lang="fr-FR" sz="1800" kern="100" dirty="0">
                <a:effectLst/>
                <a:ea typeface="Aptos" panose="020B0004020202020204" pitchFamily="34" charset="0"/>
              </a:rPr>
              <a:t> </a:t>
            </a:r>
            <a:r>
              <a:rPr lang="fr-FR" sz="1800" kern="100" dirty="0" err="1">
                <a:effectLst/>
                <a:ea typeface="Aptos" panose="020B0004020202020204" pitchFamily="34" charset="0"/>
              </a:rPr>
              <a:t>synergy</a:t>
            </a:r>
            <a:r>
              <a:rPr lang="fr-FR" sz="1800" kern="100" dirty="0">
                <a:effectLst/>
                <a:ea typeface="Aptos" panose="020B0004020202020204" pitchFamily="34" charset="0"/>
              </a:rPr>
              <a:t> &amp; all-cause </a:t>
            </a:r>
            <a:r>
              <a:rPr lang="fr-FR" sz="1800" kern="100" dirty="0" err="1">
                <a:effectLst/>
                <a:ea typeface="Aptos" panose="020B0004020202020204" pitchFamily="34" charset="0"/>
              </a:rPr>
              <a:t>mortality</a:t>
            </a:r>
            <a:r>
              <a:rPr lang="fr-FR" sz="1800" kern="100" dirty="0">
                <a:effectLst/>
                <a:ea typeface="Aptos" panose="020B0004020202020204" pitchFamily="34" charset="0"/>
              </a:rPr>
              <a:t> at </a:t>
            </a:r>
            <a:r>
              <a:rPr lang="fr-FR" sz="1800" kern="100" dirty="0" err="1">
                <a:effectLst/>
                <a:ea typeface="Aptos" panose="020B0004020202020204" pitchFamily="34" charset="0"/>
              </a:rPr>
              <a:t>day</a:t>
            </a:r>
            <a:r>
              <a:rPr lang="fr-FR" sz="1800" kern="100" dirty="0">
                <a:effectLst/>
                <a:ea typeface="Aptos" panose="020B0004020202020204" pitchFamily="34" charset="0"/>
              </a:rPr>
              <a:t> 14 </a:t>
            </a:r>
            <a:r>
              <a:rPr lang="fr-FR" sz="1800" kern="100" dirty="0" err="1">
                <a:effectLst/>
                <a:ea typeface="Aptos" panose="020B0004020202020204" pitchFamily="34" charset="0"/>
              </a:rPr>
              <a:t>should</a:t>
            </a:r>
            <a:r>
              <a:rPr lang="fr-FR" sz="1800" kern="100" dirty="0">
                <a:effectLst/>
                <a:ea typeface="Aptos" panose="020B0004020202020204" pitchFamily="34" charset="0"/>
              </a:rPr>
              <a:t> </a:t>
            </a:r>
            <a:r>
              <a:rPr lang="fr-FR" sz="1800" kern="100" dirty="0" err="1">
                <a:effectLst/>
                <a:ea typeface="Aptos" panose="020B0004020202020204" pitchFamily="34" charset="0"/>
              </a:rPr>
              <a:t>be</a:t>
            </a:r>
            <a:r>
              <a:rPr lang="fr-FR" sz="1800" kern="100" dirty="0">
                <a:effectLst/>
                <a:ea typeface="Aptos" panose="020B0004020202020204" pitchFamily="34" charset="0"/>
              </a:rPr>
              <a:t> </a:t>
            </a:r>
            <a:r>
              <a:rPr lang="fr-FR" sz="1800" kern="100" dirty="0" err="1">
                <a:effectLst/>
                <a:ea typeface="Aptos" panose="020B0004020202020204" pitchFamily="34" charset="0"/>
              </a:rPr>
              <a:t>interpreted</a:t>
            </a:r>
            <a:r>
              <a:rPr lang="fr-FR" sz="1800" kern="100" dirty="0">
                <a:effectLst/>
                <a:ea typeface="Aptos" panose="020B0004020202020204" pitchFamily="34" charset="0"/>
              </a:rPr>
              <a:t> with caution, &amp; </a:t>
            </a:r>
            <a:r>
              <a:rPr lang="fr-FR" sz="1800" kern="100" dirty="0" err="1">
                <a:effectLst/>
                <a:ea typeface="Aptos" panose="020B0004020202020204" pitchFamily="34" charset="0"/>
              </a:rPr>
              <a:t>considered</a:t>
            </a:r>
            <a:r>
              <a:rPr lang="fr-FR" sz="1800" kern="100" dirty="0">
                <a:effectLst/>
                <a:ea typeface="Aptos" panose="020B0004020202020204" pitchFamily="34" charset="0"/>
              </a:rPr>
              <a:t> </a:t>
            </a:r>
            <a:r>
              <a:rPr lang="fr-FR" sz="1800" kern="100" dirty="0" err="1">
                <a:effectLst/>
                <a:ea typeface="Aptos" panose="020B0004020202020204" pitchFamily="34" charset="0"/>
              </a:rPr>
              <a:t>hypothesis</a:t>
            </a:r>
            <a:r>
              <a:rPr lang="fr-FR" sz="1800" kern="100" dirty="0">
                <a:effectLst/>
                <a:ea typeface="Aptos" panose="020B0004020202020204" pitchFamily="34" charset="0"/>
              </a:rPr>
              <a:t> </a:t>
            </a:r>
            <a:r>
              <a:rPr lang="fr-FR" sz="1800" kern="100" dirty="0" err="1">
                <a:effectLst/>
                <a:ea typeface="Aptos" panose="020B0004020202020204" pitchFamily="34" charset="0"/>
              </a:rPr>
              <a:t>generating</a:t>
            </a:r>
            <a:r>
              <a:rPr lang="fr-FR" sz="1800" kern="100" dirty="0">
                <a:effectLst/>
                <a:ea typeface="Aptos" panose="020B0004020202020204" pitchFamily="34" charset="0"/>
              </a:rPr>
              <a:t>.</a:t>
            </a:r>
          </a:p>
          <a:p>
            <a:pPr lvl="1">
              <a:lnSpc>
                <a:spcPct val="107000"/>
              </a:lnSpc>
              <a:spcAft>
                <a:spcPts val="800"/>
              </a:spcAft>
            </a:pPr>
            <a:r>
              <a:rPr lang="fr-FR" b="1" kern="100" dirty="0">
                <a:effectLst/>
                <a:ea typeface="Aptos" panose="020B0004020202020204" pitchFamily="34" charset="0"/>
              </a:rPr>
              <a:t>All-cause </a:t>
            </a:r>
            <a:r>
              <a:rPr lang="fr-FR" b="1" kern="100" dirty="0" err="1">
                <a:effectLst/>
                <a:ea typeface="Aptos" panose="020B0004020202020204" pitchFamily="34" charset="0"/>
              </a:rPr>
              <a:t>mortality</a:t>
            </a:r>
            <a:r>
              <a:rPr lang="fr-FR" b="1" kern="100" dirty="0">
                <a:effectLst/>
                <a:ea typeface="Aptos" panose="020B0004020202020204" pitchFamily="34" charset="0"/>
              </a:rPr>
              <a:t> at </a:t>
            </a:r>
            <a:r>
              <a:rPr lang="fr-FR" b="1" kern="100" dirty="0" err="1">
                <a:effectLst/>
                <a:ea typeface="Aptos" panose="020B0004020202020204" pitchFamily="34" charset="0"/>
              </a:rPr>
              <a:t>day</a:t>
            </a:r>
            <a:r>
              <a:rPr lang="fr-FR" b="1" kern="100" dirty="0">
                <a:effectLst/>
                <a:ea typeface="Aptos" panose="020B0004020202020204" pitchFamily="34" charset="0"/>
              </a:rPr>
              <a:t> 14 </a:t>
            </a:r>
            <a:r>
              <a:rPr lang="fr-FR" b="1" kern="100" dirty="0" err="1">
                <a:effectLst/>
                <a:ea typeface="Aptos" panose="020B0004020202020204" pitchFamily="34" charset="0"/>
              </a:rPr>
              <a:t>was</a:t>
            </a:r>
            <a:r>
              <a:rPr lang="fr-FR" b="1" kern="100" dirty="0">
                <a:effectLst/>
                <a:ea typeface="Aptos" panose="020B0004020202020204" pitchFamily="34" charset="0"/>
              </a:rPr>
              <a:t> the </a:t>
            </a:r>
            <a:r>
              <a:rPr lang="fr-FR" b="1" kern="100" dirty="0" err="1">
                <a:effectLst/>
                <a:ea typeface="Aptos" panose="020B0004020202020204" pitchFamily="34" charset="0"/>
              </a:rPr>
              <a:t>only</a:t>
            </a:r>
            <a:r>
              <a:rPr lang="fr-FR" b="1" kern="100" dirty="0">
                <a:effectLst/>
                <a:ea typeface="Aptos" panose="020B0004020202020204" pitchFamily="34" charset="0"/>
              </a:rPr>
              <a:t> </a:t>
            </a:r>
            <a:r>
              <a:rPr lang="fr-FR" b="1" kern="100" dirty="0" err="1">
                <a:effectLst/>
                <a:ea typeface="Aptos" panose="020B0004020202020204" pitchFamily="34" charset="0"/>
              </a:rPr>
              <a:t>secondary</a:t>
            </a:r>
            <a:r>
              <a:rPr lang="fr-FR" b="1" kern="100" dirty="0">
                <a:effectLst/>
                <a:ea typeface="Aptos" panose="020B0004020202020204" pitchFamily="34" charset="0"/>
              </a:rPr>
              <a:t> </a:t>
            </a:r>
            <a:r>
              <a:rPr lang="fr-FR" b="1" kern="100" dirty="0" err="1">
                <a:effectLst/>
                <a:ea typeface="Aptos" panose="020B0004020202020204" pitchFamily="34" charset="0"/>
              </a:rPr>
              <a:t>outcome</a:t>
            </a:r>
            <a:r>
              <a:rPr lang="fr-FR" b="1" kern="100" dirty="0">
                <a:effectLst/>
                <a:ea typeface="Aptos" panose="020B0004020202020204" pitchFamily="34" charset="0"/>
              </a:rPr>
              <a:t> </a:t>
            </a:r>
            <a:r>
              <a:rPr lang="fr-FR" b="1" kern="100" dirty="0" err="1">
                <a:effectLst/>
                <a:ea typeface="Aptos" panose="020B0004020202020204" pitchFamily="34" charset="0"/>
              </a:rPr>
              <a:t>that</a:t>
            </a:r>
            <a:r>
              <a:rPr lang="fr-FR" b="1" kern="100" dirty="0">
                <a:effectLst/>
                <a:ea typeface="Aptos" panose="020B0004020202020204" pitchFamily="34" charset="0"/>
              </a:rPr>
              <a:t> </a:t>
            </a:r>
            <a:r>
              <a:rPr lang="fr-FR" b="1" kern="100" dirty="0" err="1">
                <a:effectLst/>
                <a:ea typeface="Aptos" panose="020B0004020202020204" pitchFamily="34" charset="0"/>
              </a:rPr>
              <a:t>was</a:t>
            </a:r>
            <a:r>
              <a:rPr lang="fr-FR" b="1" kern="100" dirty="0">
                <a:effectLst/>
                <a:ea typeface="Aptos" panose="020B0004020202020204" pitchFamily="34" charset="0"/>
              </a:rPr>
              <a:t> </a:t>
            </a:r>
            <a:r>
              <a:rPr lang="fr-FR" b="1" kern="100" dirty="0" err="1">
                <a:effectLst/>
                <a:ea typeface="Aptos" panose="020B0004020202020204" pitchFamily="34" charset="0"/>
              </a:rPr>
              <a:t>significant</a:t>
            </a:r>
            <a:r>
              <a:rPr lang="fr-FR" b="1" kern="100" dirty="0">
                <a:effectLst/>
                <a:ea typeface="Aptos" panose="020B0004020202020204" pitchFamily="34" charset="0"/>
              </a:rPr>
              <a:t>.</a:t>
            </a:r>
          </a:p>
          <a:p>
            <a:pPr lvl="1">
              <a:lnSpc>
                <a:spcPct val="107000"/>
              </a:lnSpc>
              <a:spcAft>
                <a:spcPts val="800"/>
              </a:spcAft>
            </a:pPr>
            <a:r>
              <a:rPr lang="fr-FR" b="1" kern="100" dirty="0">
                <a:effectLst/>
                <a:ea typeface="Aptos" panose="020B0004020202020204" pitchFamily="34" charset="0"/>
              </a:rPr>
              <a:t>No </a:t>
            </a:r>
            <a:r>
              <a:rPr lang="fr-FR" b="1" kern="100" dirty="0" err="1">
                <a:effectLst/>
                <a:ea typeface="Aptos" panose="020B0004020202020204" pitchFamily="34" charset="0"/>
              </a:rPr>
              <a:t>difference</a:t>
            </a:r>
            <a:r>
              <a:rPr lang="fr-FR" b="1" kern="100" dirty="0">
                <a:effectLst/>
                <a:ea typeface="Aptos" panose="020B0004020202020204" pitchFamily="34" charset="0"/>
              </a:rPr>
              <a:t> </a:t>
            </a:r>
            <a:r>
              <a:rPr lang="fr-FR" b="1" kern="100" dirty="0" err="1">
                <a:effectLst/>
                <a:ea typeface="Aptos" panose="020B0004020202020204" pitchFamily="34" charset="0"/>
              </a:rPr>
              <a:t>bw</a:t>
            </a:r>
            <a:r>
              <a:rPr lang="fr-FR" b="1" kern="100" dirty="0">
                <a:effectLst/>
                <a:ea typeface="Aptos" panose="020B0004020202020204" pitchFamily="34" charset="0"/>
              </a:rPr>
              <a:t> groups for persistent </a:t>
            </a:r>
            <a:r>
              <a:rPr lang="fr-FR" b="1" kern="100" dirty="0" err="1">
                <a:effectLst/>
                <a:ea typeface="Aptos" panose="020B0004020202020204" pitchFamily="34" charset="0"/>
              </a:rPr>
              <a:t>bacteremia</a:t>
            </a:r>
            <a:r>
              <a:rPr lang="fr-FR" b="1" kern="100" dirty="0">
                <a:effectLst/>
                <a:ea typeface="Aptos" panose="020B0004020202020204" pitchFamily="34" charset="0"/>
              </a:rPr>
              <a:t> at </a:t>
            </a:r>
            <a:r>
              <a:rPr lang="fr-FR" b="1" kern="100" dirty="0" err="1">
                <a:effectLst/>
                <a:ea typeface="Aptos" panose="020B0004020202020204" pitchFamily="34" charset="0"/>
              </a:rPr>
              <a:t>day</a:t>
            </a:r>
            <a:r>
              <a:rPr lang="fr-FR" b="1" kern="100" dirty="0">
                <a:effectLst/>
                <a:ea typeface="Aptos" panose="020B0004020202020204" pitchFamily="34" charset="0"/>
              </a:rPr>
              <a:t> 5, </a:t>
            </a:r>
            <a:r>
              <a:rPr lang="fr-FR" b="1" kern="100" dirty="0" err="1">
                <a:effectLst/>
                <a:ea typeface="Aptos" panose="020B0004020202020204" pitchFamily="34" charset="0"/>
              </a:rPr>
              <a:t>which</a:t>
            </a:r>
            <a:r>
              <a:rPr lang="fr-FR" b="1" kern="100" dirty="0">
                <a:effectLst/>
                <a:ea typeface="Aptos" panose="020B0004020202020204" pitchFamily="34" charset="0"/>
              </a:rPr>
              <a:t> </a:t>
            </a:r>
            <a:r>
              <a:rPr lang="fr-FR" b="1" kern="100" dirty="0" err="1">
                <a:effectLst/>
                <a:ea typeface="Aptos" panose="020B0004020202020204" pitchFamily="34" charset="0"/>
              </a:rPr>
              <a:t>was</a:t>
            </a:r>
            <a:r>
              <a:rPr lang="fr-FR" b="1" kern="100" dirty="0">
                <a:effectLst/>
                <a:ea typeface="Aptos" panose="020B0004020202020204" pitchFamily="34" charset="0"/>
              </a:rPr>
              <a:t> </a:t>
            </a:r>
            <a:r>
              <a:rPr lang="fr-FR" b="1" kern="100" dirty="0" err="1">
                <a:effectLst/>
                <a:ea typeface="Aptos" panose="020B0004020202020204" pitchFamily="34" charset="0"/>
              </a:rPr>
              <a:t>significantly</a:t>
            </a:r>
            <a:r>
              <a:rPr lang="fr-FR" b="1" kern="100" dirty="0">
                <a:effectLst/>
                <a:ea typeface="Aptos" panose="020B0004020202020204" pitchFamily="34" charset="0"/>
              </a:rPr>
              <a:t> </a:t>
            </a:r>
            <a:r>
              <a:rPr lang="fr-FR" b="1" kern="100" dirty="0" err="1">
                <a:effectLst/>
                <a:ea typeface="Aptos" panose="020B0004020202020204" pitchFamily="34" charset="0"/>
              </a:rPr>
              <a:t>less</a:t>
            </a:r>
            <a:r>
              <a:rPr lang="fr-FR" b="1" kern="100" dirty="0">
                <a:effectLst/>
                <a:ea typeface="Aptos" panose="020B0004020202020204" pitchFamily="34" charset="0"/>
              </a:rPr>
              <a:t> </a:t>
            </a:r>
            <a:r>
              <a:rPr lang="fr-FR" b="1" kern="100" dirty="0" err="1">
                <a:effectLst/>
                <a:ea typeface="Aptos" panose="020B0004020202020204" pitchFamily="34" charset="0"/>
              </a:rPr>
              <a:t>common</a:t>
            </a:r>
            <a:r>
              <a:rPr lang="fr-FR" b="1" kern="100" dirty="0">
                <a:effectLst/>
                <a:ea typeface="Aptos" panose="020B0004020202020204" pitchFamily="34" charset="0"/>
              </a:rPr>
              <a:t> with combination </a:t>
            </a:r>
            <a:r>
              <a:rPr lang="fr-FR" b="1" kern="100" dirty="0" err="1">
                <a:effectLst/>
                <a:ea typeface="Aptos" panose="020B0004020202020204" pitchFamily="34" charset="0"/>
              </a:rPr>
              <a:t>therapy</a:t>
            </a:r>
            <a:r>
              <a:rPr lang="fr-FR" b="1" kern="100" dirty="0">
                <a:effectLst/>
                <a:ea typeface="Aptos" panose="020B0004020202020204" pitchFamily="34" charset="0"/>
              </a:rPr>
              <a:t> in CAMERA-2</a:t>
            </a:r>
          </a:p>
          <a:p>
            <a:pPr>
              <a:spcBef>
                <a:spcPts val="1800"/>
              </a:spcBef>
              <a:spcAft>
                <a:spcPts val="800"/>
              </a:spcAft>
            </a:pPr>
            <a:r>
              <a:rPr lang="fr-FR" sz="1800" kern="100" dirty="0" err="1">
                <a:effectLst/>
                <a:ea typeface="Aptos" panose="020B0004020202020204" pitchFamily="34" charset="0"/>
              </a:rPr>
              <a:t>Study</a:t>
            </a:r>
            <a:r>
              <a:rPr lang="fr-FR" sz="1800" kern="100" dirty="0">
                <a:effectLst/>
                <a:ea typeface="Aptos" panose="020B0004020202020204" pitchFamily="34" charset="0"/>
              </a:rPr>
              <a:t> </a:t>
            </a:r>
            <a:r>
              <a:rPr lang="fr-FR" sz="1800" kern="100" dirty="0" err="1">
                <a:effectLst/>
                <a:ea typeface="Aptos" panose="020B0004020202020204" pitchFamily="34" charset="0"/>
              </a:rPr>
              <a:t>is</a:t>
            </a:r>
            <a:r>
              <a:rPr lang="fr-FR" sz="1800" kern="100" dirty="0">
                <a:effectLst/>
                <a:ea typeface="Aptos" panose="020B0004020202020204" pitchFamily="34" charset="0"/>
              </a:rPr>
              <a:t> </a:t>
            </a:r>
            <a:r>
              <a:rPr lang="fr-FR" sz="1800" kern="100" dirty="0" err="1">
                <a:effectLst/>
                <a:ea typeface="Aptos" panose="020B0004020202020204" pitchFamily="34" charset="0"/>
              </a:rPr>
              <a:t>likely</a:t>
            </a:r>
            <a:r>
              <a:rPr lang="fr-FR" sz="1800" kern="100" dirty="0">
                <a:effectLst/>
                <a:ea typeface="Aptos" panose="020B0004020202020204" pitchFamily="34" charset="0"/>
              </a:rPr>
              <a:t> to </a:t>
            </a:r>
            <a:r>
              <a:rPr lang="fr-FR" sz="1800" kern="100" dirty="0" err="1">
                <a:effectLst/>
                <a:ea typeface="Aptos" panose="020B0004020202020204" pitchFamily="34" charset="0"/>
              </a:rPr>
              <a:t>lack</a:t>
            </a:r>
            <a:r>
              <a:rPr lang="fr-FR" sz="1800" kern="100" dirty="0">
                <a:effectLst/>
                <a:ea typeface="Aptos" panose="020B0004020202020204" pitchFamily="34" charset="0"/>
              </a:rPr>
              <a:t> </a:t>
            </a:r>
            <a:r>
              <a:rPr lang="fr-FR" sz="1800" kern="100" dirty="0" err="1">
                <a:effectLst/>
                <a:ea typeface="Aptos" panose="020B0004020202020204" pitchFamily="34" charset="0"/>
              </a:rPr>
              <a:t>sufficient</a:t>
            </a:r>
            <a:r>
              <a:rPr lang="fr-FR" sz="1800" kern="100" dirty="0">
                <a:effectLst/>
                <a:ea typeface="Aptos" panose="020B0004020202020204" pitchFamily="34" charset="0"/>
              </a:rPr>
              <a:t> power to </a:t>
            </a:r>
            <a:r>
              <a:rPr lang="fr-FR" sz="1800" kern="100" dirty="0" err="1">
                <a:effectLst/>
                <a:ea typeface="Aptos" panose="020B0004020202020204" pitchFamily="34" charset="0"/>
              </a:rPr>
              <a:t>detect</a:t>
            </a:r>
            <a:r>
              <a:rPr lang="fr-FR" sz="1800" kern="100" dirty="0">
                <a:effectLst/>
                <a:ea typeface="Aptos" panose="020B0004020202020204" pitchFamily="34" charset="0"/>
              </a:rPr>
              <a:t> a </a:t>
            </a:r>
            <a:r>
              <a:rPr lang="fr-FR" sz="1800" kern="100" dirty="0" err="1">
                <a:effectLst/>
                <a:ea typeface="Aptos" panose="020B0004020202020204" pitchFamily="34" charset="0"/>
              </a:rPr>
              <a:t>difference</a:t>
            </a:r>
            <a:r>
              <a:rPr lang="fr-FR" sz="1800" kern="100" dirty="0">
                <a:effectLst/>
                <a:ea typeface="Aptos" panose="020B0004020202020204" pitchFamily="34" charset="0"/>
              </a:rPr>
              <a:t> in </a:t>
            </a:r>
            <a:r>
              <a:rPr lang="fr-FR" sz="1800" kern="100" dirty="0" err="1">
                <a:effectLst/>
                <a:ea typeface="Aptos" panose="020B0004020202020204" pitchFamily="34" charset="0"/>
              </a:rPr>
              <a:t>outcomes</a:t>
            </a:r>
            <a:r>
              <a:rPr lang="fr-FR" sz="1800" kern="100" dirty="0">
                <a:effectLst/>
                <a:ea typeface="Aptos" panose="020B0004020202020204" pitchFamily="34" charset="0"/>
              </a:rPr>
              <a:t> </a:t>
            </a:r>
            <a:r>
              <a:rPr lang="fr-FR" sz="1800" kern="100" dirty="0" err="1">
                <a:effectLst/>
                <a:ea typeface="Aptos" panose="020B0004020202020204" pitchFamily="34" charset="0"/>
              </a:rPr>
              <a:t>bw</a:t>
            </a:r>
            <a:r>
              <a:rPr lang="fr-FR" sz="1800" kern="100" dirty="0">
                <a:effectLst/>
                <a:ea typeface="Aptos" panose="020B0004020202020204" pitchFamily="34" charset="0"/>
              </a:rPr>
              <a:t> </a:t>
            </a:r>
            <a:r>
              <a:rPr lang="fr-FR" sz="1800" kern="100" dirty="0" err="1">
                <a:effectLst/>
                <a:ea typeface="Aptos" panose="020B0004020202020204" pitchFamily="34" charset="0"/>
              </a:rPr>
              <a:t>those</a:t>
            </a:r>
            <a:r>
              <a:rPr lang="fr-FR" sz="1800" kern="100" dirty="0">
                <a:effectLst/>
                <a:ea typeface="Aptos" panose="020B0004020202020204" pitchFamily="34" charset="0"/>
              </a:rPr>
              <a:t> with in-vitro </a:t>
            </a:r>
            <a:r>
              <a:rPr lang="fr-FR" sz="1800" kern="100" dirty="0" err="1">
                <a:effectLst/>
                <a:ea typeface="Aptos" panose="020B0004020202020204" pitchFamily="34" charset="0"/>
              </a:rPr>
              <a:t>synergy</a:t>
            </a:r>
            <a:r>
              <a:rPr lang="fr-FR" sz="1800" kern="100" dirty="0">
                <a:effectLst/>
                <a:ea typeface="Aptos" panose="020B0004020202020204" pitchFamily="34" charset="0"/>
              </a:rPr>
              <a:t>/</a:t>
            </a:r>
            <a:r>
              <a:rPr lang="fr-FR" sz="1800" kern="100" dirty="0" err="1">
                <a:effectLst/>
                <a:ea typeface="Aptos" panose="020B0004020202020204" pitchFamily="34" charset="0"/>
              </a:rPr>
              <a:t>additivity</a:t>
            </a:r>
            <a:r>
              <a:rPr lang="fr-FR" sz="1800" kern="100" dirty="0">
                <a:effectLst/>
                <a:ea typeface="Aptos" panose="020B0004020202020204" pitchFamily="34" charset="0"/>
              </a:rPr>
              <a:t> and </a:t>
            </a:r>
            <a:r>
              <a:rPr lang="fr-FR" sz="1800" kern="100" dirty="0" err="1">
                <a:effectLst/>
                <a:ea typeface="Aptos" panose="020B0004020202020204" pitchFamily="34" charset="0"/>
              </a:rPr>
              <a:t>indifferent</a:t>
            </a:r>
            <a:r>
              <a:rPr lang="fr-FR" sz="1800" kern="100" dirty="0">
                <a:effectLst/>
                <a:ea typeface="Aptos" panose="020B0004020202020204" pitchFamily="34" charset="0"/>
              </a:rPr>
              <a:t>/</a:t>
            </a:r>
            <a:r>
              <a:rPr lang="fr-FR" sz="1800" kern="100" dirty="0" err="1">
                <a:effectLst/>
                <a:ea typeface="Aptos" panose="020B0004020202020204" pitchFamily="34" charset="0"/>
              </a:rPr>
              <a:t>antagonistic</a:t>
            </a:r>
            <a:r>
              <a:rPr lang="fr-FR" sz="1800" kern="100" dirty="0">
                <a:effectLst/>
                <a:ea typeface="Aptos" panose="020B0004020202020204" pitchFamily="34" charset="0"/>
              </a:rPr>
              <a:t>.</a:t>
            </a:r>
          </a:p>
          <a:p>
            <a:pPr>
              <a:spcBef>
                <a:spcPts val="1800"/>
              </a:spcBef>
              <a:spcAft>
                <a:spcPts val="800"/>
              </a:spcAft>
            </a:pPr>
            <a:r>
              <a:rPr lang="fr-FR" sz="1800" kern="100" dirty="0">
                <a:effectLst/>
                <a:ea typeface="Aptos" panose="020B0004020202020204" pitchFamily="34" charset="0"/>
              </a:rPr>
              <a:t>A </a:t>
            </a:r>
            <a:r>
              <a:rPr lang="fr-FR" sz="1800" kern="100" dirty="0" err="1">
                <a:effectLst/>
                <a:ea typeface="Aptos" panose="020B0004020202020204" pitchFamily="34" charset="0"/>
              </a:rPr>
              <a:t>larger</a:t>
            </a:r>
            <a:r>
              <a:rPr lang="fr-FR" sz="1800" kern="100" dirty="0">
                <a:effectLst/>
                <a:ea typeface="Aptos" panose="020B0004020202020204" pitchFamily="34" charset="0"/>
              </a:rPr>
              <a:t> trial, </a:t>
            </a:r>
            <a:r>
              <a:rPr lang="fr-FR" sz="1800" kern="100" dirty="0" err="1">
                <a:effectLst/>
                <a:ea typeface="Aptos" panose="020B0004020202020204" pitchFamily="34" charset="0"/>
              </a:rPr>
              <a:t>where</a:t>
            </a:r>
            <a:r>
              <a:rPr lang="fr-FR" sz="1800" kern="100" dirty="0">
                <a:effectLst/>
                <a:ea typeface="Aptos" panose="020B0004020202020204" pitchFamily="34" charset="0"/>
              </a:rPr>
              <a:t> </a:t>
            </a:r>
            <a:r>
              <a:rPr lang="fr-FR" sz="1800" kern="100" dirty="0" err="1">
                <a:effectLst/>
                <a:ea typeface="Aptos" panose="020B0004020202020204" pitchFamily="34" charset="0"/>
              </a:rPr>
              <a:t>demonstrated</a:t>
            </a:r>
            <a:r>
              <a:rPr lang="fr-FR" sz="1800" kern="100" dirty="0">
                <a:effectLst/>
                <a:ea typeface="Aptos" panose="020B0004020202020204" pitchFamily="34" charset="0"/>
              </a:rPr>
              <a:t> in-vitro </a:t>
            </a:r>
            <a:r>
              <a:rPr lang="fr-FR" sz="1800" kern="100" dirty="0" err="1">
                <a:effectLst/>
                <a:ea typeface="Aptos" panose="020B0004020202020204" pitchFamily="34" charset="0"/>
              </a:rPr>
              <a:t>synergy</a:t>
            </a:r>
            <a:r>
              <a:rPr lang="fr-FR" sz="1800" kern="100" dirty="0">
                <a:effectLst/>
                <a:ea typeface="Aptos" panose="020B0004020202020204" pitchFamily="34" charset="0"/>
              </a:rPr>
              <a:t> </a:t>
            </a:r>
            <a:r>
              <a:rPr lang="fr-FR" sz="1800" kern="100" dirty="0" err="1">
                <a:effectLst/>
                <a:ea typeface="Aptos" panose="020B0004020202020204" pitchFamily="34" charset="0"/>
              </a:rPr>
              <a:t>is</a:t>
            </a:r>
            <a:r>
              <a:rPr lang="fr-FR" sz="1800" kern="100" dirty="0">
                <a:effectLst/>
                <a:ea typeface="Aptos" panose="020B0004020202020204" pitchFamily="34" charset="0"/>
              </a:rPr>
              <a:t> an </a:t>
            </a:r>
            <a:r>
              <a:rPr lang="fr-FR" sz="1800" kern="100" dirty="0" err="1">
                <a:effectLst/>
                <a:ea typeface="Aptos" panose="020B0004020202020204" pitchFamily="34" charset="0"/>
              </a:rPr>
              <a:t>eligibility</a:t>
            </a:r>
            <a:r>
              <a:rPr lang="fr-FR" sz="1800" kern="100" dirty="0">
                <a:effectLst/>
                <a:ea typeface="Aptos" panose="020B0004020202020204" pitchFamily="34" charset="0"/>
              </a:rPr>
              <a:t> </a:t>
            </a:r>
            <a:r>
              <a:rPr lang="fr-FR" sz="1800" kern="100" dirty="0" err="1">
                <a:effectLst/>
                <a:ea typeface="Aptos" panose="020B0004020202020204" pitchFamily="34" charset="0"/>
              </a:rPr>
              <a:t>criterion</a:t>
            </a:r>
            <a:r>
              <a:rPr lang="fr-FR" sz="1800" kern="100" dirty="0">
                <a:effectLst/>
                <a:ea typeface="Aptos" panose="020B0004020202020204" pitchFamily="34" charset="0"/>
              </a:rPr>
              <a:t> </a:t>
            </a:r>
            <a:r>
              <a:rPr lang="fr-FR" sz="1800" kern="100" dirty="0" err="1">
                <a:effectLst/>
                <a:ea typeface="Aptos" panose="020B0004020202020204" pitchFamily="34" charset="0"/>
              </a:rPr>
              <a:t>would</a:t>
            </a:r>
            <a:r>
              <a:rPr lang="fr-FR" sz="1800" kern="100" dirty="0">
                <a:effectLst/>
                <a:ea typeface="Aptos" panose="020B0004020202020204" pitchFamily="34" charset="0"/>
              </a:rPr>
              <a:t> </a:t>
            </a:r>
            <a:r>
              <a:rPr lang="fr-FR" sz="1800" kern="100" dirty="0" err="1">
                <a:effectLst/>
                <a:ea typeface="Aptos" panose="020B0004020202020204" pitchFamily="34" charset="0"/>
              </a:rPr>
              <a:t>be</a:t>
            </a:r>
            <a:r>
              <a:rPr lang="fr-FR" sz="1800" kern="100" dirty="0">
                <a:effectLst/>
                <a:ea typeface="Aptos" panose="020B0004020202020204" pitchFamily="34" charset="0"/>
              </a:rPr>
              <a:t> </a:t>
            </a:r>
            <a:r>
              <a:rPr lang="fr-FR" sz="1800" kern="100" dirty="0" err="1">
                <a:effectLst/>
                <a:ea typeface="Aptos" panose="020B0004020202020204" pitchFamily="34" charset="0"/>
              </a:rPr>
              <a:t>needed</a:t>
            </a:r>
            <a:r>
              <a:rPr lang="fr-FR" sz="1800" kern="100" dirty="0">
                <a:effectLst/>
                <a:ea typeface="Aptos" panose="020B0004020202020204" pitchFamily="34" charset="0"/>
              </a:rPr>
              <a:t> to </a:t>
            </a:r>
            <a:r>
              <a:rPr lang="fr-FR" sz="1800" kern="100" dirty="0" err="1">
                <a:effectLst/>
                <a:ea typeface="Aptos" panose="020B0004020202020204" pitchFamily="34" charset="0"/>
              </a:rPr>
              <a:t>definitively</a:t>
            </a:r>
            <a:r>
              <a:rPr lang="fr-FR" sz="1800" kern="100" dirty="0">
                <a:effectLst/>
                <a:ea typeface="Aptos" panose="020B0004020202020204" pitchFamily="34" charset="0"/>
              </a:rPr>
              <a:t> </a:t>
            </a:r>
            <a:r>
              <a:rPr lang="fr-FR" sz="1800" kern="100" dirty="0" err="1">
                <a:effectLst/>
                <a:ea typeface="Aptos" panose="020B0004020202020204" pitchFamily="34" charset="0"/>
              </a:rPr>
              <a:t>address</a:t>
            </a:r>
            <a:r>
              <a:rPr lang="fr-FR" sz="1800" kern="100" dirty="0">
                <a:effectLst/>
                <a:ea typeface="Aptos" panose="020B0004020202020204" pitchFamily="34" charset="0"/>
              </a:rPr>
              <a:t> </a:t>
            </a:r>
            <a:r>
              <a:rPr lang="fr-FR" sz="1800" kern="100" dirty="0" err="1">
                <a:effectLst/>
                <a:ea typeface="Aptos" panose="020B0004020202020204" pitchFamily="34" charset="0"/>
              </a:rPr>
              <a:t>this</a:t>
            </a:r>
            <a:r>
              <a:rPr lang="fr-FR" sz="1800" kern="100" dirty="0">
                <a:effectLst/>
                <a:ea typeface="Aptos" panose="020B0004020202020204" pitchFamily="34" charset="0"/>
              </a:rPr>
              <a:t> question.</a:t>
            </a:r>
          </a:p>
          <a:p>
            <a:pPr lvl="1"/>
            <a:endParaRPr lang="fr-FR" dirty="0"/>
          </a:p>
        </p:txBody>
      </p:sp>
      <p:sp>
        <p:nvSpPr>
          <p:cNvPr id="10" name="Espace réservé du texte 9">
            <a:extLst>
              <a:ext uri="{FF2B5EF4-FFF2-40B4-BE49-F238E27FC236}">
                <a16:creationId xmlns:a16="http://schemas.microsoft.com/office/drawing/2014/main" id="{9CF09523-FC7C-3DED-90E2-711F4DC17588}"/>
              </a:ext>
            </a:extLst>
          </p:cNvPr>
          <p:cNvSpPr>
            <a:spLocks noGrp="1"/>
          </p:cNvSpPr>
          <p:nvPr>
            <p:ph type="body" sz="quarter" idx="19"/>
          </p:nvPr>
        </p:nvSpPr>
        <p:spPr/>
        <p:txBody>
          <a:bodyPr/>
          <a:lstStyle/>
          <a:p>
            <a:r>
              <a:rPr lang="fr-FR"/>
              <a:t> </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Discussion</a:t>
            </a:r>
          </a:p>
        </p:txBody>
      </p:sp>
      <p:sp>
        <p:nvSpPr>
          <p:cNvPr id="9" name="Espace réservé du texte 8">
            <a:extLst>
              <a:ext uri="{FF2B5EF4-FFF2-40B4-BE49-F238E27FC236}">
                <a16:creationId xmlns:a16="http://schemas.microsoft.com/office/drawing/2014/main" id="{00A2121A-1953-A35E-F6C4-AF007721468C}"/>
              </a:ext>
            </a:extLst>
          </p:cNvPr>
          <p:cNvSpPr>
            <a:spLocks noGrp="1"/>
          </p:cNvSpPr>
          <p:nvPr>
            <p:ph type="body" sz="quarter" idx="18"/>
          </p:nvPr>
        </p:nvSpPr>
        <p:spPr/>
        <p:txBody>
          <a:bodyPr/>
          <a:lstStyle/>
          <a:p>
            <a:r>
              <a:rPr lang="fr-FR"/>
              <a:t> </a:t>
            </a:r>
          </a:p>
        </p:txBody>
      </p:sp>
      <p:sp>
        <p:nvSpPr>
          <p:cNvPr id="7" name="Espace réservé du contenu 16">
            <a:extLst>
              <a:ext uri="{FF2B5EF4-FFF2-40B4-BE49-F238E27FC236}">
                <a16:creationId xmlns:a16="http://schemas.microsoft.com/office/drawing/2014/main" id="{75B94D01-6492-9486-AE53-47AE65CC97E6}"/>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Andrea </a:t>
            </a:r>
            <a:r>
              <a:rPr lang="fr-FR" dirty="0" err="1"/>
              <a:t>Kwa</a:t>
            </a:r>
            <a:r>
              <a:rPr lang="fr-FR" dirty="0"/>
              <a:t> </a:t>
            </a:r>
            <a:r>
              <a:rPr lang="fr-FR" dirty="0" err="1"/>
              <a:t>PharmD</a:t>
            </a:r>
            <a:r>
              <a:rPr lang="fr-FR" dirty="0"/>
              <a:t> et al., ECCMID</a:t>
            </a:r>
            <a:r>
              <a:rPr lang="fr-FR" baseline="30000" dirty="0">
                <a:latin typeface="Arial Narrow" panose="020B0606020202030204" pitchFamily="34" charset="0"/>
              </a:rPr>
              <a:t>®</a:t>
            </a:r>
            <a:r>
              <a:rPr lang="fr-FR" dirty="0"/>
              <a:t> 2024, Abs#O0811</a:t>
            </a:r>
          </a:p>
        </p:txBody>
      </p:sp>
    </p:spTree>
    <p:extLst>
      <p:ext uri="{BB962C8B-B14F-4D97-AF65-F5344CB8AC3E}">
        <p14:creationId xmlns:p14="http://schemas.microsoft.com/office/powerpoint/2010/main" val="1332189269"/>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9508904-9836-1205-A86B-D1F89CCDB95D}"/>
              </a:ext>
            </a:extLst>
          </p:cNvPr>
          <p:cNvSpPr>
            <a:spLocks noGrp="1"/>
          </p:cNvSpPr>
          <p:nvPr>
            <p:ph type="body" sz="quarter" idx="17"/>
          </p:nvPr>
        </p:nvSpPr>
        <p:spPr/>
        <p:txBody>
          <a:bodyPr anchor="ctr"/>
          <a:lstStyle/>
          <a:p>
            <a:r>
              <a:rPr lang="en-US" dirty="0"/>
              <a:t>New antibacterial agents, PK/PD &amp; Stewardship</a:t>
            </a:r>
            <a:endParaRPr lang="fr-FR" dirty="0"/>
          </a:p>
        </p:txBody>
      </p:sp>
    </p:spTree>
    <p:extLst>
      <p:ext uri="{BB962C8B-B14F-4D97-AF65-F5344CB8AC3E}">
        <p14:creationId xmlns:p14="http://schemas.microsoft.com/office/powerpoint/2010/main" val="3830174030"/>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2029335" y="1908268"/>
            <a:ext cx="9779619" cy="2114016"/>
          </a:xfrm>
        </p:spPr>
        <p:txBody>
          <a:bodyPr/>
          <a:lstStyle/>
          <a:p>
            <a:r>
              <a:rPr lang="en-US" sz="2800" dirty="0"/>
              <a:t>Real-world retrospective multicenter cohort of immunocompromised patients treated with </a:t>
            </a:r>
            <a:r>
              <a:rPr lang="en-US" sz="2800" dirty="0" err="1"/>
              <a:t>cefiderocol</a:t>
            </a:r>
            <a:r>
              <a:rPr lang="en-US" sz="2800" dirty="0"/>
              <a:t> for infections caused by multidrug-resistant Gram-negative bacteria: CEFI-ID</a:t>
            </a:r>
            <a:endParaRPr lang="fr-FR" sz="1600" dirty="0">
              <a:solidFill>
                <a:srgbClr val="3A3839"/>
              </a:solidFill>
            </a:endParaRPr>
          </a:p>
        </p:txBody>
      </p:sp>
      <p:sp>
        <p:nvSpPr>
          <p:cNvPr id="3" name="Espace réservé du contenu 2"/>
          <p:cNvSpPr>
            <a:spLocks noGrp="1"/>
          </p:cNvSpPr>
          <p:nvPr>
            <p:ph sz="quarter" idx="10"/>
          </p:nvPr>
        </p:nvSpPr>
        <p:spPr/>
        <p:txBody>
          <a:bodyPr/>
          <a:lstStyle/>
          <a:p>
            <a:r>
              <a:rPr lang="fr-FR" dirty="0"/>
              <a:t>Sarah SOUEGES et al., ECCMID</a:t>
            </a:r>
            <a:r>
              <a:rPr lang="fr-FR" sz="1800" baseline="30000" dirty="0"/>
              <a:t>Ⓡ </a:t>
            </a:r>
            <a:r>
              <a:rPr lang="fr-FR" dirty="0"/>
              <a:t>2024, Abs#O0127</a:t>
            </a:r>
          </a:p>
        </p:txBody>
      </p:sp>
      <p:sp>
        <p:nvSpPr>
          <p:cNvPr id="4" name="Espace réservé du contenu 3"/>
          <p:cNvSpPr>
            <a:spLocks noGrp="1"/>
          </p:cNvSpPr>
          <p:nvPr>
            <p:ph sz="quarter" idx="11"/>
          </p:nvPr>
        </p:nvSpPr>
        <p:spPr/>
        <p:txBody>
          <a:bodyPr/>
          <a:lstStyle/>
          <a:p>
            <a:r>
              <a:rPr lang="en-US" dirty="0"/>
              <a:t>Antimicrobial stewardship in special patient groups: leave no one behind</a:t>
            </a:r>
            <a:endParaRPr lang="fr-FR" dirty="0"/>
          </a:p>
        </p:txBody>
      </p:sp>
    </p:spTree>
    <p:extLst>
      <p:ext uri="{BB962C8B-B14F-4D97-AF65-F5344CB8AC3E}">
        <p14:creationId xmlns:p14="http://schemas.microsoft.com/office/powerpoint/2010/main" val="35665217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5201002" y="2200155"/>
            <a:ext cx="2711679" cy="1826758"/>
          </a:xfrm>
        </p:spPr>
        <p:txBody>
          <a:bodyPr/>
          <a:lstStyle/>
          <a:p>
            <a:pPr>
              <a:lnSpc>
                <a:spcPct val="150000"/>
              </a:lnSpc>
            </a:pPr>
            <a:r>
              <a:rPr lang="en-US" dirty="0"/>
              <a:t>CYSTIC FIBROSIS</a:t>
            </a:r>
          </a:p>
          <a:p>
            <a:pPr>
              <a:lnSpc>
                <a:spcPct val="150000"/>
              </a:lnSpc>
            </a:pPr>
            <a:r>
              <a:rPr lang="en-US" dirty="0"/>
              <a:t>BRONCHIECTASIS</a:t>
            </a:r>
          </a:p>
          <a:p>
            <a:pPr>
              <a:lnSpc>
                <a:spcPct val="150000"/>
              </a:lnSpc>
            </a:pPr>
            <a:r>
              <a:rPr lang="en-US" dirty="0"/>
              <a:t>COPD</a:t>
            </a:r>
          </a:p>
          <a:p>
            <a:pPr>
              <a:lnSpc>
                <a:spcPct val="150000"/>
              </a:lnSpc>
            </a:pPr>
            <a:r>
              <a:rPr lang="en-US" dirty="0"/>
              <a:t>ASTHMA</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Lung diseases at risk of chronic infections </a:t>
            </a:r>
            <a:endParaRPr lang="fr-FR" dirty="0"/>
          </a:p>
        </p:txBody>
      </p:sp>
      <p:sp>
        <p:nvSpPr>
          <p:cNvPr id="6" name="Espace réservé du texte 5">
            <a:extLst>
              <a:ext uri="{FF2B5EF4-FFF2-40B4-BE49-F238E27FC236}">
                <a16:creationId xmlns:a16="http://schemas.microsoft.com/office/drawing/2014/main" id="{1920B57C-3238-C5AA-5092-8BF92157400A}"/>
              </a:ext>
            </a:extLst>
          </p:cNvPr>
          <p:cNvSpPr>
            <a:spLocks noGrp="1"/>
          </p:cNvSpPr>
          <p:nvPr>
            <p:ph type="body" sz="quarter" idx="18"/>
          </p:nvPr>
        </p:nvSpPr>
        <p:spPr>
          <a:xfrm>
            <a:off x="960193" y="763783"/>
            <a:ext cx="11104990" cy="582613"/>
          </a:xfrm>
        </p:spPr>
        <p:txBody>
          <a:bodyPr/>
          <a:lstStyle/>
          <a:p>
            <a:r>
              <a:rPr lang="fr-FR">
                <a:latin typeface="Arial" panose="020B0604020202020204" pitchFamily="34" charset="0"/>
                <a:cs typeface="Arial" panose="020B0604020202020204" pitchFamily="34" charset="0"/>
              </a:rPr>
              <a:t> </a:t>
            </a:r>
          </a:p>
        </p:txBody>
      </p:sp>
      <p:sp>
        <p:nvSpPr>
          <p:cNvPr id="8" name="Organigramme : Alternative 7">
            <a:extLst>
              <a:ext uri="{FF2B5EF4-FFF2-40B4-BE49-F238E27FC236}">
                <a16:creationId xmlns:a16="http://schemas.microsoft.com/office/drawing/2014/main" id="{A89A91A5-0662-DBF4-CA67-50127B5BE447}"/>
              </a:ext>
            </a:extLst>
          </p:cNvPr>
          <p:cNvSpPr/>
          <p:nvPr/>
        </p:nvSpPr>
        <p:spPr>
          <a:xfrm>
            <a:off x="8614714" y="2845020"/>
            <a:ext cx="3033486" cy="769257"/>
          </a:xfrm>
          <a:prstGeom prst="flowChartAlternateProcess">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EVIDENCE</a:t>
            </a:r>
          </a:p>
        </p:txBody>
      </p:sp>
      <p:sp>
        <p:nvSpPr>
          <p:cNvPr id="17" name="Flèche : haut 16">
            <a:extLst>
              <a:ext uri="{FF2B5EF4-FFF2-40B4-BE49-F238E27FC236}">
                <a16:creationId xmlns:a16="http://schemas.microsoft.com/office/drawing/2014/main" id="{9C9782EA-BA6F-AB9C-880B-91FA9DD2317B}"/>
              </a:ext>
            </a:extLst>
          </p:cNvPr>
          <p:cNvSpPr/>
          <p:nvPr/>
        </p:nvSpPr>
        <p:spPr>
          <a:xfrm>
            <a:off x="7912681" y="2216873"/>
            <a:ext cx="484632" cy="2025551"/>
          </a:xfrm>
          <a:prstGeom prst="upArrow">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Flèche : haut 17">
            <a:extLst>
              <a:ext uri="{FF2B5EF4-FFF2-40B4-BE49-F238E27FC236}">
                <a16:creationId xmlns:a16="http://schemas.microsoft.com/office/drawing/2014/main" id="{DA7909C9-3A8A-6F74-40FD-FE66FE6EFB7C}"/>
              </a:ext>
            </a:extLst>
          </p:cNvPr>
          <p:cNvSpPr/>
          <p:nvPr/>
        </p:nvSpPr>
        <p:spPr>
          <a:xfrm rot="10800000">
            <a:off x="4587484" y="2216872"/>
            <a:ext cx="484632" cy="2025551"/>
          </a:xfrm>
          <a:prstGeom prst="upArrow">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Organigramme : Alternative 2">
            <a:extLst>
              <a:ext uri="{FF2B5EF4-FFF2-40B4-BE49-F238E27FC236}">
                <a16:creationId xmlns:a16="http://schemas.microsoft.com/office/drawing/2014/main" id="{834FCD56-BAB0-72E6-A032-4A6AAECF13BC}"/>
              </a:ext>
            </a:extLst>
          </p:cNvPr>
          <p:cNvSpPr/>
          <p:nvPr/>
        </p:nvSpPr>
        <p:spPr>
          <a:xfrm>
            <a:off x="1336596" y="2845020"/>
            <a:ext cx="3033486" cy="769257"/>
          </a:xfrm>
          <a:prstGeom prst="flowChartAlternateProcess">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PREVALENCE</a:t>
            </a:r>
          </a:p>
        </p:txBody>
      </p:sp>
      <p:sp>
        <p:nvSpPr>
          <p:cNvPr id="9" name="Espace réservé du contenu 16">
            <a:extLst>
              <a:ext uri="{FF2B5EF4-FFF2-40B4-BE49-F238E27FC236}">
                <a16:creationId xmlns:a16="http://schemas.microsoft.com/office/drawing/2014/main" id="{CF42AE24-14A1-04C0-D13F-C6C7322EC56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Tree>
    <p:extLst>
      <p:ext uri="{BB962C8B-B14F-4D97-AF65-F5344CB8AC3E}">
        <p14:creationId xmlns:p14="http://schemas.microsoft.com/office/powerpoint/2010/main" val="258648863"/>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p:cNvSpPr>
            <a:spLocks noGrp="1"/>
          </p:cNvSpPr>
          <p:nvPr>
            <p:ph type="body" sz="quarter" idx="19"/>
          </p:nvPr>
        </p:nvSpPr>
        <p:spPr>
          <a:xfrm>
            <a:off x="666419" y="7971383"/>
            <a:ext cx="11104990" cy="380176"/>
          </a:xfrm>
        </p:spPr>
        <p:txBody>
          <a:bodyPr/>
          <a:lstStyle/>
          <a:p>
            <a:endParaRPr lang="fr-FR" dirty="0"/>
          </a:p>
        </p:txBody>
      </p:sp>
      <p:sp>
        <p:nvSpPr>
          <p:cNvPr id="4" name="Titre 3"/>
          <p:cNvSpPr>
            <a:spLocks noGrp="1"/>
          </p:cNvSpPr>
          <p:nvPr>
            <p:ph type="title"/>
          </p:nvPr>
        </p:nvSpPr>
        <p:spPr/>
        <p:txBody>
          <a:bodyPr/>
          <a:lstStyle/>
          <a:p>
            <a:r>
              <a:rPr lang="fr-FR" dirty="0" err="1"/>
              <a:t>Microbiological</a:t>
            </a:r>
            <a:r>
              <a:rPr lang="fr-FR" dirty="0"/>
              <a:t> data</a:t>
            </a:r>
          </a:p>
        </p:txBody>
      </p:sp>
      <p:sp>
        <p:nvSpPr>
          <p:cNvPr id="6" name="Espace réservé du contenu 5"/>
          <p:cNvSpPr>
            <a:spLocks noGrp="1"/>
          </p:cNvSpPr>
          <p:nvPr>
            <p:ph sz="quarter" idx="16"/>
          </p:nvPr>
        </p:nvSpPr>
        <p:spPr/>
        <p:txBody>
          <a:bodyPr/>
          <a:lstStyle/>
          <a:p>
            <a:r>
              <a:rPr lang="fr-FR" dirty="0"/>
              <a:t>Sarah SOUEGES et al., ECCMID</a:t>
            </a:r>
            <a:r>
              <a:rPr lang="fr-FR" sz="1200" baseline="30000" dirty="0"/>
              <a:t>Ⓡ  </a:t>
            </a:r>
            <a:r>
              <a:rPr lang="fr-FR" dirty="0"/>
              <a:t>2024, Abs#O0127</a:t>
            </a:r>
          </a:p>
        </p:txBody>
      </p:sp>
      <p:graphicFrame>
        <p:nvGraphicFramePr>
          <p:cNvPr id="10" name="Graphique 9"/>
          <p:cNvGraphicFramePr/>
          <p:nvPr/>
        </p:nvGraphicFramePr>
        <p:xfrm>
          <a:off x="327281" y="1556040"/>
          <a:ext cx="6419679" cy="4029062"/>
        </p:xfrm>
        <a:graphic>
          <a:graphicData uri="http://schemas.openxmlformats.org/drawingml/2006/chart">
            <c:chart xmlns:c="http://schemas.openxmlformats.org/drawingml/2006/chart" xmlns:r="http://schemas.openxmlformats.org/officeDocument/2006/relationships" r:id="rId2"/>
          </a:graphicData>
        </a:graphic>
      </p:graphicFrame>
      <p:sp>
        <p:nvSpPr>
          <p:cNvPr id="11" name="Espace réservé du texte 1"/>
          <p:cNvSpPr>
            <a:spLocks noGrp="1"/>
          </p:cNvSpPr>
          <p:nvPr>
            <p:ph type="body" sz="quarter" idx="15"/>
          </p:nvPr>
        </p:nvSpPr>
        <p:spPr>
          <a:xfrm>
            <a:off x="3865957" y="3187706"/>
            <a:ext cx="1229427" cy="360057"/>
          </a:xfrm>
        </p:spPr>
        <p:txBody>
          <a:bodyPr/>
          <a:lstStyle/>
          <a:p>
            <a:pPr marL="0" indent="0" algn="ctr">
              <a:buNone/>
            </a:pPr>
            <a:r>
              <a:rPr lang="fr-FR" sz="1200" b="1" dirty="0">
                <a:solidFill>
                  <a:schemeClr val="bg1"/>
                </a:solidFill>
              </a:rPr>
              <a:t>ESBL/Case</a:t>
            </a:r>
          </a:p>
          <a:p>
            <a:pPr marL="0" indent="0" algn="ctr">
              <a:buNone/>
            </a:pPr>
            <a:r>
              <a:rPr lang="fr-FR" sz="1200" b="1" dirty="0">
                <a:solidFill>
                  <a:schemeClr val="bg1"/>
                </a:solidFill>
              </a:rPr>
              <a:t>46%</a:t>
            </a:r>
          </a:p>
        </p:txBody>
      </p:sp>
      <p:sp>
        <p:nvSpPr>
          <p:cNvPr id="14" name="Espace réservé du texte 1"/>
          <p:cNvSpPr>
            <a:spLocks noGrp="1"/>
          </p:cNvSpPr>
          <p:nvPr>
            <p:ph type="body" sz="quarter" idx="15"/>
          </p:nvPr>
        </p:nvSpPr>
        <p:spPr>
          <a:xfrm>
            <a:off x="2658284" y="4403329"/>
            <a:ext cx="657673" cy="360057"/>
          </a:xfrm>
        </p:spPr>
        <p:txBody>
          <a:bodyPr/>
          <a:lstStyle/>
          <a:p>
            <a:pPr marL="0" indent="0" algn="ctr">
              <a:buNone/>
            </a:pPr>
            <a:r>
              <a:rPr lang="fr-FR" sz="1200" b="1" dirty="0">
                <a:solidFill>
                  <a:schemeClr val="bg1"/>
                </a:solidFill>
              </a:rPr>
              <a:t>VIM</a:t>
            </a:r>
          </a:p>
          <a:p>
            <a:pPr marL="0" indent="0" algn="ctr">
              <a:buNone/>
            </a:pPr>
            <a:r>
              <a:rPr lang="fr-FR" sz="1200" b="1" dirty="0">
                <a:solidFill>
                  <a:schemeClr val="bg1"/>
                </a:solidFill>
              </a:rPr>
              <a:t>21%</a:t>
            </a:r>
          </a:p>
        </p:txBody>
      </p:sp>
      <p:sp>
        <p:nvSpPr>
          <p:cNvPr id="15" name="Espace réservé du texte 1"/>
          <p:cNvSpPr>
            <a:spLocks noGrp="1"/>
          </p:cNvSpPr>
          <p:nvPr>
            <p:ph type="body" sz="quarter" idx="15"/>
          </p:nvPr>
        </p:nvSpPr>
        <p:spPr>
          <a:xfrm>
            <a:off x="1885544" y="3460890"/>
            <a:ext cx="657673" cy="360057"/>
          </a:xfrm>
        </p:spPr>
        <p:txBody>
          <a:bodyPr/>
          <a:lstStyle/>
          <a:p>
            <a:pPr marL="0" indent="0" algn="ctr">
              <a:buNone/>
            </a:pPr>
            <a:r>
              <a:rPr lang="fr-FR" sz="1200" b="1" dirty="0">
                <a:solidFill>
                  <a:schemeClr val="bg1"/>
                </a:solidFill>
              </a:rPr>
              <a:t>NDM</a:t>
            </a:r>
          </a:p>
          <a:p>
            <a:pPr marL="0" indent="0" algn="ctr">
              <a:buNone/>
            </a:pPr>
            <a:r>
              <a:rPr lang="fr-FR" sz="1200" b="1" dirty="0">
                <a:solidFill>
                  <a:schemeClr val="bg1"/>
                </a:solidFill>
              </a:rPr>
              <a:t>12%</a:t>
            </a:r>
          </a:p>
        </p:txBody>
      </p:sp>
      <p:sp>
        <p:nvSpPr>
          <p:cNvPr id="16" name="Espace réservé du texte 1"/>
          <p:cNvSpPr>
            <a:spLocks noGrp="1"/>
          </p:cNvSpPr>
          <p:nvPr>
            <p:ph type="body" sz="quarter" idx="15"/>
          </p:nvPr>
        </p:nvSpPr>
        <p:spPr>
          <a:xfrm>
            <a:off x="2324523" y="2509531"/>
            <a:ext cx="657673" cy="360057"/>
          </a:xfrm>
        </p:spPr>
        <p:txBody>
          <a:bodyPr/>
          <a:lstStyle/>
          <a:p>
            <a:pPr marL="0" indent="0" algn="ctr">
              <a:buNone/>
            </a:pPr>
            <a:r>
              <a:rPr lang="fr-FR" sz="1200" b="1" dirty="0" err="1">
                <a:solidFill>
                  <a:schemeClr val="bg1"/>
                </a:solidFill>
              </a:rPr>
              <a:t>Other</a:t>
            </a:r>
            <a:endParaRPr lang="fr-FR" sz="1200" b="1" dirty="0">
              <a:solidFill>
                <a:schemeClr val="bg1"/>
              </a:solidFill>
            </a:endParaRPr>
          </a:p>
          <a:p>
            <a:pPr marL="0" indent="0" algn="ctr">
              <a:buNone/>
            </a:pPr>
            <a:r>
              <a:rPr lang="fr-FR" sz="1200" b="1" dirty="0">
                <a:solidFill>
                  <a:schemeClr val="bg1"/>
                </a:solidFill>
              </a:rPr>
              <a:t>17%</a:t>
            </a:r>
          </a:p>
        </p:txBody>
      </p:sp>
      <p:sp>
        <p:nvSpPr>
          <p:cNvPr id="17" name="Espace réservé du texte 1"/>
          <p:cNvSpPr>
            <a:spLocks noGrp="1"/>
          </p:cNvSpPr>
          <p:nvPr>
            <p:ph type="body" sz="quarter" idx="15"/>
          </p:nvPr>
        </p:nvSpPr>
        <p:spPr>
          <a:xfrm>
            <a:off x="2873882" y="1949850"/>
            <a:ext cx="956488" cy="360057"/>
          </a:xfrm>
        </p:spPr>
        <p:txBody>
          <a:bodyPr/>
          <a:lstStyle/>
          <a:p>
            <a:pPr marL="0" indent="0" algn="ctr">
              <a:buNone/>
            </a:pPr>
            <a:r>
              <a:rPr lang="fr-FR" sz="1200" b="1" dirty="0" err="1">
                <a:solidFill>
                  <a:schemeClr val="bg1"/>
                </a:solidFill>
              </a:rPr>
              <a:t>Oxa</a:t>
            </a:r>
            <a:r>
              <a:rPr lang="fr-FR" sz="1200" b="1" dirty="0">
                <a:solidFill>
                  <a:schemeClr val="bg1"/>
                </a:solidFill>
              </a:rPr>
              <a:t>  </a:t>
            </a:r>
          </a:p>
          <a:p>
            <a:pPr marL="0" indent="0" algn="ctr">
              <a:buNone/>
            </a:pPr>
            <a:r>
              <a:rPr lang="fr-FR" sz="1200" b="1" dirty="0">
                <a:solidFill>
                  <a:schemeClr val="bg1"/>
                </a:solidFill>
              </a:rPr>
              <a:t>48</a:t>
            </a:r>
          </a:p>
          <a:p>
            <a:pPr marL="0" indent="0" algn="ctr">
              <a:buNone/>
            </a:pPr>
            <a:r>
              <a:rPr lang="fr-FR" sz="1200" b="1" dirty="0">
                <a:solidFill>
                  <a:schemeClr val="bg1"/>
                </a:solidFill>
              </a:rPr>
              <a:t>   4%</a:t>
            </a:r>
          </a:p>
        </p:txBody>
      </p:sp>
      <p:sp>
        <p:nvSpPr>
          <p:cNvPr id="18" name="Rectangle à coins arrondis 17"/>
          <p:cNvSpPr/>
          <p:nvPr/>
        </p:nvSpPr>
        <p:spPr>
          <a:xfrm>
            <a:off x="1181100" y="1265424"/>
            <a:ext cx="4648200" cy="451307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9" name="ZoneTexte 18">
            <a:extLst>
              <a:ext uri="{FF2B5EF4-FFF2-40B4-BE49-F238E27FC236}">
                <a16:creationId xmlns:a16="http://schemas.microsoft.com/office/drawing/2014/main" id="{52451C3A-2299-884E-A6D9-95A925480DAF}"/>
              </a:ext>
            </a:extLst>
          </p:cNvPr>
          <p:cNvSpPr txBox="1"/>
          <p:nvPr/>
        </p:nvSpPr>
        <p:spPr>
          <a:xfrm>
            <a:off x="1340539" y="1097348"/>
            <a:ext cx="4018861" cy="307777"/>
          </a:xfrm>
          <a:prstGeom prst="rect">
            <a:avLst/>
          </a:prstGeom>
          <a:solidFill>
            <a:schemeClr val="bg1"/>
          </a:solidFill>
          <a:ln>
            <a:noFill/>
          </a:ln>
        </p:spPr>
        <p:txBody>
          <a:bodyPr wrap="square" rtlCol="0" anchor="ctr">
            <a:spAutoFit/>
          </a:bodyPr>
          <a:lstStyle/>
          <a:p>
            <a:r>
              <a:rPr lang="fr-FR" sz="1400" b="1" dirty="0">
                <a:solidFill>
                  <a:srgbClr val="000000"/>
                </a:solidFill>
                <a:latin typeface="Arial" panose="020B0604020202020204" pitchFamily="34" charset="0"/>
                <a:cs typeface="Arial" panose="020B0604020202020204" pitchFamily="34" charset="0"/>
              </a:rPr>
              <a:t>Enterobacteria </a:t>
            </a:r>
            <a:r>
              <a:rPr lang="fr-FR" sz="1400" b="1" dirty="0" err="1">
                <a:solidFill>
                  <a:srgbClr val="000000"/>
                </a:solidFill>
                <a:latin typeface="Arial" panose="020B0604020202020204" pitchFamily="34" charset="0"/>
                <a:cs typeface="Arial" panose="020B0604020202020204" pitchFamily="34" charset="0"/>
              </a:rPr>
              <a:t>resistance</a:t>
            </a:r>
            <a:r>
              <a:rPr lang="fr-FR" sz="1400" b="1" dirty="0">
                <a:solidFill>
                  <a:srgbClr val="000000"/>
                </a:solidFill>
                <a:latin typeface="Arial" panose="020B0604020202020204" pitchFamily="34" charset="0"/>
                <a:cs typeface="Arial" panose="020B0604020202020204" pitchFamily="34" charset="0"/>
              </a:rPr>
              <a:t> </a:t>
            </a:r>
            <a:r>
              <a:rPr lang="fr-FR" sz="1400" b="1" dirty="0" err="1">
                <a:solidFill>
                  <a:srgbClr val="000000"/>
                </a:solidFill>
                <a:latin typeface="Arial" panose="020B0604020202020204" pitchFamily="34" charset="0"/>
                <a:cs typeface="Arial" panose="020B0604020202020204" pitchFamily="34" charset="0"/>
              </a:rPr>
              <a:t>mechanism</a:t>
            </a:r>
            <a:r>
              <a:rPr lang="fr-FR" sz="1400" b="1" dirty="0">
                <a:solidFill>
                  <a:srgbClr val="000000"/>
                </a:solidFill>
                <a:latin typeface="Arial" panose="020B0604020202020204" pitchFamily="34" charset="0"/>
                <a:cs typeface="Arial" panose="020B0604020202020204" pitchFamily="34" charset="0"/>
              </a:rPr>
              <a:t> </a:t>
            </a:r>
            <a:r>
              <a:rPr lang="fr-FR" sz="1400" dirty="0">
                <a:solidFill>
                  <a:srgbClr val="000000"/>
                </a:solidFill>
                <a:latin typeface="Arial" panose="020B0604020202020204" pitchFamily="34" charset="0"/>
                <a:cs typeface="Arial" panose="020B0604020202020204" pitchFamily="34" charset="0"/>
              </a:rPr>
              <a:t>(n=24)</a:t>
            </a:r>
          </a:p>
        </p:txBody>
      </p:sp>
      <p:graphicFrame>
        <p:nvGraphicFramePr>
          <p:cNvPr id="20" name="Tableau 19"/>
          <p:cNvGraphicFramePr>
            <a:graphicFrameLocks noGrp="1"/>
          </p:cNvGraphicFramePr>
          <p:nvPr>
            <p:extLst>
              <p:ext uri="{D42A27DB-BD31-4B8C-83A1-F6EECF244321}">
                <p14:modId xmlns:p14="http://schemas.microsoft.com/office/powerpoint/2010/main" val="666614068"/>
              </p:ext>
            </p:extLst>
          </p:nvPr>
        </p:nvGraphicFramePr>
        <p:xfrm>
          <a:off x="6096000" y="1291434"/>
          <a:ext cx="5834332" cy="1676296"/>
        </p:xfrm>
        <a:graphic>
          <a:graphicData uri="http://schemas.openxmlformats.org/drawingml/2006/table">
            <a:tbl>
              <a:tblPr firstRow="1" bandRow="1">
                <a:tableStyleId>{5C22544A-7EE6-4342-B048-85BDC9FD1C3A}</a:tableStyleId>
              </a:tblPr>
              <a:tblGrid>
                <a:gridCol w="4099959">
                  <a:extLst>
                    <a:ext uri="{9D8B030D-6E8A-4147-A177-3AD203B41FA5}">
                      <a16:colId xmlns:a16="http://schemas.microsoft.com/office/drawing/2014/main" val="20000"/>
                    </a:ext>
                  </a:extLst>
                </a:gridCol>
                <a:gridCol w="1734373">
                  <a:extLst>
                    <a:ext uri="{9D8B030D-6E8A-4147-A177-3AD203B41FA5}">
                      <a16:colId xmlns:a16="http://schemas.microsoft.com/office/drawing/2014/main" val="20001"/>
                    </a:ext>
                  </a:extLst>
                </a:gridCol>
              </a:tblGrid>
              <a:tr h="426128">
                <a:tc>
                  <a:txBody>
                    <a:bodyPr/>
                    <a:lstStyle/>
                    <a:p>
                      <a:pPr algn="l">
                        <a:spcBef>
                          <a:spcPts val="0"/>
                        </a:spcBef>
                      </a:pPr>
                      <a:r>
                        <a:rPr lang="fr-FR" sz="1400" b="1" dirty="0">
                          <a:latin typeface="Arial" panose="020B0604020202020204" pitchFamily="34" charset="0"/>
                          <a:cs typeface="Arial" panose="020B0604020202020204" pitchFamily="34" charset="0"/>
                        </a:rPr>
                        <a:t>Enterobacteria </a:t>
                      </a:r>
                      <a:r>
                        <a:rPr lang="fr-FR" sz="1400" b="1" dirty="0" err="1">
                          <a:latin typeface="Arial" panose="020B0604020202020204" pitchFamily="34" charset="0"/>
                          <a:cs typeface="Arial" panose="020B0604020202020204" pitchFamily="34" charset="0"/>
                        </a:rPr>
                        <a:t>antibiotic</a:t>
                      </a:r>
                      <a:r>
                        <a:rPr lang="fr-FR" sz="1400" b="1" dirty="0">
                          <a:latin typeface="Arial" panose="020B0604020202020204" pitchFamily="34" charset="0"/>
                          <a:cs typeface="Arial" panose="020B0604020202020204" pitchFamily="34" charset="0"/>
                        </a:rPr>
                        <a:t> </a:t>
                      </a:r>
                      <a:r>
                        <a:rPr lang="fr-FR" sz="1400" b="1" dirty="0" err="1">
                          <a:latin typeface="Arial" panose="020B0604020202020204" pitchFamily="34" charset="0"/>
                          <a:cs typeface="Arial" panose="020B0604020202020204" pitchFamily="34" charset="0"/>
                        </a:rPr>
                        <a:t>susceptibility</a:t>
                      </a:r>
                      <a:r>
                        <a:rPr lang="fr-FR" sz="1400" b="1" dirty="0">
                          <a:latin typeface="Arial" panose="020B0604020202020204" pitchFamily="34" charset="0"/>
                          <a:cs typeface="Arial" panose="020B0604020202020204" pitchFamily="34" charset="0"/>
                        </a:rPr>
                        <a:t>, </a:t>
                      </a:r>
                      <a:r>
                        <a:rPr lang="fr-FR" sz="1400" b="0" dirty="0">
                          <a:latin typeface="Arial" panose="020B0604020202020204" pitchFamily="34" charset="0"/>
                          <a:cs typeface="Arial" panose="020B0604020202020204" pitchFamily="34" charset="0"/>
                        </a:rPr>
                        <a:t>(n=24)</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Susceptible </a:t>
                      </a:r>
                      <a:r>
                        <a:rPr lang="fr-FR" sz="1400" b="1" kern="1200" dirty="0" err="1">
                          <a:solidFill>
                            <a:schemeClr val="lt1"/>
                          </a:solidFill>
                          <a:latin typeface="Arial" panose="020B0604020202020204" pitchFamily="34" charset="0"/>
                          <a:ea typeface="+mn-ea"/>
                          <a:cs typeface="Arial" panose="020B0604020202020204" pitchFamily="34" charset="0"/>
                        </a:rPr>
                        <a:t>strains</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26128">
                <a:tc>
                  <a:txBody>
                    <a:bodyPr/>
                    <a:lstStyle/>
                    <a:p>
                      <a:r>
                        <a:rPr lang="en-US" sz="1400" dirty="0">
                          <a:solidFill>
                            <a:schemeClr val="tx1">
                              <a:lumMod val="75000"/>
                              <a:lumOff val="25000"/>
                            </a:schemeClr>
                          </a:solidFill>
                          <a:latin typeface="Arial" panose="020B0604020202020204" pitchFamily="34" charset="0"/>
                          <a:cs typeface="Arial" panose="020B0604020202020204" pitchFamily="34" charset="0"/>
                        </a:rPr>
                        <a:t>Ceftazidime/avibactam</a:t>
                      </a: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26.6% (n=4/15)</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6128">
                <a:tc>
                  <a:txBody>
                    <a:bodyPr/>
                    <a:lstStyle/>
                    <a:p>
                      <a:pPr rtl="0">
                        <a:spcBef>
                          <a:spcPts val="0"/>
                        </a:spcBef>
                        <a:spcAft>
                          <a:spcPts val="500"/>
                        </a:spcAft>
                      </a:pPr>
                      <a:r>
                        <a:rPr lang="fr-FR" sz="1400" b="0" i="0" u="none" strike="noStrike" dirty="0" err="1">
                          <a:solidFill>
                            <a:srgbClr val="000000"/>
                          </a:solidFill>
                          <a:effectLst/>
                          <a:latin typeface="Arial" panose="020B0604020202020204" pitchFamily="34" charset="0"/>
                        </a:rPr>
                        <a:t>Imipenem-cilastatin</a:t>
                      </a:r>
                      <a:r>
                        <a:rPr lang="fr-FR" sz="1400" b="0" i="0" u="none" strike="noStrike" dirty="0">
                          <a:solidFill>
                            <a:srgbClr val="000000"/>
                          </a:solidFill>
                          <a:effectLst/>
                          <a:latin typeface="Arial" panose="020B0604020202020204" pitchFamily="34" charset="0"/>
                        </a:rPr>
                        <a:t>/</a:t>
                      </a:r>
                      <a:r>
                        <a:rPr lang="fr-FR" sz="1400" b="0" i="0" u="none" strike="noStrike" dirty="0" err="1">
                          <a:solidFill>
                            <a:srgbClr val="000000"/>
                          </a:solidFill>
                          <a:effectLst/>
                          <a:latin typeface="Arial" panose="020B0604020202020204" pitchFamily="34" charset="0"/>
                        </a:rPr>
                        <a:t>relebactam</a:t>
                      </a:r>
                      <a:endParaRPr lang="fr-FR" sz="1400" b="0" dirty="0">
                        <a:effectLst/>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25% (n=2/8)</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97912">
                <a:tc>
                  <a:txBody>
                    <a:bodyPr/>
                    <a:lstStyle/>
                    <a:p>
                      <a:r>
                        <a:rPr lang="en-US" sz="1400" dirty="0" err="1">
                          <a:solidFill>
                            <a:schemeClr val="tx1">
                              <a:lumMod val="75000"/>
                              <a:lumOff val="25000"/>
                            </a:schemeClr>
                          </a:solidFill>
                          <a:latin typeface="Arial" panose="020B0604020202020204" pitchFamily="34" charset="0"/>
                          <a:cs typeface="Arial" panose="020B0604020202020204" pitchFamily="34" charset="0"/>
                        </a:rPr>
                        <a:t>Meropenem</a:t>
                      </a:r>
                      <a:r>
                        <a:rPr lang="en-US" sz="1400" dirty="0">
                          <a:solidFill>
                            <a:schemeClr val="tx1">
                              <a:lumMod val="75000"/>
                              <a:lumOff val="25000"/>
                            </a:schemeClr>
                          </a:solidFill>
                          <a:latin typeface="Arial" panose="020B0604020202020204" pitchFamily="34" charset="0"/>
                          <a:cs typeface="Arial" panose="020B0604020202020204" pitchFamily="34" charset="0"/>
                        </a:rPr>
                        <a:t>/</a:t>
                      </a:r>
                      <a:r>
                        <a:rPr lang="en-US" sz="1400" dirty="0" err="1">
                          <a:solidFill>
                            <a:schemeClr val="tx1">
                              <a:lumMod val="75000"/>
                              <a:lumOff val="25000"/>
                            </a:schemeClr>
                          </a:solidFill>
                          <a:latin typeface="Arial" panose="020B0604020202020204" pitchFamily="34" charset="0"/>
                          <a:cs typeface="Arial" panose="020B0604020202020204" pitchFamily="34" charset="0"/>
                        </a:rPr>
                        <a:t>vaborbactam</a:t>
                      </a: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71.4% (n=5/7)</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graphicFrame>
        <p:nvGraphicFramePr>
          <p:cNvPr id="21" name="Tableau 20"/>
          <p:cNvGraphicFramePr>
            <a:graphicFrameLocks noGrp="1"/>
          </p:cNvGraphicFramePr>
          <p:nvPr>
            <p:extLst>
              <p:ext uri="{D42A27DB-BD31-4B8C-83A1-F6EECF244321}">
                <p14:modId xmlns:p14="http://schemas.microsoft.com/office/powerpoint/2010/main" val="908282097"/>
              </p:ext>
            </p:extLst>
          </p:nvPr>
        </p:nvGraphicFramePr>
        <p:xfrm>
          <a:off x="6116809" y="3600977"/>
          <a:ext cx="5747910" cy="1676296"/>
        </p:xfrm>
        <a:graphic>
          <a:graphicData uri="http://schemas.openxmlformats.org/drawingml/2006/table">
            <a:tbl>
              <a:tblPr firstRow="1" bandRow="1">
                <a:tableStyleId>{5C22544A-7EE6-4342-B048-85BDC9FD1C3A}</a:tableStyleId>
              </a:tblPr>
              <a:tblGrid>
                <a:gridCol w="4001976">
                  <a:extLst>
                    <a:ext uri="{9D8B030D-6E8A-4147-A177-3AD203B41FA5}">
                      <a16:colId xmlns:a16="http://schemas.microsoft.com/office/drawing/2014/main" val="20000"/>
                    </a:ext>
                  </a:extLst>
                </a:gridCol>
                <a:gridCol w="1745934">
                  <a:extLst>
                    <a:ext uri="{9D8B030D-6E8A-4147-A177-3AD203B41FA5}">
                      <a16:colId xmlns:a16="http://schemas.microsoft.com/office/drawing/2014/main" val="20001"/>
                    </a:ext>
                  </a:extLst>
                </a:gridCol>
              </a:tblGrid>
              <a:tr h="426128">
                <a:tc>
                  <a:txBody>
                    <a:bodyPr/>
                    <a:lstStyle/>
                    <a:p>
                      <a:pPr algn="l">
                        <a:spcBef>
                          <a:spcPts val="0"/>
                        </a:spcBef>
                      </a:pPr>
                      <a:r>
                        <a:rPr lang="pt-BR" sz="1400" b="1" i="1" dirty="0">
                          <a:latin typeface="Arial" panose="020B0604020202020204" pitchFamily="34" charset="0"/>
                          <a:cs typeface="Arial" panose="020B0604020202020204" pitchFamily="34" charset="0"/>
                        </a:rPr>
                        <a:t>P. aeruginosa </a:t>
                      </a:r>
                      <a:r>
                        <a:rPr lang="pt-BR" sz="1400" b="1" dirty="0">
                          <a:latin typeface="Arial" panose="020B0604020202020204" pitchFamily="34" charset="0"/>
                          <a:cs typeface="Arial" panose="020B0604020202020204" pitchFamily="34" charset="0"/>
                        </a:rPr>
                        <a:t>antibiotic susceptibillity, </a:t>
                      </a:r>
                      <a:r>
                        <a:rPr lang="pt-BR" sz="1400" b="0" dirty="0">
                          <a:latin typeface="Arial" panose="020B0604020202020204" pitchFamily="34" charset="0"/>
                          <a:cs typeface="Arial" panose="020B0604020202020204" pitchFamily="34" charset="0"/>
                        </a:rPr>
                        <a:t>(n=68)</a:t>
                      </a:r>
                      <a:endParaRPr lang="fr-FR" sz="1400" b="0" dirty="0">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Susceptible </a:t>
                      </a:r>
                      <a:r>
                        <a:rPr lang="fr-FR" sz="1400" b="1" kern="1200" dirty="0" err="1">
                          <a:solidFill>
                            <a:schemeClr val="lt1"/>
                          </a:solidFill>
                          <a:latin typeface="Arial" panose="020B0604020202020204" pitchFamily="34" charset="0"/>
                          <a:ea typeface="+mn-ea"/>
                          <a:cs typeface="Arial" panose="020B0604020202020204" pitchFamily="34" charset="0"/>
                        </a:rPr>
                        <a:t>strains</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extLst>
                  <a:ext uri="{0D108BD9-81ED-4DB2-BD59-A6C34878D82A}">
                    <a16:rowId xmlns:a16="http://schemas.microsoft.com/office/drawing/2014/main" val="10000"/>
                  </a:ext>
                </a:extLst>
              </a:tr>
              <a:tr h="426128">
                <a:tc>
                  <a:txBody>
                    <a:bodyPr/>
                    <a:lstStyle/>
                    <a:p>
                      <a:r>
                        <a:rPr lang="en-US" sz="1400" dirty="0" err="1">
                          <a:solidFill>
                            <a:schemeClr val="tx1">
                              <a:lumMod val="75000"/>
                              <a:lumOff val="25000"/>
                            </a:schemeClr>
                          </a:solidFill>
                          <a:latin typeface="Arial" panose="020B0604020202020204" pitchFamily="34" charset="0"/>
                          <a:cs typeface="Arial" panose="020B0604020202020204" pitchFamily="34" charset="0"/>
                        </a:rPr>
                        <a:t>Ceftolozane</a:t>
                      </a:r>
                      <a:r>
                        <a:rPr lang="en-US" sz="1400" dirty="0">
                          <a:solidFill>
                            <a:schemeClr val="tx1">
                              <a:lumMod val="75000"/>
                              <a:lumOff val="25000"/>
                            </a:schemeClr>
                          </a:solidFill>
                          <a:latin typeface="Arial" panose="020B0604020202020204" pitchFamily="34" charset="0"/>
                          <a:cs typeface="Arial" panose="020B0604020202020204" pitchFamily="34" charset="0"/>
                        </a:rPr>
                        <a:t>/</a:t>
                      </a:r>
                      <a:r>
                        <a:rPr lang="en-US" sz="1400" dirty="0" err="1">
                          <a:solidFill>
                            <a:schemeClr val="tx1">
                              <a:lumMod val="75000"/>
                              <a:lumOff val="25000"/>
                            </a:schemeClr>
                          </a:solidFill>
                          <a:latin typeface="Arial" panose="020B0604020202020204" pitchFamily="34" charset="0"/>
                          <a:cs typeface="Arial" panose="020B0604020202020204" pitchFamily="34" charset="0"/>
                        </a:rPr>
                        <a:t>tazobactam</a:t>
                      </a: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21.6% (n=13/60)</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6128">
                <a:tc>
                  <a:txBody>
                    <a:bodyPr/>
                    <a:lstStyle/>
                    <a:p>
                      <a:pPr rtl="0">
                        <a:spcBef>
                          <a:spcPts val="0"/>
                        </a:spcBef>
                        <a:spcAft>
                          <a:spcPts val="500"/>
                        </a:spcAft>
                      </a:pPr>
                      <a:r>
                        <a:rPr lang="fr-FR" sz="1400" b="0" i="0" u="none" strike="noStrike" dirty="0" err="1">
                          <a:solidFill>
                            <a:srgbClr val="000000"/>
                          </a:solidFill>
                          <a:effectLst/>
                          <a:latin typeface="Arial" panose="020B0604020202020204" pitchFamily="34" charset="0"/>
                        </a:rPr>
                        <a:t>Ceftazidime</a:t>
                      </a:r>
                      <a:r>
                        <a:rPr lang="fr-FR" sz="1400" b="0" i="0" u="none" strike="noStrike" dirty="0">
                          <a:solidFill>
                            <a:srgbClr val="000000"/>
                          </a:solidFill>
                          <a:effectLst/>
                          <a:latin typeface="Arial" panose="020B0604020202020204" pitchFamily="34" charset="0"/>
                        </a:rPr>
                        <a:t>/</a:t>
                      </a:r>
                      <a:r>
                        <a:rPr lang="fr-FR" sz="1400" b="0" i="0" u="none" strike="noStrike" dirty="0" err="1">
                          <a:solidFill>
                            <a:srgbClr val="000000"/>
                          </a:solidFill>
                          <a:effectLst/>
                          <a:latin typeface="Arial" panose="020B0604020202020204" pitchFamily="34" charset="0"/>
                        </a:rPr>
                        <a:t>avibactam</a:t>
                      </a:r>
                      <a:endParaRPr lang="fr-FR" sz="1400" b="0" i="0" u="none" strike="noStrike" dirty="0">
                        <a:solidFill>
                          <a:srgbClr val="000000"/>
                        </a:solidFill>
                        <a:effectLst/>
                        <a:latin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21.3% (n=13/61)</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97912">
                <a:tc>
                  <a:txBody>
                    <a:bodyPr/>
                    <a:lstStyle/>
                    <a:p>
                      <a:r>
                        <a:rPr lang="en-US" sz="1400" dirty="0">
                          <a:solidFill>
                            <a:schemeClr val="tx1">
                              <a:lumMod val="75000"/>
                              <a:lumOff val="25000"/>
                            </a:schemeClr>
                          </a:solidFill>
                          <a:latin typeface="Arial" panose="020B0604020202020204" pitchFamily="34" charset="0"/>
                          <a:cs typeface="Arial" panose="020B0604020202020204" pitchFamily="34" charset="0"/>
                        </a:rPr>
                        <a:t>Imipenem-</a:t>
                      </a:r>
                      <a:r>
                        <a:rPr lang="en-US" sz="1400" dirty="0" err="1">
                          <a:solidFill>
                            <a:schemeClr val="tx1">
                              <a:lumMod val="75000"/>
                              <a:lumOff val="25000"/>
                            </a:schemeClr>
                          </a:solidFill>
                          <a:latin typeface="Arial" panose="020B0604020202020204" pitchFamily="34" charset="0"/>
                          <a:cs typeface="Arial" panose="020B0604020202020204" pitchFamily="34" charset="0"/>
                        </a:rPr>
                        <a:t>cilastatin</a:t>
                      </a:r>
                      <a:r>
                        <a:rPr lang="en-US" sz="1400" dirty="0">
                          <a:solidFill>
                            <a:schemeClr val="tx1">
                              <a:lumMod val="75000"/>
                              <a:lumOff val="25000"/>
                            </a:schemeClr>
                          </a:solidFill>
                          <a:latin typeface="Arial" panose="020B0604020202020204" pitchFamily="34" charset="0"/>
                          <a:cs typeface="Arial" panose="020B0604020202020204" pitchFamily="34" charset="0"/>
                        </a:rPr>
                        <a:t>/</a:t>
                      </a:r>
                      <a:r>
                        <a:rPr lang="en-US" sz="1400" dirty="0" err="1">
                          <a:solidFill>
                            <a:schemeClr val="tx1">
                              <a:lumMod val="75000"/>
                              <a:lumOff val="25000"/>
                            </a:schemeClr>
                          </a:solidFill>
                          <a:latin typeface="Arial" panose="020B0604020202020204" pitchFamily="34" charset="0"/>
                          <a:cs typeface="Arial" panose="020B0604020202020204" pitchFamily="34" charset="0"/>
                        </a:rPr>
                        <a:t>relebactam</a:t>
                      </a: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36000" marR="3600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23.8% (n=10/42)</a:t>
                      </a:r>
                    </a:p>
                  </a:txBody>
                  <a:tcPr marL="36000" marR="3600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023815247"/>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dirty="0"/>
              <a:t>Days 28 and 90 outcomes</a:t>
            </a:r>
            <a:endParaRPr lang="fr-FR" dirty="0"/>
          </a:p>
        </p:txBody>
      </p:sp>
      <p:sp>
        <p:nvSpPr>
          <p:cNvPr id="6" name="Espace réservé du contenu 5"/>
          <p:cNvSpPr>
            <a:spLocks noGrp="1"/>
          </p:cNvSpPr>
          <p:nvPr>
            <p:ph sz="quarter" idx="16"/>
          </p:nvPr>
        </p:nvSpPr>
        <p:spPr/>
        <p:txBody>
          <a:bodyPr/>
          <a:lstStyle/>
          <a:p>
            <a:r>
              <a:rPr lang="fr-FR" dirty="0"/>
              <a:t>Sarah SOUEGES et al., ECCMID</a:t>
            </a:r>
            <a:r>
              <a:rPr lang="fr-FR" sz="1200" baseline="30000" dirty="0"/>
              <a:t>Ⓡ  </a:t>
            </a:r>
            <a:r>
              <a:rPr lang="fr-FR" dirty="0"/>
              <a:t>2024, Abs#O0127</a:t>
            </a:r>
          </a:p>
        </p:txBody>
      </p:sp>
      <p:grpSp>
        <p:nvGrpSpPr>
          <p:cNvPr id="21" name="Groupe 20"/>
          <p:cNvGrpSpPr/>
          <p:nvPr/>
        </p:nvGrpSpPr>
        <p:grpSpPr>
          <a:xfrm>
            <a:off x="1409701" y="1451388"/>
            <a:ext cx="10655483" cy="3631816"/>
            <a:chOff x="1409701" y="1451388"/>
            <a:chExt cx="10655483" cy="3631816"/>
          </a:xfrm>
        </p:grpSpPr>
        <p:sp>
          <p:nvSpPr>
            <p:cNvPr id="7" name="Freeform 41">
              <a:extLst>
                <a:ext uri="{FF2B5EF4-FFF2-40B4-BE49-F238E27FC236}">
                  <a16:creationId xmlns:a16="http://schemas.microsoft.com/office/drawing/2014/main" id="{B0A83D01-593E-99B5-3353-728FD77D4D0D}"/>
                </a:ext>
              </a:extLst>
            </p:cNvPr>
            <p:cNvSpPr/>
            <p:nvPr/>
          </p:nvSpPr>
          <p:spPr>
            <a:xfrm>
              <a:off x="1409701" y="1451388"/>
              <a:ext cx="1651000" cy="81367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28-day outcome</a:t>
              </a:r>
            </a:p>
          </p:txBody>
        </p:sp>
        <p:sp>
          <p:nvSpPr>
            <p:cNvPr id="8" name="Freeform 41">
              <a:extLst>
                <a:ext uri="{FF2B5EF4-FFF2-40B4-BE49-F238E27FC236}">
                  <a16:creationId xmlns:a16="http://schemas.microsoft.com/office/drawing/2014/main" id="{B0A83D01-593E-99B5-3353-728FD77D4D0D}"/>
                </a:ext>
              </a:extLst>
            </p:cNvPr>
            <p:cNvSpPr/>
            <p:nvPr/>
          </p:nvSpPr>
          <p:spPr>
            <a:xfrm>
              <a:off x="3186637" y="1451388"/>
              <a:ext cx="4242863" cy="813677"/>
            </a:xfrm>
            <a:prstGeom prst="roundRect">
              <a:avLst>
                <a:gd name="adj" fmla="val 9151"/>
              </a:avLst>
            </a:prstGeom>
            <a:solidFill>
              <a:srgbClr val="5E247C">
                <a:alpha val="73000"/>
              </a:srgbClr>
            </a:solid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Overall mortality rate: 37.7% (n=43) </a:t>
              </a:r>
            </a:p>
            <a:p>
              <a:pPr lvl="0" defTabSz="514350">
                <a:lnSpc>
                  <a:spcPts val="1500"/>
                </a:lnSpc>
                <a:defRPr/>
              </a:pPr>
              <a:r>
                <a:rPr lang="en-US" sz="1400" kern="0" dirty="0">
                  <a:solidFill>
                    <a:prstClr val="white"/>
                  </a:solidFill>
                  <a:latin typeface="Century Gothic" panose="020B0502020202020204" pitchFamily="34" charset="0"/>
                  <a:cs typeface="Arial" panose="020B0604020202020204" pitchFamily="34" charset="0"/>
                </a:rPr>
                <a:t>Attributable mortality: 67.4% (n=29)</a:t>
              </a:r>
            </a:p>
          </p:txBody>
        </p:sp>
        <p:sp>
          <p:nvSpPr>
            <p:cNvPr id="11" name="Freeform 41">
              <a:extLst>
                <a:ext uri="{FF2B5EF4-FFF2-40B4-BE49-F238E27FC236}">
                  <a16:creationId xmlns:a16="http://schemas.microsoft.com/office/drawing/2014/main" id="{B0A83D01-593E-99B5-3353-728FD77D4D0D}"/>
                </a:ext>
              </a:extLst>
            </p:cNvPr>
            <p:cNvSpPr/>
            <p:nvPr/>
          </p:nvSpPr>
          <p:spPr>
            <a:xfrm>
              <a:off x="1409701" y="2394145"/>
              <a:ext cx="1651000" cy="813677"/>
            </a:xfrm>
            <a:prstGeom prst="roundRect">
              <a:avLst>
                <a:gd name="adj" fmla="val 9151"/>
              </a:avLst>
            </a:prstGeom>
            <a:solidFill>
              <a:srgbClr val="C418E6"/>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Factors associated with 28-day mortality</a:t>
              </a:r>
            </a:p>
          </p:txBody>
        </p:sp>
        <p:sp>
          <p:nvSpPr>
            <p:cNvPr id="12" name="Freeform 41">
              <a:extLst>
                <a:ext uri="{FF2B5EF4-FFF2-40B4-BE49-F238E27FC236}">
                  <a16:creationId xmlns:a16="http://schemas.microsoft.com/office/drawing/2014/main" id="{B0A83D01-593E-99B5-3353-728FD77D4D0D}"/>
                </a:ext>
              </a:extLst>
            </p:cNvPr>
            <p:cNvSpPr/>
            <p:nvPr/>
          </p:nvSpPr>
          <p:spPr>
            <a:xfrm>
              <a:off x="3186638" y="2394145"/>
              <a:ext cx="4242863" cy="813677"/>
            </a:xfrm>
            <a:prstGeom prst="roundRect">
              <a:avLst>
                <a:gd name="adj" fmla="val 9151"/>
              </a:avLst>
            </a:prstGeom>
            <a:solidFill>
              <a:srgbClr val="C418E6">
                <a:alpha val="60000"/>
              </a:srgbClr>
            </a:solid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BSI:</a:t>
              </a:r>
              <a:r>
                <a:rPr lang="en-US" sz="1400" kern="0" dirty="0">
                  <a:solidFill>
                    <a:prstClr val="white"/>
                  </a:solidFill>
                  <a:latin typeface="Century Gothic" panose="020B0502020202020204" pitchFamily="34" charset="0"/>
                  <a:cs typeface="Arial" panose="020B0604020202020204" pitchFamily="34" charset="0"/>
                </a:rPr>
                <a:t> OR 4.1, 95%CI [1.4-11], </a:t>
              </a:r>
              <a:r>
                <a:rPr lang="en-US" sz="1400" i="1" kern="0" dirty="0">
                  <a:solidFill>
                    <a:prstClr val="white"/>
                  </a:solidFill>
                  <a:latin typeface="Century Gothic" panose="020B0502020202020204" pitchFamily="34" charset="0"/>
                  <a:cs typeface="Arial" panose="020B0604020202020204" pitchFamily="34" charset="0"/>
                </a:rPr>
                <a:t>p</a:t>
              </a:r>
              <a:r>
                <a:rPr lang="en-US" sz="1400" kern="0" dirty="0">
                  <a:solidFill>
                    <a:prstClr val="white"/>
                  </a:solidFill>
                  <a:latin typeface="Century Gothic" panose="020B0502020202020204" pitchFamily="34" charset="0"/>
                  <a:cs typeface="Arial" panose="020B0604020202020204" pitchFamily="34" charset="0"/>
                </a:rPr>
                <a:t>=0.007</a:t>
              </a:r>
            </a:p>
            <a:p>
              <a:pPr lvl="0"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Lung infection: </a:t>
              </a:r>
              <a:r>
                <a:rPr lang="en-US" sz="1400" kern="0" dirty="0">
                  <a:solidFill>
                    <a:prstClr val="white"/>
                  </a:solidFill>
                  <a:latin typeface="Century Gothic" panose="020B0502020202020204" pitchFamily="34" charset="0"/>
                  <a:cs typeface="Arial" panose="020B0604020202020204" pitchFamily="34" charset="0"/>
                </a:rPr>
                <a:t>OR 8, 95% CI [2.4-26], </a:t>
              </a:r>
              <a:r>
                <a:rPr lang="en-US" sz="1400" i="1" kern="0" dirty="0">
                  <a:solidFill>
                    <a:prstClr val="white"/>
                  </a:solidFill>
                  <a:latin typeface="Century Gothic" panose="020B0502020202020204" pitchFamily="34" charset="0"/>
                  <a:cs typeface="Arial" panose="020B0604020202020204" pitchFamily="34" charset="0"/>
                </a:rPr>
                <a:t>p</a:t>
              </a:r>
              <a:r>
                <a:rPr lang="en-US" sz="1400" kern="0" dirty="0">
                  <a:solidFill>
                    <a:prstClr val="white"/>
                  </a:solidFill>
                  <a:latin typeface="Century Gothic" panose="020B0502020202020204" pitchFamily="34" charset="0"/>
                  <a:cs typeface="Arial" panose="020B0604020202020204" pitchFamily="34" charset="0"/>
                </a:rPr>
                <a:t>&lt;0.001 </a:t>
              </a:r>
            </a:p>
            <a:p>
              <a:pPr lvl="0" defTabSz="514350">
                <a:lnSpc>
                  <a:spcPts val="1500"/>
                </a:lnSpc>
                <a:defRPr/>
              </a:pPr>
              <a:r>
                <a:rPr lang="en-US" sz="1400" b="1" i="1" kern="0" dirty="0">
                  <a:solidFill>
                    <a:prstClr val="white"/>
                  </a:solidFill>
                  <a:latin typeface="Century Gothic" panose="020B0502020202020204" pitchFamily="34" charset="0"/>
                  <a:cs typeface="Arial" panose="020B0604020202020204" pitchFamily="34" charset="0"/>
                </a:rPr>
                <a:t>P. aeruginosa</a:t>
              </a:r>
              <a:r>
                <a:rPr lang="en-US" sz="1400" b="1" kern="0" dirty="0">
                  <a:solidFill>
                    <a:prstClr val="white"/>
                  </a:solidFill>
                  <a:latin typeface="Century Gothic" panose="020B0502020202020204" pitchFamily="34" charset="0"/>
                  <a:cs typeface="Arial" panose="020B0604020202020204" pitchFamily="34" charset="0"/>
                </a:rPr>
                <a:t>:</a:t>
              </a:r>
              <a:r>
                <a:rPr lang="en-US" sz="1400" kern="0" dirty="0">
                  <a:solidFill>
                    <a:prstClr val="white"/>
                  </a:solidFill>
                  <a:latin typeface="Century Gothic" panose="020B0502020202020204" pitchFamily="34" charset="0"/>
                  <a:cs typeface="Arial" panose="020B0604020202020204" pitchFamily="34" charset="0"/>
                </a:rPr>
                <a:t> OR 0.3, 95% CI [0.1-0.8], </a:t>
              </a:r>
              <a:r>
                <a:rPr lang="en-US" sz="1400" i="1" kern="0" dirty="0">
                  <a:solidFill>
                    <a:prstClr val="white"/>
                  </a:solidFill>
                  <a:latin typeface="Century Gothic" panose="020B0502020202020204" pitchFamily="34" charset="0"/>
                  <a:cs typeface="Arial" panose="020B0604020202020204" pitchFamily="34" charset="0"/>
                </a:rPr>
                <a:t>p</a:t>
              </a:r>
              <a:r>
                <a:rPr lang="en-US" sz="1400" kern="0" dirty="0">
                  <a:solidFill>
                    <a:prstClr val="white"/>
                  </a:solidFill>
                  <a:latin typeface="Century Gothic" panose="020B0502020202020204" pitchFamily="34" charset="0"/>
                  <a:cs typeface="Arial" panose="020B0604020202020204" pitchFamily="34" charset="0"/>
                </a:rPr>
                <a:t>=0.01</a:t>
              </a:r>
            </a:p>
          </p:txBody>
        </p:sp>
        <p:sp>
          <p:nvSpPr>
            <p:cNvPr id="13" name="Freeform 41">
              <a:extLst>
                <a:ext uri="{FF2B5EF4-FFF2-40B4-BE49-F238E27FC236}">
                  <a16:creationId xmlns:a16="http://schemas.microsoft.com/office/drawing/2014/main" id="{B0A83D01-593E-99B5-3353-728FD77D4D0D}"/>
                </a:ext>
              </a:extLst>
            </p:cNvPr>
            <p:cNvSpPr/>
            <p:nvPr/>
          </p:nvSpPr>
          <p:spPr>
            <a:xfrm>
              <a:off x="1409701" y="3331836"/>
              <a:ext cx="1651000" cy="813677"/>
            </a:xfrm>
            <a:prstGeom prst="roundRect">
              <a:avLst>
                <a:gd name="adj" fmla="val 9151"/>
              </a:avLst>
            </a:prstGeom>
            <a:solidFill>
              <a:srgbClr val="7134E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28-day clinical resolution</a:t>
              </a:r>
            </a:p>
          </p:txBody>
        </p:sp>
        <p:sp>
          <p:nvSpPr>
            <p:cNvPr id="14" name="Freeform 41">
              <a:extLst>
                <a:ext uri="{FF2B5EF4-FFF2-40B4-BE49-F238E27FC236}">
                  <a16:creationId xmlns:a16="http://schemas.microsoft.com/office/drawing/2014/main" id="{B0A83D01-593E-99B5-3353-728FD77D4D0D}"/>
                </a:ext>
              </a:extLst>
            </p:cNvPr>
            <p:cNvSpPr/>
            <p:nvPr/>
          </p:nvSpPr>
          <p:spPr>
            <a:xfrm>
              <a:off x="3186637" y="3331836"/>
              <a:ext cx="4242863" cy="813677"/>
            </a:xfrm>
            <a:prstGeom prst="roundRect">
              <a:avLst>
                <a:gd name="adj" fmla="val 9151"/>
              </a:avLst>
            </a:prstGeom>
            <a:solidFill>
              <a:srgbClr val="7134EC">
                <a:alpha val="72000"/>
              </a:srgbClr>
            </a:solid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400" kern="0" dirty="0">
                  <a:solidFill>
                    <a:prstClr val="white"/>
                  </a:solidFill>
                  <a:latin typeface="Century Gothic" panose="020B0502020202020204" pitchFamily="34" charset="0"/>
                  <a:cs typeface="Arial" panose="020B0604020202020204" pitchFamily="34" charset="0"/>
                </a:rPr>
                <a:t>53.3% (n=61)</a:t>
              </a:r>
            </a:p>
          </p:txBody>
        </p:sp>
        <p:sp>
          <p:nvSpPr>
            <p:cNvPr id="15" name="Freeform 41">
              <a:extLst>
                <a:ext uri="{FF2B5EF4-FFF2-40B4-BE49-F238E27FC236}">
                  <a16:creationId xmlns:a16="http://schemas.microsoft.com/office/drawing/2014/main" id="{B0A83D01-593E-99B5-3353-728FD77D4D0D}"/>
                </a:ext>
              </a:extLst>
            </p:cNvPr>
            <p:cNvSpPr/>
            <p:nvPr/>
          </p:nvSpPr>
          <p:spPr>
            <a:xfrm>
              <a:off x="1409701" y="4269527"/>
              <a:ext cx="1651000" cy="813677"/>
            </a:xfrm>
            <a:prstGeom prst="roundRect">
              <a:avLst>
                <a:gd name="adj" fmla="val 9151"/>
              </a:avLst>
            </a:prstGeom>
            <a:solidFill>
              <a:srgbClr val="3A3839"/>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28-day relapse</a:t>
              </a:r>
            </a:p>
          </p:txBody>
        </p:sp>
        <p:sp>
          <p:nvSpPr>
            <p:cNvPr id="16" name="Freeform 41">
              <a:extLst>
                <a:ext uri="{FF2B5EF4-FFF2-40B4-BE49-F238E27FC236}">
                  <a16:creationId xmlns:a16="http://schemas.microsoft.com/office/drawing/2014/main" id="{B0A83D01-593E-99B5-3353-728FD77D4D0D}"/>
                </a:ext>
              </a:extLst>
            </p:cNvPr>
            <p:cNvSpPr/>
            <p:nvPr/>
          </p:nvSpPr>
          <p:spPr>
            <a:xfrm>
              <a:off x="3186637" y="4269527"/>
              <a:ext cx="4242863" cy="813677"/>
            </a:xfrm>
            <a:prstGeom prst="roundRect">
              <a:avLst>
                <a:gd name="adj" fmla="val 9151"/>
              </a:avLst>
            </a:prstGeom>
            <a:solidFill>
              <a:srgbClr val="3A3839">
                <a:alpha val="69000"/>
              </a:srgbClr>
            </a:solid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400" kern="0" dirty="0">
                  <a:solidFill>
                    <a:prstClr val="white"/>
                  </a:solidFill>
                  <a:latin typeface="Century Gothic" panose="020B0502020202020204" pitchFamily="34" charset="0"/>
                  <a:cs typeface="Arial" panose="020B0604020202020204" pitchFamily="34" charset="0"/>
                </a:rPr>
                <a:t>17.5% (n=20),</a:t>
              </a:r>
            </a:p>
            <a:p>
              <a:pPr lvl="0" defTabSz="514350">
                <a:lnSpc>
                  <a:spcPts val="1500"/>
                </a:lnSpc>
                <a:defRPr/>
              </a:pPr>
              <a:r>
                <a:rPr lang="en-US" sz="1400" i="1" kern="0" dirty="0">
                  <a:solidFill>
                    <a:prstClr val="white"/>
                  </a:solidFill>
                  <a:latin typeface="Century Gothic" panose="020B0502020202020204" pitchFamily="34" charset="0"/>
                  <a:cs typeface="Arial" panose="020B0604020202020204" pitchFamily="34" charset="0"/>
                </a:rPr>
                <a:t>P. aeruginosa </a:t>
              </a:r>
              <a:r>
                <a:rPr lang="en-US" sz="1400" kern="0" dirty="0">
                  <a:solidFill>
                    <a:prstClr val="white"/>
                  </a:solidFill>
                  <a:latin typeface="Century Gothic" panose="020B0502020202020204" pitchFamily="34" charset="0"/>
                  <a:cs typeface="Arial" panose="020B0604020202020204" pitchFamily="34" charset="0"/>
                </a:rPr>
                <a:t>70% (n=14)</a:t>
              </a:r>
            </a:p>
            <a:p>
              <a:pPr lvl="0" defTabSz="514350">
                <a:lnSpc>
                  <a:spcPts val="1500"/>
                </a:lnSpc>
                <a:defRPr/>
              </a:pPr>
              <a:r>
                <a:rPr lang="en-US" sz="1400" kern="0" dirty="0">
                  <a:solidFill>
                    <a:prstClr val="white"/>
                  </a:solidFill>
                  <a:latin typeface="Century Gothic" panose="020B0502020202020204" pitchFamily="34" charset="0"/>
                  <a:cs typeface="Arial" panose="020B0604020202020204" pitchFamily="34" charset="0"/>
                </a:rPr>
                <a:t>2 cases of resistance acquisition</a:t>
              </a:r>
            </a:p>
          </p:txBody>
        </p:sp>
        <p:sp>
          <p:nvSpPr>
            <p:cNvPr id="17" name="Freeform 41">
              <a:extLst>
                <a:ext uri="{FF2B5EF4-FFF2-40B4-BE49-F238E27FC236}">
                  <a16:creationId xmlns:a16="http://schemas.microsoft.com/office/drawing/2014/main" id="{B0A83D01-593E-99B5-3353-728FD77D4D0D}"/>
                </a:ext>
              </a:extLst>
            </p:cNvPr>
            <p:cNvSpPr/>
            <p:nvPr/>
          </p:nvSpPr>
          <p:spPr>
            <a:xfrm>
              <a:off x="7848784" y="2394144"/>
              <a:ext cx="1130300" cy="81367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algn="ctr" defTabSz="514350">
                <a:lnSpc>
                  <a:spcPts val="1500"/>
                </a:lnSpc>
              </a:pPr>
              <a:r>
                <a:rPr lang="en-US" sz="1400" b="1" kern="0" dirty="0">
                  <a:solidFill>
                    <a:prstClr val="white"/>
                  </a:solidFill>
                  <a:latin typeface="Century Gothic" panose="020B0502020202020204" pitchFamily="34" charset="0"/>
                  <a:cs typeface="Arial" panose="020B0604020202020204" pitchFamily="34" charset="0"/>
                </a:rPr>
                <a:t>90-day</a:t>
              </a:r>
            </a:p>
            <a:p>
              <a:pPr algn="ctr" defTabSz="514350">
                <a:lnSpc>
                  <a:spcPts val="1500"/>
                </a:lnSpc>
              </a:pPr>
              <a:r>
                <a:rPr lang="en-US" sz="1400" b="1" kern="0" dirty="0">
                  <a:solidFill>
                    <a:prstClr val="white"/>
                  </a:solidFill>
                  <a:latin typeface="Century Gothic" panose="020B0502020202020204" pitchFamily="34" charset="0"/>
                  <a:cs typeface="Arial" panose="020B0604020202020204" pitchFamily="34" charset="0"/>
                </a:rPr>
                <a:t>outcome</a:t>
              </a:r>
            </a:p>
          </p:txBody>
        </p:sp>
        <p:sp>
          <p:nvSpPr>
            <p:cNvPr id="18" name="Freeform 41">
              <a:extLst>
                <a:ext uri="{FF2B5EF4-FFF2-40B4-BE49-F238E27FC236}">
                  <a16:creationId xmlns:a16="http://schemas.microsoft.com/office/drawing/2014/main" id="{B0A83D01-593E-99B5-3353-728FD77D4D0D}"/>
                </a:ext>
              </a:extLst>
            </p:cNvPr>
            <p:cNvSpPr/>
            <p:nvPr/>
          </p:nvSpPr>
          <p:spPr>
            <a:xfrm>
              <a:off x="9144183" y="2394144"/>
              <a:ext cx="2921001" cy="813677"/>
            </a:xfrm>
            <a:prstGeom prst="roundRect">
              <a:avLst>
                <a:gd name="adj" fmla="val 9151"/>
              </a:avLst>
            </a:prstGeom>
            <a:solidFill>
              <a:srgbClr val="5E247C">
                <a:alpha val="73000"/>
              </a:srgbClr>
            </a:solidFill>
            <a:ln w="25400" cap="flat" cmpd="sng" algn="ctr">
              <a:noFill/>
              <a:prstDash val="solid"/>
            </a:ln>
            <a:effectLst/>
          </p:spPr>
          <p:txBody>
            <a:bodyPr spcFirstLastPara="0" vert="horz" wrap="square" lIns="74434" tIns="74434" rIns="74434" bIns="74434" numCol="1" spcCol="1270" anchor="ctr" anchorCtr="0">
              <a:noAutofit/>
            </a:bodyPr>
            <a:lstStyle/>
            <a:p>
              <a:pPr defTabSz="514350">
                <a:lnSpc>
                  <a:spcPts val="1500"/>
                </a:lnSpc>
              </a:pPr>
              <a:r>
                <a:rPr lang="en-US" sz="1400" b="1" kern="0" dirty="0">
                  <a:solidFill>
                    <a:prstClr val="white"/>
                  </a:solidFill>
                  <a:latin typeface="Century Gothic" panose="020B0502020202020204" pitchFamily="34" charset="0"/>
                  <a:cs typeface="Arial" panose="020B0604020202020204" pitchFamily="34" charset="0"/>
                </a:rPr>
                <a:t>Overall mortality rate:</a:t>
              </a:r>
            </a:p>
            <a:p>
              <a:pPr defTabSz="514350">
                <a:lnSpc>
                  <a:spcPts val="1500"/>
                </a:lnSpc>
              </a:pPr>
              <a:r>
                <a:rPr lang="en-US" sz="1400" b="1" kern="0" dirty="0">
                  <a:solidFill>
                    <a:prstClr val="white"/>
                  </a:solidFill>
                  <a:latin typeface="Century Gothic" panose="020B0502020202020204" pitchFamily="34" charset="0"/>
                  <a:cs typeface="Arial" panose="020B0604020202020204" pitchFamily="34" charset="0"/>
                </a:rPr>
                <a:t>52.2% (n=58, 3 lost to follow-up)</a:t>
              </a:r>
            </a:p>
          </p:txBody>
        </p:sp>
        <p:sp>
          <p:nvSpPr>
            <p:cNvPr id="19" name="Freeform 41">
              <a:extLst>
                <a:ext uri="{FF2B5EF4-FFF2-40B4-BE49-F238E27FC236}">
                  <a16:creationId xmlns:a16="http://schemas.microsoft.com/office/drawing/2014/main" id="{B0A83D01-593E-99B5-3353-728FD77D4D0D}"/>
                </a:ext>
              </a:extLst>
            </p:cNvPr>
            <p:cNvSpPr/>
            <p:nvPr/>
          </p:nvSpPr>
          <p:spPr>
            <a:xfrm>
              <a:off x="7848784" y="3336901"/>
              <a:ext cx="1130300" cy="813677"/>
            </a:xfrm>
            <a:prstGeom prst="roundRect">
              <a:avLst>
                <a:gd name="adj" fmla="val 9151"/>
              </a:avLst>
            </a:prstGeom>
            <a:solidFill>
              <a:srgbClr val="3A3839"/>
            </a:solidFill>
            <a:ln w="25400" cap="flat" cmpd="sng" algn="ctr">
              <a:noFill/>
              <a:prstDash val="solid"/>
            </a:ln>
            <a:effectLst/>
          </p:spPr>
          <p:txBody>
            <a:bodyPr spcFirstLastPara="0" vert="horz" wrap="square" lIns="74434" tIns="74434" rIns="74434" bIns="74434" numCol="1" spcCol="1270" anchor="ctr" anchorCtr="0">
              <a:noAutofit/>
            </a:bodyPr>
            <a:lstStyle/>
            <a:p>
              <a:pPr algn="ctr" defTabSz="514350">
                <a:lnSpc>
                  <a:spcPts val="1500"/>
                </a:lnSpc>
              </a:pPr>
              <a:r>
                <a:rPr lang="en-US" sz="1400" b="1" kern="0" dirty="0">
                  <a:solidFill>
                    <a:prstClr val="white"/>
                  </a:solidFill>
                  <a:latin typeface="Century Gothic" panose="020B0502020202020204" pitchFamily="34" charset="0"/>
                  <a:cs typeface="Arial" panose="020B0604020202020204" pitchFamily="34" charset="0"/>
                </a:rPr>
                <a:t>Relapse</a:t>
              </a:r>
            </a:p>
          </p:txBody>
        </p:sp>
        <p:sp>
          <p:nvSpPr>
            <p:cNvPr id="20" name="Freeform 41">
              <a:extLst>
                <a:ext uri="{FF2B5EF4-FFF2-40B4-BE49-F238E27FC236}">
                  <a16:creationId xmlns:a16="http://schemas.microsoft.com/office/drawing/2014/main" id="{B0A83D01-593E-99B5-3353-728FD77D4D0D}"/>
                </a:ext>
              </a:extLst>
            </p:cNvPr>
            <p:cNvSpPr/>
            <p:nvPr/>
          </p:nvSpPr>
          <p:spPr>
            <a:xfrm>
              <a:off x="9144183" y="3336901"/>
              <a:ext cx="2921001" cy="813677"/>
            </a:xfrm>
            <a:prstGeom prst="roundRect">
              <a:avLst>
                <a:gd name="adj" fmla="val 9151"/>
              </a:avLst>
            </a:prstGeom>
            <a:solidFill>
              <a:srgbClr val="3A3839">
                <a:alpha val="69000"/>
              </a:srgbClr>
            </a:solidFill>
            <a:ln w="25400" cap="flat" cmpd="sng" algn="ctr">
              <a:noFill/>
              <a:prstDash val="solid"/>
            </a:ln>
            <a:effectLst/>
          </p:spPr>
          <p:txBody>
            <a:bodyPr spcFirstLastPara="0" vert="horz" wrap="square" lIns="74434" tIns="74434" rIns="74434" bIns="74434" numCol="1" spcCol="1270" anchor="ctr" anchorCtr="0">
              <a:noAutofit/>
            </a:bodyPr>
            <a:lstStyle/>
            <a:p>
              <a:pPr defTabSz="514350">
                <a:lnSpc>
                  <a:spcPts val="1500"/>
                </a:lnSpc>
              </a:pPr>
              <a:r>
                <a:rPr lang="en-US" sz="1400" kern="0" dirty="0">
                  <a:solidFill>
                    <a:prstClr val="white"/>
                  </a:solidFill>
                  <a:latin typeface="Century Gothic" panose="020B0502020202020204" pitchFamily="34" charset="0"/>
                  <a:cs typeface="Arial" panose="020B0604020202020204" pitchFamily="34" charset="0"/>
                </a:rPr>
                <a:t>7 between days 28 and 90</a:t>
              </a:r>
            </a:p>
            <a:p>
              <a:pPr defTabSz="514350">
                <a:lnSpc>
                  <a:spcPts val="1500"/>
                </a:lnSpc>
              </a:pPr>
              <a:r>
                <a:rPr lang="en-US" sz="1400" kern="0" dirty="0">
                  <a:solidFill>
                    <a:prstClr val="white"/>
                  </a:solidFill>
                  <a:latin typeface="Century Gothic" panose="020B0502020202020204" pitchFamily="34" charset="0"/>
                  <a:cs typeface="Arial" panose="020B0604020202020204" pitchFamily="34" charset="0"/>
                </a:rPr>
                <a:t>1 case of resistance</a:t>
              </a:r>
            </a:p>
            <a:p>
              <a:pPr defTabSz="514350">
                <a:lnSpc>
                  <a:spcPts val="1500"/>
                </a:lnSpc>
              </a:pPr>
              <a:r>
                <a:rPr lang="en-US" sz="1400" kern="0" dirty="0">
                  <a:solidFill>
                    <a:prstClr val="white"/>
                  </a:solidFill>
                  <a:latin typeface="Century Gothic" panose="020B0502020202020204" pitchFamily="34" charset="0"/>
                  <a:cs typeface="Arial" panose="020B0604020202020204" pitchFamily="34" charset="0"/>
                </a:rPr>
                <a:t>acquisition</a:t>
              </a:r>
            </a:p>
          </p:txBody>
        </p:sp>
      </p:grpSp>
    </p:spTree>
    <p:extLst>
      <p:ext uri="{BB962C8B-B14F-4D97-AF65-F5344CB8AC3E}">
        <p14:creationId xmlns:p14="http://schemas.microsoft.com/office/powerpoint/2010/main" val="3856484594"/>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5" y="1087763"/>
            <a:ext cx="11104989" cy="2341381"/>
          </a:xfrm>
        </p:spPr>
        <p:txBody>
          <a:bodyPr/>
          <a:lstStyle/>
          <a:p>
            <a:pPr>
              <a:spcAft>
                <a:spcPts val="600"/>
              </a:spcAft>
            </a:pPr>
            <a:r>
              <a:rPr lang="fr-FR" dirty="0" err="1"/>
              <a:t>Cefiderocol</a:t>
            </a:r>
            <a:r>
              <a:rPr lang="fr-FR" dirty="0"/>
              <a:t> in </a:t>
            </a:r>
            <a:r>
              <a:rPr lang="fr-FR" dirty="0" err="1"/>
              <a:t>immunocompromised</a:t>
            </a:r>
            <a:r>
              <a:rPr lang="fr-FR" dirty="0"/>
              <a:t> patients for MDR </a:t>
            </a:r>
            <a:r>
              <a:rPr lang="fr-FR" dirty="0" err="1"/>
              <a:t>bacteria</a:t>
            </a:r>
            <a:r>
              <a:rPr lang="fr-FR" dirty="0"/>
              <a:t>: as effective as in </a:t>
            </a:r>
            <a:r>
              <a:rPr lang="fr-FR" dirty="0" err="1"/>
              <a:t>general</a:t>
            </a:r>
            <a:r>
              <a:rPr lang="fr-FR" dirty="0"/>
              <a:t> population</a:t>
            </a:r>
          </a:p>
          <a:p>
            <a:pPr>
              <a:spcAft>
                <a:spcPts val="600"/>
              </a:spcAft>
            </a:pPr>
            <a:r>
              <a:rPr lang="fr-FR" dirty="0"/>
              <a:t>Compliance (alternative 25%)</a:t>
            </a:r>
          </a:p>
          <a:p>
            <a:pPr>
              <a:spcAft>
                <a:spcPts val="600"/>
              </a:spcAft>
            </a:pPr>
            <a:r>
              <a:rPr lang="fr-FR" i="1" dirty="0"/>
              <a:t>P. </a:t>
            </a:r>
            <a:r>
              <a:rPr lang="fr-FR" i="1" dirty="0" err="1"/>
              <a:t>aeruginosa</a:t>
            </a:r>
            <a:r>
              <a:rPr lang="fr-FR" dirty="0"/>
              <a:t>: </a:t>
            </a:r>
            <a:r>
              <a:rPr lang="fr-FR" dirty="0" err="1"/>
              <a:t>confirms</a:t>
            </a:r>
            <a:r>
              <a:rPr lang="fr-FR" dirty="0"/>
              <a:t> </a:t>
            </a:r>
            <a:r>
              <a:rPr lang="fr-FR" dirty="0" err="1"/>
              <a:t>effectiveness</a:t>
            </a:r>
            <a:r>
              <a:rPr lang="fr-FR" dirty="0"/>
              <a:t>, but relapses </a:t>
            </a:r>
          </a:p>
          <a:p>
            <a:pPr>
              <a:spcAft>
                <a:spcPts val="600"/>
              </a:spcAft>
            </a:pPr>
            <a:r>
              <a:rPr lang="fr-FR" i="1" dirty="0"/>
              <a:t>S. </a:t>
            </a:r>
            <a:r>
              <a:rPr lang="fr-FR" i="1" dirty="0" err="1"/>
              <a:t>maltophila</a:t>
            </a:r>
            <a:r>
              <a:rPr lang="fr-FR" dirty="0"/>
              <a:t>: </a:t>
            </a:r>
            <a:r>
              <a:rPr lang="fr-FR" dirty="0" err="1"/>
              <a:t>largest</a:t>
            </a:r>
            <a:r>
              <a:rPr lang="fr-FR" dirty="0"/>
              <a:t> </a:t>
            </a:r>
            <a:r>
              <a:rPr lang="fr-FR" dirty="0" err="1"/>
              <a:t>series</a:t>
            </a:r>
            <a:r>
              <a:rPr lang="fr-FR" dirty="0"/>
              <a:t> as of </a:t>
            </a:r>
            <a:r>
              <a:rPr lang="fr-FR" dirty="0" err="1"/>
              <a:t>today</a:t>
            </a:r>
            <a:r>
              <a:rPr lang="fr-FR" dirty="0"/>
              <a:t>, clinical </a:t>
            </a:r>
            <a:r>
              <a:rPr lang="fr-FR" dirty="0" err="1"/>
              <a:t>efficacy</a:t>
            </a:r>
            <a:endParaRPr lang="fr-FR" dirty="0"/>
          </a:p>
          <a:p>
            <a:pPr>
              <a:spcAft>
                <a:spcPts val="600"/>
              </a:spcAft>
            </a:pPr>
            <a:r>
              <a:rPr lang="fr-FR" dirty="0"/>
              <a:t>Warning </a:t>
            </a:r>
            <a:r>
              <a:rPr lang="fr-FR" dirty="0" err="1"/>
              <a:t>resistance</a:t>
            </a:r>
            <a:r>
              <a:rPr lang="fr-FR" dirty="0"/>
              <a:t> acquisition</a:t>
            </a:r>
          </a:p>
          <a:p>
            <a:pPr marL="0" indent="0">
              <a:spcAft>
                <a:spcPts val="600"/>
              </a:spcAft>
              <a:buNone/>
            </a:pPr>
            <a:endParaRPr lang="fr-FR" dirty="0"/>
          </a:p>
        </p:txBody>
      </p:sp>
      <p:sp>
        <p:nvSpPr>
          <p:cNvPr id="4" name="Titre 3"/>
          <p:cNvSpPr>
            <a:spLocks noGrp="1"/>
          </p:cNvSpPr>
          <p:nvPr>
            <p:ph type="title"/>
          </p:nvPr>
        </p:nvSpPr>
        <p:spPr/>
        <p:txBody>
          <a:bodyPr/>
          <a:lstStyle/>
          <a:p>
            <a:r>
              <a:rPr lang="fr-FR" dirty="0"/>
              <a:t>Conclusion</a:t>
            </a:r>
          </a:p>
        </p:txBody>
      </p:sp>
      <p:sp>
        <p:nvSpPr>
          <p:cNvPr id="6" name="Espace réservé du contenu 5"/>
          <p:cNvSpPr>
            <a:spLocks noGrp="1"/>
          </p:cNvSpPr>
          <p:nvPr>
            <p:ph sz="quarter" idx="16"/>
          </p:nvPr>
        </p:nvSpPr>
        <p:spPr/>
        <p:txBody>
          <a:bodyPr/>
          <a:lstStyle/>
          <a:p>
            <a:r>
              <a:rPr lang="fr-FR" dirty="0"/>
              <a:t>Sarah SOUEGES et al., ECCMID</a:t>
            </a:r>
            <a:r>
              <a:rPr lang="fr-FR" sz="1200" baseline="30000" dirty="0"/>
              <a:t>Ⓡ  </a:t>
            </a:r>
            <a:r>
              <a:rPr lang="fr-FR" dirty="0"/>
              <a:t>2024, Abs#O0127</a:t>
            </a:r>
          </a:p>
        </p:txBody>
      </p:sp>
      <p:grpSp>
        <p:nvGrpSpPr>
          <p:cNvPr id="17" name="Groupe 16"/>
          <p:cNvGrpSpPr/>
          <p:nvPr/>
        </p:nvGrpSpPr>
        <p:grpSpPr>
          <a:xfrm>
            <a:off x="3655188" y="3211835"/>
            <a:ext cx="5715001" cy="2666911"/>
            <a:chOff x="5918200" y="2856235"/>
            <a:chExt cx="5715001" cy="2666911"/>
          </a:xfrm>
        </p:grpSpPr>
        <p:sp>
          <p:nvSpPr>
            <p:cNvPr id="16" name="Arc plein 15"/>
            <p:cNvSpPr/>
            <p:nvPr/>
          </p:nvSpPr>
          <p:spPr>
            <a:xfrm rot="10800000">
              <a:off x="7028250" y="3631418"/>
              <a:ext cx="3488552" cy="1891728"/>
            </a:xfrm>
            <a:prstGeom prst="blockArc">
              <a:avLst>
                <a:gd name="adj1" fmla="val 10566964"/>
                <a:gd name="adj2" fmla="val 21564187"/>
                <a:gd name="adj3" fmla="val 10859"/>
              </a:avLst>
            </a:prstGeom>
            <a:solidFill>
              <a:srgbClr val="C418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sp>
          <p:nvSpPr>
            <p:cNvPr id="15" name="Arc plein 14"/>
            <p:cNvSpPr/>
            <p:nvPr/>
          </p:nvSpPr>
          <p:spPr>
            <a:xfrm rot="3103105">
              <a:off x="8568215" y="3381424"/>
              <a:ext cx="1943100" cy="1703065"/>
            </a:xfrm>
            <a:prstGeom prst="blockArc">
              <a:avLst>
                <a:gd name="adj1" fmla="val 10566964"/>
                <a:gd name="adj2" fmla="val 19731939"/>
                <a:gd name="adj3" fmla="val 10895"/>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sp>
          <p:nvSpPr>
            <p:cNvPr id="14" name="Arc plein 13"/>
            <p:cNvSpPr/>
            <p:nvPr/>
          </p:nvSpPr>
          <p:spPr>
            <a:xfrm rot="19617018">
              <a:off x="7042151" y="3334838"/>
              <a:ext cx="1943100" cy="1703065"/>
            </a:xfrm>
            <a:prstGeom prst="blockArc">
              <a:avLst>
                <a:gd name="adj1" fmla="val 10566964"/>
                <a:gd name="adj2" fmla="val 19731939"/>
                <a:gd name="adj3" fmla="val 10895"/>
              </a:avLst>
            </a:prstGeom>
            <a:solidFill>
              <a:srgbClr val="7134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endParaRPr>
            </a:p>
          </p:txBody>
        </p:sp>
        <p:sp>
          <p:nvSpPr>
            <p:cNvPr id="12" name="Freeform 41">
              <a:extLst>
                <a:ext uri="{FF2B5EF4-FFF2-40B4-BE49-F238E27FC236}">
                  <a16:creationId xmlns:a16="http://schemas.microsoft.com/office/drawing/2014/main" id="{B0A83D01-593E-99B5-3353-728FD77D4D0D}"/>
                </a:ext>
              </a:extLst>
            </p:cNvPr>
            <p:cNvSpPr/>
            <p:nvPr/>
          </p:nvSpPr>
          <p:spPr>
            <a:xfrm>
              <a:off x="7642225" y="3583551"/>
              <a:ext cx="2228851" cy="1466404"/>
            </a:xfrm>
            <a:prstGeom prst="ellipse">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Antibiotic stewardship</a:t>
              </a:r>
            </a:p>
          </p:txBody>
        </p:sp>
        <p:sp>
          <p:nvSpPr>
            <p:cNvPr id="7" name="Freeform 41">
              <a:extLst>
                <a:ext uri="{FF2B5EF4-FFF2-40B4-BE49-F238E27FC236}">
                  <a16:creationId xmlns:a16="http://schemas.microsoft.com/office/drawing/2014/main" id="{B0A83D01-593E-99B5-3353-728FD77D4D0D}"/>
                </a:ext>
              </a:extLst>
            </p:cNvPr>
            <p:cNvSpPr/>
            <p:nvPr/>
          </p:nvSpPr>
          <p:spPr>
            <a:xfrm>
              <a:off x="7708899" y="2856235"/>
              <a:ext cx="2095501" cy="868623"/>
            </a:xfrm>
            <a:prstGeom prst="ellipse">
              <a:avLst/>
            </a:prstGeom>
            <a:solidFill>
              <a:srgbClr val="3A3839"/>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ID physicians</a:t>
              </a:r>
            </a:p>
          </p:txBody>
        </p:sp>
        <p:sp>
          <p:nvSpPr>
            <p:cNvPr id="10" name="Freeform 41">
              <a:extLst>
                <a:ext uri="{FF2B5EF4-FFF2-40B4-BE49-F238E27FC236}">
                  <a16:creationId xmlns:a16="http://schemas.microsoft.com/office/drawing/2014/main" id="{B0A83D01-593E-99B5-3353-728FD77D4D0D}"/>
                </a:ext>
              </a:extLst>
            </p:cNvPr>
            <p:cNvSpPr/>
            <p:nvPr/>
          </p:nvSpPr>
          <p:spPr>
            <a:xfrm>
              <a:off x="5918200" y="4114800"/>
              <a:ext cx="2095501" cy="868623"/>
            </a:xfrm>
            <a:prstGeom prst="ellipse">
              <a:avLst/>
            </a:prstGeom>
            <a:solidFill>
              <a:srgbClr val="7134E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Microbiologist</a:t>
              </a:r>
            </a:p>
          </p:txBody>
        </p:sp>
        <p:sp>
          <p:nvSpPr>
            <p:cNvPr id="11" name="Freeform 41">
              <a:extLst>
                <a:ext uri="{FF2B5EF4-FFF2-40B4-BE49-F238E27FC236}">
                  <a16:creationId xmlns:a16="http://schemas.microsoft.com/office/drawing/2014/main" id="{B0A83D01-593E-99B5-3353-728FD77D4D0D}"/>
                </a:ext>
              </a:extLst>
            </p:cNvPr>
            <p:cNvSpPr/>
            <p:nvPr/>
          </p:nvSpPr>
          <p:spPr>
            <a:xfrm>
              <a:off x="9499600" y="4114800"/>
              <a:ext cx="2133601" cy="868623"/>
            </a:xfrm>
            <a:prstGeom prst="ellipse">
              <a:avLst/>
            </a:prstGeom>
            <a:solidFill>
              <a:srgbClr val="C418E6"/>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Pharmacologist</a:t>
              </a:r>
            </a:p>
          </p:txBody>
        </p:sp>
      </p:grpSp>
    </p:spTree>
    <p:extLst>
      <p:ext uri="{BB962C8B-B14F-4D97-AF65-F5344CB8AC3E}">
        <p14:creationId xmlns:p14="http://schemas.microsoft.com/office/powerpoint/2010/main" val="4121269837"/>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dirty="0"/>
              <a:t>Antimicrobial stewardship in residential aged care: a </a:t>
            </a:r>
            <a:r>
              <a:rPr lang="en-US" dirty="0" err="1"/>
              <a:t>multicentre</a:t>
            </a:r>
            <a:r>
              <a:rPr lang="en-US" dirty="0"/>
              <a:t>, stepped-wedge, cluster </a:t>
            </a:r>
            <a:r>
              <a:rPr lang="en-US" dirty="0" err="1"/>
              <a:t>randomised</a:t>
            </a:r>
            <a:r>
              <a:rPr lang="en-US" dirty="0"/>
              <a:t> trial (the START Trial)</a:t>
            </a:r>
            <a:endParaRPr lang="fr-FR" dirty="0"/>
          </a:p>
        </p:txBody>
      </p:sp>
      <p:sp>
        <p:nvSpPr>
          <p:cNvPr id="3" name="Espace réservé du contenu 2"/>
          <p:cNvSpPr>
            <a:spLocks noGrp="1"/>
          </p:cNvSpPr>
          <p:nvPr>
            <p:ph sz="quarter" idx="10"/>
          </p:nvPr>
        </p:nvSpPr>
        <p:spPr/>
        <p:txBody>
          <a:bodyPr/>
          <a:lstStyle/>
          <a:p>
            <a:r>
              <a:rPr lang="en-US" dirty="0"/>
              <a:t>Natali JOKANOVIC et al.</a:t>
            </a:r>
            <a:r>
              <a:rPr lang="fr-FR" dirty="0"/>
              <a:t>, ECCMID</a:t>
            </a:r>
            <a:r>
              <a:rPr lang="fr-FR" baseline="30000" dirty="0"/>
              <a:t>Ⓡ</a:t>
            </a:r>
            <a:r>
              <a:rPr lang="fr-FR" dirty="0"/>
              <a:t> 2024, Abs#O0130</a:t>
            </a:r>
          </a:p>
        </p:txBody>
      </p:sp>
      <p:sp>
        <p:nvSpPr>
          <p:cNvPr id="4" name="Espace réservé du contenu 3">
            <a:extLst>
              <a:ext uri="{FF2B5EF4-FFF2-40B4-BE49-F238E27FC236}">
                <a16:creationId xmlns:a16="http://schemas.microsoft.com/office/drawing/2014/main" id="{59D47994-9CB4-D215-CC00-3F642AA436BB}"/>
              </a:ext>
            </a:extLst>
          </p:cNvPr>
          <p:cNvSpPr>
            <a:spLocks noGrp="1"/>
          </p:cNvSpPr>
          <p:nvPr>
            <p:ph sz="quarter" idx="11"/>
          </p:nvPr>
        </p:nvSpPr>
        <p:spPr>
          <a:xfrm>
            <a:off x="3472284" y="148485"/>
            <a:ext cx="8419168" cy="360864"/>
          </a:xfrm>
        </p:spPr>
        <p:txBody>
          <a:bodyPr/>
          <a:lstStyle/>
          <a:p>
            <a:r>
              <a:rPr lang="en-US" dirty="0"/>
              <a:t>Antimicrobial stewardship in special patient groups: leave no one behind</a:t>
            </a:r>
            <a:endParaRPr lang="fr-FR" dirty="0"/>
          </a:p>
        </p:txBody>
      </p:sp>
    </p:spTree>
    <p:extLst>
      <p:ext uri="{BB962C8B-B14F-4D97-AF65-F5344CB8AC3E}">
        <p14:creationId xmlns:p14="http://schemas.microsoft.com/office/powerpoint/2010/main" val="246209407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1151119"/>
            <a:ext cx="10099692" cy="4232354"/>
          </a:xfrm>
        </p:spPr>
        <p:txBody>
          <a:bodyPr/>
          <a:lstStyle/>
          <a:p>
            <a:r>
              <a:rPr lang="en-US" b="1" dirty="0">
                <a:solidFill>
                  <a:srgbClr val="5E247C"/>
                </a:solidFill>
              </a:rPr>
              <a:t>S</a:t>
            </a:r>
            <a:r>
              <a:rPr lang="en-US" dirty="0"/>
              <a:t>tepped-wedge </a:t>
            </a:r>
            <a:r>
              <a:rPr lang="en-US" b="1" dirty="0">
                <a:solidFill>
                  <a:srgbClr val="5E247C"/>
                </a:solidFill>
              </a:rPr>
              <a:t>T</a:t>
            </a:r>
            <a:r>
              <a:rPr lang="en-US" dirty="0"/>
              <a:t>rial to increase antibiotic </a:t>
            </a:r>
            <a:r>
              <a:rPr lang="en-US" b="1" dirty="0">
                <a:solidFill>
                  <a:srgbClr val="5E247C"/>
                </a:solidFill>
              </a:rPr>
              <a:t>A</a:t>
            </a:r>
            <a:r>
              <a:rPr lang="en-US" dirty="0"/>
              <a:t>ppropriateness in </a:t>
            </a:r>
            <a:r>
              <a:rPr lang="en-US" b="1" dirty="0">
                <a:solidFill>
                  <a:srgbClr val="5E247C"/>
                </a:solidFill>
              </a:rPr>
              <a:t>R</a:t>
            </a:r>
            <a:r>
              <a:rPr lang="en-US" dirty="0"/>
              <a:t>esidential aged care facilities and model </a:t>
            </a:r>
            <a:r>
              <a:rPr lang="en-US" b="1" dirty="0">
                <a:solidFill>
                  <a:srgbClr val="5E247C"/>
                </a:solidFill>
              </a:rPr>
              <a:t>T</a:t>
            </a:r>
            <a:r>
              <a:rPr lang="en-US" dirty="0"/>
              <a:t>ransmission of antimicrobial resistance</a:t>
            </a:r>
          </a:p>
          <a:p>
            <a:endParaRPr lang="en-US" dirty="0"/>
          </a:p>
          <a:p>
            <a:pPr lvl="1">
              <a:spcAft>
                <a:spcPts val="600"/>
              </a:spcAft>
            </a:pPr>
            <a:r>
              <a:rPr lang="en-US" dirty="0"/>
              <a:t>Implement and evaluate a nurse-led antimicrobial stewardship program in 12 aged care homes</a:t>
            </a:r>
          </a:p>
          <a:p>
            <a:pPr lvl="1">
              <a:spcAft>
                <a:spcPts val="600"/>
              </a:spcAft>
            </a:pPr>
            <a:r>
              <a:rPr lang="en-US" dirty="0"/>
              <a:t>Target the assessment and management of urinary, lower respiratory and skin/soft tissue infections</a:t>
            </a:r>
          </a:p>
          <a:p>
            <a:pPr lvl="1">
              <a:spcAft>
                <a:spcPts val="600"/>
              </a:spcAft>
            </a:pPr>
            <a:r>
              <a:rPr lang="en-US" dirty="0"/>
              <a:t>Aim to improve appropriate antibiotic use and reduce drug-resistant infections</a:t>
            </a:r>
          </a:p>
          <a:p>
            <a:pPr lvl="1">
              <a:spcAft>
                <a:spcPts val="600"/>
              </a:spcAft>
            </a:pPr>
            <a:r>
              <a:rPr lang="en-US" dirty="0"/>
              <a:t>Funded by the Australian Government Medical Research Future Fund (MRFF)</a:t>
            </a:r>
          </a:p>
          <a:p>
            <a:endParaRPr lang="en-US" dirty="0"/>
          </a:p>
          <a:p>
            <a:endParaRPr lang="fr-FR" dirty="0"/>
          </a:p>
        </p:txBody>
      </p:sp>
      <p:sp>
        <p:nvSpPr>
          <p:cNvPr id="4" name="Titre 3"/>
          <p:cNvSpPr>
            <a:spLocks noGrp="1"/>
          </p:cNvSpPr>
          <p:nvPr>
            <p:ph type="title"/>
          </p:nvPr>
        </p:nvSpPr>
        <p:spPr/>
        <p:txBody>
          <a:bodyPr/>
          <a:lstStyle/>
          <a:p>
            <a:r>
              <a:rPr lang="fr-FR" dirty="0"/>
              <a:t>START Trial</a:t>
            </a:r>
          </a:p>
        </p:txBody>
      </p:sp>
      <p:sp>
        <p:nvSpPr>
          <p:cNvPr id="6" name="Espace réservé du contenu 5"/>
          <p:cNvSpPr>
            <a:spLocks noGrp="1"/>
          </p:cNvSpPr>
          <p:nvPr>
            <p:ph sz="quarter" idx="16"/>
          </p:nvPr>
        </p:nvSpPr>
        <p:spPr/>
        <p:txBody>
          <a:bodyPr/>
          <a:lstStyle/>
          <a:p>
            <a:r>
              <a:rPr lang="en-US" dirty="0"/>
              <a:t>Natali JOKANOVIC et al.</a:t>
            </a:r>
            <a:r>
              <a:rPr lang="fr-FR" dirty="0"/>
              <a:t>, ECCMID</a:t>
            </a:r>
            <a:r>
              <a:rPr lang="fr-FR" baseline="30000" dirty="0"/>
              <a:t>Ⓡ</a:t>
            </a:r>
            <a:r>
              <a:rPr lang="fr-FR" dirty="0"/>
              <a:t> 2024, Abs #O0130</a:t>
            </a:r>
          </a:p>
        </p:txBody>
      </p:sp>
    </p:spTree>
    <p:extLst>
      <p:ext uri="{BB962C8B-B14F-4D97-AF65-F5344CB8AC3E}">
        <p14:creationId xmlns:p14="http://schemas.microsoft.com/office/powerpoint/2010/main" val="14501614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START AMS Program </a:t>
            </a:r>
          </a:p>
        </p:txBody>
      </p:sp>
      <p:sp>
        <p:nvSpPr>
          <p:cNvPr id="6" name="Espace réservé du contenu 5"/>
          <p:cNvSpPr>
            <a:spLocks noGrp="1"/>
          </p:cNvSpPr>
          <p:nvPr>
            <p:ph sz="quarter" idx="16"/>
          </p:nvPr>
        </p:nvSpPr>
        <p:spPr/>
        <p:txBody>
          <a:bodyPr/>
          <a:lstStyle/>
          <a:p>
            <a:r>
              <a:rPr lang="en-US" dirty="0"/>
              <a:t>Natali JOKANOVIC et al.</a:t>
            </a:r>
            <a:r>
              <a:rPr lang="fr-FR" dirty="0"/>
              <a:t>, ECCMID</a:t>
            </a:r>
            <a:r>
              <a:rPr lang="fr-FR" baseline="30000" dirty="0"/>
              <a:t>Ⓡ</a:t>
            </a:r>
            <a:r>
              <a:rPr lang="fr-FR" dirty="0"/>
              <a:t> 2024, Abs #O0130</a:t>
            </a:r>
          </a:p>
        </p:txBody>
      </p:sp>
      <p:grpSp>
        <p:nvGrpSpPr>
          <p:cNvPr id="36" name="Groupe 35"/>
          <p:cNvGrpSpPr/>
          <p:nvPr/>
        </p:nvGrpSpPr>
        <p:grpSpPr>
          <a:xfrm>
            <a:off x="2545426" y="1390607"/>
            <a:ext cx="7934525" cy="3771970"/>
            <a:chOff x="2546241" y="1268687"/>
            <a:chExt cx="7934525" cy="3771970"/>
          </a:xfrm>
        </p:grpSpPr>
        <p:cxnSp>
          <p:nvCxnSpPr>
            <p:cNvPr id="33" name="Connecteur droit avec flèche 32"/>
            <p:cNvCxnSpPr>
              <a:stCxn id="15" idx="1"/>
              <a:endCxn id="20" idx="3"/>
            </p:cNvCxnSpPr>
            <p:nvPr/>
          </p:nvCxnSpPr>
          <p:spPr>
            <a:xfrm flipH="1">
              <a:off x="5381897" y="2266416"/>
              <a:ext cx="2263213" cy="2160884"/>
            </a:xfrm>
            <a:prstGeom prst="straightConnector1">
              <a:avLst/>
            </a:prstGeom>
            <a:ln w="28575">
              <a:solidFill>
                <a:srgbClr val="898989"/>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a:stCxn id="7" idx="3"/>
              <a:endCxn id="25" idx="1"/>
            </p:cNvCxnSpPr>
            <p:nvPr/>
          </p:nvCxnSpPr>
          <p:spPr>
            <a:xfrm>
              <a:off x="5381897" y="2266416"/>
              <a:ext cx="2263213" cy="2160884"/>
            </a:xfrm>
            <a:prstGeom prst="straightConnector1">
              <a:avLst/>
            </a:prstGeom>
            <a:ln w="28575">
              <a:solidFill>
                <a:srgbClr val="898989"/>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0" name="Groupe 9"/>
            <p:cNvGrpSpPr/>
            <p:nvPr/>
          </p:nvGrpSpPr>
          <p:grpSpPr>
            <a:xfrm>
              <a:off x="2546241" y="1268687"/>
              <a:ext cx="2835656" cy="1631260"/>
              <a:chOff x="2206607" y="2246811"/>
              <a:chExt cx="2835656" cy="1631260"/>
            </a:xfrm>
          </p:grpSpPr>
          <p:grpSp>
            <p:nvGrpSpPr>
              <p:cNvPr id="8" name="Groupe 7"/>
              <p:cNvGrpSpPr/>
              <p:nvPr/>
            </p:nvGrpSpPr>
            <p:grpSpPr>
              <a:xfrm>
                <a:off x="2206607" y="2246811"/>
                <a:ext cx="2835656" cy="1611086"/>
                <a:chOff x="2206607" y="2245034"/>
                <a:chExt cx="3107442" cy="1583677"/>
              </a:xfrm>
            </p:grpSpPr>
            <p:sp>
              <p:nvSpPr>
                <p:cNvPr id="5" name="Freeform 41">
                  <a:extLst>
                    <a:ext uri="{FF2B5EF4-FFF2-40B4-BE49-F238E27FC236}">
                      <a16:creationId xmlns:a16="http://schemas.microsoft.com/office/drawing/2014/main" id="{B0A83D01-593E-99B5-3353-728FD77D4D0D}"/>
                    </a:ext>
                  </a:extLst>
                </p:cNvPr>
                <p:cNvSpPr/>
                <p:nvPr/>
              </p:nvSpPr>
              <p:spPr>
                <a:xfrm>
                  <a:off x="2206607" y="2245034"/>
                  <a:ext cx="3107442" cy="377833"/>
                </a:xfrm>
                <a:prstGeom prst="rect">
                  <a:avLst/>
                </a:prstGeom>
                <a:solidFill>
                  <a:srgbClr val="5E247C"/>
                </a:solid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EDUCATION </a:t>
                  </a:r>
                </a:p>
              </p:txBody>
            </p:sp>
            <p:sp>
              <p:nvSpPr>
                <p:cNvPr id="7" name="Freeform 41">
                  <a:extLst>
                    <a:ext uri="{FF2B5EF4-FFF2-40B4-BE49-F238E27FC236}">
                      <a16:creationId xmlns:a16="http://schemas.microsoft.com/office/drawing/2014/main" id="{B0A83D01-593E-99B5-3353-728FD77D4D0D}"/>
                    </a:ext>
                  </a:extLst>
                </p:cNvPr>
                <p:cNvSpPr/>
                <p:nvPr/>
              </p:nvSpPr>
              <p:spPr>
                <a:xfrm>
                  <a:off x="2206607" y="2622867"/>
                  <a:ext cx="3107442" cy="1205844"/>
                </a:xfrm>
                <a:prstGeom prst="rect">
                  <a:avLst/>
                </a:prstGeom>
                <a:no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lnSpc>
                      <a:spcPts val="1500"/>
                    </a:lnSpc>
                    <a:spcBef>
                      <a:spcPts val="0"/>
                    </a:spcBef>
                    <a:spcAft>
                      <a:spcPts val="0"/>
                    </a:spcAft>
                    <a:buClrTx/>
                    <a:buSzTx/>
                    <a:buFontTx/>
                    <a:buNone/>
                    <a:tabLst/>
                    <a:defRPr/>
                  </a:pPr>
                  <a:endParaRPr kumimoji="0" lang="en-US" sz="1400" b="1" i="0" u="none" strike="noStrike" kern="0" cap="none" spc="0" normalizeH="0" baseline="0" noProof="0" dirty="0">
                    <a:ln>
                      <a:noFill/>
                    </a:ln>
                    <a:effectLst/>
                    <a:uLnTx/>
                    <a:uFillTx/>
                    <a:latin typeface="Century Gothic" panose="020B0502020202020204" pitchFamily="34" charset="0"/>
                    <a:cs typeface="Arial" panose="020B0604020202020204" pitchFamily="34" charset="0"/>
                  </a:endParaRPr>
                </a:p>
              </p:txBody>
            </p:sp>
          </p:grpSp>
          <p:sp>
            <p:nvSpPr>
              <p:cNvPr id="9" name="Rectangle 8"/>
              <p:cNvSpPr/>
              <p:nvPr/>
            </p:nvSpPr>
            <p:spPr>
              <a:xfrm>
                <a:off x="2215316" y="2631576"/>
                <a:ext cx="2539564" cy="1246495"/>
              </a:xfrm>
              <a:prstGeom prst="rect">
                <a:avLst/>
              </a:prstGeom>
            </p:spPr>
            <p:txBody>
              <a:bodyPr wrap="square">
                <a:spAutoFit/>
              </a:bodyPr>
              <a:lstStyle/>
              <a:p>
                <a:pPr>
                  <a:spcBef>
                    <a:spcPts val="300"/>
                  </a:spcBef>
                  <a:spcAft>
                    <a:spcPts val="300"/>
                  </a:spcAft>
                </a:pPr>
                <a:r>
                  <a:rPr lang="en-US" sz="1200" b="1" dirty="0"/>
                  <a:t>Aged care staff, GPs, pharmacists, residents and families:</a:t>
                </a:r>
              </a:p>
              <a:p>
                <a:pPr marL="171450" indent="-171450">
                  <a:spcBef>
                    <a:spcPts val="300"/>
                  </a:spcBef>
                  <a:spcAft>
                    <a:spcPts val="300"/>
                  </a:spcAft>
                  <a:buClr>
                    <a:srgbClr val="5E247C"/>
                  </a:buClr>
                  <a:buFont typeface="Arial" panose="020B0604020202020204" pitchFamily="34" charset="0"/>
                  <a:buChar char="•"/>
                </a:pPr>
                <a:r>
                  <a:rPr lang="en-US" sz="1200" dirty="0"/>
                  <a:t>eLearning module</a:t>
                </a:r>
              </a:p>
              <a:p>
                <a:pPr marL="171450" indent="-171450">
                  <a:spcBef>
                    <a:spcPts val="300"/>
                  </a:spcBef>
                  <a:spcAft>
                    <a:spcPts val="300"/>
                  </a:spcAft>
                  <a:buClr>
                    <a:srgbClr val="5E247C"/>
                  </a:buClr>
                  <a:buFont typeface="Arial" panose="020B0604020202020204" pitchFamily="34" charset="0"/>
                  <a:buChar char="•"/>
                </a:pPr>
                <a:r>
                  <a:rPr lang="en-US" sz="1200" dirty="0"/>
                  <a:t>Face-to-face presentations</a:t>
                </a:r>
              </a:p>
              <a:p>
                <a:pPr marL="171450" indent="-171450">
                  <a:spcBef>
                    <a:spcPts val="300"/>
                  </a:spcBef>
                  <a:spcAft>
                    <a:spcPts val="300"/>
                  </a:spcAft>
                  <a:buClr>
                    <a:srgbClr val="5E247C"/>
                  </a:buClr>
                  <a:buFont typeface="Arial" panose="020B0604020202020204" pitchFamily="34" charset="0"/>
                  <a:buChar char="•"/>
                </a:pPr>
                <a:r>
                  <a:rPr lang="en-US" sz="1200" dirty="0"/>
                  <a:t>Fact sheets</a:t>
                </a:r>
              </a:p>
            </p:txBody>
          </p:sp>
        </p:grpSp>
        <p:grpSp>
          <p:nvGrpSpPr>
            <p:cNvPr id="11" name="Groupe 10"/>
            <p:cNvGrpSpPr/>
            <p:nvPr/>
          </p:nvGrpSpPr>
          <p:grpSpPr>
            <a:xfrm>
              <a:off x="7645110" y="1268687"/>
              <a:ext cx="2835656" cy="1611086"/>
              <a:chOff x="2206607" y="2246811"/>
              <a:chExt cx="2835656" cy="1611086"/>
            </a:xfrm>
          </p:grpSpPr>
          <p:grpSp>
            <p:nvGrpSpPr>
              <p:cNvPr id="12" name="Groupe 11"/>
              <p:cNvGrpSpPr/>
              <p:nvPr/>
            </p:nvGrpSpPr>
            <p:grpSpPr>
              <a:xfrm>
                <a:off x="2206607" y="2246811"/>
                <a:ext cx="2835656" cy="1611086"/>
                <a:chOff x="2206607" y="2245034"/>
                <a:chExt cx="3107442" cy="1583677"/>
              </a:xfrm>
            </p:grpSpPr>
            <p:sp>
              <p:nvSpPr>
                <p:cNvPr id="14" name="Freeform 41">
                  <a:extLst>
                    <a:ext uri="{FF2B5EF4-FFF2-40B4-BE49-F238E27FC236}">
                      <a16:creationId xmlns:a16="http://schemas.microsoft.com/office/drawing/2014/main" id="{B0A83D01-593E-99B5-3353-728FD77D4D0D}"/>
                    </a:ext>
                  </a:extLst>
                </p:cNvPr>
                <p:cNvSpPr/>
                <p:nvPr/>
              </p:nvSpPr>
              <p:spPr>
                <a:xfrm>
                  <a:off x="2206607" y="2245034"/>
                  <a:ext cx="3107442" cy="377833"/>
                </a:xfrm>
                <a:prstGeom prst="rect">
                  <a:avLst/>
                </a:prstGeom>
                <a:solidFill>
                  <a:srgbClr val="5E247C"/>
                </a:solid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COMMUNICATION </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5" name="Freeform 41">
                  <a:extLst>
                    <a:ext uri="{FF2B5EF4-FFF2-40B4-BE49-F238E27FC236}">
                      <a16:creationId xmlns:a16="http://schemas.microsoft.com/office/drawing/2014/main" id="{B0A83D01-593E-99B5-3353-728FD77D4D0D}"/>
                    </a:ext>
                  </a:extLst>
                </p:cNvPr>
                <p:cNvSpPr/>
                <p:nvPr/>
              </p:nvSpPr>
              <p:spPr>
                <a:xfrm>
                  <a:off x="2206607" y="2622867"/>
                  <a:ext cx="3107442" cy="1205844"/>
                </a:xfrm>
                <a:prstGeom prst="rect">
                  <a:avLst/>
                </a:prstGeom>
                <a:no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lnSpc>
                      <a:spcPts val="1500"/>
                    </a:lnSpc>
                    <a:spcBef>
                      <a:spcPts val="0"/>
                    </a:spcBef>
                    <a:spcAft>
                      <a:spcPts val="0"/>
                    </a:spcAft>
                    <a:buClrTx/>
                    <a:buSzTx/>
                    <a:buFontTx/>
                    <a:buNone/>
                    <a:tabLst/>
                    <a:defRPr/>
                  </a:pPr>
                  <a:endParaRPr kumimoji="0" lang="en-US" sz="1400" b="1" i="0" u="none" strike="noStrike" kern="0" cap="none" spc="0" normalizeH="0" baseline="0" noProof="0" dirty="0">
                    <a:ln>
                      <a:noFill/>
                    </a:ln>
                    <a:effectLst/>
                    <a:uLnTx/>
                    <a:uFillTx/>
                    <a:latin typeface="Century Gothic" panose="020B0502020202020204" pitchFamily="34" charset="0"/>
                    <a:cs typeface="Arial" panose="020B0604020202020204" pitchFamily="34" charset="0"/>
                  </a:endParaRPr>
                </a:p>
              </p:txBody>
            </p:sp>
          </p:grpSp>
          <p:sp>
            <p:nvSpPr>
              <p:cNvPr id="13" name="Rectangle 12"/>
              <p:cNvSpPr/>
              <p:nvPr/>
            </p:nvSpPr>
            <p:spPr>
              <a:xfrm>
                <a:off x="2215316" y="2683830"/>
                <a:ext cx="2539564" cy="1015663"/>
              </a:xfrm>
              <a:prstGeom prst="rect">
                <a:avLst/>
              </a:prstGeom>
            </p:spPr>
            <p:txBody>
              <a:bodyPr wrap="square">
                <a:spAutoFit/>
              </a:bodyPr>
              <a:lstStyle/>
              <a:p>
                <a:pPr marL="171450" indent="-171450">
                  <a:buClr>
                    <a:srgbClr val="5E247C"/>
                  </a:buClr>
                  <a:buFont typeface="Arial" panose="020B0604020202020204" pitchFamily="34" charset="0"/>
                  <a:buChar char="•"/>
                </a:pPr>
                <a:r>
                  <a:rPr lang="en-US" sz="1200" dirty="0"/>
                  <a:t>Document assessment and antimicrobial management</a:t>
                </a:r>
              </a:p>
              <a:p>
                <a:pPr>
                  <a:buClr>
                    <a:srgbClr val="5E247C"/>
                  </a:buClr>
                </a:pPr>
                <a:endParaRPr lang="en-US" sz="1200" dirty="0"/>
              </a:p>
              <a:p>
                <a:pPr marL="171450" indent="-171450">
                  <a:buClr>
                    <a:srgbClr val="5E247C"/>
                  </a:buClr>
                  <a:buFont typeface="Arial" panose="020B0604020202020204" pitchFamily="34" charset="0"/>
                  <a:buChar char="•"/>
                </a:pPr>
                <a:r>
                  <a:rPr lang="en-US" sz="1200" dirty="0"/>
                  <a:t>Engage with residents and families</a:t>
                </a:r>
              </a:p>
              <a:p>
                <a:endParaRPr lang="en-US" sz="1200" b="1" dirty="0"/>
              </a:p>
            </p:txBody>
          </p:sp>
        </p:grpSp>
        <p:grpSp>
          <p:nvGrpSpPr>
            <p:cNvPr id="16" name="Groupe 15"/>
            <p:cNvGrpSpPr/>
            <p:nvPr/>
          </p:nvGrpSpPr>
          <p:grpSpPr>
            <a:xfrm>
              <a:off x="2546241" y="3429571"/>
              <a:ext cx="2835656" cy="1611086"/>
              <a:chOff x="2206607" y="2246811"/>
              <a:chExt cx="2835656" cy="1611086"/>
            </a:xfrm>
          </p:grpSpPr>
          <p:grpSp>
            <p:nvGrpSpPr>
              <p:cNvPr id="17" name="Groupe 16"/>
              <p:cNvGrpSpPr/>
              <p:nvPr/>
            </p:nvGrpSpPr>
            <p:grpSpPr>
              <a:xfrm>
                <a:off x="2206607" y="2246811"/>
                <a:ext cx="2835656" cy="1611086"/>
                <a:chOff x="2206607" y="2245034"/>
                <a:chExt cx="3107442" cy="1583677"/>
              </a:xfrm>
            </p:grpSpPr>
            <p:sp>
              <p:nvSpPr>
                <p:cNvPr id="19" name="Freeform 41">
                  <a:extLst>
                    <a:ext uri="{FF2B5EF4-FFF2-40B4-BE49-F238E27FC236}">
                      <a16:creationId xmlns:a16="http://schemas.microsoft.com/office/drawing/2014/main" id="{B0A83D01-593E-99B5-3353-728FD77D4D0D}"/>
                    </a:ext>
                  </a:extLst>
                </p:cNvPr>
                <p:cNvSpPr/>
                <p:nvPr/>
              </p:nvSpPr>
              <p:spPr>
                <a:xfrm>
                  <a:off x="2206607" y="2245034"/>
                  <a:ext cx="3107442" cy="377833"/>
                </a:xfrm>
                <a:prstGeom prst="rect">
                  <a:avLst/>
                </a:prstGeom>
                <a:solidFill>
                  <a:srgbClr val="5E247C"/>
                </a:solid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marL="0" marR="0" lvl="0" indent="0" algn="ctr" defTabSz="514350" eaLnBrk="1" fontAlgn="auto" latinLnBrk="0" hangingPunct="1">
                    <a:lnSpc>
                      <a:spcPts val="15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rPr>
                    <a:t>GUIDELINES </a:t>
                  </a:r>
                </a:p>
              </p:txBody>
            </p:sp>
            <p:sp>
              <p:nvSpPr>
                <p:cNvPr id="20" name="Freeform 41">
                  <a:extLst>
                    <a:ext uri="{FF2B5EF4-FFF2-40B4-BE49-F238E27FC236}">
                      <a16:creationId xmlns:a16="http://schemas.microsoft.com/office/drawing/2014/main" id="{B0A83D01-593E-99B5-3353-728FD77D4D0D}"/>
                    </a:ext>
                  </a:extLst>
                </p:cNvPr>
                <p:cNvSpPr/>
                <p:nvPr/>
              </p:nvSpPr>
              <p:spPr>
                <a:xfrm>
                  <a:off x="2206607" y="2622867"/>
                  <a:ext cx="3107442" cy="1205844"/>
                </a:xfrm>
                <a:prstGeom prst="rect">
                  <a:avLst/>
                </a:prstGeom>
                <a:no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lnSpc>
                      <a:spcPts val="1500"/>
                    </a:lnSpc>
                    <a:spcBef>
                      <a:spcPts val="0"/>
                    </a:spcBef>
                    <a:spcAft>
                      <a:spcPts val="0"/>
                    </a:spcAft>
                    <a:buClrTx/>
                    <a:buSzTx/>
                    <a:buFontTx/>
                    <a:buNone/>
                    <a:tabLst/>
                    <a:defRPr/>
                  </a:pPr>
                  <a:endParaRPr kumimoji="0" lang="en-US" sz="1400" b="1" i="0" u="none" strike="noStrike" kern="0" cap="none" spc="0" normalizeH="0" baseline="0" noProof="0" dirty="0">
                    <a:ln>
                      <a:noFill/>
                    </a:ln>
                    <a:effectLst/>
                    <a:uLnTx/>
                    <a:uFillTx/>
                    <a:latin typeface="Century Gothic" panose="020B0502020202020204" pitchFamily="34" charset="0"/>
                    <a:cs typeface="Arial" panose="020B0604020202020204" pitchFamily="34" charset="0"/>
                  </a:endParaRPr>
                </a:p>
              </p:txBody>
            </p:sp>
          </p:grpSp>
          <p:sp>
            <p:nvSpPr>
              <p:cNvPr id="18" name="Rectangle 17"/>
              <p:cNvSpPr/>
              <p:nvPr/>
            </p:nvSpPr>
            <p:spPr>
              <a:xfrm>
                <a:off x="2215316" y="2683830"/>
                <a:ext cx="2539564" cy="1061829"/>
              </a:xfrm>
              <a:prstGeom prst="rect">
                <a:avLst/>
              </a:prstGeom>
            </p:spPr>
            <p:txBody>
              <a:bodyPr wrap="square">
                <a:spAutoFit/>
              </a:bodyPr>
              <a:lstStyle/>
              <a:p>
                <a:pPr>
                  <a:spcBef>
                    <a:spcPts val="300"/>
                  </a:spcBef>
                  <a:spcAft>
                    <a:spcPts val="300"/>
                  </a:spcAft>
                </a:pPr>
                <a:r>
                  <a:rPr lang="en-US" sz="1200" b="1" dirty="0"/>
                  <a:t>Assess and manage infections:</a:t>
                </a:r>
              </a:p>
              <a:p>
                <a:pPr marL="171450" indent="-171450">
                  <a:spcBef>
                    <a:spcPts val="300"/>
                  </a:spcBef>
                  <a:spcAft>
                    <a:spcPts val="300"/>
                  </a:spcAft>
                  <a:buClr>
                    <a:srgbClr val="5E247C"/>
                  </a:buClr>
                  <a:buFont typeface="Arial" panose="020B0604020202020204" pitchFamily="34" charset="0"/>
                  <a:buChar char="•"/>
                </a:pPr>
                <a:r>
                  <a:rPr lang="en-US" sz="1200" dirty="0"/>
                  <a:t>Urinary tract infections</a:t>
                </a:r>
              </a:p>
              <a:p>
                <a:pPr marL="171450" indent="-171450">
                  <a:spcBef>
                    <a:spcPts val="300"/>
                  </a:spcBef>
                  <a:spcAft>
                    <a:spcPts val="300"/>
                  </a:spcAft>
                  <a:buClr>
                    <a:srgbClr val="5E247C"/>
                  </a:buClr>
                  <a:buFont typeface="Arial" panose="020B0604020202020204" pitchFamily="34" charset="0"/>
                  <a:buChar char="•"/>
                </a:pPr>
                <a:r>
                  <a:rPr lang="en-US" sz="1200" dirty="0"/>
                  <a:t>Lower respiratory tract infections </a:t>
                </a:r>
              </a:p>
              <a:p>
                <a:pPr marL="171450" indent="-171450">
                  <a:spcBef>
                    <a:spcPts val="300"/>
                  </a:spcBef>
                  <a:spcAft>
                    <a:spcPts val="300"/>
                  </a:spcAft>
                  <a:buClr>
                    <a:srgbClr val="5E247C"/>
                  </a:buClr>
                  <a:buFont typeface="Arial" panose="020B0604020202020204" pitchFamily="34" charset="0"/>
                  <a:buChar char="•"/>
                </a:pPr>
                <a:r>
                  <a:rPr lang="en-US" sz="1200" dirty="0"/>
                  <a:t>Skin and soft tissue infections</a:t>
                </a:r>
              </a:p>
            </p:txBody>
          </p:sp>
        </p:grpSp>
        <p:grpSp>
          <p:nvGrpSpPr>
            <p:cNvPr id="21" name="Groupe 20"/>
            <p:cNvGrpSpPr/>
            <p:nvPr/>
          </p:nvGrpSpPr>
          <p:grpSpPr>
            <a:xfrm>
              <a:off x="7645109" y="3429571"/>
              <a:ext cx="2835657" cy="1611086"/>
              <a:chOff x="2206606" y="2246811"/>
              <a:chExt cx="2835657" cy="1611086"/>
            </a:xfrm>
          </p:grpSpPr>
          <p:grpSp>
            <p:nvGrpSpPr>
              <p:cNvPr id="22" name="Groupe 21"/>
              <p:cNvGrpSpPr/>
              <p:nvPr/>
            </p:nvGrpSpPr>
            <p:grpSpPr>
              <a:xfrm>
                <a:off x="2206606" y="2246811"/>
                <a:ext cx="2835657" cy="1611086"/>
                <a:chOff x="2206606" y="2245034"/>
                <a:chExt cx="3107443" cy="1583677"/>
              </a:xfrm>
            </p:grpSpPr>
            <p:sp>
              <p:nvSpPr>
                <p:cNvPr id="24" name="Freeform 41">
                  <a:extLst>
                    <a:ext uri="{FF2B5EF4-FFF2-40B4-BE49-F238E27FC236}">
                      <a16:creationId xmlns:a16="http://schemas.microsoft.com/office/drawing/2014/main" id="{B0A83D01-593E-99B5-3353-728FD77D4D0D}"/>
                    </a:ext>
                  </a:extLst>
                </p:cNvPr>
                <p:cNvSpPr/>
                <p:nvPr/>
              </p:nvSpPr>
              <p:spPr>
                <a:xfrm>
                  <a:off x="2206606" y="2245034"/>
                  <a:ext cx="3107442" cy="377833"/>
                </a:xfrm>
                <a:prstGeom prst="rect">
                  <a:avLst/>
                </a:prstGeom>
                <a:solidFill>
                  <a:srgbClr val="5E247C"/>
                </a:solid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AUDIT + FEEDBACK </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25" name="Freeform 41">
                  <a:extLst>
                    <a:ext uri="{FF2B5EF4-FFF2-40B4-BE49-F238E27FC236}">
                      <a16:creationId xmlns:a16="http://schemas.microsoft.com/office/drawing/2014/main" id="{B0A83D01-593E-99B5-3353-728FD77D4D0D}"/>
                    </a:ext>
                  </a:extLst>
                </p:cNvPr>
                <p:cNvSpPr/>
                <p:nvPr/>
              </p:nvSpPr>
              <p:spPr>
                <a:xfrm>
                  <a:off x="2206607" y="2622867"/>
                  <a:ext cx="3107442" cy="1205844"/>
                </a:xfrm>
                <a:prstGeom prst="rect">
                  <a:avLst/>
                </a:prstGeom>
                <a:no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marL="0" marR="0" lvl="0" indent="0" defTabSz="514350" eaLnBrk="1" fontAlgn="auto" latinLnBrk="0" hangingPunct="1">
                    <a:lnSpc>
                      <a:spcPts val="1500"/>
                    </a:lnSpc>
                    <a:spcBef>
                      <a:spcPts val="0"/>
                    </a:spcBef>
                    <a:spcAft>
                      <a:spcPts val="0"/>
                    </a:spcAft>
                    <a:buClrTx/>
                    <a:buSzTx/>
                    <a:buFontTx/>
                    <a:buNone/>
                    <a:tabLst/>
                    <a:defRPr/>
                  </a:pPr>
                  <a:endParaRPr kumimoji="0" lang="en-US" sz="1400" b="1" i="0" u="none" strike="noStrike" kern="0" cap="none" spc="0" normalizeH="0" baseline="0" noProof="0" dirty="0">
                    <a:ln>
                      <a:noFill/>
                    </a:ln>
                    <a:effectLst/>
                    <a:uLnTx/>
                    <a:uFillTx/>
                    <a:latin typeface="Century Gothic" panose="020B0502020202020204" pitchFamily="34" charset="0"/>
                    <a:cs typeface="Arial" panose="020B0604020202020204" pitchFamily="34" charset="0"/>
                  </a:endParaRPr>
                </a:p>
              </p:txBody>
            </p:sp>
          </p:grpSp>
          <p:sp>
            <p:nvSpPr>
              <p:cNvPr id="23" name="Rectangle 22"/>
              <p:cNvSpPr/>
              <p:nvPr/>
            </p:nvSpPr>
            <p:spPr>
              <a:xfrm>
                <a:off x="2215316" y="2737541"/>
                <a:ext cx="2674547" cy="538609"/>
              </a:xfrm>
              <a:prstGeom prst="rect">
                <a:avLst/>
              </a:prstGeom>
            </p:spPr>
            <p:txBody>
              <a:bodyPr wrap="square">
                <a:spAutoFit/>
              </a:bodyPr>
              <a:lstStyle/>
              <a:p>
                <a:pPr>
                  <a:spcBef>
                    <a:spcPts val="300"/>
                  </a:spcBef>
                  <a:spcAft>
                    <a:spcPts val="300"/>
                  </a:spcAft>
                </a:pPr>
                <a:r>
                  <a:rPr lang="en-US" sz="1200" b="1" dirty="0"/>
                  <a:t>Feedback to prescribers and facilities:</a:t>
                </a:r>
              </a:p>
              <a:p>
                <a:pPr marL="171450" indent="-171450">
                  <a:spcBef>
                    <a:spcPts val="300"/>
                  </a:spcBef>
                  <a:spcAft>
                    <a:spcPts val="300"/>
                  </a:spcAft>
                  <a:buClr>
                    <a:srgbClr val="5E247C"/>
                  </a:buClr>
                  <a:buFont typeface="Arial" panose="020B0604020202020204" pitchFamily="34" charset="0"/>
                  <a:buChar char="•"/>
                </a:pPr>
                <a:r>
                  <a:rPr lang="en-US" sz="1200" dirty="0"/>
                  <a:t>Antimicrobial use and infection rates</a:t>
                </a:r>
              </a:p>
            </p:txBody>
          </p:sp>
        </p:grpSp>
        <p:sp>
          <p:nvSpPr>
            <p:cNvPr id="26" name="Freeform 41">
              <a:extLst>
                <a:ext uri="{FF2B5EF4-FFF2-40B4-BE49-F238E27FC236}">
                  <a16:creationId xmlns:a16="http://schemas.microsoft.com/office/drawing/2014/main" id="{B0A83D01-593E-99B5-3353-728FD77D4D0D}"/>
                </a:ext>
              </a:extLst>
            </p:cNvPr>
            <p:cNvSpPr/>
            <p:nvPr/>
          </p:nvSpPr>
          <p:spPr>
            <a:xfrm>
              <a:off x="5765074" y="2877009"/>
              <a:ext cx="1505567" cy="799688"/>
            </a:xfrm>
            <a:prstGeom prst="roundRect">
              <a:avLst/>
            </a:prstGeom>
            <a:solidFill>
              <a:srgbClr val="898989"/>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START AMS PROGRAM </a:t>
              </a:r>
              <a:endParaRPr kumimoji="0" lang="en-US" sz="14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grpSp>
    </p:spTree>
    <p:extLst>
      <p:ext uri="{BB962C8B-B14F-4D97-AF65-F5344CB8AC3E}">
        <p14:creationId xmlns:p14="http://schemas.microsoft.com/office/powerpoint/2010/main" val="2909798300"/>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1151119"/>
            <a:ext cx="10099692" cy="4232354"/>
          </a:xfrm>
        </p:spPr>
        <p:txBody>
          <a:bodyPr/>
          <a:lstStyle/>
          <a:p>
            <a:pPr>
              <a:spcAft>
                <a:spcPts val="600"/>
              </a:spcAft>
            </a:pPr>
            <a:r>
              <a:rPr lang="en-US" dirty="0"/>
              <a:t>Nurse champion at each site to lead intervention</a:t>
            </a:r>
          </a:p>
          <a:p>
            <a:pPr lvl="1">
              <a:spcAft>
                <a:spcPts val="600"/>
              </a:spcAft>
            </a:pPr>
            <a:r>
              <a:rPr lang="en-US" dirty="0"/>
              <a:t>Compliance with education and use of guidelines</a:t>
            </a:r>
          </a:p>
          <a:p>
            <a:pPr>
              <a:spcAft>
                <a:spcPts val="600"/>
              </a:spcAft>
            </a:pPr>
            <a:r>
              <a:rPr lang="en-US" dirty="0"/>
              <a:t>Mandatory completion of online education</a:t>
            </a:r>
          </a:p>
          <a:p>
            <a:pPr lvl="1">
              <a:spcAft>
                <a:spcPts val="600"/>
              </a:spcAft>
            </a:pPr>
            <a:r>
              <a:rPr lang="en-US" dirty="0"/>
              <a:t>Including new staff who commenced during intervention phase</a:t>
            </a:r>
          </a:p>
          <a:p>
            <a:pPr>
              <a:spcAft>
                <a:spcPts val="600"/>
              </a:spcAft>
            </a:pPr>
            <a:r>
              <a:rPr lang="en-US" dirty="0"/>
              <a:t>High visibility of resources</a:t>
            </a:r>
          </a:p>
          <a:p>
            <a:pPr>
              <a:spcAft>
                <a:spcPts val="600"/>
              </a:spcAft>
            </a:pPr>
            <a:r>
              <a:rPr lang="en-US" dirty="0"/>
              <a:t>Multidisciplinary engagement</a:t>
            </a:r>
          </a:p>
          <a:p>
            <a:endParaRPr lang="en-US" dirty="0"/>
          </a:p>
          <a:p>
            <a:endParaRPr lang="fr-FR" dirty="0"/>
          </a:p>
        </p:txBody>
      </p:sp>
      <p:sp>
        <p:nvSpPr>
          <p:cNvPr id="4" name="Titre 3"/>
          <p:cNvSpPr>
            <a:spLocks noGrp="1"/>
          </p:cNvSpPr>
          <p:nvPr>
            <p:ph type="title"/>
          </p:nvPr>
        </p:nvSpPr>
        <p:spPr/>
        <p:txBody>
          <a:bodyPr/>
          <a:lstStyle/>
          <a:p>
            <a:r>
              <a:rPr lang="fr-FR" dirty="0"/>
              <a:t>Implementation</a:t>
            </a:r>
          </a:p>
        </p:txBody>
      </p:sp>
      <p:sp>
        <p:nvSpPr>
          <p:cNvPr id="6" name="Espace réservé du contenu 5"/>
          <p:cNvSpPr>
            <a:spLocks noGrp="1"/>
          </p:cNvSpPr>
          <p:nvPr>
            <p:ph sz="quarter" idx="16"/>
          </p:nvPr>
        </p:nvSpPr>
        <p:spPr/>
        <p:txBody>
          <a:bodyPr/>
          <a:lstStyle/>
          <a:p>
            <a:r>
              <a:rPr lang="en-US" dirty="0"/>
              <a:t>Natali JOKANOVIC et al.</a:t>
            </a:r>
            <a:r>
              <a:rPr lang="fr-FR" dirty="0"/>
              <a:t>, ECCMID</a:t>
            </a:r>
            <a:r>
              <a:rPr lang="fr-FR" baseline="30000" dirty="0"/>
              <a:t>Ⓡ</a:t>
            </a:r>
            <a:r>
              <a:rPr lang="fr-FR" dirty="0"/>
              <a:t> 2024, Abs #O0130</a:t>
            </a:r>
          </a:p>
        </p:txBody>
      </p:sp>
    </p:spTree>
    <p:extLst>
      <p:ext uri="{BB962C8B-B14F-4D97-AF65-F5344CB8AC3E}">
        <p14:creationId xmlns:p14="http://schemas.microsoft.com/office/powerpoint/2010/main" val="366155321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1189906" y="1151119"/>
            <a:ext cx="4694429" cy="5147802"/>
          </a:xfrm>
        </p:spPr>
        <p:txBody>
          <a:bodyPr/>
          <a:lstStyle/>
          <a:p>
            <a:pPr>
              <a:spcAft>
                <a:spcPts val="600"/>
              </a:spcAft>
            </a:pPr>
            <a:r>
              <a:rPr lang="en-US" sz="1400" dirty="0"/>
              <a:t>Completion of online education by aged care staff*: </a:t>
            </a:r>
          </a:p>
          <a:p>
            <a:pPr lvl="1">
              <a:spcAft>
                <a:spcPts val="600"/>
              </a:spcAft>
            </a:pPr>
            <a:r>
              <a:rPr lang="en-US" sz="1200" dirty="0"/>
              <a:t>68% of all registered/enrolled nurses (range: 17-100%) </a:t>
            </a:r>
          </a:p>
          <a:p>
            <a:pPr lvl="1">
              <a:spcAft>
                <a:spcPts val="600"/>
              </a:spcAft>
            </a:pPr>
            <a:r>
              <a:rPr lang="en-US" sz="1200" dirty="0"/>
              <a:t>54% of all personal care workers (range: 24-95%)</a:t>
            </a:r>
          </a:p>
          <a:p>
            <a:pPr marL="296862" lvl="1" indent="0">
              <a:spcAft>
                <a:spcPts val="600"/>
              </a:spcAft>
              <a:buNone/>
            </a:pPr>
            <a:endParaRPr lang="en-US" sz="1200" dirty="0"/>
          </a:p>
          <a:p>
            <a:pPr>
              <a:spcAft>
                <a:spcPts val="600"/>
              </a:spcAft>
            </a:pPr>
            <a:r>
              <a:rPr lang="en-US" sz="1400" dirty="0"/>
              <a:t>76% of residents experienced ≥1 suspected infection over the trial:</a:t>
            </a:r>
          </a:p>
          <a:p>
            <a:pPr lvl="1">
              <a:spcAft>
                <a:spcPts val="600"/>
              </a:spcAft>
            </a:pPr>
            <a:r>
              <a:rPr lang="en-US" sz="1200" dirty="0"/>
              <a:t>Urinary: 50%</a:t>
            </a:r>
          </a:p>
          <a:p>
            <a:pPr lvl="1">
              <a:spcAft>
                <a:spcPts val="600"/>
              </a:spcAft>
            </a:pPr>
            <a:r>
              <a:rPr lang="en-US" sz="1200" dirty="0"/>
              <a:t>Respiratory: 27%</a:t>
            </a:r>
          </a:p>
          <a:p>
            <a:pPr lvl="1">
              <a:spcAft>
                <a:spcPts val="600"/>
              </a:spcAft>
            </a:pPr>
            <a:r>
              <a:rPr lang="en-US" sz="1200" dirty="0"/>
              <a:t>Skin/soft tissue: 19%</a:t>
            </a:r>
          </a:p>
          <a:p>
            <a:pPr marL="296862" lvl="1" indent="0">
              <a:spcAft>
                <a:spcPts val="600"/>
              </a:spcAft>
              <a:buNone/>
            </a:pPr>
            <a:endParaRPr lang="en-US" sz="1200" dirty="0"/>
          </a:p>
          <a:p>
            <a:pPr>
              <a:spcAft>
                <a:spcPts val="600"/>
              </a:spcAft>
            </a:pPr>
            <a:r>
              <a:rPr lang="en-US" sz="1400" dirty="0" err="1"/>
              <a:t>Hospitalisations</a:t>
            </a:r>
            <a:r>
              <a:rPr lang="en-US" sz="1400" dirty="0"/>
              <a:t>:</a:t>
            </a:r>
          </a:p>
          <a:p>
            <a:pPr lvl="1">
              <a:spcAft>
                <a:spcPts val="600"/>
              </a:spcAft>
            </a:pPr>
            <a:r>
              <a:rPr lang="en-US" sz="1200" dirty="0"/>
              <a:t>554 (39%) residents had at least 1 </a:t>
            </a:r>
            <a:r>
              <a:rPr lang="en-US" sz="1200" dirty="0" err="1"/>
              <a:t>hospitalisation</a:t>
            </a:r>
            <a:r>
              <a:rPr lang="en-US" sz="1200" dirty="0"/>
              <a:t> </a:t>
            </a:r>
          </a:p>
          <a:p>
            <a:pPr lvl="1">
              <a:spcAft>
                <a:spcPts val="600"/>
              </a:spcAft>
            </a:pPr>
            <a:r>
              <a:rPr lang="en-US" sz="1200" dirty="0"/>
              <a:t>Reasons for transfer: fall (29%), RTI (12%), UTI (6.7%)</a:t>
            </a:r>
          </a:p>
          <a:p>
            <a:pPr marL="0" indent="0">
              <a:spcAft>
                <a:spcPts val="600"/>
              </a:spcAft>
              <a:buNone/>
            </a:pPr>
            <a:endParaRPr lang="en-US" sz="800" i="1" dirty="0">
              <a:solidFill>
                <a:schemeClr val="bg1">
                  <a:lumMod val="50000"/>
                </a:schemeClr>
              </a:solidFill>
            </a:endParaRPr>
          </a:p>
          <a:p>
            <a:pPr marL="0" indent="0">
              <a:spcAft>
                <a:spcPts val="600"/>
              </a:spcAft>
              <a:buNone/>
            </a:pPr>
            <a:endParaRPr lang="en-US" sz="800" i="1" dirty="0">
              <a:solidFill>
                <a:schemeClr val="bg1">
                  <a:lumMod val="50000"/>
                </a:schemeClr>
              </a:solidFill>
            </a:endParaRPr>
          </a:p>
          <a:p>
            <a:pPr marL="0" indent="0">
              <a:spcAft>
                <a:spcPts val="600"/>
              </a:spcAft>
              <a:buNone/>
            </a:pPr>
            <a:r>
              <a:rPr lang="en-US" sz="800" i="1" dirty="0">
                <a:solidFill>
                  <a:schemeClr val="bg1">
                    <a:lumMod val="50000"/>
                  </a:schemeClr>
                </a:solidFill>
              </a:rPr>
              <a:t>*Includes all full-time, part-time and casual staff</a:t>
            </a:r>
          </a:p>
          <a:p>
            <a:endParaRPr lang="en-US" sz="1400" dirty="0"/>
          </a:p>
          <a:p>
            <a:endParaRPr lang="fr-FR" sz="1400" dirty="0"/>
          </a:p>
        </p:txBody>
      </p:sp>
      <p:sp>
        <p:nvSpPr>
          <p:cNvPr id="4" name="Titre 3"/>
          <p:cNvSpPr>
            <a:spLocks noGrp="1"/>
          </p:cNvSpPr>
          <p:nvPr>
            <p:ph type="title"/>
          </p:nvPr>
        </p:nvSpPr>
        <p:spPr/>
        <p:txBody>
          <a:bodyPr/>
          <a:lstStyle/>
          <a:p>
            <a:r>
              <a:rPr lang="fr-FR" dirty="0"/>
              <a:t>Preliminary </a:t>
            </a:r>
            <a:r>
              <a:rPr lang="fr-FR" dirty="0" err="1"/>
              <a:t>findings</a:t>
            </a:r>
            <a:endParaRPr lang="fr-FR" dirty="0"/>
          </a:p>
        </p:txBody>
      </p:sp>
      <p:sp>
        <p:nvSpPr>
          <p:cNvPr id="6" name="Espace réservé du contenu 5"/>
          <p:cNvSpPr>
            <a:spLocks noGrp="1"/>
          </p:cNvSpPr>
          <p:nvPr>
            <p:ph sz="quarter" idx="16"/>
          </p:nvPr>
        </p:nvSpPr>
        <p:spPr/>
        <p:txBody>
          <a:bodyPr/>
          <a:lstStyle/>
          <a:p>
            <a:r>
              <a:rPr lang="en-US" dirty="0"/>
              <a:t>Natali JOKANOVIC et al.</a:t>
            </a:r>
            <a:r>
              <a:rPr lang="fr-FR" dirty="0"/>
              <a:t>, ECCMID</a:t>
            </a:r>
            <a:r>
              <a:rPr lang="fr-FR" baseline="30000" dirty="0"/>
              <a:t>Ⓡ</a:t>
            </a:r>
            <a:r>
              <a:rPr lang="fr-FR" dirty="0"/>
              <a:t> 2024, Abs #O0130</a:t>
            </a:r>
          </a:p>
        </p:txBody>
      </p:sp>
      <p:graphicFrame>
        <p:nvGraphicFramePr>
          <p:cNvPr id="3" name="Tableau 2"/>
          <p:cNvGraphicFramePr>
            <a:graphicFrameLocks noGrp="1"/>
          </p:cNvGraphicFramePr>
          <p:nvPr/>
        </p:nvGraphicFramePr>
        <p:xfrm>
          <a:off x="7664749" y="758822"/>
          <a:ext cx="3832859" cy="5493894"/>
        </p:xfrm>
        <a:graphic>
          <a:graphicData uri="http://schemas.openxmlformats.org/drawingml/2006/table">
            <a:tbl>
              <a:tblPr firstRow="1" firstCol="1" bandRow="1">
                <a:tableStyleId>{5C22544A-7EE6-4342-B048-85BDC9FD1C3A}</a:tableStyleId>
              </a:tblPr>
              <a:tblGrid>
                <a:gridCol w="2903220">
                  <a:extLst>
                    <a:ext uri="{9D8B030D-6E8A-4147-A177-3AD203B41FA5}">
                      <a16:colId xmlns:a16="http://schemas.microsoft.com/office/drawing/2014/main" val="20000"/>
                    </a:ext>
                  </a:extLst>
                </a:gridCol>
                <a:gridCol w="929639">
                  <a:extLst>
                    <a:ext uri="{9D8B030D-6E8A-4147-A177-3AD203B41FA5}">
                      <a16:colId xmlns:a16="http://schemas.microsoft.com/office/drawing/2014/main" val="20001"/>
                    </a:ext>
                  </a:extLst>
                </a:gridCol>
              </a:tblGrid>
              <a:tr h="266694">
                <a:tc>
                  <a:txBody>
                    <a:bodyPr/>
                    <a:lstStyle/>
                    <a:p>
                      <a:pPr marL="36000">
                        <a:lnSpc>
                          <a:spcPct val="107000"/>
                        </a:lnSpc>
                        <a:spcAft>
                          <a:spcPts val="0"/>
                        </a:spcAft>
                      </a:pPr>
                      <a:r>
                        <a:rPr lang="fr-FR" sz="900" kern="0" dirty="0">
                          <a:effectLst/>
                          <a:latin typeface="Arial" panose="020B0604020202020204" pitchFamily="34" charset="0"/>
                          <a:cs typeface="Arial" panose="020B0604020202020204" pitchFamily="34" charset="0"/>
                        </a:rPr>
                        <a:t>Suspected Infections</a:t>
                      </a:r>
                      <a:endParaRPr lang="fr-FR" sz="900" kern="100" dirty="0">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900" kern="0" dirty="0">
                          <a:effectLst/>
                          <a:latin typeface="Arial" panose="020B0604020202020204" pitchFamily="34" charset="0"/>
                          <a:cs typeface="Arial" panose="020B0604020202020204" pitchFamily="34" charset="0"/>
                        </a:rPr>
                        <a:t>N(%)</a:t>
                      </a:r>
                      <a:endParaRPr lang="fr-FR" sz="900" kern="100" dirty="0">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158400">
                <a:tc>
                  <a:txBody>
                    <a:bodyPr/>
                    <a:lstStyle/>
                    <a:p>
                      <a:pPr marL="36000">
                        <a:lnSpc>
                          <a:spcPct val="107000"/>
                        </a:lnSpc>
                        <a:spcAft>
                          <a:spcPts val="0"/>
                        </a:spcAft>
                      </a:pPr>
                      <a:r>
                        <a:rPr lang="fr-FR" sz="900" b="0" kern="0" dirty="0">
                          <a:solidFill>
                            <a:schemeClr val="tx1"/>
                          </a:solidFill>
                          <a:effectLst/>
                          <a:latin typeface="Arial" panose="020B0604020202020204" pitchFamily="34" charset="0"/>
                          <a:cs typeface="Arial" panose="020B0604020202020204" pitchFamily="34" charset="0"/>
                        </a:rPr>
                        <a:t>No. of </a:t>
                      </a:r>
                      <a:r>
                        <a:rPr lang="fr-FR" sz="900" b="0" kern="0" dirty="0" err="1">
                          <a:solidFill>
                            <a:schemeClr val="tx1"/>
                          </a:solidFill>
                          <a:effectLst/>
                          <a:latin typeface="Arial" panose="020B0604020202020204" pitchFamily="34" charset="0"/>
                          <a:cs typeface="Arial" panose="020B0604020202020204" pitchFamily="34" charset="0"/>
                        </a:rPr>
                        <a:t>residents</a:t>
                      </a:r>
                      <a:r>
                        <a:rPr lang="fr-FR" sz="900" b="0" kern="0" dirty="0">
                          <a:solidFill>
                            <a:schemeClr val="tx1"/>
                          </a:solidFill>
                          <a:effectLst/>
                          <a:latin typeface="Arial" panose="020B0604020202020204" pitchFamily="34" charset="0"/>
                          <a:cs typeface="Arial" panose="020B0604020202020204" pitchFamily="34" charset="0"/>
                        </a:rPr>
                        <a:t> </a:t>
                      </a:r>
                      <a:r>
                        <a:rPr lang="fr-FR" sz="900" b="0" kern="0" dirty="0" err="1">
                          <a:solidFill>
                            <a:schemeClr val="tx1"/>
                          </a:solidFill>
                          <a:effectLst/>
                          <a:latin typeface="Arial" panose="020B0604020202020204" pitchFamily="34" charset="0"/>
                          <a:cs typeface="Arial" panose="020B0604020202020204" pitchFamily="34" charset="0"/>
                        </a:rPr>
                        <a:t>with</a:t>
                      </a:r>
                      <a:r>
                        <a:rPr lang="fr-FR" sz="900" b="0" kern="0" dirty="0">
                          <a:solidFill>
                            <a:schemeClr val="tx1"/>
                          </a:solidFill>
                          <a:effectLst/>
                          <a:latin typeface="Arial" panose="020B0604020202020204" pitchFamily="34" charset="0"/>
                          <a:cs typeface="Arial" panose="020B0604020202020204" pitchFamily="34" charset="0"/>
                        </a:rPr>
                        <a:t> at least one suspected infection </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1,079</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158400">
                <a:tc>
                  <a:txBody>
                    <a:bodyPr/>
                    <a:lstStyle/>
                    <a:p>
                      <a:pPr marL="3600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Median</a:t>
                      </a:r>
                      <a:r>
                        <a:rPr lang="fr-FR" sz="900" b="0" kern="0" dirty="0">
                          <a:solidFill>
                            <a:schemeClr val="tx1"/>
                          </a:solidFill>
                          <a:effectLst/>
                          <a:latin typeface="Arial" panose="020B0604020202020204" pitchFamily="34" charset="0"/>
                          <a:cs typeface="Arial" panose="020B0604020202020204" pitchFamily="34" charset="0"/>
                        </a:rPr>
                        <a:t> </a:t>
                      </a:r>
                      <a:r>
                        <a:rPr lang="fr-FR" sz="900" b="0" kern="0" dirty="0" err="1">
                          <a:solidFill>
                            <a:schemeClr val="tx1"/>
                          </a:solidFill>
                          <a:effectLst/>
                          <a:latin typeface="Arial" panose="020B0604020202020204" pitchFamily="34" charset="0"/>
                          <a:cs typeface="Arial" panose="020B0604020202020204" pitchFamily="34" charset="0"/>
                        </a:rPr>
                        <a:t>number</a:t>
                      </a:r>
                      <a:r>
                        <a:rPr lang="fr-FR" sz="900" b="0" kern="0" dirty="0">
                          <a:solidFill>
                            <a:schemeClr val="tx1"/>
                          </a:solidFill>
                          <a:effectLst/>
                          <a:latin typeface="Arial" panose="020B0604020202020204" pitchFamily="34" charset="0"/>
                          <a:cs typeface="Arial" panose="020B0604020202020204" pitchFamily="34" charset="0"/>
                        </a:rPr>
                        <a:t> of infections per </a:t>
                      </a:r>
                      <a:r>
                        <a:rPr lang="fr-FR" sz="900" b="0" kern="0" dirty="0" err="1">
                          <a:solidFill>
                            <a:schemeClr val="tx1"/>
                          </a:solidFill>
                          <a:effectLst/>
                          <a:latin typeface="Arial" panose="020B0604020202020204" pitchFamily="34" charset="0"/>
                          <a:cs typeface="Arial" panose="020B0604020202020204" pitchFamily="34" charset="0"/>
                        </a:rPr>
                        <a:t>resident</a:t>
                      </a:r>
                      <a:r>
                        <a:rPr lang="fr-FR" sz="900" b="0" kern="0" dirty="0">
                          <a:solidFill>
                            <a:schemeClr val="tx1"/>
                          </a:solidFill>
                          <a:effectLst/>
                          <a:latin typeface="Arial" panose="020B0604020202020204" pitchFamily="34" charset="0"/>
                          <a:cs typeface="Arial" panose="020B0604020202020204" pitchFamily="34" charset="0"/>
                        </a:rPr>
                        <a:t> (IQR)</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3(1.5) </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58400">
                <a:tc>
                  <a:txBody>
                    <a:bodyPr/>
                    <a:lstStyle/>
                    <a:p>
                      <a:pPr marL="3600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Number</a:t>
                      </a:r>
                      <a:r>
                        <a:rPr lang="fr-FR" sz="900" b="0" kern="0" dirty="0">
                          <a:solidFill>
                            <a:schemeClr val="tx1"/>
                          </a:solidFill>
                          <a:effectLst/>
                          <a:latin typeface="Arial" panose="020B0604020202020204" pitchFamily="34" charset="0"/>
                          <a:cs typeface="Arial" panose="020B0604020202020204" pitchFamily="34" charset="0"/>
                        </a:rPr>
                        <a:t> of suspected infections </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3,586</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158400">
                <a:tc>
                  <a:txBody>
                    <a:bodyPr/>
                    <a:lstStyle/>
                    <a:p>
                      <a:pPr marL="36000">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Respiratory</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951 (26.5%)</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04"/>
                  </a:ext>
                </a:extLst>
              </a:tr>
              <a:tr h="158400">
                <a:tc>
                  <a:txBody>
                    <a:bodyPr/>
                    <a:lstStyle/>
                    <a:p>
                      <a:pPr lvl="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Pneumonia</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88 (2.5%)</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158400">
                <a:tc>
                  <a:txBody>
                    <a:bodyPr/>
                    <a:lstStyle/>
                    <a:p>
                      <a:pPr lvl="0">
                        <a:lnSpc>
                          <a:spcPct val="107000"/>
                        </a:lnSpc>
                        <a:spcAft>
                          <a:spcPts val="0"/>
                        </a:spcAft>
                      </a:pPr>
                      <a:r>
                        <a:rPr lang="fr-FR" sz="900" b="0" kern="0" dirty="0">
                          <a:solidFill>
                            <a:schemeClr val="tx1"/>
                          </a:solidFill>
                          <a:effectLst/>
                          <a:latin typeface="Arial" panose="020B0604020202020204" pitchFamily="34" charset="0"/>
                          <a:cs typeface="Arial" panose="020B0604020202020204" pitchFamily="34" charset="0"/>
                        </a:rPr>
                        <a:t>Exacerbation of COPD</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38 (1.1%)</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158400">
                <a:tc>
                  <a:txBody>
                    <a:bodyPr/>
                    <a:lstStyle/>
                    <a:p>
                      <a:pPr lvl="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Bronchiectasis</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7 (0.2%)</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158400">
                <a:tc>
                  <a:txBody>
                    <a:bodyPr/>
                    <a:lstStyle/>
                    <a:p>
                      <a:pPr lvl="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Bronchitis</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11 (0.3%)</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158400">
                <a:tc>
                  <a:txBody>
                    <a:bodyPr/>
                    <a:lstStyle/>
                    <a:p>
                      <a:pPr lvl="0">
                        <a:lnSpc>
                          <a:spcPct val="107000"/>
                        </a:lnSpc>
                        <a:spcAft>
                          <a:spcPts val="0"/>
                        </a:spcAft>
                      </a:pPr>
                      <a:r>
                        <a:rPr lang="fr-FR" sz="900" b="0" kern="0" dirty="0">
                          <a:solidFill>
                            <a:schemeClr val="tx1"/>
                          </a:solidFill>
                          <a:effectLst/>
                          <a:latin typeface="Arial" panose="020B0604020202020204" pitchFamily="34" charset="0"/>
                          <a:cs typeface="Arial" panose="020B0604020202020204" pitchFamily="34" charset="0"/>
                        </a:rPr>
                        <a:t>Influenza</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15 (0.4%)</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158400">
                <a:tc>
                  <a:txBody>
                    <a:bodyPr/>
                    <a:lstStyle/>
                    <a:p>
                      <a:pPr lvl="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Nonspecific</a:t>
                      </a:r>
                      <a:r>
                        <a:rPr lang="fr-FR" sz="900" b="0" kern="0" dirty="0">
                          <a:solidFill>
                            <a:schemeClr val="tx1"/>
                          </a:solidFill>
                          <a:effectLst/>
                          <a:latin typeface="Arial" panose="020B0604020202020204" pitchFamily="34" charset="0"/>
                          <a:cs typeface="Arial" panose="020B0604020202020204" pitchFamily="34" charset="0"/>
                        </a:rPr>
                        <a:t> viral infection</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32 (0.9%)</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158400">
                <a:tc>
                  <a:txBody>
                    <a:bodyPr/>
                    <a:lstStyle/>
                    <a:p>
                      <a:pPr lvl="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Nonspecific</a:t>
                      </a:r>
                      <a:r>
                        <a:rPr lang="fr-FR" sz="900" b="0" kern="0" dirty="0">
                          <a:solidFill>
                            <a:schemeClr val="tx1"/>
                          </a:solidFill>
                          <a:effectLst/>
                          <a:latin typeface="Arial" panose="020B0604020202020204" pitchFamily="34" charset="0"/>
                          <a:cs typeface="Arial" panose="020B0604020202020204" pitchFamily="34" charset="0"/>
                        </a:rPr>
                        <a:t> </a:t>
                      </a:r>
                      <a:r>
                        <a:rPr lang="fr-FR" sz="900" b="0" kern="0" dirty="0" err="1">
                          <a:solidFill>
                            <a:schemeClr val="tx1"/>
                          </a:solidFill>
                          <a:effectLst/>
                          <a:latin typeface="Arial" panose="020B0604020202020204" pitchFamily="34" charset="0"/>
                          <a:cs typeface="Arial" panose="020B0604020202020204" pitchFamily="34" charset="0"/>
                        </a:rPr>
                        <a:t>respiratory</a:t>
                      </a:r>
                      <a:r>
                        <a:rPr lang="fr-FR" sz="900" b="0" kern="0" dirty="0">
                          <a:solidFill>
                            <a:schemeClr val="tx1"/>
                          </a:solidFill>
                          <a:effectLst/>
                          <a:latin typeface="Arial" panose="020B0604020202020204" pitchFamily="34" charset="0"/>
                          <a:cs typeface="Arial" panose="020B0604020202020204" pitchFamily="34" charset="0"/>
                        </a:rPr>
                        <a:t> infection</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367 (10.2%)</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158400">
                <a:tc>
                  <a:txBody>
                    <a:bodyPr/>
                    <a:lstStyle/>
                    <a:p>
                      <a:pPr lvl="0">
                        <a:lnSpc>
                          <a:spcPct val="107000"/>
                        </a:lnSpc>
                        <a:spcAft>
                          <a:spcPts val="0"/>
                        </a:spcAft>
                      </a:pPr>
                      <a:r>
                        <a:rPr lang="fr-FR" sz="900" b="0" kern="0" dirty="0">
                          <a:solidFill>
                            <a:schemeClr val="tx1"/>
                          </a:solidFill>
                          <a:effectLst/>
                          <a:latin typeface="Arial" panose="020B0604020202020204" pitchFamily="34" charset="0"/>
                          <a:cs typeface="Arial" panose="020B0604020202020204" pitchFamily="34" charset="0"/>
                        </a:rPr>
                        <a:t>COVID-19</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612 (17.1%)</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158400">
                <a:tc>
                  <a:txBody>
                    <a:bodyPr/>
                    <a:lstStyle/>
                    <a:p>
                      <a:pPr lvl="0">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Other</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81 (2.3%)</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r h="158400">
                <a:tc>
                  <a:txBody>
                    <a:bodyPr/>
                    <a:lstStyle/>
                    <a:p>
                      <a:pPr marL="36000">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Skin/Soft tissue</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673 (18.8%)</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14"/>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Cellulitis</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a:solidFill>
                            <a:schemeClr val="tx1"/>
                          </a:solidFill>
                          <a:effectLst/>
                          <a:latin typeface="Arial" panose="020B0604020202020204" pitchFamily="34" charset="0"/>
                          <a:cs typeface="Arial" panose="020B0604020202020204" pitchFamily="34" charset="0"/>
                        </a:rPr>
                        <a:t>167 (4.7%)</a:t>
                      </a:r>
                      <a:endParaRPr lang="fr-FR" sz="900" kern="10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5"/>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Nonspecific</a:t>
                      </a:r>
                      <a:r>
                        <a:rPr lang="fr-FR" sz="900" b="0" kern="0" dirty="0">
                          <a:solidFill>
                            <a:schemeClr val="tx1"/>
                          </a:solidFill>
                          <a:effectLst/>
                          <a:latin typeface="Arial" panose="020B0604020202020204" pitchFamily="34" charset="0"/>
                          <a:cs typeface="Arial" panose="020B0604020202020204" pitchFamily="34" charset="0"/>
                        </a:rPr>
                        <a:t> </a:t>
                      </a:r>
                      <a:r>
                        <a:rPr lang="fr-FR" sz="900" b="0" kern="0" dirty="0" err="1">
                          <a:solidFill>
                            <a:schemeClr val="tx1"/>
                          </a:solidFill>
                          <a:effectLst/>
                          <a:latin typeface="Arial" panose="020B0604020202020204" pitchFamily="34" charset="0"/>
                          <a:cs typeface="Arial" panose="020B0604020202020204" pitchFamily="34" charset="0"/>
                        </a:rPr>
                        <a:t>ulcer</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67 (1.9%)</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6"/>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Fungal</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15 (0.4%)</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7"/>
                  </a:ext>
                </a:extLst>
              </a:tr>
              <a:tr h="158400">
                <a:tc>
                  <a:txBody>
                    <a:bodyPr/>
                    <a:lstStyle/>
                    <a:p>
                      <a:pPr>
                        <a:lnSpc>
                          <a:spcPct val="107000"/>
                        </a:lnSpc>
                        <a:spcAft>
                          <a:spcPts val="0"/>
                        </a:spcAft>
                      </a:pPr>
                      <a:r>
                        <a:rPr lang="fr-FR" sz="900" b="0" kern="0" dirty="0">
                          <a:solidFill>
                            <a:schemeClr val="tx1"/>
                          </a:solidFill>
                          <a:effectLst/>
                          <a:latin typeface="Arial" panose="020B0604020202020204" pitchFamily="34" charset="0"/>
                          <a:cs typeface="Arial" panose="020B0604020202020204" pitchFamily="34" charset="0"/>
                        </a:rPr>
                        <a:t>Shingles</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28 (0.8%)</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8"/>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Nonspecific</a:t>
                      </a:r>
                      <a:r>
                        <a:rPr lang="fr-FR" sz="900" b="0" kern="0" dirty="0">
                          <a:solidFill>
                            <a:schemeClr val="tx1"/>
                          </a:solidFill>
                          <a:effectLst/>
                          <a:latin typeface="Arial" panose="020B0604020202020204" pitchFamily="34" charset="0"/>
                          <a:cs typeface="Arial" panose="020B0604020202020204" pitchFamily="34" charset="0"/>
                        </a:rPr>
                        <a:t> </a:t>
                      </a:r>
                      <a:r>
                        <a:rPr lang="fr-FR" sz="900" b="0" kern="0" dirty="0" err="1">
                          <a:solidFill>
                            <a:schemeClr val="tx1"/>
                          </a:solidFill>
                          <a:effectLst/>
                          <a:latin typeface="Arial" panose="020B0604020202020204" pitchFamily="34" charset="0"/>
                          <a:cs typeface="Arial" panose="020B0604020202020204" pitchFamily="34" charset="0"/>
                        </a:rPr>
                        <a:t>wound</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225 (6.3%)</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9"/>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Nail</a:t>
                      </a:r>
                      <a:r>
                        <a:rPr lang="fr-FR" sz="900" b="0" kern="0" dirty="0">
                          <a:solidFill>
                            <a:schemeClr val="tx1"/>
                          </a:solidFill>
                          <a:effectLst/>
                          <a:latin typeface="Arial" panose="020B0604020202020204" pitchFamily="34" charset="0"/>
                          <a:cs typeface="Arial" panose="020B0604020202020204" pitchFamily="34" charset="0"/>
                        </a:rPr>
                        <a:t> infection</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44 (1.2%)</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0"/>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Other</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176 (4.9%)</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1"/>
                  </a:ext>
                </a:extLst>
              </a:tr>
              <a:tr h="158400">
                <a:tc>
                  <a:txBody>
                    <a:bodyPr/>
                    <a:lstStyle/>
                    <a:p>
                      <a:pPr marL="36000">
                        <a:lnSpc>
                          <a:spcPct val="107000"/>
                        </a:lnSpc>
                        <a:spcAft>
                          <a:spcPts val="0"/>
                        </a:spcAft>
                      </a:pPr>
                      <a:r>
                        <a:rPr lang="fr-FR" sz="900" kern="0" dirty="0" err="1">
                          <a:solidFill>
                            <a:schemeClr val="tx1"/>
                          </a:solidFill>
                          <a:effectLst/>
                          <a:latin typeface="Arial" panose="020B0604020202020204" pitchFamily="34" charset="0"/>
                          <a:cs typeface="Arial" panose="020B0604020202020204" pitchFamily="34" charset="0"/>
                        </a:rPr>
                        <a:t>Urinary</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1,779 (49.6%)</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22"/>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Nonspecific</a:t>
                      </a:r>
                      <a:r>
                        <a:rPr lang="fr-FR" sz="900" b="0" kern="0" dirty="0">
                          <a:solidFill>
                            <a:schemeClr val="tx1"/>
                          </a:solidFill>
                          <a:effectLst/>
                          <a:latin typeface="Arial" panose="020B0604020202020204" pitchFamily="34" charset="0"/>
                          <a:cs typeface="Arial" panose="020B0604020202020204" pitchFamily="34" charset="0"/>
                        </a:rPr>
                        <a:t> UTI</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1,638 (45.7%)</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3"/>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Catheter-associated</a:t>
                      </a:r>
                      <a:r>
                        <a:rPr lang="fr-FR" sz="900" b="0" kern="0" dirty="0">
                          <a:solidFill>
                            <a:schemeClr val="tx1"/>
                          </a:solidFill>
                          <a:effectLst/>
                          <a:latin typeface="Arial" panose="020B0604020202020204" pitchFamily="34" charset="0"/>
                          <a:cs typeface="Arial" panose="020B0604020202020204" pitchFamily="34" charset="0"/>
                        </a:rPr>
                        <a:t> UTI</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133 (3.7%)</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4"/>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Other</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16 (0.4%)</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5"/>
                  </a:ext>
                </a:extLst>
              </a:tr>
              <a:tr h="158400">
                <a:tc>
                  <a:txBody>
                    <a:bodyPr/>
                    <a:lstStyle/>
                    <a:p>
                      <a:pPr marL="36000">
                        <a:lnSpc>
                          <a:spcPct val="107000"/>
                        </a:lnSpc>
                        <a:spcAft>
                          <a:spcPts val="0"/>
                        </a:spcAft>
                      </a:pPr>
                      <a:r>
                        <a:rPr lang="fr-FR" sz="900" kern="0" dirty="0" err="1">
                          <a:solidFill>
                            <a:schemeClr val="tx1"/>
                          </a:solidFill>
                          <a:effectLst/>
                          <a:latin typeface="Arial" panose="020B0604020202020204" pitchFamily="34" charset="0"/>
                          <a:cs typeface="Arial" panose="020B0604020202020204" pitchFamily="34" charset="0"/>
                        </a:rPr>
                        <a:t>Other</a:t>
                      </a:r>
                      <a:r>
                        <a:rPr lang="fr-FR" sz="900" kern="0" dirty="0">
                          <a:solidFill>
                            <a:schemeClr val="tx1"/>
                          </a:solidFill>
                          <a:effectLst/>
                          <a:latin typeface="Arial" panose="020B0604020202020204" pitchFamily="34" charset="0"/>
                          <a:cs typeface="Arial" panose="020B0604020202020204" pitchFamily="34" charset="0"/>
                        </a:rPr>
                        <a:t> infections</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183 (5.1%)</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26"/>
                  </a:ext>
                </a:extLst>
              </a:tr>
              <a:tr h="158400">
                <a:tc>
                  <a:txBody>
                    <a:bodyPr/>
                    <a:lstStyle/>
                    <a:p>
                      <a:pPr>
                        <a:lnSpc>
                          <a:spcPct val="107000"/>
                        </a:lnSpc>
                        <a:spcAft>
                          <a:spcPts val="0"/>
                        </a:spcAft>
                      </a:pPr>
                      <a:r>
                        <a:rPr lang="fr-FR" sz="900" b="0" i="1" kern="0" dirty="0">
                          <a:solidFill>
                            <a:schemeClr val="tx1"/>
                          </a:solidFill>
                          <a:effectLst/>
                          <a:latin typeface="Arial" panose="020B0604020202020204" pitchFamily="34" charset="0"/>
                          <a:cs typeface="Arial" panose="020B0604020202020204" pitchFamily="34" charset="0"/>
                        </a:rPr>
                        <a:t>C. Difficile</a:t>
                      </a:r>
                      <a:endParaRPr lang="fr-FR" sz="900" b="0" i="1"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24 (0.7%)</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7"/>
                  </a:ext>
                </a:extLst>
              </a:tr>
              <a:tr h="158400">
                <a:tc>
                  <a:txBody>
                    <a:bodyPr/>
                    <a:lstStyle/>
                    <a:p>
                      <a:pPr>
                        <a:lnSpc>
                          <a:spcPct val="107000"/>
                        </a:lnSpc>
                        <a:spcAft>
                          <a:spcPts val="0"/>
                        </a:spcAft>
                      </a:pPr>
                      <a:r>
                        <a:rPr lang="fr-FR" sz="900" b="0" kern="0" dirty="0" err="1">
                          <a:solidFill>
                            <a:schemeClr val="tx1"/>
                          </a:solidFill>
                          <a:effectLst/>
                          <a:latin typeface="Arial" panose="020B0604020202020204" pitchFamily="34" charset="0"/>
                          <a:cs typeface="Arial" panose="020B0604020202020204" pitchFamily="34" charset="0"/>
                        </a:rPr>
                        <a:t>Gastroenteritis</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46 (1.3%)</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8"/>
                  </a:ext>
                </a:extLst>
              </a:tr>
              <a:tr h="158400">
                <a:tc>
                  <a:txBody>
                    <a:bodyPr/>
                    <a:lstStyle/>
                    <a:p>
                      <a:pPr marL="36000">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Urine </a:t>
                      </a:r>
                      <a:r>
                        <a:rPr lang="fr-FR" sz="900" kern="0" dirty="0" err="1">
                          <a:solidFill>
                            <a:schemeClr val="tx1"/>
                          </a:solidFill>
                          <a:effectLst/>
                          <a:latin typeface="Arial" panose="020B0604020202020204" pitchFamily="34" charset="0"/>
                          <a:cs typeface="Arial" panose="020B0604020202020204" pitchFamily="34" charset="0"/>
                        </a:rPr>
                        <a:t>dipstick</a:t>
                      </a:r>
                      <a:r>
                        <a:rPr lang="fr-FR" sz="900" kern="0" dirty="0">
                          <a:solidFill>
                            <a:schemeClr val="tx1"/>
                          </a:solidFill>
                          <a:effectLst/>
                          <a:latin typeface="Arial" panose="020B0604020202020204" pitchFamily="34" charset="0"/>
                          <a:cs typeface="Arial" panose="020B0604020202020204" pitchFamily="34" charset="0"/>
                        </a:rPr>
                        <a:t> </a:t>
                      </a:r>
                      <a:r>
                        <a:rPr lang="fr-FR" sz="900" kern="0" dirty="0" err="1">
                          <a:solidFill>
                            <a:schemeClr val="tx1"/>
                          </a:solidFill>
                          <a:effectLst/>
                          <a:latin typeface="Arial" panose="020B0604020202020204" pitchFamily="34" charset="0"/>
                          <a:cs typeface="Arial" panose="020B0604020202020204" pitchFamily="34" charset="0"/>
                        </a:rPr>
                        <a:t>taken</a:t>
                      </a:r>
                      <a:r>
                        <a:rPr lang="fr-FR" sz="900" kern="0" dirty="0">
                          <a:solidFill>
                            <a:schemeClr val="tx1"/>
                          </a:solidFill>
                          <a:effectLst/>
                          <a:latin typeface="Arial" panose="020B0604020202020204" pitchFamily="34" charset="0"/>
                          <a:cs typeface="Arial" panose="020B0604020202020204" pitchFamily="34" charset="0"/>
                        </a:rPr>
                        <a:t> for suspected UTI </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795 (45%)</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29"/>
                  </a:ext>
                </a:extLst>
              </a:tr>
              <a:tr h="158400">
                <a:tc>
                  <a:txBody>
                    <a:bodyPr/>
                    <a:lstStyle/>
                    <a:p>
                      <a:pPr>
                        <a:lnSpc>
                          <a:spcPct val="107000"/>
                        </a:lnSpc>
                        <a:spcAft>
                          <a:spcPts val="0"/>
                        </a:spcAft>
                      </a:pPr>
                      <a:r>
                        <a:rPr lang="fr-FR" sz="900" b="0" kern="0" dirty="0">
                          <a:solidFill>
                            <a:schemeClr val="tx1"/>
                          </a:solidFill>
                          <a:effectLst/>
                          <a:latin typeface="Arial" panose="020B0604020202020204" pitchFamily="34" charset="0"/>
                          <a:cs typeface="Arial" panose="020B0604020202020204" pitchFamily="34" charset="0"/>
                        </a:rPr>
                        <a:t>Positive </a:t>
                      </a:r>
                      <a:r>
                        <a:rPr lang="fr-FR" sz="900" b="0" kern="0" dirty="0" err="1">
                          <a:solidFill>
                            <a:schemeClr val="tx1"/>
                          </a:solidFill>
                          <a:effectLst/>
                          <a:latin typeface="Arial" panose="020B0604020202020204" pitchFamily="34" charset="0"/>
                          <a:cs typeface="Arial" panose="020B0604020202020204" pitchFamily="34" charset="0"/>
                        </a:rPr>
                        <a:t>result</a:t>
                      </a:r>
                      <a:r>
                        <a:rPr lang="fr-FR" sz="900" b="0" kern="0" dirty="0">
                          <a:solidFill>
                            <a:schemeClr val="tx1"/>
                          </a:solidFill>
                          <a:effectLst/>
                          <a:latin typeface="Arial" panose="020B0604020202020204" pitchFamily="34" charset="0"/>
                          <a:cs typeface="Arial" panose="020B0604020202020204" pitchFamily="34" charset="0"/>
                        </a:rPr>
                        <a:t>, n (%)</a:t>
                      </a:r>
                      <a:endParaRPr lang="fr-FR" sz="900" b="0" kern="100" dirty="0">
                        <a:solidFill>
                          <a:schemeClr val="tx1"/>
                        </a:solidFill>
                        <a:effectLst/>
                        <a:latin typeface="Arial" panose="020B0604020202020204" pitchFamily="34" charset="0"/>
                        <a:ea typeface="Aptos"/>
                        <a:cs typeface="Arial" panose="020B0604020202020204" pitchFamily="34" charset="0"/>
                      </a:endParaRPr>
                    </a:p>
                  </a:txBody>
                  <a:tcPr marL="180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555 (69.9%)</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0"/>
                  </a:ext>
                </a:extLst>
              </a:tr>
              <a:tr h="158400">
                <a:tc>
                  <a:txBody>
                    <a:bodyPr/>
                    <a:lstStyle/>
                    <a:p>
                      <a:pPr marL="36000">
                        <a:lnSpc>
                          <a:spcPct val="107000"/>
                        </a:lnSpc>
                        <a:spcAft>
                          <a:spcPts val="0"/>
                        </a:spcAft>
                      </a:pPr>
                      <a:r>
                        <a:rPr lang="fr-FR" sz="900" kern="0" dirty="0" err="1">
                          <a:solidFill>
                            <a:schemeClr val="tx1"/>
                          </a:solidFill>
                          <a:effectLst/>
                          <a:latin typeface="Arial" panose="020B0604020202020204" pitchFamily="34" charset="0"/>
                          <a:cs typeface="Arial" panose="020B0604020202020204" pitchFamily="34" charset="0"/>
                        </a:rPr>
                        <a:t>Microbiology</a:t>
                      </a:r>
                      <a:r>
                        <a:rPr lang="fr-FR" sz="900" kern="0" dirty="0">
                          <a:solidFill>
                            <a:schemeClr val="tx1"/>
                          </a:solidFill>
                          <a:effectLst/>
                          <a:latin typeface="Arial" panose="020B0604020202020204" pitchFamily="34" charset="0"/>
                          <a:cs typeface="Arial" panose="020B0604020202020204" pitchFamily="34" charset="0"/>
                        </a:rPr>
                        <a:t> </a:t>
                      </a:r>
                      <a:r>
                        <a:rPr lang="fr-FR" sz="900" kern="0" dirty="0" err="1">
                          <a:solidFill>
                            <a:schemeClr val="tx1"/>
                          </a:solidFill>
                          <a:effectLst/>
                          <a:latin typeface="Arial" panose="020B0604020202020204" pitchFamily="34" charset="0"/>
                          <a:cs typeface="Arial" panose="020B0604020202020204" pitchFamily="34" charset="0"/>
                        </a:rPr>
                        <a:t>ordered</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1,950 (54.4%) </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31"/>
                  </a:ext>
                </a:extLst>
              </a:tr>
              <a:tr h="158400">
                <a:tc>
                  <a:txBody>
                    <a:bodyPr/>
                    <a:lstStyle/>
                    <a:p>
                      <a:pPr marL="36000">
                        <a:lnSpc>
                          <a:spcPct val="107000"/>
                        </a:lnSpc>
                        <a:spcAft>
                          <a:spcPts val="0"/>
                        </a:spcAft>
                      </a:pPr>
                      <a:r>
                        <a:rPr lang="fr-FR" sz="900" kern="0" dirty="0" err="1">
                          <a:solidFill>
                            <a:schemeClr val="tx1"/>
                          </a:solidFill>
                          <a:effectLst/>
                          <a:latin typeface="Arial" panose="020B0604020202020204" pitchFamily="34" charset="0"/>
                          <a:cs typeface="Arial" panose="020B0604020202020204" pitchFamily="34" charset="0"/>
                        </a:rPr>
                        <a:t>Reviewed</a:t>
                      </a:r>
                      <a:r>
                        <a:rPr lang="fr-FR" sz="900" kern="0" dirty="0">
                          <a:solidFill>
                            <a:schemeClr val="tx1"/>
                          </a:solidFill>
                          <a:effectLst/>
                          <a:latin typeface="Arial" panose="020B0604020202020204" pitchFamily="34" charset="0"/>
                          <a:cs typeface="Arial" panose="020B0604020202020204" pitchFamily="34" charset="0"/>
                        </a:rPr>
                        <a:t> by In-</a:t>
                      </a:r>
                      <a:r>
                        <a:rPr lang="fr-FR" sz="900" kern="0" dirty="0" err="1">
                          <a:solidFill>
                            <a:schemeClr val="tx1"/>
                          </a:solidFill>
                          <a:effectLst/>
                          <a:latin typeface="Arial" panose="020B0604020202020204" pitchFamily="34" charset="0"/>
                          <a:cs typeface="Arial" panose="020B0604020202020204" pitchFamily="34" charset="0"/>
                        </a:rPr>
                        <a:t>reach</a:t>
                      </a:r>
                      <a:r>
                        <a:rPr lang="fr-FR" sz="900" kern="0" dirty="0">
                          <a:solidFill>
                            <a:schemeClr val="tx1"/>
                          </a:solidFill>
                          <a:effectLst/>
                          <a:latin typeface="Arial" panose="020B0604020202020204" pitchFamily="34" charset="0"/>
                          <a:cs typeface="Arial" panose="020B0604020202020204" pitchFamily="34" charset="0"/>
                        </a:rPr>
                        <a:t> service</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148 (4.1%) </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32"/>
                  </a:ext>
                </a:extLst>
              </a:tr>
              <a:tr h="158400">
                <a:tc>
                  <a:txBody>
                    <a:bodyPr/>
                    <a:lstStyle/>
                    <a:p>
                      <a:pPr marL="36000">
                        <a:lnSpc>
                          <a:spcPct val="107000"/>
                        </a:lnSpc>
                        <a:spcAft>
                          <a:spcPts val="0"/>
                        </a:spcAft>
                      </a:pPr>
                      <a:r>
                        <a:rPr lang="fr-FR" sz="900" kern="0" dirty="0" err="1">
                          <a:solidFill>
                            <a:schemeClr val="tx1"/>
                          </a:solidFill>
                          <a:effectLst/>
                          <a:latin typeface="Arial" panose="020B0604020202020204" pitchFamily="34" charset="0"/>
                          <a:cs typeface="Arial" panose="020B0604020202020204" pitchFamily="34" charset="0"/>
                        </a:rPr>
                        <a:t>Transferred</a:t>
                      </a:r>
                      <a:r>
                        <a:rPr lang="fr-FR" sz="900" kern="0" dirty="0">
                          <a:solidFill>
                            <a:schemeClr val="tx1"/>
                          </a:solidFill>
                          <a:effectLst/>
                          <a:latin typeface="Arial" panose="020B0604020202020204" pitchFamily="34" charset="0"/>
                          <a:cs typeface="Arial" panose="020B0604020202020204" pitchFamily="34" charset="0"/>
                        </a:rPr>
                        <a:t> to acute </a:t>
                      </a:r>
                      <a:r>
                        <a:rPr lang="fr-FR" sz="900" kern="0" dirty="0" err="1">
                          <a:solidFill>
                            <a:schemeClr val="tx1"/>
                          </a:solidFill>
                          <a:effectLst/>
                          <a:latin typeface="Arial" panose="020B0604020202020204" pitchFamily="34" charset="0"/>
                          <a:cs typeface="Arial" panose="020B0604020202020204" pitchFamily="34" charset="0"/>
                        </a:rPr>
                        <a:t>hospital</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36000"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cs typeface="Arial" panose="020B0604020202020204" pitchFamily="34" charset="0"/>
                        </a:rPr>
                        <a:t>225 (6.3%)</a:t>
                      </a:r>
                      <a:endParaRPr lang="fr-FR" sz="900" kern="100" dirty="0">
                        <a:solidFill>
                          <a:schemeClr val="tx1"/>
                        </a:solidFill>
                        <a:effectLst/>
                        <a:latin typeface="Arial" panose="020B0604020202020204" pitchFamily="34" charset="0"/>
                        <a:ea typeface="Aptos"/>
                        <a:cs typeface="Arial" panose="020B0604020202020204" pitchFamily="34" charset="0"/>
                      </a:endParaRPr>
                    </a:p>
                  </a:txBody>
                  <a:tcPr marL="24203" marR="24203"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33"/>
                  </a:ext>
                </a:extLst>
              </a:tr>
            </a:tbl>
          </a:graphicData>
        </a:graphic>
      </p:graphicFrame>
    </p:spTree>
    <p:extLst>
      <p:ext uri="{BB962C8B-B14F-4D97-AF65-F5344CB8AC3E}">
        <p14:creationId xmlns:p14="http://schemas.microsoft.com/office/powerpoint/2010/main" val="363922588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1189906" y="1151119"/>
            <a:ext cx="4694429" cy="4232354"/>
          </a:xfrm>
        </p:spPr>
        <p:txBody>
          <a:bodyPr/>
          <a:lstStyle/>
          <a:p>
            <a:pPr>
              <a:spcAft>
                <a:spcPts val="600"/>
              </a:spcAft>
            </a:pPr>
            <a:r>
              <a:rPr lang="en-US" sz="1400" dirty="0"/>
              <a:t>2% to 43% of residents within each home received ≥1 antimicrobial on any given month</a:t>
            </a:r>
          </a:p>
          <a:p>
            <a:pPr>
              <a:spcAft>
                <a:spcPts val="600"/>
              </a:spcAft>
            </a:pPr>
            <a:r>
              <a:rPr lang="en-US" sz="1400" dirty="0"/>
              <a:t>Antimicrobials prescribed primarily for:</a:t>
            </a:r>
          </a:p>
          <a:p>
            <a:pPr lvl="1">
              <a:spcAft>
                <a:spcPts val="600"/>
              </a:spcAft>
            </a:pPr>
            <a:r>
              <a:rPr lang="en-US" sz="1200" dirty="0"/>
              <a:t>Urinary (33%)</a:t>
            </a:r>
          </a:p>
          <a:p>
            <a:pPr lvl="1">
              <a:spcAft>
                <a:spcPts val="600"/>
              </a:spcAft>
            </a:pPr>
            <a:r>
              <a:rPr lang="en-US" sz="1200" dirty="0"/>
              <a:t>Skin/soft tissue infections (32%)</a:t>
            </a:r>
          </a:p>
          <a:p>
            <a:pPr lvl="1">
              <a:spcAft>
                <a:spcPts val="600"/>
              </a:spcAft>
            </a:pPr>
            <a:r>
              <a:rPr lang="en-US" sz="1200" dirty="0"/>
              <a:t>Respiratory (25%)</a:t>
            </a:r>
          </a:p>
          <a:p>
            <a:endParaRPr lang="en-US" sz="1400" dirty="0"/>
          </a:p>
          <a:p>
            <a:endParaRPr lang="fr-FR" sz="1400" dirty="0"/>
          </a:p>
        </p:txBody>
      </p:sp>
      <p:sp>
        <p:nvSpPr>
          <p:cNvPr id="4" name="Titre 3"/>
          <p:cNvSpPr>
            <a:spLocks noGrp="1"/>
          </p:cNvSpPr>
          <p:nvPr>
            <p:ph type="title"/>
          </p:nvPr>
        </p:nvSpPr>
        <p:spPr/>
        <p:txBody>
          <a:bodyPr/>
          <a:lstStyle/>
          <a:p>
            <a:r>
              <a:rPr lang="fr-FR" dirty="0"/>
              <a:t>Preliminary </a:t>
            </a:r>
            <a:r>
              <a:rPr lang="fr-FR" dirty="0" err="1"/>
              <a:t>findings</a:t>
            </a:r>
            <a:r>
              <a:rPr lang="fr-FR" dirty="0"/>
              <a:t>: </a:t>
            </a:r>
            <a:r>
              <a:rPr lang="fr-FR" dirty="0" err="1"/>
              <a:t>Antimicrobial</a:t>
            </a:r>
            <a:r>
              <a:rPr lang="fr-FR" dirty="0"/>
              <a:t> use</a:t>
            </a:r>
          </a:p>
        </p:txBody>
      </p:sp>
      <p:sp>
        <p:nvSpPr>
          <p:cNvPr id="6" name="Espace réservé du contenu 5"/>
          <p:cNvSpPr>
            <a:spLocks noGrp="1"/>
          </p:cNvSpPr>
          <p:nvPr>
            <p:ph sz="quarter" idx="16"/>
          </p:nvPr>
        </p:nvSpPr>
        <p:spPr/>
        <p:txBody>
          <a:bodyPr/>
          <a:lstStyle/>
          <a:p>
            <a:r>
              <a:rPr lang="en-US" dirty="0"/>
              <a:t>Natali JOKANOVIC et al.</a:t>
            </a:r>
            <a:r>
              <a:rPr lang="fr-FR" dirty="0"/>
              <a:t>, ECCMID</a:t>
            </a:r>
            <a:r>
              <a:rPr lang="fr-FR" baseline="30000" dirty="0"/>
              <a:t>Ⓡ</a:t>
            </a:r>
            <a:r>
              <a:rPr lang="fr-FR" dirty="0"/>
              <a:t> 2024, Abs #O0130</a:t>
            </a:r>
          </a:p>
        </p:txBody>
      </p:sp>
      <p:graphicFrame>
        <p:nvGraphicFramePr>
          <p:cNvPr id="3" name="Tableau 2"/>
          <p:cNvGraphicFramePr>
            <a:graphicFrameLocks noGrp="1"/>
          </p:cNvGraphicFramePr>
          <p:nvPr/>
        </p:nvGraphicFramePr>
        <p:xfrm>
          <a:off x="7808164" y="577291"/>
          <a:ext cx="3832859" cy="5690080"/>
        </p:xfrm>
        <a:graphic>
          <a:graphicData uri="http://schemas.openxmlformats.org/drawingml/2006/table">
            <a:tbl>
              <a:tblPr firstRow="1" firstCol="1" bandRow="1">
                <a:tableStyleId>{5C22544A-7EE6-4342-B048-85BDC9FD1C3A}</a:tableStyleId>
              </a:tblPr>
              <a:tblGrid>
                <a:gridCol w="2903220">
                  <a:extLst>
                    <a:ext uri="{9D8B030D-6E8A-4147-A177-3AD203B41FA5}">
                      <a16:colId xmlns:a16="http://schemas.microsoft.com/office/drawing/2014/main" val="20000"/>
                    </a:ext>
                  </a:extLst>
                </a:gridCol>
                <a:gridCol w="929639">
                  <a:extLst>
                    <a:ext uri="{9D8B030D-6E8A-4147-A177-3AD203B41FA5}">
                      <a16:colId xmlns:a16="http://schemas.microsoft.com/office/drawing/2014/main" val="20001"/>
                    </a:ext>
                  </a:extLst>
                </a:gridCol>
              </a:tblGrid>
              <a:tr h="218080">
                <a:tc>
                  <a:txBody>
                    <a:bodyPr/>
                    <a:lstStyle/>
                    <a:p>
                      <a:pPr marL="36000">
                        <a:lnSpc>
                          <a:spcPct val="107000"/>
                        </a:lnSpc>
                        <a:spcAft>
                          <a:spcPts val="0"/>
                        </a:spcAft>
                      </a:pPr>
                      <a:r>
                        <a:rPr lang="fr-FR" sz="1000" kern="0" dirty="0" err="1">
                          <a:solidFill>
                            <a:schemeClr val="bg1"/>
                          </a:solidFill>
                          <a:effectLst/>
                          <a:latin typeface="Aptos Narrow"/>
                          <a:ea typeface="Times New Roman" panose="02020603050405020304" pitchFamily="18" charset="0"/>
                          <a:cs typeface="Times New Roman" panose="02020603050405020304" pitchFamily="18" charset="0"/>
                        </a:rPr>
                        <a:t>Antimicrobial</a:t>
                      </a:r>
                      <a:r>
                        <a:rPr lang="fr-FR" sz="1000" kern="0" dirty="0">
                          <a:solidFill>
                            <a:schemeClr val="bg1"/>
                          </a:solidFill>
                          <a:effectLst/>
                          <a:latin typeface="Aptos Narrow"/>
                          <a:ea typeface="Times New Roman" panose="02020603050405020304" pitchFamily="18" charset="0"/>
                          <a:cs typeface="Times New Roman" panose="02020603050405020304" pitchFamily="18" charset="0"/>
                        </a:rPr>
                        <a:t> use</a:t>
                      </a:r>
                      <a:endParaRPr lang="fr-FR" sz="1000" kern="100" dirty="0">
                        <a:solidFill>
                          <a:schemeClr val="bg1"/>
                        </a:solidFill>
                        <a:effectLst/>
                        <a:latin typeface="Aptos"/>
                        <a:ea typeface="Aptos"/>
                        <a:cs typeface="Times New Roman" panose="02020603050405020304" pitchFamily="18"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000" kern="0" dirty="0">
                          <a:solidFill>
                            <a:schemeClr val="bg1"/>
                          </a:solidFill>
                          <a:effectLst/>
                          <a:latin typeface="Aptos Narrow"/>
                          <a:ea typeface="Times New Roman" panose="02020603050405020304" pitchFamily="18" charset="0"/>
                          <a:cs typeface="Times New Roman" panose="02020603050405020304" pitchFamily="18" charset="0"/>
                        </a:rPr>
                        <a:t>N(%)</a:t>
                      </a:r>
                      <a:endParaRPr lang="fr-FR" sz="1000" kern="100" dirty="0">
                        <a:solidFill>
                          <a:schemeClr val="bg1"/>
                        </a:solidFill>
                        <a:effectLst/>
                        <a:latin typeface="Aptos"/>
                        <a:ea typeface="Aptos"/>
                        <a:cs typeface="Times New Roman" panose="02020603050405020304" pitchFamily="18"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144000">
                <a:tc>
                  <a:txBody>
                    <a:bodyPr/>
                    <a:lstStyle/>
                    <a:p>
                      <a:pPr marL="36000" algn="l"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Per </a:t>
                      </a:r>
                      <a:r>
                        <a:rPr lang="fr-FR" sz="900" kern="0" dirty="0" err="1">
                          <a:solidFill>
                            <a:schemeClr val="tx1"/>
                          </a:solidFill>
                          <a:effectLst/>
                          <a:latin typeface="Arial" panose="020B0604020202020204" pitchFamily="34" charset="0"/>
                          <a:ea typeface="+mn-ea"/>
                          <a:cs typeface="Arial" panose="020B0604020202020204" pitchFamily="34" charset="0"/>
                        </a:rPr>
                        <a:t>resident</a:t>
                      </a:r>
                      <a:r>
                        <a:rPr lang="fr-FR" sz="900" kern="0" dirty="0">
                          <a:solidFill>
                            <a:schemeClr val="tx1"/>
                          </a:solidFill>
                          <a:effectLst/>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01"/>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Any</a:t>
                      </a:r>
                      <a:r>
                        <a:rPr lang="fr-FR" sz="900" b="0" kern="0" dirty="0">
                          <a:solidFill>
                            <a:schemeClr val="tx1"/>
                          </a:solidFill>
                          <a:effectLst/>
                          <a:latin typeface="Arial" panose="020B0604020202020204" pitchFamily="34" charset="0"/>
                          <a:ea typeface="+mn-ea"/>
                          <a:cs typeface="Arial" panose="020B0604020202020204" pitchFamily="34" charset="0"/>
                        </a:rPr>
                        <a:t> </a:t>
                      </a:r>
                      <a:r>
                        <a:rPr lang="fr-FR" sz="900" b="0" kern="0" dirty="0" err="1">
                          <a:solidFill>
                            <a:schemeClr val="tx1"/>
                          </a:solidFill>
                          <a:effectLst/>
                          <a:latin typeface="Arial" panose="020B0604020202020204" pitchFamily="34" charset="0"/>
                          <a:ea typeface="+mn-ea"/>
                          <a:cs typeface="Arial" panose="020B0604020202020204" pitchFamily="34" charset="0"/>
                        </a:rPr>
                        <a:t>antimicrobial</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771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Antibiotic</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732 (94.9%)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Antiviral</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82 (10.6%)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Antifungal</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4 (0.5%)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144000">
                <a:tc>
                  <a:txBody>
                    <a:bodyPr/>
                    <a:lstStyle/>
                    <a:p>
                      <a:pPr marL="36000" algn="l"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Total </a:t>
                      </a:r>
                      <a:r>
                        <a:rPr lang="fr-FR" sz="900" kern="0" dirty="0" err="1">
                          <a:solidFill>
                            <a:schemeClr val="tx1"/>
                          </a:solidFill>
                          <a:effectLst/>
                          <a:latin typeface="Arial" panose="020B0604020202020204" pitchFamily="34" charset="0"/>
                          <a:ea typeface="+mn-ea"/>
                          <a:cs typeface="Arial" panose="020B0604020202020204" pitchFamily="34" charset="0"/>
                        </a:rPr>
                        <a:t>number</a:t>
                      </a:r>
                      <a:r>
                        <a:rPr lang="fr-FR" sz="900" kern="0" dirty="0">
                          <a:solidFill>
                            <a:schemeClr val="tx1"/>
                          </a:solidFill>
                          <a:effectLst/>
                          <a:latin typeface="Arial" panose="020B0604020202020204" pitchFamily="34" charset="0"/>
                          <a:ea typeface="+mn-ea"/>
                          <a:cs typeface="Arial" panose="020B0604020202020204" pitchFamily="34" charset="0"/>
                        </a:rPr>
                        <a:t> of </a:t>
                      </a:r>
                      <a:r>
                        <a:rPr lang="fr-FR" sz="900" kern="0" dirty="0" err="1">
                          <a:solidFill>
                            <a:schemeClr val="tx1"/>
                          </a:solidFill>
                          <a:effectLst/>
                          <a:latin typeface="Arial" panose="020B0604020202020204" pitchFamily="34" charset="0"/>
                          <a:ea typeface="+mn-ea"/>
                          <a:cs typeface="Arial" panose="020B0604020202020204" pitchFamily="34" charset="0"/>
                        </a:rPr>
                        <a:t>antimicrobials</a:t>
                      </a:r>
                      <a:endParaRPr lang="fr-FR" sz="900" kern="0" dirty="0">
                        <a:solidFill>
                          <a:schemeClr val="tx1"/>
                        </a:solidFill>
                        <a:effectLst/>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06"/>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All </a:t>
                      </a:r>
                      <a:r>
                        <a:rPr lang="fr-FR" sz="900" b="0" kern="0" dirty="0" err="1">
                          <a:solidFill>
                            <a:schemeClr val="tx1"/>
                          </a:solidFill>
                          <a:effectLst/>
                          <a:latin typeface="Arial" panose="020B0604020202020204" pitchFamily="34" charset="0"/>
                          <a:ea typeface="+mn-ea"/>
                          <a:cs typeface="Arial" panose="020B0604020202020204" pitchFamily="34" charset="0"/>
                        </a:rPr>
                        <a:t>antimicrobials</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a:solidFill>
                            <a:schemeClr val="tx1"/>
                          </a:solidFill>
                          <a:effectLst/>
                          <a:latin typeface="Arial" panose="020B0604020202020204" pitchFamily="34" charset="0"/>
                          <a:ea typeface="+mn-ea"/>
                          <a:cs typeface="Arial" panose="020B0604020202020204" pitchFamily="34" charset="0"/>
                        </a:rPr>
                        <a:t>1,805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Antibiotic</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1,716 (95.1%)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 Antiviral</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85 (4.7%)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Antifungal</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4 (0.2%)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144000">
                <a:tc>
                  <a:txBody>
                    <a:bodyPr/>
                    <a:lstStyle/>
                    <a:p>
                      <a:pPr marL="36000" algn="l" defTabSz="914400" rtl="0" eaLnBrk="1" latinLnBrk="0" hangingPunct="1">
                        <a:lnSpc>
                          <a:spcPct val="107000"/>
                        </a:lnSpc>
                        <a:spcAft>
                          <a:spcPts val="0"/>
                        </a:spcAft>
                      </a:pPr>
                      <a:r>
                        <a:rPr lang="fr-FR" sz="900" kern="0" dirty="0" err="1">
                          <a:solidFill>
                            <a:schemeClr val="tx1"/>
                          </a:solidFill>
                          <a:effectLst/>
                          <a:latin typeface="Arial" panose="020B0604020202020204" pitchFamily="34" charset="0"/>
                          <a:ea typeface="+mn-ea"/>
                          <a:cs typeface="Arial" panose="020B0604020202020204" pitchFamily="34" charset="0"/>
                        </a:rPr>
                        <a:t>Antimicrobial</a:t>
                      </a:r>
                      <a:r>
                        <a:rPr lang="fr-FR" sz="900" kern="0" dirty="0">
                          <a:solidFill>
                            <a:schemeClr val="tx1"/>
                          </a:solidFill>
                          <a:effectLst/>
                          <a:latin typeface="Arial" panose="020B0604020202020204" pitchFamily="34" charset="0"/>
                          <a:ea typeface="+mn-ea"/>
                          <a:cs typeface="Arial" panose="020B0604020202020204" pitchFamily="34" charset="0"/>
                        </a:rPr>
                        <a:t> prescriber</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11"/>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Reg GP</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1,558 (86.3%)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Locum</a:t>
                      </a:r>
                      <a:r>
                        <a:rPr lang="fr-FR" sz="900" b="0" kern="0" dirty="0">
                          <a:solidFill>
                            <a:schemeClr val="tx1"/>
                          </a:solidFill>
                          <a:effectLst/>
                          <a:latin typeface="Arial" panose="020B0604020202020204" pitchFamily="34" charset="0"/>
                          <a:ea typeface="+mn-ea"/>
                          <a:cs typeface="Arial" panose="020B0604020202020204" pitchFamily="34" charset="0"/>
                        </a:rPr>
                        <a:t> GP</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143 (7.9%)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r h="144000">
                <a:tc>
                  <a:txBody>
                    <a:bodyPr/>
                    <a:lstStyle/>
                    <a:p>
                      <a:pPr marL="36000" algn="l"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Respiratory</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444 (24.6%)</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14"/>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Pneumonia</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57 (3.2%)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5"/>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Exacerbation of COPD</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36 (2.0%)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6"/>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Bronchiectasis</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8 (0.4%)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7"/>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Bronchitis</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15 (0.8%)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8"/>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Influenza</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0 (0.0%)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9"/>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Nonspecific</a:t>
                      </a:r>
                      <a:r>
                        <a:rPr lang="fr-FR" sz="900" b="0" kern="0" dirty="0">
                          <a:solidFill>
                            <a:schemeClr val="tx1"/>
                          </a:solidFill>
                          <a:effectLst/>
                          <a:latin typeface="Arial" panose="020B0604020202020204" pitchFamily="34" charset="0"/>
                          <a:ea typeface="+mn-ea"/>
                          <a:cs typeface="Arial" panose="020B0604020202020204" pitchFamily="34" charset="0"/>
                        </a:rPr>
                        <a:t> </a:t>
                      </a:r>
                      <a:r>
                        <a:rPr lang="fr-FR" sz="900" b="0" kern="0" dirty="0" err="1">
                          <a:solidFill>
                            <a:schemeClr val="tx1"/>
                          </a:solidFill>
                          <a:effectLst/>
                          <a:latin typeface="Arial" panose="020B0604020202020204" pitchFamily="34" charset="0"/>
                          <a:ea typeface="+mn-ea"/>
                          <a:cs typeface="Arial" panose="020B0604020202020204" pitchFamily="34" charset="0"/>
                        </a:rPr>
                        <a:t>respiratory</a:t>
                      </a:r>
                      <a:r>
                        <a:rPr lang="fr-FR" sz="900" b="0" kern="0" dirty="0">
                          <a:solidFill>
                            <a:schemeClr val="tx1"/>
                          </a:solidFill>
                          <a:effectLst/>
                          <a:latin typeface="Arial" panose="020B0604020202020204" pitchFamily="34" charset="0"/>
                          <a:ea typeface="+mn-ea"/>
                          <a:cs typeface="Arial" panose="020B0604020202020204" pitchFamily="34" charset="0"/>
                        </a:rPr>
                        <a:t> infection</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261 (14.5%)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0"/>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Nonspecific</a:t>
                      </a:r>
                      <a:r>
                        <a:rPr lang="fr-FR" sz="900" b="0" kern="0" dirty="0">
                          <a:solidFill>
                            <a:schemeClr val="tx1"/>
                          </a:solidFill>
                          <a:effectLst/>
                          <a:latin typeface="Arial" panose="020B0604020202020204" pitchFamily="34" charset="0"/>
                          <a:ea typeface="+mn-ea"/>
                          <a:cs typeface="Arial" panose="020B0604020202020204" pitchFamily="34" charset="0"/>
                        </a:rPr>
                        <a:t> viral infection</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 (0.1%)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1"/>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COVID-19</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73 (4.0%)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2"/>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Respiratory infection - </a:t>
                      </a:r>
                      <a:r>
                        <a:rPr lang="fr-FR" sz="900" b="0" kern="0" dirty="0" err="1">
                          <a:solidFill>
                            <a:schemeClr val="tx1"/>
                          </a:solidFill>
                          <a:effectLst/>
                          <a:latin typeface="Arial" panose="020B0604020202020204" pitchFamily="34" charset="0"/>
                          <a:ea typeface="+mn-ea"/>
                          <a:cs typeface="Arial" panose="020B0604020202020204" pitchFamily="34" charset="0"/>
                        </a:rPr>
                        <a:t>Other</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44 (2.4%)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3"/>
                  </a:ext>
                </a:extLst>
              </a:tr>
              <a:tr h="144000">
                <a:tc>
                  <a:txBody>
                    <a:bodyPr/>
                    <a:lstStyle/>
                    <a:p>
                      <a:pPr marL="36000" algn="l"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Skin/Soft tissue</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579 (32.1%)</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24"/>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Cellulitis</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176 (9.8%)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5"/>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Nonspecific</a:t>
                      </a:r>
                      <a:r>
                        <a:rPr lang="fr-FR" sz="900" b="0" kern="0" dirty="0">
                          <a:solidFill>
                            <a:schemeClr val="tx1"/>
                          </a:solidFill>
                          <a:effectLst/>
                          <a:latin typeface="Arial" panose="020B0604020202020204" pitchFamily="34" charset="0"/>
                          <a:ea typeface="+mn-ea"/>
                          <a:cs typeface="Arial" panose="020B0604020202020204" pitchFamily="34" charset="0"/>
                        </a:rPr>
                        <a:t> </a:t>
                      </a:r>
                      <a:r>
                        <a:rPr lang="fr-FR" sz="900" b="0" kern="0" dirty="0" err="1">
                          <a:solidFill>
                            <a:schemeClr val="tx1"/>
                          </a:solidFill>
                          <a:effectLst/>
                          <a:latin typeface="Arial" panose="020B0604020202020204" pitchFamily="34" charset="0"/>
                          <a:ea typeface="+mn-ea"/>
                          <a:cs typeface="Arial" panose="020B0604020202020204" pitchFamily="34" charset="0"/>
                        </a:rPr>
                        <a:t>ulcer</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60 (3.3%)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6"/>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Nonspecific</a:t>
                      </a:r>
                      <a:r>
                        <a:rPr lang="fr-FR" sz="900" b="0" kern="0" dirty="0">
                          <a:solidFill>
                            <a:schemeClr val="tx1"/>
                          </a:solidFill>
                          <a:effectLst/>
                          <a:latin typeface="Arial" panose="020B0604020202020204" pitchFamily="34" charset="0"/>
                          <a:ea typeface="+mn-ea"/>
                          <a:cs typeface="Arial" panose="020B0604020202020204" pitchFamily="34" charset="0"/>
                        </a:rPr>
                        <a:t> </a:t>
                      </a:r>
                      <a:r>
                        <a:rPr lang="fr-FR" sz="900" b="0" kern="0" dirty="0" err="1">
                          <a:solidFill>
                            <a:schemeClr val="tx1"/>
                          </a:solidFill>
                          <a:effectLst/>
                          <a:latin typeface="Arial" panose="020B0604020202020204" pitchFamily="34" charset="0"/>
                          <a:ea typeface="+mn-ea"/>
                          <a:cs typeface="Arial" panose="020B0604020202020204" pitchFamily="34" charset="0"/>
                        </a:rPr>
                        <a:t>wound</a:t>
                      </a:r>
                      <a:r>
                        <a:rPr lang="fr-FR" sz="900" b="0" kern="0" dirty="0">
                          <a:solidFill>
                            <a:schemeClr val="tx1"/>
                          </a:solidFill>
                          <a:effectLst/>
                          <a:latin typeface="Arial" panose="020B0604020202020204" pitchFamily="34" charset="0"/>
                          <a:ea typeface="+mn-ea"/>
                          <a:cs typeface="Arial" panose="020B0604020202020204" pitchFamily="34" charset="0"/>
                        </a:rPr>
                        <a:t> </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187 (10.4%)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7"/>
                  </a:ext>
                </a:extLst>
              </a:tr>
              <a:tr h="144000">
                <a:tc>
                  <a:txBody>
                    <a:bodyPr/>
                    <a:lstStyle/>
                    <a:p>
                      <a:pPr marL="36000" algn="l" defTabSz="914400" rtl="0" eaLnBrk="1" latinLnBrk="0" hangingPunct="1">
                        <a:lnSpc>
                          <a:spcPct val="107000"/>
                        </a:lnSpc>
                        <a:spcAft>
                          <a:spcPts val="0"/>
                        </a:spcAft>
                      </a:pPr>
                      <a:r>
                        <a:rPr lang="fr-FR" sz="900" kern="0" dirty="0" err="1">
                          <a:solidFill>
                            <a:schemeClr val="tx1"/>
                          </a:solidFill>
                          <a:effectLst/>
                          <a:latin typeface="Arial" panose="020B0604020202020204" pitchFamily="34" charset="0"/>
                          <a:ea typeface="+mn-ea"/>
                          <a:cs typeface="Arial" panose="020B0604020202020204" pitchFamily="34" charset="0"/>
                        </a:rPr>
                        <a:t>Urinary</a:t>
                      </a:r>
                      <a:endParaRPr lang="fr-FR" sz="900" kern="0" dirty="0">
                        <a:solidFill>
                          <a:schemeClr val="tx1"/>
                        </a:solidFill>
                        <a:effectLst/>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595 (33.0%)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28"/>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Nonspecific</a:t>
                      </a:r>
                      <a:r>
                        <a:rPr lang="fr-FR" sz="900" b="0" kern="0" dirty="0">
                          <a:solidFill>
                            <a:schemeClr val="tx1"/>
                          </a:solidFill>
                          <a:effectLst/>
                          <a:latin typeface="Arial" panose="020B0604020202020204" pitchFamily="34" charset="0"/>
                          <a:ea typeface="+mn-ea"/>
                          <a:cs typeface="Arial" panose="020B0604020202020204" pitchFamily="34" charset="0"/>
                        </a:rPr>
                        <a:t> UTI</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541 (30.0%)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9"/>
                  </a:ext>
                </a:extLst>
              </a:tr>
              <a:tr h="144000">
                <a:tc>
                  <a:txBody>
                    <a:bodyPr/>
                    <a:lstStyle/>
                    <a:p>
                      <a:pPr marL="0" algn="l" defTabSz="914400" rtl="0" eaLnBrk="1" latinLnBrk="0" hangingPunct="1">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Catheter-associated</a:t>
                      </a:r>
                      <a:r>
                        <a:rPr lang="fr-FR" sz="900" b="0" kern="0" dirty="0">
                          <a:solidFill>
                            <a:schemeClr val="tx1"/>
                          </a:solidFill>
                          <a:effectLst/>
                          <a:latin typeface="Arial" panose="020B0604020202020204" pitchFamily="34" charset="0"/>
                          <a:ea typeface="+mn-ea"/>
                          <a:cs typeface="Arial" panose="020B0604020202020204" pitchFamily="34" charset="0"/>
                        </a:rPr>
                        <a:t> UTI</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49 (2.7%)</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0"/>
                  </a:ext>
                </a:extLst>
              </a:tr>
              <a:tr h="144000">
                <a:tc>
                  <a:txBody>
                    <a:bodyPr/>
                    <a:lstStyle/>
                    <a:p>
                      <a:pPr marL="36000" algn="l" defTabSz="914400" rtl="0" eaLnBrk="1" latinLnBrk="0" hangingPunct="1">
                        <a:lnSpc>
                          <a:spcPct val="107000"/>
                        </a:lnSpc>
                        <a:spcAft>
                          <a:spcPts val="0"/>
                        </a:spcAft>
                      </a:pPr>
                      <a:r>
                        <a:rPr lang="fr-FR" sz="900" kern="0" dirty="0" err="1">
                          <a:solidFill>
                            <a:schemeClr val="tx1"/>
                          </a:solidFill>
                          <a:effectLst/>
                          <a:latin typeface="Arial" panose="020B0604020202020204" pitchFamily="34" charset="0"/>
                          <a:ea typeface="+mn-ea"/>
                          <a:cs typeface="Arial" panose="020B0604020202020204" pitchFamily="34" charset="0"/>
                        </a:rPr>
                        <a:t>Other</a:t>
                      </a:r>
                      <a:r>
                        <a:rPr lang="fr-FR" sz="900" kern="0" dirty="0">
                          <a:solidFill>
                            <a:schemeClr val="tx1"/>
                          </a:solidFill>
                          <a:effectLst/>
                          <a:latin typeface="Arial" panose="020B0604020202020204" pitchFamily="34" charset="0"/>
                          <a:ea typeface="+mn-ea"/>
                          <a:cs typeface="Arial" panose="020B0604020202020204" pitchFamily="34" charset="0"/>
                        </a:rPr>
                        <a:t> infections</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80 (4.4%)</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31"/>
                  </a:ext>
                </a:extLst>
              </a:tr>
              <a:tr h="144000">
                <a:tc>
                  <a:txBody>
                    <a:bodyPr/>
                    <a:lstStyle/>
                    <a:p>
                      <a:pPr marL="0" algn="l" defTabSz="914400" rtl="0" eaLnBrk="1" latinLnBrk="0" hangingPunct="1">
                        <a:lnSpc>
                          <a:spcPct val="107000"/>
                        </a:lnSpc>
                        <a:spcAft>
                          <a:spcPts val="0"/>
                        </a:spcAft>
                      </a:pPr>
                      <a:r>
                        <a:rPr lang="fr-FR" sz="900" b="0" i="1" kern="0" dirty="0">
                          <a:solidFill>
                            <a:schemeClr val="tx1"/>
                          </a:solidFill>
                          <a:effectLst/>
                          <a:latin typeface="Arial" panose="020B0604020202020204" pitchFamily="34" charset="0"/>
                          <a:ea typeface="+mn-ea"/>
                          <a:cs typeface="Arial" panose="020B0604020202020204" pitchFamily="34" charset="0"/>
                        </a:rPr>
                        <a:t>C. Difficile</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3 (0.2%)</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2"/>
                  </a:ext>
                </a:extLst>
              </a:tr>
              <a:tr h="144000">
                <a:tc>
                  <a:txBody>
                    <a:bodyPr/>
                    <a:lstStyle/>
                    <a:p>
                      <a:pPr marL="0" algn="l" defTabSz="914400" rtl="0" eaLnBrk="1" latinLnBrk="0" hangingPunct="1">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Dental infection</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27 (1.5%)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3"/>
                  </a:ext>
                </a:extLst>
              </a:tr>
              <a:tr h="144000">
                <a:tc>
                  <a:txBody>
                    <a:bodyPr/>
                    <a:lstStyle/>
                    <a:p>
                      <a:pPr marL="36000">
                        <a:lnSpc>
                          <a:spcPct val="107000"/>
                        </a:lnSpc>
                        <a:spcAft>
                          <a:spcPts val="0"/>
                        </a:spcAft>
                      </a:pPr>
                      <a:r>
                        <a:rPr lang="fr-FR" sz="900" b="1" kern="0" dirty="0" err="1">
                          <a:solidFill>
                            <a:schemeClr val="tx1"/>
                          </a:solidFill>
                          <a:effectLst/>
                          <a:latin typeface="Arial" panose="020B0604020202020204" pitchFamily="34" charset="0"/>
                          <a:ea typeface="+mn-ea"/>
                          <a:cs typeface="Arial" panose="020B0604020202020204" pitchFamily="34" charset="0"/>
                        </a:rPr>
                        <a:t>Prophylaxis</a:t>
                      </a:r>
                      <a:endParaRPr lang="fr-FR" sz="900" b="1" kern="0" dirty="0">
                        <a:solidFill>
                          <a:schemeClr val="tx1"/>
                        </a:solidFill>
                        <a:effectLst/>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140 (9.0%)</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C9DE3"/>
                    </a:solidFill>
                  </a:tcPr>
                </a:tc>
                <a:extLst>
                  <a:ext uri="{0D108BD9-81ED-4DB2-BD59-A6C34878D82A}">
                    <a16:rowId xmlns:a16="http://schemas.microsoft.com/office/drawing/2014/main" val="10034"/>
                  </a:ext>
                </a:extLst>
              </a:tr>
              <a:tr h="144000">
                <a:tc>
                  <a:txBody>
                    <a:bodyPr/>
                    <a:lstStyle/>
                    <a:p>
                      <a:pPr>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Post </a:t>
                      </a:r>
                      <a:r>
                        <a:rPr lang="fr-FR" sz="900" b="0" kern="0" dirty="0" err="1">
                          <a:solidFill>
                            <a:schemeClr val="tx1"/>
                          </a:solidFill>
                          <a:effectLst/>
                          <a:latin typeface="Arial" panose="020B0604020202020204" pitchFamily="34" charset="0"/>
                          <a:ea typeface="+mn-ea"/>
                          <a:cs typeface="Arial" panose="020B0604020202020204" pitchFamily="34" charset="0"/>
                        </a:rPr>
                        <a:t>surgical</a:t>
                      </a:r>
                      <a:endParaRPr lang="fr-FR" sz="900" b="0" kern="0" dirty="0">
                        <a:solidFill>
                          <a:schemeClr val="tx1"/>
                        </a:solidFill>
                        <a:effectLst/>
                        <a:latin typeface="Arial" panose="020B0604020202020204" pitchFamily="34" charset="0"/>
                        <a:ea typeface="+mn-ea"/>
                        <a:cs typeface="Arial" panose="020B0604020202020204" pitchFamily="34" charset="0"/>
                      </a:endParaRP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5 (0.3%)</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5"/>
                  </a:ext>
                </a:extLst>
              </a:tr>
              <a:tr h="144000">
                <a:tc>
                  <a:txBody>
                    <a:bodyPr/>
                    <a:lstStyle/>
                    <a:p>
                      <a:pPr>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UTI</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46 (2.9%)</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6"/>
                  </a:ext>
                </a:extLst>
              </a:tr>
              <a:tr h="144000">
                <a:tc>
                  <a:txBody>
                    <a:bodyPr/>
                    <a:lstStyle/>
                    <a:p>
                      <a:pPr>
                        <a:lnSpc>
                          <a:spcPct val="107000"/>
                        </a:lnSpc>
                        <a:spcAft>
                          <a:spcPts val="0"/>
                        </a:spcAft>
                      </a:pPr>
                      <a:r>
                        <a:rPr lang="fr-FR" sz="900" b="0" kern="0" dirty="0" err="1">
                          <a:solidFill>
                            <a:schemeClr val="tx1"/>
                          </a:solidFill>
                          <a:effectLst/>
                          <a:latin typeface="Arial" panose="020B0604020202020204" pitchFamily="34" charset="0"/>
                          <a:ea typeface="+mn-ea"/>
                          <a:cs typeface="Arial" panose="020B0604020202020204" pitchFamily="34" charset="0"/>
                        </a:rPr>
                        <a:t>Catheter</a:t>
                      </a:r>
                      <a:r>
                        <a:rPr lang="fr-FR" sz="900" b="0" kern="0" dirty="0">
                          <a:solidFill>
                            <a:schemeClr val="tx1"/>
                          </a:solidFill>
                          <a:effectLst/>
                          <a:latin typeface="Arial" panose="020B0604020202020204" pitchFamily="34" charset="0"/>
                          <a:ea typeface="+mn-ea"/>
                          <a:cs typeface="Arial" panose="020B0604020202020204" pitchFamily="34" charset="0"/>
                        </a:rPr>
                        <a:t> change</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13 (0.8%)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7"/>
                  </a:ext>
                </a:extLst>
              </a:tr>
              <a:tr h="144000">
                <a:tc>
                  <a:txBody>
                    <a:bodyPr/>
                    <a:lstStyle/>
                    <a:p>
                      <a:pPr>
                        <a:lnSpc>
                          <a:spcPct val="107000"/>
                        </a:lnSpc>
                        <a:spcAft>
                          <a:spcPts val="0"/>
                        </a:spcAft>
                      </a:pPr>
                      <a:r>
                        <a:rPr lang="fr-FR" sz="900" b="0" kern="0" dirty="0">
                          <a:solidFill>
                            <a:schemeClr val="tx1"/>
                          </a:solidFill>
                          <a:effectLst/>
                          <a:latin typeface="Arial" panose="020B0604020202020204" pitchFamily="34" charset="0"/>
                          <a:ea typeface="+mn-ea"/>
                          <a:cs typeface="Arial" panose="020B0604020202020204" pitchFamily="34" charset="0"/>
                        </a:rPr>
                        <a:t>Dental</a:t>
                      </a:r>
                    </a:p>
                  </a:txBody>
                  <a:tcPr marL="18000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900" kern="0" dirty="0">
                          <a:solidFill>
                            <a:schemeClr val="tx1"/>
                          </a:solidFill>
                          <a:effectLst/>
                          <a:latin typeface="Arial" panose="020B0604020202020204" pitchFamily="34" charset="0"/>
                          <a:ea typeface="+mn-ea"/>
                          <a:cs typeface="Arial" panose="020B0604020202020204" pitchFamily="34" charset="0"/>
                        </a:rPr>
                        <a:t>13 (0.8%)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38"/>
                  </a:ext>
                </a:extLst>
              </a:tr>
            </a:tbl>
          </a:graphicData>
        </a:graphic>
      </p:graphicFrame>
    </p:spTree>
    <p:extLst>
      <p:ext uri="{BB962C8B-B14F-4D97-AF65-F5344CB8AC3E}">
        <p14:creationId xmlns:p14="http://schemas.microsoft.com/office/powerpoint/2010/main" val="1788745065"/>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idx="4294967295"/>
          </p:nvPr>
        </p:nvSpPr>
        <p:spPr>
          <a:xfrm>
            <a:off x="931243" y="14793"/>
            <a:ext cx="11220450" cy="525462"/>
          </a:xfrm>
          <a:prstGeom prst="rect">
            <a:avLst/>
          </a:prstGeom>
        </p:spPr>
        <p:txBody>
          <a:bodyPr numCol="1" anchor="ctr" anchorCtr="0">
            <a:noAutofit/>
          </a:bodyPr>
          <a:lstStyle/>
          <a:p>
            <a:pPr>
              <a:lnSpc>
                <a:spcPct val="85000"/>
              </a:lnSpc>
            </a:pPr>
            <a:r>
              <a:rPr lang="en-US" sz="2000" b="1" dirty="0">
                <a:solidFill>
                  <a:srgbClr val="5E247C"/>
                </a:solidFill>
                <a:latin typeface="Arial" panose="020B0604020202020204" pitchFamily="34" charset="0"/>
                <a:cs typeface="Arial" panose="020B0604020202020204" pitchFamily="34" charset="0"/>
              </a:rPr>
              <a:t>Proportion of residents within a facility newly prescribed an antibiotic each months</a:t>
            </a:r>
            <a:endParaRPr lang="fr-FR" sz="2000" b="1" dirty="0">
              <a:solidFill>
                <a:srgbClr val="5E247C"/>
              </a:solidFill>
              <a:latin typeface="Arial" panose="020B0604020202020204" pitchFamily="34" charset="0"/>
              <a:cs typeface="Arial" panose="020B0604020202020204" pitchFamily="34" charset="0"/>
            </a:endParaRPr>
          </a:p>
        </p:txBody>
      </p:sp>
      <p:grpSp>
        <p:nvGrpSpPr>
          <p:cNvPr id="388" name="Groupe 387"/>
          <p:cNvGrpSpPr/>
          <p:nvPr/>
        </p:nvGrpSpPr>
        <p:grpSpPr>
          <a:xfrm>
            <a:off x="1305820" y="619606"/>
            <a:ext cx="10471295" cy="5478130"/>
            <a:chOff x="1236025" y="695806"/>
            <a:chExt cx="10471295" cy="5478130"/>
          </a:xfrm>
        </p:grpSpPr>
        <p:grpSp>
          <p:nvGrpSpPr>
            <p:cNvPr id="253" name="Groupe 252"/>
            <p:cNvGrpSpPr/>
            <p:nvPr/>
          </p:nvGrpSpPr>
          <p:grpSpPr>
            <a:xfrm>
              <a:off x="1245549" y="4338437"/>
              <a:ext cx="10461771" cy="1835499"/>
              <a:chOff x="1216940" y="4578053"/>
              <a:chExt cx="10461771" cy="1835499"/>
            </a:xfrm>
          </p:grpSpPr>
          <p:grpSp>
            <p:nvGrpSpPr>
              <p:cNvPr id="132" name="Groupe 131"/>
              <p:cNvGrpSpPr/>
              <p:nvPr/>
            </p:nvGrpSpPr>
            <p:grpSpPr>
              <a:xfrm>
                <a:off x="1216940" y="4676901"/>
                <a:ext cx="2415225" cy="1736651"/>
                <a:chOff x="3636241" y="1468286"/>
                <a:chExt cx="2415225" cy="1736651"/>
              </a:xfrm>
            </p:grpSpPr>
            <p:grpSp>
              <p:nvGrpSpPr>
                <p:cNvPr id="133" name="Groupe 132"/>
                <p:cNvGrpSpPr/>
                <p:nvPr/>
              </p:nvGrpSpPr>
              <p:grpSpPr>
                <a:xfrm>
                  <a:off x="3636241" y="1468286"/>
                  <a:ext cx="2415225" cy="1736651"/>
                  <a:chOff x="1197925" y="736600"/>
                  <a:chExt cx="2415225" cy="1736651"/>
                </a:xfrm>
              </p:grpSpPr>
              <p:sp>
                <p:nvSpPr>
                  <p:cNvPr id="135"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36" name="Graphique 135"/>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2"/>
                  </a:graphicData>
                </a:graphic>
              </p:graphicFrame>
              <p:cxnSp>
                <p:nvCxnSpPr>
                  <p:cNvPr id="137" name="Connecteur droit 136"/>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38" name="Connecteur droit 137"/>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39" name="Connecteur droit 138"/>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40" name="Connecteur droit 139"/>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41" name="Connecteur droit 140"/>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42" name="Connecteur droit 141"/>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43" name="Connecteur droit 142"/>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44" name="Connecteur droit 143"/>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45" name="Text Box 4"/>
                  <p:cNvSpPr txBox="1">
                    <a:spLocks noChangeArrowheads="1"/>
                  </p:cNvSpPr>
                  <p:nvPr/>
                </p:nvSpPr>
                <p:spPr bwMode="auto">
                  <a:xfrm>
                    <a:off x="1231894"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134"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146" name="Groupe 145"/>
              <p:cNvGrpSpPr/>
              <p:nvPr/>
            </p:nvGrpSpPr>
            <p:grpSpPr>
              <a:xfrm>
                <a:off x="3971545" y="4665649"/>
                <a:ext cx="2415225" cy="1736651"/>
                <a:chOff x="3636241" y="1468286"/>
                <a:chExt cx="2415225" cy="1736651"/>
              </a:xfrm>
            </p:grpSpPr>
            <p:grpSp>
              <p:nvGrpSpPr>
                <p:cNvPr id="147" name="Groupe 146"/>
                <p:cNvGrpSpPr/>
                <p:nvPr/>
              </p:nvGrpSpPr>
              <p:grpSpPr>
                <a:xfrm>
                  <a:off x="3636241" y="1468286"/>
                  <a:ext cx="2415225" cy="1736651"/>
                  <a:chOff x="1197925" y="736600"/>
                  <a:chExt cx="2415225" cy="1736651"/>
                </a:xfrm>
              </p:grpSpPr>
              <p:sp>
                <p:nvSpPr>
                  <p:cNvPr id="149"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50" name="Graphique 149"/>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3"/>
                  </a:graphicData>
                </a:graphic>
              </p:graphicFrame>
              <p:cxnSp>
                <p:nvCxnSpPr>
                  <p:cNvPr id="151" name="Connecteur droit 150"/>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2" name="Connecteur droit 151"/>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3" name="Connecteur droit 152"/>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4" name="Connecteur droit 153"/>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5" name="Connecteur droit 154"/>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6" name="Connecteur droit 155"/>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7" name="Connecteur droit 156"/>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58" name="Connecteur droit 157"/>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59" name="Text Box 4"/>
                  <p:cNvSpPr txBox="1">
                    <a:spLocks noChangeArrowheads="1"/>
                  </p:cNvSpPr>
                  <p:nvPr/>
                </p:nvSpPr>
                <p:spPr bwMode="auto">
                  <a:xfrm>
                    <a:off x="1231894"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148"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160" name="Groupe 159"/>
              <p:cNvGrpSpPr/>
              <p:nvPr/>
            </p:nvGrpSpPr>
            <p:grpSpPr>
              <a:xfrm>
                <a:off x="6550959" y="4638739"/>
                <a:ext cx="2415225" cy="1736651"/>
                <a:chOff x="3636241" y="1468286"/>
                <a:chExt cx="2415225" cy="1736651"/>
              </a:xfrm>
            </p:grpSpPr>
            <p:grpSp>
              <p:nvGrpSpPr>
                <p:cNvPr id="161" name="Groupe 160"/>
                <p:cNvGrpSpPr/>
                <p:nvPr/>
              </p:nvGrpSpPr>
              <p:grpSpPr>
                <a:xfrm>
                  <a:off x="3636241" y="1468286"/>
                  <a:ext cx="2415225" cy="1736651"/>
                  <a:chOff x="1197925" y="736600"/>
                  <a:chExt cx="2415225" cy="1736651"/>
                </a:xfrm>
              </p:grpSpPr>
              <p:sp>
                <p:nvSpPr>
                  <p:cNvPr id="163"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64" name="Graphique 163"/>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4"/>
                  </a:graphicData>
                </a:graphic>
              </p:graphicFrame>
              <p:cxnSp>
                <p:nvCxnSpPr>
                  <p:cNvPr id="165" name="Connecteur droit 164"/>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66" name="Connecteur droit 165"/>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67" name="Connecteur droit 166"/>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68" name="Connecteur droit 167"/>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69" name="Connecteur droit 168"/>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70" name="Connecteur droit 169"/>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71" name="Connecteur droit 170"/>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72" name="Connecteur droit 171"/>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73" name="Text Box 4"/>
                  <p:cNvSpPr txBox="1">
                    <a:spLocks noChangeArrowheads="1"/>
                  </p:cNvSpPr>
                  <p:nvPr/>
                </p:nvSpPr>
                <p:spPr bwMode="auto">
                  <a:xfrm>
                    <a:off x="1231894"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162"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174" name="Groupe 173"/>
              <p:cNvGrpSpPr/>
              <p:nvPr/>
            </p:nvGrpSpPr>
            <p:grpSpPr>
              <a:xfrm>
                <a:off x="9263486" y="4659526"/>
                <a:ext cx="2415225" cy="1736651"/>
                <a:chOff x="3636241" y="1468286"/>
                <a:chExt cx="2415225" cy="1736651"/>
              </a:xfrm>
            </p:grpSpPr>
            <p:grpSp>
              <p:nvGrpSpPr>
                <p:cNvPr id="175" name="Groupe 174"/>
                <p:cNvGrpSpPr/>
                <p:nvPr/>
              </p:nvGrpSpPr>
              <p:grpSpPr>
                <a:xfrm>
                  <a:off x="3636241" y="1468286"/>
                  <a:ext cx="2415225" cy="1736651"/>
                  <a:chOff x="1197925" y="736600"/>
                  <a:chExt cx="2415225" cy="1736651"/>
                </a:xfrm>
              </p:grpSpPr>
              <p:sp>
                <p:nvSpPr>
                  <p:cNvPr id="177"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78" name="Graphique 177"/>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5"/>
                  </a:graphicData>
                </a:graphic>
              </p:graphicFrame>
              <p:cxnSp>
                <p:nvCxnSpPr>
                  <p:cNvPr id="179" name="Connecteur droit 178"/>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0" name="Connecteur droit 179"/>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1" name="Connecteur droit 180"/>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2" name="Connecteur droit 181"/>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3" name="Connecteur droit 182"/>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4" name="Connecteur droit 183"/>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5" name="Connecteur droit 184"/>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86" name="Connecteur droit 185"/>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87" name="Text Box 4"/>
                  <p:cNvSpPr txBox="1">
                    <a:spLocks noChangeArrowheads="1"/>
                  </p:cNvSpPr>
                  <p:nvPr/>
                </p:nvSpPr>
                <p:spPr bwMode="auto">
                  <a:xfrm>
                    <a:off x="1231894"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176"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sp>
            <p:nvSpPr>
              <p:cNvPr id="188" name="Forme libre 187"/>
              <p:cNvSpPr/>
              <p:nvPr/>
            </p:nvSpPr>
            <p:spPr>
              <a:xfrm>
                <a:off x="1685925" y="4786313"/>
                <a:ext cx="1714500" cy="561975"/>
              </a:xfrm>
              <a:custGeom>
                <a:avLst/>
                <a:gdLst>
                  <a:gd name="connsiteX0" fmla="*/ 0 w 1714500"/>
                  <a:gd name="connsiteY0" fmla="*/ 442912 h 561975"/>
                  <a:gd name="connsiteX1" fmla="*/ 133350 w 1714500"/>
                  <a:gd name="connsiteY1" fmla="*/ 442912 h 561975"/>
                  <a:gd name="connsiteX2" fmla="*/ 247650 w 1714500"/>
                  <a:gd name="connsiteY2" fmla="*/ 328612 h 561975"/>
                  <a:gd name="connsiteX3" fmla="*/ 366713 w 1714500"/>
                  <a:gd name="connsiteY3" fmla="*/ 561975 h 561975"/>
                  <a:gd name="connsiteX4" fmla="*/ 471488 w 1714500"/>
                  <a:gd name="connsiteY4" fmla="*/ 419100 h 561975"/>
                  <a:gd name="connsiteX5" fmla="*/ 585788 w 1714500"/>
                  <a:gd name="connsiteY5" fmla="*/ 485775 h 561975"/>
                  <a:gd name="connsiteX6" fmla="*/ 700088 w 1714500"/>
                  <a:gd name="connsiteY6" fmla="*/ 495300 h 561975"/>
                  <a:gd name="connsiteX7" fmla="*/ 795338 w 1714500"/>
                  <a:gd name="connsiteY7" fmla="*/ 385762 h 561975"/>
                  <a:gd name="connsiteX8" fmla="*/ 919163 w 1714500"/>
                  <a:gd name="connsiteY8" fmla="*/ 385762 h 561975"/>
                  <a:gd name="connsiteX9" fmla="*/ 1028700 w 1714500"/>
                  <a:gd name="connsiteY9" fmla="*/ 452437 h 561975"/>
                  <a:gd name="connsiteX10" fmla="*/ 1366838 w 1714500"/>
                  <a:gd name="connsiteY10" fmla="*/ 338137 h 561975"/>
                  <a:gd name="connsiteX11" fmla="*/ 1485900 w 1714500"/>
                  <a:gd name="connsiteY11" fmla="*/ 395287 h 561975"/>
                  <a:gd name="connsiteX12" fmla="*/ 1595438 w 1714500"/>
                  <a:gd name="connsiteY12" fmla="*/ 442912 h 561975"/>
                  <a:gd name="connsiteX13" fmla="*/ 1704975 w 1714500"/>
                  <a:gd name="connsiteY13" fmla="*/ 0 h 561975"/>
                  <a:gd name="connsiteX14" fmla="*/ 1714500 w 1714500"/>
                  <a:gd name="connsiteY14" fmla="*/ 14287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4500" h="561975">
                    <a:moveTo>
                      <a:pt x="0" y="442912"/>
                    </a:moveTo>
                    <a:lnTo>
                      <a:pt x="133350" y="442912"/>
                    </a:lnTo>
                    <a:lnTo>
                      <a:pt x="247650" y="328612"/>
                    </a:lnTo>
                    <a:lnTo>
                      <a:pt x="366713" y="561975"/>
                    </a:lnTo>
                    <a:lnTo>
                      <a:pt x="471488" y="419100"/>
                    </a:lnTo>
                    <a:lnTo>
                      <a:pt x="585788" y="485775"/>
                    </a:lnTo>
                    <a:lnTo>
                      <a:pt x="700088" y="495300"/>
                    </a:lnTo>
                    <a:lnTo>
                      <a:pt x="795338" y="385762"/>
                    </a:lnTo>
                    <a:lnTo>
                      <a:pt x="919163" y="385762"/>
                    </a:lnTo>
                    <a:lnTo>
                      <a:pt x="1028700" y="452437"/>
                    </a:lnTo>
                    <a:lnTo>
                      <a:pt x="1366838" y="338137"/>
                    </a:lnTo>
                    <a:lnTo>
                      <a:pt x="1485900" y="395287"/>
                    </a:lnTo>
                    <a:lnTo>
                      <a:pt x="1595438" y="442912"/>
                    </a:lnTo>
                    <a:lnTo>
                      <a:pt x="1704975" y="0"/>
                    </a:lnTo>
                    <a:lnTo>
                      <a:pt x="1714500" y="14287"/>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9" name="Ellipse 188"/>
              <p:cNvSpPr/>
              <p:nvPr/>
            </p:nvSpPr>
            <p:spPr>
              <a:xfrm>
                <a:off x="1800173" y="518686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0" name="Ellipse 189"/>
              <p:cNvSpPr/>
              <p:nvPr/>
            </p:nvSpPr>
            <p:spPr>
              <a:xfrm>
                <a:off x="1674498" y="519064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1" name="Ellipse 190"/>
              <p:cNvSpPr/>
              <p:nvPr/>
            </p:nvSpPr>
            <p:spPr>
              <a:xfrm>
                <a:off x="2024150" y="529578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2" name="Ellipse 191"/>
              <p:cNvSpPr/>
              <p:nvPr/>
            </p:nvSpPr>
            <p:spPr>
              <a:xfrm>
                <a:off x="2113502" y="517737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3" name="Ellipse 192"/>
              <p:cNvSpPr/>
              <p:nvPr/>
            </p:nvSpPr>
            <p:spPr>
              <a:xfrm>
                <a:off x="2233643" y="523966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4" name="Ellipse 193"/>
              <p:cNvSpPr/>
              <p:nvPr/>
            </p:nvSpPr>
            <p:spPr>
              <a:xfrm>
                <a:off x="1902091" y="508234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5" name="Ellipse 194"/>
              <p:cNvSpPr/>
              <p:nvPr/>
            </p:nvSpPr>
            <p:spPr>
              <a:xfrm>
                <a:off x="2456981" y="513792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6" name="Ellipse 195"/>
              <p:cNvSpPr/>
              <p:nvPr/>
            </p:nvSpPr>
            <p:spPr>
              <a:xfrm>
                <a:off x="2566472" y="513972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7" name="Ellipse 196"/>
              <p:cNvSpPr/>
              <p:nvPr/>
            </p:nvSpPr>
            <p:spPr>
              <a:xfrm>
                <a:off x="2681178" y="519931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8" name="Ellipse 197"/>
              <p:cNvSpPr/>
              <p:nvPr/>
            </p:nvSpPr>
            <p:spPr>
              <a:xfrm>
                <a:off x="2351456" y="524315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9" name="Ellipse 198"/>
              <p:cNvSpPr/>
              <p:nvPr/>
            </p:nvSpPr>
            <p:spPr>
              <a:xfrm>
                <a:off x="3134921" y="515570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0" name="Ellipse 199"/>
              <p:cNvSpPr/>
              <p:nvPr/>
            </p:nvSpPr>
            <p:spPr>
              <a:xfrm>
                <a:off x="3243666" y="517833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1" name="Ellipse 200"/>
              <p:cNvSpPr/>
              <p:nvPr/>
            </p:nvSpPr>
            <p:spPr>
              <a:xfrm>
                <a:off x="3019442" y="508946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2" name="Ellipse 201"/>
              <p:cNvSpPr/>
              <p:nvPr/>
            </p:nvSpPr>
            <p:spPr>
              <a:xfrm>
                <a:off x="3352934" y="475244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3" name="Forme libre 202"/>
              <p:cNvSpPr/>
              <p:nvPr/>
            </p:nvSpPr>
            <p:spPr>
              <a:xfrm>
                <a:off x="4471988" y="4991100"/>
                <a:ext cx="1685925" cy="466725"/>
              </a:xfrm>
              <a:custGeom>
                <a:avLst/>
                <a:gdLst>
                  <a:gd name="connsiteX0" fmla="*/ 0 w 1685925"/>
                  <a:gd name="connsiteY0" fmla="*/ 457200 h 466725"/>
                  <a:gd name="connsiteX1" fmla="*/ 104775 w 1685925"/>
                  <a:gd name="connsiteY1" fmla="*/ 104775 h 466725"/>
                  <a:gd name="connsiteX2" fmla="*/ 223837 w 1685925"/>
                  <a:gd name="connsiteY2" fmla="*/ 0 h 466725"/>
                  <a:gd name="connsiteX3" fmla="*/ 342900 w 1685925"/>
                  <a:gd name="connsiteY3" fmla="*/ 47625 h 466725"/>
                  <a:gd name="connsiteX4" fmla="*/ 457200 w 1685925"/>
                  <a:gd name="connsiteY4" fmla="*/ 219075 h 466725"/>
                  <a:gd name="connsiteX5" fmla="*/ 561975 w 1685925"/>
                  <a:gd name="connsiteY5" fmla="*/ 466725 h 466725"/>
                  <a:gd name="connsiteX6" fmla="*/ 666750 w 1685925"/>
                  <a:gd name="connsiteY6" fmla="*/ 66675 h 466725"/>
                  <a:gd name="connsiteX7" fmla="*/ 800100 w 1685925"/>
                  <a:gd name="connsiteY7" fmla="*/ 238125 h 466725"/>
                  <a:gd name="connsiteX8" fmla="*/ 904875 w 1685925"/>
                  <a:gd name="connsiteY8" fmla="*/ 261938 h 466725"/>
                  <a:gd name="connsiteX9" fmla="*/ 1000125 w 1685925"/>
                  <a:gd name="connsiteY9" fmla="*/ 42863 h 466725"/>
                  <a:gd name="connsiteX10" fmla="*/ 1352550 w 1685925"/>
                  <a:gd name="connsiteY10" fmla="*/ 376238 h 466725"/>
                  <a:gd name="connsiteX11" fmla="*/ 1471612 w 1685925"/>
                  <a:gd name="connsiteY11" fmla="*/ 290513 h 466725"/>
                  <a:gd name="connsiteX12" fmla="*/ 1571625 w 1685925"/>
                  <a:gd name="connsiteY12" fmla="*/ 95250 h 466725"/>
                  <a:gd name="connsiteX13" fmla="*/ 1685925 w 1685925"/>
                  <a:gd name="connsiteY13" fmla="*/ 185738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5925" h="466725">
                    <a:moveTo>
                      <a:pt x="0" y="457200"/>
                    </a:moveTo>
                    <a:lnTo>
                      <a:pt x="104775" y="104775"/>
                    </a:lnTo>
                    <a:lnTo>
                      <a:pt x="223837" y="0"/>
                    </a:lnTo>
                    <a:lnTo>
                      <a:pt x="342900" y="47625"/>
                    </a:lnTo>
                    <a:lnTo>
                      <a:pt x="457200" y="219075"/>
                    </a:lnTo>
                    <a:lnTo>
                      <a:pt x="561975" y="466725"/>
                    </a:lnTo>
                    <a:lnTo>
                      <a:pt x="666750" y="66675"/>
                    </a:lnTo>
                    <a:lnTo>
                      <a:pt x="800100" y="238125"/>
                    </a:lnTo>
                    <a:lnTo>
                      <a:pt x="904875" y="261938"/>
                    </a:lnTo>
                    <a:lnTo>
                      <a:pt x="1000125" y="42863"/>
                    </a:lnTo>
                    <a:lnTo>
                      <a:pt x="1352550" y="376238"/>
                    </a:lnTo>
                    <a:lnTo>
                      <a:pt x="1471612" y="290513"/>
                    </a:lnTo>
                    <a:lnTo>
                      <a:pt x="1571625" y="95250"/>
                    </a:lnTo>
                    <a:lnTo>
                      <a:pt x="1685925" y="185738"/>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4" name="Ellipse 203"/>
              <p:cNvSpPr/>
              <p:nvPr/>
            </p:nvSpPr>
            <p:spPr>
              <a:xfrm>
                <a:off x="4436269" y="542749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5" name="Ellipse 204"/>
              <p:cNvSpPr/>
              <p:nvPr/>
            </p:nvSpPr>
            <p:spPr>
              <a:xfrm>
                <a:off x="4659679" y="495565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6" name="Ellipse 205"/>
              <p:cNvSpPr/>
              <p:nvPr/>
            </p:nvSpPr>
            <p:spPr>
              <a:xfrm>
                <a:off x="4780230" y="502368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7" name="Ellipse 206"/>
              <p:cNvSpPr/>
              <p:nvPr/>
            </p:nvSpPr>
            <p:spPr>
              <a:xfrm>
                <a:off x="4880673" y="516642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8" name="Ellipse 207"/>
              <p:cNvSpPr/>
              <p:nvPr/>
            </p:nvSpPr>
            <p:spPr>
              <a:xfrm>
                <a:off x="5002862" y="542749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Ellipse 208"/>
              <p:cNvSpPr/>
              <p:nvPr/>
            </p:nvSpPr>
            <p:spPr>
              <a:xfrm>
                <a:off x="5099644" y="503277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0" name="Ellipse 209"/>
              <p:cNvSpPr/>
              <p:nvPr/>
            </p:nvSpPr>
            <p:spPr>
              <a:xfrm>
                <a:off x="5218461" y="518686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1" name="Ellipse 210"/>
              <p:cNvSpPr/>
              <p:nvPr/>
            </p:nvSpPr>
            <p:spPr>
              <a:xfrm>
                <a:off x="4545752" y="505657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2" name="Ellipse 211"/>
              <p:cNvSpPr/>
              <p:nvPr/>
            </p:nvSpPr>
            <p:spPr>
              <a:xfrm>
                <a:off x="5342056" y="521052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3" name="Ellipse 212"/>
              <p:cNvSpPr/>
              <p:nvPr/>
            </p:nvSpPr>
            <p:spPr>
              <a:xfrm>
                <a:off x="5882811" y="526522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4" name="Ellipse 213"/>
              <p:cNvSpPr/>
              <p:nvPr/>
            </p:nvSpPr>
            <p:spPr>
              <a:xfrm>
                <a:off x="6010203" y="505896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5" name="Ellipse 214"/>
              <p:cNvSpPr/>
              <p:nvPr/>
            </p:nvSpPr>
            <p:spPr>
              <a:xfrm>
                <a:off x="5787361" y="532905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6" name="Ellipse 215"/>
              <p:cNvSpPr/>
              <p:nvPr/>
            </p:nvSpPr>
            <p:spPr>
              <a:xfrm>
                <a:off x="5446299" y="501656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7" name="Ellipse 216"/>
              <p:cNvSpPr/>
              <p:nvPr/>
            </p:nvSpPr>
            <p:spPr>
              <a:xfrm>
                <a:off x="6119814" y="513353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8" name="Forme libre 217"/>
              <p:cNvSpPr/>
              <p:nvPr/>
            </p:nvSpPr>
            <p:spPr>
              <a:xfrm>
                <a:off x="7029450" y="5010150"/>
                <a:ext cx="1704975" cy="519113"/>
              </a:xfrm>
              <a:custGeom>
                <a:avLst/>
                <a:gdLst>
                  <a:gd name="connsiteX0" fmla="*/ 0 w 1704975"/>
                  <a:gd name="connsiteY0" fmla="*/ 323850 h 519113"/>
                  <a:gd name="connsiteX1" fmla="*/ 242888 w 1704975"/>
                  <a:gd name="connsiteY1" fmla="*/ 195263 h 519113"/>
                  <a:gd name="connsiteX2" fmla="*/ 347663 w 1704975"/>
                  <a:gd name="connsiteY2" fmla="*/ 466725 h 519113"/>
                  <a:gd name="connsiteX3" fmla="*/ 457200 w 1704975"/>
                  <a:gd name="connsiteY3" fmla="*/ 157163 h 519113"/>
                  <a:gd name="connsiteX4" fmla="*/ 690563 w 1704975"/>
                  <a:gd name="connsiteY4" fmla="*/ 271463 h 519113"/>
                  <a:gd name="connsiteX5" fmla="*/ 804863 w 1704975"/>
                  <a:gd name="connsiteY5" fmla="*/ 238125 h 519113"/>
                  <a:gd name="connsiteX6" fmla="*/ 919163 w 1704975"/>
                  <a:gd name="connsiteY6" fmla="*/ 519113 h 519113"/>
                  <a:gd name="connsiteX7" fmla="*/ 1023938 w 1704975"/>
                  <a:gd name="connsiteY7" fmla="*/ 442913 h 519113"/>
                  <a:gd name="connsiteX8" fmla="*/ 1128713 w 1704975"/>
                  <a:gd name="connsiteY8" fmla="*/ 295275 h 519113"/>
                  <a:gd name="connsiteX9" fmla="*/ 1252538 w 1704975"/>
                  <a:gd name="connsiteY9" fmla="*/ 371475 h 519113"/>
                  <a:gd name="connsiteX10" fmla="*/ 1590675 w 1704975"/>
                  <a:gd name="connsiteY10" fmla="*/ 0 h 519113"/>
                  <a:gd name="connsiteX11" fmla="*/ 1704975 w 1704975"/>
                  <a:gd name="connsiteY11" fmla="*/ 114300 h 519113"/>
                  <a:gd name="connsiteX12" fmla="*/ 1704975 w 1704975"/>
                  <a:gd name="connsiteY12" fmla="*/ 114300 h 51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04975" h="519113">
                    <a:moveTo>
                      <a:pt x="0" y="323850"/>
                    </a:moveTo>
                    <a:lnTo>
                      <a:pt x="242888" y="195263"/>
                    </a:lnTo>
                    <a:lnTo>
                      <a:pt x="347663" y="466725"/>
                    </a:lnTo>
                    <a:lnTo>
                      <a:pt x="457200" y="157163"/>
                    </a:lnTo>
                    <a:lnTo>
                      <a:pt x="690563" y="271463"/>
                    </a:lnTo>
                    <a:lnTo>
                      <a:pt x="804863" y="238125"/>
                    </a:lnTo>
                    <a:lnTo>
                      <a:pt x="919163" y="519113"/>
                    </a:lnTo>
                    <a:lnTo>
                      <a:pt x="1023938" y="442913"/>
                    </a:lnTo>
                    <a:lnTo>
                      <a:pt x="1128713" y="295275"/>
                    </a:lnTo>
                    <a:lnTo>
                      <a:pt x="1252538" y="371475"/>
                    </a:lnTo>
                    <a:lnTo>
                      <a:pt x="1590675" y="0"/>
                    </a:lnTo>
                    <a:lnTo>
                      <a:pt x="1704975" y="114300"/>
                    </a:lnTo>
                    <a:lnTo>
                      <a:pt x="1704975" y="11430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9" name="Ellipse 218"/>
              <p:cNvSpPr/>
              <p:nvPr/>
            </p:nvSpPr>
            <p:spPr>
              <a:xfrm>
                <a:off x="6996222" y="529593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0" name="Ellipse 219"/>
              <p:cNvSpPr/>
              <p:nvPr/>
            </p:nvSpPr>
            <p:spPr>
              <a:xfrm>
                <a:off x="7236707" y="517388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1" name="Ellipse 220"/>
              <p:cNvSpPr/>
              <p:nvPr/>
            </p:nvSpPr>
            <p:spPr>
              <a:xfrm>
                <a:off x="7350639" y="543347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2" name="Ellipse 221"/>
              <p:cNvSpPr/>
              <p:nvPr/>
            </p:nvSpPr>
            <p:spPr>
              <a:xfrm>
                <a:off x="7452892" y="514099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3" name="Ellipse 222"/>
              <p:cNvSpPr/>
              <p:nvPr/>
            </p:nvSpPr>
            <p:spPr>
              <a:xfrm>
                <a:off x="7572728" y="519648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4" name="Ellipse 223"/>
              <p:cNvSpPr/>
              <p:nvPr/>
            </p:nvSpPr>
            <p:spPr>
              <a:xfrm>
                <a:off x="7119459" y="522936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5" name="Ellipse 224"/>
              <p:cNvSpPr/>
              <p:nvPr/>
            </p:nvSpPr>
            <p:spPr>
              <a:xfrm>
                <a:off x="7786648" y="522343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6" name="Ellipse 225"/>
              <p:cNvSpPr/>
              <p:nvPr/>
            </p:nvSpPr>
            <p:spPr>
              <a:xfrm>
                <a:off x="8014616" y="542628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7" name="Ellipse 226"/>
              <p:cNvSpPr/>
              <p:nvPr/>
            </p:nvSpPr>
            <p:spPr>
              <a:xfrm>
                <a:off x="7898592" y="54831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8" name="Ellipse 227"/>
              <p:cNvSpPr/>
              <p:nvPr/>
            </p:nvSpPr>
            <p:spPr>
              <a:xfrm>
                <a:off x="8129153" y="527789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9" name="Ellipse 228"/>
              <p:cNvSpPr/>
              <p:nvPr/>
            </p:nvSpPr>
            <p:spPr>
              <a:xfrm>
                <a:off x="7666755" y="523906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0" name="Ellipse 229"/>
              <p:cNvSpPr/>
              <p:nvPr/>
            </p:nvSpPr>
            <p:spPr>
              <a:xfrm>
                <a:off x="8245032" y="533469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1" name="Ellipse 230"/>
              <p:cNvSpPr/>
              <p:nvPr/>
            </p:nvSpPr>
            <p:spPr>
              <a:xfrm>
                <a:off x="8590216" y="499079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3" name="Ellipse 232"/>
              <p:cNvSpPr/>
              <p:nvPr/>
            </p:nvSpPr>
            <p:spPr>
              <a:xfrm>
                <a:off x="8687187" y="508666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4" name="Forme libre 233"/>
              <p:cNvSpPr/>
              <p:nvPr/>
            </p:nvSpPr>
            <p:spPr>
              <a:xfrm>
                <a:off x="9763125" y="4624388"/>
                <a:ext cx="1704975" cy="847725"/>
              </a:xfrm>
              <a:custGeom>
                <a:avLst/>
                <a:gdLst>
                  <a:gd name="connsiteX0" fmla="*/ 0 w 1704975"/>
                  <a:gd name="connsiteY0" fmla="*/ 847725 h 847725"/>
                  <a:gd name="connsiteX1" fmla="*/ 0 w 1704975"/>
                  <a:gd name="connsiteY1" fmla="*/ 847725 h 847725"/>
                  <a:gd name="connsiteX2" fmla="*/ 119063 w 1704975"/>
                  <a:gd name="connsiteY2" fmla="*/ 557212 h 847725"/>
                  <a:gd name="connsiteX3" fmla="*/ 228600 w 1704975"/>
                  <a:gd name="connsiteY3" fmla="*/ 123825 h 847725"/>
                  <a:gd name="connsiteX4" fmla="*/ 333375 w 1704975"/>
                  <a:gd name="connsiteY4" fmla="*/ 609600 h 847725"/>
                  <a:gd name="connsiteX5" fmla="*/ 461963 w 1704975"/>
                  <a:gd name="connsiteY5" fmla="*/ 842962 h 847725"/>
                  <a:gd name="connsiteX6" fmla="*/ 547688 w 1704975"/>
                  <a:gd name="connsiteY6" fmla="*/ 642937 h 847725"/>
                  <a:gd name="connsiteX7" fmla="*/ 685800 w 1704975"/>
                  <a:gd name="connsiteY7" fmla="*/ 590550 h 847725"/>
                  <a:gd name="connsiteX8" fmla="*/ 790575 w 1704975"/>
                  <a:gd name="connsiteY8" fmla="*/ 514350 h 847725"/>
                  <a:gd name="connsiteX9" fmla="*/ 895350 w 1704975"/>
                  <a:gd name="connsiteY9" fmla="*/ 519112 h 847725"/>
                  <a:gd name="connsiteX10" fmla="*/ 1014413 w 1704975"/>
                  <a:gd name="connsiteY10" fmla="*/ 452437 h 847725"/>
                  <a:gd name="connsiteX11" fmla="*/ 1138238 w 1704975"/>
                  <a:gd name="connsiteY11" fmla="*/ 0 h 847725"/>
                  <a:gd name="connsiteX12" fmla="*/ 1238250 w 1704975"/>
                  <a:gd name="connsiteY12" fmla="*/ 366712 h 847725"/>
                  <a:gd name="connsiteX13" fmla="*/ 1571625 w 1704975"/>
                  <a:gd name="connsiteY13" fmla="*/ 400050 h 847725"/>
                  <a:gd name="connsiteX14" fmla="*/ 1704975 w 1704975"/>
                  <a:gd name="connsiteY14" fmla="*/ 347662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4975" h="847725">
                    <a:moveTo>
                      <a:pt x="0" y="847725"/>
                    </a:moveTo>
                    <a:lnTo>
                      <a:pt x="0" y="847725"/>
                    </a:lnTo>
                    <a:lnTo>
                      <a:pt x="119063" y="557212"/>
                    </a:lnTo>
                    <a:lnTo>
                      <a:pt x="228600" y="123825"/>
                    </a:lnTo>
                    <a:lnTo>
                      <a:pt x="333375" y="609600"/>
                    </a:lnTo>
                    <a:lnTo>
                      <a:pt x="461963" y="842962"/>
                    </a:lnTo>
                    <a:lnTo>
                      <a:pt x="547688" y="642937"/>
                    </a:lnTo>
                    <a:lnTo>
                      <a:pt x="685800" y="590550"/>
                    </a:lnTo>
                    <a:lnTo>
                      <a:pt x="790575" y="514350"/>
                    </a:lnTo>
                    <a:lnTo>
                      <a:pt x="895350" y="519112"/>
                    </a:lnTo>
                    <a:lnTo>
                      <a:pt x="1014413" y="452437"/>
                    </a:lnTo>
                    <a:lnTo>
                      <a:pt x="1138238" y="0"/>
                    </a:lnTo>
                    <a:lnTo>
                      <a:pt x="1238250" y="366712"/>
                    </a:lnTo>
                    <a:lnTo>
                      <a:pt x="1571625" y="400050"/>
                    </a:lnTo>
                    <a:lnTo>
                      <a:pt x="1704975" y="347662"/>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5" name="Ellipse 234"/>
              <p:cNvSpPr/>
              <p:nvPr/>
            </p:nvSpPr>
            <p:spPr>
              <a:xfrm>
                <a:off x="9726221" y="543048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6" name="Ellipse 235"/>
              <p:cNvSpPr/>
              <p:nvPr/>
            </p:nvSpPr>
            <p:spPr>
              <a:xfrm>
                <a:off x="9844474" y="514856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7" name="Ellipse 236"/>
              <p:cNvSpPr/>
              <p:nvPr/>
            </p:nvSpPr>
            <p:spPr>
              <a:xfrm>
                <a:off x="10073348" y="521975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8" name="Ellipse 237"/>
              <p:cNvSpPr/>
              <p:nvPr/>
            </p:nvSpPr>
            <p:spPr>
              <a:xfrm>
                <a:off x="10294803" y="522936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9" name="Ellipse 238"/>
              <p:cNvSpPr/>
              <p:nvPr/>
            </p:nvSpPr>
            <p:spPr>
              <a:xfrm>
                <a:off x="10184662" y="542108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0" name="Ellipse 239"/>
              <p:cNvSpPr/>
              <p:nvPr/>
            </p:nvSpPr>
            <p:spPr>
              <a:xfrm>
                <a:off x="10392220" y="518145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1" name="Ellipse 240"/>
              <p:cNvSpPr/>
              <p:nvPr/>
            </p:nvSpPr>
            <p:spPr>
              <a:xfrm>
                <a:off x="10519272" y="512235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2" name="Ellipse 241"/>
              <p:cNvSpPr/>
              <p:nvPr/>
            </p:nvSpPr>
            <p:spPr>
              <a:xfrm>
                <a:off x="10644947" y="510065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3" name="Ellipse 242"/>
              <p:cNvSpPr/>
              <p:nvPr/>
            </p:nvSpPr>
            <p:spPr>
              <a:xfrm>
                <a:off x="9953217" y="471412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4" name="Ellipse 243"/>
              <p:cNvSpPr/>
              <p:nvPr/>
            </p:nvSpPr>
            <p:spPr>
              <a:xfrm>
                <a:off x="10749479" y="504292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5" name="Ellipse 244"/>
              <p:cNvSpPr/>
              <p:nvPr/>
            </p:nvSpPr>
            <p:spPr>
              <a:xfrm>
                <a:off x="10844480" y="460584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6" name="Ellipse 245"/>
              <p:cNvSpPr/>
              <p:nvPr/>
            </p:nvSpPr>
            <p:spPr>
              <a:xfrm>
                <a:off x="10977905" y="494437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7" name="Ellipse 246"/>
              <p:cNvSpPr/>
              <p:nvPr/>
            </p:nvSpPr>
            <p:spPr>
              <a:xfrm>
                <a:off x="11313516" y="499079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8" name="Ellipse 247"/>
              <p:cNvSpPr/>
              <p:nvPr/>
            </p:nvSpPr>
            <p:spPr>
              <a:xfrm>
                <a:off x="11431944" y="492565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9" name="Rectangle 248"/>
              <p:cNvSpPr/>
              <p:nvPr/>
            </p:nvSpPr>
            <p:spPr>
              <a:xfrm>
                <a:off x="5604273" y="4601786"/>
                <a:ext cx="207735" cy="1018410"/>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1" name="Rectangle 250"/>
              <p:cNvSpPr/>
              <p:nvPr/>
            </p:nvSpPr>
            <p:spPr>
              <a:xfrm>
                <a:off x="8399680" y="4578053"/>
                <a:ext cx="207735" cy="1018410"/>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2" name="Rectangle 251"/>
              <p:cNvSpPr/>
              <p:nvPr/>
            </p:nvSpPr>
            <p:spPr>
              <a:xfrm>
                <a:off x="11129065" y="4596417"/>
                <a:ext cx="207735" cy="1018410"/>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83" name="Groupe 382"/>
            <p:cNvGrpSpPr/>
            <p:nvPr/>
          </p:nvGrpSpPr>
          <p:grpSpPr>
            <a:xfrm>
              <a:off x="1249762" y="2482961"/>
              <a:ext cx="10430018" cy="1853191"/>
              <a:chOff x="1216940" y="2691110"/>
              <a:chExt cx="10430018" cy="1853191"/>
            </a:xfrm>
          </p:grpSpPr>
          <p:grpSp>
            <p:nvGrpSpPr>
              <p:cNvPr id="76" name="Groupe 75"/>
              <p:cNvGrpSpPr/>
              <p:nvPr/>
            </p:nvGrpSpPr>
            <p:grpSpPr>
              <a:xfrm>
                <a:off x="9224703" y="2807650"/>
                <a:ext cx="2422255" cy="1736651"/>
                <a:chOff x="3636241" y="1468286"/>
                <a:chExt cx="2422255" cy="1736651"/>
              </a:xfrm>
            </p:grpSpPr>
            <p:grpSp>
              <p:nvGrpSpPr>
                <p:cNvPr id="77" name="Groupe 76"/>
                <p:cNvGrpSpPr/>
                <p:nvPr/>
              </p:nvGrpSpPr>
              <p:grpSpPr>
                <a:xfrm>
                  <a:off x="3636241" y="1468286"/>
                  <a:ext cx="2422255" cy="1736651"/>
                  <a:chOff x="1197925" y="736600"/>
                  <a:chExt cx="2422255" cy="1736651"/>
                </a:xfrm>
              </p:grpSpPr>
              <p:sp>
                <p:nvSpPr>
                  <p:cNvPr id="79"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80" name="Graphique 79"/>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6"/>
                  </a:graphicData>
                </a:graphic>
              </p:graphicFrame>
              <p:cxnSp>
                <p:nvCxnSpPr>
                  <p:cNvPr id="81" name="Connecteur droit 80"/>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2" name="Connecteur droit 81"/>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3" name="Connecteur droit 82"/>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4" name="Connecteur droit 83"/>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5" name="Connecteur droit 84"/>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6" name="Connecteur droit 85"/>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7" name="Connecteur droit 86"/>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8" name="Connecteur droit 87"/>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89" name="Text Box 4"/>
                  <p:cNvSpPr txBox="1">
                    <a:spLocks noChangeArrowheads="1"/>
                  </p:cNvSpPr>
                  <p:nvPr/>
                </p:nvSpPr>
                <p:spPr bwMode="auto">
                  <a:xfrm>
                    <a:off x="1298569"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78"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90" name="Groupe 89"/>
              <p:cNvGrpSpPr/>
              <p:nvPr/>
            </p:nvGrpSpPr>
            <p:grpSpPr>
              <a:xfrm>
                <a:off x="6507691" y="2750475"/>
                <a:ext cx="2422255" cy="1736651"/>
                <a:chOff x="3636241" y="1468286"/>
                <a:chExt cx="2422255" cy="1736651"/>
              </a:xfrm>
            </p:grpSpPr>
            <p:grpSp>
              <p:nvGrpSpPr>
                <p:cNvPr id="91" name="Groupe 90"/>
                <p:cNvGrpSpPr/>
                <p:nvPr/>
              </p:nvGrpSpPr>
              <p:grpSpPr>
                <a:xfrm>
                  <a:off x="3636241" y="1468286"/>
                  <a:ext cx="2422255" cy="1736651"/>
                  <a:chOff x="1197925" y="736600"/>
                  <a:chExt cx="2422255" cy="1736651"/>
                </a:xfrm>
              </p:grpSpPr>
              <p:sp>
                <p:nvSpPr>
                  <p:cNvPr id="93"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94" name="Graphique 93"/>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7"/>
                  </a:graphicData>
                </a:graphic>
              </p:graphicFrame>
              <p:cxnSp>
                <p:nvCxnSpPr>
                  <p:cNvPr id="95" name="Connecteur droit 94"/>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97" name="Connecteur droit 96"/>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98" name="Connecteur droit 97"/>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99" name="Connecteur droit 98"/>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00" name="Connecteur droit 99"/>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01" name="Connecteur droit 100"/>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02" name="Connecteur droit 101"/>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03" name="Text Box 4"/>
                  <p:cNvSpPr txBox="1">
                    <a:spLocks noChangeArrowheads="1"/>
                  </p:cNvSpPr>
                  <p:nvPr/>
                </p:nvSpPr>
                <p:spPr bwMode="auto">
                  <a:xfrm>
                    <a:off x="1298569"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92"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104" name="Groupe 103"/>
              <p:cNvGrpSpPr/>
              <p:nvPr/>
            </p:nvGrpSpPr>
            <p:grpSpPr>
              <a:xfrm>
                <a:off x="1216940" y="2772033"/>
                <a:ext cx="2415225" cy="1736651"/>
                <a:chOff x="3636241" y="1468286"/>
                <a:chExt cx="2415225" cy="1736651"/>
              </a:xfrm>
            </p:grpSpPr>
            <p:grpSp>
              <p:nvGrpSpPr>
                <p:cNvPr id="105" name="Groupe 104"/>
                <p:cNvGrpSpPr/>
                <p:nvPr/>
              </p:nvGrpSpPr>
              <p:grpSpPr>
                <a:xfrm>
                  <a:off x="3636241" y="1468286"/>
                  <a:ext cx="2415225" cy="1736651"/>
                  <a:chOff x="1197925" y="736600"/>
                  <a:chExt cx="2415225" cy="1736651"/>
                </a:xfrm>
              </p:grpSpPr>
              <p:sp>
                <p:nvSpPr>
                  <p:cNvPr id="107"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08" name="Graphique 107"/>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8"/>
                  </a:graphicData>
                </a:graphic>
              </p:graphicFrame>
              <p:cxnSp>
                <p:nvCxnSpPr>
                  <p:cNvPr id="109" name="Connecteur droit 108"/>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0" name="Connecteur droit 109"/>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1" name="Connecteur droit 110"/>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2" name="Connecteur droit 111"/>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3" name="Connecteur droit 112"/>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4" name="Connecteur droit 113"/>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16" name="Connecteur droit 115"/>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17" name="Text Box 4"/>
                  <p:cNvSpPr txBox="1">
                    <a:spLocks noChangeArrowheads="1"/>
                  </p:cNvSpPr>
                  <p:nvPr/>
                </p:nvSpPr>
                <p:spPr bwMode="auto">
                  <a:xfrm>
                    <a:off x="1289044"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106"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118" name="Groupe 117"/>
              <p:cNvGrpSpPr/>
              <p:nvPr/>
            </p:nvGrpSpPr>
            <p:grpSpPr>
              <a:xfrm>
                <a:off x="3962316" y="2729659"/>
                <a:ext cx="2422255" cy="1736651"/>
                <a:chOff x="3636241" y="1468286"/>
                <a:chExt cx="2422255" cy="1736651"/>
              </a:xfrm>
            </p:grpSpPr>
            <p:grpSp>
              <p:nvGrpSpPr>
                <p:cNvPr id="119" name="Groupe 118"/>
                <p:cNvGrpSpPr/>
                <p:nvPr/>
              </p:nvGrpSpPr>
              <p:grpSpPr>
                <a:xfrm>
                  <a:off x="3636241" y="1468286"/>
                  <a:ext cx="2422255" cy="1736651"/>
                  <a:chOff x="1197925" y="736600"/>
                  <a:chExt cx="2422255" cy="1736651"/>
                </a:xfrm>
              </p:grpSpPr>
              <p:sp>
                <p:nvSpPr>
                  <p:cNvPr id="121"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22" name="Graphique 121"/>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9"/>
                  </a:graphicData>
                </a:graphic>
              </p:graphicFrame>
              <p:cxnSp>
                <p:nvCxnSpPr>
                  <p:cNvPr id="123" name="Connecteur droit 122"/>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24" name="Connecteur droit 123"/>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25" name="Connecteur droit 124"/>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26" name="Connecteur droit 125"/>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27" name="Connecteur droit 126"/>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28" name="Connecteur droit 127"/>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29" name="Connecteur droit 128"/>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130" name="Connecteur droit 129"/>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31" name="Text Box 4"/>
                  <p:cNvSpPr txBox="1">
                    <a:spLocks noChangeArrowheads="1"/>
                  </p:cNvSpPr>
                  <p:nvPr/>
                </p:nvSpPr>
                <p:spPr bwMode="auto">
                  <a:xfrm>
                    <a:off x="1298569"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120"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sp>
            <p:nvSpPr>
              <p:cNvPr id="254" name="Forme libre 253"/>
              <p:cNvSpPr/>
              <p:nvPr/>
            </p:nvSpPr>
            <p:spPr>
              <a:xfrm>
                <a:off x="1711325" y="2873375"/>
                <a:ext cx="1689100" cy="682625"/>
              </a:xfrm>
              <a:custGeom>
                <a:avLst/>
                <a:gdLst>
                  <a:gd name="connsiteX0" fmla="*/ 0 w 1689100"/>
                  <a:gd name="connsiteY0" fmla="*/ 479425 h 682625"/>
                  <a:gd name="connsiteX1" fmla="*/ 107950 w 1689100"/>
                  <a:gd name="connsiteY1" fmla="*/ 412750 h 682625"/>
                  <a:gd name="connsiteX2" fmla="*/ 225425 w 1689100"/>
                  <a:gd name="connsiteY2" fmla="*/ 682625 h 682625"/>
                  <a:gd name="connsiteX3" fmla="*/ 450850 w 1689100"/>
                  <a:gd name="connsiteY3" fmla="*/ 0 h 682625"/>
                  <a:gd name="connsiteX4" fmla="*/ 565150 w 1689100"/>
                  <a:gd name="connsiteY4" fmla="*/ 130175 h 682625"/>
                  <a:gd name="connsiteX5" fmla="*/ 1022350 w 1689100"/>
                  <a:gd name="connsiteY5" fmla="*/ 498475 h 682625"/>
                  <a:gd name="connsiteX6" fmla="*/ 1123950 w 1689100"/>
                  <a:gd name="connsiteY6" fmla="*/ 244475 h 682625"/>
                  <a:gd name="connsiteX7" fmla="*/ 1238250 w 1689100"/>
                  <a:gd name="connsiteY7" fmla="*/ 307975 h 682625"/>
                  <a:gd name="connsiteX8" fmla="*/ 1349375 w 1689100"/>
                  <a:gd name="connsiteY8" fmla="*/ 98425 h 682625"/>
                  <a:gd name="connsiteX9" fmla="*/ 1463675 w 1689100"/>
                  <a:gd name="connsiteY9" fmla="*/ 327025 h 682625"/>
                  <a:gd name="connsiteX10" fmla="*/ 1581150 w 1689100"/>
                  <a:gd name="connsiteY10" fmla="*/ 187325 h 682625"/>
                  <a:gd name="connsiteX11" fmla="*/ 1689100 w 1689100"/>
                  <a:gd name="connsiteY11" fmla="*/ 419100 h 68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9100" h="682625">
                    <a:moveTo>
                      <a:pt x="0" y="479425"/>
                    </a:moveTo>
                    <a:lnTo>
                      <a:pt x="107950" y="412750"/>
                    </a:lnTo>
                    <a:lnTo>
                      <a:pt x="225425" y="682625"/>
                    </a:lnTo>
                    <a:lnTo>
                      <a:pt x="450850" y="0"/>
                    </a:lnTo>
                    <a:lnTo>
                      <a:pt x="565150" y="130175"/>
                    </a:lnTo>
                    <a:lnTo>
                      <a:pt x="1022350" y="498475"/>
                    </a:lnTo>
                    <a:lnTo>
                      <a:pt x="1123950" y="244475"/>
                    </a:lnTo>
                    <a:lnTo>
                      <a:pt x="1238250" y="307975"/>
                    </a:lnTo>
                    <a:lnTo>
                      <a:pt x="1349375" y="98425"/>
                    </a:lnTo>
                    <a:lnTo>
                      <a:pt x="1463675" y="327025"/>
                    </a:lnTo>
                    <a:lnTo>
                      <a:pt x="1581150" y="187325"/>
                    </a:lnTo>
                    <a:lnTo>
                      <a:pt x="1689100" y="41910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5" name="Ellipse 254"/>
              <p:cNvSpPr/>
              <p:nvPr/>
            </p:nvSpPr>
            <p:spPr>
              <a:xfrm>
                <a:off x="1673075" y="331448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6" name="Ellipse 255"/>
              <p:cNvSpPr/>
              <p:nvPr/>
            </p:nvSpPr>
            <p:spPr>
              <a:xfrm>
                <a:off x="1902091" y="350849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7" name="Ellipse 256"/>
              <p:cNvSpPr/>
              <p:nvPr/>
            </p:nvSpPr>
            <p:spPr>
              <a:xfrm>
                <a:off x="1788944" y="325629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8" name="Ellipse 257"/>
              <p:cNvSpPr/>
              <p:nvPr/>
            </p:nvSpPr>
            <p:spPr>
              <a:xfrm>
                <a:off x="2126422" y="284048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9" name="Ellipse 258"/>
              <p:cNvSpPr/>
              <p:nvPr/>
            </p:nvSpPr>
            <p:spPr>
              <a:xfrm>
                <a:off x="2240023" y="295494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0" name="Ellipse 259"/>
              <p:cNvSpPr/>
              <p:nvPr/>
            </p:nvSpPr>
            <p:spPr>
              <a:xfrm>
                <a:off x="2584943" y="324232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1" name="Ellipse 260"/>
              <p:cNvSpPr/>
              <p:nvPr/>
            </p:nvSpPr>
            <p:spPr>
              <a:xfrm>
                <a:off x="2700674" y="333113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2" name="Ellipse 261"/>
              <p:cNvSpPr/>
              <p:nvPr/>
            </p:nvSpPr>
            <p:spPr>
              <a:xfrm>
                <a:off x="2801953" y="308347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3" name="Ellipse 262"/>
              <p:cNvSpPr/>
              <p:nvPr/>
            </p:nvSpPr>
            <p:spPr>
              <a:xfrm>
                <a:off x="2907441" y="314890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4" name="Ellipse 263"/>
              <p:cNvSpPr/>
              <p:nvPr/>
            </p:nvSpPr>
            <p:spPr>
              <a:xfrm>
                <a:off x="2012093" y="319054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5" name="Ellipse 264"/>
              <p:cNvSpPr/>
              <p:nvPr/>
            </p:nvSpPr>
            <p:spPr>
              <a:xfrm>
                <a:off x="3033712" y="293393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6" name="Ellipse 265"/>
              <p:cNvSpPr/>
              <p:nvPr/>
            </p:nvSpPr>
            <p:spPr>
              <a:xfrm>
                <a:off x="3131956" y="315704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7" name="Ellipse 266"/>
              <p:cNvSpPr/>
              <p:nvPr/>
            </p:nvSpPr>
            <p:spPr>
              <a:xfrm>
                <a:off x="3263432" y="302072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8" name="Ellipse 267"/>
              <p:cNvSpPr/>
              <p:nvPr/>
            </p:nvSpPr>
            <p:spPr>
              <a:xfrm>
                <a:off x="3363140" y="324232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9" name="Rectangle 268"/>
              <p:cNvSpPr/>
              <p:nvPr/>
            </p:nvSpPr>
            <p:spPr>
              <a:xfrm>
                <a:off x="2379402" y="2728394"/>
                <a:ext cx="207735" cy="995953"/>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1" name="Forme libre 270"/>
              <p:cNvSpPr/>
              <p:nvPr/>
            </p:nvSpPr>
            <p:spPr>
              <a:xfrm>
                <a:off x="4448175" y="2924175"/>
                <a:ext cx="1695450" cy="546100"/>
              </a:xfrm>
              <a:custGeom>
                <a:avLst/>
                <a:gdLst>
                  <a:gd name="connsiteX0" fmla="*/ 0 w 1695450"/>
                  <a:gd name="connsiteY0" fmla="*/ 425450 h 546100"/>
                  <a:gd name="connsiteX1" fmla="*/ 127000 w 1695450"/>
                  <a:gd name="connsiteY1" fmla="*/ 400050 h 546100"/>
                  <a:gd name="connsiteX2" fmla="*/ 228600 w 1695450"/>
                  <a:gd name="connsiteY2" fmla="*/ 184150 h 546100"/>
                  <a:gd name="connsiteX3" fmla="*/ 323850 w 1695450"/>
                  <a:gd name="connsiteY3" fmla="*/ 250825 h 546100"/>
                  <a:gd name="connsiteX4" fmla="*/ 457200 w 1695450"/>
                  <a:gd name="connsiteY4" fmla="*/ 273050 h 546100"/>
                  <a:gd name="connsiteX5" fmla="*/ 561975 w 1695450"/>
                  <a:gd name="connsiteY5" fmla="*/ 0 h 546100"/>
                  <a:gd name="connsiteX6" fmla="*/ 923925 w 1695450"/>
                  <a:gd name="connsiteY6" fmla="*/ 346075 h 546100"/>
                  <a:gd name="connsiteX7" fmla="*/ 1022350 w 1695450"/>
                  <a:gd name="connsiteY7" fmla="*/ 501650 h 546100"/>
                  <a:gd name="connsiteX8" fmla="*/ 1123950 w 1695450"/>
                  <a:gd name="connsiteY8" fmla="*/ 488950 h 546100"/>
                  <a:gd name="connsiteX9" fmla="*/ 1238250 w 1695450"/>
                  <a:gd name="connsiteY9" fmla="*/ 333375 h 546100"/>
                  <a:gd name="connsiteX10" fmla="*/ 1362075 w 1695450"/>
                  <a:gd name="connsiteY10" fmla="*/ 476250 h 546100"/>
                  <a:gd name="connsiteX11" fmla="*/ 1489075 w 1695450"/>
                  <a:gd name="connsiteY11" fmla="*/ 546100 h 546100"/>
                  <a:gd name="connsiteX12" fmla="*/ 1695450 w 1695450"/>
                  <a:gd name="connsiteY12" fmla="*/ 542925 h 54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450" h="546100">
                    <a:moveTo>
                      <a:pt x="0" y="425450"/>
                    </a:moveTo>
                    <a:lnTo>
                      <a:pt x="127000" y="400050"/>
                    </a:lnTo>
                    <a:lnTo>
                      <a:pt x="228600" y="184150"/>
                    </a:lnTo>
                    <a:lnTo>
                      <a:pt x="323850" y="250825"/>
                    </a:lnTo>
                    <a:lnTo>
                      <a:pt x="457200" y="273050"/>
                    </a:lnTo>
                    <a:lnTo>
                      <a:pt x="561975" y="0"/>
                    </a:lnTo>
                    <a:lnTo>
                      <a:pt x="923925" y="346075"/>
                    </a:lnTo>
                    <a:lnTo>
                      <a:pt x="1022350" y="501650"/>
                    </a:lnTo>
                    <a:lnTo>
                      <a:pt x="1123950" y="488950"/>
                    </a:lnTo>
                    <a:lnTo>
                      <a:pt x="1238250" y="333375"/>
                    </a:lnTo>
                    <a:lnTo>
                      <a:pt x="1362075" y="476250"/>
                    </a:lnTo>
                    <a:lnTo>
                      <a:pt x="1489075" y="546100"/>
                    </a:lnTo>
                    <a:lnTo>
                      <a:pt x="1695450" y="542925"/>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2" name="Ellipse 271"/>
              <p:cNvSpPr/>
              <p:nvPr/>
            </p:nvSpPr>
            <p:spPr>
              <a:xfrm>
                <a:off x="4423826" y="331448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3" name="Ellipse 272"/>
              <p:cNvSpPr/>
              <p:nvPr/>
            </p:nvSpPr>
            <p:spPr>
              <a:xfrm>
                <a:off x="4642019" y="307739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4" name="Ellipse 273"/>
              <p:cNvSpPr/>
              <p:nvPr/>
            </p:nvSpPr>
            <p:spPr>
              <a:xfrm>
                <a:off x="4761123" y="314890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5" name="Ellipse 274"/>
              <p:cNvSpPr/>
              <p:nvPr/>
            </p:nvSpPr>
            <p:spPr>
              <a:xfrm>
                <a:off x="4870470" y="314890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6" name="Ellipse 275"/>
              <p:cNvSpPr/>
              <p:nvPr/>
            </p:nvSpPr>
            <p:spPr>
              <a:xfrm>
                <a:off x="4979940" y="290609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7" name="Ellipse 276"/>
              <p:cNvSpPr/>
              <p:nvPr/>
            </p:nvSpPr>
            <p:spPr>
              <a:xfrm>
                <a:off x="5338225" y="32328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8" name="Ellipse 277"/>
              <p:cNvSpPr/>
              <p:nvPr/>
            </p:nvSpPr>
            <p:spPr>
              <a:xfrm>
                <a:off x="5437598" y="338933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9" name="Ellipse 278"/>
              <p:cNvSpPr/>
              <p:nvPr/>
            </p:nvSpPr>
            <p:spPr>
              <a:xfrm>
                <a:off x="4537287" y="328898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0" name="Ellipse 279"/>
              <p:cNvSpPr/>
              <p:nvPr/>
            </p:nvSpPr>
            <p:spPr>
              <a:xfrm>
                <a:off x="5651173" y="321521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1" name="Ellipse 280"/>
              <p:cNvSpPr/>
              <p:nvPr/>
            </p:nvSpPr>
            <p:spPr>
              <a:xfrm>
                <a:off x="5772562" y="33564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2" name="Ellipse 281"/>
              <p:cNvSpPr/>
              <p:nvPr/>
            </p:nvSpPr>
            <p:spPr>
              <a:xfrm>
                <a:off x="5881878" y="342967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3" name="Ellipse 282"/>
              <p:cNvSpPr/>
              <p:nvPr/>
            </p:nvSpPr>
            <p:spPr>
              <a:xfrm>
                <a:off x="5544373" y="337047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4" name="Ellipse 283"/>
              <p:cNvSpPr/>
              <p:nvPr/>
            </p:nvSpPr>
            <p:spPr>
              <a:xfrm>
                <a:off x="6006132" y="342967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5" name="Ellipse 284"/>
              <p:cNvSpPr/>
              <p:nvPr/>
            </p:nvSpPr>
            <p:spPr>
              <a:xfrm>
                <a:off x="6115479" y="342387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6" name="Rectangle 285"/>
              <p:cNvSpPr/>
              <p:nvPr/>
            </p:nvSpPr>
            <p:spPr>
              <a:xfrm>
                <a:off x="5135741" y="2691110"/>
                <a:ext cx="207735" cy="993754"/>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7" name="Forme libre 286"/>
              <p:cNvSpPr/>
              <p:nvPr/>
            </p:nvSpPr>
            <p:spPr>
              <a:xfrm>
                <a:off x="6997700" y="2971800"/>
                <a:ext cx="1682750" cy="450850"/>
              </a:xfrm>
              <a:custGeom>
                <a:avLst/>
                <a:gdLst>
                  <a:gd name="connsiteX0" fmla="*/ 0 w 1682750"/>
                  <a:gd name="connsiteY0" fmla="*/ 450850 h 450850"/>
                  <a:gd name="connsiteX1" fmla="*/ 114300 w 1682750"/>
                  <a:gd name="connsiteY1" fmla="*/ 149225 h 450850"/>
                  <a:gd name="connsiteX2" fmla="*/ 225425 w 1682750"/>
                  <a:gd name="connsiteY2" fmla="*/ 193675 h 450850"/>
                  <a:gd name="connsiteX3" fmla="*/ 339725 w 1682750"/>
                  <a:gd name="connsiteY3" fmla="*/ 25400 h 450850"/>
                  <a:gd name="connsiteX4" fmla="*/ 454025 w 1682750"/>
                  <a:gd name="connsiteY4" fmla="*/ 88900 h 450850"/>
                  <a:gd name="connsiteX5" fmla="*/ 565150 w 1682750"/>
                  <a:gd name="connsiteY5" fmla="*/ 53975 h 450850"/>
                  <a:gd name="connsiteX6" fmla="*/ 676275 w 1682750"/>
                  <a:gd name="connsiteY6" fmla="*/ 339725 h 450850"/>
                  <a:gd name="connsiteX7" fmla="*/ 777875 w 1682750"/>
                  <a:gd name="connsiteY7" fmla="*/ 139700 h 450850"/>
                  <a:gd name="connsiteX8" fmla="*/ 1222375 w 1682750"/>
                  <a:gd name="connsiteY8" fmla="*/ 161925 h 450850"/>
                  <a:gd name="connsiteX9" fmla="*/ 1346200 w 1682750"/>
                  <a:gd name="connsiteY9" fmla="*/ 254000 h 450850"/>
                  <a:gd name="connsiteX10" fmla="*/ 1447800 w 1682750"/>
                  <a:gd name="connsiteY10" fmla="*/ 0 h 450850"/>
                  <a:gd name="connsiteX11" fmla="*/ 1682750 w 1682750"/>
                  <a:gd name="connsiteY11" fmla="*/ 114300 h 45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2750" h="450850">
                    <a:moveTo>
                      <a:pt x="0" y="450850"/>
                    </a:moveTo>
                    <a:lnTo>
                      <a:pt x="114300" y="149225"/>
                    </a:lnTo>
                    <a:lnTo>
                      <a:pt x="225425" y="193675"/>
                    </a:lnTo>
                    <a:lnTo>
                      <a:pt x="339725" y="25400"/>
                    </a:lnTo>
                    <a:lnTo>
                      <a:pt x="454025" y="88900"/>
                    </a:lnTo>
                    <a:lnTo>
                      <a:pt x="565150" y="53975"/>
                    </a:lnTo>
                    <a:lnTo>
                      <a:pt x="676275" y="339725"/>
                    </a:lnTo>
                    <a:lnTo>
                      <a:pt x="777875" y="139700"/>
                    </a:lnTo>
                    <a:lnTo>
                      <a:pt x="1222375" y="161925"/>
                    </a:lnTo>
                    <a:lnTo>
                      <a:pt x="1346200" y="254000"/>
                    </a:lnTo>
                    <a:lnTo>
                      <a:pt x="1447800" y="0"/>
                    </a:lnTo>
                    <a:lnTo>
                      <a:pt x="1682750" y="11430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8" name="Ellipse 287"/>
              <p:cNvSpPr/>
              <p:nvPr/>
            </p:nvSpPr>
            <p:spPr>
              <a:xfrm>
                <a:off x="6962925" y="338933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9" name="Ellipse 288"/>
              <p:cNvSpPr/>
              <p:nvPr/>
            </p:nvSpPr>
            <p:spPr>
              <a:xfrm>
                <a:off x="7175621" y="313066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0" name="Ellipse 289"/>
              <p:cNvSpPr/>
              <p:nvPr/>
            </p:nvSpPr>
            <p:spPr>
              <a:xfrm>
                <a:off x="7297925" y="297963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1" name="Ellipse 290"/>
              <p:cNvSpPr/>
              <p:nvPr/>
            </p:nvSpPr>
            <p:spPr>
              <a:xfrm>
                <a:off x="7404197" y="302072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2" name="Ellipse 291"/>
              <p:cNvSpPr/>
              <p:nvPr/>
            </p:nvSpPr>
            <p:spPr>
              <a:xfrm>
                <a:off x="7521039" y="298783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3" name="Ellipse 292"/>
              <p:cNvSpPr/>
              <p:nvPr/>
            </p:nvSpPr>
            <p:spPr>
              <a:xfrm>
                <a:off x="7631028" y="326535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4" name="Ellipse 293"/>
              <p:cNvSpPr/>
              <p:nvPr/>
            </p:nvSpPr>
            <p:spPr>
              <a:xfrm>
                <a:off x="7073596" y="31012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5" name="Ellipse 294"/>
              <p:cNvSpPr/>
              <p:nvPr/>
            </p:nvSpPr>
            <p:spPr>
              <a:xfrm>
                <a:off x="8085485" y="309285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6" name="Ellipse 295"/>
              <p:cNvSpPr/>
              <p:nvPr/>
            </p:nvSpPr>
            <p:spPr>
              <a:xfrm>
                <a:off x="7744841" y="308650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7" name="Ellipse 296"/>
              <p:cNvSpPr/>
              <p:nvPr/>
            </p:nvSpPr>
            <p:spPr>
              <a:xfrm>
                <a:off x="8200590" y="311240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8" name="Ellipse 297"/>
              <p:cNvSpPr/>
              <p:nvPr/>
            </p:nvSpPr>
            <p:spPr>
              <a:xfrm>
                <a:off x="8536677" y="299867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9" name="Ellipse 298"/>
              <p:cNvSpPr/>
              <p:nvPr/>
            </p:nvSpPr>
            <p:spPr>
              <a:xfrm>
                <a:off x="8419835" y="295708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0" name="Ellipse 299"/>
              <p:cNvSpPr/>
              <p:nvPr/>
            </p:nvSpPr>
            <p:spPr>
              <a:xfrm>
                <a:off x="8307759" y="318683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1" name="Ellipse 300"/>
              <p:cNvSpPr/>
              <p:nvPr/>
            </p:nvSpPr>
            <p:spPr>
              <a:xfrm>
                <a:off x="8643788" y="304540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2" name="Rectangle 301"/>
              <p:cNvSpPr/>
              <p:nvPr/>
            </p:nvSpPr>
            <p:spPr>
              <a:xfrm>
                <a:off x="7916669" y="2702182"/>
                <a:ext cx="207735" cy="997160"/>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3" name="Forme libre 302"/>
              <p:cNvSpPr/>
              <p:nvPr/>
            </p:nvSpPr>
            <p:spPr>
              <a:xfrm>
                <a:off x="9718675" y="2940050"/>
                <a:ext cx="1689100" cy="536575"/>
              </a:xfrm>
              <a:custGeom>
                <a:avLst/>
                <a:gdLst>
                  <a:gd name="connsiteX0" fmla="*/ 0 w 1689100"/>
                  <a:gd name="connsiteY0" fmla="*/ 485775 h 536575"/>
                  <a:gd name="connsiteX1" fmla="*/ 114300 w 1689100"/>
                  <a:gd name="connsiteY1" fmla="*/ 438150 h 536575"/>
                  <a:gd name="connsiteX2" fmla="*/ 228600 w 1689100"/>
                  <a:gd name="connsiteY2" fmla="*/ 190500 h 536575"/>
                  <a:gd name="connsiteX3" fmla="*/ 349250 w 1689100"/>
                  <a:gd name="connsiteY3" fmla="*/ 247650 h 536575"/>
                  <a:gd name="connsiteX4" fmla="*/ 450850 w 1689100"/>
                  <a:gd name="connsiteY4" fmla="*/ 187325 h 536575"/>
                  <a:gd name="connsiteX5" fmla="*/ 561975 w 1689100"/>
                  <a:gd name="connsiteY5" fmla="*/ 492125 h 536575"/>
                  <a:gd name="connsiteX6" fmla="*/ 673100 w 1689100"/>
                  <a:gd name="connsiteY6" fmla="*/ 234950 h 536575"/>
                  <a:gd name="connsiteX7" fmla="*/ 790575 w 1689100"/>
                  <a:gd name="connsiteY7" fmla="*/ 536575 h 536575"/>
                  <a:gd name="connsiteX8" fmla="*/ 1136650 w 1689100"/>
                  <a:gd name="connsiteY8" fmla="*/ 247650 h 536575"/>
                  <a:gd name="connsiteX9" fmla="*/ 1241425 w 1689100"/>
                  <a:gd name="connsiteY9" fmla="*/ 238125 h 536575"/>
                  <a:gd name="connsiteX10" fmla="*/ 1343025 w 1689100"/>
                  <a:gd name="connsiteY10" fmla="*/ 263525 h 536575"/>
                  <a:gd name="connsiteX11" fmla="*/ 1470025 w 1689100"/>
                  <a:gd name="connsiteY11" fmla="*/ 225425 h 536575"/>
                  <a:gd name="connsiteX12" fmla="*/ 1593850 w 1689100"/>
                  <a:gd name="connsiteY12" fmla="*/ 200025 h 536575"/>
                  <a:gd name="connsiteX13" fmla="*/ 1689100 w 1689100"/>
                  <a:gd name="connsiteY13" fmla="*/ 0 h 53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9100" h="536575">
                    <a:moveTo>
                      <a:pt x="0" y="485775"/>
                    </a:moveTo>
                    <a:lnTo>
                      <a:pt x="114300" y="438150"/>
                    </a:lnTo>
                    <a:lnTo>
                      <a:pt x="228600" y="190500"/>
                    </a:lnTo>
                    <a:lnTo>
                      <a:pt x="349250" y="247650"/>
                    </a:lnTo>
                    <a:lnTo>
                      <a:pt x="450850" y="187325"/>
                    </a:lnTo>
                    <a:lnTo>
                      <a:pt x="561975" y="492125"/>
                    </a:lnTo>
                    <a:lnTo>
                      <a:pt x="673100" y="234950"/>
                    </a:lnTo>
                    <a:lnTo>
                      <a:pt x="790575" y="536575"/>
                    </a:lnTo>
                    <a:lnTo>
                      <a:pt x="1136650" y="247650"/>
                    </a:lnTo>
                    <a:lnTo>
                      <a:pt x="1241425" y="238125"/>
                    </a:lnTo>
                    <a:lnTo>
                      <a:pt x="1343025" y="263525"/>
                    </a:lnTo>
                    <a:lnTo>
                      <a:pt x="1470025" y="225425"/>
                    </a:lnTo>
                    <a:lnTo>
                      <a:pt x="1593850" y="200025"/>
                    </a:lnTo>
                    <a:lnTo>
                      <a:pt x="1689100" y="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4" name="Ellipse 303"/>
              <p:cNvSpPr/>
              <p:nvPr/>
            </p:nvSpPr>
            <p:spPr>
              <a:xfrm>
                <a:off x="9690070" y="340336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5" name="Ellipse 304"/>
              <p:cNvSpPr/>
              <p:nvPr/>
            </p:nvSpPr>
            <p:spPr>
              <a:xfrm>
                <a:off x="9917498" y="311185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6" name="Ellipse 305"/>
              <p:cNvSpPr/>
              <p:nvPr/>
            </p:nvSpPr>
            <p:spPr>
              <a:xfrm>
                <a:off x="10029008" y="314890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7" name="Ellipse 306"/>
              <p:cNvSpPr/>
              <p:nvPr/>
            </p:nvSpPr>
            <p:spPr>
              <a:xfrm>
                <a:off x="10137250" y="31012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8" name="Ellipse 307"/>
              <p:cNvSpPr/>
              <p:nvPr/>
            </p:nvSpPr>
            <p:spPr>
              <a:xfrm>
                <a:off x="10252963" y="338933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9" name="Ellipse 308"/>
              <p:cNvSpPr/>
              <p:nvPr/>
            </p:nvSpPr>
            <p:spPr>
              <a:xfrm>
                <a:off x="10366240" y="31447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0" name="Ellipse 309"/>
              <p:cNvSpPr/>
              <p:nvPr/>
            </p:nvSpPr>
            <p:spPr>
              <a:xfrm>
                <a:off x="10477485" y="343557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1" name="Ellipse 310"/>
              <p:cNvSpPr/>
              <p:nvPr/>
            </p:nvSpPr>
            <p:spPr>
              <a:xfrm>
                <a:off x="9794293" y="334898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2" name="Ellipse 311"/>
              <p:cNvSpPr/>
              <p:nvPr/>
            </p:nvSpPr>
            <p:spPr>
              <a:xfrm>
                <a:off x="10923686" y="314317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3" name="Ellipse 312"/>
              <p:cNvSpPr/>
              <p:nvPr/>
            </p:nvSpPr>
            <p:spPr>
              <a:xfrm>
                <a:off x="11048880" y="316250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4" name="Ellipse 313"/>
              <p:cNvSpPr/>
              <p:nvPr/>
            </p:nvSpPr>
            <p:spPr>
              <a:xfrm>
                <a:off x="11160390" y="313413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5" name="Ellipse 314"/>
              <p:cNvSpPr/>
              <p:nvPr/>
            </p:nvSpPr>
            <p:spPr>
              <a:xfrm>
                <a:off x="11273505" y="309285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6" name="Ellipse 315"/>
              <p:cNvSpPr/>
              <p:nvPr/>
            </p:nvSpPr>
            <p:spPr>
              <a:xfrm>
                <a:off x="11372056" y="291532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7" name="Ellipse 316"/>
              <p:cNvSpPr/>
              <p:nvPr/>
            </p:nvSpPr>
            <p:spPr>
              <a:xfrm>
                <a:off x="10814339" y="316825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18" name="Rectangle 317"/>
              <p:cNvSpPr/>
              <p:nvPr/>
            </p:nvSpPr>
            <p:spPr>
              <a:xfrm>
                <a:off x="10615612" y="2766772"/>
                <a:ext cx="207735" cy="997160"/>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84" name="Groupe 383"/>
            <p:cNvGrpSpPr/>
            <p:nvPr/>
          </p:nvGrpSpPr>
          <p:grpSpPr>
            <a:xfrm>
              <a:off x="1236025" y="695806"/>
              <a:ext cx="10373006" cy="1791845"/>
              <a:chOff x="1197925" y="724381"/>
              <a:chExt cx="10373006" cy="1791845"/>
            </a:xfrm>
          </p:grpSpPr>
          <p:grpSp>
            <p:nvGrpSpPr>
              <p:cNvPr id="29" name="Groupe 28"/>
              <p:cNvGrpSpPr/>
              <p:nvPr/>
            </p:nvGrpSpPr>
            <p:grpSpPr>
              <a:xfrm>
                <a:off x="1197925" y="736600"/>
                <a:ext cx="2472285" cy="1678817"/>
                <a:chOff x="1197925" y="736600"/>
                <a:chExt cx="2472285" cy="1678817"/>
              </a:xfrm>
            </p:grpSpPr>
            <p:sp>
              <p:nvSpPr>
                <p:cNvPr id="10"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16" name="Graphique 15"/>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10"/>
                </a:graphicData>
              </a:graphic>
            </p:graphicFrame>
            <p:sp>
              <p:nvSpPr>
                <p:cNvPr id="14" name="Text Box 4"/>
                <p:cNvSpPr txBox="1">
                  <a:spLocks noChangeArrowheads="1"/>
                </p:cNvSpPr>
                <p:nvPr/>
              </p:nvSpPr>
              <p:spPr bwMode="auto">
                <a:xfrm rot="10800000">
                  <a:off x="1546201" y="1740130"/>
                  <a:ext cx="1887696" cy="571950"/>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cxnSp>
              <p:nvCxnSpPr>
                <p:cNvPr id="18" name="Connecteur droit 17"/>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24" name="Connecteur droit 23"/>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25" name="Connecteur droit 24"/>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26" name="Connecteur droit 25"/>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27" name="Connecteur droit 26"/>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11" name="Text Box 4"/>
                <p:cNvSpPr txBox="1">
                  <a:spLocks noChangeArrowheads="1"/>
                </p:cNvSpPr>
                <p:nvPr/>
              </p:nvSpPr>
              <p:spPr bwMode="auto">
                <a:xfrm>
                  <a:off x="1348599" y="2199973"/>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cxnSp>
              <p:nvCxnSpPr>
                <p:cNvPr id="28" name="Connecteur droit 27"/>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grpSp>
            <p:nvGrpSpPr>
              <p:cNvPr id="47" name="Groupe 46"/>
              <p:cNvGrpSpPr/>
              <p:nvPr/>
            </p:nvGrpSpPr>
            <p:grpSpPr>
              <a:xfrm>
                <a:off x="3820885" y="736599"/>
                <a:ext cx="2415225" cy="1736651"/>
                <a:chOff x="3636241" y="1468286"/>
                <a:chExt cx="2415225" cy="1736651"/>
              </a:xfrm>
            </p:grpSpPr>
            <p:grpSp>
              <p:nvGrpSpPr>
                <p:cNvPr id="32" name="Groupe 31"/>
                <p:cNvGrpSpPr/>
                <p:nvPr/>
              </p:nvGrpSpPr>
              <p:grpSpPr>
                <a:xfrm>
                  <a:off x="3636241" y="1468286"/>
                  <a:ext cx="2415225" cy="1736651"/>
                  <a:chOff x="1197925" y="736600"/>
                  <a:chExt cx="2415225" cy="1736651"/>
                </a:xfrm>
              </p:grpSpPr>
              <p:sp>
                <p:nvSpPr>
                  <p:cNvPr id="33"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34" name="Graphique 33"/>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11"/>
                  </a:graphicData>
                </a:graphic>
              </p:graphicFrame>
              <p:cxnSp>
                <p:nvCxnSpPr>
                  <p:cNvPr id="36" name="Connecteur droit 35"/>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37" name="Connecteur droit 36"/>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38" name="Connecteur droit 37"/>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39" name="Connecteur droit 38"/>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0" name="Connecteur droit 39"/>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1" name="Connecteur droit 40"/>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2" name="Connecteur droit 41"/>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4" name="Connecteur droit 43"/>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43" name="Text Box 4"/>
                  <p:cNvSpPr txBox="1">
                    <a:spLocks noChangeArrowheads="1"/>
                  </p:cNvSpPr>
                  <p:nvPr/>
                </p:nvSpPr>
                <p:spPr bwMode="auto">
                  <a:xfrm>
                    <a:off x="1289044"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46"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48" name="Groupe 47"/>
              <p:cNvGrpSpPr/>
              <p:nvPr/>
            </p:nvGrpSpPr>
            <p:grpSpPr>
              <a:xfrm>
                <a:off x="6566311" y="741475"/>
                <a:ext cx="2422255" cy="1736651"/>
                <a:chOff x="3636241" y="1468286"/>
                <a:chExt cx="2422255" cy="1736651"/>
              </a:xfrm>
            </p:grpSpPr>
            <p:grpSp>
              <p:nvGrpSpPr>
                <p:cNvPr id="49" name="Groupe 48"/>
                <p:cNvGrpSpPr/>
                <p:nvPr/>
              </p:nvGrpSpPr>
              <p:grpSpPr>
                <a:xfrm>
                  <a:off x="3636241" y="1468286"/>
                  <a:ext cx="2422255" cy="1736651"/>
                  <a:chOff x="1197925" y="736600"/>
                  <a:chExt cx="2422255" cy="1736651"/>
                </a:xfrm>
              </p:grpSpPr>
              <p:sp>
                <p:nvSpPr>
                  <p:cNvPr id="51"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52" name="Graphique 51"/>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12"/>
                  </a:graphicData>
                </a:graphic>
              </p:graphicFrame>
              <p:cxnSp>
                <p:nvCxnSpPr>
                  <p:cNvPr id="53" name="Connecteur droit 52"/>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54" name="Connecteur droit 53"/>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55" name="Connecteur droit 54"/>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56" name="Connecteur droit 55"/>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57" name="Connecteur droit 56"/>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58" name="Connecteur droit 57"/>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59" name="Connecteur droit 58"/>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0" name="Connecteur droit 59"/>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61" name="Text Box 4"/>
                  <p:cNvSpPr txBox="1">
                    <a:spLocks noChangeArrowheads="1"/>
                  </p:cNvSpPr>
                  <p:nvPr/>
                </p:nvSpPr>
                <p:spPr bwMode="auto">
                  <a:xfrm>
                    <a:off x="1298569"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50"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grpSp>
            <p:nvGrpSpPr>
              <p:cNvPr id="62" name="Groupe 61"/>
              <p:cNvGrpSpPr/>
              <p:nvPr/>
            </p:nvGrpSpPr>
            <p:grpSpPr>
              <a:xfrm>
                <a:off x="9129626" y="779575"/>
                <a:ext cx="2441305" cy="1736651"/>
                <a:chOff x="3636241" y="1468286"/>
                <a:chExt cx="2441305" cy="1736651"/>
              </a:xfrm>
            </p:grpSpPr>
            <p:grpSp>
              <p:nvGrpSpPr>
                <p:cNvPr id="63" name="Groupe 62"/>
                <p:cNvGrpSpPr/>
                <p:nvPr/>
              </p:nvGrpSpPr>
              <p:grpSpPr>
                <a:xfrm>
                  <a:off x="3636241" y="1468286"/>
                  <a:ext cx="2441305" cy="1736651"/>
                  <a:chOff x="1197925" y="736600"/>
                  <a:chExt cx="2441305" cy="1736651"/>
                </a:xfrm>
              </p:grpSpPr>
              <p:sp>
                <p:nvSpPr>
                  <p:cNvPr id="65" name="Text Box 4"/>
                  <p:cNvSpPr txBox="1">
                    <a:spLocks noChangeArrowheads="1"/>
                  </p:cNvSpPr>
                  <p:nvPr/>
                </p:nvSpPr>
                <p:spPr bwMode="auto">
                  <a:xfrm rot="16200000">
                    <a:off x="795295" y="1139230"/>
                    <a:ext cx="1022582" cy="21732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Proportion</a:t>
                    </a:r>
                  </a:p>
                </p:txBody>
              </p:sp>
              <p:graphicFrame>
                <p:nvGraphicFramePr>
                  <p:cNvPr id="66" name="Graphique 65"/>
                  <p:cNvGraphicFramePr/>
                  <p:nvPr/>
                </p:nvGraphicFramePr>
                <p:xfrm>
                  <a:off x="1405660" y="736600"/>
                  <a:ext cx="2207490" cy="1193800"/>
                </p:xfrm>
                <a:graphic>
                  <a:graphicData uri="http://schemas.openxmlformats.org/drawingml/2006/chart">
                    <c:chart xmlns:c="http://schemas.openxmlformats.org/drawingml/2006/chart" xmlns:r="http://schemas.openxmlformats.org/officeDocument/2006/relationships" r:id="rId13"/>
                  </a:graphicData>
                </a:graphic>
              </p:graphicFrame>
              <p:cxnSp>
                <p:nvCxnSpPr>
                  <p:cNvPr id="67" name="Connecteur droit 66"/>
                  <p:cNvCxnSpPr/>
                  <p:nvPr/>
                </p:nvCxnSpPr>
                <p:spPr>
                  <a:xfrm>
                    <a:off x="1914525" y="1697643"/>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8" name="Connecteur droit 67"/>
                  <p:cNvCxnSpPr/>
                  <p:nvPr/>
                </p:nvCxnSpPr>
                <p:spPr>
                  <a:xfrm>
                    <a:off x="1685925" y="1692881"/>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9" name="Connecteur droit 68"/>
                  <p:cNvCxnSpPr/>
                  <p:nvPr/>
                </p:nvCxnSpPr>
                <p:spPr>
                  <a:xfrm>
                    <a:off x="2143126"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0" name="Connecteur droit 69"/>
                  <p:cNvCxnSpPr/>
                  <p:nvPr/>
                </p:nvCxnSpPr>
                <p:spPr>
                  <a:xfrm>
                    <a:off x="2371726" y="169764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1" name="Connecteur droit 70"/>
                  <p:cNvCxnSpPr/>
                  <p:nvPr/>
                </p:nvCxnSpPr>
                <p:spPr>
                  <a:xfrm>
                    <a:off x="2581277" y="1695076"/>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a:off x="2814638" y="1692507"/>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3" name="Connecteur droit 72"/>
                  <p:cNvCxnSpPr/>
                  <p:nvPr/>
                </p:nvCxnSpPr>
                <p:spPr>
                  <a:xfrm>
                    <a:off x="3033712" y="1694324"/>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4" name="Connecteur droit 73"/>
                  <p:cNvCxnSpPr/>
                  <p:nvPr/>
                </p:nvCxnSpPr>
                <p:spPr>
                  <a:xfrm>
                    <a:off x="3257549" y="1692882"/>
                    <a:ext cx="0" cy="6667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sp>
                <p:nvSpPr>
                  <p:cNvPr id="75" name="Text Box 4"/>
                  <p:cNvSpPr txBox="1">
                    <a:spLocks noChangeArrowheads="1"/>
                  </p:cNvSpPr>
                  <p:nvPr/>
                </p:nvSpPr>
                <p:spPr bwMode="auto">
                  <a:xfrm>
                    <a:off x="1317619" y="2257807"/>
                    <a:ext cx="2321611" cy="21544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800" dirty="0">
                        <a:solidFill>
                          <a:srgbClr val="FFFFFF">
                            <a:lumMod val="50000"/>
                          </a:srgbClr>
                        </a:solidFill>
                        <a:latin typeface="Arial"/>
                        <a:ea typeface="+mn-ea"/>
                        <a:cs typeface="Arial"/>
                      </a:rPr>
                      <a:t>Month</a:t>
                    </a:r>
                  </a:p>
                </p:txBody>
              </p:sp>
            </p:grpSp>
            <p:sp>
              <p:nvSpPr>
                <p:cNvPr id="64" name="Text Box 4"/>
                <p:cNvSpPr txBox="1">
                  <a:spLocks noChangeArrowheads="1"/>
                </p:cNvSpPr>
                <p:nvPr/>
              </p:nvSpPr>
              <p:spPr bwMode="auto">
                <a:xfrm rot="10800000">
                  <a:off x="4003872" y="2492831"/>
                  <a:ext cx="1887696" cy="540882"/>
                </a:xfrm>
                <a:prstGeom prst="rect">
                  <a:avLst/>
                </a:prstGeom>
                <a:solidFill>
                  <a:schemeClr val="bg1"/>
                </a:solidFill>
                <a:ln w="9525">
                  <a:noFill/>
                  <a:miter lim="800000"/>
                  <a:headEnd/>
                  <a:tailEnd/>
                </a:ln>
              </p:spPr>
              <p:txBody>
                <a:bodyPr vert="vert" wrap="square" tIns="36000" bIns="3600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300"/>
                    </a:spcBef>
                    <a:spcAft>
                      <a:spcPts val="500"/>
                    </a:spcAft>
                  </a:pPr>
                  <a:r>
                    <a:rPr lang="en-US" sz="800" dirty="0">
                      <a:solidFill>
                        <a:srgbClr val="FFFFFF">
                          <a:lumMod val="50000"/>
                        </a:srgbClr>
                      </a:solidFill>
                      <a:latin typeface="Arial"/>
                      <a:ea typeface="+mn-ea"/>
                      <a:cs typeface="Arial"/>
                    </a:rPr>
                    <a:t>Jan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2021</a:t>
                  </a:r>
                </a:p>
                <a:p>
                  <a:pPr algn="r" eaLnBrk="1" hangingPunct="1">
                    <a:spcBef>
                      <a:spcPts val="300"/>
                    </a:spcBef>
                    <a:spcAft>
                      <a:spcPts val="500"/>
                    </a:spcAft>
                  </a:pPr>
                  <a:r>
                    <a:rPr lang="en-US" sz="800" dirty="0">
                      <a:solidFill>
                        <a:srgbClr val="FFFFFF">
                          <a:lumMod val="50000"/>
                        </a:srgbClr>
                      </a:solidFill>
                      <a:latin typeface="Arial"/>
                      <a:ea typeface="+mn-ea"/>
                      <a:cs typeface="Arial"/>
                    </a:rPr>
                    <a:t>May 2021</a:t>
                  </a:r>
                </a:p>
                <a:p>
                  <a:pPr algn="r" eaLnBrk="1" hangingPunct="1">
                    <a:spcBef>
                      <a:spcPts val="300"/>
                    </a:spcBef>
                    <a:spcAft>
                      <a:spcPts val="500"/>
                    </a:spcAft>
                  </a:pPr>
                  <a:r>
                    <a:rPr lang="en-US" sz="800" dirty="0">
                      <a:solidFill>
                        <a:srgbClr val="FFFFFF">
                          <a:lumMod val="50000"/>
                        </a:srgbClr>
                      </a:solidFill>
                      <a:latin typeface="Arial"/>
                      <a:ea typeface="+mn-ea"/>
                      <a:cs typeface="Arial"/>
                    </a:rPr>
                    <a:t>Jul 2021</a:t>
                  </a:r>
                </a:p>
                <a:p>
                  <a:pPr algn="r" eaLnBrk="1" hangingPunct="1">
                    <a:spcBef>
                      <a:spcPts val="300"/>
                    </a:spcBef>
                    <a:spcAft>
                      <a:spcPts val="500"/>
                    </a:spcAft>
                  </a:pPr>
                  <a:r>
                    <a:rPr lang="en-US" sz="800" dirty="0">
                      <a:solidFill>
                        <a:srgbClr val="FFFFFF">
                          <a:lumMod val="50000"/>
                        </a:srgbClr>
                      </a:solidFill>
                      <a:latin typeface="Arial"/>
                      <a:ea typeface="+mn-ea"/>
                      <a:cs typeface="Arial"/>
                    </a:rPr>
                    <a:t>Sep 2021</a:t>
                  </a:r>
                </a:p>
                <a:p>
                  <a:pPr algn="r" eaLnBrk="1" hangingPunct="1">
                    <a:spcBef>
                      <a:spcPts val="300"/>
                    </a:spcBef>
                    <a:spcAft>
                      <a:spcPts val="500"/>
                    </a:spcAft>
                  </a:pPr>
                  <a:r>
                    <a:rPr lang="en-US" sz="800" dirty="0">
                      <a:solidFill>
                        <a:srgbClr val="FFFFFF">
                          <a:lumMod val="50000"/>
                        </a:srgbClr>
                      </a:solidFill>
                      <a:latin typeface="Arial"/>
                      <a:ea typeface="+mn-ea"/>
                      <a:cs typeface="Arial"/>
                    </a:rPr>
                    <a:t>Nov 2021</a:t>
                  </a:r>
                </a:p>
                <a:p>
                  <a:pPr algn="r" eaLnBrk="1" hangingPunct="1">
                    <a:spcBef>
                      <a:spcPts val="300"/>
                    </a:spcBef>
                    <a:spcAft>
                      <a:spcPts val="500"/>
                    </a:spcAft>
                  </a:pPr>
                  <a:r>
                    <a:rPr lang="en-US" sz="800" dirty="0">
                      <a:solidFill>
                        <a:srgbClr val="FFFFFF">
                          <a:lumMod val="50000"/>
                        </a:srgbClr>
                      </a:solidFill>
                      <a:latin typeface="Arial"/>
                      <a:ea typeface="+mn-ea"/>
                      <a:cs typeface="Arial"/>
                    </a:rPr>
                    <a:t>Jan 2022</a:t>
                  </a:r>
                </a:p>
                <a:p>
                  <a:pPr algn="r" eaLnBrk="1" hangingPunct="1">
                    <a:spcBef>
                      <a:spcPts val="300"/>
                    </a:spcBef>
                    <a:spcAft>
                      <a:spcPts val="500"/>
                    </a:spcAft>
                  </a:pPr>
                  <a:r>
                    <a:rPr lang="en-US" sz="800" dirty="0">
                      <a:solidFill>
                        <a:srgbClr val="FFFFFF">
                          <a:lumMod val="50000"/>
                        </a:srgbClr>
                      </a:solidFill>
                      <a:latin typeface="Arial"/>
                      <a:ea typeface="+mn-ea"/>
                      <a:cs typeface="Arial"/>
                    </a:rPr>
                    <a:t>Mar 2022</a:t>
                  </a:r>
                </a:p>
              </p:txBody>
            </p:sp>
          </p:grpSp>
          <p:sp>
            <p:nvSpPr>
              <p:cNvPr id="319" name="Forme libre 318"/>
              <p:cNvSpPr/>
              <p:nvPr/>
            </p:nvSpPr>
            <p:spPr>
              <a:xfrm>
                <a:off x="9629775" y="1222375"/>
                <a:ext cx="1692275" cy="333375"/>
              </a:xfrm>
              <a:custGeom>
                <a:avLst/>
                <a:gdLst>
                  <a:gd name="connsiteX0" fmla="*/ 0 w 1692275"/>
                  <a:gd name="connsiteY0" fmla="*/ 333375 h 333375"/>
                  <a:gd name="connsiteX1" fmla="*/ 219075 w 1692275"/>
                  <a:gd name="connsiteY1" fmla="*/ 168275 h 333375"/>
                  <a:gd name="connsiteX2" fmla="*/ 666750 w 1692275"/>
                  <a:gd name="connsiteY2" fmla="*/ 184150 h 333375"/>
                  <a:gd name="connsiteX3" fmla="*/ 787400 w 1692275"/>
                  <a:gd name="connsiteY3" fmla="*/ 139700 h 333375"/>
                  <a:gd name="connsiteX4" fmla="*/ 911225 w 1692275"/>
                  <a:gd name="connsiteY4" fmla="*/ 149225 h 333375"/>
                  <a:gd name="connsiteX5" fmla="*/ 1009650 w 1692275"/>
                  <a:gd name="connsiteY5" fmla="*/ 6350 h 333375"/>
                  <a:gd name="connsiteX6" fmla="*/ 1127125 w 1692275"/>
                  <a:gd name="connsiteY6" fmla="*/ 63500 h 333375"/>
                  <a:gd name="connsiteX7" fmla="*/ 1235075 w 1692275"/>
                  <a:gd name="connsiteY7" fmla="*/ 260350 h 333375"/>
                  <a:gd name="connsiteX8" fmla="*/ 1336675 w 1692275"/>
                  <a:gd name="connsiteY8" fmla="*/ 88900 h 333375"/>
                  <a:gd name="connsiteX9" fmla="*/ 1460500 w 1692275"/>
                  <a:gd name="connsiteY9" fmla="*/ 0 h 333375"/>
                  <a:gd name="connsiteX10" fmla="*/ 1568450 w 1692275"/>
                  <a:gd name="connsiteY10" fmla="*/ 174625 h 333375"/>
                  <a:gd name="connsiteX11" fmla="*/ 1692275 w 1692275"/>
                  <a:gd name="connsiteY11" fmla="*/ 20955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275" h="333375">
                    <a:moveTo>
                      <a:pt x="0" y="333375"/>
                    </a:moveTo>
                    <a:lnTo>
                      <a:pt x="219075" y="168275"/>
                    </a:lnTo>
                    <a:lnTo>
                      <a:pt x="666750" y="184150"/>
                    </a:lnTo>
                    <a:lnTo>
                      <a:pt x="787400" y="139700"/>
                    </a:lnTo>
                    <a:lnTo>
                      <a:pt x="911225" y="149225"/>
                    </a:lnTo>
                    <a:lnTo>
                      <a:pt x="1009650" y="6350"/>
                    </a:lnTo>
                    <a:lnTo>
                      <a:pt x="1127125" y="63500"/>
                    </a:lnTo>
                    <a:lnTo>
                      <a:pt x="1235075" y="260350"/>
                    </a:lnTo>
                    <a:lnTo>
                      <a:pt x="1336675" y="88900"/>
                    </a:lnTo>
                    <a:lnTo>
                      <a:pt x="1460500" y="0"/>
                    </a:lnTo>
                    <a:lnTo>
                      <a:pt x="1568450" y="174625"/>
                    </a:lnTo>
                    <a:lnTo>
                      <a:pt x="1692275" y="20955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0" name="Ellipse 319"/>
              <p:cNvSpPr/>
              <p:nvPr/>
            </p:nvSpPr>
            <p:spPr>
              <a:xfrm>
                <a:off x="9594978" y="153085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1" name="Ellipse 320"/>
              <p:cNvSpPr/>
              <p:nvPr/>
            </p:nvSpPr>
            <p:spPr>
              <a:xfrm>
                <a:off x="9803326" y="136141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2" name="Ellipse 321"/>
              <p:cNvSpPr/>
              <p:nvPr/>
            </p:nvSpPr>
            <p:spPr>
              <a:xfrm>
                <a:off x="9917498" y="135409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3" name="Ellipse 322"/>
              <p:cNvSpPr/>
              <p:nvPr/>
            </p:nvSpPr>
            <p:spPr>
              <a:xfrm>
                <a:off x="10273323" y="136141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4" name="Ellipse 323"/>
              <p:cNvSpPr/>
              <p:nvPr/>
            </p:nvSpPr>
            <p:spPr>
              <a:xfrm>
                <a:off x="10374462" y="133143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5" name="Ellipse 324"/>
              <p:cNvSpPr/>
              <p:nvPr/>
            </p:nvSpPr>
            <p:spPr>
              <a:xfrm>
                <a:off x="10500378" y="132774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6" name="Ellipse 325"/>
              <p:cNvSpPr/>
              <p:nvPr/>
            </p:nvSpPr>
            <p:spPr>
              <a:xfrm>
                <a:off x="10608055" y="120014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7" name="Ellipse 326"/>
              <p:cNvSpPr/>
              <p:nvPr/>
            </p:nvSpPr>
            <p:spPr>
              <a:xfrm>
                <a:off x="10719455" y="125222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8" name="Ellipse 327"/>
              <p:cNvSpPr/>
              <p:nvPr/>
            </p:nvSpPr>
            <p:spPr>
              <a:xfrm>
                <a:off x="9695103" y="144414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9" name="Ellipse 328"/>
              <p:cNvSpPr/>
              <p:nvPr/>
            </p:nvSpPr>
            <p:spPr>
              <a:xfrm>
                <a:off x="10820916" y="144855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0" name="Ellipse 329"/>
              <p:cNvSpPr/>
              <p:nvPr/>
            </p:nvSpPr>
            <p:spPr>
              <a:xfrm>
                <a:off x="10942186" y="126724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1" name="Ellipse 330"/>
              <p:cNvSpPr/>
              <p:nvPr/>
            </p:nvSpPr>
            <p:spPr>
              <a:xfrm>
                <a:off x="11048420" y="119689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2" name="Ellipse 331"/>
              <p:cNvSpPr/>
              <p:nvPr/>
            </p:nvSpPr>
            <p:spPr>
              <a:xfrm>
                <a:off x="11179644" y="137149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3" name="Ellipse 332"/>
              <p:cNvSpPr/>
              <p:nvPr/>
            </p:nvSpPr>
            <p:spPr>
              <a:xfrm>
                <a:off x="11273505" y="139430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4" name="Rectangle 333"/>
              <p:cNvSpPr/>
              <p:nvPr/>
            </p:nvSpPr>
            <p:spPr>
              <a:xfrm>
                <a:off x="10075384" y="745358"/>
                <a:ext cx="207735" cy="988233"/>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5" name="Forme libre 334"/>
              <p:cNvSpPr/>
              <p:nvPr/>
            </p:nvSpPr>
            <p:spPr>
              <a:xfrm>
                <a:off x="7077075" y="965200"/>
                <a:ext cx="1679575" cy="679450"/>
              </a:xfrm>
              <a:custGeom>
                <a:avLst/>
                <a:gdLst>
                  <a:gd name="connsiteX0" fmla="*/ 0 w 1679575"/>
                  <a:gd name="connsiteY0" fmla="*/ 104775 h 679450"/>
                  <a:gd name="connsiteX1" fmla="*/ 98425 w 1679575"/>
                  <a:gd name="connsiteY1" fmla="*/ 254000 h 679450"/>
                  <a:gd name="connsiteX2" fmla="*/ 219075 w 1679575"/>
                  <a:gd name="connsiteY2" fmla="*/ 203200 h 679450"/>
                  <a:gd name="connsiteX3" fmla="*/ 333375 w 1679575"/>
                  <a:gd name="connsiteY3" fmla="*/ 203200 h 679450"/>
                  <a:gd name="connsiteX4" fmla="*/ 657225 w 1679575"/>
                  <a:gd name="connsiteY4" fmla="*/ 0 h 679450"/>
                  <a:gd name="connsiteX5" fmla="*/ 781050 w 1679575"/>
                  <a:gd name="connsiteY5" fmla="*/ 679450 h 679450"/>
                  <a:gd name="connsiteX6" fmla="*/ 885825 w 1679575"/>
                  <a:gd name="connsiteY6" fmla="*/ 450850 h 679450"/>
                  <a:gd name="connsiteX7" fmla="*/ 1003300 w 1679575"/>
                  <a:gd name="connsiteY7" fmla="*/ 533400 h 679450"/>
                  <a:gd name="connsiteX8" fmla="*/ 1114425 w 1679575"/>
                  <a:gd name="connsiteY8" fmla="*/ 215900 h 679450"/>
                  <a:gd name="connsiteX9" fmla="*/ 1222375 w 1679575"/>
                  <a:gd name="connsiteY9" fmla="*/ 530225 h 679450"/>
                  <a:gd name="connsiteX10" fmla="*/ 1336675 w 1679575"/>
                  <a:gd name="connsiteY10" fmla="*/ 384175 h 679450"/>
                  <a:gd name="connsiteX11" fmla="*/ 1450975 w 1679575"/>
                  <a:gd name="connsiteY11" fmla="*/ 514350 h 679450"/>
                  <a:gd name="connsiteX12" fmla="*/ 1565275 w 1679575"/>
                  <a:gd name="connsiteY12" fmla="*/ 361950 h 679450"/>
                  <a:gd name="connsiteX13" fmla="*/ 1679575 w 1679575"/>
                  <a:gd name="connsiteY13" fmla="*/ 587375 h 67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9575" h="679450">
                    <a:moveTo>
                      <a:pt x="0" y="104775"/>
                    </a:moveTo>
                    <a:lnTo>
                      <a:pt x="98425" y="254000"/>
                    </a:lnTo>
                    <a:lnTo>
                      <a:pt x="219075" y="203200"/>
                    </a:lnTo>
                    <a:lnTo>
                      <a:pt x="333375" y="203200"/>
                    </a:lnTo>
                    <a:lnTo>
                      <a:pt x="657225" y="0"/>
                    </a:lnTo>
                    <a:lnTo>
                      <a:pt x="781050" y="679450"/>
                    </a:lnTo>
                    <a:lnTo>
                      <a:pt x="885825" y="450850"/>
                    </a:lnTo>
                    <a:lnTo>
                      <a:pt x="1003300" y="533400"/>
                    </a:lnTo>
                    <a:lnTo>
                      <a:pt x="1114425" y="215900"/>
                    </a:lnTo>
                    <a:lnTo>
                      <a:pt x="1222375" y="530225"/>
                    </a:lnTo>
                    <a:lnTo>
                      <a:pt x="1336675" y="384175"/>
                    </a:lnTo>
                    <a:lnTo>
                      <a:pt x="1450975" y="514350"/>
                    </a:lnTo>
                    <a:lnTo>
                      <a:pt x="1565275" y="361950"/>
                    </a:lnTo>
                    <a:lnTo>
                      <a:pt x="1679575" y="587375"/>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6" name="Ellipse 335"/>
              <p:cNvSpPr/>
              <p:nvPr/>
            </p:nvSpPr>
            <p:spPr>
              <a:xfrm>
                <a:off x="7042442" y="104423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7" name="Ellipse 336"/>
              <p:cNvSpPr/>
              <p:nvPr/>
            </p:nvSpPr>
            <p:spPr>
              <a:xfrm>
                <a:off x="7128090" y="116828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8" name="Ellipse 337"/>
              <p:cNvSpPr/>
              <p:nvPr/>
            </p:nvSpPr>
            <p:spPr>
              <a:xfrm>
                <a:off x="7368478" y="112660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9" name="Ellipse 338"/>
              <p:cNvSpPr/>
              <p:nvPr/>
            </p:nvSpPr>
            <p:spPr>
              <a:xfrm>
                <a:off x="7694516" y="94183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0" name="Ellipse 339"/>
              <p:cNvSpPr/>
              <p:nvPr/>
            </p:nvSpPr>
            <p:spPr>
              <a:xfrm>
                <a:off x="7819606" y="159822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1" name="Ellipse 340"/>
              <p:cNvSpPr/>
              <p:nvPr/>
            </p:nvSpPr>
            <p:spPr>
              <a:xfrm>
                <a:off x="7934310" y="138461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2" name="Ellipse 341"/>
              <p:cNvSpPr/>
              <p:nvPr/>
            </p:nvSpPr>
            <p:spPr>
              <a:xfrm>
                <a:off x="8035015" y="145093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3" name="Ellipse 342"/>
              <p:cNvSpPr/>
              <p:nvPr/>
            </p:nvSpPr>
            <p:spPr>
              <a:xfrm>
                <a:off x="8156922" y="114840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4" name="Ellipse 343"/>
              <p:cNvSpPr/>
              <p:nvPr/>
            </p:nvSpPr>
            <p:spPr>
              <a:xfrm>
                <a:off x="8272027" y="145093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5" name="Ellipse 344"/>
              <p:cNvSpPr/>
              <p:nvPr/>
            </p:nvSpPr>
            <p:spPr>
              <a:xfrm>
                <a:off x="8381469" y="131394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6" name="Ellipse 345"/>
              <p:cNvSpPr/>
              <p:nvPr/>
            </p:nvSpPr>
            <p:spPr>
              <a:xfrm>
                <a:off x="7250542" y="112988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7" name="Ellipse 346"/>
              <p:cNvSpPr/>
              <p:nvPr/>
            </p:nvSpPr>
            <p:spPr>
              <a:xfrm>
                <a:off x="8479762" y="144794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8" name="Ellipse 347"/>
              <p:cNvSpPr/>
              <p:nvPr/>
            </p:nvSpPr>
            <p:spPr>
              <a:xfrm>
                <a:off x="8614649" y="130013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9" name="Ellipse 348"/>
              <p:cNvSpPr/>
              <p:nvPr/>
            </p:nvSpPr>
            <p:spPr>
              <a:xfrm>
                <a:off x="8719000" y="151079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0" name="Rectangle 349"/>
              <p:cNvSpPr/>
              <p:nvPr/>
            </p:nvSpPr>
            <p:spPr>
              <a:xfrm>
                <a:off x="7521037" y="736598"/>
                <a:ext cx="207735" cy="962601"/>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1" name="Forme libre 350"/>
              <p:cNvSpPr/>
              <p:nvPr/>
            </p:nvSpPr>
            <p:spPr>
              <a:xfrm>
                <a:off x="4314825" y="1266825"/>
                <a:ext cx="1695450" cy="368300"/>
              </a:xfrm>
              <a:custGeom>
                <a:avLst/>
                <a:gdLst>
                  <a:gd name="connsiteX0" fmla="*/ 0 w 1695450"/>
                  <a:gd name="connsiteY0" fmla="*/ 136525 h 368300"/>
                  <a:gd name="connsiteX1" fmla="*/ 120650 w 1695450"/>
                  <a:gd name="connsiteY1" fmla="*/ 146050 h 368300"/>
                  <a:gd name="connsiteX2" fmla="*/ 450850 w 1695450"/>
                  <a:gd name="connsiteY2" fmla="*/ 130175 h 368300"/>
                  <a:gd name="connsiteX3" fmla="*/ 558800 w 1695450"/>
                  <a:gd name="connsiteY3" fmla="*/ 28575 h 368300"/>
                  <a:gd name="connsiteX4" fmla="*/ 676275 w 1695450"/>
                  <a:gd name="connsiteY4" fmla="*/ 95250 h 368300"/>
                  <a:gd name="connsiteX5" fmla="*/ 790575 w 1695450"/>
                  <a:gd name="connsiteY5" fmla="*/ 0 h 368300"/>
                  <a:gd name="connsiteX6" fmla="*/ 901700 w 1695450"/>
                  <a:gd name="connsiteY6" fmla="*/ 184150 h 368300"/>
                  <a:gd name="connsiteX7" fmla="*/ 996950 w 1695450"/>
                  <a:gd name="connsiteY7" fmla="*/ 3175 h 368300"/>
                  <a:gd name="connsiteX8" fmla="*/ 1120775 w 1695450"/>
                  <a:gd name="connsiteY8" fmla="*/ 368300 h 368300"/>
                  <a:gd name="connsiteX9" fmla="*/ 1238250 w 1695450"/>
                  <a:gd name="connsiteY9" fmla="*/ 260350 h 368300"/>
                  <a:gd name="connsiteX10" fmla="*/ 1349375 w 1695450"/>
                  <a:gd name="connsiteY10" fmla="*/ 257175 h 368300"/>
                  <a:gd name="connsiteX11" fmla="*/ 1463675 w 1695450"/>
                  <a:gd name="connsiteY11" fmla="*/ 41275 h 368300"/>
                  <a:gd name="connsiteX12" fmla="*/ 1577975 w 1695450"/>
                  <a:gd name="connsiteY12" fmla="*/ 266700 h 368300"/>
                  <a:gd name="connsiteX13" fmla="*/ 1695450 w 1695450"/>
                  <a:gd name="connsiteY13" fmla="*/ 69850 h 36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5450" h="368300">
                    <a:moveTo>
                      <a:pt x="0" y="136525"/>
                    </a:moveTo>
                    <a:lnTo>
                      <a:pt x="120650" y="146050"/>
                    </a:lnTo>
                    <a:lnTo>
                      <a:pt x="450850" y="130175"/>
                    </a:lnTo>
                    <a:lnTo>
                      <a:pt x="558800" y="28575"/>
                    </a:lnTo>
                    <a:lnTo>
                      <a:pt x="676275" y="95250"/>
                    </a:lnTo>
                    <a:lnTo>
                      <a:pt x="790575" y="0"/>
                    </a:lnTo>
                    <a:lnTo>
                      <a:pt x="901700" y="184150"/>
                    </a:lnTo>
                    <a:lnTo>
                      <a:pt x="996950" y="3175"/>
                    </a:lnTo>
                    <a:lnTo>
                      <a:pt x="1120775" y="368300"/>
                    </a:lnTo>
                    <a:lnTo>
                      <a:pt x="1238250" y="260350"/>
                    </a:lnTo>
                    <a:lnTo>
                      <a:pt x="1349375" y="257175"/>
                    </a:lnTo>
                    <a:lnTo>
                      <a:pt x="1463675" y="41275"/>
                    </a:lnTo>
                    <a:lnTo>
                      <a:pt x="1577975" y="266700"/>
                    </a:lnTo>
                    <a:lnTo>
                      <a:pt x="1695450" y="6985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2" name="Ellipse 351"/>
              <p:cNvSpPr/>
              <p:nvPr/>
            </p:nvSpPr>
            <p:spPr>
              <a:xfrm>
                <a:off x="4274116" y="137329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3" name="Ellipse 352"/>
              <p:cNvSpPr/>
              <p:nvPr/>
            </p:nvSpPr>
            <p:spPr>
              <a:xfrm>
                <a:off x="4725431" y="135409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4" name="Ellipse 353"/>
              <p:cNvSpPr/>
              <p:nvPr/>
            </p:nvSpPr>
            <p:spPr>
              <a:xfrm>
                <a:off x="4844954" y="127477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5" name="Ellipse 354"/>
              <p:cNvSpPr/>
              <p:nvPr/>
            </p:nvSpPr>
            <p:spPr>
              <a:xfrm>
                <a:off x="4961544" y="132706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6" name="Ellipse 355"/>
              <p:cNvSpPr/>
              <p:nvPr/>
            </p:nvSpPr>
            <p:spPr>
              <a:xfrm>
                <a:off x="5071373" y="124744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7" name="Ellipse 356"/>
              <p:cNvSpPr/>
              <p:nvPr/>
            </p:nvSpPr>
            <p:spPr>
              <a:xfrm>
                <a:off x="5188516" y="141125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8" name="Ellipse 357"/>
              <p:cNvSpPr/>
              <p:nvPr/>
            </p:nvSpPr>
            <p:spPr>
              <a:xfrm>
                <a:off x="5289898" y="125290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9" name="Ellipse 358"/>
              <p:cNvSpPr/>
              <p:nvPr/>
            </p:nvSpPr>
            <p:spPr>
              <a:xfrm>
                <a:off x="4395284" y="137971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0" name="Ellipse 359"/>
              <p:cNvSpPr/>
              <p:nvPr/>
            </p:nvSpPr>
            <p:spPr>
              <a:xfrm>
                <a:off x="5518654" y="148637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1" name="Ellipse 360"/>
              <p:cNvSpPr/>
              <p:nvPr/>
            </p:nvSpPr>
            <p:spPr>
              <a:xfrm>
                <a:off x="5633263" y="147825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2" name="Ellipse 361"/>
              <p:cNvSpPr/>
              <p:nvPr/>
            </p:nvSpPr>
            <p:spPr>
              <a:xfrm>
                <a:off x="5737201" y="128831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3" name="Ellipse 362"/>
              <p:cNvSpPr/>
              <p:nvPr/>
            </p:nvSpPr>
            <p:spPr>
              <a:xfrm>
                <a:off x="5850616" y="1483819"/>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4" name="Ellipse 363"/>
              <p:cNvSpPr/>
              <p:nvPr/>
            </p:nvSpPr>
            <p:spPr>
              <a:xfrm>
                <a:off x="5966077" y="131353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5" name="Ellipse 364"/>
              <p:cNvSpPr/>
              <p:nvPr/>
            </p:nvSpPr>
            <p:spPr>
              <a:xfrm>
                <a:off x="5400167" y="1594843"/>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6" name="Rectangle 365"/>
              <p:cNvSpPr/>
              <p:nvPr/>
            </p:nvSpPr>
            <p:spPr>
              <a:xfrm>
                <a:off x="4539651" y="724381"/>
                <a:ext cx="207735" cy="962601"/>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7" name="Forme libre 366"/>
              <p:cNvSpPr/>
              <p:nvPr/>
            </p:nvSpPr>
            <p:spPr>
              <a:xfrm>
                <a:off x="1689100" y="981075"/>
                <a:ext cx="1695450" cy="422275"/>
              </a:xfrm>
              <a:custGeom>
                <a:avLst/>
                <a:gdLst>
                  <a:gd name="connsiteX0" fmla="*/ 0 w 1695450"/>
                  <a:gd name="connsiteY0" fmla="*/ 0 h 422275"/>
                  <a:gd name="connsiteX1" fmla="*/ 123825 w 1695450"/>
                  <a:gd name="connsiteY1" fmla="*/ 133350 h 422275"/>
                  <a:gd name="connsiteX2" fmla="*/ 460375 w 1695450"/>
                  <a:gd name="connsiteY2" fmla="*/ 53975 h 422275"/>
                  <a:gd name="connsiteX3" fmla="*/ 561975 w 1695450"/>
                  <a:gd name="connsiteY3" fmla="*/ 133350 h 422275"/>
                  <a:gd name="connsiteX4" fmla="*/ 685800 w 1695450"/>
                  <a:gd name="connsiteY4" fmla="*/ 76200 h 422275"/>
                  <a:gd name="connsiteX5" fmla="*/ 790575 w 1695450"/>
                  <a:gd name="connsiteY5" fmla="*/ 203200 h 422275"/>
                  <a:gd name="connsiteX6" fmla="*/ 901700 w 1695450"/>
                  <a:gd name="connsiteY6" fmla="*/ 320675 h 422275"/>
                  <a:gd name="connsiteX7" fmla="*/ 1035050 w 1695450"/>
                  <a:gd name="connsiteY7" fmla="*/ 352425 h 422275"/>
                  <a:gd name="connsiteX8" fmla="*/ 1111250 w 1695450"/>
                  <a:gd name="connsiteY8" fmla="*/ 387350 h 422275"/>
                  <a:gd name="connsiteX9" fmla="*/ 1244600 w 1695450"/>
                  <a:gd name="connsiteY9" fmla="*/ 288925 h 422275"/>
                  <a:gd name="connsiteX10" fmla="*/ 1343025 w 1695450"/>
                  <a:gd name="connsiteY10" fmla="*/ 250825 h 422275"/>
                  <a:gd name="connsiteX11" fmla="*/ 1457325 w 1695450"/>
                  <a:gd name="connsiteY11" fmla="*/ 422275 h 422275"/>
                  <a:gd name="connsiteX12" fmla="*/ 1574800 w 1695450"/>
                  <a:gd name="connsiteY12" fmla="*/ 317500 h 422275"/>
                  <a:gd name="connsiteX13" fmla="*/ 1695450 w 1695450"/>
                  <a:gd name="connsiteY13" fmla="*/ 69850 h 42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5450" h="422275">
                    <a:moveTo>
                      <a:pt x="0" y="0"/>
                    </a:moveTo>
                    <a:lnTo>
                      <a:pt x="123825" y="133350"/>
                    </a:lnTo>
                    <a:lnTo>
                      <a:pt x="460375" y="53975"/>
                    </a:lnTo>
                    <a:lnTo>
                      <a:pt x="561975" y="133350"/>
                    </a:lnTo>
                    <a:lnTo>
                      <a:pt x="685800" y="76200"/>
                    </a:lnTo>
                    <a:lnTo>
                      <a:pt x="790575" y="203200"/>
                    </a:lnTo>
                    <a:lnTo>
                      <a:pt x="901700" y="320675"/>
                    </a:lnTo>
                    <a:lnTo>
                      <a:pt x="1035050" y="352425"/>
                    </a:lnTo>
                    <a:lnTo>
                      <a:pt x="1111250" y="387350"/>
                    </a:lnTo>
                    <a:lnTo>
                      <a:pt x="1244600" y="288925"/>
                    </a:lnTo>
                    <a:lnTo>
                      <a:pt x="1343025" y="250825"/>
                    </a:lnTo>
                    <a:lnTo>
                      <a:pt x="1457325" y="422275"/>
                    </a:lnTo>
                    <a:lnTo>
                      <a:pt x="1574800" y="317500"/>
                    </a:lnTo>
                    <a:lnTo>
                      <a:pt x="1695450" y="69850"/>
                    </a:lnTo>
                  </a:path>
                </a:pathLst>
              </a:custGeom>
              <a:noFill/>
              <a:ln w="19050">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8" name="Ellipse 367"/>
              <p:cNvSpPr/>
              <p:nvPr/>
            </p:nvSpPr>
            <p:spPr>
              <a:xfrm>
                <a:off x="3346585" y="101135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9" name="Rectangle 368"/>
              <p:cNvSpPr/>
              <p:nvPr/>
            </p:nvSpPr>
            <p:spPr>
              <a:xfrm>
                <a:off x="1904500" y="732494"/>
                <a:ext cx="207735" cy="962601"/>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0" name="Ellipse 369"/>
              <p:cNvSpPr/>
              <p:nvPr/>
            </p:nvSpPr>
            <p:spPr>
              <a:xfrm>
                <a:off x="3122194" y="136282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1" name="Ellipse 370"/>
              <p:cNvSpPr/>
              <p:nvPr/>
            </p:nvSpPr>
            <p:spPr>
              <a:xfrm>
                <a:off x="3006599" y="121886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2" name="Ellipse 371"/>
              <p:cNvSpPr/>
              <p:nvPr/>
            </p:nvSpPr>
            <p:spPr>
              <a:xfrm>
                <a:off x="2881625" y="125072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3" name="Ellipse 372"/>
              <p:cNvSpPr/>
              <p:nvPr/>
            </p:nvSpPr>
            <p:spPr>
              <a:xfrm>
                <a:off x="2660641" y="1293260"/>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4" name="Ellipse 373"/>
              <p:cNvSpPr/>
              <p:nvPr/>
            </p:nvSpPr>
            <p:spPr>
              <a:xfrm>
                <a:off x="2549051" y="126353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5" name="Ellipse 374"/>
              <p:cNvSpPr/>
              <p:nvPr/>
            </p:nvSpPr>
            <p:spPr>
              <a:xfrm>
                <a:off x="2772702" y="1333024"/>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6" name="Ellipse 375"/>
              <p:cNvSpPr/>
              <p:nvPr/>
            </p:nvSpPr>
            <p:spPr>
              <a:xfrm>
                <a:off x="3229071" y="1259636"/>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7" name="Ellipse 376"/>
              <p:cNvSpPr/>
              <p:nvPr/>
            </p:nvSpPr>
            <p:spPr>
              <a:xfrm>
                <a:off x="2321421" y="1021872"/>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8" name="Ellipse 377"/>
              <p:cNvSpPr/>
              <p:nvPr/>
            </p:nvSpPr>
            <p:spPr>
              <a:xfrm>
                <a:off x="2212080" y="107170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9" name="Ellipse 378"/>
              <p:cNvSpPr/>
              <p:nvPr/>
            </p:nvSpPr>
            <p:spPr>
              <a:xfrm>
                <a:off x="2106856" y="999137"/>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0" name="Ellipse 379"/>
              <p:cNvSpPr/>
              <p:nvPr/>
            </p:nvSpPr>
            <p:spPr>
              <a:xfrm>
                <a:off x="1665320" y="966248"/>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1" name="Ellipse 380"/>
              <p:cNvSpPr/>
              <p:nvPr/>
            </p:nvSpPr>
            <p:spPr>
              <a:xfrm>
                <a:off x="2434618" y="1136461"/>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2" name="Ellipse 381"/>
              <p:cNvSpPr/>
              <p:nvPr/>
            </p:nvSpPr>
            <p:spPr>
              <a:xfrm>
                <a:off x="1775551" y="1072325"/>
                <a:ext cx="71437" cy="65778"/>
              </a:xfrm>
              <a:prstGeom prst="ellipse">
                <a:avLst/>
              </a:prstGeom>
              <a:solidFill>
                <a:srgbClr val="8512DC"/>
              </a:solidFill>
              <a:ln>
                <a:solidFill>
                  <a:srgbClr val="8512D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386" name="Rectangle 385"/>
            <p:cNvSpPr/>
            <p:nvPr/>
          </p:nvSpPr>
          <p:spPr>
            <a:xfrm>
              <a:off x="2841599" y="4373085"/>
              <a:ext cx="207735" cy="1018410"/>
            </a:xfrm>
            <a:prstGeom prst="rect">
              <a:avLst/>
            </a:prstGeom>
            <a:solidFill>
              <a:srgbClr val="8512DC">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7" name="Espace réservé du contenu 5">
            <a:extLst>
              <a:ext uri="{FF2B5EF4-FFF2-40B4-BE49-F238E27FC236}">
                <a16:creationId xmlns:a16="http://schemas.microsoft.com/office/drawing/2014/main" id="{3890A30C-CD86-130C-5202-0B1E7ECED29A}"/>
              </a:ext>
            </a:extLst>
          </p:cNvPr>
          <p:cNvSpPr txBox="1">
            <a:spLocks/>
          </p:cNvSpPr>
          <p:nvPr/>
        </p:nvSpPr>
        <p:spPr>
          <a:xfrm>
            <a:off x="957434" y="6267371"/>
            <a:ext cx="5159375" cy="590628"/>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i="1" dirty="0">
                <a:solidFill>
                  <a:schemeClr val="bg1"/>
                </a:solidFill>
                <a:latin typeface="Century Gothic" panose="020B0502020202020204" pitchFamily="34" charset="0"/>
                <a:cs typeface="Arial" panose="020B0604020202020204" pitchFamily="34" charset="0"/>
              </a:rPr>
              <a:t>Natali JOKANOVIC et al.</a:t>
            </a:r>
            <a:r>
              <a:rPr lang="fr-FR" sz="1200" i="1" dirty="0">
                <a:solidFill>
                  <a:schemeClr val="bg1"/>
                </a:solidFill>
                <a:latin typeface="Century Gothic" panose="020B0502020202020204" pitchFamily="34" charset="0"/>
                <a:cs typeface="Arial" panose="020B0604020202020204" pitchFamily="34" charset="0"/>
              </a:rPr>
              <a:t>, ECCMID</a:t>
            </a:r>
            <a:r>
              <a:rPr lang="fr-FR" sz="1200" i="1" baseline="30000" dirty="0">
                <a:solidFill>
                  <a:schemeClr val="bg1"/>
                </a:solidFill>
                <a:latin typeface="Century Gothic" panose="020B0502020202020204" pitchFamily="34" charset="0"/>
                <a:cs typeface="Arial" panose="020B0604020202020204" pitchFamily="34" charset="0"/>
              </a:rPr>
              <a:t>Ⓡ</a:t>
            </a:r>
            <a:r>
              <a:rPr lang="fr-FR" sz="1200" i="1" dirty="0">
                <a:solidFill>
                  <a:schemeClr val="bg1"/>
                </a:solidFill>
                <a:latin typeface="Century Gothic" panose="020B0502020202020204" pitchFamily="34" charset="0"/>
                <a:cs typeface="Arial" panose="020B0604020202020204" pitchFamily="34" charset="0"/>
              </a:rPr>
              <a:t> 2024, Abs #O0130</a:t>
            </a:r>
          </a:p>
        </p:txBody>
      </p:sp>
    </p:spTree>
    <p:extLst>
      <p:ext uri="{BB962C8B-B14F-4D97-AF65-F5344CB8AC3E}">
        <p14:creationId xmlns:p14="http://schemas.microsoft.com/office/powerpoint/2010/main" val="91067121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B84411EC-CE0B-8BB8-0295-290D69A191EB}"/>
              </a:ext>
            </a:extLst>
          </p:cNvPr>
          <p:cNvSpPr>
            <a:spLocks noGrp="1"/>
          </p:cNvSpPr>
          <p:nvPr>
            <p:ph type="body" sz="quarter" idx="17"/>
          </p:nvPr>
        </p:nvSpPr>
        <p:spPr/>
        <p:txBody>
          <a:bodyPr anchor="ctr"/>
          <a:lstStyle/>
          <a:p>
            <a:r>
              <a:rPr lang="fr-FR" dirty="0"/>
              <a:t>Bacterial infection &amp; </a:t>
            </a:r>
            <a:r>
              <a:rPr lang="fr-FR" dirty="0" err="1"/>
              <a:t>disease</a:t>
            </a:r>
            <a:endParaRPr lang="fr-FR" dirty="0"/>
          </a:p>
        </p:txBody>
      </p:sp>
    </p:spTree>
    <p:extLst>
      <p:ext uri="{BB962C8B-B14F-4D97-AF65-F5344CB8AC3E}">
        <p14:creationId xmlns:p14="http://schemas.microsoft.com/office/powerpoint/2010/main" val="219953091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19F0DCDC-059E-8EBB-5A7E-CB8857F1EF92}"/>
              </a:ext>
            </a:extLst>
          </p:cNvPr>
          <p:cNvSpPr>
            <a:spLocks noGrp="1"/>
          </p:cNvSpPr>
          <p:nvPr>
            <p:ph type="body" sz="quarter" idx="15"/>
          </p:nvPr>
        </p:nvSpPr>
        <p:spPr>
          <a:xfrm>
            <a:off x="960194" y="1395361"/>
            <a:ext cx="11104989" cy="3552196"/>
          </a:xfrm>
        </p:spPr>
        <p:txBody>
          <a:bodyPr/>
          <a:lstStyle/>
          <a:p>
            <a:pPr>
              <a:lnSpc>
                <a:spcPct val="107000"/>
              </a:lnSpc>
              <a:spcAft>
                <a:spcPts val="300"/>
              </a:spcAft>
            </a:pPr>
            <a:r>
              <a:rPr lang="fr-FR" sz="1800" b="1" kern="100" dirty="0">
                <a:effectLst/>
                <a:ea typeface="Aptos" panose="020B0004020202020204" pitchFamily="34" charset="0"/>
              </a:rPr>
              <a:t>Cystic Fibrosis:</a:t>
            </a:r>
            <a:endParaRPr lang="fr-FR" b="1" kern="100" dirty="0">
              <a:ea typeface="Aptos" panose="020B0004020202020204" pitchFamily="34" charset="0"/>
            </a:endParaRPr>
          </a:p>
          <a:p>
            <a:pPr lvl="1">
              <a:lnSpc>
                <a:spcPct val="107000"/>
              </a:lnSpc>
              <a:spcBef>
                <a:spcPts val="0"/>
              </a:spcBef>
              <a:spcAft>
                <a:spcPts val="2400"/>
              </a:spcAft>
            </a:pPr>
            <a:r>
              <a:rPr lang="fr-FR" kern="100" dirty="0">
                <a:effectLst/>
                <a:ea typeface="Aptos" panose="020B0004020202020204" pitchFamily="34" charset="0"/>
              </a:rPr>
              <a:t>&gt;50% of </a:t>
            </a:r>
            <a:r>
              <a:rPr lang="fr-FR" kern="100" dirty="0" err="1">
                <a:effectLst/>
                <a:ea typeface="Aptos" panose="020B0004020202020204" pitchFamily="34" charset="0"/>
              </a:rPr>
              <a:t>months</a:t>
            </a:r>
            <a:r>
              <a:rPr lang="fr-FR" kern="100" dirty="0">
                <a:effectLst/>
                <a:ea typeface="Aptos" panose="020B0004020202020204" pitchFamily="34" charset="0"/>
              </a:rPr>
              <a:t> (3 </a:t>
            </a:r>
            <a:r>
              <a:rPr lang="fr-FR" kern="100" dirty="0" err="1">
                <a:effectLst/>
                <a:ea typeface="Aptos" panose="020B0004020202020204" pitchFamily="34" charset="0"/>
              </a:rPr>
              <a:t>months</a:t>
            </a:r>
            <a:r>
              <a:rPr lang="fr-FR" kern="100" dirty="0">
                <a:effectLst/>
                <a:ea typeface="Aptos" panose="020B0004020202020204" pitchFamily="34" charset="0"/>
              </a:rPr>
              <a:t> </a:t>
            </a:r>
            <a:r>
              <a:rPr lang="fr-FR" kern="100" dirty="0" err="1">
                <a:effectLst/>
                <a:ea typeface="Aptos" panose="020B0004020202020204" pitchFamily="34" charset="0"/>
              </a:rPr>
              <a:t>apart</a:t>
            </a:r>
            <a:r>
              <a:rPr lang="fr-FR" kern="100" dirty="0">
                <a:effectLst/>
                <a:ea typeface="Aptos" panose="020B0004020202020204" pitchFamily="34" charset="0"/>
              </a:rPr>
              <a:t>?) </a:t>
            </a:r>
            <a:r>
              <a:rPr lang="fr-FR" i="1" kern="100" dirty="0">
                <a:effectLst/>
                <a:ea typeface="Aptos" panose="020B0004020202020204" pitchFamily="34" charset="0"/>
              </a:rPr>
              <a:t>P. </a:t>
            </a:r>
            <a:r>
              <a:rPr lang="fr-FR" i="1" kern="100" dirty="0" err="1">
                <a:effectLst/>
                <a:ea typeface="Aptos" panose="020B0004020202020204" pitchFamily="34" charset="0"/>
              </a:rPr>
              <a:t>aeruginosa</a:t>
            </a:r>
            <a:r>
              <a:rPr lang="fr-FR" kern="100" dirty="0">
                <a:effectLst/>
                <a:ea typeface="Aptos" panose="020B0004020202020204" pitchFamily="34" charset="0"/>
              </a:rPr>
              <a:t> culture positive</a:t>
            </a:r>
          </a:p>
          <a:p>
            <a:pPr>
              <a:lnSpc>
                <a:spcPct val="107000"/>
              </a:lnSpc>
              <a:spcAft>
                <a:spcPts val="300"/>
              </a:spcAft>
            </a:pPr>
            <a:r>
              <a:rPr lang="fr-FR" sz="1800" b="1" kern="100" dirty="0" err="1">
                <a:effectLst/>
                <a:ea typeface="Aptos" panose="020B0004020202020204" pitchFamily="34" charset="0"/>
              </a:rPr>
              <a:t>Bronchiectasis</a:t>
            </a:r>
            <a:r>
              <a:rPr lang="fr-FR" sz="1800" b="1" kern="100" dirty="0">
                <a:effectLst/>
                <a:ea typeface="Aptos" panose="020B0004020202020204" pitchFamily="34" charset="0"/>
              </a:rPr>
              <a:t>:</a:t>
            </a:r>
            <a:endParaRPr lang="fr-FR" b="1" kern="100" dirty="0">
              <a:ea typeface="Aptos" panose="020B0004020202020204" pitchFamily="34" charset="0"/>
            </a:endParaRPr>
          </a:p>
          <a:p>
            <a:pPr lvl="1">
              <a:lnSpc>
                <a:spcPct val="107000"/>
              </a:lnSpc>
              <a:spcBef>
                <a:spcPts val="0"/>
              </a:spcBef>
              <a:spcAft>
                <a:spcPts val="2400"/>
              </a:spcAft>
            </a:pPr>
            <a:r>
              <a:rPr lang="fr-FR" kern="100" dirty="0">
                <a:effectLst/>
                <a:ea typeface="Aptos" panose="020B0004020202020204" pitchFamily="34" charset="0"/>
              </a:rPr>
              <a:t>not </a:t>
            </a:r>
            <a:r>
              <a:rPr lang="fr-FR" kern="100" dirty="0" err="1">
                <a:effectLst/>
                <a:ea typeface="Aptos" panose="020B0004020202020204" pitchFamily="34" charset="0"/>
              </a:rPr>
              <a:t>established</a:t>
            </a:r>
            <a:r>
              <a:rPr lang="fr-FR" kern="100" dirty="0">
                <a:effectLst/>
                <a:ea typeface="Aptos" panose="020B0004020202020204" pitchFamily="34" charset="0"/>
              </a:rPr>
              <a:t> but ≥2 </a:t>
            </a:r>
            <a:r>
              <a:rPr lang="fr-FR" kern="100" dirty="0" err="1">
                <a:effectLst/>
                <a:ea typeface="Aptos" panose="020B0004020202020204" pitchFamily="34" charset="0"/>
              </a:rPr>
              <a:t>isolates</a:t>
            </a:r>
            <a:r>
              <a:rPr lang="fr-FR" kern="100" dirty="0">
                <a:effectLst/>
                <a:ea typeface="Aptos" panose="020B0004020202020204" pitchFamily="34" charset="0"/>
              </a:rPr>
              <a:t> of the </a:t>
            </a:r>
            <a:r>
              <a:rPr lang="fr-FR" kern="100" dirty="0" err="1">
                <a:effectLst/>
                <a:ea typeface="Aptos" panose="020B0004020202020204" pitchFamily="34" charset="0"/>
              </a:rPr>
              <a:t>same</a:t>
            </a:r>
            <a:r>
              <a:rPr lang="fr-FR" kern="100" dirty="0">
                <a:effectLst/>
                <a:ea typeface="Aptos" panose="020B0004020202020204" pitchFamily="34" charset="0"/>
              </a:rPr>
              <a:t> </a:t>
            </a:r>
            <a:r>
              <a:rPr lang="fr-FR" kern="100" dirty="0" err="1">
                <a:effectLst/>
                <a:ea typeface="Aptos" panose="020B0004020202020204" pitchFamily="34" charset="0"/>
              </a:rPr>
              <a:t>organism</a:t>
            </a:r>
            <a:r>
              <a:rPr lang="fr-FR" kern="100" dirty="0">
                <a:effectLst/>
                <a:ea typeface="Aptos" panose="020B0004020202020204" pitchFamily="34" charset="0"/>
              </a:rPr>
              <a:t> at least 3 </a:t>
            </a:r>
            <a:r>
              <a:rPr lang="fr-FR" kern="100" dirty="0" err="1">
                <a:effectLst/>
                <a:ea typeface="Aptos" panose="020B0004020202020204" pitchFamily="34" charset="0"/>
              </a:rPr>
              <a:t>months</a:t>
            </a:r>
            <a:r>
              <a:rPr lang="fr-FR" kern="100" dirty="0">
                <a:effectLst/>
                <a:ea typeface="Aptos" panose="020B0004020202020204" pitchFamily="34" charset="0"/>
              </a:rPr>
              <a:t> </a:t>
            </a:r>
            <a:r>
              <a:rPr lang="fr-FR" kern="100" dirty="0" err="1">
                <a:effectLst/>
                <a:ea typeface="Aptos" panose="020B0004020202020204" pitchFamily="34" charset="0"/>
              </a:rPr>
              <a:t>apart</a:t>
            </a:r>
            <a:r>
              <a:rPr lang="fr-FR" kern="100" dirty="0">
                <a:effectLst/>
                <a:ea typeface="Aptos" panose="020B0004020202020204" pitchFamily="34" charset="0"/>
              </a:rPr>
              <a:t> in 1 year2.</a:t>
            </a:r>
          </a:p>
          <a:p>
            <a:pPr>
              <a:lnSpc>
                <a:spcPct val="107000"/>
              </a:lnSpc>
              <a:spcAft>
                <a:spcPts val="300"/>
              </a:spcAft>
            </a:pPr>
            <a:r>
              <a:rPr lang="fr-FR" sz="1800" b="1" kern="100" dirty="0">
                <a:effectLst/>
                <a:ea typeface="Aptos" panose="020B0004020202020204" pitchFamily="34" charset="0"/>
              </a:rPr>
              <a:t>COPD:</a:t>
            </a:r>
            <a:endParaRPr lang="fr-FR" b="1" kern="100" dirty="0">
              <a:ea typeface="Aptos" panose="020B0004020202020204" pitchFamily="34" charset="0"/>
            </a:endParaRPr>
          </a:p>
          <a:p>
            <a:pPr lvl="1">
              <a:lnSpc>
                <a:spcPct val="107000"/>
              </a:lnSpc>
              <a:spcBef>
                <a:spcPts val="0"/>
              </a:spcBef>
              <a:spcAft>
                <a:spcPts val="2400"/>
              </a:spcAft>
            </a:pPr>
            <a:r>
              <a:rPr lang="fr-FR" kern="100" dirty="0">
                <a:effectLst/>
                <a:ea typeface="Aptos" panose="020B0004020202020204" pitchFamily="34" charset="0"/>
              </a:rPr>
              <a:t>"</a:t>
            </a:r>
            <a:r>
              <a:rPr lang="fr-FR" kern="100" dirty="0" err="1">
                <a:effectLst/>
                <a:ea typeface="Aptos" panose="020B0004020202020204" pitchFamily="34" charset="0"/>
              </a:rPr>
              <a:t>Growth</a:t>
            </a:r>
            <a:r>
              <a:rPr lang="fr-FR" kern="100" dirty="0">
                <a:effectLst/>
                <a:ea typeface="Aptos" panose="020B0004020202020204" pitchFamily="34" charset="0"/>
              </a:rPr>
              <a:t> of the </a:t>
            </a:r>
            <a:r>
              <a:rPr lang="fr-FR" kern="100" dirty="0" err="1">
                <a:effectLst/>
                <a:ea typeface="Aptos" panose="020B0004020202020204" pitchFamily="34" charset="0"/>
              </a:rPr>
              <a:t>same</a:t>
            </a:r>
            <a:r>
              <a:rPr lang="fr-FR" kern="100" dirty="0">
                <a:effectLst/>
                <a:ea typeface="Aptos" panose="020B0004020202020204" pitchFamily="34" charset="0"/>
              </a:rPr>
              <a:t> PPM in at least 3 cultures in a </a:t>
            </a:r>
            <a:r>
              <a:rPr lang="fr-FR" kern="100" dirty="0" err="1">
                <a:effectLst/>
                <a:ea typeface="Aptos" panose="020B0004020202020204" pitchFamily="34" charset="0"/>
              </a:rPr>
              <a:t>period</a:t>
            </a:r>
            <a:r>
              <a:rPr lang="fr-FR" kern="100" dirty="0">
                <a:effectLst/>
                <a:ea typeface="Aptos" panose="020B0004020202020204" pitchFamily="34" charset="0"/>
              </a:rPr>
              <a:t> of 1 </a:t>
            </a:r>
            <a:r>
              <a:rPr lang="fr-FR" kern="100" dirty="0" err="1">
                <a:effectLst/>
                <a:ea typeface="Aptos" panose="020B0004020202020204" pitchFamily="34" charset="0"/>
              </a:rPr>
              <a:t>year</a:t>
            </a:r>
            <a:r>
              <a:rPr lang="fr-FR" kern="100" dirty="0">
                <a:effectLst/>
                <a:ea typeface="Aptos" panose="020B0004020202020204" pitchFamily="34" charset="0"/>
              </a:rPr>
              <a:t>, </a:t>
            </a:r>
            <a:r>
              <a:rPr lang="fr-FR" kern="100" dirty="0" err="1">
                <a:effectLst/>
                <a:ea typeface="Aptos" panose="020B0004020202020204" pitchFamily="34" charset="0"/>
              </a:rPr>
              <a:t>performed</a:t>
            </a:r>
            <a:r>
              <a:rPr lang="fr-FR" kern="100" dirty="0">
                <a:effectLst/>
                <a:ea typeface="Aptos" panose="020B0004020202020204" pitchFamily="34" charset="0"/>
              </a:rPr>
              <a:t> at least 1 </a:t>
            </a:r>
            <a:r>
              <a:rPr lang="fr-FR" kern="100" dirty="0" err="1">
                <a:effectLst/>
                <a:ea typeface="Aptos" panose="020B0004020202020204" pitchFamily="34" charset="0"/>
              </a:rPr>
              <a:t>month</a:t>
            </a:r>
            <a:r>
              <a:rPr lang="fr-FR" kern="100" dirty="0">
                <a:effectLst/>
                <a:ea typeface="Aptos" panose="020B0004020202020204" pitchFamily="34" charset="0"/>
              </a:rPr>
              <a:t> </a:t>
            </a:r>
            <a:r>
              <a:rPr lang="fr-FR" kern="100" dirty="0" err="1">
                <a:effectLst/>
                <a:ea typeface="Aptos" panose="020B0004020202020204" pitchFamily="34" charset="0"/>
              </a:rPr>
              <a:t>apart</a:t>
            </a:r>
            <a:r>
              <a:rPr lang="fr-FR" kern="100" dirty="0">
                <a:effectLst/>
                <a:ea typeface="Aptos" panose="020B0004020202020204" pitchFamily="34" charset="0"/>
              </a:rPr>
              <a:t>.."</a:t>
            </a:r>
          </a:p>
          <a:p>
            <a:pPr>
              <a:lnSpc>
                <a:spcPct val="107000"/>
              </a:lnSpc>
              <a:spcAft>
                <a:spcPts val="300"/>
              </a:spcAft>
            </a:pPr>
            <a:r>
              <a:rPr lang="fr-FR" sz="1800" b="1" kern="100" dirty="0" err="1">
                <a:effectLst/>
                <a:ea typeface="Aptos" panose="020B0004020202020204" pitchFamily="34" charset="0"/>
              </a:rPr>
              <a:t>Asthma</a:t>
            </a:r>
            <a:r>
              <a:rPr lang="fr-FR" sz="1800" b="1" kern="100" dirty="0">
                <a:effectLst/>
                <a:ea typeface="Aptos" panose="020B0004020202020204" pitchFamily="34" charset="0"/>
              </a:rPr>
              <a:t>: </a:t>
            </a:r>
          </a:p>
          <a:p>
            <a:pPr lvl="1">
              <a:lnSpc>
                <a:spcPct val="107000"/>
              </a:lnSpc>
              <a:spcBef>
                <a:spcPts val="0"/>
              </a:spcBef>
              <a:spcAft>
                <a:spcPts val="800"/>
              </a:spcAft>
            </a:pPr>
            <a:r>
              <a:rPr lang="fr-FR" kern="100" dirty="0">
                <a:effectLst/>
                <a:ea typeface="Aptos" panose="020B0004020202020204" pitchFamily="34" charset="0"/>
              </a:rPr>
              <a:t>missing...</a:t>
            </a:r>
          </a:p>
          <a:p>
            <a:endParaRPr lang="fr-FR" dirty="0"/>
          </a:p>
        </p:txBody>
      </p:sp>
      <p:sp>
        <p:nvSpPr>
          <p:cNvPr id="23" name="Espace réservé du texte 22">
            <a:extLst>
              <a:ext uri="{FF2B5EF4-FFF2-40B4-BE49-F238E27FC236}">
                <a16:creationId xmlns:a16="http://schemas.microsoft.com/office/drawing/2014/main" id="{384DF1D0-FB51-EAA7-F8C8-8F0052B462AF}"/>
              </a:ext>
            </a:extLst>
          </p:cNvPr>
          <p:cNvSpPr>
            <a:spLocks noGrp="1"/>
          </p:cNvSpPr>
          <p:nvPr>
            <p:ph type="body" sz="quarter" idx="19"/>
          </p:nvPr>
        </p:nvSpPr>
        <p:spPr>
          <a:xfrm>
            <a:off x="960193" y="5807676"/>
            <a:ext cx="11104990" cy="380176"/>
          </a:xfrm>
        </p:spPr>
        <p:txBody>
          <a:bodyPr/>
          <a:lstStyle/>
          <a:p>
            <a:r>
              <a:rPr lang="en-GB"/>
              <a:t>1. Lee TWR, et al.. Evaluation of a new definition for chronic Pseudomonas aeruginosa infection in cystic fibrosis patients. J Cyst Fibros 2003;2:29-34</a:t>
            </a:r>
            <a:endParaRPr lang="fr-FR"/>
          </a:p>
          <a:p>
            <a:r>
              <a:rPr lang="en-GB"/>
              <a:t>2. Finch S, et al. A comprehensive analysis of the impact of Pseudomonas aeruginosa colonization on prognosis in adult bronchiectasis. Ann Am Thorac Soc 2015; 12: 1602-1611.3. Arch Bronconeumol (Engl Ed). 2020 Oct;56(10):651-664.</a:t>
            </a:r>
            <a:endParaRPr lang="fr-F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en-US"/>
              <a:t>Chronic infection : do we have a definition ?</a:t>
            </a:r>
            <a:endParaRPr lang="fr-FR" dirty="0"/>
          </a:p>
        </p:txBody>
      </p:sp>
      <p:sp>
        <p:nvSpPr>
          <p:cNvPr id="6" name="Espace réservé du contenu 16">
            <a:extLst>
              <a:ext uri="{FF2B5EF4-FFF2-40B4-BE49-F238E27FC236}">
                <a16:creationId xmlns:a16="http://schemas.microsoft.com/office/drawing/2014/main" id="{3E3B0BBD-311D-E5E0-1627-2EFE51F78E4D}"/>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Tree>
    <p:extLst>
      <p:ext uri="{BB962C8B-B14F-4D97-AF65-F5344CB8AC3E}">
        <p14:creationId xmlns:p14="http://schemas.microsoft.com/office/powerpoint/2010/main" val="3461260814"/>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232B734-709F-3EC3-C99C-81FF660583D3}"/>
              </a:ext>
            </a:extLst>
          </p:cNvPr>
          <p:cNvSpPr>
            <a:spLocks noGrp="1"/>
          </p:cNvSpPr>
          <p:nvPr>
            <p:ph type="title"/>
          </p:nvPr>
        </p:nvSpPr>
        <p:spPr/>
        <p:txBody>
          <a:bodyPr/>
          <a:lstStyle/>
          <a:p>
            <a:r>
              <a:rPr lang="fr-FR" sz="2700" dirty="0" err="1"/>
              <a:t>Comparison</a:t>
            </a:r>
            <a:r>
              <a:rPr lang="fr-FR" sz="2700" dirty="0"/>
              <a:t> of </a:t>
            </a:r>
            <a:r>
              <a:rPr lang="fr-FR" sz="2700" dirty="0" err="1"/>
              <a:t>Piperacillin-tazobactam</a:t>
            </a:r>
            <a:r>
              <a:rPr lang="fr-FR" sz="2700" dirty="0"/>
              <a:t> and </a:t>
            </a:r>
            <a:r>
              <a:rPr lang="fr-FR" sz="2700" dirty="0" err="1"/>
              <a:t>Vancomycin</a:t>
            </a:r>
            <a:r>
              <a:rPr lang="fr-FR" sz="2700" dirty="0"/>
              <a:t> (TZP-VAN) </a:t>
            </a:r>
            <a:r>
              <a:rPr lang="fr-FR" sz="2700" dirty="0" err="1"/>
              <a:t>with</a:t>
            </a:r>
            <a:r>
              <a:rPr lang="fr-FR" sz="2700" dirty="0"/>
              <a:t> </a:t>
            </a:r>
            <a:r>
              <a:rPr lang="fr-FR" sz="2700" dirty="0" err="1"/>
              <a:t>Piperacillin</a:t>
            </a:r>
            <a:r>
              <a:rPr lang="fr-FR" sz="2700" dirty="0"/>
              <a:t>- </a:t>
            </a:r>
            <a:r>
              <a:rPr lang="fr-FR" sz="2700" dirty="0" err="1"/>
              <a:t>tazobactam</a:t>
            </a:r>
            <a:r>
              <a:rPr lang="fr-FR" sz="2700" dirty="0"/>
              <a:t> and </a:t>
            </a:r>
            <a:r>
              <a:rPr lang="fr-FR" sz="2700" dirty="0" err="1"/>
              <a:t>Teicoplanin</a:t>
            </a:r>
            <a:r>
              <a:rPr lang="fr-FR" sz="2700" dirty="0"/>
              <a:t> (TZP-TEI) for the </a:t>
            </a:r>
            <a:r>
              <a:rPr lang="fr-FR" sz="2700" dirty="0" err="1"/>
              <a:t>risk</a:t>
            </a:r>
            <a:r>
              <a:rPr lang="fr-FR" sz="2700" dirty="0"/>
              <a:t> of Acute </a:t>
            </a:r>
            <a:r>
              <a:rPr lang="fr-FR" sz="2700" dirty="0" err="1"/>
              <a:t>Kidney</a:t>
            </a:r>
            <a:r>
              <a:rPr lang="fr-FR" sz="2700" dirty="0"/>
              <a:t> </a:t>
            </a:r>
            <a:r>
              <a:rPr lang="fr-FR" sz="2700" dirty="0" err="1"/>
              <a:t>Injury</a:t>
            </a:r>
            <a:r>
              <a:rPr lang="fr-FR" sz="2700" dirty="0"/>
              <a:t> (CONCOMITANT): A prospective </a:t>
            </a:r>
            <a:r>
              <a:rPr lang="fr-FR" sz="2700" dirty="0" err="1"/>
              <a:t>observational</a:t>
            </a:r>
            <a:r>
              <a:rPr lang="fr-FR" sz="2700" dirty="0"/>
              <a:t>, multinational, </a:t>
            </a:r>
            <a:r>
              <a:rPr lang="fr-FR" sz="2700" dirty="0" err="1"/>
              <a:t>multi-centre</a:t>
            </a:r>
            <a:r>
              <a:rPr lang="fr-FR" sz="2700" dirty="0"/>
              <a:t> </a:t>
            </a:r>
            <a:r>
              <a:rPr lang="fr-FR" sz="2700" dirty="0" err="1"/>
              <a:t>cohort</a:t>
            </a:r>
            <a:r>
              <a:rPr lang="fr-FR" sz="2700" dirty="0"/>
              <a:t> </a:t>
            </a:r>
            <a:r>
              <a:rPr lang="fr-FR" sz="2700" dirty="0" err="1"/>
              <a:t>study</a:t>
            </a:r>
            <a:br>
              <a:rPr lang="fr-FR" sz="2700" dirty="0"/>
            </a:br>
            <a:endParaRPr lang="fr-FR" sz="2700" dirty="0"/>
          </a:p>
        </p:txBody>
      </p:sp>
      <p:sp>
        <p:nvSpPr>
          <p:cNvPr id="3" name="Espace réservé du contenu 2">
            <a:extLst>
              <a:ext uri="{FF2B5EF4-FFF2-40B4-BE49-F238E27FC236}">
                <a16:creationId xmlns:a16="http://schemas.microsoft.com/office/drawing/2014/main" id="{BC8DA8F1-83D5-79D1-7BE6-C96D408D0C01}"/>
              </a:ext>
            </a:extLst>
          </p:cNvPr>
          <p:cNvSpPr>
            <a:spLocks noGrp="1"/>
          </p:cNvSpPr>
          <p:nvPr>
            <p:ph sz="quarter" idx="10"/>
          </p:nvPr>
        </p:nvSpPr>
        <p:spPr/>
        <p:txBody>
          <a:bodyPr/>
          <a:lstStyle/>
          <a:p>
            <a:r>
              <a:rPr lang="fr-FR" dirty="0"/>
              <a:t>Abdullah Tarik Aslan et al., ECCMID</a:t>
            </a:r>
            <a:r>
              <a:rPr lang="fr-FR" baseline="30000" dirty="0">
                <a:latin typeface="Arial Narrow" panose="020B0606020202030204" pitchFamily="34" charset="0"/>
              </a:rPr>
              <a:t>®</a:t>
            </a:r>
            <a:r>
              <a:rPr lang="fr-FR" dirty="0"/>
              <a:t> 2024, Abs#O0576</a:t>
            </a:r>
          </a:p>
        </p:txBody>
      </p:sp>
      <p:sp>
        <p:nvSpPr>
          <p:cNvPr id="4" name="Espace réservé du contenu 3">
            <a:extLst>
              <a:ext uri="{FF2B5EF4-FFF2-40B4-BE49-F238E27FC236}">
                <a16:creationId xmlns:a16="http://schemas.microsoft.com/office/drawing/2014/main" id="{AC25E485-C117-CD78-02B6-B99BE655762E}"/>
              </a:ext>
            </a:extLst>
          </p:cNvPr>
          <p:cNvSpPr>
            <a:spLocks noGrp="1"/>
          </p:cNvSpPr>
          <p:nvPr>
            <p:ph sz="quarter" idx="11"/>
          </p:nvPr>
        </p:nvSpPr>
        <p:spPr/>
        <p:txBody>
          <a:bodyPr/>
          <a:lstStyle/>
          <a:p>
            <a:r>
              <a:rPr lang="en-US" dirty="0"/>
              <a:t>What a clinician should know about antibiotics use</a:t>
            </a:r>
            <a:endParaRPr lang="fr-FR" dirty="0"/>
          </a:p>
        </p:txBody>
      </p:sp>
    </p:spTree>
    <p:extLst>
      <p:ext uri="{BB962C8B-B14F-4D97-AF65-F5344CB8AC3E}">
        <p14:creationId xmlns:p14="http://schemas.microsoft.com/office/powerpoint/2010/main" val="2536720847"/>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77662655-0B22-B689-CEE7-212227AE16EE}"/>
              </a:ext>
            </a:extLst>
          </p:cNvPr>
          <p:cNvSpPr>
            <a:spLocks noGrp="1"/>
          </p:cNvSpPr>
          <p:nvPr>
            <p:ph type="body" sz="quarter" idx="19"/>
          </p:nvPr>
        </p:nvSpPr>
        <p:spPr/>
        <p:txBody>
          <a:bodyPr/>
          <a:lstStyle/>
          <a:p>
            <a:r>
              <a:rPr lang="fr-FR"/>
              <a:t> </a:t>
            </a:r>
          </a:p>
        </p:txBody>
      </p:sp>
      <p:sp>
        <p:nvSpPr>
          <p:cNvPr id="2" name="Titre 1">
            <a:extLst>
              <a:ext uri="{FF2B5EF4-FFF2-40B4-BE49-F238E27FC236}">
                <a16:creationId xmlns:a16="http://schemas.microsoft.com/office/drawing/2014/main" id="{64832924-7A17-5051-F1C7-09B0477DB0B8}"/>
              </a:ext>
            </a:extLst>
          </p:cNvPr>
          <p:cNvSpPr>
            <a:spLocks noGrp="1"/>
          </p:cNvSpPr>
          <p:nvPr>
            <p:ph type="title"/>
          </p:nvPr>
        </p:nvSpPr>
        <p:spPr>
          <a:xfrm>
            <a:off x="960194" y="7750"/>
            <a:ext cx="11104990" cy="719166"/>
          </a:xfrm>
        </p:spPr>
        <p:txBody>
          <a:bodyPr/>
          <a:lstStyle/>
          <a:p>
            <a:r>
              <a:rPr lang="en-GB"/>
              <a:t>Primary outcomes</a:t>
            </a:r>
            <a:endParaRPr lang="fr-FR"/>
          </a:p>
        </p:txBody>
      </p:sp>
      <p:sp>
        <p:nvSpPr>
          <p:cNvPr id="6" name="Espace réservé du texte 5">
            <a:extLst>
              <a:ext uri="{FF2B5EF4-FFF2-40B4-BE49-F238E27FC236}">
                <a16:creationId xmlns:a16="http://schemas.microsoft.com/office/drawing/2014/main" id="{7E9FF885-F21C-02B3-5772-EF3D1E3AABAB}"/>
              </a:ext>
            </a:extLst>
          </p:cNvPr>
          <p:cNvSpPr>
            <a:spLocks noGrp="1"/>
          </p:cNvSpPr>
          <p:nvPr>
            <p:ph type="body" sz="quarter" idx="18"/>
          </p:nvPr>
        </p:nvSpPr>
        <p:spPr/>
        <p:txBody>
          <a:bodyPr/>
          <a:lstStyle/>
          <a:p>
            <a:r>
              <a:rPr lang="fr-FR"/>
              <a:t> </a:t>
            </a:r>
          </a:p>
        </p:txBody>
      </p:sp>
      <p:sp>
        <p:nvSpPr>
          <p:cNvPr id="3" name="Espace réservé du contenu 16">
            <a:extLst>
              <a:ext uri="{FF2B5EF4-FFF2-40B4-BE49-F238E27FC236}">
                <a16:creationId xmlns:a16="http://schemas.microsoft.com/office/drawing/2014/main" id="{0D7CB5BB-2879-0CF6-4780-FB9E23F207F4}"/>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Abdullah Tarik Aslan et al., ECCMID</a:t>
            </a:r>
            <a:r>
              <a:rPr lang="fr-FR" baseline="30000" dirty="0"/>
              <a:t>®</a:t>
            </a:r>
            <a:r>
              <a:rPr lang="fr-FR" dirty="0"/>
              <a:t> 2024, Abs#O0576</a:t>
            </a:r>
          </a:p>
        </p:txBody>
      </p:sp>
      <p:graphicFrame>
        <p:nvGraphicFramePr>
          <p:cNvPr id="8" name="Tableau 7"/>
          <p:cNvGraphicFramePr>
            <a:graphicFrameLocks noGrp="1"/>
          </p:cNvGraphicFramePr>
          <p:nvPr/>
        </p:nvGraphicFramePr>
        <p:xfrm>
          <a:off x="1244883" y="989563"/>
          <a:ext cx="10398191" cy="2982896"/>
        </p:xfrm>
        <a:graphic>
          <a:graphicData uri="http://schemas.openxmlformats.org/drawingml/2006/table">
            <a:tbl>
              <a:tblPr firstRow="1" bandRow="1">
                <a:tableStyleId>{5C22544A-7EE6-4342-B048-85BDC9FD1C3A}</a:tableStyleId>
              </a:tblPr>
              <a:tblGrid>
                <a:gridCol w="3444497">
                  <a:extLst>
                    <a:ext uri="{9D8B030D-6E8A-4147-A177-3AD203B41FA5}">
                      <a16:colId xmlns:a16="http://schemas.microsoft.com/office/drawing/2014/main" val="20000"/>
                    </a:ext>
                  </a:extLst>
                </a:gridCol>
                <a:gridCol w="2317898">
                  <a:extLst>
                    <a:ext uri="{9D8B030D-6E8A-4147-A177-3AD203B41FA5}">
                      <a16:colId xmlns:a16="http://schemas.microsoft.com/office/drawing/2014/main" val="20001"/>
                    </a:ext>
                  </a:extLst>
                </a:gridCol>
                <a:gridCol w="2317898">
                  <a:extLst>
                    <a:ext uri="{9D8B030D-6E8A-4147-A177-3AD203B41FA5}">
                      <a16:colId xmlns:a16="http://schemas.microsoft.com/office/drawing/2014/main" val="20002"/>
                    </a:ext>
                  </a:extLst>
                </a:gridCol>
                <a:gridCol w="2317898">
                  <a:extLst>
                    <a:ext uri="{9D8B030D-6E8A-4147-A177-3AD203B41FA5}">
                      <a16:colId xmlns:a16="http://schemas.microsoft.com/office/drawing/2014/main" val="20004"/>
                    </a:ext>
                  </a:extLst>
                </a:gridCol>
              </a:tblGrid>
              <a:tr h="426128">
                <a:tc>
                  <a:txBody>
                    <a:bodyPr/>
                    <a:lstStyle/>
                    <a:p>
                      <a:pPr marL="72000" algn="l">
                        <a:lnSpc>
                          <a:spcPct val="107000"/>
                        </a:lnSpc>
                        <a:spcAft>
                          <a:spcPts val="800"/>
                        </a:spcAft>
                      </a:pP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Variable</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TZP-VAN </a:t>
                      </a:r>
                      <a:r>
                        <a:rPr lang="fr-FR" sz="1400" b="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(n = 85)</a:t>
                      </a:r>
                      <a:endParaRPr lang="fr-FR" sz="14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TZP-TEI </a:t>
                      </a:r>
                      <a:r>
                        <a:rPr lang="fr-FR" sz="1400" b="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(n = 102) </a:t>
                      </a:r>
                      <a:endParaRPr lang="fr-FR" sz="1400" b="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i="1"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P</a:t>
                      </a:r>
                      <a:r>
                        <a:rPr lang="fr-FR" sz="1400" kern="0" dirty="0">
                          <a:solidFill>
                            <a:schemeClr val="bg1"/>
                          </a:solidFill>
                          <a:effectLst/>
                          <a:latin typeface="Arial" panose="020B0604020202020204" pitchFamily="34" charset="0"/>
                          <a:ea typeface="Times New Roman" panose="02020603050405020304" pitchFamily="18" charset="0"/>
                          <a:cs typeface="Arial" panose="020B0604020202020204" pitchFamily="34" charset="0"/>
                        </a:rPr>
                        <a:t> value</a:t>
                      </a:r>
                      <a:endParaRPr lang="fr-FR" sz="140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26128">
                <a:tc>
                  <a:txBody>
                    <a:bodyPr/>
                    <a:lstStyle/>
                    <a:p>
                      <a:pPr marL="72000" algn="l">
                        <a:lnSpc>
                          <a:spcPct val="107000"/>
                        </a:lnSpc>
                        <a:spcAft>
                          <a:spcPts val="800"/>
                        </a:spcAft>
                      </a:pPr>
                      <a:r>
                        <a:rPr lang="fr-FR" sz="1400" kern="0" dirty="0" err="1">
                          <a:solidFill>
                            <a:srgbClr val="000000"/>
                          </a:solidFill>
                          <a:effectLst/>
                          <a:latin typeface="Arial" panose="020B0604020202020204" pitchFamily="34" charset="0"/>
                          <a:ea typeface="Times New Roman" panose="02020603050405020304" pitchFamily="18" charset="0"/>
                          <a:cs typeface="Arial" panose="020B0604020202020204" pitchFamily="34" charset="0"/>
                        </a:rPr>
                        <a:t>Multivariate</a:t>
                      </a: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 OR (95% CI)</a:t>
                      </a:r>
                      <a:r>
                        <a:rPr lang="fr-FR" sz="1400" kern="0"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9B11C7"/>
                      </a:solid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2.21 (0.76-6.40)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Reference</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0.143</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solidFill>
                        <a:srgbClr val="9B11C7"/>
                      </a:solid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6128">
                <a:tc>
                  <a:txBody>
                    <a:bodyPr/>
                    <a:lstStyle/>
                    <a:p>
                      <a:pPr marL="72000" algn="l">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PSM OR (95% CI)</a:t>
                      </a:r>
                      <a:r>
                        <a:rPr lang="fr-FR" sz="1400" kern="0" baseline="3000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b</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9B11C7"/>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2.10 (0.67-6.50)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Reference</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0.199</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solidFill>
                        <a:srgbClr val="9B11C7"/>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26128">
                <a:tc>
                  <a:txBody>
                    <a:bodyPr/>
                    <a:lstStyle/>
                    <a:p>
                      <a:pPr marL="72000" algn="l">
                        <a:lnSpc>
                          <a:spcPct val="107000"/>
                        </a:lnSpc>
                        <a:spcAft>
                          <a:spcPts val="800"/>
                        </a:spcAft>
                      </a:pPr>
                      <a:r>
                        <a:rPr lang="en-GB"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Among patients with AKI, n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9B11C7"/>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21 (24.7)</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15 (14.7)</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0.087</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solidFill>
                        <a:srgbClr val="9B11C7"/>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26128">
                <a:tc>
                  <a:txBody>
                    <a:bodyPr/>
                    <a:lstStyle/>
                    <a:p>
                      <a:pPr marL="504000" indent="-285750" algn="l">
                        <a:lnSpc>
                          <a:spcPct val="107000"/>
                        </a:lnSpc>
                        <a:spcAft>
                          <a:spcPts val="800"/>
                        </a:spcAft>
                        <a:buClr>
                          <a:srgbClr val="5E247C"/>
                        </a:buClr>
                        <a:buSzPct val="150000"/>
                        <a:buFont typeface="Arial" panose="020B0604020202020204" pitchFamily="34" charset="0"/>
                        <a:buChar char="•"/>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KDIGO stage 1</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9B11C7"/>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13 (62.0)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9 (60.0)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solidFill>
                        <a:srgbClr val="9B11C7"/>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426128">
                <a:tc>
                  <a:txBody>
                    <a:bodyPr/>
                    <a:lstStyle/>
                    <a:p>
                      <a:pPr marL="504000" indent="-285750" algn="l">
                        <a:lnSpc>
                          <a:spcPct val="107000"/>
                        </a:lnSpc>
                        <a:spcAft>
                          <a:spcPts val="800"/>
                        </a:spcAft>
                        <a:buClr>
                          <a:srgbClr val="5E247C"/>
                        </a:buClr>
                        <a:buSzPct val="150000"/>
                        <a:buFont typeface="Arial" panose="020B0604020202020204" pitchFamily="34" charset="0"/>
                        <a:buChar char="•"/>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KDIGO stage 2</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9B11C7"/>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(19.0)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3 (20.0)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solidFill>
                        <a:srgbClr val="9B11C7"/>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26128">
                <a:tc>
                  <a:txBody>
                    <a:bodyPr/>
                    <a:lstStyle/>
                    <a:p>
                      <a:pPr marL="504000" indent="-285750" algn="l">
                        <a:lnSpc>
                          <a:spcPct val="107000"/>
                        </a:lnSpc>
                        <a:spcAft>
                          <a:spcPts val="800"/>
                        </a:spcAft>
                        <a:buClr>
                          <a:srgbClr val="5E247C"/>
                        </a:buClr>
                        <a:buSzPct val="150000"/>
                        <a:buFont typeface="Arial" panose="020B0604020202020204" pitchFamily="34" charset="0"/>
                        <a:buChar char="•"/>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KDIGO stage 1</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9B11C7"/>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rgbClr val="9B11C7"/>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solidFill>
                            <a:srgbClr val="000000"/>
                          </a:solidFill>
                          <a:effectLst/>
                          <a:latin typeface="Arial" panose="020B0604020202020204" pitchFamily="34" charset="0"/>
                          <a:ea typeface="Times New Roman" panose="02020603050405020304" pitchFamily="18" charset="0"/>
                          <a:cs typeface="Arial" panose="020B0604020202020204" pitchFamily="34" charset="0"/>
                        </a:rPr>
                        <a:t>4 (19.0)</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rgbClr val="9B11C7"/>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a:solidFill>
                            <a:srgbClr val="000000"/>
                          </a:solidFill>
                          <a:effectLst/>
                          <a:latin typeface="Arial" panose="020B0604020202020204" pitchFamily="34" charset="0"/>
                          <a:ea typeface="Times New Roman" panose="02020603050405020304" pitchFamily="18" charset="0"/>
                          <a:cs typeface="Arial" panose="020B0604020202020204" pitchFamily="34" charset="0"/>
                        </a:rPr>
                        <a:t>3 (20.0)</a:t>
                      </a:r>
                      <a:endParaRPr lang="fr-FR" sz="14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rgbClr val="9B11C7"/>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12700" cap="flat" cmpd="sng" algn="ctr">
                      <a:solidFill>
                        <a:srgbClr val="9B11C7"/>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rgbClr val="9B11C7"/>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bl>
          </a:graphicData>
        </a:graphic>
      </p:graphicFrame>
      <p:sp>
        <p:nvSpPr>
          <p:cNvPr id="9" name="Freeform 9">
            <a:extLst>
              <a:ext uri="{FF2B5EF4-FFF2-40B4-BE49-F238E27FC236}">
                <a16:creationId xmlns:a16="http://schemas.microsoft.com/office/drawing/2014/main" id="{4164840D-25E1-3371-7CD7-C107B73F69CD}"/>
              </a:ext>
            </a:extLst>
          </p:cNvPr>
          <p:cNvSpPr/>
          <p:nvPr/>
        </p:nvSpPr>
        <p:spPr>
          <a:xfrm>
            <a:off x="1234959" y="4620032"/>
            <a:ext cx="10512619" cy="1027859"/>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lnSpc>
                <a:spcPct val="107000"/>
              </a:lnSpc>
              <a:spcAft>
                <a:spcPts val="800"/>
              </a:spcAft>
            </a:pPr>
            <a:r>
              <a:rPr lang="en-GB" sz="1050" kern="100" baseline="30000" dirty="0" err="1">
                <a:effectLst/>
                <a:latin typeface="Arial" panose="020B0604020202020204" pitchFamily="34" charset="0"/>
                <a:ea typeface="Aptos" panose="020B0004020202020204" pitchFamily="34" charset="0"/>
                <a:cs typeface="Arial" panose="020B0604020202020204" pitchFamily="34" charset="0"/>
              </a:rPr>
              <a:t>a</a:t>
            </a:r>
            <a:r>
              <a:rPr lang="en-GB" sz="1050" kern="100" dirty="0" err="1">
                <a:effectLst/>
                <a:latin typeface="Arial" panose="020B0604020202020204" pitchFamily="34" charset="0"/>
                <a:ea typeface="Aptos" panose="020B0004020202020204" pitchFamily="34" charset="0"/>
                <a:cs typeface="Arial" panose="020B0604020202020204" pitchFamily="34" charset="0"/>
              </a:rPr>
              <a:t>A</a:t>
            </a:r>
            <a:r>
              <a:rPr lang="en-GB" sz="1050" kern="100" dirty="0">
                <a:effectLst/>
                <a:latin typeface="Arial" panose="020B0604020202020204" pitchFamily="34" charset="0"/>
                <a:ea typeface="Aptos" panose="020B0004020202020204" pitchFamily="34" charset="0"/>
                <a:cs typeface="Arial" panose="020B0604020202020204" pitchFamily="34" charset="0"/>
              </a:rPr>
              <a:t> three-tiered hierarchical logistic mixed model was built and the effects of country-based and centre-based variables on the AKI risk were included as random intercepts.</a:t>
            </a:r>
            <a:endParaRPr lang="fr-FR" sz="1050" kern="100" dirty="0">
              <a:effectLst/>
              <a:latin typeface="Arial" panose="020B0604020202020204" pitchFamily="34" charset="0"/>
              <a:ea typeface="Aptos" panose="020B0004020202020204" pitchFamily="34" charset="0"/>
              <a:cs typeface="Arial" panose="020B0604020202020204" pitchFamily="34" charset="0"/>
            </a:endParaRPr>
          </a:p>
          <a:p>
            <a:pPr>
              <a:lnSpc>
                <a:spcPct val="107000"/>
              </a:lnSpc>
              <a:spcAft>
                <a:spcPts val="800"/>
              </a:spcAft>
            </a:pPr>
            <a:r>
              <a:rPr lang="en-GB" sz="1050" kern="100" baseline="30000" dirty="0" err="1">
                <a:effectLst/>
                <a:latin typeface="Arial" panose="020B0604020202020204" pitchFamily="34" charset="0"/>
                <a:ea typeface="Aptos" panose="020B0004020202020204" pitchFamily="34" charset="0"/>
                <a:cs typeface="Arial" panose="020B0604020202020204" pitchFamily="34" charset="0"/>
              </a:rPr>
              <a:t>b</a:t>
            </a:r>
            <a:r>
              <a:rPr lang="en-GB" sz="1050" kern="100" dirty="0" err="1">
                <a:effectLst/>
                <a:latin typeface="Arial" panose="020B0604020202020204" pitchFamily="34" charset="0"/>
                <a:ea typeface="Aptos" panose="020B0004020202020204" pitchFamily="34" charset="0"/>
                <a:cs typeface="Arial" panose="020B0604020202020204" pitchFamily="34" charset="0"/>
              </a:rPr>
              <a:t>Patients</a:t>
            </a:r>
            <a:r>
              <a:rPr lang="en-GB" sz="1050" kern="100" dirty="0">
                <a:effectLst/>
                <a:latin typeface="Arial" panose="020B0604020202020204" pitchFamily="34" charset="0"/>
                <a:ea typeface="Aptos" panose="020B0004020202020204" pitchFamily="34" charset="0"/>
                <a:cs typeface="Arial" panose="020B0604020202020204" pitchFamily="34" charset="0"/>
              </a:rPr>
              <a:t> (n= 49 pairs) in TZP-VAN arm were matched with those in TZP-TEI arm on the basis of following variables: Age, sex, country, exposure to nephrotoxic medications, contrast material exposure, NSAIDs exposure, complicated DM, uncomplicated DM, moderate-severe liver disease, baseline serum creatinine, SOFA score, sepsis, septic shock, hypotension, bacteraemia, and skin-soft tissue infections</a:t>
            </a:r>
            <a:endParaRPr lang="fr-FR" sz="1050" kern="100" dirty="0">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268731368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194" y="1395361"/>
            <a:ext cx="11104989" cy="2180596"/>
          </a:xfrm>
        </p:spPr>
        <p:txBody>
          <a:bodyPr/>
          <a:lstStyle/>
          <a:p>
            <a:pPr>
              <a:lnSpc>
                <a:spcPct val="107000"/>
              </a:lnSpc>
              <a:spcAft>
                <a:spcPts val="800"/>
              </a:spcAft>
            </a:pPr>
            <a:r>
              <a:rPr lang="en-GB" sz="2000" kern="100" dirty="0">
                <a:effectLst/>
                <a:latin typeface="Aptos" panose="020B0004020202020204" pitchFamily="34" charset="0"/>
                <a:ea typeface="Aptos" panose="020B0004020202020204" pitchFamily="34" charset="0"/>
                <a:cs typeface="Times New Roman" panose="02020603050405020304" pitchFamily="18" charset="0"/>
              </a:rPr>
              <a:t>The risk of AKI was similar between TZP-VAN and TZP-TEI combination regimens</a:t>
            </a:r>
            <a:endParaRPr lang="fr-FR" sz="20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07000"/>
              </a:lnSpc>
              <a:spcBef>
                <a:spcPts val="2400"/>
              </a:spcBef>
              <a:spcAft>
                <a:spcPts val="800"/>
              </a:spcAft>
            </a:pPr>
            <a:r>
              <a:rPr lang="en-GB" sz="2000" kern="100" dirty="0">
                <a:effectLst/>
                <a:latin typeface="Aptos" panose="020B0004020202020204" pitchFamily="34" charset="0"/>
                <a:ea typeface="Aptos" panose="020B0004020202020204" pitchFamily="34" charset="0"/>
                <a:cs typeface="Times New Roman" panose="02020603050405020304" pitchFamily="18" charset="0"/>
              </a:rPr>
              <a:t>Main limitations</a:t>
            </a:r>
          </a:p>
          <a:p>
            <a:pPr lvl="1">
              <a:lnSpc>
                <a:spcPct val="107000"/>
              </a:lnSpc>
              <a:spcAft>
                <a:spcPts val="800"/>
              </a:spcAft>
            </a:pPr>
            <a:r>
              <a:rPr lang="en-GB" sz="1800" kern="100" dirty="0">
                <a:effectLst/>
                <a:latin typeface="Aptos" panose="020B0004020202020204" pitchFamily="34" charset="0"/>
                <a:ea typeface="Aptos" panose="020B0004020202020204" pitchFamily="34" charset="0"/>
                <a:cs typeface="Times New Roman" panose="02020603050405020304" pitchFamily="18" charset="0"/>
              </a:rPr>
              <a:t>VAN and TEI trough levels were very close to the lower end of the recommended range</a:t>
            </a:r>
          </a:p>
          <a:p>
            <a:pPr lvl="1">
              <a:lnSpc>
                <a:spcPct val="107000"/>
              </a:lnSpc>
              <a:spcAft>
                <a:spcPts val="800"/>
              </a:spcAft>
            </a:pPr>
            <a:r>
              <a:rPr lang="en-GB" sz="1800" kern="100" dirty="0" err="1">
                <a:effectLst/>
                <a:latin typeface="Aptos" panose="020B0004020202020204" pitchFamily="34" charset="0"/>
                <a:ea typeface="Aptos" panose="020B0004020202020204" pitchFamily="34" charset="0"/>
                <a:cs typeface="Times New Roman" panose="02020603050405020304" pitchFamily="18" charset="0"/>
              </a:rPr>
              <a:t>Scr</a:t>
            </a:r>
            <a:r>
              <a:rPr lang="en-GB" sz="1800" kern="100" dirty="0">
                <a:effectLst/>
                <a:latin typeface="Aptos" panose="020B0004020202020204" pitchFamily="34" charset="0"/>
                <a:ea typeface="Aptos" panose="020B0004020202020204" pitchFamily="34" charset="0"/>
                <a:cs typeface="Times New Roman" panose="02020603050405020304" pitchFamily="18" charset="0"/>
              </a:rPr>
              <a:t> was used to define AKI</a:t>
            </a: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a:p>
            <a:pPr lvl="1"/>
            <a:endParaRPr lang="fr-FR" sz="1800" dirty="0"/>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a:t>Conclusions</a:t>
            </a:r>
            <a:endParaRPr lang="fr-FR" dirty="0"/>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Abdullah Tarik Aslan et al., ECCMID</a:t>
            </a:r>
            <a:r>
              <a:rPr lang="fr-FR" baseline="30000" dirty="0"/>
              <a:t>®</a:t>
            </a:r>
            <a:r>
              <a:rPr lang="fr-FR" dirty="0"/>
              <a:t> 2024, Abs#O0576</a:t>
            </a:r>
          </a:p>
        </p:txBody>
      </p:sp>
      <p:sp>
        <p:nvSpPr>
          <p:cNvPr id="4" name="Espace réservé du texte 3">
            <a:extLst>
              <a:ext uri="{FF2B5EF4-FFF2-40B4-BE49-F238E27FC236}">
                <a16:creationId xmlns:a16="http://schemas.microsoft.com/office/drawing/2014/main" id="{249FABAB-84EE-1C1C-6E56-4B457A8F28AC}"/>
              </a:ext>
            </a:extLst>
          </p:cNvPr>
          <p:cNvSpPr>
            <a:spLocks noGrp="1"/>
          </p:cNvSpPr>
          <p:nvPr>
            <p:ph type="body" sz="quarter" idx="18"/>
          </p:nvPr>
        </p:nvSpPr>
        <p:spPr/>
        <p:txBody>
          <a:bodyPr/>
          <a:lstStyle/>
          <a:p>
            <a:r>
              <a:rPr lang="fr-FR"/>
              <a:t> </a:t>
            </a:r>
          </a:p>
        </p:txBody>
      </p:sp>
    </p:spTree>
    <p:extLst>
      <p:ext uri="{BB962C8B-B14F-4D97-AF65-F5344CB8AC3E}">
        <p14:creationId xmlns:p14="http://schemas.microsoft.com/office/powerpoint/2010/main" val="1704390336"/>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CC909F4-A1A0-4184-96DA-C0F577036232}"/>
              </a:ext>
            </a:extLst>
          </p:cNvPr>
          <p:cNvSpPr>
            <a:spLocks noGrp="1"/>
          </p:cNvSpPr>
          <p:nvPr>
            <p:ph type="title"/>
          </p:nvPr>
        </p:nvSpPr>
        <p:spPr>
          <a:xfrm>
            <a:off x="1959667" y="1658308"/>
            <a:ext cx="9779619" cy="2114016"/>
          </a:xfrm>
        </p:spPr>
        <p:txBody>
          <a:bodyPr/>
          <a:lstStyle/>
          <a:p>
            <a:r>
              <a:rPr lang="fr-FR" sz="2800" dirty="0"/>
              <a:t>Multiplex real-time PCR plus </a:t>
            </a:r>
            <a:r>
              <a:rPr lang="fr-FR" sz="2800" dirty="0" err="1"/>
              <a:t>conventional</a:t>
            </a:r>
            <a:r>
              <a:rPr lang="fr-FR" sz="2800" dirty="0"/>
              <a:t> </a:t>
            </a:r>
            <a:r>
              <a:rPr lang="fr-FR" sz="2800" dirty="0" err="1"/>
              <a:t>microbiological</a:t>
            </a:r>
            <a:r>
              <a:rPr lang="fr-FR" sz="2800" dirty="0"/>
              <a:t> </a:t>
            </a:r>
            <a:r>
              <a:rPr lang="fr-FR" sz="2800" dirty="0" err="1"/>
              <a:t>testing</a:t>
            </a:r>
            <a:r>
              <a:rPr lang="fr-FR" sz="2800" dirty="0"/>
              <a:t> </a:t>
            </a:r>
            <a:r>
              <a:rPr lang="fr-FR" sz="2800" i="1" dirty="0"/>
              <a:t>versus</a:t>
            </a:r>
            <a:r>
              <a:rPr lang="fr-FR" sz="2800" dirty="0"/>
              <a:t> </a:t>
            </a:r>
            <a:r>
              <a:rPr lang="fr-FR" sz="2800" dirty="0" err="1"/>
              <a:t>conventional</a:t>
            </a:r>
            <a:r>
              <a:rPr lang="fr-FR" sz="2800" dirty="0"/>
              <a:t> </a:t>
            </a:r>
            <a:r>
              <a:rPr lang="fr-FR" sz="2800" dirty="0" err="1"/>
              <a:t>microbiological</a:t>
            </a:r>
            <a:r>
              <a:rPr lang="fr-FR" sz="2800" dirty="0"/>
              <a:t> </a:t>
            </a:r>
            <a:r>
              <a:rPr lang="fr-FR" sz="2800" dirty="0" err="1"/>
              <a:t>testing</a:t>
            </a:r>
            <a:r>
              <a:rPr lang="fr-FR" sz="2800" dirty="0"/>
              <a:t> </a:t>
            </a:r>
            <a:r>
              <a:rPr lang="fr-FR" sz="2800" dirty="0" err="1"/>
              <a:t>alone</a:t>
            </a:r>
            <a:r>
              <a:rPr lang="fr-FR" sz="2800" dirty="0"/>
              <a:t> to </a:t>
            </a:r>
            <a:r>
              <a:rPr lang="fr-FR" sz="2800" dirty="0" err="1"/>
              <a:t>reduce</a:t>
            </a:r>
            <a:r>
              <a:rPr lang="fr-FR" sz="2800" dirty="0"/>
              <a:t> </a:t>
            </a:r>
            <a:r>
              <a:rPr lang="fr-FR" sz="2800" dirty="0" err="1"/>
              <a:t>antibiotic</a:t>
            </a:r>
            <a:r>
              <a:rPr lang="fr-FR" sz="2800" dirty="0"/>
              <a:t> use in </a:t>
            </a:r>
            <a:r>
              <a:rPr lang="fr-FR" sz="2800" dirty="0" err="1"/>
              <a:t>community-acquired</a:t>
            </a:r>
            <a:r>
              <a:rPr lang="fr-FR" sz="2800" dirty="0"/>
              <a:t> </a:t>
            </a:r>
            <a:r>
              <a:rPr lang="fr-FR" sz="2800" dirty="0" err="1"/>
              <a:t>pneumonia</a:t>
            </a:r>
            <a:r>
              <a:rPr lang="fr-FR" sz="2800" dirty="0"/>
              <a:t> (RADICAP): a </a:t>
            </a:r>
            <a:r>
              <a:rPr lang="fr-FR" sz="2800" dirty="0" err="1"/>
              <a:t>randomised</a:t>
            </a:r>
            <a:r>
              <a:rPr lang="fr-FR" sz="2800" dirty="0"/>
              <a:t>, </a:t>
            </a:r>
            <a:r>
              <a:rPr lang="fr-FR" sz="2800" dirty="0" err="1"/>
              <a:t>controlled</a:t>
            </a:r>
            <a:r>
              <a:rPr lang="fr-FR" sz="2800" dirty="0"/>
              <a:t>, open-label trial</a:t>
            </a:r>
          </a:p>
        </p:txBody>
      </p:sp>
      <p:sp>
        <p:nvSpPr>
          <p:cNvPr id="3" name="Espace réservé du contenu 2">
            <a:extLst>
              <a:ext uri="{FF2B5EF4-FFF2-40B4-BE49-F238E27FC236}">
                <a16:creationId xmlns:a16="http://schemas.microsoft.com/office/drawing/2014/main" id="{B6831696-8C4D-B1E3-3C98-C5217BCF375E}"/>
              </a:ext>
            </a:extLst>
          </p:cNvPr>
          <p:cNvSpPr>
            <a:spLocks noGrp="1"/>
          </p:cNvSpPr>
          <p:nvPr>
            <p:ph sz="quarter" idx="10"/>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sp>
        <p:nvSpPr>
          <p:cNvPr id="4" name="Espace réservé du contenu 3">
            <a:extLst>
              <a:ext uri="{FF2B5EF4-FFF2-40B4-BE49-F238E27FC236}">
                <a16:creationId xmlns:a16="http://schemas.microsoft.com/office/drawing/2014/main" id="{677B6D55-CC5D-CA96-D73C-D0D13EB1C2BA}"/>
              </a:ext>
            </a:extLst>
          </p:cNvPr>
          <p:cNvSpPr>
            <a:spLocks noGrp="1"/>
          </p:cNvSpPr>
          <p:nvPr>
            <p:ph sz="quarter" idx="11"/>
          </p:nvPr>
        </p:nvSpPr>
        <p:spPr/>
        <p:txBody>
          <a:bodyPr/>
          <a:lstStyle/>
          <a:p>
            <a:r>
              <a:rPr lang="en-US" dirty="0"/>
              <a:t>What's in my antimicrobial stewardship toolbox?</a:t>
            </a:r>
            <a:endParaRPr lang="fr-FR" dirty="0"/>
          </a:p>
        </p:txBody>
      </p:sp>
    </p:spTree>
    <p:extLst>
      <p:ext uri="{BB962C8B-B14F-4D97-AF65-F5344CB8AC3E}">
        <p14:creationId xmlns:p14="http://schemas.microsoft.com/office/powerpoint/2010/main" val="103478394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8FC1BF81-4975-477F-7A71-A879B5743FF6}"/>
              </a:ext>
            </a:extLst>
          </p:cNvPr>
          <p:cNvSpPr>
            <a:spLocks noGrp="1"/>
          </p:cNvSpPr>
          <p:nvPr>
            <p:ph type="body" sz="quarter" idx="15"/>
          </p:nvPr>
        </p:nvSpPr>
        <p:spPr>
          <a:xfrm>
            <a:off x="1330779" y="1395361"/>
            <a:ext cx="10393135" cy="4232354"/>
          </a:xfrm>
        </p:spPr>
        <p:txBody>
          <a:bodyPr/>
          <a:lstStyle/>
          <a:p>
            <a:pPr marL="0" indent="0">
              <a:buNone/>
            </a:pPr>
            <a:r>
              <a:rPr lang="fr-FR" dirty="0"/>
              <a:t>Community-</a:t>
            </a:r>
            <a:r>
              <a:rPr lang="fr-FR" dirty="0" err="1"/>
              <a:t>acquired</a:t>
            </a:r>
            <a:r>
              <a:rPr lang="fr-FR" dirty="0"/>
              <a:t> </a:t>
            </a:r>
            <a:r>
              <a:rPr lang="fr-FR" dirty="0" err="1"/>
              <a:t>pneumonia</a:t>
            </a:r>
            <a:r>
              <a:rPr lang="fr-FR" dirty="0"/>
              <a:t> (CAP) </a:t>
            </a:r>
            <a:r>
              <a:rPr lang="fr-FR" dirty="0" err="1"/>
              <a:t>is</a:t>
            </a:r>
            <a:r>
              <a:rPr lang="fr-FR" dirty="0"/>
              <a:t> one of the </a:t>
            </a:r>
            <a:r>
              <a:rPr lang="fr-FR" dirty="0" err="1"/>
              <a:t>leading</a:t>
            </a:r>
            <a:r>
              <a:rPr lang="fr-FR" dirty="0"/>
              <a:t> drivers of </a:t>
            </a:r>
            <a:r>
              <a:rPr lang="fr-FR" dirty="0" err="1"/>
              <a:t>antibitibiotic</a:t>
            </a:r>
            <a:r>
              <a:rPr lang="fr-FR" dirty="0"/>
              <a:t> use. </a:t>
            </a:r>
            <a:r>
              <a:rPr lang="fr-FR" dirty="0" err="1"/>
              <a:t>Conventional</a:t>
            </a:r>
            <a:r>
              <a:rPr lang="fr-FR" dirty="0"/>
              <a:t> </a:t>
            </a:r>
            <a:r>
              <a:rPr lang="fr-FR" dirty="0" err="1"/>
              <a:t>microbiological</a:t>
            </a:r>
            <a:r>
              <a:rPr lang="fr-FR" dirty="0"/>
              <a:t> </a:t>
            </a:r>
            <a:r>
              <a:rPr lang="fr-FR" dirty="0" err="1"/>
              <a:t>methods</a:t>
            </a:r>
            <a:r>
              <a:rPr lang="fr-FR" dirty="0"/>
              <a:t> </a:t>
            </a:r>
            <a:r>
              <a:rPr lang="fr-FR" dirty="0" err="1"/>
              <a:t>such</a:t>
            </a:r>
            <a:r>
              <a:rPr lang="fr-FR" dirty="0"/>
              <a:t> as </a:t>
            </a:r>
            <a:r>
              <a:rPr lang="fr-FR" dirty="0" err="1"/>
              <a:t>sputum</a:t>
            </a:r>
            <a:r>
              <a:rPr lang="fr-FR" dirty="0"/>
              <a:t> culture, </a:t>
            </a:r>
            <a:r>
              <a:rPr lang="fr-FR" dirty="0" err="1"/>
              <a:t>blood</a:t>
            </a:r>
            <a:r>
              <a:rPr lang="fr-FR" dirty="0"/>
              <a:t> cultures and urine </a:t>
            </a:r>
            <a:r>
              <a:rPr lang="fr-FR" dirty="0" err="1"/>
              <a:t>antigen</a:t>
            </a:r>
            <a:r>
              <a:rPr lang="fr-FR" dirty="0"/>
              <a:t> tests </a:t>
            </a:r>
            <a:r>
              <a:rPr lang="fr-FR" dirty="0" err="1"/>
              <a:t>often</a:t>
            </a:r>
            <a:r>
              <a:rPr lang="fr-FR" dirty="0"/>
              <a:t> fail to </a:t>
            </a:r>
            <a:r>
              <a:rPr lang="fr-FR" dirty="0" err="1"/>
              <a:t>identify</a:t>
            </a:r>
            <a:r>
              <a:rPr lang="fr-FR" dirty="0"/>
              <a:t> the </a:t>
            </a:r>
            <a:r>
              <a:rPr lang="fr-FR" dirty="0" err="1"/>
              <a:t>aetiology</a:t>
            </a:r>
            <a:r>
              <a:rPr lang="fr-FR" dirty="0"/>
              <a:t> and as a </a:t>
            </a:r>
            <a:r>
              <a:rPr lang="fr-FR" dirty="0" err="1"/>
              <a:t>result</a:t>
            </a:r>
            <a:r>
              <a:rPr lang="fr-FR" dirty="0"/>
              <a:t> patients </a:t>
            </a:r>
            <a:r>
              <a:rPr lang="fr-FR" dirty="0" err="1"/>
              <a:t>may</a:t>
            </a:r>
            <a:r>
              <a:rPr lang="fr-FR" dirty="0"/>
              <a:t> </a:t>
            </a:r>
            <a:r>
              <a:rPr lang="fr-FR" dirty="0" err="1"/>
              <a:t>be</a:t>
            </a:r>
            <a:r>
              <a:rPr lang="fr-FR" dirty="0"/>
              <a:t> </a:t>
            </a:r>
            <a:r>
              <a:rPr lang="fr-FR" dirty="0" err="1"/>
              <a:t>overtreated</a:t>
            </a:r>
            <a:r>
              <a:rPr lang="fr-FR" dirty="0"/>
              <a:t> </a:t>
            </a:r>
            <a:r>
              <a:rPr lang="fr-FR" dirty="0" err="1"/>
              <a:t>with</a:t>
            </a:r>
            <a:r>
              <a:rPr lang="fr-FR" dirty="0"/>
              <a:t> </a:t>
            </a:r>
            <a:r>
              <a:rPr lang="fr-FR" dirty="0" err="1"/>
              <a:t>antibiotics</a:t>
            </a:r>
            <a:r>
              <a:rPr lang="fr-FR" dirty="0"/>
              <a:t>.</a:t>
            </a:r>
            <a:br>
              <a:rPr lang="fr-FR" dirty="0"/>
            </a:br>
            <a:br>
              <a:rPr lang="fr-FR" dirty="0"/>
            </a:br>
            <a:r>
              <a:rPr lang="fr-FR" dirty="0" err="1"/>
              <a:t>Several</a:t>
            </a:r>
            <a:r>
              <a:rPr lang="fr-FR" dirty="0"/>
              <a:t> </a:t>
            </a:r>
            <a:r>
              <a:rPr lang="fr-FR" dirty="0" err="1"/>
              <a:t>observational</a:t>
            </a:r>
            <a:r>
              <a:rPr lang="fr-FR" dirty="0"/>
              <a:t> </a:t>
            </a:r>
            <a:r>
              <a:rPr lang="fr-FR" dirty="0" err="1"/>
              <a:t>studies</a:t>
            </a:r>
            <a:r>
              <a:rPr lang="fr-FR" dirty="0"/>
              <a:t> have </a:t>
            </a:r>
            <a:r>
              <a:rPr lang="fr-FR" dirty="0" err="1"/>
              <a:t>foundind</a:t>
            </a:r>
            <a:r>
              <a:rPr lang="fr-FR" dirty="0"/>
              <a:t> </a:t>
            </a:r>
            <a:r>
              <a:rPr lang="fr-FR" dirty="0" err="1"/>
              <a:t>that</a:t>
            </a:r>
            <a:r>
              <a:rPr lang="fr-FR" dirty="0"/>
              <a:t> multiplex real-time PCR in </a:t>
            </a:r>
            <a:r>
              <a:rPr lang="fr-FR" dirty="0" err="1"/>
              <a:t>automated</a:t>
            </a:r>
            <a:r>
              <a:rPr lang="fr-FR" dirty="0"/>
              <a:t> platforms </a:t>
            </a:r>
            <a:r>
              <a:rPr lang="fr-FR" dirty="0" err="1"/>
              <a:t>improves</a:t>
            </a:r>
            <a:r>
              <a:rPr lang="fr-FR" dirty="0"/>
              <a:t> </a:t>
            </a:r>
            <a:r>
              <a:rPr lang="fr-FR" dirty="0" err="1"/>
              <a:t>pathogen</a:t>
            </a:r>
            <a:r>
              <a:rPr lang="fr-FR" dirty="0"/>
              <a:t> </a:t>
            </a:r>
            <a:r>
              <a:rPr lang="fr-FR" dirty="0" err="1"/>
              <a:t>detection</a:t>
            </a:r>
            <a:r>
              <a:rPr lang="fr-FR" dirty="0"/>
              <a:t> in CAP. Moving from </a:t>
            </a:r>
            <a:r>
              <a:rPr lang="fr-FR" dirty="0" err="1"/>
              <a:t>empiric</a:t>
            </a:r>
            <a:r>
              <a:rPr lang="fr-FR" dirty="0"/>
              <a:t> </a:t>
            </a:r>
            <a:r>
              <a:rPr lang="fr-FR" dirty="0" err="1"/>
              <a:t>treatment</a:t>
            </a:r>
            <a:r>
              <a:rPr lang="fr-FR" dirty="0"/>
              <a:t> to a </a:t>
            </a:r>
            <a:r>
              <a:rPr lang="fr-FR" dirty="0" err="1"/>
              <a:t>pathogen-directed</a:t>
            </a:r>
            <a:r>
              <a:rPr lang="fr-FR" dirty="0"/>
              <a:t> </a:t>
            </a:r>
            <a:r>
              <a:rPr lang="fr-FR" dirty="0" err="1"/>
              <a:t>approach</a:t>
            </a:r>
            <a:r>
              <a:rPr lang="fr-FR" dirty="0"/>
              <a:t> </a:t>
            </a:r>
            <a:r>
              <a:rPr lang="fr-FR" dirty="0" err="1"/>
              <a:t>would</a:t>
            </a:r>
            <a:r>
              <a:rPr lang="fr-FR" dirty="0"/>
              <a:t> help to </a:t>
            </a:r>
            <a:r>
              <a:rPr lang="fr-FR" dirty="0" err="1"/>
              <a:t>reduce</a:t>
            </a:r>
            <a:r>
              <a:rPr lang="fr-FR" dirty="0"/>
              <a:t> </a:t>
            </a:r>
            <a:r>
              <a:rPr lang="fr-FR" dirty="0" err="1"/>
              <a:t>antibiotic</a:t>
            </a:r>
            <a:r>
              <a:rPr lang="fr-FR" dirty="0"/>
              <a:t> use. </a:t>
            </a:r>
            <a:br>
              <a:rPr lang="fr-FR" dirty="0"/>
            </a:br>
            <a:br>
              <a:rPr lang="fr-FR" dirty="0"/>
            </a:br>
            <a:r>
              <a:rPr lang="fr-FR" dirty="0" err="1"/>
              <a:t>Furthermore</a:t>
            </a:r>
            <a:r>
              <a:rPr lang="fr-FR" dirty="0"/>
              <a:t>, </a:t>
            </a:r>
            <a:r>
              <a:rPr lang="fr-FR" dirty="0" err="1"/>
              <a:t>two</a:t>
            </a:r>
            <a:r>
              <a:rPr lang="fr-FR" dirty="0"/>
              <a:t> </a:t>
            </a:r>
            <a:r>
              <a:rPr lang="fr-FR" dirty="0" err="1"/>
              <a:t>recent</a:t>
            </a:r>
            <a:r>
              <a:rPr lang="fr-FR" dirty="0"/>
              <a:t> </a:t>
            </a:r>
            <a:r>
              <a:rPr lang="fr-FR" dirty="0" err="1"/>
              <a:t>studies</a:t>
            </a:r>
            <a:r>
              <a:rPr lang="fr-FR" dirty="0"/>
              <a:t> </a:t>
            </a:r>
            <a:r>
              <a:rPr lang="fr-FR" dirty="0" err="1"/>
              <a:t>assessing</a:t>
            </a:r>
            <a:r>
              <a:rPr lang="fr-FR" dirty="0"/>
              <a:t> </a:t>
            </a:r>
            <a:r>
              <a:rPr lang="fr-FR" dirty="0" err="1"/>
              <a:t>thg</a:t>
            </a:r>
            <a:r>
              <a:rPr lang="fr-FR" dirty="0"/>
              <a:t> the </a:t>
            </a:r>
            <a:r>
              <a:rPr lang="fr-FR" dirty="0" err="1"/>
              <a:t>usefulness</a:t>
            </a:r>
            <a:r>
              <a:rPr lang="fr-FR" dirty="0"/>
              <a:t> of multiplex real-time PCR in non-invasive </a:t>
            </a:r>
            <a:r>
              <a:rPr lang="fr-FR" dirty="0" err="1"/>
              <a:t>respiratory</a:t>
            </a:r>
            <a:r>
              <a:rPr lang="fr-FR" dirty="0"/>
              <a:t> </a:t>
            </a:r>
            <a:r>
              <a:rPr lang="fr-FR" dirty="0" err="1"/>
              <a:t>samples</a:t>
            </a:r>
            <a:r>
              <a:rPr lang="fr-FR" dirty="0"/>
              <a:t> as </a:t>
            </a:r>
            <a:r>
              <a:rPr lang="fr-FR" dirty="0" err="1"/>
              <a:t>antimicrobial</a:t>
            </a:r>
            <a:r>
              <a:rPr lang="fr-FR" dirty="0"/>
              <a:t> </a:t>
            </a:r>
            <a:r>
              <a:rPr lang="fr-FR" dirty="0" err="1"/>
              <a:t>stewardship</a:t>
            </a:r>
            <a:r>
              <a:rPr lang="fr-FR" dirty="0"/>
              <a:t> in CAP have </a:t>
            </a:r>
            <a:r>
              <a:rPr lang="fr-FR" dirty="0" err="1"/>
              <a:t>shown</a:t>
            </a:r>
            <a:r>
              <a:rPr lang="fr-FR" dirty="0"/>
              <a:t> </a:t>
            </a:r>
            <a:r>
              <a:rPr lang="fr-FR" dirty="0" err="1"/>
              <a:t>contradictory</a:t>
            </a:r>
            <a:r>
              <a:rPr lang="fr-FR" dirty="0"/>
              <a:t> </a:t>
            </a:r>
            <a:r>
              <a:rPr lang="fr-FR" dirty="0" err="1"/>
              <a:t>results</a:t>
            </a:r>
            <a:r>
              <a:rPr lang="fr-FR" dirty="0"/>
              <a:t>. </a:t>
            </a:r>
            <a:br>
              <a:rPr lang="fr-FR" dirty="0"/>
            </a:br>
            <a:br>
              <a:rPr lang="fr-FR" dirty="0"/>
            </a:br>
            <a:r>
              <a:rPr lang="fr-FR" dirty="0" err="1"/>
              <a:t>Nevertheless</a:t>
            </a:r>
            <a:r>
              <a:rPr lang="fr-FR" dirty="0"/>
              <a:t>, the </a:t>
            </a:r>
            <a:r>
              <a:rPr lang="fr-FR" dirty="0" err="1"/>
              <a:t>recommendations</a:t>
            </a:r>
            <a:r>
              <a:rPr lang="fr-FR" dirty="0"/>
              <a:t> of the </a:t>
            </a:r>
            <a:r>
              <a:rPr lang="fr-FR" dirty="0" err="1"/>
              <a:t>current</a:t>
            </a:r>
            <a:r>
              <a:rPr lang="fr-FR" dirty="0"/>
              <a:t> guidelines for the </a:t>
            </a:r>
            <a:r>
              <a:rPr lang="fr-FR" dirty="0" err="1"/>
              <a:t>he</a:t>
            </a:r>
            <a:r>
              <a:rPr lang="fr-FR" dirty="0"/>
              <a:t> management of CAP </a:t>
            </a:r>
            <a:r>
              <a:rPr lang="fr-FR" dirty="0" err="1"/>
              <a:t>concerning</a:t>
            </a:r>
            <a:r>
              <a:rPr lang="fr-FR" dirty="0"/>
              <a:t> </a:t>
            </a:r>
            <a:r>
              <a:rPr lang="fr-FR" dirty="0" err="1"/>
              <a:t>microbiological</a:t>
            </a:r>
            <a:r>
              <a:rPr lang="fr-FR" dirty="0"/>
              <a:t> </a:t>
            </a:r>
            <a:r>
              <a:rPr lang="fr-FR" dirty="0" err="1"/>
              <a:t>diagnosis</a:t>
            </a:r>
            <a:r>
              <a:rPr lang="fr-FR" dirty="0"/>
              <a:t> </a:t>
            </a:r>
            <a:r>
              <a:rPr lang="fr-FR" dirty="0" err="1"/>
              <a:t>testing</a:t>
            </a:r>
            <a:r>
              <a:rPr lang="fr-FR" dirty="0"/>
              <a:t> are not </a:t>
            </a:r>
            <a:r>
              <a:rPr lang="fr-FR" dirty="0" err="1"/>
              <a:t>uniform</a:t>
            </a:r>
            <a:r>
              <a:rPr lang="fr-FR" dirty="0"/>
              <a:t> and are </a:t>
            </a:r>
            <a:r>
              <a:rPr lang="fr-FR" dirty="0" err="1"/>
              <a:t>based</a:t>
            </a:r>
            <a:r>
              <a:rPr lang="fr-FR" dirty="0"/>
              <a:t> on </a:t>
            </a:r>
            <a:r>
              <a:rPr lang="fr-FR" dirty="0" err="1"/>
              <a:t>low</a:t>
            </a:r>
            <a:r>
              <a:rPr lang="fr-FR" dirty="0"/>
              <a:t> </a:t>
            </a:r>
            <a:r>
              <a:rPr lang="fr-FR" dirty="0" err="1"/>
              <a:t>quality</a:t>
            </a:r>
            <a:r>
              <a:rPr lang="fr-FR" dirty="0"/>
              <a:t> </a:t>
            </a:r>
            <a:r>
              <a:rPr lang="fr-FR" dirty="0" err="1"/>
              <a:t>evidence</a:t>
            </a:r>
            <a:r>
              <a:rPr lang="fr-FR" dirty="0"/>
              <a:t> and </a:t>
            </a:r>
            <a:r>
              <a:rPr lang="fr-FR" dirty="0" err="1"/>
              <a:t>rely</a:t>
            </a:r>
            <a:r>
              <a:rPr lang="fr-FR" dirty="0"/>
              <a:t> on expert opinion.</a:t>
            </a:r>
          </a:p>
        </p:txBody>
      </p:sp>
      <p:sp>
        <p:nvSpPr>
          <p:cNvPr id="4" name="Titre 3">
            <a:extLst>
              <a:ext uri="{FF2B5EF4-FFF2-40B4-BE49-F238E27FC236}">
                <a16:creationId xmlns:a16="http://schemas.microsoft.com/office/drawing/2014/main" id="{996A28A5-00B5-2408-2552-5B8771BB38D1}"/>
              </a:ext>
            </a:extLst>
          </p:cNvPr>
          <p:cNvSpPr>
            <a:spLocks noGrp="1"/>
          </p:cNvSpPr>
          <p:nvPr>
            <p:ph type="title"/>
          </p:nvPr>
        </p:nvSpPr>
        <p:spPr/>
        <p:txBody>
          <a:bodyPr/>
          <a:lstStyle/>
          <a:p>
            <a:r>
              <a:rPr lang="fr-FR" dirty="0"/>
              <a:t>BACKGROUND</a:t>
            </a:r>
          </a:p>
        </p:txBody>
      </p:sp>
      <p:sp>
        <p:nvSpPr>
          <p:cNvPr id="6" name="Espace réservé du contenu 5">
            <a:extLst>
              <a:ext uri="{FF2B5EF4-FFF2-40B4-BE49-F238E27FC236}">
                <a16:creationId xmlns:a16="http://schemas.microsoft.com/office/drawing/2014/main" id="{3BC4EBBA-4D49-404E-9765-C97723CD4C9C}"/>
              </a:ext>
            </a:extLst>
          </p:cNvPr>
          <p:cNvSpPr>
            <a:spLocks noGrp="1"/>
          </p:cNvSpPr>
          <p:nvPr>
            <p:ph sz="quarter" idx="16"/>
          </p:nvPr>
        </p:nvSpPr>
        <p:spPr/>
        <p:txBody>
          <a:bodyPr/>
          <a:lstStyle/>
          <a:p>
            <a:r>
              <a:rPr lang="fr-FR" dirty="0"/>
              <a:t>Gabriela </a:t>
            </a:r>
            <a:r>
              <a:rPr lang="fr-FR" dirty="0" err="1"/>
              <a:t>Abelenda</a:t>
            </a:r>
            <a:r>
              <a:rPr lang="fr-FR" dirty="0"/>
              <a:t>-Alonso et al., ECCMID® 2024, Abs.#E1284</a:t>
            </a:r>
          </a:p>
        </p:txBody>
      </p:sp>
    </p:spTree>
    <p:extLst>
      <p:ext uri="{BB962C8B-B14F-4D97-AF65-F5344CB8AC3E}">
        <p14:creationId xmlns:p14="http://schemas.microsoft.com/office/powerpoint/2010/main" val="569778343"/>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5D14F152-4266-8544-B34F-700491DA4A7A}"/>
              </a:ext>
            </a:extLst>
          </p:cNvPr>
          <p:cNvSpPr>
            <a:spLocks noGrp="1"/>
          </p:cNvSpPr>
          <p:nvPr>
            <p:ph type="body" sz="quarter" idx="15"/>
          </p:nvPr>
        </p:nvSpPr>
        <p:spPr>
          <a:xfrm>
            <a:off x="960194" y="815752"/>
            <a:ext cx="11104989" cy="866575"/>
          </a:xfrm>
        </p:spPr>
        <p:txBody>
          <a:bodyPr/>
          <a:lstStyle/>
          <a:p>
            <a:r>
              <a:rPr lang="fr-FR" sz="1600" b="1" dirty="0"/>
              <a:t>Study design: </a:t>
            </a:r>
            <a:r>
              <a:rPr lang="fr-FR" sz="1600" dirty="0"/>
              <a:t>Academic-</a:t>
            </a:r>
            <a:r>
              <a:rPr lang="fr-FR" sz="1600" dirty="0" err="1"/>
              <a:t>driven</a:t>
            </a:r>
            <a:r>
              <a:rPr lang="fr-FR" sz="1600" dirty="0"/>
              <a:t>, </a:t>
            </a:r>
            <a:r>
              <a:rPr lang="fr-FR" sz="1600" dirty="0" err="1"/>
              <a:t>randomised</a:t>
            </a:r>
            <a:r>
              <a:rPr lang="fr-FR" sz="1600" dirty="0"/>
              <a:t> (1:1) open-label trial </a:t>
            </a:r>
            <a:r>
              <a:rPr lang="fr-FR" sz="1600" dirty="0" err="1"/>
              <a:t>with</a:t>
            </a:r>
            <a:r>
              <a:rPr lang="fr-FR" sz="1600" dirty="0"/>
              <a:t> patients </a:t>
            </a:r>
            <a:r>
              <a:rPr lang="fr-FR" sz="1600" dirty="0" err="1"/>
              <a:t>hospitalised</a:t>
            </a:r>
            <a:r>
              <a:rPr lang="fr-FR" sz="1600" dirty="0"/>
              <a:t> for CAP. </a:t>
            </a:r>
          </a:p>
          <a:p>
            <a:pPr>
              <a:spcBef>
                <a:spcPts val="1200"/>
              </a:spcBef>
            </a:pPr>
            <a:r>
              <a:rPr lang="fr-FR" sz="1600" b="1" dirty="0"/>
              <a:t>Setting: </a:t>
            </a:r>
            <a:r>
              <a:rPr lang="fr-FR" sz="1600" dirty="0"/>
              <a:t>Four </a:t>
            </a:r>
            <a:r>
              <a:rPr lang="fr-FR" sz="1600" dirty="0" err="1"/>
              <a:t>Spanish</a:t>
            </a:r>
            <a:r>
              <a:rPr lang="fr-FR" sz="1600" dirty="0"/>
              <a:t> </a:t>
            </a:r>
            <a:r>
              <a:rPr lang="fr-FR" sz="1600" dirty="0" err="1"/>
              <a:t>teaching</a:t>
            </a:r>
            <a:r>
              <a:rPr lang="fr-FR" sz="1600" dirty="0"/>
              <a:t> </a:t>
            </a:r>
            <a:r>
              <a:rPr lang="fr-FR" sz="1600" dirty="0" err="1"/>
              <a:t>hospitals</a:t>
            </a:r>
            <a:r>
              <a:rPr lang="fr-FR" sz="1600" dirty="0"/>
              <a:t>. </a:t>
            </a:r>
            <a:r>
              <a:rPr lang="fr-FR" sz="1600" dirty="0" err="1"/>
              <a:t>Between</a:t>
            </a:r>
            <a:r>
              <a:rPr lang="fr-FR" sz="1600" dirty="0"/>
              <a:t> </a:t>
            </a:r>
            <a:r>
              <a:rPr lang="fr-FR" sz="1600" dirty="0" err="1"/>
              <a:t>February</a:t>
            </a:r>
            <a:r>
              <a:rPr lang="fr-FR" sz="1600" dirty="0"/>
              <a:t> 20, 2020 and April 24 2023.</a:t>
            </a:r>
          </a:p>
        </p:txBody>
      </p:sp>
      <p:sp>
        <p:nvSpPr>
          <p:cNvPr id="4" name="Titre 3">
            <a:extLst>
              <a:ext uri="{FF2B5EF4-FFF2-40B4-BE49-F238E27FC236}">
                <a16:creationId xmlns:a16="http://schemas.microsoft.com/office/drawing/2014/main" id="{EB01731E-E059-6BAF-49A7-6D91C25B832F}"/>
              </a:ext>
            </a:extLst>
          </p:cNvPr>
          <p:cNvSpPr>
            <a:spLocks noGrp="1"/>
          </p:cNvSpPr>
          <p:nvPr>
            <p:ph type="title"/>
          </p:nvPr>
        </p:nvSpPr>
        <p:spPr/>
        <p:txBody>
          <a:bodyPr/>
          <a:lstStyle/>
          <a:p>
            <a:r>
              <a:rPr lang="fr-FR" dirty="0"/>
              <a:t>Methods</a:t>
            </a:r>
          </a:p>
        </p:txBody>
      </p:sp>
      <p:sp>
        <p:nvSpPr>
          <p:cNvPr id="7" name="Espace réservé du texte 1">
            <a:extLst>
              <a:ext uri="{FF2B5EF4-FFF2-40B4-BE49-F238E27FC236}">
                <a16:creationId xmlns:a16="http://schemas.microsoft.com/office/drawing/2014/main" id="{EAFEEF3B-07AD-9B03-44AE-C6A379AB4BB9}"/>
              </a:ext>
            </a:extLst>
          </p:cNvPr>
          <p:cNvSpPr txBox="1">
            <a:spLocks/>
          </p:cNvSpPr>
          <p:nvPr/>
        </p:nvSpPr>
        <p:spPr>
          <a:xfrm>
            <a:off x="960195" y="4765339"/>
            <a:ext cx="11104989" cy="1318853"/>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dirty="0" err="1"/>
              <a:t>Primary</a:t>
            </a:r>
            <a:r>
              <a:rPr lang="fr-FR" sz="1600" b="1" dirty="0"/>
              <a:t> </a:t>
            </a:r>
            <a:r>
              <a:rPr lang="fr-FR" sz="1600" b="1" dirty="0" err="1"/>
              <a:t>endpoint</a:t>
            </a:r>
            <a:r>
              <a:rPr lang="fr-FR" sz="1600" b="1" dirty="0"/>
              <a:t>: </a:t>
            </a:r>
            <a:r>
              <a:rPr lang="fr-FR" sz="1600" dirty="0"/>
              <a:t>Days of </a:t>
            </a:r>
            <a:r>
              <a:rPr lang="fr-FR" sz="1600" dirty="0" err="1"/>
              <a:t>Antibiotic</a:t>
            </a:r>
            <a:r>
              <a:rPr lang="fr-FR" sz="1600" dirty="0"/>
              <a:t> </a:t>
            </a:r>
            <a:r>
              <a:rPr lang="fr-FR" sz="1600" dirty="0" err="1"/>
              <a:t>Therapy</a:t>
            </a:r>
            <a:r>
              <a:rPr lang="fr-FR" sz="1600" dirty="0"/>
              <a:t> (DOT) [as </a:t>
            </a:r>
            <a:r>
              <a:rPr lang="fr-FR" sz="1600" dirty="0" err="1"/>
              <a:t>defined</a:t>
            </a:r>
            <a:r>
              <a:rPr lang="fr-FR" sz="1600" dirty="0"/>
              <a:t> by WHO]</a:t>
            </a:r>
          </a:p>
          <a:p>
            <a:pPr>
              <a:spcBef>
                <a:spcPts val="1200"/>
              </a:spcBef>
            </a:pPr>
            <a:r>
              <a:rPr lang="fr-FR" sz="1600" b="1" dirty="0" err="1"/>
              <a:t>Statistical</a:t>
            </a:r>
            <a:r>
              <a:rPr lang="fr-FR" sz="1600" b="1" dirty="0"/>
              <a:t> </a:t>
            </a:r>
            <a:r>
              <a:rPr lang="fr-FR" sz="1600" b="1" dirty="0" err="1"/>
              <a:t>analysis</a:t>
            </a:r>
            <a:r>
              <a:rPr lang="fr-FR" sz="1600" b="1" dirty="0"/>
              <a:t>: </a:t>
            </a:r>
            <a:r>
              <a:rPr lang="fr-FR" sz="1600" dirty="0" err="1"/>
              <a:t>Based</a:t>
            </a:r>
            <a:r>
              <a:rPr lang="fr-FR" sz="1600" dirty="0"/>
              <a:t> on </a:t>
            </a:r>
            <a:r>
              <a:rPr lang="fr-FR" sz="1600" dirty="0" err="1"/>
              <a:t>our</a:t>
            </a:r>
            <a:r>
              <a:rPr lang="fr-FR" sz="1600" dirty="0"/>
              <a:t> previous </a:t>
            </a:r>
            <a:r>
              <a:rPr lang="fr-FR" sz="1600" dirty="0" err="1"/>
              <a:t>studies</a:t>
            </a:r>
            <a:r>
              <a:rPr lang="fr-FR" sz="1600" dirty="0"/>
              <a:t>, </a:t>
            </a:r>
            <a:r>
              <a:rPr lang="fr-FR" sz="1600" dirty="0" err="1"/>
              <a:t>we</a:t>
            </a:r>
            <a:r>
              <a:rPr lang="fr-FR" sz="1600" dirty="0"/>
              <a:t> </a:t>
            </a:r>
            <a:r>
              <a:rPr lang="fr-FR" sz="1600" dirty="0" err="1"/>
              <a:t>expected</a:t>
            </a:r>
            <a:r>
              <a:rPr lang="fr-FR" sz="1600" dirty="0"/>
              <a:t> a </a:t>
            </a:r>
            <a:r>
              <a:rPr lang="fr-FR" sz="1600" dirty="0" err="1"/>
              <a:t>difference</a:t>
            </a:r>
            <a:r>
              <a:rPr lang="fr-FR" sz="1600" dirty="0"/>
              <a:t> in DOT of 2. </a:t>
            </a:r>
            <a:r>
              <a:rPr lang="fr-FR" sz="1600" dirty="0" err="1"/>
              <a:t>Therefore</a:t>
            </a:r>
            <a:r>
              <a:rPr lang="fr-FR" sz="1600" dirty="0"/>
              <a:t>, </a:t>
            </a:r>
            <a:r>
              <a:rPr lang="fr-FR" sz="1600" dirty="0" err="1"/>
              <a:t>we</a:t>
            </a:r>
            <a:r>
              <a:rPr lang="fr-FR" sz="1600" dirty="0"/>
              <a:t> </a:t>
            </a:r>
            <a:r>
              <a:rPr lang="fr-FR" sz="1600" dirty="0" err="1"/>
              <a:t>estimated</a:t>
            </a:r>
            <a:r>
              <a:rPr lang="fr-FR" sz="1600" dirty="0"/>
              <a:t> </a:t>
            </a:r>
            <a:r>
              <a:rPr lang="fr-FR" sz="1600" dirty="0" err="1"/>
              <a:t>that</a:t>
            </a:r>
            <a:r>
              <a:rPr lang="fr-FR" sz="1600" dirty="0"/>
              <a:t> </a:t>
            </a:r>
            <a:r>
              <a:rPr lang="fr-FR" sz="1600" dirty="0" err="1"/>
              <a:t>we</a:t>
            </a:r>
            <a:r>
              <a:rPr lang="fr-FR" sz="1600" dirty="0"/>
              <a:t> </a:t>
            </a:r>
            <a:r>
              <a:rPr lang="fr-FR" sz="1600" dirty="0" err="1"/>
              <a:t>needed</a:t>
            </a:r>
            <a:r>
              <a:rPr lang="fr-FR" sz="1600" dirty="0"/>
              <a:t> 440 patients. </a:t>
            </a:r>
            <a:r>
              <a:rPr lang="fr-FR" sz="1600" dirty="0" err="1"/>
              <a:t>We</a:t>
            </a:r>
            <a:r>
              <a:rPr lang="fr-FR" sz="1600" dirty="0"/>
              <a:t> </a:t>
            </a:r>
            <a:r>
              <a:rPr lang="fr-FR" sz="1600" dirty="0" err="1"/>
              <a:t>performed</a:t>
            </a:r>
            <a:r>
              <a:rPr lang="fr-FR" sz="1600" dirty="0"/>
              <a:t> an </a:t>
            </a:r>
            <a:r>
              <a:rPr lang="fr-FR" sz="1600" dirty="0" err="1"/>
              <a:t>interim</a:t>
            </a:r>
            <a:r>
              <a:rPr lang="fr-FR" sz="1600" dirty="0"/>
              <a:t> </a:t>
            </a:r>
            <a:r>
              <a:rPr lang="fr-FR" sz="1600" dirty="0" err="1"/>
              <a:t>analysis</a:t>
            </a:r>
            <a:r>
              <a:rPr lang="fr-FR" sz="1600" dirty="0"/>
              <a:t> </a:t>
            </a:r>
            <a:r>
              <a:rPr lang="fr-FR" sz="1600" dirty="0" err="1"/>
              <a:t>when</a:t>
            </a:r>
            <a:r>
              <a:rPr lang="fr-FR" sz="1600" dirty="0"/>
              <a:t> </a:t>
            </a:r>
            <a:r>
              <a:rPr lang="fr-FR" sz="1600" dirty="0" err="1"/>
              <a:t>half</a:t>
            </a:r>
            <a:r>
              <a:rPr lang="fr-FR" sz="1600" dirty="0"/>
              <a:t> of the </a:t>
            </a:r>
            <a:r>
              <a:rPr lang="fr-FR" sz="1600" dirty="0" err="1"/>
              <a:t>sample</a:t>
            </a:r>
            <a:r>
              <a:rPr lang="fr-FR" sz="1600" dirty="0"/>
              <a:t> has been </a:t>
            </a:r>
            <a:r>
              <a:rPr lang="fr-FR" sz="1600" dirty="0" err="1"/>
              <a:t>recruited</a:t>
            </a:r>
            <a:r>
              <a:rPr lang="fr-FR" sz="1600" dirty="0"/>
              <a:t> and </a:t>
            </a:r>
            <a:r>
              <a:rPr lang="fr-FR" sz="1600" dirty="0" err="1"/>
              <a:t>we</a:t>
            </a:r>
            <a:r>
              <a:rPr lang="fr-FR" sz="1600" dirty="0"/>
              <a:t> </a:t>
            </a:r>
            <a:r>
              <a:rPr lang="fr-FR" sz="1600" dirty="0" err="1"/>
              <a:t>found</a:t>
            </a:r>
            <a:r>
              <a:rPr lang="fr-FR" sz="1600" dirty="0"/>
              <a:t> a </a:t>
            </a:r>
            <a:r>
              <a:rPr lang="fr-FR" sz="1600" dirty="0" err="1"/>
              <a:t>difference</a:t>
            </a:r>
            <a:r>
              <a:rPr lang="fr-FR" sz="1600" dirty="0"/>
              <a:t> in 1 DOT. The </a:t>
            </a:r>
            <a:r>
              <a:rPr lang="fr-FR" sz="1600" dirty="0" err="1"/>
              <a:t>independent</a:t>
            </a:r>
            <a:r>
              <a:rPr lang="fr-FR" sz="1600" dirty="0"/>
              <a:t> </a:t>
            </a:r>
            <a:r>
              <a:rPr lang="fr-FR" sz="1600" dirty="0" err="1"/>
              <a:t>committee</a:t>
            </a:r>
            <a:r>
              <a:rPr lang="fr-FR" sz="1600" dirty="0"/>
              <a:t> </a:t>
            </a:r>
            <a:r>
              <a:rPr lang="fr-FR" sz="1600" dirty="0" err="1"/>
              <a:t>decided</a:t>
            </a:r>
            <a:r>
              <a:rPr lang="fr-FR" sz="1600" dirty="0"/>
              <a:t> to stop the </a:t>
            </a:r>
            <a:r>
              <a:rPr lang="fr-FR" sz="1600" dirty="0" err="1"/>
              <a:t>study</a:t>
            </a:r>
            <a:r>
              <a:rPr lang="fr-FR" sz="1600" dirty="0"/>
              <a:t>. </a:t>
            </a:r>
            <a:r>
              <a:rPr lang="fr-FR" sz="1600" dirty="0" err="1"/>
              <a:t>We</a:t>
            </a:r>
            <a:r>
              <a:rPr lang="fr-FR" sz="1600" dirty="0"/>
              <a:t> </a:t>
            </a:r>
            <a:r>
              <a:rPr lang="fr-FR" sz="1600" dirty="0" err="1"/>
              <a:t>analysed</a:t>
            </a:r>
            <a:r>
              <a:rPr lang="fr-FR" sz="1600" dirty="0"/>
              <a:t> data </a:t>
            </a:r>
            <a:r>
              <a:rPr lang="fr-FR" sz="1600" dirty="0" err="1"/>
              <a:t>with</a:t>
            </a:r>
            <a:r>
              <a:rPr lang="fr-FR" sz="1600" dirty="0"/>
              <a:t> ITT.</a:t>
            </a:r>
          </a:p>
        </p:txBody>
      </p:sp>
      <p:graphicFrame>
        <p:nvGraphicFramePr>
          <p:cNvPr id="11" name="Espace réservé du contenu 7">
            <a:extLst>
              <a:ext uri="{FF2B5EF4-FFF2-40B4-BE49-F238E27FC236}">
                <a16:creationId xmlns:a16="http://schemas.microsoft.com/office/drawing/2014/main" id="{3C1213FC-95A5-C406-EA90-E6532F0B074F}"/>
              </a:ext>
            </a:extLst>
          </p:cNvPr>
          <p:cNvGraphicFramePr>
            <a:graphicFrameLocks/>
          </p:cNvGraphicFramePr>
          <p:nvPr/>
        </p:nvGraphicFramePr>
        <p:xfrm>
          <a:off x="2588688" y="1680078"/>
          <a:ext cx="7848000" cy="1854200"/>
        </p:xfrm>
        <a:graphic>
          <a:graphicData uri="http://schemas.openxmlformats.org/drawingml/2006/table">
            <a:tbl>
              <a:tblPr firstRow="1" bandRow="1">
                <a:tableStyleId>{5C22544A-7EE6-4342-B048-85BDC9FD1C3A}</a:tableStyleId>
              </a:tblPr>
              <a:tblGrid>
                <a:gridCol w="3924000">
                  <a:extLst>
                    <a:ext uri="{9D8B030D-6E8A-4147-A177-3AD203B41FA5}">
                      <a16:colId xmlns:a16="http://schemas.microsoft.com/office/drawing/2014/main" val="2243341916"/>
                    </a:ext>
                  </a:extLst>
                </a:gridCol>
                <a:gridCol w="3924000">
                  <a:extLst>
                    <a:ext uri="{9D8B030D-6E8A-4147-A177-3AD203B41FA5}">
                      <a16:colId xmlns:a16="http://schemas.microsoft.com/office/drawing/2014/main" val="878563520"/>
                    </a:ext>
                  </a:extLst>
                </a:gridCol>
              </a:tblGrid>
              <a:tr h="370840">
                <a:tc>
                  <a:txBody>
                    <a:bodyPr/>
                    <a:lstStyle/>
                    <a:p>
                      <a:pPr algn="ctr"/>
                      <a:r>
                        <a:rPr lang="fr-FR" sz="1400" b="1" kern="1200" dirty="0">
                          <a:solidFill>
                            <a:schemeClr val="lt1"/>
                          </a:solidFill>
                          <a:effectLst/>
                          <a:latin typeface="Arial" panose="020B0604020202020204" pitchFamily="34" charset="0"/>
                          <a:ea typeface="+mn-ea"/>
                          <a:cs typeface="Arial" panose="020B0604020202020204" pitchFamily="34" charset="0"/>
                        </a:rPr>
                        <a:t>Inclusion </a:t>
                      </a:r>
                      <a:r>
                        <a:rPr lang="fr-FR" sz="1400" b="1" kern="1200" dirty="0" err="1">
                          <a:solidFill>
                            <a:schemeClr val="lt1"/>
                          </a:solidFill>
                          <a:effectLst/>
                          <a:latin typeface="Arial" panose="020B0604020202020204" pitchFamily="34" charset="0"/>
                          <a:ea typeface="+mn-ea"/>
                          <a:cs typeface="Arial" panose="020B0604020202020204" pitchFamily="34" charset="0"/>
                        </a:rPr>
                        <a:t>criteria</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5E247C"/>
                    </a:solidFill>
                  </a:tcPr>
                </a:tc>
                <a:tc>
                  <a:txBody>
                    <a:bodyPr/>
                    <a:lstStyle/>
                    <a:p>
                      <a:pPr algn="ctr"/>
                      <a:r>
                        <a:rPr lang="fr-FR" sz="1400" b="1" kern="1200" dirty="0">
                          <a:solidFill>
                            <a:schemeClr val="lt1"/>
                          </a:solidFill>
                          <a:effectLst/>
                          <a:latin typeface="Arial" panose="020B0604020202020204" pitchFamily="34" charset="0"/>
                          <a:ea typeface="+mn-ea"/>
                          <a:cs typeface="Arial" panose="020B0604020202020204" pitchFamily="34" charset="0"/>
                        </a:rPr>
                        <a:t>Exclusion </a:t>
                      </a:r>
                      <a:r>
                        <a:rPr lang="fr-FR" sz="1400" b="1" kern="1200" dirty="0" err="1">
                          <a:solidFill>
                            <a:schemeClr val="lt1"/>
                          </a:solidFill>
                          <a:effectLst/>
                          <a:latin typeface="Arial" panose="020B0604020202020204" pitchFamily="34" charset="0"/>
                          <a:ea typeface="+mn-ea"/>
                          <a:cs typeface="Arial" panose="020B0604020202020204" pitchFamily="34" charset="0"/>
                        </a:rPr>
                        <a:t>criteria</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521239465"/>
                  </a:ext>
                </a:extLst>
              </a:tr>
              <a:tr h="370840">
                <a:tc>
                  <a:txBody>
                    <a:bodyPr/>
                    <a:lstStyle/>
                    <a:p>
                      <a:r>
                        <a:rPr lang="fr-FR" sz="1400" kern="1200" dirty="0">
                          <a:solidFill>
                            <a:schemeClr val="dk1"/>
                          </a:solidFill>
                          <a:effectLst/>
                          <a:latin typeface="Arial" panose="020B0604020202020204" pitchFamily="34" charset="0"/>
                          <a:ea typeface="+mn-ea"/>
                          <a:cs typeface="Arial" panose="020B0604020202020204" pitchFamily="34" charset="0"/>
                        </a:rPr>
                        <a:t>Age &gt; 18 </a:t>
                      </a:r>
                      <a:r>
                        <a:rPr lang="fr-FR" sz="1400" kern="1200" dirty="0" err="1">
                          <a:solidFill>
                            <a:schemeClr val="dk1"/>
                          </a:solidFill>
                          <a:effectLst/>
                          <a:latin typeface="Arial" panose="020B0604020202020204" pitchFamily="34" charset="0"/>
                          <a:ea typeface="+mn-ea"/>
                          <a:cs typeface="Arial" panose="020B0604020202020204" pitchFamily="34" charset="0"/>
                        </a:rPr>
                        <a:t>years</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lang="fr-FR" sz="1400" kern="1200" dirty="0" err="1">
                          <a:solidFill>
                            <a:schemeClr val="dk1"/>
                          </a:solidFill>
                          <a:effectLst/>
                          <a:latin typeface="Arial" panose="020B0604020202020204" pitchFamily="34" charset="0"/>
                          <a:ea typeface="+mn-ea"/>
                          <a:cs typeface="Arial" panose="020B0604020202020204" pitchFamily="34" charset="0"/>
                        </a:rPr>
                        <a:t>Pregnancy</a:t>
                      </a:r>
                      <a:r>
                        <a:rPr lang="fr-FR" sz="1400" kern="1200" dirty="0">
                          <a:solidFill>
                            <a:schemeClr val="dk1"/>
                          </a:solidFill>
                          <a:effectLst/>
                          <a:latin typeface="Arial" panose="020B0604020202020204" pitchFamily="34" charset="0"/>
                          <a:ea typeface="+mn-ea"/>
                          <a:cs typeface="Arial" panose="020B0604020202020204" pitchFamily="34" charset="0"/>
                        </a:rPr>
                        <a:t>/nursing</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472571519"/>
                  </a:ext>
                </a:extLst>
              </a:tr>
              <a:tr h="370840">
                <a:tc>
                  <a:txBody>
                    <a:bodyPr/>
                    <a:lstStyle/>
                    <a:p>
                      <a:r>
                        <a:rPr lang="fr-FR" sz="1400" kern="1200" dirty="0" err="1">
                          <a:solidFill>
                            <a:schemeClr val="dk1"/>
                          </a:solidFill>
                          <a:effectLst/>
                          <a:latin typeface="Arial" panose="020B0604020202020204" pitchFamily="34" charset="0"/>
                          <a:ea typeface="+mn-ea"/>
                          <a:cs typeface="Arial" panose="020B0604020202020204" pitchFamily="34" charset="0"/>
                        </a:rPr>
                        <a:t>Hospitalised</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r>
                        <a:rPr lang="fr-FR" sz="1400" kern="1200" dirty="0" err="1">
                          <a:solidFill>
                            <a:schemeClr val="dk1"/>
                          </a:solidFill>
                          <a:effectLst/>
                          <a:latin typeface="Arial" panose="020B0604020202020204" pitchFamily="34" charset="0"/>
                          <a:ea typeface="+mn-ea"/>
                          <a:cs typeface="Arial" panose="020B0604020202020204" pitchFamily="34" charset="0"/>
                        </a:rPr>
                        <a:t>Severe</a:t>
                      </a:r>
                      <a:r>
                        <a:rPr lang="fr-FR" sz="1400" kern="1200" dirty="0">
                          <a:solidFill>
                            <a:schemeClr val="dk1"/>
                          </a:solidFill>
                          <a:effectLst/>
                          <a:latin typeface="Arial" panose="020B0604020202020204" pitchFamily="34" charset="0"/>
                          <a:ea typeface="+mn-ea"/>
                          <a:cs typeface="Arial" panose="020B0604020202020204" pitchFamily="34" charset="0"/>
                        </a:rPr>
                        <a:t> </a:t>
                      </a:r>
                      <a:r>
                        <a:rPr lang="fr-FR" sz="1400" kern="1200" dirty="0" err="1">
                          <a:solidFill>
                            <a:schemeClr val="dk1"/>
                          </a:solidFill>
                          <a:effectLst/>
                          <a:latin typeface="Arial" panose="020B0604020202020204" pitchFamily="34" charset="0"/>
                          <a:ea typeface="+mn-ea"/>
                          <a:cs typeface="Arial" panose="020B0604020202020204" pitchFamily="34" charset="0"/>
                        </a:rPr>
                        <a:t>immunosupression</a:t>
                      </a:r>
                      <a:r>
                        <a:rPr lang="fr-FR" sz="1400" kern="1200" dirty="0">
                          <a:solidFill>
                            <a:schemeClr val="dk1"/>
                          </a:solidFill>
                          <a:effectLst/>
                          <a:latin typeface="Arial" panose="020B0604020202020204" pitchFamily="34" charset="0"/>
                          <a:ea typeface="+mn-ea"/>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94981047"/>
                  </a:ext>
                </a:extLst>
              </a:tr>
              <a:tr h="370840">
                <a:tc>
                  <a:txBody>
                    <a:bodyPr/>
                    <a:lstStyle/>
                    <a:p>
                      <a:r>
                        <a:rPr lang="fr-FR" sz="1400" kern="1200" dirty="0">
                          <a:solidFill>
                            <a:schemeClr val="dk1"/>
                          </a:solidFill>
                          <a:effectLst/>
                          <a:latin typeface="Arial" panose="020B0604020202020204" pitchFamily="34" charset="0"/>
                          <a:ea typeface="+mn-ea"/>
                          <a:cs typeface="Arial" panose="020B0604020202020204" pitchFamily="34" charset="0"/>
                        </a:rPr>
                        <a:t>Clinical + </a:t>
                      </a:r>
                      <a:r>
                        <a:rPr lang="fr-FR" sz="1400" kern="1200" dirty="0" err="1">
                          <a:solidFill>
                            <a:schemeClr val="dk1"/>
                          </a:solidFill>
                          <a:effectLst/>
                          <a:latin typeface="Arial" panose="020B0604020202020204" pitchFamily="34" charset="0"/>
                          <a:ea typeface="+mn-ea"/>
                          <a:cs typeface="Arial" panose="020B0604020202020204" pitchFamily="34" charset="0"/>
                        </a:rPr>
                        <a:t>radiological</a:t>
                      </a:r>
                      <a:r>
                        <a:rPr lang="fr-FR" sz="1400" kern="1200" dirty="0">
                          <a:solidFill>
                            <a:schemeClr val="dk1"/>
                          </a:solidFill>
                          <a:effectLst/>
                          <a:latin typeface="Arial" panose="020B0604020202020204" pitchFamily="34" charset="0"/>
                          <a:ea typeface="+mn-ea"/>
                          <a:cs typeface="Arial" panose="020B0604020202020204" pitchFamily="34" charset="0"/>
                        </a:rPr>
                        <a:t> </a:t>
                      </a:r>
                      <a:r>
                        <a:rPr lang="fr-FR" sz="1400" kern="1200" dirty="0" err="1">
                          <a:solidFill>
                            <a:schemeClr val="dk1"/>
                          </a:solidFill>
                          <a:effectLst/>
                          <a:latin typeface="Arial" panose="020B0604020202020204" pitchFamily="34" charset="0"/>
                          <a:ea typeface="+mn-ea"/>
                          <a:cs typeface="Arial" panose="020B0604020202020204" pitchFamily="34" charset="0"/>
                        </a:rPr>
                        <a:t>diagnosis</a:t>
                      </a:r>
                      <a:r>
                        <a:rPr lang="fr-FR" sz="1400" kern="1200" dirty="0">
                          <a:solidFill>
                            <a:schemeClr val="dk1"/>
                          </a:solidFill>
                          <a:effectLst/>
                          <a:latin typeface="Arial" panose="020B0604020202020204" pitchFamily="34" charset="0"/>
                          <a:ea typeface="+mn-ea"/>
                          <a:cs typeface="Arial" panose="020B0604020202020204" pitchFamily="34" charset="0"/>
                        </a:rPr>
                        <a:t> of CAP</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tc>
                  <a:txBody>
                    <a:bodyPr/>
                    <a:lstStyle/>
                    <a:p>
                      <a:r>
                        <a:rPr lang="fr-FR" sz="1400" kern="1200" dirty="0">
                          <a:solidFill>
                            <a:schemeClr val="dk1"/>
                          </a:solidFill>
                          <a:effectLst/>
                          <a:latin typeface="Arial" panose="020B0604020202020204" pitchFamily="34" charset="0"/>
                          <a:ea typeface="+mn-ea"/>
                          <a:cs typeface="Arial" panose="020B0604020202020204" pitchFamily="34" charset="0"/>
                        </a:rPr>
                        <a:t>Life </a:t>
                      </a:r>
                      <a:r>
                        <a:rPr lang="fr-FR" sz="1400" kern="1200" dirty="0" err="1">
                          <a:solidFill>
                            <a:schemeClr val="dk1"/>
                          </a:solidFill>
                          <a:effectLst/>
                          <a:latin typeface="Arial" panose="020B0604020202020204" pitchFamily="34" charset="0"/>
                          <a:ea typeface="+mn-ea"/>
                          <a:cs typeface="Arial" panose="020B0604020202020204" pitchFamily="34" charset="0"/>
                        </a:rPr>
                        <a:t>expectancy</a:t>
                      </a:r>
                      <a:r>
                        <a:rPr lang="fr-FR" sz="1400" kern="1200" dirty="0">
                          <a:solidFill>
                            <a:schemeClr val="dk1"/>
                          </a:solidFill>
                          <a:effectLst/>
                          <a:latin typeface="Arial" panose="020B0604020202020204" pitchFamily="34" charset="0"/>
                          <a:ea typeface="+mn-ea"/>
                          <a:cs typeface="Arial" panose="020B0604020202020204" pitchFamily="34" charset="0"/>
                        </a:rPr>
                        <a:t> ≤24 </a:t>
                      </a:r>
                      <a:r>
                        <a:rPr lang="fr-FR" sz="1400" kern="1200" dirty="0" err="1">
                          <a:solidFill>
                            <a:schemeClr val="dk1"/>
                          </a:solidFill>
                          <a:effectLst/>
                          <a:latin typeface="Arial" panose="020B0604020202020204" pitchFamily="34" charset="0"/>
                          <a:ea typeface="+mn-ea"/>
                          <a:cs typeface="Arial" panose="020B0604020202020204" pitchFamily="34" charset="0"/>
                        </a:rPr>
                        <a:t>hours</a:t>
                      </a:r>
                      <a:r>
                        <a:rPr lang="fr-FR" sz="1400" kern="1200" dirty="0">
                          <a:solidFill>
                            <a:schemeClr val="dk1"/>
                          </a:solidFill>
                          <a:effectLst/>
                          <a:latin typeface="Arial" panose="020B0604020202020204" pitchFamily="34" charset="0"/>
                          <a:ea typeface="+mn-ea"/>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66625137"/>
                  </a:ext>
                </a:extLst>
              </a:tr>
              <a:tr h="370840">
                <a:tc>
                  <a:txBody>
                    <a:bodyPr/>
                    <a:lstStyle/>
                    <a:p>
                      <a:r>
                        <a:rPr lang="fr-FR" sz="1400" kern="1200" dirty="0">
                          <a:solidFill>
                            <a:schemeClr val="dk1"/>
                          </a:solidFill>
                          <a:effectLst/>
                          <a:latin typeface="Arial" panose="020B0604020202020204" pitchFamily="34" charset="0"/>
                          <a:ea typeface="+mn-ea"/>
                          <a:cs typeface="Arial" panose="020B0604020202020204" pitchFamily="34" charset="0"/>
                        </a:rPr>
                        <a:t>First 24 </a:t>
                      </a:r>
                      <a:r>
                        <a:rPr lang="fr-FR" sz="1400" kern="1200" dirty="0" err="1">
                          <a:solidFill>
                            <a:schemeClr val="dk1"/>
                          </a:solidFill>
                          <a:effectLst/>
                          <a:latin typeface="Arial" panose="020B0604020202020204" pitchFamily="34" charset="0"/>
                          <a:ea typeface="+mn-ea"/>
                          <a:cs typeface="Arial" panose="020B0604020202020204" pitchFamily="34" charset="0"/>
                        </a:rPr>
                        <a:t>hours</a:t>
                      </a:r>
                      <a:r>
                        <a:rPr lang="fr-FR" sz="1400" kern="1200" dirty="0">
                          <a:solidFill>
                            <a:schemeClr val="dk1"/>
                          </a:solidFill>
                          <a:effectLst/>
                          <a:latin typeface="Arial" panose="020B0604020202020204" pitchFamily="34" charset="0"/>
                          <a:ea typeface="+mn-ea"/>
                          <a:cs typeface="Arial" panose="020B0604020202020204" pitchFamily="34" charset="0"/>
                        </a:rPr>
                        <a:t> </a:t>
                      </a:r>
                      <a:r>
                        <a:rPr lang="fr-FR" sz="1400" kern="1200" dirty="0" err="1">
                          <a:solidFill>
                            <a:schemeClr val="dk1"/>
                          </a:solidFill>
                          <a:effectLst/>
                          <a:latin typeface="Arial" panose="020B0604020202020204" pitchFamily="34" charset="0"/>
                          <a:ea typeface="+mn-ea"/>
                          <a:cs typeface="Arial" panose="020B0604020202020204" pitchFamily="34" charset="0"/>
                        </a:rPr>
                        <a:t>since</a:t>
                      </a:r>
                      <a:r>
                        <a:rPr lang="fr-FR" sz="1400" kern="1200" dirty="0">
                          <a:solidFill>
                            <a:schemeClr val="dk1"/>
                          </a:solidFill>
                          <a:effectLst/>
                          <a:latin typeface="Arial" panose="020B0604020202020204" pitchFamily="34" charset="0"/>
                          <a:ea typeface="+mn-ea"/>
                          <a:cs typeface="Arial" panose="020B0604020202020204" pitchFamily="34" charset="0"/>
                        </a:rPr>
                        <a:t> the admission</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r>
                        <a:rPr lang="fr-FR" sz="1400" kern="1200" dirty="0">
                          <a:solidFill>
                            <a:schemeClr val="dk1"/>
                          </a:solidFill>
                          <a:effectLst/>
                          <a:latin typeface="Arial" panose="020B0604020202020204" pitchFamily="34" charset="0"/>
                          <a:ea typeface="+mn-ea"/>
                          <a:cs typeface="Arial" panose="020B0604020202020204" pitchFamily="34" charset="0"/>
                        </a:rPr>
                        <a:t>SARS-CoV-2 active infection (PCR positive)</a:t>
                      </a:r>
                      <a:r>
                        <a:rPr lang="fr-FR" sz="1400" dirty="0">
                          <a:effectLst/>
                          <a:latin typeface="Arial" panose="020B0604020202020204" pitchFamily="34" charset="0"/>
                          <a:cs typeface="Arial" panose="020B0604020202020204" pitchFamily="34" charset="0"/>
                        </a:rPr>
                        <a:t> </a:t>
                      </a:r>
                      <a:endParaRPr lang="fr-FR" sz="1400" dirty="0">
                        <a:latin typeface="Arial" panose="020B0604020202020204" pitchFamily="34" charset="0"/>
                        <a:cs typeface="Arial" panose="020B0604020202020204" pitchFamily="34" charset="0"/>
                      </a:endParaRPr>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036995384"/>
                  </a:ext>
                </a:extLst>
              </a:tr>
            </a:tbl>
          </a:graphicData>
        </a:graphic>
      </p:graphicFrame>
      <p:sp>
        <p:nvSpPr>
          <p:cNvPr id="14" name="Espace réservé du contenu 13">
            <a:extLst>
              <a:ext uri="{FF2B5EF4-FFF2-40B4-BE49-F238E27FC236}">
                <a16:creationId xmlns:a16="http://schemas.microsoft.com/office/drawing/2014/main" id="{EFC9E12D-DFFC-7ADA-4EC4-7861A18AF78E}"/>
              </a:ext>
            </a:extLst>
          </p:cNvPr>
          <p:cNvSpPr>
            <a:spLocks noGrp="1"/>
          </p:cNvSpPr>
          <p:nvPr>
            <p:ph sz="quarter" idx="16"/>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graphicFrame>
        <p:nvGraphicFramePr>
          <p:cNvPr id="15" name="Tableau 14">
            <a:extLst>
              <a:ext uri="{FF2B5EF4-FFF2-40B4-BE49-F238E27FC236}">
                <a16:creationId xmlns:a16="http://schemas.microsoft.com/office/drawing/2014/main" id="{C47BF266-51D2-DAD4-A7CA-7D74A67CD4FF}"/>
              </a:ext>
            </a:extLst>
          </p:cNvPr>
          <p:cNvGraphicFramePr>
            <a:graphicFrameLocks noGrp="1"/>
          </p:cNvGraphicFramePr>
          <p:nvPr/>
        </p:nvGraphicFramePr>
        <p:xfrm>
          <a:off x="2588688" y="3534277"/>
          <a:ext cx="7848000" cy="1045634"/>
        </p:xfrm>
        <a:graphic>
          <a:graphicData uri="http://schemas.openxmlformats.org/drawingml/2006/table">
            <a:tbl>
              <a:tblPr firstRow="1" bandRow="1">
                <a:tableStyleId>{5C22544A-7EE6-4342-B048-85BDC9FD1C3A}</a:tableStyleId>
              </a:tblPr>
              <a:tblGrid>
                <a:gridCol w="1637872">
                  <a:extLst>
                    <a:ext uri="{9D8B030D-6E8A-4147-A177-3AD203B41FA5}">
                      <a16:colId xmlns:a16="http://schemas.microsoft.com/office/drawing/2014/main" val="1246880965"/>
                    </a:ext>
                  </a:extLst>
                </a:gridCol>
                <a:gridCol w="6210128">
                  <a:extLst>
                    <a:ext uri="{9D8B030D-6E8A-4147-A177-3AD203B41FA5}">
                      <a16:colId xmlns:a16="http://schemas.microsoft.com/office/drawing/2014/main" val="883899887"/>
                    </a:ext>
                  </a:extLst>
                </a:gridCol>
              </a:tblGrid>
              <a:tr h="522817">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tx1"/>
                          </a:solidFill>
                          <a:effectLst/>
                          <a:latin typeface="+mn-lt"/>
                          <a:ea typeface="+mn-ea"/>
                          <a:cs typeface="+mn-cs"/>
                        </a:rPr>
                        <a:t>Intervention: </a:t>
                      </a:r>
                      <a:br>
                        <a:rPr lang="fr-FR" sz="1400" b="1" kern="1200" dirty="0">
                          <a:solidFill>
                            <a:schemeClr val="tx1"/>
                          </a:solidFill>
                          <a:effectLst/>
                          <a:latin typeface="+mn-lt"/>
                          <a:ea typeface="+mn-ea"/>
                          <a:cs typeface="+mn-cs"/>
                        </a:rPr>
                      </a:br>
                      <a:r>
                        <a:rPr lang="fr-FR" sz="1400" b="0" kern="1200" dirty="0" err="1">
                          <a:solidFill>
                            <a:schemeClr val="tx1"/>
                          </a:solidFill>
                          <a:effectLst/>
                          <a:latin typeface="+mn-lt"/>
                          <a:ea typeface="+mn-ea"/>
                          <a:cs typeface="+mn-cs"/>
                        </a:rPr>
                        <a:t>Random</a:t>
                      </a:r>
                      <a:r>
                        <a:rPr lang="fr-FR" sz="1400" b="0" kern="1200" dirty="0">
                          <a:solidFill>
                            <a:schemeClr val="tx1"/>
                          </a:solidFill>
                          <a:effectLst/>
                          <a:latin typeface="+mn-lt"/>
                          <a:ea typeface="+mn-ea"/>
                          <a:cs typeface="+mn-cs"/>
                        </a:rPr>
                        <a:t> and open </a:t>
                      </a:r>
                      <a:r>
                        <a:rPr lang="fr-FR" sz="1400" b="0" kern="1200" dirty="0" err="1">
                          <a:solidFill>
                            <a:schemeClr val="tx1"/>
                          </a:solidFill>
                          <a:effectLst/>
                          <a:latin typeface="+mn-lt"/>
                          <a:ea typeface="+mn-ea"/>
                          <a:cs typeface="+mn-cs"/>
                        </a:rPr>
                        <a:t>assignment</a:t>
                      </a:r>
                      <a:r>
                        <a:rPr lang="fr-FR" sz="1400" b="0" kern="1200" dirty="0">
                          <a:solidFill>
                            <a:schemeClr val="tx1"/>
                          </a:solidFill>
                          <a:effectLst/>
                          <a:latin typeface="+mn-lt"/>
                          <a:ea typeface="+mn-ea"/>
                          <a:cs typeface="+mn-cs"/>
                        </a:rPr>
                        <a:t> 1:1</a:t>
                      </a: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b="0" kern="1200" dirty="0">
                          <a:solidFill>
                            <a:schemeClr val="tx1"/>
                          </a:solidFill>
                          <a:effectLst/>
                          <a:latin typeface="Arial" panose="020B0604020202020204" pitchFamily="34" charset="0"/>
                          <a:ea typeface="+mn-ea"/>
                          <a:cs typeface="Arial" panose="020B0604020202020204" pitchFamily="34" charset="0"/>
                        </a:rPr>
                        <a:t>Multiplex real time PCR in non-invasive</a:t>
                      </a:r>
                      <a:br>
                        <a:rPr lang="fr-FR" sz="1400" b="0" kern="1200" dirty="0">
                          <a:solidFill>
                            <a:schemeClr val="tx1"/>
                          </a:solidFill>
                          <a:effectLst/>
                          <a:latin typeface="Arial" panose="020B0604020202020204" pitchFamily="34" charset="0"/>
                          <a:ea typeface="+mn-ea"/>
                          <a:cs typeface="Arial" panose="020B0604020202020204" pitchFamily="34" charset="0"/>
                        </a:rPr>
                      </a:br>
                      <a:r>
                        <a:rPr lang="fr-FR" sz="1400" b="0" kern="1200" dirty="0" err="1">
                          <a:solidFill>
                            <a:schemeClr val="tx1"/>
                          </a:solidFill>
                          <a:effectLst/>
                          <a:latin typeface="Arial" panose="020B0604020202020204" pitchFamily="34" charset="0"/>
                          <a:ea typeface="+mn-ea"/>
                          <a:cs typeface="Arial" panose="020B0604020202020204" pitchFamily="34" charset="0"/>
                        </a:rPr>
                        <a:t>respiratory</a:t>
                      </a:r>
                      <a:r>
                        <a:rPr lang="fr-FR" sz="1400" b="0" kern="1200" dirty="0">
                          <a:solidFill>
                            <a:schemeClr val="tx1"/>
                          </a:solidFill>
                          <a:effectLst/>
                          <a:latin typeface="Arial" panose="020B0604020202020204" pitchFamily="34" charset="0"/>
                          <a:ea typeface="+mn-ea"/>
                          <a:cs typeface="Arial" panose="020B0604020202020204" pitchFamily="34" charset="0"/>
                        </a:rPr>
                        <a:t> </a:t>
                      </a:r>
                      <a:r>
                        <a:rPr lang="fr-FR" sz="1400" b="0" kern="1200" dirty="0" err="1">
                          <a:solidFill>
                            <a:schemeClr val="tx1"/>
                          </a:solidFill>
                          <a:effectLst/>
                          <a:latin typeface="Arial" panose="020B0604020202020204" pitchFamily="34" charset="0"/>
                          <a:ea typeface="+mn-ea"/>
                          <a:cs typeface="Arial" panose="020B0604020202020204" pitchFamily="34" charset="0"/>
                        </a:rPr>
                        <a:t>samples</a:t>
                      </a:r>
                      <a:r>
                        <a:rPr lang="fr-FR" sz="1400" b="0" kern="1200" dirty="0">
                          <a:solidFill>
                            <a:schemeClr val="tx1"/>
                          </a:solidFill>
                          <a:effectLst/>
                          <a:latin typeface="Arial" panose="020B0604020202020204" pitchFamily="34" charset="0"/>
                          <a:ea typeface="+mn-ea"/>
                          <a:cs typeface="Arial" panose="020B0604020202020204" pitchFamily="34" charset="0"/>
                        </a:rPr>
                        <a:t> + </a:t>
                      </a:r>
                      <a:r>
                        <a:rPr lang="fr-FR" sz="1400" b="0" kern="1200" dirty="0" err="1">
                          <a:solidFill>
                            <a:schemeClr val="tx1"/>
                          </a:solidFill>
                          <a:effectLst/>
                          <a:latin typeface="Arial" panose="020B0604020202020204" pitchFamily="34" charset="0"/>
                          <a:ea typeface="+mn-ea"/>
                          <a:cs typeface="Arial" panose="020B0604020202020204" pitchFamily="34" charset="0"/>
                        </a:rPr>
                        <a:t>conventional</a:t>
                      </a:r>
                      <a:r>
                        <a:rPr lang="fr-FR" sz="1400" b="0" kern="1200" dirty="0">
                          <a:solidFill>
                            <a:schemeClr val="tx1"/>
                          </a:solidFill>
                          <a:effectLst/>
                          <a:latin typeface="Arial" panose="020B0604020202020204" pitchFamily="34" charset="0"/>
                          <a:ea typeface="+mn-ea"/>
                          <a:cs typeface="Arial" panose="020B0604020202020204" pitchFamily="34" charset="0"/>
                        </a:rPr>
                        <a:t> </a:t>
                      </a:r>
                      <a:r>
                        <a:rPr lang="fr-FR" sz="1400" b="0" kern="1200" dirty="0" err="1">
                          <a:solidFill>
                            <a:schemeClr val="tx1"/>
                          </a:solidFill>
                          <a:effectLst/>
                          <a:latin typeface="Arial" panose="020B0604020202020204" pitchFamily="34" charset="0"/>
                          <a:ea typeface="+mn-ea"/>
                          <a:cs typeface="Arial" panose="020B0604020202020204" pitchFamily="34" charset="0"/>
                        </a:rPr>
                        <a:t>microbiological</a:t>
                      </a:r>
                      <a:r>
                        <a:rPr lang="fr-FR" sz="1400" b="0" kern="1200" dirty="0">
                          <a:solidFill>
                            <a:schemeClr val="tx1"/>
                          </a:solidFill>
                          <a:effectLst/>
                          <a:latin typeface="Arial" panose="020B0604020202020204" pitchFamily="34" charset="0"/>
                          <a:ea typeface="+mn-ea"/>
                          <a:cs typeface="Arial" panose="020B0604020202020204" pitchFamily="34" charset="0"/>
                        </a:rPr>
                        <a:t> </a:t>
                      </a:r>
                      <a:r>
                        <a:rPr lang="fr-FR" sz="1400" b="0" kern="1200" dirty="0" err="1">
                          <a:solidFill>
                            <a:schemeClr val="tx1"/>
                          </a:solidFill>
                          <a:effectLst/>
                          <a:latin typeface="Arial" panose="020B0604020202020204" pitchFamily="34" charset="0"/>
                          <a:ea typeface="+mn-ea"/>
                          <a:cs typeface="Arial" panose="020B0604020202020204" pitchFamily="34" charset="0"/>
                        </a:rPr>
                        <a:t>testing</a:t>
                      </a:r>
                      <a:endParaRPr lang="fr-FR" sz="1400" b="0" kern="1200" dirty="0">
                        <a:solidFill>
                          <a:schemeClr val="tx1"/>
                        </a:solidFill>
                        <a:effectLst/>
                        <a:latin typeface="Arial" panose="020B0604020202020204" pitchFamily="34" charset="0"/>
                        <a:ea typeface="+mn-ea"/>
                        <a:cs typeface="Arial" panose="020B0604020202020204"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297417503"/>
                  </a:ext>
                </a:extLst>
              </a:tr>
              <a:tr h="522817">
                <a:tc vMerge="1">
                  <a:txBody>
                    <a:bodyPr/>
                    <a:lstStyle/>
                    <a:p>
                      <a:endParaRPr lang="fr-FR" dirty="0"/>
                    </a:p>
                  </a:txBody>
                  <a:tcP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r>
                        <a:rPr lang="fr-FR" sz="1400" b="0" dirty="0" err="1">
                          <a:solidFill>
                            <a:schemeClr val="tx1"/>
                          </a:solidFill>
                          <a:latin typeface="Arial" panose="020B0604020202020204" pitchFamily="34" charset="0"/>
                          <a:cs typeface="Arial" panose="020B0604020202020204" pitchFamily="34" charset="0"/>
                        </a:rPr>
                        <a:t>Conventional</a:t>
                      </a:r>
                      <a:r>
                        <a:rPr lang="fr-FR" sz="1400" b="0" dirty="0">
                          <a:solidFill>
                            <a:schemeClr val="tx1"/>
                          </a:solidFill>
                          <a:latin typeface="Arial" panose="020B0604020202020204" pitchFamily="34" charset="0"/>
                          <a:cs typeface="Arial" panose="020B0604020202020204" pitchFamily="34" charset="0"/>
                        </a:rPr>
                        <a:t> </a:t>
                      </a:r>
                      <a:r>
                        <a:rPr lang="fr-FR" sz="1400" b="0" dirty="0" err="1">
                          <a:solidFill>
                            <a:schemeClr val="tx1"/>
                          </a:solidFill>
                          <a:latin typeface="Arial" panose="020B0604020202020204" pitchFamily="34" charset="0"/>
                          <a:cs typeface="Arial" panose="020B0604020202020204" pitchFamily="34" charset="0"/>
                        </a:rPr>
                        <a:t>microbiological</a:t>
                      </a:r>
                      <a:r>
                        <a:rPr lang="fr-FR" sz="1400" b="0" dirty="0">
                          <a:solidFill>
                            <a:schemeClr val="tx1"/>
                          </a:solidFill>
                          <a:latin typeface="Arial" panose="020B0604020202020204" pitchFamily="34" charset="0"/>
                          <a:cs typeface="Arial" panose="020B0604020202020204" pitchFamily="34" charset="0"/>
                        </a:rPr>
                        <a:t> </a:t>
                      </a:r>
                      <a:r>
                        <a:rPr lang="fr-FR" sz="1400" b="0" dirty="0" err="1">
                          <a:solidFill>
                            <a:schemeClr val="tx1"/>
                          </a:solidFill>
                          <a:latin typeface="Arial" panose="020B0604020202020204" pitchFamily="34" charset="0"/>
                          <a:cs typeface="Arial" panose="020B0604020202020204" pitchFamily="34" charset="0"/>
                        </a:rPr>
                        <a:t>testing</a:t>
                      </a:r>
                      <a:endParaRPr lang="fr-FR" sz="1400" b="0" dirty="0">
                        <a:solidFill>
                          <a:schemeClr val="tx1"/>
                        </a:solidFill>
                        <a:latin typeface="Arial" panose="020B0604020202020204" pitchFamily="34" charset="0"/>
                        <a:cs typeface="Arial" panose="020B0604020202020204" pitchFamily="34" charset="0"/>
                      </a:endParaRPr>
                    </a:p>
                  </a:txBody>
                  <a:tcPr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1564161836"/>
                  </a:ext>
                </a:extLst>
              </a:tr>
            </a:tbl>
          </a:graphicData>
        </a:graphic>
      </p:graphicFrame>
      <p:pic>
        <p:nvPicPr>
          <p:cNvPr id="16" name="Image 15">
            <a:extLst>
              <a:ext uri="{FF2B5EF4-FFF2-40B4-BE49-F238E27FC236}">
                <a16:creationId xmlns:a16="http://schemas.microsoft.com/office/drawing/2014/main" id="{8251B384-74F7-9F06-BD27-067E4501A63E}"/>
              </a:ext>
            </a:extLst>
          </p:cNvPr>
          <p:cNvPicPr>
            <a:picLocks noChangeAspect="1"/>
          </p:cNvPicPr>
          <p:nvPr/>
        </p:nvPicPr>
        <p:blipFill rotWithShape="1">
          <a:blip r:embed="rId2"/>
          <a:srcRect l="64869" t="52472" r="10040" b="36138"/>
          <a:stretch/>
        </p:blipFill>
        <p:spPr>
          <a:xfrm>
            <a:off x="8903975" y="3534278"/>
            <a:ext cx="1446759" cy="456580"/>
          </a:xfrm>
          <a:prstGeom prst="rect">
            <a:avLst/>
          </a:prstGeom>
        </p:spPr>
      </p:pic>
      <p:pic>
        <p:nvPicPr>
          <p:cNvPr id="17" name="Image 16">
            <a:extLst>
              <a:ext uri="{FF2B5EF4-FFF2-40B4-BE49-F238E27FC236}">
                <a16:creationId xmlns:a16="http://schemas.microsoft.com/office/drawing/2014/main" id="{10572073-691A-7CB6-F760-607C645833FB}"/>
              </a:ext>
            </a:extLst>
          </p:cNvPr>
          <p:cNvPicPr>
            <a:picLocks noChangeAspect="1"/>
          </p:cNvPicPr>
          <p:nvPr/>
        </p:nvPicPr>
        <p:blipFill rotWithShape="1">
          <a:blip r:embed="rId2"/>
          <a:srcRect l="78682" t="55525" r="10040" b="36138"/>
          <a:stretch/>
        </p:blipFill>
        <p:spPr>
          <a:xfrm>
            <a:off x="9275719" y="4174926"/>
            <a:ext cx="703270" cy="361430"/>
          </a:xfrm>
          <a:prstGeom prst="rect">
            <a:avLst/>
          </a:prstGeom>
        </p:spPr>
      </p:pic>
    </p:spTree>
    <p:extLst>
      <p:ext uri="{BB962C8B-B14F-4D97-AF65-F5344CB8AC3E}">
        <p14:creationId xmlns:p14="http://schemas.microsoft.com/office/powerpoint/2010/main" val="2756034707"/>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90328B7A-39FA-33DB-6017-59858F4635A8}"/>
              </a:ext>
            </a:extLst>
          </p:cNvPr>
          <p:cNvSpPr>
            <a:spLocks noGrp="1"/>
          </p:cNvSpPr>
          <p:nvPr>
            <p:ph type="title"/>
          </p:nvPr>
        </p:nvSpPr>
        <p:spPr/>
        <p:txBody>
          <a:bodyPr/>
          <a:lstStyle/>
          <a:p>
            <a:r>
              <a:rPr lang="fr-FR" dirty="0" err="1"/>
              <a:t>Results</a:t>
            </a:r>
            <a:endParaRPr lang="fr-FR" dirty="0"/>
          </a:p>
        </p:txBody>
      </p:sp>
      <p:sp>
        <p:nvSpPr>
          <p:cNvPr id="6" name="Espace réservé du contenu 5">
            <a:extLst>
              <a:ext uri="{FF2B5EF4-FFF2-40B4-BE49-F238E27FC236}">
                <a16:creationId xmlns:a16="http://schemas.microsoft.com/office/drawing/2014/main" id="{14625AD5-B101-A54B-3864-CA20CDC625EA}"/>
              </a:ext>
            </a:extLst>
          </p:cNvPr>
          <p:cNvSpPr>
            <a:spLocks noGrp="1"/>
          </p:cNvSpPr>
          <p:nvPr>
            <p:ph sz="quarter" idx="16"/>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graphicFrame>
        <p:nvGraphicFramePr>
          <p:cNvPr id="7" name="Tableau 6">
            <a:extLst>
              <a:ext uri="{FF2B5EF4-FFF2-40B4-BE49-F238E27FC236}">
                <a16:creationId xmlns:a16="http://schemas.microsoft.com/office/drawing/2014/main" id="{D49FA086-6690-25B1-EA24-64E504C8E405}"/>
              </a:ext>
            </a:extLst>
          </p:cNvPr>
          <p:cNvGraphicFramePr>
            <a:graphicFrameLocks noGrp="1"/>
          </p:cNvGraphicFramePr>
          <p:nvPr>
            <p:extLst>
              <p:ext uri="{D42A27DB-BD31-4B8C-83A1-F6EECF244321}">
                <p14:modId xmlns:p14="http://schemas.microsoft.com/office/powerpoint/2010/main" val="1450450640"/>
              </p:ext>
            </p:extLst>
          </p:nvPr>
        </p:nvGraphicFramePr>
        <p:xfrm>
          <a:off x="1366532" y="726916"/>
          <a:ext cx="10292313" cy="5334328"/>
        </p:xfrm>
        <a:graphic>
          <a:graphicData uri="http://schemas.openxmlformats.org/drawingml/2006/table">
            <a:tbl>
              <a:tblPr firstRow="1" firstCol="1" bandRow="1">
                <a:tableStyleId>{5C22544A-7EE6-4342-B048-85BDC9FD1C3A}</a:tableStyleId>
              </a:tblPr>
              <a:tblGrid>
                <a:gridCol w="3430771">
                  <a:extLst>
                    <a:ext uri="{9D8B030D-6E8A-4147-A177-3AD203B41FA5}">
                      <a16:colId xmlns:a16="http://schemas.microsoft.com/office/drawing/2014/main" val="230953731"/>
                    </a:ext>
                  </a:extLst>
                </a:gridCol>
                <a:gridCol w="3430771">
                  <a:extLst>
                    <a:ext uri="{9D8B030D-6E8A-4147-A177-3AD203B41FA5}">
                      <a16:colId xmlns:a16="http://schemas.microsoft.com/office/drawing/2014/main" val="3351642360"/>
                    </a:ext>
                  </a:extLst>
                </a:gridCol>
                <a:gridCol w="3430771">
                  <a:extLst>
                    <a:ext uri="{9D8B030D-6E8A-4147-A177-3AD203B41FA5}">
                      <a16:colId xmlns:a16="http://schemas.microsoft.com/office/drawing/2014/main" val="1980643135"/>
                    </a:ext>
                  </a:extLst>
                </a:gridCol>
              </a:tblGrid>
              <a:tr h="456905">
                <a:tc>
                  <a:txBody>
                    <a:bodyPr/>
                    <a:lstStyle/>
                    <a:p>
                      <a:pPr marL="72000">
                        <a:lnSpc>
                          <a:spcPct val="107000"/>
                        </a:lnSpc>
                        <a:spcAft>
                          <a:spcPts val="800"/>
                        </a:spcAft>
                      </a:pPr>
                      <a:r>
                        <a:rPr lang="fr-FR" sz="1000" kern="0" dirty="0">
                          <a:effectLst/>
                          <a:latin typeface="Arial" panose="020B0604020202020204" pitchFamily="34" charset="0"/>
                          <a:cs typeface="Arial" panose="020B0604020202020204" pitchFamily="34" charset="0"/>
                        </a:rPr>
                        <a:t>TOTAL of 242 patients </a:t>
                      </a:r>
                      <a:r>
                        <a:rPr lang="fr-FR" sz="1000" kern="0" dirty="0" err="1">
                          <a:effectLst/>
                          <a:latin typeface="Arial" panose="020B0604020202020204" pitchFamily="34" charset="0"/>
                          <a:cs typeface="Arial" panose="020B0604020202020204" pitchFamily="34" charset="0"/>
                        </a:rPr>
                        <a:t>included</a:t>
                      </a:r>
                      <a:r>
                        <a:rPr lang="fr-FR" sz="1000" kern="0" dirty="0">
                          <a:effectLst/>
                          <a:latin typeface="Arial" panose="020B0604020202020204" pitchFamily="34" charset="0"/>
                          <a:cs typeface="Arial" panose="020B0604020202020204" pitchFamily="34" charset="0"/>
                        </a:rPr>
                        <a:t> in the ITT population</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Multiplex real-time PCR plus </a:t>
                      </a:r>
                      <a:r>
                        <a:rPr lang="fr-FR" sz="1000" kern="0" dirty="0" err="1">
                          <a:effectLst/>
                          <a:latin typeface="Arial" panose="020B0604020202020204" pitchFamily="34" charset="0"/>
                          <a:cs typeface="Arial" panose="020B0604020202020204" pitchFamily="34" charset="0"/>
                        </a:rPr>
                        <a:t>conventional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microbiological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testing</a:t>
                      </a:r>
                      <a:r>
                        <a:rPr lang="fr-FR" sz="1000" kern="0" dirty="0">
                          <a:effectLst/>
                          <a:latin typeface="Arial" panose="020B0604020202020204" pitchFamily="34" charset="0"/>
                          <a:cs typeface="Arial" panose="020B0604020202020204" pitchFamily="34" charset="0"/>
                        </a:rPr>
                        <a:t> (n=119)</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000" kern="0" dirty="0" err="1">
                          <a:effectLst/>
                          <a:latin typeface="Arial" panose="020B0604020202020204" pitchFamily="34" charset="0"/>
                          <a:cs typeface="Arial" panose="020B0604020202020204" pitchFamily="34" charset="0"/>
                        </a:rPr>
                        <a:t>Conventional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microbiological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testing</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alone</a:t>
                      </a:r>
                      <a:r>
                        <a:rPr lang="fr-FR" sz="1000" kern="0" dirty="0">
                          <a:effectLst/>
                          <a:latin typeface="Arial" panose="020B0604020202020204" pitchFamily="34" charset="0"/>
                          <a:cs typeface="Arial" panose="020B0604020202020204" pitchFamily="34" charset="0"/>
                        </a:rPr>
                        <a:t> (n=123)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075192804"/>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Sex</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92701497"/>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Male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71 (59-7%)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76 (61.8%)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51966719"/>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Female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48 (40-3%)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47 (38.2%)</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6606875"/>
                  </a:ext>
                </a:extLst>
              </a:tr>
              <a:tr h="168187">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Age, </a:t>
                      </a:r>
                      <a:r>
                        <a:rPr lang="fr-FR" sz="1000" kern="0" dirty="0" err="1">
                          <a:solidFill>
                            <a:schemeClr val="tx1"/>
                          </a:solidFill>
                          <a:effectLst/>
                          <a:latin typeface="Arial" panose="020B0604020202020204" pitchFamily="34" charset="0"/>
                          <a:cs typeface="Arial" panose="020B0604020202020204" pitchFamily="34" charset="0"/>
                        </a:rPr>
                        <a:t>years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76.0 (66-0-84-0)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71.0 (60-0-80-5)</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07967880"/>
                  </a:ext>
                </a:extLst>
              </a:tr>
              <a:tr h="168187">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Age group, </a:t>
                      </a:r>
                      <a:r>
                        <a:rPr lang="fr-FR" sz="1000" kern="0" dirty="0" err="1">
                          <a:solidFill>
                            <a:schemeClr val="tx1"/>
                          </a:solidFill>
                          <a:effectLst/>
                          <a:latin typeface="Arial" panose="020B0604020202020204" pitchFamily="34" charset="0"/>
                          <a:cs typeface="Arial" panose="020B0604020202020204" pitchFamily="34" charset="0"/>
                        </a:rPr>
                        <a:t>years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3257573"/>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&lt;65 </a:t>
                      </a:r>
                      <a:r>
                        <a:rPr lang="fr-FR" sz="1000" b="0" kern="0" dirty="0" err="1">
                          <a:solidFill>
                            <a:schemeClr val="tx1"/>
                          </a:solidFill>
                          <a:effectLst/>
                          <a:latin typeface="Arial" panose="020B0604020202020204" pitchFamily="34" charset="0"/>
                          <a:cs typeface="Arial" panose="020B0604020202020204" pitchFamily="34" charset="0"/>
                        </a:rPr>
                        <a:t>years</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29 (24-4%)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41 (33.3%)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9290257"/>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65-75 </a:t>
                      </a:r>
                      <a:r>
                        <a:rPr lang="fr-FR" sz="1000" b="0" kern="0" dirty="0" err="1">
                          <a:solidFill>
                            <a:schemeClr val="tx1"/>
                          </a:solidFill>
                          <a:effectLst/>
                          <a:latin typeface="Arial" panose="020B0604020202020204" pitchFamily="34" charset="0"/>
                          <a:cs typeface="Arial" panose="020B0604020202020204" pitchFamily="34" charset="0"/>
                        </a:rPr>
                        <a:t>years</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28 (23-5%)</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33 (26-8%)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33542454"/>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&gt;75 </a:t>
                      </a:r>
                      <a:r>
                        <a:rPr lang="fr-FR" sz="1000" b="0" kern="0" dirty="0" err="1">
                          <a:solidFill>
                            <a:schemeClr val="tx1"/>
                          </a:solidFill>
                          <a:effectLst/>
                          <a:latin typeface="Arial" panose="020B0604020202020204" pitchFamily="34" charset="0"/>
                          <a:cs typeface="Arial" panose="020B0604020202020204" pitchFamily="34" charset="0"/>
                        </a:rPr>
                        <a:t>years</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62 (52-1%)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49 (39.8%)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10428517"/>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Alcohol</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consumption</a:t>
                      </a:r>
                      <a:r>
                        <a:rPr lang="fr-FR" sz="1000" kern="0" dirty="0">
                          <a:solidFill>
                            <a:schemeClr val="tx1"/>
                          </a:solidFill>
                          <a:effectLst/>
                          <a:latin typeface="Arial" panose="020B0604020202020204" pitchFamily="34" charset="0"/>
                          <a:cs typeface="Arial" panose="020B0604020202020204" pitchFamily="34" charset="0"/>
                        </a:rPr>
                        <a:t> &gt;30 g/d</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6/117 (5-1%)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8/121 (6-6%)</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73977937"/>
                  </a:ext>
                </a:extLst>
              </a:tr>
              <a:tr h="168187">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Tobacco smoking</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34/117 (29.1%)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30/121 (24-8%)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638659"/>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Seasonal</a:t>
                      </a:r>
                      <a:r>
                        <a:rPr lang="fr-FR" sz="1000" kern="0" dirty="0">
                          <a:solidFill>
                            <a:schemeClr val="tx1"/>
                          </a:solidFill>
                          <a:effectLst/>
                          <a:latin typeface="Arial" panose="020B0604020202020204" pitchFamily="34" charset="0"/>
                          <a:cs typeface="Arial" panose="020B0604020202020204" pitchFamily="34" charset="0"/>
                        </a:rPr>
                        <a:t> influenza vaccine</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53/118 (44-9%)</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53/121 (43.8%)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30105039"/>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Pneumococcal</a:t>
                      </a:r>
                      <a:r>
                        <a:rPr lang="fr-FR" sz="1000" kern="0" dirty="0">
                          <a:solidFill>
                            <a:schemeClr val="tx1"/>
                          </a:solidFill>
                          <a:effectLst/>
                          <a:latin typeface="Arial" panose="020B0604020202020204" pitchFamily="34" charset="0"/>
                          <a:cs typeface="Arial" panose="020B0604020202020204" pitchFamily="34" charset="0"/>
                        </a:rPr>
                        <a:t> vaccine, ≤5 </a:t>
                      </a:r>
                      <a:r>
                        <a:rPr lang="fr-FR" sz="1000" kern="0" dirty="0" err="1">
                          <a:solidFill>
                            <a:schemeClr val="tx1"/>
                          </a:solidFill>
                          <a:effectLst/>
                          <a:latin typeface="Arial" panose="020B0604020202020204" pitchFamily="34" charset="0"/>
                          <a:cs typeface="Arial" panose="020B0604020202020204" pitchFamily="34" charset="0"/>
                        </a:rPr>
                        <a:t>years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21/118 (17-8%)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15/121 (12-4%)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3730067"/>
                  </a:ext>
                </a:extLst>
              </a:tr>
              <a:tr h="168187">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Main </a:t>
                      </a:r>
                      <a:r>
                        <a:rPr lang="fr-FR" sz="1000" kern="0" dirty="0" err="1">
                          <a:solidFill>
                            <a:schemeClr val="tx1"/>
                          </a:solidFill>
                          <a:effectLst/>
                          <a:latin typeface="Arial" panose="020B0604020202020204" pitchFamily="34" charset="0"/>
                          <a:cs typeface="Arial" panose="020B0604020202020204" pitchFamily="34" charset="0"/>
                        </a:rPr>
                        <a:t>comorbidities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07986294"/>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Diabetes</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mellitus</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30/118 (25-4%)</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32/121 (26-4%)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37319987"/>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Chronic</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pulmonary</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disease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41/118 (34-7%)</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29/121 (24-0%)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62048037"/>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Chronic</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heart</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disease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24/118 (20-3%)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15/121 (12-4%)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79512937"/>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Chronic</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renal</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disease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17/118 (14-4%)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16/121 (13.2%)</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0048157"/>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Chronic</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liver</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disease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3/118 (2.5%)</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4/121 (3.3%)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90606607"/>
                  </a:ext>
                </a:extLst>
              </a:tr>
              <a:tr h="168187">
                <a:tc>
                  <a:txBody>
                    <a:bodyPr/>
                    <a:lstStyle/>
                    <a:p>
                      <a:pPr lvl="1">
                        <a:lnSpc>
                          <a:spcPct val="107000"/>
                        </a:lnSpc>
                        <a:spcAft>
                          <a:spcPts val="800"/>
                        </a:spcAft>
                      </a:pPr>
                      <a:r>
                        <a:rPr lang="fr-FR" sz="1000" b="0" kern="0" dirty="0" err="1">
                          <a:solidFill>
                            <a:schemeClr val="tx1"/>
                          </a:solidFill>
                          <a:effectLst/>
                          <a:latin typeface="Arial" panose="020B0604020202020204" pitchFamily="34" charset="0"/>
                          <a:cs typeface="Arial" panose="020B0604020202020204" pitchFamily="34" charset="0"/>
                        </a:rPr>
                        <a:t>Charlson</a:t>
                      </a:r>
                      <a:r>
                        <a:rPr lang="fr-FR" sz="1000" b="0" kern="0" dirty="0">
                          <a:solidFill>
                            <a:schemeClr val="tx1"/>
                          </a:solidFill>
                          <a:effectLst/>
                          <a:latin typeface="Arial" panose="020B0604020202020204" pitchFamily="34" charset="0"/>
                          <a:cs typeface="Arial" panose="020B0604020202020204" pitchFamily="34" charset="0"/>
                        </a:rPr>
                        <a:t> </a:t>
                      </a:r>
                      <a:r>
                        <a:rPr lang="fr-FR" sz="1000" b="0" kern="0" dirty="0" err="1">
                          <a:solidFill>
                            <a:schemeClr val="tx1"/>
                          </a:solidFill>
                          <a:effectLst/>
                          <a:latin typeface="Arial" panose="020B0604020202020204" pitchFamily="34" charset="0"/>
                          <a:cs typeface="Arial" panose="020B0604020202020204" pitchFamily="34" charset="0"/>
                        </a:rPr>
                        <a:t>comorbidity</a:t>
                      </a:r>
                      <a:r>
                        <a:rPr lang="fr-FR" sz="1000" b="0" kern="0" dirty="0">
                          <a:solidFill>
                            <a:schemeClr val="tx1"/>
                          </a:solidFill>
                          <a:effectLst/>
                          <a:latin typeface="Arial" panose="020B0604020202020204" pitchFamily="34" charset="0"/>
                          <a:cs typeface="Arial" panose="020B0604020202020204" pitchFamily="34" charset="0"/>
                        </a:rPr>
                        <a:t> score</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4-0 (3-0-6-0)</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4-0 (2-0-5-0)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6955718"/>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Pneumonia</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severity</a:t>
                      </a:r>
                      <a:r>
                        <a:rPr lang="fr-FR" sz="1000" kern="0" dirty="0">
                          <a:solidFill>
                            <a:schemeClr val="tx1"/>
                          </a:solidFill>
                          <a:effectLst/>
                          <a:latin typeface="Arial" panose="020B0604020202020204" pitchFamily="34" charset="0"/>
                          <a:cs typeface="Arial" panose="020B0604020202020204" pitchFamily="34" charset="0"/>
                        </a:rPr>
                        <a:t> index </a:t>
                      </a:r>
                      <a:r>
                        <a:rPr lang="fr-FR" sz="1000" kern="0" dirty="0" err="1">
                          <a:solidFill>
                            <a:schemeClr val="tx1"/>
                          </a:solidFill>
                          <a:effectLst/>
                          <a:latin typeface="Arial" panose="020B0604020202020204" pitchFamily="34" charset="0"/>
                          <a:cs typeface="Arial" panose="020B0604020202020204" pitchFamily="34" charset="0"/>
                        </a:rPr>
                        <a:t>risk</a:t>
                      </a:r>
                      <a:r>
                        <a:rPr lang="fr-FR" sz="1000" kern="0" dirty="0">
                          <a:solidFill>
                            <a:schemeClr val="tx1"/>
                          </a:solidFill>
                          <a:effectLst/>
                          <a:latin typeface="Arial" panose="020B0604020202020204" pitchFamily="34" charset="0"/>
                          <a:cs typeface="Arial" panose="020B0604020202020204" pitchFamily="34" charset="0"/>
                        </a:rPr>
                        <a:t> class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30040567"/>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I, II, III</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64/118 (54-2%)</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71/120 (59-2%)</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38378501"/>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IV</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44/118 (37-3%)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42/120 (35-0%)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55373464"/>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V</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10/118 (8.5%)</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7/120 (5.8%)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64208066"/>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Pneumonia</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severity</a:t>
                      </a:r>
                      <a:r>
                        <a:rPr lang="fr-FR" sz="1000" kern="0" dirty="0">
                          <a:solidFill>
                            <a:schemeClr val="tx1"/>
                          </a:solidFill>
                          <a:effectLst/>
                          <a:latin typeface="Arial" panose="020B0604020202020204" pitchFamily="34" charset="0"/>
                          <a:cs typeface="Arial" panose="020B0604020202020204" pitchFamily="34" charset="0"/>
                        </a:rPr>
                        <a:t> index score</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90-7 (30-6)</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83-3 (31-1)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61860229"/>
                  </a:ext>
                </a:extLst>
              </a:tr>
              <a:tr h="168187">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CURB-65 </a:t>
                      </a:r>
                      <a:r>
                        <a:rPr lang="fr-FR" sz="1000" kern="0" dirty="0" err="1">
                          <a:solidFill>
                            <a:schemeClr val="tx1"/>
                          </a:solidFill>
                          <a:effectLst/>
                          <a:latin typeface="Arial" panose="020B0604020202020204" pitchFamily="34" charset="0"/>
                          <a:cs typeface="Arial" panose="020B0604020202020204" pitchFamily="34" charset="0"/>
                        </a:rPr>
                        <a:t>severity</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risk</a:t>
                      </a:r>
                      <a:r>
                        <a:rPr lang="fr-FR" sz="1000" kern="0" dirty="0">
                          <a:solidFill>
                            <a:schemeClr val="tx1"/>
                          </a:solidFill>
                          <a:effectLst/>
                          <a:latin typeface="Arial" panose="020B0604020202020204" pitchFamily="34" charset="0"/>
                          <a:cs typeface="Arial" panose="020B0604020202020204" pitchFamily="34" charset="0"/>
                        </a:rPr>
                        <a:t> class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00279465"/>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I</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51/118 (43-2%)</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65/121 (53-7%)</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85326155"/>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II</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48/118 (40-7%)</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42/121 (34-7%)</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0655609"/>
                  </a:ext>
                </a:extLst>
              </a:tr>
              <a:tr h="168187">
                <a:tc>
                  <a:txBody>
                    <a:bodyPr/>
                    <a:lstStyle/>
                    <a:p>
                      <a:pPr lvl="1">
                        <a:lnSpc>
                          <a:spcPct val="107000"/>
                        </a:lnSpc>
                        <a:spcAft>
                          <a:spcPts val="800"/>
                        </a:spcAft>
                      </a:pPr>
                      <a:r>
                        <a:rPr lang="fr-FR" sz="1000" b="0" kern="0" dirty="0">
                          <a:solidFill>
                            <a:schemeClr val="tx1"/>
                          </a:solidFill>
                          <a:effectLst/>
                          <a:latin typeface="Arial" panose="020B0604020202020204" pitchFamily="34" charset="0"/>
                          <a:cs typeface="Arial" panose="020B0604020202020204" pitchFamily="34" charset="0"/>
                        </a:rPr>
                        <a:t>III</a:t>
                      </a:r>
                      <a:endParaRPr lang="fr-FR" sz="1000" b="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19/118 (16-1%)</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14/121 (11-6%)</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89140969"/>
                  </a:ext>
                </a:extLst>
              </a:tr>
              <a:tr h="168187">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Any</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antibiotic</a:t>
                      </a:r>
                      <a:r>
                        <a:rPr lang="fr-FR" sz="1000" kern="0" dirty="0">
                          <a:solidFill>
                            <a:schemeClr val="tx1"/>
                          </a:solidFill>
                          <a:effectLst/>
                          <a:latin typeface="Arial" panose="020B0604020202020204" pitchFamily="34" charset="0"/>
                          <a:cs typeface="Arial" panose="020B0604020202020204" pitchFamily="34" charset="0"/>
                        </a:rPr>
                        <a:t> &lt;72 </a:t>
                      </a:r>
                      <a:r>
                        <a:rPr lang="fr-FR" sz="1000" kern="0" dirty="0" err="1">
                          <a:solidFill>
                            <a:schemeClr val="tx1"/>
                          </a:solidFill>
                          <a:effectLst/>
                          <a:latin typeface="Arial" panose="020B0604020202020204" pitchFamily="34" charset="0"/>
                          <a:cs typeface="Arial" panose="020B0604020202020204" pitchFamily="34" charset="0"/>
                        </a:rPr>
                        <a:t>hours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13/118 (11-0%)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6/121 (5.0%)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0313" marR="30313"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22698041"/>
                  </a:ext>
                </a:extLst>
              </a:tr>
            </a:tbl>
          </a:graphicData>
        </a:graphic>
      </p:graphicFrame>
    </p:spTree>
    <p:extLst>
      <p:ext uri="{BB962C8B-B14F-4D97-AF65-F5344CB8AC3E}">
        <p14:creationId xmlns:p14="http://schemas.microsoft.com/office/powerpoint/2010/main" val="367707687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8EBA4DE-4424-C6F7-C2CF-934DF2138ACF}"/>
              </a:ext>
            </a:extLst>
          </p:cNvPr>
          <p:cNvSpPr>
            <a:spLocks noGrp="1"/>
          </p:cNvSpPr>
          <p:nvPr>
            <p:ph type="title"/>
          </p:nvPr>
        </p:nvSpPr>
        <p:spPr>
          <a:xfrm>
            <a:off x="960194" y="7750"/>
            <a:ext cx="11104990" cy="1003826"/>
          </a:xfrm>
          <a:solidFill>
            <a:schemeClr val="bg1"/>
          </a:solidFill>
        </p:spPr>
        <p:txBody>
          <a:bodyPr/>
          <a:lstStyle/>
          <a:p>
            <a:endParaRPr lang="fr-FR" dirty="0"/>
          </a:p>
        </p:txBody>
      </p:sp>
      <p:sp>
        <p:nvSpPr>
          <p:cNvPr id="6" name="Espace réservé du contenu 5">
            <a:extLst>
              <a:ext uri="{FF2B5EF4-FFF2-40B4-BE49-F238E27FC236}">
                <a16:creationId xmlns:a16="http://schemas.microsoft.com/office/drawing/2014/main" id="{61B5FF2D-FD02-2B9C-1EC1-8BF80255A3E1}"/>
              </a:ext>
            </a:extLst>
          </p:cNvPr>
          <p:cNvSpPr>
            <a:spLocks noGrp="1"/>
          </p:cNvSpPr>
          <p:nvPr>
            <p:ph sz="quarter" idx="16"/>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graphicFrame>
        <p:nvGraphicFramePr>
          <p:cNvPr id="9" name="Graphique 8">
            <a:extLst>
              <a:ext uri="{FF2B5EF4-FFF2-40B4-BE49-F238E27FC236}">
                <a16:creationId xmlns:a16="http://schemas.microsoft.com/office/drawing/2014/main" id="{5CD9239A-11C9-7F4F-C891-9C83EA8E14FA}"/>
              </a:ext>
            </a:extLst>
          </p:cNvPr>
          <p:cNvGraphicFramePr/>
          <p:nvPr>
            <p:extLst>
              <p:ext uri="{D42A27DB-BD31-4B8C-83A1-F6EECF244321}">
                <p14:modId xmlns:p14="http://schemas.microsoft.com/office/powerpoint/2010/main" val="954640114"/>
              </p:ext>
            </p:extLst>
          </p:nvPr>
        </p:nvGraphicFramePr>
        <p:xfrm>
          <a:off x="3045565" y="3312341"/>
          <a:ext cx="3311615" cy="672592"/>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16">
            <a:extLst>
              <a:ext uri="{FF2B5EF4-FFF2-40B4-BE49-F238E27FC236}">
                <a16:creationId xmlns:a16="http://schemas.microsoft.com/office/drawing/2014/main" id="{3371A260-EB1A-8776-6B42-8AE89A6252F9}"/>
              </a:ext>
            </a:extLst>
          </p:cNvPr>
          <p:cNvSpPr/>
          <p:nvPr/>
        </p:nvSpPr>
        <p:spPr>
          <a:xfrm>
            <a:off x="3334439" y="3713913"/>
            <a:ext cx="2355168" cy="7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Rectangle 20">
            <a:extLst>
              <a:ext uri="{FF2B5EF4-FFF2-40B4-BE49-F238E27FC236}">
                <a16:creationId xmlns:a16="http://schemas.microsoft.com/office/drawing/2014/main" id="{8428B77F-267C-F5DB-E561-3E96FF3E6777}"/>
              </a:ext>
            </a:extLst>
          </p:cNvPr>
          <p:cNvSpPr/>
          <p:nvPr/>
        </p:nvSpPr>
        <p:spPr>
          <a:xfrm>
            <a:off x="3334439" y="3498514"/>
            <a:ext cx="1129208" cy="81992"/>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Rectangle 21">
            <a:extLst>
              <a:ext uri="{FF2B5EF4-FFF2-40B4-BE49-F238E27FC236}">
                <a16:creationId xmlns:a16="http://schemas.microsoft.com/office/drawing/2014/main" id="{9D31A675-2274-E0E2-4855-0AE3F268E825}"/>
              </a:ext>
            </a:extLst>
          </p:cNvPr>
          <p:cNvSpPr/>
          <p:nvPr/>
        </p:nvSpPr>
        <p:spPr>
          <a:xfrm>
            <a:off x="3334439" y="3418272"/>
            <a:ext cx="1425758" cy="79543"/>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22">
            <a:extLst>
              <a:ext uri="{FF2B5EF4-FFF2-40B4-BE49-F238E27FC236}">
                <a16:creationId xmlns:a16="http://schemas.microsoft.com/office/drawing/2014/main" id="{2B53731A-4AF4-FC4E-4985-D31B9CC7142A}"/>
              </a:ext>
            </a:extLst>
          </p:cNvPr>
          <p:cNvSpPr/>
          <p:nvPr/>
        </p:nvSpPr>
        <p:spPr>
          <a:xfrm>
            <a:off x="3334439" y="3205459"/>
            <a:ext cx="949811" cy="79403"/>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a:extLst>
              <a:ext uri="{FF2B5EF4-FFF2-40B4-BE49-F238E27FC236}">
                <a16:creationId xmlns:a16="http://schemas.microsoft.com/office/drawing/2014/main" id="{9BB1E43F-13B0-C752-3B05-BE749A85C65B}"/>
              </a:ext>
            </a:extLst>
          </p:cNvPr>
          <p:cNvSpPr/>
          <p:nvPr/>
        </p:nvSpPr>
        <p:spPr>
          <a:xfrm>
            <a:off x="3334439" y="3128399"/>
            <a:ext cx="558055" cy="79403"/>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24">
            <a:extLst>
              <a:ext uri="{FF2B5EF4-FFF2-40B4-BE49-F238E27FC236}">
                <a16:creationId xmlns:a16="http://schemas.microsoft.com/office/drawing/2014/main" id="{EC3A67A6-F7CB-D4F2-E6D1-24C057B47682}"/>
              </a:ext>
            </a:extLst>
          </p:cNvPr>
          <p:cNvSpPr/>
          <p:nvPr/>
        </p:nvSpPr>
        <p:spPr>
          <a:xfrm>
            <a:off x="3334439" y="2909976"/>
            <a:ext cx="581178" cy="79403"/>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25">
            <a:extLst>
              <a:ext uri="{FF2B5EF4-FFF2-40B4-BE49-F238E27FC236}">
                <a16:creationId xmlns:a16="http://schemas.microsoft.com/office/drawing/2014/main" id="{540235E9-51AA-7B50-DB1B-E766C62C07C0}"/>
              </a:ext>
            </a:extLst>
          </p:cNvPr>
          <p:cNvSpPr/>
          <p:nvPr/>
        </p:nvSpPr>
        <p:spPr>
          <a:xfrm>
            <a:off x="3334439" y="2819536"/>
            <a:ext cx="539666" cy="88807"/>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26">
            <a:extLst>
              <a:ext uri="{FF2B5EF4-FFF2-40B4-BE49-F238E27FC236}">
                <a16:creationId xmlns:a16="http://schemas.microsoft.com/office/drawing/2014/main" id="{808B2C66-CEFE-8F41-DA8F-FFA518B3CE73}"/>
              </a:ext>
            </a:extLst>
          </p:cNvPr>
          <p:cNvSpPr/>
          <p:nvPr/>
        </p:nvSpPr>
        <p:spPr>
          <a:xfrm>
            <a:off x="3334439" y="2606723"/>
            <a:ext cx="581178" cy="79403"/>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Rectangle 27">
            <a:extLst>
              <a:ext uri="{FF2B5EF4-FFF2-40B4-BE49-F238E27FC236}">
                <a16:creationId xmlns:a16="http://schemas.microsoft.com/office/drawing/2014/main" id="{BB6DC654-3338-B727-6D54-968FBA14403A}"/>
              </a:ext>
            </a:extLst>
          </p:cNvPr>
          <p:cNvSpPr/>
          <p:nvPr/>
        </p:nvSpPr>
        <p:spPr>
          <a:xfrm>
            <a:off x="3334439" y="2518284"/>
            <a:ext cx="373615" cy="88807"/>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nvGrpSpPr>
          <p:cNvPr id="40" name="Groupe 39">
            <a:extLst>
              <a:ext uri="{FF2B5EF4-FFF2-40B4-BE49-F238E27FC236}">
                <a16:creationId xmlns:a16="http://schemas.microsoft.com/office/drawing/2014/main" id="{EB3B14DA-DDF2-15C8-0F44-559420FF9D50}"/>
              </a:ext>
            </a:extLst>
          </p:cNvPr>
          <p:cNvGrpSpPr/>
          <p:nvPr/>
        </p:nvGrpSpPr>
        <p:grpSpPr>
          <a:xfrm>
            <a:off x="3334439" y="2214215"/>
            <a:ext cx="1369921" cy="170660"/>
            <a:chOff x="3805471" y="2778857"/>
            <a:chExt cx="1188000" cy="149863"/>
          </a:xfrm>
        </p:grpSpPr>
        <p:sp>
          <p:nvSpPr>
            <p:cNvPr id="29" name="Rectangle 28">
              <a:extLst>
                <a:ext uri="{FF2B5EF4-FFF2-40B4-BE49-F238E27FC236}">
                  <a16:creationId xmlns:a16="http://schemas.microsoft.com/office/drawing/2014/main" id="{E062FE54-1C57-25BE-2E50-807D3139BAFF}"/>
                </a:ext>
              </a:extLst>
            </p:cNvPr>
            <p:cNvSpPr/>
            <p:nvPr/>
          </p:nvSpPr>
          <p:spPr>
            <a:xfrm>
              <a:off x="3805471" y="2858993"/>
              <a:ext cx="1188000" cy="69727"/>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Rectangle 29">
              <a:extLst>
                <a:ext uri="{FF2B5EF4-FFF2-40B4-BE49-F238E27FC236}">
                  <a16:creationId xmlns:a16="http://schemas.microsoft.com/office/drawing/2014/main" id="{8BA717B8-8F16-F07D-C2DD-CAA185EA0C1C}"/>
                </a:ext>
              </a:extLst>
            </p:cNvPr>
            <p:cNvSpPr/>
            <p:nvPr/>
          </p:nvSpPr>
          <p:spPr>
            <a:xfrm>
              <a:off x="3805471" y="2778857"/>
              <a:ext cx="468000" cy="77985"/>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grpSp>
        <p:nvGrpSpPr>
          <p:cNvPr id="39" name="Groupe 38">
            <a:extLst>
              <a:ext uri="{FF2B5EF4-FFF2-40B4-BE49-F238E27FC236}">
                <a16:creationId xmlns:a16="http://schemas.microsoft.com/office/drawing/2014/main" id="{ECC14A64-799B-73F7-1C2D-08BAC485D2F0}"/>
              </a:ext>
            </a:extLst>
          </p:cNvPr>
          <p:cNvGrpSpPr/>
          <p:nvPr/>
        </p:nvGrpSpPr>
        <p:grpSpPr>
          <a:xfrm>
            <a:off x="3334439" y="1914929"/>
            <a:ext cx="975550" cy="167626"/>
            <a:chOff x="3805471" y="2516043"/>
            <a:chExt cx="846000" cy="147199"/>
          </a:xfrm>
        </p:grpSpPr>
        <p:sp>
          <p:nvSpPr>
            <p:cNvPr id="31" name="Rectangle 30">
              <a:extLst>
                <a:ext uri="{FF2B5EF4-FFF2-40B4-BE49-F238E27FC236}">
                  <a16:creationId xmlns:a16="http://schemas.microsoft.com/office/drawing/2014/main" id="{6CD793A6-7BBE-F6DC-AC34-C0A9A5A4B0E3}"/>
                </a:ext>
              </a:extLst>
            </p:cNvPr>
            <p:cNvSpPr/>
            <p:nvPr/>
          </p:nvSpPr>
          <p:spPr>
            <a:xfrm>
              <a:off x="3805471" y="2593515"/>
              <a:ext cx="468000" cy="69727"/>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Rectangle 31">
              <a:extLst>
                <a:ext uri="{FF2B5EF4-FFF2-40B4-BE49-F238E27FC236}">
                  <a16:creationId xmlns:a16="http://schemas.microsoft.com/office/drawing/2014/main" id="{13648A23-9B79-B861-06EC-65DED46E6F6B}"/>
                </a:ext>
              </a:extLst>
            </p:cNvPr>
            <p:cNvSpPr/>
            <p:nvPr/>
          </p:nvSpPr>
          <p:spPr>
            <a:xfrm>
              <a:off x="3805471" y="2516043"/>
              <a:ext cx="846000" cy="77985"/>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9" name="Connecteur droit 18">
            <a:extLst>
              <a:ext uri="{FF2B5EF4-FFF2-40B4-BE49-F238E27FC236}">
                <a16:creationId xmlns:a16="http://schemas.microsoft.com/office/drawing/2014/main" id="{D495D3B9-1A62-B53A-4E44-D030154C5836}"/>
              </a:ext>
            </a:extLst>
          </p:cNvPr>
          <p:cNvCxnSpPr/>
          <p:nvPr/>
        </p:nvCxnSpPr>
        <p:spPr>
          <a:xfrm flipV="1">
            <a:off x="3330779" y="1883856"/>
            <a:ext cx="0" cy="199943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8" name="ZoneTexte 47">
            <a:extLst>
              <a:ext uri="{FF2B5EF4-FFF2-40B4-BE49-F238E27FC236}">
                <a16:creationId xmlns:a16="http://schemas.microsoft.com/office/drawing/2014/main" id="{B704C345-45DE-D953-616B-E32AD97ABA3B}"/>
              </a:ext>
            </a:extLst>
          </p:cNvPr>
          <p:cNvSpPr txBox="1"/>
          <p:nvPr/>
        </p:nvSpPr>
        <p:spPr>
          <a:xfrm>
            <a:off x="1778888" y="1839106"/>
            <a:ext cx="1553630" cy="307777"/>
          </a:xfrm>
          <a:prstGeom prst="rect">
            <a:avLst/>
          </a:prstGeom>
          <a:noFill/>
        </p:spPr>
        <p:txBody>
          <a:bodyPr wrap="none" rtlCol="0">
            <a:spAutoFit/>
          </a:bodyPr>
          <a:lstStyle/>
          <a:p>
            <a:pPr algn="r"/>
            <a:r>
              <a:rPr lang="fr-FR" sz="700" kern="100" dirty="0">
                <a:effectLst/>
                <a:latin typeface="Arial" panose="020B0604020202020204" pitchFamily="34" charset="0"/>
                <a:ea typeface="Aptos" panose="020B0004020202020204" pitchFamily="34" charset="0"/>
                <a:cs typeface="Arial" panose="020B0604020202020204" pitchFamily="34" charset="0"/>
              </a:rPr>
              <a:t>PCR </a:t>
            </a:r>
            <a:r>
              <a:rPr lang="fr-FR" sz="700" kern="100" dirty="0" err="1">
                <a:effectLst/>
                <a:latin typeface="Arial" panose="020B0604020202020204" pitchFamily="34" charset="0"/>
                <a:ea typeface="Aptos" panose="020B0004020202020204" pitchFamily="34" charset="0"/>
                <a:cs typeface="Arial" panose="020B0604020202020204" pitchFamily="34" charset="0"/>
              </a:rPr>
              <a:t>testing</a:t>
            </a:r>
            <a:r>
              <a:rPr lang="fr-FR" sz="700" kern="100" dirty="0">
                <a:effectLst/>
                <a:latin typeface="Arial" panose="020B0604020202020204" pitchFamily="34" charset="0"/>
                <a:ea typeface="Aptos" panose="020B0004020202020204" pitchFamily="34" charset="0"/>
                <a:cs typeface="Arial" panose="020B0604020202020204" pitchFamily="34" charset="0"/>
              </a:rPr>
              <a:t> for </a:t>
            </a:r>
            <a:r>
              <a:rPr lang="fr-FR" sz="700" kern="100" dirty="0" err="1">
                <a:effectLst/>
                <a:latin typeface="Arial" panose="020B0604020202020204" pitchFamily="34" charset="0"/>
                <a:ea typeface="Aptos" panose="020B0004020202020204" pitchFamily="34" charset="0"/>
                <a:cs typeface="Arial" panose="020B0604020202020204" pitchFamily="34" charset="0"/>
              </a:rPr>
              <a:t>respiratory</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viruses</a:t>
            </a:r>
            <a:endParaRPr lang="fr-FR" sz="700" kern="100" dirty="0">
              <a:latin typeface="Arial" panose="020B0604020202020204" pitchFamily="34" charset="0"/>
              <a:ea typeface="Aptos" panose="020B0004020202020204" pitchFamily="34" charset="0"/>
              <a:cs typeface="Arial" panose="020B0604020202020204" pitchFamily="34" charset="0"/>
            </a:endParaRPr>
          </a:p>
          <a:p>
            <a:pPr algn="r"/>
            <a:r>
              <a:rPr lang="fr-FR" sz="700" kern="100" dirty="0" err="1">
                <a:effectLst/>
                <a:latin typeface="Arial" panose="020B0604020202020204" pitchFamily="34" charset="0"/>
                <a:ea typeface="Aptos" panose="020B0004020202020204" pitchFamily="34" charset="0"/>
                <a:cs typeface="Arial" panose="020B0604020202020204" pitchFamily="34" charset="0"/>
              </a:rPr>
              <a:t>other</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than</a:t>
            </a:r>
            <a:r>
              <a:rPr lang="fr-FR" sz="700" kern="100" dirty="0">
                <a:effectLst/>
                <a:latin typeface="Arial" panose="020B0604020202020204" pitchFamily="34" charset="0"/>
                <a:ea typeface="Aptos" panose="020B0004020202020204" pitchFamily="34" charset="0"/>
                <a:cs typeface="Arial" panose="020B0604020202020204" pitchFamily="34" charset="0"/>
              </a:rPr>
              <a:t> SARS-CoV-2</a:t>
            </a:r>
          </a:p>
        </p:txBody>
      </p:sp>
      <p:sp>
        <p:nvSpPr>
          <p:cNvPr id="49" name="ZoneTexte 48">
            <a:extLst>
              <a:ext uri="{FF2B5EF4-FFF2-40B4-BE49-F238E27FC236}">
                <a16:creationId xmlns:a16="http://schemas.microsoft.com/office/drawing/2014/main" id="{40C02A86-6D9E-1E3C-AE2C-330C504634FC}"/>
              </a:ext>
            </a:extLst>
          </p:cNvPr>
          <p:cNvSpPr txBox="1"/>
          <p:nvPr/>
        </p:nvSpPr>
        <p:spPr>
          <a:xfrm>
            <a:off x="2368784" y="2166578"/>
            <a:ext cx="946092" cy="200055"/>
          </a:xfrm>
          <a:prstGeom prst="rect">
            <a:avLst/>
          </a:prstGeom>
          <a:noFill/>
        </p:spPr>
        <p:txBody>
          <a:bodyPr wrap="none" rtlCol="0">
            <a:spAutoFit/>
          </a:bodyPr>
          <a:lstStyle/>
          <a:p>
            <a:pPr algn="r"/>
            <a:r>
              <a:rPr lang="fr-FR" sz="700" kern="100" dirty="0">
                <a:effectLst/>
                <a:latin typeface="Arial" panose="020B0604020202020204" pitchFamily="34" charset="0"/>
                <a:ea typeface="Aptos" panose="020B0004020202020204" pitchFamily="34" charset="0"/>
                <a:cs typeface="Arial" panose="020B0604020202020204" pitchFamily="34" charset="0"/>
              </a:rPr>
              <a:t>Pleural </a:t>
            </a:r>
            <a:r>
              <a:rPr lang="fr-FR" sz="700" kern="100" dirty="0" err="1">
                <a:effectLst/>
                <a:latin typeface="Arial" panose="020B0604020202020204" pitchFamily="34" charset="0"/>
                <a:ea typeface="Aptos" panose="020B0004020202020204" pitchFamily="34" charset="0"/>
                <a:cs typeface="Arial" panose="020B0604020202020204" pitchFamily="34" charset="0"/>
              </a:rPr>
              <a:t>fluid</a:t>
            </a:r>
            <a:r>
              <a:rPr lang="fr-FR" sz="700" kern="100" dirty="0">
                <a:effectLst/>
                <a:latin typeface="Arial" panose="020B0604020202020204" pitchFamily="34" charset="0"/>
                <a:ea typeface="Aptos" panose="020B0004020202020204" pitchFamily="34" charset="0"/>
                <a:cs typeface="Arial" panose="020B0604020202020204" pitchFamily="34" charset="0"/>
              </a:rPr>
              <a:t> culture</a:t>
            </a:r>
          </a:p>
        </p:txBody>
      </p:sp>
      <p:sp>
        <p:nvSpPr>
          <p:cNvPr id="50" name="ZoneTexte 49">
            <a:extLst>
              <a:ext uri="{FF2B5EF4-FFF2-40B4-BE49-F238E27FC236}">
                <a16:creationId xmlns:a16="http://schemas.microsoft.com/office/drawing/2014/main" id="{2EBE2F8D-171B-897C-33F5-862D18092BF1}"/>
              </a:ext>
            </a:extLst>
          </p:cNvPr>
          <p:cNvSpPr txBox="1"/>
          <p:nvPr/>
        </p:nvSpPr>
        <p:spPr>
          <a:xfrm>
            <a:off x="2539802" y="2460069"/>
            <a:ext cx="752129" cy="200055"/>
          </a:xfrm>
          <a:prstGeom prst="rect">
            <a:avLst/>
          </a:prstGeom>
          <a:noFill/>
        </p:spPr>
        <p:txBody>
          <a:bodyPr wrap="none" rtlCol="0">
            <a:spAutoFit/>
          </a:bodyPr>
          <a:lstStyle/>
          <a:p>
            <a:pPr algn="r"/>
            <a:r>
              <a:rPr lang="fr-FR" sz="700" kern="100" dirty="0">
                <a:effectLst/>
                <a:latin typeface="Arial" panose="020B0604020202020204" pitchFamily="34" charset="0"/>
                <a:ea typeface="Aptos" panose="020B0004020202020204" pitchFamily="34" charset="0"/>
                <a:cs typeface="Arial" panose="020B0604020202020204" pitchFamily="34" charset="0"/>
              </a:rPr>
              <a:t>Blood cultures</a:t>
            </a:r>
          </a:p>
        </p:txBody>
      </p:sp>
      <p:sp>
        <p:nvSpPr>
          <p:cNvPr id="51" name="ZoneTexte 50">
            <a:extLst>
              <a:ext uri="{FF2B5EF4-FFF2-40B4-BE49-F238E27FC236}">
                <a16:creationId xmlns:a16="http://schemas.microsoft.com/office/drawing/2014/main" id="{3D8047F1-8500-934E-7A7D-360446BE0669}"/>
              </a:ext>
            </a:extLst>
          </p:cNvPr>
          <p:cNvSpPr txBox="1"/>
          <p:nvPr/>
        </p:nvSpPr>
        <p:spPr>
          <a:xfrm>
            <a:off x="1775682" y="2723060"/>
            <a:ext cx="1556836" cy="307777"/>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Legionella pneumophila </a:t>
            </a:r>
            <a:r>
              <a:rPr lang="fr-FR" sz="700" kern="100" dirty="0" err="1">
                <a:effectLst/>
                <a:latin typeface="Arial" panose="020B0604020202020204" pitchFamily="34" charset="0"/>
                <a:ea typeface="Aptos" panose="020B0004020202020204" pitchFamily="34" charset="0"/>
                <a:cs typeface="Arial" panose="020B0604020202020204" pitchFamily="34" charset="0"/>
              </a:rPr>
              <a:t>serogroup</a:t>
            </a:r>
            <a:endParaRPr lang="fr-FR" sz="700" kern="100" dirty="0">
              <a:latin typeface="Arial" panose="020B0604020202020204" pitchFamily="34" charset="0"/>
              <a:ea typeface="Aptos" panose="020B0004020202020204" pitchFamily="34" charset="0"/>
              <a:cs typeface="Arial" panose="020B0604020202020204" pitchFamily="34" charset="0"/>
            </a:endParaRPr>
          </a:p>
          <a:p>
            <a:pPr algn="r"/>
            <a:r>
              <a:rPr lang="fr-FR" sz="700" kern="100" dirty="0">
                <a:effectLst/>
                <a:latin typeface="Arial" panose="020B0604020202020204" pitchFamily="34" charset="0"/>
                <a:ea typeface="Aptos" panose="020B0004020202020204" pitchFamily="34" charset="0"/>
                <a:cs typeface="Arial" panose="020B0604020202020204" pitchFamily="34" charset="0"/>
              </a:rPr>
              <a:t>1 urine </a:t>
            </a:r>
            <a:r>
              <a:rPr lang="fr-FR" sz="700" kern="100" dirty="0" err="1">
                <a:effectLst/>
                <a:latin typeface="Arial" panose="020B0604020202020204" pitchFamily="34" charset="0"/>
                <a:ea typeface="Aptos" panose="020B0004020202020204" pitchFamily="34" charset="0"/>
                <a:cs typeface="Arial" panose="020B0604020202020204" pitchFamily="34" charset="0"/>
              </a:rPr>
              <a:t>antigen</a:t>
            </a:r>
            <a:r>
              <a:rPr lang="fr-FR" sz="700" kern="100" dirty="0">
                <a:effectLst/>
                <a:latin typeface="Arial" panose="020B0604020202020204" pitchFamily="34" charset="0"/>
                <a:ea typeface="Aptos" panose="020B0004020202020204" pitchFamily="34" charset="0"/>
                <a:cs typeface="Arial" panose="020B0604020202020204" pitchFamily="34" charset="0"/>
              </a:rPr>
              <a:t> test</a:t>
            </a:r>
          </a:p>
        </p:txBody>
      </p:sp>
      <p:sp>
        <p:nvSpPr>
          <p:cNvPr id="52" name="ZoneTexte 51">
            <a:extLst>
              <a:ext uri="{FF2B5EF4-FFF2-40B4-BE49-F238E27FC236}">
                <a16:creationId xmlns:a16="http://schemas.microsoft.com/office/drawing/2014/main" id="{510C7CEC-35D4-60C9-13A6-1631F665CDD0}"/>
              </a:ext>
            </a:extLst>
          </p:cNvPr>
          <p:cNvSpPr txBox="1"/>
          <p:nvPr/>
        </p:nvSpPr>
        <p:spPr>
          <a:xfrm>
            <a:off x="2027471" y="3039687"/>
            <a:ext cx="1271502" cy="307777"/>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Streptococcus pneumoniae</a:t>
            </a:r>
          </a:p>
          <a:p>
            <a:pPr algn="r"/>
            <a:r>
              <a:rPr lang="fr-FR" sz="700" kern="100" dirty="0">
                <a:effectLst/>
                <a:latin typeface="Arial" panose="020B0604020202020204" pitchFamily="34" charset="0"/>
                <a:ea typeface="Aptos" panose="020B0004020202020204" pitchFamily="34" charset="0"/>
                <a:cs typeface="Arial" panose="020B0604020202020204" pitchFamily="34" charset="0"/>
              </a:rPr>
              <a:t>urine </a:t>
            </a:r>
            <a:r>
              <a:rPr lang="fr-FR" sz="700" kern="100" dirty="0" err="1">
                <a:effectLst/>
                <a:latin typeface="Arial" panose="020B0604020202020204" pitchFamily="34" charset="0"/>
                <a:ea typeface="Aptos" panose="020B0004020202020204" pitchFamily="34" charset="0"/>
                <a:cs typeface="Arial" panose="020B0604020202020204" pitchFamily="34" charset="0"/>
              </a:rPr>
              <a:t>antigen</a:t>
            </a:r>
            <a:r>
              <a:rPr lang="fr-FR" sz="700" kern="100" dirty="0">
                <a:effectLst/>
                <a:latin typeface="Arial" panose="020B0604020202020204" pitchFamily="34" charset="0"/>
                <a:ea typeface="Aptos" panose="020B0004020202020204" pitchFamily="34" charset="0"/>
                <a:cs typeface="Arial" panose="020B0604020202020204" pitchFamily="34" charset="0"/>
              </a:rPr>
              <a:t> test</a:t>
            </a:r>
          </a:p>
        </p:txBody>
      </p:sp>
      <p:sp>
        <p:nvSpPr>
          <p:cNvPr id="53" name="ZoneTexte 52">
            <a:extLst>
              <a:ext uri="{FF2B5EF4-FFF2-40B4-BE49-F238E27FC236}">
                <a16:creationId xmlns:a16="http://schemas.microsoft.com/office/drawing/2014/main" id="{2A291DF5-4D63-2BB9-4D6F-1F6567AB0080}"/>
              </a:ext>
            </a:extLst>
          </p:cNvPr>
          <p:cNvSpPr txBox="1"/>
          <p:nvPr/>
        </p:nvSpPr>
        <p:spPr>
          <a:xfrm>
            <a:off x="1849410" y="3393000"/>
            <a:ext cx="1465466" cy="200055"/>
          </a:xfrm>
          <a:prstGeom prst="rect">
            <a:avLst/>
          </a:prstGeom>
          <a:noFill/>
        </p:spPr>
        <p:txBody>
          <a:bodyPr wrap="none" rtlCol="0">
            <a:spAutoFit/>
          </a:bodyPr>
          <a:lstStyle/>
          <a:p>
            <a:pPr algn="r"/>
            <a:r>
              <a:rPr lang="fr-FR" sz="700" kern="100" dirty="0">
                <a:effectLst/>
                <a:latin typeface="Arial" panose="020B0604020202020204" pitchFamily="34" charset="0"/>
                <a:ea typeface="Aptos" panose="020B0004020202020204" pitchFamily="34" charset="0"/>
                <a:cs typeface="Arial" panose="020B0604020202020204" pitchFamily="34" charset="0"/>
              </a:rPr>
              <a:t>Gram </a:t>
            </a:r>
            <a:r>
              <a:rPr lang="fr-FR" sz="700" kern="100" dirty="0" err="1">
                <a:effectLst/>
                <a:latin typeface="Arial" panose="020B0604020202020204" pitchFamily="34" charset="0"/>
                <a:ea typeface="Aptos" panose="020B0004020202020204" pitchFamily="34" charset="0"/>
                <a:cs typeface="Arial" panose="020B0604020202020204" pitchFamily="34" charset="0"/>
              </a:rPr>
              <a:t>stain</a:t>
            </a:r>
            <a:r>
              <a:rPr lang="fr-FR" sz="700" kern="100" dirty="0">
                <a:effectLst/>
                <a:latin typeface="Arial" panose="020B0604020202020204" pitchFamily="34" charset="0"/>
                <a:ea typeface="Aptos" panose="020B0004020202020204" pitchFamily="34" charset="0"/>
                <a:cs typeface="Arial" panose="020B0604020202020204" pitchFamily="34" charset="0"/>
              </a:rPr>
              <a:t> and </a:t>
            </a:r>
            <a:r>
              <a:rPr lang="fr-FR" sz="700" kern="100" dirty="0" err="1">
                <a:effectLst/>
                <a:latin typeface="Arial" panose="020B0604020202020204" pitchFamily="34" charset="0"/>
                <a:ea typeface="Aptos" panose="020B0004020202020204" pitchFamily="34" charset="0"/>
                <a:cs typeface="Arial" panose="020B0604020202020204" pitchFamily="34" charset="0"/>
              </a:rPr>
              <a:t>sputum</a:t>
            </a:r>
            <a:r>
              <a:rPr lang="fr-FR" sz="700" kern="100" dirty="0">
                <a:effectLst/>
                <a:latin typeface="Arial" panose="020B0604020202020204" pitchFamily="34" charset="0"/>
                <a:ea typeface="Aptos" panose="020B0004020202020204" pitchFamily="34" charset="0"/>
                <a:cs typeface="Arial" panose="020B0604020202020204" pitchFamily="34" charset="0"/>
              </a:rPr>
              <a:t> culture</a:t>
            </a:r>
          </a:p>
        </p:txBody>
      </p:sp>
      <p:sp>
        <p:nvSpPr>
          <p:cNvPr id="54" name="ZoneTexte 53">
            <a:extLst>
              <a:ext uri="{FF2B5EF4-FFF2-40B4-BE49-F238E27FC236}">
                <a16:creationId xmlns:a16="http://schemas.microsoft.com/office/drawing/2014/main" id="{E4162213-19FB-FE89-0718-43C989ED6B00}"/>
              </a:ext>
            </a:extLst>
          </p:cNvPr>
          <p:cNvSpPr txBox="1"/>
          <p:nvPr/>
        </p:nvSpPr>
        <p:spPr>
          <a:xfrm>
            <a:off x="2173344" y="3623122"/>
            <a:ext cx="1125629" cy="200055"/>
          </a:xfrm>
          <a:prstGeom prst="rect">
            <a:avLst/>
          </a:prstGeom>
          <a:noFill/>
        </p:spPr>
        <p:txBody>
          <a:bodyPr wrap="none" rtlCol="0">
            <a:spAutoFit/>
          </a:bodyPr>
          <a:lstStyle/>
          <a:p>
            <a:pPr algn="r"/>
            <a:r>
              <a:rPr lang="fr-FR" sz="700" kern="100" dirty="0">
                <a:effectLst/>
                <a:latin typeface="Arial" panose="020B0604020202020204" pitchFamily="34" charset="0"/>
                <a:ea typeface="Aptos" panose="020B0004020202020204" pitchFamily="34" charset="0"/>
                <a:cs typeface="Arial" panose="020B0604020202020204" pitchFamily="34" charset="0"/>
              </a:rPr>
              <a:t>Multiplex real-time PCR</a:t>
            </a:r>
          </a:p>
        </p:txBody>
      </p:sp>
      <p:sp>
        <p:nvSpPr>
          <p:cNvPr id="61" name="Rectangle 60">
            <a:extLst>
              <a:ext uri="{FF2B5EF4-FFF2-40B4-BE49-F238E27FC236}">
                <a16:creationId xmlns:a16="http://schemas.microsoft.com/office/drawing/2014/main" id="{EE21B2BF-CCD4-C5F2-70DF-ACE0ECC99FE9}"/>
              </a:ext>
            </a:extLst>
          </p:cNvPr>
          <p:cNvSpPr/>
          <p:nvPr/>
        </p:nvSpPr>
        <p:spPr>
          <a:xfrm>
            <a:off x="1507036" y="1513789"/>
            <a:ext cx="4936046" cy="2949413"/>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3" name="ZoneTexte 62">
            <a:extLst>
              <a:ext uri="{FF2B5EF4-FFF2-40B4-BE49-F238E27FC236}">
                <a16:creationId xmlns:a16="http://schemas.microsoft.com/office/drawing/2014/main" id="{0331FE17-B455-B521-0258-E54ECF7E760F}"/>
              </a:ext>
            </a:extLst>
          </p:cNvPr>
          <p:cNvSpPr txBox="1"/>
          <p:nvPr/>
        </p:nvSpPr>
        <p:spPr>
          <a:xfrm>
            <a:off x="1575896" y="1373835"/>
            <a:ext cx="3953326" cy="276999"/>
          </a:xfrm>
          <a:prstGeom prst="rect">
            <a:avLst/>
          </a:prstGeom>
          <a:solidFill>
            <a:schemeClr val="bg1"/>
          </a:solidFill>
        </p:spPr>
        <p:txBody>
          <a:bodyPr wrap="none" rtlCol="0">
            <a:spAutoFit/>
          </a:bodyPr>
          <a:lstStyle/>
          <a:p>
            <a:r>
              <a:rPr lang="fr-FR" sz="1200" b="1" kern="100" dirty="0">
                <a:effectLst/>
                <a:latin typeface="Arial" panose="020B0604020202020204" pitchFamily="34" charset="0"/>
                <a:ea typeface="Aptos" panose="020B0004020202020204" pitchFamily="34" charset="0"/>
                <a:cs typeface="Arial" panose="020B0604020202020204" pitchFamily="34" charset="0"/>
              </a:rPr>
              <a:t>Positive diagnostic </a:t>
            </a:r>
            <a:r>
              <a:rPr lang="fr-FR" sz="1200" b="1" kern="100" dirty="0" err="1">
                <a:effectLst/>
                <a:latin typeface="Arial" panose="020B0604020202020204" pitchFamily="34" charset="0"/>
                <a:ea typeface="Aptos" panose="020B0004020202020204" pitchFamily="34" charset="0"/>
                <a:cs typeface="Arial" panose="020B0604020202020204" pitchFamily="34" charset="0"/>
              </a:rPr>
              <a:t>testing</a:t>
            </a:r>
            <a:r>
              <a:rPr lang="fr-FR" sz="1200" b="1" kern="100" dirty="0">
                <a:effectLst/>
                <a:latin typeface="Arial" panose="020B0604020202020204" pitchFamily="34" charset="0"/>
                <a:ea typeface="Aptos" panose="020B0004020202020204" pitchFamily="34" charset="0"/>
                <a:cs typeface="Arial" panose="020B0604020202020204" pitchFamily="34" charset="0"/>
              </a:rPr>
              <a:t> </a:t>
            </a:r>
            <a:r>
              <a:rPr lang="fr-FR" sz="1200" b="1" kern="100" dirty="0" err="1">
                <a:effectLst/>
                <a:latin typeface="Arial" panose="020B0604020202020204" pitchFamily="34" charset="0"/>
                <a:ea typeface="Aptos" panose="020B0004020202020204" pitchFamily="34" charset="0"/>
                <a:cs typeface="Arial" panose="020B0604020202020204" pitchFamily="34" charset="0"/>
              </a:rPr>
              <a:t>between</a:t>
            </a:r>
            <a:r>
              <a:rPr lang="fr-FR" sz="1200" b="1" kern="100" dirty="0">
                <a:effectLst/>
                <a:latin typeface="Arial" panose="020B0604020202020204" pitchFamily="34" charset="0"/>
                <a:ea typeface="Aptos" panose="020B0004020202020204" pitchFamily="34" charset="0"/>
                <a:cs typeface="Arial" panose="020B0604020202020204" pitchFamily="34" charset="0"/>
              </a:rPr>
              <a:t> </a:t>
            </a:r>
            <a:r>
              <a:rPr lang="fr-FR" sz="1200" b="1" kern="100" dirty="0" err="1">
                <a:effectLst/>
                <a:latin typeface="Arial" panose="020B0604020202020204" pitchFamily="34" charset="0"/>
                <a:ea typeface="Aptos" panose="020B0004020202020204" pitchFamily="34" charset="0"/>
                <a:cs typeface="Arial" panose="020B0604020202020204" pitchFamily="34" charset="0"/>
              </a:rPr>
              <a:t>two</a:t>
            </a:r>
            <a:r>
              <a:rPr lang="fr-FR" sz="1200" b="1" kern="100" dirty="0">
                <a:effectLst/>
                <a:latin typeface="Arial" panose="020B0604020202020204" pitchFamily="34" charset="0"/>
                <a:ea typeface="Aptos" panose="020B0004020202020204" pitchFamily="34" charset="0"/>
                <a:cs typeface="Arial" panose="020B0604020202020204" pitchFamily="34" charset="0"/>
              </a:rPr>
              <a:t> groups (%)</a:t>
            </a:r>
          </a:p>
        </p:txBody>
      </p:sp>
      <p:sp>
        <p:nvSpPr>
          <p:cNvPr id="64" name="Rectangle 63">
            <a:extLst>
              <a:ext uri="{FF2B5EF4-FFF2-40B4-BE49-F238E27FC236}">
                <a16:creationId xmlns:a16="http://schemas.microsoft.com/office/drawing/2014/main" id="{8614142D-6FED-632E-446F-B67C4DB15470}"/>
              </a:ext>
            </a:extLst>
          </p:cNvPr>
          <p:cNvSpPr/>
          <p:nvPr/>
        </p:nvSpPr>
        <p:spPr>
          <a:xfrm>
            <a:off x="6695724" y="1513789"/>
            <a:ext cx="4965053" cy="2949413"/>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5" name="ZoneTexte 64">
            <a:extLst>
              <a:ext uri="{FF2B5EF4-FFF2-40B4-BE49-F238E27FC236}">
                <a16:creationId xmlns:a16="http://schemas.microsoft.com/office/drawing/2014/main" id="{9E792C82-0B32-02E9-B911-39C28FB0B31F}"/>
              </a:ext>
            </a:extLst>
          </p:cNvPr>
          <p:cNvSpPr txBox="1"/>
          <p:nvPr/>
        </p:nvSpPr>
        <p:spPr>
          <a:xfrm>
            <a:off x="6764584" y="1373835"/>
            <a:ext cx="3595856" cy="276999"/>
          </a:xfrm>
          <a:prstGeom prst="rect">
            <a:avLst/>
          </a:prstGeom>
          <a:solidFill>
            <a:schemeClr val="bg1"/>
          </a:solidFill>
        </p:spPr>
        <p:txBody>
          <a:bodyPr wrap="none" rtlCol="0">
            <a:spAutoFit/>
          </a:bodyPr>
          <a:lstStyle/>
          <a:p>
            <a:r>
              <a:rPr lang="fr-FR" sz="1200" b="1" kern="100" dirty="0" err="1">
                <a:effectLst/>
                <a:latin typeface="Arial" panose="020B0604020202020204" pitchFamily="34" charset="0"/>
                <a:ea typeface="Aptos" panose="020B0004020202020204" pitchFamily="34" charset="0"/>
                <a:cs typeface="Arial" panose="020B0604020202020204" pitchFamily="34" charset="0"/>
              </a:rPr>
              <a:t>Etiological</a:t>
            </a:r>
            <a:r>
              <a:rPr lang="fr-FR" sz="1200" b="1" kern="100" dirty="0">
                <a:effectLst/>
                <a:latin typeface="Arial" panose="020B0604020202020204" pitchFamily="34" charset="0"/>
                <a:ea typeface="Aptos" panose="020B0004020202020204" pitchFamily="34" charset="0"/>
                <a:cs typeface="Arial" panose="020B0604020202020204" pitchFamily="34" charset="0"/>
              </a:rPr>
              <a:t> diagnostic </a:t>
            </a:r>
            <a:r>
              <a:rPr lang="fr-FR" sz="1200" b="1" kern="100" dirty="0" err="1">
                <a:effectLst/>
                <a:latin typeface="Arial" panose="020B0604020202020204" pitchFamily="34" charset="0"/>
                <a:ea typeface="Aptos" panose="020B0004020202020204" pitchFamily="34" charset="0"/>
                <a:cs typeface="Arial" panose="020B0604020202020204" pitchFamily="34" charset="0"/>
              </a:rPr>
              <a:t>between</a:t>
            </a:r>
            <a:r>
              <a:rPr lang="fr-FR" sz="1200" b="1" kern="100" dirty="0">
                <a:effectLst/>
                <a:latin typeface="Arial" panose="020B0604020202020204" pitchFamily="34" charset="0"/>
                <a:ea typeface="Aptos" panose="020B0004020202020204" pitchFamily="34" charset="0"/>
                <a:cs typeface="Arial" panose="020B0604020202020204" pitchFamily="34" charset="0"/>
              </a:rPr>
              <a:t> </a:t>
            </a:r>
            <a:r>
              <a:rPr lang="fr-FR" sz="1200" b="1" kern="100" dirty="0" err="1">
                <a:effectLst/>
                <a:latin typeface="Arial" panose="020B0604020202020204" pitchFamily="34" charset="0"/>
                <a:ea typeface="Aptos" panose="020B0004020202020204" pitchFamily="34" charset="0"/>
                <a:cs typeface="Arial" panose="020B0604020202020204" pitchFamily="34" charset="0"/>
              </a:rPr>
              <a:t>two</a:t>
            </a:r>
            <a:r>
              <a:rPr lang="fr-FR" sz="1200" b="1" kern="100" dirty="0">
                <a:effectLst/>
                <a:latin typeface="Arial" panose="020B0604020202020204" pitchFamily="34" charset="0"/>
                <a:ea typeface="Aptos" panose="020B0004020202020204" pitchFamily="34" charset="0"/>
                <a:cs typeface="Arial" panose="020B0604020202020204" pitchFamily="34" charset="0"/>
              </a:rPr>
              <a:t> groups (%)</a:t>
            </a:r>
          </a:p>
        </p:txBody>
      </p:sp>
      <p:sp>
        <p:nvSpPr>
          <p:cNvPr id="85" name="ZoneTexte 84">
            <a:extLst>
              <a:ext uri="{FF2B5EF4-FFF2-40B4-BE49-F238E27FC236}">
                <a16:creationId xmlns:a16="http://schemas.microsoft.com/office/drawing/2014/main" id="{B05DC44E-D65D-CD69-72A7-AC89A0F19F24}"/>
              </a:ext>
            </a:extLst>
          </p:cNvPr>
          <p:cNvSpPr txBox="1"/>
          <p:nvPr/>
        </p:nvSpPr>
        <p:spPr>
          <a:xfrm>
            <a:off x="7162099" y="1939697"/>
            <a:ext cx="1077539" cy="200055"/>
          </a:xfrm>
          <a:prstGeom prst="rect">
            <a:avLst/>
          </a:prstGeom>
          <a:noFill/>
        </p:spPr>
        <p:txBody>
          <a:bodyPr wrap="none" rtlCol="0">
            <a:spAutoFit/>
          </a:bodyPr>
          <a:lstStyle/>
          <a:p>
            <a:pPr algn="r"/>
            <a:r>
              <a:rPr lang="fr-FR" sz="700" kern="100" dirty="0" err="1">
                <a:effectLst/>
                <a:latin typeface="Arial" panose="020B0604020202020204" pitchFamily="34" charset="0"/>
                <a:ea typeface="Aptos" panose="020B0004020202020204" pitchFamily="34" charset="0"/>
                <a:cs typeface="Arial" panose="020B0604020202020204" pitchFamily="34" charset="0"/>
              </a:rPr>
              <a:t>Three</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microorganisms</a:t>
            </a:r>
            <a:endParaRPr lang="fr-FR" sz="7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86" name="ZoneTexte 85">
            <a:extLst>
              <a:ext uri="{FF2B5EF4-FFF2-40B4-BE49-F238E27FC236}">
                <a16:creationId xmlns:a16="http://schemas.microsoft.com/office/drawing/2014/main" id="{FB9BEDBC-DE9F-0A2A-D4D1-C9E0CEB405B5}"/>
              </a:ext>
            </a:extLst>
          </p:cNvPr>
          <p:cNvSpPr txBox="1"/>
          <p:nvPr/>
        </p:nvSpPr>
        <p:spPr>
          <a:xfrm>
            <a:off x="7225263" y="2177040"/>
            <a:ext cx="1006879" cy="200055"/>
          </a:xfrm>
          <a:prstGeom prst="rect">
            <a:avLst/>
          </a:prstGeom>
          <a:noFill/>
        </p:spPr>
        <p:txBody>
          <a:bodyPr wrap="none" rtlCol="0">
            <a:spAutoFit/>
          </a:bodyPr>
          <a:lstStyle/>
          <a:p>
            <a:pPr algn="r"/>
            <a:r>
              <a:rPr lang="fr-FR" sz="700" kern="100" dirty="0" err="1">
                <a:effectLst/>
                <a:latin typeface="Arial" panose="020B0604020202020204" pitchFamily="34" charset="0"/>
                <a:ea typeface="Aptos" panose="020B0004020202020204" pitchFamily="34" charset="0"/>
                <a:cs typeface="Arial" panose="020B0604020202020204" pitchFamily="34" charset="0"/>
              </a:rPr>
              <a:t>Two</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microorganisms</a:t>
            </a:r>
            <a:endParaRPr lang="fr-FR" sz="7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87" name="ZoneTexte 86">
            <a:extLst>
              <a:ext uri="{FF2B5EF4-FFF2-40B4-BE49-F238E27FC236}">
                <a16:creationId xmlns:a16="http://schemas.microsoft.com/office/drawing/2014/main" id="{938A1095-4BDC-B541-3D07-B31BBCA6BD8B}"/>
              </a:ext>
            </a:extLst>
          </p:cNvPr>
          <p:cNvSpPr txBox="1"/>
          <p:nvPr/>
        </p:nvSpPr>
        <p:spPr>
          <a:xfrm>
            <a:off x="7218587" y="2405491"/>
            <a:ext cx="1011815" cy="200055"/>
          </a:xfrm>
          <a:prstGeom prst="rect">
            <a:avLst/>
          </a:prstGeom>
          <a:noFill/>
        </p:spPr>
        <p:txBody>
          <a:bodyPr wrap="none" rtlCol="0">
            <a:spAutoFit/>
          </a:bodyPr>
          <a:lstStyle/>
          <a:p>
            <a:pPr algn="r"/>
            <a:r>
              <a:rPr lang="fr-FR" sz="700" i="1" kern="100" dirty="0" err="1">
                <a:effectLst/>
                <a:latin typeface="Arial" panose="020B0604020202020204" pitchFamily="34" charset="0"/>
                <a:ea typeface="Aptos" panose="020B0004020202020204" pitchFamily="34" charset="0"/>
                <a:cs typeface="Arial" panose="020B0604020202020204" pitchFamily="34" charset="0"/>
              </a:rPr>
              <a:t>Moraxella</a:t>
            </a:r>
            <a:r>
              <a:rPr lang="fr-FR" sz="700" i="1" kern="100" dirty="0">
                <a:effectLst/>
                <a:latin typeface="Arial" panose="020B0604020202020204" pitchFamily="34" charset="0"/>
                <a:ea typeface="Aptos" panose="020B0004020202020204" pitchFamily="34" charset="0"/>
                <a:cs typeface="Arial" panose="020B0604020202020204" pitchFamily="34" charset="0"/>
              </a:rPr>
              <a:t> </a:t>
            </a:r>
            <a:r>
              <a:rPr lang="fr-FR" sz="700" i="1" kern="100" dirty="0" err="1">
                <a:effectLst/>
                <a:latin typeface="Arial" panose="020B0604020202020204" pitchFamily="34" charset="0"/>
                <a:ea typeface="Aptos" panose="020B0004020202020204" pitchFamily="34" charset="0"/>
                <a:cs typeface="Arial" panose="020B0604020202020204" pitchFamily="34" charset="0"/>
              </a:rPr>
              <a:t>catarrhalis</a:t>
            </a:r>
            <a:endParaRPr lang="fr-FR" sz="700" i="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88" name="ZoneTexte 87">
            <a:extLst>
              <a:ext uri="{FF2B5EF4-FFF2-40B4-BE49-F238E27FC236}">
                <a16:creationId xmlns:a16="http://schemas.microsoft.com/office/drawing/2014/main" id="{6AA8AC30-7316-B984-4E4E-BDC6C6734D4D}"/>
              </a:ext>
            </a:extLst>
          </p:cNvPr>
          <p:cNvSpPr txBox="1"/>
          <p:nvPr/>
        </p:nvSpPr>
        <p:spPr>
          <a:xfrm>
            <a:off x="7218587" y="2607859"/>
            <a:ext cx="1032655"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Enterobacter </a:t>
            </a:r>
            <a:r>
              <a:rPr lang="fr-FR" sz="700" i="1" kern="100" dirty="0" err="1">
                <a:effectLst/>
                <a:latin typeface="Arial" panose="020B0604020202020204" pitchFamily="34" charset="0"/>
                <a:ea typeface="Aptos" panose="020B0004020202020204" pitchFamily="34" charset="0"/>
                <a:cs typeface="Arial" panose="020B0604020202020204" pitchFamily="34" charset="0"/>
              </a:rPr>
              <a:t>cloacae</a:t>
            </a:r>
            <a:endParaRPr lang="fr-FR" sz="700" i="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89" name="ZoneTexte 88">
            <a:extLst>
              <a:ext uri="{FF2B5EF4-FFF2-40B4-BE49-F238E27FC236}">
                <a16:creationId xmlns:a16="http://schemas.microsoft.com/office/drawing/2014/main" id="{748518F8-3B1D-3109-F099-F07C60C163BD}"/>
              </a:ext>
            </a:extLst>
          </p:cNvPr>
          <p:cNvSpPr txBox="1"/>
          <p:nvPr/>
        </p:nvSpPr>
        <p:spPr>
          <a:xfrm>
            <a:off x="6996771" y="3230170"/>
            <a:ext cx="1225015"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Pseudomonas aeruginosa</a:t>
            </a:r>
          </a:p>
        </p:txBody>
      </p:sp>
      <p:sp>
        <p:nvSpPr>
          <p:cNvPr id="90" name="ZoneTexte 89">
            <a:extLst>
              <a:ext uri="{FF2B5EF4-FFF2-40B4-BE49-F238E27FC236}">
                <a16:creationId xmlns:a16="http://schemas.microsoft.com/office/drawing/2014/main" id="{2565DE7E-FE73-C455-FF17-EA8EFA944CA6}"/>
              </a:ext>
            </a:extLst>
          </p:cNvPr>
          <p:cNvSpPr txBox="1"/>
          <p:nvPr/>
        </p:nvSpPr>
        <p:spPr>
          <a:xfrm>
            <a:off x="7093689" y="3466383"/>
            <a:ext cx="1138453"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Haemophilus influenzae</a:t>
            </a:r>
          </a:p>
        </p:txBody>
      </p:sp>
      <p:sp>
        <p:nvSpPr>
          <p:cNvPr id="91" name="ZoneTexte 90">
            <a:extLst>
              <a:ext uri="{FF2B5EF4-FFF2-40B4-BE49-F238E27FC236}">
                <a16:creationId xmlns:a16="http://schemas.microsoft.com/office/drawing/2014/main" id="{6BE9B54C-5261-FF8E-9249-A6BDE987109B}"/>
              </a:ext>
            </a:extLst>
          </p:cNvPr>
          <p:cNvSpPr txBox="1"/>
          <p:nvPr/>
        </p:nvSpPr>
        <p:spPr>
          <a:xfrm>
            <a:off x="7106827" y="3673683"/>
            <a:ext cx="1127232"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Legionella pneumophila</a:t>
            </a:r>
          </a:p>
        </p:txBody>
      </p:sp>
      <p:sp>
        <p:nvSpPr>
          <p:cNvPr id="118" name="ZoneTexte 117">
            <a:extLst>
              <a:ext uri="{FF2B5EF4-FFF2-40B4-BE49-F238E27FC236}">
                <a16:creationId xmlns:a16="http://schemas.microsoft.com/office/drawing/2014/main" id="{69A1AEDD-A361-6B10-C2F5-7C438326E7F1}"/>
              </a:ext>
            </a:extLst>
          </p:cNvPr>
          <p:cNvSpPr txBox="1"/>
          <p:nvPr/>
        </p:nvSpPr>
        <p:spPr>
          <a:xfrm>
            <a:off x="7377484" y="2809948"/>
            <a:ext cx="846707"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Proteus mirabilis</a:t>
            </a:r>
          </a:p>
        </p:txBody>
      </p:sp>
      <p:sp>
        <p:nvSpPr>
          <p:cNvPr id="119" name="ZoneTexte 118">
            <a:extLst>
              <a:ext uri="{FF2B5EF4-FFF2-40B4-BE49-F238E27FC236}">
                <a16:creationId xmlns:a16="http://schemas.microsoft.com/office/drawing/2014/main" id="{6E2DC03A-7432-D29A-A837-1B01C4C2E6B4}"/>
              </a:ext>
            </a:extLst>
          </p:cNvPr>
          <p:cNvSpPr txBox="1"/>
          <p:nvPr/>
        </p:nvSpPr>
        <p:spPr>
          <a:xfrm>
            <a:off x="7039252" y="3007145"/>
            <a:ext cx="1205779"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Mycoplasma pneumoniae</a:t>
            </a:r>
          </a:p>
        </p:txBody>
      </p:sp>
      <p:sp>
        <p:nvSpPr>
          <p:cNvPr id="120" name="ZoneTexte 119">
            <a:extLst>
              <a:ext uri="{FF2B5EF4-FFF2-40B4-BE49-F238E27FC236}">
                <a16:creationId xmlns:a16="http://schemas.microsoft.com/office/drawing/2014/main" id="{1D986F98-6CC4-F7A9-2DE6-80C54EB4F112}"/>
              </a:ext>
            </a:extLst>
          </p:cNvPr>
          <p:cNvSpPr txBox="1"/>
          <p:nvPr/>
        </p:nvSpPr>
        <p:spPr>
          <a:xfrm>
            <a:off x="6973528" y="3903808"/>
            <a:ext cx="1271503" cy="200055"/>
          </a:xfrm>
          <a:prstGeom prst="rect">
            <a:avLst/>
          </a:prstGeom>
          <a:noFill/>
        </p:spPr>
        <p:txBody>
          <a:bodyPr wrap="none" rtlCol="0">
            <a:spAutoFit/>
          </a:bodyPr>
          <a:lstStyle/>
          <a:p>
            <a:pPr algn="r"/>
            <a:r>
              <a:rPr lang="fr-FR" sz="700" i="1" kern="100" dirty="0">
                <a:effectLst/>
                <a:latin typeface="Arial" panose="020B0604020202020204" pitchFamily="34" charset="0"/>
                <a:ea typeface="Aptos" panose="020B0004020202020204" pitchFamily="34" charset="0"/>
                <a:cs typeface="Arial" panose="020B0604020202020204" pitchFamily="34" charset="0"/>
              </a:rPr>
              <a:t>Streptococcus pneumoniae</a:t>
            </a:r>
          </a:p>
        </p:txBody>
      </p:sp>
      <p:graphicFrame>
        <p:nvGraphicFramePr>
          <p:cNvPr id="92" name="Graphique 91">
            <a:extLst>
              <a:ext uri="{FF2B5EF4-FFF2-40B4-BE49-F238E27FC236}">
                <a16:creationId xmlns:a16="http://schemas.microsoft.com/office/drawing/2014/main" id="{3C2A5FDA-9188-8ACF-A06D-F740C682E15F}"/>
              </a:ext>
            </a:extLst>
          </p:cNvPr>
          <p:cNvGraphicFramePr/>
          <p:nvPr>
            <p:extLst>
              <p:ext uri="{D42A27DB-BD31-4B8C-83A1-F6EECF244321}">
                <p14:modId xmlns:p14="http://schemas.microsoft.com/office/powerpoint/2010/main" val="4262433734"/>
              </p:ext>
            </p:extLst>
          </p:nvPr>
        </p:nvGraphicFramePr>
        <p:xfrm>
          <a:off x="7926089" y="3529582"/>
          <a:ext cx="3549602" cy="755865"/>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Groupe 2">
            <a:extLst>
              <a:ext uri="{FF2B5EF4-FFF2-40B4-BE49-F238E27FC236}">
                <a16:creationId xmlns:a16="http://schemas.microsoft.com/office/drawing/2014/main" id="{FF3783AB-F4C3-A292-3876-7FC4C84D1350}"/>
              </a:ext>
            </a:extLst>
          </p:cNvPr>
          <p:cNvGrpSpPr/>
          <p:nvPr/>
        </p:nvGrpSpPr>
        <p:grpSpPr>
          <a:xfrm>
            <a:off x="8237716" y="1844593"/>
            <a:ext cx="2488659" cy="2246979"/>
            <a:chOff x="8243443" y="2451004"/>
            <a:chExt cx="2055174" cy="1755775"/>
          </a:xfrm>
        </p:grpSpPr>
        <p:sp>
          <p:nvSpPr>
            <p:cNvPr id="104" name="Rectangle 103">
              <a:extLst>
                <a:ext uri="{FF2B5EF4-FFF2-40B4-BE49-F238E27FC236}">
                  <a16:creationId xmlns:a16="http://schemas.microsoft.com/office/drawing/2014/main" id="{EC2F300F-21DF-1E74-4710-784953D28826}"/>
                </a:ext>
              </a:extLst>
            </p:cNvPr>
            <p:cNvSpPr/>
            <p:nvPr/>
          </p:nvSpPr>
          <p:spPr>
            <a:xfrm>
              <a:off x="8246617" y="3934065"/>
              <a:ext cx="936000" cy="5626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3" name="Rectangle 102">
              <a:extLst>
                <a:ext uri="{FF2B5EF4-FFF2-40B4-BE49-F238E27FC236}">
                  <a16:creationId xmlns:a16="http://schemas.microsoft.com/office/drawing/2014/main" id="{BF8D5F90-1408-AB62-5CCE-2BF2FC10E196}"/>
                </a:ext>
              </a:extLst>
            </p:cNvPr>
            <p:cNvSpPr/>
            <p:nvPr/>
          </p:nvSpPr>
          <p:spPr>
            <a:xfrm>
              <a:off x="8246617" y="3774591"/>
              <a:ext cx="252000" cy="56260"/>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0" name="Rectangle 99">
              <a:extLst>
                <a:ext uri="{FF2B5EF4-FFF2-40B4-BE49-F238E27FC236}">
                  <a16:creationId xmlns:a16="http://schemas.microsoft.com/office/drawing/2014/main" id="{E2E7B1FD-A380-F1EE-A3E6-03B3373BB99C}"/>
                </a:ext>
              </a:extLst>
            </p:cNvPr>
            <p:cNvSpPr/>
            <p:nvPr/>
          </p:nvSpPr>
          <p:spPr>
            <a:xfrm>
              <a:off x="8246617" y="3259176"/>
              <a:ext cx="72000" cy="5626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9" name="Rectangle 98">
              <a:extLst>
                <a:ext uri="{FF2B5EF4-FFF2-40B4-BE49-F238E27FC236}">
                  <a16:creationId xmlns:a16="http://schemas.microsoft.com/office/drawing/2014/main" id="{2B43FE76-53BB-FEAA-2927-1F477BF9FFBC}"/>
                </a:ext>
              </a:extLst>
            </p:cNvPr>
            <p:cNvSpPr/>
            <p:nvPr/>
          </p:nvSpPr>
          <p:spPr>
            <a:xfrm>
              <a:off x="8246617" y="2940228"/>
              <a:ext cx="72000" cy="56260"/>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nvGrpSpPr>
            <p:cNvPr id="112" name="Groupe 111">
              <a:extLst>
                <a:ext uri="{FF2B5EF4-FFF2-40B4-BE49-F238E27FC236}">
                  <a16:creationId xmlns:a16="http://schemas.microsoft.com/office/drawing/2014/main" id="{79BE12CE-D5FB-B841-9B20-0668EB3C1295}"/>
                </a:ext>
              </a:extLst>
            </p:cNvPr>
            <p:cNvGrpSpPr/>
            <p:nvPr/>
          </p:nvGrpSpPr>
          <p:grpSpPr>
            <a:xfrm>
              <a:off x="8243443" y="4075107"/>
              <a:ext cx="1299174" cy="110692"/>
              <a:chOff x="7918809" y="4630061"/>
              <a:chExt cx="1299174" cy="110692"/>
            </a:xfrm>
          </p:grpSpPr>
          <p:sp>
            <p:nvSpPr>
              <p:cNvPr id="77" name="Rectangle 76">
                <a:extLst>
                  <a:ext uri="{FF2B5EF4-FFF2-40B4-BE49-F238E27FC236}">
                    <a16:creationId xmlns:a16="http://schemas.microsoft.com/office/drawing/2014/main" id="{B4A56727-3730-466D-45AC-E3E4F328998C}"/>
                  </a:ext>
                </a:extLst>
              </p:cNvPr>
              <p:cNvSpPr/>
              <p:nvPr/>
            </p:nvSpPr>
            <p:spPr>
              <a:xfrm>
                <a:off x="7921983" y="4684493"/>
                <a:ext cx="1296000" cy="5626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7" name="Rectangle 106">
                <a:extLst>
                  <a:ext uri="{FF2B5EF4-FFF2-40B4-BE49-F238E27FC236}">
                    <a16:creationId xmlns:a16="http://schemas.microsoft.com/office/drawing/2014/main" id="{4EEEBCA8-19DE-391D-73B1-920E080FBB7E}"/>
                  </a:ext>
                </a:extLst>
              </p:cNvPr>
              <p:cNvSpPr/>
              <p:nvPr/>
            </p:nvSpPr>
            <p:spPr>
              <a:xfrm>
                <a:off x="7918809" y="4630061"/>
                <a:ext cx="1008000" cy="56260"/>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8" name="Groupe 107">
              <a:extLst>
                <a:ext uri="{FF2B5EF4-FFF2-40B4-BE49-F238E27FC236}">
                  <a16:creationId xmlns:a16="http://schemas.microsoft.com/office/drawing/2014/main" id="{29C497BE-4246-7B5D-2EC0-A092D38BA9A1}"/>
                </a:ext>
              </a:extLst>
            </p:cNvPr>
            <p:cNvGrpSpPr/>
            <p:nvPr/>
          </p:nvGrpSpPr>
          <p:grpSpPr>
            <a:xfrm>
              <a:off x="8246617" y="3560590"/>
              <a:ext cx="180000" cy="110789"/>
              <a:chOff x="3805471" y="3286196"/>
              <a:chExt cx="180000" cy="152996"/>
            </a:xfrm>
          </p:grpSpPr>
          <p:sp>
            <p:nvSpPr>
              <p:cNvPr id="109" name="Rectangle 108">
                <a:extLst>
                  <a:ext uri="{FF2B5EF4-FFF2-40B4-BE49-F238E27FC236}">
                    <a16:creationId xmlns:a16="http://schemas.microsoft.com/office/drawing/2014/main" id="{01AA8D2D-5CD8-9CD6-0154-D8129205C3C1}"/>
                  </a:ext>
                </a:extLst>
              </p:cNvPr>
              <p:cNvSpPr/>
              <p:nvPr/>
            </p:nvSpPr>
            <p:spPr>
              <a:xfrm>
                <a:off x="3805471" y="3361498"/>
                <a:ext cx="180000" cy="7769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0" name="Rectangle 109">
                <a:extLst>
                  <a:ext uri="{FF2B5EF4-FFF2-40B4-BE49-F238E27FC236}">
                    <a16:creationId xmlns:a16="http://schemas.microsoft.com/office/drawing/2014/main" id="{2F0D760B-E89F-11CC-DE6B-99F78B20F909}"/>
                  </a:ext>
                </a:extLst>
              </p:cNvPr>
              <p:cNvSpPr/>
              <p:nvPr/>
            </p:nvSpPr>
            <p:spPr>
              <a:xfrm>
                <a:off x="3805471" y="3286196"/>
                <a:ext cx="144000" cy="77693"/>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11" name="Rectangle 110">
              <a:extLst>
                <a:ext uri="{FF2B5EF4-FFF2-40B4-BE49-F238E27FC236}">
                  <a16:creationId xmlns:a16="http://schemas.microsoft.com/office/drawing/2014/main" id="{1AF934C2-80C8-ECC5-5EDF-E049D6541AED}"/>
                </a:ext>
              </a:extLst>
            </p:cNvPr>
            <p:cNvSpPr/>
            <p:nvPr/>
          </p:nvSpPr>
          <p:spPr>
            <a:xfrm>
              <a:off x="8246617" y="3418650"/>
              <a:ext cx="144000" cy="56260"/>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3" name="Rectangle 112">
              <a:extLst>
                <a:ext uri="{FF2B5EF4-FFF2-40B4-BE49-F238E27FC236}">
                  <a16:creationId xmlns:a16="http://schemas.microsoft.com/office/drawing/2014/main" id="{EA744980-9B2F-AD0C-FC5E-D46C1056B91E}"/>
                </a:ext>
              </a:extLst>
            </p:cNvPr>
            <p:cNvSpPr/>
            <p:nvPr/>
          </p:nvSpPr>
          <p:spPr>
            <a:xfrm>
              <a:off x="8246617" y="3099702"/>
              <a:ext cx="72000" cy="5626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4" name="Groupe 113">
              <a:extLst>
                <a:ext uri="{FF2B5EF4-FFF2-40B4-BE49-F238E27FC236}">
                  <a16:creationId xmlns:a16="http://schemas.microsoft.com/office/drawing/2014/main" id="{2768CED7-7B9D-1927-4DFC-DCA0848BFB5F}"/>
                </a:ext>
              </a:extLst>
            </p:cNvPr>
            <p:cNvGrpSpPr/>
            <p:nvPr/>
          </p:nvGrpSpPr>
          <p:grpSpPr>
            <a:xfrm>
              <a:off x="8246617" y="2721849"/>
              <a:ext cx="2052000" cy="115174"/>
              <a:chOff x="3805471" y="3280141"/>
              <a:chExt cx="2052000" cy="159051"/>
            </a:xfrm>
          </p:grpSpPr>
          <p:sp>
            <p:nvSpPr>
              <p:cNvPr id="115" name="Rectangle 114">
                <a:extLst>
                  <a:ext uri="{FF2B5EF4-FFF2-40B4-BE49-F238E27FC236}">
                    <a16:creationId xmlns:a16="http://schemas.microsoft.com/office/drawing/2014/main" id="{9A49768B-51A0-293A-B392-58584F3837C0}"/>
                  </a:ext>
                </a:extLst>
              </p:cNvPr>
              <p:cNvSpPr/>
              <p:nvPr/>
            </p:nvSpPr>
            <p:spPr>
              <a:xfrm>
                <a:off x="3805471" y="3361498"/>
                <a:ext cx="2052000" cy="7769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6" name="Rectangle 115">
                <a:extLst>
                  <a:ext uri="{FF2B5EF4-FFF2-40B4-BE49-F238E27FC236}">
                    <a16:creationId xmlns:a16="http://schemas.microsoft.com/office/drawing/2014/main" id="{F6175425-88FE-45B1-46E2-472A05511C65}"/>
                  </a:ext>
                </a:extLst>
              </p:cNvPr>
              <p:cNvSpPr/>
              <p:nvPr/>
            </p:nvSpPr>
            <p:spPr>
              <a:xfrm>
                <a:off x="3805471" y="3280141"/>
                <a:ext cx="252000" cy="77695"/>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17" name="Rectangle 116">
              <a:extLst>
                <a:ext uri="{FF2B5EF4-FFF2-40B4-BE49-F238E27FC236}">
                  <a16:creationId xmlns:a16="http://schemas.microsoft.com/office/drawing/2014/main" id="{CDDE2FA0-9DAB-24C6-764B-166F9EBAEB1F}"/>
                </a:ext>
              </a:extLst>
            </p:cNvPr>
            <p:cNvSpPr/>
            <p:nvPr/>
          </p:nvSpPr>
          <p:spPr>
            <a:xfrm>
              <a:off x="8246617" y="2584287"/>
              <a:ext cx="432000" cy="5626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93" name="Connecteur droit 92">
              <a:extLst>
                <a:ext uri="{FF2B5EF4-FFF2-40B4-BE49-F238E27FC236}">
                  <a16:creationId xmlns:a16="http://schemas.microsoft.com/office/drawing/2014/main" id="{DFE28C8C-F14F-7104-C034-578D87F92949}"/>
                </a:ext>
              </a:extLst>
            </p:cNvPr>
            <p:cNvCxnSpPr/>
            <p:nvPr/>
          </p:nvCxnSpPr>
          <p:spPr>
            <a:xfrm flipV="1">
              <a:off x="8243443" y="2451004"/>
              <a:ext cx="0" cy="175577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8" name="Groupe 7">
            <a:extLst>
              <a:ext uri="{FF2B5EF4-FFF2-40B4-BE49-F238E27FC236}">
                <a16:creationId xmlns:a16="http://schemas.microsoft.com/office/drawing/2014/main" id="{1497B701-DD2C-52B4-1F6F-29786D9C1DAC}"/>
              </a:ext>
            </a:extLst>
          </p:cNvPr>
          <p:cNvGrpSpPr/>
          <p:nvPr/>
        </p:nvGrpSpPr>
        <p:grpSpPr>
          <a:xfrm>
            <a:off x="4102702" y="4653659"/>
            <a:ext cx="2254478" cy="200055"/>
            <a:chOff x="1806498" y="4150109"/>
            <a:chExt cx="2254478" cy="200055"/>
          </a:xfrm>
        </p:grpSpPr>
        <p:sp>
          <p:nvSpPr>
            <p:cNvPr id="10" name="ZoneTexte 9">
              <a:extLst>
                <a:ext uri="{FF2B5EF4-FFF2-40B4-BE49-F238E27FC236}">
                  <a16:creationId xmlns:a16="http://schemas.microsoft.com/office/drawing/2014/main" id="{25E7584A-7DAF-D014-48C8-D58F683343DE}"/>
                </a:ext>
              </a:extLst>
            </p:cNvPr>
            <p:cNvSpPr txBox="1"/>
            <p:nvPr/>
          </p:nvSpPr>
          <p:spPr>
            <a:xfrm>
              <a:off x="1867747" y="4150109"/>
              <a:ext cx="2193229" cy="200055"/>
            </a:xfrm>
            <a:prstGeom prst="rect">
              <a:avLst/>
            </a:prstGeom>
            <a:noFill/>
          </p:spPr>
          <p:txBody>
            <a:bodyPr wrap="none" rtlCol="0">
              <a:spAutoFit/>
            </a:bodyPr>
            <a:lstStyle/>
            <a:p>
              <a:r>
                <a:rPr lang="fr-FR" sz="700" kern="100" dirty="0" err="1">
                  <a:effectLst/>
                  <a:latin typeface="Arial" panose="020B0604020202020204" pitchFamily="34" charset="0"/>
                  <a:ea typeface="Aptos" panose="020B0004020202020204" pitchFamily="34" charset="0"/>
                  <a:cs typeface="Arial" panose="020B0604020202020204" pitchFamily="34" charset="0"/>
                </a:rPr>
                <a:t>Conventional</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microbiological</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testing</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alone</a:t>
              </a:r>
              <a:r>
                <a:rPr lang="fr-FR" sz="700" kern="100" dirty="0">
                  <a:effectLst/>
                  <a:latin typeface="Arial" panose="020B0604020202020204" pitchFamily="34" charset="0"/>
                  <a:ea typeface="Aptos" panose="020B0004020202020204" pitchFamily="34" charset="0"/>
                  <a:cs typeface="Arial" panose="020B0604020202020204" pitchFamily="34" charset="0"/>
                </a:rPr>
                <a:t> (n=123)</a:t>
              </a:r>
            </a:p>
          </p:txBody>
        </p:sp>
        <p:sp>
          <p:nvSpPr>
            <p:cNvPr id="12" name="Rectangle 11">
              <a:extLst>
                <a:ext uri="{FF2B5EF4-FFF2-40B4-BE49-F238E27FC236}">
                  <a16:creationId xmlns:a16="http://schemas.microsoft.com/office/drawing/2014/main" id="{115E3555-1AE5-63CB-C42D-48D9261C1551}"/>
                </a:ext>
              </a:extLst>
            </p:cNvPr>
            <p:cNvSpPr/>
            <p:nvPr/>
          </p:nvSpPr>
          <p:spPr>
            <a:xfrm>
              <a:off x="1806498" y="4198434"/>
              <a:ext cx="103944" cy="103944"/>
            </a:xfrm>
            <a:prstGeom prst="rect">
              <a:avLst/>
            </a:prstGeom>
            <a:solidFill>
              <a:srgbClr val="E2C9E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4" name="ZoneTexte 13">
            <a:extLst>
              <a:ext uri="{FF2B5EF4-FFF2-40B4-BE49-F238E27FC236}">
                <a16:creationId xmlns:a16="http://schemas.microsoft.com/office/drawing/2014/main" id="{FF9B62F9-5C0E-12DD-D4C8-484FC062D00B}"/>
              </a:ext>
            </a:extLst>
          </p:cNvPr>
          <p:cNvSpPr txBox="1"/>
          <p:nvPr/>
        </p:nvSpPr>
        <p:spPr>
          <a:xfrm>
            <a:off x="6524197" y="4651378"/>
            <a:ext cx="3079433" cy="200055"/>
          </a:xfrm>
          <a:prstGeom prst="rect">
            <a:avLst/>
          </a:prstGeom>
          <a:noFill/>
        </p:spPr>
        <p:txBody>
          <a:bodyPr wrap="none" rtlCol="0">
            <a:spAutoFit/>
          </a:bodyPr>
          <a:lstStyle/>
          <a:p>
            <a:r>
              <a:rPr lang="fr-FR" sz="700" kern="100" dirty="0">
                <a:effectLst/>
                <a:latin typeface="Arial" panose="020B0604020202020204" pitchFamily="34" charset="0"/>
                <a:ea typeface="Aptos" panose="020B0004020202020204" pitchFamily="34" charset="0"/>
                <a:cs typeface="Arial" panose="020B0604020202020204" pitchFamily="34" charset="0"/>
              </a:rPr>
              <a:t>Multiplex real-time PCR plus </a:t>
            </a:r>
            <a:r>
              <a:rPr lang="fr-FR" sz="700" kern="100" dirty="0" err="1">
                <a:effectLst/>
                <a:latin typeface="Arial" panose="020B0604020202020204" pitchFamily="34" charset="0"/>
                <a:ea typeface="Aptos" panose="020B0004020202020204" pitchFamily="34" charset="0"/>
                <a:cs typeface="Arial" panose="020B0604020202020204" pitchFamily="34" charset="0"/>
              </a:rPr>
              <a:t>conventional</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microbiological</a:t>
            </a:r>
            <a:r>
              <a:rPr lang="fr-FR" sz="700" kern="100" dirty="0">
                <a:effectLst/>
                <a:latin typeface="Arial" panose="020B0604020202020204" pitchFamily="34" charset="0"/>
                <a:ea typeface="Aptos" panose="020B0004020202020204" pitchFamily="34" charset="0"/>
                <a:cs typeface="Arial" panose="020B0604020202020204" pitchFamily="34" charset="0"/>
              </a:rPr>
              <a:t> </a:t>
            </a:r>
            <a:r>
              <a:rPr lang="fr-FR" sz="700" kern="100" dirty="0" err="1">
                <a:effectLst/>
                <a:latin typeface="Arial" panose="020B0604020202020204" pitchFamily="34" charset="0"/>
                <a:ea typeface="Aptos" panose="020B0004020202020204" pitchFamily="34" charset="0"/>
                <a:cs typeface="Arial" panose="020B0604020202020204" pitchFamily="34" charset="0"/>
              </a:rPr>
              <a:t>testing</a:t>
            </a:r>
            <a:r>
              <a:rPr lang="fr-FR" sz="700" kern="100" dirty="0">
                <a:effectLst/>
                <a:latin typeface="Arial" panose="020B0604020202020204" pitchFamily="34" charset="0"/>
                <a:ea typeface="Aptos" panose="020B0004020202020204" pitchFamily="34" charset="0"/>
                <a:cs typeface="Arial" panose="020B0604020202020204" pitchFamily="34" charset="0"/>
              </a:rPr>
              <a:t> (n=119)</a:t>
            </a:r>
          </a:p>
        </p:txBody>
      </p:sp>
      <p:sp>
        <p:nvSpPr>
          <p:cNvPr id="15" name="Rectangle 14">
            <a:extLst>
              <a:ext uri="{FF2B5EF4-FFF2-40B4-BE49-F238E27FC236}">
                <a16:creationId xmlns:a16="http://schemas.microsoft.com/office/drawing/2014/main" id="{81B36A99-F715-1C91-7999-36F569422A68}"/>
              </a:ext>
            </a:extLst>
          </p:cNvPr>
          <p:cNvSpPr/>
          <p:nvPr/>
        </p:nvSpPr>
        <p:spPr>
          <a:xfrm>
            <a:off x="6462948" y="4699509"/>
            <a:ext cx="103944" cy="103944"/>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631714990"/>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8EBA4DE-4424-C6F7-C2CF-934DF2138ACF}"/>
              </a:ext>
            </a:extLst>
          </p:cNvPr>
          <p:cNvSpPr>
            <a:spLocks noGrp="1"/>
          </p:cNvSpPr>
          <p:nvPr>
            <p:ph type="title"/>
          </p:nvPr>
        </p:nvSpPr>
        <p:spPr>
          <a:xfrm>
            <a:off x="960194" y="7749"/>
            <a:ext cx="11104990" cy="1012267"/>
          </a:xfrm>
          <a:solidFill>
            <a:schemeClr val="bg1"/>
          </a:solidFill>
        </p:spPr>
        <p:txBody>
          <a:bodyPr/>
          <a:lstStyle/>
          <a:p>
            <a:endParaRPr lang="fr-FR" dirty="0"/>
          </a:p>
        </p:txBody>
      </p:sp>
      <p:sp>
        <p:nvSpPr>
          <p:cNvPr id="61" name="Rectangle 60">
            <a:extLst>
              <a:ext uri="{FF2B5EF4-FFF2-40B4-BE49-F238E27FC236}">
                <a16:creationId xmlns:a16="http://schemas.microsoft.com/office/drawing/2014/main" id="{EE21B2BF-CCD4-C5F2-70DF-ACE0ECC99FE9}"/>
              </a:ext>
            </a:extLst>
          </p:cNvPr>
          <p:cNvSpPr/>
          <p:nvPr/>
        </p:nvSpPr>
        <p:spPr>
          <a:xfrm>
            <a:off x="1611208" y="1504178"/>
            <a:ext cx="4679221" cy="3682494"/>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3" name="ZoneTexte 62">
            <a:extLst>
              <a:ext uri="{FF2B5EF4-FFF2-40B4-BE49-F238E27FC236}">
                <a16:creationId xmlns:a16="http://schemas.microsoft.com/office/drawing/2014/main" id="{0331FE17-B455-B521-0258-E54ECF7E760F}"/>
              </a:ext>
            </a:extLst>
          </p:cNvPr>
          <p:cNvSpPr txBox="1"/>
          <p:nvPr/>
        </p:nvSpPr>
        <p:spPr>
          <a:xfrm>
            <a:off x="1680068" y="1364224"/>
            <a:ext cx="1366080" cy="276999"/>
          </a:xfrm>
          <a:prstGeom prst="rect">
            <a:avLst/>
          </a:prstGeom>
          <a:solidFill>
            <a:schemeClr val="bg1"/>
          </a:solidFill>
        </p:spPr>
        <p:txBody>
          <a:bodyPr wrap="none" rtlCol="0">
            <a:spAutoFit/>
          </a:bodyPr>
          <a:lstStyle/>
          <a:p>
            <a:r>
              <a:rPr lang="fr-FR" sz="1200" b="1" kern="100" dirty="0">
                <a:effectLst/>
                <a:latin typeface="Arial" panose="020B0604020202020204" pitchFamily="34" charset="0"/>
                <a:ea typeface="Aptos" panose="020B0004020202020204" pitchFamily="34" charset="0"/>
                <a:cs typeface="Arial" panose="020B0604020202020204" pitchFamily="34" charset="0"/>
              </a:rPr>
              <a:t>Diagnostic </a:t>
            </a:r>
            <a:r>
              <a:rPr lang="fr-FR" sz="1200" b="1" kern="100" dirty="0" err="1">
                <a:effectLst/>
                <a:latin typeface="Arial" panose="020B0604020202020204" pitchFamily="34" charset="0"/>
                <a:ea typeface="Aptos" panose="020B0004020202020204" pitchFamily="34" charset="0"/>
                <a:cs typeface="Arial" panose="020B0604020202020204" pitchFamily="34" charset="0"/>
              </a:rPr>
              <a:t>yield</a:t>
            </a:r>
            <a:endParaRPr lang="fr-FR" sz="1200" b="1"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64" name="Rectangle 63">
            <a:extLst>
              <a:ext uri="{FF2B5EF4-FFF2-40B4-BE49-F238E27FC236}">
                <a16:creationId xmlns:a16="http://schemas.microsoft.com/office/drawing/2014/main" id="{8614142D-6FED-632E-446F-B67C4DB15470}"/>
              </a:ext>
            </a:extLst>
          </p:cNvPr>
          <p:cNvSpPr/>
          <p:nvPr/>
        </p:nvSpPr>
        <p:spPr>
          <a:xfrm>
            <a:off x="6799896" y="1504178"/>
            <a:ext cx="4679221" cy="3682494"/>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5" name="ZoneTexte 64">
            <a:extLst>
              <a:ext uri="{FF2B5EF4-FFF2-40B4-BE49-F238E27FC236}">
                <a16:creationId xmlns:a16="http://schemas.microsoft.com/office/drawing/2014/main" id="{9E792C82-0B32-02E9-B911-39C28FB0B31F}"/>
              </a:ext>
            </a:extLst>
          </p:cNvPr>
          <p:cNvSpPr txBox="1"/>
          <p:nvPr/>
        </p:nvSpPr>
        <p:spPr>
          <a:xfrm>
            <a:off x="6868756" y="1364224"/>
            <a:ext cx="3918765" cy="276999"/>
          </a:xfrm>
          <a:prstGeom prst="rect">
            <a:avLst/>
          </a:prstGeom>
          <a:solidFill>
            <a:schemeClr val="bg1"/>
          </a:solidFill>
        </p:spPr>
        <p:txBody>
          <a:bodyPr wrap="none" rtlCol="0">
            <a:spAutoFit/>
          </a:bodyPr>
          <a:lstStyle/>
          <a:p>
            <a:r>
              <a:rPr lang="fr-FR" sz="1200" b="1" kern="100" dirty="0" err="1">
                <a:effectLst/>
                <a:latin typeface="Arial" panose="020B0604020202020204" pitchFamily="34" charset="0"/>
                <a:ea typeface="Aptos" panose="020B0004020202020204" pitchFamily="34" charset="0"/>
                <a:cs typeface="Arial" panose="020B0604020202020204" pitchFamily="34" charset="0"/>
              </a:rPr>
              <a:t>Primary</a:t>
            </a:r>
            <a:r>
              <a:rPr lang="fr-FR" sz="1200" b="1" kern="100" dirty="0">
                <a:effectLst/>
                <a:latin typeface="Arial" panose="020B0604020202020204" pitchFamily="34" charset="0"/>
                <a:ea typeface="Aptos" panose="020B0004020202020204" pitchFamily="34" charset="0"/>
                <a:cs typeface="Arial" panose="020B0604020202020204" pitchFamily="34" charset="0"/>
              </a:rPr>
              <a:t> </a:t>
            </a:r>
            <a:r>
              <a:rPr lang="fr-FR" sz="1200" b="1" kern="100" dirty="0" err="1">
                <a:effectLst/>
                <a:latin typeface="Arial" panose="020B0604020202020204" pitchFamily="34" charset="0"/>
                <a:ea typeface="Aptos" panose="020B0004020202020204" pitchFamily="34" charset="0"/>
                <a:cs typeface="Arial" panose="020B0604020202020204" pitchFamily="34" charset="0"/>
              </a:rPr>
              <a:t>endpoint</a:t>
            </a:r>
            <a:r>
              <a:rPr lang="fr-FR" sz="1200" b="1" kern="100" dirty="0">
                <a:effectLst/>
                <a:latin typeface="Arial" panose="020B0604020202020204" pitchFamily="34" charset="0"/>
                <a:ea typeface="Aptos" panose="020B0004020202020204" pitchFamily="34" charset="0"/>
                <a:cs typeface="Arial" panose="020B0604020202020204" pitchFamily="34" charset="0"/>
              </a:rPr>
              <a:t>: Days of </a:t>
            </a:r>
            <a:r>
              <a:rPr lang="fr-FR" sz="1200" b="1" kern="100" dirty="0" err="1">
                <a:effectLst/>
                <a:latin typeface="Arial" panose="020B0604020202020204" pitchFamily="34" charset="0"/>
                <a:ea typeface="Aptos" panose="020B0004020202020204" pitchFamily="34" charset="0"/>
                <a:cs typeface="Arial" panose="020B0604020202020204" pitchFamily="34" charset="0"/>
              </a:rPr>
              <a:t>Antibiotic</a:t>
            </a:r>
            <a:r>
              <a:rPr lang="fr-FR" sz="1200" b="1" kern="100" dirty="0">
                <a:effectLst/>
                <a:latin typeface="Arial" panose="020B0604020202020204" pitchFamily="34" charset="0"/>
                <a:ea typeface="Aptos" panose="020B0004020202020204" pitchFamily="34" charset="0"/>
                <a:cs typeface="Arial" panose="020B0604020202020204" pitchFamily="34" charset="0"/>
              </a:rPr>
              <a:t> </a:t>
            </a:r>
            <a:r>
              <a:rPr lang="fr-FR" sz="1200" b="1" kern="100" dirty="0" err="1">
                <a:effectLst/>
                <a:latin typeface="Arial" panose="020B0604020202020204" pitchFamily="34" charset="0"/>
                <a:ea typeface="Aptos" panose="020B0004020202020204" pitchFamily="34" charset="0"/>
                <a:cs typeface="Arial" panose="020B0604020202020204" pitchFamily="34" charset="0"/>
              </a:rPr>
              <a:t>therapy</a:t>
            </a:r>
            <a:r>
              <a:rPr lang="fr-FR" sz="1200" b="1" kern="100" dirty="0">
                <a:effectLst/>
                <a:latin typeface="Arial" panose="020B0604020202020204" pitchFamily="34" charset="0"/>
                <a:ea typeface="Aptos" panose="020B0004020202020204" pitchFamily="34" charset="0"/>
                <a:cs typeface="Arial" panose="020B0604020202020204" pitchFamily="34" charset="0"/>
              </a:rPr>
              <a:t> (DOT)</a:t>
            </a:r>
          </a:p>
        </p:txBody>
      </p:sp>
      <p:sp>
        <p:nvSpPr>
          <p:cNvPr id="5" name="Espace réservé du contenu 4">
            <a:extLst>
              <a:ext uri="{FF2B5EF4-FFF2-40B4-BE49-F238E27FC236}">
                <a16:creationId xmlns:a16="http://schemas.microsoft.com/office/drawing/2014/main" id="{B2C81F4B-046F-9DBB-6D82-75E5D5E03C44}"/>
              </a:ext>
            </a:extLst>
          </p:cNvPr>
          <p:cNvSpPr>
            <a:spLocks noGrp="1"/>
          </p:cNvSpPr>
          <p:nvPr>
            <p:ph sz="quarter" idx="16"/>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graphicFrame>
        <p:nvGraphicFramePr>
          <p:cNvPr id="7" name="Graphique 6">
            <a:extLst>
              <a:ext uri="{FF2B5EF4-FFF2-40B4-BE49-F238E27FC236}">
                <a16:creationId xmlns:a16="http://schemas.microsoft.com/office/drawing/2014/main" id="{B147C36B-35BC-3346-2137-E517AF50BDE2}"/>
              </a:ext>
            </a:extLst>
          </p:cNvPr>
          <p:cNvGraphicFramePr/>
          <p:nvPr>
            <p:extLst>
              <p:ext uri="{D42A27DB-BD31-4B8C-83A1-F6EECF244321}">
                <p14:modId xmlns:p14="http://schemas.microsoft.com/office/powerpoint/2010/main" val="4079098161"/>
              </p:ext>
            </p:extLst>
          </p:nvPr>
        </p:nvGraphicFramePr>
        <p:xfrm>
          <a:off x="2123495" y="1872547"/>
          <a:ext cx="3654647" cy="3076542"/>
        </p:xfrm>
        <a:graphic>
          <a:graphicData uri="http://schemas.openxmlformats.org/drawingml/2006/chart">
            <c:chart xmlns:c="http://schemas.openxmlformats.org/drawingml/2006/chart" xmlns:r="http://schemas.openxmlformats.org/officeDocument/2006/relationships" r:id="rId2"/>
          </a:graphicData>
        </a:graphic>
      </p:graphicFrame>
      <p:sp>
        <p:nvSpPr>
          <p:cNvPr id="8" name="ZoneTexte 7">
            <a:extLst>
              <a:ext uri="{FF2B5EF4-FFF2-40B4-BE49-F238E27FC236}">
                <a16:creationId xmlns:a16="http://schemas.microsoft.com/office/drawing/2014/main" id="{B66B7238-C5F0-6B0E-F6BE-71927ED91976}"/>
              </a:ext>
            </a:extLst>
          </p:cNvPr>
          <p:cNvSpPr txBox="1"/>
          <p:nvPr/>
        </p:nvSpPr>
        <p:spPr>
          <a:xfrm>
            <a:off x="3072272" y="2612223"/>
            <a:ext cx="554835" cy="338554"/>
          </a:xfrm>
          <a:prstGeom prst="rect">
            <a:avLst/>
          </a:prstGeom>
          <a:noFill/>
        </p:spPr>
        <p:txBody>
          <a:bodyPr wrap="square" rtlCol="0">
            <a:spAutoFit/>
          </a:bodyPr>
          <a:lstStyle/>
          <a:p>
            <a:pPr algn="ctr"/>
            <a:r>
              <a:rPr lang="fr-FR" sz="800" kern="100" dirty="0">
                <a:effectLst/>
                <a:latin typeface="Arial" panose="020B0604020202020204" pitchFamily="34" charset="0"/>
                <a:ea typeface="Aptos" panose="020B0004020202020204" pitchFamily="34" charset="0"/>
                <a:cs typeface="Arial" panose="020B0604020202020204" pitchFamily="34" charset="0"/>
              </a:rPr>
              <a:t>76/119</a:t>
            </a:r>
          </a:p>
          <a:p>
            <a:pPr algn="ctr"/>
            <a:r>
              <a:rPr lang="fr-FR" sz="800" kern="100" dirty="0">
                <a:effectLst/>
                <a:latin typeface="Arial" panose="020B0604020202020204" pitchFamily="34" charset="0"/>
                <a:ea typeface="Aptos" panose="020B0004020202020204" pitchFamily="34" charset="0"/>
                <a:cs typeface="Arial" panose="020B0604020202020204" pitchFamily="34" charset="0"/>
              </a:rPr>
              <a:t>(63.9%)</a:t>
            </a:r>
          </a:p>
        </p:txBody>
      </p:sp>
      <p:sp>
        <p:nvSpPr>
          <p:cNvPr id="10" name="ZoneTexte 9">
            <a:extLst>
              <a:ext uri="{FF2B5EF4-FFF2-40B4-BE49-F238E27FC236}">
                <a16:creationId xmlns:a16="http://schemas.microsoft.com/office/drawing/2014/main" id="{16418B46-BE81-EBF2-6355-8324EEBF95C9}"/>
              </a:ext>
            </a:extLst>
          </p:cNvPr>
          <p:cNvSpPr txBox="1"/>
          <p:nvPr/>
        </p:nvSpPr>
        <p:spPr>
          <a:xfrm>
            <a:off x="4596127" y="3584115"/>
            <a:ext cx="569899" cy="338554"/>
          </a:xfrm>
          <a:prstGeom prst="rect">
            <a:avLst/>
          </a:prstGeom>
          <a:noFill/>
        </p:spPr>
        <p:txBody>
          <a:bodyPr wrap="square" rtlCol="0">
            <a:spAutoFit/>
          </a:bodyPr>
          <a:lstStyle/>
          <a:p>
            <a:pPr algn="ctr"/>
            <a:r>
              <a:rPr lang="fr-FR" sz="800" kern="100" dirty="0">
                <a:effectLst/>
                <a:latin typeface="Arial" panose="020B0604020202020204" pitchFamily="34" charset="0"/>
                <a:ea typeface="Aptos" panose="020B0004020202020204" pitchFamily="34" charset="0"/>
                <a:cs typeface="Arial" panose="020B0604020202020204" pitchFamily="34" charset="0"/>
              </a:rPr>
              <a:t>32/123 (26.0%)</a:t>
            </a:r>
          </a:p>
        </p:txBody>
      </p:sp>
      <p:grpSp>
        <p:nvGrpSpPr>
          <p:cNvPr id="33" name="Groupe 32">
            <a:extLst>
              <a:ext uri="{FF2B5EF4-FFF2-40B4-BE49-F238E27FC236}">
                <a16:creationId xmlns:a16="http://schemas.microsoft.com/office/drawing/2014/main" id="{7A6B5252-2335-5C93-A388-DEE8BDC8BC7C}"/>
              </a:ext>
            </a:extLst>
          </p:cNvPr>
          <p:cNvGrpSpPr/>
          <p:nvPr/>
        </p:nvGrpSpPr>
        <p:grpSpPr>
          <a:xfrm>
            <a:off x="7312183" y="1872547"/>
            <a:ext cx="3654647" cy="3076542"/>
            <a:chOff x="7467351" y="1956122"/>
            <a:chExt cx="3654647" cy="3076542"/>
          </a:xfrm>
        </p:grpSpPr>
        <p:graphicFrame>
          <p:nvGraphicFramePr>
            <p:cNvPr id="11" name="Graphique 10">
              <a:extLst>
                <a:ext uri="{FF2B5EF4-FFF2-40B4-BE49-F238E27FC236}">
                  <a16:creationId xmlns:a16="http://schemas.microsoft.com/office/drawing/2014/main" id="{67D253A7-2CF3-FAFD-7041-EBC02323A444}"/>
                </a:ext>
              </a:extLst>
            </p:cNvPr>
            <p:cNvGraphicFramePr/>
            <p:nvPr/>
          </p:nvGraphicFramePr>
          <p:xfrm>
            <a:off x="7467351" y="1956122"/>
            <a:ext cx="3654647" cy="3076542"/>
          </p:xfrm>
          <a:graphic>
            <a:graphicData uri="http://schemas.openxmlformats.org/drawingml/2006/chart">
              <c:chart xmlns:c="http://schemas.openxmlformats.org/drawingml/2006/chart" xmlns:r="http://schemas.openxmlformats.org/officeDocument/2006/relationships" r:id="rId3"/>
            </a:graphicData>
          </a:graphic>
        </p:graphicFrame>
        <p:sp>
          <p:nvSpPr>
            <p:cNvPr id="12" name="ZoneTexte 11">
              <a:extLst>
                <a:ext uri="{FF2B5EF4-FFF2-40B4-BE49-F238E27FC236}">
                  <a16:creationId xmlns:a16="http://schemas.microsoft.com/office/drawing/2014/main" id="{7C11E3A4-1A97-2FAF-A320-A7C29317522A}"/>
                </a:ext>
              </a:extLst>
            </p:cNvPr>
            <p:cNvSpPr txBox="1"/>
            <p:nvPr/>
          </p:nvSpPr>
          <p:spPr>
            <a:xfrm>
              <a:off x="8106181" y="3002682"/>
              <a:ext cx="1054547" cy="338554"/>
            </a:xfrm>
            <a:prstGeom prst="rect">
              <a:avLst/>
            </a:prstGeom>
            <a:noFill/>
          </p:spPr>
          <p:txBody>
            <a:bodyPr wrap="square" rtlCol="0">
              <a:spAutoFit/>
            </a:bodyPr>
            <a:lstStyle/>
            <a:p>
              <a:pPr algn="ctr"/>
              <a:r>
                <a:rPr lang="fr-FR" sz="800" kern="100" dirty="0">
                  <a:effectLst/>
                  <a:latin typeface="Arial" panose="020B0604020202020204" pitchFamily="34" charset="0"/>
                  <a:ea typeface="Aptos" panose="020B0004020202020204" pitchFamily="34" charset="0"/>
                  <a:cs typeface="Arial" panose="020B0604020202020204" pitchFamily="34" charset="0"/>
                </a:rPr>
                <a:t>10.04</a:t>
              </a:r>
              <a:br>
                <a:rPr lang="fr-FR" sz="800" kern="100" dirty="0">
                  <a:effectLst/>
                  <a:latin typeface="Arial" panose="020B0604020202020204" pitchFamily="34" charset="0"/>
                  <a:ea typeface="Aptos" panose="020B0004020202020204" pitchFamily="34" charset="0"/>
                  <a:cs typeface="Arial" panose="020B0604020202020204" pitchFamily="34" charset="0"/>
                </a:rPr>
              </a:br>
              <a:r>
                <a:rPr lang="fr-FR" sz="800" kern="100" dirty="0">
                  <a:effectLst/>
                  <a:latin typeface="Arial" panose="020B0604020202020204" pitchFamily="34" charset="0"/>
                  <a:ea typeface="Aptos" panose="020B0004020202020204" pitchFamily="34" charset="0"/>
                  <a:cs typeface="Arial" panose="020B0604020202020204" pitchFamily="34" charset="0"/>
                </a:rPr>
                <a:t>(IQR: 7.98-12.94)</a:t>
              </a:r>
            </a:p>
          </p:txBody>
        </p:sp>
        <p:sp>
          <p:nvSpPr>
            <p:cNvPr id="15" name="ZoneTexte 14">
              <a:extLst>
                <a:ext uri="{FF2B5EF4-FFF2-40B4-BE49-F238E27FC236}">
                  <a16:creationId xmlns:a16="http://schemas.microsoft.com/office/drawing/2014/main" id="{8CB4B966-1349-8021-2B90-A4DC9C6E9750}"/>
                </a:ext>
              </a:extLst>
            </p:cNvPr>
            <p:cNvSpPr txBox="1"/>
            <p:nvPr/>
          </p:nvSpPr>
          <p:spPr>
            <a:xfrm>
              <a:off x="9667354" y="2923567"/>
              <a:ext cx="1054547" cy="338554"/>
            </a:xfrm>
            <a:prstGeom prst="rect">
              <a:avLst/>
            </a:prstGeom>
            <a:noFill/>
          </p:spPr>
          <p:txBody>
            <a:bodyPr wrap="square" rtlCol="0">
              <a:spAutoFit/>
            </a:bodyPr>
            <a:lstStyle/>
            <a:p>
              <a:pPr algn="ctr"/>
              <a:r>
                <a:rPr lang="fr-FR" sz="800" kern="100" dirty="0">
                  <a:effectLst/>
                  <a:latin typeface="Arial" panose="020B0604020202020204" pitchFamily="34" charset="0"/>
                  <a:ea typeface="Aptos" panose="020B0004020202020204" pitchFamily="34" charset="0"/>
                  <a:cs typeface="Arial" panose="020B0604020202020204" pitchFamily="34" charset="0"/>
                </a:rPr>
                <a:t>11.33</a:t>
              </a:r>
              <a:br>
                <a:rPr lang="fr-FR" sz="800" kern="100" dirty="0">
                  <a:effectLst/>
                  <a:latin typeface="Arial" panose="020B0604020202020204" pitchFamily="34" charset="0"/>
                  <a:ea typeface="Aptos" panose="020B0004020202020204" pitchFamily="34" charset="0"/>
                  <a:cs typeface="Arial" panose="020B0604020202020204" pitchFamily="34" charset="0"/>
                </a:rPr>
              </a:br>
              <a:r>
                <a:rPr lang="fr-FR" sz="800" kern="100" dirty="0">
                  <a:effectLst/>
                  <a:latin typeface="Arial" panose="020B0604020202020204" pitchFamily="34" charset="0"/>
                  <a:ea typeface="Aptos" panose="020B0004020202020204" pitchFamily="34" charset="0"/>
                  <a:cs typeface="Arial" panose="020B0604020202020204" pitchFamily="34" charset="0"/>
                </a:rPr>
                <a:t>(IQR: 8.15-16.16)</a:t>
              </a:r>
            </a:p>
          </p:txBody>
        </p:sp>
        <p:sp>
          <p:nvSpPr>
            <p:cNvPr id="16" name="ZoneTexte 15">
              <a:extLst>
                <a:ext uri="{FF2B5EF4-FFF2-40B4-BE49-F238E27FC236}">
                  <a16:creationId xmlns:a16="http://schemas.microsoft.com/office/drawing/2014/main" id="{5C941B81-EDF1-3DA8-3B0B-42C3F9481016}"/>
                </a:ext>
              </a:extLst>
            </p:cNvPr>
            <p:cNvSpPr txBox="1"/>
            <p:nvPr/>
          </p:nvSpPr>
          <p:spPr>
            <a:xfrm>
              <a:off x="8106181" y="2621447"/>
              <a:ext cx="2637857" cy="215444"/>
            </a:xfrm>
            <a:prstGeom prst="rect">
              <a:avLst/>
            </a:prstGeom>
            <a:noFill/>
          </p:spPr>
          <p:txBody>
            <a:bodyPr wrap="square" rtlCol="0">
              <a:spAutoFit/>
            </a:bodyPr>
            <a:lstStyle/>
            <a:p>
              <a:pPr algn="ctr"/>
              <a:r>
                <a:rPr lang="fr-FR" sz="800" b="1" kern="100" dirty="0" err="1">
                  <a:effectLst/>
                  <a:latin typeface="Arial" panose="020B0604020202020204" pitchFamily="34" charset="0"/>
                  <a:ea typeface="Aptos" panose="020B0004020202020204" pitchFamily="34" charset="0"/>
                  <a:cs typeface="Arial" panose="020B0604020202020204" pitchFamily="34" charset="0"/>
                </a:rPr>
                <a:t>Difference</a:t>
              </a:r>
              <a:r>
                <a:rPr lang="fr-FR" sz="800" b="1" kern="100" dirty="0">
                  <a:effectLst/>
                  <a:latin typeface="Arial" panose="020B0604020202020204" pitchFamily="34" charset="0"/>
                  <a:ea typeface="Aptos" panose="020B0004020202020204" pitchFamily="34" charset="0"/>
                  <a:cs typeface="Arial" panose="020B0604020202020204" pitchFamily="34" charset="0"/>
                </a:rPr>
                <a:t> (CI 95%) -1.04 (-2.42-0.17); </a:t>
              </a:r>
              <a:r>
                <a:rPr lang="fr-FR" sz="800" b="1" i="1" kern="100" dirty="0">
                  <a:effectLst/>
                  <a:latin typeface="Arial" panose="020B0604020202020204" pitchFamily="34" charset="0"/>
                  <a:ea typeface="Aptos" panose="020B0004020202020204" pitchFamily="34" charset="0"/>
                  <a:cs typeface="Arial" panose="020B0604020202020204" pitchFamily="34" charset="0"/>
                </a:rPr>
                <a:t>p</a:t>
              </a:r>
              <a:r>
                <a:rPr lang="fr-FR" sz="800" b="1" kern="100" dirty="0">
                  <a:effectLst/>
                  <a:latin typeface="Arial" panose="020B0604020202020204" pitchFamily="34" charset="0"/>
                  <a:ea typeface="Aptos" panose="020B0004020202020204" pitchFamily="34" charset="0"/>
                  <a:cs typeface="Arial" panose="020B0604020202020204" pitchFamily="34" charset="0"/>
                </a:rPr>
                <a:t>=0.093</a:t>
              </a:r>
            </a:p>
          </p:txBody>
        </p:sp>
        <p:sp>
          <p:nvSpPr>
            <p:cNvPr id="18" name="Accolade fermante 17">
              <a:extLst>
                <a:ext uri="{FF2B5EF4-FFF2-40B4-BE49-F238E27FC236}">
                  <a16:creationId xmlns:a16="http://schemas.microsoft.com/office/drawing/2014/main" id="{EE5FF402-A1B7-D3E1-B3B8-9BA6D0E351BB}"/>
                </a:ext>
              </a:extLst>
            </p:cNvPr>
            <p:cNvSpPr/>
            <p:nvPr/>
          </p:nvSpPr>
          <p:spPr>
            <a:xfrm rot="16200000">
              <a:off x="9361413" y="2047978"/>
              <a:ext cx="84915" cy="1662742"/>
            </a:xfrm>
            <a:prstGeom prst="rightBrac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grpSp>
    </p:spTree>
    <p:extLst>
      <p:ext uri="{BB962C8B-B14F-4D97-AF65-F5344CB8AC3E}">
        <p14:creationId xmlns:p14="http://schemas.microsoft.com/office/powerpoint/2010/main" val="227803634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90328B7A-39FA-33DB-6017-59858F4635A8}"/>
              </a:ext>
            </a:extLst>
          </p:cNvPr>
          <p:cNvSpPr>
            <a:spLocks noGrp="1"/>
          </p:cNvSpPr>
          <p:nvPr>
            <p:ph type="title"/>
          </p:nvPr>
        </p:nvSpPr>
        <p:spPr/>
        <p:txBody>
          <a:bodyPr/>
          <a:lstStyle/>
          <a:p>
            <a:r>
              <a:rPr lang="fr-FR" dirty="0" err="1"/>
              <a:t>Secondary</a:t>
            </a:r>
            <a:r>
              <a:rPr lang="fr-FR" dirty="0"/>
              <a:t> </a:t>
            </a:r>
            <a:r>
              <a:rPr lang="fr-FR" dirty="0" err="1"/>
              <a:t>outcomes</a:t>
            </a:r>
            <a:endParaRPr lang="fr-FR" dirty="0"/>
          </a:p>
        </p:txBody>
      </p:sp>
      <p:sp>
        <p:nvSpPr>
          <p:cNvPr id="6" name="Espace réservé du contenu 5">
            <a:extLst>
              <a:ext uri="{FF2B5EF4-FFF2-40B4-BE49-F238E27FC236}">
                <a16:creationId xmlns:a16="http://schemas.microsoft.com/office/drawing/2014/main" id="{14625AD5-B101-A54B-3864-CA20CDC625EA}"/>
              </a:ext>
            </a:extLst>
          </p:cNvPr>
          <p:cNvSpPr>
            <a:spLocks noGrp="1"/>
          </p:cNvSpPr>
          <p:nvPr>
            <p:ph sz="quarter" idx="16"/>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graphicFrame>
        <p:nvGraphicFramePr>
          <p:cNvPr id="2" name="Tableau 1">
            <a:extLst>
              <a:ext uri="{FF2B5EF4-FFF2-40B4-BE49-F238E27FC236}">
                <a16:creationId xmlns:a16="http://schemas.microsoft.com/office/drawing/2014/main" id="{D657DA5A-A8A5-9520-4787-A2EDAAA6CEF4}"/>
              </a:ext>
            </a:extLst>
          </p:cNvPr>
          <p:cNvGraphicFramePr>
            <a:graphicFrameLocks noGrp="1"/>
          </p:cNvGraphicFramePr>
          <p:nvPr/>
        </p:nvGraphicFramePr>
        <p:xfrm>
          <a:off x="1655270" y="915635"/>
          <a:ext cx="9936000" cy="5112000"/>
        </p:xfrm>
        <a:graphic>
          <a:graphicData uri="http://schemas.openxmlformats.org/drawingml/2006/table">
            <a:tbl>
              <a:tblPr firstRow="1" firstCol="1" bandRow="1">
                <a:tableStyleId>{5C22544A-7EE6-4342-B048-85BDC9FD1C3A}</a:tableStyleId>
              </a:tblPr>
              <a:tblGrid>
                <a:gridCol w="2916000">
                  <a:extLst>
                    <a:ext uri="{9D8B030D-6E8A-4147-A177-3AD203B41FA5}">
                      <a16:colId xmlns:a16="http://schemas.microsoft.com/office/drawing/2014/main" val="807198603"/>
                    </a:ext>
                  </a:extLst>
                </a:gridCol>
                <a:gridCol w="2160000">
                  <a:extLst>
                    <a:ext uri="{9D8B030D-6E8A-4147-A177-3AD203B41FA5}">
                      <a16:colId xmlns:a16="http://schemas.microsoft.com/office/drawing/2014/main" val="4134266276"/>
                    </a:ext>
                  </a:extLst>
                </a:gridCol>
                <a:gridCol w="2160000">
                  <a:extLst>
                    <a:ext uri="{9D8B030D-6E8A-4147-A177-3AD203B41FA5}">
                      <a16:colId xmlns:a16="http://schemas.microsoft.com/office/drawing/2014/main" val="3804666854"/>
                    </a:ext>
                  </a:extLst>
                </a:gridCol>
                <a:gridCol w="1764000">
                  <a:extLst>
                    <a:ext uri="{9D8B030D-6E8A-4147-A177-3AD203B41FA5}">
                      <a16:colId xmlns:a16="http://schemas.microsoft.com/office/drawing/2014/main" val="3151234478"/>
                    </a:ext>
                  </a:extLst>
                </a:gridCol>
                <a:gridCol w="936000">
                  <a:extLst>
                    <a:ext uri="{9D8B030D-6E8A-4147-A177-3AD203B41FA5}">
                      <a16:colId xmlns:a16="http://schemas.microsoft.com/office/drawing/2014/main" val="4186256910"/>
                    </a:ext>
                  </a:extLst>
                </a:gridCol>
              </a:tblGrid>
              <a:tr h="756000">
                <a:tc>
                  <a:txBody>
                    <a:bodyPr/>
                    <a:lstStyle/>
                    <a:p>
                      <a:pPr>
                        <a:lnSpc>
                          <a:spcPct val="107000"/>
                        </a:lnSpc>
                        <a:spcAft>
                          <a:spcPts val="800"/>
                        </a:spcAft>
                      </a:pPr>
                      <a:r>
                        <a:rPr lang="fr-FR" sz="1000" kern="0" dirty="0">
                          <a:effectLst/>
                          <a:latin typeface="Arial" panose="020B0604020202020204" pitchFamily="34" charset="0"/>
                          <a:cs typeface="Arial" panose="020B0604020202020204" pitchFamily="34" charset="0"/>
                        </a:rPr>
                        <a:t>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Multiplex real-time PCR plus </a:t>
                      </a:r>
                      <a:r>
                        <a:rPr lang="fr-FR" sz="1000" kern="0" dirty="0" err="1">
                          <a:effectLst/>
                          <a:latin typeface="Arial" panose="020B0604020202020204" pitchFamily="34" charset="0"/>
                          <a:cs typeface="Arial" panose="020B0604020202020204" pitchFamily="34" charset="0"/>
                        </a:rPr>
                        <a:t>conventional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microbiological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testing</a:t>
                      </a:r>
                      <a:r>
                        <a:rPr lang="fr-FR" sz="1000" kern="0" dirty="0">
                          <a:effectLst/>
                          <a:latin typeface="Arial" panose="020B0604020202020204" pitchFamily="34" charset="0"/>
                          <a:cs typeface="Arial" panose="020B0604020202020204" pitchFamily="34" charset="0"/>
                        </a:rPr>
                        <a:t> (n=119)</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000" kern="0" dirty="0" err="1">
                          <a:effectLst/>
                          <a:latin typeface="Arial" panose="020B0604020202020204" pitchFamily="34" charset="0"/>
                          <a:cs typeface="Arial" panose="020B0604020202020204" pitchFamily="34" charset="0"/>
                        </a:rPr>
                        <a:t>Conventional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microbiological</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testing</a:t>
                      </a:r>
                      <a:r>
                        <a:rPr lang="fr-FR" sz="1000" kern="0" dirty="0">
                          <a:effectLst/>
                          <a:latin typeface="Arial" panose="020B0604020202020204" pitchFamily="34" charset="0"/>
                          <a:cs typeface="Arial" panose="020B0604020202020204" pitchFamily="34" charset="0"/>
                        </a:rPr>
                        <a:t> </a:t>
                      </a:r>
                      <a:r>
                        <a:rPr lang="fr-FR" sz="1000" kern="0" dirty="0" err="1">
                          <a:effectLst/>
                          <a:latin typeface="Arial" panose="020B0604020202020204" pitchFamily="34" charset="0"/>
                          <a:cs typeface="Arial" panose="020B0604020202020204" pitchFamily="34" charset="0"/>
                        </a:rPr>
                        <a:t>alone</a:t>
                      </a:r>
                      <a:r>
                        <a:rPr lang="fr-FR" sz="1000" kern="0" dirty="0">
                          <a:effectLst/>
                          <a:latin typeface="Arial" panose="020B0604020202020204" pitchFamily="34" charset="0"/>
                          <a:cs typeface="Arial" panose="020B0604020202020204" pitchFamily="34" charset="0"/>
                        </a:rPr>
                        <a:t> (n=123)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000" kern="0" dirty="0" err="1">
                          <a:effectLst/>
                          <a:latin typeface="Arial" panose="020B0604020202020204" pitchFamily="34" charset="0"/>
                          <a:cs typeface="Arial" panose="020B0604020202020204" pitchFamily="34" charset="0"/>
                        </a:rPr>
                        <a:t>Difference</a:t>
                      </a:r>
                      <a:r>
                        <a:rPr lang="fr-FR" sz="1000" kern="0" dirty="0">
                          <a:effectLst/>
                          <a:latin typeface="Arial" panose="020B0604020202020204" pitchFamily="34" charset="0"/>
                          <a:cs typeface="Arial" panose="020B0604020202020204" pitchFamily="34" charset="0"/>
                        </a:rPr>
                        <a:t> (95% CI)</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000" i="1" kern="0" dirty="0">
                          <a:effectLst/>
                          <a:latin typeface="Arial" panose="020B0604020202020204" pitchFamily="34" charset="0"/>
                          <a:cs typeface="Arial" panose="020B0604020202020204" pitchFamily="34" charset="0"/>
                        </a:rPr>
                        <a:t>P</a:t>
                      </a:r>
                      <a:r>
                        <a:rPr lang="fr-FR" sz="1000" kern="0" dirty="0">
                          <a:effectLst/>
                          <a:latin typeface="Arial" panose="020B0604020202020204" pitchFamily="34" charset="0"/>
                          <a:cs typeface="Arial" panose="020B0604020202020204" pitchFamily="34" charset="0"/>
                        </a:rPr>
                        <a:t> value</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629519367"/>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De-</a:t>
                      </a:r>
                      <a:r>
                        <a:rPr lang="fr-FR" sz="1000" kern="0" dirty="0" err="1">
                          <a:solidFill>
                            <a:schemeClr val="tx1"/>
                          </a:solidFill>
                          <a:effectLst/>
                          <a:latin typeface="Arial" panose="020B0604020202020204" pitchFamily="34" charset="0"/>
                          <a:cs typeface="Arial" panose="020B0604020202020204" pitchFamily="34" charset="0"/>
                        </a:rPr>
                        <a:t>escalation</a:t>
                      </a:r>
                      <a:r>
                        <a:rPr lang="fr-FR" sz="1000" kern="0" dirty="0">
                          <a:solidFill>
                            <a:schemeClr val="tx1"/>
                          </a:solidFill>
                          <a:effectLst/>
                          <a:latin typeface="Arial" panose="020B0604020202020204" pitchFamily="34" charset="0"/>
                          <a:cs typeface="Arial" panose="020B0604020202020204" pitchFamily="34" charset="0"/>
                        </a:rPr>
                        <a:t> to </a:t>
                      </a:r>
                      <a:r>
                        <a:rPr lang="fr-FR" sz="1000" kern="0" dirty="0" err="1">
                          <a:solidFill>
                            <a:schemeClr val="tx1"/>
                          </a:solidFill>
                          <a:effectLst/>
                          <a:latin typeface="Arial" panose="020B0604020202020204" pitchFamily="34" charset="0"/>
                          <a:cs typeface="Arial" panose="020B0604020202020204" pitchFamily="34" charset="0"/>
                        </a:rPr>
                        <a:t>narrowed</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spectrum</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antibiotic</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therapy</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23 (19.3%)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30 (24.4%)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-5.06 (-16.28-6.15)</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0.425</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35534486"/>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Time to switch </a:t>
                      </a:r>
                      <a:r>
                        <a:rPr lang="fr-FR" sz="1000" kern="0" dirty="0" err="1">
                          <a:solidFill>
                            <a:schemeClr val="tx1"/>
                          </a:solidFill>
                          <a:effectLst/>
                          <a:latin typeface="Arial" panose="020B0604020202020204" pitchFamily="34" charset="0"/>
                          <a:cs typeface="Arial" panose="020B0604020202020204" pitchFamily="34" charset="0"/>
                        </a:rPr>
                        <a:t>from</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intravenous</a:t>
                      </a:r>
                      <a:r>
                        <a:rPr lang="fr-FR" sz="1000" kern="0" dirty="0">
                          <a:solidFill>
                            <a:schemeClr val="tx1"/>
                          </a:solidFill>
                          <a:effectLst/>
                          <a:latin typeface="Arial" panose="020B0604020202020204" pitchFamily="34" charset="0"/>
                          <a:cs typeface="Arial" panose="020B0604020202020204" pitchFamily="34" charset="0"/>
                        </a:rPr>
                        <a:t> to oral </a:t>
                      </a:r>
                      <a:r>
                        <a:rPr lang="fr-FR" sz="1000" kern="0" dirty="0" err="1">
                          <a:solidFill>
                            <a:schemeClr val="tx1"/>
                          </a:solidFill>
                          <a:effectLst/>
                          <a:latin typeface="Arial" panose="020B0604020202020204" pitchFamily="34" charset="0"/>
                          <a:cs typeface="Arial" panose="020B0604020202020204" pitchFamily="34" charset="0"/>
                        </a:rPr>
                        <a:t>antibiotics</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days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1.17 (0.58-3.17)</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2.67 (0.85-6.49)</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-0.87 (-2--0.17)</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0.011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82699245"/>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Time to </a:t>
                      </a:r>
                      <a:r>
                        <a:rPr lang="fr-FR" sz="1000" kern="0" dirty="0" err="1">
                          <a:solidFill>
                            <a:schemeClr val="tx1"/>
                          </a:solidFill>
                          <a:effectLst/>
                          <a:latin typeface="Arial" panose="020B0604020202020204" pitchFamily="34" charset="0"/>
                          <a:cs typeface="Arial" panose="020B0604020202020204" pitchFamily="34" charset="0"/>
                        </a:rPr>
                        <a:t>reach</a:t>
                      </a:r>
                      <a:r>
                        <a:rPr lang="fr-FR" sz="1000" kern="0" dirty="0">
                          <a:solidFill>
                            <a:schemeClr val="tx1"/>
                          </a:solidFill>
                          <a:effectLst/>
                          <a:latin typeface="Arial" panose="020B0604020202020204" pitchFamily="34" charset="0"/>
                          <a:cs typeface="Arial" panose="020B0604020202020204" pitchFamily="34" charset="0"/>
                        </a:rPr>
                        <a:t> an </a:t>
                      </a:r>
                      <a:r>
                        <a:rPr lang="fr-FR" sz="1000" kern="0" dirty="0" err="1">
                          <a:solidFill>
                            <a:schemeClr val="tx1"/>
                          </a:solidFill>
                          <a:effectLst/>
                          <a:latin typeface="Arial" panose="020B0604020202020204" pitchFamily="34" charset="0"/>
                          <a:cs typeface="Arial" panose="020B0604020202020204" pitchFamily="34" charset="0"/>
                        </a:rPr>
                        <a:t>aetiological</a:t>
                      </a:r>
                      <a:r>
                        <a:rPr lang="fr-FR" sz="1000" kern="0" dirty="0">
                          <a:solidFill>
                            <a:schemeClr val="tx1"/>
                          </a:solidFill>
                          <a:effectLst/>
                          <a:latin typeface="Arial" panose="020B0604020202020204" pitchFamily="34" charset="0"/>
                          <a:cs typeface="Arial" panose="020B0604020202020204" pitchFamily="34" charset="0"/>
                        </a:rPr>
                        <a:t> diagnostic </a:t>
                      </a:r>
                      <a:r>
                        <a:rPr lang="fr-FR" sz="1000" kern="0" dirty="0" err="1">
                          <a:solidFill>
                            <a:schemeClr val="tx1"/>
                          </a:solidFill>
                          <a:effectLst/>
                          <a:latin typeface="Arial" panose="020B0604020202020204" pitchFamily="34" charset="0"/>
                          <a:cs typeface="Arial" panose="020B0604020202020204" pitchFamily="34" charset="0"/>
                        </a:rPr>
                        <a:t>from</a:t>
                      </a:r>
                      <a:r>
                        <a:rPr lang="fr-FR" sz="1000" kern="0" dirty="0">
                          <a:solidFill>
                            <a:schemeClr val="tx1"/>
                          </a:solidFill>
                          <a:effectLst/>
                          <a:latin typeface="Arial" panose="020B0604020202020204" pitchFamily="34" charset="0"/>
                          <a:cs typeface="Arial" panose="020B0604020202020204" pitchFamily="34" charset="0"/>
                        </a:rPr>
                        <a:t> admission, </a:t>
                      </a:r>
                      <a:r>
                        <a:rPr lang="fr-FR" sz="1000" kern="0" dirty="0" err="1">
                          <a:solidFill>
                            <a:schemeClr val="tx1"/>
                          </a:solidFill>
                          <a:effectLst/>
                          <a:latin typeface="Arial" panose="020B0604020202020204" pitchFamily="34" charset="0"/>
                          <a:cs typeface="Arial" panose="020B0604020202020204" pitchFamily="34" charset="0"/>
                        </a:rPr>
                        <a:t>days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0.17 (0.13-0.25)</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1.57 (0.94-2.90)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-1.32 (-1.81--0.84)</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&lt;0.0001</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93777089"/>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Time to clinical </a:t>
                      </a:r>
                      <a:r>
                        <a:rPr lang="fr-FR" sz="1000" kern="0" dirty="0" err="1">
                          <a:solidFill>
                            <a:schemeClr val="tx1"/>
                          </a:solidFill>
                          <a:effectLst/>
                          <a:latin typeface="Arial" panose="020B0604020202020204" pitchFamily="34" charset="0"/>
                          <a:cs typeface="Arial" panose="020B0604020202020204" pitchFamily="34" charset="0"/>
                        </a:rPr>
                        <a:t>stability</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days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2.50 (1.00-6.00)</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2.00 (1.00-5.00)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0 (0-1) </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0.408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818602849"/>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Need for admission to an intensive care unit</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2 (1.68%) </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 11 (8.94%)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-7.26 (-13.64--0.89)</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0.026</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18364144"/>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Time of </a:t>
                      </a:r>
                      <a:r>
                        <a:rPr lang="fr-FR" sz="1000" kern="0" dirty="0" err="1">
                          <a:solidFill>
                            <a:schemeClr val="tx1"/>
                          </a:solidFill>
                          <a:effectLst/>
                          <a:latin typeface="Arial" panose="020B0604020202020204" pitchFamily="34" charset="0"/>
                          <a:cs typeface="Arial" panose="020B0604020202020204" pitchFamily="34" charset="0"/>
                        </a:rPr>
                        <a:t>mechanical</a:t>
                      </a:r>
                      <a:r>
                        <a:rPr lang="fr-FR" sz="1000" kern="0" dirty="0">
                          <a:solidFill>
                            <a:schemeClr val="tx1"/>
                          </a:solidFill>
                          <a:effectLst/>
                          <a:latin typeface="Arial" panose="020B0604020202020204" pitchFamily="34" charset="0"/>
                          <a:cs typeface="Arial" panose="020B0604020202020204" pitchFamily="34" charset="0"/>
                        </a:rPr>
                        <a:t> ventilation, </a:t>
                      </a:r>
                      <a:r>
                        <a:rPr lang="fr-FR" sz="1000" kern="0" dirty="0" err="1">
                          <a:solidFill>
                            <a:schemeClr val="tx1"/>
                          </a:solidFill>
                          <a:effectLst/>
                          <a:latin typeface="Arial" panose="020B0604020202020204" pitchFamily="34" charset="0"/>
                          <a:cs typeface="Arial" panose="020B0604020202020204" pitchFamily="34" charset="0"/>
                        </a:rPr>
                        <a:t>days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11.00 (4.00-17.00) </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11.0 (8.50-12.50)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 (-11-11)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74978543"/>
                  </a:ext>
                </a:extLst>
              </a:tr>
              <a:tr h="396000">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Antibiotic-related</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side</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effects</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6 (5.04%)</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 5 (4.07%)</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0.98 (-5.11 -7.06) </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0.955</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89441547"/>
                  </a:ext>
                </a:extLst>
              </a:tr>
              <a:tr h="396000">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Length</a:t>
                      </a:r>
                      <a:r>
                        <a:rPr lang="fr-FR" sz="1000" kern="0" dirty="0">
                          <a:solidFill>
                            <a:schemeClr val="tx1"/>
                          </a:solidFill>
                          <a:effectLst/>
                          <a:latin typeface="Arial" panose="020B0604020202020204" pitchFamily="34" charset="0"/>
                          <a:cs typeface="Arial" panose="020B0604020202020204" pitchFamily="34" charset="0"/>
                        </a:rPr>
                        <a:t> of </a:t>
                      </a:r>
                      <a:r>
                        <a:rPr lang="fr-FR" sz="1000" kern="0" dirty="0" err="1">
                          <a:solidFill>
                            <a:schemeClr val="tx1"/>
                          </a:solidFill>
                          <a:effectLst/>
                          <a:latin typeface="Arial" panose="020B0604020202020204" pitchFamily="34" charset="0"/>
                          <a:cs typeface="Arial" panose="020B0604020202020204" pitchFamily="34" charset="0"/>
                        </a:rPr>
                        <a:t>hospital</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stay</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days</a:t>
                      </a:r>
                      <a:r>
                        <a:rPr lang="fr-FR" sz="1000" kern="0" dirty="0">
                          <a:solidFill>
                            <a:schemeClr val="tx1"/>
                          </a:solidFill>
                          <a:effectLst/>
                          <a:latin typeface="Arial" panose="020B0604020202020204" pitchFamily="34" charset="0"/>
                          <a:cs typeface="Arial" panose="020B0604020202020204" pitchFamily="34" charset="0"/>
                        </a:rPr>
                        <a:t> </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6.00 (4.00-9.00)</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7.00 (4.00-11.00)</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 (-1-0)</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0.344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92559833"/>
                  </a:ext>
                </a:extLst>
              </a:tr>
              <a:tr h="396000">
                <a:tc>
                  <a:txBody>
                    <a:bodyPr/>
                    <a:lstStyle/>
                    <a:p>
                      <a:pPr marL="72000">
                        <a:lnSpc>
                          <a:spcPct val="107000"/>
                        </a:lnSpc>
                        <a:spcAft>
                          <a:spcPts val="800"/>
                        </a:spcAft>
                      </a:pPr>
                      <a:r>
                        <a:rPr lang="fr-FR" sz="1000" kern="0" dirty="0">
                          <a:solidFill>
                            <a:schemeClr val="tx1"/>
                          </a:solidFill>
                          <a:effectLst/>
                          <a:latin typeface="Arial" panose="020B0604020202020204" pitchFamily="34" charset="0"/>
                          <a:cs typeface="Arial" panose="020B0604020202020204" pitchFamily="34" charset="0"/>
                        </a:rPr>
                        <a:t>Need for </a:t>
                      </a:r>
                      <a:r>
                        <a:rPr lang="fr-FR" sz="1000" kern="0" dirty="0" err="1">
                          <a:solidFill>
                            <a:schemeClr val="tx1"/>
                          </a:solidFill>
                          <a:effectLst/>
                          <a:latin typeface="Arial" panose="020B0604020202020204" pitchFamily="34" charset="0"/>
                          <a:cs typeface="Arial" panose="020B0604020202020204" pitchFamily="34" charset="0"/>
                        </a:rPr>
                        <a:t>hospital</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readmission</a:t>
                      </a:r>
                      <a:r>
                        <a:rPr lang="fr-FR" sz="1000" kern="0" dirty="0">
                          <a:solidFill>
                            <a:schemeClr val="tx1"/>
                          </a:solidFill>
                          <a:effectLst/>
                          <a:latin typeface="Arial" panose="020B0604020202020204" pitchFamily="34" charset="0"/>
                          <a:cs typeface="Arial" panose="020B0604020202020204" pitchFamily="34" charset="0"/>
                        </a:rPr>
                        <a:t> up to 30 </a:t>
                      </a:r>
                      <a:r>
                        <a:rPr lang="fr-FR" sz="1000" kern="0" dirty="0" err="1">
                          <a:solidFill>
                            <a:schemeClr val="tx1"/>
                          </a:solidFill>
                          <a:effectLst/>
                          <a:latin typeface="Arial" panose="020B0604020202020204" pitchFamily="34" charset="0"/>
                          <a:cs typeface="Arial" panose="020B0604020202020204" pitchFamily="34" charset="0"/>
                        </a:rPr>
                        <a:t>days</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after</a:t>
                      </a:r>
                      <a:r>
                        <a:rPr lang="fr-FR" sz="1000" kern="0" dirty="0">
                          <a:solidFill>
                            <a:schemeClr val="tx1"/>
                          </a:solidFill>
                          <a:effectLst/>
                          <a:latin typeface="Arial" panose="020B0604020202020204" pitchFamily="34" charset="0"/>
                          <a:cs typeface="Arial" panose="020B0604020202020204" pitchFamily="34" charset="0"/>
                        </a:rPr>
                        <a:t> randomisation</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11 (9.24%)</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7 (5.69%)</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3.55 (-3.9-11)</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0.419</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3400258"/>
                  </a:ext>
                </a:extLst>
              </a:tr>
              <a:tr h="396000">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Death</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from</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any</a:t>
                      </a:r>
                      <a:r>
                        <a:rPr lang="fr-FR" sz="1000" kern="0" dirty="0">
                          <a:solidFill>
                            <a:schemeClr val="tx1"/>
                          </a:solidFill>
                          <a:effectLst/>
                          <a:latin typeface="Arial" panose="020B0604020202020204" pitchFamily="34" charset="0"/>
                          <a:cs typeface="Arial" panose="020B0604020202020204" pitchFamily="34" charset="0"/>
                        </a:rPr>
                        <a:t> cause up to 48 </a:t>
                      </a:r>
                      <a:r>
                        <a:rPr lang="fr-FR" sz="1000" kern="0" dirty="0" err="1">
                          <a:solidFill>
                            <a:schemeClr val="tx1"/>
                          </a:solidFill>
                          <a:effectLst/>
                          <a:latin typeface="Arial" panose="020B0604020202020204" pitchFamily="34" charset="0"/>
                          <a:cs typeface="Arial" panose="020B0604020202020204" pitchFamily="34" charset="0"/>
                        </a:rPr>
                        <a:t>hours</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after</a:t>
                      </a:r>
                      <a:r>
                        <a:rPr lang="fr-FR" sz="1000" kern="0" dirty="0">
                          <a:solidFill>
                            <a:schemeClr val="tx1"/>
                          </a:solidFill>
                          <a:effectLst/>
                          <a:latin typeface="Arial" panose="020B0604020202020204" pitchFamily="34" charset="0"/>
                          <a:cs typeface="Arial" panose="020B0604020202020204" pitchFamily="34" charset="0"/>
                        </a:rPr>
                        <a:t> randomisation</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0 (0.00%)</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2 (1.63%)</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-1.63 (-4.69-1.44)</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0.498</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17791416"/>
                  </a:ext>
                </a:extLst>
              </a:tr>
              <a:tr h="396000">
                <a:tc>
                  <a:txBody>
                    <a:bodyPr/>
                    <a:lstStyle/>
                    <a:p>
                      <a:pPr marL="72000">
                        <a:lnSpc>
                          <a:spcPct val="107000"/>
                        </a:lnSpc>
                        <a:spcAft>
                          <a:spcPts val="800"/>
                        </a:spcAft>
                      </a:pPr>
                      <a:r>
                        <a:rPr lang="fr-FR" sz="1000" kern="0" dirty="0" err="1">
                          <a:solidFill>
                            <a:schemeClr val="tx1"/>
                          </a:solidFill>
                          <a:effectLst/>
                          <a:latin typeface="Arial" panose="020B0604020202020204" pitchFamily="34" charset="0"/>
                          <a:cs typeface="Arial" panose="020B0604020202020204" pitchFamily="34" charset="0"/>
                        </a:rPr>
                        <a:t>Death</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from</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any</a:t>
                      </a:r>
                      <a:r>
                        <a:rPr lang="fr-FR" sz="1000" kern="0" dirty="0">
                          <a:solidFill>
                            <a:schemeClr val="tx1"/>
                          </a:solidFill>
                          <a:effectLst/>
                          <a:latin typeface="Arial" panose="020B0604020202020204" pitchFamily="34" charset="0"/>
                          <a:cs typeface="Arial" panose="020B0604020202020204" pitchFamily="34" charset="0"/>
                        </a:rPr>
                        <a:t> cause up to 30 </a:t>
                      </a:r>
                      <a:r>
                        <a:rPr lang="fr-FR" sz="1000" kern="0" dirty="0" err="1">
                          <a:solidFill>
                            <a:schemeClr val="tx1"/>
                          </a:solidFill>
                          <a:effectLst/>
                          <a:latin typeface="Arial" panose="020B0604020202020204" pitchFamily="34" charset="0"/>
                          <a:cs typeface="Arial" panose="020B0604020202020204" pitchFamily="34" charset="0"/>
                        </a:rPr>
                        <a:t>days</a:t>
                      </a:r>
                      <a:r>
                        <a:rPr lang="fr-FR" sz="1000" kern="0" dirty="0">
                          <a:solidFill>
                            <a:schemeClr val="tx1"/>
                          </a:solidFill>
                          <a:effectLst/>
                          <a:latin typeface="Arial" panose="020B0604020202020204" pitchFamily="34" charset="0"/>
                          <a:cs typeface="Arial" panose="020B0604020202020204" pitchFamily="34" charset="0"/>
                        </a:rPr>
                        <a:t> </a:t>
                      </a:r>
                      <a:r>
                        <a:rPr lang="fr-FR" sz="1000" kern="0" dirty="0" err="1">
                          <a:solidFill>
                            <a:schemeClr val="tx1"/>
                          </a:solidFill>
                          <a:effectLst/>
                          <a:latin typeface="Arial" panose="020B0604020202020204" pitchFamily="34" charset="0"/>
                          <a:cs typeface="Arial" panose="020B0604020202020204" pitchFamily="34" charset="0"/>
                        </a:rPr>
                        <a:t>after</a:t>
                      </a:r>
                      <a:r>
                        <a:rPr lang="fr-FR" sz="1000" kern="0" dirty="0">
                          <a:solidFill>
                            <a:schemeClr val="tx1"/>
                          </a:solidFill>
                          <a:effectLst/>
                          <a:latin typeface="Arial" panose="020B0604020202020204" pitchFamily="34" charset="0"/>
                          <a:cs typeface="Arial" panose="020B0604020202020204" pitchFamily="34" charset="0"/>
                        </a:rPr>
                        <a:t> randomisation</a:t>
                      </a:r>
                      <a:endParaRPr lang="fr-FR" sz="10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2 (1.68%)</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a:effectLst/>
                          <a:latin typeface="Arial" panose="020B0604020202020204" pitchFamily="34" charset="0"/>
                          <a:cs typeface="Arial" panose="020B0604020202020204" pitchFamily="34" charset="0"/>
                        </a:rPr>
                        <a:t>4 (3.25%)</a:t>
                      </a:r>
                      <a:endParaRPr lang="fr-FR" sz="1000" kern="10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-1.57 (-6.29-3.15)</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000" kern="0" dirty="0">
                          <a:effectLst/>
                          <a:latin typeface="Arial" panose="020B0604020202020204" pitchFamily="34" charset="0"/>
                          <a:cs typeface="Arial" panose="020B0604020202020204" pitchFamily="34" charset="0"/>
                        </a:rPr>
                        <a:t>0.683</a:t>
                      </a:r>
                      <a:endParaRPr lang="fr-FR" sz="1000" kern="100" dirty="0">
                        <a:effectLst/>
                        <a:latin typeface="Arial" panose="020B0604020202020204" pitchFamily="34" charset="0"/>
                        <a:ea typeface="Aptos" panose="020B0004020202020204" pitchFamily="34" charset="0"/>
                        <a:cs typeface="Arial" panose="020B0604020202020204" pitchFamily="34" charset="0"/>
                      </a:endParaRPr>
                    </a:p>
                  </a:txBody>
                  <a:tcPr marL="33086" marR="33086"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11995340"/>
                  </a:ext>
                </a:extLst>
              </a:tr>
            </a:tbl>
          </a:graphicData>
        </a:graphic>
      </p:graphicFrame>
    </p:spTree>
    <p:extLst>
      <p:ext uri="{BB962C8B-B14F-4D97-AF65-F5344CB8AC3E}">
        <p14:creationId xmlns:p14="http://schemas.microsoft.com/office/powerpoint/2010/main" val="272296970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e 32"/>
          <p:cNvGrpSpPr/>
          <p:nvPr/>
        </p:nvGrpSpPr>
        <p:grpSpPr>
          <a:xfrm>
            <a:off x="1049810" y="1186934"/>
            <a:ext cx="6622145" cy="4251838"/>
            <a:chOff x="595611" y="2485881"/>
            <a:chExt cx="5581044" cy="3261669"/>
          </a:xfrm>
        </p:grpSpPr>
        <p:graphicFrame>
          <p:nvGraphicFramePr>
            <p:cNvPr id="12" name="Graphique 11"/>
            <p:cNvGraphicFramePr/>
            <p:nvPr/>
          </p:nvGraphicFramePr>
          <p:xfrm>
            <a:off x="595611" y="2485881"/>
            <a:ext cx="5581044" cy="2984771"/>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 Box 4"/>
            <p:cNvSpPr txBox="1">
              <a:spLocks noChangeArrowheads="1"/>
            </p:cNvSpPr>
            <p:nvPr/>
          </p:nvSpPr>
          <p:spPr bwMode="auto">
            <a:xfrm rot="16200000">
              <a:off x="-59947" y="3887545"/>
              <a:ext cx="1615464" cy="21940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Percentage of Individuals</a:t>
              </a:r>
              <a:endParaRPr kumimoji="0" lang="fr-FR" sz="11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21" name="Text Box 4"/>
            <p:cNvSpPr txBox="1">
              <a:spLocks noChangeArrowheads="1"/>
            </p:cNvSpPr>
            <p:nvPr/>
          </p:nvSpPr>
          <p:spPr bwMode="auto">
            <a:xfrm>
              <a:off x="1893013" y="5552766"/>
              <a:ext cx="3306656" cy="19478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0" u="none" strike="noStrike" kern="1200" cap="none" spc="0" normalizeH="0" baseline="0" noProof="0" dirty="0">
                  <a:ln>
                    <a:noFill/>
                  </a:ln>
                  <a:solidFill>
                    <a:srgbClr val="FFFFFF">
                      <a:lumMod val="50000"/>
                    </a:srgbClr>
                  </a:solidFill>
                  <a:effectLst/>
                  <a:uLnTx/>
                  <a:uFillTx/>
                  <a:latin typeface="Arial"/>
                  <a:ea typeface="+mn-ea"/>
                  <a:cs typeface="Arial"/>
                </a:rPr>
                <a:t>Age (Years)</a:t>
              </a:r>
            </a:p>
          </p:txBody>
        </p:sp>
      </p:grpSp>
      <p:sp>
        <p:nvSpPr>
          <p:cNvPr id="7" name="Espace réservé du texte 6">
            <a:extLst>
              <a:ext uri="{FF2B5EF4-FFF2-40B4-BE49-F238E27FC236}">
                <a16:creationId xmlns:a16="http://schemas.microsoft.com/office/drawing/2014/main" id="{23A7237A-5411-F7E7-7B70-267CF36CB958}"/>
              </a:ext>
            </a:extLst>
          </p:cNvPr>
          <p:cNvSpPr>
            <a:spLocks noGrp="1"/>
          </p:cNvSpPr>
          <p:nvPr>
            <p:ph type="body" sz="quarter" idx="19"/>
          </p:nvPr>
        </p:nvSpPr>
        <p:spPr>
          <a:xfrm>
            <a:off x="960193" y="5807676"/>
            <a:ext cx="11104990" cy="380176"/>
          </a:xfrm>
        </p:spPr>
        <p:txBody>
          <a:bodyPr/>
          <a:lstStyle/>
          <a:p>
            <a:r>
              <a:rPr lang="fr-FR"/>
              <a:t> </a:t>
            </a:r>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en-GB"/>
              <a:t>Chronic infection in CF</a:t>
            </a:r>
            <a:endParaRPr lang="fr-FR"/>
          </a:p>
        </p:txBody>
      </p:sp>
      <p:sp>
        <p:nvSpPr>
          <p:cNvPr id="6" name="Espace réservé du texte 5">
            <a:extLst>
              <a:ext uri="{FF2B5EF4-FFF2-40B4-BE49-F238E27FC236}">
                <a16:creationId xmlns:a16="http://schemas.microsoft.com/office/drawing/2014/main" id="{A866A7BB-D352-6A16-ED46-7F655CC3F5ED}"/>
              </a:ext>
            </a:extLst>
          </p:cNvPr>
          <p:cNvSpPr>
            <a:spLocks noGrp="1"/>
          </p:cNvSpPr>
          <p:nvPr>
            <p:ph type="body" sz="quarter" idx="18"/>
          </p:nvPr>
        </p:nvSpPr>
        <p:spPr>
          <a:xfrm>
            <a:off x="1047522" y="763588"/>
            <a:ext cx="11104562" cy="582612"/>
          </a:xfrm>
        </p:spPr>
        <p:txBody>
          <a:bodyPr/>
          <a:lstStyle/>
          <a:p>
            <a:r>
              <a:rPr lang="fr-FR"/>
              <a:t> </a:t>
            </a:r>
          </a:p>
        </p:txBody>
      </p:sp>
      <p:sp>
        <p:nvSpPr>
          <p:cNvPr id="11" name="Rectangle à coins arrondis 10"/>
          <p:cNvSpPr/>
          <p:nvPr/>
        </p:nvSpPr>
        <p:spPr>
          <a:xfrm>
            <a:off x="1047780" y="975201"/>
            <a:ext cx="6717523" cy="506766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13" name="ZoneTexte 12">
            <a:extLst>
              <a:ext uri="{FF2B5EF4-FFF2-40B4-BE49-F238E27FC236}">
                <a16:creationId xmlns:a16="http://schemas.microsoft.com/office/drawing/2014/main" id="{52451C3A-2299-884E-A6D9-95A925480DAF}"/>
              </a:ext>
            </a:extLst>
          </p:cNvPr>
          <p:cNvSpPr txBox="1"/>
          <p:nvPr/>
        </p:nvSpPr>
        <p:spPr>
          <a:xfrm>
            <a:off x="1200052" y="815135"/>
            <a:ext cx="5643431"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Prevalence of Respiratory Microorganisms by Age Cohort, 2019</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Espace réservé du texte 1">
            <a:extLst>
              <a:ext uri="{FF2B5EF4-FFF2-40B4-BE49-F238E27FC236}">
                <a16:creationId xmlns:a16="http://schemas.microsoft.com/office/drawing/2014/main" id="{CB1E4683-E5C5-BD4C-7BAA-83AB684A1A8A}"/>
              </a:ext>
            </a:extLst>
          </p:cNvPr>
          <p:cNvSpPr txBox="1">
            <a:spLocks/>
          </p:cNvSpPr>
          <p:nvPr/>
        </p:nvSpPr>
        <p:spPr>
          <a:xfrm>
            <a:off x="1112838" y="5883275"/>
            <a:ext cx="11104562" cy="381000"/>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GB" sz="800" b="0" i="1"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Microorganisms 2021, 9(9), 1874</a:t>
            </a:r>
            <a:endParaRPr kumimoji="0" lang="fr-FR" sz="800" b="0" i="1"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grpSp>
        <p:nvGrpSpPr>
          <p:cNvPr id="40" name="Groupe 39">
            <a:extLst>
              <a:ext uri="{FF2B5EF4-FFF2-40B4-BE49-F238E27FC236}">
                <a16:creationId xmlns:a16="http://schemas.microsoft.com/office/drawing/2014/main" id="{6AF1C9E5-E236-EA32-46E0-B2AEAB59DD39}"/>
              </a:ext>
            </a:extLst>
          </p:cNvPr>
          <p:cNvGrpSpPr/>
          <p:nvPr/>
        </p:nvGrpSpPr>
        <p:grpSpPr>
          <a:xfrm>
            <a:off x="8011887" y="1225098"/>
            <a:ext cx="3875313" cy="4423031"/>
            <a:chOff x="7281938" y="1251533"/>
            <a:chExt cx="3119363" cy="4423031"/>
          </a:xfrm>
        </p:grpSpPr>
        <p:sp>
          <p:nvSpPr>
            <p:cNvPr id="31" name="Organigramme : Alternative 30">
              <a:extLst>
                <a:ext uri="{FF2B5EF4-FFF2-40B4-BE49-F238E27FC236}">
                  <a16:creationId xmlns:a16="http://schemas.microsoft.com/office/drawing/2014/main" id="{475D25B6-159E-FA4E-E9E8-62371A83FAF2}"/>
                </a:ext>
              </a:extLst>
            </p:cNvPr>
            <p:cNvSpPr/>
            <p:nvPr/>
          </p:nvSpPr>
          <p:spPr>
            <a:xfrm>
              <a:off x="7281938" y="1251533"/>
              <a:ext cx="3119362" cy="507225"/>
            </a:xfrm>
            <a:prstGeom prst="flowChartAlternateProcess">
              <a:avLst/>
            </a:prstGeom>
            <a:solidFill>
              <a:srgbClr val="8D36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Eradication therapy</a:t>
              </a:r>
              <a:endPar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Organigramme : Alternative 31">
              <a:extLst>
                <a:ext uri="{FF2B5EF4-FFF2-40B4-BE49-F238E27FC236}">
                  <a16:creationId xmlns:a16="http://schemas.microsoft.com/office/drawing/2014/main" id="{A120F3DC-CC2B-460C-341D-525EDE34888F}"/>
                </a:ext>
              </a:extLst>
            </p:cNvPr>
            <p:cNvSpPr/>
            <p:nvPr/>
          </p:nvSpPr>
          <p:spPr>
            <a:xfrm>
              <a:off x="7281938" y="1840588"/>
              <a:ext cx="3119362" cy="507225"/>
            </a:xfrm>
            <a:prstGeom prst="flowChartAlternateProcess">
              <a:avLst/>
            </a:prstGeom>
            <a:solidFill>
              <a:srgbClr val="8D36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Treatment of chronic infection</a:t>
              </a:r>
              <a:endPar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Organigramme : Alternative 33">
              <a:extLst>
                <a:ext uri="{FF2B5EF4-FFF2-40B4-BE49-F238E27FC236}">
                  <a16:creationId xmlns:a16="http://schemas.microsoft.com/office/drawing/2014/main" id="{CAB62725-EB70-9539-E8BE-45A4D2ECC242}"/>
                </a:ext>
              </a:extLst>
            </p:cNvPr>
            <p:cNvSpPr/>
            <p:nvPr/>
          </p:nvSpPr>
          <p:spPr>
            <a:xfrm>
              <a:off x="7281938" y="2429643"/>
              <a:ext cx="3119362" cy="507225"/>
            </a:xfrm>
            <a:prstGeom prst="flowChartAlternateProcess">
              <a:avLst/>
            </a:prstGeom>
            <a:solidFill>
              <a:srgbClr val="8D36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Treatment of exacerbations</a:t>
              </a:r>
              <a:endPar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 name="Organigramme : Alternative 34">
              <a:extLst>
                <a:ext uri="{FF2B5EF4-FFF2-40B4-BE49-F238E27FC236}">
                  <a16:creationId xmlns:a16="http://schemas.microsoft.com/office/drawing/2014/main" id="{D2E735C7-C76D-F748-3231-045C539EC44E}"/>
                </a:ext>
              </a:extLst>
            </p:cNvPr>
            <p:cNvSpPr/>
            <p:nvPr/>
          </p:nvSpPr>
          <p:spPr>
            <a:xfrm>
              <a:off x="7281938" y="3018698"/>
              <a:ext cx="3119362" cy="507225"/>
            </a:xfrm>
            <a:prstGeom prst="flowChartAlternateProcess">
              <a:avLst/>
            </a:prstGeom>
            <a:solidFill>
              <a:srgbClr val="8D36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Microbiological testing</a:t>
              </a:r>
              <a:endPar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 name="Organigramme : Alternative 35">
              <a:extLst>
                <a:ext uri="{FF2B5EF4-FFF2-40B4-BE49-F238E27FC236}">
                  <a16:creationId xmlns:a16="http://schemas.microsoft.com/office/drawing/2014/main" id="{AA471A22-7BF8-197A-EA1D-F0DF45BC9B3C}"/>
                </a:ext>
              </a:extLst>
            </p:cNvPr>
            <p:cNvSpPr/>
            <p:nvPr/>
          </p:nvSpPr>
          <p:spPr>
            <a:xfrm>
              <a:off x="7281938" y="3607753"/>
              <a:ext cx="3119362" cy="507225"/>
            </a:xfrm>
            <a:prstGeom prst="flowChartAlternateProcess">
              <a:avLst/>
            </a:prstGeom>
            <a:solidFill>
              <a:srgbClr val="8D36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Nutritional and physiotherapy</a:t>
              </a:r>
              <a:endPar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 name="Organigramme : Alternative 36">
              <a:extLst>
                <a:ext uri="{FF2B5EF4-FFF2-40B4-BE49-F238E27FC236}">
                  <a16:creationId xmlns:a16="http://schemas.microsoft.com/office/drawing/2014/main" id="{138B480D-A928-59ED-1F13-09435568BA8A}"/>
                </a:ext>
              </a:extLst>
            </p:cNvPr>
            <p:cNvSpPr/>
            <p:nvPr/>
          </p:nvSpPr>
          <p:spPr>
            <a:xfrm>
              <a:off x="7281938" y="4196808"/>
              <a:ext cx="3119362" cy="507225"/>
            </a:xfrm>
            <a:prstGeom prst="flowChartAlternateProcess">
              <a:avLst/>
            </a:prstGeom>
            <a:solidFill>
              <a:srgbClr val="8D36B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Multidisciplinary treatment</a:t>
              </a:r>
              <a:endPar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Organigramme : Alternative 37">
              <a:extLst>
                <a:ext uri="{FF2B5EF4-FFF2-40B4-BE49-F238E27FC236}">
                  <a16:creationId xmlns:a16="http://schemas.microsoft.com/office/drawing/2014/main" id="{5EF7E110-2E68-A67A-24F1-0120D15E54A4}"/>
                </a:ext>
              </a:extLst>
            </p:cNvPr>
            <p:cNvSpPr/>
            <p:nvPr/>
          </p:nvSpPr>
          <p:spPr>
            <a:xfrm>
              <a:off x="7281939" y="5167339"/>
              <a:ext cx="3119362" cy="507225"/>
            </a:xfrm>
            <a:prstGeom prst="flowChartAlternateProcess">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Pillars of treatment in CF</a:t>
              </a:r>
              <a:endParaRPr kumimoji="0" lang="en-US"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Flèche : bas 38">
              <a:extLst>
                <a:ext uri="{FF2B5EF4-FFF2-40B4-BE49-F238E27FC236}">
                  <a16:creationId xmlns:a16="http://schemas.microsoft.com/office/drawing/2014/main" id="{CFB71844-D982-E2D3-73BD-231904A8A5C9}"/>
                </a:ext>
              </a:extLst>
            </p:cNvPr>
            <p:cNvSpPr/>
            <p:nvPr/>
          </p:nvSpPr>
          <p:spPr>
            <a:xfrm rot="10800000">
              <a:off x="8543169" y="4785863"/>
              <a:ext cx="596900" cy="299646"/>
            </a:xfrm>
            <a:prstGeom prst="downArrow">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5" name="Forme libre : forme 44">
            <a:extLst>
              <a:ext uri="{FF2B5EF4-FFF2-40B4-BE49-F238E27FC236}">
                <a16:creationId xmlns:a16="http://schemas.microsoft.com/office/drawing/2014/main" id="{B9650503-5A5F-8DA0-3696-BF9329B468BA}"/>
              </a:ext>
            </a:extLst>
          </p:cNvPr>
          <p:cNvSpPr/>
          <p:nvPr/>
        </p:nvSpPr>
        <p:spPr>
          <a:xfrm>
            <a:off x="1714500" y="1295400"/>
            <a:ext cx="5722620" cy="1600200"/>
          </a:xfrm>
          <a:custGeom>
            <a:avLst/>
            <a:gdLst>
              <a:gd name="connsiteX0" fmla="*/ 0 w 5722620"/>
              <a:gd name="connsiteY0" fmla="*/ 967740 h 1600200"/>
              <a:gd name="connsiteX1" fmla="*/ 815340 w 5722620"/>
              <a:gd name="connsiteY1" fmla="*/ 327660 h 1600200"/>
              <a:gd name="connsiteX2" fmla="*/ 1623060 w 5722620"/>
              <a:gd name="connsiteY2" fmla="*/ 45720 h 1600200"/>
              <a:gd name="connsiteX3" fmla="*/ 2423160 w 5722620"/>
              <a:gd name="connsiteY3" fmla="*/ 0 h 1600200"/>
              <a:gd name="connsiteX4" fmla="*/ 3230880 w 5722620"/>
              <a:gd name="connsiteY4" fmla="*/ 175260 h 1600200"/>
              <a:gd name="connsiteX5" fmla="*/ 3893820 w 5722620"/>
              <a:gd name="connsiteY5" fmla="*/ 495300 h 1600200"/>
              <a:gd name="connsiteX6" fmla="*/ 4282440 w 5722620"/>
              <a:gd name="connsiteY6" fmla="*/ 716280 h 1600200"/>
              <a:gd name="connsiteX7" fmla="*/ 5722620 w 5722620"/>
              <a:gd name="connsiteY7" fmla="*/ 1600200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22620" h="1600200">
                <a:moveTo>
                  <a:pt x="0" y="967740"/>
                </a:moveTo>
                <a:lnTo>
                  <a:pt x="815340" y="327660"/>
                </a:lnTo>
                <a:lnTo>
                  <a:pt x="1623060" y="45720"/>
                </a:lnTo>
                <a:lnTo>
                  <a:pt x="2423160" y="0"/>
                </a:lnTo>
                <a:lnTo>
                  <a:pt x="3230880" y="175260"/>
                </a:lnTo>
                <a:lnTo>
                  <a:pt x="3893820" y="495300"/>
                </a:lnTo>
                <a:lnTo>
                  <a:pt x="4282440" y="716280"/>
                </a:lnTo>
                <a:lnTo>
                  <a:pt x="5722620" y="1600200"/>
                </a:lnTo>
              </a:path>
            </a:pathLst>
          </a:custGeom>
          <a:noFill/>
          <a:ln w="38100">
            <a:solidFill>
              <a:srgbClr val="461B5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 name="Forme libre : forme 45">
            <a:extLst>
              <a:ext uri="{FF2B5EF4-FFF2-40B4-BE49-F238E27FC236}">
                <a16:creationId xmlns:a16="http://schemas.microsoft.com/office/drawing/2014/main" id="{AE373B71-3085-AC03-19E9-3FEB768EC7D5}"/>
              </a:ext>
            </a:extLst>
          </p:cNvPr>
          <p:cNvSpPr/>
          <p:nvPr/>
        </p:nvSpPr>
        <p:spPr>
          <a:xfrm>
            <a:off x="1699260" y="3680460"/>
            <a:ext cx="5699760" cy="922020"/>
          </a:xfrm>
          <a:custGeom>
            <a:avLst/>
            <a:gdLst>
              <a:gd name="connsiteX0" fmla="*/ 0 w 5699760"/>
              <a:gd name="connsiteY0" fmla="*/ 335280 h 922020"/>
              <a:gd name="connsiteX1" fmla="*/ 830580 w 5699760"/>
              <a:gd name="connsiteY1" fmla="*/ 0 h 922020"/>
              <a:gd name="connsiteX2" fmla="*/ 1638300 w 5699760"/>
              <a:gd name="connsiteY2" fmla="*/ 45720 h 922020"/>
              <a:gd name="connsiteX3" fmla="*/ 2522220 w 5699760"/>
              <a:gd name="connsiteY3" fmla="*/ 563880 h 922020"/>
              <a:gd name="connsiteX4" fmla="*/ 4076700 w 5699760"/>
              <a:gd name="connsiteY4" fmla="*/ 899160 h 922020"/>
              <a:gd name="connsiteX5" fmla="*/ 5699760 w 5699760"/>
              <a:gd name="connsiteY5" fmla="*/ 922020 h 92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9760" h="922020">
                <a:moveTo>
                  <a:pt x="0" y="335280"/>
                </a:moveTo>
                <a:lnTo>
                  <a:pt x="830580" y="0"/>
                </a:lnTo>
                <a:lnTo>
                  <a:pt x="1638300" y="45720"/>
                </a:lnTo>
                <a:lnTo>
                  <a:pt x="2522220" y="563880"/>
                </a:lnTo>
                <a:lnTo>
                  <a:pt x="4076700" y="899160"/>
                </a:lnTo>
                <a:lnTo>
                  <a:pt x="5699760" y="922020"/>
                </a:lnTo>
              </a:path>
            </a:pathLst>
          </a:custGeom>
          <a:noFill/>
          <a:ln w="38100">
            <a:solidFill>
              <a:srgbClr val="9B40C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7" name="Forme libre : forme 46">
            <a:extLst>
              <a:ext uri="{FF2B5EF4-FFF2-40B4-BE49-F238E27FC236}">
                <a16:creationId xmlns:a16="http://schemas.microsoft.com/office/drawing/2014/main" id="{11F344A5-3011-9121-B148-A959BC479D00}"/>
              </a:ext>
            </a:extLst>
          </p:cNvPr>
          <p:cNvSpPr/>
          <p:nvPr/>
        </p:nvSpPr>
        <p:spPr>
          <a:xfrm>
            <a:off x="1714500" y="1851660"/>
            <a:ext cx="5684520" cy="2270760"/>
          </a:xfrm>
          <a:custGeom>
            <a:avLst/>
            <a:gdLst>
              <a:gd name="connsiteX0" fmla="*/ 0 w 5684520"/>
              <a:gd name="connsiteY0" fmla="*/ 2194560 h 2270760"/>
              <a:gd name="connsiteX1" fmla="*/ 777240 w 5684520"/>
              <a:gd name="connsiteY1" fmla="*/ 2270760 h 2270760"/>
              <a:gd name="connsiteX2" fmla="*/ 1714500 w 5684520"/>
              <a:gd name="connsiteY2" fmla="*/ 2011680 h 2270760"/>
              <a:gd name="connsiteX3" fmla="*/ 2407920 w 5684520"/>
              <a:gd name="connsiteY3" fmla="*/ 1531620 h 2270760"/>
              <a:gd name="connsiteX4" fmla="*/ 3063240 w 5684520"/>
              <a:gd name="connsiteY4" fmla="*/ 982980 h 2270760"/>
              <a:gd name="connsiteX5" fmla="*/ 4069080 w 5684520"/>
              <a:gd name="connsiteY5" fmla="*/ 160020 h 2270760"/>
              <a:gd name="connsiteX6" fmla="*/ 4899660 w 5684520"/>
              <a:gd name="connsiteY6" fmla="*/ 0 h 2270760"/>
              <a:gd name="connsiteX7" fmla="*/ 5684520 w 5684520"/>
              <a:gd name="connsiteY7" fmla="*/ 220980 h 227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4520" h="2270760">
                <a:moveTo>
                  <a:pt x="0" y="2194560"/>
                </a:moveTo>
                <a:lnTo>
                  <a:pt x="777240" y="2270760"/>
                </a:lnTo>
                <a:lnTo>
                  <a:pt x="1714500" y="2011680"/>
                </a:lnTo>
                <a:lnTo>
                  <a:pt x="2407920" y="1531620"/>
                </a:lnTo>
                <a:lnTo>
                  <a:pt x="3063240" y="982980"/>
                </a:lnTo>
                <a:lnTo>
                  <a:pt x="4069080" y="160020"/>
                </a:lnTo>
                <a:lnTo>
                  <a:pt x="4899660" y="0"/>
                </a:lnTo>
                <a:lnTo>
                  <a:pt x="5684520" y="220980"/>
                </a:lnTo>
              </a:path>
            </a:pathLst>
          </a:custGeom>
          <a:noFill/>
          <a:ln w="38100">
            <a:solidFill>
              <a:srgbClr val="D5AEE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 name="Forme libre : forme 47">
            <a:extLst>
              <a:ext uri="{FF2B5EF4-FFF2-40B4-BE49-F238E27FC236}">
                <a16:creationId xmlns:a16="http://schemas.microsoft.com/office/drawing/2014/main" id="{86800309-6735-0BA5-2041-1AF2980033D7}"/>
              </a:ext>
            </a:extLst>
          </p:cNvPr>
          <p:cNvSpPr/>
          <p:nvPr/>
        </p:nvSpPr>
        <p:spPr>
          <a:xfrm>
            <a:off x="1699260" y="3406140"/>
            <a:ext cx="5715000" cy="944880"/>
          </a:xfrm>
          <a:custGeom>
            <a:avLst/>
            <a:gdLst>
              <a:gd name="connsiteX0" fmla="*/ 0 w 5715000"/>
              <a:gd name="connsiteY0" fmla="*/ 944880 h 944880"/>
              <a:gd name="connsiteX1" fmla="*/ 815340 w 5715000"/>
              <a:gd name="connsiteY1" fmla="*/ 800100 h 944880"/>
              <a:gd name="connsiteX2" fmla="*/ 1836420 w 5715000"/>
              <a:gd name="connsiteY2" fmla="*/ 426720 h 944880"/>
              <a:gd name="connsiteX3" fmla="*/ 2461260 w 5715000"/>
              <a:gd name="connsiteY3" fmla="*/ 190500 h 944880"/>
              <a:gd name="connsiteX4" fmla="*/ 3268980 w 5715000"/>
              <a:gd name="connsiteY4" fmla="*/ 0 h 944880"/>
              <a:gd name="connsiteX5" fmla="*/ 4114800 w 5715000"/>
              <a:gd name="connsiteY5" fmla="*/ 129540 h 944880"/>
              <a:gd name="connsiteX6" fmla="*/ 5295900 w 5715000"/>
              <a:gd name="connsiteY6" fmla="*/ 579120 h 944880"/>
              <a:gd name="connsiteX7" fmla="*/ 5715000 w 5715000"/>
              <a:gd name="connsiteY7" fmla="*/ 723900 h 94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00" h="944880">
                <a:moveTo>
                  <a:pt x="0" y="944880"/>
                </a:moveTo>
                <a:lnTo>
                  <a:pt x="815340" y="800100"/>
                </a:lnTo>
                <a:lnTo>
                  <a:pt x="1836420" y="426720"/>
                </a:lnTo>
                <a:lnTo>
                  <a:pt x="2461260" y="190500"/>
                </a:lnTo>
                <a:lnTo>
                  <a:pt x="3268980" y="0"/>
                </a:lnTo>
                <a:lnTo>
                  <a:pt x="4114800" y="129540"/>
                </a:lnTo>
                <a:lnTo>
                  <a:pt x="5295900" y="579120"/>
                </a:lnTo>
                <a:lnTo>
                  <a:pt x="5715000" y="723900"/>
                </a:lnTo>
              </a:path>
            </a:pathLst>
          </a:custGeom>
          <a:noFill/>
          <a:ln w="38100">
            <a:solidFill>
              <a:srgbClr val="7134E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9" name="Forme libre : forme 48">
            <a:extLst>
              <a:ext uri="{FF2B5EF4-FFF2-40B4-BE49-F238E27FC236}">
                <a16:creationId xmlns:a16="http://schemas.microsoft.com/office/drawing/2014/main" id="{CE339783-C854-A9BD-95ED-28906C96A630}"/>
              </a:ext>
            </a:extLst>
          </p:cNvPr>
          <p:cNvSpPr/>
          <p:nvPr/>
        </p:nvSpPr>
        <p:spPr>
          <a:xfrm>
            <a:off x="1722120" y="4168140"/>
            <a:ext cx="5692140" cy="358140"/>
          </a:xfrm>
          <a:custGeom>
            <a:avLst/>
            <a:gdLst>
              <a:gd name="connsiteX0" fmla="*/ 0 w 5692140"/>
              <a:gd name="connsiteY0" fmla="*/ 114300 h 358140"/>
              <a:gd name="connsiteX1" fmla="*/ 784860 w 5692140"/>
              <a:gd name="connsiteY1" fmla="*/ 358140 h 358140"/>
              <a:gd name="connsiteX2" fmla="*/ 2438400 w 5692140"/>
              <a:gd name="connsiteY2" fmla="*/ 45720 h 358140"/>
              <a:gd name="connsiteX3" fmla="*/ 2651760 w 5692140"/>
              <a:gd name="connsiteY3" fmla="*/ 45720 h 358140"/>
              <a:gd name="connsiteX4" fmla="*/ 3268980 w 5692140"/>
              <a:gd name="connsiteY4" fmla="*/ 0 h 358140"/>
              <a:gd name="connsiteX5" fmla="*/ 4061460 w 5692140"/>
              <a:gd name="connsiteY5" fmla="*/ 137160 h 358140"/>
              <a:gd name="connsiteX6" fmla="*/ 4945380 w 5692140"/>
              <a:gd name="connsiteY6" fmla="*/ 198120 h 358140"/>
              <a:gd name="connsiteX7" fmla="*/ 5692140 w 5692140"/>
              <a:gd name="connsiteY7" fmla="*/ 167640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140" h="358140">
                <a:moveTo>
                  <a:pt x="0" y="114300"/>
                </a:moveTo>
                <a:lnTo>
                  <a:pt x="784860" y="358140"/>
                </a:lnTo>
                <a:lnTo>
                  <a:pt x="2438400" y="45720"/>
                </a:lnTo>
                <a:lnTo>
                  <a:pt x="2651760" y="45720"/>
                </a:lnTo>
                <a:lnTo>
                  <a:pt x="3268980" y="0"/>
                </a:lnTo>
                <a:lnTo>
                  <a:pt x="4061460" y="137160"/>
                </a:lnTo>
                <a:lnTo>
                  <a:pt x="4945380" y="198120"/>
                </a:lnTo>
                <a:lnTo>
                  <a:pt x="5692140" y="167640"/>
                </a:lnTo>
              </a:path>
            </a:pathLst>
          </a:custGeom>
          <a:noFill/>
          <a:ln w="38100">
            <a:solidFill>
              <a:srgbClr val="865B9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0" name="Forme libre : forme 49">
            <a:extLst>
              <a:ext uri="{FF2B5EF4-FFF2-40B4-BE49-F238E27FC236}">
                <a16:creationId xmlns:a16="http://schemas.microsoft.com/office/drawing/2014/main" id="{30D1B687-2D1D-F092-0C7B-87B00BDDDD78}"/>
              </a:ext>
            </a:extLst>
          </p:cNvPr>
          <p:cNvSpPr/>
          <p:nvPr/>
        </p:nvSpPr>
        <p:spPr>
          <a:xfrm>
            <a:off x="1699260" y="4434840"/>
            <a:ext cx="5707380" cy="350520"/>
          </a:xfrm>
          <a:custGeom>
            <a:avLst/>
            <a:gdLst>
              <a:gd name="connsiteX0" fmla="*/ 0 w 5707380"/>
              <a:gd name="connsiteY0" fmla="*/ 350520 h 350520"/>
              <a:gd name="connsiteX1" fmla="*/ 883920 w 5707380"/>
              <a:gd name="connsiteY1" fmla="*/ 342900 h 350520"/>
              <a:gd name="connsiteX2" fmla="*/ 1478280 w 5707380"/>
              <a:gd name="connsiteY2" fmla="*/ 281940 h 350520"/>
              <a:gd name="connsiteX3" fmla="*/ 1950720 w 5707380"/>
              <a:gd name="connsiteY3" fmla="*/ 259080 h 350520"/>
              <a:gd name="connsiteX4" fmla="*/ 2430780 w 5707380"/>
              <a:gd name="connsiteY4" fmla="*/ 190500 h 350520"/>
              <a:gd name="connsiteX5" fmla="*/ 3246120 w 5707380"/>
              <a:gd name="connsiteY5" fmla="*/ 15240 h 350520"/>
              <a:gd name="connsiteX6" fmla="*/ 3802380 w 5707380"/>
              <a:gd name="connsiteY6" fmla="*/ 7620 h 350520"/>
              <a:gd name="connsiteX7" fmla="*/ 4114800 w 5707380"/>
              <a:gd name="connsiteY7" fmla="*/ 0 h 350520"/>
              <a:gd name="connsiteX8" fmla="*/ 4937760 w 5707380"/>
              <a:gd name="connsiteY8" fmla="*/ 106680 h 350520"/>
              <a:gd name="connsiteX9" fmla="*/ 5707380 w 5707380"/>
              <a:gd name="connsiteY9" fmla="*/ 106680 h 35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7380" h="350520">
                <a:moveTo>
                  <a:pt x="0" y="350520"/>
                </a:moveTo>
                <a:lnTo>
                  <a:pt x="883920" y="342900"/>
                </a:lnTo>
                <a:lnTo>
                  <a:pt x="1478280" y="281940"/>
                </a:lnTo>
                <a:lnTo>
                  <a:pt x="1950720" y="259080"/>
                </a:lnTo>
                <a:lnTo>
                  <a:pt x="2430780" y="190500"/>
                </a:lnTo>
                <a:lnTo>
                  <a:pt x="3246120" y="15240"/>
                </a:lnTo>
                <a:lnTo>
                  <a:pt x="3802380" y="7620"/>
                </a:lnTo>
                <a:lnTo>
                  <a:pt x="4114800" y="0"/>
                </a:lnTo>
                <a:lnTo>
                  <a:pt x="4937760" y="106680"/>
                </a:lnTo>
                <a:lnTo>
                  <a:pt x="5707380" y="106680"/>
                </a:lnTo>
              </a:path>
            </a:pathLst>
          </a:custGeom>
          <a:noFill/>
          <a:ln w="38100">
            <a:solidFill>
              <a:schemeClr val="bg2">
                <a:lumMod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1" name="Forme libre : forme 50">
            <a:extLst>
              <a:ext uri="{FF2B5EF4-FFF2-40B4-BE49-F238E27FC236}">
                <a16:creationId xmlns:a16="http://schemas.microsoft.com/office/drawing/2014/main" id="{9F661F30-2196-7B31-0907-1CE915372749}"/>
              </a:ext>
            </a:extLst>
          </p:cNvPr>
          <p:cNvSpPr/>
          <p:nvPr/>
        </p:nvSpPr>
        <p:spPr>
          <a:xfrm>
            <a:off x="1684020" y="4648200"/>
            <a:ext cx="5715000" cy="198120"/>
          </a:xfrm>
          <a:custGeom>
            <a:avLst/>
            <a:gdLst>
              <a:gd name="connsiteX0" fmla="*/ 0 w 5715000"/>
              <a:gd name="connsiteY0" fmla="*/ 198120 h 198120"/>
              <a:gd name="connsiteX1" fmla="*/ 2476500 w 5715000"/>
              <a:gd name="connsiteY1" fmla="*/ 99060 h 198120"/>
              <a:gd name="connsiteX2" fmla="*/ 3284220 w 5715000"/>
              <a:gd name="connsiteY2" fmla="*/ 15240 h 198120"/>
              <a:gd name="connsiteX3" fmla="*/ 3916680 w 5715000"/>
              <a:gd name="connsiteY3" fmla="*/ 7620 h 198120"/>
              <a:gd name="connsiteX4" fmla="*/ 4640580 w 5715000"/>
              <a:gd name="connsiteY4" fmla="*/ 7620 h 198120"/>
              <a:gd name="connsiteX5" fmla="*/ 5097780 w 5715000"/>
              <a:gd name="connsiteY5" fmla="*/ 0 h 198120"/>
              <a:gd name="connsiteX6" fmla="*/ 5715000 w 5715000"/>
              <a:gd name="connsiteY6" fmla="*/ 60960 h 1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00" h="198120">
                <a:moveTo>
                  <a:pt x="0" y="198120"/>
                </a:moveTo>
                <a:lnTo>
                  <a:pt x="2476500" y="99060"/>
                </a:lnTo>
                <a:lnTo>
                  <a:pt x="3284220" y="15240"/>
                </a:lnTo>
                <a:lnTo>
                  <a:pt x="3916680" y="7620"/>
                </a:lnTo>
                <a:lnTo>
                  <a:pt x="4640580" y="7620"/>
                </a:lnTo>
                <a:lnTo>
                  <a:pt x="5097780" y="0"/>
                </a:lnTo>
                <a:lnTo>
                  <a:pt x="5715000" y="60960"/>
                </a:lnTo>
              </a:path>
            </a:pathLst>
          </a:custGeom>
          <a:noFill/>
          <a:ln w="38100">
            <a:solidFill>
              <a:srgbClr val="A58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81" name="Groupe 80">
            <a:extLst>
              <a:ext uri="{FF2B5EF4-FFF2-40B4-BE49-F238E27FC236}">
                <a16:creationId xmlns:a16="http://schemas.microsoft.com/office/drawing/2014/main" id="{FE127789-914E-B151-5FA7-55EEC4593C6E}"/>
              </a:ext>
            </a:extLst>
          </p:cNvPr>
          <p:cNvGrpSpPr/>
          <p:nvPr/>
        </p:nvGrpSpPr>
        <p:grpSpPr>
          <a:xfrm>
            <a:off x="1722120" y="5531652"/>
            <a:ext cx="5940355" cy="492443"/>
            <a:chOff x="1722120" y="5372628"/>
            <a:chExt cx="5940355" cy="492443"/>
          </a:xfrm>
        </p:grpSpPr>
        <p:sp>
          <p:nvSpPr>
            <p:cNvPr id="42" name="ZoneTexte 41">
              <a:extLst>
                <a:ext uri="{FF2B5EF4-FFF2-40B4-BE49-F238E27FC236}">
                  <a16:creationId xmlns:a16="http://schemas.microsoft.com/office/drawing/2014/main" id="{1988B4D0-58EB-DAB0-D4B9-6873E5571B01}"/>
                </a:ext>
              </a:extLst>
            </p:cNvPr>
            <p:cNvSpPr txBox="1"/>
            <p:nvPr/>
          </p:nvSpPr>
          <p:spPr>
            <a:xfrm>
              <a:off x="2081258" y="5372628"/>
              <a:ext cx="5581217" cy="49244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tab pos="1257300" algn="l"/>
                  <a:tab pos="2781300" algn="l"/>
                  <a:tab pos="4213225" algn="l"/>
                </a:tabLst>
                <a:defRPr/>
              </a:pPr>
              <a:r>
                <a:rPr kumimoji="0" lang="en-GB" sz="1050" b="0" i="1"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P. Aeruginosa	    H. influenzae    	B. cepacia complex		S. aureus </a:t>
              </a:r>
            </a:p>
            <a:p>
              <a:pPr marL="0" marR="0" lvl="0" indent="0" algn="l" defTabSz="914400" rtl="0" eaLnBrk="1" fontAlgn="auto" latinLnBrk="0" hangingPunct="1">
                <a:lnSpc>
                  <a:spcPct val="100000"/>
                </a:lnSpc>
                <a:spcBef>
                  <a:spcPts val="0"/>
                </a:spcBef>
                <a:spcAft>
                  <a:spcPts val="600"/>
                </a:spcAft>
                <a:buClrTx/>
                <a:buSzTx/>
                <a:buFontTx/>
                <a:buNone/>
                <a:tabLst>
                  <a:tab pos="1257300" algn="l"/>
                  <a:tab pos="2781300" algn="l"/>
                  <a:tab pos="4213225" algn="l"/>
                </a:tabLst>
                <a:defRPr/>
              </a:pPr>
              <a:r>
                <a:rPr kumimoji="0" lang="en-GB" sz="105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MRSA                           </a:t>
              </a:r>
              <a:r>
                <a:rPr kumimoji="0" lang="en-GB" sz="1050" b="0" i="1"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Achromobacter	S.maltophilia</a:t>
              </a:r>
              <a:endParaRPr kumimoji="0" lang="fr-FR" sz="105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cxnSp>
          <p:nvCxnSpPr>
            <p:cNvPr id="62" name="Connecteur droit 61">
              <a:extLst>
                <a:ext uri="{FF2B5EF4-FFF2-40B4-BE49-F238E27FC236}">
                  <a16:creationId xmlns:a16="http://schemas.microsoft.com/office/drawing/2014/main" id="{3855876F-71F0-341C-B7CE-9D340C678322}"/>
                </a:ext>
              </a:extLst>
            </p:cNvPr>
            <p:cNvCxnSpPr/>
            <p:nvPr/>
          </p:nvCxnSpPr>
          <p:spPr>
            <a:xfrm>
              <a:off x="6267450" y="5512160"/>
              <a:ext cx="314325" cy="0"/>
            </a:xfrm>
            <a:prstGeom prst="line">
              <a:avLst/>
            </a:prstGeom>
            <a:ln w="57150">
              <a:solidFill>
                <a:srgbClr val="461B5B"/>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14FBC322-9A56-E3A5-2491-2DF23574A870}"/>
                </a:ext>
              </a:extLst>
            </p:cNvPr>
            <p:cNvCxnSpPr/>
            <p:nvPr/>
          </p:nvCxnSpPr>
          <p:spPr>
            <a:xfrm>
              <a:off x="4524375" y="5512160"/>
              <a:ext cx="314325" cy="0"/>
            </a:xfrm>
            <a:prstGeom prst="line">
              <a:avLst/>
            </a:prstGeom>
            <a:ln w="57150">
              <a:solidFill>
                <a:srgbClr val="A580F0"/>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BB73C7AC-6670-B3AB-C9A3-392773B784FE}"/>
                </a:ext>
              </a:extLst>
            </p:cNvPr>
            <p:cNvCxnSpPr/>
            <p:nvPr/>
          </p:nvCxnSpPr>
          <p:spPr>
            <a:xfrm>
              <a:off x="3124200" y="5512160"/>
              <a:ext cx="314325" cy="0"/>
            </a:xfrm>
            <a:prstGeom prst="line">
              <a:avLst/>
            </a:prstGeom>
            <a:ln w="57150">
              <a:solidFill>
                <a:srgbClr val="9B40C8"/>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92072279-EB17-4C58-06DA-C4BE02B187CA}"/>
                </a:ext>
              </a:extLst>
            </p:cNvPr>
            <p:cNvCxnSpPr/>
            <p:nvPr/>
          </p:nvCxnSpPr>
          <p:spPr>
            <a:xfrm>
              <a:off x="1722120" y="5512160"/>
              <a:ext cx="314325" cy="0"/>
            </a:xfrm>
            <a:prstGeom prst="line">
              <a:avLst/>
            </a:prstGeom>
            <a:ln w="57150">
              <a:solidFill>
                <a:srgbClr val="D5AEE8"/>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0DBDF748-E0E9-89DF-6FC4-02DC3D1F3CD5}"/>
                </a:ext>
              </a:extLst>
            </p:cNvPr>
            <p:cNvCxnSpPr/>
            <p:nvPr/>
          </p:nvCxnSpPr>
          <p:spPr>
            <a:xfrm>
              <a:off x="1722120" y="5728060"/>
              <a:ext cx="314325" cy="0"/>
            </a:xfrm>
            <a:prstGeom prst="line">
              <a:avLst/>
            </a:prstGeom>
            <a:ln w="57150">
              <a:solidFill>
                <a:srgbClr val="7134EC"/>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A366941B-E318-38B1-8EC1-25CD3D3D8DF0}"/>
                </a:ext>
              </a:extLst>
            </p:cNvPr>
            <p:cNvCxnSpPr/>
            <p:nvPr/>
          </p:nvCxnSpPr>
          <p:spPr>
            <a:xfrm>
              <a:off x="3124200" y="5728060"/>
              <a:ext cx="314325" cy="0"/>
            </a:xfrm>
            <a:prstGeom prst="line">
              <a:avLst/>
            </a:prstGeom>
            <a:ln w="5715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F27624AF-9373-3916-7CFA-72D8C7D431D5}"/>
                </a:ext>
              </a:extLst>
            </p:cNvPr>
            <p:cNvCxnSpPr/>
            <p:nvPr/>
          </p:nvCxnSpPr>
          <p:spPr>
            <a:xfrm>
              <a:off x="4524375" y="5728060"/>
              <a:ext cx="314325" cy="0"/>
            </a:xfrm>
            <a:prstGeom prst="line">
              <a:avLst/>
            </a:prstGeom>
            <a:ln w="57150">
              <a:solidFill>
                <a:srgbClr val="865B9B"/>
              </a:solidFill>
            </a:ln>
          </p:spPr>
          <p:style>
            <a:lnRef idx="1">
              <a:schemeClr val="accent1"/>
            </a:lnRef>
            <a:fillRef idx="0">
              <a:schemeClr val="accent1"/>
            </a:fillRef>
            <a:effectRef idx="0">
              <a:schemeClr val="accent1"/>
            </a:effectRef>
            <a:fontRef idx="minor">
              <a:schemeClr val="tx1"/>
            </a:fontRef>
          </p:style>
        </p:cxnSp>
      </p:grpSp>
      <p:grpSp>
        <p:nvGrpSpPr>
          <p:cNvPr id="80" name="Groupe 79">
            <a:extLst>
              <a:ext uri="{FF2B5EF4-FFF2-40B4-BE49-F238E27FC236}">
                <a16:creationId xmlns:a16="http://schemas.microsoft.com/office/drawing/2014/main" id="{9682DDE7-E808-ACF0-2021-230348A23A04}"/>
              </a:ext>
            </a:extLst>
          </p:cNvPr>
          <p:cNvGrpSpPr/>
          <p:nvPr/>
        </p:nvGrpSpPr>
        <p:grpSpPr>
          <a:xfrm>
            <a:off x="1615705" y="4922520"/>
            <a:ext cx="5985055" cy="260329"/>
            <a:chOff x="1615705" y="4922520"/>
            <a:chExt cx="5985055" cy="260329"/>
          </a:xfrm>
        </p:grpSpPr>
        <p:sp>
          <p:nvSpPr>
            <p:cNvPr id="70" name="Text Box 4">
              <a:extLst>
                <a:ext uri="{FF2B5EF4-FFF2-40B4-BE49-F238E27FC236}">
                  <a16:creationId xmlns:a16="http://schemas.microsoft.com/office/drawing/2014/main" id="{0199FEDB-977F-C47D-F88D-1A32BD63F2B1}"/>
                </a:ext>
              </a:extLst>
            </p:cNvPr>
            <p:cNvSpPr txBox="1">
              <a:spLocks noChangeArrowheads="1"/>
            </p:cNvSpPr>
            <p:nvPr/>
          </p:nvSpPr>
          <p:spPr bwMode="auto">
            <a:xfrm>
              <a:off x="1615705" y="4922520"/>
              <a:ext cx="420740" cy="26032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&lt;2</a:t>
              </a:r>
              <a:endParaRPr kumimoji="0" lang="fr-FR"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1" name="Text Box 4">
              <a:extLst>
                <a:ext uri="{FF2B5EF4-FFF2-40B4-BE49-F238E27FC236}">
                  <a16:creationId xmlns:a16="http://schemas.microsoft.com/office/drawing/2014/main" id="{6A2F3DE6-4D9F-9693-4C02-EB1E50D70A4F}"/>
                </a:ext>
              </a:extLst>
            </p:cNvPr>
            <p:cNvSpPr txBox="1">
              <a:spLocks noChangeArrowheads="1"/>
            </p:cNvSpPr>
            <p:nvPr/>
          </p:nvSpPr>
          <p:spPr bwMode="auto">
            <a:xfrm>
              <a:off x="2063755" y="4922520"/>
              <a:ext cx="55562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 to 5</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2" name="Text Box 4">
              <a:extLst>
                <a:ext uri="{FF2B5EF4-FFF2-40B4-BE49-F238E27FC236}">
                  <a16:creationId xmlns:a16="http://schemas.microsoft.com/office/drawing/2014/main" id="{9C17C578-B6BE-E6B4-C2A3-1266EA3ECF70}"/>
                </a:ext>
              </a:extLst>
            </p:cNvPr>
            <p:cNvSpPr txBox="1">
              <a:spLocks noChangeArrowheads="1"/>
            </p:cNvSpPr>
            <p:nvPr/>
          </p:nvSpPr>
          <p:spPr bwMode="auto">
            <a:xfrm>
              <a:off x="2669421" y="4922520"/>
              <a:ext cx="675924"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6 to 10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3" name="Text Box 4">
              <a:extLst>
                <a:ext uri="{FF2B5EF4-FFF2-40B4-BE49-F238E27FC236}">
                  <a16:creationId xmlns:a16="http://schemas.microsoft.com/office/drawing/2014/main" id="{1E7C892B-851B-BC5D-ECEA-A9AB60FEC8BC}"/>
                </a:ext>
              </a:extLst>
            </p:cNvPr>
            <p:cNvSpPr txBox="1">
              <a:spLocks noChangeArrowheads="1"/>
            </p:cNvSpPr>
            <p:nvPr/>
          </p:nvSpPr>
          <p:spPr bwMode="auto">
            <a:xfrm>
              <a:off x="3326631"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11 to 17</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4" name="Text Box 4">
              <a:extLst>
                <a:ext uri="{FF2B5EF4-FFF2-40B4-BE49-F238E27FC236}">
                  <a16:creationId xmlns:a16="http://schemas.microsoft.com/office/drawing/2014/main" id="{8575EBEE-6B63-AABF-BA28-57A6DF0C702A}"/>
                </a:ext>
              </a:extLst>
            </p:cNvPr>
            <p:cNvSpPr txBox="1">
              <a:spLocks noChangeArrowheads="1"/>
            </p:cNvSpPr>
            <p:nvPr/>
          </p:nvSpPr>
          <p:spPr bwMode="auto">
            <a:xfrm>
              <a:off x="3929393" y="4922520"/>
              <a:ext cx="667702"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18 to 24</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5" name="Text Box 4">
              <a:extLst>
                <a:ext uri="{FF2B5EF4-FFF2-40B4-BE49-F238E27FC236}">
                  <a16:creationId xmlns:a16="http://schemas.microsoft.com/office/drawing/2014/main" id="{37B1DB08-7AFE-832B-32BA-C1BE59973AC8}"/>
                </a:ext>
              </a:extLst>
            </p:cNvPr>
            <p:cNvSpPr txBox="1">
              <a:spLocks noChangeArrowheads="1"/>
            </p:cNvSpPr>
            <p:nvPr/>
          </p:nvSpPr>
          <p:spPr bwMode="auto">
            <a:xfrm>
              <a:off x="4601734" y="4922520"/>
              <a:ext cx="675924"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6 to 10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6" name="Text Box 4">
              <a:extLst>
                <a:ext uri="{FF2B5EF4-FFF2-40B4-BE49-F238E27FC236}">
                  <a16:creationId xmlns:a16="http://schemas.microsoft.com/office/drawing/2014/main" id="{B6E92886-860C-6FE3-BA04-39FFDBDACDE0}"/>
                </a:ext>
              </a:extLst>
            </p:cNvPr>
            <p:cNvSpPr txBox="1">
              <a:spLocks noChangeArrowheads="1"/>
            </p:cNvSpPr>
            <p:nvPr/>
          </p:nvSpPr>
          <p:spPr bwMode="auto">
            <a:xfrm>
              <a:off x="5173219"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11 to 17</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7" name="Text Box 4">
              <a:extLst>
                <a:ext uri="{FF2B5EF4-FFF2-40B4-BE49-F238E27FC236}">
                  <a16:creationId xmlns:a16="http://schemas.microsoft.com/office/drawing/2014/main" id="{BF72A76C-84DF-86F3-FDDF-ACADE1108075}"/>
                </a:ext>
              </a:extLst>
            </p:cNvPr>
            <p:cNvSpPr txBox="1">
              <a:spLocks noChangeArrowheads="1"/>
            </p:cNvSpPr>
            <p:nvPr/>
          </p:nvSpPr>
          <p:spPr bwMode="auto">
            <a:xfrm>
              <a:off x="5801816"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25 to 34</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8" name="Text Box 4">
              <a:extLst>
                <a:ext uri="{FF2B5EF4-FFF2-40B4-BE49-F238E27FC236}">
                  <a16:creationId xmlns:a16="http://schemas.microsoft.com/office/drawing/2014/main" id="{339D6E5D-2FC5-B0EF-8CA0-80C9E91B0942}"/>
                </a:ext>
              </a:extLst>
            </p:cNvPr>
            <p:cNvSpPr txBox="1">
              <a:spLocks noChangeArrowheads="1"/>
            </p:cNvSpPr>
            <p:nvPr/>
          </p:nvSpPr>
          <p:spPr bwMode="auto">
            <a:xfrm>
              <a:off x="6449570"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35 to 44</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9" name="Text Box 4">
              <a:extLst>
                <a:ext uri="{FF2B5EF4-FFF2-40B4-BE49-F238E27FC236}">
                  <a16:creationId xmlns:a16="http://schemas.microsoft.com/office/drawing/2014/main" id="{5DF9513E-9DA7-CA60-8530-A4A3A0827855}"/>
                </a:ext>
              </a:extLst>
            </p:cNvPr>
            <p:cNvSpPr txBox="1">
              <a:spLocks noChangeArrowheads="1"/>
            </p:cNvSpPr>
            <p:nvPr/>
          </p:nvSpPr>
          <p:spPr bwMode="auto">
            <a:xfrm>
              <a:off x="7169929" y="4922520"/>
              <a:ext cx="430831"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 45</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10" name="Espace réservé du contenu 16">
            <a:extLst>
              <a:ext uri="{FF2B5EF4-FFF2-40B4-BE49-F238E27FC236}">
                <a16:creationId xmlns:a16="http://schemas.microsoft.com/office/drawing/2014/main" id="{F207BA22-CC7A-635C-B561-D1A5F0FAF399}"/>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Tree>
    <p:extLst>
      <p:ext uri="{BB962C8B-B14F-4D97-AF65-F5344CB8AC3E}">
        <p14:creationId xmlns:p14="http://schemas.microsoft.com/office/powerpoint/2010/main" val="341749576"/>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D5F9700C-F0A5-B9F1-B4BD-C5845F1606F1}"/>
              </a:ext>
            </a:extLst>
          </p:cNvPr>
          <p:cNvSpPr>
            <a:spLocks noGrp="1"/>
          </p:cNvSpPr>
          <p:nvPr>
            <p:ph type="body" sz="quarter" idx="15"/>
          </p:nvPr>
        </p:nvSpPr>
        <p:spPr/>
        <p:txBody>
          <a:bodyPr/>
          <a:lstStyle/>
          <a:p>
            <a:r>
              <a:rPr lang="fr-FR" dirty="0"/>
              <a:t>In conclusion, </a:t>
            </a:r>
            <a:r>
              <a:rPr lang="fr-FR" dirty="0" err="1"/>
              <a:t>our</a:t>
            </a:r>
            <a:r>
              <a:rPr lang="fr-FR" dirty="0"/>
              <a:t> </a:t>
            </a:r>
            <a:r>
              <a:rPr lang="fr-FR" dirty="0" err="1"/>
              <a:t>study</a:t>
            </a:r>
            <a:r>
              <a:rPr lang="fr-FR" dirty="0"/>
              <a:t>, </a:t>
            </a:r>
            <a:r>
              <a:rPr lang="fr-FR" dirty="0" err="1"/>
              <a:t>does</a:t>
            </a:r>
            <a:r>
              <a:rPr lang="fr-FR" dirty="0"/>
              <a:t> not support the routine </a:t>
            </a:r>
            <a:r>
              <a:rPr lang="fr-FR" dirty="0" err="1"/>
              <a:t>implementation</a:t>
            </a:r>
            <a:r>
              <a:rPr lang="fr-FR" dirty="0"/>
              <a:t> of multiplex real-time PCR in non-invasive </a:t>
            </a:r>
            <a:r>
              <a:rPr lang="fr-FR" dirty="0" err="1"/>
              <a:t>respiratory</a:t>
            </a:r>
            <a:r>
              <a:rPr lang="fr-FR" dirty="0"/>
              <a:t> </a:t>
            </a:r>
            <a:r>
              <a:rPr lang="fr-FR" dirty="0" err="1"/>
              <a:t>samples</a:t>
            </a:r>
            <a:r>
              <a:rPr lang="fr-FR" dirty="0"/>
              <a:t> in the initial </a:t>
            </a:r>
            <a:r>
              <a:rPr lang="fr-FR" dirty="0" err="1"/>
              <a:t>microbiological</a:t>
            </a:r>
            <a:endParaRPr lang="fr-FR" dirty="0"/>
          </a:p>
          <a:p>
            <a:endParaRPr lang="fr-FR" dirty="0"/>
          </a:p>
          <a:p>
            <a:r>
              <a:rPr lang="fr-FR" dirty="0" err="1"/>
              <a:t>Testing</a:t>
            </a:r>
            <a:r>
              <a:rPr lang="fr-FR" dirty="0"/>
              <a:t> in CAP patients not </a:t>
            </a:r>
            <a:r>
              <a:rPr lang="fr-FR" dirty="0" err="1"/>
              <a:t>admitted</a:t>
            </a:r>
            <a:r>
              <a:rPr lang="fr-FR" dirty="0"/>
              <a:t> to the ICU and </a:t>
            </a:r>
            <a:r>
              <a:rPr lang="fr-FR" dirty="0" err="1"/>
              <a:t>without</a:t>
            </a:r>
            <a:r>
              <a:rPr lang="fr-FR" dirty="0"/>
              <a:t> </a:t>
            </a:r>
            <a:r>
              <a:rPr lang="fr-FR" dirty="0" err="1"/>
              <a:t>severe</a:t>
            </a:r>
            <a:r>
              <a:rPr lang="fr-FR" dirty="0"/>
              <a:t> </a:t>
            </a:r>
            <a:r>
              <a:rPr lang="fr-FR" dirty="0" err="1"/>
              <a:t>immunocompromise</a:t>
            </a:r>
            <a:endParaRPr lang="fr-FR" dirty="0"/>
          </a:p>
        </p:txBody>
      </p:sp>
      <p:sp>
        <p:nvSpPr>
          <p:cNvPr id="4" name="Titre 3">
            <a:extLst>
              <a:ext uri="{FF2B5EF4-FFF2-40B4-BE49-F238E27FC236}">
                <a16:creationId xmlns:a16="http://schemas.microsoft.com/office/drawing/2014/main" id="{97B6143F-8042-BA61-3009-2F043ABF234A}"/>
              </a:ext>
            </a:extLst>
          </p:cNvPr>
          <p:cNvSpPr>
            <a:spLocks noGrp="1"/>
          </p:cNvSpPr>
          <p:nvPr>
            <p:ph type="title"/>
          </p:nvPr>
        </p:nvSpPr>
        <p:spPr/>
        <p:txBody>
          <a:bodyPr/>
          <a:lstStyle/>
          <a:p>
            <a:r>
              <a:rPr lang="fr-FR" dirty="0"/>
              <a:t>Conclusions</a:t>
            </a:r>
          </a:p>
        </p:txBody>
      </p:sp>
      <p:sp>
        <p:nvSpPr>
          <p:cNvPr id="6" name="Espace réservé du contenu 5">
            <a:extLst>
              <a:ext uri="{FF2B5EF4-FFF2-40B4-BE49-F238E27FC236}">
                <a16:creationId xmlns:a16="http://schemas.microsoft.com/office/drawing/2014/main" id="{98EA6FC1-8A3A-0F47-1923-9FE56C0CC356}"/>
              </a:ext>
            </a:extLst>
          </p:cNvPr>
          <p:cNvSpPr>
            <a:spLocks noGrp="1"/>
          </p:cNvSpPr>
          <p:nvPr>
            <p:ph sz="quarter" idx="16"/>
          </p:nvPr>
        </p:nvSpPr>
        <p:spPr/>
        <p:txBody>
          <a:bodyPr/>
          <a:lstStyle/>
          <a:p>
            <a:r>
              <a:rPr lang="fr-FR" dirty="0"/>
              <a:t>Gabriela </a:t>
            </a:r>
            <a:r>
              <a:rPr lang="fr-FR" dirty="0" err="1"/>
              <a:t>Abelenda</a:t>
            </a:r>
            <a:r>
              <a:rPr lang="fr-FR" dirty="0"/>
              <a:t>-Alonso et al., ECCMID</a:t>
            </a:r>
            <a:r>
              <a:rPr lang="fr-FR" baseline="30000" dirty="0">
                <a:latin typeface="Arial Narrow" panose="020B0606020202030204" pitchFamily="34" charset="0"/>
              </a:rPr>
              <a:t>® </a:t>
            </a:r>
            <a:r>
              <a:rPr lang="fr-FR" dirty="0">
                <a:latin typeface="Arial Narrow" panose="020B0606020202030204" pitchFamily="34" charset="0"/>
              </a:rPr>
              <a:t>2024, Abs.#E1284</a:t>
            </a:r>
            <a:endParaRPr lang="fr-FR" dirty="0"/>
          </a:p>
        </p:txBody>
      </p:sp>
    </p:spTree>
    <p:extLst>
      <p:ext uri="{BB962C8B-B14F-4D97-AF65-F5344CB8AC3E}">
        <p14:creationId xmlns:p14="http://schemas.microsoft.com/office/powerpoint/2010/main" val="1585239476"/>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A144626C-D505-5E31-49BF-C18FF1F822CA}"/>
              </a:ext>
            </a:extLst>
          </p:cNvPr>
          <p:cNvSpPr>
            <a:spLocks noGrp="1"/>
          </p:cNvSpPr>
          <p:nvPr>
            <p:ph type="body" sz="quarter" idx="17"/>
          </p:nvPr>
        </p:nvSpPr>
        <p:spPr>
          <a:xfrm>
            <a:off x="1306513" y="1584960"/>
            <a:ext cx="10369550" cy="2934335"/>
          </a:xfrm>
        </p:spPr>
        <p:txBody>
          <a:bodyPr anchor="ctr">
            <a:noAutofit/>
          </a:bodyPr>
          <a:lstStyle/>
          <a:p>
            <a:r>
              <a:rPr lang="en-US" sz="4800" dirty="0"/>
              <a:t>Other</a:t>
            </a:r>
          </a:p>
          <a:p>
            <a:pPr algn="l"/>
            <a:endParaRPr lang="fr-FR" dirty="0"/>
          </a:p>
        </p:txBody>
      </p:sp>
    </p:spTree>
    <p:extLst>
      <p:ext uri="{BB962C8B-B14F-4D97-AF65-F5344CB8AC3E}">
        <p14:creationId xmlns:p14="http://schemas.microsoft.com/office/powerpoint/2010/main" val="3795753795"/>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6E61BEA-EAE8-5A82-B911-962C99FDF766}"/>
              </a:ext>
            </a:extLst>
          </p:cNvPr>
          <p:cNvSpPr>
            <a:spLocks noGrp="1"/>
          </p:cNvSpPr>
          <p:nvPr>
            <p:ph type="title"/>
          </p:nvPr>
        </p:nvSpPr>
        <p:spPr/>
        <p:txBody>
          <a:bodyPr/>
          <a:lstStyle/>
          <a:p>
            <a:r>
              <a:rPr lang="en-US" dirty="0"/>
              <a:t>Ineffective antimicrobial therapy </a:t>
            </a:r>
            <a:br>
              <a:rPr lang="en-US" dirty="0"/>
            </a:br>
            <a:r>
              <a:rPr lang="en-US" dirty="0"/>
              <a:t>for bacteremia</a:t>
            </a:r>
            <a:endParaRPr lang="fr-FR" dirty="0"/>
          </a:p>
        </p:txBody>
      </p:sp>
      <p:sp>
        <p:nvSpPr>
          <p:cNvPr id="3" name="Espace réservé du contenu 2">
            <a:extLst>
              <a:ext uri="{FF2B5EF4-FFF2-40B4-BE49-F238E27FC236}">
                <a16:creationId xmlns:a16="http://schemas.microsoft.com/office/drawing/2014/main" id="{1D468396-1F74-025A-15AF-F87007A8F9F0}"/>
              </a:ext>
            </a:extLst>
          </p:cNvPr>
          <p:cNvSpPr>
            <a:spLocks noGrp="1"/>
          </p:cNvSpPr>
          <p:nvPr>
            <p:ph sz="quarter" idx="10"/>
          </p:nvPr>
        </p:nvSpPr>
        <p:spPr/>
        <p:txBody>
          <a:bodyPr/>
          <a:lstStyle/>
          <a:p>
            <a:r>
              <a:rPr lang="fr-FR" dirty="0"/>
              <a:t>Romney </a:t>
            </a:r>
            <a:r>
              <a:rPr lang="fr-FR" dirty="0" err="1"/>
              <a:t>Humphries</a:t>
            </a:r>
            <a:r>
              <a:rPr lang="fr-FR" dirty="0"/>
              <a:t> et al., ECCMID</a:t>
            </a:r>
            <a:r>
              <a:rPr lang="fr-FR" baseline="30000" dirty="0">
                <a:latin typeface="Arial Narrow" panose="020B0606020202030204" pitchFamily="34" charset="0"/>
              </a:rPr>
              <a:t>®</a:t>
            </a:r>
            <a:r>
              <a:rPr lang="fr-FR" dirty="0">
                <a:latin typeface="Arial Narrow" panose="020B0606020202030204" pitchFamily="34" charset="0"/>
              </a:rPr>
              <a:t> 2024, Session#IS31</a:t>
            </a:r>
            <a:endParaRPr lang="fr-FR" dirty="0"/>
          </a:p>
        </p:txBody>
      </p:sp>
      <p:sp>
        <p:nvSpPr>
          <p:cNvPr id="4" name="Espace réservé du contenu 3">
            <a:extLst>
              <a:ext uri="{FF2B5EF4-FFF2-40B4-BE49-F238E27FC236}">
                <a16:creationId xmlns:a16="http://schemas.microsoft.com/office/drawing/2014/main" id="{97037233-A0F2-3E57-71E8-024262ACE4DC}"/>
              </a:ext>
            </a:extLst>
          </p:cNvPr>
          <p:cNvSpPr>
            <a:spLocks noGrp="1"/>
          </p:cNvSpPr>
          <p:nvPr>
            <p:ph sz="quarter" idx="11"/>
          </p:nvPr>
        </p:nvSpPr>
        <p:spPr/>
        <p:txBody>
          <a:bodyPr/>
          <a:lstStyle/>
          <a:p>
            <a:r>
              <a:rPr lang="en-US" dirty="0"/>
              <a:t>Tackling drug-resistant infections globally with rapid diagnostics: advancements in microbiology</a:t>
            </a:r>
            <a:endParaRPr lang="fr-FR" dirty="0"/>
          </a:p>
        </p:txBody>
      </p:sp>
    </p:spTree>
    <p:extLst>
      <p:ext uri="{BB962C8B-B14F-4D97-AF65-F5344CB8AC3E}">
        <p14:creationId xmlns:p14="http://schemas.microsoft.com/office/powerpoint/2010/main" val="2283111522"/>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lèche : droite 32">
            <a:extLst>
              <a:ext uri="{FF2B5EF4-FFF2-40B4-BE49-F238E27FC236}">
                <a16:creationId xmlns:a16="http://schemas.microsoft.com/office/drawing/2014/main" id="{5B0F8F5D-70BA-510B-BB66-33B99F6DE53B}"/>
              </a:ext>
            </a:extLst>
          </p:cNvPr>
          <p:cNvSpPr/>
          <p:nvPr/>
        </p:nvSpPr>
        <p:spPr>
          <a:xfrm>
            <a:off x="2031400" y="1123528"/>
            <a:ext cx="9347800" cy="3819281"/>
          </a:xfrm>
          <a:custGeom>
            <a:avLst/>
            <a:gdLst>
              <a:gd name="connsiteX0" fmla="*/ 0 w 9347800"/>
              <a:gd name="connsiteY0" fmla="*/ 1567317 h 5198139"/>
              <a:gd name="connsiteX1" fmla="*/ 5166989 w 9347800"/>
              <a:gd name="connsiteY1" fmla="*/ 1567317 h 5198139"/>
              <a:gd name="connsiteX2" fmla="*/ 5166989 w 9347800"/>
              <a:gd name="connsiteY2" fmla="*/ 0 h 5198139"/>
              <a:gd name="connsiteX3" fmla="*/ 9347800 w 9347800"/>
              <a:gd name="connsiteY3" fmla="*/ 2599070 h 5198139"/>
              <a:gd name="connsiteX4" fmla="*/ 5166989 w 9347800"/>
              <a:gd name="connsiteY4" fmla="*/ 5198139 h 5198139"/>
              <a:gd name="connsiteX5" fmla="*/ 5166989 w 9347800"/>
              <a:gd name="connsiteY5" fmla="*/ 3630822 h 5198139"/>
              <a:gd name="connsiteX6" fmla="*/ 0 w 9347800"/>
              <a:gd name="connsiteY6" fmla="*/ 3630822 h 5198139"/>
              <a:gd name="connsiteX7" fmla="*/ 0 w 9347800"/>
              <a:gd name="connsiteY7" fmla="*/ 1567317 h 5198139"/>
              <a:gd name="connsiteX0" fmla="*/ 0 w 9347800"/>
              <a:gd name="connsiteY0" fmla="*/ 943202 h 4574024"/>
              <a:gd name="connsiteX1" fmla="*/ 5166989 w 9347800"/>
              <a:gd name="connsiteY1" fmla="*/ 943202 h 4574024"/>
              <a:gd name="connsiteX2" fmla="*/ 5196017 w 9347800"/>
              <a:gd name="connsiteY2" fmla="*/ 0 h 4574024"/>
              <a:gd name="connsiteX3" fmla="*/ 9347800 w 9347800"/>
              <a:gd name="connsiteY3" fmla="*/ 1974955 h 4574024"/>
              <a:gd name="connsiteX4" fmla="*/ 5166989 w 9347800"/>
              <a:gd name="connsiteY4" fmla="*/ 4574024 h 4574024"/>
              <a:gd name="connsiteX5" fmla="*/ 5166989 w 9347800"/>
              <a:gd name="connsiteY5" fmla="*/ 3006707 h 4574024"/>
              <a:gd name="connsiteX6" fmla="*/ 0 w 9347800"/>
              <a:gd name="connsiteY6" fmla="*/ 3006707 h 4574024"/>
              <a:gd name="connsiteX7" fmla="*/ 0 w 9347800"/>
              <a:gd name="connsiteY7" fmla="*/ 943202 h 4574024"/>
              <a:gd name="connsiteX0" fmla="*/ 0 w 9347800"/>
              <a:gd name="connsiteY0" fmla="*/ 943202 h 3819281"/>
              <a:gd name="connsiteX1" fmla="*/ 5166989 w 9347800"/>
              <a:gd name="connsiteY1" fmla="*/ 943202 h 3819281"/>
              <a:gd name="connsiteX2" fmla="*/ 5196017 w 9347800"/>
              <a:gd name="connsiteY2" fmla="*/ 0 h 3819281"/>
              <a:gd name="connsiteX3" fmla="*/ 9347800 w 9347800"/>
              <a:gd name="connsiteY3" fmla="*/ 1974955 h 3819281"/>
              <a:gd name="connsiteX4" fmla="*/ 5181503 w 9347800"/>
              <a:gd name="connsiteY4" fmla="*/ 3819281 h 3819281"/>
              <a:gd name="connsiteX5" fmla="*/ 5166989 w 9347800"/>
              <a:gd name="connsiteY5" fmla="*/ 3006707 h 3819281"/>
              <a:gd name="connsiteX6" fmla="*/ 0 w 9347800"/>
              <a:gd name="connsiteY6" fmla="*/ 3006707 h 3819281"/>
              <a:gd name="connsiteX7" fmla="*/ 0 w 9347800"/>
              <a:gd name="connsiteY7" fmla="*/ 943202 h 381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7800" h="3819281">
                <a:moveTo>
                  <a:pt x="0" y="943202"/>
                </a:moveTo>
                <a:lnTo>
                  <a:pt x="5166989" y="943202"/>
                </a:lnTo>
                <a:lnTo>
                  <a:pt x="5196017" y="0"/>
                </a:lnTo>
                <a:lnTo>
                  <a:pt x="9347800" y="1974955"/>
                </a:lnTo>
                <a:lnTo>
                  <a:pt x="5181503" y="3819281"/>
                </a:lnTo>
                <a:lnTo>
                  <a:pt x="5166989" y="3006707"/>
                </a:lnTo>
                <a:lnTo>
                  <a:pt x="0" y="3006707"/>
                </a:lnTo>
                <a:lnTo>
                  <a:pt x="0" y="943202"/>
                </a:lnTo>
                <a:close/>
              </a:path>
            </a:pathLst>
          </a:cu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800" kern="100">
              <a:effectLst/>
              <a:latin typeface="Arial" panose="020B0604020202020204" pitchFamily="34" charset="0"/>
              <a:ea typeface="Aptos" panose="020B0004020202020204" pitchFamily="34" charset="0"/>
              <a:cs typeface="Arial" panose="020B0604020202020204" pitchFamily="34" charset="0"/>
            </a:endParaRPr>
          </a:p>
        </p:txBody>
      </p:sp>
      <p:sp>
        <p:nvSpPr>
          <p:cNvPr id="23" name="Espace réservé du texte 22">
            <a:extLst>
              <a:ext uri="{FF2B5EF4-FFF2-40B4-BE49-F238E27FC236}">
                <a16:creationId xmlns:a16="http://schemas.microsoft.com/office/drawing/2014/main" id="{E0B9C3BB-9C1D-0026-0D6E-8E7FEEDECC10}"/>
              </a:ext>
            </a:extLst>
          </p:cNvPr>
          <p:cNvSpPr>
            <a:spLocks noGrp="1"/>
          </p:cNvSpPr>
          <p:nvPr>
            <p:ph type="body" sz="quarter" idx="19"/>
          </p:nvPr>
        </p:nvSpPr>
        <p:spPr>
          <a:xfrm>
            <a:off x="960193" y="5914841"/>
            <a:ext cx="11104990" cy="460151"/>
          </a:xfrm>
        </p:spPr>
        <p:txBody>
          <a:bodyPr/>
          <a:lstStyle/>
          <a:p>
            <a:pPr>
              <a:lnSpc>
                <a:spcPct val="100000"/>
              </a:lnSpc>
            </a:pPr>
            <a:r>
              <a:rPr lang="fr-FR"/>
              <a:t>AMR, antimicrobial resistance</a:t>
            </a:r>
          </a:p>
          <a:p>
            <a:pPr>
              <a:lnSpc>
                <a:spcPct val="100000"/>
              </a:lnSpc>
            </a:pPr>
            <a:endParaRPr lang="fr-FR"/>
          </a:p>
        </p:txBody>
      </p:sp>
      <p:sp>
        <p:nvSpPr>
          <p:cNvPr id="2" name="Titre 1">
            <a:extLst>
              <a:ext uri="{FF2B5EF4-FFF2-40B4-BE49-F238E27FC236}">
                <a16:creationId xmlns:a16="http://schemas.microsoft.com/office/drawing/2014/main" id="{89CB2927-55AD-B09A-C9F4-593D2E2D5442}"/>
              </a:ext>
            </a:extLst>
          </p:cNvPr>
          <p:cNvSpPr>
            <a:spLocks noGrp="1"/>
          </p:cNvSpPr>
          <p:nvPr>
            <p:ph type="title"/>
          </p:nvPr>
        </p:nvSpPr>
        <p:spPr>
          <a:xfrm>
            <a:off x="960194" y="7750"/>
            <a:ext cx="11104990" cy="719166"/>
          </a:xfrm>
        </p:spPr>
        <p:txBody>
          <a:bodyPr/>
          <a:lstStyle/>
          <a:p>
            <a:r>
              <a:rPr lang="fr-FR"/>
              <a:t>Advances available today</a:t>
            </a:r>
            <a:endParaRPr lang="fr-FR" dirty="0"/>
          </a:p>
        </p:txBody>
      </p:sp>
      <p:sp>
        <p:nvSpPr>
          <p:cNvPr id="3" name="Espace réservé du contenu 16">
            <a:extLst>
              <a:ext uri="{FF2B5EF4-FFF2-40B4-BE49-F238E27FC236}">
                <a16:creationId xmlns:a16="http://schemas.microsoft.com/office/drawing/2014/main" id="{CDC1FD68-1126-9F12-FEAA-EB15604DA218}"/>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cs typeface="Arial" panose="020B0604020202020204" pitchFamily="34" charset="0"/>
              </a:rPr>
              <a:t>Romney </a:t>
            </a:r>
            <a:r>
              <a:rPr lang="fr-FR" sz="1200" i="1" dirty="0" err="1">
                <a:cs typeface="Arial" panose="020B0604020202020204" pitchFamily="34" charset="0"/>
              </a:rPr>
              <a:t>Humphries</a:t>
            </a:r>
            <a:r>
              <a:rPr lang="fr-FR" sz="1200" i="1" dirty="0">
                <a:cs typeface="Arial" panose="020B0604020202020204" pitchFamily="34" charset="0"/>
              </a:rPr>
              <a:t> et al., ECCMID</a:t>
            </a:r>
            <a:r>
              <a:rPr lang="fr-FR" sz="1200" i="1" baseline="30000" dirty="0">
                <a:cs typeface="Arial" panose="020B0604020202020204" pitchFamily="34" charset="0"/>
              </a:rPr>
              <a:t>®</a:t>
            </a:r>
            <a:r>
              <a:rPr lang="fr-FR" sz="1200" i="1" dirty="0">
                <a:cs typeface="Arial" panose="020B0604020202020204" pitchFamily="34" charset="0"/>
              </a:rPr>
              <a:t> 2024, Session#IS31</a:t>
            </a:r>
          </a:p>
        </p:txBody>
      </p:sp>
      <p:sp>
        <p:nvSpPr>
          <p:cNvPr id="18" name="Freeform 41">
            <a:extLst>
              <a:ext uri="{FF2B5EF4-FFF2-40B4-BE49-F238E27FC236}">
                <a16:creationId xmlns:a16="http://schemas.microsoft.com/office/drawing/2014/main" id="{B0A83D01-593E-99B5-3353-728FD77D4D0D}"/>
              </a:ext>
            </a:extLst>
          </p:cNvPr>
          <p:cNvSpPr/>
          <p:nvPr/>
        </p:nvSpPr>
        <p:spPr>
          <a:xfrm>
            <a:off x="5800453"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Incubate for growth</a:t>
            </a: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 name="Freeform 41">
            <a:extLst>
              <a:ext uri="{FF2B5EF4-FFF2-40B4-BE49-F238E27FC236}">
                <a16:creationId xmlns:a16="http://schemas.microsoft.com/office/drawing/2014/main" id="{8BE8FA69-F65D-7497-75EC-F6791148C264}"/>
              </a:ext>
            </a:extLst>
          </p:cNvPr>
          <p:cNvSpPr/>
          <p:nvPr/>
        </p:nvSpPr>
        <p:spPr>
          <a:xfrm>
            <a:off x="1323624"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Specimen sent to lab</a:t>
            </a:r>
          </a:p>
        </p:txBody>
      </p:sp>
      <p:sp>
        <p:nvSpPr>
          <p:cNvPr id="5" name="Freeform 41">
            <a:extLst>
              <a:ext uri="{FF2B5EF4-FFF2-40B4-BE49-F238E27FC236}">
                <a16:creationId xmlns:a16="http://schemas.microsoft.com/office/drawing/2014/main" id="{9392FDE4-262F-BC45-3536-3A44FC401F49}"/>
              </a:ext>
            </a:extLst>
          </p:cNvPr>
          <p:cNvSpPr/>
          <p:nvPr/>
        </p:nvSpPr>
        <p:spPr>
          <a:xfrm>
            <a:off x="2815900"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Gram stain</a:t>
            </a: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Freeform 41">
            <a:extLst>
              <a:ext uri="{FF2B5EF4-FFF2-40B4-BE49-F238E27FC236}">
                <a16:creationId xmlns:a16="http://schemas.microsoft.com/office/drawing/2014/main" id="{B5E202AA-D7B1-20AE-93CE-C7DB2914D1BB}"/>
              </a:ext>
            </a:extLst>
          </p:cNvPr>
          <p:cNvSpPr/>
          <p:nvPr/>
        </p:nvSpPr>
        <p:spPr>
          <a:xfrm>
            <a:off x="4308176"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Plate on culture media</a:t>
            </a: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8" name="Freeform 41">
            <a:extLst>
              <a:ext uri="{FF2B5EF4-FFF2-40B4-BE49-F238E27FC236}">
                <a16:creationId xmlns:a16="http://schemas.microsoft.com/office/drawing/2014/main" id="{EA3474D1-4364-E5AF-A7AA-0658F9F3F1BF}"/>
              </a:ext>
            </a:extLst>
          </p:cNvPr>
          <p:cNvSpPr/>
          <p:nvPr/>
        </p:nvSpPr>
        <p:spPr>
          <a:xfrm>
            <a:off x="10277279"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AST results</a:t>
            </a: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9" name="Freeform 41">
            <a:extLst>
              <a:ext uri="{FF2B5EF4-FFF2-40B4-BE49-F238E27FC236}">
                <a16:creationId xmlns:a16="http://schemas.microsoft.com/office/drawing/2014/main" id="{4B1BD7EA-EB9F-E1E8-D1E9-BB52C7F72B7A}"/>
              </a:ext>
            </a:extLst>
          </p:cNvPr>
          <p:cNvSpPr/>
          <p:nvPr/>
        </p:nvSpPr>
        <p:spPr>
          <a:xfrm>
            <a:off x="7292729"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Subculture for purity</a:t>
            </a: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9" name="Freeform 41">
            <a:extLst>
              <a:ext uri="{FF2B5EF4-FFF2-40B4-BE49-F238E27FC236}">
                <a16:creationId xmlns:a16="http://schemas.microsoft.com/office/drawing/2014/main" id="{A271B3E7-0569-1C26-C260-739768637927}"/>
              </a:ext>
            </a:extLst>
          </p:cNvPr>
          <p:cNvSpPr/>
          <p:nvPr/>
        </p:nvSpPr>
        <p:spPr>
          <a:xfrm>
            <a:off x="8785005" y="2206112"/>
            <a:ext cx="1358489" cy="1762479"/>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MALDI </a:t>
            </a:r>
            <a:b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to ID </a:t>
            </a:r>
            <a:b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br>
            <a:r>
              <a:rPr kumimoji="0" lang="en-US"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rPr>
              <a:t>set up AST</a:t>
            </a: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2" name="Flèche : droite 21">
            <a:extLst>
              <a:ext uri="{FF2B5EF4-FFF2-40B4-BE49-F238E27FC236}">
                <a16:creationId xmlns:a16="http://schemas.microsoft.com/office/drawing/2014/main" id="{77CA5494-F13B-4B55-3AF5-036F22E60681}"/>
              </a:ext>
            </a:extLst>
          </p:cNvPr>
          <p:cNvSpPr/>
          <p:nvPr/>
        </p:nvSpPr>
        <p:spPr>
          <a:xfrm>
            <a:off x="1325300" y="870744"/>
            <a:ext cx="10339496" cy="789413"/>
          </a:xfrm>
          <a:prstGeom prst="rightArrow">
            <a:avLst/>
          </a:prstGeom>
          <a:solidFill>
            <a:srgbClr val="8439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800" kern="100">
                <a:effectLst/>
                <a:latin typeface="Arial" panose="020B0604020202020204" pitchFamily="34" charset="0"/>
                <a:ea typeface="Aptos" panose="020B0004020202020204" pitchFamily="34" charset="0"/>
                <a:cs typeface="Arial" panose="020B0604020202020204" pitchFamily="34" charset="0"/>
              </a:rPr>
              <a:t>Standard of care testing - 58 h, median time</a:t>
            </a:r>
            <a:endParaRPr lang="fr-FR" sz="1800" kern="100">
              <a:effectLst/>
              <a:latin typeface="Arial" panose="020B0604020202020204" pitchFamily="34" charset="0"/>
              <a:ea typeface="Aptos" panose="020B0004020202020204" pitchFamily="34" charset="0"/>
              <a:cs typeface="Arial" panose="020B0604020202020204" pitchFamily="34" charset="0"/>
            </a:endParaRPr>
          </a:p>
        </p:txBody>
      </p:sp>
      <p:sp>
        <p:nvSpPr>
          <p:cNvPr id="24" name="Flèche : droite 23">
            <a:extLst>
              <a:ext uri="{FF2B5EF4-FFF2-40B4-BE49-F238E27FC236}">
                <a16:creationId xmlns:a16="http://schemas.microsoft.com/office/drawing/2014/main" id="{C8329A43-8C81-792E-8268-A33E3A4813C8}"/>
              </a:ext>
            </a:extLst>
          </p:cNvPr>
          <p:cNvSpPr/>
          <p:nvPr/>
        </p:nvSpPr>
        <p:spPr>
          <a:xfrm rot="16200000">
            <a:off x="1968169" y="4031821"/>
            <a:ext cx="689985" cy="563524"/>
          </a:xfrm>
          <a:prstGeom prst="rightArrow">
            <a:avLst>
              <a:gd name="adj1" fmla="val 39697"/>
              <a:gd name="adj2" fmla="val 50000"/>
            </a:avLst>
          </a:prstGeom>
          <a:solidFill>
            <a:srgbClr val="8439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800" kern="100">
              <a:effectLst/>
              <a:latin typeface="Arial" panose="020B0604020202020204" pitchFamily="34" charset="0"/>
              <a:ea typeface="Aptos" panose="020B0004020202020204" pitchFamily="34" charset="0"/>
              <a:cs typeface="Arial" panose="020B0604020202020204" pitchFamily="34" charset="0"/>
            </a:endParaRPr>
          </a:p>
        </p:txBody>
      </p:sp>
      <p:sp>
        <p:nvSpPr>
          <p:cNvPr id="26" name="Flèche : droite 25">
            <a:extLst>
              <a:ext uri="{FF2B5EF4-FFF2-40B4-BE49-F238E27FC236}">
                <a16:creationId xmlns:a16="http://schemas.microsoft.com/office/drawing/2014/main" id="{30D3D7DA-C039-6C57-2133-052BA2A1826B}"/>
              </a:ext>
            </a:extLst>
          </p:cNvPr>
          <p:cNvSpPr/>
          <p:nvPr/>
        </p:nvSpPr>
        <p:spPr>
          <a:xfrm rot="16200000">
            <a:off x="10080263" y="4031821"/>
            <a:ext cx="689985" cy="563524"/>
          </a:xfrm>
          <a:prstGeom prst="rightArrow">
            <a:avLst>
              <a:gd name="adj1" fmla="val 39697"/>
              <a:gd name="adj2" fmla="val 50000"/>
            </a:avLst>
          </a:prstGeom>
          <a:solidFill>
            <a:srgbClr val="8439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800" kern="100">
              <a:effectLst/>
              <a:latin typeface="Arial" panose="020B0604020202020204" pitchFamily="34" charset="0"/>
              <a:ea typeface="Aptos" panose="020B0004020202020204" pitchFamily="34" charset="0"/>
              <a:cs typeface="Arial" panose="020B0604020202020204" pitchFamily="34" charset="0"/>
            </a:endParaRPr>
          </a:p>
        </p:txBody>
      </p:sp>
      <p:sp>
        <p:nvSpPr>
          <p:cNvPr id="27" name="Flèche : droite 26">
            <a:extLst>
              <a:ext uri="{FF2B5EF4-FFF2-40B4-BE49-F238E27FC236}">
                <a16:creationId xmlns:a16="http://schemas.microsoft.com/office/drawing/2014/main" id="{B5983892-9FB2-55F4-F21E-466A8D6CCDF1}"/>
              </a:ext>
            </a:extLst>
          </p:cNvPr>
          <p:cNvSpPr/>
          <p:nvPr/>
        </p:nvSpPr>
        <p:spPr>
          <a:xfrm rot="16200000">
            <a:off x="5987351" y="4031821"/>
            <a:ext cx="689985" cy="563524"/>
          </a:xfrm>
          <a:prstGeom prst="rightArrow">
            <a:avLst>
              <a:gd name="adj1" fmla="val 39697"/>
              <a:gd name="adj2" fmla="val 50000"/>
            </a:avLst>
          </a:prstGeom>
          <a:solidFill>
            <a:srgbClr val="8439B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800" kern="100">
              <a:effectLst/>
              <a:latin typeface="Arial" panose="020B0604020202020204" pitchFamily="34" charset="0"/>
              <a:ea typeface="Aptos" panose="020B0004020202020204" pitchFamily="34" charset="0"/>
              <a:cs typeface="Arial" panose="020B0604020202020204" pitchFamily="34" charset="0"/>
            </a:endParaRPr>
          </a:p>
        </p:txBody>
      </p:sp>
      <p:sp>
        <p:nvSpPr>
          <p:cNvPr id="28" name="Freeform 9">
            <a:extLst>
              <a:ext uri="{FF2B5EF4-FFF2-40B4-BE49-F238E27FC236}">
                <a16:creationId xmlns:a16="http://schemas.microsoft.com/office/drawing/2014/main" id="{D9122EBC-0226-E699-D4AC-5DA221109790}"/>
              </a:ext>
            </a:extLst>
          </p:cNvPr>
          <p:cNvSpPr/>
          <p:nvPr/>
        </p:nvSpPr>
        <p:spPr>
          <a:xfrm>
            <a:off x="-3835751" y="5475247"/>
            <a:ext cx="2892322" cy="3697782"/>
          </a:xfrm>
          <a:prstGeom prst="rect">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defTabSz="450056">
              <a:spcBef>
                <a:spcPts val="1200"/>
              </a:spcBef>
              <a:defRPr/>
            </a:pPr>
            <a:endParaRPr lang="en-US" sz="1400" dirty="0">
              <a:solidFill>
                <a:srgbClr val="000000"/>
              </a:solidFill>
              <a:latin typeface="Arial" panose="020B0604020202020204" pitchFamily="34" charset="0"/>
              <a:cs typeface="Arial" panose="020B0604020202020204" pitchFamily="34" charset="0"/>
            </a:endParaRPr>
          </a:p>
        </p:txBody>
      </p:sp>
      <p:sp>
        <p:nvSpPr>
          <p:cNvPr id="14" name="Freeform 9">
            <a:extLst>
              <a:ext uri="{FF2B5EF4-FFF2-40B4-BE49-F238E27FC236}">
                <a16:creationId xmlns:a16="http://schemas.microsoft.com/office/drawing/2014/main" id="{4164840D-25E1-3371-7CD7-C107B73F69CD}"/>
              </a:ext>
            </a:extLst>
          </p:cNvPr>
          <p:cNvSpPr/>
          <p:nvPr/>
        </p:nvSpPr>
        <p:spPr>
          <a:xfrm>
            <a:off x="1381587" y="4712346"/>
            <a:ext cx="3123738" cy="1176614"/>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defTabSz="450056">
              <a:spcBef>
                <a:spcPts val="1200"/>
              </a:spcBef>
              <a:defRPr/>
            </a:pPr>
            <a:r>
              <a:rPr lang="en-US" sz="1400" dirty="0">
                <a:solidFill>
                  <a:srgbClr val="000000"/>
                </a:solidFill>
                <a:latin typeface="Arial" panose="020B0604020202020204" pitchFamily="34" charset="0"/>
                <a:cs typeface="Arial" panose="020B0604020202020204" pitchFamily="34" charset="0"/>
              </a:rPr>
              <a:t>Rapid multiplex PCR </a:t>
            </a:r>
            <a:br>
              <a:rPr lang="en-US" sz="1400" dirty="0">
                <a:solidFill>
                  <a:srgbClr val="000000"/>
                </a:solidFill>
                <a:latin typeface="Arial" panose="020B0604020202020204" pitchFamily="34" charset="0"/>
                <a:cs typeface="Arial" panose="020B0604020202020204" pitchFamily="34" charset="0"/>
              </a:rPr>
            </a:br>
            <a:r>
              <a:rPr lang="en-US" sz="1400" dirty="0">
                <a:solidFill>
                  <a:srgbClr val="000000"/>
                </a:solidFill>
                <a:latin typeface="Arial" panose="020B0604020202020204" pitchFamily="34" charset="0"/>
                <a:cs typeface="Arial" panose="020B0604020202020204" pitchFamily="34" charset="0"/>
              </a:rPr>
              <a:t>ID and AMR genes</a:t>
            </a:r>
          </a:p>
          <a:p>
            <a:pPr defTabSz="450056">
              <a:spcBef>
                <a:spcPts val="1200"/>
              </a:spcBef>
              <a:defRPr/>
            </a:pPr>
            <a:r>
              <a:rPr lang="en-US" sz="1400" dirty="0">
                <a:solidFill>
                  <a:srgbClr val="000000"/>
                </a:solidFill>
                <a:latin typeface="Arial" panose="020B0604020202020204" pitchFamily="34" charset="0"/>
                <a:cs typeface="Arial" panose="020B0604020202020204" pitchFamily="34" charset="0"/>
              </a:rPr>
              <a:t>Next-Gen sequencing technologies </a:t>
            </a:r>
            <a:br>
              <a:rPr lang="en-US" sz="1400" dirty="0">
                <a:solidFill>
                  <a:srgbClr val="000000"/>
                </a:solidFill>
                <a:latin typeface="Arial" panose="020B0604020202020204" pitchFamily="34" charset="0"/>
                <a:cs typeface="Arial" panose="020B0604020202020204" pitchFamily="34" charset="0"/>
              </a:rPr>
            </a:br>
            <a:r>
              <a:rPr lang="en-US" sz="1400" dirty="0">
                <a:solidFill>
                  <a:srgbClr val="000000"/>
                </a:solidFill>
                <a:latin typeface="Arial" panose="020B0604020202020204" pitchFamily="34" charset="0"/>
                <a:cs typeface="Arial" panose="020B0604020202020204" pitchFamily="34" charset="0"/>
              </a:rPr>
              <a:t>ID, AMR genes in development</a:t>
            </a:r>
          </a:p>
        </p:txBody>
      </p:sp>
      <p:sp>
        <p:nvSpPr>
          <p:cNvPr id="30" name="Freeform 9">
            <a:extLst>
              <a:ext uri="{FF2B5EF4-FFF2-40B4-BE49-F238E27FC236}">
                <a16:creationId xmlns:a16="http://schemas.microsoft.com/office/drawing/2014/main" id="{647E5A84-D634-9056-A2AB-FCBB75AEE72A}"/>
              </a:ext>
            </a:extLst>
          </p:cNvPr>
          <p:cNvSpPr/>
          <p:nvPr/>
        </p:nvSpPr>
        <p:spPr>
          <a:xfrm>
            <a:off x="5404747" y="4712346"/>
            <a:ext cx="2412893" cy="1034715"/>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defTabSz="450056">
              <a:spcBef>
                <a:spcPts val="1200"/>
              </a:spcBef>
              <a:defRPr/>
            </a:pPr>
            <a:r>
              <a:rPr lang="en-US" sz="1400">
                <a:solidFill>
                  <a:srgbClr val="000000"/>
                </a:solidFill>
                <a:latin typeface="Arial" panose="020B0604020202020204" pitchFamily="34" charset="0"/>
                <a:cs typeface="Arial" panose="020B0604020202020204" pitchFamily="34" charset="0"/>
              </a:rPr>
              <a:t>Rapid ID and AST </a:t>
            </a:r>
            <a:br>
              <a:rPr lang="en-US" sz="1400">
                <a:solidFill>
                  <a:srgbClr val="000000"/>
                </a:solidFill>
                <a:latin typeface="Arial" panose="020B0604020202020204" pitchFamily="34" charset="0"/>
                <a:cs typeface="Arial" panose="020B0604020202020204" pitchFamily="34" charset="0"/>
              </a:rPr>
            </a:br>
            <a:r>
              <a:rPr lang="en-US" sz="1400">
                <a:solidFill>
                  <a:srgbClr val="000000"/>
                </a:solidFill>
                <a:latin typeface="Arial" panose="020B0604020202020204" pitchFamily="34" charset="0"/>
                <a:cs typeface="Arial" panose="020B0604020202020204" pitchFamily="34" charset="0"/>
              </a:rPr>
              <a:t>With pre-incubated blood cultures</a:t>
            </a:r>
          </a:p>
        </p:txBody>
      </p:sp>
      <p:sp>
        <p:nvSpPr>
          <p:cNvPr id="31" name="Freeform 9">
            <a:extLst>
              <a:ext uri="{FF2B5EF4-FFF2-40B4-BE49-F238E27FC236}">
                <a16:creationId xmlns:a16="http://schemas.microsoft.com/office/drawing/2014/main" id="{23F5EC76-C611-DFFA-B105-F8E519A03AED}"/>
              </a:ext>
            </a:extLst>
          </p:cNvPr>
          <p:cNvSpPr/>
          <p:nvPr/>
        </p:nvSpPr>
        <p:spPr>
          <a:xfrm>
            <a:off x="9500571" y="4712346"/>
            <a:ext cx="2412893" cy="1034715"/>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defTabSz="450056">
              <a:spcBef>
                <a:spcPts val="1200"/>
              </a:spcBef>
              <a:defRPr/>
            </a:pPr>
            <a:r>
              <a:rPr lang="en-US" sz="1400">
                <a:solidFill>
                  <a:srgbClr val="000000"/>
                </a:solidFill>
                <a:latin typeface="Arial" panose="020B0604020202020204" pitchFamily="34" charset="0"/>
                <a:cs typeface="Arial" panose="020B0604020202020204" pitchFamily="34" charset="0"/>
              </a:rPr>
              <a:t>More Rapid AST (2-4 h)</a:t>
            </a:r>
          </a:p>
          <a:p>
            <a:pPr defTabSz="450056">
              <a:spcBef>
                <a:spcPts val="1200"/>
              </a:spcBef>
              <a:defRPr/>
            </a:pPr>
            <a:endParaRPr lang="en-US" sz="140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11669564"/>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6D178E2D-77C5-644D-8E7F-280076F0E83C}"/>
              </a:ext>
            </a:extLst>
          </p:cNvPr>
          <p:cNvSpPr>
            <a:spLocks noGrp="1"/>
          </p:cNvSpPr>
          <p:nvPr>
            <p:ph type="body" sz="quarter" idx="19"/>
          </p:nvPr>
        </p:nvSpPr>
        <p:spPr>
          <a:xfrm>
            <a:off x="960193" y="5807676"/>
            <a:ext cx="11104990" cy="380176"/>
          </a:xfrm>
        </p:spPr>
        <p:txBody>
          <a:bodyPr/>
          <a:lstStyle/>
          <a:p>
            <a:r>
              <a:rPr lang="fr-FR" dirty="0"/>
              <a:t>Anton-Vazquez et al. Cochrane </a:t>
            </a:r>
            <a:r>
              <a:rPr lang="fr-FR" dirty="0" err="1"/>
              <a:t>Database</a:t>
            </a:r>
            <a:r>
              <a:rPr lang="fr-FR" dirty="0"/>
              <a:t> System </a:t>
            </a:r>
            <a:r>
              <a:rPr lang="fr-FR" dirty="0" err="1"/>
              <a:t>Rev</a:t>
            </a:r>
            <a:r>
              <a:rPr lang="fr-FR" dirty="0"/>
              <a:t> 2021: CD13235</a:t>
            </a:r>
          </a:p>
        </p:txBody>
      </p:sp>
      <p:sp>
        <p:nvSpPr>
          <p:cNvPr id="2" name="Titre 1">
            <a:extLst>
              <a:ext uri="{FF2B5EF4-FFF2-40B4-BE49-F238E27FC236}">
                <a16:creationId xmlns:a16="http://schemas.microsoft.com/office/drawing/2014/main" id="{64832924-7A17-5051-F1C7-09B0477DB0B8}"/>
              </a:ext>
            </a:extLst>
          </p:cNvPr>
          <p:cNvSpPr>
            <a:spLocks noGrp="1"/>
          </p:cNvSpPr>
          <p:nvPr>
            <p:ph type="title"/>
          </p:nvPr>
        </p:nvSpPr>
        <p:spPr>
          <a:xfrm>
            <a:off x="960194" y="7750"/>
            <a:ext cx="11104990" cy="719166"/>
          </a:xfrm>
        </p:spPr>
        <p:txBody>
          <a:bodyPr/>
          <a:lstStyle/>
          <a:p>
            <a:r>
              <a:rPr lang="fr-FR"/>
              <a:t>RCTs of current "rapid" diagnostics</a:t>
            </a:r>
            <a:endParaRPr lang="fr-FR" dirty="0"/>
          </a:p>
        </p:txBody>
      </p:sp>
      <p:sp>
        <p:nvSpPr>
          <p:cNvPr id="23" name="Espace réservé du texte 22">
            <a:extLst>
              <a:ext uri="{FF2B5EF4-FFF2-40B4-BE49-F238E27FC236}">
                <a16:creationId xmlns:a16="http://schemas.microsoft.com/office/drawing/2014/main" id="{A4AC56BB-258E-6C42-8D68-93DD75C462A3}"/>
              </a:ext>
            </a:extLst>
          </p:cNvPr>
          <p:cNvSpPr>
            <a:spLocks noGrp="1"/>
          </p:cNvSpPr>
          <p:nvPr>
            <p:ph type="body" sz="quarter" idx="18"/>
          </p:nvPr>
        </p:nvSpPr>
        <p:spPr/>
        <p:txBody>
          <a:bodyPr/>
          <a:lstStyle/>
          <a:p>
            <a:r>
              <a:rPr lang="fr-FR"/>
              <a:t> </a:t>
            </a:r>
          </a:p>
        </p:txBody>
      </p:sp>
      <p:sp>
        <p:nvSpPr>
          <p:cNvPr id="3" name="Espace réservé du contenu 16">
            <a:extLst>
              <a:ext uri="{FF2B5EF4-FFF2-40B4-BE49-F238E27FC236}">
                <a16:creationId xmlns:a16="http://schemas.microsoft.com/office/drawing/2014/main" id="{0D7CB5BB-2879-0CF6-4780-FB9E23F207F4}"/>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cs typeface="Arial" panose="020B0604020202020204" pitchFamily="34" charset="0"/>
              </a:rPr>
              <a:t>Romney </a:t>
            </a:r>
            <a:r>
              <a:rPr lang="fr-FR" sz="1200" i="1" dirty="0" err="1">
                <a:cs typeface="Arial" panose="020B0604020202020204" pitchFamily="34" charset="0"/>
              </a:rPr>
              <a:t>Humphries</a:t>
            </a:r>
            <a:r>
              <a:rPr lang="fr-FR" sz="1200" i="1" dirty="0">
                <a:cs typeface="Arial" panose="020B0604020202020204" pitchFamily="34" charset="0"/>
              </a:rPr>
              <a:t> et al., ECCMID</a:t>
            </a:r>
            <a:r>
              <a:rPr lang="fr-FR" sz="1200" i="1" baseline="30000" dirty="0">
                <a:cs typeface="Arial" panose="020B0604020202020204" pitchFamily="34" charset="0"/>
              </a:rPr>
              <a:t>®</a:t>
            </a:r>
            <a:r>
              <a:rPr lang="fr-FR" sz="1200" i="1" dirty="0">
                <a:cs typeface="Arial" panose="020B0604020202020204" pitchFamily="34" charset="0"/>
              </a:rPr>
              <a:t> 2024, Session#IS31</a:t>
            </a:r>
          </a:p>
        </p:txBody>
      </p:sp>
      <p:graphicFrame>
        <p:nvGraphicFramePr>
          <p:cNvPr id="8" name="Tableau 7"/>
          <p:cNvGraphicFramePr>
            <a:graphicFrameLocks noGrp="1"/>
          </p:cNvGraphicFramePr>
          <p:nvPr/>
        </p:nvGraphicFramePr>
        <p:xfrm>
          <a:off x="1085850" y="1356156"/>
          <a:ext cx="10829927" cy="2982896"/>
        </p:xfrm>
        <a:graphic>
          <a:graphicData uri="http://schemas.openxmlformats.org/drawingml/2006/table">
            <a:tbl>
              <a:tblPr firstRow="1" bandRow="1">
                <a:tableStyleId>{5C22544A-7EE6-4342-B048-85BDC9FD1C3A}</a:tableStyleId>
              </a:tblPr>
              <a:tblGrid>
                <a:gridCol w="1687230">
                  <a:extLst>
                    <a:ext uri="{9D8B030D-6E8A-4147-A177-3AD203B41FA5}">
                      <a16:colId xmlns:a16="http://schemas.microsoft.com/office/drawing/2014/main" val="20000"/>
                    </a:ext>
                  </a:extLst>
                </a:gridCol>
                <a:gridCol w="1820379">
                  <a:extLst>
                    <a:ext uri="{9D8B030D-6E8A-4147-A177-3AD203B41FA5}">
                      <a16:colId xmlns:a16="http://schemas.microsoft.com/office/drawing/2014/main" val="20001"/>
                    </a:ext>
                  </a:extLst>
                </a:gridCol>
                <a:gridCol w="2347661">
                  <a:extLst>
                    <a:ext uri="{9D8B030D-6E8A-4147-A177-3AD203B41FA5}">
                      <a16:colId xmlns:a16="http://schemas.microsoft.com/office/drawing/2014/main" val="20002"/>
                    </a:ext>
                  </a:extLst>
                </a:gridCol>
                <a:gridCol w="3266207">
                  <a:extLst>
                    <a:ext uri="{9D8B030D-6E8A-4147-A177-3AD203B41FA5}">
                      <a16:colId xmlns:a16="http://schemas.microsoft.com/office/drawing/2014/main" val="20004"/>
                    </a:ext>
                  </a:extLst>
                </a:gridCol>
                <a:gridCol w="1708450">
                  <a:extLst>
                    <a:ext uri="{9D8B030D-6E8A-4147-A177-3AD203B41FA5}">
                      <a16:colId xmlns:a16="http://schemas.microsoft.com/office/drawing/2014/main" val="1359153873"/>
                    </a:ext>
                  </a:extLst>
                </a:gridCol>
              </a:tblGrid>
              <a:tr h="426128">
                <a:tc>
                  <a:txBody>
                    <a:bodyPr/>
                    <a:lstStyle/>
                    <a:p>
                      <a:pPr marL="72000" algn="l">
                        <a:spcBef>
                          <a:spcPts val="0"/>
                        </a:spcBef>
                      </a:pPr>
                      <a:r>
                        <a:rPr lang="fr-FR" sz="1400" b="1" dirty="0">
                          <a:latin typeface="Arial" panose="020B0604020202020204" pitchFamily="34" charset="0"/>
                          <a:cs typeface="Arial" panose="020B0604020202020204" pitchFamily="34" charset="0"/>
                        </a:rPr>
                        <a:t>Study</a:t>
                      </a:r>
                    </a:p>
                  </a:txBody>
                  <a:tcPr marL="45720" marR="4572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Sample</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400" b="1" kern="1200" dirty="0">
                          <a:solidFill>
                            <a:schemeClr val="lt1"/>
                          </a:solidFill>
                          <a:latin typeface="Arial" panose="020B0604020202020204" pitchFamily="34" charset="0"/>
                          <a:ea typeface="+mn-ea"/>
                          <a:cs typeface="Arial" panose="020B0604020202020204" pitchFamily="34" charset="0"/>
                        </a:rPr>
                        <a:t>Test Evaluated</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a-DK" sz="1400" b="1" kern="1200" dirty="0">
                          <a:solidFill>
                            <a:schemeClr val="lt1"/>
                          </a:solidFill>
                          <a:latin typeface="Arial" panose="020B0604020202020204" pitchFamily="34" charset="0"/>
                          <a:ea typeface="+mn-ea"/>
                          <a:cs typeface="Arial" panose="020B0604020202020204" pitchFamily="34" charset="0"/>
                        </a:rPr>
                        <a:t>Endpoint </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err="1">
                          <a:solidFill>
                            <a:schemeClr val="lt1"/>
                          </a:solidFill>
                          <a:latin typeface="Arial" panose="020B0604020202020204" pitchFamily="34" charset="0"/>
                          <a:ea typeface="+mn-ea"/>
                          <a:cs typeface="Arial" panose="020B0604020202020204" pitchFamily="34" charset="0"/>
                        </a:rPr>
                        <a:t>Achieved</a:t>
                      </a:r>
                      <a:r>
                        <a:rPr lang="fr-FR" sz="1400" b="1" kern="1200" dirty="0">
                          <a:solidFill>
                            <a:schemeClr val="lt1"/>
                          </a:solidFill>
                          <a:latin typeface="Arial" panose="020B0604020202020204" pitchFamily="34" charset="0"/>
                          <a:ea typeface="+mn-ea"/>
                          <a:cs typeface="Arial" panose="020B0604020202020204" pitchFamily="34" charset="0"/>
                        </a:rPr>
                        <a:t>?</a:t>
                      </a:r>
                    </a:p>
                  </a:txBody>
                  <a:tcPr marL="36000" marR="36000" marT="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26128">
                <a:tc>
                  <a:txBody>
                    <a:bodyPr/>
                    <a:lstStyle/>
                    <a:p>
                      <a:pPr marL="72000"/>
                      <a:r>
                        <a:rPr lang="da-DK" sz="1400" dirty="0">
                          <a:solidFill>
                            <a:schemeClr val="tx1">
                              <a:lumMod val="75000"/>
                              <a:lumOff val="25000"/>
                            </a:schemeClr>
                          </a:solidFill>
                          <a:latin typeface="Arial" panose="020B0604020202020204" pitchFamily="34" charset="0"/>
                          <a:cs typeface="Arial" panose="020B0604020202020204" pitchFamily="34" charset="0"/>
                        </a:rPr>
                        <a:t>Ly 2008</a:t>
                      </a: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45720" marR="4572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ctr" defTabSz="609585" rtl="0" eaLnBrk="1" latinLnBrk="0" hangingPunct="1">
                        <a:lnSpc>
                          <a:spcPct val="100000"/>
                        </a:lnSpc>
                        <a:spcBef>
                          <a:spcPts val="0"/>
                        </a:spcBef>
                        <a:tabLst>
                          <a:tab pos="452438" algn="l"/>
                          <a:tab pos="722313" algn="l"/>
                        </a:tabLs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Blood culture</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ID of </a:t>
                      </a:r>
                      <a:r>
                        <a:rPr lang="fr-FR" sz="1400" i="1" kern="1200" dirty="0">
                          <a:solidFill>
                            <a:schemeClr val="tx1">
                              <a:lumMod val="75000"/>
                              <a:lumOff val="25000"/>
                            </a:schemeClr>
                          </a:solidFill>
                          <a:latin typeface="Arial" panose="020B0604020202020204" pitchFamily="34" charset="0"/>
                          <a:ea typeface="+mn-ea"/>
                          <a:cs typeface="Arial" panose="020B0604020202020204" pitchFamily="34" charset="0"/>
                        </a:rPr>
                        <a:t>S. aureus</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800"/>
                        </a:spcAft>
                      </a:pP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endParaRPr lang="fr-FR" sz="14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Yes </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6128">
                <a:tc>
                  <a:txBody>
                    <a:bodyPr/>
                    <a:lstStyle/>
                    <a:p>
                      <a:pPr marL="72000"/>
                      <a:r>
                        <a:rPr lang="da-DK" sz="1400" dirty="0">
                          <a:solidFill>
                            <a:schemeClr val="tx1">
                              <a:lumMod val="75000"/>
                              <a:lumOff val="25000"/>
                            </a:schemeClr>
                          </a:solidFill>
                          <a:latin typeface="Arial" panose="020B0604020202020204" pitchFamily="34" charset="0"/>
                          <a:cs typeface="Arial" panose="020B0604020202020204" pitchFamily="34" charset="0"/>
                        </a:rPr>
                        <a:t>Beuving 2014</a:t>
                      </a:r>
                      <a:endParaRPr lang="en-US" sz="1400" dirty="0">
                        <a:solidFill>
                          <a:schemeClr val="tx1">
                            <a:lumMod val="75000"/>
                            <a:lumOff val="25000"/>
                          </a:schemeClr>
                        </a:solidFill>
                        <a:latin typeface="Arial" panose="020B0604020202020204" pitchFamily="34" charset="0"/>
                        <a:cs typeface="Arial" panose="020B0604020202020204" pitchFamily="34" charset="0"/>
                      </a:endParaRPr>
                    </a:p>
                  </a:txBody>
                  <a:tcPr marL="45720" marR="4572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4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Blood culture</a:t>
                      </a:r>
                      <a:endPar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ID and AMR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genes</a:t>
                      </a:r>
                      <a:endParaRPr lang="fr-FR" sz="14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Time on "inappropriate" antibiotics</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Yes </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26128">
                <a:tc>
                  <a:txBody>
                    <a:bodyPr/>
                    <a:lstStyle/>
                    <a:p>
                      <a:pPr marL="72000"/>
                      <a:r>
                        <a:rPr lang="en-US" sz="1400" dirty="0">
                          <a:solidFill>
                            <a:schemeClr val="tx1">
                              <a:lumMod val="75000"/>
                              <a:lumOff val="25000"/>
                            </a:schemeClr>
                          </a:solidFill>
                          <a:latin typeface="Arial" panose="020B0604020202020204" pitchFamily="34" charset="0"/>
                          <a:cs typeface="Arial" panose="020B0604020202020204" pitchFamily="34" charset="0"/>
                        </a:rPr>
                        <a:t>Banerjee 2015</a:t>
                      </a:r>
                    </a:p>
                  </a:txBody>
                  <a:tcPr marL="45720" marR="4572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4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Blood culture</a:t>
                      </a:r>
                      <a:endPar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endParaRPr>
                    </a:p>
                  </a:txBody>
                  <a:tcPr marL="36000" marR="3600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ID and AMR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genes</a:t>
                      </a:r>
                      <a:endParaRPr lang="fr-FR" sz="14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Antimicrobial duration</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Yes </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26128">
                <a:tc>
                  <a:txBody>
                    <a:bodyPr/>
                    <a:lstStyle/>
                    <a:p>
                      <a:pPr marL="72000" algn="l" defTabSz="914400" rtl="0" eaLnBrk="1" latinLnBrk="0" hangingPunct="1">
                        <a:lnSpc>
                          <a:spcPct val="107000"/>
                        </a:lnSpc>
                        <a:spcAft>
                          <a:spcPts val="800"/>
                        </a:spcAft>
                      </a:pP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Emonet</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2016</a:t>
                      </a:r>
                    </a:p>
                  </a:txBody>
                  <a:tcPr marL="45720" marR="4572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Blood culture</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MRSA/MSSA PCR</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Time to target abx</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Yes </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Banerjee 2021</a:t>
                      </a:r>
                    </a:p>
                  </a:txBody>
                  <a:tcPr marL="45720" marR="4572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Blood culture</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ID and AST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Time to first abx change within 72h</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Yes </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Kim 2021</a:t>
                      </a:r>
                    </a:p>
                  </a:txBody>
                  <a:tcPr marL="45720" marR="4572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09585" rtl="0" eaLnBrk="1" fontAlgn="auto" latinLnBrk="0" hangingPunct="1">
                        <a:lnSpc>
                          <a:spcPct val="100000"/>
                        </a:lnSpc>
                        <a:spcBef>
                          <a:spcPts val="0"/>
                        </a:spcBef>
                        <a:spcAft>
                          <a:spcPts val="0"/>
                        </a:spcAft>
                        <a:buClrTx/>
                        <a:buSzTx/>
                        <a:buFontTx/>
                        <a:buNone/>
                        <a:tabLst>
                          <a:tab pos="452438" algn="l"/>
                          <a:tab pos="722313" algn="l"/>
                        </a:tabLst>
                        <a:defRPr/>
                      </a:pPr>
                      <a:r>
                        <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Blood culture</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AST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receiving</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optimal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targeted</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abx</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at 72h</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Yes </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bl>
          </a:graphicData>
        </a:graphic>
      </p:graphicFrame>
      <p:sp>
        <p:nvSpPr>
          <p:cNvPr id="34" name="Freeform 9">
            <a:extLst>
              <a:ext uri="{FF2B5EF4-FFF2-40B4-BE49-F238E27FC236}">
                <a16:creationId xmlns:a16="http://schemas.microsoft.com/office/drawing/2014/main" id="{2BB3894A-C8C0-4727-752E-B800299CAE1B}"/>
              </a:ext>
            </a:extLst>
          </p:cNvPr>
          <p:cNvSpPr/>
          <p:nvPr/>
        </p:nvSpPr>
        <p:spPr>
          <a:xfrm>
            <a:off x="957434" y="5429363"/>
            <a:ext cx="5373127" cy="338554"/>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lnSpc>
                <a:spcPct val="107000"/>
              </a:lnSpc>
              <a:spcAft>
                <a:spcPts val="800"/>
              </a:spcAft>
            </a:pPr>
            <a:r>
              <a:rPr lang="fr-FR" sz="1000" kern="100" dirty="0" err="1">
                <a:effectLst/>
                <a:latin typeface="Arial" panose="020B0604020202020204" pitchFamily="34" charset="0"/>
                <a:ea typeface="Aptos" panose="020B0004020202020204" pitchFamily="34" charset="0"/>
                <a:cs typeface="Arial" panose="020B0604020202020204" pitchFamily="34" charset="0"/>
              </a:rPr>
              <a:t>Abx</a:t>
            </a:r>
            <a:r>
              <a:rPr lang="fr-FR" sz="1000" kern="100" dirty="0">
                <a:effectLst/>
                <a:latin typeface="Arial" panose="020B0604020202020204" pitchFamily="34" charset="0"/>
                <a:ea typeface="Aptos" panose="020B0004020202020204" pitchFamily="34" charset="0"/>
                <a:cs typeface="Arial" panose="020B0604020202020204" pitchFamily="34" charset="0"/>
              </a:rPr>
              <a:t>, </a:t>
            </a:r>
            <a:r>
              <a:rPr lang="fr-FR" sz="1000" kern="100" dirty="0" err="1">
                <a:effectLst/>
                <a:latin typeface="Arial" panose="020B0604020202020204" pitchFamily="34" charset="0"/>
                <a:ea typeface="Aptos" panose="020B0004020202020204" pitchFamily="34" charset="0"/>
                <a:cs typeface="Arial" panose="020B0604020202020204" pitchFamily="34" charset="0"/>
              </a:rPr>
              <a:t>antibiotic</a:t>
            </a:r>
            <a:r>
              <a:rPr lang="fr-FR" sz="1000" kern="100" dirty="0">
                <a:effectLst/>
                <a:latin typeface="Arial" panose="020B0604020202020204" pitchFamily="34" charset="0"/>
                <a:ea typeface="Aptos" panose="020B0004020202020204" pitchFamily="34" charset="0"/>
                <a:cs typeface="Arial" panose="020B0604020202020204" pitchFamily="34" charset="0"/>
              </a:rPr>
              <a:t>, ID, identification; AMR, </a:t>
            </a:r>
            <a:r>
              <a:rPr lang="fr-FR" sz="1000" kern="100" dirty="0" err="1">
                <a:effectLst/>
                <a:latin typeface="Arial" panose="020B0604020202020204" pitchFamily="34" charset="0"/>
                <a:ea typeface="Aptos" panose="020B0004020202020204" pitchFamily="34" charset="0"/>
                <a:cs typeface="Arial" panose="020B0604020202020204" pitchFamily="34" charset="0"/>
              </a:rPr>
              <a:t>antimicrobial</a:t>
            </a:r>
            <a:r>
              <a:rPr lang="fr-FR" sz="1000" kern="100" dirty="0">
                <a:effectLst/>
                <a:latin typeface="Arial" panose="020B0604020202020204" pitchFamily="34" charset="0"/>
                <a:ea typeface="Aptos" panose="020B0004020202020204" pitchFamily="34" charset="0"/>
                <a:cs typeface="Arial" panose="020B0604020202020204" pitchFamily="34" charset="0"/>
              </a:rPr>
              <a:t> </a:t>
            </a:r>
            <a:r>
              <a:rPr lang="fr-FR" sz="1000" kern="100" dirty="0" err="1">
                <a:effectLst/>
                <a:latin typeface="Arial" panose="020B0604020202020204" pitchFamily="34" charset="0"/>
                <a:ea typeface="Aptos" panose="020B0004020202020204" pitchFamily="34" charset="0"/>
                <a:cs typeface="Arial" panose="020B0604020202020204" pitchFamily="34" charset="0"/>
              </a:rPr>
              <a:t>resistance</a:t>
            </a:r>
            <a:r>
              <a:rPr lang="fr-FR" sz="1000" kern="100" dirty="0">
                <a:effectLst/>
                <a:latin typeface="Arial" panose="020B0604020202020204" pitchFamily="34" charset="0"/>
                <a:ea typeface="Aptos" panose="020B0004020202020204" pitchFamily="34" charset="0"/>
                <a:cs typeface="Arial" panose="020B0604020202020204" pitchFamily="34" charset="0"/>
              </a:rPr>
              <a:t>; AST, </a:t>
            </a:r>
            <a:r>
              <a:rPr lang="fr-FR" sz="1000" kern="100" dirty="0" err="1">
                <a:effectLst/>
                <a:latin typeface="Arial" panose="020B0604020202020204" pitchFamily="34" charset="0"/>
                <a:ea typeface="Aptos" panose="020B0004020202020204" pitchFamily="34" charset="0"/>
                <a:cs typeface="Arial" panose="020B0604020202020204" pitchFamily="34" charset="0"/>
              </a:rPr>
              <a:t>antimicrobial</a:t>
            </a:r>
            <a:r>
              <a:rPr lang="fr-FR" sz="1000" kern="100" dirty="0">
                <a:effectLst/>
                <a:latin typeface="Arial" panose="020B0604020202020204" pitchFamily="34" charset="0"/>
                <a:ea typeface="Aptos" panose="020B0004020202020204" pitchFamily="34" charset="0"/>
                <a:cs typeface="Arial" panose="020B0604020202020204" pitchFamily="34" charset="0"/>
              </a:rPr>
              <a:t> </a:t>
            </a:r>
            <a:r>
              <a:rPr lang="fr-FR" sz="1000" kern="100" dirty="0" err="1">
                <a:effectLst/>
                <a:latin typeface="Arial" panose="020B0604020202020204" pitchFamily="34" charset="0"/>
                <a:ea typeface="Aptos" panose="020B0004020202020204" pitchFamily="34" charset="0"/>
                <a:cs typeface="Arial" panose="020B0604020202020204" pitchFamily="34" charset="0"/>
              </a:rPr>
              <a:t>susceptibility</a:t>
            </a:r>
            <a:r>
              <a:rPr lang="fr-FR" sz="1000" kern="100" dirty="0">
                <a:effectLst/>
                <a:latin typeface="Arial" panose="020B0604020202020204" pitchFamily="34" charset="0"/>
                <a:ea typeface="Aptos" panose="020B0004020202020204" pitchFamily="34" charset="0"/>
                <a:cs typeface="Arial" panose="020B0604020202020204" pitchFamily="34" charset="0"/>
              </a:rPr>
              <a:t> (MIC) </a:t>
            </a:r>
          </a:p>
        </p:txBody>
      </p:sp>
      <p:sp>
        <p:nvSpPr>
          <p:cNvPr id="19" name="Freeform 9">
            <a:extLst>
              <a:ext uri="{FF2B5EF4-FFF2-40B4-BE49-F238E27FC236}">
                <a16:creationId xmlns:a16="http://schemas.microsoft.com/office/drawing/2014/main" id="{C3B2ED21-9D7B-35F0-E802-E1FBE9D1A418}"/>
              </a:ext>
            </a:extLst>
          </p:cNvPr>
          <p:cNvSpPr/>
          <p:nvPr/>
        </p:nvSpPr>
        <p:spPr>
          <a:xfrm>
            <a:off x="6414248" y="4615542"/>
            <a:ext cx="5218954" cy="1260823"/>
          </a:xfrm>
          <a:prstGeom prst="rect">
            <a:avLst/>
          </a:prstGeom>
          <a:noFill/>
          <a:ln w="12700" cap="flat" cmpd="sng" algn="ctr">
            <a:solidFill>
              <a:schemeClr val="tx1"/>
            </a:solidFill>
            <a:prstDash val="solid"/>
          </a:ln>
          <a:effectLst/>
        </p:spPr>
        <p:txBody>
          <a:bodyPr spcFirstLastPara="0" vert="horz" wrap="square" lIns="74434" tIns="74434" rIns="74434" bIns="74434" numCol="1" spcCol="1270" anchor="ctr" anchorCtr="0">
            <a:noAutofit/>
          </a:bodyPr>
          <a:lstStyle/>
          <a:p>
            <a:pPr marL="432000" indent="-285750">
              <a:spcAft>
                <a:spcPts val="600"/>
              </a:spcAft>
              <a:buClr>
                <a:srgbClr val="5E247C"/>
              </a:buClr>
              <a:buFont typeface="Verdana" panose="020B0604030504040204" pitchFamily="34" charset="0"/>
              <a:buChar char="●"/>
            </a:pPr>
            <a:r>
              <a:rPr lang="fr-FR" sz="1600" kern="100" dirty="0">
                <a:effectLst/>
                <a:latin typeface="Arial" panose="020B0604020202020204" pitchFamily="34" charset="0"/>
                <a:ea typeface="Aptos" panose="020B0004020202020204" pitchFamily="34" charset="0"/>
                <a:cs typeface="Arial" panose="020B0604020202020204" pitchFamily="34" charset="0"/>
              </a:rPr>
              <a:t>All </a:t>
            </a:r>
            <a:r>
              <a:rPr lang="fr-FR" sz="1600" kern="100" dirty="0" err="1">
                <a:effectLst/>
                <a:latin typeface="Arial" panose="020B0604020202020204" pitchFamily="34" charset="0"/>
                <a:ea typeface="Aptos" panose="020B0004020202020204" pitchFamily="34" charset="0"/>
                <a:cs typeface="Arial" panose="020B0604020202020204" pitchFamily="34" charset="0"/>
              </a:rPr>
              <a:t>required</a:t>
            </a:r>
            <a:r>
              <a:rPr lang="fr-FR" sz="1600" kern="100" dirty="0">
                <a:effectLst/>
                <a:latin typeface="Arial" panose="020B0604020202020204" pitchFamily="34" charset="0"/>
                <a:ea typeface="Aptos" panose="020B0004020202020204" pitchFamily="34" charset="0"/>
                <a:cs typeface="Arial" panose="020B0604020202020204" pitchFamily="34" charset="0"/>
              </a:rPr>
              <a:t> active intervention (</a:t>
            </a:r>
            <a:r>
              <a:rPr lang="fr-FR" sz="1600" kern="100" dirty="0" err="1">
                <a:effectLst/>
                <a:latin typeface="Arial" panose="020B0604020202020204" pitchFamily="34" charset="0"/>
                <a:ea typeface="Aptos" panose="020B0004020202020204" pitchFamily="34" charset="0"/>
                <a:cs typeface="Arial" panose="020B0604020202020204" pitchFamily="34" charset="0"/>
              </a:rPr>
              <a:t>stewardship</a:t>
            </a:r>
            <a:r>
              <a:rPr lang="fr-FR" sz="1600" kern="100" dirty="0">
                <a:effectLst/>
                <a:latin typeface="Arial" panose="020B0604020202020204" pitchFamily="34" charset="0"/>
                <a:ea typeface="Aptos" panose="020B0004020202020204" pitchFamily="34" charset="0"/>
                <a:cs typeface="Arial" panose="020B0604020202020204" pitchFamily="34" charset="0"/>
              </a:rPr>
              <a:t>) </a:t>
            </a:r>
          </a:p>
          <a:p>
            <a:pPr marL="432000" indent="-285750">
              <a:spcAft>
                <a:spcPts val="600"/>
              </a:spcAft>
              <a:buClr>
                <a:srgbClr val="5E247C"/>
              </a:buClr>
              <a:buFont typeface="Verdana" panose="020B0604030504040204" pitchFamily="34" charset="0"/>
              <a:buChar char="●"/>
            </a:pPr>
            <a:r>
              <a:rPr lang="fr-FR" sz="1600" kern="100" dirty="0" err="1">
                <a:effectLst/>
                <a:latin typeface="Arial" panose="020B0604020202020204" pitchFamily="34" charset="0"/>
                <a:ea typeface="Aptos" panose="020B0004020202020204" pitchFamily="34" charset="0"/>
                <a:cs typeface="Arial" panose="020B0604020202020204" pitchFamily="34" charset="0"/>
              </a:rPr>
              <a:t>Conducted</a:t>
            </a:r>
            <a:r>
              <a:rPr lang="fr-FR" sz="1600" kern="100" dirty="0">
                <a:effectLst/>
                <a:latin typeface="Arial" panose="020B0604020202020204" pitchFamily="34" charset="0"/>
                <a:ea typeface="Aptos" panose="020B0004020202020204" pitchFamily="34" charset="0"/>
                <a:cs typeface="Arial" panose="020B0604020202020204" pitchFamily="34" charset="0"/>
              </a:rPr>
              <a:t> in </a:t>
            </a:r>
            <a:r>
              <a:rPr lang="fr-FR" sz="1600" kern="100" dirty="0" err="1">
                <a:effectLst/>
                <a:latin typeface="Arial" panose="020B0604020202020204" pitchFamily="34" charset="0"/>
                <a:ea typeface="Aptos" panose="020B0004020202020204" pitchFamily="34" charset="0"/>
                <a:cs typeface="Arial" panose="020B0604020202020204" pitchFamily="34" charset="0"/>
              </a:rPr>
              <a:t>regions</a:t>
            </a:r>
            <a:r>
              <a:rPr lang="fr-FR" sz="1600" kern="100" dirty="0">
                <a:effectLst/>
                <a:latin typeface="Arial" panose="020B0604020202020204" pitchFamily="34" charset="0"/>
                <a:ea typeface="Aptos" panose="020B0004020202020204" pitchFamily="34" charset="0"/>
                <a:cs typeface="Arial" panose="020B0604020202020204" pitchFamily="34" charset="0"/>
              </a:rPr>
              <a:t> </a:t>
            </a:r>
            <a:r>
              <a:rPr lang="fr-FR" sz="1600" kern="100" dirty="0" err="1">
                <a:effectLst/>
                <a:latin typeface="Arial" panose="020B0604020202020204" pitchFamily="34" charset="0"/>
                <a:ea typeface="Aptos" panose="020B0004020202020204" pitchFamily="34" charset="0"/>
                <a:cs typeface="Arial" panose="020B0604020202020204" pitchFamily="34" charset="0"/>
              </a:rPr>
              <a:t>with</a:t>
            </a:r>
            <a:r>
              <a:rPr lang="fr-FR" sz="1600" kern="100" dirty="0">
                <a:effectLst/>
                <a:latin typeface="Arial" panose="020B0604020202020204" pitchFamily="34" charset="0"/>
                <a:ea typeface="Aptos" panose="020B0004020202020204" pitchFamily="34" charset="0"/>
                <a:cs typeface="Arial" panose="020B0604020202020204" pitchFamily="34" charset="0"/>
              </a:rPr>
              <a:t> </a:t>
            </a:r>
            <a:r>
              <a:rPr lang="fr-FR" sz="1600" kern="100" dirty="0" err="1">
                <a:effectLst/>
                <a:latin typeface="Arial" panose="020B0604020202020204" pitchFamily="34" charset="0"/>
                <a:ea typeface="Aptos" panose="020B0004020202020204" pitchFamily="34" charset="0"/>
                <a:cs typeface="Arial" panose="020B0604020202020204" pitchFamily="34" charset="0"/>
              </a:rPr>
              <a:t>low</a:t>
            </a:r>
            <a:r>
              <a:rPr lang="fr-FR" sz="1600" kern="100" dirty="0">
                <a:effectLst/>
                <a:latin typeface="Arial" panose="020B0604020202020204" pitchFamily="34" charset="0"/>
                <a:ea typeface="Aptos" panose="020B0004020202020204" pitchFamily="34" charset="0"/>
                <a:cs typeface="Arial" panose="020B0604020202020204" pitchFamily="34" charset="0"/>
              </a:rPr>
              <a:t> </a:t>
            </a:r>
            <a:r>
              <a:rPr lang="fr-FR" sz="1600" kern="100" dirty="0" err="1">
                <a:effectLst/>
                <a:latin typeface="Arial" panose="020B0604020202020204" pitchFamily="34" charset="0"/>
                <a:ea typeface="Aptos" panose="020B0004020202020204" pitchFamily="34" charset="0"/>
                <a:cs typeface="Arial" panose="020B0604020202020204" pitchFamily="34" charset="0"/>
              </a:rPr>
              <a:t>resistance</a:t>
            </a:r>
            <a:r>
              <a:rPr lang="fr-FR" sz="1600" kern="100" dirty="0">
                <a:effectLst/>
                <a:latin typeface="Arial" panose="020B0604020202020204" pitchFamily="34" charset="0"/>
                <a:ea typeface="Aptos" panose="020B0004020202020204" pitchFamily="34" charset="0"/>
                <a:cs typeface="Arial" panose="020B0604020202020204" pitchFamily="34" charset="0"/>
              </a:rPr>
              <a:t> rates</a:t>
            </a:r>
          </a:p>
          <a:p>
            <a:pPr marL="432000" indent="-285750">
              <a:spcAft>
                <a:spcPts val="600"/>
              </a:spcAft>
              <a:buClr>
                <a:srgbClr val="5E247C"/>
              </a:buClr>
              <a:buFont typeface="Verdana" panose="020B0604030504040204" pitchFamily="34" charset="0"/>
              <a:buChar char="●"/>
            </a:pPr>
            <a:r>
              <a:rPr lang="fr-FR" sz="1600" kern="100" dirty="0" err="1">
                <a:effectLst/>
                <a:latin typeface="Arial" panose="020B0604020202020204" pitchFamily="34" charset="0"/>
                <a:ea typeface="Aptos" panose="020B0004020202020204" pitchFamily="34" charset="0"/>
                <a:cs typeface="Arial" panose="020B0604020202020204" pitchFamily="34" charset="0"/>
              </a:rPr>
              <a:t>Insufficient</a:t>
            </a:r>
            <a:r>
              <a:rPr lang="fr-FR" sz="1600" kern="100" dirty="0">
                <a:effectLst/>
                <a:latin typeface="Arial" panose="020B0604020202020204" pitchFamily="34" charset="0"/>
                <a:ea typeface="Aptos" panose="020B0004020202020204" pitchFamily="34" charset="0"/>
                <a:cs typeface="Arial" panose="020B0604020202020204" pitchFamily="34" charset="0"/>
              </a:rPr>
              <a:t> </a:t>
            </a:r>
            <a:r>
              <a:rPr lang="fr-FR" sz="1600" kern="100" dirty="0" err="1">
                <a:effectLst/>
                <a:latin typeface="Arial" panose="020B0604020202020204" pitchFamily="34" charset="0"/>
                <a:ea typeface="Aptos" panose="020B0004020202020204" pitchFamily="34" charset="0"/>
                <a:cs typeface="Arial" panose="020B0604020202020204" pitchFamily="34" charset="0"/>
              </a:rPr>
              <a:t>powering</a:t>
            </a:r>
            <a:r>
              <a:rPr lang="fr-FR" sz="1600" kern="100" dirty="0">
                <a:effectLst/>
                <a:latin typeface="Arial" panose="020B0604020202020204" pitchFamily="34" charset="0"/>
                <a:ea typeface="Aptos" panose="020B0004020202020204" pitchFamily="34" charset="0"/>
                <a:cs typeface="Arial" panose="020B0604020202020204" pitchFamily="34" charset="0"/>
              </a:rPr>
              <a:t> to look @ patient </a:t>
            </a:r>
            <a:r>
              <a:rPr lang="fr-FR" sz="1600" kern="100" dirty="0" err="1">
                <a:effectLst/>
                <a:latin typeface="Arial" panose="020B0604020202020204" pitchFamily="34" charset="0"/>
                <a:ea typeface="Aptos" panose="020B0004020202020204" pitchFamily="34" charset="0"/>
                <a:cs typeface="Arial" panose="020B0604020202020204" pitchFamily="34" charset="0"/>
              </a:rPr>
              <a:t>outcomes</a:t>
            </a:r>
            <a:endParaRPr lang="fr-FR" sz="16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4" name="ZoneTexte 3">
            <a:extLst>
              <a:ext uri="{FF2B5EF4-FFF2-40B4-BE49-F238E27FC236}">
                <a16:creationId xmlns:a16="http://schemas.microsoft.com/office/drawing/2014/main" id="{7804ACBA-B5A0-58DD-F9A1-879A03562ECD}"/>
              </a:ext>
            </a:extLst>
          </p:cNvPr>
          <p:cNvSpPr txBox="1"/>
          <p:nvPr/>
        </p:nvSpPr>
        <p:spPr>
          <a:xfrm>
            <a:off x="6512688" y="4422089"/>
            <a:ext cx="958917" cy="338554"/>
          </a:xfrm>
          <a:prstGeom prst="rect">
            <a:avLst/>
          </a:prstGeom>
          <a:solidFill>
            <a:schemeClr val="bg1"/>
          </a:solidFill>
        </p:spPr>
        <p:txBody>
          <a:bodyPr wrap="none" rtlCol="0">
            <a:spAutoFit/>
          </a:bodyPr>
          <a:lstStyle/>
          <a:p>
            <a:r>
              <a:rPr lang="fr-FR" sz="1600" b="1" dirty="0" err="1">
                <a:latin typeface="Arial" panose="020B0604020202020204" pitchFamily="34" charset="0"/>
                <a:cs typeface="Arial" panose="020B0604020202020204" pitchFamily="34" charset="0"/>
              </a:rPr>
              <a:t>Themes</a:t>
            </a:r>
            <a:endParaRPr lang="fr-FR"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2481559"/>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438" y="134938"/>
            <a:ext cx="11104562" cy="664763"/>
          </a:xfrm>
          <a:solidFill>
            <a:schemeClr val="bg1"/>
          </a:solidFill>
        </p:spPr>
        <p:txBody>
          <a:bodyPr/>
          <a:lstStyle/>
          <a:p>
            <a:r>
              <a:rPr lang="fr-FR" sz="2000" dirty="0"/>
              <a:t>Impact of a Rapid </a:t>
            </a:r>
            <a:r>
              <a:rPr lang="fr-FR" sz="2000" dirty="0" err="1"/>
              <a:t>Molecular</a:t>
            </a:r>
            <a:r>
              <a:rPr lang="fr-FR" sz="2000" dirty="0"/>
              <a:t> Test for </a:t>
            </a:r>
            <a:r>
              <a:rPr lang="fr-FR" sz="2000" i="1" dirty="0"/>
              <a:t>Klebsiella </a:t>
            </a:r>
            <a:r>
              <a:rPr lang="fr-FR" sz="2000" i="1" dirty="0" err="1"/>
              <a:t>pneumoniae</a:t>
            </a:r>
            <a:r>
              <a:rPr lang="fr-FR" sz="2000" i="1" dirty="0"/>
              <a:t> </a:t>
            </a:r>
            <a:r>
              <a:rPr lang="fr-FR" sz="2000" dirty="0" err="1"/>
              <a:t>Carbapenemase</a:t>
            </a:r>
            <a:r>
              <a:rPr lang="fr-FR" sz="2000" dirty="0"/>
              <a:t> and </a:t>
            </a:r>
            <a:r>
              <a:rPr lang="fr-FR" sz="2000" dirty="0" err="1"/>
              <a:t>Ceftazidime-Avibactam</a:t>
            </a:r>
            <a:r>
              <a:rPr lang="fr-FR" sz="2000" dirty="0"/>
              <a:t> Use on </a:t>
            </a:r>
            <a:r>
              <a:rPr lang="fr-FR" sz="2000" dirty="0" err="1"/>
              <a:t>Outcomes</a:t>
            </a:r>
            <a:r>
              <a:rPr lang="fr-FR" sz="2000" dirty="0"/>
              <a:t> </a:t>
            </a:r>
            <a:r>
              <a:rPr lang="fr-FR" sz="2000" dirty="0" err="1"/>
              <a:t>After</a:t>
            </a:r>
            <a:r>
              <a:rPr lang="fr-FR" sz="2000" dirty="0"/>
              <a:t> </a:t>
            </a:r>
            <a:r>
              <a:rPr lang="fr-FR" sz="2000" dirty="0" err="1"/>
              <a:t>Bacteremia</a:t>
            </a:r>
            <a:r>
              <a:rPr lang="fr-FR" sz="2000" dirty="0"/>
              <a:t> </a:t>
            </a:r>
            <a:r>
              <a:rPr lang="fr-FR" sz="2000" dirty="0" err="1"/>
              <a:t>Caused</a:t>
            </a:r>
            <a:r>
              <a:rPr lang="fr-FR" sz="2000" dirty="0"/>
              <a:t> by </a:t>
            </a:r>
            <a:r>
              <a:rPr lang="fr-FR" sz="2000" dirty="0" err="1"/>
              <a:t>Carbapenem</a:t>
            </a:r>
            <a:r>
              <a:rPr lang="fr-FR" sz="2000" dirty="0"/>
              <a:t>- </a:t>
            </a:r>
            <a:r>
              <a:rPr lang="fr-FR" sz="2000" dirty="0" err="1"/>
              <a:t>Resistant</a:t>
            </a:r>
            <a:r>
              <a:rPr lang="fr-FR" sz="2000" dirty="0"/>
              <a:t> </a:t>
            </a:r>
            <a:r>
              <a:rPr lang="fr-FR" sz="2000" dirty="0" err="1"/>
              <a:t>Enterobacterales</a:t>
            </a:r>
            <a:endParaRPr lang="fr-FR" sz="2000" dirty="0"/>
          </a:p>
        </p:txBody>
      </p:sp>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57434" y="1236136"/>
            <a:ext cx="11104562" cy="1017207"/>
          </a:xfrm>
        </p:spPr>
        <p:txBody>
          <a:bodyPr/>
          <a:lstStyle/>
          <a:p>
            <a:r>
              <a:rPr lang="en-US" dirty="0"/>
              <a:t>Evaluated use of </a:t>
            </a:r>
            <a:r>
              <a:rPr lang="en-US" dirty="0" err="1"/>
              <a:t>BioFire</a:t>
            </a:r>
            <a:r>
              <a:rPr lang="en-US" dirty="0"/>
              <a:t> BCID (v1, </a:t>
            </a:r>
            <a:r>
              <a:rPr lang="en-US" dirty="0" err="1"/>
              <a:t>bla</a:t>
            </a:r>
            <a:r>
              <a:rPr lang="en-US" baseline="-25000" dirty="0" err="1"/>
              <a:t>kpc</a:t>
            </a:r>
            <a:r>
              <a:rPr lang="en-US" dirty="0"/>
              <a:t>) at 8 hospitals</a:t>
            </a:r>
          </a:p>
          <a:p>
            <a:pPr>
              <a:spcBef>
                <a:spcPts val="2400"/>
              </a:spcBef>
            </a:pPr>
            <a:r>
              <a:rPr lang="en-US" dirty="0"/>
              <a:t>Treated with ceftazidime-avibactam if KPC+</a:t>
            </a:r>
          </a:p>
        </p:txBody>
      </p:sp>
      <p:sp>
        <p:nvSpPr>
          <p:cNvPr id="10" name="Espace réservé du texte 9">
            <a:extLst>
              <a:ext uri="{FF2B5EF4-FFF2-40B4-BE49-F238E27FC236}">
                <a16:creationId xmlns:a16="http://schemas.microsoft.com/office/drawing/2014/main" id="{026B44F2-1883-4F53-7346-D4848DA37DC0}"/>
              </a:ext>
            </a:extLst>
          </p:cNvPr>
          <p:cNvSpPr>
            <a:spLocks noGrp="1"/>
          </p:cNvSpPr>
          <p:nvPr>
            <p:ph type="body" sz="quarter" idx="19"/>
          </p:nvPr>
        </p:nvSpPr>
        <p:spPr/>
        <p:txBody>
          <a:bodyPr/>
          <a:lstStyle/>
          <a:p>
            <a:r>
              <a:rPr lang="fr-FR" altLang="fr-FR" dirty="0"/>
              <a:t>Michael J </a:t>
            </a:r>
            <a:r>
              <a:rPr lang="fr-FR" altLang="fr-FR" dirty="0" err="1"/>
              <a:t>Satlin</a:t>
            </a:r>
            <a:r>
              <a:rPr lang="fr-FR" altLang="fr-FR" dirty="0"/>
              <a:t> et al. - Clin Infect Dis. 2022 </a:t>
            </a:r>
            <a:r>
              <a:rPr lang="fr-FR" altLang="fr-FR" dirty="0" err="1"/>
              <a:t>Dec</a:t>
            </a:r>
            <a:r>
              <a:rPr lang="fr-FR" altLang="fr-FR" dirty="0"/>
              <a:t> 19;75(12):2066-2075. </a:t>
            </a:r>
            <a:r>
              <a:rPr lang="fr-FR" altLang="fr-FR" dirty="0" err="1"/>
              <a:t>doi</a:t>
            </a:r>
            <a:r>
              <a:rPr lang="fr-FR" altLang="fr-FR" dirty="0"/>
              <a:t>: 10.1093/cid/ciac354</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cs typeface="Arial" panose="020B0604020202020204" pitchFamily="34" charset="0"/>
              </a:rPr>
              <a:t>Romney </a:t>
            </a:r>
            <a:r>
              <a:rPr lang="fr-FR" sz="1200" i="1" dirty="0" err="1">
                <a:cs typeface="Arial" panose="020B0604020202020204" pitchFamily="34" charset="0"/>
              </a:rPr>
              <a:t>Humphries</a:t>
            </a:r>
            <a:r>
              <a:rPr lang="fr-FR" sz="1200" i="1" dirty="0">
                <a:cs typeface="Arial" panose="020B0604020202020204" pitchFamily="34" charset="0"/>
              </a:rPr>
              <a:t> et al., ECCMID</a:t>
            </a:r>
            <a:r>
              <a:rPr lang="fr-FR" sz="1200" i="1" baseline="30000" dirty="0">
                <a:cs typeface="Arial" panose="020B0604020202020204" pitchFamily="34" charset="0"/>
              </a:rPr>
              <a:t>®</a:t>
            </a:r>
            <a:r>
              <a:rPr lang="fr-FR" sz="1200" i="1" dirty="0">
                <a:cs typeface="Arial" panose="020B0604020202020204" pitchFamily="34" charset="0"/>
              </a:rPr>
              <a:t> 2024, Session#IS31</a:t>
            </a:r>
          </a:p>
        </p:txBody>
      </p:sp>
      <p:cxnSp>
        <p:nvCxnSpPr>
          <p:cNvPr id="21" name="Connecteur droit 20">
            <a:extLst>
              <a:ext uri="{FF2B5EF4-FFF2-40B4-BE49-F238E27FC236}">
                <a16:creationId xmlns:a16="http://schemas.microsoft.com/office/drawing/2014/main" id="{AF9E6B23-B277-744C-28BB-ABC6F63A3E93}"/>
              </a:ext>
            </a:extLst>
          </p:cNvPr>
          <p:cNvCxnSpPr>
            <a:cxnSpLocks/>
          </p:cNvCxnSpPr>
          <p:nvPr/>
        </p:nvCxnSpPr>
        <p:spPr>
          <a:xfrm>
            <a:off x="960438" y="928111"/>
            <a:ext cx="11104989" cy="0"/>
          </a:xfrm>
          <a:prstGeom prst="line">
            <a:avLst/>
          </a:prstGeom>
          <a:ln w="19050">
            <a:solidFill>
              <a:srgbClr val="5E247C"/>
            </a:solidFill>
            <a:prstDash val="sysDot"/>
          </a:ln>
        </p:spPr>
        <p:style>
          <a:lnRef idx="1">
            <a:schemeClr val="accent1"/>
          </a:lnRef>
          <a:fillRef idx="0">
            <a:schemeClr val="accent1"/>
          </a:fillRef>
          <a:effectRef idx="0">
            <a:schemeClr val="accent1"/>
          </a:effectRef>
          <a:fontRef idx="minor">
            <a:schemeClr val="tx1"/>
          </a:fontRef>
        </p:style>
      </p:cxnSp>
      <p:graphicFrame>
        <p:nvGraphicFramePr>
          <p:cNvPr id="25" name="Tableau 24">
            <a:extLst>
              <a:ext uri="{FF2B5EF4-FFF2-40B4-BE49-F238E27FC236}">
                <a16:creationId xmlns:a16="http://schemas.microsoft.com/office/drawing/2014/main" id="{009CB395-7F0F-267F-AA5E-1FA61A5FEDDD}"/>
              </a:ext>
            </a:extLst>
          </p:cNvPr>
          <p:cNvGraphicFramePr>
            <a:graphicFrameLocks noGrp="1"/>
          </p:cNvGraphicFramePr>
          <p:nvPr/>
        </p:nvGraphicFramePr>
        <p:xfrm>
          <a:off x="1094751" y="2693882"/>
          <a:ext cx="10829927" cy="2556768"/>
        </p:xfrm>
        <a:graphic>
          <a:graphicData uri="http://schemas.openxmlformats.org/drawingml/2006/table">
            <a:tbl>
              <a:tblPr firstRow="1" bandRow="1">
                <a:tableStyleId>{5C22544A-7EE6-4342-B048-85BDC9FD1C3A}</a:tableStyleId>
              </a:tblPr>
              <a:tblGrid>
                <a:gridCol w="4921250">
                  <a:extLst>
                    <a:ext uri="{9D8B030D-6E8A-4147-A177-3AD203B41FA5}">
                      <a16:colId xmlns:a16="http://schemas.microsoft.com/office/drawing/2014/main" val="20000"/>
                    </a:ext>
                  </a:extLst>
                </a:gridCol>
                <a:gridCol w="1969559">
                  <a:extLst>
                    <a:ext uri="{9D8B030D-6E8A-4147-A177-3AD203B41FA5}">
                      <a16:colId xmlns:a16="http://schemas.microsoft.com/office/drawing/2014/main" val="20002"/>
                    </a:ext>
                  </a:extLst>
                </a:gridCol>
                <a:gridCol w="1969559">
                  <a:extLst>
                    <a:ext uri="{9D8B030D-6E8A-4147-A177-3AD203B41FA5}">
                      <a16:colId xmlns:a16="http://schemas.microsoft.com/office/drawing/2014/main" val="20004"/>
                    </a:ext>
                  </a:extLst>
                </a:gridCol>
                <a:gridCol w="1969559">
                  <a:extLst>
                    <a:ext uri="{9D8B030D-6E8A-4147-A177-3AD203B41FA5}">
                      <a16:colId xmlns:a16="http://schemas.microsoft.com/office/drawing/2014/main" val="1359153873"/>
                    </a:ext>
                  </a:extLst>
                </a:gridCol>
              </a:tblGrid>
              <a:tr h="426128">
                <a:tc>
                  <a:txBody>
                    <a:bodyPr/>
                    <a:lstStyle/>
                    <a:p>
                      <a:pPr algn="l">
                        <a:spcBef>
                          <a:spcPts val="0"/>
                        </a:spcBef>
                      </a:pPr>
                      <a:endParaRPr lang="fr-FR" sz="1400" b="1" dirty="0">
                        <a:latin typeface="Arial" panose="020B0604020202020204" pitchFamily="34" charset="0"/>
                        <a:cs typeface="Arial" panose="020B0604020202020204" pitchFamily="34" charset="0"/>
                      </a:endParaRPr>
                    </a:p>
                  </a:txBody>
                  <a:tcPr marL="45720" marR="4572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PCR </a:t>
                      </a:r>
                      <a:r>
                        <a:rPr lang="fr-FR" sz="1400" b="0" kern="1200" dirty="0">
                          <a:solidFill>
                            <a:schemeClr val="lt1"/>
                          </a:solidFill>
                          <a:latin typeface="Arial" panose="020B0604020202020204" pitchFamily="34" charset="0"/>
                          <a:ea typeface="+mn-ea"/>
                          <a:cs typeface="Arial" panose="020B0604020202020204" pitchFamily="34" charset="0"/>
                        </a:rPr>
                        <a:t>(n=51)</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No PCR </a:t>
                      </a:r>
                      <a:r>
                        <a:rPr lang="fr-FR" sz="1400" b="0" kern="1200" dirty="0">
                          <a:solidFill>
                            <a:schemeClr val="lt1"/>
                          </a:solidFill>
                          <a:latin typeface="Arial" panose="020B0604020202020204" pitchFamily="34" charset="0"/>
                          <a:ea typeface="+mn-ea"/>
                          <a:cs typeface="Arial" panose="020B0604020202020204" pitchFamily="34" charset="0"/>
                        </a:rPr>
                        <a:t>(n=84)</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i="1" kern="1200" dirty="0">
                          <a:solidFill>
                            <a:schemeClr val="lt1"/>
                          </a:solidFill>
                          <a:latin typeface="Arial" panose="020B0604020202020204" pitchFamily="34" charset="0"/>
                          <a:ea typeface="+mn-ea"/>
                          <a:cs typeface="Arial" panose="020B0604020202020204" pitchFamily="34" charset="0"/>
                        </a:rPr>
                        <a:t>p</a:t>
                      </a:r>
                    </a:p>
                  </a:txBody>
                  <a:tcPr marL="44450" marR="44450" marT="0" marB="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Time to detection of CRE from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blood</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collection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median</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h)</a:t>
                      </a:r>
                    </a:p>
                  </a:txBody>
                  <a:tcPr marL="44450" marR="44450" marT="0" marB="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22</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67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&lt;0.0001</a:t>
                      </a:r>
                    </a:p>
                  </a:txBody>
                  <a:tcPr marL="44450" marR="44450" marT="0" marB="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receiving</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active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therapy</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in 24 h</a:t>
                      </a:r>
                    </a:p>
                  </a:txBody>
                  <a:tcPr marL="44450" marR="44450" marT="0" marB="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43%</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24%</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0.02</a:t>
                      </a:r>
                    </a:p>
                  </a:txBody>
                  <a:tcPr marL="44450" marR="44450" marT="0" marB="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receiving</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active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therapy</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in 48 h</a:t>
                      </a:r>
                    </a:p>
                  </a:txBody>
                  <a:tcPr marL="44450" marR="44450" marT="0" marB="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63%</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37%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0.004</a:t>
                      </a:r>
                    </a:p>
                  </a:txBody>
                  <a:tcPr marL="44450" marR="44450" marT="0" marB="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14-day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endParaRPr lang="fr-FR" sz="14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16%</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37%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0.007</a:t>
                      </a:r>
                    </a:p>
                  </a:txBody>
                  <a:tcPr marL="44450" marR="44450" marT="0" marB="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426128">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30-day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endParaRPr lang="fr-FR" sz="14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24%</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47%</a:t>
                      </a:r>
                    </a:p>
                  </a:txBody>
                  <a:tcPr marL="44450" marR="4445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400" b="0" i="0" u="none" strike="noStrike" kern="1200" cap="none" spc="0" normalizeH="0" baseline="0" dirty="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0.007</a:t>
                      </a:r>
                    </a:p>
                  </a:txBody>
                  <a:tcPr marL="44450" marR="44450" marT="0" marB="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118330132"/>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a:xfrm>
            <a:off x="960438" y="872898"/>
            <a:ext cx="11104562" cy="1797729"/>
          </a:xfrm>
        </p:spPr>
        <p:txBody>
          <a:bodyPr/>
          <a:lstStyle/>
          <a:p>
            <a:r>
              <a:rPr lang="en-US" dirty="0"/>
              <a:t>Assumptions:</a:t>
            </a:r>
          </a:p>
          <a:p>
            <a:pPr lvl="1"/>
            <a:r>
              <a:rPr lang="en-US" dirty="0"/>
              <a:t>Empiric cefepime</a:t>
            </a:r>
          </a:p>
          <a:p>
            <a:pPr lvl="1"/>
            <a:r>
              <a:rPr lang="en-US" dirty="0"/>
              <a:t>Narrow option is ceftriaxone, broad option is meropenem</a:t>
            </a:r>
          </a:p>
          <a:p>
            <a:pPr lvl="1"/>
            <a:r>
              <a:rPr lang="en-GB" sz="1800" kern="100" dirty="0">
                <a:effectLst/>
                <a:ea typeface="Aptos" panose="020B0004020202020204" pitchFamily="34" charset="0"/>
              </a:rPr>
              <a:t>Organism ID drives escalation, if available</a:t>
            </a:r>
          </a:p>
          <a:p>
            <a:pPr lvl="1"/>
            <a:r>
              <a:rPr lang="en-GB" sz="1800" kern="100" dirty="0">
                <a:effectLst/>
                <a:ea typeface="Aptos" panose="020B0004020202020204" pitchFamily="34" charset="0"/>
              </a:rPr>
              <a:t>10% off-panel isolates</a:t>
            </a:r>
            <a:endParaRPr lang="fr-FR" sz="1800" kern="100" dirty="0">
              <a:effectLst/>
              <a:ea typeface="Aptos" panose="020B0004020202020204" pitchFamily="34" charset="0"/>
            </a:endParaRPr>
          </a:p>
          <a:p>
            <a:pPr lvl="1"/>
            <a:endParaRPr lang="en-US" dirty="0"/>
          </a:p>
        </p:txBody>
      </p:sp>
      <p:sp>
        <p:nvSpPr>
          <p:cNvPr id="10" name="Espace réservé du texte 9">
            <a:extLst>
              <a:ext uri="{FF2B5EF4-FFF2-40B4-BE49-F238E27FC236}">
                <a16:creationId xmlns:a16="http://schemas.microsoft.com/office/drawing/2014/main" id="{026B44F2-1883-4F53-7346-D4848DA37DC0}"/>
              </a:ext>
            </a:extLst>
          </p:cNvPr>
          <p:cNvSpPr>
            <a:spLocks noGrp="1"/>
          </p:cNvSpPr>
          <p:nvPr>
            <p:ph type="body" sz="quarter" idx="19"/>
          </p:nvPr>
        </p:nvSpPr>
        <p:spPr>
          <a:xfrm>
            <a:off x="960193" y="5807676"/>
            <a:ext cx="11104990" cy="380176"/>
          </a:xfrm>
        </p:spPr>
        <p:txBody>
          <a:bodyPr/>
          <a:lstStyle/>
          <a:p>
            <a:r>
              <a:rPr lang="en-US" altLang="fr-FR" dirty="0"/>
              <a:t>1. Isolate was S to more narrow option; 2. % non-susceptible isolates</a:t>
            </a: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a:noFill/>
        </p:spPr>
        <p:txBody>
          <a:bodyPr/>
          <a:lstStyle/>
          <a:p>
            <a:r>
              <a:rPr lang="en-US" dirty="0"/>
              <a:t>VUMC: GNR in blood (n=1096) with rapid testing</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cs typeface="Arial" panose="020B0604020202020204" pitchFamily="34" charset="0"/>
              </a:rPr>
              <a:t>Romney </a:t>
            </a:r>
            <a:r>
              <a:rPr lang="fr-FR" sz="1200" i="1" dirty="0" err="1">
                <a:cs typeface="Arial" panose="020B0604020202020204" pitchFamily="34" charset="0"/>
              </a:rPr>
              <a:t>Humphries</a:t>
            </a:r>
            <a:r>
              <a:rPr lang="fr-FR" sz="1200" i="1" dirty="0">
                <a:cs typeface="Arial" panose="020B0604020202020204" pitchFamily="34" charset="0"/>
              </a:rPr>
              <a:t> et al., ECCMID</a:t>
            </a:r>
            <a:r>
              <a:rPr lang="fr-FR" sz="1200" i="1" baseline="30000" dirty="0">
                <a:cs typeface="Arial" panose="020B0604020202020204" pitchFamily="34" charset="0"/>
              </a:rPr>
              <a:t>®</a:t>
            </a:r>
            <a:r>
              <a:rPr lang="fr-FR" sz="1200" i="1" dirty="0">
                <a:cs typeface="Arial" panose="020B0604020202020204" pitchFamily="34" charset="0"/>
              </a:rPr>
              <a:t> 2024, Session#IS31</a:t>
            </a:r>
          </a:p>
        </p:txBody>
      </p:sp>
      <p:graphicFrame>
        <p:nvGraphicFramePr>
          <p:cNvPr id="25" name="Tableau 24">
            <a:extLst>
              <a:ext uri="{FF2B5EF4-FFF2-40B4-BE49-F238E27FC236}">
                <a16:creationId xmlns:a16="http://schemas.microsoft.com/office/drawing/2014/main" id="{009CB395-7F0F-267F-AA5E-1FA61A5FEDDD}"/>
              </a:ext>
            </a:extLst>
          </p:cNvPr>
          <p:cNvGraphicFramePr>
            <a:graphicFrameLocks noGrp="1"/>
          </p:cNvGraphicFramePr>
          <p:nvPr/>
        </p:nvGraphicFramePr>
        <p:xfrm>
          <a:off x="1085849" y="3105011"/>
          <a:ext cx="10670721" cy="1635455"/>
        </p:xfrm>
        <a:graphic>
          <a:graphicData uri="http://schemas.openxmlformats.org/drawingml/2006/table">
            <a:tbl>
              <a:tblPr firstRow="1" bandRow="1">
                <a:tableStyleId>{5C22544A-7EE6-4342-B048-85BDC9FD1C3A}</a:tableStyleId>
              </a:tblPr>
              <a:tblGrid>
                <a:gridCol w="5926761">
                  <a:extLst>
                    <a:ext uri="{9D8B030D-6E8A-4147-A177-3AD203B41FA5}">
                      <a16:colId xmlns:a16="http://schemas.microsoft.com/office/drawing/2014/main" val="20000"/>
                    </a:ext>
                  </a:extLst>
                </a:gridCol>
                <a:gridCol w="2371980">
                  <a:extLst>
                    <a:ext uri="{9D8B030D-6E8A-4147-A177-3AD203B41FA5}">
                      <a16:colId xmlns:a16="http://schemas.microsoft.com/office/drawing/2014/main" val="20002"/>
                    </a:ext>
                  </a:extLst>
                </a:gridCol>
                <a:gridCol w="2371980">
                  <a:extLst>
                    <a:ext uri="{9D8B030D-6E8A-4147-A177-3AD203B41FA5}">
                      <a16:colId xmlns:a16="http://schemas.microsoft.com/office/drawing/2014/main" val="20004"/>
                    </a:ext>
                  </a:extLst>
                </a:gridCol>
              </a:tblGrid>
              <a:tr h="447455">
                <a:tc>
                  <a:txBody>
                    <a:bodyPr/>
                    <a:lstStyle/>
                    <a:p>
                      <a:pPr marL="72000" marR="0" lvl="0" indent="0" algn="l"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Empiric </a:t>
                      </a:r>
                      <a:r>
                        <a:rPr lang="fr-FR" sz="1400" b="1" kern="1200" dirty="0" err="1">
                          <a:solidFill>
                            <a:schemeClr val="lt1"/>
                          </a:solidFill>
                          <a:latin typeface="Arial" panose="020B0604020202020204" pitchFamily="34" charset="0"/>
                          <a:ea typeface="+mn-ea"/>
                          <a:cs typeface="Arial" panose="020B0604020202020204" pitchFamily="34" charset="0"/>
                        </a:rPr>
                        <a:t>Choice</a:t>
                      </a:r>
                      <a:endParaRPr lang="fr-FR" sz="1400" b="1" kern="1200" dirty="0">
                        <a:solidFill>
                          <a:schemeClr val="lt1"/>
                        </a:solidFill>
                        <a:latin typeface="Arial" panose="020B0604020202020204" pitchFamily="34" charset="0"/>
                        <a:ea typeface="+mn-ea"/>
                        <a:cs typeface="Arial" panose="020B0604020202020204" pitchFamily="34" charset="0"/>
                      </a:endParaRPr>
                    </a:p>
                  </a:txBody>
                  <a:tcPr marL="44450" marR="44450" marT="0" marB="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Overtreated</a:t>
                      </a:r>
                      <a:r>
                        <a:rPr lang="fr-FR" sz="1400" b="0" kern="1200" baseline="30000" dirty="0">
                          <a:solidFill>
                            <a:schemeClr val="lt1"/>
                          </a:solidFill>
                          <a:latin typeface="Arial" panose="020B0604020202020204" pitchFamily="34" charset="0"/>
                          <a:ea typeface="+mn-ea"/>
                          <a:cs typeface="Arial" panose="020B0604020202020204" pitchFamily="34" charset="0"/>
                        </a:rPr>
                        <a:t>1</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r-FR" sz="1400" b="1" kern="1200" dirty="0">
                          <a:solidFill>
                            <a:schemeClr val="lt1"/>
                          </a:solidFill>
                          <a:latin typeface="Arial" panose="020B0604020202020204" pitchFamily="34" charset="0"/>
                          <a:ea typeface="+mn-ea"/>
                          <a:cs typeface="Arial" panose="020B0604020202020204" pitchFamily="34" charset="0"/>
                        </a:rPr>
                        <a:t>Undertreated</a:t>
                      </a:r>
                      <a:r>
                        <a:rPr lang="fr-FR" sz="1400" b="0" kern="1200" baseline="30000" dirty="0">
                          <a:solidFill>
                            <a:schemeClr val="lt1"/>
                          </a:solidFill>
                          <a:latin typeface="Arial" panose="020B0604020202020204" pitchFamily="34" charset="0"/>
                          <a:ea typeface="+mn-ea"/>
                          <a:cs typeface="Arial" panose="020B0604020202020204" pitchFamily="34" charset="0"/>
                        </a:rPr>
                        <a:t>2</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396000">
                <a:tc>
                  <a:txBody>
                    <a:bodyPr/>
                    <a:lstStyle/>
                    <a:p>
                      <a:pPr marL="72000" marR="0" lvl="0" indent="0" algn="l" defTabSz="914400" rtl="0" eaLnBrk="1" fontAlgn="auto" latinLnBrk="0" hangingPunct="1">
                        <a:lnSpc>
                          <a:spcPct val="100000"/>
                        </a:lnSpc>
                        <a:spcBef>
                          <a:spcPts val="0"/>
                        </a:spcBef>
                        <a:spcAft>
                          <a:spcPts val="0"/>
                        </a:spcAft>
                        <a:buClrTx/>
                        <a:buSzTx/>
                        <a:buFontTx/>
                        <a:buNone/>
                        <a:tabLst/>
                        <a:defRPr/>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Standard of care</a:t>
                      </a:r>
                    </a:p>
                  </a:txBody>
                  <a:tcPr marL="44450" marR="44450" marT="0" marB="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75%</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13%</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96000">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ID + AMR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gene</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from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blood</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cultures</a:t>
                      </a:r>
                    </a:p>
                  </a:txBody>
                  <a:tcPr marL="44450" marR="44450" marT="0" marB="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26%</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96000">
                <a:tc>
                  <a:txBody>
                    <a:bodyPr/>
                    <a:lstStyle/>
                    <a:p>
                      <a:pPr marL="72000" algn="l"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Rapid AST from </a:t>
                      </a:r>
                      <a:r>
                        <a:rPr lang="fr-FR" sz="1400" kern="1200" dirty="0" err="1">
                          <a:solidFill>
                            <a:schemeClr val="tx1">
                              <a:lumMod val="75000"/>
                              <a:lumOff val="25000"/>
                            </a:schemeClr>
                          </a:solidFill>
                          <a:latin typeface="Arial" panose="020B0604020202020204" pitchFamily="34" charset="0"/>
                          <a:ea typeface="+mn-ea"/>
                          <a:cs typeface="Arial" panose="020B0604020202020204" pitchFamily="34" charset="0"/>
                        </a:rPr>
                        <a:t>blood</a:t>
                      </a: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 cultures</a:t>
                      </a:r>
                    </a:p>
                  </a:txBody>
                  <a:tcPr marL="44450" marR="44450" marT="0" marB="0" anchor="ctr">
                    <a:lnL w="12700"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latinLnBrk="0" hangingPunct="1">
                        <a:lnSpc>
                          <a:spcPct val="107000"/>
                        </a:lnSpc>
                        <a:spcAft>
                          <a:spcPts val="800"/>
                        </a:spcAft>
                      </a:pPr>
                      <a:r>
                        <a:rPr lang="fr-FR" sz="1400" kern="12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9525"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bl>
          </a:graphicData>
        </a:graphic>
      </p:graphicFrame>
      <p:sp>
        <p:nvSpPr>
          <p:cNvPr id="24" name="Freeform 9">
            <a:extLst>
              <a:ext uri="{FF2B5EF4-FFF2-40B4-BE49-F238E27FC236}">
                <a16:creationId xmlns:a16="http://schemas.microsoft.com/office/drawing/2014/main" id="{FC207767-0217-0992-BA59-30337498FFD3}"/>
              </a:ext>
            </a:extLst>
          </p:cNvPr>
          <p:cNvSpPr/>
          <p:nvPr/>
        </p:nvSpPr>
        <p:spPr>
          <a:xfrm>
            <a:off x="1003980" y="5289745"/>
            <a:ext cx="5135561" cy="618928"/>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endParaRPr lang="fr-FR" sz="1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886141832"/>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0" name="Graphique 229">
            <a:extLst>
              <a:ext uri="{FF2B5EF4-FFF2-40B4-BE49-F238E27FC236}">
                <a16:creationId xmlns:a16="http://schemas.microsoft.com/office/drawing/2014/main" id="{84B6D2DE-0C59-55B3-E77E-B326FFCA2285}"/>
              </a:ext>
            </a:extLst>
          </p:cNvPr>
          <p:cNvGraphicFramePr/>
          <p:nvPr>
            <p:extLst>
              <p:ext uri="{D42A27DB-BD31-4B8C-83A1-F6EECF244321}">
                <p14:modId xmlns:p14="http://schemas.microsoft.com/office/powerpoint/2010/main" val="1237075664"/>
              </p:ext>
            </p:extLst>
          </p:nvPr>
        </p:nvGraphicFramePr>
        <p:xfrm>
          <a:off x="6713793" y="1751748"/>
          <a:ext cx="5305459" cy="282850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Graphique 11"/>
          <p:cNvGraphicFramePr/>
          <p:nvPr>
            <p:extLst>
              <p:ext uri="{D42A27DB-BD31-4B8C-83A1-F6EECF244321}">
                <p14:modId xmlns:p14="http://schemas.microsoft.com/office/powerpoint/2010/main" val="2034386818"/>
              </p:ext>
            </p:extLst>
          </p:nvPr>
        </p:nvGraphicFramePr>
        <p:xfrm>
          <a:off x="1124853" y="1766433"/>
          <a:ext cx="5305459" cy="2828509"/>
        </p:xfrm>
        <a:graphic>
          <a:graphicData uri="http://schemas.openxmlformats.org/drawingml/2006/chart">
            <c:chart xmlns:c="http://schemas.openxmlformats.org/drawingml/2006/chart" xmlns:r="http://schemas.openxmlformats.org/officeDocument/2006/relationships" r:id="rId3"/>
          </a:graphicData>
        </a:graphic>
      </p:graphicFrame>
      <p:sp>
        <p:nvSpPr>
          <p:cNvPr id="238" name="Forme libre : forme 237">
            <a:extLst>
              <a:ext uri="{FF2B5EF4-FFF2-40B4-BE49-F238E27FC236}">
                <a16:creationId xmlns:a16="http://schemas.microsoft.com/office/drawing/2014/main" id="{BFC29C1D-EEE5-CC6D-8B2F-130471BF2E18}"/>
              </a:ext>
            </a:extLst>
          </p:cNvPr>
          <p:cNvSpPr/>
          <p:nvPr/>
        </p:nvSpPr>
        <p:spPr>
          <a:xfrm>
            <a:off x="5528823" y="3464632"/>
            <a:ext cx="92075" cy="10102"/>
          </a:xfrm>
          <a:custGeom>
            <a:avLst/>
            <a:gdLst>
              <a:gd name="connsiteX0" fmla="*/ 0 w 184150"/>
              <a:gd name="connsiteY0" fmla="*/ 25400 h 28575"/>
              <a:gd name="connsiteX1" fmla="*/ 0 w 184150"/>
              <a:gd name="connsiteY1" fmla="*/ 25400 h 28575"/>
              <a:gd name="connsiteX2" fmla="*/ 57150 w 184150"/>
              <a:gd name="connsiteY2" fmla="*/ 28575 h 28575"/>
              <a:gd name="connsiteX3" fmla="*/ 92075 w 184150"/>
              <a:gd name="connsiteY3" fmla="*/ 19050 h 28575"/>
              <a:gd name="connsiteX4" fmla="*/ 120650 w 184150"/>
              <a:gd name="connsiteY4" fmla="*/ 0 h 28575"/>
              <a:gd name="connsiteX5" fmla="*/ 184150 w 184150"/>
              <a:gd name="connsiteY5" fmla="*/ 9525 h 28575"/>
              <a:gd name="connsiteX0" fmla="*/ 0 w 184150"/>
              <a:gd name="connsiteY0" fmla="*/ 16452 h 19627"/>
              <a:gd name="connsiteX1" fmla="*/ 0 w 184150"/>
              <a:gd name="connsiteY1" fmla="*/ 16452 h 19627"/>
              <a:gd name="connsiteX2" fmla="*/ 57150 w 184150"/>
              <a:gd name="connsiteY2" fmla="*/ 19627 h 19627"/>
              <a:gd name="connsiteX3" fmla="*/ 92075 w 184150"/>
              <a:gd name="connsiteY3" fmla="*/ 10102 h 19627"/>
              <a:gd name="connsiteX4" fmla="*/ 118269 w 184150"/>
              <a:gd name="connsiteY4" fmla="*/ 5340 h 19627"/>
              <a:gd name="connsiteX5" fmla="*/ 184150 w 184150"/>
              <a:gd name="connsiteY5" fmla="*/ 577 h 19627"/>
              <a:gd name="connsiteX0" fmla="*/ 0 w 184150"/>
              <a:gd name="connsiteY0" fmla="*/ 16452 h 19627"/>
              <a:gd name="connsiteX1" fmla="*/ 57150 w 184150"/>
              <a:gd name="connsiteY1" fmla="*/ 19627 h 19627"/>
              <a:gd name="connsiteX2" fmla="*/ 92075 w 184150"/>
              <a:gd name="connsiteY2" fmla="*/ 10102 h 19627"/>
              <a:gd name="connsiteX3" fmla="*/ 118269 w 184150"/>
              <a:gd name="connsiteY3" fmla="*/ 5340 h 19627"/>
              <a:gd name="connsiteX4" fmla="*/ 184150 w 184150"/>
              <a:gd name="connsiteY4" fmla="*/ 577 h 19627"/>
              <a:gd name="connsiteX0" fmla="*/ 0 w 127000"/>
              <a:gd name="connsiteY0" fmla="*/ 19627 h 19627"/>
              <a:gd name="connsiteX1" fmla="*/ 34925 w 127000"/>
              <a:gd name="connsiteY1" fmla="*/ 10102 h 19627"/>
              <a:gd name="connsiteX2" fmla="*/ 61119 w 127000"/>
              <a:gd name="connsiteY2" fmla="*/ 5340 h 19627"/>
              <a:gd name="connsiteX3" fmla="*/ 127000 w 127000"/>
              <a:gd name="connsiteY3" fmla="*/ 577 h 19627"/>
              <a:gd name="connsiteX0" fmla="*/ 0 w 92075"/>
              <a:gd name="connsiteY0" fmla="*/ 10102 h 10102"/>
              <a:gd name="connsiteX1" fmla="*/ 26194 w 92075"/>
              <a:gd name="connsiteY1" fmla="*/ 5340 h 10102"/>
              <a:gd name="connsiteX2" fmla="*/ 92075 w 92075"/>
              <a:gd name="connsiteY2" fmla="*/ 577 h 10102"/>
            </a:gdLst>
            <a:ahLst/>
            <a:cxnLst>
              <a:cxn ang="0">
                <a:pos x="connsiteX0" y="connsiteY0"/>
              </a:cxn>
              <a:cxn ang="0">
                <a:pos x="connsiteX1" y="connsiteY1"/>
              </a:cxn>
              <a:cxn ang="0">
                <a:pos x="connsiteX2" y="connsiteY2"/>
              </a:cxn>
            </a:cxnLst>
            <a:rect l="l" t="t" r="r" b="b"/>
            <a:pathLst>
              <a:path w="92075" h="10102">
                <a:moveTo>
                  <a:pt x="0" y="10102"/>
                </a:moveTo>
                <a:lnTo>
                  <a:pt x="26194" y="5340"/>
                </a:lnTo>
                <a:cubicBezTo>
                  <a:pt x="47361" y="8515"/>
                  <a:pt x="70908" y="-2598"/>
                  <a:pt x="92075" y="577"/>
                </a:cubicBezTo>
              </a:path>
            </a:pathLst>
          </a:custGeom>
          <a:ln w="28575">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37" name="Forme libre : forme 36">
            <a:extLst>
              <a:ext uri="{FF2B5EF4-FFF2-40B4-BE49-F238E27FC236}">
                <a16:creationId xmlns:a16="http://schemas.microsoft.com/office/drawing/2014/main" id="{29E1C65C-C643-DDE6-AE5E-93C77593CF53}"/>
              </a:ext>
            </a:extLst>
          </p:cNvPr>
          <p:cNvSpPr/>
          <p:nvPr/>
        </p:nvSpPr>
        <p:spPr>
          <a:xfrm>
            <a:off x="1696597" y="1842784"/>
            <a:ext cx="4553503" cy="2314575"/>
          </a:xfrm>
          <a:custGeom>
            <a:avLst/>
            <a:gdLst>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486150 w 4529138"/>
              <a:gd name="connsiteY22" fmla="*/ 633413 h 2314575"/>
              <a:gd name="connsiteX23" fmla="*/ 4529138 w 4529138"/>
              <a:gd name="connsiteY23"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486150 w 4529138"/>
              <a:gd name="connsiteY23" fmla="*/ 633413 h 2314575"/>
              <a:gd name="connsiteX24" fmla="*/ 4529138 w 4529138"/>
              <a:gd name="connsiteY24"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328988 w 4529138"/>
              <a:gd name="connsiteY23" fmla="*/ 647700 h 2314575"/>
              <a:gd name="connsiteX24" fmla="*/ 3486150 w 4529138"/>
              <a:gd name="connsiteY24" fmla="*/ 633413 h 2314575"/>
              <a:gd name="connsiteX25" fmla="*/ 4529138 w 4529138"/>
              <a:gd name="connsiteY25"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486150 w 4529138"/>
              <a:gd name="connsiteY23" fmla="*/ 633413 h 2314575"/>
              <a:gd name="connsiteX24" fmla="*/ 4529138 w 4529138"/>
              <a:gd name="connsiteY24"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486150 w 4529138"/>
              <a:gd name="connsiteY23" fmla="*/ 633413 h 2314575"/>
              <a:gd name="connsiteX24" fmla="*/ 4529138 w 4529138"/>
              <a:gd name="connsiteY24"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486150 w 4529138"/>
              <a:gd name="connsiteY23" fmla="*/ 633413 h 2314575"/>
              <a:gd name="connsiteX24" fmla="*/ 4529138 w 4529138"/>
              <a:gd name="connsiteY24"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486150 w 4529138"/>
              <a:gd name="connsiteY23" fmla="*/ 633413 h 2314575"/>
              <a:gd name="connsiteX24" fmla="*/ 4529138 w 4529138"/>
              <a:gd name="connsiteY24"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23888 w 4529138"/>
              <a:gd name="connsiteY11" fmla="*/ 1452563 h 2314575"/>
              <a:gd name="connsiteX12" fmla="*/ 671513 w 4529138"/>
              <a:gd name="connsiteY12" fmla="*/ 1333500 h 2314575"/>
              <a:gd name="connsiteX13" fmla="*/ 881063 w 4529138"/>
              <a:gd name="connsiteY13" fmla="*/ 1281113 h 2314575"/>
              <a:gd name="connsiteX14" fmla="*/ 1219200 w 4529138"/>
              <a:gd name="connsiteY14" fmla="*/ 1100138 h 2314575"/>
              <a:gd name="connsiteX15" fmla="*/ 1533525 w 4529138"/>
              <a:gd name="connsiteY15" fmla="*/ 1052513 h 2314575"/>
              <a:gd name="connsiteX16" fmla="*/ 1681163 w 4529138"/>
              <a:gd name="connsiteY16" fmla="*/ 938213 h 2314575"/>
              <a:gd name="connsiteX17" fmla="*/ 1947863 w 4529138"/>
              <a:gd name="connsiteY17" fmla="*/ 866775 h 2314575"/>
              <a:gd name="connsiteX18" fmla="*/ 1995488 w 4529138"/>
              <a:gd name="connsiteY18" fmla="*/ 866775 h 2314575"/>
              <a:gd name="connsiteX19" fmla="*/ 2143125 w 4529138"/>
              <a:gd name="connsiteY19" fmla="*/ 823913 h 2314575"/>
              <a:gd name="connsiteX20" fmla="*/ 2538413 w 4529138"/>
              <a:gd name="connsiteY20" fmla="*/ 728663 h 2314575"/>
              <a:gd name="connsiteX21" fmla="*/ 2752725 w 4529138"/>
              <a:gd name="connsiteY21" fmla="*/ 695325 h 2314575"/>
              <a:gd name="connsiteX22" fmla="*/ 3171825 w 4529138"/>
              <a:gd name="connsiteY22" fmla="*/ 671513 h 2314575"/>
              <a:gd name="connsiteX23" fmla="*/ 3486150 w 4529138"/>
              <a:gd name="connsiteY23" fmla="*/ 633413 h 2314575"/>
              <a:gd name="connsiteX24" fmla="*/ 4529138 w 4529138"/>
              <a:gd name="connsiteY24"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71513 w 4529138"/>
              <a:gd name="connsiteY11" fmla="*/ 1333500 h 2314575"/>
              <a:gd name="connsiteX12" fmla="*/ 881063 w 4529138"/>
              <a:gd name="connsiteY12" fmla="*/ 1281113 h 2314575"/>
              <a:gd name="connsiteX13" fmla="*/ 1219200 w 4529138"/>
              <a:gd name="connsiteY13" fmla="*/ 1100138 h 2314575"/>
              <a:gd name="connsiteX14" fmla="*/ 1533525 w 4529138"/>
              <a:gd name="connsiteY14" fmla="*/ 1052513 h 2314575"/>
              <a:gd name="connsiteX15" fmla="*/ 1681163 w 4529138"/>
              <a:gd name="connsiteY15" fmla="*/ 938213 h 2314575"/>
              <a:gd name="connsiteX16" fmla="*/ 1947863 w 4529138"/>
              <a:gd name="connsiteY16" fmla="*/ 866775 h 2314575"/>
              <a:gd name="connsiteX17" fmla="*/ 1995488 w 4529138"/>
              <a:gd name="connsiteY17" fmla="*/ 866775 h 2314575"/>
              <a:gd name="connsiteX18" fmla="*/ 2143125 w 4529138"/>
              <a:gd name="connsiteY18" fmla="*/ 823913 h 2314575"/>
              <a:gd name="connsiteX19" fmla="*/ 2538413 w 4529138"/>
              <a:gd name="connsiteY19" fmla="*/ 728663 h 2314575"/>
              <a:gd name="connsiteX20" fmla="*/ 2752725 w 4529138"/>
              <a:gd name="connsiteY20" fmla="*/ 695325 h 2314575"/>
              <a:gd name="connsiteX21" fmla="*/ 3171825 w 4529138"/>
              <a:gd name="connsiteY21" fmla="*/ 671513 h 2314575"/>
              <a:gd name="connsiteX22" fmla="*/ 3486150 w 4529138"/>
              <a:gd name="connsiteY22" fmla="*/ 633413 h 2314575"/>
              <a:gd name="connsiteX23" fmla="*/ 4529138 w 4529138"/>
              <a:gd name="connsiteY23"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85800 w 4529138"/>
              <a:gd name="connsiteY11" fmla="*/ 1347787 h 2314575"/>
              <a:gd name="connsiteX12" fmla="*/ 881063 w 4529138"/>
              <a:gd name="connsiteY12" fmla="*/ 1281113 h 2314575"/>
              <a:gd name="connsiteX13" fmla="*/ 1219200 w 4529138"/>
              <a:gd name="connsiteY13" fmla="*/ 1100138 h 2314575"/>
              <a:gd name="connsiteX14" fmla="*/ 1533525 w 4529138"/>
              <a:gd name="connsiteY14" fmla="*/ 1052513 h 2314575"/>
              <a:gd name="connsiteX15" fmla="*/ 1681163 w 4529138"/>
              <a:gd name="connsiteY15" fmla="*/ 938213 h 2314575"/>
              <a:gd name="connsiteX16" fmla="*/ 1947863 w 4529138"/>
              <a:gd name="connsiteY16" fmla="*/ 866775 h 2314575"/>
              <a:gd name="connsiteX17" fmla="*/ 1995488 w 4529138"/>
              <a:gd name="connsiteY17" fmla="*/ 866775 h 2314575"/>
              <a:gd name="connsiteX18" fmla="*/ 2143125 w 4529138"/>
              <a:gd name="connsiteY18" fmla="*/ 823913 h 2314575"/>
              <a:gd name="connsiteX19" fmla="*/ 2538413 w 4529138"/>
              <a:gd name="connsiteY19" fmla="*/ 728663 h 2314575"/>
              <a:gd name="connsiteX20" fmla="*/ 2752725 w 4529138"/>
              <a:gd name="connsiteY20" fmla="*/ 695325 h 2314575"/>
              <a:gd name="connsiteX21" fmla="*/ 3171825 w 4529138"/>
              <a:gd name="connsiteY21" fmla="*/ 671513 h 2314575"/>
              <a:gd name="connsiteX22" fmla="*/ 3486150 w 4529138"/>
              <a:gd name="connsiteY22" fmla="*/ 633413 h 2314575"/>
              <a:gd name="connsiteX23" fmla="*/ 4529138 w 4529138"/>
              <a:gd name="connsiteY23"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85800 w 4529138"/>
              <a:gd name="connsiteY11" fmla="*/ 1347787 h 2314575"/>
              <a:gd name="connsiteX12" fmla="*/ 881063 w 4529138"/>
              <a:gd name="connsiteY12" fmla="*/ 1281113 h 2314575"/>
              <a:gd name="connsiteX13" fmla="*/ 1228725 w 4529138"/>
              <a:gd name="connsiteY13" fmla="*/ 1114426 h 2314575"/>
              <a:gd name="connsiteX14" fmla="*/ 1533525 w 4529138"/>
              <a:gd name="connsiteY14" fmla="*/ 1052513 h 2314575"/>
              <a:gd name="connsiteX15" fmla="*/ 1681163 w 4529138"/>
              <a:gd name="connsiteY15" fmla="*/ 938213 h 2314575"/>
              <a:gd name="connsiteX16" fmla="*/ 1947863 w 4529138"/>
              <a:gd name="connsiteY16" fmla="*/ 866775 h 2314575"/>
              <a:gd name="connsiteX17" fmla="*/ 1995488 w 4529138"/>
              <a:gd name="connsiteY17" fmla="*/ 866775 h 2314575"/>
              <a:gd name="connsiteX18" fmla="*/ 2143125 w 4529138"/>
              <a:gd name="connsiteY18" fmla="*/ 823913 h 2314575"/>
              <a:gd name="connsiteX19" fmla="*/ 2538413 w 4529138"/>
              <a:gd name="connsiteY19" fmla="*/ 728663 h 2314575"/>
              <a:gd name="connsiteX20" fmla="*/ 2752725 w 4529138"/>
              <a:gd name="connsiteY20" fmla="*/ 695325 h 2314575"/>
              <a:gd name="connsiteX21" fmla="*/ 3171825 w 4529138"/>
              <a:gd name="connsiteY21" fmla="*/ 671513 h 2314575"/>
              <a:gd name="connsiteX22" fmla="*/ 3486150 w 4529138"/>
              <a:gd name="connsiteY22" fmla="*/ 633413 h 2314575"/>
              <a:gd name="connsiteX23" fmla="*/ 4529138 w 4529138"/>
              <a:gd name="connsiteY23" fmla="*/ 0 h 2314575"/>
              <a:gd name="connsiteX0" fmla="*/ 0 w 4529138"/>
              <a:gd name="connsiteY0" fmla="*/ 2314575 h 2314575"/>
              <a:gd name="connsiteX1" fmla="*/ 52388 w 4529138"/>
              <a:gd name="connsiteY1" fmla="*/ 2228850 h 2314575"/>
              <a:gd name="connsiteX2" fmla="*/ 80963 w 4529138"/>
              <a:gd name="connsiteY2" fmla="*/ 2109788 h 2314575"/>
              <a:gd name="connsiteX3" fmla="*/ 95250 w 4529138"/>
              <a:gd name="connsiteY3" fmla="*/ 2033588 h 2314575"/>
              <a:gd name="connsiteX4" fmla="*/ 185738 w 4529138"/>
              <a:gd name="connsiteY4" fmla="*/ 1976438 h 2314575"/>
              <a:gd name="connsiteX5" fmla="*/ 219075 w 4529138"/>
              <a:gd name="connsiteY5" fmla="*/ 1909763 h 2314575"/>
              <a:gd name="connsiteX6" fmla="*/ 300038 w 4529138"/>
              <a:gd name="connsiteY6" fmla="*/ 1866900 h 2314575"/>
              <a:gd name="connsiteX7" fmla="*/ 300038 w 4529138"/>
              <a:gd name="connsiteY7" fmla="*/ 1747838 h 2314575"/>
              <a:gd name="connsiteX8" fmla="*/ 457200 w 4529138"/>
              <a:gd name="connsiteY8" fmla="*/ 1681163 h 2314575"/>
              <a:gd name="connsiteX9" fmla="*/ 600075 w 4529138"/>
              <a:gd name="connsiteY9" fmla="*/ 1576388 h 2314575"/>
              <a:gd name="connsiteX10" fmla="*/ 633413 w 4529138"/>
              <a:gd name="connsiteY10" fmla="*/ 1514475 h 2314575"/>
              <a:gd name="connsiteX11" fmla="*/ 685800 w 4529138"/>
              <a:gd name="connsiteY11" fmla="*/ 1347787 h 2314575"/>
              <a:gd name="connsiteX12" fmla="*/ 881063 w 4529138"/>
              <a:gd name="connsiteY12" fmla="*/ 1281113 h 2314575"/>
              <a:gd name="connsiteX13" fmla="*/ 1228725 w 4529138"/>
              <a:gd name="connsiteY13" fmla="*/ 1114426 h 2314575"/>
              <a:gd name="connsiteX14" fmla="*/ 1533525 w 4529138"/>
              <a:gd name="connsiteY14" fmla="*/ 1052513 h 2314575"/>
              <a:gd name="connsiteX15" fmla="*/ 1681163 w 4529138"/>
              <a:gd name="connsiteY15" fmla="*/ 938213 h 2314575"/>
              <a:gd name="connsiteX16" fmla="*/ 1933576 w 4529138"/>
              <a:gd name="connsiteY16" fmla="*/ 881062 h 2314575"/>
              <a:gd name="connsiteX17" fmla="*/ 1995488 w 4529138"/>
              <a:gd name="connsiteY17" fmla="*/ 866775 h 2314575"/>
              <a:gd name="connsiteX18" fmla="*/ 2143125 w 4529138"/>
              <a:gd name="connsiteY18" fmla="*/ 823913 h 2314575"/>
              <a:gd name="connsiteX19" fmla="*/ 2538413 w 4529138"/>
              <a:gd name="connsiteY19" fmla="*/ 728663 h 2314575"/>
              <a:gd name="connsiteX20" fmla="*/ 2752725 w 4529138"/>
              <a:gd name="connsiteY20" fmla="*/ 695325 h 2314575"/>
              <a:gd name="connsiteX21" fmla="*/ 3171825 w 4529138"/>
              <a:gd name="connsiteY21" fmla="*/ 671513 h 2314575"/>
              <a:gd name="connsiteX22" fmla="*/ 3486150 w 4529138"/>
              <a:gd name="connsiteY22" fmla="*/ 633413 h 2314575"/>
              <a:gd name="connsiteX23" fmla="*/ 4529138 w 4529138"/>
              <a:gd name="connsiteY23" fmla="*/ 0 h 231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29138" h="2314575">
                <a:moveTo>
                  <a:pt x="0" y="2314575"/>
                </a:moveTo>
                <a:cubicBezTo>
                  <a:pt x="19447" y="2288778"/>
                  <a:pt x="38894" y="2262981"/>
                  <a:pt x="52388" y="2228850"/>
                </a:cubicBezTo>
                <a:cubicBezTo>
                  <a:pt x="65882" y="2194719"/>
                  <a:pt x="73819" y="2142332"/>
                  <a:pt x="80963" y="2109788"/>
                </a:cubicBezTo>
                <a:cubicBezTo>
                  <a:pt x="88107" y="2077244"/>
                  <a:pt x="77788" y="2055813"/>
                  <a:pt x="95250" y="2033588"/>
                </a:cubicBezTo>
                <a:cubicBezTo>
                  <a:pt x="112712" y="2011363"/>
                  <a:pt x="165101" y="1997075"/>
                  <a:pt x="185738" y="1976438"/>
                </a:cubicBezTo>
                <a:cubicBezTo>
                  <a:pt x="206375" y="1955801"/>
                  <a:pt x="200025" y="1928019"/>
                  <a:pt x="219075" y="1909763"/>
                </a:cubicBezTo>
                <a:cubicBezTo>
                  <a:pt x="238125" y="1891507"/>
                  <a:pt x="286544" y="1893887"/>
                  <a:pt x="300038" y="1866900"/>
                </a:cubicBezTo>
                <a:cubicBezTo>
                  <a:pt x="313532" y="1839912"/>
                  <a:pt x="273844" y="1778794"/>
                  <a:pt x="300038" y="1747838"/>
                </a:cubicBezTo>
                <a:cubicBezTo>
                  <a:pt x="326232" y="1716882"/>
                  <a:pt x="407194" y="1709738"/>
                  <a:pt x="457200" y="1681163"/>
                </a:cubicBezTo>
                <a:cubicBezTo>
                  <a:pt x="507206" y="1652588"/>
                  <a:pt x="570706" y="1604169"/>
                  <a:pt x="600075" y="1576388"/>
                </a:cubicBezTo>
                <a:cubicBezTo>
                  <a:pt x="629444" y="1548607"/>
                  <a:pt x="619126" y="1552575"/>
                  <a:pt x="633413" y="1514475"/>
                </a:cubicBezTo>
                <a:cubicBezTo>
                  <a:pt x="647700" y="1476375"/>
                  <a:pt x="644525" y="1386681"/>
                  <a:pt x="685800" y="1347787"/>
                </a:cubicBezTo>
                <a:cubicBezTo>
                  <a:pt x="727075" y="1308893"/>
                  <a:pt x="790576" y="1320007"/>
                  <a:pt x="881063" y="1281113"/>
                </a:cubicBezTo>
                <a:cubicBezTo>
                  <a:pt x="971551" y="1242220"/>
                  <a:pt x="1119981" y="1152526"/>
                  <a:pt x="1228725" y="1114426"/>
                </a:cubicBezTo>
                <a:cubicBezTo>
                  <a:pt x="1337469" y="1076326"/>
                  <a:pt x="1458119" y="1081882"/>
                  <a:pt x="1533525" y="1052513"/>
                </a:cubicBezTo>
                <a:cubicBezTo>
                  <a:pt x="1608931" y="1023144"/>
                  <a:pt x="1614488" y="966788"/>
                  <a:pt x="1681163" y="938213"/>
                </a:cubicBezTo>
                <a:cubicBezTo>
                  <a:pt x="1747838" y="909638"/>
                  <a:pt x="1881189" y="892968"/>
                  <a:pt x="1933576" y="881062"/>
                </a:cubicBezTo>
                <a:cubicBezTo>
                  <a:pt x="1985963" y="869156"/>
                  <a:pt x="1960563" y="876300"/>
                  <a:pt x="1995488" y="866775"/>
                </a:cubicBezTo>
                <a:cubicBezTo>
                  <a:pt x="2030413" y="857250"/>
                  <a:pt x="2052638" y="846932"/>
                  <a:pt x="2143125" y="823913"/>
                </a:cubicBezTo>
                <a:cubicBezTo>
                  <a:pt x="2233613" y="800894"/>
                  <a:pt x="2436813" y="750094"/>
                  <a:pt x="2538413" y="728663"/>
                </a:cubicBezTo>
                <a:cubicBezTo>
                  <a:pt x="2640013" y="707232"/>
                  <a:pt x="2647156" y="704850"/>
                  <a:pt x="2752725" y="695325"/>
                </a:cubicBezTo>
                <a:cubicBezTo>
                  <a:pt x="2858294" y="685800"/>
                  <a:pt x="3049588" y="681832"/>
                  <a:pt x="3171825" y="671513"/>
                </a:cubicBezTo>
                <a:cubicBezTo>
                  <a:pt x="3294063" y="661194"/>
                  <a:pt x="3321845" y="659607"/>
                  <a:pt x="3486150" y="633413"/>
                </a:cubicBezTo>
                <a:cubicBezTo>
                  <a:pt x="3772694" y="465139"/>
                  <a:pt x="4155678" y="258763"/>
                  <a:pt x="4529138" y="0"/>
                </a:cubicBez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Forme libre : forme 38">
            <a:extLst>
              <a:ext uri="{FF2B5EF4-FFF2-40B4-BE49-F238E27FC236}">
                <a16:creationId xmlns:a16="http://schemas.microsoft.com/office/drawing/2014/main" id="{9E776909-BE7A-0AAA-D754-B371CD9B44E8}"/>
              </a:ext>
            </a:extLst>
          </p:cNvPr>
          <p:cNvSpPr/>
          <p:nvPr/>
        </p:nvSpPr>
        <p:spPr>
          <a:xfrm>
            <a:off x="1720411" y="1852309"/>
            <a:ext cx="4519612" cy="2281238"/>
          </a:xfrm>
          <a:custGeom>
            <a:avLst/>
            <a:gdLst>
              <a:gd name="connsiteX0" fmla="*/ 0 w 4519612"/>
              <a:gd name="connsiteY0" fmla="*/ 2281238 h 2281238"/>
              <a:gd name="connsiteX1" fmla="*/ 109537 w 4519612"/>
              <a:gd name="connsiteY1" fmla="*/ 2205038 h 2281238"/>
              <a:gd name="connsiteX2" fmla="*/ 147637 w 4519612"/>
              <a:gd name="connsiteY2" fmla="*/ 2152650 h 2281238"/>
              <a:gd name="connsiteX3" fmla="*/ 233362 w 4519612"/>
              <a:gd name="connsiteY3" fmla="*/ 2138363 h 2281238"/>
              <a:gd name="connsiteX4" fmla="*/ 252412 w 4519612"/>
              <a:gd name="connsiteY4" fmla="*/ 2062163 h 2281238"/>
              <a:gd name="connsiteX5" fmla="*/ 300037 w 4519612"/>
              <a:gd name="connsiteY5" fmla="*/ 1990725 h 2281238"/>
              <a:gd name="connsiteX6" fmla="*/ 452437 w 4519612"/>
              <a:gd name="connsiteY6" fmla="*/ 1938338 h 2281238"/>
              <a:gd name="connsiteX7" fmla="*/ 757237 w 4519612"/>
              <a:gd name="connsiteY7" fmla="*/ 1866900 h 2281238"/>
              <a:gd name="connsiteX8" fmla="*/ 814387 w 4519612"/>
              <a:gd name="connsiteY8" fmla="*/ 1804988 h 2281238"/>
              <a:gd name="connsiteX9" fmla="*/ 1819275 w 4519612"/>
              <a:gd name="connsiteY9" fmla="*/ 1747838 h 2281238"/>
              <a:gd name="connsiteX10" fmla="*/ 2128837 w 4519612"/>
              <a:gd name="connsiteY10" fmla="*/ 1609725 h 2281238"/>
              <a:gd name="connsiteX11" fmla="*/ 2133600 w 4519612"/>
              <a:gd name="connsiteY11" fmla="*/ 1543050 h 2281238"/>
              <a:gd name="connsiteX12" fmla="*/ 2376487 w 4519612"/>
              <a:gd name="connsiteY12" fmla="*/ 1419225 h 2281238"/>
              <a:gd name="connsiteX13" fmla="*/ 3005137 w 4519612"/>
              <a:gd name="connsiteY13" fmla="*/ 1290638 h 2281238"/>
              <a:gd name="connsiteX14" fmla="*/ 3209925 w 4519612"/>
              <a:gd name="connsiteY14" fmla="*/ 1143000 h 2281238"/>
              <a:gd name="connsiteX15" fmla="*/ 4519612 w 4519612"/>
              <a:gd name="connsiteY15" fmla="*/ 0 h 228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19612" h="2281238">
                <a:moveTo>
                  <a:pt x="0" y="2281238"/>
                </a:moveTo>
                <a:lnTo>
                  <a:pt x="109537" y="2205038"/>
                </a:lnTo>
                <a:lnTo>
                  <a:pt x="147637" y="2152650"/>
                </a:lnTo>
                <a:lnTo>
                  <a:pt x="233362" y="2138363"/>
                </a:lnTo>
                <a:lnTo>
                  <a:pt x="252412" y="2062163"/>
                </a:lnTo>
                <a:lnTo>
                  <a:pt x="300037" y="1990725"/>
                </a:lnTo>
                <a:lnTo>
                  <a:pt x="452437" y="1938338"/>
                </a:lnTo>
                <a:lnTo>
                  <a:pt x="757237" y="1866900"/>
                </a:lnTo>
                <a:lnTo>
                  <a:pt x="814387" y="1804988"/>
                </a:lnTo>
                <a:lnTo>
                  <a:pt x="1819275" y="1747838"/>
                </a:lnTo>
                <a:lnTo>
                  <a:pt x="2128837" y="1609725"/>
                </a:lnTo>
                <a:lnTo>
                  <a:pt x="2133600" y="1543050"/>
                </a:lnTo>
                <a:lnTo>
                  <a:pt x="2376487" y="1419225"/>
                </a:lnTo>
                <a:lnTo>
                  <a:pt x="3005137" y="1290638"/>
                </a:lnTo>
                <a:lnTo>
                  <a:pt x="3209925" y="1143000"/>
                </a:lnTo>
                <a:lnTo>
                  <a:pt x="4519612" y="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grpSp>
        <p:nvGrpSpPr>
          <p:cNvPr id="186" name="Groupe 185">
            <a:extLst>
              <a:ext uri="{FF2B5EF4-FFF2-40B4-BE49-F238E27FC236}">
                <a16:creationId xmlns:a16="http://schemas.microsoft.com/office/drawing/2014/main" id="{77560849-7633-50F4-F225-6FC7D48060E6}"/>
              </a:ext>
            </a:extLst>
          </p:cNvPr>
          <p:cNvGrpSpPr/>
          <p:nvPr/>
        </p:nvGrpSpPr>
        <p:grpSpPr>
          <a:xfrm>
            <a:off x="7350121" y="1687292"/>
            <a:ext cx="4518025" cy="2999727"/>
            <a:chOff x="7426325" y="2019300"/>
            <a:chExt cx="4518025" cy="2999727"/>
          </a:xfrm>
        </p:grpSpPr>
        <p:cxnSp>
          <p:nvCxnSpPr>
            <p:cNvPr id="160" name="Connecteur droit 159">
              <a:extLst>
                <a:ext uri="{FF2B5EF4-FFF2-40B4-BE49-F238E27FC236}">
                  <a16:creationId xmlns:a16="http://schemas.microsoft.com/office/drawing/2014/main" id="{4765FEA8-45D1-57A4-BBF6-0FCC61371350}"/>
                </a:ext>
              </a:extLst>
            </p:cNvPr>
            <p:cNvCxnSpPr>
              <a:cxnSpLocks/>
            </p:cNvCxnSpPr>
            <p:nvPr/>
          </p:nvCxnSpPr>
          <p:spPr>
            <a:xfrm flipH="1">
              <a:off x="11611407" y="2768137"/>
              <a:ext cx="193243"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58" name="Connecteur droit 157">
              <a:extLst>
                <a:ext uri="{FF2B5EF4-FFF2-40B4-BE49-F238E27FC236}">
                  <a16:creationId xmlns:a16="http://schemas.microsoft.com/office/drawing/2014/main" id="{FE73B29E-C62E-B56F-CBB1-6C05F99DD9BB}"/>
                </a:ext>
              </a:extLst>
            </p:cNvPr>
            <p:cNvCxnSpPr/>
            <p:nvPr/>
          </p:nvCxnSpPr>
          <p:spPr>
            <a:xfrm>
              <a:off x="11944350" y="2019300"/>
              <a:ext cx="0" cy="154902"/>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C1B5D189-F887-A30A-3266-0F83A20EED05}"/>
                </a:ext>
              </a:extLst>
            </p:cNvPr>
            <p:cNvSpPr txBox="1">
              <a:spLocks noChangeArrowheads="1"/>
            </p:cNvSpPr>
            <p:nvPr/>
          </p:nvSpPr>
          <p:spPr bwMode="auto">
            <a:xfrm>
              <a:off x="7857704" y="4788195"/>
              <a:ext cx="3306656" cy="230832"/>
            </a:xfrm>
            <a:prstGeom prst="rect">
              <a:avLst/>
            </a:prstGeom>
            <a:noFill/>
            <a:ln w="2857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dirty="0">
                  <a:solidFill>
                    <a:srgbClr val="FFFFFF">
                      <a:lumMod val="50000"/>
                    </a:srgbClr>
                  </a:solidFill>
                  <a:latin typeface="Arial"/>
                  <a:ea typeface="+mn-ea"/>
                  <a:cs typeface="Arial"/>
                </a:rPr>
                <a:t>Time to first antibiotic de-escalation (hours)</a:t>
              </a:r>
              <a:endParaRPr lang="da-DK" sz="900" dirty="0">
                <a:solidFill>
                  <a:srgbClr val="FFFFFF">
                    <a:lumMod val="50000"/>
                  </a:srgbClr>
                </a:solidFill>
                <a:latin typeface="Arial"/>
                <a:ea typeface="+mn-ea"/>
                <a:cs typeface="Arial"/>
              </a:endParaRPr>
            </a:p>
          </p:txBody>
        </p:sp>
        <p:cxnSp>
          <p:nvCxnSpPr>
            <p:cNvPr id="157" name="Connecteur droit 156">
              <a:extLst>
                <a:ext uri="{FF2B5EF4-FFF2-40B4-BE49-F238E27FC236}">
                  <a16:creationId xmlns:a16="http://schemas.microsoft.com/office/drawing/2014/main" id="{B3495F5D-41D4-5A6A-E343-98783F50B98B}"/>
                </a:ext>
              </a:extLst>
            </p:cNvPr>
            <p:cNvCxnSpPr/>
            <p:nvPr/>
          </p:nvCxnSpPr>
          <p:spPr>
            <a:xfrm>
              <a:off x="11944350" y="2202582"/>
              <a:ext cx="0" cy="154902"/>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59" name="Connecteur droit 158">
              <a:extLst>
                <a:ext uri="{FF2B5EF4-FFF2-40B4-BE49-F238E27FC236}">
                  <a16:creationId xmlns:a16="http://schemas.microsoft.com/office/drawing/2014/main" id="{33F215CA-3E1A-732B-8D16-142522852769}"/>
                </a:ext>
              </a:extLst>
            </p:cNvPr>
            <p:cNvCxnSpPr/>
            <p:nvPr/>
          </p:nvCxnSpPr>
          <p:spPr>
            <a:xfrm>
              <a:off x="11944350" y="2417837"/>
              <a:ext cx="0" cy="154902"/>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sp>
          <p:nvSpPr>
            <p:cNvPr id="162" name="Forme libre : forme 161">
              <a:extLst>
                <a:ext uri="{FF2B5EF4-FFF2-40B4-BE49-F238E27FC236}">
                  <a16:creationId xmlns:a16="http://schemas.microsoft.com/office/drawing/2014/main" id="{3378F73E-42EF-B92C-95C1-47FBA48E796D}"/>
                </a:ext>
              </a:extLst>
            </p:cNvPr>
            <p:cNvSpPr/>
            <p:nvPr/>
          </p:nvSpPr>
          <p:spPr>
            <a:xfrm>
              <a:off x="11893550" y="2635250"/>
              <a:ext cx="47625" cy="136525"/>
            </a:xfrm>
            <a:custGeom>
              <a:avLst/>
              <a:gdLst>
                <a:gd name="connsiteX0" fmla="*/ 0 w 47625"/>
                <a:gd name="connsiteY0" fmla="*/ 136525 h 136525"/>
                <a:gd name="connsiteX1" fmla="*/ 47625 w 47625"/>
                <a:gd name="connsiteY1" fmla="*/ 107950 h 136525"/>
                <a:gd name="connsiteX2" fmla="*/ 41275 w 47625"/>
                <a:gd name="connsiteY2" fmla="*/ 0 h 136525"/>
              </a:gdLst>
              <a:ahLst/>
              <a:cxnLst>
                <a:cxn ang="0">
                  <a:pos x="connsiteX0" y="connsiteY0"/>
                </a:cxn>
                <a:cxn ang="0">
                  <a:pos x="connsiteX1" y="connsiteY1"/>
                </a:cxn>
                <a:cxn ang="0">
                  <a:pos x="connsiteX2" y="connsiteY2"/>
                </a:cxn>
              </a:cxnLst>
              <a:rect l="l" t="t" r="r" b="b"/>
              <a:pathLst>
                <a:path w="47625" h="136525">
                  <a:moveTo>
                    <a:pt x="0" y="136525"/>
                  </a:moveTo>
                  <a:lnTo>
                    <a:pt x="47625" y="107950"/>
                  </a:lnTo>
                  <a:lnTo>
                    <a:pt x="41275" y="0"/>
                  </a:lnTo>
                </a:path>
              </a:pathLst>
            </a:custGeom>
            <a:ln w="28575">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63" name="Forme libre : forme 162">
              <a:extLst>
                <a:ext uri="{FF2B5EF4-FFF2-40B4-BE49-F238E27FC236}">
                  <a16:creationId xmlns:a16="http://schemas.microsoft.com/office/drawing/2014/main" id="{3D7E6A7B-1C9D-C24A-0F4A-A44E20288AA6}"/>
                </a:ext>
              </a:extLst>
            </p:cNvPr>
            <p:cNvSpPr/>
            <p:nvPr/>
          </p:nvSpPr>
          <p:spPr>
            <a:xfrm>
              <a:off x="11626850" y="2774810"/>
              <a:ext cx="177800" cy="9665"/>
            </a:xfrm>
            <a:custGeom>
              <a:avLst/>
              <a:gdLst>
                <a:gd name="connsiteX0" fmla="*/ 0 w 177800"/>
                <a:gd name="connsiteY0" fmla="*/ 9665 h 9665"/>
                <a:gd name="connsiteX1" fmla="*/ 0 w 177800"/>
                <a:gd name="connsiteY1" fmla="*/ 9665 h 9665"/>
                <a:gd name="connsiteX2" fmla="*/ 95250 w 177800"/>
                <a:gd name="connsiteY2" fmla="*/ 6490 h 9665"/>
                <a:gd name="connsiteX3" fmla="*/ 111125 w 177800"/>
                <a:gd name="connsiteY3" fmla="*/ 3315 h 9665"/>
                <a:gd name="connsiteX4" fmla="*/ 177800 w 177800"/>
                <a:gd name="connsiteY4" fmla="*/ 140 h 9665"/>
                <a:gd name="connsiteX5" fmla="*/ 174625 w 177800"/>
                <a:gd name="connsiteY5" fmla="*/ 140 h 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800" h="9665">
                  <a:moveTo>
                    <a:pt x="0" y="9665"/>
                  </a:moveTo>
                  <a:lnTo>
                    <a:pt x="0" y="9665"/>
                  </a:lnTo>
                  <a:cubicBezTo>
                    <a:pt x="31750" y="8607"/>
                    <a:pt x="63534" y="8302"/>
                    <a:pt x="95250" y="6490"/>
                  </a:cubicBezTo>
                  <a:cubicBezTo>
                    <a:pt x="100638" y="6182"/>
                    <a:pt x="105776" y="4028"/>
                    <a:pt x="111125" y="3315"/>
                  </a:cubicBezTo>
                  <a:cubicBezTo>
                    <a:pt x="143625" y="-1018"/>
                    <a:pt x="144097" y="140"/>
                    <a:pt x="177800" y="140"/>
                  </a:cubicBezTo>
                  <a:lnTo>
                    <a:pt x="174625" y="14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5" name="Forme libre : forme 164">
              <a:extLst>
                <a:ext uri="{FF2B5EF4-FFF2-40B4-BE49-F238E27FC236}">
                  <a16:creationId xmlns:a16="http://schemas.microsoft.com/office/drawing/2014/main" id="{D99A4369-8BCE-D80C-2ABC-BEB26BE79828}"/>
                </a:ext>
              </a:extLst>
            </p:cNvPr>
            <p:cNvSpPr/>
            <p:nvPr/>
          </p:nvSpPr>
          <p:spPr>
            <a:xfrm>
              <a:off x="11137900" y="2819400"/>
              <a:ext cx="171450" cy="38100"/>
            </a:xfrm>
            <a:custGeom>
              <a:avLst/>
              <a:gdLst>
                <a:gd name="connsiteX0" fmla="*/ 0 w 171450"/>
                <a:gd name="connsiteY0" fmla="*/ 38100 h 38100"/>
                <a:gd name="connsiteX1" fmla="*/ 38100 w 171450"/>
                <a:gd name="connsiteY1" fmla="*/ 0 h 38100"/>
                <a:gd name="connsiteX2" fmla="*/ 171450 w 171450"/>
                <a:gd name="connsiteY2" fmla="*/ 0 h 38100"/>
              </a:gdLst>
              <a:ahLst/>
              <a:cxnLst>
                <a:cxn ang="0">
                  <a:pos x="connsiteX0" y="connsiteY0"/>
                </a:cxn>
                <a:cxn ang="0">
                  <a:pos x="connsiteX1" y="connsiteY1"/>
                </a:cxn>
                <a:cxn ang="0">
                  <a:pos x="connsiteX2" y="connsiteY2"/>
                </a:cxn>
              </a:cxnLst>
              <a:rect l="l" t="t" r="r" b="b"/>
              <a:pathLst>
                <a:path w="171450" h="38100">
                  <a:moveTo>
                    <a:pt x="0" y="38100"/>
                  </a:moveTo>
                  <a:lnTo>
                    <a:pt x="38100" y="0"/>
                  </a:lnTo>
                  <a:lnTo>
                    <a:pt x="17145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6" name="Forme libre : forme 165">
              <a:extLst>
                <a:ext uri="{FF2B5EF4-FFF2-40B4-BE49-F238E27FC236}">
                  <a16:creationId xmlns:a16="http://schemas.microsoft.com/office/drawing/2014/main" id="{6A2460F2-CD4D-28CF-5D87-1E1A96F5084E}"/>
                </a:ext>
              </a:extLst>
            </p:cNvPr>
            <p:cNvSpPr/>
            <p:nvPr/>
          </p:nvSpPr>
          <p:spPr>
            <a:xfrm>
              <a:off x="11382375" y="2790825"/>
              <a:ext cx="180975" cy="12700"/>
            </a:xfrm>
            <a:custGeom>
              <a:avLst/>
              <a:gdLst>
                <a:gd name="connsiteX0" fmla="*/ 0 w 180975"/>
                <a:gd name="connsiteY0" fmla="*/ 12700 h 12700"/>
                <a:gd name="connsiteX1" fmla="*/ 180975 w 180975"/>
                <a:gd name="connsiteY1" fmla="*/ 0 h 12700"/>
              </a:gdLst>
              <a:ahLst/>
              <a:cxnLst>
                <a:cxn ang="0">
                  <a:pos x="connsiteX0" y="connsiteY0"/>
                </a:cxn>
                <a:cxn ang="0">
                  <a:pos x="connsiteX1" y="connsiteY1"/>
                </a:cxn>
              </a:cxnLst>
              <a:rect l="l" t="t" r="r" b="b"/>
              <a:pathLst>
                <a:path w="180975" h="12700">
                  <a:moveTo>
                    <a:pt x="0" y="12700"/>
                  </a:moveTo>
                  <a:lnTo>
                    <a:pt x="18097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7" name="Forme libre : forme 166">
              <a:extLst>
                <a:ext uri="{FF2B5EF4-FFF2-40B4-BE49-F238E27FC236}">
                  <a16:creationId xmlns:a16="http://schemas.microsoft.com/office/drawing/2014/main" id="{1E2D99CA-088D-ECBC-B9BF-1D3A54A90603}"/>
                </a:ext>
              </a:extLst>
            </p:cNvPr>
            <p:cNvSpPr/>
            <p:nvPr/>
          </p:nvSpPr>
          <p:spPr>
            <a:xfrm>
              <a:off x="10871200" y="2851150"/>
              <a:ext cx="212725" cy="34925"/>
            </a:xfrm>
            <a:custGeom>
              <a:avLst/>
              <a:gdLst>
                <a:gd name="connsiteX0" fmla="*/ 0 w 212725"/>
                <a:gd name="connsiteY0" fmla="*/ 34925 h 34925"/>
                <a:gd name="connsiteX1" fmla="*/ 47625 w 212725"/>
                <a:gd name="connsiteY1" fmla="*/ 12700 h 34925"/>
                <a:gd name="connsiteX2" fmla="*/ 212725 w 212725"/>
                <a:gd name="connsiteY2" fmla="*/ 0 h 34925"/>
              </a:gdLst>
              <a:ahLst/>
              <a:cxnLst>
                <a:cxn ang="0">
                  <a:pos x="connsiteX0" y="connsiteY0"/>
                </a:cxn>
                <a:cxn ang="0">
                  <a:pos x="connsiteX1" y="connsiteY1"/>
                </a:cxn>
                <a:cxn ang="0">
                  <a:pos x="connsiteX2" y="connsiteY2"/>
                </a:cxn>
              </a:cxnLst>
              <a:rect l="l" t="t" r="r" b="b"/>
              <a:pathLst>
                <a:path w="212725" h="34925">
                  <a:moveTo>
                    <a:pt x="0" y="34925"/>
                  </a:moveTo>
                  <a:lnTo>
                    <a:pt x="47625" y="12700"/>
                  </a:lnTo>
                  <a:lnTo>
                    <a:pt x="2127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8" name="Forme libre : forme 167">
              <a:extLst>
                <a:ext uri="{FF2B5EF4-FFF2-40B4-BE49-F238E27FC236}">
                  <a16:creationId xmlns:a16="http://schemas.microsoft.com/office/drawing/2014/main" id="{828BD795-6A34-9479-4B26-DB3CC6289AF1}"/>
                </a:ext>
              </a:extLst>
            </p:cNvPr>
            <p:cNvSpPr/>
            <p:nvPr/>
          </p:nvSpPr>
          <p:spPr>
            <a:xfrm>
              <a:off x="10620375" y="2888557"/>
              <a:ext cx="200025" cy="13393"/>
            </a:xfrm>
            <a:custGeom>
              <a:avLst/>
              <a:gdLst>
                <a:gd name="connsiteX0" fmla="*/ 0 w 200025"/>
                <a:gd name="connsiteY0" fmla="*/ 13393 h 13393"/>
                <a:gd name="connsiteX1" fmla="*/ 0 w 200025"/>
                <a:gd name="connsiteY1" fmla="*/ 13393 h 13393"/>
                <a:gd name="connsiteX2" fmla="*/ 66675 w 200025"/>
                <a:gd name="connsiteY2" fmla="*/ 7043 h 13393"/>
                <a:gd name="connsiteX3" fmla="*/ 101600 w 200025"/>
                <a:gd name="connsiteY3" fmla="*/ 693 h 13393"/>
                <a:gd name="connsiteX4" fmla="*/ 200025 w 200025"/>
                <a:gd name="connsiteY4" fmla="*/ 693 h 13393"/>
                <a:gd name="connsiteX5" fmla="*/ 200025 w 200025"/>
                <a:gd name="connsiteY5" fmla="*/ 693 h 1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025" h="13393">
                  <a:moveTo>
                    <a:pt x="0" y="13393"/>
                  </a:moveTo>
                  <a:lnTo>
                    <a:pt x="0" y="13393"/>
                  </a:lnTo>
                  <a:cubicBezTo>
                    <a:pt x="22225" y="11276"/>
                    <a:pt x="44522" y="9812"/>
                    <a:pt x="66675" y="7043"/>
                  </a:cubicBezTo>
                  <a:cubicBezTo>
                    <a:pt x="78416" y="5575"/>
                    <a:pt x="89781" y="1256"/>
                    <a:pt x="101600" y="693"/>
                  </a:cubicBezTo>
                  <a:cubicBezTo>
                    <a:pt x="134371" y="-868"/>
                    <a:pt x="167217" y="693"/>
                    <a:pt x="200025" y="693"/>
                  </a:cubicBezTo>
                  <a:lnTo>
                    <a:pt x="200025" y="693"/>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9" name="Forme libre : forme 168">
              <a:extLst>
                <a:ext uri="{FF2B5EF4-FFF2-40B4-BE49-F238E27FC236}">
                  <a16:creationId xmlns:a16="http://schemas.microsoft.com/office/drawing/2014/main" id="{8244F731-4A06-2CCB-E80E-E91519D7788B}"/>
                </a:ext>
              </a:extLst>
            </p:cNvPr>
            <p:cNvSpPr/>
            <p:nvPr/>
          </p:nvSpPr>
          <p:spPr>
            <a:xfrm>
              <a:off x="10388600" y="2911475"/>
              <a:ext cx="174625" cy="41275"/>
            </a:xfrm>
            <a:custGeom>
              <a:avLst/>
              <a:gdLst>
                <a:gd name="connsiteX0" fmla="*/ 0 w 174625"/>
                <a:gd name="connsiteY0" fmla="*/ 38100 h 41275"/>
                <a:gd name="connsiteX1" fmla="*/ 73025 w 174625"/>
                <a:gd name="connsiteY1" fmla="*/ 41275 h 41275"/>
                <a:gd name="connsiteX2" fmla="*/ 136525 w 174625"/>
                <a:gd name="connsiteY2" fmla="*/ 0 h 41275"/>
                <a:gd name="connsiteX3" fmla="*/ 174625 w 174625"/>
                <a:gd name="connsiteY3" fmla="*/ 0 h 41275"/>
              </a:gdLst>
              <a:ahLst/>
              <a:cxnLst>
                <a:cxn ang="0">
                  <a:pos x="connsiteX0" y="connsiteY0"/>
                </a:cxn>
                <a:cxn ang="0">
                  <a:pos x="connsiteX1" y="connsiteY1"/>
                </a:cxn>
                <a:cxn ang="0">
                  <a:pos x="connsiteX2" y="connsiteY2"/>
                </a:cxn>
                <a:cxn ang="0">
                  <a:pos x="connsiteX3" y="connsiteY3"/>
                </a:cxn>
              </a:cxnLst>
              <a:rect l="l" t="t" r="r" b="b"/>
              <a:pathLst>
                <a:path w="174625" h="41275">
                  <a:moveTo>
                    <a:pt x="0" y="38100"/>
                  </a:moveTo>
                  <a:lnTo>
                    <a:pt x="73025" y="41275"/>
                  </a:lnTo>
                  <a:lnTo>
                    <a:pt x="136525" y="0"/>
                  </a:lnTo>
                  <a:lnTo>
                    <a:pt x="1746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0" name="Forme libre : forme 169">
              <a:extLst>
                <a:ext uri="{FF2B5EF4-FFF2-40B4-BE49-F238E27FC236}">
                  <a16:creationId xmlns:a16="http://schemas.microsoft.com/office/drawing/2014/main" id="{9E33D623-4FE4-A5D5-629E-EE4C29557DF1}"/>
                </a:ext>
              </a:extLst>
            </p:cNvPr>
            <p:cNvSpPr/>
            <p:nvPr/>
          </p:nvSpPr>
          <p:spPr>
            <a:xfrm>
              <a:off x="10140950" y="2952750"/>
              <a:ext cx="177800" cy="44450"/>
            </a:xfrm>
            <a:custGeom>
              <a:avLst/>
              <a:gdLst>
                <a:gd name="connsiteX0" fmla="*/ 0 w 177800"/>
                <a:gd name="connsiteY0" fmla="*/ 44450 h 44450"/>
                <a:gd name="connsiteX1" fmla="*/ 130175 w 177800"/>
                <a:gd name="connsiteY1" fmla="*/ 41275 h 44450"/>
                <a:gd name="connsiteX2" fmla="*/ 149225 w 177800"/>
                <a:gd name="connsiteY2" fmla="*/ 0 h 44450"/>
                <a:gd name="connsiteX3" fmla="*/ 177800 w 177800"/>
                <a:gd name="connsiteY3" fmla="*/ 0 h 44450"/>
              </a:gdLst>
              <a:ahLst/>
              <a:cxnLst>
                <a:cxn ang="0">
                  <a:pos x="connsiteX0" y="connsiteY0"/>
                </a:cxn>
                <a:cxn ang="0">
                  <a:pos x="connsiteX1" y="connsiteY1"/>
                </a:cxn>
                <a:cxn ang="0">
                  <a:pos x="connsiteX2" y="connsiteY2"/>
                </a:cxn>
                <a:cxn ang="0">
                  <a:pos x="connsiteX3" y="connsiteY3"/>
                </a:cxn>
              </a:cxnLst>
              <a:rect l="l" t="t" r="r" b="b"/>
              <a:pathLst>
                <a:path w="177800" h="44450">
                  <a:moveTo>
                    <a:pt x="0" y="44450"/>
                  </a:moveTo>
                  <a:lnTo>
                    <a:pt x="130175" y="41275"/>
                  </a:lnTo>
                  <a:lnTo>
                    <a:pt x="149225" y="0"/>
                  </a:lnTo>
                  <a:lnTo>
                    <a:pt x="17780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1" name="Forme libre : forme 170">
              <a:extLst>
                <a:ext uri="{FF2B5EF4-FFF2-40B4-BE49-F238E27FC236}">
                  <a16:creationId xmlns:a16="http://schemas.microsoft.com/office/drawing/2014/main" id="{8C74B1F1-7104-37D5-A08A-D24B851B9CB8}"/>
                </a:ext>
              </a:extLst>
            </p:cNvPr>
            <p:cNvSpPr/>
            <p:nvPr/>
          </p:nvSpPr>
          <p:spPr>
            <a:xfrm>
              <a:off x="9899650" y="3003550"/>
              <a:ext cx="165100" cy="53975"/>
            </a:xfrm>
            <a:custGeom>
              <a:avLst/>
              <a:gdLst>
                <a:gd name="connsiteX0" fmla="*/ 0 w 165100"/>
                <a:gd name="connsiteY0" fmla="*/ 53975 h 53975"/>
                <a:gd name="connsiteX1" fmla="*/ 123825 w 165100"/>
                <a:gd name="connsiteY1" fmla="*/ 25400 h 53975"/>
                <a:gd name="connsiteX2" fmla="*/ 130175 w 165100"/>
                <a:gd name="connsiteY2" fmla="*/ 3175 h 53975"/>
                <a:gd name="connsiteX3" fmla="*/ 165100 w 165100"/>
                <a:gd name="connsiteY3" fmla="*/ 0 h 53975"/>
              </a:gdLst>
              <a:ahLst/>
              <a:cxnLst>
                <a:cxn ang="0">
                  <a:pos x="connsiteX0" y="connsiteY0"/>
                </a:cxn>
                <a:cxn ang="0">
                  <a:pos x="connsiteX1" y="connsiteY1"/>
                </a:cxn>
                <a:cxn ang="0">
                  <a:pos x="connsiteX2" y="connsiteY2"/>
                </a:cxn>
                <a:cxn ang="0">
                  <a:pos x="connsiteX3" y="connsiteY3"/>
                </a:cxn>
              </a:cxnLst>
              <a:rect l="l" t="t" r="r" b="b"/>
              <a:pathLst>
                <a:path w="165100" h="53975">
                  <a:moveTo>
                    <a:pt x="0" y="53975"/>
                  </a:moveTo>
                  <a:lnTo>
                    <a:pt x="123825" y="25400"/>
                  </a:lnTo>
                  <a:lnTo>
                    <a:pt x="130175" y="3175"/>
                  </a:lnTo>
                  <a:lnTo>
                    <a:pt x="16510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3" name="Forme libre : forme 172">
              <a:extLst>
                <a:ext uri="{FF2B5EF4-FFF2-40B4-BE49-F238E27FC236}">
                  <a16:creationId xmlns:a16="http://schemas.microsoft.com/office/drawing/2014/main" id="{B4BE58A3-D94E-E380-64BD-FC9349D676FF}"/>
                </a:ext>
              </a:extLst>
            </p:cNvPr>
            <p:cNvSpPr/>
            <p:nvPr/>
          </p:nvSpPr>
          <p:spPr>
            <a:xfrm>
              <a:off x="9658350" y="3086100"/>
              <a:ext cx="177800" cy="28575"/>
            </a:xfrm>
            <a:custGeom>
              <a:avLst/>
              <a:gdLst>
                <a:gd name="connsiteX0" fmla="*/ 0 w 177800"/>
                <a:gd name="connsiteY0" fmla="*/ 28575 h 28575"/>
                <a:gd name="connsiteX1" fmla="*/ 50800 w 177800"/>
                <a:gd name="connsiteY1" fmla="*/ 15875 h 28575"/>
                <a:gd name="connsiteX2" fmla="*/ 177800 w 177800"/>
                <a:gd name="connsiteY2" fmla="*/ 0 h 28575"/>
              </a:gdLst>
              <a:ahLst/>
              <a:cxnLst>
                <a:cxn ang="0">
                  <a:pos x="connsiteX0" y="connsiteY0"/>
                </a:cxn>
                <a:cxn ang="0">
                  <a:pos x="connsiteX1" y="connsiteY1"/>
                </a:cxn>
                <a:cxn ang="0">
                  <a:pos x="connsiteX2" y="connsiteY2"/>
                </a:cxn>
              </a:cxnLst>
              <a:rect l="l" t="t" r="r" b="b"/>
              <a:pathLst>
                <a:path w="177800" h="28575">
                  <a:moveTo>
                    <a:pt x="0" y="28575"/>
                  </a:moveTo>
                  <a:lnTo>
                    <a:pt x="50800" y="15875"/>
                  </a:lnTo>
                  <a:lnTo>
                    <a:pt x="17780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4" name="Forme libre : forme 173">
              <a:extLst>
                <a:ext uri="{FF2B5EF4-FFF2-40B4-BE49-F238E27FC236}">
                  <a16:creationId xmlns:a16="http://schemas.microsoft.com/office/drawing/2014/main" id="{7FAB3D42-7241-AA9E-F5F3-010CB3F2F24F}"/>
                </a:ext>
              </a:extLst>
            </p:cNvPr>
            <p:cNvSpPr/>
            <p:nvPr/>
          </p:nvSpPr>
          <p:spPr>
            <a:xfrm>
              <a:off x="9439275" y="3127375"/>
              <a:ext cx="149225" cy="79375"/>
            </a:xfrm>
            <a:custGeom>
              <a:avLst/>
              <a:gdLst>
                <a:gd name="connsiteX0" fmla="*/ 0 w 149225"/>
                <a:gd name="connsiteY0" fmla="*/ 79375 h 79375"/>
                <a:gd name="connsiteX1" fmla="*/ 101600 w 149225"/>
                <a:gd name="connsiteY1" fmla="*/ 44450 h 79375"/>
                <a:gd name="connsiteX2" fmla="*/ 104775 w 149225"/>
                <a:gd name="connsiteY2" fmla="*/ 41275 h 79375"/>
                <a:gd name="connsiteX3" fmla="*/ 104775 w 149225"/>
                <a:gd name="connsiteY3" fmla="*/ 12700 h 79375"/>
                <a:gd name="connsiteX4" fmla="*/ 149225 w 149225"/>
                <a:gd name="connsiteY4" fmla="*/ 0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225" h="79375">
                  <a:moveTo>
                    <a:pt x="0" y="79375"/>
                  </a:moveTo>
                  <a:lnTo>
                    <a:pt x="101600" y="44450"/>
                  </a:lnTo>
                  <a:lnTo>
                    <a:pt x="104775" y="41275"/>
                  </a:lnTo>
                  <a:lnTo>
                    <a:pt x="104775" y="12700"/>
                  </a:lnTo>
                  <a:lnTo>
                    <a:pt x="1492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5" name="Forme libre : forme 174">
              <a:extLst>
                <a:ext uri="{FF2B5EF4-FFF2-40B4-BE49-F238E27FC236}">
                  <a16:creationId xmlns:a16="http://schemas.microsoft.com/office/drawing/2014/main" id="{AF0079D0-1319-FBEB-98A6-45277C8B5AAC}"/>
                </a:ext>
              </a:extLst>
            </p:cNvPr>
            <p:cNvSpPr/>
            <p:nvPr/>
          </p:nvSpPr>
          <p:spPr>
            <a:xfrm>
              <a:off x="9182100" y="3228975"/>
              <a:ext cx="177800" cy="41275"/>
            </a:xfrm>
            <a:custGeom>
              <a:avLst/>
              <a:gdLst>
                <a:gd name="connsiteX0" fmla="*/ 0 w 177800"/>
                <a:gd name="connsiteY0" fmla="*/ 41275 h 41275"/>
                <a:gd name="connsiteX1" fmla="*/ 114300 w 177800"/>
                <a:gd name="connsiteY1" fmla="*/ 19050 h 41275"/>
                <a:gd name="connsiteX2" fmla="*/ 146050 w 177800"/>
                <a:gd name="connsiteY2" fmla="*/ 0 h 41275"/>
                <a:gd name="connsiteX3" fmla="*/ 177800 w 177800"/>
                <a:gd name="connsiteY3" fmla="*/ 6350 h 41275"/>
              </a:gdLst>
              <a:ahLst/>
              <a:cxnLst>
                <a:cxn ang="0">
                  <a:pos x="connsiteX0" y="connsiteY0"/>
                </a:cxn>
                <a:cxn ang="0">
                  <a:pos x="connsiteX1" y="connsiteY1"/>
                </a:cxn>
                <a:cxn ang="0">
                  <a:pos x="connsiteX2" y="connsiteY2"/>
                </a:cxn>
                <a:cxn ang="0">
                  <a:pos x="connsiteX3" y="connsiteY3"/>
                </a:cxn>
              </a:cxnLst>
              <a:rect l="l" t="t" r="r" b="b"/>
              <a:pathLst>
                <a:path w="177800" h="41275">
                  <a:moveTo>
                    <a:pt x="0" y="41275"/>
                  </a:moveTo>
                  <a:lnTo>
                    <a:pt x="114300" y="19050"/>
                  </a:lnTo>
                  <a:lnTo>
                    <a:pt x="146050" y="0"/>
                  </a:lnTo>
                  <a:lnTo>
                    <a:pt x="177800" y="635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6" name="Forme libre : forme 175">
              <a:extLst>
                <a:ext uri="{FF2B5EF4-FFF2-40B4-BE49-F238E27FC236}">
                  <a16:creationId xmlns:a16="http://schemas.microsoft.com/office/drawing/2014/main" id="{71D8C768-04A1-6996-B4BD-C771BE2B1F5A}"/>
                </a:ext>
              </a:extLst>
            </p:cNvPr>
            <p:cNvSpPr/>
            <p:nvPr/>
          </p:nvSpPr>
          <p:spPr>
            <a:xfrm>
              <a:off x="8953500" y="3263900"/>
              <a:ext cx="161925" cy="69850"/>
            </a:xfrm>
            <a:custGeom>
              <a:avLst/>
              <a:gdLst>
                <a:gd name="connsiteX0" fmla="*/ 0 w 161925"/>
                <a:gd name="connsiteY0" fmla="*/ 69850 h 69850"/>
                <a:gd name="connsiteX1" fmla="*/ 88900 w 161925"/>
                <a:gd name="connsiteY1" fmla="*/ 22225 h 69850"/>
                <a:gd name="connsiteX2" fmla="*/ 88900 w 161925"/>
                <a:gd name="connsiteY2" fmla="*/ 3175 h 69850"/>
                <a:gd name="connsiteX3" fmla="*/ 161925 w 161925"/>
                <a:gd name="connsiteY3" fmla="*/ 0 h 69850"/>
              </a:gdLst>
              <a:ahLst/>
              <a:cxnLst>
                <a:cxn ang="0">
                  <a:pos x="connsiteX0" y="connsiteY0"/>
                </a:cxn>
                <a:cxn ang="0">
                  <a:pos x="connsiteX1" y="connsiteY1"/>
                </a:cxn>
                <a:cxn ang="0">
                  <a:pos x="connsiteX2" y="connsiteY2"/>
                </a:cxn>
                <a:cxn ang="0">
                  <a:pos x="connsiteX3" y="connsiteY3"/>
                </a:cxn>
              </a:cxnLst>
              <a:rect l="l" t="t" r="r" b="b"/>
              <a:pathLst>
                <a:path w="161925" h="69850">
                  <a:moveTo>
                    <a:pt x="0" y="69850"/>
                  </a:moveTo>
                  <a:lnTo>
                    <a:pt x="88900" y="22225"/>
                  </a:lnTo>
                  <a:lnTo>
                    <a:pt x="88900" y="3175"/>
                  </a:lnTo>
                  <a:lnTo>
                    <a:pt x="1619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7" name="Forme libre : forme 176">
              <a:extLst>
                <a:ext uri="{FF2B5EF4-FFF2-40B4-BE49-F238E27FC236}">
                  <a16:creationId xmlns:a16="http://schemas.microsoft.com/office/drawing/2014/main" id="{238E7BAB-4382-9964-A65F-697C27862ADA}"/>
                </a:ext>
              </a:extLst>
            </p:cNvPr>
            <p:cNvSpPr/>
            <p:nvPr/>
          </p:nvSpPr>
          <p:spPr>
            <a:xfrm>
              <a:off x="8740775" y="3336925"/>
              <a:ext cx="158750" cy="79375"/>
            </a:xfrm>
            <a:custGeom>
              <a:avLst/>
              <a:gdLst>
                <a:gd name="connsiteX0" fmla="*/ 0 w 158750"/>
                <a:gd name="connsiteY0" fmla="*/ 79375 h 79375"/>
                <a:gd name="connsiteX1" fmla="*/ 41275 w 158750"/>
                <a:gd name="connsiteY1" fmla="*/ 44450 h 79375"/>
                <a:gd name="connsiteX2" fmla="*/ 127000 w 158750"/>
                <a:gd name="connsiteY2" fmla="*/ 31750 h 79375"/>
                <a:gd name="connsiteX3" fmla="*/ 142875 w 158750"/>
                <a:gd name="connsiteY3" fmla="*/ 3175 h 79375"/>
                <a:gd name="connsiteX4" fmla="*/ 158750 w 158750"/>
                <a:gd name="connsiteY4" fmla="*/ 0 h 7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750" h="79375">
                  <a:moveTo>
                    <a:pt x="0" y="79375"/>
                  </a:moveTo>
                  <a:lnTo>
                    <a:pt x="41275" y="44450"/>
                  </a:lnTo>
                  <a:lnTo>
                    <a:pt x="127000" y="31750"/>
                  </a:lnTo>
                  <a:lnTo>
                    <a:pt x="142875" y="3175"/>
                  </a:lnTo>
                  <a:lnTo>
                    <a:pt x="15875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8" name="Forme libre : forme 177">
              <a:extLst>
                <a:ext uri="{FF2B5EF4-FFF2-40B4-BE49-F238E27FC236}">
                  <a16:creationId xmlns:a16="http://schemas.microsoft.com/office/drawing/2014/main" id="{E19236FD-34CC-BAA7-BAD2-27C7284DF6E6}"/>
                </a:ext>
              </a:extLst>
            </p:cNvPr>
            <p:cNvSpPr/>
            <p:nvPr/>
          </p:nvSpPr>
          <p:spPr>
            <a:xfrm>
              <a:off x="8537575" y="3441700"/>
              <a:ext cx="146050" cy="69850"/>
            </a:xfrm>
            <a:custGeom>
              <a:avLst/>
              <a:gdLst>
                <a:gd name="connsiteX0" fmla="*/ 0 w 146050"/>
                <a:gd name="connsiteY0" fmla="*/ 69850 h 69850"/>
                <a:gd name="connsiteX1" fmla="*/ 50800 w 146050"/>
                <a:gd name="connsiteY1" fmla="*/ 34925 h 69850"/>
                <a:gd name="connsiteX2" fmla="*/ 69850 w 146050"/>
                <a:gd name="connsiteY2" fmla="*/ 34925 h 69850"/>
                <a:gd name="connsiteX3" fmla="*/ 69850 w 146050"/>
                <a:gd name="connsiteY3" fmla="*/ 34925 h 69850"/>
                <a:gd name="connsiteX4" fmla="*/ 69850 w 146050"/>
                <a:gd name="connsiteY4" fmla="*/ 34925 h 69850"/>
                <a:gd name="connsiteX5" fmla="*/ 73025 w 146050"/>
                <a:gd name="connsiteY5" fmla="*/ 0 h 69850"/>
                <a:gd name="connsiteX6" fmla="*/ 146050 w 146050"/>
                <a:gd name="connsiteY6" fmla="*/ 0 h 6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50" h="69850">
                  <a:moveTo>
                    <a:pt x="0" y="69850"/>
                  </a:moveTo>
                  <a:lnTo>
                    <a:pt x="50800" y="34925"/>
                  </a:lnTo>
                  <a:lnTo>
                    <a:pt x="69850" y="34925"/>
                  </a:lnTo>
                  <a:lnTo>
                    <a:pt x="69850" y="34925"/>
                  </a:lnTo>
                  <a:lnTo>
                    <a:pt x="69850" y="34925"/>
                  </a:lnTo>
                  <a:lnTo>
                    <a:pt x="73025" y="0"/>
                  </a:lnTo>
                  <a:lnTo>
                    <a:pt x="14605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9" name="Forme libre : forme 178">
              <a:extLst>
                <a:ext uri="{FF2B5EF4-FFF2-40B4-BE49-F238E27FC236}">
                  <a16:creationId xmlns:a16="http://schemas.microsoft.com/office/drawing/2014/main" id="{088E04B8-50C6-D49F-C4A0-47CB8EEA0338}"/>
                </a:ext>
              </a:extLst>
            </p:cNvPr>
            <p:cNvSpPr/>
            <p:nvPr/>
          </p:nvSpPr>
          <p:spPr>
            <a:xfrm>
              <a:off x="8315325" y="3527425"/>
              <a:ext cx="168275" cy="66675"/>
            </a:xfrm>
            <a:custGeom>
              <a:avLst/>
              <a:gdLst>
                <a:gd name="connsiteX0" fmla="*/ 0 w 168275"/>
                <a:gd name="connsiteY0" fmla="*/ 66675 h 66675"/>
                <a:gd name="connsiteX1" fmla="*/ 133350 w 168275"/>
                <a:gd name="connsiteY1" fmla="*/ 34925 h 66675"/>
                <a:gd name="connsiteX2" fmla="*/ 168275 w 168275"/>
                <a:gd name="connsiteY2" fmla="*/ 0 h 66675"/>
              </a:gdLst>
              <a:ahLst/>
              <a:cxnLst>
                <a:cxn ang="0">
                  <a:pos x="connsiteX0" y="connsiteY0"/>
                </a:cxn>
                <a:cxn ang="0">
                  <a:pos x="connsiteX1" y="connsiteY1"/>
                </a:cxn>
                <a:cxn ang="0">
                  <a:pos x="connsiteX2" y="connsiteY2"/>
                </a:cxn>
              </a:cxnLst>
              <a:rect l="l" t="t" r="r" b="b"/>
              <a:pathLst>
                <a:path w="168275" h="66675">
                  <a:moveTo>
                    <a:pt x="0" y="66675"/>
                  </a:moveTo>
                  <a:lnTo>
                    <a:pt x="133350" y="34925"/>
                  </a:lnTo>
                  <a:lnTo>
                    <a:pt x="16827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0" name="Forme libre : forme 179">
              <a:extLst>
                <a:ext uri="{FF2B5EF4-FFF2-40B4-BE49-F238E27FC236}">
                  <a16:creationId xmlns:a16="http://schemas.microsoft.com/office/drawing/2014/main" id="{D00B2AC2-7514-7AAD-A148-FB7B788B3F31}"/>
                </a:ext>
              </a:extLst>
            </p:cNvPr>
            <p:cNvSpPr/>
            <p:nvPr/>
          </p:nvSpPr>
          <p:spPr>
            <a:xfrm>
              <a:off x="8150225" y="3622675"/>
              <a:ext cx="104775" cy="133350"/>
            </a:xfrm>
            <a:custGeom>
              <a:avLst/>
              <a:gdLst>
                <a:gd name="connsiteX0" fmla="*/ 0 w 104775"/>
                <a:gd name="connsiteY0" fmla="*/ 133350 h 133350"/>
                <a:gd name="connsiteX1" fmla="*/ 60325 w 104775"/>
                <a:gd name="connsiteY1" fmla="*/ 9525 h 133350"/>
                <a:gd name="connsiteX2" fmla="*/ 104775 w 104775"/>
                <a:gd name="connsiteY2" fmla="*/ 0 h 133350"/>
              </a:gdLst>
              <a:ahLst/>
              <a:cxnLst>
                <a:cxn ang="0">
                  <a:pos x="connsiteX0" y="connsiteY0"/>
                </a:cxn>
                <a:cxn ang="0">
                  <a:pos x="connsiteX1" y="connsiteY1"/>
                </a:cxn>
                <a:cxn ang="0">
                  <a:pos x="connsiteX2" y="connsiteY2"/>
                </a:cxn>
              </a:cxnLst>
              <a:rect l="l" t="t" r="r" b="b"/>
              <a:pathLst>
                <a:path w="104775" h="133350">
                  <a:moveTo>
                    <a:pt x="0" y="133350"/>
                  </a:moveTo>
                  <a:lnTo>
                    <a:pt x="60325" y="9525"/>
                  </a:lnTo>
                  <a:lnTo>
                    <a:pt x="10477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1" name="Forme libre : forme 180">
              <a:extLst>
                <a:ext uri="{FF2B5EF4-FFF2-40B4-BE49-F238E27FC236}">
                  <a16:creationId xmlns:a16="http://schemas.microsoft.com/office/drawing/2014/main" id="{F3162DDE-4656-EA3F-2AEA-1DDEB8E0547C}"/>
                </a:ext>
              </a:extLst>
            </p:cNvPr>
            <p:cNvSpPr/>
            <p:nvPr/>
          </p:nvSpPr>
          <p:spPr>
            <a:xfrm>
              <a:off x="8023225" y="3794125"/>
              <a:ext cx="85725" cy="130175"/>
            </a:xfrm>
            <a:custGeom>
              <a:avLst/>
              <a:gdLst>
                <a:gd name="connsiteX0" fmla="*/ 0 w 85725"/>
                <a:gd name="connsiteY0" fmla="*/ 130175 h 130175"/>
                <a:gd name="connsiteX1" fmla="*/ 34925 w 85725"/>
                <a:gd name="connsiteY1" fmla="*/ 12700 h 130175"/>
                <a:gd name="connsiteX2" fmla="*/ 85725 w 85725"/>
                <a:gd name="connsiteY2" fmla="*/ 0 h 130175"/>
              </a:gdLst>
              <a:ahLst/>
              <a:cxnLst>
                <a:cxn ang="0">
                  <a:pos x="connsiteX0" y="connsiteY0"/>
                </a:cxn>
                <a:cxn ang="0">
                  <a:pos x="connsiteX1" y="connsiteY1"/>
                </a:cxn>
                <a:cxn ang="0">
                  <a:pos x="connsiteX2" y="connsiteY2"/>
                </a:cxn>
              </a:cxnLst>
              <a:rect l="l" t="t" r="r" b="b"/>
              <a:pathLst>
                <a:path w="85725" h="130175">
                  <a:moveTo>
                    <a:pt x="0" y="130175"/>
                  </a:moveTo>
                  <a:lnTo>
                    <a:pt x="34925" y="12700"/>
                  </a:lnTo>
                  <a:lnTo>
                    <a:pt x="857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2" name="Forme libre : forme 181">
              <a:extLst>
                <a:ext uri="{FF2B5EF4-FFF2-40B4-BE49-F238E27FC236}">
                  <a16:creationId xmlns:a16="http://schemas.microsoft.com/office/drawing/2014/main" id="{96349B83-C598-7FFE-B1EE-F7BDF08D92E9}"/>
                </a:ext>
              </a:extLst>
            </p:cNvPr>
            <p:cNvSpPr/>
            <p:nvPr/>
          </p:nvSpPr>
          <p:spPr>
            <a:xfrm>
              <a:off x="7842250" y="3949700"/>
              <a:ext cx="123825" cy="104775"/>
            </a:xfrm>
            <a:custGeom>
              <a:avLst/>
              <a:gdLst>
                <a:gd name="connsiteX0" fmla="*/ 0 w 123825"/>
                <a:gd name="connsiteY0" fmla="*/ 104775 h 104775"/>
                <a:gd name="connsiteX1" fmla="*/ 66675 w 123825"/>
                <a:gd name="connsiteY1" fmla="*/ 95250 h 104775"/>
                <a:gd name="connsiteX2" fmla="*/ 85725 w 123825"/>
                <a:gd name="connsiteY2" fmla="*/ 25400 h 104775"/>
                <a:gd name="connsiteX3" fmla="*/ 123825 w 123825"/>
                <a:gd name="connsiteY3" fmla="*/ 0 h 104775"/>
              </a:gdLst>
              <a:ahLst/>
              <a:cxnLst>
                <a:cxn ang="0">
                  <a:pos x="connsiteX0" y="connsiteY0"/>
                </a:cxn>
                <a:cxn ang="0">
                  <a:pos x="connsiteX1" y="connsiteY1"/>
                </a:cxn>
                <a:cxn ang="0">
                  <a:pos x="connsiteX2" y="connsiteY2"/>
                </a:cxn>
                <a:cxn ang="0">
                  <a:pos x="connsiteX3" y="connsiteY3"/>
                </a:cxn>
              </a:cxnLst>
              <a:rect l="l" t="t" r="r" b="b"/>
              <a:pathLst>
                <a:path w="123825" h="104775">
                  <a:moveTo>
                    <a:pt x="0" y="104775"/>
                  </a:moveTo>
                  <a:lnTo>
                    <a:pt x="66675" y="95250"/>
                  </a:lnTo>
                  <a:lnTo>
                    <a:pt x="85725" y="25400"/>
                  </a:lnTo>
                  <a:lnTo>
                    <a:pt x="1238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3" name="Forme libre : forme 182">
              <a:extLst>
                <a:ext uri="{FF2B5EF4-FFF2-40B4-BE49-F238E27FC236}">
                  <a16:creationId xmlns:a16="http://schemas.microsoft.com/office/drawing/2014/main" id="{B8BC8C41-4D7D-032F-0589-4536B5B80993}"/>
                </a:ext>
              </a:extLst>
            </p:cNvPr>
            <p:cNvSpPr/>
            <p:nvPr/>
          </p:nvSpPr>
          <p:spPr>
            <a:xfrm>
              <a:off x="7750175" y="4105275"/>
              <a:ext cx="101600" cy="82550"/>
            </a:xfrm>
            <a:custGeom>
              <a:avLst/>
              <a:gdLst>
                <a:gd name="connsiteX0" fmla="*/ 0 w 101600"/>
                <a:gd name="connsiteY0" fmla="*/ 82550 h 82550"/>
                <a:gd name="connsiteX1" fmla="*/ 22225 w 101600"/>
                <a:gd name="connsiteY1" fmla="*/ 31750 h 82550"/>
                <a:gd name="connsiteX2" fmla="*/ 34925 w 101600"/>
                <a:gd name="connsiteY2" fmla="*/ 19050 h 82550"/>
                <a:gd name="connsiteX3" fmla="*/ 34925 w 101600"/>
                <a:gd name="connsiteY3" fmla="*/ 6350 h 82550"/>
                <a:gd name="connsiteX4" fmla="*/ 101600 w 101600"/>
                <a:gd name="connsiteY4" fmla="*/ 0 h 8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00" h="82550">
                  <a:moveTo>
                    <a:pt x="0" y="82550"/>
                  </a:moveTo>
                  <a:lnTo>
                    <a:pt x="22225" y="31750"/>
                  </a:lnTo>
                  <a:lnTo>
                    <a:pt x="34925" y="19050"/>
                  </a:lnTo>
                  <a:lnTo>
                    <a:pt x="34925" y="6350"/>
                  </a:lnTo>
                  <a:lnTo>
                    <a:pt x="10160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4" name="Forme libre : forme 183">
              <a:extLst>
                <a:ext uri="{FF2B5EF4-FFF2-40B4-BE49-F238E27FC236}">
                  <a16:creationId xmlns:a16="http://schemas.microsoft.com/office/drawing/2014/main" id="{20B7B63A-C062-14F0-9EF5-220DE6359141}"/>
                </a:ext>
              </a:extLst>
            </p:cNvPr>
            <p:cNvSpPr/>
            <p:nvPr/>
          </p:nvSpPr>
          <p:spPr>
            <a:xfrm>
              <a:off x="7575550" y="4257675"/>
              <a:ext cx="123825" cy="107950"/>
            </a:xfrm>
            <a:custGeom>
              <a:avLst/>
              <a:gdLst>
                <a:gd name="connsiteX0" fmla="*/ 0 w 123825"/>
                <a:gd name="connsiteY0" fmla="*/ 107950 h 107950"/>
                <a:gd name="connsiteX1" fmla="*/ 19050 w 123825"/>
                <a:gd name="connsiteY1" fmla="*/ 85725 h 107950"/>
                <a:gd name="connsiteX2" fmla="*/ 60325 w 123825"/>
                <a:gd name="connsiteY2" fmla="*/ 73025 h 107950"/>
                <a:gd name="connsiteX3" fmla="*/ 66675 w 123825"/>
                <a:gd name="connsiteY3" fmla="*/ 41275 h 107950"/>
                <a:gd name="connsiteX4" fmla="*/ 114300 w 123825"/>
                <a:gd name="connsiteY4" fmla="*/ 38100 h 107950"/>
                <a:gd name="connsiteX5" fmla="*/ 123825 w 123825"/>
                <a:gd name="connsiteY5" fmla="*/ 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07950">
                  <a:moveTo>
                    <a:pt x="0" y="107950"/>
                  </a:moveTo>
                  <a:lnTo>
                    <a:pt x="19050" y="85725"/>
                  </a:lnTo>
                  <a:lnTo>
                    <a:pt x="60325" y="73025"/>
                  </a:lnTo>
                  <a:lnTo>
                    <a:pt x="66675" y="41275"/>
                  </a:lnTo>
                  <a:lnTo>
                    <a:pt x="114300" y="38100"/>
                  </a:lnTo>
                  <a:lnTo>
                    <a:pt x="1238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5" name="Forme libre : forme 184">
              <a:extLst>
                <a:ext uri="{FF2B5EF4-FFF2-40B4-BE49-F238E27FC236}">
                  <a16:creationId xmlns:a16="http://schemas.microsoft.com/office/drawing/2014/main" id="{9B07E151-823D-30DC-B0EB-C3E6CFA949E6}"/>
                </a:ext>
              </a:extLst>
            </p:cNvPr>
            <p:cNvSpPr/>
            <p:nvPr/>
          </p:nvSpPr>
          <p:spPr>
            <a:xfrm>
              <a:off x="7426325" y="4387850"/>
              <a:ext cx="98425" cy="79375"/>
            </a:xfrm>
            <a:custGeom>
              <a:avLst/>
              <a:gdLst>
                <a:gd name="connsiteX0" fmla="*/ 0 w 98425"/>
                <a:gd name="connsiteY0" fmla="*/ 79375 h 79375"/>
                <a:gd name="connsiteX1" fmla="*/ 66675 w 98425"/>
                <a:gd name="connsiteY1" fmla="*/ 76200 h 79375"/>
                <a:gd name="connsiteX2" fmla="*/ 98425 w 98425"/>
                <a:gd name="connsiteY2" fmla="*/ 34925 h 79375"/>
                <a:gd name="connsiteX3" fmla="*/ 92075 w 98425"/>
                <a:gd name="connsiteY3" fmla="*/ 0 h 79375"/>
              </a:gdLst>
              <a:ahLst/>
              <a:cxnLst>
                <a:cxn ang="0">
                  <a:pos x="connsiteX0" y="connsiteY0"/>
                </a:cxn>
                <a:cxn ang="0">
                  <a:pos x="connsiteX1" y="connsiteY1"/>
                </a:cxn>
                <a:cxn ang="0">
                  <a:pos x="connsiteX2" y="connsiteY2"/>
                </a:cxn>
                <a:cxn ang="0">
                  <a:pos x="connsiteX3" y="connsiteY3"/>
                </a:cxn>
              </a:cxnLst>
              <a:rect l="l" t="t" r="r" b="b"/>
              <a:pathLst>
                <a:path w="98425" h="79375">
                  <a:moveTo>
                    <a:pt x="0" y="79375"/>
                  </a:moveTo>
                  <a:lnTo>
                    <a:pt x="66675" y="76200"/>
                  </a:lnTo>
                  <a:lnTo>
                    <a:pt x="98425" y="34925"/>
                  </a:lnTo>
                  <a:lnTo>
                    <a:pt x="9207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8" name="Groupe 97">
            <a:extLst>
              <a:ext uri="{FF2B5EF4-FFF2-40B4-BE49-F238E27FC236}">
                <a16:creationId xmlns:a16="http://schemas.microsoft.com/office/drawing/2014/main" id="{12DFBED8-D161-E284-868D-5BBA8F069B87}"/>
              </a:ext>
            </a:extLst>
          </p:cNvPr>
          <p:cNvGrpSpPr/>
          <p:nvPr/>
        </p:nvGrpSpPr>
        <p:grpSpPr>
          <a:xfrm>
            <a:off x="1715648" y="1835826"/>
            <a:ext cx="4537594" cy="2316771"/>
            <a:chOff x="1724025" y="1878992"/>
            <a:chExt cx="4537594" cy="2316771"/>
          </a:xfrm>
        </p:grpSpPr>
        <p:grpSp>
          <p:nvGrpSpPr>
            <p:cNvPr id="92" name="Groupe 91">
              <a:extLst>
                <a:ext uri="{FF2B5EF4-FFF2-40B4-BE49-F238E27FC236}">
                  <a16:creationId xmlns:a16="http://schemas.microsoft.com/office/drawing/2014/main" id="{A7157E4D-E9E7-7594-430D-C68379A7C16A}"/>
                </a:ext>
              </a:extLst>
            </p:cNvPr>
            <p:cNvGrpSpPr/>
            <p:nvPr/>
          </p:nvGrpSpPr>
          <p:grpSpPr>
            <a:xfrm>
              <a:off x="1724025" y="1878992"/>
              <a:ext cx="4537594" cy="2316771"/>
              <a:chOff x="1724025" y="1878992"/>
              <a:chExt cx="4537594" cy="2316771"/>
            </a:xfrm>
          </p:grpSpPr>
          <p:sp>
            <p:nvSpPr>
              <p:cNvPr id="40" name="Forme libre : forme 39">
                <a:extLst>
                  <a:ext uri="{FF2B5EF4-FFF2-40B4-BE49-F238E27FC236}">
                    <a16:creationId xmlns:a16="http://schemas.microsoft.com/office/drawing/2014/main" id="{2C2DDAEA-8B31-C024-2E76-4D08735C110A}"/>
                  </a:ext>
                </a:extLst>
              </p:cNvPr>
              <p:cNvSpPr/>
              <p:nvPr/>
            </p:nvSpPr>
            <p:spPr>
              <a:xfrm>
                <a:off x="1724025" y="3609975"/>
                <a:ext cx="419100" cy="585788"/>
              </a:xfrm>
              <a:custGeom>
                <a:avLst/>
                <a:gdLst>
                  <a:gd name="connsiteX0" fmla="*/ 0 w 419100"/>
                  <a:gd name="connsiteY0" fmla="*/ 585788 h 585788"/>
                  <a:gd name="connsiteX1" fmla="*/ 71438 w 419100"/>
                  <a:gd name="connsiteY1" fmla="*/ 476250 h 585788"/>
                  <a:gd name="connsiteX2" fmla="*/ 85725 w 419100"/>
                  <a:gd name="connsiteY2" fmla="*/ 342900 h 585788"/>
                  <a:gd name="connsiteX3" fmla="*/ 190500 w 419100"/>
                  <a:gd name="connsiteY3" fmla="*/ 261938 h 585788"/>
                  <a:gd name="connsiteX4" fmla="*/ 276225 w 419100"/>
                  <a:gd name="connsiteY4" fmla="*/ 152400 h 585788"/>
                  <a:gd name="connsiteX5" fmla="*/ 304800 w 419100"/>
                  <a:gd name="connsiteY5" fmla="*/ 57150 h 585788"/>
                  <a:gd name="connsiteX6" fmla="*/ 366713 w 419100"/>
                  <a:gd name="connsiteY6" fmla="*/ 9525 h 585788"/>
                  <a:gd name="connsiteX7" fmla="*/ 371475 w 419100"/>
                  <a:gd name="connsiteY7" fmla="*/ 4763 h 585788"/>
                  <a:gd name="connsiteX8" fmla="*/ 419100 w 419100"/>
                  <a:gd name="connsiteY8" fmla="*/ 0 h 58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585788">
                    <a:moveTo>
                      <a:pt x="0" y="585788"/>
                    </a:moveTo>
                    <a:lnTo>
                      <a:pt x="71438" y="476250"/>
                    </a:lnTo>
                    <a:lnTo>
                      <a:pt x="85725" y="342900"/>
                    </a:lnTo>
                    <a:lnTo>
                      <a:pt x="190500" y="261938"/>
                    </a:lnTo>
                    <a:lnTo>
                      <a:pt x="276225" y="152400"/>
                    </a:lnTo>
                    <a:lnTo>
                      <a:pt x="304800" y="57150"/>
                    </a:lnTo>
                    <a:lnTo>
                      <a:pt x="366713" y="9525"/>
                    </a:lnTo>
                    <a:lnTo>
                      <a:pt x="371475" y="4763"/>
                    </a:lnTo>
                    <a:lnTo>
                      <a:pt x="41910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7" name="Connecteur droit 46">
                <a:extLst>
                  <a:ext uri="{FF2B5EF4-FFF2-40B4-BE49-F238E27FC236}">
                    <a16:creationId xmlns:a16="http://schemas.microsoft.com/office/drawing/2014/main" id="{6F81B475-028B-6E59-C204-0485417A4D55}"/>
                  </a:ext>
                </a:extLst>
              </p:cNvPr>
              <p:cNvCxnSpPr/>
              <p:nvPr/>
            </p:nvCxnSpPr>
            <p:spPr>
              <a:xfrm>
                <a:off x="2443163" y="3512345"/>
                <a:ext cx="1905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970822A9-C2C2-BE32-A1B6-1099C6A8CF1A}"/>
                  </a:ext>
                </a:extLst>
              </p:cNvPr>
              <p:cNvCxnSpPr/>
              <p:nvPr/>
            </p:nvCxnSpPr>
            <p:spPr>
              <a:xfrm>
                <a:off x="2703624" y="3502821"/>
                <a:ext cx="1905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06C57197-7311-51AD-0E95-5462BEAD6630}"/>
                  </a:ext>
                </a:extLst>
              </p:cNvPr>
              <p:cNvCxnSpPr>
                <a:cxnSpLocks/>
              </p:cNvCxnSpPr>
              <p:nvPr/>
            </p:nvCxnSpPr>
            <p:spPr>
              <a:xfrm>
                <a:off x="2941747" y="3493297"/>
                <a:ext cx="190500"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1648DBE3-67C0-9837-C866-59BFDC8B6C29}"/>
                  </a:ext>
                </a:extLst>
              </p:cNvPr>
              <p:cNvCxnSpPr>
                <a:cxnSpLocks/>
              </p:cNvCxnSpPr>
              <p:nvPr/>
            </p:nvCxnSpPr>
            <p:spPr>
              <a:xfrm>
                <a:off x="4207272" y="3386141"/>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040FF78B-49F4-D1D6-981D-87D6B484CE85}"/>
                  </a:ext>
                </a:extLst>
              </p:cNvPr>
              <p:cNvCxnSpPr>
                <a:cxnSpLocks/>
              </p:cNvCxnSpPr>
              <p:nvPr/>
            </p:nvCxnSpPr>
            <p:spPr>
              <a:xfrm flipV="1">
                <a:off x="4457123" y="3343275"/>
                <a:ext cx="212328" cy="26197"/>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1" name="Connecteur droit 60">
                <a:extLst>
                  <a:ext uri="{FF2B5EF4-FFF2-40B4-BE49-F238E27FC236}">
                    <a16:creationId xmlns:a16="http://schemas.microsoft.com/office/drawing/2014/main" id="{EA138CFA-7700-C02E-54A0-F9D847384778}"/>
                  </a:ext>
                </a:extLst>
              </p:cNvPr>
              <p:cNvCxnSpPr>
                <a:cxnSpLocks/>
              </p:cNvCxnSpPr>
              <p:nvPr/>
            </p:nvCxnSpPr>
            <p:spPr>
              <a:xfrm flipV="1">
                <a:off x="3446506" y="3441260"/>
                <a:ext cx="194212" cy="16533"/>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5FC21DE3-A0B3-938E-91F8-75B777925951}"/>
                  </a:ext>
                </a:extLst>
              </p:cNvPr>
              <p:cNvCxnSpPr>
                <a:cxnSpLocks/>
              </p:cNvCxnSpPr>
              <p:nvPr/>
            </p:nvCxnSpPr>
            <p:spPr>
              <a:xfrm flipV="1">
                <a:off x="3699371" y="3419195"/>
                <a:ext cx="194212" cy="16533"/>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CED1865A-0622-924A-DE08-D203CD78A75A}"/>
                  </a:ext>
                </a:extLst>
              </p:cNvPr>
              <p:cNvCxnSpPr>
                <a:cxnSpLocks/>
              </p:cNvCxnSpPr>
              <p:nvPr/>
            </p:nvCxnSpPr>
            <p:spPr>
              <a:xfrm flipV="1">
                <a:off x="4716589" y="3331369"/>
                <a:ext cx="212328" cy="26197"/>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AD1E4C8A-495C-0D5A-B1D3-33DC49B61199}"/>
                  </a:ext>
                </a:extLst>
              </p:cNvPr>
              <p:cNvCxnSpPr>
                <a:cxnSpLocks/>
              </p:cNvCxnSpPr>
              <p:nvPr/>
            </p:nvCxnSpPr>
            <p:spPr>
              <a:xfrm>
                <a:off x="4975838" y="3331369"/>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6" name="Connecteur droit 65">
                <a:extLst>
                  <a:ext uri="{FF2B5EF4-FFF2-40B4-BE49-F238E27FC236}">
                    <a16:creationId xmlns:a16="http://schemas.microsoft.com/office/drawing/2014/main" id="{BA442246-4651-AC95-2D5F-25960247B8B7}"/>
                  </a:ext>
                </a:extLst>
              </p:cNvPr>
              <p:cNvCxnSpPr>
                <a:cxnSpLocks/>
              </p:cNvCxnSpPr>
              <p:nvPr/>
            </p:nvCxnSpPr>
            <p:spPr>
              <a:xfrm>
                <a:off x="5230631" y="3324226"/>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7" name="Connecteur droit 66">
                <a:extLst>
                  <a:ext uri="{FF2B5EF4-FFF2-40B4-BE49-F238E27FC236}">
                    <a16:creationId xmlns:a16="http://schemas.microsoft.com/office/drawing/2014/main" id="{8814999B-DED5-3436-382B-84D3961EEB0E}"/>
                  </a:ext>
                </a:extLst>
              </p:cNvPr>
              <p:cNvCxnSpPr>
                <a:cxnSpLocks/>
              </p:cNvCxnSpPr>
              <p:nvPr/>
            </p:nvCxnSpPr>
            <p:spPr>
              <a:xfrm>
                <a:off x="5487806" y="3319464"/>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558AB44D-2AB0-85E8-F0F6-2C098514408A}"/>
                  </a:ext>
                </a:extLst>
              </p:cNvPr>
              <p:cNvCxnSpPr>
                <a:cxnSpLocks/>
              </p:cNvCxnSpPr>
              <p:nvPr/>
            </p:nvCxnSpPr>
            <p:spPr>
              <a:xfrm>
                <a:off x="5762063" y="3312321"/>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5" name="Connecteur droit 84">
                <a:extLst>
                  <a:ext uri="{FF2B5EF4-FFF2-40B4-BE49-F238E27FC236}">
                    <a16:creationId xmlns:a16="http://schemas.microsoft.com/office/drawing/2014/main" id="{05B3B341-63EC-4E02-B394-01E1F5F63FE2}"/>
                  </a:ext>
                </a:extLst>
              </p:cNvPr>
              <p:cNvCxnSpPr>
                <a:cxnSpLocks/>
              </p:cNvCxnSpPr>
              <p:nvPr/>
            </p:nvCxnSpPr>
            <p:spPr>
              <a:xfrm flipH="1">
                <a:off x="6180667" y="2843762"/>
                <a:ext cx="4763" cy="16232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6" name="Connecteur droit 85">
                <a:extLst>
                  <a:ext uri="{FF2B5EF4-FFF2-40B4-BE49-F238E27FC236}">
                    <a16:creationId xmlns:a16="http://schemas.microsoft.com/office/drawing/2014/main" id="{EDB38845-34EE-C6FF-4295-5E6458B713AA}"/>
                  </a:ext>
                </a:extLst>
              </p:cNvPr>
              <p:cNvCxnSpPr>
                <a:cxnSpLocks/>
              </p:cNvCxnSpPr>
              <p:nvPr/>
            </p:nvCxnSpPr>
            <p:spPr>
              <a:xfrm flipH="1">
                <a:off x="6189577" y="2643493"/>
                <a:ext cx="14287" cy="16232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8" name="Connecteur droit 87">
                <a:extLst>
                  <a:ext uri="{FF2B5EF4-FFF2-40B4-BE49-F238E27FC236}">
                    <a16:creationId xmlns:a16="http://schemas.microsoft.com/office/drawing/2014/main" id="{23A277B3-5A03-CF86-55CA-D436C4F6F25B}"/>
                  </a:ext>
                </a:extLst>
              </p:cNvPr>
              <p:cNvCxnSpPr>
                <a:cxnSpLocks/>
              </p:cNvCxnSpPr>
              <p:nvPr/>
            </p:nvCxnSpPr>
            <p:spPr>
              <a:xfrm flipH="1">
                <a:off x="6207645" y="2440717"/>
                <a:ext cx="14287" cy="16232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9" name="Connecteur droit 88">
                <a:extLst>
                  <a:ext uri="{FF2B5EF4-FFF2-40B4-BE49-F238E27FC236}">
                    <a16:creationId xmlns:a16="http://schemas.microsoft.com/office/drawing/2014/main" id="{9BA78C4A-A01D-BF20-52F8-DB89D682FBE0}"/>
                  </a:ext>
                </a:extLst>
              </p:cNvPr>
              <p:cNvCxnSpPr>
                <a:cxnSpLocks/>
              </p:cNvCxnSpPr>
              <p:nvPr/>
            </p:nvCxnSpPr>
            <p:spPr>
              <a:xfrm flipH="1">
                <a:off x="6221932" y="2237941"/>
                <a:ext cx="14287" cy="16232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0" name="Connecteur droit 89">
                <a:extLst>
                  <a:ext uri="{FF2B5EF4-FFF2-40B4-BE49-F238E27FC236}">
                    <a16:creationId xmlns:a16="http://schemas.microsoft.com/office/drawing/2014/main" id="{A86A2AF1-3749-2698-07D5-6E502EBA53D2}"/>
                  </a:ext>
                </a:extLst>
              </p:cNvPr>
              <p:cNvCxnSpPr>
                <a:cxnSpLocks/>
              </p:cNvCxnSpPr>
              <p:nvPr/>
            </p:nvCxnSpPr>
            <p:spPr>
              <a:xfrm flipH="1">
                <a:off x="6238876" y="2037482"/>
                <a:ext cx="14287" cy="16232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11" name="Connecteur droit 110">
                <a:extLst>
                  <a:ext uri="{FF2B5EF4-FFF2-40B4-BE49-F238E27FC236}">
                    <a16:creationId xmlns:a16="http://schemas.microsoft.com/office/drawing/2014/main" id="{E4E37F53-6BF1-AD9C-26C5-9F91C54F567A}"/>
                  </a:ext>
                </a:extLst>
              </p:cNvPr>
              <p:cNvCxnSpPr>
                <a:cxnSpLocks/>
              </p:cNvCxnSpPr>
              <p:nvPr/>
            </p:nvCxnSpPr>
            <p:spPr>
              <a:xfrm flipH="1">
                <a:off x="6247332" y="1878992"/>
                <a:ext cx="14287" cy="16232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95" name="Forme libre : forme 94">
              <a:extLst>
                <a:ext uri="{FF2B5EF4-FFF2-40B4-BE49-F238E27FC236}">
                  <a16:creationId xmlns:a16="http://schemas.microsoft.com/office/drawing/2014/main" id="{F4A83C64-F042-C65E-7E0B-C5EC3FB80994}"/>
                </a:ext>
              </a:extLst>
            </p:cNvPr>
            <p:cNvSpPr/>
            <p:nvPr/>
          </p:nvSpPr>
          <p:spPr>
            <a:xfrm>
              <a:off x="3978275" y="3387725"/>
              <a:ext cx="174625" cy="28575"/>
            </a:xfrm>
            <a:custGeom>
              <a:avLst/>
              <a:gdLst>
                <a:gd name="connsiteX0" fmla="*/ 0 w 174625"/>
                <a:gd name="connsiteY0" fmla="*/ 28575 h 28575"/>
                <a:gd name="connsiteX1" fmla="*/ 76200 w 174625"/>
                <a:gd name="connsiteY1" fmla="*/ 28575 h 28575"/>
                <a:gd name="connsiteX2" fmla="*/ 123825 w 174625"/>
                <a:gd name="connsiteY2" fmla="*/ 6350 h 28575"/>
                <a:gd name="connsiteX3" fmla="*/ 174625 w 174625"/>
                <a:gd name="connsiteY3" fmla="*/ 0 h 28575"/>
              </a:gdLst>
              <a:ahLst/>
              <a:cxnLst>
                <a:cxn ang="0">
                  <a:pos x="connsiteX0" y="connsiteY0"/>
                </a:cxn>
                <a:cxn ang="0">
                  <a:pos x="connsiteX1" y="connsiteY1"/>
                </a:cxn>
                <a:cxn ang="0">
                  <a:pos x="connsiteX2" y="connsiteY2"/>
                </a:cxn>
                <a:cxn ang="0">
                  <a:pos x="connsiteX3" y="connsiteY3"/>
                </a:cxn>
              </a:cxnLst>
              <a:rect l="l" t="t" r="r" b="b"/>
              <a:pathLst>
                <a:path w="174625" h="28575">
                  <a:moveTo>
                    <a:pt x="0" y="28575"/>
                  </a:moveTo>
                  <a:lnTo>
                    <a:pt x="76200" y="28575"/>
                  </a:lnTo>
                  <a:lnTo>
                    <a:pt x="123825" y="6350"/>
                  </a:lnTo>
                  <a:lnTo>
                    <a:pt x="174625"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6" name="Forme libre : forme 95">
              <a:extLst>
                <a:ext uri="{FF2B5EF4-FFF2-40B4-BE49-F238E27FC236}">
                  <a16:creationId xmlns:a16="http://schemas.microsoft.com/office/drawing/2014/main" id="{1FF08BC6-697D-12D5-C600-135F849B9742}"/>
                </a:ext>
              </a:extLst>
            </p:cNvPr>
            <p:cNvSpPr/>
            <p:nvPr/>
          </p:nvSpPr>
          <p:spPr>
            <a:xfrm>
              <a:off x="6013450" y="3248025"/>
              <a:ext cx="146050" cy="47625"/>
            </a:xfrm>
            <a:custGeom>
              <a:avLst/>
              <a:gdLst>
                <a:gd name="connsiteX0" fmla="*/ 0 w 146050"/>
                <a:gd name="connsiteY0" fmla="*/ 47625 h 47625"/>
                <a:gd name="connsiteX1" fmla="*/ 130175 w 146050"/>
                <a:gd name="connsiteY1" fmla="*/ 47625 h 47625"/>
                <a:gd name="connsiteX2" fmla="*/ 146050 w 146050"/>
                <a:gd name="connsiteY2" fmla="*/ 0 h 47625"/>
              </a:gdLst>
              <a:ahLst/>
              <a:cxnLst>
                <a:cxn ang="0">
                  <a:pos x="connsiteX0" y="connsiteY0"/>
                </a:cxn>
                <a:cxn ang="0">
                  <a:pos x="connsiteX1" y="connsiteY1"/>
                </a:cxn>
                <a:cxn ang="0">
                  <a:pos x="connsiteX2" y="connsiteY2"/>
                </a:cxn>
              </a:cxnLst>
              <a:rect l="l" t="t" r="r" b="b"/>
              <a:pathLst>
                <a:path w="146050" h="47625">
                  <a:moveTo>
                    <a:pt x="0" y="47625"/>
                  </a:moveTo>
                  <a:lnTo>
                    <a:pt x="130175" y="47625"/>
                  </a:lnTo>
                  <a:lnTo>
                    <a:pt x="14605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7" name="Forme libre : forme 96">
              <a:extLst>
                <a:ext uri="{FF2B5EF4-FFF2-40B4-BE49-F238E27FC236}">
                  <a16:creationId xmlns:a16="http://schemas.microsoft.com/office/drawing/2014/main" id="{A4BEA949-2985-2D18-3462-8A22965A5C2C}"/>
                </a:ext>
              </a:extLst>
            </p:cNvPr>
            <p:cNvSpPr/>
            <p:nvPr/>
          </p:nvSpPr>
          <p:spPr>
            <a:xfrm>
              <a:off x="6162675" y="3051175"/>
              <a:ext cx="9525" cy="147636"/>
            </a:xfrm>
            <a:custGeom>
              <a:avLst/>
              <a:gdLst>
                <a:gd name="connsiteX0" fmla="*/ 15875 w 15875"/>
                <a:gd name="connsiteY0" fmla="*/ 0 h 149226"/>
                <a:gd name="connsiteX1" fmla="*/ 15875 w 15875"/>
                <a:gd name="connsiteY1" fmla="*/ 0 h 149226"/>
                <a:gd name="connsiteX2" fmla="*/ 9525 w 15875"/>
                <a:gd name="connsiteY2" fmla="*/ 73025 h 149226"/>
                <a:gd name="connsiteX3" fmla="*/ 6350 w 15875"/>
                <a:gd name="connsiteY3" fmla="*/ 85725 h 149226"/>
                <a:gd name="connsiteX4" fmla="*/ 0 w 15875"/>
                <a:gd name="connsiteY4" fmla="*/ 149225 h 149226"/>
                <a:gd name="connsiteX5" fmla="*/ 12700 w 15875"/>
                <a:gd name="connsiteY5" fmla="*/ 146050 h 149226"/>
                <a:gd name="connsiteX6" fmla="*/ 3175 w 15875"/>
                <a:gd name="connsiteY6" fmla="*/ 146050 h 149226"/>
                <a:gd name="connsiteX7" fmla="*/ 9525 w 15875"/>
                <a:gd name="connsiteY7" fmla="*/ 142875 h 149226"/>
                <a:gd name="connsiteX0" fmla="*/ 15875 w 15875"/>
                <a:gd name="connsiteY0" fmla="*/ 0 h 149226"/>
                <a:gd name="connsiteX1" fmla="*/ 15875 w 15875"/>
                <a:gd name="connsiteY1" fmla="*/ 0 h 149226"/>
                <a:gd name="connsiteX2" fmla="*/ 9525 w 15875"/>
                <a:gd name="connsiteY2" fmla="*/ 73025 h 149226"/>
                <a:gd name="connsiteX3" fmla="*/ 6350 w 15875"/>
                <a:gd name="connsiteY3" fmla="*/ 85725 h 149226"/>
                <a:gd name="connsiteX4" fmla="*/ 0 w 15875"/>
                <a:gd name="connsiteY4" fmla="*/ 149225 h 149226"/>
                <a:gd name="connsiteX5" fmla="*/ 12700 w 15875"/>
                <a:gd name="connsiteY5" fmla="*/ 146050 h 149226"/>
                <a:gd name="connsiteX6" fmla="*/ 3175 w 15875"/>
                <a:gd name="connsiteY6" fmla="*/ 146050 h 149226"/>
                <a:gd name="connsiteX0" fmla="*/ 15875 w 15875"/>
                <a:gd name="connsiteY0" fmla="*/ 0 h 149226"/>
                <a:gd name="connsiteX1" fmla="*/ 15875 w 15875"/>
                <a:gd name="connsiteY1" fmla="*/ 0 h 149226"/>
                <a:gd name="connsiteX2" fmla="*/ 9525 w 15875"/>
                <a:gd name="connsiteY2" fmla="*/ 73025 h 149226"/>
                <a:gd name="connsiteX3" fmla="*/ 6350 w 15875"/>
                <a:gd name="connsiteY3" fmla="*/ 85725 h 149226"/>
                <a:gd name="connsiteX4" fmla="*/ 0 w 15875"/>
                <a:gd name="connsiteY4" fmla="*/ 149225 h 149226"/>
                <a:gd name="connsiteX5" fmla="*/ 12700 w 15875"/>
                <a:gd name="connsiteY5" fmla="*/ 146050 h 149226"/>
                <a:gd name="connsiteX6" fmla="*/ 3175 w 15875"/>
                <a:gd name="connsiteY6" fmla="*/ 146050 h 149226"/>
                <a:gd name="connsiteX0" fmla="*/ 15875 w 15875"/>
                <a:gd name="connsiteY0" fmla="*/ 0 h 149226"/>
                <a:gd name="connsiteX1" fmla="*/ 15875 w 15875"/>
                <a:gd name="connsiteY1" fmla="*/ 0 h 149226"/>
                <a:gd name="connsiteX2" fmla="*/ 9525 w 15875"/>
                <a:gd name="connsiteY2" fmla="*/ 73025 h 149226"/>
                <a:gd name="connsiteX3" fmla="*/ 6350 w 15875"/>
                <a:gd name="connsiteY3" fmla="*/ 85725 h 149226"/>
                <a:gd name="connsiteX4" fmla="*/ 0 w 15875"/>
                <a:gd name="connsiteY4" fmla="*/ 149225 h 149226"/>
                <a:gd name="connsiteX5" fmla="*/ 12700 w 15875"/>
                <a:gd name="connsiteY5" fmla="*/ 146050 h 149226"/>
                <a:gd name="connsiteX0" fmla="*/ 15875 w 15875"/>
                <a:gd name="connsiteY0" fmla="*/ 0 h 149226"/>
                <a:gd name="connsiteX1" fmla="*/ 15875 w 15875"/>
                <a:gd name="connsiteY1" fmla="*/ 0 h 149226"/>
                <a:gd name="connsiteX2" fmla="*/ 9525 w 15875"/>
                <a:gd name="connsiteY2" fmla="*/ 73025 h 149226"/>
                <a:gd name="connsiteX3" fmla="*/ 6350 w 15875"/>
                <a:gd name="connsiteY3" fmla="*/ 85725 h 149226"/>
                <a:gd name="connsiteX4" fmla="*/ 0 w 15875"/>
                <a:gd name="connsiteY4" fmla="*/ 149225 h 149226"/>
                <a:gd name="connsiteX0" fmla="*/ 9525 w 9525"/>
                <a:gd name="connsiteY0" fmla="*/ 0 h 85725"/>
                <a:gd name="connsiteX1" fmla="*/ 9525 w 9525"/>
                <a:gd name="connsiteY1" fmla="*/ 0 h 85725"/>
                <a:gd name="connsiteX2" fmla="*/ 3175 w 9525"/>
                <a:gd name="connsiteY2" fmla="*/ 73025 h 85725"/>
                <a:gd name="connsiteX3" fmla="*/ 0 w 9525"/>
                <a:gd name="connsiteY3" fmla="*/ 85725 h 85725"/>
                <a:gd name="connsiteX0" fmla="*/ 10000 w 10000"/>
                <a:gd name="connsiteY0" fmla="*/ 0 h 17222"/>
                <a:gd name="connsiteX1" fmla="*/ 10000 w 10000"/>
                <a:gd name="connsiteY1" fmla="*/ 0 h 17222"/>
                <a:gd name="connsiteX2" fmla="*/ 3333 w 10000"/>
                <a:gd name="connsiteY2" fmla="*/ 8519 h 17222"/>
                <a:gd name="connsiteX3" fmla="*/ 0 w 10000"/>
                <a:gd name="connsiteY3" fmla="*/ 17222 h 17222"/>
              </a:gdLst>
              <a:ahLst/>
              <a:cxnLst>
                <a:cxn ang="0">
                  <a:pos x="connsiteX0" y="connsiteY0"/>
                </a:cxn>
                <a:cxn ang="0">
                  <a:pos x="connsiteX1" y="connsiteY1"/>
                </a:cxn>
                <a:cxn ang="0">
                  <a:pos x="connsiteX2" y="connsiteY2"/>
                </a:cxn>
                <a:cxn ang="0">
                  <a:pos x="connsiteX3" y="connsiteY3"/>
                </a:cxn>
              </a:cxnLst>
              <a:rect l="l" t="t" r="r" b="b"/>
              <a:pathLst>
                <a:path w="10000" h="17222">
                  <a:moveTo>
                    <a:pt x="10000" y="0"/>
                  </a:moveTo>
                  <a:lnTo>
                    <a:pt x="10000" y="0"/>
                  </a:lnTo>
                  <a:cubicBezTo>
                    <a:pt x="7777" y="2840"/>
                    <a:pt x="5000" y="5649"/>
                    <a:pt x="3333" y="8519"/>
                  </a:cubicBezTo>
                  <a:cubicBezTo>
                    <a:pt x="1666" y="11389"/>
                    <a:pt x="380" y="16715"/>
                    <a:pt x="0" y="17222"/>
                  </a:cubicBez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7" name="Espace réservé du texte 6">
            <a:extLst>
              <a:ext uri="{FF2B5EF4-FFF2-40B4-BE49-F238E27FC236}">
                <a16:creationId xmlns:a16="http://schemas.microsoft.com/office/drawing/2014/main" id="{C1FDC02D-E977-0047-247B-3FAF17FBD0CA}"/>
              </a:ext>
            </a:extLst>
          </p:cNvPr>
          <p:cNvSpPr>
            <a:spLocks noGrp="1"/>
          </p:cNvSpPr>
          <p:nvPr>
            <p:ph type="body" sz="quarter" idx="19"/>
          </p:nvPr>
        </p:nvSpPr>
        <p:spPr/>
        <p:txBody>
          <a:bodyPr/>
          <a:lstStyle/>
          <a:p>
            <a:pPr>
              <a:lnSpc>
                <a:spcPct val="107000"/>
              </a:lnSpc>
              <a:spcAft>
                <a:spcPts val="800"/>
              </a:spcAft>
            </a:pPr>
            <a:r>
              <a:rPr lang="fr-FR" kern="100" dirty="0">
                <a:effectLst/>
                <a:ea typeface="Aptos" panose="020B0004020202020204" pitchFamily="34" charset="0"/>
              </a:rPr>
              <a:t>Banerjee et al., CID 2021, 73: e39-346</a:t>
            </a:r>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fr-FR"/>
              <a:t>Antibiotic changes vary by resistance</a:t>
            </a:r>
          </a:p>
        </p:txBody>
      </p:sp>
      <p:sp>
        <p:nvSpPr>
          <p:cNvPr id="3" name="Espace réservé du contenu 16">
            <a:extLst>
              <a:ext uri="{FF2B5EF4-FFF2-40B4-BE49-F238E27FC236}">
                <a16:creationId xmlns:a16="http://schemas.microsoft.com/office/drawing/2014/main" id="{B6D9447A-E511-942B-5817-B8D2A2F18922}"/>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cs typeface="Arial" panose="020B0604020202020204" pitchFamily="34" charset="0"/>
              </a:rPr>
              <a:t>Romney </a:t>
            </a:r>
            <a:r>
              <a:rPr lang="fr-FR" sz="1200" i="1" dirty="0" err="1">
                <a:cs typeface="Arial" panose="020B0604020202020204" pitchFamily="34" charset="0"/>
              </a:rPr>
              <a:t>Humphries</a:t>
            </a:r>
            <a:r>
              <a:rPr lang="fr-FR" sz="1200" i="1" dirty="0">
                <a:cs typeface="Arial" panose="020B0604020202020204" pitchFamily="34" charset="0"/>
              </a:rPr>
              <a:t> et al., ECCMID</a:t>
            </a:r>
            <a:r>
              <a:rPr lang="fr-FR" sz="1200" i="1" baseline="30000" dirty="0">
                <a:cs typeface="Arial" panose="020B0604020202020204" pitchFamily="34" charset="0"/>
              </a:rPr>
              <a:t>®</a:t>
            </a:r>
            <a:r>
              <a:rPr lang="fr-FR" sz="1200" i="1" dirty="0">
                <a:cs typeface="Arial" panose="020B0604020202020204" pitchFamily="34" charset="0"/>
              </a:rPr>
              <a:t> 2024, Session#IS31</a:t>
            </a:r>
          </a:p>
        </p:txBody>
      </p:sp>
      <p:sp>
        <p:nvSpPr>
          <p:cNvPr id="11" name="Rectangle à coins arrondis 10"/>
          <p:cNvSpPr/>
          <p:nvPr/>
        </p:nvSpPr>
        <p:spPr>
          <a:xfrm>
            <a:off x="992447" y="1141997"/>
            <a:ext cx="5499407" cy="4102160"/>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13" name="ZoneTexte 12">
            <a:extLst>
              <a:ext uri="{FF2B5EF4-FFF2-40B4-BE49-F238E27FC236}">
                <a16:creationId xmlns:a16="http://schemas.microsoft.com/office/drawing/2014/main" id="{52451C3A-2299-884E-A6D9-95A925480DAF}"/>
              </a:ext>
            </a:extLst>
          </p:cNvPr>
          <p:cNvSpPr txBox="1"/>
          <p:nvPr/>
        </p:nvSpPr>
        <p:spPr>
          <a:xfrm>
            <a:off x="1046487" y="1004484"/>
            <a:ext cx="3950702" cy="307777"/>
          </a:xfrm>
          <a:prstGeom prst="rect">
            <a:avLst/>
          </a:prstGeom>
          <a:solidFill>
            <a:schemeClr val="bg1"/>
          </a:solidFill>
          <a:ln>
            <a:noFill/>
          </a:ln>
        </p:spPr>
        <p:txBody>
          <a:bodyPr wrap="square" rtlCol="0" anchor="ctr">
            <a:spAutoFit/>
          </a:bodyPr>
          <a:lstStyle/>
          <a:p>
            <a:r>
              <a:rPr lang="en-US" sz="1400" b="1" dirty="0">
                <a:solidFill>
                  <a:srgbClr val="000000"/>
                </a:solidFill>
                <a:latin typeface="Arial" panose="020B0604020202020204" pitchFamily="34" charset="0"/>
                <a:cs typeface="Arial" panose="020B0604020202020204" pitchFamily="34" charset="0"/>
              </a:rPr>
              <a:t>Resistant organisms: time to ABX escalation</a:t>
            </a:r>
          </a:p>
        </p:txBody>
      </p:sp>
      <p:sp>
        <p:nvSpPr>
          <p:cNvPr id="20" name="Text Box 4"/>
          <p:cNvSpPr txBox="1">
            <a:spLocks noChangeArrowheads="1"/>
          </p:cNvSpPr>
          <p:nvPr/>
        </p:nvSpPr>
        <p:spPr bwMode="auto">
          <a:xfrm rot="16200000">
            <a:off x="538532" y="2823704"/>
            <a:ext cx="1369677"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a:ea typeface="+mn-ea"/>
                <a:cs typeface="Arial"/>
              </a:rPr>
              <a:t>Cumulative  %</a:t>
            </a:r>
          </a:p>
        </p:txBody>
      </p:sp>
      <p:sp>
        <p:nvSpPr>
          <p:cNvPr id="21" name="Text Box 4"/>
          <p:cNvSpPr txBox="1">
            <a:spLocks noChangeArrowheads="1"/>
          </p:cNvSpPr>
          <p:nvPr/>
        </p:nvSpPr>
        <p:spPr bwMode="auto">
          <a:xfrm>
            <a:off x="2216303" y="4459218"/>
            <a:ext cx="3306656"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900" dirty="0">
                <a:solidFill>
                  <a:srgbClr val="FFFFFF">
                    <a:lumMod val="50000"/>
                  </a:srgbClr>
                </a:solidFill>
                <a:latin typeface="Arial"/>
                <a:ea typeface="+mn-ea"/>
                <a:cs typeface="Arial"/>
              </a:rPr>
              <a:t>Time to first antibiotic escalation (hours)</a:t>
            </a:r>
            <a:endParaRPr lang="da-DK" sz="900" dirty="0">
              <a:solidFill>
                <a:srgbClr val="FFFFFF">
                  <a:lumMod val="50000"/>
                </a:srgbClr>
              </a:solidFill>
              <a:latin typeface="Arial"/>
              <a:ea typeface="+mn-ea"/>
              <a:cs typeface="Arial"/>
            </a:endParaRPr>
          </a:p>
        </p:txBody>
      </p:sp>
      <p:graphicFrame>
        <p:nvGraphicFramePr>
          <p:cNvPr id="22" name="Tableau 21"/>
          <p:cNvGraphicFramePr>
            <a:graphicFrameLocks noGrp="1"/>
          </p:cNvGraphicFramePr>
          <p:nvPr>
            <p:extLst>
              <p:ext uri="{D42A27DB-BD31-4B8C-83A1-F6EECF244321}">
                <p14:modId xmlns:p14="http://schemas.microsoft.com/office/powerpoint/2010/main" val="3449538035"/>
              </p:ext>
            </p:extLst>
          </p:nvPr>
        </p:nvGraphicFramePr>
        <p:xfrm>
          <a:off x="1753400" y="1865857"/>
          <a:ext cx="3886200" cy="320040"/>
        </p:xfrm>
        <a:graphic>
          <a:graphicData uri="http://schemas.openxmlformats.org/drawingml/2006/table">
            <a:tbl>
              <a:tblPr firstRow="1" bandRow="1">
                <a:tableStyleId>{5C22544A-7EE6-4342-B048-85BDC9FD1C3A}</a:tableStyleId>
              </a:tblPr>
              <a:tblGrid>
                <a:gridCol w="3886200">
                  <a:extLst>
                    <a:ext uri="{9D8B030D-6E8A-4147-A177-3AD203B41FA5}">
                      <a16:colId xmlns:a16="http://schemas.microsoft.com/office/drawing/2014/main" val="20000"/>
                    </a:ext>
                  </a:extLst>
                </a:gridCol>
              </a:tblGrid>
              <a:tr h="21423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lumMod val="75000"/>
                              <a:lumOff val="25000"/>
                            </a:schemeClr>
                          </a:solidFill>
                          <a:latin typeface="Arial" panose="020B0604020202020204" pitchFamily="34" charset="0"/>
                          <a:cs typeface="Arial" panose="020B0604020202020204" pitchFamily="34" charset="0"/>
                        </a:rPr>
                        <a:t>SOC, resistant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48.4 (27.1) hours, median (IQR) = 61.7 (30.4, 72.0) hours RAPID, resistant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30.7 (28.4) hours, median (IQR) = 18.4 (5.8, 72.0) hours Difference in means (95% CI): 17.6 (4.9, 30.3) hours, t-test </a:t>
                      </a:r>
                      <a:r>
                        <a:rPr lang="en-US" sz="700" b="0" i="1" dirty="0">
                          <a:solidFill>
                            <a:schemeClr val="tx1">
                              <a:lumMod val="75000"/>
                              <a:lumOff val="25000"/>
                            </a:schemeClr>
                          </a:solidFill>
                          <a:latin typeface="Arial" panose="020B0604020202020204" pitchFamily="34" charset="0"/>
                          <a:cs typeface="Arial" panose="020B0604020202020204" pitchFamily="34" charset="0"/>
                        </a:rPr>
                        <a:t>p</a:t>
                      </a:r>
                      <a:r>
                        <a:rPr lang="en-US" sz="700" b="0" dirty="0">
                          <a:solidFill>
                            <a:schemeClr val="tx1">
                              <a:lumMod val="75000"/>
                              <a:lumOff val="25000"/>
                            </a:schemeClr>
                          </a:solidFill>
                          <a:latin typeface="Arial" panose="020B0604020202020204" pitchFamily="34" charset="0"/>
                          <a:cs typeface="Arial" panose="020B0604020202020204" pitchFamily="34" charset="0"/>
                        </a:rPr>
                        <a:t> = 0.007</a:t>
                      </a: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36000" marR="3600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8" name="Rectangle à coins arrondis 10">
            <a:extLst>
              <a:ext uri="{FF2B5EF4-FFF2-40B4-BE49-F238E27FC236}">
                <a16:creationId xmlns:a16="http://schemas.microsoft.com/office/drawing/2014/main" id="{66849368-C06D-1F46-36E8-967F87D3CD9C}"/>
              </a:ext>
            </a:extLst>
          </p:cNvPr>
          <p:cNvSpPr/>
          <p:nvPr/>
        </p:nvSpPr>
        <p:spPr>
          <a:xfrm>
            <a:off x="6618726" y="1141998"/>
            <a:ext cx="5499407" cy="4102159"/>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sp>
        <p:nvSpPr>
          <p:cNvPr id="9" name="ZoneTexte 8">
            <a:extLst>
              <a:ext uri="{FF2B5EF4-FFF2-40B4-BE49-F238E27FC236}">
                <a16:creationId xmlns:a16="http://schemas.microsoft.com/office/drawing/2014/main" id="{7BC4604E-5894-CD67-1A51-C1C3792533CB}"/>
              </a:ext>
            </a:extLst>
          </p:cNvPr>
          <p:cNvSpPr txBox="1"/>
          <p:nvPr/>
        </p:nvSpPr>
        <p:spPr>
          <a:xfrm>
            <a:off x="10838905" y="1265227"/>
            <a:ext cx="1276146" cy="276999"/>
          </a:xfrm>
          <a:prstGeom prst="rect">
            <a:avLst/>
          </a:prstGeom>
          <a:solidFill>
            <a:schemeClr val="bg1"/>
          </a:solidFill>
          <a:ln>
            <a:noFill/>
          </a:ln>
        </p:spPr>
        <p:txBody>
          <a:bodyPr wrap="square" rtlCol="0" anchor="ctr">
            <a:spAutoFit/>
          </a:bodyPr>
          <a:lstStyle/>
          <a:p>
            <a:r>
              <a:rPr lang="fr-FR" sz="1200" dirty="0">
                <a:solidFill>
                  <a:srgbClr val="5E247C"/>
                </a:solidFill>
                <a:latin typeface="Arial" panose="020B0604020202020204" pitchFamily="34" charset="0"/>
                <a:cs typeface="Arial" panose="020B0604020202020204" pitchFamily="34" charset="0"/>
              </a:rPr>
              <a:t>13 </a:t>
            </a:r>
            <a:r>
              <a:rPr lang="fr-FR" sz="1200" dirty="0" err="1">
                <a:solidFill>
                  <a:srgbClr val="5E247C"/>
                </a:solidFill>
                <a:latin typeface="Arial" panose="020B0604020202020204" pitchFamily="34" charset="0"/>
                <a:cs typeface="Arial" panose="020B0604020202020204" pitchFamily="34" charset="0"/>
              </a:rPr>
              <a:t>hours</a:t>
            </a:r>
            <a:r>
              <a:rPr lang="fr-FR" sz="1200" dirty="0">
                <a:solidFill>
                  <a:srgbClr val="5E247C"/>
                </a:solidFill>
                <a:latin typeface="Arial" panose="020B0604020202020204" pitchFamily="34" charset="0"/>
                <a:cs typeface="Arial" panose="020B0604020202020204" pitchFamily="34" charset="0"/>
              </a:rPr>
              <a:t> </a:t>
            </a:r>
            <a:r>
              <a:rPr lang="fr-FR" sz="1200" dirty="0" err="1">
                <a:solidFill>
                  <a:srgbClr val="5E247C"/>
                </a:solidFill>
                <a:latin typeface="Arial" panose="020B0604020202020204" pitchFamily="34" charset="0"/>
                <a:cs typeface="Arial" panose="020B0604020202020204" pitchFamily="34" charset="0"/>
              </a:rPr>
              <a:t>faster</a:t>
            </a:r>
            <a:endParaRPr lang="fr-FR" sz="1200" dirty="0">
              <a:solidFill>
                <a:srgbClr val="5E247C"/>
              </a:solidFill>
              <a:latin typeface="Arial" panose="020B0604020202020204" pitchFamily="34" charset="0"/>
              <a:cs typeface="Arial" panose="020B0604020202020204" pitchFamily="34" charset="0"/>
            </a:endParaRPr>
          </a:p>
        </p:txBody>
      </p:sp>
      <p:sp>
        <p:nvSpPr>
          <p:cNvPr id="17" name="Text Box 4">
            <a:extLst>
              <a:ext uri="{FF2B5EF4-FFF2-40B4-BE49-F238E27FC236}">
                <a16:creationId xmlns:a16="http://schemas.microsoft.com/office/drawing/2014/main" id="{A1D2C6F3-E82C-37B6-FBC8-A6CD5664FDE0}"/>
              </a:ext>
            </a:extLst>
          </p:cNvPr>
          <p:cNvSpPr txBox="1">
            <a:spLocks noChangeArrowheads="1"/>
          </p:cNvSpPr>
          <p:nvPr/>
        </p:nvSpPr>
        <p:spPr bwMode="auto">
          <a:xfrm rot="16200000">
            <a:off x="6259102" y="2791276"/>
            <a:ext cx="1131280" cy="230832"/>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da-DK" sz="900" dirty="0">
                <a:solidFill>
                  <a:srgbClr val="FFFFFF">
                    <a:lumMod val="50000"/>
                  </a:srgbClr>
                </a:solidFill>
                <a:latin typeface="Arial"/>
                <a:ea typeface="+mn-ea"/>
                <a:cs typeface="Arial"/>
              </a:rPr>
              <a:t>Cumulative  %</a:t>
            </a:r>
          </a:p>
        </p:txBody>
      </p:sp>
      <p:graphicFrame>
        <p:nvGraphicFramePr>
          <p:cNvPr id="35" name="Tableau 34">
            <a:extLst>
              <a:ext uri="{FF2B5EF4-FFF2-40B4-BE49-F238E27FC236}">
                <a16:creationId xmlns:a16="http://schemas.microsoft.com/office/drawing/2014/main" id="{1F1FDF35-2CCD-86A1-C2E7-16375D796271}"/>
              </a:ext>
            </a:extLst>
          </p:cNvPr>
          <p:cNvGraphicFramePr>
            <a:graphicFrameLocks noGrp="1"/>
          </p:cNvGraphicFramePr>
          <p:nvPr>
            <p:extLst>
              <p:ext uri="{D42A27DB-BD31-4B8C-83A1-F6EECF244321}">
                <p14:modId xmlns:p14="http://schemas.microsoft.com/office/powerpoint/2010/main" val="1392238430"/>
              </p:ext>
            </p:extLst>
          </p:nvPr>
        </p:nvGraphicFramePr>
        <p:xfrm>
          <a:off x="2397809" y="3858909"/>
          <a:ext cx="3993837" cy="320040"/>
        </p:xfrm>
        <a:graphic>
          <a:graphicData uri="http://schemas.openxmlformats.org/drawingml/2006/table">
            <a:tbl>
              <a:tblPr firstRow="1" bandRow="1">
                <a:tableStyleId>{5C22544A-7EE6-4342-B048-85BDC9FD1C3A}</a:tableStyleId>
              </a:tblPr>
              <a:tblGrid>
                <a:gridCol w="3993837">
                  <a:extLst>
                    <a:ext uri="{9D8B030D-6E8A-4147-A177-3AD203B41FA5}">
                      <a16:colId xmlns:a16="http://schemas.microsoft.com/office/drawing/2014/main" val="20000"/>
                    </a:ext>
                  </a:extLst>
                </a:gridCol>
              </a:tblGrid>
              <a:tr h="304219">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lumMod val="75000"/>
                              <a:lumOff val="25000"/>
                            </a:schemeClr>
                          </a:solidFill>
                          <a:latin typeface="Arial" panose="020B0604020202020204" pitchFamily="34" charset="0"/>
                          <a:cs typeface="Arial" panose="020B0604020202020204" pitchFamily="34" charset="0"/>
                        </a:rPr>
                        <a:t>SOC, susceptible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53.5 (29.1) hours, median (IQR) = 72.0 (24.2, 72.0) hours RAPID, susceptible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48.4 (31.2) hours, median (IQR) = 72.0 (6.2, 72.0) hours Difference in means (95% CI): 5.2 (-1.0, 11.3) hours, t-test </a:t>
                      </a:r>
                      <a:r>
                        <a:rPr lang="en-US" sz="700" b="0" i="1" dirty="0">
                          <a:solidFill>
                            <a:schemeClr val="tx1">
                              <a:lumMod val="75000"/>
                              <a:lumOff val="25000"/>
                            </a:schemeClr>
                          </a:solidFill>
                          <a:latin typeface="Arial" panose="020B0604020202020204" pitchFamily="34" charset="0"/>
                          <a:cs typeface="Arial" panose="020B0604020202020204" pitchFamily="34" charset="0"/>
                        </a:rPr>
                        <a:t>p</a:t>
                      </a:r>
                      <a:r>
                        <a:rPr lang="en-US" sz="700" b="0" dirty="0">
                          <a:solidFill>
                            <a:schemeClr val="tx1">
                              <a:lumMod val="75000"/>
                              <a:lumOff val="25000"/>
                            </a:schemeClr>
                          </a:solidFill>
                          <a:latin typeface="Arial" panose="020B0604020202020204" pitchFamily="34" charset="0"/>
                          <a:cs typeface="Arial" panose="020B0604020202020204" pitchFamily="34" charset="0"/>
                        </a:rPr>
                        <a:t> = 0.10</a:t>
                      </a: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36000" marR="3600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42" name="Forme libre : forme 41">
            <a:extLst>
              <a:ext uri="{FF2B5EF4-FFF2-40B4-BE49-F238E27FC236}">
                <a16:creationId xmlns:a16="http://schemas.microsoft.com/office/drawing/2014/main" id="{F4F4EE76-164C-6DCE-3538-0205119DA7C0}"/>
              </a:ext>
            </a:extLst>
          </p:cNvPr>
          <p:cNvSpPr/>
          <p:nvPr/>
        </p:nvSpPr>
        <p:spPr>
          <a:xfrm>
            <a:off x="1868048" y="3690634"/>
            <a:ext cx="100013" cy="100013"/>
          </a:xfrm>
          <a:custGeom>
            <a:avLst/>
            <a:gdLst>
              <a:gd name="connsiteX0" fmla="*/ 0 w 100013"/>
              <a:gd name="connsiteY0" fmla="*/ 100013 h 100013"/>
              <a:gd name="connsiteX1" fmla="*/ 61913 w 100013"/>
              <a:gd name="connsiteY1" fmla="*/ 14288 h 100013"/>
              <a:gd name="connsiteX2" fmla="*/ 64294 w 100013"/>
              <a:gd name="connsiteY2" fmla="*/ 0 h 100013"/>
              <a:gd name="connsiteX3" fmla="*/ 100013 w 100013"/>
              <a:gd name="connsiteY3" fmla="*/ 0 h 100013"/>
            </a:gdLst>
            <a:ahLst/>
            <a:cxnLst>
              <a:cxn ang="0">
                <a:pos x="connsiteX0" y="connsiteY0"/>
              </a:cxn>
              <a:cxn ang="0">
                <a:pos x="connsiteX1" y="connsiteY1"/>
              </a:cxn>
              <a:cxn ang="0">
                <a:pos x="connsiteX2" y="connsiteY2"/>
              </a:cxn>
              <a:cxn ang="0">
                <a:pos x="connsiteX3" y="connsiteY3"/>
              </a:cxn>
            </a:cxnLst>
            <a:rect l="l" t="t" r="r" b="b"/>
            <a:pathLst>
              <a:path w="100013" h="100013">
                <a:moveTo>
                  <a:pt x="0" y="100013"/>
                </a:moveTo>
                <a:lnTo>
                  <a:pt x="61913" y="14288"/>
                </a:lnTo>
                <a:lnTo>
                  <a:pt x="64294" y="0"/>
                </a:lnTo>
                <a:lnTo>
                  <a:pt x="100013" y="0"/>
                </a:lnTo>
              </a:path>
            </a:pathLst>
          </a:custGeom>
          <a:no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Forme libre : forme 42">
            <a:extLst>
              <a:ext uri="{FF2B5EF4-FFF2-40B4-BE49-F238E27FC236}">
                <a16:creationId xmlns:a16="http://schemas.microsoft.com/office/drawing/2014/main" id="{406819B8-C635-FD98-2542-0331C0040F12}"/>
              </a:ext>
            </a:extLst>
          </p:cNvPr>
          <p:cNvSpPr/>
          <p:nvPr/>
        </p:nvSpPr>
        <p:spPr>
          <a:xfrm>
            <a:off x="2208567" y="3481084"/>
            <a:ext cx="164306" cy="76200"/>
          </a:xfrm>
          <a:custGeom>
            <a:avLst/>
            <a:gdLst>
              <a:gd name="connsiteX0" fmla="*/ 0 w 164306"/>
              <a:gd name="connsiteY0" fmla="*/ 76200 h 76200"/>
              <a:gd name="connsiteX1" fmla="*/ 95250 w 164306"/>
              <a:gd name="connsiteY1" fmla="*/ 40481 h 76200"/>
              <a:gd name="connsiteX2" fmla="*/ 107156 w 164306"/>
              <a:gd name="connsiteY2" fmla="*/ 23813 h 76200"/>
              <a:gd name="connsiteX3" fmla="*/ 164306 w 164306"/>
              <a:gd name="connsiteY3" fmla="*/ 0 h 76200"/>
            </a:gdLst>
            <a:ahLst/>
            <a:cxnLst>
              <a:cxn ang="0">
                <a:pos x="connsiteX0" y="connsiteY0"/>
              </a:cxn>
              <a:cxn ang="0">
                <a:pos x="connsiteX1" y="connsiteY1"/>
              </a:cxn>
              <a:cxn ang="0">
                <a:pos x="connsiteX2" y="connsiteY2"/>
              </a:cxn>
              <a:cxn ang="0">
                <a:pos x="connsiteX3" y="connsiteY3"/>
              </a:cxn>
            </a:cxnLst>
            <a:rect l="l" t="t" r="r" b="b"/>
            <a:pathLst>
              <a:path w="164306" h="76200">
                <a:moveTo>
                  <a:pt x="0" y="76200"/>
                </a:moveTo>
                <a:lnTo>
                  <a:pt x="95250" y="40481"/>
                </a:lnTo>
                <a:lnTo>
                  <a:pt x="107156" y="23813"/>
                </a:lnTo>
                <a:lnTo>
                  <a:pt x="164306"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82" name="Connecteur droit 81">
            <a:extLst>
              <a:ext uri="{FF2B5EF4-FFF2-40B4-BE49-F238E27FC236}">
                <a16:creationId xmlns:a16="http://schemas.microsoft.com/office/drawing/2014/main" id="{73AA7098-99E6-CD03-C4A3-490996FAFB90}"/>
              </a:ext>
            </a:extLst>
          </p:cNvPr>
          <p:cNvCxnSpPr>
            <a:cxnSpLocks/>
          </p:cNvCxnSpPr>
          <p:nvPr/>
        </p:nvCxnSpPr>
        <p:spPr>
          <a:xfrm flipH="1">
            <a:off x="6242406" y="1903631"/>
            <a:ext cx="4763" cy="162320"/>
          </a:xfrm>
          <a:prstGeom prst="line">
            <a:avLst/>
          </a:prstGeom>
          <a:ln w="28575">
            <a:solidFill>
              <a:srgbClr val="404040"/>
            </a:solidFill>
          </a:ln>
        </p:spPr>
        <p:style>
          <a:lnRef idx="1">
            <a:schemeClr val="accent1"/>
          </a:lnRef>
          <a:fillRef idx="0">
            <a:schemeClr val="accent1"/>
          </a:fillRef>
          <a:effectRef idx="0">
            <a:schemeClr val="accent1"/>
          </a:effectRef>
          <a:fontRef idx="minor">
            <a:schemeClr val="tx1"/>
          </a:fontRef>
        </p:style>
      </p:cxnSp>
      <p:sp>
        <p:nvSpPr>
          <p:cNvPr id="93" name="Forme libre : forme 92">
            <a:extLst>
              <a:ext uri="{FF2B5EF4-FFF2-40B4-BE49-F238E27FC236}">
                <a16:creationId xmlns:a16="http://schemas.microsoft.com/office/drawing/2014/main" id="{C51C227A-CA7B-558E-40A6-DA643C1B6567}"/>
              </a:ext>
            </a:extLst>
          </p:cNvPr>
          <p:cNvSpPr/>
          <p:nvPr/>
        </p:nvSpPr>
        <p:spPr>
          <a:xfrm>
            <a:off x="3195198" y="3404884"/>
            <a:ext cx="190500" cy="38100"/>
          </a:xfrm>
          <a:custGeom>
            <a:avLst/>
            <a:gdLst>
              <a:gd name="connsiteX0" fmla="*/ 0 w 190500"/>
              <a:gd name="connsiteY0" fmla="*/ 38100 h 38100"/>
              <a:gd name="connsiteX1" fmla="*/ 41275 w 190500"/>
              <a:gd name="connsiteY1" fmla="*/ 9525 h 38100"/>
              <a:gd name="connsiteX2" fmla="*/ 190500 w 190500"/>
              <a:gd name="connsiteY2" fmla="*/ 0 h 38100"/>
            </a:gdLst>
            <a:ahLst/>
            <a:cxnLst>
              <a:cxn ang="0">
                <a:pos x="connsiteX0" y="connsiteY0"/>
              </a:cxn>
              <a:cxn ang="0">
                <a:pos x="connsiteX1" y="connsiteY1"/>
              </a:cxn>
              <a:cxn ang="0">
                <a:pos x="connsiteX2" y="connsiteY2"/>
              </a:cxn>
            </a:cxnLst>
            <a:rect l="l" t="t" r="r" b="b"/>
            <a:pathLst>
              <a:path w="190500" h="38100">
                <a:moveTo>
                  <a:pt x="0" y="38100"/>
                </a:moveTo>
                <a:lnTo>
                  <a:pt x="41275" y="9525"/>
                </a:lnTo>
                <a:lnTo>
                  <a:pt x="19050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9" name="Forme libre : forme 98">
            <a:extLst>
              <a:ext uri="{FF2B5EF4-FFF2-40B4-BE49-F238E27FC236}">
                <a16:creationId xmlns:a16="http://schemas.microsoft.com/office/drawing/2014/main" id="{7559EC14-1A36-4E22-C424-0C1021156E0A}"/>
              </a:ext>
            </a:extLst>
          </p:cNvPr>
          <p:cNvSpPr/>
          <p:nvPr/>
        </p:nvSpPr>
        <p:spPr>
          <a:xfrm>
            <a:off x="1734698" y="3990672"/>
            <a:ext cx="57150" cy="142875"/>
          </a:xfrm>
          <a:custGeom>
            <a:avLst/>
            <a:gdLst>
              <a:gd name="connsiteX0" fmla="*/ 0 w 57150"/>
              <a:gd name="connsiteY0" fmla="*/ 142875 h 142875"/>
              <a:gd name="connsiteX1" fmla="*/ 57150 w 57150"/>
              <a:gd name="connsiteY1" fmla="*/ 0 h 142875"/>
            </a:gdLst>
            <a:ahLst/>
            <a:cxnLst>
              <a:cxn ang="0">
                <a:pos x="connsiteX0" y="connsiteY0"/>
              </a:cxn>
              <a:cxn ang="0">
                <a:pos x="connsiteX1" y="connsiteY1"/>
              </a:cxn>
            </a:cxnLst>
            <a:rect l="l" t="t" r="r" b="b"/>
            <a:pathLst>
              <a:path w="57150" h="142875">
                <a:moveTo>
                  <a:pt x="0" y="142875"/>
                </a:moveTo>
                <a:lnTo>
                  <a:pt x="57150" y="0"/>
                </a:lnTo>
              </a:path>
            </a:pathLst>
          </a:custGeom>
          <a:noFill/>
          <a:ln>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6" name="Groupe 15">
            <a:extLst>
              <a:ext uri="{FF2B5EF4-FFF2-40B4-BE49-F238E27FC236}">
                <a16:creationId xmlns:a16="http://schemas.microsoft.com/office/drawing/2014/main" id="{D25C68D3-3C0E-ABEE-6D7A-7AE1AEC2AEF4}"/>
              </a:ext>
            </a:extLst>
          </p:cNvPr>
          <p:cNvGrpSpPr/>
          <p:nvPr/>
        </p:nvGrpSpPr>
        <p:grpSpPr>
          <a:xfrm>
            <a:off x="1826773" y="2105269"/>
            <a:ext cx="4420396" cy="1867940"/>
            <a:chOff x="1835150" y="2313535"/>
            <a:chExt cx="4420396" cy="1867940"/>
          </a:xfrm>
        </p:grpSpPr>
        <p:cxnSp>
          <p:nvCxnSpPr>
            <p:cNvPr id="56" name="Connecteur droit 55">
              <a:extLst>
                <a:ext uri="{FF2B5EF4-FFF2-40B4-BE49-F238E27FC236}">
                  <a16:creationId xmlns:a16="http://schemas.microsoft.com/office/drawing/2014/main" id="{DE8E21F3-8DC0-0E7B-E367-94DA94C7D962}"/>
                </a:ext>
              </a:extLst>
            </p:cNvPr>
            <p:cNvCxnSpPr>
              <a:cxnSpLocks/>
            </p:cNvCxnSpPr>
            <p:nvPr/>
          </p:nvCxnSpPr>
          <p:spPr>
            <a:xfrm>
              <a:off x="4152621" y="3696494"/>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nvGrpSpPr>
            <p:cNvPr id="15" name="Groupe 14">
              <a:extLst>
                <a:ext uri="{FF2B5EF4-FFF2-40B4-BE49-F238E27FC236}">
                  <a16:creationId xmlns:a16="http://schemas.microsoft.com/office/drawing/2014/main" id="{B448035F-C99F-B0A3-5C89-14EC2C2E7F45}"/>
                </a:ext>
              </a:extLst>
            </p:cNvPr>
            <p:cNvGrpSpPr/>
            <p:nvPr/>
          </p:nvGrpSpPr>
          <p:grpSpPr>
            <a:xfrm>
              <a:off x="1835150" y="2313535"/>
              <a:ext cx="4420396" cy="1867940"/>
              <a:chOff x="1835150" y="2313535"/>
              <a:chExt cx="4420396" cy="1867940"/>
            </a:xfrm>
          </p:grpSpPr>
          <p:cxnSp>
            <p:nvCxnSpPr>
              <p:cNvPr id="57" name="Connecteur droit 56">
                <a:extLst>
                  <a:ext uri="{FF2B5EF4-FFF2-40B4-BE49-F238E27FC236}">
                    <a16:creationId xmlns:a16="http://schemas.microsoft.com/office/drawing/2014/main" id="{50F8699A-CB89-89DB-1357-95192CA5A70F}"/>
                  </a:ext>
                </a:extLst>
              </p:cNvPr>
              <p:cNvCxnSpPr>
                <a:cxnSpLocks/>
              </p:cNvCxnSpPr>
              <p:nvPr/>
            </p:nvCxnSpPr>
            <p:spPr>
              <a:xfrm>
                <a:off x="4397772" y="3696494"/>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B0CB637C-A869-4A28-6CE5-D76C36C4D887}"/>
                  </a:ext>
                </a:extLst>
              </p:cNvPr>
              <p:cNvCxnSpPr>
                <a:cxnSpLocks/>
              </p:cNvCxnSpPr>
              <p:nvPr/>
            </p:nvCxnSpPr>
            <p:spPr>
              <a:xfrm flipV="1">
                <a:off x="3902869" y="3696494"/>
                <a:ext cx="194212" cy="16533"/>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0" name="Connecteur droit 59">
                <a:extLst>
                  <a:ext uri="{FF2B5EF4-FFF2-40B4-BE49-F238E27FC236}">
                    <a16:creationId xmlns:a16="http://schemas.microsoft.com/office/drawing/2014/main" id="{A3E5470F-8EBE-6EDC-FC88-7FE9BDB451EF}"/>
                  </a:ext>
                </a:extLst>
              </p:cNvPr>
              <p:cNvCxnSpPr>
                <a:cxnSpLocks/>
              </p:cNvCxnSpPr>
              <p:nvPr/>
            </p:nvCxnSpPr>
            <p:spPr>
              <a:xfrm flipV="1">
                <a:off x="3645044" y="3719183"/>
                <a:ext cx="194212" cy="16533"/>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682AB71C-4BC9-EBD3-4F66-EEA5D642A7D8}"/>
                  </a:ext>
                </a:extLst>
              </p:cNvPr>
              <p:cNvCxnSpPr>
                <a:cxnSpLocks/>
              </p:cNvCxnSpPr>
              <p:nvPr/>
            </p:nvCxnSpPr>
            <p:spPr>
              <a:xfrm>
                <a:off x="5700134" y="3667921"/>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D1FE587A-67F9-4C98-0ACD-9AAED4D72203}"/>
                  </a:ext>
                </a:extLst>
              </p:cNvPr>
              <p:cNvCxnSpPr>
                <a:cxnSpLocks/>
              </p:cNvCxnSpPr>
              <p:nvPr/>
            </p:nvCxnSpPr>
            <p:spPr>
              <a:xfrm>
                <a:off x="6010474" y="3667921"/>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348A32B4-FAFD-F6B0-1563-E1B7CDBD448F}"/>
                  </a:ext>
                </a:extLst>
              </p:cNvPr>
              <p:cNvCxnSpPr>
                <a:cxnSpLocks/>
              </p:cNvCxnSpPr>
              <p:nvPr/>
            </p:nvCxnSpPr>
            <p:spPr>
              <a:xfrm>
                <a:off x="4669451" y="3696494"/>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2" name="Connecteur droit 71">
                <a:extLst>
                  <a:ext uri="{FF2B5EF4-FFF2-40B4-BE49-F238E27FC236}">
                    <a16:creationId xmlns:a16="http://schemas.microsoft.com/office/drawing/2014/main" id="{1B138AC1-2D5B-6FAE-CD0E-72E2488CA33A}"/>
                  </a:ext>
                </a:extLst>
              </p:cNvPr>
              <p:cNvCxnSpPr>
                <a:cxnSpLocks/>
              </p:cNvCxnSpPr>
              <p:nvPr/>
            </p:nvCxnSpPr>
            <p:spPr>
              <a:xfrm>
                <a:off x="4928917" y="3696494"/>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3" name="Connecteur droit 72">
                <a:extLst>
                  <a:ext uri="{FF2B5EF4-FFF2-40B4-BE49-F238E27FC236}">
                    <a16:creationId xmlns:a16="http://schemas.microsoft.com/office/drawing/2014/main" id="{BC16DBDD-7EEA-907A-3290-4E30519F3E11}"/>
                  </a:ext>
                </a:extLst>
              </p:cNvPr>
              <p:cNvCxnSpPr>
                <a:cxnSpLocks/>
              </p:cNvCxnSpPr>
              <p:nvPr/>
            </p:nvCxnSpPr>
            <p:spPr>
              <a:xfrm>
                <a:off x="5168448" y="3696494"/>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0B9587D5-859B-780B-3A4B-45CCB7502431}"/>
                  </a:ext>
                </a:extLst>
              </p:cNvPr>
              <p:cNvCxnSpPr>
                <a:cxnSpLocks/>
              </p:cNvCxnSpPr>
              <p:nvPr/>
            </p:nvCxnSpPr>
            <p:spPr>
              <a:xfrm flipH="1">
                <a:off x="6238876" y="3322244"/>
                <a:ext cx="4763" cy="16232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53F37D87-CAEA-F651-4D95-CFA3B178EC3A}"/>
                  </a:ext>
                </a:extLst>
              </p:cNvPr>
              <p:cNvCxnSpPr>
                <a:cxnSpLocks/>
              </p:cNvCxnSpPr>
              <p:nvPr/>
            </p:nvCxnSpPr>
            <p:spPr>
              <a:xfrm flipH="1">
                <a:off x="6238876" y="3114958"/>
                <a:ext cx="4763" cy="16232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8" name="Connecteur droit 77">
                <a:extLst>
                  <a:ext uri="{FF2B5EF4-FFF2-40B4-BE49-F238E27FC236}">
                    <a16:creationId xmlns:a16="http://schemas.microsoft.com/office/drawing/2014/main" id="{244B17B6-9D92-473D-CBC8-170A82BF145E}"/>
                  </a:ext>
                </a:extLst>
              </p:cNvPr>
              <p:cNvCxnSpPr>
                <a:cxnSpLocks/>
              </p:cNvCxnSpPr>
              <p:nvPr/>
            </p:nvCxnSpPr>
            <p:spPr>
              <a:xfrm flipH="1">
                <a:off x="6238876" y="2905761"/>
                <a:ext cx="4763" cy="16232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4CD738B6-6529-BFDB-2AC9-179B42FB3068}"/>
                  </a:ext>
                </a:extLst>
              </p:cNvPr>
              <p:cNvCxnSpPr>
                <a:cxnSpLocks/>
              </p:cNvCxnSpPr>
              <p:nvPr/>
            </p:nvCxnSpPr>
            <p:spPr>
              <a:xfrm flipH="1">
                <a:off x="6248401" y="2701309"/>
                <a:ext cx="4763" cy="16232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0" name="Connecteur droit 79">
                <a:extLst>
                  <a:ext uri="{FF2B5EF4-FFF2-40B4-BE49-F238E27FC236}">
                    <a16:creationId xmlns:a16="http://schemas.microsoft.com/office/drawing/2014/main" id="{C6AC095A-46ED-A539-2A76-A6BFDAC6DEA9}"/>
                  </a:ext>
                </a:extLst>
              </p:cNvPr>
              <p:cNvCxnSpPr>
                <a:cxnSpLocks/>
              </p:cNvCxnSpPr>
              <p:nvPr/>
            </p:nvCxnSpPr>
            <p:spPr>
              <a:xfrm flipH="1">
                <a:off x="6250783" y="2500586"/>
                <a:ext cx="4763" cy="16232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81" name="Connecteur droit 80">
                <a:extLst>
                  <a:ext uri="{FF2B5EF4-FFF2-40B4-BE49-F238E27FC236}">
                    <a16:creationId xmlns:a16="http://schemas.microsoft.com/office/drawing/2014/main" id="{F62DD67D-BE3E-E035-5ECE-0738BE0BC24E}"/>
                  </a:ext>
                </a:extLst>
              </p:cNvPr>
              <p:cNvCxnSpPr>
                <a:cxnSpLocks/>
              </p:cNvCxnSpPr>
              <p:nvPr/>
            </p:nvCxnSpPr>
            <p:spPr>
              <a:xfrm flipH="1">
                <a:off x="6250783" y="2313535"/>
                <a:ext cx="4763" cy="16232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sp>
            <p:nvSpPr>
              <p:cNvPr id="101" name="Forme libre : forme 100">
                <a:extLst>
                  <a:ext uri="{FF2B5EF4-FFF2-40B4-BE49-F238E27FC236}">
                    <a16:creationId xmlns:a16="http://schemas.microsoft.com/office/drawing/2014/main" id="{E01E53CA-5C4B-0A7B-5642-60206544B3E9}"/>
                  </a:ext>
                </a:extLst>
              </p:cNvPr>
              <p:cNvSpPr/>
              <p:nvPr/>
            </p:nvSpPr>
            <p:spPr>
              <a:xfrm>
                <a:off x="1835150" y="4067175"/>
                <a:ext cx="76200" cy="114300"/>
              </a:xfrm>
              <a:custGeom>
                <a:avLst/>
                <a:gdLst>
                  <a:gd name="connsiteX0" fmla="*/ 0 w 76200"/>
                  <a:gd name="connsiteY0" fmla="*/ 114300 h 114300"/>
                  <a:gd name="connsiteX1" fmla="*/ 22225 w 76200"/>
                  <a:gd name="connsiteY1" fmla="*/ 3175 h 114300"/>
                  <a:gd name="connsiteX2" fmla="*/ 76200 w 76200"/>
                  <a:gd name="connsiteY2" fmla="*/ 0 h 114300"/>
                </a:gdLst>
                <a:ahLst/>
                <a:cxnLst>
                  <a:cxn ang="0">
                    <a:pos x="connsiteX0" y="connsiteY0"/>
                  </a:cxn>
                  <a:cxn ang="0">
                    <a:pos x="connsiteX1" y="connsiteY1"/>
                  </a:cxn>
                  <a:cxn ang="0">
                    <a:pos x="connsiteX2" y="connsiteY2"/>
                  </a:cxn>
                </a:cxnLst>
                <a:rect l="l" t="t" r="r" b="b"/>
                <a:pathLst>
                  <a:path w="76200" h="114300">
                    <a:moveTo>
                      <a:pt x="0" y="114300"/>
                    </a:moveTo>
                    <a:lnTo>
                      <a:pt x="22225" y="3175"/>
                    </a:lnTo>
                    <a:lnTo>
                      <a:pt x="76200" y="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2" name="Forme libre : forme 101">
                <a:extLst>
                  <a:ext uri="{FF2B5EF4-FFF2-40B4-BE49-F238E27FC236}">
                    <a16:creationId xmlns:a16="http://schemas.microsoft.com/office/drawing/2014/main" id="{77EE9C82-9DCB-9ED0-611C-E6616DB8EA1F}"/>
                  </a:ext>
                </a:extLst>
              </p:cNvPr>
              <p:cNvSpPr/>
              <p:nvPr/>
            </p:nvSpPr>
            <p:spPr>
              <a:xfrm>
                <a:off x="1952625" y="3962400"/>
                <a:ext cx="155575" cy="73025"/>
              </a:xfrm>
              <a:custGeom>
                <a:avLst/>
                <a:gdLst>
                  <a:gd name="connsiteX0" fmla="*/ 0 w 155575"/>
                  <a:gd name="connsiteY0" fmla="*/ 73025 h 73025"/>
                  <a:gd name="connsiteX1" fmla="*/ 123825 w 155575"/>
                  <a:gd name="connsiteY1" fmla="*/ 25400 h 73025"/>
                  <a:gd name="connsiteX2" fmla="*/ 155575 w 155575"/>
                  <a:gd name="connsiteY2" fmla="*/ 0 h 73025"/>
                </a:gdLst>
                <a:ahLst/>
                <a:cxnLst>
                  <a:cxn ang="0">
                    <a:pos x="connsiteX0" y="connsiteY0"/>
                  </a:cxn>
                  <a:cxn ang="0">
                    <a:pos x="connsiteX1" y="connsiteY1"/>
                  </a:cxn>
                  <a:cxn ang="0">
                    <a:pos x="connsiteX2" y="connsiteY2"/>
                  </a:cxn>
                </a:cxnLst>
                <a:rect l="l" t="t" r="r" b="b"/>
                <a:pathLst>
                  <a:path w="155575" h="73025">
                    <a:moveTo>
                      <a:pt x="0" y="73025"/>
                    </a:moveTo>
                    <a:lnTo>
                      <a:pt x="123825" y="25400"/>
                    </a:lnTo>
                    <a:lnTo>
                      <a:pt x="155575" y="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3" name="Forme libre : forme 102">
                <a:extLst>
                  <a:ext uri="{FF2B5EF4-FFF2-40B4-BE49-F238E27FC236}">
                    <a16:creationId xmlns:a16="http://schemas.microsoft.com/office/drawing/2014/main" id="{85440234-F4A5-D740-32F1-2A4FE16E1EC5}"/>
                  </a:ext>
                </a:extLst>
              </p:cNvPr>
              <p:cNvSpPr/>
              <p:nvPr/>
            </p:nvSpPr>
            <p:spPr>
              <a:xfrm>
                <a:off x="2152650" y="3902075"/>
                <a:ext cx="190500" cy="38100"/>
              </a:xfrm>
              <a:custGeom>
                <a:avLst/>
                <a:gdLst>
                  <a:gd name="connsiteX0" fmla="*/ 0 w 190500"/>
                  <a:gd name="connsiteY0" fmla="*/ 38100 h 38100"/>
                  <a:gd name="connsiteX1" fmla="*/ 117475 w 190500"/>
                  <a:gd name="connsiteY1" fmla="*/ 25400 h 38100"/>
                  <a:gd name="connsiteX2" fmla="*/ 114300 w 190500"/>
                  <a:gd name="connsiteY2" fmla="*/ 6350 h 38100"/>
                  <a:gd name="connsiteX3" fmla="*/ 190500 w 190500"/>
                  <a:gd name="connsiteY3" fmla="*/ 0 h 38100"/>
                </a:gdLst>
                <a:ahLst/>
                <a:cxnLst>
                  <a:cxn ang="0">
                    <a:pos x="connsiteX0" y="connsiteY0"/>
                  </a:cxn>
                  <a:cxn ang="0">
                    <a:pos x="connsiteX1" y="connsiteY1"/>
                  </a:cxn>
                  <a:cxn ang="0">
                    <a:pos x="connsiteX2" y="connsiteY2"/>
                  </a:cxn>
                  <a:cxn ang="0">
                    <a:pos x="connsiteX3" y="connsiteY3"/>
                  </a:cxn>
                </a:cxnLst>
                <a:rect l="l" t="t" r="r" b="b"/>
                <a:pathLst>
                  <a:path w="190500" h="38100">
                    <a:moveTo>
                      <a:pt x="0" y="38100"/>
                    </a:moveTo>
                    <a:lnTo>
                      <a:pt x="117475" y="25400"/>
                    </a:lnTo>
                    <a:lnTo>
                      <a:pt x="114300" y="6350"/>
                    </a:lnTo>
                    <a:lnTo>
                      <a:pt x="190500" y="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4" name="Forme libre : forme 103">
                <a:extLst>
                  <a:ext uri="{FF2B5EF4-FFF2-40B4-BE49-F238E27FC236}">
                    <a16:creationId xmlns:a16="http://schemas.microsoft.com/office/drawing/2014/main" id="{D6EF1E7C-CC2D-1107-0CDC-C573C6D3F496}"/>
                  </a:ext>
                </a:extLst>
              </p:cNvPr>
              <p:cNvSpPr/>
              <p:nvPr/>
            </p:nvSpPr>
            <p:spPr>
              <a:xfrm>
                <a:off x="2371725" y="3860800"/>
                <a:ext cx="155575" cy="19050"/>
              </a:xfrm>
              <a:custGeom>
                <a:avLst/>
                <a:gdLst>
                  <a:gd name="connsiteX0" fmla="*/ 0 w 155575"/>
                  <a:gd name="connsiteY0" fmla="*/ 19050 h 19050"/>
                  <a:gd name="connsiteX1" fmla="*/ 155575 w 155575"/>
                  <a:gd name="connsiteY1" fmla="*/ 0 h 19050"/>
                </a:gdLst>
                <a:ahLst/>
                <a:cxnLst>
                  <a:cxn ang="0">
                    <a:pos x="connsiteX0" y="connsiteY0"/>
                  </a:cxn>
                  <a:cxn ang="0">
                    <a:pos x="connsiteX1" y="connsiteY1"/>
                  </a:cxn>
                </a:cxnLst>
                <a:rect l="l" t="t" r="r" b="b"/>
                <a:pathLst>
                  <a:path w="155575" h="19050">
                    <a:moveTo>
                      <a:pt x="0" y="19050"/>
                    </a:moveTo>
                    <a:lnTo>
                      <a:pt x="155575" y="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5" name="Forme libre : forme 104">
                <a:extLst>
                  <a:ext uri="{FF2B5EF4-FFF2-40B4-BE49-F238E27FC236}">
                    <a16:creationId xmlns:a16="http://schemas.microsoft.com/office/drawing/2014/main" id="{EAE37784-1A98-8132-526E-C8F4102F9105}"/>
                  </a:ext>
                </a:extLst>
              </p:cNvPr>
              <p:cNvSpPr/>
              <p:nvPr/>
            </p:nvSpPr>
            <p:spPr>
              <a:xfrm>
                <a:off x="3143250" y="3771900"/>
                <a:ext cx="180975" cy="41275"/>
              </a:xfrm>
              <a:custGeom>
                <a:avLst/>
                <a:gdLst>
                  <a:gd name="connsiteX0" fmla="*/ 0 w 180975"/>
                  <a:gd name="connsiteY0" fmla="*/ 41275 h 41275"/>
                  <a:gd name="connsiteX1" fmla="*/ 101600 w 180975"/>
                  <a:gd name="connsiteY1" fmla="*/ 9525 h 41275"/>
                  <a:gd name="connsiteX2" fmla="*/ 180975 w 180975"/>
                  <a:gd name="connsiteY2" fmla="*/ 0 h 41275"/>
                </a:gdLst>
                <a:ahLst/>
                <a:cxnLst>
                  <a:cxn ang="0">
                    <a:pos x="connsiteX0" y="connsiteY0"/>
                  </a:cxn>
                  <a:cxn ang="0">
                    <a:pos x="connsiteX1" y="connsiteY1"/>
                  </a:cxn>
                  <a:cxn ang="0">
                    <a:pos x="connsiteX2" y="connsiteY2"/>
                  </a:cxn>
                </a:cxnLst>
                <a:rect l="l" t="t" r="r" b="b"/>
                <a:pathLst>
                  <a:path w="180975" h="41275">
                    <a:moveTo>
                      <a:pt x="0" y="41275"/>
                    </a:moveTo>
                    <a:lnTo>
                      <a:pt x="101600" y="9525"/>
                    </a:lnTo>
                    <a:lnTo>
                      <a:pt x="180975" y="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6" name="Forme libre : forme 105">
                <a:extLst>
                  <a:ext uri="{FF2B5EF4-FFF2-40B4-BE49-F238E27FC236}">
                    <a16:creationId xmlns:a16="http://schemas.microsoft.com/office/drawing/2014/main" id="{656D7082-D179-13E9-4374-0F7CDACEE2C7}"/>
                  </a:ext>
                </a:extLst>
              </p:cNvPr>
              <p:cNvSpPr/>
              <p:nvPr/>
            </p:nvSpPr>
            <p:spPr>
              <a:xfrm>
                <a:off x="3390900" y="3746500"/>
                <a:ext cx="184150" cy="28575"/>
              </a:xfrm>
              <a:custGeom>
                <a:avLst/>
                <a:gdLst>
                  <a:gd name="connsiteX0" fmla="*/ 0 w 184150"/>
                  <a:gd name="connsiteY0" fmla="*/ 22225 h 28575"/>
                  <a:gd name="connsiteX1" fmla="*/ 133350 w 184150"/>
                  <a:gd name="connsiteY1" fmla="*/ 28575 h 28575"/>
                  <a:gd name="connsiteX2" fmla="*/ 155575 w 184150"/>
                  <a:gd name="connsiteY2" fmla="*/ 0 h 28575"/>
                  <a:gd name="connsiteX3" fmla="*/ 184150 w 184150"/>
                  <a:gd name="connsiteY3" fmla="*/ 6350 h 28575"/>
                </a:gdLst>
                <a:ahLst/>
                <a:cxnLst>
                  <a:cxn ang="0">
                    <a:pos x="connsiteX0" y="connsiteY0"/>
                  </a:cxn>
                  <a:cxn ang="0">
                    <a:pos x="connsiteX1" y="connsiteY1"/>
                  </a:cxn>
                  <a:cxn ang="0">
                    <a:pos x="connsiteX2" y="connsiteY2"/>
                  </a:cxn>
                  <a:cxn ang="0">
                    <a:pos x="connsiteX3" y="connsiteY3"/>
                  </a:cxn>
                </a:cxnLst>
                <a:rect l="l" t="t" r="r" b="b"/>
                <a:pathLst>
                  <a:path w="184150" h="28575">
                    <a:moveTo>
                      <a:pt x="0" y="22225"/>
                    </a:moveTo>
                    <a:lnTo>
                      <a:pt x="133350" y="28575"/>
                    </a:lnTo>
                    <a:lnTo>
                      <a:pt x="155575" y="0"/>
                    </a:lnTo>
                    <a:lnTo>
                      <a:pt x="184150" y="6350"/>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7" name="Forme libre : forme 106">
                <a:extLst>
                  <a:ext uri="{FF2B5EF4-FFF2-40B4-BE49-F238E27FC236}">
                    <a16:creationId xmlns:a16="http://schemas.microsoft.com/office/drawing/2014/main" id="{36D21DE0-C707-522B-4581-B611DC0D0312}"/>
                  </a:ext>
                </a:extLst>
              </p:cNvPr>
              <p:cNvSpPr/>
              <p:nvPr/>
            </p:nvSpPr>
            <p:spPr>
              <a:xfrm>
                <a:off x="5445125" y="3665278"/>
                <a:ext cx="184150" cy="19627"/>
              </a:xfrm>
              <a:custGeom>
                <a:avLst/>
                <a:gdLst>
                  <a:gd name="connsiteX0" fmla="*/ 0 w 184150"/>
                  <a:gd name="connsiteY0" fmla="*/ 25400 h 28575"/>
                  <a:gd name="connsiteX1" fmla="*/ 0 w 184150"/>
                  <a:gd name="connsiteY1" fmla="*/ 25400 h 28575"/>
                  <a:gd name="connsiteX2" fmla="*/ 57150 w 184150"/>
                  <a:gd name="connsiteY2" fmla="*/ 28575 h 28575"/>
                  <a:gd name="connsiteX3" fmla="*/ 92075 w 184150"/>
                  <a:gd name="connsiteY3" fmla="*/ 19050 h 28575"/>
                  <a:gd name="connsiteX4" fmla="*/ 120650 w 184150"/>
                  <a:gd name="connsiteY4" fmla="*/ 0 h 28575"/>
                  <a:gd name="connsiteX5" fmla="*/ 184150 w 184150"/>
                  <a:gd name="connsiteY5" fmla="*/ 9525 h 28575"/>
                  <a:gd name="connsiteX0" fmla="*/ 0 w 184150"/>
                  <a:gd name="connsiteY0" fmla="*/ 16452 h 19627"/>
                  <a:gd name="connsiteX1" fmla="*/ 0 w 184150"/>
                  <a:gd name="connsiteY1" fmla="*/ 16452 h 19627"/>
                  <a:gd name="connsiteX2" fmla="*/ 57150 w 184150"/>
                  <a:gd name="connsiteY2" fmla="*/ 19627 h 19627"/>
                  <a:gd name="connsiteX3" fmla="*/ 92075 w 184150"/>
                  <a:gd name="connsiteY3" fmla="*/ 10102 h 19627"/>
                  <a:gd name="connsiteX4" fmla="*/ 118269 w 184150"/>
                  <a:gd name="connsiteY4" fmla="*/ 5340 h 19627"/>
                  <a:gd name="connsiteX5" fmla="*/ 184150 w 184150"/>
                  <a:gd name="connsiteY5" fmla="*/ 577 h 1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150" h="19627">
                    <a:moveTo>
                      <a:pt x="0" y="16452"/>
                    </a:moveTo>
                    <a:lnTo>
                      <a:pt x="0" y="16452"/>
                    </a:lnTo>
                    <a:lnTo>
                      <a:pt x="57150" y="19627"/>
                    </a:lnTo>
                    <a:lnTo>
                      <a:pt x="92075" y="10102"/>
                    </a:lnTo>
                    <a:lnTo>
                      <a:pt x="118269" y="5340"/>
                    </a:lnTo>
                    <a:cubicBezTo>
                      <a:pt x="139436" y="8515"/>
                      <a:pt x="162983" y="-2598"/>
                      <a:pt x="184150" y="577"/>
                    </a:cubicBez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09" name="Forme libre : forme 108">
                <a:extLst>
                  <a:ext uri="{FF2B5EF4-FFF2-40B4-BE49-F238E27FC236}">
                    <a16:creationId xmlns:a16="http://schemas.microsoft.com/office/drawing/2014/main" id="{81B2EC5B-C78E-3694-C046-9D3829D452C8}"/>
                  </a:ext>
                </a:extLst>
              </p:cNvPr>
              <p:cNvSpPr/>
              <p:nvPr/>
            </p:nvSpPr>
            <p:spPr>
              <a:xfrm>
                <a:off x="6207919" y="3520281"/>
                <a:ext cx="30956" cy="140976"/>
              </a:xfrm>
              <a:custGeom>
                <a:avLst/>
                <a:gdLst>
                  <a:gd name="connsiteX0" fmla="*/ 30956 w 30956"/>
                  <a:gd name="connsiteY0" fmla="*/ 0 h 140976"/>
                  <a:gd name="connsiteX1" fmla="*/ 30956 w 30956"/>
                  <a:gd name="connsiteY1" fmla="*/ 0 h 140976"/>
                  <a:gd name="connsiteX2" fmla="*/ 23812 w 30956"/>
                  <a:gd name="connsiteY2" fmla="*/ 59532 h 140976"/>
                  <a:gd name="connsiteX3" fmla="*/ 26194 w 30956"/>
                  <a:gd name="connsiteY3" fmla="*/ 100013 h 140976"/>
                  <a:gd name="connsiteX4" fmla="*/ 0 w 30956"/>
                  <a:gd name="connsiteY4" fmla="*/ 140494 h 140976"/>
                  <a:gd name="connsiteX5" fmla="*/ 0 w 30956"/>
                  <a:gd name="connsiteY5" fmla="*/ 140494 h 14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6" h="140976">
                    <a:moveTo>
                      <a:pt x="30956" y="0"/>
                    </a:moveTo>
                    <a:lnTo>
                      <a:pt x="30956" y="0"/>
                    </a:lnTo>
                    <a:cubicBezTo>
                      <a:pt x="30527" y="3220"/>
                      <a:pt x="23812" y="50602"/>
                      <a:pt x="23812" y="59532"/>
                    </a:cubicBezTo>
                    <a:cubicBezTo>
                      <a:pt x="23812" y="73049"/>
                      <a:pt x="25400" y="86519"/>
                      <a:pt x="26194" y="100013"/>
                    </a:cubicBezTo>
                    <a:cubicBezTo>
                      <a:pt x="23346" y="148418"/>
                      <a:pt x="37329" y="140494"/>
                      <a:pt x="0" y="140494"/>
                    </a:cubicBezTo>
                    <a:lnTo>
                      <a:pt x="0" y="140494"/>
                    </a:lnTo>
                  </a:path>
                </a:pathLst>
              </a:custGeom>
              <a:ln w="28575">
                <a:solidFill>
                  <a:srgbClr val="CFA4E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grpSp>
      </p:grpSp>
      <p:grpSp>
        <p:nvGrpSpPr>
          <p:cNvPr id="116" name="Groupe 115">
            <a:extLst>
              <a:ext uri="{FF2B5EF4-FFF2-40B4-BE49-F238E27FC236}">
                <a16:creationId xmlns:a16="http://schemas.microsoft.com/office/drawing/2014/main" id="{11673825-DF6D-CE1E-DEA0-A4AC3AC8DA5A}"/>
              </a:ext>
            </a:extLst>
          </p:cNvPr>
          <p:cNvGrpSpPr/>
          <p:nvPr/>
        </p:nvGrpSpPr>
        <p:grpSpPr>
          <a:xfrm>
            <a:off x="1036290" y="4902162"/>
            <a:ext cx="2782823" cy="251882"/>
            <a:chOff x="4101108" y="5463397"/>
            <a:chExt cx="2782823" cy="251882"/>
          </a:xfrm>
        </p:grpSpPr>
        <p:sp>
          <p:nvSpPr>
            <p:cNvPr id="29" name="Freeform 9">
              <a:extLst>
                <a:ext uri="{FF2B5EF4-FFF2-40B4-BE49-F238E27FC236}">
                  <a16:creationId xmlns:a16="http://schemas.microsoft.com/office/drawing/2014/main" id="{FF082C9F-D44A-76EF-D3FB-F7D9AA1C6AE1}"/>
                </a:ext>
              </a:extLst>
            </p:cNvPr>
            <p:cNvSpPr/>
            <p:nvPr/>
          </p:nvSpPr>
          <p:spPr>
            <a:xfrm>
              <a:off x="4322087" y="5470278"/>
              <a:ext cx="1966180" cy="238969"/>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RAPID, resistant org</a:t>
              </a:r>
            </a:p>
          </p:txBody>
        </p:sp>
        <p:sp>
          <p:nvSpPr>
            <p:cNvPr id="30" name="Freeform 9">
              <a:extLst>
                <a:ext uri="{FF2B5EF4-FFF2-40B4-BE49-F238E27FC236}">
                  <a16:creationId xmlns:a16="http://schemas.microsoft.com/office/drawing/2014/main" id="{36B5C212-F8EA-FA30-0DDA-3E87384713BE}"/>
                </a:ext>
              </a:extLst>
            </p:cNvPr>
            <p:cNvSpPr/>
            <p:nvPr/>
          </p:nvSpPr>
          <p:spPr>
            <a:xfrm>
              <a:off x="5674187" y="5463397"/>
              <a:ext cx="1209744" cy="251882"/>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RAPID, susceptible org</a:t>
              </a:r>
            </a:p>
          </p:txBody>
        </p:sp>
        <p:cxnSp>
          <p:nvCxnSpPr>
            <p:cNvPr id="113" name="Connecteur droit 112">
              <a:extLst>
                <a:ext uri="{FF2B5EF4-FFF2-40B4-BE49-F238E27FC236}">
                  <a16:creationId xmlns:a16="http://schemas.microsoft.com/office/drawing/2014/main" id="{F1C023E2-CA74-CBE8-2AA6-9068DEBE2AAF}"/>
                </a:ext>
              </a:extLst>
            </p:cNvPr>
            <p:cNvCxnSpPr>
              <a:cxnSpLocks/>
            </p:cNvCxnSpPr>
            <p:nvPr/>
          </p:nvCxnSpPr>
          <p:spPr>
            <a:xfrm>
              <a:off x="4101108" y="5600554"/>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151" name="Forme libre : forme 150">
            <a:extLst>
              <a:ext uri="{FF2B5EF4-FFF2-40B4-BE49-F238E27FC236}">
                <a16:creationId xmlns:a16="http://schemas.microsoft.com/office/drawing/2014/main" id="{E3966E56-F2F6-AF89-BC59-65542D729024}"/>
              </a:ext>
            </a:extLst>
          </p:cNvPr>
          <p:cNvSpPr/>
          <p:nvPr/>
        </p:nvSpPr>
        <p:spPr>
          <a:xfrm>
            <a:off x="7339009" y="1687292"/>
            <a:ext cx="4529137" cy="2452688"/>
          </a:xfrm>
          <a:custGeom>
            <a:avLst/>
            <a:gdLst>
              <a:gd name="connsiteX0" fmla="*/ 0 w 4529137"/>
              <a:gd name="connsiteY0" fmla="*/ 2452688 h 2452688"/>
              <a:gd name="connsiteX1" fmla="*/ 52387 w 4529137"/>
              <a:gd name="connsiteY1" fmla="*/ 2438400 h 2452688"/>
              <a:gd name="connsiteX2" fmla="*/ 85725 w 4529137"/>
              <a:gd name="connsiteY2" fmla="*/ 2424113 h 2452688"/>
              <a:gd name="connsiteX3" fmla="*/ 85725 w 4529137"/>
              <a:gd name="connsiteY3" fmla="*/ 2424113 h 2452688"/>
              <a:gd name="connsiteX4" fmla="*/ 109537 w 4529137"/>
              <a:gd name="connsiteY4" fmla="*/ 2414588 h 2452688"/>
              <a:gd name="connsiteX5" fmla="*/ 366712 w 4529137"/>
              <a:gd name="connsiteY5" fmla="*/ 2357438 h 2452688"/>
              <a:gd name="connsiteX6" fmla="*/ 600075 w 4529137"/>
              <a:gd name="connsiteY6" fmla="*/ 2238375 h 2452688"/>
              <a:gd name="connsiteX7" fmla="*/ 766762 w 4529137"/>
              <a:gd name="connsiteY7" fmla="*/ 2176463 h 2452688"/>
              <a:gd name="connsiteX8" fmla="*/ 781050 w 4529137"/>
              <a:gd name="connsiteY8" fmla="*/ 2109788 h 2452688"/>
              <a:gd name="connsiteX9" fmla="*/ 866775 w 4529137"/>
              <a:gd name="connsiteY9" fmla="*/ 2043113 h 2452688"/>
              <a:gd name="connsiteX10" fmla="*/ 1109662 w 4529137"/>
              <a:gd name="connsiteY10" fmla="*/ 1981200 h 2452688"/>
              <a:gd name="connsiteX11" fmla="*/ 1423987 w 4529137"/>
              <a:gd name="connsiteY11" fmla="*/ 1928813 h 2452688"/>
              <a:gd name="connsiteX12" fmla="*/ 1476375 w 4529137"/>
              <a:gd name="connsiteY12" fmla="*/ 1924050 h 2452688"/>
              <a:gd name="connsiteX13" fmla="*/ 1581150 w 4529137"/>
              <a:gd name="connsiteY13" fmla="*/ 1866900 h 2452688"/>
              <a:gd name="connsiteX14" fmla="*/ 1795462 w 4529137"/>
              <a:gd name="connsiteY14" fmla="*/ 1804988 h 2452688"/>
              <a:gd name="connsiteX15" fmla="*/ 2386012 w 4529137"/>
              <a:gd name="connsiteY15" fmla="*/ 1738313 h 2452688"/>
              <a:gd name="connsiteX16" fmla="*/ 2447925 w 4529137"/>
              <a:gd name="connsiteY16" fmla="*/ 1666875 h 2452688"/>
              <a:gd name="connsiteX17" fmla="*/ 3290887 w 4529137"/>
              <a:gd name="connsiteY17" fmla="*/ 1547813 h 2452688"/>
              <a:gd name="connsiteX18" fmla="*/ 4267200 w 4529137"/>
              <a:gd name="connsiteY18" fmla="*/ 1481138 h 2452688"/>
              <a:gd name="connsiteX19" fmla="*/ 4529137 w 4529137"/>
              <a:gd name="connsiteY19" fmla="*/ 0 h 245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9137" h="2452688">
                <a:moveTo>
                  <a:pt x="0" y="2452688"/>
                </a:moveTo>
                <a:lnTo>
                  <a:pt x="52387" y="2438400"/>
                </a:lnTo>
                <a:lnTo>
                  <a:pt x="85725" y="2424113"/>
                </a:lnTo>
                <a:lnTo>
                  <a:pt x="85725" y="2424113"/>
                </a:lnTo>
                <a:lnTo>
                  <a:pt x="109537" y="2414588"/>
                </a:lnTo>
                <a:lnTo>
                  <a:pt x="366712" y="2357438"/>
                </a:lnTo>
                <a:lnTo>
                  <a:pt x="600075" y="2238375"/>
                </a:lnTo>
                <a:lnTo>
                  <a:pt x="766762" y="2176463"/>
                </a:lnTo>
                <a:lnTo>
                  <a:pt x="781050" y="2109788"/>
                </a:lnTo>
                <a:lnTo>
                  <a:pt x="866775" y="2043113"/>
                </a:lnTo>
                <a:lnTo>
                  <a:pt x="1109662" y="1981200"/>
                </a:lnTo>
                <a:lnTo>
                  <a:pt x="1423987" y="1928813"/>
                </a:lnTo>
                <a:lnTo>
                  <a:pt x="1476375" y="1924050"/>
                </a:lnTo>
                <a:lnTo>
                  <a:pt x="1581150" y="1866900"/>
                </a:lnTo>
                <a:lnTo>
                  <a:pt x="1795462" y="1804988"/>
                </a:lnTo>
                <a:lnTo>
                  <a:pt x="2386012" y="1738313"/>
                </a:lnTo>
                <a:lnTo>
                  <a:pt x="2447925" y="1666875"/>
                </a:lnTo>
                <a:lnTo>
                  <a:pt x="3290887" y="1547813"/>
                </a:lnTo>
                <a:lnTo>
                  <a:pt x="4267200" y="1481138"/>
                </a:lnTo>
                <a:lnTo>
                  <a:pt x="4529137"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2" name="Forme libre : forme 191">
            <a:extLst>
              <a:ext uri="{FF2B5EF4-FFF2-40B4-BE49-F238E27FC236}">
                <a16:creationId xmlns:a16="http://schemas.microsoft.com/office/drawing/2014/main" id="{C70206A3-4972-7953-E77D-B7BFEFA616D1}"/>
              </a:ext>
            </a:extLst>
          </p:cNvPr>
          <p:cNvSpPr/>
          <p:nvPr/>
        </p:nvSpPr>
        <p:spPr>
          <a:xfrm>
            <a:off x="7353296" y="1696817"/>
            <a:ext cx="4524375" cy="2397125"/>
          </a:xfrm>
          <a:custGeom>
            <a:avLst/>
            <a:gdLst>
              <a:gd name="connsiteX0" fmla="*/ 0 w 4524375"/>
              <a:gd name="connsiteY0" fmla="*/ 2397125 h 2397125"/>
              <a:gd name="connsiteX1" fmla="*/ 304800 w 4524375"/>
              <a:gd name="connsiteY1" fmla="*/ 2324100 h 2397125"/>
              <a:gd name="connsiteX2" fmla="*/ 708025 w 4524375"/>
              <a:gd name="connsiteY2" fmla="*/ 2276475 h 2397125"/>
              <a:gd name="connsiteX3" fmla="*/ 749300 w 4524375"/>
              <a:gd name="connsiteY3" fmla="*/ 2054225 h 2397125"/>
              <a:gd name="connsiteX4" fmla="*/ 1263650 w 4524375"/>
              <a:gd name="connsiteY4" fmla="*/ 1984375 h 2397125"/>
              <a:gd name="connsiteX5" fmla="*/ 1428750 w 4524375"/>
              <a:gd name="connsiteY5" fmla="*/ 1914525 h 2397125"/>
              <a:gd name="connsiteX6" fmla="*/ 1447800 w 4524375"/>
              <a:gd name="connsiteY6" fmla="*/ 1851025 h 2397125"/>
              <a:gd name="connsiteX7" fmla="*/ 2066925 w 4524375"/>
              <a:gd name="connsiteY7" fmla="*/ 1704975 h 2397125"/>
              <a:gd name="connsiteX8" fmla="*/ 2266950 w 4524375"/>
              <a:gd name="connsiteY8" fmla="*/ 1638300 h 2397125"/>
              <a:gd name="connsiteX9" fmla="*/ 2562225 w 4524375"/>
              <a:gd name="connsiteY9" fmla="*/ 1584325 h 2397125"/>
              <a:gd name="connsiteX10" fmla="*/ 2790825 w 4524375"/>
              <a:gd name="connsiteY10" fmla="*/ 1514475 h 2397125"/>
              <a:gd name="connsiteX11" fmla="*/ 3648075 w 4524375"/>
              <a:gd name="connsiteY11" fmla="*/ 1358900 h 2397125"/>
              <a:gd name="connsiteX12" fmla="*/ 3667125 w 4524375"/>
              <a:gd name="connsiteY12" fmla="*/ 1308100 h 2397125"/>
              <a:gd name="connsiteX13" fmla="*/ 4524375 w 4524375"/>
              <a:gd name="connsiteY13" fmla="*/ 0 h 239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24375" h="2397125">
                <a:moveTo>
                  <a:pt x="0" y="2397125"/>
                </a:moveTo>
                <a:lnTo>
                  <a:pt x="304800" y="2324100"/>
                </a:lnTo>
                <a:lnTo>
                  <a:pt x="708025" y="2276475"/>
                </a:lnTo>
                <a:lnTo>
                  <a:pt x="749300" y="2054225"/>
                </a:lnTo>
                <a:lnTo>
                  <a:pt x="1263650" y="1984375"/>
                </a:lnTo>
                <a:lnTo>
                  <a:pt x="1428750" y="1914525"/>
                </a:lnTo>
                <a:lnTo>
                  <a:pt x="1447800" y="1851025"/>
                </a:lnTo>
                <a:lnTo>
                  <a:pt x="2066925" y="1704975"/>
                </a:lnTo>
                <a:lnTo>
                  <a:pt x="2266950" y="1638300"/>
                </a:lnTo>
                <a:lnTo>
                  <a:pt x="2562225" y="1584325"/>
                </a:lnTo>
                <a:lnTo>
                  <a:pt x="2790825" y="1514475"/>
                </a:lnTo>
                <a:lnTo>
                  <a:pt x="3648075" y="1358900"/>
                </a:lnTo>
                <a:lnTo>
                  <a:pt x="3667125" y="1308100"/>
                </a:lnTo>
                <a:lnTo>
                  <a:pt x="452437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29" name="Groupe 228">
            <a:extLst>
              <a:ext uri="{FF2B5EF4-FFF2-40B4-BE49-F238E27FC236}">
                <a16:creationId xmlns:a16="http://schemas.microsoft.com/office/drawing/2014/main" id="{2CCEC3EE-3213-3B07-64B2-646B9F2A20FD}"/>
              </a:ext>
            </a:extLst>
          </p:cNvPr>
          <p:cNvGrpSpPr/>
          <p:nvPr/>
        </p:nvGrpSpPr>
        <p:grpSpPr>
          <a:xfrm>
            <a:off x="7296146" y="1772450"/>
            <a:ext cx="4561994" cy="2397692"/>
            <a:chOff x="7372350" y="2104458"/>
            <a:chExt cx="4561994" cy="2397692"/>
          </a:xfrm>
        </p:grpSpPr>
        <p:sp>
          <p:nvSpPr>
            <p:cNvPr id="191" name="Forme libre : forme 190">
              <a:extLst>
                <a:ext uri="{FF2B5EF4-FFF2-40B4-BE49-F238E27FC236}">
                  <a16:creationId xmlns:a16="http://schemas.microsoft.com/office/drawing/2014/main" id="{BF7E6E2E-73C3-ECD0-6D7D-F5AE16AE8805}"/>
                </a:ext>
              </a:extLst>
            </p:cNvPr>
            <p:cNvSpPr/>
            <p:nvPr/>
          </p:nvSpPr>
          <p:spPr>
            <a:xfrm>
              <a:off x="7372350" y="4441825"/>
              <a:ext cx="76200" cy="50800"/>
            </a:xfrm>
            <a:custGeom>
              <a:avLst/>
              <a:gdLst>
                <a:gd name="connsiteX0" fmla="*/ 0 w 76200"/>
                <a:gd name="connsiteY0" fmla="*/ 50800 h 50800"/>
                <a:gd name="connsiteX1" fmla="*/ 76200 w 76200"/>
                <a:gd name="connsiteY1" fmla="*/ 0 h 50800"/>
              </a:gdLst>
              <a:ahLst/>
              <a:cxnLst>
                <a:cxn ang="0">
                  <a:pos x="connsiteX0" y="connsiteY0"/>
                </a:cxn>
                <a:cxn ang="0">
                  <a:pos x="connsiteX1" y="connsiteY1"/>
                </a:cxn>
              </a:cxnLst>
              <a:rect l="l" t="t" r="r" b="b"/>
              <a:pathLst>
                <a:path w="76200" h="50800">
                  <a:moveTo>
                    <a:pt x="0" y="50800"/>
                  </a:moveTo>
                  <a:lnTo>
                    <a:pt x="7620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3" name="Forme libre : forme 192">
              <a:extLst>
                <a:ext uri="{FF2B5EF4-FFF2-40B4-BE49-F238E27FC236}">
                  <a16:creationId xmlns:a16="http://schemas.microsoft.com/office/drawing/2014/main" id="{B10504FC-149C-8B51-CE62-4FCD8BABF130}"/>
                </a:ext>
              </a:extLst>
            </p:cNvPr>
            <p:cNvSpPr/>
            <p:nvPr/>
          </p:nvSpPr>
          <p:spPr>
            <a:xfrm>
              <a:off x="7391400" y="4416425"/>
              <a:ext cx="69850" cy="85725"/>
            </a:xfrm>
            <a:custGeom>
              <a:avLst/>
              <a:gdLst>
                <a:gd name="connsiteX0" fmla="*/ 0 w 69850"/>
                <a:gd name="connsiteY0" fmla="*/ 85725 h 85725"/>
                <a:gd name="connsiteX1" fmla="*/ 60325 w 69850"/>
                <a:gd name="connsiteY1" fmla="*/ 34925 h 85725"/>
                <a:gd name="connsiteX2" fmla="*/ 69850 w 69850"/>
                <a:gd name="connsiteY2" fmla="*/ 0 h 85725"/>
              </a:gdLst>
              <a:ahLst/>
              <a:cxnLst>
                <a:cxn ang="0">
                  <a:pos x="connsiteX0" y="connsiteY0"/>
                </a:cxn>
                <a:cxn ang="0">
                  <a:pos x="connsiteX1" y="connsiteY1"/>
                </a:cxn>
                <a:cxn ang="0">
                  <a:pos x="connsiteX2" y="connsiteY2"/>
                </a:cxn>
              </a:cxnLst>
              <a:rect l="l" t="t" r="r" b="b"/>
              <a:pathLst>
                <a:path w="69850" h="85725">
                  <a:moveTo>
                    <a:pt x="0" y="85725"/>
                  </a:moveTo>
                  <a:lnTo>
                    <a:pt x="60325" y="34925"/>
                  </a:lnTo>
                  <a:lnTo>
                    <a:pt x="6985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4" name="Forme libre : forme 193">
              <a:extLst>
                <a:ext uri="{FF2B5EF4-FFF2-40B4-BE49-F238E27FC236}">
                  <a16:creationId xmlns:a16="http://schemas.microsoft.com/office/drawing/2014/main" id="{3A819F81-27C2-022E-E6E3-D5E9DC6E771C}"/>
                </a:ext>
              </a:extLst>
            </p:cNvPr>
            <p:cNvSpPr/>
            <p:nvPr/>
          </p:nvSpPr>
          <p:spPr>
            <a:xfrm>
              <a:off x="7515225" y="4365625"/>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7" name="Forme libre : forme 196">
              <a:extLst>
                <a:ext uri="{FF2B5EF4-FFF2-40B4-BE49-F238E27FC236}">
                  <a16:creationId xmlns:a16="http://schemas.microsoft.com/office/drawing/2014/main" id="{4013A9A0-CB41-A41C-F8AE-B241C35B95D8}"/>
                </a:ext>
              </a:extLst>
            </p:cNvPr>
            <p:cNvSpPr/>
            <p:nvPr/>
          </p:nvSpPr>
          <p:spPr>
            <a:xfrm>
              <a:off x="7515225" y="4371975"/>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8" name="Forme libre : forme 197">
              <a:extLst>
                <a:ext uri="{FF2B5EF4-FFF2-40B4-BE49-F238E27FC236}">
                  <a16:creationId xmlns:a16="http://schemas.microsoft.com/office/drawing/2014/main" id="{70041685-A93F-861F-3AFD-4AD98A06FB3C}"/>
                </a:ext>
              </a:extLst>
            </p:cNvPr>
            <p:cNvSpPr/>
            <p:nvPr/>
          </p:nvSpPr>
          <p:spPr>
            <a:xfrm>
              <a:off x="7521575" y="4241800"/>
              <a:ext cx="139700" cy="85725"/>
            </a:xfrm>
            <a:custGeom>
              <a:avLst/>
              <a:gdLst>
                <a:gd name="connsiteX0" fmla="*/ 0 w 139700"/>
                <a:gd name="connsiteY0" fmla="*/ 85725 h 85725"/>
                <a:gd name="connsiteX1" fmla="*/ 41275 w 139700"/>
                <a:gd name="connsiteY1" fmla="*/ 50800 h 85725"/>
                <a:gd name="connsiteX2" fmla="*/ 63500 w 139700"/>
                <a:gd name="connsiteY2" fmla="*/ 9525 h 85725"/>
                <a:gd name="connsiteX3" fmla="*/ 139700 w 139700"/>
                <a:gd name="connsiteY3" fmla="*/ 0 h 85725"/>
              </a:gdLst>
              <a:ahLst/>
              <a:cxnLst>
                <a:cxn ang="0">
                  <a:pos x="connsiteX0" y="connsiteY0"/>
                </a:cxn>
                <a:cxn ang="0">
                  <a:pos x="connsiteX1" y="connsiteY1"/>
                </a:cxn>
                <a:cxn ang="0">
                  <a:pos x="connsiteX2" y="connsiteY2"/>
                </a:cxn>
                <a:cxn ang="0">
                  <a:pos x="connsiteX3" y="connsiteY3"/>
                </a:cxn>
              </a:cxnLst>
              <a:rect l="l" t="t" r="r" b="b"/>
              <a:pathLst>
                <a:path w="139700" h="85725">
                  <a:moveTo>
                    <a:pt x="0" y="85725"/>
                  </a:moveTo>
                  <a:lnTo>
                    <a:pt x="41275" y="50800"/>
                  </a:lnTo>
                  <a:lnTo>
                    <a:pt x="63500" y="9525"/>
                  </a:lnTo>
                  <a:lnTo>
                    <a:pt x="13970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9" name="Forme libre : forme 198">
              <a:extLst>
                <a:ext uri="{FF2B5EF4-FFF2-40B4-BE49-F238E27FC236}">
                  <a16:creationId xmlns:a16="http://schemas.microsoft.com/office/drawing/2014/main" id="{C4968DBF-51BD-7611-2673-870415849C0B}"/>
                </a:ext>
              </a:extLst>
            </p:cNvPr>
            <p:cNvSpPr/>
            <p:nvPr/>
          </p:nvSpPr>
          <p:spPr>
            <a:xfrm>
              <a:off x="7702550" y="4171950"/>
              <a:ext cx="174625" cy="38100"/>
            </a:xfrm>
            <a:custGeom>
              <a:avLst/>
              <a:gdLst>
                <a:gd name="connsiteX0" fmla="*/ 0 w 174625"/>
                <a:gd name="connsiteY0" fmla="*/ 38100 h 38100"/>
                <a:gd name="connsiteX1" fmla="*/ 82550 w 174625"/>
                <a:gd name="connsiteY1" fmla="*/ 15875 h 38100"/>
                <a:gd name="connsiteX2" fmla="*/ 174625 w 174625"/>
                <a:gd name="connsiteY2" fmla="*/ 0 h 38100"/>
              </a:gdLst>
              <a:ahLst/>
              <a:cxnLst>
                <a:cxn ang="0">
                  <a:pos x="connsiteX0" y="connsiteY0"/>
                </a:cxn>
                <a:cxn ang="0">
                  <a:pos x="connsiteX1" y="connsiteY1"/>
                </a:cxn>
                <a:cxn ang="0">
                  <a:pos x="connsiteX2" y="connsiteY2"/>
                </a:cxn>
              </a:cxnLst>
              <a:rect l="l" t="t" r="r" b="b"/>
              <a:pathLst>
                <a:path w="174625" h="38100">
                  <a:moveTo>
                    <a:pt x="0" y="38100"/>
                  </a:moveTo>
                  <a:lnTo>
                    <a:pt x="82550" y="15875"/>
                  </a:lnTo>
                  <a:lnTo>
                    <a:pt x="17462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0" name="Forme libre : forme 199">
              <a:extLst>
                <a:ext uri="{FF2B5EF4-FFF2-40B4-BE49-F238E27FC236}">
                  <a16:creationId xmlns:a16="http://schemas.microsoft.com/office/drawing/2014/main" id="{68F7696F-7964-18CD-6F0A-90DCE7DFB3EA}"/>
                </a:ext>
              </a:extLst>
            </p:cNvPr>
            <p:cNvSpPr/>
            <p:nvPr/>
          </p:nvSpPr>
          <p:spPr>
            <a:xfrm>
              <a:off x="7950200" y="4076700"/>
              <a:ext cx="158750" cy="82550"/>
            </a:xfrm>
            <a:custGeom>
              <a:avLst/>
              <a:gdLst>
                <a:gd name="connsiteX0" fmla="*/ 0 w 158750"/>
                <a:gd name="connsiteY0" fmla="*/ 82550 h 82550"/>
                <a:gd name="connsiteX1" fmla="*/ 28575 w 158750"/>
                <a:gd name="connsiteY1" fmla="*/ 47625 h 82550"/>
                <a:gd name="connsiteX2" fmla="*/ 139700 w 158750"/>
                <a:gd name="connsiteY2" fmla="*/ 41275 h 82550"/>
                <a:gd name="connsiteX3" fmla="*/ 158750 w 158750"/>
                <a:gd name="connsiteY3" fmla="*/ 0 h 82550"/>
                <a:gd name="connsiteX4" fmla="*/ 149225 w 158750"/>
                <a:gd name="connsiteY4" fmla="*/ 0 h 82550"/>
                <a:gd name="connsiteX5" fmla="*/ 149225 w 158750"/>
                <a:gd name="connsiteY5" fmla="*/ 0 h 8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750" h="82550">
                  <a:moveTo>
                    <a:pt x="0" y="82550"/>
                  </a:moveTo>
                  <a:lnTo>
                    <a:pt x="28575" y="47625"/>
                  </a:lnTo>
                  <a:lnTo>
                    <a:pt x="139700" y="41275"/>
                  </a:lnTo>
                  <a:lnTo>
                    <a:pt x="158750" y="0"/>
                  </a:lnTo>
                  <a:lnTo>
                    <a:pt x="149225" y="0"/>
                  </a:lnTo>
                  <a:lnTo>
                    <a:pt x="14922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1" name="Forme libre : forme 200">
              <a:extLst>
                <a:ext uri="{FF2B5EF4-FFF2-40B4-BE49-F238E27FC236}">
                  <a16:creationId xmlns:a16="http://schemas.microsoft.com/office/drawing/2014/main" id="{1BCE45D1-74D7-E961-B2E7-84055985F9BA}"/>
                </a:ext>
              </a:extLst>
            </p:cNvPr>
            <p:cNvSpPr/>
            <p:nvPr/>
          </p:nvSpPr>
          <p:spPr>
            <a:xfrm rot="21422728">
              <a:off x="8124825" y="4011618"/>
              <a:ext cx="190500" cy="14282"/>
            </a:xfrm>
            <a:custGeom>
              <a:avLst/>
              <a:gdLst>
                <a:gd name="connsiteX0" fmla="*/ 0 w 190500"/>
                <a:gd name="connsiteY0" fmla="*/ 14282 h 14282"/>
                <a:gd name="connsiteX1" fmla="*/ 0 w 190500"/>
                <a:gd name="connsiteY1" fmla="*/ 14282 h 14282"/>
                <a:gd name="connsiteX2" fmla="*/ 117475 w 190500"/>
                <a:gd name="connsiteY2" fmla="*/ 7932 h 14282"/>
                <a:gd name="connsiteX3" fmla="*/ 177800 w 190500"/>
                <a:gd name="connsiteY3" fmla="*/ 4757 h 14282"/>
                <a:gd name="connsiteX4" fmla="*/ 190500 w 190500"/>
                <a:gd name="connsiteY4" fmla="*/ 1582 h 14282"/>
                <a:gd name="connsiteX5" fmla="*/ 187325 w 190500"/>
                <a:gd name="connsiteY5" fmla="*/ 1582 h 1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4282">
                  <a:moveTo>
                    <a:pt x="0" y="14282"/>
                  </a:moveTo>
                  <a:lnTo>
                    <a:pt x="0" y="14282"/>
                  </a:lnTo>
                  <a:cubicBezTo>
                    <a:pt x="39158" y="12165"/>
                    <a:pt x="78421" y="11482"/>
                    <a:pt x="117475" y="7932"/>
                  </a:cubicBezTo>
                  <a:cubicBezTo>
                    <a:pt x="190501" y="1293"/>
                    <a:pt x="68263" y="-4371"/>
                    <a:pt x="177800" y="4757"/>
                  </a:cubicBezTo>
                  <a:cubicBezTo>
                    <a:pt x="189570" y="8680"/>
                    <a:pt x="185828" y="10925"/>
                    <a:pt x="190500" y="1582"/>
                  </a:cubicBezTo>
                  <a:lnTo>
                    <a:pt x="187325" y="1582"/>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2" name="Forme libre : forme 201">
              <a:extLst>
                <a:ext uri="{FF2B5EF4-FFF2-40B4-BE49-F238E27FC236}">
                  <a16:creationId xmlns:a16="http://schemas.microsoft.com/office/drawing/2014/main" id="{2F7E0893-C980-8BCC-8EE7-27661DC63482}"/>
                </a:ext>
              </a:extLst>
            </p:cNvPr>
            <p:cNvSpPr/>
            <p:nvPr/>
          </p:nvSpPr>
          <p:spPr>
            <a:xfrm>
              <a:off x="8372475" y="3902075"/>
              <a:ext cx="161925" cy="79375"/>
            </a:xfrm>
            <a:custGeom>
              <a:avLst/>
              <a:gdLst>
                <a:gd name="connsiteX0" fmla="*/ 0 w 161925"/>
                <a:gd name="connsiteY0" fmla="*/ 79375 h 79375"/>
                <a:gd name="connsiteX1" fmla="*/ 0 w 161925"/>
                <a:gd name="connsiteY1" fmla="*/ 79375 h 79375"/>
                <a:gd name="connsiteX2" fmla="*/ 50800 w 161925"/>
                <a:gd name="connsiteY2" fmla="*/ 73025 h 79375"/>
                <a:gd name="connsiteX3" fmla="*/ 66675 w 161925"/>
                <a:gd name="connsiteY3" fmla="*/ 66675 h 79375"/>
                <a:gd name="connsiteX4" fmla="*/ 92075 w 161925"/>
                <a:gd name="connsiteY4" fmla="*/ 60325 h 79375"/>
                <a:gd name="connsiteX5" fmla="*/ 111125 w 161925"/>
                <a:gd name="connsiteY5" fmla="*/ 50800 h 79375"/>
                <a:gd name="connsiteX6" fmla="*/ 127000 w 161925"/>
                <a:gd name="connsiteY6" fmla="*/ 38100 h 79375"/>
                <a:gd name="connsiteX7" fmla="*/ 161925 w 161925"/>
                <a:gd name="connsiteY7"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79375">
                  <a:moveTo>
                    <a:pt x="0" y="79375"/>
                  </a:moveTo>
                  <a:lnTo>
                    <a:pt x="0" y="79375"/>
                  </a:lnTo>
                  <a:cubicBezTo>
                    <a:pt x="16933" y="77258"/>
                    <a:pt x="34036" y="76218"/>
                    <a:pt x="50800" y="73025"/>
                  </a:cubicBezTo>
                  <a:cubicBezTo>
                    <a:pt x="56399" y="71959"/>
                    <a:pt x="61228" y="68351"/>
                    <a:pt x="66675" y="66675"/>
                  </a:cubicBezTo>
                  <a:cubicBezTo>
                    <a:pt x="75016" y="64108"/>
                    <a:pt x="84269" y="64228"/>
                    <a:pt x="92075" y="60325"/>
                  </a:cubicBezTo>
                  <a:cubicBezTo>
                    <a:pt x="98425" y="57150"/>
                    <a:pt x="105037" y="54453"/>
                    <a:pt x="111125" y="50800"/>
                  </a:cubicBezTo>
                  <a:cubicBezTo>
                    <a:pt x="119811" y="45588"/>
                    <a:pt x="121557" y="43543"/>
                    <a:pt x="127000" y="38100"/>
                  </a:cubicBezTo>
                  <a:lnTo>
                    <a:pt x="16192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3" name="Forme libre : forme 202">
              <a:extLst>
                <a:ext uri="{FF2B5EF4-FFF2-40B4-BE49-F238E27FC236}">
                  <a16:creationId xmlns:a16="http://schemas.microsoft.com/office/drawing/2014/main" id="{F8F5CE7B-9C36-1CBD-BDD8-A869A7D4337F}"/>
                </a:ext>
              </a:extLst>
            </p:cNvPr>
            <p:cNvSpPr/>
            <p:nvPr/>
          </p:nvSpPr>
          <p:spPr>
            <a:xfrm>
              <a:off x="8585200" y="3841750"/>
              <a:ext cx="177800" cy="60325"/>
            </a:xfrm>
            <a:custGeom>
              <a:avLst/>
              <a:gdLst>
                <a:gd name="connsiteX0" fmla="*/ 0 w 177800"/>
                <a:gd name="connsiteY0" fmla="*/ 60325 h 60325"/>
                <a:gd name="connsiteX1" fmla="*/ 12700 w 177800"/>
                <a:gd name="connsiteY1" fmla="*/ 3175 h 60325"/>
                <a:gd name="connsiteX2" fmla="*/ 177800 w 177800"/>
                <a:gd name="connsiteY2" fmla="*/ 0 h 60325"/>
              </a:gdLst>
              <a:ahLst/>
              <a:cxnLst>
                <a:cxn ang="0">
                  <a:pos x="connsiteX0" y="connsiteY0"/>
                </a:cxn>
                <a:cxn ang="0">
                  <a:pos x="connsiteX1" y="connsiteY1"/>
                </a:cxn>
                <a:cxn ang="0">
                  <a:pos x="connsiteX2" y="connsiteY2"/>
                </a:cxn>
              </a:cxnLst>
              <a:rect l="l" t="t" r="r" b="b"/>
              <a:pathLst>
                <a:path w="177800" h="60325">
                  <a:moveTo>
                    <a:pt x="0" y="60325"/>
                  </a:moveTo>
                  <a:lnTo>
                    <a:pt x="12700" y="3175"/>
                  </a:lnTo>
                  <a:lnTo>
                    <a:pt x="17780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4" name="Forme libre : forme 203">
              <a:extLst>
                <a:ext uri="{FF2B5EF4-FFF2-40B4-BE49-F238E27FC236}">
                  <a16:creationId xmlns:a16="http://schemas.microsoft.com/office/drawing/2014/main" id="{68D90B65-E1F6-0AD5-487A-44625F81A663}"/>
                </a:ext>
              </a:extLst>
            </p:cNvPr>
            <p:cNvSpPr/>
            <p:nvPr/>
          </p:nvSpPr>
          <p:spPr>
            <a:xfrm>
              <a:off x="8813800" y="3705225"/>
              <a:ext cx="120650" cy="130175"/>
            </a:xfrm>
            <a:custGeom>
              <a:avLst/>
              <a:gdLst>
                <a:gd name="connsiteX0" fmla="*/ 0 w 120650"/>
                <a:gd name="connsiteY0" fmla="*/ 130175 h 130175"/>
                <a:gd name="connsiteX1" fmla="*/ 88900 w 120650"/>
                <a:gd name="connsiteY1" fmla="*/ 66675 h 130175"/>
                <a:gd name="connsiteX2" fmla="*/ 111125 w 120650"/>
                <a:gd name="connsiteY2" fmla="*/ 6350 h 130175"/>
                <a:gd name="connsiteX3" fmla="*/ 120650 w 120650"/>
                <a:gd name="connsiteY3" fmla="*/ 0 h 130175"/>
              </a:gdLst>
              <a:ahLst/>
              <a:cxnLst>
                <a:cxn ang="0">
                  <a:pos x="connsiteX0" y="connsiteY0"/>
                </a:cxn>
                <a:cxn ang="0">
                  <a:pos x="connsiteX1" y="connsiteY1"/>
                </a:cxn>
                <a:cxn ang="0">
                  <a:pos x="connsiteX2" y="connsiteY2"/>
                </a:cxn>
                <a:cxn ang="0">
                  <a:pos x="connsiteX3" y="connsiteY3"/>
                </a:cxn>
              </a:cxnLst>
              <a:rect l="l" t="t" r="r" b="b"/>
              <a:pathLst>
                <a:path w="120650" h="130175">
                  <a:moveTo>
                    <a:pt x="0" y="130175"/>
                  </a:moveTo>
                  <a:lnTo>
                    <a:pt x="88900" y="66675"/>
                  </a:lnTo>
                  <a:lnTo>
                    <a:pt x="111125" y="6350"/>
                  </a:lnTo>
                  <a:lnTo>
                    <a:pt x="12065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5" name="Forme libre : forme 204">
              <a:extLst>
                <a:ext uri="{FF2B5EF4-FFF2-40B4-BE49-F238E27FC236}">
                  <a16:creationId xmlns:a16="http://schemas.microsoft.com/office/drawing/2014/main" id="{01D78259-7CEC-C2CB-4600-BE19B6D3143F}"/>
                </a:ext>
              </a:extLst>
            </p:cNvPr>
            <p:cNvSpPr/>
            <p:nvPr/>
          </p:nvSpPr>
          <p:spPr>
            <a:xfrm>
              <a:off x="8959850" y="3603625"/>
              <a:ext cx="177800" cy="63500"/>
            </a:xfrm>
            <a:custGeom>
              <a:avLst/>
              <a:gdLst>
                <a:gd name="connsiteX0" fmla="*/ 0 w 177800"/>
                <a:gd name="connsiteY0" fmla="*/ 63500 h 63500"/>
                <a:gd name="connsiteX1" fmla="*/ 114300 w 177800"/>
                <a:gd name="connsiteY1" fmla="*/ 41275 h 63500"/>
                <a:gd name="connsiteX2" fmla="*/ 114300 w 177800"/>
                <a:gd name="connsiteY2" fmla="*/ 25400 h 63500"/>
                <a:gd name="connsiteX3" fmla="*/ 177800 w 177800"/>
                <a:gd name="connsiteY3" fmla="*/ 0 h 63500"/>
              </a:gdLst>
              <a:ahLst/>
              <a:cxnLst>
                <a:cxn ang="0">
                  <a:pos x="connsiteX0" y="connsiteY0"/>
                </a:cxn>
                <a:cxn ang="0">
                  <a:pos x="connsiteX1" y="connsiteY1"/>
                </a:cxn>
                <a:cxn ang="0">
                  <a:pos x="connsiteX2" y="connsiteY2"/>
                </a:cxn>
                <a:cxn ang="0">
                  <a:pos x="connsiteX3" y="connsiteY3"/>
                </a:cxn>
              </a:cxnLst>
              <a:rect l="l" t="t" r="r" b="b"/>
              <a:pathLst>
                <a:path w="177800" h="63500">
                  <a:moveTo>
                    <a:pt x="0" y="63500"/>
                  </a:moveTo>
                  <a:lnTo>
                    <a:pt x="114300" y="41275"/>
                  </a:lnTo>
                  <a:lnTo>
                    <a:pt x="114300" y="25400"/>
                  </a:lnTo>
                  <a:lnTo>
                    <a:pt x="17780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6" name="Forme libre : forme 205">
              <a:extLst>
                <a:ext uri="{FF2B5EF4-FFF2-40B4-BE49-F238E27FC236}">
                  <a16:creationId xmlns:a16="http://schemas.microsoft.com/office/drawing/2014/main" id="{23138E22-7F1A-1B6B-3349-1F0EA93F72A3}"/>
                </a:ext>
              </a:extLst>
            </p:cNvPr>
            <p:cNvSpPr/>
            <p:nvPr/>
          </p:nvSpPr>
          <p:spPr>
            <a:xfrm>
              <a:off x="9194800" y="3552825"/>
              <a:ext cx="180975" cy="47625"/>
            </a:xfrm>
            <a:custGeom>
              <a:avLst/>
              <a:gdLst>
                <a:gd name="connsiteX0" fmla="*/ 0 w 180975"/>
                <a:gd name="connsiteY0" fmla="*/ 47625 h 47625"/>
                <a:gd name="connsiteX1" fmla="*/ 146050 w 180975"/>
                <a:gd name="connsiteY1" fmla="*/ 28575 h 47625"/>
                <a:gd name="connsiteX2" fmla="*/ 180975 w 180975"/>
                <a:gd name="connsiteY2" fmla="*/ 0 h 47625"/>
              </a:gdLst>
              <a:ahLst/>
              <a:cxnLst>
                <a:cxn ang="0">
                  <a:pos x="connsiteX0" y="connsiteY0"/>
                </a:cxn>
                <a:cxn ang="0">
                  <a:pos x="connsiteX1" y="connsiteY1"/>
                </a:cxn>
                <a:cxn ang="0">
                  <a:pos x="connsiteX2" y="connsiteY2"/>
                </a:cxn>
              </a:cxnLst>
              <a:rect l="l" t="t" r="r" b="b"/>
              <a:pathLst>
                <a:path w="180975" h="47625">
                  <a:moveTo>
                    <a:pt x="0" y="47625"/>
                  </a:moveTo>
                  <a:lnTo>
                    <a:pt x="146050" y="28575"/>
                  </a:lnTo>
                  <a:lnTo>
                    <a:pt x="18097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7" name="Forme libre : forme 206">
              <a:extLst>
                <a:ext uri="{FF2B5EF4-FFF2-40B4-BE49-F238E27FC236}">
                  <a16:creationId xmlns:a16="http://schemas.microsoft.com/office/drawing/2014/main" id="{E28673C8-1E59-0E67-F055-715F8F046ECB}"/>
                </a:ext>
              </a:extLst>
            </p:cNvPr>
            <p:cNvSpPr/>
            <p:nvPr/>
          </p:nvSpPr>
          <p:spPr>
            <a:xfrm>
              <a:off x="9413875" y="3460750"/>
              <a:ext cx="171450" cy="57150"/>
            </a:xfrm>
            <a:custGeom>
              <a:avLst/>
              <a:gdLst>
                <a:gd name="connsiteX0" fmla="*/ 0 w 171450"/>
                <a:gd name="connsiteY0" fmla="*/ 57150 h 57150"/>
                <a:gd name="connsiteX1" fmla="*/ 85725 w 171450"/>
                <a:gd name="connsiteY1" fmla="*/ 34925 h 57150"/>
                <a:gd name="connsiteX2" fmla="*/ 95250 w 171450"/>
                <a:gd name="connsiteY2" fmla="*/ 25400 h 57150"/>
                <a:gd name="connsiteX3" fmla="*/ 171450 w 171450"/>
                <a:gd name="connsiteY3" fmla="*/ 0 h 57150"/>
              </a:gdLst>
              <a:ahLst/>
              <a:cxnLst>
                <a:cxn ang="0">
                  <a:pos x="connsiteX0" y="connsiteY0"/>
                </a:cxn>
                <a:cxn ang="0">
                  <a:pos x="connsiteX1" y="connsiteY1"/>
                </a:cxn>
                <a:cxn ang="0">
                  <a:pos x="connsiteX2" y="connsiteY2"/>
                </a:cxn>
                <a:cxn ang="0">
                  <a:pos x="connsiteX3" y="connsiteY3"/>
                </a:cxn>
              </a:cxnLst>
              <a:rect l="l" t="t" r="r" b="b"/>
              <a:pathLst>
                <a:path w="171450" h="57150">
                  <a:moveTo>
                    <a:pt x="0" y="57150"/>
                  </a:moveTo>
                  <a:lnTo>
                    <a:pt x="85725" y="34925"/>
                  </a:lnTo>
                  <a:lnTo>
                    <a:pt x="95250" y="25400"/>
                  </a:lnTo>
                  <a:lnTo>
                    <a:pt x="17145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8" name="Forme libre : forme 207">
              <a:extLst>
                <a:ext uri="{FF2B5EF4-FFF2-40B4-BE49-F238E27FC236}">
                  <a16:creationId xmlns:a16="http://schemas.microsoft.com/office/drawing/2014/main" id="{3D9A3806-40E0-4D51-7DBF-C4BEE3AEE9A6}"/>
                </a:ext>
              </a:extLst>
            </p:cNvPr>
            <p:cNvSpPr/>
            <p:nvPr/>
          </p:nvSpPr>
          <p:spPr>
            <a:xfrm>
              <a:off x="9661525" y="3368675"/>
              <a:ext cx="149225" cy="88900"/>
            </a:xfrm>
            <a:custGeom>
              <a:avLst/>
              <a:gdLst>
                <a:gd name="connsiteX0" fmla="*/ 0 w 149225"/>
                <a:gd name="connsiteY0" fmla="*/ 88900 h 88900"/>
                <a:gd name="connsiteX1" fmla="*/ 34925 w 149225"/>
                <a:gd name="connsiteY1" fmla="*/ 44450 h 88900"/>
                <a:gd name="connsiteX2" fmla="*/ 149225 w 149225"/>
                <a:gd name="connsiteY2" fmla="*/ 0 h 88900"/>
              </a:gdLst>
              <a:ahLst/>
              <a:cxnLst>
                <a:cxn ang="0">
                  <a:pos x="connsiteX0" y="connsiteY0"/>
                </a:cxn>
                <a:cxn ang="0">
                  <a:pos x="connsiteX1" y="connsiteY1"/>
                </a:cxn>
                <a:cxn ang="0">
                  <a:pos x="connsiteX2" y="connsiteY2"/>
                </a:cxn>
              </a:cxnLst>
              <a:rect l="l" t="t" r="r" b="b"/>
              <a:pathLst>
                <a:path w="149225" h="88900">
                  <a:moveTo>
                    <a:pt x="0" y="88900"/>
                  </a:moveTo>
                  <a:lnTo>
                    <a:pt x="34925" y="44450"/>
                  </a:lnTo>
                  <a:lnTo>
                    <a:pt x="14922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9" name="Forme libre : forme 208">
              <a:extLst>
                <a:ext uri="{FF2B5EF4-FFF2-40B4-BE49-F238E27FC236}">
                  <a16:creationId xmlns:a16="http://schemas.microsoft.com/office/drawing/2014/main" id="{4CD6B011-3FC5-3D12-B997-C395687CC43F}"/>
                </a:ext>
              </a:extLst>
            </p:cNvPr>
            <p:cNvSpPr/>
            <p:nvPr/>
          </p:nvSpPr>
          <p:spPr>
            <a:xfrm>
              <a:off x="9858375" y="3273425"/>
              <a:ext cx="171450" cy="73025"/>
            </a:xfrm>
            <a:custGeom>
              <a:avLst/>
              <a:gdLst>
                <a:gd name="connsiteX0" fmla="*/ 0 w 171450"/>
                <a:gd name="connsiteY0" fmla="*/ 73025 h 73025"/>
                <a:gd name="connsiteX1" fmla="*/ 53975 w 171450"/>
                <a:gd name="connsiteY1" fmla="*/ 63500 h 73025"/>
                <a:gd name="connsiteX2" fmla="*/ 92075 w 171450"/>
                <a:gd name="connsiteY2" fmla="*/ 38100 h 73025"/>
                <a:gd name="connsiteX3" fmla="*/ 95250 w 171450"/>
                <a:gd name="connsiteY3" fmla="*/ 22225 h 73025"/>
                <a:gd name="connsiteX4" fmla="*/ 155575 w 171450"/>
                <a:gd name="connsiteY4" fmla="*/ 19050 h 73025"/>
                <a:gd name="connsiteX5" fmla="*/ 171450 w 171450"/>
                <a:gd name="connsiteY5" fmla="*/ 0 h 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73025">
                  <a:moveTo>
                    <a:pt x="0" y="73025"/>
                  </a:moveTo>
                  <a:lnTo>
                    <a:pt x="53975" y="63500"/>
                  </a:lnTo>
                  <a:lnTo>
                    <a:pt x="92075" y="38100"/>
                  </a:lnTo>
                  <a:lnTo>
                    <a:pt x="95250" y="22225"/>
                  </a:lnTo>
                  <a:lnTo>
                    <a:pt x="155575" y="19050"/>
                  </a:lnTo>
                  <a:lnTo>
                    <a:pt x="17145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0" name="Forme libre : forme 209">
              <a:extLst>
                <a:ext uri="{FF2B5EF4-FFF2-40B4-BE49-F238E27FC236}">
                  <a16:creationId xmlns:a16="http://schemas.microsoft.com/office/drawing/2014/main" id="{D900E5CB-A83F-63B0-EE6D-3B6DB3047B5C}"/>
                </a:ext>
              </a:extLst>
            </p:cNvPr>
            <p:cNvSpPr/>
            <p:nvPr/>
          </p:nvSpPr>
          <p:spPr>
            <a:xfrm>
              <a:off x="10071100" y="3187700"/>
              <a:ext cx="171450" cy="57150"/>
            </a:xfrm>
            <a:custGeom>
              <a:avLst/>
              <a:gdLst>
                <a:gd name="connsiteX0" fmla="*/ 0 w 171450"/>
                <a:gd name="connsiteY0" fmla="*/ 57150 h 57150"/>
                <a:gd name="connsiteX1" fmla="*/ 15875 w 171450"/>
                <a:gd name="connsiteY1" fmla="*/ 34925 h 57150"/>
                <a:gd name="connsiteX2" fmla="*/ 171450 w 171450"/>
                <a:gd name="connsiteY2" fmla="*/ 0 h 57150"/>
              </a:gdLst>
              <a:ahLst/>
              <a:cxnLst>
                <a:cxn ang="0">
                  <a:pos x="connsiteX0" y="connsiteY0"/>
                </a:cxn>
                <a:cxn ang="0">
                  <a:pos x="connsiteX1" y="connsiteY1"/>
                </a:cxn>
                <a:cxn ang="0">
                  <a:pos x="connsiteX2" y="connsiteY2"/>
                </a:cxn>
              </a:cxnLst>
              <a:rect l="l" t="t" r="r" b="b"/>
              <a:pathLst>
                <a:path w="171450" h="57150">
                  <a:moveTo>
                    <a:pt x="0" y="57150"/>
                  </a:moveTo>
                  <a:lnTo>
                    <a:pt x="15875" y="34925"/>
                  </a:lnTo>
                  <a:lnTo>
                    <a:pt x="171450"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1" name="Forme libre : forme 210">
              <a:extLst>
                <a:ext uri="{FF2B5EF4-FFF2-40B4-BE49-F238E27FC236}">
                  <a16:creationId xmlns:a16="http://schemas.microsoft.com/office/drawing/2014/main" id="{8ECCCE9D-1076-0C20-C495-FC8555A4F892}"/>
                </a:ext>
              </a:extLst>
            </p:cNvPr>
            <p:cNvSpPr/>
            <p:nvPr/>
          </p:nvSpPr>
          <p:spPr>
            <a:xfrm>
              <a:off x="10296525" y="3063875"/>
              <a:ext cx="136525" cy="101600"/>
            </a:xfrm>
            <a:custGeom>
              <a:avLst/>
              <a:gdLst>
                <a:gd name="connsiteX0" fmla="*/ 0 w 136525"/>
                <a:gd name="connsiteY0" fmla="*/ 101600 h 101600"/>
                <a:gd name="connsiteX1" fmla="*/ 22225 w 136525"/>
                <a:gd name="connsiteY1" fmla="*/ 79375 h 101600"/>
                <a:gd name="connsiteX2" fmla="*/ 50800 w 136525"/>
                <a:gd name="connsiteY2" fmla="*/ 66675 h 101600"/>
                <a:gd name="connsiteX3" fmla="*/ 53975 w 136525"/>
                <a:gd name="connsiteY3" fmla="*/ 44450 h 101600"/>
                <a:gd name="connsiteX4" fmla="*/ 111125 w 136525"/>
                <a:gd name="connsiteY4" fmla="*/ 34925 h 101600"/>
                <a:gd name="connsiteX5" fmla="*/ 136525 w 136525"/>
                <a:gd name="connsiteY5"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525" h="101600">
                  <a:moveTo>
                    <a:pt x="0" y="101600"/>
                  </a:moveTo>
                  <a:lnTo>
                    <a:pt x="22225" y="79375"/>
                  </a:lnTo>
                  <a:lnTo>
                    <a:pt x="50800" y="66675"/>
                  </a:lnTo>
                  <a:lnTo>
                    <a:pt x="53975" y="44450"/>
                  </a:lnTo>
                  <a:lnTo>
                    <a:pt x="111125" y="34925"/>
                  </a:lnTo>
                  <a:lnTo>
                    <a:pt x="136525" y="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4" name="Forme libre : forme 213">
              <a:extLst>
                <a:ext uri="{FF2B5EF4-FFF2-40B4-BE49-F238E27FC236}">
                  <a16:creationId xmlns:a16="http://schemas.microsoft.com/office/drawing/2014/main" id="{0CAB2F5C-AAFD-F136-C4B1-FF08A1678CC4}"/>
                </a:ext>
              </a:extLst>
            </p:cNvPr>
            <p:cNvSpPr/>
            <p:nvPr/>
          </p:nvSpPr>
          <p:spPr>
            <a:xfrm rot="21103119">
              <a:off x="10490200" y="3035300"/>
              <a:ext cx="206564" cy="12700"/>
            </a:xfrm>
            <a:custGeom>
              <a:avLst/>
              <a:gdLst>
                <a:gd name="connsiteX0" fmla="*/ 0 w 206564"/>
                <a:gd name="connsiteY0" fmla="*/ 9525 h 12700"/>
                <a:gd name="connsiteX1" fmla="*/ 0 w 206564"/>
                <a:gd name="connsiteY1" fmla="*/ 9525 h 12700"/>
                <a:gd name="connsiteX2" fmla="*/ 190500 w 206564"/>
                <a:gd name="connsiteY2" fmla="*/ 12700 h 12700"/>
                <a:gd name="connsiteX3" fmla="*/ 206375 w 206564"/>
                <a:gd name="connsiteY3" fmla="*/ 0 h 12700"/>
                <a:gd name="connsiteX4" fmla="*/ 206375 w 206564"/>
                <a:gd name="connsiteY4" fmla="*/ 317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564" h="12700">
                  <a:moveTo>
                    <a:pt x="0" y="9525"/>
                  </a:moveTo>
                  <a:lnTo>
                    <a:pt x="0" y="9525"/>
                  </a:lnTo>
                  <a:lnTo>
                    <a:pt x="190500" y="12700"/>
                  </a:lnTo>
                  <a:cubicBezTo>
                    <a:pt x="209488" y="12700"/>
                    <a:pt x="206375" y="12687"/>
                    <a:pt x="206375" y="0"/>
                  </a:cubicBezTo>
                  <a:lnTo>
                    <a:pt x="206375" y="3175"/>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5" name="Forme libre : forme 214">
              <a:extLst>
                <a:ext uri="{FF2B5EF4-FFF2-40B4-BE49-F238E27FC236}">
                  <a16:creationId xmlns:a16="http://schemas.microsoft.com/office/drawing/2014/main" id="{B3363830-AAA9-D53A-71DA-7D1360873CF2}"/>
                </a:ext>
              </a:extLst>
            </p:cNvPr>
            <p:cNvSpPr/>
            <p:nvPr/>
          </p:nvSpPr>
          <p:spPr>
            <a:xfrm rot="21103119">
              <a:off x="10734157" y="2994394"/>
              <a:ext cx="206564" cy="12700"/>
            </a:xfrm>
            <a:custGeom>
              <a:avLst/>
              <a:gdLst>
                <a:gd name="connsiteX0" fmla="*/ 0 w 206564"/>
                <a:gd name="connsiteY0" fmla="*/ 9525 h 12700"/>
                <a:gd name="connsiteX1" fmla="*/ 0 w 206564"/>
                <a:gd name="connsiteY1" fmla="*/ 9525 h 12700"/>
                <a:gd name="connsiteX2" fmla="*/ 190500 w 206564"/>
                <a:gd name="connsiteY2" fmla="*/ 12700 h 12700"/>
                <a:gd name="connsiteX3" fmla="*/ 206375 w 206564"/>
                <a:gd name="connsiteY3" fmla="*/ 0 h 12700"/>
                <a:gd name="connsiteX4" fmla="*/ 206375 w 206564"/>
                <a:gd name="connsiteY4" fmla="*/ 317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564" h="12700">
                  <a:moveTo>
                    <a:pt x="0" y="9525"/>
                  </a:moveTo>
                  <a:lnTo>
                    <a:pt x="0" y="9525"/>
                  </a:lnTo>
                  <a:lnTo>
                    <a:pt x="190500" y="12700"/>
                  </a:lnTo>
                  <a:cubicBezTo>
                    <a:pt x="209488" y="12700"/>
                    <a:pt x="206375" y="12687"/>
                    <a:pt x="206375" y="0"/>
                  </a:cubicBezTo>
                  <a:lnTo>
                    <a:pt x="206375" y="3175"/>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6" name="Forme libre : forme 215">
              <a:extLst>
                <a:ext uri="{FF2B5EF4-FFF2-40B4-BE49-F238E27FC236}">
                  <a16:creationId xmlns:a16="http://schemas.microsoft.com/office/drawing/2014/main" id="{DC8AC1B3-493F-B781-BBEC-5EDEB863D4D2}"/>
                </a:ext>
              </a:extLst>
            </p:cNvPr>
            <p:cNvSpPr/>
            <p:nvPr/>
          </p:nvSpPr>
          <p:spPr>
            <a:xfrm rot="21103119">
              <a:off x="10993151" y="2958779"/>
              <a:ext cx="206564" cy="12700"/>
            </a:xfrm>
            <a:custGeom>
              <a:avLst/>
              <a:gdLst>
                <a:gd name="connsiteX0" fmla="*/ 0 w 206564"/>
                <a:gd name="connsiteY0" fmla="*/ 9525 h 12700"/>
                <a:gd name="connsiteX1" fmla="*/ 0 w 206564"/>
                <a:gd name="connsiteY1" fmla="*/ 9525 h 12700"/>
                <a:gd name="connsiteX2" fmla="*/ 190500 w 206564"/>
                <a:gd name="connsiteY2" fmla="*/ 12700 h 12700"/>
                <a:gd name="connsiteX3" fmla="*/ 206375 w 206564"/>
                <a:gd name="connsiteY3" fmla="*/ 0 h 12700"/>
                <a:gd name="connsiteX4" fmla="*/ 206375 w 206564"/>
                <a:gd name="connsiteY4" fmla="*/ 3175 h 1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564" h="12700">
                  <a:moveTo>
                    <a:pt x="0" y="9525"/>
                  </a:moveTo>
                  <a:lnTo>
                    <a:pt x="0" y="9525"/>
                  </a:lnTo>
                  <a:lnTo>
                    <a:pt x="190500" y="12700"/>
                  </a:lnTo>
                  <a:cubicBezTo>
                    <a:pt x="209488" y="12700"/>
                    <a:pt x="206375" y="12687"/>
                    <a:pt x="206375" y="0"/>
                  </a:cubicBezTo>
                  <a:lnTo>
                    <a:pt x="206375" y="3175"/>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20" name="Connecteur droit 219">
              <a:extLst>
                <a:ext uri="{FF2B5EF4-FFF2-40B4-BE49-F238E27FC236}">
                  <a16:creationId xmlns:a16="http://schemas.microsoft.com/office/drawing/2014/main" id="{F9853D52-8D56-3C63-4FF7-2DB260CB627D}"/>
                </a:ext>
              </a:extLst>
            </p:cNvPr>
            <p:cNvCxnSpPr/>
            <p:nvPr/>
          </p:nvCxnSpPr>
          <p:spPr>
            <a:xfrm flipV="1">
              <a:off x="11252200" y="2932112"/>
              <a:ext cx="196850" cy="11857"/>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21" name="Connecteur droit 220">
              <a:extLst>
                <a:ext uri="{FF2B5EF4-FFF2-40B4-BE49-F238E27FC236}">
                  <a16:creationId xmlns:a16="http://schemas.microsoft.com/office/drawing/2014/main" id="{BB6C53EC-E1F2-B37B-E3F6-7154C96F376E}"/>
                </a:ext>
              </a:extLst>
            </p:cNvPr>
            <p:cNvCxnSpPr/>
            <p:nvPr/>
          </p:nvCxnSpPr>
          <p:spPr>
            <a:xfrm flipV="1">
              <a:off x="11501697" y="2940893"/>
              <a:ext cx="196850" cy="11857"/>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22" name="Connecteur droit 221">
              <a:extLst>
                <a:ext uri="{FF2B5EF4-FFF2-40B4-BE49-F238E27FC236}">
                  <a16:creationId xmlns:a16="http://schemas.microsoft.com/office/drawing/2014/main" id="{4B3E98B6-0711-916F-B94D-01420D8B16B9}"/>
                </a:ext>
              </a:extLst>
            </p:cNvPr>
            <p:cNvCxnSpPr>
              <a:cxnSpLocks/>
            </p:cNvCxnSpPr>
            <p:nvPr/>
          </p:nvCxnSpPr>
          <p:spPr>
            <a:xfrm flipH="1">
              <a:off x="11735691" y="2744962"/>
              <a:ext cx="36998" cy="150291"/>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25" name="Connecteur droit 224">
              <a:extLst>
                <a:ext uri="{FF2B5EF4-FFF2-40B4-BE49-F238E27FC236}">
                  <a16:creationId xmlns:a16="http://schemas.microsoft.com/office/drawing/2014/main" id="{EF6A04B0-48F9-51E9-7089-E4B4BB30E9FF}"/>
                </a:ext>
              </a:extLst>
            </p:cNvPr>
            <p:cNvCxnSpPr>
              <a:cxnSpLocks/>
            </p:cNvCxnSpPr>
            <p:nvPr/>
          </p:nvCxnSpPr>
          <p:spPr>
            <a:xfrm flipH="1">
              <a:off x="11794538" y="2514130"/>
              <a:ext cx="40794" cy="16571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27" name="Connecteur droit 226">
              <a:extLst>
                <a:ext uri="{FF2B5EF4-FFF2-40B4-BE49-F238E27FC236}">
                  <a16:creationId xmlns:a16="http://schemas.microsoft.com/office/drawing/2014/main" id="{DB0D029F-7478-ADFB-72DD-CFEE78E98AFF}"/>
                </a:ext>
              </a:extLst>
            </p:cNvPr>
            <p:cNvCxnSpPr>
              <a:cxnSpLocks/>
            </p:cNvCxnSpPr>
            <p:nvPr/>
          </p:nvCxnSpPr>
          <p:spPr>
            <a:xfrm flipH="1">
              <a:off x="11840120" y="2296837"/>
              <a:ext cx="40794" cy="16571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28" name="Connecteur droit 227">
              <a:extLst>
                <a:ext uri="{FF2B5EF4-FFF2-40B4-BE49-F238E27FC236}">
                  <a16:creationId xmlns:a16="http://schemas.microsoft.com/office/drawing/2014/main" id="{BFE3EA67-C34D-2F81-9298-1C0129F5DCBC}"/>
                </a:ext>
              </a:extLst>
            </p:cNvPr>
            <p:cNvCxnSpPr>
              <a:cxnSpLocks/>
            </p:cNvCxnSpPr>
            <p:nvPr/>
          </p:nvCxnSpPr>
          <p:spPr>
            <a:xfrm flipH="1">
              <a:off x="11893550" y="2104458"/>
              <a:ext cx="40794" cy="16571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graphicFrame>
        <p:nvGraphicFramePr>
          <p:cNvPr id="231" name="Tableau 230">
            <a:extLst>
              <a:ext uri="{FF2B5EF4-FFF2-40B4-BE49-F238E27FC236}">
                <a16:creationId xmlns:a16="http://schemas.microsoft.com/office/drawing/2014/main" id="{03856D94-6308-F3F9-2F59-86D39FB94607}"/>
              </a:ext>
            </a:extLst>
          </p:cNvPr>
          <p:cNvGraphicFramePr>
            <a:graphicFrameLocks noGrp="1"/>
          </p:cNvGraphicFramePr>
          <p:nvPr>
            <p:extLst>
              <p:ext uri="{D42A27DB-BD31-4B8C-83A1-F6EECF244321}">
                <p14:modId xmlns:p14="http://schemas.microsoft.com/office/powerpoint/2010/main" val="1935905128"/>
              </p:ext>
            </p:extLst>
          </p:nvPr>
        </p:nvGraphicFramePr>
        <p:xfrm>
          <a:off x="7296146" y="1865574"/>
          <a:ext cx="3886200" cy="320040"/>
        </p:xfrm>
        <a:graphic>
          <a:graphicData uri="http://schemas.openxmlformats.org/drawingml/2006/table">
            <a:tbl>
              <a:tblPr firstRow="1" bandRow="1">
                <a:tableStyleId>{5C22544A-7EE6-4342-B048-85BDC9FD1C3A}</a:tableStyleId>
              </a:tblPr>
              <a:tblGrid>
                <a:gridCol w="3886200">
                  <a:extLst>
                    <a:ext uri="{9D8B030D-6E8A-4147-A177-3AD203B41FA5}">
                      <a16:colId xmlns:a16="http://schemas.microsoft.com/office/drawing/2014/main" val="20000"/>
                    </a:ext>
                  </a:extLst>
                </a:gridCol>
              </a:tblGrid>
              <a:tr h="214232">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lumMod val="75000"/>
                              <a:lumOff val="25000"/>
                            </a:schemeClr>
                          </a:solidFill>
                          <a:latin typeface="Arial" panose="020B0604020202020204" pitchFamily="34" charset="0"/>
                          <a:cs typeface="Arial" panose="020B0604020202020204" pitchFamily="34" charset="0"/>
                        </a:rPr>
                        <a:t>SOC, resistant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51.2 (25.4) hours, median (IQR) = 72.0 (26.1, 72.0) hours RAPID, resistant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53.4 (25.8) hours, median (IQR) = 72.0 (27.5, 72.0) hours Difference in means (95% CI): -2.2 (-13.9, 9.5) hours, t-test </a:t>
                      </a:r>
                      <a:r>
                        <a:rPr lang="en-US" sz="700" b="0" i="1" dirty="0">
                          <a:solidFill>
                            <a:schemeClr val="tx1">
                              <a:lumMod val="75000"/>
                              <a:lumOff val="25000"/>
                            </a:schemeClr>
                          </a:solidFill>
                          <a:latin typeface="Arial" panose="020B0604020202020204" pitchFamily="34" charset="0"/>
                          <a:cs typeface="Arial" panose="020B0604020202020204" pitchFamily="34" charset="0"/>
                        </a:rPr>
                        <a:t>p</a:t>
                      </a:r>
                      <a:r>
                        <a:rPr lang="en-US" sz="700" b="0" dirty="0">
                          <a:solidFill>
                            <a:schemeClr val="tx1">
                              <a:lumMod val="75000"/>
                              <a:lumOff val="25000"/>
                            </a:schemeClr>
                          </a:solidFill>
                          <a:latin typeface="Arial" panose="020B0604020202020204" pitchFamily="34" charset="0"/>
                          <a:cs typeface="Arial" panose="020B0604020202020204" pitchFamily="34" charset="0"/>
                        </a:rPr>
                        <a:t> = 0.71</a:t>
                      </a: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36000" marR="3600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graphicFrame>
        <p:nvGraphicFramePr>
          <p:cNvPr id="232" name="Tableau 231">
            <a:extLst>
              <a:ext uri="{FF2B5EF4-FFF2-40B4-BE49-F238E27FC236}">
                <a16:creationId xmlns:a16="http://schemas.microsoft.com/office/drawing/2014/main" id="{8552A35E-BEC6-E67A-C465-F5E6185A9EFA}"/>
              </a:ext>
            </a:extLst>
          </p:cNvPr>
          <p:cNvGraphicFramePr>
            <a:graphicFrameLocks noGrp="1"/>
          </p:cNvGraphicFramePr>
          <p:nvPr>
            <p:extLst>
              <p:ext uri="{D42A27DB-BD31-4B8C-83A1-F6EECF244321}">
                <p14:modId xmlns:p14="http://schemas.microsoft.com/office/powerpoint/2010/main" val="1811286093"/>
              </p:ext>
            </p:extLst>
          </p:nvPr>
        </p:nvGraphicFramePr>
        <p:xfrm>
          <a:off x="8143960" y="3833383"/>
          <a:ext cx="3845807" cy="340245"/>
        </p:xfrm>
        <a:graphic>
          <a:graphicData uri="http://schemas.openxmlformats.org/drawingml/2006/table">
            <a:tbl>
              <a:tblPr firstRow="1" bandRow="1">
                <a:tableStyleId>{5C22544A-7EE6-4342-B048-85BDC9FD1C3A}</a:tableStyleId>
              </a:tblPr>
              <a:tblGrid>
                <a:gridCol w="3845807">
                  <a:extLst>
                    <a:ext uri="{9D8B030D-6E8A-4147-A177-3AD203B41FA5}">
                      <a16:colId xmlns:a16="http://schemas.microsoft.com/office/drawing/2014/main" val="20000"/>
                    </a:ext>
                  </a:extLst>
                </a:gridCol>
              </a:tblGrid>
              <a:tr h="340245">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lumMod val="75000"/>
                              <a:lumOff val="25000"/>
                            </a:schemeClr>
                          </a:solidFill>
                          <a:latin typeface="Arial" panose="020B0604020202020204" pitchFamily="34" charset="0"/>
                          <a:cs typeface="Arial" panose="020B0604020202020204" pitchFamily="34" charset="0"/>
                        </a:rPr>
                        <a:t>SOC, susceptible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42.8 (26.2) hours, median (IQR) = 42.4 (19.3, 72.0) hours RAPID, susceptible org.: mean (</a:t>
                      </a:r>
                      <a:r>
                        <a:rPr lang="en-US" sz="700" b="0" dirty="0" err="1">
                          <a:solidFill>
                            <a:schemeClr val="tx1">
                              <a:lumMod val="75000"/>
                              <a:lumOff val="25000"/>
                            </a:schemeClr>
                          </a:solidFill>
                          <a:latin typeface="Arial" panose="020B0604020202020204" pitchFamily="34" charset="0"/>
                          <a:cs typeface="Arial" panose="020B0604020202020204" pitchFamily="34" charset="0"/>
                        </a:rPr>
                        <a:t>s.d.</a:t>
                      </a:r>
                      <a:r>
                        <a:rPr lang="en-US" sz="700" b="0" dirty="0">
                          <a:solidFill>
                            <a:schemeClr val="tx1">
                              <a:lumMod val="75000"/>
                              <a:lumOff val="25000"/>
                            </a:schemeClr>
                          </a:solidFill>
                          <a:latin typeface="Arial" panose="020B0604020202020204" pitchFamily="34" charset="0"/>
                          <a:cs typeface="Arial" panose="020B0604020202020204" pitchFamily="34" charset="0"/>
                        </a:rPr>
                        <a:t>) = 36.6 (27.6) hours, median (IQR) = 29.4 (10.3, 72.0) hours Difference in means (95% CI): 6.3 (0.8, 11.8) hours, t-test </a:t>
                      </a:r>
                      <a:r>
                        <a:rPr lang="en-US" sz="700" b="0" i="1" dirty="0">
                          <a:solidFill>
                            <a:schemeClr val="tx1">
                              <a:lumMod val="75000"/>
                              <a:lumOff val="25000"/>
                            </a:schemeClr>
                          </a:solidFill>
                          <a:latin typeface="Arial" panose="020B0604020202020204" pitchFamily="34" charset="0"/>
                          <a:cs typeface="Arial" panose="020B0604020202020204" pitchFamily="34" charset="0"/>
                        </a:rPr>
                        <a:t>p</a:t>
                      </a:r>
                      <a:r>
                        <a:rPr lang="en-US" sz="700" b="0" dirty="0">
                          <a:solidFill>
                            <a:schemeClr val="tx1">
                              <a:lumMod val="75000"/>
                              <a:lumOff val="25000"/>
                            </a:schemeClr>
                          </a:solidFill>
                          <a:latin typeface="Arial" panose="020B0604020202020204" pitchFamily="34" charset="0"/>
                          <a:cs typeface="Arial" panose="020B0604020202020204" pitchFamily="34" charset="0"/>
                        </a:rPr>
                        <a:t> = 0.02</a:t>
                      </a:r>
                      <a:endParaRPr lang="fr-FR" sz="700" b="0" dirty="0">
                        <a:solidFill>
                          <a:schemeClr val="tx1">
                            <a:lumMod val="50000"/>
                            <a:lumOff val="50000"/>
                          </a:schemeClr>
                        </a:solidFill>
                        <a:latin typeface="Arial" panose="020B0604020202020204" pitchFamily="34" charset="0"/>
                        <a:cs typeface="Arial" panose="020B0604020202020204" pitchFamily="34" charset="0"/>
                      </a:endParaRPr>
                    </a:p>
                  </a:txBody>
                  <a:tcPr marL="36000" marR="3600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4" name="ZoneTexte 3">
            <a:extLst>
              <a:ext uri="{FF2B5EF4-FFF2-40B4-BE49-F238E27FC236}">
                <a16:creationId xmlns:a16="http://schemas.microsoft.com/office/drawing/2014/main" id="{6CC87349-5E85-B6AC-EAB4-CE53E3B78041}"/>
              </a:ext>
            </a:extLst>
          </p:cNvPr>
          <p:cNvSpPr txBox="1"/>
          <p:nvPr/>
        </p:nvSpPr>
        <p:spPr>
          <a:xfrm>
            <a:off x="5103155" y="1259079"/>
            <a:ext cx="1356249" cy="276999"/>
          </a:xfrm>
          <a:prstGeom prst="rect">
            <a:avLst/>
          </a:prstGeom>
          <a:solidFill>
            <a:schemeClr val="bg1"/>
          </a:solidFill>
          <a:ln>
            <a:noFill/>
          </a:ln>
        </p:spPr>
        <p:txBody>
          <a:bodyPr wrap="square" rtlCol="0" anchor="ctr">
            <a:spAutoFit/>
          </a:bodyPr>
          <a:lstStyle/>
          <a:p>
            <a:r>
              <a:rPr lang="fr-FR" sz="1200" dirty="0">
                <a:solidFill>
                  <a:srgbClr val="5E247C"/>
                </a:solidFill>
                <a:latin typeface="Arial" panose="020B0604020202020204" pitchFamily="34" charset="0"/>
                <a:cs typeface="Arial" panose="020B0604020202020204" pitchFamily="34" charset="0"/>
              </a:rPr>
              <a:t>43.3 </a:t>
            </a:r>
            <a:r>
              <a:rPr lang="fr-FR" sz="1200" dirty="0" err="1">
                <a:solidFill>
                  <a:srgbClr val="5E247C"/>
                </a:solidFill>
                <a:latin typeface="Arial" panose="020B0604020202020204" pitchFamily="34" charset="0"/>
                <a:cs typeface="Arial" panose="020B0604020202020204" pitchFamily="34" charset="0"/>
              </a:rPr>
              <a:t>hours</a:t>
            </a:r>
            <a:r>
              <a:rPr lang="fr-FR" sz="1200" dirty="0">
                <a:solidFill>
                  <a:srgbClr val="5E247C"/>
                </a:solidFill>
                <a:latin typeface="Arial" panose="020B0604020202020204" pitchFamily="34" charset="0"/>
                <a:cs typeface="Arial" panose="020B0604020202020204" pitchFamily="34" charset="0"/>
              </a:rPr>
              <a:t> </a:t>
            </a:r>
            <a:r>
              <a:rPr lang="fr-FR" sz="1200" dirty="0" err="1">
                <a:solidFill>
                  <a:srgbClr val="5E247C"/>
                </a:solidFill>
                <a:latin typeface="Arial" panose="020B0604020202020204" pitchFamily="34" charset="0"/>
                <a:cs typeface="Arial" panose="020B0604020202020204" pitchFamily="34" charset="0"/>
              </a:rPr>
              <a:t>faster</a:t>
            </a:r>
            <a:endParaRPr lang="fr-FR" sz="1200" dirty="0">
              <a:solidFill>
                <a:srgbClr val="5E247C"/>
              </a:solidFill>
              <a:latin typeface="Arial" panose="020B0604020202020204" pitchFamily="34" charset="0"/>
              <a:cs typeface="Arial" panose="020B0604020202020204" pitchFamily="34" charset="0"/>
            </a:endParaRPr>
          </a:p>
        </p:txBody>
      </p:sp>
      <p:sp>
        <p:nvSpPr>
          <p:cNvPr id="5" name="ZoneTexte 4">
            <a:extLst>
              <a:ext uri="{FF2B5EF4-FFF2-40B4-BE49-F238E27FC236}">
                <a16:creationId xmlns:a16="http://schemas.microsoft.com/office/drawing/2014/main" id="{68692B97-B307-AFF3-EE9D-E51F939E2779}"/>
              </a:ext>
            </a:extLst>
          </p:cNvPr>
          <p:cNvSpPr txBox="1"/>
          <p:nvPr/>
        </p:nvSpPr>
        <p:spPr>
          <a:xfrm>
            <a:off x="6661641" y="1009512"/>
            <a:ext cx="4483872" cy="307777"/>
          </a:xfrm>
          <a:prstGeom prst="rect">
            <a:avLst/>
          </a:prstGeom>
          <a:solidFill>
            <a:schemeClr val="bg1"/>
          </a:solidFill>
          <a:ln>
            <a:noFill/>
          </a:ln>
        </p:spPr>
        <p:txBody>
          <a:bodyPr wrap="square" rtlCol="0" anchor="ctr">
            <a:spAutoFit/>
          </a:bodyPr>
          <a:lstStyle/>
          <a:p>
            <a:r>
              <a:rPr lang="en-US" sz="1400" b="1" dirty="0">
                <a:solidFill>
                  <a:srgbClr val="000000"/>
                </a:solidFill>
                <a:latin typeface="Arial" panose="020B0604020202020204" pitchFamily="34" charset="0"/>
                <a:cs typeface="Arial" panose="020B0604020202020204" pitchFamily="34" charset="0"/>
              </a:rPr>
              <a:t>Susceptible organisms: time to ABS de-escalation</a:t>
            </a:r>
          </a:p>
        </p:txBody>
      </p:sp>
      <p:grpSp>
        <p:nvGrpSpPr>
          <p:cNvPr id="117" name="Groupe 116">
            <a:extLst>
              <a:ext uri="{FF2B5EF4-FFF2-40B4-BE49-F238E27FC236}">
                <a16:creationId xmlns:a16="http://schemas.microsoft.com/office/drawing/2014/main" id="{183516FA-BBF3-1B0A-48D7-41534B18A68C}"/>
              </a:ext>
            </a:extLst>
          </p:cNvPr>
          <p:cNvGrpSpPr/>
          <p:nvPr/>
        </p:nvGrpSpPr>
        <p:grpSpPr>
          <a:xfrm>
            <a:off x="6491854" y="5484681"/>
            <a:ext cx="4286045" cy="313763"/>
            <a:chOff x="4094131" y="5451228"/>
            <a:chExt cx="4286045" cy="313763"/>
          </a:xfrm>
        </p:grpSpPr>
        <p:sp>
          <p:nvSpPr>
            <p:cNvPr id="118" name="Freeform 9">
              <a:extLst>
                <a:ext uri="{FF2B5EF4-FFF2-40B4-BE49-F238E27FC236}">
                  <a16:creationId xmlns:a16="http://schemas.microsoft.com/office/drawing/2014/main" id="{E0CB902A-4178-2FA5-7302-DEEA3A5B029B}"/>
                </a:ext>
              </a:extLst>
            </p:cNvPr>
            <p:cNvSpPr/>
            <p:nvPr/>
          </p:nvSpPr>
          <p:spPr>
            <a:xfrm>
              <a:off x="4274462" y="5451228"/>
              <a:ext cx="1966180" cy="313763"/>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900" kern="100" dirty="0">
                  <a:effectLst/>
                  <a:latin typeface="Arial" panose="020B0604020202020204" pitchFamily="34" charset="0"/>
                  <a:ea typeface="Aptos" panose="020B0004020202020204" pitchFamily="34" charset="0"/>
                  <a:cs typeface="Arial" panose="020B0604020202020204" pitchFamily="34" charset="0"/>
                </a:rPr>
                <a:t>RAPID method</a:t>
              </a:r>
            </a:p>
          </p:txBody>
        </p:sp>
        <p:sp>
          <p:nvSpPr>
            <p:cNvPr id="119" name="Freeform 9">
              <a:extLst>
                <a:ext uri="{FF2B5EF4-FFF2-40B4-BE49-F238E27FC236}">
                  <a16:creationId xmlns:a16="http://schemas.microsoft.com/office/drawing/2014/main" id="{20D23BFC-A8AB-CE52-9809-814BE96D358B}"/>
                </a:ext>
              </a:extLst>
            </p:cNvPr>
            <p:cNvSpPr/>
            <p:nvPr/>
          </p:nvSpPr>
          <p:spPr>
            <a:xfrm>
              <a:off x="6413996" y="5451228"/>
              <a:ext cx="1966180" cy="295033"/>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900" kern="100" dirty="0">
                  <a:effectLst/>
                  <a:latin typeface="Arial" panose="020B0604020202020204" pitchFamily="34" charset="0"/>
                  <a:ea typeface="Aptos" panose="020B0004020202020204" pitchFamily="34" charset="0"/>
                  <a:cs typeface="Arial" panose="020B0604020202020204" pitchFamily="34" charset="0"/>
                </a:rPr>
                <a:t>Susceptible isolate</a:t>
              </a:r>
            </a:p>
          </p:txBody>
        </p:sp>
        <p:cxnSp>
          <p:nvCxnSpPr>
            <p:cNvPr id="120" name="Connecteur droit 119">
              <a:extLst>
                <a:ext uri="{FF2B5EF4-FFF2-40B4-BE49-F238E27FC236}">
                  <a16:creationId xmlns:a16="http://schemas.microsoft.com/office/drawing/2014/main" id="{3B17A0C7-1E33-AD60-2536-D500409DF231}"/>
                </a:ext>
              </a:extLst>
            </p:cNvPr>
            <p:cNvCxnSpPr>
              <a:cxnSpLocks/>
            </p:cNvCxnSpPr>
            <p:nvPr/>
          </p:nvCxnSpPr>
          <p:spPr>
            <a:xfrm>
              <a:off x="4094131" y="5608055"/>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22" name="Connecteur droit 121">
              <a:extLst>
                <a:ext uri="{FF2B5EF4-FFF2-40B4-BE49-F238E27FC236}">
                  <a16:creationId xmlns:a16="http://schemas.microsoft.com/office/drawing/2014/main" id="{94E38E1D-6ED5-A0A2-2C6F-4B2F73E6C284}"/>
                </a:ext>
              </a:extLst>
            </p:cNvPr>
            <p:cNvCxnSpPr>
              <a:cxnSpLocks/>
            </p:cNvCxnSpPr>
            <p:nvPr/>
          </p:nvCxnSpPr>
          <p:spPr>
            <a:xfrm>
              <a:off x="6207475" y="5627826"/>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34" name="Connecteur droit 233">
              <a:extLst>
                <a:ext uri="{FF2B5EF4-FFF2-40B4-BE49-F238E27FC236}">
                  <a16:creationId xmlns:a16="http://schemas.microsoft.com/office/drawing/2014/main" id="{32BA625C-0C2C-1327-BC69-82DC488EA987}"/>
                </a:ext>
              </a:extLst>
            </p:cNvPr>
            <p:cNvCxnSpPr>
              <a:cxnSpLocks/>
            </p:cNvCxnSpPr>
            <p:nvPr/>
          </p:nvCxnSpPr>
          <p:spPr>
            <a:xfrm>
              <a:off x="6289091" y="5627826"/>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35" name="Connecteur droit 234">
              <a:extLst>
                <a:ext uri="{FF2B5EF4-FFF2-40B4-BE49-F238E27FC236}">
                  <a16:creationId xmlns:a16="http://schemas.microsoft.com/office/drawing/2014/main" id="{912A9F6E-3810-E9D4-EF43-813119F6D367}"/>
                </a:ext>
              </a:extLst>
            </p:cNvPr>
            <p:cNvCxnSpPr>
              <a:cxnSpLocks/>
            </p:cNvCxnSpPr>
            <p:nvPr/>
          </p:nvCxnSpPr>
          <p:spPr>
            <a:xfrm>
              <a:off x="6364426" y="5627826"/>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6" name="Groupe 5">
            <a:extLst>
              <a:ext uri="{FF2B5EF4-FFF2-40B4-BE49-F238E27FC236}">
                <a16:creationId xmlns:a16="http://schemas.microsoft.com/office/drawing/2014/main" id="{B28968F5-2E72-2747-374A-7D8D1D1A779C}"/>
              </a:ext>
            </a:extLst>
          </p:cNvPr>
          <p:cNvGrpSpPr/>
          <p:nvPr/>
        </p:nvGrpSpPr>
        <p:grpSpPr>
          <a:xfrm>
            <a:off x="2664394" y="5483041"/>
            <a:ext cx="4151112" cy="314695"/>
            <a:chOff x="5196162" y="5588691"/>
            <a:chExt cx="4151112" cy="314695"/>
          </a:xfrm>
        </p:grpSpPr>
        <p:grpSp>
          <p:nvGrpSpPr>
            <p:cNvPr id="10" name="Groupe 9">
              <a:extLst>
                <a:ext uri="{FF2B5EF4-FFF2-40B4-BE49-F238E27FC236}">
                  <a16:creationId xmlns:a16="http://schemas.microsoft.com/office/drawing/2014/main" id="{E8712CB0-68EF-16D4-D0C5-FF45292C02E4}"/>
                </a:ext>
              </a:extLst>
            </p:cNvPr>
            <p:cNvGrpSpPr/>
            <p:nvPr/>
          </p:nvGrpSpPr>
          <p:grpSpPr>
            <a:xfrm>
              <a:off x="5196162" y="5588691"/>
              <a:ext cx="4151112" cy="314695"/>
              <a:chOff x="4665016" y="5479226"/>
              <a:chExt cx="4151112" cy="314695"/>
            </a:xfrm>
          </p:grpSpPr>
          <p:sp>
            <p:nvSpPr>
              <p:cNvPr id="32" name="Freeform 9">
                <a:extLst>
                  <a:ext uri="{FF2B5EF4-FFF2-40B4-BE49-F238E27FC236}">
                    <a16:creationId xmlns:a16="http://schemas.microsoft.com/office/drawing/2014/main" id="{75FAC9C1-F46B-31E7-E90A-C03F73579306}"/>
                  </a:ext>
                </a:extLst>
              </p:cNvPr>
              <p:cNvSpPr/>
              <p:nvPr/>
            </p:nvSpPr>
            <p:spPr>
              <a:xfrm>
                <a:off x="4838370" y="5491413"/>
                <a:ext cx="1966180" cy="302508"/>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900" kern="100" dirty="0">
                    <a:effectLst/>
                    <a:latin typeface="Arial" panose="020B0604020202020204" pitchFamily="34" charset="0"/>
                    <a:ea typeface="Aptos" panose="020B0004020202020204" pitchFamily="34" charset="0"/>
                    <a:cs typeface="Arial" panose="020B0604020202020204" pitchFamily="34" charset="0"/>
                  </a:rPr>
                  <a:t>Standard of care method</a:t>
                </a:r>
              </a:p>
            </p:txBody>
          </p:sp>
          <p:sp>
            <p:nvSpPr>
              <p:cNvPr id="33" name="Freeform 9">
                <a:extLst>
                  <a:ext uri="{FF2B5EF4-FFF2-40B4-BE49-F238E27FC236}">
                    <a16:creationId xmlns:a16="http://schemas.microsoft.com/office/drawing/2014/main" id="{8EA5239D-F627-C4CE-5216-E9A517EF98F5}"/>
                  </a:ext>
                </a:extLst>
              </p:cNvPr>
              <p:cNvSpPr/>
              <p:nvPr/>
            </p:nvSpPr>
            <p:spPr>
              <a:xfrm>
                <a:off x="6849948" y="5479226"/>
                <a:ext cx="1966180" cy="289540"/>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900" kern="100" dirty="0">
                    <a:effectLst/>
                    <a:latin typeface="Arial" panose="020B0604020202020204" pitchFamily="34" charset="0"/>
                    <a:ea typeface="Aptos" panose="020B0004020202020204" pitchFamily="34" charset="0"/>
                    <a:cs typeface="Arial" panose="020B0604020202020204" pitchFamily="34" charset="0"/>
                  </a:rPr>
                  <a:t>Resistant isolate</a:t>
                </a:r>
              </a:p>
            </p:txBody>
          </p:sp>
          <p:cxnSp>
            <p:nvCxnSpPr>
              <p:cNvPr id="36" name="Connecteur droit 35">
                <a:extLst>
                  <a:ext uri="{FF2B5EF4-FFF2-40B4-BE49-F238E27FC236}">
                    <a16:creationId xmlns:a16="http://schemas.microsoft.com/office/drawing/2014/main" id="{0B0F4AC2-4626-9A26-D0F1-2D5F422AF2C4}"/>
                  </a:ext>
                </a:extLst>
              </p:cNvPr>
              <p:cNvCxnSpPr>
                <a:cxnSpLocks/>
              </p:cNvCxnSpPr>
              <p:nvPr/>
            </p:nvCxnSpPr>
            <p:spPr>
              <a:xfrm>
                <a:off x="4665016" y="5654187"/>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14" name="Groupe 13">
              <a:extLst>
                <a:ext uri="{FF2B5EF4-FFF2-40B4-BE49-F238E27FC236}">
                  <a16:creationId xmlns:a16="http://schemas.microsoft.com/office/drawing/2014/main" id="{25479B74-6153-C00F-26FF-2E62D74CE45A}"/>
                </a:ext>
              </a:extLst>
            </p:cNvPr>
            <p:cNvGrpSpPr/>
            <p:nvPr/>
          </p:nvGrpSpPr>
          <p:grpSpPr>
            <a:xfrm>
              <a:off x="7168192" y="5745518"/>
              <a:ext cx="223455" cy="0"/>
              <a:chOff x="7326973" y="6126115"/>
              <a:chExt cx="223455" cy="0"/>
            </a:xfrm>
          </p:grpSpPr>
          <p:cxnSp>
            <p:nvCxnSpPr>
              <p:cNvPr id="27" name="Connecteur droit 26">
                <a:extLst>
                  <a:ext uri="{FF2B5EF4-FFF2-40B4-BE49-F238E27FC236}">
                    <a16:creationId xmlns:a16="http://schemas.microsoft.com/office/drawing/2014/main" id="{DF867BA7-0EF7-FC18-6E9F-99A08039FAAA}"/>
                  </a:ext>
                </a:extLst>
              </p:cNvPr>
              <p:cNvCxnSpPr>
                <a:cxnSpLocks/>
              </p:cNvCxnSpPr>
              <p:nvPr/>
            </p:nvCxnSpPr>
            <p:spPr>
              <a:xfrm>
                <a:off x="7326973" y="6126115"/>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5AEF6853-5593-BF35-0D85-30C491CBEE3D}"/>
                  </a:ext>
                </a:extLst>
              </p:cNvPr>
              <p:cNvCxnSpPr>
                <a:cxnSpLocks/>
              </p:cNvCxnSpPr>
              <p:nvPr/>
            </p:nvCxnSpPr>
            <p:spPr>
              <a:xfrm>
                <a:off x="7408589" y="6126115"/>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5BFD1081-629B-6E9E-1C0A-D6A14BA8128B}"/>
                  </a:ext>
                </a:extLst>
              </p:cNvPr>
              <p:cNvCxnSpPr>
                <a:cxnSpLocks/>
              </p:cNvCxnSpPr>
              <p:nvPr/>
            </p:nvCxnSpPr>
            <p:spPr>
              <a:xfrm>
                <a:off x="7483924" y="6126115"/>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grpSp>
      <p:grpSp>
        <p:nvGrpSpPr>
          <p:cNvPr id="45" name="Groupe 44">
            <a:extLst>
              <a:ext uri="{FF2B5EF4-FFF2-40B4-BE49-F238E27FC236}">
                <a16:creationId xmlns:a16="http://schemas.microsoft.com/office/drawing/2014/main" id="{A3391FFD-BCBA-F920-9921-6829877C378E}"/>
              </a:ext>
            </a:extLst>
          </p:cNvPr>
          <p:cNvGrpSpPr/>
          <p:nvPr/>
        </p:nvGrpSpPr>
        <p:grpSpPr>
          <a:xfrm>
            <a:off x="3874053" y="4907809"/>
            <a:ext cx="2645271" cy="618928"/>
            <a:chOff x="4085355" y="5456388"/>
            <a:chExt cx="2645271" cy="618928"/>
          </a:xfrm>
        </p:grpSpPr>
        <p:sp>
          <p:nvSpPr>
            <p:cNvPr id="46" name="Freeform 9">
              <a:extLst>
                <a:ext uri="{FF2B5EF4-FFF2-40B4-BE49-F238E27FC236}">
                  <a16:creationId xmlns:a16="http://schemas.microsoft.com/office/drawing/2014/main" id="{0F5612B3-643B-7B6F-123E-820F58F137BA}"/>
                </a:ext>
              </a:extLst>
            </p:cNvPr>
            <p:cNvSpPr/>
            <p:nvPr/>
          </p:nvSpPr>
          <p:spPr>
            <a:xfrm>
              <a:off x="4271582" y="5456388"/>
              <a:ext cx="1966180" cy="618928"/>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SOC, resistant org.</a:t>
              </a:r>
            </a:p>
          </p:txBody>
        </p:sp>
        <p:sp>
          <p:nvSpPr>
            <p:cNvPr id="50" name="Freeform 9">
              <a:extLst>
                <a:ext uri="{FF2B5EF4-FFF2-40B4-BE49-F238E27FC236}">
                  <a16:creationId xmlns:a16="http://schemas.microsoft.com/office/drawing/2014/main" id="{3F40F43D-B19B-1628-F57D-DB6B793CBB9F}"/>
                </a:ext>
              </a:extLst>
            </p:cNvPr>
            <p:cNvSpPr/>
            <p:nvPr/>
          </p:nvSpPr>
          <p:spPr>
            <a:xfrm>
              <a:off x="5574609" y="5472023"/>
              <a:ext cx="1156017" cy="242091"/>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SOC, susceptible org.</a:t>
              </a:r>
            </a:p>
          </p:txBody>
        </p:sp>
        <p:cxnSp>
          <p:nvCxnSpPr>
            <p:cNvPr id="51" name="Connecteur droit 50">
              <a:extLst>
                <a:ext uri="{FF2B5EF4-FFF2-40B4-BE49-F238E27FC236}">
                  <a16:creationId xmlns:a16="http://schemas.microsoft.com/office/drawing/2014/main" id="{7825FDD7-4970-CEFE-D0A4-0B6E6E3DBC4A}"/>
                </a:ext>
              </a:extLst>
            </p:cNvPr>
            <p:cNvCxnSpPr>
              <a:cxnSpLocks/>
            </p:cNvCxnSpPr>
            <p:nvPr/>
          </p:nvCxnSpPr>
          <p:spPr>
            <a:xfrm>
              <a:off x="4085355" y="5589157"/>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87" name="Groupe 86">
            <a:extLst>
              <a:ext uri="{FF2B5EF4-FFF2-40B4-BE49-F238E27FC236}">
                <a16:creationId xmlns:a16="http://schemas.microsoft.com/office/drawing/2014/main" id="{369AFD88-C34E-1231-9D23-3460F55426F3}"/>
              </a:ext>
            </a:extLst>
          </p:cNvPr>
          <p:cNvGrpSpPr/>
          <p:nvPr/>
        </p:nvGrpSpPr>
        <p:grpSpPr>
          <a:xfrm>
            <a:off x="2412517" y="5039319"/>
            <a:ext cx="223455" cy="0"/>
            <a:chOff x="8798557" y="5855735"/>
            <a:chExt cx="223455" cy="0"/>
          </a:xfrm>
        </p:grpSpPr>
        <p:cxnSp>
          <p:nvCxnSpPr>
            <p:cNvPr id="76" name="Connecteur droit 75">
              <a:extLst>
                <a:ext uri="{FF2B5EF4-FFF2-40B4-BE49-F238E27FC236}">
                  <a16:creationId xmlns:a16="http://schemas.microsoft.com/office/drawing/2014/main" id="{19F19D31-A61A-ED4A-3D6D-19BE1D35EB8E}"/>
                </a:ext>
              </a:extLst>
            </p:cNvPr>
            <p:cNvCxnSpPr>
              <a:cxnSpLocks/>
            </p:cNvCxnSpPr>
            <p:nvPr/>
          </p:nvCxnSpPr>
          <p:spPr>
            <a:xfrm>
              <a:off x="8798557" y="5855735"/>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3" name="Connecteur droit 82">
              <a:extLst>
                <a:ext uri="{FF2B5EF4-FFF2-40B4-BE49-F238E27FC236}">
                  <a16:creationId xmlns:a16="http://schemas.microsoft.com/office/drawing/2014/main" id="{D01B4521-E0DC-E874-FC8A-0395B2712535}"/>
                </a:ext>
              </a:extLst>
            </p:cNvPr>
            <p:cNvCxnSpPr>
              <a:cxnSpLocks/>
            </p:cNvCxnSpPr>
            <p:nvPr/>
          </p:nvCxnSpPr>
          <p:spPr>
            <a:xfrm>
              <a:off x="8880173" y="5855735"/>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AD080FB5-C0B1-F76F-2A7B-828CC61F7784}"/>
                </a:ext>
              </a:extLst>
            </p:cNvPr>
            <p:cNvCxnSpPr>
              <a:cxnSpLocks/>
            </p:cNvCxnSpPr>
            <p:nvPr/>
          </p:nvCxnSpPr>
          <p:spPr>
            <a:xfrm>
              <a:off x="8955508" y="5855735"/>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108" name="Groupe 107">
            <a:extLst>
              <a:ext uri="{FF2B5EF4-FFF2-40B4-BE49-F238E27FC236}">
                <a16:creationId xmlns:a16="http://schemas.microsoft.com/office/drawing/2014/main" id="{9CFD2E6C-2F78-2E44-3410-FEB3111E6390}"/>
              </a:ext>
            </a:extLst>
          </p:cNvPr>
          <p:cNvGrpSpPr/>
          <p:nvPr/>
        </p:nvGrpSpPr>
        <p:grpSpPr>
          <a:xfrm>
            <a:off x="5148944" y="5057925"/>
            <a:ext cx="223455" cy="0"/>
            <a:chOff x="4829783" y="5834324"/>
            <a:chExt cx="223455" cy="0"/>
          </a:xfrm>
        </p:grpSpPr>
        <p:cxnSp>
          <p:nvCxnSpPr>
            <p:cNvPr id="91" name="Connecteur droit 90">
              <a:extLst>
                <a:ext uri="{FF2B5EF4-FFF2-40B4-BE49-F238E27FC236}">
                  <a16:creationId xmlns:a16="http://schemas.microsoft.com/office/drawing/2014/main" id="{BC7660BE-A9D7-8662-7445-8811E7BE67B1}"/>
                </a:ext>
              </a:extLst>
            </p:cNvPr>
            <p:cNvCxnSpPr>
              <a:cxnSpLocks/>
            </p:cNvCxnSpPr>
            <p:nvPr/>
          </p:nvCxnSpPr>
          <p:spPr>
            <a:xfrm>
              <a:off x="4829783" y="5834324"/>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94" name="Connecteur droit 93">
              <a:extLst>
                <a:ext uri="{FF2B5EF4-FFF2-40B4-BE49-F238E27FC236}">
                  <a16:creationId xmlns:a16="http://schemas.microsoft.com/office/drawing/2014/main" id="{EF6B5A19-93C5-2949-95EE-C8975D45F413}"/>
                </a:ext>
              </a:extLst>
            </p:cNvPr>
            <p:cNvCxnSpPr>
              <a:cxnSpLocks/>
            </p:cNvCxnSpPr>
            <p:nvPr/>
          </p:nvCxnSpPr>
          <p:spPr>
            <a:xfrm>
              <a:off x="4911399" y="5834324"/>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00" name="Connecteur droit 99">
              <a:extLst>
                <a:ext uri="{FF2B5EF4-FFF2-40B4-BE49-F238E27FC236}">
                  <a16:creationId xmlns:a16="http://schemas.microsoft.com/office/drawing/2014/main" id="{3109376B-92C7-A1DF-22C9-6A821A0DF552}"/>
                </a:ext>
              </a:extLst>
            </p:cNvPr>
            <p:cNvCxnSpPr>
              <a:cxnSpLocks/>
            </p:cNvCxnSpPr>
            <p:nvPr/>
          </p:nvCxnSpPr>
          <p:spPr>
            <a:xfrm>
              <a:off x="4986734" y="5834324"/>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110" name="Groupe 109">
            <a:extLst>
              <a:ext uri="{FF2B5EF4-FFF2-40B4-BE49-F238E27FC236}">
                <a16:creationId xmlns:a16="http://schemas.microsoft.com/office/drawing/2014/main" id="{08E54C4C-BA3D-F59F-23F6-0F4F5B88152C}"/>
              </a:ext>
            </a:extLst>
          </p:cNvPr>
          <p:cNvGrpSpPr/>
          <p:nvPr/>
        </p:nvGrpSpPr>
        <p:grpSpPr>
          <a:xfrm>
            <a:off x="6674533" y="4940150"/>
            <a:ext cx="2782823" cy="251882"/>
            <a:chOff x="4101108" y="5463397"/>
            <a:chExt cx="2782823" cy="251882"/>
          </a:xfrm>
        </p:grpSpPr>
        <p:sp>
          <p:nvSpPr>
            <p:cNvPr id="114" name="Freeform 9">
              <a:extLst>
                <a:ext uri="{FF2B5EF4-FFF2-40B4-BE49-F238E27FC236}">
                  <a16:creationId xmlns:a16="http://schemas.microsoft.com/office/drawing/2014/main" id="{C778FB1B-68CD-5E4F-9B23-6EF7AB3938BE}"/>
                </a:ext>
              </a:extLst>
            </p:cNvPr>
            <p:cNvSpPr/>
            <p:nvPr/>
          </p:nvSpPr>
          <p:spPr>
            <a:xfrm>
              <a:off x="4322087" y="5470278"/>
              <a:ext cx="1966180" cy="238969"/>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RAPID, resistant org</a:t>
              </a:r>
            </a:p>
          </p:txBody>
        </p:sp>
        <p:sp>
          <p:nvSpPr>
            <p:cNvPr id="123" name="Freeform 9">
              <a:extLst>
                <a:ext uri="{FF2B5EF4-FFF2-40B4-BE49-F238E27FC236}">
                  <a16:creationId xmlns:a16="http://schemas.microsoft.com/office/drawing/2014/main" id="{D81444C3-34EF-A75F-2070-517955EB81FF}"/>
                </a:ext>
              </a:extLst>
            </p:cNvPr>
            <p:cNvSpPr/>
            <p:nvPr/>
          </p:nvSpPr>
          <p:spPr>
            <a:xfrm>
              <a:off x="5674187" y="5463397"/>
              <a:ext cx="1209744" cy="251882"/>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RAPID, susceptible org</a:t>
              </a:r>
            </a:p>
          </p:txBody>
        </p:sp>
        <p:cxnSp>
          <p:nvCxnSpPr>
            <p:cNvPr id="125" name="Connecteur droit 124">
              <a:extLst>
                <a:ext uri="{FF2B5EF4-FFF2-40B4-BE49-F238E27FC236}">
                  <a16:creationId xmlns:a16="http://schemas.microsoft.com/office/drawing/2014/main" id="{F858FB43-6609-82D3-CBD0-517DB9CC8045}"/>
                </a:ext>
              </a:extLst>
            </p:cNvPr>
            <p:cNvCxnSpPr>
              <a:cxnSpLocks/>
            </p:cNvCxnSpPr>
            <p:nvPr/>
          </p:nvCxnSpPr>
          <p:spPr>
            <a:xfrm>
              <a:off x="4101108" y="5600554"/>
              <a:ext cx="212328"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128" name="Groupe 127">
            <a:extLst>
              <a:ext uri="{FF2B5EF4-FFF2-40B4-BE49-F238E27FC236}">
                <a16:creationId xmlns:a16="http://schemas.microsoft.com/office/drawing/2014/main" id="{842ED3C0-FD49-F795-7780-2CAF673F0B94}"/>
              </a:ext>
            </a:extLst>
          </p:cNvPr>
          <p:cNvGrpSpPr/>
          <p:nvPr/>
        </p:nvGrpSpPr>
        <p:grpSpPr>
          <a:xfrm>
            <a:off x="9512296" y="4945797"/>
            <a:ext cx="2645271" cy="278546"/>
            <a:chOff x="4085355" y="5456388"/>
            <a:chExt cx="2645271" cy="278546"/>
          </a:xfrm>
        </p:grpSpPr>
        <p:sp>
          <p:nvSpPr>
            <p:cNvPr id="129" name="Freeform 9">
              <a:extLst>
                <a:ext uri="{FF2B5EF4-FFF2-40B4-BE49-F238E27FC236}">
                  <a16:creationId xmlns:a16="http://schemas.microsoft.com/office/drawing/2014/main" id="{BC568695-C457-08DC-FC8F-5059CBB785D6}"/>
                </a:ext>
              </a:extLst>
            </p:cNvPr>
            <p:cNvSpPr/>
            <p:nvPr/>
          </p:nvSpPr>
          <p:spPr>
            <a:xfrm>
              <a:off x="4271582" y="5456388"/>
              <a:ext cx="1966180" cy="278546"/>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SOC, resistant org.</a:t>
              </a:r>
            </a:p>
          </p:txBody>
        </p:sp>
        <p:sp>
          <p:nvSpPr>
            <p:cNvPr id="130" name="Freeform 9">
              <a:extLst>
                <a:ext uri="{FF2B5EF4-FFF2-40B4-BE49-F238E27FC236}">
                  <a16:creationId xmlns:a16="http://schemas.microsoft.com/office/drawing/2014/main" id="{845C2F4A-FA17-1BFC-5B60-E2A1F8D691A0}"/>
                </a:ext>
              </a:extLst>
            </p:cNvPr>
            <p:cNvSpPr/>
            <p:nvPr/>
          </p:nvSpPr>
          <p:spPr>
            <a:xfrm>
              <a:off x="5574609" y="5472023"/>
              <a:ext cx="1156017" cy="242091"/>
            </a:xfrm>
            <a:prstGeom prst="rect">
              <a:avLst/>
            </a:prstGeom>
            <a:noFill/>
            <a:ln w="25400" cap="flat" cmpd="sng" algn="ctr">
              <a:noFill/>
              <a:prstDash val="solid"/>
            </a:ln>
            <a:effectLst/>
          </p:spPr>
          <p:txBody>
            <a:bodyPr spcFirstLastPara="0" vert="horz" wrap="square" lIns="74434" tIns="74434" rIns="74434" bIns="74434" numCol="1" spcCol="1270" anchor="t" anchorCtr="0">
              <a:noAutofit/>
            </a:bodyPr>
            <a:lstStyle/>
            <a:p>
              <a:pPr>
                <a:spcAft>
                  <a:spcPts val="300"/>
                </a:spcAft>
              </a:pPr>
              <a:r>
                <a:rPr lang="en-US" sz="800" kern="100" dirty="0">
                  <a:effectLst/>
                  <a:latin typeface="Arial" panose="020B0604020202020204" pitchFamily="34" charset="0"/>
                  <a:ea typeface="Aptos" panose="020B0004020202020204" pitchFamily="34" charset="0"/>
                  <a:cs typeface="Arial" panose="020B0604020202020204" pitchFamily="34" charset="0"/>
                </a:rPr>
                <a:t>SOC, susceptible org.</a:t>
              </a:r>
            </a:p>
          </p:txBody>
        </p:sp>
        <p:cxnSp>
          <p:nvCxnSpPr>
            <p:cNvPr id="131" name="Connecteur droit 130">
              <a:extLst>
                <a:ext uri="{FF2B5EF4-FFF2-40B4-BE49-F238E27FC236}">
                  <a16:creationId xmlns:a16="http://schemas.microsoft.com/office/drawing/2014/main" id="{E49DAC48-3AC7-B727-13F1-3CD068C965F1}"/>
                </a:ext>
              </a:extLst>
            </p:cNvPr>
            <p:cNvCxnSpPr>
              <a:cxnSpLocks/>
            </p:cNvCxnSpPr>
            <p:nvPr/>
          </p:nvCxnSpPr>
          <p:spPr>
            <a:xfrm>
              <a:off x="4085355" y="5589157"/>
              <a:ext cx="212328"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grpSp>
        <p:nvGrpSpPr>
          <p:cNvPr id="132" name="Groupe 131">
            <a:extLst>
              <a:ext uri="{FF2B5EF4-FFF2-40B4-BE49-F238E27FC236}">
                <a16:creationId xmlns:a16="http://schemas.microsoft.com/office/drawing/2014/main" id="{70DA07B7-B581-9D3A-3632-1FB7BC89932A}"/>
              </a:ext>
            </a:extLst>
          </p:cNvPr>
          <p:cNvGrpSpPr/>
          <p:nvPr/>
        </p:nvGrpSpPr>
        <p:grpSpPr>
          <a:xfrm>
            <a:off x="8050760" y="5077307"/>
            <a:ext cx="223455" cy="0"/>
            <a:chOff x="8798557" y="5855735"/>
            <a:chExt cx="223455" cy="0"/>
          </a:xfrm>
        </p:grpSpPr>
        <p:cxnSp>
          <p:nvCxnSpPr>
            <p:cNvPr id="133" name="Connecteur droit 132">
              <a:extLst>
                <a:ext uri="{FF2B5EF4-FFF2-40B4-BE49-F238E27FC236}">
                  <a16:creationId xmlns:a16="http://schemas.microsoft.com/office/drawing/2014/main" id="{CEFC2378-B6F8-5877-EF15-A363197A934E}"/>
                </a:ext>
              </a:extLst>
            </p:cNvPr>
            <p:cNvCxnSpPr>
              <a:cxnSpLocks/>
            </p:cNvCxnSpPr>
            <p:nvPr/>
          </p:nvCxnSpPr>
          <p:spPr>
            <a:xfrm>
              <a:off x="8798557" y="5855735"/>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34" name="Connecteur droit 133">
              <a:extLst>
                <a:ext uri="{FF2B5EF4-FFF2-40B4-BE49-F238E27FC236}">
                  <a16:creationId xmlns:a16="http://schemas.microsoft.com/office/drawing/2014/main" id="{A9DC30BE-170F-8613-0872-D209D8A91B3F}"/>
                </a:ext>
              </a:extLst>
            </p:cNvPr>
            <p:cNvCxnSpPr>
              <a:cxnSpLocks/>
            </p:cNvCxnSpPr>
            <p:nvPr/>
          </p:nvCxnSpPr>
          <p:spPr>
            <a:xfrm>
              <a:off x="8880173" y="5855735"/>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35" name="Connecteur droit 134">
              <a:extLst>
                <a:ext uri="{FF2B5EF4-FFF2-40B4-BE49-F238E27FC236}">
                  <a16:creationId xmlns:a16="http://schemas.microsoft.com/office/drawing/2014/main" id="{4254C6CB-24D2-AB30-F547-3923172CA0D8}"/>
                </a:ext>
              </a:extLst>
            </p:cNvPr>
            <p:cNvCxnSpPr>
              <a:cxnSpLocks/>
            </p:cNvCxnSpPr>
            <p:nvPr/>
          </p:nvCxnSpPr>
          <p:spPr>
            <a:xfrm>
              <a:off x="8955508" y="5855735"/>
              <a:ext cx="66504" cy="0"/>
            </a:xfrm>
            <a:prstGeom prst="line">
              <a:avLst/>
            </a:prstGeom>
            <a:ln w="28575">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136" name="Groupe 135">
            <a:extLst>
              <a:ext uri="{FF2B5EF4-FFF2-40B4-BE49-F238E27FC236}">
                <a16:creationId xmlns:a16="http://schemas.microsoft.com/office/drawing/2014/main" id="{FB3CDC49-5A7F-917B-FDC4-1AEF59A7F53E}"/>
              </a:ext>
            </a:extLst>
          </p:cNvPr>
          <p:cNvGrpSpPr/>
          <p:nvPr/>
        </p:nvGrpSpPr>
        <p:grpSpPr>
          <a:xfrm>
            <a:off x="10787187" y="5095913"/>
            <a:ext cx="223455" cy="0"/>
            <a:chOff x="4829783" y="5834324"/>
            <a:chExt cx="223455" cy="0"/>
          </a:xfrm>
        </p:grpSpPr>
        <p:cxnSp>
          <p:nvCxnSpPr>
            <p:cNvPr id="137" name="Connecteur droit 136">
              <a:extLst>
                <a:ext uri="{FF2B5EF4-FFF2-40B4-BE49-F238E27FC236}">
                  <a16:creationId xmlns:a16="http://schemas.microsoft.com/office/drawing/2014/main" id="{706EA969-41D9-0898-AC03-D01303537E53}"/>
                </a:ext>
              </a:extLst>
            </p:cNvPr>
            <p:cNvCxnSpPr>
              <a:cxnSpLocks/>
            </p:cNvCxnSpPr>
            <p:nvPr/>
          </p:nvCxnSpPr>
          <p:spPr>
            <a:xfrm>
              <a:off x="4829783" y="5834324"/>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38" name="Connecteur droit 137">
              <a:extLst>
                <a:ext uri="{FF2B5EF4-FFF2-40B4-BE49-F238E27FC236}">
                  <a16:creationId xmlns:a16="http://schemas.microsoft.com/office/drawing/2014/main" id="{300C4B79-B4A1-80AC-4B13-1704E582FC5A}"/>
                </a:ext>
              </a:extLst>
            </p:cNvPr>
            <p:cNvCxnSpPr>
              <a:cxnSpLocks/>
            </p:cNvCxnSpPr>
            <p:nvPr/>
          </p:nvCxnSpPr>
          <p:spPr>
            <a:xfrm>
              <a:off x="4911399" y="5834324"/>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139" name="Connecteur droit 138">
              <a:extLst>
                <a:ext uri="{FF2B5EF4-FFF2-40B4-BE49-F238E27FC236}">
                  <a16:creationId xmlns:a16="http://schemas.microsoft.com/office/drawing/2014/main" id="{070A95FA-6C16-A722-7FF0-3A60D493584E}"/>
                </a:ext>
              </a:extLst>
            </p:cNvPr>
            <p:cNvCxnSpPr>
              <a:cxnSpLocks/>
            </p:cNvCxnSpPr>
            <p:nvPr/>
          </p:nvCxnSpPr>
          <p:spPr>
            <a:xfrm>
              <a:off x="4986734" y="5834324"/>
              <a:ext cx="66504" cy="0"/>
            </a:xfrm>
            <a:prstGeom prst="line">
              <a:avLst/>
            </a:prstGeom>
            <a:ln w="28575">
              <a:solidFill>
                <a:srgbClr val="CFA4E4"/>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71649495"/>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EFCC9CF-DA41-B58F-A4FC-172D1F152B77}"/>
              </a:ext>
            </a:extLst>
          </p:cNvPr>
          <p:cNvSpPr>
            <a:spLocks noGrp="1"/>
          </p:cNvSpPr>
          <p:nvPr>
            <p:ph type="title"/>
          </p:nvPr>
        </p:nvSpPr>
        <p:spPr/>
        <p:txBody>
          <a:bodyPr/>
          <a:lstStyle/>
          <a:p>
            <a:r>
              <a:rPr lang="en-US" dirty="0"/>
              <a:t>How (electronic) Clinical Decision Support Systems and Dashboards can support Antimicrobial Stewardship</a:t>
            </a:r>
            <a:endParaRPr lang="fr-FR" dirty="0"/>
          </a:p>
        </p:txBody>
      </p:sp>
      <p:sp>
        <p:nvSpPr>
          <p:cNvPr id="3" name="Espace réservé du contenu 2">
            <a:extLst>
              <a:ext uri="{FF2B5EF4-FFF2-40B4-BE49-F238E27FC236}">
                <a16:creationId xmlns:a16="http://schemas.microsoft.com/office/drawing/2014/main" id="{DA925F98-695A-52A3-ED67-59A53DD0782D}"/>
              </a:ext>
            </a:extLst>
          </p:cNvPr>
          <p:cNvSpPr>
            <a:spLocks noGrp="1"/>
          </p:cNvSpPr>
          <p:nvPr>
            <p:ph sz="quarter" idx="10"/>
          </p:nvPr>
        </p:nvSpPr>
        <p:spPr/>
        <p:txBody>
          <a:bodyPr/>
          <a:lstStyle/>
          <a:p>
            <a:r>
              <a:rPr lang="fr-FR" dirty="0"/>
              <a:t>Céline PULCINI et al., ECCMID</a:t>
            </a:r>
            <a:r>
              <a:rPr lang="fr-FR" baseline="30000" dirty="0">
                <a:latin typeface="Arial Narrow" panose="020B0606020202030204" pitchFamily="34" charset="0"/>
              </a:rPr>
              <a:t>®</a:t>
            </a:r>
            <a:r>
              <a:rPr lang="fr-FR" dirty="0"/>
              <a:t> 2024,Session#IS31</a:t>
            </a:r>
          </a:p>
        </p:txBody>
      </p:sp>
      <p:sp>
        <p:nvSpPr>
          <p:cNvPr id="4" name="Espace réservé du contenu 3">
            <a:extLst>
              <a:ext uri="{FF2B5EF4-FFF2-40B4-BE49-F238E27FC236}">
                <a16:creationId xmlns:a16="http://schemas.microsoft.com/office/drawing/2014/main" id="{A6C5C4E0-0F8D-EBDC-C45F-73BCCAC3C6F9}"/>
              </a:ext>
            </a:extLst>
          </p:cNvPr>
          <p:cNvSpPr>
            <a:spLocks noGrp="1"/>
          </p:cNvSpPr>
          <p:nvPr>
            <p:ph sz="quarter" idx="11"/>
          </p:nvPr>
        </p:nvSpPr>
        <p:spPr/>
        <p:txBody>
          <a:bodyPr/>
          <a:lstStyle/>
          <a:p>
            <a:r>
              <a:rPr lang="en-US" dirty="0"/>
              <a:t>Tackling drug-resistant infections globally with rapid diagnostics: advancements in microbiology</a:t>
            </a:r>
            <a:endParaRPr lang="fr-FR" dirty="0"/>
          </a:p>
        </p:txBody>
      </p:sp>
    </p:spTree>
    <p:extLst>
      <p:ext uri="{BB962C8B-B14F-4D97-AF65-F5344CB8AC3E}">
        <p14:creationId xmlns:p14="http://schemas.microsoft.com/office/powerpoint/2010/main" val="4210530923"/>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36C734B1-EA0F-3470-D1D0-FB162696077B}"/>
              </a:ext>
            </a:extLst>
          </p:cNvPr>
          <p:cNvSpPr>
            <a:spLocks noGrp="1"/>
          </p:cNvSpPr>
          <p:nvPr>
            <p:ph type="body" sz="quarter" idx="15"/>
          </p:nvPr>
        </p:nvSpPr>
        <p:spPr/>
        <p:txBody>
          <a:bodyPr/>
          <a:lstStyle/>
          <a:p>
            <a:pPr>
              <a:lnSpc>
                <a:spcPct val="107000"/>
              </a:lnSpc>
              <a:spcBef>
                <a:spcPts val="2400"/>
              </a:spcBef>
              <a:spcAft>
                <a:spcPts val="800"/>
              </a:spcAft>
            </a:pPr>
            <a:r>
              <a:rPr lang="fr-FR" kern="100" dirty="0">
                <a:effectLst/>
                <a:ea typeface="Aptos" panose="020B0004020202020204" pitchFamily="34" charset="0"/>
              </a:rPr>
              <a:t>CDSS &amp; </a:t>
            </a:r>
            <a:r>
              <a:rPr lang="fr-FR" kern="100" dirty="0" err="1">
                <a:effectLst/>
                <a:ea typeface="Aptos" panose="020B0004020202020204" pitchFamily="34" charset="0"/>
              </a:rPr>
              <a:t>dashboards</a:t>
            </a:r>
            <a:r>
              <a:rPr lang="fr-FR" kern="100" dirty="0">
                <a:effectLst/>
                <a:ea typeface="Aptos" panose="020B0004020202020204" pitchFamily="34" charset="0"/>
              </a:rPr>
              <a:t> are </a:t>
            </a:r>
            <a:r>
              <a:rPr lang="fr-FR" kern="100" dirty="0" err="1">
                <a:effectLst/>
                <a:ea typeface="Aptos" panose="020B0004020202020204" pitchFamily="34" charset="0"/>
              </a:rPr>
              <a:t>promising</a:t>
            </a:r>
            <a:r>
              <a:rPr lang="fr-FR" kern="100" dirty="0">
                <a:effectLst/>
                <a:ea typeface="Aptos" panose="020B0004020202020204" pitchFamily="34" charset="0"/>
              </a:rPr>
              <a:t> AMS </a:t>
            </a:r>
            <a:r>
              <a:rPr lang="fr-FR" kern="100" dirty="0" err="1">
                <a:effectLst/>
                <a:ea typeface="Aptos" panose="020B0004020202020204" pitchFamily="34" charset="0"/>
              </a:rPr>
              <a:t>tools</a:t>
            </a:r>
            <a:endParaRPr lang="fr-FR" kern="100" dirty="0">
              <a:effectLst/>
              <a:ea typeface="Aptos" panose="020B0004020202020204" pitchFamily="34" charset="0"/>
            </a:endParaRPr>
          </a:p>
          <a:p>
            <a:pPr>
              <a:lnSpc>
                <a:spcPct val="107000"/>
              </a:lnSpc>
              <a:spcBef>
                <a:spcPts val="2400"/>
              </a:spcBef>
              <a:spcAft>
                <a:spcPts val="800"/>
              </a:spcAft>
            </a:pPr>
            <a:r>
              <a:rPr lang="fr-FR" kern="100" dirty="0">
                <a:effectLst/>
                <a:ea typeface="Aptos" panose="020B0004020202020204" pitchFamily="34" charset="0"/>
              </a:rPr>
              <a:t>A lot </a:t>
            </a:r>
            <a:r>
              <a:rPr lang="fr-FR" kern="100" dirty="0" err="1">
                <a:effectLst/>
                <a:ea typeface="Aptos" panose="020B0004020202020204" pitchFamily="34" charset="0"/>
              </a:rPr>
              <a:t>still</a:t>
            </a:r>
            <a:r>
              <a:rPr lang="fr-FR" kern="100" dirty="0">
                <a:effectLst/>
                <a:ea typeface="Aptos" panose="020B0004020202020204" pitchFamily="34" charset="0"/>
              </a:rPr>
              <a:t> </a:t>
            </a:r>
            <a:r>
              <a:rPr lang="fr-FR" kern="100" dirty="0" err="1">
                <a:effectLst/>
                <a:ea typeface="Aptos" panose="020B0004020202020204" pitchFamily="34" charset="0"/>
              </a:rPr>
              <a:t>needs</a:t>
            </a:r>
            <a:r>
              <a:rPr lang="fr-FR" kern="100" dirty="0">
                <a:effectLst/>
                <a:ea typeface="Aptos" panose="020B0004020202020204" pitchFamily="34" charset="0"/>
              </a:rPr>
              <a:t> to </a:t>
            </a:r>
            <a:r>
              <a:rPr lang="fr-FR" kern="100" dirty="0" err="1">
                <a:effectLst/>
                <a:ea typeface="Aptos" panose="020B0004020202020204" pitchFamily="34" charset="0"/>
              </a:rPr>
              <a:t>be</a:t>
            </a:r>
            <a:r>
              <a:rPr lang="fr-FR" kern="100" dirty="0">
                <a:effectLst/>
                <a:ea typeface="Aptos" panose="020B0004020202020204" pitchFamily="34" charset="0"/>
              </a:rPr>
              <a:t> </a:t>
            </a:r>
            <a:r>
              <a:rPr lang="fr-FR" kern="100" dirty="0" err="1">
                <a:effectLst/>
                <a:ea typeface="Aptos" panose="020B0004020202020204" pitchFamily="34" charset="0"/>
              </a:rPr>
              <a:t>done</a:t>
            </a:r>
            <a:endParaRPr lang="fr-FR" kern="100" dirty="0">
              <a:effectLst/>
              <a:ea typeface="Aptos" panose="020B0004020202020204" pitchFamily="34" charset="0"/>
            </a:endParaRPr>
          </a:p>
          <a:p>
            <a:pPr>
              <a:lnSpc>
                <a:spcPct val="107000"/>
              </a:lnSpc>
              <a:spcBef>
                <a:spcPts val="2400"/>
              </a:spcBef>
              <a:spcAft>
                <a:spcPts val="800"/>
              </a:spcAft>
            </a:pPr>
            <a:r>
              <a:rPr lang="fr-FR" kern="100" dirty="0">
                <a:effectLst/>
                <a:ea typeface="Aptos" panose="020B0004020202020204" pitchFamily="34" charset="0"/>
              </a:rPr>
              <a:t>System and </a:t>
            </a:r>
            <a:r>
              <a:rPr lang="fr-FR" kern="100" dirty="0" err="1">
                <a:effectLst/>
                <a:ea typeface="Aptos" panose="020B0004020202020204" pitchFamily="34" charset="0"/>
              </a:rPr>
              <a:t>economic</a:t>
            </a:r>
            <a:r>
              <a:rPr lang="fr-FR" kern="100" dirty="0">
                <a:effectLst/>
                <a:ea typeface="Aptos" panose="020B0004020202020204" pitchFamily="34" charset="0"/>
              </a:rPr>
              <a:t> </a:t>
            </a:r>
            <a:r>
              <a:rPr lang="fr-FR" kern="100" dirty="0" err="1">
                <a:effectLst/>
                <a:ea typeface="Aptos" panose="020B0004020202020204" pitchFamily="34" charset="0"/>
              </a:rPr>
              <a:t>constraints</a:t>
            </a:r>
            <a:endParaRPr lang="fr-FR" kern="100" dirty="0">
              <a:effectLst/>
              <a:ea typeface="Aptos" panose="020B0004020202020204" pitchFamily="34" charset="0"/>
            </a:endParaRPr>
          </a:p>
          <a:p>
            <a:pPr>
              <a:lnSpc>
                <a:spcPct val="107000"/>
              </a:lnSpc>
              <a:spcBef>
                <a:spcPts val="2400"/>
              </a:spcBef>
              <a:spcAft>
                <a:spcPts val="800"/>
              </a:spcAft>
            </a:pPr>
            <a:r>
              <a:rPr lang="fr-FR" kern="100" dirty="0" err="1">
                <a:effectLst/>
                <a:ea typeface="Aptos" panose="020B0004020202020204" pitchFamily="34" charset="0"/>
              </a:rPr>
              <a:t>Complex</a:t>
            </a:r>
            <a:r>
              <a:rPr lang="fr-FR" kern="100" dirty="0">
                <a:effectLst/>
                <a:ea typeface="Aptos" panose="020B0004020202020204" pitchFamily="34" charset="0"/>
              </a:rPr>
              <a:t> intervention as </a:t>
            </a:r>
            <a:r>
              <a:rPr lang="fr-FR" kern="100" dirty="0" err="1">
                <a:effectLst/>
                <a:ea typeface="Aptos" panose="020B0004020202020204" pitchFamily="34" charset="0"/>
              </a:rPr>
              <a:t>always</a:t>
            </a:r>
            <a:r>
              <a:rPr lang="fr-FR" kern="100" dirty="0">
                <a:effectLst/>
                <a:ea typeface="Aptos" panose="020B0004020202020204" pitchFamily="34" charset="0"/>
              </a:rPr>
              <a:t> </a:t>
            </a:r>
            <a:r>
              <a:rPr lang="fr-FR" kern="100" dirty="0" err="1">
                <a:effectLst/>
                <a:ea typeface="Aptos" panose="020B0004020202020204" pitchFamily="34" charset="0"/>
              </a:rPr>
              <a:t>with</a:t>
            </a:r>
            <a:r>
              <a:rPr lang="fr-FR" kern="100" dirty="0">
                <a:effectLst/>
                <a:ea typeface="Aptos" panose="020B0004020202020204" pitchFamily="34" charset="0"/>
              </a:rPr>
              <a:t> AMS</a:t>
            </a:r>
          </a:p>
          <a:p>
            <a:pPr lvl="1"/>
            <a:endParaRPr lang="fr-FR" sz="1400" dirty="0"/>
          </a:p>
        </p:txBody>
      </p:sp>
      <p:sp>
        <p:nvSpPr>
          <p:cNvPr id="16" name="Espace réservé du texte 15">
            <a:extLst>
              <a:ext uri="{FF2B5EF4-FFF2-40B4-BE49-F238E27FC236}">
                <a16:creationId xmlns:a16="http://schemas.microsoft.com/office/drawing/2014/main" id="{391BEDFB-2465-F43E-0329-B83460355499}"/>
              </a:ext>
            </a:extLst>
          </p:cNvPr>
          <p:cNvSpPr>
            <a:spLocks noGrp="1"/>
          </p:cNvSpPr>
          <p:nvPr>
            <p:ph type="body" sz="quarter" idx="19"/>
          </p:nvPr>
        </p:nvSpPr>
        <p:spPr/>
        <p:txBody>
          <a:bodyPr/>
          <a:lstStyle/>
          <a:p>
            <a:endParaRPr lang="fr-FR"/>
          </a:p>
        </p:txBody>
      </p:sp>
      <p:sp>
        <p:nvSpPr>
          <p:cNvPr id="5" name="Titre 4">
            <a:extLst>
              <a:ext uri="{FF2B5EF4-FFF2-40B4-BE49-F238E27FC236}">
                <a16:creationId xmlns:a16="http://schemas.microsoft.com/office/drawing/2014/main" id="{9D513901-820F-0D38-A682-E7310A1D3A12}"/>
              </a:ext>
            </a:extLst>
          </p:cNvPr>
          <p:cNvSpPr>
            <a:spLocks noGrp="1"/>
          </p:cNvSpPr>
          <p:nvPr>
            <p:ph type="title"/>
          </p:nvPr>
        </p:nvSpPr>
        <p:spPr>
          <a:xfrm>
            <a:off x="960194" y="7750"/>
            <a:ext cx="11104990" cy="719166"/>
          </a:xfrm>
        </p:spPr>
        <p:txBody>
          <a:bodyPr/>
          <a:lstStyle/>
          <a:p>
            <a:r>
              <a:rPr lang="fr-FR" dirty="0"/>
              <a:t>Key points</a:t>
            </a:r>
          </a:p>
        </p:txBody>
      </p:sp>
      <p:sp>
        <p:nvSpPr>
          <p:cNvPr id="2" name="Espace réservé du contenu 16">
            <a:extLst>
              <a:ext uri="{FF2B5EF4-FFF2-40B4-BE49-F238E27FC236}">
                <a16:creationId xmlns:a16="http://schemas.microsoft.com/office/drawing/2014/main" id="{6CD1B168-AE89-2C10-1EFF-176917461B4F}"/>
              </a:ext>
            </a:extLst>
          </p:cNvPr>
          <p:cNvSpPr>
            <a:spLocks noGrp="1"/>
          </p:cNvSpPr>
          <p:nvPr>
            <p:ph sz="quarter" idx="16" hasCustomPrompt="1"/>
          </p:nvPr>
        </p:nvSpPr>
        <p:spPr>
          <a:xfrm>
            <a:off x="957434" y="6267371"/>
            <a:ext cx="5159375" cy="590628"/>
          </a:xfrm>
          <a:prstGeom prst="rect">
            <a:avLst/>
          </a:prstGeo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sz="1200" i="1" dirty="0">
                <a:latin typeface="Century Gothic" panose="020B0502020202020204" pitchFamily="34" charset="0"/>
              </a:rPr>
              <a:t>Céline PULCINI et al., ECCMID</a:t>
            </a:r>
            <a:r>
              <a:rPr lang="fr-FR" sz="1200" i="1" baseline="30000" dirty="0">
                <a:latin typeface="Century Gothic" panose="020B0502020202020204" pitchFamily="34" charset="0"/>
              </a:rPr>
              <a:t>®</a:t>
            </a:r>
            <a:r>
              <a:rPr lang="fr-FR" sz="1200" i="1" dirty="0">
                <a:latin typeface="Century Gothic" panose="020B0502020202020204" pitchFamily="34" charset="0"/>
              </a:rPr>
              <a:t> 2024,Session#IS31</a:t>
            </a:r>
          </a:p>
        </p:txBody>
      </p:sp>
    </p:spTree>
    <p:extLst>
      <p:ext uri="{BB962C8B-B14F-4D97-AF65-F5344CB8AC3E}">
        <p14:creationId xmlns:p14="http://schemas.microsoft.com/office/powerpoint/2010/main" val="144820722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e 32"/>
          <p:cNvGrpSpPr/>
          <p:nvPr/>
        </p:nvGrpSpPr>
        <p:grpSpPr>
          <a:xfrm>
            <a:off x="2228941" y="1281572"/>
            <a:ext cx="6921046" cy="3875121"/>
            <a:chOff x="546255" y="2485881"/>
            <a:chExt cx="5630400" cy="2984771"/>
          </a:xfrm>
        </p:grpSpPr>
        <p:graphicFrame>
          <p:nvGraphicFramePr>
            <p:cNvPr id="12" name="Graphique 11"/>
            <p:cNvGraphicFramePr/>
            <p:nvPr/>
          </p:nvGraphicFramePr>
          <p:xfrm>
            <a:off x="595611" y="2485881"/>
            <a:ext cx="5581044" cy="2984771"/>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 Box 4"/>
            <p:cNvSpPr txBox="1">
              <a:spLocks noChangeArrowheads="1"/>
            </p:cNvSpPr>
            <p:nvPr/>
          </p:nvSpPr>
          <p:spPr bwMode="auto">
            <a:xfrm rot="16200000">
              <a:off x="-151776" y="3887545"/>
              <a:ext cx="1615464" cy="21940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Age yrs</a:t>
              </a:r>
              <a:endParaRPr kumimoji="0" lang="fr-FR" sz="1100" b="0" i="0" u="none" strike="noStrike" kern="1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19" name="Espace réservé du texte 18">
            <a:extLst>
              <a:ext uri="{FF2B5EF4-FFF2-40B4-BE49-F238E27FC236}">
                <a16:creationId xmlns:a16="http://schemas.microsoft.com/office/drawing/2014/main" id="{6CFE2CC9-F4EB-A5A0-E73D-2907558F037F}"/>
              </a:ext>
            </a:extLst>
          </p:cNvPr>
          <p:cNvSpPr>
            <a:spLocks noGrp="1"/>
          </p:cNvSpPr>
          <p:nvPr>
            <p:ph type="body" sz="quarter" idx="19"/>
          </p:nvPr>
        </p:nvSpPr>
        <p:spPr>
          <a:xfrm>
            <a:off x="960193" y="5807676"/>
            <a:ext cx="11104990" cy="380176"/>
          </a:xfrm>
        </p:spPr>
        <p:txBody>
          <a:bodyPr/>
          <a:lstStyle/>
          <a:p>
            <a:r>
              <a:rPr lang="en-GB"/>
              <a:t>Microorganisms 2021, 9(9), 1874</a:t>
            </a:r>
            <a:endParaRPr lang="fr-FR"/>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en-GB"/>
              <a:t>Chronic infection in CF</a:t>
            </a:r>
            <a:endParaRPr lang="fr-FR"/>
          </a:p>
        </p:txBody>
      </p:sp>
      <p:sp>
        <p:nvSpPr>
          <p:cNvPr id="7" name="Espace réservé du texte 6">
            <a:extLst>
              <a:ext uri="{FF2B5EF4-FFF2-40B4-BE49-F238E27FC236}">
                <a16:creationId xmlns:a16="http://schemas.microsoft.com/office/drawing/2014/main" id="{23A7237A-5411-F7E7-7B70-267CF36CB958}"/>
              </a:ext>
            </a:extLst>
          </p:cNvPr>
          <p:cNvSpPr>
            <a:spLocks noGrp="1"/>
          </p:cNvSpPr>
          <p:nvPr>
            <p:ph type="body" sz="quarter" idx="18"/>
          </p:nvPr>
        </p:nvSpPr>
        <p:spPr>
          <a:xfrm>
            <a:off x="960193" y="763783"/>
            <a:ext cx="11104990" cy="582613"/>
          </a:xfrm>
        </p:spPr>
        <p:txBody>
          <a:bodyPr/>
          <a:lstStyle/>
          <a:p>
            <a:r>
              <a:rPr lang="fr-FR"/>
              <a:t> </a:t>
            </a:r>
          </a:p>
        </p:txBody>
      </p:sp>
      <p:sp>
        <p:nvSpPr>
          <p:cNvPr id="11" name="Rectangle à coins arrondis 10"/>
          <p:cNvSpPr/>
          <p:nvPr/>
        </p:nvSpPr>
        <p:spPr>
          <a:xfrm>
            <a:off x="1957649" y="1057686"/>
            <a:ext cx="8317978" cy="4719918"/>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8" name="Espace réservé du texte 1">
            <a:extLst>
              <a:ext uri="{FF2B5EF4-FFF2-40B4-BE49-F238E27FC236}">
                <a16:creationId xmlns:a16="http://schemas.microsoft.com/office/drawing/2014/main" id="{CB1E4683-E5C5-BD4C-7BAA-83AB684A1A8A}"/>
              </a:ext>
            </a:extLst>
          </p:cNvPr>
          <p:cNvSpPr txBox="1">
            <a:spLocks/>
          </p:cNvSpPr>
          <p:nvPr/>
        </p:nvSpPr>
        <p:spPr>
          <a:xfrm>
            <a:off x="1112838" y="5883275"/>
            <a:ext cx="11104562" cy="381000"/>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endParaRPr kumimoji="0" lang="fr-FR" sz="800" b="0" i="1" u="none" strike="noStrike" kern="1200" cap="none" spc="0" normalizeH="0" baseline="0" noProof="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p:txBody>
      </p:sp>
      <p:grpSp>
        <p:nvGrpSpPr>
          <p:cNvPr id="80" name="Groupe 79">
            <a:extLst>
              <a:ext uri="{FF2B5EF4-FFF2-40B4-BE49-F238E27FC236}">
                <a16:creationId xmlns:a16="http://schemas.microsoft.com/office/drawing/2014/main" id="{9682DDE7-E808-ACF0-2021-230348A23A04}"/>
              </a:ext>
            </a:extLst>
          </p:cNvPr>
          <p:cNvGrpSpPr/>
          <p:nvPr/>
        </p:nvGrpSpPr>
        <p:grpSpPr>
          <a:xfrm>
            <a:off x="2703470" y="5017158"/>
            <a:ext cx="6744380" cy="260328"/>
            <a:chOff x="1463669" y="4922520"/>
            <a:chExt cx="5864684" cy="260328"/>
          </a:xfrm>
        </p:grpSpPr>
        <p:sp>
          <p:nvSpPr>
            <p:cNvPr id="70" name="Text Box 4">
              <a:extLst>
                <a:ext uri="{FF2B5EF4-FFF2-40B4-BE49-F238E27FC236}">
                  <a16:creationId xmlns:a16="http://schemas.microsoft.com/office/drawing/2014/main" id="{0199FEDB-977F-C47D-F88D-1A32BD63F2B1}"/>
                </a:ext>
              </a:extLst>
            </p:cNvPr>
            <p:cNvSpPr txBox="1">
              <a:spLocks noChangeArrowheads="1"/>
            </p:cNvSpPr>
            <p:nvPr/>
          </p:nvSpPr>
          <p:spPr bwMode="auto">
            <a:xfrm>
              <a:off x="1463669" y="4922520"/>
              <a:ext cx="572776"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1930</a:t>
              </a:r>
              <a:endParaRPr kumimoji="0" lang="fr-FR" sz="1100" b="0" i="0"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1" name="Text Box 4">
              <a:extLst>
                <a:ext uri="{FF2B5EF4-FFF2-40B4-BE49-F238E27FC236}">
                  <a16:creationId xmlns:a16="http://schemas.microsoft.com/office/drawing/2014/main" id="{6A2F3DE6-4D9F-9693-4C02-EB1E50D70A4F}"/>
                </a:ext>
              </a:extLst>
            </p:cNvPr>
            <p:cNvSpPr txBox="1">
              <a:spLocks noChangeArrowheads="1"/>
            </p:cNvSpPr>
            <p:nvPr/>
          </p:nvSpPr>
          <p:spPr bwMode="auto">
            <a:xfrm>
              <a:off x="2056324" y="4922520"/>
              <a:ext cx="555620"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1940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2" name="Text Box 4">
              <a:extLst>
                <a:ext uri="{FF2B5EF4-FFF2-40B4-BE49-F238E27FC236}">
                  <a16:creationId xmlns:a16="http://schemas.microsoft.com/office/drawing/2014/main" id="{9C17C578-B6BE-E6B4-C2A3-1266EA3ECF70}"/>
                </a:ext>
              </a:extLst>
            </p:cNvPr>
            <p:cNvSpPr txBox="1">
              <a:spLocks noChangeArrowheads="1"/>
            </p:cNvSpPr>
            <p:nvPr/>
          </p:nvSpPr>
          <p:spPr bwMode="auto">
            <a:xfrm>
              <a:off x="2647127" y="4922520"/>
              <a:ext cx="675924"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1950</a:t>
              </a:r>
              <a:endParaRPr kumimoji="0" lang="fr-FR" sz="1100" b="0" i="0" u="none" strike="noStrike" kern="100" cap="none" spc="-7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3" name="Text Box 4">
              <a:extLst>
                <a:ext uri="{FF2B5EF4-FFF2-40B4-BE49-F238E27FC236}">
                  <a16:creationId xmlns:a16="http://schemas.microsoft.com/office/drawing/2014/main" id="{1E7C892B-851B-BC5D-ECEA-A9AB60FEC8BC}"/>
                </a:ext>
              </a:extLst>
            </p:cNvPr>
            <p:cNvSpPr txBox="1">
              <a:spLocks noChangeArrowheads="1"/>
            </p:cNvSpPr>
            <p:nvPr/>
          </p:nvSpPr>
          <p:spPr bwMode="auto">
            <a:xfrm>
              <a:off x="3230023"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1960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4" name="Text Box 4">
              <a:extLst>
                <a:ext uri="{FF2B5EF4-FFF2-40B4-BE49-F238E27FC236}">
                  <a16:creationId xmlns:a16="http://schemas.microsoft.com/office/drawing/2014/main" id="{8575EBEE-6B63-AABF-BA28-57A6DF0C702A}"/>
                </a:ext>
              </a:extLst>
            </p:cNvPr>
            <p:cNvSpPr txBox="1">
              <a:spLocks noChangeArrowheads="1"/>
            </p:cNvSpPr>
            <p:nvPr/>
          </p:nvSpPr>
          <p:spPr bwMode="auto">
            <a:xfrm>
              <a:off x="3944256" y="4922520"/>
              <a:ext cx="667702"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1970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5" name="Text Box 4">
              <a:extLst>
                <a:ext uri="{FF2B5EF4-FFF2-40B4-BE49-F238E27FC236}">
                  <a16:creationId xmlns:a16="http://schemas.microsoft.com/office/drawing/2014/main" id="{37B1DB08-7AFE-832B-32BA-C1BE59973AC8}"/>
                </a:ext>
              </a:extLst>
            </p:cNvPr>
            <p:cNvSpPr txBox="1">
              <a:spLocks noChangeArrowheads="1"/>
            </p:cNvSpPr>
            <p:nvPr/>
          </p:nvSpPr>
          <p:spPr bwMode="auto">
            <a:xfrm>
              <a:off x="4601734" y="4922520"/>
              <a:ext cx="675924"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1980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6" name="Text Box 4">
              <a:extLst>
                <a:ext uri="{FF2B5EF4-FFF2-40B4-BE49-F238E27FC236}">
                  <a16:creationId xmlns:a16="http://schemas.microsoft.com/office/drawing/2014/main" id="{B6E92886-860C-6FE3-BA04-39FFDBDACDE0}"/>
                </a:ext>
              </a:extLst>
            </p:cNvPr>
            <p:cNvSpPr txBox="1">
              <a:spLocks noChangeArrowheads="1"/>
            </p:cNvSpPr>
            <p:nvPr/>
          </p:nvSpPr>
          <p:spPr bwMode="auto">
            <a:xfrm>
              <a:off x="5180650"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1990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7" name="Text Box 4">
              <a:extLst>
                <a:ext uri="{FF2B5EF4-FFF2-40B4-BE49-F238E27FC236}">
                  <a16:creationId xmlns:a16="http://schemas.microsoft.com/office/drawing/2014/main" id="{BF72A76C-84DF-86F3-FDDF-ACADE1108075}"/>
                </a:ext>
              </a:extLst>
            </p:cNvPr>
            <p:cNvSpPr txBox="1">
              <a:spLocks noChangeArrowheads="1"/>
            </p:cNvSpPr>
            <p:nvPr/>
          </p:nvSpPr>
          <p:spPr bwMode="auto">
            <a:xfrm>
              <a:off x="5846403"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8" name="Text Box 4">
              <a:extLst>
                <a:ext uri="{FF2B5EF4-FFF2-40B4-BE49-F238E27FC236}">
                  <a16:creationId xmlns:a16="http://schemas.microsoft.com/office/drawing/2014/main" id="{339D6E5D-2FC5-B0EF-8CA0-80C9E91B0942}"/>
                </a:ext>
              </a:extLst>
            </p:cNvPr>
            <p:cNvSpPr txBox="1">
              <a:spLocks noChangeArrowheads="1"/>
            </p:cNvSpPr>
            <p:nvPr/>
          </p:nvSpPr>
          <p:spPr bwMode="auto">
            <a:xfrm>
              <a:off x="6494158" y="4922520"/>
              <a:ext cx="834195" cy="26032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2010</a:t>
              </a:r>
              <a:endParaRPr kumimoji="0" lang="fr-FR" sz="1100" b="0" i="0" u="none" strike="noStrike" kern="100" cap="none" spc="-7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9" name="ZoneTexte 8">
            <a:extLst>
              <a:ext uri="{FF2B5EF4-FFF2-40B4-BE49-F238E27FC236}">
                <a16:creationId xmlns:a16="http://schemas.microsoft.com/office/drawing/2014/main" id="{E397C187-4511-6235-1C8A-FC9A1F0085BC}"/>
              </a:ext>
            </a:extLst>
          </p:cNvPr>
          <p:cNvSpPr txBox="1"/>
          <p:nvPr/>
        </p:nvSpPr>
        <p:spPr>
          <a:xfrm>
            <a:off x="6864079" y="1486808"/>
            <a:ext cx="1187151" cy="425758"/>
          </a:xfrm>
          <a:prstGeom prst="rect">
            <a:avLst/>
          </a:prstGeom>
          <a:noFill/>
          <a:ln>
            <a:noFill/>
          </a:ln>
        </p:spPr>
        <p:txBody>
          <a:bodyPr wrap="square" rtlCol="0" anchor="ctr">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CF gene identified</a:t>
            </a:r>
            <a:endPar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ZoneTexte 29">
            <a:extLst>
              <a:ext uri="{FF2B5EF4-FFF2-40B4-BE49-F238E27FC236}">
                <a16:creationId xmlns:a16="http://schemas.microsoft.com/office/drawing/2014/main" id="{7F0321C5-16CB-B6B0-4779-2107D7980945}"/>
              </a:ext>
            </a:extLst>
          </p:cNvPr>
          <p:cNvSpPr txBox="1"/>
          <p:nvPr/>
        </p:nvSpPr>
        <p:spPr>
          <a:xfrm>
            <a:off x="6148309" y="2092680"/>
            <a:ext cx="1187151" cy="425758"/>
          </a:xfrm>
          <a:prstGeom prst="rect">
            <a:avLst/>
          </a:prstGeom>
          <a:noFill/>
          <a:ln>
            <a:noFill/>
          </a:ln>
        </p:spPr>
        <p:txBody>
          <a:bodyPr wrap="square" rtlCol="0" anchor="ctr">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1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CF protein identified</a:t>
            </a:r>
            <a:endPar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ZoneTexte 40">
            <a:extLst>
              <a:ext uri="{FF2B5EF4-FFF2-40B4-BE49-F238E27FC236}">
                <a16:creationId xmlns:a16="http://schemas.microsoft.com/office/drawing/2014/main" id="{4E75FC0F-6221-CE48-5F1F-7B9AAA762F97}"/>
              </a:ext>
            </a:extLst>
          </p:cNvPr>
          <p:cNvSpPr txBox="1"/>
          <p:nvPr/>
        </p:nvSpPr>
        <p:spPr>
          <a:xfrm>
            <a:off x="4286903" y="2621628"/>
            <a:ext cx="1628476" cy="425758"/>
          </a:xfrm>
          <a:prstGeom prst="rect">
            <a:avLst/>
          </a:prstGeom>
          <a:noFill/>
          <a:ln>
            <a:noFill/>
          </a:ln>
        </p:spPr>
        <p:txBody>
          <a:bodyPr wrap="square" rtlCol="0" anchor="ctr">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1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First successful pregnancy</a:t>
            </a:r>
            <a:endPar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ZoneTexte 42">
            <a:extLst>
              <a:ext uri="{FF2B5EF4-FFF2-40B4-BE49-F238E27FC236}">
                <a16:creationId xmlns:a16="http://schemas.microsoft.com/office/drawing/2014/main" id="{52C82868-DF68-A04A-0560-D6FE792DA440}"/>
              </a:ext>
            </a:extLst>
          </p:cNvPr>
          <p:cNvSpPr txBox="1"/>
          <p:nvPr/>
        </p:nvSpPr>
        <p:spPr>
          <a:xfrm>
            <a:off x="3884414" y="3173001"/>
            <a:ext cx="1628476" cy="425758"/>
          </a:xfrm>
          <a:prstGeom prst="rect">
            <a:avLst/>
          </a:prstGeom>
          <a:noFill/>
          <a:ln>
            <a:noFill/>
          </a:ln>
        </p:spPr>
        <p:txBody>
          <a:bodyPr wrap="square" rtlCol="0" anchor="ctr">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1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Sweat chloride test developed</a:t>
            </a:r>
            <a:endPar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ZoneTexte 43">
            <a:extLst>
              <a:ext uri="{FF2B5EF4-FFF2-40B4-BE49-F238E27FC236}">
                <a16:creationId xmlns:a16="http://schemas.microsoft.com/office/drawing/2014/main" id="{5333DD08-1A68-C7C6-4812-1C87E5B868FD}"/>
              </a:ext>
            </a:extLst>
          </p:cNvPr>
          <p:cNvSpPr txBox="1"/>
          <p:nvPr/>
        </p:nvSpPr>
        <p:spPr>
          <a:xfrm>
            <a:off x="3434671" y="3761860"/>
            <a:ext cx="1628476" cy="425758"/>
          </a:xfrm>
          <a:prstGeom prst="rect">
            <a:avLst/>
          </a:prstGeom>
          <a:noFill/>
          <a:ln>
            <a:noFill/>
          </a:ln>
        </p:spPr>
        <p:txBody>
          <a:bodyPr wrap="square" rtlCol="0" anchor="ctr">
            <a:sp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1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Discovery of high salt in sweat</a:t>
            </a:r>
            <a:endParaRPr kumimoji="0" lang="fr-FR"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ZoneTexte 51">
            <a:extLst>
              <a:ext uri="{FF2B5EF4-FFF2-40B4-BE49-F238E27FC236}">
                <a16:creationId xmlns:a16="http://schemas.microsoft.com/office/drawing/2014/main" id="{1CE85260-8B0F-E643-422C-C0FD5D5E8E1A}"/>
              </a:ext>
            </a:extLst>
          </p:cNvPr>
          <p:cNvSpPr txBox="1"/>
          <p:nvPr/>
        </p:nvSpPr>
        <p:spPr>
          <a:xfrm>
            <a:off x="2979667" y="4253780"/>
            <a:ext cx="1461063" cy="431849"/>
          </a:xfrm>
          <a:prstGeom prst="rect">
            <a:avLst/>
          </a:prstGeom>
          <a:noFill/>
          <a:ln>
            <a:noFill/>
          </a:ln>
        </p:spPr>
        <p:txBody>
          <a:bodyPr wrap="square" rtlCol="0" anchor="ctr">
            <a:spAutoFit/>
          </a:bodyPr>
          <a:lstStyle/>
          <a:p>
            <a:pPr marL="0" marR="0" lvl="0" indent="0" algn="l" defTabSz="914400" rtl="0" eaLnBrk="1" fontAlgn="auto" latinLnBrk="0" hangingPunct="1">
              <a:lnSpc>
                <a:spcPts val="1300"/>
              </a:lnSpc>
              <a:spcBef>
                <a:spcPts val="0"/>
              </a:spcBef>
              <a:spcAft>
                <a:spcPts val="800"/>
              </a:spcAft>
              <a:buClrTx/>
              <a:buSzTx/>
              <a:buFontTx/>
              <a:buNone/>
              <a:tabLst/>
              <a:defRPr/>
            </a:pPr>
            <a:r>
              <a:rPr kumimoji="0" lang="en-GB" sz="1100" b="0" i="0" u="none" strike="noStrike" kern="100" cap="none" spc="0" normalizeH="0" baseline="0" noProof="0">
                <a:ln>
                  <a:noFill/>
                </a:ln>
                <a:solidFill>
                  <a:srgbClr val="000000"/>
                </a:solidFill>
                <a:effectLst/>
                <a:uLnTx/>
                <a:uFillTx/>
                <a:latin typeface="Arial" panose="020B0604020202020204" pitchFamily="34" charset="0"/>
                <a:ea typeface="Aptos" panose="020B0004020202020204" pitchFamily="34" charset="0"/>
                <a:cs typeface="Times New Roman" panose="02020603050405020304" pitchFamily="18" charset="0"/>
              </a:rPr>
              <a:t>First pathologic description</a:t>
            </a:r>
            <a:endParaRPr kumimoji="0" lang="fr-FR" sz="1100" b="0" i="0" u="none" strike="noStrike" kern="100" cap="none" spc="0" normalizeH="0" baseline="0" noProof="0">
              <a:ln>
                <a:noFill/>
              </a:ln>
              <a:solidFill>
                <a:srgbClr val="000000"/>
              </a:solidFill>
              <a:effectLst/>
              <a:uLnTx/>
              <a:uFillTx/>
              <a:latin typeface="Aptos" panose="020B0004020202020204" pitchFamily="34" charset="0"/>
              <a:ea typeface="Aptos" panose="020B0004020202020204" pitchFamily="34" charset="0"/>
              <a:cs typeface="Times New Roman" panose="02020603050405020304" pitchFamily="18" charset="0"/>
            </a:endParaRPr>
          </a:p>
        </p:txBody>
      </p:sp>
      <p:sp>
        <p:nvSpPr>
          <p:cNvPr id="53" name="ZoneTexte 52">
            <a:extLst>
              <a:ext uri="{FF2B5EF4-FFF2-40B4-BE49-F238E27FC236}">
                <a16:creationId xmlns:a16="http://schemas.microsoft.com/office/drawing/2014/main" id="{72B228EB-07FB-913D-CAF7-C27F3C55C695}"/>
              </a:ext>
            </a:extLst>
          </p:cNvPr>
          <p:cNvSpPr txBox="1"/>
          <p:nvPr/>
        </p:nvSpPr>
        <p:spPr>
          <a:xfrm>
            <a:off x="8945781" y="1644335"/>
            <a:ext cx="764301" cy="216000"/>
          </a:xfrm>
          <a:prstGeom prst="roundRect">
            <a:avLst>
              <a:gd name="adj" fmla="val 43209"/>
            </a:avLst>
          </a:prstGeom>
          <a:solidFill>
            <a:srgbClr val="7134EC"/>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TIP</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 name="ZoneTexte 53">
            <a:extLst>
              <a:ext uri="{FF2B5EF4-FFF2-40B4-BE49-F238E27FC236}">
                <a16:creationId xmlns:a16="http://schemas.microsoft.com/office/drawing/2014/main" id="{10B66C0C-CA0D-FA2A-CAA1-92465C06CE86}"/>
              </a:ext>
            </a:extLst>
          </p:cNvPr>
          <p:cNvSpPr txBox="1"/>
          <p:nvPr/>
        </p:nvSpPr>
        <p:spPr>
          <a:xfrm>
            <a:off x="8877412" y="1978012"/>
            <a:ext cx="764301" cy="216000"/>
          </a:xfrm>
          <a:prstGeom prst="roundRect">
            <a:avLst>
              <a:gd name="adj" fmla="val 43209"/>
            </a:avLst>
          </a:prstGeom>
          <a:solidFill>
            <a:srgbClr val="D66EEA"/>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AZLI</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8" name="ZoneTexte 87">
            <a:extLst>
              <a:ext uri="{FF2B5EF4-FFF2-40B4-BE49-F238E27FC236}">
                <a16:creationId xmlns:a16="http://schemas.microsoft.com/office/drawing/2014/main" id="{366597A8-659D-5A9F-D6CC-0413C0F52B43}"/>
              </a:ext>
            </a:extLst>
          </p:cNvPr>
          <p:cNvSpPr txBox="1"/>
          <p:nvPr/>
        </p:nvSpPr>
        <p:spPr>
          <a:xfrm>
            <a:off x="8161894" y="2645779"/>
            <a:ext cx="902444" cy="216000"/>
          </a:xfrm>
          <a:prstGeom prst="roundRect">
            <a:avLst>
              <a:gd name="adj" fmla="val 43209"/>
            </a:avLst>
          </a:prstGeom>
          <a:solidFill>
            <a:srgbClr val="7134EC"/>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mn-ea"/>
                <a:cs typeface="Times New Roman" panose="02020603050405020304" pitchFamily="18" charset="0"/>
              </a:rPr>
              <a:t>HTS</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9" name="ZoneTexte 88">
            <a:extLst>
              <a:ext uri="{FF2B5EF4-FFF2-40B4-BE49-F238E27FC236}">
                <a16:creationId xmlns:a16="http://schemas.microsoft.com/office/drawing/2014/main" id="{FE545900-14C0-9D16-D675-9485A16DB4E4}"/>
              </a:ext>
            </a:extLst>
          </p:cNvPr>
          <p:cNvSpPr txBox="1"/>
          <p:nvPr/>
        </p:nvSpPr>
        <p:spPr>
          <a:xfrm>
            <a:off x="7459181" y="2907809"/>
            <a:ext cx="1628476" cy="216000"/>
          </a:xfrm>
          <a:prstGeom prst="roundRect">
            <a:avLst>
              <a:gd name="adj" fmla="val 43209"/>
            </a:avLst>
          </a:prstGeom>
          <a:solidFill>
            <a:srgbClr val="7134EC"/>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Azithromycin</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0" name="ZoneTexte 89">
            <a:extLst>
              <a:ext uri="{FF2B5EF4-FFF2-40B4-BE49-F238E27FC236}">
                <a16:creationId xmlns:a16="http://schemas.microsoft.com/office/drawing/2014/main" id="{DF6C90F2-0C99-1428-284A-29B9CDC88EBA}"/>
              </a:ext>
            </a:extLst>
          </p:cNvPr>
          <p:cNvSpPr txBox="1"/>
          <p:nvPr/>
        </p:nvSpPr>
        <p:spPr>
          <a:xfrm>
            <a:off x="6873458" y="3208582"/>
            <a:ext cx="2237770" cy="216000"/>
          </a:xfrm>
          <a:prstGeom prst="roundRect">
            <a:avLst>
              <a:gd name="adj" fmla="val 43209"/>
            </a:avLst>
          </a:prstGeom>
          <a:solidFill>
            <a:srgbClr val="865B9B"/>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Inhaled tobramycin</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1" name="ZoneTexte 90">
            <a:extLst>
              <a:ext uri="{FF2B5EF4-FFF2-40B4-BE49-F238E27FC236}">
                <a16:creationId xmlns:a16="http://schemas.microsoft.com/office/drawing/2014/main" id="{6269FF61-F108-E1DC-D46D-3B303A4E63B8}"/>
              </a:ext>
            </a:extLst>
          </p:cNvPr>
          <p:cNvSpPr txBox="1"/>
          <p:nvPr/>
        </p:nvSpPr>
        <p:spPr>
          <a:xfrm>
            <a:off x="6312240" y="3473345"/>
            <a:ext cx="2798987" cy="216000"/>
          </a:xfrm>
          <a:prstGeom prst="roundRect">
            <a:avLst>
              <a:gd name="adj" fmla="val 43209"/>
            </a:avLst>
          </a:prstGeom>
          <a:solidFill>
            <a:srgbClr val="865B9B"/>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rhDNase</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2" name="ZoneTexte 91">
            <a:extLst>
              <a:ext uri="{FF2B5EF4-FFF2-40B4-BE49-F238E27FC236}">
                <a16:creationId xmlns:a16="http://schemas.microsoft.com/office/drawing/2014/main" id="{70440923-0505-CBBC-6732-7D5C33AD1220}"/>
              </a:ext>
            </a:extLst>
          </p:cNvPr>
          <p:cNvSpPr txBox="1"/>
          <p:nvPr/>
        </p:nvSpPr>
        <p:spPr>
          <a:xfrm>
            <a:off x="5394607" y="3767330"/>
            <a:ext cx="3716620" cy="216000"/>
          </a:xfrm>
          <a:prstGeom prst="roundRect">
            <a:avLst>
              <a:gd name="adj" fmla="val 43209"/>
            </a:avLst>
          </a:prstGeom>
          <a:solidFill>
            <a:srgbClr val="996DF1"/>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Antipseudomonal antibiotics </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3" name="ZoneTexte 92">
            <a:extLst>
              <a:ext uri="{FF2B5EF4-FFF2-40B4-BE49-F238E27FC236}">
                <a16:creationId xmlns:a16="http://schemas.microsoft.com/office/drawing/2014/main" id="{0AD19101-C409-2590-B37C-11BC81FEC7F3}"/>
              </a:ext>
            </a:extLst>
          </p:cNvPr>
          <p:cNvSpPr txBox="1"/>
          <p:nvPr/>
        </p:nvSpPr>
        <p:spPr>
          <a:xfrm>
            <a:off x="4748734" y="4072195"/>
            <a:ext cx="4362495" cy="216000"/>
          </a:xfrm>
          <a:prstGeom prst="roundRect">
            <a:avLst>
              <a:gd name="adj" fmla="val 43209"/>
            </a:avLst>
          </a:prstGeom>
          <a:solidFill>
            <a:srgbClr val="C418E6"/>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Antistaphylococcal antibiotics </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6" name="ZoneTexte 95">
            <a:extLst>
              <a:ext uri="{FF2B5EF4-FFF2-40B4-BE49-F238E27FC236}">
                <a16:creationId xmlns:a16="http://schemas.microsoft.com/office/drawing/2014/main" id="{D179040D-A5CB-ACAD-48A2-49BCC91D7ECB}"/>
              </a:ext>
            </a:extLst>
          </p:cNvPr>
          <p:cNvSpPr txBox="1"/>
          <p:nvPr/>
        </p:nvSpPr>
        <p:spPr>
          <a:xfrm>
            <a:off x="4841757" y="4370071"/>
            <a:ext cx="4269471" cy="216000"/>
          </a:xfrm>
          <a:prstGeom prst="roundRect">
            <a:avLst>
              <a:gd name="adj" fmla="val 43209"/>
            </a:avLst>
          </a:prstGeom>
          <a:solidFill>
            <a:srgbClr val="5E247C"/>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Airway clearance</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7" name="ZoneTexte 96">
            <a:extLst>
              <a:ext uri="{FF2B5EF4-FFF2-40B4-BE49-F238E27FC236}">
                <a16:creationId xmlns:a16="http://schemas.microsoft.com/office/drawing/2014/main" id="{94DDD89D-91AE-E517-A49F-8D954E00C664}"/>
              </a:ext>
            </a:extLst>
          </p:cNvPr>
          <p:cNvSpPr txBox="1"/>
          <p:nvPr/>
        </p:nvSpPr>
        <p:spPr>
          <a:xfrm>
            <a:off x="4286903" y="4647128"/>
            <a:ext cx="4824325" cy="216000"/>
          </a:xfrm>
          <a:prstGeom prst="roundRect">
            <a:avLst>
              <a:gd name="adj" fmla="val 43209"/>
            </a:avLst>
          </a:prstGeom>
          <a:solidFill>
            <a:srgbClr val="9999FF"/>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3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Pancreatic enzymes</a:t>
            </a:r>
            <a:endParaRPr kumimoji="0" lang="fr-FR"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8" name="ZoneTexte 107">
            <a:extLst>
              <a:ext uri="{FF2B5EF4-FFF2-40B4-BE49-F238E27FC236}">
                <a16:creationId xmlns:a16="http://schemas.microsoft.com/office/drawing/2014/main" id="{F54A3434-E6C9-AE3E-A1DB-21CB5DC41555}"/>
              </a:ext>
            </a:extLst>
          </p:cNvPr>
          <p:cNvSpPr txBox="1"/>
          <p:nvPr/>
        </p:nvSpPr>
        <p:spPr>
          <a:xfrm>
            <a:off x="8372991" y="875909"/>
            <a:ext cx="1634609" cy="353603"/>
          </a:xfrm>
          <a:prstGeom prst="roundRect">
            <a:avLst>
              <a:gd name="adj" fmla="val 43209"/>
            </a:avLst>
          </a:prstGeom>
          <a:solidFill>
            <a:srgbClr val="5E247C"/>
          </a:solidFill>
          <a:ln>
            <a:noFill/>
          </a:ln>
        </p:spPr>
        <p:txBody>
          <a:bodyPr wrap="square" lIns="0" tIns="36000" rIns="0" bIns="0" rtlCol="0" anchor="ctr">
            <a:noAutofit/>
          </a:bodyPr>
          <a:lstStyle/>
          <a:p>
            <a:pPr marL="0" marR="0" lvl="0" indent="0" algn="ctr" defTabSz="914400" rtl="0" eaLnBrk="1" fontAlgn="auto" latinLnBrk="0" hangingPunct="1">
              <a:lnSpc>
                <a:spcPts val="1300"/>
              </a:lnSpc>
              <a:spcBef>
                <a:spcPts val="0"/>
              </a:spcBef>
              <a:spcAft>
                <a:spcPts val="0"/>
              </a:spcAft>
              <a:buClrTx/>
              <a:buSzTx/>
              <a:buFontTx/>
              <a:buNone/>
              <a:tabLst/>
              <a:defRPr/>
            </a:pPr>
            <a:r>
              <a:rPr kumimoji="0" lang="en-GB" sz="1800" b="1" i="1"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Times New Roman" panose="02020603050405020304" pitchFamily="18" charset="0"/>
              </a:rPr>
              <a:t>What next?</a:t>
            </a:r>
          </a:p>
        </p:txBody>
      </p:sp>
      <p:sp>
        <p:nvSpPr>
          <p:cNvPr id="112" name="Espace réservé du contenu 16">
            <a:extLst>
              <a:ext uri="{FF2B5EF4-FFF2-40B4-BE49-F238E27FC236}">
                <a16:creationId xmlns:a16="http://schemas.microsoft.com/office/drawing/2014/main" id="{D666F0E7-0A1A-4296-A3F2-45DB8F971F4C}"/>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5" name="Forme libre : forme 4">
            <a:extLst>
              <a:ext uri="{FF2B5EF4-FFF2-40B4-BE49-F238E27FC236}">
                <a16:creationId xmlns:a16="http://schemas.microsoft.com/office/drawing/2014/main" id="{9F5C9605-4264-EB54-7EB5-630DAEA2C6F8}"/>
              </a:ext>
            </a:extLst>
          </p:cNvPr>
          <p:cNvSpPr/>
          <p:nvPr/>
        </p:nvSpPr>
        <p:spPr>
          <a:xfrm>
            <a:off x="2948034" y="1466230"/>
            <a:ext cx="5999148" cy="3402094"/>
          </a:xfrm>
          <a:custGeom>
            <a:avLst/>
            <a:gdLst>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 name="connsiteX0" fmla="*/ 0 w 5999148"/>
              <a:gd name="connsiteY0" fmla="*/ 3418317 h 3418317"/>
              <a:gd name="connsiteX1" fmla="*/ 880217 w 5999148"/>
              <a:gd name="connsiteY1" fmla="*/ 3418317 h 3418317"/>
              <a:gd name="connsiteX2" fmla="*/ 1145136 w 5999148"/>
              <a:gd name="connsiteY2" fmla="*/ 3255947 h 3418317"/>
              <a:gd name="connsiteX3" fmla="*/ 1486968 w 5999148"/>
              <a:gd name="connsiteY3" fmla="*/ 3273039 h 3418317"/>
              <a:gd name="connsiteX4" fmla="*/ 1734796 w 5999148"/>
              <a:gd name="connsiteY4" fmla="*/ 3085031 h 3418317"/>
              <a:gd name="connsiteX5" fmla="*/ 2401368 w 5999148"/>
              <a:gd name="connsiteY5" fmla="*/ 2375731 h 3418317"/>
              <a:gd name="connsiteX6" fmla="*/ 3085032 w 5999148"/>
              <a:gd name="connsiteY6" fmla="*/ 1991170 h 3418317"/>
              <a:gd name="connsiteX7" fmla="*/ 3760150 w 5999148"/>
              <a:gd name="connsiteY7" fmla="*/ 1837345 h 3418317"/>
              <a:gd name="connsiteX8" fmla="*/ 4059252 w 5999148"/>
              <a:gd name="connsiteY8" fmla="*/ 1521151 h 3418317"/>
              <a:gd name="connsiteX9" fmla="*/ 4230168 w 5999148"/>
              <a:gd name="connsiteY9" fmla="*/ 1085316 h 3418317"/>
              <a:gd name="connsiteX10" fmla="*/ 4272897 w 5999148"/>
              <a:gd name="connsiteY10" fmla="*/ 965674 h 3418317"/>
              <a:gd name="connsiteX11" fmla="*/ 4332718 w 5999148"/>
              <a:gd name="connsiteY11" fmla="*/ 922945 h 3418317"/>
              <a:gd name="connsiteX12" fmla="*/ 4332718 w 5999148"/>
              <a:gd name="connsiteY12" fmla="*/ 922945 h 3418317"/>
              <a:gd name="connsiteX13" fmla="*/ 4383993 w 5999148"/>
              <a:gd name="connsiteY13" fmla="*/ 922945 h 3418317"/>
              <a:gd name="connsiteX14" fmla="*/ 4477996 w 5999148"/>
              <a:gd name="connsiteY14" fmla="*/ 1145136 h 3418317"/>
              <a:gd name="connsiteX15" fmla="*/ 4589092 w 5999148"/>
              <a:gd name="connsiteY15" fmla="*/ 931491 h 3418317"/>
              <a:gd name="connsiteX16" fmla="*/ 4657458 w 5999148"/>
              <a:gd name="connsiteY16" fmla="*/ 931491 h 3418317"/>
              <a:gd name="connsiteX17" fmla="*/ 4751462 w 5999148"/>
              <a:gd name="connsiteY17" fmla="*/ 854579 h 3418317"/>
              <a:gd name="connsiteX18" fmla="*/ 4794191 w 5999148"/>
              <a:gd name="connsiteY18" fmla="*/ 846033 h 3418317"/>
              <a:gd name="connsiteX19" fmla="*/ 4896740 w 5999148"/>
              <a:gd name="connsiteY19" fmla="*/ 1034041 h 3418317"/>
              <a:gd name="connsiteX20" fmla="*/ 5050565 w 5999148"/>
              <a:gd name="connsiteY20" fmla="*/ 692209 h 3418317"/>
              <a:gd name="connsiteX21" fmla="*/ 5110385 w 5999148"/>
              <a:gd name="connsiteY21" fmla="*/ 803304 h 3418317"/>
              <a:gd name="connsiteX22" fmla="*/ 5230026 w 5999148"/>
              <a:gd name="connsiteY22" fmla="*/ 649480 h 3418317"/>
              <a:gd name="connsiteX23" fmla="*/ 5281301 w 5999148"/>
              <a:gd name="connsiteY23" fmla="*/ 922945 h 3418317"/>
              <a:gd name="connsiteX24" fmla="*/ 5375305 w 5999148"/>
              <a:gd name="connsiteY24" fmla="*/ 598205 h 3418317"/>
              <a:gd name="connsiteX25" fmla="*/ 5563312 w 5999148"/>
              <a:gd name="connsiteY25" fmla="*/ 717846 h 3418317"/>
              <a:gd name="connsiteX26" fmla="*/ 5631679 w 5999148"/>
              <a:gd name="connsiteY26" fmla="*/ 538385 h 3418317"/>
              <a:gd name="connsiteX27" fmla="*/ 5999148 w 5999148"/>
              <a:gd name="connsiteY27" fmla="*/ 0 h 341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99148" h="3418317">
                <a:moveTo>
                  <a:pt x="0" y="3418317"/>
                </a:moveTo>
                <a:lnTo>
                  <a:pt x="880217" y="3418317"/>
                </a:lnTo>
                <a:cubicBezTo>
                  <a:pt x="1071073" y="3391255"/>
                  <a:pt x="1044011" y="3280160"/>
                  <a:pt x="1145136" y="3255947"/>
                </a:cubicBezTo>
                <a:cubicBezTo>
                  <a:pt x="1246261" y="3231734"/>
                  <a:pt x="1388691" y="3301525"/>
                  <a:pt x="1486968" y="3273039"/>
                </a:cubicBezTo>
                <a:cubicBezTo>
                  <a:pt x="1585245" y="3244553"/>
                  <a:pt x="1582396" y="3234582"/>
                  <a:pt x="1734796" y="3085031"/>
                </a:cubicBezTo>
                <a:lnTo>
                  <a:pt x="2401368" y="2375731"/>
                </a:lnTo>
                <a:lnTo>
                  <a:pt x="3085032" y="1991170"/>
                </a:lnTo>
                <a:lnTo>
                  <a:pt x="3760150" y="1837345"/>
                </a:lnTo>
                <a:lnTo>
                  <a:pt x="4059252" y="1521151"/>
                </a:lnTo>
                <a:lnTo>
                  <a:pt x="4230168" y="1085316"/>
                </a:lnTo>
                <a:cubicBezTo>
                  <a:pt x="4265775" y="992737"/>
                  <a:pt x="4255805" y="992736"/>
                  <a:pt x="4272897" y="965674"/>
                </a:cubicBezTo>
                <a:cubicBezTo>
                  <a:pt x="4289989" y="938612"/>
                  <a:pt x="4322748" y="930067"/>
                  <a:pt x="4332718" y="922945"/>
                </a:cubicBezTo>
                <a:lnTo>
                  <a:pt x="4332718" y="922945"/>
                </a:lnTo>
                <a:cubicBezTo>
                  <a:pt x="4341264" y="922945"/>
                  <a:pt x="4359780" y="885913"/>
                  <a:pt x="4383993" y="922945"/>
                </a:cubicBezTo>
                <a:cubicBezTo>
                  <a:pt x="4408206" y="959977"/>
                  <a:pt x="4443813" y="1143712"/>
                  <a:pt x="4477996" y="1145136"/>
                </a:cubicBezTo>
                <a:cubicBezTo>
                  <a:pt x="4512179" y="1146560"/>
                  <a:pt x="4566303" y="931491"/>
                  <a:pt x="4589092" y="931491"/>
                </a:cubicBezTo>
                <a:lnTo>
                  <a:pt x="4657458" y="931491"/>
                </a:lnTo>
                <a:lnTo>
                  <a:pt x="4751462" y="854579"/>
                </a:lnTo>
                <a:cubicBezTo>
                  <a:pt x="4774251" y="840336"/>
                  <a:pt x="4769978" y="816123"/>
                  <a:pt x="4794191" y="846033"/>
                </a:cubicBezTo>
                <a:cubicBezTo>
                  <a:pt x="4818404" y="875943"/>
                  <a:pt x="4854011" y="1059678"/>
                  <a:pt x="4896740" y="1034041"/>
                </a:cubicBezTo>
                <a:cubicBezTo>
                  <a:pt x="4939469" y="1008404"/>
                  <a:pt x="5014958" y="730665"/>
                  <a:pt x="5050565" y="692209"/>
                </a:cubicBezTo>
                <a:cubicBezTo>
                  <a:pt x="5086172" y="653753"/>
                  <a:pt x="5080475" y="810425"/>
                  <a:pt x="5110385" y="803304"/>
                </a:cubicBezTo>
                <a:lnTo>
                  <a:pt x="5230026" y="649480"/>
                </a:lnTo>
                <a:cubicBezTo>
                  <a:pt x="5269906" y="598205"/>
                  <a:pt x="5257088" y="931491"/>
                  <a:pt x="5281301" y="922945"/>
                </a:cubicBezTo>
                <a:cubicBezTo>
                  <a:pt x="5305514" y="914399"/>
                  <a:pt x="5312636" y="558325"/>
                  <a:pt x="5375305" y="598205"/>
                </a:cubicBezTo>
                <a:lnTo>
                  <a:pt x="5563312" y="717846"/>
                </a:lnTo>
                <a:cubicBezTo>
                  <a:pt x="5625981" y="757726"/>
                  <a:pt x="5559040" y="658026"/>
                  <a:pt x="5631679" y="538385"/>
                </a:cubicBezTo>
                <a:lnTo>
                  <a:pt x="5999148" y="0"/>
                </a:lnTo>
              </a:path>
            </a:pathLst>
          </a:custGeom>
          <a:noFill/>
          <a:ln w="7620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475565"/>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2800" dirty="0"/>
              <a:t>How can genotypic resistance markers be effectively used to enhance antimicrobial stewardship in cases of pneumonia and bloodstream infections? The High MDR setting perspective</a:t>
            </a:r>
            <a:endParaRPr lang="fr-FR" sz="2800" dirty="0"/>
          </a:p>
        </p:txBody>
      </p:sp>
      <p:sp>
        <p:nvSpPr>
          <p:cNvPr id="3" name="Espace réservé du contenu 2"/>
          <p:cNvSpPr>
            <a:spLocks noGrp="1"/>
          </p:cNvSpPr>
          <p:nvPr>
            <p:ph sz="quarter" idx="10"/>
          </p:nvPr>
        </p:nvSpPr>
        <p:spPr/>
        <p:txBody>
          <a:bodyPr/>
          <a:lstStyle/>
          <a:p>
            <a:r>
              <a:rPr lang="fr-FR" dirty="0"/>
              <a:t>Reem ALMAGHRABI et al., ECCMID</a:t>
            </a:r>
            <a:r>
              <a:rPr lang="fr-FR" baseline="30000" dirty="0"/>
              <a:t>Ⓡ</a:t>
            </a:r>
            <a:r>
              <a:rPr lang="fr-FR" dirty="0"/>
              <a:t> 2024, Session#IS39</a:t>
            </a:r>
          </a:p>
        </p:txBody>
      </p:sp>
      <p:sp>
        <p:nvSpPr>
          <p:cNvPr id="4" name="Espace réservé du contenu 3">
            <a:extLst>
              <a:ext uri="{FF2B5EF4-FFF2-40B4-BE49-F238E27FC236}">
                <a16:creationId xmlns:a16="http://schemas.microsoft.com/office/drawing/2014/main" id="{326B775A-CC24-56BC-9F8F-8953232AAD9F}"/>
              </a:ext>
            </a:extLst>
          </p:cNvPr>
          <p:cNvSpPr>
            <a:spLocks noGrp="1"/>
          </p:cNvSpPr>
          <p:nvPr>
            <p:ph sz="quarter" idx="11"/>
          </p:nvPr>
        </p:nvSpPr>
        <p:spPr>
          <a:xfrm>
            <a:off x="3472284" y="148485"/>
            <a:ext cx="8419168" cy="360864"/>
          </a:xfrm>
        </p:spPr>
        <p:txBody>
          <a:bodyPr/>
          <a:lstStyle/>
          <a:p>
            <a:r>
              <a:rPr lang="en-US" dirty="0"/>
              <a:t>Unlocking the potential of syndromic molecular diagnostics to enhance patient management through antimicrobial stewardship</a:t>
            </a:r>
            <a:endParaRPr lang="fr-FR" dirty="0"/>
          </a:p>
        </p:txBody>
      </p:sp>
    </p:spTree>
    <p:extLst>
      <p:ext uri="{BB962C8B-B14F-4D97-AF65-F5344CB8AC3E}">
        <p14:creationId xmlns:p14="http://schemas.microsoft.com/office/powerpoint/2010/main" val="4096801161"/>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1052491" y="1402464"/>
            <a:ext cx="4972021" cy="1284339"/>
          </a:xfrm>
        </p:spPr>
        <p:txBody>
          <a:bodyPr/>
          <a:lstStyle/>
          <a:p>
            <a:pPr>
              <a:spcAft>
                <a:spcPts val="600"/>
              </a:spcAft>
            </a:pPr>
            <a:r>
              <a:rPr lang="en-US" dirty="0"/>
              <a:t>40% of accepted donors had positive cultures</a:t>
            </a:r>
          </a:p>
          <a:p>
            <a:pPr>
              <a:spcBef>
                <a:spcPts val="1800"/>
              </a:spcBef>
              <a:spcAft>
                <a:spcPts val="600"/>
              </a:spcAft>
            </a:pPr>
            <a:r>
              <a:rPr lang="en-US" dirty="0"/>
              <a:t>50% Gram negative pathogens</a:t>
            </a:r>
          </a:p>
          <a:p>
            <a:pPr marL="0" indent="0">
              <a:spcAft>
                <a:spcPts val="600"/>
              </a:spcAft>
              <a:buNone/>
            </a:pPr>
            <a:endParaRPr lang="fr-FR" dirty="0"/>
          </a:p>
        </p:txBody>
      </p:sp>
      <p:sp>
        <p:nvSpPr>
          <p:cNvPr id="4" name="Titre 3"/>
          <p:cNvSpPr>
            <a:spLocks noGrp="1"/>
          </p:cNvSpPr>
          <p:nvPr>
            <p:ph type="title"/>
          </p:nvPr>
        </p:nvSpPr>
        <p:spPr/>
        <p:txBody>
          <a:bodyPr/>
          <a:lstStyle/>
          <a:p>
            <a:r>
              <a:rPr lang="fr-FR" dirty="0"/>
              <a:t>Lung transplant </a:t>
            </a:r>
            <a:r>
              <a:rPr lang="fr-FR" dirty="0" err="1"/>
              <a:t>donors</a:t>
            </a:r>
            <a:r>
              <a:rPr lang="fr-FR" dirty="0"/>
              <a:t>' cultures</a:t>
            </a:r>
          </a:p>
        </p:txBody>
      </p:sp>
      <p:graphicFrame>
        <p:nvGraphicFramePr>
          <p:cNvPr id="12" name="Espace réservé du contenu 11"/>
          <p:cNvGraphicFramePr>
            <a:graphicFrameLocks noGrp="1"/>
          </p:cNvGraphicFramePr>
          <p:nvPr>
            <p:ph sz="quarter" idx="16"/>
          </p:nvPr>
        </p:nvGraphicFramePr>
        <p:xfrm>
          <a:off x="6116809" y="1384756"/>
          <a:ext cx="5841206" cy="44995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au 6"/>
          <p:cNvGraphicFramePr>
            <a:graphicFrameLocks noGrp="1"/>
          </p:cNvGraphicFramePr>
          <p:nvPr/>
        </p:nvGraphicFramePr>
        <p:xfrm>
          <a:off x="1908415" y="2982326"/>
          <a:ext cx="3257411" cy="760049"/>
        </p:xfrm>
        <a:graphic>
          <a:graphicData uri="http://schemas.openxmlformats.org/drawingml/2006/table">
            <a:tbl>
              <a:tblPr firstRow="1" bandRow="1">
                <a:tableStyleId>{5C22544A-7EE6-4342-B048-85BDC9FD1C3A}</a:tableStyleId>
              </a:tblPr>
              <a:tblGrid>
                <a:gridCol w="1023220">
                  <a:extLst>
                    <a:ext uri="{9D8B030D-6E8A-4147-A177-3AD203B41FA5}">
                      <a16:colId xmlns:a16="http://schemas.microsoft.com/office/drawing/2014/main" val="20000"/>
                    </a:ext>
                  </a:extLst>
                </a:gridCol>
                <a:gridCol w="1107117">
                  <a:extLst>
                    <a:ext uri="{9D8B030D-6E8A-4147-A177-3AD203B41FA5}">
                      <a16:colId xmlns:a16="http://schemas.microsoft.com/office/drawing/2014/main" val="20001"/>
                    </a:ext>
                  </a:extLst>
                </a:gridCol>
                <a:gridCol w="1127074">
                  <a:extLst>
                    <a:ext uri="{9D8B030D-6E8A-4147-A177-3AD203B41FA5}">
                      <a16:colId xmlns:a16="http://schemas.microsoft.com/office/drawing/2014/main" val="20002"/>
                    </a:ext>
                  </a:extLst>
                </a:gridCol>
              </a:tblGrid>
              <a:tr h="366209">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CR-ACB</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CR-PA</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gn="ctr">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CRE</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extLst>
                  <a:ext uri="{0D108BD9-81ED-4DB2-BD59-A6C34878D82A}">
                    <a16:rowId xmlns:a16="http://schemas.microsoft.com/office/drawing/2014/main" val="10003"/>
                  </a:ext>
                </a:extLst>
              </a:tr>
              <a:tr h="393840">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100%</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18%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25%</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1"/>
                  </a:ext>
                </a:extLst>
              </a:tr>
            </a:tbl>
          </a:graphicData>
        </a:graphic>
      </p:graphicFrame>
      <p:sp>
        <p:nvSpPr>
          <p:cNvPr id="13" name="Rectangle 12"/>
          <p:cNvSpPr/>
          <p:nvPr/>
        </p:nvSpPr>
        <p:spPr>
          <a:xfrm>
            <a:off x="6434767" y="1384757"/>
            <a:ext cx="5320225" cy="43434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p:cNvSpPr>
            <a:spLocks noGrp="1"/>
          </p:cNvSpPr>
          <p:nvPr>
            <p:ph type="body" sz="quarter" idx="4294967295"/>
          </p:nvPr>
        </p:nvSpPr>
        <p:spPr>
          <a:xfrm>
            <a:off x="6655663" y="1229552"/>
            <a:ext cx="2561402" cy="310406"/>
          </a:xfrm>
          <a:prstGeom prst="rect">
            <a:avLst/>
          </a:prstGeom>
          <a:solidFill>
            <a:schemeClr val="bg1"/>
          </a:solidFill>
        </p:spPr>
        <p:txBody>
          <a:bodyPr tIns="36000" bIns="0" anchor="ctr"/>
          <a:lstStyle/>
          <a:p>
            <a:pPr marL="0" indent="0">
              <a:spcBef>
                <a:spcPts val="0"/>
              </a:spcBef>
              <a:buNone/>
            </a:pPr>
            <a:r>
              <a:rPr lang="en-US" sz="1600" b="1" dirty="0"/>
              <a:t>Positive donors cultures</a:t>
            </a:r>
          </a:p>
        </p:txBody>
      </p:sp>
      <p:sp>
        <p:nvSpPr>
          <p:cNvPr id="16" name="Espace réservé du texte 2"/>
          <p:cNvSpPr>
            <a:spLocks noGrp="1"/>
          </p:cNvSpPr>
          <p:nvPr>
            <p:ph type="body" sz="quarter" idx="19"/>
          </p:nvPr>
        </p:nvSpPr>
        <p:spPr>
          <a:xfrm>
            <a:off x="960193" y="5807676"/>
            <a:ext cx="11104990" cy="380176"/>
          </a:xfrm>
        </p:spPr>
        <p:txBody>
          <a:bodyPr/>
          <a:lstStyle/>
          <a:p>
            <a:r>
              <a:rPr lang="fr-FR" sz="1000" dirty="0"/>
              <a:t>CR-ACB </a:t>
            </a:r>
            <a:r>
              <a:rPr lang="fr-FR" sz="1000" dirty="0" err="1"/>
              <a:t>Carbapenem</a:t>
            </a:r>
            <a:r>
              <a:rPr lang="fr-FR" sz="1000" dirty="0"/>
              <a:t> </a:t>
            </a:r>
            <a:r>
              <a:rPr lang="fr-FR" sz="1000" dirty="0" err="1"/>
              <a:t>resistant</a:t>
            </a:r>
            <a:r>
              <a:rPr lang="fr-FR" sz="1000" dirty="0"/>
              <a:t> </a:t>
            </a:r>
            <a:r>
              <a:rPr lang="fr-FR" sz="1000" dirty="0" err="1"/>
              <a:t>Enterobacteriaceae</a:t>
            </a:r>
            <a:r>
              <a:rPr lang="fr-FR" sz="1000" dirty="0"/>
              <a:t>; CR-PA </a:t>
            </a:r>
            <a:r>
              <a:rPr lang="fr-FR" sz="1000" dirty="0" err="1"/>
              <a:t>Carbapenem</a:t>
            </a:r>
            <a:r>
              <a:rPr lang="fr-FR" sz="1000" dirty="0"/>
              <a:t> </a:t>
            </a:r>
            <a:r>
              <a:rPr lang="fr-FR" sz="1000" dirty="0" err="1"/>
              <a:t>resistant</a:t>
            </a:r>
            <a:r>
              <a:rPr lang="fr-FR" sz="1000" dirty="0"/>
              <a:t> Pseudomonas </a:t>
            </a:r>
            <a:r>
              <a:rPr lang="fr-FR" sz="1000" dirty="0" err="1"/>
              <a:t>aeruginosa</a:t>
            </a:r>
            <a:r>
              <a:rPr lang="fr-FR" sz="1000" dirty="0"/>
              <a:t>; CRE </a:t>
            </a:r>
            <a:r>
              <a:rPr lang="fr-FR" sz="1000" dirty="0" err="1"/>
              <a:t>Carbapenem</a:t>
            </a:r>
            <a:r>
              <a:rPr lang="fr-FR" sz="1000" dirty="0"/>
              <a:t> </a:t>
            </a:r>
            <a:r>
              <a:rPr lang="fr-FR" sz="1000" dirty="0" err="1"/>
              <a:t>resistant</a:t>
            </a:r>
            <a:r>
              <a:rPr lang="fr-FR" sz="1000" dirty="0"/>
              <a:t> </a:t>
            </a:r>
            <a:r>
              <a:rPr lang="fr-FR" sz="1000" dirty="0" err="1"/>
              <a:t>Enterobacteriaceae</a:t>
            </a:r>
            <a:endParaRPr lang="fr-FR" sz="1000" dirty="0"/>
          </a:p>
        </p:txBody>
      </p:sp>
      <p:sp>
        <p:nvSpPr>
          <p:cNvPr id="17" name="Espace réservé du contenu 5"/>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Reem ALMAGHRABI et al., ECCMID</a:t>
            </a:r>
            <a:r>
              <a:rPr lang="fr-FR" baseline="30000" dirty="0"/>
              <a:t>Ⓡ</a:t>
            </a:r>
            <a:r>
              <a:rPr lang="fr-FR" dirty="0"/>
              <a:t> 2024, Session#IS39</a:t>
            </a:r>
          </a:p>
        </p:txBody>
      </p:sp>
    </p:spTree>
    <p:extLst>
      <p:ext uri="{BB962C8B-B14F-4D97-AF65-F5344CB8AC3E}">
        <p14:creationId xmlns:p14="http://schemas.microsoft.com/office/powerpoint/2010/main" val="331450629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079500"/>
            <a:ext cx="11104989" cy="4548215"/>
          </a:xfrm>
        </p:spPr>
        <p:txBody>
          <a:bodyPr/>
          <a:lstStyle/>
          <a:p>
            <a:pPr>
              <a:spcBef>
                <a:spcPts val="2400"/>
              </a:spcBef>
              <a:spcAft>
                <a:spcPts val="600"/>
              </a:spcAft>
            </a:pPr>
            <a:r>
              <a:rPr lang="fr-FR" dirty="0"/>
              <a:t>Started </a:t>
            </a:r>
            <a:r>
              <a:rPr lang="fr-FR" dirty="0" err="1"/>
              <a:t>dynamic</a:t>
            </a:r>
            <a:r>
              <a:rPr lang="fr-FR" dirty="0"/>
              <a:t> </a:t>
            </a:r>
            <a:r>
              <a:rPr lang="fr-FR" dirty="0" err="1"/>
              <a:t>surgical</a:t>
            </a:r>
            <a:r>
              <a:rPr lang="fr-FR" dirty="0"/>
              <a:t> </a:t>
            </a:r>
            <a:r>
              <a:rPr lang="fr-FR" dirty="0" err="1"/>
              <a:t>prophylaxis</a:t>
            </a:r>
            <a:r>
              <a:rPr lang="fr-FR" dirty="0"/>
              <a:t> </a:t>
            </a:r>
            <a:r>
              <a:rPr lang="fr-FR" dirty="0" err="1"/>
              <a:t>protocol</a:t>
            </a:r>
            <a:endParaRPr lang="fr-FR" dirty="0"/>
          </a:p>
          <a:p>
            <a:pPr>
              <a:spcBef>
                <a:spcPts val="2400"/>
              </a:spcBef>
              <a:spcAft>
                <a:spcPts val="600"/>
              </a:spcAft>
            </a:pPr>
            <a:r>
              <a:rPr lang="fr-FR" dirty="0" err="1"/>
              <a:t>Pneumonia</a:t>
            </a:r>
            <a:r>
              <a:rPr lang="fr-FR" dirty="0"/>
              <a:t> panel for </a:t>
            </a:r>
            <a:r>
              <a:rPr lang="fr-FR" dirty="0" err="1"/>
              <a:t>lung</a:t>
            </a:r>
            <a:r>
              <a:rPr lang="fr-FR" dirty="0"/>
              <a:t> transplant </a:t>
            </a:r>
            <a:r>
              <a:rPr lang="fr-FR" dirty="0" err="1"/>
              <a:t>donors</a:t>
            </a:r>
            <a:endParaRPr lang="fr-FR" dirty="0"/>
          </a:p>
          <a:p>
            <a:pPr>
              <a:spcBef>
                <a:spcPts val="2400"/>
              </a:spcBef>
              <a:spcAft>
                <a:spcPts val="600"/>
              </a:spcAft>
            </a:pPr>
            <a:r>
              <a:rPr lang="fr-FR" dirty="0" err="1"/>
              <a:t>Sixty-seven</a:t>
            </a:r>
            <a:r>
              <a:rPr lang="fr-FR" dirty="0"/>
              <a:t> </a:t>
            </a:r>
            <a:r>
              <a:rPr lang="fr-FR" dirty="0" err="1"/>
              <a:t>adults</a:t>
            </a:r>
            <a:r>
              <a:rPr lang="fr-FR" dirty="0"/>
              <a:t> </a:t>
            </a:r>
            <a:r>
              <a:rPr lang="fr-FR" dirty="0" err="1"/>
              <a:t>underwent</a:t>
            </a:r>
            <a:r>
              <a:rPr lang="fr-FR" dirty="0"/>
              <a:t> </a:t>
            </a:r>
            <a:r>
              <a:rPr lang="fr-FR" dirty="0" err="1"/>
              <a:t>lung-only</a:t>
            </a:r>
            <a:r>
              <a:rPr lang="fr-FR" dirty="0"/>
              <a:t> transplantation </a:t>
            </a:r>
            <a:r>
              <a:rPr lang="fr-FR" dirty="0" err="1"/>
              <a:t>from</a:t>
            </a:r>
            <a:endParaRPr lang="fr-FR" dirty="0"/>
          </a:p>
          <a:p>
            <a:pPr>
              <a:spcBef>
                <a:spcPts val="2400"/>
              </a:spcBef>
              <a:spcAft>
                <a:spcPts val="600"/>
              </a:spcAft>
            </a:pPr>
            <a:r>
              <a:rPr lang="fr-FR" dirty="0" err="1"/>
              <a:t>June</a:t>
            </a:r>
            <a:r>
              <a:rPr lang="fr-FR" dirty="0"/>
              <a:t> 2022 to </a:t>
            </a:r>
            <a:r>
              <a:rPr lang="fr-FR" dirty="0" err="1"/>
              <a:t>December</a:t>
            </a:r>
            <a:r>
              <a:rPr lang="fr-FR" dirty="0"/>
              <a:t> 2023.</a:t>
            </a:r>
          </a:p>
          <a:p>
            <a:pPr>
              <a:spcBef>
                <a:spcPts val="2400"/>
              </a:spcBef>
              <a:spcAft>
                <a:spcPts val="600"/>
              </a:spcAft>
            </a:pPr>
            <a:r>
              <a:rPr lang="fr-FR" dirty="0"/>
              <a:t>54 </a:t>
            </a:r>
            <a:r>
              <a:rPr lang="fr-FR" dirty="0" err="1"/>
              <a:t>received</a:t>
            </a:r>
            <a:r>
              <a:rPr lang="fr-FR" dirty="0"/>
              <a:t> </a:t>
            </a:r>
            <a:r>
              <a:rPr lang="fr-FR" dirty="0" err="1"/>
              <a:t>lungs</a:t>
            </a:r>
            <a:r>
              <a:rPr lang="fr-FR" dirty="0"/>
              <a:t> </a:t>
            </a:r>
            <a:r>
              <a:rPr lang="fr-FR" dirty="0" err="1"/>
              <a:t>from</a:t>
            </a:r>
            <a:r>
              <a:rPr lang="fr-FR" dirty="0"/>
              <a:t> </a:t>
            </a:r>
            <a:r>
              <a:rPr lang="fr-FR" dirty="0" err="1"/>
              <a:t>donors</a:t>
            </a:r>
            <a:r>
              <a:rPr lang="fr-FR" dirty="0"/>
              <a:t> </a:t>
            </a:r>
            <a:r>
              <a:rPr lang="fr-FR" dirty="0" err="1"/>
              <a:t>with</a:t>
            </a:r>
            <a:r>
              <a:rPr lang="fr-FR" dirty="0"/>
              <a:t> </a:t>
            </a:r>
            <a:r>
              <a:rPr lang="fr-FR" dirty="0" err="1"/>
              <a:t>available</a:t>
            </a:r>
            <a:r>
              <a:rPr lang="fr-FR" dirty="0"/>
              <a:t> </a:t>
            </a:r>
            <a:r>
              <a:rPr lang="fr-FR" dirty="0" err="1"/>
              <a:t>pneumonia</a:t>
            </a:r>
            <a:r>
              <a:rPr lang="fr-FR" dirty="0"/>
              <a:t> panel</a:t>
            </a:r>
          </a:p>
          <a:p>
            <a:pPr marL="0" indent="0">
              <a:buNone/>
            </a:pPr>
            <a:endParaRPr lang="fr-FR" dirty="0"/>
          </a:p>
          <a:p>
            <a:pPr marL="0" indent="0" algn="ctr">
              <a:buNone/>
            </a:pPr>
            <a:r>
              <a:rPr lang="fr-FR" b="1" dirty="0">
                <a:solidFill>
                  <a:srgbClr val="5E247C"/>
                </a:solidFill>
              </a:rPr>
              <a:t>76% Positive </a:t>
            </a:r>
            <a:r>
              <a:rPr lang="fr-FR" b="1" dirty="0" err="1">
                <a:solidFill>
                  <a:srgbClr val="5E247C"/>
                </a:solidFill>
              </a:rPr>
              <a:t>pneumonia</a:t>
            </a:r>
            <a:r>
              <a:rPr lang="fr-FR" b="1" dirty="0">
                <a:solidFill>
                  <a:srgbClr val="5E247C"/>
                </a:solidFill>
              </a:rPr>
              <a:t> panel</a:t>
            </a:r>
          </a:p>
          <a:p>
            <a:pPr marL="0" indent="0">
              <a:buNone/>
            </a:pPr>
            <a:endParaRPr lang="fr-FR" dirty="0"/>
          </a:p>
        </p:txBody>
      </p:sp>
      <p:sp>
        <p:nvSpPr>
          <p:cNvPr id="4" name="Titre 3"/>
          <p:cNvSpPr>
            <a:spLocks noGrp="1"/>
          </p:cNvSpPr>
          <p:nvPr>
            <p:ph type="title"/>
          </p:nvPr>
        </p:nvSpPr>
        <p:spPr/>
        <p:txBody>
          <a:bodyPr/>
          <a:lstStyle/>
          <a:p>
            <a:r>
              <a:rPr lang="fr-FR" dirty="0" err="1"/>
              <a:t>June</a:t>
            </a:r>
            <a:r>
              <a:rPr lang="fr-FR" dirty="0"/>
              <a:t> 2022</a:t>
            </a:r>
          </a:p>
        </p:txBody>
      </p:sp>
      <p:sp>
        <p:nvSpPr>
          <p:cNvPr id="6" name="Espace réservé du contenu 5"/>
          <p:cNvSpPr>
            <a:spLocks noGrp="1"/>
          </p:cNvSpPr>
          <p:nvPr>
            <p:ph sz="quarter" idx="16"/>
          </p:nvPr>
        </p:nvSpPr>
        <p:spPr/>
        <p:txBody>
          <a:bodyPr/>
          <a:lstStyle/>
          <a:p>
            <a:r>
              <a:rPr lang="fr-FR" dirty="0"/>
              <a:t>Reem ALMAGHRABI et al., ECCMID</a:t>
            </a:r>
            <a:r>
              <a:rPr lang="fr-FR" baseline="30000" dirty="0"/>
              <a:t>Ⓡ</a:t>
            </a:r>
            <a:r>
              <a:rPr lang="fr-FR" dirty="0"/>
              <a:t> 2024, Session#IS39</a:t>
            </a:r>
          </a:p>
        </p:txBody>
      </p:sp>
      <p:sp>
        <p:nvSpPr>
          <p:cNvPr id="3" name="Espace réservé du texte 2">
            <a:extLst>
              <a:ext uri="{FF2B5EF4-FFF2-40B4-BE49-F238E27FC236}">
                <a16:creationId xmlns:a16="http://schemas.microsoft.com/office/drawing/2014/main" id="{37C69A80-6F6A-A9D9-944D-5AA008A869C0}"/>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000" dirty="0" err="1"/>
              <a:t>Abdulqawi</a:t>
            </a:r>
            <a:r>
              <a:rPr lang="fr-FR" sz="1000" dirty="0"/>
              <a:t> et al. </a:t>
            </a:r>
            <a:r>
              <a:rPr lang="fr-FR" sz="1000" dirty="0" err="1"/>
              <a:t>Manuscript</a:t>
            </a:r>
            <a:r>
              <a:rPr lang="fr-FR" sz="1000" dirty="0"/>
              <a:t> </a:t>
            </a:r>
            <a:r>
              <a:rPr lang="fr-FR" sz="1000" dirty="0" err="1"/>
              <a:t>preparation</a:t>
            </a:r>
            <a:endParaRPr lang="fr-FR" sz="1000" dirty="0"/>
          </a:p>
        </p:txBody>
      </p:sp>
    </p:spTree>
    <p:extLst>
      <p:ext uri="{BB962C8B-B14F-4D97-AF65-F5344CB8AC3E}">
        <p14:creationId xmlns:p14="http://schemas.microsoft.com/office/powerpoint/2010/main" val="1085024578"/>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err="1"/>
              <a:t>Pathogens</a:t>
            </a:r>
            <a:r>
              <a:rPr lang="fr-FR" dirty="0"/>
              <a:t> </a:t>
            </a:r>
            <a:r>
              <a:rPr lang="fr-FR" dirty="0" err="1"/>
              <a:t>detected</a:t>
            </a:r>
            <a:endParaRPr lang="fr-FR" dirty="0"/>
          </a:p>
        </p:txBody>
      </p:sp>
      <p:graphicFrame>
        <p:nvGraphicFramePr>
          <p:cNvPr id="12" name="Espace réservé du contenu 11"/>
          <p:cNvGraphicFramePr>
            <a:graphicFrameLocks noGrp="1"/>
          </p:cNvGraphicFramePr>
          <p:nvPr>
            <p:ph sz="quarter" idx="16"/>
          </p:nvPr>
        </p:nvGraphicFramePr>
        <p:xfrm>
          <a:off x="2718289" y="1315891"/>
          <a:ext cx="7588799" cy="449957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ctangle 12"/>
          <p:cNvSpPr/>
          <p:nvPr/>
        </p:nvSpPr>
        <p:spPr>
          <a:xfrm>
            <a:off x="2273299" y="1169753"/>
            <a:ext cx="8432801" cy="465478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p:cNvSpPr>
            <a:spLocks noGrp="1"/>
          </p:cNvSpPr>
          <p:nvPr>
            <p:ph type="body" sz="quarter" idx="4294967295"/>
          </p:nvPr>
        </p:nvSpPr>
        <p:spPr>
          <a:xfrm>
            <a:off x="2448126" y="1033467"/>
            <a:ext cx="2814339" cy="310406"/>
          </a:xfrm>
          <a:prstGeom prst="rect">
            <a:avLst/>
          </a:prstGeom>
          <a:solidFill>
            <a:schemeClr val="bg1"/>
          </a:solidFill>
        </p:spPr>
        <p:txBody>
          <a:bodyPr tIns="36000" bIns="0" anchor="ctr"/>
          <a:lstStyle/>
          <a:p>
            <a:pPr marL="0" indent="0">
              <a:spcBef>
                <a:spcPts val="0"/>
              </a:spcBef>
              <a:buNone/>
            </a:pPr>
            <a:r>
              <a:rPr lang="en-US" sz="1600" b="1" dirty="0"/>
              <a:t>Concordance with cultures</a:t>
            </a:r>
          </a:p>
        </p:txBody>
      </p:sp>
      <p:sp>
        <p:nvSpPr>
          <p:cNvPr id="17" name="Espace réservé du contenu 5"/>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Reem ALMAGHRABI et al., ECCMID</a:t>
            </a:r>
            <a:r>
              <a:rPr lang="fr-FR" baseline="30000" dirty="0"/>
              <a:t>Ⓡ</a:t>
            </a:r>
            <a:r>
              <a:rPr lang="fr-FR" dirty="0"/>
              <a:t> 2024, Session#IS39</a:t>
            </a:r>
          </a:p>
        </p:txBody>
      </p:sp>
      <p:sp>
        <p:nvSpPr>
          <p:cNvPr id="2" name="Espace réservé du texte 2">
            <a:extLst>
              <a:ext uri="{FF2B5EF4-FFF2-40B4-BE49-F238E27FC236}">
                <a16:creationId xmlns:a16="http://schemas.microsoft.com/office/drawing/2014/main" id="{D0920434-68F7-262D-214B-3B7A0ABAACD3}"/>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000" dirty="0" err="1"/>
              <a:t>Abdulqawi</a:t>
            </a:r>
            <a:r>
              <a:rPr lang="fr-FR" sz="1000" dirty="0"/>
              <a:t> et al. </a:t>
            </a:r>
            <a:r>
              <a:rPr lang="fr-FR" sz="1000" dirty="0" err="1"/>
              <a:t>Manuscript</a:t>
            </a:r>
            <a:r>
              <a:rPr lang="fr-FR" sz="1000" dirty="0"/>
              <a:t> </a:t>
            </a:r>
            <a:r>
              <a:rPr lang="fr-FR" sz="1000" dirty="0" err="1"/>
              <a:t>preparation</a:t>
            </a:r>
            <a:endParaRPr lang="fr-FR" sz="1000" dirty="0"/>
          </a:p>
        </p:txBody>
      </p:sp>
    </p:spTree>
    <p:extLst>
      <p:ext uri="{BB962C8B-B14F-4D97-AF65-F5344CB8AC3E}">
        <p14:creationId xmlns:p14="http://schemas.microsoft.com/office/powerpoint/2010/main" val="2905449552"/>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Discordance </a:t>
            </a:r>
            <a:r>
              <a:rPr lang="fr-FR" dirty="0" err="1"/>
              <a:t>with</a:t>
            </a:r>
            <a:r>
              <a:rPr lang="fr-FR" dirty="0"/>
              <a:t> culture</a:t>
            </a:r>
          </a:p>
        </p:txBody>
      </p:sp>
      <p:graphicFrame>
        <p:nvGraphicFramePr>
          <p:cNvPr id="12" name="Espace réservé du contenu 11"/>
          <p:cNvGraphicFramePr>
            <a:graphicFrameLocks noGrp="1"/>
          </p:cNvGraphicFramePr>
          <p:nvPr>
            <p:ph sz="quarter" idx="16"/>
          </p:nvPr>
        </p:nvGraphicFramePr>
        <p:xfrm>
          <a:off x="2888700" y="1324957"/>
          <a:ext cx="7588799" cy="4119400"/>
        </p:xfrm>
        <a:graphic>
          <a:graphicData uri="http://schemas.openxmlformats.org/drawingml/2006/chart">
            <c:chart xmlns:c="http://schemas.openxmlformats.org/drawingml/2006/chart" xmlns:r="http://schemas.openxmlformats.org/officeDocument/2006/relationships" r:id="rId2"/>
          </a:graphicData>
        </a:graphic>
      </p:graphicFrame>
      <p:sp>
        <p:nvSpPr>
          <p:cNvPr id="13" name="Rectangle 12"/>
          <p:cNvSpPr/>
          <p:nvPr/>
        </p:nvSpPr>
        <p:spPr>
          <a:xfrm>
            <a:off x="2273299" y="1169753"/>
            <a:ext cx="8432801" cy="41194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Espace réservé du contenu 5"/>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Reem ALMAGHRABI et al., ECCMID</a:t>
            </a:r>
            <a:r>
              <a:rPr lang="fr-FR" baseline="30000" dirty="0"/>
              <a:t>Ⓡ</a:t>
            </a:r>
            <a:r>
              <a:rPr lang="fr-FR" dirty="0"/>
              <a:t> 2024, Session#IS39</a:t>
            </a:r>
          </a:p>
        </p:txBody>
      </p:sp>
      <p:sp>
        <p:nvSpPr>
          <p:cNvPr id="2" name="Espace réservé du texte 2">
            <a:extLst>
              <a:ext uri="{FF2B5EF4-FFF2-40B4-BE49-F238E27FC236}">
                <a16:creationId xmlns:a16="http://schemas.microsoft.com/office/drawing/2014/main" id="{870DBC17-B264-711D-6213-51B6C2F8DE4C}"/>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000" dirty="0" err="1"/>
              <a:t>Abdulqawi</a:t>
            </a:r>
            <a:r>
              <a:rPr lang="fr-FR" sz="1000" dirty="0"/>
              <a:t> et al. </a:t>
            </a:r>
            <a:r>
              <a:rPr lang="fr-FR" sz="1000" dirty="0" err="1"/>
              <a:t>Manuscript</a:t>
            </a:r>
            <a:r>
              <a:rPr lang="fr-FR" sz="1000" dirty="0"/>
              <a:t> </a:t>
            </a:r>
            <a:r>
              <a:rPr lang="fr-FR" sz="1000" dirty="0" err="1"/>
              <a:t>preparation</a:t>
            </a:r>
            <a:endParaRPr lang="fr-FR" sz="1000" dirty="0"/>
          </a:p>
        </p:txBody>
      </p:sp>
      <p:sp>
        <p:nvSpPr>
          <p:cNvPr id="3" name="Espace réservé du texte 1">
            <a:extLst>
              <a:ext uri="{FF2B5EF4-FFF2-40B4-BE49-F238E27FC236}">
                <a16:creationId xmlns:a16="http://schemas.microsoft.com/office/drawing/2014/main" id="{985B38ED-FDA3-5071-039A-2C770292DA99}"/>
              </a:ext>
            </a:extLst>
          </p:cNvPr>
          <p:cNvSpPr txBox="1">
            <a:spLocks/>
          </p:cNvSpPr>
          <p:nvPr/>
        </p:nvSpPr>
        <p:spPr>
          <a:xfrm>
            <a:off x="2448126" y="1033467"/>
            <a:ext cx="2814339" cy="310406"/>
          </a:xfrm>
          <a:prstGeom prst="rect">
            <a:avLst/>
          </a:prstGeom>
          <a:solidFill>
            <a:schemeClr val="bg1"/>
          </a:solidFill>
        </p:spPr>
        <p:txBody>
          <a:bodyPr tIns="36000" bIns="0" anchor="ctr"/>
          <a:lst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1600" b="1"/>
              <a:t>Concordance with cultures</a:t>
            </a:r>
            <a:endParaRPr lang="en-US" sz="1600" b="1" dirty="0"/>
          </a:p>
        </p:txBody>
      </p:sp>
    </p:spTree>
    <p:extLst>
      <p:ext uri="{BB962C8B-B14F-4D97-AF65-F5344CB8AC3E}">
        <p14:creationId xmlns:p14="http://schemas.microsoft.com/office/powerpoint/2010/main" val="260827410"/>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Espace réservé du contenu 11"/>
          <p:cNvGraphicFramePr>
            <a:graphicFrameLocks noGrp="1"/>
          </p:cNvGraphicFramePr>
          <p:nvPr>
            <p:ph sz="quarter" idx="16"/>
          </p:nvPr>
        </p:nvGraphicFramePr>
        <p:xfrm>
          <a:off x="1349739" y="1154450"/>
          <a:ext cx="5162949" cy="4210652"/>
        </p:xfrm>
        <a:graphic>
          <a:graphicData uri="http://schemas.openxmlformats.org/drawingml/2006/chart">
            <c:chart xmlns:c="http://schemas.openxmlformats.org/drawingml/2006/chart" xmlns:r="http://schemas.openxmlformats.org/officeDocument/2006/relationships" r:id="rId2"/>
          </a:graphicData>
        </a:graphic>
      </p:graphicFrame>
      <p:sp>
        <p:nvSpPr>
          <p:cNvPr id="13" name="Rectangle 12"/>
          <p:cNvSpPr/>
          <p:nvPr/>
        </p:nvSpPr>
        <p:spPr>
          <a:xfrm>
            <a:off x="1207049" y="941152"/>
            <a:ext cx="5400000" cy="458256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p:cNvSpPr>
            <a:spLocks noGrp="1"/>
          </p:cNvSpPr>
          <p:nvPr>
            <p:ph type="body" sz="quarter" idx="4294967295"/>
          </p:nvPr>
        </p:nvSpPr>
        <p:spPr>
          <a:xfrm>
            <a:off x="1349739" y="812752"/>
            <a:ext cx="5032400" cy="310406"/>
          </a:xfrm>
          <a:prstGeom prst="rect">
            <a:avLst/>
          </a:prstGeom>
          <a:solidFill>
            <a:schemeClr val="bg1"/>
          </a:solidFill>
        </p:spPr>
        <p:txBody>
          <a:bodyPr tIns="36000" bIns="0" anchor="ctr"/>
          <a:lstStyle/>
          <a:p>
            <a:pPr marL="0" indent="0">
              <a:spcBef>
                <a:spcPts val="0"/>
              </a:spcBef>
              <a:buNone/>
            </a:pPr>
            <a:r>
              <a:rPr lang="en-US" sz="1400" b="1" dirty="0"/>
              <a:t>Pathogens detected on pneumonia panel but not culture</a:t>
            </a:r>
          </a:p>
        </p:txBody>
      </p:sp>
      <p:sp>
        <p:nvSpPr>
          <p:cNvPr id="17" name="Espace réservé du contenu 5"/>
          <p:cNvSpPr txBox="1">
            <a:spLocks/>
          </p:cNvSpPr>
          <p:nvPr/>
        </p:nvSpPr>
        <p:spPr>
          <a:xfrm>
            <a:off x="957434" y="6267371"/>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Reem ALMAGHRABI et al., ECCMID</a:t>
            </a:r>
            <a:r>
              <a:rPr lang="fr-FR" baseline="30000" dirty="0"/>
              <a:t>Ⓡ</a:t>
            </a:r>
            <a:r>
              <a:rPr lang="fr-FR" dirty="0"/>
              <a:t> 2024, Session#IS39</a:t>
            </a:r>
          </a:p>
        </p:txBody>
      </p:sp>
      <p:graphicFrame>
        <p:nvGraphicFramePr>
          <p:cNvPr id="7" name="Espace réservé du contenu 11"/>
          <p:cNvGraphicFramePr>
            <a:graphicFrameLocks/>
          </p:cNvGraphicFramePr>
          <p:nvPr/>
        </p:nvGraphicFramePr>
        <p:xfrm>
          <a:off x="6807873" y="1154450"/>
          <a:ext cx="5191294" cy="4210652"/>
        </p:xfrm>
        <a:graphic>
          <a:graphicData uri="http://schemas.openxmlformats.org/drawingml/2006/chart">
            <c:chart xmlns:c="http://schemas.openxmlformats.org/drawingml/2006/chart" xmlns:r="http://schemas.openxmlformats.org/officeDocument/2006/relationships" r:id="rId3"/>
          </a:graphicData>
        </a:graphic>
      </p:graphicFrame>
      <p:sp>
        <p:nvSpPr>
          <p:cNvPr id="2" name="Espace réservé du texte 2">
            <a:extLst>
              <a:ext uri="{FF2B5EF4-FFF2-40B4-BE49-F238E27FC236}">
                <a16:creationId xmlns:a16="http://schemas.microsoft.com/office/drawing/2014/main" id="{51D52841-B552-DA6A-DE61-BDBB60A4335F}"/>
              </a:ext>
            </a:extLst>
          </p:cNvPr>
          <p:cNvSpPr txBox="1">
            <a:spLocks/>
          </p:cNvSpPr>
          <p:nvPr/>
        </p:nvSpPr>
        <p:spPr>
          <a:xfrm>
            <a:off x="960193" y="5807676"/>
            <a:ext cx="11104990" cy="380176"/>
          </a:xfrm>
          <a:prstGeom prst="rect">
            <a:avLst/>
          </a:prstGeom>
        </p:spPr>
        <p:txBody>
          <a:bodyPr anchor="b"/>
          <a:lstStyle>
            <a:lvl1pPr marL="0" indent="0" algn="l" defTabSz="914400" rtl="0" eaLnBrk="1" latinLnBrk="0" hangingPunct="1">
              <a:lnSpc>
                <a:spcPct val="90000"/>
              </a:lnSpc>
              <a:spcBef>
                <a:spcPts val="0"/>
              </a:spcBef>
              <a:buFont typeface="Arial" panose="020B0604020202020204" pitchFamily="34" charset="0"/>
              <a:buNone/>
              <a:defRPr sz="800" b="0" i="1" kern="1200">
                <a:solidFill>
                  <a:schemeClr val="tx1">
                    <a:lumMod val="65000"/>
                    <a:lumOff val="3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000" dirty="0" err="1"/>
              <a:t>Abdulqawi</a:t>
            </a:r>
            <a:r>
              <a:rPr lang="fr-FR" sz="1000" dirty="0"/>
              <a:t> et al. </a:t>
            </a:r>
            <a:r>
              <a:rPr lang="fr-FR" sz="1000" dirty="0" err="1"/>
              <a:t>Manuscript</a:t>
            </a:r>
            <a:r>
              <a:rPr lang="fr-FR" sz="1000" dirty="0"/>
              <a:t> </a:t>
            </a:r>
            <a:r>
              <a:rPr lang="fr-FR" sz="1000" dirty="0" err="1"/>
              <a:t>preparation</a:t>
            </a:r>
            <a:endParaRPr lang="fr-FR" sz="1000" dirty="0"/>
          </a:p>
        </p:txBody>
      </p:sp>
      <p:sp>
        <p:nvSpPr>
          <p:cNvPr id="5" name="Titre 4">
            <a:extLst>
              <a:ext uri="{FF2B5EF4-FFF2-40B4-BE49-F238E27FC236}">
                <a16:creationId xmlns:a16="http://schemas.microsoft.com/office/drawing/2014/main" id="{BC5727EF-CEBB-6987-E3EF-50072EF34A6F}"/>
              </a:ext>
            </a:extLst>
          </p:cNvPr>
          <p:cNvSpPr>
            <a:spLocks noGrp="1"/>
          </p:cNvSpPr>
          <p:nvPr>
            <p:ph type="title"/>
          </p:nvPr>
        </p:nvSpPr>
        <p:spPr/>
        <p:txBody>
          <a:bodyPr/>
          <a:lstStyle/>
          <a:p>
            <a:r>
              <a:rPr lang="fr-FR" dirty="0"/>
              <a:t>Discordance with culture</a:t>
            </a:r>
          </a:p>
        </p:txBody>
      </p:sp>
      <p:sp>
        <p:nvSpPr>
          <p:cNvPr id="10" name="Rectangle 9">
            <a:extLst>
              <a:ext uri="{FF2B5EF4-FFF2-40B4-BE49-F238E27FC236}">
                <a16:creationId xmlns:a16="http://schemas.microsoft.com/office/drawing/2014/main" id="{4F5D5B75-56B3-FC3E-A506-58F1EFF3D9E3}"/>
              </a:ext>
            </a:extLst>
          </p:cNvPr>
          <p:cNvSpPr/>
          <p:nvPr/>
        </p:nvSpPr>
        <p:spPr>
          <a:xfrm>
            <a:off x="6665183" y="949001"/>
            <a:ext cx="5400000" cy="457471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space réservé du texte 1"/>
          <p:cNvSpPr>
            <a:spLocks noGrp="1"/>
          </p:cNvSpPr>
          <p:nvPr>
            <p:ph type="body" sz="quarter" idx="4294967295"/>
          </p:nvPr>
        </p:nvSpPr>
        <p:spPr>
          <a:xfrm>
            <a:off x="6749739" y="785949"/>
            <a:ext cx="4235212" cy="310406"/>
          </a:xfrm>
          <a:prstGeom prst="rect">
            <a:avLst/>
          </a:prstGeom>
          <a:solidFill>
            <a:schemeClr val="bg1"/>
          </a:solidFill>
        </p:spPr>
        <p:txBody>
          <a:bodyPr tIns="36000" bIns="0" anchor="ctr"/>
          <a:lstStyle/>
          <a:p>
            <a:pPr marL="0" indent="0">
              <a:spcBef>
                <a:spcPts val="0"/>
              </a:spcBef>
              <a:buNone/>
            </a:pPr>
            <a:r>
              <a:rPr lang="en-US" sz="1400" b="1" dirty="0"/>
              <a:t>Positive culture and negative pneumonia panel</a:t>
            </a:r>
          </a:p>
        </p:txBody>
      </p:sp>
    </p:spTree>
    <p:extLst>
      <p:ext uri="{BB962C8B-B14F-4D97-AF65-F5344CB8AC3E}">
        <p14:creationId xmlns:p14="http://schemas.microsoft.com/office/powerpoint/2010/main" val="3461765961"/>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dirty="0"/>
              <a:t>Resistance genes identified in donors' pneumonia panels and corresponding respiratory culture results</a:t>
            </a:r>
            <a:endParaRPr lang="fr-FR" dirty="0"/>
          </a:p>
        </p:txBody>
      </p:sp>
      <p:sp>
        <p:nvSpPr>
          <p:cNvPr id="6" name="Espace réservé du contenu 5"/>
          <p:cNvSpPr>
            <a:spLocks noGrp="1"/>
          </p:cNvSpPr>
          <p:nvPr>
            <p:ph sz="quarter" idx="16"/>
          </p:nvPr>
        </p:nvSpPr>
        <p:spPr/>
        <p:txBody>
          <a:bodyPr/>
          <a:lstStyle/>
          <a:p>
            <a:r>
              <a:rPr lang="fr-FR" dirty="0"/>
              <a:t>Reem ALMAGHRABI et al., ECCMID</a:t>
            </a:r>
            <a:r>
              <a:rPr lang="fr-FR" baseline="30000" dirty="0"/>
              <a:t>Ⓡ</a:t>
            </a:r>
            <a:r>
              <a:rPr lang="fr-FR" dirty="0"/>
              <a:t> 2024, Session#IS39</a:t>
            </a:r>
          </a:p>
        </p:txBody>
      </p:sp>
      <p:graphicFrame>
        <p:nvGraphicFramePr>
          <p:cNvPr id="7" name="Tableau 6"/>
          <p:cNvGraphicFramePr>
            <a:graphicFrameLocks noGrp="1"/>
          </p:cNvGraphicFramePr>
          <p:nvPr/>
        </p:nvGraphicFramePr>
        <p:xfrm>
          <a:off x="2028825" y="772399"/>
          <a:ext cx="9067800" cy="5325534"/>
        </p:xfrm>
        <a:graphic>
          <a:graphicData uri="http://schemas.openxmlformats.org/drawingml/2006/table">
            <a:tbl>
              <a:tblPr firstRow="1" bandRow="1">
                <a:tableStyleId>{5C22544A-7EE6-4342-B048-85BDC9FD1C3A}</a:tableStyleId>
              </a:tblPr>
              <a:tblGrid>
                <a:gridCol w="685800">
                  <a:extLst>
                    <a:ext uri="{9D8B030D-6E8A-4147-A177-3AD203B41FA5}">
                      <a16:colId xmlns:a16="http://schemas.microsoft.com/office/drawing/2014/main" val="20000"/>
                    </a:ext>
                  </a:extLst>
                </a:gridCol>
                <a:gridCol w="583013">
                  <a:extLst>
                    <a:ext uri="{9D8B030D-6E8A-4147-A177-3AD203B41FA5}">
                      <a16:colId xmlns:a16="http://schemas.microsoft.com/office/drawing/2014/main" val="20001"/>
                    </a:ext>
                  </a:extLst>
                </a:gridCol>
                <a:gridCol w="598022">
                  <a:extLst>
                    <a:ext uri="{9D8B030D-6E8A-4147-A177-3AD203B41FA5}">
                      <a16:colId xmlns:a16="http://schemas.microsoft.com/office/drawing/2014/main" val="20002"/>
                    </a:ext>
                  </a:extLst>
                </a:gridCol>
                <a:gridCol w="608013">
                  <a:extLst>
                    <a:ext uri="{9D8B030D-6E8A-4147-A177-3AD203B41FA5}">
                      <a16:colId xmlns:a16="http://schemas.microsoft.com/office/drawing/2014/main" val="20003"/>
                    </a:ext>
                  </a:extLst>
                </a:gridCol>
                <a:gridCol w="504643">
                  <a:extLst>
                    <a:ext uri="{9D8B030D-6E8A-4147-A177-3AD203B41FA5}">
                      <a16:colId xmlns:a16="http://schemas.microsoft.com/office/drawing/2014/main" val="20004"/>
                    </a:ext>
                  </a:extLst>
                </a:gridCol>
                <a:gridCol w="1067931">
                  <a:extLst>
                    <a:ext uri="{9D8B030D-6E8A-4147-A177-3AD203B41FA5}">
                      <a16:colId xmlns:a16="http://schemas.microsoft.com/office/drawing/2014/main" val="20005"/>
                    </a:ext>
                  </a:extLst>
                </a:gridCol>
                <a:gridCol w="2503346">
                  <a:extLst>
                    <a:ext uri="{9D8B030D-6E8A-4147-A177-3AD203B41FA5}">
                      <a16:colId xmlns:a16="http://schemas.microsoft.com/office/drawing/2014/main" val="20006"/>
                    </a:ext>
                  </a:extLst>
                </a:gridCol>
                <a:gridCol w="2517032">
                  <a:extLst>
                    <a:ext uri="{9D8B030D-6E8A-4147-A177-3AD203B41FA5}">
                      <a16:colId xmlns:a16="http://schemas.microsoft.com/office/drawing/2014/main" val="20007"/>
                    </a:ext>
                  </a:extLst>
                </a:gridCol>
              </a:tblGrid>
              <a:tr h="176151">
                <a:tc rowSpan="2">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a:t>
                      </a:r>
                    </a:p>
                    <a:p>
                      <a:pPr>
                        <a:lnSpc>
                          <a:spcPct val="107000"/>
                        </a:lnSpc>
                        <a:spcAft>
                          <a:spcPts val="0"/>
                        </a:spcAft>
                      </a:pPr>
                      <a:r>
                        <a:rPr lang="fr-FR" sz="1050" b="1" kern="1200" dirty="0" err="1">
                          <a:solidFill>
                            <a:schemeClr val="bg1"/>
                          </a:solidFill>
                          <a:latin typeface="Arial" panose="020B0604020202020204" pitchFamily="34" charset="0"/>
                          <a:ea typeface="+mn-ea"/>
                          <a:cs typeface="Arial" panose="020B0604020202020204" pitchFamily="34" charset="0"/>
                        </a:rPr>
                        <a:t>Donor</a:t>
                      </a:r>
                      <a:r>
                        <a:rPr lang="fr-FR" sz="1050" b="1" kern="1200" dirty="0">
                          <a:solidFill>
                            <a:schemeClr val="bg1"/>
                          </a:solidFill>
                          <a:latin typeface="Arial" panose="020B0604020202020204" pitchFamily="34" charset="0"/>
                          <a:ea typeface="+mn-ea"/>
                          <a:cs typeface="Arial" panose="020B0604020202020204" pitchFamily="34" charset="0"/>
                        </a:rPr>
                        <a:t> no.</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gridSpan="4">
                  <a:txBody>
                    <a:bodyPr/>
                    <a:lstStyle/>
                    <a:p>
                      <a:pPr algn="ctr">
                        <a:lnSpc>
                          <a:spcPct val="107000"/>
                        </a:lnSpc>
                        <a:spcAft>
                          <a:spcPts val="0"/>
                        </a:spcAft>
                      </a:pPr>
                      <a:r>
                        <a:rPr lang="fr-FR" sz="1050" b="1" kern="1200" dirty="0" err="1">
                          <a:solidFill>
                            <a:schemeClr val="bg1"/>
                          </a:solidFill>
                          <a:latin typeface="Arial" panose="020B0604020202020204" pitchFamily="34" charset="0"/>
                          <a:ea typeface="+mn-ea"/>
                          <a:cs typeface="Arial" panose="020B0604020202020204" pitchFamily="34" charset="0"/>
                        </a:rPr>
                        <a:t>Donor</a:t>
                      </a:r>
                      <a:r>
                        <a:rPr lang="fr-FR" sz="1050" b="1" kern="1200" dirty="0">
                          <a:solidFill>
                            <a:schemeClr val="bg1"/>
                          </a:solidFill>
                          <a:latin typeface="Arial" panose="020B0604020202020204" pitchFamily="34" charset="0"/>
                          <a:ea typeface="+mn-ea"/>
                          <a:cs typeface="Arial" panose="020B0604020202020204" pitchFamily="34" charset="0"/>
                        </a:rPr>
                        <a:t> </a:t>
                      </a:r>
                      <a:r>
                        <a:rPr lang="fr-FR" sz="1050" b="1" kern="1200" dirty="0" err="1">
                          <a:solidFill>
                            <a:schemeClr val="bg1"/>
                          </a:solidFill>
                          <a:latin typeface="Arial" panose="020B0604020202020204" pitchFamily="34" charset="0"/>
                          <a:ea typeface="+mn-ea"/>
                          <a:cs typeface="Arial" panose="020B0604020202020204" pitchFamily="34" charset="0"/>
                        </a:rPr>
                        <a:t>resistance</a:t>
                      </a:r>
                      <a:r>
                        <a:rPr lang="fr-FR" sz="1050" b="1" kern="1200" dirty="0">
                          <a:solidFill>
                            <a:schemeClr val="bg1"/>
                          </a:solidFill>
                          <a:latin typeface="Arial" panose="020B0604020202020204" pitchFamily="34" charset="0"/>
                          <a:ea typeface="+mn-ea"/>
                          <a:cs typeface="Arial" panose="020B0604020202020204" pitchFamily="34" charset="0"/>
                        </a:rPr>
                        <a:t> </a:t>
                      </a:r>
                      <a:r>
                        <a:rPr lang="fr-FR" sz="1050" b="1" kern="1200" dirty="0" err="1">
                          <a:solidFill>
                            <a:schemeClr val="bg1"/>
                          </a:solidFill>
                          <a:latin typeface="Arial" panose="020B0604020202020204" pitchFamily="34" charset="0"/>
                          <a:ea typeface="+mn-ea"/>
                          <a:cs typeface="Arial" panose="020B0604020202020204" pitchFamily="34" charset="0"/>
                        </a:rPr>
                        <a:t>gene</a:t>
                      </a:r>
                      <a:endParaRPr lang="fr-FR" sz="105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endParaRPr lang="fr-FR"/>
                    </a:p>
                  </a:txBody>
                  <a:tcP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hMerge="1">
                  <a:txBody>
                    <a:bodyPr/>
                    <a:lstStyle/>
                    <a:p>
                      <a:endParaRPr lang="fr-FR"/>
                    </a:p>
                  </a:txBody>
                  <a:tcP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rowSpan="2">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a:t>
                      </a:r>
                    </a:p>
                    <a:p>
                      <a:pPr>
                        <a:lnSpc>
                          <a:spcPct val="107000"/>
                        </a:lnSpc>
                        <a:spcAft>
                          <a:spcPts val="0"/>
                        </a:spcAft>
                      </a:pPr>
                      <a:r>
                        <a:rPr lang="fr-FR" sz="1050" b="1" kern="1200" dirty="0" err="1">
                          <a:solidFill>
                            <a:schemeClr val="bg1"/>
                          </a:solidFill>
                          <a:latin typeface="Arial" panose="020B0604020202020204" pitchFamily="34" charset="0"/>
                          <a:ea typeface="+mn-ea"/>
                          <a:cs typeface="Arial" panose="020B0604020202020204" pitchFamily="34" charset="0"/>
                        </a:rPr>
                        <a:t>Donor</a:t>
                      </a:r>
                      <a:r>
                        <a:rPr lang="fr-FR" sz="1050" b="1" kern="1200" dirty="0">
                          <a:solidFill>
                            <a:schemeClr val="bg1"/>
                          </a:solidFill>
                          <a:latin typeface="Arial" panose="020B0604020202020204" pitchFamily="34" charset="0"/>
                          <a:ea typeface="+mn-ea"/>
                          <a:cs typeface="Arial" panose="020B0604020202020204" pitchFamily="34" charset="0"/>
                        </a:rPr>
                        <a:t> rectal </a:t>
                      </a:r>
                      <a:r>
                        <a:rPr lang="fr-FR" sz="1050" b="1" kern="1200" dirty="0" err="1">
                          <a:solidFill>
                            <a:schemeClr val="bg1"/>
                          </a:solidFill>
                          <a:latin typeface="Arial" panose="020B0604020202020204" pitchFamily="34" charset="0"/>
                          <a:ea typeface="+mn-ea"/>
                          <a:cs typeface="Arial" panose="020B0604020202020204" pitchFamily="34" charset="0"/>
                        </a:rPr>
                        <a:t>swab</a:t>
                      </a:r>
                      <a:endParaRPr lang="fr-FR" sz="105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rowSpan="2">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a:t>
                      </a:r>
                      <a:r>
                        <a:rPr lang="fr-FR" sz="1050" b="1" kern="1200" dirty="0" err="1">
                          <a:solidFill>
                            <a:schemeClr val="bg1"/>
                          </a:solidFill>
                          <a:latin typeface="Arial" panose="020B0604020202020204" pitchFamily="34" charset="0"/>
                          <a:ea typeface="+mn-ea"/>
                          <a:cs typeface="Arial" panose="020B0604020202020204" pitchFamily="34" charset="0"/>
                        </a:rPr>
                        <a:t>Species</a:t>
                      </a:r>
                      <a:r>
                        <a:rPr lang="fr-FR" sz="1050" b="1" kern="1200" dirty="0">
                          <a:solidFill>
                            <a:schemeClr val="bg1"/>
                          </a:solidFill>
                          <a:latin typeface="Arial" panose="020B0604020202020204" pitchFamily="34" charset="0"/>
                          <a:ea typeface="+mn-ea"/>
                          <a:cs typeface="Arial" panose="020B0604020202020204" pitchFamily="34" charset="0"/>
                        </a:rPr>
                        <a:t> on </a:t>
                      </a:r>
                      <a:r>
                        <a:rPr lang="fr-FR" sz="1050" b="1" kern="1200" dirty="0" err="1">
                          <a:solidFill>
                            <a:schemeClr val="bg1"/>
                          </a:solidFill>
                          <a:latin typeface="Arial" panose="020B0604020202020204" pitchFamily="34" charset="0"/>
                          <a:ea typeface="+mn-ea"/>
                          <a:cs typeface="Arial" panose="020B0604020202020204" pitchFamily="34" charset="0"/>
                        </a:rPr>
                        <a:t>donor</a:t>
                      </a:r>
                      <a:r>
                        <a:rPr lang="fr-FR" sz="1050" b="1" kern="1200" dirty="0">
                          <a:solidFill>
                            <a:schemeClr val="bg1"/>
                          </a:solidFill>
                          <a:latin typeface="Arial" panose="020B0604020202020204" pitchFamily="34" charset="0"/>
                          <a:ea typeface="+mn-ea"/>
                          <a:cs typeface="Arial" panose="020B0604020202020204" pitchFamily="34" charset="0"/>
                        </a:rPr>
                        <a:t> </a:t>
                      </a:r>
                      <a:r>
                        <a:rPr lang="fr-FR" sz="1050" b="1" kern="1200" dirty="0" err="1">
                          <a:solidFill>
                            <a:schemeClr val="bg1"/>
                          </a:solidFill>
                          <a:latin typeface="Arial" panose="020B0604020202020204" pitchFamily="34" charset="0"/>
                          <a:ea typeface="+mn-ea"/>
                          <a:cs typeface="Arial" panose="020B0604020202020204" pitchFamily="34" charset="0"/>
                        </a:rPr>
                        <a:t>pneumonia</a:t>
                      </a:r>
                      <a:r>
                        <a:rPr lang="fr-FR" sz="1050" b="1" kern="1200" dirty="0">
                          <a:solidFill>
                            <a:schemeClr val="bg1"/>
                          </a:solidFill>
                          <a:latin typeface="Arial" panose="020B0604020202020204" pitchFamily="34" charset="0"/>
                          <a:ea typeface="+mn-ea"/>
                          <a:cs typeface="Arial" panose="020B0604020202020204" pitchFamily="34" charset="0"/>
                        </a:rPr>
                        <a:t> panel</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rowSpan="2">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a:t>
                      </a:r>
                      <a:r>
                        <a:rPr lang="fr-FR" sz="1050" b="1" kern="1200" dirty="0" err="1">
                          <a:solidFill>
                            <a:schemeClr val="bg1"/>
                          </a:solidFill>
                          <a:latin typeface="Arial" panose="020B0604020202020204" pitchFamily="34" charset="0"/>
                          <a:ea typeface="+mn-ea"/>
                          <a:cs typeface="Arial" panose="020B0604020202020204" pitchFamily="34" charset="0"/>
                        </a:rPr>
                        <a:t>Species</a:t>
                      </a:r>
                      <a:r>
                        <a:rPr lang="fr-FR" sz="1050" b="1" kern="1200" dirty="0">
                          <a:solidFill>
                            <a:schemeClr val="bg1"/>
                          </a:solidFill>
                          <a:latin typeface="Arial" panose="020B0604020202020204" pitchFamily="34" charset="0"/>
                          <a:ea typeface="+mn-ea"/>
                          <a:cs typeface="Arial" panose="020B0604020202020204" pitchFamily="34" charset="0"/>
                        </a:rPr>
                        <a:t> on </a:t>
                      </a:r>
                      <a:r>
                        <a:rPr lang="fr-FR" sz="1050" b="1" kern="1200" dirty="0" err="1">
                          <a:solidFill>
                            <a:schemeClr val="bg1"/>
                          </a:solidFill>
                          <a:latin typeface="Arial" panose="020B0604020202020204" pitchFamily="34" charset="0"/>
                          <a:ea typeface="+mn-ea"/>
                          <a:cs typeface="Arial" panose="020B0604020202020204" pitchFamily="34" charset="0"/>
                        </a:rPr>
                        <a:t>donor</a:t>
                      </a:r>
                      <a:r>
                        <a:rPr lang="fr-FR" sz="1050" b="1" kern="1200" dirty="0">
                          <a:solidFill>
                            <a:schemeClr val="bg1"/>
                          </a:solidFill>
                          <a:latin typeface="Arial" panose="020B0604020202020204" pitchFamily="34" charset="0"/>
                          <a:ea typeface="+mn-ea"/>
                          <a:cs typeface="Arial" panose="020B0604020202020204" pitchFamily="34" charset="0"/>
                        </a:rPr>
                        <a:t> </a:t>
                      </a:r>
                      <a:r>
                        <a:rPr lang="fr-FR" sz="1050" b="1" kern="1200" dirty="0" err="1">
                          <a:solidFill>
                            <a:schemeClr val="bg1"/>
                          </a:solidFill>
                          <a:latin typeface="Arial" panose="020B0604020202020204" pitchFamily="34" charset="0"/>
                          <a:ea typeface="+mn-ea"/>
                          <a:cs typeface="Arial" panose="020B0604020202020204" pitchFamily="34" charset="0"/>
                        </a:rPr>
                        <a:t>respiratory</a:t>
                      </a:r>
                      <a:r>
                        <a:rPr lang="fr-FR" sz="1050" b="1" kern="1200" dirty="0">
                          <a:solidFill>
                            <a:schemeClr val="bg1"/>
                          </a:solidFill>
                          <a:latin typeface="Arial" panose="020B0604020202020204" pitchFamily="34" charset="0"/>
                          <a:ea typeface="+mn-ea"/>
                          <a:cs typeface="Arial" panose="020B0604020202020204" pitchFamily="34" charset="0"/>
                        </a:rPr>
                        <a:t> culture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286094">
                <a:tc vMerge="1">
                  <a:txBody>
                    <a:bodyPr/>
                    <a:lstStyle/>
                    <a:p>
                      <a:pPr>
                        <a:lnSpc>
                          <a:spcPct val="107000"/>
                        </a:lnSpc>
                        <a:spcAft>
                          <a:spcPts val="0"/>
                        </a:spcAft>
                      </a:pP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CTX-M </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NDM</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OXA-48</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rgbClr val="5E247C"/>
                    </a:solidFill>
                  </a:tcPr>
                </a:tc>
                <a:tc>
                  <a:txBody>
                    <a:bodyPr/>
                    <a:lstStyle/>
                    <a:p>
                      <a:pP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VIM</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vMerge="1">
                  <a:txBody>
                    <a:bodyPr/>
                    <a:lstStyle/>
                    <a:p>
                      <a:pPr>
                        <a:lnSpc>
                          <a:spcPct val="107000"/>
                        </a:lnSpc>
                        <a:spcAft>
                          <a:spcPts val="0"/>
                        </a:spcAft>
                      </a:pP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vMerge="1">
                  <a:txBody>
                    <a:bodyPr/>
                    <a:lstStyle/>
                    <a:p>
                      <a:pPr>
                        <a:lnSpc>
                          <a:spcPct val="107000"/>
                        </a:lnSpc>
                        <a:spcAft>
                          <a:spcPts val="0"/>
                        </a:spcAft>
                      </a:pP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vMerge="1">
                  <a:txBody>
                    <a:bodyPr/>
                    <a:lstStyle/>
                    <a:p>
                      <a:pPr>
                        <a:lnSpc>
                          <a:spcPct val="107000"/>
                        </a:lnSpc>
                        <a:spcAft>
                          <a:spcPts val="0"/>
                        </a:spcAft>
                      </a:pP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6"/>
                  </a:ext>
                </a:extLst>
              </a:tr>
              <a:tr h="396236">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E. coli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5</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P.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E. coli</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60877">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NDM</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b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br>
                      <a:endPar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endPar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96236">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3</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i="1" u="none" kern="1200" dirty="0">
                          <a:solidFill>
                            <a:schemeClr val="tx1">
                              <a:lumMod val="75000"/>
                              <a:lumOff val="25000"/>
                            </a:schemeClr>
                          </a:solidFill>
                          <a:latin typeface="Arial" panose="020B0604020202020204" pitchFamily="34" charset="0"/>
                          <a:ea typeface="+mn-ea"/>
                          <a:cs typeface="Arial" panose="020B0604020202020204" pitchFamily="34" charset="0"/>
                        </a:rPr>
                        <a:t>K. </a:t>
                      </a:r>
                      <a:r>
                        <a:rPr lang="fr-FR" sz="800" b="0" i="1" u="none" kern="1200" dirty="0" err="1">
                          <a:solidFill>
                            <a:schemeClr val="tx1">
                              <a:lumMod val="75000"/>
                              <a:lumOff val="25000"/>
                            </a:schemeClr>
                          </a:solidFill>
                          <a:latin typeface="Arial" panose="020B0604020202020204" pitchFamily="34" charset="0"/>
                          <a:ea typeface="+mn-ea"/>
                          <a:cs typeface="Arial" panose="020B0604020202020204" pitchFamily="34" charset="0"/>
                        </a:rPr>
                        <a:t>aerogenes</a:t>
                      </a:r>
                      <a:r>
                        <a:rPr lang="fr-FR" sz="800" b="0" i="1" u="none"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6</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5</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MSSA 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4</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aerogenes</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96236">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4</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nd</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MRSA ≥10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MRSA</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60877">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nd</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4</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endPar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531594">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6</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OXA-48</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oxytoca</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MRSA ≥10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P.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MRSA</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96236">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nd</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E.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cloacae</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4</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E. </a:t>
                      </a: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cloacae</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 K. pneumoniae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MSSA</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396236">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8</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4</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5</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endPar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96236">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9</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NDM</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OXA-48</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endPar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p>
                      <a:pPr marL="72000">
                        <a:lnSpc>
                          <a:spcPct val="107000"/>
                        </a:lnSpc>
                        <a:spcAft>
                          <a:spcPts val="0"/>
                        </a:spcAft>
                      </a:pPr>
                      <a:b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4</a:t>
                      </a:r>
                      <a:b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br>
                      <a:b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br>
                      <a:endPar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endParaRPr>
                    </a:p>
                    <a:p>
                      <a:pPr marL="72000">
                        <a:lnSpc>
                          <a:spcPct val="107000"/>
                        </a:lnSpc>
                        <a:spcAft>
                          <a:spcPts val="0"/>
                        </a:spcAft>
                      </a:pPr>
                      <a:endPar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Negative</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531594">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fr-FR" dirty="0"/>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nd</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P.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MRSA ≥10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CephR</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A.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Baumannii</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CR </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P.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endPar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531594">
                <a:tc>
                  <a:txBody>
                    <a:bodyPr/>
                    <a:lstStyle/>
                    <a:p>
                      <a:pPr algn="ctr">
                        <a:lnSpc>
                          <a:spcPct val="107000"/>
                        </a:lnSpc>
                        <a:spcAft>
                          <a:spcPts val="0"/>
                        </a:spcAft>
                      </a:pPr>
                      <a:r>
                        <a:rPr lang="fr-FR" sz="800" b="0" kern="1200">
                          <a:solidFill>
                            <a:schemeClr val="tx1">
                              <a:lumMod val="75000"/>
                              <a:lumOff val="25000"/>
                            </a:schemeClr>
                          </a:solidFill>
                          <a:latin typeface="Arial" panose="020B0604020202020204" pitchFamily="34" charset="0"/>
                          <a:ea typeface="+mn-ea"/>
                          <a:cs typeface="Arial" panose="020B0604020202020204" pitchFamily="34" charset="0"/>
                        </a:rPr>
                        <a:t>11</a:t>
                      </a:r>
                    </a:p>
                  </a:txBody>
                  <a:tcPr marL="44450" marR="44450" marT="0" marB="0" anchor="ctr">
                    <a:lnL w="9525" cap="flat" cmpd="sng" algn="ctr">
                      <a:no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a:t>
                      </a:r>
                    </a:p>
                  </a:txBody>
                  <a:tcPr marL="44450" marR="44450" marT="0" marB="0" anchor="ctr">
                    <a:lnL w="9525" cap="flat" cmpd="sng" algn="ctr">
                      <a:solidFill>
                        <a:schemeClr val="bg1">
                          <a:lumMod val="8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0"/>
                        </a:spcAft>
                      </a:pP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nd</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5</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 </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P.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4</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8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r>
                        <a:rPr lang="fr-FR" sz="8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6</a:t>
                      </a:r>
                      <a:b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br>
                      <a:r>
                        <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rPr>
                        <a:t>MRSA 10</a:t>
                      </a:r>
                      <a:r>
                        <a:rPr lang="fr-FR" sz="800" b="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72000">
                        <a:lnSpc>
                          <a:spcPct val="107000"/>
                        </a:lnSpc>
                        <a:spcAft>
                          <a:spcPts val="0"/>
                        </a:spcAft>
                      </a:pPr>
                      <a:r>
                        <a:rPr lang="fr-FR" sz="800" b="0" kern="1200" dirty="0" err="1">
                          <a:solidFill>
                            <a:schemeClr val="tx1">
                              <a:lumMod val="75000"/>
                              <a:lumOff val="25000"/>
                            </a:schemeClr>
                          </a:solidFill>
                          <a:latin typeface="Arial" panose="020B0604020202020204" pitchFamily="34" charset="0"/>
                          <a:ea typeface="+mn-ea"/>
                          <a:cs typeface="Arial" panose="020B0604020202020204" pitchFamily="34" charset="0"/>
                        </a:rPr>
                        <a:t>Negative</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bl>
          </a:graphicData>
        </a:graphic>
      </p:graphicFrame>
      <p:grpSp>
        <p:nvGrpSpPr>
          <p:cNvPr id="3" name="Groupe 2">
            <a:extLst>
              <a:ext uri="{FF2B5EF4-FFF2-40B4-BE49-F238E27FC236}">
                <a16:creationId xmlns:a16="http://schemas.microsoft.com/office/drawing/2014/main" id="{D5C356A8-04C8-B07E-CE74-6D25F7369675}"/>
              </a:ext>
            </a:extLst>
          </p:cNvPr>
          <p:cNvGrpSpPr/>
          <p:nvPr/>
        </p:nvGrpSpPr>
        <p:grpSpPr>
          <a:xfrm>
            <a:off x="2918977" y="1425262"/>
            <a:ext cx="2676007" cy="4470928"/>
            <a:chOff x="2918977" y="1608136"/>
            <a:chExt cx="2676007" cy="4470928"/>
          </a:xfrm>
        </p:grpSpPr>
        <p:sp>
          <p:nvSpPr>
            <p:cNvPr id="10" name="Organigramme : Ou 9"/>
            <p:cNvSpPr/>
            <p:nvPr/>
          </p:nvSpPr>
          <p:spPr>
            <a:xfrm>
              <a:off x="2927985" y="1608136"/>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Organigramme : Ou 10"/>
            <p:cNvSpPr/>
            <p:nvPr/>
          </p:nvSpPr>
          <p:spPr>
            <a:xfrm>
              <a:off x="3499485" y="1979177"/>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Organigramme : Ou 11"/>
            <p:cNvSpPr/>
            <p:nvPr/>
          </p:nvSpPr>
          <p:spPr>
            <a:xfrm>
              <a:off x="3499485" y="2323092"/>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Organigramme : Ou 12"/>
            <p:cNvSpPr/>
            <p:nvPr/>
          </p:nvSpPr>
          <p:spPr>
            <a:xfrm>
              <a:off x="3499483" y="2720715"/>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Organigramme : Ou 13"/>
            <p:cNvSpPr/>
            <p:nvPr/>
          </p:nvSpPr>
          <p:spPr>
            <a:xfrm>
              <a:off x="4093846" y="2323092"/>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5" name="Organigramme : Ou 14"/>
            <p:cNvSpPr/>
            <p:nvPr/>
          </p:nvSpPr>
          <p:spPr>
            <a:xfrm>
              <a:off x="4093845" y="2721774"/>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Organigramme : Ou 15"/>
            <p:cNvSpPr/>
            <p:nvPr/>
          </p:nvSpPr>
          <p:spPr>
            <a:xfrm>
              <a:off x="4093844" y="3080852"/>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Organigramme : Ou 16"/>
            <p:cNvSpPr/>
            <p:nvPr/>
          </p:nvSpPr>
          <p:spPr>
            <a:xfrm>
              <a:off x="4093844" y="342269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8" name="Organigramme : Ou 17"/>
            <p:cNvSpPr/>
            <p:nvPr/>
          </p:nvSpPr>
          <p:spPr>
            <a:xfrm>
              <a:off x="4093843" y="3905174"/>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Organigramme : Ou 18"/>
            <p:cNvSpPr/>
            <p:nvPr/>
          </p:nvSpPr>
          <p:spPr>
            <a:xfrm>
              <a:off x="4093845" y="4279898"/>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0" name="Organigramme : Ou 19"/>
            <p:cNvSpPr/>
            <p:nvPr/>
          </p:nvSpPr>
          <p:spPr>
            <a:xfrm>
              <a:off x="4093843" y="4840885"/>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Organigramme : Ou 20"/>
            <p:cNvSpPr/>
            <p:nvPr/>
          </p:nvSpPr>
          <p:spPr>
            <a:xfrm>
              <a:off x="5474969" y="1896225"/>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Organigramme : Ou 21"/>
            <p:cNvSpPr/>
            <p:nvPr/>
          </p:nvSpPr>
          <p:spPr>
            <a:xfrm>
              <a:off x="4688204" y="5422089"/>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Organigramme : Ou 22"/>
            <p:cNvSpPr/>
            <p:nvPr/>
          </p:nvSpPr>
          <p:spPr>
            <a:xfrm>
              <a:off x="4688204" y="5966272"/>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Organigramme : Ou 23"/>
            <p:cNvSpPr/>
            <p:nvPr/>
          </p:nvSpPr>
          <p:spPr>
            <a:xfrm>
              <a:off x="3499485" y="3909791"/>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Organigramme : Ou 24"/>
            <p:cNvSpPr/>
            <p:nvPr/>
          </p:nvSpPr>
          <p:spPr>
            <a:xfrm>
              <a:off x="3499484" y="430847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Organigramme : Ou 25"/>
            <p:cNvSpPr/>
            <p:nvPr/>
          </p:nvSpPr>
          <p:spPr>
            <a:xfrm>
              <a:off x="3510913" y="4851164"/>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Organigramme : Ou 26"/>
            <p:cNvSpPr/>
            <p:nvPr/>
          </p:nvSpPr>
          <p:spPr>
            <a:xfrm>
              <a:off x="3499483" y="544888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Organigramme : Ou 28"/>
            <p:cNvSpPr/>
            <p:nvPr/>
          </p:nvSpPr>
          <p:spPr>
            <a:xfrm>
              <a:off x="3499483" y="595557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Organigramme : Ou 29"/>
            <p:cNvSpPr/>
            <p:nvPr/>
          </p:nvSpPr>
          <p:spPr>
            <a:xfrm>
              <a:off x="2927318" y="390801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1" name="Organigramme : Ou 30"/>
            <p:cNvSpPr/>
            <p:nvPr/>
          </p:nvSpPr>
          <p:spPr>
            <a:xfrm>
              <a:off x="2924331" y="4296724"/>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2" name="Organigramme : Ou 31"/>
            <p:cNvSpPr/>
            <p:nvPr/>
          </p:nvSpPr>
          <p:spPr>
            <a:xfrm>
              <a:off x="2927983" y="4851164"/>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Organigramme : Ou 32"/>
            <p:cNvSpPr/>
            <p:nvPr/>
          </p:nvSpPr>
          <p:spPr>
            <a:xfrm>
              <a:off x="2924330" y="544888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 name="Organigramme : Ou 33"/>
            <p:cNvSpPr/>
            <p:nvPr/>
          </p:nvSpPr>
          <p:spPr>
            <a:xfrm>
              <a:off x="2918977" y="5966272"/>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Organigramme : Ou 34"/>
            <p:cNvSpPr/>
            <p:nvPr/>
          </p:nvSpPr>
          <p:spPr>
            <a:xfrm>
              <a:off x="2941319" y="3080852"/>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6" name="Organigramme : Ou 35"/>
            <p:cNvSpPr/>
            <p:nvPr/>
          </p:nvSpPr>
          <p:spPr>
            <a:xfrm>
              <a:off x="2941319" y="342269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Organigramme : Ou 36"/>
            <p:cNvSpPr/>
            <p:nvPr/>
          </p:nvSpPr>
          <p:spPr>
            <a:xfrm>
              <a:off x="5474968" y="4669863"/>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38" name="Rectangle 37"/>
          <p:cNvSpPr/>
          <p:nvPr/>
        </p:nvSpPr>
        <p:spPr>
          <a:xfrm>
            <a:off x="957434" y="6089998"/>
            <a:ext cx="1997663" cy="203133"/>
          </a:xfrm>
          <a:prstGeom prst="rect">
            <a:avLst/>
          </a:prstGeom>
        </p:spPr>
        <p:txBody>
          <a:bodyPr anchor="b"/>
          <a:lstStyle/>
          <a:p>
            <a:pPr>
              <a:lnSpc>
                <a:spcPct val="90000"/>
              </a:lnSpc>
              <a:buFont typeface="Arial" panose="020B0604020202020204" pitchFamily="34" charset="0"/>
              <a:buNone/>
            </a:pPr>
            <a:r>
              <a:rPr lang="fr-FR" sz="800" i="1" dirty="0">
                <a:solidFill>
                  <a:schemeClr val="tx1">
                    <a:lumMod val="65000"/>
                    <a:lumOff val="35000"/>
                  </a:schemeClr>
                </a:solidFill>
                <a:latin typeface="Arial" panose="020B0604020202020204" pitchFamily="34" charset="0"/>
                <a:cs typeface="Arial" panose="020B0604020202020204" pitchFamily="34" charset="0"/>
              </a:rPr>
              <a:t>Abdulqawi et al. </a:t>
            </a:r>
            <a:r>
              <a:rPr lang="fr-FR" sz="800" i="1" dirty="0" err="1">
                <a:solidFill>
                  <a:schemeClr val="tx1">
                    <a:lumMod val="65000"/>
                    <a:lumOff val="35000"/>
                  </a:schemeClr>
                </a:solidFill>
                <a:latin typeface="Arial" panose="020B0604020202020204" pitchFamily="34" charset="0"/>
                <a:cs typeface="Arial" panose="020B0604020202020204" pitchFamily="34" charset="0"/>
              </a:rPr>
              <a:t>Manuscript</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preparation</a:t>
            </a:r>
            <a:endParaRPr lang="fr-FR" sz="800" i="1" dirty="0">
              <a:solidFill>
                <a:schemeClr val="tx1">
                  <a:lumMod val="65000"/>
                  <a:lumOff val="35000"/>
                </a:schemeClr>
              </a:solidFill>
              <a:latin typeface="Arial" panose="020B0604020202020204" pitchFamily="34" charset="0"/>
              <a:cs typeface="Arial" panose="020B0604020202020204" pitchFamily="34" charset="0"/>
            </a:endParaRPr>
          </a:p>
        </p:txBody>
      </p:sp>
      <p:sp>
        <p:nvSpPr>
          <p:cNvPr id="2" name="Organigramme : Ou 1">
            <a:extLst>
              <a:ext uri="{FF2B5EF4-FFF2-40B4-BE49-F238E27FC236}">
                <a16:creationId xmlns:a16="http://schemas.microsoft.com/office/drawing/2014/main" id="{BA523D49-2344-B148-7B83-51E2484063B4}"/>
              </a:ext>
            </a:extLst>
          </p:cNvPr>
          <p:cNvSpPr/>
          <p:nvPr/>
        </p:nvSpPr>
        <p:spPr>
          <a:xfrm>
            <a:off x="5474968" y="3134539"/>
            <a:ext cx="120015" cy="112792"/>
          </a:xfrm>
          <a:prstGeom prst="flowChartOr">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854347117"/>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dirty="0"/>
              <a:t>Recipient outcomes compared to historical cohort before intervention</a:t>
            </a:r>
            <a:endParaRPr lang="fr-FR" dirty="0"/>
          </a:p>
        </p:txBody>
      </p:sp>
      <p:sp>
        <p:nvSpPr>
          <p:cNvPr id="6" name="Espace réservé du contenu 5"/>
          <p:cNvSpPr>
            <a:spLocks noGrp="1"/>
          </p:cNvSpPr>
          <p:nvPr>
            <p:ph sz="quarter" idx="16"/>
          </p:nvPr>
        </p:nvSpPr>
        <p:spPr/>
        <p:txBody>
          <a:bodyPr/>
          <a:lstStyle/>
          <a:p>
            <a:r>
              <a:rPr lang="fr-FR" dirty="0"/>
              <a:t>Reem ALMAGHRABI et al., ECCMID</a:t>
            </a:r>
            <a:r>
              <a:rPr lang="fr-FR" baseline="30000" dirty="0"/>
              <a:t>Ⓡ</a:t>
            </a:r>
            <a:r>
              <a:rPr lang="fr-FR" dirty="0"/>
              <a:t> 2024, Session#IS39</a:t>
            </a:r>
          </a:p>
        </p:txBody>
      </p:sp>
      <p:graphicFrame>
        <p:nvGraphicFramePr>
          <p:cNvPr id="7" name="Tableau 6"/>
          <p:cNvGraphicFramePr>
            <a:graphicFrameLocks noGrp="1"/>
          </p:cNvGraphicFramePr>
          <p:nvPr/>
        </p:nvGraphicFramePr>
        <p:xfrm>
          <a:off x="2202511" y="1214259"/>
          <a:ext cx="8279065" cy="4248000"/>
        </p:xfrm>
        <a:graphic>
          <a:graphicData uri="http://schemas.openxmlformats.org/drawingml/2006/table">
            <a:tbl>
              <a:tblPr firstRow="1" bandRow="1">
                <a:tableStyleId>{5C22544A-7EE6-4342-B048-85BDC9FD1C3A}</a:tableStyleId>
              </a:tblPr>
              <a:tblGrid>
                <a:gridCol w="3844809">
                  <a:extLst>
                    <a:ext uri="{9D8B030D-6E8A-4147-A177-3AD203B41FA5}">
                      <a16:colId xmlns:a16="http://schemas.microsoft.com/office/drawing/2014/main" val="20000"/>
                    </a:ext>
                  </a:extLst>
                </a:gridCol>
                <a:gridCol w="1639671">
                  <a:extLst>
                    <a:ext uri="{9D8B030D-6E8A-4147-A177-3AD203B41FA5}">
                      <a16:colId xmlns:a16="http://schemas.microsoft.com/office/drawing/2014/main" val="20001"/>
                    </a:ext>
                  </a:extLst>
                </a:gridCol>
                <a:gridCol w="1729226">
                  <a:extLst>
                    <a:ext uri="{9D8B030D-6E8A-4147-A177-3AD203B41FA5}">
                      <a16:colId xmlns:a16="http://schemas.microsoft.com/office/drawing/2014/main" val="20002"/>
                    </a:ext>
                  </a:extLst>
                </a:gridCol>
                <a:gridCol w="1065359">
                  <a:extLst>
                    <a:ext uri="{9D8B030D-6E8A-4147-A177-3AD203B41FA5}">
                      <a16:colId xmlns:a16="http://schemas.microsoft.com/office/drawing/2014/main" val="20003"/>
                    </a:ext>
                  </a:extLst>
                </a:gridCol>
              </a:tblGrid>
              <a:tr h="424800">
                <a:tc>
                  <a:txBody>
                    <a:bodyPr/>
                    <a:lstStyle/>
                    <a:p>
                      <a:pPr marL="72000">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Outcomes</a:t>
                      </a: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400" b="1" kern="1200" dirty="0" err="1">
                          <a:solidFill>
                            <a:schemeClr val="bg1"/>
                          </a:solidFill>
                          <a:latin typeface="Arial" panose="020B0604020202020204" pitchFamily="34" charset="0"/>
                          <a:ea typeface="+mn-ea"/>
                          <a:cs typeface="Arial" panose="020B0604020202020204" pitchFamily="34" charset="0"/>
                        </a:rPr>
                        <a:t>Current</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sample</a:t>
                      </a:r>
                      <a:r>
                        <a:rPr lang="fr-FR" sz="1400" b="1" kern="1200" dirty="0">
                          <a:solidFill>
                            <a:schemeClr val="bg1"/>
                          </a:solidFill>
                          <a:latin typeface="Arial" panose="020B0604020202020204" pitchFamily="34" charset="0"/>
                          <a:ea typeface="+mn-ea"/>
                          <a:cs typeface="Arial" panose="020B0604020202020204" pitchFamily="34" charset="0"/>
                        </a:rPr>
                        <a:t> </a:t>
                      </a:r>
                      <a:r>
                        <a:rPr lang="fr-FR" sz="1200" b="0" kern="1200" dirty="0">
                          <a:solidFill>
                            <a:schemeClr val="bg1"/>
                          </a:solidFill>
                          <a:latin typeface="Arial" panose="020B0604020202020204" pitchFamily="34" charset="0"/>
                          <a:ea typeface="+mn-ea"/>
                          <a:cs typeface="Arial" panose="020B0604020202020204" pitchFamily="34" charset="0"/>
                        </a:rPr>
                        <a:t>n=54</a:t>
                      </a:r>
                      <a:endParaRPr lang="fr-FR" sz="14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400" b="1" kern="1200" dirty="0" err="1">
                          <a:solidFill>
                            <a:schemeClr val="bg1"/>
                          </a:solidFill>
                          <a:latin typeface="Arial" panose="020B0604020202020204" pitchFamily="34" charset="0"/>
                          <a:ea typeface="+mn-ea"/>
                          <a:cs typeface="Arial" panose="020B0604020202020204" pitchFamily="34" charset="0"/>
                        </a:rPr>
                        <a:t>Historical</a:t>
                      </a:r>
                      <a:r>
                        <a:rPr lang="fr-FR" sz="1400" b="1" kern="1200" dirty="0">
                          <a:solidFill>
                            <a:schemeClr val="bg1"/>
                          </a:solidFill>
                          <a:latin typeface="Arial" panose="020B0604020202020204" pitchFamily="34" charset="0"/>
                          <a:ea typeface="+mn-ea"/>
                          <a:cs typeface="Arial" panose="020B0604020202020204" pitchFamily="34" charset="0"/>
                        </a:rPr>
                        <a:t> </a:t>
                      </a:r>
                      <a:r>
                        <a:rPr lang="fr-FR" sz="1400" b="1" kern="1200" dirty="0" err="1">
                          <a:solidFill>
                            <a:schemeClr val="bg1"/>
                          </a:solidFill>
                          <a:latin typeface="Arial" panose="020B0604020202020204" pitchFamily="34" charset="0"/>
                          <a:ea typeface="+mn-ea"/>
                          <a:cs typeface="Arial" panose="020B0604020202020204" pitchFamily="34" charset="0"/>
                        </a:rPr>
                        <a:t>cohort</a:t>
                      </a:r>
                      <a:r>
                        <a:rPr lang="fr-FR" sz="1400" b="1" kern="1200" dirty="0">
                          <a:solidFill>
                            <a:schemeClr val="bg1"/>
                          </a:solidFill>
                          <a:latin typeface="Arial" panose="020B0604020202020204" pitchFamily="34" charset="0"/>
                          <a:ea typeface="+mn-ea"/>
                          <a:cs typeface="Arial" panose="020B0604020202020204" pitchFamily="34" charset="0"/>
                        </a:rPr>
                        <a:t> </a:t>
                      </a:r>
                      <a:r>
                        <a:rPr lang="fr-FR" sz="1200" b="0" kern="1200" dirty="0">
                          <a:solidFill>
                            <a:schemeClr val="bg1"/>
                          </a:solidFill>
                          <a:latin typeface="Arial" panose="020B0604020202020204" pitchFamily="34" charset="0"/>
                          <a:ea typeface="+mn-ea"/>
                          <a:cs typeface="Arial" panose="020B0604020202020204" pitchFamily="34" charset="0"/>
                        </a:rPr>
                        <a:t>n=183</a:t>
                      </a:r>
                      <a:endParaRPr lang="fr-FR" sz="1400" b="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400" b="1" i="1" kern="1200" dirty="0">
                          <a:solidFill>
                            <a:schemeClr val="bg1"/>
                          </a:solidFill>
                          <a:latin typeface="Arial" panose="020B0604020202020204" pitchFamily="34" charset="0"/>
                          <a:ea typeface="+mn-ea"/>
                          <a:cs typeface="Arial" panose="020B0604020202020204" pitchFamily="34" charset="0"/>
                        </a:rPr>
                        <a:t>P</a:t>
                      </a:r>
                      <a:r>
                        <a:rPr lang="fr-FR" sz="1400" b="1" kern="1200" dirty="0">
                          <a:solidFill>
                            <a:schemeClr val="bg1"/>
                          </a:solidFill>
                          <a:latin typeface="Arial" panose="020B0604020202020204" pitchFamily="34" charset="0"/>
                          <a:ea typeface="+mn-ea"/>
                          <a:cs typeface="Arial" panose="020B0604020202020204" pitchFamily="34" charset="0"/>
                        </a:rPr>
                        <a:t>-Value</a:t>
                      </a: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24800">
                <a:tc>
                  <a:txBody>
                    <a:bodyPr/>
                    <a:lstStyle/>
                    <a:p>
                      <a:pPr marL="72000">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Receipt</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of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prophylactic</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IV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colistin</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n (%)</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 (16.7)</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182 (99.5)</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&lt;0.001</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42480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30-day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mortality</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n (%)</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 (1.9)</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3 (1.6)</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1.00</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424800">
                <a:tc>
                  <a:txBody>
                    <a:bodyPr/>
                    <a:lstStyle/>
                    <a:p>
                      <a:pPr marL="72000">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Days</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of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hospital</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stay</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median</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(IQR)</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31 (22-57.8)</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32 (20.3-53.8)</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0.50</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424800">
                <a:tc>
                  <a:txBody>
                    <a:bodyPr/>
                    <a:lstStyle/>
                    <a:p>
                      <a:pPr marL="72000">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Days</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of ICU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stay</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median</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(IQR)</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10.5 (5-28.5)</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 (7-30)</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0.29</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424800">
                <a:tc>
                  <a:txBody>
                    <a:bodyPr/>
                    <a:lstStyle/>
                    <a:p>
                      <a:pPr marL="72000">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Ventilator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days</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median</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(IQR)</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 (2-13.3)</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7.5 (2-24)</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0.09</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42480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Need for ECMO n (%)</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 (22.2)</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45 (24.6)</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0.86</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42480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RRT in the first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two</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weeks</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n (%)</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 (3.7)</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 (5.5)</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1.00</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424800">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CT/MRI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brain</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in the first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two</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weeks</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n (%)</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13 (24.1)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39 (21.3)</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0.71</a:t>
                      </a: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424800">
                <a:tc>
                  <a:txBody>
                    <a:bodyPr/>
                    <a:lstStyle/>
                    <a:p>
                      <a:pPr marL="72000">
                        <a:lnSpc>
                          <a:spcPct val="107000"/>
                        </a:lnSpc>
                        <a:spcAft>
                          <a:spcPts val="0"/>
                        </a:spcAft>
                      </a:pP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Clostridioides</a:t>
                      </a: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 difficile </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infection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during</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admission n (%)</a:t>
                      </a:r>
                    </a:p>
                  </a:txBody>
                  <a:tcPr marL="44450" marR="44450" marT="0" marB="0" anchor="ctr">
                    <a:lnL w="952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0 (0.0)</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13 (7.1)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0.02</a:t>
                      </a:r>
                      <a:endParaRPr lang="fr-FR" sz="8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bl>
          </a:graphicData>
        </a:graphic>
      </p:graphicFrame>
      <p:sp>
        <p:nvSpPr>
          <p:cNvPr id="38" name="Rectangle 37"/>
          <p:cNvSpPr/>
          <p:nvPr/>
        </p:nvSpPr>
        <p:spPr>
          <a:xfrm>
            <a:off x="957434" y="6042292"/>
            <a:ext cx="1997663" cy="203133"/>
          </a:xfrm>
          <a:prstGeom prst="rect">
            <a:avLst/>
          </a:prstGeom>
        </p:spPr>
        <p:txBody>
          <a:bodyPr anchor="b"/>
          <a:lstStyle/>
          <a:p>
            <a:pPr>
              <a:lnSpc>
                <a:spcPct val="90000"/>
              </a:lnSpc>
              <a:buFont typeface="Arial" panose="020B0604020202020204" pitchFamily="34" charset="0"/>
              <a:buNone/>
            </a:pPr>
            <a:r>
              <a:rPr lang="fr-FR" sz="800" i="1" dirty="0">
                <a:solidFill>
                  <a:schemeClr val="tx1">
                    <a:lumMod val="65000"/>
                    <a:lumOff val="35000"/>
                  </a:schemeClr>
                </a:solidFill>
                <a:latin typeface="Arial" panose="020B0604020202020204" pitchFamily="34" charset="0"/>
                <a:cs typeface="Arial" panose="020B0604020202020204" pitchFamily="34" charset="0"/>
              </a:rPr>
              <a:t>Abdulqawi et al. </a:t>
            </a:r>
            <a:r>
              <a:rPr lang="fr-FR" sz="800" i="1" dirty="0" err="1">
                <a:solidFill>
                  <a:schemeClr val="tx1">
                    <a:lumMod val="65000"/>
                    <a:lumOff val="35000"/>
                  </a:schemeClr>
                </a:solidFill>
                <a:latin typeface="Arial" panose="020B0604020202020204" pitchFamily="34" charset="0"/>
                <a:cs typeface="Arial" panose="020B0604020202020204" pitchFamily="34" charset="0"/>
              </a:rPr>
              <a:t>Manuscript</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preparation</a:t>
            </a:r>
            <a:endParaRPr lang="fr-FR" sz="800" i="1" dirty="0">
              <a:solidFill>
                <a:schemeClr val="tx1">
                  <a:lumMod val="65000"/>
                  <a:lumOff val="3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8087695"/>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2800" dirty="0"/>
              <a:t>How can genotypic resistance markers be effectively used to enhance antimicrobial stewardship in cases of pneumonia and bloodstream infections? The Low MDR setting perspective</a:t>
            </a:r>
            <a:endParaRPr lang="fr-FR" sz="2800" dirty="0"/>
          </a:p>
        </p:txBody>
      </p:sp>
      <p:sp>
        <p:nvSpPr>
          <p:cNvPr id="3" name="Espace réservé du contenu 2"/>
          <p:cNvSpPr>
            <a:spLocks noGrp="1"/>
          </p:cNvSpPr>
          <p:nvPr>
            <p:ph sz="quarter" idx="10"/>
          </p:nvPr>
        </p:nvSpPr>
        <p:spPr/>
        <p:txBody>
          <a:bodyPr/>
          <a:lstStyle/>
          <a:p>
            <a:r>
              <a:rPr lang="fr-FR" dirty="0"/>
              <a:t>Luke MOORE et al., ECCMID</a:t>
            </a:r>
            <a:r>
              <a:rPr lang="fr-FR" baseline="30000" dirty="0"/>
              <a:t>Ⓡ</a:t>
            </a:r>
            <a:r>
              <a:rPr lang="fr-FR" dirty="0"/>
              <a:t> 2024, Session#IS39</a:t>
            </a:r>
          </a:p>
        </p:txBody>
      </p:sp>
      <p:sp>
        <p:nvSpPr>
          <p:cNvPr id="4" name="Espace réservé du contenu 3">
            <a:extLst>
              <a:ext uri="{FF2B5EF4-FFF2-40B4-BE49-F238E27FC236}">
                <a16:creationId xmlns:a16="http://schemas.microsoft.com/office/drawing/2014/main" id="{B1AE5BAE-6991-235D-C5D2-7EF5A791C3DD}"/>
              </a:ext>
            </a:extLst>
          </p:cNvPr>
          <p:cNvSpPr>
            <a:spLocks noGrp="1"/>
          </p:cNvSpPr>
          <p:nvPr>
            <p:ph sz="quarter" idx="11"/>
          </p:nvPr>
        </p:nvSpPr>
        <p:spPr>
          <a:xfrm>
            <a:off x="3472284" y="148485"/>
            <a:ext cx="8419168" cy="360864"/>
          </a:xfrm>
        </p:spPr>
        <p:txBody>
          <a:bodyPr/>
          <a:lstStyle/>
          <a:p>
            <a:r>
              <a:rPr lang="en-US" dirty="0"/>
              <a:t>Unlocking the potential of syndromic molecular diagnostics to enhance patient management through antimicrobial stewardship</a:t>
            </a:r>
            <a:endParaRPr lang="fr-FR" dirty="0"/>
          </a:p>
        </p:txBody>
      </p:sp>
    </p:spTree>
    <p:extLst>
      <p:ext uri="{BB962C8B-B14F-4D97-AF65-F5344CB8AC3E}">
        <p14:creationId xmlns:p14="http://schemas.microsoft.com/office/powerpoint/2010/main" val="1436059466"/>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dirty="0"/>
              <a:t>Rapid diagnostics: need for constructive alignment</a:t>
            </a:r>
            <a:endParaRPr lang="fr-FR" dirty="0"/>
          </a:p>
        </p:txBody>
      </p:sp>
      <p:sp>
        <p:nvSpPr>
          <p:cNvPr id="5" name="Espace réservé du contenu 4"/>
          <p:cNvSpPr>
            <a:spLocks noGrp="1"/>
          </p:cNvSpPr>
          <p:nvPr>
            <p:ph sz="quarter" idx="16"/>
          </p:nvPr>
        </p:nvSpPr>
        <p:spPr>
          <a:xfrm>
            <a:off x="1090490" y="6298409"/>
            <a:ext cx="5026319" cy="559590"/>
          </a:xfrm>
        </p:spPr>
        <p:txBody>
          <a:bodyPr/>
          <a:lstStyle/>
          <a:p>
            <a:r>
              <a:rPr lang="da-DK" dirty="0"/>
              <a:t>Luke MOORE et al., ECCMIDⓇ 2024, Session#IS39</a:t>
            </a:r>
          </a:p>
        </p:txBody>
      </p:sp>
      <p:grpSp>
        <p:nvGrpSpPr>
          <p:cNvPr id="55" name="Groupe 54"/>
          <p:cNvGrpSpPr/>
          <p:nvPr/>
        </p:nvGrpSpPr>
        <p:grpSpPr>
          <a:xfrm>
            <a:off x="1034290" y="795105"/>
            <a:ext cx="11157710" cy="5280049"/>
            <a:chOff x="1177409" y="858713"/>
            <a:chExt cx="11157710" cy="5280049"/>
          </a:xfrm>
        </p:grpSpPr>
        <p:cxnSp>
          <p:nvCxnSpPr>
            <p:cNvPr id="21" name="Connecteur droit avec flèche 20"/>
            <p:cNvCxnSpPr>
              <a:cxnSpLocks/>
            </p:cNvCxnSpPr>
            <p:nvPr/>
          </p:nvCxnSpPr>
          <p:spPr>
            <a:xfrm>
              <a:off x="1315494" y="2980876"/>
              <a:ext cx="11019625" cy="0"/>
            </a:xfrm>
            <a:prstGeom prst="straightConnector1">
              <a:avLst/>
            </a:prstGeom>
            <a:ln w="57150">
              <a:solidFill>
                <a:srgbClr val="898989"/>
              </a:solidFill>
              <a:tailEnd type="triangle"/>
            </a:ln>
          </p:spPr>
          <p:style>
            <a:lnRef idx="1">
              <a:schemeClr val="accent1"/>
            </a:lnRef>
            <a:fillRef idx="0">
              <a:schemeClr val="accent1"/>
            </a:fillRef>
            <a:effectRef idx="0">
              <a:schemeClr val="accent1"/>
            </a:effectRef>
            <a:fontRef idx="minor">
              <a:schemeClr val="tx1"/>
            </a:fontRef>
          </p:style>
        </p:cxnSp>
        <p:sp>
          <p:nvSpPr>
            <p:cNvPr id="19" name="Freeform 41">
              <a:extLst>
                <a:ext uri="{FF2B5EF4-FFF2-40B4-BE49-F238E27FC236}">
                  <a16:creationId xmlns:a16="http://schemas.microsoft.com/office/drawing/2014/main" id="{B0A83D01-593E-99B5-3353-728FD77D4D0D}"/>
                </a:ext>
              </a:extLst>
            </p:cNvPr>
            <p:cNvSpPr/>
            <p:nvPr/>
          </p:nvSpPr>
          <p:spPr>
            <a:xfrm>
              <a:off x="1190108" y="879021"/>
              <a:ext cx="11088000" cy="1368000"/>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6" name="Freeform 41">
              <a:extLst>
                <a:ext uri="{FF2B5EF4-FFF2-40B4-BE49-F238E27FC236}">
                  <a16:creationId xmlns:a16="http://schemas.microsoft.com/office/drawing/2014/main" id="{B0A83D01-593E-99B5-3353-728FD77D4D0D}"/>
                </a:ext>
              </a:extLst>
            </p:cNvPr>
            <p:cNvSpPr/>
            <p:nvPr/>
          </p:nvSpPr>
          <p:spPr>
            <a:xfrm>
              <a:off x="1621242" y="988038"/>
              <a:ext cx="1800000" cy="1188000"/>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Clinical assessment Physiological changes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Blood tests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Imaging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Point-of-care testing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Co-morbidities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7" name="Freeform 41">
              <a:extLst>
                <a:ext uri="{FF2B5EF4-FFF2-40B4-BE49-F238E27FC236}">
                  <a16:creationId xmlns:a16="http://schemas.microsoft.com/office/drawing/2014/main" id="{B0A83D01-593E-99B5-3353-728FD77D4D0D}"/>
                </a:ext>
              </a:extLst>
            </p:cNvPr>
            <p:cNvSpPr/>
            <p:nvPr/>
          </p:nvSpPr>
          <p:spPr>
            <a:xfrm>
              <a:off x="3481941" y="980243"/>
              <a:ext cx="1800000" cy="1188000"/>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Syndromic diagnosis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Co-morbidities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Prior microbiology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Severity of illness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Local policy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Source control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Confidence/ experience</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8" name="Freeform 41">
              <a:extLst>
                <a:ext uri="{FF2B5EF4-FFF2-40B4-BE49-F238E27FC236}">
                  <a16:creationId xmlns:a16="http://schemas.microsoft.com/office/drawing/2014/main" id="{B0A83D01-593E-99B5-3353-728FD77D4D0D}"/>
                </a:ext>
              </a:extLst>
            </p:cNvPr>
            <p:cNvSpPr/>
            <p:nvPr/>
          </p:nvSpPr>
          <p:spPr>
            <a:xfrm>
              <a:off x="5334504" y="981520"/>
              <a:ext cx="1800000" cy="1167993"/>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Microbiological culture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Molecular testing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Antigen testing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Serology</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9" name="Freeform 41">
              <a:extLst>
                <a:ext uri="{FF2B5EF4-FFF2-40B4-BE49-F238E27FC236}">
                  <a16:creationId xmlns:a16="http://schemas.microsoft.com/office/drawing/2014/main" id="{B0A83D01-593E-99B5-3353-728FD77D4D0D}"/>
                </a:ext>
              </a:extLst>
            </p:cNvPr>
            <p:cNvSpPr/>
            <p:nvPr/>
          </p:nvSpPr>
          <p:spPr>
            <a:xfrm>
              <a:off x="7181130" y="1018836"/>
              <a:ext cx="1800000" cy="1167993"/>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AST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AMR gene detection </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0" name="Freeform 41">
              <a:extLst>
                <a:ext uri="{FF2B5EF4-FFF2-40B4-BE49-F238E27FC236}">
                  <a16:creationId xmlns:a16="http://schemas.microsoft.com/office/drawing/2014/main" id="{B0A83D01-593E-99B5-3353-728FD77D4D0D}"/>
                </a:ext>
              </a:extLst>
            </p:cNvPr>
            <p:cNvSpPr/>
            <p:nvPr/>
          </p:nvSpPr>
          <p:spPr>
            <a:xfrm>
              <a:off x="8920708" y="971957"/>
              <a:ext cx="1800000" cy="1167993"/>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MIC data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TDM data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Biomarker response Clinical response Source control</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1" name="Freeform 41">
              <a:extLst>
                <a:ext uri="{FF2B5EF4-FFF2-40B4-BE49-F238E27FC236}">
                  <a16:creationId xmlns:a16="http://schemas.microsoft.com/office/drawing/2014/main" id="{B0A83D01-593E-99B5-3353-728FD77D4D0D}"/>
                </a:ext>
              </a:extLst>
            </p:cNvPr>
            <p:cNvSpPr/>
            <p:nvPr/>
          </p:nvSpPr>
          <p:spPr>
            <a:xfrm>
              <a:off x="10677591" y="971957"/>
              <a:ext cx="1573733" cy="1181461"/>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Clinical assessment Physiological changes Biomarker response Microbiology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Co-morbidities </a:t>
              </a:r>
            </a:p>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Confidence /experience</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2" name="Freeform 41">
              <a:extLst>
                <a:ext uri="{FF2B5EF4-FFF2-40B4-BE49-F238E27FC236}">
                  <a16:creationId xmlns:a16="http://schemas.microsoft.com/office/drawing/2014/main" id="{B0A83D01-593E-99B5-3353-728FD77D4D0D}"/>
                </a:ext>
              </a:extLst>
            </p:cNvPr>
            <p:cNvSpPr/>
            <p:nvPr/>
          </p:nvSpPr>
          <p:spPr>
            <a:xfrm rot="16200000">
              <a:off x="824415" y="1389927"/>
              <a:ext cx="1167987" cy="364214"/>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b="1" kern="0" dirty="0">
                  <a:solidFill>
                    <a:prstClr val="white"/>
                  </a:solidFill>
                  <a:latin typeface="Arial" panose="020B0604020202020204" pitchFamily="34" charset="0"/>
                  <a:cs typeface="Arial" panose="020B0604020202020204" pitchFamily="34" charset="0"/>
                </a:rPr>
                <a:t>Core components</a:t>
              </a:r>
              <a:endParaRPr kumimoji="0" lang="en-US" sz="1000" b="1"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3" name="Freeform 41">
              <a:extLst>
                <a:ext uri="{FF2B5EF4-FFF2-40B4-BE49-F238E27FC236}">
                  <a16:creationId xmlns:a16="http://schemas.microsoft.com/office/drawing/2014/main" id="{B0A83D01-593E-99B5-3353-728FD77D4D0D}"/>
                </a:ext>
              </a:extLst>
            </p:cNvPr>
            <p:cNvSpPr/>
            <p:nvPr/>
          </p:nvSpPr>
          <p:spPr>
            <a:xfrm>
              <a:off x="1719973" y="2319720"/>
              <a:ext cx="1309537" cy="1167993"/>
            </a:xfrm>
            <a:prstGeom prst="ellipse">
              <a:avLst/>
            </a:prstGeom>
            <a:solidFill>
              <a:schemeClr val="bg1">
                <a:lumMod val="7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Syndromic diagnosis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 name="Freeform 41">
              <a:extLst>
                <a:ext uri="{FF2B5EF4-FFF2-40B4-BE49-F238E27FC236}">
                  <a16:creationId xmlns:a16="http://schemas.microsoft.com/office/drawing/2014/main" id="{B0A83D01-593E-99B5-3353-728FD77D4D0D}"/>
                </a:ext>
              </a:extLst>
            </p:cNvPr>
            <p:cNvSpPr/>
            <p:nvPr/>
          </p:nvSpPr>
          <p:spPr>
            <a:xfrm>
              <a:off x="3723049" y="2313757"/>
              <a:ext cx="1309537" cy="1167993"/>
            </a:xfrm>
            <a:prstGeom prst="ellipse">
              <a:avLst/>
            </a:prstGeom>
            <a:solidFill>
              <a:schemeClr val="bg1">
                <a:lumMod val="7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Empirical treatment</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Freeform 41">
              <a:extLst>
                <a:ext uri="{FF2B5EF4-FFF2-40B4-BE49-F238E27FC236}">
                  <a16:creationId xmlns:a16="http://schemas.microsoft.com/office/drawing/2014/main" id="{B0A83D01-593E-99B5-3353-728FD77D4D0D}"/>
                </a:ext>
              </a:extLst>
            </p:cNvPr>
            <p:cNvSpPr/>
            <p:nvPr/>
          </p:nvSpPr>
          <p:spPr>
            <a:xfrm>
              <a:off x="5614470" y="2330368"/>
              <a:ext cx="1309537" cy="1167993"/>
            </a:xfrm>
            <a:prstGeom prst="ellipse">
              <a:avLst/>
            </a:prstGeom>
            <a:solidFill>
              <a:schemeClr val="bg1">
                <a:lumMod val="7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Microbial diagnosis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6" name="Freeform 41">
              <a:extLst>
                <a:ext uri="{FF2B5EF4-FFF2-40B4-BE49-F238E27FC236}">
                  <a16:creationId xmlns:a16="http://schemas.microsoft.com/office/drawing/2014/main" id="{B0A83D01-593E-99B5-3353-728FD77D4D0D}"/>
                </a:ext>
              </a:extLst>
            </p:cNvPr>
            <p:cNvSpPr/>
            <p:nvPr/>
          </p:nvSpPr>
          <p:spPr>
            <a:xfrm>
              <a:off x="7325132" y="2319720"/>
              <a:ext cx="1309537" cy="1167993"/>
            </a:xfrm>
            <a:prstGeom prst="ellipse">
              <a:avLst/>
            </a:prstGeom>
            <a:solidFill>
              <a:schemeClr val="bg1">
                <a:lumMod val="7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Targeted therapy</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7" name="Freeform 41">
              <a:extLst>
                <a:ext uri="{FF2B5EF4-FFF2-40B4-BE49-F238E27FC236}">
                  <a16:creationId xmlns:a16="http://schemas.microsoft.com/office/drawing/2014/main" id="{B0A83D01-593E-99B5-3353-728FD77D4D0D}"/>
                </a:ext>
              </a:extLst>
            </p:cNvPr>
            <p:cNvSpPr/>
            <p:nvPr/>
          </p:nvSpPr>
          <p:spPr>
            <a:xfrm>
              <a:off x="9156695" y="2314206"/>
              <a:ext cx="1309537" cy="1167993"/>
            </a:xfrm>
            <a:prstGeom prst="ellipse">
              <a:avLst/>
            </a:prstGeom>
            <a:solidFill>
              <a:schemeClr val="bg1">
                <a:lumMod val="7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Individual therapy</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8" name="Freeform 41">
              <a:extLst>
                <a:ext uri="{FF2B5EF4-FFF2-40B4-BE49-F238E27FC236}">
                  <a16:creationId xmlns:a16="http://schemas.microsoft.com/office/drawing/2014/main" id="{B0A83D01-593E-99B5-3353-728FD77D4D0D}"/>
                </a:ext>
              </a:extLst>
            </p:cNvPr>
            <p:cNvSpPr/>
            <p:nvPr/>
          </p:nvSpPr>
          <p:spPr>
            <a:xfrm>
              <a:off x="10731915" y="2350959"/>
              <a:ext cx="1309537" cy="1167993"/>
            </a:xfrm>
            <a:prstGeom prst="ellipse">
              <a:avLst/>
            </a:prstGeom>
            <a:solidFill>
              <a:schemeClr val="bg1">
                <a:lumMod val="75000"/>
              </a:schemeClr>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Cessation of therapy</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3" name="Freeform 41">
              <a:extLst>
                <a:ext uri="{FF2B5EF4-FFF2-40B4-BE49-F238E27FC236}">
                  <a16:creationId xmlns:a16="http://schemas.microsoft.com/office/drawing/2014/main" id="{B0A83D01-593E-99B5-3353-728FD77D4D0D}"/>
                </a:ext>
              </a:extLst>
            </p:cNvPr>
            <p:cNvSpPr/>
            <p:nvPr/>
          </p:nvSpPr>
          <p:spPr>
            <a:xfrm>
              <a:off x="1177409" y="3579361"/>
              <a:ext cx="11088000" cy="1160610"/>
            </a:xfrm>
            <a:prstGeom prst="roundRect">
              <a:avLst>
                <a:gd name="adj" fmla="val 9151"/>
              </a:avLst>
            </a:prstGeom>
            <a:solidFill>
              <a:srgbClr val="9933E5">
                <a:alpha val="43000"/>
              </a:srgbClr>
            </a:solidFill>
            <a:ln w="25400" cap="flat" cmpd="sng" algn="ctr">
              <a:noFill/>
              <a:prstDash val="solid"/>
            </a:ln>
            <a:effectLst/>
          </p:spPr>
          <p:txBody>
            <a:bodyPr spcFirstLastPara="0" vert="vert270" wrap="square" lIns="74434" tIns="74434" rIns="74434" bIns="74434" numCol="1" spcCol="1270" anchor="ctr" anchorCtr="0">
              <a:noAutofit/>
            </a:bodyPr>
            <a:lstStyle/>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a:p>
              <a:pPr lvl="0" algn="ctr" defTabSz="514350">
                <a:lnSpc>
                  <a:spcPts val="1500"/>
                </a:lnSpc>
                <a:defRPr/>
              </a:pPr>
              <a:endParaRPr lang="en-US" sz="1000" kern="0" dirty="0">
                <a:solidFill>
                  <a:prstClr val="white"/>
                </a:solidFill>
                <a:latin typeface="Arial" panose="020B0604020202020204" pitchFamily="34" charset="0"/>
                <a:cs typeface="Arial" panose="020B0604020202020204" pitchFamily="34" charset="0"/>
              </a:endParaRPr>
            </a:p>
          </p:txBody>
        </p:sp>
        <p:sp>
          <p:nvSpPr>
            <p:cNvPr id="32" name="Freeform 41">
              <a:extLst>
                <a:ext uri="{FF2B5EF4-FFF2-40B4-BE49-F238E27FC236}">
                  <a16:creationId xmlns:a16="http://schemas.microsoft.com/office/drawing/2014/main" id="{B0A83D01-593E-99B5-3353-728FD77D4D0D}"/>
                </a:ext>
              </a:extLst>
            </p:cNvPr>
            <p:cNvSpPr/>
            <p:nvPr/>
          </p:nvSpPr>
          <p:spPr>
            <a:xfrm>
              <a:off x="1190108" y="4818182"/>
              <a:ext cx="11088000" cy="1296000"/>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3" name="Freeform 41">
              <a:extLst>
                <a:ext uri="{FF2B5EF4-FFF2-40B4-BE49-F238E27FC236}">
                  <a16:creationId xmlns:a16="http://schemas.microsoft.com/office/drawing/2014/main" id="{B0A83D01-593E-99B5-3353-728FD77D4D0D}"/>
                </a:ext>
              </a:extLst>
            </p:cNvPr>
            <p:cNvSpPr/>
            <p:nvPr/>
          </p:nvSpPr>
          <p:spPr>
            <a:xfrm>
              <a:off x="1722842" y="4831788"/>
              <a:ext cx="1711532" cy="1167993"/>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Prescription avoided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Correct diagnosis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Clinical outcomes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Economic analysis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4" name="Freeform 41">
              <a:extLst>
                <a:ext uri="{FF2B5EF4-FFF2-40B4-BE49-F238E27FC236}">
                  <a16:creationId xmlns:a16="http://schemas.microsoft.com/office/drawing/2014/main" id="{B0A83D01-593E-99B5-3353-728FD77D4D0D}"/>
                </a:ext>
              </a:extLst>
            </p:cNvPr>
            <p:cNvSpPr/>
            <p:nvPr/>
          </p:nvSpPr>
          <p:spPr>
            <a:xfrm>
              <a:off x="3361152" y="4823992"/>
              <a:ext cx="2105724" cy="1167993"/>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Abx Appropriateness Consumption (all </a:t>
              </a:r>
              <a:r>
                <a:rPr lang="en-US" sz="1000" kern="0" dirty="0" err="1">
                  <a:solidFill>
                    <a:prstClr val="white"/>
                  </a:solidFill>
                  <a:latin typeface="Arial" panose="020B0604020202020204" pitchFamily="34" charset="0"/>
                  <a:cs typeface="Arial" panose="020B0604020202020204" pitchFamily="34" charset="0"/>
                </a:rPr>
                <a:t>abx</a:t>
              </a:r>
              <a:r>
                <a:rPr lang="en-US" sz="1000" kern="0" dirty="0">
                  <a:solidFill>
                    <a:prstClr val="white"/>
                  </a:solidFill>
                  <a:latin typeface="Arial" panose="020B0604020202020204" pitchFamily="34" charset="0"/>
                  <a:cs typeface="Arial" panose="020B0604020202020204" pitchFamily="34" charset="0"/>
                </a:rPr>
                <a:t>) Consumption (broad </a:t>
              </a:r>
              <a:r>
                <a:rPr lang="en-US" sz="1000" kern="0" dirty="0" err="1">
                  <a:solidFill>
                    <a:prstClr val="white"/>
                  </a:solidFill>
                  <a:latin typeface="Arial" panose="020B0604020202020204" pitchFamily="34" charset="0"/>
                  <a:cs typeface="Arial" panose="020B0604020202020204" pitchFamily="34" charset="0"/>
                </a:rPr>
                <a:t>abx</a:t>
              </a:r>
              <a:r>
                <a:rPr lang="en-US" sz="1000" kern="0" dirty="0">
                  <a:solidFill>
                    <a:prstClr val="white"/>
                  </a:solidFill>
                  <a:latin typeface="Arial" panose="020B0604020202020204" pitchFamily="34" charset="0"/>
                  <a:cs typeface="Arial" panose="020B0604020202020204" pitchFamily="34" charset="0"/>
                </a:rPr>
                <a:t>)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Clinical outcomes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Adverse events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Economic analysis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5" name="Freeform 41">
              <a:extLst>
                <a:ext uri="{FF2B5EF4-FFF2-40B4-BE49-F238E27FC236}">
                  <a16:creationId xmlns:a16="http://schemas.microsoft.com/office/drawing/2014/main" id="{B0A83D01-593E-99B5-3353-728FD77D4D0D}"/>
                </a:ext>
              </a:extLst>
            </p:cNvPr>
            <p:cNvSpPr/>
            <p:nvPr/>
          </p:nvSpPr>
          <p:spPr>
            <a:xfrm>
              <a:off x="5314014" y="4823992"/>
              <a:ext cx="1899810" cy="1167993"/>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err="1">
                  <a:solidFill>
                    <a:prstClr val="white"/>
                  </a:solidFill>
                  <a:latin typeface="Arial" panose="020B0604020202020204" pitchFamily="34" charset="0"/>
                  <a:cs typeface="Arial" panose="020B0604020202020204" pitchFamily="34" charset="0"/>
                </a:rPr>
                <a:t>Abx</a:t>
              </a:r>
              <a:r>
                <a:rPr lang="en-US" sz="1000" kern="0" dirty="0">
                  <a:solidFill>
                    <a:prstClr val="white"/>
                  </a:solidFill>
                  <a:latin typeface="Arial" panose="020B0604020202020204" pitchFamily="34" charset="0"/>
                  <a:cs typeface="Arial" panose="020B0604020202020204" pitchFamily="34" charset="0"/>
                </a:rPr>
                <a:t> Appropriateness Consumption (broad </a:t>
              </a:r>
              <a:r>
                <a:rPr lang="en-US" sz="1000" kern="0" dirty="0" err="1">
                  <a:solidFill>
                    <a:prstClr val="white"/>
                  </a:solidFill>
                  <a:latin typeface="Arial" panose="020B0604020202020204" pitchFamily="34" charset="0"/>
                  <a:cs typeface="Arial" panose="020B0604020202020204" pitchFamily="34" charset="0"/>
                </a:rPr>
                <a:t>abx</a:t>
              </a:r>
              <a:r>
                <a:rPr lang="en-US" sz="1000" kern="0" dirty="0">
                  <a:solidFill>
                    <a:prstClr val="white"/>
                  </a:solidFill>
                  <a:latin typeface="Arial" panose="020B0604020202020204" pitchFamily="34" charset="0"/>
                  <a:cs typeface="Arial" panose="020B0604020202020204" pitchFamily="34" charset="0"/>
                </a:rPr>
                <a:t>) Clinical outcomes Microbiological diagnosis. AMR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Economic analysis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6" name="Freeform 41">
              <a:extLst>
                <a:ext uri="{FF2B5EF4-FFF2-40B4-BE49-F238E27FC236}">
                  <a16:creationId xmlns:a16="http://schemas.microsoft.com/office/drawing/2014/main" id="{B0A83D01-593E-99B5-3353-728FD77D4D0D}"/>
                </a:ext>
              </a:extLst>
            </p:cNvPr>
            <p:cNvSpPr/>
            <p:nvPr/>
          </p:nvSpPr>
          <p:spPr>
            <a:xfrm>
              <a:off x="7216918" y="4831788"/>
              <a:ext cx="1800000" cy="1167993"/>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Antimicrobial spectrum Consumption (broad </a:t>
              </a:r>
              <a:r>
                <a:rPr lang="en-US" sz="1000" kern="0" dirty="0" err="1">
                  <a:solidFill>
                    <a:prstClr val="white"/>
                  </a:solidFill>
                  <a:latin typeface="Arial" panose="020B0604020202020204" pitchFamily="34" charset="0"/>
                  <a:cs typeface="Arial" panose="020B0604020202020204" pitchFamily="34" charset="0"/>
                </a:rPr>
                <a:t>abx</a:t>
              </a:r>
              <a:r>
                <a:rPr lang="en-US" sz="1000" kern="0" dirty="0">
                  <a:solidFill>
                    <a:prstClr val="white"/>
                  </a:solidFill>
                  <a:latin typeface="Arial" panose="020B0604020202020204" pitchFamily="34" charset="0"/>
                  <a:cs typeface="Arial" panose="020B0604020202020204" pitchFamily="34" charset="0"/>
                </a:rPr>
                <a:t>)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PK/PD targets</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 AMR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Economic analysis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7" name="Freeform 41">
              <a:extLst>
                <a:ext uri="{FF2B5EF4-FFF2-40B4-BE49-F238E27FC236}">
                  <a16:creationId xmlns:a16="http://schemas.microsoft.com/office/drawing/2014/main" id="{B0A83D01-593E-99B5-3353-728FD77D4D0D}"/>
                </a:ext>
              </a:extLst>
            </p:cNvPr>
            <p:cNvSpPr/>
            <p:nvPr/>
          </p:nvSpPr>
          <p:spPr>
            <a:xfrm>
              <a:off x="9003040" y="4840048"/>
              <a:ext cx="1685524" cy="1167993"/>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PK/PD targets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Adverse events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AMR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Clinical outcomes Economic analysis </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8" name="Freeform 41">
              <a:extLst>
                <a:ext uri="{FF2B5EF4-FFF2-40B4-BE49-F238E27FC236}">
                  <a16:creationId xmlns:a16="http://schemas.microsoft.com/office/drawing/2014/main" id="{B0A83D01-593E-99B5-3353-728FD77D4D0D}"/>
                </a:ext>
              </a:extLst>
            </p:cNvPr>
            <p:cNvSpPr/>
            <p:nvPr/>
          </p:nvSpPr>
          <p:spPr>
            <a:xfrm>
              <a:off x="10593393" y="4816040"/>
              <a:ext cx="1618439" cy="1296000"/>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Consumption (all </a:t>
              </a:r>
              <a:r>
                <a:rPr lang="en-US" sz="1000" kern="0" dirty="0" err="1">
                  <a:solidFill>
                    <a:prstClr val="white"/>
                  </a:solidFill>
                  <a:latin typeface="Arial" panose="020B0604020202020204" pitchFamily="34" charset="0"/>
                  <a:cs typeface="Arial" panose="020B0604020202020204" pitchFamily="34" charset="0"/>
                </a:rPr>
                <a:t>abx</a:t>
              </a:r>
              <a:r>
                <a:rPr lang="en-US" sz="1000" kern="0" dirty="0">
                  <a:solidFill>
                    <a:prstClr val="white"/>
                  </a:solidFill>
                  <a:latin typeface="Arial" panose="020B0604020202020204" pitchFamily="34" charset="0"/>
                  <a:cs typeface="Arial" panose="020B0604020202020204" pitchFamily="34" charset="0"/>
                </a:rPr>
                <a:t>) Clinical outcomes. Adverse events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AMR </a:t>
              </a:r>
              <a:br>
                <a:rPr lang="en-US" sz="1000" kern="0" dirty="0">
                  <a:solidFill>
                    <a:prstClr val="white"/>
                  </a:solidFill>
                  <a:latin typeface="Arial" panose="020B0604020202020204" pitchFamily="34" charset="0"/>
                  <a:cs typeface="Arial" panose="020B0604020202020204" pitchFamily="34" charset="0"/>
                </a:rPr>
              </a:br>
              <a:r>
                <a:rPr lang="en-US" sz="1000" kern="0" dirty="0">
                  <a:solidFill>
                    <a:prstClr val="white"/>
                  </a:solidFill>
                  <a:latin typeface="Arial" panose="020B0604020202020204" pitchFamily="34" charset="0"/>
                  <a:cs typeface="Arial" panose="020B0604020202020204" pitchFamily="34" charset="0"/>
                </a:rPr>
                <a:t>Economic analysis</a:t>
              </a:r>
            </a:p>
          </p:txBody>
        </p:sp>
        <p:sp>
          <p:nvSpPr>
            <p:cNvPr id="39" name="Freeform 41">
              <a:extLst>
                <a:ext uri="{FF2B5EF4-FFF2-40B4-BE49-F238E27FC236}">
                  <a16:creationId xmlns:a16="http://schemas.microsoft.com/office/drawing/2014/main" id="{B0A83D01-593E-99B5-3353-728FD77D4D0D}"/>
                </a:ext>
              </a:extLst>
            </p:cNvPr>
            <p:cNvSpPr/>
            <p:nvPr/>
          </p:nvSpPr>
          <p:spPr>
            <a:xfrm rot="16200000">
              <a:off x="954790" y="5176902"/>
              <a:ext cx="1167990" cy="446582"/>
            </a:xfrm>
            <a:prstGeom prst="roundRect">
              <a:avLst>
                <a:gd name="adj" fmla="val 9151"/>
              </a:avLst>
            </a:prstGeom>
            <a:solidFill>
              <a:srgbClr val="A859CF"/>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defRPr/>
              </a:pPr>
              <a:r>
                <a:rPr lang="en-US" sz="1000" b="1" kern="0" dirty="0">
                  <a:solidFill>
                    <a:prstClr val="white"/>
                  </a:solidFill>
                  <a:latin typeface="Arial" panose="020B0604020202020204" pitchFamily="34" charset="0"/>
                  <a:cs typeface="Arial" panose="020B0604020202020204" pitchFamily="34" charset="0"/>
                </a:rPr>
                <a:t>Potential outcome measures</a:t>
              </a:r>
              <a:endParaRPr kumimoji="0" lang="en-US" sz="1000" b="1"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cxnSp>
          <p:nvCxnSpPr>
            <p:cNvPr id="49" name="Connecteur droit 48"/>
            <p:cNvCxnSpPr/>
            <p:nvPr/>
          </p:nvCxnSpPr>
          <p:spPr>
            <a:xfrm>
              <a:off x="8981130" y="858713"/>
              <a:ext cx="0" cy="5241230"/>
            </a:xfrm>
            <a:prstGeom prst="line">
              <a:avLst/>
            </a:prstGeom>
            <a:ln w="285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0" name="Connecteur droit 49"/>
            <p:cNvCxnSpPr/>
            <p:nvPr/>
          </p:nvCxnSpPr>
          <p:spPr>
            <a:xfrm>
              <a:off x="10684263" y="897532"/>
              <a:ext cx="0" cy="5241230"/>
            </a:xfrm>
            <a:prstGeom prst="line">
              <a:avLst/>
            </a:prstGeom>
            <a:ln w="285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9" name="Freeform 41">
              <a:extLst>
                <a:ext uri="{FF2B5EF4-FFF2-40B4-BE49-F238E27FC236}">
                  <a16:creationId xmlns:a16="http://schemas.microsoft.com/office/drawing/2014/main" id="{B0A83D01-593E-99B5-3353-728FD77D4D0D}"/>
                </a:ext>
              </a:extLst>
            </p:cNvPr>
            <p:cNvSpPr/>
            <p:nvPr/>
          </p:nvSpPr>
          <p:spPr>
            <a:xfrm>
              <a:off x="7466270" y="3923995"/>
              <a:ext cx="2274069"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Biomarkers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0" name="Freeform 41">
              <a:extLst>
                <a:ext uri="{FF2B5EF4-FFF2-40B4-BE49-F238E27FC236}">
                  <a16:creationId xmlns:a16="http://schemas.microsoft.com/office/drawing/2014/main" id="{B0A83D01-593E-99B5-3353-728FD77D4D0D}"/>
                </a:ext>
              </a:extLst>
            </p:cNvPr>
            <p:cNvSpPr/>
            <p:nvPr/>
          </p:nvSpPr>
          <p:spPr>
            <a:xfrm>
              <a:off x="10273085" y="3641838"/>
              <a:ext cx="1935213"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Clinical &amp; Guideline</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31" name="Freeform 41">
              <a:extLst>
                <a:ext uri="{FF2B5EF4-FFF2-40B4-BE49-F238E27FC236}">
                  <a16:creationId xmlns:a16="http://schemas.microsoft.com/office/drawing/2014/main" id="{B0A83D01-593E-99B5-3353-728FD77D4D0D}"/>
                </a:ext>
              </a:extLst>
            </p:cNvPr>
            <p:cNvSpPr/>
            <p:nvPr/>
          </p:nvSpPr>
          <p:spPr>
            <a:xfrm>
              <a:off x="10856000" y="3946889"/>
              <a:ext cx="1185451"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Biomarkers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cxnSp>
        <p:nvCxnSpPr>
          <p:cNvPr id="44" name="Connecteur droit 43"/>
          <p:cNvCxnSpPr/>
          <p:nvPr/>
        </p:nvCxnSpPr>
        <p:spPr>
          <a:xfrm>
            <a:off x="3289239" y="855383"/>
            <a:ext cx="0" cy="5241230"/>
          </a:xfrm>
          <a:prstGeom prst="line">
            <a:avLst/>
          </a:prstGeom>
          <a:ln w="285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a:xfrm>
            <a:off x="5148690" y="833924"/>
            <a:ext cx="0" cy="5241230"/>
          </a:xfrm>
          <a:prstGeom prst="line">
            <a:avLst/>
          </a:prstGeom>
          <a:ln w="285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4" name="Freeform 41">
            <a:extLst>
              <a:ext uri="{FF2B5EF4-FFF2-40B4-BE49-F238E27FC236}">
                <a16:creationId xmlns:a16="http://schemas.microsoft.com/office/drawing/2014/main" id="{317779C0-C10B-9351-DCCA-BCC87D3CE8AB}"/>
              </a:ext>
            </a:extLst>
          </p:cNvPr>
          <p:cNvSpPr/>
          <p:nvPr/>
        </p:nvSpPr>
        <p:spPr>
          <a:xfrm rot="16200000">
            <a:off x="724305" y="3899479"/>
            <a:ext cx="1143423" cy="364214"/>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b="1" kern="0" dirty="0">
                <a:solidFill>
                  <a:prstClr val="white"/>
                </a:solidFill>
                <a:latin typeface="Arial" panose="020B0604020202020204" pitchFamily="34" charset="0"/>
                <a:cs typeface="Arial" panose="020B0604020202020204" pitchFamily="34" charset="0"/>
              </a:rPr>
              <a:t>Influence on decisions</a:t>
            </a:r>
          </a:p>
        </p:txBody>
      </p:sp>
      <p:cxnSp>
        <p:nvCxnSpPr>
          <p:cNvPr id="48" name="Connecteur droit 47"/>
          <p:cNvCxnSpPr/>
          <p:nvPr/>
        </p:nvCxnSpPr>
        <p:spPr>
          <a:xfrm>
            <a:off x="7023561" y="855383"/>
            <a:ext cx="0" cy="5241230"/>
          </a:xfrm>
          <a:prstGeom prst="line">
            <a:avLst/>
          </a:prstGeom>
          <a:ln w="28575">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8" name="Freeform 41">
            <a:extLst>
              <a:ext uri="{FF2B5EF4-FFF2-40B4-BE49-F238E27FC236}">
                <a16:creationId xmlns:a16="http://schemas.microsoft.com/office/drawing/2014/main" id="{B0A83D01-593E-99B5-3353-728FD77D4D0D}"/>
              </a:ext>
            </a:extLst>
          </p:cNvPr>
          <p:cNvSpPr/>
          <p:nvPr/>
        </p:nvSpPr>
        <p:spPr>
          <a:xfrm>
            <a:off x="4542075" y="4145718"/>
            <a:ext cx="3132169"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Rapid diagnostics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0" name="Freeform 41">
            <a:extLst>
              <a:ext uri="{FF2B5EF4-FFF2-40B4-BE49-F238E27FC236}">
                <a16:creationId xmlns:a16="http://schemas.microsoft.com/office/drawing/2014/main" id="{B0A83D01-593E-99B5-3353-728FD77D4D0D}"/>
              </a:ext>
            </a:extLst>
          </p:cNvPr>
          <p:cNvSpPr/>
          <p:nvPr/>
        </p:nvSpPr>
        <p:spPr>
          <a:xfrm>
            <a:off x="5513706" y="4418800"/>
            <a:ext cx="4735519"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Culture-based diagnostics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1" name="Freeform 41">
            <a:extLst>
              <a:ext uri="{FF2B5EF4-FFF2-40B4-BE49-F238E27FC236}">
                <a16:creationId xmlns:a16="http://schemas.microsoft.com/office/drawing/2014/main" id="{B0A83D01-593E-99B5-3353-728FD77D4D0D}"/>
              </a:ext>
            </a:extLst>
          </p:cNvPr>
          <p:cNvSpPr/>
          <p:nvPr/>
        </p:nvSpPr>
        <p:spPr>
          <a:xfrm>
            <a:off x="2938624" y="3861267"/>
            <a:ext cx="1893856"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Biomarkers</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2" name="Freeform 41">
            <a:extLst>
              <a:ext uri="{FF2B5EF4-FFF2-40B4-BE49-F238E27FC236}">
                <a16:creationId xmlns:a16="http://schemas.microsoft.com/office/drawing/2014/main" id="{B0A83D01-593E-99B5-3353-728FD77D4D0D}"/>
              </a:ext>
            </a:extLst>
          </p:cNvPr>
          <p:cNvSpPr/>
          <p:nvPr/>
        </p:nvSpPr>
        <p:spPr>
          <a:xfrm>
            <a:off x="1700300" y="3573481"/>
            <a:ext cx="3132174" cy="216000"/>
          </a:xfrm>
          <a:prstGeom prst="roundRect">
            <a:avLst>
              <a:gd name="adj" fmla="val 9151"/>
            </a:avLst>
          </a:prstGeom>
          <a:solidFill>
            <a:srgbClr val="9933E5"/>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00" kern="0" dirty="0">
                <a:solidFill>
                  <a:prstClr val="white"/>
                </a:solidFill>
                <a:latin typeface="Arial" panose="020B0604020202020204" pitchFamily="34" charset="0"/>
                <a:cs typeface="Arial" panose="020B0604020202020204" pitchFamily="34" charset="0"/>
              </a:rPr>
              <a:t>Clinical &amp; Guideline</a:t>
            </a:r>
            <a:endParaRPr kumimoji="0" lang="en-US" sz="10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3D6D9269-B6B4-9C9C-3A96-8FAA9C3F3520}"/>
              </a:ext>
            </a:extLst>
          </p:cNvPr>
          <p:cNvSpPr/>
          <p:nvPr/>
        </p:nvSpPr>
        <p:spPr>
          <a:xfrm>
            <a:off x="957434" y="6042292"/>
            <a:ext cx="11088000" cy="203133"/>
          </a:xfrm>
          <a:prstGeom prst="rect">
            <a:avLst/>
          </a:prstGeom>
        </p:spPr>
        <p:txBody>
          <a:bodyPr anchor="b"/>
          <a:lstStyle/>
          <a:p>
            <a:pPr>
              <a:lnSpc>
                <a:spcPct val="90000"/>
              </a:lnSpc>
              <a:buFont typeface="Arial" panose="020B0604020202020204" pitchFamily="34" charset="0"/>
              <a:buNone/>
            </a:pPr>
            <a:r>
              <a:rPr lang="fr-FR" sz="800" i="1" dirty="0" err="1">
                <a:solidFill>
                  <a:schemeClr val="tx1">
                    <a:lumMod val="65000"/>
                    <a:lumOff val="35000"/>
                  </a:schemeClr>
                </a:solidFill>
                <a:latin typeface="Arial" panose="020B0604020202020204" pitchFamily="34" charset="0"/>
                <a:cs typeface="Arial" panose="020B0604020202020204" pitchFamily="34" charset="0"/>
              </a:rPr>
              <a:t>Abx</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antibiotics</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AMR;antimicrobial</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resistance</a:t>
            </a:r>
            <a:r>
              <a:rPr lang="fr-FR" sz="800" i="1" dirty="0">
                <a:solidFill>
                  <a:schemeClr val="tx1">
                    <a:lumMod val="65000"/>
                    <a:lumOff val="35000"/>
                  </a:schemeClr>
                </a:solidFill>
                <a:latin typeface="Arial" panose="020B0604020202020204" pitchFamily="34" charset="0"/>
                <a:cs typeface="Arial" panose="020B0604020202020204" pitchFamily="34" charset="0"/>
              </a:rPr>
              <a:t>, PK; </a:t>
            </a:r>
            <a:r>
              <a:rPr lang="fr-FR" sz="800" i="1" dirty="0" err="1">
                <a:solidFill>
                  <a:schemeClr val="tx1">
                    <a:lumMod val="65000"/>
                    <a:lumOff val="35000"/>
                  </a:schemeClr>
                </a:solidFill>
                <a:latin typeface="Arial" panose="020B0604020202020204" pitchFamily="34" charset="0"/>
                <a:cs typeface="Arial" panose="020B0604020202020204" pitchFamily="34" charset="0"/>
              </a:rPr>
              <a:t>pharmacokinetics</a:t>
            </a:r>
            <a:r>
              <a:rPr lang="fr-FR" sz="800" i="1" dirty="0">
                <a:solidFill>
                  <a:schemeClr val="tx1">
                    <a:lumMod val="65000"/>
                    <a:lumOff val="35000"/>
                  </a:schemeClr>
                </a:solidFill>
                <a:latin typeface="Arial" panose="020B0604020202020204" pitchFamily="34" charset="0"/>
                <a:cs typeface="Arial" panose="020B0604020202020204" pitchFamily="34" charset="0"/>
              </a:rPr>
              <a:t>, PD; </a:t>
            </a:r>
            <a:r>
              <a:rPr lang="fr-FR" sz="800" i="1" dirty="0" err="1">
                <a:solidFill>
                  <a:schemeClr val="tx1">
                    <a:lumMod val="65000"/>
                    <a:lumOff val="35000"/>
                  </a:schemeClr>
                </a:solidFill>
                <a:latin typeface="Arial" panose="020B0604020202020204" pitchFamily="34" charset="0"/>
                <a:cs typeface="Arial" panose="020B0604020202020204" pitchFamily="34" charset="0"/>
              </a:rPr>
              <a:t>pharmacodynamics</a:t>
            </a:r>
            <a:r>
              <a:rPr lang="fr-FR" sz="800" i="1" dirty="0">
                <a:solidFill>
                  <a:schemeClr val="tx1">
                    <a:lumMod val="65000"/>
                    <a:lumOff val="35000"/>
                  </a:schemeClr>
                </a:solidFill>
                <a:latin typeface="Arial" panose="020B0604020202020204" pitchFamily="34" charset="0"/>
                <a:cs typeface="Arial" panose="020B0604020202020204" pitchFamily="34" charset="0"/>
              </a:rPr>
              <a:t> MIC; minimum </a:t>
            </a:r>
            <a:r>
              <a:rPr lang="fr-FR" sz="800" i="1" dirty="0" err="1">
                <a:solidFill>
                  <a:schemeClr val="tx1">
                    <a:lumMod val="65000"/>
                    <a:lumOff val="35000"/>
                  </a:schemeClr>
                </a:solidFill>
                <a:latin typeface="Arial" panose="020B0604020202020204" pitchFamily="34" charset="0"/>
                <a:cs typeface="Arial" panose="020B0604020202020204" pitchFamily="34" charset="0"/>
              </a:rPr>
              <a:t>inhibiotry</a:t>
            </a:r>
            <a:r>
              <a:rPr lang="fr-FR" sz="800" i="1" dirty="0">
                <a:solidFill>
                  <a:schemeClr val="tx1">
                    <a:lumMod val="65000"/>
                    <a:lumOff val="35000"/>
                  </a:schemeClr>
                </a:solidFill>
                <a:latin typeface="Arial" panose="020B0604020202020204" pitchFamily="34" charset="0"/>
                <a:cs typeface="Arial" panose="020B0604020202020204" pitchFamily="34" charset="0"/>
              </a:rPr>
              <a:t> concentration, TDM; </a:t>
            </a:r>
            <a:r>
              <a:rPr lang="fr-FR" sz="800" i="1" dirty="0" err="1">
                <a:solidFill>
                  <a:schemeClr val="tx1">
                    <a:lumMod val="65000"/>
                    <a:lumOff val="35000"/>
                  </a:schemeClr>
                </a:solidFill>
                <a:latin typeface="Arial" panose="020B0604020202020204" pitchFamily="34" charset="0"/>
                <a:cs typeface="Arial" panose="020B0604020202020204" pitchFamily="34" charset="0"/>
              </a:rPr>
              <a:t>therapeutic</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drug</a:t>
            </a:r>
            <a:r>
              <a:rPr lang="fr-FR" sz="800" i="1" dirty="0">
                <a:solidFill>
                  <a:schemeClr val="tx1">
                    <a:lumMod val="65000"/>
                    <a:lumOff val="35000"/>
                  </a:schemeClr>
                </a:solidFill>
                <a:latin typeface="Arial" panose="020B0604020202020204" pitchFamily="34" charset="0"/>
                <a:cs typeface="Arial" panose="020B0604020202020204" pitchFamily="34" charset="0"/>
              </a:rPr>
              <a:t> monitoring                             Rawson, Moore. Clin Micro Infect. 2023;29(6):666-669. </a:t>
            </a:r>
          </a:p>
        </p:txBody>
      </p:sp>
    </p:spTree>
    <p:extLst>
      <p:ext uri="{BB962C8B-B14F-4D97-AF65-F5344CB8AC3E}">
        <p14:creationId xmlns:p14="http://schemas.microsoft.com/office/powerpoint/2010/main" val="130099591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e 32"/>
          <p:cNvGrpSpPr/>
          <p:nvPr/>
        </p:nvGrpSpPr>
        <p:grpSpPr>
          <a:xfrm>
            <a:off x="1370933" y="1522248"/>
            <a:ext cx="5906168" cy="3164276"/>
            <a:chOff x="513024" y="2598155"/>
            <a:chExt cx="5472192" cy="2853541"/>
          </a:xfrm>
        </p:grpSpPr>
        <p:graphicFrame>
          <p:nvGraphicFramePr>
            <p:cNvPr id="12" name="Graphique 11"/>
            <p:cNvGraphicFramePr/>
            <p:nvPr/>
          </p:nvGraphicFramePr>
          <p:xfrm>
            <a:off x="595611" y="2598155"/>
            <a:ext cx="5389605" cy="2853541"/>
          </p:xfrm>
          <a:graphic>
            <a:graphicData uri="http://schemas.openxmlformats.org/drawingml/2006/chart">
              <c:chart xmlns:c="http://schemas.openxmlformats.org/drawingml/2006/chart" xmlns:r="http://schemas.openxmlformats.org/officeDocument/2006/relationships" r:id="rId2"/>
            </a:graphicData>
          </a:graphic>
        </p:graphicFrame>
        <p:sp>
          <p:nvSpPr>
            <p:cNvPr id="20" name="Text Box 4"/>
            <p:cNvSpPr txBox="1">
              <a:spLocks noChangeArrowheads="1"/>
            </p:cNvSpPr>
            <p:nvPr/>
          </p:nvSpPr>
          <p:spPr bwMode="auto">
            <a:xfrm rot="16200000">
              <a:off x="-174108" y="3876646"/>
              <a:ext cx="1615464" cy="24119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0" fontAlgn="auto" latinLnBrk="0" hangingPunct="0">
                <a:lnSpc>
                  <a:spcPct val="107000"/>
                </a:lnSpc>
                <a:spcBef>
                  <a:spcPts val="0"/>
                </a:spcBef>
                <a:spcAft>
                  <a:spcPts val="800"/>
                </a:spcAft>
                <a:buClrTx/>
                <a:buSzTx/>
                <a:buFontTx/>
                <a:buNone/>
                <a:tabLst/>
                <a:defRPr/>
              </a:pPr>
              <a:r>
                <a:rPr kumimoji="0" lang="en-GB" sz="11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 of the cohort</a:t>
              </a:r>
              <a:endParaRPr kumimoji="0" lang="fr-FR" sz="1100" b="0" i="0"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sp>
        <p:nvSpPr>
          <p:cNvPr id="7" name="Espace réservé du texte 6">
            <a:extLst>
              <a:ext uri="{FF2B5EF4-FFF2-40B4-BE49-F238E27FC236}">
                <a16:creationId xmlns:a16="http://schemas.microsoft.com/office/drawing/2014/main" id="{23A7237A-5411-F7E7-7B70-267CF36CB958}"/>
              </a:ext>
            </a:extLst>
          </p:cNvPr>
          <p:cNvSpPr>
            <a:spLocks noGrp="1"/>
          </p:cNvSpPr>
          <p:nvPr>
            <p:ph type="body" sz="quarter" idx="19"/>
          </p:nvPr>
        </p:nvSpPr>
        <p:spPr>
          <a:xfrm>
            <a:off x="960193" y="5807676"/>
            <a:ext cx="11104990" cy="380176"/>
          </a:xfrm>
        </p:spPr>
        <p:txBody>
          <a:bodyPr/>
          <a:lstStyle/>
          <a:p>
            <a:pPr>
              <a:spcAft>
                <a:spcPts val="800"/>
              </a:spcAft>
            </a:pPr>
            <a:r>
              <a:rPr lang="en-GB" dirty="0"/>
              <a:t>Lancet Respir Med. 2023 Jul;11(7):637-649</a:t>
            </a:r>
            <a:endParaRPr lang="fr-FR" dirty="0"/>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en-GB"/>
              <a:t>Bronchiectasis: evidence of chronic infection</a:t>
            </a:r>
            <a:endParaRPr lang="fr-FR"/>
          </a:p>
        </p:txBody>
      </p:sp>
      <p:sp>
        <p:nvSpPr>
          <p:cNvPr id="6" name="Espace réservé du texte 5">
            <a:extLst>
              <a:ext uri="{FF2B5EF4-FFF2-40B4-BE49-F238E27FC236}">
                <a16:creationId xmlns:a16="http://schemas.microsoft.com/office/drawing/2014/main" id="{A866A7BB-D352-6A16-ED46-7F655CC3F5ED}"/>
              </a:ext>
            </a:extLst>
          </p:cNvPr>
          <p:cNvSpPr>
            <a:spLocks noGrp="1"/>
          </p:cNvSpPr>
          <p:nvPr>
            <p:ph type="body" sz="quarter" idx="18"/>
          </p:nvPr>
        </p:nvSpPr>
        <p:spPr>
          <a:xfrm>
            <a:off x="960193" y="763783"/>
            <a:ext cx="11104990" cy="582613"/>
          </a:xfrm>
        </p:spPr>
        <p:txBody>
          <a:bodyPr/>
          <a:lstStyle/>
          <a:p>
            <a:r>
              <a:rPr lang="fr-FR">
                <a:latin typeface="Arial" panose="020B0604020202020204" pitchFamily="34" charset="0"/>
                <a:cs typeface="Arial" panose="020B0604020202020204" pitchFamily="34" charset="0"/>
              </a:rPr>
              <a:t> </a:t>
            </a:r>
          </a:p>
        </p:txBody>
      </p:sp>
      <p:sp>
        <p:nvSpPr>
          <p:cNvPr id="3" name="Espace réservé du contenu 16">
            <a:extLst>
              <a:ext uri="{FF2B5EF4-FFF2-40B4-BE49-F238E27FC236}">
                <a16:creationId xmlns:a16="http://schemas.microsoft.com/office/drawing/2014/main" id="{B6D9447A-E511-942B-5817-B8D2A2F18922}"/>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11" name="Rectangle à coins arrondis 10"/>
          <p:cNvSpPr/>
          <p:nvPr/>
        </p:nvSpPr>
        <p:spPr>
          <a:xfrm>
            <a:off x="1187969" y="1259639"/>
            <a:ext cx="6717523" cy="432451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3" name="ZoneTexte 12">
            <a:extLst>
              <a:ext uri="{FF2B5EF4-FFF2-40B4-BE49-F238E27FC236}">
                <a16:creationId xmlns:a16="http://schemas.microsoft.com/office/drawing/2014/main" id="{52451C3A-2299-884E-A6D9-95A925480DAF}"/>
              </a:ext>
            </a:extLst>
          </p:cNvPr>
          <p:cNvSpPr txBox="1"/>
          <p:nvPr/>
        </p:nvSpPr>
        <p:spPr>
          <a:xfrm>
            <a:off x="1340241" y="1099572"/>
            <a:ext cx="2238473"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EMBARC Registry 2023</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Organigramme : Alternative 36">
            <a:extLst>
              <a:ext uri="{FF2B5EF4-FFF2-40B4-BE49-F238E27FC236}">
                <a16:creationId xmlns:a16="http://schemas.microsoft.com/office/drawing/2014/main" id="{138B480D-A928-59ED-1F13-09435568BA8A}"/>
              </a:ext>
            </a:extLst>
          </p:cNvPr>
          <p:cNvSpPr/>
          <p:nvPr/>
        </p:nvSpPr>
        <p:spPr>
          <a:xfrm>
            <a:off x="8035694" y="1375804"/>
            <a:ext cx="2968337" cy="802197"/>
          </a:xfrm>
          <a:prstGeom prst="flowChartAlternateProcess">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GB" sz="1600" b="0" i="0" u="none" strike="noStrike" kern="100" cap="none" spc="0" normalizeH="0" baseline="0" noProof="0" dirty="0">
                <a:ln>
                  <a:noFill/>
                </a:ln>
                <a:solidFill>
                  <a:sysClr val="windowText" lastClr="000000"/>
                </a:solidFill>
                <a:effectLst/>
                <a:uLnTx/>
                <a:uFillTx/>
                <a:latin typeface="Arial" panose="020B0604020202020204" pitchFamily="34" charset="0"/>
                <a:ea typeface="Aptos" panose="020B0004020202020204" pitchFamily="34" charset="0"/>
                <a:cs typeface="Arial" panose="020B0604020202020204" pitchFamily="34" charset="0"/>
              </a:rPr>
              <a:t>Patients enrolled &gt;20,000 from 27 countries</a:t>
            </a:r>
            <a:endParaRPr kumimoji="0" lang="fr-FR" sz="1600" b="0" i="0" u="none" strike="noStrike" kern="100" cap="none" spc="0" normalizeH="0" baseline="0" noProof="0" dirty="0">
              <a:ln>
                <a:noFill/>
              </a:ln>
              <a:solidFill>
                <a:sysClr val="windowText" lastClr="000000"/>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8" name="Organigramme : Alternative 37">
            <a:extLst>
              <a:ext uri="{FF2B5EF4-FFF2-40B4-BE49-F238E27FC236}">
                <a16:creationId xmlns:a16="http://schemas.microsoft.com/office/drawing/2014/main" id="{5EF7E110-2E68-A67A-24F1-0120D15E54A4}"/>
              </a:ext>
            </a:extLst>
          </p:cNvPr>
          <p:cNvSpPr/>
          <p:nvPr/>
        </p:nvSpPr>
        <p:spPr>
          <a:xfrm>
            <a:off x="8106291" y="2843686"/>
            <a:ext cx="3653605" cy="979309"/>
          </a:xfrm>
          <a:prstGeom prst="flowChartAlternateProcess">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en-GB" sz="18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≈60% of all patients have some chronic infection!</a:t>
            </a:r>
            <a:endParaRPr kumimoji="0" lang="fr-FR" sz="1800" b="1" i="0" u="none" strike="noStrike" kern="100" cap="none" spc="0" normalizeH="0" baseline="0" noProof="0" dirty="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70" name="Text Box 4">
            <a:extLst>
              <a:ext uri="{FF2B5EF4-FFF2-40B4-BE49-F238E27FC236}">
                <a16:creationId xmlns:a16="http://schemas.microsoft.com/office/drawing/2014/main" id="{0199FEDB-977F-C47D-F88D-1A32BD63F2B1}"/>
              </a:ext>
            </a:extLst>
          </p:cNvPr>
          <p:cNvSpPr txBox="1">
            <a:spLocks noChangeArrowheads="1"/>
          </p:cNvSpPr>
          <p:nvPr/>
        </p:nvSpPr>
        <p:spPr bwMode="auto">
          <a:xfrm rot="19107758">
            <a:off x="1297446" y="4856262"/>
            <a:ext cx="1434144"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P. aeruginosa</a:t>
            </a:r>
            <a:endParaRPr kumimoji="0" lang="fr-FR" sz="1200" b="0" i="1" u="none" strike="noStrike" kern="100" cap="none" spc="0" normalizeH="0" baseline="0" noProof="0" dirty="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83" name="Text Box 4">
            <a:extLst>
              <a:ext uri="{FF2B5EF4-FFF2-40B4-BE49-F238E27FC236}">
                <a16:creationId xmlns:a16="http://schemas.microsoft.com/office/drawing/2014/main" id="{414F78A4-A654-DA67-DCF9-127B34A79E42}"/>
              </a:ext>
            </a:extLst>
          </p:cNvPr>
          <p:cNvSpPr txBox="1">
            <a:spLocks noChangeArrowheads="1"/>
          </p:cNvSpPr>
          <p:nvPr/>
        </p:nvSpPr>
        <p:spPr bwMode="auto">
          <a:xfrm rot="19107758">
            <a:off x="1972961" y="4846861"/>
            <a:ext cx="1434144"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H.influenzae</a:t>
            </a:r>
            <a:endParaRPr kumimoji="0" lang="fr-FR"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84" name="Text Box 4">
            <a:extLst>
              <a:ext uri="{FF2B5EF4-FFF2-40B4-BE49-F238E27FC236}">
                <a16:creationId xmlns:a16="http://schemas.microsoft.com/office/drawing/2014/main" id="{873F7447-DE3E-4EE1-A822-8AD753D49773}"/>
              </a:ext>
            </a:extLst>
          </p:cNvPr>
          <p:cNvSpPr txBox="1">
            <a:spLocks noChangeArrowheads="1"/>
          </p:cNvSpPr>
          <p:nvPr/>
        </p:nvSpPr>
        <p:spPr bwMode="auto">
          <a:xfrm rot="19107758">
            <a:off x="2336136" y="4960721"/>
            <a:ext cx="1941973"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Enterobactericeae</a:t>
            </a:r>
            <a:endParaRPr kumimoji="0" lang="fr-FR"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86" name="Text Box 4">
            <a:extLst>
              <a:ext uri="{FF2B5EF4-FFF2-40B4-BE49-F238E27FC236}">
                <a16:creationId xmlns:a16="http://schemas.microsoft.com/office/drawing/2014/main" id="{D3B8CB36-2C2C-4BA2-1620-6BE2560508A0}"/>
              </a:ext>
            </a:extLst>
          </p:cNvPr>
          <p:cNvSpPr txBox="1">
            <a:spLocks noChangeArrowheads="1"/>
          </p:cNvSpPr>
          <p:nvPr/>
        </p:nvSpPr>
        <p:spPr bwMode="auto">
          <a:xfrm rot="19107758">
            <a:off x="3117038" y="4996846"/>
            <a:ext cx="1941973"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S. aureus</a:t>
            </a:r>
            <a:endParaRPr kumimoji="0" lang="fr-FR"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87" name="Text Box 4">
            <a:extLst>
              <a:ext uri="{FF2B5EF4-FFF2-40B4-BE49-F238E27FC236}">
                <a16:creationId xmlns:a16="http://schemas.microsoft.com/office/drawing/2014/main" id="{86E37154-6684-AD25-7BCC-4D5AFBD84245}"/>
              </a:ext>
            </a:extLst>
          </p:cNvPr>
          <p:cNvSpPr txBox="1">
            <a:spLocks noChangeArrowheads="1"/>
          </p:cNvSpPr>
          <p:nvPr/>
        </p:nvSpPr>
        <p:spPr bwMode="auto">
          <a:xfrm rot="19107758">
            <a:off x="3878529" y="4996846"/>
            <a:ext cx="1941973"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S. pneumoniae</a:t>
            </a:r>
            <a:endParaRPr kumimoji="0" lang="fr-FR"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88" name="Text Box 4">
            <a:extLst>
              <a:ext uri="{FF2B5EF4-FFF2-40B4-BE49-F238E27FC236}">
                <a16:creationId xmlns:a16="http://schemas.microsoft.com/office/drawing/2014/main" id="{A95F87A6-5213-A04C-3056-D6C157BFD31D}"/>
              </a:ext>
            </a:extLst>
          </p:cNvPr>
          <p:cNvSpPr txBox="1">
            <a:spLocks noChangeArrowheads="1"/>
          </p:cNvSpPr>
          <p:nvPr/>
        </p:nvSpPr>
        <p:spPr bwMode="auto">
          <a:xfrm rot="19107758">
            <a:off x="4714904" y="4996846"/>
            <a:ext cx="1941973"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M. catarrhalis</a:t>
            </a:r>
            <a:endParaRPr kumimoji="0" lang="fr-FR"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89" name="Text Box 4">
            <a:extLst>
              <a:ext uri="{FF2B5EF4-FFF2-40B4-BE49-F238E27FC236}">
                <a16:creationId xmlns:a16="http://schemas.microsoft.com/office/drawing/2014/main" id="{A6F92D18-BF68-D80A-F1B6-007B86501DA1}"/>
              </a:ext>
            </a:extLst>
          </p:cNvPr>
          <p:cNvSpPr txBox="1">
            <a:spLocks noChangeArrowheads="1"/>
          </p:cNvSpPr>
          <p:nvPr/>
        </p:nvSpPr>
        <p:spPr bwMode="auto">
          <a:xfrm rot="19107758">
            <a:off x="5497225" y="4996846"/>
            <a:ext cx="1941973" cy="27565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rPr>
              <a:t>NTM</a:t>
            </a:r>
            <a:endParaRPr kumimoji="0" lang="fr-FR" sz="1200" b="0" i="1" u="none" strike="noStrike" kern="100" cap="none" spc="0" normalizeH="0" baseline="0" noProof="0">
              <a:ln>
                <a:noFill/>
              </a:ln>
              <a:solidFill>
                <a:srgbClr val="FFFFFF">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4" name="Groupe 3">
            <a:extLst>
              <a:ext uri="{FF2B5EF4-FFF2-40B4-BE49-F238E27FC236}">
                <a16:creationId xmlns:a16="http://schemas.microsoft.com/office/drawing/2014/main" id="{31F8DB89-123F-0017-FD8B-3033C259EF70}"/>
              </a:ext>
            </a:extLst>
          </p:cNvPr>
          <p:cNvGrpSpPr/>
          <p:nvPr/>
        </p:nvGrpSpPr>
        <p:grpSpPr>
          <a:xfrm>
            <a:off x="2128723" y="1734387"/>
            <a:ext cx="5235960" cy="2708624"/>
            <a:chOff x="2128723" y="1734387"/>
            <a:chExt cx="5235960" cy="2708624"/>
          </a:xfrm>
        </p:grpSpPr>
        <p:sp>
          <p:nvSpPr>
            <p:cNvPr id="91" name="Freeform 41">
              <a:extLst>
                <a:ext uri="{FF2B5EF4-FFF2-40B4-BE49-F238E27FC236}">
                  <a16:creationId xmlns:a16="http://schemas.microsoft.com/office/drawing/2014/main" id="{AE885D0C-926A-6718-3C7C-CBCA4B3E8C27}"/>
                </a:ext>
              </a:extLst>
            </p:cNvPr>
            <p:cNvSpPr/>
            <p:nvPr/>
          </p:nvSpPr>
          <p:spPr>
            <a:xfrm>
              <a:off x="2128723" y="1734387"/>
              <a:ext cx="547253" cy="2708624"/>
            </a:xfrm>
            <a:prstGeom prst="roundRect">
              <a:avLst>
                <a:gd name="adj" fmla="val 0"/>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2" name="Freeform 41">
              <a:extLst>
                <a:ext uri="{FF2B5EF4-FFF2-40B4-BE49-F238E27FC236}">
                  <a16:creationId xmlns:a16="http://schemas.microsoft.com/office/drawing/2014/main" id="{12E67C03-587F-0FEA-6D16-2D5DBA2BA617}"/>
                </a:ext>
              </a:extLst>
            </p:cNvPr>
            <p:cNvSpPr/>
            <p:nvPr/>
          </p:nvSpPr>
          <p:spPr>
            <a:xfrm>
              <a:off x="2911444" y="1908091"/>
              <a:ext cx="547253" cy="2534920"/>
            </a:xfrm>
            <a:prstGeom prst="roundRect">
              <a:avLst>
                <a:gd name="adj" fmla="val 0"/>
              </a:avLst>
            </a:prstGeom>
            <a:solidFill>
              <a:srgbClr val="A580F0"/>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3" name="Freeform 41">
              <a:extLst>
                <a:ext uri="{FF2B5EF4-FFF2-40B4-BE49-F238E27FC236}">
                  <a16:creationId xmlns:a16="http://schemas.microsoft.com/office/drawing/2014/main" id="{755593A2-03A7-B6D8-7BE6-B8C6B9EA8D56}"/>
                </a:ext>
              </a:extLst>
            </p:cNvPr>
            <p:cNvSpPr/>
            <p:nvPr/>
          </p:nvSpPr>
          <p:spPr>
            <a:xfrm>
              <a:off x="6817430" y="4324873"/>
              <a:ext cx="547253" cy="118138"/>
            </a:xfrm>
            <a:prstGeom prst="roundRect">
              <a:avLst>
                <a:gd name="adj" fmla="val 9151"/>
              </a:avLst>
            </a:prstGeom>
            <a:solidFill>
              <a:srgbClr val="727171"/>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4" name="Freeform 41">
              <a:extLst>
                <a:ext uri="{FF2B5EF4-FFF2-40B4-BE49-F238E27FC236}">
                  <a16:creationId xmlns:a16="http://schemas.microsoft.com/office/drawing/2014/main" id="{6AA14134-82C7-91CC-1007-44BB628B2542}"/>
                </a:ext>
              </a:extLst>
            </p:cNvPr>
            <p:cNvSpPr/>
            <p:nvPr/>
          </p:nvSpPr>
          <p:spPr>
            <a:xfrm>
              <a:off x="6027088" y="4138471"/>
              <a:ext cx="547253" cy="304540"/>
            </a:xfrm>
            <a:prstGeom prst="roundRect">
              <a:avLst>
                <a:gd name="adj" fmla="val 0"/>
              </a:avLst>
            </a:prstGeom>
            <a:solidFill>
              <a:srgbClr val="3E3E3E"/>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5" name="Freeform 41">
              <a:extLst>
                <a:ext uri="{FF2B5EF4-FFF2-40B4-BE49-F238E27FC236}">
                  <a16:creationId xmlns:a16="http://schemas.microsoft.com/office/drawing/2014/main" id="{A475275A-6233-8D7B-484B-9EEFE1F9675C}"/>
                </a:ext>
              </a:extLst>
            </p:cNvPr>
            <p:cNvSpPr/>
            <p:nvPr/>
          </p:nvSpPr>
          <p:spPr>
            <a:xfrm>
              <a:off x="5244367" y="3954142"/>
              <a:ext cx="547253" cy="488869"/>
            </a:xfrm>
            <a:prstGeom prst="roundRect">
              <a:avLst>
                <a:gd name="adj" fmla="val 0"/>
              </a:avLst>
            </a:prstGeom>
            <a:solidFill>
              <a:srgbClr val="865B9B"/>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6" name="Freeform 41">
              <a:extLst>
                <a:ext uri="{FF2B5EF4-FFF2-40B4-BE49-F238E27FC236}">
                  <a16:creationId xmlns:a16="http://schemas.microsoft.com/office/drawing/2014/main" id="{A4985860-0F7B-5DF9-6C14-014ADC297119}"/>
                </a:ext>
              </a:extLst>
            </p:cNvPr>
            <p:cNvSpPr/>
            <p:nvPr/>
          </p:nvSpPr>
          <p:spPr>
            <a:xfrm>
              <a:off x="4469266" y="3954142"/>
              <a:ext cx="547253" cy="488869"/>
            </a:xfrm>
            <a:prstGeom prst="roundRect">
              <a:avLst>
                <a:gd name="adj" fmla="val 0"/>
              </a:avLst>
            </a:prstGeom>
            <a:solidFill>
              <a:srgbClr val="C418E6"/>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7" name="Freeform 41">
              <a:extLst>
                <a:ext uri="{FF2B5EF4-FFF2-40B4-BE49-F238E27FC236}">
                  <a16:creationId xmlns:a16="http://schemas.microsoft.com/office/drawing/2014/main" id="{5C10E87D-DD8F-353A-2D68-6D041E06F432}"/>
                </a:ext>
              </a:extLst>
            </p:cNvPr>
            <p:cNvSpPr/>
            <p:nvPr/>
          </p:nvSpPr>
          <p:spPr>
            <a:xfrm>
              <a:off x="3678925" y="3703274"/>
              <a:ext cx="547253" cy="739737"/>
            </a:xfrm>
            <a:prstGeom prst="roundRect">
              <a:avLst>
                <a:gd name="adj" fmla="val 0"/>
              </a:avLst>
            </a:prstGeom>
            <a:solidFill>
              <a:srgbClr val="7134EC"/>
            </a:solidFill>
            <a:ln w="25400" cap="flat" cmpd="sng" algn="ctr">
              <a:noFill/>
              <a:prstDash val="solid"/>
            </a:ln>
            <a:effectLst/>
          </p:spPr>
          <p:txBody>
            <a:bodyPr spcFirstLastPara="0" vert="horz" wrap="square" lIns="74434" tIns="74434" rIns="74434" bIns="74434" numCol="1" spcCol="1270" anchor="ctr" anchorCtr="0">
              <a:noAutofit/>
            </a:bodyPr>
            <a:lstStyle/>
            <a:p>
              <a:pPr marL="0" marR="0" lvl="0" indent="0" algn="ctr" defTabSz="514350" rtl="0" eaLnBrk="1" fontAlgn="auto" latinLnBrk="0" hangingPunct="1">
                <a:lnSpc>
                  <a:spcPts val="1500"/>
                </a:lnSpc>
                <a:spcBef>
                  <a:spcPts val="0"/>
                </a:spcBef>
                <a:spcAft>
                  <a:spcPts val="0"/>
                </a:spcAft>
                <a:buClrTx/>
                <a:buSzTx/>
                <a:buFontTx/>
                <a:buNone/>
                <a:tabLst/>
                <a:defRPr/>
              </a:pPr>
              <a:endParaRPr kumimoji="0" lang="en-US" sz="300" b="1"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8" name="Image 7">
            <a:extLst>
              <a:ext uri="{FF2B5EF4-FFF2-40B4-BE49-F238E27FC236}">
                <a16:creationId xmlns:a16="http://schemas.microsoft.com/office/drawing/2014/main" id="{56A10462-E534-4F12-7CA0-B303D4FCC051}"/>
              </a:ext>
            </a:extLst>
          </p:cNvPr>
          <p:cNvPicPr>
            <a:picLocks noChangeAspect="1"/>
          </p:cNvPicPr>
          <p:nvPr/>
        </p:nvPicPr>
        <p:blipFill rotWithShape="1">
          <a:blip r:embed="rId3"/>
          <a:srcRect b="4707"/>
          <a:stretch/>
        </p:blipFill>
        <p:spPr>
          <a:xfrm>
            <a:off x="10631276" y="1328192"/>
            <a:ext cx="1201061" cy="951085"/>
          </a:xfrm>
          <a:prstGeom prst="rect">
            <a:avLst/>
          </a:prstGeom>
        </p:spPr>
      </p:pic>
    </p:spTree>
    <p:extLst>
      <p:ext uri="{BB962C8B-B14F-4D97-AF65-F5344CB8AC3E}">
        <p14:creationId xmlns:p14="http://schemas.microsoft.com/office/powerpoint/2010/main" val="42698022"/>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nvGraphicFramePr>
        <p:xfrm>
          <a:off x="2131189" y="843877"/>
          <a:ext cx="8763000" cy="5083910"/>
        </p:xfrm>
        <a:graphic>
          <a:graphicData uri="http://schemas.openxmlformats.org/drawingml/2006/table">
            <a:tbl>
              <a:tblPr firstRow="1" bandRow="1">
                <a:tableStyleId>{5C22544A-7EE6-4342-B048-85BDC9FD1C3A}</a:tableStyleId>
              </a:tblPr>
              <a:tblGrid>
                <a:gridCol w="3360152">
                  <a:extLst>
                    <a:ext uri="{9D8B030D-6E8A-4147-A177-3AD203B41FA5}">
                      <a16:colId xmlns:a16="http://schemas.microsoft.com/office/drawing/2014/main" val="20000"/>
                    </a:ext>
                  </a:extLst>
                </a:gridCol>
                <a:gridCol w="1322405">
                  <a:extLst>
                    <a:ext uri="{9D8B030D-6E8A-4147-A177-3AD203B41FA5}">
                      <a16:colId xmlns:a16="http://schemas.microsoft.com/office/drawing/2014/main" val="20001"/>
                    </a:ext>
                  </a:extLst>
                </a:gridCol>
                <a:gridCol w="1394632">
                  <a:extLst>
                    <a:ext uri="{9D8B030D-6E8A-4147-A177-3AD203B41FA5}">
                      <a16:colId xmlns:a16="http://schemas.microsoft.com/office/drawing/2014/main" val="20002"/>
                    </a:ext>
                  </a:extLst>
                </a:gridCol>
                <a:gridCol w="1394632">
                  <a:extLst>
                    <a:ext uri="{9D8B030D-6E8A-4147-A177-3AD203B41FA5}">
                      <a16:colId xmlns:a16="http://schemas.microsoft.com/office/drawing/2014/main" val="20003"/>
                    </a:ext>
                  </a:extLst>
                </a:gridCol>
                <a:gridCol w="1291179">
                  <a:extLst>
                    <a:ext uri="{9D8B030D-6E8A-4147-A177-3AD203B41FA5}">
                      <a16:colId xmlns:a16="http://schemas.microsoft.com/office/drawing/2014/main" val="20004"/>
                    </a:ext>
                  </a:extLst>
                </a:gridCol>
              </a:tblGrid>
              <a:tr h="425747">
                <a:tc>
                  <a:txBody>
                    <a:bodyPr/>
                    <a:lstStyle/>
                    <a:p>
                      <a:pPr>
                        <a:lnSpc>
                          <a:spcPct val="107000"/>
                        </a:lnSpc>
                      </a:pPr>
                      <a:endParaRPr lang="fr-FR" sz="105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HAP</a:t>
                      </a:r>
                    </a:p>
                    <a:p>
                      <a:pPr algn="ctr">
                        <a:lnSpc>
                          <a:spcPct val="107000"/>
                        </a:lnSpc>
                        <a:spcAft>
                          <a:spcPts val="0"/>
                        </a:spcAft>
                      </a:pPr>
                      <a:r>
                        <a:rPr lang="fr-FR" sz="1050" b="1" kern="1200" dirty="0" err="1">
                          <a:solidFill>
                            <a:schemeClr val="bg1"/>
                          </a:solidFill>
                          <a:latin typeface="Arial" panose="020B0604020202020204" pitchFamily="34" charset="0"/>
                          <a:ea typeface="+mn-ea"/>
                          <a:cs typeface="Arial" panose="020B0604020202020204" pitchFamily="34" charset="0"/>
                        </a:rPr>
                        <a:t>mPOCT</a:t>
                      </a:r>
                      <a:r>
                        <a:rPr lang="fr-FR" sz="1050" b="1" kern="1200" dirty="0">
                          <a:solidFill>
                            <a:schemeClr val="bg1"/>
                          </a:solidFill>
                          <a:latin typeface="Arial" panose="020B0604020202020204" pitchFamily="34" charset="0"/>
                          <a:ea typeface="+mn-ea"/>
                          <a:cs typeface="Arial" panose="020B0604020202020204" pitchFamily="34" charset="0"/>
                        </a:rPr>
                        <a:t> n = 30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pPr>
                      <a:r>
                        <a:rPr lang="fr-FR" sz="1050" b="1" kern="1200" dirty="0">
                          <a:solidFill>
                            <a:schemeClr val="bg1"/>
                          </a:solidFill>
                          <a:latin typeface="Arial" panose="020B0604020202020204" pitchFamily="34" charset="0"/>
                          <a:ea typeface="+mn-ea"/>
                          <a:cs typeface="Arial" panose="020B0604020202020204" pitchFamily="34" charset="0"/>
                        </a:rPr>
                        <a:t>Control </a:t>
                      </a:r>
                      <a:br>
                        <a:rPr lang="fr-FR" sz="1050" b="1" kern="1200" dirty="0">
                          <a:solidFill>
                            <a:schemeClr val="bg1"/>
                          </a:solidFill>
                          <a:latin typeface="Arial" panose="020B0604020202020204" pitchFamily="34" charset="0"/>
                          <a:ea typeface="+mn-ea"/>
                          <a:cs typeface="Arial" panose="020B0604020202020204" pitchFamily="34" charset="0"/>
                        </a:rPr>
                      </a:br>
                      <a:r>
                        <a:rPr lang="fr-FR" sz="1050" b="1" kern="1200" dirty="0">
                          <a:solidFill>
                            <a:schemeClr val="bg1"/>
                          </a:solidFill>
                          <a:latin typeface="Arial" panose="020B0604020202020204" pitchFamily="34" charset="0"/>
                          <a:ea typeface="+mn-ea"/>
                          <a:cs typeface="Arial" panose="020B0604020202020204" pitchFamily="34" charset="0"/>
                        </a:rPr>
                        <a:t>n = 39</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VAP</a:t>
                      </a:r>
                    </a:p>
                    <a:p>
                      <a:pPr algn="ctr">
                        <a:lnSpc>
                          <a:spcPct val="107000"/>
                        </a:lnSpc>
                        <a:spcAft>
                          <a:spcPts val="0"/>
                        </a:spcAft>
                      </a:pPr>
                      <a:r>
                        <a:rPr lang="fr-FR" sz="1050" b="1" kern="1200" dirty="0" err="1">
                          <a:solidFill>
                            <a:schemeClr val="bg1"/>
                          </a:solidFill>
                          <a:latin typeface="Arial" panose="020B0604020202020204" pitchFamily="34" charset="0"/>
                          <a:ea typeface="+mn-ea"/>
                          <a:cs typeface="Arial" panose="020B0604020202020204" pitchFamily="34" charset="0"/>
                        </a:rPr>
                        <a:t>mPOCT</a:t>
                      </a:r>
                      <a:r>
                        <a:rPr lang="fr-FR" sz="1050" b="1" kern="1200" dirty="0">
                          <a:solidFill>
                            <a:schemeClr val="bg1"/>
                          </a:solidFill>
                          <a:latin typeface="Arial" panose="020B0604020202020204" pitchFamily="34" charset="0"/>
                          <a:ea typeface="+mn-ea"/>
                          <a:cs typeface="Arial" panose="020B0604020202020204" pitchFamily="34" charset="0"/>
                        </a:rPr>
                        <a:t> n = 28</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050" b="1" kern="1200" dirty="0">
                          <a:solidFill>
                            <a:schemeClr val="bg1"/>
                          </a:solidFill>
                          <a:latin typeface="Arial" panose="020B0604020202020204" pitchFamily="34" charset="0"/>
                          <a:ea typeface="+mn-ea"/>
                          <a:cs typeface="Arial" panose="020B0604020202020204" pitchFamily="34" charset="0"/>
                        </a:rPr>
                        <a:t> Control </a:t>
                      </a:r>
                      <a:br>
                        <a:rPr lang="fr-FR" sz="1050" b="1" kern="1200" dirty="0">
                          <a:solidFill>
                            <a:schemeClr val="bg1"/>
                          </a:solidFill>
                          <a:latin typeface="Arial" panose="020B0604020202020204" pitchFamily="34" charset="0"/>
                          <a:ea typeface="+mn-ea"/>
                          <a:cs typeface="Arial" panose="020B0604020202020204" pitchFamily="34" charset="0"/>
                        </a:rPr>
                      </a:br>
                      <a:r>
                        <a:rPr lang="fr-FR" sz="1050" b="1" kern="1200" dirty="0">
                          <a:solidFill>
                            <a:schemeClr val="bg1"/>
                          </a:solidFill>
                          <a:latin typeface="Arial" panose="020B0604020202020204" pitchFamily="34" charset="0"/>
                          <a:ea typeface="+mn-ea"/>
                          <a:cs typeface="Arial" panose="020B0604020202020204" pitchFamily="34" charset="0"/>
                        </a:rPr>
                        <a:t>n = 18</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174901">
                <a:tc>
                  <a:txBody>
                    <a:bodyPr/>
                    <a:lstStyle/>
                    <a:p>
                      <a:pPr marL="72000">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Any</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pathogen</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20 (67)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18 (46)</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26 (93)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13 (72)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36467">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Single pathogen</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8/20 (40)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15/18 (83)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15/26 (58)</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8/13 (62)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36467">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Multiple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pathogens</a:t>
                      </a: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12/20 (60)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3/18 (17)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11/26 (42)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5/3 (38)</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55912">
                <a:tc gridSpan="5">
                  <a:txBody>
                    <a:bodyPr/>
                    <a:lstStyle/>
                    <a:p>
                      <a:pPr marL="72000">
                        <a:lnSpc>
                          <a:spcPct val="107000"/>
                        </a:lnSpc>
                        <a:spcAft>
                          <a:spcPts val="0"/>
                        </a:spcAft>
                      </a:pPr>
                      <a:r>
                        <a:rPr lang="fr-FR" sz="1200" b="1" kern="1200" dirty="0">
                          <a:solidFill>
                            <a:schemeClr val="tx1">
                              <a:lumMod val="75000"/>
                              <a:lumOff val="25000"/>
                            </a:schemeClr>
                          </a:solidFill>
                          <a:latin typeface="Arial" panose="020B0604020202020204" pitchFamily="34" charset="0"/>
                          <a:ea typeface="+mn-ea"/>
                          <a:cs typeface="Arial" panose="020B0604020202020204" pitchFamily="34" charset="0"/>
                        </a:rPr>
                        <a:t>Frequency of </a:t>
                      </a:r>
                      <a:r>
                        <a:rPr lang="fr-FR" sz="1200" b="1" kern="1200" dirty="0" err="1">
                          <a:solidFill>
                            <a:schemeClr val="tx1">
                              <a:lumMod val="75000"/>
                              <a:lumOff val="25000"/>
                            </a:schemeClr>
                          </a:solidFill>
                          <a:latin typeface="Arial" panose="020B0604020202020204" pitchFamily="34" charset="0"/>
                          <a:ea typeface="+mn-ea"/>
                          <a:cs typeface="Arial" panose="020B0604020202020204" pitchFamily="34" charset="0"/>
                        </a:rPr>
                        <a:t>detection</a:t>
                      </a:r>
                      <a:r>
                        <a:rPr lang="fr-FR" sz="1200" b="1" kern="1200" dirty="0">
                          <a:solidFill>
                            <a:schemeClr val="tx1">
                              <a:lumMod val="75000"/>
                              <a:lumOff val="25000"/>
                            </a:schemeClr>
                          </a:solidFill>
                          <a:latin typeface="Arial" panose="020B0604020202020204" pitchFamily="34" charset="0"/>
                          <a:ea typeface="+mn-ea"/>
                          <a:cs typeface="Arial" panose="020B0604020202020204" pitchFamily="34" charset="0"/>
                        </a:rPr>
                        <a:t> of </a:t>
                      </a:r>
                      <a:r>
                        <a:rPr lang="fr-FR" sz="1200" b="1" kern="1200" dirty="0" err="1">
                          <a:solidFill>
                            <a:schemeClr val="tx1">
                              <a:lumMod val="75000"/>
                              <a:lumOff val="25000"/>
                            </a:schemeClr>
                          </a:solidFill>
                          <a:latin typeface="Arial" panose="020B0604020202020204" pitchFamily="34" charset="0"/>
                          <a:ea typeface="+mn-ea"/>
                          <a:cs typeface="Arial" panose="020B0604020202020204" pitchFamily="34" charset="0"/>
                        </a:rPr>
                        <a:t>individual</a:t>
                      </a:r>
                      <a:r>
                        <a:rPr lang="fr-FR" sz="1200" b="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1" kern="1200" dirty="0" err="1">
                          <a:solidFill>
                            <a:schemeClr val="tx1">
                              <a:lumMod val="75000"/>
                              <a:lumOff val="25000"/>
                            </a:schemeClr>
                          </a:solidFill>
                          <a:latin typeface="Arial" panose="020B0604020202020204" pitchFamily="34" charset="0"/>
                          <a:ea typeface="+mn-ea"/>
                          <a:cs typeface="Arial" panose="020B0604020202020204" pitchFamily="34" charset="0"/>
                        </a:rPr>
                        <a:t>pathogens</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dirty="0"/>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3064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S. pneumoniae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S. aureus</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7</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H. influenzae</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M.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catarrhalis</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9"/>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H.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parainfluenzae</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L.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pneumophilia</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K. pneumoniae group</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E. coli</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6</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6</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marcescens</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4"/>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E.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cloacae</a:t>
                      </a: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complex</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5"/>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K.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aerogenes</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2</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6"/>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K.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oxytoca</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7"/>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S.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maltophilia</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8"/>
                  </a:ext>
                </a:extLst>
              </a:tr>
              <a:tr h="236467">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 mirabilis</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9"/>
                  </a:ext>
                </a:extLst>
              </a:tr>
              <a:tr h="236467">
                <a:tc>
                  <a:txBody>
                    <a:bodyPr/>
                    <a:lstStyle/>
                    <a:p>
                      <a:pPr marL="288000">
                        <a:lnSpc>
                          <a:spcPct val="107000"/>
                        </a:lnSpc>
                        <a:spcAft>
                          <a:spcPts val="0"/>
                        </a:spcAft>
                      </a:pP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Citrobacter</a:t>
                      </a: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spp</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0</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20"/>
                  </a:ext>
                </a:extLst>
              </a:tr>
              <a:tr h="206585">
                <a:tc>
                  <a:txBody>
                    <a:bodyPr/>
                    <a:lstStyle/>
                    <a:p>
                      <a:pPr marL="288000">
                        <a:lnSpc>
                          <a:spcPct val="107000"/>
                        </a:lnSpc>
                        <a:spcAft>
                          <a:spcPts val="0"/>
                        </a:spcAft>
                      </a:pPr>
                      <a:r>
                        <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rPr>
                        <a:t>P. </a:t>
                      </a:r>
                      <a:r>
                        <a:rPr lang="fr-FR" sz="1200" b="0" i="1" kern="1200" dirty="0" err="1">
                          <a:solidFill>
                            <a:schemeClr val="tx1">
                              <a:lumMod val="75000"/>
                              <a:lumOff val="25000"/>
                            </a:schemeClr>
                          </a:solidFill>
                          <a:latin typeface="Arial" panose="020B0604020202020204" pitchFamily="34" charset="0"/>
                          <a:ea typeface="+mn-ea"/>
                          <a:cs typeface="Arial" panose="020B0604020202020204" pitchFamily="34" charset="0"/>
                        </a:rPr>
                        <a:t>aeruginosa</a:t>
                      </a:r>
                      <a:endParaRPr lang="fr-FR" sz="1200" b="0" i="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19050" cap="flat" cmpd="sng" algn="ctr">
                      <a:solidFill>
                        <a:srgbClr val="D41AD8"/>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15</a:t>
                      </a:r>
                    </a:p>
                  </a:txBody>
                  <a:tcPr marL="44450" marR="4445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9050" cap="flat" cmpd="sng" algn="ctr">
                      <a:solidFill>
                        <a:srgbClr val="D41AD8"/>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3</a:t>
                      </a:r>
                    </a:p>
                  </a:txBody>
                  <a:tcPr marL="44450" marR="44450" marT="0" marB="0" anchor="ctr">
                    <a:lnL w="6350" cap="flat" cmpd="sng" algn="ctr">
                      <a:solidFill>
                        <a:schemeClr val="bg1">
                          <a:lumMod val="75000"/>
                        </a:schemeClr>
                      </a:solidFill>
                      <a:prstDash val="solid"/>
                      <a:round/>
                      <a:headEnd type="none" w="med" len="med"/>
                      <a:tailEnd type="none" w="med" len="med"/>
                    </a:lnL>
                    <a:lnR w="19050" cap="flat" cmpd="sng" algn="ctr">
                      <a:solidFill>
                        <a:srgbClr val="D41AD8"/>
                      </a:solidFill>
                      <a:prstDash val="solid"/>
                      <a:round/>
                      <a:headEnd type="none" w="med" len="med"/>
                      <a:tailEnd type="none" w="med" len="med"/>
                    </a:lnR>
                    <a:lnT w="19050" cap="flat" cmpd="sng" algn="ctr">
                      <a:solidFill>
                        <a:srgbClr val="D41AD8"/>
                      </a:solidFill>
                      <a:prstDash val="solid"/>
                      <a:round/>
                      <a:headEnd type="none" w="med" len="med"/>
                      <a:tailEnd type="none" w="med" len="med"/>
                    </a:lnT>
                    <a:lnB w="19050" cap="flat" cmpd="sng" algn="ctr">
                      <a:solidFill>
                        <a:srgbClr val="D41AD8"/>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21"/>
                  </a:ext>
                </a:extLst>
              </a:tr>
            </a:tbl>
          </a:graphicData>
        </a:graphic>
      </p:graphicFrame>
      <p:sp>
        <p:nvSpPr>
          <p:cNvPr id="4" name="Titre 3"/>
          <p:cNvSpPr>
            <a:spLocks noGrp="1"/>
          </p:cNvSpPr>
          <p:nvPr>
            <p:ph type="title"/>
          </p:nvPr>
        </p:nvSpPr>
        <p:spPr/>
        <p:txBody>
          <a:bodyPr/>
          <a:lstStyle/>
          <a:p>
            <a:r>
              <a:rPr lang="en-US" dirty="0"/>
              <a:t>UK Healthcare-associated pneumonia setting</a:t>
            </a:r>
            <a:endParaRPr lang="fr-FR" dirty="0"/>
          </a:p>
        </p:txBody>
      </p:sp>
      <p:sp>
        <p:nvSpPr>
          <p:cNvPr id="6" name="Espace réservé du contenu 5"/>
          <p:cNvSpPr>
            <a:spLocks noGrp="1"/>
          </p:cNvSpPr>
          <p:nvPr>
            <p:ph sz="quarter" idx="16"/>
          </p:nvPr>
        </p:nvSpPr>
        <p:spPr/>
        <p:txBody>
          <a:bodyPr/>
          <a:lstStyle/>
          <a:p>
            <a:r>
              <a:rPr lang="da-DK" dirty="0"/>
              <a:t>Luke MOORE et al., ECCMIDⓇ 2024, Session#IS39</a:t>
            </a:r>
          </a:p>
        </p:txBody>
      </p:sp>
      <p:sp>
        <p:nvSpPr>
          <p:cNvPr id="38" name="Rectangle 37"/>
          <p:cNvSpPr/>
          <p:nvPr/>
        </p:nvSpPr>
        <p:spPr>
          <a:xfrm>
            <a:off x="957434" y="6042292"/>
            <a:ext cx="11104990" cy="203133"/>
          </a:xfrm>
          <a:prstGeom prst="rect">
            <a:avLst/>
          </a:prstGeom>
        </p:spPr>
        <p:txBody>
          <a:bodyPr anchor="b"/>
          <a:lstStyle/>
          <a:p>
            <a:pPr>
              <a:lnSpc>
                <a:spcPct val="90000"/>
              </a:lnSpc>
              <a:buFont typeface="Arial" panose="020B0604020202020204" pitchFamily="34" charset="0"/>
              <a:buNone/>
            </a:pPr>
            <a:r>
              <a:rPr lang="fr-FR" sz="800" i="1" dirty="0">
                <a:solidFill>
                  <a:schemeClr val="tx1">
                    <a:lumMod val="65000"/>
                    <a:lumOff val="35000"/>
                  </a:schemeClr>
                </a:solidFill>
                <a:latin typeface="Arial" panose="020B0604020202020204" pitchFamily="34" charset="0"/>
                <a:cs typeface="Arial" panose="020B0604020202020204" pitchFamily="34" charset="0"/>
              </a:rPr>
              <a:t>HAP; </a:t>
            </a:r>
            <a:r>
              <a:rPr lang="fr-FR" sz="800" i="1" dirty="0" err="1">
                <a:solidFill>
                  <a:schemeClr val="tx1">
                    <a:lumMod val="65000"/>
                    <a:lumOff val="35000"/>
                  </a:schemeClr>
                </a:solidFill>
                <a:latin typeface="Arial" panose="020B0604020202020204" pitchFamily="34" charset="0"/>
                <a:cs typeface="Arial" panose="020B0604020202020204" pitchFamily="34" charset="0"/>
              </a:rPr>
              <a:t>healthcare</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associated</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penumonia</a:t>
            </a:r>
            <a:r>
              <a:rPr lang="fr-FR" sz="800" i="1" dirty="0">
                <a:solidFill>
                  <a:schemeClr val="tx1">
                    <a:lumMod val="65000"/>
                    <a:lumOff val="35000"/>
                  </a:schemeClr>
                </a:solidFill>
                <a:latin typeface="Arial" panose="020B0604020202020204" pitchFamily="34" charset="0"/>
                <a:cs typeface="Arial" panose="020B0604020202020204" pitchFamily="34" charset="0"/>
              </a:rPr>
              <a:t>, VAP; </a:t>
            </a:r>
            <a:r>
              <a:rPr lang="fr-FR" sz="800" i="1" dirty="0" err="1">
                <a:solidFill>
                  <a:schemeClr val="tx1">
                    <a:lumMod val="65000"/>
                    <a:lumOff val="35000"/>
                  </a:schemeClr>
                </a:solidFill>
                <a:latin typeface="Arial" panose="020B0604020202020204" pitchFamily="34" charset="0"/>
                <a:cs typeface="Arial" panose="020B0604020202020204" pitchFamily="34" charset="0"/>
              </a:rPr>
              <a:t>ventilator</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associated</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pneumonia</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mPOCT</a:t>
            </a:r>
            <a:r>
              <a:rPr lang="fr-FR" sz="800" i="1" dirty="0">
                <a:solidFill>
                  <a:schemeClr val="tx1">
                    <a:lumMod val="65000"/>
                    <a:lumOff val="35000"/>
                  </a:schemeClr>
                </a:solidFill>
                <a:latin typeface="Arial" panose="020B0604020202020204" pitchFamily="34" charset="0"/>
                <a:cs typeface="Arial" panose="020B0604020202020204" pitchFamily="34" charset="0"/>
              </a:rPr>
              <a:t>; </a:t>
            </a:r>
            <a:r>
              <a:rPr lang="fr-FR" sz="800" i="1" dirty="0" err="1">
                <a:solidFill>
                  <a:schemeClr val="tx1">
                    <a:lumMod val="65000"/>
                    <a:lumOff val="35000"/>
                  </a:schemeClr>
                </a:solidFill>
                <a:latin typeface="Arial" panose="020B0604020202020204" pitchFamily="34" charset="0"/>
                <a:cs typeface="Arial" panose="020B0604020202020204" pitchFamily="34" charset="0"/>
              </a:rPr>
              <a:t>molecular</a:t>
            </a:r>
            <a:r>
              <a:rPr lang="fr-FR" sz="800" i="1" dirty="0">
                <a:solidFill>
                  <a:schemeClr val="tx1">
                    <a:lumMod val="65000"/>
                    <a:lumOff val="35000"/>
                  </a:schemeClr>
                </a:solidFill>
                <a:latin typeface="Arial" panose="020B0604020202020204" pitchFamily="34" charset="0"/>
                <a:cs typeface="Arial" panose="020B0604020202020204" pitchFamily="34" charset="0"/>
              </a:rPr>
              <a:t> point of care test                                                                                                                                  Poole et al. J Infect. 2022;85(6):625-633</a:t>
            </a:r>
          </a:p>
        </p:txBody>
      </p:sp>
    </p:spTree>
    <p:extLst>
      <p:ext uri="{BB962C8B-B14F-4D97-AF65-F5344CB8AC3E}">
        <p14:creationId xmlns:p14="http://schemas.microsoft.com/office/powerpoint/2010/main" val="1484332274"/>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dirty="0"/>
              <a:t>UK Healthcare-associated pneumonia setting</a:t>
            </a:r>
            <a:endParaRPr lang="fr-FR" dirty="0"/>
          </a:p>
        </p:txBody>
      </p:sp>
      <p:sp>
        <p:nvSpPr>
          <p:cNvPr id="6" name="Espace réservé du contenu 5"/>
          <p:cNvSpPr>
            <a:spLocks noGrp="1"/>
          </p:cNvSpPr>
          <p:nvPr>
            <p:ph sz="quarter" idx="16"/>
          </p:nvPr>
        </p:nvSpPr>
        <p:spPr/>
        <p:txBody>
          <a:bodyPr/>
          <a:lstStyle/>
          <a:p>
            <a:r>
              <a:rPr lang="da-DK" dirty="0"/>
              <a:t>Luke MOORE et al., ECCMIDⓇ 2024, Session#IS39</a:t>
            </a:r>
          </a:p>
        </p:txBody>
      </p:sp>
      <p:sp>
        <p:nvSpPr>
          <p:cNvPr id="38" name="Rectangle 37"/>
          <p:cNvSpPr/>
          <p:nvPr/>
        </p:nvSpPr>
        <p:spPr>
          <a:xfrm>
            <a:off x="957434" y="6042292"/>
            <a:ext cx="10969523" cy="203133"/>
          </a:xfrm>
          <a:prstGeom prst="rect">
            <a:avLst/>
          </a:prstGeom>
        </p:spPr>
        <p:txBody>
          <a:bodyPr anchor="b"/>
          <a:lstStyle/>
          <a:p>
            <a:pPr>
              <a:lnSpc>
                <a:spcPct val="90000"/>
              </a:lnSpc>
              <a:buFont typeface="Arial" panose="020B0604020202020204" pitchFamily="34" charset="0"/>
              <a:buNone/>
            </a:pPr>
            <a:r>
              <a:rPr lang="en-US" sz="800" i="1" dirty="0" err="1">
                <a:solidFill>
                  <a:schemeClr val="tx1">
                    <a:lumMod val="65000"/>
                    <a:lumOff val="35000"/>
                  </a:schemeClr>
                </a:solidFill>
                <a:latin typeface="Arial" panose="020B0604020202020204" pitchFamily="34" charset="0"/>
                <a:cs typeface="Arial" panose="020B0604020202020204" pitchFamily="34" charset="0"/>
              </a:rPr>
              <a:t>mPOCT</a:t>
            </a:r>
            <a:r>
              <a:rPr lang="en-US" sz="800" i="1" dirty="0">
                <a:solidFill>
                  <a:schemeClr val="tx1">
                    <a:lumMod val="65000"/>
                    <a:lumOff val="35000"/>
                  </a:schemeClr>
                </a:solidFill>
                <a:latin typeface="Arial" panose="020B0604020202020204" pitchFamily="34" charset="0"/>
                <a:cs typeface="Arial" panose="020B0604020202020204" pitchFamily="34" charset="0"/>
              </a:rPr>
              <a:t>; molecular point of care test; Poole et al. J Infect. 2022;85(6):625-633</a:t>
            </a:r>
            <a:endParaRPr lang="fr-FR" sz="800" i="1" dirty="0">
              <a:solidFill>
                <a:schemeClr val="tx1">
                  <a:lumMod val="65000"/>
                  <a:lumOff val="35000"/>
                </a:schemeClr>
              </a:solidFill>
              <a:latin typeface="Arial" panose="020B0604020202020204" pitchFamily="34" charset="0"/>
              <a:cs typeface="Arial" panose="020B0604020202020204" pitchFamily="34" charset="0"/>
            </a:endParaRPr>
          </a:p>
        </p:txBody>
      </p:sp>
      <p:graphicFrame>
        <p:nvGraphicFramePr>
          <p:cNvPr id="9" name="Tableau 8"/>
          <p:cNvGraphicFramePr>
            <a:graphicFrameLocks noGrp="1"/>
          </p:cNvGraphicFramePr>
          <p:nvPr/>
        </p:nvGraphicFramePr>
        <p:xfrm>
          <a:off x="3380551" y="4864514"/>
          <a:ext cx="6467476" cy="617138"/>
        </p:xfrm>
        <a:graphic>
          <a:graphicData uri="http://schemas.openxmlformats.org/drawingml/2006/table">
            <a:tbl>
              <a:tblPr firstRow="1" bandRow="1">
                <a:tableStyleId>{5C22544A-7EE6-4342-B048-85BDC9FD1C3A}</a:tableStyleId>
              </a:tblPr>
              <a:tblGrid>
                <a:gridCol w="682625">
                  <a:extLst>
                    <a:ext uri="{9D8B030D-6E8A-4147-A177-3AD203B41FA5}">
                      <a16:colId xmlns:a16="http://schemas.microsoft.com/office/drawing/2014/main" val="20001"/>
                    </a:ext>
                  </a:extLst>
                </a:gridCol>
                <a:gridCol w="430172">
                  <a:extLst>
                    <a:ext uri="{9D8B030D-6E8A-4147-A177-3AD203B41FA5}">
                      <a16:colId xmlns:a16="http://schemas.microsoft.com/office/drawing/2014/main" val="20006"/>
                    </a:ext>
                  </a:extLst>
                </a:gridCol>
                <a:gridCol w="700952">
                  <a:extLst>
                    <a:ext uri="{9D8B030D-6E8A-4147-A177-3AD203B41FA5}">
                      <a16:colId xmlns:a16="http://schemas.microsoft.com/office/drawing/2014/main" val="20002"/>
                    </a:ext>
                  </a:extLst>
                </a:gridCol>
                <a:gridCol w="803130">
                  <a:extLst>
                    <a:ext uri="{9D8B030D-6E8A-4147-A177-3AD203B41FA5}">
                      <a16:colId xmlns:a16="http://schemas.microsoft.com/office/drawing/2014/main" val="20007"/>
                    </a:ext>
                  </a:extLst>
                </a:gridCol>
                <a:gridCol w="758970">
                  <a:extLst>
                    <a:ext uri="{9D8B030D-6E8A-4147-A177-3AD203B41FA5}">
                      <a16:colId xmlns:a16="http://schemas.microsoft.com/office/drawing/2014/main" val="20003"/>
                    </a:ext>
                  </a:extLst>
                </a:gridCol>
                <a:gridCol w="860030">
                  <a:extLst>
                    <a:ext uri="{9D8B030D-6E8A-4147-A177-3AD203B41FA5}">
                      <a16:colId xmlns:a16="http://schemas.microsoft.com/office/drawing/2014/main" val="20008"/>
                    </a:ext>
                  </a:extLst>
                </a:gridCol>
                <a:gridCol w="721986">
                  <a:extLst>
                    <a:ext uri="{9D8B030D-6E8A-4147-A177-3AD203B41FA5}">
                      <a16:colId xmlns:a16="http://schemas.microsoft.com/office/drawing/2014/main" val="20004"/>
                    </a:ext>
                  </a:extLst>
                </a:gridCol>
                <a:gridCol w="831380">
                  <a:extLst>
                    <a:ext uri="{9D8B030D-6E8A-4147-A177-3AD203B41FA5}">
                      <a16:colId xmlns:a16="http://schemas.microsoft.com/office/drawing/2014/main" val="20009"/>
                    </a:ext>
                  </a:extLst>
                </a:gridCol>
                <a:gridCol w="678231">
                  <a:extLst>
                    <a:ext uri="{9D8B030D-6E8A-4147-A177-3AD203B41FA5}">
                      <a16:colId xmlns:a16="http://schemas.microsoft.com/office/drawing/2014/main" val="20005"/>
                    </a:ext>
                  </a:extLst>
                </a:gridCol>
              </a:tblGrid>
              <a:tr h="214398">
                <a:tc gridSpan="9">
                  <a:txBody>
                    <a:bodyPr/>
                    <a:lstStyle/>
                    <a:p>
                      <a:pPr>
                        <a:lnSpc>
                          <a:spcPct val="107000"/>
                        </a:lnSpc>
                        <a:spcAft>
                          <a:spcPts val="0"/>
                        </a:spcAft>
                      </a:pPr>
                      <a:r>
                        <a:rPr lang="fr-FR" sz="1050" b="0" kern="100" dirty="0" err="1">
                          <a:solidFill>
                            <a:srgbClr val="898989"/>
                          </a:solidFill>
                          <a:effectLst/>
                          <a:latin typeface="Arial" panose="020B0604020202020204" pitchFamily="34" charset="0"/>
                          <a:ea typeface="Aptos"/>
                          <a:cs typeface="Arial" panose="020B0604020202020204" pitchFamily="34" charset="0"/>
                        </a:rPr>
                        <a:t>Number</a:t>
                      </a:r>
                      <a:r>
                        <a:rPr lang="fr-FR" sz="1050" b="0" kern="100" dirty="0">
                          <a:solidFill>
                            <a:srgbClr val="898989"/>
                          </a:solidFill>
                          <a:effectLst/>
                          <a:latin typeface="Arial" panose="020B0604020202020204" pitchFamily="34" charset="0"/>
                          <a:ea typeface="Aptos"/>
                          <a:cs typeface="Arial" panose="020B0604020202020204" pitchFamily="34" charset="0"/>
                        </a:rPr>
                        <a:t> at risque </a:t>
                      </a: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dirty="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dirty="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a:lnSpc>
                          <a:spcPct val="107000"/>
                        </a:lnSpc>
                        <a:spcAft>
                          <a:spcPts val="0"/>
                        </a:spcAft>
                      </a:pPr>
                      <a:endParaRPr lang="fr-FR" sz="1100" kern="100" dirty="0">
                        <a:effectLst/>
                        <a:latin typeface="Aptos"/>
                        <a:ea typeface="Aptos"/>
                        <a:cs typeface="Times New Roman" panose="02020603050405020304" pitchFamily="18"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14398">
                <a:tc>
                  <a:txBody>
                    <a:bodyPr/>
                    <a:lstStyle/>
                    <a:p>
                      <a:pPr>
                        <a:lnSpc>
                          <a:spcPct val="107000"/>
                        </a:lnSpc>
                        <a:spcAft>
                          <a:spcPts val="0"/>
                        </a:spcAft>
                      </a:pPr>
                      <a:r>
                        <a:rPr lang="fr-FR" sz="1050" b="1"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Control</a:t>
                      </a:r>
                      <a:endParaRPr lang="fr-FR" sz="1050" b="1"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97</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89</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78</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68</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60</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57</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55</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5E247C"/>
                          </a:solidFill>
                          <a:effectLst/>
                          <a:latin typeface="Arial" panose="020B0604020202020204" pitchFamily="34" charset="0"/>
                          <a:ea typeface="Times New Roman" panose="02020603050405020304" pitchFamily="18" charset="0"/>
                          <a:cs typeface="Arial" panose="020B0604020202020204" pitchFamily="34" charset="0"/>
                        </a:rPr>
                        <a:t>53</a:t>
                      </a:r>
                      <a:endParaRPr lang="fr-FR" sz="1050" b="0" kern="100" dirty="0">
                        <a:solidFill>
                          <a:srgbClr val="5E247C"/>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88342">
                <a:tc>
                  <a:txBody>
                    <a:bodyPr/>
                    <a:lstStyle/>
                    <a:p>
                      <a:pPr>
                        <a:lnSpc>
                          <a:spcPct val="107000"/>
                        </a:lnSpc>
                        <a:spcAft>
                          <a:spcPts val="0"/>
                        </a:spcAft>
                      </a:pPr>
                      <a:r>
                        <a:rPr lang="fr-FR" sz="1050" b="1" kern="0" dirty="0" err="1">
                          <a:solidFill>
                            <a:srgbClr val="DBAAE8"/>
                          </a:solidFill>
                          <a:effectLst/>
                          <a:latin typeface="Arial" panose="020B0604020202020204" pitchFamily="34" charset="0"/>
                          <a:ea typeface="Times New Roman" panose="02020603050405020304" pitchFamily="18" charset="0"/>
                          <a:cs typeface="Arial" panose="020B0604020202020204" pitchFamily="34" charset="0"/>
                        </a:rPr>
                        <a:t>mPOCT</a:t>
                      </a:r>
                      <a:endParaRPr lang="fr-FR" sz="1050" b="1"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99</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30</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25</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24</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21</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20</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17</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a:lnSpc>
                          <a:spcPct val="107000"/>
                        </a:lnSpc>
                        <a:spcAft>
                          <a:spcPts val="0"/>
                        </a:spcAft>
                      </a:pPr>
                      <a:r>
                        <a:rPr lang="fr-FR" sz="1050" b="0" kern="0" dirty="0">
                          <a:solidFill>
                            <a:srgbClr val="DBAAE8"/>
                          </a:solidFill>
                          <a:effectLst/>
                          <a:latin typeface="Arial" panose="020B0604020202020204" pitchFamily="34" charset="0"/>
                          <a:ea typeface="Times New Roman" panose="02020603050405020304" pitchFamily="18" charset="0"/>
                          <a:cs typeface="Arial" panose="020B0604020202020204" pitchFamily="34" charset="0"/>
                        </a:rPr>
                        <a:t>17</a:t>
                      </a:r>
                      <a:endParaRPr lang="fr-FR" sz="1050" b="0" kern="100" dirty="0">
                        <a:solidFill>
                          <a:srgbClr val="DBAAE8"/>
                        </a:solidFill>
                        <a:effectLst/>
                        <a:latin typeface="Arial" panose="020B0604020202020204" pitchFamily="34" charset="0"/>
                        <a:ea typeface="Aptos"/>
                        <a:cs typeface="Arial" panose="020B0604020202020204" pitchFamily="34" charset="0"/>
                      </a:endParaRPr>
                    </a:p>
                  </a:txBody>
                  <a:tcPr marL="44450" marR="44450" marT="0" marB="0" anchor="b">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0" name="Rectangle à coins arrondis 9"/>
          <p:cNvSpPr/>
          <p:nvPr/>
        </p:nvSpPr>
        <p:spPr>
          <a:xfrm>
            <a:off x="2675166" y="1049599"/>
            <a:ext cx="8056334" cy="467810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15" name="Groupe 14"/>
          <p:cNvGrpSpPr/>
          <p:nvPr/>
        </p:nvGrpSpPr>
        <p:grpSpPr>
          <a:xfrm>
            <a:off x="3549674" y="1557531"/>
            <a:ext cx="6341601" cy="3292359"/>
            <a:chOff x="3473474" y="1600200"/>
            <a:chExt cx="6341601" cy="3292359"/>
          </a:xfrm>
        </p:grpSpPr>
        <p:graphicFrame>
          <p:nvGraphicFramePr>
            <p:cNvPr id="8" name="Graphique 7"/>
            <p:cNvGraphicFramePr/>
            <p:nvPr/>
          </p:nvGraphicFramePr>
          <p:xfrm>
            <a:off x="3537121" y="1638300"/>
            <a:ext cx="6235529" cy="3190529"/>
          </p:xfrm>
          <a:graphic>
            <a:graphicData uri="http://schemas.openxmlformats.org/drawingml/2006/chart">
              <c:chart xmlns:c="http://schemas.openxmlformats.org/drawingml/2006/chart" xmlns:r="http://schemas.openxmlformats.org/officeDocument/2006/relationships" r:id="rId2"/>
            </a:graphicData>
          </a:graphic>
        </p:graphicFrame>
        <p:sp>
          <p:nvSpPr>
            <p:cNvPr id="3" name="Forme libre 2"/>
            <p:cNvSpPr/>
            <p:nvPr/>
          </p:nvSpPr>
          <p:spPr>
            <a:xfrm>
              <a:off x="4216400" y="3511550"/>
              <a:ext cx="5308600" cy="869950"/>
            </a:xfrm>
            <a:custGeom>
              <a:avLst/>
              <a:gdLst>
                <a:gd name="connsiteX0" fmla="*/ 0 w 5308600"/>
                <a:gd name="connsiteY0" fmla="*/ 869950 h 869950"/>
                <a:gd name="connsiteX1" fmla="*/ 6350 w 5308600"/>
                <a:gd name="connsiteY1" fmla="*/ 717550 h 869950"/>
                <a:gd name="connsiteX2" fmla="*/ 50800 w 5308600"/>
                <a:gd name="connsiteY2" fmla="*/ 609600 h 869950"/>
                <a:gd name="connsiteX3" fmla="*/ 127000 w 5308600"/>
                <a:gd name="connsiteY3" fmla="*/ 520700 h 869950"/>
                <a:gd name="connsiteX4" fmla="*/ 228600 w 5308600"/>
                <a:gd name="connsiteY4" fmla="*/ 463550 h 869950"/>
                <a:gd name="connsiteX5" fmla="*/ 317500 w 5308600"/>
                <a:gd name="connsiteY5" fmla="*/ 457200 h 869950"/>
                <a:gd name="connsiteX6" fmla="*/ 381000 w 5308600"/>
                <a:gd name="connsiteY6" fmla="*/ 431800 h 869950"/>
                <a:gd name="connsiteX7" fmla="*/ 444500 w 5308600"/>
                <a:gd name="connsiteY7" fmla="*/ 444500 h 869950"/>
                <a:gd name="connsiteX8" fmla="*/ 508000 w 5308600"/>
                <a:gd name="connsiteY8" fmla="*/ 431800 h 869950"/>
                <a:gd name="connsiteX9" fmla="*/ 552450 w 5308600"/>
                <a:gd name="connsiteY9" fmla="*/ 412750 h 869950"/>
                <a:gd name="connsiteX10" fmla="*/ 622300 w 5308600"/>
                <a:gd name="connsiteY10" fmla="*/ 400050 h 869950"/>
                <a:gd name="connsiteX11" fmla="*/ 660400 w 5308600"/>
                <a:gd name="connsiteY11" fmla="*/ 374650 h 869950"/>
                <a:gd name="connsiteX12" fmla="*/ 730250 w 5308600"/>
                <a:gd name="connsiteY12" fmla="*/ 349250 h 869950"/>
                <a:gd name="connsiteX13" fmla="*/ 768350 w 5308600"/>
                <a:gd name="connsiteY13" fmla="*/ 349250 h 869950"/>
                <a:gd name="connsiteX14" fmla="*/ 806450 w 5308600"/>
                <a:gd name="connsiteY14" fmla="*/ 304800 h 869950"/>
                <a:gd name="connsiteX15" fmla="*/ 857250 w 5308600"/>
                <a:gd name="connsiteY15" fmla="*/ 279400 h 869950"/>
                <a:gd name="connsiteX16" fmla="*/ 908050 w 5308600"/>
                <a:gd name="connsiteY16" fmla="*/ 266700 h 869950"/>
                <a:gd name="connsiteX17" fmla="*/ 1009650 w 5308600"/>
                <a:gd name="connsiteY17" fmla="*/ 260350 h 869950"/>
                <a:gd name="connsiteX18" fmla="*/ 1035050 w 5308600"/>
                <a:gd name="connsiteY18" fmla="*/ 247650 h 869950"/>
                <a:gd name="connsiteX19" fmla="*/ 1397000 w 5308600"/>
                <a:gd name="connsiteY19" fmla="*/ 247650 h 869950"/>
                <a:gd name="connsiteX20" fmla="*/ 1504950 w 5308600"/>
                <a:gd name="connsiteY20" fmla="*/ 184150 h 869950"/>
                <a:gd name="connsiteX21" fmla="*/ 1581150 w 5308600"/>
                <a:gd name="connsiteY21" fmla="*/ 158750 h 869950"/>
                <a:gd name="connsiteX22" fmla="*/ 1670050 w 5308600"/>
                <a:gd name="connsiteY22" fmla="*/ 120650 h 869950"/>
                <a:gd name="connsiteX23" fmla="*/ 1930400 w 5308600"/>
                <a:gd name="connsiteY23" fmla="*/ 120650 h 869950"/>
                <a:gd name="connsiteX24" fmla="*/ 1955800 w 5308600"/>
                <a:gd name="connsiteY24" fmla="*/ 101600 h 869950"/>
                <a:gd name="connsiteX25" fmla="*/ 2178050 w 5308600"/>
                <a:gd name="connsiteY25" fmla="*/ 114300 h 869950"/>
                <a:gd name="connsiteX26" fmla="*/ 2190750 w 5308600"/>
                <a:gd name="connsiteY26" fmla="*/ 95250 h 869950"/>
                <a:gd name="connsiteX27" fmla="*/ 2241550 w 5308600"/>
                <a:gd name="connsiteY27" fmla="*/ 95250 h 869950"/>
                <a:gd name="connsiteX28" fmla="*/ 2266950 w 5308600"/>
                <a:gd name="connsiteY28" fmla="*/ 95250 h 869950"/>
                <a:gd name="connsiteX29" fmla="*/ 2292350 w 5308600"/>
                <a:gd name="connsiteY29" fmla="*/ 57150 h 869950"/>
                <a:gd name="connsiteX30" fmla="*/ 2908300 w 5308600"/>
                <a:gd name="connsiteY30" fmla="*/ 57150 h 869950"/>
                <a:gd name="connsiteX31" fmla="*/ 3003550 w 5308600"/>
                <a:gd name="connsiteY31" fmla="*/ 31750 h 869950"/>
                <a:gd name="connsiteX32" fmla="*/ 3771900 w 5308600"/>
                <a:gd name="connsiteY32" fmla="*/ 31750 h 869950"/>
                <a:gd name="connsiteX33" fmla="*/ 3822700 w 5308600"/>
                <a:gd name="connsiteY33" fmla="*/ 12700 h 869950"/>
                <a:gd name="connsiteX34" fmla="*/ 4730750 w 5308600"/>
                <a:gd name="connsiteY34" fmla="*/ 12700 h 869950"/>
                <a:gd name="connsiteX35" fmla="*/ 4756150 w 5308600"/>
                <a:gd name="connsiteY35" fmla="*/ 0 h 869950"/>
                <a:gd name="connsiteX36" fmla="*/ 5308600 w 5308600"/>
                <a:gd name="connsiteY36" fmla="*/ 0 h 86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08600" h="869950">
                  <a:moveTo>
                    <a:pt x="0" y="869950"/>
                  </a:moveTo>
                  <a:lnTo>
                    <a:pt x="6350" y="717550"/>
                  </a:lnTo>
                  <a:lnTo>
                    <a:pt x="50800" y="609600"/>
                  </a:lnTo>
                  <a:lnTo>
                    <a:pt x="127000" y="520700"/>
                  </a:lnTo>
                  <a:lnTo>
                    <a:pt x="228600" y="463550"/>
                  </a:lnTo>
                  <a:lnTo>
                    <a:pt x="317500" y="457200"/>
                  </a:lnTo>
                  <a:lnTo>
                    <a:pt x="381000" y="431800"/>
                  </a:lnTo>
                  <a:lnTo>
                    <a:pt x="444500" y="444500"/>
                  </a:lnTo>
                  <a:lnTo>
                    <a:pt x="508000" y="431800"/>
                  </a:lnTo>
                  <a:lnTo>
                    <a:pt x="552450" y="412750"/>
                  </a:lnTo>
                  <a:lnTo>
                    <a:pt x="622300" y="400050"/>
                  </a:lnTo>
                  <a:lnTo>
                    <a:pt x="660400" y="374650"/>
                  </a:lnTo>
                  <a:lnTo>
                    <a:pt x="730250" y="349250"/>
                  </a:lnTo>
                  <a:lnTo>
                    <a:pt x="768350" y="349250"/>
                  </a:lnTo>
                  <a:lnTo>
                    <a:pt x="806450" y="304800"/>
                  </a:lnTo>
                  <a:lnTo>
                    <a:pt x="857250" y="279400"/>
                  </a:lnTo>
                  <a:lnTo>
                    <a:pt x="908050" y="266700"/>
                  </a:lnTo>
                  <a:lnTo>
                    <a:pt x="1009650" y="260350"/>
                  </a:lnTo>
                  <a:lnTo>
                    <a:pt x="1035050" y="247650"/>
                  </a:lnTo>
                  <a:lnTo>
                    <a:pt x="1397000" y="247650"/>
                  </a:lnTo>
                  <a:lnTo>
                    <a:pt x="1504950" y="184150"/>
                  </a:lnTo>
                  <a:lnTo>
                    <a:pt x="1581150" y="158750"/>
                  </a:lnTo>
                  <a:lnTo>
                    <a:pt x="1670050" y="120650"/>
                  </a:lnTo>
                  <a:lnTo>
                    <a:pt x="1930400" y="120650"/>
                  </a:lnTo>
                  <a:lnTo>
                    <a:pt x="1955800" y="101600"/>
                  </a:lnTo>
                  <a:lnTo>
                    <a:pt x="2178050" y="114300"/>
                  </a:lnTo>
                  <a:lnTo>
                    <a:pt x="2190750" y="95250"/>
                  </a:lnTo>
                  <a:lnTo>
                    <a:pt x="2241550" y="95250"/>
                  </a:lnTo>
                  <a:lnTo>
                    <a:pt x="2266950" y="95250"/>
                  </a:lnTo>
                  <a:lnTo>
                    <a:pt x="2292350" y="57150"/>
                  </a:lnTo>
                  <a:lnTo>
                    <a:pt x="2908300" y="57150"/>
                  </a:lnTo>
                  <a:lnTo>
                    <a:pt x="3003550" y="31750"/>
                  </a:lnTo>
                  <a:lnTo>
                    <a:pt x="3771900" y="31750"/>
                  </a:lnTo>
                  <a:lnTo>
                    <a:pt x="3822700" y="12700"/>
                  </a:lnTo>
                  <a:lnTo>
                    <a:pt x="4730750" y="12700"/>
                  </a:lnTo>
                  <a:lnTo>
                    <a:pt x="4756150" y="0"/>
                  </a:lnTo>
                  <a:lnTo>
                    <a:pt x="5308600" y="0"/>
                  </a:lnTo>
                </a:path>
              </a:pathLst>
            </a:custGeom>
            <a:noFill/>
            <a:ln w="28575">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 name="Forme libre 4"/>
            <p:cNvSpPr/>
            <p:nvPr/>
          </p:nvSpPr>
          <p:spPr>
            <a:xfrm>
              <a:off x="4210050" y="1600200"/>
              <a:ext cx="5334000" cy="2781300"/>
            </a:xfrm>
            <a:custGeom>
              <a:avLst/>
              <a:gdLst>
                <a:gd name="connsiteX0" fmla="*/ 0 w 5334000"/>
                <a:gd name="connsiteY0" fmla="*/ 2781300 h 2781300"/>
                <a:gd name="connsiteX1" fmla="*/ 38100 w 5334000"/>
                <a:gd name="connsiteY1" fmla="*/ 1460500 h 2781300"/>
                <a:gd name="connsiteX2" fmla="*/ 95250 w 5334000"/>
                <a:gd name="connsiteY2" fmla="*/ 1212850 h 2781300"/>
                <a:gd name="connsiteX3" fmla="*/ 139700 w 5334000"/>
                <a:gd name="connsiteY3" fmla="*/ 1162050 h 2781300"/>
                <a:gd name="connsiteX4" fmla="*/ 139700 w 5334000"/>
                <a:gd name="connsiteY4" fmla="*/ 1085850 h 2781300"/>
                <a:gd name="connsiteX5" fmla="*/ 177800 w 5334000"/>
                <a:gd name="connsiteY5" fmla="*/ 1085850 h 2781300"/>
                <a:gd name="connsiteX6" fmla="*/ 190500 w 5334000"/>
                <a:gd name="connsiteY6" fmla="*/ 1016000 h 2781300"/>
                <a:gd name="connsiteX7" fmla="*/ 196850 w 5334000"/>
                <a:gd name="connsiteY7" fmla="*/ 1028700 h 2781300"/>
                <a:gd name="connsiteX8" fmla="*/ 215900 w 5334000"/>
                <a:gd name="connsiteY8" fmla="*/ 996950 h 2781300"/>
                <a:gd name="connsiteX9" fmla="*/ 241300 w 5334000"/>
                <a:gd name="connsiteY9" fmla="*/ 990600 h 2781300"/>
                <a:gd name="connsiteX10" fmla="*/ 247650 w 5334000"/>
                <a:gd name="connsiteY10" fmla="*/ 952500 h 2781300"/>
                <a:gd name="connsiteX11" fmla="*/ 317500 w 5334000"/>
                <a:gd name="connsiteY11" fmla="*/ 965200 h 2781300"/>
                <a:gd name="connsiteX12" fmla="*/ 342900 w 5334000"/>
                <a:gd name="connsiteY12" fmla="*/ 920750 h 2781300"/>
                <a:gd name="connsiteX13" fmla="*/ 381000 w 5334000"/>
                <a:gd name="connsiteY13" fmla="*/ 901700 h 2781300"/>
                <a:gd name="connsiteX14" fmla="*/ 469900 w 5334000"/>
                <a:gd name="connsiteY14" fmla="*/ 895350 h 2781300"/>
                <a:gd name="connsiteX15" fmla="*/ 469900 w 5334000"/>
                <a:gd name="connsiteY15" fmla="*/ 869950 h 2781300"/>
                <a:gd name="connsiteX16" fmla="*/ 508000 w 5334000"/>
                <a:gd name="connsiteY16" fmla="*/ 863600 h 2781300"/>
                <a:gd name="connsiteX17" fmla="*/ 508000 w 5334000"/>
                <a:gd name="connsiteY17" fmla="*/ 844550 h 2781300"/>
                <a:gd name="connsiteX18" fmla="*/ 539750 w 5334000"/>
                <a:gd name="connsiteY18" fmla="*/ 844550 h 2781300"/>
                <a:gd name="connsiteX19" fmla="*/ 565150 w 5334000"/>
                <a:gd name="connsiteY19" fmla="*/ 812800 h 2781300"/>
                <a:gd name="connsiteX20" fmla="*/ 596900 w 5334000"/>
                <a:gd name="connsiteY20" fmla="*/ 812800 h 2781300"/>
                <a:gd name="connsiteX21" fmla="*/ 641350 w 5334000"/>
                <a:gd name="connsiteY21" fmla="*/ 704850 h 2781300"/>
                <a:gd name="connsiteX22" fmla="*/ 666750 w 5334000"/>
                <a:gd name="connsiteY22" fmla="*/ 704850 h 2781300"/>
                <a:gd name="connsiteX23" fmla="*/ 692150 w 5334000"/>
                <a:gd name="connsiteY23" fmla="*/ 679450 h 2781300"/>
                <a:gd name="connsiteX24" fmla="*/ 723900 w 5334000"/>
                <a:gd name="connsiteY24" fmla="*/ 673100 h 2781300"/>
                <a:gd name="connsiteX25" fmla="*/ 736600 w 5334000"/>
                <a:gd name="connsiteY25" fmla="*/ 654050 h 2781300"/>
                <a:gd name="connsiteX26" fmla="*/ 793750 w 5334000"/>
                <a:gd name="connsiteY26" fmla="*/ 647700 h 2781300"/>
                <a:gd name="connsiteX27" fmla="*/ 793750 w 5334000"/>
                <a:gd name="connsiteY27" fmla="*/ 514350 h 2781300"/>
                <a:gd name="connsiteX28" fmla="*/ 825500 w 5334000"/>
                <a:gd name="connsiteY28" fmla="*/ 520700 h 2781300"/>
                <a:gd name="connsiteX29" fmla="*/ 838200 w 5334000"/>
                <a:gd name="connsiteY29" fmla="*/ 482600 h 2781300"/>
                <a:gd name="connsiteX30" fmla="*/ 876300 w 5334000"/>
                <a:gd name="connsiteY30" fmla="*/ 476250 h 2781300"/>
                <a:gd name="connsiteX31" fmla="*/ 882650 w 5334000"/>
                <a:gd name="connsiteY31" fmla="*/ 450850 h 2781300"/>
                <a:gd name="connsiteX32" fmla="*/ 1016000 w 5334000"/>
                <a:gd name="connsiteY32" fmla="*/ 444500 h 2781300"/>
                <a:gd name="connsiteX33" fmla="*/ 1028700 w 5334000"/>
                <a:gd name="connsiteY33" fmla="*/ 419100 h 2781300"/>
                <a:gd name="connsiteX34" fmla="*/ 1403350 w 5334000"/>
                <a:gd name="connsiteY34" fmla="*/ 419100 h 2781300"/>
                <a:gd name="connsiteX35" fmla="*/ 1466850 w 5334000"/>
                <a:gd name="connsiteY35" fmla="*/ 323850 h 2781300"/>
                <a:gd name="connsiteX36" fmla="*/ 1504950 w 5334000"/>
                <a:gd name="connsiteY36" fmla="*/ 304800 h 2781300"/>
                <a:gd name="connsiteX37" fmla="*/ 1504950 w 5334000"/>
                <a:gd name="connsiteY37" fmla="*/ 304800 h 2781300"/>
                <a:gd name="connsiteX38" fmla="*/ 1562100 w 5334000"/>
                <a:gd name="connsiteY38" fmla="*/ 247650 h 2781300"/>
                <a:gd name="connsiteX39" fmla="*/ 1587500 w 5334000"/>
                <a:gd name="connsiteY39" fmla="*/ 247650 h 2781300"/>
                <a:gd name="connsiteX40" fmla="*/ 1612900 w 5334000"/>
                <a:gd name="connsiteY40" fmla="*/ 234950 h 2781300"/>
                <a:gd name="connsiteX41" fmla="*/ 1657350 w 5334000"/>
                <a:gd name="connsiteY41" fmla="*/ 228600 h 2781300"/>
                <a:gd name="connsiteX42" fmla="*/ 1682750 w 5334000"/>
                <a:gd name="connsiteY42" fmla="*/ 177800 h 2781300"/>
                <a:gd name="connsiteX43" fmla="*/ 1936750 w 5334000"/>
                <a:gd name="connsiteY43" fmla="*/ 196850 h 2781300"/>
                <a:gd name="connsiteX44" fmla="*/ 1962150 w 5334000"/>
                <a:gd name="connsiteY44" fmla="*/ 165100 h 2781300"/>
                <a:gd name="connsiteX45" fmla="*/ 2184400 w 5334000"/>
                <a:gd name="connsiteY45" fmla="*/ 158750 h 2781300"/>
                <a:gd name="connsiteX46" fmla="*/ 2216150 w 5334000"/>
                <a:gd name="connsiteY46" fmla="*/ 152400 h 2781300"/>
                <a:gd name="connsiteX47" fmla="*/ 2292350 w 5334000"/>
                <a:gd name="connsiteY47" fmla="*/ 139700 h 2781300"/>
                <a:gd name="connsiteX48" fmla="*/ 2311400 w 5334000"/>
                <a:gd name="connsiteY48" fmla="*/ 82550 h 2781300"/>
                <a:gd name="connsiteX49" fmla="*/ 2946400 w 5334000"/>
                <a:gd name="connsiteY49" fmla="*/ 69850 h 2781300"/>
                <a:gd name="connsiteX50" fmla="*/ 2965450 w 5334000"/>
                <a:gd name="connsiteY50" fmla="*/ 63500 h 2781300"/>
                <a:gd name="connsiteX51" fmla="*/ 2990850 w 5334000"/>
                <a:gd name="connsiteY51" fmla="*/ 63500 h 2781300"/>
                <a:gd name="connsiteX52" fmla="*/ 3003550 w 5334000"/>
                <a:gd name="connsiteY52" fmla="*/ 44450 h 2781300"/>
                <a:gd name="connsiteX53" fmla="*/ 3784600 w 5334000"/>
                <a:gd name="connsiteY53" fmla="*/ 50800 h 2781300"/>
                <a:gd name="connsiteX54" fmla="*/ 3822700 w 5334000"/>
                <a:gd name="connsiteY54" fmla="*/ 31750 h 2781300"/>
                <a:gd name="connsiteX55" fmla="*/ 3841750 w 5334000"/>
                <a:gd name="connsiteY55" fmla="*/ 25400 h 2781300"/>
                <a:gd name="connsiteX56" fmla="*/ 4730750 w 5334000"/>
                <a:gd name="connsiteY56" fmla="*/ 25400 h 2781300"/>
                <a:gd name="connsiteX57" fmla="*/ 4762500 w 5334000"/>
                <a:gd name="connsiteY57" fmla="*/ 6350 h 2781300"/>
                <a:gd name="connsiteX58" fmla="*/ 5334000 w 5334000"/>
                <a:gd name="connsiteY58" fmla="*/ 0 h 278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34000" h="2781300">
                  <a:moveTo>
                    <a:pt x="0" y="2781300"/>
                  </a:moveTo>
                  <a:lnTo>
                    <a:pt x="38100" y="1460500"/>
                  </a:lnTo>
                  <a:lnTo>
                    <a:pt x="95250" y="1212850"/>
                  </a:lnTo>
                  <a:lnTo>
                    <a:pt x="139700" y="1162050"/>
                  </a:lnTo>
                  <a:lnTo>
                    <a:pt x="139700" y="1085850"/>
                  </a:lnTo>
                  <a:lnTo>
                    <a:pt x="177800" y="1085850"/>
                  </a:lnTo>
                  <a:lnTo>
                    <a:pt x="190500" y="1016000"/>
                  </a:lnTo>
                  <a:lnTo>
                    <a:pt x="196850" y="1028700"/>
                  </a:lnTo>
                  <a:lnTo>
                    <a:pt x="215900" y="996950"/>
                  </a:lnTo>
                  <a:lnTo>
                    <a:pt x="241300" y="990600"/>
                  </a:lnTo>
                  <a:lnTo>
                    <a:pt x="247650" y="952500"/>
                  </a:lnTo>
                  <a:lnTo>
                    <a:pt x="317500" y="965200"/>
                  </a:lnTo>
                  <a:lnTo>
                    <a:pt x="342900" y="920750"/>
                  </a:lnTo>
                  <a:lnTo>
                    <a:pt x="381000" y="901700"/>
                  </a:lnTo>
                  <a:lnTo>
                    <a:pt x="469900" y="895350"/>
                  </a:lnTo>
                  <a:lnTo>
                    <a:pt x="469900" y="869950"/>
                  </a:lnTo>
                  <a:lnTo>
                    <a:pt x="508000" y="863600"/>
                  </a:lnTo>
                  <a:lnTo>
                    <a:pt x="508000" y="844550"/>
                  </a:lnTo>
                  <a:lnTo>
                    <a:pt x="539750" y="844550"/>
                  </a:lnTo>
                  <a:lnTo>
                    <a:pt x="565150" y="812800"/>
                  </a:lnTo>
                  <a:lnTo>
                    <a:pt x="596900" y="812800"/>
                  </a:lnTo>
                  <a:lnTo>
                    <a:pt x="641350" y="704850"/>
                  </a:lnTo>
                  <a:lnTo>
                    <a:pt x="666750" y="704850"/>
                  </a:lnTo>
                  <a:lnTo>
                    <a:pt x="692150" y="679450"/>
                  </a:lnTo>
                  <a:lnTo>
                    <a:pt x="723900" y="673100"/>
                  </a:lnTo>
                  <a:lnTo>
                    <a:pt x="736600" y="654050"/>
                  </a:lnTo>
                  <a:lnTo>
                    <a:pt x="793750" y="647700"/>
                  </a:lnTo>
                  <a:lnTo>
                    <a:pt x="793750" y="514350"/>
                  </a:lnTo>
                  <a:lnTo>
                    <a:pt x="825500" y="520700"/>
                  </a:lnTo>
                  <a:lnTo>
                    <a:pt x="838200" y="482600"/>
                  </a:lnTo>
                  <a:lnTo>
                    <a:pt x="876300" y="476250"/>
                  </a:lnTo>
                  <a:lnTo>
                    <a:pt x="882650" y="450850"/>
                  </a:lnTo>
                  <a:lnTo>
                    <a:pt x="1016000" y="444500"/>
                  </a:lnTo>
                  <a:lnTo>
                    <a:pt x="1028700" y="419100"/>
                  </a:lnTo>
                  <a:lnTo>
                    <a:pt x="1403350" y="419100"/>
                  </a:lnTo>
                  <a:lnTo>
                    <a:pt x="1466850" y="323850"/>
                  </a:lnTo>
                  <a:lnTo>
                    <a:pt x="1504950" y="304800"/>
                  </a:lnTo>
                  <a:lnTo>
                    <a:pt x="1504950" y="304800"/>
                  </a:lnTo>
                  <a:lnTo>
                    <a:pt x="1562100" y="247650"/>
                  </a:lnTo>
                  <a:lnTo>
                    <a:pt x="1587500" y="247650"/>
                  </a:lnTo>
                  <a:lnTo>
                    <a:pt x="1612900" y="234950"/>
                  </a:lnTo>
                  <a:lnTo>
                    <a:pt x="1657350" y="228600"/>
                  </a:lnTo>
                  <a:lnTo>
                    <a:pt x="1682750" y="177800"/>
                  </a:lnTo>
                  <a:lnTo>
                    <a:pt x="1936750" y="196850"/>
                  </a:lnTo>
                  <a:lnTo>
                    <a:pt x="1962150" y="165100"/>
                  </a:lnTo>
                  <a:lnTo>
                    <a:pt x="2184400" y="158750"/>
                  </a:lnTo>
                  <a:lnTo>
                    <a:pt x="2216150" y="152400"/>
                  </a:lnTo>
                  <a:lnTo>
                    <a:pt x="2292350" y="139700"/>
                  </a:lnTo>
                  <a:lnTo>
                    <a:pt x="2311400" y="82550"/>
                  </a:lnTo>
                  <a:lnTo>
                    <a:pt x="2946400" y="69850"/>
                  </a:lnTo>
                  <a:lnTo>
                    <a:pt x="2965450" y="63500"/>
                  </a:lnTo>
                  <a:lnTo>
                    <a:pt x="2990850" y="63500"/>
                  </a:lnTo>
                  <a:lnTo>
                    <a:pt x="3003550" y="44450"/>
                  </a:lnTo>
                  <a:lnTo>
                    <a:pt x="3784600" y="50800"/>
                  </a:lnTo>
                  <a:lnTo>
                    <a:pt x="3822700" y="31750"/>
                  </a:lnTo>
                  <a:lnTo>
                    <a:pt x="3841750" y="25400"/>
                  </a:lnTo>
                  <a:lnTo>
                    <a:pt x="4730750" y="25400"/>
                  </a:lnTo>
                  <a:lnTo>
                    <a:pt x="4762500" y="6350"/>
                  </a:lnTo>
                  <a:lnTo>
                    <a:pt x="5334000" y="0"/>
                  </a:lnTo>
                </a:path>
              </a:pathLst>
            </a:custGeom>
            <a:noFill/>
            <a:ln w="28575">
              <a:solidFill>
                <a:srgbClr val="DBAAE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ZoneTexte 11"/>
            <p:cNvSpPr txBox="1"/>
            <p:nvPr/>
          </p:nvSpPr>
          <p:spPr>
            <a:xfrm>
              <a:off x="6375786" y="4646338"/>
              <a:ext cx="910827" cy="246221"/>
            </a:xfrm>
            <a:prstGeom prst="rect">
              <a:avLst/>
            </a:prstGeom>
            <a:noFill/>
          </p:spPr>
          <p:txBody>
            <a:bodyPr wrap="none" rtlCol="0">
              <a:spAutoFit/>
            </a:bodyPr>
            <a:lstStyle/>
            <a:p>
              <a:r>
                <a:rPr lang="en-US" sz="1000" dirty="0">
                  <a:solidFill>
                    <a:srgbClr val="898989"/>
                  </a:solidFill>
                  <a:latin typeface="Arial" panose="020B0604020202020204" pitchFamily="34" charset="0"/>
                  <a:cs typeface="Arial" panose="020B0604020202020204" pitchFamily="34" charset="0"/>
                </a:rPr>
                <a:t>Time (hours)</a:t>
              </a:r>
              <a:endParaRPr lang="fr-FR" sz="1000" dirty="0">
                <a:solidFill>
                  <a:srgbClr val="898989"/>
                </a:solidFill>
                <a:latin typeface="Arial" panose="020B0604020202020204" pitchFamily="34" charset="0"/>
                <a:cs typeface="Arial" panose="020B0604020202020204" pitchFamily="34" charset="0"/>
              </a:endParaRPr>
            </a:p>
          </p:txBody>
        </p:sp>
        <p:sp>
          <p:nvSpPr>
            <p:cNvPr id="14" name="ZoneTexte 13"/>
            <p:cNvSpPr txBox="1"/>
            <p:nvPr/>
          </p:nvSpPr>
          <p:spPr>
            <a:xfrm rot="16200000">
              <a:off x="2124868" y="2952507"/>
              <a:ext cx="2943434" cy="246221"/>
            </a:xfrm>
            <a:prstGeom prst="rect">
              <a:avLst/>
            </a:prstGeom>
            <a:noFill/>
          </p:spPr>
          <p:txBody>
            <a:bodyPr wrap="none" rtlCol="0">
              <a:spAutoFit/>
            </a:bodyPr>
            <a:lstStyle/>
            <a:p>
              <a:r>
                <a:rPr lang="en-US" sz="1000" dirty="0">
                  <a:solidFill>
                    <a:srgbClr val="898989"/>
                  </a:solidFill>
                  <a:latin typeface="Arial" panose="020B0604020202020204" pitchFamily="34" charset="0"/>
                  <a:cs typeface="Arial" panose="020B0604020202020204" pitchFamily="34" charset="0"/>
                </a:rPr>
                <a:t>Cumulative probability of results directed therapy</a:t>
              </a:r>
              <a:endParaRPr lang="fr-FR" sz="1000" dirty="0">
                <a:solidFill>
                  <a:srgbClr val="898989"/>
                </a:solidFill>
                <a:latin typeface="Arial" panose="020B0604020202020204" pitchFamily="34" charset="0"/>
                <a:cs typeface="Arial" panose="020B0604020202020204" pitchFamily="34" charset="0"/>
              </a:endParaRPr>
            </a:p>
          </p:txBody>
        </p:sp>
        <p:sp>
          <p:nvSpPr>
            <p:cNvPr id="13" name="Rectangle 12"/>
            <p:cNvSpPr/>
            <p:nvPr/>
          </p:nvSpPr>
          <p:spPr>
            <a:xfrm>
              <a:off x="6487289" y="2154457"/>
              <a:ext cx="3327786" cy="803553"/>
            </a:xfrm>
            <a:prstGeom prst="rect">
              <a:avLst/>
            </a:prstGeom>
          </p:spPr>
          <p:txBody>
            <a:bodyPr wrap="square">
              <a:spAutoFit/>
            </a:bodyPr>
            <a:lstStyle/>
            <a:p>
              <a:pPr>
                <a:lnSpc>
                  <a:spcPct val="107000"/>
                </a:lnSpc>
                <a:spcAft>
                  <a:spcPts val="800"/>
                </a:spcAft>
              </a:pPr>
              <a:r>
                <a:rPr lang="fr-FR" sz="1050" kern="100" dirty="0">
                  <a:latin typeface="Arial" panose="020B0604020202020204" pitchFamily="34" charset="0"/>
                  <a:ea typeface="Aptos"/>
                  <a:cs typeface="Arial" panose="020B0604020202020204" pitchFamily="34" charset="0"/>
                </a:rPr>
                <a:t> </a:t>
              </a:r>
              <a:endParaRPr lang="fr-FR" sz="1200" kern="100" dirty="0">
                <a:latin typeface="Arial" panose="020B0604020202020204" pitchFamily="34" charset="0"/>
                <a:ea typeface="Aptos"/>
                <a:cs typeface="Arial" panose="020B0604020202020204" pitchFamily="34" charset="0"/>
              </a:endParaRPr>
            </a:p>
            <a:p>
              <a:pPr>
                <a:lnSpc>
                  <a:spcPct val="107000"/>
                </a:lnSpc>
                <a:spcAft>
                  <a:spcPts val="800"/>
                </a:spcAft>
              </a:pPr>
              <a:r>
                <a:rPr lang="fr-FR" sz="1050" kern="100" dirty="0" err="1">
                  <a:latin typeface="Arial" panose="020B0604020202020204" pitchFamily="34" charset="0"/>
                  <a:ea typeface="Aptos"/>
                  <a:cs typeface="Arial" panose="020B0604020202020204" pitchFamily="34" charset="0"/>
                </a:rPr>
                <a:t>Subhazard</a:t>
              </a:r>
              <a:r>
                <a:rPr lang="fr-FR" sz="1050" kern="100" dirty="0">
                  <a:latin typeface="Arial" panose="020B0604020202020204" pitchFamily="34" charset="0"/>
                  <a:ea typeface="Aptos"/>
                  <a:cs typeface="Arial" panose="020B0604020202020204" pitchFamily="34" charset="0"/>
                </a:rPr>
                <a:t> ratio 5.96 (95% CI 3.92, 9.07)</a:t>
              </a:r>
              <a:endParaRPr lang="fr-FR" sz="1200" kern="100" dirty="0">
                <a:latin typeface="Arial" panose="020B0604020202020204" pitchFamily="34" charset="0"/>
                <a:ea typeface="Aptos"/>
                <a:cs typeface="Arial" panose="020B0604020202020204" pitchFamily="34" charset="0"/>
              </a:endParaRPr>
            </a:p>
            <a:p>
              <a:pPr>
                <a:lnSpc>
                  <a:spcPct val="107000"/>
                </a:lnSpc>
                <a:spcAft>
                  <a:spcPts val="800"/>
                </a:spcAft>
              </a:pPr>
              <a:r>
                <a:rPr lang="fr-FR" sz="1050" i="1" kern="100" dirty="0">
                  <a:latin typeface="Arial" panose="020B0604020202020204" pitchFamily="34" charset="0"/>
                  <a:ea typeface="Aptos"/>
                  <a:cs typeface="Arial" panose="020B0604020202020204" pitchFamily="34" charset="0"/>
                </a:rPr>
                <a:t>p</a:t>
              </a:r>
              <a:r>
                <a:rPr lang="fr-FR" sz="1050" kern="100" dirty="0">
                  <a:latin typeface="Arial" panose="020B0604020202020204" pitchFamily="34" charset="0"/>
                  <a:ea typeface="Aptos"/>
                  <a:cs typeface="Arial" panose="020B0604020202020204" pitchFamily="34" charset="0"/>
                </a:rPr>
                <a:t>&lt;0.0001</a:t>
              </a:r>
              <a:endParaRPr lang="fr-FR" sz="1200" kern="100" dirty="0">
                <a:effectLst/>
                <a:latin typeface="Arial" panose="020B0604020202020204" pitchFamily="34" charset="0"/>
                <a:ea typeface="Aptos"/>
                <a:cs typeface="Arial" panose="020B0604020202020204" pitchFamily="34" charset="0"/>
              </a:endParaRPr>
            </a:p>
          </p:txBody>
        </p:sp>
      </p:grpSp>
    </p:spTree>
    <p:extLst>
      <p:ext uri="{BB962C8B-B14F-4D97-AF65-F5344CB8AC3E}">
        <p14:creationId xmlns:p14="http://schemas.microsoft.com/office/powerpoint/2010/main" val="409851277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p:cNvSpPr>
            <a:spLocks noGrp="1"/>
          </p:cNvSpPr>
          <p:nvPr>
            <p:ph type="body" sz="quarter" idx="15"/>
          </p:nvPr>
        </p:nvSpPr>
        <p:spPr>
          <a:xfrm>
            <a:off x="960194" y="1395361"/>
            <a:ext cx="11104989" cy="3443339"/>
          </a:xfrm>
        </p:spPr>
        <p:txBody>
          <a:bodyPr/>
          <a:lstStyle/>
          <a:p>
            <a:pPr>
              <a:spcBef>
                <a:spcPts val="1800"/>
              </a:spcBef>
              <a:spcAft>
                <a:spcPts val="1200"/>
              </a:spcAft>
            </a:pPr>
            <a:r>
              <a:rPr lang="fr-FR" dirty="0"/>
              <a:t>Understand how </a:t>
            </a:r>
            <a:r>
              <a:rPr lang="fr-FR" dirty="0" err="1"/>
              <a:t>rapid</a:t>
            </a:r>
            <a:r>
              <a:rPr lang="fr-FR" dirty="0"/>
              <a:t> </a:t>
            </a:r>
            <a:r>
              <a:rPr lang="fr-FR" dirty="0" err="1"/>
              <a:t>genotypic</a:t>
            </a:r>
            <a:r>
              <a:rPr lang="fr-FR" dirty="0"/>
              <a:t> </a:t>
            </a:r>
            <a:r>
              <a:rPr lang="fr-FR" dirty="0" err="1"/>
              <a:t>antimicrobial</a:t>
            </a:r>
            <a:r>
              <a:rPr lang="fr-FR" dirty="0"/>
              <a:t> </a:t>
            </a:r>
            <a:r>
              <a:rPr lang="fr-FR" dirty="0" err="1"/>
              <a:t>resistance</a:t>
            </a:r>
            <a:r>
              <a:rPr lang="fr-FR" dirty="0"/>
              <a:t> markers </a:t>
            </a:r>
            <a:r>
              <a:rPr lang="fr-FR" dirty="0" err="1"/>
              <a:t>integrate</a:t>
            </a:r>
            <a:r>
              <a:rPr lang="fr-FR" dirty="0"/>
              <a:t> </a:t>
            </a:r>
            <a:r>
              <a:rPr lang="fr-FR" dirty="0" err="1"/>
              <a:t>into</a:t>
            </a:r>
            <a:r>
              <a:rPr lang="fr-FR" dirty="0"/>
              <a:t> </a:t>
            </a:r>
            <a:r>
              <a:rPr lang="fr-FR" b="1" dirty="0"/>
              <a:t>diagnostic </a:t>
            </a:r>
            <a:r>
              <a:rPr lang="fr-FR" b="1" dirty="0" err="1"/>
              <a:t>pathways</a:t>
            </a:r>
            <a:r>
              <a:rPr lang="fr-FR" dirty="0"/>
              <a:t> for </a:t>
            </a:r>
            <a:r>
              <a:rPr lang="fr-FR" dirty="0" err="1"/>
              <a:t>pneumonia</a:t>
            </a:r>
            <a:r>
              <a:rPr lang="fr-FR" dirty="0"/>
              <a:t> &amp; </a:t>
            </a:r>
            <a:r>
              <a:rPr lang="fr-FR" dirty="0" err="1"/>
              <a:t>blood</a:t>
            </a:r>
            <a:r>
              <a:rPr lang="fr-FR" dirty="0"/>
              <a:t> </a:t>
            </a:r>
            <a:r>
              <a:rPr lang="fr-FR" dirty="0" err="1"/>
              <a:t>stream</a:t>
            </a:r>
            <a:r>
              <a:rPr lang="fr-FR" dirty="0"/>
              <a:t> infections.</a:t>
            </a:r>
          </a:p>
          <a:p>
            <a:pPr>
              <a:spcBef>
                <a:spcPts val="1800"/>
              </a:spcBef>
              <a:spcAft>
                <a:spcPts val="1200"/>
              </a:spcAft>
            </a:pPr>
            <a:r>
              <a:rPr lang="fr-FR" dirty="0"/>
              <a:t>Understand how </a:t>
            </a:r>
            <a:r>
              <a:rPr lang="fr-FR" dirty="0" err="1"/>
              <a:t>rapid</a:t>
            </a:r>
            <a:r>
              <a:rPr lang="fr-FR" dirty="0"/>
              <a:t> </a:t>
            </a:r>
            <a:r>
              <a:rPr lang="fr-FR" dirty="0" err="1"/>
              <a:t>genotypic</a:t>
            </a:r>
            <a:r>
              <a:rPr lang="fr-FR" dirty="0"/>
              <a:t> </a:t>
            </a:r>
            <a:r>
              <a:rPr lang="fr-FR" dirty="0" err="1"/>
              <a:t>antimicrobial</a:t>
            </a:r>
            <a:r>
              <a:rPr lang="fr-FR" dirty="0"/>
              <a:t> </a:t>
            </a:r>
            <a:r>
              <a:rPr lang="fr-FR" dirty="0" err="1"/>
              <a:t>resistance</a:t>
            </a:r>
            <a:r>
              <a:rPr lang="fr-FR" dirty="0"/>
              <a:t> markers </a:t>
            </a:r>
            <a:r>
              <a:rPr lang="fr-FR" dirty="0" err="1"/>
              <a:t>integrate</a:t>
            </a:r>
            <a:r>
              <a:rPr lang="fr-FR" dirty="0"/>
              <a:t> </a:t>
            </a:r>
            <a:r>
              <a:rPr lang="fr-FR" dirty="0" err="1"/>
              <a:t>into</a:t>
            </a:r>
            <a:r>
              <a:rPr lang="fr-FR" dirty="0"/>
              <a:t> </a:t>
            </a:r>
            <a:r>
              <a:rPr lang="fr-FR" b="1" dirty="0" err="1"/>
              <a:t>prescribing</a:t>
            </a:r>
            <a:r>
              <a:rPr lang="fr-FR" b="1" dirty="0"/>
              <a:t> </a:t>
            </a:r>
            <a:r>
              <a:rPr lang="fr-FR" b="1" dirty="0" err="1"/>
              <a:t>pathways</a:t>
            </a:r>
            <a:r>
              <a:rPr lang="fr-FR" dirty="0"/>
              <a:t> for </a:t>
            </a:r>
            <a:r>
              <a:rPr lang="fr-FR" dirty="0" err="1"/>
              <a:t>pneumonia</a:t>
            </a:r>
            <a:r>
              <a:rPr lang="fr-FR" dirty="0"/>
              <a:t> &amp; </a:t>
            </a:r>
            <a:r>
              <a:rPr lang="fr-FR" dirty="0" err="1"/>
              <a:t>blood</a:t>
            </a:r>
            <a:r>
              <a:rPr lang="fr-FR" dirty="0"/>
              <a:t> </a:t>
            </a:r>
            <a:r>
              <a:rPr lang="fr-FR" dirty="0" err="1"/>
              <a:t>stream</a:t>
            </a:r>
            <a:r>
              <a:rPr lang="fr-FR" dirty="0"/>
              <a:t> infections.</a:t>
            </a:r>
          </a:p>
          <a:p>
            <a:pPr>
              <a:spcBef>
                <a:spcPts val="1800"/>
              </a:spcBef>
              <a:spcAft>
                <a:spcPts val="1200"/>
              </a:spcAft>
            </a:pPr>
            <a:r>
              <a:rPr lang="fr-FR" dirty="0"/>
              <a:t>Understand how </a:t>
            </a:r>
            <a:r>
              <a:rPr lang="fr-FR" dirty="0" err="1"/>
              <a:t>rapid</a:t>
            </a:r>
            <a:r>
              <a:rPr lang="fr-FR" dirty="0"/>
              <a:t> </a:t>
            </a:r>
            <a:r>
              <a:rPr lang="fr-FR" dirty="0" err="1"/>
              <a:t>genotypic</a:t>
            </a:r>
            <a:r>
              <a:rPr lang="fr-FR" dirty="0"/>
              <a:t> </a:t>
            </a:r>
            <a:r>
              <a:rPr lang="fr-FR" dirty="0" err="1"/>
              <a:t>antimicrobial</a:t>
            </a:r>
            <a:r>
              <a:rPr lang="fr-FR" dirty="0"/>
              <a:t> </a:t>
            </a:r>
            <a:r>
              <a:rPr lang="fr-FR" dirty="0" err="1"/>
              <a:t>resistance</a:t>
            </a:r>
            <a:r>
              <a:rPr lang="fr-FR" dirty="0"/>
              <a:t> markers </a:t>
            </a:r>
            <a:r>
              <a:rPr lang="fr-FR" dirty="0" err="1"/>
              <a:t>integrate</a:t>
            </a:r>
            <a:r>
              <a:rPr lang="fr-FR" dirty="0"/>
              <a:t> </a:t>
            </a:r>
            <a:r>
              <a:rPr lang="fr-FR" dirty="0" err="1"/>
              <a:t>into</a:t>
            </a:r>
            <a:r>
              <a:rPr lang="fr-FR" dirty="0"/>
              <a:t> </a:t>
            </a:r>
            <a:r>
              <a:rPr lang="fr-FR" b="1" dirty="0" err="1"/>
              <a:t>antimicrobial</a:t>
            </a:r>
            <a:r>
              <a:rPr lang="fr-FR" b="1" dirty="0"/>
              <a:t> </a:t>
            </a:r>
            <a:r>
              <a:rPr lang="fr-FR" b="1" dirty="0" err="1"/>
              <a:t>stewardship</a:t>
            </a:r>
            <a:r>
              <a:rPr lang="fr-FR" dirty="0"/>
              <a:t> for </a:t>
            </a:r>
            <a:r>
              <a:rPr lang="fr-FR" dirty="0" err="1"/>
              <a:t>pneumonia</a:t>
            </a:r>
            <a:r>
              <a:rPr lang="fr-FR" dirty="0"/>
              <a:t> &amp; </a:t>
            </a:r>
            <a:r>
              <a:rPr lang="fr-FR" dirty="0" err="1"/>
              <a:t>blood</a:t>
            </a:r>
            <a:r>
              <a:rPr lang="fr-FR" dirty="0"/>
              <a:t> </a:t>
            </a:r>
            <a:r>
              <a:rPr lang="fr-FR" dirty="0" err="1"/>
              <a:t>stream</a:t>
            </a:r>
            <a:r>
              <a:rPr lang="fr-FR" dirty="0"/>
              <a:t> infections.</a:t>
            </a:r>
          </a:p>
          <a:p>
            <a:pPr marL="0" indent="0">
              <a:spcBef>
                <a:spcPts val="1200"/>
              </a:spcBef>
              <a:spcAft>
                <a:spcPts val="1200"/>
              </a:spcAft>
              <a:buNone/>
            </a:pPr>
            <a:endParaRPr lang="fr-FR" dirty="0"/>
          </a:p>
        </p:txBody>
      </p:sp>
      <p:sp>
        <p:nvSpPr>
          <p:cNvPr id="4" name="Titre 3"/>
          <p:cNvSpPr>
            <a:spLocks noGrp="1"/>
          </p:cNvSpPr>
          <p:nvPr>
            <p:ph type="title"/>
          </p:nvPr>
        </p:nvSpPr>
        <p:spPr/>
        <p:txBody>
          <a:bodyPr/>
          <a:lstStyle/>
          <a:p>
            <a:r>
              <a:rPr lang="en-US" dirty="0"/>
              <a:t>Intended Learning Objectives</a:t>
            </a:r>
            <a:endParaRPr lang="fr-FR" dirty="0"/>
          </a:p>
        </p:txBody>
      </p:sp>
      <p:sp>
        <p:nvSpPr>
          <p:cNvPr id="6" name="Espace réservé du contenu 5"/>
          <p:cNvSpPr>
            <a:spLocks noGrp="1"/>
          </p:cNvSpPr>
          <p:nvPr>
            <p:ph sz="quarter" idx="16"/>
          </p:nvPr>
        </p:nvSpPr>
        <p:spPr/>
        <p:txBody>
          <a:bodyPr/>
          <a:lstStyle/>
          <a:p>
            <a:r>
              <a:rPr lang="da-DK" dirty="0"/>
              <a:t>Luke MOORE et al., ECCMIDⓇ 2024, Session#IS39</a:t>
            </a:r>
          </a:p>
        </p:txBody>
      </p:sp>
    </p:spTree>
    <p:extLst>
      <p:ext uri="{BB962C8B-B14F-4D97-AF65-F5344CB8AC3E}">
        <p14:creationId xmlns:p14="http://schemas.microsoft.com/office/powerpoint/2010/main" val="2971934164"/>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2800" dirty="0"/>
              <a:t>Value of syndromic assessment in the emergency department</a:t>
            </a:r>
            <a:endParaRPr lang="fr-FR" sz="2800" dirty="0"/>
          </a:p>
        </p:txBody>
      </p:sp>
      <p:sp>
        <p:nvSpPr>
          <p:cNvPr id="3" name="Espace réservé du contenu 2"/>
          <p:cNvSpPr>
            <a:spLocks noGrp="1"/>
          </p:cNvSpPr>
          <p:nvPr>
            <p:ph sz="quarter" idx="10"/>
          </p:nvPr>
        </p:nvSpPr>
        <p:spPr/>
        <p:txBody>
          <a:bodyPr/>
          <a:lstStyle/>
          <a:p>
            <a:r>
              <a:rPr lang="fr-FR" dirty="0"/>
              <a:t>Andrew C. MELTZER et al., ECCMID</a:t>
            </a:r>
            <a:r>
              <a:rPr lang="fr-FR" baseline="30000" dirty="0"/>
              <a:t>Ⓡ</a:t>
            </a:r>
            <a:r>
              <a:rPr lang="fr-FR" dirty="0"/>
              <a:t> 2024, Session#IS39</a:t>
            </a:r>
          </a:p>
        </p:txBody>
      </p:sp>
      <p:sp>
        <p:nvSpPr>
          <p:cNvPr id="4" name="Espace réservé du contenu 3">
            <a:extLst>
              <a:ext uri="{FF2B5EF4-FFF2-40B4-BE49-F238E27FC236}">
                <a16:creationId xmlns:a16="http://schemas.microsoft.com/office/drawing/2014/main" id="{5B51C630-D6B5-5122-A16E-374F33B55AE7}"/>
              </a:ext>
            </a:extLst>
          </p:cNvPr>
          <p:cNvSpPr>
            <a:spLocks noGrp="1"/>
          </p:cNvSpPr>
          <p:nvPr>
            <p:ph sz="quarter" idx="11"/>
          </p:nvPr>
        </p:nvSpPr>
        <p:spPr>
          <a:xfrm>
            <a:off x="3472284" y="148485"/>
            <a:ext cx="8419168" cy="360864"/>
          </a:xfrm>
        </p:spPr>
        <p:txBody>
          <a:bodyPr/>
          <a:lstStyle/>
          <a:p>
            <a:r>
              <a:rPr lang="en-US" dirty="0"/>
              <a:t>Unlocking the potential of syndromic molecular diagnostics to enhance patient management through antimicrobial stewardship</a:t>
            </a:r>
            <a:endParaRPr lang="fr-FR" dirty="0"/>
          </a:p>
        </p:txBody>
      </p:sp>
    </p:spTree>
    <p:extLst>
      <p:ext uri="{BB962C8B-B14F-4D97-AF65-F5344CB8AC3E}">
        <p14:creationId xmlns:p14="http://schemas.microsoft.com/office/powerpoint/2010/main" val="292211523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Espace réservé du texte 10"/>
          <p:cNvSpPr>
            <a:spLocks noGrp="1"/>
          </p:cNvSpPr>
          <p:nvPr>
            <p:ph type="body" sz="quarter" idx="15"/>
          </p:nvPr>
        </p:nvSpPr>
        <p:spPr>
          <a:xfrm>
            <a:off x="960194" y="1395361"/>
            <a:ext cx="11104989" cy="3443339"/>
          </a:xfrm>
        </p:spPr>
        <p:txBody>
          <a:bodyPr/>
          <a:lstStyle/>
          <a:p>
            <a:pPr>
              <a:spcBef>
                <a:spcPts val="1800"/>
              </a:spcBef>
              <a:spcAft>
                <a:spcPts val="1200"/>
              </a:spcAft>
            </a:pPr>
            <a:r>
              <a:rPr lang="en-US" dirty="0"/>
              <a:t>Patients/Parents like it! ... </a:t>
            </a:r>
            <a:r>
              <a:rPr lang="en-US" strike="sngStrike" dirty="0"/>
              <a:t>« Just a virus »</a:t>
            </a:r>
          </a:p>
          <a:p>
            <a:pPr>
              <a:spcBef>
                <a:spcPts val="1800"/>
              </a:spcBef>
              <a:spcAft>
                <a:spcPts val="1200"/>
              </a:spcAft>
            </a:pPr>
            <a:r>
              <a:rPr lang="en-US" dirty="0"/>
              <a:t>Provide Targeted Treatment for a Variety of Pathogens</a:t>
            </a:r>
          </a:p>
          <a:p>
            <a:pPr>
              <a:spcBef>
                <a:spcPts val="1800"/>
              </a:spcBef>
              <a:spcAft>
                <a:spcPts val="1200"/>
              </a:spcAft>
            </a:pPr>
            <a:r>
              <a:rPr lang="en-US" dirty="0"/>
              <a:t>Detect Spikes and Outbreaks</a:t>
            </a:r>
          </a:p>
          <a:p>
            <a:pPr>
              <a:spcBef>
                <a:spcPts val="1800"/>
              </a:spcBef>
              <a:spcAft>
                <a:spcPts val="1200"/>
              </a:spcAft>
            </a:pPr>
            <a:r>
              <a:rPr lang="en-US" dirty="0"/>
              <a:t>Inform a Complete Picture/Drive new knowledge and therapy</a:t>
            </a:r>
          </a:p>
          <a:p>
            <a:pPr marL="0" indent="0">
              <a:spcBef>
                <a:spcPts val="1200"/>
              </a:spcBef>
              <a:spcAft>
                <a:spcPts val="1200"/>
              </a:spcAft>
              <a:buNone/>
            </a:pPr>
            <a:endParaRPr lang="fr-FR" dirty="0"/>
          </a:p>
        </p:txBody>
      </p:sp>
      <p:sp>
        <p:nvSpPr>
          <p:cNvPr id="4" name="Titre 3"/>
          <p:cNvSpPr>
            <a:spLocks noGrp="1"/>
          </p:cNvSpPr>
          <p:nvPr>
            <p:ph type="title"/>
          </p:nvPr>
        </p:nvSpPr>
        <p:spPr/>
        <p:txBody>
          <a:bodyPr/>
          <a:lstStyle/>
          <a:p>
            <a:r>
              <a:rPr lang="en-US" dirty="0"/>
              <a:t>Why do syndromic testing?</a:t>
            </a:r>
            <a:endParaRPr lang="fr-FR" dirty="0"/>
          </a:p>
        </p:txBody>
      </p:sp>
      <p:sp>
        <p:nvSpPr>
          <p:cNvPr id="6" name="Espace réservé du contenu 5"/>
          <p:cNvSpPr>
            <a:spLocks noGrp="1"/>
          </p:cNvSpPr>
          <p:nvPr>
            <p:ph sz="quarter" idx="16"/>
          </p:nvPr>
        </p:nvSpPr>
        <p:spPr/>
        <p:txBody>
          <a:bodyPr/>
          <a:lstStyle/>
          <a:p>
            <a:r>
              <a:rPr lang="fr-FR" dirty="0"/>
              <a:t>Andrew C. MELTZER et al., ECCMID</a:t>
            </a:r>
            <a:r>
              <a:rPr lang="fr-FR" baseline="30000" dirty="0"/>
              <a:t>Ⓡ</a:t>
            </a:r>
            <a:r>
              <a:rPr lang="fr-FR" dirty="0"/>
              <a:t> 2024, Session#IS39</a:t>
            </a:r>
          </a:p>
        </p:txBody>
      </p:sp>
    </p:spTree>
    <p:extLst>
      <p:ext uri="{BB962C8B-B14F-4D97-AF65-F5344CB8AC3E}">
        <p14:creationId xmlns:p14="http://schemas.microsoft.com/office/powerpoint/2010/main" val="1728611536"/>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dirty="0"/>
              <a:t>Patients like it...</a:t>
            </a:r>
            <a:endParaRPr lang="fr-FR" dirty="0"/>
          </a:p>
        </p:txBody>
      </p:sp>
      <p:sp>
        <p:nvSpPr>
          <p:cNvPr id="5" name="Espace réservé du texte 4"/>
          <p:cNvSpPr>
            <a:spLocks noGrp="1"/>
          </p:cNvSpPr>
          <p:nvPr>
            <p:ph type="body" sz="quarter" idx="18"/>
          </p:nvPr>
        </p:nvSpPr>
        <p:spPr/>
        <p:txBody>
          <a:bodyPr/>
          <a:lstStyle/>
          <a:p>
            <a:r>
              <a:rPr lang="fr-FR" dirty="0"/>
              <a:t>With </a:t>
            </a:r>
            <a:r>
              <a:rPr lang="fr-FR" dirty="0" err="1"/>
              <a:t>syndromic</a:t>
            </a:r>
            <a:r>
              <a:rPr lang="fr-FR" dirty="0"/>
              <a:t> </a:t>
            </a:r>
            <a:r>
              <a:rPr lang="fr-FR" dirty="0" err="1"/>
              <a:t>assessment</a:t>
            </a:r>
            <a:r>
              <a:rPr lang="fr-FR" dirty="0"/>
              <a:t> (</a:t>
            </a:r>
            <a:r>
              <a:rPr lang="fr-FR" dirty="0" err="1"/>
              <a:t>mPCR</a:t>
            </a:r>
            <a:r>
              <a:rPr lang="fr-FR" dirty="0"/>
              <a:t>)...</a:t>
            </a:r>
          </a:p>
        </p:txBody>
      </p:sp>
      <p:sp>
        <p:nvSpPr>
          <p:cNvPr id="6" name="Espace réservé du contenu 5"/>
          <p:cNvSpPr>
            <a:spLocks noGrp="1"/>
          </p:cNvSpPr>
          <p:nvPr>
            <p:ph sz="quarter" idx="16"/>
          </p:nvPr>
        </p:nvSpPr>
        <p:spPr/>
        <p:txBody>
          <a:bodyPr/>
          <a:lstStyle/>
          <a:p>
            <a:r>
              <a:rPr lang="fr-FR" dirty="0"/>
              <a:t>Andrew C. MELTZER et al., ECCMID</a:t>
            </a:r>
            <a:r>
              <a:rPr lang="fr-FR" baseline="30000" dirty="0"/>
              <a:t>Ⓡ</a:t>
            </a:r>
            <a:r>
              <a:rPr lang="fr-FR" dirty="0"/>
              <a:t> 2024, Session#IS39</a:t>
            </a:r>
          </a:p>
        </p:txBody>
      </p:sp>
      <p:sp>
        <p:nvSpPr>
          <p:cNvPr id="9" name="Espace réservé du texte 10"/>
          <p:cNvSpPr txBox="1">
            <a:spLocks/>
          </p:cNvSpPr>
          <p:nvPr/>
        </p:nvSpPr>
        <p:spPr>
          <a:xfrm>
            <a:off x="960194" y="1395361"/>
            <a:ext cx="11104989" cy="4584020"/>
          </a:xfrm>
          <a:prstGeom prst="rect">
            <a:avLst/>
          </a:prstGeom>
        </p:spPr>
        <p:txBody>
          <a:bodyPr/>
          <a:lstStyle>
            <a:lvl1pPr marL="280988" indent="-280988">
              <a:lnSpc>
                <a:spcPct val="100000"/>
              </a:lnSpc>
              <a:spcBef>
                <a:spcPts val="1200"/>
              </a:spcBef>
              <a:spcAft>
                <a:spcPts val="12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600"/>
              </a:spcBef>
              <a:spcAft>
                <a:spcPts val="600"/>
              </a:spcAft>
            </a:pPr>
            <a:r>
              <a:rPr lang="en-US" dirty="0"/>
              <a:t>Fewer patients planned to miss work.	</a:t>
            </a:r>
          </a:p>
          <a:p>
            <a:pPr lvl="1">
              <a:spcBef>
                <a:spcPts val="0"/>
              </a:spcBef>
              <a:spcAft>
                <a:spcPts val="600"/>
              </a:spcAft>
            </a:pPr>
            <a:r>
              <a:rPr lang="en-US" dirty="0"/>
              <a:t>33.9% (mPCR) </a:t>
            </a:r>
            <a:r>
              <a:rPr lang="en-US" i="1" dirty="0"/>
              <a:t>vs</a:t>
            </a:r>
            <a:r>
              <a:rPr lang="en-US" dirty="0"/>
              <a:t>. 48.0% (SOC)</a:t>
            </a:r>
          </a:p>
          <a:p>
            <a:pPr>
              <a:spcAft>
                <a:spcPts val="600"/>
              </a:spcAft>
            </a:pPr>
            <a:r>
              <a:rPr lang="en-US" dirty="0"/>
              <a:t>Fewer patients planned to isolate from friends and family.	</a:t>
            </a:r>
          </a:p>
          <a:p>
            <a:pPr lvl="1">
              <a:spcBef>
                <a:spcPts val="0"/>
              </a:spcBef>
              <a:spcAft>
                <a:spcPts val="600"/>
              </a:spcAft>
            </a:pPr>
            <a:r>
              <a:rPr lang="en-US" dirty="0"/>
              <a:t>46.4% (mPCR) </a:t>
            </a:r>
            <a:r>
              <a:rPr lang="en-US" i="1" dirty="0"/>
              <a:t>vs</a:t>
            </a:r>
            <a:r>
              <a:rPr lang="en-US" dirty="0"/>
              <a:t>. 64.0% (SOC)</a:t>
            </a:r>
          </a:p>
          <a:p>
            <a:pPr>
              <a:spcAft>
                <a:spcPts val="600"/>
              </a:spcAft>
            </a:pPr>
            <a:r>
              <a:rPr lang="en-US" dirty="0"/>
              <a:t>Fewer patients planned to seek out care from another doctor or healthcare facility.	</a:t>
            </a:r>
          </a:p>
          <a:p>
            <a:pPr lvl="1">
              <a:spcBef>
                <a:spcPts val="0"/>
              </a:spcBef>
              <a:spcAft>
                <a:spcPts val="600"/>
              </a:spcAft>
            </a:pPr>
            <a:r>
              <a:rPr lang="en-US" dirty="0"/>
              <a:t>26.8% (mPCR) </a:t>
            </a:r>
            <a:r>
              <a:rPr lang="en-US" i="1" dirty="0"/>
              <a:t>vs</a:t>
            </a:r>
            <a:r>
              <a:rPr lang="en-US" dirty="0"/>
              <a:t>. 36.0% (SOC)</a:t>
            </a:r>
          </a:p>
          <a:p>
            <a:pPr>
              <a:spcAft>
                <a:spcPts val="600"/>
              </a:spcAft>
            </a:pPr>
            <a:r>
              <a:rPr lang="en-US" dirty="0"/>
              <a:t>More patients felt confident in knowing what is causing illness.	</a:t>
            </a:r>
          </a:p>
          <a:p>
            <a:pPr lvl="1">
              <a:spcBef>
                <a:spcPts val="0"/>
              </a:spcBef>
              <a:spcAft>
                <a:spcPts val="600"/>
              </a:spcAft>
            </a:pPr>
            <a:r>
              <a:rPr lang="en-US" dirty="0"/>
              <a:t>60.7% (mPCR) </a:t>
            </a:r>
            <a:r>
              <a:rPr lang="en-US" i="1" dirty="0"/>
              <a:t>vs</a:t>
            </a:r>
            <a:r>
              <a:rPr lang="en-US" dirty="0"/>
              <a:t>. 29.8% (SOC)</a:t>
            </a:r>
          </a:p>
          <a:p>
            <a:pPr>
              <a:spcAft>
                <a:spcPts val="600"/>
              </a:spcAft>
            </a:pPr>
            <a:r>
              <a:rPr lang="en-US" dirty="0"/>
              <a:t>More patients were satisfied in the time it has taken to communicate the results.	</a:t>
            </a:r>
          </a:p>
          <a:p>
            <a:pPr lvl="1">
              <a:spcBef>
                <a:spcPts val="0"/>
              </a:spcBef>
              <a:spcAft>
                <a:spcPts val="600"/>
              </a:spcAft>
            </a:pPr>
            <a:r>
              <a:rPr lang="en-US" dirty="0"/>
              <a:t>98.4% (mPCR) </a:t>
            </a:r>
            <a:r>
              <a:rPr lang="en-US" i="1" dirty="0"/>
              <a:t>vs</a:t>
            </a:r>
            <a:r>
              <a:rPr lang="en-US" dirty="0"/>
              <a:t>. 42.7% (SOC)</a:t>
            </a:r>
          </a:p>
          <a:p>
            <a:pPr marL="38100" indent="0">
              <a:spcAft>
                <a:spcPts val="600"/>
              </a:spcAft>
              <a:buNone/>
            </a:pPr>
            <a:r>
              <a:rPr lang="en-US" sz="1400" i="1" dirty="0"/>
              <a:t>P</a:t>
            </a:r>
            <a:r>
              <a:rPr lang="en-US" sz="1400" dirty="0"/>
              <a:t> value &lt;0.05 for all questions above</a:t>
            </a:r>
          </a:p>
          <a:p>
            <a:pPr>
              <a:spcBef>
                <a:spcPts val="600"/>
              </a:spcBef>
              <a:spcAft>
                <a:spcPts val="600"/>
              </a:spcAft>
            </a:pPr>
            <a:endParaRPr lang="fr-FR" dirty="0"/>
          </a:p>
        </p:txBody>
      </p:sp>
    </p:spTree>
    <p:extLst>
      <p:ext uri="{BB962C8B-B14F-4D97-AF65-F5344CB8AC3E}">
        <p14:creationId xmlns:p14="http://schemas.microsoft.com/office/powerpoint/2010/main" val="1535684794"/>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en-US" dirty="0"/>
              <a:t>Antibiotic stewardship</a:t>
            </a:r>
            <a:endParaRPr lang="fr-FR" dirty="0"/>
          </a:p>
        </p:txBody>
      </p:sp>
      <p:sp>
        <p:nvSpPr>
          <p:cNvPr id="5" name="Espace réservé du texte 4"/>
          <p:cNvSpPr>
            <a:spLocks noGrp="1"/>
          </p:cNvSpPr>
          <p:nvPr>
            <p:ph type="body" sz="quarter" idx="18"/>
          </p:nvPr>
        </p:nvSpPr>
        <p:spPr/>
        <p:txBody>
          <a:bodyPr/>
          <a:lstStyle/>
          <a:p>
            <a:r>
              <a:rPr lang="en-US" dirty="0"/>
              <a:t>Does syndromic assessment decrease antibiotic utilization?</a:t>
            </a:r>
            <a:endParaRPr lang="fr-FR" dirty="0"/>
          </a:p>
        </p:txBody>
      </p:sp>
      <p:sp>
        <p:nvSpPr>
          <p:cNvPr id="6" name="Espace réservé du contenu 5"/>
          <p:cNvSpPr>
            <a:spLocks noGrp="1"/>
          </p:cNvSpPr>
          <p:nvPr>
            <p:ph sz="quarter" idx="16"/>
          </p:nvPr>
        </p:nvSpPr>
        <p:spPr/>
        <p:txBody>
          <a:bodyPr/>
          <a:lstStyle/>
          <a:p>
            <a:r>
              <a:rPr lang="fr-FR" dirty="0"/>
              <a:t>Andrew C. MELTZER et al., ECCMID</a:t>
            </a:r>
            <a:r>
              <a:rPr lang="fr-FR" baseline="30000" dirty="0"/>
              <a:t>Ⓡ</a:t>
            </a:r>
            <a:r>
              <a:rPr lang="fr-FR" dirty="0"/>
              <a:t> 2024, Session#IS39</a:t>
            </a:r>
          </a:p>
        </p:txBody>
      </p:sp>
      <p:sp>
        <p:nvSpPr>
          <p:cNvPr id="9" name="Espace réservé du texte 10"/>
          <p:cNvSpPr txBox="1">
            <a:spLocks/>
          </p:cNvSpPr>
          <p:nvPr/>
        </p:nvSpPr>
        <p:spPr>
          <a:xfrm>
            <a:off x="960194" y="1395361"/>
            <a:ext cx="11104989" cy="4639679"/>
          </a:xfrm>
          <a:prstGeom prst="rect">
            <a:avLst/>
          </a:prstGeom>
        </p:spPr>
        <p:txBody>
          <a:bodyPr/>
          <a:lstStyle>
            <a:lvl1pPr marL="280988" indent="-280988">
              <a:lnSpc>
                <a:spcPct val="100000"/>
              </a:lnSpc>
              <a:spcBef>
                <a:spcPts val="1200"/>
              </a:spcBef>
              <a:spcAft>
                <a:spcPts val="12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600"/>
              </a:spcBef>
              <a:spcAft>
                <a:spcPts val="600"/>
              </a:spcAft>
            </a:pPr>
            <a:r>
              <a:rPr lang="en-US" dirty="0"/>
              <a:t>Our study: </a:t>
            </a:r>
          </a:p>
          <a:p>
            <a:pPr lvl="1">
              <a:spcBef>
                <a:spcPts val="0"/>
              </a:spcBef>
              <a:spcAft>
                <a:spcPts val="600"/>
              </a:spcAft>
            </a:pPr>
            <a:r>
              <a:rPr lang="en-US" dirty="0"/>
              <a:t>Antibiotic utilization: 33% </a:t>
            </a:r>
            <a:r>
              <a:rPr lang="en-US" i="1" dirty="0"/>
              <a:t>versus</a:t>
            </a:r>
            <a:r>
              <a:rPr lang="en-US" dirty="0"/>
              <a:t> 26% (</a:t>
            </a:r>
            <a:r>
              <a:rPr lang="en-US" i="1" dirty="0"/>
              <a:t>P</a:t>
            </a:r>
            <a:r>
              <a:rPr lang="en-US" dirty="0"/>
              <a:t> value 0.2168) no change</a:t>
            </a:r>
          </a:p>
          <a:p>
            <a:pPr>
              <a:spcBef>
                <a:spcPts val="1800"/>
              </a:spcBef>
              <a:spcAft>
                <a:spcPts val="600"/>
              </a:spcAft>
            </a:pPr>
            <a:r>
              <a:rPr lang="en-US" dirty="0"/>
              <a:t>Mattila S. et. </a:t>
            </a:r>
            <a:r>
              <a:rPr lang="en-US" i="1" dirty="0"/>
              <a:t>al.,</a:t>
            </a:r>
            <a:r>
              <a:rPr lang="en-US" dirty="0"/>
              <a:t> </a:t>
            </a:r>
          </a:p>
          <a:p>
            <a:pPr lvl="1">
              <a:spcBef>
                <a:spcPts val="0"/>
              </a:spcBef>
              <a:spcAft>
                <a:spcPts val="600"/>
              </a:spcAft>
            </a:pPr>
            <a:r>
              <a:rPr lang="en-US" dirty="0"/>
              <a:t>mPCR POC testing for ARI did not reduce the overall prescribing of antibiotics in the ED, 27.3% </a:t>
            </a:r>
            <a:r>
              <a:rPr lang="en-US" i="1" dirty="0"/>
              <a:t>versus</a:t>
            </a:r>
            <a:r>
              <a:rPr lang="en-US" dirty="0"/>
              <a:t> 28.5% no change</a:t>
            </a:r>
          </a:p>
          <a:p>
            <a:pPr>
              <a:spcBef>
                <a:spcPts val="1800"/>
              </a:spcBef>
              <a:spcAft>
                <a:spcPts val="600"/>
              </a:spcAft>
            </a:pPr>
            <a:r>
              <a:rPr lang="en-US" dirty="0"/>
              <a:t>May et. </a:t>
            </a:r>
            <a:r>
              <a:rPr lang="en-US" i="1" dirty="0"/>
              <a:t>al.</a:t>
            </a:r>
            <a:r>
              <a:rPr lang="en-US" dirty="0"/>
              <a:t>,</a:t>
            </a:r>
          </a:p>
          <a:p>
            <a:pPr lvl="1">
              <a:spcBef>
                <a:spcPts val="0"/>
              </a:spcBef>
              <a:spcAft>
                <a:spcPts val="600"/>
              </a:spcAft>
            </a:pPr>
            <a:r>
              <a:rPr lang="en-US" dirty="0"/>
              <a:t>34% SOC patients </a:t>
            </a:r>
            <a:r>
              <a:rPr lang="en-US" i="1" dirty="0"/>
              <a:t>versus</a:t>
            </a:r>
            <a:r>
              <a:rPr lang="en-US" dirty="0"/>
              <a:t> 22% RP patients during the ED visit, (-12%; 95% confidence interval, -25% to 0.4%; </a:t>
            </a:r>
            <a:br>
              <a:rPr lang="en-US" dirty="0"/>
            </a:br>
            <a:r>
              <a:rPr lang="en-US" i="1" dirty="0"/>
              <a:t>P</a:t>
            </a:r>
            <a:r>
              <a:rPr lang="en-US" dirty="0"/>
              <a:t> = .06/0.08) 12% overall reduction</a:t>
            </a:r>
          </a:p>
          <a:p>
            <a:pPr>
              <a:spcBef>
                <a:spcPts val="1800"/>
              </a:spcBef>
              <a:spcAft>
                <a:spcPts val="600"/>
              </a:spcAft>
            </a:pPr>
            <a:r>
              <a:rPr lang="en-US" dirty="0" err="1"/>
              <a:t>Echavarría</a:t>
            </a:r>
            <a:r>
              <a:rPr lang="en-US" dirty="0"/>
              <a:t> M. et </a:t>
            </a:r>
            <a:r>
              <a:rPr lang="en-US" i="1" dirty="0"/>
              <a:t>al</a:t>
            </a:r>
            <a:r>
              <a:rPr lang="en-US" dirty="0"/>
              <a:t>., </a:t>
            </a:r>
          </a:p>
          <a:p>
            <a:pPr lvl="1">
              <a:spcBef>
                <a:spcPts val="0"/>
              </a:spcBef>
              <a:spcAft>
                <a:spcPts val="600"/>
              </a:spcAft>
            </a:pPr>
            <a:r>
              <a:rPr lang="en-US" dirty="0"/>
              <a:t>432 patients (156 children and 276 adults) (2 hour test, OR - :15.52) adults and (OR -:12.23) children (less likely to prescribe antibiotics)</a:t>
            </a:r>
          </a:p>
          <a:p>
            <a:pPr>
              <a:spcBef>
                <a:spcPts val="600"/>
              </a:spcBef>
              <a:spcAft>
                <a:spcPts val="600"/>
              </a:spcAft>
            </a:pPr>
            <a:endParaRPr lang="en-US" dirty="0"/>
          </a:p>
          <a:p>
            <a:pPr marL="0" indent="0">
              <a:spcBef>
                <a:spcPts val="600"/>
              </a:spcBef>
              <a:spcAft>
                <a:spcPts val="600"/>
              </a:spcAft>
              <a:buNone/>
            </a:pPr>
            <a:endParaRPr lang="fr-FR" dirty="0"/>
          </a:p>
        </p:txBody>
      </p:sp>
    </p:spTree>
    <p:extLst>
      <p:ext uri="{BB962C8B-B14F-4D97-AF65-F5344CB8AC3E}">
        <p14:creationId xmlns:p14="http://schemas.microsoft.com/office/powerpoint/2010/main" val="332294696"/>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9"/>
          </p:nvPr>
        </p:nvSpPr>
        <p:spPr>
          <a:xfrm>
            <a:off x="947492" y="5422900"/>
            <a:ext cx="11231807" cy="853852"/>
          </a:xfrm>
        </p:spPr>
        <p:txBody>
          <a:bodyPr>
            <a:normAutofit/>
          </a:bodyPr>
          <a:lstStyle/>
          <a:p>
            <a:r>
              <a:rPr lang="fr-FR" dirty="0" err="1"/>
              <a:t>Zuurbier</a:t>
            </a:r>
            <a:r>
              <a:rPr lang="fr-FR" dirty="0"/>
              <a:t> RP, et. al. </a:t>
            </a:r>
            <a:r>
              <a:rPr lang="fr-FR" dirty="0" err="1"/>
              <a:t>Asymptomatic</a:t>
            </a:r>
            <a:r>
              <a:rPr lang="fr-FR" dirty="0"/>
              <a:t> Viral </a:t>
            </a:r>
            <a:r>
              <a:rPr lang="fr-FR" dirty="0" err="1"/>
              <a:t>Presence</a:t>
            </a:r>
            <a:r>
              <a:rPr lang="fr-FR" dirty="0"/>
              <a:t> in </a:t>
            </a:r>
            <a:r>
              <a:rPr lang="fr-FR" dirty="0" err="1"/>
              <a:t>Early</a:t>
            </a:r>
            <a:r>
              <a:rPr lang="fr-FR" dirty="0"/>
              <a:t> Life </a:t>
            </a:r>
            <a:r>
              <a:rPr lang="fr-FR" dirty="0" err="1"/>
              <a:t>Precedes</a:t>
            </a:r>
            <a:r>
              <a:rPr lang="fr-FR" dirty="0"/>
              <a:t> </a:t>
            </a:r>
            <a:r>
              <a:rPr lang="fr-FR" dirty="0" err="1"/>
              <a:t>Recurrence</a:t>
            </a:r>
            <a:r>
              <a:rPr lang="fr-FR" dirty="0"/>
              <a:t> of </a:t>
            </a:r>
            <a:r>
              <a:rPr lang="fr-FR" dirty="0" err="1"/>
              <a:t>Respiratory</a:t>
            </a:r>
            <a:r>
              <a:rPr lang="fr-FR" dirty="0"/>
              <a:t> Tract Infections. </a:t>
            </a:r>
            <a:r>
              <a:rPr lang="fr-FR" dirty="0" err="1"/>
              <a:t>Podiatr</a:t>
            </a:r>
            <a:r>
              <a:rPr lang="fr-FR" dirty="0"/>
              <a:t> Infect Dis J. 2023 Jan 1;42(1):59-65. </a:t>
            </a:r>
            <a:r>
              <a:rPr lang="fr-FR" dirty="0" err="1"/>
              <a:t>Epub</a:t>
            </a:r>
            <a:r>
              <a:rPr lang="fr-FR" dirty="0"/>
              <a:t> 2022 </a:t>
            </a:r>
            <a:r>
              <a:rPr lang="fr-FR" dirty="0" err="1"/>
              <a:t>Oct</a:t>
            </a:r>
            <a:r>
              <a:rPr lang="fr-FR" dirty="0"/>
              <a:t> 11. PMID: 36476532. </a:t>
            </a:r>
          </a:p>
          <a:p>
            <a:r>
              <a:rPr lang="fr-FR" dirty="0" err="1"/>
              <a:t>Widhidewi</a:t>
            </a:r>
            <a:r>
              <a:rPr lang="fr-FR" dirty="0"/>
              <a:t> NW et. al.. Identification of viral </a:t>
            </a:r>
            <a:r>
              <a:rPr lang="fr-FR" dirty="0" err="1"/>
              <a:t>etiology</a:t>
            </a:r>
            <a:r>
              <a:rPr lang="fr-FR" dirty="0"/>
              <a:t> of acute </a:t>
            </a:r>
            <a:r>
              <a:rPr lang="fr-FR" dirty="0" err="1"/>
              <a:t>respiratory</a:t>
            </a:r>
            <a:r>
              <a:rPr lang="fr-FR" dirty="0"/>
              <a:t> tract infections in </a:t>
            </a:r>
            <a:r>
              <a:rPr lang="fr-FR" dirty="0" err="1"/>
              <a:t>children</a:t>
            </a:r>
            <a:r>
              <a:rPr lang="fr-FR" dirty="0"/>
              <a:t> and </a:t>
            </a:r>
            <a:r>
              <a:rPr lang="fr-FR" dirty="0" err="1"/>
              <a:t>adults</a:t>
            </a:r>
            <a:r>
              <a:rPr lang="fr-FR" dirty="0"/>
              <a:t> in </a:t>
            </a:r>
            <a:r>
              <a:rPr lang="fr-FR" dirty="0" err="1"/>
              <a:t>Tabanan</a:t>
            </a:r>
            <a:r>
              <a:rPr lang="fr-FR" dirty="0"/>
              <a:t>, Bali, </a:t>
            </a:r>
            <a:r>
              <a:rPr lang="fr-FR" dirty="0" err="1"/>
              <a:t>Indonesia</a:t>
            </a:r>
            <a:r>
              <a:rPr lang="fr-FR" dirty="0"/>
              <a:t>. Access </a:t>
            </a:r>
            <a:r>
              <a:rPr lang="fr-FR" dirty="0" err="1"/>
              <a:t>Microbiol</a:t>
            </a:r>
            <a:r>
              <a:rPr lang="fr-FR" dirty="0"/>
              <a:t>. 2020 Mar 25;2(6):acmi000120. PMID: 32974585;</a:t>
            </a:r>
          </a:p>
          <a:p>
            <a:r>
              <a:rPr lang="fr-FR" dirty="0" err="1"/>
              <a:t>Agathis</a:t>
            </a:r>
            <a:r>
              <a:rPr lang="fr-FR" dirty="0"/>
              <a:t> NT, et. al.; CDC COVID-NET Surveillance Team. </a:t>
            </a:r>
            <a:r>
              <a:rPr lang="fr-FR" dirty="0" err="1"/>
              <a:t>Codetections</a:t>
            </a:r>
            <a:r>
              <a:rPr lang="fr-FR" dirty="0"/>
              <a:t> of </a:t>
            </a:r>
            <a:r>
              <a:rPr lang="fr-FR" dirty="0" err="1"/>
              <a:t>Other</a:t>
            </a:r>
            <a:r>
              <a:rPr lang="fr-FR" dirty="0"/>
              <a:t> </a:t>
            </a:r>
            <a:r>
              <a:rPr lang="fr-FR" dirty="0" err="1"/>
              <a:t>Respiratory</a:t>
            </a:r>
            <a:r>
              <a:rPr lang="fr-FR" dirty="0"/>
              <a:t> </a:t>
            </a:r>
            <a:r>
              <a:rPr lang="fr-FR" dirty="0" err="1"/>
              <a:t>Viruses</a:t>
            </a:r>
            <a:r>
              <a:rPr lang="fr-FR" dirty="0"/>
              <a:t> </a:t>
            </a:r>
            <a:r>
              <a:rPr lang="fr-FR" dirty="0" err="1"/>
              <a:t>Among</a:t>
            </a:r>
            <a:r>
              <a:rPr lang="fr-FR" dirty="0"/>
              <a:t> </a:t>
            </a:r>
            <a:r>
              <a:rPr lang="fr-FR" dirty="0" err="1"/>
              <a:t>Children</a:t>
            </a:r>
            <a:r>
              <a:rPr lang="fr-FR" dirty="0"/>
              <a:t> </a:t>
            </a:r>
            <a:r>
              <a:rPr lang="fr-FR" dirty="0" err="1"/>
              <a:t>Hospitalized</a:t>
            </a:r>
            <a:r>
              <a:rPr lang="fr-FR" dirty="0"/>
              <a:t> With COVID-19. </a:t>
            </a:r>
            <a:r>
              <a:rPr lang="fr-FR" dirty="0" err="1"/>
              <a:t>Pediatrics</a:t>
            </a:r>
            <a:r>
              <a:rPr lang="fr-FR" dirty="0"/>
              <a:t>. 2023 </a:t>
            </a:r>
            <a:r>
              <a:rPr lang="fr-FR" dirty="0" err="1"/>
              <a:t>Feb</a:t>
            </a:r>
            <a:r>
              <a:rPr lang="fr-FR" dirty="0"/>
              <a:t> 1;151(2):02022059037. </a:t>
            </a:r>
            <a:r>
              <a:rPr lang="fr-FR" dirty="0" err="1"/>
              <a:t>doi</a:t>
            </a:r>
            <a:r>
              <a:rPr lang="fr-FR" dirty="0"/>
              <a:t>: 10.1542/peds.2022-059037. PMID: 36995184.</a:t>
            </a:r>
          </a:p>
          <a:p>
            <a:r>
              <a:rPr lang="fr-FR" dirty="0"/>
              <a:t>Li Y. The </a:t>
            </a:r>
            <a:r>
              <a:rPr lang="fr-FR" dirty="0" err="1"/>
              <a:t>role</a:t>
            </a:r>
            <a:r>
              <a:rPr lang="fr-FR" dirty="0"/>
              <a:t> of viral </a:t>
            </a:r>
            <a:r>
              <a:rPr lang="fr-FR" dirty="0" err="1"/>
              <a:t>co-infections</a:t>
            </a:r>
            <a:r>
              <a:rPr lang="fr-FR" dirty="0"/>
              <a:t> in the </a:t>
            </a:r>
            <a:r>
              <a:rPr lang="fr-FR" dirty="0" err="1"/>
              <a:t>severity</a:t>
            </a:r>
            <a:r>
              <a:rPr lang="fr-FR" dirty="0"/>
              <a:t> of acute </a:t>
            </a:r>
            <a:r>
              <a:rPr lang="fr-FR" dirty="0" err="1"/>
              <a:t>respiratory</a:t>
            </a:r>
            <a:r>
              <a:rPr lang="fr-FR" dirty="0"/>
              <a:t> infections </a:t>
            </a:r>
            <a:r>
              <a:rPr lang="fr-FR" dirty="0" err="1"/>
              <a:t>among</a:t>
            </a:r>
            <a:r>
              <a:rPr lang="fr-FR" dirty="0"/>
              <a:t> </a:t>
            </a:r>
            <a:r>
              <a:rPr lang="fr-FR" dirty="0" err="1"/>
              <a:t>children</a:t>
            </a:r>
            <a:r>
              <a:rPr lang="fr-FR" dirty="0"/>
              <a:t> </a:t>
            </a:r>
            <a:r>
              <a:rPr lang="fr-FR" dirty="0" err="1"/>
              <a:t>infected</a:t>
            </a:r>
            <a:r>
              <a:rPr lang="fr-FR" dirty="0"/>
              <a:t> </a:t>
            </a:r>
            <a:r>
              <a:rPr lang="fr-FR" dirty="0" err="1"/>
              <a:t>with</a:t>
            </a:r>
            <a:r>
              <a:rPr lang="fr-FR" dirty="0"/>
              <a:t> </a:t>
            </a:r>
            <a:r>
              <a:rPr lang="fr-FR" dirty="0" err="1"/>
              <a:t>respiratory</a:t>
            </a:r>
            <a:r>
              <a:rPr lang="fr-FR" dirty="0"/>
              <a:t> </a:t>
            </a:r>
            <a:r>
              <a:rPr lang="fr-FR" dirty="0" err="1"/>
              <a:t>syncytial</a:t>
            </a:r>
            <a:r>
              <a:rPr lang="fr-FR" dirty="0"/>
              <a:t> virus (RSV): A </a:t>
            </a:r>
            <a:r>
              <a:rPr lang="fr-FR" dirty="0" err="1"/>
              <a:t>systematic</a:t>
            </a:r>
            <a:r>
              <a:rPr lang="fr-FR" dirty="0"/>
              <a:t> </a:t>
            </a:r>
            <a:r>
              <a:rPr lang="fr-FR" dirty="0" err="1"/>
              <a:t>review</a:t>
            </a:r>
            <a:r>
              <a:rPr lang="fr-FR" dirty="0"/>
              <a:t> and </a:t>
            </a:r>
            <a:r>
              <a:rPr lang="fr-FR" dirty="0" err="1"/>
              <a:t>meta-analysis</a:t>
            </a:r>
            <a:r>
              <a:rPr lang="fr-FR" dirty="0"/>
              <a:t>. J </a:t>
            </a:r>
            <a:r>
              <a:rPr lang="fr-FR" dirty="0" err="1"/>
              <a:t>Glob</a:t>
            </a:r>
            <a:r>
              <a:rPr lang="fr-FR" dirty="0"/>
              <a:t> </a:t>
            </a:r>
            <a:r>
              <a:rPr lang="fr-FR" dirty="0" err="1"/>
              <a:t>Health</a:t>
            </a:r>
            <a:r>
              <a:rPr lang="fr-FR" dirty="0"/>
              <a:t>. 2020 Jun;10(1):010426. </a:t>
            </a:r>
            <a:r>
              <a:rPr lang="fr-FR" dirty="0" err="1"/>
              <a:t>doi</a:t>
            </a:r>
            <a:r>
              <a:rPr lang="fr-FR" dirty="0"/>
              <a:t>: 10.7189/jogh.10.010426. PMID: 32566164.</a:t>
            </a:r>
          </a:p>
          <a:p>
            <a:endParaRPr lang="fr-FR" dirty="0"/>
          </a:p>
        </p:txBody>
      </p:sp>
      <p:sp>
        <p:nvSpPr>
          <p:cNvPr id="4" name="Titre 3"/>
          <p:cNvSpPr>
            <a:spLocks noGrp="1"/>
          </p:cNvSpPr>
          <p:nvPr>
            <p:ph type="title"/>
          </p:nvPr>
        </p:nvSpPr>
        <p:spPr/>
        <p:txBody>
          <a:bodyPr/>
          <a:lstStyle/>
          <a:p>
            <a:r>
              <a:rPr lang="en-US" dirty="0"/>
              <a:t>Syndromic </a:t>
            </a:r>
            <a:r>
              <a:rPr lang="en-US" dirty="0" err="1"/>
              <a:t>Assessmennt</a:t>
            </a:r>
            <a:endParaRPr lang="fr-FR" dirty="0"/>
          </a:p>
        </p:txBody>
      </p:sp>
      <p:sp>
        <p:nvSpPr>
          <p:cNvPr id="5" name="Espace réservé du texte 4"/>
          <p:cNvSpPr>
            <a:spLocks noGrp="1"/>
          </p:cNvSpPr>
          <p:nvPr>
            <p:ph type="body" sz="quarter" idx="18"/>
          </p:nvPr>
        </p:nvSpPr>
        <p:spPr/>
        <p:txBody>
          <a:bodyPr/>
          <a:lstStyle/>
          <a:p>
            <a:r>
              <a:rPr lang="en-US" dirty="0"/>
              <a:t>More complete picture of illness: New understanding</a:t>
            </a:r>
            <a:endParaRPr lang="fr-FR" dirty="0"/>
          </a:p>
        </p:txBody>
      </p:sp>
      <p:sp>
        <p:nvSpPr>
          <p:cNvPr id="6" name="Espace réservé du contenu 5"/>
          <p:cNvSpPr>
            <a:spLocks noGrp="1"/>
          </p:cNvSpPr>
          <p:nvPr>
            <p:ph sz="quarter" idx="16"/>
          </p:nvPr>
        </p:nvSpPr>
        <p:spPr/>
        <p:txBody>
          <a:bodyPr/>
          <a:lstStyle/>
          <a:p>
            <a:r>
              <a:rPr lang="fr-FR" dirty="0"/>
              <a:t>Andrew C. MELTZER et al., ECCMID</a:t>
            </a:r>
            <a:r>
              <a:rPr lang="fr-FR" baseline="30000" dirty="0"/>
              <a:t>Ⓡ</a:t>
            </a:r>
            <a:r>
              <a:rPr lang="fr-FR" dirty="0"/>
              <a:t> 2024, Session#IS39</a:t>
            </a:r>
          </a:p>
        </p:txBody>
      </p:sp>
      <p:sp>
        <p:nvSpPr>
          <p:cNvPr id="9" name="Espace réservé du texte 10"/>
          <p:cNvSpPr txBox="1">
            <a:spLocks/>
          </p:cNvSpPr>
          <p:nvPr/>
        </p:nvSpPr>
        <p:spPr>
          <a:xfrm>
            <a:off x="947492" y="1538490"/>
            <a:ext cx="10950859" cy="1721550"/>
          </a:xfrm>
          <a:prstGeom prst="rect">
            <a:avLst/>
          </a:prstGeom>
        </p:spPr>
        <p:txBody>
          <a:bodyPr/>
          <a:lstStyle>
            <a:lvl1pPr marL="280988" indent="-280988">
              <a:lnSpc>
                <a:spcPct val="100000"/>
              </a:lnSpc>
              <a:spcBef>
                <a:spcPts val="1200"/>
              </a:spcBef>
              <a:spcAft>
                <a:spcPts val="12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1800"/>
              </a:spcBef>
              <a:spcAft>
                <a:spcPts val="600"/>
              </a:spcAft>
            </a:pPr>
            <a:r>
              <a:rPr lang="en-US" dirty="0"/>
              <a:t>Significance of early asymptomatic infections.</a:t>
            </a:r>
          </a:p>
          <a:p>
            <a:pPr>
              <a:spcBef>
                <a:spcPts val="1800"/>
              </a:spcBef>
              <a:spcAft>
                <a:spcPts val="600"/>
              </a:spcAft>
            </a:pPr>
            <a:r>
              <a:rPr lang="en-US" dirty="0"/>
              <a:t>Significance of co-infections/co-detections.</a:t>
            </a:r>
          </a:p>
          <a:p>
            <a:pPr>
              <a:spcBef>
                <a:spcPts val="1800"/>
              </a:spcBef>
              <a:spcAft>
                <a:spcPts val="600"/>
              </a:spcAft>
            </a:pPr>
            <a:r>
              <a:rPr lang="en-US" dirty="0"/>
              <a:t>Testing and therapeutics develop synergistically</a:t>
            </a:r>
          </a:p>
          <a:p>
            <a:pPr marL="0" indent="0">
              <a:spcBef>
                <a:spcPts val="1800"/>
              </a:spcBef>
              <a:spcAft>
                <a:spcPts val="600"/>
              </a:spcAft>
              <a:buNone/>
            </a:pPr>
            <a:r>
              <a:rPr lang="en-US" dirty="0"/>
              <a:t>.</a:t>
            </a:r>
          </a:p>
        </p:txBody>
      </p:sp>
    </p:spTree>
    <p:extLst>
      <p:ext uri="{BB962C8B-B14F-4D97-AF65-F5344CB8AC3E}">
        <p14:creationId xmlns:p14="http://schemas.microsoft.com/office/powerpoint/2010/main" val="927994100"/>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Limitations of </a:t>
            </a:r>
            <a:r>
              <a:rPr lang="fr-FR" dirty="0" err="1"/>
              <a:t>syndromic</a:t>
            </a:r>
            <a:r>
              <a:rPr lang="fr-FR" dirty="0"/>
              <a:t> </a:t>
            </a:r>
            <a:r>
              <a:rPr lang="fr-FR" dirty="0" err="1"/>
              <a:t>assessment</a:t>
            </a:r>
            <a:endParaRPr lang="fr-FR" dirty="0"/>
          </a:p>
        </p:txBody>
      </p:sp>
      <p:sp>
        <p:nvSpPr>
          <p:cNvPr id="6" name="Espace réservé du contenu 5"/>
          <p:cNvSpPr>
            <a:spLocks noGrp="1"/>
          </p:cNvSpPr>
          <p:nvPr>
            <p:ph sz="quarter" idx="16"/>
          </p:nvPr>
        </p:nvSpPr>
        <p:spPr/>
        <p:txBody>
          <a:bodyPr/>
          <a:lstStyle/>
          <a:p>
            <a:r>
              <a:rPr lang="fr-FR" dirty="0"/>
              <a:t>Andrew C. MELTZER et al., ECCMID</a:t>
            </a:r>
            <a:r>
              <a:rPr lang="fr-FR" baseline="30000" dirty="0"/>
              <a:t>Ⓡ</a:t>
            </a:r>
            <a:r>
              <a:rPr lang="fr-FR" dirty="0"/>
              <a:t> 2024, Session#IS39</a:t>
            </a:r>
          </a:p>
        </p:txBody>
      </p:sp>
      <p:sp>
        <p:nvSpPr>
          <p:cNvPr id="9" name="Espace réservé du texte 10"/>
          <p:cNvSpPr txBox="1">
            <a:spLocks/>
          </p:cNvSpPr>
          <p:nvPr/>
        </p:nvSpPr>
        <p:spPr>
          <a:xfrm>
            <a:off x="960194" y="1395361"/>
            <a:ext cx="11104989" cy="3443339"/>
          </a:xfrm>
          <a:prstGeom prst="rect">
            <a:avLst/>
          </a:prstGeom>
        </p:spPr>
        <p:txBody>
          <a:bodyPr/>
          <a:lstStyle>
            <a:lvl1pPr marL="280988" indent="-280988">
              <a:lnSpc>
                <a:spcPct val="100000"/>
              </a:lnSpc>
              <a:spcBef>
                <a:spcPts val="1200"/>
              </a:spcBef>
              <a:spcAft>
                <a:spcPts val="12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1800"/>
              </a:spcBef>
              <a:spcAft>
                <a:spcPts val="600"/>
              </a:spcAft>
            </a:pPr>
            <a:r>
              <a:rPr lang="en-US" dirty="0"/>
              <a:t>Co-infections </a:t>
            </a:r>
            <a:r>
              <a:rPr lang="en-US" i="1" dirty="0"/>
              <a:t>versus</a:t>
            </a:r>
            <a:r>
              <a:rPr lang="en-US" dirty="0"/>
              <a:t> co-detections?</a:t>
            </a:r>
          </a:p>
          <a:p>
            <a:pPr>
              <a:spcBef>
                <a:spcPts val="1800"/>
              </a:spcBef>
              <a:spcAft>
                <a:spcPts val="600"/>
              </a:spcAft>
            </a:pPr>
            <a:r>
              <a:rPr lang="en-US" dirty="0"/>
              <a:t>Increased cost</a:t>
            </a:r>
          </a:p>
          <a:p>
            <a:pPr>
              <a:spcBef>
                <a:spcPts val="1800"/>
              </a:spcBef>
              <a:spcAft>
                <a:spcPts val="600"/>
              </a:spcAft>
            </a:pPr>
            <a:r>
              <a:rPr lang="en-US" dirty="0"/>
              <a:t>Why make a diagnosis if virus lacks specific treatment?</a:t>
            </a:r>
          </a:p>
          <a:p>
            <a:pPr>
              <a:spcBef>
                <a:spcPts val="1800"/>
              </a:spcBef>
              <a:spcAft>
                <a:spcPts val="600"/>
              </a:spcAft>
            </a:pPr>
            <a:r>
              <a:rPr lang="en-US" dirty="0"/>
              <a:t>Unclear benefit on antibiotic stewardship</a:t>
            </a:r>
          </a:p>
          <a:p>
            <a:pPr>
              <a:spcBef>
                <a:spcPts val="600"/>
              </a:spcBef>
              <a:spcAft>
                <a:spcPts val="600"/>
              </a:spcAft>
            </a:pPr>
            <a:endParaRPr lang="en-US" dirty="0"/>
          </a:p>
          <a:p>
            <a:pPr marL="0" indent="0">
              <a:spcBef>
                <a:spcPts val="600"/>
              </a:spcBef>
              <a:spcAft>
                <a:spcPts val="600"/>
              </a:spcAft>
              <a:buNone/>
            </a:pPr>
            <a:endParaRPr lang="fr-FR" dirty="0"/>
          </a:p>
        </p:txBody>
      </p:sp>
    </p:spTree>
    <p:extLst>
      <p:ext uri="{BB962C8B-B14F-4D97-AF65-F5344CB8AC3E}">
        <p14:creationId xmlns:p14="http://schemas.microsoft.com/office/powerpoint/2010/main" val="525911769"/>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p:cNvSpPr>
            <a:spLocks noGrp="1"/>
          </p:cNvSpPr>
          <p:nvPr>
            <p:ph type="title"/>
          </p:nvPr>
        </p:nvSpPr>
        <p:spPr/>
        <p:txBody>
          <a:bodyPr/>
          <a:lstStyle/>
          <a:p>
            <a:r>
              <a:rPr lang="fr-FR" dirty="0"/>
              <a:t>Summary of </a:t>
            </a:r>
            <a:r>
              <a:rPr lang="fr-FR" dirty="0" err="1"/>
              <a:t>potential</a:t>
            </a:r>
            <a:r>
              <a:rPr lang="fr-FR" dirty="0"/>
              <a:t> </a:t>
            </a:r>
            <a:r>
              <a:rPr lang="fr-FR" dirty="0" err="1"/>
              <a:t>benefits</a:t>
            </a:r>
            <a:r>
              <a:rPr lang="fr-FR" dirty="0"/>
              <a:t> </a:t>
            </a:r>
          </a:p>
        </p:txBody>
      </p:sp>
      <p:sp>
        <p:nvSpPr>
          <p:cNvPr id="2" name="Espace réservé du texte 1"/>
          <p:cNvSpPr>
            <a:spLocks noGrp="1"/>
          </p:cNvSpPr>
          <p:nvPr>
            <p:ph type="body" sz="quarter" idx="18"/>
          </p:nvPr>
        </p:nvSpPr>
        <p:spPr/>
        <p:txBody>
          <a:bodyPr/>
          <a:lstStyle/>
          <a:p>
            <a:r>
              <a:rPr lang="fr-FR" dirty="0" err="1"/>
              <a:t>Syndromic</a:t>
            </a:r>
            <a:r>
              <a:rPr lang="fr-FR" dirty="0"/>
              <a:t> </a:t>
            </a:r>
            <a:r>
              <a:rPr lang="fr-FR" dirty="0" err="1"/>
              <a:t>assessment</a:t>
            </a:r>
            <a:endParaRPr lang="fr-FR" dirty="0"/>
          </a:p>
        </p:txBody>
      </p:sp>
      <p:sp>
        <p:nvSpPr>
          <p:cNvPr id="6" name="Espace réservé du contenu 5"/>
          <p:cNvSpPr>
            <a:spLocks noGrp="1"/>
          </p:cNvSpPr>
          <p:nvPr>
            <p:ph sz="quarter" idx="16"/>
          </p:nvPr>
        </p:nvSpPr>
        <p:spPr/>
        <p:txBody>
          <a:bodyPr/>
          <a:lstStyle/>
          <a:p>
            <a:r>
              <a:rPr lang="fr-FR" dirty="0"/>
              <a:t>Andrew C. MELTZER et al., ECCMID</a:t>
            </a:r>
            <a:r>
              <a:rPr lang="fr-FR" baseline="30000" dirty="0"/>
              <a:t>Ⓡ</a:t>
            </a:r>
            <a:r>
              <a:rPr lang="fr-FR" dirty="0"/>
              <a:t> 2024, Session#IS39</a:t>
            </a:r>
          </a:p>
        </p:txBody>
      </p:sp>
      <p:sp>
        <p:nvSpPr>
          <p:cNvPr id="9" name="Espace réservé du texte 10"/>
          <p:cNvSpPr txBox="1">
            <a:spLocks/>
          </p:cNvSpPr>
          <p:nvPr/>
        </p:nvSpPr>
        <p:spPr>
          <a:xfrm>
            <a:off x="960194" y="1395361"/>
            <a:ext cx="11104989" cy="3443339"/>
          </a:xfrm>
          <a:prstGeom prst="rect">
            <a:avLst/>
          </a:prstGeom>
        </p:spPr>
        <p:txBody>
          <a:bodyPr/>
          <a:lstStyle>
            <a:lvl1pPr marL="280988" indent="-280988">
              <a:lnSpc>
                <a:spcPct val="100000"/>
              </a:lnSpc>
              <a:spcBef>
                <a:spcPts val="1200"/>
              </a:spcBef>
              <a:spcAft>
                <a:spcPts val="1200"/>
              </a:spcAft>
              <a:buClr>
                <a:srgbClr val="5E247C"/>
              </a:buClr>
              <a:buSzPct val="85000"/>
              <a:buFont typeface="Wingdings" panose="05000000000000000000" pitchFamily="2" charset="2"/>
              <a:buChar char="l"/>
              <a:defRPr b="0" i="0">
                <a:latin typeface="Arial" panose="020B0604020202020204" pitchFamily="34" charset="0"/>
                <a:cs typeface="Arial" panose="020B0604020202020204" pitchFamily="34" charset="0"/>
              </a:defRPr>
            </a:lvl1pPr>
            <a:lvl2pPr marL="539750" indent="-242888">
              <a:lnSpc>
                <a:spcPct val="100000"/>
              </a:lnSpc>
              <a:spcBef>
                <a:spcPts val="600"/>
              </a:spcBef>
              <a:buClr>
                <a:schemeClr val="tx1">
                  <a:lumMod val="65000"/>
                  <a:lumOff val="35000"/>
                </a:schemeClr>
              </a:buClr>
              <a:buSzPct val="85000"/>
              <a:buFont typeface="Wingdings" panose="05000000000000000000" pitchFamily="2" charset="2"/>
              <a:buChar char="à"/>
              <a:defRPr sz="1600" b="0" i="0">
                <a:solidFill>
                  <a:schemeClr val="tx1">
                    <a:lumMod val="65000"/>
                    <a:lumOff val="35000"/>
                  </a:schemeClr>
                </a:solidFill>
                <a:latin typeface="Arial" panose="020B0604020202020204" pitchFamily="34" charset="0"/>
                <a:cs typeface="Arial" panose="020B0604020202020204" pitchFamily="34" charset="0"/>
              </a:defRPr>
            </a:lvl2pPr>
            <a:lvl3pPr marL="885825" indent="-257175">
              <a:lnSpc>
                <a:spcPct val="100000"/>
              </a:lnSpc>
              <a:spcBef>
                <a:spcPts val="600"/>
              </a:spcBef>
              <a:buClr>
                <a:srgbClr val="5E247C"/>
              </a:buClr>
              <a:buSzPct val="75000"/>
              <a:buFont typeface="Wingdings 3" panose="05040102010807070707" pitchFamily="18" charset="2"/>
              <a:buChar char="u"/>
              <a:defRPr sz="1400" b="0" i="0">
                <a:solidFill>
                  <a:schemeClr val="tx1">
                    <a:lumMod val="65000"/>
                    <a:lumOff val="35000"/>
                  </a:schemeClr>
                </a:solidFill>
                <a:latin typeface="Arial" panose="020B0604020202020204" pitchFamily="34" charset="0"/>
                <a:cs typeface="Arial" panose="020B0604020202020204" pitchFamily="34" charset="0"/>
              </a:defRPr>
            </a:lvl3pPr>
            <a:lvl4pPr marL="1600200" indent="-228600">
              <a:lnSpc>
                <a:spcPct val="90000"/>
              </a:lnSpc>
              <a:spcBef>
                <a:spcPts val="500"/>
              </a:spcBef>
              <a:buFont typeface="Arial" panose="020B0604020202020204" pitchFamily="34" charset="0"/>
              <a:buChar char="•"/>
              <a:defRPr b="0" i="0">
                <a:latin typeface="Arial" panose="020B0604020202020204" pitchFamily="34" charset="0"/>
              </a:defRPr>
            </a:lvl4pPr>
            <a:lvl5pPr marL="2057400" indent="-228600">
              <a:lnSpc>
                <a:spcPct val="90000"/>
              </a:lnSpc>
              <a:spcBef>
                <a:spcPts val="500"/>
              </a:spcBef>
              <a:buFont typeface="Arial" panose="020B0604020202020204" pitchFamily="34" charset="0"/>
              <a:buChar char="•"/>
              <a:defRPr b="0" i="0">
                <a:latin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a:spcBef>
                <a:spcPts val="600"/>
              </a:spcBef>
              <a:spcAft>
                <a:spcPts val="600"/>
              </a:spcAft>
            </a:pPr>
            <a:r>
              <a:rPr lang="en-US" dirty="0"/>
              <a:t>Addresses the anxiety of patients in the Post-Pandemic World when "just a virus" is not enough...</a:t>
            </a:r>
          </a:p>
          <a:p>
            <a:pPr>
              <a:spcBef>
                <a:spcPts val="1800"/>
              </a:spcBef>
              <a:spcAft>
                <a:spcPts val="600"/>
              </a:spcAft>
            </a:pPr>
            <a:r>
              <a:rPr lang="en-US" dirty="0"/>
              <a:t>Targeted treatment:</a:t>
            </a:r>
          </a:p>
          <a:p>
            <a:pPr lvl="1">
              <a:spcAft>
                <a:spcPts val="600"/>
              </a:spcAft>
            </a:pPr>
            <a:r>
              <a:rPr lang="en-US" dirty="0"/>
              <a:t>Options to treat viruses with Tamiflu, </a:t>
            </a:r>
            <a:r>
              <a:rPr lang="en-US" dirty="0" err="1"/>
              <a:t>Paxlovid</a:t>
            </a:r>
            <a:r>
              <a:rPr lang="en-US" dirty="0"/>
              <a:t>, </a:t>
            </a:r>
            <a:r>
              <a:rPr lang="en-US" dirty="0" err="1"/>
              <a:t>etc</a:t>
            </a:r>
            <a:endParaRPr lang="en-US" dirty="0"/>
          </a:p>
          <a:p>
            <a:pPr lvl="1">
              <a:spcAft>
                <a:spcPts val="600"/>
              </a:spcAft>
            </a:pPr>
            <a:r>
              <a:rPr lang="en-US" dirty="0"/>
              <a:t>Informed discussion of antibiotics</a:t>
            </a:r>
          </a:p>
          <a:p>
            <a:pPr>
              <a:spcBef>
                <a:spcPts val="1800"/>
              </a:spcBef>
              <a:spcAft>
                <a:spcPts val="600"/>
              </a:spcAft>
            </a:pPr>
            <a:r>
              <a:rPr lang="en-US" dirty="0"/>
              <a:t>Coordinated effort with public health surveillance</a:t>
            </a:r>
          </a:p>
          <a:p>
            <a:pPr>
              <a:spcBef>
                <a:spcPts val="1800"/>
              </a:spcBef>
              <a:spcAft>
                <a:spcPts val="600"/>
              </a:spcAft>
            </a:pPr>
            <a:r>
              <a:rPr lang="en-US" dirty="0"/>
              <a:t>More complete picture of illness</a:t>
            </a:r>
          </a:p>
          <a:p>
            <a:pPr>
              <a:spcBef>
                <a:spcPts val="600"/>
              </a:spcBef>
              <a:spcAft>
                <a:spcPts val="600"/>
              </a:spcAft>
            </a:pPr>
            <a:endParaRPr lang="en-US" dirty="0"/>
          </a:p>
          <a:p>
            <a:pPr marL="0" indent="0">
              <a:spcBef>
                <a:spcPts val="600"/>
              </a:spcBef>
              <a:spcAft>
                <a:spcPts val="600"/>
              </a:spcAft>
              <a:buNone/>
            </a:pPr>
            <a:endParaRPr lang="fr-FR" dirty="0"/>
          </a:p>
        </p:txBody>
      </p:sp>
    </p:spTree>
    <p:extLst>
      <p:ext uri="{BB962C8B-B14F-4D97-AF65-F5344CB8AC3E}">
        <p14:creationId xmlns:p14="http://schemas.microsoft.com/office/powerpoint/2010/main" val="360951606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71A6EC9C-8EC0-3A90-7A8C-12488DA7AE50}"/>
              </a:ext>
            </a:extLst>
          </p:cNvPr>
          <p:cNvSpPr>
            <a:spLocks noGrp="1"/>
          </p:cNvSpPr>
          <p:nvPr>
            <p:ph type="body" sz="quarter" idx="15"/>
          </p:nvPr>
        </p:nvSpPr>
        <p:spPr>
          <a:xfrm>
            <a:off x="6879473" y="1456662"/>
            <a:ext cx="5081206" cy="4232354"/>
          </a:xfrm>
        </p:spPr>
        <p:txBody>
          <a:bodyPr/>
          <a:lstStyle/>
          <a:p>
            <a:r>
              <a:rPr lang="fr-FR" sz="1400" dirty="0"/>
              <a:t>Eradication (PICO 3): patients </a:t>
            </a:r>
            <a:r>
              <a:rPr lang="fr-FR" sz="1400" dirty="0" err="1"/>
              <a:t>with</a:t>
            </a:r>
            <a:r>
              <a:rPr lang="fr-FR" sz="1400" dirty="0"/>
              <a:t> a new isolation of </a:t>
            </a:r>
            <a:r>
              <a:rPr lang="fr-FR" sz="1400" i="1" dirty="0"/>
              <a:t>P. </a:t>
            </a:r>
            <a:r>
              <a:rPr lang="fr-FR" sz="1400" i="1" dirty="0" err="1"/>
              <a:t>aeruginosa</a:t>
            </a:r>
            <a:r>
              <a:rPr lang="fr-FR" sz="1400" dirty="0"/>
              <a:t> </a:t>
            </a:r>
            <a:r>
              <a:rPr lang="fr-FR" sz="1400" dirty="0" err="1"/>
              <a:t>should</a:t>
            </a:r>
            <a:r>
              <a:rPr lang="fr-FR" sz="1400" dirty="0"/>
              <a:t> </a:t>
            </a:r>
            <a:r>
              <a:rPr lang="fr-FR" sz="1400" dirty="0" err="1"/>
              <a:t>be</a:t>
            </a:r>
            <a:r>
              <a:rPr lang="fr-FR" sz="1400" dirty="0"/>
              <a:t> </a:t>
            </a:r>
            <a:r>
              <a:rPr lang="fr-FR" sz="1400" dirty="0" err="1"/>
              <a:t>offered</a:t>
            </a:r>
            <a:r>
              <a:rPr lang="fr-FR" sz="1400" dirty="0"/>
              <a:t> </a:t>
            </a:r>
            <a:r>
              <a:rPr lang="fr-FR" sz="1400" dirty="0" err="1"/>
              <a:t>eradication</a:t>
            </a:r>
            <a:r>
              <a:rPr lang="fr-FR" sz="1400" dirty="0"/>
              <a:t> </a:t>
            </a:r>
            <a:r>
              <a:rPr lang="fr-FR" sz="1400" dirty="0" err="1"/>
              <a:t>antibiotic</a:t>
            </a:r>
            <a:r>
              <a:rPr lang="fr-FR" sz="1400" dirty="0"/>
              <a:t> </a:t>
            </a:r>
            <a:r>
              <a:rPr lang="fr-FR" sz="1400" dirty="0" err="1"/>
              <a:t>treatment</a:t>
            </a:r>
            <a:r>
              <a:rPr lang="fr-FR" sz="1400" dirty="0"/>
              <a:t> </a:t>
            </a:r>
          </a:p>
          <a:p>
            <a:pPr lvl="1"/>
            <a:r>
              <a:rPr lang="fr-FR" sz="1200" dirty="0" err="1"/>
              <a:t>Conditional</a:t>
            </a:r>
            <a:r>
              <a:rPr lang="fr-FR" sz="1200" dirty="0"/>
              <a:t> </a:t>
            </a:r>
            <a:r>
              <a:rPr lang="fr-FR" sz="1200" dirty="0" err="1"/>
              <a:t>recommendation</a:t>
            </a:r>
            <a:r>
              <a:rPr lang="fr-FR" sz="1200" dirty="0"/>
              <a:t>, </a:t>
            </a:r>
            <a:r>
              <a:rPr lang="fr-FR" sz="1200" dirty="0" err="1"/>
              <a:t>very</a:t>
            </a:r>
            <a:r>
              <a:rPr lang="fr-FR" sz="1200" dirty="0"/>
              <a:t> </a:t>
            </a:r>
            <a:r>
              <a:rPr lang="fr-FR" sz="1200" dirty="0" err="1"/>
              <a:t>low</a:t>
            </a:r>
            <a:r>
              <a:rPr lang="fr-FR" sz="1200" dirty="0"/>
              <a:t> </a:t>
            </a:r>
            <a:r>
              <a:rPr lang="fr-FR" sz="1200" dirty="0" err="1"/>
              <a:t>quality</a:t>
            </a:r>
            <a:r>
              <a:rPr lang="fr-FR" sz="1200" dirty="0"/>
              <a:t> of </a:t>
            </a:r>
            <a:r>
              <a:rPr lang="fr-FR" sz="1200" dirty="0" err="1"/>
              <a:t>evidence</a:t>
            </a:r>
            <a:endParaRPr lang="fr-FR" sz="1200" dirty="0"/>
          </a:p>
          <a:p>
            <a:pPr>
              <a:spcBef>
                <a:spcPts val="1200"/>
              </a:spcBef>
            </a:pPr>
            <a:r>
              <a:rPr lang="fr-FR" sz="1400" dirty="0"/>
              <a:t>Long term </a:t>
            </a:r>
            <a:r>
              <a:rPr lang="fr-FR" sz="1400" dirty="0" err="1"/>
              <a:t>antibiotics</a:t>
            </a:r>
            <a:r>
              <a:rPr lang="fr-FR" sz="1400" dirty="0"/>
              <a:t> (PICO 5)</a:t>
            </a:r>
          </a:p>
          <a:p>
            <a:pPr lvl="1"/>
            <a:r>
              <a:rPr lang="fr-FR" sz="1200" dirty="0" err="1"/>
              <a:t>We</a:t>
            </a:r>
            <a:r>
              <a:rPr lang="fr-FR" sz="1200" dirty="0"/>
              <a:t> </a:t>
            </a:r>
            <a:r>
              <a:rPr lang="fr-FR" sz="1200" dirty="0" err="1"/>
              <a:t>suggest</a:t>
            </a:r>
            <a:r>
              <a:rPr lang="fr-FR" sz="1200" dirty="0"/>
              <a:t> long-</a:t>
            </a:r>
            <a:r>
              <a:rPr lang="fr-FR" sz="1200" dirty="0" err="1"/>
              <a:t>term</a:t>
            </a:r>
            <a:r>
              <a:rPr lang="fr-FR" sz="1200" dirty="0"/>
              <a:t> </a:t>
            </a:r>
            <a:r>
              <a:rPr lang="fr-FR" sz="1200" dirty="0" err="1"/>
              <a:t>antibiotics</a:t>
            </a:r>
            <a:r>
              <a:rPr lang="fr-FR" sz="1200" dirty="0"/>
              <a:t> for </a:t>
            </a:r>
            <a:r>
              <a:rPr lang="fr-FR" sz="1200" dirty="0" err="1"/>
              <a:t>adults</a:t>
            </a:r>
            <a:r>
              <a:rPr lang="fr-FR" sz="1200" dirty="0"/>
              <a:t> </a:t>
            </a:r>
            <a:r>
              <a:rPr lang="fr-FR" sz="1200" dirty="0" err="1"/>
              <a:t>with</a:t>
            </a:r>
            <a:r>
              <a:rPr lang="fr-FR" sz="1200" dirty="0"/>
              <a:t> </a:t>
            </a:r>
            <a:r>
              <a:rPr lang="fr-FR" sz="1200" dirty="0" err="1"/>
              <a:t>bronchiectasis</a:t>
            </a:r>
            <a:r>
              <a:rPr lang="fr-FR" sz="1200" dirty="0"/>
              <a:t> </a:t>
            </a:r>
            <a:r>
              <a:rPr lang="fr-FR" sz="1200" dirty="0" err="1"/>
              <a:t>who</a:t>
            </a:r>
            <a:r>
              <a:rPr lang="fr-FR" sz="1200" dirty="0"/>
              <a:t> have ≥3 exacerbations per </a:t>
            </a:r>
            <a:r>
              <a:rPr lang="fr-FR" sz="1200" dirty="0" err="1"/>
              <a:t>year</a:t>
            </a:r>
            <a:endParaRPr lang="fr-FR" sz="1200" dirty="0"/>
          </a:p>
          <a:p>
            <a:pPr lvl="1"/>
            <a:r>
              <a:rPr lang="fr-FR" sz="1200" dirty="0" err="1"/>
              <a:t>Inhaled</a:t>
            </a:r>
            <a:r>
              <a:rPr lang="fr-FR" sz="1200" dirty="0"/>
              <a:t> </a:t>
            </a:r>
            <a:r>
              <a:rPr lang="fr-FR" sz="1200" dirty="0" err="1"/>
              <a:t>antibiotics</a:t>
            </a:r>
            <a:r>
              <a:rPr lang="fr-FR" sz="1200" dirty="0"/>
              <a:t> for </a:t>
            </a:r>
            <a:r>
              <a:rPr lang="fr-FR" sz="1200" i="1" dirty="0"/>
              <a:t>P. </a:t>
            </a:r>
            <a:r>
              <a:rPr lang="fr-FR" sz="1200" i="1" dirty="0" err="1"/>
              <a:t>aeruginosa</a:t>
            </a:r>
            <a:endParaRPr lang="fr-FR" sz="1200" i="1" dirty="0"/>
          </a:p>
          <a:p>
            <a:pPr lvl="1"/>
            <a:r>
              <a:rPr lang="fr-FR" sz="1200" dirty="0"/>
              <a:t>Macrolides for </a:t>
            </a:r>
            <a:r>
              <a:rPr lang="fr-FR" sz="1200" dirty="0" err="1"/>
              <a:t>others</a:t>
            </a:r>
            <a:endParaRPr lang="fr-FR" sz="1200" dirty="0"/>
          </a:p>
          <a:p>
            <a:pPr lvl="1"/>
            <a:r>
              <a:rPr lang="fr-FR" sz="1200" dirty="0" err="1"/>
              <a:t>Conditional</a:t>
            </a:r>
            <a:r>
              <a:rPr lang="fr-FR" sz="1200" dirty="0"/>
              <a:t> </a:t>
            </a:r>
            <a:r>
              <a:rPr lang="fr-FR" sz="1200" dirty="0" err="1"/>
              <a:t>recommendation</a:t>
            </a:r>
            <a:r>
              <a:rPr lang="fr-FR" sz="1200" dirty="0"/>
              <a:t>, </a:t>
            </a:r>
            <a:r>
              <a:rPr lang="fr-FR" sz="1200" dirty="0" err="1"/>
              <a:t>moderate</a:t>
            </a:r>
            <a:r>
              <a:rPr lang="fr-FR" sz="1200" dirty="0"/>
              <a:t> </a:t>
            </a:r>
            <a:r>
              <a:rPr lang="fr-FR" sz="1200" dirty="0" err="1"/>
              <a:t>quality</a:t>
            </a:r>
            <a:r>
              <a:rPr lang="fr-FR" sz="1200" dirty="0"/>
              <a:t> </a:t>
            </a:r>
            <a:r>
              <a:rPr lang="fr-FR" sz="1200" dirty="0" err="1"/>
              <a:t>evidence</a:t>
            </a:r>
            <a:endParaRPr lang="fr-FR" sz="1200" dirty="0"/>
          </a:p>
          <a:p>
            <a:pPr>
              <a:spcBef>
                <a:spcPts val="1200"/>
              </a:spcBef>
            </a:pPr>
            <a:r>
              <a:rPr lang="fr-FR" sz="1400" dirty="0" err="1"/>
              <a:t>Mucoactive</a:t>
            </a:r>
            <a:r>
              <a:rPr lang="fr-FR" sz="1400" dirty="0"/>
              <a:t> </a:t>
            </a:r>
            <a:r>
              <a:rPr lang="fr-FR" sz="1400" dirty="0" err="1"/>
              <a:t>therapy</a:t>
            </a:r>
            <a:r>
              <a:rPr lang="fr-FR" sz="1400" dirty="0"/>
              <a:t> (PICO 7)</a:t>
            </a:r>
          </a:p>
          <a:p>
            <a:pPr lvl="1"/>
            <a:r>
              <a:rPr lang="fr-FR" sz="1200" dirty="0"/>
              <a:t>Mannitol</a:t>
            </a:r>
          </a:p>
          <a:p>
            <a:pPr lvl="1"/>
            <a:r>
              <a:rPr lang="fr-FR" sz="1200" dirty="0" err="1"/>
              <a:t>Hypertonic</a:t>
            </a:r>
            <a:r>
              <a:rPr lang="fr-FR" sz="1200" dirty="0"/>
              <a:t> saline</a:t>
            </a:r>
          </a:p>
          <a:p>
            <a:pPr>
              <a:spcBef>
                <a:spcPts val="1200"/>
              </a:spcBef>
            </a:pPr>
            <a:r>
              <a:rPr lang="fr-FR" sz="1400" dirty="0" err="1"/>
              <a:t>Respiratory</a:t>
            </a:r>
            <a:r>
              <a:rPr lang="fr-FR" sz="1400" dirty="0"/>
              <a:t> </a:t>
            </a:r>
            <a:r>
              <a:rPr lang="fr-FR" sz="1400" dirty="0" err="1"/>
              <a:t>physiotherapy</a:t>
            </a:r>
            <a:r>
              <a:rPr lang="fr-FR" sz="1400" dirty="0"/>
              <a:t> (PICO 9)</a:t>
            </a:r>
          </a:p>
          <a:p>
            <a:pPr lvl="1"/>
            <a:r>
              <a:rPr lang="fr-FR" sz="1200" dirty="0" err="1"/>
              <a:t>Rehab</a:t>
            </a:r>
            <a:endParaRPr lang="fr-FR" sz="1200" dirty="0"/>
          </a:p>
          <a:p>
            <a:pPr lvl="1"/>
            <a:r>
              <a:rPr lang="fr-FR" sz="1200" dirty="0"/>
              <a:t>Airways clearance techniques</a:t>
            </a:r>
          </a:p>
          <a:p>
            <a:endParaRPr lang="fr-FR" sz="1400" dirty="0"/>
          </a:p>
        </p:txBody>
      </p:sp>
      <p:sp>
        <p:nvSpPr>
          <p:cNvPr id="3" name="Espace réservé du texte 2">
            <a:extLst>
              <a:ext uri="{FF2B5EF4-FFF2-40B4-BE49-F238E27FC236}">
                <a16:creationId xmlns:a16="http://schemas.microsoft.com/office/drawing/2014/main" id="{5333866C-56F7-2060-F311-D4FAD937BBB5}"/>
              </a:ext>
            </a:extLst>
          </p:cNvPr>
          <p:cNvSpPr>
            <a:spLocks noGrp="1"/>
          </p:cNvSpPr>
          <p:nvPr>
            <p:ph type="body" sz="quarter" idx="19"/>
          </p:nvPr>
        </p:nvSpPr>
        <p:spPr/>
        <p:txBody>
          <a:bodyPr/>
          <a:lstStyle/>
          <a:p>
            <a:pPr>
              <a:spcAft>
                <a:spcPts val="800"/>
              </a:spcAft>
            </a:pPr>
            <a:r>
              <a:rPr lang="en-GB" dirty="0"/>
              <a:t>Araujo et al, ERJ 2018. </a:t>
            </a:r>
            <a:r>
              <a:rPr lang="en-GB" dirty="0" err="1"/>
              <a:t>Polverino</a:t>
            </a:r>
            <a:r>
              <a:rPr lang="en-GB" dirty="0"/>
              <a:t> et a. </a:t>
            </a:r>
            <a:r>
              <a:rPr lang="en-GB" dirty="0" err="1"/>
              <a:t>Eur</a:t>
            </a:r>
            <a:r>
              <a:rPr lang="en-GB" dirty="0"/>
              <a:t> Respir J. 2017 Sep 9;50(3).</a:t>
            </a:r>
          </a:p>
        </p:txBody>
      </p:sp>
      <p:sp>
        <p:nvSpPr>
          <p:cNvPr id="4" name="Titre 3">
            <a:extLst>
              <a:ext uri="{FF2B5EF4-FFF2-40B4-BE49-F238E27FC236}">
                <a16:creationId xmlns:a16="http://schemas.microsoft.com/office/drawing/2014/main" id="{EDB3AAD3-42E1-B596-726A-954A8274310F}"/>
              </a:ext>
            </a:extLst>
          </p:cNvPr>
          <p:cNvSpPr>
            <a:spLocks noGrp="1"/>
          </p:cNvSpPr>
          <p:nvPr>
            <p:ph type="title"/>
          </p:nvPr>
        </p:nvSpPr>
        <p:spPr/>
        <p:txBody>
          <a:bodyPr/>
          <a:lstStyle/>
          <a:p>
            <a:r>
              <a:rPr lang="en-US" dirty="0"/>
              <a:t>Bronchiectasis: the impact of </a:t>
            </a:r>
            <a:r>
              <a:rPr lang="en-US" i="1" dirty="0"/>
              <a:t>P. aeruginosa</a:t>
            </a:r>
            <a:endParaRPr lang="fr-FR" i="1" dirty="0"/>
          </a:p>
        </p:txBody>
      </p:sp>
      <p:sp>
        <p:nvSpPr>
          <p:cNvPr id="6" name="Espace réservé du contenu 5">
            <a:extLst>
              <a:ext uri="{FF2B5EF4-FFF2-40B4-BE49-F238E27FC236}">
                <a16:creationId xmlns:a16="http://schemas.microsoft.com/office/drawing/2014/main" id="{FED42D8A-5D72-F38F-21A8-C40D811100C3}"/>
              </a:ext>
            </a:extLst>
          </p:cNvPr>
          <p:cNvSpPr>
            <a:spLocks noGrp="1"/>
          </p:cNvSpPr>
          <p:nvPr>
            <p:ph sz="quarter" idx="16"/>
          </p:nvPr>
        </p:nvSpPr>
        <p:spPr/>
        <p:txBody>
          <a:body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7" name="Rectangle à coins arrondis 10">
            <a:extLst>
              <a:ext uri="{FF2B5EF4-FFF2-40B4-BE49-F238E27FC236}">
                <a16:creationId xmlns:a16="http://schemas.microsoft.com/office/drawing/2014/main" id="{53641FDD-0C57-D317-7A45-59FE3DF659E4}"/>
              </a:ext>
            </a:extLst>
          </p:cNvPr>
          <p:cNvSpPr/>
          <p:nvPr/>
        </p:nvSpPr>
        <p:spPr>
          <a:xfrm>
            <a:off x="6784189" y="1266743"/>
            <a:ext cx="5081206" cy="4652363"/>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ZoneTexte 7">
            <a:extLst>
              <a:ext uri="{FF2B5EF4-FFF2-40B4-BE49-F238E27FC236}">
                <a16:creationId xmlns:a16="http://schemas.microsoft.com/office/drawing/2014/main" id="{2D87C810-1D85-A17D-0879-50C775068409}"/>
              </a:ext>
            </a:extLst>
          </p:cNvPr>
          <p:cNvSpPr txBox="1"/>
          <p:nvPr/>
        </p:nvSpPr>
        <p:spPr>
          <a:xfrm>
            <a:off x="6936460" y="1106677"/>
            <a:ext cx="3680200"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European guidelines for bronchiectasis</a:t>
            </a:r>
          </a:p>
        </p:txBody>
      </p:sp>
      <p:grpSp>
        <p:nvGrpSpPr>
          <p:cNvPr id="27" name="Groupe 26">
            <a:extLst>
              <a:ext uri="{FF2B5EF4-FFF2-40B4-BE49-F238E27FC236}">
                <a16:creationId xmlns:a16="http://schemas.microsoft.com/office/drawing/2014/main" id="{C8242FA7-057D-F3AF-53FB-C833BB6D4790}"/>
              </a:ext>
            </a:extLst>
          </p:cNvPr>
          <p:cNvGrpSpPr/>
          <p:nvPr/>
        </p:nvGrpSpPr>
        <p:grpSpPr>
          <a:xfrm>
            <a:off x="1187970" y="1099572"/>
            <a:ext cx="5514742" cy="4812429"/>
            <a:chOff x="1187970" y="1099572"/>
            <a:chExt cx="5514742" cy="4812429"/>
          </a:xfrm>
        </p:grpSpPr>
        <p:sp>
          <p:nvSpPr>
            <p:cNvPr id="9" name="Rectangle à coins arrondis 10">
              <a:extLst>
                <a:ext uri="{FF2B5EF4-FFF2-40B4-BE49-F238E27FC236}">
                  <a16:creationId xmlns:a16="http://schemas.microsoft.com/office/drawing/2014/main" id="{C38C6AA9-1A86-224A-6E4C-3D9CEDF408B2}"/>
                </a:ext>
              </a:extLst>
            </p:cNvPr>
            <p:cNvSpPr/>
            <p:nvPr/>
          </p:nvSpPr>
          <p:spPr>
            <a:xfrm>
              <a:off x="1187970" y="1259639"/>
              <a:ext cx="5433266" cy="4652362"/>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0" name="ZoneTexte 9">
              <a:extLst>
                <a:ext uri="{FF2B5EF4-FFF2-40B4-BE49-F238E27FC236}">
                  <a16:creationId xmlns:a16="http://schemas.microsoft.com/office/drawing/2014/main" id="{A674038F-5A9C-2E1A-CF82-435D024A123D}"/>
                </a:ext>
              </a:extLst>
            </p:cNvPr>
            <p:cNvSpPr txBox="1"/>
            <p:nvPr/>
          </p:nvSpPr>
          <p:spPr>
            <a:xfrm>
              <a:off x="1340241" y="1099572"/>
              <a:ext cx="3071739" cy="307777"/>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Role of </a:t>
              </a:r>
              <a:r>
                <a:rPr kumimoji="0" lang="en-US" sz="14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pseudomonas</a:t>
              </a: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survival</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 name="Groupe 10">
              <a:extLst>
                <a:ext uri="{FF2B5EF4-FFF2-40B4-BE49-F238E27FC236}">
                  <a16:creationId xmlns:a16="http://schemas.microsoft.com/office/drawing/2014/main" id="{00093FDF-BD14-34F0-A6B5-963C6D7C21E3}"/>
                </a:ext>
              </a:extLst>
            </p:cNvPr>
            <p:cNvGrpSpPr/>
            <p:nvPr/>
          </p:nvGrpSpPr>
          <p:grpSpPr>
            <a:xfrm>
              <a:off x="1347935" y="1689805"/>
              <a:ext cx="3285967" cy="3396597"/>
              <a:chOff x="1260763" y="1662948"/>
              <a:chExt cx="3285967" cy="3396597"/>
            </a:xfrm>
          </p:grpSpPr>
          <p:grpSp>
            <p:nvGrpSpPr>
              <p:cNvPr id="12" name="Groupe 11">
                <a:extLst>
                  <a:ext uri="{FF2B5EF4-FFF2-40B4-BE49-F238E27FC236}">
                    <a16:creationId xmlns:a16="http://schemas.microsoft.com/office/drawing/2014/main" id="{28B758B9-BFBE-D8D7-15C8-772E37CD916F}"/>
                  </a:ext>
                </a:extLst>
              </p:cNvPr>
              <p:cNvGrpSpPr/>
              <p:nvPr/>
            </p:nvGrpSpPr>
            <p:grpSpPr>
              <a:xfrm>
                <a:off x="1260763" y="1662948"/>
                <a:ext cx="3285967" cy="3396597"/>
                <a:chOff x="1232771" y="1870771"/>
                <a:chExt cx="5265434" cy="2904089"/>
              </a:xfrm>
            </p:grpSpPr>
            <p:graphicFrame>
              <p:nvGraphicFramePr>
                <p:cNvPr id="17" name="Graphique 16">
                  <a:extLst>
                    <a:ext uri="{FF2B5EF4-FFF2-40B4-BE49-F238E27FC236}">
                      <a16:creationId xmlns:a16="http://schemas.microsoft.com/office/drawing/2014/main" id="{5F562026-BDEE-13A9-94C3-C7F790CE534F}"/>
                    </a:ext>
                  </a:extLst>
                </p:cNvPr>
                <p:cNvGraphicFramePr/>
                <p:nvPr/>
              </p:nvGraphicFramePr>
              <p:xfrm>
                <a:off x="1842946" y="1870771"/>
                <a:ext cx="4655259" cy="2828509"/>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 Box 4">
                  <a:extLst>
                    <a:ext uri="{FF2B5EF4-FFF2-40B4-BE49-F238E27FC236}">
                      <a16:creationId xmlns:a16="http://schemas.microsoft.com/office/drawing/2014/main" id="{26144807-EAFE-5199-69EE-BF5E1702B62E}"/>
                    </a:ext>
                  </a:extLst>
                </p:cNvPr>
                <p:cNvSpPr txBox="1">
                  <a:spLocks noChangeArrowheads="1"/>
                </p:cNvSpPr>
                <p:nvPr/>
              </p:nvSpPr>
              <p:spPr bwMode="auto">
                <a:xfrm rot="16200000">
                  <a:off x="764981" y="2947133"/>
                  <a:ext cx="1354783" cy="41920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100" b="0" i="0" u="none" strike="noStrike" kern="1200" cap="none"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Percent survival</a:t>
                  </a:r>
                  <a:endParaRPr kumimoji="0" lang="da-DK" sz="11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19" name="Text Box 4">
                  <a:extLst>
                    <a:ext uri="{FF2B5EF4-FFF2-40B4-BE49-F238E27FC236}">
                      <a16:creationId xmlns:a16="http://schemas.microsoft.com/office/drawing/2014/main" id="{95674776-B456-9CC2-0739-A7002F81CF17}"/>
                    </a:ext>
                  </a:extLst>
                </p:cNvPr>
                <p:cNvSpPr txBox="1">
                  <a:spLocks noChangeArrowheads="1"/>
                </p:cNvSpPr>
                <p:nvPr/>
              </p:nvSpPr>
              <p:spPr bwMode="auto">
                <a:xfrm>
                  <a:off x="2547452" y="4551184"/>
                  <a:ext cx="3306655" cy="22367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10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Survival time</a:t>
                  </a:r>
                </a:p>
              </p:txBody>
            </p:sp>
          </p:grpSp>
          <p:sp>
            <p:nvSpPr>
              <p:cNvPr id="13" name="Forme libre : forme 12">
                <a:extLst>
                  <a:ext uri="{FF2B5EF4-FFF2-40B4-BE49-F238E27FC236}">
                    <a16:creationId xmlns:a16="http://schemas.microsoft.com/office/drawing/2014/main" id="{AC14F9A0-F526-2D2F-4273-1F24731B1408}"/>
                  </a:ext>
                </a:extLst>
              </p:cNvPr>
              <p:cNvSpPr/>
              <p:nvPr/>
            </p:nvSpPr>
            <p:spPr>
              <a:xfrm>
                <a:off x="1996440" y="1744980"/>
                <a:ext cx="2415540" cy="815340"/>
              </a:xfrm>
              <a:custGeom>
                <a:avLst/>
                <a:gdLst>
                  <a:gd name="connsiteX0" fmla="*/ 0 w 2415540"/>
                  <a:gd name="connsiteY0" fmla="*/ 0 h 815340"/>
                  <a:gd name="connsiteX1" fmla="*/ 350520 w 2415540"/>
                  <a:gd name="connsiteY1" fmla="*/ 114300 h 815340"/>
                  <a:gd name="connsiteX2" fmla="*/ 739140 w 2415540"/>
                  <a:gd name="connsiteY2" fmla="*/ 259080 h 815340"/>
                  <a:gd name="connsiteX3" fmla="*/ 1013460 w 2415540"/>
                  <a:gd name="connsiteY3" fmla="*/ 320040 h 815340"/>
                  <a:gd name="connsiteX4" fmla="*/ 1447800 w 2415540"/>
                  <a:gd name="connsiteY4" fmla="*/ 556260 h 815340"/>
                  <a:gd name="connsiteX5" fmla="*/ 1935480 w 2415540"/>
                  <a:gd name="connsiteY5" fmla="*/ 579120 h 815340"/>
                  <a:gd name="connsiteX6" fmla="*/ 2415540 w 2415540"/>
                  <a:gd name="connsiteY6" fmla="*/ 815340 h 81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540" h="815340">
                    <a:moveTo>
                      <a:pt x="0" y="0"/>
                    </a:moveTo>
                    <a:lnTo>
                      <a:pt x="350520" y="114300"/>
                    </a:lnTo>
                    <a:lnTo>
                      <a:pt x="739140" y="259080"/>
                    </a:lnTo>
                    <a:lnTo>
                      <a:pt x="1013460" y="320040"/>
                    </a:lnTo>
                    <a:lnTo>
                      <a:pt x="1447800" y="556260"/>
                    </a:lnTo>
                    <a:lnTo>
                      <a:pt x="1935480" y="579120"/>
                    </a:lnTo>
                    <a:lnTo>
                      <a:pt x="2415540" y="815340"/>
                    </a:lnTo>
                  </a:path>
                </a:pathLst>
              </a:custGeom>
              <a:noFill/>
              <a:ln w="38100">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 name="Forme libre : forme 13">
                <a:extLst>
                  <a:ext uri="{FF2B5EF4-FFF2-40B4-BE49-F238E27FC236}">
                    <a16:creationId xmlns:a16="http://schemas.microsoft.com/office/drawing/2014/main" id="{43F4383C-E832-06A4-BF68-DC032BEC0D87}"/>
                  </a:ext>
                </a:extLst>
              </p:cNvPr>
              <p:cNvSpPr/>
              <p:nvPr/>
            </p:nvSpPr>
            <p:spPr>
              <a:xfrm>
                <a:off x="2011680" y="1775460"/>
                <a:ext cx="2415540" cy="1447800"/>
              </a:xfrm>
              <a:custGeom>
                <a:avLst/>
                <a:gdLst>
                  <a:gd name="connsiteX0" fmla="*/ 0 w 2415540"/>
                  <a:gd name="connsiteY0" fmla="*/ 0 h 1447800"/>
                  <a:gd name="connsiteX1" fmla="*/ 754380 w 2415540"/>
                  <a:gd name="connsiteY1" fmla="*/ 457200 h 1447800"/>
                  <a:gd name="connsiteX2" fmla="*/ 1181100 w 2415540"/>
                  <a:gd name="connsiteY2" fmla="*/ 739140 h 1447800"/>
                  <a:gd name="connsiteX3" fmla="*/ 1508760 w 2415540"/>
                  <a:gd name="connsiteY3" fmla="*/ 944880 h 1447800"/>
                  <a:gd name="connsiteX4" fmla="*/ 1699260 w 2415540"/>
                  <a:gd name="connsiteY4" fmla="*/ 1021080 h 1447800"/>
                  <a:gd name="connsiteX5" fmla="*/ 1844040 w 2415540"/>
                  <a:gd name="connsiteY5" fmla="*/ 1082040 h 1447800"/>
                  <a:gd name="connsiteX6" fmla="*/ 1965960 w 2415540"/>
                  <a:gd name="connsiteY6" fmla="*/ 1120140 h 1447800"/>
                  <a:gd name="connsiteX7" fmla="*/ 2415540 w 2415540"/>
                  <a:gd name="connsiteY7"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5540" h="1447800">
                    <a:moveTo>
                      <a:pt x="0" y="0"/>
                    </a:moveTo>
                    <a:lnTo>
                      <a:pt x="754380" y="457200"/>
                    </a:lnTo>
                    <a:lnTo>
                      <a:pt x="1181100" y="739140"/>
                    </a:lnTo>
                    <a:lnTo>
                      <a:pt x="1508760" y="944880"/>
                    </a:lnTo>
                    <a:lnTo>
                      <a:pt x="1699260" y="1021080"/>
                    </a:lnTo>
                    <a:lnTo>
                      <a:pt x="1844040" y="1082040"/>
                    </a:lnTo>
                    <a:lnTo>
                      <a:pt x="1965960" y="1120140"/>
                    </a:lnTo>
                    <a:lnTo>
                      <a:pt x="2415540" y="1447800"/>
                    </a:lnTo>
                  </a:path>
                </a:pathLst>
              </a:custGeom>
              <a:noFill/>
              <a:ln w="38100">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Forme libre : forme 14">
                <a:extLst>
                  <a:ext uri="{FF2B5EF4-FFF2-40B4-BE49-F238E27FC236}">
                    <a16:creationId xmlns:a16="http://schemas.microsoft.com/office/drawing/2014/main" id="{CD950978-C08D-B16A-5515-EE8D6293E681}"/>
                  </a:ext>
                </a:extLst>
              </p:cNvPr>
              <p:cNvSpPr/>
              <p:nvPr/>
            </p:nvSpPr>
            <p:spPr>
              <a:xfrm>
                <a:off x="2004060" y="1775460"/>
                <a:ext cx="2415540" cy="2095500"/>
              </a:xfrm>
              <a:custGeom>
                <a:avLst/>
                <a:gdLst>
                  <a:gd name="connsiteX0" fmla="*/ 0 w 2415540"/>
                  <a:gd name="connsiteY0" fmla="*/ 0 h 2095500"/>
                  <a:gd name="connsiteX1" fmla="*/ 91440 w 2415540"/>
                  <a:gd name="connsiteY1" fmla="*/ 106680 h 2095500"/>
                  <a:gd name="connsiteX2" fmla="*/ 205740 w 2415540"/>
                  <a:gd name="connsiteY2" fmla="*/ 251460 h 2095500"/>
                  <a:gd name="connsiteX3" fmla="*/ 320040 w 2415540"/>
                  <a:gd name="connsiteY3" fmla="*/ 373380 h 2095500"/>
                  <a:gd name="connsiteX4" fmla="*/ 434340 w 2415540"/>
                  <a:gd name="connsiteY4" fmla="*/ 518160 h 2095500"/>
                  <a:gd name="connsiteX5" fmla="*/ 701040 w 2415540"/>
                  <a:gd name="connsiteY5" fmla="*/ 754380 h 2095500"/>
                  <a:gd name="connsiteX6" fmla="*/ 960120 w 2415540"/>
                  <a:gd name="connsiteY6" fmla="*/ 1028700 h 2095500"/>
                  <a:gd name="connsiteX7" fmla="*/ 1143000 w 2415540"/>
                  <a:gd name="connsiteY7" fmla="*/ 1242060 h 2095500"/>
                  <a:gd name="connsiteX8" fmla="*/ 1409700 w 2415540"/>
                  <a:gd name="connsiteY8" fmla="*/ 1623060 h 2095500"/>
                  <a:gd name="connsiteX9" fmla="*/ 1440180 w 2415540"/>
                  <a:gd name="connsiteY9" fmla="*/ 1668780 h 2095500"/>
                  <a:gd name="connsiteX10" fmla="*/ 1950720 w 2415540"/>
                  <a:gd name="connsiteY10" fmla="*/ 1973580 h 2095500"/>
                  <a:gd name="connsiteX11" fmla="*/ 2415540 w 2415540"/>
                  <a:gd name="connsiteY11" fmla="*/ 2095500 h 2095500"/>
                  <a:gd name="connsiteX0" fmla="*/ 0 w 2415540"/>
                  <a:gd name="connsiteY0" fmla="*/ 0 h 2095500"/>
                  <a:gd name="connsiteX1" fmla="*/ 91440 w 2415540"/>
                  <a:gd name="connsiteY1" fmla="*/ 106680 h 2095500"/>
                  <a:gd name="connsiteX2" fmla="*/ 205740 w 2415540"/>
                  <a:gd name="connsiteY2" fmla="*/ 251460 h 2095500"/>
                  <a:gd name="connsiteX3" fmla="*/ 320040 w 2415540"/>
                  <a:gd name="connsiteY3" fmla="*/ 373380 h 2095500"/>
                  <a:gd name="connsiteX4" fmla="*/ 434340 w 2415540"/>
                  <a:gd name="connsiteY4" fmla="*/ 518160 h 2095500"/>
                  <a:gd name="connsiteX5" fmla="*/ 701040 w 2415540"/>
                  <a:gd name="connsiteY5" fmla="*/ 754380 h 2095500"/>
                  <a:gd name="connsiteX6" fmla="*/ 952500 w 2415540"/>
                  <a:gd name="connsiteY6" fmla="*/ 998220 h 2095500"/>
                  <a:gd name="connsiteX7" fmla="*/ 1143000 w 2415540"/>
                  <a:gd name="connsiteY7" fmla="*/ 1242060 h 2095500"/>
                  <a:gd name="connsiteX8" fmla="*/ 1409700 w 2415540"/>
                  <a:gd name="connsiteY8" fmla="*/ 1623060 h 2095500"/>
                  <a:gd name="connsiteX9" fmla="*/ 1440180 w 2415540"/>
                  <a:gd name="connsiteY9" fmla="*/ 1668780 h 2095500"/>
                  <a:gd name="connsiteX10" fmla="*/ 1950720 w 2415540"/>
                  <a:gd name="connsiteY10" fmla="*/ 1973580 h 2095500"/>
                  <a:gd name="connsiteX11" fmla="*/ 2415540 w 2415540"/>
                  <a:gd name="connsiteY11" fmla="*/ 2095500 h 2095500"/>
                  <a:gd name="connsiteX0" fmla="*/ 0 w 2415540"/>
                  <a:gd name="connsiteY0" fmla="*/ 0 h 2095500"/>
                  <a:gd name="connsiteX1" fmla="*/ 91440 w 2415540"/>
                  <a:gd name="connsiteY1" fmla="*/ 106680 h 2095500"/>
                  <a:gd name="connsiteX2" fmla="*/ 205740 w 2415540"/>
                  <a:gd name="connsiteY2" fmla="*/ 251460 h 2095500"/>
                  <a:gd name="connsiteX3" fmla="*/ 320040 w 2415540"/>
                  <a:gd name="connsiteY3" fmla="*/ 373380 h 2095500"/>
                  <a:gd name="connsiteX4" fmla="*/ 434340 w 2415540"/>
                  <a:gd name="connsiteY4" fmla="*/ 518160 h 2095500"/>
                  <a:gd name="connsiteX5" fmla="*/ 670560 w 2415540"/>
                  <a:gd name="connsiteY5" fmla="*/ 754380 h 2095500"/>
                  <a:gd name="connsiteX6" fmla="*/ 952500 w 2415540"/>
                  <a:gd name="connsiteY6" fmla="*/ 998220 h 2095500"/>
                  <a:gd name="connsiteX7" fmla="*/ 1143000 w 2415540"/>
                  <a:gd name="connsiteY7" fmla="*/ 1242060 h 2095500"/>
                  <a:gd name="connsiteX8" fmla="*/ 1409700 w 2415540"/>
                  <a:gd name="connsiteY8" fmla="*/ 1623060 h 2095500"/>
                  <a:gd name="connsiteX9" fmla="*/ 1440180 w 2415540"/>
                  <a:gd name="connsiteY9" fmla="*/ 1668780 h 2095500"/>
                  <a:gd name="connsiteX10" fmla="*/ 1950720 w 2415540"/>
                  <a:gd name="connsiteY10" fmla="*/ 1973580 h 2095500"/>
                  <a:gd name="connsiteX11" fmla="*/ 2415540 w 2415540"/>
                  <a:gd name="connsiteY11" fmla="*/ 209550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5540" h="2095500">
                    <a:moveTo>
                      <a:pt x="0" y="0"/>
                    </a:moveTo>
                    <a:lnTo>
                      <a:pt x="91440" y="106680"/>
                    </a:lnTo>
                    <a:lnTo>
                      <a:pt x="205740" y="251460"/>
                    </a:lnTo>
                    <a:lnTo>
                      <a:pt x="320040" y="373380"/>
                    </a:lnTo>
                    <a:lnTo>
                      <a:pt x="434340" y="518160"/>
                    </a:lnTo>
                    <a:lnTo>
                      <a:pt x="670560" y="754380"/>
                    </a:lnTo>
                    <a:lnTo>
                      <a:pt x="952500" y="998220"/>
                    </a:lnTo>
                    <a:lnTo>
                      <a:pt x="1143000" y="1242060"/>
                    </a:lnTo>
                    <a:lnTo>
                      <a:pt x="1409700" y="1623060"/>
                    </a:lnTo>
                    <a:lnTo>
                      <a:pt x="1440180" y="1668780"/>
                    </a:lnTo>
                    <a:lnTo>
                      <a:pt x="1950720" y="1973580"/>
                    </a:lnTo>
                    <a:lnTo>
                      <a:pt x="2415540" y="2095500"/>
                    </a:lnTo>
                  </a:path>
                </a:pathLst>
              </a:custGeom>
              <a:noFill/>
              <a:ln w="38100">
                <a:solidFill>
                  <a:schemeClr val="bg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 name="Forme libre : forme 15">
                <a:extLst>
                  <a:ext uri="{FF2B5EF4-FFF2-40B4-BE49-F238E27FC236}">
                    <a16:creationId xmlns:a16="http://schemas.microsoft.com/office/drawing/2014/main" id="{A7ADA438-22E8-AA7F-45DB-FA60E2B2F2B4}"/>
                  </a:ext>
                </a:extLst>
              </p:cNvPr>
              <p:cNvSpPr/>
              <p:nvPr/>
            </p:nvSpPr>
            <p:spPr>
              <a:xfrm>
                <a:off x="2004060" y="1760220"/>
                <a:ext cx="2415540" cy="982980"/>
              </a:xfrm>
              <a:custGeom>
                <a:avLst/>
                <a:gdLst>
                  <a:gd name="connsiteX0" fmla="*/ 0 w 2415540"/>
                  <a:gd name="connsiteY0" fmla="*/ 0 h 982980"/>
                  <a:gd name="connsiteX1" fmla="*/ 533400 w 2415540"/>
                  <a:gd name="connsiteY1" fmla="*/ 350520 h 982980"/>
                  <a:gd name="connsiteX2" fmla="*/ 906780 w 2415540"/>
                  <a:gd name="connsiteY2" fmla="*/ 541020 h 982980"/>
                  <a:gd name="connsiteX3" fmla="*/ 1447800 w 2415540"/>
                  <a:gd name="connsiteY3" fmla="*/ 982980 h 982980"/>
                  <a:gd name="connsiteX4" fmla="*/ 2415540 w 2415540"/>
                  <a:gd name="connsiteY4" fmla="*/ 967740 h 98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5540" h="982980">
                    <a:moveTo>
                      <a:pt x="0" y="0"/>
                    </a:moveTo>
                    <a:lnTo>
                      <a:pt x="533400" y="350520"/>
                    </a:lnTo>
                    <a:lnTo>
                      <a:pt x="906780" y="541020"/>
                    </a:lnTo>
                    <a:lnTo>
                      <a:pt x="1447800" y="982980"/>
                    </a:lnTo>
                    <a:lnTo>
                      <a:pt x="2415540" y="967740"/>
                    </a:lnTo>
                  </a:path>
                </a:pathLst>
              </a:custGeom>
              <a:noFill/>
              <a:ln w="38100">
                <a:solidFill>
                  <a:srgbClr val="865B9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20" name="Groupe 19">
              <a:extLst>
                <a:ext uri="{FF2B5EF4-FFF2-40B4-BE49-F238E27FC236}">
                  <a16:creationId xmlns:a16="http://schemas.microsoft.com/office/drawing/2014/main" id="{826C3360-FBCC-8BD5-180C-B60EFDDA0E6B}"/>
                </a:ext>
              </a:extLst>
            </p:cNvPr>
            <p:cNvGrpSpPr/>
            <p:nvPr/>
          </p:nvGrpSpPr>
          <p:grpSpPr>
            <a:xfrm>
              <a:off x="4789367" y="1472747"/>
              <a:ext cx="1913345" cy="1492716"/>
              <a:chOff x="5839762" y="1488855"/>
              <a:chExt cx="1913345" cy="1492716"/>
            </a:xfrm>
          </p:grpSpPr>
          <p:cxnSp>
            <p:nvCxnSpPr>
              <p:cNvPr id="21" name="Connecteur droit 20">
                <a:extLst>
                  <a:ext uri="{FF2B5EF4-FFF2-40B4-BE49-F238E27FC236}">
                    <a16:creationId xmlns:a16="http://schemas.microsoft.com/office/drawing/2014/main" id="{CBEDDA96-8663-C4BB-4C84-8B6D3B971B99}"/>
                  </a:ext>
                </a:extLst>
              </p:cNvPr>
              <p:cNvCxnSpPr>
                <a:cxnSpLocks/>
              </p:cNvCxnSpPr>
              <p:nvPr/>
            </p:nvCxnSpPr>
            <p:spPr>
              <a:xfrm>
                <a:off x="5839762" y="1648271"/>
                <a:ext cx="195433" cy="0"/>
              </a:xfrm>
              <a:prstGeom prst="line">
                <a:avLst/>
              </a:prstGeom>
              <a:ln w="571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FA04E213-B5C5-F021-E8D5-554FA2E7E586}"/>
                  </a:ext>
                </a:extLst>
              </p:cNvPr>
              <p:cNvCxnSpPr>
                <a:cxnSpLocks/>
              </p:cNvCxnSpPr>
              <p:nvPr/>
            </p:nvCxnSpPr>
            <p:spPr>
              <a:xfrm>
                <a:off x="5839762" y="1952169"/>
                <a:ext cx="195433" cy="0"/>
              </a:xfrm>
              <a:prstGeom prst="line">
                <a:avLst/>
              </a:prstGeom>
              <a:ln w="571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31F923C1-4BC0-FA5D-5504-7E50A689B05B}"/>
                  </a:ext>
                </a:extLst>
              </p:cNvPr>
              <p:cNvCxnSpPr>
                <a:cxnSpLocks/>
              </p:cNvCxnSpPr>
              <p:nvPr/>
            </p:nvCxnSpPr>
            <p:spPr>
              <a:xfrm>
                <a:off x="5840043" y="2673029"/>
                <a:ext cx="195433" cy="0"/>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ECDBF149-D208-8478-03CE-C6B2F6EEBCCC}"/>
                  </a:ext>
                </a:extLst>
              </p:cNvPr>
              <p:cNvCxnSpPr>
                <a:cxnSpLocks/>
              </p:cNvCxnSpPr>
              <p:nvPr/>
            </p:nvCxnSpPr>
            <p:spPr>
              <a:xfrm>
                <a:off x="5840043" y="2371627"/>
                <a:ext cx="195433" cy="0"/>
              </a:xfrm>
              <a:prstGeom prst="line">
                <a:avLst/>
              </a:prstGeom>
              <a:ln w="57150">
                <a:solidFill>
                  <a:srgbClr val="865B9B"/>
                </a:solidFill>
              </a:ln>
            </p:spPr>
            <p:style>
              <a:lnRef idx="1">
                <a:schemeClr val="accent1"/>
              </a:lnRef>
              <a:fillRef idx="0">
                <a:schemeClr val="accent1"/>
              </a:fillRef>
              <a:effectRef idx="0">
                <a:schemeClr val="accent1"/>
              </a:effectRef>
              <a:fontRef idx="minor">
                <a:schemeClr val="tx1"/>
              </a:fontRef>
            </p:style>
          </p:cxnSp>
          <p:sp>
            <p:nvSpPr>
              <p:cNvPr id="25" name="ZoneTexte 24">
                <a:extLst>
                  <a:ext uri="{FF2B5EF4-FFF2-40B4-BE49-F238E27FC236}">
                    <a16:creationId xmlns:a16="http://schemas.microsoft.com/office/drawing/2014/main" id="{116566C5-4725-72E6-E85A-7AF2451BEA08}"/>
                  </a:ext>
                </a:extLst>
              </p:cNvPr>
              <p:cNvSpPr txBox="1"/>
              <p:nvPr/>
            </p:nvSpPr>
            <p:spPr>
              <a:xfrm>
                <a:off x="6035476" y="1488855"/>
                <a:ext cx="1717631" cy="1492716"/>
              </a:xfrm>
              <a:prstGeom prst="rect">
                <a:avLst/>
              </a:prstGeom>
              <a:no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PA, no exacerbations</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PA-2 or more exacerbations per year </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 no exacerbations</a:t>
                </a:r>
              </a:p>
              <a:p>
                <a:pPr marL="0" marR="0" lvl="0" indent="0" algn="l" defTabSz="914400" rtl="0" eaLnBrk="1" fontAlgn="auto" latinLnBrk="0" hangingPunct="1">
                  <a:lnSpc>
                    <a:spcPct val="100000"/>
                  </a:lnSpc>
                  <a:spcBef>
                    <a:spcPts val="0"/>
                  </a:spcBef>
                  <a:spcAft>
                    <a:spcPts val="100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 + 2 or more exacerbations per year</a:t>
                </a:r>
              </a:p>
            </p:txBody>
          </p:sp>
        </p:grpSp>
        <p:sp>
          <p:nvSpPr>
            <p:cNvPr id="26" name="ZoneTexte 25">
              <a:extLst>
                <a:ext uri="{FF2B5EF4-FFF2-40B4-BE49-F238E27FC236}">
                  <a16:creationId xmlns:a16="http://schemas.microsoft.com/office/drawing/2014/main" id="{57BB865F-3243-E8A3-A30E-230C06E2D048}"/>
                </a:ext>
              </a:extLst>
            </p:cNvPr>
            <p:cNvSpPr txBox="1"/>
            <p:nvPr/>
          </p:nvSpPr>
          <p:spPr>
            <a:xfrm>
              <a:off x="1340241" y="5182620"/>
              <a:ext cx="5183023" cy="307777"/>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N=2596 patients, </a:t>
              </a:r>
              <a:r>
                <a:rPr kumimoji="0" lang="fr-FR" sz="1400" b="0" i="0" u="none" strike="noStrike" kern="1200" cap="none" spc="0" normalizeH="0" baseline="0" noProof="0" dirty="0" err="1">
                  <a:ln>
                    <a:noFill/>
                  </a:ln>
                  <a:solidFill>
                    <a:srgbClr val="5E247C"/>
                  </a:solidFill>
                  <a:effectLst/>
                  <a:uLnTx/>
                  <a:uFillTx/>
                  <a:latin typeface="Arial" panose="020B0604020202020204" pitchFamily="34" charset="0"/>
                  <a:ea typeface="+mn-ea"/>
                  <a:cs typeface="Arial" panose="020B0604020202020204" pitchFamily="34" charset="0"/>
                </a:rPr>
                <a:t>European</a:t>
              </a:r>
              <a:r>
                <a:rPr kumimoji="0" lang="fr-FR" sz="1400" b="0"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 Multicentre Study</a:t>
              </a:r>
            </a:p>
          </p:txBody>
        </p:sp>
      </p:grpSp>
    </p:spTree>
    <p:extLst>
      <p:ext uri="{BB962C8B-B14F-4D97-AF65-F5344CB8AC3E}">
        <p14:creationId xmlns:p14="http://schemas.microsoft.com/office/powerpoint/2010/main" val="340418923"/>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469B3D07-005C-0E6D-6009-830C96C10390}"/>
              </a:ext>
            </a:extLst>
          </p:cNvPr>
          <p:cNvSpPr>
            <a:spLocks noGrp="1"/>
          </p:cNvSpPr>
          <p:nvPr>
            <p:ph type="body" sz="quarter" idx="17"/>
          </p:nvPr>
        </p:nvSpPr>
        <p:spPr/>
        <p:txBody>
          <a:bodyPr anchor="ctr"/>
          <a:lstStyle/>
          <a:p>
            <a:r>
              <a:rPr lang="en-US" dirty="0"/>
              <a:t>Viral infection &amp; disease (incl. COVID-19)</a:t>
            </a:r>
            <a:endParaRPr lang="fr-FR" dirty="0"/>
          </a:p>
        </p:txBody>
      </p:sp>
    </p:spTree>
    <p:extLst>
      <p:ext uri="{BB962C8B-B14F-4D97-AF65-F5344CB8AC3E}">
        <p14:creationId xmlns:p14="http://schemas.microsoft.com/office/powerpoint/2010/main" val="1159051247"/>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sz="3200" dirty="0"/>
              <a:t>Epidemiology and surveillance</a:t>
            </a:r>
            <a:endParaRPr lang="fr-FR" sz="3200" dirty="0"/>
          </a:p>
        </p:txBody>
      </p:sp>
      <p:sp>
        <p:nvSpPr>
          <p:cNvPr id="3" name="Espace réservé du contenu 2"/>
          <p:cNvSpPr>
            <a:spLocks noGrp="1"/>
          </p:cNvSpPr>
          <p:nvPr>
            <p:ph sz="quarter" idx="10"/>
          </p:nvPr>
        </p:nvSpPr>
        <p:spPr/>
        <p:txBody>
          <a:bodyPr/>
          <a:lstStyle/>
          <a:p>
            <a:r>
              <a:rPr lang="fr-FR" dirty="0"/>
              <a:t>Colin Russell et al., ECCMID</a:t>
            </a:r>
            <a:r>
              <a:rPr lang="fr-FR" baseline="30000" dirty="0"/>
              <a:t> Ⓡ  </a:t>
            </a:r>
            <a:r>
              <a:rPr lang="fr-FR" dirty="0"/>
              <a:t>2024, Session#SY022</a:t>
            </a:r>
          </a:p>
        </p:txBody>
      </p:sp>
      <p:sp>
        <p:nvSpPr>
          <p:cNvPr id="4" name="Espace réservé du contenu 3">
            <a:extLst>
              <a:ext uri="{FF2B5EF4-FFF2-40B4-BE49-F238E27FC236}">
                <a16:creationId xmlns:a16="http://schemas.microsoft.com/office/drawing/2014/main" id="{70C7C180-4A0D-0F42-AEC8-86DEB8613D5E}"/>
              </a:ext>
            </a:extLst>
          </p:cNvPr>
          <p:cNvSpPr>
            <a:spLocks noGrp="1"/>
          </p:cNvSpPr>
          <p:nvPr>
            <p:ph sz="quarter" idx="11"/>
          </p:nvPr>
        </p:nvSpPr>
        <p:spPr>
          <a:xfrm>
            <a:off x="3472284" y="148485"/>
            <a:ext cx="8419168" cy="360864"/>
          </a:xfrm>
        </p:spPr>
        <p:txBody>
          <a:bodyPr/>
          <a:lstStyle/>
          <a:p>
            <a:r>
              <a:rPr lang="en-US" sz="1800" dirty="0"/>
              <a:t>Seasonal influenza, COVID-19 and RSV: where do we go?</a:t>
            </a:r>
            <a:endParaRPr lang="fr-FR" dirty="0"/>
          </a:p>
        </p:txBody>
      </p:sp>
    </p:spTree>
    <p:extLst>
      <p:ext uri="{BB962C8B-B14F-4D97-AF65-F5344CB8AC3E}">
        <p14:creationId xmlns:p14="http://schemas.microsoft.com/office/powerpoint/2010/main" val="2457716799"/>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5AB73A7-756B-33F8-8313-614C54D63D73}"/>
              </a:ext>
            </a:extLst>
          </p:cNvPr>
          <p:cNvSpPr/>
          <p:nvPr/>
        </p:nvSpPr>
        <p:spPr>
          <a:xfrm>
            <a:off x="4569681" y="1545741"/>
            <a:ext cx="666124" cy="212624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5C07DBC3-23E0-4191-8EB2-8A2E65ADAA48}"/>
              </a:ext>
            </a:extLst>
          </p:cNvPr>
          <p:cNvSpPr/>
          <p:nvPr/>
        </p:nvSpPr>
        <p:spPr>
          <a:xfrm>
            <a:off x="3079675" y="1543745"/>
            <a:ext cx="666124" cy="212624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Espace réservé du texte 1"/>
          <p:cNvSpPr>
            <a:spLocks noGrp="1"/>
          </p:cNvSpPr>
          <p:nvPr>
            <p:ph type="body" sz="quarter" idx="15"/>
          </p:nvPr>
        </p:nvSpPr>
        <p:spPr>
          <a:xfrm>
            <a:off x="1797929" y="5240299"/>
            <a:ext cx="9429520" cy="439519"/>
          </a:xfrm>
        </p:spPr>
        <p:txBody>
          <a:bodyPr/>
          <a:lstStyle/>
          <a:p>
            <a:pPr marL="0" indent="0">
              <a:buNone/>
            </a:pPr>
            <a:r>
              <a:rPr lang="en-US" sz="1400" b="1" dirty="0">
                <a:solidFill>
                  <a:srgbClr val="5E247C"/>
                </a:solidFill>
              </a:rPr>
              <a:t>Increasing international solidarity in the global respiratory virus genomic surveillance system could reduce time to variant detection by weeks to months, while still reducing global sequencing output by &gt;50%</a:t>
            </a:r>
          </a:p>
          <a:p>
            <a:endParaRPr lang="fr-FR" sz="1400" b="1" dirty="0">
              <a:solidFill>
                <a:srgbClr val="5E247C"/>
              </a:solidFill>
            </a:endParaRPr>
          </a:p>
        </p:txBody>
      </p:sp>
      <p:sp>
        <p:nvSpPr>
          <p:cNvPr id="4" name="Titre 3"/>
          <p:cNvSpPr>
            <a:spLocks noGrp="1"/>
          </p:cNvSpPr>
          <p:nvPr>
            <p:ph type="title"/>
          </p:nvPr>
        </p:nvSpPr>
        <p:spPr/>
        <p:txBody>
          <a:bodyPr/>
          <a:lstStyle/>
          <a:p>
            <a:r>
              <a:rPr lang="en-US" dirty="0"/>
              <a:t>What if we cap countries' sequencing output at 30 S/M/</a:t>
            </a:r>
            <a:r>
              <a:rPr lang="en-US" dirty="0" err="1"/>
              <a:t>wk</a:t>
            </a:r>
            <a:r>
              <a:rPr lang="en-US" dirty="0"/>
              <a:t>, while also ensuring the global minimum of 2 S/M/</a:t>
            </a:r>
            <a:r>
              <a:rPr lang="en-US" dirty="0" err="1"/>
              <a:t>wk</a:t>
            </a:r>
            <a:r>
              <a:rPr lang="en-US" dirty="0"/>
              <a:t>?</a:t>
            </a:r>
            <a:endParaRPr lang="fr-FR" dirty="0"/>
          </a:p>
        </p:txBody>
      </p:sp>
      <p:sp>
        <p:nvSpPr>
          <p:cNvPr id="6" name="Espace réservé du contenu 5"/>
          <p:cNvSpPr>
            <a:spLocks noGrp="1"/>
          </p:cNvSpPr>
          <p:nvPr>
            <p:ph sz="quarter" idx="16"/>
          </p:nvPr>
        </p:nvSpPr>
        <p:spPr/>
        <p:txBody>
          <a:bodyPr/>
          <a:lstStyle/>
          <a:p>
            <a:r>
              <a:rPr lang="fr-FR" dirty="0"/>
              <a:t>Colin Russell et al</a:t>
            </a:r>
            <a:r>
              <a:rPr lang="fr-FR"/>
              <a:t>., ECCMID</a:t>
            </a:r>
            <a:r>
              <a:rPr lang="fr-FR" baseline="30000"/>
              <a:t>Ⓡ  </a:t>
            </a:r>
            <a:r>
              <a:rPr lang="fr-FR" dirty="0"/>
              <a:t>2024, Session#SY022</a:t>
            </a:r>
          </a:p>
        </p:txBody>
      </p:sp>
      <p:grpSp>
        <p:nvGrpSpPr>
          <p:cNvPr id="163" name="Groupe 162"/>
          <p:cNvGrpSpPr/>
          <p:nvPr/>
        </p:nvGrpSpPr>
        <p:grpSpPr>
          <a:xfrm>
            <a:off x="1797928" y="1248229"/>
            <a:ext cx="9429520" cy="3627780"/>
            <a:chOff x="1797928" y="1200150"/>
            <a:chExt cx="9429520" cy="3953408"/>
          </a:xfrm>
        </p:grpSpPr>
        <p:sp>
          <p:nvSpPr>
            <p:cNvPr id="17" name="Rectangle à coins arrondis 16"/>
            <p:cNvSpPr/>
            <p:nvPr/>
          </p:nvSpPr>
          <p:spPr>
            <a:xfrm>
              <a:off x="1797928" y="1200150"/>
              <a:ext cx="9429520" cy="393382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30" name="Groupe 29"/>
            <p:cNvGrpSpPr/>
            <p:nvPr/>
          </p:nvGrpSpPr>
          <p:grpSpPr>
            <a:xfrm>
              <a:off x="7069976" y="1522191"/>
              <a:ext cx="3582810" cy="2893390"/>
              <a:chOff x="7853329" y="1933424"/>
              <a:chExt cx="4067667" cy="2893390"/>
            </a:xfrm>
          </p:grpSpPr>
          <p:graphicFrame>
            <p:nvGraphicFramePr>
              <p:cNvPr id="24" name="Graphique 23"/>
              <p:cNvGraphicFramePr/>
              <p:nvPr/>
            </p:nvGraphicFramePr>
            <p:xfrm>
              <a:off x="8336367" y="1933424"/>
              <a:ext cx="3246753" cy="2761387"/>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 Box 4"/>
              <p:cNvSpPr txBox="1">
                <a:spLocks noChangeArrowheads="1"/>
              </p:cNvSpPr>
              <p:nvPr/>
            </p:nvSpPr>
            <p:spPr bwMode="auto">
              <a:xfrm rot="16200000">
                <a:off x="6798480" y="2988274"/>
                <a:ext cx="2581426" cy="471727"/>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Global sequencing output </a:t>
                </a:r>
                <a:br>
                  <a:rPr lang="en-US" sz="1050" dirty="0">
                    <a:solidFill>
                      <a:srgbClr val="FFFFFF">
                        <a:lumMod val="50000"/>
                      </a:srgbClr>
                    </a:solidFill>
                    <a:latin typeface="Arial"/>
                    <a:ea typeface="+mn-ea"/>
                    <a:cs typeface="Arial"/>
                  </a:rPr>
                </a:br>
                <a:r>
                  <a:rPr lang="en-US" sz="1050" dirty="0">
                    <a:solidFill>
                      <a:srgbClr val="FFFFFF">
                        <a:lumMod val="50000"/>
                      </a:srgbClr>
                    </a:solidFill>
                    <a:latin typeface="Arial"/>
                    <a:ea typeface="+mn-ea"/>
                    <a:cs typeface="Arial"/>
                  </a:rPr>
                  <a:t>relative to 2022 baseline</a:t>
                </a:r>
                <a:endParaRPr lang="da-DK" sz="1050" dirty="0">
                  <a:solidFill>
                    <a:srgbClr val="FFFFFF">
                      <a:lumMod val="50000"/>
                    </a:srgbClr>
                  </a:solidFill>
                  <a:latin typeface="Arial"/>
                  <a:ea typeface="+mn-ea"/>
                  <a:cs typeface="Arial"/>
                </a:endParaRPr>
              </a:p>
            </p:txBody>
          </p:sp>
          <p:sp>
            <p:nvSpPr>
              <p:cNvPr id="19" name="Text Box 4"/>
              <p:cNvSpPr txBox="1">
                <a:spLocks noChangeArrowheads="1"/>
              </p:cNvSpPr>
              <p:nvPr/>
            </p:nvSpPr>
            <p:spPr bwMode="auto">
              <a:xfrm>
                <a:off x="8881346" y="4572898"/>
                <a:ext cx="2847415"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Strategy</a:t>
                </a:r>
                <a:endParaRPr lang="da-DK" sz="1050" dirty="0">
                  <a:solidFill>
                    <a:srgbClr val="FFFFFF">
                      <a:lumMod val="50000"/>
                    </a:srgbClr>
                  </a:solidFill>
                  <a:latin typeface="Arial"/>
                  <a:ea typeface="+mn-ea"/>
                  <a:cs typeface="Arial"/>
                </a:endParaRPr>
              </a:p>
            </p:txBody>
          </p:sp>
          <p:sp>
            <p:nvSpPr>
              <p:cNvPr id="8" name="Rectangle 7">
                <a:extLst>
                  <a:ext uri="{FF2B5EF4-FFF2-40B4-BE49-F238E27FC236}">
                    <a16:creationId xmlns:a16="http://schemas.microsoft.com/office/drawing/2014/main" id="{CD798E6D-34AC-F598-67DE-EA7C53C879C1}"/>
                  </a:ext>
                </a:extLst>
              </p:cNvPr>
              <p:cNvSpPr/>
              <p:nvPr/>
            </p:nvSpPr>
            <p:spPr>
              <a:xfrm>
                <a:off x="9165674" y="2067447"/>
                <a:ext cx="496444" cy="2259422"/>
              </a:xfrm>
              <a:prstGeom prst="rect">
                <a:avLst/>
              </a:prstGeom>
              <a:solidFill>
                <a:srgbClr val="B4B0B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CD798E6D-34AC-F598-67DE-EA7C53C879C1}"/>
                  </a:ext>
                </a:extLst>
              </p:cNvPr>
              <p:cNvSpPr/>
              <p:nvPr/>
            </p:nvSpPr>
            <p:spPr>
              <a:xfrm>
                <a:off x="9845366" y="3588793"/>
                <a:ext cx="496444" cy="738075"/>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CD798E6D-34AC-F598-67DE-EA7C53C879C1}"/>
                  </a:ext>
                </a:extLst>
              </p:cNvPr>
              <p:cNvSpPr/>
              <p:nvPr/>
            </p:nvSpPr>
            <p:spPr>
              <a:xfrm>
                <a:off x="10540757" y="1933425"/>
                <a:ext cx="496444" cy="2393444"/>
              </a:xfrm>
              <a:prstGeom prst="rect">
                <a:avLst/>
              </a:prstGeom>
              <a:solidFill>
                <a:srgbClr val="8E50A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CD798E6D-34AC-F598-67DE-EA7C53C879C1}"/>
                  </a:ext>
                </a:extLst>
              </p:cNvPr>
              <p:cNvSpPr/>
              <p:nvPr/>
            </p:nvSpPr>
            <p:spPr>
              <a:xfrm>
                <a:off x="11220449" y="3393419"/>
                <a:ext cx="496444" cy="933449"/>
              </a:xfrm>
              <a:prstGeom prst="rect">
                <a:avLst/>
              </a:prstGeom>
              <a:solidFill>
                <a:srgbClr val="CBB1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cxnSp>
            <p:nvCxnSpPr>
              <p:cNvPr id="29" name="Connecteur droit 28"/>
              <p:cNvCxnSpPr/>
              <p:nvPr/>
            </p:nvCxnSpPr>
            <p:spPr>
              <a:xfrm>
                <a:off x="11391900" y="4323693"/>
                <a:ext cx="529096" cy="0"/>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grpSp>
          <p:nvGrpSpPr>
            <p:cNvPr id="159" name="Groupe 158"/>
            <p:cNvGrpSpPr/>
            <p:nvPr/>
          </p:nvGrpSpPr>
          <p:grpSpPr>
            <a:xfrm>
              <a:off x="2444886" y="1461334"/>
              <a:ext cx="3559001" cy="2920420"/>
              <a:chOff x="2006915" y="2010012"/>
              <a:chExt cx="3784196" cy="2920420"/>
            </a:xfrm>
          </p:grpSpPr>
          <p:grpSp>
            <p:nvGrpSpPr>
              <p:cNvPr id="49" name="Groupe 48"/>
              <p:cNvGrpSpPr/>
              <p:nvPr/>
            </p:nvGrpSpPr>
            <p:grpSpPr>
              <a:xfrm>
                <a:off x="2006915" y="2010012"/>
                <a:ext cx="3784196" cy="2920420"/>
                <a:chOff x="2033972" y="1986053"/>
                <a:chExt cx="3784196" cy="2920420"/>
              </a:xfrm>
            </p:grpSpPr>
            <p:graphicFrame>
              <p:nvGraphicFramePr>
                <p:cNvPr id="20" name="Graphique 19"/>
                <p:cNvGraphicFramePr/>
                <p:nvPr/>
              </p:nvGraphicFramePr>
              <p:xfrm>
                <a:off x="2321592" y="1986053"/>
                <a:ext cx="3246753" cy="2761387"/>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 Box 4"/>
                <p:cNvSpPr txBox="1">
                  <a:spLocks noChangeArrowheads="1"/>
                </p:cNvSpPr>
                <p:nvPr/>
              </p:nvSpPr>
              <p:spPr bwMode="auto">
                <a:xfrm rot="16200000">
                  <a:off x="870217" y="3149808"/>
                  <a:ext cx="2581426"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Day of detection</a:t>
                  </a:r>
                  <a:endParaRPr lang="da-DK" sz="1050" dirty="0">
                    <a:solidFill>
                      <a:srgbClr val="FFFFFF">
                        <a:lumMod val="50000"/>
                      </a:srgbClr>
                    </a:solidFill>
                    <a:latin typeface="Arial"/>
                    <a:ea typeface="+mn-ea"/>
                    <a:cs typeface="Arial"/>
                  </a:endParaRPr>
                </a:p>
              </p:txBody>
            </p:sp>
            <p:sp>
              <p:nvSpPr>
                <p:cNvPr id="22" name="Text Box 4"/>
                <p:cNvSpPr txBox="1">
                  <a:spLocks noChangeArrowheads="1"/>
                </p:cNvSpPr>
                <p:nvPr/>
              </p:nvSpPr>
              <p:spPr bwMode="auto">
                <a:xfrm>
                  <a:off x="2654254" y="4652557"/>
                  <a:ext cx="2847415"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 Variant R</a:t>
                  </a:r>
                  <a:r>
                    <a:rPr lang="en-US" sz="1050" baseline="-25000" dirty="0">
                      <a:solidFill>
                        <a:srgbClr val="FFFFFF">
                          <a:lumMod val="50000"/>
                        </a:srgbClr>
                      </a:solidFill>
                      <a:latin typeface="Arial"/>
                      <a:ea typeface="+mn-ea"/>
                      <a:cs typeface="Arial"/>
                    </a:rPr>
                    <a:t>e</a:t>
                  </a:r>
                  <a:endParaRPr lang="da-DK" sz="1050" baseline="-25000" dirty="0">
                    <a:solidFill>
                      <a:srgbClr val="FFFFFF">
                        <a:lumMod val="50000"/>
                      </a:srgbClr>
                    </a:solidFill>
                    <a:latin typeface="Arial"/>
                    <a:ea typeface="+mn-ea"/>
                    <a:cs typeface="Arial"/>
                  </a:endParaRPr>
                </a:p>
              </p:txBody>
            </p:sp>
            <p:sp>
              <p:nvSpPr>
                <p:cNvPr id="33" name="Text Box 4"/>
                <p:cNvSpPr txBox="1">
                  <a:spLocks noChangeArrowheads="1"/>
                </p:cNvSpPr>
                <p:nvPr/>
              </p:nvSpPr>
              <p:spPr bwMode="auto">
                <a:xfrm>
                  <a:off x="2708926" y="4395883"/>
                  <a:ext cx="3109242" cy="253916"/>
                </a:xfrm>
                <a:prstGeom prst="rect">
                  <a:avLst/>
                </a:prstGeom>
                <a:solidFill>
                  <a:schemeClr val="bg1"/>
                </a:solid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1050" dirty="0">
                      <a:solidFill>
                        <a:srgbClr val="FFFFFF">
                          <a:lumMod val="50000"/>
                        </a:srgbClr>
                      </a:solidFill>
                      <a:latin typeface="Arial"/>
                      <a:ea typeface="+mn-ea"/>
                      <a:cs typeface="Arial"/>
                    </a:rPr>
                    <a:t>    1.2                1.3               1.6               2</a:t>
                  </a:r>
                </a:p>
              </p:txBody>
            </p:sp>
            <p:cxnSp>
              <p:nvCxnSpPr>
                <p:cNvPr id="43" name="Connecteur droit 42"/>
                <p:cNvCxnSpPr/>
                <p:nvPr/>
              </p:nvCxnSpPr>
              <p:spPr>
                <a:xfrm>
                  <a:off x="3053643"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a:xfrm>
                  <a:off x="3863546"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p:nvPr/>
              </p:nvCxnSpPr>
              <p:spPr>
                <a:xfrm>
                  <a:off x="4647228"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8" name="Connecteur droit 47"/>
                <p:cNvCxnSpPr/>
                <p:nvPr/>
              </p:nvCxnSpPr>
              <p:spPr>
                <a:xfrm>
                  <a:off x="5372011"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grpSp>
            <p:nvGrpSpPr>
              <p:cNvPr id="66" name="Groupe 65"/>
              <p:cNvGrpSpPr/>
              <p:nvPr/>
            </p:nvGrpSpPr>
            <p:grpSpPr>
              <a:xfrm>
                <a:off x="2785803" y="2181226"/>
                <a:ext cx="129678" cy="2120791"/>
                <a:chOff x="2785803" y="2181226"/>
                <a:chExt cx="129678" cy="2120791"/>
              </a:xfrm>
            </p:grpSpPr>
            <p:grpSp>
              <p:nvGrpSpPr>
                <p:cNvPr id="64" name="Groupe 63"/>
                <p:cNvGrpSpPr/>
                <p:nvPr/>
              </p:nvGrpSpPr>
              <p:grpSpPr>
                <a:xfrm>
                  <a:off x="2785803" y="2181226"/>
                  <a:ext cx="129678" cy="2120791"/>
                  <a:chOff x="7551420" y="3387070"/>
                  <a:chExt cx="198120" cy="1453381"/>
                </a:xfrm>
              </p:grpSpPr>
              <p:cxnSp>
                <p:nvCxnSpPr>
                  <p:cNvPr id="54" name="Connecteur droit 53"/>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a:off x="7551420" y="4840451"/>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3" name="Connecteur droit 62"/>
                  <p:cNvCxnSpPr/>
                  <p:nvPr/>
                </p:nvCxnSpPr>
                <p:spPr>
                  <a:xfrm>
                    <a:off x="7551420" y="3387070"/>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65" name="Rectangle 64"/>
                <p:cNvSpPr/>
                <p:nvPr/>
              </p:nvSpPr>
              <p:spPr>
                <a:xfrm>
                  <a:off x="2831590" y="3050039"/>
                  <a:ext cx="45719" cy="764723"/>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67" name="Groupe 66"/>
              <p:cNvGrpSpPr/>
              <p:nvPr/>
            </p:nvGrpSpPr>
            <p:grpSpPr>
              <a:xfrm>
                <a:off x="3567347" y="2714625"/>
                <a:ext cx="129678" cy="1562857"/>
                <a:chOff x="2785803" y="2181226"/>
                <a:chExt cx="129678" cy="2120791"/>
              </a:xfrm>
            </p:grpSpPr>
            <p:grpSp>
              <p:nvGrpSpPr>
                <p:cNvPr id="68" name="Groupe 67"/>
                <p:cNvGrpSpPr/>
                <p:nvPr/>
              </p:nvGrpSpPr>
              <p:grpSpPr>
                <a:xfrm>
                  <a:off x="2785803" y="2181226"/>
                  <a:ext cx="129678" cy="2120791"/>
                  <a:chOff x="7551420" y="3387070"/>
                  <a:chExt cx="198120" cy="1453381"/>
                </a:xfrm>
              </p:grpSpPr>
              <p:cxnSp>
                <p:nvCxnSpPr>
                  <p:cNvPr id="70" name="Connecteur droit 69"/>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1" name="Connecteur droit 70"/>
                  <p:cNvCxnSpPr/>
                  <p:nvPr/>
                </p:nvCxnSpPr>
                <p:spPr>
                  <a:xfrm>
                    <a:off x="7551420" y="4840451"/>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a:off x="7551420" y="3387070"/>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69" name="Rectangle 68"/>
                <p:cNvSpPr/>
                <p:nvPr/>
              </p:nvSpPr>
              <p:spPr>
                <a:xfrm>
                  <a:off x="2831590" y="2881995"/>
                  <a:ext cx="45719" cy="764723"/>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73" name="Groupe 72"/>
              <p:cNvGrpSpPr/>
              <p:nvPr/>
            </p:nvGrpSpPr>
            <p:grpSpPr>
              <a:xfrm>
                <a:off x="4335598" y="3382978"/>
                <a:ext cx="129678" cy="864134"/>
                <a:chOff x="2785803" y="2181226"/>
                <a:chExt cx="129678" cy="2120791"/>
              </a:xfrm>
            </p:grpSpPr>
            <p:grpSp>
              <p:nvGrpSpPr>
                <p:cNvPr id="74" name="Groupe 73"/>
                <p:cNvGrpSpPr/>
                <p:nvPr/>
              </p:nvGrpSpPr>
              <p:grpSpPr>
                <a:xfrm>
                  <a:off x="2785803" y="2181226"/>
                  <a:ext cx="129678" cy="2120791"/>
                  <a:chOff x="7551420" y="3387070"/>
                  <a:chExt cx="198120" cy="1453381"/>
                </a:xfrm>
              </p:grpSpPr>
              <p:cxnSp>
                <p:nvCxnSpPr>
                  <p:cNvPr id="76" name="Connecteur droit 75"/>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7" name="Connecteur droit 76"/>
                  <p:cNvCxnSpPr/>
                  <p:nvPr/>
                </p:nvCxnSpPr>
                <p:spPr>
                  <a:xfrm>
                    <a:off x="7551420" y="4840451"/>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8" name="Connecteur droit 77"/>
                  <p:cNvCxnSpPr/>
                  <p:nvPr/>
                </p:nvCxnSpPr>
                <p:spPr>
                  <a:xfrm>
                    <a:off x="7551420" y="3387070"/>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75" name="Rectangle 74"/>
                <p:cNvSpPr/>
                <p:nvPr/>
              </p:nvSpPr>
              <p:spPr>
                <a:xfrm>
                  <a:off x="2822064" y="2814194"/>
                  <a:ext cx="56138" cy="638212"/>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0" name="Groupe 79"/>
              <p:cNvGrpSpPr/>
              <p:nvPr/>
            </p:nvGrpSpPr>
            <p:grpSpPr>
              <a:xfrm>
                <a:off x="5109023" y="3686175"/>
                <a:ext cx="129678" cy="542668"/>
                <a:chOff x="2785803" y="2181226"/>
                <a:chExt cx="129678" cy="2120791"/>
              </a:xfrm>
            </p:grpSpPr>
            <p:grpSp>
              <p:nvGrpSpPr>
                <p:cNvPr id="81" name="Groupe 80"/>
                <p:cNvGrpSpPr/>
                <p:nvPr/>
              </p:nvGrpSpPr>
              <p:grpSpPr>
                <a:xfrm>
                  <a:off x="2785803" y="2181226"/>
                  <a:ext cx="129678" cy="2120791"/>
                  <a:chOff x="7551420" y="3387070"/>
                  <a:chExt cx="198120" cy="1453381"/>
                </a:xfrm>
              </p:grpSpPr>
              <p:cxnSp>
                <p:nvCxnSpPr>
                  <p:cNvPr id="83" name="Connecteur droit 82"/>
                  <p:cNvCxnSpPr/>
                  <p:nvPr/>
                </p:nvCxnSpPr>
                <p:spPr>
                  <a:xfrm>
                    <a:off x="7650480" y="3393419"/>
                    <a:ext cx="0" cy="1447032"/>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4" name="Connecteur droit 83"/>
                  <p:cNvCxnSpPr/>
                  <p:nvPr/>
                </p:nvCxnSpPr>
                <p:spPr>
                  <a:xfrm>
                    <a:off x="7551420" y="4840451"/>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5" name="Connecteur droit 84"/>
                  <p:cNvCxnSpPr/>
                  <p:nvPr/>
                </p:nvCxnSpPr>
                <p:spPr>
                  <a:xfrm>
                    <a:off x="7551420" y="3387070"/>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82" name="Rectangle 81"/>
                <p:cNvSpPr/>
                <p:nvPr/>
              </p:nvSpPr>
              <p:spPr>
                <a:xfrm>
                  <a:off x="2822064" y="2814194"/>
                  <a:ext cx="56138" cy="638212"/>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6" name="Groupe 85"/>
              <p:cNvGrpSpPr/>
              <p:nvPr/>
            </p:nvGrpSpPr>
            <p:grpSpPr>
              <a:xfrm>
                <a:off x="5241426" y="3637681"/>
                <a:ext cx="129678" cy="542668"/>
                <a:chOff x="2785803" y="2181226"/>
                <a:chExt cx="129678" cy="2120791"/>
              </a:xfrm>
              <a:solidFill>
                <a:srgbClr val="5E247C"/>
              </a:solidFill>
            </p:grpSpPr>
            <p:grpSp>
              <p:nvGrpSpPr>
                <p:cNvPr id="87" name="Groupe 86"/>
                <p:cNvGrpSpPr/>
                <p:nvPr/>
              </p:nvGrpSpPr>
              <p:grpSpPr>
                <a:xfrm>
                  <a:off x="2785803" y="2181226"/>
                  <a:ext cx="129678" cy="2120791"/>
                  <a:chOff x="7551420" y="3387070"/>
                  <a:chExt cx="198120" cy="1453381"/>
                </a:xfrm>
                <a:grpFill/>
              </p:grpSpPr>
              <p:cxnSp>
                <p:nvCxnSpPr>
                  <p:cNvPr id="89" name="Connecteur droit 88"/>
                  <p:cNvCxnSpPr/>
                  <p:nvPr/>
                </p:nvCxnSpPr>
                <p:spPr>
                  <a:xfrm>
                    <a:off x="7650480" y="3393419"/>
                    <a:ext cx="0" cy="1447032"/>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0" name="Connecteur droit 89"/>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1" name="Connecteur droit 90"/>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88" name="Rectangle 87"/>
                <p:cNvSpPr/>
                <p:nvPr/>
              </p:nvSpPr>
              <p:spPr>
                <a:xfrm>
                  <a:off x="2822064" y="2814194"/>
                  <a:ext cx="56138" cy="638212"/>
                </a:xfrm>
                <a:prstGeom prst="rect">
                  <a:avLst/>
                </a:prstGeom>
                <a:grp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2" name="Groupe 91"/>
              <p:cNvGrpSpPr/>
              <p:nvPr/>
            </p:nvGrpSpPr>
            <p:grpSpPr>
              <a:xfrm>
                <a:off x="4472282" y="3319463"/>
                <a:ext cx="129678" cy="881070"/>
                <a:chOff x="2785803" y="2181226"/>
                <a:chExt cx="129678" cy="2120791"/>
              </a:xfrm>
              <a:solidFill>
                <a:srgbClr val="5E247C"/>
              </a:solidFill>
            </p:grpSpPr>
            <p:grpSp>
              <p:nvGrpSpPr>
                <p:cNvPr id="93" name="Groupe 92"/>
                <p:cNvGrpSpPr/>
                <p:nvPr/>
              </p:nvGrpSpPr>
              <p:grpSpPr>
                <a:xfrm>
                  <a:off x="2785803" y="2181226"/>
                  <a:ext cx="129678" cy="2120791"/>
                  <a:chOff x="7551420" y="3387070"/>
                  <a:chExt cx="198120" cy="1453381"/>
                </a:xfrm>
                <a:grpFill/>
              </p:grpSpPr>
              <p:cxnSp>
                <p:nvCxnSpPr>
                  <p:cNvPr id="95" name="Connecteur droit 94"/>
                  <p:cNvCxnSpPr/>
                  <p:nvPr/>
                </p:nvCxnSpPr>
                <p:spPr>
                  <a:xfrm>
                    <a:off x="7650480" y="3393419"/>
                    <a:ext cx="0" cy="1447032"/>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7" name="Connecteur droit 96"/>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94" name="Rectangle 93"/>
                <p:cNvSpPr/>
                <p:nvPr/>
              </p:nvSpPr>
              <p:spPr>
                <a:xfrm>
                  <a:off x="2822064" y="2814194"/>
                  <a:ext cx="56138" cy="638212"/>
                </a:xfrm>
                <a:prstGeom prst="rect">
                  <a:avLst/>
                </a:prstGeom>
                <a:grp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8" name="Groupe 97"/>
              <p:cNvGrpSpPr/>
              <p:nvPr/>
            </p:nvGrpSpPr>
            <p:grpSpPr>
              <a:xfrm>
                <a:off x="3691852" y="2619375"/>
                <a:ext cx="129678" cy="1595331"/>
                <a:chOff x="2785803" y="2181226"/>
                <a:chExt cx="129678" cy="2120791"/>
              </a:xfrm>
              <a:solidFill>
                <a:srgbClr val="5E247C"/>
              </a:solidFill>
            </p:grpSpPr>
            <p:grpSp>
              <p:nvGrpSpPr>
                <p:cNvPr id="99" name="Groupe 98"/>
                <p:cNvGrpSpPr/>
                <p:nvPr/>
              </p:nvGrpSpPr>
              <p:grpSpPr>
                <a:xfrm>
                  <a:off x="2785803" y="2181226"/>
                  <a:ext cx="129678" cy="2120791"/>
                  <a:chOff x="7551420" y="3387070"/>
                  <a:chExt cx="198120" cy="1453381"/>
                </a:xfrm>
                <a:grpFill/>
              </p:grpSpPr>
              <p:cxnSp>
                <p:nvCxnSpPr>
                  <p:cNvPr id="101" name="Connecteur droit 100"/>
                  <p:cNvCxnSpPr/>
                  <p:nvPr/>
                </p:nvCxnSpPr>
                <p:spPr>
                  <a:xfrm>
                    <a:off x="7650480" y="3393419"/>
                    <a:ext cx="0" cy="1447032"/>
                  </a:xfrm>
                  <a:prstGeom prst="line">
                    <a:avLst/>
                  </a:prstGeom>
                  <a:solidFill>
                    <a:srgbClr val="898989"/>
                  </a:solid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2" name="Connecteur droit 101"/>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3" name="Connecteur droit 102"/>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100" name="Rectangle 99"/>
                <p:cNvSpPr/>
                <p:nvPr/>
              </p:nvSpPr>
              <p:spPr>
                <a:xfrm>
                  <a:off x="2822064" y="2928163"/>
                  <a:ext cx="55188" cy="750564"/>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4" name="Groupe 103"/>
              <p:cNvGrpSpPr/>
              <p:nvPr/>
            </p:nvGrpSpPr>
            <p:grpSpPr>
              <a:xfrm>
                <a:off x="2935346" y="2094217"/>
                <a:ext cx="129678" cy="2152895"/>
                <a:chOff x="2785803" y="2181226"/>
                <a:chExt cx="129678" cy="2120791"/>
              </a:xfrm>
              <a:solidFill>
                <a:srgbClr val="5E247C"/>
              </a:solidFill>
            </p:grpSpPr>
            <p:grpSp>
              <p:nvGrpSpPr>
                <p:cNvPr id="105" name="Groupe 104"/>
                <p:cNvGrpSpPr/>
                <p:nvPr/>
              </p:nvGrpSpPr>
              <p:grpSpPr>
                <a:xfrm>
                  <a:off x="2785803" y="2181226"/>
                  <a:ext cx="129678" cy="2120791"/>
                  <a:chOff x="7551420" y="3387070"/>
                  <a:chExt cx="198120" cy="1453381"/>
                </a:xfrm>
                <a:grpFill/>
              </p:grpSpPr>
              <p:cxnSp>
                <p:nvCxnSpPr>
                  <p:cNvPr id="107" name="Connecteur droit 106"/>
                  <p:cNvCxnSpPr/>
                  <p:nvPr/>
                </p:nvCxnSpPr>
                <p:spPr>
                  <a:xfrm>
                    <a:off x="7650480" y="3393419"/>
                    <a:ext cx="0" cy="1447032"/>
                  </a:xfrm>
                  <a:prstGeom prst="line">
                    <a:avLst/>
                  </a:prstGeom>
                  <a:solidFill>
                    <a:srgbClr val="898989"/>
                  </a:solid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8" name="Connecteur droit 107"/>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9" name="Connecteur droit 108"/>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106" name="Rectangle 105"/>
                <p:cNvSpPr/>
                <p:nvPr/>
              </p:nvSpPr>
              <p:spPr>
                <a:xfrm>
                  <a:off x="2822064" y="3101756"/>
                  <a:ext cx="55188" cy="750564"/>
                </a:xfrm>
                <a:prstGeom prst="rect">
                  <a:avLst/>
                </a:prstGeom>
                <a:solidFill>
                  <a:srgbClr val="5E247C"/>
                </a:solid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10" name="Groupe 109"/>
              <p:cNvGrpSpPr/>
              <p:nvPr/>
            </p:nvGrpSpPr>
            <p:grpSpPr>
              <a:xfrm>
                <a:off x="3064683" y="3116840"/>
                <a:ext cx="129678" cy="1187341"/>
                <a:chOff x="2785803" y="2181226"/>
                <a:chExt cx="129678" cy="2120791"/>
              </a:xfrm>
              <a:solidFill>
                <a:srgbClr val="8E50A3"/>
              </a:solidFill>
            </p:grpSpPr>
            <p:grpSp>
              <p:nvGrpSpPr>
                <p:cNvPr id="111" name="Groupe 110"/>
                <p:cNvGrpSpPr/>
                <p:nvPr/>
              </p:nvGrpSpPr>
              <p:grpSpPr>
                <a:xfrm>
                  <a:off x="2785803" y="2181226"/>
                  <a:ext cx="129678" cy="2120791"/>
                  <a:chOff x="7551420" y="3387070"/>
                  <a:chExt cx="198120" cy="1453381"/>
                </a:xfrm>
                <a:grpFill/>
              </p:grpSpPr>
              <p:cxnSp>
                <p:nvCxnSpPr>
                  <p:cNvPr id="113" name="Connecteur droit 112"/>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14" name="Connecteur droit 113"/>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12" name="Rectangle 111"/>
                <p:cNvSpPr/>
                <p:nvPr/>
              </p:nvSpPr>
              <p:spPr>
                <a:xfrm>
                  <a:off x="2822064" y="3094521"/>
                  <a:ext cx="53963" cy="757702"/>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16" name="Groupe 115"/>
              <p:cNvGrpSpPr/>
              <p:nvPr/>
            </p:nvGrpSpPr>
            <p:grpSpPr>
              <a:xfrm>
                <a:off x="3827344" y="3271837"/>
                <a:ext cx="129678" cy="1030179"/>
                <a:chOff x="2785803" y="2181226"/>
                <a:chExt cx="129678" cy="2120791"/>
              </a:xfrm>
              <a:solidFill>
                <a:srgbClr val="8E50A3"/>
              </a:solidFill>
            </p:grpSpPr>
            <p:grpSp>
              <p:nvGrpSpPr>
                <p:cNvPr id="117" name="Groupe 116"/>
                <p:cNvGrpSpPr/>
                <p:nvPr/>
              </p:nvGrpSpPr>
              <p:grpSpPr>
                <a:xfrm>
                  <a:off x="2785803" y="2181226"/>
                  <a:ext cx="129678" cy="2120791"/>
                  <a:chOff x="7551420" y="3387070"/>
                  <a:chExt cx="198120" cy="1453381"/>
                </a:xfrm>
                <a:grpFill/>
              </p:grpSpPr>
              <p:cxnSp>
                <p:nvCxnSpPr>
                  <p:cNvPr id="119" name="Connecteur droit 118"/>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0" name="Connecteur droit 119"/>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1" name="Connecteur droit 120"/>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18" name="Rectangle 117"/>
                <p:cNvSpPr/>
                <p:nvPr/>
              </p:nvSpPr>
              <p:spPr>
                <a:xfrm>
                  <a:off x="2822064" y="2936303"/>
                  <a:ext cx="53963" cy="757702"/>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22" name="Groupe 121"/>
              <p:cNvGrpSpPr/>
              <p:nvPr/>
            </p:nvGrpSpPr>
            <p:grpSpPr>
              <a:xfrm>
                <a:off x="4603175" y="3676082"/>
                <a:ext cx="129678" cy="601400"/>
                <a:chOff x="2785803" y="2181226"/>
                <a:chExt cx="129678" cy="2120791"/>
              </a:xfrm>
              <a:solidFill>
                <a:srgbClr val="8E50A3"/>
              </a:solidFill>
            </p:grpSpPr>
            <p:grpSp>
              <p:nvGrpSpPr>
                <p:cNvPr id="123" name="Groupe 122"/>
                <p:cNvGrpSpPr/>
                <p:nvPr/>
              </p:nvGrpSpPr>
              <p:grpSpPr>
                <a:xfrm>
                  <a:off x="2785803" y="2181226"/>
                  <a:ext cx="129678" cy="2120791"/>
                  <a:chOff x="7551420" y="3387070"/>
                  <a:chExt cx="198120" cy="1453381"/>
                </a:xfrm>
                <a:grpFill/>
              </p:grpSpPr>
              <p:cxnSp>
                <p:nvCxnSpPr>
                  <p:cNvPr id="125" name="Connecteur droit 124"/>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6" name="Connecteur droit 125"/>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7" name="Connecteur droit 126"/>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24" name="Rectangle 123"/>
                <p:cNvSpPr/>
                <p:nvPr/>
              </p:nvSpPr>
              <p:spPr>
                <a:xfrm>
                  <a:off x="2822064" y="2804475"/>
                  <a:ext cx="53963" cy="757701"/>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28" name="Groupe 127"/>
              <p:cNvGrpSpPr/>
              <p:nvPr/>
            </p:nvGrpSpPr>
            <p:grpSpPr>
              <a:xfrm>
                <a:off x="5384956" y="3885324"/>
                <a:ext cx="129678" cy="361788"/>
                <a:chOff x="2785803" y="2181226"/>
                <a:chExt cx="129678" cy="2120791"/>
              </a:xfrm>
              <a:solidFill>
                <a:srgbClr val="8E50A3"/>
              </a:solidFill>
            </p:grpSpPr>
            <p:grpSp>
              <p:nvGrpSpPr>
                <p:cNvPr id="129" name="Groupe 128"/>
                <p:cNvGrpSpPr/>
                <p:nvPr/>
              </p:nvGrpSpPr>
              <p:grpSpPr>
                <a:xfrm>
                  <a:off x="2785803" y="2181226"/>
                  <a:ext cx="129678" cy="2120791"/>
                  <a:chOff x="7551420" y="3387070"/>
                  <a:chExt cx="198120" cy="1453381"/>
                </a:xfrm>
                <a:grpFill/>
              </p:grpSpPr>
              <p:cxnSp>
                <p:nvCxnSpPr>
                  <p:cNvPr id="131" name="Connecteur droit 130"/>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32" name="Connecteur droit 131"/>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33" name="Connecteur droit 132"/>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30" name="Rectangle 129"/>
                <p:cNvSpPr/>
                <p:nvPr/>
              </p:nvSpPr>
              <p:spPr>
                <a:xfrm>
                  <a:off x="2822064" y="2804475"/>
                  <a:ext cx="53963" cy="757701"/>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34" name="Groupe 133"/>
              <p:cNvGrpSpPr/>
              <p:nvPr/>
            </p:nvGrpSpPr>
            <p:grpSpPr>
              <a:xfrm>
                <a:off x="5530411" y="3898463"/>
                <a:ext cx="129678" cy="292575"/>
                <a:chOff x="2785803" y="2181226"/>
                <a:chExt cx="129678" cy="2120791"/>
              </a:xfrm>
              <a:solidFill>
                <a:srgbClr val="CBB1D8"/>
              </a:solidFill>
            </p:grpSpPr>
            <p:grpSp>
              <p:nvGrpSpPr>
                <p:cNvPr id="135" name="Groupe 134"/>
                <p:cNvGrpSpPr/>
                <p:nvPr/>
              </p:nvGrpSpPr>
              <p:grpSpPr>
                <a:xfrm>
                  <a:off x="2785803" y="2181226"/>
                  <a:ext cx="129678" cy="2120791"/>
                  <a:chOff x="7551420" y="3387070"/>
                  <a:chExt cx="198120" cy="1453381"/>
                </a:xfrm>
                <a:grpFill/>
              </p:grpSpPr>
              <p:cxnSp>
                <p:nvCxnSpPr>
                  <p:cNvPr id="137" name="Connecteur droit 136"/>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38" name="Connecteur droit 137"/>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39" name="Connecteur droit 138"/>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36" name="Rectangle 135"/>
                <p:cNvSpPr/>
                <p:nvPr/>
              </p:nvSpPr>
              <p:spPr>
                <a:xfrm>
                  <a:off x="2822064" y="2804475"/>
                  <a:ext cx="53963" cy="757701"/>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0" name="Groupe 139"/>
              <p:cNvGrpSpPr/>
              <p:nvPr/>
            </p:nvGrpSpPr>
            <p:grpSpPr>
              <a:xfrm>
                <a:off x="4774014" y="3676082"/>
                <a:ext cx="129678" cy="534691"/>
                <a:chOff x="2785803" y="2181226"/>
                <a:chExt cx="129678" cy="2120791"/>
              </a:xfrm>
              <a:solidFill>
                <a:srgbClr val="CBB1D8"/>
              </a:solidFill>
            </p:grpSpPr>
            <p:grpSp>
              <p:nvGrpSpPr>
                <p:cNvPr id="141" name="Groupe 140"/>
                <p:cNvGrpSpPr/>
                <p:nvPr/>
              </p:nvGrpSpPr>
              <p:grpSpPr>
                <a:xfrm>
                  <a:off x="2785803" y="2181226"/>
                  <a:ext cx="129678" cy="2120791"/>
                  <a:chOff x="7551420" y="3387070"/>
                  <a:chExt cx="198120" cy="1453381"/>
                </a:xfrm>
                <a:grpFill/>
              </p:grpSpPr>
              <p:cxnSp>
                <p:nvCxnSpPr>
                  <p:cNvPr id="143" name="Connecteur droit 142"/>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44" name="Connecteur droit 143"/>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45" name="Connecteur droit 144"/>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42" name="Rectangle 141"/>
                <p:cNvSpPr/>
                <p:nvPr/>
              </p:nvSpPr>
              <p:spPr>
                <a:xfrm>
                  <a:off x="2822064" y="2804475"/>
                  <a:ext cx="53963" cy="757701"/>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6" name="Groupe 145"/>
              <p:cNvGrpSpPr/>
              <p:nvPr/>
            </p:nvGrpSpPr>
            <p:grpSpPr>
              <a:xfrm>
                <a:off x="3970240" y="3231038"/>
                <a:ext cx="129678" cy="1021806"/>
                <a:chOff x="2785803" y="2181226"/>
                <a:chExt cx="129678" cy="2120791"/>
              </a:xfrm>
              <a:solidFill>
                <a:srgbClr val="CBB1D8"/>
              </a:solidFill>
            </p:grpSpPr>
            <p:grpSp>
              <p:nvGrpSpPr>
                <p:cNvPr id="147" name="Groupe 146"/>
                <p:cNvGrpSpPr/>
                <p:nvPr/>
              </p:nvGrpSpPr>
              <p:grpSpPr>
                <a:xfrm>
                  <a:off x="2785803" y="2181226"/>
                  <a:ext cx="129678" cy="2120791"/>
                  <a:chOff x="7551420" y="3387070"/>
                  <a:chExt cx="198120" cy="1453381"/>
                </a:xfrm>
                <a:grpFill/>
              </p:grpSpPr>
              <p:cxnSp>
                <p:nvCxnSpPr>
                  <p:cNvPr id="149" name="Connecteur droit 148"/>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0" name="Connecteur droit 149"/>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1" name="Connecteur droit 150"/>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48" name="Rectangle 147"/>
                <p:cNvSpPr/>
                <p:nvPr/>
              </p:nvSpPr>
              <p:spPr>
                <a:xfrm>
                  <a:off x="2822064" y="2952753"/>
                  <a:ext cx="53963" cy="757702"/>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52" name="Groupe 151"/>
              <p:cNvGrpSpPr/>
              <p:nvPr/>
            </p:nvGrpSpPr>
            <p:grpSpPr>
              <a:xfrm>
                <a:off x="3197974" y="3059565"/>
                <a:ext cx="129678" cy="1222786"/>
                <a:chOff x="2785803" y="2181226"/>
                <a:chExt cx="129678" cy="2120791"/>
              </a:xfrm>
              <a:solidFill>
                <a:srgbClr val="CBB1D8"/>
              </a:solidFill>
            </p:grpSpPr>
            <p:grpSp>
              <p:nvGrpSpPr>
                <p:cNvPr id="153" name="Groupe 152"/>
                <p:cNvGrpSpPr/>
                <p:nvPr/>
              </p:nvGrpSpPr>
              <p:grpSpPr>
                <a:xfrm>
                  <a:off x="2785803" y="2181226"/>
                  <a:ext cx="129678" cy="2120791"/>
                  <a:chOff x="7551420" y="3387070"/>
                  <a:chExt cx="198120" cy="1453381"/>
                </a:xfrm>
                <a:grpFill/>
              </p:grpSpPr>
              <p:cxnSp>
                <p:nvCxnSpPr>
                  <p:cNvPr id="155" name="Connecteur droit 154"/>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6" name="Connecteur droit 155"/>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7" name="Connecteur droit 156"/>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54" name="Rectangle 153"/>
                <p:cNvSpPr/>
                <p:nvPr/>
              </p:nvSpPr>
              <p:spPr>
                <a:xfrm>
                  <a:off x="2822064" y="3101441"/>
                  <a:ext cx="53963" cy="757702"/>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58" name="Connecteur droit 157"/>
              <p:cNvCxnSpPr/>
              <p:nvPr/>
            </p:nvCxnSpPr>
            <p:spPr>
              <a:xfrm>
                <a:off x="5202777" y="4407556"/>
                <a:ext cx="466029" cy="0"/>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160" name="Text Box 4"/>
            <p:cNvSpPr txBox="1">
              <a:spLocks noChangeArrowheads="1"/>
            </p:cNvSpPr>
            <p:nvPr/>
          </p:nvSpPr>
          <p:spPr bwMode="auto">
            <a:xfrm>
              <a:off x="1797928" y="4348592"/>
              <a:ext cx="4553229" cy="80496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050" dirty="0">
                  <a:solidFill>
                    <a:srgbClr val="898989"/>
                  </a:solidFill>
                  <a:latin typeface="Century Gothic" panose="020B0502020202020204" pitchFamily="34" charset="0"/>
                  <a:ea typeface="+mn-ea"/>
                  <a:cs typeface="Arial"/>
                </a:rPr>
                <a:t>▬</a:t>
              </a:r>
              <a:r>
                <a:rPr lang="en-US" sz="1050" dirty="0">
                  <a:solidFill>
                    <a:srgbClr val="3A3839"/>
                  </a:solidFill>
                  <a:latin typeface="Arial"/>
                  <a:ea typeface="+mn-ea"/>
                  <a:cs typeface="Arial"/>
                </a:rPr>
                <a:t> </a:t>
              </a:r>
              <a:r>
                <a:rPr lang="en-US" sz="1050" dirty="0">
                  <a:latin typeface="Arial"/>
                  <a:ea typeface="+mn-ea"/>
                  <a:cs typeface="Arial"/>
                </a:rPr>
                <a:t>1: 2022 baseline</a:t>
              </a:r>
            </a:p>
            <a:p>
              <a:pPr eaLnBrk="1" hangingPunct="1"/>
              <a:r>
                <a:rPr lang="en-US" sz="1050" dirty="0">
                  <a:solidFill>
                    <a:srgbClr val="5E247C"/>
                  </a:solidFill>
                  <a:latin typeface="Century Gothic" panose="020B0502020202020204" pitchFamily="34" charset="0"/>
                  <a:cs typeface="Arial"/>
                </a:rPr>
                <a:t>▬</a:t>
              </a:r>
              <a:r>
                <a:rPr lang="en-US" sz="1050" dirty="0">
                  <a:solidFill>
                    <a:srgbClr val="5E247C"/>
                  </a:solidFill>
                  <a:latin typeface="Arial"/>
                  <a:ea typeface="+mn-ea"/>
                  <a:cs typeface="Arial"/>
                </a:rPr>
                <a:t> </a:t>
              </a:r>
              <a:r>
                <a:rPr lang="en-US" sz="1050" dirty="0">
                  <a:latin typeface="Arial"/>
                  <a:ea typeface="+mn-ea"/>
                  <a:cs typeface="Arial"/>
                </a:rPr>
                <a:t>2: 2022 baseline, capped at 30 S/M/</a:t>
              </a:r>
              <a:r>
                <a:rPr lang="en-US" sz="1050" dirty="0" err="1">
                  <a:latin typeface="Arial"/>
                  <a:ea typeface="+mn-ea"/>
                  <a:cs typeface="Arial"/>
                </a:rPr>
                <a:t>wk</a:t>
              </a:r>
              <a:endParaRPr lang="en-US" sz="1050" dirty="0">
                <a:latin typeface="Arial"/>
                <a:ea typeface="+mn-ea"/>
                <a:cs typeface="Arial"/>
              </a:endParaRPr>
            </a:p>
            <a:p>
              <a:pPr eaLnBrk="1" hangingPunct="1"/>
              <a:r>
                <a:rPr lang="en-US" sz="1050" dirty="0">
                  <a:solidFill>
                    <a:srgbClr val="8E50A3"/>
                  </a:solidFill>
                  <a:latin typeface="Century Gothic" panose="020B0502020202020204" pitchFamily="34" charset="0"/>
                  <a:cs typeface="Arial"/>
                </a:rPr>
                <a:t>▬</a:t>
              </a:r>
              <a:r>
                <a:rPr lang="en-US" sz="1050" dirty="0">
                  <a:solidFill>
                    <a:srgbClr val="8E50A3"/>
                  </a:solidFill>
                  <a:latin typeface="Arial"/>
                  <a:cs typeface="Arial"/>
                </a:rPr>
                <a:t> </a:t>
              </a:r>
              <a:r>
                <a:rPr lang="en-US" sz="1050" dirty="0">
                  <a:latin typeface="Arial"/>
                  <a:ea typeface="+mn-ea"/>
                  <a:cs typeface="Arial"/>
                </a:rPr>
                <a:t>3: 2022 baseline + minimum global capacity</a:t>
              </a:r>
            </a:p>
            <a:p>
              <a:pPr eaLnBrk="1" hangingPunct="1"/>
              <a:r>
                <a:rPr lang="en-US" sz="1050" dirty="0">
                  <a:solidFill>
                    <a:srgbClr val="CBB1D8"/>
                  </a:solidFill>
                  <a:latin typeface="Century Gothic" panose="020B0502020202020204" pitchFamily="34" charset="0"/>
                  <a:cs typeface="Arial"/>
                </a:rPr>
                <a:t>▬</a:t>
              </a:r>
              <a:r>
                <a:rPr lang="en-US" sz="1050" dirty="0">
                  <a:solidFill>
                    <a:srgbClr val="CBB1D8"/>
                  </a:solidFill>
                  <a:latin typeface="Arial"/>
                  <a:ea typeface="+mn-ea"/>
                  <a:cs typeface="Arial"/>
                </a:rPr>
                <a:t> </a:t>
              </a:r>
              <a:r>
                <a:rPr lang="en-US" sz="1050" dirty="0">
                  <a:latin typeface="Arial"/>
                  <a:ea typeface="+mn-ea"/>
                  <a:cs typeface="Arial"/>
                </a:rPr>
                <a:t>4: 2022 baseline, capped at 30 S/M/</a:t>
              </a:r>
              <a:r>
                <a:rPr lang="en-US" sz="1050" dirty="0" err="1">
                  <a:latin typeface="Arial"/>
                  <a:ea typeface="+mn-ea"/>
                  <a:cs typeface="Arial"/>
                </a:rPr>
                <a:t>wk</a:t>
              </a:r>
              <a:r>
                <a:rPr lang="en-US" sz="1050" dirty="0">
                  <a:latin typeface="Arial"/>
                  <a:ea typeface="+mn-ea"/>
                  <a:cs typeface="Arial"/>
                </a:rPr>
                <a:t> + minimum global capacity</a:t>
              </a:r>
            </a:p>
          </p:txBody>
        </p:sp>
        <p:sp>
          <p:nvSpPr>
            <p:cNvPr id="161" name="Text Box 4"/>
            <p:cNvSpPr txBox="1">
              <a:spLocks noChangeArrowheads="1"/>
            </p:cNvSpPr>
            <p:nvPr/>
          </p:nvSpPr>
          <p:spPr bwMode="auto">
            <a:xfrm>
              <a:off x="6547952" y="4341634"/>
              <a:ext cx="4553229" cy="80496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050" dirty="0">
                  <a:solidFill>
                    <a:srgbClr val="898989"/>
                  </a:solidFill>
                  <a:latin typeface="Century Gothic" panose="020B0502020202020204" pitchFamily="34" charset="0"/>
                  <a:ea typeface="+mn-ea"/>
                  <a:cs typeface="Arial"/>
                </a:rPr>
                <a:t>▬</a:t>
              </a:r>
              <a:r>
                <a:rPr lang="en-US" sz="1050" dirty="0">
                  <a:solidFill>
                    <a:srgbClr val="3A3839"/>
                  </a:solidFill>
                  <a:latin typeface="Arial"/>
                  <a:ea typeface="+mn-ea"/>
                  <a:cs typeface="Arial"/>
                </a:rPr>
                <a:t> </a:t>
              </a:r>
              <a:r>
                <a:rPr lang="en-US" sz="1050" dirty="0">
                  <a:latin typeface="Arial"/>
                  <a:ea typeface="+mn-ea"/>
                  <a:cs typeface="Arial"/>
                </a:rPr>
                <a:t>1: 2022 baseline</a:t>
              </a:r>
            </a:p>
            <a:p>
              <a:pPr eaLnBrk="1" hangingPunct="1"/>
              <a:r>
                <a:rPr lang="en-US" sz="1050" dirty="0">
                  <a:solidFill>
                    <a:srgbClr val="5E247C"/>
                  </a:solidFill>
                  <a:latin typeface="Century Gothic" panose="020B0502020202020204" pitchFamily="34" charset="0"/>
                  <a:cs typeface="Arial"/>
                </a:rPr>
                <a:t>▬</a:t>
              </a:r>
              <a:r>
                <a:rPr lang="en-US" sz="1050" dirty="0">
                  <a:solidFill>
                    <a:srgbClr val="5E247C"/>
                  </a:solidFill>
                  <a:latin typeface="Arial"/>
                  <a:ea typeface="+mn-ea"/>
                  <a:cs typeface="Arial"/>
                </a:rPr>
                <a:t> </a:t>
              </a:r>
              <a:r>
                <a:rPr lang="en-US" sz="1050" dirty="0">
                  <a:latin typeface="Arial"/>
                  <a:ea typeface="+mn-ea"/>
                  <a:cs typeface="Arial"/>
                </a:rPr>
                <a:t>2: 2022 baseline, capped at 30 S/M/</a:t>
              </a:r>
              <a:r>
                <a:rPr lang="en-US" sz="1050" dirty="0" err="1">
                  <a:latin typeface="Arial"/>
                  <a:ea typeface="+mn-ea"/>
                  <a:cs typeface="Arial"/>
                </a:rPr>
                <a:t>wk</a:t>
              </a:r>
              <a:endParaRPr lang="en-US" sz="1050" dirty="0">
                <a:latin typeface="Arial"/>
                <a:ea typeface="+mn-ea"/>
                <a:cs typeface="Arial"/>
              </a:endParaRPr>
            </a:p>
            <a:p>
              <a:pPr eaLnBrk="1" hangingPunct="1"/>
              <a:r>
                <a:rPr lang="en-US" sz="1050" dirty="0">
                  <a:solidFill>
                    <a:srgbClr val="8E50A3"/>
                  </a:solidFill>
                  <a:latin typeface="Century Gothic" panose="020B0502020202020204" pitchFamily="34" charset="0"/>
                  <a:cs typeface="Arial"/>
                </a:rPr>
                <a:t>▬</a:t>
              </a:r>
              <a:r>
                <a:rPr lang="en-US" sz="1050" dirty="0">
                  <a:solidFill>
                    <a:srgbClr val="8E50A3"/>
                  </a:solidFill>
                  <a:latin typeface="Arial"/>
                  <a:cs typeface="Arial"/>
                </a:rPr>
                <a:t> </a:t>
              </a:r>
              <a:r>
                <a:rPr lang="en-US" sz="1050" dirty="0">
                  <a:latin typeface="Arial"/>
                  <a:ea typeface="+mn-ea"/>
                  <a:cs typeface="Arial"/>
                </a:rPr>
                <a:t>3: 2022 baseline + minimum global capacity</a:t>
              </a:r>
            </a:p>
            <a:p>
              <a:pPr eaLnBrk="1" hangingPunct="1"/>
              <a:r>
                <a:rPr lang="en-US" sz="1050" dirty="0">
                  <a:solidFill>
                    <a:srgbClr val="CBB1D8"/>
                  </a:solidFill>
                  <a:latin typeface="Century Gothic" panose="020B0502020202020204" pitchFamily="34" charset="0"/>
                  <a:cs typeface="Arial"/>
                </a:rPr>
                <a:t>▬</a:t>
              </a:r>
              <a:r>
                <a:rPr lang="en-US" sz="1050" dirty="0">
                  <a:solidFill>
                    <a:srgbClr val="CBB1D8"/>
                  </a:solidFill>
                  <a:latin typeface="Arial"/>
                  <a:ea typeface="+mn-ea"/>
                  <a:cs typeface="Arial"/>
                </a:rPr>
                <a:t> </a:t>
              </a:r>
              <a:r>
                <a:rPr lang="en-US" sz="1050" dirty="0">
                  <a:latin typeface="Arial"/>
                  <a:ea typeface="+mn-ea"/>
                  <a:cs typeface="Arial"/>
                </a:rPr>
                <a:t>4: 2022 baseline, capped at 30 S/M/</a:t>
              </a:r>
              <a:r>
                <a:rPr lang="en-US" sz="1050" dirty="0" err="1">
                  <a:latin typeface="Arial"/>
                  <a:ea typeface="+mn-ea"/>
                  <a:cs typeface="Arial"/>
                </a:rPr>
                <a:t>wk</a:t>
              </a:r>
              <a:r>
                <a:rPr lang="en-US" sz="1050" dirty="0">
                  <a:latin typeface="Arial"/>
                  <a:ea typeface="+mn-ea"/>
                  <a:cs typeface="Arial"/>
                </a:rPr>
                <a:t> + minimum global capacity</a:t>
              </a:r>
            </a:p>
          </p:txBody>
        </p:sp>
        <p:sp>
          <p:nvSpPr>
            <p:cNvPr id="162" name="Rectangle à coins arrondis 161"/>
            <p:cNvSpPr/>
            <p:nvPr/>
          </p:nvSpPr>
          <p:spPr>
            <a:xfrm>
              <a:off x="6518702" y="1200150"/>
              <a:ext cx="4708746" cy="393382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spTree>
    <p:extLst>
      <p:ext uri="{BB962C8B-B14F-4D97-AF65-F5344CB8AC3E}">
        <p14:creationId xmlns:p14="http://schemas.microsoft.com/office/powerpoint/2010/main" val="841692291"/>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3238392-401D-A051-75CA-0527775969B0}"/>
              </a:ext>
            </a:extLst>
          </p:cNvPr>
          <p:cNvSpPr/>
          <p:nvPr/>
        </p:nvSpPr>
        <p:spPr>
          <a:xfrm>
            <a:off x="4593693" y="1543659"/>
            <a:ext cx="765025" cy="212624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Rectangle 2">
            <a:extLst>
              <a:ext uri="{FF2B5EF4-FFF2-40B4-BE49-F238E27FC236}">
                <a16:creationId xmlns:a16="http://schemas.microsoft.com/office/drawing/2014/main" id="{A6FA879C-C66E-3783-7856-7B85C628878A}"/>
              </a:ext>
            </a:extLst>
          </p:cNvPr>
          <p:cNvSpPr/>
          <p:nvPr/>
        </p:nvSpPr>
        <p:spPr>
          <a:xfrm>
            <a:off x="3079674" y="1543745"/>
            <a:ext cx="765025" cy="2126249"/>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Espace réservé du texte 1"/>
          <p:cNvSpPr>
            <a:spLocks noGrp="1"/>
          </p:cNvSpPr>
          <p:nvPr>
            <p:ph type="body" sz="quarter" idx="15"/>
          </p:nvPr>
        </p:nvSpPr>
        <p:spPr>
          <a:xfrm>
            <a:off x="1797929" y="5240299"/>
            <a:ext cx="9429520" cy="439519"/>
          </a:xfrm>
        </p:spPr>
        <p:txBody>
          <a:bodyPr/>
          <a:lstStyle/>
          <a:p>
            <a:pPr marL="0" indent="0">
              <a:buNone/>
            </a:pPr>
            <a:r>
              <a:rPr lang="en-US" sz="1400" b="1" dirty="0">
                <a:solidFill>
                  <a:srgbClr val="5E247C"/>
                </a:solidFill>
              </a:rPr>
              <a:t>Doubling 2022 national capacities would have generated an additional </a:t>
            </a:r>
            <a:r>
              <a:rPr lang="en-US" sz="1400" b="1" u="sng" dirty="0">
                <a:solidFill>
                  <a:srgbClr val="5E247C"/>
                </a:solidFill>
              </a:rPr>
              <a:t>~8 million genomes </a:t>
            </a:r>
            <a:r>
              <a:rPr lang="en-US" sz="1400" b="1" dirty="0">
                <a:solidFill>
                  <a:srgbClr val="5E247C"/>
                </a:solidFill>
              </a:rPr>
              <a:t>with little improvement in detection capacity</a:t>
            </a:r>
            <a:endParaRPr lang="fr-FR" sz="1400" b="1" dirty="0">
              <a:solidFill>
                <a:srgbClr val="5E247C"/>
              </a:solidFill>
            </a:endParaRPr>
          </a:p>
        </p:txBody>
      </p:sp>
      <p:sp>
        <p:nvSpPr>
          <p:cNvPr id="4" name="Titre 3"/>
          <p:cNvSpPr>
            <a:spLocks noGrp="1"/>
          </p:cNvSpPr>
          <p:nvPr>
            <p:ph type="title"/>
          </p:nvPr>
        </p:nvSpPr>
        <p:spPr/>
        <p:txBody>
          <a:bodyPr/>
          <a:lstStyle/>
          <a:p>
            <a:r>
              <a:rPr lang="en-US" dirty="0"/>
              <a:t>What if we doubled the national capacities that existed in 2022?</a:t>
            </a:r>
            <a:endParaRPr lang="fr-FR" dirty="0"/>
          </a:p>
        </p:txBody>
      </p:sp>
      <p:sp>
        <p:nvSpPr>
          <p:cNvPr id="6" name="Espace réservé du contenu 5"/>
          <p:cNvSpPr>
            <a:spLocks noGrp="1"/>
          </p:cNvSpPr>
          <p:nvPr>
            <p:ph sz="quarter" idx="16"/>
          </p:nvPr>
        </p:nvSpPr>
        <p:spPr/>
        <p:txBody>
          <a:bodyPr/>
          <a:lstStyle/>
          <a:p>
            <a:r>
              <a:rPr lang="fr-FR" dirty="0"/>
              <a:t>Colin Russell et al., ECCMID</a:t>
            </a:r>
            <a:r>
              <a:rPr lang="fr-FR" baseline="30000" dirty="0"/>
              <a:t>Ⓡ</a:t>
            </a:r>
            <a:r>
              <a:rPr lang="fr-FR" dirty="0"/>
              <a:t>  2024, Session#SY022</a:t>
            </a:r>
          </a:p>
        </p:txBody>
      </p:sp>
      <p:grpSp>
        <p:nvGrpSpPr>
          <p:cNvPr id="163" name="Groupe 162"/>
          <p:cNvGrpSpPr/>
          <p:nvPr/>
        </p:nvGrpSpPr>
        <p:grpSpPr>
          <a:xfrm>
            <a:off x="1797928" y="1248229"/>
            <a:ext cx="9429520" cy="3627780"/>
            <a:chOff x="1797928" y="1200150"/>
            <a:chExt cx="9429520" cy="3953408"/>
          </a:xfrm>
        </p:grpSpPr>
        <p:sp>
          <p:nvSpPr>
            <p:cNvPr id="17" name="Rectangle à coins arrondis 16"/>
            <p:cNvSpPr/>
            <p:nvPr/>
          </p:nvSpPr>
          <p:spPr>
            <a:xfrm>
              <a:off x="1797928" y="1200150"/>
              <a:ext cx="9429520" cy="393382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nvGrpSpPr>
            <p:cNvPr id="30" name="Groupe 29"/>
            <p:cNvGrpSpPr/>
            <p:nvPr/>
          </p:nvGrpSpPr>
          <p:grpSpPr>
            <a:xfrm>
              <a:off x="7094739" y="1522191"/>
              <a:ext cx="4132709" cy="2893390"/>
              <a:chOff x="7881443" y="1933424"/>
              <a:chExt cx="4691983" cy="2893390"/>
            </a:xfrm>
          </p:grpSpPr>
          <p:graphicFrame>
            <p:nvGraphicFramePr>
              <p:cNvPr id="24" name="Graphique 23"/>
              <p:cNvGraphicFramePr/>
              <p:nvPr/>
            </p:nvGraphicFramePr>
            <p:xfrm>
              <a:off x="8336367" y="1933424"/>
              <a:ext cx="3246753" cy="2761387"/>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 Box 4"/>
              <p:cNvSpPr txBox="1">
                <a:spLocks noChangeArrowheads="1"/>
              </p:cNvSpPr>
              <p:nvPr/>
            </p:nvSpPr>
            <p:spPr bwMode="auto">
              <a:xfrm rot="16200000">
                <a:off x="6798480" y="3016388"/>
                <a:ext cx="2581426" cy="415499"/>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Global sequencing output relative to 2022 baseline</a:t>
                </a:r>
                <a:endParaRPr lang="da-DK" sz="1050" dirty="0">
                  <a:solidFill>
                    <a:srgbClr val="FFFFFF">
                      <a:lumMod val="50000"/>
                    </a:srgbClr>
                  </a:solidFill>
                  <a:latin typeface="Arial"/>
                  <a:ea typeface="+mn-ea"/>
                  <a:cs typeface="Arial"/>
                </a:endParaRPr>
              </a:p>
            </p:txBody>
          </p:sp>
          <p:sp>
            <p:nvSpPr>
              <p:cNvPr id="19" name="Text Box 4"/>
              <p:cNvSpPr txBox="1">
                <a:spLocks noChangeArrowheads="1"/>
              </p:cNvSpPr>
              <p:nvPr/>
            </p:nvSpPr>
            <p:spPr bwMode="auto">
              <a:xfrm>
                <a:off x="8881346" y="4572898"/>
                <a:ext cx="2847415"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Strategy</a:t>
                </a:r>
                <a:endParaRPr lang="da-DK" sz="1050" dirty="0">
                  <a:solidFill>
                    <a:srgbClr val="FFFFFF">
                      <a:lumMod val="50000"/>
                    </a:srgbClr>
                  </a:solidFill>
                  <a:latin typeface="Arial"/>
                  <a:ea typeface="+mn-ea"/>
                  <a:cs typeface="Arial"/>
                </a:endParaRPr>
              </a:p>
            </p:txBody>
          </p:sp>
          <p:sp>
            <p:nvSpPr>
              <p:cNvPr id="8" name="Rectangle 7">
                <a:extLst>
                  <a:ext uri="{FF2B5EF4-FFF2-40B4-BE49-F238E27FC236}">
                    <a16:creationId xmlns:a16="http://schemas.microsoft.com/office/drawing/2014/main" id="{CD798E6D-34AC-F598-67DE-EA7C53C879C1}"/>
                  </a:ext>
                </a:extLst>
              </p:cNvPr>
              <p:cNvSpPr/>
              <p:nvPr/>
            </p:nvSpPr>
            <p:spPr>
              <a:xfrm>
                <a:off x="9165674" y="2067447"/>
                <a:ext cx="496444" cy="2259422"/>
              </a:xfrm>
              <a:prstGeom prst="rect">
                <a:avLst/>
              </a:prstGeom>
              <a:solidFill>
                <a:srgbClr val="89898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CD798E6D-34AC-F598-67DE-EA7C53C879C1}"/>
                  </a:ext>
                </a:extLst>
              </p:cNvPr>
              <p:cNvSpPr/>
              <p:nvPr/>
            </p:nvSpPr>
            <p:spPr>
              <a:xfrm>
                <a:off x="9845366" y="3588793"/>
                <a:ext cx="496444" cy="738075"/>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26" name="Rectangle 25">
                <a:extLst>
                  <a:ext uri="{FF2B5EF4-FFF2-40B4-BE49-F238E27FC236}">
                    <a16:creationId xmlns:a16="http://schemas.microsoft.com/office/drawing/2014/main" id="{CD798E6D-34AC-F598-67DE-EA7C53C879C1}"/>
                  </a:ext>
                </a:extLst>
              </p:cNvPr>
              <p:cNvSpPr/>
              <p:nvPr/>
            </p:nvSpPr>
            <p:spPr>
              <a:xfrm>
                <a:off x="10540757" y="1933425"/>
                <a:ext cx="496444" cy="2393444"/>
              </a:xfrm>
              <a:prstGeom prst="rect">
                <a:avLst/>
              </a:prstGeom>
              <a:solidFill>
                <a:srgbClr val="8E50A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27" name="Rectangle 26">
                <a:extLst>
                  <a:ext uri="{FF2B5EF4-FFF2-40B4-BE49-F238E27FC236}">
                    <a16:creationId xmlns:a16="http://schemas.microsoft.com/office/drawing/2014/main" id="{CD798E6D-34AC-F598-67DE-EA7C53C879C1}"/>
                  </a:ext>
                </a:extLst>
              </p:cNvPr>
              <p:cNvSpPr/>
              <p:nvPr/>
            </p:nvSpPr>
            <p:spPr>
              <a:xfrm>
                <a:off x="11220449" y="3393419"/>
                <a:ext cx="496444" cy="933449"/>
              </a:xfrm>
              <a:prstGeom prst="rect">
                <a:avLst/>
              </a:prstGeom>
              <a:solidFill>
                <a:srgbClr val="CBB1D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cxnSp>
            <p:nvCxnSpPr>
              <p:cNvPr id="29" name="Connecteur droit 28"/>
              <p:cNvCxnSpPr/>
              <p:nvPr/>
            </p:nvCxnSpPr>
            <p:spPr>
              <a:xfrm>
                <a:off x="11391900" y="4323693"/>
                <a:ext cx="1181526" cy="3174"/>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grpSp>
          <p:nvGrpSpPr>
            <p:cNvPr id="159" name="Groupe 158"/>
            <p:cNvGrpSpPr/>
            <p:nvPr/>
          </p:nvGrpSpPr>
          <p:grpSpPr>
            <a:xfrm>
              <a:off x="2444886" y="1461334"/>
              <a:ext cx="3738200" cy="2920420"/>
              <a:chOff x="2006915" y="2010012"/>
              <a:chExt cx="3974734" cy="2920420"/>
            </a:xfrm>
          </p:grpSpPr>
          <p:grpSp>
            <p:nvGrpSpPr>
              <p:cNvPr id="49" name="Groupe 48"/>
              <p:cNvGrpSpPr/>
              <p:nvPr/>
            </p:nvGrpSpPr>
            <p:grpSpPr>
              <a:xfrm>
                <a:off x="2006915" y="2010012"/>
                <a:ext cx="3891225" cy="2920420"/>
                <a:chOff x="2033972" y="1986053"/>
                <a:chExt cx="3891225" cy="2920420"/>
              </a:xfrm>
            </p:grpSpPr>
            <p:graphicFrame>
              <p:nvGraphicFramePr>
                <p:cNvPr id="20" name="Graphique 19"/>
                <p:cNvGraphicFramePr/>
                <p:nvPr/>
              </p:nvGraphicFramePr>
              <p:xfrm>
                <a:off x="2321592" y="1986053"/>
                <a:ext cx="3246753" cy="2761387"/>
              </p:xfrm>
              <a:graphic>
                <a:graphicData uri="http://schemas.openxmlformats.org/drawingml/2006/chart">
                  <c:chart xmlns:c="http://schemas.openxmlformats.org/drawingml/2006/chart" xmlns:r="http://schemas.openxmlformats.org/officeDocument/2006/relationships" r:id="rId3"/>
                </a:graphicData>
              </a:graphic>
            </p:graphicFrame>
            <p:sp>
              <p:nvSpPr>
                <p:cNvPr id="21" name="Text Box 4"/>
                <p:cNvSpPr txBox="1">
                  <a:spLocks noChangeArrowheads="1"/>
                </p:cNvSpPr>
                <p:nvPr/>
              </p:nvSpPr>
              <p:spPr bwMode="auto">
                <a:xfrm rot="16200000">
                  <a:off x="870217" y="3149808"/>
                  <a:ext cx="2581426"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Day of detection</a:t>
                  </a:r>
                  <a:endParaRPr lang="da-DK" sz="1050" dirty="0">
                    <a:solidFill>
                      <a:srgbClr val="FFFFFF">
                        <a:lumMod val="50000"/>
                      </a:srgbClr>
                    </a:solidFill>
                    <a:latin typeface="Arial"/>
                    <a:ea typeface="+mn-ea"/>
                    <a:cs typeface="Arial"/>
                  </a:endParaRPr>
                </a:p>
              </p:txBody>
            </p:sp>
            <p:sp>
              <p:nvSpPr>
                <p:cNvPr id="22" name="Text Box 4"/>
                <p:cNvSpPr txBox="1">
                  <a:spLocks noChangeArrowheads="1"/>
                </p:cNvSpPr>
                <p:nvPr/>
              </p:nvSpPr>
              <p:spPr bwMode="auto">
                <a:xfrm>
                  <a:off x="2654254" y="4652557"/>
                  <a:ext cx="2847415"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ctr" eaLnBrk="1" hangingPunct="1"/>
                  <a:r>
                    <a:rPr lang="en-US" sz="1050" dirty="0">
                      <a:solidFill>
                        <a:srgbClr val="FFFFFF">
                          <a:lumMod val="50000"/>
                        </a:srgbClr>
                      </a:solidFill>
                      <a:latin typeface="Arial"/>
                      <a:ea typeface="+mn-ea"/>
                      <a:cs typeface="Arial"/>
                    </a:rPr>
                    <a:t> Variant R</a:t>
                  </a:r>
                  <a:r>
                    <a:rPr lang="en-US" sz="1050" baseline="-25000" dirty="0">
                      <a:solidFill>
                        <a:srgbClr val="FFFFFF">
                          <a:lumMod val="50000"/>
                        </a:srgbClr>
                      </a:solidFill>
                      <a:latin typeface="Arial"/>
                      <a:ea typeface="+mn-ea"/>
                      <a:cs typeface="Arial"/>
                    </a:rPr>
                    <a:t>e</a:t>
                  </a:r>
                  <a:endParaRPr lang="da-DK" sz="1050" baseline="-25000" dirty="0">
                    <a:solidFill>
                      <a:srgbClr val="FFFFFF">
                        <a:lumMod val="50000"/>
                      </a:srgbClr>
                    </a:solidFill>
                    <a:latin typeface="Arial"/>
                    <a:ea typeface="+mn-ea"/>
                    <a:cs typeface="Arial"/>
                  </a:endParaRPr>
                </a:p>
              </p:txBody>
            </p:sp>
            <p:sp>
              <p:nvSpPr>
                <p:cNvPr id="33" name="Text Box 4"/>
                <p:cNvSpPr txBox="1">
                  <a:spLocks noChangeArrowheads="1"/>
                </p:cNvSpPr>
                <p:nvPr/>
              </p:nvSpPr>
              <p:spPr bwMode="auto">
                <a:xfrm>
                  <a:off x="2708926" y="4390693"/>
                  <a:ext cx="3216271" cy="276707"/>
                </a:xfrm>
                <a:prstGeom prst="rect">
                  <a:avLst/>
                </a:prstGeom>
                <a:solidFill>
                  <a:schemeClr val="bg1"/>
                </a:solid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da-DK" sz="1050" dirty="0">
                      <a:solidFill>
                        <a:srgbClr val="FFFFFF">
                          <a:lumMod val="50000"/>
                        </a:srgbClr>
                      </a:solidFill>
                      <a:latin typeface="Arial"/>
                      <a:ea typeface="+mn-ea"/>
                      <a:cs typeface="Arial"/>
                    </a:rPr>
                    <a:t>      1.2               1.3               1.6                2</a:t>
                  </a:r>
                </a:p>
              </p:txBody>
            </p:sp>
            <p:cxnSp>
              <p:nvCxnSpPr>
                <p:cNvPr id="43" name="Connecteur droit 42"/>
                <p:cNvCxnSpPr/>
                <p:nvPr/>
              </p:nvCxnSpPr>
              <p:spPr>
                <a:xfrm>
                  <a:off x="3154927"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5" name="Connecteur droit 44"/>
                <p:cNvCxnSpPr/>
                <p:nvPr/>
              </p:nvCxnSpPr>
              <p:spPr>
                <a:xfrm>
                  <a:off x="3914189"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6" name="Connecteur droit 45"/>
                <p:cNvCxnSpPr/>
                <p:nvPr/>
              </p:nvCxnSpPr>
              <p:spPr>
                <a:xfrm>
                  <a:off x="4682679"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48" name="Connecteur droit 47"/>
                <p:cNvCxnSpPr/>
                <p:nvPr/>
              </p:nvCxnSpPr>
              <p:spPr>
                <a:xfrm>
                  <a:off x="5447970" y="4383597"/>
                  <a:ext cx="0" cy="78865"/>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grpSp>
            <p:nvGrpSpPr>
              <p:cNvPr id="66" name="Groupe 65"/>
              <p:cNvGrpSpPr/>
              <p:nvPr/>
            </p:nvGrpSpPr>
            <p:grpSpPr>
              <a:xfrm>
                <a:off x="2785803" y="2181226"/>
                <a:ext cx="129678" cy="2120791"/>
                <a:chOff x="2785803" y="2181226"/>
                <a:chExt cx="129678" cy="2120791"/>
              </a:xfrm>
            </p:grpSpPr>
            <p:grpSp>
              <p:nvGrpSpPr>
                <p:cNvPr id="64" name="Groupe 63"/>
                <p:cNvGrpSpPr/>
                <p:nvPr/>
              </p:nvGrpSpPr>
              <p:grpSpPr>
                <a:xfrm>
                  <a:off x="2785803" y="2181226"/>
                  <a:ext cx="129678" cy="2120791"/>
                  <a:chOff x="7551420" y="3387070"/>
                  <a:chExt cx="198120" cy="1453381"/>
                </a:xfrm>
              </p:grpSpPr>
              <p:cxnSp>
                <p:nvCxnSpPr>
                  <p:cNvPr id="54" name="Connecteur droit 53"/>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1" name="Connecteur droit 60"/>
                  <p:cNvCxnSpPr/>
                  <p:nvPr/>
                </p:nvCxnSpPr>
                <p:spPr>
                  <a:xfrm>
                    <a:off x="7551420" y="4840451"/>
                    <a:ext cx="198120" cy="0"/>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63" name="Connecteur droit 62"/>
                  <p:cNvCxnSpPr/>
                  <p:nvPr/>
                </p:nvCxnSpPr>
                <p:spPr>
                  <a:xfrm>
                    <a:off x="7551420" y="3387070"/>
                    <a:ext cx="198120" cy="0"/>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65" name="Rectangle 64"/>
                <p:cNvSpPr/>
                <p:nvPr/>
              </p:nvSpPr>
              <p:spPr>
                <a:xfrm>
                  <a:off x="2831590" y="3050039"/>
                  <a:ext cx="45719" cy="764723"/>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67" name="Groupe 66"/>
              <p:cNvGrpSpPr/>
              <p:nvPr/>
            </p:nvGrpSpPr>
            <p:grpSpPr>
              <a:xfrm>
                <a:off x="3567347" y="2714625"/>
                <a:ext cx="129678" cy="1562857"/>
                <a:chOff x="2785803" y="2181226"/>
                <a:chExt cx="129678" cy="2120791"/>
              </a:xfrm>
            </p:grpSpPr>
            <p:grpSp>
              <p:nvGrpSpPr>
                <p:cNvPr id="68" name="Groupe 67"/>
                <p:cNvGrpSpPr/>
                <p:nvPr/>
              </p:nvGrpSpPr>
              <p:grpSpPr>
                <a:xfrm>
                  <a:off x="2785803" y="2181226"/>
                  <a:ext cx="129678" cy="2120791"/>
                  <a:chOff x="7551420" y="3387070"/>
                  <a:chExt cx="198120" cy="1453381"/>
                </a:xfrm>
              </p:grpSpPr>
              <p:cxnSp>
                <p:nvCxnSpPr>
                  <p:cNvPr id="70" name="Connecteur droit 69"/>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1" name="Connecteur droit 70"/>
                  <p:cNvCxnSpPr/>
                  <p:nvPr/>
                </p:nvCxnSpPr>
                <p:spPr>
                  <a:xfrm>
                    <a:off x="7551420" y="4840451"/>
                    <a:ext cx="198120" cy="0"/>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2" name="Connecteur droit 71"/>
                  <p:cNvCxnSpPr/>
                  <p:nvPr/>
                </p:nvCxnSpPr>
                <p:spPr>
                  <a:xfrm>
                    <a:off x="7551420" y="3387070"/>
                    <a:ext cx="198120" cy="0"/>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69" name="Rectangle 68"/>
                <p:cNvSpPr/>
                <p:nvPr/>
              </p:nvSpPr>
              <p:spPr>
                <a:xfrm>
                  <a:off x="2831590" y="2881995"/>
                  <a:ext cx="45719" cy="764723"/>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73" name="Groupe 72"/>
              <p:cNvGrpSpPr/>
              <p:nvPr/>
            </p:nvGrpSpPr>
            <p:grpSpPr>
              <a:xfrm>
                <a:off x="4335598" y="3382978"/>
                <a:ext cx="129678" cy="864134"/>
                <a:chOff x="2785803" y="2181226"/>
                <a:chExt cx="129678" cy="2120791"/>
              </a:xfrm>
            </p:grpSpPr>
            <p:grpSp>
              <p:nvGrpSpPr>
                <p:cNvPr id="74" name="Groupe 73"/>
                <p:cNvGrpSpPr/>
                <p:nvPr/>
              </p:nvGrpSpPr>
              <p:grpSpPr>
                <a:xfrm>
                  <a:off x="2785803" y="2181226"/>
                  <a:ext cx="129678" cy="2120791"/>
                  <a:chOff x="7551420" y="3387070"/>
                  <a:chExt cx="198120" cy="1453381"/>
                </a:xfrm>
              </p:grpSpPr>
              <p:cxnSp>
                <p:nvCxnSpPr>
                  <p:cNvPr id="76" name="Connecteur droit 75"/>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7" name="Connecteur droit 76"/>
                  <p:cNvCxnSpPr/>
                  <p:nvPr/>
                </p:nvCxnSpPr>
                <p:spPr>
                  <a:xfrm>
                    <a:off x="7551420" y="4840451"/>
                    <a:ext cx="198120" cy="0"/>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78" name="Connecteur droit 77"/>
                  <p:cNvCxnSpPr/>
                  <p:nvPr/>
                </p:nvCxnSpPr>
                <p:spPr>
                  <a:xfrm>
                    <a:off x="7551420" y="3387070"/>
                    <a:ext cx="198120" cy="0"/>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75" name="Rectangle 74"/>
                <p:cNvSpPr/>
                <p:nvPr/>
              </p:nvSpPr>
              <p:spPr>
                <a:xfrm>
                  <a:off x="2822064" y="2814194"/>
                  <a:ext cx="56138" cy="638212"/>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0" name="Groupe 79"/>
              <p:cNvGrpSpPr/>
              <p:nvPr/>
            </p:nvGrpSpPr>
            <p:grpSpPr>
              <a:xfrm>
                <a:off x="5109023" y="3686175"/>
                <a:ext cx="129678" cy="542668"/>
                <a:chOff x="2785803" y="2181226"/>
                <a:chExt cx="129678" cy="2120791"/>
              </a:xfrm>
            </p:grpSpPr>
            <p:grpSp>
              <p:nvGrpSpPr>
                <p:cNvPr id="81" name="Groupe 80"/>
                <p:cNvGrpSpPr/>
                <p:nvPr/>
              </p:nvGrpSpPr>
              <p:grpSpPr>
                <a:xfrm>
                  <a:off x="2785803" y="2181226"/>
                  <a:ext cx="129678" cy="2120791"/>
                  <a:chOff x="7551420" y="3387070"/>
                  <a:chExt cx="198120" cy="1453381"/>
                </a:xfrm>
              </p:grpSpPr>
              <p:cxnSp>
                <p:nvCxnSpPr>
                  <p:cNvPr id="83" name="Connecteur droit 82"/>
                  <p:cNvCxnSpPr/>
                  <p:nvPr/>
                </p:nvCxnSpPr>
                <p:spPr>
                  <a:xfrm>
                    <a:off x="7650480" y="3393419"/>
                    <a:ext cx="0" cy="1447032"/>
                  </a:xfrm>
                  <a:prstGeom prst="line">
                    <a:avLst/>
                  </a:prstGeom>
                  <a:solidFill>
                    <a:srgbClr val="898989"/>
                  </a:solidFill>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4" name="Connecteur droit 83"/>
                  <p:cNvCxnSpPr/>
                  <p:nvPr/>
                </p:nvCxnSpPr>
                <p:spPr>
                  <a:xfrm>
                    <a:off x="7551420" y="4840451"/>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cxnSp>
                <p:nvCxnSpPr>
                  <p:cNvPr id="85" name="Connecteur droit 84"/>
                  <p:cNvCxnSpPr/>
                  <p:nvPr/>
                </p:nvCxnSpPr>
                <p:spPr>
                  <a:xfrm>
                    <a:off x="7551420" y="3387070"/>
                    <a:ext cx="198120" cy="0"/>
                  </a:xfrm>
                  <a:prstGeom prst="line">
                    <a:avLst/>
                  </a:prstGeom>
                  <a:ln w="19050">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82" name="Rectangle 81"/>
                <p:cNvSpPr/>
                <p:nvPr/>
              </p:nvSpPr>
              <p:spPr>
                <a:xfrm>
                  <a:off x="2822064" y="2814194"/>
                  <a:ext cx="56138" cy="638212"/>
                </a:xfrm>
                <a:prstGeom prst="rect">
                  <a:avLst/>
                </a:prstGeom>
                <a:solidFill>
                  <a:srgbClr val="898989"/>
                </a:solidFill>
                <a:ln>
                  <a:solidFill>
                    <a:srgbClr val="8989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86" name="Groupe 85"/>
              <p:cNvGrpSpPr/>
              <p:nvPr/>
            </p:nvGrpSpPr>
            <p:grpSpPr>
              <a:xfrm>
                <a:off x="5241426" y="3637681"/>
                <a:ext cx="129678" cy="542668"/>
                <a:chOff x="2785803" y="2181226"/>
                <a:chExt cx="129678" cy="2120791"/>
              </a:xfrm>
              <a:solidFill>
                <a:srgbClr val="5E247C"/>
              </a:solidFill>
            </p:grpSpPr>
            <p:grpSp>
              <p:nvGrpSpPr>
                <p:cNvPr id="87" name="Groupe 86"/>
                <p:cNvGrpSpPr/>
                <p:nvPr/>
              </p:nvGrpSpPr>
              <p:grpSpPr>
                <a:xfrm>
                  <a:off x="2785803" y="2181226"/>
                  <a:ext cx="129678" cy="2120791"/>
                  <a:chOff x="7551420" y="3387070"/>
                  <a:chExt cx="198120" cy="1453381"/>
                </a:xfrm>
                <a:grpFill/>
              </p:grpSpPr>
              <p:cxnSp>
                <p:nvCxnSpPr>
                  <p:cNvPr id="89" name="Connecteur droit 88"/>
                  <p:cNvCxnSpPr/>
                  <p:nvPr/>
                </p:nvCxnSpPr>
                <p:spPr>
                  <a:xfrm>
                    <a:off x="7650480" y="3393419"/>
                    <a:ext cx="0" cy="1447032"/>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0" name="Connecteur droit 89"/>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1" name="Connecteur droit 90"/>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88" name="Rectangle 87"/>
                <p:cNvSpPr/>
                <p:nvPr/>
              </p:nvSpPr>
              <p:spPr>
                <a:xfrm>
                  <a:off x="2822064" y="2814194"/>
                  <a:ext cx="56138" cy="638212"/>
                </a:xfrm>
                <a:prstGeom prst="rect">
                  <a:avLst/>
                </a:prstGeom>
                <a:grp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2" name="Groupe 91"/>
              <p:cNvGrpSpPr/>
              <p:nvPr/>
            </p:nvGrpSpPr>
            <p:grpSpPr>
              <a:xfrm>
                <a:off x="4472282" y="3319463"/>
                <a:ext cx="129678" cy="881070"/>
                <a:chOff x="2785803" y="2181226"/>
                <a:chExt cx="129678" cy="2120791"/>
              </a:xfrm>
              <a:solidFill>
                <a:srgbClr val="5E247C"/>
              </a:solidFill>
            </p:grpSpPr>
            <p:grpSp>
              <p:nvGrpSpPr>
                <p:cNvPr id="93" name="Groupe 92"/>
                <p:cNvGrpSpPr/>
                <p:nvPr/>
              </p:nvGrpSpPr>
              <p:grpSpPr>
                <a:xfrm>
                  <a:off x="2785803" y="2181226"/>
                  <a:ext cx="129678" cy="2120791"/>
                  <a:chOff x="7551420" y="3387070"/>
                  <a:chExt cx="198120" cy="1453381"/>
                </a:xfrm>
                <a:grpFill/>
              </p:grpSpPr>
              <p:cxnSp>
                <p:nvCxnSpPr>
                  <p:cNvPr id="95" name="Connecteur droit 94"/>
                  <p:cNvCxnSpPr/>
                  <p:nvPr/>
                </p:nvCxnSpPr>
                <p:spPr>
                  <a:xfrm>
                    <a:off x="7650480" y="3393419"/>
                    <a:ext cx="0" cy="1447032"/>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97" name="Connecteur droit 96"/>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94" name="Rectangle 93"/>
                <p:cNvSpPr/>
                <p:nvPr/>
              </p:nvSpPr>
              <p:spPr>
                <a:xfrm>
                  <a:off x="2822064" y="2814194"/>
                  <a:ext cx="56138" cy="638212"/>
                </a:xfrm>
                <a:prstGeom prst="rect">
                  <a:avLst/>
                </a:prstGeom>
                <a:grp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98" name="Groupe 97"/>
              <p:cNvGrpSpPr/>
              <p:nvPr/>
            </p:nvGrpSpPr>
            <p:grpSpPr>
              <a:xfrm>
                <a:off x="3691852" y="2619375"/>
                <a:ext cx="129678" cy="1595331"/>
                <a:chOff x="2785803" y="2181226"/>
                <a:chExt cx="129678" cy="2120791"/>
              </a:xfrm>
              <a:solidFill>
                <a:srgbClr val="5E247C"/>
              </a:solidFill>
            </p:grpSpPr>
            <p:grpSp>
              <p:nvGrpSpPr>
                <p:cNvPr id="99" name="Groupe 98"/>
                <p:cNvGrpSpPr/>
                <p:nvPr/>
              </p:nvGrpSpPr>
              <p:grpSpPr>
                <a:xfrm>
                  <a:off x="2785803" y="2181226"/>
                  <a:ext cx="129678" cy="2120791"/>
                  <a:chOff x="7551420" y="3387070"/>
                  <a:chExt cx="198120" cy="1453381"/>
                </a:xfrm>
                <a:grpFill/>
              </p:grpSpPr>
              <p:cxnSp>
                <p:nvCxnSpPr>
                  <p:cNvPr id="101" name="Connecteur droit 100"/>
                  <p:cNvCxnSpPr/>
                  <p:nvPr/>
                </p:nvCxnSpPr>
                <p:spPr>
                  <a:xfrm>
                    <a:off x="7650480" y="3393419"/>
                    <a:ext cx="0" cy="1447032"/>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2" name="Connecteur droit 101"/>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3" name="Connecteur droit 102"/>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100" name="Rectangle 99"/>
                <p:cNvSpPr/>
                <p:nvPr/>
              </p:nvSpPr>
              <p:spPr>
                <a:xfrm>
                  <a:off x="2822064" y="2928163"/>
                  <a:ext cx="55188" cy="750564"/>
                </a:xfrm>
                <a:prstGeom prst="rect">
                  <a:avLst/>
                </a:prstGeom>
                <a:grp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4" name="Groupe 103"/>
              <p:cNvGrpSpPr/>
              <p:nvPr/>
            </p:nvGrpSpPr>
            <p:grpSpPr>
              <a:xfrm>
                <a:off x="2935346" y="2094217"/>
                <a:ext cx="129678" cy="2152895"/>
                <a:chOff x="2785803" y="2181226"/>
                <a:chExt cx="129678" cy="2120791"/>
              </a:xfrm>
              <a:solidFill>
                <a:srgbClr val="5E247C"/>
              </a:solidFill>
            </p:grpSpPr>
            <p:grpSp>
              <p:nvGrpSpPr>
                <p:cNvPr id="105" name="Groupe 104"/>
                <p:cNvGrpSpPr/>
                <p:nvPr/>
              </p:nvGrpSpPr>
              <p:grpSpPr>
                <a:xfrm>
                  <a:off x="2785803" y="2181226"/>
                  <a:ext cx="129678" cy="2120791"/>
                  <a:chOff x="7551420" y="3387070"/>
                  <a:chExt cx="198120" cy="1453381"/>
                </a:xfrm>
                <a:grpFill/>
              </p:grpSpPr>
              <p:cxnSp>
                <p:nvCxnSpPr>
                  <p:cNvPr id="107" name="Connecteur droit 106"/>
                  <p:cNvCxnSpPr/>
                  <p:nvPr/>
                </p:nvCxnSpPr>
                <p:spPr>
                  <a:xfrm>
                    <a:off x="7650480" y="3393419"/>
                    <a:ext cx="0" cy="1447032"/>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8" name="Connecteur droit 107"/>
                  <p:cNvCxnSpPr/>
                  <p:nvPr/>
                </p:nvCxnSpPr>
                <p:spPr>
                  <a:xfrm>
                    <a:off x="7551420" y="4840451"/>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09" name="Connecteur droit 108"/>
                  <p:cNvCxnSpPr/>
                  <p:nvPr/>
                </p:nvCxnSpPr>
                <p:spPr>
                  <a:xfrm>
                    <a:off x="7551420" y="3387070"/>
                    <a:ext cx="198120" cy="0"/>
                  </a:xfrm>
                  <a:prstGeom prst="line">
                    <a:avLst/>
                  </a:prstGeom>
                  <a:grpFill/>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106" name="Rectangle 105"/>
                <p:cNvSpPr/>
                <p:nvPr/>
              </p:nvSpPr>
              <p:spPr>
                <a:xfrm>
                  <a:off x="2822064" y="3101756"/>
                  <a:ext cx="55188" cy="750564"/>
                </a:xfrm>
                <a:prstGeom prst="rect">
                  <a:avLst/>
                </a:prstGeom>
                <a:grpFill/>
                <a:ln>
                  <a:solidFill>
                    <a:srgbClr val="5E247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10" name="Groupe 109"/>
              <p:cNvGrpSpPr/>
              <p:nvPr/>
            </p:nvGrpSpPr>
            <p:grpSpPr>
              <a:xfrm>
                <a:off x="3064683" y="3116840"/>
                <a:ext cx="129678" cy="1187341"/>
                <a:chOff x="2785803" y="2181226"/>
                <a:chExt cx="129678" cy="2120791"/>
              </a:xfrm>
              <a:solidFill>
                <a:srgbClr val="8E50A3"/>
              </a:solidFill>
            </p:grpSpPr>
            <p:grpSp>
              <p:nvGrpSpPr>
                <p:cNvPr id="111" name="Groupe 110"/>
                <p:cNvGrpSpPr/>
                <p:nvPr/>
              </p:nvGrpSpPr>
              <p:grpSpPr>
                <a:xfrm>
                  <a:off x="2785803" y="2181226"/>
                  <a:ext cx="129678" cy="2120791"/>
                  <a:chOff x="7551420" y="3387070"/>
                  <a:chExt cx="198120" cy="1453381"/>
                </a:xfrm>
                <a:grpFill/>
              </p:grpSpPr>
              <p:cxnSp>
                <p:nvCxnSpPr>
                  <p:cNvPr id="113" name="Connecteur droit 112"/>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14" name="Connecteur droit 113"/>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15" name="Connecteur droit 114"/>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12" name="Rectangle 111"/>
                <p:cNvSpPr/>
                <p:nvPr/>
              </p:nvSpPr>
              <p:spPr>
                <a:xfrm>
                  <a:off x="2822064" y="3094521"/>
                  <a:ext cx="53963" cy="757702"/>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16" name="Groupe 115"/>
              <p:cNvGrpSpPr/>
              <p:nvPr/>
            </p:nvGrpSpPr>
            <p:grpSpPr>
              <a:xfrm>
                <a:off x="3827344" y="3271837"/>
                <a:ext cx="129678" cy="1030179"/>
                <a:chOff x="2785803" y="2181226"/>
                <a:chExt cx="129678" cy="2120791"/>
              </a:xfrm>
              <a:solidFill>
                <a:srgbClr val="8E50A3"/>
              </a:solidFill>
            </p:grpSpPr>
            <p:grpSp>
              <p:nvGrpSpPr>
                <p:cNvPr id="117" name="Groupe 116"/>
                <p:cNvGrpSpPr/>
                <p:nvPr/>
              </p:nvGrpSpPr>
              <p:grpSpPr>
                <a:xfrm>
                  <a:off x="2785803" y="2181226"/>
                  <a:ext cx="129678" cy="2120791"/>
                  <a:chOff x="7551420" y="3387070"/>
                  <a:chExt cx="198120" cy="1453381"/>
                </a:xfrm>
                <a:grpFill/>
              </p:grpSpPr>
              <p:cxnSp>
                <p:nvCxnSpPr>
                  <p:cNvPr id="119" name="Connecteur droit 118"/>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0" name="Connecteur droit 119"/>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1" name="Connecteur droit 120"/>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18" name="Rectangle 117"/>
                <p:cNvSpPr/>
                <p:nvPr/>
              </p:nvSpPr>
              <p:spPr>
                <a:xfrm>
                  <a:off x="2822064" y="2936303"/>
                  <a:ext cx="53963" cy="757702"/>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22" name="Groupe 121"/>
              <p:cNvGrpSpPr/>
              <p:nvPr/>
            </p:nvGrpSpPr>
            <p:grpSpPr>
              <a:xfrm>
                <a:off x="4603175" y="3676082"/>
                <a:ext cx="129678" cy="601400"/>
                <a:chOff x="2785803" y="2181226"/>
                <a:chExt cx="129678" cy="2120791"/>
              </a:xfrm>
              <a:solidFill>
                <a:srgbClr val="8E50A3"/>
              </a:solidFill>
            </p:grpSpPr>
            <p:grpSp>
              <p:nvGrpSpPr>
                <p:cNvPr id="123" name="Groupe 122"/>
                <p:cNvGrpSpPr/>
                <p:nvPr/>
              </p:nvGrpSpPr>
              <p:grpSpPr>
                <a:xfrm>
                  <a:off x="2785803" y="2181226"/>
                  <a:ext cx="129678" cy="2120791"/>
                  <a:chOff x="7551420" y="3387070"/>
                  <a:chExt cx="198120" cy="1453381"/>
                </a:xfrm>
                <a:grpFill/>
              </p:grpSpPr>
              <p:cxnSp>
                <p:nvCxnSpPr>
                  <p:cNvPr id="125" name="Connecteur droit 124"/>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6" name="Connecteur droit 125"/>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27" name="Connecteur droit 126"/>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24" name="Rectangle 123"/>
                <p:cNvSpPr/>
                <p:nvPr/>
              </p:nvSpPr>
              <p:spPr>
                <a:xfrm>
                  <a:off x="2822064" y="2804475"/>
                  <a:ext cx="53963" cy="757701"/>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28" name="Groupe 127"/>
              <p:cNvGrpSpPr/>
              <p:nvPr/>
            </p:nvGrpSpPr>
            <p:grpSpPr>
              <a:xfrm>
                <a:off x="5384956" y="3885324"/>
                <a:ext cx="129678" cy="361788"/>
                <a:chOff x="2785803" y="2181226"/>
                <a:chExt cx="129678" cy="2120791"/>
              </a:xfrm>
              <a:solidFill>
                <a:srgbClr val="8E50A3"/>
              </a:solidFill>
            </p:grpSpPr>
            <p:grpSp>
              <p:nvGrpSpPr>
                <p:cNvPr id="129" name="Groupe 128"/>
                <p:cNvGrpSpPr/>
                <p:nvPr/>
              </p:nvGrpSpPr>
              <p:grpSpPr>
                <a:xfrm>
                  <a:off x="2785803" y="2181226"/>
                  <a:ext cx="129678" cy="2120791"/>
                  <a:chOff x="7551420" y="3387070"/>
                  <a:chExt cx="198120" cy="1453381"/>
                </a:xfrm>
                <a:grpFill/>
              </p:grpSpPr>
              <p:cxnSp>
                <p:nvCxnSpPr>
                  <p:cNvPr id="131" name="Connecteur droit 130"/>
                  <p:cNvCxnSpPr/>
                  <p:nvPr/>
                </p:nvCxnSpPr>
                <p:spPr>
                  <a:xfrm>
                    <a:off x="7650480" y="3393419"/>
                    <a:ext cx="0" cy="1447032"/>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32" name="Connecteur droit 131"/>
                  <p:cNvCxnSpPr/>
                  <p:nvPr/>
                </p:nvCxnSpPr>
                <p:spPr>
                  <a:xfrm>
                    <a:off x="7551420" y="4840451"/>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cxnSp>
                <p:nvCxnSpPr>
                  <p:cNvPr id="133" name="Connecteur droit 132"/>
                  <p:cNvCxnSpPr/>
                  <p:nvPr/>
                </p:nvCxnSpPr>
                <p:spPr>
                  <a:xfrm>
                    <a:off x="7551420" y="3387070"/>
                    <a:ext cx="198120" cy="0"/>
                  </a:xfrm>
                  <a:prstGeom prst="line">
                    <a:avLst/>
                  </a:prstGeom>
                  <a:grpFill/>
                  <a:ln w="19050">
                    <a:solidFill>
                      <a:srgbClr val="8E50A3"/>
                    </a:solidFill>
                  </a:ln>
                </p:spPr>
                <p:style>
                  <a:lnRef idx="1">
                    <a:schemeClr val="accent1"/>
                  </a:lnRef>
                  <a:fillRef idx="0">
                    <a:schemeClr val="accent1"/>
                  </a:fillRef>
                  <a:effectRef idx="0">
                    <a:schemeClr val="accent1"/>
                  </a:effectRef>
                  <a:fontRef idx="minor">
                    <a:schemeClr val="tx1"/>
                  </a:fontRef>
                </p:style>
              </p:cxnSp>
            </p:grpSp>
            <p:sp>
              <p:nvSpPr>
                <p:cNvPr id="130" name="Rectangle 129"/>
                <p:cNvSpPr/>
                <p:nvPr/>
              </p:nvSpPr>
              <p:spPr>
                <a:xfrm>
                  <a:off x="2822064" y="2804475"/>
                  <a:ext cx="53963" cy="757701"/>
                </a:xfrm>
                <a:prstGeom prst="rect">
                  <a:avLst/>
                </a:prstGeom>
                <a:grpFill/>
                <a:ln>
                  <a:solidFill>
                    <a:srgbClr val="8E50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34" name="Groupe 133"/>
              <p:cNvGrpSpPr/>
              <p:nvPr/>
            </p:nvGrpSpPr>
            <p:grpSpPr>
              <a:xfrm>
                <a:off x="5530411" y="3898463"/>
                <a:ext cx="129678" cy="292575"/>
                <a:chOff x="2785803" y="2181226"/>
                <a:chExt cx="129678" cy="2120791"/>
              </a:xfrm>
              <a:solidFill>
                <a:srgbClr val="CBB1D8"/>
              </a:solidFill>
            </p:grpSpPr>
            <p:grpSp>
              <p:nvGrpSpPr>
                <p:cNvPr id="135" name="Groupe 134"/>
                <p:cNvGrpSpPr/>
                <p:nvPr/>
              </p:nvGrpSpPr>
              <p:grpSpPr>
                <a:xfrm>
                  <a:off x="2785803" y="2181226"/>
                  <a:ext cx="129678" cy="2120791"/>
                  <a:chOff x="7551420" y="3387070"/>
                  <a:chExt cx="198120" cy="1453381"/>
                </a:xfrm>
                <a:grpFill/>
              </p:grpSpPr>
              <p:cxnSp>
                <p:nvCxnSpPr>
                  <p:cNvPr id="137" name="Connecteur droit 136"/>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38" name="Connecteur droit 137"/>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39" name="Connecteur droit 138"/>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36" name="Rectangle 135"/>
                <p:cNvSpPr/>
                <p:nvPr/>
              </p:nvSpPr>
              <p:spPr>
                <a:xfrm>
                  <a:off x="2822064" y="2804475"/>
                  <a:ext cx="53963" cy="757701"/>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0" name="Groupe 139"/>
              <p:cNvGrpSpPr/>
              <p:nvPr/>
            </p:nvGrpSpPr>
            <p:grpSpPr>
              <a:xfrm>
                <a:off x="4774014" y="3676082"/>
                <a:ext cx="129678" cy="534691"/>
                <a:chOff x="2785803" y="2181226"/>
                <a:chExt cx="129678" cy="2120791"/>
              </a:xfrm>
              <a:solidFill>
                <a:srgbClr val="CBB1D8"/>
              </a:solidFill>
            </p:grpSpPr>
            <p:grpSp>
              <p:nvGrpSpPr>
                <p:cNvPr id="141" name="Groupe 140"/>
                <p:cNvGrpSpPr/>
                <p:nvPr/>
              </p:nvGrpSpPr>
              <p:grpSpPr>
                <a:xfrm>
                  <a:off x="2785803" y="2181226"/>
                  <a:ext cx="129678" cy="2120791"/>
                  <a:chOff x="7551420" y="3387070"/>
                  <a:chExt cx="198120" cy="1453381"/>
                </a:xfrm>
                <a:grpFill/>
              </p:grpSpPr>
              <p:cxnSp>
                <p:nvCxnSpPr>
                  <p:cNvPr id="143" name="Connecteur droit 142"/>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44" name="Connecteur droit 143"/>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45" name="Connecteur droit 144"/>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42" name="Rectangle 141"/>
                <p:cNvSpPr/>
                <p:nvPr/>
              </p:nvSpPr>
              <p:spPr>
                <a:xfrm>
                  <a:off x="2822064" y="2804475"/>
                  <a:ext cx="53963" cy="757701"/>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46" name="Groupe 145"/>
              <p:cNvGrpSpPr/>
              <p:nvPr/>
            </p:nvGrpSpPr>
            <p:grpSpPr>
              <a:xfrm>
                <a:off x="3970240" y="3231038"/>
                <a:ext cx="129678" cy="1021806"/>
                <a:chOff x="2785803" y="2181226"/>
                <a:chExt cx="129678" cy="2120791"/>
              </a:xfrm>
              <a:solidFill>
                <a:srgbClr val="CBB1D8"/>
              </a:solidFill>
            </p:grpSpPr>
            <p:grpSp>
              <p:nvGrpSpPr>
                <p:cNvPr id="147" name="Groupe 146"/>
                <p:cNvGrpSpPr/>
                <p:nvPr/>
              </p:nvGrpSpPr>
              <p:grpSpPr>
                <a:xfrm>
                  <a:off x="2785803" y="2181226"/>
                  <a:ext cx="129678" cy="2120791"/>
                  <a:chOff x="7551420" y="3387070"/>
                  <a:chExt cx="198120" cy="1453381"/>
                </a:xfrm>
                <a:grpFill/>
              </p:grpSpPr>
              <p:cxnSp>
                <p:nvCxnSpPr>
                  <p:cNvPr id="149" name="Connecteur droit 148"/>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0" name="Connecteur droit 149"/>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1" name="Connecteur droit 150"/>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48" name="Rectangle 147"/>
                <p:cNvSpPr/>
                <p:nvPr/>
              </p:nvSpPr>
              <p:spPr>
                <a:xfrm>
                  <a:off x="2822064" y="2952753"/>
                  <a:ext cx="53963" cy="757702"/>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52" name="Groupe 151"/>
              <p:cNvGrpSpPr/>
              <p:nvPr/>
            </p:nvGrpSpPr>
            <p:grpSpPr>
              <a:xfrm>
                <a:off x="3197974" y="3059565"/>
                <a:ext cx="129678" cy="1222786"/>
                <a:chOff x="2785803" y="2181226"/>
                <a:chExt cx="129678" cy="2120791"/>
              </a:xfrm>
              <a:solidFill>
                <a:srgbClr val="CBB1D8"/>
              </a:solidFill>
            </p:grpSpPr>
            <p:grpSp>
              <p:nvGrpSpPr>
                <p:cNvPr id="153" name="Groupe 152"/>
                <p:cNvGrpSpPr/>
                <p:nvPr/>
              </p:nvGrpSpPr>
              <p:grpSpPr>
                <a:xfrm>
                  <a:off x="2785803" y="2181226"/>
                  <a:ext cx="129678" cy="2120791"/>
                  <a:chOff x="7551420" y="3387070"/>
                  <a:chExt cx="198120" cy="1453381"/>
                </a:xfrm>
                <a:grpFill/>
              </p:grpSpPr>
              <p:cxnSp>
                <p:nvCxnSpPr>
                  <p:cNvPr id="155" name="Connecteur droit 154"/>
                  <p:cNvCxnSpPr/>
                  <p:nvPr/>
                </p:nvCxnSpPr>
                <p:spPr>
                  <a:xfrm>
                    <a:off x="7650480" y="3393419"/>
                    <a:ext cx="0" cy="1447032"/>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6" name="Connecteur droit 155"/>
                  <p:cNvCxnSpPr/>
                  <p:nvPr/>
                </p:nvCxnSpPr>
                <p:spPr>
                  <a:xfrm>
                    <a:off x="7551420" y="4840451"/>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cxnSp>
                <p:nvCxnSpPr>
                  <p:cNvPr id="157" name="Connecteur droit 156"/>
                  <p:cNvCxnSpPr/>
                  <p:nvPr/>
                </p:nvCxnSpPr>
                <p:spPr>
                  <a:xfrm>
                    <a:off x="7551420" y="3387070"/>
                    <a:ext cx="198120" cy="0"/>
                  </a:xfrm>
                  <a:prstGeom prst="line">
                    <a:avLst/>
                  </a:prstGeom>
                  <a:grpFill/>
                  <a:ln w="19050">
                    <a:solidFill>
                      <a:srgbClr val="CBB1D8"/>
                    </a:solidFill>
                  </a:ln>
                </p:spPr>
                <p:style>
                  <a:lnRef idx="1">
                    <a:schemeClr val="accent1"/>
                  </a:lnRef>
                  <a:fillRef idx="0">
                    <a:schemeClr val="accent1"/>
                  </a:fillRef>
                  <a:effectRef idx="0">
                    <a:schemeClr val="accent1"/>
                  </a:effectRef>
                  <a:fontRef idx="minor">
                    <a:schemeClr val="tx1"/>
                  </a:fontRef>
                </p:style>
              </p:cxnSp>
            </p:grpSp>
            <p:sp>
              <p:nvSpPr>
                <p:cNvPr id="154" name="Rectangle 153"/>
                <p:cNvSpPr/>
                <p:nvPr/>
              </p:nvSpPr>
              <p:spPr>
                <a:xfrm>
                  <a:off x="2822064" y="3101441"/>
                  <a:ext cx="53963" cy="757702"/>
                </a:xfrm>
                <a:prstGeom prst="rect">
                  <a:avLst/>
                </a:prstGeom>
                <a:grpFill/>
                <a:ln>
                  <a:solidFill>
                    <a:srgbClr val="CBB1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cxnSp>
            <p:nvCxnSpPr>
              <p:cNvPr id="158" name="Connecteur droit 157"/>
              <p:cNvCxnSpPr/>
              <p:nvPr/>
            </p:nvCxnSpPr>
            <p:spPr>
              <a:xfrm>
                <a:off x="5202777" y="4404961"/>
                <a:ext cx="778872" cy="0"/>
              </a:xfrm>
              <a:prstGeom prst="line">
                <a:avLst/>
              </a:prstGeom>
              <a:ln>
                <a:solidFill>
                  <a:srgbClr val="898989"/>
                </a:solidFill>
              </a:ln>
            </p:spPr>
            <p:style>
              <a:lnRef idx="1">
                <a:schemeClr val="accent1"/>
              </a:lnRef>
              <a:fillRef idx="0">
                <a:schemeClr val="accent1"/>
              </a:fillRef>
              <a:effectRef idx="0">
                <a:schemeClr val="accent1"/>
              </a:effectRef>
              <a:fontRef idx="minor">
                <a:schemeClr val="tx1"/>
              </a:fontRef>
            </p:style>
          </p:cxnSp>
        </p:grpSp>
        <p:sp>
          <p:nvSpPr>
            <p:cNvPr id="160" name="Text Box 4"/>
            <p:cNvSpPr txBox="1">
              <a:spLocks noChangeArrowheads="1"/>
            </p:cNvSpPr>
            <p:nvPr/>
          </p:nvSpPr>
          <p:spPr bwMode="auto">
            <a:xfrm>
              <a:off x="1797928" y="4348592"/>
              <a:ext cx="4553229" cy="80496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050" dirty="0">
                  <a:solidFill>
                    <a:srgbClr val="898989"/>
                  </a:solidFill>
                  <a:latin typeface="Century Gothic" panose="020B0502020202020204" pitchFamily="34" charset="0"/>
                  <a:ea typeface="+mn-ea"/>
                  <a:cs typeface="Arial"/>
                </a:rPr>
                <a:t>▬</a:t>
              </a:r>
              <a:r>
                <a:rPr lang="en-US" sz="1050" dirty="0">
                  <a:solidFill>
                    <a:srgbClr val="3A3839"/>
                  </a:solidFill>
                  <a:latin typeface="Arial"/>
                  <a:ea typeface="+mn-ea"/>
                  <a:cs typeface="Arial"/>
                </a:rPr>
                <a:t> </a:t>
              </a:r>
              <a:r>
                <a:rPr lang="en-US" sz="1050" dirty="0">
                  <a:latin typeface="Arial"/>
                  <a:ea typeface="+mn-ea"/>
                  <a:cs typeface="Arial"/>
                </a:rPr>
                <a:t>1: 2022 baseline</a:t>
              </a:r>
            </a:p>
            <a:p>
              <a:pPr eaLnBrk="1" hangingPunct="1"/>
              <a:r>
                <a:rPr lang="en-US" sz="1050" dirty="0">
                  <a:solidFill>
                    <a:srgbClr val="5E247C"/>
                  </a:solidFill>
                  <a:latin typeface="Century Gothic" panose="020B0502020202020204" pitchFamily="34" charset="0"/>
                  <a:cs typeface="Arial"/>
                </a:rPr>
                <a:t>▬</a:t>
              </a:r>
              <a:r>
                <a:rPr lang="en-US" sz="1050" dirty="0">
                  <a:solidFill>
                    <a:srgbClr val="5E247C"/>
                  </a:solidFill>
                  <a:latin typeface="Arial"/>
                  <a:ea typeface="+mn-ea"/>
                  <a:cs typeface="Arial"/>
                </a:rPr>
                <a:t> </a:t>
              </a:r>
              <a:r>
                <a:rPr lang="en-US" sz="1050" dirty="0">
                  <a:latin typeface="Arial"/>
                  <a:ea typeface="+mn-ea"/>
                  <a:cs typeface="Arial"/>
                </a:rPr>
                <a:t>2: 2022 baseline, capped at 30 S/M/</a:t>
              </a:r>
              <a:r>
                <a:rPr lang="en-US" sz="1050" dirty="0" err="1">
                  <a:latin typeface="Arial"/>
                  <a:ea typeface="+mn-ea"/>
                  <a:cs typeface="Arial"/>
                </a:rPr>
                <a:t>wk</a:t>
              </a:r>
              <a:endParaRPr lang="en-US" sz="1050" dirty="0">
                <a:latin typeface="Arial"/>
                <a:ea typeface="+mn-ea"/>
                <a:cs typeface="Arial"/>
              </a:endParaRPr>
            </a:p>
            <a:p>
              <a:pPr eaLnBrk="1" hangingPunct="1"/>
              <a:r>
                <a:rPr lang="en-US" sz="1050" dirty="0">
                  <a:solidFill>
                    <a:srgbClr val="8E50A3"/>
                  </a:solidFill>
                  <a:latin typeface="Century Gothic" panose="020B0502020202020204" pitchFamily="34" charset="0"/>
                  <a:cs typeface="Arial"/>
                </a:rPr>
                <a:t>▬</a:t>
              </a:r>
              <a:r>
                <a:rPr lang="en-US" sz="1050" dirty="0">
                  <a:solidFill>
                    <a:srgbClr val="8E50A3"/>
                  </a:solidFill>
                  <a:latin typeface="Arial"/>
                  <a:cs typeface="Arial"/>
                </a:rPr>
                <a:t> </a:t>
              </a:r>
              <a:r>
                <a:rPr lang="en-US" sz="1050" dirty="0">
                  <a:latin typeface="Arial"/>
                  <a:ea typeface="+mn-ea"/>
                  <a:cs typeface="Arial"/>
                </a:rPr>
                <a:t>3: 2022 baseline + minimum global capacity</a:t>
              </a:r>
            </a:p>
            <a:p>
              <a:pPr eaLnBrk="1" hangingPunct="1"/>
              <a:r>
                <a:rPr lang="en-US" sz="1050" dirty="0">
                  <a:solidFill>
                    <a:srgbClr val="CBB1D8"/>
                  </a:solidFill>
                  <a:latin typeface="Century Gothic" panose="020B0502020202020204" pitchFamily="34" charset="0"/>
                  <a:cs typeface="Arial"/>
                </a:rPr>
                <a:t>▬</a:t>
              </a:r>
              <a:r>
                <a:rPr lang="en-US" sz="1050" dirty="0">
                  <a:solidFill>
                    <a:srgbClr val="CBB1D8"/>
                  </a:solidFill>
                  <a:latin typeface="Arial"/>
                  <a:ea typeface="+mn-ea"/>
                  <a:cs typeface="Arial"/>
                </a:rPr>
                <a:t> </a:t>
              </a:r>
              <a:r>
                <a:rPr lang="en-US" sz="1050" dirty="0">
                  <a:latin typeface="Arial"/>
                  <a:ea typeface="+mn-ea"/>
                  <a:cs typeface="Arial"/>
                </a:rPr>
                <a:t>4: 2022 baseline, capped at 30 S/M/</a:t>
              </a:r>
              <a:r>
                <a:rPr lang="en-US" sz="1050" dirty="0" err="1">
                  <a:latin typeface="Arial"/>
                  <a:ea typeface="+mn-ea"/>
                  <a:cs typeface="Arial"/>
                </a:rPr>
                <a:t>wk</a:t>
              </a:r>
              <a:r>
                <a:rPr lang="en-US" sz="1050" dirty="0">
                  <a:latin typeface="Arial"/>
                  <a:ea typeface="+mn-ea"/>
                  <a:cs typeface="Arial"/>
                </a:rPr>
                <a:t> + minimum global capacity</a:t>
              </a:r>
            </a:p>
          </p:txBody>
        </p:sp>
        <p:sp>
          <p:nvSpPr>
            <p:cNvPr id="161" name="Text Box 4"/>
            <p:cNvSpPr txBox="1">
              <a:spLocks noChangeArrowheads="1"/>
            </p:cNvSpPr>
            <p:nvPr/>
          </p:nvSpPr>
          <p:spPr bwMode="auto">
            <a:xfrm>
              <a:off x="6547952" y="4341634"/>
              <a:ext cx="4553229" cy="80496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050" dirty="0">
                  <a:solidFill>
                    <a:srgbClr val="898989"/>
                  </a:solidFill>
                  <a:latin typeface="Century Gothic" panose="020B0502020202020204" pitchFamily="34" charset="0"/>
                  <a:ea typeface="+mn-ea"/>
                  <a:cs typeface="Arial"/>
                </a:rPr>
                <a:t>▬</a:t>
              </a:r>
              <a:r>
                <a:rPr lang="en-US" sz="1050" dirty="0">
                  <a:solidFill>
                    <a:srgbClr val="3A3839"/>
                  </a:solidFill>
                  <a:latin typeface="Arial"/>
                  <a:ea typeface="+mn-ea"/>
                  <a:cs typeface="Arial"/>
                </a:rPr>
                <a:t> </a:t>
              </a:r>
              <a:r>
                <a:rPr lang="en-US" sz="1050" dirty="0">
                  <a:latin typeface="Arial"/>
                  <a:ea typeface="+mn-ea"/>
                  <a:cs typeface="Arial"/>
                </a:rPr>
                <a:t>1: 2022 baseline</a:t>
              </a:r>
            </a:p>
            <a:p>
              <a:pPr eaLnBrk="1" hangingPunct="1"/>
              <a:r>
                <a:rPr lang="en-US" sz="1050" dirty="0">
                  <a:solidFill>
                    <a:srgbClr val="5E247C"/>
                  </a:solidFill>
                  <a:latin typeface="Century Gothic" panose="020B0502020202020204" pitchFamily="34" charset="0"/>
                  <a:cs typeface="Arial"/>
                </a:rPr>
                <a:t>▬</a:t>
              </a:r>
              <a:r>
                <a:rPr lang="en-US" sz="1050" dirty="0">
                  <a:solidFill>
                    <a:srgbClr val="5E247C"/>
                  </a:solidFill>
                  <a:latin typeface="Arial"/>
                  <a:ea typeface="+mn-ea"/>
                  <a:cs typeface="Arial"/>
                </a:rPr>
                <a:t> </a:t>
              </a:r>
              <a:r>
                <a:rPr lang="en-US" sz="1050" dirty="0">
                  <a:latin typeface="Arial"/>
                  <a:ea typeface="+mn-ea"/>
                  <a:cs typeface="Arial"/>
                </a:rPr>
                <a:t>2: 2022 baseline, capped at 30 S/M/</a:t>
              </a:r>
              <a:r>
                <a:rPr lang="en-US" sz="1050" dirty="0" err="1">
                  <a:latin typeface="Arial"/>
                  <a:ea typeface="+mn-ea"/>
                  <a:cs typeface="Arial"/>
                </a:rPr>
                <a:t>wk</a:t>
              </a:r>
              <a:endParaRPr lang="en-US" sz="1050" dirty="0">
                <a:latin typeface="Arial"/>
                <a:ea typeface="+mn-ea"/>
                <a:cs typeface="Arial"/>
              </a:endParaRPr>
            </a:p>
            <a:p>
              <a:pPr eaLnBrk="1" hangingPunct="1"/>
              <a:r>
                <a:rPr lang="en-US" sz="1050" dirty="0">
                  <a:solidFill>
                    <a:srgbClr val="8E50A3"/>
                  </a:solidFill>
                  <a:latin typeface="Century Gothic" panose="020B0502020202020204" pitchFamily="34" charset="0"/>
                  <a:cs typeface="Arial"/>
                </a:rPr>
                <a:t>▬</a:t>
              </a:r>
              <a:r>
                <a:rPr lang="en-US" sz="1050" dirty="0">
                  <a:solidFill>
                    <a:srgbClr val="8E50A3"/>
                  </a:solidFill>
                  <a:latin typeface="Arial"/>
                  <a:cs typeface="Arial"/>
                </a:rPr>
                <a:t> </a:t>
              </a:r>
              <a:r>
                <a:rPr lang="en-US" sz="1050" dirty="0">
                  <a:latin typeface="Arial"/>
                  <a:ea typeface="+mn-ea"/>
                  <a:cs typeface="Arial"/>
                </a:rPr>
                <a:t>3: 2022 baseline + minimum global capacity</a:t>
              </a:r>
            </a:p>
            <a:p>
              <a:pPr eaLnBrk="1" hangingPunct="1"/>
              <a:r>
                <a:rPr lang="en-US" sz="1050" dirty="0">
                  <a:solidFill>
                    <a:srgbClr val="CBB1D8"/>
                  </a:solidFill>
                  <a:latin typeface="Century Gothic" panose="020B0502020202020204" pitchFamily="34" charset="0"/>
                  <a:cs typeface="Arial"/>
                </a:rPr>
                <a:t>▬</a:t>
              </a:r>
              <a:r>
                <a:rPr lang="en-US" sz="1050" dirty="0">
                  <a:solidFill>
                    <a:srgbClr val="CBB1D8"/>
                  </a:solidFill>
                  <a:latin typeface="Arial"/>
                  <a:ea typeface="+mn-ea"/>
                  <a:cs typeface="Arial"/>
                </a:rPr>
                <a:t> </a:t>
              </a:r>
              <a:r>
                <a:rPr lang="en-US" sz="1050" dirty="0">
                  <a:latin typeface="Arial"/>
                  <a:ea typeface="+mn-ea"/>
                  <a:cs typeface="Arial"/>
                </a:rPr>
                <a:t>4: 2022 baseline, capped at 30 S/M/</a:t>
              </a:r>
              <a:r>
                <a:rPr lang="en-US" sz="1050" dirty="0" err="1">
                  <a:latin typeface="Arial"/>
                  <a:ea typeface="+mn-ea"/>
                  <a:cs typeface="Arial"/>
                </a:rPr>
                <a:t>wk</a:t>
              </a:r>
              <a:r>
                <a:rPr lang="en-US" sz="1050" dirty="0">
                  <a:latin typeface="Arial"/>
                  <a:ea typeface="+mn-ea"/>
                  <a:cs typeface="Arial"/>
                </a:rPr>
                <a:t> + minimum global capacity</a:t>
              </a:r>
            </a:p>
          </p:txBody>
        </p:sp>
        <p:sp>
          <p:nvSpPr>
            <p:cNvPr id="162" name="Rectangle à coins arrondis 161"/>
            <p:cNvSpPr/>
            <p:nvPr/>
          </p:nvSpPr>
          <p:spPr>
            <a:xfrm>
              <a:off x="6518702" y="1200150"/>
              <a:ext cx="4708746" cy="3933825"/>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400">
                <a:solidFill>
                  <a:prstClr val="white"/>
                </a:solidFill>
                <a:cs typeface="Arial" panose="020B0604020202020204" pitchFamily="34" charset="0"/>
              </a:endParaRPr>
            </a:p>
          </p:txBody>
        </p:sp>
      </p:grpSp>
      <p:grpSp>
        <p:nvGrpSpPr>
          <p:cNvPr id="165" name="Groupe 164"/>
          <p:cNvGrpSpPr/>
          <p:nvPr/>
        </p:nvGrpSpPr>
        <p:grpSpPr>
          <a:xfrm>
            <a:off x="3682240" y="1817801"/>
            <a:ext cx="121961" cy="1777570"/>
            <a:chOff x="3329823" y="1797412"/>
            <a:chExt cx="121961" cy="1946109"/>
          </a:xfrm>
          <a:solidFill>
            <a:srgbClr val="A922C4"/>
          </a:solidFill>
        </p:grpSpPr>
        <p:cxnSp>
          <p:nvCxnSpPr>
            <p:cNvPr id="166" name="Connecteur droit 165"/>
            <p:cNvCxnSpPr/>
            <p:nvPr/>
          </p:nvCxnSpPr>
          <p:spPr>
            <a:xfrm>
              <a:off x="3390804" y="1805913"/>
              <a:ext cx="0" cy="1937608"/>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67" name="Connecteur droit 166"/>
            <p:cNvCxnSpPr/>
            <p:nvPr/>
          </p:nvCxnSpPr>
          <p:spPr>
            <a:xfrm>
              <a:off x="3329823" y="3743521"/>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68" name="Connecteur droit 167"/>
            <p:cNvCxnSpPr/>
            <p:nvPr/>
          </p:nvCxnSpPr>
          <p:spPr>
            <a:xfrm>
              <a:off x="3329823" y="1797412"/>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sp>
          <p:nvSpPr>
            <p:cNvPr id="169" name="Rectangle 168"/>
            <p:cNvSpPr/>
            <p:nvPr/>
          </p:nvSpPr>
          <p:spPr>
            <a:xfrm>
              <a:off x="3364176" y="2594665"/>
              <a:ext cx="42998" cy="701735"/>
            </a:xfrm>
            <a:prstGeom prst="rect">
              <a:avLst/>
            </a:prstGeom>
            <a:grpFill/>
            <a:ln>
              <a:solidFill>
                <a:srgbClr val="A922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CBB1D8"/>
                </a:solidFill>
              </a:endParaRPr>
            </a:p>
          </p:txBody>
        </p:sp>
      </p:grpSp>
      <p:grpSp>
        <p:nvGrpSpPr>
          <p:cNvPr id="170" name="Groupe 169"/>
          <p:cNvGrpSpPr/>
          <p:nvPr/>
        </p:nvGrpSpPr>
        <p:grpSpPr>
          <a:xfrm>
            <a:off x="4443798" y="2228850"/>
            <a:ext cx="121961" cy="1343328"/>
            <a:chOff x="3329823" y="1797412"/>
            <a:chExt cx="121961" cy="1946109"/>
          </a:xfrm>
          <a:solidFill>
            <a:srgbClr val="A922C4"/>
          </a:solidFill>
        </p:grpSpPr>
        <p:cxnSp>
          <p:nvCxnSpPr>
            <p:cNvPr id="171" name="Connecteur droit 170"/>
            <p:cNvCxnSpPr/>
            <p:nvPr/>
          </p:nvCxnSpPr>
          <p:spPr>
            <a:xfrm>
              <a:off x="3390804" y="1805913"/>
              <a:ext cx="0" cy="1937608"/>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72" name="Connecteur droit 171"/>
            <p:cNvCxnSpPr/>
            <p:nvPr/>
          </p:nvCxnSpPr>
          <p:spPr>
            <a:xfrm>
              <a:off x="3329823" y="3743521"/>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73" name="Connecteur droit 172"/>
            <p:cNvCxnSpPr/>
            <p:nvPr/>
          </p:nvCxnSpPr>
          <p:spPr>
            <a:xfrm>
              <a:off x="3329823" y="1797412"/>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3359413" y="2504965"/>
              <a:ext cx="42998" cy="701735"/>
            </a:xfrm>
            <a:prstGeom prst="rect">
              <a:avLst/>
            </a:prstGeom>
            <a:grpFill/>
            <a:ln>
              <a:solidFill>
                <a:srgbClr val="A922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CBB1D8"/>
                </a:solidFill>
              </a:endParaRPr>
            </a:p>
          </p:txBody>
        </p:sp>
      </p:grpSp>
      <p:grpSp>
        <p:nvGrpSpPr>
          <p:cNvPr id="175" name="Groupe 174"/>
          <p:cNvGrpSpPr/>
          <p:nvPr/>
        </p:nvGrpSpPr>
        <p:grpSpPr>
          <a:xfrm>
            <a:off x="5199917" y="2781144"/>
            <a:ext cx="121961" cy="774006"/>
            <a:chOff x="3329823" y="1797412"/>
            <a:chExt cx="121961" cy="1946109"/>
          </a:xfrm>
          <a:solidFill>
            <a:srgbClr val="A922C4"/>
          </a:solidFill>
        </p:grpSpPr>
        <p:cxnSp>
          <p:nvCxnSpPr>
            <p:cNvPr id="176" name="Connecteur droit 175"/>
            <p:cNvCxnSpPr/>
            <p:nvPr/>
          </p:nvCxnSpPr>
          <p:spPr>
            <a:xfrm>
              <a:off x="3390804" y="1805913"/>
              <a:ext cx="0" cy="1937608"/>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77" name="Connecteur droit 176"/>
            <p:cNvCxnSpPr/>
            <p:nvPr/>
          </p:nvCxnSpPr>
          <p:spPr>
            <a:xfrm>
              <a:off x="3329823" y="3743521"/>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78" name="Connecteur droit 177"/>
            <p:cNvCxnSpPr/>
            <p:nvPr/>
          </p:nvCxnSpPr>
          <p:spPr>
            <a:xfrm>
              <a:off x="3329823" y="1797412"/>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sp>
          <p:nvSpPr>
            <p:cNvPr id="179" name="Rectangle 178"/>
            <p:cNvSpPr/>
            <p:nvPr/>
          </p:nvSpPr>
          <p:spPr>
            <a:xfrm>
              <a:off x="3364175" y="2445087"/>
              <a:ext cx="49865" cy="461901"/>
            </a:xfrm>
            <a:prstGeom prst="rect">
              <a:avLst/>
            </a:prstGeom>
            <a:grpFill/>
            <a:ln>
              <a:solidFill>
                <a:srgbClr val="A922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CBB1D8"/>
                </a:solidFill>
              </a:endParaRPr>
            </a:p>
          </p:txBody>
        </p:sp>
      </p:grpSp>
      <p:grpSp>
        <p:nvGrpSpPr>
          <p:cNvPr id="180" name="Groupe 179"/>
          <p:cNvGrpSpPr/>
          <p:nvPr/>
        </p:nvGrpSpPr>
        <p:grpSpPr>
          <a:xfrm>
            <a:off x="5872581" y="3080760"/>
            <a:ext cx="121961" cy="454692"/>
            <a:chOff x="3329823" y="1797412"/>
            <a:chExt cx="121961" cy="1946109"/>
          </a:xfrm>
          <a:solidFill>
            <a:srgbClr val="A922C4"/>
          </a:solidFill>
        </p:grpSpPr>
        <p:cxnSp>
          <p:nvCxnSpPr>
            <p:cNvPr id="181" name="Connecteur droit 180"/>
            <p:cNvCxnSpPr/>
            <p:nvPr/>
          </p:nvCxnSpPr>
          <p:spPr>
            <a:xfrm>
              <a:off x="3390804" y="1805913"/>
              <a:ext cx="0" cy="1937608"/>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82" name="Connecteur droit 181"/>
            <p:cNvCxnSpPr/>
            <p:nvPr/>
          </p:nvCxnSpPr>
          <p:spPr>
            <a:xfrm>
              <a:off x="3329823" y="3743521"/>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cxnSp>
          <p:nvCxnSpPr>
            <p:cNvPr id="183" name="Connecteur droit 182"/>
            <p:cNvCxnSpPr/>
            <p:nvPr/>
          </p:nvCxnSpPr>
          <p:spPr>
            <a:xfrm>
              <a:off x="3329823" y="1797412"/>
              <a:ext cx="121961" cy="0"/>
            </a:xfrm>
            <a:prstGeom prst="line">
              <a:avLst/>
            </a:prstGeom>
            <a:grpFill/>
            <a:ln w="19050">
              <a:solidFill>
                <a:srgbClr val="A922C4"/>
              </a:solidFill>
            </a:ln>
          </p:spPr>
          <p:style>
            <a:lnRef idx="1">
              <a:schemeClr val="accent1"/>
            </a:lnRef>
            <a:fillRef idx="0">
              <a:schemeClr val="accent1"/>
            </a:fillRef>
            <a:effectRef idx="0">
              <a:schemeClr val="accent1"/>
            </a:effectRef>
            <a:fontRef idx="minor">
              <a:schemeClr val="tx1"/>
            </a:fontRef>
          </p:style>
        </p:cxnSp>
        <p:sp>
          <p:nvSpPr>
            <p:cNvPr id="184" name="Rectangle 183"/>
            <p:cNvSpPr/>
            <p:nvPr/>
          </p:nvSpPr>
          <p:spPr>
            <a:xfrm>
              <a:off x="3364175" y="2424702"/>
              <a:ext cx="49865" cy="461900"/>
            </a:xfrm>
            <a:prstGeom prst="rect">
              <a:avLst/>
            </a:prstGeom>
            <a:grpFill/>
            <a:ln>
              <a:solidFill>
                <a:srgbClr val="A922C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rgbClr val="CBB1D8"/>
                </a:solidFill>
              </a:endParaRPr>
            </a:p>
          </p:txBody>
        </p:sp>
      </p:grpSp>
      <p:sp>
        <p:nvSpPr>
          <p:cNvPr id="185" name="Rectangle 184">
            <a:extLst>
              <a:ext uri="{FF2B5EF4-FFF2-40B4-BE49-F238E27FC236}">
                <a16:creationId xmlns:a16="http://schemas.microsoft.com/office/drawing/2014/main" id="{CD798E6D-34AC-F598-67DE-EA7C53C879C1}"/>
              </a:ext>
            </a:extLst>
          </p:cNvPr>
          <p:cNvSpPr/>
          <p:nvPr/>
        </p:nvSpPr>
        <p:spPr>
          <a:xfrm>
            <a:off x="10581702" y="0"/>
            <a:ext cx="437269" cy="3725031"/>
          </a:xfrm>
          <a:prstGeom prst="rect">
            <a:avLst/>
          </a:prstGeom>
          <a:solidFill>
            <a:srgbClr val="A922C4"/>
          </a:solidFill>
          <a:ln>
            <a:solidFill>
              <a:srgbClr val="A922C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200">
              <a:latin typeface="Arial" panose="020B0604020202020204" pitchFamily="34" charset="0"/>
              <a:cs typeface="Arial" panose="020B0604020202020204" pitchFamily="34" charset="0"/>
            </a:endParaRPr>
          </a:p>
        </p:txBody>
      </p:sp>
      <p:sp>
        <p:nvSpPr>
          <p:cNvPr id="186" name="Text Box 4"/>
          <p:cNvSpPr txBox="1">
            <a:spLocks noChangeArrowheads="1"/>
          </p:cNvSpPr>
          <p:nvPr/>
        </p:nvSpPr>
        <p:spPr bwMode="auto">
          <a:xfrm>
            <a:off x="10503493" y="3767926"/>
            <a:ext cx="837214"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eaLnBrk="1" hangingPunct="1"/>
            <a:r>
              <a:rPr lang="en-US" sz="1050" b="1" dirty="0">
                <a:solidFill>
                  <a:srgbClr val="A922C4"/>
                </a:solidFill>
                <a:latin typeface="+mn-lt"/>
              </a:rPr>
              <a:t>Doubling</a:t>
            </a:r>
            <a:endParaRPr lang="en-US" sz="1050" dirty="0">
              <a:solidFill>
                <a:srgbClr val="A922C4"/>
              </a:solidFill>
              <a:latin typeface="+mn-lt"/>
              <a:ea typeface="+mn-ea"/>
              <a:cs typeface="Arial"/>
            </a:endParaRPr>
          </a:p>
        </p:txBody>
      </p:sp>
    </p:spTree>
    <p:extLst>
      <p:ext uri="{BB962C8B-B14F-4D97-AF65-F5344CB8AC3E}">
        <p14:creationId xmlns:p14="http://schemas.microsoft.com/office/powerpoint/2010/main" val="17020033"/>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380847"/>
            <a:ext cx="11104989" cy="4232354"/>
          </a:xfrm>
        </p:spPr>
        <p:txBody>
          <a:bodyPr/>
          <a:lstStyle/>
          <a:p>
            <a:pPr>
              <a:spcBef>
                <a:spcPts val="1200"/>
              </a:spcBef>
              <a:spcAft>
                <a:spcPts val="1200"/>
              </a:spcAft>
            </a:pPr>
            <a:r>
              <a:rPr lang="en-US" dirty="0"/>
              <a:t>Relatively small increases in global sequencing output, in the right places, can substantially improve global respiratory virus genomic surveillance</a:t>
            </a:r>
          </a:p>
          <a:p>
            <a:pPr>
              <a:spcBef>
                <a:spcPts val="1200"/>
              </a:spcBef>
              <a:spcAft>
                <a:spcPts val="1200"/>
              </a:spcAft>
            </a:pPr>
            <a:r>
              <a:rPr lang="en-US" dirty="0"/>
              <a:t>The benefits of establishing the minimum global sequencing capacity are greater than the benefits of even very large increases in sequencing output in countries that already have established sequencing infrastructure</a:t>
            </a:r>
          </a:p>
          <a:p>
            <a:pPr>
              <a:spcBef>
                <a:spcPts val="1200"/>
              </a:spcBef>
              <a:spcAft>
                <a:spcPts val="1200"/>
              </a:spcAft>
            </a:pPr>
            <a:r>
              <a:rPr lang="en-US" dirty="0"/>
              <a:t>Improving global solidarity in respiratory virus genomic surveillance is the only way to ensure an effective and efficient global respiratory virus genomic surveillance system</a:t>
            </a:r>
          </a:p>
          <a:p>
            <a:pPr>
              <a:spcBef>
                <a:spcPts val="1200"/>
              </a:spcBef>
              <a:spcAft>
                <a:spcPts val="1200"/>
              </a:spcAft>
            </a:pPr>
            <a:r>
              <a:rPr lang="en-US" dirty="0"/>
              <a:t>The benefits of establishing this minimum global sequencing capacity could extend to all people globally</a:t>
            </a:r>
          </a:p>
          <a:p>
            <a:pPr>
              <a:spcBef>
                <a:spcPts val="1200"/>
              </a:spcBef>
              <a:spcAft>
                <a:spcPts val="1200"/>
              </a:spcAft>
            </a:pPr>
            <a:r>
              <a:rPr lang="en-US" dirty="0"/>
              <a:t>This should be a public health priority in the post-pandemic period</a:t>
            </a:r>
          </a:p>
        </p:txBody>
      </p:sp>
      <p:sp>
        <p:nvSpPr>
          <p:cNvPr id="4" name="Titre 3"/>
          <p:cNvSpPr>
            <a:spLocks noGrp="1"/>
          </p:cNvSpPr>
          <p:nvPr>
            <p:ph type="title"/>
          </p:nvPr>
        </p:nvSpPr>
        <p:spPr/>
        <p:txBody>
          <a:bodyPr/>
          <a:lstStyle/>
          <a:p>
            <a:r>
              <a:rPr lang="fr-FR" dirty="0"/>
              <a:t>Conclusions</a:t>
            </a:r>
          </a:p>
        </p:txBody>
      </p:sp>
      <p:sp>
        <p:nvSpPr>
          <p:cNvPr id="7" name="Espace réservé du contenu 5"/>
          <p:cNvSpPr txBox="1">
            <a:spLocks/>
          </p:cNvSpPr>
          <p:nvPr/>
        </p:nvSpPr>
        <p:spPr>
          <a:xfrm>
            <a:off x="960194" y="6267372"/>
            <a:ext cx="5159375" cy="590628"/>
          </a:xfrm>
          <a:prstGeom prst="rect">
            <a:avLst/>
          </a:prstGeom>
        </p:spPr>
        <p:txBody>
          <a:bodyPr anchor="ctr">
            <a:noAutofit/>
          </a:bodyPr>
          <a:lstStyle>
            <a:lvl1pPr marL="0" indent="0" algn="l" defTabSz="914400" rtl="0" eaLnBrk="1" latinLnBrk="0" hangingPunct="1">
              <a:lnSpc>
                <a:spcPct val="90000"/>
              </a:lnSpc>
              <a:spcBef>
                <a:spcPts val="0"/>
              </a:spcBef>
              <a:buFont typeface="Arial" panose="020B0604020202020204" pitchFamily="34" charset="0"/>
              <a:buNone/>
              <a:defRPr sz="1200" b="0" i="1" kern="1200" baseline="0">
                <a:solidFill>
                  <a:schemeClr val="bg1"/>
                </a:solidFill>
                <a:latin typeface="Century Gothic" panose="020B0502020202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200" b="0" i="1"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dirty="0"/>
              <a:t>Colin Russell et al., ECCMID</a:t>
            </a:r>
            <a:r>
              <a:rPr lang="fr-FR" baseline="30000" dirty="0"/>
              <a:t>Ⓡ</a:t>
            </a:r>
            <a:r>
              <a:rPr lang="fr-FR" dirty="0"/>
              <a:t>  2024, Session#SY022</a:t>
            </a:r>
          </a:p>
        </p:txBody>
      </p:sp>
    </p:spTree>
    <p:extLst>
      <p:ext uri="{BB962C8B-B14F-4D97-AF65-F5344CB8AC3E}">
        <p14:creationId xmlns:p14="http://schemas.microsoft.com/office/powerpoint/2010/main" val="37830134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1">
            <a:extLst>
              <a:ext uri="{FF2B5EF4-FFF2-40B4-BE49-F238E27FC236}">
                <a16:creationId xmlns:a16="http://schemas.microsoft.com/office/drawing/2014/main" id="{4CFE7525-AF47-2958-85EC-7BE746863CEC}"/>
              </a:ext>
            </a:extLst>
          </p:cNvPr>
          <p:cNvSpPr>
            <a:spLocks noGrp="1"/>
          </p:cNvSpPr>
          <p:nvPr>
            <p:ph type="body" sz="quarter" idx="15"/>
          </p:nvPr>
        </p:nvSpPr>
        <p:spPr>
          <a:xfrm>
            <a:off x="1484265" y="1694488"/>
            <a:ext cx="4925251" cy="3212658"/>
          </a:xfrm>
        </p:spPr>
        <p:txBody>
          <a:bodyPr/>
          <a:lstStyle/>
          <a:p>
            <a:r>
              <a:rPr lang="fr-FR" sz="1400" dirty="0" err="1"/>
              <a:t>Unclear</a:t>
            </a:r>
            <a:r>
              <a:rPr lang="fr-FR" sz="1400" dirty="0"/>
              <a:t> </a:t>
            </a:r>
            <a:r>
              <a:rPr lang="fr-FR" sz="1400" dirty="0" err="1"/>
              <a:t>prevalence</a:t>
            </a:r>
            <a:r>
              <a:rPr lang="fr-FR" sz="1400" dirty="0"/>
              <a:t> of </a:t>
            </a:r>
            <a:r>
              <a:rPr lang="fr-FR" sz="1400" dirty="0" err="1"/>
              <a:t>chronic</a:t>
            </a:r>
            <a:r>
              <a:rPr lang="fr-FR" sz="1400" dirty="0"/>
              <a:t> bronchial infection (CBI)</a:t>
            </a:r>
          </a:p>
          <a:p>
            <a:pPr lvl="1"/>
            <a:r>
              <a:rPr lang="fr-FR" sz="1200" dirty="0"/>
              <a:t>SPUTUM STUDIES 38-74%</a:t>
            </a:r>
          </a:p>
          <a:p>
            <a:pPr lvl="1"/>
            <a:r>
              <a:rPr lang="fr-FR" sz="1200" dirty="0"/>
              <a:t>BAS STUDIES 22-83%</a:t>
            </a:r>
          </a:p>
          <a:p>
            <a:pPr lvl="1"/>
            <a:r>
              <a:rPr lang="fr-FR" sz="1200" dirty="0"/>
              <a:t>BAL STUDIES 33-43% de MPP</a:t>
            </a:r>
          </a:p>
          <a:p>
            <a:pPr lvl="1"/>
            <a:r>
              <a:rPr lang="fr-FR" sz="1200" i="1" dirty="0"/>
              <a:t>Pseudomonas </a:t>
            </a:r>
            <a:r>
              <a:rPr lang="fr-FR" sz="1200" i="1" dirty="0" err="1"/>
              <a:t>aeruginosa</a:t>
            </a:r>
            <a:r>
              <a:rPr lang="fr-FR" sz="1200" dirty="0"/>
              <a:t> 4-15% OF ALL CBI</a:t>
            </a:r>
          </a:p>
          <a:p>
            <a:pPr>
              <a:spcBef>
                <a:spcPts val="2400"/>
              </a:spcBef>
            </a:pPr>
            <a:r>
              <a:rPr lang="fr-FR" sz="1400" dirty="0"/>
              <a:t>CBI </a:t>
            </a:r>
            <a:r>
              <a:rPr lang="fr-FR" sz="1400" dirty="0">
                <a:solidFill>
                  <a:srgbClr val="5E247C"/>
                </a:solidFill>
              </a:rPr>
              <a:t>►</a:t>
            </a:r>
            <a:r>
              <a:rPr lang="fr-FR" sz="1400" dirty="0"/>
              <a:t> </a:t>
            </a:r>
            <a:r>
              <a:rPr lang="fr-FR" sz="1400" dirty="0" err="1"/>
              <a:t>increased</a:t>
            </a:r>
            <a:r>
              <a:rPr lang="fr-FR" sz="1400" dirty="0"/>
              <a:t> </a:t>
            </a:r>
            <a:r>
              <a:rPr lang="fr-FR" sz="1400" dirty="0" err="1"/>
              <a:t>airway</a:t>
            </a:r>
            <a:r>
              <a:rPr lang="fr-FR" sz="1400" dirty="0"/>
              <a:t> inflammation </a:t>
            </a:r>
            <a:r>
              <a:rPr lang="fr-FR" sz="1400" dirty="0">
                <a:solidFill>
                  <a:srgbClr val="5E247C"/>
                </a:solidFill>
              </a:rPr>
              <a:t>► </a:t>
            </a:r>
            <a:r>
              <a:rPr lang="fr-FR" sz="1400" dirty="0"/>
              <a:t>COPD progression</a:t>
            </a:r>
          </a:p>
          <a:p>
            <a:pPr>
              <a:spcBef>
                <a:spcPts val="2400"/>
              </a:spcBef>
            </a:pPr>
            <a:r>
              <a:rPr lang="fr-FR" sz="1400" dirty="0"/>
              <a:t>COPD &amp; CBI: a distinctive </a:t>
            </a:r>
            <a:r>
              <a:rPr lang="fr-FR" sz="1400" dirty="0" err="1"/>
              <a:t>phenotype</a:t>
            </a:r>
            <a:r>
              <a:rPr lang="fr-FR" sz="1400" dirty="0"/>
              <a:t>?</a:t>
            </a:r>
          </a:p>
          <a:p>
            <a:pPr>
              <a:spcBef>
                <a:spcPts val="2400"/>
              </a:spcBef>
            </a:pPr>
            <a:r>
              <a:rPr lang="fr-FR" sz="1400" dirty="0" err="1"/>
              <a:t>Bronchiectasis</a:t>
            </a:r>
            <a:r>
              <a:rPr lang="fr-FR" sz="1400" dirty="0"/>
              <a:t>-COPD 25% (</a:t>
            </a:r>
            <a:r>
              <a:rPr lang="fr-FR" sz="1400" dirty="0" err="1"/>
              <a:t>much</a:t>
            </a:r>
            <a:r>
              <a:rPr lang="fr-FR" sz="1400" dirty="0"/>
              <a:t> </a:t>
            </a:r>
            <a:r>
              <a:rPr lang="fr-FR" sz="1400" dirty="0" err="1"/>
              <a:t>worse</a:t>
            </a:r>
            <a:r>
              <a:rPr lang="fr-FR" sz="1400" dirty="0"/>
              <a:t> </a:t>
            </a:r>
            <a:r>
              <a:rPr lang="fr-FR" sz="1400" dirty="0" err="1"/>
              <a:t>outcomes</a:t>
            </a:r>
            <a:r>
              <a:rPr lang="fr-FR" sz="1400" dirty="0"/>
              <a:t>!)</a:t>
            </a:r>
          </a:p>
        </p:txBody>
      </p:sp>
      <p:sp>
        <p:nvSpPr>
          <p:cNvPr id="5" name="Rectangle à coins arrondis 10">
            <a:extLst>
              <a:ext uri="{FF2B5EF4-FFF2-40B4-BE49-F238E27FC236}">
                <a16:creationId xmlns:a16="http://schemas.microsoft.com/office/drawing/2014/main" id="{37FC3692-2A9D-4B14-B806-2E14F41E119C}"/>
              </a:ext>
            </a:extLst>
          </p:cNvPr>
          <p:cNvSpPr/>
          <p:nvPr/>
        </p:nvSpPr>
        <p:spPr>
          <a:xfrm>
            <a:off x="1379141" y="1303922"/>
            <a:ext cx="5081206" cy="3993791"/>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Espace réservé du texte 11">
            <a:extLst>
              <a:ext uri="{FF2B5EF4-FFF2-40B4-BE49-F238E27FC236}">
                <a16:creationId xmlns:a16="http://schemas.microsoft.com/office/drawing/2014/main" id="{134F6745-1458-908A-8690-C17F72025966}"/>
              </a:ext>
            </a:extLst>
          </p:cNvPr>
          <p:cNvSpPr>
            <a:spLocks noGrp="1"/>
          </p:cNvSpPr>
          <p:nvPr>
            <p:ph type="body" sz="quarter" idx="19"/>
          </p:nvPr>
        </p:nvSpPr>
        <p:spPr/>
        <p:txBody>
          <a:bodyPr/>
          <a:lstStyle/>
          <a:p>
            <a:r>
              <a:rPr lang="fr-FR" dirty="0"/>
              <a:t>*Wilkinson, et al. AJRCCM 2003; 167:1090-1095. Miravitlles AJRCCM Vol 188 2013(9-11). Sethi S. N </a:t>
            </a:r>
            <a:r>
              <a:rPr lang="fr-FR" dirty="0" err="1"/>
              <a:t>Engl</a:t>
            </a:r>
            <a:r>
              <a:rPr lang="fr-FR" dirty="0"/>
              <a:t> J Med 2008;359:2355-2365. </a:t>
            </a:r>
            <a:r>
              <a:rPr lang="fr-FR" dirty="0" err="1"/>
              <a:t>Matkovic</a:t>
            </a:r>
            <a:r>
              <a:rPr lang="fr-FR" dirty="0"/>
              <a:t> Z. </a:t>
            </a:r>
            <a:r>
              <a:rPr lang="fr-FR" dirty="0" err="1"/>
              <a:t>Respir</a:t>
            </a:r>
            <a:r>
              <a:rPr lang="fr-FR" dirty="0"/>
              <a:t> Med 2013;107:10-22. Miravitlles M. </a:t>
            </a:r>
            <a:r>
              <a:rPr lang="fr-FR" dirty="0" err="1"/>
              <a:t>Respir</a:t>
            </a:r>
            <a:r>
              <a:rPr lang="fr-FR" dirty="0"/>
              <a:t> </a:t>
            </a:r>
            <a:r>
              <a:rPr lang="fr-FR" dirty="0" err="1"/>
              <a:t>Res</a:t>
            </a:r>
            <a:r>
              <a:rPr lang="fr-FR" dirty="0"/>
              <a:t> 2010:11:58. Wilkinson TMA, AJRCCM 2003;167:1090-1095.Sethi S. ERJ 2010;35:1209-1215. Open </a:t>
            </a:r>
            <a:r>
              <a:rPr lang="fr-FR" dirty="0" err="1"/>
              <a:t>Respir</a:t>
            </a:r>
            <a:r>
              <a:rPr lang="fr-FR" dirty="0"/>
              <a:t> Arch.2023 </a:t>
            </a:r>
            <a:r>
              <a:rPr lang="fr-FR" dirty="0" err="1"/>
              <a:t>Feb</a:t>
            </a:r>
            <a:r>
              <a:rPr lang="fr-FR" dirty="0"/>
              <a:t> 3;5(1):100234. ERJ Open </a:t>
            </a:r>
            <a:r>
              <a:rPr lang="fr-FR" dirty="0" err="1"/>
              <a:t>Res</a:t>
            </a:r>
            <a:r>
              <a:rPr lang="fr-FR" dirty="0"/>
              <a:t>. 2021 </a:t>
            </a:r>
            <a:r>
              <a:rPr lang="fr-FR" dirty="0" err="1"/>
              <a:t>Nov</a:t>
            </a:r>
            <a:r>
              <a:rPr lang="fr-FR" dirty="0"/>
              <a:t> 22;7(4):00399-2021. Am J </a:t>
            </a:r>
            <a:r>
              <a:rPr lang="fr-FR" dirty="0" err="1"/>
              <a:t>Respir</a:t>
            </a:r>
            <a:r>
              <a:rPr lang="fr-FR" dirty="0"/>
              <a:t> Crit Care Med. 2024 Jan 25</a:t>
            </a:r>
          </a:p>
        </p:txBody>
      </p:sp>
      <p:sp>
        <p:nvSpPr>
          <p:cNvPr id="4" name="Titre 3">
            <a:extLst>
              <a:ext uri="{FF2B5EF4-FFF2-40B4-BE49-F238E27FC236}">
                <a16:creationId xmlns:a16="http://schemas.microsoft.com/office/drawing/2014/main" id="{08F6CFBF-047F-B13F-5621-ACF435E70355}"/>
              </a:ext>
            </a:extLst>
          </p:cNvPr>
          <p:cNvSpPr>
            <a:spLocks noGrp="1"/>
          </p:cNvSpPr>
          <p:nvPr>
            <p:ph type="title"/>
          </p:nvPr>
        </p:nvSpPr>
        <p:spPr>
          <a:xfrm>
            <a:off x="960194" y="7750"/>
            <a:ext cx="11104990" cy="719166"/>
          </a:xfrm>
        </p:spPr>
        <p:txBody>
          <a:bodyPr/>
          <a:lstStyle/>
          <a:p>
            <a:r>
              <a:rPr lang="en-GB"/>
              <a:t>COPD: evidence and clinical impact</a:t>
            </a:r>
            <a:endParaRPr lang="fr-FR"/>
          </a:p>
        </p:txBody>
      </p:sp>
      <p:grpSp>
        <p:nvGrpSpPr>
          <p:cNvPr id="77" name="Groupe 76">
            <a:extLst>
              <a:ext uri="{FF2B5EF4-FFF2-40B4-BE49-F238E27FC236}">
                <a16:creationId xmlns:a16="http://schemas.microsoft.com/office/drawing/2014/main" id="{CF06BB1E-4504-9792-B9D8-D25C34CFF210}"/>
              </a:ext>
            </a:extLst>
          </p:cNvPr>
          <p:cNvGrpSpPr/>
          <p:nvPr/>
        </p:nvGrpSpPr>
        <p:grpSpPr>
          <a:xfrm>
            <a:off x="6713671" y="1177303"/>
            <a:ext cx="5048975" cy="4120411"/>
            <a:chOff x="6635840" y="1169845"/>
            <a:chExt cx="4917313" cy="3873393"/>
          </a:xfrm>
        </p:grpSpPr>
        <p:graphicFrame>
          <p:nvGraphicFramePr>
            <p:cNvPr id="27" name="Graphique 26">
              <a:extLst>
                <a:ext uri="{FF2B5EF4-FFF2-40B4-BE49-F238E27FC236}">
                  <a16:creationId xmlns:a16="http://schemas.microsoft.com/office/drawing/2014/main" id="{6C7B6A76-B220-F813-5A2B-524AD670E226}"/>
                </a:ext>
              </a:extLst>
            </p:cNvPr>
            <p:cNvGraphicFramePr/>
            <p:nvPr/>
          </p:nvGraphicFramePr>
          <p:xfrm>
            <a:off x="7129205" y="1676132"/>
            <a:ext cx="3825778" cy="3102979"/>
          </p:xfrm>
          <a:graphic>
            <a:graphicData uri="http://schemas.openxmlformats.org/drawingml/2006/chart">
              <c:chart xmlns:c="http://schemas.openxmlformats.org/drawingml/2006/chart" xmlns:r="http://schemas.openxmlformats.org/officeDocument/2006/relationships" r:id="rId2"/>
            </a:graphicData>
          </a:graphic>
        </p:graphicFrame>
        <p:pic>
          <p:nvPicPr>
            <p:cNvPr id="34" name="Image 33" descr="Une image contenant texte, capture d’écran, Police&#10;&#10;Description générée automatiquement">
              <a:extLst>
                <a:ext uri="{FF2B5EF4-FFF2-40B4-BE49-F238E27FC236}">
                  <a16:creationId xmlns:a16="http://schemas.microsoft.com/office/drawing/2014/main" id="{0E857A2A-3EFA-A9B5-97AD-A9F847D8B8FB}"/>
                </a:ext>
              </a:extLst>
            </p:cNvPr>
            <p:cNvPicPr>
              <a:picLocks noChangeAspect="1"/>
            </p:cNvPicPr>
            <p:nvPr/>
          </p:nvPicPr>
          <p:blipFill rotWithShape="1">
            <a:blip r:embed="rId3">
              <a:duotone>
                <a:schemeClr val="accent4">
                  <a:shade val="45000"/>
                  <a:satMod val="135000"/>
                </a:schemeClr>
                <a:prstClr val="white"/>
              </a:duotone>
              <a:extLst>
                <a:ext uri="{28A0092B-C50C-407E-A947-70E740481C1C}">
                  <a14:useLocalDpi xmlns:a14="http://schemas.microsoft.com/office/drawing/2010/main" val="0"/>
                </a:ext>
              </a:extLst>
            </a:blip>
            <a:srcRect/>
            <a:stretch/>
          </p:blipFill>
          <p:spPr>
            <a:xfrm>
              <a:off x="7495981" y="1766150"/>
              <a:ext cx="3180748" cy="2564064"/>
            </a:xfrm>
            <a:prstGeom prst="rect">
              <a:avLst/>
            </a:prstGeom>
          </p:spPr>
        </p:pic>
        <p:sp>
          <p:nvSpPr>
            <p:cNvPr id="33" name="Rectangle à coins arrondis 17">
              <a:extLst>
                <a:ext uri="{FF2B5EF4-FFF2-40B4-BE49-F238E27FC236}">
                  <a16:creationId xmlns:a16="http://schemas.microsoft.com/office/drawing/2014/main" id="{6582E0B3-287A-9DA9-ECB4-D5522A995DE2}"/>
                </a:ext>
              </a:extLst>
            </p:cNvPr>
            <p:cNvSpPr/>
            <p:nvPr/>
          </p:nvSpPr>
          <p:spPr>
            <a:xfrm>
              <a:off x="6635840" y="1293204"/>
              <a:ext cx="4917313" cy="3750034"/>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5" name="ZoneTexte 24">
              <a:extLst>
                <a:ext uri="{FF2B5EF4-FFF2-40B4-BE49-F238E27FC236}">
                  <a16:creationId xmlns:a16="http://schemas.microsoft.com/office/drawing/2014/main" id="{631966B6-70BA-70F5-A29B-6B705DBDA39C}"/>
                </a:ext>
              </a:extLst>
            </p:cNvPr>
            <p:cNvSpPr txBox="1"/>
            <p:nvPr/>
          </p:nvSpPr>
          <p:spPr>
            <a:xfrm>
              <a:off x="6771013" y="1169845"/>
              <a:ext cx="3726771" cy="289326"/>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Bacterial load and FEV1 Decline in COPD. *</a:t>
              </a:r>
            </a:p>
          </p:txBody>
        </p:sp>
        <p:sp>
          <p:nvSpPr>
            <p:cNvPr id="28" name="Text Box 4">
              <a:extLst>
                <a:ext uri="{FF2B5EF4-FFF2-40B4-BE49-F238E27FC236}">
                  <a16:creationId xmlns:a16="http://schemas.microsoft.com/office/drawing/2014/main" id="{29147AAD-01D0-6156-5E24-8810C6306CBC}"/>
                </a:ext>
              </a:extLst>
            </p:cNvPr>
            <p:cNvSpPr txBox="1">
              <a:spLocks noChangeArrowheads="1"/>
            </p:cNvSpPr>
            <p:nvPr/>
          </p:nvSpPr>
          <p:spPr bwMode="auto">
            <a:xfrm rot="16200000">
              <a:off x="5765995" y="2870119"/>
              <a:ext cx="2268501" cy="246851"/>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Rate of FEV1 Decline (ml/</a:t>
              </a:r>
              <a:r>
                <a:rPr kumimoji="0" lang="en-US" sz="1050" b="0" i="0" u="none" strike="noStrike" kern="1200" cap="none" spc="0" normalizeH="0" baseline="0" noProof="0" dirty="0" err="1">
                  <a:ln>
                    <a:noFill/>
                  </a:ln>
                  <a:solidFill>
                    <a:srgbClr val="FFFFFF">
                      <a:lumMod val="50000"/>
                    </a:srgbClr>
                  </a:solidFill>
                  <a:effectLst/>
                  <a:uLnTx/>
                  <a:uFillTx/>
                  <a:latin typeface="Arial" panose="020B0604020202020204" pitchFamily="34" charset="0"/>
                  <a:ea typeface="+mn-ea"/>
                  <a:cs typeface="Arial" panose="020B0604020202020204" pitchFamily="34" charset="0"/>
                </a:rPr>
                <a:t>lyr</a:t>
              </a:r>
              <a:r>
                <a:rPr kumimoji="0" lang="en-US" sz="105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rPr>
                <a:t>)</a:t>
              </a:r>
              <a:endParaRPr kumimoji="0" lang="da-DK" sz="105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sp>
          <p:nvSpPr>
            <p:cNvPr id="29" name="Text Box 4">
              <a:extLst>
                <a:ext uri="{FF2B5EF4-FFF2-40B4-BE49-F238E27FC236}">
                  <a16:creationId xmlns:a16="http://schemas.microsoft.com/office/drawing/2014/main" id="{C2D57423-A8D1-0BED-962B-F2C7A8B2823C}"/>
                </a:ext>
              </a:extLst>
            </p:cNvPr>
            <p:cNvSpPr txBox="1">
              <a:spLocks noChangeArrowheads="1"/>
            </p:cNvSpPr>
            <p:nvPr/>
          </p:nvSpPr>
          <p:spPr bwMode="auto">
            <a:xfrm>
              <a:off x="7503571" y="4660933"/>
              <a:ext cx="3214650" cy="238694"/>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FFFFFF">
                      <a:lumMod val="50000"/>
                    </a:srgbClr>
                  </a:solidFill>
                  <a:effectLst/>
                  <a:uLnTx/>
                  <a:uFillTx/>
                  <a:latin typeface="Arial" panose="020B0604020202020204" pitchFamily="34" charset="0"/>
                  <a:ea typeface="+mn-ea"/>
                  <a:cs typeface="Arial" panose="020B0604020202020204" pitchFamily="34" charset="0"/>
                </a:rPr>
                <a:t>Change in Bacterial Count (log cfu/ml)</a:t>
              </a:r>
              <a:endParaRPr kumimoji="0" lang="da-DK" sz="1050" b="0" i="0" u="none" strike="noStrike" kern="1200" cap="none" spc="0" normalizeH="0" baseline="0" noProof="0" dirty="0">
                <a:ln>
                  <a:noFill/>
                </a:ln>
                <a:solidFill>
                  <a:srgbClr val="FFFFFF">
                    <a:lumMod val="50000"/>
                  </a:srgbClr>
                </a:solidFill>
                <a:effectLst/>
                <a:uLnTx/>
                <a:uFillTx/>
                <a:latin typeface="Arial" panose="020B0604020202020204" pitchFamily="34" charset="0"/>
                <a:ea typeface="+mn-ea"/>
                <a:cs typeface="Arial" panose="020B0604020202020204" pitchFamily="34" charset="0"/>
              </a:endParaRPr>
            </a:p>
          </p:txBody>
        </p:sp>
        <p:cxnSp>
          <p:nvCxnSpPr>
            <p:cNvPr id="35" name="Connecteur droit 34">
              <a:extLst>
                <a:ext uri="{FF2B5EF4-FFF2-40B4-BE49-F238E27FC236}">
                  <a16:creationId xmlns:a16="http://schemas.microsoft.com/office/drawing/2014/main" id="{56F82489-CA0C-A63C-2A7D-B7DCB3FB3C03}"/>
                </a:ext>
              </a:extLst>
            </p:cNvPr>
            <p:cNvCxnSpPr>
              <a:cxnSpLocks/>
            </p:cNvCxnSpPr>
            <p:nvPr/>
          </p:nvCxnSpPr>
          <p:spPr>
            <a:xfrm flipV="1">
              <a:off x="7503571" y="1779972"/>
              <a:ext cx="2994212" cy="1896942"/>
            </a:xfrm>
            <a:prstGeom prst="line">
              <a:avLst/>
            </a:prstGeom>
            <a:ln w="38100">
              <a:solidFill>
                <a:srgbClr val="5E247C"/>
              </a:solidFill>
            </a:ln>
          </p:spPr>
          <p:style>
            <a:lnRef idx="1">
              <a:schemeClr val="accent1"/>
            </a:lnRef>
            <a:fillRef idx="0">
              <a:schemeClr val="accent1"/>
            </a:fillRef>
            <a:effectRef idx="0">
              <a:schemeClr val="accent1"/>
            </a:effectRef>
            <a:fontRef idx="minor">
              <a:schemeClr val="tx1"/>
            </a:fontRef>
          </p:style>
        </p:cxnSp>
        <p:grpSp>
          <p:nvGrpSpPr>
            <p:cNvPr id="37" name="Groupe 36">
              <a:extLst>
                <a:ext uri="{FF2B5EF4-FFF2-40B4-BE49-F238E27FC236}">
                  <a16:creationId xmlns:a16="http://schemas.microsoft.com/office/drawing/2014/main" id="{EAEE7309-7EBE-19F7-CCAB-A283A21156A9}"/>
                </a:ext>
              </a:extLst>
            </p:cNvPr>
            <p:cNvGrpSpPr/>
            <p:nvPr/>
          </p:nvGrpSpPr>
          <p:grpSpPr>
            <a:xfrm>
              <a:off x="7290736" y="4430226"/>
              <a:ext cx="3616178" cy="237488"/>
              <a:chOff x="1615705" y="4922520"/>
              <a:chExt cx="3616178" cy="237488"/>
            </a:xfrm>
          </p:grpSpPr>
          <p:sp>
            <p:nvSpPr>
              <p:cNvPr id="38" name="Text Box 4">
                <a:extLst>
                  <a:ext uri="{FF2B5EF4-FFF2-40B4-BE49-F238E27FC236}">
                    <a16:creationId xmlns:a16="http://schemas.microsoft.com/office/drawing/2014/main" id="{9E06D045-4042-8F29-A084-B5857C1B5194}"/>
                  </a:ext>
                </a:extLst>
              </p:cNvPr>
              <p:cNvSpPr txBox="1">
                <a:spLocks noChangeArrowheads="1"/>
              </p:cNvSpPr>
              <p:nvPr/>
            </p:nvSpPr>
            <p:spPr bwMode="auto">
              <a:xfrm>
                <a:off x="1615705" y="4922520"/>
                <a:ext cx="420740"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a:t>
                </a:r>
                <a:endParaRPr kumimoji="0" lang="fr-FR" sz="1050" b="0" i="0" u="none" strike="noStrike" kern="1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39" name="Text Box 4">
                <a:extLst>
                  <a:ext uri="{FF2B5EF4-FFF2-40B4-BE49-F238E27FC236}">
                    <a16:creationId xmlns:a16="http://schemas.microsoft.com/office/drawing/2014/main" id="{965B7291-F01D-A19F-4A39-7353C2DD1D31}"/>
                  </a:ext>
                </a:extLst>
              </p:cNvPr>
              <p:cNvSpPr txBox="1">
                <a:spLocks noChangeArrowheads="1"/>
              </p:cNvSpPr>
              <p:nvPr/>
            </p:nvSpPr>
            <p:spPr bwMode="auto">
              <a:xfrm>
                <a:off x="2173406" y="4922520"/>
                <a:ext cx="310585"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0" name="Text Box 4">
                <a:extLst>
                  <a:ext uri="{FF2B5EF4-FFF2-40B4-BE49-F238E27FC236}">
                    <a16:creationId xmlns:a16="http://schemas.microsoft.com/office/drawing/2014/main" id="{5BE3F362-1416-9B23-C386-73CF092532B8}"/>
                  </a:ext>
                </a:extLst>
              </p:cNvPr>
              <p:cNvSpPr txBox="1">
                <a:spLocks noChangeArrowheads="1"/>
              </p:cNvSpPr>
              <p:nvPr/>
            </p:nvSpPr>
            <p:spPr bwMode="auto">
              <a:xfrm>
                <a:off x="2780215" y="4922520"/>
                <a:ext cx="208522"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0</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1" name="Text Box 4">
                <a:extLst>
                  <a:ext uri="{FF2B5EF4-FFF2-40B4-BE49-F238E27FC236}">
                    <a16:creationId xmlns:a16="http://schemas.microsoft.com/office/drawing/2014/main" id="{952F972D-DE03-9544-0D51-CB3E0EC8DF52}"/>
                  </a:ext>
                </a:extLst>
              </p:cNvPr>
              <p:cNvSpPr txBox="1">
                <a:spLocks noChangeArrowheads="1"/>
              </p:cNvSpPr>
              <p:nvPr/>
            </p:nvSpPr>
            <p:spPr bwMode="auto">
              <a:xfrm>
                <a:off x="3326632" y="4922520"/>
                <a:ext cx="168636"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2" name="Text Box 4">
                <a:extLst>
                  <a:ext uri="{FF2B5EF4-FFF2-40B4-BE49-F238E27FC236}">
                    <a16:creationId xmlns:a16="http://schemas.microsoft.com/office/drawing/2014/main" id="{B42E9A75-8881-22E8-5453-EC6ADC76320F}"/>
                  </a:ext>
                </a:extLst>
              </p:cNvPr>
              <p:cNvSpPr txBox="1">
                <a:spLocks noChangeArrowheads="1"/>
              </p:cNvSpPr>
              <p:nvPr/>
            </p:nvSpPr>
            <p:spPr bwMode="auto">
              <a:xfrm>
                <a:off x="3896053" y="4922520"/>
                <a:ext cx="230185"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3" name="Text Box 4">
                <a:extLst>
                  <a:ext uri="{FF2B5EF4-FFF2-40B4-BE49-F238E27FC236}">
                    <a16:creationId xmlns:a16="http://schemas.microsoft.com/office/drawing/2014/main" id="{00AAE630-249A-C848-BC47-73C5986FF2BE}"/>
                  </a:ext>
                </a:extLst>
              </p:cNvPr>
              <p:cNvSpPr txBox="1">
                <a:spLocks noChangeArrowheads="1"/>
              </p:cNvSpPr>
              <p:nvPr/>
            </p:nvSpPr>
            <p:spPr bwMode="auto">
              <a:xfrm>
                <a:off x="4467780" y="4922520"/>
                <a:ext cx="230185"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3</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48" name="Text Box 4">
                <a:extLst>
                  <a:ext uri="{FF2B5EF4-FFF2-40B4-BE49-F238E27FC236}">
                    <a16:creationId xmlns:a16="http://schemas.microsoft.com/office/drawing/2014/main" id="{CC256711-190F-A993-AE2D-1864E3F09264}"/>
                  </a:ext>
                </a:extLst>
              </p:cNvPr>
              <p:cNvSpPr txBox="1">
                <a:spLocks noChangeArrowheads="1"/>
              </p:cNvSpPr>
              <p:nvPr/>
            </p:nvSpPr>
            <p:spPr bwMode="auto">
              <a:xfrm>
                <a:off x="5001698" y="4922520"/>
                <a:ext cx="230185"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l"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4</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grpSp>
          <p:nvGrpSpPr>
            <p:cNvPr id="76" name="Groupe 75">
              <a:extLst>
                <a:ext uri="{FF2B5EF4-FFF2-40B4-BE49-F238E27FC236}">
                  <a16:creationId xmlns:a16="http://schemas.microsoft.com/office/drawing/2014/main" id="{C5096CD3-E3C6-2E57-B00F-F061D241DE8F}"/>
                </a:ext>
              </a:extLst>
            </p:cNvPr>
            <p:cNvGrpSpPr/>
            <p:nvPr/>
          </p:nvGrpSpPr>
          <p:grpSpPr>
            <a:xfrm>
              <a:off x="7012798" y="1671514"/>
              <a:ext cx="460742" cy="2755448"/>
              <a:chOff x="6782965" y="1939417"/>
              <a:chExt cx="460742" cy="2755448"/>
            </a:xfrm>
          </p:grpSpPr>
          <p:grpSp>
            <p:nvGrpSpPr>
              <p:cNvPr id="58" name="Groupe 57">
                <a:extLst>
                  <a:ext uri="{FF2B5EF4-FFF2-40B4-BE49-F238E27FC236}">
                    <a16:creationId xmlns:a16="http://schemas.microsoft.com/office/drawing/2014/main" id="{646A348D-6480-F1B9-9BFF-5CD029DED4B3}"/>
                  </a:ext>
                </a:extLst>
              </p:cNvPr>
              <p:cNvGrpSpPr/>
              <p:nvPr/>
            </p:nvGrpSpPr>
            <p:grpSpPr>
              <a:xfrm>
                <a:off x="6782965" y="1939417"/>
                <a:ext cx="442378" cy="2755448"/>
                <a:chOff x="6848238" y="1939417"/>
                <a:chExt cx="442378" cy="2755448"/>
              </a:xfrm>
            </p:grpSpPr>
            <p:sp>
              <p:nvSpPr>
                <p:cNvPr id="50" name="Text Box 4">
                  <a:extLst>
                    <a:ext uri="{FF2B5EF4-FFF2-40B4-BE49-F238E27FC236}">
                      <a16:creationId xmlns:a16="http://schemas.microsoft.com/office/drawing/2014/main" id="{E8FDBACC-5C7B-F584-2DF6-D84034B4F1B9}"/>
                    </a:ext>
                  </a:extLst>
                </p:cNvPr>
                <p:cNvSpPr txBox="1">
                  <a:spLocks noChangeArrowheads="1"/>
                </p:cNvSpPr>
                <p:nvPr/>
              </p:nvSpPr>
              <p:spPr bwMode="auto">
                <a:xfrm>
                  <a:off x="6869875" y="1939417"/>
                  <a:ext cx="420740"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300</a:t>
                  </a:r>
                  <a:endParaRPr kumimoji="0" lang="fr-FR" sz="1050" b="0" i="0" u="none" strike="noStrike" kern="100" cap="none" spc="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1" name="Text Box 4">
                  <a:extLst>
                    <a:ext uri="{FF2B5EF4-FFF2-40B4-BE49-F238E27FC236}">
                      <a16:creationId xmlns:a16="http://schemas.microsoft.com/office/drawing/2014/main" id="{06C2CB1A-2EB4-95AC-CBA6-60F12401DDF4}"/>
                    </a:ext>
                  </a:extLst>
                </p:cNvPr>
                <p:cNvSpPr txBox="1">
                  <a:spLocks noChangeArrowheads="1"/>
                </p:cNvSpPr>
                <p:nvPr/>
              </p:nvSpPr>
              <p:spPr bwMode="auto">
                <a:xfrm>
                  <a:off x="6848238" y="2353814"/>
                  <a:ext cx="442378"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 </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2" name="Text Box 4">
                  <a:extLst>
                    <a:ext uri="{FF2B5EF4-FFF2-40B4-BE49-F238E27FC236}">
                      <a16:creationId xmlns:a16="http://schemas.microsoft.com/office/drawing/2014/main" id="{21EBCDC7-8E59-859C-EDDB-DC7E6304A5F3}"/>
                    </a:ext>
                  </a:extLst>
                </p:cNvPr>
                <p:cNvSpPr txBox="1">
                  <a:spLocks noChangeArrowheads="1"/>
                </p:cNvSpPr>
                <p:nvPr/>
              </p:nvSpPr>
              <p:spPr bwMode="auto">
                <a:xfrm>
                  <a:off x="6869876" y="2765280"/>
                  <a:ext cx="420739"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100</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3" name="Text Box 4">
                  <a:extLst>
                    <a:ext uri="{FF2B5EF4-FFF2-40B4-BE49-F238E27FC236}">
                      <a16:creationId xmlns:a16="http://schemas.microsoft.com/office/drawing/2014/main" id="{37AF8D37-59FF-F224-07F5-991BA3071246}"/>
                    </a:ext>
                  </a:extLst>
                </p:cNvPr>
                <p:cNvSpPr txBox="1">
                  <a:spLocks noChangeArrowheads="1"/>
                </p:cNvSpPr>
                <p:nvPr/>
              </p:nvSpPr>
              <p:spPr bwMode="auto">
                <a:xfrm>
                  <a:off x="7057185" y="3208788"/>
                  <a:ext cx="168636"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0</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4" name="Text Box 4">
                  <a:extLst>
                    <a:ext uri="{FF2B5EF4-FFF2-40B4-BE49-F238E27FC236}">
                      <a16:creationId xmlns:a16="http://schemas.microsoft.com/office/drawing/2014/main" id="{8DD3F0D5-B4FA-DEB5-3283-BBE9F781EDB4}"/>
                    </a:ext>
                  </a:extLst>
                </p:cNvPr>
                <p:cNvSpPr txBox="1">
                  <a:spLocks noChangeArrowheads="1"/>
                </p:cNvSpPr>
                <p:nvPr/>
              </p:nvSpPr>
              <p:spPr bwMode="auto">
                <a:xfrm>
                  <a:off x="6859045" y="3660637"/>
                  <a:ext cx="431570"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-100</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5" name="Text Box 4">
                  <a:extLst>
                    <a:ext uri="{FF2B5EF4-FFF2-40B4-BE49-F238E27FC236}">
                      <a16:creationId xmlns:a16="http://schemas.microsoft.com/office/drawing/2014/main" id="{5968E71E-00B7-EFFC-23F2-75985A56740A}"/>
                    </a:ext>
                  </a:extLst>
                </p:cNvPr>
                <p:cNvSpPr txBox="1">
                  <a:spLocks noChangeArrowheads="1"/>
                </p:cNvSpPr>
                <p:nvPr/>
              </p:nvSpPr>
              <p:spPr bwMode="auto">
                <a:xfrm>
                  <a:off x="6867969" y="4076789"/>
                  <a:ext cx="422646"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-200</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sp>
              <p:nvSpPr>
                <p:cNvPr id="56" name="Text Box 4">
                  <a:extLst>
                    <a:ext uri="{FF2B5EF4-FFF2-40B4-BE49-F238E27FC236}">
                      <a16:creationId xmlns:a16="http://schemas.microsoft.com/office/drawing/2014/main" id="{A62BC37E-BFE2-7678-F416-E70FB0684744}"/>
                    </a:ext>
                  </a:extLst>
                </p:cNvPr>
                <p:cNvSpPr txBox="1">
                  <a:spLocks noChangeArrowheads="1"/>
                </p:cNvSpPr>
                <p:nvPr/>
              </p:nvSpPr>
              <p:spPr bwMode="auto">
                <a:xfrm>
                  <a:off x="6859045" y="4457377"/>
                  <a:ext cx="431570" cy="237488"/>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r" defTabSz="914400" rtl="0" eaLnBrk="0" fontAlgn="auto" latinLnBrk="0" hangingPunct="0">
                    <a:lnSpc>
                      <a:spcPct val="107000"/>
                    </a:lnSpc>
                    <a:spcBef>
                      <a:spcPts val="0"/>
                    </a:spcBef>
                    <a:spcAft>
                      <a:spcPts val="800"/>
                    </a:spcAft>
                    <a:buClrTx/>
                    <a:buSzTx/>
                    <a:buFontTx/>
                    <a:buNone/>
                    <a:tabLst/>
                    <a:defRPr/>
                  </a:pPr>
                  <a:r>
                    <a:rPr kumimoji="0" lang="en-GB"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rPr>
                    <a:t>-300</a:t>
                  </a:r>
                  <a:endParaRPr kumimoji="0" lang="fr-FR" sz="1050" b="0" i="0" u="none" strike="noStrike" kern="100" cap="none" spc="-70" normalizeH="0" baseline="0" noProof="0">
                    <a:ln>
                      <a:noFill/>
                    </a:ln>
                    <a:solidFill>
                      <a:srgbClr val="E7E6E6">
                        <a:lumMod val="50000"/>
                      </a:srgbClr>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grpSp>
            <p:nvGrpSpPr>
              <p:cNvPr id="75" name="Groupe 74">
                <a:extLst>
                  <a:ext uri="{FF2B5EF4-FFF2-40B4-BE49-F238E27FC236}">
                    <a16:creationId xmlns:a16="http://schemas.microsoft.com/office/drawing/2014/main" id="{1CF77796-76FC-B60C-0FFC-44E9FDADED0D}"/>
                  </a:ext>
                </a:extLst>
              </p:cNvPr>
              <p:cNvGrpSpPr/>
              <p:nvPr/>
            </p:nvGrpSpPr>
            <p:grpSpPr>
              <a:xfrm>
                <a:off x="7189707" y="2481580"/>
                <a:ext cx="54000" cy="1719335"/>
                <a:chOff x="7189707" y="2489200"/>
                <a:chExt cx="54000" cy="1719335"/>
              </a:xfrm>
            </p:grpSpPr>
            <p:cxnSp>
              <p:nvCxnSpPr>
                <p:cNvPr id="60" name="Connecteur droit 59">
                  <a:extLst>
                    <a:ext uri="{FF2B5EF4-FFF2-40B4-BE49-F238E27FC236}">
                      <a16:creationId xmlns:a16="http://schemas.microsoft.com/office/drawing/2014/main" id="{7D94A2F2-5A78-CAC6-BDC6-E4D3E9635417}"/>
                    </a:ext>
                  </a:extLst>
                </p:cNvPr>
                <p:cNvCxnSpPr>
                  <a:cxnSpLocks/>
                </p:cNvCxnSpPr>
                <p:nvPr/>
              </p:nvCxnSpPr>
              <p:spPr>
                <a:xfrm>
                  <a:off x="7189707" y="2489200"/>
                  <a:ext cx="5400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2FD3275D-9800-1148-9B57-B035569F4E75}"/>
                    </a:ext>
                  </a:extLst>
                </p:cNvPr>
                <p:cNvCxnSpPr>
                  <a:cxnSpLocks/>
                </p:cNvCxnSpPr>
                <p:nvPr/>
              </p:nvCxnSpPr>
              <p:spPr>
                <a:xfrm>
                  <a:off x="7189707" y="2919034"/>
                  <a:ext cx="5400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9F942EE8-874A-761E-1890-FFB23EC78F53}"/>
                    </a:ext>
                  </a:extLst>
                </p:cNvPr>
                <p:cNvCxnSpPr>
                  <a:cxnSpLocks/>
                </p:cNvCxnSpPr>
                <p:nvPr/>
              </p:nvCxnSpPr>
              <p:spPr>
                <a:xfrm>
                  <a:off x="7189707" y="3348868"/>
                  <a:ext cx="5400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8048561F-03D0-D946-6884-381F041AD975}"/>
                    </a:ext>
                  </a:extLst>
                </p:cNvPr>
                <p:cNvCxnSpPr>
                  <a:cxnSpLocks/>
                </p:cNvCxnSpPr>
                <p:nvPr/>
              </p:nvCxnSpPr>
              <p:spPr>
                <a:xfrm>
                  <a:off x="7189707" y="3778702"/>
                  <a:ext cx="5400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AD00726E-46F3-2055-3CDA-31B26CDB659A}"/>
                    </a:ext>
                  </a:extLst>
                </p:cNvPr>
                <p:cNvCxnSpPr>
                  <a:cxnSpLocks/>
                </p:cNvCxnSpPr>
                <p:nvPr/>
              </p:nvCxnSpPr>
              <p:spPr>
                <a:xfrm>
                  <a:off x="7189707" y="4208535"/>
                  <a:ext cx="54000" cy="0"/>
                </a:xfrm>
                <a:prstGeom prst="line">
                  <a:avLst/>
                </a:prstGeom>
                <a:ln>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grpSp>
      <p:sp>
        <p:nvSpPr>
          <p:cNvPr id="2" name="Espace réservé du contenu 16">
            <a:extLst>
              <a:ext uri="{FF2B5EF4-FFF2-40B4-BE49-F238E27FC236}">
                <a16:creationId xmlns:a16="http://schemas.microsoft.com/office/drawing/2014/main" id="{22CD4693-33FE-7085-D79C-B032505F1356}"/>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Tree>
    <p:extLst>
      <p:ext uri="{BB962C8B-B14F-4D97-AF65-F5344CB8AC3E}">
        <p14:creationId xmlns:p14="http://schemas.microsoft.com/office/powerpoint/2010/main" val="303975784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23A7237A-5411-F7E7-7B70-267CF36CB958}"/>
              </a:ext>
            </a:extLst>
          </p:cNvPr>
          <p:cNvSpPr>
            <a:spLocks noGrp="1"/>
          </p:cNvSpPr>
          <p:nvPr>
            <p:ph type="body" sz="quarter" idx="19"/>
          </p:nvPr>
        </p:nvSpPr>
        <p:spPr>
          <a:xfrm>
            <a:off x="960193" y="5807676"/>
            <a:ext cx="11104990" cy="380176"/>
          </a:xfrm>
        </p:spPr>
        <p:txBody>
          <a:bodyPr/>
          <a:lstStyle/>
          <a:p>
            <a:r>
              <a:rPr lang="en-US" dirty="0"/>
              <a:t>Notes: a. Data from the previous year to start colistin. B. Data at 12 months after the start of colistin.  Abbreviations: SD, standard deviation; AECOPD, acute exacerbation of chronic obstructive pulmonary disease; Diff, difference.</a:t>
            </a:r>
          </a:p>
          <a:p>
            <a:r>
              <a:rPr lang="en-US" dirty="0"/>
              <a:t>International Journal of COPD 2017:12 2909-2915</a:t>
            </a:r>
          </a:p>
        </p:txBody>
      </p:sp>
      <p:sp>
        <p:nvSpPr>
          <p:cNvPr id="2" name="Titre 1">
            <a:extLst>
              <a:ext uri="{FF2B5EF4-FFF2-40B4-BE49-F238E27FC236}">
                <a16:creationId xmlns:a16="http://schemas.microsoft.com/office/drawing/2014/main" id="{F807BFA5-BB23-CE15-87AE-A8CA1AF1AD0C}"/>
              </a:ext>
            </a:extLst>
          </p:cNvPr>
          <p:cNvSpPr>
            <a:spLocks noGrp="1"/>
          </p:cNvSpPr>
          <p:nvPr>
            <p:ph type="title"/>
          </p:nvPr>
        </p:nvSpPr>
        <p:spPr>
          <a:xfrm>
            <a:off x="960194" y="7750"/>
            <a:ext cx="11104990" cy="719166"/>
          </a:xfrm>
        </p:spPr>
        <p:txBody>
          <a:bodyPr/>
          <a:lstStyle/>
          <a:p>
            <a:r>
              <a:rPr lang="en-GB"/>
              <a:t>Effectiveness of treatment with nebulized colistin in patients with COPD</a:t>
            </a:r>
            <a:endParaRPr lang="fr-FR"/>
          </a:p>
        </p:txBody>
      </p:sp>
      <p:sp>
        <p:nvSpPr>
          <p:cNvPr id="6" name="Espace réservé du texte 5">
            <a:extLst>
              <a:ext uri="{FF2B5EF4-FFF2-40B4-BE49-F238E27FC236}">
                <a16:creationId xmlns:a16="http://schemas.microsoft.com/office/drawing/2014/main" id="{A866A7BB-D352-6A16-ED46-7F655CC3F5ED}"/>
              </a:ext>
            </a:extLst>
          </p:cNvPr>
          <p:cNvSpPr>
            <a:spLocks noGrp="1"/>
          </p:cNvSpPr>
          <p:nvPr>
            <p:ph type="body" sz="quarter" idx="18"/>
          </p:nvPr>
        </p:nvSpPr>
        <p:spPr>
          <a:xfrm>
            <a:off x="960193" y="763783"/>
            <a:ext cx="11104990" cy="582613"/>
          </a:xfrm>
        </p:spPr>
        <p:txBody>
          <a:bodyPr/>
          <a:lstStyle/>
          <a:p>
            <a:r>
              <a:rPr lang="fr-FR" dirty="0">
                <a:latin typeface="Arial" panose="020B0604020202020204" pitchFamily="34" charset="0"/>
                <a:cs typeface="Arial" panose="020B0604020202020204" pitchFamily="34" charset="0"/>
              </a:rPr>
              <a:t> </a:t>
            </a:r>
          </a:p>
        </p:txBody>
      </p:sp>
      <p:sp>
        <p:nvSpPr>
          <p:cNvPr id="8" name="Organigramme : Alternative 7">
            <a:extLst>
              <a:ext uri="{FF2B5EF4-FFF2-40B4-BE49-F238E27FC236}">
                <a16:creationId xmlns:a16="http://schemas.microsoft.com/office/drawing/2014/main" id="{4FB7E353-7664-7E34-EEFD-1ABC39ECE3F6}"/>
              </a:ext>
            </a:extLst>
          </p:cNvPr>
          <p:cNvSpPr/>
          <p:nvPr/>
        </p:nvSpPr>
        <p:spPr>
          <a:xfrm>
            <a:off x="1576587" y="916738"/>
            <a:ext cx="4540222" cy="839756"/>
          </a:xfrm>
          <a:prstGeom prst="flowChartAlternateProcess">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7000"/>
              </a:lnSpc>
              <a:spcBef>
                <a:spcPts val="0"/>
              </a:spcBef>
              <a:spcAft>
                <a:spcPts val="800"/>
              </a:spcAft>
              <a:buClrTx/>
              <a:buSzTx/>
              <a:buFontTx/>
              <a:buNone/>
              <a:tabLst/>
              <a:defRPr/>
            </a:pPr>
            <a:r>
              <a:rPr kumimoji="0" lang="en-US" sz="16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rPr>
              <a:t>36 COPD patients with PA nebulized colistin 1MU/12h (1-neb) during a 5-year</a:t>
            </a:r>
            <a:endParaRPr kumimoji="0" lang="fr-FR" sz="1600" b="0" i="0" u="none" strike="noStrike" kern="100" cap="none" spc="0" normalizeH="0" baseline="0" noProof="0">
              <a:ln>
                <a:noFill/>
              </a:ln>
              <a:solidFill>
                <a:srgbClr val="FFFFFF"/>
              </a:solidFill>
              <a:effectLst/>
              <a:uLnTx/>
              <a:uFillTx/>
              <a:latin typeface="Arial" panose="020B0604020202020204" pitchFamily="34" charset="0"/>
              <a:ea typeface="Aptos" panose="020B0004020202020204" pitchFamily="34" charset="0"/>
              <a:cs typeface="Arial" panose="020B0604020202020204" pitchFamily="34" charset="0"/>
            </a:endParaRPr>
          </a:p>
        </p:txBody>
      </p:sp>
      <p:grpSp>
        <p:nvGrpSpPr>
          <p:cNvPr id="76" name="Groupe 75">
            <a:extLst>
              <a:ext uri="{FF2B5EF4-FFF2-40B4-BE49-F238E27FC236}">
                <a16:creationId xmlns:a16="http://schemas.microsoft.com/office/drawing/2014/main" id="{898862AB-D70D-DCDB-9B25-F17FB9971BF2}"/>
              </a:ext>
            </a:extLst>
          </p:cNvPr>
          <p:cNvGrpSpPr/>
          <p:nvPr/>
        </p:nvGrpSpPr>
        <p:grpSpPr>
          <a:xfrm>
            <a:off x="6354050" y="921048"/>
            <a:ext cx="4644140" cy="835446"/>
            <a:chOff x="1236982" y="3274234"/>
            <a:chExt cx="4644140" cy="835446"/>
          </a:xfrm>
        </p:grpSpPr>
        <p:sp>
          <p:nvSpPr>
            <p:cNvPr id="10" name="Organigramme : Alternative 9">
              <a:extLst>
                <a:ext uri="{FF2B5EF4-FFF2-40B4-BE49-F238E27FC236}">
                  <a16:creationId xmlns:a16="http://schemas.microsoft.com/office/drawing/2014/main" id="{E113CBF3-D1A0-01D2-B4A8-14A0CC3B9DFF}"/>
                </a:ext>
              </a:extLst>
            </p:cNvPr>
            <p:cNvSpPr/>
            <p:nvPr/>
          </p:nvSpPr>
          <p:spPr>
            <a:xfrm>
              <a:off x="1236982" y="3274234"/>
              <a:ext cx="4644140" cy="835446"/>
            </a:xfrm>
            <a:prstGeom prst="flowChartAlternateProcess">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 name="ZoneTexte 64">
              <a:extLst>
                <a:ext uri="{FF2B5EF4-FFF2-40B4-BE49-F238E27FC236}">
                  <a16:creationId xmlns:a16="http://schemas.microsoft.com/office/drawing/2014/main" id="{E3534C6D-CAE0-F3DF-C574-54FE052EB2A3}"/>
                </a:ext>
              </a:extLst>
            </p:cNvPr>
            <p:cNvSpPr txBox="1"/>
            <p:nvPr/>
          </p:nvSpPr>
          <p:spPr>
            <a:xfrm>
              <a:off x="1236982" y="3284153"/>
              <a:ext cx="4274817" cy="815608"/>
            </a:xfrm>
            <a:prstGeom prst="rect">
              <a:avLst/>
            </a:prstGeom>
            <a:noFill/>
          </p:spPr>
          <p:txBody>
            <a:bodyPr wrap="square">
              <a:spAutoFit/>
            </a:bodyPr>
            <a:lstStyle/>
            <a:p>
              <a:pPr marL="180975" marR="0" lvl="0" indent="-180975" algn="l" defTabSz="914400" rtl="0" eaLnBrk="1" fontAlgn="auto" latinLnBrk="0" hangingPunct="1">
                <a:lnSpc>
                  <a:spcPct val="100000"/>
                </a:lnSpc>
                <a:spcBef>
                  <a:spcPts val="600"/>
                </a:spcBef>
                <a:spcAft>
                  <a:spcPts val="0"/>
                </a:spcAft>
                <a:buClr>
                  <a:srgbClr val="5E247C"/>
                </a:buClr>
                <a:buSzTx/>
                <a:buFont typeface="Verdana" panose="020B0604030504040204" pitchFamily="34" charset="0"/>
                <a:buChar char="●"/>
                <a:tabLst/>
                <a:defRPr/>
              </a:pPr>
              <a:r>
                <a:rPr kumimoji="0" lang="en-US"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n of admissions from 2.0 to 0.9/y (</a:t>
              </a:r>
              <a:r>
                <a:rPr kumimoji="0" lang="en-US" sz="14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
              </a:r>
              <a:r>
                <a:rPr kumimoji="0" lang="en-US"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=0.0007)</a:t>
              </a:r>
            </a:p>
            <a:p>
              <a:pPr marL="180975" marR="0" lvl="0" indent="-180975" algn="l" defTabSz="914400" rtl="0" eaLnBrk="1" fontAlgn="auto" latinLnBrk="0" hangingPunct="1">
                <a:lnSpc>
                  <a:spcPct val="100000"/>
                </a:lnSpc>
                <a:spcBef>
                  <a:spcPts val="600"/>
                </a:spcBef>
                <a:spcAft>
                  <a:spcPts val="0"/>
                </a:spcAft>
                <a:buClr>
                  <a:srgbClr val="5E247C"/>
                </a:buClr>
                <a:buSzTx/>
                <a:buFont typeface="Verdana" panose="020B0604030504040204" pitchFamily="34" charset="0"/>
                <a:buChar char="●"/>
                <a:tabLst/>
                <a:defRPr/>
              </a:pPr>
              <a:r>
                <a:rPr kumimoji="0" lang="en-US"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hospitalizations were shorter (23.3 </a:t>
              </a:r>
              <a:r>
                <a:rPr kumimoji="0" lang="en-US" sz="14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vs</a:t>
              </a:r>
              <a:r>
                <a:rPr kumimoji="0" lang="en-US"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 10.9 days, </a:t>
              </a:r>
              <a:r>
                <a:rPr kumimoji="0" lang="en-US" sz="1400" b="0" i="1"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p</a:t>
              </a:r>
              <a:r>
                <a:rPr kumimoji="0" lang="en-US" sz="1400" b="0"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=0.00005).</a:t>
              </a:r>
            </a:p>
          </p:txBody>
        </p:sp>
      </p:grpSp>
      <p:graphicFrame>
        <p:nvGraphicFramePr>
          <p:cNvPr id="77" name="Tableau 76">
            <a:extLst>
              <a:ext uri="{FF2B5EF4-FFF2-40B4-BE49-F238E27FC236}">
                <a16:creationId xmlns:a16="http://schemas.microsoft.com/office/drawing/2014/main" id="{BC043CAB-A9CF-1265-CFF6-4E2EAFD02B39}"/>
              </a:ext>
            </a:extLst>
          </p:cNvPr>
          <p:cNvGraphicFramePr>
            <a:graphicFrameLocks noGrp="1"/>
          </p:cNvGraphicFramePr>
          <p:nvPr>
            <p:extLst>
              <p:ext uri="{D42A27DB-BD31-4B8C-83A1-F6EECF244321}">
                <p14:modId xmlns:p14="http://schemas.microsoft.com/office/powerpoint/2010/main" val="1423977947"/>
              </p:ext>
            </p:extLst>
          </p:nvPr>
        </p:nvGraphicFramePr>
        <p:xfrm>
          <a:off x="1178638" y="2303760"/>
          <a:ext cx="10435627" cy="3245751"/>
        </p:xfrm>
        <a:graphic>
          <a:graphicData uri="http://schemas.openxmlformats.org/drawingml/2006/table">
            <a:tbl>
              <a:tblPr firstRow="1" bandRow="1">
                <a:tableStyleId>{EB9631B5-78F2-41C9-869B-9F39066F8104}</a:tableStyleId>
              </a:tblPr>
              <a:tblGrid>
                <a:gridCol w="2137274">
                  <a:extLst>
                    <a:ext uri="{9D8B030D-6E8A-4147-A177-3AD203B41FA5}">
                      <a16:colId xmlns:a16="http://schemas.microsoft.com/office/drawing/2014/main" val="2537390536"/>
                    </a:ext>
                  </a:extLst>
                </a:gridCol>
                <a:gridCol w="869399">
                  <a:extLst>
                    <a:ext uri="{9D8B030D-6E8A-4147-A177-3AD203B41FA5}">
                      <a16:colId xmlns:a16="http://schemas.microsoft.com/office/drawing/2014/main" val="1123834460"/>
                    </a:ext>
                  </a:extLst>
                </a:gridCol>
                <a:gridCol w="760725">
                  <a:extLst>
                    <a:ext uri="{9D8B030D-6E8A-4147-A177-3AD203B41FA5}">
                      <a16:colId xmlns:a16="http://schemas.microsoft.com/office/drawing/2014/main" val="694268276"/>
                    </a:ext>
                  </a:extLst>
                </a:gridCol>
                <a:gridCol w="519336">
                  <a:extLst>
                    <a:ext uri="{9D8B030D-6E8A-4147-A177-3AD203B41FA5}">
                      <a16:colId xmlns:a16="http://schemas.microsoft.com/office/drawing/2014/main" val="1222596575"/>
                    </a:ext>
                  </a:extLst>
                </a:gridCol>
                <a:gridCol w="675934">
                  <a:extLst>
                    <a:ext uri="{9D8B030D-6E8A-4147-A177-3AD203B41FA5}">
                      <a16:colId xmlns:a16="http://schemas.microsoft.com/office/drawing/2014/main" val="200713999"/>
                    </a:ext>
                  </a:extLst>
                </a:gridCol>
                <a:gridCol w="869399">
                  <a:extLst>
                    <a:ext uri="{9D8B030D-6E8A-4147-A177-3AD203B41FA5}">
                      <a16:colId xmlns:a16="http://schemas.microsoft.com/office/drawing/2014/main" val="2860858408"/>
                    </a:ext>
                  </a:extLst>
                </a:gridCol>
                <a:gridCol w="688275">
                  <a:extLst>
                    <a:ext uri="{9D8B030D-6E8A-4147-A177-3AD203B41FA5}">
                      <a16:colId xmlns:a16="http://schemas.microsoft.com/office/drawing/2014/main" val="1228418280"/>
                    </a:ext>
                  </a:extLst>
                </a:gridCol>
                <a:gridCol w="462368">
                  <a:extLst>
                    <a:ext uri="{9D8B030D-6E8A-4147-A177-3AD203B41FA5}">
                      <a16:colId xmlns:a16="http://schemas.microsoft.com/office/drawing/2014/main" val="1616640103"/>
                    </a:ext>
                  </a:extLst>
                </a:gridCol>
                <a:gridCol w="652050">
                  <a:extLst>
                    <a:ext uri="{9D8B030D-6E8A-4147-A177-3AD203B41FA5}">
                      <a16:colId xmlns:a16="http://schemas.microsoft.com/office/drawing/2014/main" val="2289021732"/>
                    </a:ext>
                  </a:extLst>
                </a:gridCol>
                <a:gridCol w="869399">
                  <a:extLst>
                    <a:ext uri="{9D8B030D-6E8A-4147-A177-3AD203B41FA5}">
                      <a16:colId xmlns:a16="http://schemas.microsoft.com/office/drawing/2014/main" val="3091564036"/>
                    </a:ext>
                  </a:extLst>
                </a:gridCol>
                <a:gridCol w="675934">
                  <a:extLst>
                    <a:ext uri="{9D8B030D-6E8A-4147-A177-3AD203B41FA5}">
                      <a16:colId xmlns:a16="http://schemas.microsoft.com/office/drawing/2014/main" val="3658508859"/>
                    </a:ext>
                  </a:extLst>
                </a:gridCol>
                <a:gridCol w="675934">
                  <a:extLst>
                    <a:ext uri="{9D8B030D-6E8A-4147-A177-3AD203B41FA5}">
                      <a16:colId xmlns:a16="http://schemas.microsoft.com/office/drawing/2014/main" val="4293947547"/>
                    </a:ext>
                  </a:extLst>
                </a:gridCol>
                <a:gridCol w="289800">
                  <a:extLst>
                    <a:ext uri="{9D8B030D-6E8A-4147-A177-3AD203B41FA5}">
                      <a16:colId xmlns:a16="http://schemas.microsoft.com/office/drawing/2014/main" val="128727205"/>
                    </a:ext>
                  </a:extLst>
                </a:gridCol>
                <a:gridCol w="289800">
                  <a:extLst>
                    <a:ext uri="{9D8B030D-6E8A-4147-A177-3AD203B41FA5}">
                      <a16:colId xmlns:a16="http://schemas.microsoft.com/office/drawing/2014/main" val="1345934891"/>
                    </a:ext>
                  </a:extLst>
                </a:gridCol>
              </a:tblGrid>
              <a:tr h="396000">
                <a:tc>
                  <a:txBody>
                    <a:bodyPr/>
                    <a:lstStyle/>
                    <a:p>
                      <a:pPr algn="l">
                        <a:lnSpc>
                          <a:spcPct val="107000"/>
                        </a:lnSpc>
                        <a:spcAft>
                          <a:spcPts val="800"/>
                        </a:spcAft>
                      </a:pPr>
                      <a:r>
                        <a:rPr lang="fr-FR" sz="1200" kern="1200">
                          <a:solidFill>
                            <a:schemeClr val="bg1"/>
                          </a:solidFill>
                          <a:latin typeface="Arial" panose="020B0604020202020204" pitchFamily="34" charset="0"/>
                          <a:ea typeface="+mn-ea"/>
                          <a:cs typeface="Arial" panose="020B0604020202020204" pitchFamily="34" charset="0"/>
                        </a:rPr>
                        <a:t>Outcome variables</a:t>
                      </a:r>
                    </a:p>
                  </a:txBody>
                  <a:tcPr marL="44450" marR="44450" marT="0" marB="0" anchor="ctr">
                    <a:lnL>
                      <a:noFill/>
                    </a:lnL>
                    <a:lnR w="9525" cap="flat" cmpd="sng" algn="ctr">
                      <a:solidFill>
                        <a:schemeClr val="bg1"/>
                      </a:solidFill>
                      <a:prstDash val="solid"/>
                      <a:round/>
                      <a:headEnd type="none" w="med" len="med"/>
                      <a:tailEnd type="none" w="med" len="med"/>
                    </a:lnR>
                    <a:lnT w="25400" cmpd="sng">
                      <a:noFill/>
                    </a:lnT>
                    <a:lnB w="25400" cmpd="sng">
                      <a:noFill/>
                    </a:lnB>
                    <a:lnTlToBr w="12700" cmpd="sng">
                      <a:noFill/>
                      <a:prstDash val="solid"/>
                    </a:lnTlToBr>
                    <a:lnBlToTr w="12700" cmpd="sng">
                      <a:noFill/>
                      <a:prstDash val="solid"/>
                    </a:lnBlToTr>
                    <a:solidFill>
                      <a:srgbClr val="5E247C"/>
                    </a:solidFill>
                  </a:tcPr>
                </a:tc>
                <a:tc gridSpan="4">
                  <a:txBody>
                    <a:bodyPr/>
                    <a:lstStyle/>
                    <a:p>
                      <a:pPr algn="ctr">
                        <a:lnSpc>
                          <a:spcPct val="107000"/>
                        </a:lnSpc>
                        <a:spcAft>
                          <a:spcPts val="800"/>
                        </a:spcAft>
                      </a:pPr>
                      <a:r>
                        <a:rPr lang="fr-FR" sz="1200" kern="1200">
                          <a:solidFill>
                            <a:schemeClr val="bg1"/>
                          </a:solidFill>
                          <a:latin typeface="Arial" panose="020B0604020202020204" pitchFamily="34" charset="0"/>
                          <a:ea typeface="+mn-ea"/>
                          <a:cs typeface="Arial" panose="020B0604020202020204" pitchFamily="34" charset="0"/>
                        </a:rPr>
                        <a:t>Whole group n=36</a:t>
                      </a:r>
                    </a:p>
                  </a:txBody>
                  <a:tcPr marL="44450" marR="44450" marT="0" marB="0" anchor="ctr">
                    <a:lnL w="9525" cap="flat" cmpd="sng" algn="ctr">
                      <a:solidFill>
                        <a:schemeClr val="bg1"/>
                      </a:solidFill>
                      <a:prstDash val="solid"/>
                      <a:round/>
                      <a:headEnd type="none" w="med" len="med"/>
                      <a:tailEnd type="none" w="med" len="med"/>
                    </a:lnL>
                    <a:lnR w="9525" cap="flat" cmpd="sng" algn="ctr">
                      <a:solidFill>
                        <a:schemeClr val="bg2"/>
                      </a:solidFill>
                      <a:prstDash val="solid"/>
                      <a:round/>
                      <a:headEnd type="none" w="med" len="med"/>
                      <a:tailEnd type="none" w="med" len="med"/>
                    </a:lnR>
                    <a:lnT w="25400" cmpd="sng">
                      <a:noFill/>
                    </a:lnT>
                    <a:lnB w="25400" cmpd="sng">
                      <a:noFill/>
                    </a:lnB>
                    <a:lnTlToBr w="12700" cmpd="sng">
                      <a:noFill/>
                      <a:prstDash val="solid"/>
                    </a:lnTlToBr>
                    <a:lnBlToTr w="12700" cmpd="sng">
                      <a:noFill/>
                      <a:prstDash val="solid"/>
                    </a:lnBlToTr>
                    <a:solidFill>
                      <a:srgbClr val="5E247C"/>
                    </a:solidFill>
                  </a:tcPr>
                </a:tc>
                <a:tc hMerge="1">
                  <a:txBody>
                    <a:bodyPr/>
                    <a:lstStyle/>
                    <a:p>
                      <a:endParaRPr lang="fr-FR"/>
                    </a:p>
                  </a:txBody>
                  <a:tcPr/>
                </a:tc>
                <a:tc hMerge="1">
                  <a:txBody>
                    <a:bodyPr/>
                    <a:lstStyle/>
                    <a:p>
                      <a:endParaRPr lang="fr-FR"/>
                    </a:p>
                  </a:txBody>
                  <a:tcPr/>
                </a:tc>
                <a:tc hMerge="1">
                  <a:txBody>
                    <a:bodyPr/>
                    <a:lstStyle/>
                    <a:p>
                      <a:endParaRPr lang="fr-FR"/>
                    </a:p>
                  </a:txBody>
                  <a:tcPr/>
                </a:tc>
                <a:tc gridSpan="8">
                  <a:txBody>
                    <a:bodyPr/>
                    <a:lstStyle/>
                    <a:p>
                      <a:pPr algn="ctr">
                        <a:lnSpc>
                          <a:spcPct val="107000"/>
                        </a:lnSpc>
                        <a:spcAft>
                          <a:spcPts val="800"/>
                        </a:spcAft>
                      </a:pPr>
                      <a:r>
                        <a:rPr lang="en-GB" sz="1200" kern="1200" dirty="0">
                          <a:solidFill>
                            <a:schemeClr val="bg1"/>
                          </a:solidFill>
                          <a:latin typeface="Arial" panose="020B0604020202020204" pitchFamily="34" charset="0"/>
                          <a:ea typeface="+mn-ea"/>
                          <a:cs typeface="Arial" panose="020B0604020202020204" pitchFamily="34" charset="0"/>
                        </a:rPr>
                        <a:t>According to presence of bronchiectasis</a:t>
                      </a:r>
                      <a:endParaRPr lang="fr-FR" sz="1200"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solidFill>
                        <a:schemeClr val="bg2"/>
                      </a:solidFill>
                      <a:prstDash val="solid"/>
                      <a:round/>
                      <a:headEnd type="none" w="med" len="med"/>
                      <a:tailEnd type="none" w="med" len="med"/>
                    </a:lnL>
                    <a:lnR>
                      <a:noFill/>
                    </a:lnR>
                    <a:lnT w="25400" cmpd="sng">
                      <a:noFill/>
                    </a:lnT>
                    <a:lnB w="25400" cmpd="sng">
                      <a:noFill/>
                    </a:lnB>
                    <a:lnTlToBr w="12700" cmpd="sng">
                      <a:noFill/>
                      <a:prstDash val="solid"/>
                    </a:lnTlToBr>
                    <a:lnBlToTr w="12700" cmpd="sng">
                      <a:noFill/>
                      <a:prstDash val="solid"/>
                    </a:lnBlToTr>
                    <a:solidFill>
                      <a:srgbClr val="5E247C"/>
                    </a:solidFill>
                  </a:tcPr>
                </a:tc>
                <a:tc hMerge="1">
                  <a:txBody>
                    <a:bodyPr/>
                    <a:lstStyle/>
                    <a:p>
                      <a:endParaRPr lang="fr-FR"/>
                    </a:p>
                  </a:txBody>
                  <a:tcPr>
                    <a:lnL>
                      <a:noFill/>
                    </a:lnL>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tc>
                  <a:txBody>
                    <a:bodyPr/>
                    <a:lstStyle/>
                    <a:p>
                      <a:pPr algn="ctr">
                        <a:lnSpc>
                          <a:spcPct val="107000"/>
                        </a:lnSpc>
                        <a:spcAft>
                          <a:spcPts val="800"/>
                        </a:spcAft>
                      </a:pPr>
                      <a:r>
                        <a:rPr lang="fr-FR" sz="1200" kern="1200" dirty="0">
                          <a:solidFill>
                            <a:schemeClr val="bg1"/>
                          </a:solidFill>
                          <a:latin typeface="Arial" panose="020B0604020202020204" pitchFamily="34" charset="0"/>
                          <a:ea typeface="+mn-ea"/>
                          <a:cs typeface="Arial" panose="020B0604020202020204" pitchFamily="34" charset="0"/>
                        </a:rPr>
                        <a:t> </a:t>
                      </a:r>
                    </a:p>
                  </a:txBody>
                  <a:tcPr marL="0" marR="0" marT="0" marB="0" anchor="ctr">
                    <a:lnL>
                      <a:noFill/>
                    </a:lnL>
                    <a:lnR>
                      <a:noFill/>
                    </a:lnR>
                    <a:lnT w="25400" cmpd="sng">
                      <a:noFill/>
                    </a:lnT>
                    <a:lnB w="254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691492024"/>
                  </a:ext>
                </a:extLst>
              </a:tr>
              <a:tr h="286063">
                <a:tc>
                  <a:txBody>
                    <a:bodyPr/>
                    <a:lstStyle/>
                    <a:p>
                      <a:pPr algn="ctr">
                        <a:lnSpc>
                          <a:spcPct val="107000"/>
                        </a:lnSpc>
                      </a:pPr>
                      <a:endParaRPr lang="fr-FR" sz="12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a:lnSpc>
                          <a:spcPct val="107000"/>
                        </a:lnSpc>
                      </a:pPr>
                      <a:endParaRPr lang="fr-FR" sz="12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a:lnSpc>
                          <a:spcPct val="107000"/>
                        </a:lnSpc>
                      </a:pPr>
                      <a:endParaRPr lang="fr-FR" sz="12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a:lnSpc>
                          <a:spcPct val="107000"/>
                        </a:lnSpc>
                      </a:pPr>
                      <a:endParaRPr lang="fr-FR" sz="12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w="25400" cmpd="sng">
                      <a:noFill/>
                    </a:lnT>
                    <a:lnB>
                      <a:noFill/>
                    </a:lnB>
                    <a:lnTlToBr w="12700" cmpd="sng">
                      <a:noFill/>
                      <a:prstDash val="solid"/>
                    </a:lnTlToBr>
                    <a:lnBlToTr w="12700" cmpd="sng">
                      <a:noFill/>
                      <a:prstDash val="solid"/>
                    </a:lnBlToTr>
                  </a:tcPr>
                </a:tc>
                <a:tc>
                  <a:txBody>
                    <a:bodyPr/>
                    <a:lstStyle/>
                    <a:p>
                      <a:pPr algn="ctr">
                        <a:lnSpc>
                          <a:spcPct val="107000"/>
                        </a:lnSpc>
                      </a:pPr>
                      <a:endParaRPr lang="fr-FR" sz="12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w="9525" cap="flat" cmpd="sng" algn="ctr">
                      <a:solidFill>
                        <a:schemeClr val="bg2"/>
                      </a:solidFill>
                      <a:prstDash val="solid"/>
                      <a:round/>
                      <a:headEnd type="none" w="med" len="med"/>
                      <a:tailEnd type="none" w="med" len="med"/>
                    </a:lnR>
                    <a:lnT w="25400" cmpd="sng">
                      <a:noFill/>
                    </a:lnT>
                    <a:lnB>
                      <a:noFill/>
                    </a:lnB>
                    <a:lnTlToBr w="12700" cmpd="sng">
                      <a:noFill/>
                      <a:prstDash val="solid"/>
                    </a:lnTlToBr>
                    <a:lnBlToTr w="12700" cmpd="sng">
                      <a:noFill/>
                      <a:prstDash val="solid"/>
                    </a:lnBlToTr>
                  </a:tcPr>
                </a:tc>
                <a:tc gridSpan="4">
                  <a:txBody>
                    <a:bodyPr/>
                    <a:lstStyle/>
                    <a:p>
                      <a:pPr algn="ct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With bronchiectasis n=27</a:t>
                      </a:r>
                      <a:endParaRPr lang="fr-FR"/>
                    </a:p>
                  </a:txBody>
                  <a:tcPr marL="44450" marR="44450" marT="0" marB="0" anchor="ctr">
                    <a:lnL w="9525" cap="flat" cmpd="sng" algn="ctr">
                      <a:solidFill>
                        <a:schemeClr val="bg2"/>
                      </a:solidFill>
                      <a:prstDash val="solid"/>
                      <a:round/>
                      <a:headEnd type="none" w="med" len="med"/>
                      <a:tailEnd type="none" w="med" len="med"/>
                    </a:lnL>
                    <a:lnR w="9525" cap="flat" cmpd="sng" algn="ctr">
                      <a:solidFill>
                        <a:schemeClr val="bg1"/>
                      </a:solidFill>
                      <a:prstDash val="solid"/>
                      <a:round/>
                      <a:headEnd type="none" w="med" len="med"/>
                      <a:tailEnd type="none" w="med" len="med"/>
                    </a:lnR>
                    <a:lnT w="25400" cmpd="sng">
                      <a:noFill/>
                    </a:lnT>
                    <a:lnB>
                      <a:noFill/>
                    </a:lnB>
                    <a:lnTlToBr w="12700" cmpd="sng">
                      <a:noFill/>
                      <a:prstDash val="solid"/>
                    </a:lnTlToBr>
                    <a:lnBlToTr w="12700" cmpd="sng">
                      <a:noFill/>
                      <a:prstDash val="solid"/>
                    </a:lnBlToTr>
                  </a:tcPr>
                </a:tc>
                <a:tc hMerge="1">
                  <a:txBody>
                    <a:bodyPr/>
                    <a:lstStyle/>
                    <a:p>
                      <a:endParaRPr lang="fr-FR"/>
                    </a:p>
                  </a:txBody>
                  <a:tcPr>
                    <a:lnL>
                      <a:noFill/>
                    </a:lnL>
                  </a:tcPr>
                </a:tc>
                <a:tc hMerge="1">
                  <a:txBody>
                    <a:bodyPr/>
                    <a:lstStyle/>
                    <a:p>
                      <a:endParaRPr lang="fr-FR"/>
                    </a:p>
                  </a:txBody>
                  <a:tcPr/>
                </a:tc>
                <a:tc hMerge="1">
                  <a:txBody>
                    <a:bodyPr/>
                    <a:lstStyle/>
                    <a:p>
                      <a:endParaRPr lang="fr-FR"/>
                    </a:p>
                  </a:txBody>
                  <a:tcPr/>
                </a:tc>
                <a:tc gridSpan="5">
                  <a:txBody>
                    <a:bodyPr/>
                    <a:lstStyle/>
                    <a:p>
                      <a:pPr marL="60960" algn="ctr">
                        <a:lnSpc>
                          <a:spcPct val="107000"/>
                        </a:lnSpc>
                        <a:spcAft>
                          <a:spcPts val="800"/>
                        </a:spcAft>
                      </a:pPr>
                      <a:r>
                        <a:rPr lang="fr-FR" sz="1200" kern="1200" dirty="0" err="1">
                          <a:solidFill>
                            <a:schemeClr val="tx1">
                              <a:lumMod val="75000"/>
                              <a:lumOff val="25000"/>
                            </a:schemeClr>
                          </a:solidFill>
                          <a:latin typeface="Arial" panose="020B0604020202020204" pitchFamily="34" charset="0"/>
                          <a:ea typeface="+mn-ea"/>
                          <a:cs typeface="Arial" panose="020B0604020202020204" pitchFamily="34" charset="0"/>
                        </a:rPr>
                        <a:t>Without</a:t>
                      </a: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kern="1200" dirty="0" err="1">
                          <a:solidFill>
                            <a:schemeClr val="tx1">
                              <a:lumMod val="75000"/>
                              <a:lumOff val="25000"/>
                            </a:schemeClr>
                          </a:solidFill>
                          <a:latin typeface="Arial" panose="020B0604020202020204" pitchFamily="34" charset="0"/>
                          <a:ea typeface="+mn-ea"/>
                          <a:cs typeface="Arial" panose="020B0604020202020204" pitchFamily="34" charset="0"/>
                        </a:rPr>
                        <a:t>bronchiectasis</a:t>
                      </a: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 n=9 </a:t>
                      </a:r>
                    </a:p>
                  </a:txBody>
                  <a:tcPr marL="44450" marR="44450" marT="0" marB="0" anchor="ctr">
                    <a:lnL w="9525" cap="flat" cmpd="sng" algn="ctr">
                      <a:solidFill>
                        <a:schemeClr val="bg1"/>
                      </a:solidFill>
                      <a:prstDash val="solid"/>
                      <a:round/>
                      <a:headEnd type="none" w="med" len="med"/>
                      <a:tailEnd type="none" w="med" len="med"/>
                    </a:lnL>
                    <a:lnR>
                      <a:noFill/>
                    </a:lnR>
                    <a:lnT w="25400" cmpd="sng">
                      <a:noFill/>
                    </a:lnT>
                    <a:lnB>
                      <a:noFill/>
                    </a:lnB>
                    <a:lnTlToBr w="12700" cmpd="sng">
                      <a:noFill/>
                      <a:prstDash val="solid"/>
                    </a:lnTlToBr>
                    <a:lnBlToTr w="12700" cmpd="sng">
                      <a:noFill/>
                      <a:prstDash val="solid"/>
                    </a:lnBlToTr>
                  </a:tcPr>
                </a:tc>
                <a:tc hMerge="1">
                  <a:txBody>
                    <a:bodyPr/>
                    <a:lstStyle/>
                    <a:p>
                      <a:endParaRPr lang="fr-FR"/>
                    </a:p>
                  </a:txBody>
                  <a:tcPr/>
                </a:tc>
                <a:tc hMerge="1">
                  <a:txBody>
                    <a:bodyPr/>
                    <a:lstStyle/>
                    <a:p>
                      <a:endParaRPr lang="fr-FR"/>
                    </a:p>
                  </a:txBody>
                  <a:tcPr/>
                </a:tc>
                <a:tc hMerge="1">
                  <a:txBody>
                    <a:bodyPr/>
                    <a:lstStyle/>
                    <a:p>
                      <a:endParaRPr lang="fr-FR"/>
                    </a:p>
                  </a:txBody>
                  <a:tcPr/>
                </a:tc>
                <a:tc hMerge="1">
                  <a:txBody>
                    <a:bodyPr/>
                    <a:lstStyle/>
                    <a:p>
                      <a:endParaRPr lang="fr-FR"/>
                    </a:p>
                  </a:txBody>
                  <a:tcPr/>
                </a:tc>
                <a:extLst>
                  <a:ext uri="{0D108BD9-81ED-4DB2-BD59-A6C34878D82A}">
                    <a16:rowId xmlns:a16="http://schemas.microsoft.com/office/drawing/2014/main" val="3905197796"/>
                  </a:ext>
                </a:extLst>
              </a:tr>
              <a:tr h="640922">
                <a:tc>
                  <a:txBody>
                    <a:bodyPr/>
                    <a:lstStyle/>
                    <a:p>
                      <a:pPr algn="ctr">
                        <a:lnSpc>
                          <a:spcPct val="107000"/>
                        </a:lnSpc>
                      </a:pPr>
                      <a:endParaRPr lang="fr-FR" sz="1200" kern="120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dirty="0" err="1">
                          <a:solidFill>
                            <a:schemeClr val="tx1">
                              <a:lumMod val="75000"/>
                              <a:lumOff val="25000"/>
                            </a:schemeClr>
                          </a:solidFill>
                          <a:latin typeface="Arial" panose="020B0604020202020204" pitchFamily="34" charset="0"/>
                          <a:ea typeface="+mn-ea"/>
                          <a:cs typeface="Arial" panose="020B0604020202020204" pitchFamily="34" charset="0"/>
                        </a:rPr>
                        <a:t>Pre</a:t>
                      </a:r>
                      <a:r>
                        <a:rPr lang="fr-FR" sz="1200" kern="1200" baseline="30000" dirty="0" err="1">
                          <a:solidFill>
                            <a:schemeClr val="tx1">
                              <a:lumMod val="75000"/>
                              <a:lumOff val="25000"/>
                            </a:schemeClr>
                          </a:solidFill>
                          <a:latin typeface="Arial" panose="020B0604020202020204" pitchFamily="34" charset="0"/>
                          <a:ea typeface="+mn-ea"/>
                          <a:cs typeface="Arial" panose="020B0604020202020204" pitchFamily="34" charset="0"/>
                        </a:rPr>
                        <a:t>a</a:t>
                      </a: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a:t>
                      </a:r>
                      <a:r>
                        <a:rPr lang="fr-FR" sz="1200" kern="1200" dirty="0" err="1">
                          <a:solidFill>
                            <a:schemeClr val="tx1">
                              <a:lumMod val="75000"/>
                              <a:lumOff val="25000"/>
                            </a:schemeClr>
                          </a:solidFill>
                          <a:latin typeface="Arial" panose="020B0604020202020204" pitchFamily="34" charset="0"/>
                          <a:ea typeface="+mn-ea"/>
                          <a:cs typeface="Arial" panose="020B0604020202020204" pitchFamily="34" charset="0"/>
                        </a:rPr>
                        <a:t>post</a:t>
                      </a:r>
                      <a:r>
                        <a:rPr lang="fr-FR" sz="1200" kern="1200" baseline="30000" dirty="0" err="1">
                          <a:solidFill>
                            <a:schemeClr val="tx1">
                              <a:lumMod val="75000"/>
                              <a:lumOff val="25000"/>
                            </a:schemeClr>
                          </a:solidFill>
                          <a:latin typeface="Arial" panose="020B0604020202020204" pitchFamily="34" charset="0"/>
                          <a:ea typeface="+mn-ea"/>
                          <a:cs typeface="Arial" panose="020B0604020202020204" pitchFamily="34" charset="0"/>
                        </a:rPr>
                        <a:t>b</a:t>
                      </a:r>
                      <a:r>
                        <a:rPr lang="fr-FR" sz="1200" kern="1200" baseline="300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kern="1200" dirty="0" err="1">
                          <a:solidFill>
                            <a:schemeClr val="tx1">
                              <a:lumMod val="75000"/>
                              <a:lumOff val="25000"/>
                            </a:schemeClr>
                          </a:solidFill>
                          <a:latin typeface="Arial" panose="020B0604020202020204" pitchFamily="34" charset="0"/>
                          <a:ea typeface="+mn-ea"/>
                          <a:cs typeface="Arial" panose="020B0604020202020204" pitchFamily="34" charset="0"/>
                        </a:rPr>
                        <a:t>colistin</a:t>
                      </a:r>
                      <a:endParaRPr lang="fr-FR" sz="12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Diff (SD) </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t</a:t>
                      </a:r>
                      <a:r>
                        <a:rPr lang="fr-FR" sz="1200" kern="1200" baseline="-25000">
                          <a:solidFill>
                            <a:schemeClr val="tx1">
                              <a:lumMod val="75000"/>
                              <a:lumOff val="25000"/>
                            </a:schemeClr>
                          </a:solidFill>
                          <a:latin typeface="Arial" panose="020B0604020202020204" pitchFamily="34" charset="0"/>
                          <a:ea typeface="+mn-ea"/>
                          <a:cs typeface="Arial" panose="020B0604020202020204" pitchFamily="34" charset="0"/>
                        </a:rPr>
                        <a:t>35</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i="1" kern="1200">
                          <a:solidFill>
                            <a:schemeClr val="tx1">
                              <a:lumMod val="75000"/>
                              <a:lumOff val="25000"/>
                            </a:schemeClr>
                          </a:solidFill>
                          <a:latin typeface="Arial" panose="020B0604020202020204" pitchFamily="34" charset="0"/>
                          <a:ea typeface="+mn-ea"/>
                          <a:cs typeface="Arial" panose="020B0604020202020204" pitchFamily="34" charset="0"/>
                        </a:rPr>
                        <a:t>P</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-value </a:t>
                      </a:r>
                    </a:p>
                  </a:txBody>
                  <a:tcPr marL="44450" marR="44450" marT="0" marB="0" anchor="ctr">
                    <a:lnL>
                      <a:noFill/>
                    </a:lnL>
                    <a:lnR w="9525" cap="flat" cmpd="sng" algn="ctr">
                      <a:solidFill>
                        <a:schemeClr val="bg2"/>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Pre</a:t>
                      </a:r>
                      <a:r>
                        <a:rPr lang="fr-FR" sz="1200" kern="1200" baseline="30000">
                          <a:solidFill>
                            <a:schemeClr val="tx1">
                              <a:lumMod val="75000"/>
                              <a:lumOff val="25000"/>
                            </a:schemeClr>
                          </a:solidFill>
                          <a:latin typeface="Arial" panose="020B0604020202020204" pitchFamily="34" charset="0"/>
                          <a:ea typeface="+mn-ea"/>
                          <a:cs typeface="Arial" panose="020B0604020202020204" pitchFamily="34" charset="0"/>
                        </a:rPr>
                        <a:t>a</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/post</a:t>
                      </a:r>
                      <a:r>
                        <a:rPr lang="fr-FR" sz="1200" kern="1200" baseline="30000">
                          <a:solidFill>
                            <a:schemeClr val="tx1">
                              <a:lumMod val="75000"/>
                              <a:lumOff val="25000"/>
                            </a:schemeClr>
                          </a:solidFill>
                          <a:latin typeface="Arial" panose="020B0604020202020204" pitchFamily="34" charset="0"/>
                          <a:ea typeface="+mn-ea"/>
                          <a:cs typeface="Arial" panose="020B0604020202020204" pitchFamily="34" charset="0"/>
                        </a:rPr>
                        <a:t>b</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 colistin </a:t>
                      </a:r>
                      <a:endParaRPr lang="fr-FR"/>
                    </a:p>
                  </a:txBody>
                  <a:tcPr marL="44450" marR="44450" marT="0" marB="0" anchor="ctr">
                    <a:lnL w="9525" cap="flat" cmpd="sng" algn="ctr">
                      <a:solidFill>
                        <a:schemeClr val="bg2"/>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Diff (SD) </a:t>
                      </a:r>
                    </a:p>
                  </a:txBody>
                  <a:tcPr marL="44450" marR="44450" marT="0" marB="0" anchor="ctr">
                    <a:lnL>
                      <a:noFill/>
                    </a:lnL>
                    <a:lnR>
                      <a:noFill/>
                    </a:lnR>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t</a:t>
                      </a:r>
                      <a:r>
                        <a:rPr lang="fr-FR" sz="1200" kern="1200" baseline="-25000">
                          <a:solidFill>
                            <a:schemeClr val="tx1">
                              <a:lumMod val="75000"/>
                              <a:lumOff val="25000"/>
                            </a:schemeClr>
                          </a:solidFill>
                          <a:latin typeface="Arial" panose="020B0604020202020204" pitchFamily="34" charset="0"/>
                          <a:ea typeface="+mn-ea"/>
                          <a:cs typeface="Arial" panose="020B0604020202020204" pitchFamily="34" charset="0"/>
                        </a:rPr>
                        <a:t>26</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i="1" kern="1200">
                          <a:solidFill>
                            <a:schemeClr val="tx1">
                              <a:lumMod val="75000"/>
                              <a:lumOff val="25000"/>
                            </a:schemeClr>
                          </a:solidFill>
                          <a:latin typeface="Arial" panose="020B0604020202020204" pitchFamily="34" charset="0"/>
                          <a:ea typeface="+mn-ea"/>
                          <a:cs typeface="Arial" panose="020B0604020202020204" pitchFamily="34" charset="0"/>
                        </a:rPr>
                        <a:t>P</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-value </a:t>
                      </a:r>
                    </a:p>
                  </a:txBody>
                  <a:tcPr marL="44450" marR="44450" marT="0" marB="0" anchor="ctr">
                    <a:lnL>
                      <a:noFill/>
                    </a:lnL>
                    <a:lnR w="9525" cap="flat" cmpd="sng" algn="ctr">
                      <a:solidFill>
                        <a:schemeClr val="bg2"/>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Pre</a:t>
                      </a:r>
                      <a:r>
                        <a:rPr lang="fr-FR" sz="1200" kern="1200" baseline="30000">
                          <a:solidFill>
                            <a:schemeClr val="tx1">
                              <a:lumMod val="75000"/>
                              <a:lumOff val="25000"/>
                            </a:schemeClr>
                          </a:solidFill>
                          <a:latin typeface="Arial" panose="020B0604020202020204" pitchFamily="34" charset="0"/>
                          <a:ea typeface="+mn-ea"/>
                          <a:cs typeface="Arial" panose="020B0604020202020204" pitchFamily="34" charset="0"/>
                        </a:rPr>
                        <a:t>a</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/post</a:t>
                      </a:r>
                      <a:r>
                        <a:rPr lang="fr-FR" sz="1200" kern="1200" baseline="30000">
                          <a:solidFill>
                            <a:schemeClr val="tx1">
                              <a:lumMod val="75000"/>
                              <a:lumOff val="25000"/>
                            </a:schemeClr>
                          </a:solidFill>
                          <a:latin typeface="Arial" panose="020B0604020202020204" pitchFamily="34" charset="0"/>
                          <a:ea typeface="+mn-ea"/>
                          <a:cs typeface="Arial" panose="020B0604020202020204" pitchFamily="34" charset="0"/>
                        </a:rPr>
                        <a:t>b</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 colistin </a:t>
                      </a:r>
                    </a:p>
                  </a:txBody>
                  <a:tcPr marL="44450" marR="44450" marT="0" marB="0" anchor="ctr">
                    <a:lnL w="9525" cap="flat" cmpd="sng" algn="ctr">
                      <a:solidFill>
                        <a:schemeClr val="bg2"/>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Diff (SD) </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t</a:t>
                      </a:r>
                      <a:r>
                        <a:rPr lang="fr-FR" sz="1200" kern="1200" baseline="-25000">
                          <a:solidFill>
                            <a:schemeClr val="tx1">
                              <a:lumMod val="75000"/>
                              <a:lumOff val="25000"/>
                            </a:schemeClr>
                          </a:solidFill>
                          <a:latin typeface="Arial" panose="020B0604020202020204" pitchFamily="34" charset="0"/>
                          <a:ea typeface="+mn-ea"/>
                          <a:cs typeface="Arial" panose="020B0604020202020204" pitchFamily="34" charset="0"/>
                        </a:rPr>
                        <a:t>8 </a:t>
                      </a:r>
                    </a:p>
                  </a:txBody>
                  <a:tcPr marL="44450" marR="44450" marT="0" marB="0" anchor="ctr">
                    <a:lnL>
                      <a:noFill/>
                    </a:lnL>
                    <a:lnR>
                      <a:noFill/>
                    </a:lnR>
                    <a:lnT>
                      <a:noFill/>
                    </a:lnT>
                    <a:lnB>
                      <a:noFill/>
                    </a:lnB>
                    <a:lnTlToBr w="12700" cmpd="sng">
                      <a:noFill/>
                      <a:prstDash val="solid"/>
                    </a:lnTlToBr>
                    <a:lnBlToTr w="12700" cmpd="sng">
                      <a:noFill/>
                      <a:prstDash val="solid"/>
                    </a:lnBlToTr>
                  </a:tcPr>
                </a:tc>
                <a:tc gridSpan="2">
                  <a:txBody>
                    <a:bodyPr/>
                    <a:lstStyle/>
                    <a:p>
                      <a:pPr algn="ctr">
                        <a:lnSpc>
                          <a:spcPct val="107000"/>
                        </a:lnSpc>
                        <a:spcAft>
                          <a:spcPts val="800"/>
                        </a:spcAft>
                      </a:pPr>
                      <a:r>
                        <a:rPr lang="fr-FR" sz="1200" i="1" kern="1200">
                          <a:solidFill>
                            <a:schemeClr val="tx1">
                              <a:lumMod val="75000"/>
                              <a:lumOff val="25000"/>
                            </a:schemeClr>
                          </a:solidFill>
                          <a:latin typeface="Arial" panose="020B0604020202020204" pitchFamily="34" charset="0"/>
                          <a:ea typeface="+mn-ea"/>
                          <a:cs typeface="Arial" panose="020B0604020202020204" pitchFamily="34" charset="0"/>
                        </a:rPr>
                        <a:t>P</a:t>
                      </a: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-value </a:t>
                      </a:r>
                    </a:p>
                  </a:txBody>
                  <a:tcPr marL="44450" marR="44450" marT="0" marB="0" anchor="ctr">
                    <a:lnL>
                      <a:noFill/>
                    </a:lnL>
                    <a:lnR>
                      <a:noFill/>
                    </a:lnR>
                    <a:lnT>
                      <a:noFill/>
                    </a:lnT>
                    <a:lnB>
                      <a:noFill/>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045834275"/>
                  </a:ext>
                </a:extLst>
              </a:tr>
              <a:tr h="640922">
                <a:tc>
                  <a:txBody>
                    <a:bodyPr/>
                    <a:lstStyle/>
                    <a:p>
                      <a:pPr algn="l">
                        <a:lnSpc>
                          <a:spcPct val="107000"/>
                        </a:lnSpc>
                        <a:spcAft>
                          <a:spcPts val="800"/>
                        </a:spcAft>
                      </a:pPr>
                      <a:r>
                        <a:rPr lang="en-GB" sz="1200" kern="1200" dirty="0">
                          <a:solidFill>
                            <a:schemeClr val="tx1">
                              <a:lumMod val="75000"/>
                              <a:lumOff val="25000"/>
                            </a:schemeClr>
                          </a:solidFill>
                          <a:latin typeface="Arial" panose="020B0604020202020204" pitchFamily="34" charset="0"/>
                          <a:ea typeface="+mn-ea"/>
                          <a:cs typeface="Arial" panose="020B0604020202020204" pitchFamily="34" charset="0"/>
                        </a:rPr>
                        <a:t>Hospitalizations due to AECOPD, m (SD)</a:t>
                      </a:r>
                      <a:endParaRPr lang="fr-FR" sz="12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2/0.9</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-1.1 (1.7)</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3.7</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0.000</a:t>
                      </a:r>
                    </a:p>
                  </a:txBody>
                  <a:tcPr marL="44450" marR="44450" marT="0" marB="0" anchor="ctr">
                    <a:lnL>
                      <a:noFill/>
                    </a:lnL>
                    <a:lnR w="9525" cap="flat" cmpd="sng" algn="ctr">
                      <a:solidFill>
                        <a:schemeClr val="bg2"/>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2/1</a:t>
                      </a:r>
                      <a:endParaRPr lang="fr-FR" dirty="0"/>
                    </a:p>
                  </a:txBody>
                  <a:tcPr marL="44450" marR="44450" marT="0" marB="0" anchor="ctr">
                    <a:lnL w="9525" cap="flat" cmpd="sng" algn="ctr">
                      <a:solidFill>
                        <a:schemeClr val="bg2"/>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-1 (1.6)</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3.2</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0.003</a:t>
                      </a:r>
                    </a:p>
                  </a:txBody>
                  <a:tcPr marL="44450" marR="44450" marT="0" marB="0" anchor="ctr">
                    <a:lnL>
                      <a:noFill/>
                    </a:lnL>
                    <a:lnR w="9525" cap="flat" cmpd="sng" algn="ctr">
                      <a:solidFill>
                        <a:schemeClr val="bg2"/>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2/0.8</a:t>
                      </a:r>
                    </a:p>
                  </a:txBody>
                  <a:tcPr marL="44450" marR="44450" marT="0" marB="0" anchor="ctr">
                    <a:lnL w="9525" cap="flat" cmpd="sng" algn="ctr">
                      <a:solidFill>
                        <a:schemeClr val="bg2"/>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-1.2 (2.0)</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1.8</a:t>
                      </a:r>
                    </a:p>
                  </a:txBody>
                  <a:tcPr marL="44450" marR="44450" marT="0" marB="0" anchor="ctr">
                    <a:lnL>
                      <a:noFill/>
                    </a:lnL>
                    <a:lnR>
                      <a:noFill/>
                    </a:lnR>
                    <a:lnT>
                      <a:noFill/>
                    </a:lnT>
                    <a:lnB>
                      <a:noFill/>
                    </a:lnB>
                    <a:lnTlToBr w="12700" cmpd="sng">
                      <a:noFill/>
                      <a:prstDash val="solid"/>
                    </a:lnTlToBr>
                    <a:lnBlToTr w="12700" cmpd="sng">
                      <a:noFill/>
                      <a:prstDash val="solid"/>
                    </a:lnBlToTr>
                  </a:tcPr>
                </a:tc>
                <a:tc gridSpan="2">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0.11</a:t>
                      </a:r>
                    </a:p>
                  </a:txBody>
                  <a:tcPr marL="44450" marR="44450" marT="0" marB="0" anchor="ctr">
                    <a:lnL>
                      <a:noFill/>
                    </a:lnL>
                    <a:lnR>
                      <a:noFill/>
                    </a:lnR>
                    <a:lnT>
                      <a:noFill/>
                    </a:lnT>
                    <a:lnB>
                      <a:noFill/>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182646944"/>
                  </a:ext>
                </a:extLst>
              </a:tr>
              <a:tr h="640922">
                <a:tc>
                  <a:txBody>
                    <a:bodyPr/>
                    <a:lstStyle/>
                    <a:p>
                      <a:pPr algn="l">
                        <a:lnSpc>
                          <a:spcPct val="107000"/>
                        </a:lnSpc>
                        <a:spcAft>
                          <a:spcPts val="800"/>
                        </a:spcAft>
                      </a:pPr>
                      <a:r>
                        <a:rPr lang="en-GB" sz="1200" kern="1200" dirty="0">
                          <a:solidFill>
                            <a:schemeClr val="tx1">
                              <a:lumMod val="75000"/>
                              <a:lumOff val="25000"/>
                            </a:schemeClr>
                          </a:solidFill>
                          <a:latin typeface="Arial" panose="020B0604020202020204" pitchFamily="34" charset="0"/>
                          <a:ea typeface="+mn-ea"/>
                          <a:cs typeface="Arial" panose="020B0604020202020204" pitchFamily="34" charset="0"/>
                        </a:rPr>
                        <a:t>Days of hospital stay, m (SD)</a:t>
                      </a:r>
                      <a:endParaRPr lang="fr-FR" sz="120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23/11</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-12 (15.9)</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4.6</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0.000</a:t>
                      </a:r>
                    </a:p>
                  </a:txBody>
                  <a:tcPr marL="44450" marR="44450" marT="0" marB="0" anchor="ctr">
                    <a:lnL>
                      <a:noFill/>
                    </a:lnL>
                    <a:lnR w="9525" cap="flat" cmpd="sng" algn="ctr">
                      <a:solidFill>
                        <a:schemeClr val="bg2"/>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24/12</a:t>
                      </a:r>
                      <a:endParaRPr lang="fr-FR" dirty="0"/>
                    </a:p>
                  </a:txBody>
                  <a:tcPr marL="44450" marR="44450" marT="0" marB="0" anchor="ctr">
                    <a:lnL w="9525" cap="flat" cmpd="sng" algn="ctr">
                      <a:solidFill>
                        <a:schemeClr val="bg2"/>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-12 (16.6)</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2.6</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0.000</a:t>
                      </a:r>
                    </a:p>
                  </a:txBody>
                  <a:tcPr marL="44450" marR="44450" marT="0" marB="0" anchor="ctr">
                    <a:lnL>
                      <a:noFill/>
                    </a:lnL>
                    <a:lnR w="9525" cap="flat" cmpd="sng" algn="ctr">
                      <a:solidFill>
                        <a:schemeClr val="bg2"/>
                      </a:solidFill>
                      <a:prstDash val="solid"/>
                      <a:round/>
                      <a:headEnd type="none" w="med" len="med"/>
                      <a:tailEnd type="none" w="med" len="med"/>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21/8</a:t>
                      </a:r>
                    </a:p>
                  </a:txBody>
                  <a:tcPr marL="44450" marR="44450" marT="0" marB="0" anchor="ctr">
                    <a:lnL w="9525" cap="flat" cmpd="sng" algn="ctr">
                      <a:solidFill>
                        <a:schemeClr val="bg2"/>
                      </a:solidFill>
                      <a:prstDash val="solid"/>
                      <a:round/>
                      <a:headEnd type="none" w="med" len="med"/>
                      <a:tailEnd type="none" w="med" len="med"/>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-13 (14.9)</a:t>
                      </a:r>
                    </a:p>
                  </a:txBody>
                  <a:tcPr marL="44450" marR="44450" marT="0" marB="0" anchor="ctr">
                    <a:lnL>
                      <a:noFill/>
                    </a:lnL>
                    <a:lnR>
                      <a:noFill/>
                    </a:lnR>
                    <a:lnT>
                      <a:noFill/>
                    </a:lnT>
                    <a:lnB>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2.6</a:t>
                      </a:r>
                    </a:p>
                  </a:txBody>
                  <a:tcPr marL="44450" marR="44450" marT="0" marB="0" anchor="ctr">
                    <a:lnL>
                      <a:noFill/>
                    </a:lnL>
                    <a:lnR>
                      <a:noFill/>
                    </a:lnR>
                    <a:lnT>
                      <a:noFill/>
                    </a:lnT>
                    <a:lnB>
                      <a:noFill/>
                    </a:lnB>
                    <a:lnTlToBr w="12700" cmpd="sng">
                      <a:noFill/>
                      <a:prstDash val="solid"/>
                    </a:lnTlToBr>
                    <a:lnBlToTr w="12700" cmpd="sng">
                      <a:noFill/>
                      <a:prstDash val="solid"/>
                    </a:lnBlToTr>
                  </a:tcPr>
                </a:tc>
                <a:tc gridSpan="2">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0.03</a:t>
                      </a:r>
                    </a:p>
                  </a:txBody>
                  <a:tcPr marL="44450" marR="44450" marT="0" marB="0" anchor="ctr">
                    <a:lnL>
                      <a:noFill/>
                    </a:lnL>
                    <a:lnR>
                      <a:noFill/>
                    </a:lnR>
                    <a:lnT>
                      <a:noFill/>
                    </a:lnT>
                    <a:lnB>
                      <a:noFill/>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1319395502"/>
                  </a:ext>
                </a:extLst>
              </a:tr>
              <a:tr h="640922">
                <a:tc>
                  <a:txBody>
                    <a:bodyPr/>
                    <a:lstStyle/>
                    <a:p>
                      <a:pPr algn="l">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Ambulatory AECOPD, m (SD)</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1.7/1.5</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-0.2 (1.9)</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0.7</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0.50</a:t>
                      </a:r>
                    </a:p>
                  </a:txBody>
                  <a:tcPr marL="44450" marR="44450" marT="0" marB="0" anchor="ctr">
                    <a:lnL>
                      <a:noFill/>
                    </a:lnL>
                    <a:lnR w="9525" cap="flat" cmpd="sng" algn="ctr">
                      <a:solidFill>
                        <a:schemeClr val="bg2"/>
                      </a:solidFill>
                      <a:prstDash val="solid"/>
                      <a:round/>
                      <a:headEnd type="none" w="med" len="med"/>
                      <a:tailEnd type="none" w="med" len="med"/>
                    </a:lnR>
                    <a:lnT>
                      <a:noFill/>
                    </a:lnT>
                    <a:lnB w="25400" cmpd="sng">
                      <a:noFill/>
                    </a:lnB>
                    <a:lnTlToBr w="12700" cmpd="sng">
                      <a:noFill/>
                      <a:prstDash val="solid"/>
                    </a:lnTlToBr>
                    <a:lnBlToTr w="12700" cmpd="sng">
                      <a:noFill/>
                      <a:prstDash val="solid"/>
                    </a:lnBlToTr>
                  </a:tcPr>
                </a:tc>
                <a:tc>
                  <a:txBody>
                    <a:bodyPr/>
                    <a:lstStyle/>
                    <a:p>
                      <a:pPr algn="ct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1.5/1.2</a:t>
                      </a:r>
                      <a:endParaRPr lang="fr-FR"/>
                    </a:p>
                  </a:txBody>
                  <a:tcPr marL="44450" marR="44450" marT="0" marB="0" anchor="ctr">
                    <a:lnL w="9525" cap="flat" cmpd="sng" algn="ctr">
                      <a:solidFill>
                        <a:schemeClr val="bg2"/>
                      </a:solidFill>
                      <a:prstDash val="solid"/>
                      <a:round/>
                      <a:headEnd type="none" w="med" len="med"/>
                      <a:tailEnd type="none" w="med" len="med"/>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-0.3 (1.9)</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0.9</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0.61</a:t>
                      </a:r>
                    </a:p>
                  </a:txBody>
                  <a:tcPr marL="44450" marR="44450" marT="0" marB="0" anchor="ctr">
                    <a:lnL>
                      <a:noFill/>
                    </a:lnL>
                    <a:lnR w="9525" cap="flat" cmpd="sng" algn="ctr">
                      <a:solidFill>
                        <a:schemeClr val="bg2"/>
                      </a:solidFill>
                      <a:prstDash val="solid"/>
                      <a:round/>
                      <a:headEnd type="none" w="med" len="med"/>
                      <a:tailEnd type="none" w="med" len="med"/>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2.2/2.3</a:t>
                      </a:r>
                    </a:p>
                  </a:txBody>
                  <a:tcPr marL="44450" marR="44450" marT="0" marB="0" anchor="ctr">
                    <a:lnL w="9525" cap="flat" cmpd="sng" algn="ctr">
                      <a:solidFill>
                        <a:schemeClr val="bg2"/>
                      </a:solidFill>
                      <a:prstDash val="solid"/>
                      <a:round/>
                      <a:headEnd type="none" w="med" len="med"/>
                      <a:tailEnd type="none" w="med" len="med"/>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 -0.1 (2.0)</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a:txBody>
                    <a:bodyPr/>
                    <a:lstStyle/>
                    <a:p>
                      <a:pPr algn="ctr">
                        <a:lnSpc>
                          <a:spcPct val="107000"/>
                        </a:lnSpc>
                        <a:spcAft>
                          <a:spcPts val="800"/>
                        </a:spcAft>
                      </a:pPr>
                      <a:r>
                        <a:rPr lang="fr-FR" sz="1200" kern="1200">
                          <a:solidFill>
                            <a:schemeClr val="tx1">
                              <a:lumMod val="75000"/>
                              <a:lumOff val="25000"/>
                            </a:schemeClr>
                          </a:solidFill>
                          <a:latin typeface="Arial" panose="020B0604020202020204" pitchFamily="34" charset="0"/>
                          <a:ea typeface="+mn-ea"/>
                          <a:cs typeface="Arial" panose="020B0604020202020204" pitchFamily="34" charset="0"/>
                        </a:rPr>
                        <a:t>0.2</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gridSpan="2">
                  <a:txBody>
                    <a:bodyPr/>
                    <a:lstStyle/>
                    <a:p>
                      <a:pPr algn="ctr">
                        <a:lnSpc>
                          <a:spcPct val="107000"/>
                        </a:lnSpc>
                        <a:spcAft>
                          <a:spcPts val="800"/>
                        </a:spcAft>
                      </a:pPr>
                      <a:r>
                        <a:rPr lang="fr-FR" sz="1200" kern="1200" dirty="0">
                          <a:solidFill>
                            <a:schemeClr val="tx1">
                              <a:lumMod val="75000"/>
                              <a:lumOff val="25000"/>
                            </a:schemeClr>
                          </a:solidFill>
                          <a:latin typeface="Arial" panose="020B0604020202020204" pitchFamily="34" charset="0"/>
                          <a:ea typeface="+mn-ea"/>
                          <a:cs typeface="Arial" panose="020B0604020202020204" pitchFamily="34" charset="0"/>
                        </a:rPr>
                        <a:t>0.87</a:t>
                      </a:r>
                    </a:p>
                  </a:txBody>
                  <a:tcPr marL="44450" marR="44450" marT="0" marB="0" anchor="ctr">
                    <a:lnL>
                      <a:noFill/>
                    </a:lnL>
                    <a:lnR>
                      <a:noFill/>
                    </a:lnR>
                    <a:lnT>
                      <a:noFill/>
                    </a:lnT>
                    <a:lnB w="25400" cmpd="sng">
                      <a:noFill/>
                    </a:lnB>
                    <a:lnTlToBr w="12700" cmpd="sng">
                      <a:noFill/>
                      <a:prstDash val="solid"/>
                    </a:lnTlToBr>
                    <a:lnBlToTr w="12700" cmpd="sng">
                      <a:noFill/>
                      <a:prstDash val="solid"/>
                    </a:lnBlToTr>
                  </a:tcPr>
                </a:tc>
                <a:tc hMerge="1">
                  <a:txBody>
                    <a:bodyPr/>
                    <a:lstStyle/>
                    <a:p>
                      <a:endParaRPr lang="fr-FR"/>
                    </a:p>
                  </a:txBody>
                  <a:tcPr/>
                </a:tc>
                <a:extLst>
                  <a:ext uri="{0D108BD9-81ED-4DB2-BD59-A6C34878D82A}">
                    <a16:rowId xmlns:a16="http://schemas.microsoft.com/office/drawing/2014/main" val="890341456"/>
                  </a:ext>
                </a:extLst>
              </a:tr>
            </a:tbl>
          </a:graphicData>
        </a:graphic>
      </p:graphicFrame>
      <p:sp>
        <p:nvSpPr>
          <p:cNvPr id="78" name="ZoneTexte 77">
            <a:extLst>
              <a:ext uri="{FF2B5EF4-FFF2-40B4-BE49-F238E27FC236}">
                <a16:creationId xmlns:a16="http://schemas.microsoft.com/office/drawing/2014/main" id="{FD28E1D9-7F22-2FEB-0AD5-761A61B30CF8}"/>
              </a:ext>
            </a:extLst>
          </p:cNvPr>
          <p:cNvSpPr txBox="1"/>
          <p:nvPr/>
        </p:nvSpPr>
        <p:spPr>
          <a:xfrm>
            <a:off x="1164757" y="1990125"/>
            <a:ext cx="10449508" cy="292388"/>
          </a:xfrm>
          <a:prstGeom prst="rect">
            <a:avLst/>
          </a:prstGeom>
          <a:solidFill>
            <a:srgbClr val="5E247C"/>
          </a:solid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Results and comparison between pre- and posttreatment outcomes according to the presence or absence of bronchiectasis </a:t>
            </a:r>
            <a:endParaRPr kumimoji="0" lang="fr-FR" sz="1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Espace réservé du contenu 16">
            <a:extLst>
              <a:ext uri="{FF2B5EF4-FFF2-40B4-BE49-F238E27FC236}">
                <a16:creationId xmlns:a16="http://schemas.microsoft.com/office/drawing/2014/main" id="{E31FEC49-1050-403D-4E7B-2F960A3EF282}"/>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Tree>
    <p:extLst>
      <p:ext uri="{BB962C8B-B14F-4D97-AF65-F5344CB8AC3E}">
        <p14:creationId xmlns:p14="http://schemas.microsoft.com/office/powerpoint/2010/main" val="288160201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texte 5">
            <a:extLst>
              <a:ext uri="{FF2B5EF4-FFF2-40B4-BE49-F238E27FC236}">
                <a16:creationId xmlns:a16="http://schemas.microsoft.com/office/drawing/2014/main" id="{49355718-2148-2897-6DF9-FE8010F5946C}"/>
              </a:ext>
            </a:extLst>
          </p:cNvPr>
          <p:cNvSpPr>
            <a:spLocks noGrp="1"/>
          </p:cNvSpPr>
          <p:nvPr>
            <p:ph type="body" sz="quarter" idx="19"/>
          </p:nvPr>
        </p:nvSpPr>
        <p:spPr/>
        <p:txBody>
          <a:bodyPr/>
          <a:lstStyle/>
          <a:p>
            <a:r>
              <a:rPr lang="es-ES" dirty="0"/>
              <a:t>David de la Rosa Carrillo et al., </a:t>
            </a:r>
            <a:r>
              <a:rPr lang="es-ES" dirty="0" err="1"/>
              <a:t>Arch</a:t>
            </a:r>
            <a:r>
              <a:rPr lang="es-ES" dirty="0"/>
              <a:t> </a:t>
            </a:r>
            <a:r>
              <a:rPr lang="es-ES" dirty="0" err="1"/>
              <a:t>Bronconeumol</a:t>
            </a:r>
            <a:r>
              <a:rPr lang="es-ES" dirty="0"/>
              <a:t> (Engl Ed). 2020 Oct;56(10):651-664. </a:t>
            </a:r>
            <a:r>
              <a:rPr lang="es-ES" dirty="0" err="1"/>
              <a:t>doi</a:t>
            </a:r>
            <a:r>
              <a:rPr lang="es-ES" dirty="0"/>
              <a:t>: 10.1016/j.arbres.2020.04.023. </a:t>
            </a:r>
            <a:r>
              <a:rPr lang="es-ES" dirty="0" err="1"/>
              <a:t>Epub</a:t>
            </a:r>
            <a:r>
              <a:rPr lang="es-ES" dirty="0"/>
              <a:t> 2020 Jun 13.</a:t>
            </a:r>
            <a:endParaRPr lang="fr-FR" dirty="0"/>
          </a:p>
        </p:txBody>
      </p:sp>
      <p:sp>
        <p:nvSpPr>
          <p:cNvPr id="10" name="Titre 9">
            <a:extLst>
              <a:ext uri="{FF2B5EF4-FFF2-40B4-BE49-F238E27FC236}">
                <a16:creationId xmlns:a16="http://schemas.microsoft.com/office/drawing/2014/main" id="{3ACD3F0F-0D19-B0EE-4262-D810146E18CE}"/>
              </a:ext>
            </a:extLst>
          </p:cNvPr>
          <p:cNvSpPr>
            <a:spLocks noGrp="1"/>
          </p:cNvSpPr>
          <p:nvPr>
            <p:ph type="title"/>
          </p:nvPr>
        </p:nvSpPr>
        <p:spPr>
          <a:xfrm>
            <a:off x="960194" y="7750"/>
            <a:ext cx="11104990" cy="719166"/>
          </a:xfrm>
        </p:spPr>
        <p:txBody>
          <a:bodyPr/>
          <a:lstStyle/>
          <a:p>
            <a:r>
              <a:rPr lang="en-US" dirty="0"/>
              <a:t>Consensus document on the diagnosis and treatment of chronic bronchial infection in chronic obstructive pulmonary disease</a:t>
            </a:r>
            <a:endParaRPr lang="fr-FR" dirty="0"/>
          </a:p>
        </p:txBody>
      </p:sp>
      <p:sp>
        <p:nvSpPr>
          <p:cNvPr id="19" name="Espace réservé du contenu 16">
            <a:extLst>
              <a:ext uri="{FF2B5EF4-FFF2-40B4-BE49-F238E27FC236}">
                <a16:creationId xmlns:a16="http://schemas.microsoft.com/office/drawing/2014/main" id="{6F5811A7-1F2E-1C8C-50D4-B61CAFD861DF}"/>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2" name="Espace réservé du texte 2">
            <a:extLst>
              <a:ext uri="{FF2B5EF4-FFF2-40B4-BE49-F238E27FC236}">
                <a16:creationId xmlns:a16="http://schemas.microsoft.com/office/drawing/2014/main" id="{1FF5DA13-E9F1-5BA5-5A27-7829D8BBE87F}"/>
              </a:ext>
            </a:extLst>
          </p:cNvPr>
          <p:cNvSpPr txBox="1">
            <a:spLocks/>
          </p:cNvSpPr>
          <p:nvPr/>
        </p:nvSpPr>
        <p:spPr>
          <a:xfrm>
            <a:off x="1087011" y="1189120"/>
            <a:ext cx="10734875" cy="4476894"/>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7000"/>
              </a:lnSpc>
              <a:spcBef>
                <a:spcPts val="600"/>
              </a:spcBef>
              <a:spcAft>
                <a:spcPts val="300"/>
              </a:spcAft>
              <a:buClr>
                <a:srgbClr val="5E247C"/>
              </a:buClr>
              <a:buSzPct val="85000"/>
              <a:buFont typeface="Wingdings" panose="05000000000000000000" pitchFamily="2" charset="2"/>
              <a:buChar char="l"/>
              <a:tabLst/>
              <a:defRPr/>
            </a:pP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Definitions</a:t>
            </a:r>
          </a:p>
          <a:p>
            <a:pPr marL="539750" marR="0" lvl="1" indent="-242888" algn="l" defTabSz="914400" rtl="0" eaLnBrk="1" fontAlgn="auto" latinLnBrk="0" hangingPunct="1">
              <a:lnSpc>
                <a:spcPct val="107000"/>
              </a:lnSpc>
              <a:spcBef>
                <a:spcPts val="600"/>
              </a:spcBef>
              <a:spcAft>
                <a:spcPts val="30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Chronic bronchial infection (CBI): growth of the same PPM in at least 3 cultures in a period of 1 year, performed at least 1 month apart.</a:t>
            </a:r>
          </a:p>
          <a:p>
            <a:pPr marL="539750" marR="0" lvl="1" indent="-242888" algn="l" defTabSz="914400" rtl="0" eaLnBrk="1" fontAlgn="auto" latinLnBrk="0" hangingPunct="1">
              <a:lnSpc>
                <a:spcPct val="107000"/>
              </a:lnSpc>
              <a:spcBef>
                <a:spcPts val="600"/>
              </a:spcBef>
              <a:spcAft>
                <a:spcPts val="30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Eradication: when the ppm causing the </a:t>
            </a:r>
            <a:r>
              <a:rPr kumimoji="0" lang="en-US" sz="1600" b="0" i="0" u="none" strike="noStrike" kern="100" cap="none" spc="0" normalizeH="0" baseline="0" noProof="0" dirty="0" err="1">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cbi</a:t>
            </a: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 is not isolated in at least 3 consecutive cultures in a 1-year period, performed at least 1 month apart</a:t>
            </a:r>
          </a:p>
          <a:p>
            <a:pPr marL="280988" marR="0" lvl="0" indent="-280988" algn="l" defTabSz="914400" rtl="0" eaLnBrk="1" fontAlgn="auto" latinLnBrk="0" hangingPunct="1">
              <a:lnSpc>
                <a:spcPct val="107000"/>
              </a:lnSpc>
              <a:spcBef>
                <a:spcPts val="2400"/>
              </a:spcBef>
              <a:spcAft>
                <a:spcPts val="300"/>
              </a:spcAft>
              <a:buClr>
                <a:srgbClr val="5E247C"/>
              </a:buClr>
              <a:buSzPct val="85000"/>
              <a:buFont typeface="Wingdings" panose="05000000000000000000" pitchFamily="2" charset="2"/>
              <a:buChar char="l"/>
              <a:tabLst/>
              <a:defRPr/>
            </a:pPr>
            <a:r>
              <a:rPr kumimoji="0" lang="en-US" sz="1800" b="1" i="0" u="none" strike="noStrike" kern="100" cap="none" spc="0" normalizeH="0" baseline="0" noProof="0" dirty="0">
                <a:ln>
                  <a:noFill/>
                </a:ln>
                <a:solidFill>
                  <a:srgbClr val="000000"/>
                </a:solidFill>
                <a:effectLst/>
                <a:uLnTx/>
                <a:uFillTx/>
                <a:latin typeface="Arial" panose="020B0604020202020204" pitchFamily="34" charset="0"/>
                <a:ea typeface="Aptos" panose="020B0004020202020204" pitchFamily="34" charset="0"/>
                <a:cs typeface="Arial" panose="020B0604020202020204" pitchFamily="34" charset="0"/>
              </a:rPr>
              <a:t>High risk microbes</a:t>
            </a:r>
          </a:p>
          <a:p>
            <a:pPr marL="539750" marR="0" lvl="1" indent="-242888" algn="l" defTabSz="914400" rtl="0" eaLnBrk="1" fontAlgn="auto" latinLnBrk="0" hangingPunct="1">
              <a:lnSpc>
                <a:spcPct val="107000"/>
              </a:lnSpc>
              <a:spcBef>
                <a:spcPts val="600"/>
              </a:spcBef>
              <a:spcAft>
                <a:spcPts val="300"/>
              </a:spcAft>
              <a:buClr>
                <a:srgbClr val="000000">
                  <a:lumMod val="65000"/>
                  <a:lumOff val="35000"/>
                </a:srgbClr>
              </a:buClr>
              <a:buSzPct val="85000"/>
              <a:buFont typeface="Wingdings" panose="05000000000000000000" pitchFamily="2" charset="2"/>
              <a:buChar char="à"/>
              <a:tabLst/>
              <a:defRPr/>
            </a:pPr>
            <a:r>
              <a:rPr kumimoji="0" lang="en-US" sz="1600" b="1" i="1"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P aeruginosa</a:t>
            </a: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 present in 3% to 20% of stable COPD with risk factors: FEV1 &lt; 50%, more than 3 exacerbations in the previous year, chronic use of oral corticosteroids, bronchiectasis, admission to intensive care, and a high BODE INDEX</a:t>
            </a:r>
          </a:p>
          <a:p>
            <a:pPr marL="539750" marR="0" lvl="1" indent="-242888" algn="l" defTabSz="914400" rtl="0" eaLnBrk="1" fontAlgn="auto" latinLnBrk="0" hangingPunct="1">
              <a:lnSpc>
                <a:spcPct val="107000"/>
              </a:lnSpc>
              <a:spcBef>
                <a:spcPts val="600"/>
              </a:spcBef>
              <a:spcAft>
                <a:spcPts val="300"/>
              </a:spcAft>
              <a:buClr>
                <a:srgbClr val="000000">
                  <a:lumMod val="65000"/>
                  <a:lumOff val="35000"/>
                </a:srgbClr>
              </a:buClr>
              <a:buSzPct val="85000"/>
              <a:buFont typeface="Wingdings" panose="05000000000000000000" pitchFamily="2" charset="2"/>
              <a:buChar char="à"/>
              <a:tabLst/>
              <a:defRPr/>
            </a:pPr>
            <a:r>
              <a:rPr kumimoji="0" lang="en-US" sz="1600" b="1" i="1"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Aspergillus</a:t>
            </a: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 is common in patients with certain risk factors, and is associated with more symptoms. </a:t>
            </a:r>
          </a:p>
          <a:p>
            <a:pPr marL="539750" marR="0" lvl="1" indent="-242888" algn="l" defTabSz="914400" rtl="0" eaLnBrk="1" fontAlgn="auto" latinLnBrk="0" hangingPunct="1">
              <a:lnSpc>
                <a:spcPct val="107000"/>
              </a:lnSpc>
              <a:spcBef>
                <a:spcPts val="600"/>
              </a:spcBef>
              <a:spcAft>
                <a:spcPts val="300"/>
              </a:spcAft>
              <a:buClr>
                <a:srgbClr val="000000">
                  <a:lumMod val="65000"/>
                  <a:lumOff val="35000"/>
                </a:srgbClr>
              </a:buClr>
              <a:buSzPct val="85000"/>
              <a:buFont typeface="Wingdings" panose="05000000000000000000" pitchFamily="2" charset="2"/>
              <a:buChar char="à"/>
              <a:tabLst/>
              <a:defRPr/>
            </a:pP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Rates of </a:t>
            </a:r>
            <a:r>
              <a:rPr kumimoji="0" lang="en-US" sz="1600" b="1" i="0" u="none" strike="noStrike" kern="100" cap="none" spc="0" normalizeH="0" baseline="0" noProof="0" dirty="0">
                <a:ln>
                  <a:noFill/>
                </a:ln>
                <a:solidFill>
                  <a:srgbClr val="5E247C"/>
                </a:solidFill>
                <a:effectLst/>
                <a:uLnTx/>
                <a:uFillTx/>
                <a:latin typeface="Arial" panose="020B0604020202020204" pitchFamily="34" charset="0"/>
                <a:ea typeface="Aptos" panose="020B0004020202020204" pitchFamily="34" charset="0"/>
                <a:cs typeface="Arial" panose="020B0604020202020204" pitchFamily="34" charset="0"/>
              </a:rPr>
              <a:t>NTM</a:t>
            </a: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 have increased in the past 10 years: more frequent </a:t>
            </a:r>
            <a:r>
              <a:rPr kumimoji="0" lang="en-US" sz="1600" b="0" i="0" u="none" strike="noStrike" kern="100" cap="none" spc="0" normalizeH="0" baseline="0" noProof="0" dirty="0" err="1">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copd</a:t>
            </a:r>
            <a:r>
              <a:rPr kumimoji="0" lang="en-US" sz="1600" b="0" i="0" u="none" strike="noStrike" kern="100" cap="none" spc="0" normalizeH="0" baseline="0" noProof="0" dirty="0">
                <a:ln>
                  <a:noFill/>
                </a:ln>
                <a:solidFill>
                  <a:srgbClr val="000000">
                    <a:lumMod val="65000"/>
                    <a:lumOff val="35000"/>
                  </a:srgbClr>
                </a:solidFill>
                <a:effectLst/>
                <a:uLnTx/>
                <a:uFillTx/>
                <a:latin typeface="Arial" panose="020B0604020202020204" pitchFamily="34" charset="0"/>
                <a:ea typeface="Aptos" panose="020B0004020202020204" pitchFamily="34" charset="0"/>
                <a:cs typeface="Arial" panose="020B0604020202020204" pitchFamily="34" charset="0"/>
              </a:rPr>
              <a:t> exacerbations and accelerated functional decline.</a:t>
            </a:r>
          </a:p>
        </p:txBody>
      </p:sp>
    </p:spTree>
    <p:extLst>
      <p:ext uri="{BB962C8B-B14F-4D97-AF65-F5344CB8AC3E}">
        <p14:creationId xmlns:p14="http://schemas.microsoft.com/office/powerpoint/2010/main" val="240659613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a:extLst>
              <a:ext uri="{FF2B5EF4-FFF2-40B4-BE49-F238E27FC236}">
                <a16:creationId xmlns:a16="http://schemas.microsoft.com/office/drawing/2014/main" id="{E4DA1CBC-4888-2A89-074C-46564BFBCE09}"/>
              </a:ext>
            </a:extLst>
          </p:cNvPr>
          <p:cNvSpPr>
            <a:spLocks noGrp="1"/>
          </p:cNvSpPr>
          <p:nvPr>
            <p:ph type="title"/>
          </p:nvPr>
        </p:nvSpPr>
        <p:spPr>
          <a:xfrm>
            <a:off x="960194" y="7750"/>
            <a:ext cx="11104990" cy="719166"/>
          </a:xfrm>
        </p:spPr>
        <p:txBody>
          <a:bodyPr/>
          <a:lstStyle/>
          <a:p>
            <a:r>
              <a:rPr lang="fr-FR"/>
              <a:t>Antimicrobial treatment</a:t>
            </a:r>
          </a:p>
        </p:txBody>
      </p:sp>
      <p:sp>
        <p:nvSpPr>
          <p:cNvPr id="5" name="Espace réservé du contenu 16">
            <a:extLst>
              <a:ext uri="{FF2B5EF4-FFF2-40B4-BE49-F238E27FC236}">
                <a16:creationId xmlns:a16="http://schemas.microsoft.com/office/drawing/2014/main" id="{7C51D793-79FC-45D7-0098-80F80DE69DD2}"/>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2" name="Espace réservé du texte 1">
            <a:extLst>
              <a:ext uri="{FF2B5EF4-FFF2-40B4-BE49-F238E27FC236}">
                <a16:creationId xmlns:a16="http://schemas.microsoft.com/office/drawing/2014/main" id="{31CCAB60-BCF4-0373-8607-4366FF23B8F7}"/>
              </a:ext>
            </a:extLst>
          </p:cNvPr>
          <p:cNvSpPr>
            <a:spLocks noGrp="1"/>
          </p:cNvSpPr>
          <p:nvPr>
            <p:ph type="body" sz="quarter" idx="15"/>
          </p:nvPr>
        </p:nvSpPr>
        <p:spPr>
          <a:xfrm>
            <a:off x="960194" y="1395361"/>
            <a:ext cx="11104989" cy="4232354"/>
          </a:xfrm>
        </p:spPr>
        <p:txBody>
          <a:bodyPr/>
          <a:lstStyle/>
          <a:p>
            <a:r>
              <a:rPr lang="fr-FR" b="1" dirty="0">
                <a:solidFill>
                  <a:srgbClr val="5E247C"/>
                </a:solidFill>
              </a:rPr>
              <a:t>Oral </a:t>
            </a:r>
            <a:r>
              <a:rPr lang="fr-FR" b="1" dirty="0" err="1">
                <a:solidFill>
                  <a:srgbClr val="5E247C"/>
                </a:solidFill>
              </a:rPr>
              <a:t>intermitent</a:t>
            </a:r>
            <a:r>
              <a:rPr lang="fr-FR" b="1" dirty="0">
                <a:solidFill>
                  <a:srgbClr val="5E247C"/>
                </a:solidFill>
              </a:rPr>
              <a:t> </a:t>
            </a:r>
            <a:r>
              <a:rPr lang="fr-FR" b="1" dirty="0" err="1">
                <a:solidFill>
                  <a:srgbClr val="5E247C"/>
                </a:solidFill>
              </a:rPr>
              <a:t>antibiotics</a:t>
            </a:r>
            <a:endParaRPr lang="fr-FR" b="1" dirty="0">
              <a:solidFill>
                <a:srgbClr val="5E247C"/>
              </a:solidFill>
            </a:endParaRPr>
          </a:p>
          <a:p>
            <a:pPr lvl="1"/>
            <a:r>
              <a:rPr lang="fr-FR" dirty="0"/>
              <a:t>COPD, </a:t>
            </a:r>
            <a:r>
              <a:rPr lang="fr-FR" dirty="0" err="1"/>
              <a:t>asthma</a:t>
            </a:r>
            <a:r>
              <a:rPr lang="fr-FR" dirty="0"/>
              <a:t>, CRS, CF, </a:t>
            </a:r>
            <a:r>
              <a:rPr lang="fr-FR" dirty="0" err="1"/>
              <a:t>Bronchiectasis</a:t>
            </a:r>
            <a:r>
              <a:rPr lang="fr-FR" dirty="0"/>
              <a:t> </a:t>
            </a:r>
          </a:p>
          <a:p>
            <a:pPr lvl="1"/>
            <a:r>
              <a:rPr lang="fr-FR" dirty="0" err="1"/>
              <a:t>Azythromycin</a:t>
            </a:r>
            <a:r>
              <a:rPr lang="fr-FR" dirty="0"/>
              <a:t>, </a:t>
            </a:r>
            <a:r>
              <a:rPr lang="fr-FR" dirty="0" err="1"/>
              <a:t>doxycicline</a:t>
            </a:r>
            <a:r>
              <a:rPr lang="fr-FR" dirty="0"/>
              <a:t>, </a:t>
            </a:r>
            <a:r>
              <a:rPr lang="fr-FR" dirty="0" err="1"/>
              <a:t>cotrymoxazol</a:t>
            </a:r>
            <a:endParaRPr lang="fr-FR" dirty="0"/>
          </a:p>
          <a:p>
            <a:pPr>
              <a:spcBef>
                <a:spcPts val="2400"/>
              </a:spcBef>
            </a:pPr>
            <a:r>
              <a:rPr lang="fr-FR" b="1" dirty="0" err="1">
                <a:solidFill>
                  <a:srgbClr val="5E247C"/>
                </a:solidFill>
              </a:rPr>
              <a:t>Inhaled</a:t>
            </a:r>
            <a:r>
              <a:rPr lang="fr-FR" b="1" dirty="0">
                <a:solidFill>
                  <a:srgbClr val="5E247C"/>
                </a:solidFill>
              </a:rPr>
              <a:t> </a:t>
            </a:r>
            <a:r>
              <a:rPr lang="fr-FR" b="1" dirty="0" err="1">
                <a:solidFill>
                  <a:srgbClr val="5E247C"/>
                </a:solidFill>
              </a:rPr>
              <a:t>antibiotics</a:t>
            </a:r>
            <a:endParaRPr lang="fr-FR" b="1" dirty="0">
              <a:solidFill>
                <a:srgbClr val="5E247C"/>
              </a:solidFill>
            </a:endParaRPr>
          </a:p>
          <a:p>
            <a:pPr lvl="1"/>
            <a:r>
              <a:rPr lang="fr-FR" dirty="0"/>
              <a:t>CF, </a:t>
            </a:r>
            <a:r>
              <a:rPr lang="fr-FR" dirty="0" err="1"/>
              <a:t>Bronchiectasis</a:t>
            </a:r>
            <a:endParaRPr lang="fr-FR" dirty="0"/>
          </a:p>
          <a:p>
            <a:pPr lvl="1"/>
            <a:r>
              <a:rPr lang="fr-FR" dirty="0"/>
              <a:t>COPD (?)</a:t>
            </a:r>
          </a:p>
          <a:p>
            <a:pPr>
              <a:spcBef>
                <a:spcPts val="2400"/>
              </a:spcBef>
            </a:pPr>
            <a:r>
              <a:rPr lang="fr-FR" b="1" dirty="0">
                <a:solidFill>
                  <a:srgbClr val="5E247C"/>
                </a:solidFill>
              </a:rPr>
              <a:t>"</a:t>
            </a:r>
            <a:r>
              <a:rPr lang="fr-FR" b="1" dirty="0" err="1">
                <a:solidFill>
                  <a:srgbClr val="5E247C"/>
                </a:solidFill>
              </a:rPr>
              <a:t>Pulsed</a:t>
            </a:r>
            <a:r>
              <a:rPr lang="fr-FR" b="1" dirty="0">
                <a:solidFill>
                  <a:srgbClr val="5E247C"/>
                </a:solidFill>
              </a:rPr>
              <a:t>" oral </a:t>
            </a:r>
            <a:r>
              <a:rPr lang="fr-FR" b="1" dirty="0" err="1">
                <a:solidFill>
                  <a:srgbClr val="5E247C"/>
                </a:solidFill>
              </a:rPr>
              <a:t>antibiotics</a:t>
            </a:r>
            <a:r>
              <a:rPr lang="fr-FR" b="1" dirty="0">
                <a:solidFill>
                  <a:srgbClr val="5E247C"/>
                </a:solidFill>
              </a:rPr>
              <a:t> (???)</a:t>
            </a:r>
          </a:p>
          <a:p>
            <a:pPr lvl="1"/>
            <a:r>
              <a:rPr lang="fr-FR" dirty="0"/>
              <a:t>COPD (quinolones)</a:t>
            </a:r>
          </a:p>
          <a:p>
            <a:pPr lvl="1"/>
            <a:r>
              <a:rPr lang="fr-FR" dirty="0"/>
              <a:t>CF, </a:t>
            </a:r>
            <a:r>
              <a:rPr lang="fr-FR" dirty="0" err="1"/>
              <a:t>Bronchiectasis</a:t>
            </a:r>
            <a:r>
              <a:rPr lang="fr-FR" dirty="0"/>
              <a:t> (</a:t>
            </a:r>
            <a:r>
              <a:rPr lang="fr-FR" dirty="0" err="1"/>
              <a:t>amoxicillin</a:t>
            </a:r>
            <a:r>
              <a:rPr lang="fr-FR" dirty="0"/>
              <a:t>, </a:t>
            </a:r>
            <a:r>
              <a:rPr lang="fr-FR" dirty="0" err="1"/>
              <a:t>tetracycline</a:t>
            </a:r>
            <a:r>
              <a:rPr lang="fr-FR" dirty="0"/>
              <a:t>)</a:t>
            </a:r>
          </a:p>
          <a:p>
            <a:endParaRPr lang="fr-FR" dirty="0"/>
          </a:p>
        </p:txBody>
      </p:sp>
    </p:spTree>
    <p:extLst>
      <p:ext uri="{BB962C8B-B14F-4D97-AF65-F5344CB8AC3E}">
        <p14:creationId xmlns:p14="http://schemas.microsoft.com/office/powerpoint/2010/main" val="15913943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a:extLst>
              <a:ext uri="{FF2B5EF4-FFF2-40B4-BE49-F238E27FC236}">
                <a16:creationId xmlns:a16="http://schemas.microsoft.com/office/drawing/2014/main" id="{E4DA1CBC-4888-2A89-074C-46564BFBCE09}"/>
              </a:ext>
            </a:extLst>
          </p:cNvPr>
          <p:cNvSpPr>
            <a:spLocks noGrp="1"/>
          </p:cNvSpPr>
          <p:nvPr>
            <p:ph type="title"/>
          </p:nvPr>
        </p:nvSpPr>
        <p:spPr>
          <a:xfrm>
            <a:off x="960194" y="7750"/>
            <a:ext cx="11104990" cy="719166"/>
          </a:xfrm>
        </p:spPr>
        <p:txBody>
          <a:bodyPr/>
          <a:lstStyle/>
          <a:p>
            <a:r>
              <a:rPr lang="fr-FR" dirty="0" err="1"/>
              <a:t>Treatment</a:t>
            </a:r>
            <a:endParaRPr lang="fr-FR" dirty="0"/>
          </a:p>
        </p:txBody>
      </p:sp>
      <p:sp>
        <p:nvSpPr>
          <p:cNvPr id="25" name="Espace réservé du contenu 16">
            <a:extLst>
              <a:ext uri="{FF2B5EF4-FFF2-40B4-BE49-F238E27FC236}">
                <a16:creationId xmlns:a16="http://schemas.microsoft.com/office/drawing/2014/main" id="{834B5096-FBE1-DDC0-DFE4-809594EC0BEC}"/>
              </a:ext>
            </a:extLst>
          </p:cNvPr>
          <p:cNvSpPr>
            <a:spLocks noGrp="1"/>
          </p:cNvSpPr>
          <p:nvPr>
            <p:ph sz="quarter" idx="16" hasCustomPrompt="1"/>
          </p:nvPr>
        </p:nvSpPr>
        <p:spPr>
          <a:xfrm>
            <a:off x="957434" y="6267371"/>
            <a:ext cx="5159375" cy="590628"/>
          </a:xfrm>
        </p:spPr>
        <p:txBody>
          <a:bodyPr anchor="ctr">
            <a:noAutofit/>
          </a:bodyPr>
          <a:lstStyle>
            <a:lvl1pPr marL="0" indent="0">
              <a:spcBef>
                <a:spcPts val="0"/>
              </a:spcBef>
              <a:buNone/>
              <a:defRPr sz="1200" i="1" baseline="0">
                <a:solidFill>
                  <a:schemeClr val="bg1"/>
                </a:solidFill>
                <a:latin typeface="Century Gothic" panose="020B0502020202020204" pitchFamily="34" charset="0"/>
              </a:defRPr>
            </a:lvl1pPr>
            <a:lvl2pPr marL="457200" indent="0">
              <a:buNone/>
              <a:defRPr sz="1200" i="1">
                <a:latin typeface="Century Gothic" panose="020B0502020202020204" pitchFamily="34" charset="0"/>
              </a:defRPr>
            </a:lvl2pPr>
            <a:lvl3pPr marL="914400" indent="0">
              <a:buNone/>
              <a:defRPr sz="1200" i="1">
                <a:latin typeface="Century Gothic" panose="020B0502020202020204" pitchFamily="34" charset="0"/>
              </a:defRPr>
            </a:lvl3pPr>
            <a:lvl4pPr marL="1371600" indent="0">
              <a:buNone/>
              <a:defRPr sz="1200" i="1">
                <a:latin typeface="Century Gothic" panose="020B0502020202020204" pitchFamily="34" charset="0"/>
              </a:defRPr>
            </a:lvl4pPr>
            <a:lvl5pPr marL="1828800" indent="0">
              <a:buNone/>
              <a:defRPr sz="1200" i="1">
                <a:latin typeface="Century Gothic" panose="020B0502020202020204" pitchFamily="34" charset="0"/>
              </a:defRPr>
            </a:lvl5pPr>
          </a:lstStyle>
          <a:p>
            <a:r>
              <a:rPr lang="fr-FR" dirty="0"/>
              <a:t>Eva POLVERINO et al., ECCMID</a:t>
            </a:r>
            <a:r>
              <a:rPr lang="fr-FR" baseline="30000" dirty="0">
                <a:latin typeface="Arial Narrow" panose="020B0606020202030204" pitchFamily="34" charset="0"/>
              </a:rPr>
              <a:t>®</a:t>
            </a:r>
            <a:r>
              <a:rPr lang="fr-FR" dirty="0"/>
              <a:t> 2024, Session#EW161</a:t>
            </a:r>
          </a:p>
        </p:txBody>
      </p:sp>
      <p:sp>
        <p:nvSpPr>
          <p:cNvPr id="3" name="Rectangle à coins arrondis 10">
            <a:extLst>
              <a:ext uri="{FF2B5EF4-FFF2-40B4-BE49-F238E27FC236}">
                <a16:creationId xmlns:a16="http://schemas.microsoft.com/office/drawing/2014/main" id="{B959ACD4-C337-2272-AF10-ED6FE16D50FD}"/>
              </a:ext>
            </a:extLst>
          </p:cNvPr>
          <p:cNvSpPr/>
          <p:nvPr/>
        </p:nvSpPr>
        <p:spPr>
          <a:xfrm>
            <a:off x="6784189" y="1266744"/>
            <a:ext cx="5081206" cy="3648156"/>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 name="ZoneTexte 3">
            <a:extLst>
              <a:ext uri="{FF2B5EF4-FFF2-40B4-BE49-F238E27FC236}">
                <a16:creationId xmlns:a16="http://schemas.microsoft.com/office/drawing/2014/main" id="{009B71C3-13EB-1259-10FC-CEA84C7B2C15}"/>
              </a:ext>
            </a:extLst>
          </p:cNvPr>
          <p:cNvSpPr txBox="1"/>
          <p:nvPr/>
        </p:nvSpPr>
        <p:spPr>
          <a:xfrm>
            <a:off x="6936460" y="1091288"/>
            <a:ext cx="2958167" cy="338554"/>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Anti-inflammatory treatment</a:t>
            </a:r>
          </a:p>
        </p:txBody>
      </p:sp>
      <p:sp>
        <p:nvSpPr>
          <p:cNvPr id="6" name="Rectangle à coins arrondis 10">
            <a:extLst>
              <a:ext uri="{FF2B5EF4-FFF2-40B4-BE49-F238E27FC236}">
                <a16:creationId xmlns:a16="http://schemas.microsoft.com/office/drawing/2014/main" id="{74645515-1986-902C-9F11-C57FD2CBC67F}"/>
              </a:ext>
            </a:extLst>
          </p:cNvPr>
          <p:cNvSpPr/>
          <p:nvPr/>
        </p:nvSpPr>
        <p:spPr>
          <a:xfrm>
            <a:off x="1286903" y="1266744"/>
            <a:ext cx="5081206" cy="3648156"/>
          </a:xfrm>
          <a:prstGeom prst="roundRect">
            <a:avLst>
              <a:gd name="adj" fmla="val 0"/>
            </a:avLst>
          </a:prstGeom>
          <a:noFill/>
          <a:ln w="9525">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7" name="ZoneTexte 6">
            <a:extLst>
              <a:ext uri="{FF2B5EF4-FFF2-40B4-BE49-F238E27FC236}">
                <a16:creationId xmlns:a16="http://schemas.microsoft.com/office/drawing/2014/main" id="{5B55208D-6647-21D6-28A6-E305AE62A300}"/>
              </a:ext>
            </a:extLst>
          </p:cNvPr>
          <p:cNvSpPr txBox="1"/>
          <p:nvPr/>
        </p:nvSpPr>
        <p:spPr>
          <a:xfrm>
            <a:off x="1439175" y="1091287"/>
            <a:ext cx="1856760" cy="338554"/>
          </a:xfrm>
          <a:prstGeom prst="rect">
            <a:avLst/>
          </a:prstGeom>
          <a:solidFill>
            <a:schemeClr val="bg1"/>
          </a:solidFill>
          <a:ln>
            <a:noFill/>
          </a:ln>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Adjuvant therapy</a:t>
            </a:r>
          </a:p>
        </p:txBody>
      </p:sp>
      <p:sp>
        <p:nvSpPr>
          <p:cNvPr id="11" name="Espace réservé du texte 1">
            <a:extLst>
              <a:ext uri="{FF2B5EF4-FFF2-40B4-BE49-F238E27FC236}">
                <a16:creationId xmlns:a16="http://schemas.microsoft.com/office/drawing/2014/main" id="{21CA2CEA-BB91-7318-0C59-394DE4693142}"/>
              </a:ext>
            </a:extLst>
          </p:cNvPr>
          <p:cNvSpPr>
            <a:spLocks noGrp="1"/>
          </p:cNvSpPr>
          <p:nvPr>
            <p:ph type="body" sz="quarter" idx="15"/>
          </p:nvPr>
        </p:nvSpPr>
        <p:spPr>
          <a:xfrm>
            <a:off x="6879473" y="1521973"/>
            <a:ext cx="4819948" cy="3188817"/>
          </a:xfrm>
        </p:spPr>
        <p:txBody>
          <a:bodyPr/>
          <a:lstStyle/>
          <a:p>
            <a:r>
              <a:rPr lang="fr-FR" sz="1600" dirty="0"/>
              <a:t>Macrolides</a:t>
            </a:r>
          </a:p>
          <a:p>
            <a:pPr lvl="1"/>
            <a:r>
              <a:rPr lang="fr-FR" sz="1400" dirty="0"/>
              <a:t>COPD, CF, BE, CRS</a:t>
            </a:r>
          </a:p>
          <a:p>
            <a:pPr>
              <a:spcBef>
                <a:spcPts val="2400"/>
              </a:spcBef>
            </a:pPr>
            <a:r>
              <a:rPr lang="fr-FR" sz="1600" dirty="0" err="1"/>
              <a:t>Inhaled</a:t>
            </a:r>
            <a:r>
              <a:rPr lang="fr-FR" sz="1600" dirty="0"/>
              <a:t> </a:t>
            </a:r>
            <a:r>
              <a:rPr lang="fr-FR" sz="1600" dirty="0" err="1"/>
              <a:t>corticosteroids</a:t>
            </a:r>
            <a:endParaRPr lang="fr-FR" sz="1600" dirty="0"/>
          </a:p>
          <a:p>
            <a:pPr lvl="1"/>
            <a:r>
              <a:rPr lang="fr-FR" sz="1400" dirty="0" err="1"/>
              <a:t>Asthma</a:t>
            </a:r>
            <a:r>
              <a:rPr lang="fr-FR" sz="1400" dirty="0"/>
              <a:t>, </a:t>
            </a:r>
            <a:r>
              <a:rPr lang="fr-FR" sz="1400" dirty="0" err="1"/>
              <a:t>severe</a:t>
            </a:r>
            <a:r>
              <a:rPr lang="fr-FR" sz="1400" dirty="0"/>
              <a:t> COPD</a:t>
            </a:r>
          </a:p>
          <a:p>
            <a:pPr>
              <a:spcBef>
                <a:spcPts val="2400"/>
              </a:spcBef>
            </a:pPr>
            <a:r>
              <a:rPr lang="fr-FR" sz="1600" dirty="0" err="1"/>
              <a:t>Biological</a:t>
            </a:r>
            <a:r>
              <a:rPr lang="fr-FR" sz="1600" dirty="0"/>
              <a:t> </a:t>
            </a:r>
            <a:r>
              <a:rPr lang="fr-FR" sz="1600" dirty="0" err="1"/>
              <a:t>drugs</a:t>
            </a:r>
            <a:endParaRPr lang="fr-FR" sz="1600" dirty="0"/>
          </a:p>
          <a:p>
            <a:pPr lvl="1"/>
            <a:r>
              <a:rPr lang="fr-FR" sz="1400" dirty="0" err="1"/>
              <a:t>Asthma</a:t>
            </a:r>
            <a:r>
              <a:rPr lang="fr-FR" sz="1400" dirty="0"/>
              <a:t> and </a:t>
            </a:r>
            <a:r>
              <a:rPr lang="fr-FR" sz="1400" dirty="0" err="1"/>
              <a:t>potentially</a:t>
            </a:r>
            <a:r>
              <a:rPr lang="fr-FR" sz="1400" dirty="0"/>
              <a:t> </a:t>
            </a:r>
            <a:r>
              <a:rPr lang="fr-FR" sz="1400" dirty="0" err="1"/>
              <a:t>eosinophilic</a:t>
            </a:r>
            <a:r>
              <a:rPr lang="fr-FR" sz="1400" dirty="0"/>
              <a:t> </a:t>
            </a:r>
            <a:r>
              <a:rPr lang="fr-FR" sz="1400" dirty="0" err="1"/>
              <a:t>copd</a:t>
            </a:r>
            <a:endParaRPr lang="fr-FR" sz="1400" dirty="0"/>
          </a:p>
          <a:p>
            <a:pPr>
              <a:spcBef>
                <a:spcPts val="2400"/>
              </a:spcBef>
            </a:pPr>
            <a:r>
              <a:rPr lang="fr-FR" sz="1600" dirty="0"/>
              <a:t>BRENSOCATIB</a:t>
            </a:r>
          </a:p>
          <a:p>
            <a:pPr lvl="1"/>
            <a:r>
              <a:rPr lang="fr-FR" sz="1400" dirty="0" err="1"/>
              <a:t>ongoing</a:t>
            </a:r>
            <a:r>
              <a:rPr lang="fr-FR" sz="1400" dirty="0"/>
              <a:t> trial data </a:t>
            </a:r>
            <a:r>
              <a:rPr lang="fr-FR" sz="1400" dirty="0" err="1"/>
              <a:t>analysis</a:t>
            </a:r>
            <a:r>
              <a:rPr lang="fr-FR" sz="1400" dirty="0"/>
              <a:t> ion BE</a:t>
            </a:r>
          </a:p>
        </p:txBody>
      </p:sp>
      <p:sp>
        <p:nvSpPr>
          <p:cNvPr id="20" name="Espace réservé du texte 1">
            <a:extLst>
              <a:ext uri="{FF2B5EF4-FFF2-40B4-BE49-F238E27FC236}">
                <a16:creationId xmlns:a16="http://schemas.microsoft.com/office/drawing/2014/main" id="{C5EB5679-2D3E-DD5B-BCBC-C9E982989383}"/>
              </a:ext>
            </a:extLst>
          </p:cNvPr>
          <p:cNvSpPr txBox="1">
            <a:spLocks/>
          </p:cNvSpPr>
          <p:nvPr/>
        </p:nvSpPr>
        <p:spPr>
          <a:xfrm>
            <a:off x="1494943" y="1535995"/>
            <a:ext cx="4530300" cy="2799241"/>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fr-FR"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Mucoactive</a:t>
            </a:r>
            <a:r>
              <a:rPr kumimoji="0" lang="fr-FR"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therapy</a:t>
            </a:r>
            <a:endParaRPr kumimoji="0" lang="fr-FR"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r>
              <a:rPr kumimoji="0" lang="fr-FR" sz="1400" b="0" i="0" u="none" strike="noStrike" kern="1200" cap="none" spc="0" normalizeH="0" baseline="0" noProof="0" dirty="0" err="1">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DNAse</a:t>
            </a:r>
            <a:endParaRPr kumimoji="0" lang="fr-FR" sz="14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r>
              <a:rPr kumimoji="0" lang="fr-FR" sz="1400" b="0" i="0" u="none" strike="noStrike" kern="1200" cap="none" spc="0" normalizeH="0" baseline="0" noProof="0" dirty="0" err="1">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Hypertonic</a:t>
            </a:r>
            <a:r>
              <a:rPr kumimoji="0" lang="fr-FR" sz="14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 saline</a:t>
            </a:r>
          </a:p>
          <a:p>
            <a:pPr marL="539750" marR="0" lvl="1" indent="-242888"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Char char="à"/>
              <a:tabLst/>
              <a:defRPr/>
            </a:pPr>
            <a:r>
              <a:rPr kumimoji="0" lang="fr-FR" sz="14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rPr>
              <a:t>Mannitol</a:t>
            </a:r>
          </a:p>
          <a:p>
            <a:pPr marL="280988" marR="0" lvl="0" indent="-280988" algn="l" defTabSz="914400" rtl="0" eaLnBrk="1" fontAlgn="auto" latinLnBrk="0" hangingPunct="1">
              <a:lnSpc>
                <a:spcPct val="100000"/>
              </a:lnSpc>
              <a:spcBef>
                <a:spcPts val="2400"/>
              </a:spcBef>
              <a:spcAft>
                <a:spcPts val="0"/>
              </a:spcAft>
              <a:buClr>
                <a:srgbClr val="5E247C"/>
              </a:buClr>
              <a:buSzPct val="85000"/>
              <a:buFont typeface="Wingdings" panose="05000000000000000000" pitchFamily="2" charset="2"/>
              <a:buChar char="l"/>
              <a:tabLst/>
              <a:defRPr/>
            </a:pPr>
            <a:r>
              <a:rPr kumimoji="0" lang="fr-FR"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Airways clearance techniques</a:t>
            </a:r>
          </a:p>
          <a:p>
            <a:pPr marL="280988" marR="0" lvl="0" indent="-280988" algn="l" defTabSz="914400" rtl="0" eaLnBrk="1" fontAlgn="auto" latinLnBrk="0" hangingPunct="1">
              <a:lnSpc>
                <a:spcPct val="100000"/>
              </a:lnSpc>
              <a:spcBef>
                <a:spcPts val="2400"/>
              </a:spcBef>
              <a:spcAft>
                <a:spcPts val="0"/>
              </a:spcAft>
              <a:buClr>
                <a:srgbClr val="5E247C"/>
              </a:buClr>
              <a:buSzPct val="85000"/>
              <a:buFont typeface="Wingdings" panose="05000000000000000000" pitchFamily="2" charset="2"/>
              <a:buChar char="l"/>
              <a:tabLst/>
              <a:defRPr/>
            </a:pPr>
            <a:r>
              <a:rPr kumimoji="0" lang="fr-FR" sz="16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Nutritional</a:t>
            </a:r>
            <a:r>
              <a:rPr kumimoji="0" lang="fr-FR"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support</a:t>
            </a:r>
          </a:p>
        </p:txBody>
      </p:sp>
    </p:spTree>
    <p:extLst>
      <p:ext uri="{BB962C8B-B14F-4D97-AF65-F5344CB8AC3E}">
        <p14:creationId xmlns:p14="http://schemas.microsoft.com/office/powerpoint/2010/main" val="19694297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959667" y="1971676"/>
            <a:ext cx="9779619" cy="2050608"/>
          </a:xfrm>
        </p:spPr>
        <p:txBody>
          <a:bodyPr/>
          <a:lstStyle/>
          <a:p>
            <a:r>
              <a:rPr lang="en-US" dirty="0"/>
              <a:t>The 2023 ESC endocarditis guidelines: what's new for the diagnostic process?</a:t>
            </a:r>
            <a:br>
              <a:rPr lang="fr-FR" dirty="0"/>
            </a:br>
            <a:endParaRPr lang="fr-FR" dirty="0"/>
          </a:p>
        </p:txBody>
      </p:sp>
      <p:sp>
        <p:nvSpPr>
          <p:cNvPr id="3" name="Espace réservé du contenu 2"/>
          <p:cNvSpPr>
            <a:spLocks noGrp="1"/>
          </p:cNvSpPr>
          <p:nvPr>
            <p:ph sz="quarter" idx="10"/>
          </p:nvPr>
        </p:nvSpPr>
        <p:spPr/>
        <p:txBody>
          <a:bodyPr/>
          <a:lstStyle/>
          <a:p>
            <a:r>
              <a:rPr lang="fr-FR" dirty="0"/>
              <a:t>Maria </a:t>
            </a:r>
            <a:r>
              <a:rPr lang="fr-FR" dirty="0" err="1"/>
              <a:t>Nazarena</a:t>
            </a:r>
            <a:r>
              <a:rPr lang="fr-FR" dirty="0"/>
              <a:t> PIZZI et al., ECCMID</a:t>
            </a:r>
            <a:r>
              <a:rPr lang="fr-FR" baseline="30000" dirty="0">
                <a:latin typeface="Arial Narrow" panose="020B0606020202030204" pitchFamily="34" charset="0"/>
              </a:rPr>
              <a:t>®</a:t>
            </a:r>
            <a:r>
              <a:rPr lang="fr-FR" dirty="0"/>
              <a:t> 2024, Session#SY004</a:t>
            </a:r>
          </a:p>
        </p:txBody>
      </p:sp>
      <p:sp>
        <p:nvSpPr>
          <p:cNvPr id="5" name="Espace réservé du contenu 4"/>
          <p:cNvSpPr>
            <a:spLocks noGrp="1"/>
          </p:cNvSpPr>
          <p:nvPr>
            <p:ph sz="quarter" idx="11"/>
          </p:nvPr>
        </p:nvSpPr>
        <p:spPr/>
        <p:txBody>
          <a:bodyPr/>
          <a:lstStyle/>
          <a:p>
            <a:r>
              <a:rPr lang="en-US" dirty="0"/>
              <a:t>Endocarditis: new guidelines, approaches and challenges</a:t>
            </a:r>
            <a:endParaRPr lang="fr-FR" dirty="0"/>
          </a:p>
        </p:txBody>
      </p:sp>
    </p:spTree>
    <p:extLst>
      <p:ext uri="{BB962C8B-B14F-4D97-AF65-F5344CB8AC3E}">
        <p14:creationId xmlns:p14="http://schemas.microsoft.com/office/powerpoint/2010/main" val="133659838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F22E05C-49A3-759B-580F-CD3DA10F8CEA}"/>
              </a:ext>
            </a:extLst>
          </p:cNvPr>
          <p:cNvSpPr>
            <a:spLocks noGrp="1"/>
          </p:cNvSpPr>
          <p:nvPr>
            <p:ph type="title"/>
          </p:nvPr>
        </p:nvSpPr>
        <p:spPr/>
        <p:txBody>
          <a:bodyPr/>
          <a:lstStyle/>
          <a:p>
            <a:r>
              <a:rPr lang="en-US" dirty="0"/>
              <a:t>Time to blood culture positivity is associated with infective endocarditis in Staphylococcus aureus </a:t>
            </a:r>
            <a:r>
              <a:rPr lang="en-US" dirty="0" err="1"/>
              <a:t>bacteraemia</a:t>
            </a:r>
            <a:endParaRPr lang="fr-FR" dirty="0"/>
          </a:p>
        </p:txBody>
      </p:sp>
      <p:sp>
        <p:nvSpPr>
          <p:cNvPr id="3" name="Espace réservé du contenu 2">
            <a:extLst>
              <a:ext uri="{FF2B5EF4-FFF2-40B4-BE49-F238E27FC236}">
                <a16:creationId xmlns:a16="http://schemas.microsoft.com/office/drawing/2014/main" id="{8281CF1D-6257-7DBD-644F-AD2F0C812FDA}"/>
              </a:ext>
            </a:extLst>
          </p:cNvPr>
          <p:cNvSpPr>
            <a:spLocks noGrp="1"/>
          </p:cNvSpPr>
          <p:nvPr>
            <p:ph sz="quarter" idx="10"/>
          </p:nvPr>
        </p:nvSpPr>
        <p:spPr/>
        <p:txBody>
          <a:bodyPr/>
          <a:lstStyle/>
          <a:p>
            <a:r>
              <a:rPr lang="fr-FR" dirty="0"/>
              <a:t>Martin </a:t>
            </a:r>
            <a:r>
              <a:rPr lang="fr-FR" dirty="0" err="1"/>
              <a:t>Strömdahl</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Abs.#O1351</a:t>
            </a:r>
            <a:endParaRPr lang="fr-FR" dirty="0"/>
          </a:p>
        </p:txBody>
      </p:sp>
      <p:sp>
        <p:nvSpPr>
          <p:cNvPr id="6" name="Espace réservé du contenu 5">
            <a:extLst>
              <a:ext uri="{FF2B5EF4-FFF2-40B4-BE49-F238E27FC236}">
                <a16:creationId xmlns:a16="http://schemas.microsoft.com/office/drawing/2014/main" id="{576A22CF-5AA8-3E12-A5AF-5F5310323749}"/>
              </a:ext>
            </a:extLst>
          </p:cNvPr>
          <p:cNvSpPr>
            <a:spLocks noGrp="1"/>
          </p:cNvSpPr>
          <p:nvPr>
            <p:ph sz="quarter" idx="11"/>
          </p:nvPr>
        </p:nvSpPr>
        <p:spPr/>
        <p:txBody>
          <a:bodyPr/>
          <a:lstStyle/>
          <a:p>
            <a:r>
              <a:rPr lang="fr-FR" dirty="0" err="1"/>
              <a:t>Infective</a:t>
            </a:r>
            <a:r>
              <a:rPr lang="fr-FR" dirty="0"/>
              <a:t> </a:t>
            </a:r>
            <a:r>
              <a:rPr lang="fr-FR" dirty="0" err="1"/>
              <a:t>endocarditis</a:t>
            </a:r>
            <a:r>
              <a:rPr lang="fr-FR" dirty="0"/>
              <a:t> in clinical practice</a:t>
            </a:r>
          </a:p>
        </p:txBody>
      </p:sp>
    </p:spTree>
    <p:extLst>
      <p:ext uri="{BB962C8B-B14F-4D97-AF65-F5344CB8AC3E}">
        <p14:creationId xmlns:p14="http://schemas.microsoft.com/office/powerpoint/2010/main" val="220603902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Graphique 18">
            <a:extLst>
              <a:ext uri="{FF2B5EF4-FFF2-40B4-BE49-F238E27FC236}">
                <a16:creationId xmlns:a16="http://schemas.microsoft.com/office/drawing/2014/main" id="{C90AFD7A-DDCB-0AC8-C811-ADC813A23AA4}"/>
              </a:ext>
            </a:extLst>
          </p:cNvPr>
          <p:cNvGraphicFramePr/>
          <p:nvPr/>
        </p:nvGraphicFramePr>
        <p:xfrm>
          <a:off x="7555977" y="1291532"/>
          <a:ext cx="3842003" cy="3967872"/>
        </p:xfrm>
        <a:graphic>
          <a:graphicData uri="http://schemas.openxmlformats.org/drawingml/2006/chart">
            <c:chart xmlns:c="http://schemas.openxmlformats.org/drawingml/2006/chart" xmlns:r="http://schemas.openxmlformats.org/officeDocument/2006/relationships" r:id="rId2"/>
          </a:graphicData>
        </a:graphic>
      </p:graphicFrame>
      <p:sp>
        <p:nvSpPr>
          <p:cNvPr id="24" name="Forme libre 23">
            <a:extLst>
              <a:ext uri="{FF2B5EF4-FFF2-40B4-BE49-F238E27FC236}">
                <a16:creationId xmlns:a16="http://schemas.microsoft.com/office/drawing/2014/main" id="{1EBBE693-F354-9369-CEE0-EA9B94BCB0EF}"/>
              </a:ext>
            </a:extLst>
          </p:cNvPr>
          <p:cNvSpPr/>
          <p:nvPr/>
        </p:nvSpPr>
        <p:spPr>
          <a:xfrm>
            <a:off x="7941858" y="1388672"/>
            <a:ext cx="3355383" cy="3347653"/>
          </a:xfrm>
          <a:custGeom>
            <a:avLst/>
            <a:gdLst>
              <a:gd name="connsiteX0" fmla="*/ 0 w 3355383"/>
              <a:gd name="connsiteY0" fmla="*/ 3347653 h 3347653"/>
              <a:gd name="connsiteX1" fmla="*/ 0 w 3355383"/>
              <a:gd name="connsiteY1" fmla="*/ 3347653 h 3347653"/>
              <a:gd name="connsiteX2" fmla="*/ 15499 w 3355383"/>
              <a:gd name="connsiteY2" fmla="*/ 3254664 h 3347653"/>
              <a:gd name="connsiteX3" fmla="*/ 30997 w 3355383"/>
              <a:gd name="connsiteY3" fmla="*/ 3239165 h 3347653"/>
              <a:gd name="connsiteX4" fmla="*/ 38746 w 3355383"/>
              <a:gd name="connsiteY4" fmla="*/ 3215918 h 3347653"/>
              <a:gd name="connsiteX5" fmla="*/ 61993 w 3355383"/>
              <a:gd name="connsiteY5" fmla="*/ 3200420 h 3347653"/>
              <a:gd name="connsiteX6" fmla="*/ 77492 w 3355383"/>
              <a:gd name="connsiteY6" fmla="*/ 3177172 h 3347653"/>
              <a:gd name="connsiteX7" fmla="*/ 92990 w 3355383"/>
              <a:gd name="connsiteY7" fmla="*/ 3115179 h 3347653"/>
              <a:gd name="connsiteX8" fmla="*/ 100739 w 3355383"/>
              <a:gd name="connsiteY8" fmla="*/ 3084182 h 3347653"/>
              <a:gd name="connsiteX9" fmla="*/ 108488 w 3355383"/>
              <a:gd name="connsiteY9" fmla="*/ 3060935 h 3347653"/>
              <a:gd name="connsiteX10" fmla="*/ 116238 w 3355383"/>
              <a:gd name="connsiteY10" fmla="*/ 3029938 h 3347653"/>
              <a:gd name="connsiteX11" fmla="*/ 123987 w 3355383"/>
              <a:gd name="connsiteY11" fmla="*/ 2991192 h 3347653"/>
              <a:gd name="connsiteX12" fmla="*/ 154983 w 3355383"/>
              <a:gd name="connsiteY12" fmla="*/ 2944697 h 3347653"/>
              <a:gd name="connsiteX13" fmla="*/ 170482 w 3355383"/>
              <a:gd name="connsiteY13" fmla="*/ 2921450 h 3347653"/>
              <a:gd name="connsiteX14" fmla="*/ 185980 w 3355383"/>
              <a:gd name="connsiteY14" fmla="*/ 2867206 h 3347653"/>
              <a:gd name="connsiteX15" fmla="*/ 201478 w 3355383"/>
              <a:gd name="connsiteY15" fmla="*/ 2820711 h 3347653"/>
              <a:gd name="connsiteX16" fmla="*/ 209227 w 3355383"/>
              <a:gd name="connsiteY16" fmla="*/ 2797464 h 3347653"/>
              <a:gd name="connsiteX17" fmla="*/ 216977 w 3355383"/>
              <a:gd name="connsiteY17" fmla="*/ 2774216 h 3347653"/>
              <a:gd name="connsiteX18" fmla="*/ 232475 w 3355383"/>
              <a:gd name="connsiteY18" fmla="*/ 2657979 h 3347653"/>
              <a:gd name="connsiteX19" fmla="*/ 247973 w 3355383"/>
              <a:gd name="connsiteY19" fmla="*/ 2626982 h 3347653"/>
              <a:gd name="connsiteX20" fmla="*/ 271221 w 3355383"/>
              <a:gd name="connsiteY20" fmla="*/ 2588236 h 3347653"/>
              <a:gd name="connsiteX21" fmla="*/ 294468 w 3355383"/>
              <a:gd name="connsiteY21" fmla="*/ 2541742 h 3347653"/>
              <a:gd name="connsiteX22" fmla="*/ 325465 w 3355383"/>
              <a:gd name="connsiteY22" fmla="*/ 2510745 h 3347653"/>
              <a:gd name="connsiteX23" fmla="*/ 333214 w 3355383"/>
              <a:gd name="connsiteY23" fmla="*/ 2487497 h 3347653"/>
              <a:gd name="connsiteX24" fmla="*/ 364210 w 3355383"/>
              <a:gd name="connsiteY24" fmla="*/ 2441003 h 3347653"/>
              <a:gd name="connsiteX25" fmla="*/ 379709 w 3355383"/>
              <a:gd name="connsiteY25" fmla="*/ 2394508 h 3347653"/>
              <a:gd name="connsiteX26" fmla="*/ 387458 w 3355383"/>
              <a:gd name="connsiteY26" fmla="*/ 2363511 h 3347653"/>
              <a:gd name="connsiteX27" fmla="*/ 410705 w 3355383"/>
              <a:gd name="connsiteY27" fmla="*/ 2293769 h 3347653"/>
              <a:gd name="connsiteX28" fmla="*/ 418454 w 3355383"/>
              <a:gd name="connsiteY28" fmla="*/ 2270521 h 3347653"/>
              <a:gd name="connsiteX29" fmla="*/ 426204 w 3355383"/>
              <a:gd name="connsiteY29" fmla="*/ 2239525 h 3347653"/>
              <a:gd name="connsiteX30" fmla="*/ 449451 w 3355383"/>
              <a:gd name="connsiteY30" fmla="*/ 1983803 h 3347653"/>
              <a:gd name="connsiteX31" fmla="*/ 449451 w 3355383"/>
              <a:gd name="connsiteY31" fmla="*/ 1844318 h 3347653"/>
              <a:gd name="connsiteX32" fmla="*/ 472699 w 3355383"/>
              <a:gd name="connsiteY32" fmla="*/ 1836569 h 3347653"/>
              <a:gd name="connsiteX33" fmla="*/ 511444 w 3355383"/>
              <a:gd name="connsiteY33" fmla="*/ 1813321 h 3347653"/>
              <a:gd name="connsiteX34" fmla="*/ 526943 w 3355383"/>
              <a:gd name="connsiteY34" fmla="*/ 1797823 h 3347653"/>
              <a:gd name="connsiteX35" fmla="*/ 557939 w 3355383"/>
              <a:gd name="connsiteY35" fmla="*/ 1782325 h 3347653"/>
              <a:gd name="connsiteX36" fmla="*/ 604434 w 3355383"/>
              <a:gd name="connsiteY36" fmla="*/ 1720331 h 3347653"/>
              <a:gd name="connsiteX37" fmla="*/ 619932 w 3355383"/>
              <a:gd name="connsiteY37" fmla="*/ 1697084 h 3347653"/>
              <a:gd name="connsiteX38" fmla="*/ 666427 w 3355383"/>
              <a:gd name="connsiteY38" fmla="*/ 1673836 h 3347653"/>
              <a:gd name="connsiteX39" fmla="*/ 712922 w 3355383"/>
              <a:gd name="connsiteY39" fmla="*/ 1650589 h 3347653"/>
              <a:gd name="connsiteX40" fmla="*/ 759417 w 3355383"/>
              <a:gd name="connsiteY40" fmla="*/ 1596345 h 3347653"/>
              <a:gd name="connsiteX41" fmla="*/ 782665 w 3355383"/>
              <a:gd name="connsiteY41" fmla="*/ 1487857 h 3347653"/>
              <a:gd name="connsiteX42" fmla="*/ 790414 w 3355383"/>
              <a:gd name="connsiteY42" fmla="*/ 1464609 h 3347653"/>
              <a:gd name="connsiteX43" fmla="*/ 821410 w 3355383"/>
              <a:gd name="connsiteY43" fmla="*/ 1418114 h 3347653"/>
              <a:gd name="connsiteX44" fmla="*/ 836909 w 3355383"/>
              <a:gd name="connsiteY44" fmla="*/ 1394867 h 3347653"/>
              <a:gd name="connsiteX45" fmla="*/ 867905 w 3355383"/>
              <a:gd name="connsiteY45" fmla="*/ 1301877 h 3347653"/>
              <a:gd name="connsiteX46" fmla="*/ 875654 w 3355383"/>
              <a:gd name="connsiteY46" fmla="*/ 1278630 h 3347653"/>
              <a:gd name="connsiteX47" fmla="*/ 914400 w 3355383"/>
              <a:gd name="connsiteY47" fmla="*/ 1247633 h 3347653"/>
              <a:gd name="connsiteX48" fmla="*/ 937648 w 3355383"/>
              <a:gd name="connsiteY48" fmla="*/ 1239884 h 3347653"/>
              <a:gd name="connsiteX49" fmla="*/ 1007390 w 3355383"/>
              <a:gd name="connsiteY49" fmla="*/ 1208887 h 3347653"/>
              <a:gd name="connsiteX50" fmla="*/ 1030638 w 3355383"/>
              <a:gd name="connsiteY50" fmla="*/ 1201138 h 3347653"/>
              <a:gd name="connsiteX51" fmla="*/ 1053885 w 3355383"/>
              <a:gd name="connsiteY51" fmla="*/ 1185640 h 3347653"/>
              <a:gd name="connsiteX52" fmla="*/ 1092631 w 3355383"/>
              <a:gd name="connsiteY52" fmla="*/ 1177891 h 3347653"/>
              <a:gd name="connsiteX53" fmla="*/ 1115878 w 3355383"/>
              <a:gd name="connsiteY53" fmla="*/ 1170142 h 3347653"/>
              <a:gd name="connsiteX54" fmla="*/ 1146875 w 3355383"/>
              <a:gd name="connsiteY54" fmla="*/ 1162392 h 3347653"/>
              <a:gd name="connsiteX55" fmla="*/ 1162373 w 3355383"/>
              <a:gd name="connsiteY55" fmla="*/ 1061653 h 3347653"/>
              <a:gd name="connsiteX56" fmla="*/ 1185621 w 3355383"/>
              <a:gd name="connsiteY56" fmla="*/ 1015159 h 3347653"/>
              <a:gd name="connsiteX57" fmla="*/ 1201119 w 3355383"/>
              <a:gd name="connsiteY57" fmla="*/ 999660 h 3347653"/>
              <a:gd name="connsiteX58" fmla="*/ 1224366 w 3355383"/>
              <a:gd name="connsiteY58" fmla="*/ 984162 h 3347653"/>
              <a:gd name="connsiteX59" fmla="*/ 1239865 w 3355383"/>
              <a:gd name="connsiteY59" fmla="*/ 968664 h 3347653"/>
              <a:gd name="connsiteX60" fmla="*/ 1263112 w 3355383"/>
              <a:gd name="connsiteY60" fmla="*/ 960914 h 3347653"/>
              <a:gd name="connsiteX61" fmla="*/ 1309607 w 3355383"/>
              <a:gd name="connsiteY61" fmla="*/ 937667 h 3347653"/>
              <a:gd name="connsiteX62" fmla="*/ 1340604 w 3355383"/>
              <a:gd name="connsiteY62" fmla="*/ 891172 h 3347653"/>
              <a:gd name="connsiteX63" fmla="*/ 1348353 w 3355383"/>
              <a:gd name="connsiteY63" fmla="*/ 867925 h 3347653"/>
              <a:gd name="connsiteX64" fmla="*/ 1410346 w 3355383"/>
              <a:gd name="connsiteY64" fmla="*/ 813681 h 3347653"/>
              <a:gd name="connsiteX65" fmla="*/ 1441343 w 3355383"/>
              <a:gd name="connsiteY65" fmla="*/ 782684 h 3347653"/>
              <a:gd name="connsiteX66" fmla="*/ 1480088 w 3355383"/>
              <a:gd name="connsiteY66" fmla="*/ 751687 h 3347653"/>
              <a:gd name="connsiteX67" fmla="*/ 1503336 w 3355383"/>
              <a:gd name="connsiteY67" fmla="*/ 736189 h 3347653"/>
              <a:gd name="connsiteX68" fmla="*/ 1526583 w 3355383"/>
              <a:gd name="connsiteY68" fmla="*/ 712942 h 3347653"/>
              <a:gd name="connsiteX69" fmla="*/ 1573078 w 3355383"/>
              <a:gd name="connsiteY69" fmla="*/ 681945 h 3347653"/>
              <a:gd name="connsiteX70" fmla="*/ 1611824 w 3355383"/>
              <a:gd name="connsiteY70" fmla="*/ 635450 h 3347653"/>
              <a:gd name="connsiteX71" fmla="*/ 1635071 w 3355383"/>
              <a:gd name="connsiteY71" fmla="*/ 627701 h 3347653"/>
              <a:gd name="connsiteX72" fmla="*/ 1650570 w 3355383"/>
              <a:gd name="connsiteY72" fmla="*/ 612203 h 3347653"/>
              <a:gd name="connsiteX73" fmla="*/ 1697065 w 3355383"/>
              <a:gd name="connsiteY73" fmla="*/ 596704 h 3347653"/>
              <a:gd name="connsiteX74" fmla="*/ 1743560 w 3355383"/>
              <a:gd name="connsiteY74" fmla="*/ 573457 h 3347653"/>
              <a:gd name="connsiteX75" fmla="*/ 1774556 w 3355383"/>
              <a:gd name="connsiteY75" fmla="*/ 557959 h 3347653"/>
              <a:gd name="connsiteX76" fmla="*/ 1821051 w 3355383"/>
              <a:gd name="connsiteY76" fmla="*/ 542460 h 3347653"/>
              <a:gd name="connsiteX77" fmla="*/ 1844299 w 3355383"/>
              <a:gd name="connsiteY77" fmla="*/ 534711 h 3347653"/>
              <a:gd name="connsiteX78" fmla="*/ 1898543 w 3355383"/>
              <a:gd name="connsiteY78" fmla="*/ 503714 h 3347653"/>
              <a:gd name="connsiteX79" fmla="*/ 1921790 w 3355383"/>
              <a:gd name="connsiteY79" fmla="*/ 495965 h 3347653"/>
              <a:gd name="connsiteX80" fmla="*/ 1945038 w 3355383"/>
              <a:gd name="connsiteY80" fmla="*/ 480467 h 3347653"/>
              <a:gd name="connsiteX81" fmla="*/ 1991532 w 3355383"/>
              <a:gd name="connsiteY81" fmla="*/ 472718 h 3347653"/>
              <a:gd name="connsiteX82" fmla="*/ 2030278 w 3355383"/>
              <a:gd name="connsiteY82" fmla="*/ 464969 h 3347653"/>
              <a:gd name="connsiteX83" fmla="*/ 2076773 w 3355383"/>
              <a:gd name="connsiteY83" fmla="*/ 449470 h 3347653"/>
              <a:gd name="connsiteX84" fmla="*/ 2123268 w 3355383"/>
              <a:gd name="connsiteY84" fmla="*/ 418474 h 3347653"/>
              <a:gd name="connsiteX85" fmla="*/ 2146515 w 3355383"/>
              <a:gd name="connsiteY85" fmla="*/ 402975 h 3347653"/>
              <a:gd name="connsiteX86" fmla="*/ 2193010 w 3355383"/>
              <a:gd name="connsiteY86" fmla="*/ 387477 h 3347653"/>
              <a:gd name="connsiteX87" fmla="*/ 2208509 w 3355383"/>
              <a:gd name="connsiteY87" fmla="*/ 371979 h 3347653"/>
              <a:gd name="connsiteX88" fmla="*/ 2262753 w 3355383"/>
              <a:gd name="connsiteY88" fmla="*/ 356481 h 3347653"/>
              <a:gd name="connsiteX89" fmla="*/ 2324746 w 3355383"/>
              <a:gd name="connsiteY89" fmla="*/ 325484 h 3347653"/>
              <a:gd name="connsiteX90" fmla="*/ 2347993 w 3355383"/>
              <a:gd name="connsiteY90" fmla="*/ 317735 h 3347653"/>
              <a:gd name="connsiteX91" fmla="*/ 2394488 w 3355383"/>
              <a:gd name="connsiteY91" fmla="*/ 286738 h 3347653"/>
              <a:gd name="connsiteX92" fmla="*/ 2464231 w 3355383"/>
              <a:gd name="connsiteY92" fmla="*/ 263491 h 3347653"/>
              <a:gd name="connsiteX93" fmla="*/ 2518475 w 3355383"/>
              <a:gd name="connsiteY93" fmla="*/ 247992 h 3347653"/>
              <a:gd name="connsiteX94" fmla="*/ 2650210 w 3355383"/>
              <a:gd name="connsiteY94" fmla="*/ 232494 h 3347653"/>
              <a:gd name="connsiteX95" fmla="*/ 2719953 w 3355383"/>
              <a:gd name="connsiteY95" fmla="*/ 216996 h 3347653"/>
              <a:gd name="connsiteX96" fmla="*/ 2781946 w 3355383"/>
              <a:gd name="connsiteY96" fmla="*/ 201497 h 3347653"/>
              <a:gd name="connsiteX97" fmla="*/ 2805193 w 3355383"/>
              <a:gd name="connsiteY97" fmla="*/ 178250 h 3347653"/>
              <a:gd name="connsiteX98" fmla="*/ 2859438 w 3355383"/>
              <a:gd name="connsiteY98" fmla="*/ 155003 h 3347653"/>
              <a:gd name="connsiteX99" fmla="*/ 2882685 w 3355383"/>
              <a:gd name="connsiteY99" fmla="*/ 139504 h 3347653"/>
              <a:gd name="connsiteX100" fmla="*/ 2905932 w 3355383"/>
              <a:gd name="connsiteY100" fmla="*/ 131755 h 3347653"/>
              <a:gd name="connsiteX101" fmla="*/ 2921431 w 3355383"/>
              <a:gd name="connsiteY101" fmla="*/ 116257 h 3347653"/>
              <a:gd name="connsiteX102" fmla="*/ 2991173 w 3355383"/>
              <a:gd name="connsiteY102" fmla="*/ 93009 h 3347653"/>
              <a:gd name="connsiteX103" fmla="*/ 3068665 w 3355383"/>
              <a:gd name="connsiteY103" fmla="*/ 62013 h 3347653"/>
              <a:gd name="connsiteX104" fmla="*/ 3091912 w 3355383"/>
              <a:gd name="connsiteY104" fmla="*/ 54264 h 3347653"/>
              <a:gd name="connsiteX105" fmla="*/ 3169404 w 3355383"/>
              <a:gd name="connsiteY105" fmla="*/ 38765 h 3347653"/>
              <a:gd name="connsiteX106" fmla="*/ 3200400 w 3355383"/>
              <a:gd name="connsiteY106" fmla="*/ 31016 h 3347653"/>
              <a:gd name="connsiteX107" fmla="*/ 3324387 w 3355383"/>
              <a:gd name="connsiteY107" fmla="*/ 7769 h 3347653"/>
              <a:gd name="connsiteX108" fmla="*/ 3355383 w 3355383"/>
              <a:gd name="connsiteY108" fmla="*/ 20 h 3347653"/>
              <a:gd name="connsiteX109" fmla="*/ 3355383 w 3355383"/>
              <a:gd name="connsiteY109" fmla="*/ 20 h 334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355383" h="3347653">
                <a:moveTo>
                  <a:pt x="0" y="3347653"/>
                </a:moveTo>
                <a:lnTo>
                  <a:pt x="0" y="3347653"/>
                </a:lnTo>
                <a:cubicBezTo>
                  <a:pt x="767" y="3340752"/>
                  <a:pt x="3105" y="3275321"/>
                  <a:pt x="15499" y="3254664"/>
                </a:cubicBezTo>
                <a:cubicBezTo>
                  <a:pt x="19258" y="3248399"/>
                  <a:pt x="25831" y="3244331"/>
                  <a:pt x="30997" y="3239165"/>
                </a:cubicBezTo>
                <a:cubicBezTo>
                  <a:pt x="33580" y="3231416"/>
                  <a:pt x="33643" y="3222296"/>
                  <a:pt x="38746" y="3215918"/>
                </a:cubicBezTo>
                <a:cubicBezTo>
                  <a:pt x="44564" y="3208646"/>
                  <a:pt x="55408" y="3207005"/>
                  <a:pt x="61993" y="3200420"/>
                </a:cubicBezTo>
                <a:cubicBezTo>
                  <a:pt x="68579" y="3193834"/>
                  <a:pt x="72326" y="3184921"/>
                  <a:pt x="77492" y="3177172"/>
                </a:cubicBezTo>
                <a:lnTo>
                  <a:pt x="92990" y="3115179"/>
                </a:lnTo>
                <a:cubicBezTo>
                  <a:pt x="95573" y="3104847"/>
                  <a:pt x="97371" y="3094286"/>
                  <a:pt x="100739" y="3084182"/>
                </a:cubicBezTo>
                <a:cubicBezTo>
                  <a:pt x="103322" y="3076433"/>
                  <a:pt x="106244" y="3068789"/>
                  <a:pt x="108488" y="3060935"/>
                </a:cubicBezTo>
                <a:cubicBezTo>
                  <a:pt x="111414" y="3050694"/>
                  <a:pt x="113928" y="3040335"/>
                  <a:pt x="116238" y="3029938"/>
                </a:cubicBezTo>
                <a:cubicBezTo>
                  <a:pt x="119095" y="3017081"/>
                  <a:pt x="118537" y="3003183"/>
                  <a:pt x="123987" y="2991192"/>
                </a:cubicBezTo>
                <a:cubicBezTo>
                  <a:pt x="131695" y="2974235"/>
                  <a:pt x="144651" y="2960195"/>
                  <a:pt x="154983" y="2944697"/>
                </a:cubicBezTo>
                <a:lnTo>
                  <a:pt x="170482" y="2921450"/>
                </a:lnTo>
                <a:cubicBezTo>
                  <a:pt x="196521" y="2843334"/>
                  <a:pt x="156794" y="2964496"/>
                  <a:pt x="185980" y="2867206"/>
                </a:cubicBezTo>
                <a:cubicBezTo>
                  <a:pt x="190674" y="2851558"/>
                  <a:pt x="196312" y="2836209"/>
                  <a:pt x="201478" y="2820711"/>
                </a:cubicBezTo>
                <a:lnTo>
                  <a:pt x="209227" y="2797464"/>
                </a:lnTo>
                <a:lnTo>
                  <a:pt x="216977" y="2774216"/>
                </a:lnTo>
                <a:cubicBezTo>
                  <a:pt x="219403" y="2747529"/>
                  <a:pt x="220153" y="2690838"/>
                  <a:pt x="232475" y="2657979"/>
                </a:cubicBezTo>
                <a:cubicBezTo>
                  <a:pt x="236531" y="2647163"/>
                  <a:pt x="243423" y="2637600"/>
                  <a:pt x="247973" y="2626982"/>
                </a:cubicBezTo>
                <a:cubicBezTo>
                  <a:pt x="263062" y="2591774"/>
                  <a:pt x="245448" y="2614009"/>
                  <a:pt x="271221" y="2588236"/>
                </a:cubicBezTo>
                <a:cubicBezTo>
                  <a:pt x="278721" y="2565736"/>
                  <a:pt x="278081" y="2560860"/>
                  <a:pt x="294468" y="2541742"/>
                </a:cubicBezTo>
                <a:cubicBezTo>
                  <a:pt x="303977" y="2530648"/>
                  <a:pt x="325465" y="2510745"/>
                  <a:pt x="325465" y="2510745"/>
                </a:cubicBezTo>
                <a:cubicBezTo>
                  <a:pt x="328048" y="2502996"/>
                  <a:pt x="329247" y="2494638"/>
                  <a:pt x="333214" y="2487497"/>
                </a:cubicBezTo>
                <a:cubicBezTo>
                  <a:pt x="342260" y="2471215"/>
                  <a:pt x="358320" y="2458673"/>
                  <a:pt x="364210" y="2441003"/>
                </a:cubicBezTo>
                <a:cubicBezTo>
                  <a:pt x="369376" y="2425505"/>
                  <a:pt x="375747" y="2410357"/>
                  <a:pt x="379709" y="2394508"/>
                </a:cubicBezTo>
                <a:cubicBezTo>
                  <a:pt x="382292" y="2384176"/>
                  <a:pt x="384398" y="2373712"/>
                  <a:pt x="387458" y="2363511"/>
                </a:cubicBezTo>
                <a:cubicBezTo>
                  <a:pt x="387463" y="2363494"/>
                  <a:pt x="406828" y="2305401"/>
                  <a:pt x="410705" y="2293769"/>
                </a:cubicBezTo>
                <a:cubicBezTo>
                  <a:pt x="413288" y="2286020"/>
                  <a:pt x="416473" y="2278446"/>
                  <a:pt x="418454" y="2270521"/>
                </a:cubicBezTo>
                <a:lnTo>
                  <a:pt x="426204" y="2239525"/>
                </a:lnTo>
                <a:cubicBezTo>
                  <a:pt x="447158" y="2071890"/>
                  <a:pt x="439256" y="2157117"/>
                  <a:pt x="449451" y="1983803"/>
                </a:cubicBezTo>
                <a:cubicBezTo>
                  <a:pt x="448268" y="1969602"/>
                  <a:pt x="432613" y="1873784"/>
                  <a:pt x="449451" y="1844318"/>
                </a:cubicBezTo>
                <a:cubicBezTo>
                  <a:pt x="453504" y="1837226"/>
                  <a:pt x="464950" y="1839152"/>
                  <a:pt x="472699" y="1836569"/>
                </a:cubicBezTo>
                <a:cubicBezTo>
                  <a:pt x="511963" y="1797302"/>
                  <a:pt x="461152" y="1843495"/>
                  <a:pt x="511444" y="1813321"/>
                </a:cubicBezTo>
                <a:cubicBezTo>
                  <a:pt x="517709" y="1809562"/>
                  <a:pt x="520864" y="1801876"/>
                  <a:pt x="526943" y="1797823"/>
                </a:cubicBezTo>
                <a:cubicBezTo>
                  <a:pt x="536555" y="1791415"/>
                  <a:pt x="548328" y="1788733"/>
                  <a:pt x="557939" y="1782325"/>
                </a:cubicBezTo>
                <a:cubicBezTo>
                  <a:pt x="575142" y="1770856"/>
                  <a:pt x="598620" y="1729052"/>
                  <a:pt x="604434" y="1720331"/>
                </a:cubicBezTo>
                <a:cubicBezTo>
                  <a:pt x="609600" y="1712582"/>
                  <a:pt x="612183" y="1702250"/>
                  <a:pt x="619932" y="1697084"/>
                </a:cubicBezTo>
                <a:cubicBezTo>
                  <a:pt x="686558" y="1652668"/>
                  <a:pt x="602261" y="1705920"/>
                  <a:pt x="666427" y="1673836"/>
                </a:cubicBezTo>
                <a:cubicBezTo>
                  <a:pt x="726507" y="1643795"/>
                  <a:pt x="654498" y="1670064"/>
                  <a:pt x="712922" y="1650589"/>
                </a:cubicBezTo>
                <a:cubicBezTo>
                  <a:pt x="750504" y="1613007"/>
                  <a:pt x="735814" y="1631750"/>
                  <a:pt x="759417" y="1596345"/>
                </a:cubicBezTo>
                <a:cubicBezTo>
                  <a:pt x="769193" y="1518138"/>
                  <a:pt x="760580" y="1554111"/>
                  <a:pt x="782665" y="1487857"/>
                </a:cubicBezTo>
                <a:cubicBezTo>
                  <a:pt x="785248" y="1480108"/>
                  <a:pt x="785883" y="1471406"/>
                  <a:pt x="790414" y="1464609"/>
                </a:cubicBezTo>
                <a:lnTo>
                  <a:pt x="821410" y="1418114"/>
                </a:lnTo>
                <a:lnTo>
                  <a:pt x="836909" y="1394867"/>
                </a:lnTo>
                <a:lnTo>
                  <a:pt x="867905" y="1301877"/>
                </a:lnTo>
                <a:cubicBezTo>
                  <a:pt x="870488" y="1294128"/>
                  <a:pt x="869878" y="1284406"/>
                  <a:pt x="875654" y="1278630"/>
                </a:cubicBezTo>
                <a:cubicBezTo>
                  <a:pt x="890069" y="1264215"/>
                  <a:pt x="894850" y="1257408"/>
                  <a:pt x="914400" y="1247633"/>
                </a:cubicBezTo>
                <a:cubicBezTo>
                  <a:pt x="921706" y="1243980"/>
                  <a:pt x="929899" y="1242467"/>
                  <a:pt x="937648" y="1239884"/>
                </a:cubicBezTo>
                <a:cubicBezTo>
                  <a:pt x="974487" y="1215325"/>
                  <a:pt x="952061" y="1227330"/>
                  <a:pt x="1007390" y="1208887"/>
                </a:cubicBezTo>
                <a:lnTo>
                  <a:pt x="1030638" y="1201138"/>
                </a:lnTo>
                <a:cubicBezTo>
                  <a:pt x="1038387" y="1195972"/>
                  <a:pt x="1045165" y="1188910"/>
                  <a:pt x="1053885" y="1185640"/>
                </a:cubicBezTo>
                <a:cubicBezTo>
                  <a:pt x="1066218" y="1181015"/>
                  <a:pt x="1079853" y="1181085"/>
                  <a:pt x="1092631" y="1177891"/>
                </a:cubicBezTo>
                <a:cubicBezTo>
                  <a:pt x="1100555" y="1175910"/>
                  <a:pt x="1108024" y="1172386"/>
                  <a:pt x="1115878" y="1170142"/>
                </a:cubicBezTo>
                <a:cubicBezTo>
                  <a:pt x="1126119" y="1167216"/>
                  <a:pt x="1136543" y="1164975"/>
                  <a:pt x="1146875" y="1162392"/>
                </a:cubicBezTo>
                <a:cubicBezTo>
                  <a:pt x="1165527" y="1106436"/>
                  <a:pt x="1145250" y="1172958"/>
                  <a:pt x="1162373" y="1061653"/>
                </a:cubicBezTo>
                <a:cubicBezTo>
                  <a:pt x="1165101" y="1043918"/>
                  <a:pt x="1174673" y="1028843"/>
                  <a:pt x="1185621" y="1015159"/>
                </a:cubicBezTo>
                <a:cubicBezTo>
                  <a:pt x="1190185" y="1009454"/>
                  <a:pt x="1195414" y="1004224"/>
                  <a:pt x="1201119" y="999660"/>
                </a:cubicBezTo>
                <a:cubicBezTo>
                  <a:pt x="1208391" y="993842"/>
                  <a:pt x="1217094" y="989980"/>
                  <a:pt x="1224366" y="984162"/>
                </a:cubicBezTo>
                <a:cubicBezTo>
                  <a:pt x="1230071" y="979598"/>
                  <a:pt x="1233600" y="972423"/>
                  <a:pt x="1239865" y="968664"/>
                </a:cubicBezTo>
                <a:cubicBezTo>
                  <a:pt x="1246869" y="964461"/>
                  <a:pt x="1255806" y="964567"/>
                  <a:pt x="1263112" y="960914"/>
                </a:cubicBezTo>
                <a:cubicBezTo>
                  <a:pt x="1323192" y="930873"/>
                  <a:pt x="1251183" y="957142"/>
                  <a:pt x="1309607" y="937667"/>
                </a:cubicBezTo>
                <a:cubicBezTo>
                  <a:pt x="1319939" y="922169"/>
                  <a:pt x="1334714" y="908843"/>
                  <a:pt x="1340604" y="891172"/>
                </a:cubicBezTo>
                <a:cubicBezTo>
                  <a:pt x="1343187" y="883423"/>
                  <a:pt x="1343452" y="874460"/>
                  <a:pt x="1348353" y="867925"/>
                </a:cubicBezTo>
                <a:cubicBezTo>
                  <a:pt x="1392113" y="809579"/>
                  <a:pt x="1372703" y="845947"/>
                  <a:pt x="1410346" y="813681"/>
                </a:cubicBezTo>
                <a:cubicBezTo>
                  <a:pt x="1421440" y="804172"/>
                  <a:pt x="1429185" y="790789"/>
                  <a:pt x="1441343" y="782684"/>
                </a:cubicBezTo>
                <a:cubicBezTo>
                  <a:pt x="1512904" y="734976"/>
                  <a:pt x="1424872" y="795860"/>
                  <a:pt x="1480088" y="751687"/>
                </a:cubicBezTo>
                <a:cubicBezTo>
                  <a:pt x="1487361" y="745869"/>
                  <a:pt x="1496181" y="742151"/>
                  <a:pt x="1503336" y="736189"/>
                </a:cubicBezTo>
                <a:cubicBezTo>
                  <a:pt x="1511755" y="729173"/>
                  <a:pt x="1517933" y="719670"/>
                  <a:pt x="1526583" y="712942"/>
                </a:cubicBezTo>
                <a:cubicBezTo>
                  <a:pt x="1541286" y="701506"/>
                  <a:pt x="1573078" y="681945"/>
                  <a:pt x="1573078" y="681945"/>
                </a:cubicBezTo>
                <a:cubicBezTo>
                  <a:pt x="1584514" y="664792"/>
                  <a:pt x="1593925" y="647383"/>
                  <a:pt x="1611824" y="635450"/>
                </a:cubicBezTo>
                <a:cubicBezTo>
                  <a:pt x="1618620" y="630919"/>
                  <a:pt x="1627322" y="630284"/>
                  <a:pt x="1635071" y="627701"/>
                </a:cubicBezTo>
                <a:cubicBezTo>
                  <a:pt x="1640237" y="622535"/>
                  <a:pt x="1644035" y="615470"/>
                  <a:pt x="1650570" y="612203"/>
                </a:cubicBezTo>
                <a:cubicBezTo>
                  <a:pt x="1665182" y="604897"/>
                  <a:pt x="1697065" y="596704"/>
                  <a:pt x="1697065" y="596704"/>
                </a:cubicBezTo>
                <a:cubicBezTo>
                  <a:pt x="1741741" y="566920"/>
                  <a:pt x="1698643" y="592707"/>
                  <a:pt x="1743560" y="573457"/>
                </a:cubicBezTo>
                <a:cubicBezTo>
                  <a:pt x="1754178" y="568907"/>
                  <a:pt x="1763831" y="562249"/>
                  <a:pt x="1774556" y="557959"/>
                </a:cubicBezTo>
                <a:cubicBezTo>
                  <a:pt x="1789724" y="551892"/>
                  <a:pt x="1805553" y="547626"/>
                  <a:pt x="1821051" y="542460"/>
                </a:cubicBezTo>
                <a:lnTo>
                  <a:pt x="1844299" y="534711"/>
                </a:lnTo>
                <a:cubicBezTo>
                  <a:pt x="1867645" y="519147"/>
                  <a:pt x="1871016" y="515512"/>
                  <a:pt x="1898543" y="503714"/>
                </a:cubicBezTo>
                <a:cubicBezTo>
                  <a:pt x="1906051" y="500496"/>
                  <a:pt x="1914484" y="499618"/>
                  <a:pt x="1921790" y="495965"/>
                </a:cubicBezTo>
                <a:cubicBezTo>
                  <a:pt x="1930120" y="491800"/>
                  <a:pt x="1936203" y="483412"/>
                  <a:pt x="1945038" y="480467"/>
                </a:cubicBezTo>
                <a:cubicBezTo>
                  <a:pt x="1959944" y="475499"/>
                  <a:pt x="1976074" y="475529"/>
                  <a:pt x="1991532" y="472718"/>
                </a:cubicBezTo>
                <a:cubicBezTo>
                  <a:pt x="2004491" y="470362"/>
                  <a:pt x="2017571" y="468435"/>
                  <a:pt x="2030278" y="464969"/>
                </a:cubicBezTo>
                <a:cubicBezTo>
                  <a:pt x="2046039" y="460670"/>
                  <a:pt x="2063180" y="458532"/>
                  <a:pt x="2076773" y="449470"/>
                </a:cubicBezTo>
                <a:lnTo>
                  <a:pt x="2123268" y="418474"/>
                </a:lnTo>
                <a:cubicBezTo>
                  <a:pt x="2131017" y="413308"/>
                  <a:pt x="2137680" y="405920"/>
                  <a:pt x="2146515" y="402975"/>
                </a:cubicBezTo>
                <a:lnTo>
                  <a:pt x="2193010" y="387477"/>
                </a:lnTo>
                <a:cubicBezTo>
                  <a:pt x="2198176" y="382311"/>
                  <a:pt x="2202244" y="375738"/>
                  <a:pt x="2208509" y="371979"/>
                </a:cubicBezTo>
                <a:cubicBezTo>
                  <a:pt x="2216451" y="367214"/>
                  <a:pt x="2256962" y="357929"/>
                  <a:pt x="2262753" y="356481"/>
                </a:cubicBezTo>
                <a:cubicBezTo>
                  <a:pt x="2289802" y="329430"/>
                  <a:pt x="2271320" y="343293"/>
                  <a:pt x="2324746" y="325484"/>
                </a:cubicBezTo>
                <a:lnTo>
                  <a:pt x="2347993" y="317735"/>
                </a:lnTo>
                <a:cubicBezTo>
                  <a:pt x="2363491" y="307403"/>
                  <a:pt x="2376817" y="292628"/>
                  <a:pt x="2394488" y="286738"/>
                </a:cubicBezTo>
                <a:lnTo>
                  <a:pt x="2464231" y="263491"/>
                </a:lnTo>
                <a:cubicBezTo>
                  <a:pt x="2484146" y="256853"/>
                  <a:pt x="2497072" y="251884"/>
                  <a:pt x="2518475" y="247992"/>
                </a:cubicBezTo>
                <a:cubicBezTo>
                  <a:pt x="2573205" y="238041"/>
                  <a:pt x="2590377" y="239973"/>
                  <a:pt x="2650210" y="232494"/>
                </a:cubicBezTo>
                <a:cubicBezTo>
                  <a:pt x="2719474" y="223836"/>
                  <a:pt x="2674151" y="229488"/>
                  <a:pt x="2719953" y="216996"/>
                </a:cubicBezTo>
                <a:cubicBezTo>
                  <a:pt x="2740503" y="211391"/>
                  <a:pt x="2781946" y="201497"/>
                  <a:pt x="2781946" y="201497"/>
                </a:cubicBezTo>
                <a:cubicBezTo>
                  <a:pt x="2789695" y="193748"/>
                  <a:pt x="2796275" y="184620"/>
                  <a:pt x="2805193" y="178250"/>
                </a:cubicBezTo>
                <a:cubicBezTo>
                  <a:pt x="2821950" y="166281"/>
                  <a:pt x="2840466" y="161327"/>
                  <a:pt x="2859438" y="155003"/>
                </a:cubicBezTo>
                <a:cubicBezTo>
                  <a:pt x="2867187" y="149837"/>
                  <a:pt x="2874355" y="143669"/>
                  <a:pt x="2882685" y="139504"/>
                </a:cubicBezTo>
                <a:cubicBezTo>
                  <a:pt x="2889991" y="135851"/>
                  <a:pt x="2898928" y="135957"/>
                  <a:pt x="2905932" y="131755"/>
                </a:cubicBezTo>
                <a:cubicBezTo>
                  <a:pt x="2912197" y="127996"/>
                  <a:pt x="2914780" y="119280"/>
                  <a:pt x="2921431" y="116257"/>
                </a:cubicBezTo>
                <a:cubicBezTo>
                  <a:pt x="2943739" y="106117"/>
                  <a:pt x="2969255" y="103968"/>
                  <a:pt x="2991173" y="93009"/>
                </a:cubicBezTo>
                <a:cubicBezTo>
                  <a:pt x="3036783" y="70205"/>
                  <a:pt x="3011210" y="81164"/>
                  <a:pt x="3068665" y="62013"/>
                </a:cubicBezTo>
                <a:cubicBezTo>
                  <a:pt x="3076414" y="59430"/>
                  <a:pt x="3083902" y="55866"/>
                  <a:pt x="3091912" y="54264"/>
                </a:cubicBezTo>
                <a:cubicBezTo>
                  <a:pt x="3117743" y="49098"/>
                  <a:pt x="3143848" y="45154"/>
                  <a:pt x="3169404" y="38765"/>
                </a:cubicBezTo>
                <a:cubicBezTo>
                  <a:pt x="3179736" y="36182"/>
                  <a:pt x="3189986" y="33247"/>
                  <a:pt x="3200400" y="31016"/>
                </a:cubicBezTo>
                <a:cubicBezTo>
                  <a:pt x="3265427" y="17082"/>
                  <a:pt x="3268533" y="17078"/>
                  <a:pt x="3324387" y="7769"/>
                </a:cubicBezTo>
                <a:cubicBezTo>
                  <a:pt x="3350084" y="-797"/>
                  <a:pt x="3339466" y="20"/>
                  <a:pt x="3355383" y="20"/>
                </a:cubicBezTo>
                <a:lnTo>
                  <a:pt x="3355383" y="20"/>
                </a:lnTo>
              </a:path>
            </a:pathLst>
          </a:custGeom>
          <a:noFill/>
          <a:ln w="28575">
            <a:solidFill>
              <a:srgbClr val="CFA4E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2" name="Forme libre 21">
            <a:extLst>
              <a:ext uri="{FF2B5EF4-FFF2-40B4-BE49-F238E27FC236}">
                <a16:creationId xmlns:a16="http://schemas.microsoft.com/office/drawing/2014/main" id="{51219648-4C5D-D7DD-56F2-0C1FE87A0627}"/>
              </a:ext>
            </a:extLst>
          </p:cNvPr>
          <p:cNvSpPr/>
          <p:nvPr/>
        </p:nvSpPr>
        <p:spPr>
          <a:xfrm>
            <a:off x="7926360" y="1365444"/>
            <a:ext cx="3378630" cy="3386380"/>
          </a:xfrm>
          <a:custGeom>
            <a:avLst/>
            <a:gdLst>
              <a:gd name="connsiteX0" fmla="*/ 0 w 3378630"/>
              <a:gd name="connsiteY0" fmla="*/ 3386380 h 3386380"/>
              <a:gd name="connsiteX1" fmla="*/ 3378630 w 3378630"/>
              <a:gd name="connsiteY1" fmla="*/ 0 h 3386380"/>
            </a:gdLst>
            <a:ahLst/>
            <a:cxnLst>
              <a:cxn ang="0">
                <a:pos x="connsiteX0" y="connsiteY0"/>
              </a:cxn>
              <a:cxn ang="0">
                <a:pos x="connsiteX1" y="connsiteY1"/>
              </a:cxn>
            </a:cxnLst>
            <a:rect l="l" t="t" r="r" b="b"/>
            <a:pathLst>
              <a:path w="3378630" h="3386380">
                <a:moveTo>
                  <a:pt x="0" y="3386380"/>
                </a:moveTo>
                <a:lnTo>
                  <a:pt x="3378630" y="0"/>
                </a:lnTo>
              </a:path>
            </a:pathLst>
          </a:custGeom>
          <a:noFill/>
          <a:ln w="28575">
            <a:solidFill>
              <a:srgbClr val="5E247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1" name="Text Box 4">
            <a:extLst>
              <a:ext uri="{FF2B5EF4-FFF2-40B4-BE49-F238E27FC236}">
                <a16:creationId xmlns:a16="http://schemas.microsoft.com/office/drawing/2014/main" id="{EDE35291-B74E-1954-F6D7-6B510CD29FD8}"/>
              </a:ext>
            </a:extLst>
          </p:cNvPr>
          <p:cNvSpPr txBox="1">
            <a:spLocks noChangeArrowheads="1"/>
          </p:cNvSpPr>
          <p:nvPr/>
        </p:nvSpPr>
        <p:spPr bwMode="auto">
          <a:xfrm rot="16200000">
            <a:off x="5766881" y="2979160"/>
            <a:ext cx="3450354" cy="253916"/>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0" u="none" strike="noStrike" kern="1200" cap="none" spc="0" normalizeH="0" baseline="0" noProof="0" dirty="0" err="1">
                <a:ln>
                  <a:noFill/>
                </a:ln>
                <a:solidFill>
                  <a:srgbClr val="FFFFFF">
                    <a:lumMod val="50000"/>
                  </a:srgbClr>
                </a:solidFill>
                <a:effectLst/>
                <a:uLnTx/>
                <a:uFillTx/>
                <a:latin typeface="Arial"/>
                <a:ea typeface="+mn-ea"/>
                <a:cs typeface="Arial"/>
              </a:rPr>
              <a:t>Sensitivity</a:t>
            </a:r>
            <a:endParaRPr kumimoji="0" lang="da-DK" sz="1050" b="0" i="0" u="none" strike="noStrike" kern="1200" cap="none" spc="0" normalizeH="0" baseline="0" noProof="0" dirty="0">
              <a:ln>
                <a:noFill/>
              </a:ln>
              <a:solidFill>
                <a:srgbClr val="FFFFFF">
                  <a:lumMod val="50000"/>
                </a:srgbClr>
              </a:solidFill>
              <a:effectLst/>
              <a:uLnTx/>
              <a:uFillTx/>
              <a:latin typeface="Arial"/>
              <a:ea typeface="+mn-ea"/>
              <a:cs typeface="Arial"/>
            </a:endParaRPr>
          </a:p>
        </p:txBody>
      </p:sp>
      <p:sp>
        <p:nvSpPr>
          <p:cNvPr id="12" name="Text Box 4">
            <a:extLst>
              <a:ext uri="{FF2B5EF4-FFF2-40B4-BE49-F238E27FC236}">
                <a16:creationId xmlns:a16="http://schemas.microsoft.com/office/drawing/2014/main" id="{31AB1D78-8BA0-F01D-9D58-465DAAEDA85F}"/>
              </a:ext>
            </a:extLst>
          </p:cNvPr>
          <p:cNvSpPr txBox="1">
            <a:spLocks noChangeArrowheads="1"/>
          </p:cNvSpPr>
          <p:nvPr/>
        </p:nvSpPr>
        <p:spPr bwMode="auto">
          <a:xfrm>
            <a:off x="7903112" y="4993875"/>
            <a:ext cx="3494868" cy="492443"/>
          </a:xfrm>
          <a:prstGeom prst="rect">
            <a:avLst/>
          </a:prstGeom>
          <a:no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050" b="0" i="0" u="none" strike="noStrike" kern="1200" cap="none" spc="0" normalizeH="0" baseline="0" noProof="0" dirty="0">
                <a:ln>
                  <a:noFill/>
                </a:ln>
                <a:solidFill>
                  <a:srgbClr val="FFFFFF">
                    <a:lumMod val="50000"/>
                  </a:srgbClr>
                </a:solidFill>
                <a:effectLst/>
                <a:uLnTx/>
                <a:uFillTx/>
                <a:latin typeface="Arial"/>
                <a:ea typeface="+mn-ea"/>
                <a:cs typeface="Arial"/>
              </a:rPr>
              <a:t>1 - </a:t>
            </a:r>
            <a:r>
              <a:rPr kumimoji="0" lang="da-DK" sz="1050" b="0" i="0" u="none" strike="noStrike" kern="1200" cap="none" spc="0" normalizeH="0" baseline="0" noProof="0" dirty="0" err="1">
                <a:ln>
                  <a:noFill/>
                </a:ln>
                <a:solidFill>
                  <a:srgbClr val="FFFFFF">
                    <a:lumMod val="50000"/>
                  </a:srgbClr>
                </a:solidFill>
                <a:effectLst/>
                <a:uLnTx/>
                <a:uFillTx/>
                <a:latin typeface="Arial"/>
                <a:ea typeface="+mn-ea"/>
                <a:cs typeface="Arial"/>
              </a:rPr>
              <a:t>Specificity</a:t>
            </a:r>
            <a:endParaRPr kumimoji="0" lang="da-DK" sz="1050" b="0" i="0" u="none" strike="noStrike" kern="1200" cap="none" spc="0" normalizeH="0" baseline="0" noProof="0" dirty="0">
              <a:ln>
                <a:noFill/>
              </a:ln>
              <a:solidFill>
                <a:srgbClr val="FFFFFF">
                  <a:lumMod val="50000"/>
                </a:srgbClr>
              </a:solidFill>
              <a:effectLst/>
              <a:uLnTx/>
              <a:uFillTx/>
              <a:latin typeface="Arial"/>
              <a:ea typeface="+mn-ea"/>
              <a:cs typeface="Arial"/>
            </a:endParaRPr>
          </a:p>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da-DK" sz="1050" b="0" i="0" u="none" strike="noStrike" kern="1200" cap="none" spc="0" normalizeH="0" baseline="0" noProof="0" dirty="0">
                <a:ln>
                  <a:noFill/>
                </a:ln>
                <a:solidFill>
                  <a:srgbClr val="000000"/>
                </a:solidFill>
                <a:effectLst/>
                <a:uLnTx/>
                <a:uFillTx/>
                <a:latin typeface="Arial"/>
                <a:ea typeface="+mn-ea"/>
                <a:cs typeface="Arial"/>
              </a:rPr>
              <a:t>AUC 0.72 (95% CI 0.67-0.76, </a:t>
            </a:r>
            <a:r>
              <a:rPr kumimoji="0" lang="da-DK" sz="1050" b="0" i="1" u="none" strike="noStrike" kern="1200" cap="none" spc="0" normalizeH="0" baseline="0" noProof="0" dirty="0">
                <a:ln>
                  <a:noFill/>
                </a:ln>
                <a:solidFill>
                  <a:srgbClr val="000000"/>
                </a:solidFill>
                <a:effectLst/>
                <a:uLnTx/>
                <a:uFillTx/>
                <a:latin typeface="Arial"/>
                <a:ea typeface="+mn-ea"/>
                <a:cs typeface="Arial"/>
              </a:rPr>
              <a:t>p</a:t>
            </a:r>
            <a:r>
              <a:rPr kumimoji="0" lang="da-DK" sz="1050" b="0" i="0" u="none" strike="noStrike" kern="1200" cap="none" spc="0" normalizeH="0" baseline="0" noProof="0" dirty="0">
                <a:ln>
                  <a:noFill/>
                </a:ln>
                <a:solidFill>
                  <a:srgbClr val="000000"/>
                </a:solidFill>
                <a:effectLst/>
                <a:uLnTx/>
                <a:uFillTx/>
                <a:latin typeface="Arial"/>
                <a:ea typeface="+mn-ea"/>
                <a:cs typeface="Arial"/>
              </a:rPr>
              <a:t>&lt;0.001)</a:t>
            </a:r>
          </a:p>
        </p:txBody>
      </p:sp>
      <p:sp>
        <p:nvSpPr>
          <p:cNvPr id="27" name="Espace réservé du texte 26">
            <a:extLst>
              <a:ext uri="{FF2B5EF4-FFF2-40B4-BE49-F238E27FC236}">
                <a16:creationId xmlns:a16="http://schemas.microsoft.com/office/drawing/2014/main" id="{10F36A48-3D14-BCF3-7A3D-1EDBB317D247}"/>
              </a:ext>
            </a:extLst>
          </p:cNvPr>
          <p:cNvSpPr>
            <a:spLocks noGrp="1"/>
          </p:cNvSpPr>
          <p:nvPr>
            <p:ph type="body" sz="quarter" idx="15"/>
          </p:nvPr>
        </p:nvSpPr>
        <p:spPr>
          <a:xfrm>
            <a:off x="1316656" y="4971427"/>
            <a:ext cx="5357277" cy="875891"/>
          </a:xfrm>
        </p:spPr>
        <p:txBody>
          <a:bodyPr/>
          <a:lstStyle/>
          <a:p>
            <a:r>
              <a:rPr lang="fr-FR" dirty="0" err="1"/>
              <a:t>Analysis</a:t>
            </a:r>
            <a:r>
              <a:rPr lang="fr-FR" dirty="0"/>
              <a:t> </a:t>
            </a:r>
            <a:r>
              <a:rPr lang="fr-FR" dirty="0" err="1"/>
              <a:t>using</a:t>
            </a:r>
            <a:r>
              <a:rPr lang="fr-FR" dirty="0"/>
              <a:t> the 75</a:t>
            </a:r>
            <a:r>
              <a:rPr lang="fr-FR" baseline="30000" dirty="0"/>
              <a:t>th</a:t>
            </a:r>
            <a:r>
              <a:rPr lang="fr-FR" dirty="0"/>
              <a:t> percentile (17.2 h) of TTP as a </a:t>
            </a:r>
            <a:r>
              <a:rPr lang="fr-FR" dirty="0" err="1"/>
              <a:t>cut</a:t>
            </a:r>
            <a:r>
              <a:rPr lang="fr-FR" dirty="0"/>
              <a:t>-off </a:t>
            </a:r>
            <a:r>
              <a:rPr lang="fr-FR" dirty="0" err="1"/>
              <a:t>showed</a:t>
            </a:r>
            <a:r>
              <a:rPr lang="fr-FR" dirty="0"/>
              <a:t> </a:t>
            </a:r>
            <a:r>
              <a:rPr lang="fr-FR" dirty="0" err="1"/>
              <a:t>similar</a:t>
            </a:r>
            <a:r>
              <a:rPr lang="fr-FR" dirty="0"/>
              <a:t> </a:t>
            </a:r>
            <a:r>
              <a:rPr lang="fr-FR" dirty="0" err="1"/>
              <a:t>results</a:t>
            </a:r>
            <a:r>
              <a:rPr lang="fr-FR" dirty="0"/>
              <a:t> (PPV 11%; NPV 95%)</a:t>
            </a:r>
          </a:p>
        </p:txBody>
      </p:sp>
      <p:sp>
        <p:nvSpPr>
          <p:cNvPr id="4" name="Titre 3">
            <a:extLst>
              <a:ext uri="{FF2B5EF4-FFF2-40B4-BE49-F238E27FC236}">
                <a16:creationId xmlns:a16="http://schemas.microsoft.com/office/drawing/2014/main" id="{C1E76C53-6562-D314-E716-47DF46E0B45E}"/>
              </a:ext>
            </a:extLst>
          </p:cNvPr>
          <p:cNvSpPr>
            <a:spLocks noGrp="1"/>
          </p:cNvSpPr>
          <p:nvPr>
            <p:ph type="title"/>
          </p:nvPr>
        </p:nvSpPr>
        <p:spPr>
          <a:xfrm>
            <a:off x="960194" y="7750"/>
            <a:ext cx="11104990" cy="719166"/>
          </a:xfrm>
        </p:spPr>
        <p:txBody>
          <a:bodyPr/>
          <a:lstStyle/>
          <a:p>
            <a:r>
              <a:rPr lang="fr-FR" dirty="0"/>
              <a:t>Diagnostic </a:t>
            </a:r>
            <a:r>
              <a:rPr lang="fr-FR" dirty="0" err="1"/>
              <a:t>accuracy</a:t>
            </a:r>
            <a:r>
              <a:rPr lang="fr-FR" dirty="0"/>
              <a:t> of TTP&gt;13 h</a:t>
            </a:r>
          </a:p>
        </p:txBody>
      </p:sp>
      <p:sp>
        <p:nvSpPr>
          <p:cNvPr id="28" name="Espace réservé du contenu 27">
            <a:extLst>
              <a:ext uri="{FF2B5EF4-FFF2-40B4-BE49-F238E27FC236}">
                <a16:creationId xmlns:a16="http://schemas.microsoft.com/office/drawing/2014/main" id="{4D3DDBDB-CF55-DB1E-7BD9-0C898B0A38AE}"/>
              </a:ext>
            </a:extLst>
          </p:cNvPr>
          <p:cNvSpPr>
            <a:spLocks noGrp="1"/>
          </p:cNvSpPr>
          <p:nvPr>
            <p:ph sz="quarter" idx="16"/>
          </p:nvPr>
        </p:nvSpPr>
        <p:spPr/>
        <p:txBody>
          <a:bodyPr/>
          <a:lstStyle/>
          <a:p>
            <a:r>
              <a:rPr lang="fr-FR" dirty="0"/>
              <a:t>Martin </a:t>
            </a:r>
            <a:r>
              <a:rPr lang="fr-FR" dirty="0" err="1"/>
              <a:t>Strömdahl</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Abs.#O1351</a:t>
            </a:r>
            <a:endParaRPr lang="fr-FR" dirty="0"/>
          </a:p>
        </p:txBody>
      </p:sp>
      <p:graphicFrame>
        <p:nvGraphicFramePr>
          <p:cNvPr id="5" name="Tableau 4">
            <a:extLst>
              <a:ext uri="{FF2B5EF4-FFF2-40B4-BE49-F238E27FC236}">
                <a16:creationId xmlns:a16="http://schemas.microsoft.com/office/drawing/2014/main" id="{1F1DDF0D-BDD2-BD20-753A-B6D50B662E25}"/>
              </a:ext>
            </a:extLst>
          </p:cNvPr>
          <p:cNvGraphicFramePr>
            <a:graphicFrameLocks noGrp="1"/>
          </p:cNvGraphicFramePr>
          <p:nvPr/>
        </p:nvGraphicFramePr>
        <p:xfrm>
          <a:off x="1316656" y="1126182"/>
          <a:ext cx="5357277" cy="3495245"/>
        </p:xfrm>
        <a:graphic>
          <a:graphicData uri="http://schemas.openxmlformats.org/drawingml/2006/table">
            <a:tbl>
              <a:tblPr firstRow="1" firstCol="1" bandRow="1">
                <a:tableStyleId>{5C22544A-7EE6-4342-B048-85BDC9FD1C3A}</a:tableStyleId>
              </a:tblPr>
              <a:tblGrid>
                <a:gridCol w="2140074">
                  <a:extLst>
                    <a:ext uri="{9D8B030D-6E8A-4147-A177-3AD203B41FA5}">
                      <a16:colId xmlns:a16="http://schemas.microsoft.com/office/drawing/2014/main" val="2922463200"/>
                    </a:ext>
                  </a:extLst>
                </a:gridCol>
                <a:gridCol w="1475261">
                  <a:extLst>
                    <a:ext uri="{9D8B030D-6E8A-4147-A177-3AD203B41FA5}">
                      <a16:colId xmlns:a16="http://schemas.microsoft.com/office/drawing/2014/main" val="2974408942"/>
                    </a:ext>
                  </a:extLst>
                </a:gridCol>
                <a:gridCol w="1741942">
                  <a:extLst>
                    <a:ext uri="{9D8B030D-6E8A-4147-A177-3AD203B41FA5}">
                      <a16:colId xmlns:a16="http://schemas.microsoft.com/office/drawing/2014/main" val="1978700303"/>
                    </a:ext>
                  </a:extLst>
                </a:gridCol>
              </a:tblGrid>
              <a:tr h="439548">
                <a:tc>
                  <a:txBody>
                    <a:bodyPr/>
                    <a:lstStyle/>
                    <a:p>
                      <a:pPr>
                        <a:lnSpc>
                          <a:spcPct val="107000"/>
                        </a:lnSpc>
                        <a:spcAft>
                          <a:spcPts val="800"/>
                        </a:spcAft>
                      </a:pPr>
                      <a:r>
                        <a:rPr lang="fr-FR" sz="1400" kern="0" dirty="0">
                          <a:effectLst/>
                          <a:latin typeface="Arial" panose="020B0604020202020204" pitchFamily="34" charset="0"/>
                          <a:cs typeface="Arial" panose="020B0604020202020204" pitchFamily="34" charset="0"/>
                        </a:rPr>
                        <a:t> </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err="1">
                          <a:effectLst/>
                          <a:latin typeface="Arial" panose="020B0604020202020204" pitchFamily="34" charset="0"/>
                          <a:cs typeface="Arial" panose="020B0604020202020204" pitchFamily="34" charset="0"/>
                        </a:rPr>
                        <a:t>Endocarditis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No </a:t>
                      </a:r>
                      <a:r>
                        <a:rPr lang="fr-FR" sz="1400" kern="0" dirty="0" err="1">
                          <a:effectLst/>
                          <a:latin typeface="Arial" panose="020B0604020202020204" pitchFamily="34" charset="0"/>
                          <a:cs typeface="Arial" panose="020B0604020202020204" pitchFamily="34" charset="0"/>
                        </a:rPr>
                        <a:t>endocarditis</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2733446769"/>
                  </a:ext>
                </a:extLst>
              </a:tr>
              <a:tr h="439548">
                <a:tc>
                  <a:txBody>
                    <a:bodyPr/>
                    <a:lstStyle/>
                    <a:p>
                      <a:pPr marL="72000">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TTP&lt;13 h</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120</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724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6734849"/>
                  </a:ext>
                </a:extLst>
              </a:tr>
              <a:tr h="439548">
                <a:tc>
                  <a:txBody>
                    <a:bodyPr/>
                    <a:lstStyle/>
                    <a:p>
                      <a:pPr marL="72000">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TTP&gt;13 h</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34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824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940464074"/>
                  </a:ext>
                </a:extLst>
              </a:tr>
              <a:tr h="439548">
                <a:tc>
                  <a:txBody>
                    <a:bodyPr/>
                    <a:lstStyle/>
                    <a:p>
                      <a:pPr marL="72000">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Fisher's</a:t>
                      </a:r>
                      <a:r>
                        <a:rPr lang="fr-FR" sz="1400" kern="0" dirty="0">
                          <a:solidFill>
                            <a:schemeClr val="tx1"/>
                          </a:solidFill>
                          <a:effectLst/>
                          <a:latin typeface="Arial" panose="020B0604020202020204" pitchFamily="34" charset="0"/>
                          <a:cs typeface="Arial" panose="020B0604020202020204" pitchFamily="34" charset="0"/>
                        </a:rPr>
                        <a:t> exact test </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lnSpc>
                          <a:spcPct val="107000"/>
                        </a:lnSpc>
                        <a:spcAft>
                          <a:spcPts val="800"/>
                        </a:spcAft>
                      </a:pPr>
                      <a:r>
                        <a:rPr lang="fr-FR" sz="1400" i="1" kern="0" dirty="0">
                          <a:effectLst/>
                          <a:latin typeface="Arial" panose="020B0604020202020204" pitchFamily="34" charset="0"/>
                          <a:cs typeface="Arial" panose="020B0604020202020204" pitchFamily="34" charset="0"/>
                        </a:rPr>
                        <a:t>p</a:t>
                      </a:r>
                      <a:r>
                        <a:rPr lang="fr-FR" sz="1400" kern="0" dirty="0">
                          <a:effectLst/>
                          <a:latin typeface="Arial" panose="020B0604020202020204" pitchFamily="34" charset="0"/>
                          <a:cs typeface="Arial" panose="020B0604020202020204" pitchFamily="34" charset="0"/>
                        </a:rPr>
                        <a:t>&lt;0.001</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FR"/>
                    </a:p>
                  </a:txBody>
                  <a:tcPr/>
                </a:tc>
                <a:extLst>
                  <a:ext uri="{0D108BD9-81ED-4DB2-BD59-A6C34878D82A}">
                    <a16:rowId xmlns:a16="http://schemas.microsoft.com/office/drawing/2014/main" val="2106508657"/>
                  </a:ext>
                </a:extLst>
              </a:tr>
              <a:tr h="439548">
                <a:tc>
                  <a:txBody>
                    <a:bodyPr/>
                    <a:lstStyle/>
                    <a:p>
                      <a:pPr marL="72000">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Sensitivity</a:t>
                      </a:r>
                      <a:r>
                        <a:rPr lang="fr-FR" sz="1400" kern="0" dirty="0">
                          <a:solidFill>
                            <a:schemeClr val="tx1"/>
                          </a:solidFill>
                          <a:effectLst/>
                          <a:latin typeface="Arial" panose="020B0604020202020204" pitchFamily="34" charset="0"/>
                          <a:cs typeface="Arial" panose="020B0604020202020204" pitchFamily="34" charset="0"/>
                        </a:rPr>
                        <a:t> (95% CI)</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0.78 (0.71-0.84)</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fr-FR"/>
                    </a:p>
                  </a:txBody>
                  <a:tcPr/>
                </a:tc>
                <a:extLst>
                  <a:ext uri="{0D108BD9-81ED-4DB2-BD59-A6C34878D82A}">
                    <a16:rowId xmlns:a16="http://schemas.microsoft.com/office/drawing/2014/main" val="3141005140"/>
                  </a:ext>
                </a:extLst>
              </a:tr>
              <a:tr h="439548">
                <a:tc>
                  <a:txBody>
                    <a:bodyPr/>
                    <a:lstStyle/>
                    <a:p>
                      <a:pPr marL="72000">
                        <a:lnSpc>
                          <a:spcPct val="107000"/>
                        </a:lnSpc>
                        <a:spcAft>
                          <a:spcPts val="800"/>
                        </a:spcAft>
                      </a:pPr>
                      <a:r>
                        <a:rPr lang="fr-FR" sz="1400" kern="0" dirty="0" err="1">
                          <a:solidFill>
                            <a:schemeClr val="tx1"/>
                          </a:solidFill>
                          <a:effectLst/>
                          <a:latin typeface="Arial" panose="020B0604020202020204" pitchFamily="34" charset="0"/>
                          <a:cs typeface="Arial" panose="020B0604020202020204" pitchFamily="34" charset="0"/>
                        </a:rPr>
                        <a:t>Specificity</a:t>
                      </a:r>
                      <a:r>
                        <a:rPr lang="fr-FR" sz="1400" kern="0" dirty="0">
                          <a:solidFill>
                            <a:schemeClr val="tx1"/>
                          </a:solidFill>
                          <a:effectLst/>
                          <a:latin typeface="Arial" panose="020B0604020202020204" pitchFamily="34" charset="0"/>
                          <a:cs typeface="Arial" panose="020B0604020202020204" pitchFamily="34" charset="0"/>
                        </a:rPr>
                        <a:t> (95% CI)</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0.53 (0.51-0.56)</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FR"/>
                    </a:p>
                  </a:txBody>
                  <a:tcPr/>
                </a:tc>
                <a:extLst>
                  <a:ext uri="{0D108BD9-81ED-4DB2-BD59-A6C34878D82A}">
                    <a16:rowId xmlns:a16="http://schemas.microsoft.com/office/drawing/2014/main" val="2799032991"/>
                  </a:ext>
                </a:extLst>
              </a:tr>
              <a:tr h="439548">
                <a:tc>
                  <a:txBody>
                    <a:bodyPr/>
                    <a:lstStyle/>
                    <a:p>
                      <a:pPr marL="72000">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PPV (95% CI)</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14% (13-15)</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fr-FR"/>
                    </a:p>
                  </a:txBody>
                  <a:tcPr/>
                </a:tc>
                <a:extLst>
                  <a:ext uri="{0D108BD9-81ED-4DB2-BD59-A6C34878D82A}">
                    <a16:rowId xmlns:a16="http://schemas.microsoft.com/office/drawing/2014/main" val="358469549"/>
                  </a:ext>
                </a:extLst>
              </a:tr>
              <a:tr h="418409">
                <a:tc>
                  <a:txBody>
                    <a:bodyPr/>
                    <a:lstStyle/>
                    <a:p>
                      <a:pPr marL="72000">
                        <a:lnSpc>
                          <a:spcPct val="107000"/>
                        </a:lnSpc>
                        <a:spcAft>
                          <a:spcPts val="800"/>
                        </a:spcAft>
                      </a:pPr>
                      <a:r>
                        <a:rPr lang="fr-FR" sz="1400" kern="0" dirty="0">
                          <a:solidFill>
                            <a:schemeClr val="tx1"/>
                          </a:solidFill>
                          <a:effectLst/>
                          <a:latin typeface="Arial" panose="020B0604020202020204" pitchFamily="34" charset="0"/>
                          <a:cs typeface="Arial" panose="020B0604020202020204" pitchFamily="34" charset="0"/>
                        </a:rPr>
                        <a:t>NPV (95% CI)</a:t>
                      </a:r>
                      <a:endParaRPr lang="fr-FR" sz="14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lnSpc>
                          <a:spcPct val="107000"/>
                        </a:lnSpc>
                        <a:spcAft>
                          <a:spcPts val="800"/>
                        </a:spcAft>
                      </a:pPr>
                      <a:r>
                        <a:rPr lang="fr-FR" sz="1400" kern="0" dirty="0">
                          <a:effectLst/>
                          <a:latin typeface="Arial" panose="020B0604020202020204" pitchFamily="34" charset="0"/>
                          <a:cs typeface="Arial" panose="020B0604020202020204" pitchFamily="34" charset="0"/>
                        </a:rPr>
                        <a:t>96% (95-97)</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fr-FR"/>
                    </a:p>
                  </a:txBody>
                  <a:tcPr/>
                </a:tc>
                <a:extLst>
                  <a:ext uri="{0D108BD9-81ED-4DB2-BD59-A6C34878D82A}">
                    <a16:rowId xmlns:a16="http://schemas.microsoft.com/office/drawing/2014/main" val="1637890021"/>
                  </a:ext>
                </a:extLst>
              </a:tr>
            </a:tbl>
          </a:graphicData>
        </a:graphic>
      </p:graphicFrame>
      <p:sp>
        <p:nvSpPr>
          <p:cNvPr id="8" name="Rectangle 7">
            <a:extLst>
              <a:ext uri="{FF2B5EF4-FFF2-40B4-BE49-F238E27FC236}">
                <a16:creationId xmlns:a16="http://schemas.microsoft.com/office/drawing/2014/main" id="{7508EA15-63D5-0BA6-5069-D36508B44A3D}"/>
              </a:ext>
            </a:extLst>
          </p:cNvPr>
          <p:cNvSpPr/>
          <p:nvPr/>
        </p:nvSpPr>
        <p:spPr>
          <a:xfrm>
            <a:off x="7202090" y="1126182"/>
            <a:ext cx="4358901" cy="4448541"/>
          </a:xfrm>
          <a:prstGeom prst="rect">
            <a:avLst/>
          </a:prstGeom>
          <a:noFill/>
          <a:ln w="9525">
            <a:solidFill>
              <a:schemeClr val="tx1">
                <a:lumMod val="75000"/>
                <a:lumOff val="2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1" name="ZoneTexte 20">
            <a:extLst>
              <a:ext uri="{FF2B5EF4-FFF2-40B4-BE49-F238E27FC236}">
                <a16:creationId xmlns:a16="http://schemas.microsoft.com/office/drawing/2014/main" id="{A0319024-7F05-C489-A019-858DABE0D294}"/>
              </a:ext>
            </a:extLst>
          </p:cNvPr>
          <p:cNvSpPr txBox="1"/>
          <p:nvPr/>
        </p:nvSpPr>
        <p:spPr>
          <a:xfrm>
            <a:off x="7332282" y="959869"/>
            <a:ext cx="1141659" cy="307777"/>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ROC </a:t>
            </a:r>
            <a:r>
              <a:rPr kumimoji="0" lang="fr-FR" sz="14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Curve</a:t>
            </a:r>
            <a:endParaRPr kumimoji="0" lang="fr-FR"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1254695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D2F1F08-A5B3-0EF8-D94C-D87DBE3FF842}"/>
              </a:ext>
            </a:extLst>
          </p:cNvPr>
          <p:cNvSpPr>
            <a:spLocks noGrp="1"/>
          </p:cNvSpPr>
          <p:nvPr>
            <p:ph type="body" sz="quarter" idx="15"/>
          </p:nvPr>
        </p:nvSpPr>
        <p:spPr/>
        <p:txBody>
          <a:bodyPr/>
          <a:lstStyle/>
          <a:p>
            <a:pPr>
              <a:spcBef>
                <a:spcPts val="1800"/>
              </a:spcBef>
            </a:pPr>
            <a:r>
              <a:rPr lang="fr-FR" dirty="0"/>
              <a:t>Short time-to-</a:t>
            </a:r>
            <a:r>
              <a:rPr lang="fr-FR" dirty="0" err="1"/>
              <a:t>positivity</a:t>
            </a:r>
            <a:r>
              <a:rPr lang="fr-FR" dirty="0"/>
              <a:t> (&lt;13 </a:t>
            </a:r>
            <a:r>
              <a:rPr lang="fr-FR" dirty="0" err="1"/>
              <a:t>hours</a:t>
            </a:r>
            <a:r>
              <a:rPr lang="fr-FR" dirty="0"/>
              <a:t>) </a:t>
            </a:r>
            <a:r>
              <a:rPr lang="fr-FR" dirty="0" err="1"/>
              <a:t>was</a:t>
            </a:r>
            <a:r>
              <a:rPr lang="fr-FR" dirty="0"/>
              <a:t> a </a:t>
            </a:r>
            <a:r>
              <a:rPr lang="fr-FR" dirty="0" err="1"/>
              <a:t>risk</a:t>
            </a:r>
            <a:r>
              <a:rPr lang="fr-FR" dirty="0"/>
              <a:t> marker of </a:t>
            </a:r>
            <a:r>
              <a:rPr lang="fr-FR" dirty="0" err="1"/>
              <a:t>endocarditis</a:t>
            </a:r>
            <a:r>
              <a:rPr lang="fr-FR" dirty="0"/>
              <a:t> in S</a:t>
            </a:r>
            <a:r>
              <a:rPr lang="fr-FR" i="1" dirty="0"/>
              <a:t>. aureus </a:t>
            </a:r>
            <a:r>
              <a:rPr lang="fr-FR" dirty="0" err="1"/>
              <a:t>bacteraemia</a:t>
            </a:r>
            <a:r>
              <a:rPr lang="fr-FR" i="1" dirty="0"/>
              <a:t> </a:t>
            </a:r>
            <a:r>
              <a:rPr lang="fr-FR" dirty="0"/>
              <a:t>(OR 3.51)</a:t>
            </a:r>
          </a:p>
          <a:p>
            <a:pPr>
              <a:spcBef>
                <a:spcPts val="1800"/>
              </a:spcBef>
            </a:pPr>
            <a:r>
              <a:rPr lang="fr-FR" dirty="0"/>
              <a:t>The </a:t>
            </a:r>
            <a:r>
              <a:rPr lang="fr-FR" dirty="0" err="1"/>
              <a:t>risk</a:t>
            </a:r>
            <a:r>
              <a:rPr lang="fr-FR" dirty="0"/>
              <a:t> </a:t>
            </a:r>
            <a:r>
              <a:rPr lang="fr-FR" dirty="0" err="1"/>
              <a:t>increase</a:t>
            </a:r>
            <a:r>
              <a:rPr lang="fr-FR" dirty="0"/>
              <a:t> </a:t>
            </a:r>
            <a:r>
              <a:rPr lang="fr-FR" dirty="0" err="1"/>
              <a:t>was</a:t>
            </a:r>
            <a:r>
              <a:rPr lang="fr-FR" dirty="0"/>
              <a:t> of </a:t>
            </a:r>
            <a:r>
              <a:rPr lang="fr-FR" dirty="0" err="1"/>
              <a:t>similar</a:t>
            </a:r>
            <a:r>
              <a:rPr lang="fr-FR" dirty="0"/>
              <a:t> magnitude as </a:t>
            </a:r>
            <a:r>
              <a:rPr lang="fr-FR" dirty="0" err="1"/>
              <a:t>already</a:t>
            </a:r>
            <a:r>
              <a:rPr lang="fr-FR" dirty="0"/>
              <a:t> </a:t>
            </a:r>
            <a:r>
              <a:rPr lang="fr-FR" dirty="0" err="1"/>
              <a:t>established</a:t>
            </a:r>
            <a:r>
              <a:rPr lang="fr-FR" dirty="0"/>
              <a:t> </a:t>
            </a:r>
            <a:r>
              <a:rPr lang="fr-FR" dirty="0" err="1"/>
              <a:t>risk</a:t>
            </a:r>
            <a:r>
              <a:rPr lang="fr-FR" dirty="0"/>
              <a:t> </a:t>
            </a:r>
            <a:r>
              <a:rPr lang="fr-FR" dirty="0" err="1"/>
              <a:t>factors</a:t>
            </a:r>
            <a:r>
              <a:rPr lang="fr-FR" dirty="0"/>
              <a:t>, e.g. </a:t>
            </a:r>
            <a:r>
              <a:rPr lang="fr-FR" dirty="0" err="1"/>
              <a:t>prosthetic</a:t>
            </a:r>
            <a:r>
              <a:rPr lang="fr-FR" dirty="0"/>
              <a:t> </a:t>
            </a:r>
            <a:r>
              <a:rPr lang="fr-FR" dirty="0" err="1"/>
              <a:t>heart</a:t>
            </a:r>
            <a:r>
              <a:rPr lang="fr-FR" dirty="0"/>
              <a:t> valves</a:t>
            </a:r>
          </a:p>
          <a:p>
            <a:pPr>
              <a:spcBef>
                <a:spcPts val="1800"/>
              </a:spcBef>
            </a:pPr>
            <a:r>
              <a:rPr lang="fr-FR" dirty="0"/>
              <a:t>TTP&gt;13 </a:t>
            </a:r>
            <a:r>
              <a:rPr lang="fr-FR" dirty="0" err="1"/>
              <a:t>hours</a:t>
            </a:r>
            <a:r>
              <a:rPr lang="fr-FR" dirty="0"/>
              <a:t> </a:t>
            </a:r>
            <a:r>
              <a:rPr lang="fr-FR" dirty="0" err="1"/>
              <a:t>carried</a:t>
            </a:r>
            <a:r>
              <a:rPr lang="fr-FR" dirty="0"/>
              <a:t> a </a:t>
            </a:r>
            <a:r>
              <a:rPr lang="fr-FR" dirty="0" err="1"/>
              <a:t>low</a:t>
            </a:r>
            <a:r>
              <a:rPr lang="fr-FR" dirty="0"/>
              <a:t> </a:t>
            </a:r>
            <a:r>
              <a:rPr lang="fr-FR" dirty="0" err="1"/>
              <a:t>risk</a:t>
            </a:r>
            <a:r>
              <a:rPr lang="fr-FR" dirty="0"/>
              <a:t> of </a:t>
            </a:r>
            <a:r>
              <a:rPr lang="fr-FR" dirty="0" err="1"/>
              <a:t>endocarditis</a:t>
            </a:r>
            <a:r>
              <a:rPr lang="fr-FR" dirty="0"/>
              <a:t> (NPV 96%) </a:t>
            </a:r>
          </a:p>
          <a:p>
            <a:pPr>
              <a:spcBef>
                <a:spcPts val="1800"/>
              </a:spcBef>
            </a:pPr>
            <a:r>
              <a:rPr lang="fr-FR" dirty="0"/>
              <a:t>Long TTP </a:t>
            </a:r>
            <a:r>
              <a:rPr lang="fr-FR" dirty="0" err="1"/>
              <a:t>might</a:t>
            </a:r>
            <a:r>
              <a:rPr lang="fr-FR" dirty="0"/>
              <a:t> </a:t>
            </a:r>
            <a:r>
              <a:rPr lang="fr-FR" dirty="0" err="1"/>
              <a:t>be</a:t>
            </a:r>
            <a:r>
              <a:rPr lang="fr-FR" dirty="0"/>
              <a:t> </a:t>
            </a:r>
            <a:r>
              <a:rPr lang="fr-FR" dirty="0" err="1"/>
              <a:t>used</a:t>
            </a:r>
            <a:r>
              <a:rPr lang="fr-FR" dirty="0"/>
              <a:t> to guide the use of TEE in </a:t>
            </a:r>
            <a:r>
              <a:rPr lang="fr-FR" i="1" dirty="0"/>
              <a:t>S. aureus </a:t>
            </a:r>
            <a:r>
              <a:rPr lang="fr-FR" dirty="0" err="1"/>
              <a:t>bacteraemia</a:t>
            </a:r>
            <a:endParaRPr lang="fr-FR" dirty="0"/>
          </a:p>
          <a:p>
            <a:pPr>
              <a:spcBef>
                <a:spcPts val="1800"/>
              </a:spcBef>
            </a:pPr>
            <a:r>
              <a:rPr lang="fr-FR" dirty="0" err="1"/>
              <a:t>Additional</a:t>
            </a:r>
            <a:r>
              <a:rPr lang="fr-FR" dirty="0"/>
              <a:t> </a:t>
            </a:r>
            <a:r>
              <a:rPr lang="fr-FR" dirty="0" err="1"/>
              <a:t>analysis</a:t>
            </a:r>
            <a:r>
              <a:rPr lang="fr-FR" dirty="0"/>
              <a:t> </a:t>
            </a:r>
            <a:r>
              <a:rPr lang="fr-FR" dirty="0" err="1"/>
              <a:t>focusing</a:t>
            </a:r>
            <a:r>
              <a:rPr lang="fr-FR" dirty="0"/>
              <a:t> on </a:t>
            </a:r>
            <a:r>
              <a:rPr lang="fr-FR" dirty="0" err="1"/>
              <a:t>community-onset</a:t>
            </a:r>
            <a:r>
              <a:rPr lang="fr-FR" dirty="0"/>
              <a:t> </a:t>
            </a:r>
            <a:r>
              <a:rPr lang="fr-FR" dirty="0" err="1"/>
              <a:t>bacteraemia</a:t>
            </a:r>
            <a:r>
              <a:rPr lang="fr-FR" dirty="0"/>
              <a:t> </a:t>
            </a:r>
            <a:r>
              <a:rPr lang="fr-FR" dirty="0" err="1"/>
              <a:t>indicates</a:t>
            </a:r>
            <a:r>
              <a:rPr lang="fr-FR" dirty="0"/>
              <a:t> an </a:t>
            </a:r>
            <a:r>
              <a:rPr lang="fr-FR" dirty="0" err="1"/>
              <a:t>increased</a:t>
            </a:r>
            <a:r>
              <a:rPr lang="fr-FR" dirty="0"/>
              <a:t> </a:t>
            </a:r>
            <a:r>
              <a:rPr lang="fr-FR" dirty="0" err="1"/>
              <a:t>discriminatory</a:t>
            </a:r>
            <a:r>
              <a:rPr lang="fr-FR" dirty="0"/>
              <a:t> </a:t>
            </a:r>
            <a:r>
              <a:rPr lang="fr-FR" dirty="0" err="1"/>
              <a:t>capacity</a:t>
            </a:r>
            <a:r>
              <a:rPr lang="fr-FR" dirty="0"/>
              <a:t> of TTP in </a:t>
            </a:r>
            <a:r>
              <a:rPr lang="fr-FR" dirty="0" err="1"/>
              <a:t>that</a:t>
            </a:r>
            <a:r>
              <a:rPr lang="fr-FR" dirty="0"/>
              <a:t> group</a:t>
            </a:r>
          </a:p>
        </p:txBody>
      </p:sp>
      <p:sp>
        <p:nvSpPr>
          <p:cNvPr id="4" name="Titre 3">
            <a:extLst>
              <a:ext uri="{FF2B5EF4-FFF2-40B4-BE49-F238E27FC236}">
                <a16:creationId xmlns:a16="http://schemas.microsoft.com/office/drawing/2014/main" id="{FFC0A736-8703-227D-61E9-9E04134D7F62}"/>
              </a:ext>
            </a:extLst>
          </p:cNvPr>
          <p:cNvSpPr>
            <a:spLocks noGrp="1"/>
          </p:cNvSpPr>
          <p:nvPr>
            <p:ph type="title"/>
          </p:nvPr>
        </p:nvSpPr>
        <p:spPr/>
        <p:txBody>
          <a:bodyPr/>
          <a:lstStyle/>
          <a:p>
            <a:r>
              <a:rPr lang="fr-FR" dirty="0"/>
              <a:t>Conclusions</a:t>
            </a:r>
          </a:p>
        </p:txBody>
      </p:sp>
      <p:sp>
        <p:nvSpPr>
          <p:cNvPr id="6" name="Espace réservé du contenu 5">
            <a:extLst>
              <a:ext uri="{FF2B5EF4-FFF2-40B4-BE49-F238E27FC236}">
                <a16:creationId xmlns:a16="http://schemas.microsoft.com/office/drawing/2014/main" id="{B88A3FA2-8342-D8F3-8C57-5E8F16AD46C7}"/>
              </a:ext>
            </a:extLst>
          </p:cNvPr>
          <p:cNvSpPr>
            <a:spLocks noGrp="1"/>
          </p:cNvSpPr>
          <p:nvPr>
            <p:ph sz="quarter" idx="16"/>
          </p:nvPr>
        </p:nvSpPr>
        <p:spPr/>
        <p:txBody>
          <a:bodyPr/>
          <a:lstStyle/>
          <a:p>
            <a:r>
              <a:rPr lang="fr-FR" dirty="0"/>
              <a:t>Martin </a:t>
            </a:r>
            <a:r>
              <a:rPr lang="fr-FR" dirty="0" err="1"/>
              <a:t>Strömdahl</a:t>
            </a:r>
            <a:r>
              <a:rPr lang="fr-FR" dirty="0"/>
              <a:t> et al., ECCMID</a:t>
            </a:r>
            <a:r>
              <a:rPr lang="fr-FR" baseline="30000" dirty="0">
                <a:latin typeface="Arial Narrow" panose="020B0606020202030204" pitchFamily="34" charset="0"/>
              </a:rPr>
              <a:t>® </a:t>
            </a:r>
            <a:r>
              <a:rPr lang="fr-FR" dirty="0">
                <a:latin typeface="Arial Narrow" panose="020B0606020202030204" pitchFamily="34" charset="0"/>
              </a:rPr>
              <a:t>2024, Abs.#O1351</a:t>
            </a:r>
            <a:endParaRPr lang="fr-FR" dirty="0"/>
          </a:p>
        </p:txBody>
      </p:sp>
    </p:spTree>
    <p:extLst>
      <p:ext uri="{BB962C8B-B14F-4D97-AF65-F5344CB8AC3E}">
        <p14:creationId xmlns:p14="http://schemas.microsoft.com/office/powerpoint/2010/main" val="26518972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3CE8CFEF-2D11-ED8F-AAD4-263BBDE12C0D}"/>
              </a:ext>
            </a:extLst>
          </p:cNvPr>
          <p:cNvSpPr>
            <a:spLocks noGrp="1"/>
          </p:cNvSpPr>
          <p:nvPr>
            <p:ph type="body" sz="quarter" idx="17"/>
          </p:nvPr>
        </p:nvSpPr>
        <p:spPr/>
        <p:txBody>
          <a:bodyPr/>
          <a:lstStyle/>
          <a:p>
            <a:r>
              <a:rPr lang="fr-FR" dirty="0"/>
              <a:t> </a:t>
            </a:r>
            <a:r>
              <a:rPr lang="fr-FR" dirty="0" err="1"/>
              <a:t>Bacterial</a:t>
            </a:r>
            <a:r>
              <a:rPr lang="fr-FR" dirty="0"/>
              <a:t> </a:t>
            </a:r>
            <a:r>
              <a:rPr lang="fr-FR" dirty="0" err="1"/>
              <a:t>susceptibility</a:t>
            </a:r>
            <a:r>
              <a:rPr lang="fr-FR" dirty="0"/>
              <a:t> &amp; </a:t>
            </a:r>
            <a:r>
              <a:rPr lang="fr-FR" dirty="0" err="1"/>
              <a:t>resistance</a:t>
            </a:r>
            <a:endParaRPr lang="fr-FR" dirty="0"/>
          </a:p>
        </p:txBody>
      </p:sp>
    </p:spTree>
    <p:extLst>
      <p:ext uri="{BB962C8B-B14F-4D97-AF65-F5344CB8AC3E}">
        <p14:creationId xmlns:p14="http://schemas.microsoft.com/office/powerpoint/2010/main" val="187184851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Determination of minimum inhibitory concentrations using machine learning-assisted agar dilution</a:t>
            </a:r>
            <a:endParaRPr lang="fr-FR" dirty="0"/>
          </a:p>
        </p:txBody>
      </p:sp>
      <p:sp>
        <p:nvSpPr>
          <p:cNvPr id="6" name="Espace réservé du contenu 5"/>
          <p:cNvSpPr>
            <a:spLocks noGrp="1"/>
          </p:cNvSpPr>
          <p:nvPr>
            <p:ph sz="quarter" idx="10"/>
          </p:nvPr>
        </p:nvSpPr>
        <p:spPr/>
        <p:txBody>
          <a:bodyPr/>
          <a:lstStyle/>
          <a:p>
            <a:r>
              <a:rPr lang="en-US" dirty="0"/>
              <a:t>Alessandro GERADA et al.</a:t>
            </a:r>
            <a:r>
              <a:rPr lang="fr-FR" dirty="0"/>
              <a:t>, ECCMID</a:t>
            </a:r>
            <a:r>
              <a:rPr lang="fr-FR" baseline="30000" dirty="0"/>
              <a:t>Ⓡ</a:t>
            </a:r>
            <a:r>
              <a:rPr lang="fr-FR" dirty="0"/>
              <a:t> 2024, Abs#O0269</a:t>
            </a:r>
          </a:p>
        </p:txBody>
      </p:sp>
      <p:sp>
        <p:nvSpPr>
          <p:cNvPr id="7" name="Espace réservé du contenu 3">
            <a:extLst>
              <a:ext uri="{FF2B5EF4-FFF2-40B4-BE49-F238E27FC236}">
                <a16:creationId xmlns:a16="http://schemas.microsoft.com/office/drawing/2014/main" id="{A62FC0C4-23CD-F3AD-0927-299FEDC0F6EA}"/>
              </a:ext>
            </a:extLst>
          </p:cNvPr>
          <p:cNvSpPr>
            <a:spLocks noGrp="1"/>
          </p:cNvSpPr>
          <p:nvPr>
            <p:ph sz="quarter" idx="11"/>
          </p:nvPr>
        </p:nvSpPr>
        <p:spPr>
          <a:xfrm>
            <a:off x="3472284" y="148485"/>
            <a:ext cx="8419168" cy="360864"/>
          </a:xfrm>
        </p:spPr>
        <p:txBody>
          <a:bodyPr/>
          <a:lstStyle/>
          <a:p>
            <a:r>
              <a:rPr lang="fr-FR" dirty="0"/>
              <a:t>Can </a:t>
            </a:r>
            <a:r>
              <a:rPr lang="fr-FR" dirty="0" err="1"/>
              <a:t>artificial</a:t>
            </a:r>
            <a:r>
              <a:rPr lang="fr-FR" dirty="0"/>
              <a:t> intelligence replace in vitro AST?</a:t>
            </a:r>
          </a:p>
        </p:txBody>
      </p:sp>
    </p:spTree>
    <p:extLst>
      <p:ext uri="{BB962C8B-B14F-4D97-AF65-F5344CB8AC3E}">
        <p14:creationId xmlns:p14="http://schemas.microsoft.com/office/powerpoint/2010/main" val="219154108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Results validation</a:t>
            </a:r>
            <a:endParaRPr lang="fr-FR" sz="2000" dirty="0"/>
          </a:p>
        </p:txBody>
      </p:sp>
      <p:sp>
        <p:nvSpPr>
          <p:cNvPr id="5" name="Espace réservé du contenu 4"/>
          <p:cNvSpPr>
            <a:spLocks noGrp="1"/>
          </p:cNvSpPr>
          <p:nvPr>
            <p:ph sz="quarter" idx="16"/>
          </p:nvPr>
        </p:nvSpPr>
        <p:spPr>
          <a:xfrm>
            <a:off x="957434" y="6224344"/>
            <a:ext cx="6170930" cy="590628"/>
          </a:xfrm>
        </p:spPr>
        <p:txBody>
          <a:bodyPr/>
          <a:lstStyle/>
          <a:p>
            <a:r>
              <a:rPr lang="en-US" dirty="0"/>
              <a:t>Alessandro GERADA et al.</a:t>
            </a:r>
            <a:r>
              <a:rPr lang="fr-FR" dirty="0"/>
              <a:t>, ECCMID</a:t>
            </a:r>
            <a:r>
              <a:rPr lang="fr-FR" baseline="30000" dirty="0"/>
              <a:t>Ⓡ</a:t>
            </a:r>
            <a:r>
              <a:rPr lang="fr-FR" dirty="0"/>
              <a:t> 2024, Abs#O0269</a:t>
            </a:r>
          </a:p>
        </p:txBody>
      </p:sp>
      <p:graphicFrame>
        <p:nvGraphicFramePr>
          <p:cNvPr id="6" name="Tableau 5"/>
          <p:cNvGraphicFramePr>
            <a:graphicFrameLocks noGrp="1"/>
          </p:cNvGraphicFramePr>
          <p:nvPr>
            <p:extLst>
              <p:ext uri="{D42A27DB-BD31-4B8C-83A1-F6EECF244321}">
                <p14:modId xmlns:p14="http://schemas.microsoft.com/office/powerpoint/2010/main" val="157532728"/>
              </p:ext>
            </p:extLst>
          </p:nvPr>
        </p:nvGraphicFramePr>
        <p:xfrm>
          <a:off x="3377064" y="3013686"/>
          <a:ext cx="6271249" cy="2377838"/>
        </p:xfrm>
        <a:graphic>
          <a:graphicData uri="http://schemas.openxmlformats.org/drawingml/2006/table">
            <a:tbl>
              <a:tblPr firstRow="1" bandRow="1">
                <a:tableStyleId>{5C22544A-7EE6-4342-B048-85BDC9FD1C3A}</a:tableStyleId>
              </a:tblPr>
              <a:tblGrid>
                <a:gridCol w="2070208">
                  <a:extLst>
                    <a:ext uri="{9D8B030D-6E8A-4147-A177-3AD203B41FA5}">
                      <a16:colId xmlns:a16="http://schemas.microsoft.com/office/drawing/2014/main" val="20000"/>
                    </a:ext>
                  </a:extLst>
                </a:gridCol>
                <a:gridCol w="2124664">
                  <a:extLst>
                    <a:ext uri="{9D8B030D-6E8A-4147-A177-3AD203B41FA5}">
                      <a16:colId xmlns:a16="http://schemas.microsoft.com/office/drawing/2014/main" val="20001"/>
                    </a:ext>
                  </a:extLst>
                </a:gridCol>
                <a:gridCol w="2076377">
                  <a:extLst>
                    <a:ext uri="{9D8B030D-6E8A-4147-A177-3AD203B41FA5}">
                      <a16:colId xmlns:a16="http://schemas.microsoft.com/office/drawing/2014/main" val="20002"/>
                    </a:ext>
                  </a:extLst>
                </a:gridCol>
              </a:tblGrid>
              <a:tr h="425353">
                <a:tc>
                  <a:txBody>
                    <a:bodyPr/>
                    <a:lstStyle/>
                    <a:p>
                      <a:pPr marL="72000" algn="l">
                        <a:lnSpc>
                          <a:spcPct val="107000"/>
                        </a:lnSpc>
                        <a:spcAft>
                          <a:spcPts val="0"/>
                        </a:spcAft>
                      </a:pPr>
                      <a:r>
                        <a:rPr lang="fr-FR" sz="1400" b="1" kern="1200" dirty="0">
                          <a:solidFill>
                            <a:schemeClr val="bg1"/>
                          </a:solidFill>
                          <a:latin typeface="Arial" panose="020B0604020202020204" pitchFamily="34" charset="0"/>
                          <a:ea typeface="+mn-ea"/>
                          <a:cs typeface="Arial" panose="020B0604020202020204" pitchFamily="34" charset="0"/>
                        </a:rPr>
                        <a:t>Metric</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400" b="1" kern="1200" dirty="0" err="1">
                          <a:solidFill>
                            <a:schemeClr val="bg1"/>
                          </a:solidFill>
                          <a:latin typeface="Arial" panose="020B0604020202020204" pitchFamily="34" charset="0"/>
                          <a:ea typeface="+mn-ea"/>
                          <a:cs typeface="Arial" panose="020B0604020202020204" pitchFamily="34" charset="0"/>
                        </a:rPr>
                        <a:t>Results</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gn="ctr">
                        <a:lnSpc>
                          <a:spcPct val="107000"/>
                        </a:lnSpc>
                        <a:spcAft>
                          <a:spcPts val="0"/>
                        </a:spcAft>
                      </a:pPr>
                      <a:r>
                        <a:rPr lang="fr-FR" sz="1400" b="1" kern="1200" dirty="0" err="1">
                          <a:solidFill>
                            <a:schemeClr val="bg1"/>
                          </a:solidFill>
                          <a:latin typeface="Arial" panose="020B0604020202020204" pitchFamily="34" charset="0"/>
                          <a:ea typeface="+mn-ea"/>
                          <a:cs typeface="Arial" panose="020B0604020202020204" pitchFamily="34" charset="0"/>
                        </a:rPr>
                        <a:t>Percentage</a:t>
                      </a:r>
                      <a:endParaRPr lang="fr-FR" sz="14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3"/>
                  </a:ext>
                </a:extLst>
              </a:tr>
              <a:tr h="327255">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Essential agreement</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644/651</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98.9%</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327255">
                <a:tc>
                  <a:txBody>
                    <a:bodyPr/>
                    <a:lstStyle/>
                    <a:p>
                      <a:pPr marL="72000">
                        <a:lnSpc>
                          <a:spcPct val="107000"/>
                        </a:lnSpc>
                        <a:spcAft>
                          <a:spcPts val="0"/>
                        </a:spcAf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Categorical</a:t>
                      </a: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agreement</a:t>
                      </a:r>
                    </a:p>
                  </a:txBody>
                  <a:tcPr marL="44450" marR="44450" marT="0" marB="0" anchor="ctr">
                    <a:lnL w="317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646/651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99.2%</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327255">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Minor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error</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1/651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0.2%</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316210">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Major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error</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3/651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0.5%</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327255">
                <a:tc>
                  <a:txBody>
                    <a:bodyPr/>
                    <a:lstStyle/>
                    <a:p>
                      <a:pPr marL="72000">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Very major </a:t>
                      </a: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error</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a:solidFill>
                            <a:schemeClr val="tx1">
                              <a:lumMod val="75000"/>
                              <a:lumOff val="25000"/>
                            </a:schemeClr>
                          </a:solidFill>
                          <a:latin typeface="Arial" panose="020B0604020202020204" pitchFamily="34" charset="0"/>
                          <a:ea typeface="+mn-ea"/>
                          <a:cs typeface="Arial" panose="020B0604020202020204" pitchFamily="34" charset="0"/>
                        </a:rPr>
                        <a:t>1/651</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0.2%</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327255">
                <a:tc>
                  <a:txBody>
                    <a:bodyPr/>
                    <a:lstStyle/>
                    <a:p>
                      <a:pPr marL="72000">
                        <a:lnSpc>
                          <a:spcPct val="107000"/>
                        </a:lnSpc>
                        <a:spcAft>
                          <a:spcPts val="0"/>
                        </a:spcAft>
                      </a:pPr>
                      <a:r>
                        <a:rPr lang="fr-FR" sz="1400" b="0" kern="1200" dirty="0" err="1">
                          <a:solidFill>
                            <a:schemeClr val="tx1">
                              <a:lumMod val="75000"/>
                              <a:lumOff val="25000"/>
                            </a:schemeClr>
                          </a:solidFill>
                          <a:latin typeface="Arial" panose="020B0604020202020204" pitchFamily="34" charset="0"/>
                          <a:ea typeface="+mn-ea"/>
                          <a:cs typeface="Arial" panose="020B0604020202020204" pitchFamily="34" charset="0"/>
                        </a:rPr>
                        <a:t>Bias</a:t>
                      </a:r>
                      <a:endPar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0"/>
                        </a:spcAft>
                      </a:pPr>
                      <a:r>
                        <a:rPr lang="fr-FR" sz="1400" b="0" kern="1200" dirty="0">
                          <a:solidFill>
                            <a:schemeClr val="tx1">
                              <a:lumMod val="75000"/>
                              <a:lumOff val="25000"/>
                            </a:schemeClr>
                          </a:solidFill>
                          <a:latin typeface="Arial" panose="020B0604020202020204" pitchFamily="34" charset="0"/>
                          <a:ea typeface="+mn-ea"/>
                          <a:cs typeface="Arial" panose="020B0604020202020204" pitchFamily="34" charset="0"/>
                        </a:rPr>
                        <a:t>-7.8%</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bl>
          </a:graphicData>
        </a:graphic>
      </p:graphicFrame>
      <p:sp>
        <p:nvSpPr>
          <p:cNvPr id="9" name="Espace réservé du texte 8"/>
          <p:cNvSpPr>
            <a:spLocks noGrp="1"/>
          </p:cNvSpPr>
          <p:nvPr>
            <p:ph type="body" sz="quarter" idx="19"/>
          </p:nvPr>
        </p:nvSpPr>
        <p:spPr>
          <a:xfrm>
            <a:off x="1160634" y="5893488"/>
            <a:ext cx="11104990" cy="380176"/>
          </a:xfrm>
        </p:spPr>
        <p:txBody>
          <a:bodyPr anchor="t"/>
          <a:lstStyle/>
          <a:p>
            <a:r>
              <a:rPr lang="fr-FR" sz="1050" dirty="0"/>
              <a:t>* </a:t>
            </a:r>
            <a:r>
              <a:rPr lang="fr-FR" sz="1050" dirty="0" err="1"/>
              <a:t>Binary</a:t>
            </a:r>
            <a:r>
              <a:rPr lang="fr-FR" sz="1050" dirty="0"/>
              <a:t> </a:t>
            </a:r>
            <a:r>
              <a:rPr lang="fr-FR" sz="1050" dirty="0" err="1"/>
              <a:t>accuracy</a:t>
            </a:r>
            <a:r>
              <a:rPr lang="fr-FR" sz="1050" dirty="0"/>
              <a:t> = </a:t>
            </a:r>
          </a:p>
        </p:txBody>
      </p:sp>
      <p:sp>
        <p:nvSpPr>
          <p:cNvPr id="12" name="Espace réservé du texte 1"/>
          <p:cNvSpPr>
            <a:spLocks noGrp="1"/>
          </p:cNvSpPr>
          <p:nvPr>
            <p:ph type="body" sz="quarter" idx="15"/>
          </p:nvPr>
        </p:nvSpPr>
        <p:spPr>
          <a:xfrm>
            <a:off x="957434" y="999253"/>
            <a:ext cx="8817627" cy="2020307"/>
          </a:xfrm>
        </p:spPr>
        <p:txBody>
          <a:bodyPr/>
          <a:lstStyle/>
          <a:p>
            <a:pPr>
              <a:spcBef>
                <a:spcPts val="0"/>
              </a:spcBef>
            </a:pPr>
            <a:r>
              <a:rPr lang="en-US" sz="2000" dirty="0"/>
              <a:t>Validation of colony image classification</a:t>
            </a:r>
          </a:p>
          <a:p>
            <a:pPr lvl="1">
              <a:spcBef>
                <a:spcPts val="0"/>
              </a:spcBef>
            </a:pPr>
            <a:r>
              <a:rPr lang="en-US" sz="1800" dirty="0"/>
              <a:t>Model accuracy*:</a:t>
            </a:r>
          </a:p>
          <a:p>
            <a:pPr lvl="2">
              <a:spcBef>
                <a:spcPts val="0"/>
              </a:spcBef>
            </a:pPr>
            <a:r>
              <a:rPr lang="en-US" sz="1600" dirty="0"/>
              <a:t>94.3% accuracy at differentiate no growth from any growth</a:t>
            </a:r>
          </a:p>
          <a:p>
            <a:pPr lvl="2">
              <a:spcBef>
                <a:spcPts val="0"/>
              </a:spcBef>
            </a:pPr>
            <a:r>
              <a:rPr lang="en-US" sz="1600" dirty="0"/>
              <a:t>88.6% accuracy at differentiating good growth from inhibited growth</a:t>
            </a:r>
          </a:p>
          <a:p>
            <a:pPr>
              <a:spcBef>
                <a:spcPts val="3000"/>
              </a:spcBef>
            </a:pPr>
            <a:r>
              <a:rPr lang="en-US" sz="2000" dirty="0"/>
              <a:t>Validation of MIC predictions</a:t>
            </a:r>
          </a:p>
          <a:p>
            <a:pPr>
              <a:spcBef>
                <a:spcPts val="0"/>
              </a:spcBef>
            </a:pPr>
            <a:endParaRPr lang="en-US" sz="2000" dirty="0"/>
          </a:p>
        </p:txBody>
      </p:sp>
      <mc:AlternateContent xmlns:mc="http://schemas.openxmlformats.org/markup-compatibility/2006" xmlns:a14="http://schemas.microsoft.com/office/drawing/2010/main">
        <mc:Choice Requires="a14">
          <p:sp>
            <p:nvSpPr>
              <p:cNvPr id="4" name="Rectangle 3"/>
              <p:cNvSpPr/>
              <p:nvPr/>
            </p:nvSpPr>
            <p:spPr>
              <a:xfrm>
                <a:off x="2447256" y="5776886"/>
                <a:ext cx="1361398" cy="367088"/>
              </a:xfrm>
              <a:prstGeom prst="rect">
                <a:avLst/>
              </a:prstGeom>
            </p:spPr>
            <p:txBody>
              <a:bodyPr anchor="t"/>
              <a:lstStyle/>
              <a:p>
                <a:pPr>
                  <a:lnSpc>
                    <a:spcPct val="90000"/>
                  </a:lnSpc>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fr-FR" sz="1050" i="1">
                              <a:solidFill>
                                <a:schemeClr val="tx1">
                                  <a:lumMod val="65000"/>
                                  <a:lumOff val="35000"/>
                                </a:schemeClr>
                              </a:solidFill>
                              <a:latin typeface="Cambria Math" panose="02040503050406030204" pitchFamily="18" charset="0"/>
                              <a:cs typeface="Arial" panose="020B0604020202020204" pitchFamily="34" charset="0"/>
                            </a:rPr>
                          </m:ctrlPr>
                        </m:fPr>
                        <m:num>
                          <m:r>
                            <m:rPr>
                              <m:sty m:val="p"/>
                            </m:rPr>
                            <a:rPr lang="fr-FR" sz="1050" i="1">
                              <a:solidFill>
                                <a:schemeClr val="tx1">
                                  <a:lumMod val="65000"/>
                                  <a:lumOff val="35000"/>
                                </a:schemeClr>
                              </a:solidFill>
                              <a:latin typeface="Cambria Math" panose="02040503050406030204" pitchFamily="18" charset="0"/>
                              <a:cs typeface="Arial" panose="020B0604020202020204" pitchFamily="34" charset="0"/>
                            </a:rPr>
                            <m:t>TP</m:t>
                          </m:r>
                          <m:r>
                            <a:rPr lang="fr-FR" sz="1050" i="1">
                              <a:solidFill>
                                <a:schemeClr val="tx1">
                                  <a:lumMod val="65000"/>
                                  <a:lumOff val="35000"/>
                                </a:schemeClr>
                              </a:solidFill>
                              <a:latin typeface="Cambria Math" panose="02040503050406030204" pitchFamily="18" charset="0"/>
                              <a:cs typeface="Arial" panose="020B0604020202020204" pitchFamily="34" charset="0"/>
                            </a:rPr>
                            <m:t>+</m:t>
                          </m:r>
                          <m:r>
                            <m:rPr>
                              <m:sty m:val="p"/>
                            </m:rPr>
                            <a:rPr lang="fr-FR" sz="1050" i="1">
                              <a:solidFill>
                                <a:schemeClr val="tx1">
                                  <a:lumMod val="65000"/>
                                  <a:lumOff val="35000"/>
                                </a:schemeClr>
                              </a:solidFill>
                              <a:latin typeface="Cambria Math" panose="02040503050406030204" pitchFamily="18" charset="0"/>
                              <a:cs typeface="Arial" panose="020B0604020202020204" pitchFamily="34" charset="0"/>
                            </a:rPr>
                            <m:t>TN</m:t>
                          </m:r>
                          <m:r>
                            <a:rPr lang="fr-FR" sz="1050" i="1">
                              <a:solidFill>
                                <a:schemeClr val="tx1">
                                  <a:lumMod val="65000"/>
                                  <a:lumOff val="35000"/>
                                </a:schemeClr>
                              </a:solidFill>
                              <a:latin typeface="Cambria Math" panose="02040503050406030204" pitchFamily="18" charset="0"/>
                              <a:cs typeface="Arial" panose="020B0604020202020204" pitchFamily="34" charset="0"/>
                            </a:rPr>
                            <m:t> </m:t>
                          </m:r>
                        </m:num>
                        <m:den>
                          <m:r>
                            <m:rPr>
                              <m:sty m:val="p"/>
                            </m:rPr>
                            <a:rPr lang="fr-FR" sz="1050" i="1">
                              <a:solidFill>
                                <a:schemeClr val="tx1">
                                  <a:lumMod val="65000"/>
                                  <a:lumOff val="35000"/>
                                </a:schemeClr>
                              </a:solidFill>
                              <a:latin typeface="Cambria Math" panose="02040503050406030204" pitchFamily="18" charset="0"/>
                              <a:cs typeface="Arial" panose="020B0604020202020204" pitchFamily="34" charset="0"/>
                            </a:rPr>
                            <m:t>FP</m:t>
                          </m:r>
                          <m:r>
                            <a:rPr lang="fr-FR" sz="1050" i="1">
                              <a:solidFill>
                                <a:schemeClr val="tx1">
                                  <a:lumMod val="65000"/>
                                  <a:lumOff val="35000"/>
                                </a:schemeClr>
                              </a:solidFill>
                              <a:latin typeface="Cambria Math" panose="02040503050406030204" pitchFamily="18" charset="0"/>
                              <a:cs typeface="Arial" panose="020B0604020202020204" pitchFamily="34" charset="0"/>
                            </a:rPr>
                            <m:t>+</m:t>
                          </m:r>
                          <m:r>
                            <m:rPr>
                              <m:sty m:val="p"/>
                            </m:rPr>
                            <a:rPr lang="fr-FR" sz="1050" i="1">
                              <a:solidFill>
                                <a:schemeClr val="tx1">
                                  <a:lumMod val="65000"/>
                                  <a:lumOff val="35000"/>
                                </a:schemeClr>
                              </a:solidFill>
                              <a:latin typeface="Cambria Math" panose="02040503050406030204" pitchFamily="18" charset="0"/>
                              <a:cs typeface="Arial" panose="020B0604020202020204" pitchFamily="34" charset="0"/>
                            </a:rPr>
                            <m:t>FN</m:t>
                          </m:r>
                          <m:r>
                            <a:rPr lang="fr-FR" sz="1050" i="1">
                              <a:solidFill>
                                <a:schemeClr val="tx1">
                                  <a:lumMod val="65000"/>
                                  <a:lumOff val="35000"/>
                                </a:schemeClr>
                              </a:solidFill>
                              <a:latin typeface="Cambria Math" panose="02040503050406030204" pitchFamily="18" charset="0"/>
                              <a:cs typeface="Arial" panose="020B0604020202020204" pitchFamily="34" charset="0"/>
                            </a:rPr>
                            <m:t>+</m:t>
                          </m:r>
                          <m:r>
                            <m:rPr>
                              <m:sty m:val="p"/>
                            </m:rPr>
                            <a:rPr lang="fr-FR" sz="1050" i="1">
                              <a:solidFill>
                                <a:schemeClr val="tx1">
                                  <a:lumMod val="65000"/>
                                  <a:lumOff val="35000"/>
                                </a:schemeClr>
                              </a:solidFill>
                              <a:latin typeface="Cambria Math" panose="02040503050406030204" pitchFamily="18" charset="0"/>
                              <a:cs typeface="Arial" panose="020B0604020202020204" pitchFamily="34" charset="0"/>
                            </a:rPr>
                            <m:t>TP</m:t>
                          </m:r>
                          <m:r>
                            <a:rPr lang="fr-FR" sz="1050" i="1">
                              <a:solidFill>
                                <a:schemeClr val="tx1">
                                  <a:lumMod val="65000"/>
                                  <a:lumOff val="35000"/>
                                </a:schemeClr>
                              </a:solidFill>
                              <a:latin typeface="Cambria Math" panose="02040503050406030204" pitchFamily="18" charset="0"/>
                              <a:cs typeface="Arial" panose="020B0604020202020204" pitchFamily="34" charset="0"/>
                            </a:rPr>
                            <m:t>+</m:t>
                          </m:r>
                          <m:r>
                            <m:rPr>
                              <m:sty m:val="p"/>
                            </m:rPr>
                            <a:rPr lang="fr-FR" sz="1050" i="1">
                              <a:solidFill>
                                <a:schemeClr val="tx1">
                                  <a:lumMod val="65000"/>
                                  <a:lumOff val="35000"/>
                                </a:schemeClr>
                              </a:solidFill>
                              <a:latin typeface="Cambria Math" panose="02040503050406030204" pitchFamily="18" charset="0"/>
                              <a:cs typeface="Arial" panose="020B0604020202020204" pitchFamily="34" charset="0"/>
                            </a:rPr>
                            <m:t>TN</m:t>
                          </m:r>
                        </m:den>
                      </m:f>
                    </m:oMath>
                  </m:oMathPara>
                </a14:m>
                <a:endParaRPr lang="fr-FR" sz="1050" i="1" dirty="0">
                  <a:solidFill>
                    <a:schemeClr val="tx1">
                      <a:lumMod val="65000"/>
                      <a:lumOff val="35000"/>
                    </a:schemeClr>
                  </a:solidFill>
                  <a:latin typeface="Arial" panose="020B0604020202020204" pitchFamily="34" charset="0"/>
                  <a:cs typeface="Arial" panose="020B0604020202020204" pitchFamily="34" charset="0"/>
                </a:endParaRPr>
              </a:p>
            </p:txBody>
          </p:sp>
        </mc:Choice>
        <mc:Fallback xmlns="">
          <p:sp>
            <p:nvSpPr>
              <p:cNvPr id="4" name="Rectangle 3"/>
              <p:cNvSpPr>
                <a:spLocks noRot="1" noChangeAspect="1" noMove="1" noResize="1" noEditPoints="1" noAdjustHandles="1" noChangeArrowheads="1" noChangeShapeType="1" noTextEdit="1"/>
              </p:cNvSpPr>
              <p:nvPr/>
            </p:nvSpPr>
            <p:spPr>
              <a:xfrm>
                <a:off x="2447256" y="5776886"/>
                <a:ext cx="1361398" cy="367088"/>
              </a:xfrm>
              <a:prstGeom prst="rect">
                <a:avLst/>
              </a:prstGeom>
              <a:blipFill rotWithShape="0">
                <a:blip r:embed="rId2"/>
                <a:stretch>
                  <a:fillRect b="-1667"/>
                </a:stretch>
              </a:blipFill>
            </p:spPr>
            <p:txBody>
              <a:bodyPr/>
              <a:lstStyle/>
              <a:p>
                <a:r>
                  <a:rPr lang="fr-FR">
                    <a:noFill/>
                  </a:rPr>
                  <a:t> </a:t>
                </a:r>
              </a:p>
            </p:txBody>
          </p:sp>
        </mc:Fallback>
      </mc:AlternateContent>
    </p:spTree>
    <p:extLst>
      <p:ext uri="{BB962C8B-B14F-4D97-AF65-F5344CB8AC3E}">
        <p14:creationId xmlns:p14="http://schemas.microsoft.com/office/powerpoint/2010/main" val="381375222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Summary</a:t>
            </a:r>
          </a:p>
        </p:txBody>
      </p:sp>
      <p:sp>
        <p:nvSpPr>
          <p:cNvPr id="5" name="Espace réservé du contenu 4"/>
          <p:cNvSpPr>
            <a:spLocks noGrp="1"/>
          </p:cNvSpPr>
          <p:nvPr>
            <p:ph sz="quarter" idx="16"/>
          </p:nvPr>
        </p:nvSpPr>
        <p:spPr>
          <a:xfrm>
            <a:off x="957434" y="6224344"/>
            <a:ext cx="6170930" cy="590628"/>
          </a:xfrm>
        </p:spPr>
        <p:txBody>
          <a:bodyPr/>
          <a:lstStyle/>
          <a:p>
            <a:r>
              <a:rPr lang="en-US" dirty="0"/>
              <a:t>Alessandro GERADA et al.</a:t>
            </a:r>
            <a:r>
              <a:rPr lang="fr-FR" dirty="0"/>
              <a:t>, ECCMID</a:t>
            </a:r>
            <a:r>
              <a:rPr lang="fr-FR" baseline="30000" dirty="0"/>
              <a:t>Ⓡ</a:t>
            </a:r>
            <a:r>
              <a:rPr lang="fr-FR" dirty="0"/>
              <a:t> 2024, Abs#O0269</a:t>
            </a:r>
          </a:p>
        </p:txBody>
      </p:sp>
      <p:sp>
        <p:nvSpPr>
          <p:cNvPr id="12" name="Espace réservé du texte 1"/>
          <p:cNvSpPr>
            <a:spLocks noGrp="1"/>
          </p:cNvSpPr>
          <p:nvPr>
            <p:ph type="body" sz="quarter" idx="15"/>
          </p:nvPr>
        </p:nvSpPr>
        <p:spPr>
          <a:xfrm>
            <a:off x="957434" y="1408692"/>
            <a:ext cx="8817627" cy="3518908"/>
          </a:xfrm>
        </p:spPr>
        <p:txBody>
          <a:bodyPr/>
          <a:lstStyle/>
          <a:p>
            <a:pPr>
              <a:spcBef>
                <a:spcPts val="1200"/>
              </a:spcBef>
              <a:spcAft>
                <a:spcPts val="1200"/>
              </a:spcAft>
            </a:pPr>
            <a:r>
              <a:rPr lang="en-US" dirty="0"/>
              <a:t>Using minimal equipment, our approach automates interpretation of agar dilution MIC</a:t>
            </a:r>
          </a:p>
          <a:p>
            <a:pPr>
              <a:spcBef>
                <a:spcPts val="1200"/>
              </a:spcBef>
              <a:spcAft>
                <a:spcPts val="1200"/>
              </a:spcAft>
            </a:pPr>
            <a:r>
              <a:rPr lang="en-US" dirty="0"/>
              <a:t>Reduces human error</a:t>
            </a:r>
          </a:p>
          <a:p>
            <a:pPr>
              <a:spcBef>
                <a:spcPts val="1200"/>
              </a:spcBef>
              <a:spcAft>
                <a:spcPts val="1200"/>
              </a:spcAft>
            </a:pPr>
            <a:r>
              <a:rPr lang="en-US" dirty="0"/>
              <a:t>Reduces effect of inter- and intra- operator variability</a:t>
            </a:r>
          </a:p>
          <a:p>
            <a:pPr>
              <a:spcBef>
                <a:spcPts val="1200"/>
              </a:spcBef>
              <a:spcAft>
                <a:spcPts val="1200"/>
              </a:spcAft>
            </a:pPr>
            <a:r>
              <a:rPr lang="en-US" dirty="0"/>
              <a:t>Currently useful for research and surveillance applications</a:t>
            </a:r>
          </a:p>
        </p:txBody>
      </p:sp>
    </p:spTree>
    <p:extLst>
      <p:ext uri="{BB962C8B-B14F-4D97-AF65-F5344CB8AC3E}">
        <p14:creationId xmlns:p14="http://schemas.microsoft.com/office/powerpoint/2010/main" val="400160909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RedLine: an explainable machine-learning framework for antimicrobial resistance prediction in </a:t>
            </a:r>
            <a:r>
              <a:rPr lang="en-US" i="1" dirty="0"/>
              <a:t>Neisseria gonorrhoeae</a:t>
            </a:r>
            <a:endParaRPr lang="fr-FR" i="1" dirty="0"/>
          </a:p>
        </p:txBody>
      </p:sp>
      <p:sp>
        <p:nvSpPr>
          <p:cNvPr id="6" name="Espace réservé du contenu 5"/>
          <p:cNvSpPr>
            <a:spLocks noGrp="1"/>
          </p:cNvSpPr>
          <p:nvPr>
            <p:ph sz="quarter" idx="10"/>
          </p:nvPr>
        </p:nvSpPr>
        <p:spPr/>
        <p:txBody>
          <a:bodyPr/>
          <a:lstStyle/>
          <a:p>
            <a:r>
              <a:rPr lang="en-US" dirty="0" err="1"/>
              <a:t>Chayaporn</a:t>
            </a:r>
            <a:r>
              <a:rPr lang="en-US" dirty="0"/>
              <a:t> SUPHAVILAI et al.</a:t>
            </a:r>
            <a:r>
              <a:rPr lang="fr-FR" dirty="0"/>
              <a:t>, ECCMID</a:t>
            </a:r>
            <a:r>
              <a:rPr lang="fr-FR" baseline="30000" dirty="0"/>
              <a:t>Ⓡ</a:t>
            </a:r>
            <a:r>
              <a:rPr lang="fr-FR" dirty="0"/>
              <a:t> 2024, Abs#O0271</a:t>
            </a:r>
          </a:p>
        </p:txBody>
      </p:sp>
      <p:sp>
        <p:nvSpPr>
          <p:cNvPr id="4" name="Espace réservé du contenu 3">
            <a:extLst>
              <a:ext uri="{FF2B5EF4-FFF2-40B4-BE49-F238E27FC236}">
                <a16:creationId xmlns:a16="http://schemas.microsoft.com/office/drawing/2014/main" id="{7C4FA65D-575E-2A35-A416-A9B000A3B574}"/>
              </a:ext>
            </a:extLst>
          </p:cNvPr>
          <p:cNvSpPr>
            <a:spLocks noGrp="1"/>
          </p:cNvSpPr>
          <p:nvPr>
            <p:ph sz="quarter" idx="11"/>
          </p:nvPr>
        </p:nvSpPr>
        <p:spPr>
          <a:xfrm>
            <a:off x="3472284" y="148485"/>
            <a:ext cx="8419168" cy="360864"/>
          </a:xfrm>
        </p:spPr>
        <p:txBody>
          <a:bodyPr/>
          <a:lstStyle/>
          <a:p>
            <a:r>
              <a:rPr lang="fr-FR" dirty="0"/>
              <a:t>Can </a:t>
            </a:r>
            <a:r>
              <a:rPr lang="fr-FR" dirty="0" err="1"/>
              <a:t>artificial</a:t>
            </a:r>
            <a:r>
              <a:rPr lang="fr-FR" dirty="0"/>
              <a:t> intelligence replace in vitro AST?</a:t>
            </a:r>
          </a:p>
        </p:txBody>
      </p:sp>
    </p:spTree>
    <p:extLst>
      <p:ext uri="{BB962C8B-B14F-4D97-AF65-F5344CB8AC3E}">
        <p14:creationId xmlns:p14="http://schemas.microsoft.com/office/powerpoint/2010/main" val="52423723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RedLine Framework</a:t>
            </a:r>
          </a:p>
        </p:txBody>
      </p:sp>
      <p:sp>
        <p:nvSpPr>
          <p:cNvPr id="5" name="Espace réservé du contenu 4"/>
          <p:cNvSpPr>
            <a:spLocks noGrp="1"/>
          </p:cNvSpPr>
          <p:nvPr>
            <p:ph sz="quarter" idx="16"/>
          </p:nvPr>
        </p:nvSpPr>
        <p:spPr>
          <a:xfrm>
            <a:off x="957434" y="6224344"/>
            <a:ext cx="6170930"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sp>
        <p:nvSpPr>
          <p:cNvPr id="71" name="Rectangle 70"/>
          <p:cNvSpPr/>
          <p:nvPr/>
        </p:nvSpPr>
        <p:spPr>
          <a:xfrm>
            <a:off x="6483527" y="776473"/>
            <a:ext cx="575946" cy="25805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3" name="Groupe 72"/>
          <p:cNvGrpSpPr/>
          <p:nvPr/>
        </p:nvGrpSpPr>
        <p:grpSpPr>
          <a:xfrm>
            <a:off x="5203418" y="801346"/>
            <a:ext cx="3078478" cy="2596447"/>
            <a:chOff x="5832844" y="708260"/>
            <a:chExt cx="3059544" cy="2828509"/>
          </a:xfrm>
        </p:grpSpPr>
        <p:graphicFrame>
          <p:nvGraphicFramePr>
            <p:cNvPr id="55" name="Graphique 54"/>
            <p:cNvGraphicFramePr/>
            <p:nvPr/>
          </p:nvGraphicFramePr>
          <p:xfrm>
            <a:off x="6197375" y="708260"/>
            <a:ext cx="2695013" cy="2828509"/>
          </p:xfrm>
          <a:graphic>
            <a:graphicData uri="http://schemas.openxmlformats.org/drawingml/2006/chart">
              <c:chart xmlns:c="http://schemas.openxmlformats.org/drawingml/2006/chart" xmlns:r="http://schemas.openxmlformats.org/officeDocument/2006/relationships" r:id="rId2"/>
            </a:graphicData>
          </a:graphic>
        </p:graphicFrame>
        <p:sp>
          <p:nvSpPr>
            <p:cNvPr id="61" name="Freeform 41">
              <a:extLst>
                <a:ext uri="{FF2B5EF4-FFF2-40B4-BE49-F238E27FC236}">
                  <a16:creationId xmlns:a16="http://schemas.microsoft.com/office/drawing/2014/main" id="{B0A83D01-593E-99B5-3353-728FD77D4D0D}"/>
                </a:ext>
              </a:extLst>
            </p:cNvPr>
            <p:cNvSpPr/>
            <p:nvPr/>
          </p:nvSpPr>
          <p:spPr>
            <a:xfrm>
              <a:off x="7671945" y="1536825"/>
              <a:ext cx="1027556" cy="21280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50" b="1" kern="0" dirty="0">
                  <a:solidFill>
                    <a:prstClr val="white"/>
                  </a:solidFill>
                  <a:latin typeface="Century Gothic" panose="020B0502020202020204" pitchFamily="34" charset="0"/>
                  <a:cs typeface="Arial" panose="020B0604020202020204" pitchFamily="34" charset="0"/>
                </a:rPr>
                <a:t>+0.35</a:t>
              </a: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2" name="Freeform 41">
              <a:extLst>
                <a:ext uri="{FF2B5EF4-FFF2-40B4-BE49-F238E27FC236}">
                  <a16:creationId xmlns:a16="http://schemas.microsoft.com/office/drawing/2014/main" id="{B0A83D01-593E-99B5-3353-728FD77D4D0D}"/>
                </a:ext>
              </a:extLst>
            </p:cNvPr>
            <p:cNvSpPr/>
            <p:nvPr/>
          </p:nvSpPr>
          <p:spPr>
            <a:xfrm>
              <a:off x="7102964" y="1797859"/>
              <a:ext cx="568981" cy="21280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50" b="1" kern="0" dirty="0">
                  <a:solidFill>
                    <a:prstClr val="white"/>
                  </a:solidFill>
                  <a:latin typeface="Century Gothic" panose="020B0502020202020204" pitchFamily="34" charset="0"/>
                  <a:cs typeface="Arial" panose="020B0604020202020204" pitchFamily="34" charset="0"/>
                </a:rPr>
                <a:t>+0.2</a:t>
              </a: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3" name="Freeform 41">
              <a:extLst>
                <a:ext uri="{FF2B5EF4-FFF2-40B4-BE49-F238E27FC236}">
                  <a16:creationId xmlns:a16="http://schemas.microsoft.com/office/drawing/2014/main" id="{B0A83D01-593E-99B5-3353-728FD77D4D0D}"/>
                </a:ext>
              </a:extLst>
            </p:cNvPr>
            <p:cNvSpPr/>
            <p:nvPr/>
          </p:nvSpPr>
          <p:spPr>
            <a:xfrm>
              <a:off x="7128365" y="2343739"/>
              <a:ext cx="148736" cy="21280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4" name="Freeform 41">
              <a:extLst>
                <a:ext uri="{FF2B5EF4-FFF2-40B4-BE49-F238E27FC236}">
                  <a16:creationId xmlns:a16="http://schemas.microsoft.com/office/drawing/2014/main" id="{B0A83D01-593E-99B5-3353-728FD77D4D0D}"/>
                </a:ext>
              </a:extLst>
            </p:cNvPr>
            <p:cNvSpPr/>
            <p:nvPr/>
          </p:nvSpPr>
          <p:spPr>
            <a:xfrm>
              <a:off x="7047646" y="2622029"/>
              <a:ext cx="99768" cy="21280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5" name="Freeform 41">
              <a:extLst>
                <a:ext uri="{FF2B5EF4-FFF2-40B4-BE49-F238E27FC236}">
                  <a16:creationId xmlns:a16="http://schemas.microsoft.com/office/drawing/2014/main" id="{B0A83D01-593E-99B5-3353-728FD77D4D0D}"/>
                </a:ext>
              </a:extLst>
            </p:cNvPr>
            <p:cNvSpPr/>
            <p:nvPr/>
          </p:nvSpPr>
          <p:spPr>
            <a:xfrm rot="5400000">
              <a:off x="6910450" y="2951705"/>
              <a:ext cx="255641" cy="45719"/>
            </a:xfrm>
            <a:prstGeom prst="triangle">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6" name="Freeform 41">
              <a:extLst>
                <a:ext uri="{FF2B5EF4-FFF2-40B4-BE49-F238E27FC236}">
                  <a16:creationId xmlns:a16="http://schemas.microsoft.com/office/drawing/2014/main" id="{B0A83D01-593E-99B5-3353-728FD77D4D0D}"/>
                </a:ext>
              </a:extLst>
            </p:cNvPr>
            <p:cNvSpPr/>
            <p:nvPr/>
          </p:nvSpPr>
          <p:spPr>
            <a:xfrm>
              <a:off x="7214601" y="2343739"/>
              <a:ext cx="1027556" cy="21280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+0.04</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67" name="Freeform 41">
              <a:extLst>
                <a:ext uri="{FF2B5EF4-FFF2-40B4-BE49-F238E27FC236}">
                  <a16:creationId xmlns:a16="http://schemas.microsoft.com/office/drawing/2014/main" id="{B0A83D01-593E-99B5-3353-728FD77D4D0D}"/>
                </a:ext>
              </a:extLst>
            </p:cNvPr>
            <p:cNvSpPr/>
            <p:nvPr/>
          </p:nvSpPr>
          <p:spPr>
            <a:xfrm>
              <a:off x="7079697" y="2610123"/>
              <a:ext cx="1027556" cy="21280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+0.03</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68" name="Freeform 41">
              <a:extLst>
                <a:ext uri="{FF2B5EF4-FFF2-40B4-BE49-F238E27FC236}">
                  <a16:creationId xmlns:a16="http://schemas.microsoft.com/office/drawing/2014/main" id="{B0A83D01-593E-99B5-3353-728FD77D4D0D}"/>
                </a:ext>
              </a:extLst>
            </p:cNvPr>
            <p:cNvSpPr/>
            <p:nvPr/>
          </p:nvSpPr>
          <p:spPr>
            <a:xfrm>
              <a:off x="7015411" y="2869080"/>
              <a:ext cx="1027556" cy="21280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+0.01</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69" name="Freeform 41">
              <a:extLst>
                <a:ext uri="{FF2B5EF4-FFF2-40B4-BE49-F238E27FC236}">
                  <a16:creationId xmlns:a16="http://schemas.microsoft.com/office/drawing/2014/main" id="{B0A83D01-593E-99B5-3353-728FD77D4D0D}"/>
                </a:ext>
              </a:extLst>
            </p:cNvPr>
            <p:cNvSpPr/>
            <p:nvPr/>
          </p:nvSpPr>
          <p:spPr>
            <a:xfrm rot="10800000">
              <a:off x="7117797" y="2079039"/>
              <a:ext cx="134904" cy="212809"/>
            </a:xfrm>
            <a:prstGeom prst="homePlate">
              <a:avLst>
                <a:gd name="adj" fmla="val 26723"/>
              </a:avLst>
            </a:prstGeom>
            <a:solidFill>
              <a:srgbClr val="D0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70" name="Freeform 41">
              <a:extLst>
                <a:ext uri="{FF2B5EF4-FFF2-40B4-BE49-F238E27FC236}">
                  <a16:creationId xmlns:a16="http://schemas.microsoft.com/office/drawing/2014/main" id="{B0A83D01-593E-99B5-3353-728FD77D4D0D}"/>
                </a:ext>
              </a:extLst>
            </p:cNvPr>
            <p:cNvSpPr/>
            <p:nvPr/>
          </p:nvSpPr>
          <p:spPr>
            <a:xfrm>
              <a:off x="6718678" y="2085481"/>
              <a:ext cx="516813" cy="21280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D016D4"/>
                  </a:solidFill>
                  <a:latin typeface="Century Gothic" panose="020B0502020202020204" pitchFamily="34" charset="0"/>
                  <a:cs typeface="Arial" panose="020B0604020202020204" pitchFamily="34" charset="0"/>
                </a:rPr>
                <a:t>-0.05</a:t>
              </a:r>
              <a:endParaRPr kumimoji="0" lang="en-US" sz="1050" b="1" i="0" u="none" strike="noStrike" kern="0" cap="none" spc="0" normalizeH="0" baseline="0" noProof="0" dirty="0">
                <a:ln>
                  <a:noFill/>
                </a:ln>
                <a:solidFill>
                  <a:srgbClr val="D016D4"/>
                </a:solidFill>
                <a:effectLst/>
                <a:uLnTx/>
                <a:uFillTx/>
                <a:latin typeface="Century Gothic" panose="020B0502020202020204" pitchFamily="34" charset="0"/>
                <a:cs typeface="Arial" panose="020B0604020202020204" pitchFamily="34" charset="0"/>
              </a:endParaRPr>
            </a:p>
          </p:txBody>
        </p:sp>
        <p:sp>
          <p:nvSpPr>
            <p:cNvPr id="72" name="Text Box 4"/>
            <p:cNvSpPr txBox="1">
              <a:spLocks noChangeArrowheads="1"/>
            </p:cNvSpPr>
            <p:nvPr/>
          </p:nvSpPr>
          <p:spPr bwMode="auto">
            <a:xfrm>
              <a:off x="5832844" y="1506193"/>
              <a:ext cx="1007715" cy="1944651"/>
            </a:xfrm>
            <a:prstGeom prst="rect">
              <a:avLst/>
            </a:prstGeom>
            <a:solidFill>
              <a:schemeClr val="bg1"/>
            </a:solidFill>
            <a:ln w="9525">
              <a:noFill/>
              <a:miter lim="800000"/>
              <a:headEnd/>
              <a:tailEnd/>
            </a:ln>
          </p:spPr>
          <p:txBody>
            <a:bodyPr wrap="square">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500"/>
                </a:spcBef>
                <a:spcAft>
                  <a:spcPts val="300"/>
                </a:spcAft>
              </a:pPr>
              <a:r>
                <a:rPr lang="da-DK" sz="1000" dirty="0">
                  <a:solidFill>
                    <a:srgbClr val="FFFFFF">
                      <a:lumMod val="50000"/>
                    </a:srgbClr>
                  </a:solidFill>
                  <a:latin typeface="Arial"/>
                  <a:ea typeface="+mn-ea"/>
                  <a:cs typeface="Arial"/>
                </a:rPr>
                <a:t>Feature #1</a:t>
              </a:r>
            </a:p>
            <a:p>
              <a:pPr algn="r" eaLnBrk="1" hangingPunct="1">
                <a:spcBef>
                  <a:spcPts val="500"/>
                </a:spcBef>
                <a:spcAft>
                  <a:spcPts val="300"/>
                </a:spcAft>
              </a:pPr>
              <a:r>
                <a:rPr lang="da-DK" sz="1000" dirty="0">
                  <a:solidFill>
                    <a:srgbClr val="FFFFFF">
                      <a:lumMod val="50000"/>
                    </a:srgbClr>
                  </a:solidFill>
                  <a:latin typeface="Arial"/>
                  <a:cs typeface="Arial"/>
                </a:rPr>
                <a:t>Feature #2</a:t>
              </a:r>
            </a:p>
            <a:p>
              <a:pPr algn="r" eaLnBrk="1" hangingPunct="1">
                <a:spcBef>
                  <a:spcPts val="500"/>
                </a:spcBef>
                <a:spcAft>
                  <a:spcPts val="300"/>
                </a:spcAft>
              </a:pPr>
              <a:r>
                <a:rPr lang="da-DK" sz="1000" dirty="0">
                  <a:solidFill>
                    <a:srgbClr val="FFFFFF">
                      <a:lumMod val="50000"/>
                    </a:srgbClr>
                  </a:solidFill>
                  <a:latin typeface="Arial"/>
                  <a:cs typeface="Arial"/>
                </a:rPr>
                <a:t>Feature #3</a:t>
              </a:r>
            </a:p>
            <a:p>
              <a:pPr algn="r" eaLnBrk="1" hangingPunct="1">
                <a:spcBef>
                  <a:spcPts val="500"/>
                </a:spcBef>
                <a:spcAft>
                  <a:spcPts val="300"/>
                </a:spcAft>
              </a:pPr>
              <a:r>
                <a:rPr lang="da-DK" sz="1000" dirty="0">
                  <a:solidFill>
                    <a:srgbClr val="FFFFFF">
                      <a:lumMod val="50000"/>
                    </a:srgbClr>
                  </a:solidFill>
                  <a:latin typeface="Arial"/>
                  <a:cs typeface="Arial"/>
                </a:rPr>
                <a:t>Feature #4</a:t>
              </a:r>
            </a:p>
            <a:p>
              <a:pPr algn="r" eaLnBrk="1" hangingPunct="1">
                <a:spcBef>
                  <a:spcPts val="500"/>
                </a:spcBef>
                <a:spcAft>
                  <a:spcPts val="300"/>
                </a:spcAft>
              </a:pPr>
              <a:r>
                <a:rPr lang="da-DK" sz="1000" dirty="0">
                  <a:solidFill>
                    <a:srgbClr val="FFFFFF">
                      <a:lumMod val="50000"/>
                    </a:srgbClr>
                  </a:solidFill>
                  <a:latin typeface="Arial"/>
                  <a:cs typeface="Arial"/>
                </a:rPr>
                <a:t>Feature #5</a:t>
              </a:r>
            </a:p>
            <a:p>
              <a:pPr algn="r" eaLnBrk="1" hangingPunct="1">
                <a:spcBef>
                  <a:spcPts val="500"/>
                </a:spcBef>
                <a:spcAft>
                  <a:spcPts val="300"/>
                </a:spcAft>
              </a:pPr>
              <a:r>
                <a:rPr lang="da-DK" sz="1000" dirty="0">
                  <a:solidFill>
                    <a:srgbClr val="FFFFFF">
                      <a:lumMod val="50000"/>
                    </a:srgbClr>
                  </a:solidFill>
                  <a:latin typeface="Arial"/>
                  <a:cs typeface="Arial"/>
                </a:rPr>
                <a:t>Other features</a:t>
              </a:r>
            </a:p>
            <a:p>
              <a:pPr algn="r" eaLnBrk="1" hangingPunct="1">
                <a:spcBef>
                  <a:spcPts val="500"/>
                </a:spcBef>
                <a:spcAft>
                  <a:spcPts val="300"/>
                </a:spcAft>
              </a:pPr>
              <a:endParaRPr lang="da-DK" sz="1000" dirty="0">
                <a:solidFill>
                  <a:srgbClr val="FFFFFF">
                    <a:lumMod val="50000"/>
                  </a:srgbClr>
                </a:solidFill>
                <a:latin typeface="Arial"/>
                <a:cs typeface="Arial"/>
              </a:endParaRPr>
            </a:p>
          </p:txBody>
        </p:sp>
      </p:grpSp>
      <p:sp>
        <p:nvSpPr>
          <p:cNvPr id="42" name="Freeform 41">
            <a:extLst>
              <a:ext uri="{FF2B5EF4-FFF2-40B4-BE49-F238E27FC236}">
                <a16:creationId xmlns:a16="http://schemas.microsoft.com/office/drawing/2014/main" id="{B0A83D01-593E-99B5-3353-728FD77D4D0D}"/>
              </a:ext>
            </a:extLst>
          </p:cNvPr>
          <p:cNvSpPr/>
          <p:nvPr/>
        </p:nvSpPr>
        <p:spPr>
          <a:xfrm>
            <a:off x="5203418" y="804410"/>
            <a:ext cx="5629686" cy="316171"/>
          </a:xfrm>
          <a:prstGeom prst="roundRect">
            <a:avLst>
              <a:gd name="adj" fmla="val 9151"/>
            </a:avLst>
          </a:prstGeom>
        </p:spPr>
        <p:txBody>
          <a:bodyPr/>
          <a:lstStyle/>
          <a:p>
            <a:pPr>
              <a:buClr>
                <a:srgbClr val="5E247C"/>
              </a:buClr>
              <a:buSzPct val="85000"/>
            </a:pPr>
            <a:r>
              <a:rPr lang="en-US" sz="1600" b="1" dirty="0">
                <a:solidFill>
                  <a:srgbClr val="5E247C"/>
                </a:solidFill>
                <a:latin typeface="Arial" panose="020B0604020202020204" pitchFamily="34" charset="0"/>
                <a:cs typeface="Arial" panose="020B0604020202020204" pitchFamily="34" charset="0"/>
              </a:rPr>
              <a:t>2) </a:t>
            </a:r>
            <a:r>
              <a:rPr lang="en-US" sz="1600" b="1" dirty="0">
                <a:latin typeface="Arial" panose="020B0604020202020204" pitchFamily="34" charset="0"/>
                <a:cs typeface="Arial" panose="020B0604020202020204" pitchFamily="34" charset="0"/>
              </a:rPr>
              <a:t>XAI techniques to understand AMR prediction</a:t>
            </a:r>
          </a:p>
        </p:txBody>
      </p:sp>
      <p:sp>
        <p:nvSpPr>
          <p:cNvPr id="75" name="Rectangle 74"/>
          <p:cNvSpPr/>
          <p:nvPr/>
        </p:nvSpPr>
        <p:spPr>
          <a:xfrm>
            <a:off x="5229975" y="1369454"/>
            <a:ext cx="3051922" cy="206027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76" name="Espace réservé du texte 1"/>
          <p:cNvSpPr>
            <a:spLocks noGrp="1"/>
          </p:cNvSpPr>
          <p:nvPr>
            <p:ph type="body" sz="quarter" idx="4294967295"/>
          </p:nvPr>
        </p:nvSpPr>
        <p:spPr>
          <a:xfrm>
            <a:off x="5394668" y="1240606"/>
            <a:ext cx="1482382" cy="268111"/>
          </a:xfrm>
          <a:prstGeom prst="rect">
            <a:avLst/>
          </a:prstGeom>
          <a:solidFill>
            <a:schemeClr val="bg1"/>
          </a:solidFill>
        </p:spPr>
        <p:txBody>
          <a:bodyPr tIns="36000" bIns="0" anchor="ctr"/>
          <a:lstStyle/>
          <a:p>
            <a:pPr marL="0" indent="0">
              <a:spcBef>
                <a:spcPts val="0"/>
              </a:spcBef>
              <a:buNone/>
            </a:pPr>
            <a:r>
              <a:rPr lang="en-US" sz="1100" b="1" dirty="0"/>
              <a:t>Feature importance</a:t>
            </a:r>
            <a:endParaRPr lang="en-US" sz="1100" b="1" baseline="30000" dirty="0"/>
          </a:p>
        </p:txBody>
      </p:sp>
      <p:grpSp>
        <p:nvGrpSpPr>
          <p:cNvPr id="41" name="Groupe 40"/>
          <p:cNvGrpSpPr/>
          <p:nvPr/>
        </p:nvGrpSpPr>
        <p:grpSpPr>
          <a:xfrm>
            <a:off x="1384457" y="1267993"/>
            <a:ext cx="8745048" cy="4799433"/>
            <a:chOff x="1323187" y="1198224"/>
            <a:chExt cx="10153850" cy="4739908"/>
          </a:xfrm>
        </p:grpSpPr>
        <p:sp>
          <p:nvSpPr>
            <p:cNvPr id="11" name="Freeform 41">
              <a:extLst>
                <a:ext uri="{FF2B5EF4-FFF2-40B4-BE49-F238E27FC236}">
                  <a16:creationId xmlns:a16="http://schemas.microsoft.com/office/drawing/2014/main" id="{B0A83D01-593E-99B5-3353-728FD77D4D0D}"/>
                </a:ext>
              </a:extLst>
            </p:cNvPr>
            <p:cNvSpPr/>
            <p:nvPr/>
          </p:nvSpPr>
          <p:spPr>
            <a:xfrm>
              <a:off x="1323187" y="3513951"/>
              <a:ext cx="4229101" cy="2424181"/>
            </a:xfrm>
            <a:prstGeom prst="roundRect">
              <a:avLst>
                <a:gd name="adj" fmla="val 9151"/>
              </a:avLst>
            </a:prstGeom>
            <a:solidFill>
              <a:srgbClr val="D0A5E5">
                <a:alpha val="51000"/>
              </a:srgbClr>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endParaRPr lang="en-US" sz="1200" kern="0" dirty="0">
                <a:solidFill>
                  <a:srgbClr val="3A3839"/>
                </a:solidFill>
                <a:latin typeface="Century Gothic" panose="020B0502020202020204" pitchFamily="34" charset="0"/>
                <a:cs typeface="Arial" panose="020B0604020202020204" pitchFamily="34" charset="0"/>
              </a:endParaRPr>
            </a:p>
            <a:p>
              <a:pPr lvl="0" algn="ctr" defTabSz="514350">
                <a:lnSpc>
                  <a:spcPts val="1500"/>
                </a:lnSpc>
                <a:defRPr/>
              </a:pPr>
              <a:endParaRPr lang="en-US" sz="1400" kern="0" dirty="0">
                <a:solidFill>
                  <a:srgbClr val="3A3839"/>
                </a:solidFill>
                <a:latin typeface="Century Gothic" panose="020B0502020202020204" pitchFamily="34" charset="0"/>
                <a:cs typeface="Arial" panose="020B0604020202020204" pitchFamily="34" charset="0"/>
              </a:endParaRPr>
            </a:p>
            <a:p>
              <a:pPr lvl="0" algn="ctr" defTabSz="514350">
                <a:lnSpc>
                  <a:spcPts val="1500"/>
                </a:lnSpc>
                <a:spcBef>
                  <a:spcPts val="1200"/>
                </a:spcBef>
                <a:defRPr/>
              </a:pPr>
              <a:r>
                <a:rPr lang="en-US" sz="1000" kern="0" dirty="0">
                  <a:solidFill>
                    <a:srgbClr val="3A3839"/>
                  </a:solidFill>
                  <a:latin typeface="Century Gothic" panose="020B0502020202020204" pitchFamily="34" charset="0"/>
                  <a:cs typeface="Arial" panose="020B0604020202020204" pitchFamily="34" charset="0"/>
                </a:rPr>
                <a:t>Gene presence/absence, mosaic, SNPs, large </a:t>
              </a:r>
              <a:r>
                <a:rPr lang="en-US" sz="1000" kern="0" dirty="0" err="1">
                  <a:solidFill>
                    <a:srgbClr val="3A3839"/>
                  </a:solidFill>
                  <a:latin typeface="Century Gothic" panose="020B0502020202020204" pitchFamily="34" charset="0"/>
                  <a:cs typeface="Arial" panose="020B0604020202020204" pitchFamily="34" charset="0"/>
                </a:rPr>
                <a:t>indels</a:t>
              </a:r>
              <a:endParaRPr kumimoji="0" lang="en-US" sz="1000" i="0" u="none" strike="noStrike" kern="0" cap="none" spc="0" normalizeH="0" baseline="0" noProof="0" dirty="0">
                <a:ln>
                  <a:noFill/>
                </a:ln>
                <a:solidFill>
                  <a:srgbClr val="3A3839"/>
                </a:solidFill>
                <a:effectLst/>
                <a:uLnTx/>
                <a:uFillTx/>
                <a:latin typeface="Century Gothic" panose="020B0502020202020204" pitchFamily="34" charset="0"/>
                <a:cs typeface="Arial" panose="020B0604020202020204" pitchFamily="34" charset="0"/>
              </a:endParaRPr>
            </a:p>
          </p:txBody>
        </p:sp>
        <p:sp>
          <p:nvSpPr>
            <p:cNvPr id="7" name="Freeform 41">
              <a:extLst>
                <a:ext uri="{FF2B5EF4-FFF2-40B4-BE49-F238E27FC236}">
                  <a16:creationId xmlns:a16="http://schemas.microsoft.com/office/drawing/2014/main" id="{B0A83D01-593E-99B5-3353-728FD77D4D0D}"/>
                </a:ext>
              </a:extLst>
            </p:cNvPr>
            <p:cNvSpPr/>
            <p:nvPr/>
          </p:nvSpPr>
          <p:spPr>
            <a:xfrm>
              <a:off x="2168097" y="1198224"/>
              <a:ext cx="2423868" cy="44537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prstClr val="white"/>
                  </a:solidFill>
                  <a:latin typeface="Century Gothic" panose="020B0502020202020204" pitchFamily="34" charset="0"/>
                  <a:cs typeface="Arial" panose="020B0604020202020204" pitchFamily="34" charset="0"/>
                </a:rPr>
                <a:t>WGS</a:t>
              </a: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8" name="Freeform 41">
              <a:extLst>
                <a:ext uri="{FF2B5EF4-FFF2-40B4-BE49-F238E27FC236}">
                  <a16:creationId xmlns:a16="http://schemas.microsoft.com/office/drawing/2014/main" id="{B0A83D01-593E-99B5-3353-728FD77D4D0D}"/>
                </a:ext>
              </a:extLst>
            </p:cNvPr>
            <p:cNvSpPr/>
            <p:nvPr/>
          </p:nvSpPr>
          <p:spPr>
            <a:xfrm>
              <a:off x="2168097" y="2728011"/>
              <a:ext cx="2423868" cy="44537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prstClr val="white"/>
                  </a:solidFill>
                  <a:latin typeface="Century Gothic" panose="020B0502020202020204" pitchFamily="34" charset="0"/>
                  <a:cs typeface="Arial" panose="020B0604020202020204" pitchFamily="34" charset="0"/>
                </a:rPr>
                <a:t>Genome assembly</a:t>
              </a: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9" name="Freeform 41">
              <a:extLst>
                <a:ext uri="{FF2B5EF4-FFF2-40B4-BE49-F238E27FC236}">
                  <a16:creationId xmlns:a16="http://schemas.microsoft.com/office/drawing/2014/main" id="{B0A83D01-593E-99B5-3353-728FD77D4D0D}"/>
                </a:ext>
              </a:extLst>
            </p:cNvPr>
            <p:cNvSpPr/>
            <p:nvPr/>
          </p:nvSpPr>
          <p:spPr>
            <a:xfrm>
              <a:off x="2168097" y="1952862"/>
              <a:ext cx="2423868" cy="44537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prstClr val="white"/>
                  </a:solidFill>
                  <a:latin typeface="Century Gothic" panose="020B0502020202020204" pitchFamily="34" charset="0"/>
                  <a:cs typeface="Arial" panose="020B0604020202020204" pitchFamily="34" charset="0"/>
                </a:rPr>
                <a:t>Quality controls</a:t>
              </a: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0" name="Freeform 41">
              <a:extLst>
                <a:ext uri="{FF2B5EF4-FFF2-40B4-BE49-F238E27FC236}">
                  <a16:creationId xmlns:a16="http://schemas.microsoft.com/office/drawing/2014/main" id="{B0A83D01-593E-99B5-3353-728FD77D4D0D}"/>
                </a:ext>
              </a:extLst>
            </p:cNvPr>
            <p:cNvSpPr/>
            <p:nvPr/>
          </p:nvSpPr>
          <p:spPr>
            <a:xfrm>
              <a:off x="2168098" y="3582143"/>
              <a:ext cx="2423868" cy="445377"/>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prstClr val="white"/>
                  </a:solidFill>
                  <a:latin typeface="Century Gothic" panose="020B0502020202020204" pitchFamily="34" charset="0"/>
                  <a:cs typeface="Arial" panose="020B0604020202020204" pitchFamily="34" charset="0"/>
                </a:rPr>
                <a:t>Feature engineering</a:t>
              </a: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4" name="Freeform 41">
              <a:extLst>
                <a:ext uri="{FF2B5EF4-FFF2-40B4-BE49-F238E27FC236}">
                  <a16:creationId xmlns:a16="http://schemas.microsoft.com/office/drawing/2014/main" id="{B0A83D01-593E-99B5-3353-728FD77D4D0D}"/>
                </a:ext>
              </a:extLst>
            </p:cNvPr>
            <p:cNvSpPr/>
            <p:nvPr/>
          </p:nvSpPr>
          <p:spPr>
            <a:xfrm>
              <a:off x="1627432" y="4536059"/>
              <a:ext cx="1752600" cy="1324311"/>
            </a:xfrm>
            <a:prstGeom prst="roundRect">
              <a:avLst>
                <a:gd name="adj" fmla="val 9151"/>
              </a:avLst>
            </a:prstGeom>
            <a:solidFill>
              <a:schemeClr val="bg1"/>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r>
                <a:rPr lang="en-US" sz="1200" b="1" kern="0" dirty="0">
                  <a:solidFill>
                    <a:srgbClr val="3A3839"/>
                  </a:solidFill>
                  <a:latin typeface="Century Gothic" panose="020B0502020202020204" pitchFamily="34" charset="0"/>
                  <a:cs typeface="Arial" panose="020B0604020202020204" pitchFamily="34" charset="0"/>
                </a:rPr>
                <a:t>TARGET</a:t>
              </a:r>
            </a:p>
            <a:p>
              <a:pPr lvl="0" algn="ctr" defTabSz="514350">
                <a:lnSpc>
                  <a:spcPts val="1500"/>
                </a:lnSpc>
                <a:defRPr/>
              </a:pPr>
              <a:r>
                <a:rPr lang="en-US" sz="1200" b="1" kern="0" dirty="0">
                  <a:solidFill>
                    <a:srgbClr val="3A3839"/>
                  </a:solidFill>
                  <a:latin typeface="Century Gothic" panose="020B0502020202020204" pitchFamily="34" charset="0"/>
                  <a:cs typeface="Arial" panose="020B0604020202020204" pitchFamily="34" charset="0"/>
                </a:rPr>
                <a:t>1,729 features	</a:t>
              </a:r>
            </a:p>
            <a:p>
              <a:pPr lvl="0" algn="ctr" defTabSz="514350">
                <a:lnSpc>
                  <a:spcPts val="1500"/>
                </a:lnSpc>
                <a:spcBef>
                  <a:spcPts val="1200"/>
                </a:spcBef>
                <a:defRPr/>
              </a:pPr>
              <a:r>
                <a:rPr lang="en-US" sz="1050" kern="0" dirty="0">
                  <a:solidFill>
                    <a:srgbClr val="3A3839"/>
                  </a:solidFill>
                  <a:latin typeface="Century Gothic" panose="020B0502020202020204" pitchFamily="34" charset="0"/>
                  <a:cs typeface="Arial" panose="020B0604020202020204" pitchFamily="34" charset="0"/>
                </a:rPr>
                <a:t>AZM markers</a:t>
              </a:r>
            </a:p>
            <a:p>
              <a:pPr lvl="0" algn="ctr" defTabSz="514350">
                <a:lnSpc>
                  <a:spcPts val="1500"/>
                </a:lnSpc>
                <a:defRPr/>
              </a:pPr>
              <a:r>
                <a:rPr lang="en-US" sz="1050" kern="0" dirty="0">
                  <a:solidFill>
                    <a:srgbClr val="3A3839"/>
                  </a:solidFill>
                  <a:latin typeface="Century Gothic" panose="020B0502020202020204" pitchFamily="34" charset="0"/>
                  <a:cs typeface="Arial" panose="020B0604020202020204" pitchFamily="34" charset="0"/>
                </a:rPr>
                <a:t>(14 genes from </a:t>
              </a:r>
              <a:r>
                <a:rPr lang="en-US" sz="1050" kern="0" dirty="0" err="1">
                  <a:solidFill>
                    <a:srgbClr val="3A3839"/>
                  </a:solidFill>
                  <a:latin typeface="Century Gothic" panose="020B0502020202020204" pitchFamily="34" charset="0"/>
                  <a:cs typeface="Arial" panose="020B0604020202020204" pitchFamily="34" charset="0"/>
                </a:rPr>
                <a:t>PathogenWatch</a:t>
              </a:r>
              <a:r>
                <a:rPr lang="en-US" sz="1050" kern="0" dirty="0">
                  <a:solidFill>
                    <a:srgbClr val="3A3839"/>
                  </a:solidFill>
                  <a:latin typeface="Century Gothic" panose="020B0502020202020204" pitchFamily="34" charset="0"/>
                  <a:cs typeface="Arial" panose="020B0604020202020204" pitchFamily="34" charset="0"/>
                </a:rPr>
                <a:t>)</a:t>
              </a:r>
            </a:p>
          </p:txBody>
        </p:sp>
        <p:sp>
          <p:nvSpPr>
            <p:cNvPr id="15" name="Freeform 41">
              <a:extLst>
                <a:ext uri="{FF2B5EF4-FFF2-40B4-BE49-F238E27FC236}">
                  <a16:creationId xmlns:a16="http://schemas.microsoft.com/office/drawing/2014/main" id="{B0A83D01-593E-99B5-3353-728FD77D4D0D}"/>
                </a:ext>
              </a:extLst>
            </p:cNvPr>
            <p:cNvSpPr/>
            <p:nvPr/>
          </p:nvSpPr>
          <p:spPr>
            <a:xfrm>
              <a:off x="3517900" y="4536059"/>
              <a:ext cx="1752600" cy="1324311"/>
            </a:xfrm>
            <a:prstGeom prst="roundRect">
              <a:avLst>
                <a:gd name="adj" fmla="val 9151"/>
              </a:avLst>
            </a:prstGeom>
            <a:solidFill>
              <a:schemeClr val="bg1"/>
            </a:solidFill>
            <a:ln w="25400" cap="flat" cmpd="sng" algn="ctr">
              <a:noFill/>
              <a:prstDash val="solid"/>
            </a:ln>
            <a:effectLst/>
          </p:spPr>
          <p:txBody>
            <a:bodyPr spcFirstLastPara="0" vert="horz" wrap="square" lIns="74434" tIns="74434" rIns="74434" bIns="74434" numCol="1" spcCol="1270" anchor="t" anchorCtr="0">
              <a:noAutofit/>
            </a:bodyPr>
            <a:lstStyle/>
            <a:p>
              <a:pPr lvl="0" algn="ctr" defTabSz="514350">
                <a:lnSpc>
                  <a:spcPts val="1500"/>
                </a:lnSpc>
                <a:defRPr/>
              </a:pPr>
              <a:r>
                <a:rPr lang="en-US" sz="1200" b="1" kern="0" dirty="0">
                  <a:solidFill>
                    <a:srgbClr val="3A3839"/>
                  </a:solidFill>
                  <a:latin typeface="Century Gothic" panose="020B0502020202020204" pitchFamily="34" charset="0"/>
                  <a:cs typeface="Arial" panose="020B0604020202020204" pitchFamily="34" charset="0"/>
                </a:rPr>
                <a:t>EXTEND</a:t>
              </a:r>
            </a:p>
            <a:p>
              <a:pPr lvl="0" algn="ctr" defTabSz="514350">
                <a:lnSpc>
                  <a:spcPts val="1500"/>
                </a:lnSpc>
                <a:defRPr/>
              </a:pPr>
              <a:r>
                <a:rPr lang="en-US" sz="1200" b="1" kern="0" dirty="0">
                  <a:solidFill>
                    <a:srgbClr val="3A3839"/>
                  </a:solidFill>
                  <a:latin typeface="Century Gothic" panose="020B0502020202020204" pitchFamily="34" charset="0"/>
                  <a:cs typeface="Arial" panose="020B0604020202020204" pitchFamily="34" charset="0"/>
                </a:rPr>
                <a:t>6,295 features</a:t>
              </a:r>
            </a:p>
            <a:p>
              <a:pPr lvl="0" algn="ctr" defTabSz="514350">
                <a:lnSpc>
                  <a:spcPts val="1500"/>
                </a:lnSpc>
                <a:spcBef>
                  <a:spcPts val="1200"/>
                </a:spcBef>
                <a:defRPr/>
              </a:pPr>
              <a:r>
                <a:rPr lang="en-US" sz="1050" kern="0" dirty="0">
                  <a:solidFill>
                    <a:srgbClr val="3A3839"/>
                  </a:solidFill>
                  <a:latin typeface="Century Gothic" panose="020B0502020202020204" pitchFamily="34" charset="0"/>
                  <a:cs typeface="Arial" panose="020B0604020202020204" pitchFamily="34" charset="0"/>
                </a:rPr>
                <a:t>Extended AZM markers (68 genes)</a:t>
              </a:r>
            </a:p>
            <a:p>
              <a:pPr lvl="0" algn="ctr" defTabSz="514350">
                <a:lnSpc>
                  <a:spcPts val="1500"/>
                </a:lnSpc>
                <a:defRPr/>
              </a:pPr>
              <a:endParaRPr lang="en-US" sz="1200" kern="0" dirty="0">
                <a:solidFill>
                  <a:srgbClr val="3A3839"/>
                </a:solidFill>
                <a:latin typeface="Century Gothic" panose="020B0502020202020204" pitchFamily="34" charset="0"/>
                <a:cs typeface="Arial" panose="020B0604020202020204" pitchFamily="34" charset="0"/>
              </a:endParaRPr>
            </a:p>
          </p:txBody>
        </p:sp>
        <p:sp>
          <p:nvSpPr>
            <p:cNvPr id="16" name="Freeform 41">
              <a:extLst>
                <a:ext uri="{FF2B5EF4-FFF2-40B4-BE49-F238E27FC236}">
                  <a16:creationId xmlns:a16="http://schemas.microsoft.com/office/drawing/2014/main" id="{B0A83D01-593E-99B5-3353-728FD77D4D0D}"/>
                </a:ext>
              </a:extLst>
            </p:cNvPr>
            <p:cNvSpPr/>
            <p:nvPr/>
          </p:nvSpPr>
          <p:spPr>
            <a:xfrm>
              <a:off x="6397199" y="3857168"/>
              <a:ext cx="2461967" cy="1735915"/>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7" name="Freeform 41">
              <a:extLst>
                <a:ext uri="{FF2B5EF4-FFF2-40B4-BE49-F238E27FC236}">
                  <a16:creationId xmlns:a16="http://schemas.microsoft.com/office/drawing/2014/main" id="{B0A83D01-593E-99B5-3353-728FD77D4D0D}"/>
                </a:ext>
              </a:extLst>
            </p:cNvPr>
            <p:cNvSpPr/>
            <p:nvPr/>
          </p:nvSpPr>
          <p:spPr>
            <a:xfrm>
              <a:off x="6615694" y="4089230"/>
              <a:ext cx="2046500" cy="316171"/>
            </a:xfrm>
            <a:prstGeom prst="roundRect">
              <a:avLst>
                <a:gd name="adj" fmla="val 9151"/>
              </a:avLst>
            </a:prstGeom>
            <a:solidFill>
              <a:schemeClr val="bg1"/>
            </a:solidFill>
            <a:ln w="25400" cap="flat" cmpd="sng" algn="ctr">
              <a:noFill/>
              <a:prstDash val="solid"/>
            </a:ln>
            <a:effectLst/>
          </p:spPr>
          <p:txBody>
            <a:bodyPr spcFirstLastPara="0" vert="horz" wrap="square" lIns="74434" tIns="36000" rIns="74434" bIns="36000" numCol="1" spcCol="1270" anchor="ctr" anchorCtr="0">
              <a:noAutofit/>
            </a:bodyPr>
            <a:lstStyle/>
            <a:p>
              <a:pPr lvl="0" algn="ctr" defTabSz="514350">
                <a:lnSpc>
                  <a:spcPts val="1500"/>
                </a:lnSpc>
                <a:defRPr/>
              </a:pPr>
              <a:r>
                <a:rPr lang="en-US" sz="1200" b="1" kern="0" dirty="0">
                  <a:solidFill>
                    <a:srgbClr val="3A3839"/>
                  </a:solidFill>
                  <a:latin typeface="Century Gothic" panose="020B0502020202020204" pitchFamily="34" charset="0"/>
                  <a:cs typeface="Arial" panose="020B0604020202020204" pitchFamily="34" charset="0"/>
                </a:rPr>
                <a:t>Logistic regression </a:t>
              </a:r>
              <a:endParaRPr lang="en-US" sz="1200" kern="0" dirty="0">
                <a:solidFill>
                  <a:srgbClr val="3A3839"/>
                </a:solidFill>
                <a:latin typeface="Century Gothic" panose="020B0502020202020204" pitchFamily="34" charset="0"/>
                <a:cs typeface="Arial" panose="020B0604020202020204" pitchFamily="34" charset="0"/>
              </a:endParaRPr>
            </a:p>
          </p:txBody>
        </p:sp>
        <p:sp>
          <p:nvSpPr>
            <p:cNvPr id="18" name="Freeform 41">
              <a:extLst>
                <a:ext uri="{FF2B5EF4-FFF2-40B4-BE49-F238E27FC236}">
                  <a16:creationId xmlns:a16="http://schemas.microsoft.com/office/drawing/2014/main" id="{B0A83D01-593E-99B5-3353-728FD77D4D0D}"/>
                </a:ext>
              </a:extLst>
            </p:cNvPr>
            <p:cNvSpPr/>
            <p:nvPr/>
          </p:nvSpPr>
          <p:spPr>
            <a:xfrm>
              <a:off x="6615694" y="4454686"/>
              <a:ext cx="2046500" cy="316171"/>
            </a:xfrm>
            <a:prstGeom prst="roundRect">
              <a:avLst>
                <a:gd name="adj" fmla="val 9151"/>
              </a:avLst>
            </a:prstGeom>
            <a:solidFill>
              <a:schemeClr val="bg1"/>
            </a:solidFill>
            <a:ln w="25400" cap="flat" cmpd="sng" algn="ctr">
              <a:noFill/>
              <a:prstDash val="solid"/>
            </a:ln>
            <a:effectLst/>
          </p:spPr>
          <p:txBody>
            <a:bodyPr spcFirstLastPara="0" vert="horz" wrap="square" lIns="74434" tIns="36000" rIns="74434" bIns="36000" numCol="1" spcCol="1270" anchor="ctr" anchorCtr="0">
              <a:noAutofit/>
            </a:bodyPr>
            <a:lstStyle/>
            <a:p>
              <a:pPr lvl="0" algn="ctr" defTabSz="514350">
                <a:lnSpc>
                  <a:spcPts val="1500"/>
                </a:lnSpc>
                <a:defRPr/>
              </a:pPr>
              <a:r>
                <a:rPr lang="en-US" sz="1200" b="1" kern="0" dirty="0" err="1">
                  <a:solidFill>
                    <a:srgbClr val="3A3839"/>
                  </a:solidFill>
                  <a:latin typeface="Century Gothic" panose="020B0502020202020204" pitchFamily="34" charset="0"/>
                  <a:cs typeface="Arial" panose="020B0604020202020204" pitchFamily="34" charset="0"/>
                </a:rPr>
                <a:t>RandomForest</a:t>
              </a:r>
              <a:endParaRPr lang="en-US" sz="1200" kern="0" dirty="0">
                <a:solidFill>
                  <a:srgbClr val="3A3839"/>
                </a:solidFill>
                <a:latin typeface="Century Gothic" panose="020B0502020202020204" pitchFamily="34" charset="0"/>
                <a:cs typeface="Arial" panose="020B0604020202020204" pitchFamily="34" charset="0"/>
              </a:endParaRPr>
            </a:p>
          </p:txBody>
        </p:sp>
        <p:sp>
          <p:nvSpPr>
            <p:cNvPr id="19" name="Freeform 41">
              <a:extLst>
                <a:ext uri="{FF2B5EF4-FFF2-40B4-BE49-F238E27FC236}">
                  <a16:creationId xmlns:a16="http://schemas.microsoft.com/office/drawing/2014/main" id="{B0A83D01-593E-99B5-3353-728FD77D4D0D}"/>
                </a:ext>
              </a:extLst>
            </p:cNvPr>
            <p:cNvSpPr/>
            <p:nvPr/>
          </p:nvSpPr>
          <p:spPr>
            <a:xfrm>
              <a:off x="6619021" y="4816593"/>
              <a:ext cx="2046500" cy="316171"/>
            </a:xfrm>
            <a:prstGeom prst="roundRect">
              <a:avLst>
                <a:gd name="adj" fmla="val 9151"/>
              </a:avLst>
            </a:prstGeom>
            <a:solidFill>
              <a:schemeClr val="bg1"/>
            </a:solidFill>
            <a:ln w="25400" cap="flat" cmpd="sng" algn="ctr">
              <a:noFill/>
              <a:prstDash val="solid"/>
            </a:ln>
            <a:effectLst/>
          </p:spPr>
          <p:txBody>
            <a:bodyPr spcFirstLastPara="0" vert="horz" wrap="square" lIns="74434" tIns="36000" rIns="74434" bIns="36000" numCol="1" spcCol="1270" anchor="ctr" anchorCtr="0">
              <a:noAutofit/>
            </a:bodyPr>
            <a:lstStyle/>
            <a:p>
              <a:pPr lvl="0" algn="ctr" defTabSz="514350">
                <a:lnSpc>
                  <a:spcPts val="1500"/>
                </a:lnSpc>
                <a:defRPr/>
              </a:pPr>
              <a:r>
                <a:rPr lang="en-US" sz="1200" b="1" kern="0" dirty="0" err="1">
                  <a:solidFill>
                    <a:srgbClr val="3A3839"/>
                  </a:solidFill>
                  <a:latin typeface="Century Gothic" panose="020B0502020202020204" pitchFamily="34" charset="0"/>
                  <a:cs typeface="Arial" panose="020B0604020202020204" pitchFamily="34" charset="0"/>
                </a:rPr>
                <a:t>XGBoost</a:t>
              </a:r>
              <a:endParaRPr lang="en-US" sz="1200" kern="0" dirty="0">
                <a:solidFill>
                  <a:srgbClr val="3A3839"/>
                </a:solidFill>
                <a:latin typeface="Century Gothic" panose="020B0502020202020204" pitchFamily="34" charset="0"/>
                <a:cs typeface="Arial" panose="020B0604020202020204" pitchFamily="34" charset="0"/>
              </a:endParaRPr>
            </a:p>
          </p:txBody>
        </p:sp>
        <p:sp>
          <p:nvSpPr>
            <p:cNvPr id="20" name="Freeform 41">
              <a:extLst>
                <a:ext uri="{FF2B5EF4-FFF2-40B4-BE49-F238E27FC236}">
                  <a16:creationId xmlns:a16="http://schemas.microsoft.com/office/drawing/2014/main" id="{B0A83D01-593E-99B5-3353-728FD77D4D0D}"/>
                </a:ext>
              </a:extLst>
            </p:cNvPr>
            <p:cNvSpPr/>
            <p:nvPr/>
          </p:nvSpPr>
          <p:spPr>
            <a:xfrm>
              <a:off x="6619021" y="5181706"/>
              <a:ext cx="2046500" cy="328871"/>
            </a:xfrm>
            <a:prstGeom prst="roundRect">
              <a:avLst>
                <a:gd name="adj" fmla="val 9151"/>
              </a:avLst>
            </a:prstGeom>
            <a:solidFill>
              <a:schemeClr val="bg1"/>
            </a:solidFill>
            <a:ln w="25400" cap="flat" cmpd="sng" algn="ctr">
              <a:noFill/>
              <a:prstDash val="solid"/>
            </a:ln>
            <a:effectLst/>
          </p:spPr>
          <p:txBody>
            <a:bodyPr spcFirstLastPara="0" vert="horz" wrap="square" lIns="74434" tIns="36000" rIns="74434" bIns="36000" numCol="1" spcCol="1270" anchor="ctr" anchorCtr="0">
              <a:noAutofit/>
            </a:bodyPr>
            <a:lstStyle/>
            <a:p>
              <a:pPr lvl="0" algn="ctr" defTabSz="514350">
                <a:lnSpc>
                  <a:spcPts val="1500"/>
                </a:lnSpc>
                <a:defRPr/>
              </a:pPr>
              <a:r>
                <a:rPr lang="en-US" sz="1200" b="1" kern="0" dirty="0" err="1">
                  <a:solidFill>
                    <a:srgbClr val="3A3839"/>
                  </a:solidFill>
                  <a:latin typeface="Century Gothic" panose="020B0502020202020204" pitchFamily="34" charset="0"/>
                  <a:cs typeface="Arial" panose="020B0604020202020204" pitchFamily="34" charset="0"/>
                </a:rPr>
                <a:t>RuleFit</a:t>
              </a:r>
              <a:endParaRPr lang="en-US" sz="1200" kern="0" dirty="0">
                <a:solidFill>
                  <a:srgbClr val="3A3839"/>
                </a:solidFill>
                <a:latin typeface="Century Gothic" panose="020B0502020202020204" pitchFamily="34" charset="0"/>
                <a:cs typeface="Arial" panose="020B0604020202020204" pitchFamily="34" charset="0"/>
              </a:endParaRPr>
            </a:p>
          </p:txBody>
        </p:sp>
        <p:sp>
          <p:nvSpPr>
            <p:cNvPr id="21" name="Freeform 41">
              <a:extLst>
                <a:ext uri="{FF2B5EF4-FFF2-40B4-BE49-F238E27FC236}">
                  <a16:creationId xmlns:a16="http://schemas.microsoft.com/office/drawing/2014/main" id="{B0A83D01-593E-99B5-3353-728FD77D4D0D}"/>
                </a:ext>
              </a:extLst>
            </p:cNvPr>
            <p:cNvSpPr/>
            <p:nvPr/>
          </p:nvSpPr>
          <p:spPr>
            <a:xfrm>
              <a:off x="9577632" y="4209216"/>
              <a:ext cx="1725368" cy="445377"/>
            </a:xfrm>
            <a:prstGeom prst="roundRect">
              <a:avLst>
                <a:gd name="adj" fmla="val 9151"/>
              </a:avLst>
            </a:prstGeom>
            <a:solidFill>
              <a:srgbClr val="D0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prstClr val="white"/>
                  </a:solidFill>
                  <a:latin typeface="Century Gothic" panose="020B0502020202020204" pitchFamily="34" charset="0"/>
                  <a:cs typeface="Arial" panose="020B0604020202020204" pitchFamily="34" charset="0"/>
                </a:rPr>
                <a:t>Susceptible</a:t>
              </a: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22" name="Freeform 41">
              <a:extLst>
                <a:ext uri="{FF2B5EF4-FFF2-40B4-BE49-F238E27FC236}">
                  <a16:creationId xmlns:a16="http://schemas.microsoft.com/office/drawing/2014/main" id="{B0A83D01-593E-99B5-3353-728FD77D4D0D}"/>
                </a:ext>
              </a:extLst>
            </p:cNvPr>
            <p:cNvSpPr/>
            <p:nvPr/>
          </p:nvSpPr>
          <p:spPr>
            <a:xfrm>
              <a:off x="9577632" y="4928684"/>
              <a:ext cx="1725368" cy="445377"/>
            </a:xfrm>
            <a:prstGeom prst="roundRect">
              <a:avLst>
                <a:gd name="adj" fmla="val 9151"/>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prstClr val="white"/>
                  </a:solidFill>
                  <a:latin typeface="Century Gothic" panose="020B0502020202020204" pitchFamily="34" charset="0"/>
                  <a:cs typeface="Arial" panose="020B0604020202020204" pitchFamily="34" charset="0"/>
                </a:rPr>
                <a:t>Resistant</a:t>
              </a:r>
              <a:endParaRPr kumimoji="0" lang="en-US" sz="12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23" name="Freeform 41">
              <a:extLst>
                <a:ext uri="{FF2B5EF4-FFF2-40B4-BE49-F238E27FC236}">
                  <a16:creationId xmlns:a16="http://schemas.microsoft.com/office/drawing/2014/main" id="{B0A83D01-593E-99B5-3353-728FD77D4D0D}"/>
                </a:ext>
              </a:extLst>
            </p:cNvPr>
            <p:cNvSpPr/>
            <p:nvPr/>
          </p:nvSpPr>
          <p:spPr>
            <a:xfrm>
              <a:off x="9577632" y="4654593"/>
              <a:ext cx="1725368" cy="297568"/>
            </a:xfrm>
            <a:prstGeom prst="roundRect">
              <a:avLst>
                <a:gd name="adj" fmla="val 9151"/>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200" b="1" kern="0" dirty="0">
                  <a:solidFill>
                    <a:srgbClr val="3A3839"/>
                  </a:solidFill>
                  <a:latin typeface="Century Gothic" panose="020B0502020202020204" pitchFamily="34" charset="0"/>
                  <a:cs typeface="Arial" panose="020B0604020202020204" pitchFamily="34" charset="0"/>
                </a:rPr>
                <a:t>or</a:t>
              </a:r>
              <a:endParaRPr kumimoji="0" lang="en-US" sz="1200" b="1" i="0" u="none" strike="noStrike" kern="0" cap="none" spc="0" normalizeH="0" baseline="0" noProof="0" dirty="0">
                <a:ln>
                  <a:noFill/>
                </a:ln>
                <a:solidFill>
                  <a:srgbClr val="3A3839"/>
                </a:solidFill>
                <a:effectLst/>
                <a:uLnTx/>
                <a:uFillTx/>
                <a:latin typeface="Century Gothic" panose="020B0502020202020204" pitchFamily="34" charset="0"/>
                <a:cs typeface="Arial" panose="020B0604020202020204" pitchFamily="34" charset="0"/>
              </a:endParaRPr>
            </a:p>
          </p:txBody>
        </p:sp>
        <p:sp>
          <p:nvSpPr>
            <p:cNvPr id="24" name="Freeform 41">
              <a:extLst>
                <a:ext uri="{FF2B5EF4-FFF2-40B4-BE49-F238E27FC236}">
                  <a16:creationId xmlns:a16="http://schemas.microsoft.com/office/drawing/2014/main" id="{B0A83D01-593E-99B5-3353-728FD77D4D0D}"/>
                </a:ext>
              </a:extLst>
            </p:cNvPr>
            <p:cNvSpPr/>
            <p:nvPr/>
          </p:nvSpPr>
          <p:spPr>
            <a:xfrm>
              <a:off x="5847351" y="3517880"/>
              <a:ext cx="5629686" cy="316171"/>
            </a:xfrm>
            <a:prstGeom prst="roundRect">
              <a:avLst>
                <a:gd name="adj" fmla="val 9151"/>
              </a:avLst>
            </a:prstGeom>
          </p:spPr>
          <p:txBody>
            <a:bodyPr/>
            <a:lstStyle/>
            <a:p>
              <a:pPr>
                <a:buClr>
                  <a:srgbClr val="5E247C"/>
                </a:buClr>
                <a:buSzPct val="85000"/>
              </a:pPr>
              <a:r>
                <a:rPr lang="en-US" sz="1600" b="1" dirty="0">
                  <a:solidFill>
                    <a:srgbClr val="5E247C"/>
                  </a:solidFill>
                  <a:latin typeface="Arial" panose="020B0604020202020204" pitchFamily="34" charset="0"/>
                  <a:cs typeface="Arial" panose="020B0604020202020204" pitchFamily="34" charset="0"/>
                </a:rPr>
                <a:t>1) </a:t>
              </a:r>
              <a:r>
                <a:rPr lang="en-US" sz="1600" b="1" dirty="0">
                  <a:latin typeface="Arial" panose="020B0604020202020204" pitchFamily="34" charset="0"/>
                  <a:cs typeface="Arial" panose="020B0604020202020204" pitchFamily="34" charset="0"/>
                </a:rPr>
                <a:t>Machine learning models for AMR prediction</a:t>
              </a:r>
            </a:p>
          </p:txBody>
        </p:sp>
        <p:cxnSp>
          <p:nvCxnSpPr>
            <p:cNvPr id="6" name="Connecteur droit avec flèche 5"/>
            <p:cNvCxnSpPr>
              <a:stCxn id="7" idx="2"/>
              <a:endCxn id="9" idx="0"/>
            </p:cNvCxnSpPr>
            <p:nvPr/>
          </p:nvCxnSpPr>
          <p:spPr>
            <a:xfrm>
              <a:off x="3380031" y="1643601"/>
              <a:ext cx="0" cy="30926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eur droit avec flèche 24"/>
            <p:cNvCxnSpPr/>
            <p:nvPr/>
          </p:nvCxnSpPr>
          <p:spPr>
            <a:xfrm>
              <a:off x="3380031" y="2398239"/>
              <a:ext cx="0" cy="30926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necteur droit avec flèche 25"/>
            <p:cNvCxnSpPr/>
            <p:nvPr/>
          </p:nvCxnSpPr>
          <p:spPr>
            <a:xfrm>
              <a:off x="3410865" y="3165577"/>
              <a:ext cx="0" cy="30926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p:cNvCxnSpPr>
              <a:stCxn id="11" idx="3"/>
              <a:endCxn id="16" idx="1"/>
            </p:cNvCxnSpPr>
            <p:nvPr/>
          </p:nvCxnSpPr>
          <p:spPr>
            <a:xfrm flipV="1">
              <a:off x="5552288" y="4725126"/>
              <a:ext cx="844911" cy="91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flipV="1">
              <a:off x="8865088" y="4776196"/>
              <a:ext cx="830539" cy="422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77" name="Rectangle 76"/>
          <p:cNvSpPr/>
          <p:nvPr/>
        </p:nvSpPr>
        <p:spPr>
          <a:xfrm>
            <a:off x="8373295" y="1368298"/>
            <a:ext cx="1861102" cy="206142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78" name="Espace réservé du texte 1"/>
          <p:cNvSpPr>
            <a:spLocks noGrp="1"/>
          </p:cNvSpPr>
          <p:nvPr>
            <p:ph type="body" sz="quarter" idx="4294967295"/>
          </p:nvPr>
        </p:nvSpPr>
        <p:spPr>
          <a:xfrm>
            <a:off x="8537987" y="1239451"/>
            <a:ext cx="545085" cy="268111"/>
          </a:xfrm>
          <a:prstGeom prst="rect">
            <a:avLst/>
          </a:prstGeom>
          <a:solidFill>
            <a:schemeClr val="bg1"/>
          </a:solidFill>
        </p:spPr>
        <p:txBody>
          <a:bodyPr tIns="36000" bIns="0" anchor="ctr"/>
          <a:lstStyle/>
          <a:p>
            <a:pPr marL="0" indent="0">
              <a:spcBef>
                <a:spcPts val="0"/>
              </a:spcBef>
              <a:buNone/>
            </a:pPr>
            <a:r>
              <a:rPr lang="en-US" sz="1100" b="1" dirty="0"/>
              <a:t>Lime</a:t>
            </a:r>
            <a:endParaRPr lang="en-US" sz="1100" b="1" baseline="30000" dirty="0"/>
          </a:p>
        </p:txBody>
      </p:sp>
      <p:pic>
        <p:nvPicPr>
          <p:cNvPr id="79" name="Image 78"/>
          <p:cNvPicPr>
            <a:picLocks noChangeAspect="1"/>
          </p:cNvPicPr>
          <p:nvPr/>
        </p:nvPicPr>
        <p:blipFill>
          <a:blip r:embed="rId3"/>
          <a:stretch>
            <a:fillRect/>
          </a:stretch>
        </p:blipFill>
        <p:spPr>
          <a:xfrm>
            <a:off x="8424614" y="1982787"/>
            <a:ext cx="1776727" cy="1103441"/>
          </a:xfrm>
          <a:prstGeom prst="rect">
            <a:avLst/>
          </a:prstGeom>
        </p:spPr>
      </p:pic>
      <p:sp>
        <p:nvSpPr>
          <p:cNvPr id="80" name="Espace réservé du texte 1"/>
          <p:cNvSpPr>
            <a:spLocks noGrp="1"/>
          </p:cNvSpPr>
          <p:nvPr>
            <p:ph type="body" sz="quarter" idx="4294967295"/>
          </p:nvPr>
        </p:nvSpPr>
        <p:spPr>
          <a:xfrm>
            <a:off x="8432664" y="2262962"/>
            <a:ext cx="650408" cy="79512"/>
          </a:xfrm>
          <a:prstGeom prst="rect">
            <a:avLst/>
          </a:prstGeom>
          <a:solidFill>
            <a:schemeClr val="bg1"/>
          </a:solidFill>
        </p:spPr>
        <p:txBody>
          <a:bodyPr lIns="0" tIns="0" rIns="0" bIns="0" anchor="ctr"/>
          <a:lstStyle/>
          <a:p>
            <a:pPr marL="0" indent="0">
              <a:spcBef>
                <a:spcPts val="0"/>
              </a:spcBef>
              <a:buNone/>
            </a:pPr>
            <a:r>
              <a:rPr lang="en-US" sz="800" b="1" dirty="0"/>
              <a:t>Simple linear</a:t>
            </a:r>
            <a:endParaRPr lang="en-US" sz="800" b="1" baseline="30000" dirty="0"/>
          </a:p>
        </p:txBody>
      </p:sp>
      <p:sp>
        <p:nvSpPr>
          <p:cNvPr id="81" name="Espace réservé du texte 1"/>
          <p:cNvSpPr>
            <a:spLocks noGrp="1"/>
          </p:cNvSpPr>
          <p:nvPr>
            <p:ph type="body" sz="quarter" idx="4294967295"/>
          </p:nvPr>
        </p:nvSpPr>
        <p:spPr>
          <a:xfrm>
            <a:off x="9168604" y="1977329"/>
            <a:ext cx="1032737" cy="144721"/>
          </a:xfrm>
          <a:prstGeom prst="rect">
            <a:avLst/>
          </a:prstGeom>
          <a:solidFill>
            <a:schemeClr val="bg1"/>
          </a:solidFill>
        </p:spPr>
        <p:txBody>
          <a:bodyPr lIns="0" tIns="0" rIns="0" bIns="0" anchor="ctr"/>
          <a:lstStyle/>
          <a:p>
            <a:pPr marL="0" indent="0">
              <a:spcBef>
                <a:spcPts val="0"/>
              </a:spcBef>
              <a:buNone/>
            </a:pPr>
            <a:r>
              <a:rPr lang="en-US" sz="800" b="1" dirty="0"/>
              <a:t>Complex non- linear</a:t>
            </a:r>
            <a:endParaRPr lang="en-US" sz="800" b="1" baseline="30000" dirty="0"/>
          </a:p>
        </p:txBody>
      </p:sp>
      <p:pic>
        <p:nvPicPr>
          <p:cNvPr id="82" name="Image 81"/>
          <p:cNvPicPr>
            <a:picLocks noChangeAspect="1"/>
          </p:cNvPicPr>
          <p:nvPr/>
        </p:nvPicPr>
        <p:blipFill>
          <a:blip r:embed="rId4"/>
          <a:stretch>
            <a:fillRect/>
          </a:stretch>
        </p:blipFill>
        <p:spPr>
          <a:xfrm>
            <a:off x="10409753" y="1872170"/>
            <a:ext cx="1568352" cy="1054820"/>
          </a:xfrm>
          <a:prstGeom prst="rect">
            <a:avLst/>
          </a:prstGeom>
        </p:spPr>
      </p:pic>
      <p:sp>
        <p:nvSpPr>
          <p:cNvPr id="83" name="Rectangle 82"/>
          <p:cNvSpPr/>
          <p:nvPr/>
        </p:nvSpPr>
        <p:spPr>
          <a:xfrm>
            <a:off x="10344059" y="1366401"/>
            <a:ext cx="1721125" cy="20633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84" name="Espace réservé du texte 1"/>
          <p:cNvSpPr>
            <a:spLocks noGrp="1"/>
          </p:cNvSpPr>
          <p:nvPr>
            <p:ph type="body" sz="quarter" idx="4294967295"/>
          </p:nvPr>
        </p:nvSpPr>
        <p:spPr>
          <a:xfrm>
            <a:off x="10488897" y="1244712"/>
            <a:ext cx="545085" cy="268111"/>
          </a:xfrm>
          <a:prstGeom prst="rect">
            <a:avLst/>
          </a:prstGeom>
          <a:solidFill>
            <a:schemeClr val="bg1"/>
          </a:solidFill>
        </p:spPr>
        <p:txBody>
          <a:bodyPr tIns="36000" bIns="0" anchor="ctr"/>
          <a:lstStyle/>
          <a:p>
            <a:pPr marL="0" indent="0">
              <a:spcBef>
                <a:spcPts val="0"/>
              </a:spcBef>
              <a:buNone/>
            </a:pPr>
            <a:r>
              <a:rPr lang="en-US" sz="1100" b="1" dirty="0" err="1"/>
              <a:t>Shap</a:t>
            </a:r>
            <a:endParaRPr lang="en-US" sz="1100" b="1" baseline="30000" dirty="0"/>
          </a:p>
        </p:txBody>
      </p:sp>
    </p:spTree>
    <p:extLst>
      <p:ext uri="{BB962C8B-B14F-4D97-AF65-F5344CB8AC3E}">
        <p14:creationId xmlns:p14="http://schemas.microsoft.com/office/powerpoint/2010/main" val="356468890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
          <p:cNvSpPr>
            <a:spLocks noGrp="1"/>
          </p:cNvSpPr>
          <p:nvPr>
            <p:ph type="body" sz="quarter" idx="15"/>
          </p:nvPr>
        </p:nvSpPr>
        <p:spPr>
          <a:xfrm>
            <a:off x="8241167" y="1367721"/>
            <a:ext cx="3712373" cy="828069"/>
          </a:xfrm>
        </p:spPr>
        <p:txBody>
          <a:bodyPr/>
          <a:lstStyle/>
          <a:p>
            <a:pPr>
              <a:spcBef>
                <a:spcPts val="0"/>
              </a:spcBef>
              <a:spcAft>
                <a:spcPts val="200"/>
              </a:spcAft>
            </a:pPr>
            <a:r>
              <a:rPr lang="en-US" sz="1600" dirty="0"/>
              <a:t>7,484 public samples (WGS + AST)</a:t>
            </a:r>
          </a:p>
          <a:p>
            <a:pPr lvl="1">
              <a:spcBef>
                <a:spcPts val="0"/>
              </a:spcBef>
              <a:spcAft>
                <a:spcPts val="200"/>
              </a:spcAft>
            </a:pPr>
            <a:r>
              <a:rPr lang="en-US" sz="1400" dirty="0"/>
              <a:t>Train/dev: 5,987 samples</a:t>
            </a:r>
          </a:p>
          <a:p>
            <a:pPr lvl="1">
              <a:spcBef>
                <a:spcPts val="0"/>
              </a:spcBef>
              <a:spcAft>
                <a:spcPts val="200"/>
              </a:spcAft>
            </a:pPr>
            <a:r>
              <a:rPr lang="en-US" sz="1400" dirty="0"/>
              <a:t>Test: 1,497 samples</a:t>
            </a:r>
          </a:p>
        </p:txBody>
      </p:sp>
      <p:sp>
        <p:nvSpPr>
          <p:cNvPr id="3" name="Titre 2"/>
          <p:cNvSpPr>
            <a:spLocks noGrp="1"/>
          </p:cNvSpPr>
          <p:nvPr>
            <p:ph type="title"/>
          </p:nvPr>
        </p:nvSpPr>
        <p:spPr/>
        <p:txBody>
          <a:bodyPr/>
          <a:lstStyle/>
          <a:p>
            <a:r>
              <a:rPr lang="en-US" sz="2000" dirty="0"/>
              <a:t>RESULTS</a:t>
            </a:r>
          </a:p>
        </p:txBody>
      </p:sp>
      <p:sp>
        <p:nvSpPr>
          <p:cNvPr id="4" name="Espace réservé du texte 3"/>
          <p:cNvSpPr>
            <a:spLocks noGrp="1"/>
          </p:cNvSpPr>
          <p:nvPr>
            <p:ph type="body" sz="quarter" idx="18"/>
          </p:nvPr>
        </p:nvSpPr>
        <p:spPr/>
        <p:txBody>
          <a:bodyPr/>
          <a:lstStyle/>
          <a:p>
            <a:r>
              <a:rPr lang="en-US" dirty="0"/>
              <a:t>Machine learning increases sensitivity of predictions with tradeoffs</a:t>
            </a:r>
            <a:endParaRPr lang="fr-FR" dirty="0"/>
          </a:p>
        </p:txBody>
      </p:sp>
      <p:sp>
        <p:nvSpPr>
          <p:cNvPr id="5" name="Espace réservé du contenu 4"/>
          <p:cNvSpPr>
            <a:spLocks noGrp="1"/>
          </p:cNvSpPr>
          <p:nvPr>
            <p:ph sz="quarter" idx="16"/>
          </p:nvPr>
        </p:nvSpPr>
        <p:spPr>
          <a:xfrm>
            <a:off x="957434" y="6229271"/>
            <a:ext cx="5159375"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grpSp>
        <p:nvGrpSpPr>
          <p:cNvPr id="49" name="Groupe 48"/>
          <p:cNvGrpSpPr/>
          <p:nvPr/>
        </p:nvGrpSpPr>
        <p:grpSpPr>
          <a:xfrm>
            <a:off x="1433694" y="2710941"/>
            <a:ext cx="3176939" cy="2660725"/>
            <a:chOff x="1369661" y="2849530"/>
            <a:chExt cx="3176939" cy="2979768"/>
          </a:xfrm>
        </p:grpSpPr>
        <p:graphicFrame>
          <p:nvGraphicFramePr>
            <p:cNvPr id="9" name="Graphique 8"/>
            <p:cNvGraphicFramePr/>
            <p:nvPr/>
          </p:nvGraphicFramePr>
          <p:xfrm>
            <a:off x="1625601" y="2849530"/>
            <a:ext cx="533399" cy="2979768"/>
          </p:xfrm>
          <a:graphic>
            <a:graphicData uri="http://schemas.openxmlformats.org/drawingml/2006/chart">
              <c:chart xmlns:c="http://schemas.openxmlformats.org/drawingml/2006/chart" xmlns:r="http://schemas.openxmlformats.org/officeDocument/2006/relationships" r:id="rId2"/>
            </a:graphicData>
          </a:graphic>
        </p:graphicFrame>
        <p:sp>
          <p:nvSpPr>
            <p:cNvPr id="7" name="Rectangle 6"/>
            <p:cNvSpPr/>
            <p:nvPr/>
          </p:nvSpPr>
          <p:spPr>
            <a:xfrm rot="16200000">
              <a:off x="229996" y="3989195"/>
              <a:ext cx="2560669" cy="281339"/>
            </a:xfrm>
            <a:prstGeom prst="rect">
              <a:avLst/>
            </a:prstGeom>
          </p:spPr>
          <p:txBody>
            <a:bodyPr wrap="square">
              <a:spAutoFit/>
            </a:bodyPr>
            <a:lstStyle/>
            <a:p>
              <a:pPr algn="ctr"/>
              <a:r>
                <a:rPr lang="fr-FR" sz="1200" dirty="0" err="1">
                  <a:solidFill>
                    <a:srgbClr val="8B8B8B"/>
                  </a:solidFill>
                </a:rPr>
                <a:t>Sensitivity</a:t>
              </a:r>
              <a:endParaRPr lang="fr-FR" sz="1200" dirty="0">
                <a:solidFill>
                  <a:srgbClr val="8B8B8B"/>
                </a:solidFill>
              </a:endParaRPr>
            </a:p>
          </p:txBody>
        </p:sp>
        <p:cxnSp>
          <p:nvCxnSpPr>
            <p:cNvPr id="23" name="Connecteur droit 22"/>
            <p:cNvCxnSpPr/>
            <p:nvPr/>
          </p:nvCxnSpPr>
          <p:spPr>
            <a:xfrm>
              <a:off x="1892300" y="5435599"/>
              <a:ext cx="2654300" cy="0"/>
            </a:xfrm>
            <a:prstGeom prst="line">
              <a:avLst/>
            </a:prstGeom>
            <a:ln>
              <a:solidFill>
                <a:srgbClr val="8B8B8B"/>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2654788" y="4054475"/>
              <a:ext cx="205888" cy="1381126"/>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p:cNvSpPr/>
            <p:nvPr/>
          </p:nvSpPr>
          <p:spPr>
            <a:xfrm>
              <a:off x="3179148" y="3943350"/>
              <a:ext cx="205888" cy="1492251"/>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p:cNvSpPr/>
            <p:nvPr/>
          </p:nvSpPr>
          <p:spPr>
            <a:xfrm>
              <a:off x="3700706" y="3987800"/>
              <a:ext cx="205888" cy="1447800"/>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Rectangle 39"/>
            <p:cNvSpPr/>
            <p:nvPr/>
          </p:nvSpPr>
          <p:spPr>
            <a:xfrm>
              <a:off x="4226412" y="3932465"/>
              <a:ext cx="205888" cy="1503133"/>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Rectangle 40"/>
            <p:cNvSpPr/>
            <p:nvPr/>
          </p:nvSpPr>
          <p:spPr>
            <a:xfrm>
              <a:off x="2435226" y="4178299"/>
              <a:ext cx="205888" cy="1257298"/>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Rectangle 41"/>
            <p:cNvSpPr/>
            <p:nvPr/>
          </p:nvSpPr>
          <p:spPr>
            <a:xfrm>
              <a:off x="2957756" y="4133850"/>
              <a:ext cx="205888" cy="1301747"/>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Rectangle 42"/>
            <p:cNvSpPr/>
            <p:nvPr/>
          </p:nvSpPr>
          <p:spPr>
            <a:xfrm>
              <a:off x="3483462" y="4140200"/>
              <a:ext cx="205888" cy="1297761"/>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Rectangle 43"/>
            <p:cNvSpPr/>
            <p:nvPr/>
          </p:nvSpPr>
          <p:spPr>
            <a:xfrm>
              <a:off x="4008305" y="4140200"/>
              <a:ext cx="205888" cy="1297761"/>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Rectangle 44"/>
            <p:cNvSpPr/>
            <p:nvPr/>
          </p:nvSpPr>
          <p:spPr>
            <a:xfrm>
              <a:off x="2032488" y="4340225"/>
              <a:ext cx="205888" cy="1097042"/>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7" name="Connecteur droit 46"/>
            <p:cNvCxnSpPr/>
            <p:nvPr/>
          </p:nvCxnSpPr>
          <p:spPr>
            <a:xfrm>
              <a:off x="1930400" y="4340225"/>
              <a:ext cx="2543175" cy="0"/>
            </a:xfrm>
            <a:prstGeom prst="line">
              <a:avLst/>
            </a:prstGeom>
            <a:ln w="12700">
              <a:solidFill>
                <a:srgbClr val="3A3839"/>
              </a:solidFill>
              <a:prstDash val="sysDash"/>
            </a:ln>
          </p:spPr>
          <p:style>
            <a:lnRef idx="1">
              <a:schemeClr val="accent1"/>
            </a:lnRef>
            <a:fillRef idx="0">
              <a:schemeClr val="accent1"/>
            </a:fillRef>
            <a:effectRef idx="0">
              <a:schemeClr val="accent1"/>
            </a:effectRef>
            <a:fontRef idx="minor">
              <a:schemeClr val="tx1"/>
            </a:fontRef>
          </p:style>
        </p:cxnSp>
        <p:sp>
          <p:nvSpPr>
            <p:cNvPr id="48" name="ZoneTexte 47"/>
            <p:cNvSpPr txBox="1"/>
            <p:nvPr/>
          </p:nvSpPr>
          <p:spPr>
            <a:xfrm>
              <a:off x="1955735" y="5419601"/>
              <a:ext cx="2517839" cy="246221"/>
            </a:xfrm>
            <a:prstGeom prst="rect">
              <a:avLst/>
            </a:prstGeom>
            <a:noFill/>
          </p:spPr>
          <p:txBody>
            <a:bodyPr wrap="square" rtlCol="0">
              <a:spAutoFit/>
            </a:bodyPr>
            <a:lstStyle/>
            <a:p>
              <a:r>
                <a:rPr lang="fr-FR" sz="1000" dirty="0">
                  <a:solidFill>
                    <a:srgbClr val="8B8B8B"/>
                  </a:solidFill>
                  <a:latin typeface="Arial" panose="020B0604020202020204" pitchFamily="34" charset="0"/>
                  <a:cs typeface="Arial" panose="020B0604020202020204" pitchFamily="34" charset="0"/>
                </a:rPr>
                <a:t>PW         LR           RF         XG           UF</a:t>
              </a:r>
            </a:p>
          </p:txBody>
        </p:sp>
      </p:grpSp>
      <p:grpSp>
        <p:nvGrpSpPr>
          <p:cNvPr id="62" name="Groupe 61"/>
          <p:cNvGrpSpPr/>
          <p:nvPr/>
        </p:nvGrpSpPr>
        <p:grpSpPr>
          <a:xfrm>
            <a:off x="4889168" y="2710941"/>
            <a:ext cx="3355974" cy="2660725"/>
            <a:chOff x="4854576" y="2849530"/>
            <a:chExt cx="3355974" cy="2979768"/>
          </a:xfrm>
        </p:grpSpPr>
        <p:graphicFrame>
          <p:nvGraphicFramePr>
            <p:cNvPr id="31" name="Graphique 30"/>
            <p:cNvGraphicFramePr/>
            <p:nvPr/>
          </p:nvGraphicFramePr>
          <p:xfrm>
            <a:off x="5081941" y="2849530"/>
            <a:ext cx="533399" cy="2979768"/>
          </p:xfrm>
          <a:graphic>
            <a:graphicData uri="http://schemas.openxmlformats.org/drawingml/2006/chart">
              <c:chart xmlns:c="http://schemas.openxmlformats.org/drawingml/2006/chart" xmlns:r="http://schemas.openxmlformats.org/officeDocument/2006/relationships" r:id="rId3"/>
            </a:graphicData>
          </a:graphic>
        </p:graphicFrame>
        <p:sp>
          <p:nvSpPr>
            <p:cNvPr id="32" name="Rectangle 31"/>
            <p:cNvSpPr/>
            <p:nvPr/>
          </p:nvSpPr>
          <p:spPr>
            <a:xfrm rot="16200000">
              <a:off x="3714911" y="3989195"/>
              <a:ext cx="2560669" cy="281339"/>
            </a:xfrm>
            <a:prstGeom prst="rect">
              <a:avLst/>
            </a:prstGeom>
          </p:spPr>
          <p:txBody>
            <a:bodyPr wrap="square">
              <a:spAutoFit/>
            </a:bodyPr>
            <a:lstStyle/>
            <a:p>
              <a:pPr algn="ctr"/>
              <a:r>
                <a:rPr lang="fr-FR" sz="1200" dirty="0">
                  <a:solidFill>
                    <a:srgbClr val="8B8B8B"/>
                  </a:solidFill>
                </a:rPr>
                <a:t>PPV</a:t>
              </a:r>
            </a:p>
          </p:txBody>
        </p:sp>
        <p:cxnSp>
          <p:nvCxnSpPr>
            <p:cNvPr id="33" name="Connecteur droit 32"/>
            <p:cNvCxnSpPr/>
            <p:nvPr/>
          </p:nvCxnSpPr>
          <p:spPr>
            <a:xfrm>
              <a:off x="5348640" y="5435599"/>
              <a:ext cx="2654300" cy="0"/>
            </a:xfrm>
            <a:prstGeom prst="line">
              <a:avLst/>
            </a:prstGeom>
            <a:ln>
              <a:solidFill>
                <a:srgbClr val="8B8B8B"/>
              </a:solidFill>
            </a:ln>
          </p:spPr>
          <p:style>
            <a:lnRef idx="1">
              <a:schemeClr val="accent1"/>
            </a:lnRef>
            <a:fillRef idx="0">
              <a:schemeClr val="accent1"/>
            </a:fillRef>
            <a:effectRef idx="0">
              <a:schemeClr val="accent1"/>
            </a:effectRef>
            <a:fontRef idx="minor">
              <a:schemeClr val="tx1"/>
            </a:fontRef>
          </p:style>
        </p:cxnSp>
        <p:sp>
          <p:nvSpPr>
            <p:cNvPr id="50" name="ZoneTexte 49"/>
            <p:cNvSpPr txBox="1"/>
            <p:nvPr/>
          </p:nvSpPr>
          <p:spPr>
            <a:xfrm>
              <a:off x="5403850" y="5444701"/>
              <a:ext cx="2806700" cy="246221"/>
            </a:xfrm>
            <a:prstGeom prst="rect">
              <a:avLst/>
            </a:prstGeom>
            <a:noFill/>
          </p:spPr>
          <p:txBody>
            <a:bodyPr wrap="square" rtlCol="0">
              <a:spAutoFit/>
            </a:bodyPr>
            <a:lstStyle/>
            <a:p>
              <a:r>
                <a:rPr lang="fr-FR" sz="1000" dirty="0">
                  <a:solidFill>
                    <a:srgbClr val="8B8B8B"/>
                  </a:solidFill>
                  <a:latin typeface="Arial" panose="020B0604020202020204" pitchFamily="34" charset="0"/>
                  <a:cs typeface="Arial" panose="020B0604020202020204" pitchFamily="34" charset="0"/>
                </a:rPr>
                <a:t>PW         LR           RF         XG           UF</a:t>
              </a:r>
            </a:p>
          </p:txBody>
        </p:sp>
        <p:sp>
          <p:nvSpPr>
            <p:cNvPr id="52" name="Rectangle 51"/>
            <p:cNvSpPr/>
            <p:nvPr/>
          </p:nvSpPr>
          <p:spPr>
            <a:xfrm>
              <a:off x="5476394" y="3036062"/>
              <a:ext cx="207341" cy="2405658"/>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p:cNvSpPr/>
            <p:nvPr/>
          </p:nvSpPr>
          <p:spPr>
            <a:xfrm>
              <a:off x="5875211" y="3102111"/>
              <a:ext cx="205888" cy="2339252"/>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Rectangle 53"/>
            <p:cNvSpPr/>
            <p:nvPr/>
          </p:nvSpPr>
          <p:spPr>
            <a:xfrm>
              <a:off x="6403394" y="3251200"/>
              <a:ext cx="205888" cy="2184986"/>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Rectangle 54"/>
            <p:cNvSpPr/>
            <p:nvPr/>
          </p:nvSpPr>
          <p:spPr>
            <a:xfrm>
              <a:off x="6912141" y="3251200"/>
              <a:ext cx="205888" cy="2191832"/>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Rectangle 55"/>
            <p:cNvSpPr/>
            <p:nvPr/>
          </p:nvSpPr>
          <p:spPr>
            <a:xfrm>
              <a:off x="7439938" y="3206750"/>
              <a:ext cx="205888" cy="2236282"/>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Rectangle 56"/>
            <p:cNvSpPr/>
            <p:nvPr/>
          </p:nvSpPr>
          <p:spPr>
            <a:xfrm>
              <a:off x="6106884" y="3260726"/>
              <a:ext cx="205888" cy="2182730"/>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p:cNvSpPr/>
            <p:nvPr/>
          </p:nvSpPr>
          <p:spPr>
            <a:xfrm>
              <a:off x="6637109" y="3302000"/>
              <a:ext cx="205888" cy="2138444"/>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p:cNvSpPr/>
            <p:nvPr/>
          </p:nvSpPr>
          <p:spPr>
            <a:xfrm>
              <a:off x="7141612" y="3352800"/>
              <a:ext cx="205888" cy="2087644"/>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p:cNvSpPr/>
            <p:nvPr/>
          </p:nvSpPr>
          <p:spPr>
            <a:xfrm>
              <a:off x="7681239" y="3362325"/>
              <a:ext cx="205888" cy="2081130"/>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1" name="Connecteur droit 60"/>
            <p:cNvCxnSpPr/>
            <p:nvPr/>
          </p:nvCxnSpPr>
          <p:spPr>
            <a:xfrm>
              <a:off x="5365521" y="3028950"/>
              <a:ext cx="2543175" cy="0"/>
            </a:xfrm>
            <a:prstGeom prst="line">
              <a:avLst/>
            </a:prstGeom>
            <a:ln w="12700">
              <a:solidFill>
                <a:srgbClr val="3A3839"/>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e 76"/>
          <p:cNvGrpSpPr/>
          <p:nvPr/>
        </p:nvGrpSpPr>
        <p:grpSpPr>
          <a:xfrm>
            <a:off x="8430297" y="2710940"/>
            <a:ext cx="3364391" cy="2660726"/>
            <a:chOff x="8169276" y="2849530"/>
            <a:chExt cx="3364391" cy="2979768"/>
          </a:xfrm>
        </p:grpSpPr>
        <p:graphicFrame>
          <p:nvGraphicFramePr>
            <p:cNvPr id="34" name="Graphique 33"/>
            <p:cNvGraphicFramePr/>
            <p:nvPr/>
          </p:nvGraphicFramePr>
          <p:xfrm>
            <a:off x="8396641" y="2849530"/>
            <a:ext cx="533399" cy="2979768"/>
          </p:xfrm>
          <a:graphic>
            <a:graphicData uri="http://schemas.openxmlformats.org/drawingml/2006/chart">
              <c:chart xmlns:c="http://schemas.openxmlformats.org/drawingml/2006/chart" xmlns:r="http://schemas.openxmlformats.org/officeDocument/2006/relationships" r:id="rId4"/>
            </a:graphicData>
          </a:graphic>
        </p:graphicFrame>
        <p:sp>
          <p:nvSpPr>
            <p:cNvPr id="35" name="Rectangle 34"/>
            <p:cNvSpPr/>
            <p:nvPr/>
          </p:nvSpPr>
          <p:spPr>
            <a:xfrm rot="16200000">
              <a:off x="7029611" y="3989195"/>
              <a:ext cx="2560669" cy="281339"/>
            </a:xfrm>
            <a:prstGeom prst="rect">
              <a:avLst/>
            </a:prstGeom>
          </p:spPr>
          <p:txBody>
            <a:bodyPr wrap="square">
              <a:spAutoFit/>
            </a:bodyPr>
            <a:lstStyle/>
            <a:p>
              <a:pPr algn="ctr"/>
              <a:r>
                <a:rPr lang="fr-FR" sz="1200" dirty="0">
                  <a:solidFill>
                    <a:srgbClr val="8B8B8B"/>
                  </a:solidFill>
                </a:rPr>
                <a:t>F1</a:t>
              </a:r>
            </a:p>
          </p:txBody>
        </p:sp>
        <p:cxnSp>
          <p:nvCxnSpPr>
            <p:cNvPr id="36" name="Connecteur droit 35"/>
            <p:cNvCxnSpPr/>
            <p:nvPr/>
          </p:nvCxnSpPr>
          <p:spPr>
            <a:xfrm>
              <a:off x="8663340" y="5435599"/>
              <a:ext cx="2654300" cy="0"/>
            </a:xfrm>
            <a:prstGeom prst="line">
              <a:avLst/>
            </a:prstGeom>
            <a:ln>
              <a:solidFill>
                <a:srgbClr val="8B8B8B"/>
              </a:solidFill>
            </a:ln>
          </p:spPr>
          <p:style>
            <a:lnRef idx="1">
              <a:schemeClr val="accent1"/>
            </a:lnRef>
            <a:fillRef idx="0">
              <a:schemeClr val="accent1"/>
            </a:fillRef>
            <a:effectRef idx="0">
              <a:schemeClr val="accent1"/>
            </a:effectRef>
            <a:fontRef idx="minor">
              <a:schemeClr val="tx1"/>
            </a:fontRef>
          </p:style>
        </p:cxnSp>
        <p:sp>
          <p:nvSpPr>
            <p:cNvPr id="63" name="ZoneTexte 62"/>
            <p:cNvSpPr txBox="1"/>
            <p:nvPr/>
          </p:nvSpPr>
          <p:spPr>
            <a:xfrm>
              <a:off x="8726967" y="5449918"/>
              <a:ext cx="2806700" cy="219858"/>
            </a:xfrm>
            <a:prstGeom prst="rect">
              <a:avLst/>
            </a:prstGeom>
            <a:noFill/>
          </p:spPr>
          <p:txBody>
            <a:bodyPr wrap="square" rtlCol="0">
              <a:spAutoFit/>
            </a:bodyPr>
            <a:lstStyle/>
            <a:p>
              <a:r>
                <a:rPr lang="fr-FR" sz="1000" dirty="0">
                  <a:solidFill>
                    <a:srgbClr val="8B8B8B"/>
                  </a:solidFill>
                  <a:latin typeface="Arial" panose="020B0604020202020204" pitchFamily="34" charset="0"/>
                  <a:cs typeface="Arial" panose="020B0604020202020204" pitchFamily="34" charset="0"/>
                </a:rPr>
                <a:t>PW         LR           RF         XG           UF</a:t>
              </a:r>
            </a:p>
          </p:txBody>
        </p:sp>
        <p:sp>
          <p:nvSpPr>
            <p:cNvPr id="65" name="Rectangle 64"/>
            <p:cNvSpPr/>
            <p:nvPr/>
          </p:nvSpPr>
          <p:spPr>
            <a:xfrm>
              <a:off x="8767455" y="3932465"/>
              <a:ext cx="201989" cy="1507928"/>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Rectangle 65"/>
            <p:cNvSpPr/>
            <p:nvPr/>
          </p:nvSpPr>
          <p:spPr>
            <a:xfrm>
              <a:off x="9185681" y="3797300"/>
              <a:ext cx="205888" cy="1645459"/>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Rectangle 66"/>
            <p:cNvSpPr/>
            <p:nvPr/>
          </p:nvSpPr>
          <p:spPr>
            <a:xfrm>
              <a:off x="9725068" y="3797300"/>
              <a:ext cx="205888" cy="1645459"/>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67"/>
            <p:cNvSpPr/>
            <p:nvPr/>
          </p:nvSpPr>
          <p:spPr>
            <a:xfrm>
              <a:off x="10277683" y="3797300"/>
              <a:ext cx="205888" cy="1638299"/>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p:cNvSpPr/>
            <p:nvPr/>
          </p:nvSpPr>
          <p:spPr>
            <a:xfrm>
              <a:off x="10809421" y="3804460"/>
              <a:ext cx="205888" cy="1638299"/>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Rectangle 69"/>
            <p:cNvSpPr/>
            <p:nvPr/>
          </p:nvSpPr>
          <p:spPr>
            <a:xfrm>
              <a:off x="9413072" y="3740149"/>
              <a:ext cx="205888" cy="1697195"/>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Rectangle 70"/>
            <p:cNvSpPr/>
            <p:nvPr/>
          </p:nvSpPr>
          <p:spPr>
            <a:xfrm>
              <a:off x="9953115" y="3698875"/>
              <a:ext cx="205888" cy="1743105"/>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Rectangle 71"/>
            <p:cNvSpPr/>
            <p:nvPr/>
          </p:nvSpPr>
          <p:spPr>
            <a:xfrm>
              <a:off x="10522975" y="3740149"/>
              <a:ext cx="205888" cy="1699385"/>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Rectangle 72"/>
            <p:cNvSpPr/>
            <p:nvPr/>
          </p:nvSpPr>
          <p:spPr>
            <a:xfrm>
              <a:off x="11054713" y="3689351"/>
              <a:ext cx="205888" cy="1750184"/>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4" name="Connecteur droit 73"/>
            <p:cNvCxnSpPr/>
            <p:nvPr/>
          </p:nvCxnSpPr>
          <p:spPr>
            <a:xfrm flipV="1">
              <a:off x="8700577" y="3932465"/>
              <a:ext cx="2617063" cy="5146"/>
            </a:xfrm>
            <a:prstGeom prst="line">
              <a:avLst/>
            </a:prstGeom>
            <a:ln w="12700">
              <a:solidFill>
                <a:srgbClr val="3A3839"/>
              </a:solidFill>
              <a:prstDash val="sysDash"/>
            </a:ln>
          </p:spPr>
          <p:style>
            <a:lnRef idx="1">
              <a:schemeClr val="accent1"/>
            </a:lnRef>
            <a:fillRef idx="0">
              <a:schemeClr val="accent1"/>
            </a:fillRef>
            <a:effectRef idx="0">
              <a:schemeClr val="accent1"/>
            </a:effectRef>
            <a:fontRef idx="minor">
              <a:schemeClr val="tx1"/>
            </a:fontRef>
          </p:style>
        </p:cxnSp>
      </p:grpSp>
      <p:sp>
        <p:nvSpPr>
          <p:cNvPr id="78" name="Rectangle 77"/>
          <p:cNvSpPr/>
          <p:nvPr/>
        </p:nvSpPr>
        <p:spPr>
          <a:xfrm>
            <a:off x="1303573" y="2414296"/>
            <a:ext cx="3461835" cy="32226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79" name="Rectangle 78"/>
          <p:cNvSpPr/>
          <p:nvPr/>
        </p:nvSpPr>
        <p:spPr>
          <a:xfrm>
            <a:off x="4761259" y="2414296"/>
            <a:ext cx="3605178" cy="32226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80" name="Rectangle 79"/>
          <p:cNvSpPr/>
          <p:nvPr/>
        </p:nvSpPr>
        <p:spPr>
          <a:xfrm>
            <a:off x="8366437" y="2414296"/>
            <a:ext cx="3461835" cy="32226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mc:AlternateContent xmlns:mc="http://schemas.openxmlformats.org/markup-compatibility/2006" xmlns:a14="http://schemas.microsoft.com/office/drawing/2010/main">
        <mc:Choice Requires="a14">
          <p:sp>
            <p:nvSpPr>
              <p:cNvPr id="81" name="Rectangle 80"/>
              <p:cNvSpPr/>
              <p:nvPr/>
            </p:nvSpPr>
            <p:spPr>
              <a:xfrm>
                <a:off x="9361224" y="5255350"/>
                <a:ext cx="1742015" cy="381643"/>
              </a:xfrm>
              <a:prstGeom prst="rect">
                <a:avLst/>
              </a:prstGeom>
            </p:spPr>
            <p:txBody>
              <a:bodyPr wrap="none">
                <a:spAutoFit/>
              </a:bodyPr>
              <a:lstStyle/>
              <a:p>
                <a:r>
                  <a:rPr lang="fr-FR" sz="1050" i="1" dirty="0">
                    <a:latin typeface="Arial" panose="020B0604020202020204" pitchFamily="34" charset="0"/>
                    <a:ea typeface="Times New Roman" panose="02020603050405020304" pitchFamily="18" charset="0"/>
                    <a:cs typeface="Arial" panose="020B0604020202020204" pitchFamily="34" charset="0"/>
                  </a:rPr>
                  <a:t>F1</a:t>
                </a:r>
                <a:r>
                  <a:rPr lang="fr-FR" sz="1200" i="1" dirty="0">
                    <a:latin typeface="Arial" panose="020B0604020202020204" pitchFamily="34" charset="0"/>
                    <a:ea typeface="Times New Roman" panose="02020603050405020304" pitchFamily="18" charset="0"/>
                    <a:cs typeface="Arial" panose="020B0604020202020204" pitchFamily="34" charset="0"/>
                  </a:rPr>
                  <a:t> </a:t>
                </a:r>
                <a14:m>
                  <m:oMath xmlns:m="http://schemas.openxmlformats.org/officeDocument/2006/math">
                    <m:r>
                      <a:rPr lang="fr-FR" sz="1200" i="1">
                        <a:effectLst/>
                        <a:latin typeface="Cambria Math" panose="02040503050406030204" pitchFamily="18" charset="0"/>
                        <a:ea typeface="Times New Roman" panose="02020603050405020304" pitchFamily="18" charset="0"/>
                        <a:cs typeface="Arial" panose="020B0604020202020204" pitchFamily="34" charset="0"/>
                      </a:rPr>
                      <m:t>=</m:t>
                    </m:r>
                    <m:f>
                      <m:fPr>
                        <m:ctrlPr>
                          <a:rPr lang="fr-FR" sz="1200" i="1">
                            <a:effectLst/>
                            <a:latin typeface="Cambria Math" panose="02040503050406030204" pitchFamily="18" charset="0"/>
                            <a:ea typeface="Times New Roman" panose="02020603050405020304" pitchFamily="18" charset="0"/>
                            <a:cs typeface="Arial" panose="020B0604020202020204" pitchFamily="34" charset="0"/>
                          </a:rPr>
                        </m:ctrlPr>
                      </m:fPr>
                      <m:num>
                        <m:r>
                          <a:rPr lang="fr-FR" sz="1200" i="1">
                            <a:effectLst/>
                            <a:latin typeface="Cambria Math" panose="02040503050406030204" pitchFamily="18" charset="0"/>
                            <a:ea typeface="Times New Roman" panose="02020603050405020304" pitchFamily="18" charset="0"/>
                            <a:cs typeface="Arial" panose="020B0604020202020204" pitchFamily="34" charset="0"/>
                          </a:rPr>
                          <m:t>2 × </m:t>
                        </m:r>
                        <m:r>
                          <a:rPr lang="fr-FR" sz="1200" i="1">
                            <a:effectLst/>
                            <a:latin typeface="Cambria Math" panose="02040503050406030204" pitchFamily="18" charset="0"/>
                            <a:ea typeface="Times New Roman" panose="02020603050405020304" pitchFamily="18" charset="0"/>
                            <a:cs typeface="Arial" panose="020B0604020202020204" pitchFamily="34" charset="0"/>
                          </a:rPr>
                          <m:t>𝑆𝑒𝑛𝑠𝑖𝑡𝑖𝑣𝑖𝑡𝑦</m:t>
                        </m:r>
                        <m:r>
                          <a:rPr lang="fr-FR" sz="1200" i="1">
                            <a:effectLst/>
                            <a:latin typeface="Cambria Math" panose="02040503050406030204" pitchFamily="18" charset="0"/>
                            <a:ea typeface="Times New Roman" panose="02020603050405020304" pitchFamily="18" charset="0"/>
                            <a:cs typeface="Arial" panose="020B0604020202020204" pitchFamily="34" charset="0"/>
                          </a:rPr>
                          <m:t> × </m:t>
                        </m:r>
                        <m:r>
                          <a:rPr lang="fr-FR" sz="1200" i="1">
                            <a:effectLst/>
                            <a:latin typeface="Cambria Math" panose="02040503050406030204" pitchFamily="18" charset="0"/>
                            <a:ea typeface="Times New Roman" panose="02020603050405020304" pitchFamily="18" charset="0"/>
                            <a:cs typeface="Arial" panose="020B0604020202020204" pitchFamily="34" charset="0"/>
                          </a:rPr>
                          <m:t>𝑃𝑃𝑉</m:t>
                        </m:r>
                        <m:r>
                          <a:rPr lang="fr-FR" sz="1200" i="1">
                            <a:effectLst/>
                            <a:latin typeface="Cambria Math" panose="02040503050406030204" pitchFamily="18" charset="0"/>
                            <a:ea typeface="Times New Roman" panose="02020603050405020304" pitchFamily="18" charset="0"/>
                            <a:cs typeface="Arial" panose="020B0604020202020204" pitchFamily="34" charset="0"/>
                          </a:rPr>
                          <m:t> </m:t>
                        </m:r>
                      </m:num>
                      <m:den>
                        <m:r>
                          <a:rPr lang="fr-FR" sz="1200" i="1">
                            <a:effectLst/>
                            <a:latin typeface="Cambria Math" panose="02040503050406030204" pitchFamily="18" charset="0"/>
                            <a:ea typeface="Times New Roman" panose="02020603050405020304" pitchFamily="18" charset="0"/>
                            <a:cs typeface="Arial" panose="020B0604020202020204" pitchFamily="34" charset="0"/>
                          </a:rPr>
                          <m:t>𝑆𝑒𝑛𝑠𝑖𝑡𝑖𝑣𝑖𝑡𝑦</m:t>
                        </m:r>
                        <m:r>
                          <a:rPr lang="fr-FR" sz="1200" i="1">
                            <a:effectLst/>
                            <a:latin typeface="Cambria Math" panose="02040503050406030204" pitchFamily="18" charset="0"/>
                            <a:ea typeface="Times New Roman" panose="02020603050405020304" pitchFamily="18" charset="0"/>
                            <a:cs typeface="Arial" panose="020B0604020202020204" pitchFamily="34" charset="0"/>
                          </a:rPr>
                          <m:t>+</m:t>
                        </m:r>
                        <m:r>
                          <a:rPr lang="fr-FR" sz="1200" i="1">
                            <a:effectLst/>
                            <a:latin typeface="Cambria Math" panose="02040503050406030204" pitchFamily="18" charset="0"/>
                            <a:ea typeface="Times New Roman" panose="02020603050405020304" pitchFamily="18" charset="0"/>
                            <a:cs typeface="Arial" panose="020B0604020202020204" pitchFamily="34" charset="0"/>
                          </a:rPr>
                          <m:t>𝑃𝑃𝑉</m:t>
                        </m:r>
                      </m:den>
                    </m:f>
                  </m:oMath>
                </a14:m>
                <a:endParaRPr lang="fr-FR" dirty="0">
                  <a:effectLst/>
                  <a:latin typeface="Arial" panose="020B0604020202020204" pitchFamily="34" charset="0"/>
                  <a:ea typeface="Times New Roman" panose="02020603050405020304" pitchFamily="18" charset="0"/>
                  <a:cs typeface="Arial" panose="020B0604020202020204" pitchFamily="34" charset="0"/>
                </a:endParaRPr>
              </a:p>
            </p:txBody>
          </p:sp>
        </mc:Choice>
        <mc:Fallback xmlns="">
          <p:sp>
            <p:nvSpPr>
              <p:cNvPr id="81" name="Rectangle 80"/>
              <p:cNvSpPr>
                <a:spLocks noRot="1" noChangeAspect="1" noMove="1" noResize="1" noEditPoints="1" noAdjustHandles="1" noChangeArrowheads="1" noChangeShapeType="1" noTextEdit="1"/>
              </p:cNvSpPr>
              <p:nvPr/>
            </p:nvSpPr>
            <p:spPr>
              <a:xfrm>
                <a:off x="9361224" y="5255350"/>
                <a:ext cx="1742015" cy="381643"/>
              </a:xfrm>
              <a:prstGeom prst="rect">
                <a:avLst/>
              </a:prstGeom>
              <a:blipFill>
                <a:blip r:embed="rId5"/>
                <a:stretch>
                  <a:fillRect b="-3175"/>
                </a:stretch>
              </a:blipFill>
            </p:spPr>
            <p:txBody>
              <a:bodyPr/>
              <a:lstStyle/>
              <a:p>
                <a:r>
                  <a:rPr lang="fr-FR">
                    <a:noFill/>
                  </a:rPr>
                  <a:t> </a:t>
                </a:r>
              </a:p>
            </p:txBody>
          </p:sp>
        </mc:Fallback>
      </mc:AlternateContent>
      <p:sp>
        <p:nvSpPr>
          <p:cNvPr id="82" name="Rectangle 81"/>
          <p:cNvSpPr/>
          <p:nvPr/>
        </p:nvSpPr>
        <p:spPr>
          <a:xfrm>
            <a:off x="5151469" y="5222803"/>
            <a:ext cx="3153589" cy="400110"/>
          </a:xfrm>
          <a:prstGeom prst="rect">
            <a:avLst/>
          </a:prstGeom>
        </p:spPr>
        <p:txBody>
          <a:bodyPr wrap="square">
            <a:spAutoFit/>
          </a:bodyPr>
          <a:lstStyle/>
          <a:p>
            <a:r>
              <a:rPr lang="fr-FR" sz="1000" dirty="0">
                <a:latin typeface="Arial" panose="020B0604020202020204" pitchFamily="34" charset="0"/>
                <a:ea typeface="Times New Roman" panose="02020603050405020304" pitchFamily="18" charset="0"/>
              </a:rPr>
              <a:t>Note: High Positive </a:t>
            </a:r>
            <a:r>
              <a:rPr lang="fr-FR" sz="1000" dirty="0" err="1">
                <a:latin typeface="Arial" panose="020B0604020202020204" pitchFamily="34" charset="0"/>
                <a:ea typeface="Times New Roman" panose="02020603050405020304" pitchFamily="18" charset="0"/>
              </a:rPr>
              <a:t>Predictive</a:t>
            </a:r>
            <a:r>
              <a:rPr lang="fr-FR" sz="1000" dirty="0">
                <a:latin typeface="Arial" panose="020B0604020202020204" pitchFamily="34" charset="0"/>
                <a:ea typeface="Times New Roman" panose="02020603050405020304" pitchFamily="18" charset="0"/>
              </a:rPr>
              <a:t> Value (high PPV) corresponds to </a:t>
            </a:r>
            <a:r>
              <a:rPr lang="fr-FR" sz="1000" dirty="0" err="1">
                <a:latin typeface="Arial" panose="020B0604020202020204" pitchFamily="34" charset="0"/>
                <a:ea typeface="Times New Roman" panose="02020603050405020304" pitchFamily="18" charset="0"/>
              </a:rPr>
              <a:t>low</a:t>
            </a:r>
            <a:r>
              <a:rPr lang="fr-FR" sz="1000" dirty="0">
                <a:latin typeface="Arial" panose="020B0604020202020204" pitchFamily="34" charset="0"/>
                <a:ea typeface="Times New Roman" panose="02020603050405020304" pitchFamily="18" charset="0"/>
              </a:rPr>
              <a:t> false-positive </a:t>
            </a:r>
            <a:r>
              <a:rPr lang="fr-FR" sz="1000" dirty="0" err="1">
                <a:latin typeface="Arial" panose="020B0604020202020204" pitchFamily="34" charset="0"/>
                <a:ea typeface="Times New Roman" panose="02020603050405020304" pitchFamily="18" charset="0"/>
              </a:rPr>
              <a:t>prediction</a:t>
            </a:r>
            <a:endParaRPr lang="fr-FR" sz="1000" dirty="0">
              <a:effectLst/>
              <a:latin typeface="Times New Roman" panose="02020603050405020304" pitchFamily="18" charset="0"/>
              <a:ea typeface="Times New Roman" panose="02020603050405020304" pitchFamily="18" charset="0"/>
            </a:endParaRPr>
          </a:p>
        </p:txBody>
      </p:sp>
      <p:sp>
        <p:nvSpPr>
          <p:cNvPr id="83" name="Rectangle 82"/>
          <p:cNvSpPr/>
          <p:nvPr/>
        </p:nvSpPr>
        <p:spPr>
          <a:xfrm>
            <a:off x="4669479" y="5684882"/>
            <a:ext cx="3792888" cy="400110"/>
          </a:xfrm>
          <a:prstGeom prst="rect">
            <a:avLst/>
          </a:prstGeom>
        </p:spPr>
        <p:txBody>
          <a:bodyPr wrap="square">
            <a:spAutoFit/>
          </a:bodyPr>
          <a:lstStyle/>
          <a:p>
            <a:r>
              <a:rPr lang="fr-FR" sz="2000" dirty="0">
                <a:solidFill>
                  <a:srgbClr val="8C16D4"/>
                </a:solidFill>
                <a:latin typeface="Century Gothic" panose="020B0502020202020204" pitchFamily="34" charset="0"/>
                <a:ea typeface="Times New Roman" panose="02020603050405020304" pitchFamily="18" charset="0"/>
              </a:rPr>
              <a:t>▬ </a:t>
            </a:r>
            <a:r>
              <a:rPr lang="fr-FR" sz="1100" dirty="0">
                <a:latin typeface="Arial" panose="020B0604020202020204" pitchFamily="34" charset="0"/>
                <a:ea typeface="Times New Roman" panose="02020603050405020304" pitchFamily="18" charset="0"/>
              </a:rPr>
              <a:t>TARGET </a:t>
            </a:r>
            <a:r>
              <a:rPr lang="fr-FR" sz="1100" dirty="0" err="1">
                <a:latin typeface="Arial" panose="020B0604020202020204" pitchFamily="34" charset="0"/>
                <a:ea typeface="Times New Roman" panose="02020603050405020304" pitchFamily="18" charset="0"/>
              </a:rPr>
              <a:t>features</a:t>
            </a:r>
            <a:r>
              <a:rPr lang="fr-FR" sz="1100" dirty="0">
                <a:latin typeface="Arial" panose="020B0604020202020204" pitchFamily="34" charset="0"/>
                <a:ea typeface="Times New Roman" panose="02020603050405020304" pitchFamily="18" charset="0"/>
              </a:rPr>
              <a:t>                </a:t>
            </a:r>
            <a:r>
              <a:rPr lang="fr-FR" sz="2000" dirty="0">
                <a:solidFill>
                  <a:srgbClr val="D016D4"/>
                </a:solidFill>
                <a:latin typeface="Century Gothic" panose="020B0502020202020204" pitchFamily="34" charset="0"/>
                <a:ea typeface="Times New Roman" panose="02020603050405020304" pitchFamily="18" charset="0"/>
              </a:rPr>
              <a:t>▬ </a:t>
            </a:r>
            <a:r>
              <a:rPr lang="fr-FR" sz="1100" dirty="0">
                <a:latin typeface="Arial" panose="020B0604020202020204" pitchFamily="34" charset="0"/>
                <a:ea typeface="Times New Roman" panose="02020603050405020304" pitchFamily="18" charset="0"/>
              </a:rPr>
              <a:t>EXTEND </a:t>
            </a:r>
            <a:r>
              <a:rPr lang="fr-FR" sz="1100" dirty="0" err="1">
                <a:latin typeface="Arial" panose="020B0604020202020204" pitchFamily="34" charset="0"/>
                <a:ea typeface="Times New Roman" panose="02020603050405020304" pitchFamily="18" charset="0"/>
              </a:rPr>
              <a:t>features</a:t>
            </a:r>
            <a:endParaRPr lang="fr-FR" sz="1100" dirty="0">
              <a:effectLst/>
              <a:latin typeface="Times New Roman" panose="02020603050405020304" pitchFamily="18" charset="0"/>
              <a:ea typeface="Times New Roman" panose="02020603050405020304" pitchFamily="18" charset="0"/>
            </a:endParaRPr>
          </a:p>
        </p:txBody>
      </p:sp>
      <p:sp>
        <p:nvSpPr>
          <p:cNvPr id="2" name="Espace réservé du texte 1">
            <a:extLst>
              <a:ext uri="{FF2B5EF4-FFF2-40B4-BE49-F238E27FC236}">
                <a16:creationId xmlns:a16="http://schemas.microsoft.com/office/drawing/2014/main" id="{A5789892-510C-B36F-1AEF-4321EBD9E3CA}"/>
              </a:ext>
            </a:extLst>
          </p:cNvPr>
          <p:cNvSpPr txBox="1">
            <a:spLocks/>
          </p:cNvSpPr>
          <p:nvPr/>
        </p:nvSpPr>
        <p:spPr>
          <a:xfrm>
            <a:off x="1038670" y="1327040"/>
            <a:ext cx="6998862" cy="133513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200"/>
              </a:spcAft>
            </a:pPr>
            <a:r>
              <a:rPr lang="en-US" sz="1600" b="1" dirty="0"/>
              <a:t>Baseline: </a:t>
            </a:r>
            <a:r>
              <a:rPr lang="en-US" sz="1600" dirty="0"/>
              <a:t>PW Pathogen Watch prediction for AZM</a:t>
            </a:r>
          </a:p>
          <a:p>
            <a:pPr>
              <a:spcBef>
                <a:spcPts val="0"/>
              </a:spcBef>
              <a:spcAft>
                <a:spcPts val="200"/>
              </a:spcAft>
            </a:pPr>
            <a:r>
              <a:rPr lang="en-US" sz="1600" b="1" dirty="0"/>
              <a:t>ML models: </a:t>
            </a:r>
            <a:r>
              <a:rPr lang="en-US" sz="1600" dirty="0"/>
              <a:t>LR = Logistic Regression, RF = Random Forest, XG = </a:t>
            </a:r>
            <a:r>
              <a:rPr lang="en-US" sz="1600" dirty="0" err="1"/>
              <a:t>XGBoost</a:t>
            </a:r>
            <a:r>
              <a:rPr lang="en-US" sz="1600" dirty="0"/>
              <a:t>, UF = </a:t>
            </a:r>
            <a:r>
              <a:rPr lang="en-US" sz="1600" dirty="0" err="1"/>
              <a:t>RuleFit</a:t>
            </a:r>
            <a:endParaRPr lang="en-US" sz="1600" dirty="0"/>
          </a:p>
        </p:txBody>
      </p:sp>
    </p:spTree>
    <p:extLst>
      <p:ext uri="{BB962C8B-B14F-4D97-AF65-F5344CB8AC3E}">
        <p14:creationId xmlns:p14="http://schemas.microsoft.com/office/powerpoint/2010/main" val="42596913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p:txBody>
          <a:bodyPr/>
          <a:lstStyle/>
          <a:p>
            <a:r>
              <a:rPr lang="en-US" b="1" dirty="0"/>
              <a:t>Type of ATB</a:t>
            </a:r>
          </a:p>
          <a:p>
            <a:pPr marL="544512" lvl="1" indent="-285750"/>
            <a:r>
              <a:rPr lang="en-US" dirty="0"/>
              <a:t>Antibiotic regimens are similar </a:t>
            </a:r>
            <a:r>
              <a:rPr lang="en-US" b="1" dirty="0">
                <a:solidFill>
                  <a:srgbClr val="5E247C"/>
                </a:solidFill>
              </a:rPr>
              <a:t>=</a:t>
            </a:r>
            <a:br>
              <a:rPr lang="en-US" dirty="0"/>
            </a:br>
            <a:r>
              <a:rPr lang="en-US" dirty="0"/>
              <a:t>No new randomized data on superiority, most are I -B/C recommendations</a:t>
            </a:r>
            <a:br>
              <a:rPr lang="en-US" dirty="0"/>
            </a:br>
            <a:r>
              <a:rPr lang="en-US" sz="1400" dirty="0"/>
              <a:t>(to support or reject any antibiotic regimen)</a:t>
            </a:r>
          </a:p>
          <a:p>
            <a:pPr marL="0" indent="0">
              <a:buNone/>
            </a:pPr>
            <a:endParaRPr lang="en-US" dirty="0"/>
          </a:p>
          <a:p>
            <a:r>
              <a:rPr lang="en-US" b="1" dirty="0"/>
              <a:t>ATB schemes, change in the paradigm! </a:t>
            </a:r>
          </a:p>
          <a:p>
            <a:pPr marL="544512" lvl="1" indent="-285750"/>
            <a:r>
              <a:rPr lang="en-US" dirty="0"/>
              <a:t>Randomized data</a:t>
            </a:r>
          </a:p>
          <a:p>
            <a:pPr marL="544512" lvl="1" indent="-285750"/>
            <a:r>
              <a:rPr lang="en-US" dirty="0"/>
              <a:t>Concept of </a:t>
            </a:r>
            <a:r>
              <a:rPr lang="en-US" b="1" dirty="0">
                <a:solidFill>
                  <a:srgbClr val="5E247C"/>
                </a:solidFill>
              </a:rPr>
              <a:t>Stability</a:t>
            </a:r>
          </a:p>
          <a:p>
            <a:pPr marL="544512" lvl="1" indent="-285750"/>
            <a:r>
              <a:rPr lang="en-US" dirty="0"/>
              <a:t>Formalizing treatment phases</a:t>
            </a:r>
          </a:p>
        </p:txBody>
      </p:sp>
      <p:sp>
        <p:nvSpPr>
          <p:cNvPr id="4" name="Titre 3"/>
          <p:cNvSpPr>
            <a:spLocks noGrp="1"/>
          </p:cNvSpPr>
          <p:nvPr>
            <p:ph type="title"/>
          </p:nvPr>
        </p:nvSpPr>
        <p:spPr/>
        <p:txBody>
          <a:bodyPr/>
          <a:lstStyle/>
          <a:p>
            <a:r>
              <a:rPr lang="fr-FR" dirty="0"/>
              <a:t>Main 2023 NEW changes</a:t>
            </a:r>
          </a:p>
        </p:txBody>
      </p:sp>
      <p:sp>
        <p:nvSpPr>
          <p:cNvPr id="5" name="Espace réservé du texte 4"/>
          <p:cNvSpPr>
            <a:spLocks noGrp="1"/>
          </p:cNvSpPr>
          <p:nvPr>
            <p:ph type="body" sz="quarter" idx="18"/>
          </p:nvPr>
        </p:nvSpPr>
        <p:spPr/>
        <p:txBody>
          <a:bodyPr/>
          <a:lstStyle/>
          <a:p>
            <a:r>
              <a:rPr lang="fr-FR" dirty="0"/>
              <a:t>ATB </a:t>
            </a:r>
            <a:r>
              <a:rPr lang="fr-FR" dirty="0" err="1"/>
              <a:t>Treatment</a:t>
            </a:r>
            <a:endParaRPr lang="fr-FR" dirty="0"/>
          </a:p>
        </p:txBody>
      </p:sp>
      <p:sp>
        <p:nvSpPr>
          <p:cNvPr id="6" name="Espace réservé du contenu 5"/>
          <p:cNvSpPr>
            <a:spLocks noGrp="1"/>
          </p:cNvSpPr>
          <p:nvPr>
            <p:ph sz="quarter" idx="16"/>
          </p:nvPr>
        </p:nvSpPr>
        <p:spPr/>
        <p:txBody>
          <a:bodyPr/>
          <a:lstStyle/>
          <a:p>
            <a:r>
              <a:rPr lang="fr-FR" dirty="0"/>
              <a:t>Maria </a:t>
            </a:r>
            <a:r>
              <a:rPr lang="fr-FR" dirty="0" err="1"/>
              <a:t>Nazarena</a:t>
            </a:r>
            <a:r>
              <a:rPr lang="fr-FR" dirty="0"/>
              <a:t> PIZZI et al., ECCMID</a:t>
            </a:r>
            <a:r>
              <a:rPr lang="fr-FR" baseline="30000" dirty="0">
                <a:latin typeface="Arial Narrow" panose="020B0606020202030204" pitchFamily="34" charset="0"/>
              </a:rPr>
              <a:t>®</a:t>
            </a:r>
            <a:r>
              <a:rPr lang="fr-FR" dirty="0"/>
              <a:t> 2024, Session#SY004</a:t>
            </a:r>
          </a:p>
        </p:txBody>
      </p:sp>
      <p:sp>
        <p:nvSpPr>
          <p:cNvPr id="8" name="Espace réservé du texte 1">
            <a:extLst>
              <a:ext uri="{FF2B5EF4-FFF2-40B4-BE49-F238E27FC236}">
                <a16:creationId xmlns:a16="http://schemas.microsoft.com/office/drawing/2014/main" id="{EB33A060-B3CB-BF25-BCF3-1B34A9D8DD51}"/>
              </a:ext>
            </a:extLst>
          </p:cNvPr>
          <p:cNvSpPr txBox="1">
            <a:spLocks/>
          </p:cNvSpPr>
          <p:nvPr/>
        </p:nvSpPr>
        <p:spPr>
          <a:xfrm>
            <a:off x="5897592" y="3357874"/>
            <a:ext cx="4736115" cy="1187811"/>
          </a:xfrm>
          <a:prstGeom prst="rect">
            <a:avLst/>
          </a:prstGeom>
          <a:ln>
            <a:solidFill>
              <a:srgbClr val="5E247C"/>
            </a:solidFill>
          </a:ln>
        </p:spPr>
        <p:txBody>
          <a:bodyPr anchor="ct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58762" marR="0" lvl="1" indent="0" algn="l" defTabSz="914400" rtl="0" eaLnBrk="1" fontAlgn="auto" latinLnBrk="0" hangingPunct="1">
              <a:lnSpc>
                <a:spcPct val="100000"/>
              </a:lnSpc>
              <a:spcBef>
                <a:spcPts val="600"/>
              </a:spcBef>
              <a:spcAft>
                <a:spcPts val="0"/>
              </a:spcAft>
              <a:buClr>
                <a:srgbClr val="000000">
                  <a:lumMod val="65000"/>
                  <a:lumOff val="35000"/>
                </a:srgbClr>
              </a:buClr>
              <a:buSzPct val="85000"/>
              <a:buFont typeface="Wingdings" panose="05000000000000000000" pitchFamily="2" charset="2"/>
              <a:buNone/>
              <a:tabLst/>
              <a:defRPr/>
            </a:pPr>
            <a:endParaRPr kumimoji="0" lang="en-US" sz="1600" b="0" i="0" u="none" strike="noStrike" kern="1200" cap="none" spc="0" normalizeH="0" baseline="0" noProof="0" dirty="0">
              <a:ln>
                <a:noFill/>
              </a:ln>
              <a:solidFill>
                <a:srgbClr val="000000">
                  <a:lumMod val="65000"/>
                  <a:lumOff val="35000"/>
                </a:srgbClr>
              </a:solidFill>
              <a:effectLst/>
              <a:uLnTx/>
              <a:uFillTx/>
              <a:latin typeface="Arial" panose="020B0604020202020204" pitchFamily="34" charset="0"/>
              <a:ea typeface="+mn-ea"/>
              <a:cs typeface="Arial" panose="020B0604020202020204" pitchFamily="34" charset="0"/>
            </a:endParaRP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en-US" sz="1800" b="1"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OPAT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arenteral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ntibiotic</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reatment</a:t>
            </a: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r>
              <a:rPr kumimoji="0" lang="en-US" sz="1800" b="1" i="0" u="none" strike="noStrike" kern="1200" cap="none" spc="0" normalizeH="0" baseline="0" noProof="0" dirty="0">
                <a:ln>
                  <a:noFill/>
                </a:ln>
                <a:solidFill>
                  <a:srgbClr val="5E247C"/>
                </a:solidFill>
                <a:effectLst/>
                <a:uLnTx/>
                <a:uFillTx/>
                <a:latin typeface="Arial" panose="020B0604020202020204" pitchFamily="34" charset="0"/>
                <a:ea typeface="+mn-ea"/>
                <a:cs typeface="Arial" panose="020B0604020202020204" pitchFamily="34" charset="0"/>
              </a:rPr>
              <a:t>POET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stable patients can be switch/step- down to oral treatment</a:t>
            </a:r>
          </a:p>
          <a:p>
            <a:pPr marL="280988" marR="0" lvl="0" indent="-280988" algn="l" defTabSz="914400" rtl="0" eaLnBrk="1" fontAlgn="auto" latinLnBrk="0" hangingPunct="1">
              <a:lnSpc>
                <a:spcPct val="100000"/>
              </a:lnSpc>
              <a:spcBef>
                <a:spcPts val="600"/>
              </a:spcBef>
              <a:spcAft>
                <a:spcPts val="0"/>
              </a:spcAft>
              <a:buClr>
                <a:srgbClr val="5E247C"/>
              </a:buClr>
              <a:buSzPct val="85000"/>
              <a:buFont typeface="Wingdings" panose="05000000000000000000" pitchFamily="2" charset="2"/>
              <a:buChar char="l"/>
              <a:tabLst/>
              <a:defRPr/>
            </a:pPr>
            <a:endParaRPr kumimoji="0" lang="fr-FR"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449419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RESULTS</a:t>
            </a:r>
          </a:p>
        </p:txBody>
      </p:sp>
      <p:sp>
        <p:nvSpPr>
          <p:cNvPr id="5" name="Espace réservé du contenu 4"/>
          <p:cNvSpPr>
            <a:spLocks noGrp="1"/>
          </p:cNvSpPr>
          <p:nvPr>
            <p:ph sz="quarter" idx="16"/>
          </p:nvPr>
        </p:nvSpPr>
        <p:spPr>
          <a:xfrm>
            <a:off x="957434" y="6229271"/>
            <a:ext cx="5159375"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graphicFrame>
        <p:nvGraphicFramePr>
          <p:cNvPr id="64" name="Tableau 63"/>
          <p:cNvGraphicFramePr>
            <a:graphicFrameLocks noGrp="1"/>
          </p:cNvGraphicFramePr>
          <p:nvPr>
            <p:extLst>
              <p:ext uri="{D42A27DB-BD31-4B8C-83A1-F6EECF244321}">
                <p14:modId xmlns:p14="http://schemas.microsoft.com/office/powerpoint/2010/main" val="3069444397"/>
              </p:ext>
            </p:extLst>
          </p:nvPr>
        </p:nvGraphicFramePr>
        <p:xfrm>
          <a:off x="1464439" y="1436440"/>
          <a:ext cx="10096499" cy="4279533"/>
        </p:xfrm>
        <a:graphic>
          <a:graphicData uri="http://schemas.openxmlformats.org/drawingml/2006/table">
            <a:tbl>
              <a:tblPr firstRow="1" bandRow="1">
                <a:tableStyleId>{5C22544A-7EE6-4342-B048-85BDC9FD1C3A}</a:tableStyleId>
              </a:tblPr>
              <a:tblGrid>
                <a:gridCol w="1193800">
                  <a:extLst>
                    <a:ext uri="{9D8B030D-6E8A-4147-A177-3AD203B41FA5}">
                      <a16:colId xmlns:a16="http://schemas.microsoft.com/office/drawing/2014/main" val="20000"/>
                    </a:ext>
                  </a:extLst>
                </a:gridCol>
                <a:gridCol w="1674034">
                  <a:extLst>
                    <a:ext uri="{9D8B030D-6E8A-4147-A177-3AD203B41FA5}">
                      <a16:colId xmlns:a16="http://schemas.microsoft.com/office/drawing/2014/main" val="20001"/>
                    </a:ext>
                  </a:extLst>
                </a:gridCol>
                <a:gridCol w="1445733">
                  <a:extLst>
                    <a:ext uri="{9D8B030D-6E8A-4147-A177-3AD203B41FA5}">
                      <a16:colId xmlns:a16="http://schemas.microsoft.com/office/drawing/2014/main" val="20002"/>
                    </a:ext>
                  </a:extLst>
                </a:gridCol>
                <a:gridCol w="1445733">
                  <a:extLst>
                    <a:ext uri="{9D8B030D-6E8A-4147-A177-3AD203B41FA5}">
                      <a16:colId xmlns:a16="http://schemas.microsoft.com/office/drawing/2014/main" val="20003"/>
                    </a:ext>
                  </a:extLst>
                </a:gridCol>
                <a:gridCol w="1445733">
                  <a:extLst>
                    <a:ext uri="{9D8B030D-6E8A-4147-A177-3AD203B41FA5}">
                      <a16:colId xmlns:a16="http://schemas.microsoft.com/office/drawing/2014/main" val="20004"/>
                    </a:ext>
                  </a:extLst>
                </a:gridCol>
                <a:gridCol w="1445733">
                  <a:extLst>
                    <a:ext uri="{9D8B030D-6E8A-4147-A177-3AD203B41FA5}">
                      <a16:colId xmlns:a16="http://schemas.microsoft.com/office/drawing/2014/main" val="20005"/>
                    </a:ext>
                  </a:extLst>
                </a:gridCol>
                <a:gridCol w="1445733">
                  <a:extLst>
                    <a:ext uri="{9D8B030D-6E8A-4147-A177-3AD203B41FA5}">
                      <a16:colId xmlns:a16="http://schemas.microsoft.com/office/drawing/2014/main" val="20006"/>
                    </a:ext>
                  </a:extLst>
                </a:gridCol>
              </a:tblGrid>
              <a:tr h="596398">
                <a:tc>
                  <a:txBody>
                    <a:bodyPr/>
                    <a:lstStyle/>
                    <a:p>
                      <a:pPr marL="72000">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Importance Rank for AZM</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Logistic</a:t>
                      </a:r>
                      <a:r>
                        <a:rPr lang="fr-FR" sz="1200" b="1" kern="1200" dirty="0">
                          <a:solidFill>
                            <a:schemeClr val="bg1"/>
                          </a:solidFill>
                          <a:latin typeface="Arial" panose="020B0604020202020204" pitchFamily="34" charset="0"/>
                          <a:ea typeface="+mn-ea"/>
                          <a:cs typeface="Arial" panose="020B0604020202020204" pitchFamily="34" charset="0"/>
                        </a:rPr>
                        <a:t> </a:t>
                      </a:r>
                      <a:r>
                        <a:rPr lang="fr-FR" sz="1200" b="1" kern="1200" dirty="0" err="1">
                          <a:solidFill>
                            <a:schemeClr val="bg1"/>
                          </a:solidFill>
                          <a:latin typeface="Arial" panose="020B0604020202020204" pitchFamily="34" charset="0"/>
                          <a:ea typeface="+mn-ea"/>
                          <a:cs typeface="Arial" panose="020B0604020202020204" pitchFamily="34" charset="0"/>
                        </a:rPr>
                        <a:t>Regression</a:t>
                      </a:r>
                      <a:endParaRPr lang="fr-FR" sz="1200" b="1" kern="1200" dirty="0">
                        <a:solidFill>
                          <a:schemeClr val="bg1"/>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Random</a:t>
                      </a:r>
                      <a:r>
                        <a:rPr lang="fr-FR" sz="1200" b="1" kern="1200" dirty="0">
                          <a:solidFill>
                            <a:schemeClr val="bg1"/>
                          </a:solidFill>
                          <a:latin typeface="Arial" panose="020B0604020202020204" pitchFamily="34" charset="0"/>
                          <a:ea typeface="+mn-ea"/>
                          <a:cs typeface="Arial" panose="020B0604020202020204" pitchFamily="34" charset="0"/>
                        </a:rPr>
                        <a:t> Forest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Random</a:t>
                      </a:r>
                      <a:r>
                        <a:rPr lang="fr-FR" sz="1200" b="1" kern="1200" dirty="0">
                          <a:solidFill>
                            <a:schemeClr val="bg1"/>
                          </a:solidFill>
                          <a:latin typeface="Arial" panose="020B0604020202020204" pitchFamily="34" charset="0"/>
                          <a:ea typeface="+mn-ea"/>
                          <a:cs typeface="Arial" panose="020B0604020202020204" pitchFamily="34" charset="0"/>
                        </a:rPr>
                        <a:t> Forest + SHAP</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Random</a:t>
                      </a:r>
                      <a:r>
                        <a:rPr lang="fr-FR" sz="1200" b="1" kern="1200" dirty="0">
                          <a:solidFill>
                            <a:schemeClr val="bg1"/>
                          </a:solidFill>
                          <a:latin typeface="Arial" panose="020B0604020202020204" pitchFamily="34" charset="0"/>
                          <a:ea typeface="+mn-ea"/>
                          <a:cs typeface="Arial" panose="020B0604020202020204" pitchFamily="34" charset="0"/>
                        </a:rPr>
                        <a:t> Forest + LIME</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XGBoost</a:t>
                      </a:r>
                      <a:r>
                        <a:rPr lang="fr-FR" sz="1200" b="1" kern="1200" dirty="0">
                          <a:solidFill>
                            <a:schemeClr val="bg1"/>
                          </a:solidFill>
                          <a:latin typeface="Arial" panose="020B0604020202020204" pitchFamily="34" charset="0"/>
                          <a:ea typeface="+mn-ea"/>
                          <a:cs typeface="Arial" panose="020B0604020202020204" pitchFamily="34" charset="0"/>
                        </a:rPr>
                        <a:t> + SHAP</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err="1">
                          <a:solidFill>
                            <a:schemeClr val="bg1"/>
                          </a:solidFill>
                          <a:latin typeface="Arial" panose="020B0604020202020204" pitchFamily="34" charset="0"/>
                          <a:ea typeface="+mn-ea"/>
                          <a:cs typeface="Arial" panose="020B0604020202020204" pitchFamily="34" charset="0"/>
                        </a:rPr>
                        <a:t>XGBoost</a:t>
                      </a:r>
                      <a:r>
                        <a:rPr lang="fr-FR" sz="1200" b="1" kern="1200" dirty="0">
                          <a:solidFill>
                            <a:schemeClr val="bg1"/>
                          </a:solidFill>
                          <a:latin typeface="Arial" panose="020B0604020202020204" pitchFamily="34" charset="0"/>
                          <a:ea typeface="+mn-ea"/>
                          <a:cs typeface="Arial" panose="020B0604020202020204" pitchFamily="34" charset="0"/>
                        </a:rPr>
                        <a:t> + LIME</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403731">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23S C2597T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C2597T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C2597T</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C2597T</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C2597T</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C2597T </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359425">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23S A2045G</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A501G</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G85A</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rpID G209A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mtrC</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G85A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rpID</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G209A </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59425">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#3</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rpID G209C</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mtrD mosaic2</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A501G</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23S A2045G</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rpID</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C255T</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A2045G</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62481">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#4</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promoter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A195C</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G85A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T313C</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G85A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C1170T</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mtrC</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G85A</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59425">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#5</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G22A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rpID G209A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mtrD mosaic2</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T313C</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G256A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C90T</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59425">
                <a:tc>
                  <a:txBody>
                    <a:bodyPr/>
                    <a:lstStyle/>
                    <a:p>
                      <a:pPr marL="72000">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#6</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rpID G209A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G477A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rpID G209A</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rpID G209C</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C90T</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 T1971C</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59425">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#7</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C423T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23S A2045G</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23S A2045G</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A501G</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T313C</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23S</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359425">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C397T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C543T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T1176C</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mtrD mosaic2</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G487A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A501G</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359425">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G548A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G131A</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G131A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mtrR G115A</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C87G</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400948">
                <a:tc>
                  <a:txBody>
                    <a:bodyPr/>
                    <a:lstStyle/>
                    <a:p>
                      <a:pPr marL="72000">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macAB promoter G97T</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mtrC A717G</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mtrC</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C1032T</a:t>
                      </a:r>
                    </a:p>
                  </a:txBody>
                  <a:tcPr marL="44450" marR="44450" marT="0" marB="0" anchor="ctr">
                    <a:lnL w="9525" cap="flat" cmpd="sng" algn="ctr">
                      <a:noFill/>
                      <a:prstDash val="solid"/>
                      <a:round/>
                      <a:headEnd type="none" w="med" len="med"/>
                      <a:tailEnd type="none" w="med" len="med"/>
                    </a:lnL>
                    <a:lnR w="6350"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C87G</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mtrR A501G</a:t>
                      </a:r>
                    </a:p>
                  </a:txBody>
                  <a:tcPr marL="44450" marR="4445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mtrR</a:t>
                      </a: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G256A</a:t>
                      </a:r>
                    </a:p>
                  </a:txBody>
                  <a:tcPr marL="44450" marR="44450" marT="0" marB="0" anchor="ctr">
                    <a:lnL w="6350"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6350"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bl>
          </a:graphicData>
        </a:graphic>
      </p:graphicFrame>
      <p:sp>
        <p:nvSpPr>
          <p:cNvPr id="6" name="Espace réservé du texte 3">
            <a:extLst>
              <a:ext uri="{FF2B5EF4-FFF2-40B4-BE49-F238E27FC236}">
                <a16:creationId xmlns:a16="http://schemas.microsoft.com/office/drawing/2014/main" id="{4A7BC042-0671-F8D9-F67A-F6C438CA9ABF}"/>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None/>
            </a:pPr>
            <a:r>
              <a:rPr lang="en-US" sz="2000" b="1" dirty="0"/>
              <a:t>Choice of ML model and XAI technique impact explanations</a:t>
            </a:r>
          </a:p>
        </p:txBody>
      </p:sp>
    </p:spTree>
    <p:extLst>
      <p:ext uri="{BB962C8B-B14F-4D97-AF65-F5344CB8AC3E}">
        <p14:creationId xmlns:p14="http://schemas.microsoft.com/office/powerpoint/2010/main" val="3971430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RESULTS</a:t>
            </a:r>
          </a:p>
        </p:txBody>
      </p:sp>
      <p:sp>
        <p:nvSpPr>
          <p:cNvPr id="5" name="Espace réservé du contenu 4"/>
          <p:cNvSpPr>
            <a:spLocks noGrp="1"/>
          </p:cNvSpPr>
          <p:nvPr>
            <p:ph sz="quarter" idx="16"/>
          </p:nvPr>
        </p:nvSpPr>
        <p:spPr>
          <a:xfrm>
            <a:off x="957434" y="6224344"/>
            <a:ext cx="6170930"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sp>
        <p:nvSpPr>
          <p:cNvPr id="71" name="Rectangle 70"/>
          <p:cNvSpPr/>
          <p:nvPr/>
        </p:nvSpPr>
        <p:spPr>
          <a:xfrm>
            <a:off x="6702592" y="860332"/>
            <a:ext cx="575946" cy="23370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Rectangle 76"/>
          <p:cNvSpPr/>
          <p:nvPr/>
        </p:nvSpPr>
        <p:spPr>
          <a:xfrm>
            <a:off x="6612823" y="1315135"/>
            <a:ext cx="5417252" cy="470456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grpSp>
        <p:nvGrpSpPr>
          <p:cNvPr id="13" name="Groupe 12"/>
          <p:cNvGrpSpPr/>
          <p:nvPr/>
        </p:nvGrpSpPr>
        <p:grpSpPr>
          <a:xfrm>
            <a:off x="1140392" y="2802288"/>
            <a:ext cx="5344007" cy="3253091"/>
            <a:chOff x="1434229" y="2883651"/>
            <a:chExt cx="5804499" cy="3253091"/>
          </a:xfrm>
        </p:grpSpPr>
        <p:grpSp>
          <p:nvGrpSpPr>
            <p:cNvPr id="73" name="Groupe 72"/>
            <p:cNvGrpSpPr/>
            <p:nvPr/>
          </p:nvGrpSpPr>
          <p:grpSpPr>
            <a:xfrm>
              <a:off x="1434229" y="2883651"/>
              <a:ext cx="5694131" cy="3253091"/>
              <a:chOff x="5837226" y="708260"/>
              <a:chExt cx="3055162" cy="2980262"/>
            </a:xfrm>
          </p:grpSpPr>
          <p:graphicFrame>
            <p:nvGraphicFramePr>
              <p:cNvPr id="55" name="Graphique 54"/>
              <p:cNvGraphicFramePr/>
              <p:nvPr/>
            </p:nvGraphicFramePr>
            <p:xfrm>
              <a:off x="6197375" y="708260"/>
              <a:ext cx="2695013" cy="2828509"/>
            </p:xfrm>
            <a:graphic>
              <a:graphicData uri="http://schemas.openxmlformats.org/drawingml/2006/chart">
                <c:chart xmlns:c="http://schemas.openxmlformats.org/drawingml/2006/chart" xmlns:r="http://schemas.openxmlformats.org/officeDocument/2006/relationships" r:id="rId2"/>
              </a:graphicData>
            </a:graphic>
          </p:graphicFrame>
          <p:sp>
            <p:nvSpPr>
              <p:cNvPr id="61" name="Freeform 41">
                <a:extLst>
                  <a:ext uri="{FF2B5EF4-FFF2-40B4-BE49-F238E27FC236}">
                    <a16:creationId xmlns:a16="http://schemas.microsoft.com/office/drawing/2014/main" id="{B0A83D01-593E-99B5-3353-728FD77D4D0D}"/>
                  </a:ext>
                </a:extLst>
              </p:cNvPr>
              <p:cNvSpPr/>
              <p:nvPr/>
            </p:nvSpPr>
            <p:spPr>
              <a:xfrm>
                <a:off x="7031102" y="1527696"/>
                <a:ext cx="1736665" cy="21280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50" b="1" kern="0" dirty="0">
                    <a:solidFill>
                      <a:prstClr val="white"/>
                    </a:solidFill>
                    <a:latin typeface="Century Gothic" panose="020B0502020202020204" pitchFamily="34" charset="0"/>
                    <a:cs typeface="Arial" panose="020B0604020202020204" pitchFamily="34" charset="0"/>
                  </a:rPr>
                  <a:t>+0.75</a:t>
                </a: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5" name="Freeform 41">
                <a:extLst>
                  <a:ext uri="{FF2B5EF4-FFF2-40B4-BE49-F238E27FC236}">
                    <a16:creationId xmlns:a16="http://schemas.microsoft.com/office/drawing/2014/main" id="{B0A83D01-593E-99B5-3353-728FD77D4D0D}"/>
                  </a:ext>
                </a:extLst>
              </p:cNvPr>
              <p:cNvSpPr/>
              <p:nvPr/>
            </p:nvSpPr>
            <p:spPr>
              <a:xfrm rot="5400000">
                <a:off x="6813333" y="2398578"/>
                <a:ext cx="255641" cy="45719"/>
              </a:xfrm>
              <a:prstGeom prst="triangle">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68" name="Freeform 41">
                <a:extLst>
                  <a:ext uri="{FF2B5EF4-FFF2-40B4-BE49-F238E27FC236}">
                    <a16:creationId xmlns:a16="http://schemas.microsoft.com/office/drawing/2014/main" id="{B0A83D01-593E-99B5-3353-728FD77D4D0D}"/>
                  </a:ext>
                </a:extLst>
              </p:cNvPr>
              <p:cNvSpPr/>
              <p:nvPr/>
            </p:nvSpPr>
            <p:spPr>
              <a:xfrm>
                <a:off x="6967355" y="2319561"/>
                <a:ext cx="1027556" cy="21280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+0.01</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70" name="Freeform 41">
                <a:extLst>
                  <a:ext uri="{FF2B5EF4-FFF2-40B4-BE49-F238E27FC236}">
                    <a16:creationId xmlns:a16="http://schemas.microsoft.com/office/drawing/2014/main" id="{B0A83D01-593E-99B5-3353-728FD77D4D0D}"/>
                  </a:ext>
                </a:extLst>
              </p:cNvPr>
              <p:cNvSpPr/>
              <p:nvPr/>
            </p:nvSpPr>
            <p:spPr>
              <a:xfrm>
                <a:off x="6925822" y="2560171"/>
                <a:ext cx="394932" cy="234047"/>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D016D4"/>
                    </a:solidFill>
                    <a:latin typeface="Century Gothic" panose="020B0502020202020204" pitchFamily="34" charset="0"/>
                    <a:cs typeface="Arial" panose="020B0604020202020204" pitchFamily="34" charset="0"/>
                  </a:rPr>
                  <a:t>-0.01</a:t>
                </a:r>
                <a:endParaRPr kumimoji="0" lang="en-US" sz="1050" b="1" i="0" u="none" strike="noStrike" kern="0" cap="none" spc="0" normalizeH="0" baseline="0" noProof="0" dirty="0">
                  <a:ln>
                    <a:noFill/>
                  </a:ln>
                  <a:solidFill>
                    <a:srgbClr val="D016D4"/>
                  </a:solidFill>
                  <a:effectLst/>
                  <a:uLnTx/>
                  <a:uFillTx/>
                  <a:latin typeface="Century Gothic" panose="020B0502020202020204" pitchFamily="34" charset="0"/>
                  <a:cs typeface="Arial" panose="020B0604020202020204" pitchFamily="34" charset="0"/>
                </a:endParaRPr>
              </a:p>
            </p:txBody>
          </p:sp>
          <p:sp>
            <p:nvSpPr>
              <p:cNvPr id="72" name="Text Box 4"/>
              <p:cNvSpPr txBox="1">
                <a:spLocks noChangeArrowheads="1"/>
              </p:cNvSpPr>
              <p:nvPr/>
            </p:nvSpPr>
            <p:spPr bwMode="auto">
              <a:xfrm>
                <a:off x="5837226" y="1489202"/>
                <a:ext cx="989249" cy="2199320"/>
              </a:xfrm>
              <a:prstGeom prst="rect">
                <a:avLst/>
              </a:prstGeom>
              <a:solidFill>
                <a:schemeClr val="bg1"/>
              </a:solidFill>
              <a:ln w="9525">
                <a:noFill/>
                <a:miter lim="800000"/>
                <a:headEnd/>
                <a:tailEnd/>
              </a:ln>
            </p:spPr>
            <p:txBody>
              <a:bodyPr wrap="square" lIns="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600"/>
                  </a:spcBef>
                  <a:spcAft>
                    <a:spcPts val="600"/>
                  </a:spcAft>
                </a:pPr>
                <a:r>
                  <a:rPr lang="da-DK" sz="1000" dirty="0">
                    <a:solidFill>
                      <a:srgbClr val="FFFFFF">
                        <a:lumMod val="50000"/>
                      </a:srgbClr>
                    </a:solidFill>
                    <a:latin typeface="Arial"/>
                    <a:ea typeface="+mn-ea"/>
                    <a:cs typeface="Arial"/>
                  </a:rPr>
                  <a:t>True = 235 rDNA|C_2597_T</a:t>
                </a:r>
              </a:p>
              <a:p>
                <a:pPr algn="r" eaLnBrk="1" hangingPunct="1">
                  <a:spcBef>
                    <a:spcPts val="600"/>
                  </a:spcBef>
                  <a:spcAft>
                    <a:spcPts val="600"/>
                  </a:spcAft>
                </a:pPr>
                <a:r>
                  <a:rPr lang="da-DK" sz="1000" dirty="0">
                    <a:solidFill>
                      <a:srgbClr val="FFFFFF">
                        <a:lumMod val="50000"/>
                      </a:srgbClr>
                    </a:solidFill>
                    <a:latin typeface="Arial"/>
                    <a:ea typeface="+mn-ea"/>
                    <a:cs typeface="Arial"/>
                  </a:rPr>
                  <a:t>True = mtrC|T_1176_C</a:t>
                </a:r>
              </a:p>
              <a:p>
                <a:pPr algn="r" eaLnBrk="1" hangingPunct="1">
                  <a:spcBef>
                    <a:spcPts val="600"/>
                  </a:spcBef>
                  <a:spcAft>
                    <a:spcPts val="600"/>
                  </a:spcAft>
                </a:pPr>
                <a:r>
                  <a:rPr lang="da-DK" sz="1000" dirty="0">
                    <a:solidFill>
                      <a:srgbClr val="FFFFFF">
                        <a:lumMod val="50000"/>
                      </a:srgbClr>
                    </a:solidFill>
                    <a:latin typeface="Arial"/>
                    <a:ea typeface="+mn-ea"/>
                    <a:cs typeface="Arial"/>
                  </a:rPr>
                  <a:t>True = mtrC|C_1032_T</a:t>
                </a:r>
              </a:p>
              <a:p>
                <a:pPr algn="r" eaLnBrk="1" hangingPunct="1">
                  <a:spcBef>
                    <a:spcPts val="600"/>
                  </a:spcBef>
                  <a:spcAft>
                    <a:spcPts val="600"/>
                  </a:spcAft>
                </a:pPr>
                <a:r>
                  <a:rPr lang="da-DK" sz="1000" dirty="0">
                    <a:solidFill>
                      <a:srgbClr val="FFFFFF">
                        <a:lumMod val="50000"/>
                      </a:srgbClr>
                    </a:solidFill>
                    <a:latin typeface="Arial"/>
                    <a:ea typeface="+mn-ea"/>
                    <a:cs typeface="Arial"/>
                  </a:rPr>
                  <a:t>True = mtrC|G_1002_A</a:t>
                </a:r>
              </a:p>
              <a:p>
                <a:pPr algn="r" eaLnBrk="1" hangingPunct="1">
                  <a:spcBef>
                    <a:spcPts val="600"/>
                  </a:spcBef>
                  <a:spcAft>
                    <a:spcPts val="600"/>
                  </a:spcAft>
                </a:pPr>
                <a:r>
                  <a:rPr lang="da-DK" sz="1000" dirty="0">
                    <a:solidFill>
                      <a:srgbClr val="FFFFFF">
                        <a:lumMod val="50000"/>
                      </a:srgbClr>
                    </a:solidFill>
                    <a:latin typeface="Arial"/>
                    <a:ea typeface="+mn-ea"/>
                    <a:cs typeface="Arial"/>
                  </a:rPr>
                  <a:t>True = mtrR|G 131 A</a:t>
                </a:r>
              </a:p>
              <a:p>
                <a:pPr algn="r" eaLnBrk="1" hangingPunct="1">
                  <a:spcBef>
                    <a:spcPts val="600"/>
                  </a:spcBef>
                  <a:spcAft>
                    <a:spcPts val="600"/>
                  </a:spcAft>
                </a:pPr>
                <a:r>
                  <a:rPr lang="da-DK" sz="1000" dirty="0">
                    <a:solidFill>
                      <a:srgbClr val="FFFFFF">
                        <a:lumMod val="50000"/>
                      </a:srgbClr>
                    </a:solidFill>
                    <a:latin typeface="Arial"/>
                    <a:ea typeface="+mn-ea"/>
                    <a:cs typeface="Arial"/>
                  </a:rPr>
                  <a:t>1688 other features</a:t>
                </a:r>
              </a:p>
              <a:p>
                <a:pPr algn="r" eaLnBrk="1" hangingPunct="1">
                  <a:spcBef>
                    <a:spcPts val="600"/>
                  </a:spcBef>
                  <a:spcAft>
                    <a:spcPts val="600"/>
                  </a:spcAft>
                </a:pPr>
                <a:endParaRPr lang="da-DK" sz="1000" dirty="0">
                  <a:solidFill>
                    <a:srgbClr val="FFFFFF">
                      <a:lumMod val="50000"/>
                    </a:srgbClr>
                  </a:solidFill>
                  <a:latin typeface="Arial"/>
                  <a:cs typeface="Arial"/>
                </a:endParaRPr>
              </a:p>
              <a:p>
                <a:pPr algn="r" eaLnBrk="1" hangingPunct="1">
                  <a:spcBef>
                    <a:spcPts val="600"/>
                  </a:spcBef>
                  <a:spcAft>
                    <a:spcPts val="600"/>
                  </a:spcAft>
                </a:pPr>
                <a:endParaRPr lang="da-DK" sz="1000" dirty="0">
                  <a:solidFill>
                    <a:srgbClr val="FFFFFF">
                      <a:lumMod val="50000"/>
                    </a:srgbClr>
                  </a:solidFill>
                  <a:latin typeface="Arial"/>
                  <a:cs typeface="Arial"/>
                </a:endParaRPr>
              </a:p>
            </p:txBody>
          </p:sp>
        </p:grpSp>
        <p:sp>
          <p:nvSpPr>
            <p:cNvPr id="54" name="Freeform 41">
              <a:extLst>
                <a:ext uri="{FF2B5EF4-FFF2-40B4-BE49-F238E27FC236}">
                  <a16:creationId xmlns:a16="http://schemas.microsoft.com/office/drawing/2014/main" id="{B0A83D01-593E-99B5-3353-728FD77D4D0D}"/>
                </a:ext>
              </a:extLst>
            </p:cNvPr>
            <p:cNvSpPr/>
            <p:nvPr/>
          </p:nvSpPr>
          <p:spPr>
            <a:xfrm>
              <a:off x="3679019" y="4068872"/>
              <a:ext cx="1915132" cy="232291"/>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+0.02</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56" name="Freeform 41">
              <a:extLst>
                <a:ext uri="{FF2B5EF4-FFF2-40B4-BE49-F238E27FC236}">
                  <a16:creationId xmlns:a16="http://schemas.microsoft.com/office/drawing/2014/main" id="{B0A83D01-593E-99B5-3353-728FD77D4D0D}"/>
                </a:ext>
              </a:extLst>
            </p:cNvPr>
            <p:cNvSpPr/>
            <p:nvPr/>
          </p:nvSpPr>
          <p:spPr>
            <a:xfrm>
              <a:off x="3558378" y="4077433"/>
              <a:ext cx="128360" cy="232291"/>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57" name="Freeform 41">
              <a:extLst>
                <a:ext uri="{FF2B5EF4-FFF2-40B4-BE49-F238E27FC236}">
                  <a16:creationId xmlns:a16="http://schemas.microsoft.com/office/drawing/2014/main" id="{B0A83D01-593E-99B5-3353-728FD77D4D0D}"/>
                </a:ext>
              </a:extLst>
            </p:cNvPr>
            <p:cNvSpPr/>
            <p:nvPr/>
          </p:nvSpPr>
          <p:spPr>
            <a:xfrm>
              <a:off x="3612344" y="4346599"/>
              <a:ext cx="1915132" cy="232291"/>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+0.02</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58" name="Freeform 41">
              <a:extLst>
                <a:ext uri="{FF2B5EF4-FFF2-40B4-BE49-F238E27FC236}">
                  <a16:creationId xmlns:a16="http://schemas.microsoft.com/office/drawing/2014/main" id="{B0A83D01-593E-99B5-3353-728FD77D4D0D}"/>
                </a:ext>
              </a:extLst>
            </p:cNvPr>
            <p:cNvSpPr/>
            <p:nvPr/>
          </p:nvSpPr>
          <p:spPr>
            <a:xfrm>
              <a:off x="3491703" y="4355160"/>
              <a:ext cx="128360" cy="232291"/>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85" name="Freeform 41">
              <a:extLst>
                <a:ext uri="{FF2B5EF4-FFF2-40B4-BE49-F238E27FC236}">
                  <a16:creationId xmlns:a16="http://schemas.microsoft.com/office/drawing/2014/main" id="{B0A83D01-593E-99B5-3353-728FD77D4D0D}"/>
                </a:ext>
              </a:extLst>
            </p:cNvPr>
            <p:cNvSpPr/>
            <p:nvPr/>
          </p:nvSpPr>
          <p:spPr>
            <a:xfrm rot="16200000">
              <a:off x="3323607" y="4987281"/>
              <a:ext cx="279044" cy="85210"/>
            </a:xfrm>
            <a:prstGeom prst="triangle">
              <a:avLst/>
            </a:prstGeom>
            <a:solidFill>
              <a:srgbClr val="D0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86" name="Freeform 41">
              <a:extLst>
                <a:ext uri="{FF2B5EF4-FFF2-40B4-BE49-F238E27FC236}">
                  <a16:creationId xmlns:a16="http://schemas.microsoft.com/office/drawing/2014/main" id="{B0A83D01-593E-99B5-3353-728FD77D4D0D}"/>
                </a:ext>
              </a:extLst>
            </p:cNvPr>
            <p:cNvSpPr/>
            <p:nvPr/>
          </p:nvSpPr>
          <p:spPr>
            <a:xfrm rot="16200000">
              <a:off x="3371232" y="5273031"/>
              <a:ext cx="279044" cy="85210"/>
            </a:xfrm>
            <a:prstGeom prst="triangle">
              <a:avLst/>
            </a:prstGeom>
            <a:solidFill>
              <a:srgbClr val="D0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87" name="Freeform 41">
              <a:extLst>
                <a:ext uri="{FF2B5EF4-FFF2-40B4-BE49-F238E27FC236}">
                  <a16:creationId xmlns:a16="http://schemas.microsoft.com/office/drawing/2014/main" id="{B0A83D01-593E-99B5-3353-728FD77D4D0D}"/>
                </a:ext>
              </a:extLst>
            </p:cNvPr>
            <p:cNvSpPr/>
            <p:nvPr/>
          </p:nvSpPr>
          <p:spPr>
            <a:xfrm>
              <a:off x="3505734" y="5190913"/>
              <a:ext cx="736064" cy="255473"/>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D016D4"/>
                  </a:solidFill>
                  <a:latin typeface="Century Gothic" panose="020B0502020202020204" pitchFamily="34" charset="0"/>
                  <a:cs typeface="Arial" panose="020B0604020202020204" pitchFamily="34" charset="0"/>
                </a:rPr>
                <a:t>-0.01</a:t>
              </a:r>
              <a:endParaRPr kumimoji="0" lang="en-US" sz="1050" b="1" i="0" u="none" strike="noStrike" kern="0" cap="none" spc="0" normalizeH="0" baseline="0" noProof="0" dirty="0">
                <a:ln>
                  <a:noFill/>
                </a:ln>
                <a:solidFill>
                  <a:srgbClr val="D016D4"/>
                </a:solidFill>
                <a:effectLst/>
                <a:uLnTx/>
                <a:uFillTx/>
                <a:latin typeface="Century Gothic" panose="020B0502020202020204" pitchFamily="34" charset="0"/>
                <a:cs typeface="Arial" panose="020B0604020202020204" pitchFamily="34" charset="0"/>
              </a:endParaRPr>
            </a:p>
          </p:txBody>
        </p:sp>
        <p:sp>
          <p:nvSpPr>
            <p:cNvPr id="88" name="Freeform 41">
              <a:extLst>
                <a:ext uri="{FF2B5EF4-FFF2-40B4-BE49-F238E27FC236}">
                  <a16:creationId xmlns:a16="http://schemas.microsoft.com/office/drawing/2014/main" id="{B0A83D01-593E-99B5-3353-728FD77D4D0D}"/>
                </a:ext>
              </a:extLst>
            </p:cNvPr>
            <p:cNvSpPr/>
            <p:nvPr/>
          </p:nvSpPr>
          <p:spPr>
            <a:xfrm>
              <a:off x="6637412" y="3384435"/>
              <a:ext cx="601316" cy="232291"/>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3A3839"/>
                  </a:solidFill>
                  <a:latin typeface="Century Gothic" panose="020B0502020202020204" pitchFamily="34" charset="0"/>
                  <a:cs typeface="Arial" panose="020B0604020202020204" pitchFamily="34" charset="0"/>
                </a:rPr>
                <a:t>f(x)=1</a:t>
              </a:r>
              <a:endParaRPr kumimoji="0" lang="en-US" sz="1050" b="1" i="0" u="none" strike="noStrike" kern="0" cap="none" spc="0" normalizeH="0" baseline="0" noProof="0" dirty="0">
                <a:ln>
                  <a:noFill/>
                </a:ln>
                <a:solidFill>
                  <a:srgbClr val="3A3839"/>
                </a:solidFill>
                <a:effectLst/>
                <a:uLnTx/>
                <a:uFillTx/>
                <a:latin typeface="Century Gothic" panose="020B0502020202020204" pitchFamily="34" charset="0"/>
                <a:cs typeface="Arial" panose="020B0604020202020204" pitchFamily="34" charset="0"/>
              </a:endParaRPr>
            </a:p>
          </p:txBody>
        </p:sp>
        <p:cxnSp>
          <p:nvCxnSpPr>
            <p:cNvPr id="12" name="Connecteur droit 11"/>
            <p:cNvCxnSpPr/>
            <p:nvPr/>
          </p:nvCxnSpPr>
          <p:spPr>
            <a:xfrm flipV="1">
              <a:off x="6912876" y="3608811"/>
              <a:ext cx="0" cy="1954925"/>
            </a:xfrm>
            <a:prstGeom prst="line">
              <a:avLst/>
            </a:prstGeom>
            <a:ln w="9525">
              <a:solidFill>
                <a:srgbClr val="3A3839"/>
              </a:solidFill>
            </a:ln>
          </p:spPr>
          <p:style>
            <a:lnRef idx="1">
              <a:schemeClr val="accent1"/>
            </a:lnRef>
            <a:fillRef idx="0">
              <a:schemeClr val="accent1"/>
            </a:fillRef>
            <a:effectRef idx="0">
              <a:schemeClr val="accent1"/>
            </a:effectRef>
            <a:fontRef idx="minor">
              <a:schemeClr val="tx1"/>
            </a:fontRef>
          </p:style>
        </p:cxnSp>
        <p:sp>
          <p:nvSpPr>
            <p:cNvPr id="89" name="Freeform 41">
              <a:extLst>
                <a:ext uri="{FF2B5EF4-FFF2-40B4-BE49-F238E27FC236}">
                  <a16:creationId xmlns:a16="http://schemas.microsoft.com/office/drawing/2014/main" id="{B0A83D01-593E-99B5-3353-728FD77D4D0D}"/>
                </a:ext>
              </a:extLst>
            </p:cNvPr>
            <p:cNvSpPr/>
            <p:nvPr/>
          </p:nvSpPr>
          <p:spPr>
            <a:xfrm>
              <a:off x="3186928" y="5826100"/>
              <a:ext cx="1524546" cy="232291"/>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900" i="1" kern="0" dirty="0">
                  <a:solidFill>
                    <a:srgbClr val="3A3839"/>
                  </a:solidFill>
                  <a:latin typeface="Century Gothic" panose="020B0502020202020204" pitchFamily="34" charset="0"/>
                  <a:cs typeface="Arial" panose="020B0604020202020204" pitchFamily="34" charset="0"/>
                </a:rPr>
                <a:t>E[f(X)]  = 0.221</a:t>
              </a:r>
              <a:endParaRPr kumimoji="0" lang="en-US" sz="900" i="1" u="none" strike="noStrike" kern="0" cap="none" spc="0" normalizeH="0" baseline="0" noProof="0" dirty="0">
                <a:ln>
                  <a:noFill/>
                </a:ln>
                <a:solidFill>
                  <a:srgbClr val="3A3839"/>
                </a:solidFill>
                <a:effectLst/>
                <a:uLnTx/>
                <a:uFillTx/>
                <a:latin typeface="Century Gothic" panose="020B0502020202020204" pitchFamily="34" charset="0"/>
                <a:cs typeface="Arial" panose="020B0604020202020204" pitchFamily="34" charset="0"/>
              </a:endParaRPr>
            </a:p>
          </p:txBody>
        </p:sp>
      </p:grpSp>
      <p:grpSp>
        <p:nvGrpSpPr>
          <p:cNvPr id="30" name="Groupe 29"/>
          <p:cNvGrpSpPr/>
          <p:nvPr/>
        </p:nvGrpSpPr>
        <p:grpSpPr>
          <a:xfrm>
            <a:off x="6853325" y="2805835"/>
            <a:ext cx="4922528" cy="3199950"/>
            <a:chOff x="6492141" y="2902541"/>
            <a:chExt cx="4922528" cy="3199950"/>
          </a:xfrm>
        </p:grpSpPr>
        <p:grpSp>
          <p:nvGrpSpPr>
            <p:cNvPr id="108" name="Groupe 107"/>
            <p:cNvGrpSpPr/>
            <p:nvPr/>
          </p:nvGrpSpPr>
          <p:grpSpPr>
            <a:xfrm>
              <a:off x="6492141" y="2902541"/>
              <a:ext cx="4922528" cy="3199950"/>
              <a:chOff x="1233706" y="2883651"/>
              <a:chExt cx="5346701" cy="3199950"/>
            </a:xfrm>
          </p:grpSpPr>
          <p:grpSp>
            <p:nvGrpSpPr>
              <p:cNvPr id="109" name="Groupe 108"/>
              <p:cNvGrpSpPr/>
              <p:nvPr/>
            </p:nvGrpSpPr>
            <p:grpSpPr>
              <a:xfrm>
                <a:off x="1233706" y="2883651"/>
                <a:ext cx="4997284" cy="3199950"/>
                <a:chOff x="5729635" y="708260"/>
                <a:chExt cx="2681271" cy="2931578"/>
              </a:xfrm>
            </p:grpSpPr>
            <p:graphicFrame>
              <p:nvGraphicFramePr>
                <p:cNvPr id="120" name="Graphique 119"/>
                <p:cNvGraphicFramePr/>
                <p:nvPr/>
              </p:nvGraphicFramePr>
              <p:xfrm>
                <a:off x="6197375" y="708260"/>
                <a:ext cx="2213531" cy="2828509"/>
              </p:xfrm>
              <a:graphic>
                <a:graphicData uri="http://schemas.openxmlformats.org/drawingml/2006/chart">
                  <c:chart xmlns:c="http://schemas.openxmlformats.org/drawingml/2006/chart" xmlns:r="http://schemas.openxmlformats.org/officeDocument/2006/relationships" r:id="rId3"/>
                </a:graphicData>
              </a:graphic>
            </p:graphicFrame>
            <p:sp>
              <p:nvSpPr>
                <p:cNvPr id="125" name="Text Box 4"/>
                <p:cNvSpPr txBox="1">
                  <a:spLocks noChangeArrowheads="1"/>
                </p:cNvSpPr>
                <p:nvPr/>
              </p:nvSpPr>
              <p:spPr bwMode="auto">
                <a:xfrm>
                  <a:off x="5729635" y="1440518"/>
                  <a:ext cx="1042706" cy="2199320"/>
                </a:xfrm>
                <a:prstGeom prst="rect">
                  <a:avLst/>
                </a:prstGeom>
                <a:solidFill>
                  <a:schemeClr val="bg1"/>
                </a:solidFill>
                <a:ln w="9525">
                  <a:noFill/>
                  <a:miter lim="800000"/>
                  <a:headEnd/>
                  <a:tailEnd/>
                </a:ln>
              </p:spPr>
              <p:txBody>
                <a:bodyPr wrap="square" lIns="0">
                  <a:spAutoFit/>
                </a:bodyPr>
                <a:lstStyle>
                  <a:lvl1pPr eaLnBrk="0" hangingPunct="0">
                    <a:defRPr sz="2400">
                      <a:solidFill>
                        <a:schemeClr val="tx1"/>
                      </a:solidFill>
                      <a:latin typeface="Times" charset="0"/>
                      <a:ea typeface="ヒラギノ角ゴ Pro W3" charset="0"/>
                      <a:cs typeface="ヒラギノ角ゴ Pro W3" charset="0"/>
                    </a:defRPr>
                  </a:lvl1pPr>
                  <a:lvl2pPr marL="37931725" indent="-37474525" eaLnBrk="0" hangingPunct="0">
                    <a:defRPr sz="2400">
                      <a:solidFill>
                        <a:schemeClr val="tx1"/>
                      </a:solidFill>
                      <a:latin typeface="Times" charset="0"/>
                      <a:ea typeface="ヒラギノ角ゴ Pro W3" charset="0"/>
                    </a:defRPr>
                  </a:lvl2pPr>
                  <a:lvl3pPr eaLnBrk="0" hangingPunct="0">
                    <a:defRPr sz="2400">
                      <a:solidFill>
                        <a:schemeClr val="tx1"/>
                      </a:solidFill>
                      <a:latin typeface="Times" charset="0"/>
                      <a:ea typeface="ヒラギノ角ゴ Pro W3" charset="0"/>
                    </a:defRPr>
                  </a:lvl3pPr>
                  <a:lvl4pPr eaLnBrk="0" hangingPunct="0">
                    <a:defRPr sz="2400">
                      <a:solidFill>
                        <a:schemeClr val="tx1"/>
                      </a:solidFill>
                      <a:latin typeface="Times" charset="0"/>
                      <a:ea typeface="ヒラギノ角ゴ Pro W3" charset="0"/>
                    </a:defRPr>
                  </a:lvl4pPr>
                  <a:lvl5pPr eaLnBrk="0" hangingPunct="0">
                    <a:defRPr sz="2400">
                      <a:solidFill>
                        <a:schemeClr val="tx1"/>
                      </a:solidFill>
                      <a:latin typeface="Times" charset="0"/>
                      <a:ea typeface="ヒラギノ角ゴ Pro W3" charset="0"/>
                    </a:defRPr>
                  </a:lvl5pPr>
                  <a:lvl6pPr marL="457200" eaLnBrk="0" fontAlgn="base" hangingPunct="0">
                    <a:spcBef>
                      <a:spcPct val="0"/>
                    </a:spcBef>
                    <a:spcAft>
                      <a:spcPct val="0"/>
                    </a:spcAft>
                    <a:defRPr sz="2400">
                      <a:solidFill>
                        <a:schemeClr val="tx1"/>
                      </a:solidFill>
                      <a:latin typeface="Times" charset="0"/>
                      <a:ea typeface="ヒラギノ角ゴ Pro W3" charset="0"/>
                    </a:defRPr>
                  </a:lvl6pPr>
                  <a:lvl7pPr marL="914400" eaLnBrk="0" fontAlgn="base" hangingPunct="0">
                    <a:spcBef>
                      <a:spcPct val="0"/>
                    </a:spcBef>
                    <a:spcAft>
                      <a:spcPct val="0"/>
                    </a:spcAft>
                    <a:defRPr sz="2400">
                      <a:solidFill>
                        <a:schemeClr val="tx1"/>
                      </a:solidFill>
                      <a:latin typeface="Times" charset="0"/>
                      <a:ea typeface="ヒラギノ角ゴ Pro W3" charset="0"/>
                    </a:defRPr>
                  </a:lvl7pPr>
                  <a:lvl8pPr marL="1371600" eaLnBrk="0" fontAlgn="base" hangingPunct="0">
                    <a:spcBef>
                      <a:spcPct val="0"/>
                    </a:spcBef>
                    <a:spcAft>
                      <a:spcPct val="0"/>
                    </a:spcAft>
                    <a:defRPr sz="2400">
                      <a:solidFill>
                        <a:schemeClr val="tx1"/>
                      </a:solidFill>
                      <a:latin typeface="Times" charset="0"/>
                      <a:ea typeface="ヒラギノ角ゴ Pro W3" charset="0"/>
                    </a:defRPr>
                  </a:lvl8pPr>
                  <a:lvl9pPr marL="1828800" eaLnBrk="0" fontAlgn="base" hangingPunct="0">
                    <a:spcBef>
                      <a:spcPct val="0"/>
                    </a:spcBef>
                    <a:spcAft>
                      <a:spcPct val="0"/>
                    </a:spcAft>
                    <a:defRPr sz="2400">
                      <a:solidFill>
                        <a:schemeClr val="tx1"/>
                      </a:solidFill>
                      <a:latin typeface="Times" charset="0"/>
                      <a:ea typeface="ヒラギノ角ゴ Pro W3" charset="0"/>
                    </a:defRPr>
                  </a:lvl9pPr>
                </a:lstStyle>
                <a:p>
                  <a:pPr algn="r" eaLnBrk="1" hangingPunct="1">
                    <a:spcBef>
                      <a:spcPts val="600"/>
                    </a:spcBef>
                    <a:spcAft>
                      <a:spcPts val="600"/>
                    </a:spcAft>
                  </a:pPr>
                  <a:r>
                    <a:rPr lang="da-DK" sz="1000" dirty="0">
                      <a:solidFill>
                        <a:srgbClr val="FFFFFF">
                          <a:lumMod val="50000"/>
                        </a:srgbClr>
                      </a:solidFill>
                      <a:latin typeface="Arial"/>
                      <a:ea typeface="+mn-ea"/>
                      <a:cs typeface="Arial"/>
                    </a:rPr>
                    <a:t>True = rpID|G 209_A </a:t>
                  </a:r>
                </a:p>
                <a:p>
                  <a:pPr algn="r" eaLnBrk="1" hangingPunct="1">
                    <a:spcBef>
                      <a:spcPts val="600"/>
                    </a:spcBef>
                    <a:spcAft>
                      <a:spcPts val="600"/>
                    </a:spcAft>
                  </a:pPr>
                  <a:r>
                    <a:rPr lang="da-DK" sz="1000" dirty="0">
                      <a:solidFill>
                        <a:srgbClr val="FFFFFF">
                          <a:lumMod val="50000"/>
                        </a:srgbClr>
                      </a:solidFill>
                      <a:latin typeface="Arial"/>
                      <a:ea typeface="+mn-ea"/>
                      <a:cs typeface="Arial"/>
                    </a:rPr>
                    <a:t>True = mtrC|G_85_A</a:t>
                  </a:r>
                </a:p>
                <a:p>
                  <a:pPr algn="r" eaLnBrk="1" hangingPunct="1">
                    <a:spcBef>
                      <a:spcPts val="600"/>
                    </a:spcBef>
                    <a:spcAft>
                      <a:spcPts val="600"/>
                    </a:spcAft>
                  </a:pPr>
                  <a:r>
                    <a:rPr lang="da-DK" sz="1000" dirty="0">
                      <a:solidFill>
                        <a:srgbClr val="FFFFFF">
                          <a:lumMod val="50000"/>
                        </a:srgbClr>
                      </a:solidFill>
                      <a:latin typeface="Arial"/>
                      <a:ea typeface="+mn-ea"/>
                      <a:cs typeface="Arial"/>
                    </a:rPr>
                    <a:t>False = 235 rDNA|C_2597_T </a:t>
                  </a:r>
                </a:p>
                <a:p>
                  <a:pPr algn="r" eaLnBrk="1" hangingPunct="1">
                    <a:spcBef>
                      <a:spcPts val="600"/>
                    </a:spcBef>
                    <a:spcAft>
                      <a:spcPts val="600"/>
                    </a:spcAft>
                  </a:pPr>
                  <a:r>
                    <a:rPr lang="da-DK" sz="1000" dirty="0">
                      <a:solidFill>
                        <a:srgbClr val="FFFFFF">
                          <a:lumMod val="50000"/>
                        </a:srgbClr>
                      </a:solidFill>
                      <a:latin typeface="Arial"/>
                      <a:ea typeface="+mn-ea"/>
                      <a:cs typeface="Arial"/>
                    </a:rPr>
                    <a:t>False = 235 rDNA|T_695_C </a:t>
                  </a:r>
                </a:p>
                <a:p>
                  <a:pPr algn="r" eaLnBrk="1" hangingPunct="1">
                    <a:spcBef>
                      <a:spcPts val="600"/>
                    </a:spcBef>
                    <a:spcAft>
                      <a:spcPts val="600"/>
                    </a:spcAft>
                  </a:pPr>
                  <a:r>
                    <a:rPr lang="da-DK" sz="1000" dirty="0">
                      <a:solidFill>
                        <a:srgbClr val="FFFFFF">
                          <a:lumMod val="50000"/>
                        </a:srgbClr>
                      </a:solidFill>
                      <a:latin typeface="Arial"/>
                      <a:ea typeface="+mn-ea"/>
                      <a:cs typeface="Arial"/>
                    </a:rPr>
                    <a:t>True = 23S rDNA|C_1176_T</a:t>
                  </a:r>
                </a:p>
                <a:p>
                  <a:pPr algn="r" eaLnBrk="1" hangingPunct="1">
                    <a:spcBef>
                      <a:spcPts val="600"/>
                    </a:spcBef>
                    <a:spcAft>
                      <a:spcPts val="600"/>
                    </a:spcAft>
                  </a:pPr>
                  <a:r>
                    <a:rPr lang="da-DK" sz="1000" dirty="0">
                      <a:solidFill>
                        <a:srgbClr val="FFFFFF">
                          <a:lumMod val="50000"/>
                        </a:srgbClr>
                      </a:solidFill>
                      <a:latin typeface="Arial"/>
                      <a:ea typeface="+mn-ea"/>
                      <a:cs typeface="Arial"/>
                    </a:rPr>
                    <a:t>1688 other features</a:t>
                  </a:r>
                </a:p>
                <a:p>
                  <a:pPr algn="r" eaLnBrk="1" hangingPunct="1">
                    <a:spcBef>
                      <a:spcPts val="600"/>
                    </a:spcBef>
                    <a:spcAft>
                      <a:spcPts val="600"/>
                    </a:spcAft>
                  </a:pPr>
                  <a:endParaRPr lang="da-DK" sz="1000" dirty="0">
                    <a:solidFill>
                      <a:srgbClr val="FFFFFF">
                        <a:lumMod val="50000"/>
                      </a:srgbClr>
                    </a:solidFill>
                    <a:latin typeface="Arial"/>
                    <a:cs typeface="Arial"/>
                  </a:endParaRPr>
                </a:p>
                <a:p>
                  <a:pPr algn="r" eaLnBrk="1" hangingPunct="1">
                    <a:spcBef>
                      <a:spcPts val="600"/>
                    </a:spcBef>
                    <a:spcAft>
                      <a:spcPts val="600"/>
                    </a:spcAft>
                  </a:pPr>
                  <a:endParaRPr lang="da-DK" sz="1000" dirty="0">
                    <a:solidFill>
                      <a:srgbClr val="FFFFFF">
                        <a:lumMod val="50000"/>
                      </a:srgbClr>
                    </a:solidFill>
                    <a:latin typeface="Arial"/>
                    <a:cs typeface="Arial"/>
                  </a:endParaRPr>
                </a:p>
              </p:txBody>
            </p:sp>
          </p:grpSp>
          <p:sp>
            <p:nvSpPr>
              <p:cNvPr id="117" name="Freeform 41">
                <a:extLst>
                  <a:ext uri="{FF2B5EF4-FFF2-40B4-BE49-F238E27FC236}">
                    <a16:creationId xmlns:a16="http://schemas.microsoft.com/office/drawing/2014/main" id="{B0A83D01-593E-99B5-3353-728FD77D4D0D}"/>
                  </a:ext>
                </a:extLst>
              </p:cNvPr>
              <p:cNvSpPr/>
              <p:nvPr/>
            </p:nvSpPr>
            <p:spPr>
              <a:xfrm>
                <a:off x="5698677" y="3384909"/>
                <a:ext cx="881730" cy="232291"/>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3A3839"/>
                    </a:solidFill>
                    <a:latin typeface="Century Gothic" panose="020B0502020202020204" pitchFamily="34" charset="0"/>
                    <a:cs typeface="Arial" panose="020B0604020202020204" pitchFamily="34" charset="0"/>
                  </a:rPr>
                  <a:t>f(x)=0.8</a:t>
                </a:r>
                <a:endParaRPr kumimoji="0" lang="en-US" sz="1050" b="1" i="0" u="none" strike="noStrike" kern="0" cap="none" spc="0" normalizeH="0" baseline="0" noProof="0" dirty="0">
                  <a:ln>
                    <a:noFill/>
                  </a:ln>
                  <a:solidFill>
                    <a:srgbClr val="3A3839"/>
                  </a:solidFill>
                  <a:effectLst/>
                  <a:uLnTx/>
                  <a:uFillTx/>
                  <a:latin typeface="Century Gothic" panose="020B0502020202020204" pitchFamily="34" charset="0"/>
                  <a:cs typeface="Arial" panose="020B0604020202020204" pitchFamily="34" charset="0"/>
                </a:endParaRPr>
              </a:p>
            </p:txBody>
          </p:sp>
          <p:cxnSp>
            <p:nvCxnSpPr>
              <p:cNvPr id="118" name="Connecteur droit 117"/>
              <p:cNvCxnSpPr/>
              <p:nvPr/>
            </p:nvCxnSpPr>
            <p:spPr>
              <a:xfrm flipV="1">
                <a:off x="6047232" y="3617200"/>
                <a:ext cx="0" cy="1954925"/>
              </a:xfrm>
              <a:prstGeom prst="line">
                <a:avLst/>
              </a:prstGeom>
              <a:ln w="9525">
                <a:solidFill>
                  <a:srgbClr val="3A3839"/>
                </a:solidFill>
              </a:ln>
            </p:spPr>
            <p:style>
              <a:lnRef idx="1">
                <a:schemeClr val="accent1"/>
              </a:lnRef>
              <a:fillRef idx="0">
                <a:schemeClr val="accent1"/>
              </a:fillRef>
              <a:effectRef idx="0">
                <a:schemeClr val="accent1"/>
              </a:effectRef>
              <a:fontRef idx="minor">
                <a:schemeClr val="tx1"/>
              </a:fontRef>
            </p:style>
          </p:cxnSp>
          <p:sp>
            <p:nvSpPr>
              <p:cNvPr id="119" name="Freeform 41">
                <a:extLst>
                  <a:ext uri="{FF2B5EF4-FFF2-40B4-BE49-F238E27FC236}">
                    <a16:creationId xmlns:a16="http://schemas.microsoft.com/office/drawing/2014/main" id="{B0A83D01-593E-99B5-3353-728FD77D4D0D}"/>
                  </a:ext>
                </a:extLst>
              </p:cNvPr>
              <p:cNvSpPr/>
              <p:nvPr/>
            </p:nvSpPr>
            <p:spPr>
              <a:xfrm>
                <a:off x="3186928" y="5811586"/>
                <a:ext cx="1524546" cy="232291"/>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900" i="1" kern="0" dirty="0">
                    <a:solidFill>
                      <a:srgbClr val="3A3839"/>
                    </a:solidFill>
                    <a:latin typeface="Century Gothic" panose="020B0502020202020204" pitchFamily="34" charset="0"/>
                    <a:cs typeface="Arial" panose="020B0604020202020204" pitchFamily="34" charset="0"/>
                  </a:rPr>
                  <a:t>E[F(X)] = 0.221</a:t>
                </a:r>
                <a:endParaRPr kumimoji="0" lang="en-US" sz="900" i="1" u="none" strike="noStrike" kern="0" cap="none" spc="0" normalizeH="0" baseline="0" noProof="0" dirty="0">
                  <a:ln>
                    <a:noFill/>
                  </a:ln>
                  <a:solidFill>
                    <a:srgbClr val="3A3839"/>
                  </a:solidFill>
                  <a:effectLst/>
                  <a:uLnTx/>
                  <a:uFillTx/>
                  <a:latin typeface="Century Gothic" panose="020B0502020202020204" pitchFamily="34" charset="0"/>
                  <a:cs typeface="Arial" panose="020B0604020202020204" pitchFamily="34" charset="0"/>
                </a:endParaRPr>
              </a:p>
            </p:txBody>
          </p:sp>
        </p:grpSp>
        <p:grpSp>
          <p:nvGrpSpPr>
            <p:cNvPr id="28" name="Groupe 27"/>
            <p:cNvGrpSpPr/>
            <p:nvPr/>
          </p:nvGrpSpPr>
          <p:grpSpPr>
            <a:xfrm>
              <a:off x="8258383" y="3723049"/>
              <a:ext cx="2622123" cy="1777244"/>
              <a:chOff x="8285117" y="3962988"/>
              <a:chExt cx="1907639" cy="1437115"/>
            </a:xfrm>
          </p:grpSpPr>
          <p:sp>
            <p:nvSpPr>
              <p:cNvPr id="126" name="Freeform 41">
                <a:extLst>
                  <a:ext uri="{FF2B5EF4-FFF2-40B4-BE49-F238E27FC236}">
                    <a16:creationId xmlns:a16="http://schemas.microsoft.com/office/drawing/2014/main" id="{B0A83D01-593E-99B5-3353-728FD77D4D0D}"/>
                  </a:ext>
                </a:extLst>
              </p:cNvPr>
              <p:cNvSpPr/>
              <p:nvPr/>
            </p:nvSpPr>
            <p:spPr>
              <a:xfrm>
                <a:off x="9158841" y="3962988"/>
                <a:ext cx="1033915" cy="19534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50" b="1" kern="0" dirty="0">
                    <a:solidFill>
                      <a:prstClr val="white"/>
                    </a:solidFill>
                    <a:latin typeface="Century Gothic" panose="020B0502020202020204" pitchFamily="34" charset="0"/>
                    <a:cs typeface="Arial" panose="020B0604020202020204" pitchFamily="34" charset="0"/>
                  </a:rPr>
                  <a:t>+0.35</a:t>
                </a: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27" name="Freeform 41">
                <a:extLst>
                  <a:ext uri="{FF2B5EF4-FFF2-40B4-BE49-F238E27FC236}">
                    <a16:creationId xmlns:a16="http://schemas.microsoft.com/office/drawing/2014/main" id="{B0A83D01-593E-99B5-3353-728FD77D4D0D}"/>
                  </a:ext>
                </a:extLst>
              </p:cNvPr>
              <p:cNvSpPr/>
              <p:nvPr/>
            </p:nvSpPr>
            <p:spPr>
              <a:xfrm>
                <a:off x="8586339" y="4202606"/>
                <a:ext cx="572502" cy="19534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050" b="1" kern="0" dirty="0">
                    <a:solidFill>
                      <a:prstClr val="white"/>
                    </a:solidFill>
                    <a:latin typeface="Century Gothic" panose="020B0502020202020204" pitchFamily="34" charset="0"/>
                    <a:cs typeface="Arial" panose="020B0604020202020204" pitchFamily="34" charset="0"/>
                  </a:rPr>
                  <a:t>+0.2</a:t>
                </a: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28" name="Freeform 41">
                <a:extLst>
                  <a:ext uri="{FF2B5EF4-FFF2-40B4-BE49-F238E27FC236}">
                    <a16:creationId xmlns:a16="http://schemas.microsoft.com/office/drawing/2014/main" id="{B0A83D01-593E-99B5-3353-728FD77D4D0D}"/>
                  </a:ext>
                </a:extLst>
              </p:cNvPr>
              <p:cNvSpPr/>
              <p:nvPr/>
            </p:nvSpPr>
            <p:spPr>
              <a:xfrm>
                <a:off x="8611897" y="4703700"/>
                <a:ext cx="149656" cy="19534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29" name="Freeform 41">
                <a:extLst>
                  <a:ext uri="{FF2B5EF4-FFF2-40B4-BE49-F238E27FC236}">
                    <a16:creationId xmlns:a16="http://schemas.microsoft.com/office/drawing/2014/main" id="{B0A83D01-593E-99B5-3353-728FD77D4D0D}"/>
                  </a:ext>
                </a:extLst>
              </p:cNvPr>
              <p:cNvSpPr/>
              <p:nvPr/>
            </p:nvSpPr>
            <p:spPr>
              <a:xfrm>
                <a:off x="8530679" y="4959158"/>
                <a:ext cx="100385" cy="195349"/>
              </a:xfrm>
              <a:prstGeom prst="homePlate">
                <a:avLst>
                  <a:gd name="adj" fmla="val 26723"/>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30" name="Freeform 41">
                <a:extLst>
                  <a:ext uri="{FF2B5EF4-FFF2-40B4-BE49-F238E27FC236}">
                    <a16:creationId xmlns:a16="http://schemas.microsoft.com/office/drawing/2014/main" id="{B0A83D01-593E-99B5-3353-728FD77D4D0D}"/>
                  </a:ext>
                </a:extLst>
              </p:cNvPr>
              <p:cNvSpPr/>
              <p:nvPr/>
            </p:nvSpPr>
            <p:spPr>
              <a:xfrm rot="5400000">
                <a:off x="8403912" y="5259769"/>
                <a:ext cx="234667" cy="46002"/>
              </a:xfrm>
              <a:prstGeom prst="triangle">
                <a:avLst/>
              </a:prstGeom>
              <a:solidFill>
                <a:srgbClr val="8C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31" name="Freeform 41">
                <a:extLst>
                  <a:ext uri="{FF2B5EF4-FFF2-40B4-BE49-F238E27FC236}">
                    <a16:creationId xmlns:a16="http://schemas.microsoft.com/office/drawing/2014/main" id="{B0A83D01-593E-99B5-3353-728FD77D4D0D}"/>
                  </a:ext>
                </a:extLst>
              </p:cNvPr>
              <p:cNvSpPr/>
              <p:nvPr/>
            </p:nvSpPr>
            <p:spPr>
              <a:xfrm>
                <a:off x="8698667" y="4703700"/>
                <a:ext cx="1033915" cy="19534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+0.04</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132" name="Freeform 41">
                <a:extLst>
                  <a:ext uri="{FF2B5EF4-FFF2-40B4-BE49-F238E27FC236}">
                    <a16:creationId xmlns:a16="http://schemas.microsoft.com/office/drawing/2014/main" id="{B0A83D01-593E-99B5-3353-728FD77D4D0D}"/>
                  </a:ext>
                </a:extLst>
              </p:cNvPr>
              <p:cNvSpPr/>
              <p:nvPr/>
            </p:nvSpPr>
            <p:spPr>
              <a:xfrm>
                <a:off x="8562928" y="4948229"/>
                <a:ext cx="1033915" cy="19534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+0.03</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133" name="Freeform 41">
                <a:extLst>
                  <a:ext uri="{FF2B5EF4-FFF2-40B4-BE49-F238E27FC236}">
                    <a16:creationId xmlns:a16="http://schemas.microsoft.com/office/drawing/2014/main" id="{B0A83D01-593E-99B5-3353-728FD77D4D0D}"/>
                  </a:ext>
                </a:extLst>
              </p:cNvPr>
              <p:cNvSpPr/>
              <p:nvPr/>
            </p:nvSpPr>
            <p:spPr>
              <a:xfrm>
                <a:off x="8498244" y="5185940"/>
                <a:ext cx="1033915" cy="19534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8C16D4"/>
                    </a:solidFill>
                    <a:latin typeface="Century Gothic" panose="020B0502020202020204" pitchFamily="34" charset="0"/>
                    <a:cs typeface="Arial" panose="020B0604020202020204" pitchFamily="34" charset="0"/>
                  </a:rPr>
                  <a:t>+0.01</a:t>
                </a:r>
                <a:endParaRPr kumimoji="0" lang="en-US" sz="1050" b="1" i="0" u="none" strike="noStrike" kern="0" cap="none" spc="0" normalizeH="0" baseline="0" noProof="0" dirty="0">
                  <a:ln>
                    <a:noFill/>
                  </a:ln>
                  <a:solidFill>
                    <a:srgbClr val="8C16D4"/>
                  </a:solidFill>
                  <a:effectLst/>
                  <a:uLnTx/>
                  <a:uFillTx/>
                  <a:latin typeface="Century Gothic" panose="020B0502020202020204" pitchFamily="34" charset="0"/>
                  <a:cs typeface="Arial" panose="020B0604020202020204" pitchFamily="34" charset="0"/>
                </a:endParaRPr>
              </a:p>
            </p:txBody>
          </p:sp>
          <p:sp>
            <p:nvSpPr>
              <p:cNvPr id="134" name="Freeform 41">
                <a:extLst>
                  <a:ext uri="{FF2B5EF4-FFF2-40B4-BE49-F238E27FC236}">
                    <a16:creationId xmlns:a16="http://schemas.microsoft.com/office/drawing/2014/main" id="{B0A83D01-593E-99B5-3353-728FD77D4D0D}"/>
                  </a:ext>
                </a:extLst>
              </p:cNvPr>
              <p:cNvSpPr/>
              <p:nvPr/>
            </p:nvSpPr>
            <p:spPr>
              <a:xfrm rot="10800000">
                <a:off x="8601264" y="4460717"/>
                <a:ext cx="135739" cy="195349"/>
              </a:xfrm>
              <a:prstGeom prst="homePlate">
                <a:avLst>
                  <a:gd name="adj" fmla="val 26723"/>
                </a:avLst>
              </a:prstGeom>
              <a:solidFill>
                <a:srgbClr val="D016D4"/>
              </a:solidFill>
              <a:ln w="25400" cap="flat" cmpd="sng" algn="ctr">
                <a:no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endParaRPr kumimoji="0" lang="en-US" sz="105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135" name="Freeform 41">
                <a:extLst>
                  <a:ext uri="{FF2B5EF4-FFF2-40B4-BE49-F238E27FC236}">
                    <a16:creationId xmlns:a16="http://schemas.microsoft.com/office/drawing/2014/main" id="{B0A83D01-593E-99B5-3353-728FD77D4D0D}"/>
                  </a:ext>
                </a:extLst>
              </p:cNvPr>
              <p:cNvSpPr/>
              <p:nvPr/>
            </p:nvSpPr>
            <p:spPr>
              <a:xfrm>
                <a:off x="8285117" y="4466630"/>
                <a:ext cx="520011" cy="195349"/>
              </a:xfrm>
              <a:prstGeom prst="homePlate">
                <a:avLst>
                  <a:gd name="adj" fmla="val 26723"/>
                </a:avLst>
              </a:prstGeom>
              <a:no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050" b="1" kern="0" dirty="0">
                    <a:solidFill>
                      <a:srgbClr val="D016D4"/>
                    </a:solidFill>
                    <a:latin typeface="Century Gothic" panose="020B0502020202020204" pitchFamily="34" charset="0"/>
                    <a:cs typeface="Arial" panose="020B0604020202020204" pitchFamily="34" charset="0"/>
                  </a:rPr>
                  <a:t>-0.05</a:t>
                </a:r>
                <a:endParaRPr kumimoji="0" lang="en-US" sz="1050" b="1" i="0" u="none" strike="noStrike" kern="0" cap="none" spc="0" normalizeH="0" baseline="0" noProof="0" dirty="0">
                  <a:ln>
                    <a:noFill/>
                  </a:ln>
                  <a:solidFill>
                    <a:srgbClr val="D016D4"/>
                  </a:solidFill>
                  <a:effectLst/>
                  <a:uLnTx/>
                  <a:uFillTx/>
                  <a:latin typeface="Century Gothic" panose="020B0502020202020204" pitchFamily="34" charset="0"/>
                  <a:cs typeface="Arial" panose="020B0604020202020204" pitchFamily="34" charset="0"/>
                </a:endParaRPr>
              </a:p>
            </p:txBody>
          </p:sp>
        </p:grpSp>
      </p:grpSp>
      <p:sp>
        <p:nvSpPr>
          <p:cNvPr id="42" name="Freeform 41">
            <a:extLst>
              <a:ext uri="{FF2B5EF4-FFF2-40B4-BE49-F238E27FC236}">
                <a16:creationId xmlns:a16="http://schemas.microsoft.com/office/drawing/2014/main" id="{B0A83D01-593E-99B5-3353-728FD77D4D0D}"/>
              </a:ext>
            </a:extLst>
          </p:cNvPr>
          <p:cNvSpPr/>
          <p:nvPr/>
        </p:nvSpPr>
        <p:spPr>
          <a:xfrm>
            <a:off x="1071642" y="1329277"/>
            <a:ext cx="3847539" cy="2104697"/>
          </a:xfrm>
          <a:prstGeom prst="roundRect">
            <a:avLst>
              <a:gd name="adj" fmla="val 9151"/>
            </a:avLst>
          </a:prstGeom>
        </p:spPr>
        <p:txBody>
          <a:bodyPr/>
          <a:lstStyle/>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Sample ID: </a:t>
            </a:r>
            <a:r>
              <a:rPr lang="en-US" sz="1400" b="1" dirty="0">
                <a:latin typeface="Arial" panose="020B0604020202020204" pitchFamily="34" charset="0"/>
                <a:cs typeface="Arial" panose="020B0604020202020204" pitchFamily="34" charset="0"/>
              </a:rPr>
              <a:t>Sample A (88285)</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Collection Year: 2010 (Canada)</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QC: Pass</a:t>
            </a:r>
          </a:p>
          <a:p>
            <a:pPr marL="280988" indent="-280988">
              <a:spcAft>
                <a:spcPts val="200"/>
              </a:spcAft>
              <a:buClr>
                <a:srgbClr val="5E247C"/>
              </a:buClr>
              <a:buSzPct val="85000"/>
              <a:buFont typeface="Wingdings" panose="05000000000000000000" pitchFamily="2" charset="2"/>
              <a:buChar char="l"/>
            </a:pPr>
            <a:endParaRPr lang="en-US" sz="1400" dirty="0">
              <a:latin typeface="Arial" panose="020B0604020202020204" pitchFamily="34" charset="0"/>
              <a:cs typeface="Arial" panose="020B0604020202020204" pitchFamily="34" charset="0"/>
            </a:endParaRP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Phenotype: </a:t>
            </a:r>
            <a:r>
              <a:rPr lang="en-US" sz="1400" b="1" dirty="0">
                <a:latin typeface="Arial" panose="020B0604020202020204" pitchFamily="34" charset="0"/>
                <a:cs typeface="Arial" panose="020B0604020202020204" pitchFamily="34" charset="0"/>
              </a:rPr>
              <a:t>Resistant</a:t>
            </a:r>
          </a:p>
          <a:p>
            <a:pPr marL="280988" indent="-280988">
              <a:spcAft>
                <a:spcPts val="200"/>
              </a:spcAft>
              <a:buClr>
                <a:srgbClr val="5E247C"/>
              </a:buClr>
              <a:buSzPct val="85000"/>
              <a:buFont typeface="Wingdings" panose="05000000000000000000" pitchFamily="2" charset="2"/>
              <a:buChar char="l"/>
            </a:pPr>
            <a:r>
              <a:rPr lang="en-US" sz="1400" dirty="0" err="1">
                <a:latin typeface="Arial" panose="020B0604020202020204" pitchFamily="34" charset="0"/>
                <a:cs typeface="Arial" panose="020B0604020202020204" pitchFamily="34" charset="0"/>
              </a:rPr>
              <a:t>PathogenWatch</a:t>
            </a:r>
            <a:r>
              <a:rPr lang="en-US" sz="1400" dirty="0">
                <a:latin typeface="Arial" panose="020B0604020202020204" pitchFamily="34" charset="0"/>
                <a:cs typeface="Arial" panose="020B0604020202020204" pitchFamily="34" charset="0"/>
              </a:rPr>
              <a:t> report:</a:t>
            </a:r>
            <a:r>
              <a:rPr lang="en-US" sz="1400" b="1" dirty="0">
                <a:latin typeface="Arial" panose="020B0604020202020204" pitchFamily="34" charset="0"/>
                <a:cs typeface="Arial" panose="020B0604020202020204" pitchFamily="34" charset="0"/>
              </a:rPr>
              <a:t> Resistant</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RedLine RF model: </a:t>
            </a:r>
            <a:r>
              <a:rPr lang="en-US" sz="1400" b="1" dirty="0">
                <a:latin typeface="Arial" panose="020B0604020202020204" pitchFamily="34" charset="0"/>
                <a:cs typeface="Arial" panose="020B0604020202020204" pitchFamily="34" charset="0"/>
              </a:rPr>
              <a:t>Resistant</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XAI-SHAP results: </a:t>
            </a:r>
            <a:r>
              <a:rPr lang="en-US" sz="1400" b="1" dirty="0">
                <a:latin typeface="Arial" panose="020B0604020202020204" pitchFamily="34" charset="0"/>
                <a:cs typeface="Arial" panose="020B0604020202020204" pitchFamily="34" charset="0"/>
              </a:rPr>
              <a:t>235 (C2597T)</a:t>
            </a:r>
          </a:p>
        </p:txBody>
      </p:sp>
      <p:sp>
        <p:nvSpPr>
          <p:cNvPr id="137" name="Freeform 41">
            <a:extLst>
              <a:ext uri="{FF2B5EF4-FFF2-40B4-BE49-F238E27FC236}">
                <a16:creationId xmlns:a16="http://schemas.microsoft.com/office/drawing/2014/main" id="{B0A83D01-593E-99B5-3353-728FD77D4D0D}"/>
              </a:ext>
            </a:extLst>
          </p:cNvPr>
          <p:cNvSpPr/>
          <p:nvPr/>
        </p:nvSpPr>
        <p:spPr>
          <a:xfrm>
            <a:off x="7000772" y="1315135"/>
            <a:ext cx="4562331" cy="2010986"/>
          </a:xfrm>
          <a:prstGeom prst="roundRect">
            <a:avLst>
              <a:gd name="adj" fmla="val 9151"/>
            </a:avLst>
          </a:prstGeom>
        </p:spPr>
        <p:txBody>
          <a:bodyPr/>
          <a:lstStyle/>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Sample ID: </a:t>
            </a:r>
            <a:r>
              <a:rPr lang="en-US" sz="1400" b="1" dirty="0">
                <a:latin typeface="Arial" panose="020B0604020202020204" pitchFamily="34" charset="0"/>
                <a:cs typeface="Arial" panose="020B0604020202020204" pitchFamily="34" charset="0"/>
              </a:rPr>
              <a:t>Sample B </a:t>
            </a:r>
            <a:r>
              <a:rPr lang="en-US" sz="1400" dirty="0">
                <a:latin typeface="Arial" panose="020B0604020202020204" pitchFamily="34" charset="0"/>
                <a:cs typeface="Arial" panose="020B0604020202020204" pitchFamily="34" charset="0"/>
              </a:rPr>
              <a:t>(37535)</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Collection Year: 2015 (Unknown)</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QC: Pass</a:t>
            </a:r>
          </a:p>
          <a:p>
            <a:pPr marL="280988" indent="-280988">
              <a:spcAft>
                <a:spcPts val="200"/>
              </a:spcAft>
              <a:buClr>
                <a:srgbClr val="5E247C"/>
              </a:buClr>
              <a:buSzPct val="85000"/>
              <a:buFont typeface="Wingdings" panose="05000000000000000000" pitchFamily="2" charset="2"/>
              <a:buChar char="l"/>
            </a:pPr>
            <a:endParaRPr lang="en-US" sz="1400" dirty="0">
              <a:latin typeface="Arial" panose="020B0604020202020204" pitchFamily="34" charset="0"/>
              <a:cs typeface="Arial" panose="020B0604020202020204" pitchFamily="34" charset="0"/>
            </a:endParaRP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Phenotype: </a:t>
            </a:r>
            <a:r>
              <a:rPr lang="en-US" sz="1400" b="1" dirty="0">
                <a:latin typeface="Arial" panose="020B0604020202020204" pitchFamily="34" charset="0"/>
                <a:cs typeface="Arial" panose="020B0604020202020204" pitchFamily="34" charset="0"/>
              </a:rPr>
              <a:t>Resistant</a:t>
            </a:r>
          </a:p>
          <a:p>
            <a:pPr marL="280988" indent="-280988">
              <a:spcAft>
                <a:spcPts val="200"/>
              </a:spcAft>
              <a:buClr>
                <a:srgbClr val="5E247C"/>
              </a:buClr>
              <a:buSzPct val="85000"/>
              <a:buFont typeface="Wingdings" panose="05000000000000000000" pitchFamily="2" charset="2"/>
              <a:buChar char="l"/>
            </a:pPr>
            <a:r>
              <a:rPr lang="en-US" sz="1400" dirty="0" err="1">
                <a:latin typeface="Arial" panose="020B0604020202020204" pitchFamily="34" charset="0"/>
                <a:cs typeface="Arial" panose="020B0604020202020204" pitchFamily="34" charset="0"/>
              </a:rPr>
              <a:t>PathogenWatch</a:t>
            </a:r>
            <a:r>
              <a:rPr lang="en-US" sz="1400" dirty="0">
                <a:latin typeface="Arial" panose="020B0604020202020204" pitchFamily="34" charset="0"/>
                <a:cs typeface="Arial" panose="020B0604020202020204" pitchFamily="34" charset="0"/>
              </a:rPr>
              <a:t> report: </a:t>
            </a:r>
            <a:r>
              <a:rPr lang="en-US" sz="1400" b="1" dirty="0">
                <a:latin typeface="Arial" panose="020B0604020202020204" pitchFamily="34" charset="0"/>
                <a:cs typeface="Arial" panose="020B0604020202020204" pitchFamily="34" charset="0"/>
              </a:rPr>
              <a:t>Susceptible</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RedLine RF model: </a:t>
            </a:r>
            <a:r>
              <a:rPr lang="en-US" sz="1400" b="1" dirty="0">
                <a:latin typeface="Arial" panose="020B0604020202020204" pitchFamily="34" charset="0"/>
                <a:cs typeface="Arial" panose="020B0604020202020204" pitchFamily="34" charset="0"/>
              </a:rPr>
              <a:t>Resistant</a:t>
            </a:r>
          </a:p>
          <a:p>
            <a:pPr marL="280988" indent="-280988">
              <a:spcAft>
                <a:spcPts val="200"/>
              </a:spcAft>
              <a:buClr>
                <a:srgbClr val="5E247C"/>
              </a:buClr>
              <a:buSzPct val="85000"/>
              <a:buFont typeface="Wingdings" panose="05000000000000000000" pitchFamily="2" charset="2"/>
              <a:buChar char="l"/>
            </a:pPr>
            <a:r>
              <a:rPr lang="en-US" sz="1400" dirty="0">
                <a:latin typeface="Arial" panose="020B0604020202020204" pitchFamily="34" charset="0"/>
                <a:cs typeface="Arial" panose="020B0604020202020204" pitchFamily="34" charset="0"/>
              </a:rPr>
              <a:t>XAI - SHAP results: </a:t>
            </a:r>
            <a:r>
              <a:rPr lang="en-US" sz="1400" b="1" dirty="0" err="1">
                <a:latin typeface="Arial" panose="020B0604020202020204" pitchFamily="34" charset="0"/>
                <a:cs typeface="Arial" panose="020B0604020202020204" pitchFamily="34" charset="0"/>
              </a:rPr>
              <a:t>rpID</a:t>
            </a:r>
            <a:r>
              <a:rPr lang="en-US" sz="1400" b="1" dirty="0">
                <a:latin typeface="Arial" panose="020B0604020202020204" pitchFamily="34" charset="0"/>
                <a:cs typeface="Arial" panose="020B0604020202020204" pitchFamily="34" charset="0"/>
              </a:rPr>
              <a:t> (G209A), </a:t>
            </a:r>
            <a:r>
              <a:rPr lang="en-US" sz="1400" b="1" dirty="0" err="1">
                <a:latin typeface="Arial" panose="020B0604020202020204" pitchFamily="34" charset="0"/>
                <a:cs typeface="Arial" panose="020B0604020202020204" pitchFamily="34" charset="0"/>
              </a:rPr>
              <a:t>mtrC</a:t>
            </a:r>
            <a:r>
              <a:rPr lang="en-US" sz="1400" b="1" dirty="0">
                <a:latin typeface="Arial" panose="020B0604020202020204" pitchFamily="34" charset="0"/>
                <a:cs typeface="Arial" panose="020B0604020202020204" pitchFamily="34" charset="0"/>
              </a:rPr>
              <a:t> (G85A</a:t>
            </a:r>
            <a:r>
              <a:rPr lang="en-US" sz="1400" dirty="0">
                <a:latin typeface="Arial" panose="020B0604020202020204" pitchFamily="34" charset="0"/>
                <a:cs typeface="Arial" panose="020B0604020202020204" pitchFamily="34" charset="0"/>
              </a:rPr>
              <a:t>)</a:t>
            </a:r>
          </a:p>
        </p:txBody>
      </p:sp>
      <p:sp>
        <p:nvSpPr>
          <p:cNvPr id="2" name="Espace réservé du texte 3">
            <a:extLst>
              <a:ext uri="{FF2B5EF4-FFF2-40B4-BE49-F238E27FC236}">
                <a16:creationId xmlns:a16="http://schemas.microsoft.com/office/drawing/2014/main" id="{39388CBB-DB13-CF85-5B0B-9142B7413BB1}"/>
              </a:ext>
            </a:extLst>
          </p:cNvPr>
          <p:cNvSpPr txBox="1">
            <a:spLocks/>
          </p:cNvSpPr>
          <p:nvPr/>
        </p:nvSpPr>
        <p:spPr>
          <a:xfrm>
            <a:off x="960193" y="763783"/>
            <a:ext cx="11104990" cy="582613"/>
          </a:xfrm>
          <a:prstGeom prst="rect">
            <a:avLst/>
          </a:prstGeom>
        </p:spPr>
        <p:txBody>
          <a:bodyPr anchor="ctr"/>
          <a:lstStyle>
            <a:lvl1pPr marL="0" indent="0" algn="l" defTabSz="914400" rtl="0" eaLnBrk="1" latinLnBrk="0" hangingPunct="1">
              <a:lnSpc>
                <a:spcPct val="90000"/>
              </a:lnSpc>
              <a:spcBef>
                <a:spcPts val="0"/>
              </a:spcBef>
              <a:buFont typeface="Arial" panose="020B0604020202020204" pitchFamily="34" charset="0"/>
              <a:buNone/>
              <a:defRPr sz="2000" b="1" i="0" kern="1200">
                <a:solidFill>
                  <a:schemeClr val="tx1">
                    <a:lumMod val="50000"/>
                    <a:lumOff val="50000"/>
                  </a:schemeClr>
                </a:solidFill>
                <a:latin typeface="Arial Narrow" panose="020B0604020202020204" pitchFamily="34" charset="0"/>
                <a:ea typeface="+mn-ea"/>
                <a:cs typeface="Arial Narrow"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None/>
            </a:pPr>
            <a:r>
              <a:rPr lang="en-US" sz="2000" b="1" dirty="0"/>
              <a:t>Deep dive with a case study - "local explainability"</a:t>
            </a:r>
          </a:p>
        </p:txBody>
      </p:sp>
      <p:cxnSp>
        <p:nvCxnSpPr>
          <p:cNvPr id="6" name="Connecteur droit 5">
            <a:extLst>
              <a:ext uri="{FF2B5EF4-FFF2-40B4-BE49-F238E27FC236}">
                <a16:creationId xmlns:a16="http://schemas.microsoft.com/office/drawing/2014/main" id="{7E477E07-F69F-DACE-B146-11E431F0B038}"/>
              </a:ext>
            </a:extLst>
          </p:cNvPr>
          <p:cNvCxnSpPr>
            <a:cxnSpLocks/>
          </p:cNvCxnSpPr>
          <p:nvPr/>
        </p:nvCxnSpPr>
        <p:spPr>
          <a:xfrm>
            <a:off x="1018659" y="2266950"/>
            <a:ext cx="5443039" cy="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Connecteur droit 9">
            <a:extLst>
              <a:ext uri="{FF2B5EF4-FFF2-40B4-BE49-F238E27FC236}">
                <a16:creationId xmlns:a16="http://schemas.microsoft.com/office/drawing/2014/main" id="{A466D2F6-9272-62A7-E7B6-5427F6EA71F2}"/>
              </a:ext>
            </a:extLst>
          </p:cNvPr>
          <p:cNvCxnSpPr>
            <a:cxnSpLocks/>
          </p:cNvCxnSpPr>
          <p:nvPr/>
        </p:nvCxnSpPr>
        <p:spPr>
          <a:xfrm>
            <a:off x="6612822" y="2266950"/>
            <a:ext cx="5443039" cy="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5" name="Rectangle 74"/>
          <p:cNvSpPr/>
          <p:nvPr/>
        </p:nvSpPr>
        <p:spPr>
          <a:xfrm>
            <a:off x="1018659" y="1315135"/>
            <a:ext cx="5443039" cy="470456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Tree>
    <p:extLst>
      <p:ext uri="{BB962C8B-B14F-4D97-AF65-F5344CB8AC3E}">
        <p14:creationId xmlns:p14="http://schemas.microsoft.com/office/powerpoint/2010/main" val="156117282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Espace réservé du texte 1"/>
          <p:cNvSpPr>
            <a:spLocks noGrp="1"/>
          </p:cNvSpPr>
          <p:nvPr>
            <p:ph type="body" sz="quarter" idx="15"/>
          </p:nvPr>
        </p:nvSpPr>
        <p:spPr>
          <a:xfrm>
            <a:off x="957434" y="1285551"/>
            <a:ext cx="5840990" cy="1335139"/>
          </a:xfrm>
        </p:spPr>
        <p:txBody>
          <a:bodyPr/>
          <a:lstStyle/>
          <a:p>
            <a:pPr>
              <a:spcBef>
                <a:spcPts val="300"/>
              </a:spcBef>
              <a:spcAft>
                <a:spcPts val="200"/>
              </a:spcAft>
            </a:pPr>
            <a:r>
              <a:rPr lang="en-US" sz="1600" b="1" dirty="0"/>
              <a:t>Baseline: </a:t>
            </a:r>
            <a:r>
              <a:rPr lang="en-US" sz="1600" dirty="0"/>
              <a:t>PW Pathogen Watch prediction for AZM</a:t>
            </a:r>
          </a:p>
          <a:p>
            <a:pPr>
              <a:spcBef>
                <a:spcPts val="300"/>
              </a:spcBef>
              <a:spcAft>
                <a:spcPts val="200"/>
              </a:spcAft>
            </a:pPr>
            <a:r>
              <a:rPr lang="en-US" sz="1600" b="1" dirty="0"/>
              <a:t>ML models: </a:t>
            </a:r>
            <a:r>
              <a:rPr lang="en-US" sz="1600" dirty="0"/>
              <a:t>LR = Logistic Regression, RF = Random Forest, XG = </a:t>
            </a:r>
            <a:r>
              <a:rPr lang="en-US" sz="1600" dirty="0" err="1"/>
              <a:t>XGBoost</a:t>
            </a:r>
            <a:r>
              <a:rPr lang="en-US" sz="1600" dirty="0"/>
              <a:t>, UF = </a:t>
            </a:r>
            <a:r>
              <a:rPr lang="en-US" sz="1600" dirty="0" err="1"/>
              <a:t>RuleFit</a:t>
            </a:r>
            <a:endParaRPr lang="en-US" sz="1600" dirty="0"/>
          </a:p>
        </p:txBody>
      </p:sp>
      <p:sp>
        <p:nvSpPr>
          <p:cNvPr id="3" name="Titre 2"/>
          <p:cNvSpPr>
            <a:spLocks noGrp="1"/>
          </p:cNvSpPr>
          <p:nvPr>
            <p:ph type="title"/>
          </p:nvPr>
        </p:nvSpPr>
        <p:spPr/>
        <p:txBody>
          <a:bodyPr/>
          <a:lstStyle/>
          <a:p>
            <a:r>
              <a:rPr lang="en-US" sz="2000" dirty="0"/>
              <a:t>RESULTS</a:t>
            </a:r>
          </a:p>
        </p:txBody>
      </p:sp>
      <p:sp>
        <p:nvSpPr>
          <p:cNvPr id="4" name="Espace réservé du texte 3"/>
          <p:cNvSpPr>
            <a:spLocks noGrp="1"/>
          </p:cNvSpPr>
          <p:nvPr>
            <p:ph type="body" sz="quarter" idx="18"/>
          </p:nvPr>
        </p:nvSpPr>
        <p:spPr>
          <a:xfrm>
            <a:off x="960193" y="720241"/>
            <a:ext cx="11104990" cy="582613"/>
          </a:xfrm>
        </p:spPr>
        <p:txBody>
          <a:bodyPr/>
          <a:lstStyle/>
          <a:p>
            <a:r>
              <a:rPr lang="en-US" dirty="0"/>
              <a:t>Suboptimal prediction performance with in-house data</a:t>
            </a:r>
            <a:endParaRPr lang="fr-FR" dirty="0"/>
          </a:p>
        </p:txBody>
      </p:sp>
      <p:sp>
        <p:nvSpPr>
          <p:cNvPr id="5" name="Espace réservé du contenu 4"/>
          <p:cNvSpPr>
            <a:spLocks noGrp="1"/>
          </p:cNvSpPr>
          <p:nvPr>
            <p:ph sz="quarter" idx="16"/>
          </p:nvPr>
        </p:nvSpPr>
        <p:spPr>
          <a:xfrm>
            <a:off x="957434" y="6229271"/>
            <a:ext cx="5159375"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grpSp>
        <p:nvGrpSpPr>
          <p:cNvPr id="49" name="Groupe 48"/>
          <p:cNvGrpSpPr/>
          <p:nvPr/>
        </p:nvGrpSpPr>
        <p:grpSpPr>
          <a:xfrm>
            <a:off x="1462723" y="2723130"/>
            <a:ext cx="3176939" cy="2660725"/>
            <a:chOff x="1369661" y="2849530"/>
            <a:chExt cx="3176939" cy="2979768"/>
          </a:xfrm>
        </p:grpSpPr>
        <p:graphicFrame>
          <p:nvGraphicFramePr>
            <p:cNvPr id="9" name="Graphique 8"/>
            <p:cNvGraphicFramePr/>
            <p:nvPr/>
          </p:nvGraphicFramePr>
          <p:xfrm>
            <a:off x="1625601" y="2849530"/>
            <a:ext cx="533399" cy="2979768"/>
          </p:xfrm>
          <a:graphic>
            <a:graphicData uri="http://schemas.openxmlformats.org/drawingml/2006/chart">
              <c:chart xmlns:c="http://schemas.openxmlformats.org/drawingml/2006/chart" xmlns:r="http://schemas.openxmlformats.org/officeDocument/2006/relationships" r:id="rId2"/>
            </a:graphicData>
          </a:graphic>
        </p:graphicFrame>
        <p:sp>
          <p:nvSpPr>
            <p:cNvPr id="7" name="Rectangle 6"/>
            <p:cNvSpPr/>
            <p:nvPr/>
          </p:nvSpPr>
          <p:spPr>
            <a:xfrm rot="16200000">
              <a:off x="229996" y="3989195"/>
              <a:ext cx="2560669" cy="281339"/>
            </a:xfrm>
            <a:prstGeom prst="rect">
              <a:avLst/>
            </a:prstGeom>
          </p:spPr>
          <p:txBody>
            <a:bodyPr wrap="square">
              <a:spAutoFit/>
            </a:bodyPr>
            <a:lstStyle/>
            <a:p>
              <a:pPr algn="ctr"/>
              <a:r>
                <a:rPr lang="fr-FR" sz="1200" dirty="0" err="1">
                  <a:solidFill>
                    <a:srgbClr val="8B8B8B"/>
                  </a:solidFill>
                </a:rPr>
                <a:t>Sensitivity</a:t>
              </a:r>
              <a:endParaRPr lang="fr-FR" sz="1200" dirty="0">
                <a:solidFill>
                  <a:srgbClr val="8B8B8B"/>
                </a:solidFill>
              </a:endParaRPr>
            </a:p>
          </p:txBody>
        </p:sp>
        <p:cxnSp>
          <p:nvCxnSpPr>
            <p:cNvPr id="23" name="Connecteur droit 22"/>
            <p:cNvCxnSpPr/>
            <p:nvPr/>
          </p:nvCxnSpPr>
          <p:spPr>
            <a:xfrm>
              <a:off x="1892300" y="5435599"/>
              <a:ext cx="2654300" cy="0"/>
            </a:xfrm>
            <a:prstGeom prst="line">
              <a:avLst/>
            </a:prstGeom>
            <a:ln>
              <a:solidFill>
                <a:srgbClr val="8B8B8B"/>
              </a:solidFil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2654788" y="3804460"/>
              <a:ext cx="205888" cy="1631142"/>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Rectangle 37"/>
            <p:cNvSpPr/>
            <p:nvPr/>
          </p:nvSpPr>
          <p:spPr>
            <a:xfrm>
              <a:off x="3179148" y="3740148"/>
              <a:ext cx="205888" cy="1695453"/>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p:cNvSpPr/>
            <p:nvPr/>
          </p:nvSpPr>
          <p:spPr>
            <a:xfrm>
              <a:off x="3700706" y="3932465"/>
              <a:ext cx="205888" cy="1503135"/>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0" name="Rectangle 39"/>
            <p:cNvSpPr/>
            <p:nvPr/>
          </p:nvSpPr>
          <p:spPr>
            <a:xfrm>
              <a:off x="4226412" y="3550576"/>
              <a:ext cx="205888" cy="1885023"/>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1" name="Rectangle 40"/>
            <p:cNvSpPr/>
            <p:nvPr/>
          </p:nvSpPr>
          <p:spPr>
            <a:xfrm>
              <a:off x="2435226" y="4140200"/>
              <a:ext cx="205888" cy="1295397"/>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Rectangle 41"/>
            <p:cNvSpPr/>
            <p:nvPr/>
          </p:nvSpPr>
          <p:spPr>
            <a:xfrm>
              <a:off x="2957756" y="4140200"/>
              <a:ext cx="205888" cy="1295397"/>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Rectangle 42"/>
            <p:cNvSpPr/>
            <p:nvPr/>
          </p:nvSpPr>
          <p:spPr>
            <a:xfrm>
              <a:off x="3483462" y="4140200"/>
              <a:ext cx="205888" cy="1297760"/>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Rectangle 43"/>
            <p:cNvSpPr/>
            <p:nvPr/>
          </p:nvSpPr>
          <p:spPr>
            <a:xfrm>
              <a:off x="4008305" y="3877700"/>
              <a:ext cx="205888" cy="1560261"/>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5" name="Rectangle 44"/>
            <p:cNvSpPr/>
            <p:nvPr/>
          </p:nvSpPr>
          <p:spPr>
            <a:xfrm>
              <a:off x="2032488" y="4091181"/>
              <a:ext cx="205888" cy="1346086"/>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47" name="Connecteur droit 46"/>
            <p:cNvCxnSpPr/>
            <p:nvPr/>
          </p:nvCxnSpPr>
          <p:spPr>
            <a:xfrm>
              <a:off x="1955735" y="4091181"/>
              <a:ext cx="2543175" cy="0"/>
            </a:xfrm>
            <a:prstGeom prst="line">
              <a:avLst/>
            </a:prstGeom>
            <a:ln w="12700">
              <a:solidFill>
                <a:srgbClr val="3A3839"/>
              </a:solidFill>
              <a:prstDash val="sysDash"/>
            </a:ln>
          </p:spPr>
          <p:style>
            <a:lnRef idx="1">
              <a:schemeClr val="accent1"/>
            </a:lnRef>
            <a:fillRef idx="0">
              <a:schemeClr val="accent1"/>
            </a:fillRef>
            <a:effectRef idx="0">
              <a:schemeClr val="accent1"/>
            </a:effectRef>
            <a:fontRef idx="minor">
              <a:schemeClr val="tx1"/>
            </a:fontRef>
          </p:style>
        </p:cxnSp>
        <p:sp>
          <p:nvSpPr>
            <p:cNvPr id="48" name="ZoneTexte 47"/>
            <p:cNvSpPr txBox="1"/>
            <p:nvPr/>
          </p:nvSpPr>
          <p:spPr>
            <a:xfrm>
              <a:off x="1955735" y="5419601"/>
              <a:ext cx="2517839" cy="246221"/>
            </a:xfrm>
            <a:prstGeom prst="rect">
              <a:avLst/>
            </a:prstGeom>
            <a:noFill/>
          </p:spPr>
          <p:txBody>
            <a:bodyPr wrap="square" rtlCol="0">
              <a:spAutoFit/>
            </a:bodyPr>
            <a:lstStyle/>
            <a:p>
              <a:r>
                <a:rPr lang="fr-FR" sz="1000" dirty="0">
                  <a:solidFill>
                    <a:srgbClr val="8B8B8B"/>
                  </a:solidFill>
                  <a:latin typeface="Arial" panose="020B0604020202020204" pitchFamily="34" charset="0"/>
                  <a:cs typeface="Arial" panose="020B0604020202020204" pitchFamily="34" charset="0"/>
                </a:rPr>
                <a:t>PW         LR           RF         XG           UF</a:t>
              </a:r>
            </a:p>
          </p:txBody>
        </p:sp>
      </p:grpSp>
      <p:grpSp>
        <p:nvGrpSpPr>
          <p:cNvPr id="62" name="Groupe 61"/>
          <p:cNvGrpSpPr/>
          <p:nvPr/>
        </p:nvGrpSpPr>
        <p:grpSpPr>
          <a:xfrm>
            <a:off x="4918197" y="2723130"/>
            <a:ext cx="3355974" cy="2660725"/>
            <a:chOff x="4854576" y="2849530"/>
            <a:chExt cx="3355974" cy="2979768"/>
          </a:xfrm>
        </p:grpSpPr>
        <p:graphicFrame>
          <p:nvGraphicFramePr>
            <p:cNvPr id="31" name="Graphique 30"/>
            <p:cNvGraphicFramePr/>
            <p:nvPr/>
          </p:nvGraphicFramePr>
          <p:xfrm>
            <a:off x="5081941" y="2849530"/>
            <a:ext cx="533399" cy="2979768"/>
          </p:xfrm>
          <a:graphic>
            <a:graphicData uri="http://schemas.openxmlformats.org/drawingml/2006/chart">
              <c:chart xmlns:c="http://schemas.openxmlformats.org/drawingml/2006/chart" xmlns:r="http://schemas.openxmlformats.org/officeDocument/2006/relationships" r:id="rId3"/>
            </a:graphicData>
          </a:graphic>
        </p:graphicFrame>
        <p:sp>
          <p:nvSpPr>
            <p:cNvPr id="32" name="Rectangle 31"/>
            <p:cNvSpPr/>
            <p:nvPr/>
          </p:nvSpPr>
          <p:spPr>
            <a:xfrm rot="16200000">
              <a:off x="3714911" y="3989195"/>
              <a:ext cx="2560669" cy="281339"/>
            </a:xfrm>
            <a:prstGeom prst="rect">
              <a:avLst/>
            </a:prstGeom>
          </p:spPr>
          <p:txBody>
            <a:bodyPr wrap="square">
              <a:spAutoFit/>
            </a:bodyPr>
            <a:lstStyle/>
            <a:p>
              <a:pPr algn="ctr"/>
              <a:r>
                <a:rPr lang="fr-FR" sz="1200" dirty="0">
                  <a:solidFill>
                    <a:srgbClr val="8B8B8B"/>
                  </a:solidFill>
                </a:rPr>
                <a:t>PPV</a:t>
              </a:r>
            </a:p>
          </p:txBody>
        </p:sp>
        <p:cxnSp>
          <p:nvCxnSpPr>
            <p:cNvPr id="33" name="Connecteur droit 32"/>
            <p:cNvCxnSpPr/>
            <p:nvPr/>
          </p:nvCxnSpPr>
          <p:spPr>
            <a:xfrm>
              <a:off x="5348640" y="5435599"/>
              <a:ext cx="2654300" cy="0"/>
            </a:xfrm>
            <a:prstGeom prst="line">
              <a:avLst/>
            </a:prstGeom>
            <a:ln>
              <a:solidFill>
                <a:srgbClr val="8B8B8B"/>
              </a:solidFill>
            </a:ln>
          </p:spPr>
          <p:style>
            <a:lnRef idx="1">
              <a:schemeClr val="accent1"/>
            </a:lnRef>
            <a:fillRef idx="0">
              <a:schemeClr val="accent1"/>
            </a:fillRef>
            <a:effectRef idx="0">
              <a:schemeClr val="accent1"/>
            </a:effectRef>
            <a:fontRef idx="minor">
              <a:schemeClr val="tx1"/>
            </a:fontRef>
          </p:style>
        </p:cxnSp>
        <p:sp>
          <p:nvSpPr>
            <p:cNvPr id="50" name="ZoneTexte 49"/>
            <p:cNvSpPr txBox="1"/>
            <p:nvPr/>
          </p:nvSpPr>
          <p:spPr>
            <a:xfrm>
              <a:off x="5403850" y="5444701"/>
              <a:ext cx="2806700" cy="246221"/>
            </a:xfrm>
            <a:prstGeom prst="rect">
              <a:avLst/>
            </a:prstGeom>
            <a:noFill/>
          </p:spPr>
          <p:txBody>
            <a:bodyPr wrap="square" rtlCol="0">
              <a:spAutoFit/>
            </a:bodyPr>
            <a:lstStyle/>
            <a:p>
              <a:r>
                <a:rPr lang="fr-FR" sz="1000" dirty="0">
                  <a:solidFill>
                    <a:srgbClr val="8B8B8B"/>
                  </a:solidFill>
                  <a:latin typeface="Arial" panose="020B0604020202020204" pitchFamily="34" charset="0"/>
                  <a:cs typeface="Arial" panose="020B0604020202020204" pitchFamily="34" charset="0"/>
                </a:rPr>
                <a:t>PW         LR           RF         XG           UF</a:t>
              </a:r>
            </a:p>
          </p:txBody>
        </p:sp>
        <p:sp>
          <p:nvSpPr>
            <p:cNvPr id="52" name="Rectangle 51"/>
            <p:cNvSpPr/>
            <p:nvPr/>
          </p:nvSpPr>
          <p:spPr>
            <a:xfrm>
              <a:off x="5476394" y="2945284"/>
              <a:ext cx="207341" cy="2496437"/>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Rectangle 52"/>
            <p:cNvSpPr/>
            <p:nvPr/>
          </p:nvSpPr>
          <p:spPr>
            <a:xfrm>
              <a:off x="5875211" y="2952717"/>
              <a:ext cx="205888" cy="2488647"/>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4" name="Rectangle 53"/>
            <p:cNvSpPr/>
            <p:nvPr/>
          </p:nvSpPr>
          <p:spPr>
            <a:xfrm>
              <a:off x="6403394" y="3037698"/>
              <a:ext cx="205888" cy="2398487"/>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Rectangle 54"/>
            <p:cNvSpPr/>
            <p:nvPr/>
          </p:nvSpPr>
          <p:spPr>
            <a:xfrm>
              <a:off x="6912141" y="2952130"/>
              <a:ext cx="205888" cy="2490901"/>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6" name="Rectangle 55"/>
            <p:cNvSpPr/>
            <p:nvPr/>
          </p:nvSpPr>
          <p:spPr>
            <a:xfrm>
              <a:off x="7439938" y="3217334"/>
              <a:ext cx="205888" cy="2225698"/>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7" name="Rectangle 56"/>
            <p:cNvSpPr/>
            <p:nvPr/>
          </p:nvSpPr>
          <p:spPr>
            <a:xfrm>
              <a:off x="6106884" y="3217335"/>
              <a:ext cx="205888" cy="2226121"/>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8" name="Rectangle 57"/>
            <p:cNvSpPr/>
            <p:nvPr/>
          </p:nvSpPr>
          <p:spPr>
            <a:xfrm>
              <a:off x="6637109" y="3037699"/>
              <a:ext cx="205888" cy="2402745"/>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9" name="Rectangle 58"/>
            <p:cNvSpPr/>
            <p:nvPr/>
          </p:nvSpPr>
          <p:spPr>
            <a:xfrm>
              <a:off x="7141612" y="3152647"/>
              <a:ext cx="205888" cy="2287797"/>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Rectangle 59"/>
            <p:cNvSpPr/>
            <p:nvPr/>
          </p:nvSpPr>
          <p:spPr>
            <a:xfrm>
              <a:off x="7681239" y="3245644"/>
              <a:ext cx="205888" cy="2197811"/>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61" name="Connecteur droit 60"/>
            <p:cNvCxnSpPr/>
            <p:nvPr/>
          </p:nvCxnSpPr>
          <p:spPr>
            <a:xfrm>
              <a:off x="5365521" y="2943613"/>
              <a:ext cx="2543175" cy="0"/>
            </a:xfrm>
            <a:prstGeom prst="line">
              <a:avLst/>
            </a:prstGeom>
            <a:ln w="12700">
              <a:solidFill>
                <a:srgbClr val="3A3839"/>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e 76"/>
          <p:cNvGrpSpPr/>
          <p:nvPr/>
        </p:nvGrpSpPr>
        <p:grpSpPr>
          <a:xfrm>
            <a:off x="8459326" y="2723129"/>
            <a:ext cx="3364391" cy="2660726"/>
            <a:chOff x="8169276" y="2849530"/>
            <a:chExt cx="3364391" cy="2979768"/>
          </a:xfrm>
        </p:grpSpPr>
        <p:graphicFrame>
          <p:nvGraphicFramePr>
            <p:cNvPr id="34" name="Graphique 33"/>
            <p:cNvGraphicFramePr/>
            <p:nvPr/>
          </p:nvGraphicFramePr>
          <p:xfrm>
            <a:off x="8396641" y="2849530"/>
            <a:ext cx="533399" cy="2979768"/>
          </p:xfrm>
          <a:graphic>
            <a:graphicData uri="http://schemas.openxmlformats.org/drawingml/2006/chart">
              <c:chart xmlns:c="http://schemas.openxmlformats.org/drawingml/2006/chart" xmlns:r="http://schemas.openxmlformats.org/officeDocument/2006/relationships" r:id="rId4"/>
            </a:graphicData>
          </a:graphic>
        </p:graphicFrame>
        <p:sp>
          <p:nvSpPr>
            <p:cNvPr id="35" name="Rectangle 34"/>
            <p:cNvSpPr/>
            <p:nvPr/>
          </p:nvSpPr>
          <p:spPr>
            <a:xfrm rot="16200000">
              <a:off x="7029611" y="3989195"/>
              <a:ext cx="2560669" cy="281339"/>
            </a:xfrm>
            <a:prstGeom prst="rect">
              <a:avLst/>
            </a:prstGeom>
          </p:spPr>
          <p:txBody>
            <a:bodyPr wrap="square">
              <a:spAutoFit/>
            </a:bodyPr>
            <a:lstStyle/>
            <a:p>
              <a:pPr algn="ctr"/>
              <a:r>
                <a:rPr lang="fr-FR" sz="1200" dirty="0">
                  <a:solidFill>
                    <a:srgbClr val="8B8B8B"/>
                  </a:solidFill>
                </a:rPr>
                <a:t>F1</a:t>
              </a:r>
            </a:p>
          </p:txBody>
        </p:sp>
        <p:cxnSp>
          <p:nvCxnSpPr>
            <p:cNvPr id="36" name="Connecteur droit 35"/>
            <p:cNvCxnSpPr/>
            <p:nvPr/>
          </p:nvCxnSpPr>
          <p:spPr>
            <a:xfrm>
              <a:off x="8663340" y="5435599"/>
              <a:ext cx="2654300" cy="0"/>
            </a:xfrm>
            <a:prstGeom prst="line">
              <a:avLst/>
            </a:prstGeom>
            <a:ln>
              <a:solidFill>
                <a:srgbClr val="8B8B8B"/>
              </a:solidFill>
            </a:ln>
          </p:spPr>
          <p:style>
            <a:lnRef idx="1">
              <a:schemeClr val="accent1"/>
            </a:lnRef>
            <a:fillRef idx="0">
              <a:schemeClr val="accent1"/>
            </a:fillRef>
            <a:effectRef idx="0">
              <a:schemeClr val="accent1"/>
            </a:effectRef>
            <a:fontRef idx="minor">
              <a:schemeClr val="tx1"/>
            </a:fontRef>
          </p:style>
        </p:cxnSp>
        <p:sp>
          <p:nvSpPr>
            <p:cNvPr id="63" name="ZoneTexte 62"/>
            <p:cNvSpPr txBox="1"/>
            <p:nvPr/>
          </p:nvSpPr>
          <p:spPr>
            <a:xfrm>
              <a:off x="8726967" y="5449918"/>
              <a:ext cx="2806700" cy="219858"/>
            </a:xfrm>
            <a:prstGeom prst="rect">
              <a:avLst/>
            </a:prstGeom>
            <a:noFill/>
          </p:spPr>
          <p:txBody>
            <a:bodyPr wrap="square" rtlCol="0">
              <a:spAutoFit/>
            </a:bodyPr>
            <a:lstStyle/>
            <a:p>
              <a:r>
                <a:rPr lang="fr-FR" sz="1000" dirty="0">
                  <a:solidFill>
                    <a:srgbClr val="8B8B8B"/>
                  </a:solidFill>
                  <a:latin typeface="Arial" panose="020B0604020202020204" pitchFamily="34" charset="0"/>
                  <a:cs typeface="Arial" panose="020B0604020202020204" pitchFamily="34" charset="0"/>
                </a:rPr>
                <a:t>PW         LR           RF         XG           UF</a:t>
              </a:r>
            </a:p>
          </p:txBody>
        </p:sp>
        <p:sp>
          <p:nvSpPr>
            <p:cNvPr id="65" name="Rectangle 64"/>
            <p:cNvSpPr/>
            <p:nvPr/>
          </p:nvSpPr>
          <p:spPr>
            <a:xfrm>
              <a:off x="8805555" y="3688807"/>
              <a:ext cx="201989" cy="1751586"/>
            </a:xfrm>
            <a:prstGeom prst="rect">
              <a:avLst/>
            </a:prstGeom>
            <a:solidFill>
              <a:srgbClr val="3A38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6" name="Rectangle 65"/>
            <p:cNvSpPr/>
            <p:nvPr/>
          </p:nvSpPr>
          <p:spPr>
            <a:xfrm>
              <a:off x="9185681" y="3740149"/>
              <a:ext cx="205888" cy="1702611"/>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7" name="Rectangle 66"/>
            <p:cNvSpPr/>
            <p:nvPr/>
          </p:nvSpPr>
          <p:spPr>
            <a:xfrm>
              <a:off x="9725068" y="3786144"/>
              <a:ext cx="205888" cy="1656617"/>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Rectangle 67"/>
            <p:cNvSpPr/>
            <p:nvPr/>
          </p:nvSpPr>
          <p:spPr>
            <a:xfrm>
              <a:off x="10277683" y="3740149"/>
              <a:ext cx="205888" cy="1695450"/>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9" name="Rectangle 68"/>
            <p:cNvSpPr/>
            <p:nvPr/>
          </p:nvSpPr>
          <p:spPr>
            <a:xfrm>
              <a:off x="10809421" y="3640086"/>
              <a:ext cx="205888" cy="1802673"/>
            </a:xfrm>
            <a:prstGeom prst="rect">
              <a:avLst/>
            </a:prstGeom>
            <a:solidFill>
              <a:srgbClr val="8C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0" name="Rectangle 69"/>
            <p:cNvSpPr/>
            <p:nvPr/>
          </p:nvSpPr>
          <p:spPr>
            <a:xfrm>
              <a:off x="9419422" y="3557689"/>
              <a:ext cx="205888" cy="1886767"/>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1" name="Rectangle 70"/>
            <p:cNvSpPr/>
            <p:nvPr/>
          </p:nvSpPr>
          <p:spPr>
            <a:xfrm>
              <a:off x="9953115" y="3443904"/>
              <a:ext cx="205888" cy="1998076"/>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2" name="Rectangle 71"/>
            <p:cNvSpPr/>
            <p:nvPr/>
          </p:nvSpPr>
          <p:spPr>
            <a:xfrm>
              <a:off x="10522975" y="3640085"/>
              <a:ext cx="205888" cy="1799450"/>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3" name="Rectangle 72"/>
            <p:cNvSpPr/>
            <p:nvPr/>
          </p:nvSpPr>
          <p:spPr>
            <a:xfrm>
              <a:off x="11054713" y="3443905"/>
              <a:ext cx="205888" cy="1995631"/>
            </a:xfrm>
            <a:prstGeom prst="rect">
              <a:avLst/>
            </a:prstGeom>
            <a:solidFill>
              <a:srgbClr val="D016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4" name="Connecteur droit 73"/>
            <p:cNvCxnSpPr/>
            <p:nvPr/>
          </p:nvCxnSpPr>
          <p:spPr>
            <a:xfrm flipV="1">
              <a:off x="8700577" y="3669343"/>
              <a:ext cx="2617063" cy="5146"/>
            </a:xfrm>
            <a:prstGeom prst="line">
              <a:avLst/>
            </a:prstGeom>
            <a:ln w="12700">
              <a:solidFill>
                <a:srgbClr val="3A3839"/>
              </a:solidFill>
              <a:prstDash val="sysDash"/>
            </a:ln>
          </p:spPr>
          <p:style>
            <a:lnRef idx="1">
              <a:schemeClr val="accent1"/>
            </a:lnRef>
            <a:fillRef idx="0">
              <a:schemeClr val="accent1"/>
            </a:fillRef>
            <a:effectRef idx="0">
              <a:schemeClr val="accent1"/>
            </a:effectRef>
            <a:fontRef idx="minor">
              <a:schemeClr val="tx1"/>
            </a:fontRef>
          </p:style>
        </p:cxnSp>
      </p:grpSp>
      <p:sp>
        <p:nvSpPr>
          <p:cNvPr id="78" name="Rectangle 77"/>
          <p:cNvSpPr/>
          <p:nvPr/>
        </p:nvSpPr>
        <p:spPr>
          <a:xfrm>
            <a:off x="1332602" y="2426485"/>
            <a:ext cx="3461835" cy="32226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79" name="Rectangle 78"/>
          <p:cNvSpPr/>
          <p:nvPr/>
        </p:nvSpPr>
        <p:spPr>
          <a:xfrm>
            <a:off x="4790288" y="2426485"/>
            <a:ext cx="3605178" cy="32226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p:sp>
        <p:nvSpPr>
          <p:cNvPr id="80" name="Rectangle 79"/>
          <p:cNvSpPr/>
          <p:nvPr/>
        </p:nvSpPr>
        <p:spPr>
          <a:xfrm>
            <a:off x="8395466" y="2426485"/>
            <a:ext cx="3461835" cy="32226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200"/>
          </a:p>
        </p:txBody>
      </p:sp>
      <mc:AlternateContent xmlns:mc="http://schemas.openxmlformats.org/markup-compatibility/2006" xmlns:a14="http://schemas.microsoft.com/office/drawing/2010/main">
        <mc:Choice Requires="a14">
          <p:sp>
            <p:nvSpPr>
              <p:cNvPr id="81" name="Rectangle 80"/>
              <p:cNvSpPr/>
              <p:nvPr/>
            </p:nvSpPr>
            <p:spPr>
              <a:xfrm>
                <a:off x="9390253" y="5267539"/>
                <a:ext cx="1742015" cy="381643"/>
              </a:xfrm>
              <a:prstGeom prst="rect">
                <a:avLst/>
              </a:prstGeom>
            </p:spPr>
            <p:txBody>
              <a:bodyPr wrap="none">
                <a:spAutoFit/>
              </a:bodyPr>
              <a:lstStyle/>
              <a:p>
                <a:r>
                  <a:rPr lang="fr-FR" sz="1050" i="1" dirty="0">
                    <a:latin typeface="Arial" panose="020B0604020202020204" pitchFamily="34" charset="0"/>
                    <a:ea typeface="Times New Roman" panose="02020603050405020304" pitchFamily="18" charset="0"/>
                    <a:cs typeface="Arial" panose="020B0604020202020204" pitchFamily="34" charset="0"/>
                  </a:rPr>
                  <a:t>F1</a:t>
                </a:r>
                <a:r>
                  <a:rPr lang="fr-FR" sz="1200" i="1" dirty="0">
                    <a:latin typeface="Arial" panose="020B0604020202020204" pitchFamily="34" charset="0"/>
                    <a:ea typeface="Times New Roman" panose="02020603050405020304" pitchFamily="18" charset="0"/>
                    <a:cs typeface="Arial" panose="020B0604020202020204" pitchFamily="34" charset="0"/>
                  </a:rPr>
                  <a:t> </a:t>
                </a:r>
                <a14:m>
                  <m:oMath xmlns:m="http://schemas.openxmlformats.org/officeDocument/2006/math">
                    <m:r>
                      <a:rPr lang="fr-FR" sz="1200" i="1">
                        <a:effectLst/>
                        <a:latin typeface="Cambria Math" panose="02040503050406030204" pitchFamily="18" charset="0"/>
                        <a:ea typeface="Times New Roman" panose="02020603050405020304" pitchFamily="18" charset="0"/>
                        <a:cs typeface="Arial" panose="020B0604020202020204" pitchFamily="34" charset="0"/>
                      </a:rPr>
                      <m:t>=</m:t>
                    </m:r>
                    <m:f>
                      <m:fPr>
                        <m:ctrlPr>
                          <a:rPr lang="fr-FR" sz="1200" i="1">
                            <a:effectLst/>
                            <a:latin typeface="Cambria Math" panose="02040503050406030204" pitchFamily="18" charset="0"/>
                            <a:ea typeface="Times New Roman" panose="02020603050405020304" pitchFamily="18" charset="0"/>
                            <a:cs typeface="Arial" panose="020B0604020202020204" pitchFamily="34" charset="0"/>
                          </a:rPr>
                        </m:ctrlPr>
                      </m:fPr>
                      <m:num>
                        <m:r>
                          <a:rPr lang="fr-FR" sz="1200" i="1">
                            <a:effectLst/>
                            <a:latin typeface="Cambria Math" panose="02040503050406030204" pitchFamily="18" charset="0"/>
                            <a:ea typeface="Times New Roman" panose="02020603050405020304" pitchFamily="18" charset="0"/>
                            <a:cs typeface="Arial" panose="020B0604020202020204" pitchFamily="34" charset="0"/>
                          </a:rPr>
                          <m:t>2 × </m:t>
                        </m:r>
                        <m:r>
                          <a:rPr lang="fr-FR" sz="1200" i="1">
                            <a:effectLst/>
                            <a:latin typeface="Cambria Math" panose="02040503050406030204" pitchFamily="18" charset="0"/>
                            <a:ea typeface="Times New Roman" panose="02020603050405020304" pitchFamily="18" charset="0"/>
                            <a:cs typeface="Arial" panose="020B0604020202020204" pitchFamily="34" charset="0"/>
                          </a:rPr>
                          <m:t>𝑆𝑒𝑛𝑠𝑖𝑡𝑖𝑣𝑖𝑡𝑦</m:t>
                        </m:r>
                        <m:r>
                          <a:rPr lang="fr-FR" sz="1200" i="1">
                            <a:effectLst/>
                            <a:latin typeface="Cambria Math" panose="02040503050406030204" pitchFamily="18" charset="0"/>
                            <a:ea typeface="Times New Roman" panose="02020603050405020304" pitchFamily="18" charset="0"/>
                            <a:cs typeface="Arial" panose="020B0604020202020204" pitchFamily="34" charset="0"/>
                          </a:rPr>
                          <m:t> × </m:t>
                        </m:r>
                        <m:r>
                          <a:rPr lang="fr-FR" sz="1200" i="1">
                            <a:effectLst/>
                            <a:latin typeface="Cambria Math" panose="02040503050406030204" pitchFamily="18" charset="0"/>
                            <a:ea typeface="Times New Roman" panose="02020603050405020304" pitchFamily="18" charset="0"/>
                            <a:cs typeface="Arial" panose="020B0604020202020204" pitchFamily="34" charset="0"/>
                          </a:rPr>
                          <m:t>𝑃𝑃𝑉</m:t>
                        </m:r>
                        <m:r>
                          <a:rPr lang="fr-FR" sz="1200" i="1">
                            <a:effectLst/>
                            <a:latin typeface="Cambria Math" panose="02040503050406030204" pitchFamily="18" charset="0"/>
                            <a:ea typeface="Times New Roman" panose="02020603050405020304" pitchFamily="18" charset="0"/>
                            <a:cs typeface="Arial" panose="020B0604020202020204" pitchFamily="34" charset="0"/>
                          </a:rPr>
                          <m:t> </m:t>
                        </m:r>
                      </m:num>
                      <m:den>
                        <m:r>
                          <a:rPr lang="fr-FR" sz="1200" i="1">
                            <a:effectLst/>
                            <a:latin typeface="Cambria Math" panose="02040503050406030204" pitchFamily="18" charset="0"/>
                            <a:ea typeface="Times New Roman" panose="02020603050405020304" pitchFamily="18" charset="0"/>
                            <a:cs typeface="Arial" panose="020B0604020202020204" pitchFamily="34" charset="0"/>
                          </a:rPr>
                          <m:t>𝑆𝑒𝑛𝑠𝑖𝑡𝑖𝑣𝑖𝑡𝑦</m:t>
                        </m:r>
                        <m:r>
                          <a:rPr lang="fr-FR" sz="1200" i="1">
                            <a:effectLst/>
                            <a:latin typeface="Cambria Math" panose="02040503050406030204" pitchFamily="18" charset="0"/>
                            <a:ea typeface="Times New Roman" panose="02020603050405020304" pitchFamily="18" charset="0"/>
                            <a:cs typeface="Arial" panose="020B0604020202020204" pitchFamily="34" charset="0"/>
                          </a:rPr>
                          <m:t>+</m:t>
                        </m:r>
                        <m:r>
                          <a:rPr lang="fr-FR" sz="1200" i="1">
                            <a:effectLst/>
                            <a:latin typeface="Cambria Math" panose="02040503050406030204" pitchFamily="18" charset="0"/>
                            <a:ea typeface="Times New Roman" panose="02020603050405020304" pitchFamily="18" charset="0"/>
                            <a:cs typeface="Arial" panose="020B0604020202020204" pitchFamily="34" charset="0"/>
                          </a:rPr>
                          <m:t>𝑃𝑃𝑉</m:t>
                        </m:r>
                      </m:den>
                    </m:f>
                  </m:oMath>
                </a14:m>
                <a:endParaRPr lang="fr-FR" dirty="0">
                  <a:effectLst/>
                  <a:latin typeface="Arial" panose="020B0604020202020204" pitchFamily="34" charset="0"/>
                  <a:ea typeface="Times New Roman" panose="02020603050405020304" pitchFamily="18" charset="0"/>
                  <a:cs typeface="Arial" panose="020B0604020202020204" pitchFamily="34" charset="0"/>
                </a:endParaRPr>
              </a:p>
            </p:txBody>
          </p:sp>
        </mc:Choice>
        <mc:Fallback xmlns="">
          <p:sp>
            <p:nvSpPr>
              <p:cNvPr id="81" name="Rectangle 80"/>
              <p:cNvSpPr>
                <a:spLocks noRot="1" noChangeAspect="1" noMove="1" noResize="1" noEditPoints="1" noAdjustHandles="1" noChangeArrowheads="1" noChangeShapeType="1" noTextEdit="1"/>
              </p:cNvSpPr>
              <p:nvPr/>
            </p:nvSpPr>
            <p:spPr>
              <a:xfrm>
                <a:off x="9390253" y="5267539"/>
                <a:ext cx="1742015" cy="381643"/>
              </a:xfrm>
              <a:prstGeom prst="rect">
                <a:avLst/>
              </a:prstGeom>
              <a:blipFill>
                <a:blip r:embed="rId5"/>
                <a:stretch>
                  <a:fillRect b="-3175"/>
                </a:stretch>
              </a:blipFill>
            </p:spPr>
            <p:txBody>
              <a:bodyPr/>
              <a:lstStyle/>
              <a:p>
                <a:r>
                  <a:rPr lang="fr-FR">
                    <a:noFill/>
                  </a:rPr>
                  <a:t> </a:t>
                </a:r>
              </a:p>
            </p:txBody>
          </p:sp>
        </mc:Fallback>
      </mc:AlternateContent>
      <p:sp>
        <p:nvSpPr>
          <p:cNvPr id="82" name="Rectangle 81"/>
          <p:cNvSpPr/>
          <p:nvPr/>
        </p:nvSpPr>
        <p:spPr>
          <a:xfrm>
            <a:off x="5180498" y="5254042"/>
            <a:ext cx="3153589" cy="400110"/>
          </a:xfrm>
          <a:prstGeom prst="rect">
            <a:avLst/>
          </a:prstGeom>
        </p:spPr>
        <p:txBody>
          <a:bodyPr wrap="square">
            <a:spAutoFit/>
          </a:bodyPr>
          <a:lstStyle/>
          <a:p>
            <a:r>
              <a:rPr lang="fr-FR" sz="1000" dirty="0">
                <a:latin typeface="Arial" panose="020B0604020202020204" pitchFamily="34" charset="0"/>
                <a:ea typeface="Times New Roman" panose="02020603050405020304" pitchFamily="18" charset="0"/>
              </a:rPr>
              <a:t>Note: High Positive </a:t>
            </a:r>
            <a:r>
              <a:rPr lang="fr-FR" sz="1000" dirty="0" err="1">
                <a:latin typeface="Arial" panose="020B0604020202020204" pitchFamily="34" charset="0"/>
                <a:ea typeface="Times New Roman" panose="02020603050405020304" pitchFamily="18" charset="0"/>
              </a:rPr>
              <a:t>Predictive</a:t>
            </a:r>
            <a:r>
              <a:rPr lang="fr-FR" sz="1000" dirty="0">
                <a:latin typeface="Arial" panose="020B0604020202020204" pitchFamily="34" charset="0"/>
                <a:ea typeface="Times New Roman" panose="02020603050405020304" pitchFamily="18" charset="0"/>
              </a:rPr>
              <a:t> Value (</a:t>
            </a:r>
            <a:r>
              <a:rPr lang="fr-FR" sz="1000" b="1" dirty="0">
                <a:latin typeface="Arial" panose="020B0604020202020204" pitchFamily="34" charset="0"/>
                <a:ea typeface="Times New Roman" panose="02020603050405020304" pitchFamily="18" charset="0"/>
              </a:rPr>
              <a:t>high PPV</a:t>
            </a:r>
            <a:r>
              <a:rPr lang="fr-FR" sz="1000" dirty="0">
                <a:latin typeface="Arial" panose="020B0604020202020204" pitchFamily="34" charset="0"/>
                <a:ea typeface="Times New Roman" panose="02020603050405020304" pitchFamily="18" charset="0"/>
              </a:rPr>
              <a:t>) corresponds to </a:t>
            </a:r>
            <a:r>
              <a:rPr lang="fr-FR" sz="1000" b="1" dirty="0" err="1">
                <a:latin typeface="Arial" panose="020B0604020202020204" pitchFamily="34" charset="0"/>
                <a:ea typeface="Times New Roman" panose="02020603050405020304" pitchFamily="18" charset="0"/>
              </a:rPr>
              <a:t>low</a:t>
            </a:r>
            <a:r>
              <a:rPr lang="fr-FR" sz="1000" b="1" dirty="0">
                <a:latin typeface="Arial" panose="020B0604020202020204" pitchFamily="34" charset="0"/>
                <a:ea typeface="Times New Roman" panose="02020603050405020304" pitchFamily="18" charset="0"/>
              </a:rPr>
              <a:t> false-positive </a:t>
            </a:r>
            <a:r>
              <a:rPr lang="fr-FR" sz="1000" b="1" dirty="0" err="1">
                <a:latin typeface="Arial" panose="020B0604020202020204" pitchFamily="34" charset="0"/>
                <a:ea typeface="Times New Roman" panose="02020603050405020304" pitchFamily="18" charset="0"/>
              </a:rPr>
              <a:t>prediction</a:t>
            </a:r>
            <a:endParaRPr lang="fr-FR" sz="1000" b="1" dirty="0">
              <a:effectLst/>
              <a:latin typeface="Times New Roman" panose="02020603050405020304" pitchFamily="18" charset="0"/>
              <a:ea typeface="Times New Roman" panose="02020603050405020304" pitchFamily="18" charset="0"/>
            </a:endParaRPr>
          </a:p>
        </p:txBody>
      </p:sp>
      <p:sp>
        <p:nvSpPr>
          <p:cNvPr id="83" name="Rectangle 82"/>
          <p:cNvSpPr/>
          <p:nvPr/>
        </p:nvSpPr>
        <p:spPr>
          <a:xfrm>
            <a:off x="4929198" y="5718818"/>
            <a:ext cx="3327358" cy="400110"/>
          </a:xfrm>
          <a:prstGeom prst="rect">
            <a:avLst/>
          </a:prstGeom>
        </p:spPr>
        <p:txBody>
          <a:bodyPr wrap="square">
            <a:spAutoFit/>
          </a:bodyPr>
          <a:lstStyle/>
          <a:p>
            <a:r>
              <a:rPr lang="fr-FR" sz="2000" dirty="0">
                <a:solidFill>
                  <a:srgbClr val="8C16D4"/>
                </a:solidFill>
                <a:latin typeface="Century Gothic" panose="020B0502020202020204" pitchFamily="34" charset="0"/>
                <a:ea typeface="Times New Roman" panose="02020603050405020304" pitchFamily="18" charset="0"/>
              </a:rPr>
              <a:t>▬ </a:t>
            </a:r>
            <a:r>
              <a:rPr lang="fr-FR" sz="1100" dirty="0">
                <a:latin typeface="Arial" panose="020B0604020202020204" pitchFamily="34" charset="0"/>
                <a:ea typeface="Times New Roman" panose="02020603050405020304" pitchFamily="18" charset="0"/>
              </a:rPr>
              <a:t>TARGET </a:t>
            </a:r>
            <a:r>
              <a:rPr lang="fr-FR" sz="1100" dirty="0" err="1">
                <a:latin typeface="Arial" panose="020B0604020202020204" pitchFamily="34" charset="0"/>
                <a:ea typeface="Times New Roman" panose="02020603050405020304" pitchFamily="18" charset="0"/>
              </a:rPr>
              <a:t>features</a:t>
            </a:r>
            <a:r>
              <a:rPr lang="fr-FR" sz="1100" dirty="0">
                <a:latin typeface="Arial" panose="020B0604020202020204" pitchFamily="34" charset="0"/>
                <a:ea typeface="Times New Roman" panose="02020603050405020304" pitchFamily="18" charset="0"/>
              </a:rPr>
              <a:t>     </a:t>
            </a:r>
            <a:r>
              <a:rPr lang="fr-FR" sz="2000" dirty="0">
                <a:solidFill>
                  <a:srgbClr val="D016D4"/>
                </a:solidFill>
                <a:latin typeface="Century Gothic" panose="020B0502020202020204" pitchFamily="34" charset="0"/>
                <a:ea typeface="Times New Roman" panose="02020603050405020304" pitchFamily="18" charset="0"/>
              </a:rPr>
              <a:t>▬ </a:t>
            </a:r>
            <a:r>
              <a:rPr lang="fr-FR" sz="1100" dirty="0">
                <a:latin typeface="Arial" panose="020B0604020202020204" pitchFamily="34" charset="0"/>
                <a:ea typeface="Times New Roman" panose="02020603050405020304" pitchFamily="18" charset="0"/>
              </a:rPr>
              <a:t>EXTEND </a:t>
            </a:r>
            <a:r>
              <a:rPr lang="fr-FR" sz="1100" dirty="0" err="1">
                <a:latin typeface="Arial" panose="020B0604020202020204" pitchFamily="34" charset="0"/>
                <a:ea typeface="Times New Roman" panose="02020603050405020304" pitchFamily="18" charset="0"/>
              </a:rPr>
              <a:t>features</a:t>
            </a:r>
            <a:endParaRPr lang="fr-FR" sz="1100" dirty="0">
              <a:effectLst/>
              <a:latin typeface="Times New Roman" panose="02020603050405020304" pitchFamily="18" charset="0"/>
              <a:ea typeface="Times New Roman" panose="02020603050405020304" pitchFamily="18" charset="0"/>
            </a:endParaRPr>
          </a:p>
        </p:txBody>
      </p:sp>
      <p:sp>
        <p:nvSpPr>
          <p:cNvPr id="2" name="Espace réservé du texte 1">
            <a:extLst>
              <a:ext uri="{FF2B5EF4-FFF2-40B4-BE49-F238E27FC236}">
                <a16:creationId xmlns:a16="http://schemas.microsoft.com/office/drawing/2014/main" id="{CC33E0F4-6449-52FD-A7D1-BE072CF496A0}"/>
              </a:ext>
            </a:extLst>
          </p:cNvPr>
          <p:cNvSpPr txBox="1">
            <a:spLocks/>
          </p:cNvSpPr>
          <p:nvPr/>
        </p:nvSpPr>
        <p:spPr>
          <a:xfrm>
            <a:off x="7736625" y="1285373"/>
            <a:ext cx="4170597" cy="133513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300"/>
              </a:spcBef>
              <a:spcAft>
                <a:spcPts val="200"/>
              </a:spcAft>
            </a:pPr>
            <a:r>
              <a:rPr lang="en-US" sz="1600" dirty="0"/>
              <a:t>Public &amp; in-house samples (WGS + AST)</a:t>
            </a:r>
          </a:p>
          <a:p>
            <a:pPr lvl="1">
              <a:spcBef>
                <a:spcPts val="300"/>
              </a:spcBef>
              <a:spcAft>
                <a:spcPts val="200"/>
              </a:spcAft>
            </a:pPr>
            <a:r>
              <a:rPr lang="en-US" sz="1400" dirty="0"/>
              <a:t>Train/dev: 7,484 public samples</a:t>
            </a:r>
          </a:p>
          <a:p>
            <a:pPr lvl="1">
              <a:spcBef>
                <a:spcPts val="300"/>
              </a:spcBef>
              <a:spcAft>
                <a:spcPts val="200"/>
              </a:spcAft>
            </a:pPr>
            <a:r>
              <a:rPr lang="en-US" sz="1400" b="1" dirty="0"/>
              <a:t>Test: 88 in-house samples</a:t>
            </a:r>
          </a:p>
        </p:txBody>
      </p:sp>
    </p:spTree>
    <p:extLst>
      <p:ext uri="{BB962C8B-B14F-4D97-AF65-F5344CB8AC3E}">
        <p14:creationId xmlns:p14="http://schemas.microsoft.com/office/powerpoint/2010/main" val="320746364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4241799"/>
            <a:ext cx="11104989" cy="1911272"/>
          </a:xfrm>
        </p:spPr>
        <p:txBody>
          <a:bodyPr/>
          <a:lstStyle/>
          <a:p>
            <a:pPr>
              <a:spcAft>
                <a:spcPts val="1800"/>
              </a:spcAft>
            </a:pPr>
            <a:r>
              <a:rPr lang="en-US" sz="1600" dirty="0"/>
              <a:t>Ability to identify AZM markers within the top 5 most important features (local </a:t>
            </a:r>
            <a:r>
              <a:rPr lang="en-US" sz="1600" dirty="0" err="1"/>
              <a:t>explainability</a:t>
            </a:r>
            <a:r>
              <a:rPr lang="en-US" sz="1600" dirty="0"/>
              <a:t>) </a:t>
            </a:r>
          </a:p>
          <a:p>
            <a:pPr>
              <a:spcAft>
                <a:spcPts val="1800"/>
              </a:spcAft>
            </a:pPr>
            <a:r>
              <a:rPr lang="en-US" sz="1600" dirty="0"/>
              <a:t>More features usually improve sensitivity but might be harder to interpret</a:t>
            </a:r>
          </a:p>
          <a:p>
            <a:pPr>
              <a:spcAft>
                <a:spcPts val="1800"/>
              </a:spcAft>
            </a:pPr>
            <a:r>
              <a:rPr lang="en-US" sz="1600" dirty="0"/>
              <a:t>With increasing number of features, the model might start to learn strain-specific features rather than markers for resistant mechanisms</a:t>
            </a:r>
          </a:p>
        </p:txBody>
      </p:sp>
      <p:sp>
        <p:nvSpPr>
          <p:cNvPr id="3" name="Titre 2"/>
          <p:cNvSpPr>
            <a:spLocks noGrp="1"/>
          </p:cNvSpPr>
          <p:nvPr>
            <p:ph type="title"/>
          </p:nvPr>
        </p:nvSpPr>
        <p:spPr/>
        <p:txBody>
          <a:bodyPr/>
          <a:lstStyle/>
          <a:p>
            <a:r>
              <a:rPr lang="en-US" sz="2000" dirty="0"/>
              <a:t>RESULTS</a:t>
            </a:r>
            <a:endParaRPr lang="fr-FR" sz="2000" dirty="0"/>
          </a:p>
        </p:txBody>
      </p:sp>
      <p:sp>
        <p:nvSpPr>
          <p:cNvPr id="10" name="Espace réservé du texte 9"/>
          <p:cNvSpPr>
            <a:spLocks noGrp="1"/>
          </p:cNvSpPr>
          <p:nvPr>
            <p:ph type="body" sz="quarter" idx="18"/>
          </p:nvPr>
        </p:nvSpPr>
        <p:spPr/>
        <p:txBody>
          <a:bodyPr/>
          <a:lstStyle/>
          <a:p>
            <a:r>
              <a:rPr lang="en-US" dirty="0"/>
              <a:t>Choice of feature types impact explanations</a:t>
            </a:r>
            <a:endParaRPr lang="fr-FR" dirty="0"/>
          </a:p>
        </p:txBody>
      </p:sp>
      <p:sp>
        <p:nvSpPr>
          <p:cNvPr id="5" name="Espace réservé du contenu 4"/>
          <p:cNvSpPr>
            <a:spLocks noGrp="1"/>
          </p:cNvSpPr>
          <p:nvPr>
            <p:ph sz="quarter" idx="16"/>
          </p:nvPr>
        </p:nvSpPr>
        <p:spPr>
          <a:xfrm>
            <a:off x="957434" y="6229271"/>
            <a:ext cx="6052966"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sp>
        <p:nvSpPr>
          <p:cNvPr id="6" name="Espace réservé du texte 1"/>
          <p:cNvSpPr>
            <a:spLocks noGrp="1"/>
          </p:cNvSpPr>
          <p:nvPr>
            <p:ph type="body" sz="quarter" idx="15"/>
          </p:nvPr>
        </p:nvSpPr>
        <p:spPr>
          <a:xfrm>
            <a:off x="1719435" y="2009932"/>
            <a:ext cx="4287665" cy="1911272"/>
          </a:xfrm>
          <a:ln>
            <a:solidFill>
              <a:srgbClr val="8C16D4"/>
            </a:solidFill>
          </a:ln>
        </p:spPr>
        <p:txBody>
          <a:bodyPr/>
          <a:lstStyle/>
          <a:p>
            <a:pPr marL="0" indent="0">
              <a:spcAft>
                <a:spcPts val="600"/>
              </a:spcAft>
              <a:buNone/>
            </a:pPr>
            <a:r>
              <a:rPr lang="en-US" sz="1600" dirty="0"/>
              <a:t>ML model : </a:t>
            </a:r>
            <a:r>
              <a:rPr lang="en-US" sz="1600" b="1" dirty="0"/>
              <a:t>Random Forest</a:t>
            </a:r>
          </a:p>
          <a:p>
            <a:pPr marL="0" indent="0">
              <a:spcAft>
                <a:spcPts val="600"/>
              </a:spcAft>
              <a:buNone/>
            </a:pPr>
            <a:r>
              <a:rPr lang="en-US" sz="1600" dirty="0"/>
              <a:t>XAI technique : </a:t>
            </a:r>
            <a:r>
              <a:rPr lang="en-US" sz="1600" b="1" dirty="0"/>
              <a:t>SHAP</a:t>
            </a:r>
          </a:p>
          <a:p>
            <a:pPr marL="0" indent="0">
              <a:spcAft>
                <a:spcPts val="600"/>
              </a:spcAft>
              <a:buNone/>
            </a:pPr>
            <a:r>
              <a:rPr lang="en-US" sz="1600" dirty="0"/>
              <a:t>Resistant prediction : </a:t>
            </a:r>
            <a:r>
              <a:rPr lang="en-US" sz="1600" b="1" dirty="0"/>
              <a:t>22</a:t>
            </a:r>
            <a:r>
              <a:rPr lang="en-US" sz="1600" dirty="0"/>
              <a:t> out of 88 samples </a:t>
            </a:r>
          </a:p>
          <a:p>
            <a:pPr marL="0" indent="0">
              <a:spcAft>
                <a:spcPts val="600"/>
              </a:spcAft>
              <a:buNone/>
            </a:pPr>
            <a:r>
              <a:rPr lang="en-US" sz="1600" dirty="0"/>
              <a:t>Top 5 most important features include </a:t>
            </a:r>
            <a:r>
              <a:rPr lang="en-US" sz="1600" b="1" dirty="0"/>
              <a:t>known AZM markers: 22 out of 22 (100%)</a:t>
            </a:r>
          </a:p>
        </p:txBody>
      </p:sp>
      <p:sp>
        <p:nvSpPr>
          <p:cNvPr id="7" name="Espace réservé du texte 1"/>
          <p:cNvSpPr>
            <a:spLocks noGrp="1"/>
          </p:cNvSpPr>
          <p:nvPr>
            <p:ph type="body" sz="quarter" idx="15"/>
          </p:nvPr>
        </p:nvSpPr>
        <p:spPr>
          <a:xfrm>
            <a:off x="6913735" y="2009932"/>
            <a:ext cx="4351165" cy="1911272"/>
          </a:xfrm>
          <a:ln>
            <a:solidFill>
              <a:srgbClr val="D016D4"/>
            </a:solidFill>
          </a:ln>
        </p:spPr>
        <p:txBody>
          <a:bodyPr/>
          <a:lstStyle/>
          <a:p>
            <a:pPr marL="0" indent="0">
              <a:spcAft>
                <a:spcPts val="600"/>
              </a:spcAft>
              <a:buNone/>
            </a:pPr>
            <a:r>
              <a:rPr lang="en-US" sz="1600" dirty="0"/>
              <a:t>ML model : </a:t>
            </a:r>
            <a:r>
              <a:rPr lang="en-US" sz="1600" b="1" dirty="0"/>
              <a:t>Random Forest </a:t>
            </a:r>
          </a:p>
          <a:p>
            <a:pPr marL="0" indent="0">
              <a:spcAft>
                <a:spcPts val="600"/>
              </a:spcAft>
              <a:buNone/>
            </a:pPr>
            <a:r>
              <a:rPr lang="en-US" sz="1600" dirty="0"/>
              <a:t>XAI technique </a:t>
            </a:r>
            <a:r>
              <a:rPr lang="en-US" sz="1600" b="1" dirty="0"/>
              <a:t>: SHAP</a:t>
            </a:r>
          </a:p>
          <a:p>
            <a:pPr marL="0" indent="0">
              <a:spcAft>
                <a:spcPts val="600"/>
              </a:spcAft>
              <a:buNone/>
            </a:pPr>
            <a:r>
              <a:rPr lang="en-US" sz="1600" dirty="0"/>
              <a:t>Resistant prediction : </a:t>
            </a:r>
            <a:r>
              <a:rPr lang="en-US" sz="1600" b="1" dirty="0"/>
              <a:t>26 </a:t>
            </a:r>
            <a:r>
              <a:rPr lang="en-US" sz="1600" dirty="0"/>
              <a:t>out of 88 samples </a:t>
            </a:r>
          </a:p>
          <a:p>
            <a:pPr marL="0" indent="0">
              <a:spcAft>
                <a:spcPts val="600"/>
              </a:spcAft>
              <a:buNone/>
            </a:pPr>
            <a:r>
              <a:rPr lang="en-US" sz="1600" dirty="0"/>
              <a:t>Top 5 most important features include </a:t>
            </a:r>
            <a:r>
              <a:rPr lang="en-US" sz="1600" b="1" dirty="0"/>
              <a:t>known AZM markers: 8 out of 26 (31%)</a:t>
            </a:r>
          </a:p>
        </p:txBody>
      </p:sp>
      <p:sp>
        <p:nvSpPr>
          <p:cNvPr id="8" name="Freeform 41">
            <a:extLst>
              <a:ext uri="{FF2B5EF4-FFF2-40B4-BE49-F238E27FC236}">
                <a16:creationId xmlns:a16="http://schemas.microsoft.com/office/drawing/2014/main" id="{B0A83D01-593E-99B5-3353-728FD77D4D0D}"/>
              </a:ext>
            </a:extLst>
          </p:cNvPr>
          <p:cNvSpPr/>
          <p:nvPr/>
        </p:nvSpPr>
        <p:spPr>
          <a:xfrm>
            <a:off x="1719435" y="1558962"/>
            <a:ext cx="4287665" cy="450970"/>
          </a:xfrm>
          <a:prstGeom prst="rect">
            <a:avLst/>
          </a:prstGeom>
          <a:solidFill>
            <a:srgbClr val="8C16D4"/>
          </a:solidFill>
          <a:ln w="25400" cap="flat" cmpd="sng" algn="ctr">
            <a:solidFill>
              <a:srgbClr val="8C16D4"/>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600" b="1" kern="0" dirty="0">
                <a:solidFill>
                  <a:prstClr val="white"/>
                </a:solidFill>
                <a:latin typeface="Century Gothic" panose="020B0502020202020204" pitchFamily="34" charset="0"/>
                <a:cs typeface="Arial" panose="020B0604020202020204" pitchFamily="34" charset="0"/>
              </a:rPr>
              <a:t>TARGET features </a:t>
            </a:r>
            <a:r>
              <a:rPr lang="en-US" sz="1400" kern="0" dirty="0">
                <a:solidFill>
                  <a:prstClr val="white"/>
                </a:solidFill>
                <a:latin typeface="Century Gothic" panose="020B0502020202020204" pitchFamily="34" charset="0"/>
                <a:cs typeface="Arial" panose="020B0604020202020204" pitchFamily="34" charset="0"/>
              </a:rPr>
              <a:t>(n = 1,729)</a:t>
            </a:r>
            <a:endParaRPr kumimoji="0" lang="en-US" sz="1600"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9" name="Freeform 41">
            <a:extLst>
              <a:ext uri="{FF2B5EF4-FFF2-40B4-BE49-F238E27FC236}">
                <a16:creationId xmlns:a16="http://schemas.microsoft.com/office/drawing/2014/main" id="{B0A83D01-593E-99B5-3353-728FD77D4D0D}"/>
              </a:ext>
            </a:extLst>
          </p:cNvPr>
          <p:cNvSpPr/>
          <p:nvPr/>
        </p:nvSpPr>
        <p:spPr>
          <a:xfrm>
            <a:off x="6913735" y="1558962"/>
            <a:ext cx="4351165" cy="450970"/>
          </a:xfrm>
          <a:prstGeom prst="rect">
            <a:avLst/>
          </a:prstGeom>
          <a:solidFill>
            <a:srgbClr val="D016D4"/>
          </a:solidFill>
          <a:ln w="25400" cap="flat" cmpd="sng" algn="ctr">
            <a:solidFill>
              <a:srgbClr val="D016D4"/>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600" b="1" kern="0" dirty="0">
                <a:solidFill>
                  <a:prstClr val="white"/>
                </a:solidFill>
                <a:latin typeface="Century Gothic" panose="020B0502020202020204" pitchFamily="34" charset="0"/>
                <a:cs typeface="Arial" panose="020B0604020202020204" pitchFamily="34" charset="0"/>
              </a:rPr>
              <a:t>EXTEND features </a:t>
            </a:r>
            <a:r>
              <a:rPr lang="en-US" sz="1400" kern="0" dirty="0">
                <a:solidFill>
                  <a:prstClr val="white"/>
                </a:solidFill>
                <a:latin typeface="Century Gothic" panose="020B0502020202020204" pitchFamily="34" charset="0"/>
                <a:cs typeface="Arial" panose="020B0604020202020204" pitchFamily="34" charset="0"/>
              </a:rPr>
              <a:t>(n = 6,295)</a:t>
            </a:r>
            <a:endParaRPr kumimoji="0" lang="en-US" sz="1600"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Tree>
    <p:extLst>
      <p:ext uri="{BB962C8B-B14F-4D97-AF65-F5344CB8AC3E}">
        <p14:creationId xmlns:p14="http://schemas.microsoft.com/office/powerpoint/2010/main" val="320875679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1346396"/>
            <a:ext cx="11104989" cy="4920975"/>
          </a:xfrm>
        </p:spPr>
        <p:txBody>
          <a:bodyPr/>
          <a:lstStyle/>
          <a:p>
            <a:pPr>
              <a:spcAft>
                <a:spcPts val="1800"/>
              </a:spcAft>
            </a:pPr>
            <a:r>
              <a:rPr lang="en-US" dirty="0"/>
              <a:t>ML models can increase prediction sensitivity while trading off for higher false positive</a:t>
            </a:r>
          </a:p>
          <a:p>
            <a:pPr>
              <a:spcAft>
                <a:spcPts val="1800"/>
              </a:spcAft>
            </a:pPr>
            <a:r>
              <a:rPr lang="en-US" dirty="0"/>
              <a:t>XAI techniques can pinpoint known markers </a:t>
            </a:r>
          </a:p>
          <a:p>
            <a:pPr>
              <a:spcAft>
                <a:spcPts val="1800"/>
              </a:spcAft>
            </a:pPr>
            <a:r>
              <a:rPr lang="en-US" dirty="0"/>
              <a:t>High predictive performance ≠ interpretable</a:t>
            </a:r>
          </a:p>
        </p:txBody>
      </p:sp>
      <p:sp>
        <p:nvSpPr>
          <p:cNvPr id="3" name="Titre 2"/>
          <p:cNvSpPr>
            <a:spLocks noGrp="1"/>
          </p:cNvSpPr>
          <p:nvPr>
            <p:ph type="title"/>
          </p:nvPr>
        </p:nvSpPr>
        <p:spPr/>
        <p:txBody>
          <a:bodyPr/>
          <a:lstStyle/>
          <a:p>
            <a:r>
              <a:rPr lang="en-US" sz="2000" dirty="0"/>
              <a:t>Conclusion</a:t>
            </a:r>
            <a:endParaRPr lang="fr-FR" sz="2000" dirty="0"/>
          </a:p>
        </p:txBody>
      </p:sp>
      <p:sp>
        <p:nvSpPr>
          <p:cNvPr id="5" name="Espace réservé du contenu 4"/>
          <p:cNvSpPr>
            <a:spLocks noGrp="1"/>
          </p:cNvSpPr>
          <p:nvPr>
            <p:ph sz="quarter" idx="16"/>
          </p:nvPr>
        </p:nvSpPr>
        <p:spPr>
          <a:xfrm>
            <a:off x="957434" y="6229271"/>
            <a:ext cx="6052966"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spTree>
    <p:extLst>
      <p:ext uri="{BB962C8B-B14F-4D97-AF65-F5344CB8AC3E}">
        <p14:creationId xmlns:p14="http://schemas.microsoft.com/office/powerpoint/2010/main" val="215353883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4" y="1346396"/>
            <a:ext cx="11104989" cy="4920975"/>
          </a:xfrm>
        </p:spPr>
        <p:txBody>
          <a:bodyPr/>
          <a:lstStyle/>
          <a:p>
            <a:pPr>
              <a:spcAft>
                <a:spcPts val="1200"/>
              </a:spcAft>
            </a:pPr>
            <a:r>
              <a:rPr lang="en-US" dirty="0"/>
              <a:t>Require a sufficient amount of resistant genomes</a:t>
            </a:r>
          </a:p>
          <a:p>
            <a:pPr>
              <a:spcAft>
                <a:spcPts val="1200"/>
              </a:spcAft>
            </a:pPr>
            <a:r>
              <a:rPr lang="en-US" dirty="0"/>
              <a:t>Test across different antibiotics and species </a:t>
            </a:r>
          </a:p>
          <a:p>
            <a:pPr>
              <a:spcAft>
                <a:spcPts val="1200"/>
              </a:spcAft>
            </a:pPr>
            <a:r>
              <a:rPr lang="en-US" dirty="0"/>
              <a:t>Adapt the framework to provide a better understanding of new resistant markers</a:t>
            </a:r>
          </a:p>
          <a:p>
            <a:pPr>
              <a:spcAft>
                <a:spcPts val="1200"/>
              </a:spcAft>
            </a:pPr>
            <a:r>
              <a:rPr lang="en-US" dirty="0"/>
              <a:t>Allow tracking of behavior change after model update to include new strains</a:t>
            </a:r>
          </a:p>
        </p:txBody>
      </p:sp>
      <p:sp>
        <p:nvSpPr>
          <p:cNvPr id="3" name="Titre 2"/>
          <p:cNvSpPr>
            <a:spLocks noGrp="1"/>
          </p:cNvSpPr>
          <p:nvPr>
            <p:ph type="title"/>
          </p:nvPr>
        </p:nvSpPr>
        <p:spPr/>
        <p:txBody>
          <a:bodyPr/>
          <a:lstStyle/>
          <a:p>
            <a:r>
              <a:rPr lang="en-US" sz="2000" dirty="0"/>
              <a:t>Limitations &amp; Future Works</a:t>
            </a:r>
            <a:endParaRPr lang="fr-FR" sz="2000" dirty="0"/>
          </a:p>
        </p:txBody>
      </p:sp>
      <p:sp>
        <p:nvSpPr>
          <p:cNvPr id="5" name="Espace réservé du contenu 4"/>
          <p:cNvSpPr>
            <a:spLocks noGrp="1"/>
          </p:cNvSpPr>
          <p:nvPr>
            <p:ph sz="quarter" idx="16"/>
          </p:nvPr>
        </p:nvSpPr>
        <p:spPr>
          <a:xfrm>
            <a:off x="957434" y="6229271"/>
            <a:ext cx="6052966" cy="590628"/>
          </a:xfrm>
        </p:spPr>
        <p:txBody>
          <a:bodyPr/>
          <a:lstStyle/>
          <a:p>
            <a:r>
              <a:rPr lang="en-US" dirty="0" err="1"/>
              <a:t>Chayaporn</a:t>
            </a:r>
            <a:r>
              <a:rPr lang="en-US" dirty="0"/>
              <a:t> SUPHAVILAI et al.</a:t>
            </a:r>
            <a:r>
              <a:rPr lang="fr-FR" dirty="0"/>
              <a:t>, ECCMID</a:t>
            </a:r>
            <a:r>
              <a:rPr lang="fr-FR" baseline="30000" dirty="0"/>
              <a:t>Ⓡ</a:t>
            </a:r>
            <a:r>
              <a:rPr lang="fr-FR" dirty="0"/>
              <a:t> 2024, Abs#O0271</a:t>
            </a:r>
          </a:p>
        </p:txBody>
      </p:sp>
    </p:spTree>
    <p:extLst>
      <p:ext uri="{BB962C8B-B14F-4D97-AF65-F5344CB8AC3E}">
        <p14:creationId xmlns:p14="http://schemas.microsoft.com/office/powerpoint/2010/main" val="220104031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p:txBody>
          <a:bodyPr/>
          <a:lstStyle/>
          <a:p>
            <a:r>
              <a:rPr lang="en-US" dirty="0"/>
              <a:t>GPT-4 based artificial intelligence (AI)-agents - the new EUCAST expert to screen for antimicrobial resistance mechanisms?</a:t>
            </a:r>
            <a:endParaRPr lang="fr-FR" dirty="0"/>
          </a:p>
        </p:txBody>
      </p:sp>
      <p:sp>
        <p:nvSpPr>
          <p:cNvPr id="6" name="Espace réservé du contenu 5"/>
          <p:cNvSpPr>
            <a:spLocks noGrp="1"/>
          </p:cNvSpPr>
          <p:nvPr>
            <p:ph sz="quarter" idx="10"/>
          </p:nvPr>
        </p:nvSpPr>
        <p:spPr/>
        <p:txBody>
          <a:bodyPr/>
          <a:lstStyle/>
          <a:p>
            <a:r>
              <a:rPr lang="en-US" dirty="0"/>
              <a:t>Michelle BRESSAN et al.</a:t>
            </a:r>
            <a:r>
              <a:rPr lang="fr-FR" dirty="0"/>
              <a:t>, ECCMID</a:t>
            </a:r>
            <a:r>
              <a:rPr lang="fr-FR" baseline="30000" dirty="0"/>
              <a:t>Ⓡ</a:t>
            </a:r>
            <a:r>
              <a:rPr lang="fr-FR" dirty="0"/>
              <a:t> 2024, Abs#O0272</a:t>
            </a:r>
          </a:p>
        </p:txBody>
      </p:sp>
      <p:sp>
        <p:nvSpPr>
          <p:cNvPr id="2" name="Espace réservé du contenu 3">
            <a:extLst>
              <a:ext uri="{FF2B5EF4-FFF2-40B4-BE49-F238E27FC236}">
                <a16:creationId xmlns:a16="http://schemas.microsoft.com/office/drawing/2014/main" id="{FB8D956A-2EC0-42BB-E1A7-763F2CC7CD6F}"/>
              </a:ext>
            </a:extLst>
          </p:cNvPr>
          <p:cNvSpPr>
            <a:spLocks noGrp="1"/>
          </p:cNvSpPr>
          <p:nvPr>
            <p:ph sz="quarter" idx="11"/>
          </p:nvPr>
        </p:nvSpPr>
        <p:spPr>
          <a:xfrm>
            <a:off x="3472284" y="148485"/>
            <a:ext cx="8419168" cy="360864"/>
          </a:xfrm>
        </p:spPr>
        <p:txBody>
          <a:bodyPr/>
          <a:lstStyle/>
          <a:p>
            <a:r>
              <a:rPr lang="fr-FR" dirty="0"/>
              <a:t>Can </a:t>
            </a:r>
            <a:r>
              <a:rPr lang="fr-FR" dirty="0" err="1"/>
              <a:t>artificial</a:t>
            </a:r>
            <a:r>
              <a:rPr lang="fr-FR" dirty="0"/>
              <a:t> intelligence replace in vitro AST?</a:t>
            </a:r>
          </a:p>
        </p:txBody>
      </p:sp>
    </p:spTree>
    <p:extLst>
      <p:ext uri="{BB962C8B-B14F-4D97-AF65-F5344CB8AC3E}">
        <p14:creationId xmlns:p14="http://schemas.microsoft.com/office/powerpoint/2010/main" val="378502801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1408543" y="1587167"/>
            <a:ext cx="4361104" cy="628256"/>
          </a:xfrm>
        </p:spPr>
        <p:txBody>
          <a:bodyPr/>
          <a:lstStyle/>
          <a:p>
            <a:pPr>
              <a:spcAft>
                <a:spcPts val="600"/>
              </a:spcAft>
            </a:pPr>
            <a:r>
              <a:rPr lang="en-US" sz="1600" dirty="0"/>
              <a:t>Antimicrobial susceptibility testing with Kirby-Bauer disk diffusion method</a:t>
            </a:r>
          </a:p>
        </p:txBody>
      </p:sp>
      <p:sp>
        <p:nvSpPr>
          <p:cNvPr id="3" name="Titre 2"/>
          <p:cNvSpPr>
            <a:spLocks noGrp="1"/>
          </p:cNvSpPr>
          <p:nvPr>
            <p:ph type="title"/>
          </p:nvPr>
        </p:nvSpPr>
        <p:spPr/>
        <p:txBody>
          <a:bodyPr/>
          <a:lstStyle/>
          <a:p>
            <a:r>
              <a:rPr lang="en-US" sz="2000" dirty="0"/>
              <a:t>Background</a:t>
            </a:r>
            <a:endParaRPr lang="fr-FR" sz="2000" dirty="0"/>
          </a:p>
        </p:txBody>
      </p:sp>
      <p:sp>
        <p:nvSpPr>
          <p:cNvPr id="5" name="Espace réservé du contenu 4"/>
          <p:cNvSpPr>
            <a:spLocks noGrp="1"/>
          </p:cNvSpPr>
          <p:nvPr>
            <p:ph sz="quarter" idx="16"/>
          </p:nvPr>
        </p:nvSpPr>
        <p:spPr>
          <a:xfrm>
            <a:off x="957434" y="6267371"/>
            <a:ext cx="6052966" cy="590628"/>
          </a:xfrm>
        </p:spPr>
        <p:txBody>
          <a:bodyPr/>
          <a:lstStyle/>
          <a:p>
            <a:r>
              <a:rPr lang="en-US" dirty="0"/>
              <a:t>Michelle BRESSAN et al.</a:t>
            </a:r>
            <a:r>
              <a:rPr lang="fr-FR" dirty="0"/>
              <a:t>, ECCMID</a:t>
            </a:r>
            <a:r>
              <a:rPr lang="fr-FR" baseline="30000" dirty="0"/>
              <a:t>Ⓡ</a:t>
            </a:r>
            <a:r>
              <a:rPr lang="fr-FR" dirty="0"/>
              <a:t> 2024, Abs#O0272</a:t>
            </a:r>
          </a:p>
        </p:txBody>
      </p:sp>
      <p:sp>
        <p:nvSpPr>
          <p:cNvPr id="6" name="Espace réservé du texte 1"/>
          <p:cNvSpPr>
            <a:spLocks noGrp="1"/>
          </p:cNvSpPr>
          <p:nvPr>
            <p:ph type="body" sz="quarter" idx="15"/>
          </p:nvPr>
        </p:nvSpPr>
        <p:spPr>
          <a:xfrm>
            <a:off x="6299606" y="4437980"/>
            <a:ext cx="3856837" cy="1192419"/>
          </a:xfrm>
          <a:ln>
            <a:solidFill>
              <a:srgbClr val="5E247C"/>
            </a:solidFill>
          </a:ln>
        </p:spPr>
        <p:txBody>
          <a:bodyPr/>
          <a:lstStyle/>
          <a:p>
            <a:pPr marL="0" indent="0">
              <a:spcAft>
                <a:spcPts val="600"/>
              </a:spcAft>
              <a:buNone/>
            </a:pPr>
            <a:r>
              <a:rPr lang="en-US" sz="1600" dirty="0"/>
              <a:t>Lateral flow assays</a:t>
            </a:r>
          </a:p>
          <a:p>
            <a:pPr marL="0" indent="0">
              <a:spcAft>
                <a:spcPts val="600"/>
              </a:spcAft>
              <a:buNone/>
            </a:pPr>
            <a:r>
              <a:rPr lang="en-US" sz="1600" dirty="0"/>
              <a:t>Combination disk test methods </a:t>
            </a:r>
          </a:p>
          <a:p>
            <a:pPr marL="0" indent="0">
              <a:spcAft>
                <a:spcPts val="600"/>
              </a:spcAft>
              <a:buNone/>
            </a:pPr>
            <a:r>
              <a:rPr lang="en-US" sz="1600" dirty="0"/>
              <a:t>Others</a:t>
            </a:r>
          </a:p>
        </p:txBody>
      </p:sp>
      <p:sp>
        <p:nvSpPr>
          <p:cNvPr id="7" name="Espace réservé du texte 1"/>
          <p:cNvSpPr>
            <a:spLocks noGrp="1"/>
          </p:cNvSpPr>
          <p:nvPr>
            <p:ph type="body" sz="quarter" idx="15"/>
          </p:nvPr>
        </p:nvSpPr>
        <p:spPr>
          <a:xfrm>
            <a:off x="6299606" y="3040931"/>
            <a:ext cx="3849515" cy="748146"/>
          </a:xfrm>
          <a:ln>
            <a:solidFill>
              <a:srgbClr val="5E247C"/>
            </a:solidFill>
          </a:ln>
        </p:spPr>
        <p:txBody>
          <a:bodyPr/>
          <a:lstStyle/>
          <a:p>
            <a:pPr marL="0" indent="0">
              <a:spcAft>
                <a:spcPts val="600"/>
              </a:spcAft>
              <a:buNone/>
            </a:pPr>
            <a:r>
              <a:rPr lang="en-US" sz="1600" dirty="0"/>
              <a:t>Certain cut-off values indicate potential resistance mechanisms</a:t>
            </a:r>
            <a:endParaRPr lang="en-US" sz="1600" b="1" dirty="0"/>
          </a:p>
        </p:txBody>
      </p:sp>
      <p:sp>
        <p:nvSpPr>
          <p:cNvPr id="8" name="Freeform 41">
            <a:extLst>
              <a:ext uri="{FF2B5EF4-FFF2-40B4-BE49-F238E27FC236}">
                <a16:creationId xmlns:a16="http://schemas.microsoft.com/office/drawing/2014/main" id="{B0A83D01-593E-99B5-3353-728FD77D4D0D}"/>
              </a:ext>
            </a:extLst>
          </p:cNvPr>
          <p:cNvSpPr/>
          <p:nvPr/>
        </p:nvSpPr>
        <p:spPr>
          <a:xfrm>
            <a:off x="6299606" y="3987010"/>
            <a:ext cx="3856837" cy="450970"/>
          </a:xfrm>
          <a:prstGeom prst="rect">
            <a:avLst/>
          </a:prstGeom>
          <a:solidFill>
            <a:srgbClr val="5E247C"/>
          </a:solid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600" b="1" kern="0" dirty="0">
                <a:solidFill>
                  <a:prstClr val="white"/>
                </a:solidFill>
                <a:latin typeface="Century Gothic" panose="020B0502020202020204" pitchFamily="34" charset="0"/>
                <a:cs typeface="Arial" panose="020B0604020202020204" pitchFamily="34" charset="0"/>
              </a:rPr>
              <a:t>TARGET features (n = 1,729)</a:t>
            </a:r>
            <a:endParaRPr kumimoji="0" lang="en-US" sz="16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sp>
        <p:nvSpPr>
          <p:cNvPr id="9" name="Freeform 41">
            <a:extLst>
              <a:ext uri="{FF2B5EF4-FFF2-40B4-BE49-F238E27FC236}">
                <a16:creationId xmlns:a16="http://schemas.microsoft.com/office/drawing/2014/main" id="{B0A83D01-593E-99B5-3353-728FD77D4D0D}"/>
              </a:ext>
            </a:extLst>
          </p:cNvPr>
          <p:cNvSpPr/>
          <p:nvPr/>
        </p:nvSpPr>
        <p:spPr>
          <a:xfrm>
            <a:off x="6299606" y="2589960"/>
            <a:ext cx="3849515" cy="450970"/>
          </a:xfrm>
          <a:prstGeom prst="rect">
            <a:avLst/>
          </a:prstGeom>
          <a:solidFill>
            <a:srgbClr val="5E247C"/>
          </a:solidFill>
          <a:ln w="25400" cap="flat" cmpd="sng" algn="ctr">
            <a:solidFill>
              <a:srgbClr val="5E247C"/>
            </a:solidFill>
            <a:prstDash val="solid"/>
          </a:ln>
          <a:effectLst/>
        </p:spPr>
        <p:txBody>
          <a:bodyPr spcFirstLastPara="0" vert="horz" wrap="square" lIns="74434" tIns="74434" rIns="74434" bIns="74434" numCol="1" spcCol="1270" anchor="ctr" anchorCtr="0">
            <a:noAutofit/>
          </a:bodyPr>
          <a:lstStyle/>
          <a:p>
            <a:pPr lvl="0" algn="ctr" defTabSz="514350">
              <a:lnSpc>
                <a:spcPts val="1500"/>
              </a:lnSpc>
              <a:defRPr/>
            </a:pPr>
            <a:r>
              <a:rPr lang="en-US" sz="1600" b="1" kern="0" dirty="0">
                <a:solidFill>
                  <a:prstClr val="white"/>
                </a:solidFill>
                <a:latin typeface="Century Gothic" panose="020B0502020202020204" pitchFamily="34" charset="0"/>
                <a:cs typeface="Arial" panose="020B0604020202020204" pitchFamily="34" charset="0"/>
              </a:rPr>
              <a:t>Screening</a:t>
            </a:r>
            <a:endParaRPr kumimoji="0" lang="en-US" sz="1600" b="1" i="0" u="none" strike="noStrike" kern="0" cap="none" spc="0" normalizeH="0" baseline="0" noProof="0" dirty="0">
              <a:ln>
                <a:noFill/>
              </a:ln>
              <a:solidFill>
                <a:prstClr val="white"/>
              </a:solidFill>
              <a:effectLst/>
              <a:uLnTx/>
              <a:uFillTx/>
              <a:latin typeface="Century Gothic" panose="020B0502020202020204" pitchFamily="34" charset="0"/>
              <a:cs typeface="Arial" panose="020B0604020202020204" pitchFamily="34" charset="0"/>
            </a:endParaRPr>
          </a:p>
        </p:txBody>
      </p:sp>
      <p:pic>
        <p:nvPicPr>
          <p:cNvPr id="11" name="Image 10"/>
          <p:cNvPicPr>
            <a:picLocks noChangeAspect="1"/>
          </p:cNvPicPr>
          <p:nvPr/>
        </p:nvPicPr>
        <p:blipFill rotWithShape="1">
          <a:blip r:embed="rId2"/>
          <a:srcRect l="7648" t="5107" r="12727" b="8068"/>
          <a:stretch/>
        </p:blipFill>
        <p:spPr>
          <a:xfrm>
            <a:off x="2085952" y="2723291"/>
            <a:ext cx="2684125" cy="2570711"/>
          </a:xfrm>
          <a:prstGeom prst="roundRect">
            <a:avLst/>
          </a:prstGeom>
        </p:spPr>
      </p:pic>
      <p:sp>
        <p:nvSpPr>
          <p:cNvPr id="12" name="Rectangle 11"/>
          <p:cNvSpPr/>
          <p:nvPr/>
        </p:nvSpPr>
        <p:spPr>
          <a:xfrm>
            <a:off x="5955709" y="1079299"/>
            <a:ext cx="5704895" cy="496765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p:cNvSpPr>
            <a:spLocks noGrp="1"/>
          </p:cNvSpPr>
          <p:nvPr>
            <p:ph type="body" sz="quarter" idx="15"/>
          </p:nvPr>
        </p:nvSpPr>
        <p:spPr>
          <a:xfrm>
            <a:off x="5981109" y="1468901"/>
            <a:ext cx="5552495" cy="1289494"/>
          </a:xfrm>
        </p:spPr>
        <p:txBody>
          <a:bodyPr/>
          <a:lstStyle/>
          <a:p>
            <a:pPr>
              <a:spcBef>
                <a:spcPts val="300"/>
              </a:spcBef>
              <a:spcAft>
                <a:spcPts val="300"/>
              </a:spcAft>
            </a:pPr>
            <a:r>
              <a:rPr lang="en-US" sz="1600" dirty="0"/>
              <a:t>Detection of different resistance mechanisms e.g., specific beta-lactamases in </a:t>
            </a:r>
            <a:r>
              <a:rPr lang="en-US" sz="1600" i="1" dirty="0" err="1"/>
              <a:t>Enterobacteriaceae</a:t>
            </a:r>
            <a:endParaRPr lang="en-US" sz="1600" i="1" dirty="0"/>
          </a:p>
          <a:p>
            <a:pPr lvl="1">
              <a:spcBef>
                <a:spcPts val="300"/>
              </a:spcBef>
              <a:spcAft>
                <a:spcPts val="300"/>
              </a:spcAft>
            </a:pPr>
            <a:r>
              <a:rPr lang="en-US" b="1" dirty="0"/>
              <a:t>ESBL, plasmid-mediated </a:t>
            </a:r>
            <a:r>
              <a:rPr lang="en-US" b="1" dirty="0" err="1"/>
              <a:t>AmpC</a:t>
            </a:r>
            <a:r>
              <a:rPr lang="en-US" b="1" dirty="0"/>
              <a:t>, </a:t>
            </a:r>
            <a:r>
              <a:rPr lang="en-US" b="1" dirty="0" err="1"/>
              <a:t>carbapenemases</a:t>
            </a:r>
            <a:endParaRPr lang="en-US" b="1" dirty="0"/>
          </a:p>
        </p:txBody>
      </p:sp>
      <p:sp>
        <p:nvSpPr>
          <p:cNvPr id="16" name="Rectangle 15"/>
          <p:cNvSpPr/>
          <p:nvPr/>
        </p:nvSpPr>
        <p:spPr>
          <a:xfrm>
            <a:off x="1408542" y="1079299"/>
            <a:ext cx="4154058" cy="496765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7" name="Espace réservé du texte 1"/>
          <p:cNvSpPr>
            <a:spLocks noGrp="1"/>
          </p:cNvSpPr>
          <p:nvPr>
            <p:ph type="body" sz="quarter" idx="4294967295"/>
          </p:nvPr>
        </p:nvSpPr>
        <p:spPr>
          <a:xfrm>
            <a:off x="6299606" y="947332"/>
            <a:ext cx="2342396" cy="333555"/>
          </a:xfrm>
          <a:prstGeom prst="rect">
            <a:avLst/>
          </a:prstGeom>
          <a:solidFill>
            <a:schemeClr val="bg1"/>
          </a:solidFill>
        </p:spPr>
        <p:txBody>
          <a:bodyPr tIns="36000" bIns="0" anchor="ctr"/>
          <a:lstStyle/>
          <a:p>
            <a:pPr marL="0" indent="0">
              <a:spcBef>
                <a:spcPts val="0"/>
              </a:spcBef>
              <a:buNone/>
            </a:pPr>
            <a:r>
              <a:rPr lang="en-US" sz="1400" b="1" dirty="0"/>
              <a:t>EUCAST</a:t>
            </a:r>
            <a:r>
              <a:rPr lang="en-US" sz="1400" b="1" baseline="30000" dirty="0"/>
              <a:t>1</a:t>
            </a:r>
            <a:r>
              <a:rPr lang="en-US" sz="1400" b="1" dirty="0"/>
              <a:t> Guidelines</a:t>
            </a:r>
            <a:endParaRPr lang="en-US" sz="1400" b="1" baseline="30000" dirty="0"/>
          </a:p>
        </p:txBody>
      </p:sp>
      <p:sp>
        <p:nvSpPr>
          <p:cNvPr id="13" name="Espace réservé du texte 1"/>
          <p:cNvSpPr>
            <a:spLocks noGrp="1"/>
          </p:cNvSpPr>
          <p:nvPr>
            <p:ph type="body" sz="quarter" idx="4294967295"/>
          </p:nvPr>
        </p:nvSpPr>
        <p:spPr>
          <a:xfrm>
            <a:off x="1594604" y="921137"/>
            <a:ext cx="2342396" cy="333555"/>
          </a:xfrm>
          <a:prstGeom prst="rect">
            <a:avLst/>
          </a:prstGeom>
          <a:solidFill>
            <a:schemeClr val="bg1"/>
          </a:solidFill>
        </p:spPr>
        <p:txBody>
          <a:bodyPr tIns="36000" bIns="0" anchor="ctr"/>
          <a:lstStyle/>
          <a:p>
            <a:pPr marL="0" indent="0">
              <a:spcBef>
                <a:spcPts val="0"/>
              </a:spcBef>
              <a:buNone/>
            </a:pPr>
            <a:r>
              <a:rPr lang="en-US" sz="1400" b="1" i="1" dirty="0"/>
              <a:t>Klebsiella pneumoniae</a:t>
            </a:r>
            <a:endParaRPr lang="en-US" sz="1400" b="1" i="1" baseline="30000" dirty="0"/>
          </a:p>
        </p:txBody>
      </p:sp>
      <p:sp>
        <p:nvSpPr>
          <p:cNvPr id="18" name="Rectangle 17"/>
          <p:cNvSpPr/>
          <p:nvPr/>
        </p:nvSpPr>
        <p:spPr>
          <a:xfrm>
            <a:off x="6044018" y="5630399"/>
            <a:ext cx="6096000" cy="338554"/>
          </a:xfrm>
          <a:prstGeom prst="rect">
            <a:avLst/>
          </a:prstGeom>
        </p:spPr>
        <p:txBody>
          <a:bodyPr>
            <a:spAutoFit/>
          </a:bodyPr>
          <a:lstStyle/>
          <a:p>
            <a:r>
              <a:rPr lang="fr-FR" sz="800" i="1" dirty="0">
                <a:solidFill>
                  <a:schemeClr val="bg1">
                    <a:lumMod val="50000"/>
                  </a:schemeClr>
                </a:solidFill>
                <a:latin typeface="Arial" panose="020B0604020202020204" pitchFamily="34" charset="0"/>
                <a:ea typeface="Times New Roman" panose="02020603050405020304" pitchFamily="18" charset="0"/>
              </a:rPr>
              <a:t> </a:t>
            </a:r>
            <a:endParaRPr lang="fr-FR" sz="800" i="1" dirty="0">
              <a:solidFill>
                <a:schemeClr val="bg1">
                  <a:lumMod val="50000"/>
                </a:schemeClr>
              </a:solidFill>
              <a:latin typeface="Times New Roman" panose="02020603050405020304" pitchFamily="18" charset="0"/>
              <a:ea typeface="Times New Roman" panose="02020603050405020304" pitchFamily="18" charset="0"/>
            </a:endParaRPr>
          </a:p>
          <a:p>
            <a:r>
              <a:rPr lang="fr-FR" sz="800" i="1" dirty="0">
                <a:solidFill>
                  <a:schemeClr val="bg1">
                    <a:lumMod val="50000"/>
                  </a:schemeClr>
                </a:solidFill>
                <a:latin typeface="Arial" panose="020B0604020202020204" pitchFamily="34" charset="0"/>
                <a:ea typeface="Times New Roman" panose="02020603050405020304" pitchFamily="18" charset="0"/>
              </a:rPr>
              <a:t>1. </a:t>
            </a:r>
            <a:r>
              <a:rPr lang="fr-FR" sz="800" i="1" dirty="0" err="1">
                <a:solidFill>
                  <a:schemeClr val="bg1">
                    <a:lumMod val="50000"/>
                  </a:schemeClr>
                </a:solidFill>
                <a:latin typeface="Arial" panose="020B0604020202020204" pitchFamily="34" charset="0"/>
                <a:ea typeface="Times New Roman" panose="02020603050405020304" pitchFamily="18" charset="0"/>
              </a:rPr>
              <a:t>European</a:t>
            </a:r>
            <a:r>
              <a:rPr lang="fr-FR" sz="800" i="1" dirty="0">
                <a:solidFill>
                  <a:schemeClr val="bg1">
                    <a:lumMod val="50000"/>
                  </a:schemeClr>
                </a:solidFill>
                <a:latin typeface="Arial" panose="020B0604020202020204" pitchFamily="34" charset="0"/>
                <a:ea typeface="Times New Roman" panose="02020603050405020304" pitchFamily="18" charset="0"/>
              </a:rPr>
              <a:t> </a:t>
            </a:r>
            <a:r>
              <a:rPr lang="fr-FR" sz="800" i="1" dirty="0" err="1">
                <a:solidFill>
                  <a:schemeClr val="bg1">
                    <a:lumMod val="50000"/>
                  </a:schemeClr>
                </a:solidFill>
                <a:latin typeface="Arial" panose="020B0604020202020204" pitchFamily="34" charset="0"/>
                <a:ea typeface="Times New Roman" panose="02020603050405020304" pitchFamily="18" charset="0"/>
              </a:rPr>
              <a:t>Committee</a:t>
            </a:r>
            <a:r>
              <a:rPr lang="fr-FR" sz="800" i="1" dirty="0">
                <a:solidFill>
                  <a:schemeClr val="bg1">
                    <a:lumMod val="50000"/>
                  </a:schemeClr>
                </a:solidFill>
                <a:latin typeface="Arial" panose="020B0604020202020204" pitchFamily="34" charset="0"/>
                <a:ea typeface="Times New Roman" panose="02020603050405020304" pitchFamily="18" charset="0"/>
              </a:rPr>
              <a:t> on </a:t>
            </a:r>
            <a:r>
              <a:rPr lang="fr-FR" sz="800" i="1" dirty="0" err="1">
                <a:solidFill>
                  <a:schemeClr val="bg1">
                    <a:lumMod val="50000"/>
                  </a:schemeClr>
                </a:solidFill>
                <a:latin typeface="Arial" panose="020B0604020202020204" pitchFamily="34" charset="0"/>
                <a:ea typeface="Times New Roman" panose="02020603050405020304" pitchFamily="18" charset="0"/>
              </a:rPr>
              <a:t>Antimicrobial</a:t>
            </a:r>
            <a:r>
              <a:rPr lang="fr-FR" sz="800" i="1" dirty="0">
                <a:solidFill>
                  <a:schemeClr val="bg1">
                    <a:lumMod val="50000"/>
                  </a:schemeClr>
                </a:solidFill>
                <a:latin typeface="Arial" panose="020B0604020202020204" pitchFamily="34" charset="0"/>
                <a:ea typeface="Times New Roman" panose="02020603050405020304" pitchFamily="18" charset="0"/>
              </a:rPr>
              <a:t> </a:t>
            </a:r>
            <a:r>
              <a:rPr lang="fr-FR" sz="800" i="1" dirty="0" err="1">
                <a:solidFill>
                  <a:schemeClr val="bg1">
                    <a:lumMod val="50000"/>
                  </a:schemeClr>
                </a:solidFill>
                <a:latin typeface="Arial" panose="020B0604020202020204" pitchFamily="34" charset="0"/>
                <a:ea typeface="Times New Roman" panose="02020603050405020304" pitchFamily="18" charset="0"/>
              </a:rPr>
              <a:t>Susceptibility</a:t>
            </a:r>
            <a:r>
              <a:rPr lang="fr-FR" sz="800" i="1" dirty="0">
                <a:solidFill>
                  <a:schemeClr val="bg1">
                    <a:lumMod val="50000"/>
                  </a:schemeClr>
                </a:solidFill>
                <a:latin typeface="Arial" panose="020B0604020202020204" pitchFamily="34" charset="0"/>
                <a:ea typeface="Times New Roman" panose="02020603050405020304" pitchFamily="18" charset="0"/>
              </a:rPr>
              <a:t> </a:t>
            </a:r>
            <a:r>
              <a:rPr lang="fr-FR" sz="800" i="1" dirty="0" err="1">
                <a:solidFill>
                  <a:schemeClr val="bg1">
                    <a:lumMod val="50000"/>
                  </a:schemeClr>
                </a:solidFill>
                <a:latin typeface="Arial" panose="020B0604020202020204" pitchFamily="34" charset="0"/>
                <a:ea typeface="Times New Roman" panose="02020603050405020304" pitchFamily="18" charset="0"/>
              </a:rPr>
              <a:t>Testing</a:t>
            </a:r>
            <a:r>
              <a:rPr lang="fr-FR" sz="800" i="1" dirty="0">
                <a:solidFill>
                  <a:schemeClr val="bg1">
                    <a:lumMod val="50000"/>
                  </a:schemeClr>
                </a:solidFill>
                <a:latin typeface="Arial" panose="020B0604020202020204" pitchFamily="34" charset="0"/>
                <a:ea typeface="Times New Roman" panose="02020603050405020304" pitchFamily="18" charset="0"/>
              </a:rPr>
              <a:t> (www.eucast.org)</a:t>
            </a:r>
            <a:endParaRPr lang="fr-FR" sz="800" i="1" dirty="0">
              <a:solidFill>
                <a:schemeClr val="bg1">
                  <a:lumMod val="50000"/>
                </a:schemeClr>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76651317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en-US" sz="2000" dirty="0"/>
              <a:t>Output analysis</a:t>
            </a:r>
          </a:p>
        </p:txBody>
      </p:sp>
      <p:sp>
        <p:nvSpPr>
          <p:cNvPr id="5" name="Espace réservé du contenu 4"/>
          <p:cNvSpPr>
            <a:spLocks noGrp="1"/>
          </p:cNvSpPr>
          <p:nvPr>
            <p:ph sz="quarter" idx="16"/>
          </p:nvPr>
        </p:nvSpPr>
        <p:spPr/>
        <p:txBody>
          <a:bodyPr/>
          <a:lstStyle/>
          <a:p>
            <a:r>
              <a:rPr lang="en-US" dirty="0"/>
              <a:t>Michelle BRESSAN et al.</a:t>
            </a:r>
            <a:r>
              <a:rPr lang="fr-FR" dirty="0"/>
              <a:t>, ECCMID</a:t>
            </a:r>
            <a:r>
              <a:rPr lang="fr-FR" baseline="30000" dirty="0"/>
              <a:t>Ⓡ</a:t>
            </a:r>
            <a:r>
              <a:rPr lang="fr-FR" dirty="0"/>
              <a:t> 2024, Abs#O0272</a:t>
            </a:r>
          </a:p>
        </p:txBody>
      </p:sp>
      <p:graphicFrame>
        <p:nvGraphicFramePr>
          <p:cNvPr id="64" name="Tableau 63"/>
          <p:cNvGraphicFramePr>
            <a:graphicFrameLocks noGrp="1"/>
          </p:cNvGraphicFramePr>
          <p:nvPr>
            <p:extLst>
              <p:ext uri="{D42A27DB-BD31-4B8C-83A1-F6EECF244321}">
                <p14:modId xmlns:p14="http://schemas.microsoft.com/office/powerpoint/2010/main" val="3767636993"/>
              </p:ext>
            </p:extLst>
          </p:nvPr>
        </p:nvGraphicFramePr>
        <p:xfrm>
          <a:off x="1349828" y="2074386"/>
          <a:ext cx="6274936" cy="3664551"/>
        </p:xfrm>
        <a:graphic>
          <a:graphicData uri="http://schemas.openxmlformats.org/drawingml/2006/table">
            <a:tbl>
              <a:tblPr firstRow="1" bandRow="1">
                <a:tableStyleId>{5C22544A-7EE6-4342-B048-85BDC9FD1C3A}</a:tableStyleId>
              </a:tblPr>
              <a:tblGrid>
                <a:gridCol w="1507672">
                  <a:extLst>
                    <a:ext uri="{9D8B030D-6E8A-4147-A177-3AD203B41FA5}">
                      <a16:colId xmlns:a16="http://schemas.microsoft.com/office/drawing/2014/main" val="20000"/>
                    </a:ext>
                  </a:extLst>
                </a:gridCol>
                <a:gridCol w="1017036">
                  <a:extLst>
                    <a:ext uri="{9D8B030D-6E8A-4147-A177-3AD203B41FA5}">
                      <a16:colId xmlns:a16="http://schemas.microsoft.com/office/drawing/2014/main" val="20001"/>
                    </a:ext>
                  </a:extLst>
                </a:gridCol>
                <a:gridCol w="1875114">
                  <a:extLst>
                    <a:ext uri="{9D8B030D-6E8A-4147-A177-3AD203B41FA5}">
                      <a16:colId xmlns:a16="http://schemas.microsoft.com/office/drawing/2014/main" val="20002"/>
                    </a:ext>
                  </a:extLst>
                </a:gridCol>
                <a:gridCol w="1875114">
                  <a:extLst>
                    <a:ext uri="{9D8B030D-6E8A-4147-A177-3AD203B41FA5}">
                      <a16:colId xmlns:a16="http://schemas.microsoft.com/office/drawing/2014/main" val="20003"/>
                    </a:ext>
                  </a:extLst>
                </a:gridCol>
              </a:tblGrid>
              <a:tr h="443980">
                <a:tc>
                  <a:txBody>
                    <a:bodyPr/>
                    <a:lstStyle/>
                    <a:p>
                      <a:pP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72000">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Human experts</a:t>
                      </a:r>
                      <a:r>
                        <a:rPr lang="fr-FR" sz="1200" b="1" kern="1200" baseline="30000" dirty="0">
                          <a:solidFill>
                            <a:schemeClr val="bg1"/>
                          </a:solidFill>
                          <a:latin typeface="Arial" panose="020B0604020202020204" pitchFamily="34" charset="0"/>
                          <a:ea typeface="+mn-ea"/>
                          <a:cs typeface="Arial" panose="020B0604020202020204" pitchFamily="34" charset="0"/>
                        </a:rPr>
                        <a:t> a</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a:txBody>
                    <a:bodyPr/>
                    <a:lstStyle/>
                    <a:p>
                      <a:pPr marL="72000">
                        <a:lnSpc>
                          <a:spcPct val="107000"/>
                        </a:lnSpc>
                        <a:spcAft>
                          <a:spcPts val="0"/>
                        </a:spcAft>
                      </a:pPr>
                      <a:r>
                        <a:rPr lang="fr-FR" sz="1200" b="1" kern="1200" dirty="0">
                          <a:solidFill>
                            <a:schemeClr val="bg1"/>
                          </a:solidFill>
                          <a:latin typeface="Arial" panose="020B0604020202020204" pitchFamily="34" charset="0"/>
                          <a:ea typeface="+mn-ea"/>
                          <a:cs typeface="Arial" panose="020B0604020202020204" pitchFamily="34" charset="0"/>
                        </a:rPr>
                        <a:t>EUCAST-GPT-expert </a:t>
                      </a:r>
                      <a:r>
                        <a:rPr lang="fr-FR" sz="1200" b="1" kern="1200" baseline="30000" dirty="0">
                          <a:solidFill>
                            <a:schemeClr val="bg1"/>
                          </a:solidFill>
                          <a:latin typeface="Arial" panose="020B0604020202020204" pitchFamily="34" charset="0"/>
                          <a:ea typeface="+mn-ea"/>
                          <a:cs typeface="Arial" panose="020B0604020202020204" pitchFamily="34" charset="0"/>
                        </a:rPr>
                        <a:t>b</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3175" cap="flat" cmpd="sng" algn="ctr">
                      <a:solidFill>
                        <a:srgbClr val="5E247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10000"/>
                  </a:ext>
                </a:extLst>
              </a:tr>
              <a:tr h="300552">
                <a:tc>
                  <a:txBody>
                    <a:bodyPr/>
                    <a:lstStyle/>
                    <a:p>
                      <a:pPr marL="72000">
                        <a:lnSpc>
                          <a:spcPct val="107000"/>
                        </a:lnSpc>
                        <a:spcAft>
                          <a:spcPts val="0"/>
                        </a:spcAft>
                      </a:pPr>
                      <a:r>
                        <a:rPr lang="fr-FR" sz="1200" b="1" kern="1200" dirty="0">
                          <a:solidFill>
                            <a:schemeClr val="tx1">
                              <a:lumMod val="75000"/>
                              <a:lumOff val="25000"/>
                            </a:schemeClr>
                          </a:solidFill>
                          <a:latin typeface="Arial" panose="020B0604020202020204" pitchFamily="34" charset="0"/>
                          <a:ea typeface="+mn-ea"/>
                          <a:cs typeface="Arial" panose="020B0604020202020204" pitchFamily="34" charset="0"/>
                        </a:rPr>
                        <a:t>ESBL</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Sensitivity</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98.0% (91.8-100)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95.4% (94.5-96.3)</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67569">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Specificity</a:t>
                      </a: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99.1% (97.1-100)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69.2% (63.8-85.7)</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267569">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PPV</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99.0% (97.4-100)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76.3% (73.4-87.3)</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44329">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NPV</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98.1% (92.0-100)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93.8% (93.5-94.4)</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267569">
                <a:tc>
                  <a:txBody>
                    <a:bodyPr/>
                    <a:lstStyle/>
                    <a:p>
                      <a:pPr marL="72000">
                        <a:lnSpc>
                          <a:spcPct val="107000"/>
                        </a:lnSpc>
                        <a:spcAft>
                          <a:spcPts val="0"/>
                        </a:spcAft>
                      </a:pPr>
                      <a:r>
                        <a:rPr lang="fr-FR" sz="1200" b="1" kern="1200" dirty="0" err="1">
                          <a:solidFill>
                            <a:schemeClr val="tx1">
                              <a:lumMod val="75000"/>
                              <a:lumOff val="25000"/>
                            </a:schemeClr>
                          </a:solidFill>
                          <a:latin typeface="Arial" panose="020B0604020202020204" pitchFamily="34" charset="0"/>
                          <a:ea typeface="+mn-ea"/>
                          <a:cs typeface="Arial" panose="020B0604020202020204" pitchFamily="34" charset="0"/>
                        </a:rPr>
                        <a:t>AmpC</a:t>
                      </a:r>
                      <a:endParaRPr lang="fr-FR" sz="1200" b="1"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Sensitivity</a:t>
                      </a: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96.8% (93.3-100)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96.9% (87.5-96.9)</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67569">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Specificity</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97.1% (95.9-97.7)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86.3% (84.1-91.8)</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267569">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PPV</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84.9% (81.6-88.2)</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54.9% (53.5-68.9)</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7"/>
                  </a:ext>
                </a:extLst>
              </a:tr>
              <a:tr h="267569">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NPV</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99.4% (98.8-100)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99.3% (97.3-99.4)</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9"/>
                  </a:ext>
                </a:extLst>
              </a:tr>
              <a:tr h="267569">
                <a:tc>
                  <a:txBody>
                    <a:bodyPr/>
                    <a:lstStyle/>
                    <a:p>
                      <a:pPr marL="72000">
                        <a:lnSpc>
                          <a:spcPct val="107000"/>
                        </a:lnSpc>
                        <a:spcAft>
                          <a:spcPts val="0"/>
                        </a:spcAft>
                      </a:pPr>
                      <a:r>
                        <a:rPr lang="fr-FR" sz="1200" b="1" kern="1200" dirty="0">
                          <a:solidFill>
                            <a:schemeClr val="tx1">
                              <a:lumMod val="75000"/>
                              <a:lumOff val="25000"/>
                            </a:schemeClr>
                          </a:solidFill>
                          <a:latin typeface="Arial" panose="020B0604020202020204" pitchFamily="34" charset="0"/>
                          <a:ea typeface="+mn-ea"/>
                          <a:cs typeface="Arial" panose="020B0604020202020204" pitchFamily="34" charset="0"/>
                        </a:rPr>
                        <a:t>Carbapenemases</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err="1">
                          <a:solidFill>
                            <a:schemeClr val="tx1">
                              <a:lumMod val="75000"/>
                              <a:lumOff val="25000"/>
                            </a:schemeClr>
                          </a:solidFill>
                          <a:latin typeface="Arial" panose="020B0604020202020204" pitchFamily="34" charset="0"/>
                          <a:ea typeface="+mn-ea"/>
                          <a:cs typeface="Arial" panose="020B0604020202020204" pitchFamily="34" charset="0"/>
                        </a:rPr>
                        <a:t>Sensitivity</a:t>
                      </a:r>
                      <a:endPar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endParaRP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95.5% (90.9-100)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100% (90.9-100) </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267569">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Specificity</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98.5% (98.5-98.5)</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98.8% (98.8-98.8)</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1"/>
                  </a:ext>
                </a:extLst>
              </a:tr>
              <a:tr h="267569">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PPV </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88.0% (87.0-91.3)</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91.7% (90.9-91.7)</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r h="267569">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 </a:t>
                      </a:r>
                    </a:p>
                  </a:txBody>
                  <a:tcPr marL="44450" marR="44450" marT="0" marB="0" anchor="ctr">
                    <a:lnL w="3175" cap="flat" cmpd="sng" algn="ctr">
                      <a:solidFill>
                        <a:srgbClr val="5E247C"/>
                      </a:solid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NPV</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a:solidFill>
                            <a:schemeClr val="tx1">
                              <a:lumMod val="75000"/>
                              <a:lumOff val="25000"/>
                            </a:schemeClr>
                          </a:solidFill>
                          <a:latin typeface="Arial" panose="020B0604020202020204" pitchFamily="34" charset="0"/>
                          <a:ea typeface="+mn-ea"/>
                          <a:cs typeface="Arial" panose="020B0604020202020204" pitchFamily="34" charset="0"/>
                        </a:rPr>
                        <a:t> 99.5% (99.0-100)</a:t>
                      </a:r>
                    </a:p>
                  </a:txBody>
                  <a:tcPr marL="44450" marR="44450" marT="0"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nSpc>
                          <a:spcPct val="107000"/>
                        </a:lnSpc>
                        <a:spcAft>
                          <a:spcPts val="0"/>
                        </a:spcAft>
                      </a:pPr>
                      <a:r>
                        <a:rPr lang="fr-FR" sz="1200" b="0" kern="1200" dirty="0">
                          <a:solidFill>
                            <a:schemeClr val="tx1">
                              <a:lumMod val="75000"/>
                              <a:lumOff val="25000"/>
                            </a:schemeClr>
                          </a:solidFill>
                          <a:latin typeface="Arial" panose="020B0604020202020204" pitchFamily="34" charset="0"/>
                          <a:ea typeface="+mn-ea"/>
                          <a:cs typeface="Arial" panose="020B0604020202020204" pitchFamily="34" charset="0"/>
                        </a:rPr>
                        <a:t>98.8% (98.8-100)</a:t>
                      </a:r>
                    </a:p>
                  </a:txBody>
                  <a:tcPr marL="44450" marR="44450" marT="0" marB="0" anchor="ctr">
                    <a:lnL w="9525" cap="flat" cmpd="sng" algn="ctr">
                      <a:noFill/>
                      <a:prstDash val="solid"/>
                      <a:round/>
                      <a:headEnd type="none" w="med" len="med"/>
                      <a:tailEnd type="none" w="med" len="med"/>
                    </a:lnL>
                    <a:lnR w="3175" cap="flat" cmpd="sng" algn="ctr">
                      <a:solidFill>
                        <a:srgbClr val="5E247C"/>
                      </a:solidFill>
                      <a:prstDash val="solid"/>
                      <a:round/>
                      <a:headEnd type="none" w="med" len="med"/>
                      <a:tailEnd type="none" w="med" len="med"/>
                    </a:lnR>
                    <a:lnT w="9525" cap="flat" cmpd="sng" algn="ctr">
                      <a:noFill/>
                      <a:prstDash val="solid"/>
                      <a:round/>
                      <a:headEnd type="none" w="med" len="med"/>
                      <a:tailEnd type="none" w="med" len="med"/>
                    </a:lnT>
                    <a:lnB w="317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3"/>
                  </a:ext>
                </a:extLst>
              </a:tr>
            </a:tbl>
          </a:graphicData>
        </a:graphic>
      </p:graphicFrame>
      <p:sp>
        <p:nvSpPr>
          <p:cNvPr id="2" name="Rectangle 1"/>
          <p:cNvSpPr/>
          <p:nvPr/>
        </p:nvSpPr>
        <p:spPr>
          <a:xfrm>
            <a:off x="1349828" y="1332379"/>
            <a:ext cx="10363200" cy="1077218"/>
          </a:xfrm>
          <a:prstGeom prst="rect">
            <a:avLst/>
          </a:prstGeom>
        </p:spPr>
        <p:txBody>
          <a:bodyPr/>
          <a:lstStyle/>
          <a:p>
            <a:pPr>
              <a:buClr>
                <a:srgbClr val="5E247C"/>
              </a:buClr>
              <a:buSzPct val="85000"/>
            </a:pPr>
            <a:r>
              <a:rPr lang="fr-FR" sz="1400" b="1" dirty="0">
                <a:latin typeface="Arial" panose="020B0604020202020204" pitchFamily="34" charset="0"/>
                <a:cs typeface="Arial" panose="020B0604020202020204" pitchFamily="34" charset="0"/>
              </a:rPr>
              <a:t>Performance</a:t>
            </a:r>
            <a:r>
              <a:rPr lang="fr-FR" sz="1400" dirty="0">
                <a:latin typeface="Arial" panose="020B0604020202020204" pitchFamily="34" charset="0"/>
                <a:cs typeface="Arial" panose="020B0604020202020204" pitchFamily="34" charset="0"/>
              </a:rPr>
              <a:t> of </a:t>
            </a:r>
            <a:r>
              <a:rPr lang="fr-FR" sz="1400" dirty="0" err="1">
                <a:latin typeface="Arial" panose="020B0604020202020204" pitchFamily="34" charset="0"/>
                <a:cs typeface="Arial" panose="020B0604020202020204" pitchFamily="34" charset="0"/>
              </a:rPr>
              <a:t>indicating</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resistance</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mechanisms</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compared</a:t>
            </a:r>
            <a:r>
              <a:rPr lang="fr-FR" sz="1400" dirty="0">
                <a:latin typeface="Arial" panose="020B0604020202020204" pitchFamily="34" charset="0"/>
                <a:cs typeface="Arial" panose="020B0604020202020204" pitchFamily="34" charset="0"/>
              </a:rPr>
              <a:t> to routine diagnostic output = </a:t>
            </a:r>
            <a:r>
              <a:rPr lang="fr-FR" sz="1400" dirty="0" err="1">
                <a:latin typeface="Arial" panose="020B0604020202020204" pitchFamily="34" charset="0"/>
                <a:cs typeface="Arial" panose="020B0604020202020204" pitchFamily="34" charset="0"/>
              </a:rPr>
              <a:t>reference</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measured</a:t>
            </a:r>
            <a:r>
              <a:rPr lang="fr-FR" sz="1400" dirty="0">
                <a:latin typeface="Arial" panose="020B0604020202020204" pitchFamily="34" charset="0"/>
                <a:cs typeface="Arial" panose="020B0604020202020204" pitchFamily="34" charset="0"/>
              </a:rPr>
              <a:t> as </a:t>
            </a:r>
            <a:r>
              <a:rPr lang="fr-FR" sz="1400" dirty="0" err="1">
                <a:latin typeface="Arial" panose="020B0604020202020204" pitchFamily="34" charset="0"/>
                <a:cs typeface="Arial" panose="020B0604020202020204" pitchFamily="34" charset="0"/>
              </a:rPr>
              <a:t>sensitivity</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specificity</a:t>
            </a:r>
            <a:r>
              <a:rPr lang="fr-FR" sz="1400" dirty="0">
                <a:latin typeface="Arial" panose="020B0604020202020204" pitchFamily="34" charset="0"/>
                <a:cs typeface="Arial" panose="020B0604020202020204" pitchFamily="34" charset="0"/>
              </a:rPr>
              <a:t>, positive and </a:t>
            </a:r>
            <a:r>
              <a:rPr lang="fr-FR" sz="1400" dirty="0" err="1">
                <a:latin typeface="Arial" panose="020B0604020202020204" pitchFamily="34" charset="0"/>
                <a:cs typeface="Arial" panose="020B0604020202020204" pitchFamily="34" charset="0"/>
              </a:rPr>
              <a:t>negative</a:t>
            </a:r>
            <a:r>
              <a:rPr lang="fr-FR" sz="1400" dirty="0">
                <a:latin typeface="Arial" panose="020B0604020202020204" pitchFamily="34" charset="0"/>
                <a:cs typeface="Arial" panose="020B0604020202020204" pitchFamily="34" charset="0"/>
              </a:rPr>
              <a:t> </a:t>
            </a:r>
            <a:r>
              <a:rPr lang="fr-FR" sz="1400" dirty="0" err="1">
                <a:latin typeface="Arial" panose="020B0604020202020204" pitchFamily="34" charset="0"/>
                <a:cs typeface="Arial" panose="020B0604020202020204" pitchFamily="34" charset="0"/>
              </a:rPr>
              <a:t>predictive</a:t>
            </a:r>
            <a:r>
              <a:rPr lang="fr-FR" sz="1400" dirty="0">
                <a:latin typeface="Arial" panose="020B0604020202020204" pitchFamily="34" charset="0"/>
                <a:cs typeface="Arial" panose="020B0604020202020204" pitchFamily="34" charset="0"/>
              </a:rPr>
              <a:t> values (PPV and NPV), </a:t>
            </a:r>
            <a:r>
              <a:rPr lang="fr-FR" sz="1400" dirty="0" err="1">
                <a:latin typeface="Arial" panose="020B0604020202020204" pitchFamily="34" charset="0"/>
                <a:cs typeface="Arial" panose="020B0604020202020204" pitchFamily="34" charset="0"/>
              </a:rPr>
              <a:t>given</a:t>
            </a:r>
            <a:r>
              <a:rPr lang="fr-FR" sz="1400" dirty="0">
                <a:latin typeface="Arial" panose="020B0604020202020204" pitchFamily="34" charset="0"/>
                <a:cs typeface="Arial" panose="020B0604020202020204" pitchFamily="34" charset="0"/>
              </a:rPr>
              <a:t> as </a:t>
            </a:r>
            <a:r>
              <a:rPr lang="fr-FR" sz="1400" dirty="0" err="1">
                <a:latin typeface="Arial" panose="020B0604020202020204" pitchFamily="34" charset="0"/>
                <a:cs typeface="Arial" panose="020B0604020202020204" pitchFamily="34" charset="0"/>
              </a:rPr>
              <a:t>median</a:t>
            </a:r>
            <a:endParaRPr lang="fr-FR" sz="1400" dirty="0">
              <a:latin typeface="Arial" panose="020B0604020202020204" pitchFamily="34" charset="0"/>
              <a:cs typeface="Arial" panose="020B0604020202020204" pitchFamily="34" charset="0"/>
            </a:endParaRPr>
          </a:p>
        </p:txBody>
      </p:sp>
      <p:sp>
        <p:nvSpPr>
          <p:cNvPr id="8" name="Rectangle 7"/>
          <p:cNvSpPr/>
          <p:nvPr/>
        </p:nvSpPr>
        <p:spPr>
          <a:xfrm>
            <a:off x="7737927" y="2223374"/>
            <a:ext cx="4196897" cy="3873499"/>
          </a:xfrm>
          <a:prstGeom prst="rect">
            <a:avLst/>
          </a:prstGeom>
        </p:spPr>
        <p:txBody>
          <a:bodyPr/>
          <a:lstStyle/>
          <a:p>
            <a:pPr>
              <a:buClr>
                <a:srgbClr val="5E247C"/>
              </a:buClr>
              <a:buSzPct val="85000"/>
            </a:pPr>
            <a:r>
              <a:rPr lang="en-US" sz="1600" b="1" dirty="0">
                <a:solidFill>
                  <a:srgbClr val="5E247C"/>
                </a:solidFill>
                <a:latin typeface="Arial" panose="020B0604020202020204" pitchFamily="34" charset="0"/>
                <a:cs typeface="Arial" panose="020B0604020202020204" pitchFamily="34" charset="0"/>
              </a:rPr>
              <a:t>a) Three Human experts</a:t>
            </a:r>
          </a:p>
          <a:p>
            <a:pPr marL="742950" lvl="1" indent="-285750">
              <a:buClr>
                <a:schemeClr val="bg1">
                  <a:lumMod val="50000"/>
                </a:schemeClr>
              </a:buClr>
              <a:buSzPct val="85000"/>
              <a:buFont typeface="Wingdings" panose="05000000000000000000" pitchFamily="2" charset="2"/>
              <a:buChar char="à"/>
            </a:pPr>
            <a:r>
              <a:rPr lang="en-US" sz="1400" dirty="0">
                <a:solidFill>
                  <a:schemeClr val="tx1">
                    <a:lumMod val="65000"/>
                    <a:lumOff val="35000"/>
                  </a:schemeClr>
                </a:solidFill>
                <a:latin typeface="Arial" panose="020B0604020202020204" pitchFamily="34" charset="0"/>
                <a:cs typeface="Arial" panose="020B0604020202020204" pitchFamily="34" charset="0"/>
              </a:rPr>
              <a:t>High sensitivity and specificity</a:t>
            </a:r>
          </a:p>
          <a:p>
            <a:pPr marL="742950" lvl="1" indent="-285750">
              <a:buClr>
                <a:schemeClr val="bg1">
                  <a:lumMod val="50000"/>
                </a:schemeClr>
              </a:buClr>
              <a:buSzPct val="85000"/>
              <a:buFont typeface="Wingdings" panose="05000000000000000000" pitchFamily="2" charset="2"/>
              <a:buChar char="à"/>
            </a:pPr>
            <a:r>
              <a:rPr lang="en-US" sz="1400" b="1" dirty="0">
                <a:solidFill>
                  <a:schemeClr val="tx1">
                    <a:lumMod val="65000"/>
                    <a:lumOff val="35000"/>
                  </a:schemeClr>
                </a:solidFill>
                <a:latin typeface="Arial" panose="020B0604020202020204" pitchFamily="34" charset="0"/>
                <a:cs typeface="Arial" panose="020B0604020202020204" pitchFamily="34" charset="0"/>
              </a:rPr>
              <a:t>8 words </a:t>
            </a:r>
            <a:r>
              <a:rPr lang="en-US" sz="1400" dirty="0">
                <a:solidFill>
                  <a:schemeClr val="tx1">
                    <a:lumMod val="65000"/>
                    <a:lumOff val="35000"/>
                  </a:schemeClr>
                </a:solidFill>
                <a:latin typeface="Arial" panose="020B0604020202020204" pitchFamily="34" charset="0"/>
                <a:cs typeface="Arial" panose="020B0604020202020204" pitchFamily="34" charset="0"/>
              </a:rPr>
              <a:t>for reasoning (median)</a:t>
            </a:r>
          </a:p>
          <a:p>
            <a:pPr marL="280988" indent="-280988">
              <a:buClr>
                <a:srgbClr val="5E247C"/>
              </a:buClr>
              <a:buSzPct val="85000"/>
              <a:buFont typeface="Wingdings" panose="05000000000000000000" pitchFamily="2" charset="2"/>
              <a:buChar char="l"/>
            </a:pPr>
            <a:endParaRPr lang="en-US" sz="1400" dirty="0">
              <a:latin typeface="Arial" panose="020B0604020202020204" pitchFamily="34" charset="0"/>
              <a:cs typeface="Arial" panose="020B0604020202020204" pitchFamily="34" charset="0"/>
            </a:endParaRPr>
          </a:p>
          <a:p>
            <a:pPr>
              <a:buClr>
                <a:srgbClr val="5E247C"/>
              </a:buClr>
              <a:buSzPct val="85000"/>
            </a:pPr>
            <a:r>
              <a:rPr lang="en-US" sz="1600" b="1" dirty="0">
                <a:solidFill>
                  <a:srgbClr val="5E247C"/>
                </a:solidFill>
                <a:latin typeface="Arial" panose="020B0604020202020204" pitchFamily="34" charset="0"/>
                <a:cs typeface="Arial" panose="020B0604020202020204" pitchFamily="34" charset="0"/>
              </a:rPr>
              <a:t>b) "EUCAST-GPT-expert" </a:t>
            </a:r>
            <a:r>
              <a:rPr lang="en-US" sz="1200" dirty="0">
                <a:solidFill>
                  <a:srgbClr val="5E247C"/>
                </a:solidFill>
                <a:latin typeface="Arial" panose="020B0604020202020204" pitchFamily="34" charset="0"/>
                <a:cs typeface="Arial" panose="020B0604020202020204" pitchFamily="34" charset="0"/>
              </a:rPr>
              <a:t>(3 prompting rounds)</a:t>
            </a:r>
            <a:endParaRPr lang="en-US" sz="1600" dirty="0">
              <a:solidFill>
                <a:srgbClr val="5E247C"/>
              </a:solidFill>
              <a:latin typeface="Arial" panose="020B0604020202020204" pitchFamily="34" charset="0"/>
              <a:cs typeface="Arial" panose="020B0604020202020204" pitchFamily="34" charset="0"/>
            </a:endParaRPr>
          </a:p>
          <a:p>
            <a:pPr marL="742950" lvl="1" indent="-285750">
              <a:buClr>
                <a:schemeClr val="bg1">
                  <a:lumMod val="50000"/>
                </a:schemeClr>
              </a:buClr>
              <a:buSzPct val="85000"/>
              <a:buFont typeface="Wingdings" panose="05000000000000000000" pitchFamily="2" charset="2"/>
              <a:buChar char="à"/>
            </a:pPr>
            <a:r>
              <a:rPr lang="en-US" sz="1400" dirty="0">
                <a:solidFill>
                  <a:schemeClr val="tx1">
                    <a:lumMod val="65000"/>
                    <a:lumOff val="35000"/>
                  </a:schemeClr>
                </a:solidFill>
                <a:latin typeface="Arial" panose="020B0604020202020204" pitchFamily="34" charset="0"/>
                <a:cs typeface="Arial" panose="020B0604020202020204" pitchFamily="34" charset="0"/>
              </a:rPr>
              <a:t>High sensitivity but variable specificity </a:t>
            </a:r>
          </a:p>
          <a:p>
            <a:pPr marL="742950" lvl="1" indent="-285750">
              <a:buClr>
                <a:schemeClr val="bg1">
                  <a:lumMod val="50000"/>
                </a:schemeClr>
              </a:buClr>
              <a:buSzPct val="85000"/>
              <a:buFont typeface="Wingdings" panose="05000000000000000000" pitchFamily="2" charset="2"/>
              <a:buChar char="à"/>
            </a:pPr>
            <a:r>
              <a:rPr lang="en-US" sz="1400" dirty="0">
                <a:solidFill>
                  <a:schemeClr val="tx1">
                    <a:lumMod val="65000"/>
                    <a:lumOff val="35000"/>
                  </a:schemeClr>
                </a:solidFill>
                <a:latin typeface="Arial" panose="020B0604020202020204" pitchFamily="34" charset="0"/>
                <a:cs typeface="Arial" panose="020B0604020202020204" pitchFamily="34" charset="0"/>
              </a:rPr>
              <a:t>Tendency to over-flag </a:t>
            </a:r>
            <a:r>
              <a:rPr lang="en-US" sz="1400" b="1" dirty="0">
                <a:solidFill>
                  <a:schemeClr val="tx1">
                    <a:lumMod val="65000"/>
                    <a:lumOff val="35000"/>
                  </a:schemeClr>
                </a:solidFill>
                <a:latin typeface="Arial" panose="020B0604020202020204" pitchFamily="34" charset="0"/>
                <a:cs typeface="Arial" panose="020B0604020202020204" pitchFamily="34" charset="0"/>
              </a:rPr>
              <a:t>ESBL</a:t>
            </a:r>
            <a:r>
              <a:rPr lang="en-US" sz="1400" dirty="0">
                <a:solidFill>
                  <a:schemeClr val="tx1">
                    <a:lumMod val="65000"/>
                    <a:lumOff val="35000"/>
                  </a:schemeClr>
                </a:solidFill>
                <a:latin typeface="Arial" panose="020B0604020202020204" pitchFamily="34" charset="0"/>
                <a:cs typeface="Arial" panose="020B0604020202020204" pitchFamily="34" charset="0"/>
              </a:rPr>
              <a:t> and </a:t>
            </a:r>
            <a:r>
              <a:rPr lang="en-US" sz="1400" b="1" dirty="0" err="1">
                <a:solidFill>
                  <a:schemeClr val="tx1">
                    <a:lumMod val="65000"/>
                    <a:lumOff val="35000"/>
                  </a:schemeClr>
                </a:solidFill>
                <a:latin typeface="Arial" panose="020B0604020202020204" pitchFamily="34" charset="0"/>
                <a:cs typeface="Arial" panose="020B0604020202020204" pitchFamily="34" charset="0"/>
              </a:rPr>
              <a:t>AmpC</a:t>
            </a:r>
            <a:r>
              <a:rPr lang="en-US" sz="1400" b="1" dirty="0">
                <a:solidFill>
                  <a:schemeClr val="tx1">
                    <a:lumMod val="65000"/>
                    <a:lumOff val="35000"/>
                  </a:schemeClr>
                </a:solidFill>
                <a:latin typeface="Arial" panose="020B0604020202020204" pitchFamily="34" charset="0"/>
                <a:cs typeface="Arial" panose="020B0604020202020204" pitchFamily="34" charset="0"/>
              </a:rPr>
              <a:t> </a:t>
            </a:r>
          </a:p>
          <a:p>
            <a:pPr marL="742950" lvl="1" indent="-285750">
              <a:buClr>
                <a:schemeClr val="bg1">
                  <a:lumMod val="50000"/>
                </a:schemeClr>
              </a:buClr>
              <a:buSzPct val="85000"/>
              <a:buFont typeface="Wingdings" panose="05000000000000000000" pitchFamily="2" charset="2"/>
              <a:buChar char="à"/>
            </a:pPr>
            <a:r>
              <a:rPr lang="en-US" sz="1400" b="1" dirty="0">
                <a:solidFill>
                  <a:schemeClr val="tx1">
                    <a:lumMod val="65000"/>
                    <a:lumOff val="35000"/>
                  </a:schemeClr>
                </a:solidFill>
                <a:latin typeface="Arial" panose="020B0604020202020204" pitchFamily="34" charset="0"/>
                <a:cs typeface="Arial" panose="020B0604020202020204" pitchFamily="34" charset="0"/>
              </a:rPr>
              <a:t>158 words </a:t>
            </a:r>
            <a:r>
              <a:rPr lang="en-US" sz="1400" dirty="0">
                <a:solidFill>
                  <a:schemeClr val="tx1">
                    <a:lumMod val="65000"/>
                    <a:lumOff val="35000"/>
                  </a:schemeClr>
                </a:solidFill>
                <a:latin typeface="Arial" panose="020B0604020202020204" pitchFamily="34" charset="0"/>
                <a:cs typeface="Arial" panose="020B0604020202020204" pitchFamily="34" charset="0"/>
              </a:rPr>
              <a:t>for reasoning (median)</a:t>
            </a:r>
          </a:p>
          <a:p>
            <a:pPr>
              <a:buClr>
                <a:srgbClr val="5E247C"/>
              </a:buClr>
              <a:buSzPct val="85000"/>
            </a:pPr>
            <a:endParaRPr lang="en-US" sz="1400" dirty="0">
              <a:latin typeface="Arial" panose="020B0604020202020204" pitchFamily="34" charset="0"/>
              <a:cs typeface="Arial" panose="020B0604020202020204" pitchFamily="34" charset="0"/>
            </a:endParaRPr>
          </a:p>
          <a:p>
            <a:pPr>
              <a:buClr>
                <a:srgbClr val="5E247C"/>
              </a:buClr>
              <a:buSzPct val="85000"/>
            </a:pPr>
            <a:r>
              <a:rPr lang="en-US" sz="1600" b="1" dirty="0">
                <a:latin typeface="Arial" panose="020B0604020202020204" pitchFamily="34" charset="0"/>
                <a:cs typeface="Arial" panose="020B0604020202020204" pitchFamily="34" charset="0"/>
              </a:rPr>
              <a:t>c</a:t>
            </a:r>
            <a:r>
              <a:rPr lang="en-US" sz="1600" b="1" dirty="0">
                <a:solidFill>
                  <a:srgbClr val="5E247C"/>
                </a:solidFill>
                <a:latin typeface="Arial" panose="020B0604020202020204" pitchFamily="34" charset="0"/>
                <a:cs typeface="Arial" panose="020B0604020202020204" pitchFamily="34" charset="0"/>
              </a:rPr>
              <a:t>) Non-customized GPT-4</a:t>
            </a:r>
          </a:p>
          <a:p>
            <a:pPr marL="742950" lvl="1" indent="-285750">
              <a:buClr>
                <a:schemeClr val="bg1">
                  <a:lumMod val="50000"/>
                </a:schemeClr>
              </a:buClr>
              <a:buSzPct val="85000"/>
              <a:buFont typeface="Wingdings" panose="05000000000000000000" pitchFamily="2" charset="2"/>
              <a:buChar char="à"/>
            </a:pPr>
            <a:r>
              <a:rPr lang="en-US" sz="1400" dirty="0">
                <a:solidFill>
                  <a:schemeClr val="tx1">
                    <a:lumMod val="65000"/>
                    <a:lumOff val="35000"/>
                  </a:schemeClr>
                </a:solidFill>
                <a:latin typeface="Arial" panose="020B0604020202020204" pitchFamily="34" charset="0"/>
                <a:cs typeface="Arial" panose="020B0604020202020204" pitchFamily="34" charset="0"/>
              </a:rPr>
              <a:t>Only </a:t>
            </a:r>
            <a:r>
              <a:rPr lang="en-US" sz="1400" b="1" dirty="0">
                <a:solidFill>
                  <a:schemeClr val="tx1">
                    <a:lumMod val="65000"/>
                    <a:lumOff val="35000"/>
                  </a:schemeClr>
                </a:solidFill>
                <a:latin typeface="Arial" panose="020B0604020202020204" pitchFamily="34" charset="0"/>
                <a:cs typeface="Arial" panose="020B0604020202020204" pitchFamily="34" charset="0"/>
              </a:rPr>
              <a:t>19.6% </a:t>
            </a:r>
            <a:r>
              <a:rPr lang="en-US" sz="1400" dirty="0">
                <a:solidFill>
                  <a:schemeClr val="tx1">
                    <a:lumMod val="65000"/>
                    <a:lumOff val="35000"/>
                  </a:schemeClr>
                </a:solidFill>
                <a:latin typeface="Arial" panose="020B0604020202020204" pitchFamily="34" charset="0"/>
                <a:cs typeface="Arial" panose="020B0604020202020204" pitchFamily="34" charset="0"/>
              </a:rPr>
              <a:t>of categories could be interpreted, </a:t>
            </a:r>
            <a:r>
              <a:rPr lang="en-US" sz="1400" b="1" dirty="0">
                <a:solidFill>
                  <a:schemeClr val="tx1">
                    <a:lumMod val="65000"/>
                    <a:lumOff val="35000"/>
                  </a:schemeClr>
                </a:solidFill>
                <a:latin typeface="Arial" panose="020B0604020202020204" pitchFamily="34" charset="0"/>
                <a:cs typeface="Arial" panose="020B0604020202020204" pitchFamily="34" charset="0"/>
              </a:rPr>
              <a:t>81% </a:t>
            </a:r>
            <a:r>
              <a:rPr lang="en-US" sz="1400" dirty="0">
                <a:solidFill>
                  <a:schemeClr val="tx1">
                    <a:lumMod val="65000"/>
                    <a:lumOff val="35000"/>
                  </a:schemeClr>
                </a:solidFill>
                <a:latin typeface="Arial" panose="020B0604020202020204" pitchFamily="34" charset="0"/>
                <a:cs typeface="Arial" panose="020B0604020202020204" pitchFamily="34" charset="0"/>
              </a:rPr>
              <a:t>of which agreed with reference</a:t>
            </a:r>
          </a:p>
          <a:p>
            <a:pPr marL="280988" indent="-280988">
              <a:buClr>
                <a:srgbClr val="5E247C"/>
              </a:buClr>
              <a:buSzPct val="85000"/>
              <a:buFont typeface="Wingdings" panose="05000000000000000000" pitchFamily="2" charset="2"/>
              <a:buChar char="l"/>
            </a:pPr>
            <a:endParaRPr lang="en-US" sz="1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308205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5" y="814000"/>
            <a:ext cx="11104989" cy="5243900"/>
          </a:xfrm>
        </p:spPr>
        <p:txBody>
          <a:bodyPr/>
          <a:lstStyle/>
          <a:p>
            <a:pPr>
              <a:spcAft>
                <a:spcPts val="600"/>
              </a:spcAft>
            </a:pPr>
            <a:r>
              <a:rPr lang="en-US" b="1" dirty="0">
                <a:solidFill>
                  <a:srgbClr val="5E247C"/>
                </a:solidFill>
              </a:rPr>
              <a:t>Human experts</a:t>
            </a:r>
            <a:endParaRPr lang="en-US" dirty="0"/>
          </a:p>
          <a:p>
            <a:pPr lvl="1">
              <a:spcBef>
                <a:spcPts val="200"/>
              </a:spcBef>
              <a:spcAft>
                <a:spcPts val="600"/>
              </a:spcAft>
            </a:pPr>
            <a:r>
              <a:rPr lang="en-US" dirty="0"/>
              <a:t>Highest concordance with reference standard</a:t>
            </a:r>
          </a:p>
          <a:p>
            <a:pPr lvl="1">
              <a:spcBef>
                <a:spcPts val="200"/>
              </a:spcBef>
              <a:spcAft>
                <a:spcPts val="600"/>
              </a:spcAft>
            </a:pPr>
            <a:r>
              <a:rPr lang="en-US" dirty="0"/>
              <a:t>Interpretation is time-consuming</a:t>
            </a:r>
          </a:p>
          <a:p>
            <a:pPr>
              <a:spcBef>
                <a:spcPts val="1800"/>
              </a:spcBef>
              <a:spcAft>
                <a:spcPts val="600"/>
              </a:spcAft>
            </a:pPr>
            <a:r>
              <a:rPr lang="en-US" b="1" dirty="0">
                <a:solidFill>
                  <a:srgbClr val="5E247C"/>
                </a:solidFill>
              </a:rPr>
              <a:t>"EUCAST-GPT-expert"</a:t>
            </a:r>
          </a:p>
          <a:p>
            <a:pPr lvl="1">
              <a:spcBef>
                <a:spcPts val="200"/>
              </a:spcBef>
              <a:spcAft>
                <a:spcPts val="600"/>
              </a:spcAft>
            </a:pPr>
            <a:r>
              <a:rPr lang="en-US" b="1" dirty="0"/>
              <a:t>High sensitivity </a:t>
            </a:r>
            <a:r>
              <a:rPr lang="en-US" dirty="0"/>
              <a:t>comparable to human experts; promising for future implementation into diagnostic setting </a:t>
            </a:r>
          </a:p>
          <a:p>
            <a:pPr lvl="1">
              <a:spcBef>
                <a:spcPts val="200"/>
              </a:spcBef>
              <a:spcAft>
                <a:spcPts val="600"/>
              </a:spcAft>
            </a:pPr>
            <a:r>
              <a:rPr lang="en-US" b="1" dirty="0"/>
              <a:t>Variable specificity</a:t>
            </a:r>
            <a:r>
              <a:rPr lang="en-US" dirty="0"/>
              <a:t> might lead to unnecessary confirmation testing, increased workload and higher costs </a:t>
            </a:r>
          </a:p>
          <a:p>
            <a:pPr lvl="1">
              <a:spcBef>
                <a:spcPts val="200"/>
              </a:spcBef>
              <a:spcAft>
                <a:spcPts val="600"/>
              </a:spcAft>
            </a:pPr>
            <a:r>
              <a:rPr lang="en-US" b="1" dirty="0"/>
              <a:t>Customized</a:t>
            </a:r>
            <a:r>
              <a:rPr lang="en-US" dirty="0"/>
              <a:t> version superior to </a:t>
            </a:r>
            <a:r>
              <a:rPr lang="en-US" b="1" dirty="0"/>
              <a:t>non-customized GPT-4</a:t>
            </a:r>
            <a:r>
              <a:rPr lang="en-US" dirty="0"/>
              <a:t> </a:t>
            </a:r>
          </a:p>
          <a:p>
            <a:pPr lvl="1">
              <a:spcBef>
                <a:spcPts val="200"/>
              </a:spcBef>
              <a:spcAft>
                <a:spcPts val="600"/>
              </a:spcAft>
            </a:pPr>
            <a:r>
              <a:rPr lang="en-US" dirty="0"/>
              <a:t>LLMs are currently </a:t>
            </a:r>
            <a:r>
              <a:rPr lang="en-US" b="1" dirty="0"/>
              <a:t>not IVDR/ FDA approved</a:t>
            </a:r>
          </a:p>
          <a:p>
            <a:pPr>
              <a:spcBef>
                <a:spcPts val="1800"/>
              </a:spcBef>
              <a:spcAft>
                <a:spcPts val="600"/>
              </a:spcAft>
            </a:pPr>
            <a:r>
              <a:rPr lang="en-US" b="1" dirty="0">
                <a:solidFill>
                  <a:srgbClr val="5E247C"/>
                </a:solidFill>
              </a:rPr>
              <a:t>Key aspects</a:t>
            </a:r>
          </a:p>
          <a:p>
            <a:pPr lvl="1">
              <a:spcBef>
                <a:spcPts val="200"/>
              </a:spcBef>
              <a:spcAft>
                <a:spcPts val="600"/>
              </a:spcAft>
            </a:pPr>
            <a:r>
              <a:rPr lang="en-US" dirty="0"/>
              <a:t>Integrating </a:t>
            </a:r>
            <a:r>
              <a:rPr lang="en-US" b="1" dirty="0"/>
              <a:t>Al tools</a:t>
            </a:r>
            <a:r>
              <a:rPr lang="en-US" dirty="0"/>
              <a:t> might facilitate the </a:t>
            </a:r>
            <a:r>
              <a:rPr lang="en-US" b="1" dirty="0"/>
              <a:t>screening</a:t>
            </a:r>
            <a:r>
              <a:rPr lang="en-US" dirty="0"/>
              <a:t> for certain resistance mechanisms</a:t>
            </a:r>
          </a:p>
          <a:p>
            <a:pPr lvl="1">
              <a:spcBef>
                <a:spcPts val="200"/>
              </a:spcBef>
              <a:spcAft>
                <a:spcPts val="600"/>
              </a:spcAft>
            </a:pPr>
            <a:r>
              <a:rPr lang="en-US" dirty="0"/>
              <a:t>No insight into data analysis therefore in silico </a:t>
            </a:r>
            <a:r>
              <a:rPr lang="en-US" b="1" dirty="0"/>
              <a:t>datasets for benchmarking </a:t>
            </a:r>
            <a:r>
              <a:rPr lang="en-US" dirty="0"/>
              <a:t>are essential</a:t>
            </a:r>
          </a:p>
          <a:p>
            <a:pPr lvl="1">
              <a:spcBef>
                <a:spcPts val="200"/>
              </a:spcBef>
              <a:spcAft>
                <a:spcPts val="600"/>
              </a:spcAft>
            </a:pPr>
            <a:r>
              <a:rPr lang="en-US" dirty="0"/>
              <a:t>Necessity of regulatory compliance; hence, </a:t>
            </a:r>
            <a:r>
              <a:rPr lang="en-US" b="1" dirty="0"/>
              <a:t>in-depth validation</a:t>
            </a:r>
            <a:r>
              <a:rPr lang="en-US" dirty="0"/>
              <a:t> is crucial</a:t>
            </a:r>
          </a:p>
          <a:p>
            <a:pPr lvl="1">
              <a:spcBef>
                <a:spcPts val="200"/>
              </a:spcBef>
              <a:spcAft>
                <a:spcPts val="600"/>
              </a:spcAft>
            </a:pPr>
            <a:r>
              <a:rPr lang="en-US" b="1" dirty="0"/>
              <a:t>Do not upload patient-related data</a:t>
            </a:r>
          </a:p>
          <a:p>
            <a:pPr lvl="1">
              <a:spcAft>
                <a:spcPts val="600"/>
              </a:spcAft>
            </a:pPr>
            <a:endParaRPr lang="fr-FR" dirty="0"/>
          </a:p>
        </p:txBody>
      </p:sp>
      <p:sp>
        <p:nvSpPr>
          <p:cNvPr id="4" name="Titre 3"/>
          <p:cNvSpPr>
            <a:spLocks noGrp="1"/>
          </p:cNvSpPr>
          <p:nvPr>
            <p:ph type="title"/>
          </p:nvPr>
        </p:nvSpPr>
        <p:spPr/>
        <p:txBody>
          <a:bodyPr/>
          <a:lstStyle/>
          <a:p>
            <a:r>
              <a:rPr lang="fr-FR" dirty="0"/>
              <a:t>Conclusion</a:t>
            </a:r>
          </a:p>
        </p:txBody>
      </p:sp>
      <p:sp>
        <p:nvSpPr>
          <p:cNvPr id="6" name="Espace réservé du contenu 5"/>
          <p:cNvSpPr>
            <a:spLocks noGrp="1"/>
          </p:cNvSpPr>
          <p:nvPr>
            <p:ph sz="quarter" idx="16"/>
          </p:nvPr>
        </p:nvSpPr>
        <p:spPr/>
        <p:txBody>
          <a:bodyPr/>
          <a:lstStyle/>
          <a:p>
            <a:r>
              <a:rPr lang="en-US" dirty="0"/>
              <a:t>Michelle BRESSAN et al.</a:t>
            </a:r>
            <a:r>
              <a:rPr lang="fr-FR" dirty="0"/>
              <a:t>, ECCMID</a:t>
            </a:r>
            <a:r>
              <a:rPr lang="fr-FR" baseline="30000" dirty="0"/>
              <a:t>Ⓡ</a:t>
            </a:r>
            <a:r>
              <a:rPr lang="fr-FR" dirty="0"/>
              <a:t> 2024, Abs#O0272</a:t>
            </a:r>
          </a:p>
        </p:txBody>
      </p:sp>
    </p:spTree>
    <p:extLst>
      <p:ext uri="{BB962C8B-B14F-4D97-AF65-F5344CB8AC3E}">
        <p14:creationId xmlns:p14="http://schemas.microsoft.com/office/powerpoint/2010/main" val="32164424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186350"/>
            <a:ext cx="11104989" cy="4232354"/>
          </a:xfrm>
        </p:spPr>
        <p:txBody>
          <a:bodyPr/>
          <a:lstStyle/>
          <a:p>
            <a:pPr marL="0" indent="0">
              <a:lnSpc>
                <a:spcPct val="150000"/>
              </a:lnSpc>
              <a:buNone/>
            </a:pPr>
            <a:r>
              <a:rPr lang="en-US" sz="2000" b="1" dirty="0">
                <a:solidFill>
                  <a:srgbClr val="7030A0"/>
                </a:solidFill>
              </a:rPr>
              <a:t>Blood cultures failed to achieve major microbiology criteria </a:t>
            </a:r>
            <a:r>
              <a:rPr lang="en-US" sz="2000" dirty="0">
                <a:solidFill>
                  <a:srgbClr val="7030A0"/>
                </a:solidFill>
              </a:rPr>
              <a:t>(up to 30% of cases)</a:t>
            </a:r>
            <a:endParaRPr lang="en-US" dirty="0">
              <a:solidFill>
                <a:srgbClr val="7030A0"/>
              </a:solidFill>
            </a:endParaRPr>
          </a:p>
          <a:p>
            <a:pPr marL="0" indent="0">
              <a:lnSpc>
                <a:spcPct val="150000"/>
              </a:lnSpc>
              <a:buNone/>
            </a:pPr>
            <a:endParaRPr lang="en-US" b="1" dirty="0"/>
          </a:p>
          <a:p>
            <a:pPr marL="0" indent="0">
              <a:lnSpc>
                <a:spcPct val="150000"/>
              </a:lnSpc>
              <a:buNone/>
            </a:pPr>
            <a:r>
              <a:rPr lang="en-US" b="1" dirty="0"/>
              <a:t>5.5.1.1. Major criteria – microbiology</a:t>
            </a:r>
            <a:br>
              <a:rPr lang="en-US" b="1" dirty="0"/>
            </a:br>
            <a:r>
              <a:rPr lang="en-US" b="1" i="1" dirty="0">
                <a:solidFill>
                  <a:srgbClr val="7030A0"/>
                </a:solidFill>
              </a:rPr>
              <a:t>Enterococcus faecalis</a:t>
            </a:r>
            <a:r>
              <a:rPr lang="en-US" b="1" dirty="0">
                <a:solidFill>
                  <a:srgbClr val="7030A0"/>
                </a:solidFill>
              </a:rPr>
              <a:t> was included as typical endocarditis bacterium</a:t>
            </a:r>
          </a:p>
          <a:p>
            <a:pPr>
              <a:lnSpc>
                <a:spcPct val="150000"/>
              </a:lnSpc>
            </a:pPr>
            <a:r>
              <a:rPr lang="en-US" dirty="0"/>
              <a:t>Prospective study of 344 patients with </a:t>
            </a:r>
            <a:r>
              <a:rPr lang="en-US" i="1" dirty="0"/>
              <a:t>E. faecalis </a:t>
            </a:r>
            <a:r>
              <a:rPr lang="en-US" i="1" dirty="0" err="1"/>
              <a:t>bacteraemia</a:t>
            </a:r>
            <a:r>
              <a:rPr lang="en-US" i="1" dirty="0"/>
              <a:t> </a:t>
            </a:r>
            <a:r>
              <a:rPr lang="en-US" dirty="0"/>
              <a:t>evaluated with echocardiography.</a:t>
            </a:r>
          </a:p>
          <a:p>
            <a:pPr>
              <a:lnSpc>
                <a:spcPct val="150000"/>
              </a:lnSpc>
            </a:pPr>
            <a:r>
              <a:rPr lang="en-US" dirty="0"/>
              <a:t>Designating </a:t>
            </a:r>
            <a:r>
              <a:rPr lang="en-US" i="1" dirty="0"/>
              <a:t>E. </a:t>
            </a:r>
            <a:r>
              <a:rPr lang="en-US" i="1" dirty="0" err="1"/>
              <a:t>faecalis</a:t>
            </a:r>
            <a:r>
              <a:rPr lang="en-US" i="1" dirty="0"/>
              <a:t> </a:t>
            </a:r>
            <a:r>
              <a:rPr lang="en-US" dirty="0"/>
              <a:t>as a 'typical' endocarditis pathogen significantly improved the sensitivity to identify IE, from 70% to 96%.</a:t>
            </a:r>
          </a:p>
          <a:p>
            <a:pPr marL="258762" lvl="1" indent="0">
              <a:lnSpc>
                <a:spcPct val="150000"/>
              </a:lnSpc>
              <a:buNone/>
            </a:pPr>
            <a:endParaRPr lang="en-US" dirty="0"/>
          </a:p>
          <a:p>
            <a:pPr marL="0" indent="0">
              <a:buNone/>
            </a:pPr>
            <a:r>
              <a:rPr lang="en-US" dirty="0">
                <a:solidFill>
                  <a:schemeClr val="tx1">
                    <a:lumMod val="50000"/>
                    <a:lumOff val="50000"/>
                  </a:schemeClr>
                </a:solidFill>
              </a:rPr>
              <a:t>Dahl et al + other series show an increase in frequency, mainly in the elderly group.</a:t>
            </a:r>
            <a:endParaRPr lang="fr-FR" dirty="0">
              <a:solidFill>
                <a:schemeClr val="tx1">
                  <a:lumMod val="50000"/>
                  <a:lumOff val="50000"/>
                </a:schemeClr>
              </a:solidFill>
            </a:endParaRPr>
          </a:p>
          <a:p>
            <a:pPr>
              <a:lnSpc>
                <a:spcPct val="150000"/>
              </a:lnSpc>
            </a:pPr>
            <a:endParaRPr lang="fr-FR" dirty="0"/>
          </a:p>
        </p:txBody>
      </p:sp>
      <p:sp>
        <p:nvSpPr>
          <p:cNvPr id="4" name="Titre 3"/>
          <p:cNvSpPr>
            <a:spLocks noGrp="1"/>
          </p:cNvSpPr>
          <p:nvPr>
            <p:ph type="title"/>
          </p:nvPr>
        </p:nvSpPr>
        <p:spPr/>
        <p:txBody>
          <a:bodyPr/>
          <a:lstStyle/>
          <a:p>
            <a:r>
              <a:rPr lang="fr-FR" dirty="0"/>
              <a:t>Micro DIAGNOTIC PROBLEMS ....</a:t>
            </a:r>
          </a:p>
        </p:txBody>
      </p:sp>
      <p:sp>
        <p:nvSpPr>
          <p:cNvPr id="6" name="Espace réservé du contenu 5"/>
          <p:cNvSpPr>
            <a:spLocks noGrp="1"/>
          </p:cNvSpPr>
          <p:nvPr>
            <p:ph sz="quarter" idx="16"/>
          </p:nvPr>
        </p:nvSpPr>
        <p:spPr/>
        <p:txBody>
          <a:bodyPr/>
          <a:lstStyle/>
          <a:p>
            <a:r>
              <a:rPr lang="fr-FR" dirty="0"/>
              <a:t>Maria </a:t>
            </a:r>
            <a:r>
              <a:rPr lang="fr-FR" dirty="0" err="1"/>
              <a:t>Nazarena</a:t>
            </a:r>
            <a:r>
              <a:rPr lang="fr-FR" dirty="0"/>
              <a:t> PIZZI et al., ECCMID</a:t>
            </a:r>
            <a:r>
              <a:rPr lang="fr-FR" baseline="30000" dirty="0">
                <a:latin typeface="Arial Narrow" panose="020B0606020202030204" pitchFamily="34" charset="0"/>
              </a:rPr>
              <a:t>®</a:t>
            </a:r>
            <a:r>
              <a:rPr lang="fr-FR" dirty="0"/>
              <a:t> 2024, Session#SY004</a:t>
            </a:r>
          </a:p>
        </p:txBody>
      </p:sp>
      <p:sp>
        <p:nvSpPr>
          <p:cNvPr id="8" name="Espace réservé du texte 7">
            <a:extLst>
              <a:ext uri="{FF2B5EF4-FFF2-40B4-BE49-F238E27FC236}">
                <a16:creationId xmlns:a16="http://schemas.microsoft.com/office/drawing/2014/main" id="{BF5DAAB7-F3D5-B720-F67C-03650B46149D}"/>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355182810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dirty="0"/>
              <a:t>Environmental origin for a long-term outbreak of </a:t>
            </a:r>
            <a:r>
              <a:rPr lang="en-US" i="1" dirty="0"/>
              <a:t>Enterobacter </a:t>
            </a:r>
            <a:r>
              <a:rPr lang="en-US" i="1" dirty="0" err="1"/>
              <a:t>hormaechei</a:t>
            </a:r>
            <a:r>
              <a:rPr lang="en-US" dirty="0"/>
              <a:t>, co-producer of several </a:t>
            </a:r>
            <a:r>
              <a:rPr lang="en-US" dirty="0" err="1"/>
              <a:t>metallo</a:t>
            </a:r>
            <a:r>
              <a:rPr lang="en-US" dirty="0"/>
              <a:t>-β-lactamases</a:t>
            </a:r>
            <a:endParaRPr lang="fr-FR" dirty="0"/>
          </a:p>
        </p:txBody>
      </p:sp>
      <p:sp>
        <p:nvSpPr>
          <p:cNvPr id="3" name="Espace réservé du contenu 2"/>
          <p:cNvSpPr>
            <a:spLocks noGrp="1"/>
          </p:cNvSpPr>
          <p:nvPr>
            <p:ph sz="quarter" idx="10"/>
          </p:nvPr>
        </p:nvSpPr>
        <p:spPr/>
        <p:txBody>
          <a:bodyPr/>
          <a:lstStyle/>
          <a:p>
            <a:r>
              <a:rPr lang="en-US" dirty="0"/>
              <a:t>Laurent DORTET et al</a:t>
            </a:r>
            <a:r>
              <a:rPr lang="fr-FR" dirty="0"/>
              <a:t>, ECCMID</a:t>
            </a:r>
            <a:r>
              <a:rPr lang="fr-FR" baseline="30000" dirty="0"/>
              <a:t>Ⓡ</a:t>
            </a:r>
            <a:r>
              <a:rPr lang="fr-FR" dirty="0"/>
              <a:t> 2024, Abs#O0060</a:t>
            </a:r>
          </a:p>
        </p:txBody>
      </p:sp>
      <p:sp>
        <p:nvSpPr>
          <p:cNvPr id="4" name="Espace réservé du contenu 3">
            <a:extLst>
              <a:ext uri="{FF2B5EF4-FFF2-40B4-BE49-F238E27FC236}">
                <a16:creationId xmlns:a16="http://schemas.microsoft.com/office/drawing/2014/main" id="{17C39021-40DD-69F3-1C37-1206E5F6F5F0}"/>
              </a:ext>
            </a:extLst>
          </p:cNvPr>
          <p:cNvSpPr>
            <a:spLocks noGrp="1"/>
          </p:cNvSpPr>
          <p:nvPr>
            <p:ph sz="quarter" idx="11"/>
          </p:nvPr>
        </p:nvSpPr>
        <p:spPr>
          <a:xfrm>
            <a:off x="3472284" y="148485"/>
            <a:ext cx="8419168" cy="360864"/>
          </a:xfrm>
        </p:spPr>
        <p:txBody>
          <a:bodyPr/>
          <a:lstStyle/>
          <a:p>
            <a:r>
              <a:rPr lang="en-US" dirty="0"/>
              <a:t>Antibiotic resistance in a One Health perspective</a:t>
            </a:r>
            <a:endParaRPr lang="fr-FR" dirty="0"/>
          </a:p>
        </p:txBody>
      </p:sp>
    </p:spTree>
    <p:extLst>
      <p:ext uri="{BB962C8B-B14F-4D97-AF65-F5344CB8AC3E}">
        <p14:creationId xmlns:p14="http://schemas.microsoft.com/office/powerpoint/2010/main" val="3817975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57435" y="1151119"/>
            <a:ext cx="10259206" cy="4232354"/>
          </a:xfrm>
        </p:spPr>
        <p:txBody>
          <a:bodyPr/>
          <a:lstStyle/>
          <a:p>
            <a:pPr>
              <a:spcBef>
                <a:spcPts val="1200"/>
              </a:spcBef>
              <a:spcAft>
                <a:spcPts val="1200"/>
              </a:spcAft>
            </a:pPr>
            <a:r>
              <a:rPr lang="en-US" dirty="0"/>
              <a:t>At the national reference center for antimicrobial resistance, a collection of </a:t>
            </a:r>
            <a:r>
              <a:rPr lang="en-US" b="1" dirty="0"/>
              <a:t>25 strains of </a:t>
            </a:r>
            <a:r>
              <a:rPr lang="en-US" b="1" i="1" dirty="0"/>
              <a:t>Enterobacter </a:t>
            </a:r>
            <a:r>
              <a:rPr lang="en-US" b="1" i="1" dirty="0" err="1"/>
              <a:t>hormaechei</a:t>
            </a:r>
            <a:r>
              <a:rPr lang="en-US" b="1" i="1" dirty="0"/>
              <a:t> subsp. </a:t>
            </a:r>
            <a:r>
              <a:rPr lang="en-US" b="1" i="1" dirty="0" err="1"/>
              <a:t>hoffmanii</a:t>
            </a:r>
            <a:r>
              <a:rPr lang="en-US" b="1" i="1" dirty="0"/>
              <a:t> </a:t>
            </a:r>
            <a:r>
              <a:rPr lang="en-US" dirty="0"/>
              <a:t>with the </a:t>
            </a:r>
            <a:r>
              <a:rPr lang="en-US" b="1" dirty="0"/>
              <a:t>same sequence type (ST) </a:t>
            </a:r>
            <a:r>
              <a:rPr lang="en-US" dirty="0"/>
              <a:t>were received</a:t>
            </a:r>
          </a:p>
          <a:p>
            <a:pPr>
              <a:spcBef>
                <a:spcPts val="1200"/>
              </a:spcBef>
              <a:spcAft>
                <a:spcPts val="1200"/>
              </a:spcAft>
            </a:pPr>
            <a:r>
              <a:rPr lang="en-US" dirty="0"/>
              <a:t>Isolated </a:t>
            </a:r>
            <a:r>
              <a:rPr lang="en-US" b="1" dirty="0"/>
              <a:t>from 2019 to 2022</a:t>
            </a:r>
          </a:p>
          <a:p>
            <a:pPr>
              <a:spcBef>
                <a:spcPts val="1200"/>
              </a:spcBef>
              <a:spcAft>
                <a:spcPts val="1200"/>
              </a:spcAft>
            </a:pPr>
            <a:r>
              <a:rPr lang="en-US" dirty="0"/>
              <a:t>From the same area </a:t>
            </a:r>
            <a:r>
              <a:rPr lang="en-US" b="1" dirty="0"/>
              <a:t>(Lyon region)</a:t>
            </a:r>
          </a:p>
          <a:p>
            <a:pPr>
              <a:spcBef>
                <a:spcPts val="1200"/>
              </a:spcBef>
              <a:spcAft>
                <a:spcPts val="1200"/>
              </a:spcAft>
            </a:pPr>
            <a:r>
              <a:rPr lang="en-US" b="1" dirty="0"/>
              <a:t>Carrying one or more </a:t>
            </a:r>
            <a:r>
              <a:rPr lang="en-US" b="1" dirty="0" err="1"/>
              <a:t>metallo</a:t>
            </a:r>
            <a:r>
              <a:rPr lang="en-US" b="1" dirty="0"/>
              <a:t>-ß-lactamases (MBL)</a:t>
            </a:r>
          </a:p>
          <a:p>
            <a:pPr marL="0" indent="0">
              <a:buNone/>
            </a:pPr>
            <a:endParaRPr lang="fr-FR" dirty="0"/>
          </a:p>
        </p:txBody>
      </p:sp>
      <p:sp>
        <p:nvSpPr>
          <p:cNvPr id="3" name="Espace réservé du texte 2"/>
          <p:cNvSpPr>
            <a:spLocks noGrp="1"/>
          </p:cNvSpPr>
          <p:nvPr>
            <p:ph type="body" sz="quarter" idx="19"/>
          </p:nvPr>
        </p:nvSpPr>
        <p:spPr/>
        <p:txBody>
          <a:bodyPr/>
          <a:lstStyle/>
          <a:p>
            <a:endParaRPr lang="fr-FR"/>
          </a:p>
        </p:txBody>
      </p:sp>
      <p:sp>
        <p:nvSpPr>
          <p:cNvPr id="4" name="Titre 3"/>
          <p:cNvSpPr>
            <a:spLocks noGrp="1"/>
          </p:cNvSpPr>
          <p:nvPr>
            <p:ph type="title"/>
          </p:nvPr>
        </p:nvSpPr>
        <p:spPr/>
        <p:txBody>
          <a:bodyPr/>
          <a:lstStyle/>
          <a:p>
            <a:r>
              <a:rPr lang="fr-FR" dirty="0"/>
              <a:t>Background</a:t>
            </a:r>
          </a:p>
        </p:txBody>
      </p:sp>
      <p:sp>
        <p:nvSpPr>
          <p:cNvPr id="6" name="Espace réservé du contenu 5"/>
          <p:cNvSpPr>
            <a:spLocks noGrp="1"/>
          </p:cNvSpPr>
          <p:nvPr>
            <p:ph sz="quarter" idx="16"/>
          </p:nvPr>
        </p:nvSpPr>
        <p:spPr/>
        <p:txBody>
          <a:bodyPr/>
          <a:lstStyle/>
          <a:p>
            <a:r>
              <a:rPr lang="fr-FR" dirty="0"/>
              <a:t>Laurent DORTET et al, ECCMID</a:t>
            </a:r>
            <a:r>
              <a:rPr lang="fr-FR" baseline="30000" dirty="0"/>
              <a:t>Ⓡ</a:t>
            </a:r>
            <a:r>
              <a:rPr lang="fr-FR" dirty="0"/>
              <a:t> 2024, Abs#O0060</a:t>
            </a:r>
          </a:p>
        </p:txBody>
      </p:sp>
    </p:spTree>
    <p:extLst>
      <p:ext uri="{BB962C8B-B14F-4D97-AF65-F5344CB8AC3E}">
        <p14:creationId xmlns:p14="http://schemas.microsoft.com/office/powerpoint/2010/main" val="190654498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MLST and </a:t>
            </a:r>
            <a:r>
              <a:rPr lang="fr-FR" dirty="0" err="1"/>
              <a:t>carbapenemases</a:t>
            </a:r>
            <a:r>
              <a:rPr lang="fr-FR" dirty="0"/>
              <a:t> identification</a:t>
            </a:r>
          </a:p>
        </p:txBody>
      </p:sp>
      <p:sp>
        <p:nvSpPr>
          <p:cNvPr id="5" name="Espace réservé du contenu 4"/>
          <p:cNvSpPr>
            <a:spLocks noGrp="1"/>
          </p:cNvSpPr>
          <p:nvPr>
            <p:ph sz="quarter" idx="16"/>
          </p:nvPr>
        </p:nvSpPr>
        <p:spPr/>
        <p:txBody>
          <a:bodyPr/>
          <a:lstStyle/>
          <a:p>
            <a:r>
              <a:rPr lang="fr-FR" dirty="0"/>
              <a:t>Laurent DORTET et al, ECCMID</a:t>
            </a:r>
            <a:r>
              <a:rPr lang="fr-FR" baseline="30000" dirty="0"/>
              <a:t>Ⓡ</a:t>
            </a:r>
            <a:r>
              <a:rPr lang="fr-FR" dirty="0"/>
              <a:t> 2024, Abs#O0060</a:t>
            </a:r>
          </a:p>
        </p:txBody>
      </p:sp>
      <p:sp>
        <p:nvSpPr>
          <p:cNvPr id="6" name="Freeform 41">
            <a:extLst>
              <a:ext uri="{FF2B5EF4-FFF2-40B4-BE49-F238E27FC236}">
                <a16:creationId xmlns:a16="http://schemas.microsoft.com/office/drawing/2014/main" id="{B0A83D01-593E-99B5-3353-728FD77D4D0D}"/>
              </a:ext>
            </a:extLst>
          </p:cNvPr>
          <p:cNvSpPr/>
          <p:nvPr/>
        </p:nvSpPr>
        <p:spPr>
          <a:xfrm>
            <a:off x="8755726" y="2401640"/>
            <a:ext cx="2265244" cy="87910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lvl="0" defTabSz="514350">
              <a:lnSpc>
                <a:spcPts val="1500"/>
              </a:lnSpc>
              <a:defRPr/>
            </a:pPr>
            <a:r>
              <a:rPr lang="en-US" sz="1400" b="1" kern="0" dirty="0">
                <a:solidFill>
                  <a:prstClr val="white"/>
                </a:solidFill>
                <a:latin typeface="Century Gothic" panose="020B0502020202020204" pitchFamily="34" charset="0"/>
                <a:cs typeface="Arial" panose="020B0604020202020204" pitchFamily="34" charset="0"/>
              </a:rPr>
              <a:t>A single ST: ST-1740 </a:t>
            </a:r>
          </a:p>
          <a:p>
            <a:pPr lvl="0" defTabSz="514350">
              <a:lnSpc>
                <a:spcPts val="1500"/>
              </a:lnSpc>
              <a:defRPr/>
            </a:pPr>
            <a:r>
              <a:rPr lang="en-US" sz="1400" kern="0" dirty="0">
                <a:solidFill>
                  <a:prstClr val="white"/>
                </a:solidFill>
                <a:latin typeface="Century Gothic" panose="020B0502020202020204" pitchFamily="34" charset="0"/>
                <a:cs typeface="Arial" panose="020B0604020202020204" pitchFamily="34" charset="0"/>
              </a:rPr>
              <a:t>(uncommon one)</a:t>
            </a:r>
          </a:p>
        </p:txBody>
      </p:sp>
      <p:sp>
        <p:nvSpPr>
          <p:cNvPr id="7" name="Freeform 41">
            <a:extLst>
              <a:ext uri="{FF2B5EF4-FFF2-40B4-BE49-F238E27FC236}">
                <a16:creationId xmlns:a16="http://schemas.microsoft.com/office/drawing/2014/main" id="{B0A83D01-593E-99B5-3353-728FD77D4D0D}"/>
              </a:ext>
            </a:extLst>
          </p:cNvPr>
          <p:cNvSpPr/>
          <p:nvPr/>
        </p:nvSpPr>
        <p:spPr>
          <a:xfrm>
            <a:off x="8755726" y="4224658"/>
            <a:ext cx="2265244" cy="87910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285750" lvl="0" indent="-285750" defTabSz="514350">
              <a:lnSpc>
                <a:spcPts val="1500"/>
              </a:lnSpc>
              <a:spcBef>
                <a:spcPts val="300"/>
              </a:spcBef>
              <a:spcAft>
                <a:spcPts val="300"/>
              </a:spcAft>
              <a:buFont typeface="Arial" panose="020B0604020202020204" pitchFamily="34" charset="0"/>
              <a:buChar char="•"/>
              <a:defRPr/>
            </a:pPr>
            <a:r>
              <a:rPr lang="en-US" sz="1400" b="1" kern="0" dirty="0" err="1">
                <a:solidFill>
                  <a:prstClr val="white"/>
                </a:solidFill>
                <a:latin typeface="Century Gothic" panose="020B0502020202020204" pitchFamily="34" charset="0"/>
                <a:cs typeface="Arial" panose="020B0604020202020204" pitchFamily="34" charset="0"/>
              </a:rPr>
              <a:t>bla</a:t>
            </a:r>
            <a:r>
              <a:rPr lang="en-US" sz="1400" b="1" kern="0" baseline="-25000" dirty="0" err="1">
                <a:solidFill>
                  <a:prstClr val="white"/>
                </a:solidFill>
                <a:latin typeface="Century Gothic" panose="020B0502020202020204" pitchFamily="34" charset="0"/>
                <a:cs typeface="Arial" panose="020B0604020202020204" pitchFamily="34" charset="0"/>
              </a:rPr>
              <a:t>NDM</a:t>
            </a:r>
            <a:r>
              <a:rPr lang="en-US" sz="1400" b="1" kern="0" dirty="0">
                <a:solidFill>
                  <a:prstClr val="white"/>
                </a:solidFill>
                <a:latin typeface="Century Gothic" panose="020B0502020202020204" pitchFamily="34" charset="0"/>
                <a:cs typeface="Arial" panose="020B0604020202020204" pitchFamily="34" charset="0"/>
              </a:rPr>
              <a:t>: 25/25 strains</a:t>
            </a:r>
          </a:p>
          <a:p>
            <a:pPr marL="285750" lvl="0" indent="-285750" defTabSz="514350">
              <a:lnSpc>
                <a:spcPts val="1500"/>
              </a:lnSpc>
              <a:spcBef>
                <a:spcPts val="300"/>
              </a:spcBef>
              <a:spcAft>
                <a:spcPts val="300"/>
              </a:spcAft>
              <a:buFont typeface="Arial" panose="020B0604020202020204" pitchFamily="34" charset="0"/>
              <a:buChar char="•"/>
              <a:defRPr/>
            </a:pPr>
            <a:r>
              <a:rPr lang="en-US" sz="1400" b="1" kern="0" dirty="0" err="1">
                <a:solidFill>
                  <a:prstClr val="white"/>
                </a:solidFill>
                <a:latin typeface="Century Gothic" panose="020B0502020202020204" pitchFamily="34" charset="0"/>
                <a:cs typeface="Arial" panose="020B0604020202020204" pitchFamily="34" charset="0"/>
              </a:rPr>
              <a:t>bla</a:t>
            </a:r>
            <a:r>
              <a:rPr lang="en-US" sz="1400" b="1" kern="0" baseline="-25000" dirty="0" err="1">
                <a:solidFill>
                  <a:prstClr val="white"/>
                </a:solidFill>
                <a:latin typeface="Century Gothic" panose="020B0502020202020204" pitchFamily="34" charset="0"/>
                <a:cs typeface="Arial" panose="020B0604020202020204" pitchFamily="34" charset="0"/>
              </a:rPr>
              <a:t>vım</a:t>
            </a:r>
            <a:r>
              <a:rPr lang="en-US" sz="1400" b="1" kern="0" dirty="0">
                <a:solidFill>
                  <a:prstClr val="white"/>
                </a:solidFill>
                <a:latin typeface="Century Gothic" panose="020B0502020202020204" pitchFamily="34" charset="0"/>
                <a:cs typeface="Arial" panose="020B0604020202020204" pitchFamily="34" charset="0"/>
              </a:rPr>
              <a:t>: 12/25 strains</a:t>
            </a:r>
          </a:p>
          <a:p>
            <a:pPr marL="285750" lvl="0" indent="-285750" defTabSz="514350">
              <a:lnSpc>
                <a:spcPts val="1500"/>
              </a:lnSpc>
              <a:spcBef>
                <a:spcPts val="300"/>
              </a:spcBef>
              <a:spcAft>
                <a:spcPts val="300"/>
              </a:spcAft>
              <a:buFont typeface="Arial" panose="020B0604020202020204" pitchFamily="34" charset="0"/>
              <a:buChar char="•"/>
              <a:defRPr/>
            </a:pPr>
            <a:r>
              <a:rPr lang="en-US" sz="1400" b="1" kern="0" dirty="0" err="1">
                <a:solidFill>
                  <a:prstClr val="white"/>
                </a:solidFill>
                <a:latin typeface="Century Gothic" panose="020B0502020202020204" pitchFamily="34" charset="0"/>
                <a:cs typeface="Arial" panose="020B0604020202020204" pitchFamily="34" charset="0"/>
              </a:rPr>
              <a:t>blaI</a:t>
            </a:r>
            <a:r>
              <a:rPr lang="en-US" sz="1400" b="1" kern="0" baseline="-25000" dirty="0" err="1">
                <a:solidFill>
                  <a:prstClr val="white"/>
                </a:solidFill>
                <a:latin typeface="Century Gothic" panose="020B0502020202020204" pitchFamily="34" charset="0"/>
                <a:cs typeface="Arial" panose="020B0604020202020204" pitchFamily="34" charset="0"/>
              </a:rPr>
              <a:t>IMP</a:t>
            </a:r>
            <a:r>
              <a:rPr lang="en-US" sz="1400" b="1" kern="0" dirty="0">
                <a:solidFill>
                  <a:prstClr val="white"/>
                </a:solidFill>
                <a:latin typeface="Century Gothic" panose="020B0502020202020204" pitchFamily="34" charset="0"/>
                <a:cs typeface="Arial" panose="020B0604020202020204" pitchFamily="34" charset="0"/>
              </a:rPr>
              <a:t> : 1/25 strains</a:t>
            </a:r>
          </a:p>
        </p:txBody>
      </p:sp>
      <p:pic>
        <p:nvPicPr>
          <p:cNvPr id="8" name="Image 7">
            <a:extLst>
              <a:ext uri="{FF2B5EF4-FFF2-40B4-BE49-F238E27FC236}">
                <a16:creationId xmlns:a16="http://schemas.microsoft.com/office/drawing/2014/main" id="{0A17E0F3-AF92-8DD4-D0AF-53DAD8BA0D72}"/>
              </a:ext>
            </a:extLst>
          </p:cNvPr>
          <p:cNvPicPr>
            <a:picLocks noChangeAspect="1"/>
          </p:cNvPicPr>
          <p:nvPr/>
        </p:nvPicPr>
        <p:blipFill rotWithShape="1">
          <a:blip r:embed="rId3"/>
          <a:srcRect l="33497" t="38442" r="61204" b="17246"/>
          <a:stretch/>
        </p:blipFill>
        <p:spPr>
          <a:xfrm>
            <a:off x="6280150" y="2292350"/>
            <a:ext cx="1006475" cy="3584575"/>
          </a:xfrm>
          <a:prstGeom prst="rect">
            <a:avLst/>
          </a:prstGeom>
          <a:ln w="28575">
            <a:solidFill>
              <a:schemeClr val="tx1"/>
            </a:solidFill>
          </a:ln>
        </p:spPr>
      </p:pic>
      <p:pic>
        <p:nvPicPr>
          <p:cNvPr id="9" name="Image 8">
            <a:extLst>
              <a:ext uri="{FF2B5EF4-FFF2-40B4-BE49-F238E27FC236}">
                <a16:creationId xmlns:a16="http://schemas.microsoft.com/office/drawing/2014/main" id="{0A17E0F3-AF92-8DD4-D0AF-53DAD8BA0D72}"/>
              </a:ext>
            </a:extLst>
          </p:cNvPr>
          <p:cNvPicPr>
            <a:picLocks noChangeAspect="1"/>
          </p:cNvPicPr>
          <p:nvPr/>
        </p:nvPicPr>
        <p:blipFill rotWithShape="1">
          <a:blip r:embed="rId3"/>
          <a:srcRect l="8384" t="37956" r="76085" b="14683"/>
          <a:stretch/>
        </p:blipFill>
        <p:spPr>
          <a:xfrm>
            <a:off x="1634025" y="2275737"/>
            <a:ext cx="2128349" cy="3650739"/>
          </a:xfrm>
          <a:prstGeom prst="rect">
            <a:avLst/>
          </a:prstGeom>
        </p:spPr>
      </p:pic>
      <p:sp>
        <p:nvSpPr>
          <p:cNvPr id="10" name="Rectangle 9"/>
          <p:cNvSpPr/>
          <p:nvPr/>
        </p:nvSpPr>
        <p:spPr>
          <a:xfrm>
            <a:off x="3009900" y="2275737"/>
            <a:ext cx="381000" cy="36507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ZoneTexte 10"/>
          <p:cNvSpPr txBox="1"/>
          <p:nvPr/>
        </p:nvSpPr>
        <p:spPr>
          <a:xfrm>
            <a:off x="3400425" y="2060416"/>
            <a:ext cx="2647950" cy="261610"/>
          </a:xfrm>
          <a:prstGeom prst="rect">
            <a:avLst/>
          </a:prstGeom>
          <a:noFill/>
        </p:spPr>
        <p:txBody>
          <a:bodyPr wrap="square" rtlCol="0">
            <a:spAutoFit/>
          </a:bodyPr>
          <a:lstStyle/>
          <a:p>
            <a:r>
              <a:rPr lang="fr-FR" sz="1100" b="1" dirty="0">
                <a:solidFill>
                  <a:srgbClr val="4B1C62"/>
                </a:solidFill>
                <a:latin typeface="Arial" panose="020B0604020202020204" pitchFamily="34" charset="0"/>
                <a:cs typeface="Arial" panose="020B0604020202020204" pitchFamily="34" charset="0"/>
              </a:rPr>
              <a:t>Date	       </a:t>
            </a:r>
            <a:r>
              <a:rPr lang="fr-FR" sz="1100" b="1" dirty="0" err="1">
                <a:solidFill>
                  <a:srgbClr val="4B1C62"/>
                </a:solidFill>
                <a:latin typeface="Arial" panose="020B0604020202020204" pitchFamily="34" charset="0"/>
                <a:cs typeface="Arial" panose="020B0604020202020204" pitchFamily="34" charset="0"/>
              </a:rPr>
              <a:t>Sample</a:t>
            </a:r>
            <a:endParaRPr lang="fr-FR" sz="1100" b="1" dirty="0">
              <a:solidFill>
                <a:srgbClr val="4B1C62"/>
              </a:solidFill>
              <a:latin typeface="Arial" panose="020B0604020202020204" pitchFamily="34" charset="0"/>
              <a:cs typeface="Arial" panose="020B0604020202020204" pitchFamily="34" charset="0"/>
            </a:endParaRPr>
          </a:p>
        </p:txBody>
      </p:sp>
      <p:sp>
        <p:nvSpPr>
          <p:cNvPr id="12" name="ZoneTexte 11"/>
          <p:cNvSpPr txBox="1"/>
          <p:nvPr/>
        </p:nvSpPr>
        <p:spPr>
          <a:xfrm>
            <a:off x="2948449" y="2278789"/>
            <a:ext cx="1913600" cy="3831818"/>
          </a:xfrm>
          <a:prstGeom prst="rect">
            <a:avLst/>
          </a:prstGeom>
          <a:noFill/>
        </p:spPr>
        <p:txBody>
          <a:bodyPr wrap="square" rtlCol="0">
            <a:spAutoFit/>
          </a:bodyPr>
          <a:lstStyle/>
          <a:p>
            <a:r>
              <a:rPr lang="pt-BR" sz="900" b="1" dirty="0">
                <a:latin typeface="Arial" panose="020B0604020202020204" pitchFamily="34" charset="0"/>
                <a:cs typeface="Arial" panose="020B0604020202020204" pitchFamily="34" charset="0"/>
              </a:rPr>
              <a:t>289I3</a:t>
            </a:r>
          </a:p>
          <a:p>
            <a:r>
              <a:rPr lang="pt-BR" sz="900" b="1" dirty="0">
                <a:latin typeface="Arial" panose="020B0604020202020204" pitchFamily="34" charset="0"/>
                <a:cs typeface="Arial" panose="020B0604020202020204" pitchFamily="34" charset="0"/>
              </a:rPr>
              <a:t>335K4</a:t>
            </a:r>
          </a:p>
          <a:p>
            <a:r>
              <a:rPr lang="pt-BR" sz="900" b="1" dirty="0">
                <a:latin typeface="Arial" panose="020B0604020202020204" pitchFamily="34" charset="0"/>
                <a:cs typeface="Arial" panose="020B0604020202020204" pitchFamily="34" charset="0"/>
              </a:rPr>
              <a:t>291G6</a:t>
            </a:r>
          </a:p>
          <a:p>
            <a:r>
              <a:rPr lang="pt-BR" sz="900" b="1" dirty="0">
                <a:latin typeface="Arial" panose="020B0604020202020204" pitchFamily="34" charset="0"/>
                <a:cs typeface="Arial" panose="020B0604020202020204" pitchFamily="34" charset="0"/>
              </a:rPr>
              <a:t>298J7</a:t>
            </a:r>
          </a:p>
          <a:p>
            <a:r>
              <a:rPr lang="pt-BR" sz="900" b="1" dirty="0">
                <a:latin typeface="Arial" panose="020B0604020202020204" pitchFamily="34" charset="0"/>
                <a:cs typeface="Arial" panose="020B0604020202020204" pitchFamily="34" charset="0"/>
              </a:rPr>
              <a:t>298H5</a:t>
            </a:r>
          </a:p>
          <a:p>
            <a:r>
              <a:rPr lang="pt-BR" sz="900" b="1" dirty="0">
                <a:latin typeface="Arial" panose="020B0604020202020204" pitchFamily="34" charset="0"/>
                <a:cs typeface="Arial" panose="020B0604020202020204" pitchFamily="34" charset="0"/>
              </a:rPr>
              <a:t>330F9</a:t>
            </a:r>
          </a:p>
          <a:p>
            <a:r>
              <a:rPr lang="pt-BR" sz="900" b="1" dirty="0">
                <a:latin typeface="Arial" panose="020B0604020202020204" pitchFamily="34" charset="0"/>
                <a:cs typeface="Arial" panose="020B0604020202020204" pitchFamily="34" charset="0"/>
              </a:rPr>
              <a:t>324E8</a:t>
            </a:r>
          </a:p>
          <a:p>
            <a:r>
              <a:rPr lang="pt-BR" sz="900" b="1" dirty="0">
                <a:latin typeface="Arial" panose="020B0604020202020204" pitchFamily="34" charset="0"/>
                <a:cs typeface="Arial" panose="020B0604020202020204" pitchFamily="34" charset="0"/>
              </a:rPr>
              <a:t>268H2</a:t>
            </a:r>
          </a:p>
          <a:p>
            <a:r>
              <a:rPr lang="pt-BR" sz="900" b="1" dirty="0">
                <a:latin typeface="Arial" panose="020B0604020202020204" pitchFamily="34" charset="0"/>
                <a:cs typeface="Arial" panose="020B0604020202020204" pitchFamily="34" charset="0"/>
              </a:rPr>
              <a:t>297D7</a:t>
            </a:r>
          </a:p>
          <a:p>
            <a:r>
              <a:rPr lang="pt-BR" sz="900" b="1" dirty="0">
                <a:latin typeface="Arial" panose="020B0604020202020204" pitchFamily="34" charset="0"/>
                <a:cs typeface="Arial" panose="020B0604020202020204" pitchFamily="34" charset="0"/>
              </a:rPr>
              <a:t>286I1</a:t>
            </a:r>
          </a:p>
          <a:p>
            <a:r>
              <a:rPr lang="pt-BR" sz="900" b="1" dirty="0">
                <a:latin typeface="Arial" panose="020B0604020202020204" pitchFamily="34" charset="0"/>
                <a:cs typeface="Arial" panose="020B0604020202020204" pitchFamily="34" charset="0"/>
              </a:rPr>
              <a:t>258E2</a:t>
            </a:r>
          </a:p>
          <a:p>
            <a:r>
              <a:rPr lang="pt-BR" sz="900" b="1" dirty="0">
                <a:latin typeface="Arial" panose="020B0604020202020204" pitchFamily="34" charset="0"/>
                <a:cs typeface="Arial" panose="020B0604020202020204" pitchFamily="34" charset="0"/>
              </a:rPr>
              <a:t>266J7</a:t>
            </a:r>
          </a:p>
          <a:p>
            <a:r>
              <a:rPr lang="pt-BR" sz="900" b="1" dirty="0">
                <a:latin typeface="Arial" panose="020B0604020202020204" pitchFamily="34" charset="0"/>
                <a:cs typeface="Arial" panose="020B0604020202020204" pitchFamily="34" charset="0"/>
              </a:rPr>
              <a:t>266J10</a:t>
            </a:r>
          </a:p>
          <a:p>
            <a:r>
              <a:rPr lang="pt-BR" sz="900" b="1" dirty="0">
                <a:latin typeface="Arial" panose="020B0604020202020204" pitchFamily="34" charset="0"/>
                <a:cs typeface="Arial" panose="020B0604020202020204" pitchFamily="34" charset="0"/>
              </a:rPr>
              <a:t>294B4</a:t>
            </a:r>
          </a:p>
          <a:p>
            <a:r>
              <a:rPr lang="pt-BR" sz="900" b="1" dirty="0">
                <a:latin typeface="Arial" panose="020B0604020202020204" pitchFamily="34" charset="0"/>
                <a:cs typeface="Arial" panose="020B0604020202020204" pitchFamily="34" charset="0"/>
              </a:rPr>
              <a:t>290I3</a:t>
            </a:r>
          </a:p>
          <a:p>
            <a:r>
              <a:rPr lang="pt-BR" sz="900" b="1" dirty="0">
                <a:latin typeface="Arial" panose="020B0604020202020204" pitchFamily="34" charset="0"/>
                <a:cs typeface="Arial" panose="020B0604020202020204" pitchFamily="34" charset="0"/>
              </a:rPr>
              <a:t>205A1</a:t>
            </a:r>
          </a:p>
          <a:p>
            <a:r>
              <a:rPr lang="pt-BR" sz="900" b="1" dirty="0">
                <a:latin typeface="Arial" panose="020B0604020202020204" pitchFamily="34" charset="0"/>
                <a:cs typeface="Arial" panose="020B0604020202020204" pitchFamily="34" charset="0"/>
              </a:rPr>
              <a:t>247E8</a:t>
            </a:r>
          </a:p>
          <a:p>
            <a:r>
              <a:rPr lang="pt-BR" sz="900" b="1" dirty="0">
                <a:latin typeface="Arial" panose="020B0604020202020204" pitchFamily="34" charset="0"/>
                <a:cs typeface="Arial" panose="020B0604020202020204" pitchFamily="34" charset="0"/>
              </a:rPr>
              <a:t>287B10</a:t>
            </a:r>
          </a:p>
          <a:p>
            <a:r>
              <a:rPr lang="pt-BR" sz="900" b="1" dirty="0">
                <a:latin typeface="Arial" panose="020B0604020202020204" pitchFamily="34" charset="0"/>
                <a:cs typeface="Arial" panose="020B0604020202020204" pitchFamily="34" charset="0"/>
              </a:rPr>
              <a:t>287I10</a:t>
            </a:r>
          </a:p>
          <a:p>
            <a:r>
              <a:rPr lang="pt-BR" sz="900" b="1" dirty="0">
                <a:latin typeface="Arial" panose="020B0604020202020204" pitchFamily="34" charset="0"/>
                <a:cs typeface="Arial" panose="020B0604020202020204" pitchFamily="34" charset="0"/>
              </a:rPr>
              <a:t>321B2</a:t>
            </a:r>
          </a:p>
          <a:p>
            <a:r>
              <a:rPr lang="pt-BR" sz="900" b="1" dirty="0">
                <a:latin typeface="Arial" panose="020B0604020202020204" pitchFamily="34" charset="0"/>
                <a:cs typeface="Arial" panose="020B0604020202020204" pitchFamily="34" charset="0"/>
              </a:rPr>
              <a:t>326A10</a:t>
            </a:r>
          </a:p>
          <a:p>
            <a:r>
              <a:rPr lang="pt-BR" sz="900" b="1" dirty="0">
                <a:latin typeface="Arial" panose="020B0604020202020204" pitchFamily="34" charset="0"/>
                <a:cs typeface="Arial" panose="020B0604020202020204" pitchFamily="34" charset="0"/>
              </a:rPr>
              <a:t>334D3</a:t>
            </a:r>
          </a:p>
          <a:p>
            <a:r>
              <a:rPr lang="pt-BR" sz="900" b="1" dirty="0">
                <a:latin typeface="Arial" panose="020B0604020202020204" pitchFamily="34" charset="0"/>
                <a:cs typeface="Arial" panose="020B0604020202020204" pitchFamily="34" charset="0"/>
              </a:rPr>
              <a:t>320I3</a:t>
            </a:r>
          </a:p>
          <a:p>
            <a:r>
              <a:rPr lang="pt-BR" sz="900" b="1" dirty="0">
                <a:latin typeface="Arial" panose="020B0604020202020204" pitchFamily="34" charset="0"/>
                <a:cs typeface="Arial" panose="020B0604020202020204" pitchFamily="34" charset="0"/>
              </a:rPr>
              <a:t>336J4</a:t>
            </a:r>
          </a:p>
          <a:p>
            <a:r>
              <a:rPr lang="pt-BR" sz="900" b="1" dirty="0">
                <a:latin typeface="Arial" panose="020B0604020202020204" pitchFamily="34" charset="0"/>
                <a:cs typeface="Arial" panose="020B0604020202020204" pitchFamily="34" charset="0"/>
              </a:rPr>
              <a:t>335A2</a:t>
            </a:r>
          </a:p>
          <a:p>
            <a:endParaRPr lang="pt-BR" sz="900" b="1" dirty="0">
              <a:latin typeface="Arial" panose="020B0604020202020204" pitchFamily="34" charset="0"/>
              <a:cs typeface="Arial" panose="020B0604020202020204" pitchFamily="34" charset="0"/>
            </a:endParaRPr>
          </a:p>
        </p:txBody>
      </p:sp>
      <p:grpSp>
        <p:nvGrpSpPr>
          <p:cNvPr id="24" name="Groupe 23"/>
          <p:cNvGrpSpPr/>
          <p:nvPr/>
        </p:nvGrpSpPr>
        <p:grpSpPr>
          <a:xfrm>
            <a:off x="2189153" y="5725451"/>
            <a:ext cx="355800" cy="224960"/>
            <a:chOff x="2198678" y="5398585"/>
            <a:chExt cx="355800" cy="369332"/>
          </a:xfrm>
          <a:solidFill>
            <a:schemeClr val="bg1"/>
          </a:solidFill>
        </p:grpSpPr>
        <p:sp>
          <p:nvSpPr>
            <p:cNvPr id="13" name="ZoneTexte 12"/>
            <p:cNvSpPr txBox="1"/>
            <p:nvPr/>
          </p:nvSpPr>
          <p:spPr>
            <a:xfrm>
              <a:off x="2198678" y="5398585"/>
              <a:ext cx="355800" cy="369332"/>
            </a:xfrm>
            <a:prstGeom prst="rect">
              <a:avLst/>
            </a:prstGeom>
            <a:grpFill/>
          </p:spPr>
          <p:txBody>
            <a:bodyPr wrap="square" rtlCol="0">
              <a:spAutoFit/>
            </a:bodyPr>
            <a:lstStyle/>
            <a:p>
              <a:r>
                <a:rPr lang="pt-BR" sz="900" b="1" dirty="0">
                  <a:solidFill>
                    <a:srgbClr val="3A3839"/>
                  </a:solidFill>
                  <a:latin typeface="Arial" panose="020B0604020202020204" pitchFamily="34" charset="0"/>
                  <a:cs typeface="Arial" panose="020B0604020202020204" pitchFamily="34" charset="0"/>
                </a:rPr>
                <a:t>2.0</a:t>
              </a:r>
            </a:p>
            <a:p>
              <a:endParaRPr lang="pt-BR" sz="900" b="1" dirty="0">
                <a:solidFill>
                  <a:srgbClr val="3A3839"/>
                </a:solidFill>
                <a:latin typeface="Arial" panose="020B0604020202020204" pitchFamily="34" charset="0"/>
                <a:cs typeface="Arial" panose="020B0604020202020204" pitchFamily="34" charset="0"/>
              </a:endParaRPr>
            </a:p>
          </p:txBody>
        </p:sp>
        <p:cxnSp>
          <p:nvCxnSpPr>
            <p:cNvPr id="21" name="Connecteur droit 20"/>
            <p:cNvCxnSpPr/>
            <p:nvPr/>
          </p:nvCxnSpPr>
          <p:spPr>
            <a:xfrm flipV="1">
              <a:off x="2267132" y="5410200"/>
              <a:ext cx="218893" cy="24"/>
            </a:xfrm>
            <a:prstGeom prst="line">
              <a:avLst/>
            </a:prstGeom>
            <a:grpFill/>
            <a:ln w="12700">
              <a:solidFill>
                <a:srgbClr val="3A3839"/>
              </a:solidFill>
            </a:ln>
          </p:spPr>
          <p:style>
            <a:lnRef idx="1">
              <a:schemeClr val="accent1"/>
            </a:lnRef>
            <a:fillRef idx="0">
              <a:schemeClr val="accent1"/>
            </a:fillRef>
            <a:effectRef idx="0">
              <a:schemeClr val="accent1"/>
            </a:effectRef>
            <a:fontRef idx="minor">
              <a:schemeClr val="tx1"/>
            </a:fontRef>
          </p:style>
        </p:cxnSp>
      </p:grpSp>
      <p:sp>
        <p:nvSpPr>
          <p:cNvPr id="25" name="ZoneTexte 24"/>
          <p:cNvSpPr txBox="1"/>
          <p:nvPr/>
        </p:nvSpPr>
        <p:spPr>
          <a:xfrm>
            <a:off x="3733782" y="2285270"/>
            <a:ext cx="2504142" cy="3831818"/>
          </a:xfrm>
          <a:prstGeom prst="rect">
            <a:avLst/>
          </a:prstGeom>
          <a:noFill/>
        </p:spPr>
        <p:txBody>
          <a:bodyPr wrap="square" rtlCol="0">
            <a:spAutoFit/>
          </a:bodyPr>
          <a:lstStyle/>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 </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Urine</a:t>
            </a:r>
          </a:p>
          <a:p>
            <a:pPr algn="ctr"/>
            <a:r>
              <a:rPr lang="pt-BR" sz="900" b="1" dirty="0">
                <a:latin typeface="Arial" panose="020B0604020202020204" pitchFamily="34" charset="0"/>
                <a:cs typeface="Arial" panose="020B0604020202020204" pitchFamily="34" charset="0"/>
              </a:rPr>
              <a:t>Blood culture</a:t>
            </a:r>
          </a:p>
          <a:p>
            <a:pPr algn="ctr"/>
            <a:r>
              <a:rPr lang="pt-BR" sz="900" b="1" dirty="0">
                <a:latin typeface="Arial" panose="020B0604020202020204" pitchFamily="34" charset="0"/>
                <a:cs typeface="Arial" panose="020B0604020202020204" pitchFamily="34" charset="0"/>
              </a:rPr>
              <a:t>Expectoration</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 </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Urine</a:t>
            </a:r>
          </a:p>
          <a:p>
            <a:pPr algn="ctr"/>
            <a:r>
              <a:rPr lang="pt-BR" sz="900" b="1" dirty="0">
                <a:latin typeface="Arial" panose="020B0604020202020204" pitchFamily="34" charset="0"/>
                <a:cs typeface="Arial" panose="020B0604020202020204" pitchFamily="34" charset="0"/>
              </a:rPr>
              <a:t>Broncho tracheal aspiration</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Bronchoalveolar lavage</a:t>
            </a:r>
          </a:p>
          <a:p>
            <a:pPr algn="ctr"/>
            <a:r>
              <a:rPr lang="pt-BR" sz="900" b="1" dirty="0">
                <a:latin typeface="Arial" panose="020B0604020202020204" pitchFamily="34" charset="0"/>
                <a:cs typeface="Arial" panose="020B0604020202020204" pitchFamily="34" charset="0"/>
              </a:rPr>
              <a:t>Broncho tracheal aspiration</a:t>
            </a:r>
          </a:p>
          <a:p>
            <a:pPr algn="ctr"/>
            <a:endParaRPr lang="pt-BR" sz="900" b="1" dirty="0">
              <a:latin typeface="Arial" panose="020B0604020202020204" pitchFamily="34" charset="0"/>
              <a:cs typeface="Arial" panose="020B0604020202020204" pitchFamily="34" charset="0"/>
            </a:endParaRPr>
          </a:p>
        </p:txBody>
      </p:sp>
      <p:sp>
        <p:nvSpPr>
          <p:cNvPr id="26" name="ZoneTexte 25"/>
          <p:cNvSpPr txBox="1"/>
          <p:nvPr/>
        </p:nvSpPr>
        <p:spPr>
          <a:xfrm>
            <a:off x="6219826" y="726916"/>
            <a:ext cx="1154162" cy="1535472"/>
          </a:xfrm>
          <a:prstGeom prst="rect">
            <a:avLst/>
          </a:prstGeom>
          <a:noFill/>
        </p:spPr>
        <p:txBody>
          <a:bodyPr vert="vert270" wrap="square" rtlCol="0">
            <a:spAutoFit/>
          </a:bodyPr>
          <a:lstStyle/>
          <a:p>
            <a:r>
              <a:rPr lang="pt-BR" sz="900" b="1" dirty="0">
                <a:latin typeface="Arial" panose="020B0604020202020204" pitchFamily="34" charset="0"/>
                <a:cs typeface="Arial" panose="020B0604020202020204" pitchFamily="34" charset="0"/>
              </a:rPr>
              <a:t>Long read sequencing</a:t>
            </a:r>
          </a:p>
          <a:p>
            <a:endParaRPr lang="pt-BR" sz="900" b="1" dirty="0">
              <a:latin typeface="Arial" panose="020B0604020202020204" pitchFamily="34" charset="0"/>
              <a:cs typeface="Arial" panose="020B0604020202020204" pitchFamily="34" charset="0"/>
            </a:endParaRPr>
          </a:p>
          <a:p>
            <a:r>
              <a:rPr lang="pt-BR" sz="900" b="1" dirty="0">
                <a:latin typeface="Arial" panose="020B0604020202020204" pitchFamily="34" charset="0"/>
                <a:cs typeface="Arial" panose="020B0604020202020204" pitchFamily="34" charset="0"/>
              </a:rPr>
              <a:t>bla NDM-1</a:t>
            </a:r>
          </a:p>
          <a:p>
            <a:endParaRPr lang="pt-BR" sz="900" b="1" dirty="0">
              <a:latin typeface="Arial" panose="020B0604020202020204" pitchFamily="34" charset="0"/>
              <a:cs typeface="Arial" panose="020B0604020202020204" pitchFamily="34" charset="0"/>
            </a:endParaRPr>
          </a:p>
          <a:p>
            <a:r>
              <a:rPr lang="pt-BR" sz="900" b="1" dirty="0">
                <a:latin typeface="Arial" panose="020B0604020202020204" pitchFamily="34" charset="0"/>
                <a:cs typeface="Arial" panose="020B0604020202020204" pitchFamily="34" charset="0"/>
              </a:rPr>
              <a:t>bla vım-4 </a:t>
            </a:r>
          </a:p>
          <a:p>
            <a:endParaRPr lang="pt-BR" sz="900" b="1" dirty="0">
              <a:latin typeface="Arial" panose="020B0604020202020204" pitchFamily="34" charset="0"/>
              <a:cs typeface="Arial" panose="020B0604020202020204" pitchFamily="34" charset="0"/>
            </a:endParaRPr>
          </a:p>
          <a:p>
            <a:r>
              <a:rPr lang="pt-BR" sz="900" b="1" dirty="0">
                <a:latin typeface="Arial" panose="020B0604020202020204" pitchFamily="34" charset="0"/>
                <a:cs typeface="Arial" panose="020B0604020202020204" pitchFamily="34" charset="0"/>
              </a:rPr>
              <a:t>bla IMP -11</a:t>
            </a:r>
          </a:p>
        </p:txBody>
      </p:sp>
    </p:spTree>
    <p:extLst>
      <p:ext uri="{BB962C8B-B14F-4D97-AF65-F5344CB8AC3E}">
        <p14:creationId xmlns:p14="http://schemas.microsoft.com/office/powerpoint/2010/main" val="175292528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texte 5"/>
          <p:cNvSpPr>
            <a:spLocks noGrp="1"/>
          </p:cNvSpPr>
          <p:nvPr>
            <p:ph type="body" sz="quarter" idx="15"/>
          </p:nvPr>
        </p:nvSpPr>
        <p:spPr>
          <a:xfrm>
            <a:off x="7967620" y="3179019"/>
            <a:ext cx="3702233" cy="509639"/>
          </a:xfrm>
        </p:spPr>
        <p:txBody>
          <a:bodyPr/>
          <a:lstStyle/>
          <a:p>
            <a:pPr marL="0" indent="0">
              <a:buNone/>
            </a:pPr>
            <a:r>
              <a:rPr lang="en-US" sz="1600" b="1" dirty="0">
                <a:solidFill>
                  <a:srgbClr val="5E247C"/>
                </a:solidFill>
              </a:rPr>
              <a:t>A common reservoir with several independent ways of </a:t>
            </a:r>
            <a:r>
              <a:rPr lang="en-US" sz="1600" b="1" dirty="0" err="1">
                <a:solidFill>
                  <a:srgbClr val="5E247C"/>
                </a:solidFill>
              </a:rPr>
              <a:t>transmisssion</a:t>
            </a:r>
            <a:endParaRPr lang="fr-FR" sz="1600" b="1" dirty="0">
              <a:solidFill>
                <a:srgbClr val="5E247C"/>
              </a:solidFill>
            </a:endParaRPr>
          </a:p>
        </p:txBody>
      </p:sp>
      <p:sp>
        <p:nvSpPr>
          <p:cNvPr id="3" name="Titre 2"/>
          <p:cNvSpPr>
            <a:spLocks noGrp="1"/>
          </p:cNvSpPr>
          <p:nvPr>
            <p:ph type="title"/>
          </p:nvPr>
        </p:nvSpPr>
        <p:spPr/>
        <p:txBody>
          <a:bodyPr/>
          <a:lstStyle/>
          <a:p>
            <a:r>
              <a:rPr lang="en-US" dirty="0"/>
              <a:t>≤ 27 SNPs between all strains</a:t>
            </a:r>
            <a:endParaRPr lang="fr-FR" dirty="0"/>
          </a:p>
        </p:txBody>
      </p:sp>
      <p:sp>
        <p:nvSpPr>
          <p:cNvPr id="5" name="Espace réservé du contenu 4"/>
          <p:cNvSpPr>
            <a:spLocks noGrp="1"/>
          </p:cNvSpPr>
          <p:nvPr>
            <p:ph sz="quarter" idx="16"/>
          </p:nvPr>
        </p:nvSpPr>
        <p:spPr/>
        <p:txBody>
          <a:bodyPr/>
          <a:lstStyle/>
          <a:p>
            <a:r>
              <a:rPr lang="fr-FR" dirty="0"/>
              <a:t>Laurent DORTET et al, ECCMID</a:t>
            </a:r>
            <a:r>
              <a:rPr lang="fr-FR" baseline="30000" dirty="0"/>
              <a:t>Ⓡ</a:t>
            </a:r>
            <a:r>
              <a:rPr lang="fr-FR" dirty="0"/>
              <a:t> 2024, Abs#O0060</a:t>
            </a:r>
          </a:p>
        </p:txBody>
      </p:sp>
      <p:grpSp>
        <p:nvGrpSpPr>
          <p:cNvPr id="50" name="Groupe 49"/>
          <p:cNvGrpSpPr/>
          <p:nvPr/>
        </p:nvGrpSpPr>
        <p:grpSpPr>
          <a:xfrm>
            <a:off x="1457324" y="1076325"/>
            <a:ext cx="6276975" cy="4838699"/>
            <a:chOff x="1457324" y="1076325"/>
            <a:chExt cx="6276975" cy="4838699"/>
          </a:xfrm>
        </p:grpSpPr>
        <p:grpSp>
          <p:nvGrpSpPr>
            <p:cNvPr id="48" name="Groupe 47"/>
            <p:cNvGrpSpPr/>
            <p:nvPr/>
          </p:nvGrpSpPr>
          <p:grpSpPr>
            <a:xfrm>
              <a:off x="1762124" y="1305326"/>
              <a:ext cx="5810251" cy="4383635"/>
              <a:chOff x="1600199" y="1257300"/>
              <a:chExt cx="5810251" cy="4383635"/>
            </a:xfrm>
          </p:grpSpPr>
          <p:pic>
            <p:nvPicPr>
              <p:cNvPr id="9" name="Image 8">
                <a:extLst>
                  <a:ext uri="{FF2B5EF4-FFF2-40B4-BE49-F238E27FC236}">
                    <a16:creationId xmlns:a16="http://schemas.microsoft.com/office/drawing/2014/main" id="{FA52990D-5FE2-4DAF-748A-E1B5796DE35A}"/>
                  </a:ext>
                </a:extLst>
              </p:cNvPr>
              <p:cNvPicPr>
                <a:picLocks noChangeAspect="1"/>
              </p:cNvPicPr>
              <p:nvPr/>
            </p:nvPicPr>
            <p:blipFill rotWithShape="1">
              <a:blip r:embed="rId2"/>
              <a:srcRect l="3359" t="26389" r="51172" b="10694"/>
              <a:stretch/>
            </p:blipFill>
            <p:spPr>
              <a:xfrm>
                <a:off x="1600199" y="1257300"/>
                <a:ext cx="5543551" cy="4314825"/>
              </a:xfrm>
              <a:prstGeom prst="rect">
                <a:avLst/>
              </a:prstGeom>
            </p:spPr>
          </p:pic>
          <p:sp>
            <p:nvSpPr>
              <p:cNvPr id="10" name="ZoneTexte 9"/>
              <p:cNvSpPr txBox="1"/>
              <p:nvPr/>
            </p:nvSpPr>
            <p:spPr>
              <a:xfrm>
                <a:off x="3714732" y="1329260"/>
                <a:ext cx="558818" cy="211203"/>
              </a:xfrm>
              <a:prstGeom prst="rect">
                <a:avLst/>
              </a:prstGeom>
              <a:solidFill>
                <a:schemeClr val="bg1"/>
              </a:solidFill>
            </p:spPr>
            <p:txBody>
              <a:bodyPr wrap="square" lIns="36000" tIns="36000" rIns="36000" bIns="36000" rtlCol="0">
                <a:spAutoFit/>
              </a:bodyPr>
              <a:lstStyle/>
              <a:p>
                <a:pPr algn="ctr"/>
                <a:r>
                  <a:rPr lang="pt-BR" sz="900" b="1" dirty="0">
                    <a:latin typeface="Arial" panose="020B0604020202020204" pitchFamily="34" charset="0"/>
                    <a:cs typeface="Arial" panose="020B0604020202020204" pitchFamily="34" charset="0"/>
                  </a:rPr>
                  <a:t>326A10</a:t>
                </a:r>
              </a:p>
            </p:txBody>
          </p:sp>
          <p:sp>
            <p:nvSpPr>
              <p:cNvPr id="11" name="ZoneTexte 10"/>
              <p:cNvSpPr txBox="1"/>
              <p:nvPr/>
            </p:nvSpPr>
            <p:spPr>
              <a:xfrm rot="17876271">
                <a:off x="4262757" y="1606505"/>
                <a:ext cx="391687"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334D3</a:t>
                </a:r>
              </a:p>
            </p:txBody>
          </p:sp>
          <p:sp>
            <p:nvSpPr>
              <p:cNvPr id="12" name="ZoneTexte 11"/>
              <p:cNvSpPr txBox="1"/>
              <p:nvPr/>
            </p:nvSpPr>
            <p:spPr>
              <a:xfrm rot="18326170">
                <a:off x="4770776" y="1689107"/>
                <a:ext cx="391687"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321B3</a:t>
                </a:r>
              </a:p>
            </p:txBody>
          </p:sp>
          <p:sp>
            <p:nvSpPr>
              <p:cNvPr id="13" name="ZoneTexte 12"/>
              <p:cNvSpPr txBox="1"/>
              <p:nvPr/>
            </p:nvSpPr>
            <p:spPr>
              <a:xfrm rot="19254051">
                <a:off x="6101506" y="1371308"/>
                <a:ext cx="391687"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320I3</a:t>
                </a:r>
              </a:p>
            </p:txBody>
          </p:sp>
          <p:sp>
            <p:nvSpPr>
              <p:cNvPr id="15" name="ZoneTexte 14"/>
              <p:cNvSpPr txBox="1"/>
              <p:nvPr/>
            </p:nvSpPr>
            <p:spPr>
              <a:xfrm rot="1089871">
                <a:off x="6704168" y="2892891"/>
                <a:ext cx="325948" cy="123111"/>
              </a:xfrm>
              <a:prstGeom prst="rect">
                <a:avLst/>
              </a:prstGeom>
              <a:solidFill>
                <a:schemeClr val="bg1"/>
              </a:solidFill>
            </p:spPr>
            <p:txBody>
              <a:bodyPr wrap="square" lIns="0" tIns="0" rIns="0" bIns="0" rtlCol="0">
                <a:spAutoFit/>
              </a:bodyPr>
              <a:lstStyle/>
              <a:p>
                <a:pPr algn="ctr"/>
                <a:endParaRPr lang="pt-BR" sz="800" b="1" dirty="0">
                  <a:latin typeface="Arial" panose="020B0604020202020204" pitchFamily="34" charset="0"/>
                  <a:cs typeface="Arial" panose="020B0604020202020204" pitchFamily="34" charset="0"/>
                </a:endParaRPr>
              </a:p>
            </p:txBody>
          </p:sp>
          <p:sp>
            <p:nvSpPr>
              <p:cNvPr id="16" name="ZoneTexte 15"/>
              <p:cNvSpPr txBox="1"/>
              <p:nvPr/>
            </p:nvSpPr>
            <p:spPr>
              <a:xfrm rot="5138674">
                <a:off x="3330023" y="2363603"/>
                <a:ext cx="464995" cy="211203"/>
              </a:xfrm>
              <a:prstGeom prst="rect">
                <a:avLst/>
              </a:prstGeom>
              <a:solidFill>
                <a:schemeClr val="bg1"/>
              </a:solidFill>
            </p:spPr>
            <p:txBody>
              <a:bodyPr wrap="square" lIns="36000" tIns="36000" rIns="36000" bIns="36000" rtlCol="0">
                <a:spAutoFit/>
              </a:bodyPr>
              <a:lstStyle/>
              <a:p>
                <a:pPr algn="ctr"/>
                <a:r>
                  <a:rPr lang="pt-BR" sz="900" b="1" dirty="0">
                    <a:latin typeface="Arial" panose="020B0604020202020204" pitchFamily="34" charset="0"/>
                    <a:cs typeface="Arial" panose="020B0604020202020204" pitchFamily="34" charset="0"/>
                  </a:rPr>
                  <a:t>287I10</a:t>
                </a:r>
              </a:p>
            </p:txBody>
          </p:sp>
          <p:sp>
            <p:nvSpPr>
              <p:cNvPr id="17" name="ZoneTexte 16"/>
              <p:cNvSpPr txBox="1"/>
              <p:nvPr/>
            </p:nvSpPr>
            <p:spPr>
              <a:xfrm rot="4367869">
                <a:off x="2981223" y="2154834"/>
                <a:ext cx="503507" cy="211203"/>
              </a:xfrm>
              <a:prstGeom prst="rect">
                <a:avLst/>
              </a:prstGeom>
              <a:solidFill>
                <a:schemeClr val="bg1"/>
              </a:solidFill>
            </p:spPr>
            <p:txBody>
              <a:bodyPr wrap="square" lIns="36000" tIns="36000" rIns="36000" bIns="36000" rtlCol="0">
                <a:spAutoFit/>
              </a:bodyPr>
              <a:lstStyle/>
              <a:p>
                <a:pPr algn="ctr"/>
                <a:r>
                  <a:rPr lang="pt-BR" sz="900" b="1" dirty="0">
                    <a:latin typeface="Arial" panose="020B0604020202020204" pitchFamily="34" charset="0"/>
                    <a:cs typeface="Arial" panose="020B0604020202020204" pitchFamily="34" charset="0"/>
                  </a:rPr>
                  <a:t>287B10</a:t>
                </a:r>
              </a:p>
            </p:txBody>
          </p:sp>
          <p:sp>
            <p:nvSpPr>
              <p:cNvPr id="18" name="ZoneTexte 17"/>
              <p:cNvSpPr txBox="1"/>
              <p:nvPr/>
            </p:nvSpPr>
            <p:spPr>
              <a:xfrm rot="3924031">
                <a:off x="2749870" y="2303643"/>
                <a:ext cx="464995" cy="211203"/>
              </a:xfrm>
              <a:prstGeom prst="rect">
                <a:avLst/>
              </a:prstGeom>
              <a:solidFill>
                <a:schemeClr val="bg1"/>
              </a:solidFill>
            </p:spPr>
            <p:txBody>
              <a:bodyPr wrap="square" lIns="36000" tIns="36000" rIns="36000" bIns="36000" rtlCol="0">
                <a:spAutoFit/>
              </a:bodyPr>
              <a:lstStyle/>
              <a:p>
                <a:pPr algn="ctr"/>
                <a:r>
                  <a:rPr lang="pt-BR" sz="900" b="1" dirty="0">
                    <a:latin typeface="Arial" panose="020B0604020202020204" pitchFamily="34" charset="0"/>
                    <a:cs typeface="Arial" panose="020B0604020202020204" pitchFamily="34" charset="0"/>
                  </a:rPr>
                  <a:t>247E8</a:t>
                </a:r>
              </a:p>
            </p:txBody>
          </p:sp>
          <p:sp>
            <p:nvSpPr>
              <p:cNvPr id="19" name="Ellipse 18"/>
              <p:cNvSpPr/>
              <p:nvPr/>
            </p:nvSpPr>
            <p:spPr>
              <a:xfrm>
                <a:off x="5263183" y="2845152"/>
                <a:ext cx="293067" cy="30444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ZoneTexte 13"/>
              <p:cNvSpPr txBox="1"/>
              <p:nvPr/>
            </p:nvSpPr>
            <p:spPr>
              <a:xfrm>
                <a:off x="5256833" y="2864759"/>
                <a:ext cx="343867" cy="276999"/>
              </a:xfrm>
              <a:prstGeom prst="rect">
                <a:avLst/>
              </a:prstGeom>
              <a:solidFill>
                <a:schemeClr val="bg1"/>
              </a:solidFill>
            </p:spPr>
            <p:txBody>
              <a:bodyPr wrap="square" lIns="0" tIns="0" rIns="0" bIns="0" rtlCol="0">
                <a:spAutoFit/>
              </a:bodyPr>
              <a:lstStyle>
                <a:defPPr>
                  <a:defRPr lang="fr-FR"/>
                </a:defPPr>
                <a:lvl1pPr algn="ctr">
                  <a:defRPr sz="900" b="1">
                    <a:latin typeface="Arial" panose="020B0604020202020204" pitchFamily="34" charset="0"/>
                    <a:cs typeface="Arial" panose="020B0604020202020204" pitchFamily="34" charset="0"/>
                  </a:defRPr>
                </a:lvl1pPr>
              </a:lstStyle>
              <a:p>
                <a:r>
                  <a:rPr lang="pt-BR" dirty="0"/>
                  <a:t>336J4</a:t>
                </a:r>
              </a:p>
              <a:p>
                <a:r>
                  <a:rPr lang="pt-BR" dirty="0"/>
                  <a:t>335A2</a:t>
                </a:r>
              </a:p>
            </p:txBody>
          </p:sp>
          <p:sp>
            <p:nvSpPr>
              <p:cNvPr id="20" name="ZoneTexte 19"/>
              <p:cNvSpPr txBox="1"/>
              <p:nvPr/>
            </p:nvSpPr>
            <p:spPr>
              <a:xfrm>
                <a:off x="2831300" y="3294009"/>
                <a:ext cx="343867" cy="159462"/>
              </a:xfrm>
              <a:prstGeom prst="rect">
                <a:avLst/>
              </a:prstGeom>
              <a:solidFill>
                <a:schemeClr val="bg1"/>
              </a:solidFill>
            </p:spPr>
            <p:txBody>
              <a:bodyPr wrap="square" lIns="0" tIns="36000" rIns="0" bIns="0" rtlCol="0">
                <a:spAutoFit/>
              </a:bodyPr>
              <a:lstStyle>
                <a:defPPr>
                  <a:defRPr lang="fr-FR"/>
                </a:defPPr>
                <a:lvl1pPr algn="ctr">
                  <a:defRPr sz="900" b="1">
                    <a:latin typeface="Arial" panose="020B0604020202020204" pitchFamily="34" charset="0"/>
                    <a:cs typeface="Arial" panose="020B0604020202020204" pitchFamily="34" charset="0"/>
                  </a:defRPr>
                </a:lvl1pPr>
              </a:lstStyle>
              <a:p>
                <a:r>
                  <a:rPr lang="pt-BR" sz="800" dirty="0"/>
                  <a:t>29013</a:t>
                </a:r>
              </a:p>
            </p:txBody>
          </p:sp>
          <p:sp>
            <p:nvSpPr>
              <p:cNvPr id="21" name="ZoneTexte 20"/>
              <p:cNvSpPr txBox="1"/>
              <p:nvPr/>
            </p:nvSpPr>
            <p:spPr>
              <a:xfrm rot="1082732">
                <a:off x="2674052" y="3103902"/>
                <a:ext cx="276396" cy="107722"/>
              </a:xfrm>
              <a:prstGeom prst="rect">
                <a:avLst/>
              </a:prstGeom>
              <a:solidFill>
                <a:schemeClr val="bg1"/>
              </a:solidFill>
            </p:spPr>
            <p:txBody>
              <a:bodyPr wrap="square" lIns="0" tIns="0" rIns="0" bIns="0" rtlCol="0">
                <a:spAutoFit/>
              </a:bodyPr>
              <a:lstStyle>
                <a:defPPr>
                  <a:defRPr lang="fr-FR"/>
                </a:defPPr>
                <a:lvl1pPr algn="ctr">
                  <a:defRPr sz="900" b="1">
                    <a:latin typeface="Arial" panose="020B0604020202020204" pitchFamily="34" charset="0"/>
                    <a:cs typeface="Arial" panose="020B0604020202020204" pitchFamily="34" charset="0"/>
                  </a:defRPr>
                </a:lvl1pPr>
              </a:lstStyle>
              <a:p>
                <a:r>
                  <a:rPr lang="pt-BR" sz="700" dirty="0"/>
                  <a:t>294B4</a:t>
                </a:r>
              </a:p>
            </p:txBody>
          </p:sp>
          <p:sp>
            <p:nvSpPr>
              <p:cNvPr id="22" name="ZoneTexte 21"/>
              <p:cNvSpPr txBox="1"/>
              <p:nvPr/>
            </p:nvSpPr>
            <p:spPr>
              <a:xfrm rot="4911697">
                <a:off x="2468445" y="4098939"/>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297D7</a:t>
                </a:r>
              </a:p>
            </p:txBody>
          </p:sp>
          <p:sp>
            <p:nvSpPr>
              <p:cNvPr id="23" name="ZoneTexte 22"/>
              <p:cNvSpPr txBox="1"/>
              <p:nvPr/>
            </p:nvSpPr>
            <p:spPr>
              <a:xfrm rot="3034288">
                <a:off x="2279548" y="4172305"/>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286I1</a:t>
                </a:r>
              </a:p>
            </p:txBody>
          </p:sp>
          <p:sp>
            <p:nvSpPr>
              <p:cNvPr id="24" name="ZoneTexte 23"/>
              <p:cNvSpPr txBox="1"/>
              <p:nvPr/>
            </p:nvSpPr>
            <p:spPr>
              <a:xfrm rot="3034288">
                <a:off x="1994425" y="4177246"/>
                <a:ext cx="441857" cy="138499"/>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266J10</a:t>
                </a:r>
              </a:p>
            </p:txBody>
          </p:sp>
          <p:sp>
            <p:nvSpPr>
              <p:cNvPr id="25" name="ZoneTexte 24"/>
              <p:cNvSpPr txBox="1"/>
              <p:nvPr/>
            </p:nvSpPr>
            <p:spPr>
              <a:xfrm rot="20227854">
                <a:off x="1940740" y="4578778"/>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26Jj7</a:t>
                </a:r>
              </a:p>
            </p:txBody>
          </p:sp>
          <p:sp>
            <p:nvSpPr>
              <p:cNvPr id="26" name="ZoneTexte 25"/>
              <p:cNvSpPr txBox="1"/>
              <p:nvPr/>
            </p:nvSpPr>
            <p:spPr>
              <a:xfrm rot="20227854">
                <a:off x="1889503" y="4500746"/>
                <a:ext cx="215701" cy="124407"/>
              </a:xfrm>
              <a:prstGeom prst="rect">
                <a:avLst/>
              </a:prstGeom>
              <a:solidFill>
                <a:schemeClr val="bg1"/>
              </a:solidFill>
            </p:spPr>
            <p:txBody>
              <a:bodyPr wrap="square" lIns="0" tIns="0" rIns="0" bIns="0" rtlCol="0">
                <a:spAutoFit/>
              </a:bodyPr>
              <a:lstStyle/>
              <a:p>
                <a:pPr algn="ctr"/>
                <a:endParaRPr lang="pt-BR" sz="900" b="1" dirty="0">
                  <a:latin typeface="Arial" panose="020B0604020202020204" pitchFamily="34" charset="0"/>
                  <a:cs typeface="Arial" panose="020B0604020202020204" pitchFamily="34" charset="0"/>
                </a:endParaRPr>
              </a:p>
            </p:txBody>
          </p:sp>
          <p:sp>
            <p:nvSpPr>
              <p:cNvPr id="27" name="ZoneTexte 26"/>
              <p:cNvSpPr txBox="1"/>
              <p:nvPr/>
            </p:nvSpPr>
            <p:spPr>
              <a:xfrm rot="18336097">
                <a:off x="2103919" y="4683013"/>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258E2</a:t>
                </a:r>
              </a:p>
            </p:txBody>
          </p:sp>
          <p:sp>
            <p:nvSpPr>
              <p:cNvPr id="28" name="ZoneTexte 27"/>
              <p:cNvSpPr txBox="1"/>
              <p:nvPr/>
            </p:nvSpPr>
            <p:spPr>
              <a:xfrm rot="17905861">
                <a:off x="2483674" y="4701289"/>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268H2</a:t>
                </a:r>
              </a:p>
            </p:txBody>
          </p:sp>
          <p:sp>
            <p:nvSpPr>
              <p:cNvPr id="29" name="ZoneTexte 28"/>
              <p:cNvSpPr txBox="1"/>
              <p:nvPr/>
            </p:nvSpPr>
            <p:spPr>
              <a:xfrm rot="17905861">
                <a:off x="2756765" y="5036212"/>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324E8</a:t>
                </a:r>
              </a:p>
            </p:txBody>
          </p:sp>
          <p:sp>
            <p:nvSpPr>
              <p:cNvPr id="30" name="ZoneTexte 29"/>
              <p:cNvSpPr txBox="1"/>
              <p:nvPr/>
            </p:nvSpPr>
            <p:spPr>
              <a:xfrm rot="2588929">
                <a:off x="3126002" y="5071260"/>
                <a:ext cx="366041" cy="139101"/>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330F9</a:t>
                </a:r>
              </a:p>
            </p:txBody>
          </p:sp>
          <p:sp>
            <p:nvSpPr>
              <p:cNvPr id="31" name="ZoneTexte 30"/>
              <p:cNvSpPr txBox="1"/>
              <p:nvPr/>
            </p:nvSpPr>
            <p:spPr>
              <a:xfrm rot="15895055">
                <a:off x="3067457" y="5234644"/>
                <a:ext cx="225919" cy="96532"/>
              </a:xfrm>
              <a:prstGeom prst="rect">
                <a:avLst/>
              </a:prstGeom>
              <a:solidFill>
                <a:schemeClr val="bg1"/>
              </a:solidFill>
            </p:spPr>
            <p:txBody>
              <a:bodyPr wrap="square" lIns="0" tIns="0" rIns="0" bIns="0" rtlCol="0">
                <a:spAutoFit/>
              </a:bodyPr>
              <a:lstStyle/>
              <a:p>
                <a:pPr algn="ctr"/>
                <a:endParaRPr lang="pt-BR" sz="900" b="1" dirty="0">
                  <a:latin typeface="Arial" panose="020B0604020202020204" pitchFamily="34" charset="0"/>
                  <a:cs typeface="Arial" panose="020B0604020202020204" pitchFamily="34" charset="0"/>
                </a:endParaRPr>
              </a:p>
            </p:txBody>
          </p:sp>
          <p:sp>
            <p:nvSpPr>
              <p:cNvPr id="32" name="ZoneTexte 31"/>
              <p:cNvSpPr txBox="1"/>
              <p:nvPr/>
            </p:nvSpPr>
            <p:spPr>
              <a:xfrm rot="1475488">
                <a:off x="5196607" y="5217742"/>
                <a:ext cx="319770" cy="107722"/>
              </a:xfrm>
              <a:prstGeom prst="rect">
                <a:avLst/>
              </a:prstGeom>
              <a:solidFill>
                <a:schemeClr val="bg1"/>
              </a:solidFill>
            </p:spPr>
            <p:txBody>
              <a:bodyPr wrap="square" lIns="0" tIns="0" rIns="0" bIns="0" rtlCol="0">
                <a:spAutoFit/>
              </a:bodyPr>
              <a:lstStyle/>
              <a:p>
                <a:pPr algn="ctr"/>
                <a:r>
                  <a:rPr lang="pt-BR" sz="700" b="1" dirty="0">
                    <a:latin typeface="Arial" panose="020B0604020202020204" pitchFamily="34" charset="0"/>
                    <a:cs typeface="Arial" panose="020B0604020202020204" pitchFamily="34" charset="0"/>
                  </a:rPr>
                  <a:t>298J7</a:t>
                </a:r>
              </a:p>
            </p:txBody>
          </p:sp>
          <p:sp>
            <p:nvSpPr>
              <p:cNvPr id="33" name="ZoneTexte 32"/>
              <p:cNvSpPr txBox="1"/>
              <p:nvPr/>
            </p:nvSpPr>
            <p:spPr>
              <a:xfrm rot="3797070">
                <a:off x="5091492" y="5298109"/>
                <a:ext cx="264221" cy="107722"/>
              </a:xfrm>
              <a:prstGeom prst="rect">
                <a:avLst/>
              </a:prstGeom>
              <a:solidFill>
                <a:schemeClr val="bg1"/>
              </a:solidFill>
            </p:spPr>
            <p:txBody>
              <a:bodyPr wrap="square" lIns="0" tIns="0" rIns="0" bIns="0" rtlCol="0">
                <a:spAutoFit/>
              </a:bodyPr>
              <a:lstStyle/>
              <a:p>
                <a:pPr algn="ctr"/>
                <a:r>
                  <a:rPr lang="pt-BR" sz="700" b="1" dirty="0">
                    <a:latin typeface="Arial" panose="020B0604020202020204" pitchFamily="34" charset="0"/>
                    <a:cs typeface="Arial" panose="020B0604020202020204" pitchFamily="34" charset="0"/>
                  </a:rPr>
                  <a:t>298H5</a:t>
                </a:r>
              </a:p>
            </p:txBody>
          </p:sp>
          <p:sp>
            <p:nvSpPr>
              <p:cNvPr id="34" name="ZoneTexte 33"/>
              <p:cNvSpPr txBox="1"/>
              <p:nvPr/>
            </p:nvSpPr>
            <p:spPr>
              <a:xfrm rot="624588">
                <a:off x="6214789" y="4566267"/>
                <a:ext cx="319770" cy="138499"/>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289I3</a:t>
                </a:r>
              </a:p>
            </p:txBody>
          </p:sp>
          <p:sp>
            <p:nvSpPr>
              <p:cNvPr id="35" name="ZoneTexte 34"/>
              <p:cNvSpPr txBox="1"/>
              <p:nvPr/>
            </p:nvSpPr>
            <p:spPr>
              <a:xfrm rot="1545968">
                <a:off x="6600479" y="4927401"/>
                <a:ext cx="349610" cy="138499"/>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335K4</a:t>
                </a:r>
              </a:p>
            </p:txBody>
          </p:sp>
          <p:sp>
            <p:nvSpPr>
              <p:cNvPr id="36" name="ZoneTexte 35"/>
              <p:cNvSpPr txBox="1"/>
              <p:nvPr/>
            </p:nvSpPr>
            <p:spPr>
              <a:xfrm rot="2712679">
                <a:off x="6091487" y="4872538"/>
                <a:ext cx="349610" cy="138499"/>
              </a:xfrm>
              <a:prstGeom prst="rect">
                <a:avLst/>
              </a:prstGeom>
              <a:solidFill>
                <a:schemeClr val="bg1"/>
              </a:solidFill>
            </p:spPr>
            <p:txBody>
              <a:bodyPr wrap="square" lIns="0" tIns="0" rIns="0" bIns="0" rtlCol="0">
                <a:spAutoFit/>
              </a:bodyPr>
              <a:lstStyle/>
              <a:p>
                <a:pPr algn="ctr"/>
                <a:r>
                  <a:rPr lang="pt-BR" sz="900" b="1" dirty="0">
                    <a:latin typeface="Arial" panose="020B0604020202020204" pitchFamily="34" charset="0"/>
                    <a:cs typeface="Arial" panose="020B0604020202020204" pitchFamily="34" charset="0"/>
                  </a:rPr>
                  <a:t>291G6</a:t>
                </a:r>
              </a:p>
            </p:txBody>
          </p:sp>
          <p:sp>
            <p:nvSpPr>
              <p:cNvPr id="37" name="ZoneTexte 36"/>
              <p:cNvSpPr txBox="1"/>
              <p:nvPr/>
            </p:nvSpPr>
            <p:spPr>
              <a:xfrm>
                <a:off x="4982789" y="4692684"/>
                <a:ext cx="663568"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&lt; 1 SNPs</a:t>
                </a:r>
              </a:p>
            </p:txBody>
          </p:sp>
          <p:sp>
            <p:nvSpPr>
              <p:cNvPr id="38" name="ZoneTexte 37"/>
              <p:cNvSpPr txBox="1"/>
              <p:nvPr/>
            </p:nvSpPr>
            <p:spPr>
              <a:xfrm>
                <a:off x="3557377" y="4090234"/>
                <a:ext cx="663568"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&lt; 7 SNPs</a:t>
                </a:r>
              </a:p>
            </p:txBody>
          </p:sp>
          <p:sp>
            <p:nvSpPr>
              <p:cNvPr id="39" name="ZoneTexte 38"/>
              <p:cNvSpPr txBox="1"/>
              <p:nvPr/>
            </p:nvSpPr>
            <p:spPr>
              <a:xfrm>
                <a:off x="1873806" y="2786173"/>
                <a:ext cx="663568"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&lt; 2 SNPs</a:t>
                </a:r>
              </a:p>
            </p:txBody>
          </p:sp>
          <p:sp>
            <p:nvSpPr>
              <p:cNvPr id="40" name="ZoneTexte 39"/>
              <p:cNvSpPr txBox="1"/>
              <p:nvPr/>
            </p:nvSpPr>
            <p:spPr>
              <a:xfrm>
                <a:off x="5965564" y="2811426"/>
                <a:ext cx="727535"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&lt; 1 SNPs</a:t>
                </a:r>
              </a:p>
            </p:txBody>
          </p:sp>
          <p:sp>
            <p:nvSpPr>
              <p:cNvPr id="41" name="ZoneTexte 40"/>
              <p:cNvSpPr txBox="1"/>
              <p:nvPr/>
            </p:nvSpPr>
            <p:spPr>
              <a:xfrm>
                <a:off x="6216302" y="1952116"/>
                <a:ext cx="1194148" cy="488201"/>
              </a:xfrm>
              <a:prstGeom prst="rect">
                <a:avLst/>
              </a:prstGeom>
              <a:solidFill>
                <a:schemeClr val="bg1"/>
              </a:solidFill>
            </p:spPr>
            <p:txBody>
              <a:bodyPr wrap="square" lIns="72000" tIns="36000" rIns="0" bIns="36000" rtlCol="0">
                <a:spAutoFit/>
              </a:bodyPr>
              <a:lstStyle/>
              <a:p>
                <a:r>
                  <a:rPr lang="pt-BR" sz="900" b="1" dirty="0">
                    <a:solidFill>
                      <a:srgbClr val="FF0000"/>
                    </a:solidFill>
                    <a:latin typeface="Century Gothic" panose="020B0502020202020204" pitchFamily="34" charset="0"/>
                    <a:cs typeface="Arial" panose="020B0604020202020204" pitchFamily="34" charset="0"/>
                  </a:rPr>
                  <a:t>▬ </a:t>
                </a:r>
                <a:r>
                  <a:rPr lang="pt-BR" sz="900" b="1" dirty="0">
                    <a:latin typeface="Arial" panose="020B0604020202020204" pitchFamily="34" charset="0"/>
                    <a:cs typeface="Arial" panose="020B0604020202020204" pitchFamily="34" charset="0"/>
                  </a:rPr>
                  <a:t>NDM-1</a:t>
                </a:r>
              </a:p>
              <a:p>
                <a:r>
                  <a:rPr lang="pt-BR" sz="900" b="1" dirty="0">
                    <a:solidFill>
                      <a:srgbClr val="96CD97"/>
                    </a:solidFill>
                    <a:latin typeface="Century Gothic" panose="020B0502020202020204" pitchFamily="34" charset="0"/>
                    <a:cs typeface="Arial" panose="020B0604020202020204" pitchFamily="34" charset="0"/>
                  </a:rPr>
                  <a:t>▬</a:t>
                </a:r>
                <a:r>
                  <a:rPr lang="pt-BR" sz="900" b="1" dirty="0">
                    <a:solidFill>
                      <a:srgbClr val="92D050"/>
                    </a:solidFill>
                    <a:latin typeface="Century Gothic" panose="020B0502020202020204" pitchFamily="34" charset="0"/>
                    <a:cs typeface="Arial" panose="020B0604020202020204" pitchFamily="34" charset="0"/>
                  </a:rPr>
                  <a:t> </a:t>
                </a:r>
                <a:r>
                  <a:rPr lang="pt-BR" sz="900" b="1" dirty="0">
                    <a:latin typeface="Arial" panose="020B0604020202020204" pitchFamily="34" charset="0"/>
                    <a:cs typeface="Arial" panose="020B0604020202020204" pitchFamily="34" charset="0"/>
                  </a:rPr>
                  <a:t>NDM-1 + VIM-4</a:t>
                </a:r>
              </a:p>
              <a:p>
                <a:r>
                  <a:rPr lang="pt-BR" sz="900" b="1" dirty="0">
                    <a:solidFill>
                      <a:srgbClr val="6967AB"/>
                    </a:solidFill>
                    <a:latin typeface="Century Gothic" panose="020B0502020202020204" pitchFamily="34" charset="0"/>
                    <a:cs typeface="Arial" panose="020B0604020202020204" pitchFamily="34" charset="0"/>
                  </a:rPr>
                  <a:t>▬ </a:t>
                </a:r>
                <a:r>
                  <a:rPr lang="pt-BR" sz="900" b="1" dirty="0">
                    <a:latin typeface="Arial" panose="020B0604020202020204" pitchFamily="34" charset="0"/>
                    <a:cs typeface="Arial" panose="020B0604020202020204" pitchFamily="34" charset="0"/>
                  </a:rPr>
                  <a:t>NDM-1+ IMP-13</a:t>
                </a:r>
              </a:p>
            </p:txBody>
          </p:sp>
          <p:sp>
            <p:nvSpPr>
              <p:cNvPr id="42" name="ZoneTexte 41"/>
              <p:cNvSpPr txBox="1"/>
              <p:nvPr/>
            </p:nvSpPr>
            <p:spPr>
              <a:xfrm>
                <a:off x="6597849" y="4349365"/>
                <a:ext cx="577651" cy="211203"/>
              </a:xfrm>
              <a:prstGeom prst="rect">
                <a:avLst/>
              </a:prstGeom>
              <a:solidFill>
                <a:schemeClr val="bg1"/>
              </a:solidFill>
            </p:spPr>
            <p:txBody>
              <a:bodyPr wrap="square" lIns="0" tIns="36000" rIns="0" bIns="36000" rtlCol="0">
                <a:spAutoFit/>
              </a:bodyPr>
              <a:lstStyle/>
              <a:p>
                <a:pPr algn="ctr"/>
                <a:r>
                  <a:rPr lang="pt-BR" sz="900" b="1" dirty="0">
                    <a:latin typeface="Arial" panose="020B0604020202020204" pitchFamily="34" charset="0"/>
                    <a:cs typeface="Arial" panose="020B0604020202020204" pitchFamily="34" charset="0"/>
                  </a:rPr>
                  <a:t>&lt; 6 SNPs</a:t>
                </a:r>
              </a:p>
            </p:txBody>
          </p:sp>
          <p:grpSp>
            <p:nvGrpSpPr>
              <p:cNvPr id="43" name="Groupe 42"/>
              <p:cNvGrpSpPr/>
              <p:nvPr/>
            </p:nvGrpSpPr>
            <p:grpSpPr>
              <a:xfrm>
                <a:off x="3970131" y="5271603"/>
                <a:ext cx="771182" cy="369332"/>
                <a:chOff x="2198678" y="5398585"/>
                <a:chExt cx="355800" cy="344255"/>
              </a:xfrm>
              <a:solidFill>
                <a:schemeClr val="bg1"/>
              </a:solidFill>
            </p:grpSpPr>
            <p:sp>
              <p:nvSpPr>
                <p:cNvPr id="44" name="ZoneTexte 43"/>
                <p:cNvSpPr txBox="1"/>
                <p:nvPr/>
              </p:nvSpPr>
              <p:spPr>
                <a:xfrm>
                  <a:off x="2198678" y="5398585"/>
                  <a:ext cx="355800" cy="344255"/>
                </a:xfrm>
                <a:prstGeom prst="rect">
                  <a:avLst/>
                </a:prstGeom>
                <a:grpFill/>
              </p:spPr>
              <p:txBody>
                <a:bodyPr wrap="square" rtlCol="0">
                  <a:spAutoFit/>
                </a:bodyPr>
                <a:lstStyle/>
                <a:p>
                  <a:pPr algn="ctr"/>
                  <a:r>
                    <a:rPr lang="pt-BR" sz="900" b="1" dirty="0">
                      <a:solidFill>
                        <a:srgbClr val="3A3839"/>
                      </a:solidFill>
                      <a:latin typeface="Arial" panose="020B0604020202020204" pitchFamily="34" charset="0"/>
                      <a:cs typeface="Arial" panose="020B0604020202020204" pitchFamily="34" charset="0"/>
                    </a:rPr>
                    <a:t>2.0</a:t>
                  </a:r>
                </a:p>
                <a:p>
                  <a:pPr algn="ctr"/>
                  <a:endParaRPr lang="pt-BR" sz="900" b="1" dirty="0">
                    <a:solidFill>
                      <a:srgbClr val="3A3839"/>
                    </a:solidFill>
                    <a:latin typeface="Arial" panose="020B0604020202020204" pitchFamily="34" charset="0"/>
                    <a:cs typeface="Arial" panose="020B0604020202020204" pitchFamily="34" charset="0"/>
                  </a:endParaRPr>
                </a:p>
              </p:txBody>
            </p:sp>
            <p:cxnSp>
              <p:nvCxnSpPr>
                <p:cNvPr id="45" name="Connecteur droit 44"/>
                <p:cNvCxnSpPr/>
                <p:nvPr/>
              </p:nvCxnSpPr>
              <p:spPr>
                <a:xfrm flipV="1">
                  <a:off x="2267132" y="5410200"/>
                  <a:ext cx="218893" cy="24"/>
                </a:xfrm>
                <a:prstGeom prst="line">
                  <a:avLst/>
                </a:prstGeom>
                <a:grpFill/>
                <a:ln w="12700">
                  <a:solidFill>
                    <a:srgbClr val="3A3839"/>
                  </a:solidFill>
                </a:ln>
              </p:spPr>
              <p:style>
                <a:lnRef idx="1">
                  <a:schemeClr val="accent1"/>
                </a:lnRef>
                <a:fillRef idx="0">
                  <a:schemeClr val="accent1"/>
                </a:fillRef>
                <a:effectRef idx="0">
                  <a:schemeClr val="accent1"/>
                </a:effectRef>
                <a:fontRef idx="minor">
                  <a:schemeClr val="tx1"/>
                </a:fontRef>
              </p:style>
            </p:cxnSp>
          </p:grpSp>
          <p:sp>
            <p:nvSpPr>
              <p:cNvPr id="46" name="ZoneTexte 45"/>
              <p:cNvSpPr txBox="1"/>
              <p:nvPr/>
            </p:nvSpPr>
            <p:spPr>
              <a:xfrm rot="2072109">
                <a:off x="3216690" y="3129154"/>
                <a:ext cx="258918" cy="76944"/>
              </a:xfrm>
              <a:prstGeom prst="rect">
                <a:avLst/>
              </a:prstGeom>
              <a:solidFill>
                <a:schemeClr val="bg1"/>
              </a:solidFill>
            </p:spPr>
            <p:txBody>
              <a:bodyPr wrap="square" lIns="0" tIns="0" rIns="0" bIns="0" rtlCol="0">
                <a:spAutoFit/>
              </a:bodyPr>
              <a:lstStyle>
                <a:defPPr>
                  <a:defRPr lang="fr-FR"/>
                </a:defPPr>
                <a:lvl1pPr algn="ctr">
                  <a:defRPr sz="900" b="1">
                    <a:latin typeface="Arial" panose="020B0604020202020204" pitchFamily="34" charset="0"/>
                    <a:cs typeface="Arial" panose="020B0604020202020204" pitchFamily="34" charset="0"/>
                  </a:defRPr>
                </a:lvl1pPr>
              </a:lstStyle>
              <a:p>
                <a:r>
                  <a:rPr lang="pt-BR" sz="500" dirty="0"/>
                  <a:t>205A1</a:t>
                </a:r>
              </a:p>
            </p:txBody>
          </p:sp>
          <p:sp>
            <p:nvSpPr>
              <p:cNvPr id="47" name="Ellipse 46"/>
              <p:cNvSpPr/>
              <p:nvPr/>
            </p:nvSpPr>
            <p:spPr>
              <a:xfrm rot="1666140">
                <a:off x="2634603" y="2998394"/>
                <a:ext cx="692340" cy="509637"/>
              </a:xfrm>
              <a:prstGeom prst="ellipse">
                <a:avLst/>
              </a:prstGeom>
              <a:noFill/>
              <a:ln w="38100">
                <a:solidFill>
                  <a:srgbClr val="5E32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49" name="Rectangle 48"/>
            <p:cNvSpPr/>
            <p:nvPr/>
          </p:nvSpPr>
          <p:spPr>
            <a:xfrm>
              <a:off x="1457324" y="1076325"/>
              <a:ext cx="6276975" cy="4838699"/>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Tree>
    <p:extLst>
      <p:ext uri="{BB962C8B-B14F-4D97-AF65-F5344CB8AC3E}">
        <p14:creationId xmlns:p14="http://schemas.microsoft.com/office/powerpoint/2010/main" val="379942080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3 </a:t>
            </a:r>
            <a:r>
              <a:rPr lang="fr-FR" dirty="0" err="1"/>
              <a:t>plasmids</a:t>
            </a:r>
            <a:endParaRPr lang="fr-FR" dirty="0"/>
          </a:p>
        </p:txBody>
      </p:sp>
      <p:sp>
        <p:nvSpPr>
          <p:cNvPr id="5" name="Espace réservé du contenu 4"/>
          <p:cNvSpPr>
            <a:spLocks noGrp="1"/>
          </p:cNvSpPr>
          <p:nvPr>
            <p:ph sz="quarter" idx="16"/>
          </p:nvPr>
        </p:nvSpPr>
        <p:spPr/>
        <p:txBody>
          <a:bodyPr/>
          <a:lstStyle/>
          <a:p>
            <a:r>
              <a:rPr lang="fr-FR" dirty="0"/>
              <a:t>Laurent DORTET et al, ECCMID</a:t>
            </a:r>
            <a:r>
              <a:rPr lang="fr-FR" baseline="30000" dirty="0"/>
              <a:t>Ⓡ</a:t>
            </a:r>
            <a:r>
              <a:rPr lang="fr-FR" dirty="0"/>
              <a:t> 2024, Abs#O0060</a:t>
            </a:r>
          </a:p>
        </p:txBody>
      </p:sp>
      <p:sp>
        <p:nvSpPr>
          <p:cNvPr id="10" name="Rectangle 9"/>
          <p:cNvSpPr/>
          <p:nvPr/>
        </p:nvSpPr>
        <p:spPr>
          <a:xfrm>
            <a:off x="1474549" y="2567544"/>
            <a:ext cx="381000" cy="36507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9" name="Groupe 28"/>
          <p:cNvGrpSpPr/>
          <p:nvPr/>
        </p:nvGrpSpPr>
        <p:grpSpPr>
          <a:xfrm>
            <a:off x="4938304" y="936837"/>
            <a:ext cx="5245026" cy="4946589"/>
            <a:chOff x="4843054" y="936837"/>
            <a:chExt cx="5245026" cy="4946589"/>
          </a:xfrm>
        </p:grpSpPr>
        <p:sp>
          <p:nvSpPr>
            <p:cNvPr id="26" name="ZoneTexte 25"/>
            <p:cNvSpPr txBox="1"/>
            <p:nvPr/>
          </p:nvSpPr>
          <p:spPr>
            <a:xfrm>
              <a:off x="4843054" y="936837"/>
              <a:ext cx="5245026" cy="1535472"/>
            </a:xfrm>
            <a:prstGeom prst="rect">
              <a:avLst/>
            </a:prstGeom>
            <a:noFill/>
          </p:spPr>
          <p:txBody>
            <a:bodyPr vert="vert270" wrap="square" rtlCol="0">
              <a:spAutoFit/>
            </a:bodyPr>
            <a:lstStyle/>
            <a:p>
              <a:pPr>
                <a:spcBef>
                  <a:spcPts val="1200"/>
                </a:spcBef>
                <a:spcAft>
                  <a:spcPts val="600"/>
                </a:spcAft>
              </a:pPr>
              <a:r>
                <a:rPr lang="pt-BR" sz="900" b="1" dirty="0">
                  <a:latin typeface="Arial" panose="020B0604020202020204" pitchFamily="34" charset="0"/>
                  <a:cs typeface="Arial" panose="020B0604020202020204" pitchFamily="34" charset="0"/>
                </a:rPr>
                <a:t>long read sequencing</a:t>
              </a:r>
              <a:endParaRPr lang="pt-BR" sz="200" b="1" dirty="0">
                <a:latin typeface="Arial" panose="020B0604020202020204" pitchFamily="34" charset="0"/>
                <a:cs typeface="Arial" panose="020B0604020202020204" pitchFamily="34" charset="0"/>
              </a:endParaRPr>
            </a:p>
            <a:p>
              <a:pPr>
                <a:spcBef>
                  <a:spcPts val="1200"/>
                </a:spcBef>
                <a:spcAft>
                  <a:spcPts val="500"/>
                </a:spcAft>
              </a:pPr>
              <a:r>
                <a:rPr lang="pt-BR" sz="900" b="1" dirty="0">
                  <a:latin typeface="Arial" panose="020B0604020202020204" pitchFamily="34" charset="0"/>
                  <a:cs typeface="Arial" panose="020B0604020202020204" pitchFamily="34" charset="0"/>
                </a:rPr>
                <a:t>bla NDM-1</a:t>
              </a:r>
            </a:p>
            <a:p>
              <a:pPr>
                <a:spcBef>
                  <a:spcPts val="200"/>
                </a:spcBef>
                <a:spcAft>
                  <a:spcPts val="500"/>
                </a:spcAft>
              </a:pPr>
              <a:r>
                <a:rPr lang="pt-BR" sz="900" b="1" dirty="0">
                  <a:latin typeface="Arial" panose="020B0604020202020204" pitchFamily="34" charset="0"/>
                  <a:cs typeface="Arial" panose="020B0604020202020204" pitchFamily="34" charset="0"/>
                </a:rPr>
                <a:t>bla VIM-4 </a:t>
              </a:r>
            </a:p>
            <a:p>
              <a:pPr>
                <a:spcBef>
                  <a:spcPts val="200"/>
                </a:spcBef>
                <a:spcAft>
                  <a:spcPts val="500"/>
                </a:spcAft>
              </a:pPr>
              <a:r>
                <a:rPr lang="pt-BR" sz="900" b="1" dirty="0">
                  <a:latin typeface="Arial" panose="020B0604020202020204" pitchFamily="34" charset="0"/>
                  <a:cs typeface="Arial" panose="020B0604020202020204" pitchFamily="34" charset="0"/>
                </a:rPr>
                <a:t>bla IMP -13</a:t>
              </a:r>
            </a:p>
            <a:p>
              <a:pPr>
                <a:spcBef>
                  <a:spcPts val="200"/>
                </a:spcBef>
                <a:spcAft>
                  <a:spcPts val="500"/>
                </a:spcAft>
              </a:pPr>
              <a:r>
                <a:rPr lang="pt-BR" sz="900" b="1" dirty="0">
                  <a:latin typeface="Arial" panose="020B0604020202020204" pitchFamily="34" charset="0"/>
                  <a:cs typeface="Arial" panose="020B0604020202020204" pitchFamily="34" charset="0"/>
                </a:rPr>
                <a:t>bla TEM-1</a:t>
              </a:r>
            </a:p>
            <a:p>
              <a:pPr>
                <a:spcBef>
                  <a:spcPts val="200"/>
                </a:spcBef>
                <a:spcAft>
                  <a:spcPts val="500"/>
                </a:spcAft>
              </a:pPr>
              <a:r>
                <a:rPr lang="pt-BR" sz="900" b="1" dirty="0">
                  <a:latin typeface="Arial" panose="020B0604020202020204" pitchFamily="34" charset="0"/>
                  <a:cs typeface="Arial" panose="020B0604020202020204" pitchFamily="34" charset="0"/>
                </a:rPr>
                <a:t>blaACT-24</a:t>
              </a:r>
            </a:p>
            <a:p>
              <a:pPr>
                <a:spcBef>
                  <a:spcPts val="200"/>
                </a:spcBef>
                <a:spcAft>
                  <a:spcPts val="500"/>
                </a:spcAft>
              </a:pPr>
              <a:r>
                <a:rPr lang="pt-BR" sz="900" b="1" dirty="0">
                  <a:latin typeface="Arial" panose="020B0604020202020204" pitchFamily="34" charset="0"/>
                  <a:cs typeface="Arial" panose="020B0604020202020204" pitchFamily="34" charset="0"/>
                </a:rPr>
                <a:t>aph (3’)-VI</a:t>
              </a:r>
            </a:p>
            <a:p>
              <a:pPr>
                <a:spcBef>
                  <a:spcPts val="200"/>
                </a:spcBef>
                <a:spcAft>
                  <a:spcPts val="500"/>
                </a:spcAft>
              </a:pPr>
              <a:r>
                <a:rPr lang="pt-BR" sz="900" b="1" dirty="0">
                  <a:latin typeface="Arial" panose="020B0604020202020204" pitchFamily="34" charset="0"/>
                  <a:cs typeface="Arial" panose="020B0604020202020204" pitchFamily="34" charset="0"/>
                </a:rPr>
                <a:t>ant(2’)-Ia</a:t>
              </a:r>
            </a:p>
            <a:p>
              <a:pPr>
                <a:spcBef>
                  <a:spcPts val="200"/>
                </a:spcBef>
                <a:spcAft>
                  <a:spcPts val="500"/>
                </a:spcAft>
              </a:pPr>
              <a:r>
                <a:rPr lang="pt-BR" sz="900" b="1" dirty="0">
                  <a:latin typeface="Arial" panose="020B0604020202020204" pitchFamily="34" charset="0"/>
                  <a:cs typeface="Arial" panose="020B0604020202020204" pitchFamily="34" charset="0"/>
                </a:rPr>
                <a:t>aac(6’)-II</a:t>
              </a:r>
            </a:p>
            <a:p>
              <a:pPr>
                <a:spcBef>
                  <a:spcPts val="200"/>
                </a:spcBef>
                <a:spcAft>
                  <a:spcPts val="500"/>
                </a:spcAft>
              </a:pPr>
              <a:r>
                <a:rPr lang="pt-BR" sz="900" b="1" dirty="0">
                  <a:latin typeface="Arial" panose="020B0604020202020204" pitchFamily="34" charset="0"/>
                  <a:cs typeface="Arial" panose="020B0604020202020204" pitchFamily="34" charset="0"/>
                </a:rPr>
                <a:t>aac(6’)-Ib3</a:t>
              </a:r>
            </a:p>
            <a:p>
              <a:pPr>
                <a:spcBef>
                  <a:spcPts val="200"/>
                </a:spcBef>
                <a:spcAft>
                  <a:spcPts val="500"/>
                </a:spcAft>
              </a:pPr>
              <a:r>
                <a:rPr lang="pt-BR" sz="900" b="1" dirty="0">
                  <a:latin typeface="Arial" panose="020B0604020202020204" pitchFamily="34" charset="0"/>
                  <a:cs typeface="Arial" panose="020B0604020202020204" pitchFamily="34" charset="0"/>
                </a:rPr>
                <a:t>aadA2</a:t>
              </a:r>
            </a:p>
            <a:p>
              <a:pPr>
                <a:spcBef>
                  <a:spcPts val="200"/>
                </a:spcBef>
                <a:spcAft>
                  <a:spcPts val="500"/>
                </a:spcAft>
              </a:pPr>
              <a:r>
                <a:rPr lang="pt-BR" sz="900" b="1" dirty="0">
                  <a:latin typeface="Arial" panose="020B0604020202020204" pitchFamily="34" charset="0"/>
                  <a:cs typeface="Arial" panose="020B0604020202020204" pitchFamily="34" charset="0"/>
                </a:rPr>
                <a:t>qnrA1</a:t>
              </a:r>
            </a:p>
            <a:p>
              <a:pPr>
                <a:spcBef>
                  <a:spcPts val="200"/>
                </a:spcBef>
                <a:spcAft>
                  <a:spcPts val="500"/>
                </a:spcAft>
              </a:pPr>
              <a:r>
                <a:rPr lang="pt-BR" sz="900" b="1" dirty="0">
                  <a:latin typeface="Arial" panose="020B0604020202020204" pitchFamily="34" charset="0"/>
                  <a:cs typeface="Arial" panose="020B0604020202020204" pitchFamily="34" charset="0"/>
                </a:rPr>
                <a:t>sul1</a:t>
              </a:r>
            </a:p>
            <a:p>
              <a:pPr>
                <a:spcBef>
                  <a:spcPts val="200"/>
                </a:spcBef>
                <a:spcAft>
                  <a:spcPts val="500"/>
                </a:spcAft>
              </a:pPr>
              <a:r>
                <a:rPr lang="pt-BR" sz="900" b="1" dirty="0">
                  <a:latin typeface="Arial" panose="020B0604020202020204" pitchFamily="34" charset="0"/>
                  <a:cs typeface="Arial" panose="020B0604020202020204" pitchFamily="34" charset="0"/>
                </a:rPr>
                <a:t>dfrA1</a:t>
              </a:r>
            </a:p>
            <a:p>
              <a:pPr>
                <a:spcBef>
                  <a:spcPts val="200"/>
                </a:spcBef>
                <a:spcAft>
                  <a:spcPts val="500"/>
                </a:spcAft>
              </a:pPr>
              <a:r>
                <a:rPr lang="pt-BR" sz="900" b="1" dirty="0">
                  <a:latin typeface="Arial" panose="020B0604020202020204" pitchFamily="34" charset="0"/>
                  <a:cs typeface="Arial" panose="020B0604020202020204" pitchFamily="34" charset="0"/>
                </a:rPr>
                <a:t>dfrA15</a:t>
              </a:r>
              <a:endParaRPr lang="pt-BR" sz="800" b="1" dirty="0">
                <a:latin typeface="Arial" panose="020B0604020202020204" pitchFamily="34" charset="0"/>
                <a:cs typeface="Arial" panose="020B0604020202020204" pitchFamily="34" charset="0"/>
              </a:endParaRPr>
            </a:p>
            <a:p>
              <a:pPr>
                <a:spcBef>
                  <a:spcPts val="200"/>
                </a:spcBef>
                <a:spcAft>
                  <a:spcPts val="500"/>
                </a:spcAft>
              </a:pPr>
              <a:r>
                <a:rPr lang="pt-BR" sz="900" b="1" dirty="0">
                  <a:latin typeface="Arial" panose="020B0604020202020204" pitchFamily="34" charset="0"/>
                  <a:cs typeface="Arial" panose="020B0604020202020204" pitchFamily="34" charset="0"/>
                </a:rPr>
                <a:t>tet(A)</a:t>
              </a:r>
            </a:p>
            <a:p>
              <a:pPr>
                <a:spcBef>
                  <a:spcPts val="200"/>
                </a:spcBef>
                <a:spcAft>
                  <a:spcPts val="600"/>
                </a:spcAft>
              </a:pPr>
              <a:r>
                <a:rPr lang="pt-BR" sz="900" b="1" dirty="0">
                  <a:latin typeface="Arial" panose="020B0604020202020204" pitchFamily="34" charset="0"/>
                  <a:cs typeface="Arial" panose="020B0604020202020204" pitchFamily="34" charset="0"/>
                </a:rPr>
                <a:t>mcr-9.2</a:t>
              </a:r>
            </a:p>
            <a:p>
              <a:pPr>
                <a:spcBef>
                  <a:spcPts val="600"/>
                </a:spcBef>
                <a:spcAft>
                  <a:spcPts val="600"/>
                </a:spcAft>
              </a:pPr>
              <a:r>
                <a:rPr lang="pt-BR" sz="900" b="1" dirty="0">
                  <a:latin typeface="Arial" panose="020B0604020202020204" pitchFamily="34" charset="0"/>
                  <a:cs typeface="Arial" panose="020B0604020202020204" pitchFamily="34" charset="0"/>
                </a:rPr>
                <a:t>IncFIB</a:t>
              </a:r>
            </a:p>
            <a:p>
              <a:pPr>
                <a:spcBef>
                  <a:spcPts val="200"/>
                </a:spcBef>
                <a:spcAft>
                  <a:spcPts val="600"/>
                </a:spcAft>
              </a:pPr>
              <a:r>
                <a:rPr lang="pt-BR" sz="900" b="1" dirty="0">
                  <a:latin typeface="Arial" panose="020B0604020202020204" pitchFamily="34" charset="0"/>
                  <a:cs typeface="Arial" panose="020B0604020202020204" pitchFamily="34" charset="0"/>
                </a:rPr>
                <a:t>IncHI2</a:t>
              </a:r>
            </a:p>
            <a:p>
              <a:pPr>
                <a:spcBef>
                  <a:spcPts val="200"/>
                </a:spcBef>
                <a:spcAft>
                  <a:spcPts val="600"/>
                </a:spcAft>
              </a:pPr>
              <a:r>
                <a:rPr lang="pt-BR" sz="900" b="1" dirty="0">
                  <a:latin typeface="Arial" panose="020B0604020202020204" pitchFamily="34" charset="0"/>
                  <a:cs typeface="Arial" panose="020B0604020202020204" pitchFamily="34" charset="0"/>
                </a:rPr>
                <a:t>IncP1</a:t>
              </a:r>
            </a:p>
            <a:p>
              <a:endParaRPr lang="pt-BR" sz="900" b="1" dirty="0">
                <a:latin typeface="Arial" panose="020B0604020202020204" pitchFamily="34" charset="0"/>
                <a:cs typeface="Arial" panose="020B0604020202020204" pitchFamily="34" charset="0"/>
              </a:endParaRPr>
            </a:p>
            <a:p>
              <a:endParaRPr lang="pt-BR" sz="900" b="1" dirty="0">
                <a:latin typeface="Arial" panose="020B0604020202020204" pitchFamily="34" charset="0"/>
                <a:cs typeface="Arial" panose="020B0604020202020204" pitchFamily="34" charset="0"/>
              </a:endParaRPr>
            </a:p>
          </p:txBody>
        </p:sp>
        <p:pic>
          <p:nvPicPr>
            <p:cNvPr id="16" name="Image 15">
              <a:extLst>
                <a:ext uri="{FF2B5EF4-FFF2-40B4-BE49-F238E27FC236}">
                  <a16:creationId xmlns:a16="http://schemas.microsoft.com/office/drawing/2014/main" id="{852E039E-3ACE-8A95-7F8F-5E5E6E60F04D}"/>
                </a:ext>
              </a:extLst>
            </p:cNvPr>
            <p:cNvPicPr>
              <a:picLocks noChangeAspect="1"/>
            </p:cNvPicPr>
            <p:nvPr/>
          </p:nvPicPr>
          <p:blipFill rotWithShape="1">
            <a:blip r:embed="rId3"/>
            <a:srcRect l="29016" t="40367" r="46340" b="16740"/>
            <a:stretch/>
          </p:blipFill>
          <p:spPr>
            <a:xfrm>
              <a:off x="4963886" y="2472569"/>
              <a:ext cx="4630902" cy="3410857"/>
            </a:xfrm>
            <a:prstGeom prst="rect">
              <a:avLst/>
            </a:prstGeom>
            <a:ln w="28575">
              <a:solidFill>
                <a:schemeClr val="tx1"/>
              </a:solidFill>
            </a:ln>
          </p:spPr>
        </p:pic>
        <p:cxnSp>
          <p:nvCxnSpPr>
            <p:cNvPr id="4" name="Connecteur droit 3"/>
            <p:cNvCxnSpPr/>
            <p:nvPr/>
          </p:nvCxnSpPr>
          <p:spPr>
            <a:xfrm flipV="1">
              <a:off x="5257800" y="1740023"/>
              <a:ext cx="3522216" cy="3052"/>
            </a:xfrm>
            <a:prstGeom prst="line">
              <a:avLst/>
            </a:prstGeom>
            <a:ln w="19050">
              <a:solidFill>
                <a:srgbClr val="4B1C62"/>
              </a:solidFill>
            </a:ln>
          </p:spPr>
          <p:style>
            <a:lnRef idx="1">
              <a:schemeClr val="accent1"/>
            </a:lnRef>
            <a:fillRef idx="0">
              <a:schemeClr val="accent1"/>
            </a:fillRef>
            <a:effectRef idx="0">
              <a:schemeClr val="accent1"/>
            </a:effectRef>
            <a:fontRef idx="minor">
              <a:schemeClr val="tx1"/>
            </a:fontRef>
          </p:style>
        </p:cxnSp>
        <p:cxnSp>
          <p:nvCxnSpPr>
            <p:cNvPr id="22" name="Connecteur droit 21"/>
            <p:cNvCxnSpPr/>
            <p:nvPr/>
          </p:nvCxnSpPr>
          <p:spPr>
            <a:xfrm flipV="1">
              <a:off x="8926139" y="1731155"/>
              <a:ext cx="733752" cy="8868"/>
            </a:xfrm>
            <a:prstGeom prst="line">
              <a:avLst/>
            </a:prstGeom>
            <a:ln w="19050">
              <a:solidFill>
                <a:srgbClr val="4B1C62"/>
              </a:solidFill>
            </a:ln>
          </p:spPr>
          <p:style>
            <a:lnRef idx="1">
              <a:schemeClr val="accent1"/>
            </a:lnRef>
            <a:fillRef idx="0">
              <a:schemeClr val="accent1"/>
            </a:fillRef>
            <a:effectRef idx="0">
              <a:schemeClr val="accent1"/>
            </a:effectRef>
            <a:fontRef idx="minor">
              <a:schemeClr val="tx1"/>
            </a:fontRef>
          </p:style>
        </p:cxnSp>
        <p:sp>
          <p:nvSpPr>
            <p:cNvPr id="27" name="ZoneTexte 26"/>
            <p:cNvSpPr txBox="1"/>
            <p:nvPr/>
          </p:nvSpPr>
          <p:spPr>
            <a:xfrm>
              <a:off x="6240780" y="1324186"/>
              <a:ext cx="3558541" cy="430887"/>
            </a:xfrm>
            <a:prstGeom prst="rect">
              <a:avLst/>
            </a:prstGeom>
            <a:noFill/>
          </p:spPr>
          <p:txBody>
            <a:bodyPr wrap="square" rtlCol="0">
              <a:spAutoFit/>
            </a:bodyPr>
            <a:lstStyle/>
            <a:p>
              <a:r>
                <a:rPr lang="fr-FR" sz="1100" b="1" dirty="0">
                  <a:solidFill>
                    <a:srgbClr val="4B1C62"/>
                  </a:solidFill>
                  <a:latin typeface="Arial" panose="020B0604020202020204" pitchFamily="34" charset="0"/>
                  <a:cs typeface="Arial" panose="020B0604020202020204" pitchFamily="34" charset="0"/>
                </a:rPr>
                <a:t>		                      </a:t>
              </a:r>
              <a:r>
                <a:rPr lang="fr-FR" sz="1100" b="1" dirty="0" err="1">
                  <a:solidFill>
                    <a:srgbClr val="4B1C62"/>
                  </a:solidFill>
                  <a:latin typeface="Arial" panose="020B0604020202020204" pitchFamily="34" charset="0"/>
                  <a:cs typeface="Arial" panose="020B0604020202020204" pitchFamily="34" charset="0"/>
                </a:rPr>
                <a:t>Plasmid</a:t>
              </a:r>
              <a:endParaRPr lang="fr-FR" sz="1100" b="1" dirty="0">
                <a:solidFill>
                  <a:srgbClr val="4B1C62"/>
                </a:solidFill>
                <a:latin typeface="Arial" panose="020B0604020202020204" pitchFamily="34" charset="0"/>
                <a:cs typeface="Arial" panose="020B0604020202020204" pitchFamily="34" charset="0"/>
              </a:endParaRPr>
            </a:p>
            <a:p>
              <a:r>
                <a:rPr lang="fr-FR" sz="1100" b="1" dirty="0">
                  <a:solidFill>
                    <a:srgbClr val="4B1C62"/>
                  </a:solidFill>
                  <a:latin typeface="Arial" panose="020B0604020202020204" pitchFamily="34" charset="0"/>
                  <a:cs typeface="Arial" panose="020B0604020202020204" pitchFamily="34" charset="0"/>
                </a:rPr>
                <a:t>      </a:t>
              </a:r>
              <a:r>
                <a:rPr lang="fr-FR" sz="1100" b="1" dirty="0" err="1">
                  <a:solidFill>
                    <a:srgbClr val="4B1C62"/>
                  </a:solidFill>
                  <a:latin typeface="Arial" panose="020B0604020202020204" pitchFamily="34" charset="0"/>
                  <a:cs typeface="Arial" panose="020B0604020202020204" pitchFamily="34" charset="0"/>
                </a:rPr>
                <a:t>Resistome</a:t>
              </a:r>
              <a:r>
                <a:rPr lang="fr-FR" sz="1100" b="1" dirty="0">
                  <a:solidFill>
                    <a:srgbClr val="4B1C62"/>
                  </a:solidFill>
                  <a:latin typeface="Arial" panose="020B0604020202020204" pitchFamily="34" charset="0"/>
                  <a:cs typeface="Arial" panose="020B0604020202020204" pitchFamily="34" charset="0"/>
                </a:rPr>
                <a:t>                                 	  type </a:t>
              </a:r>
            </a:p>
          </p:txBody>
        </p:sp>
      </p:grpSp>
      <p:sp>
        <p:nvSpPr>
          <p:cNvPr id="32" name="Freeform 41">
            <a:extLst>
              <a:ext uri="{FF2B5EF4-FFF2-40B4-BE49-F238E27FC236}">
                <a16:creationId xmlns:a16="http://schemas.microsoft.com/office/drawing/2014/main" id="{B0A83D01-593E-99B5-3353-728FD77D4D0D}"/>
              </a:ext>
            </a:extLst>
          </p:cNvPr>
          <p:cNvSpPr/>
          <p:nvPr/>
        </p:nvSpPr>
        <p:spPr>
          <a:xfrm>
            <a:off x="9810870" y="3298888"/>
            <a:ext cx="2265244" cy="879109"/>
          </a:xfrm>
          <a:prstGeom prst="roundRect">
            <a:avLst>
              <a:gd name="adj" fmla="val 9151"/>
            </a:avLst>
          </a:prstGeom>
          <a:solidFill>
            <a:srgbClr val="5E247C"/>
          </a:solidFill>
          <a:ln w="25400" cap="flat" cmpd="sng" algn="ctr">
            <a:noFill/>
            <a:prstDash val="solid"/>
          </a:ln>
          <a:effectLst/>
        </p:spPr>
        <p:txBody>
          <a:bodyPr spcFirstLastPara="0" vert="horz" wrap="square" lIns="74434" tIns="74434" rIns="74434" bIns="74434" numCol="1" spcCol="1270" anchor="ctr" anchorCtr="0">
            <a:noAutofit/>
          </a:bodyPr>
          <a:lstStyle/>
          <a:p>
            <a:pPr marL="285750" lvl="0" indent="-285750" defTabSz="514350">
              <a:lnSpc>
                <a:spcPts val="1500"/>
              </a:lnSpc>
              <a:spcBef>
                <a:spcPts val="300"/>
              </a:spcBef>
              <a:spcAft>
                <a:spcPts val="300"/>
              </a:spcAft>
              <a:buFont typeface="Arial" panose="020B0604020202020204" pitchFamily="34" charset="0"/>
              <a:buChar char="•"/>
              <a:defRPr/>
            </a:pPr>
            <a:r>
              <a:rPr lang="en-US" sz="1400" b="1" kern="0" dirty="0" err="1">
                <a:solidFill>
                  <a:prstClr val="white"/>
                </a:solidFill>
                <a:latin typeface="Century Gothic" panose="020B0502020202020204" pitchFamily="34" charset="0"/>
                <a:cs typeface="Arial" panose="020B0604020202020204" pitchFamily="34" charset="0"/>
              </a:rPr>
              <a:t>IncFIb</a:t>
            </a:r>
            <a:r>
              <a:rPr lang="en-US" sz="1400" b="1" kern="0" dirty="0">
                <a:solidFill>
                  <a:prstClr val="white"/>
                </a:solidFill>
                <a:latin typeface="Century Gothic" panose="020B0502020202020204" pitchFamily="34" charset="0"/>
                <a:cs typeface="Arial" panose="020B0604020202020204" pitchFamily="34" charset="0"/>
              </a:rPr>
              <a:t> : 25/25 strains</a:t>
            </a:r>
          </a:p>
          <a:p>
            <a:pPr marL="285750" lvl="0" indent="-285750" defTabSz="514350">
              <a:lnSpc>
                <a:spcPts val="1500"/>
              </a:lnSpc>
              <a:spcBef>
                <a:spcPts val="300"/>
              </a:spcBef>
              <a:spcAft>
                <a:spcPts val="300"/>
              </a:spcAft>
              <a:buFont typeface="Arial" panose="020B0604020202020204" pitchFamily="34" charset="0"/>
              <a:buChar char="•"/>
              <a:defRPr/>
            </a:pPr>
            <a:r>
              <a:rPr lang="en-US" sz="1400" b="1" kern="0" dirty="0">
                <a:solidFill>
                  <a:prstClr val="white"/>
                </a:solidFill>
                <a:latin typeface="Century Gothic" panose="020B0502020202020204" pitchFamily="34" charset="0"/>
                <a:cs typeface="Arial" panose="020B0604020202020204" pitchFamily="34" charset="0"/>
              </a:rPr>
              <a:t>IncHI2 : 12/25 strains</a:t>
            </a:r>
          </a:p>
          <a:p>
            <a:pPr marL="285750" lvl="0" indent="-285750" defTabSz="514350">
              <a:lnSpc>
                <a:spcPts val="1500"/>
              </a:lnSpc>
              <a:spcBef>
                <a:spcPts val="300"/>
              </a:spcBef>
              <a:spcAft>
                <a:spcPts val="300"/>
              </a:spcAft>
              <a:buFont typeface="Arial" panose="020B0604020202020204" pitchFamily="34" charset="0"/>
              <a:buChar char="•"/>
              <a:defRPr/>
            </a:pPr>
            <a:r>
              <a:rPr lang="en-US" sz="1400" b="1" kern="0" dirty="0">
                <a:solidFill>
                  <a:prstClr val="white"/>
                </a:solidFill>
                <a:latin typeface="Century Gothic" panose="020B0502020202020204" pitchFamily="34" charset="0"/>
                <a:cs typeface="Arial" panose="020B0604020202020204" pitchFamily="34" charset="0"/>
              </a:rPr>
              <a:t>IncP1 : 1/25 strains</a:t>
            </a:r>
          </a:p>
        </p:txBody>
      </p:sp>
      <p:pic>
        <p:nvPicPr>
          <p:cNvPr id="2" name="Image 1">
            <a:extLst>
              <a:ext uri="{FF2B5EF4-FFF2-40B4-BE49-F238E27FC236}">
                <a16:creationId xmlns:a16="http://schemas.microsoft.com/office/drawing/2014/main" id="{7391BAEC-E542-9F01-10BF-45F6C6679570}"/>
              </a:ext>
            </a:extLst>
          </p:cNvPr>
          <p:cNvPicPr>
            <a:picLocks noChangeAspect="1"/>
          </p:cNvPicPr>
          <p:nvPr/>
        </p:nvPicPr>
        <p:blipFill rotWithShape="1">
          <a:blip r:embed="rId4"/>
          <a:srcRect l="8384" t="37956" r="76085" b="14683"/>
          <a:stretch/>
        </p:blipFill>
        <p:spPr>
          <a:xfrm>
            <a:off x="1155393" y="2426020"/>
            <a:ext cx="2128349" cy="3650739"/>
          </a:xfrm>
          <a:prstGeom prst="rect">
            <a:avLst/>
          </a:prstGeom>
        </p:spPr>
      </p:pic>
      <p:sp>
        <p:nvSpPr>
          <p:cNvPr id="6" name="ZoneTexte 5">
            <a:extLst>
              <a:ext uri="{FF2B5EF4-FFF2-40B4-BE49-F238E27FC236}">
                <a16:creationId xmlns:a16="http://schemas.microsoft.com/office/drawing/2014/main" id="{366653B0-23AB-A5B1-DD46-1E11B23BC0AC}"/>
              </a:ext>
            </a:extLst>
          </p:cNvPr>
          <p:cNvSpPr txBox="1"/>
          <p:nvPr/>
        </p:nvSpPr>
        <p:spPr>
          <a:xfrm>
            <a:off x="2921793" y="2210699"/>
            <a:ext cx="2647950" cy="261610"/>
          </a:xfrm>
          <a:prstGeom prst="rect">
            <a:avLst/>
          </a:prstGeom>
          <a:noFill/>
        </p:spPr>
        <p:txBody>
          <a:bodyPr wrap="square" rtlCol="0">
            <a:spAutoFit/>
          </a:bodyPr>
          <a:lstStyle/>
          <a:p>
            <a:r>
              <a:rPr lang="fr-FR" sz="1100" b="1" dirty="0">
                <a:solidFill>
                  <a:srgbClr val="4B1C62"/>
                </a:solidFill>
                <a:latin typeface="Arial" panose="020B0604020202020204" pitchFamily="34" charset="0"/>
                <a:cs typeface="Arial" panose="020B0604020202020204" pitchFamily="34" charset="0"/>
              </a:rPr>
              <a:t>Date	 </a:t>
            </a:r>
            <a:r>
              <a:rPr lang="fr-FR" sz="1100" b="1" dirty="0" err="1">
                <a:solidFill>
                  <a:srgbClr val="4B1C62"/>
                </a:solidFill>
                <a:latin typeface="Arial" panose="020B0604020202020204" pitchFamily="34" charset="0"/>
                <a:cs typeface="Arial" panose="020B0604020202020204" pitchFamily="34" charset="0"/>
              </a:rPr>
              <a:t>Sample</a:t>
            </a:r>
            <a:endParaRPr lang="fr-FR" sz="1100" b="1" dirty="0">
              <a:solidFill>
                <a:srgbClr val="4B1C62"/>
              </a:solidFill>
              <a:latin typeface="Arial" panose="020B0604020202020204" pitchFamily="34" charset="0"/>
              <a:cs typeface="Arial" panose="020B0604020202020204" pitchFamily="34" charset="0"/>
            </a:endParaRPr>
          </a:p>
        </p:txBody>
      </p:sp>
      <p:grpSp>
        <p:nvGrpSpPr>
          <p:cNvPr id="8" name="Groupe 7">
            <a:extLst>
              <a:ext uri="{FF2B5EF4-FFF2-40B4-BE49-F238E27FC236}">
                <a16:creationId xmlns:a16="http://schemas.microsoft.com/office/drawing/2014/main" id="{3250B809-6A60-766D-20CF-E8746D6C9EA0}"/>
              </a:ext>
            </a:extLst>
          </p:cNvPr>
          <p:cNvGrpSpPr/>
          <p:nvPr/>
        </p:nvGrpSpPr>
        <p:grpSpPr>
          <a:xfrm>
            <a:off x="1710521" y="5875734"/>
            <a:ext cx="355800" cy="224960"/>
            <a:chOff x="2198678" y="5398585"/>
            <a:chExt cx="355800" cy="369332"/>
          </a:xfrm>
          <a:solidFill>
            <a:schemeClr val="bg1"/>
          </a:solidFill>
        </p:grpSpPr>
        <p:sp>
          <p:nvSpPr>
            <p:cNvPr id="14" name="ZoneTexte 13">
              <a:extLst>
                <a:ext uri="{FF2B5EF4-FFF2-40B4-BE49-F238E27FC236}">
                  <a16:creationId xmlns:a16="http://schemas.microsoft.com/office/drawing/2014/main" id="{D9BFC9E0-DC5A-32C0-A874-90AB53444DFF}"/>
                </a:ext>
              </a:extLst>
            </p:cNvPr>
            <p:cNvSpPr txBox="1"/>
            <p:nvPr/>
          </p:nvSpPr>
          <p:spPr>
            <a:xfrm>
              <a:off x="2198678" y="5398585"/>
              <a:ext cx="355800" cy="369332"/>
            </a:xfrm>
            <a:prstGeom prst="rect">
              <a:avLst/>
            </a:prstGeom>
            <a:grpFill/>
          </p:spPr>
          <p:txBody>
            <a:bodyPr wrap="square" rtlCol="0">
              <a:spAutoFit/>
            </a:bodyPr>
            <a:lstStyle/>
            <a:p>
              <a:r>
                <a:rPr lang="pt-BR" sz="900" b="1" dirty="0">
                  <a:solidFill>
                    <a:srgbClr val="3A3839"/>
                  </a:solidFill>
                  <a:latin typeface="Arial" panose="020B0604020202020204" pitchFamily="34" charset="0"/>
                  <a:cs typeface="Arial" panose="020B0604020202020204" pitchFamily="34" charset="0"/>
                </a:rPr>
                <a:t>2.0</a:t>
              </a:r>
            </a:p>
            <a:p>
              <a:endParaRPr lang="pt-BR" sz="900" b="1" dirty="0">
                <a:solidFill>
                  <a:srgbClr val="3A3839"/>
                </a:solidFill>
                <a:latin typeface="Arial" panose="020B0604020202020204" pitchFamily="34" charset="0"/>
                <a:cs typeface="Arial" panose="020B0604020202020204" pitchFamily="34" charset="0"/>
              </a:endParaRPr>
            </a:p>
          </p:txBody>
        </p:sp>
        <p:cxnSp>
          <p:nvCxnSpPr>
            <p:cNvPr id="15" name="Connecteur droit 14">
              <a:extLst>
                <a:ext uri="{FF2B5EF4-FFF2-40B4-BE49-F238E27FC236}">
                  <a16:creationId xmlns:a16="http://schemas.microsoft.com/office/drawing/2014/main" id="{B59F78EC-0CC4-9524-026D-C34FB6C0ED37}"/>
                </a:ext>
              </a:extLst>
            </p:cNvPr>
            <p:cNvCxnSpPr/>
            <p:nvPr/>
          </p:nvCxnSpPr>
          <p:spPr>
            <a:xfrm flipV="1">
              <a:off x="2267132" y="5410200"/>
              <a:ext cx="218893" cy="24"/>
            </a:xfrm>
            <a:prstGeom prst="line">
              <a:avLst/>
            </a:prstGeom>
            <a:grpFill/>
            <a:ln w="12700">
              <a:solidFill>
                <a:srgbClr val="3A3839"/>
              </a:solidFill>
            </a:ln>
          </p:spPr>
          <p:style>
            <a:lnRef idx="1">
              <a:schemeClr val="accent1"/>
            </a:lnRef>
            <a:fillRef idx="0">
              <a:schemeClr val="accent1"/>
            </a:fillRef>
            <a:effectRef idx="0">
              <a:schemeClr val="accent1"/>
            </a:effectRef>
            <a:fontRef idx="minor">
              <a:schemeClr val="tx1"/>
            </a:fontRef>
          </p:style>
        </p:cxnSp>
      </p:grpSp>
      <p:sp>
        <p:nvSpPr>
          <p:cNvPr id="17" name="ZoneTexte 16">
            <a:extLst>
              <a:ext uri="{FF2B5EF4-FFF2-40B4-BE49-F238E27FC236}">
                <a16:creationId xmlns:a16="http://schemas.microsoft.com/office/drawing/2014/main" id="{0F3DA33F-0C01-02E3-CBED-773EBE260440}"/>
              </a:ext>
            </a:extLst>
          </p:cNvPr>
          <p:cNvSpPr txBox="1"/>
          <p:nvPr/>
        </p:nvSpPr>
        <p:spPr>
          <a:xfrm>
            <a:off x="2931432" y="2445086"/>
            <a:ext cx="2504142" cy="3831818"/>
          </a:xfrm>
          <a:prstGeom prst="rect">
            <a:avLst/>
          </a:prstGeom>
          <a:noFill/>
        </p:spPr>
        <p:txBody>
          <a:bodyPr wrap="square" rtlCol="0">
            <a:spAutoFit/>
          </a:bodyPr>
          <a:lstStyle/>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 </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Urine</a:t>
            </a:r>
          </a:p>
          <a:p>
            <a:pPr algn="ctr"/>
            <a:r>
              <a:rPr lang="pt-BR" sz="900" b="1" dirty="0">
                <a:latin typeface="Arial" panose="020B0604020202020204" pitchFamily="34" charset="0"/>
                <a:cs typeface="Arial" panose="020B0604020202020204" pitchFamily="34" charset="0"/>
              </a:rPr>
              <a:t>Blood culture</a:t>
            </a:r>
          </a:p>
          <a:p>
            <a:pPr algn="ctr"/>
            <a:r>
              <a:rPr lang="pt-BR" sz="900" b="1" dirty="0">
                <a:latin typeface="Arial" panose="020B0604020202020204" pitchFamily="34" charset="0"/>
                <a:cs typeface="Arial" panose="020B0604020202020204" pitchFamily="34" charset="0"/>
              </a:rPr>
              <a:t>Expectoration</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 </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Urine</a:t>
            </a:r>
          </a:p>
          <a:p>
            <a:pPr algn="ctr"/>
            <a:r>
              <a:rPr lang="pt-BR" sz="900" b="1" dirty="0">
                <a:latin typeface="Arial" panose="020B0604020202020204" pitchFamily="34" charset="0"/>
                <a:cs typeface="Arial" panose="020B0604020202020204" pitchFamily="34" charset="0"/>
              </a:rPr>
              <a:t>Broncho tracheal aspiration</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Rectal swab</a:t>
            </a:r>
          </a:p>
          <a:p>
            <a:pPr algn="ctr"/>
            <a:r>
              <a:rPr lang="pt-BR" sz="900" b="1" dirty="0">
                <a:latin typeface="Arial" panose="020B0604020202020204" pitchFamily="34" charset="0"/>
                <a:cs typeface="Arial" panose="020B0604020202020204" pitchFamily="34" charset="0"/>
              </a:rPr>
              <a:t>Bronchoalveolar lavage</a:t>
            </a:r>
          </a:p>
          <a:p>
            <a:pPr algn="ctr"/>
            <a:r>
              <a:rPr lang="pt-BR" sz="900" b="1" dirty="0">
                <a:latin typeface="Arial" panose="020B0604020202020204" pitchFamily="34" charset="0"/>
                <a:cs typeface="Arial" panose="020B0604020202020204" pitchFamily="34" charset="0"/>
              </a:rPr>
              <a:t>Broncho tracheal aspiration</a:t>
            </a:r>
          </a:p>
          <a:p>
            <a:pPr algn="ctr"/>
            <a:endParaRPr lang="pt-BR" sz="900" b="1" dirty="0">
              <a:latin typeface="Arial" panose="020B0604020202020204" pitchFamily="34" charset="0"/>
              <a:cs typeface="Arial" panose="020B0604020202020204" pitchFamily="34" charset="0"/>
            </a:endParaRPr>
          </a:p>
        </p:txBody>
      </p:sp>
      <p:sp>
        <p:nvSpPr>
          <p:cNvPr id="7" name="ZoneTexte 6">
            <a:extLst>
              <a:ext uri="{FF2B5EF4-FFF2-40B4-BE49-F238E27FC236}">
                <a16:creationId xmlns:a16="http://schemas.microsoft.com/office/drawing/2014/main" id="{CD834CF0-1055-3C69-1594-2E5A9D85C1EF}"/>
              </a:ext>
            </a:extLst>
          </p:cNvPr>
          <p:cNvSpPr txBox="1"/>
          <p:nvPr/>
        </p:nvSpPr>
        <p:spPr>
          <a:xfrm>
            <a:off x="2525303" y="2435553"/>
            <a:ext cx="595784" cy="3831818"/>
          </a:xfrm>
          <a:prstGeom prst="rect">
            <a:avLst/>
          </a:prstGeom>
          <a:solidFill>
            <a:schemeClr val="bg1"/>
          </a:solidFill>
        </p:spPr>
        <p:txBody>
          <a:bodyPr wrap="square" rtlCol="0">
            <a:spAutoFit/>
          </a:bodyPr>
          <a:lstStyle/>
          <a:p>
            <a:r>
              <a:rPr lang="pt-BR" sz="900" b="1" dirty="0">
                <a:latin typeface="Arial" panose="020B0604020202020204" pitchFamily="34" charset="0"/>
                <a:cs typeface="Arial" panose="020B0604020202020204" pitchFamily="34" charset="0"/>
              </a:rPr>
              <a:t>289I3</a:t>
            </a:r>
          </a:p>
          <a:p>
            <a:r>
              <a:rPr lang="pt-BR" sz="900" b="1" dirty="0">
                <a:latin typeface="Arial" panose="020B0604020202020204" pitchFamily="34" charset="0"/>
                <a:cs typeface="Arial" panose="020B0604020202020204" pitchFamily="34" charset="0"/>
              </a:rPr>
              <a:t>335K4</a:t>
            </a:r>
          </a:p>
          <a:p>
            <a:r>
              <a:rPr lang="pt-BR" sz="900" b="1" dirty="0">
                <a:latin typeface="Arial" panose="020B0604020202020204" pitchFamily="34" charset="0"/>
                <a:cs typeface="Arial" panose="020B0604020202020204" pitchFamily="34" charset="0"/>
              </a:rPr>
              <a:t>291G6</a:t>
            </a:r>
          </a:p>
          <a:p>
            <a:r>
              <a:rPr lang="pt-BR" sz="900" b="1" dirty="0">
                <a:latin typeface="Arial" panose="020B0604020202020204" pitchFamily="34" charset="0"/>
                <a:cs typeface="Arial" panose="020B0604020202020204" pitchFamily="34" charset="0"/>
              </a:rPr>
              <a:t>298J7</a:t>
            </a:r>
          </a:p>
          <a:p>
            <a:r>
              <a:rPr lang="pt-BR" sz="900" b="1" dirty="0">
                <a:latin typeface="Arial" panose="020B0604020202020204" pitchFamily="34" charset="0"/>
                <a:cs typeface="Arial" panose="020B0604020202020204" pitchFamily="34" charset="0"/>
              </a:rPr>
              <a:t>298H5</a:t>
            </a:r>
          </a:p>
          <a:p>
            <a:r>
              <a:rPr lang="pt-BR" sz="900" b="1" dirty="0">
                <a:latin typeface="Arial" panose="020B0604020202020204" pitchFamily="34" charset="0"/>
                <a:cs typeface="Arial" panose="020B0604020202020204" pitchFamily="34" charset="0"/>
              </a:rPr>
              <a:t>330F9</a:t>
            </a:r>
          </a:p>
          <a:p>
            <a:r>
              <a:rPr lang="pt-BR" sz="900" b="1" dirty="0">
                <a:latin typeface="Arial" panose="020B0604020202020204" pitchFamily="34" charset="0"/>
                <a:cs typeface="Arial" panose="020B0604020202020204" pitchFamily="34" charset="0"/>
              </a:rPr>
              <a:t>324E8</a:t>
            </a:r>
          </a:p>
          <a:p>
            <a:r>
              <a:rPr lang="pt-BR" sz="900" b="1" dirty="0">
                <a:latin typeface="Arial" panose="020B0604020202020204" pitchFamily="34" charset="0"/>
                <a:cs typeface="Arial" panose="020B0604020202020204" pitchFamily="34" charset="0"/>
              </a:rPr>
              <a:t>268H2</a:t>
            </a:r>
          </a:p>
          <a:p>
            <a:r>
              <a:rPr lang="pt-BR" sz="900" b="1" dirty="0">
                <a:latin typeface="Arial" panose="020B0604020202020204" pitchFamily="34" charset="0"/>
                <a:cs typeface="Arial" panose="020B0604020202020204" pitchFamily="34" charset="0"/>
              </a:rPr>
              <a:t>297D7</a:t>
            </a:r>
          </a:p>
          <a:p>
            <a:r>
              <a:rPr lang="pt-BR" sz="900" b="1" dirty="0">
                <a:latin typeface="Arial" panose="020B0604020202020204" pitchFamily="34" charset="0"/>
                <a:cs typeface="Arial" panose="020B0604020202020204" pitchFamily="34" charset="0"/>
              </a:rPr>
              <a:t>286I1</a:t>
            </a:r>
          </a:p>
          <a:p>
            <a:r>
              <a:rPr lang="pt-BR" sz="900" b="1" dirty="0">
                <a:latin typeface="Arial" panose="020B0604020202020204" pitchFamily="34" charset="0"/>
                <a:cs typeface="Arial" panose="020B0604020202020204" pitchFamily="34" charset="0"/>
              </a:rPr>
              <a:t>258E2</a:t>
            </a:r>
          </a:p>
          <a:p>
            <a:r>
              <a:rPr lang="pt-BR" sz="900" b="1" dirty="0">
                <a:latin typeface="Arial" panose="020B0604020202020204" pitchFamily="34" charset="0"/>
                <a:cs typeface="Arial" panose="020B0604020202020204" pitchFamily="34" charset="0"/>
              </a:rPr>
              <a:t>266J7</a:t>
            </a:r>
          </a:p>
          <a:p>
            <a:r>
              <a:rPr lang="pt-BR" sz="900" b="1" dirty="0">
                <a:latin typeface="Arial" panose="020B0604020202020204" pitchFamily="34" charset="0"/>
                <a:cs typeface="Arial" panose="020B0604020202020204" pitchFamily="34" charset="0"/>
              </a:rPr>
              <a:t>266J10</a:t>
            </a:r>
          </a:p>
          <a:p>
            <a:r>
              <a:rPr lang="pt-BR" sz="900" b="1" dirty="0">
                <a:latin typeface="Arial" panose="020B0604020202020204" pitchFamily="34" charset="0"/>
                <a:cs typeface="Arial" panose="020B0604020202020204" pitchFamily="34" charset="0"/>
              </a:rPr>
              <a:t>294B4</a:t>
            </a:r>
          </a:p>
          <a:p>
            <a:r>
              <a:rPr lang="pt-BR" sz="900" b="1" dirty="0">
                <a:latin typeface="Arial" panose="020B0604020202020204" pitchFamily="34" charset="0"/>
                <a:cs typeface="Arial" panose="020B0604020202020204" pitchFamily="34" charset="0"/>
              </a:rPr>
              <a:t>290I3</a:t>
            </a:r>
          </a:p>
          <a:p>
            <a:r>
              <a:rPr lang="pt-BR" sz="900" b="1" dirty="0">
                <a:latin typeface="Arial" panose="020B0604020202020204" pitchFamily="34" charset="0"/>
                <a:cs typeface="Arial" panose="020B0604020202020204" pitchFamily="34" charset="0"/>
              </a:rPr>
              <a:t>205A1</a:t>
            </a:r>
          </a:p>
          <a:p>
            <a:r>
              <a:rPr lang="pt-BR" sz="900" b="1" dirty="0">
                <a:latin typeface="Arial" panose="020B0604020202020204" pitchFamily="34" charset="0"/>
                <a:cs typeface="Arial" panose="020B0604020202020204" pitchFamily="34" charset="0"/>
              </a:rPr>
              <a:t>247E8</a:t>
            </a:r>
          </a:p>
          <a:p>
            <a:r>
              <a:rPr lang="pt-BR" sz="900" b="1" dirty="0">
                <a:latin typeface="Arial" panose="020B0604020202020204" pitchFamily="34" charset="0"/>
                <a:cs typeface="Arial" panose="020B0604020202020204" pitchFamily="34" charset="0"/>
              </a:rPr>
              <a:t>287B10</a:t>
            </a:r>
          </a:p>
          <a:p>
            <a:r>
              <a:rPr lang="pt-BR" sz="900" b="1" dirty="0">
                <a:latin typeface="Arial" panose="020B0604020202020204" pitchFamily="34" charset="0"/>
                <a:cs typeface="Arial" panose="020B0604020202020204" pitchFamily="34" charset="0"/>
              </a:rPr>
              <a:t>287I10</a:t>
            </a:r>
          </a:p>
          <a:p>
            <a:r>
              <a:rPr lang="pt-BR" sz="900" b="1" dirty="0">
                <a:latin typeface="Arial" panose="020B0604020202020204" pitchFamily="34" charset="0"/>
                <a:cs typeface="Arial" panose="020B0604020202020204" pitchFamily="34" charset="0"/>
              </a:rPr>
              <a:t>321B2</a:t>
            </a:r>
          </a:p>
          <a:p>
            <a:r>
              <a:rPr lang="pt-BR" sz="900" b="1" dirty="0">
                <a:latin typeface="Arial" panose="020B0604020202020204" pitchFamily="34" charset="0"/>
                <a:cs typeface="Arial" panose="020B0604020202020204" pitchFamily="34" charset="0"/>
              </a:rPr>
              <a:t>326A10</a:t>
            </a:r>
          </a:p>
          <a:p>
            <a:r>
              <a:rPr lang="pt-BR" sz="900" b="1" dirty="0">
                <a:latin typeface="Arial" panose="020B0604020202020204" pitchFamily="34" charset="0"/>
                <a:cs typeface="Arial" panose="020B0604020202020204" pitchFamily="34" charset="0"/>
              </a:rPr>
              <a:t>334D3</a:t>
            </a:r>
          </a:p>
          <a:p>
            <a:r>
              <a:rPr lang="pt-BR" sz="900" b="1" dirty="0">
                <a:latin typeface="Arial" panose="020B0604020202020204" pitchFamily="34" charset="0"/>
                <a:cs typeface="Arial" panose="020B0604020202020204" pitchFamily="34" charset="0"/>
              </a:rPr>
              <a:t>320I3</a:t>
            </a:r>
          </a:p>
          <a:p>
            <a:r>
              <a:rPr lang="pt-BR" sz="900" b="1" dirty="0">
                <a:latin typeface="Arial" panose="020B0604020202020204" pitchFamily="34" charset="0"/>
                <a:cs typeface="Arial" panose="020B0604020202020204" pitchFamily="34" charset="0"/>
              </a:rPr>
              <a:t>336J4</a:t>
            </a:r>
          </a:p>
          <a:p>
            <a:r>
              <a:rPr lang="pt-BR" sz="900" b="1" dirty="0">
                <a:latin typeface="Arial" panose="020B0604020202020204" pitchFamily="34" charset="0"/>
                <a:cs typeface="Arial" panose="020B0604020202020204" pitchFamily="34" charset="0"/>
              </a:rPr>
              <a:t>335A2</a:t>
            </a:r>
          </a:p>
          <a:p>
            <a:endParaRPr lang="pt-BR" sz="900" b="1" dirty="0">
              <a:latin typeface="Arial" panose="020B0604020202020204" pitchFamily="34" charset="0"/>
              <a:cs typeface="Arial" panose="020B0604020202020204" pitchFamily="34" charset="0"/>
            </a:endParaRPr>
          </a:p>
        </p:txBody>
      </p:sp>
      <p:pic>
        <p:nvPicPr>
          <p:cNvPr id="19" name="Image 18">
            <a:extLst>
              <a:ext uri="{FF2B5EF4-FFF2-40B4-BE49-F238E27FC236}">
                <a16:creationId xmlns:a16="http://schemas.microsoft.com/office/drawing/2014/main" id="{9844B9ED-3FCB-3B75-5ABF-0B312AC1FA38}"/>
              </a:ext>
            </a:extLst>
          </p:cNvPr>
          <p:cNvPicPr>
            <a:picLocks noChangeAspect="1"/>
          </p:cNvPicPr>
          <p:nvPr/>
        </p:nvPicPr>
        <p:blipFill>
          <a:blip r:embed="rId5"/>
          <a:stretch>
            <a:fillRect/>
          </a:stretch>
        </p:blipFill>
        <p:spPr>
          <a:xfrm>
            <a:off x="2966723" y="2448873"/>
            <a:ext cx="317019" cy="3651821"/>
          </a:xfrm>
          <a:prstGeom prst="rect">
            <a:avLst/>
          </a:prstGeom>
        </p:spPr>
      </p:pic>
    </p:spTree>
    <p:extLst>
      <p:ext uri="{BB962C8B-B14F-4D97-AF65-F5344CB8AC3E}">
        <p14:creationId xmlns:p14="http://schemas.microsoft.com/office/powerpoint/2010/main" val="187805240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p:cNvSpPr>
            <a:spLocks noGrp="1"/>
          </p:cNvSpPr>
          <p:nvPr>
            <p:ph type="body" sz="quarter" idx="15"/>
          </p:nvPr>
        </p:nvSpPr>
        <p:spPr>
          <a:xfrm>
            <a:off x="960194" y="966736"/>
            <a:ext cx="11104989" cy="1176389"/>
          </a:xfrm>
        </p:spPr>
        <p:txBody>
          <a:bodyPr/>
          <a:lstStyle/>
          <a:p>
            <a:r>
              <a:rPr lang="en-US" dirty="0"/>
              <a:t>Long-lasting outbreak (3 years)</a:t>
            </a:r>
          </a:p>
          <a:p>
            <a:r>
              <a:rPr lang="en-US" dirty="0"/>
              <a:t>Highly probable environmental reservoir:</a:t>
            </a:r>
          </a:p>
          <a:p>
            <a:pPr marL="0" indent="0">
              <a:buNone/>
            </a:pPr>
            <a:endParaRPr lang="fr-FR" dirty="0"/>
          </a:p>
        </p:txBody>
      </p:sp>
      <p:sp>
        <p:nvSpPr>
          <p:cNvPr id="6" name="Titre 5"/>
          <p:cNvSpPr>
            <a:spLocks noGrp="1"/>
          </p:cNvSpPr>
          <p:nvPr>
            <p:ph type="title"/>
          </p:nvPr>
        </p:nvSpPr>
        <p:spPr/>
        <p:txBody>
          <a:bodyPr/>
          <a:lstStyle/>
          <a:p>
            <a:r>
              <a:rPr lang="en-US" dirty="0"/>
              <a:t>Outbreak of an ST-1740 ECC clone</a:t>
            </a:r>
            <a:endParaRPr lang="fr-FR" dirty="0"/>
          </a:p>
        </p:txBody>
      </p:sp>
      <p:sp>
        <p:nvSpPr>
          <p:cNvPr id="5" name="Espace réservé du contenu 4"/>
          <p:cNvSpPr>
            <a:spLocks noGrp="1"/>
          </p:cNvSpPr>
          <p:nvPr>
            <p:ph sz="quarter" idx="16"/>
          </p:nvPr>
        </p:nvSpPr>
        <p:spPr/>
        <p:txBody>
          <a:bodyPr/>
          <a:lstStyle/>
          <a:p>
            <a:r>
              <a:rPr lang="fr-FR" dirty="0"/>
              <a:t>Laurent DORTET et al, ECCMID</a:t>
            </a:r>
            <a:r>
              <a:rPr lang="fr-FR" baseline="30000" dirty="0"/>
              <a:t>Ⓡ</a:t>
            </a:r>
            <a:r>
              <a:rPr lang="fr-FR" dirty="0"/>
              <a:t> 2024, Abs#O0060</a:t>
            </a:r>
          </a:p>
        </p:txBody>
      </p:sp>
      <p:grpSp>
        <p:nvGrpSpPr>
          <p:cNvPr id="73" name="Groupe 72"/>
          <p:cNvGrpSpPr/>
          <p:nvPr/>
        </p:nvGrpSpPr>
        <p:grpSpPr>
          <a:xfrm>
            <a:off x="2481915" y="2122811"/>
            <a:ext cx="8061545" cy="3239239"/>
            <a:chOff x="2481915" y="2122811"/>
            <a:chExt cx="8061545" cy="3239239"/>
          </a:xfrm>
        </p:grpSpPr>
        <p:grpSp>
          <p:nvGrpSpPr>
            <p:cNvPr id="52" name="Groupe 51"/>
            <p:cNvGrpSpPr/>
            <p:nvPr/>
          </p:nvGrpSpPr>
          <p:grpSpPr>
            <a:xfrm>
              <a:off x="2481915" y="2122811"/>
              <a:ext cx="8061545" cy="3239239"/>
              <a:chOff x="1996854" y="1732811"/>
              <a:chExt cx="8061545" cy="3239239"/>
            </a:xfrm>
          </p:grpSpPr>
          <p:pic>
            <p:nvPicPr>
              <p:cNvPr id="10" name="Image 9"/>
              <p:cNvPicPr>
                <a:picLocks noChangeAspect="1"/>
              </p:cNvPicPr>
              <p:nvPr/>
            </p:nvPicPr>
            <p:blipFill rotWithShape="1">
              <a:blip r:embed="rId2"/>
              <a:srcRect l="21220" t="52639" r="8033" b="16555"/>
              <a:stretch/>
            </p:blipFill>
            <p:spPr>
              <a:xfrm>
                <a:off x="4048125" y="2798118"/>
                <a:ext cx="5403025" cy="1532463"/>
              </a:xfrm>
              <a:prstGeom prst="rect">
                <a:avLst/>
              </a:prstGeom>
            </p:spPr>
          </p:pic>
          <p:sp>
            <p:nvSpPr>
              <p:cNvPr id="11" name="ZoneTexte 10"/>
              <p:cNvSpPr txBox="1"/>
              <p:nvPr/>
            </p:nvSpPr>
            <p:spPr>
              <a:xfrm>
                <a:off x="2053119" y="3223768"/>
                <a:ext cx="1804506" cy="430887"/>
              </a:xfrm>
              <a:prstGeom prst="rect">
                <a:avLst/>
              </a:prstGeom>
              <a:noFill/>
            </p:spPr>
            <p:txBody>
              <a:bodyPr wrap="square" rtlCol="0">
                <a:spAutoFit/>
              </a:bodyPr>
              <a:lstStyle/>
              <a:p>
                <a:pPr algn="ctr"/>
                <a:r>
                  <a:rPr lang="fr-FR" sz="1100" b="1" dirty="0">
                    <a:solidFill>
                      <a:srgbClr val="C739DF"/>
                    </a:solidFill>
                    <a:latin typeface="Arial" panose="020B0604020202020204" pitchFamily="34" charset="0"/>
                    <a:cs typeface="Arial" panose="020B0604020202020204" pitchFamily="34" charset="0"/>
                  </a:rPr>
                  <a:t>Patient-to-patient transmission</a:t>
                </a:r>
              </a:p>
            </p:txBody>
          </p:sp>
          <p:sp>
            <p:nvSpPr>
              <p:cNvPr id="12" name="Rectangle 11"/>
              <p:cNvSpPr/>
              <p:nvPr/>
            </p:nvSpPr>
            <p:spPr>
              <a:xfrm>
                <a:off x="5300113" y="3213542"/>
                <a:ext cx="809625" cy="742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12"/>
              <p:cNvSpPr/>
              <p:nvPr/>
            </p:nvSpPr>
            <p:spPr>
              <a:xfrm>
                <a:off x="3857625" y="4171772"/>
                <a:ext cx="1447800" cy="5229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p:cNvSpPr/>
              <p:nvPr/>
            </p:nvSpPr>
            <p:spPr>
              <a:xfrm>
                <a:off x="8193850" y="3524692"/>
                <a:ext cx="1447800" cy="5229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8" name="Connecteur en angle 17"/>
              <p:cNvCxnSpPr>
                <a:endCxn id="11" idx="0"/>
              </p:cNvCxnSpPr>
              <p:nvPr/>
            </p:nvCxnSpPr>
            <p:spPr>
              <a:xfrm rot="10800000" flipV="1">
                <a:off x="2955373" y="3086100"/>
                <a:ext cx="1092753" cy="137668"/>
              </a:xfrm>
              <a:prstGeom prst="bentConnector2">
                <a:avLst/>
              </a:prstGeom>
              <a:ln w="19050">
                <a:solidFill>
                  <a:srgbClr val="C739DF"/>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necteur en angle 18"/>
              <p:cNvCxnSpPr>
                <a:endCxn id="11" idx="2"/>
              </p:cNvCxnSpPr>
              <p:nvPr/>
            </p:nvCxnSpPr>
            <p:spPr>
              <a:xfrm rot="10800000">
                <a:off x="2955372" y="3654656"/>
                <a:ext cx="1043818" cy="199249"/>
              </a:xfrm>
              <a:prstGeom prst="bentConnector2">
                <a:avLst/>
              </a:prstGeom>
              <a:ln w="19050">
                <a:solidFill>
                  <a:srgbClr val="C739DF"/>
                </a:solidFill>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7248525" y="2307670"/>
                <a:ext cx="809625" cy="742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Rectangle 22"/>
              <p:cNvSpPr/>
              <p:nvPr/>
            </p:nvSpPr>
            <p:spPr>
              <a:xfrm>
                <a:off x="8641525" y="2238507"/>
                <a:ext cx="809625" cy="742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ZoneTexte 20"/>
              <p:cNvSpPr txBox="1"/>
              <p:nvPr/>
            </p:nvSpPr>
            <p:spPr>
              <a:xfrm>
                <a:off x="7137264" y="2167501"/>
                <a:ext cx="1349719" cy="430887"/>
              </a:xfrm>
              <a:prstGeom prst="rect">
                <a:avLst/>
              </a:prstGeom>
              <a:noFill/>
            </p:spPr>
            <p:txBody>
              <a:bodyPr wrap="square" rtlCol="0">
                <a:spAutoFit/>
              </a:bodyPr>
              <a:lstStyle/>
              <a:p>
                <a:pPr algn="ctr"/>
                <a:r>
                  <a:rPr lang="fr-FR" sz="1100" b="1" dirty="0">
                    <a:solidFill>
                      <a:srgbClr val="C739DF"/>
                    </a:solidFill>
                    <a:latin typeface="Arial" panose="020B0604020202020204" pitchFamily="34" charset="0"/>
                    <a:cs typeface="Arial" panose="020B0604020202020204" pitchFamily="34" charset="0"/>
                  </a:rPr>
                  <a:t>Patient-to-patient transmission</a:t>
                </a:r>
              </a:p>
            </p:txBody>
          </p:sp>
          <p:cxnSp>
            <p:nvCxnSpPr>
              <p:cNvPr id="24" name="Connecteur en angle 23"/>
              <p:cNvCxnSpPr>
                <a:endCxn id="21" idx="2"/>
              </p:cNvCxnSpPr>
              <p:nvPr/>
            </p:nvCxnSpPr>
            <p:spPr>
              <a:xfrm flipV="1">
                <a:off x="7196451" y="2598388"/>
                <a:ext cx="615673" cy="537278"/>
              </a:xfrm>
              <a:prstGeom prst="bentConnector2">
                <a:avLst/>
              </a:prstGeom>
              <a:ln w="19050">
                <a:solidFill>
                  <a:srgbClr val="C739DF"/>
                </a:solidFill>
                <a:tailEnd type="triangle"/>
              </a:ln>
            </p:spPr>
            <p:style>
              <a:lnRef idx="1">
                <a:schemeClr val="accent1"/>
              </a:lnRef>
              <a:fillRef idx="0">
                <a:schemeClr val="accent1"/>
              </a:fillRef>
              <a:effectRef idx="0">
                <a:schemeClr val="accent1"/>
              </a:effectRef>
              <a:fontRef idx="minor">
                <a:schemeClr val="tx1"/>
              </a:fontRef>
            </p:style>
          </p:cxnSp>
          <p:cxnSp>
            <p:nvCxnSpPr>
              <p:cNvPr id="29" name="Connecteur en angle 28"/>
              <p:cNvCxnSpPr>
                <a:endCxn id="21" idx="3"/>
              </p:cNvCxnSpPr>
              <p:nvPr/>
            </p:nvCxnSpPr>
            <p:spPr>
              <a:xfrm rot="10800000">
                <a:off x="8486984" y="2382945"/>
                <a:ext cx="769115" cy="624990"/>
              </a:xfrm>
              <a:prstGeom prst="bentConnector3">
                <a:avLst>
                  <a:gd name="adj1" fmla="val 50000"/>
                </a:avLst>
              </a:prstGeom>
              <a:ln w="19050">
                <a:solidFill>
                  <a:srgbClr val="C739DF"/>
                </a:solidFill>
                <a:tailEnd type="triangle"/>
              </a:ln>
            </p:spPr>
            <p:style>
              <a:lnRef idx="1">
                <a:schemeClr val="accent1"/>
              </a:lnRef>
              <a:fillRef idx="0">
                <a:schemeClr val="accent1"/>
              </a:fillRef>
              <a:effectRef idx="0">
                <a:schemeClr val="accent1"/>
              </a:effectRef>
              <a:fontRef idx="minor">
                <a:schemeClr val="tx1"/>
              </a:fontRef>
            </p:style>
          </p:cxnSp>
          <p:sp>
            <p:nvSpPr>
              <p:cNvPr id="36" name="ZoneTexte 35"/>
              <p:cNvSpPr txBox="1"/>
              <p:nvPr/>
            </p:nvSpPr>
            <p:spPr>
              <a:xfrm>
                <a:off x="7906380" y="4300278"/>
                <a:ext cx="1349719" cy="430887"/>
              </a:xfrm>
              <a:prstGeom prst="rect">
                <a:avLst/>
              </a:prstGeom>
              <a:noFill/>
            </p:spPr>
            <p:txBody>
              <a:bodyPr wrap="square" rtlCol="0">
                <a:spAutoFit/>
              </a:bodyPr>
              <a:lstStyle/>
              <a:p>
                <a:pPr algn="ctr"/>
                <a:r>
                  <a:rPr lang="fr-FR" sz="1100" b="1" dirty="0">
                    <a:solidFill>
                      <a:srgbClr val="C739DF"/>
                    </a:solidFill>
                    <a:latin typeface="Arial" panose="020B0604020202020204" pitchFamily="34" charset="0"/>
                    <a:cs typeface="Arial" panose="020B0604020202020204" pitchFamily="34" charset="0"/>
                  </a:rPr>
                  <a:t>Patient-to-patient transmission</a:t>
                </a:r>
              </a:p>
            </p:txBody>
          </p:sp>
          <p:cxnSp>
            <p:nvCxnSpPr>
              <p:cNvPr id="37" name="Connecteur en angle 36"/>
              <p:cNvCxnSpPr>
                <a:endCxn id="36" idx="0"/>
              </p:cNvCxnSpPr>
              <p:nvPr/>
            </p:nvCxnSpPr>
            <p:spPr>
              <a:xfrm>
                <a:off x="7653337" y="3988074"/>
                <a:ext cx="927903" cy="312204"/>
              </a:xfrm>
              <a:prstGeom prst="bentConnector2">
                <a:avLst/>
              </a:prstGeom>
              <a:ln w="19050">
                <a:solidFill>
                  <a:srgbClr val="C739DF"/>
                </a:solidFill>
                <a:tailEnd type="triangle"/>
              </a:ln>
            </p:spPr>
            <p:style>
              <a:lnRef idx="1">
                <a:schemeClr val="accent1"/>
              </a:lnRef>
              <a:fillRef idx="0">
                <a:schemeClr val="accent1"/>
              </a:fillRef>
              <a:effectRef idx="0">
                <a:schemeClr val="accent1"/>
              </a:effectRef>
              <a:fontRef idx="minor">
                <a:schemeClr val="tx1"/>
              </a:fontRef>
            </p:style>
          </p:cxnSp>
          <p:sp>
            <p:nvSpPr>
              <p:cNvPr id="41" name="ZoneTexte 40"/>
              <p:cNvSpPr txBox="1"/>
              <p:nvPr/>
            </p:nvSpPr>
            <p:spPr>
              <a:xfrm>
                <a:off x="3679272" y="4069349"/>
                <a:ext cx="2077280" cy="430887"/>
              </a:xfrm>
              <a:prstGeom prst="rect">
                <a:avLst/>
              </a:prstGeom>
              <a:noFill/>
            </p:spPr>
            <p:txBody>
              <a:bodyPr wrap="square" rtlCol="0">
                <a:spAutoFit/>
              </a:bodyPr>
              <a:lstStyle/>
              <a:p>
                <a:pPr algn="ctr"/>
                <a:r>
                  <a:rPr lang="de-DE" sz="1050" i="1" dirty="0">
                    <a:solidFill>
                      <a:schemeClr val="bg1">
                        <a:lumMod val="50000"/>
                      </a:schemeClr>
                    </a:solidFill>
                    <a:latin typeface="Arial" panose="020B0604020202020204" pitchFamily="34" charset="0"/>
                    <a:cs typeface="Arial" panose="020B0604020202020204" pitchFamily="34" charset="0"/>
                  </a:rPr>
                  <a:t>E. </a:t>
                </a:r>
                <a:r>
                  <a:rPr lang="de-DE" sz="1050" i="1" dirty="0" err="1">
                    <a:solidFill>
                      <a:schemeClr val="bg1">
                        <a:lumMod val="50000"/>
                      </a:schemeClr>
                    </a:solidFill>
                    <a:latin typeface="Arial" panose="020B0604020202020204" pitchFamily="34" charset="0"/>
                    <a:cs typeface="Arial" panose="020B0604020202020204" pitchFamily="34" charset="0"/>
                  </a:rPr>
                  <a:t>hormaechei</a:t>
                </a:r>
                <a:r>
                  <a:rPr lang="de-DE" sz="1050" i="1" dirty="0">
                    <a:solidFill>
                      <a:schemeClr val="bg1">
                        <a:lumMod val="50000"/>
                      </a:schemeClr>
                    </a:solidFill>
                    <a:latin typeface="Arial" panose="020B0604020202020204" pitchFamily="34" charset="0"/>
                    <a:cs typeface="Arial" panose="020B0604020202020204" pitchFamily="34" charset="0"/>
                  </a:rPr>
                  <a:t> </a:t>
                </a:r>
                <a:r>
                  <a:rPr lang="de-DE" sz="1050" dirty="0">
                    <a:solidFill>
                      <a:schemeClr val="bg1">
                        <a:lumMod val="50000"/>
                      </a:schemeClr>
                    </a:solidFill>
                    <a:latin typeface="Arial" panose="020B0604020202020204" pitchFamily="34" charset="0"/>
                    <a:cs typeface="Arial" panose="020B0604020202020204" pitchFamily="34" charset="0"/>
                  </a:rPr>
                  <a:t>NDM-1 + VIM-4 </a:t>
                </a:r>
              </a:p>
              <a:p>
                <a:pPr algn="ctr"/>
                <a:r>
                  <a:rPr lang="de-DE" sz="1050" dirty="0">
                    <a:solidFill>
                      <a:schemeClr val="bg1">
                        <a:lumMod val="50000"/>
                      </a:schemeClr>
                    </a:solidFill>
                    <a:latin typeface="Arial" panose="020B0604020202020204" pitchFamily="34" charset="0"/>
                    <a:cs typeface="Arial" panose="020B0604020202020204" pitchFamily="34" charset="0"/>
                  </a:rPr>
                  <a:t>(ST-1740)</a:t>
                </a:r>
              </a:p>
            </p:txBody>
          </p:sp>
          <p:sp>
            <p:nvSpPr>
              <p:cNvPr id="42" name="ZoneTexte 41"/>
              <p:cNvSpPr txBox="1"/>
              <p:nvPr/>
            </p:nvSpPr>
            <p:spPr>
              <a:xfrm>
                <a:off x="3406498" y="2382944"/>
                <a:ext cx="2350053" cy="430887"/>
              </a:xfrm>
              <a:prstGeom prst="rect">
                <a:avLst/>
              </a:prstGeom>
              <a:noFill/>
            </p:spPr>
            <p:txBody>
              <a:bodyPr wrap="square" rtlCol="0">
                <a:spAutoFit/>
              </a:bodyPr>
              <a:lstStyle/>
              <a:p>
                <a:pPr algn="ctr"/>
                <a:r>
                  <a:rPr lang="fr-FR" sz="1050" i="1" dirty="0">
                    <a:solidFill>
                      <a:schemeClr val="bg1">
                        <a:lumMod val="50000"/>
                      </a:schemeClr>
                    </a:solidFill>
                    <a:latin typeface="Arial" panose="020B0604020202020204" pitchFamily="34" charset="0"/>
                    <a:cs typeface="Arial" panose="020B0604020202020204" pitchFamily="34" charset="0"/>
                  </a:rPr>
                  <a:t>E. </a:t>
                </a:r>
                <a:r>
                  <a:rPr lang="fr-FR" sz="1050" i="1" dirty="0" err="1">
                    <a:solidFill>
                      <a:schemeClr val="bg1">
                        <a:lumMod val="50000"/>
                      </a:schemeClr>
                    </a:solidFill>
                    <a:latin typeface="Arial" panose="020B0604020202020204" pitchFamily="34" charset="0"/>
                    <a:cs typeface="Arial" panose="020B0604020202020204" pitchFamily="34" charset="0"/>
                  </a:rPr>
                  <a:t>hormaechei</a:t>
                </a:r>
                <a:r>
                  <a:rPr lang="fr-FR" sz="1050" i="1" dirty="0">
                    <a:solidFill>
                      <a:schemeClr val="bg1">
                        <a:lumMod val="50000"/>
                      </a:schemeClr>
                    </a:solidFill>
                    <a:latin typeface="Arial" panose="020B0604020202020204" pitchFamily="34" charset="0"/>
                    <a:cs typeface="Arial" panose="020B0604020202020204" pitchFamily="34" charset="0"/>
                  </a:rPr>
                  <a:t> </a:t>
                </a:r>
                <a:r>
                  <a:rPr lang="fr-FR" sz="1050" dirty="0">
                    <a:solidFill>
                      <a:schemeClr val="bg1">
                        <a:lumMod val="50000"/>
                      </a:schemeClr>
                    </a:solidFill>
                    <a:latin typeface="Arial" panose="020B0604020202020204" pitchFamily="34" charset="0"/>
                    <a:cs typeface="Arial" panose="020B0604020202020204" pitchFamily="34" charset="0"/>
                  </a:rPr>
                  <a:t>NDM-1 + IMP-13 (ST-1740)</a:t>
                </a:r>
              </a:p>
            </p:txBody>
          </p:sp>
          <p:sp>
            <p:nvSpPr>
              <p:cNvPr id="43" name="ZoneTexte 42"/>
              <p:cNvSpPr txBox="1"/>
              <p:nvPr/>
            </p:nvSpPr>
            <p:spPr>
              <a:xfrm>
                <a:off x="5479608" y="2505325"/>
                <a:ext cx="2350053" cy="415498"/>
              </a:xfrm>
              <a:prstGeom prst="rect">
                <a:avLst/>
              </a:prstGeom>
              <a:noFill/>
            </p:spPr>
            <p:txBody>
              <a:bodyPr wrap="square" rtlCol="0">
                <a:spAutoFit/>
              </a:bodyPr>
              <a:lstStyle/>
              <a:p>
                <a:pPr algn="ctr"/>
                <a:r>
                  <a:rPr lang="fr-FR" sz="1050" i="1" dirty="0">
                    <a:solidFill>
                      <a:schemeClr val="bg1">
                        <a:lumMod val="50000"/>
                      </a:schemeClr>
                    </a:solidFill>
                    <a:latin typeface="Arial" panose="020B0604020202020204" pitchFamily="34" charset="0"/>
                    <a:cs typeface="Arial" panose="020B0604020202020204" pitchFamily="34" charset="0"/>
                  </a:rPr>
                  <a:t>E. </a:t>
                </a:r>
                <a:r>
                  <a:rPr lang="fr-FR" sz="1050" i="1" dirty="0" err="1">
                    <a:solidFill>
                      <a:schemeClr val="bg1">
                        <a:lumMod val="50000"/>
                      </a:schemeClr>
                    </a:solidFill>
                    <a:latin typeface="Arial" panose="020B0604020202020204" pitchFamily="34" charset="0"/>
                    <a:cs typeface="Arial" panose="020B0604020202020204" pitchFamily="34" charset="0"/>
                  </a:rPr>
                  <a:t>hormaechei</a:t>
                </a:r>
                <a:r>
                  <a:rPr lang="fr-FR" sz="1050" i="1" dirty="0">
                    <a:solidFill>
                      <a:schemeClr val="bg1">
                        <a:lumMod val="50000"/>
                      </a:schemeClr>
                    </a:solidFill>
                    <a:latin typeface="Arial" panose="020B0604020202020204" pitchFamily="34" charset="0"/>
                    <a:cs typeface="Arial" panose="020B0604020202020204" pitchFamily="34" charset="0"/>
                  </a:rPr>
                  <a:t> </a:t>
                </a:r>
                <a:r>
                  <a:rPr lang="fr-FR" sz="1050" dirty="0">
                    <a:solidFill>
                      <a:schemeClr val="bg1">
                        <a:lumMod val="50000"/>
                      </a:schemeClr>
                    </a:solidFill>
                    <a:latin typeface="Arial" panose="020B0604020202020204" pitchFamily="34" charset="0"/>
                    <a:cs typeface="Arial" panose="020B0604020202020204" pitchFamily="34" charset="0"/>
                  </a:rPr>
                  <a:t>NDM-1 </a:t>
                </a:r>
              </a:p>
              <a:p>
                <a:pPr algn="ctr"/>
                <a:r>
                  <a:rPr lang="fr-FR" sz="1050" dirty="0">
                    <a:solidFill>
                      <a:schemeClr val="bg1">
                        <a:lumMod val="50000"/>
                      </a:schemeClr>
                    </a:solidFill>
                    <a:latin typeface="Arial" panose="020B0604020202020204" pitchFamily="34" charset="0"/>
                    <a:cs typeface="Arial" panose="020B0604020202020204" pitchFamily="34" charset="0"/>
                  </a:rPr>
                  <a:t>(ST-1740)</a:t>
                </a:r>
              </a:p>
            </p:txBody>
          </p:sp>
          <p:sp>
            <p:nvSpPr>
              <p:cNvPr id="47" name="ZoneTexte 46"/>
              <p:cNvSpPr txBox="1"/>
              <p:nvPr/>
            </p:nvSpPr>
            <p:spPr>
              <a:xfrm>
                <a:off x="6125405" y="4317774"/>
                <a:ext cx="2077280" cy="253916"/>
              </a:xfrm>
              <a:prstGeom prst="rect">
                <a:avLst/>
              </a:prstGeom>
              <a:noFill/>
            </p:spPr>
            <p:txBody>
              <a:bodyPr wrap="square" rtlCol="0">
                <a:spAutoFit/>
              </a:bodyPr>
              <a:lstStyle/>
              <a:p>
                <a:pPr algn="ctr"/>
                <a:r>
                  <a:rPr lang="de-DE" sz="1050" i="1" dirty="0">
                    <a:solidFill>
                      <a:schemeClr val="bg1">
                        <a:lumMod val="50000"/>
                      </a:schemeClr>
                    </a:solidFill>
                    <a:latin typeface="Arial" panose="020B0604020202020204" pitchFamily="34" charset="0"/>
                    <a:cs typeface="Arial" panose="020B0604020202020204" pitchFamily="34" charset="0"/>
                  </a:rPr>
                  <a:t>P. </a:t>
                </a:r>
                <a:r>
                  <a:rPr lang="de-DE" sz="1050" i="1" dirty="0" err="1">
                    <a:solidFill>
                      <a:schemeClr val="bg1">
                        <a:lumMod val="50000"/>
                      </a:schemeClr>
                    </a:solidFill>
                    <a:latin typeface="Arial" panose="020B0604020202020204" pitchFamily="34" charset="0"/>
                    <a:cs typeface="Arial" panose="020B0604020202020204" pitchFamily="34" charset="0"/>
                  </a:rPr>
                  <a:t>aeruginosa</a:t>
                </a:r>
                <a:r>
                  <a:rPr lang="de-DE" sz="1050" i="1" dirty="0">
                    <a:solidFill>
                      <a:schemeClr val="bg1">
                        <a:lumMod val="50000"/>
                      </a:schemeClr>
                    </a:solidFill>
                    <a:latin typeface="Arial" panose="020B0604020202020204" pitchFamily="34" charset="0"/>
                    <a:cs typeface="Arial" panose="020B0604020202020204" pitchFamily="34" charset="0"/>
                  </a:rPr>
                  <a:t> </a:t>
                </a:r>
                <a:r>
                  <a:rPr lang="de-DE" sz="1050" dirty="0">
                    <a:solidFill>
                      <a:schemeClr val="bg1">
                        <a:lumMod val="50000"/>
                      </a:schemeClr>
                    </a:solidFill>
                    <a:latin typeface="Arial" panose="020B0604020202020204" pitchFamily="34" charset="0"/>
                    <a:cs typeface="Arial" panose="020B0604020202020204" pitchFamily="34" charset="0"/>
                  </a:rPr>
                  <a:t>IMP-13</a:t>
                </a:r>
              </a:p>
            </p:txBody>
          </p:sp>
          <p:sp>
            <p:nvSpPr>
              <p:cNvPr id="48" name="ZoneTexte 47"/>
              <p:cNvSpPr txBox="1"/>
              <p:nvPr/>
            </p:nvSpPr>
            <p:spPr>
              <a:xfrm>
                <a:off x="7889680" y="3471317"/>
                <a:ext cx="2077280" cy="415498"/>
              </a:xfrm>
              <a:prstGeom prst="rect">
                <a:avLst/>
              </a:prstGeom>
              <a:noFill/>
            </p:spPr>
            <p:txBody>
              <a:bodyPr wrap="square" rtlCol="0">
                <a:spAutoFit/>
              </a:bodyPr>
              <a:lstStyle/>
              <a:p>
                <a:pPr algn="ctr"/>
                <a:r>
                  <a:rPr lang="de-DE" sz="1050" i="1" dirty="0">
                    <a:solidFill>
                      <a:schemeClr val="bg1">
                        <a:lumMod val="50000"/>
                      </a:schemeClr>
                    </a:solidFill>
                    <a:latin typeface="Arial" panose="020B0604020202020204" pitchFamily="34" charset="0"/>
                    <a:cs typeface="Arial" panose="020B0604020202020204" pitchFamily="34" charset="0"/>
                  </a:rPr>
                  <a:t>E. </a:t>
                </a:r>
                <a:r>
                  <a:rPr lang="de-DE" sz="1050" i="1" dirty="0" err="1">
                    <a:solidFill>
                      <a:schemeClr val="bg1">
                        <a:lumMod val="50000"/>
                      </a:schemeClr>
                    </a:solidFill>
                    <a:latin typeface="Arial" panose="020B0604020202020204" pitchFamily="34" charset="0"/>
                    <a:cs typeface="Arial" panose="020B0604020202020204" pitchFamily="34" charset="0"/>
                  </a:rPr>
                  <a:t>hormaechei</a:t>
                </a:r>
                <a:r>
                  <a:rPr lang="de-DE" sz="1050" i="1" dirty="0">
                    <a:solidFill>
                      <a:schemeClr val="bg1">
                        <a:lumMod val="50000"/>
                      </a:schemeClr>
                    </a:solidFill>
                    <a:latin typeface="Arial" panose="020B0604020202020204" pitchFamily="34" charset="0"/>
                    <a:cs typeface="Arial" panose="020B0604020202020204" pitchFamily="34" charset="0"/>
                  </a:rPr>
                  <a:t> </a:t>
                </a:r>
                <a:r>
                  <a:rPr lang="de-DE" sz="1050" dirty="0">
                    <a:solidFill>
                      <a:schemeClr val="bg1">
                        <a:lumMod val="50000"/>
                      </a:schemeClr>
                    </a:solidFill>
                    <a:latin typeface="Arial" panose="020B0604020202020204" pitchFamily="34" charset="0"/>
                    <a:cs typeface="Arial" panose="020B0604020202020204" pitchFamily="34" charset="0"/>
                  </a:rPr>
                  <a:t>VIM-4</a:t>
                </a:r>
              </a:p>
              <a:p>
                <a:pPr algn="ctr"/>
                <a:r>
                  <a:rPr lang="de-DE" sz="1050" dirty="0">
                    <a:solidFill>
                      <a:schemeClr val="bg1">
                        <a:lumMod val="50000"/>
                      </a:schemeClr>
                    </a:solidFill>
                    <a:latin typeface="Arial" panose="020B0604020202020204" pitchFamily="34" charset="0"/>
                    <a:cs typeface="Arial" panose="020B0604020202020204" pitchFamily="34" charset="0"/>
                  </a:rPr>
                  <a:t>(</a:t>
                </a:r>
                <a:r>
                  <a:rPr lang="de-DE" sz="1050" dirty="0" err="1">
                    <a:solidFill>
                      <a:schemeClr val="bg1">
                        <a:lumMod val="50000"/>
                      </a:schemeClr>
                    </a:solidFill>
                    <a:latin typeface="Arial" panose="020B0604020202020204" pitchFamily="34" charset="0"/>
                    <a:cs typeface="Arial" panose="020B0604020202020204" pitchFamily="34" charset="0"/>
                  </a:rPr>
                  <a:t>endemic</a:t>
                </a:r>
                <a:r>
                  <a:rPr lang="de-DE" sz="1050" dirty="0">
                    <a:solidFill>
                      <a:schemeClr val="bg1">
                        <a:lumMod val="50000"/>
                      </a:schemeClr>
                    </a:solidFill>
                    <a:latin typeface="Arial" panose="020B0604020202020204" pitchFamily="34" charset="0"/>
                    <a:cs typeface="Arial" panose="020B0604020202020204" pitchFamily="34" charset="0"/>
                  </a:rPr>
                  <a:t>)</a:t>
                </a:r>
              </a:p>
            </p:txBody>
          </p:sp>
          <p:sp>
            <p:nvSpPr>
              <p:cNvPr id="49" name="Flèche droite 48"/>
              <p:cNvSpPr/>
              <p:nvPr/>
            </p:nvSpPr>
            <p:spPr>
              <a:xfrm rot="10800000">
                <a:off x="5326199" y="3363318"/>
                <a:ext cx="645797" cy="239855"/>
              </a:xfrm>
              <a:prstGeom prst="rightArrow">
                <a:avLst>
                  <a:gd name="adj1" fmla="val 42057"/>
                  <a:gd name="adj2" fmla="val 101625"/>
                </a:avLst>
              </a:prstGeom>
              <a:solidFill>
                <a:srgbClr val="9513E5"/>
              </a:solidFill>
              <a:ln>
                <a:solidFill>
                  <a:srgbClr val="9513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1" name="Rectangle 50"/>
              <p:cNvSpPr/>
              <p:nvPr/>
            </p:nvSpPr>
            <p:spPr>
              <a:xfrm>
                <a:off x="1996854" y="1883718"/>
                <a:ext cx="8061545" cy="308833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ZoneTexte 49"/>
              <p:cNvSpPr txBox="1"/>
              <p:nvPr/>
            </p:nvSpPr>
            <p:spPr>
              <a:xfrm>
                <a:off x="2165913" y="1732811"/>
                <a:ext cx="2481170" cy="307777"/>
              </a:xfrm>
              <a:prstGeom prst="rect">
                <a:avLst/>
              </a:prstGeom>
              <a:solidFill>
                <a:schemeClr val="bg1"/>
              </a:solidFill>
            </p:spPr>
            <p:txBody>
              <a:bodyPr wrap="square" rtlCol="0">
                <a:spAutoFit/>
              </a:bodyPr>
              <a:lstStyle/>
              <a:p>
                <a:r>
                  <a:rPr lang="fr-FR" sz="1400" b="1" dirty="0">
                    <a:latin typeface="Arial" panose="020B0604020202020204" pitchFamily="34" charset="0"/>
                    <a:cs typeface="Arial" panose="020B0604020202020204" pitchFamily="34" charset="0"/>
                  </a:rPr>
                  <a:t>Environnemental </a:t>
                </a:r>
                <a:r>
                  <a:rPr lang="fr-FR" sz="1400" b="1" dirty="0" err="1">
                    <a:latin typeface="Arial" panose="020B0604020202020204" pitchFamily="34" charset="0"/>
                    <a:cs typeface="Arial" panose="020B0604020202020204" pitchFamily="34" charset="0"/>
                  </a:rPr>
                  <a:t>reservoir</a:t>
                </a:r>
                <a:endParaRPr lang="fr-FR" sz="1400" b="1" dirty="0">
                  <a:latin typeface="Arial" panose="020B0604020202020204" pitchFamily="34" charset="0"/>
                  <a:cs typeface="Arial" panose="020B0604020202020204" pitchFamily="34" charset="0"/>
                </a:endParaRPr>
              </a:p>
            </p:txBody>
          </p:sp>
        </p:grpSp>
        <p:sp>
          <p:nvSpPr>
            <p:cNvPr id="54" name="ZoneTexte 53"/>
            <p:cNvSpPr txBox="1"/>
            <p:nvPr/>
          </p:nvSpPr>
          <p:spPr>
            <a:xfrm>
              <a:off x="4623861" y="3282414"/>
              <a:ext cx="441363" cy="381802"/>
            </a:xfrm>
            <a:prstGeom prst="ellipse">
              <a:avLst/>
            </a:prstGeom>
            <a:solidFill>
              <a:srgbClr val="C01687"/>
            </a:solidFill>
          </p:spPr>
          <p:txBody>
            <a:bodyPr wrap="square" lIns="0" rIns="0" rtlCol="0">
              <a:spAutoFit/>
            </a:bodyPr>
            <a:lstStyle/>
            <a:p>
              <a:pPr algn="ctr"/>
              <a:r>
                <a:rPr lang="fr-FR" sz="1100" b="1" dirty="0" err="1">
                  <a:solidFill>
                    <a:schemeClr val="bg1"/>
                  </a:solidFill>
                  <a:latin typeface="Arial" panose="020B0604020202020204" pitchFamily="34" charset="0"/>
                  <a:cs typeface="Arial" panose="020B0604020202020204" pitchFamily="34" charset="0"/>
                </a:rPr>
                <a:t>IncP</a:t>
              </a:r>
              <a:endParaRPr lang="fr-FR" sz="1100" b="1" dirty="0">
                <a:solidFill>
                  <a:schemeClr val="bg1"/>
                </a:solidFill>
                <a:latin typeface="Arial" panose="020B0604020202020204" pitchFamily="34" charset="0"/>
                <a:cs typeface="Arial" panose="020B0604020202020204" pitchFamily="34" charset="0"/>
              </a:endParaRPr>
            </a:p>
          </p:txBody>
        </p:sp>
        <p:sp>
          <p:nvSpPr>
            <p:cNvPr id="55" name="ZoneTexte 54"/>
            <p:cNvSpPr txBox="1"/>
            <p:nvPr/>
          </p:nvSpPr>
          <p:spPr>
            <a:xfrm>
              <a:off x="7113923" y="4243905"/>
              <a:ext cx="441363" cy="381802"/>
            </a:xfrm>
            <a:prstGeom prst="ellipse">
              <a:avLst/>
            </a:prstGeom>
            <a:solidFill>
              <a:srgbClr val="C01687"/>
            </a:solidFill>
          </p:spPr>
          <p:txBody>
            <a:bodyPr wrap="square" lIns="0" rIns="0" rtlCol="0">
              <a:spAutoFit/>
            </a:bodyPr>
            <a:lstStyle/>
            <a:p>
              <a:pPr algn="ctr"/>
              <a:r>
                <a:rPr lang="fr-FR" sz="1100" b="1" dirty="0" err="1">
                  <a:solidFill>
                    <a:schemeClr val="bg1"/>
                  </a:solidFill>
                  <a:latin typeface="Arial" panose="020B0604020202020204" pitchFamily="34" charset="0"/>
                  <a:cs typeface="Arial" panose="020B0604020202020204" pitchFamily="34" charset="0"/>
                </a:rPr>
                <a:t>IncP</a:t>
              </a:r>
              <a:endParaRPr lang="fr-FR" sz="1100" b="1" dirty="0">
                <a:solidFill>
                  <a:schemeClr val="bg1"/>
                </a:solidFill>
                <a:latin typeface="Arial" panose="020B0604020202020204" pitchFamily="34" charset="0"/>
                <a:cs typeface="Arial" panose="020B0604020202020204" pitchFamily="34" charset="0"/>
              </a:endParaRPr>
            </a:p>
          </p:txBody>
        </p:sp>
        <p:sp>
          <p:nvSpPr>
            <p:cNvPr id="56" name="ZoneTexte 55"/>
            <p:cNvSpPr txBox="1"/>
            <p:nvPr/>
          </p:nvSpPr>
          <p:spPr>
            <a:xfrm>
              <a:off x="4572634" y="4005636"/>
              <a:ext cx="490002" cy="399225"/>
            </a:xfrm>
            <a:prstGeom prst="ellipse">
              <a:avLst/>
            </a:prstGeom>
            <a:solidFill>
              <a:srgbClr val="5E247C"/>
            </a:solidFill>
          </p:spPr>
          <p:txBody>
            <a:bodyPr wrap="square" lIns="0" tIns="72000" rIns="0" bIns="72000" rtlCol="0">
              <a:spAutoFit/>
            </a:bodyPr>
            <a:lstStyle/>
            <a:p>
              <a:pPr algn="ctr"/>
              <a:r>
                <a:rPr lang="fr-FR" sz="900" b="1" dirty="0">
                  <a:solidFill>
                    <a:schemeClr val="bg1"/>
                  </a:solidFill>
                  <a:latin typeface="Arial" panose="020B0604020202020204" pitchFamily="34" charset="0"/>
                  <a:cs typeface="Arial" panose="020B0604020202020204" pitchFamily="34" charset="0"/>
                </a:rPr>
                <a:t>IncHI2</a:t>
              </a:r>
            </a:p>
          </p:txBody>
        </p:sp>
        <p:sp>
          <p:nvSpPr>
            <p:cNvPr id="57" name="ZoneTexte 56"/>
            <p:cNvSpPr txBox="1"/>
            <p:nvPr/>
          </p:nvSpPr>
          <p:spPr>
            <a:xfrm>
              <a:off x="8828344" y="3440620"/>
              <a:ext cx="490002" cy="399225"/>
            </a:xfrm>
            <a:prstGeom prst="ellipse">
              <a:avLst/>
            </a:prstGeom>
            <a:solidFill>
              <a:srgbClr val="5E247C"/>
            </a:solidFill>
          </p:spPr>
          <p:txBody>
            <a:bodyPr wrap="square" lIns="0" tIns="72000" rIns="0" bIns="72000" rtlCol="0">
              <a:spAutoFit/>
            </a:bodyPr>
            <a:lstStyle/>
            <a:p>
              <a:pPr algn="ctr"/>
              <a:r>
                <a:rPr lang="fr-FR" sz="900" b="1" dirty="0">
                  <a:solidFill>
                    <a:schemeClr val="bg1"/>
                  </a:solidFill>
                  <a:latin typeface="Arial" panose="020B0604020202020204" pitchFamily="34" charset="0"/>
                  <a:cs typeface="Arial" panose="020B0604020202020204" pitchFamily="34" charset="0"/>
                </a:rPr>
                <a:t>IncHI2</a:t>
              </a:r>
            </a:p>
          </p:txBody>
        </p:sp>
        <p:sp>
          <p:nvSpPr>
            <p:cNvPr id="58" name="ZoneTexte 57"/>
            <p:cNvSpPr txBox="1"/>
            <p:nvPr/>
          </p:nvSpPr>
          <p:spPr>
            <a:xfrm>
              <a:off x="5019179" y="3248164"/>
              <a:ext cx="401172" cy="92333"/>
            </a:xfrm>
            <a:prstGeom prst="rect">
              <a:avLst/>
            </a:prstGeom>
            <a:solidFill>
              <a:srgbClr val="FFFF03"/>
            </a:solidFill>
          </p:spPr>
          <p:txBody>
            <a:bodyPr wrap="square" lIns="0" tIns="0" rIns="0" bIns="0" rtlCol="0">
              <a:spAutoFit/>
            </a:bodyPr>
            <a:lstStyle/>
            <a:p>
              <a:pPr algn="ctr"/>
              <a:r>
                <a:rPr lang="fr-FR" sz="600" b="1" dirty="0">
                  <a:solidFill>
                    <a:srgbClr val="C00000"/>
                  </a:solidFill>
                  <a:latin typeface="Arial" panose="020B0604020202020204" pitchFamily="34" charset="0"/>
                  <a:cs typeface="Arial" panose="020B0604020202020204" pitchFamily="34" charset="0"/>
                </a:rPr>
                <a:t>NDM-1</a:t>
              </a:r>
            </a:p>
          </p:txBody>
        </p:sp>
        <p:sp>
          <p:nvSpPr>
            <p:cNvPr id="59" name="ZoneTexte 58"/>
            <p:cNvSpPr txBox="1"/>
            <p:nvPr/>
          </p:nvSpPr>
          <p:spPr>
            <a:xfrm>
              <a:off x="7074263" y="3356248"/>
              <a:ext cx="401172" cy="92333"/>
            </a:xfrm>
            <a:prstGeom prst="rect">
              <a:avLst/>
            </a:prstGeom>
            <a:solidFill>
              <a:srgbClr val="FFFF03"/>
            </a:solidFill>
          </p:spPr>
          <p:txBody>
            <a:bodyPr wrap="square" lIns="0" tIns="0" rIns="0" bIns="0" rtlCol="0">
              <a:spAutoFit/>
            </a:bodyPr>
            <a:lstStyle/>
            <a:p>
              <a:pPr algn="ctr"/>
              <a:r>
                <a:rPr lang="fr-FR" sz="600" b="1" dirty="0">
                  <a:solidFill>
                    <a:srgbClr val="C00000"/>
                  </a:solidFill>
                  <a:latin typeface="Arial" panose="020B0604020202020204" pitchFamily="34" charset="0"/>
                  <a:cs typeface="Arial" panose="020B0604020202020204" pitchFamily="34" charset="0"/>
                </a:rPr>
                <a:t>NDM-1</a:t>
              </a:r>
            </a:p>
          </p:txBody>
        </p:sp>
        <p:sp>
          <p:nvSpPr>
            <p:cNvPr id="60" name="ZoneTexte 59"/>
            <p:cNvSpPr txBox="1"/>
            <p:nvPr/>
          </p:nvSpPr>
          <p:spPr>
            <a:xfrm>
              <a:off x="5030317" y="3977081"/>
              <a:ext cx="401172" cy="92333"/>
            </a:xfrm>
            <a:prstGeom prst="rect">
              <a:avLst/>
            </a:prstGeom>
            <a:solidFill>
              <a:srgbClr val="FFFF03"/>
            </a:solidFill>
          </p:spPr>
          <p:txBody>
            <a:bodyPr wrap="square" lIns="0" tIns="0" rIns="0" bIns="0" rtlCol="0">
              <a:spAutoFit/>
            </a:bodyPr>
            <a:lstStyle/>
            <a:p>
              <a:pPr algn="ctr"/>
              <a:r>
                <a:rPr lang="fr-FR" sz="600" b="1" dirty="0">
                  <a:solidFill>
                    <a:srgbClr val="C00000"/>
                  </a:solidFill>
                  <a:latin typeface="Arial" panose="020B0604020202020204" pitchFamily="34" charset="0"/>
                  <a:cs typeface="Arial" panose="020B0604020202020204" pitchFamily="34" charset="0"/>
                </a:rPr>
                <a:t>NDM-1</a:t>
              </a:r>
            </a:p>
          </p:txBody>
        </p:sp>
        <p:cxnSp>
          <p:nvCxnSpPr>
            <p:cNvPr id="62" name="Connecteur droit avec flèche 61"/>
            <p:cNvCxnSpPr/>
            <p:nvPr/>
          </p:nvCxnSpPr>
          <p:spPr>
            <a:xfrm flipH="1" flipV="1">
              <a:off x="7029450" y="3636574"/>
              <a:ext cx="1798894" cy="48109"/>
            </a:xfrm>
            <a:prstGeom prst="straightConnector1">
              <a:avLst/>
            </a:prstGeom>
            <a:ln w="38100">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68" name="Connecteur droit avec flèche 67"/>
            <p:cNvCxnSpPr/>
            <p:nvPr/>
          </p:nvCxnSpPr>
          <p:spPr>
            <a:xfrm flipH="1" flipV="1">
              <a:off x="6804349" y="3590876"/>
              <a:ext cx="387482" cy="703829"/>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5818842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Carbapenems for Treating Multidrug-Resistant Gram-Negative Infections: Pro</a:t>
            </a: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err="1"/>
              <a:t>Pranita</a:t>
            </a:r>
            <a:r>
              <a:rPr lang="fr-FR" dirty="0"/>
              <a:t> D. </a:t>
            </a:r>
            <a:r>
              <a:rPr lang="fr-FR" dirty="0" err="1"/>
              <a:t>Tamma</a:t>
            </a:r>
            <a:r>
              <a:rPr lang="fr-FR" dirty="0"/>
              <a:t> et al., ECCMID</a:t>
            </a:r>
            <a:r>
              <a:rPr lang="fr-FR" baseline="30000" dirty="0">
                <a:latin typeface="Arial Narrow" panose="020B0606020202030204" pitchFamily="34" charset="0"/>
              </a:rPr>
              <a:t>®</a:t>
            </a:r>
            <a:r>
              <a:rPr lang="fr-FR" dirty="0">
                <a:latin typeface="Arial Narrow" panose="020B0606020202030204" pitchFamily="34" charset="0"/>
              </a:rPr>
              <a:t> 2024, Session#SY172</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700784" y="148485"/>
            <a:ext cx="10190668" cy="360864"/>
          </a:xfrm>
        </p:spPr>
        <p:txBody>
          <a:bodyPr/>
          <a:lstStyle/>
          <a:p>
            <a:r>
              <a:rPr lang="en-US" dirty="0"/>
              <a:t>Carbapenems for treating multidrug-resistant Gram-negative infections</a:t>
            </a:r>
            <a:endParaRPr lang="fr-FR" dirty="0"/>
          </a:p>
        </p:txBody>
      </p:sp>
    </p:spTree>
    <p:extLst>
      <p:ext uri="{BB962C8B-B14F-4D97-AF65-F5344CB8AC3E}">
        <p14:creationId xmlns:p14="http://schemas.microsoft.com/office/powerpoint/2010/main" val="423550243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p:txBody>
          <a:bodyPr/>
          <a:lstStyle/>
          <a:p>
            <a:r>
              <a:rPr lang="en-US" dirty="0"/>
              <a:t>Should carbapenems be used as preferred therapy for </a:t>
            </a:r>
            <a:r>
              <a:rPr lang="en-US" b="1" dirty="0"/>
              <a:t>invasive infections</a:t>
            </a:r>
            <a:r>
              <a:rPr lang="en-US" dirty="0"/>
              <a:t> caused by confirmed or presumed </a:t>
            </a:r>
            <a:r>
              <a:rPr lang="en-US" b="1" dirty="0"/>
              <a:t>extended-spectrum ẞ- lactamase-producing</a:t>
            </a:r>
            <a:r>
              <a:rPr lang="en-US" dirty="0"/>
              <a:t> (ESBL-E) infections?</a:t>
            </a:r>
            <a:endParaRPr lang="fr-FR"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fr-FR" dirty="0"/>
              <a:t>General Focus of Discussion</a:t>
            </a:r>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Tree>
    <p:extLst>
      <p:ext uri="{BB962C8B-B14F-4D97-AF65-F5344CB8AC3E}">
        <p14:creationId xmlns:p14="http://schemas.microsoft.com/office/powerpoint/2010/main" val="293395953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197241"/>
            <a:ext cx="11104989" cy="4232354"/>
          </a:xfrm>
        </p:spPr>
        <p:txBody>
          <a:bodyPr/>
          <a:lstStyle/>
          <a:p>
            <a:pPr marL="342900" indent="-342900">
              <a:spcBef>
                <a:spcPts val="2400"/>
              </a:spcBef>
              <a:buSzPct val="89000"/>
              <a:buFont typeface="+mj-lt"/>
              <a:buAutoNum type="arabicPeriod"/>
            </a:pPr>
            <a:r>
              <a:rPr lang="en-US" dirty="0"/>
              <a:t>Pre-clinical data indicate more reliable activity with carbapenems compared to traditional B-lactam agents for ESBL-E infections</a:t>
            </a:r>
          </a:p>
          <a:p>
            <a:pPr marL="342900" indent="-342900">
              <a:spcBef>
                <a:spcPts val="2400"/>
              </a:spcBef>
              <a:buSzPct val="89000"/>
              <a:buFont typeface="+mj-lt"/>
              <a:buAutoNum type="arabicPeriod"/>
            </a:pPr>
            <a:r>
              <a:rPr lang="en-US" dirty="0"/>
              <a:t>Clinical data indicate improved patient outcomes with carbapenems compared to traditional ß-lactam agents for ESBL-E infections</a:t>
            </a:r>
          </a:p>
          <a:p>
            <a:pPr marL="342900" indent="-342900">
              <a:spcBef>
                <a:spcPts val="2400"/>
              </a:spcBef>
              <a:buSzPct val="89000"/>
              <a:buFont typeface="+mj-lt"/>
              <a:buAutoNum type="arabicPeriod"/>
            </a:pPr>
            <a:r>
              <a:rPr lang="en-US" b="1" dirty="0">
                <a:solidFill>
                  <a:srgbClr val="5E247C"/>
                </a:solidFill>
              </a:rPr>
              <a:t>Need to reserve newer ß-lactam agents for more difficult-to-treat infections</a:t>
            </a:r>
          </a:p>
          <a:p>
            <a:pPr lvl="1"/>
            <a:r>
              <a:rPr lang="en-US" dirty="0"/>
              <a:t>Examples: ceftazidime-avibactam, meropenem-</a:t>
            </a:r>
            <a:r>
              <a:rPr lang="en-US" dirty="0" err="1"/>
              <a:t>vaborbactam</a:t>
            </a:r>
            <a:r>
              <a:rPr lang="en-US" dirty="0"/>
              <a:t>, </a:t>
            </a:r>
            <a:r>
              <a:rPr lang="en-US" dirty="0" err="1"/>
              <a:t>ceftolozane</a:t>
            </a:r>
            <a:r>
              <a:rPr lang="en-US" dirty="0"/>
              <a:t>- tazobactam, imipenem-</a:t>
            </a:r>
            <a:r>
              <a:rPr lang="en-US" dirty="0" err="1"/>
              <a:t>cilastatin</a:t>
            </a:r>
            <a:r>
              <a:rPr lang="en-US" dirty="0"/>
              <a:t>-</a:t>
            </a:r>
            <a:r>
              <a:rPr lang="en-US" dirty="0" err="1"/>
              <a:t>rele</a:t>
            </a:r>
            <a:r>
              <a:rPr lang="en-US" dirty="0"/>
              <a:t> </a:t>
            </a:r>
            <a:r>
              <a:rPr lang="en-US" dirty="0" err="1"/>
              <a:t>bactam</a:t>
            </a:r>
            <a:r>
              <a:rPr lang="en-US" dirty="0"/>
              <a:t>, &amp; </a:t>
            </a:r>
            <a:r>
              <a:rPr lang="en-US" dirty="0" err="1"/>
              <a:t>cefiderocol</a:t>
            </a:r>
            <a:r>
              <a:rPr lang="en-US" dirty="0"/>
              <a:t> for carbapenem- resistant infections</a:t>
            </a:r>
          </a:p>
          <a:p>
            <a:endParaRPr lang="fr-FR"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n-US" dirty="0"/>
              <a:t>Three Primary Reasons to Select Carbapenem Therapy </a:t>
            </a:r>
            <a:r>
              <a:rPr lang="en-US" b="0" dirty="0"/>
              <a:t>(at least initially)</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Tree>
    <p:extLst>
      <p:ext uri="{BB962C8B-B14F-4D97-AF65-F5344CB8AC3E}">
        <p14:creationId xmlns:p14="http://schemas.microsoft.com/office/powerpoint/2010/main" val="192596551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052461"/>
            <a:ext cx="11104989" cy="4232354"/>
          </a:xfrm>
        </p:spPr>
        <p:txBody>
          <a:bodyPr/>
          <a:lstStyle/>
          <a:p>
            <a:pPr>
              <a:lnSpc>
                <a:spcPct val="107000"/>
              </a:lnSpc>
              <a:spcAft>
                <a:spcPts val="600"/>
              </a:spcAft>
            </a:pPr>
            <a:r>
              <a:rPr lang="fr-FR" sz="1800" kern="100" dirty="0">
                <a:effectLst/>
                <a:ea typeface="Aptos" panose="020B0004020202020204" pitchFamily="34" charset="0"/>
              </a:rPr>
              <a:t>Designed to </a:t>
            </a:r>
            <a:r>
              <a:rPr lang="fr-FR" sz="1800" kern="100" dirty="0" err="1">
                <a:effectLst/>
                <a:ea typeface="Aptos" panose="020B0004020202020204" pitchFamily="34" charset="0"/>
              </a:rPr>
              <a:t>inhibit</a:t>
            </a:r>
            <a:r>
              <a:rPr lang="fr-FR" sz="1800" kern="100" dirty="0">
                <a:effectLst/>
                <a:ea typeface="Aptos" panose="020B0004020202020204" pitchFamily="34" charset="0"/>
              </a:rPr>
              <a:t> SHV and TEM ESBL variants and not CTX-M </a:t>
            </a:r>
            <a:r>
              <a:rPr lang="fr-FR" sz="1800" kern="100" dirty="0" err="1">
                <a:effectLst/>
                <a:ea typeface="Aptos" panose="020B0004020202020204" pitchFamily="34" charset="0"/>
              </a:rPr>
              <a:t>ESBLs</a:t>
            </a:r>
            <a:endParaRPr lang="fr-FR" kern="100" dirty="0">
              <a:ea typeface="Aptos" panose="020B0004020202020204" pitchFamily="34" charset="0"/>
            </a:endParaRPr>
          </a:p>
          <a:p>
            <a:pPr lvl="1">
              <a:lnSpc>
                <a:spcPct val="107000"/>
              </a:lnSpc>
              <a:spcBef>
                <a:spcPts val="0"/>
              </a:spcBef>
              <a:spcAft>
                <a:spcPts val="800"/>
              </a:spcAft>
            </a:pPr>
            <a:r>
              <a:rPr lang="fr-FR" kern="100" dirty="0" err="1">
                <a:effectLst/>
                <a:ea typeface="Aptos" panose="020B0004020202020204" pitchFamily="34" charset="0"/>
              </a:rPr>
              <a:t>Newer</a:t>
            </a:r>
            <a:r>
              <a:rPr lang="fr-FR" kern="100" dirty="0">
                <a:effectLst/>
                <a:ea typeface="Aptos" panose="020B0004020202020204" pitchFamily="34" charset="0"/>
              </a:rPr>
              <a:t> ß-lactamase </a:t>
            </a:r>
            <a:r>
              <a:rPr lang="fr-FR" kern="100" dirty="0" err="1">
                <a:effectLst/>
                <a:ea typeface="Aptos" panose="020B0004020202020204" pitchFamily="34" charset="0"/>
              </a:rPr>
              <a:t>inhibitor</a:t>
            </a:r>
            <a:r>
              <a:rPr lang="fr-FR" kern="100" dirty="0">
                <a:effectLst/>
                <a:ea typeface="Aptos" panose="020B0004020202020204" pitchFamily="34" charset="0"/>
              </a:rPr>
              <a:t> </a:t>
            </a:r>
            <a:r>
              <a:rPr lang="fr-FR" kern="100" dirty="0" err="1">
                <a:effectLst/>
                <a:ea typeface="Aptos" panose="020B0004020202020204" pitchFamily="34" charset="0"/>
              </a:rPr>
              <a:t>enmetazobactam</a:t>
            </a:r>
            <a:r>
              <a:rPr lang="fr-FR" kern="100" dirty="0">
                <a:effectLst/>
                <a:ea typeface="Aptos" panose="020B0004020202020204" pitchFamily="34" charset="0"/>
              </a:rPr>
              <a:t> </a:t>
            </a:r>
            <a:r>
              <a:rPr lang="fr-FR" kern="100" dirty="0" err="1">
                <a:effectLst/>
                <a:ea typeface="Aptos" panose="020B0004020202020204" pitchFamily="34" charset="0"/>
              </a:rPr>
              <a:t>efficiently</a:t>
            </a:r>
            <a:r>
              <a:rPr lang="fr-FR" kern="100" dirty="0">
                <a:effectLst/>
                <a:ea typeface="Aptos" panose="020B0004020202020204" pitchFamily="34" charset="0"/>
              </a:rPr>
              <a:t> cross-links CTX-M enzymes </a:t>
            </a:r>
          </a:p>
          <a:p>
            <a:pPr>
              <a:lnSpc>
                <a:spcPct val="107000"/>
              </a:lnSpc>
              <a:spcBef>
                <a:spcPts val="2400"/>
              </a:spcBef>
              <a:spcAft>
                <a:spcPts val="800"/>
              </a:spcAft>
            </a:pPr>
            <a:r>
              <a:rPr lang="fr-FR" sz="1800" kern="100" dirty="0">
                <a:effectLst/>
                <a:ea typeface="Aptos" panose="020B0004020202020204" pitchFamily="34" charset="0"/>
              </a:rPr>
              <a:t>PTZ MIC </a:t>
            </a:r>
            <a:r>
              <a:rPr lang="fr-FR" sz="1800" kern="100" dirty="0" err="1">
                <a:effectLst/>
                <a:ea typeface="Aptos" panose="020B0004020202020204" pitchFamily="34" charset="0"/>
              </a:rPr>
              <a:t>testing</a:t>
            </a:r>
            <a:r>
              <a:rPr lang="fr-FR" sz="1800" kern="100" dirty="0">
                <a:effectLst/>
                <a:ea typeface="Aptos" panose="020B0004020202020204" pitchFamily="34" charset="0"/>
              </a:rPr>
              <a:t> </a:t>
            </a:r>
            <a:r>
              <a:rPr lang="fr-FR" sz="1800" kern="100" dirty="0" err="1">
                <a:effectLst/>
                <a:ea typeface="Aptos" panose="020B0004020202020204" pitchFamily="34" charset="0"/>
              </a:rPr>
              <a:t>may</a:t>
            </a:r>
            <a:r>
              <a:rPr lang="fr-FR" sz="1800" kern="100" dirty="0">
                <a:effectLst/>
                <a:ea typeface="Aptos" panose="020B0004020202020204" pitchFamily="34" charset="0"/>
              </a:rPr>
              <a:t> </a:t>
            </a:r>
            <a:r>
              <a:rPr lang="fr-FR" sz="1800" kern="100" dirty="0" err="1">
                <a:effectLst/>
                <a:ea typeface="Aptos" panose="020B0004020202020204" pitchFamily="34" charset="0"/>
              </a:rPr>
              <a:t>be</a:t>
            </a:r>
            <a:r>
              <a:rPr lang="fr-FR" sz="1800" kern="100" dirty="0">
                <a:effectLst/>
                <a:ea typeface="Aptos" panose="020B0004020202020204" pitchFamily="34" charset="0"/>
              </a:rPr>
              <a:t> </a:t>
            </a:r>
            <a:r>
              <a:rPr lang="fr-FR" sz="1800" kern="100" dirty="0" err="1">
                <a:effectLst/>
                <a:ea typeface="Aptos" panose="020B0004020202020204" pitchFamily="34" charset="0"/>
              </a:rPr>
              <a:t>inaccurate</a:t>
            </a:r>
            <a:r>
              <a:rPr lang="fr-FR" sz="1800" kern="100" dirty="0">
                <a:effectLst/>
                <a:ea typeface="Aptos" panose="020B0004020202020204" pitchFamily="34" charset="0"/>
              </a:rPr>
              <a:t> </a:t>
            </a:r>
            <a:r>
              <a:rPr lang="fr-FR" sz="1800" kern="100" dirty="0" err="1">
                <a:effectLst/>
                <a:ea typeface="Aptos" panose="020B0004020202020204" pitchFamily="34" charset="0"/>
              </a:rPr>
              <a:t>when</a:t>
            </a:r>
            <a:r>
              <a:rPr lang="fr-FR" sz="1800" kern="100" dirty="0">
                <a:effectLst/>
                <a:ea typeface="Aptos" panose="020B0004020202020204" pitchFamily="34" charset="0"/>
              </a:rPr>
              <a:t> ESBL enzymes are </a:t>
            </a:r>
            <a:r>
              <a:rPr lang="fr-FR" sz="1800" kern="100" dirty="0" err="1">
                <a:effectLst/>
                <a:ea typeface="Aptos" panose="020B0004020202020204" pitchFamily="34" charset="0"/>
              </a:rPr>
              <a:t>present</a:t>
            </a:r>
            <a:r>
              <a:rPr lang="fr-FR" sz="1800" kern="100" dirty="0">
                <a:effectLst/>
                <a:ea typeface="Aptos" panose="020B0004020202020204" pitchFamily="34" charset="0"/>
              </a:rPr>
              <a:t> or in the </a:t>
            </a:r>
            <a:r>
              <a:rPr lang="fr-FR" sz="1800" kern="100" dirty="0" err="1">
                <a:effectLst/>
                <a:ea typeface="Aptos" panose="020B0004020202020204" pitchFamily="34" charset="0"/>
              </a:rPr>
              <a:t>presence</a:t>
            </a:r>
            <a:r>
              <a:rPr lang="fr-FR" sz="1800" kern="100" dirty="0">
                <a:effectLst/>
                <a:ea typeface="Aptos" panose="020B0004020202020204" pitchFamily="34" charset="0"/>
              </a:rPr>
              <a:t> of CTX-M &amp; OXA-1 enzymes</a:t>
            </a:r>
          </a:p>
          <a:p>
            <a:pPr>
              <a:lnSpc>
                <a:spcPct val="107000"/>
              </a:lnSpc>
              <a:spcBef>
                <a:spcPts val="2400"/>
              </a:spcBef>
              <a:spcAft>
                <a:spcPts val="600"/>
              </a:spcAft>
            </a:pPr>
            <a:r>
              <a:rPr lang="fr-FR" sz="1800" kern="100" dirty="0" err="1">
                <a:effectLst/>
                <a:ea typeface="Aptos" panose="020B0004020202020204" pitchFamily="34" charset="0"/>
              </a:rPr>
              <a:t>Tazobactam</a:t>
            </a:r>
            <a:r>
              <a:rPr lang="fr-FR" sz="1800" kern="100" dirty="0">
                <a:effectLst/>
                <a:ea typeface="Aptos" panose="020B0004020202020204" pitchFamily="34" charset="0"/>
              </a:rPr>
              <a:t> </a:t>
            </a:r>
            <a:r>
              <a:rPr lang="fr-FR" sz="1800" kern="100" dirty="0" err="1">
                <a:effectLst/>
                <a:ea typeface="Aptos" panose="020B0004020202020204" pitchFamily="34" charset="0"/>
              </a:rPr>
              <a:t>effectiveness</a:t>
            </a:r>
            <a:r>
              <a:rPr lang="fr-FR" sz="1800" kern="100" dirty="0">
                <a:effectLst/>
                <a:ea typeface="Aptos" panose="020B0004020202020204" pitchFamily="34" charset="0"/>
              </a:rPr>
              <a:t> </a:t>
            </a:r>
            <a:r>
              <a:rPr lang="fr-FR" sz="1800" kern="100" dirty="0" err="1">
                <a:effectLst/>
                <a:ea typeface="Aptos" panose="020B0004020202020204" pitchFamily="34" charset="0"/>
              </a:rPr>
              <a:t>may</a:t>
            </a:r>
            <a:r>
              <a:rPr lang="fr-FR" sz="1800" kern="100" dirty="0">
                <a:effectLst/>
                <a:ea typeface="Aptos" panose="020B0004020202020204" pitchFamily="34" charset="0"/>
              </a:rPr>
              <a:t> </a:t>
            </a:r>
            <a:r>
              <a:rPr lang="fr-FR" sz="1800" kern="100" dirty="0" err="1">
                <a:effectLst/>
                <a:ea typeface="Aptos" panose="020B0004020202020204" pitchFamily="34" charset="0"/>
              </a:rPr>
              <a:t>be</a:t>
            </a:r>
            <a:r>
              <a:rPr lang="fr-FR" sz="1800" kern="100" dirty="0">
                <a:effectLst/>
                <a:ea typeface="Aptos" panose="020B0004020202020204" pitchFamily="34" charset="0"/>
              </a:rPr>
              <a:t> </a:t>
            </a:r>
            <a:r>
              <a:rPr lang="fr-FR" sz="1800" kern="100" dirty="0" err="1">
                <a:effectLst/>
                <a:ea typeface="Aptos" panose="020B0004020202020204" pitchFamily="34" charset="0"/>
              </a:rPr>
              <a:t>diminished</a:t>
            </a:r>
            <a:r>
              <a:rPr lang="fr-FR" sz="1800" kern="100" dirty="0">
                <a:effectLst/>
                <a:ea typeface="Aptos" panose="020B0004020202020204" pitchFamily="34" charset="0"/>
              </a:rPr>
              <a:t> </a:t>
            </a:r>
            <a:r>
              <a:rPr lang="fr-FR" sz="1800" kern="100" dirty="0" err="1">
                <a:effectLst/>
                <a:ea typeface="Aptos" panose="020B0004020202020204" pitchFamily="34" charset="0"/>
              </a:rPr>
              <a:t>with</a:t>
            </a:r>
            <a:r>
              <a:rPr lang="fr-FR" sz="1800" kern="100" dirty="0">
                <a:effectLst/>
                <a:ea typeface="Aptos" panose="020B0004020202020204" pitchFamily="34" charset="0"/>
              </a:rPr>
              <a:t> </a:t>
            </a:r>
            <a:r>
              <a:rPr lang="fr-FR" sz="1800" kern="100" dirty="0" err="1">
                <a:effectLst/>
                <a:ea typeface="Aptos" panose="020B0004020202020204" pitchFamily="34" charset="0"/>
              </a:rPr>
              <a:t>increased</a:t>
            </a:r>
            <a:r>
              <a:rPr lang="fr-FR" sz="1800" kern="100" dirty="0">
                <a:effectLst/>
                <a:ea typeface="Aptos" panose="020B0004020202020204" pitchFamily="34" charset="0"/>
              </a:rPr>
              <a:t> expression of ESBL enzymes, multiple ESBLS, or </a:t>
            </a:r>
            <a:r>
              <a:rPr lang="fr-FR" sz="1800" kern="100" dirty="0" err="1">
                <a:effectLst/>
                <a:ea typeface="Aptos" panose="020B0004020202020204" pitchFamily="34" charset="0"/>
              </a:rPr>
              <a:t>presence</a:t>
            </a:r>
            <a:r>
              <a:rPr lang="fr-FR" sz="1800" kern="100" dirty="0">
                <a:effectLst/>
                <a:ea typeface="Aptos" panose="020B0004020202020204" pitchFamily="34" charset="0"/>
              </a:rPr>
              <a:t> of </a:t>
            </a:r>
            <a:r>
              <a:rPr lang="fr-FR" sz="1800" kern="100" dirty="0" err="1">
                <a:effectLst/>
                <a:ea typeface="Aptos" panose="020B0004020202020204" pitchFamily="34" charset="0"/>
              </a:rPr>
              <a:t>other</a:t>
            </a:r>
            <a:r>
              <a:rPr lang="fr-FR" sz="1800" kern="100" dirty="0">
                <a:effectLst/>
                <a:ea typeface="Aptos" panose="020B0004020202020204" pitchFamily="34" charset="0"/>
              </a:rPr>
              <a:t> ß-lactamases (e.g., </a:t>
            </a:r>
            <a:r>
              <a:rPr lang="fr-FR" sz="1800" kern="100" dirty="0" err="1">
                <a:effectLst/>
                <a:ea typeface="Aptos" panose="020B0004020202020204" pitchFamily="34" charset="0"/>
              </a:rPr>
              <a:t>AmpC</a:t>
            </a:r>
            <a:r>
              <a:rPr lang="fr-FR" sz="1800" kern="100" dirty="0">
                <a:effectLst/>
                <a:ea typeface="Aptos" panose="020B0004020202020204" pitchFamily="34" charset="0"/>
              </a:rPr>
              <a:t> enzymes) </a:t>
            </a:r>
          </a:p>
          <a:p>
            <a:pPr lvl="1">
              <a:lnSpc>
                <a:spcPct val="107000"/>
              </a:lnSpc>
              <a:spcBef>
                <a:spcPts val="0"/>
              </a:spcBef>
              <a:spcAft>
                <a:spcPts val="800"/>
              </a:spcAft>
            </a:pPr>
            <a:r>
              <a:rPr lang="fr-FR" kern="100" dirty="0" err="1">
                <a:effectLst/>
                <a:ea typeface="Aptos" panose="020B0004020202020204" pitchFamily="34" charset="0"/>
              </a:rPr>
              <a:t>Only</a:t>
            </a:r>
            <a:r>
              <a:rPr lang="fr-FR" kern="100" dirty="0">
                <a:effectLst/>
                <a:ea typeface="Aptos" panose="020B0004020202020204" pitchFamily="34" charset="0"/>
              </a:rPr>
              <a:t> 8:1 ratio of </a:t>
            </a:r>
            <a:r>
              <a:rPr lang="fr-FR" kern="100" dirty="0" err="1">
                <a:effectLst/>
                <a:ea typeface="Aptos" panose="020B0004020202020204" pitchFamily="34" charset="0"/>
              </a:rPr>
              <a:t>piperacillin</a:t>
            </a:r>
            <a:r>
              <a:rPr lang="fr-FR" kern="100" dirty="0">
                <a:effectLst/>
                <a:ea typeface="Aptos" panose="020B0004020202020204" pitchFamily="34" charset="0"/>
              </a:rPr>
              <a:t> to </a:t>
            </a:r>
            <a:r>
              <a:rPr lang="fr-FR" kern="100" dirty="0" err="1">
                <a:effectLst/>
                <a:ea typeface="Aptos" panose="020B0004020202020204" pitchFamily="34" charset="0"/>
              </a:rPr>
              <a:t>tazobactam</a:t>
            </a:r>
            <a:r>
              <a:rPr lang="fr-FR" kern="100" dirty="0">
                <a:effectLst/>
                <a:ea typeface="Aptos" panose="020B0004020202020204" pitchFamily="34" charset="0"/>
              </a:rPr>
              <a:t> </a:t>
            </a:r>
            <a:r>
              <a:rPr lang="fr-FR" kern="100" dirty="0" err="1">
                <a:effectLst/>
                <a:ea typeface="Aptos" panose="020B0004020202020204" pitchFamily="34" charset="0"/>
              </a:rPr>
              <a:t>compared</a:t>
            </a:r>
            <a:r>
              <a:rPr lang="fr-FR" kern="100" dirty="0">
                <a:effectLst/>
                <a:ea typeface="Aptos" panose="020B0004020202020204" pitchFamily="34" charset="0"/>
              </a:rPr>
              <a:t> to 2:1 ratio of </a:t>
            </a:r>
            <a:r>
              <a:rPr lang="fr-FR" kern="100" dirty="0" err="1">
                <a:effectLst/>
                <a:ea typeface="Aptos" panose="020B0004020202020204" pitchFamily="34" charset="0"/>
              </a:rPr>
              <a:t>ceftolozane</a:t>
            </a:r>
            <a:r>
              <a:rPr lang="fr-FR" kern="100" dirty="0">
                <a:effectLst/>
                <a:ea typeface="Aptos" panose="020B0004020202020204" pitchFamily="34" charset="0"/>
              </a:rPr>
              <a:t> to </a:t>
            </a:r>
            <a:r>
              <a:rPr lang="fr-FR" kern="100" dirty="0" err="1">
                <a:effectLst/>
                <a:ea typeface="Aptos" panose="020B0004020202020204" pitchFamily="34" charset="0"/>
              </a:rPr>
              <a:t>tazobactam</a:t>
            </a:r>
            <a:endParaRPr lang="fr-FR" kern="100" dirty="0">
              <a:effectLst/>
              <a:ea typeface="Aptos" panose="020B0004020202020204" pitchFamily="34" charset="0"/>
            </a:endParaRPr>
          </a:p>
          <a:p>
            <a:pPr>
              <a:lnSpc>
                <a:spcPct val="107000"/>
              </a:lnSpc>
              <a:spcBef>
                <a:spcPts val="2400"/>
              </a:spcBef>
              <a:spcAft>
                <a:spcPts val="800"/>
              </a:spcAft>
            </a:pPr>
            <a:r>
              <a:rPr lang="fr-FR" sz="1800" kern="100" dirty="0">
                <a:effectLst/>
                <a:ea typeface="Aptos" panose="020B0004020202020204" pitchFamily="34" charset="0"/>
              </a:rPr>
              <a:t>PTZ breakpoint for </a:t>
            </a:r>
            <a:r>
              <a:rPr lang="fr-FR" sz="1800" kern="100" dirty="0" err="1">
                <a:effectLst/>
                <a:ea typeface="Aptos" panose="020B0004020202020204" pitchFamily="34" charset="0"/>
              </a:rPr>
              <a:t>Enterobacterales</a:t>
            </a:r>
            <a:r>
              <a:rPr lang="fr-FR" sz="1800" kern="100" dirty="0">
                <a:effectLst/>
                <a:ea typeface="Aptos" panose="020B0004020202020204" pitchFamily="34" charset="0"/>
              </a:rPr>
              <a:t> </a:t>
            </a:r>
            <a:r>
              <a:rPr lang="fr-FR" sz="1800" kern="100" dirty="0" err="1">
                <a:effectLst/>
                <a:ea typeface="Aptos" panose="020B0004020202020204" pitchFamily="34" charset="0"/>
              </a:rPr>
              <a:t>exclusively</a:t>
            </a:r>
            <a:r>
              <a:rPr lang="fr-FR" sz="1800" kern="100" dirty="0">
                <a:effectLst/>
                <a:ea typeface="Aptos" panose="020B0004020202020204" pitchFamily="34" charset="0"/>
              </a:rPr>
              <a:t> </a:t>
            </a:r>
            <a:r>
              <a:rPr lang="fr-FR" sz="1800" kern="100" dirty="0" err="1">
                <a:effectLst/>
                <a:ea typeface="Aptos" panose="020B0004020202020204" pitchFamily="34" charset="0"/>
              </a:rPr>
              <a:t>based</a:t>
            </a:r>
            <a:r>
              <a:rPr lang="fr-FR" sz="1800" kern="100" dirty="0">
                <a:effectLst/>
                <a:ea typeface="Aptos" panose="020B0004020202020204" pitchFamily="34" charset="0"/>
              </a:rPr>
              <a:t> on </a:t>
            </a:r>
            <a:r>
              <a:rPr lang="fr-FR" sz="1800" kern="100" dirty="0" err="1">
                <a:effectLst/>
                <a:ea typeface="Aptos" panose="020B0004020202020204" pitchFamily="34" charset="0"/>
              </a:rPr>
              <a:t>pharmacokinetic</a:t>
            </a:r>
            <a:r>
              <a:rPr lang="fr-FR" sz="1800" kern="100" dirty="0">
                <a:effectLst/>
                <a:ea typeface="Aptos" panose="020B0004020202020204" pitchFamily="34" charset="0"/>
              </a:rPr>
              <a:t>- </a:t>
            </a:r>
            <a:r>
              <a:rPr lang="fr-FR" sz="1800" kern="100" dirty="0" err="1">
                <a:effectLst/>
                <a:ea typeface="Aptos" panose="020B0004020202020204" pitchFamily="34" charset="0"/>
              </a:rPr>
              <a:t>pharmacodynamic</a:t>
            </a:r>
            <a:r>
              <a:rPr lang="fr-FR" sz="1800" kern="100" dirty="0">
                <a:effectLst/>
                <a:ea typeface="Aptos" panose="020B0004020202020204" pitchFamily="34" charset="0"/>
              </a:rPr>
              <a:t> </a:t>
            </a:r>
            <a:r>
              <a:rPr lang="fr-FR" sz="1800" kern="100" dirty="0" err="1">
                <a:effectLst/>
                <a:ea typeface="Aptos" panose="020B0004020202020204" pitchFamily="34" charset="0"/>
              </a:rPr>
              <a:t>considerations</a:t>
            </a:r>
            <a:r>
              <a:rPr lang="fr-FR" sz="1800" kern="100" dirty="0">
                <a:effectLst/>
                <a:ea typeface="Aptos" panose="020B0004020202020204" pitchFamily="34" charset="0"/>
              </a:rPr>
              <a:t> of </a:t>
            </a:r>
            <a:r>
              <a:rPr lang="fr-FR" sz="1800" kern="100" dirty="0" err="1">
                <a:effectLst/>
                <a:ea typeface="Aptos" panose="020B0004020202020204" pitchFamily="34" charset="0"/>
              </a:rPr>
              <a:t>piperacillin</a:t>
            </a:r>
            <a:r>
              <a:rPr lang="fr-FR" sz="1800" kern="100" dirty="0">
                <a:effectLst/>
                <a:ea typeface="Aptos" panose="020B0004020202020204" pitchFamily="34" charset="0"/>
              </a:rPr>
              <a:t> and not </a:t>
            </a:r>
            <a:r>
              <a:rPr lang="fr-FR" sz="1800" kern="100" dirty="0" err="1">
                <a:effectLst/>
                <a:ea typeface="Aptos" panose="020B0004020202020204" pitchFamily="34" charset="0"/>
              </a:rPr>
              <a:t>tazobactam</a:t>
            </a:r>
            <a:endParaRPr lang="fr-FR" sz="1800" kern="100" dirty="0">
              <a:effectLst/>
              <a:ea typeface="Aptos" panose="020B0004020202020204" pitchFamily="34" charset="0"/>
            </a:endParaRPr>
          </a:p>
          <a:p>
            <a:endParaRPr lang="fr-FR"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p:txBody>
          <a:bodyPr/>
          <a:lstStyle/>
          <a:p>
            <a:r>
              <a:rPr lang="fr-FR" dirty="0"/>
              <a:t>Henderson A, et al. Clin Infect Dis. 2020:e3842-e3850. </a:t>
            </a:r>
            <a:r>
              <a:rPr lang="fr-FR" dirty="0" err="1"/>
              <a:t>Livermore</a:t>
            </a:r>
            <a:r>
              <a:rPr lang="fr-FR" dirty="0"/>
              <a:t> DM, et al. 2012;67(7):1569-1577. Zhou M, et al. Infect Drug </a:t>
            </a:r>
            <a:r>
              <a:rPr lang="fr-FR" dirty="0" err="1"/>
              <a:t>Resist</a:t>
            </a:r>
            <a:r>
              <a:rPr lang="fr-FR" dirty="0"/>
              <a:t>. 2018;11:1347- 1358. Paterson DL, et al. </a:t>
            </a:r>
            <a:r>
              <a:rPr lang="fr-FR" dirty="0" err="1"/>
              <a:t>Curr</a:t>
            </a:r>
            <a:r>
              <a:rPr lang="fr-FR" dirty="0"/>
              <a:t> </a:t>
            </a:r>
            <a:r>
              <a:rPr lang="fr-FR" dirty="0" err="1"/>
              <a:t>Opin</a:t>
            </a:r>
            <a:r>
              <a:rPr lang="fr-FR" dirty="0"/>
              <a:t> Infect Dis. 2020;33(1):78-85. </a:t>
            </a:r>
            <a:r>
              <a:rPr lang="fr-FR" dirty="0" err="1"/>
              <a:t>Livermore</a:t>
            </a:r>
            <a:r>
              <a:rPr lang="fr-FR" dirty="0"/>
              <a:t> DM, et al. J </a:t>
            </a:r>
            <a:r>
              <a:rPr lang="fr-FR" dirty="0" err="1"/>
              <a:t>Antimicrob</a:t>
            </a:r>
            <a:r>
              <a:rPr lang="fr-FR" dirty="0"/>
              <a:t> </a:t>
            </a:r>
            <a:r>
              <a:rPr lang="fr-FR" dirty="0" err="1"/>
              <a:t>Chemother</a:t>
            </a:r>
            <a:r>
              <a:rPr lang="fr-FR" dirty="0"/>
              <a:t>. 2019;74(2):326-333. Burgess DS, et al. </a:t>
            </a:r>
            <a:r>
              <a:rPr lang="fr-FR" dirty="0" err="1"/>
              <a:t>Diagn</a:t>
            </a:r>
            <a:r>
              <a:rPr lang="fr-FR" dirty="0"/>
              <a:t> </a:t>
            </a:r>
            <a:r>
              <a:rPr lang="fr-FR" dirty="0" err="1"/>
              <a:t>Microbiol</a:t>
            </a:r>
            <a:r>
              <a:rPr lang="fr-FR" dirty="0"/>
              <a:t> Infect Dis. 2004;49(1):41-46. Harada Y, et al. Clin </a:t>
            </a:r>
            <a:r>
              <a:rPr lang="fr-FR" dirty="0" err="1"/>
              <a:t>Microbiol</a:t>
            </a:r>
            <a:r>
              <a:rPr lang="fr-FR" dirty="0"/>
              <a:t> Infect. 2014;20(11):0831-839. Thomson KS, et al. </a:t>
            </a:r>
            <a:r>
              <a:rPr lang="fr-FR" dirty="0" err="1"/>
              <a:t>Antimicrob</a:t>
            </a:r>
            <a:r>
              <a:rPr lang="fr-FR" dirty="0"/>
              <a:t> Agents </a:t>
            </a:r>
            <a:r>
              <a:rPr lang="fr-FR" dirty="0" err="1"/>
              <a:t>Chemother</a:t>
            </a:r>
            <a:r>
              <a:rPr lang="fr-FR" dirty="0"/>
              <a:t>. 2001;45(12):3548-3554. Papp-Wallace KM, et al. </a:t>
            </a:r>
            <a:r>
              <a:rPr lang="fr-FR" dirty="0" err="1"/>
              <a:t>Antimicrob</a:t>
            </a:r>
            <a:r>
              <a:rPr lang="fr-FR" dirty="0"/>
              <a:t> Agents </a:t>
            </a:r>
            <a:r>
              <a:rPr lang="fr-FR" dirty="0" err="1"/>
              <a:t>Chemother</a:t>
            </a:r>
            <a:r>
              <a:rPr lang="fr-FR" dirty="0"/>
              <a:t>. 2019;63(5):e00105-00119. </a:t>
            </a:r>
            <a:r>
              <a:rPr lang="fr-FR" dirty="0" err="1"/>
              <a:t>Monogue</a:t>
            </a:r>
            <a:r>
              <a:rPr lang="fr-FR" dirty="0"/>
              <a:t> ML, et al. </a:t>
            </a:r>
            <a:r>
              <a:rPr lang="fr-FR" dirty="0" err="1"/>
              <a:t>Pharmacotherapy</a:t>
            </a:r>
            <a:r>
              <a:rPr lang="fr-FR" dirty="0"/>
              <a:t>. 2021;41(10):864-880. </a:t>
            </a:r>
            <a:r>
              <a:rPr lang="fr-FR" dirty="0" err="1"/>
              <a:t>Crass</a:t>
            </a:r>
            <a:r>
              <a:rPr lang="fr-FR" dirty="0"/>
              <a:t> RL, et al. </a:t>
            </a:r>
            <a:r>
              <a:rPr lang="fr-FR" dirty="0" err="1"/>
              <a:t>Pharmacotherapy</a:t>
            </a:r>
            <a:r>
              <a:rPr lang="fr-FR" dirty="0"/>
              <a:t>. 2019;39(2):182-195.</a:t>
            </a:r>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n-US" dirty="0"/>
              <a:t>What are Some Concerns with Tazobactam as an ESBL Inhibitor?</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Tree>
    <p:extLst>
      <p:ext uri="{BB962C8B-B14F-4D97-AF65-F5344CB8AC3E}">
        <p14:creationId xmlns:p14="http://schemas.microsoft.com/office/powerpoint/2010/main" val="29463997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5"/>
          </p:nvPr>
        </p:nvSpPr>
        <p:spPr>
          <a:xfrm>
            <a:off x="960194" y="1186350"/>
            <a:ext cx="11104989" cy="4232354"/>
          </a:xfrm>
        </p:spPr>
        <p:txBody>
          <a:bodyPr/>
          <a:lstStyle/>
          <a:p>
            <a:pPr marL="0" indent="0">
              <a:buNone/>
            </a:pPr>
            <a:r>
              <a:rPr lang="en-US" sz="2000" b="1" dirty="0">
                <a:solidFill>
                  <a:srgbClr val="7030A0"/>
                </a:solidFill>
              </a:rPr>
              <a:t>NBCIE</a:t>
            </a:r>
            <a:r>
              <a:rPr lang="en-US" sz="2000" dirty="0">
                <a:solidFill>
                  <a:srgbClr val="7030A0"/>
                </a:solidFill>
              </a:rPr>
              <a:t> (previous ATB course)</a:t>
            </a:r>
          </a:p>
          <a:p>
            <a:pPr marL="0" indent="0">
              <a:buNone/>
            </a:pPr>
            <a:endParaRPr lang="en-US" dirty="0"/>
          </a:p>
          <a:p>
            <a:pPr marL="0" indent="0">
              <a:buNone/>
            </a:pPr>
            <a:r>
              <a:rPr lang="en-US" b="1" dirty="0"/>
              <a:t>5.5.1.4. Microbiological criteria</a:t>
            </a:r>
          </a:p>
          <a:p>
            <a:pPr marL="0" indent="0">
              <a:buNone/>
            </a:pPr>
            <a:r>
              <a:rPr lang="en-US" dirty="0">
                <a:solidFill>
                  <a:srgbClr val="7030A0"/>
                </a:solidFill>
              </a:rPr>
              <a:t>Encourage</a:t>
            </a:r>
            <a:r>
              <a:rPr lang="en-US" b="1" dirty="0">
                <a:solidFill>
                  <a:srgbClr val="7030A0"/>
                </a:solidFill>
              </a:rPr>
              <a:t> Molecular biology</a:t>
            </a:r>
          </a:p>
          <a:p>
            <a:pPr marL="0" indent="0">
              <a:buNone/>
            </a:pPr>
            <a:endParaRPr lang="en-US" dirty="0"/>
          </a:p>
          <a:p>
            <a:r>
              <a:rPr lang="en-US" dirty="0"/>
              <a:t>165/18S </a:t>
            </a:r>
            <a:r>
              <a:rPr lang="en-US" dirty="0" err="1"/>
              <a:t>rRNA</a:t>
            </a:r>
            <a:r>
              <a:rPr lang="en-US" dirty="0"/>
              <a:t> PCR sequencing in cardiac tissue or embolic material </a:t>
            </a:r>
          </a:p>
          <a:p>
            <a:pPr lvl="1"/>
            <a:r>
              <a:rPr lang="en-US" dirty="0"/>
              <a:t>Increase the diagnostic performance of IE with negative blood culture.</a:t>
            </a:r>
          </a:p>
          <a:p>
            <a:pPr lvl="1"/>
            <a:r>
              <a:rPr lang="en-US" dirty="0"/>
              <a:t>Sensitivity ranges between 41% and 96%.</a:t>
            </a:r>
          </a:p>
          <a:p>
            <a:pPr lvl="1"/>
            <a:r>
              <a:rPr lang="en-US" dirty="0"/>
              <a:t>Specificity is very high, 90%-100%.</a:t>
            </a:r>
          </a:p>
          <a:p>
            <a:pPr marL="296862" lvl="1" indent="0">
              <a:buNone/>
            </a:pPr>
            <a:endParaRPr lang="en-US" dirty="0"/>
          </a:p>
          <a:p>
            <a:r>
              <a:rPr lang="en-US" dirty="0"/>
              <a:t>Future: next-generation sequencing of plasma DNA may facilitate a rapid diagnosis</a:t>
            </a:r>
          </a:p>
          <a:p>
            <a:pPr marL="0" indent="0">
              <a:lnSpc>
                <a:spcPct val="150000"/>
              </a:lnSpc>
              <a:buNone/>
            </a:pPr>
            <a:endParaRPr lang="fr-FR" dirty="0"/>
          </a:p>
        </p:txBody>
      </p:sp>
      <p:sp>
        <p:nvSpPr>
          <p:cNvPr id="4" name="Titre 3"/>
          <p:cNvSpPr>
            <a:spLocks noGrp="1"/>
          </p:cNvSpPr>
          <p:nvPr>
            <p:ph type="title"/>
          </p:nvPr>
        </p:nvSpPr>
        <p:spPr/>
        <p:txBody>
          <a:bodyPr/>
          <a:lstStyle/>
          <a:p>
            <a:r>
              <a:rPr lang="fr-FR" dirty="0"/>
              <a:t>Micro DIAGNOTIC PROBLEMS ....</a:t>
            </a:r>
          </a:p>
        </p:txBody>
      </p:sp>
      <p:sp>
        <p:nvSpPr>
          <p:cNvPr id="6" name="Espace réservé du contenu 5"/>
          <p:cNvSpPr>
            <a:spLocks noGrp="1"/>
          </p:cNvSpPr>
          <p:nvPr>
            <p:ph sz="quarter" idx="16"/>
          </p:nvPr>
        </p:nvSpPr>
        <p:spPr/>
        <p:txBody>
          <a:bodyPr/>
          <a:lstStyle/>
          <a:p>
            <a:r>
              <a:rPr lang="fr-FR" dirty="0"/>
              <a:t>Maria </a:t>
            </a:r>
            <a:r>
              <a:rPr lang="fr-FR" dirty="0" err="1"/>
              <a:t>Nazarena</a:t>
            </a:r>
            <a:r>
              <a:rPr lang="fr-FR" dirty="0"/>
              <a:t> PIZZI et al., ECCMID</a:t>
            </a:r>
            <a:r>
              <a:rPr lang="fr-FR" baseline="30000" dirty="0">
                <a:latin typeface="Arial Narrow" panose="020B0606020202030204" pitchFamily="34" charset="0"/>
              </a:rPr>
              <a:t>®</a:t>
            </a:r>
            <a:r>
              <a:rPr lang="fr-FR" dirty="0"/>
              <a:t> 2024, Session#SY004</a:t>
            </a:r>
          </a:p>
        </p:txBody>
      </p:sp>
      <p:sp>
        <p:nvSpPr>
          <p:cNvPr id="7" name="Espace réservé du texte 1"/>
          <p:cNvSpPr>
            <a:spLocks noGrp="1"/>
          </p:cNvSpPr>
          <p:nvPr>
            <p:ph type="body" sz="quarter" idx="19"/>
          </p:nvPr>
        </p:nvSpPr>
        <p:spPr>
          <a:xfrm>
            <a:off x="960193" y="5807676"/>
            <a:ext cx="11104990" cy="380176"/>
          </a:xfrm>
        </p:spPr>
        <p:txBody>
          <a:bodyPr/>
          <a:lstStyle/>
          <a:p>
            <a:pPr>
              <a:spcBef>
                <a:spcPts val="600"/>
              </a:spcBef>
            </a:pPr>
            <a:r>
              <a:rPr lang="en-US" dirty="0" err="1"/>
              <a:t>Hajduczenia</a:t>
            </a:r>
            <a:r>
              <a:rPr lang="en-US" dirty="0"/>
              <a:t> MM, et.al. Clin Infect Dis 2023;76:1050-8. | </a:t>
            </a:r>
            <a:r>
              <a:rPr lang="en-US" dirty="0" err="1"/>
              <a:t>Liesman</a:t>
            </a:r>
            <a:r>
              <a:rPr lang="en-US" dirty="0"/>
              <a:t> RM, et al. J </a:t>
            </a:r>
            <a:r>
              <a:rPr lang="en-US" dirty="0" err="1"/>
              <a:t>Clin</a:t>
            </a:r>
            <a:r>
              <a:rPr lang="en-US" dirty="0"/>
              <a:t> </a:t>
            </a:r>
            <a:r>
              <a:rPr lang="en-US" dirty="0" err="1"/>
              <a:t>Microbiol</a:t>
            </a:r>
            <a:r>
              <a:rPr lang="en-US" dirty="0"/>
              <a:t> 2017;55:2599-8.</a:t>
            </a:r>
          </a:p>
        </p:txBody>
      </p:sp>
    </p:spTree>
    <p:extLst>
      <p:ext uri="{BB962C8B-B14F-4D97-AF65-F5344CB8AC3E}">
        <p14:creationId xmlns:p14="http://schemas.microsoft.com/office/powerpoint/2010/main" val="56851036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a:extLst>
              <a:ext uri="{FF2B5EF4-FFF2-40B4-BE49-F238E27FC236}">
                <a16:creationId xmlns:a16="http://schemas.microsoft.com/office/drawing/2014/main" id="{CD3871FA-9652-D17F-29C7-B20284471EA4}"/>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pic>
        <p:nvPicPr>
          <p:cNvPr id="7" name="Image 6">
            <a:extLst>
              <a:ext uri="{FF2B5EF4-FFF2-40B4-BE49-F238E27FC236}">
                <a16:creationId xmlns:a16="http://schemas.microsoft.com/office/drawing/2014/main" id="{2C4CD0B9-94D3-5917-65C3-6D5B97BD341B}"/>
              </a:ext>
            </a:extLst>
          </p:cNvPr>
          <p:cNvPicPr>
            <a:picLocks noChangeAspect="1"/>
          </p:cNvPicPr>
          <p:nvPr/>
        </p:nvPicPr>
        <p:blipFill rotWithShape="1">
          <a:blip r:embed="rId2"/>
          <a:srcRect l="8773" t="11137" r="22656" b="20347"/>
          <a:stretch/>
        </p:blipFill>
        <p:spPr>
          <a:xfrm>
            <a:off x="2653392" y="849727"/>
            <a:ext cx="8360229" cy="4698857"/>
          </a:xfrm>
          <a:prstGeom prst="rect">
            <a:avLst/>
          </a:prstGeom>
        </p:spPr>
      </p:pic>
    </p:spTree>
    <p:extLst>
      <p:ext uri="{BB962C8B-B14F-4D97-AF65-F5344CB8AC3E}">
        <p14:creationId xmlns:p14="http://schemas.microsoft.com/office/powerpoint/2010/main" val="208961224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phique 7">
            <a:extLst>
              <a:ext uri="{FF2B5EF4-FFF2-40B4-BE49-F238E27FC236}">
                <a16:creationId xmlns:a16="http://schemas.microsoft.com/office/drawing/2014/main" id="{88E01FAD-8165-54D4-32F8-E001F34681CA}"/>
              </a:ext>
            </a:extLst>
          </p:cNvPr>
          <p:cNvGraphicFramePr/>
          <p:nvPr/>
        </p:nvGraphicFramePr>
        <p:xfrm>
          <a:off x="7112437" y="1831521"/>
          <a:ext cx="4505341" cy="2890157"/>
        </p:xfrm>
        <a:graphic>
          <a:graphicData uri="http://schemas.openxmlformats.org/drawingml/2006/chart">
            <c:chart xmlns:c="http://schemas.openxmlformats.org/drawingml/2006/chart" xmlns:r="http://schemas.openxmlformats.org/officeDocument/2006/relationships" r:id="rId2"/>
          </a:graphicData>
        </a:graphic>
      </p:graphicFrame>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18917" y="1861490"/>
            <a:ext cx="5636549" cy="2384703"/>
          </a:xfrm>
        </p:spPr>
        <p:txBody>
          <a:bodyPr/>
          <a:lstStyle/>
          <a:p>
            <a:pPr>
              <a:lnSpc>
                <a:spcPct val="107000"/>
              </a:lnSpc>
              <a:spcAft>
                <a:spcPts val="600"/>
              </a:spcAft>
            </a:pPr>
            <a:r>
              <a:rPr lang="en-US" sz="1800" kern="100" dirty="0">
                <a:effectLst/>
                <a:ea typeface="Aptos" panose="020B0004020202020204" pitchFamily="34" charset="0"/>
              </a:rPr>
              <a:t>30-day mortality</a:t>
            </a:r>
          </a:p>
          <a:p>
            <a:pPr lvl="1">
              <a:lnSpc>
                <a:spcPct val="107000"/>
              </a:lnSpc>
              <a:spcBef>
                <a:spcPts val="0"/>
              </a:spcBef>
              <a:spcAft>
                <a:spcPts val="600"/>
              </a:spcAft>
            </a:pPr>
            <a:r>
              <a:rPr lang="en-US" kern="100" dirty="0">
                <a:effectLst/>
                <a:ea typeface="Aptos" panose="020B0004020202020204" pitchFamily="34" charset="0"/>
              </a:rPr>
              <a:t>Piperacillin-tazobactam 12% </a:t>
            </a:r>
            <a:r>
              <a:rPr lang="en-US" i="1" kern="100" dirty="0">
                <a:effectLst/>
                <a:ea typeface="Aptos" panose="020B0004020202020204" pitchFamily="34" charset="0"/>
              </a:rPr>
              <a:t>vs</a:t>
            </a:r>
            <a:r>
              <a:rPr lang="en-US" kern="100" dirty="0">
                <a:effectLst/>
                <a:ea typeface="Aptos" panose="020B0004020202020204" pitchFamily="34" charset="0"/>
              </a:rPr>
              <a:t>. meropenem 4%</a:t>
            </a:r>
          </a:p>
          <a:p>
            <a:pPr lvl="1">
              <a:lnSpc>
                <a:spcPct val="107000"/>
              </a:lnSpc>
              <a:spcBef>
                <a:spcPts val="0"/>
              </a:spcBef>
              <a:spcAft>
                <a:spcPts val="600"/>
              </a:spcAft>
            </a:pPr>
            <a:r>
              <a:rPr lang="en-US" kern="100" dirty="0" err="1">
                <a:effectLst/>
                <a:ea typeface="Aptos" panose="020B0004020202020204" pitchFamily="34" charset="0"/>
              </a:rPr>
              <a:t>aOR</a:t>
            </a:r>
            <a:r>
              <a:rPr lang="en-US" kern="100" dirty="0">
                <a:effectLst/>
                <a:ea typeface="Aptos" panose="020B0004020202020204" pitchFamily="34" charset="0"/>
              </a:rPr>
              <a:t> 3.41 (95% CI 1.38-8.38)</a:t>
            </a:r>
          </a:p>
          <a:p>
            <a:pPr>
              <a:lnSpc>
                <a:spcPct val="107000"/>
              </a:lnSpc>
              <a:spcBef>
                <a:spcPts val="2400"/>
              </a:spcBef>
              <a:spcAft>
                <a:spcPts val="600"/>
              </a:spcAft>
            </a:pPr>
            <a:r>
              <a:rPr lang="en-US" sz="1800" kern="100" dirty="0">
                <a:effectLst/>
                <a:ea typeface="Aptos" panose="020B0004020202020204" pitchFamily="34" charset="0"/>
              </a:rPr>
              <a:t>Study terminated early as unlikely to demonstrate non- inferiority</a:t>
            </a:r>
          </a:p>
          <a:p>
            <a:pPr>
              <a:lnSpc>
                <a:spcPct val="107000"/>
              </a:lnSpc>
              <a:spcBef>
                <a:spcPts val="2400"/>
              </a:spcBef>
              <a:spcAft>
                <a:spcPts val="800"/>
              </a:spcAft>
            </a:pP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fr-FR"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p:txBody>
          <a:bodyPr/>
          <a:lstStyle/>
          <a:p>
            <a:r>
              <a:rPr lang="da-DK" dirty="0"/>
              <a:t>Harris PNA, et al. JAMA. 2018; 320:984-994.</a:t>
            </a: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n-US" dirty="0"/>
              <a:t>Results</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grpSp>
        <p:nvGrpSpPr>
          <p:cNvPr id="83" name="Groupe 82">
            <a:extLst>
              <a:ext uri="{FF2B5EF4-FFF2-40B4-BE49-F238E27FC236}">
                <a16:creationId xmlns:a16="http://schemas.microsoft.com/office/drawing/2014/main" id="{7CA02364-6570-C6E2-7AA3-2396208F07CE}"/>
              </a:ext>
            </a:extLst>
          </p:cNvPr>
          <p:cNvGrpSpPr/>
          <p:nvPr/>
        </p:nvGrpSpPr>
        <p:grpSpPr>
          <a:xfrm>
            <a:off x="7728615" y="3173587"/>
            <a:ext cx="3723610" cy="1182489"/>
            <a:chOff x="7728615" y="2983087"/>
            <a:chExt cx="3723610" cy="1182489"/>
          </a:xfrm>
        </p:grpSpPr>
        <p:cxnSp>
          <p:nvCxnSpPr>
            <p:cNvPr id="9" name="Connecteur droit 8">
              <a:extLst>
                <a:ext uri="{FF2B5EF4-FFF2-40B4-BE49-F238E27FC236}">
                  <a16:creationId xmlns:a16="http://schemas.microsoft.com/office/drawing/2014/main" id="{86DE78BA-21DF-7C01-F254-DB2C421F2A40}"/>
                </a:ext>
              </a:extLst>
            </p:cNvPr>
            <p:cNvCxnSpPr>
              <a:cxnSpLocks/>
            </p:cNvCxnSpPr>
            <p:nvPr/>
          </p:nvCxnSpPr>
          <p:spPr>
            <a:xfrm>
              <a:off x="7728615" y="4121100"/>
              <a:ext cx="13586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9489B4AF-15C5-EA92-EC63-40E8D3026987}"/>
                </a:ext>
              </a:extLst>
            </p:cNvPr>
            <p:cNvCxnSpPr>
              <a:cxnSpLocks/>
            </p:cNvCxnSpPr>
            <p:nvPr/>
          </p:nvCxnSpPr>
          <p:spPr>
            <a:xfrm>
              <a:off x="7854951" y="4073474"/>
              <a:ext cx="1476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934E98F0-531E-EF5A-C63A-62E6B63B57FF}"/>
                </a:ext>
              </a:extLst>
            </p:cNvPr>
            <p:cNvCxnSpPr>
              <a:cxnSpLocks/>
            </p:cNvCxnSpPr>
            <p:nvPr/>
          </p:nvCxnSpPr>
          <p:spPr>
            <a:xfrm>
              <a:off x="7997160" y="3965524"/>
              <a:ext cx="26419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5" name="Connecteur droit 14">
              <a:extLst>
                <a:ext uri="{FF2B5EF4-FFF2-40B4-BE49-F238E27FC236}">
                  <a16:creationId xmlns:a16="http://schemas.microsoft.com/office/drawing/2014/main" id="{895A3D53-6BD5-CCED-872E-3A17DAFB4274}"/>
                </a:ext>
              </a:extLst>
            </p:cNvPr>
            <p:cNvCxnSpPr>
              <a:cxnSpLocks/>
            </p:cNvCxnSpPr>
            <p:nvPr/>
          </p:nvCxnSpPr>
          <p:spPr>
            <a:xfrm>
              <a:off x="8261350" y="3913931"/>
              <a:ext cx="13586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7" name="Connecteur droit 16">
              <a:extLst>
                <a:ext uri="{FF2B5EF4-FFF2-40B4-BE49-F238E27FC236}">
                  <a16:creationId xmlns:a16="http://schemas.microsoft.com/office/drawing/2014/main" id="{C76E7E1B-AE20-B2B5-7FCA-6B35086C39CA}"/>
                </a:ext>
              </a:extLst>
            </p:cNvPr>
            <p:cNvCxnSpPr>
              <a:cxnSpLocks/>
            </p:cNvCxnSpPr>
            <p:nvPr/>
          </p:nvCxnSpPr>
          <p:spPr>
            <a:xfrm>
              <a:off x="8397210" y="3822649"/>
              <a:ext cx="13586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8" name="Connecteur droit 17">
              <a:extLst>
                <a:ext uri="{FF2B5EF4-FFF2-40B4-BE49-F238E27FC236}">
                  <a16:creationId xmlns:a16="http://schemas.microsoft.com/office/drawing/2014/main" id="{669B97C1-A3FA-3F10-A17D-D1F8B6BC95DD}"/>
                </a:ext>
              </a:extLst>
            </p:cNvPr>
            <p:cNvCxnSpPr>
              <a:cxnSpLocks/>
            </p:cNvCxnSpPr>
            <p:nvPr/>
          </p:nvCxnSpPr>
          <p:spPr>
            <a:xfrm>
              <a:off x="8521165" y="3760963"/>
              <a:ext cx="13586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19" name="Connecteur droit 18">
              <a:extLst>
                <a:ext uri="{FF2B5EF4-FFF2-40B4-BE49-F238E27FC236}">
                  <a16:creationId xmlns:a16="http://schemas.microsoft.com/office/drawing/2014/main" id="{CE665DBE-1C47-4C3E-C9B8-CC48EE406061}"/>
                </a:ext>
              </a:extLst>
            </p:cNvPr>
            <p:cNvCxnSpPr>
              <a:cxnSpLocks/>
            </p:cNvCxnSpPr>
            <p:nvPr/>
          </p:nvCxnSpPr>
          <p:spPr>
            <a:xfrm>
              <a:off x="8662580" y="3710163"/>
              <a:ext cx="13586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0" name="Connecteur droit 19">
              <a:extLst>
                <a:ext uri="{FF2B5EF4-FFF2-40B4-BE49-F238E27FC236}">
                  <a16:creationId xmlns:a16="http://schemas.microsoft.com/office/drawing/2014/main" id="{A1EEFE69-40C6-2A83-F63D-5AF0CD56E602}"/>
                </a:ext>
              </a:extLst>
            </p:cNvPr>
            <p:cNvCxnSpPr>
              <a:cxnSpLocks/>
            </p:cNvCxnSpPr>
            <p:nvPr/>
          </p:nvCxnSpPr>
          <p:spPr>
            <a:xfrm>
              <a:off x="8785740" y="3653013"/>
              <a:ext cx="2808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2" name="Connecteur droit 21">
              <a:extLst>
                <a:ext uri="{FF2B5EF4-FFF2-40B4-BE49-F238E27FC236}">
                  <a16:creationId xmlns:a16="http://schemas.microsoft.com/office/drawing/2014/main" id="{AAB0CE7F-FDCA-63CE-E044-71B05D827B2C}"/>
                </a:ext>
              </a:extLst>
            </p:cNvPr>
            <p:cNvCxnSpPr>
              <a:cxnSpLocks/>
            </p:cNvCxnSpPr>
            <p:nvPr/>
          </p:nvCxnSpPr>
          <p:spPr>
            <a:xfrm>
              <a:off x="9058275" y="3554588"/>
              <a:ext cx="1404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3" name="Connecteur droit 22">
              <a:extLst>
                <a:ext uri="{FF2B5EF4-FFF2-40B4-BE49-F238E27FC236}">
                  <a16:creationId xmlns:a16="http://schemas.microsoft.com/office/drawing/2014/main" id="{F5698BB4-550A-823A-0D07-37FD494643C0}"/>
                </a:ext>
              </a:extLst>
            </p:cNvPr>
            <p:cNvCxnSpPr>
              <a:cxnSpLocks/>
            </p:cNvCxnSpPr>
            <p:nvPr/>
          </p:nvCxnSpPr>
          <p:spPr>
            <a:xfrm>
              <a:off x="9194135" y="3503788"/>
              <a:ext cx="27054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6AFD8B74-D979-FFCB-715C-0F6B9AD6EA84}"/>
                </a:ext>
              </a:extLst>
            </p:cNvPr>
            <p:cNvCxnSpPr>
              <a:cxnSpLocks/>
            </p:cNvCxnSpPr>
            <p:nvPr/>
          </p:nvCxnSpPr>
          <p:spPr>
            <a:xfrm>
              <a:off x="9448801" y="3456163"/>
              <a:ext cx="4068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27" name="Connecteur droit 26">
              <a:extLst>
                <a:ext uri="{FF2B5EF4-FFF2-40B4-BE49-F238E27FC236}">
                  <a16:creationId xmlns:a16="http://schemas.microsoft.com/office/drawing/2014/main" id="{438D67C0-E385-DB92-46CC-09EDFE213A0E}"/>
                </a:ext>
              </a:extLst>
            </p:cNvPr>
            <p:cNvCxnSpPr>
              <a:cxnSpLocks/>
            </p:cNvCxnSpPr>
            <p:nvPr/>
          </p:nvCxnSpPr>
          <p:spPr>
            <a:xfrm>
              <a:off x="9852025" y="3348213"/>
              <a:ext cx="142875"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9F6F06EA-AD2B-8FF3-5C66-84316FEA48A6}"/>
                </a:ext>
              </a:extLst>
            </p:cNvPr>
            <p:cNvCxnSpPr>
              <a:cxnSpLocks/>
            </p:cNvCxnSpPr>
            <p:nvPr/>
          </p:nvCxnSpPr>
          <p:spPr>
            <a:xfrm>
              <a:off x="9974263" y="3192638"/>
              <a:ext cx="1584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1" name="Connecteur droit 30">
              <a:extLst>
                <a:ext uri="{FF2B5EF4-FFF2-40B4-BE49-F238E27FC236}">
                  <a16:creationId xmlns:a16="http://schemas.microsoft.com/office/drawing/2014/main" id="{92657B3F-BD6D-1113-3AAF-911336DC6A47}"/>
                </a:ext>
              </a:extLst>
            </p:cNvPr>
            <p:cNvCxnSpPr>
              <a:cxnSpLocks/>
            </p:cNvCxnSpPr>
            <p:nvPr/>
          </p:nvCxnSpPr>
          <p:spPr>
            <a:xfrm>
              <a:off x="10118725" y="3141838"/>
              <a:ext cx="142875"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60B371EF-609D-CA4C-5451-02B92E1B0FA1}"/>
                </a:ext>
              </a:extLst>
            </p:cNvPr>
            <p:cNvCxnSpPr>
              <a:cxnSpLocks/>
            </p:cNvCxnSpPr>
            <p:nvPr/>
          </p:nvCxnSpPr>
          <p:spPr>
            <a:xfrm>
              <a:off x="10255250" y="3087863"/>
              <a:ext cx="2667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4" name="Connecteur droit 33">
              <a:extLst>
                <a:ext uri="{FF2B5EF4-FFF2-40B4-BE49-F238E27FC236}">
                  <a16:creationId xmlns:a16="http://schemas.microsoft.com/office/drawing/2014/main" id="{BB4D044B-D4E9-F72A-0FD2-53E072022E62}"/>
                </a:ext>
              </a:extLst>
            </p:cNvPr>
            <p:cNvCxnSpPr>
              <a:cxnSpLocks/>
            </p:cNvCxnSpPr>
            <p:nvPr/>
          </p:nvCxnSpPr>
          <p:spPr>
            <a:xfrm>
              <a:off x="10509250" y="3037063"/>
              <a:ext cx="42480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6" name="Connecteur droit 35">
              <a:extLst>
                <a:ext uri="{FF2B5EF4-FFF2-40B4-BE49-F238E27FC236}">
                  <a16:creationId xmlns:a16="http://schemas.microsoft.com/office/drawing/2014/main" id="{DE9F6298-3498-3D0D-8A87-0C9E76C1B4F8}"/>
                </a:ext>
              </a:extLst>
            </p:cNvPr>
            <p:cNvCxnSpPr>
              <a:cxnSpLocks/>
            </p:cNvCxnSpPr>
            <p:nvPr/>
          </p:nvCxnSpPr>
          <p:spPr>
            <a:xfrm>
              <a:off x="10912475" y="2983088"/>
              <a:ext cx="539750"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38" name="Connecteur droit 37">
              <a:extLst>
                <a:ext uri="{FF2B5EF4-FFF2-40B4-BE49-F238E27FC236}">
                  <a16:creationId xmlns:a16="http://schemas.microsoft.com/office/drawing/2014/main" id="{B621C5F9-207D-98C7-886A-D7B3A4DAF165}"/>
                </a:ext>
              </a:extLst>
            </p:cNvPr>
            <p:cNvCxnSpPr>
              <a:cxnSpLocks/>
            </p:cNvCxnSpPr>
            <p:nvPr/>
          </p:nvCxnSpPr>
          <p:spPr>
            <a:xfrm>
              <a:off x="10922000" y="2983087"/>
              <a:ext cx="0" cy="576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D5CF8CC4-19AC-DEB4-A581-0D0E639BDCD8}"/>
                </a:ext>
              </a:extLst>
            </p:cNvPr>
            <p:cNvCxnSpPr>
              <a:cxnSpLocks/>
            </p:cNvCxnSpPr>
            <p:nvPr/>
          </p:nvCxnSpPr>
          <p:spPr>
            <a:xfrm>
              <a:off x="10518775" y="3027987"/>
              <a:ext cx="0" cy="684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71A9734E-B772-5886-6657-6DC957977C44}"/>
                </a:ext>
              </a:extLst>
            </p:cNvPr>
            <p:cNvCxnSpPr>
              <a:cxnSpLocks/>
            </p:cNvCxnSpPr>
            <p:nvPr/>
          </p:nvCxnSpPr>
          <p:spPr>
            <a:xfrm>
              <a:off x="10261600" y="3078201"/>
              <a:ext cx="0" cy="72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58889A49-8468-5417-E01D-5C8F8A16F83D}"/>
                </a:ext>
              </a:extLst>
            </p:cNvPr>
            <p:cNvCxnSpPr>
              <a:cxnSpLocks/>
            </p:cNvCxnSpPr>
            <p:nvPr/>
          </p:nvCxnSpPr>
          <p:spPr>
            <a:xfrm>
              <a:off x="10125075" y="3132313"/>
              <a:ext cx="0" cy="684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92D1FD00-6828-4F57-3796-B5F3E59BB94F}"/>
                </a:ext>
              </a:extLst>
            </p:cNvPr>
            <p:cNvCxnSpPr>
              <a:cxnSpLocks/>
            </p:cNvCxnSpPr>
            <p:nvPr/>
          </p:nvCxnSpPr>
          <p:spPr>
            <a:xfrm>
              <a:off x="9985375" y="3186288"/>
              <a:ext cx="0" cy="161925"/>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5" name="Connecteur droit 44">
              <a:extLst>
                <a:ext uri="{FF2B5EF4-FFF2-40B4-BE49-F238E27FC236}">
                  <a16:creationId xmlns:a16="http://schemas.microsoft.com/office/drawing/2014/main" id="{3038D67A-B1EB-7B3A-8213-5ED684BAF154}"/>
                </a:ext>
              </a:extLst>
            </p:cNvPr>
            <p:cNvCxnSpPr>
              <a:cxnSpLocks/>
            </p:cNvCxnSpPr>
            <p:nvPr/>
          </p:nvCxnSpPr>
          <p:spPr>
            <a:xfrm>
              <a:off x="9858375" y="3337895"/>
              <a:ext cx="0" cy="126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7" name="Connecteur droit 46">
              <a:extLst>
                <a:ext uri="{FF2B5EF4-FFF2-40B4-BE49-F238E27FC236}">
                  <a16:creationId xmlns:a16="http://schemas.microsoft.com/office/drawing/2014/main" id="{BB8E4629-CD8B-128D-CACD-A883080CCB88}"/>
                </a:ext>
              </a:extLst>
            </p:cNvPr>
            <p:cNvCxnSpPr>
              <a:cxnSpLocks/>
            </p:cNvCxnSpPr>
            <p:nvPr/>
          </p:nvCxnSpPr>
          <p:spPr>
            <a:xfrm>
              <a:off x="9455150" y="3448088"/>
              <a:ext cx="0" cy="648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E9FF2104-C0AE-584B-62F9-877F1A0B8F61}"/>
                </a:ext>
              </a:extLst>
            </p:cNvPr>
            <p:cNvCxnSpPr>
              <a:cxnSpLocks/>
            </p:cNvCxnSpPr>
            <p:nvPr/>
          </p:nvCxnSpPr>
          <p:spPr>
            <a:xfrm>
              <a:off x="9194135" y="3492676"/>
              <a:ext cx="0" cy="72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49" name="Connecteur droit 48">
              <a:extLst>
                <a:ext uri="{FF2B5EF4-FFF2-40B4-BE49-F238E27FC236}">
                  <a16:creationId xmlns:a16="http://schemas.microsoft.com/office/drawing/2014/main" id="{D0B4063D-0D11-CE80-444E-74B7B848635A}"/>
                </a:ext>
              </a:extLst>
            </p:cNvPr>
            <p:cNvCxnSpPr>
              <a:cxnSpLocks/>
            </p:cNvCxnSpPr>
            <p:nvPr/>
          </p:nvCxnSpPr>
          <p:spPr>
            <a:xfrm>
              <a:off x="9058275" y="3546363"/>
              <a:ext cx="0" cy="10665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1" name="Connecteur droit 50">
              <a:extLst>
                <a:ext uri="{FF2B5EF4-FFF2-40B4-BE49-F238E27FC236}">
                  <a16:creationId xmlns:a16="http://schemas.microsoft.com/office/drawing/2014/main" id="{C0B9EEC1-9C47-C3C8-5E3C-80D0BB5FF432}"/>
                </a:ext>
              </a:extLst>
            </p:cNvPr>
            <p:cNvCxnSpPr>
              <a:cxnSpLocks/>
            </p:cNvCxnSpPr>
            <p:nvPr/>
          </p:nvCxnSpPr>
          <p:spPr>
            <a:xfrm>
              <a:off x="8795265" y="3647168"/>
              <a:ext cx="0" cy="72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3" name="Connecteur droit 52">
              <a:extLst>
                <a:ext uri="{FF2B5EF4-FFF2-40B4-BE49-F238E27FC236}">
                  <a16:creationId xmlns:a16="http://schemas.microsoft.com/office/drawing/2014/main" id="{6B9676EE-BDA9-CAD7-8E6B-455AD7FFFAFF}"/>
                </a:ext>
              </a:extLst>
            </p:cNvPr>
            <p:cNvCxnSpPr>
              <a:cxnSpLocks/>
            </p:cNvCxnSpPr>
            <p:nvPr/>
          </p:nvCxnSpPr>
          <p:spPr>
            <a:xfrm>
              <a:off x="8530410" y="3754613"/>
              <a:ext cx="0" cy="756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154E537D-5249-29C3-878C-60A4A8D4BBF0}"/>
                </a:ext>
              </a:extLst>
            </p:cNvPr>
            <p:cNvCxnSpPr>
              <a:cxnSpLocks/>
            </p:cNvCxnSpPr>
            <p:nvPr/>
          </p:nvCxnSpPr>
          <p:spPr>
            <a:xfrm>
              <a:off x="8659920" y="3699333"/>
              <a:ext cx="0" cy="684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5" name="Connecteur droit 54">
              <a:extLst>
                <a:ext uri="{FF2B5EF4-FFF2-40B4-BE49-F238E27FC236}">
                  <a16:creationId xmlns:a16="http://schemas.microsoft.com/office/drawing/2014/main" id="{9EE90407-E45E-8BB1-BF5D-6887D08A794F}"/>
                </a:ext>
              </a:extLst>
            </p:cNvPr>
            <p:cNvCxnSpPr>
              <a:cxnSpLocks/>
            </p:cNvCxnSpPr>
            <p:nvPr/>
          </p:nvCxnSpPr>
          <p:spPr>
            <a:xfrm>
              <a:off x="8397210" y="3812576"/>
              <a:ext cx="0" cy="1116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7" name="Connecteur droit 56">
              <a:extLst>
                <a:ext uri="{FF2B5EF4-FFF2-40B4-BE49-F238E27FC236}">
                  <a16:creationId xmlns:a16="http://schemas.microsoft.com/office/drawing/2014/main" id="{5CA44F29-BBDF-CDA3-346E-A85E45F72EA0}"/>
                </a:ext>
              </a:extLst>
            </p:cNvPr>
            <p:cNvCxnSpPr>
              <a:cxnSpLocks/>
            </p:cNvCxnSpPr>
            <p:nvPr/>
          </p:nvCxnSpPr>
          <p:spPr>
            <a:xfrm>
              <a:off x="7997160" y="3956439"/>
              <a:ext cx="0" cy="126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8" name="Connecteur droit 57">
              <a:extLst>
                <a:ext uri="{FF2B5EF4-FFF2-40B4-BE49-F238E27FC236}">
                  <a16:creationId xmlns:a16="http://schemas.microsoft.com/office/drawing/2014/main" id="{77ADAB50-95F7-DBD5-6490-225378E1A039}"/>
                </a:ext>
              </a:extLst>
            </p:cNvPr>
            <p:cNvCxnSpPr>
              <a:cxnSpLocks/>
            </p:cNvCxnSpPr>
            <p:nvPr/>
          </p:nvCxnSpPr>
          <p:spPr>
            <a:xfrm>
              <a:off x="8263045" y="3904407"/>
              <a:ext cx="0" cy="684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59" name="Connecteur droit 58">
              <a:extLst>
                <a:ext uri="{FF2B5EF4-FFF2-40B4-BE49-F238E27FC236}">
                  <a16:creationId xmlns:a16="http://schemas.microsoft.com/office/drawing/2014/main" id="{9B1A2497-6B79-D958-949C-C9961A9B3408}"/>
                </a:ext>
              </a:extLst>
            </p:cNvPr>
            <p:cNvCxnSpPr>
              <a:cxnSpLocks/>
            </p:cNvCxnSpPr>
            <p:nvPr/>
          </p:nvCxnSpPr>
          <p:spPr>
            <a:xfrm>
              <a:off x="7864475" y="4068205"/>
              <a:ext cx="0" cy="648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cxnSp>
          <p:nvCxnSpPr>
            <p:cNvPr id="60" name="Connecteur droit 59">
              <a:extLst>
                <a:ext uri="{FF2B5EF4-FFF2-40B4-BE49-F238E27FC236}">
                  <a16:creationId xmlns:a16="http://schemas.microsoft.com/office/drawing/2014/main" id="{EFB45EE2-79C1-0483-7E25-19F074454A21}"/>
                </a:ext>
              </a:extLst>
            </p:cNvPr>
            <p:cNvCxnSpPr>
              <a:cxnSpLocks/>
            </p:cNvCxnSpPr>
            <p:nvPr/>
          </p:nvCxnSpPr>
          <p:spPr>
            <a:xfrm>
              <a:off x="7728615" y="4111576"/>
              <a:ext cx="0" cy="5400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grpSp>
      <p:grpSp>
        <p:nvGrpSpPr>
          <p:cNvPr id="91" name="Groupe 90">
            <a:extLst>
              <a:ext uri="{FF2B5EF4-FFF2-40B4-BE49-F238E27FC236}">
                <a16:creationId xmlns:a16="http://schemas.microsoft.com/office/drawing/2014/main" id="{BB6EFD74-CB63-B21A-E137-43D764D9F704}"/>
              </a:ext>
            </a:extLst>
          </p:cNvPr>
          <p:cNvGrpSpPr/>
          <p:nvPr/>
        </p:nvGrpSpPr>
        <p:grpSpPr>
          <a:xfrm>
            <a:off x="7487958" y="3993552"/>
            <a:ext cx="3964267" cy="365839"/>
            <a:chOff x="7487958" y="3803052"/>
            <a:chExt cx="3964267" cy="365839"/>
          </a:xfrm>
        </p:grpSpPr>
        <p:grpSp>
          <p:nvGrpSpPr>
            <p:cNvPr id="86" name="Groupe 85">
              <a:extLst>
                <a:ext uri="{FF2B5EF4-FFF2-40B4-BE49-F238E27FC236}">
                  <a16:creationId xmlns:a16="http://schemas.microsoft.com/office/drawing/2014/main" id="{41770473-BB14-70A5-949D-366C36CB4384}"/>
                </a:ext>
              </a:extLst>
            </p:cNvPr>
            <p:cNvGrpSpPr/>
            <p:nvPr/>
          </p:nvGrpSpPr>
          <p:grpSpPr>
            <a:xfrm>
              <a:off x="7737431" y="3803052"/>
              <a:ext cx="3714794" cy="365839"/>
              <a:chOff x="7737431" y="3803052"/>
              <a:chExt cx="3714794" cy="365839"/>
            </a:xfrm>
          </p:grpSpPr>
          <p:grpSp>
            <p:nvGrpSpPr>
              <p:cNvPr id="80" name="Groupe 79">
                <a:extLst>
                  <a:ext uri="{FF2B5EF4-FFF2-40B4-BE49-F238E27FC236}">
                    <a16:creationId xmlns:a16="http://schemas.microsoft.com/office/drawing/2014/main" id="{0530C5F9-4198-80DF-26B5-BCD5B6E498CB}"/>
                  </a:ext>
                </a:extLst>
              </p:cNvPr>
              <p:cNvGrpSpPr/>
              <p:nvPr/>
            </p:nvGrpSpPr>
            <p:grpSpPr>
              <a:xfrm>
                <a:off x="8129255" y="3803052"/>
                <a:ext cx="3322970" cy="365839"/>
                <a:chOff x="8129255" y="3803052"/>
                <a:chExt cx="3322970" cy="365839"/>
              </a:xfrm>
            </p:grpSpPr>
            <p:cxnSp>
              <p:nvCxnSpPr>
                <p:cNvPr id="61" name="Connecteur droit 60">
                  <a:extLst>
                    <a:ext uri="{FF2B5EF4-FFF2-40B4-BE49-F238E27FC236}">
                      <a16:creationId xmlns:a16="http://schemas.microsoft.com/office/drawing/2014/main" id="{13518518-389B-257B-4A2F-A374C0AC7364}"/>
                    </a:ext>
                  </a:extLst>
                </p:cNvPr>
                <p:cNvCxnSpPr>
                  <a:cxnSpLocks/>
                </p:cNvCxnSpPr>
                <p:nvPr/>
              </p:nvCxnSpPr>
              <p:spPr>
                <a:xfrm flipV="1">
                  <a:off x="8129255" y="4121100"/>
                  <a:ext cx="267955" cy="2381"/>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3" name="Connecteur droit 62">
                  <a:extLst>
                    <a:ext uri="{FF2B5EF4-FFF2-40B4-BE49-F238E27FC236}">
                      <a16:creationId xmlns:a16="http://schemas.microsoft.com/office/drawing/2014/main" id="{5133F671-C224-5FAE-15B4-689675545BF4}"/>
                    </a:ext>
                  </a:extLst>
                </p:cNvPr>
                <p:cNvCxnSpPr>
                  <a:cxnSpLocks/>
                </p:cNvCxnSpPr>
                <p:nvPr/>
              </p:nvCxnSpPr>
              <p:spPr>
                <a:xfrm>
                  <a:off x="8394346" y="4017683"/>
                  <a:ext cx="403300" cy="7848"/>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5" name="Connecteur droit 64">
                  <a:extLst>
                    <a:ext uri="{FF2B5EF4-FFF2-40B4-BE49-F238E27FC236}">
                      <a16:creationId xmlns:a16="http://schemas.microsoft.com/office/drawing/2014/main" id="{F0804028-23C3-A4C6-B42D-148A7C395707}"/>
                    </a:ext>
                  </a:extLst>
                </p:cNvPr>
                <p:cNvCxnSpPr>
                  <a:cxnSpLocks/>
                </p:cNvCxnSpPr>
                <p:nvPr/>
              </p:nvCxnSpPr>
              <p:spPr>
                <a:xfrm flipV="1">
                  <a:off x="8785332" y="3966883"/>
                  <a:ext cx="546454" cy="781"/>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7" name="Connecteur droit 66">
                  <a:extLst>
                    <a:ext uri="{FF2B5EF4-FFF2-40B4-BE49-F238E27FC236}">
                      <a16:creationId xmlns:a16="http://schemas.microsoft.com/office/drawing/2014/main" id="{CF483A69-42B5-4F98-2E53-06D92828522F}"/>
                    </a:ext>
                  </a:extLst>
                </p:cNvPr>
                <p:cNvCxnSpPr>
                  <a:cxnSpLocks/>
                </p:cNvCxnSpPr>
                <p:nvPr/>
              </p:nvCxnSpPr>
              <p:spPr>
                <a:xfrm flipV="1">
                  <a:off x="9455150" y="3868376"/>
                  <a:ext cx="663575" cy="781"/>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69" name="Connecteur droit 68">
                  <a:extLst>
                    <a:ext uri="{FF2B5EF4-FFF2-40B4-BE49-F238E27FC236}">
                      <a16:creationId xmlns:a16="http://schemas.microsoft.com/office/drawing/2014/main" id="{560B394B-CDE3-1B3C-8427-F5BAC0C1FA9B}"/>
                    </a:ext>
                  </a:extLst>
                </p:cNvPr>
                <p:cNvCxnSpPr>
                  <a:cxnSpLocks/>
                </p:cNvCxnSpPr>
                <p:nvPr/>
              </p:nvCxnSpPr>
              <p:spPr>
                <a:xfrm>
                  <a:off x="10118725" y="3813357"/>
                  <a:ext cx="1333500" cy="9292"/>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1" name="Connecteur droit 70">
                  <a:extLst>
                    <a:ext uri="{FF2B5EF4-FFF2-40B4-BE49-F238E27FC236}">
                      <a16:creationId xmlns:a16="http://schemas.microsoft.com/office/drawing/2014/main" id="{42E19929-CB5E-3548-F0B8-F4CAA6386777}"/>
                    </a:ext>
                  </a:extLst>
                </p:cNvPr>
                <p:cNvCxnSpPr>
                  <a:cxnSpLocks/>
                </p:cNvCxnSpPr>
                <p:nvPr/>
              </p:nvCxnSpPr>
              <p:spPr>
                <a:xfrm>
                  <a:off x="9326875" y="3918570"/>
                  <a:ext cx="131450"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3" name="Connecteur droit 72">
                  <a:extLst>
                    <a:ext uri="{FF2B5EF4-FFF2-40B4-BE49-F238E27FC236}">
                      <a16:creationId xmlns:a16="http://schemas.microsoft.com/office/drawing/2014/main" id="{D2D85FA1-CA7E-6606-60E2-FD87564A6EA9}"/>
                    </a:ext>
                  </a:extLst>
                </p:cNvPr>
                <p:cNvCxnSpPr>
                  <a:cxnSpLocks/>
                </p:cNvCxnSpPr>
                <p:nvPr/>
              </p:nvCxnSpPr>
              <p:spPr>
                <a:xfrm>
                  <a:off x="10125075" y="3803052"/>
                  <a:ext cx="0" cy="756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4" name="Connecteur droit 73">
                  <a:extLst>
                    <a:ext uri="{FF2B5EF4-FFF2-40B4-BE49-F238E27FC236}">
                      <a16:creationId xmlns:a16="http://schemas.microsoft.com/office/drawing/2014/main" id="{1C9BB7FC-FF46-E53F-C45C-02CCEAE5B0FF}"/>
                    </a:ext>
                  </a:extLst>
                </p:cNvPr>
                <p:cNvCxnSpPr>
                  <a:cxnSpLocks/>
                </p:cNvCxnSpPr>
                <p:nvPr/>
              </p:nvCxnSpPr>
              <p:spPr>
                <a:xfrm>
                  <a:off x="9459913" y="3859376"/>
                  <a:ext cx="0" cy="68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5" name="Connecteur droit 74">
                  <a:extLst>
                    <a:ext uri="{FF2B5EF4-FFF2-40B4-BE49-F238E27FC236}">
                      <a16:creationId xmlns:a16="http://schemas.microsoft.com/office/drawing/2014/main" id="{D2061982-61CA-09AA-C2CB-73263772BF3D}"/>
                    </a:ext>
                  </a:extLst>
                </p:cNvPr>
                <p:cNvCxnSpPr>
                  <a:cxnSpLocks/>
                </p:cNvCxnSpPr>
                <p:nvPr/>
              </p:nvCxnSpPr>
              <p:spPr>
                <a:xfrm>
                  <a:off x="9326875" y="3909169"/>
                  <a:ext cx="0" cy="648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6" name="Connecteur droit 75">
                  <a:extLst>
                    <a:ext uri="{FF2B5EF4-FFF2-40B4-BE49-F238E27FC236}">
                      <a16:creationId xmlns:a16="http://schemas.microsoft.com/office/drawing/2014/main" id="{F1B9B8F4-CC37-1B20-8CB7-6A54C6ADDA34}"/>
                    </a:ext>
                  </a:extLst>
                </p:cNvPr>
                <p:cNvCxnSpPr>
                  <a:cxnSpLocks/>
                </p:cNvCxnSpPr>
                <p:nvPr/>
              </p:nvCxnSpPr>
              <p:spPr>
                <a:xfrm>
                  <a:off x="8794856" y="3965493"/>
                  <a:ext cx="0" cy="68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7" name="Connecteur droit 76">
                  <a:extLst>
                    <a:ext uri="{FF2B5EF4-FFF2-40B4-BE49-F238E27FC236}">
                      <a16:creationId xmlns:a16="http://schemas.microsoft.com/office/drawing/2014/main" id="{9127C87F-4EBC-C79E-6458-945539B8D322}"/>
                    </a:ext>
                  </a:extLst>
                </p:cNvPr>
                <p:cNvCxnSpPr>
                  <a:cxnSpLocks/>
                </p:cNvCxnSpPr>
                <p:nvPr/>
              </p:nvCxnSpPr>
              <p:spPr>
                <a:xfrm>
                  <a:off x="8129255" y="4114891"/>
                  <a:ext cx="0" cy="540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cxnSp>
              <p:nvCxnSpPr>
                <p:cNvPr id="78" name="Connecteur droit 77">
                  <a:extLst>
                    <a:ext uri="{FF2B5EF4-FFF2-40B4-BE49-F238E27FC236}">
                      <a16:creationId xmlns:a16="http://schemas.microsoft.com/office/drawing/2014/main" id="{DF76373F-13A9-799A-57BA-2109F2E42FC1}"/>
                    </a:ext>
                  </a:extLst>
                </p:cNvPr>
                <p:cNvCxnSpPr>
                  <a:cxnSpLocks/>
                </p:cNvCxnSpPr>
                <p:nvPr/>
              </p:nvCxnSpPr>
              <p:spPr>
                <a:xfrm>
                  <a:off x="8395269" y="4008674"/>
                  <a:ext cx="0" cy="12240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cxnSp>
            <p:nvCxnSpPr>
              <p:cNvPr id="84" name="Connecteur droit 83">
                <a:extLst>
                  <a:ext uri="{FF2B5EF4-FFF2-40B4-BE49-F238E27FC236}">
                    <a16:creationId xmlns:a16="http://schemas.microsoft.com/office/drawing/2014/main" id="{E98A2D21-67DD-6DAB-EC64-C3BFAAC88B39}"/>
                  </a:ext>
                </a:extLst>
              </p:cNvPr>
              <p:cNvCxnSpPr>
                <a:cxnSpLocks/>
              </p:cNvCxnSpPr>
              <p:nvPr/>
            </p:nvCxnSpPr>
            <p:spPr>
              <a:xfrm>
                <a:off x="7737431" y="4158814"/>
                <a:ext cx="391824" cy="0"/>
              </a:xfrm>
              <a:prstGeom prst="line">
                <a:avLst/>
              </a:prstGeom>
              <a:ln w="19050">
                <a:solidFill>
                  <a:srgbClr val="CFA4E4"/>
                </a:solidFill>
              </a:ln>
            </p:spPr>
            <p:style>
              <a:lnRef idx="1">
                <a:schemeClr val="accent1"/>
              </a:lnRef>
              <a:fillRef idx="0">
                <a:schemeClr val="accent1"/>
              </a:fillRef>
              <a:effectRef idx="0">
                <a:schemeClr val="accent1"/>
              </a:effectRef>
              <a:fontRef idx="minor">
                <a:schemeClr val="tx1"/>
              </a:fontRef>
            </p:style>
          </p:cxnSp>
        </p:grpSp>
        <p:cxnSp>
          <p:nvCxnSpPr>
            <p:cNvPr id="87" name="Connecteur droit 86">
              <a:extLst>
                <a:ext uri="{FF2B5EF4-FFF2-40B4-BE49-F238E27FC236}">
                  <a16:creationId xmlns:a16="http://schemas.microsoft.com/office/drawing/2014/main" id="{71D1D242-CB79-3C37-B7C2-567B701BF731}"/>
                </a:ext>
              </a:extLst>
            </p:cNvPr>
            <p:cNvCxnSpPr>
              <a:cxnSpLocks/>
            </p:cNvCxnSpPr>
            <p:nvPr/>
          </p:nvCxnSpPr>
          <p:spPr>
            <a:xfrm>
              <a:off x="7487958" y="4158814"/>
              <a:ext cx="249472"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grpSp>
      <p:sp>
        <p:nvSpPr>
          <p:cNvPr id="92" name="ZoneTexte 91">
            <a:extLst>
              <a:ext uri="{FF2B5EF4-FFF2-40B4-BE49-F238E27FC236}">
                <a16:creationId xmlns:a16="http://schemas.microsoft.com/office/drawing/2014/main" id="{8DA2123E-0EE5-52F1-5855-4D4BAD73B3C5}"/>
              </a:ext>
            </a:extLst>
          </p:cNvPr>
          <p:cNvSpPr txBox="1"/>
          <p:nvPr/>
        </p:nvSpPr>
        <p:spPr>
          <a:xfrm rot="16200000">
            <a:off x="5739199" y="3022083"/>
            <a:ext cx="2420700" cy="253916"/>
          </a:xfrm>
          <a:prstGeom prst="rect">
            <a:avLst/>
          </a:prstGeom>
          <a:noFill/>
        </p:spPr>
        <p:txBody>
          <a:bodyPr wrap="square" rtlCol="0">
            <a:spAutoFit/>
          </a:bodyPr>
          <a:lstStyle/>
          <a:p>
            <a:pPr algn="ct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Cumulative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Mortality</a:t>
            </a:r>
            <a:endPar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93" name="ZoneTexte 92">
            <a:extLst>
              <a:ext uri="{FF2B5EF4-FFF2-40B4-BE49-F238E27FC236}">
                <a16:creationId xmlns:a16="http://schemas.microsoft.com/office/drawing/2014/main" id="{75B57767-2AF8-E3CD-81C9-8A6C1CBAEDD0}"/>
              </a:ext>
            </a:extLst>
          </p:cNvPr>
          <p:cNvSpPr txBox="1"/>
          <p:nvPr/>
        </p:nvSpPr>
        <p:spPr>
          <a:xfrm>
            <a:off x="7487958" y="4607795"/>
            <a:ext cx="3964266" cy="253916"/>
          </a:xfrm>
          <a:prstGeom prst="rect">
            <a:avLst/>
          </a:prstGeom>
          <a:noFill/>
        </p:spPr>
        <p:txBody>
          <a:bodyPr wrap="square" rtlCol="0">
            <a:spAutoFit/>
          </a:bodyPr>
          <a:lstStyle/>
          <a:p>
            <a:pPr algn="ct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Analysis Time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days</a:t>
            </a: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a:t>
            </a:r>
          </a:p>
        </p:txBody>
      </p:sp>
      <p:grpSp>
        <p:nvGrpSpPr>
          <p:cNvPr id="94" name="Groupe 93">
            <a:extLst>
              <a:ext uri="{FF2B5EF4-FFF2-40B4-BE49-F238E27FC236}">
                <a16:creationId xmlns:a16="http://schemas.microsoft.com/office/drawing/2014/main" id="{BCAAFE6E-578C-C6AE-B1D7-E3404C8CA78D}"/>
              </a:ext>
            </a:extLst>
          </p:cNvPr>
          <p:cNvGrpSpPr/>
          <p:nvPr/>
        </p:nvGrpSpPr>
        <p:grpSpPr>
          <a:xfrm>
            <a:off x="9775707" y="1925032"/>
            <a:ext cx="1842071" cy="499445"/>
            <a:chOff x="8430471" y="3733412"/>
            <a:chExt cx="1842071" cy="499445"/>
          </a:xfrm>
        </p:grpSpPr>
        <p:cxnSp>
          <p:nvCxnSpPr>
            <p:cNvPr id="95" name="Connecteur droit 94">
              <a:extLst>
                <a:ext uri="{FF2B5EF4-FFF2-40B4-BE49-F238E27FC236}">
                  <a16:creationId xmlns:a16="http://schemas.microsoft.com/office/drawing/2014/main" id="{5E472907-4F11-9E8D-D77E-78CDD728DC5C}"/>
                </a:ext>
              </a:extLst>
            </p:cNvPr>
            <p:cNvCxnSpPr/>
            <p:nvPr/>
          </p:nvCxnSpPr>
          <p:spPr>
            <a:xfrm>
              <a:off x="8430471" y="3862064"/>
              <a:ext cx="237067" cy="0"/>
            </a:xfrm>
            <a:prstGeom prst="line">
              <a:avLst/>
            </a:prstGeom>
            <a:ln w="38100">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96" name="Connecteur droit 95">
              <a:extLst>
                <a:ext uri="{FF2B5EF4-FFF2-40B4-BE49-F238E27FC236}">
                  <a16:creationId xmlns:a16="http://schemas.microsoft.com/office/drawing/2014/main" id="{45D62737-5E8D-2472-DC52-6A848E8646BD}"/>
                </a:ext>
              </a:extLst>
            </p:cNvPr>
            <p:cNvCxnSpPr/>
            <p:nvPr/>
          </p:nvCxnSpPr>
          <p:spPr>
            <a:xfrm>
              <a:off x="8438937" y="4094152"/>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97" name="ZoneTexte 96">
              <a:extLst>
                <a:ext uri="{FF2B5EF4-FFF2-40B4-BE49-F238E27FC236}">
                  <a16:creationId xmlns:a16="http://schemas.microsoft.com/office/drawing/2014/main" id="{B7E89F1A-A3B0-3AD5-870E-519075B6B123}"/>
                </a:ext>
              </a:extLst>
            </p:cNvPr>
            <p:cNvSpPr txBox="1"/>
            <p:nvPr/>
          </p:nvSpPr>
          <p:spPr>
            <a:xfrm>
              <a:off x="8676033" y="3733412"/>
              <a:ext cx="906017" cy="253916"/>
            </a:xfrm>
            <a:prstGeom prst="rect">
              <a:avLst/>
            </a:prstGeom>
            <a:noFill/>
          </p:spPr>
          <p:txBody>
            <a:bodyPr wrap="none" rtlCol="0">
              <a:spAutoFit/>
            </a:bodyPr>
            <a:lstStyle/>
            <a:p>
              <a:r>
                <a:rPr lang="fr-FR" sz="1050" kern="100" dirty="0" err="1">
                  <a:effectLst/>
                  <a:latin typeface="Arial" panose="020B0604020202020204" pitchFamily="34" charset="0"/>
                  <a:ea typeface="Aptos" panose="020B0004020202020204" pitchFamily="34" charset="0"/>
                  <a:cs typeface="Arial" panose="020B0604020202020204" pitchFamily="34" charset="0"/>
                </a:rPr>
                <a:t>Meropenem</a:t>
              </a:r>
              <a:endParaRPr lang="fr-FR" sz="105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98" name="ZoneTexte 97">
              <a:extLst>
                <a:ext uri="{FF2B5EF4-FFF2-40B4-BE49-F238E27FC236}">
                  <a16:creationId xmlns:a16="http://schemas.microsoft.com/office/drawing/2014/main" id="{41D320A7-8D1F-903A-058A-C665738FD9EE}"/>
                </a:ext>
              </a:extLst>
            </p:cNvPr>
            <p:cNvSpPr txBox="1"/>
            <p:nvPr/>
          </p:nvSpPr>
          <p:spPr>
            <a:xfrm>
              <a:off x="8690058" y="3978941"/>
              <a:ext cx="1582484" cy="253916"/>
            </a:xfrm>
            <a:prstGeom prst="rect">
              <a:avLst/>
            </a:prstGeom>
            <a:noFill/>
          </p:spPr>
          <p:txBody>
            <a:bodyPr wrap="none" rtlCol="0">
              <a:spAutoFit/>
            </a:bodyPr>
            <a:lstStyle/>
            <a:p>
              <a:r>
                <a:rPr lang="fr-FR" sz="1050" kern="100" dirty="0" err="1">
                  <a:effectLst/>
                  <a:latin typeface="Arial" panose="020B0604020202020204" pitchFamily="34" charset="0"/>
                  <a:ea typeface="Aptos" panose="020B0004020202020204" pitchFamily="34" charset="0"/>
                  <a:cs typeface="Arial" panose="020B0604020202020204" pitchFamily="34" charset="0"/>
                </a:rPr>
                <a:t>Piperacillin-tazobactam</a:t>
              </a:r>
              <a:endParaRPr lang="fr-FR" sz="1050" kern="100" dirty="0">
                <a:effectLst/>
                <a:latin typeface="Arial" panose="020B0604020202020204" pitchFamily="34" charset="0"/>
                <a:ea typeface="Aptos" panose="020B0004020202020204" pitchFamily="34" charset="0"/>
                <a:cs typeface="Arial" panose="020B0604020202020204" pitchFamily="34" charset="0"/>
              </a:endParaRPr>
            </a:p>
          </p:txBody>
        </p:sp>
      </p:grpSp>
      <p:sp>
        <p:nvSpPr>
          <p:cNvPr id="99" name="Rectangle 98">
            <a:extLst>
              <a:ext uri="{FF2B5EF4-FFF2-40B4-BE49-F238E27FC236}">
                <a16:creationId xmlns:a16="http://schemas.microsoft.com/office/drawing/2014/main" id="{A1D78E46-1E08-4953-2356-E92BD35C008A}"/>
              </a:ext>
            </a:extLst>
          </p:cNvPr>
          <p:cNvSpPr/>
          <p:nvPr/>
        </p:nvSpPr>
        <p:spPr>
          <a:xfrm>
            <a:off x="6717873" y="1516769"/>
            <a:ext cx="5033858" cy="350481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29308449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aphique 7">
            <a:extLst>
              <a:ext uri="{FF2B5EF4-FFF2-40B4-BE49-F238E27FC236}">
                <a16:creationId xmlns:a16="http://schemas.microsoft.com/office/drawing/2014/main" id="{88E01FAD-8165-54D4-32F8-E001F34681CA}"/>
              </a:ext>
            </a:extLst>
          </p:cNvPr>
          <p:cNvGraphicFramePr/>
          <p:nvPr/>
        </p:nvGraphicFramePr>
        <p:xfrm>
          <a:off x="5710070" y="1559154"/>
          <a:ext cx="6396202" cy="3711333"/>
        </p:xfrm>
        <a:graphic>
          <a:graphicData uri="http://schemas.openxmlformats.org/drawingml/2006/chart">
            <c:chart xmlns:c="http://schemas.openxmlformats.org/drawingml/2006/chart" xmlns:r="http://schemas.openxmlformats.org/officeDocument/2006/relationships" r:id="rId2"/>
          </a:graphicData>
        </a:graphic>
      </p:graphicFrame>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11490" y="2068734"/>
            <a:ext cx="4446615" cy="2384703"/>
          </a:xfrm>
        </p:spPr>
        <p:txBody>
          <a:bodyPr/>
          <a:lstStyle/>
          <a:p>
            <a:pPr>
              <a:lnSpc>
                <a:spcPct val="107000"/>
              </a:lnSpc>
              <a:spcAft>
                <a:spcPts val="6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Reanalyzed data from 320 of 391 trial patients</a:t>
            </a:r>
          </a:p>
          <a:p>
            <a:pPr>
              <a:lnSpc>
                <a:spcPct val="107000"/>
              </a:lnSpc>
              <a:spcAft>
                <a:spcPts val="600"/>
              </a:spcAft>
            </a:pPr>
            <a:r>
              <a:rPr lang="en-US" sz="1800" b="1" kern="100" dirty="0">
                <a:effectLst/>
                <a:latin typeface="Aptos" panose="020B0004020202020204" pitchFamily="34" charset="0"/>
                <a:ea typeface="Aptos" panose="020B0004020202020204" pitchFamily="34" charset="0"/>
                <a:cs typeface="Times New Roman" panose="02020603050405020304" pitchFamily="18" charset="0"/>
              </a:rPr>
              <a:t>30-day mortality: 9% (PTZ) </a:t>
            </a:r>
            <a:r>
              <a:rPr lang="en-US" sz="1800" b="1" i="1" kern="100" dirty="0">
                <a:effectLst/>
                <a:latin typeface="Aptos" panose="020B0004020202020204" pitchFamily="34" charset="0"/>
                <a:ea typeface="Aptos" panose="020B0004020202020204" pitchFamily="34" charset="0"/>
                <a:cs typeface="Times New Roman" panose="02020603050405020304" pitchFamily="18" charset="0"/>
              </a:rPr>
              <a:t>vs</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4% (meropenem)</a:t>
            </a:r>
          </a:p>
          <a:p>
            <a:pPr>
              <a:lnSpc>
                <a:spcPct val="107000"/>
              </a:lnSpc>
              <a:spcAft>
                <a:spcPts val="600"/>
              </a:spcAft>
            </a:pPr>
            <a:r>
              <a:rPr lang="en-US" sz="1800" kern="100" dirty="0">
                <a:effectLst/>
                <a:latin typeface="Aptos" panose="020B0004020202020204" pitchFamily="34" charset="0"/>
                <a:ea typeface="Aptos" panose="020B0004020202020204" pitchFamily="34" charset="0"/>
                <a:cs typeface="Times New Roman" panose="02020603050405020304" pitchFamily="18" charset="0"/>
              </a:rPr>
              <a:t>Risk difference not statistically significant in reanalysis </a:t>
            </a:r>
            <a:br>
              <a:rPr lang="en-US" sz="1800" kern="100" dirty="0">
                <a:effectLst/>
                <a:latin typeface="Aptos" panose="020B0004020202020204" pitchFamily="34" charset="0"/>
                <a:ea typeface="Aptos" panose="020B0004020202020204" pitchFamily="34" charset="0"/>
                <a:cs typeface="Times New Roman" panose="02020603050405020304" pitchFamily="18" charset="0"/>
              </a:rPr>
            </a:br>
            <a:r>
              <a:rPr lang="en-US" sz="1800" kern="100" dirty="0">
                <a:effectLst/>
                <a:latin typeface="Aptos" panose="020B0004020202020204" pitchFamily="34" charset="0"/>
                <a:ea typeface="Aptos" panose="020B0004020202020204" pitchFamily="34" charset="0"/>
                <a:cs typeface="Times New Roman" panose="02020603050405020304" pitchFamily="18" charset="0"/>
              </a:rPr>
              <a:t>(95% CI: -1% to 11%)</a:t>
            </a:r>
          </a:p>
          <a:p>
            <a:pPr>
              <a:lnSpc>
                <a:spcPct val="107000"/>
              </a:lnSpc>
              <a:spcBef>
                <a:spcPts val="2400"/>
              </a:spcBef>
              <a:spcAft>
                <a:spcPts val="800"/>
              </a:spcAft>
            </a:pPr>
            <a:endParaRPr lang="fr-FR" sz="18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fr-FR"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a:xfrm>
            <a:off x="991435" y="5795255"/>
            <a:ext cx="11104990" cy="380176"/>
          </a:xfrm>
        </p:spPr>
        <p:txBody>
          <a:bodyPr/>
          <a:lstStyle/>
          <a:p>
            <a:r>
              <a:rPr lang="da-DK" dirty="0"/>
              <a:t>Henderson A, et al. Clin Infect Dis. 2021;73:e3842-e3850.</a:t>
            </a: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n-US" dirty="0"/>
              <a:t>MERINO Trial: MICs for PTZ by BMD</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
        <p:nvSpPr>
          <p:cNvPr id="92" name="ZoneTexte 91">
            <a:extLst>
              <a:ext uri="{FF2B5EF4-FFF2-40B4-BE49-F238E27FC236}">
                <a16:creationId xmlns:a16="http://schemas.microsoft.com/office/drawing/2014/main" id="{8DA2123E-0EE5-52F1-5855-4D4BAD73B3C5}"/>
              </a:ext>
            </a:extLst>
          </p:cNvPr>
          <p:cNvSpPr txBox="1"/>
          <p:nvPr/>
        </p:nvSpPr>
        <p:spPr>
          <a:xfrm rot="16200000">
            <a:off x="4255606" y="3140110"/>
            <a:ext cx="3044667" cy="253916"/>
          </a:xfrm>
          <a:prstGeom prst="rect">
            <a:avLst/>
          </a:prstGeom>
          <a:noFill/>
        </p:spPr>
        <p:txBody>
          <a:bodyPr wrap="square" rtlCol="0">
            <a:spAutoFit/>
          </a:bodyPr>
          <a:lstStyle/>
          <a:p>
            <a:pPr algn="ct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Number</a:t>
            </a: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of </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isolates</a:t>
            </a:r>
            <a:endPar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sp>
        <p:nvSpPr>
          <p:cNvPr id="93" name="ZoneTexte 92">
            <a:extLst>
              <a:ext uri="{FF2B5EF4-FFF2-40B4-BE49-F238E27FC236}">
                <a16:creationId xmlns:a16="http://schemas.microsoft.com/office/drawing/2014/main" id="{75B57767-2AF8-E3CD-81C9-8A6C1CBAEDD0}"/>
              </a:ext>
            </a:extLst>
          </p:cNvPr>
          <p:cNvSpPr txBox="1"/>
          <p:nvPr/>
        </p:nvSpPr>
        <p:spPr>
          <a:xfrm>
            <a:off x="6234285" y="5029845"/>
            <a:ext cx="5708906" cy="253916"/>
          </a:xfrm>
          <a:prstGeom prst="rect">
            <a:avLst/>
          </a:prstGeom>
          <a:noFill/>
        </p:spPr>
        <p:txBody>
          <a:bodyPr wrap="square" rtlCol="0">
            <a:spAutoFit/>
          </a:bodyPr>
          <a:lstStyle/>
          <a:p>
            <a:pPr algn="ct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Piperacillin</a:t>
            </a: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a:t>
            </a:r>
            <a:r>
              <a:rPr lang="fr-FR" sz="10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tazobactam</a:t>
            </a:r>
            <a:r>
              <a:rPr lang="fr-FR" sz="10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 MIC mg/L</a:t>
            </a:r>
          </a:p>
        </p:txBody>
      </p:sp>
      <p:grpSp>
        <p:nvGrpSpPr>
          <p:cNvPr id="94" name="Groupe 93">
            <a:extLst>
              <a:ext uri="{FF2B5EF4-FFF2-40B4-BE49-F238E27FC236}">
                <a16:creationId xmlns:a16="http://schemas.microsoft.com/office/drawing/2014/main" id="{BCAAFE6E-578C-C6AE-B1D7-E3404C8CA78D}"/>
              </a:ext>
            </a:extLst>
          </p:cNvPr>
          <p:cNvGrpSpPr/>
          <p:nvPr/>
        </p:nvGrpSpPr>
        <p:grpSpPr>
          <a:xfrm>
            <a:off x="10153655" y="2080840"/>
            <a:ext cx="1867717" cy="476361"/>
            <a:chOff x="8430471" y="3733412"/>
            <a:chExt cx="1867720" cy="476361"/>
          </a:xfrm>
        </p:grpSpPr>
        <p:cxnSp>
          <p:nvCxnSpPr>
            <p:cNvPr id="95" name="Connecteur droit 94">
              <a:extLst>
                <a:ext uri="{FF2B5EF4-FFF2-40B4-BE49-F238E27FC236}">
                  <a16:creationId xmlns:a16="http://schemas.microsoft.com/office/drawing/2014/main" id="{5E472907-4F11-9E8D-D77E-78CDD728DC5C}"/>
                </a:ext>
              </a:extLst>
            </p:cNvPr>
            <p:cNvCxnSpPr/>
            <p:nvPr/>
          </p:nvCxnSpPr>
          <p:spPr>
            <a:xfrm>
              <a:off x="8430471" y="3862064"/>
              <a:ext cx="237067" cy="0"/>
            </a:xfrm>
            <a:prstGeom prst="line">
              <a:avLst/>
            </a:prstGeom>
            <a:ln w="38100">
              <a:solidFill>
                <a:srgbClr val="AA80D4"/>
              </a:solidFill>
            </a:ln>
          </p:spPr>
          <p:style>
            <a:lnRef idx="1">
              <a:schemeClr val="accent1"/>
            </a:lnRef>
            <a:fillRef idx="0">
              <a:schemeClr val="accent1"/>
            </a:fillRef>
            <a:effectRef idx="0">
              <a:schemeClr val="accent1"/>
            </a:effectRef>
            <a:fontRef idx="minor">
              <a:schemeClr val="tx1"/>
            </a:fontRef>
          </p:style>
        </p:cxnSp>
        <p:cxnSp>
          <p:nvCxnSpPr>
            <p:cNvPr id="96" name="Connecteur droit 95">
              <a:extLst>
                <a:ext uri="{FF2B5EF4-FFF2-40B4-BE49-F238E27FC236}">
                  <a16:creationId xmlns:a16="http://schemas.microsoft.com/office/drawing/2014/main" id="{45D62737-5E8D-2472-DC52-6A848E8646BD}"/>
                </a:ext>
              </a:extLst>
            </p:cNvPr>
            <p:cNvCxnSpPr/>
            <p:nvPr/>
          </p:nvCxnSpPr>
          <p:spPr>
            <a:xfrm>
              <a:off x="8438937" y="4094152"/>
              <a:ext cx="237067" cy="0"/>
            </a:xfrm>
            <a:prstGeom prst="line">
              <a:avLst/>
            </a:prstGeom>
            <a:ln w="38100">
              <a:solidFill>
                <a:srgbClr val="6E5389"/>
              </a:solidFill>
            </a:ln>
          </p:spPr>
          <p:style>
            <a:lnRef idx="1">
              <a:schemeClr val="accent1"/>
            </a:lnRef>
            <a:fillRef idx="0">
              <a:schemeClr val="accent1"/>
            </a:fillRef>
            <a:effectRef idx="0">
              <a:schemeClr val="accent1"/>
            </a:effectRef>
            <a:fontRef idx="minor">
              <a:schemeClr val="tx1"/>
            </a:fontRef>
          </p:style>
        </p:cxnSp>
        <p:sp>
          <p:nvSpPr>
            <p:cNvPr id="97" name="ZoneTexte 96">
              <a:extLst>
                <a:ext uri="{FF2B5EF4-FFF2-40B4-BE49-F238E27FC236}">
                  <a16:creationId xmlns:a16="http://schemas.microsoft.com/office/drawing/2014/main" id="{B7E89F1A-A3B0-3AD5-870E-519075B6B123}"/>
                </a:ext>
              </a:extLst>
            </p:cNvPr>
            <p:cNvSpPr txBox="1"/>
            <p:nvPr/>
          </p:nvSpPr>
          <p:spPr>
            <a:xfrm>
              <a:off x="8676033" y="3733412"/>
              <a:ext cx="1031051" cy="230832"/>
            </a:xfrm>
            <a:prstGeom prst="rect">
              <a:avLst/>
            </a:prstGeom>
            <a:noFill/>
          </p:spPr>
          <p:txBody>
            <a:bodyPr wrap="none" rtlCol="0">
              <a:spAutoFit/>
            </a:bodyPr>
            <a:lstStyle/>
            <a:p>
              <a:r>
                <a:rPr lang="fr-FR" sz="900" kern="100" dirty="0" err="1">
                  <a:effectLst/>
                  <a:latin typeface="Arial" panose="020B0604020202020204" pitchFamily="34" charset="0"/>
                  <a:ea typeface="Aptos" panose="020B0004020202020204" pitchFamily="34" charset="0"/>
                  <a:cs typeface="Arial" panose="020B0604020202020204" pitchFamily="34" charset="0"/>
                </a:rPr>
                <a:t>Meropenem</a:t>
              </a:r>
              <a:r>
                <a:rPr lang="fr-FR" sz="900" kern="100" dirty="0">
                  <a:effectLst/>
                  <a:latin typeface="Arial" panose="020B0604020202020204" pitchFamily="34" charset="0"/>
                  <a:ea typeface="Aptos" panose="020B0004020202020204" pitchFamily="34" charset="0"/>
                  <a:cs typeface="Arial" panose="020B0604020202020204" pitchFamily="34" charset="0"/>
                </a:rPr>
                <a:t> arm</a:t>
              </a:r>
            </a:p>
          </p:txBody>
        </p:sp>
        <p:sp>
          <p:nvSpPr>
            <p:cNvPr id="98" name="ZoneTexte 97">
              <a:extLst>
                <a:ext uri="{FF2B5EF4-FFF2-40B4-BE49-F238E27FC236}">
                  <a16:creationId xmlns:a16="http://schemas.microsoft.com/office/drawing/2014/main" id="{41D320A7-8D1F-903A-058A-C665738FD9EE}"/>
                </a:ext>
              </a:extLst>
            </p:cNvPr>
            <p:cNvSpPr txBox="1"/>
            <p:nvPr/>
          </p:nvSpPr>
          <p:spPr>
            <a:xfrm>
              <a:off x="8690058" y="3978941"/>
              <a:ext cx="1608133" cy="230832"/>
            </a:xfrm>
            <a:prstGeom prst="rect">
              <a:avLst/>
            </a:prstGeom>
            <a:noFill/>
          </p:spPr>
          <p:txBody>
            <a:bodyPr wrap="none" rtlCol="0">
              <a:spAutoFit/>
            </a:bodyPr>
            <a:lstStyle/>
            <a:p>
              <a:r>
                <a:rPr lang="fr-FR" sz="900" kern="100" dirty="0" err="1">
                  <a:effectLst/>
                  <a:latin typeface="Arial" panose="020B0604020202020204" pitchFamily="34" charset="0"/>
                  <a:ea typeface="Aptos" panose="020B0004020202020204" pitchFamily="34" charset="0"/>
                  <a:cs typeface="Arial" panose="020B0604020202020204" pitchFamily="34" charset="0"/>
                </a:rPr>
                <a:t>Piperacillin-tazobactam</a:t>
              </a:r>
              <a:r>
                <a:rPr lang="fr-FR" sz="900" kern="100" dirty="0">
                  <a:effectLst/>
                  <a:latin typeface="Arial" panose="020B0604020202020204" pitchFamily="34" charset="0"/>
                  <a:ea typeface="Aptos" panose="020B0004020202020204" pitchFamily="34" charset="0"/>
                  <a:cs typeface="Arial" panose="020B0604020202020204" pitchFamily="34" charset="0"/>
                </a:rPr>
                <a:t> arm</a:t>
              </a:r>
            </a:p>
          </p:txBody>
        </p:sp>
      </p:grpSp>
      <p:sp>
        <p:nvSpPr>
          <p:cNvPr id="99" name="Rectangle 98">
            <a:extLst>
              <a:ext uri="{FF2B5EF4-FFF2-40B4-BE49-F238E27FC236}">
                <a16:creationId xmlns:a16="http://schemas.microsoft.com/office/drawing/2014/main" id="{A1D78E46-1E08-4953-2356-E92BD35C008A}"/>
              </a:ext>
            </a:extLst>
          </p:cNvPr>
          <p:cNvSpPr/>
          <p:nvPr/>
        </p:nvSpPr>
        <p:spPr>
          <a:xfrm>
            <a:off x="5585459" y="1386839"/>
            <a:ext cx="6508869" cy="39772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Rectangle 6">
            <a:extLst>
              <a:ext uri="{FF2B5EF4-FFF2-40B4-BE49-F238E27FC236}">
                <a16:creationId xmlns:a16="http://schemas.microsoft.com/office/drawing/2014/main" id="{6D0DC29D-C0F0-DF4E-AF6A-6030B9AF2F7B}"/>
              </a:ext>
            </a:extLst>
          </p:cNvPr>
          <p:cNvSpPr/>
          <p:nvPr/>
        </p:nvSpPr>
        <p:spPr>
          <a:xfrm>
            <a:off x="6420421" y="4404600"/>
            <a:ext cx="242845" cy="40290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 name="Rectangle 9">
            <a:extLst>
              <a:ext uri="{FF2B5EF4-FFF2-40B4-BE49-F238E27FC236}">
                <a16:creationId xmlns:a16="http://schemas.microsoft.com/office/drawing/2014/main" id="{15533EBB-C55C-B334-4BC3-AA17A323CAC4}"/>
              </a:ext>
            </a:extLst>
          </p:cNvPr>
          <p:cNvSpPr/>
          <p:nvPr/>
        </p:nvSpPr>
        <p:spPr>
          <a:xfrm>
            <a:off x="7126777" y="2640753"/>
            <a:ext cx="242845" cy="2166749"/>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Rectangle 10">
            <a:extLst>
              <a:ext uri="{FF2B5EF4-FFF2-40B4-BE49-F238E27FC236}">
                <a16:creationId xmlns:a16="http://schemas.microsoft.com/office/drawing/2014/main" id="{2BA69A30-7A78-1C9B-AC8C-BAE9D5EF7E9D}"/>
              </a:ext>
            </a:extLst>
          </p:cNvPr>
          <p:cNvSpPr/>
          <p:nvPr/>
        </p:nvSpPr>
        <p:spPr>
          <a:xfrm>
            <a:off x="7833133" y="3407182"/>
            <a:ext cx="242845" cy="1404000"/>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Rectangle 13">
            <a:extLst>
              <a:ext uri="{FF2B5EF4-FFF2-40B4-BE49-F238E27FC236}">
                <a16:creationId xmlns:a16="http://schemas.microsoft.com/office/drawing/2014/main" id="{40B2C407-7542-AA7A-F106-6EA6F37C2FD5}"/>
              </a:ext>
            </a:extLst>
          </p:cNvPr>
          <p:cNvSpPr/>
          <p:nvPr/>
        </p:nvSpPr>
        <p:spPr>
          <a:xfrm>
            <a:off x="8533819" y="3512820"/>
            <a:ext cx="242845" cy="1294682"/>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Rectangle 15">
            <a:extLst>
              <a:ext uri="{FF2B5EF4-FFF2-40B4-BE49-F238E27FC236}">
                <a16:creationId xmlns:a16="http://schemas.microsoft.com/office/drawing/2014/main" id="{2BA16E99-8816-F9AB-D08C-8DA784E9F054}"/>
              </a:ext>
            </a:extLst>
          </p:cNvPr>
          <p:cNvSpPr/>
          <p:nvPr/>
        </p:nvSpPr>
        <p:spPr>
          <a:xfrm>
            <a:off x="9234505" y="3986952"/>
            <a:ext cx="242845" cy="820549"/>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1" name="Rectangle 20">
            <a:extLst>
              <a:ext uri="{FF2B5EF4-FFF2-40B4-BE49-F238E27FC236}">
                <a16:creationId xmlns:a16="http://schemas.microsoft.com/office/drawing/2014/main" id="{DC3AD1CC-BA37-C31D-0D1A-780FA3F05AB0}"/>
              </a:ext>
            </a:extLst>
          </p:cNvPr>
          <p:cNvSpPr/>
          <p:nvPr/>
        </p:nvSpPr>
        <p:spPr>
          <a:xfrm>
            <a:off x="9935191" y="4520353"/>
            <a:ext cx="242845" cy="287148"/>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4" name="Rectangle 23">
            <a:extLst>
              <a:ext uri="{FF2B5EF4-FFF2-40B4-BE49-F238E27FC236}">
                <a16:creationId xmlns:a16="http://schemas.microsoft.com/office/drawing/2014/main" id="{B99B5458-24C6-424B-68AB-B9BC319F7DB4}"/>
              </a:ext>
            </a:extLst>
          </p:cNvPr>
          <p:cNvSpPr/>
          <p:nvPr/>
        </p:nvSpPr>
        <p:spPr>
          <a:xfrm>
            <a:off x="11350828" y="4706619"/>
            <a:ext cx="242845" cy="100881"/>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25">
            <a:extLst>
              <a:ext uri="{FF2B5EF4-FFF2-40B4-BE49-F238E27FC236}">
                <a16:creationId xmlns:a16="http://schemas.microsoft.com/office/drawing/2014/main" id="{DA6B90D2-C1F0-F53A-2D6E-B986B606345E}"/>
              </a:ext>
            </a:extLst>
          </p:cNvPr>
          <p:cNvSpPr/>
          <p:nvPr/>
        </p:nvSpPr>
        <p:spPr>
          <a:xfrm>
            <a:off x="6663266" y="4330013"/>
            <a:ext cx="242845" cy="481169"/>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8" name="Rectangle 27">
            <a:extLst>
              <a:ext uri="{FF2B5EF4-FFF2-40B4-BE49-F238E27FC236}">
                <a16:creationId xmlns:a16="http://schemas.microsoft.com/office/drawing/2014/main" id="{72B176B6-A70D-64F5-49FC-CBD948F420B7}"/>
              </a:ext>
            </a:extLst>
          </p:cNvPr>
          <p:cNvSpPr/>
          <p:nvPr/>
        </p:nvSpPr>
        <p:spPr>
          <a:xfrm>
            <a:off x="7366218" y="2876973"/>
            <a:ext cx="242845" cy="1933357"/>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Rectangle 28">
            <a:extLst>
              <a:ext uri="{FF2B5EF4-FFF2-40B4-BE49-F238E27FC236}">
                <a16:creationId xmlns:a16="http://schemas.microsoft.com/office/drawing/2014/main" id="{77C4332B-59D9-7C36-043B-76940E1D9E12}"/>
              </a:ext>
            </a:extLst>
          </p:cNvPr>
          <p:cNvSpPr/>
          <p:nvPr/>
        </p:nvSpPr>
        <p:spPr>
          <a:xfrm>
            <a:off x="8073872" y="3740573"/>
            <a:ext cx="242845" cy="1069756"/>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Rectangle 32">
            <a:extLst>
              <a:ext uri="{FF2B5EF4-FFF2-40B4-BE49-F238E27FC236}">
                <a16:creationId xmlns:a16="http://schemas.microsoft.com/office/drawing/2014/main" id="{39713308-E891-4A28-2E85-DFDBD557BD95}"/>
              </a:ext>
            </a:extLst>
          </p:cNvPr>
          <p:cNvSpPr/>
          <p:nvPr/>
        </p:nvSpPr>
        <p:spPr>
          <a:xfrm>
            <a:off x="8779129" y="3164840"/>
            <a:ext cx="242845" cy="1645489"/>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 name="Rectangle 34">
            <a:extLst>
              <a:ext uri="{FF2B5EF4-FFF2-40B4-BE49-F238E27FC236}">
                <a16:creationId xmlns:a16="http://schemas.microsoft.com/office/drawing/2014/main" id="{D65DBF4B-7BBD-42AA-B06F-201A5CDE8D89}"/>
              </a:ext>
            </a:extLst>
          </p:cNvPr>
          <p:cNvSpPr/>
          <p:nvPr/>
        </p:nvSpPr>
        <p:spPr>
          <a:xfrm>
            <a:off x="9477392" y="3580553"/>
            <a:ext cx="242845" cy="1230622"/>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7" name="Rectangle 36">
            <a:extLst>
              <a:ext uri="{FF2B5EF4-FFF2-40B4-BE49-F238E27FC236}">
                <a16:creationId xmlns:a16="http://schemas.microsoft.com/office/drawing/2014/main" id="{36DC3792-3729-E576-413F-5ADCE0779393}"/>
              </a:ext>
            </a:extLst>
          </p:cNvPr>
          <p:cNvSpPr/>
          <p:nvPr/>
        </p:nvSpPr>
        <p:spPr>
          <a:xfrm>
            <a:off x="10178120" y="4558329"/>
            <a:ext cx="242845" cy="252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Rectangle 38">
            <a:extLst>
              <a:ext uri="{FF2B5EF4-FFF2-40B4-BE49-F238E27FC236}">
                <a16:creationId xmlns:a16="http://schemas.microsoft.com/office/drawing/2014/main" id="{CDBDBB1C-A8DB-DB53-BFA6-13D685AC00EC}"/>
              </a:ext>
            </a:extLst>
          </p:cNvPr>
          <p:cNvSpPr/>
          <p:nvPr/>
        </p:nvSpPr>
        <p:spPr>
          <a:xfrm>
            <a:off x="10642478" y="4771402"/>
            <a:ext cx="242845" cy="36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4" name="Rectangle 43">
            <a:extLst>
              <a:ext uri="{FF2B5EF4-FFF2-40B4-BE49-F238E27FC236}">
                <a16:creationId xmlns:a16="http://schemas.microsoft.com/office/drawing/2014/main" id="{6572C777-6EC3-B8C2-1663-F5457AE9ED9E}"/>
              </a:ext>
            </a:extLst>
          </p:cNvPr>
          <p:cNvSpPr/>
          <p:nvPr/>
        </p:nvSpPr>
        <p:spPr>
          <a:xfrm>
            <a:off x="11593673" y="4769888"/>
            <a:ext cx="242845" cy="36000"/>
          </a:xfrm>
          <a:prstGeom prst="rect">
            <a:avLst/>
          </a:prstGeom>
          <a:solidFill>
            <a:srgbClr val="5E24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50" name="Connecteur droit 49">
            <a:extLst>
              <a:ext uri="{FF2B5EF4-FFF2-40B4-BE49-F238E27FC236}">
                <a16:creationId xmlns:a16="http://schemas.microsoft.com/office/drawing/2014/main" id="{1D53E0CD-DF10-17E1-C4AD-D983F3BE1EC1}"/>
              </a:ext>
            </a:extLst>
          </p:cNvPr>
          <p:cNvCxnSpPr>
            <a:cxnSpLocks/>
          </p:cNvCxnSpPr>
          <p:nvPr/>
        </p:nvCxnSpPr>
        <p:spPr>
          <a:xfrm>
            <a:off x="7020824"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 name="Connecteur droit 55">
            <a:extLst>
              <a:ext uri="{FF2B5EF4-FFF2-40B4-BE49-F238E27FC236}">
                <a16:creationId xmlns:a16="http://schemas.microsoft.com/office/drawing/2014/main" id="{B81FBB22-F91F-8F17-5B63-20C29E9B4D0C}"/>
              </a:ext>
            </a:extLst>
          </p:cNvPr>
          <p:cNvCxnSpPr>
            <a:cxnSpLocks/>
          </p:cNvCxnSpPr>
          <p:nvPr/>
        </p:nvCxnSpPr>
        <p:spPr>
          <a:xfrm>
            <a:off x="7722883"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Connecteur droit 61">
            <a:extLst>
              <a:ext uri="{FF2B5EF4-FFF2-40B4-BE49-F238E27FC236}">
                <a16:creationId xmlns:a16="http://schemas.microsoft.com/office/drawing/2014/main" id="{E728D347-199C-8AB2-D136-81563BCF9BE4}"/>
              </a:ext>
            </a:extLst>
          </p:cNvPr>
          <p:cNvCxnSpPr>
            <a:cxnSpLocks/>
          </p:cNvCxnSpPr>
          <p:nvPr/>
        </p:nvCxnSpPr>
        <p:spPr>
          <a:xfrm>
            <a:off x="8427943"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Connecteur droit 63">
            <a:extLst>
              <a:ext uri="{FF2B5EF4-FFF2-40B4-BE49-F238E27FC236}">
                <a16:creationId xmlns:a16="http://schemas.microsoft.com/office/drawing/2014/main" id="{0310C3ED-EDDB-E1DF-7E46-D354CEEF8F68}"/>
              </a:ext>
            </a:extLst>
          </p:cNvPr>
          <p:cNvCxnSpPr>
            <a:cxnSpLocks/>
          </p:cNvCxnSpPr>
          <p:nvPr/>
        </p:nvCxnSpPr>
        <p:spPr>
          <a:xfrm>
            <a:off x="9122954"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Connecteur droit 67">
            <a:extLst>
              <a:ext uri="{FF2B5EF4-FFF2-40B4-BE49-F238E27FC236}">
                <a16:creationId xmlns:a16="http://schemas.microsoft.com/office/drawing/2014/main" id="{2582F961-BCCB-72A1-3EEF-D8809CEF4DE5}"/>
              </a:ext>
            </a:extLst>
          </p:cNvPr>
          <p:cNvCxnSpPr>
            <a:cxnSpLocks/>
          </p:cNvCxnSpPr>
          <p:nvPr/>
        </p:nvCxnSpPr>
        <p:spPr>
          <a:xfrm>
            <a:off x="9833037"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0" name="Connecteur droit 69">
            <a:extLst>
              <a:ext uri="{FF2B5EF4-FFF2-40B4-BE49-F238E27FC236}">
                <a16:creationId xmlns:a16="http://schemas.microsoft.com/office/drawing/2014/main" id="{03382309-2115-7EE7-2331-5B5D9ABB7EFB}"/>
              </a:ext>
            </a:extLst>
          </p:cNvPr>
          <p:cNvCxnSpPr>
            <a:cxnSpLocks/>
          </p:cNvCxnSpPr>
          <p:nvPr/>
        </p:nvCxnSpPr>
        <p:spPr>
          <a:xfrm>
            <a:off x="10528048"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2" name="Connecteur droit 71">
            <a:extLst>
              <a:ext uri="{FF2B5EF4-FFF2-40B4-BE49-F238E27FC236}">
                <a16:creationId xmlns:a16="http://schemas.microsoft.com/office/drawing/2014/main" id="{B0F2A632-45B1-1F0B-0569-B1459450F5C6}"/>
              </a:ext>
            </a:extLst>
          </p:cNvPr>
          <p:cNvCxnSpPr>
            <a:cxnSpLocks/>
          </p:cNvCxnSpPr>
          <p:nvPr/>
        </p:nvCxnSpPr>
        <p:spPr>
          <a:xfrm>
            <a:off x="11233107"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Connecteur droit 78">
            <a:extLst>
              <a:ext uri="{FF2B5EF4-FFF2-40B4-BE49-F238E27FC236}">
                <a16:creationId xmlns:a16="http://schemas.microsoft.com/office/drawing/2014/main" id="{6D800ACD-8F36-D25F-3112-90F098C14E0A}"/>
              </a:ext>
            </a:extLst>
          </p:cNvPr>
          <p:cNvCxnSpPr>
            <a:cxnSpLocks/>
          </p:cNvCxnSpPr>
          <p:nvPr/>
        </p:nvCxnSpPr>
        <p:spPr>
          <a:xfrm>
            <a:off x="11943191" y="4799820"/>
            <a:ext cx="0" cy="5400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29014791-3B74-1A48-FD5A-8EDC52312BAE}"/>
              </a:ext>
            </a:extLst>
          </p:cNvPr>
          <p:cNvSpPr txBox="1"/>
          <p:nvPr/>
        </p:nvSpPr>
        <p:spPr>
          <a:xfrm>
            <a:off x="6497394" y="4853820"/>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≤1</a:t>
            </a:r>
          </a:p>
        </p:txBody>
      </p:sp>
      <p:sp>
        <p:nvSpPr>
          <p:cNvPr id="85" name="ZoneTexte 84">
            <a:extLst>
              <a:ext uri="{FF2B5EF4-FFF2-40B4-BE49-F238E27FC236}">
                <a16:creationId xmlns:a16="http://schemas.microsoft.com/office/drawing/2014/main" id="{62154334-7097-9629-BBDA-FC08BBD6365B}"/>
              </a:ext>
            </a:extLst>
          </p:cNvPr>
          <p:cNvSpPr txBox="1"/>
          <p:nvPr/>
        </p:nvSpPr>
        <p:spPr>
          <a:xfrm>
            <a:off x="7206757" y="4853820"/>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2</a:t>
            </a:r>
          </a:p>
        </p:txBody>
      </p:sp>
      <p:sp>
        <p:nvSpPr>
          <p:cNvPr id="88" name="ZoneTexte 87">
            <a:extLst>
              <a:ext uri="{FF2B5EF4-FFF2-40B4-BE49-F238E27FC236}">
                <a16:creationId xmlns:a16="http://schemas.microsoft.com/office/drawing/2014/main" id="{618BBCAE-723F-D31F-B14E-B7745C095D60}"/>
              </a:ext>
            </a:extLst>
          </p:cNvPr>
          <p:cNvSpPr txBox="1"/>
          <p:nvPr/>
        </p:nvSpPr>
        <p:spPr>
          <a:xfrm>
            <a:off x="7960005" y="4853820"/>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4</a:t>
            </a:r>
          </a:p>
        </p:txBody>
      </p:sp>
      <p:sp>
        <p:nvSpPr>
          <p:cNvPr id="89" name="ZoneTexte 88">
            <a:extLst>
              <a:ext uri="{FF2B5EF4-FFF2-40B4-BE49-F238E27FC236}">
                <a16:creationId xmlns:a16="http://schemas.microsoft.com/office/drawing/2014/main" id="{0C0A3C4B-6B54-D329-2535-8E5CB6DC90A0}"/>
              </a:ext>
            </a:extLst>
          </p:cNvPr>
          <p:cNvSpPr txBox="1"/>
          <p:nvPr/>
        </p:nvSpPr>
        <p:spPr>
          <a:xfrm>
            <a:off x="8633354" y="4853819"/>
            <a:ext cx="255198"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8</a:t>
            </a:r>
          </a:p>
        </p:txBody>
      </p:sp>
      <p:sp>
        <p:nvSpPr>
          <p:cNvPr id="90" name="ZoneTexte 89">
            <a:extLst>
              <a:ext uri="{FF2B5EF4-FFF2-40B4-BE49-F238E27FC236}">
                <a16:creationId xmlns:a16="http://schemas.microsoft.com/office/drawing/2014/main" id="{A44B781B-79A4-22FA-8BE7-EC727D5F32B3}"/>
              </a:ext>
            </a:extLst>
          </p:cNvPr>
          <p:cNvSpPr txBox="1"/>
          <p:nvPr/>
        </p:nvSpPr>
        <p:spPr>
          <a:xfrm>
            <a:off x="9355927" y="4853818"/>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16</a:t>
            </a:r>
          </a:p>
        </p:txBody>
      </p:sp>
      <p:sp>
        <p:nvSpPr>
          <p:cNvPr id="100" name="ZoneTexte 99">
            <a:extLst>
              <a:ext uri="{FF2B5EF4-FFF2-40B4-BE49-F238E27FC236}">
                <a16:creationId xmlns:a16="http://schemas.microsoft.com/office/drawing/2014/main" id="{AE375D95-E58C-E936-C2EB-C2977A632F53}"/>
              </a:ext>
            </a:extLst>
          </p:cNvPr>
          <p:cNvSpPr txBox="1"/>
          <p:nvPr/>
        </p:nvSpPr>
        <p:spPr>
          <a:xfrm>
            <a:off x="10010142" y="4853818"/>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32</a:t>
            </a:r>
          </a:p>
        </p:txBody>
      </p:sp>
      <p:sp>
        <p:nvSpPr>
          <p:cNvPr id="101" name="ZoneTexte 100">
            <a:extLst>
              <a:ext uri="{FF2B5EF4-FFF2-40B4-BE49-F238E27FC236}">
                <a16:creationId xmlns:a16="http://schemas.microsoft.com/office/drawing/2014/main" id="{D28194E3-D872-EF2A-7EED-486E9AFFCB45}"/>
              </a:ext>
            </a:extLst>
          </p:cNvPr>
          <p:cNvSpPr txBox="1"/>
          <p:nvPr/>
        </p:nvSpPr>
        <p:spPr>
          <a:xfrm>
            <a:off x="10686371" y="4848457"/>
            <a:ext cx="325730"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64</a:t>
            </a:r>
          </a:p>
        </p:txBody>
      </p:sp>
      <p:sp>
        <p:nvSpPr>
          <p:cNvPr id="102" name="ZoneTexte 101">
            <a:extLst>
              <a:ext uri="{FF2B5EF4-FFF2-40B4-BE49-F238E27FC236}">
                <a16:creationId xmlns:a16="http://schemas.microsoft.com/office/drawing/2014/main" id="{9851816C-E756-C4A2-CA63-11039F993374}"/>
              </a:ext>
            </a:extLst>
          </p:cNvPr>
          <p:cNvSpPr txBox="1"/>
          <p:nvPr/>
        </p:nvSpPr>
        <p:spPr>
          <a:xfrm>
            <a:off x="11425284" y="4848457"/>
            <a:ext cx="396262" cy="246221"/>
          </a:xfrm>
          <a:prstGeom prst="rect">
            <a:avLst/>
          </a:prstGeom>
          <a:noFill/>
        </p:spPr>
        <p:txBody>
          <a:bodyPr wrap="none" rtlCol="0">
            <a:spAutoFit/>
          </a:bodyPr>
          <a:lstStyle/>
          <a:p>
            <a:r>
              <a:rPr lang="fr-FR" sz="1000" dirty="0">
                <a:solidFill>
                  <a:schemeClr val="bg1">
                    <a:lumMod val="50000"/>
                  </a:schemeClr>
                </a:solidFill>
                <a:latin typeface="Arial" panose="020B0604020202020204" pitchFamily="34" charset="0"/>
                <a:cs typeface="Arial" panose="020B0604020202020204" pitchFamily="34" charset="0"/>
              </a:rPr>
              <a:t>≥64</a:t>
            </a:r>
          </a:p>
        </p:txBody>
      </p:sp>
      <p:sp>
        <p:nvSpPr>
          <p:cNvPr id="104" name="Espace réservé du texte 1">
            <a:extLst>
              <a:ext uri="{FF2B5EF4-FFF2-40B4-BE49-F238E27FC236}">
                <a16:creationId xmlns:a16="http://schemas.microsoft.com/office/drawing/2014/main" id="{0C34F96A-00A4-2BE4-6C31-7DFFE743FB4A}"/>
              </a:ext>
            </a:extLst>
          </p:cNvPr>
          <p:cNvSpPr txBox="1">
            <a:spLocks/>
          </p:cNvSpPr>
          <p:nvPr/>
        </p:nvSpPr>
        <p:spPr>
          <a:xfrm>
            <a:off x="6409710" y="1493897"/>
            <a:ext cx="3463152" cy="490769"/>
          </a:xfrm>
          <a:prstGeom prst="rect">
            <a:avLst/>
          </a:prstGeom>
          <a:no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0"/>
              </a:spcBef>
              <a:buFont typeface="Wingdings" panose="05000000000000000000" pitchFamily="2" charset="2"/>
              <a:buNone/>
            </a:pPr>
            <a:r>
              <a:rPr lang="en-US" sz="1200" b="1" dirty="0">
                <a:solidFill>
                  <a:srgbClr val="5E247C"/>
                </a:solidFill>
              </a:rPr>
              <a:t>BMD testing: </a:t>
            </a:r>
            <a:r>
              <a:rPr lang="en-US" sz="1200" dirty="0">
                <a:solidFill>
                  <a:srgbClr val="5E247C"/>
                </a:solidFill>
              </a:rPr>
              <a:t>94% within PTZ susceptible dose-dependent range (≤16 </a:t>
            </a:r>
            <a:r>
              <a:rPr lang="el-GR" sz="1200" dirty="0">
                <a:solidFill>
                  <a:srgbClr val="5E247C"/>
                </a:solidFill>
              </a:rPr>
              <a:t>μ</a:t>
            </a:r>
            <a:r>
              <a:rPr lang="en-US" sz="1200" dirty="0">
                <a:solidFill>
                  <a:srgbClr val="5E247C"/>
                </a:solidFill>
              </a:rPr>
              <a:t>g/mL)</a:t>
            </a:r>
          </a:p>
        </p:txBody>
      </p:sp>
      <p:sp>
        <p:nvSpPr>
          <p:cNvPr id="105" name="Accolade fermante 104">
            <a:extLst>
              <a:ext uri="{FF2B5EF4-FFF2-40B4-BE49-F238E27FC236}">
                <a16:creationId xmlns:a16="http://schemas.microsoft.com/office/drawing/2014/main" id="{DCD0ED8D-3264-205B-AF04-3D35FD692DA5}"/>
              </a:ext>
            </a:extLst>
          </p:cNvPr>
          <p:cNvSpPr/>
          <p:nvPr/>
        </p:nvSpPr>
        <p:spPr>
          <a:xfrm rot="16200000">
            <a:off x="7810454" y="570376"/>
            <a:ext cx="481169" cy="3261235"/>
          </a:xfrm>
          <a:prstGeom prst="rightBrace">
            <a:avLst/>
          </a:prstGeom>
          <a:ln w="19050">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Tree>
    <p:extLst>
      <p:ext uri="{BB962C8B-B14F-4D97-AF65-F5344CB8AC3E}">
        <p14:creationId xmlns:p14="http://schemas.microsoft.com/office/powerpoint/2010/main" val="175648032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052461"/>
            <a:ext cx="11104989" cy="4232354"/>
          </a:xfrm>
        </p:spPr>
        <p:txBody>
          <a:bodyPr/>
          <a:lstStyle/>
          <a:p>
            <a:pPr>
              <a:lnSpc>
                <a:spcPct val="107000"/>
              </a:lnSpc>
              <a:spcAft>
                <a:spcPts val="2400"/>
              </a:spcAft>
            </a:pPr>
            <a:r>
              <a:rPr lang="en-US" sz="1800" kern="100" dirty="0">
                <a:effectLst/>
                <a:ea typeface="Aptos" panose="020B0004020202020204" pitchFamily="34" charset="0"/>
              </a:rPr>
              <a:t>At least 5 observational studies found similar outcomes or patients receiving PTZ or carbapenems for ESBL-E pyelonephritis/</a:t>
            </a:r>
            <a:r>
              <a:rPr lang="en-US" sz="1800" kern="100" dirty="0" err="1">
                <a:effectLst/>
                <a:ea typeface="Aptos" panose="020B0004020202020204" pitchFamily="34" charset="0"/>
              </a:rPr>
              <a:t>cUTI</a:t>
            </a:r>
            <a:endParaRPr lang="en-US" sz="1800" kern="100" dirty="0">
              <a:effectLst/>
              <a:ea typeface="Aptos" panose="020B0004020202020204" pitchFamily="34" charset="0"/>
            </a:endParaRPr>
          </a:p>
          <a:p>
            <a:pPr>
              <a:lnSpc>
                <a:spcPct val="107000"/>
              </a:lnSpc>
              <a:spcAft>
                <a:spcPts val="2400"/>
              </a:spcAft>
            </a:pPr>
            <a:r>
              <a:rPr lang="en-US" sz="1800" kern="100" dirty="0">
                <a:effectLst/>
                <a:ea typeface="Aptos" panose="020B0004020202020204" pitchFamily="34" charset="0"/>
              </a:rPr>
              <a:t>Trial of 66 patients with ESBL-producing </a:t>
            </a:r>
            <a:r>
              <a:rPr lang="en-US" sz="1800" i="1" kern="100" dirty="0">
                <a:effectLst/>
                <a:ea typeface="Aptos" panose="020B0004020202020204" pitchFamily="34" charset="0"/>
              </a:rPr>
              <a:t>E. coli </a:t>
            </a:r>
            <a:r>
              <a:rPr lang="en-US" sz="1800" kern="100" dirty="0">
                <a:effectLst/>
                <a:ea typeface="Aptos" panose="020B0004020202020204" pitchFamily="34" charset="0"/>
              </a:rPr>
              <a:t>pyelonephritis or </a:t>
            </a:r>
            <a:r>
              <a:rPr lang="en-US" sz="1800" kern="100" dirty="0" err="1">
                <a:effectLst/>
                <a:ea typeface="Aptos" panose="020B0004020202020204" pitchFamily="34" charset="0"/>
              </a:rPr>
              <a:t>cUTI</a:t>
            </a:r>
            <a:r>
              <a:rPr lang="en-US" sz="1800" kern="100" dirty="0">
                <a:effectLst/>
                <a:ea typeface="Aptos" panose="020B0004020202020204" pitchFamily="34" charset="0"/>
              </a:rPr>
              <a:t> randomized to PTZ (4.5 g IV q6h) or ertapenem (1 g IV q24h) with clinical success in 94% </a:t>
            </a:r>
            <a:r>
              <a:rPr lang="en-US" sz="1800" i="1" kern="100" dirty="0">
                <a:effectLst/>
                <a:ea typeface="Aptos" panose="020B0004020202020204" pitchFamily="34" charset="0"/>
              </a:rPr>
              <a:t>vs</a:t>
            </a:r>
            <a:r>
              <a:rPr lang="en-US" sz="1800" kern="100" dirty="0">
                <a:effectLst/>
                <a:ea typeface="Aptos" panose="020B0004020202020204" pitchFamily="34" charset="0"/>
              </a:rPr>
              <a:t> 97%, respectively</a:t>
            </a:r>
          </a:p>
          <a:p>
            <a:pPr>
              <a:lnSpc>
                <a:spcPct val="107000"/>
              </a:lnSpc>
              <a:spcAft>
                <a:spcPts val="2400"/>
              </a:spcAft>
            </a:pPr>
            <a:r>
              <a:rPr lang="en-US" sz="1800" kern="100" dirty="0">
                <a:effectLst/>
                <a:ea typeface="Aptos" panose="020B0004020202020204" pitchFamily="34" charset="0"/>
              </a:rPr>
              <a:t>In a subgroup of 231 patients with ESBL-E bloodstream infections from urinary source in MERINO Trial, higher mortality observed with PTZ (7% vs 3%), but not statistically significant</a:t>
            </a:r>
          </a:p>
          <a:p>
            <a:pPr marL="0" indent="0">
              <a:buNone/>
            </a:pPr>
            <a:endParaRPr lang="fr-FR" dirty="0"/>
          </a:p>
        </p:txBody>
      </p:sp>
      <p:sp>
        <p:nvSpPr>
          <p:cNvPr id="3" name="Espace réservé du texte 2">
            <a:extLst>
              <a:ext uri="{FF2B5EF4-FFF2-40B4-BE49-F238E27FC236}">
                <a16:creationId xmlns:a16="http://schemas.microsoft.com/office/drawing/2014/main" id="{B3F204BF-DB6D-7EAF-8DD1-9A82DE474B92}"/>
              </a:ext>
            </a:extLst>
          </p:cNvPr>
          <p:cNvSpPr>
            <a:spLocks noGrp="1"/>
          </p:cNvSpPr>
          <p:nvPr>
            <p:ph type="body" sz="quarter" idx="19"/>
          </p:nvPr>
        </p:nvSpPr>
        <p:spPr/>
        <p:txBody>
          <a:bodyPr/>
          <a:lstStyle/>
          <a:p>
            <a:r>
              <a:rPr lang="fr-FR" dirty="0" err="1"/>
              <a:t>Sharara</a:t>
            </a:r>
            <a:r>
              <a:rPr lang="fr-FR" dirty="0"/>
              <a:t> SL, et al. Clin Infect Dis. 2019;71:e331-e337. </a:t>
            </a:r>
            <a:r>
              <a:rPr lang="fr-FR" dirty="0" err="1"/>
              <a:t>Dizbay</a:t>
            </a:r>
            <a:r>
              <a:rPr lang="fr-FR" dirty="0"/>
              <a:t> M, et al. Turk J Med </a:t>
            </a:r>
            <a:r>
              <a:rPr lang="fr-FR" dirty="0" err="1"/>
              <a:t>Sci</a:t>
            </a:r>
            <a:r>
              <a:rPr lang="fr-FR" dirty="0"/>
              <a:t>. 2016;46(6):1760-1764. Yoon YK, et al. Int J </a:t>
            </a:r>
            <a:r>
              <a:rPr lang="fr-FR" dirty="0" err="1"/>
              <a:t>Antimicrob</a:t>
            </a:r>
            <a:r>
              <a:rPr lang="fr-FR" dirty="0"/>
              <a:t> Agents. 2017;49(4):410-415. </a:t>
            </a:r>
            <a:r>
              <a:rPr lang="fr-FR" dirty="0" err="1"/>
              <a:t>Branton</a:t>
            </a:r>
            <a:r>
              <a:rPr lang="fr-FR" dirty="0"/>
              <a:t> AC, et al. JAC </a:t>
            </a:r>
            <a:r>
              <a:rPr lang="fr-FR" dirty="0" err="1"/>
              <a:t>Antimicrob</a:t>
            </a:r>
            <a:r>
              <a:rPr lang="fr-FR" dirty="0"/>
              <a:t> </a:t>
            </a:r>
            <a:r>
              <a:rPr lang="fr-FR" dirty="0" err="1"/>
              <a:t>Resist</a:t>
            </a:r>
            <a:r>
              <a:rPr lang="fr-FR" dirty="0"/>
              <a:t>. 2023;5(2):dlad021. </a:t>
            </a:r>
            <a:r>
              <a:rPr lang="fr-FR" dirty="0" err="1"/>
              <a:t>Stefanos</a:t>
            </a:r>
            <a:r>
              <a:rPr lang="fr-FR" dirty="0"/>
              <a:t> SS, et al. JAC </a:t>
            </a:r>
            <a:r>
              <a:rPr lang="fr-FR" dirty="0" err="1"/>
              <a:t>Antimicrob</a:t>
            </a:r>
            <a:r>
              <a:rPr lang="fr-FR" dirty="0"/>
              <a:t> </a:t>
            </a:r>
            <a:r>
              <a:rPr lang="fr-FR" dirty="0" err="1"/>
              <a:t>Resist</a:t>
            </a:r>
            <a:r>
              <a:rPr lang="fr-FR" dirty="0"/>
              <a:t>. 2023;5(3):dlad055. </a:t>
            </a:r>
            <a:r>
              <a:rPr lang="fr-FR" dirty="0" err="1"/>
              <a:t>Seo</a:t>
            </a:r>
            <a:r>
              <a:rPr lang="fr-FR" dirty="0"/>
              <a:t> YB, et al. BMC Infect Dis. 2017;17(1):404. Gutierrez- Gutierrez B, et al. </a:t>
            </a:r>
            <a:r>
              <a:rPr lang="fr-FR" dirty="0" err="1"/>
              <a:t>Antimicrob</a:t>
            </a:r>
            <a:r>
              <a:rPr lang="fr-FR" dirty="0"/>
              <a:t> Agents </a:t>
            </a:r>
            <a:r>
              <a:rPr lang="fr-FR" dirty="0" err="1"/>
              <a:t>Chemother</a:t>
            </a:r>
            <a:r>
              <a:rPr lang="fr-FR" dirty="0"/>
              <a:t>. 2016;60(7):4159-4169. Harris PNA, JAMA.2018;320(10):984-994.</a:t>
            </a:r>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s-ES" dirty="0" err="1"/>
              <a:t>Piperacillin</a:t>
            </a:r>
            <a:r>
              <a:rPr lang="es-ES" dirty="0"/>
              <a:t>-Tazobactam &amp; ESBL-E UTIS: </a:t>
            </a:r>
            <a:r>
              <a:rPr lang="es-ES" dirty="0" err="1"/>
              <a:t>Pyelonephritis</a:t>
            </a:r>
            <a:r>
              <a:rPr lang="es-ES" dirty="0"/>
              <a:t> &amp; CUTI</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Tree>
    <p:extLst>
      <p:ext uri="{BB962C8B-B14F-4D97-AF65-F5344CB8AC3E}">
        <p14:creationId xmlns:p14="http://schemas.microsoft.com/office/powerpoint/2010/main" val="382032803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052461"/>
            <a:ext cx="11104989" cy="4232354"/>
          </a:xfrm>
        </p:spPr>
        <p:txBody>
          <a:bodyPr/>
          <a:lstStyle/>
          <a:p>
            <a:pPr>
              <a:lnSpc>
                <a:spcPct val="107000"/>
              </a:lnSpc>
              <a:spcAft>
                <a:spcPts val="2400"/>
              </a:spcAft>
            </a:pPr>
            <a:r>
              <a:rPr lang="en-US" sz="2000" kern="100" dirty="0">
                <a:effectLst/>
                <a:ea typeface="Aptos" panose="020B0004020202020204" pitchFamily="34" charset="0"/>
              </a:rPr>
              <a:t>If ill appearing or there is urinary stasis/obstruction, I prefer carbapenem therapy, at least initially</a:t>
            </a:r>
          </a:p>
          <a:p>
            <a:pPr>
              <a:lnSpc>
                <a:spcPct val="107000"/>
              </a:lnSpc>
              <a:spcAft>
                <a:spcPts val="2400"/>
              </a:spcAft>
            </a:pPr>
            <a:r>
              <a:rPr lang="en-US" sz="2000" kern="100" dirty="0">
                <a:effectLst/>
                <a:ea typeface="Aptos" panose="020B0004020202020204" pitchFamily="34" charset="0"/>
              </a:rPr>
              <a:t>If not ill appearing and relative "uncomplicated," piperacillin-tazobactam is probably fine</a:t>
            </a:r>
          </a:p>
          <a:p>
            <a:pPr marL="0" indent="0">
              <a:buNone/>
            </a:pP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s-ES" dirty="0"/>
              <a:t>Piperacillin-Tazobactam &amp; ESBL-E: </a:t>
            </a:r>
            <a:r>
              <a:rPr lang="es-ES" dirty="0" err="1"/>
              <a:t>Pyelonephritis</a:t>
            </a:r>
            <a:r>
              <a:rPr lang="es-ES" dirty="0"/>
              <a:t> &amp; </a:t>
            </a:r>
            <a:r>
              <a:rPr lang="es-ES" dirty="0" err="1"/>
              <a:t>cUTI</a:t>
            </a:r>
            <a:r>
              <a:rPr lang="es-ES" dirty="0"/>
              <a:t>: </a:t>
            </a:r>
            <a:r>
              <a:rPr lang="es-ES" dirty="0" err="1"/>
              <a:t>My</a:t>
            </a:r>
            <a:r>
              <a:rPr lang="es-ES" dirty="0"/>
              <a:t> </a:t>
            </a:r>
            <a:r>
              <a:rPr lang="es-ES" dirty="0" err="1"/>
              <a:t>Approach</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
        <p:nvSpPr>
          <p:cNvPr id="9" name="Espace réservé du texte 8">
            <a:extLst>
              <a:ext uri="{FF2B5EF4-FFF2-40B4-BE49-F238E27FC236}">
                <a16:creationId xmlns:a16="http://schemas.microsoft.com/office/drawing/2014/main" id="{9C60BA4F-2E07-1ED9-8177-8680A005A44D}"/>
              </a:ext>
            </a:extLst>
          </p:cNvPr>
          <p:cNvSpPr>
            <a:spLocks noGrp="1"/>
          </p:cNvSpPr>
          <p:nvPr>
            <p:ph type="body" sz="quarter" idx="19"/>
          </p:nvPr>
        </p:nvSpPr>
        <p:spPr/>
        <p:txBody>
          <a:bodyPr/>
          <a:lstStyle/>
          <a:p>
            <a:endParaRPr lang="fr-FR"/>
          </a:p>
        </p:txBody>
      </p:sp>
    </p:spTree>
    <p:extLst>
      <p:ext uri="{BB962C8B-B14F-4D97-AF65-F5344CB8AC3E}">
        <p14:creationId xmlns:p14="http://schemas.microsoft.com/office/powerpoint/2010/main" val="190756863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052461"/>
            <a:ext cx="11104989" cy="4232354"/>
          </a:xfrm>
        </p:spPr>
        <p:txBody>
          <a:bodyPr/>
          <a:lstStyle/>
          <a:p>
            <a:pPr>
              <a:lnSpc>
                <a:spcPct val="107000"/>
              </a:lnSpc>
              <a:spcAft>
                <a:spcPts val="2400"/>
              </a:spcAft>
            </a:pPr>
            <a:r>
              <a:rPr lang="en-US" sz="2000" kern="100" dirty="0">
                <a:effectLst/>
                <a:ea typeface="Aptos" panose="020B0004020202020204" pitchFamily="34" charset="0"/>
              </a:rPr>
              <a:t>CTX-M enzymes generally hydrolyze cefepime</a:t>
            </a:r>
          </a:p>
          <a:p>
            <a:pPr>
              <a:lnSpc>
                <a:spcPct val="107000"/>
              </a:lnSpc>
              <a:spcAft>
                <a:spcPts val="2400"/>
              </a:spcAft>
            </a:pPr>
            <a:r>
              <a:rPr lang="en-US" sz="2000" kern="100" dirty="0">
                <a:effectLst/>
                <a:ea typeface="Aptos" panose="020B0004020202020204" pitchFamily="34" charset="0"/>
              </a:rPr>
              <a:t>Similar </a:t>
            </a:r>
            <a:r>
              <a:rPr lang="en-US" sz="2000" i="1" kern="100" dirty="0">
                <a:effectLst/>
                <a:ea typeface="Aptos" panose="020B0004020202020204" pitchFamily="34" charset="0"/>
              </a:rPr>
              <a:t>in vitro </a:t>
            </a:r>
            <a:r>
              <a:rPr lang="en-US" sz="2000" kern="100" dirty="0">
                <a:effectLst/>
                <a:ea typeface="Aptos" panose="020B0004020202020204" pitchFamily="34" charset="0"/>
              </a:rPr>
              <a:t>concerns as PTZ</a:t>
            </a:r>
          </a:p>
          <a:p>
            <a:pPr>
              <a:lnSpc>
                <a:spcPct val="107000"/>
              </a:lnSpc>
              <a:spcAft>
                <a:spcPts val="2400"/>
              </a:spcAft>
            </a:pPr>
            <a:r>
              <a:rPr lang="en-US" sz="2000" kern="100" dirty="0">
                <a:effectLst/>
                <a:ea typeface="Aptos" panose="020B0004020202020204" pitchFamily="34" charset="0"/>
              </a:rPr>
              <a:t>Poorer outcomes with cefepime compared to carbapenems for the treatment of ESBL-E bloodstream infections in comparative effectiveness studies</a:t>
            </a:r>
          </a:p>
          <a:p>
            <a:pPr marL="0" indent="0">
              <a:buNone/>
            </a:pP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s-ES" dirty="0"/>
              <a:t>Cefepime </a:t>
            </a:r>
            <a:r>
              <a:rPr lang="es-ES" dirty="0" err="1"/>
              <a:t>for</a:t>
            </a:r>
            <a:r>
              <a:rPr lang="es-ES" dirty="0"/>
              <a:t> ESBL-E </a:t>
            </a:r>
            <a:r>
              <a:rPr lang="es-ES" dirty="0" err="1"/>
              <a:t>Infections</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
        <p:nvSpPr>
          <p:cNvPr id="9" name="Espace réservé du texte 8">
            <a:extLst>
              <a:ext uri="{FF2B5EF4-FFF2-40B4-BE49-F238E27FC236}">
                <a16:creationId xmlns:a16="http://schemas.microsoft.com/office/drawing/2014/main" id="{9C60BA4F-2E07-1ED9-8177-8680A005A44D}"/>
              </a:ext>
            </a:extLst>
          </p:cNvPr>
          <p:cNvSpPr>
            <a:spLocks noGrp="1"/>
          </p:cNvSpPr>
          <p:nvPr>
            <p:ph type="body" sz="quarter" idx="19"/>
          </p:nvPr>
        </p:nvSpPr>
        <p:spPr/>
        <p:txBody>
          <a:bodyPr/>
          <a:lstStyle/>
          <a:p>
            <a:r>
              <a:rPr lang="fr-FR" dirty="0"/>
              <a:t>Wang R, Open Forum Infect Dis 2016; 3(3): ofw132. Lee NY, et al. Clin Infect Dis 2013; 56(4): 488-95. Chopra T, et al. </a:t>
            </a:r>
            <a:r>
              <a:rPr lang="fr-FR" dirty="0" err="1"/>
              <a:t>Antimicrob</a:t>
            </a:r>
            <a:r>
              <a:rPr lang="fr-FR" dirty="0"/>
              <a:t> Agents </a:t>
            </a:r>
            <a:r>
              <a:rPr lang="fr-FR" dirty="0" err="1"/>
              <a:t>Chemother</a:t>
            </a:r>
            <a:r>
              <a:rPr lang="fr-FR" dirty="0"/>
              <a:t> 2012; 56(7): 3936-42. Zanetti G, et al. </a:t>
            </a:r>
            <a:r>
              <a:rPr lang="fr-FR" dirty="0" err="1"/>
              <a:t>Antimicrob</a:t>
            </a:r>
            <a:r>
              <a:rPr lang="fr-FR" dirty="0"/>
              <a:t> Agents </a:t>
            </a:r>
            <a:r>
              <a:rPr lang="fr-FR" dirty="0" err="1"/>
              <a:t>Chemother</a:t>
            </a:r>
            <a:r>
              <a:rPr lang="fr-FR" dirty="0"/>
              <a:t> 2003; 47(11): 3442-7. Lee NY, et al. </a:t>
            </a:r>
            <a:r>
              <a:rPr lang="fr-FR" dirty="0" err="1"/>
              <a:t>Antimicrob</a:t>
            </a:r>
            <a:r>
              <a:rPr lang="fr-FR" dirty="0"/>
              <a:t> Agents </a:t>
            </a:r>
            <a:r>
              <a:rPr lang="fr-FR" dirty="0" err="1"/>
              <a:t>Chemother</a:t>
            </a:r>
            <a:r>
              <a:rPr lang="fr-FR" dirty="0"/>
              <a:t> 2015; 59(12): 7558-63.</a:t>
            </a:r>
          </a:p>
        </p:txBody>
      </p:sp>
    </p:spTree>
    <p:extLst>
      <p:ext uri="{BB962C8B-B14F-4D97-AF65-F5344CB8AC3E}">
        <p14:creationId xmlns:p14="http://schemas.microsoft.com/office/powerpoint/2010/main" val="15858999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052461"/>
            <a:ext cx="11104989" cy="4232354"/>
          </a:xfrm>
        </p:spPr>
        <p:txBody>
          <a:bodyPr/>
          <a:lstStyle/>
          <a:p>
            <a:pPr>
              <a:lnSpc>
                <a:spcPct val="107000"/>
              </a:lnSpc>
              <a:spcAft>
                <a:spcPts val="2400"/>
              </a:spcAft>
            </a:pPr>
            <a:r>
              <a:rPr lang="en-US" sz="1800" kern="100" dirty="0">
                <a:effectLst/>
                <a:ea typeface="Aptos" panose="020B0004020202020204" pitchFamily="34" charset="0"/>
              </a:rPr>
              <a:t>ESBL-E almost always test susceptible to </a:t>
            </a:r>
            <a:r>
              <a:rPr lang="en-US" sz="1800" kern="100" dirty="0" err="1">
                <a:effectLst/>
                <a:ea typeface="Aptos" panose="020B0004020202020204" pitchFamily="34" charset="0"/>
              </a:rPr>
              <a:t>cephamycins</a:t>
            </a:r>
            <a:endParaRPr lang="en-US" sz="1800" kern="100" dirty="0">
              <a:effectLst/>
              <a:ea typeface="Aptos" panose="020B0004020202020204" pitchFamily="34" charset="0"/>
            </a:endParaRPr>
          </a:p>
          <a:p>
            <a:pPr>
              <a:lnSpc>
                <a:spcPct val="107000"/>
              </a:lnSpc>
              <a:spcAft>
                <a:spcPts val="2400"/>
              </a:spcAft>
            </a:pPr>
            <a:r>
              <a:rPr lang="en-US" sz="1800" kern="100" dirty="0">
                <a:effectLst/>
                <a:ea typeface="Aptos" panose="020B0004020202020204" pitchFamily="34" charset="0"/>
              </a:rPr>
              <a:t>Availability of specific </a:t>
            </a:r>
            <a:r>
              <a:rPr lang="en-US" sz="1800" kern="100" dirty="0" err="1">
                <a:effectLst/>
                <a:ea typeface="Aptos" panose="020B0004020202020204" pitchFamily="34" charset="0"/>
              </a:rPr>
              <a:t>cephamycins</a:t>
            </a:r>
            <a:r>
              <a:rPr lang="en-US" sz="1800" kern="100" dirty="0">
                <a:effectLst/>
                <a:ea typeface="Aptos" panose="020B0004020202020204" pitchFamily="34" charset="0"/>
              </a:rPr>
              <a:t> varies by country and for most there are limited data on their pharmacokinetics/pharmacodynamics </a:t>
            </a:r>
          </a:p>
          <a:p>
            <a:pPr>
              <a:lnSpc>
                <a:spcPct val="107000"/>
              </a:lnSpc>
            </a:pPr>
            <a:r>
              <a:rPr lang="en-US" sz="1800" kern="100" dirty="0">
                <a:effectLst/>
                <a:ea typeface="Aptos" panose="020B0004020202020204" pitchFamily="34" charset="0"/>
              </a:rPr>
              <a:t>Many </a:t>
            </a:r>
            <a:r>
              <a:rPr lang="en-US" sz="1800" kern="100" dirty="0" err="1">
                <a:effectLst/>
                <a:ea typeface="Aptos" panose="020B0004020202020204" pitchFamily="34" charset="0"/>
              </a:rPr>
              <a:t>cephamycins</a:t>
            </a:r>
            <a:r>
              <a:rPr lang="en-US" sz="1800" kern="100" dirty="0">
                <a:effectLst/>
                <a:ea typeface="Aptos" panose="020B0004020202020204" pitchFamily="34" charset="0"/>
              </a:rPr>
              <a:t> require multiple IV doses during a 24-hour period </a:t>
            </a:r>
          </a:p>
          <a:p>
            <a:pPr lvl="1">
              <a:lnSpc>
                <a:spcPct val="107000"/>
              </a:lnSpc>
              <a:spcAft>
                <a:spcPts val="2400"/>
              </a:spcAft>
            </a:pPr>
            <a:r>
              <a:rPr lang="en-US" kern="100" dirty="0">
                <a:effectLst/>
                <a:ea typeface="Aptos" panose="020B0004020202020204" pitchFamily="34" charset="0"/>
              </a:rPr>
              <a:t>No feasibility advantage with use of these agents over preferred agents for the treatment of ESBL-E infections</a:t>
            </a:r>
          </a:p>
          <a:p>
            <a:pPr>
              <a:lnSpc>
                <a:spcPct val="107000"/>
              </a:lnSpc>
            </a:pPr>
            <a:r>
              <a:rPr lang="en-US" sz="1800" kern="100" dirty="0">
                <a:effectLst/>
                <a:ea typeface="Aptos" panose="020B0004020202020204" pitchFamily="34" charset="0"/>
              </a:rPr>
              <a:t>Significant heterogeneity on which </a:t>
            </a:r>
            <a:r>
              <a:rPr lang="en-US" sz="1800" kern="100" dirty="0" err="1">
                <a:effectLst/>
                <a:ea typeface="Aptos" panose="020B0004020202020204" pitchFamily="34" charset="0"/>
              </a:rPr>
              <a:t>cephamycins</a:t>
            </a:r>
            <a:r>
              <a:rPr lang="en-US" sz="1800" kern="100" dirty="0">
                <a:effectLst/>
                <a:ea typeface="Aptos" panose="020B0004020202020204" pitchFamily="34" charset="0"/>
              </a:rPr>
              <a:t> have been formally investigated for treating ESBL-E infections, including dosing regimens </a:t>
            </a:r>
          </a:p>
          <a:p>
            <a:pPr lvl="1">
              <a:lnSpc>
                <a:spcPct val="107000"/>
              </a:lnSpc>
              <a:spcAft>
                <a:spcPts val="2400"/>
              </a:spcAft>
            </a:pPr>
            <a:r>
              <a:rPr lang="en-US" kern="100" dirty="0">
                <a:effectLst/>
                <a:ea typeface="Aptos" panose="020B0004020202020204" pitchFamily="34" charset="0"/>
              </a:rPr>
              <a:t>More information including on optimal dosing needed before routine use for ESBL-E</a:t>
            </a:r>
          </a:p>
          <a:p>
            <a:pPr marL="0" indent="0">
              <a:buNone/>
            </a:pP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s-ES" dirty="0"/>
              <a:t>Cephamycins</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
        <p:nvSpPr>
          <p:cNvPr id="9" name="Espace réservé du texte 8">
            <a:extLst>
              <a:ext uri="{FF2B5EF4-FFF2-40B4-BE49-F238E27FC236}">
                <a16:creationId xmlns:a16="http://schemas.microsoft.com/office/drawing/2014/main" id="{9C60BA4F-2E07-1ED9-8177-8680A005A44D}"/>
              </a:ext>
            </a:extLst>
          </p:cNvPr>
          <p:cNvSpPr>
            <a:spLocks noGrp="1"/>
          </p:cNvSpPr>
          <p:nvPr>
            <p:ph type="body" sz="quarter" idx="19"/>
          </p:nvPr>
        </p:nvSpPr>
        <p:spPr/>
        <p:txBody>
          <a:bodyPr/>
          <a:lstStyle/>
          <a:p>
            <a:r>
              <a:rPr lang="fr-FR" dirty="0"/>
              <a:t>Lee CH, et al. J </a:t>
            </a:r>
            <a:r>
              <a:rPr lang="fr-FR" dirty="0" err="1"/>
              <a:t>Antimicrob</a:t>
            </a:r>
            <a:r>
              <a:rPr lang="fr-FR" dirty="0"/>
              <a:t> </a:t>
            </a:r>
            <a:r>
              <a:rPr lang="fr-FR" dirty="0" err="1"/>
              <a:t>Chemother</a:t>
            </a:r>
            <a:r>
              <a:rPr lang="fr-FR" dirty="0"/>
              <a:t>. 2006;58(5):1074-1077. Yang CC, et al. BMC Infect Dis. 2012;12:206. </a:t>
            </a:r>
            <a:r>
              <a:rPr lang="fr-FR" dirty="0" err="1"/>
              <a:t>Doi</a:t>
            </a:r>
            <a:r>
              <a:rPr lang="fr-FR" dirty="0"/>
              <a:t> A, et al. Int J Infect Dis. 2013;17(3):e159- 163. </a:t>
            </a:r>
            <a:r>
              <a:rPr lang="fr-FR" dirty="0" err="1"/>
              <a:t>Pilmis</a:t>
            </a:r>
            <a:r>
              <a:rPr lang="fr-FR" dirty="0"/>
              <a:t> B, et al. </a:t>
            </a:r>
            <a:r>
              <a:rPr lang="fr-FR" dirty="0" err="1"/>
              <a:t>Eur</a:t>
            </a:r>
            <a:r>
              <a:rPr lang="fr-FR" dirty="0"/>
              <a:t> J Clin </a:t>
            </a:r>
            <a:r>
              <a:rPr lang="fr-FR" dirty="0" err="1"/>
              <a:t>Microbiol</a:t>
            </a:r>
            <a:r>
              <a:rPr lang="fr-FR" dirty="0"/>
              <a:t> Infect Dis. 2014;33(8):1263-1265. </a:t>
            </a:r>
            <a:r>
              <a:rPr lang="fr-FR" dirty="0" err="1"/>
              <a:t>Matsumura</a:t>
            </a:r>
            <a:r>
              <a:rPr lang="fr-FR" dirty="0"/>
              <a:t> Y, et al. </a:t>
            </a:r>
            <a:r>
              <a:rPr lang="fr-FR" dirty="0" err="1"/>
              <a:t>Antimicrob</a:t>
            </a:r>
            <a:r>
              <a:rPr lang="fr-FR" dirty="0"/>
              <a:t> Agents </a:t>
            </a:r>
            <a:r>
              <a:rPr lang="fr-FR" dirty="0" err="1"/>
              <a:t>Chemother</a:t>
            </a:r>
            <a:r>
              <a:rPr lang="fr-FR" dirty="0"/>
              <a:t>. 2015;59(9):5107-5113. Lee CH, Su LH, Chen FJ, et al. 2015;46(6):610-615. </a:t>
            </a:r>
            <a:r>
              <a:rPr lang="fr-FR" dirty="0" err="1"/>
              <a:t>Fukuchi</a:t>
            </a:r>
            <a:r>
              <a:rPr lang="fr-FR" dirty="0"/>
              <a:t> T, et al. BMC Infect Dis. 2016;16(1):427. </a:t>
            </a:r>
            <a:r>
              <a:rPr lang="fr-FR" dirty="0" err="1"/>
              <a:t>Senard</a:t>
            </a:r>
            <a:r>
              <a:rPr lang="fr-FR" dirty="0"/>
              <a:t> O, et al. </a:t>
            </a:r>
            <a:r>
              <a:rPr lang="fr-FR" dirty="0" err="1"/>
              <a:t>Eur</a:t>
            </a:r>
            <a:r>
              <a:rPr lang="fr-FR" dirty="0"/>
              <a:t> J Clin </a:t>
            </a:r>
            <a:r>
              <a:rPr lang="fr-FR" dirty="0" err="1"/>
              <a:t>Microbiol</a:t>
            </a:r>
            <a:r>
              <a:rPr lang="fr-FR" dirty="0"/>
              <a:t> Infect Dis. 2020;39(1):121-129. </a:t>
            </a:r>
            <a:r>
              <a:rPr lang="fr-FR" dirty="0" err="1"/>
              <a:t>Dequidt</a:t>
            </a:r>
            <a:r>
              <a:rPr lang="fr-FR" dirty="0"/>
              <a:t> T, et al. Crit Care. 2023;27(1):418. </a:t>
            </a:r>
            <a:r>
              <a:rPr lang="fr-FR" dirty="0" err="1"/>
              <a:t>Hayakawa</a:t>
            </a:r>
            <a:r>
              <a:rPr lang="fr-FR" dirty="0"/>
              <a:t> K, et al. </a:t>
            </a:r>
            <a:r>
              <a:rPr lang="fr-FR" dirty="0" err="1"/>
              <a:t>Antimicrob</a:t>
            </a:r>
            <a:r>
              <a:rPr lang="fr-FR" dirty="0"/>
              <a:t> Agents </a:t>
            </a:r>
            <a:r>
              <a:rPr lang="fr-FR" dirty="0" err="1"/>
              <a:t>Chemother</a:t>
            </a:r>
            <a:r>
              <a:rPr lang="fr-FR" dirty="0"/>
              <a:t>. 2023;67(10):e0051023.</a:t>
            </a:r>
          </a:p>
        </p:txBody>
      </p:sp>
    </p:spTree>
    <p:extLst>
      <p:ext uri="{BB962C8B-B14F-4D97-AF65-F5344CB8AC3E}">
        <p14:creationId xmlns:p14="http://schemas.microsoft.com/office/powerpoint/2010/main" val="196619547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
        <p:nvSpPr>
          <p:cNvPr id="2" name="Rectangle 1">
            <a:extLst>
              <a:ext uri="{FF2B5EF4-FFF2-40B4-BE49-F238E27FC236}">
                <a16:creationId xmlns:a16="http://schemas.microsoft.com/office/drawing/2014/main" id="{4F7EA950-FC37-62E8-D965-CEEF3B802B7D}"/>
              </a:ext>
            </a:extLst>
          </p:cNvPr>
          <p:cNvSpPr/>
          <p:nvPr/>
        </p:nvSpPr>
        <p:spPr>
          <a:xfrm>
            <a:off x="957434" y="539087"/>
            <a:ext cx="11154954" cy="35484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aphicFrame>
        <p:nvGraphicFramePr>
          <p:cNvPr id="12" name="Tableau 11">
            <a:extLst>
              <a:ext uri="{FF2B5EF4-FFF2-40B4-BE49-F238E27FC236}">
                <a16:creationId xmlns:a16="http://schemas.microsoft.com/office/drawing/2014/main" id="{007D85F7-C0FC-F5E4-C5C2-485F0798682D}"/>
              </a:ext>
            </a:extLst>
          </p:cNvPr>
          <p:cNvGraphicFramePr>
            <a:graphicFrameLocks noGrp="1"/>
          </p:cNvGraphicFramePr>
          <p:nvPr>
            <p:extLst>
              <p:ext uri="{D42A27DB-BD31-4B8C-83A1-F6EECF244321}">
                <p14:modId xmlns:p14="http://schemas.microsoft.com/office/powerpoint/2010/main" val="2556693279"/>
              </p:ext>
            </p:extLst>
          </p:nvPr>
        </p:nvGraphicFramePr>
        <p:xfrm>
          <a:off x="1359674" y="841095"/>
          <a:ext cx="10448014" cy="4820961"/>
        </p:xfrm>
        <a:graphic>
          <a:graphicData uri="http://schemas.openxmlformats.org/drawingml/2006/table">
            <a:tbl>
              <a:tblPr firstRow="1" firstCol="1" bandRow="1">
                <a:tableStyleId>{5C22544A-7EE6-4342-B048-85BDC9FD1C3A}</a:tableStyleId>
              </a:tblPr>
              <a:tblGrid>
                <a:gridCol w="1572639">
                  <a:extLst>
                    <a:ext uri="{9D8B030D-6E8A-4147-A177-3AD203B41FA5}">
                      <a16:colId xmlns:a16="http://schemas.microsoft.com/office/drawing/2014/main" val="1652541988"/>
                    </a:ext>
                  </a:extLst>
                </a:gridCol>
                <a:gridCol w="1647925">
                  <a:extLst>
                    <a:ext uri="{9D8B030D-6E8A-4147-A177-3AD203B41FA5}">
                      <a16:colId xmlns:a16="http://schemas.microsoft.com/office/drawing/2014/main" val="2271475774"/>
                    </a:ext>
                  </a:extLst>
                </a:gridCol>
                <a:gridCol w="2472569">
                  <a:extLst>
                    <a:ext uri="{9D8B030D-6E8A-4147-A177-3AD203B41FA5}">
                      <a16:colId xmlns:a16="http://schemas.microsoft.com/office/drawing/2014/main" val="3218807120"/>
                    </a:ext>
                  </a:extLst>
                </a:gridCol>
                <a:gridCol w="1885651">
                  <a:extLst>
                    <a:ext uri="{9D8B030D-6E8A-4147-A177-3AD203B41FA5}">
                      <a16:colId xmlns:a16="http://schemas.microsoft.com/office/drawing/2014/main" val="3878109010"/>
                    </a:ext>
                  </a:extLst>
                </a:gridCol>
                <a:gridCol w="2869230">
                  <a:extLst>
                    <a:ext uri="{9D8B030D-6E8A-4147-A177-3AD203B41FA5}">
                      <a16:colId xmlns:a16="http://schemas.microsoft.com/office/drawing/2014/main" val="3646061982"/>
                    </a:ext>
                  </a:extLst>
                </a:gridCol>
              </a:tblGrid>
              <a:tr h="424800">
                <a:tc>
                  <a:txBody>
                    <a:bodyPr/>
                    <a:lstStyle/>
                    <a:p>
                      <a:pPr algn="ctr">
                        <a:lnSpc>
                          <a:spcPct val="107000"/>
                        </a:lnSpc>
                        <a:spcAft>
                          <a:spcPts val="800"/>
                        </a:spcAft>
                      </a:pPr>
                      <a:r>
                        <a:rPr lang="fr-FR" sz="1200" b="1" i="0" kern="0" dirty="0">
                          <a:solidFill>
                            <a:schemeClr val="bg1"/>
                          </a:solidFill>
                          <a:effectLst/>
                          <a:latin typeface="Arial" panose="020B0604020202020204" pitchFamily="34" charset="0"/>
                          <a:cs typeface="Arial" panose="020B0604020202020204" pitchFamily="34" charset="0"/>
                        </a:rPr>
                        <a:t>Study</a:t>
                      </a:r>
                      <a:endParaRPr lang="fr-FR" sz="1200" b="1" i="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0" kern="0" dirty="0">
                          <a:solidFill>
                            <a:schemeClr val="bg1"/>
                          </a:solidFill>
                          <a:effectLst/>
                          <a:latin typeface="Arial" panose="020B0604020202020204" pitchFamily="34" charset="0"/>
                          <a:cs typeface="Arial" panose="020B0604020202020204" pitchFamily="34" charset="0"/>
                        </a:rPr>
                        <a:t>Site</a:t>
                      </a:r>
                      <a:endParaRPr lang="fr-FR" sz="1200" b="1" i="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0" kern="0" dirty="0" err="1">
                          <a:solidFill>
                            <a:schemeClr val="bg1"/>
                          </a:solidFill>
                          <a:effectLst/>
                          <a:latin typeface="Arial" panose="020B0604020202020204" pitchFamily="34" charset="0"/>
                          <a:cs typeface="Arial" panose="020B0604020202020204" pitchFamily="34" charset="0"/>
                        </a:rPr>
                        <a:t>Cephamycin</a:t>
                      </a:r>
                      <a:endParaRPr lang="fr-FR" sz="1200" b="1" i="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0" kern="0" dirty="0" err="1">
                          <a:solidFill>
                            <a:schemeClr val="bg1"/>
                          </a:solidFill>
                          <a:effectLst/>
                          <a:latin typeface="Arial" panose="020B0604020202020204" pitchFamily="34" charset="0"/>
                          <a:cs typeface="Arial" panose="020B0604020202020204" pitchFamily="34" charset="0"/>
                        </a:rPr>
                        <a:t>Carbapenem</a:t>
                      </a:r>
                      <a:endParaRPr lang="fr-FR" sz="1200" b="1" i="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tc>
                  <a:txBody>
                    <a:bodyPr/>
                    <a:lstStyle/>
                    <a:p>
                      <a:pPr algn="ctr">
                        <a:lnSpc>
                          <a:spcPct val="107000"/>
                        </a:lnSpc>
                        <a:spcAft>
                          <a:spcPts val="800"/>
                        </a:spcAft>
                      </a:pPr>
                      <a:r>
                        <a:rPr lang="fr-FR" sz="1200" b="1" i="0" kern="0" dirty="0" err="1">
                          <a:solidFill>
                            <a:schemeClr val="bg1"/>
                          </a:solidFill>
                          <a:effectLst/>
                          <a:latin typeface="Arial" panose="020B0604020202020204" pitchFamily="34" charset="0"/>
                          <a:cs typeface="Arial" panose="020B0604020202020204" pitchFamily="34" charset="0"/>
                        </a:rPr>
                        <a:t>Outcomes</a:t>
                      </a:r>
                      <a:endParaRPr lang="fr-FR" sz="1200" b="1" i="0" kern="100" dirty="0">
                        <a:solidFill>
                          <a:schemeClr val="bg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ap="flat" cmpd="sng" algn="ctr">
                      <a:solidFill>
                        <a:srgbClr val="5E247C"/>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5E247C"/>
                    </a:solidFill>
                  </a:tcPr>
                </a:tc>
                <a:extLst>
                  <a:ext uri="{0D108BD9-81ED-4DB2-BD59-A6C34878D82A}">
                    <a16:rowId xmlns:a16="http://schemas.microsoft.com/office/drawing/2014/main" val="627248039"/>
                  </a:ext>
                </a:extLst>
              </a:tr>
              <a:tr h="424800">
                <a:tc>
                  <a:txBody>
                    <a:bodyPr/>
                    <a:lstStyle/>
                    <a:p>
                      <a:pPr marL="72000" algn="l">
                        <a:lnSpc>
                          <a:spcPct val="107000"/>
                        </a:lnSpc>
                        <a:spcAft>
                          <a:spcPts val="800"/>
                        </a:spcAft>
                      </a:pPr>
                      <a:r>
                        <a:rPr lang="fr-FR" sz="1200" b="0" i="0" kern="0" dirty="0">
                          <a:solidFill>
                            <a:schemeClr val="tx1"/>
                          </a:solidFill>
                          <a:effectLst/>
                          <a:latin typeface="Arial" panose="020B0604020202020204" pitchFamily="34" charset="0"/>
                          <a:cs typeface="Arial" panose="020B0604020202020204" pitchFamily="34" charset="0"/>
                        </a:rPr>
                        <a:t>Lee 2006 </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Bloodstream</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Flomoxef</a:t>
                      </a:r>
                      <a:r>
                        <a:rPr lang="fr-FR" sz="1200" b="0" i="0" kern="0" dirty="0">
                          <a:solidFill>
                            <a:schemeClr val="tx1"/>
                          </a:solidFill>
                          <a:effectLst/>
                          <a:latin typeface="Arial" panose="020B0604020202020204" pitchFamily="34" charset="0"/>
                          <a:cs typeface="Arial" panose="020B0604020202020204" pitchFamily="34" charset="0"/>
                        </a:rPr>
                        <a:t> (n=7)</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Carbapenem</a:t>
                      </a:r>
                      <a:r>
                        <a:rPr lang="fr-FR" sz="1200" b="0" i="0" kern="0" dirty="0">
                          <a:solidFill>
                            <a:schemeClr val="tx1"/>
                          </a:solidFill>
                          <a:effectLst/>
                          <a:latin typeface="Arial" panose="020B0604020202020204" pitchFamily="34" charset="0"/>
                          <a:cs typeface="Arial" panose="020B0604020202020204" pitchFamily="34" charset="0"/>
                        </a:rPr>
                        <a:t> (n=20) </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14-day </a:t>
                      </a:r>
                      <a:r>
                        <a:rPr lang="fr-FR" sz="1200" b="1" i="0" kern="0" dirty="0" err="1">
                          <a:solidFill>
                            <a:schemeClr val="tx1"/>
                          </a:solidFill>
                          <a:effectLst/>
                          <a:latin typeface="Arial" panose="020B0604020202020204" pitchFamily="34" charset="0"/>
                          <a:cs typeface="Arial" panose="020B0604020202020204" pitchFamily="34" charset="0"/>
                        </a:rPr>
                        <a:t>mortality</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29%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25% (ns) </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64701310"/>
                  </a:ext>
                </a:extLst>
              </a:tr>
              <a:tr h="424800">
                <a:tc>
                  <a:txBody>
                    <a:bodyPr/>
                    <a:lstStyle/>
                    <a:p>
                      <a:pPr marL="72000" algn="l">
                        <a:lnSpc>
                          <a:spcPct val="107000"/>
                        </a:lnSpc>
                        <a:spcAft>
                          <a:spcPts val="800"/>
                        </a:spcAft>
                      </a:pPr>
                      <a:r>
                        <a:rPr lang="fr-FR" sz="1200" b="0" i="0" kern="0" dirty="0">
                          <a:solidFill>
                            <a:schemeClr val="tx1"/>
                          </a:solidFill>
                          <a:effectLst/>
                          <a:latin typeface="Arial" panose="020B0604020202020204" pitchFamily="34" charset="0"/>
                          <a:cs typeface="Arial" panose="020B0604020202020204" pitchFamily="34" charset="0"/>
                        </a:rPr>
                        <a:t>Yang 2012</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Bloodstream</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Flomoxef (n=29)</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Carbapenem (n=28)</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14-day </a:t>
                      </a:r>
                      <a:r>
                        <a:rPr lang="fr-FR" sz="1200" b="1" i="0" kern="0" dirty="0" err="1">
                          <a:solidFill>
                            <a:schemeClr val="tx1"/>
                          </a:solidFill>
                          <a:effectLst/>
                          <a:latin typeface="Arial" panose="020B0604020202020204" pitchFamily="34" charset="0"/>
                          <a:cs typeface="Arial" panose="020B0604020202020204" pitchFamily="34" charset="0"/>
                        </a:rPr>
                        <a:t>mortality</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55%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33% </a:t>
                      </a:r>
                      <a:br>
                        <a:rPr lang="fr-FR" sz="1200" b="0" i="0" kern="0" dirty="0">
                          <a:solidFill>
                            <a:schemeClr val="tx1"/>
                          </a:solidFill>
                          <a:effectLst/>
                          <a:latin typeface="Arial" panose="020B0604020202020204" pitchFamily="34" charset="0"/>
                          <a:cs typeface="Arial" panose="020B0604020202020204" pitchFamily="34" charset="0"/>
                        </a:rPr>
                      </a:br>
                      <a:r>
                        <a:rPr lang="fr-FR" sz="1200" b="0" i="0" kern="0" dirty="0">
                          <a:solidFill>
                            <a:schemeClr val="tx1"/>
                          </a:solidFill>
                          <a:effectLst/>
                          <a:latin typeface="Arial" panose="020B0604020202020204" pitchFamily="34" charset="0"/>
                          <a:cs typeface="Arial" panose="020B0604020202020204" pitchFamily="34" charset="0"/>
                        </a:rPr>
                        <a:t>(</a:t>
                      </a:r>
                      <a:r>
                        <a:rPr lang="fr-FR" sz="1200" b="0" i="1" kern="0" dirty="0">
                          <a:solidFill>
                            <a:schemeClr val="tx1"/>
                          </a:solidFill>
                          <a:effectLst/>
                          <a:latin typeface="Arial" panose="020B0604020202020204" pitchFamily="34" charset="0"/>
                          <a:cs typeface="Arial" panose="020B0604020202020204" pitchFamily="34" charset="0"/>
                        </a:rPr>
                        <a:t>p</a:t>
                      </a:r>
                      <a:r>
                        <a:rPr lang="fr-FR" sz="1200" b="0" i="0" kern="0" dirty="0">
                          <a:solidFill>
                            <a:schemeClr val="tx1"/>
                          </a:solidFill>
                          <a:effectLst/>
                          <a:latin typeface="Arial" panose="020B0604020202020204" pitchFamily="34" charset="0"/>
                          <a:cs typeface="Arial" panose="020B0604020202020204" pitchFamily="34" charset="0"/>
                        </a:rPr>
                        <a:t>-value &lt;0.05)</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26371"/>
                  </a:ext>
                </a:extLst>
              </a:tr>
              <a:tr h="424800">
                <a:tc>
                  <a:txBody>
                    <a:bodyPr/>
                    <a:lstStyle/>
                    <a:p>
                      <a:pPr marL="72000"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Doi</a:t>
                      </a:r>
                      <a:r>
                        <a:rPr lang="fr-FR" sz="1200" b="0" i="0" kern="0" dirty="0">
                          <a:solidFill>
                            <a:schemeClr val="tx1"/>
                          </a:solidFill>
                          <a:effectLst/>
                          <a:latin typeface="Arial" panose="020B0604020202020204" pitchFamily="34" charset="0"/>
                          <a:cs typeface="Arial" panose="020B0604020202020204" pitchFamily="34" charset="0"/>
                        </a:rPr>
                        <a:t> 2013</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a:solidFill>
                            <a:schemeClr val="tx1"/>
                          </a:solidFill>
                          <a:effectLst/>
                          <a:latin typeface="Arial" panose="020B0604020202020204" pitchFamily="34" charset="0"/>
                          <a:cs typeface="Arial" panose="020B0604020202020204" pitchFamily="34" charset="0"/>
                        </a:rPr>
                        <a:t>Urine</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Cefmetazole</a:t>
                      </a:r>
                      <a:r>
                        <a:rPr lang="fr-FR" sz="1200" b="0" i="0" kern="0" dirty="0">
                          <a:solidFill>
                            <a:schemeClr val="tx1"/>
                          </a:solidFill>
                          <a:effectLst/>
                          <a:latin typeface="Arial" panose="020B0604020202020204" pitchFamily="34" charset="0"/>
                          <a:cs typeface="Arial" panose="020B0604020202020204" pitchFamily="34" charset="0"/>
                        </a:rPr>
                        <a:t> (n=10) </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Carbapenem</a:t>
                      </a:r>
                      <a:r>
                        <a:rPr lang="fr-FR" sz="1200" b="0" i="0" kern="0" dirty="0">
                          <a:solidFill>
                            <a:schemeClr val="tx1"/>
                          </a:solidFill>
                          <a:effectLst/>
                          <a:latin typeface="Arial" panose="020B0604020202020204" pitchFamily="34" charset="0"/>
                          <a:cs typeface="Arial" panose="020B0604020202020204" pitchFamily="34" charset="0"/>
                        </a:rPr>
                        <a:t> (n=12)</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Clinical </a:t>
                      </a:r>
                      <a:r>
                        <a:rPr lang="fr-FR" sz="1200" b="1" i="0" kern="0" dirty="0" err="1">
                          <a:solidFill>
                            <a:schemeClr val="tx1"/>
                          </a:solidFill>
                          <a:effectLst/>
                          <a:latin typeface="Arial" panose="020B0604020202020204" pitchFamily="34" charset="0"/>
                          <a:cs typeface="Arial" panose="020B0604020202020204" pitchFamily="34" charset="0"/>
                        </a:rPr>
                        <a:t>success</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90%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100% (ns)</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30495165"/>
                  </a:ext>
                </a:extLst>
              </a:tr>
              <a:tr h="424800">
                <a:tc>
                  <a:txBody>
                    <a:bodyPr/>
                    <a:lstStyle/>
                    <a:p>
                      <a:pPr marL="72000"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Pilmis</a:t>
                      </a:r>
                      <a:r>
                        <a:rPr lang="fr-FR" sz="1200" b="0" i="0" kern="0" dirty="0">
                          <a:solidFill>
                            <a:schemeClr val="tx1"/>
                          </a:solidFill>
                          <a:effectLst/>
                          <a:latin typeface="Arial" panose="020B0604020202020204" pitchFamily="34" charset="0"/>
                          <a:cs typeface="Arial" panose="020B0604020202020204" pitchFamily="34" charset="0"/>
                        </a:rPr>
                        <a:t> 2014</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Bloodstream or urine</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Cefoxitin (n=8)</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Carbapenem (n=31)</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Clinical </a:t>
                      </a:r>
                      <a:r>
                        <a:rPr lang="fr-FR" sz="1200" b="1" i="0" kern="0" dirty="0" err="1">
                          <a:solidFill>
                            <a:schemeClr val="tx1"/>
                          </a:solidFill>
                          <a:effectLst/>
                          <a:latin typeface="Arial" panose="020B0604020202020204" pitchFamily="34" charset="0"/>
                          <a:cs typeface="Arial" panose="020B0604020202020204" pitchFamily="34" charset="0"/>
                        </a:rPr>
                        <a:t>success</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97%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100% (ns)</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1630737"/>
                  </a:ext>
                </a:extLst>
              </a:tr>
              <a:tr h="424800">
                <a:tc>
                  <a:txBody>
                    <a:bodyPr/>
                    <a:lstStyle/>
                    <a:p>
                      <a:pPr marL="72000"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Matsumura</a:t>
                      </a:r>
                      <a:r>
                        <a:rPr lang="fr-FR" sz="1200" b="0" i="0" kern="0" dirty="0">
                          <a:solidFill>
                            <a:schemeClr val="tx1"/>
                          </a:solidFill>
                          <a:effectLst/>
                          <a:latin typeface="Arial" panose="020B0604020202020204" pitchFamily="34" charset="0"/>
                          <a:cs typeface="Arial" panose="020B0604020202020204" pitchFamily="34" charset="0"/>
                        </a:rPr>
                        <a:t> 2015</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Bloodstream</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Cefmetazole</a:t>
                      </a:r>
                      <a:r>
                        <a:rPr lang="fr-FR" sz="1200" b="0" i="0" kern="0" dirty="0">
                          <a:solidFill>
                            <a:schemeClr val="tx1"/>
                          </a:solidFill>
                          <a:effectLst/>
                          <a:latin typeface="Arial" panose="020B0604020202020204" pitchFamily="34" charset="0"/>
                          <a:cs typeface="Arial" panose="020B0604020202020204" pitchFamily="34" charset="0"/>
                        </a:rPr>
                        <a:t> and </a:t>
                      </a:r>
                      <a:r>
                        <a:rPr lang="fr-FR" sz="1200" b="0" i="0" kern="0" dirty="0" err="1">
                          <a:solidFill>
                            <a:schemeClr val="tx1"/>
                          </a:solidFill>
                          <a:effectLst/>
                          <a:latin typeface="Arial" panose="020B0604020202020204" pitchFamily="34" charset="0"/>
                          <a:cs typeface="Arial" panose="020B0604020202020204" pitchFamily="34" charset="0"/>
                        </a:rPr>
                        <a:t>flomoxef</a:t>
                      </a:r>
                      <a:r>
                        <a:rPr lang="fr-FR" sz="1200" b="0" i="0" kern="0" dirty="0">
                          <a:solidFill>
                            <a:schemeClr val="tx1"/>
                          </a:solidFill>
                          <a:effectLst/>
                          <a:latin typeface="Arial" panose="020B0604020202020204" pitchFamily="34" charset="0"/>
                          <a:cs typeface="Arial" panose="020B0604020202020204" pitchFamily="34" charset="0"/>
                        </a:rPr>
                        <a:t> (n=59)</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Carbapenem</a:t>
                      </a:r>
                      <a:r>
                        <a:rPr lang="fr-FR" sz="1200" b="0" i="0" kern="0" dirty="0">
                          <a:solidFill>
                            <a:schemeClr val="tx1"/>
                          </a:solidFill>
                          <a:effectLst/>
                          <a:latin typeface="Arial" panose="020B0604020202020204" pitchFamily="34" charset="0"/>
                          <a:cs typeface="Arial" panose="020B0604020202020204" pitchFamily="34" charset="0"/>
                        </a:rPr>
                        <a:t> (n=54)</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30-day </a:t>
                      </a:r>
                      <a:r>
                        <a:rPr lang="fr-FR" sz="1200" b="1" i="0" kern="0" dirty="0" err="1">
                          <a:solidFill>
                            <a:schemeClr val="tx1"/>
                          </a:solidFill>
                          <a:effectLst/>
                          <a:latin typeface="Arial" panose="020B0604020202020204" pitchFamily="34" charset="0"/>
                          <a:cs typeface="Arial" panose="020B0604020202020204" pitchFamily="34" charset="0"/>
                        </a:rPr>
                        <a:t>mortality</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5%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9% (ns)</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91031084"/>
                  </a:ext>
                </a:extLst>
              </a:tr>
              <a:tr h="424800">
                <a:tc>
                  <a:txBody>
                    <a:bodyPr/>
                    <a:lstStyle/>
                    <a:p>
                      <a:pPr marL="72000" algn="l">
                        <a:lnSpc>
                          <a:spcPct val="107000"/>
                        </a:lnSpc>
                        <a:spcAft>
                          <a:spcPts val="800"/>
                        </a:spcAft>
                      </a:pPr>
                      <a:r>
                        <a:rPr lang="fr-FR" sz="1200" b="0" i="0" kern="0" dirty="0">
                          <a:solidFill>
                            <a:schemeClr val="tx1"/>
                          </a:solidFill>
                          <a:effectLst/>
                          <a:latin typeface="Arial" panose="020B0604020202020204" pitchFamily="34" charset="0"/>
                          <a:cs typeface="Arial" panose="020B0604020202020204" pitchFamily="34" charset="0"/>
                        </a:rPr>
                        <a:t>Lee 2015</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Bloodstream</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Flomoxef (n=132)</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Carbapenem (n=257)</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30-day </a:t>
                      </a:r>
                      <a:r>
                        <a:rPr lang="fr-FR" sz="1200" b="1" i="0" kern="0" dirty="0" err="1">
                          <a:solidFill>
                            <a:schemeClr val="tx1"/>
                          </a:solidFill>
                          <a:effectLst/>
                          <a:latin typeface="Arial" panose="020B0604020202020204" pitchFamily="34" charset="0"/>
                          <a:cs typeface="Arial" panose="020B0604020202020204" pitchFamily="34" charset="0"/>
                        </a:rPr>
                        <a:t>mortality</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29%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13% </a:t>
                      </a:r>
                      <a:br>
                        <a:rPr lang="fr-FR" sz="1200" b="0" i="0" kern="0" dirty="0">
                          <a:solidFill>
                            <a:schemeClr val="tx1"/>
                          </a:solidFill>
                          <a:effectLst/>
                          <a:latin typeface="Arial" panose="020B0604020202020204" pitchFamily="34" charset="0"/>
                          <a:cs typeface="Arial" panose="020B0604020202020204" pitchFamily="34" charset="0"/>
                        </a:rPr>
                      </a:br>
                      <a:r>
                        <a:rPr lang="fr-FR" sz="1200" b="0" i="0" kern="0" dirty="0">
                          <a:solidFill>
                            <a:schemeClr val="tx1"/>
                          </a:solidFill>
                          <a:effectLst/>
                          <a:latin typeface="Arial" panose="020B0604020202020204" pitchFamily="34" charset="0"/>
                          <a:cs typeface="Arial" panose="020B0604020202020204" pitchFamily="34" charset="0"/>
                        </a:rPr>
                        <a:t>(</a:t>
                      </a:r>
                      <a:r>
                        <a:rPr lang="fr-FR" sz="1200" b="0" i="1" kern="0" dirty="0">
                          <a:solidFill>
                            <a:schemeClr val="tx1"/>
                          </a:solidFill>
                          <a:effectLst/>
                          <a:latin typeface="Arial" panose="020B0604020202020204" pitchFamily="34" charset="0"/>
                          <a:cs typeface="Arial" panose="020B0604020202020204" pitchFamily="34" charset="0"/>
                        </a:rPr>
                        <a:t>p</a:t>
                      </a:r>
                      <a:r>
                        <a:rPr lang="fr-FR" sz="1200" b="0" i="0" kern="0" dirty="0">
                          <a:solidFill>
                            <a:schemeClr val="tx1"/>
                          </a:solidFill>
                          <a:effectLst/>
                          <a:latin typeface="Arial" panose="020B0604020202020204" pitchFamily="34" charset="0"/>
                          <a:cs typeface="Arial" panose="020B0604020202020204" pitchFamily="34" charset="0"/>
                        </a:rPr>
                        <a:t>-value &lt;0.05)</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90391228"/>
                  </a:ext>
                </a:extLst>
              </a:tr>
              <a:tr h="424800">
                <a:tc>
                  <a:txBody>
                    <a:bodyPr/>
                    <a:lstStyle/>
                    <a:p>
                      <a:pPr marL="72000"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Fukuchi</a:t>
                      </a:r>
                      <a:r>
                        <a:rPr lang="fr-FR" sz="1200" b="0" i="0" kern="0" dirty="0">
                          <a:solidFill>
                            <a:schemeClr val="tx1"/>
                          </a:solidFill>
                          <a:effectLst/>
                          <a:latin typeface="Arial" panose="020B0604020202020204" pitchFamily="34" charset="0"/>
                          <a:cs typeface="Arial" panose="020B0604020202020204" pitchFamily="34" charset="0"/>
                        </a:rPr>
                        <a:t> 2016</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a:solidFill>
                            <a:schemeClr val="tx1"/>
                          </a:solidFill>
                          <a:effectLst/>
                          <a:latin typeface="Arial" panose="020B0604020202020204" pitchFamily="34" charset="0"/>
                          <a:cs typeface="Arial" panose="020B0604020202020204" pitchFamily="34" charset="0"/>
                        </a:rPr>
                        <a:t> </a:t>
                      </a:r>
                      <a:r>
                        <a:rPr lang="fr-FR" sz="1200" b="0" i="0" kern="0" dirty="0" err="1">
                          <a:solidFill>
                            <a:schemeClr val="tx1"/>
                          </a:solidFill>
                          <a:effectLst/>
                          <a:latin typeface="Arial" panose="020B0604020202020204" pitchFamily="34" charset="0"/>
                          <a:cs typeface="Arial" panose="020B0604020202020204" pitchFamily="34" charset="0"/>
                        </a:rPr>
                        <a:t>Bloodstream</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Ceftmetazole</a:t>
                      </a:r>
                      <a:r>
                        <a:rPr lang="fr-FR" sz="1200" b="0" i="0" kern="0" dirty="0">
                          <a:solidFill>
                            <a:schemeClr val="tx1"/>
                          </a:solidFill>
                          <a:effectLst/>
                          <a:latin typeface="Arial" panose="020B0604020202020204" pitchFamily="34" charset="0"/>
                          <a:cs typeface="Arial" panose="020B0604020202020204" pitchFamily="34" charset="0"/>
                        </a:rPr>
                        <a:t> (n=26)</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Carbapenem</a:t>
                      </a:r>
                      <a:r>
                        <a:rPr lang="fr-FR" sz="1200" b="0" i="0" kern="0" dirty="0">
                          <a:solidFill>
                            <a:schemeClr val="tx1"/>
                          </a:solidFill>
                          <a:effectLst/>
                          <a:latin typeface="Arial" panose="020B0604020202020204" pitchFamily="34" charset="0"/>
                          <a:cs typeface="Arial" panose="020B0604020202020204" pitchFamily="34" charset="0"/>
                        </a:rPr>
                        <a:t> (n=42)</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30-day </a:t>
                      </a:r>
                      <a:r>
                        <a:rPr lang="fr-FR" sz="1200" b="1" i="0" kern="0" dirty="0" err="1">
                          <a:solidFill>
                            <a:schemeClr val="tx1"/>
                          </a:solidFill>
                          <a:effectLst/>
                          <a:latin typeface="Arial" panose="020B0604020202020204" pitchFamily="34" charset="0"/>
                          <a:cs typeface="Arial" panose="020B0604020202020204" pitchFamily="34" charset="0"/>
                        </a:rPr>
                        <a:t>mortality</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4%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12% (ns)</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15529155"/>
                  </a:ext>
                </a:extLst>
              </a:tr>
              <a:tr h="424800">
                <a:tc>
                  <a:txBody>
                    <a:bodyPr/>
                    <a:lstStyle/>
                    <a:p>
                      <a:pPr marL="72000"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Senard 2020</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Urine</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Cefoxitin (n=23)</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Carbapenem (n=27)</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Clinical </a:t>
                      </a:r>
                      <a:r>
                        <a:rPr lang="fr-FR" sz="1200" b="1" i="0" kern="0" dirty="0" err="1">
                          <a:solidFill>
                            <a:schemeClr val="tx1"/>
                          </a:solidFill>
                          <a:effectLst/>
                          <a:latin typeface="Arial" panose="020B0604020202020204" pitchFamily="34" charset="0"/>
                          <a:cs typeface="Arial" panose="020B0604020202020204" pitchFamily="34" charset="0"/>
                        </a:rPr>
                        <a:t>success</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74%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82% (ns)</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86299241"/>
                  </a:ext>
                </a:extLst>
              </a:tr>
              <a:tr h="424800">
                <a:tc>
                  <a:txBody>
                    <a:bodyPr/>
                    <a:lstStyle/>
                    <a:p>
                      <a:pPr marL="72000"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Dequidt</a:t>
                      </a:r>
                      <a:r>
                        <a:rPr lang="fr-FR" sz="1200" b="0" i="0" kern="0" dirty="0">
                          <a:solidFill>
                            <a:schemeClr val="tx1"/>
                          </a:solidFill>
                          <a:effectLst/>
                          <a:latin typeface="Arial" panose="020B0604020202020204" pitchFamily="34" charset="0"/>
                          <a:cs typeface="Arial" panose="020B0604020202020204" pitchFamily="34" charset="0"/>
                        </a:rPr>
                        <a:t> 2023</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Bloodstream</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Cefoxitin</a:t>
                      </a:r>
                      <a:r>
                        <a:rPr lang="fr-FR" sz="1200" b="0" i="0" kern="0" dirty="0">
                          <a:solidFill>
                            <a:schemeClr val="tx1"/>
                          </a:solidFill>
                          <a:effectLst/>
                          <a:latin typeface="Arial" panose="020B0604020202020204" pitchFamily="34" charset="0"/>
                          <a:cs typeface="Arial" panose="020B0604020202020204" pitchFamily="34" charset="0"/>
                        </a:rPr>
                        <a:t> (n=63)</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Carbapenem</a:t>
                      </a:r>
                      <a:r>
                        <a:rPr lang="fr-FR" sz="1200" b="0" i="0" kern="0" dirty="0">
                          <a:solidFill>
                            <a:schemeClr val="tx1"/>
                          </a:solidFill>
                          <a:effectLst/>
                          <a:latin typeface="Arial" panose="020B0604020202020204" pitchFamily="34" charset="0"/>
                          <a:cs typeface="Arial" panose="020B0604020202020204" pitchFamily="34" charset="0"/>
                        </a:rPr>
                        <a:t> (n=47)</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Clinical </a:t>
                      </a:r>
                      <a:r>
                        <a:rPr lang="fr-FR" sz="1200" b="1" i="0" kern="0" dirty="0" err="1">
                          <a:solidFill>
                            <a:schemeClr val="tx1"/>
                          </a:solidFill>
                          <a:effectLst/>
                          <a:latin typeface="Arial" panose="020B0604020202020204" pitchFamily="34" charset="0"/>
                          <a:cs typeface="Arial" panose="020B0604020202020204" pitchFamily="34" charset="0"/>
                        </a:rPr>
                        <a:t>success</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a:solidFill>
                            <a:schemeClr val="tx1"/>
                          </a:solidFill>
                          <a:effectLst/>
                          <a:latin typeface="Arial" panose="020B0604020202020204" pitchFamily="34" charset="0"/>
                          <a:cs typeface="Arial" panose="020B0604020202020204" pitchFamily="34" charset="0"/>
                        </a:rPr>
                        <a:t>57% </a:t>
                      </a:r>
                      <a:r>
                        <a:rPr lang="fr-FR" sz="1200" b="0" i="1" kern="0" dirty="0">
                          <a:solidFill>
                            <a:schemeClr val="tx1"/>
                          </a:solidFill>
                          <a:effectLst/>
                          <a:latin typeface="Arial" panose="020B0604020202020204" pitchFamily="34" charset="0"/>
                          <a:cs typeface="Arial" panose="020B0604020202020204" pitchFamily="34" charset="0"/>
                        </a:rPr>
                        <a:t>vs</a:t>
                      </a:r>
                      <a:r>
                        <a:rPr lang="fr-FR" sz="1200" b="0" i="0" kern="0" dirty="0">
                          <a:solidFill>
                            <a:schemeClr val="tx1"/>
                          </a:solidFill>
                          <a:effectLst/>
                          <a:latin typeface="Arial" panose="020B0604020202020204" pitchFamily="34" charset="0"/>
                          <a:cs typeface="Arial" panose="020B0604020202020204" pitchFamily="34" charset="0"/>
                        </a:rPr>
                        <a:t> 53% (ns)</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16739284"/>
                  </a:ext>
                </a:extLst>
              </a:tr>
              <a:tr h="424800">
                <a:tc>
                  <a:txBody>
                    <a:bodyPr/>
                    <a:lstStyle/>
                    <a:p>
                      <a:pPr marL="72000" algn="l">
                        <a:lnSpc>
                          <a:spcPct val="107000"/>
                        </a:lnSpc>
                        <a:spcAft>
                          <a:spcPts val="800"/>
                        </a:spcAft>
                      </a:pPr>
                      <a:r>
                        <a:rPr lang="fr-FR" sz="1200" b="0" i="0" kern="0" dirty="0" err="1">
                          <a:solidFill>
                            <a:schemeClr val="tx1"/>
                          </a:solidFill>
                          <a:effectLst/>
                          <a:latin typeface="Arial" panose="020B0604020202020204" pitchFamily="34" charset="0"/>
                          <a:cs typeface="Arial" panose="020B0604020202020204" pitchFamily="34" charset="0"/>
                        </a:rPr>
                        <a:t>Hayawaka</a:t>
                      </a:r>
                      <a:r>
                        <a:rPr lang="fr-FR" sz="1200" b="0" i="0" kern="0" dirty="0">
                          <a:solidFill>
                            <a:schemeClr val="tx1"/>
                          </a:solidFill>
                          <a:effectLst/>
                          <a:latin typeface="Arial" panose="020B0604020202020204" pitchFamily="34" charset="0"/>
                          <a:cs typeface="Arial" panose="020B0604020202020204" pitchFamily="34" charset="0"/>
                        </a:rPr>
                        <a:t> 2023</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ap="flat" cmpd="sng" algn="ctr">
                      <a:solidFill>
                        <a:srgbClr val="5E247C"/>
                      </a:solidFill>
                      <a:prstDash val="solid"/>
                      <a:round/>
                      <a:headEnd type="none" w="med" len="med"/>
                      <a:tailEnd type="none" w="med" len="med"/>
                    </a:lnL>
                    <a:lnR w="12700" cmpd="sng">
                      <a:noFill/>
                    </a:lnR>
                    <a:lnT w="12700" cmpd="sng">
                      <a:noFill/>
                    </a:lnT>
                    <a:lnB w="1270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Urine</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Cefmetazole (n=81)</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0" i="0" kern="0">
                          <a:solidFill>
                            <a:schemeClr val="tx1"/>
                          </a:solidFill>
                          <a:effectLst/>
                          <a:latin typeface="Arial" panose="020B0604020202020204" pitchFamily="34" charset="0"/>
                          <a:cs typeface="Arial" panose="020B0604020202020204" pitchFamily="34" charset="0"/>
                        </a:rPr>
                        <a:t>Meropenem (n=46)</a:t>
                      </a:r>
                      <a:endParaRPr lang="fr-FR" sz="1200" b="0" i="0" kern="10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mpd="sng">
                      <a:noFill/>
                    </a:lnR>
                    <a:lnT w="12700" cmpd="sng">
                      <a:noFill/>
                    </a:lnT>
                    <a:lnB w="1270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l">
                        <a:lnSpc>
                          <a:spcPct val="107000"/>
                        </a:lnSpc>
                        <a:spcAft>
                          <a:spcPts val="800"/>
                        </a:spcAft>
                      </a:pPr>
                      <a:r>
                        <a:rPr lang="fr-FR" sz="1200" b="1" i="0" kern="0" dirty="0">
                          <a:solidFill>
                            <a:schemeClr val="tx1"/>
                          </a:solidFill>
                          <a:effectLst/>
                          <a:latin typeface="Arial" panose="020B0604020202020204" pitchFamily="34" charset="0"/>
                          <a:cs typeface="Arial" panose="020B0604020202020204" pitchFamily="34" charset="0"/>
                        </a:rPr>
                        <a:t>In-</a:t>
                      </a:r>
                      <a:r>
                        <a:rPr lang="fr-FR" sz="1200" b="1" i="0" kern="0" dirty="0" err="1">
                          <a:solidFill>
                            <a:schemeClr val="tx1"/>
                          </a:solidFill>
                          <a:effectLst/>
                          <a:latin typeface="Arial" panose="020B0604020202020204" pitchFamily="34" charset="0"/>
                          <a:cs typeface="Arial" panose="020B0604020202020204" pitchFamily="34" charset="0"/>
                        </a:rPr>
                        <a:t>hospital</a:t>
                      </a:r>
                      <a:r>
                        <a:rPr lang="fr-FR" sz="1200" b="1" i="0" kern="0" dirty="0">
                          <a:solidFill>
                            <a:schemeClr val="tx1"/>
                          </a:solidFill>
                          <a:effectLst/>
                          <a:latin typeface="Arial" panose="020B0604020202020204" pitchFamily="34" charset="0"/>
                          <a:cs typeface="Arial" panose="020B0604020202020204" pitchFamily="34" charset="0"/>
                        </a:rPr>
                        <a:t> </a:t>
                      </a:r>
                      <a:r>
                        <a:rPr lang="fr-FR" sz="1200" b="1" i="0" kern="0" dirty="0" err="1">
                          <a:solidFill>
                            <a:schemeClr val="tx1"/>
                          </a:solidFill>
                          <a:effectLst/>
                          <a:latin typeface="Arial" panose="020B0604020202020204" pitchFamily="34" charset="0"/>
                          <a:cs typeface="Arial" panose="020B0604020202020204" pitchFamily="34" charset="0"/>
                        </a:rPr>
                        <a:t>mortality</a:t>
                      </a:r>
                      <a:r>
                        <a:rPr lang="fr-FR" sz="1200" b="1" i="0" kern="0" dirty="0">
                          <a:solidFill>
                            <a:schemeClr val="tx1"/>
                          </a:solidFill>
                          <a:effectLst/>
                          <a:latin typeface="Arial" panose="020B0604020202020204" pitchFamily="34" charset="0"/>
                          <a:cs typeface="Arial" panose="020B0604020202020204" pitchFamily="34" charset="0"/>
                        </a:rPr>
                        <a:t>: </a:t>
                      </a:r>
                      <a:r>
                        <a:rPr lang="fr-FR" sz="1200" b="0" i="0" kern="0" dirty="0" err="1">
                          <a:solidFill>
                            <a:schemeClr val="tx1"/>
                          </a:solidFill>
                          <a:effectLst/>
                          <a:latin typeface="Arial" panose="020B0604020202020204" pitchFamily="34" charset="0"/>
                          <a:cs typeface="Arial" panose="020B0604020202020204" pitchFamily="34" charset="0"/>
                        </a:rPr>
                        <a:t>similar</a:t>
                      </a:r>
                      <a:r>
                        <a:rPr lang="fr-FR" sz="1200" b="0" i="0" kern="0" dirty="0">
                          <a:solidFill>
                            <a:schemeClr val="tx1"/>
                          </a:solidFill>
                          <a:effectLst/>
                          <a:latin typeface="Arial" panose="020B0604020202020204" pitchFamily="34" charset="0"/>
                          <a:cs typeface="Arial" panose="020B0604020202020204" pitchFamily="34" charset="0"/>
                        </a:rPr>
                        <a:t> in </a:t>
                      </a:r>
                      <a:r>
                        <a:rPr lang="fr-FR" sz="1200" b="0" i="0" kern="0" dirty="0" err="1">
                          <a:solidFill>
                            <a:schemeClr val="tx1"/>
                          </a:solidFill>
                          <a:effectLst/>
                          <a:latin typeface="Arial" panose="020B0604020202020204" pitchFamily="34" charset="0"/>
                          <a:cs typeface="Arial" panose="020B0604020202020204" pitchFamily="34" charset="0"/>
                        </a:rPr>
                        <a:t>propensity</a:t>
                      </a:r>
                      <a:r>
                        <a:rPr lang="fr-FR" sz="1200" b="0" i="0" kern="0" dirty="0">
                          <a:solidFill>
                            <a:schemeClr val="tx1"/>
                          </a:solidFill>
                          <a:effectLst/>
                          <a:latin typeface="Arial" panose="020B0604020202020204" pitchFamily="34" charset="0"/>
                          <a:cs typeface="Arial" panose="020B0604020202020204" pitchFamily="34" charset="0"/>
                        </a:rPr>
                        <a:t>-score </a:t>
                      </a:r>
                      <a:r>
                        <a:rPr lang="fr-FR" sz="1200" b="0" i="0" kern="0" dirty="0" err="1">
                          <a:solidFill>
                            <a:schemeClr val="tx1"/>
                          </a:solidFill>
                          <a:effectLst/>
                          <a:latin typeface="Arial" panose="020B0604020202020204" pitchFamily="34" charset="0"/>
                          <a:cs typeface="Arial" panose="020B0604020202020204" pitchFamily="34" charset="0"/>
                        </a:rPr>
                        <a:t>adjusted</a:t>
                      </a:r>
                      <a:r>
                        <a:rPr lang="fr-FR" sz="1200" b="0" i="0" kern="0" dirty="0">
                          <a:solidFill>
                            <a:schemeClr val="tx1"/>
                          </a:solidFill>
                          <a:effectLst/>
                          <a:latin typeface="Arial" panose="020B0604020202020204" pitchFamily="34" charset="0"/>
                          <a:cs typeface="Arial" panose="020B0604020202020204" pitchFamily="34" charset="0"/>
                        </a:rPr>
                        <a:t> </a:t>
                      </a:r>
                      <a:r>
                        <a:rPr lang="fr-FR" sz="1200" b="0" i="0" kern="0" dirty="0" err="1">
                          <a:solidFill>
                            <a:schemeClr val="tx1"/>
                          </a:solidFill>
                          <a:effectLst/>
                          <a:latin typeface="Arial" panose="020B0604020202020204" pitchFamily="34" charset="0"/>
                          <a:cs typeface="Arial" panose="020B0604020202020204" pitchFamily="34" charset="0"/>
                        </a:rPr>
                        <a:t>cohort</a:t>
                      </a:r>
                      <a:r>
                        <a:rPr lang="fr-FR" sz="1200" b="0" i="0" kern="0" dirty="0">
                          <a:solidFill>
                            <a:schemeClr val="tx1"/>
                          </a:solidFill>
                          <a:effectLst/>
                          <a:latin typeface="Arial" panose="020B0604020202020204" pitchFamily="34" charset="0"/>
                          <a:cs typeface="Arial" panose="020B0604020202020204" pitchFamily="34" charset="0"/>
                        </a:rPr>
                        <a:t> </a:t>
                      </a:r>
                      <a:br>
                        <a:rPr lang="fr-FR" sz="1200" b="0" i="0" kern="0" dirty="0">
                          <a:solidFill>
                            <a:schemeClr val="tx1"/>
                          </a:solidFill>
                          <a:effectLst/>
                          <a:latin typeface="Arial" panose="020B0604020202020204" pitchFamily="34" charset="0"/>
                          <a:cs typeface="Arial" panose="020B0604020202020204" pitchFamily="34" charset="0"/>
                        </a:rPr>
                      </a:br>
                      <a:r>
                        <a:rPr lang="fr-FR" sz="1200" b="0" i="0" kern="0" dirty="0">
                          <a:solidFill>
                            <a:schemeClr val="tx1"/>
                          </a:solidFill>
                          <a:effectLst/>
                          <a:latin typeface="Arial" panose="020B0604020202020204" pitchFamily="34" charset="0"/>
                          <a:cs typeface="Arial" panose="020B0604020202020204" pitchFamily="34" charset="0"/>
                        </a:rPr>
                        <a:t>(OR 0.20 (0.03-1.36)</a:t>
                      </a:r>
                      <a:endParaRPr lang="fr-FR" sz="1200" b="0" i="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12700" cmpd="sng">
                      <a:noFill/>
                    </a:lnL>
                    <a:lnR w="12700" cap="flat" cmpd="sng" algn="ctr">
                      <a:solidFill>
                        <a:srgbClr val="5E247C"/>
                      </a:solidFill>
                      <a:prstDash val="solid"/>
                      <a:round/>
                      <a:headEnd type="none" w="med" len="med"/>
                      <a:tailEnd type="none" w="med" len="med"/>
                    </a:lnR>
                    <a:lnT w="12700" cmpd="sng">
                      <a:noFill/>
                    </a:lnT>
                    <a:lnB w="12700"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08111640"/>
                  </a:ext>
                </a:extLst>
              </a:tr>
            </a:tbl>
          </a:graphicData>
        </a:graphic>
      </p:graphicFrame>
    </p:spTree>
    <p:extLst>
      <p:ext uri="{BB962C8B-B14F-4D97-AF65-F5344CB8AC3E}">
        <p14:creationId xmlns:p14="http://schemas.microsoft.com/office/powerpoint/2010/main" val="60665494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5F05257-6D72-7947-9BE0-61EA8149EA36}"/>
              </a:ext>
            </a:extLst>
          </p:cNvPr>
          <p:cNvSpPr>
            <a:spLocks noGrp="1"/>
          </p:cNvSpPr>
          <p:nvPr>
            <p:ph type="body" sz="quarter" idx="15"/>
          </p:nvPr>
        </p:nvSpPr>
        <p:spPr>
          <a:xfrm>
            <a:off x="960194" y="1052461"/>
            <a:ext cx="11104989" cy="4232354"/>
          </a:xfrm>
        </p:spPr>
        <p:txBody>
          <a:bodyPr/>
          <a:lstStyle/>
          <a:p>
            <a:pPr>
              <a:lnSpc>
                <a:spcPct val="107000"/>
              </a:lnSpc>
              <a:spcAft>
                <a:spcPts val="600"/>
              </a:spcAft>
            </a:pPr>
            <a:r>
              <a:rPr lang="en-US" sz="1800" kern="100" dirty="0">
                <a:effectLst/>
                <a:ea typeface="Aptos" panose="020B0004020202020204" pitchFamily="34" charset="0"/>
              </a:rPr>
              <a:t>Pre-clinical and clinical data support the use of carbapenems for invasive ESBL-E infections, at least initially</a:t>
            </a:r>
          </a:p>
          <a:p>
            <a:pPr lvl="1">
              <a:lnSpc>
                <a:spcPct val="107000"/>
              </a:lnSpc>
              <a:spcAft>
                <a:spcPts val="600"/>
              </a:spcAft>
            </a:pPr>
            <a:r>
              <a:rPr lang="en-US" b="1" kern="100" dirty="0">
                <a:effectLst/>
                <a:ea typeface="Aptos" panose="020B0004020202020204" pitchFamily="34" charset="0"/>
              </a:rPr>
              <a:t>PTZ</a:t>
            </a:r>
            <a:r>
              <a:rPr lang="en-US" kern="100" dirty="0">
                <a:effectLst/>
                <a:ea typeface="Aptos" panose="020B0004020202020204" pitchFamily="34" charset="0"/>
              </a:rPr>
              <a:t>: May be reasonable for pyelonephritis if not ill-appearing and no concerns for complicated disease (e.g., renal abscess, renal stone, indwelling stents that cannot be removed)</a:t>
            </a:r>
          </a:p>
          <a:p>
            <a:pPr lvl="1">
              <a:lnSpc>
                <a:spcPct val="107000"/>
              </a:lnSpc>
              <a:spcAft>
                <a:spcPts val="600"/>
              </a:spcAft>
            </a:pPr>
            <a:r>
              <a:rPr lang="en-US" b="1" kern="100" dirty="0">
                <a:effectLst/>
                <a:ea typeface="Aptos" panose="020B0004020202020204" pitchFamily="34" charset="0"/>
              </a:rPr>
              <a:t>Cefepime</a:t>
            </a:r>
            <a:r>
              <a:rPr lang="en-US" kern="100" dirty="0">
                <a:effectLst/>
                <a:ea typeface="Aptos" panose="020B0004020202020204" pitchFamily="34" charset="0"/>
              </a:rPr>
              <a:t>: Available data do not support it for ESBL-E infections</a:t>
            </a:r>
          </a:p>
          <a:p>
            <a:pPr lvl="1">
              <a:lnSpc>
                <a:spcPct val="107000"/>
              </a:lnSpc>
              <a:spcAft>
                <a:spcPts val="600"/>
              </a:spcAft>
            </a:pPr>
            <a:r>
              <a:rPr lang="en-US" b="1" kern="100" dirty="0" err="1">
                <a:effectLst/>
                <a:ea typeface="Aptos" panose="020B0004020202020204" pitchFamily="34" charset="0"/>
              </a:rPr>
              <a:t>Cephamycins</a:t>
            </a:r>
            <a:r>
              <a:rPr lang="en-US" kern="100" dirty="0">
                <a:effectLst/>
                <a:ea typeface="Aptos" panose="020B0004020202020204" pitchFamily="34" charset="0"/>
              </a:rPr>
              <a:t>: May become preferred treatment option as more clinical data are available</a:t>
            </a:r>
          </a:p>
          <a:p>
            <a:pPr>
              <a:lnSpc>
                <a:spcPct val="107000"/>
              </a:lnSpc>
              <a:spcBef>
                <a:spcPts val="2400"/>
              </a:spcBef>
              <a:spcAft>
                <a:spcPts val="2400"/>
              </a:spcAft>
            </a:pPr>
            <a:r>
              <a:rPr lang="en-US" sz="1800" kern="100" dirty="0">
                <a:effectLst/>
                <a:ea typeface="Aptos" panose="020B0004020202020204" pitchFamily="34" charset="0"/>
              </a:rPr>
              <a:t>Save newer </a:t>
            </a:r>
            <a:r>
              <a:rPr lang="en-US" sz="1800" kern="100" dirty="0">
                <a:effectLst/>
                <a:latin typeface="Calibri" panose="020F0502020204030204" pitchFamily="34" charset="0"/>
                <a:ea typeface="Aptos" panose="020B0004020202020204" pitchFamily="34" charset="0"/>
                <a:cs typeface="Calibri" panose="020F0502020204030204" pitchFamily="34" charset="0"/>
              </a:rPr>
              <a:t>ß</a:t>
            </a:r>
            <a:r>
              <a:rPr lang="en-US" sz="1800" kern="100" dirty="0">
                <a:effectLst/>
                <a:ea typeface="Aptos" panose="020B0004020202020204" pitchFamily="34" charset="0"/>
              </a:rPr>
              <a:t>-lactams for the treatment of carbapenem-resistant infections where fewer options exist!</a:t>
            </a:r>
          </a:p>
          <a:p>
            <a:pPr>
              <a:lnSpc>
                <a:spcPct val="107000"/>
              </a:lnSpc>
              <a:spcAft>
                <a:spcPts val="2400"/>
              </a:spcAft>
            </a:pPr>
            <a:r>
              <a:rPr lang="en-US" sz="1800" kern="100" dirty="0">
                <a:effectLst/>
                <a:ea typeface="Aptos" panose="020B0004020202020204" pitchFamily="34" charset="0"/>
              </a:rPr>
              <a:t>Oral TMP-SMX, ciprofloxacin, levofloxacin, doxycycline, aminoglycoside (depending on source of infection) are reasonable for invasive ESBL-E infections, after some clinical improvement observed</a:t>
            </a:r>
          </a:p>
          <a:p>
            <a:pPr lvl="1">
              <a:lnSpc>
                <a:spcPct val="107000"/>
              </a:lnSpc>
              <a:spcAft>
                <a:spcPts val="2400"/>
              </a:spcAft>
            </a:pPr>
            <a:endParaRPr lang="en-US" kern="100" dirty="0">
              <a:effectLst/>
              <a:latin typeface="Aptos" panose="020B0004020202020204" pitchFamily="34" charset="0"/>
              <a:ea typeface="Aptos" panose="020B0004020202020204" pitchFamily="34" charset="0"/>
              <a:cs typeface="Times New Roman" panose="02020603050405020304" pitchFamily="18" charset="0"/>
            </a:endParaRPr>
          </a:p>
          <a:p>
            <a:pPr marL="0" indent="0">
              <a:buNone/>
            </a:pPr>
            <a:endParaRPr lang="fr-FR" dirty="0"/>
          </a:p>
        </p:txBody>
      </p:sp>
      <p:sp>
        <p:nvSpPr>
          <p:cNvPr id="4" name="Titre 3">
            <a:extLst>
              <a:ext uri="{FF2B5EF4-FFF2-40B4-BE49-F238E27FC236}">
                <a16:creationId xmlns:a16="http://schemas.microsoft.com/office/drawing/2014/main" id="{F607E074-BCC7-E1D3-4507-FE191C593C78}"/>
              </a:ext>
            </a:extLst>
          </p:cNvPr>
          <p:cNvSpPr>
            <a:spLocks noGrp="1"/>
          </p:cNvSpPr>
          <p:nvPr>
            <p:ph type="title"/>
          </p:nvPr>
        </p:nvSpPr>
        <p:spPr/>
        <p:txBody>
          <a:bodyPr/>
          <a:lstStyle/>
          <a:p>
            <a:r>
              <a:rPr lang="en-US" dirty="0"/>
              <a:t>Pro: Carbapenems for Invasive ESBL-E Infections</a:t>
            </a:r>
            <a:endParaRPr lang="fr-FR" b="0" dirty="0"/>
          </a:p>
        </p:txBody>
      </p:sp>
      <p:sp>
        <p:nvSpPr>
          <p:cNvPr id="6" name="Espace réservé du contenu 5">
            <a:extLst>
              <a:ext uri="{FF2B5EF4-FFF2-40B4-BE49-F238E27FC236}">
                <a16:creationId xmlns:a16="http://schemas.microsoft.com/office/drawing/2014/main" id="{51A35555-58F5-4A17-D666-A6D724C0852D}"/>
              </a:ext>
            </a:extLst>
          </p:cNvPr>
          <p:cNvSpPr>
            <a:spLocks noGrp="1"/>
          </p:cNvSpPr>
          <p:nvPr>
            <p:ph sz="quarter" idx="16"/>
          </p:nvPr>
        </p:nvSpPr>
        <p:spPr/>
        <p:txBody>
          <a:bodyPr/>
          <a:lstStyle/>
          <a:p>
            <a:r>
              <a:rPr lang="fr-FR" dirty="0" err="1"/>
              <a:t>Pranita</a:t>
            </a:r>
            <a:r>
              <a:rPr lang="fr-FR" dirty="0"/>
              <a:t> D. </a:t>
            </a:r>
            <a:r>
              <a:rPr lang="fr-FR" dirty="0" err="1"/>
              <a:t>Tamma</a:t>
            </a:r>
            <a:r>
              <a:rPr lang="fr-FR" dirty="0"/>
              <a:t> et al., ECCMID</a:t>
            </a:r>
            <a:r>
              <a:rPr lang="fr-FR" baseline="30000" dirty="0"/>
              <a:t>®</a:t>
            </a:r>
            <a:r>
              <a:rPr lang="fr-FR" dirty="0"/>
              <a:t> 2024, Session#SY172</a:t>
            </a:r>
          </a:p>
        </p:txBody>
      </p:sp>
    </p:spTree>
    <p:extLst>
      <p:ext uri="{BB962C8B-B14F-4D97-AF65-F5344CB8AC3E}">
        <p14:creationId xmlns:p14="http://schemas.microsoft.com/office/powerpoint/2010/main" val="164685844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Epidemiology, management, and outcomes of infections caused by </a:t>
            </a:r>
            <a:r>
              <a:rPr lang="en-US" sz="3200" dirty="0" err="1"/>
              <a:t>metallo</a:t>
            </a:r>
            <a:r>
              <a:rPr lang="en-US" sz="3200" dirty="0"/>
              <a:t>-β-lactamases-producing </a:t>
            </a:r>
            <a:r>
              <a:rPr lang="en-US" sz="3200" dirty="0" err="1"/>
              <a:t>Enterobacterales</a:t>
            </a:r>
            <a:r>
              <a:rPr lang="en-US" sz="3200" dirty="0"/>
              <a:t> (MBL-EB) in Greek intensive care units (ICUs)</a:t>
            </a: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err="1"/>
              <a:t>Vassiliki</a:t>
            </a:r>
            <a:r>
              <a:rPr lang="fr-FR" dirty="0"/>
              <a:t> TSOLAKI et al., ECCMID</a:t>
            </a:r>
            <a:r>
              <a:rPr lang="fr-FR" dirty="0">
                <a:latin typeface="Arial Narrow" panose="020B0606020202030204" pitchFamily="34" charset="0"/>
              </a:rPr>
              <a:t>® 2024, Abs#O1166</a:t>
            </a:r>
            <a:endParaRPr lang="fr-FR" dirty="0"/>
          </a:p>
        </p:txBody>
      </p:sp>
      <p:sp>
        <p:nvSpPr>
          <p:cNvPr id="4" name="Espace réservé du contenu 3">
            <a:extLst>
              <a:ext uri="{FF2B5EF4-FFF2-40B4-BE49-F238E27FC236}">
                <a16:creationId xmlns:a16="http://schemas.microsoft.com/office/drawing/2014/main" id="{4B256366-2ADD-A045-03D5-70477A9E0F73}"/>
              </a:ext>
            </a:extLst>
          </p:cNvPr>
          <p:cNvSpPr>
            <a:spLocks noGrp="1"/>
          </p:cNvSpPr>
          <p:nvPr>
            <p:ph sz="quarter" idx="11"/>
          </p:nvPr>
        </p:nvSpPr>
        <p:spPr>
          <a:xfrm>
            <a:off x="1280160" y="148485"/>
            <a:ext cx="10611292" cy="360864"/>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29256686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FDG UPTAKE PATTERN - Quantification</a:t>
            </a:r>
          </a:p>
        </p:txBody>
      </p:sp>
      <p:sp>
        <p:nvSpPr>
          <p:cNvPr id="5" name="Espace réservé du contenu 4"/>
          <p:cNvSpPr>
            <a:spLocks noGrp="1"/>
          </p:cNvSpPr>
          <p:nvPr>
            <p:ph sz="quarter" idx="16"/>
          </p:nvPr>
        </p:nvSpPr>
        <p:spPr/>
        <p:txBody>
          <a:bodyPr/>
          <a:lstStyle/>
          <a:p>
            <a:r>
              <a:rPr lang="fr-FR" dirty="0"/>
              <a:t>Maria </a:t>
            </a:r>
            <a:r>
              <a:rPr lang="fr-FR" dirty="0" err="1"/>
              <a:t>Nazarena</a:t>
            </a:r>
            <a:r>
              <a:rPr lang="fr-FR" dirty="0"/>
              <a:t> PIZZI et al., ECCMID</a:t>
            </a:r>
            <a:r>
              <a:rPr lang="fr-FR" baseline="30000" dirty="0">
                <a:latin typeface="Arial Narrow" panose="020B0606020202030204" pitchFamily="34" charset="0"/>
              </a:rPr>
              <a:t>®</a:t>
            </a:r>
            <a:r>
              <a:rPr lang="fr-FR" dirty="0"/>
              <a:t> 2024, Session#SY004</a:t>
            </a:r>
          </a:p>
        </p:txBody>
      </p:sp>
      <p:sp>
        <p:nvSpPr>
          <p:cNvPr id="15" name="Espace réservé du texte 3"/>
          <p:cNvSpPr>
            <a:spLocks noGrp="1"/>
          </p:cNvSpPr>
          <p:nvPr>
            <p:ph type="body" sz="quarter" idx="15"/>
          </p:nvPr>
        </p:nvSpPr>
        <p:spPr>
          <a:xfrm>
            <a:off x="1365310" y="1694936"/>
            <a:ext cx="6819900" cy="1733947"/>
          </a:xfrm>
        </p:spPr>
        <p:txBody>
          <a:bodyPr/>
          <a:lstStyle/>
          <a:p>
            <a:pPr>
              <a:spcBef>
                <a:spcPts val="1800"/>
              </a:spcBef>
            </a:pPr>
            <a:r>
              <a:rPr lang="en-US" dirty="0"/>
              <a:t>3 months-restriction</a:t>
            </a:r>
          </a:p>
          <a:p>
            <a:pPr>
              <a:spcBef>
                <a:spcPts val="1800"/>
              </a:spcBef>
            </a:pPr>
            <a:r>
              <a:rPr lang="en-US" dirty="0"/>
              <a:t>Removed from Guidelines</a:t>
            </a:r>
          </a:p>
          <a:p>
            <a:pPr>
              <a:spcBef>
                <a:spcPts val="1800"/>
              </a:spcBef>
            </a:pPr>
            <a:r>
              <a:rPr lang="en-US" dirty="0"/>
              <a:t>Scan at any moment after suspicion</a:t>
            </a:r>
          </a:p>
          <a:p>
            <a:pPr>
              <a:spcBef>
                <a:spcPts val="1800"/>
              </a:spcBef>
            </a:pPr>
            <a:r>
              <a:rPr lang="en-US" dirty="0"/>
              <a:t> ASAP (&lt;ATB) to avoid FN</a:t>
            </a:r>
          </a:p>
          <a:p>
            <a:pPr marL="0" indent="0">
              <a:buNone/>
            </a:pPr>
            <a:endParaRPr lang="fr-FR" dirty="0"/>
          </a:p>
        </p:txBody>
      </p:sp>
      <p:sp>
        <p:nvSpPr>
          <p:cNvPr id="25" name="Espace réservé du texte 24">
            <a:extLst>
              <a:ext uri="{FF2B5EF4-FFF2-40B4-BE49-F238E27FC236}">
                <a16:creationId xmlns:a16="http://schemas.microsoft.com/office/drawing/2014/main" id="{EDE2E0D0-1512-BC46-5682-523774BFC800}"/>
              </a:ext>
            </a:extLst>
          </p:cNvPr>
          <p:cNvSpPr>
            <a:spLocks noGrp="1"/>
          </p:cNvSpPr>
          <p:nvPr>
            <p:ph type="body" sz="quarter" idx="19"/>
          </p:nvPr>
        </p:nvSpPr>
        <p:spPr/>
        <p:txBody>
          <a:bodyPr/>
          <a:lstStyle/>
          <a:p>
            <a:r>
              <a:rPr lang="en-US" dirty="0"/>
              <a:t>Morpho-metabolic post-surgical patterns of non-infected prosthetic heart valves by [18F]FDG PET/CTA: "normality" is a possible diagnosis (Albert Roque et al., </a:t>
            </a:r>
            <a:r>
              <a:rPr lang="en-US" dirty="0" err="1"/>
              <a:t>Eur</a:t>
            </a:r>
            <a:r>
              <a:rPr lang="en-US" dirty="0"/>
              <a:t> Heart J Cardiovasc Imaging. 2020 Jan 1;21(1):24-33. </a:t>
            </a:r>
            <a:r>
              <a:rPr lang="en-US" dirty="0" err="1"/>
              <a:t>doi</a:t>
            </a:r>
            <a:r>
              <a:rPr lang="en-US" dirty="0"/>
              <a:t>: 10.1093/</a:t>
            </a:r>
            <a:r>
              <a:rPr lang="en-US" dirty="0" err="1"/>
              <a:t>ehjci</a:t>
            </a:r>
            <a:r>
              <a:rPr lang="en-US" dirty="0"/>
              <a:t>/jez222)</a:t>
            </a:r>
            <a:endParaRPr lang="fr-FR" dirty="0"/>
          </a:p>
        </p:txBody>
      </p:sp>
    </p:spTree>
    <p:extLst>
      <p:ext uri="{BB962C8B-B14F-4D97-AF65-F5344CB8AC3E}">
        <p14:creationId xmlns:p14="http://schemas.microsoft.com/office/powerpoint/2010/main" val="82189083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63B4E2E9-AE96-12AD-B6AA-C918961C17E5}"/>
              </a:ext>
            </a:extLst>
          </p:cNvPr>
          <p:cNvSpPr>
            <a:spLocks noGrp="1"/>
          </p:cNvSpPr>
          <p:nvPr>
            <p:ph type="body" sz="quarter" idx="15"/>
          </p:nvPr>
        </p:nvSpPr>
        <p:spPr>
          <a:xfrm>
            <a:off x="957434" y="945959"/>
            <a:ext cx="11104989" cy="898803"/>
          </a:xfrm>
        </p:spPr>
        <p:txBody>
          <a:bodyPr/>
          <a:lstStyle/>
          <a:p>
            <a:pPr>
              <a:lnSpc>
                <a:spcPct val="107000"/>
              </a:lnSpc>
              <a:spcAft>
                <a:spcPts val="200"/>
              </a:spcAft>
            </a:pPr>
            <a:r>
              <a:rPr lang="fr-FR" sz="1800" kern="100" dirty="0">
                <a:effectLst/>
                <a:ea typeface="Aptos" panose="020B0004020202020204" pitchFamily="34" charset="0"/>
              </a:rPr>
              <a:t>An </a:t>
            </a:r>
            <a:r>
              <a:rPr lang="fr-FR" sz="1800" kern="100" dirty="0" err="1">
                <a:effectLst/>
                <a:ea typeface="Aptos" panose="020B0004020202020204" pitchFamily="34" charset="0"/>
              </a:rPr>
              <a:t>interim</a:t>
            </a:r>
            <a:r>
              <a:rPr lang="fr-FR" sz="1800" kern="100" dirty="0">
                <a:effectLst/>
                <a:ea typeface="Aptos" panose="020B0004020202020204" pitchFamily="34" charset="0"/>
              </a:rPr>
              <a:t> </a:t>
            </a:r>
            <a:r>
              <a:rPr lang="fr-FR" sz="1800" kern="100" dirty="0" err="1">
                <a:effectLst/>
                <a:ea typeface="Aptos" panose="020B0004020202020204" pitchFamily="34" charset="0"/>
              </a:rPr>
              <a:t>analysis</a:t>
            </a:r>
            <a:r>
              <a:rPr lang="fr-FR" sz="1800" kern="100" dirty="0">
                <a:effectLst/>
                <a:ea typeface="Aptos" panose="020B0004020202020204" pitchFamily="34" charset="0"/>
              </a:rPr>
              <a:t> for the MBL-EB </a:t>
            </a:r>
            <a:r>
              <a:rPr lang="fr-FR" sz="1800" kern="100" dirty="0" err="1">
                <a:effectLst/>
                <a:ea typeface="Aptos" panose="020B0004020202020204" pitchFamily="34" charset="0"/>
              </a:rPr>
              <a:t>subpopulation</a:t>
            </a:r>
            <a:r>
              <a:rPr lang="fr-FR" sz="1800" kern="100" dirty="0">
                <a:effectLst/>
                <a:ea typeface="Aptos" panose="020B0004020202020204" pitchFamily="34" charset="0"/>
              </a:rPr>
              <a:t> </a:t>
            </a:r>
            <a:r>
              <a:rPr lang="fr-FR" sz="1800" kern="100" dirty="0" err="1">
                <a:effectLst/>
                <a:ea typeface="Aptos" panose="020B0004020202020204" pitchFamily="34" charset="0"/>
              </a:rPr>
              <a:t>was</a:t>
            </a:r>
            <a:r>
              <a:rPr lang="fr-FR" sz="1800" kern="100" dirty="0">
                <a:effectLst/>
                <a:ea typeface="Aptos" panose="020B0004020202020204" pitchFamily="34" charset="0"/>
              </a:rPr>
              <a:t> </a:t>
            </a:r>
            <a:r>
              <a:rPr lang="fr-FR" sz="1800" kern="100" dirty="0" err="1">
                <a:effectLst/>
                <a:ea typeface="Aptos" panose="020B0004020202020204" pitchFamily="34" charset="0"/>
              </a:rPr>
              <a:t>conducted</a:t>
            </a:r>
            <a:r>
              <a:rPr lang="fr-FR" sz="1800" kern="100" dirty="0">
                <a:effectLst/>
                <a:ea typeface="Aptos" panose="020B0004020202020204" pitchFamily="34" charset="0"/>
              </a:rPr>
              <a:t> </a:t>
            </a:r>
            <a:r>
              <a:rPr lang="fr-FR" sz="1800" kern="100" dirty="0" err="1">
                <a:effectLst/>
                <a:ea typeface="Aptos" panose="020B0004020202020204" pitchFamily="34" charset="0"/>
              </a:rPr>
              <a:t>between</a:t>
            </a:r>
            <a:r>
              <a:rPr lang="fr-FR" sz="1800" kern="100" dirty="0">
                <a:effectLst/>
                <a:ea typeface="Aptos" panose="020B0004020202020204" pitchFamily="34" charset="0"/>
              </a:rPr>
              <a:t> May 2021-March 2023</a:t>
            </a:r>
          </a:p>
          <a:p>
            <a:pPr lvl="1">
              <a:lnSpc>
                <a:spcPct val="107000"/>
              </a:lnSpc>
              <a:spcBef>
                <a:spcPts val="0"/>
              </a:spcBef>
              <a:spcAft>
                <a:spcPts val="800"/>
              </a:spcAft>
            </a:pPr>
            <a:r>
              <a:rPr lang="fr-FR" kern="100" dirty="0">
                <a:effectLst/>
                <a:ea typeface="Aptos" panose="020B0004020202020204" pitchFamily="34" charset="0"/>
              </a:rPr>
              <a:t>Aim: </a:t>
            </a:r>
            <a:r>
              <a:rPr lang="fr-FR" kern="100" dirty="0" err="1">
                <a:effectLst/>
                <a:ea typeface="Aptos" panose="020B0004020202020204" pitchFamily="34" charset="0"/>
              </a:rPr>
              <a:t>Assess</a:t>
            </a:r>
            <a:r>
              <a:rPr lang="fr-FR" kern="100" dirty="0">
                <a:effectLst/>
                <a:ea typeface="Aptos" panose="020B0004020202020204" pitchFamily="34" charset="0"/>
              </a:rPr>
              <a:t> clinical </a:t>
            </a:r>
            <a:r>
              <a:rPr lang="fr-FR" kern="100" dirty="0" err="1">
                <a:effectLst/>
                <a:ea typeface="Aptos" panose="020B0004020202020204" pitchFamily="34" charset="0"/>
              </a:rPr>
              <a:t>outcomes</a:t>
            </a:r>
            <a:r>
              <a:rPr lang="fr-FR" kern="100" dirty="0">
                <a:effectLst/>
                <a:ea typeface="Aptos" panose="020B0004020202020204" pitchFamily="34" charset="0"/>
              </a:rPr>
              <a:t>, </a:t>
            </a:r>
            <a:r>
              <a:rPr lang="fr-FR" kern="100" dirty="0" err="1">
                <a:effectLst/>
                <a:ea typeface="Aptos" panose="020B0004020202020204" pitchFamily="34" charset="0"/>
              </a:rPr>
              <a:t>microbiological</a:t>
            </a:r>
            <a:r>
              <a:rPr lang="fr-FR" kern="100" dirty="0">
                <a:effectLst/>
                <a:ea typeface="Aptos" panose="020B0004020202020204" pitchFamily="34" charset="0"/>
              </a:rPr>
              <a:t> profiles, </a:t>
            </a:r>
            <a:r>
              <a:rPr lang="fr-FR" kern="100" dirty="0" err="1">
                <a:effectLst/>
                <a:ea typeface="Aptos" panose="020B0004020202020204" pitchFamily="34" charset="0"/>
              </a:rPr>
              <a:t>predictors</a:t>
            </a:r>
            <a:r>
              <a:rPr lang="fr-FR" kern="100" dirty="0">
                <a:effectLst/>
                <a:ea typeface="Aptos" panose="020B0004020202020204" pitchFamily="34" charset="0"/>
              </a:rPr>
              <a:t> of </a:t>
            </a:r>
            <a:r>
              <a:rPr lang="fr-FR" kern="100" dirty="0" err="1">
                <a:effectLst/>
                <a:ea typeface="Aptos" panose="020B0004020202020204" pitchFamily="34" charset="0"/>
              </a:rPr>
              <a:t>mortality</a:t>
            </a:r>
            <a:r>
              <a:rPr lang="fr-FR" kern="100" dirty="0">
                <a:effectLst/>
                <a:ea typeface="Aptos" panose="020B0004020202020204" pitchFamily="34" charset="0"/>
              </a:rPr>
              <a:t> and </a:t>
            </a:r>
            <a:r>
              <a:rPr lang="fr-FR" kern="100" dirty="0" err="1">
                <a:effectLst/>
                <a:ea typeface="Aptos" panose="020B0004020202020204" pitchFamily="34" charset="0"/>
              </a:rPr>
              <a:t>healthcare</a:t>
            </a:r>
            <a:r>
              <a:rPr lang="fr-FR" kern="100" dirty="0">
                <a:effectLst/>
                <a:ea typeface="Aptos" panose="020B0004020202020204" pitchFamily="34" charset="0"/>
              </a:rPr>
              <a:t> </a:t>
            </a:r>
            <a:r>
              <a:rPr lang="fr-FR" kern="100" dirty="0" err="1">
                <a:effectLst/>
                <a:ea typeface="Aptos" panose="020B0004020202020204" pitchFamily="34" charset="0"/>
              </a:rPr>
              <a:t>utilization</a:t>
            </a:r>
            <a:endParaRPr lang="fr-FR" kern="100" dirty="0">
              <a:effectLst/>
              <a:ea typeface="Aptos" panose="020B0004020202020204" pitchFamily="34" charset="0"/>
            </a:endParaRPr>
          </a:p>
          <a:p>
            <a:endParaRPr lang="fr-FR" dirty="0"/>
          </a:p>
        </p:txBody>
      </p:sp>
      <p:sp>
        <p:nvSpPr>
          <p:cNvPr id="4" name="Titre 3">
            <a:extLst>
              <a:ext uri="{FF2B5EF4-FFF2-40B4-BE49-F238E27FC236}">
                <a16:creationId xmlns:a16="http://schemas.microsoft.com/office/drawing/2014/main" id="{96ED8CBF-2D54-AB7F-3562-EBA12D148871}"/>
              </a:ext>
            </a:extLst>
          </p:cNvPr>
          <p:cNvSpPr>
            <a:spLocks noGrp="1"/>
          </p:cNvSpPr>
          <p:nvPr>
            <p:ph type="title"/>
          </p:nvPr>
        </p:nvSpPr>
        <p:spPr/>
        <p:txBody>
          <a:bodyPr/>
          <a:lstStyle/>
          <a:p>
            <a:r>
              <a:rPr lang="fr-FR" dirty="0"/>
              <a:t>NIS INCREASE: Interim </a:t>
            </a:r>
            <a:r>
              <a:rPr lang="fr-FR" dirty="0" err="1"/>
              <a:t>analysis</a:t>
            </a:r>
            <a:endParaRPr lang="fr-FR" dirty="0"/>
          </a:p>
        </p:txBody>
      </p:sp>
      <p:sp>
        <p:nvSpPr>
          <p:cNvPr id="6" name="Espace réservé du contenu 5">
            <a:extLst>
              <a:ext uri="{FF2B5EF4-FFF2-40B4-BE49-F238E27FC236}">
                <a16:creationId xmlns:a16="http://schemas.microsoft.com/office/drawing/2014/main" id="{0E41B06C-0979-7D30-07DD-D5A8AA8DF652}"/>
              </a:ext>
            </a:extLst>
          </p:cNvPr>
          <p:cNvSpPr>
            <a:spLocks noGrp="1"/>
          </p:cNvSpPr>
          <p:nvPr>
            <p:ph sz="quarter" idx="16"/>
          </p:nvPr>
        </p:nvSpPr>
        <p:spPr/>
        <p:txBody>
          <a:bodyPr/>
          <a:lstStyle/>
          <a:p>
            <a:r>
              <a:rPr lang="fr-FR" sz="1200" i="1" dirty="0" err="1">
                <a:cs typeface="Arial" panose="020B0604020202020204" pitchFamily="34" charset="0"/>
              </a:rPr>
              <a:t>Vassiliki</a:t>
            </a:r>
            <a:r>
              <a:rPr lang="fr-FR" sz="1200" i="1" dirty="0">
                <a:cs typeface="Arial" panose="020B0604020202020204" pitchFamily="34" charset="0"/>
              </a:rPr>
              <a:t> TSOLAKI et al., ECCMID</a:t>
            </a:r>
            <a:r>
              <a:rPr lang="fr-FR" sz="1200" i="1" baseline="30000" dirty="0">
                <a:cs typeface="Arial" panose="020B0604020202020204" pitchFamily="34" charset="0"/>
              </a:rPr>
              <a:t>®</a:t>
            </a:r>
            <a:r>
              <a:rPr lang="fr-FR" sz="1200" i="1" dirty="0">
                <a:cs typeface="Arial" panose="020B0604020202020204" pitchFamily="34" charset="0"/>
              </a:rPr>
              <a:t> 2024, Abs#O1166</a:t>
            </a:r>
          </a:p>
        </p:txBody>
      </p:sp>
      <p:sp>
        <p:nvSpPr>
          <p:cNvPr id="7" name="Rectangle 6">
            <a:extLst>
              <a:ext uri="{FF2B5EF4-FFF2-40B4-BE49-F238E27FC236}">
                <a16:creationId xmlns:a16="http://schemas.microsoft.com/office/drawing/2014/main" id="{BFCF779E-B491-65E0-99FA-22542A43323D}"/>
              </a:ext>
            </a:extLst>
          </p:cNvPr>
          <p:cNvSpPr/>
          <p:nvPr/>
        </p:nvSpPr>
        <p:spPr>
          <a:xfrm>
            <a:off x="1133929" y="2063804"/>
            <a:ext cx="5487307" cy="369370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1">
            <a:extLst>
              <a:ext uri="{FF2B5EF4-FFF2-40B4-BE49-F238E27FC236}">
                <a16:creationId xmlns:a16="http://schemas.microsoft.com/office/drawing/2014/main" id="{675C12FA-698F-F6AA-839A-197D234F6911}"/>
              </a:ext>
            </a:extLst>
          </p:cNvPr>
          <p:cNvSpPr txBox="1">
            <a:spLocks/>
          </p:cNvSpPr>
          <p:nvPr/>
        </p:nvSpPr>
        <p:spPr>
          <a:xfrm>
            <a:off x="1264757" y="1909400"/>
            <a:ext cx="1649893"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Study population</a:t>
            </a:r>
          </a:p>
        </p:txBody>
      </p:sp>
      <p:sp>
        <p:nvSpPr>
          <p:cNvPr id="12" name="Espace réservé du texte 1">
            <a:extLst>
              <a:ext uri="{FF2B5EF4-FFF2-40B4-BE49-F238E27FC236}">
                <a16:creationId xmlns:a16="http://schemas.microsoft.com/office/drawing/2014/main" id="{C21EE7BB-0F68-0831-01D4-1676CBC0A0CF}"/>
              </a:ext>
            </a:extLst>
          </p:cNvPr>
          <p:cNvSpPr txBox="1">
            <a:spLocks/>
          </p:cNvSpPr>
          <p:nvPr/>
        </p:nvSpPr>
        <p:spPr>
          <a:xfrm>
            <a:off x="1203524" y="2297728"/>
            <a:ext cx="5348116" cy="3276355"/>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Aft>
                <a:spcPts val="200"/>
              </a:spcAft>
            </a:pPr>
            <a:r>
              <a:rPr lang="fr-FR" sz="1600" kern="100" dirty="0">
                <a:effectLst/>
                <a:ea typeface="Aptos" panose="020B0004020202020204" pitchFamily="34" charset="0"/>
              </a:rPr>
              <a:t>NIS INCREASE</a:t>
            </a:r>
          </a:p>
          <a:p>
            <a:pPr lvl="1">
              <a:lnSpc>
                <a:spcPct val="107000"/>
              </a:lnSpc>
              <a:spcBef>
                <a:spcPts val="0"/>
              </a:spcBef>
              <a:spcAft>
                <a:spcPts val="200"/>
              </a:spcAft>
            </a:pPr>
            <a:r>
              <a:rPr lang="fr-FR" sz="1400" kern="100" dirty="0">
                <a:effectLst/>
                <a:ea typeface="Aptos" panose="020B0004020202020204" pitchFamily="34" charset="0"/>
              </a:rPr>
              <a:t>CRE population: 224 patients </a:t>
            </a:r>
          </a:p>
          <a:p>
            <a:pPr lvl="1">
              <a:lnSpc>
                <a:spcPct val="107000"/>
              </a:lnSpc>
              <a:spcBef>
                <a:spcPts val="0"/>
              </a:spcBef>
              <a:spcAft>
                <a:spcPts val="200"/>
              </a:spcAft>
            </a:pPr>
            <a:r>
              <a:rPr lang="fr-FR" sz="1400" kern="100" dirty="0">
                <a:effectLst/>
                <a:ea typeface="Aptos" panose="020B0004020202020204" pitchFamily="34" charset="0"/>
              </a:rPr>
              <a:t>CPE population: 216 patients (96.4%)</a:t>
            </a:r>
          </a:p>
          <a:p>
            <a:pPr lvl="1">
              <a:lnSpc>
                <a:spcPct val="107000"/>
              </a:lnSpc>
              <a:spcBef>
                <a:spcPts val="0"/>
              </a:spcBef>
              <a:spcAft>
                <a:spcPts val="200"/>
              </a:spcAft>
            </a:pPr>
            <a:r>
              <a:rPr lang="fr-FR" sz="1400" kern="100" dirty="0">
                <a:effectLst/>
                <a:ea typeface="Aptos" panose="020B0004020202020204" pitchFamily="34" charset="0"/>
              </a:rPr>
              <a:t>KPC-</a:t>
            </a:r>
            <a:r>
              <a:rPr lang="fr-FR" sz="1400" kern="100" dirty="0" err="1">
                <a:effectLst/>
                <a:ea typeface="Aptos" panose="020B0004020202020204" pitchFamily="34" charset="0"/>
              </a:rPr>
              <a:t>producing</a:t>
            </a:r>
            <a:r>
              <a:rPr lang="fr-FR" sz="1400" kern="100" dirty="0">
                <a:effectLst/>
                <a:ea typeface="Aptos" panose="020B0004020202020204" pitchFamily="34" charset="0"/>
              </a:rPr>
              <a:t>: 111 patients (49.5% of CRE, 51.4% of CPE)</a:t>
            </a:r>
          </a:p>
          <a:p>
            <a:pPr>
              <a:lnSpc>
                <a:spcPct val="107000"/>
              </a:lnSpc>
              <a:spcAft>
                <a:spcPts val="200"/>
              </a:spcAft>
            </a:pPr>
            <a:r>
              <a:rPr lang="fr-FR" sz="1600" dirty="0">
                <a:effectLst/>
                <a:ea typeface="Aptos" panose="020B0004020202020204" pitchFamily="34" charset="0"/>
              </a:rPr>
              <a:t>Interim </a:t>
            </a:r>
            <a:r>
              <a:rPr lang="fr-FR" sz="1600" dirty="0" err="1">
                <a:effectLst/>
                <a:ea typeface="Aptos" panose="020B0004020202020204" pitchFamily="34" charset="0"/>
              </a:rPr>
              <a:t>Analysis</a:t>
            </a:r>
            <a:r>
              <a:rPr lang="fr-FR" sz="1600" dirty="0">
                <a:effectLst/>
                <a:ea typeface="Aptos" panose="020B0004020202020204" pitchFamily="34" charset="0"/>
              </a:rPr>
              <a:t> </a:t>
            </a:r>
            <a:r>
              <a:rPr lang="fr-FR" sz="1600" dirty="0" err="1">
                <a:effectLst/>
                <a:ea typeface="Aptos" panose="020B0004020202020204" pitchFamily="34" charset="0"/>
              </a:rPr>
              <a:t>Cohort</a:t>
            </a:r>
            <a:endParaRPr lang="fr-FR" sz="1600" dirty="0">
              <a:ea typeface="Aptos" panose="020B0004020202020204" pitchFamily="34" charset="0"/>
            </a:endParaRPr>
          </a:p>
          <a:p>
            <a:pPr lvl="1">
              <a:lnSpc>
                <a:spcPct val="107000"/>
              </a:lnSpc>
              <a:spcAft>
                <a:spcPts val="200"/>
              </a:spcAft>
            </a:pPr>
            <a:r>
              <a:rPr lang="fr-FR" sz="1400" dirty="0">
                <a:effectLst/>
                <a:ea typeface="Aptos" panose="020B0004020202020204" pitchFamily="34" charset="0"/>
              </a:rPr>
              <a:t>105 patients </a:t>
            </a:r>
            <a:r>
              <a:rPr lang="fr-FR" sz="1400" dirty="0" err="1">
                <a:effectLst/>
                <a:ea typeface="Aptos" panose="020B0004020202020204" pitchFamily="34" charset="0"/>
              </a:rPr>
              <a:t>with</a:t>
            </a:r>
            <a:r>
              <a:rPr lang="fr-FR" sz="1400" dirty="0">
                <a:effectLst/>
                <a:ea typeface="Aptos" panose="020B0004020202020204" pitchFamily="34" charset="0"/>
              </a:rPr>
              <a:t> unique MBL- EB </a:t>
            </a:r>
            <a:r>
              <a:rPr lang="fr-FR" sz="1400" dirty="0" err="1">
                <a:effectLst/>
                <a:ea typeface="Aptos" panose="020B0004020202020204" pitchFamily="34" charset="0"/>
              </a:rPr>
              <a:t>isolates</a:t>
            </a:r>
            <a:r>
              <a:rPr lang="fr-FR" sz="1400" dirty="0">
                <a:effectLst/>
                <a:ea typeface="Aptos" panose="020B0004020202020204" pitchFamily="34" charset="0"/>
              </a:rPr>
              <a:t> </a:t>
            </a:r>
            <a:r>
              <a:rPr lang="fr-FR" sz="1400" dirty="0" err="1">
                <a:effectLst/>
                <a:ea typeface="Aptos" panose="020B0004020202020204" pitchFamily="34" charset="0"/>
              </a:rPr>
              <a:t>were</a:t>
            </a:r>
            <a:r>
              <a:rPr lang="fr-FR" sz="1400" dirty="0">
                <a:effectLst/>
                <a:ea typeface="Aptos" panose="020B0004020202020204" pitchFamily="34" charset="0"/>
              </a:rPr>
              <a:t> </a:t>
            </a:r>
            <a:r>
              <a:rPr lang="fr-FR" sz="1400" dirty="0" err="1">
                <a:effectLst/>
                <a:ea typeface="Aptos" panose="020B0004020202020204" pitchFamily="34" charset="0"/>
              </a:rPr>
              <a:t>identified</a:t>
            </a:r>
            <a:r>
              <a:rPr lang="fr-FR" sz="1400" dirty="0">
                <a:effectLst/>
                <a:ea typeface="Aptos" panose="020B0004020202020204" pitchFamily="34" charset="0"/>
              </a:rPr>
              <a:t> </a:t>
            </a:r>
          </a:p>
          <a:p>
            <a:pPr lvl="1">
              <a:lnSpc>
                <a:spcPct val="107000"/>
              </a:lnSpc>
              <a:spcAft>
                <a:spcPts val="200"/>
              </a:spcAft>
            </a:pPr>
            <a:r>
              <a:rPr lang="fr-FR" sz="1400" dirty="0">
                <a:effectLst/>
                <a:ea typeface="Aptos" panose="020B0004020202020204" pitchFamily="34" charset="0"/>
              </a:rPr>
              <a:t>46.9% of CRE, 48.6% of CPE</a:t>
            </a:r>
          </a:p>
          <a:p>
            <a:pPr lvl="1">
              <a:lnSpc>
                <a:spcPct val="107000"/>
              </a:lnSpc>
              <a:spcAft>
                <a:spcPts val="200"/>
              </a:spcAft>
            </a:pPr>
            <a:r>
              <a:rPr lang="it-IT" sz="1400" b="1" i="1" dirty="0">
                <a:solidFill>
                  <a:srgbClr val="5E247C"/>
                </a:solidFill>
              </a:rPr>
              <a:t>Klebsiella pneumoniae </a:t>
            </a:r>
            <a:r>
              <a:rPr lang="it-IT" sz="1400" b="1" dirty="0">
                <a:solidFill>
                  <a:srgbClr val="5E247C"/>
                </a:solidFill>
              </a:rPr>
              <a:t>predominated (101/105, 96.2%)</a:t>
            </a:r>
          </a:p>
          <a:p>
            <a:pPr marL="0" indent="0" algn="ctr">
              <a:lnSpc>
                <a:spcPct val="107000"/>
              </a:lnSpc>
              <a:spcBef>
                <a:spcPts val="1800"/>
              </a:spcBef>
              <a:spcAft>
                <a:spcPts val="800"/>
              </a:spcAft>
              <a:buNone/>
            </a:pPr>
            <a:r>
              <a:rPr lang="fr-FR" sz="1200" kern="100" dirty="0">
                <a:effectLst/>
                <a:ea typeface="Aptos" panose="020B0004020202020204" pitchFamily="34" charset="0"/>
              </a:rPr>
              <a:t>Carbapenemase </a:t>
            </a:r>
            <a:r>
              <a:rPr lang="fr-FR" sz="1200" kern="100" dirty="0" err="1">
                <a:effectLst/>
                <a:ea typeface="Aptos" panose="020B0004020202020204" pitchFamily="34" charset="0"/>
              </a:rPr>
              <a:t>genes</a:t>
            </a:r>
            <a:r>
              <a:rPr lang="fr-FR" sz="1200" kern="100" dirty="0">
                <a:effectLst/>
                <a:ea typeface="Aptos" panose="020B0004020202020204" pitchFamily="34" charset="0"/>
              </a:rPr>
              <a:t> </a:t>
            </a:r>
            <a:r>
              <a:rPr lang="fr-FR" sz="1200" kern="100" dirty="0" err="1">
                <a:effectLst/>
                <a:ea typeface="Aptos" panose="020B0004020202020204" pitchFamily="34" charset="0"/>
              </a:rPr>
              <a:t>were</a:t>
            </a:r>
            <a:r>
              <a:rPr lang="fr-FR" sz="1200" kern="100" dirty="0">
                <a:effectLst/>
                <a:ea typeface="Aptos" panose="020B0004020202020204" pitchFamily="34" charset="0"/>
              </a:rPr>
              <a:t> </a:t>
            </a:r>
            <a:r>
              <a:rPr lang="fr-FR" sz="1200" kern="100" dirty="0" err="1">
                <a:effectLst/>
                <a:ea typeface="Aptos" panose="020B0004020202020204" pitchFamily="34" charset="0"/>
              </a:rPr>
              <a:t>detected</a:t>
            </a:r>
            <a:r>
              <a:rPr lang="fr-FR" sz="1200" kern="100" dirty="0">
                <a:effectLst/>
                <a:ea typeface="Aptos" panose="020B0004020202020204" pitchFamily="34" charset="0"/>
              </a:rPr>
              <a:t> by PCR amplification</a:t>
            </a:r>
            <a:endParaRPr lang="it-IT" sz="1600" dirty="0"/>
          </a:p>
          <a:p>
            <a:endParaRPr lang="fr-FR" sz="1600" dirty="0"/>
          </a:p>
        </p:txBody>
      </p:sp>
      <p:sp>
        <p:nvSpPr>
          <p:cNvPr id="13" name="Rectangle 12">
            <a:extLst>
              <a:ext uri="{FF2B5EF4-FFF2-40B4-BE49-F238E27FC236}">
                <a16:creationId xmlns:a16="http://schemas.microsoft.com/office/drawing/2014/main" id="{DD78174F-9E35-0908-044A-F32719EDFDE0}"/>
              </a:ext>
            </a:extLst>
          </p:cNvPr>
          <p:cNvSpPr/>
          <p:nvPr/>
        </p:nvSpPr>
        <p:spPr>
          <a:xfrm>
            <a:off x="6852962" y="2059296"/>
            <a:ext cx="4945743" cy="368128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Espace réservé du texte 1">
            <a:extLst>
              <a:ext uri="{FF2B5EF4-FFF2-40B4-BE49-F238E27FC236}">
                <a16:creationId xmlns:a16="http://schemas.microsoft.com/office/drawing/2014/main" id="{A4D2D2B8-21C5-9417-250F-8946578860CA}"/>
              </a:ext>
            </a:extLst>
          </p:cNvPr>
          <p:cNvSpPr txBox="1">
            <a:spLocks/>
          </p:cNvSpPr>
          <p:nvPr/>
        </p:nvSpPr>
        <p:spPr>
          <a:xfrm>
            <a:off x="6983790" y="1904892"/>
            <a:ext cx="3018772"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Distribution of MBL-EB </a:t>
            </a:r>
            <a:r>
              <a:rPr lang="en-US" sz="1400" dirty="0"/>
              <a:t>(n=105)</a:t>
            </a:r>
          </a:p>
        </p:txBody>
      </p:sp>
      <p:sp>
        <p:nvSpPr>
          <p:cNvPr id="15" name="Espace réservé du texte 6">
            <a:extLst>
              <a:ext uri="{FF2B5EF4-FFF2-40B4-BE49-F238E27FC236}">
                <a16:creationId xmlns:a16="http://schemas.microsoft.com/office/drawing/2014/main" id="{7604C0D8-797E-0E73-9AA9-A6670FCB9E19}"/>
              </a:ext>
            </a:extLst>
          </p:cNvPr>
          <p:cNvSpPr>
            <a:spLocks noGrp="1"/>
          </p:cNvSpPr>
          <p:nvPr>
            <p:ph type="body" sz="quarter" idx="19"/>
          </p:nvPr>
        </p:nvSpPr>
        <p:spPr>
          <a:xfrm>
            <a:off x="960193" y="5807676"/>
            <a:ext cx="11104990" cy="380176"/>
          </a:xfrm>
        </p:spPr>
        <p:txBody>
          <a:bodyPr/>
          <a:lstStyle/>
          <a:p>
            <a:r>
              <a:rPr lang="fr-FR" sz="800" kern="100" dirty="0">
                <a:effectLst/>
                <a:ea typeface="Aptos" panose="020B0004020202020204" pitchFamily="34" charset="0"/>
              </a:rPr>
              <a:t>CPE: Carbapenemase-</a:t>
            </a:r>
            <a:r>
              <a:rPr lang="fr-FR" sz="800" kern="100" dirty="0" err="1">
                <a:effectLst/>
                <a:ea typeface="Aptos" panose="020B0004020202020204" pitchFamily="34" charset="0"/>
              </a:rPr>
              <a:t>producing</a:t>
            </a:r>
            <a:r>
              <a:rPr lang="fr-FR" sz="800" kern="100" dirty="0">
                <a:effectLst/>
                <a:ea typeface="Aptos" panose="020B0004020202020204" pitchFamily="34" charset="0"/>
              </a:rPr>
              <a:t> </a:t>
            </a:r>
            <a:r>
              <a:rPr lang="fr-FR" sz="800" kern="100" dirty="0" err="1">
                <a:effectLst/>
                <a:ea typeface="Aptos" panose="020B0004020202020204" pitchFamily="34" charset="0"/>
              </a:rPr>
              <a:t>Enterobacterales</a:t>
            </a:r>
            <a:r>
              <a:rPr lang="fr-FR" sz="800" kern="100" dirty="0">
                <a:effectLst/>
                <a:ea typeface="Aptos" panose="020B0004020202020204" pitchFamily="34" charset="0"/>
              </a:rPr>
              <a:t>, CRE: </a:t>
            </a:r>
            <a:r>
              <a:rPr lang="fr-FR" sz="800" kern="100" dirty="0" err="1">
                <a:effectLst/>
                <a:ea typeface="Aptos" panose="020B0004020202020204" pitchFamily="34" charset="0"/>
              </a:rPr>
              <a:t>Carbapenem-Resistant</a:t>
            </a:r>
            <a:r>
              <a:rPr lang="fr-FR" sz="800" kern="100" dirty="0">
                <a:effectLst/>
                <a:ea typeface="Aptos" panose="020B0004020202020204" pitchFamily="34" charset="0"/>
              </a:rPr>
              <a:t> </a:t>
            </a:r>
            <a:r>
              <a:rPr lang="fr-FR" sz="800" kern="100" dirty="0" err="1">
                <a:effectLst/>
                <a:ea typeface="Aptos" panose="020B0004020202020204" pitchFamily="34" charset="0"/>
              </a:rPr>
              <a:t>Enterobacterales</a:t>
            </a:r>
            <a:r>
              <a:rPr lang="fr-FR" sz="800" kern="100" dirty="0">
                <a:effectLst/>
                <a:ea typeface="Aptos" panose="020B0004020202020204" pitchFamily="34" charset="0"/>
              </a:rPr>
              <a:t>, MBL-EB: MLB-</a:t>
            </a:r>
            <a:r>
              <a:rPr lang="fr-FR" sz="800" kern="100" dirty="0" err="1">
                <a:effectLst/>
                <a:ea typeface="Aptos" panose="020B0004020202020204" pitchFamily="34" charset="0"/>
              </a:rPr>
              <a:t>producing</a:t>
            </a:r>
            <a:r>
              <a:rPr lang="fr-FR" sz="800" kern="100" dirty="0">
                <a:effectLst/>
                <a:ea typeface="Aptos" panose="020B0004020202020204" pitchFamily="34" charset="0"/>
              </a:rPr>
              <a:t> </a:t>
            </a:r>
            <a:r>
              <a:rPr lang="fr-FR" sz="800" kern="100" dirty="0" err="1">
                <a:effectLst/>
                <a:ea typeface="Aptos" panose="020B0004020202020204" pitchFamily="34" charset="0"/>
              </a:rPr>
              <a:t>Enterobacterales</a:t>
            </a:r>
            <a:endParaRPr lang="fr-FR" dirty="0"/>
          </a:p>
        </p:txBody>
      </p:sp>
      <p:graphicFrame>
        <p:nvGraphicFramePr>
          <p:cNvPr id="18" name="Graphique 17">
            <a:extLst>
              <a:ext uri="{FF2B5EF4-FFF2-40B4-BE49-F238E27FC236}">
                <a16:creationId xmlns:a16="http://schemas.microsoft.com/office/drawing/2014/main" id="{28C0BA48-A67B-8D4C-52C4-E4B5D8E79F69}"/>
              </a:ext>
            </a:extLst>
          </p:cNvPr>
          <p:cNvGraphicFramePr/>
          <p:nvPr/>
        </p:nvGraphicFramePr>
        <p:xfrm>
          <a:off x="6918978" y="2198596"/>
          <a:ext cx="4814915" cy="3255246"/>
        </p:xfrm>
        <a:graphic>
          <a:graphicData uri="http://schemas.openxmlformats.org/drawingml/2006/chart">
            <c:chart xmlns:c="http://schemas.openxmlformats.org/drawingml/2006/chart" xmlns:r="http://schemas.openxmlformats.org/officeDocument/2006/relationships" r:id="rId2"/>
          </a:graphicData>
        </a:graphic>
      </p:graphicFrame>
      <p:sp>
        <p:nvSpPr>
          <p:cNvPr id="19" name="ZoneTexte 18">
            <a:extLst>
              <a:ext uri="{FF2B5EF4-FFF2-40B4-BE49-F238E27FC236}">
                <a16:creationId xmlns:a16="http://schemas.microsoft.com/office/drawing/2014/main" id="{65C3C13E-D16A-1897-F56A-773988646727}"/>
              </a:ext>
            </a:extLst>
          </p:cNvPr>
          <p:cNvSpPr txBox="1"/>
          <p:nvPr/>
        </p:nvSpPr>
        <p:spPr>
          <a:xfrm>
            <a:off x="6835521" y="5141369"/>
            <a:ext cx="4963184" cy="536622"/>
          </a:xfrm>
          <a:prstGeom prst="rect">
            <a:avLst/>
          </a:prstGeom>
          <a:noFill/>
        </p:spPr>
        <p:txBody>
          <a:bodyPr wrap="square" rtlCol="0">
            <a:spAutoFit/>
          </a:bodyPr>
          <a:lstStyle/>
          <a:p>
            <a:pPr algn="ctr">
              <a:lnSpc>
                <a:spcPct val="107000"/>
              </a:lnSpc>
              <a:spcAft>
                <a:spcPts val="800"/>
              </a:spcAft>
            </a:pPr>
            <a: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49/105 (47%) of </a:t>
            </a:r>
            <a:r>
              <a:rPr lang="fr-FR" sz="14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isolates</a:t>
            </a:r>
            <a: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r>
              <a:rPr lang="fr-FR" sz="14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were</a:t>
            </a:r>
            <a: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double- </a:t>
            </a:r>
            <a:b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br>
            <a:r>
              <a:rPr lang="fr-FR" sz="14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carbapenemase</a:t>
            </a:r>
            <a:r>
              <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rPr>
              <a:t> </a:t>
            </a:r>
            <a:r>
              <a:rPr lang="fr-FR" sz="1400" b="1" kern="100" dirty="0" err="1">
                <a:solidFill>
                  <a:srgbClr val="5E247C"/>
                </a:solidFill>
                <a:effectLst/>
                <a:latin typeface="Arial" panose="020B0604020202020204" pitchFamily="34" charset="0"/>
                <a:ea typeface="Aptos" panose="020B0004020202020204" pitchFamily="34" charset="0"/>
                <a:cs typeface="Arial" panose="020B0604020202020204" pitchFamily="34" charset="0"/>
              </a:rPr>
              <a:t>producers</a:t>
            </a:r>
            <a:endParaRPr lang="fr-FR" sz="1400" b="1" kern="100" dirty="0">
              <a:solidFill>
                <a:srgbClr val="5E247C"/>
              </a:solidFill>
              <a:effectLst/>
              <a:latin typeface="Arial" panose="020B06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316588296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96ED8CBF-2D54-AB7F-3562-EBA12D148871}"/>
              </a:ext>
            </a:extLst>
          </p:cNvPr>
          <p:cNvSpPr>
            <a:spLocks noGrp="1"/>
          </p:cNvSpPr>
          <p:nvPr>
            <p:ph type="title"/>
          </p:nvPr>
        </p:nvSpPr>
        <p:spPr/>
        <p:txBody>
          <a:bodyPr/>
          <a:lstStyle/>
          <a:p>
            <a:r>
              <a:rPr lang="en-US" dirty="0"/>
              <a:t>NIS INCREASE Interim Analysis: Targeted treatment</a:t>
            </a:r>
            <a:endParaRPr lang="fr-FR" dirty="0"/>
          </a:p>
        </p:txBody>
      </p:sp>
      <p:sp>
        <p:nvSpPr>
          <p:cNvPr id="7" name="Rectangle 6">
            <a:extLst>
              <a:ext uri="{FF2B5EF4-FFF2-40B4-BE49-F238E27FC236}">
                <a16:creationId xmlns:a16="http://schemas.microsoft.com/office/drawing/2014/main" id="{BFCF779E-B491-65E0-99FA-22542A43323D}"/>
              </a:ext>
            </a:extLst>
          </p:cNvPr>
          <p:cNvSpPr/>
          <p:nvPr/>
        </p:nvSpPr>
        <p:spPr>
          <a:xfrm>
            <a:off x="1100061" y="1674335"/>
            <a:ext cx="4504871" cy="355501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texte 1">
            <a:extLst>
              <a:ext uri="{FF2B5EF4-FFF2-40B4-BE49-F238E27FC236}">
                <a16:creationId xmlns:a16="http://schemas.microsoft.com/office/drawing/2014/main" id="{675C12FA-698F-F6AA-839A-197D234F6911}"/>
              </a:ext>
            </a:extLst>
          </p:cNvPr>
          <p:cNvSpPr txBox="1">
            <a:spLocks/>
          </p:cNvSpPr>
          <p:nvPr/>
        </p:nvSpPr>
        <p:spPr>
          <a:xfrm>
            <a:off x="1230889" y="1519931"/>
            <a:ext cx="2257376"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Distribution of Antibiotic</a:t>
            </a:r>
          </a:p>
        </p:txBody>
      </p:sp>
      <p:sp>
        <p:nvSpPr>
          <p:cNvPr id="15" name="Espace réservé du texte 6">
            <a:extLst>
              <a:ext uri="{FF2B5EF4-FFF2-40B4-BE49-F238E27FC236}">
                <a16:creationId xmlns:a16="http://schemas.microsoft.com/office/drawing/2014/main" id="{7604C0D8-797E-0E73-9AA9-A6670FCB9E19}"/>
              </a:ext>
            </a:extLst>
          </p:cNvPr>
          <p:cNvSpPr>
            <a:spLocks noGrp="1"/>
          </p:cNvSpPr>
          <p:nvPr>
            <p:ph type="body" sz="quarter" idx="19"/>
          </p:nvPr>
        </p:nvSpPr>
        <p:spPr>
          <a:xfrm>
            <a:off x="960193" y="5807676"/>
            <a:ext cx="11104990" cy="380176"/>
          </a:xfrm>
        </p:spPr>
        <p:txBody>
          <a:bodyPr/>
          <a:lstStyle/>
          <a:p>
            <a:r>
              <a:rPr lang="fr-FR" sz="800" kern="100" dirty="0">
                <a:effectLst/>
                <a:ea typeface="Aptos" panose="020B0004020202020204" pitchFamily="34" charset="0"/>
              </a:rPr>
              <a:t>MBL-EB: MLB-</a:t>
            </a:r>
            <a:r>
              <a:rPr lang="fr-FR" sz="800" kern="100" dirty="0" err="1">
                <a:effectLst/>
                <a:ea typeface="Aptos" panose="020B0004020202020204" pitchFamily="34" charset="0"/>
              </a:rPr>
              <a:t>producing</a:t>
            </a:r>
            <a:r>
              <a:rPr lang="fr-FR" sz="800" kern="100" dirty="0">
                <a:effectLst/>
                <a:ea typeface="Aptos" panose="020B0004020202020204" pitchFamily="34" charset="0"/>
              </a:rPr>
              <a:t> </a:t>
            </a:r>
            <a:r>
              <a:rPr lang="fr-FR" sz="800" kern="100" dirty="0" err="1">
                <a:effectLst/>
                <a:ea typeface="Aptos" panose="020B0004020202020204" pitchFamily="34" charset="0"/>
              </a:rPr>
              <a:t>Enterobacterales</a:t>
            </a:r>
            <a:r>
              <a:rPr lang="fr-FR" sz="800" kern="100" dirty="0">
                <a:effectLst/>
                <a:ea typeface="Aptos" panose="020B0004020202020204" pitchFamily="34" charset="0"/>
              </a:rPr>
              <a:t>, BLI: B-Lactamase </a:t>
            </a:r>
            <a:r>
              <a:rPr lang="fr-FR" sz="800" kern="100" dirty="0" err="1">
                <a:effectLst/>
                <a:ea typeface="Aptos" panose="020B0004020202020204" pitchFamily="34" charset="0"/>
              </a:rPr>
              <a:t>Inhibitor</a:t>
            </a:r>
            <a:endParaRPr lang="fr-FR" dirty="0"/>
          </a:p>
        </p:txBody>
      </p:sp>
      <p:sp>
        <p:nvSpPr>
          <p:cNvPr id="3" name="Espace réservé du texte 5">
            <a:extLst>
              <a:ext uri="{FF2B5EF4-FFF2-40B4-BE49-F238E27FC236}">
                <a16:creationId xmlns:a16="http://schemas.microsoft.com/office/drawing/2014/main" id="{AE8ACBC8-1957-CC74-F667-C827FDDA21FF}"/>
              </a:ext>
            </a:extLst>
          </p:cNvPr>
          <p:cNvSpPr>
            <a:spLocks noGrp="1"/>
          </p:cNvSpPr>
          <p:nvPr>
            <p:ph type="body" sz="quarter" idx="18"/>
          </p:nvPr>
        </p:nvSpPr>
        <p:spPr>
          <a:xfrm>
            <a:off x="915376" y="763783"/>
            <a:ext cx="10868950" cy="582613"/>
          </a:xfrm>
        </p:spPr>
        <p:txBody>
          <a:bodyPr/>
          <a:lstStyle/>
          <a:p>
            <a:pPr>
              <a:lnSpc>
                <a:spcPct val="107000"/>
              </a:lnSpc>
              <a:spcAft>
                <a:spcPts val="800"/>
              </a:spcAft>
            </a:pPr>
            <a:r>
              <a:rPr lang="fr-FR" sz="1600" kern="100" dirty="0">
                <a:effectLst/>
                <a:latin typeface="Aptos" panose="020B0004020202020204" pitchFamily="34" charset="0"/>
                <a:ea typeface="Aptos" panose="020B0004020202020204" pitchFamily="34" charset="0"/>
                <a:cs typeface="Times New Roman" panose="02020603050405020304" pitchFamily="18" charset="0"/>
              </a:rPr>
              <a:t>MBL-EB population, n=105 patients</a:t>
            </a:r>
          </a:p>
        </p:txBody>
      </p:sp>
      <p:graphicFrame>
        <p:nvGraphicFramePr>
          <p:cNvPr id="16" name="Graphique 15">
            <a:extLst>
              <a:ext uri="{FF2B5EF4-FFF2-40B4-BE49-F238E27FC236}">
                <a16:creationId xmlns:a16="http://schemas.microsoft.com/office/drawing/2014/main" id="{5BD51329-1AA6-938F-A837-EDF0678751B5}"/>
              </a:ext>
            </a:extLst>
          </p:cNvPr>
          <p:cNvGraphicFramePr/>
          <p:nvPr/>
        </p:nvGraphicFramePr>
        <p:xfrm>
          <a:off x="846968" y="1853642"/>
          <a:ext cx="4918831" cy="3446323"/>
        </p:xfrm>
        <a:graphic>
          <a:graphicData uri="http://schemas.openxmlformats.org/drawingml/2006/chart">
            <c:chart xmlns:c="http://schemas.openxmlformats.org/drawingml/2006/chart" xmlns:r="http://schemas.openxmlformats.org/officeDocument/2006/relationships" r:id="rId2"/>
          </a:graphicData>
        </a:graphic>
      </p:graphicFrame>
      <p:sp>
        <p:nvSpPr>
          <p:cNvPr id="20" name="ZoneTexte 19">
            <a:extLst>
              <a:ext uri="{FF2B5EF4-FFF2-40B4-BE49-F238E27FC236}">
                <a16:creationId xmlns:a16="http://schemas.microsoft.com/office/drawing/2014/main" id="{EA690C15-ABEF-D5D7-6DAF-D28FD45EAB58}"/>
              </a:ext>
            </a:extLst>
          </p:cNvPr>
          <p:cNvSpPr txBox="1"/>
          <p:nvPr/>
        </p:nvSpPr>
        <p:spPr>
          <a:xfrm>
            <a:off x="4338155" y="1764941"/>
            <a:ext cx="1136850" cy="2308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lumMod val="75000"/>
                    <a:lumOff val="25000"/>
                  </a:srgbClr>
                </a:solidFill>
                <a:effectLst/>
                <a:uLnTx/>
                <a:uFillTx/>
                <a:latin typeface="Arial" panose="020B0604020202020204" pitchFamily="34" charset="0"/>
                <a:ea typeface="+mn-ea"/>
                <a:cs typeface="Arial" panose="020B0604020202020204" pitchFamily="34" charset="0"/>
              </a:rPr>
              <a:t>Regimens (n=144)</a:t>
            </a:r>
            <a:endParaRPr kumimoji="0" lang="fr-FR" sz="900" b="0" i="0" u="none" strike="noStrike" kern="1200" cap="none" spc="0" normalizeH="0" baseline="0" noProof="0" dirty="0">
              <a:ln>
                <a:noFill/>
              </a:ln>
              <a:solidFill>
                <a:srgbClr val="000000">
                  <a:lumMod val="50000"/>
                  <a:lumOff val="50000"/>
                </a:srgbClr>
              </a:solidFill>
              <a:effectLst/>
              <a:uLnTx/>
              <a:uFillTx/>
              <a:latin typeface="Arial" panose="020B0604020202020204" pitchFamily="34" charset="0"/>
              <a:ea typeface="+mn-ea"/>
              <a:cs typeface="Arial" panose="020B0604020202020204" pitchFamily="34" charset="0"/>
            </a:endParaRPr>
          </a:p>
        </p:txBody>
      </p:sp>
      <p:sp>
        <p:nvSpPr>
          <p:cNvPr id="21" name="Flèche : droite 32">
            <a:extLst>
              <a:ext uri="{FF2B5EF4-FFF2-40B4-BE49-F238E27FC236}">
                <a16:creationId xmlns:a16="http://schemas.microsoft.com/office/drawing/2014/main" id="{1D53238F-9A16-7043-5B92-2061CE06D427}"/>
              </a:ext>
            </a:extLst>
          </p:cNvPr>
          <p:cNvSpPr/>
          <p:nvPr/>
        </p:nvSpPr>
        <p:spPr>
          <a:xfrm>
            <a:off x="5700867" y="2932089"/>
            <a:ext cx="1179098" cy="993821"/>
          </a:xfrm>
          <a:custGeom>
            <a:avLst/>
            <a:gdLst>
              <a:gd name="connsiteX0" fmla="*/ 0 w 9347800"/>
              <a:gd name="connsiteY0" fmla="*/ 1567317 h 5198139"/>
              <a:gd name="connsiteX1" fmla="*/ 5166989 w 9347800"/>
              <a:gd name="connsiteY1" fmla="*/ 1567317 h 5198139"/>
              <a:gd name="connsiteX2" fmla="*/ 5166989 w 9347800"/>
              <a:gd name="connsiteY2" fmla="*/ 0 h 5198139"/>
              <a:gd name="connsiteX3" fmla="*/ 9347800 w 9347800"/>
              <a:gd name="connsiteY3" fmla="*/ 2599070 h 5198139"/>
              <a:gd name="connsiteX4" fmla="*/ 5166989 w 9347800"/>
              <a:gd name="connsiteY4" fmla="*/ 5198139 h 5198139"/>
              <a:gd name="connsiteX5" fmla="*/ 5166989 w 9347800"/>
              <a:gd name="connsiteY5" fmla="*/ 3630822 h 5198139"/>
              <a:gd name="connsiteX6" fmla="*/ 0 w 9347800"/>
              <a:gd name="connsiteY6" fmla="*/ 3630822 h 5198139"/>
              <a:gd name="connsiteX7" fmla="*/ 0 w 9347800"/>
              <a:gd name="connsiteY7" fmla="*/ 1567317 h 5198139"/>
              <a:gd name="connsiteX0" fmla="*/ 0 w 9347800"/>
              <a:gd name="connsiteY0" fmla="*/ 943202 h 4574024"/>
              <a:gd name="connsiteX1" fmla="*/ 5166989 w 9347800"/>
              <a:gd name="connsiteY1" fmla="*/ 943202 h 4574024"/>
              <a:gd name="connsiteX2" fmla="*/ 5196017 w 9347800"/>
              <a:gd name="connsiteY2" fmla="*/ 0 h 4574024"/>
              <a:gd name="connsiteX3" fmla="*/ 9347800 w 9347800"/>
              <a:gd name="connsiteY3" fmla="*/ 1974955 h 4574024"/>
              <a:gd name="connsiteX4" fmla="*/ 5166989 w 9347800"/>
              <a:gd name="connsiteY4" fmla="*/ 4574024 h 4574024"/>
              <a:gd name="connsiteX5" fmla="*/ 5166989 w 9347800"/>
              <a:gd name="connsiteY5" fmla="*/ 3006707 h 4574024"/>
              <a:gd name="connsiteX6" fmla="*/ 0 w 9347800"/>
              <a:gd name="connsiteY6" fmla="*/ 3006707 h 4574024"/>
              <a:gd name="connsiteX7" fmla="*/ 0 w 9347800"/>
              <a:gd name="connsiteY7" fmla="*/ 943202 h 4574024"/>
              <a:gd name="connsiteX0" fmla="*/ 0 w 9347800"/>
              <a:gd name="connsiteY0" fmla="*/ 943202 h 3819281"/>
              <a:gd name="connsiteX1" fmla="*/ 5166989 w 9347800"/>
              <a:gd name="connsiteY1" fmla="*/ 943202 h 3819281"/>
              <a:gd name="connsiteX2" fmla="*/ 5196017 w 9347800"/>
              <a:gd name="connsiteY2" fmla="*/ 0 h 3819281"/>
              <a:gd name="connsiteX3" fmla="*/ 9347800 w 9347800"/>
              <a:gd name="connsiteY3" fmla="*/ 1974955 h 3819281"/>
              <a:gd name="connsiteX4" fmla="*/ 5181503 w 9347800"/>
              <a:gd name="connsiteY4" fmla="*/ 3819281 h 3819281"/>
              <a:gd name="connsiteX5" fmla="*/ 5166989 w 9347800"/>
              <a:gd name="connsiteY5" fmla="*/ 3006707 h 3819281"/>
              <a:gd name="connsiteX6" fmla="*/ 0 w 9347800"/>
              <a:gd name="connsiteY6" fmla="*/ 3006707 h 3819281"/>
              <a:gd name="connsiteX7" fmla="*/ 0 w 9347800"/>
              <a:gd name="connsiteY7" fmla="*/ 943202 h 381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47800" h="3819281">
                <a:moveTo>
                  <a:pt x="0" y="943202"/>
                </a:moveTo>
                <a:lnTo>
                  <a:pt x="5166989" y="943202"/>
                </a:lnTo>
                <a:lnTo>
                  <a:pt x="5196017" y="0"/>
                </a:lnTo>
                <a:lnTo>
                  <a:pt x="9347800" y="1974955"/>
                </a:lnTo>
                <a:lnTo>
                  <a:pt x="5181503" y="3819281"/>
                </a:lnTo>
                <a:lnTo>
                  <a:pt x="5166989" y="3006707"/>
                </a:lnTo>
                <a:lnTo>
                  <a:pt x="0" y="3006707"/>
                </a:lnTo>
                <a:lnTo>
                  <a:pt x="0" y="943202"/>
                </a:lnTo>
                <a:close/>
              </a:path>
            </a:pathLst>
          </a:custGeom>
          <a:solidFill>
            <a:srgbClr val="E3DC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sz="1800" kern="100" dirty="0">
              <a:effectLst/>
              <a:latin typeface="Arial" panose="020B0604020202020204" pitchFamily="34" charset="0"/>
              <a:ea typeface="Aptos" panose="020B0004020202020204" pitchFamily="34" charset="0"/>
              <a:cs typeface="Arial" panose="020B0604020202020204" pitchFamily="34" charset="0"/>
            </a:endParaRPr>
          </a:p>
        </p:txBody>
      </p:sp>
      <p:sp>
        <p:nvSpPr>
          <p:cNvPr id="22" name="Freeform 41">
            <a:extLst>
              <a:ext uri="{FF2B5EF4-FFF2-40B4-BE49-F238E27FC236}">
                <a16:creationId xmlns:a16="http://schemas.microsoft.com/office/drawing/2014/main" id="{586A8C6C-E138-CA89-114A-46686BD95DE2}"/>
              </a:ext>
            </a:extLst>
          </p:cNvPr>
          <p:cNvSpPr/>
          <p:nvPr/>
        </p:nvSpPr>
        <p:spPr>
          <a:xfrm>
            <a:off x="6975900" y="1845474"/>
            <a:ext cx="1598289" cy="918407"/>
          </a:xfrm>
          <a:prstGeom prst="roundRect">
            <a:avLst>
              <a:gd name="adj" fmla="val 18527"/>
            </a:avLst>
          </a:prstGeom>
          <a:solidFill>
            <a:srgbClr val="5E247C"/>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16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Polymyxin- containing regimens</a:t>
            </a:r>
          </a:p>
        </p:txBody>
      </p:sp>
      <p:sp>
        <p:nvSpPr>
          <p:cNvPr id="23" name="Freeform 41">
            <a:extLst>
              <a:ext uri="{FF2B5EF4-FFF2-40B4-BE49-F238E27FC236}">
                <a16:creationId xmlns:a16="http://schemas.microsoft.com/office/drawing/2014/main" id="{DF3C1542-001E-5013-220F-911E0388F472}"/>
              </a:ext>
            </a:extLst>
          </p:cNvPr>
          <p:cNvSpPr/>
          <p:nvPr/>
        </p:nvSpPr>
        <p:spPr>
          <a:xfrm>
            <a:off x="8616525" y="1842420"/>
            <a:ext cx="3490995" cy="918407"/>
          </a:xfrm>
          <a:prstGeom prst="roundRect">
            <a:avLst>
              <a:gd name="adj" fmla="val 18527"/>
            </a:avLst>
          </a:prstGeom>
          <a:solidFill>
            <a:srgbClr val="CFA4E4"/>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4" name="Espace réservé du texte 1">
            <a:extLst>
              <a:ext uri="{FF2B5EF4-FFF2-40B4-BE49-F238E27FC236}">
                <a16:creationId xmlns:a16="http://schemas.microsoft.com/office/drawing/2014/main" id="{D892705C-23FD-2604-3C00-983F44F7EAC0}"/>
              </a:ext>
            </a:extLst>
          </p:cNvPr>
          <p:cNvSpPr>
            <a:spLocks noGrp="1"/>
          </p:cNvSpPr>
          <p:nvPr>
            <p:ph type="body" sz="quarter" idx="15"/>
          </p:nvPr>
        </p:nvSpPr>
        <p:spPr>
          <a:xfrm>
            <a:off x="8616526" y="1862025"/>
            <a:ext cx="3327748" cy="829344"/>
          </a:xfrm>
        </p:spPr>
        <p:txBody>
          <a:bodyPr/>
          <a:lstStyle/>
          <a:p>
            <a:pPr>
              <a:lnSpc>
                <a:spcPct val="107000"/>
              </a:lnSpc>
              <a:spcAft>
                <a:spcPts val="800"/>
              </a:spcAft>
            </a:pPr>
            <a:r>
              <a:rPr lang="en-US" sz="1400" b="1" kern="100" dirty="0">
                <a:effectLst/>
                <a:ea typeface="Aptos" panose="020B0004020202020204" pitchFamily="34" charset="0"/>
              </a:rPr>
              <a:t>68% </a:t>
            </a:r>
            <a:r>
              <a:rPr lang="en-US" sz="1400" kern="100" dirty="0">
                <a:effectLst/>
                <a:ea typeface="Aptos" panose="020B0004020202020204" pitchFamily="34" charset="0"/>
              </a:rPr>
              <a:t>of the regimens (98/144)</a:t>
            </a:r>
          </a:p>
          <a:p>
            <a:pPr>
              <a:lnSpc>
                <a:spcPct val="107000"/>
              </a:lnSpc>
              <a:spcBef>
                <a:spcPts val="0"/>
              </a:spcBef>
              <a:spcAft>
                <a:spcPts val="800"/>
              </a:spcAft>
            </a:pPr>
            <a:r>
              <a:rPr lang="en-US" sz="1400" kern="100" dirty="0">
                <a:effectLst/>
                <a:ea typeface="Aptos" panose="020B0004020202020204" pitchFamily="34" charset="0"/>
              </a:rPr>
              <a:t>[</a:t>
            </a:r>
            <a:r>
              <a:rPr lang="en-US" sz="1400" b="1" kern="100" dirty="0">
                <a:latin typeface="Calibri" panose="020F0502020204030204" pitchFamily="34" charset="0"/>
                <a:ea typeface="Aptos" panose="020B0004020202020204" pitchFamily="34" charset="0"/>
                <a:cs typeface="Calibri" panose="020F0502020204030204" pitchFamily="34" charset="0"/>
              </a:rPr>
              <a:t>ß</a:t>
            </a:r>
            <a:r>
              <a:rPr lang="en-US" sz="1400" b="1" kern="100" dirty="0">
                <a:effectLst/>
                <a:ea typeface="Aptos" panose="020B0004020202020204" pitchFamily="34" charset="0"/>
              </a:rPr>
              <a:t>-lactam + polymyxin</a:t>
            </a:r>
            <a:r>
              <a:rPr lang="en-US" sz="1400" kern="100" dirty="0">
                <a:effectLst/>
                <a:ea typeface="Aptos" panose="020B0004020202020204" pitchFamily="34" charset="0"/>
              </a:rPr>
              <a:t>] based regimens predominated (41%)</a:t>
            </a:r>
          </a:p>
        </p:txBody>
      </p:sp>
      <p:sp>
        <p:nvSpPr>
          <p:cNvPr id="25" name="Freeform 41">
            <a:extLst>
              <a:ext uri="{FF2B5EF4-FFF2-40B4-BE49-F238E27FC236}">
                <a16:creationId xmlns:a16="http://schemas.microsoft.com/office/drawing/2014/main" id="{E02A8632-7B37-8D44-8A04-79B537E3B9F9}"/>
              </a:ext>
            </a:extLst>
          </p:cNvPr>
          <p:cNvSpPr/>
          <p:nvPr/>
        </p:nvSpPr>
        <p:spPr>
          <a:xfrm>
            <a:off x="6975901" y="2990490"/>
            <a:ext cx="1598289" cy="918407"/>
          </a:xfrm>
          <a:prstGeom prst="roundRect">
            <a:avLst>
              <a:gd name="adj" fmla="val 18527"/>
            </a:avLst>
          </a:prstGeom>
          <a:solidFill>
            <a:srgbClr val="8439BD"/>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16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Monobactams-containing regimens</a:t>
            </a:r>
          </a:p>
        </p:txBody>
      </p:sp>
      <p:sp>
        <p:nvSpPr>
          <p:cNvPr id="26" name="Freeform 41">
            <a:extLst>
              <a:ext uri="{FF2B5EF4-FFF2-40B4-BE49-F238E27FC236}">
                <a16:creationId xmlns:a16="http://schemas.microsoft.com/office/drawing/2014/main" id="{7997707E-0A00-CCB7-0DFF-3EA5CDFA9864}"/>
              </a:ext>
            </a:extLst>
          </p:cNvPr>
          <p:cNvSpPr/>
          <p:nvPr/>
        </p:nvSpPr>
        <p:spPr>
          <a:xfrm>
            <a:off x="8616526" y="2987436"/>
            <a:ext cx="3490995" cy="918407"/>
          </a:xfrm>
          <a:prstGeom prst="roundRect">
            <a:avLst>
              <a:gd name="adj" fmla="val 18527"/>
            </a:avLst>
          </a:prstGeom>
          <a:solidFill>
            <a:srgbClr val="EBD8F4"/>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endParaRPr kumimoji="0" lang="en-US"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7" name="Espace réservé du texte 1">
            <a:extLst>
              <a:ext uri="{FF2B5EF4-FFF2-40B4-BE49-F238E27FC236}">
                <a16:creationId xmlns:a16="http://schemas.microsoft.com/office/drawing/2014/main" id="{77D3066E-2552-EB2E-E559-CC223CAB2A76}"/>
              </a:ext>
            </a:extLst>
          </p:cNvPr>
          <p:cNvSpPr txBox="1">
            <a:spLocks/>
          </p:cNvSpPr>
          <p:nvPr/>
        </p:nvSpPr>
        <p:spPr>
          <a:xfrm>
            <a:off x="8616527" y="3023635"/>
            <a:ext cx="3448657" cy="719166"/>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Aft>
                <a:spcPts val="800"/>
              </a:spcAft>
            </a:pPr>
            <a:r>
              <a:rPr lang="en-US" sz="1400" b="1" kern="100" dirty="0">
                <a:ea typeface="Aptos" panose="020B0004020202020204" pitchFamily="34" charset="0"/>
              </a:rPr>
              <a:t>10.4%</a:t>
            </a:r>
            <a:r>
              <a:rPr lang="en-US" sz="1400" kern="100" dirty="0">
                <a:ea typeface="Aptos" panose="020B0004020202020204" pitchFamily="34" charset="0"/>
              </a:rPr>
              <a:t> of the regimens (15/144) </a:t>
            </a:r>
          </a:p>
          <a:p>
            <a:pPr>
              <a:lnSpc>
                <a:spcPct val="107000"/>
              </a:lnSpc>
              <a:spcBef>
                <a:spcPts val="0"/>
              </a:spcBef>
              <a:spcAft>
                <a:spcPts val="800"/>
              </a:spcAft>
            </a:pPr>
            <a:r>
              <a:rPr lang="en-US" sz="1400" b="1" kern="100" dirty="0">
                <a:ea typeface="Aptos" panose="020B0004020202020204" pitchFamily="34" charset="0"/>
              </a:rPr>
              <a:t>In 7 patients </a:t>
            </a:r>
            <a:r>
              <a:rPr lang="en-US" sz="1400" kern="100" dirty="0">
                <a:ea typeface="Aptos" panose="020B0004020202020204" pitchFamily="34" charset="0"/>
              </a:rPr>
              <a:t>included [Cephalosporin + non ß-lactam BLI] combination</a:t>
            </a:r>
          </a:p>
        </p:txBody>
      </p:sp>
      <p:sp>
        <p:nvSpPr>
          <p:cNvPr id="28" name="Freeform 41">
            <a:extLst>
              <a:ext uri="{FF2B5EF4-FFF2-40B4-BE49-F238E27FC236}">
                <a16:creationId xmlns:a16="http://schemas.microsoft.com/office/drawing/2014/main" id="{D9C62210-465A-67A4-F941-763EF9636866}"/>
              </a:ext>
            </a:extLst>
          </p:cNvPr>
          <p:cNvSpPr/>
          <p:nvPr/>
        </p:nvSpPr>
        <p:spPr>
          <a:xfrm>
            <a:off x="6975902" y="4176765"/>
            <a:ext cx="1598289" cy="918407"/>
          </a:xfrm>
          <a:prstGeom prst="roundRect">
            <a:avLst>
              <a:gd name="adj" fmla="val 18527"/>
            </a:avLst>
          </a:prstGeom>
          <a:solidFill>
            <a:schemeClr val="bg1">
              <a:lumMod val="50000"/>
            </a:schemeClr>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r>
              <a:rPr kumimoji="0" lang="en-US" sz="160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Other regimens</a:t>
            </a:r>
          </a:p>
        </p:txBody>
      </p:sp>
      <p:sp>
        <p:nvSpPr>
          <p:cNvPr id="29" name="Freeform 41">
            <a:extLst>
              <a:ext uri="{FF2B5EF4-FFF2-40B4-BE49-F238E27FC236}">
                <a16:creationId xmlns:a16="http://schemas.microsoft.com/office/drawing/2014/main" id="{F03F16A5-FFC8-9778-6AC7-2894971EFC49}"/>
              </a:ext>
            </a:extLst>
          </p:cNvPr>
          <p:cNvSpPr/>
          <p:nvPr/>
        </p:nvSpPr>
        <p:spPr>
          <a:xfrm>
            <a:off x="8616527" y="4173711"/>
            <a:ext cx="3490995" cy="918407"/>
          </a:xfrm>
          <a:prstGeom prst="roundRect">
            <a:avLst>
              <a:gd name="adj" fmla="val 18527"/>
            </a:avLst>
          </a:prstGeom>
          <a:solidFill>
            <a:schemeClr val="bg1">
              <a:lumMod val="95000"/>
            </a:schemeClr>
          </a:solidFill>
          <a:ln w="25400" cap="flat" cmpd="sng" algn="ctr">
            <a:noFill/>
            <a:prstDash val="solid"/>
          </a:ln>
          <a:effectLst/>
        </p:spPr>
        <p:txBody>
          <a:bodyPr spcFirstLastPara="0" vert="horz" wrap="square" lIns="36000" tIns="0" rIns="36000" bIns="0" numCol="1" spcCol="1270" anchor="ctr" anchorCtr="0">
            <a:noAutofit/>
          </a:bodyPr>
          <a:lstStyle/>
          <a:p>
            <a:pPr marL="0" marR="0" lvl="0" indent="0" algn="ctr" defTabSz="514350" eaLnBrk="1" fontAlgn="auto" latinLnBrk="0" hangingPunct="1">
              <a:spcBef>
                <a:spcPts val="0"/>
              </a:spcBef>
              <a:spcAft>
                <a:spcPts val="0"/>
              </a:spcAft>
              <a:buClrTx/>
              <a:buSzTx/>
              <a:buFontTx/>
              <a:buNone/>
              <a:tabLst/>
              <a:defRPr/>
            </a:pPr>
            <a:endParaRPr kumimoji="0" lang="en-US" i="0" u="none" strike="noStrike" kern="0" cap="none" spc="0" normalizeH="0" baseline="0" noProof="0" dirty="0">
              <a:ln>
                <a:noFill/>
              </a:ln>
              <a:solidFill>
                <a:schemeClr val="bg1">
                  <a:lumMod val="95000"/>
                </a:schemeClr>
              </a:solidFill>
              <a:effectLst/>
              <a:uLnTx/>
              <a:uFillTx/>
              <a:latin typeface="Arial" panose="020B0604020202020204" pitchFamily="34" charset="0"/>
              <a:cs typeface="Arial" panose="020B0604020202020204" pitchFamily="34" charset="0"/>
            </a:endParaRPr>
          </a:p>
        </p:txBody>
      </p:sp>
      <p:sp>
        <p:nvSpPr>
          <p:cNvPr id="30" name="Espace réservé du texte 1">
            <a:extLst>
              <a:ext uri="{FF2B5EF4-FFF2-40B4-BE49-F238E27FC236}">
                <a16:creationId xmlns:a16="http://schemas.microsoft.com/office/drawing/2014/main" id="{07D36D5F-E875-06DC-964A-FA0E9CC86C52}"/>
              </a:ext>
            </a:extLst>
          </p:cNvPr>
          <p:cNvSpPr txBox="1">
            <a:spLocks/>
          </p:cNvSpPr>
          <p:nvPr/>
        </p:nvSpPr>
        <p:spPr>
          <a:xfrm>
            <a:off x="8616525" y="4276329"/>
            <a:ext cx="3448657" cy="719166"/>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Aft>
                <a:spcPts val="800"/>
              </a:spcAft>
            </a:pPr>
            <a:r>
              <a:rPr lang="en-US" sz="1400" b="1" kern="100" dirty="0" err="1">
                <a:ea typeface="Aptos" panose="020B0004020202020204" pitchFamily="34" charset="0"/>
              </a:rPr>
              <a:t>Glycylcycline</a:t>
            </a:r>
            <a:r>
              <a:rPr lang="en-US" sz="1400" b="1" kern="100" dirty="0">
                <a:ea typeface="Aptos" panose="020B0004020202020204" pitchFamily="34" charset="0"/>
              </a:rPr>
              <a:t>-based </a:t>
            </a:r>
            <a:r>
              <a:rPr lang="en-US" sz="1400" kern="100" dirty="0">
                <a:ea typeface="Aptos" panose="020B0004020202020204" pitchFamily="34" charset="0"/>
              </a:rPr>
              <a:t>regimens: 6.9% </a:t>
            </a:r>
          </a:p>
          <a:p>
            <a:pPr>
              <a:lnSpc>
                <a:spcPct val="107000"/>
              </a:lnSpc>
              <a:spcBef>
                <a:spcPts val="0"/>
              </a:spcBef>
              <a:spcAft>
                <a:spcPts val="800"/>
              </a:spcAft>
            </a:pPr>
            <a:r>
              <a:rPr lang="en-US" sz="1400" b="1" kern="100" dirty="0">
                <a:ea typeface="Aptos" panose="020B0004020202020204" pitchFamily="34" charset="0"/>
              </a:rPr>
              <a:t>ß-lactam-based </a:t>
            </a:r>
            <a:r>
              <a:rPr lang="en-US" sz="1400" kern="100" dirty="0">
                <a:ea typeface="Aptos" panose="020B0004020202020204" pitchFamily="34" charset="0"/>
              </a:rPr>
              <a:t>regimens: 11.1%</a:t>
            </a:r>
          </a:p>
        </p:txBody>
      </p:sp>
      <p:sp>
        <p:nvSpPr>
          <p:cNvPr id="9" name="Espace réservé du contenu 5">
            <a:extLst>
              <a:ext uri="{FF2B5EF4-FFF2-40B4-BE49-F238E27FC236}">
                <a16:creationId xmlns:a16="http://schemas.microsoft.com/office/drawing/2014/main" id="{11094D04-FEF0-FC87-FAFA-744C7960B0B0}"/>
              </a:ext>
            </a:extLst>
          </p:cNvPr>
          <p:cNvSpPr>
            <a:spLocks noGrp="1"/>
          </p:cNvSpPr>
          <p:nvPr>
            <p:ph sz="quarter" idx="16"/>
          </p:nvPr>
        </p:nvSpPr>
        <p:spPr>
          <a:xfrm>
            <a:off x="957434" y="6267371"/>
            <a:ext cx="5159375" cy="590628"/>
          </a:xfrm>
        </p:spPr>
        <p:txBody>
          <a:bodyPr/>
          <a:lstStyle/>
          <a:p>
            <a:r>
              <a:rPr lang="fr-FR" sz="1200" i="1" dirty="0" err="1">
                <a:cs typeface="Arial" panose="020B0604020202020204" pitchFamily="34" charset="0"/>
              </a:rPr>
              <a:t>Vassiliki</a:t>
            </a:r>
            <a:r>
              <a:rPr lang="fr-FR" sz="1200" i="1" dirty="0">
                <a:cs typeface="Arial" panose="020B0604020202020204" pitchFamily="34" charset="0"/>
              </a:rPr>
              <a:t> TSOLAKI et al., ECCMID</a:t>
            </a:r>
            <a:r>
              <a:rPr lang="fr-FR" sz="1200" i="1" baseline="30000" dirty="0">
                <a:cs typeface="Arial" panose="020B0604020202020204" pitchFamily="34" charset="0"/>
              </a:rPr>
              <a:t>®</a:t>
            </a:r>
            <a:r>
              <a:rPr lang="fr-FR" sz="1200" i="1" dirty="0">
                <a:cs typeface="Arial" panose="020B0604020202020204" pitchFamily="34" charset="0"/>
              </a:rPr>
              <a:t> 2024, Abs#O1166</a:t>
            </a:r>
          </a:p>
        </p:txBody>
      </p:sp>
    </p:spTree>
    <p:extLst>
      <p:ext uri="{BB962C8B-B14F-4D97-AF65-F5344CB8AC3E}">
        <p14:creationId xmlns:p14="http://schemas.microsoft.com/office/powerpoint/2010/main" val="136016250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2D57BCDB-6607-D1AB-7BEF-77D190C596F4}"/>
              </a:ext>
            </a:extLst>
          </p:cNvPr>
          <p:cNvSpPr>
            <a:spLocks noGrp="1"/>
          </p:cNvSpPr>
          <p:nvPr>
            <p:ph type="body" sz="quarter" idx="19"/>
          </p:nvPr>
        </p:nvSpPr>
        <p:spPr/>
        <p:txBody>
          <a:bodyPr/>
          <a:lstStyle/>
          <a:p>
            <a:pPr>
              <a:spcBef>
                <a:spcPts val="200"/>
              </a:spcBef>
            </a:pPr>
            <a:r>
              <a:rPr lang="fr-FR" b="1" dirty="0" err="1"/>
              <a:t>Abbreviations</a:t>
            </a:r>
            <a:r>
              <a:rPr lang="fr-FR" b="1" dirty="0"/>
              <a:t>: </a:t>
            </a:r>
            <a:r>
              <a:rPr lang="fr-FR" dirty="0"/>
              <a:t>ATM-AVI, </a:t>
            </a:r>
            <a:r>
              <a:rPr lang="fr-FR" dirty="0" err="1"/>
              <a:t>Aztreonam-avibactam</a:t>
            </a:r>
            <a:r>
              <a:rPr lang="fr-FR" dirty="0"/>
              <a:t>, MBL-EB, MLB-</a:t>
            </a:r>
            <a:r>
              <a:rPr lang="fr-FR" dirty="0" err="1"/>
              <a:t>producing</a:t>
            </a:r>
            <a:r>
              <a:rPr lang="fr-FR" dirty="0"/>
              <a:t> </a:t>
            </a:r>
            <a:r>
              <a:rPr lang="fr-FR" dirty="0" err="1"/>
              <a:t>Enterobacterales</a:t>
            </a:r>
            <a:r>
              <a:rPr lang="fr-FR" dirty="0"/>
              <a:t>, MIC, minimum </a:t>
            </a:r>
            <a:r>
              <a:rPr lang="fr-FR" dirty="0" err="1"/>
              <a:t>inhibitory</a:t>
            </a:r>
            <a:r>
              <a:rPr lang="fr-FR" dirty="0"/>
              <a:t> concentration; NA, Not applicable; NDM, New Delhi </a:t>
            </a:r>
            <a:r>
              <a:rPr lang="fr-FR" dirty="0" err="1"/>
              <a:t>metallo</a:t>
            </a:r>
            <a:r>
              <a:rPr lang="fr-FR" dirty="0"/>
              <a:t>-</a:t>
            </a:r>
            <a:r>
              <a:rPr lang="fr-FR" dirty="0">
                <a:latin typeface="Calibri" panose="020F0502020204030204" pitchFamily="34" charset="0"/>
                <a:cs typeface="Calibri" panose="020F0502020204030204" pitchFamily="34" charset="0"/>
              </a:rPr>
              <a:t>ß</a:t>
            </a:r>
            <a:r>
              <a:rPr lang="fr-FR" dirty="0"/>
              <a:t>- lactamase; VIM, </a:t>
            </a:r>
            <a:r>
              <a:rPr lang="fr-FR" dirty="0" err="1"/>
              <a:t>Verona</a:t>
            </a:r>
            <a:r>
              <a:rPr lang="fr-FR" dirty="0"/>
              <a:t> </a:t>
            </a:r>
            <a:r>
              <a:rPr lang="fr-FR" dirty="0" err="1"/>
              <a:t>Integron-encoded</a:t>
            </a:r>
            <a:r>
              <a:rPr lang="fr-FR" dirty="0"/>
              <a:t> </a:t>
            </a:r>
            <a:r>
              <a:rPr lang="fr-FR" dirty="0" err="1"/>
              <a:t>metallo</a:t>
            </a:r>
            <a:r>
              <a:rPr lang="fr-FR" dirty="0"/>
              <a:t>-ß-lactamase. </a:t>
            </a:r>
          </a:p>
          <a:p>
            <a:pPr>
              <a:spcBef>
                <a:spcPts val="600"/>
              </a:spcBef>
            </a:pPr>
            <a:r>
              <a:rPr lang="fr-FR" b="1" dirty="0"/>
              <a:t>Note: </a:t>
            </a:r>
            <a:r>
              <a:rPr lang="fr-FR" dirty="0"/>
              <a:t>EUCAST breakpoints have been </a:t>
            </a:r>
            <a:r>
              <a:rPr lang="fr-FR" dirty="0" err="1"/>
              <a:t>applied</a:t>
            </a:r>
            <a:r>
              <a:rPr lang="fr-FR" dirty="0"/>
              <a:t>, as applicable. A. </a:t>
            </a:r>
            <a:r>
              <a:rPr lang="fr-FR" dirty="0" err="1"/>
              <a:t>Sucseptible</a:t>
            </a:r>
            <a:r>
              <a:rPr lang="fr-FR" dirty="0"/>
              <a:t>, </a:t>
            </a:r>
            <a:r>
              <a:rPr lang="fr-FR" dirty="0" err="1"/>
              <a:t>increased</a:t>
            </a:r>
            <a:r>
              <a:rPr lang="fr-FR" dirty="0"/>
              <a:t> </a:t>
            </a:r>
            <a:r>
              <a:rPr lang="fr-FR" dirty="0" err="1"/>
              <a:t>exposure</a:t>
            </a:r>
            <a:r>
              <a:rPr lang="fr-FR" dirty="0"/>
              <a:t>; b. </a:t>
            </a:r>
            <a:r>
              <a:rPr lang="fr-FR" dirty="0" err="1"/>
              <a:t>Defined</a:t>
            </a:r>
            <a:r>
              <a:rPr lang="fr-FR" dirty="0"/>
              <a:t> by MTS</a:t>
            </a:r>
            <a:r>
              <a:rPr lang="fr-FR" baseline="30000" dirty="0"/>
              <a:t>TM</a:t>
            </a:r>
            <a:r>
              <a:rPr lang="fr-FR" dirty="0"/>
              <a:t>; c. </a:t>
            </a:r>
            <a:r>
              <a:rPr lang="fr-FR" dirty="0" err="1"/>
              <a:t>Investigational</a:t>
            </a:r>
            <a:r>
              <a:rPr lang="fr-FR" dirty="0"/>
              <a:t> </a:t>
            </a:r>
            <a:r>
              <a:rPr lang="fr-FR" dirty="0" err="1"/>
              <a:t>drug</a:t>
            </a:r>
            <a:r>
              <a:rPr lang="fr-FR" dirty="0"/>
              <a:t>, MIC</a:t>
            </a:r>
            <a:r>
              <a:rPr lang="fr-FR" baseline="-25000" dirty="0"/>
              <a:t>90</a:t>
            </a:r>
            <a:r>
              <a:rPr lang="fr-FR" dirty="0"/>
              <a:t> </a:t>
            </a:r>
            <a:r>
              <a:rPr lang="fr-FR" dirty="0" err="1"/>
              <a:t>defined</a:t>
            </a:r>
            <a:r>
              <a:rPr lang="fr-FR" dirty="0"/>
              <a:t> by MTS</a:t>
            </a:r>
            <a:r>
              <a:rPr lang="fr-FR" baseline="30000" dirty="0"/>
              <a:t>TM</a:t>
            </a:r>
            <a:r>
              <a:rPr lang="fr-FR" dirty="0"/>
              <a:t>, PK/PD </a:t>
            </a:r>
            <a:r>
              <a:rPr lang="fr-FR" dirty="0" err="1"/>
              <a:t>breakpoint</a:t>
            </a:r>
            <a:r>
              <a:rPr lang="fr-FR" dirty="0"/>
              <a:t>: S≤ 8 mg/L</a:t>
            </a:r>
          </a:p>
        </p:txBody>
      </p:sp>
      <p:sp>
        <p:nvSpPr>
          <p:cNvPr id="3" name="Titre 2">
            <a:extLst>
              <a:ext uri="{FF2B5EF4-FFF2-40B4-BE49-F238E27FC236}">
                <a16:creationId xmlns:a16="http://schemas.microsoft.com/office/drawing/2014/main" id="{3C82111C-E6CD-EA6F-1B3A-925B24B71F1E}"/>
              </a:ext>
            </a:extLst>
          </p:cNvPr>
          <p:cNvSpPr>
            <a:spLocks noGrp="1"/>
          </p:cNvSpPr>
          <p:nvPr>
            <p:ph type="title"/>
          </p:nvPr>
        </p:nvSpPr>
        <p:spPr/>
        <p:txBody>
          <a:bodyPr/>
          <a:lstStyle/>
          <a:p>
            <a:r>
              <a:rPr lang="fr-FR" dirty="0"/>
              <a:t>NIS INCREASE Interim </a:t>
            </a:r>
            <a:r>
              <a:rPr lang="fr-FR" dirty="0" err="1"/>
              <a:t>Analysis</a:t>
            </a:r>
            <a:r>
              <a:rPr lang="fr-FR" dirty="0"/>
              <a:t>: </a:t>
            </a:r>
            <a:r>
              <a:rPr lang="fr-FR" dirty="0" err="1"/>
              <a:t>Microbiological</a:t>
            </a:r>
            <a:r>
              <a:rPr lang="fr-FR" dirty="0"/>
              <a:t> Data</a:t>
            </a:r>
          </a:p>
        </p:txBody>
      </p:sp>
      <p:sp>
        <p:nvSpPr>
          <p:cNvPr id="4" name="Espace réservé du texte 3">
            <a:extLst>
              <a:ext uri="{FF2B5EF4-FFF2-40B4-BE49-F238E27FC236}">
                <a16:creationId xmlns:a16="http://schemas.microsoft.com/office/drawing/2014/main" id="{35361702-B400-B494-603C-059643B45A07}"/>
              </a:ext>
            </a:extLst>
          </p:cNvPr>
          <p:cNvSpPr>
            <a:spLocks noGrp="1"/>
          </p:cNvSpPr>
          <p:nvPr>
            <p:ph type="body" sz="quarter" idx="18"/>
          </p:nvPr>
        </p:nvSpPr>
        <p:spPr/>
        <p:txBody>
          <a:bodyPr/>
          <a:lstStyle/>
          <a:p>
            <a:r>
              <a:rPr lang="en-US" dirty="0"/>
              <a:t>Breakdown of MBL-EB isolates based on </a:t>
            </a:r>
            <a:r>
              <a:rPr lang="en-US" dirty="0" err="1"/>
              <a:t>Carbapenemase</a:t>
            </a:r>
            <a:r>
              <a:rPr lang="en-US" dirty="0"/>
              <a:t> Type &amp; Susceptibilities (S) to selected antimicrobials</a:t>
            </a:r>
            <a:endParaRPr lang="fr-FR" dirty="0"/>
          </a:p>
        </p:txBody>
      </p:sp>
      <p:graphicFrame>
        <p:nvGraphicFramePr>
          <p:cNvPr id="6" name="Tableau 5">
            <a:extLst>
              <a:ext uri="{FF2B5EF4-FFF2-40B4-BE49-F238E27FC236}">
                <a16:creationId xmlns:a16="http://schemas.microsoft.com/office/drawing/2014/main" id="{CDDD896C-CDCD-B87E-31DD-37DEADF907DA}"/>
              </a:ext>
            </a:extLst>
          </p:cNvPr>
          <p:cNvGraphicFramePr>
            <a:graphicFrameLocks noGrp="1"/>
          </p:cNvGraphicFramePr>
          <p:nvPr/>
        </p:nvGraphicFramePr>
        <p:xfrm>
          <a:off x="1464733" y="1585544"/>
          <a:ext cx="10308049" cy="3823200"/>
        </p:xfrm>
        <a:graphic>
          <a:graphicData uri="http://schemas.openxmlformats.org/drawingml/2006/table">
            <a:tbl>
              <a:tblPr firstRow="1" firstCol="1" bandRow="1">
                <a:tableStyleId>{1FECB4D8-DB02-4DC6-A0A2-4F2EBAE1DC90}</a:tableStyleId>
              </a:tblPr>
              <a:tblGrid>
                <a:gridCol w="1740049">
                  <a:extLst>
                    <a:ext uri="{9D8B030D-6E8A-4147-A177-3AD203B41FA5}">
                      <a16:colId xmlns:a16="http://schemas.microsoft.com/office/drawing/2014/main" val="3997008996"/>
                    </a:ext>
                  </a:extLst>
                </a:gridCol>
                <a:gridCol w="612000">
                  <a:extLst>
                    <a:ext uri="{9D8B030D-6E8A-4147-A177-3AD203B41FA5}">
                      <a16:colId xmlns:a16="http://schemas.microsoft.com/office/drawing/2014/main" val="4049786199"/>
                    </a:ext>
                  </a:extLst>
                </a:gridCol>
                <a:gridCol w="612000">
                  <a:extLst>
                    <a:ext uri="{9D8B030D-6E8A-4147-A177-3AD203B41FA5}">
                      <a16:colId xmlns:a16="http://schemas.microsoft.com/office/drawing/2014/main" val="1843176190"/>
                    </a:ext>
                  </a:extLst>
                </a:gridCol>
                <a:gridCol w="612000">
                  <a:extLst>
                    <a:ext uri="{9D8B030D-6E8A-4147-A177-3AD203B41FA5}">
                      <a16:colId xmlns:a16="http://schemas.microsoft.com/office/drawing/2014/main" val="3460743352"/>
                    </a:ext>
                  </a:extLst>
                </a:gridCol>
                <a:gridCol w="612000">
                  <a:extLst>
                    <a:ext uri="{9D8B030D-6E8A-4147-A177-3AD203B41FA5}">
                      <a16:colId xmlns:a16="http://schemas.microsoft.com/office/drawing/2014/main" val="3282068707"/>
                    </a:ext>
                  </a:extLst>
                </a:gridCol>
                <a:gridCol w="612000">
                  <a:extLst>
                    <a:ext uri="{9D8B030D-6E8A-4147-A177-3AD203B41FA5}">
                      <a16:colId xmlns:a16="http://schemas.microsoft.com/office/drawing/2014/main" val="3540262568"/>
                    </a:ext>
                  </a:extLst>
                </a:gridCol>
                <a:gridCol w="612000">
                  <a:extLst>
                    <a:ext uri="{9D8B030D-6E8A-4147-A177-3AD203B41FA5}">
                      <a16:colId xmlns:a16="http://schemas.microsoft.com/office/drawing/2014/main" val="4053368106"/>
                    </a:ext>
                  </a:extLst>
                </a:gridCol>
                <a:gridCol w="612000">
                  <a:extLst>
                    <a:ext uri="{9D8B030D-6E8A-4147-A177-3AD203B41FA5}">
                      <a16:colId xmlns:a16="http://schemas.microsoft.com/office/drawing/2014/main" val="1210745112"/>
                    </a:ext>
                  </a:extLst>
                </a:gridCol>
                <a:gridCol w="612000">
                  <a:extLst>
                    <a:ext uri="{9D8B030D-6E8A-4147-A177-3AD203B41FA5}">
                      <a16:colId xmlns:a16="http://schemas.microsoft.com/office/drawing/2014/main" val="389267726"/>
                    </a:ext>
                  </a:extLst>
                </a:gridCol>
                <a:gridCol w="612000">
                  <a:extLst>
                    <a:ext uri="{9D8B030D-6E8A-4147-A177-3AD203B41FA5}">
                      <a16:colId xmlns:a16="http://schemas.microsoft.com/office/drawing/2014/main" val="1723098407"/>
                    </a:ext>
                  </a:extLst>
                </a:gridCol>
                <a:gridCol w="612000">
                  <a:extLst>
                    <a:ext uri="{9D8B030D-6E8A-4147-A177-3AD203B41FA5}">
                      <a16:colId xmlns:a16="http://schemas.microsoft.com/office/drawing/2014/main" val="340120044"/>
                    </a:ext>
                  </a:extLst>
                </a:gridCol>
                <a:gridCol w="612000">
                  <a:extLst>
                    <a:ext uri="{9D8B030D-6E8A-4147-A177-3AD203B41FA5}">
                      <a16:colId xmlns:a16="http://schemas.microsoft.com/office/drawing/2014/main" val="4077793347"/>
                    </a:ext>
                  </a:extLst>
                </a:gridCol>
                <a:gridCol w="612000">
                  <a:extLst>
                    <a:ext uri="{9D8B030D-6E8A-4147-A177-3AD203B41FA5}">
                      <a16:colId xmlns:a16="http://schemas.microsoft.com/office/drawing/2014/main" val="1436219134"/>
                    </a:ext>
                  </a:extLst>
                </a:gridCol>
                <a:gridCol w="612000">
                  <a:extLst>
                    <a:ext uri="{9D8B030D-6E8A-4147-A177-3AD203B41FA5}">
                      <a16:colId xmlns:a16="http://schemas.microsoft.com/office/drawing/2014/main" val="3039916562"/>
                    </a:ext>
                  </a:extLst>
                </a:gridCol>
                <a:gridCol w="612000">
                  <a:extLst>
                    <a:ext uri="{9D8B030D-6E8A-4147-A177-3AD203B41FA5}">
                      <a16:colId xmlns:a16="http://schemas.microsoft.com/office/drawing/2014/main" val="1233125662"/>
                    </a:ext>
                  </a:extLst>
                </a:gridCol>
              </a:tblGrid>
              <a:tr h="424800">
                <a:tc>
                  <a:txBody>
                    <a:bodyPr/>
                    <a:lstStyle/>
                    <a:p>
                      <a:pPr>
                        <a:lnSpc>
                          <a:spcPct val="107000"/>
                        </a:lnSpc>
                        <a:spcAft>
                          <a:spcPts val="800"/>
                        </a:spcAft>
                      </a:pPr>
                      <a:r>
                        <a:rPr lang="fr-FR" sz="1100" kern="0" dirty="0">
                          <a:effectLst/>
                          <a:latin typeface="Arial" panose="020B0604020202020204" pitchFamily="34" charset="0"/>
                          <a:cs typeface="Arial" panose="020B0604020202020204" pitchFamily="34" charset="0"/>
                        </a:rPr>
                        <a:t>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gridSpan="2">
                  <a:txBody>
                    <a:bodyPr/>
                    <a:lstStyle/>
                    <a:p>
                      <a:pPr algn="ctr">
                        <a:lnSpc>
                          <a:spcPct val="107000"/>
                        </a:lnSpc>
                        <a:spcAft>
                          <a:spcPts val="800"/>
                        </a:spcAft>
                      </a:pPr>
                      <a:r>
                        <a:rPr lang="fr-FR" sz="1100" kern="0" dirty="0" err="1">
                          <a:effectLst/>
                          <a:latin typeface="Arial" panose="020B0604020202020204" pitchFamily="34" charset="0"/>
                          <a:cs typeface="Arial" panose="020B0604020202020204" pitchFamily="34" charset="0"/>
                        </a:rPr>
                        <a:t>Meropenem</a:t>
                      </a:r>
                      <a:r>
                        <a:rPr lang="fr-FR" sz="1100" kern="0" dirty="0">
                          <a:effectLst/>
                          <a:latin typeface="Arial" panose="020B0604020202020204" pitchFamily="34" charset="0"/>
                          <a:cs typeface="Arial" panose="020B0604020202020204" pitchFamily="34" charset="0"/>
                        </a:rPr>
                        <a:t>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100" kern="0" dirty="0" err="1">
                          <a:effectLst/>
                          <a:latin typeface="Arial" panose="020B0604020202020204" pitchFamily="34" charset="0"/>
                          <a:cs typeface="Arial" panose="020B0604020202020204" pitchFamily="34" charset="0"/>
                        </a:rPr>
                        <a:t>Colistin</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100" kern="0" dirty="0" err="1">
                          <a:effectLst/>
                          <a:latin typeface="Arial" panose="020B0604020202020204" pitchFamily="34" charset="0"/>
                          <a:cs typeface="Arial" panose="020B0604020202020204" pitchFamily="34" charset="0"/>
                        </a:rPr>
                        <a:t>Tigecycline</a:t>
                      </a:r>
                      <a:r>
                        <a:rPr lang="fr-FR" sz="1100" kern="0" dirty="0">
                          <a:effectLst/>
                          <a:latin typeface="Arial" panose="020B0604020202020204" pitchFamily="34" charset="0"/>
                          <a:cs typeface="Arial" panose="020B0604020202020204" pitchFamily="34" charset="0"/>
                        </a:rPr>
                        <a:t>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100" kern="0" dirty="0" err="1">
                          <a:effectLst/>
                          <a:latin typeface="Arial" panose="020B0604020202020204" pitchFamily="34" charset="0"/>
                          <a:cs typeface="Arial" panose="020B0604020202020204" pitchFamily="34" charset="0"/>
                        </a:rPr>
                        <a:t>Fosfomycin</a:t>
                      </a:r>
                      <a:r>
                        <a:rPr lang="fr-FR" sz="1100" kern="0" dirty="0">
                          <a:effectLst/>
                          <a:latin typeface="Arial" panose="020B0604020202020204" pitchFamily="34" charset="0"/>
                          <a:cs typeface="Arial" panose="020B0604020202020204" pitchFamily="34" charset="0"/>
                        </a:rPr>
                        <a:t>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100" kern="0" dirty="0" err="1">
                          <a:effectLst/>
                          <a:latin typeface="Arial" panose="020B0604020202020204" pitchFamily="34" charset="0"/>
                          <a:cs typeface="Arial" panose="020B0604020202020204" pitchFamily="34" charset="0"/>
                        </a:rPr>
                        <a:t>Amikacin</a:t>
                      </a:r>
                      <a:r>
                        <a:rPr lang="fr-FR" sz="1100" kern="0" dirty="0">
                          <a:effectLst/>
                          <a:latin typeface="Arial" panose="020B0604020202020204" pitchFamily="34" charset="0"/>
                          <a:cs typeface="Arial" panose="020B0604020202020204" pitchFamily="34" charset="0"/>
                        </a:rPr>
                        <a:t>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100" kern="0" dirty="0" err="1">
                          <a:effectLst/>
                          <a:latin typeface="Arial" panose="020B0604020202020204" pitchFamily="34" charset="0"/>
                          <a:cs typeface="Arial" panose="020B0604020202020204" pitchFamily="34" charset="0"/>
                        </a:rPr>
                        <a:t>Cefiderocol</a:t>
                      </a:r>
                      <a:r>
                        <a:rPr lang="fr-FR" sz="1100" kern="0" dirty="0">
                          <a:effectLst/>
                          <a:latin typeface="Arial" panose="020B0604020202020204" pitchFamily="34" charset="0"/>
                          <a:cs typeface="Arial" panose="020B0604020202020204" pitchFamily="34" charset="0"/>
                        </a:rPr>
                        <a:t>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tc gridSpan="2">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ATM-</a:t>
                      </a:r>
                      <a:r>
                        <a:rPr lang="fr-FR" sz="1100" kern="0" dirty="0" err="1">
                          <a:effectLst/>
                          <a:latin typeface="Arial" panose="020B0604020202020204" pitchFamily="34" charset="0"/>
                          <a:cs typeface="Arial" panose="020B0604020202020204" pitchFamily="34" charset="0"/>
                        </a:rPr>
                        <a:t>AVIC</a:t>
                      </a:r>
                      <a:r>
                        <a:rPr lang="fr-FR" sz="1100" kern="0" baseline="30000" dirty="0" err="1">
                          <a:effectLst/>
                          <a:latin typeface="Arial" panose="020B0604020202020204" pitchFamily="34" charset="0"/>
                          <a:cs typeface="Arial" panose="020B0604020202020204" pitchFamily="34" charset="0"/>
                        </a:rPr>
                        <a:t>c</a:t>
                      </a:r>
                      <a:endParaRPr lang="fr-FR" sz="1100" kern="100" baseline="300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9525" cap="flat" cmpd="sng" algn="ctr">
                      <a:solidFill>
                        <a:srgbClr val="5E247C"/>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5E247C"/>
                    </a:solidFill>
                  </a:tcPr>
                </a:tc>
                <a:tc hMerge="1">
                  <a:txBody>
                    <a:bodyPr/>
                    <a:lstStyle/>
                    <a:p>
                      <a:endParaRPr lang="fr-FR"/>
                    </a:p>
                  </a:txBody>
                  <a:tcPr/>
                </a:tc>
                <a:extLst>
                  <a:ext uri="{0D108BD9-81ED-4DB2-BD59-A6C34878D82A}">
                    <a16:rowId xmlns:a16="http://schemas.microsoft.com/office/drawing/2014/main" val="2695052177"/>
                  </a:ext>
                </a:extLst>
              </a:tr>
              <a:tr h="424800">
                <a:tc>
                  <a:txBody>
                    <a:bodyPr/>
                    <a:lstStyle/>
                    <a:p>
                      <a:pPr marL="72000" algn="l">
                        <a:lnSpc>
                          <a:spcPct val="107000"/>
                        </a:lnSpc>
                        <a:spcAft>
                          <a:spcPts val="800"/>
                        </a:spcAft>
                      </a:pPr>
                      <a:r>
                        <a:rPr lang="fr-FR" sz="1100" kern="0" dirty="0" err="1">
                          <a:solidFill>
                            <a:schemeClr val="tx1"/>
                          </a:solidFill>
                          <a:effectLst/>
                          <a:latin typeface="Arial" panose="020B0604020202020204" pitchFamily="34" charset="0"/>
                          <a:cs typeface="Arial" panose="020B0604020202020204" pitchFamily="34" charset="0"/>
                        </a:rPr>
                        <a:t>Isolates</a:t>
                      </a:r>
                      <a:r>
                        <a:rPr lang="fr-FR" sz="1100" kern="0" dirty="0">
                          <a:solidFill>
                            <a:schemeClr val="tx1"/>
                          </a:solidFill>
                          <a:effectLst/>
                          <a:latin typeface="Arial" panose="020B0604020202020204" pitchFamily="34" charset="0"/>
                          <a:cs typeface="Arial" panose="020B0604020202020204" pitchFamily="34" charset="0"/>
                        </a:rPr>
                        <a:t> (number)</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endParaRPr lang="fr-FR" sz="1100" kern="100" baseline="-25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 </a:t>
                      </a:r>
                      <a:r>
                        <a:rPr lang="fr-FR" sz="1100" kern="0" dirty="0" err="1">
                          <a:solidFill>
                            <a:schemeClr val="tx1"/>
                          </a:solidFill>
                          <a:effectLst/>
                          <a:latin typeface="Arial" panose="020B0604020202020204" pitchFamily="34" charset="0"/>
                          <a:cs typeface="Arial" panose="020B0604020202020204" pitchFamily="34" charset="0"/>
                        </a:rPr>
                        <a:t>S%</a:t>
                      </a:r>
                      <a:r>
                        <a:rPr lang="fr-FR" sz="1100" kern="0" baseline="30000" dirty="0" err="1">
                          <a:solidFill>
                            <a:schemeClr val="tx1"/>
                          </a:solidFill>
                          <a:effectLst/>
                          <a:latin typeface="Arial" panose="020B0604020202020204" pitchFamily="34" charset="0"/>
                          <a:cs typeface="Arial" panose="020B0604020202020204" pitchFamily="34" charset="0"/>
                        </a:rPr>
                        <a:t>a</a:t>
                      </a:r>
                      <a:endParaRPr lang="fr-FR" sz="1100" kern="100" baseline="30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endParaRPr lang="fr-FR" sz="1100" kern="100" baseline="-25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S%</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endParaRPr lang="fr-FR" sz="1100" kern="100" baseline="-25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S%</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endParaRPr lang="fr-FR" sz="1100" kern="100" baseline="-25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S%</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endParaRPr lang="fr-FR" sz="1100" kern="100" baseline="-25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S%</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r>
                        <a:rPr lang="fr-FR" sz="1100" kern="0" baseline="30000" dirty="0">
                          <a:solidFill>
                            <a:schemeClr val="tx1"/>
                          </a:solidFill>
                          <a:effectLst/>
                          <a:latin typeface="Arial" panose="020B0604020202020204" pitchFamily="34" charset="0"/>
                          <a:cs typeface="Arial" panose="020B0604020202020204" pitchFamily="34" charset="0"/>
                        </a:rPr>
                        <a:t>b</a:t>
                      </a:r>
                      <a:endParaRPr lang="fr-FR" sz="1100" kern="100" baseline="30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S%</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MIC</a:t>
                      </a:r>
                      <a:r>
                        <a:rPr lang="fr-FR" sz="1100" kern="0" baseline="-25000" dirty="0">
                          <a:solidFill>
                            <a:schemeClr val="tx1"/>
                          </a:solidFill>
                          <a:effectLst/>
                          <a:latin typeface="Arial" panose="020B0604020202020204" pitchFamily="34" charset="0"/>
                          <a:cs typeface="Arial" panose="020B0604020202020204" pitchFamily="34" charset="0"/>
                        </a:rPr>
                        <a:t>90</a:t>
                      </a:r>
                      <a:endParaRPr lang="fr-FR" sz="1100" kern="100" baseline="-250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tc>
                  <a:txBody>
                    <a:bodyPr/>
                    <a:lstStyle/>
                    <a:p>
                      <a:pPr algn="ctr">
                        <a:lnSpc>
                          <a:spcPct val="107000"/>
                        </a:lnSpc>
                        <a:spcAft>
                          <a:spcPts val="800"/>
                        </a:spcAft>
                      </a:pPr>
                      <a:r>
                        <a:rPr lang="fr-FR" sz="1100" kern="0" dirty="0">
                          <a:solidFill>
                            <a:schemeClr val="tx1"/>
                          </a:solidFill>
                          <a:effectLst/>
                          <a:latin typeface="Arial" panose="020B0604020202020204" pitchFamily="34" charset="0"/>
                          <a:cs typeface="Arial" panose="020B0604020202020204" pitchFamily="34" charset="0"/>
                        </a:rPr>
                        <a:t>S%</a:t>
                      </a:r>
                      <a:endParaRPr lang="fr-FR" sz="1100" kern="100" dirty="0">
                        <a:solidFill>
                          <a:schemeClr val="tx1"/>
                        </a:solidFill>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FA4E4"/>
                    </a:solidFill>
                  </a:tcPr>
                </a:tc>
                <a:extLst>
                  <a:ext uri="{0D108BD9-81ED-4DB2-BD59-A6C34878D82A}">
                    <a16:rowId xmlns:a16="http://schemas.microsoft.com/office/drawing/2014/main" val="1548451162"/>
                  </a:ext>
                </a:extLst>
              </a:tr>
              <a:tr h="424800">
                <a:tc>
                  <a:txBody>
                    <a:bodyPr/>
                    <a:lstStyle/>
                    <a:p>
                      <a:pPr marL="72000" algn="l">
                        <a:lnSpc>
                          <a:spcPct val="107000"/>
                        </a:lnSpc>
                        <a:spcAft>
                          <a:spcPts val="800"/>
                        </a:spcAft>
                      </a:pPr>
                      <a:r>
                        <a:rPr lang="fr-FR" sz="1100" b="0" kern="0" dirty="0" err="1">
                          <a:effectLst/>
                          <a:latin typeface="Arial" panose="020B0604020202020204" pitchFamily="34" charset="0"/>
                          <a:cs typeface="Arial" panose="020B0604020202020204" pitchFamily="34" charset="0"/>
                        </a:rPr>
                        <a:t>Αll</a:t>
                      </a:r>
                      <a:r>
                        <a:rPr lang="fr-FR" sz="1100" b="0" kern="0" dirty="0">
                          <a:effectLst/>
                          <a:latin typeface="Arial" panose="020B0604020202020204" pitchFamily="34" charset="0"/>
                          <a:cs typeface="Arial" panose="020B0604020202020204" pitchFamily="34" charset="0"/>
                        </a:rPr>
                        <a:t> (n=105)</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 &gt;64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14.3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8</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49.5</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54.3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64</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41.0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&gt;16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37.1</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9.6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77.5</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94.1</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35179366"/>
                  </a:ext>
                </a:extLst>
              </a:tr>
              <a:tr h="424800">
                <a:tc>
                  <a:txBody>
                    <a:bodyPr/>
                    <a:lstStyle/>
                    <a:p>
                      <a:pPr marL="72000" algn="l">
                        <a:lnSpc>
                          <a:spcPct val="107000"/>
                        </a:lnSpc>
                        <a:spcAft>
                          <a:spcPts val="800"/>
                        </a:spcAft>
                      </a:pPr>
                      <a:r>
                        <a:rPr lang="fr-FR" sz="1100" b="0" kern="0" dirty="0">
                          <a:effectLst/>
                          <a:latin typeface="Arial" panose="020B0604020202020204" pitchFamily="34" charset="0"/>
                          <a:cs typeface="Arial" panose="020B0604020202020204" pitchFamily="34" charset="0"/>
                        </a:rPr>
                        <a:t>NDM (n=41)</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&gt;32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26.8</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41.5</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80.5</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64</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41.4</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16</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46.3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8.4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86.1</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0.34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130586683"/>
                  </a:ext>
                </a:extLst>
              </a:tr>
              <a:tr h="424800">
                <a:tc>
                  <a:txBody>
                    <a:bodyPr/>
                    <a:lstStyle/>
                    <a:p>
                      <a:pPr marL="72000" algn="l">
                        <a:lnSpc>
                          <a:spcPct val="107000"/>
                        </a:lnSpc>
                        <a:spcAft>
                          <a:spcPts val="800"/>
                        </a:spcAft>
                      </a:pPr>
                      <a:r>
                        <a:rPr lang="fr-FR" sz="1100" b="0" kern="0" dirty="0">
                          <a:effectLst/>
                          <a:latin typeface="Arial" panose="020B0604020202020204" pitchFamily="34" charset="0"/>
                          <a:cs typeface="Arial" panose="020B0604020202020204" pitchFamily="34" charset="0"/>
                        </a:rPr>
                        <a:t>VIM (n=15)</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&gt;32</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26.6</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13.3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64</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46.7</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16</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33.3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10.1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64.3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2.67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92.8</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97154715"/>
                  </a:ext>
                </a:extLst>
              </a:tr>
              <a:tr h="424800">
                <a:tc>
                  <a:txBody>
                    <a:bodyPr/>
                    <a:lstStyle/>
                    <a:p>
                      <a:pPr marL="72000" algn="l">
                        <a:lnSpc>
                          <a:spcPct val="107000"/>
                        </a:lnSpc>
                        <a:spcAft>
                          <a:spcPts val="800"/>
                        </a:spcAft>
                      </a:pPr>
                      <a:r>
                        <a:rPr lang="fr-FR" sz="1100" b="0" kern="0" dirty="0">
                          <a:effectLst/>
                          <a:latin typeface="Arial" panose="020B0604020202020204" pitchFamily="34" charset="0"/>
                          <a:cs typeface="Arial" panose="020B0604020202020204" pitchFamily="34" charset="0"/>
                        </a:rPr>
                        <a:t>NDM+KPC (n=10)</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&gt;64</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30.0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90.0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&gt;64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16</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13.2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70.0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1.01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0437718"/>
                  </a:ext>
                </a:extLst>
              </a:tr>
              <a:tr h="424800">
                <a:tc>
                  <a:txBody>
                    <a:bodyPr/>
                    <a:lstStyle/>
                    <a:p>
                      <a:pPr marL="72000" algn="l">
                        <a:lnSpc>
                          <a:spcPct val="107000"/>
                        </a:lnSpc>
                        <a:spcAft>
                          <a:spcPts val="800"/>
                        </a:spcAft>
                      </a:pPr>
                      <a:r>
                        <a:rPr lang="fr-FR" sz="1100" b="0" kern="0" dirty="0">
                          <a:effectLst/>
                          <a:latin typeface="Arial" panose="020B0604020202020204" pitchFamily="34" charset="0"/>
                          <a:cs typeface="Arial" panose="020B0604020202020204" pitchFamily="34" charset="0"/>
                        </a:rPr>
                        <a:t>VIM+KPC (n = 36)</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&gt;64</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8</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58.3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33.3</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64</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41.6</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16</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25.0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9.8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73.5</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4.80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85.7</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17659167"/>
                  </a:ext>
                </a:extLst>
              </a:tr>
              <a:tr h="424800">
                <a:tc>
                  <a:txBody>
                    <a:bodyPr/>
                    <a:lstStyle/>
                    <a:p>
                      <a:pPr marL="72000" algn="l">
                        <a:lnSpc>
                          <a:spcPct val="107000"/>
                        </a:lnSpc>
                        <a:spcAft>
                          <a:spcPts val="800"/>
                        </a:spcAft>
                      </a:pPr>
                      <a:r>
                        <a:rPr lang="fr-FR" sz="1100" b="0" kern="0" dirty="0">
                          <a:effectLst/>
                          <a:latin typeface="Arial" panose="020B0604020202020204" pitchFamily="34" charset="0"/>
                          <a:cs typeface="Arial" panose="020B0604020202020204" pitchFamily="34" charset="0"/>
                        </a:rPr>
                        <a:t>NDM+ OXA-48 (n=2)</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NA</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100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50.0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50.0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50.0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NA </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100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154413658"/>
                  </a:ext>
                </a:extLst>
              </a:tr>
              <a:tr h="424800">
                <a:tc>
                  <a:txBody>
                    <a:bodyPr/>
                    <a:lstStyle/>
                    <a:p>
                      <a:pPr marL="72000" algn="l">
                        <a:lnSpc>
                          <a:spcPct val="107000"/>
                        </a:lnSpc>
                        <a:spcAft>
                          <a:spcPts val="800"/>
                        </a:spcAft>
                      </a:pPr>
                      <a:r>
                        <a:rPr lang="fr-FR" sz="1100" b="0" kern="0" dirty="0">
                          <a:effectLst/>
                          <a:latin typeface="Arial" panose="020B0604020202020204" pitchFamily="34" charset="0"/>
                          <a:cs typeface="Arial" panose="020B0604020202020204" pitchFamily="34" charset="0"/>
                        </a:rPr>
                        <a:t>NDM+VIM (n=1)</a:t>
                      </a:r>
                      <a:endParaRPr lang="fr-FR" sz="1100" b="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9525" cap="flat" cmpd="sng" algn="ctr">
                      <a:solidFill>
                        <a:srgbClr val="5E247C"/>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100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a:effectLst/>
                          <a:latin typeface="Arial" panose="020B0604020202020204" pitchFamily="34" charset="0"/>
                          <a:cs typeface="Arial" panose="020B0604020202020204" pitchFamily="34" charset="0"/>
                        </a:rPr>
                        <a:t>100</a:t>
                      </a:r>
                      <a:endParaRPr lang="fr-FR" sz="1100" kern="10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NA </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fr-FR" sz="1100" kern="0" dirty="0">
                          <a:effectLst/>
                          <a:latin typeface="Arial" panose="020B0604020202020204" pitchFamily="34" charset="0"/>
                          <a:cs typeface="Arial" panose="020B0604020202020204" pitchFamily="34" charset="0"/>
                        </a:rPr>
                        <a:t>100</a:t>
                      </a:r>
                      <a:endParaRPr lang="fr-FR" sz="1100" kern="100" dirty="0">
                        <a:effectLst/>
                        <a:latin typeface="Arial" panose="020B0604020202020204" pitchFamily="34" charset="0"/>
                        <a:ea typeface="Aptos" panose="020B0004020202020204" pitchFamily="34" charset="0"/>
                        <a:cs typeface="Arial" panose="020B0604020202020204" pitchFamily="34" charset="0"/>
                      </a:endParaRPr>
                    </a:p>
                  </a:txBody>
                  <a:tcPr marL="44450" marR="44450" marT="0" marB="0" anchor="ctr">
                    <a:lnL w="3175" cap="flat" cmpd="sng" algn="ctr">
                      <a:noFill/>
                      <a:prstDash val="solid"/>
                      <a:round/>
                      <a:headEnd type="none" w="med" len="med"/>
                      <a:tailEnd type="none" w="med" len="med"/>
                    </a:lnL>
                    <a:lnR w="9525" cap="flat" cmpd="sng" algn="ctr">
                      <a:solidFill>
                        <a:srgbClr val="5E247C"/>
                      </a:solidFill>
                      <a:prstDash val="solid"/>
                      <a:round/>
                      <a:headEnd type="none" w="med" len="med"/>
                      <a:tailEnd type="none" w="med" len="med"/>
                    </a:lnR>
                    <a:lnT w="3175" cap="flat" cmpd="sng" algn="ctr">
                      <a:noFill/>
                      <a:prstDash val="solid"/>
                      <a:round/>
                      <a:headEnd type="none" w="med" len="med"/>
                      <a:tailEnd type="none" w="med" len="med"/>
                    </a:lnT>
                    <a:lnB w="9525" cap="flat" cmpd="sng" algn="ctr">
                      <a:solidFill>
                        <a:srgbClr val="5E247C"/>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83284868"/>
                  </a:ext>
                </a:extLst>
              </a:tr>
            </a:tbl>
          </a:graphicData>
        </a:graphic>
      </p:graphicFrame>
      <p:sp>
        <p:nvSpPr>
          <p:cNvPr id="9" name="Espace réservé du contenu 5">
            <a:extLst>
              <a:ext uri="{FF2B5EF4-FFF2-40B4-BE49-F238E27FC236}">
                <a16:creationId xmlns:a16="http://schemas.microsoft.com/office/drawing/2014/main" id="{7BD30595-A0FB-320B-E08A-7D9DB7FEE437}"/>
              </a:ext>
            </a:extLst>
          </p:cNvPr>
          <p:cNvSpPr>
            <a:spLocks noGrp="1"/>
          </p:cNvSpPr>
          <p:nvPr>
            <p:ph sz="quarter" idx="16"/>
          </p:nvPr>
        </p:nvSpPr>
        <p:spPr>
          <a:xfrm>
            <a:off x="957434" y="6267371"/>
            <a:ext cx="5159375" cy="590628"/>
          </a:xfrm>
        </p:spPr>
        <p:txBody>
          <a:bodyPr/>
          <a:lstStyle/>
          <a:p>
            <a:r>
              <a:rPr lang="fr-FR" sz="1200" i="1" dirty="0" err="1">
                <a:cs typeface="Arial" panose="020B0604020202020204" pitchFamily="34" charset="0"/>
              </a:rPr>
              <a:t>Vassiliki</a:t>
            </a:r>
            <a:r>
              <a:rPr lang="fr-FR" sz="1200" i="1" dirty="0">
                <a:cs typeface="Arial" panose="020B0604020202020204" pitchFamily="34" charset="0"/>
              </a:rPr>
              <a:t> TSOLAKI et al., ECCMID</a:t>
            </a:r>
            <a:r>
              <a:rPr lang="fr-FR" sz="1200" i="1" baseline="30000" dirty="0">
                <a:cs typeface="Arial" panose="020B0604020202020204" pitchFamily="34" charset="0"/>
              </a:rPr>
              <a:t>®</a:t>
            </a:r>
            <a:r>
              <a:rPr lang="fr-FR" sz="1200" i="1" dirty="0">
                <a:cs typeface="Arial" panose="020B0604020202020204" pitchFamily="34" charset="0"/>
              </a:rPr>
              <a:t> 2024, Abs#O1166</a:t>
            </a:r>
          </a:p>
        </p:txBody>
      </p:sp>
    </p:spTree>
    <p:extLst>
      <p:ext uri="{BB962C8B-B14F-4D97-AF65-F5344CB8AC3E}">
        <p14:creationId xmlns:p14="http://schemas.microsoft.com/office/powerpoint/2010/main" val="44439549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D79FCE4-C6FF-47E9-2A26-8CA5EF3854C4}"/>
              </a:ext>
            </a:extLst>
          </p:cNvPr>
          <p:cNvSpPr>
            <a:spLocks noGrp="1"/>
          </p:cNvSpPr>
          <p:nvPr>
            <p:ph type="body" sz="quarter" idx="15"/>
          </p:nvPr>
        </p:nvSpPr>
        <p:spPr/>
        <p:txBody>
          <a:bodyPr/>
          <a:lstStyle/>
          <a:p>
            <a:pPr>
              <a:spcAft>
                <a:spcPts val="2400"/>
              </a:spcAft>
            </a:pPr>
            <a:r>
              <a:rPr lang="en-US" dirty="0"/>
              <a:t>Increasing prevalence and </a:t>
            </a:r>
            <a:r>
              <a:rPr lang="en-US" dirty="0" err="1"/>
              <a:t>unfavourable</a:t>
            </a:r>
            <a:r>
              <a:rPr lang="en-US" dirty="0"/>
              <a:t> prognosis of infections caused by MBL-producing </a:t>
            </a:r>
            <a:r>
              <a:rPr lang="en-US" dirty="0" err="1"/>
              <a:t>Enterobacterales</a:t>
            </a:r>
            <a:r>
              <a:rPr lang="en-US" dirty="0"/>
              <a:t> in Greek ICUs is of great concern</a:t>
            </a:r>
          </a:p>
          <a:p>
            <a:pPr>
              <a:spcAft>
                <a:spcPts val="2400"/>
              </a:spcAft>
            </a:pPr>
            <a:r>
              <a:rPr lang="en-US" dirty="0"/>
              <a:t>Prevention and active surveillance strategies are essential to improve patients' outcomes</a:t>
            </a:r>
          </a:p>
          <a:p>
            <a:pPr>
              <a:spcAft>
                <a:spcPts val="2400"/>
              </a:spcAft>
            </a:pPr>
            <a:r>
              <a:rPr lang="en-US" dirty="0"/>
              <a:t>Further actions: available isolates will be analyzed for resistance mechanisms through whole-genome sequencing</a:t>
            </a:r>
          </a:p>
        </p:txBody>
      </p:sp>
      <p:sp>
        <p:nvSpPr>
          <p:cNvPr id="3" name="Espace réservé du texte 2">
            <a:extLst>
              <a:ext uri="{FF2B5EF4-FFF2-40B4-BE49-F238E27FC236}">
                <a16:creationId xmlns:a16="http://schemas.microsoft.com/office/drawing/2014/main" id="{1128A324-289F-8900-EB9D-09C8A5EBEF14}"/>
              </a:ext>
            </a:extLst>
          </p:cNvPr>
          <p:cNvSpPr>
            <a:spLocks noGrp="1"/>
          </p:cNvSpPr>
          <p:nvPr>
            <p:ph type="body" sz="quarter" idx="19"/>
          </p:nvPr>
        </p:nvSpPr>
        <p:spPr/>
        <p:txBody>
          <a:bodyPr/>
          <a:lstStyle/>
          <a:p>
            <a:endParaRPr lang="fr-FR"/>
          </a:p>
        </p:txBody>
      </p:sp>
      <p:sp>
        <p:nvSpPr>
          <p:cNvPr id="4" name="Titre 3">
            <a:extLst>
              <a:ext uri="{FF2B5EF4-FFF2-40B4-BE49-F238E27FC236}">
                <a16:creationId xmlns:a16="http://schemas.microsoft.com/office/drawing/2014/main" id="{E6CD9A37-A9C9-70DB-02B1-C814022BCCA9}"/>
              </a:ext>
            </a:extLst>
          </p:cNvPr>
          <p:cNvSpPr>
            <a:spLocks noGrp="1"/>
          </p:cNvSpPr>
          <p:nvPr>
            <p:ph type="title"/>
          </p:nvPr>
        </p:nvSpPr>
        <p:spPr/>
        <p:txBody>
          <a:bodyPr/>
          <a:lstStyle/>
          <a:p>
            <a:r>
              <a:rPr lang="fr-FR" dirty="0"/>
              <a:t>Conclusions</a:t>
            </a:r>
          </a:p>
        </p:txBody>
      </p:sp>
      <p:sp>
        <p:nvSpPr>
          <p:cNvPr id="8" name="Espace réservé du contenu 5">
            <a:extLst>
              <a:ext uri="{FF2B5EF4-FFF2-40B4-BE49-F238E27FC236}">
                <a16:creationId xmlns:a16="http://schemas.microsoft.com/office/drawing/2014/main" id="{CF45519E-B850-F6E7-8A08-5326291478C4}"/>
              </a:ext>
            </a:extLst>
          </p:cNvPr>
          <p:cNvSpPr>
            <a:spLocks noGrp="1"/>
          </p:cNvSpPr>
          <p:nvPr>
            <p:ph sz="quarter" idx="16"/>
          </p:nvPr>
        </p:nvSpPr>
        <p:spPr>
          <a:xfrm>
            <a:off x="957434" y="6267371"/>
            <a:ext cx="5159375" cy="590628"/>
          </a:xfrm>
        </p:spPr>
        <p:txBody>
          <a:bodyPr/>
          <a:lstStyle/>
          <a:p>
            <a:r>
              <a:rPr lang="fr-FR" sz="1200" i="1" dirty="0" err="1">
                <a:cs typeface="Arial" panose="020B0604020202020204" pitchFamily="34" charset="0"/>
              </a:rPr>
              <a:t>Vassiliki</a:t>
            </a:r>
            <a:r>
              <a:rPr lang="fr-FR" sz="1200" i="1" dirty="0">
                <a:cs typeface="Arial" panose="020B0604020202020204" pitchFamily="34" charset="0"/>
              </a:rPr>
              <a:t> TSOLAKI et al., ECCMID</a:t>
            </a:r>
            <a:r>
              <a:rPr lang="fr-FR" sz="1200" i="1" baseline="30000" dirty="0">
                <a:cs typeface="Arial" panose="020B0604020202020204" pitchFamily="34" charset="0"/>
              </a:rPr>
              <a:t>®</a:t>
            </a:r>
            <a:r>
              <a:rPr lang="fr-FR" sz="1200" i="1" dirty="0">
                <a:cs typeface="Arial" panose="020B0604020202020204" pitchFamily="34" charset="0"/>
              </a:rPr>
              <a:t> 2024, Abs#O1166</a:t>
            </a:r>
          </a:p>
        </p:txBody>
      </p:sp>
    </p:spTree>
    <p:extLst>
      <p:ext uri="{BB962C8B-B14F-4D97-AF65-F5344CB8AC3E}">
        <p14:creationId xmlns:p14="http://schemas.microsoft.com/office/powerpoint/2010/main" val="179978956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2F7B366-D7B1-FA9B-55AB-99FAE9324A6D}"/>
              </a:ext>
            </a:extLst>
          </p:cNvPr>
          <p:cNvSpPr>
            <a:spLocks noGrp="1"/>
          </p:cNvSpPr>
          <p:nvPr>
            <p:ph type="title"/>
          </p:nvPr>
        </p:nvSpPr>
        <p:spPr/>
        <p:txBody>
          <a:bodyPr/>
          <a:lstStyle/>
          <a:p>
            <a:r>
              <a:rPr lang="en-US" sz="3200" dirty="0"/>
              <a:t>Prevalence, misclassification and clinical consequences of </a:t>
            </a:r>
            <a:r>
              <a:rPr lang="en-US" sz="3200" dirty="0" err="1"/>
              <a:t>heteroresistance</a:t>
            </a:r>
            <a:r>
              <a:rPr lang="en-US" sz="3200" dirty="0"/>
              <a:t> in </a:t>
            </a:r>
            <a:r>
              <a:rPr lang="en-US" sz="3200" i="1" dirty="0"/>
              <a:t>E. coli </a:t>
            </a:r>
            <a:r>
              <a:rPr lang="en-US" sz="3200" dirty="0"/>
              <a:t>:</a:t>
            </a:r>
            <a:br>
              <a:rPr lang="en-US" sz="3200" dirty="0"/>
            </a:br>
            <a:r>
              <a:rPr lang="en-US" sz="3200" dirty="0"/>
              <a:t>A retrospective clinical study on 255 patients with bloodstream infection</a:t>
            </a:r>
            <a:br>
              <a:rPr lang="en-US" sz="3200" dirty="0"/>
            </a:br>
            <a:endParaRPr lang="fr-FR" sz="3200" dirty="0"/>
          </a:p>
        </p:txBody>
      </p:sp>
      <p:sp>
        <p:nvSpPr>
          <p:cNvPr id="3" name="Espace réservé du contenu 2">
            <a:extLst>
              <a:ext uri="{FF2B5EF4-FFF2-40B4-BE49-F238E27FC236}">
                <a16:creationId xmlns:a16="http://schemas.microsoft.com/office/drawing/2014/main" id="{C2E50A36-D39C-681F-361D-FC339CB6E2B6}"/>
              </a:ext>
            </a:extLst>
          </p:cNvPr>
          <p:cNvSpPr>
            <a:spLocks noGrp="1"/>
          </p:cNvSpPr>
          <p:nvPr>
            <p:ph sz="quarter" idx="10"/>
          </p:nvPr>
        </p:nvSpPr>
        <p:spPr/>
        <p:txBody>
          <a:bodyPr/>
          <a:lstStyle/>
          <a:p>
            <a:r>
              <a:rPr lang="fr-FR" dirty="0"/>
              <a:t>Sofia JONSSON et al., ECCMID</a:t>
            </a:r>
            <a:r>
              <a:rPr lang="fr-FR" baseline="30000" dirty="0">
                <a:latin typeface="Arial Narrow" panose="020B0606020202030204" pitchFamily="34" charset="0"/>
              </a:rPr>
              <a:t>®</a:t>
            </a:r>
            <a:r>
              <a:rPr lang="fr-FR" dirty="0">
                <a:latin typeface="Arial Narrow" panose="020B0606020202030204" pitchFamily="34" charset="0"/>
              </a:rPr>
              <a:t> 2024, Abs#O1167</a:t>
            </a:r>
            <a:endParaRPr lang="fr-FR" dirty="0"/>
          </a:p>
        </p:txBody>
      </p:sp>
      <p:sp>
        <p:nvSpPr>
          <p:cNvPr id="6" name="Espace réservé du contenu 5">
            <a:extLst>
              <a:ext uri="{FF2B5EF4-FFF2-40B4-BE49-F238E27FC236}">
                <a16:creationId xmlns:a16="http://schemas.microsoft.com/office/drawing/2014/main" id="{8254EB0B-EFC2-7AA6-4CB6-490262034A5A}"/>
              </a:ext>
            </a:extLst>
          </p:cNvPr>
          <p:cNvSpPr>
            <a:spLocks noGrp="1"/>
          </p:cNvSpPr>
          <p:nvPr>
            <p:ph sz="quarter" idx="11"/>
          </p:nvPr>
        </p:nvSpPr>
        <p:spPr>
          <a:xfrm>
            <a:off x="1188720" y="148484"/>
            <a:ext cx="10702732" cy="491595"/>
          </a:xfrm>
        </p:spPr>
        <p:txBody>
          <a:bodyPr/>
          <a:lstStyle/>
          <a:p>
            <a:r>
              <a:rPr lang="en-US" dirty="0"/>
              <a:t>Management of infections caused by multi-drug resistant organisms: challenges and solutions</a:t>
            </a:r>
            <a:endParaRPr lang="fr-FR" dirty="0"/>
          </a:p>
        </p:txBody>
      </p:sp>
    </p:spTree>
    <p:extLst>
      <p:ext uri="{BB962C8B-B14F-4D97-AF65-F5344CB8AC3E}">
        <p14:creationId xmlns:p14="http://schemas.microsoft.com/office/powerpoint/2010/main" val="191108911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96ED8CBF-2D54-AB7F-3562-EBA12D148871}"/>
              </a:ext>
            </a:extLst>
          </p:cNvPr>
          <p:cNvSpPr>
            <a:spLocks noGrp="1"/>
          </p:cNvSpPr>
          <p:nvPr>
            <p:ph type="title"/>
          </p:nvPr>
        </p:nvSpPr>
        <p:spPr/>
        <p:txBody>
          <a:bodyPr/>
          <a:lstStyle/>
          <a:p>
            <a:r>
              <a:rPr lang="fr-FR" dirty="0" err="1"/>
              <a:t>Antibiotic</a:t>
            </a:r>
            <a:r>
              <a:rPr lang="fr-FR" dirty="0"/>
              <a:t> </a:t>
            </a:r>
            <a:r>
              <a:rPr lang="fr-FR" dirty="0" err="1"/>
              <a:t>Heteroresistance</a:t>
            </a:r>
            <a:r>
              <a:rPr lang="fr-FR" dirty="0"/>
              <a:t> (HR)</a:t>
            </a:r>
          </a:p>
        </p:txBody>
      </p:sp>
      <p:sp>
        <p:nvSpPr>
          <p:cNvPr id="6" name="Espace réservé du contenu 5">
            <a:extLst>
              <a:ext uri="{FF2B5EF4-FFF2-40B4-BE49-F238E27FC236}">
                <a16:creationId xmlns:a16="http://schemas.microsoft.com/office/drawing/2014/main" id="{0E41B06C-0979-7D30-07DD-D5A8AA8DF652}"/>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sp>
        <p:nvSpPr>
          <p:cNvPr id="15" name="Espace réservé du texte 6">
            <a:extLst>
              <a:ext uri="{FF2B5EF4-FFF2-40B4-BE49-F238E27FC236}">
                <a16:creationId xmlns:a16="http://schemas.microsoft.com/office/drawing/2014/main" id="{7604C0D8-797E-0E73-9AA9-A6670FCB9E19}"/>
              </a:ext>
            </a:extLst>
          </p:cNvPr>
          <p:cNvSpPr>
            <a:spLocks noGrp="1"/>
          </p:cNvSpPr>
          <p:nvPr>
            <p:ph type="body" sz="quarter" idx="19"/>
          </p:nvPr>
        </p:nvSpPr>
        <p:spPr>
          <a:xfrm>
            <a:off x="960193" y="5807676"/>
            <a:ext cx="11104990" cy="380176"/>
          </a:xfrm>
        </p:spPr>
        <p:txBody>
          <a:bodyPr/>
          <a:lstStyle/>
          <a:p>
            <a:r>
              <a:rPr lang="fr-FR" sz="800" kern="100" dirty="0" err="1">
                <a:effectLst/>
                <a:ea typeface="Aptos" panose="020B0004020202020204" pitchFamily="34" charset="0"/>
              </a:rPr>
              <a:t>Hjort</a:t>
            </a:r>
            <a:r>
              <a:rPr lang="fr-FR" sz="800" kern="100" dirty="0">
                <a:effectLst/>
                <a:ea typeface="Aptos" panose="020B0004020202020204" pitchFamily="34" charset="0"/>
              </a:rPr>
              <a:t>, </a:t>
            </a:r>
            <a:r>
              <a:rPr lang="fr-FR" sz="800" kern="100" dirty="0" err="1">
                <a:effectLst/>
                <a:ea typeface="Aptos" panose="020B0004020202020204" pitchFamily="34" charset="0"/>
              </a:rPr>
              <a:t>Nicoloff</a:t>
            </a:r>
            <a:r>
              <a:rPr lang="fr-FR" sz="800" kern="100" dirty="0">
                <a:effectLst/>
                <a:ea typeface="Aptos" panose="020B0004020202020204" pitchFamily="34" charset="0"/>
              </a:rPr>
              <a:t> &amp; Andersson, </a:t>
            </a:r>
            <a:r>
              <a:rPr lang="fr-FR" sz="800" kern="100" dirty="0" err="1">
                <a:effectLst/>
                <a:ea typeface="Aptos" panose="020B0004020202020204" pitchFamily="34" charset="0"/>
              </a:rPr>
              <a:t>Molecular</a:t>
            </a:r>
            <a:r>
              <a:rPr lang="fr-FR" sz="800" kern="100" dirty="0">
                <a:effectLst/>
                <a:ea typeface="Aptos" panose="020B0004020202020204" pitchFamily="34" charset="0"/>
              </a:rPr>
              <a:t> </a:t>
            </a:r>
            <a:r>
              <a:rPr lang="fr-FR" sz="800" kern="100" dirty="0" err="1">
                <a:effectLst/>
                <a:ea typeface="Aptos" panose="020B0004020202020204" pitchFamily="34" charset="0"/>
              </a:rPr>
              <a:t>Microbiology</a:t>
            </a:r>
            <a:r>
              <a:rPr lang="fr-FR" sz="800" kern="100" dirty="0">
                <a:effectLst/>
                <a:ea typeface="Aptos" panose="020B0004020202020204" pitchFamily="34" charset="0"/>
              </a:rPr>
              <a:t> 2016; Pereira et al, Communications </a:t>
            </a:r>
            <a:r>
              <a:rPr lang="fr-FR" sz="800" kern="100" dirty="0" err="1">
                <a:effectLst/>
                <a:ea typeface="Aptos" panose="020B0004020202020204" pitchFamily="34" charset="0"/>
              </a:rPr>
              <a:t>Biology</a:t>
            </a:r>
            <a:r>
              <a:rPr lang="fr-FR" sz="800" kern="100" dirty="0">
                <a:effectLst/>
                <a:ea typeface="Aptos" panose="020B0004020202020204" pitchFamily="34" charset="0"/>
              </a:rPr>
              <a:t> 2021; </a:t>
            </a:r>
            <a:r>
              <a:rPr lang="fr-FR" sz="800" kern="100" dirty="0" err="1">
                <a:effectLst/>
                <a:ea typeface="Aptos" panose="020B0004020202020204" pitchFamily="34" charset="0"/>
              </a:rPr>
              <a:t>Nicoloff</a:t>
            </a:r>
            <a:r>
              <a:rPr lang="fr-FR" sz="800" kern="100" dirty="0">
                <a:effectLst/>
                <a:ea typeface="Aptos" panose="020B0004020202020204" pitchFamily="34" charset="0"/>
              </a:rPr>
              <a:t>, Wang, </a:t>
            </a:r>
            <a:r>
              <a:rPr lang="fr-FR" sz="800" kern="100" dirty="0" err="1">
                <a:effectLst/>
                <a:ea typeface="Aptos" panose="020B0004020202020204" pitchFamily="34" charset="0"/>
              </a:rPr>
              <a:t>Hjort</a:t>
            </a:r>
            <a:r>
              <a:rPr lang="fr-FR" sz="800" kern="100" dirty="0">
                <a:effectLst/>
                <a:ea typeface="Aptos" panose="020B0004020202020204" pitchFamily="34" charset="0"/>
              </a:rPr>
              <a:t> &amp; Andersson, </a:t>
            </a:r>
            <a:r>
              <a:rPr lang="fr-FR" sz="800" kern="100" dirty="0" err="1">
                <a:effectLst/>
                <a:ea typeface="Aptos" panose="020B0004020202020204" pitchFamily="34" charset="0"/>
              </a:rPr>
              <a:t>submitted</a:t>
            </a:r>
            <a:r>
              <a:rPr lang="fr-FR" sz="800" kern="100" dirty="0">
                <a:effectLst/>
                <a:ea typeface="Aptos" panose="020B0004020202020204" pitchFamily="34" charset="0"/>
              </a:rPr>
              <a:t> to Nat. Communications; </a:t>
            </a:r>
            <a:r>
              <a:rPr lang="fr-FR" sz="800" kern="100" dirty="0" err="1">
                <a:effectLst/>
                <a:ea typeface="Aptos" panose="020B0004020202020204" pitchFamily="34" charset="0"/>
              </a:rPr>
              <a:t>Nicoloff</a:t>
            </a:r>
            <a:r>
              <a:rPr lang="fr-FR" sz="800" kern="100" dirty="0">
                <a:effectLst/>
                <a:ea typeface="Aptos" panose="020B0004020202020204" pitchFamily="34" charset="0"/>
              </a:rPr>
              <a:t>, </a:t>
            </a:r>
            <a:r>
              <a:rPr lang="fr-FR" sz="800" kern="100" dirty="0" err="1">
                <a:effectLst/>
                <a:ea typeface="Aptos" panose="020B0004020202020204" pitchFamily="34" charset="0"/>
              </a:rPr>
              <a:t>Hjort</a:t>
            </a:r>
            <a:r>
              <a:rPr lang="fr-FR" sz="800" kern="100" dirty="0">
                <a:effectLst/>
                <a:ea typeface="Aptos" panose="020B0004020202020204" pitchFamily="34" charset="0"/>
              </a:rPr>
              <a:t>, Levin &amp; Andersson, Nature </a:t>
            </a:r>
            <a:r>
              <a:rPr lang="fr-FR" sz="800" kern="100" dirty="0" err="1">
                <a:effectLst/>
                <a:ea typeface="Aptos" panose="020B0004020202020204" pitchFamily="34" charset="0"/>
              </a:rPr>
              <a:t>Microbiology</a:t>
            </a:r>
            <a:r>
              <a:rPr lang="fr-FR" sz="800" kern="100" dirty="0">
                <a:effectLst/>
                <a:ea typeface="Aptos" panose="020B0004020202020204" pitchFamily="34" charset="0"/>
              </a:rPr>
              <a:t> 2019; Pal &amp; Andersson, Nature Communications 2024 </a:t>
            </a:r>
            <a:r>
              <a:rPr lang="fr-FR" sz="800" kern="100" dirty="0" err="1">
                <a:effectLst/>
                <a:ea typeface="Aptos" panose="020B0004020202020204" pitchFamily="34" charset="0"/>
              </a:rPr>
              <a:t>Heidarian</a:t>
            </a:r>
            <a:r>
              <a:rPr lang="fr-FR" sz="800" kern="100" dirty="0">
                <a:effectLst/>
                <a:ea typeface="Aptos" panose="020B0004020202020204" pitchFamily="34" charset="0"/>
              </a:rPr>
              <a:t> et al, PLOS 2024</a:t>
            </a:r>
          </a:p>
        </p:txBody>
      </p:sp>
      <p:grpSp>
        <p:nvGrpSpPr>
          <p:cNvPr id="49" name="Groupe 48">
            <a:extLst>
              <a:ext uri="{FF2B5EF4-FFF2-40B4-BE49-F238E27FC236}">
                <a16:creationId xmlns:a16="http://schemas.microsoft.com/office/drawing/2014/main" id="{070E7E12-CFAA-B6C3-055E-D794263F8101}"/>
              </a:ext>
            </a:extLst>
          </p:cNvPr>
          <p:cNvGrpSpPr/>
          <p:nvPr/>
        </p:nvGrpSpPr>
        <p:grpSpPr>
          <a:xfrm>
            <a:off x="1268723" y="1172146"/>
            <a:ext cx="5608806" cy="2256854"/>
            <a:chOff x="3312406" y="1712744"/>
            <a:chExt cx="5608806" cy="2256854"/>
          </a:xfrm>
        </p:grpSpPr>
        <p:pic>
          <p:nvPicPr>
            <p:cNvPr id="10" name="Image 9">
              <a:extLst>
                <a:ext uri="{FF2B5EF4-FFF2-40B4-BE49-F238E27FC236}">
                  <a16:creationId xmlns:a16="http://schemas.microsoft.com/office/drawing/2014/main" id="{A5FB6A86-96ED-0F80-45F3-FB458F0C4D33}"/>
                </a:ext>
              </a:extLst>
            </p:cNvPr>
            <p:cNvPicPr>
              <a:picLocks noChangeAspect="1"/>
            </p:cNvPicPr>
            <p:nvPr/>
          </p:nvPicPr>
          <p:blipFill>
            <a:blip r:embed="rId2"/>
            <a:srcRect/>
            <a:stretch/>
          </p:blipFill>
          <p:spPr>
            <a:xfrm>
              <a:off x="3312406" y="1712744"/>
              <a:ext cx="5608806" cy="2256854"/>
            </a:xfrm>
            <a:prstGeom prst="rect">
              <a:avLst/>
            </a:prstGeom>
          </p:spPr>
        </p:pic>
        <p:sp>
          <p:nvSpPr>
            <p:cNvPr id="11" name="ZoneTexte 10">
              <a:extLst>
                <a:ext uri="{FF2B5EF4-FFF2-40B4-BE49-F238E27FC236}">
                  <a16:creationId xmlns:a16="http://schemas.microsoft.com/office/drawing/2014/main" id="{997E9F57-9598-73B3-A2E8-7610A22BE804}"/>
                </a:ext>
              </a:extLst>
            </p:cNvPr>
            <p:cNvSpPr txBox="1"/>
            <p:nvPr/>
          </p:nvSpPr>
          <p:spPr>
            <a:xfrm rot="1000762">
              <a:off x="4213671" y="2354186"/>
              <a:ext cx="1867819" cy="307777"/>
            </a:xfrm>
            <a:prstGeom prst="rect">
              <a:avLst/>
            </a:prstGeom>
            <a:noFill/>
          </p:spPr>
          <p:txBody>
            <a:bodyPr wrap="none" rtlCol="0">
              <a:spAutoFit/>
            </a:bodyPr>
            <a:lstStyle/>
            <a:p>
              <a:r>
                <a:rPr lang="fr-FR" sz="1400" kern="100" dirty="0">
                  <a:effectLst/>
                  <a:latin typeface="Arial" panose="020B0604020202020204" pitchFamily="34" charset="0"/>
                  <a:ea typeface="Aptos" panose="020B0004020202020204" pitchFamily="34" charset="0"/>
                  <a:cs typeface="Arial" panose="020B0604020202020204" pitchFamily="34" charset="0"/>
                </a:rPr>
                <a:t>Single </a:t>
              </a:r>
              <a:r>
                <a:rPr lang="fr-FR" sz="1400" kern="100" dirty="0" err="1">
                  <a:effectLst/>
                  <a:latin typeface="Arial" panose="020B0604020202020204" pitchFamily="34" charset="0"/>
                  <a:ea typeface="Aptos" panose="020B0004020202020204" pitchFamily="34" charset="0"/>
                  <a:cs typeface="Arial" panose="020B0604020202020204" pitchFamily="34" charset="0"/>
                </a:rPr>
                <a:t>cell</a:t>
              </a:r>
              <a:r>
                <a:rPr lang="fr-FR" sz="1400" kern="100" dirty="0">
                  <a:effectLst/>
                  <a:latin typeface="Arial" panose="020B0604020202020204" pitchFamily="34" charset="0"/>
                  <a:ea typeface="Aptos" panose="020B0004020202020204" pitchFamily="34" charset="0"/>
                  <a:cs typeface="Arial" panose="020B0604020202020204" pitchFamily="34" charset="0"/>
                </a:rPr>
                <a:t> </a:t>
              </a:r>
              <a:r>
                <a:rPr lang="fr-FR" sz="1400" kern="100" dirty="0" err="1">
                  <a:effectLst/>
                  <a:latin typeface="Arial" panose="020B0604020202020204" pitchFamily="34" charset="0"/>
                  <a:ea typeface="Aptos" panose="020B0004020202020204" pitchFamily="34" charset="0"/>
                  <a:cs typeface="Arial" panose="020B0604020202020204" pitchFamily="34" charset="0"/>
                </a:rPr>
                <a:t>bottleneck</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p:txBody>
        </p:sp>
        <p:cxnSp>
          <p:nvCxnSpPr>
            <p:cNvPr id="17" name="Connecteur droit avec flèche 16">
              <a:extLst>
                <a:ext uri="{FF2B5EF4-FFF2-40B4-BE49-F238E27FC236}">
                  <a16:creationId xmlns:a16="http://schemas.microsoft.com/office/drawing/2014/main" id="{A5A4A921-F963-F595-1D47-C46F4F00F297}"/>
                </a:ext>
              </a:extLst>
            </p:cNvPr>
            <p:cNvCxnSpPr>
              <a:cxnSpLocks/>
            </p:cNvCxnSpPr>
            <p:nvPr/>
          </p:nvCxnSpPr>
          <p:spPr>
            <a:xfrm>
              <a:off x="4041321" y="2326822"/>
              <a:ext cx="2212521" cy="67623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necteur droit 20">
              <a:extLst>
                <a:ext uri="{FF2B5EF4-FFF2-40B4-BE49-F238E27FC236}">
                  <a16:creationId xmlns:a16="http://schemas.microsoft.com/office/drawing/2014/main" id="{8B6E3817-9884-101B-2397-EEAE4C8AD640}"/>
                </a:ext>
              </a:extLst>
            </p:cNvPr>
            <p:cNvCxnSpPr>
              <a:cxnSpLocks/>
            </p:cNvCxnSpPr>
            <p:nvPr/>
          </p:nvCxnSpPr>
          <p:spPr>
            <a:xfrm>
              <a:off x="6039500" y="2531590"/>
              <a:ext cx="1472452" cy="6493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ctangle : coins arrondis 22">
              <a:extLst>
                <a:ext uri="{FF2B5EF4-FFF2-40B4-BE49-F238E27FC236}">
                  <a16:creationId xmlns:a16="http://schemas.microsoft.com/office/drawing/2014/main" id="{00394513-49E4-6D8C-8400-6C3A4DFAD1F1}"/>
                </a:ext>
              </a:extLst>
            </p:cNvPr>
            <p:cNvSpPr/>
            <p:nvPr/>
          </p:nvSpPr>
          <p:spPr>
            <a:xfrm>
              <a:off x="5916844" y="1736025"/>
              <a:ext cx="1159200" cy="792000"/>
            </a:xfrm>
            <a:prstGeom prst="roundRect">
              <a:avLst/>
            </a:prstGeom>
            <a:noFill/>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5" name="Connecteur droit 24">
              <a:extLst>
                <a:ext uri="{FF2B5EF4-FFF2-40B4-BE49-F238E27FC236}">
                  <a16:creationId xmlns:a16="http://schemas.microsoft.com/office/drawing/2014/main" id="{5170872D-CBE2-E514-5ED3-15435A4C730D}"/>
                </a:ext>
              </a:extLst>
            </p:cNvPr>
            <p:cNvCxnSpPr>
              <a:cxnSpLocks/>
            </p:cNvCxnSpPr>
            <p:nvPr/>
          </p:nvCxnSpPr>
          <p:spPr>
            <a:xfrm>
              <a:off x="7032167" y="2508074"/>
              <a:ext cx="474251" cy="65584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necteur droit 41">
              <a:extLst>
                <a:ext uri="{FF2B5EF4-FFF2-40B4-BE49-F238E27FC236}">
                  <a16:creationId xmlns:a16="http://schemas.microsoft.com/office/drawing/2014/main" id="{B2479661-ECA5-7853-5B95-7A4D75E68C5E}"/>
                </a:ext>
              </a:extLst>
            </p:cNvPr>
            <p:cNvCxnSpPr/>
            <p:nvPr/>
          </p:nvCxnSpPr>
          <p:spPr>
            <a:xfrm>
              <a:off x="6775726" y="2247900"/>
              <a:ext cx="83157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necteur droit 42">
              <a:extLst>
                <a:ext uri="{FF2B5EF4-FFF2-40B4-BE49-F238E27FC236}">
                  <a16:creationId xmlns:a16="http://schemas.microsoft.com/office/drawing/2014/main" id="{0B6425D7-5369-1AF2-F68B-B653832F60A5}"/>
                </a:ext>
              </a:extLst>
            </p:cNvPr>
            <p:cNvCxnSpPr>
              <a:cxnSpLocks/>
            </p:cNvCxnSpPr>
            <p:nvPr/>
          </p:nvCxnSpPr>
          <p:spPr>
            <a:xfrm>
              <a:off x="6928126" y="1885950"/>
              <a:ext cx="67917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ZoneTexte 45">
              <a:extLst>
                <a:ext uri="{FF2B5EF4-FFF2-40B4-BE49-F238E27FC236}">
                  <a16:creationId xmlns:a16="http://schemas.microsoft.com/office/drawing/2014/main" id="{88231548-E2BB-42B6-4777-3085FA8EAE2E}"/>
                </a:ext>
              </a:extLst>
            </p:cNvPr>
            <p:cNvSpPr txBox="1"/>
            <p:nvPr/>
          </p:nvSpPr>
          <p:spPr>
            <a:xfrm>
              <a:off x="7535760" y="1736091"/>
              <a:ext cx="1111202" cy="307777"/>
            </a:xfrm>
            <a:prstGeom prst="rect">
              <a:avLst/>
            </a:prstGeom>
            <a:noFill/>
          </p:spPr>
          <p:txBody>
            <a:bodyPr wrap="none" rtlCol="0">
              <a:spAutoFit/>
            </a:bodyPr>
            <a:lstStyle/>
            <a:p>
              <a:r>
                <a:rPr lang="fr-FR" sz="1400" kern="100" dirty="0">
                  <a:effectLst/>
                  <a:latin typeface="Arial" panose="020B0604020202020204" pitchFamily="34" charset="0"/>
                  <a:ea typeface="Aptos" panose="020B0004020202020204" pitchFamily="34" charset="0"/>
                  <a:cs typeface="Arial" panose="020B0604020202020204" pitchFamily="34" charset="0"/>
                </a:rPr>
                <a:t>Susceptible</a:t>
              </a:r>
            </a:p>
          </p:txBody>
        </p:sp>
        <p:sp>
          <p:nvSpPr>
            <p:cNvPr id="47" name="ZoneTexte 46">
              <a:extLst>
                <a:ext uri="{FF2B5EF4-FFF2-40B4-BE49-F238E27FC236}">
                  <a16:creationId xmlns:a16="http://schemas.microsoft.com/office/drawing/2014/main" id="{573FE106-9D45-3E6C-DC19-0F2A1B8FA43D}"/>
                </a:ext>
              </a:extLst>
            </p:cNvPr>
            <p:cNvSpPr txBox="1"/>
            <p:nvPr/>
          </p:nvSpPr>
          <p:spPr>
            <a:xfrm>
              <a:off x="7535760" y="2092614"/>
              <a:ext cx="931665" cy="307777"/>
            </a:xfrm>
            <a:prstGeom prst="rect">
              <a:avLst/>
            </a:prstGeom>
            <a:noFill/>
          </p:spPr>
          <p:txBody>
            <a:bodyPr wrap="none" rtlCol="0">
              <a:spAutoFit/>
            </a:bodyPr>
            <a:lstStyle/>
            <a:p>
              <a:r>
                <a:rPr lang="fr-FR" sz="1400" kern="100" dirty="0" err="1">
                  <a:effectLst/>
                  <a:latin typeface="Arial" panose="020B0604020202020204" pitchFamily="34" charset="0"/>
                  <a:ea typeface="Aptos" panose="020B0004020202020204" pitchFamily="34" charset="0"/>
                  <a:cs typeface="Arial" panose="020B0604020202020204" pitchFamily="34" charset="0"/>
                </a:rPr>
                <a:t>Resistant</a:t>
              </a:r>
              <a:endParaRPr lang="fr-FR" sz="1400" kern="100" dirty="0">
                <a:effectLst/>
                <a:latin typeface="Arial" panose="020B0604020202020204" pitchFamily="34" charset="0"/>
                <a:ea typeface="Aptos" panose="020B0004020202020204" pitchFamily="34" charset="0"/>
                <a:cs typeface="Arial" panose="020B0604020202020204" pitchFamily="34" charset="0"/>
              </a:endParaRPr>
            </a:p>
          </p:txBody>
        </p:sp>
      </p:grpSp>
      <p:sp>
        <p:nvSpPr>
          <p:cNvPr id="48" name="ZoneTexte 47">
            <a:extLst>
              <a:ext uri="{FF2B5EF4-FFF2-40B4-BE49-F238E27FC236}">
                <a16:creationId xmlns:a16="http://schemas.microsoft.com/office/drawing/2014/main" id="{6EEE64D5-B7D8-0AED-20EE-39EE38AD2AAC}"/>
              </a:ext>
            </a:extLst>
          </p:cNvPr>
          <p:cNvSpPr txBox="1"/>
          <p:nvPr/>
        </p:nvSpPr>
        <p:spPr>
          <a:xfrm>
            <a:off x="7000185" y="1967476"/>
            <a:ext cx="4786091" cy="584775"/>
          </a:xfrm>
          <a:prstGeom prst="rect">
            <a:avLst/>
          </a:prstGeom>
          <a:noFill/>
        </p:spPr>
        <p:txBody>
          <a:bodyPr wrap="square" rtlCol="0">
            <a:spAutoFit/>
          </a:bodyPr>
          <a:lstStyle/>
          <a:p>
            <a:r>
              <a:rPr lang="en-US" sz="1600" kern="100" dirty="0">
                <a:effectLst/>
                <a:latin typeface="Arial" panose="020B0604020202020204" pitchFamily="34" charset="0"/>
                <a:ea typeface="Aptos" panose="020B0004020202020204" pitchFamily="34" charset="0"/>
                <a:cs typeface="Arial" panose="020B0604020202020204" pitchFamily="34" charset="0"/>
              </a:rPr>
              <a:t>A susceptible main population with a subpopulation ≥8-fold in resistance level at a frequency of ≥10</a:t>
            </a:r>
            <a:r>
              <a:rPr lang="en-US" sz="1600" kern="100" baseline="30000" dirty="0">
                <a:effectLst/>
                <a:latin typeface="Arial" panose="020B0604020202020204" pitchFamily="34" charset="0"/>
                <a:ea typeface="Aptos" panose="020B0004020202020204" pitchFamily="34" charset="0"/>
                <a:cs typeface="Arial" panose="020B0604020202020204" pitchFamily="34" charset="0"/>
              </a:rPr>
              <a:t>-7</a:t>
            </a:r>
            <a:endParaRPr lang="fr-FR" sz="1600" kern="100" baseline="30000" dirty="0">
              <a:effectLst/>
              <a:latin typeface="Arial" panose="020B0604020202020204" pitchFamily="34" charset="0"/>
              <a:ea typeface="Aptos" panose="020B0004020202020204" pitchFamily="34" charset="0"/>
              <a:cs typeface="Arial" panose="020B0604020202020204" pitchFamily="34" charset="0"/>
            </a:endParaRPr>
          </a:p>
        </p:txBody>
      </p:sp>
      <p:sp>
        <p:nvSpPr>
          <p:cNvPr id="51" name="Espace réservé du texte 1">
            <a:extLst>
              <a:ext uri="{FF2B5EF4-FFF2-40B4-BE49-F238E27FC236}">
                <a16:creationId xmlns:a16="http://schemas.microsoft.com/office/drawing/2014/main" id="{421F61EA-DC0E-53D3-B99B-77F911B96DEB}"/>
              </a:ext>
            </a:extLst>
          </p:cNvPr>
          <p:cNvSpPr>
            <a:spLocks noGrp="1"/>
          </p:cNvSpPr>
          <p:nvPr>
            <p:ph type="body" sz="quarter" idx="15"/>
          </p:nvPr>
        </p:nvSpPr>
        <p:spPr>
          <a:xfrm>
            <a:off x="1088831" y="4051953"/>
            <a:ext cx="4192988" cy="1217320"/>
          </a:xfrm>
        </p:spPr>
        <p:txBody>
          <a:bodyPr/>
          <a:lstStyle/>
          <a:p>
            <a:r>
              <a:rPr lang="fr-FR" sz="1400" i="1" kern="100" dirty="0">
                <a:effectLst/>
                <a:ea typeface="Aptos" panose="020B0004020202020204" pitchFamily="34" charset="0"/>
              </a:rPr>
              <a:t>Acinetobacter </a:t>
            </a:r>
            <a:r>
              <a:rPr lang="fr-FR" sz="1400" i="1" kern="100" dirty="0" err="1">
                <a:effectLst/>
                <a:ea typeface="Aptos" panose="020B0004020202020204" pitchFamily="34" charset="0"/>
              </a:rPr>
              <a:t>baumannii</a:t>
            </a:r>
            <a:r>
              <a:rPr lang="fr-FR" sz="1400" kern="100" dirty="0" err="1">
                <a:effectLst/>
                <a:ea typeface="Aptos" panose="020B0004020202020204" pitchFamily="34" charset="0"/>
              </a:rPr>
              <a:t>-colistin</a:t>
            </a:r>
            <a:r>
              <a:rPr lang="fr-FR" sz="1400" kern="100" dirty="0">
                <a:effectLst/>
                <a:ea typeface="Aptos" panose="020B0004020202020204" pitchFamily="34" charset="0"/>
              </a:rPr>
              <a:t>, </a:t>
            </a:r>
            <a:r>
              <a:rPr lang="fr-FR" sz="1400" kern="100" dirty="0" err="1">
                <a:effectLst/>
                <a:ea typeface="Aptos" panose="020B0004020202020204" pitchFamily="34" charset="0"/>
              </a:rPr>
              <a:t>cefiderocol</a:t>
            </a:r>
            <a:r>
              <a:rPr lang="fr-FR" sz="1400" kern="100" dirty="0">
                <a:effectLst/>
                <a:ea typeface="Aptos" panose="020B0004020202020204" pitchFamily="34" charset="0"/>
              </a:rPr>
              <a:t>...</a:t>
            </a:r>
          </a:p>
          <a:p>
            <a:r>
              <a:rPr lang="fr-FR" sz="1400" i="1" kern="100" dirty="0">
                <a:effectLst/>
                <a:ea typeface="Aptos" panose="020B0004020202020204" pitchFamily="34" charset="0"/>
              </a:rPr>
              <a:t>Escherichia coli</a:t>
            </a:r>
            <a:r>
              <a:rPr lang="fr-FR" sz="1400" kern="100" dirty="0">
                <a:effectLst/>
                <a:ea typeface="Aptos" panose="020B0004020202020204" pitchFamily="34" charset="0"/>
              </a:rPr>
              <a:t>-</a:t>
            </a:r>
            <a:r>
              <a:rPr lang="fr-FR" sz="1400" kern="100" dirty="0" err="1">
                <a:effectLst/>
                <a:ea typeface="Aptos" panose="020B0004020202020204" pitchFamily="34" charset="0"/>
              </a:rPr>
              <a:t>fosfomycin</a:t>
            </a:r>
            <a:r>
              <a:rPr lang="fr-FR" sz="1400" kern="100" dirty="0">
                <a:effectLst/>
                <a:ea typeface="Aptos" panose="020B0004020202020204" pitchFamily="34" charset="0"/>
              </a:rPr>
              <a:t>, </a:t>
            </a:r>
            <a:r>
              <a:rPr lang="fr-FR" sz="1400" kern="100" dirty="0" err="1">
                <a:effectLst/>
                <a:ea typeface="Aptos" panose="020B0004020202020204" pitchFamily="34" charset="0"/>
              </a:rPr>
              <a:t>ertapenem</a:t>
            </a:r>
            <a:r>
              <a:rPr lang="fr-FR" sz="1400" kern="100" dirty="0">
                <a:effectLst/>
                <a:ea typeface="Aptos" panose="020B0004020202020204" pitchFamily="34" charset="0"/>
              </a:rPr>
              <a:t> ...</a:t>
            </a:r>
          </a:p>
          <a:p>
            <a:r>
              <a:rPr lang="fr-FR" sz="1400" i="1" kern="100" dirty="0">
                <a:effectLst/>
                <a:ea typeface="Aptos" panose="020B0004020202020204" pitchFamily="34" charset="0"/>
              </a:rPr>
              <a:t>Klebsiella </a:t>
            </a:r>
            <a:r>
              <a:rPr lang="fr-FR" sz="1400" i="1" kern="100" dirty="0" err="1">
                <a:effectLst/>
                <a:ea typeface="Aptos" panose="020B0004020202020204" pitchFamily="34" charset="0"/>
              </a:rPr>
              <a:t>pneumoniae</a:t>
            </a:r>
            <a:r>
              <a:rPr lang="fr-FR" sz="1400" i="1" kern="100" dirty="0">
                <a:effectLst/>
                <a:ea typeface="Aptos" panose="020B0004020202020204" pitchFamily="34" charset="0"/>
              </a:rPr>
              <a:t> </a:t>
            </a:r>
            <a:r>
              <a:rPr lang="fr-FR" sz="1400" kern="100" dirty="0">
                <a:effectLst/>
                <a:ea typeface="Aptos" panose="020B0004020202020204" pitchFamily="34" charset="0"/>
              </a:rPr>
              <a:t>- </a:t>
            </a:r>
            <a:r>
              <a:rPr lang="fr-FR" sz="1400" kern="100" dirty="0" err="1">
                <a:effectLst/>
                <a:ea typeface="Aptos" panose="020B0004020202020204" pitchFamily="34" charset="0"/>
              </a:rPr>
              <a:t>colistin</a:t>
            </a:r>
            <a:r>
              <a:rPr lang="fr-FR" sz="1400" kern="100" dirty="0">
                <a:effectLst/>
                <a:ea typeface="Aptos" panose="020B0004020202020204" pitchFamily="34" charset="0"/>
              </a:rPr>
              <a:t>, </a:t>
            </a:r>
            <a:r>
              <a:rPr lang="fr-FR" sz="1400" kern="100" dirty="0" err="1">
                <a:effectLst/>
                <a:ea typeface="Aptos" panose="020B0004020202020204" pitchFamily="34" charset="0"/>
              </a:rPr>
              <a:t>cefiderocol</a:t>
            </a:r>
            <a:r>
              <a:rPr lang="fr-FR" sz="1400" kern="100" dirty="0">
                <a:effectLst/>
                <a:ea typeface="Aptos" panose="020B0004020202020204" pitchFamily="34" charset="0"/>
              </a:rPr>
              <a:t>...</a:t>
            </a:r>
          </a:p>
          <a:p>
            <a:r>
              <a:rPr lang="fr-FR" sz="1400" i="1" kern="100" dirty="0">
                <a:effectLst/>
                <a:ea typeface="Aptos" panose="020B0004020202020204" pitchFamily="34" charset="0"/>
              </a:rPr>
              <a:t>Staphylococcus aureus</a:t>
            </a:r>
            <a:r>
              <a:rPr lang="fr-FR" sz="1400" kern="100" dirty="0">
                <a:effectLst/>
                <a:ea typeface="Aptos" panose="020B0004020202020204" pitchFamily="34" charset="0"/>
              </a:rPr>
              <a:t> - </a:t>
            </a:r>
            <a:r>
              <a:rPr lang="fr-FR" sz="1400" kern="100" dirty="0" err="1">
                <a:effectLst/>
                <a:ea typeface="Aptos" panose="020B0004020202020204" pitchFamily="34" charset="0"/>
              </a:rPr>
              <a:t>vancomycin</a:t>
            </a:r>
            <a:r>
              <a:rPr lang="fr-FR" sz="1400" kern="100" dirty="0">
                <a:effectLst/>
                <a:ea typeface="Aptos" panose="020B0004020202020204" pitchFamily="34" charset="0"/>
              </a:rPr>
              <a:t>, </a:t>
            </a:r>
            <a:r>
              <a:rPr lang="fr-FR" sz="1400" kern="100" dirty="0" err="1">
                <a:effectLst/>
                <a:ea typeface="Aptos" panose="020B0004020202020204" pitchFamily="34" charset="0"/>
              </a:rPr>
              <a:t>oxacillin</a:t>
            </a:r>
            <a:r>
              <a:rPr lang="fr-FR" sz="1400" kern="100" dirty="0">
                <a:effectLst/>
                <a:ea typeface="Aptos" panose="020B0004020202020204" pitchFamily="34" charset="0"/>
              </a:rPr>
              <a:t>...</a:t>
            </a:r>
          </a:p>
        </p:txBody>
      </p:sp>
      <p:grpSp>
        <p:nvGrpSpPr>
          <p:cNvPr id="86" name="Groupe 85">
            <a:extLst>
              <a:ext uri="{FF2B5EF4-FFF2-40B4-BE49-F238E27FC236}">
                <a16:creationId xmlns:a16="http://schemas.microsoft.com/office/drawing/2014/main" id="{C536FD26-9A01-A2A1-B3D2-C00E39F0B0A4}"/>
              </a:ext>
            </a:extLst>
          </p:cNvPr>
          <p:cNvGrpSpPr/>
          <p:nvPr/>
        </p:nvGrpSpPr>
        <p:grpSpPr>
          <a:xfrm>
            <a:off x="5281819" y="3680508"/>
            <a:ext cx="6668712" cy="1907243"/>
            <a:chOff x="1059957" y="3710988"/>
            <a:chExt cx="6668712" cy="1907243"/>
          </a:xfrm>
        </p:grpSpPr>
        <p:sp>
          <p:nvSpPr>
            <p:cNvPr id="52" name="Rectangle 51">
              <a:extLst>
                <a:ext uri="{FF2B5EF4-FFF2-40B4-BE49-F238E27FC236}">
                  <a16:creationId xmlns:a16="http://schemas.microsoft.com/office/drawing/2014/main" id="{148C4379-D058-1D13-73EE-628D6E07477C}"/>
                </a:ext>
              </a:extLst>
            </p:cNvPr>
            <p:cNvSpPr/>
            <p:nvPr/>
          </p:nvSpPr>
          <p:spPr>
            <a:xfrm>
              <a:off x="1059957" y="3880901"/>
              <a:ext cx="6668712" cy="173733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3" name="Espace réservé du texte 1">
              <a:extLst>
                <a:ext uri="{FF2B5EF4-FFF2-40B4-BE49-F238E27FC236}">
                  <a16:creationId xmlns:a16="http://schemas.microsoft.com/office/drawing/2014/main" id="{D2AC84CA-34D7-35C4-1FF3-DA9F1FC85697}"/>
                </a:ext>
              </a:extLst>
            </p:cNvPr>
            <p:cNvSpPr txBox="1">
              <a:spLocks/>
            </p:cNvSpPr>
            <p:nvPr/>
          </p:nvSpPr>
          <p:spPr>
            <a:xfrm>
              <a:off x="1222491" y="3710988"/>
              <a:ext cx="4504871"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Often gene amplification-mediated in G- pathogens</a:t>
              </a:r>
            </a:p>
          </p:txBody>
        </p:sp>
        <p:grpSp>
          <p:nvGrpSpPr>
            <p:cNvPr id="78" name="Groupe 77">
              <a:extLst>
                <a:ext uri="{FF2B5EF4-FFF2-40B4-BE49-F238E27FC236}">
                  <a16:creationId xmlns:a16="http://schemas.microsoft.com/office/drawing/2014/main" id="{CBB43B5E-3448-97BB-0768-3DBF95BEA984}"/>
                </a:ext>
              </a:extLst>
            </p:cNvPr>
            <p:cNvGrpSpPr/>
            <p:nvPr/>
          </p:nvGrpSpPr>
          <p:grpSpPr>
            <a:xfrm>
              <a:off x="1219941" y="4447468"/>
              <a:ext cx="1036908" cy="276999"/>
              <a:chOff x="1928929" y="4358652"/>
              <a:chExt cx="1036908" cy="276999"/>
            </a:xfrm>
          </p:grpSpPr>
          <p:cxnSp>
            <p:nvCxnSpPr>
              <p:cNvPr id="61" name="Connecteur droit 60">
                <a:extLst>
                  <a:ext uri="{FF2B5EF4-FFF2-40B4-BE49-F238E27FC236}">
                    <a16:creationId xmlns:a16="http://schemas.microsoft.com/office/drawing/2014/main" id="{5BB6E85E-B987-3B43-6803-964E6F5697B6}"/>
                  </a:ext>
                </a:extLst>
              </p:cNvPr>
              <p:cNvCxnSpPr/>
              <p:nvPr/>
            </p:nvCxnSpPr>
            <p:spPr>
              <a:xfrm>
                <a:off x="1928929" y="4492487"/>
                <a:ext cx="1036908"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54" name="ZoneTexte 53">
                <a:extLst>
                  <a:ext uri="{FF2B5EF4-FFF2-40B4-BE49-F238E27FC236}">
                    <a16:creationId xmlns:a16="http://schemas.microsoft.com/office/drawing/2014/main" id="{A9BE73FE-663B-0B8B-6238-312B64D713C3}"/>
                  </a:ext>
                </a:extLst>
              </p:cNvPr>
              <p:cNvSpPr txBox="1"/>
              <p:nvPr/>
            </p:nvSpPr>
            <p:spPr>
              <a:xfrm>
                <a:off x="2103075" y="4358652"/>
                <a:ext cx="686406" cy="276999"/>
              </a:xfrm>
              <a:prstGeom prst="rect">
                <a:avLst/>
              </a:prstGeom>
              <a:solidFill>
                <a:srgbClr val="CFA4E4"/>
              </a:solidFill>
              <a:ln>
                <a:solidFill>
                  <a:srgbClr val="5E247C"/>
                </a:solidFill>
              </a:ln>
            </p:spPr>
            <p:txBody>
              <a:bodyPr wrap="none" rtlCol="0">
                <a:spAutoFit/>
              </a:bodyPr>
              <a:lstStyle/>
              <a:p>
                <a:r>
                  <a:rPr lang="fr-FR" sz="1200" dirty="0">
                    <a:latin typeface="Arial" panose="020B0604020202020204" pitchFamily="34" charset="0"/>
                    <a:cs typeface="Arial" panose="020B0604020202020204" pitchFamily="34" charset="0"/>
                  </a:rPr>
                  <a:t>R-</a:t>
                </a:r>
                <a:r>
                  <a:rPr lang="fr-FR" sz="1200" dirty="0" err="1">
                    <a:latin typeface="Arial" panose="020B0604020202020204" pitchFamily="34" charset="0"/>
                    <a:cs typeface="Arial" panose="020B0604020202020204" pitchFamily="34" charset="0"/>
                  </a:rPr>
                  <a:t>gene</a:t>
                </a:r>
                <a:endParaRPr lang="fr-FR" sz="1200" dirty="0">
                  <a:latin typeface="Arial" panose="020B0604020202020204" pitchFamily="34" charset="0"/>
                  <a:cs typeface="Arial" panose="020B0604020202020204" pitchFamily="34" charset="0"/>
                </a:endParaRPr>
              </a:p>
            </p:txBody>
          </p:sp>
        </p:grpSp>
        <p:cxnSp>
          <p:nvCxnSpPr>
            <p:cNvPr id="62" name="Connecteur droit 61">
              <a:extLst>
                <a:ext uri="{FF2B5EF4-FFF2-40B4-BE49-F238E27FC236}">
                  <a16:creationId xmlns:a16="http://schemas.microsoft.com/office/drawing/2014/main" id="{D365C140-E9FE-DB87-860F-7821C48AC754}"/>
                </a:ext>
              </a:extLst>
            </p:cNvPr>
            <p:cNvCxnSpPr>
              <a:cxnSpLocks/>
            </p:cNvCxnSpPr>
            <p:nvPr/>
          </p:nvCxnSpPr>
          <p:spPr>
            <a:xfrm>
              <a:off x="2836556" y="4565749"/>
              <a:ext cx="2047887"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55" name="ZoneTexte 54">
              <a:extLst>
                <a:ext uri="{FF2B5EF4-FFF2-40B4-BE49-F238E27FC236}">
                  <a16:creationId xmlns:a16="http://schemas.microsoft.com/office/drawing/2014/main" id="{D45899DE-9FA0-57EA-8C2D-F78B45747393}"/>
                </a:ext>
              </a:extLst>
            </p:cNvPr>
            <p:cNvSpPr txBox="1"/>
            <p:nvPr/>
          </p:nvSpPr>
          <p:spPr>
            <a:xfrm>
              <a:off x="3040760" y="4431914"/>
              <a:ext cx="686406" cy="276999"/>
            </a:xfrm>
            <a:prstGeom prst="rect">
              <a:avLst/>
            </a:prstGeom>
            <a:solidFill>
              <a:srgbClr val="CFA4E4"/>
            </a:solidFill>
            <a:ln>
              <a:solidFill>
                <a:srgbClr val="5E247C"/>
              </a:solidFill>
            </a:ln>
          </p:spPr>
          <p:txBody>
            <a:bodyPr wrap="none" rtlCol="0">
              <a:spAutoFit/>
            </a:bodyPr>
            <a:lstStyle/>
            <a:p>
              <a:r>
                <a:rPr lang="fr-FR" sz="1200" dirty="0">
                  <a:latin typeface="Arial" panose="020B0604020202020204" pitchFamily="34" charset="0"/>
                  <a:cs typeface="Arial" panose="020B0604020202020204" pitchFamily="34" charset="0"/>
                </a:rPr>
                <a:t>R-</a:t>
              </a:r>
              <a:r>
                <a:rPr lang="fr-FR" sz="1200" dirty="0" err="1">
                  <a:latin typeface="Arial" panose="020B0604020202020204" pitchFamily="34" charset="0"/>
                  <a:cs typeface="Arial" panose="020B0604020202020204" pitchFamily="34" charset="0"/>
                </a:rPr>
                <a:t>gene</a:t>
              </a:r>
              <a:endParaRPr lang="fr-FR" sz="1200" dirty="0">
                <a:latin typeface="Arial" panose="020B0604020202020204" pitchFamily="34" charset="0"/>
                <a:cs typeface="Arial" panose="020B0604020202020204" pitchFamily="34" charset="0"/>
              </a:endParaRPr>
            </a:p>
          </p:txBody>
        </p:sp>
        <p:sp>
          <p:nvSpPr>
            <p:cNvPr id="56" name="ZoneTexte 55">
              <a:extLst>
                <a:ext uri="{FF2B5EF4-FFF2-40B4-BE49-F238E27FC236}">
                  <a16:creationId xmlns:a16="http://schemas.microsoft.com/office/drawing/2014/main" id="{EC001F62-B932-9CA8-0053-A0C6DBDD9761}"/>
                </a:ext>
              </a:extLst>
            </p:cNvPr>
            <p:cNvSpPr txBox="1"/>
            <p:nvPr/>
          </p:nvSpPr>
          <p:spPr>
            <a:xfrm>
              <a:off x="3972226" y="4432006"/>
              <a:ext cx="686406" cy="276999"/>
            </a:xfrm>
            <a:prstGeom prst="rect">
              <a:avLst/>
            </a:prstGeom>
            <a:solidFill>
              <a:srgbClr val="CFA4E4"/>
            </a:solidFill>
            <a:ln>
              <a:solidFill>
                <a:srgbClr val="5E247C"/>
              </a:solidFill>
            </a:ln>
          </p:spPr>
          <p:txBody>
            <a:bodyPr wrap="none" rtlCol="0">
              <a:spAutoFit/>
            </a:bodyPr>
            <a:lstStyle/>
            <a:p>
              <a:r>
                <a:rPr lang="fr-FR" sz="1200" dirty="0">
                  <a:latin typeface="Arial" panose="020B0604020202020204" pitchFamily="34" charset="0"/>
                  <a:cs typeface="Arial" panose="020B0604020202020204" pitchFamily="34" charset="0"/>
                </a:rPr>
                <a:t>R-</a:t>
              </a:r>
              <a:r>
                <a:rPr lang="fr-FR" sz="1200" dirty="0" err="1">
                  <a:latin typeface="Arial" panose="020B0604020202020204" pitchFamily="34" charset="0"/>
                  <a:cs typeface="Arial" panose="020B0604020202020204" pitchFamily="34" charset="0"/>
                </a:rPr>
                <a:t>gene</a:t>
              </a:r>
              <a:endParaRPr lang="fr-FR" sz="1200" dirty="0">
                <a:latin typeface="Arial" panose="020B0604020202020204" pitchFamily="34" charset="0"/>
                <a:cs typeface="Arial" panose="020B0604020202020204" pitchFamily="34" charset="0"/>
              </a:endParaRPr>
            </a:p>
          </p:txBody>
        </p:sp>
        <p:grpSp>
          <p:nvGrpSpPr>
            <p:cNvPr id="70" name="Groupe 69">
              <a:extLst>
                <a:ext uri="{FF2B5EF4-FFF2-40B4-BE49-F238E27FC236}">
                  <a16:creationId xmlns:a16="http://schemas.microsoft.com/office/drawing/2014/main" id="{0F697A8D-2558-8BFB-640D-34F39F0EF522}"/>
                </a:ext>
              </a:extLst>
            </p:cNvPr>
            <p:cNvGrpSpPr/>
            <p:nvPr/>
          </p:nvGrpSpPr>
          <p:grpSpPr>
            <a:xfrm>
              <a:off x="2357378" y="4494845"/>
              <a:ext cx="369074" cy="152400"/>
              <a:chOff x="3049987" y="4405858"/>
              <a:chExt cx="369074" cy="152400"/>
            </a:xfrm>
          </p:grpSpPr>
          <p:cxnSp>
            <p:nvCxnSpPr>
              <p:cNvPr id="65" name="Connecteur droit avec flèche 64">
                <a:extLst>
                  <a:ext uri="{FF2B5EF4-FFF2-40B4-BE49-F238E27FC236}">
                    <a16:creationId xmlns:a16="http://schemas.microsoft.com/office/drawing/2014/main" id="{15C1B402-D5D2-550C-D3E8-8D1693D6EB57}"/>
                  </a:ext>
                </a:extLst>
              </p:cNvPr>
              <p:cNvCxnSpPr/>
              <p:nvPr/>
            </p:nvCxnSpPr>
            <p:spPr>
              <a:xfrm>
                <a:off x="3069203" y="4405858"/>
                <a:ext cx="349858" cy="0"/>
              </a:xfrm>
              <a:prstGeom prst="straightConnector1">
                <a:avLst/>
              </a:prstGeom>
              <a:ln w="28575">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necteur droit avec flèche 65">
                <a:extLst>
                  <a:ext uri="{FF2B5EF4-FFF2-40B4-BE49-F238E27FC236}">
                    <a16:creationId xmlns:a16="http://schemas.microsoft.com/office/drawing/2014/main" id="{95DA8139-660B-630D-DB42-051464525B72}"/>
                  </a:ext>
                </a:extLst>
              </p:cNvPr>
              <p:cNvCxnSpPr>
                <a:cxnSpLocks/>
              </p:cNvCxnSpPr>
              <p:nvPr/>
            </p:nvCxnSpPr>
            <p:spPr>
              <a:xfrm flipH="1">
                <a:off x="3049987" y="4558258"/>
                <a:ext cx="343231" cy="0"/>
              </a:xfrm>
              <a:prstGeom prst="straightConnector1">
                <a:avLst/>
              </a:prstGeom>
              <a:ln w="28575">
                <a:solidFill>
                  <a:srgbClr val="5E247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1" name="Groupe 70">
              <a:extLst>
                <a:ext uri="{FF2B5EF4-FFF2-40B4-BE49-F238E27FC236}">
                  <a16:creationId xmlns:a16="http://schemas.microsoft.com/office/drawing/2014/main" id="{B7BF46B5-6B84-43AE-3BAD-39B51EF36AF4}"/>
                </a:ext>
              </a:extLst>
            </p:cNvPr>
            <p:cNvGrpSpPr/>
            <p:nvPr/>
          </p:nvGrpSpPr>
          <p:grpSpPr>
            <a:xfrm>
              <a:off x="4938886" y="4487238"/>
              <a:ext cx="369074" cy="152400"/>
              <a:chOff x="5752769" y="4405858"/>
              <a:chExt cx="369074" cy="152400"/>
            </a:xfrm>
          </p:grpSpPr>
          <p:cxnSp>
            <p:nvCxnSpPr>
              <p:cNvPr id="68" name="Connecteur droit avec flèche 67">
                <a:extLst>
                  <a:ext uri="{FF2B5EF4-FFF2-40B4-BE49-F238E27FC236}">
                    <a16:creationId xmlns:a16="http://schemas.microsoft.com/office/drawing/2014/main" id="{6B33C64A-259E-51C5-48DC-13CB9D2E73D0}"/>
                  </a:ext>
                </a:extLst>
              </p:cNvPr>
              <p:cNvCxnSpPr/>
              <p:nvPr/>
            </p:nvCxnSpPr>
            <p:spPr>
              <a:xfrm>
                <a:off x="5771985" y="4405858"/>
                <a:ext cx="349858" cy="0"/>
              </a:xfrm>
              <a:prstGeom prst="straightConnector1">
                <a:avLst/>
              </a:prstGeom>
              <a:ln w="28575">
                <a:solidFill>
                  <a:srgbClr val="5E247C"/>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necteur droit avec flèche 68">
                <a:extLst>
                  <a:ext uri="{FF2B5EF4-FFF2-40B4-BE49-F238E27FC236}">
                    <a16:creationId xmlns:a16="http://schemas.microsoft.com/office/drawing/2014/main" id="{1BD83011-7731-D095-0D54-60BFD98BB794}"/>
                  </a:ext>
                </a:extLst>
              </p:cNvPr>
              <p:cNvCxnSpPr>
                <a:cxnSpLocks/>
              </p:cNvCxnSpPr>
              <p:nvPr/>
            </p:nvCxnSpPr>
            <p:spPr>
              <a:xfrm flipH="1">
                <a:off x="5752769" y="4558258"/>
                <a:ext cx="343231" cy="0"/>
              </a:xfrm>
              <a:prstGeom prst="straightConnector1">
                <a:avLst/>
              </a:prstGeom>
              <a:ln w="28575">
                <a:solidFill>
                  <a:srgbClr val="5E247C"/>
                </a:solidFill>
                <a:tailEnd type="triangle"/>
              </a:ln>
            </p:spPr>
            <p:style>
              <a:lnRef idx="1">
                <a:schemeClr val="accent1"/>
              </a:lnRef>
              <a:fillRef idx="0">
                <a:schemeClr val="accent1"/>
              </a:fillRef>
              <a:effectRef idx="0">
                <a:schemeClr val="accent1"/>
              </a:effectRef>
              <a:fontRef idx="minor">
                <a:schemeClr val="tx1"/>
              </a:fontRef>
            </p:style>
          </p:cxnSp>
        </p:grpSp>
        <p:cxnSp>
          <p:nvCxnSpPr>
            <p:cNvPr id="63" name="Connecteur droit 62">
              <a:extLst>
                <a:ext uri="{FF2B5EF4-FFF2-40B4-BE49-F238E27FC236}">
                  <a16:creationId xmlns:a16="http://schemas.microsoft.com/office/drawing/2014/main" id="{BEBC5D90-65B9-AF21-AA7B-A6F11BD4CF29}"/>
                </a:ext>
              </a:extLst>
            </p:cNvPr>
            <p:cNvCxnSpPr>
              <a:cxnSpLocks/>
            </p:cNvCxnSpPr>
            <p:nvPr/>
          </p:nvCxnSpPr>
          <p:spPr>
            <a:xfrm>
              <a:off x="5369544" y="4591312"/>
              <a:ext cx="2214468" cy="0"/>
            </a:xfrm>
            <a:prstGeom prst="line">
              <a:avLst/>
            </a:prstGeom>
            <a:ln w="19050">
              <a:solidFill>
                <a:srgbClr val="5E247C"/>
              </a:solidFill>
            </a:ln>
          </p:spPr>
          <p:style>
            <a:lnRef idx="1">
              <a:schemeClr val="accent1"/>
            </a:lnRef>
            <a:fillRef idx="0">
              <a:schemeClr val="accent1"/>
            </a:fillRef>
            <a:effectRef idx="0">
              <a:schemeClr val="accent1"/>
            </a:effectRef>
            <a:fontRef idx="minor">
              <a:schemeClr val="tx1"/>
            </a:fontRef>
          </p:style>
        </p:cxnSp>
        <p:sp>
          <p:nvSpPr>
            <p:cNvPr id="58" name="ZoneTexte 57">
              <a:extLst>
                <a:ext uri="{FF2B5EF4-FFF2-40B4-BE49-F238E27FC236}">
                  <a16:creationId xmlns:a16="http://schemas.microsoft.com/office/drawing/2014/main" id="{917D91EA-CC5A-FC01-4B92-29DF6216CA59}"/>
                </a:ext>
              </a:extLst>
            </p:cNvPr>
            <p:cNvSpPr txBox="1"/>
            <p:nvPr/>
          </p:nvSpPr>
          <p:spPr>
            <a:xfrm>
              <a:off x="5717024" y="4446469"/>
              <a:ext cx="686406" cy="276999"/>
            </a:xfrm>
            <a:prstGeom prst="rect">
              <a:avLst/>
            </a:prstGeom>
            <a:solidFill>
              <a:srgbClr val="CFA4E4"/>
            </a:solidFill>
            <a:ln>
              <a:solidFill>
                <a:srgbClr val="5E247C"/>
              </a:solidFill>
            </a:ln>
          </p:spPr>
          <p:txBody>
            <a:bodyPr wrap="none" rtlCol="0">
              <a:spAutoFit/>
            </a:bodyPr>
            <a:lstStyle/>
            <a:p>
              <a:r>
                <a:rPr lang="fr-FR" sz="1200" dirty="0">
                  <a:latin typeface="Arial" panose="020B0604020202020204" pitchFamily="34" charset="0"/>
                  <a:cs typeface="Arial" panose="020B0604020202020204" pitchFamily="34" charset="0"/>
                </a:rPr>
                <a:t>R-</a:t>
              </a:r>
              <a:r>
                <a:rPr lang="fr-FR" sz="1200" dirty="0" err="1">
                  <a:latin typeface="Arial" panose="020B0604020202020204" pitchFamily="34" charset="0"/>
                  <a:cs typeface="Arial" panose="020B0604020202020204" pitchFamily="34" charset="0"/>
                </a:rPr>
                <a:t>gene</a:t>
              </a:r>
              <a:endParaRPr lang="fr-FR" sz="1200" dirty="0">
                <a:latin typeface="Arial" panose="020B0604020202020204" pitchFamily="34" charset="0"/>
                <a:cs typeface="Arial" panose="020B0604020202020204" pitchFamily="34" charset="0"/>
              </a:endParaRPr>
            </a:p>
          </p:txBody>
        </p:sp>
        <p:sp>
          <p:nvSpPr>
            <p:cNvPr id="59" name="ZoneTexte 58">
              <a:extLst>
                <a:ext uri="{FF2B5EF4-FFF2-40B4-BE49-F238E27FC236}">
                  <a16:creationId xmlns:a16="http://schemas.microsoft.com/office/drawing/2014/main" id="{E21295B5-F452-0F44-3C8C-C06D453B69E9}"/>
                </a:ext>
              </a:extLst>
            </p:cNvPr>
            <p:cNvSpPr txBox="1"/>
            <p:nvPr/>
          </p:nvSpPr>
          <p:spPr>
            <a:xfrm>
              <a:off x="6584882" y="4446561"/>
              <a:ext cx="686406" cy="276999"/>
            </a:xfrm>
            <a:prstGeom prst="rect">
              <a:avLst/>
            </a:prstGeom>
            <a:solidFill>
              <a:srgbClr val="CFA4E4"/>
            </a:solidFill>
            <a:ln>
              <a:solidFill>
                <a:srgbClr val="5E247C"/>
              </a:solidFill>
            </a:ln>
          </p:spPr>
          <p:txBody>
            <a:bodyPr wrap="none" rtlCol="0">
              <a:spAutoFit/>
            </a:bodyPr>
            <a:lstStyle/>
            <a:p>
              <a:r>
                <a:rPr lang="fr-FR" sz="1200" dirty="0">
                  <a:latin typeface="Arial" panose="020B0604020202020204" pitchFamily="34" charset="0"/>
                  <a:cs typeface="Arial" panose="020B0604020202020204" pitchFamily="34" charset="0"/>
                </a:rPr>
                <a:t>R-</a:t>
              </a:r>
              <a:r>
                <a:rPr lang="fr-FR" sz="1200" dirty="0" err="1">
                  <a:latin typeface="Arial" panose="020B0604020202020204" pitchFamily="34" charset="0"/>
                  <a:cs typeface="Arial" panose="020B0604020202020204" pitchFamily="34" charset="0"/>
                </a:rPr>
                <a:t>gene</a:t>
              </a:r>
              <a:endParaRPr lang="fr-FR" sz="1200" dirty="0">
                <a:latin typeface="Arial" panose="020B0604020202020204" pitchFamily="34" charset="0"/>
                <a:cs typeface="Arial" panose="020B0604020202020204" pitchFamily="34" charset="0"/>
              </a:endParaRPr>
            </a:p>
          </p:txBody>
        </p:sp>
        <p:sp>
          <p:nvSpPr>
            <p:cNvPr id="72" name="Parenthèse ouvrante 71">
              <a:extLst>
                <a:ext uri="{FF2B5EF4-FFF2-40B4-BE49-F238E27FC236}">
                  <a16:creationId xmlns:a16="http://schemas.microsoft.com/office/drawing/2014/main" id="{F57278C2-6F31-763A-5E5A-C3F8CBF47646}"/>
                </a:ext>
              </a:extLst>
            </p:cNvPr>
            <p:cNvSpPr/>
            <p:nvPr/>
          </p:nvSpPr>
          <p:spPr>
            <a:xfrm>
              <a:off x="5584232" y="4152668"/>
              <a:ext cx="112547" cy="833493"/>
            </a:xfrm>
            <a:prstGeom prst="leftBracket">
              <a:avLst/>
            </a:prstGeom>
            <a:ln w="28575">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73" name="Parenthèse ouvrante 72">
              <a:extLst>
                <a:ext uri="{FF2B5EF4-FFF2-40B4-BE49-F238E27FC236}">
                  <a16:creationId xmlns:a16="http://schemas.microsoft.com/office/drawing/2014/main" id="{653C5E3C-712D-CFA6-AF78-A930F4FD356C}"/>
                </a:ext>
              </a:extLst>
            </p:cNvPr>
            <p:cNvSpPr/>
            <p:nvPr/>
          </p:nvSpPr>
          <p:spPr>
            <a:xfrm rot="10800000">
              <a:off x="7295504" y="4153993"/>
              <a:ext cx="112547" cy="833493"/>
            </a:xfrm>
            <a:prstGeom prst="leftBracket">
              <a:avLst/>
            </a:prstGeom>
            <a:ln w="28575">
              <a:solidFill>
                <a:srgbClr val="5E247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79" name="Triangle isocèle 78">
              <a:extLst>
                <a:ext uri="{FF2B5EF4-FFF2-40B4-BE49-F238E27FC236}">
                  <a16:creationId xmlns:a16="http://schemas.microsoft.com/office/drawing/2014/main" id="{C7E8FC51-63DE-4FAC-4463-992CEA1AC9EF}"/>
                </a:ext>
              </a:extLst>
            </p:cNvPr>
            <p:cNvSpPr/>
            <p:nvPr/>
          </p:nvSpPr>
          <p:spPr>
            <a:xfrm rot="16080000">
              <a:off x="4173812" y="2256872"/>
              <a:ext cx="335988" cy="6193913"/>
            </a:xfrm>
            <a:prstGeom prst="triangle">
              <a:avLst/>
            </a:prstGeom>
            <a:gradFill>
              <a:gsLst>
                <a:gs pos="57000">
                  <a:srgbClr val="EBD8F4"/>
                </a:gs>
                <a:gs pos="100000">
                  <a:srgbClr val="5E247C"/>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
        <p:nvSpPr>
          <p:cNvPr id="80" name="Rectangle 79">
            <a:extLst>
              <a:ext uri="{FF2B5EF4-FFF2-40B4-BE49-F238E27FC236}">
                <a16:creationId xmlns:a16="http://schemas.microsoft.com/office/drawing/2014/main" id="{7D7BDCFD-AEDA-7A59-19BB-BF1D0EF20FC8}"/>
              </a:ext>
            </a:extLst>
          </p:cNvPr>
          <p:cNvSpPr/>
          <p:nvPr/>
        </p:nvSpPr>
        <p:spPr>
          <a:xfrm>
            <a:off x="1036646" y="3849117"/>
            <a:ext cx="4151272" cy="173733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1" name="Espace réservé du texte 1">
            <a:extLst>
              <a:ext uri="{FF2B5EF4-FFF2-40B4-BE49-F238E27FC236}">
                <a16:creationId xmlns:a16="http://schemas.microsoft.com/office/drawing/2014/main" id="{C953FA8C-1CD1-B427-40C4-D8379C0FFF66}"/>
              </a:ext>
            </a:extLst>
          </p:cNvPr>
          <p:cNvSpPr txBox="1">
            <a:spLocks/>
          </p:cNvSpPr>
          <p:nvPr/>
        </p:nvSpPr>
        <p:spPr>
          <a:xfrm>
            <a:off x="1175526" y="3696016"/>
            <a:ext cx="3873511"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sz="1400" b="1" dirty="0"/>
              <a:t>Observed for many species and antibiotics</a:t>
            </a:r>
          </a:p>
        </p:txBody>
      </p:sp>
      <p:sp>
        <p:nvSpPr>
          <p:cNvPr id="87" name="ZoneTexte 86">
            <a:extLst>
              <a:ext uri="{FF2B5EF4-FFF2-40B4-BE49-F238E27FC236}">
                <a16:creationId xmlns:a16="http://schemas.microsoft.com/office/drawing/2014/main" id="{D4DD5CFE-7201-8F50-DD46-6DC69B36B983}"/>
              </a:ext>
            </a:extLst>
          </p:cNvPr>
          <p:cNvSpPr txBox="1"/>
          <p:nvPr/>
        </p:nvSpPr>
        <p:spPr>
          <a:xfrm>
            <a:off x="11629913" y="4769235"/>
            <a:ext cx="269626" cy="276999"/>
          </a:xfrm>
          <a:prstGeom prst="rect">
            <a:avLst/>
          </a:prstGeom>
          <a:noFill/>
        </p:spPr>
        <p:txBody>
          <a:bodyPr wrap="non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n</a:t>
            </a:r>
          </a:p>
        </p:txBody>
      </p:sp>
      <p:sp>
        <p:nvSpPr>
          <p:cNvPr id="88" name="ZoneTexte 87">
            <a:extLst>
              <a:ext uri="{FF2B5EF4-FFF2-40B4-BE49-F238E27FC236}">
                <a16:creationId xmlns:a16="http://schemas.microsoft.com/office/drawing/2014/main" id="{F127E5CF-70D4-99C8-B2A7-43B08945F821}"/>
              </a:ext>
            </a:extLst>
          </p:cNvPr>
          <p:cNvSpPr txBox="1"/>
          <p:nvPr/>
        </p:nvSpPr>
        <p:spPr>
          <a:xfrm>
            <a:off x="8258521" y="5152881"/>
            <a:ext cx="942887" cy="276999"/>
          </a:xfrm>
          <a:prstGeom prst="rect">
            <a:avLst/>
          </a:prstGeom>
          <a:noFill/>
        </p:spPr>
        <p:txBody>
          <a:bodyPr wrap="non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Resistance</a:t>
            </a:r>
          </a:p>
        </p:txBody>
      </p:sp>
    </p:spTree>
    <p:extLst>
      <p:ext uri="{BB962C8B-B14F-4D97-AF65-F5344CB8AC3E}">
        <p14:creationId xmlns:p14="http://schemas.microsoft.com/office/powerpoint/2010/main" val="165548672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5D7039EA-2C6E-8D61-91C8-A03A9ACFC61A}"/>
              </a:ext>
            </a:extLst>
          </p:cNvPr>
          <p:cNvSpPr>
            <a:spLocks noGrp="1"/>
          </p:cNvSpPr>
          <p:nvPr>
            <p:ph type="body" sz="quarter" idx="15"/>
          </p:nvPr>
        </p:nvSpPr>
        <p:spPr>
          <a:xfrm>
            <a:off x="960195" y="1395361"/>
            <a:ext cx="3683368" cy="1618183"/>
          </a:xfrm>
        </p:spPr>
        <p:txBody>
          <a:bodyPr/>
          <a:lstStyle/>
          <a:p>
            <a:pPr>
              <a:spcAft>
                <a:spcPts val="1200"/>
              </a:spcAft>
            </a:pPr>
            <a:r>
              <a:rPr lang="fr-FR" dirty="0"/>
              <a:t>Prevalence</a:t>
            </a:r>
          </a:p>
          <a:p>
            <a:pPr>
              <a:spcAft>
                <a:spcPts val="1200"/>
              </a:spcAft>
            </a:pPr>
            <a:r>
              <a:rPr lang="fr-FR" dirty="0"/>
              <a:t>Clinical AST classification</a:t>
            </a:r>
          </a:p>
          <a:p>
            <a:pPr>
              <a:spcAft>
                <a:spcPts val="1200"/>
              </a:spcAft>
            </a:pPr>
            <a:r>
              <a:rPr lang="fr-FR" dirty="0"/>
              <a:t>Treatment </a:t>
            </a:r>
            <a:r>
              <a:rPr lang="fr-FR" dirty="0" err="1"/>
              <a:t>outcome</a:t>
            </a:r>
            <a:endParaRPr lang="fr-FR" dirty="0"/>
          </a:p>
          <a:p>
            <a:pPr marL="0" indent="0">
              <a:buNone/>
            </a:pPr>
            <a:endParaRPr lang="fr-FR" dirty="0"/>
          </a:p>
        </p:txBody>
      </p:sp>
      <p:sp>
        <p:nvSpPr>
          <p:cNvPr id="10" name="Espace réservé du texte 9">
            <a:extLst>
              <a:ext uri="{FF2B5EF4-FFF2-40B4-BE49-F238E27FC236}">
                <a16:creationId xmlns:a16="http://schemas.microsoft.com/office/drawing/2014/main" id="{91D3A862-03FC-C8A8-0740-01150453182F}"/>
              </a:ext>
            </a:extLst>
          </p:cNvPr>
          <p:cNvSpPr>
            <a:spLocks noGrp="1"/>
          </p:cNvSpPr>
          <p:nvPr>
            <p:ph type="body" sz="quarter" idx="19"/>
          </p:nvPr>
        </p:nvSpPr>
        <p:spPr/>
        <p:txBody>
          <a:bodyPr/>
          <a:lstStyle/>
          <a:p>
            <a:r>
              <a:rPr lang="fr-FR" dirty="0"/>
              <a:t>*Uppsala </a:t>
            </a:r>
            <a:r>
              <a:rPr lang="fr-FR" dirty="0" err="1"/>
              <a:t>county</a:t>
            </a:r>
            <a:r>
              <a:rPr lang="fr-FR" dirty="0"/>
              <a:t>, </a:t>
            </a:r>
            <a:r>
              <a:rPr lang="fr-FR" dirty="0" err="1"/>
              <a:t>Sweden</a:t>
            </a:r>
            <a:r>
              <a:rPr lang="fr-FR" dirty="0"/>
              <a:t> 2014-2015</a:t>
            </a:r>
          </a:p>
        </p:txBody>
      </p:sp>
      <p:sp>
        <p:nvSpPr>
          <p:cNvPr id="3" name="Titre 2">
            <a:extLst>
              <a:ext uri="{FF2B5EF4-FFF2-40B4-BE49-F238E27FC236}">
                <a16:creationId xmlns:a16="http://schemas.microsoft.com/office/drawing/2014/main" id="{4486940A-8B2E-1BF7-2762-47566607150F}"/>
              </a:ext>
            </a:extLst>
          </p:cNvPr>
          <p:cNvSpPr>
            <a:spLocks noGrp="1"/>
          </p:cNvSpPr>
          <p:nvPr>
            <p:ph type="title"/>
          </p:nvPr>
        </p:nvSpPr>
        <p:spPr/>
        <p:txBody>
          <a:bodyPr/>
          <a:lstStyle/>
          <a:p>
            <a:r>
              <a:rPr lang="fr-FR" dirty="0" err="1"/>
              <a:t>Adressed</a:t>
            </a:r>
            <a:r>
              <a:rPr lang="fr-FR" dirty="0"/>
              <a:t> questions</a:t>
            </a:r>
          </a:p>
        </p:txBody>
      </p:sp>
      <p:sp>
        <p:nvSpPr>
          <p:cNvPr id="8" name="Espace réservé du contenu 7">
            <a:extLst>
              <a:ext uri="{FF2B5EF4-FFF2-40B4-BE49-F238E27FC236}">
                <a16:creationId xmlns:a16="http://schemas.microsoft.com/office/drawing/2014/main" id="{199FE888-76F9-8FB6-949F-9EEE6D2EB633}"/>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grpSp>
        <p:nvGrpSpPr>
          <p:cNvPr id="15" name="Groupe 14">
            <a:extLst>
              <a:ext uri="{FF2B5EF4-FFF2-40B4-BE49-F238E27FC236}">
                <a16:creationId xmlns:a16="http://schemas.microsoft.com/office/drawing/2014/main" id="{996D7FF3-7E4E-041A-E246-E8D59FE1D835}"/>
              </a:ext>
            </a:extLst>
          </p:cNvPr>
          <p:cNvGrpSpPr/>
          <p:nvPr/>
        </p:nvGrpSpPr>
        <p:grpSpPr>
          <a:xfrm>
            <a:off x="5568355" y="1315842"/>
            <a:ext cx="5630789" cy="2924228"/>
            <a:chOff x="5246595" y="1162742"/>
            <a:chExt cx="5630789" cy="2924228"/>
          </a:xfrm>
        </p:grpSpPr>
        <p:sp>
          <p:nvSpPr>
            <p:cNvPr id="11" name="Espace réservé du texte 1">
              <a:extLst>
                <a:ext uri="{FF2B5EF4-FFF2-40B4-BE49-F238E27FC236}">
                  <a16:creationId xmlns:a16="http://schemas.microsoft.com/office/drawing/2014/main" id="{BCE85524-465A-400B-BCEA-018B54424F1B}"/>
                </a:ext>
              </a:extLst>
            </p:cNvPr>
            <p:cNvSpPr txBox="1">
              <a:spLocks/>
            </p:cNvSpPr>
            <p:nvPr/>
          </p:nvSpPr>
          <p:spPr>
            <a:xfrm>
              <a:off x="5568355" y="1651512"/>
              <a:ext cx="5129088" cy="206659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1200"/>
                </a:spcAft>
              </a:pPr>
              <a:r>
                <a:rPr lang="fr-FR" kern="100" dirty="0">
                  <a:ea typeface="Aptos" panose="020B0004020202020204" pitchFamily="34" charset="0"/>
                </a:rPr>
                <a:t>Cefotaxime</a:t>
              </a:r>
              <a:br>
                <a:rPr lang="fr-FR" kern="100" dirty="0">
                  <a:ea typeface="Aptos" panose="020B0004020202020204" pitchFamily="34" charset="0"/>
                </a:rPr>
              </a:br>
              <a:r>
                <a:rPr lang="fr-FR" kern="100" dirty="0" err="1">
                  <a:ea typeface="Aptos" panose="020B0004020202020204" pitchFamily="34" charset="0"/>
                </a:rPr>
                <a:t>Gentamicin</a:t>
              </a:r>
              <a:br>
                <a:rPr lang="fr-FR" kern="100" dirty="0">
                  <a:ea typeface="Aptos" panose="020B0004020202020204" pitchFamily="34" charset="0"/>
                </a:rPr>
              </a:br>
              <a:r>
                <a:rPr lang="fr-FR" kern="100" dirty="0" err="1">
                  <a:ea typeface="Aptos" panose="020B0004020202020204" pitchFamily="34" charset="0"/>
                </a:rPr>
                <a:t>Piperacillin-tazobactam</a:t>
              </a:r>
              <a:endParaRPr lang="fr-FR" kern="100" dirty="0">
                <a:ea typeface="Aptos" panose="020B0004020202020204" pitchFamily="34" charset="0"/>
              </a:endParaRPr>
            </a:p>
            <a:p>
              <a:pPr>
                <a:spcAft>
                  <a:spcPts val="1200"/>
                </a:spcAft>
              </a:pPr>
              <a:r>
                <a:rPr lang="fr-FR" kern="100" dirty="0" err="1">
                  <a:ea typeface="Aptos" panose="020B0004020202020204" pitchFamily="34" charset="0"/>
                </a:rPr>
                <a:t>Breakpoint</a:t>
              </a:r>
              <a:r>
                <a:rPr lang="fr-FR" kern="100" dirty="0">
                  <a:ea typeface="Aptos" panose="020B0004020202020204" pitchFamily="34" charset="0"/>
                </a:rPr>
                <a:t> </a:t>
              </a:r>
              <a:r>
                <a:rPr lang="fr-FR" kern="100" dirty="0" err="1">
                  <a:ea typeface="Aptos" panose="020B0004020202020204" pitchFamily="34" charset="0"/>
                </a:rPr>
                <a:t>crossing</a:t>
              </a:r>
              <a:r>
                <a:rPr lang="fr-FR" kern="100" dirty="0">
                  <a:ea typeface="Aptos" panose="020B0004020202020204" pitchFamily="34" charset="0"/>
                </a:rPr>
                <a:t> </a:t>
              </a:r>
              <a:r>
                <a:rPr lang="fr-FR" kern="100" dirty="0" err="1">
                  <a:ea typeface="Aptos" panose="020B0004020202020204" pitchFamily="34" charset="0"/>
                </a:rPr>
                <a:t>heteroresistance</a:t>
              </a:r>
              <a:r>
                <a:rPr lang="fr-FR" kern="100" dirty="0">
                  <a:ea typeface="Aptos" panose="020B0004020202020204" pitchFamily="34" charset="0"/>
                </a:rPr>
                <a:t> (BCHR) </a:t>
              </a:r>
              <a:r>
                <a:rPr lang="fr-FR" kern="100" dirty="0" err="1">
                  <a:ea typeface="Aptos" panose="020B0004020202020204" pitchFamily="34" charset="0"/>
                </a:rPr>
                <a:t>prevalence</a:t>
              </a:r>
              <a:endParaRPr lang="fr-FR" kern="100" dirty="0">
                <a:ea typeface="Aptos" panose="020B0004020202020204" pitchFamily="34" charset="0"/>
              </a:endParaRPr>
            </a:p>
            <a:p>
              <a:pPr>
                <a:spcAft>
                  <a:spcPts val="1200"/>
                </a:spcAft>
              </a:pPr>
              <a:r>
                <a:rPr lang="fr-FR" kern="100" dirty="0">
                  <a:ea typeface="Aptos" panose="020B0004020202020204" pitchFamily="34" charset="0"/>
                </a:rPr>
                <a:t>Patient </a:t>
              </a:r>
              <a:r>
                <a:rPr lang="fr-FR" kern="100" dirty="0" err="1">
                  <a:ea typeface="Aptos" panose="020B0004020202020204" pitchFamily="34" charset="0"/>
                </a:rPr>
                <a:t>parameters</a:t>
              </a:r>
              <a:endParaRPr lang="fr-FR" kern="100" dirty="0">
                <a:ea typeface="Aptos" panose="020B0004020202020204" pitchFamily="34" charset="0"/>
              </a:endParaRPr>
            </a:p>
          </p:txBody>
        </p:sp>
        <p:sp>
          <p:nvSpPr>
            <p:cNvPr id="12" name="Rectangle 11">
              <a:extLst>
                <a:ext uri="{FF2B5EF4-FFF2-40B4-BE49-F238E27FC236}">
                  <a16:creationId xmlns:a16="http://schemas.microsoft.com/office/drawing/2014/main" id="{BF43DD8D-4FBF-E09C-60BC-68050316AF49}"/>
                </a:ext>
              </a:extLst>
            </p:cNvPr>
            <p:cNvSpPr/>
            <p:nvPr/>
          </p:nvSpPr>
          <p:spPr>
            <a:xfrm>
              <a:off x="5246595" y="1315842"/>
              <a:ext cx="5630789" cy="2771128"/>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Espace réservé du texte 1">
              <a:extLst>
                <a:ext uri="{FF2B5EF4-FFF2-40B4-BE49-F238E27FC236}">
                  <a16:creationId xmlns:a16="http://schemas.microsoft.com/office/drawing/2014/main" id="{6D48CC73-41B5-AD72-6038-894F8D73E11B}"/>
                </a:ext>
              </a:extLst>
            </p:cNvPr>
            <p:cNvSpPr txBox="1">
              <a:spLocks/>
            </p:cNvSpPr>
            <p:nvPr/>
          </p:nvSpPr>
          <p:spPr>
            <a:xfrm>
              <a:off x="5385475" y="1162742"/>
              <a:ext cx="4080286"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t>255 </a:t>
              </a:r>
              <a:r>
                <a:rPr lang="en-US" b="1" i="1" dirty="0"/>
                <a:t>E. coli </a:t>
              </a:r>
              <a:r>
                <a:rPr lang="en-US" b="1" dirty="0"/>
                <a:t>bloodstream infections* </a:t>
              </a:r>
            </a:p>
          </p:txBody>
        </p:sp>
      </p:grpSp>
    </p:spTree>
    <p:extLst>
      <p:ext uri="{BB962C8B-B14F-4D97-AF65-F5344CB8AC3E}">
        <p14:creationId xmlns:p14="http://schemas.microsoft.com/office/powerpoint/2010/main" val="327463318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7D5D41D-11FA-6187-A08D-7BDC5E4189A4}"/>
              </a:ext>
            </a:extLst>
          </p:cNvPr>
          <p:cNvSpPr>
            <a:spLocks noGrp="1"/>
          </p:cNvSpPr>
          <p:nvPr>
            <p:ph type="title"/>
          </p:nvPr>
        </p:nvSpPr>
        <p:spPr/>
        <p:txBody>
          <a:bodyPr/>
          <a:lstStyle/>
          <a:p>
            <a:r>
              <a:rPr lang="fr-FR" dirty="0"/>
              <a:t>BCHR </a:t>
            </a:r>
            <a:r>
              <a:rPr lang="fr-FR" dirty="0" err="1"/>
              <a:t>prevalence</a:t>
            </a:r>
            <a:endParaRPr lang="fr-FR" dirty="0"/>
          </a:p>
        </p:txBody>
      </p:sp>
      <p:sp>
        <p:nvSpPr>
          <p:cNvPr id="4" name="Espace réservé du texte 3">
            <a:extLst>
              <a:ext uri="{FF2B5EF4-FFF2-40B4-BE49-F238E27FC236}">
                <a16:creationId xmlns:a16="http://schemas.microsoft.com/office/drawing/2014/main" id="{6473448A-62A3-3515-B9E3-2B0763DCFB68}"/>
              </a:ext>
            </a:extLst>
          </p:cNvPr>
          <p:cNvSpPr>
            <a:spLocks noGrp="1"/>
          </p:cNvSpPr>
          <p:nvPr>
            <p:ph type="body" sz="quarter" idx="18"/>
          </p:nvPr>
        </p:nvSpPr>
        <p:spPr/>
        <p:txBody>
          <a:bodyPr/>
          <a:lstStyle/>
          <a:p>
            <a:r>
              <a:rPr lang="en-US" dirty="0"/>
              <a:t>In 255 </a:t>
            </a:r>
            <a:r>
              <a:rPr lang="en-US" i="1" dirty="0"/>
              <a:t>E. coli </a:t>
            </a:r>
            <a:r>
              <a:rPr lang="en-US" dirty="0"/>
              <a:t>isolates from bloodstream infections</a:t>
            </a:r>
            <a:endParaRPr lang="fr-FR" dirty="0"/>
          </a:p>
        </p:txBody>
      </p:sp>
      <p:sp>
        <p:nvSpPr>
          <p:cNvPr id="5" name="Espace réservé du contenu 4">
            <a:extLst>
              <a:ext uri="{FF2B5EF4-FFF2-40B4-BE49-F238E27FC236}">
                <a16:creationId xmlns:a16="http://schemas.microsoft.com/office/drawing/2014/main" id="{DADA7BCF-F348-B31D-153A-7E06F5070EAE}"/>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grpSp>
        <p:nvGrpSpPr>
          <p:cNvPr id="12" name="Groupe 11">
            <a:extLst>
              <a:ext uri="{FF2B5EF4-FFF2-40B4-BE49-F238E27FC236}">
                <a16:creationId xmlns:a16="http://schemas.microsoft.com/office/drawing/2014/main" id="{892F28AC-204A-95EE-2905-5AE4776BF568}"/>
              </a:ext>
            </a:extLst>
          </p:cNvPr>
          <p:cNvGrpSpPr/>
          <p:nvPr/>
        </p:nvGrpSpPr>
        <p:grpSpPr>
          <a:xfrm>
            <a:off x="3661851" y="1381326"/>
            <a:ext cx="6495846" cy="4712891"/>
            <a:chOff x="3992051" y="1192447"/>
            <a:chExt cx="6495846" cy="4712891"/>
          </a:xfrm>
        </p:grpSpPr>
        <p:graphicFrame>
          <p:nvGraphicFramePr>
            <p:cNvPr id="10" name="Graphique 9">
              <a:extLst>
                <a:ext uri="{FF2B5EF4-FFF2-40B4-BE49-F238E27FC236}">
                  <a16:creationId xmlns:a16="http://schemas.microsoft.com/office/drawing/2014/main" id="{B4AA7E95-9BAC-D776-597F-DB30C17B2E89}"/>
                </a:ext>
              </a:extLst>
            </p:cNvPr>
            <p:cNvGraphicFramePr/>
            <p:nvPr/>
          </p:nvGraphicFramePr>
          <p:xfrm>
            <a:off x="4345956" y="1192447"/>
            <a:ext cx="6141941" cy="4712891"/>
          </p:xfrm>
          <a:graphic>
            <a:graphicData uri="http://schemas.openxmlformats.org/drawingml/2006/chart">
              <c:chart xmlns:c="http://schemas.openxmlformats.org/drawingml/2006/chart" xmlns:r="http://schemas.openxmlformats.org/officeDocument/2006/relationships" r:id="rId2"/>
            </a:graphicData>
          </a:graphic>
        </p:graphicFrame>
        <p:sp>
          <p:nvSpPr>
            <p:cNvPr id="11" name="ZoneTexte 10">
              <a:extLst>
                <a:ext uri="{FF2B5EF4-FFF2-40B4-BE49-F238E27FC236}">
                  <a16:creationId xmlns:a16="http://schemas.microsoft.com/office/drawing/2014/main" id="{74788187-17C3-B5A7-8F0D-1DAC40C954EE}"/>
                </a:ext>
              </a:extLst>
            </p:cNvPr>
            <p:cNvSpPr txBox="1"/>
            <p:nvPr/>
          </p:nvSpPr>
          <p:spPr>
            <a:xfrm rot="16200000">
              <a:off x="3406635" y="3358644"/>
              <a:ext cx="1447832" cy="276999"/>
            </a:xfrm>
            <a:prstGeom prst="rect">
              <a:avLst/>
            </a:prstGeom>
            <a:noFill/>
          </p:spPr>
          <p:txBody>
            <a:bodyPr wrap="none" rtlCol="0">
              <a:spAutoFit/>
            </a:bodyPr>
            <a:lstStyle/>
            <a:p>
              <a:r>
                <a:rPr lang="fr-FR" sz="12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Percent of </a:t>
              </a:r>
              <a:r>
                <a:rPr lang="fr-FR" sz="12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isolates</a:t>
              </a:r>
              <a:endParaRPr lang="fr-FR" sz="12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grpSp>
    </p:spTree>
    <p:extLst>
      <p:ext uri="{BB962C8B-B14F-4D97-AF65-F5344CB8AC3E}">
        <p14:creationId xmlns:p14="http://schemas.microsoft.com/office/powerpoint/2010/main" val="107966686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CE10E537-36A1-B700-5CB3-751FF3536051}"/>
              </a:ext>
            </a:extLst>
          </p:cNvPr>
          <p:cNvSpPr>
            <a:spLocks noGrp="1"/>
          </p:cNvSpPr>
          <p:nvPr>
            <p:ph type="body" sz="quarter" idx="19"/>
          </p:nvPr>
        </p:nvSpPr>
        <p:spPr/>
        <p:txBody>
          <a:bodyPr/>
          <a:lstStyle/>
          <a:p>
            <a:endParaRPr lang="fr-FR" dirty="0"/>
          </a:p>
        </p:txBody>
      </p:sp>
      <p:sp>
        <p:nvSpPr>
          <p:cNvPr id="3" name="Titre 2">
            <a:extLst>
              <a:ext uri="{FF2B5EF4-FFF2-40B4-BE49-F238E27FC236}">
                <a16:creationId xmlns:a16="http://schemas.microsoft.com/office/drawing/2014/main" id="{F7D5D41D-11FA-6187-A08D-7BDC5E4189A4}"/>
              </a:ext>
            </a:extLst>
          </p:cNvPr>
          <p:cNvSpPr>
            <a:spLocks noGrp="1"/>
          </p:cNvSpPr>
          <p:nvPr>
            <p:ph type="title"/>
          </p:nvPr>
        </p:nvSpPr>
        <p:spPr/>
        <p:txBody>
          <a:bodyPr/>
          <a:lstStyle/>
          <a:p>
            <a:r>
              <a:rPr lang="en-US" dirty="0"/>
              <a:t>Clinical AST classification of the BCHR isolates</a:t>
            </a:r>
            <a:endParaRPr lang="fr-FR" dirty="0"/>
          </a:p>
        </p:txBody>
      </p:sp>
      <p:sp>
        <p:nvSpPr>
          <p:cNvPr id="5" name="Espace réservé du contenu 4">
            <a:extLst>
              <a:ext uri="{FF2B5EF4-FFF2-40B4-BE49-F238E27FC236}">
                <a16:creationId xmlns:a16="http://schemas.microsoft.com/office/drawing/2014/main" id="{DADA7BCF-F348-B31D-153A-7E06F5070EAE}"/>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grpSp>
        <p:nvGrpSpPr>
          <p:cNvPr id="18" name="Groupe 17">
            <a:extLst>
              <a:ext uri="{FF2B5EF4-FFF2-40B4-BE49-F238E27FC236}">
                <a16:creationId xmlns:a16="http://schemas.microsoft.com/office/drawing/2014/main" id="{C515409C-831B-A2E7-AE00-57C10134D738}"/>
              </a:ext>
            </a:extLst>
          </p:cNvPr>
          <p:cNvGrpSpPr/>
          <p:nvPr/>
        </p:nvGrpSpPr>
        <p:grpSpPr>
          <a:xfrm>
            <a:off x="1469690" y="1241309"/>
            <a:ext cx="6495846" cy="4712891"/>
            <a:chOff x="1333518" y="1209088"/>
            <a:chExt cx="6495846" cy="4712891"/>
          </a:xfrm>
        </p:grpSpPr>
        <p:sp>
          <p:nvSpPr>
            <p:cNvPr id="11" name="ZoneTexte 10">
              <a:extLst>
                <a:ext uri="{FF2B5EF4-FFF2-40B4-BE49-F238E27FC236}">
                  <a16:creationId xmlns:a16="http://schemas.microsoft.com/office/drawing/2014/main" id="{74788187-17C3-B5A7-8F0D-1DAC40C954EE}"/>
                </a:ext>
              </a:extLst>
            </p:cNvPr>
            <p:cNvSpPr txBox="1"/>
            <p:nvPr/>
          </p:nvSpPr>
          <p:spPr>
            <a:xfrm rot="16200000">
              <a:off x="748102" y="3375285"/>
              <a:ext cx="1447832" cy="276999"/>
            </a:xfrm>
            <a:prstGeom prst="rect">
              <a:avLst/>
            </a:prstGeom>
            <a:noFill/>
          </p:spPr>
          <p:txBody>
            <a:bodyPr wrap="none" rtlCol="0">
              <a:spAutoFit/>
            </a:bodyPr>
            <a:lstStyle/>
            <a:p>
              <a:r>
                <a:rPr lang="fr-FR" sz="1200" kern="100" dirty="0">
                  <a:solidFill>
                    <a:srgbClr val="808080"/>
                  </a:solidFill>
                  <a:effectLst/>
                  <a:latin typeface="Arial" panose="020B0604020202020204" pitchFamily="34" charset="0"/>
                  <a:ea typeface="Aptos" panose="020B0004020202020204" pitchFamily="34" charset="0"/>
                  <a:cs typeface="Arial" panose="020B0604020202020204" pitchFamily="34" charset="0"/>
                </a:rPr>
                <a:t>Percent of </a:t>
              </a:r>
              <a:r>
                <a:rPr lang="fr-FR" sz="1200" kern="100" dirty="0" err="1">
                  <a:solidFill>
                    <a:srgbClr val="808080"/>
                  </a:solidFill>
                  <a:effectLst/>
                  <a:latin typeface="Arial" panose="020B0604020202020204" pitchFamily="34" charset="0"/>
                  <a:ea typeface="Aptos" panose="020B0004020202020204" pitchFamily="34" charset="0"/>
                  <a:cs typeface="Arial" panose="020B0604020202020204" pitchFamily="34" charset="0"/>
                </a:rPr>
                <a:t>isolates</a:t>
              </a:r>
              <a:endParaRPr lang="fr-FR" sz="1200" kern="100" dirty="0">
                <a:solidFill>
                  <a:srgbClr val="808080"/>
                </a:solidFill>
                <a:effectLst/>
                <a:latin typeface="Arial" panose="020B0604020202020204" pitchFamily="34" charset="0"/>
                <a:ea typeface="Aptos" panose="020B0004020202020204" pitchFamily="34" charset="0"/>
                <a:cs typeface="Arial" panose="020B0604020202020204" pitchFamily="34" charset="0"/>
              </a:endParaRPr>
            </a:p>
          </p:txBody>
        </p:sp>
        <p:graphicFrame>
          <p:nvGraphicFramePr>
            <p:cNvPr id="13" name="Graphique 12">
              <a:extLst>
                <a:ext uri="{FF2B5EF4-FFF2-40B4-BE49-F238E27FC236}">
                  <a16:creationId xmlns:a16="http://schemas.microsoft.com/office/drawing/2014/main" id="{CC18783A-11F0-D430-C163-D88DB058BDB5}"/>
                </a:ext>
              </a:extLst>
            </p:cNvPr>
            <p:cNvGraphicFramePr/>
            <p:nvPr/>
          </p:nvGraphicFramePr>
          <p:xfrm>
            <a:off x="1687423" y="1209088"/>
            <a:ext cx="6141941" cy="4712891"/>
          </p:xfrm>
          <a:graphic>
            <a:graphicData uri="http://schemas.openxmlformats.org/drawingml/2006/chart">
              <c:chart xmlns:c="http://schemas.openxmlformats.org/drawingml/2006/chart" xmlns:r="http://schemas.openxmlformats.org/officeDocument/2006/relationships" r:id="rId2"/>
            </a:graphicData>
          </a:graphic>
        </p:graphicFrame>
        <p:sp>
          <p:nvSpPr>
            <p:cNvPr id="9" name="Rectangle 8">
              <a:extLst>
                <a:ext uri="{FF2B5EF4-FFF2-40B4-BE49-F238E27FC236}">
                  <a16:creationId xmlns:a16="http://schemas.microsoft.com/office/drawing/2014/main" id="{A66360FA-B5E1-22B8-9852-634B1EE9850B}"/>
                </a:ext>
              </a:extLst>
            </p:cNvPr>
            <p:cNvSpPr/>
            <p:nvPr/>
          </p:nvSpPr>
          <p:spPr>
            <a:xfrm>
              <a:off x="2571167" y="4816939"/>
              <a:ext cx="756000" cy="558478"/>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4" name="Rectangle 13">
              <a:extLst>
                <a:ext uri="{FF2B5EF4-FFF2-40B4-BE49-F238E27FC236}">
                  <a16:creationId xmlns:a16="http://schemas.microsoft.com/office/drawing/2014/main" id="{A9ECCDF7-E2A3-00CA-2E07-B448F16036E0}"/>
                </a:ext>
              </a:extLst>
            </p:cNvPr>
            <p:cNvSpPr/>
            <p:nvPr/>
          </p:nvSpPr>
          <p:spPr>
            <a:xfrm>
              <a:off x="6309529" y="2065574"/>
              <a:ext cx="756000" cy="3301679"/>
            </a:xfrm>
            <a:prstGeom prst="rect">
              <a:avLst/>
            </a:prstGeom>
            <a:solidFill>
              <a:srgbClr val="CFA4E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ZoneTexte 14">
              <a:extLst>
                <a:ext uri="{FF2B5EF4-FFF2-40B4-BE49-F238E27FC236}">
                  <a16:creationId xmlns:a16="http://schemas.microsoft.com/office/drawing/2014/main" id="{B8AF9DDB-0B2B-4384-3F97-0574F0FE2156}"/>
                </a:ext>
              </a:extLst>
            </p:cNvPr>
            <p:cNvSpPr txBox="1"/>
            <p:nvPr/>
          </p:nvSpPr>
          <p:spPr>
            <a:xfrm>
              <a:off x="2630810" y="4387761"/>
              <a:ext cx="679994" cy="276999"/>
            </a:xfrm>
            <a:prstGeom prst="rect">
              <a:avLst/>
            </a:prstGeom>
            <a:noFill/>
          </p:spPr>
          <p:txBody>
            <a:bodyPr wrap="none" rtlCol="0">
              <a:spAutoFit/>
            </a:body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S: 82%</a:t>
              </a:r>
            </a:p>
          </p:txBody>
        </p:sp>
        <p:sp>
          <p:nvSpPr>
            <p:cNvPr id="16" name="ZoneTexte 14">
              <a:extLst>
                <a:ext uri="{FF2B5EF4-FFF2-40B4-BE49-F238E27FC236}">
                  <a16:creationId xmlns:a16="http://schemas.microsoft.com/office/drawing/2014/main" id="{17241F54-D763-50A8-CE4E-AA10FEB444A2}"/>
                </a:ext>
              </a:extLst>
            </p:cNvPr>
            <p:cNvSpPr txBox="1"/>
            <p:nvPr/>
          </p:nvSpPr>
          <p:spPr>
            <a:xfrm>
              <a:off x="6309529" y="1709056"/>
              <a:ext cx="764953" cy="276999"/>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FR" sz="1200" kern="100" dirty="0">
                  <a:effectLst/>
                  <a:latin typeface="Arial" panose="020B0604020202020204" pitchFamily="34" charset="0"/>
                  <a:ea typeface="Aptos" panose="020B0004020202020204" pitchFamily="34" charset="0"/>
                  <a:cs typeface="Arial" panose="020B0604020202020204" pitchFamily="34" charset="0"/>
                </a:rPr>
                <a:t>S: 100%</a:t>
              </a:r>
            </a:p>
          </p:txBody>
        </p:sp>
      </p:grpSp>
      <p:sp>
        <p:nvSpPr>
          <p:cNvPr id="17" name="ZoneTexte 16">
            <a:extLst>
              <a:ext uri="{FF2B5EF4-FFF2-40B4-BE49-F238E27FC236}">
                <a16:creationId xmlns:a16="http://schemas.microsoft.com/office/drawing/2014/main" id="{2355C72B-280A-65A2-FF27-7027D8E4CE1C}"/>
              </a:ext>
            </a:extLst>
          </p:cNvPr>
          <p:cNvSpPr txBox="1"/>
          <p:nvPr/>
        </p:nvSpPr>
        <p:spPr>
          <a:xfrm>
            <a:off x="8042441" y="2784339"/>
            <a:ext cx="3336542" cy="971292"/>
          </a:xfrm>
          <a:prstGeom prst="rect">
            <a:avLst/>
          </a:prstGeom>
          <a:noFill/>
        </p:spPr>
        <p:txBody>
          <a:bodyPr wrap="square" rtlCol="0">
            <a:spAutoFit/>
          </a:bodyPr>
          <a:lstStyle/>
          <a:p>
            <a:pPr>
              <a:lnSpc>
                <a:spcPct val="107000"/>
              </a:lnSpc>
              <a:spcAft>
                <a:spcPts val="800"/>
              </a:spcAft>
            </a:pPr>
            <a:r>
              <a:rPr lang="fr-FR" sz="1800" kern="100" dirty="0">
                <a:effectLst/>
                <a:latin typeface="Aptos" panose="020B0004020202020204" pitchFamily="34" charset="0"/>
                <a:ea typeface="Aptos" panose="020B0004020202020204" pitchFamily="34" charset="0"/>
                <a:cs typeface="Times New Roman" panose="02020603050405020304" pitchFamily="18" charset="0"/>
              </a:rPr>
              <a:t>A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majority</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of the HR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isolates</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were</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reported</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as susceptible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based</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on disc diffusion test</a:t>
            </a:r>
          </a:p>
        </p:txBody>
      </p:sp>
    </p:spTree>
    <p:extLst>
      <p:ext uri="{BB962C8B-B14F-4D97-AF65-F5344CB8AC3E}">
        <p14:creationId xmlns:p14="http://schemas.microsoft.com/office/powerpoint/2010/main" val="356707889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7D5D41D-11FA-6187-A08D-7BDC5E4189A4}"/>
              </a:ext>
            </a:extLst>
          </p:cNvPr>
          <p:cNvSpPr>
            <a:spLocks noGrp="1"/>
          </p:cNvSpPr>
          <p:nvPr>
            <p:ph type="title"/>
          </p:nvPr>
        </p:nvSpPr>
        <p:spPr/>
        <p:txBody>
          <a:bodyPr/>
          <a:lstStyle/>
          <a:p>
            <a:r>
              <a:rPr lang="fr-FR" dirty="0"/>
              <a:t>Treatment </a:t>
            </a:r>
            <a:r>
              <a:rPr lang="fr-FR" dirty="0" err="1"/>
              <a:t>outcome</a:t>
            </a:r>
            <a:endParaRPr lang="fr-FR" dirty="0"/>
          </a:p>
        </p:txBody>
      </p:sp>
      <p:sp>
        <p:nvSpPr>
          <p:cNvPr id="4" name="Espace réservé du texte 3">
            <a:extLst>
              <a:ext uri="{FF2B5EF4-FFF2-40B4-BE49-F238E27FC236}">
                <a16:creationId xmlns:a16="http://schemas.microsoft.com/office/drawing/2014/main" id="{6473448A-62A3-3515-B9E3-2B0763DCFB68}"/>
              </a:ext>
            </a:extLst>
          </p:cNvPr>
          <p:cNvSpPr>
            <a:spLocks noGrp="1"/>
          </p:cNvSpPr>
          <p:nvPr>
            <p:ph type="body" sz="quarter" idx="18"/>
          </p:nvPr>
        </p:nvSpPr>
        <p:spPr/>
        <p:txBody>
          <a:bodyPr/>
          <a:lstStyle/>
          <a:p>
            <a:r>
              <a:rPr lang="en-US" dirty="0"/>
              <a:t>Relative risks of BCHR infections causing worse clinical outcome in patients compared to non-HR infections</a:t>
            </a:r>
            <a:endParaRPr lang="fr-FR" dirty="0"/>
          </a:p>
        </p:txBody>
      </p:sp>
      <p:sp>
        <p:nvSpPr>
          <p:cNvPr id="5" name="Espace réservé du contenu 4">
            <a:extLst>
              <a:ext uri="{FF2B5EF4-FFF2-40B4-BE49-F238E27FC236}">
                <a16:creationId xmlns:a16="http://schemas.microsoft.com/office/drawing/2014/main" id="{DADA7BCF-F348-B31D-153A-7E06F5070EAE}"/>
              </a:ext>
            </a:extLst>
          </p:cNvPr>
          <p:cNvSpPr>
            <a:spLocks noGrp="1"/>
          </p:cNvSpPr>
          <p:nvPr>
            <p:ph sz="quarter" idx="16"/>
          </p:nvPr>
        </p:nvSpPr>
        <p:spPr/>
        <p:txBody>
          <a:bodyPr/>
          <a:lstStyle/>
          <a:p>
            <a:r>
              <a:rPr lang="fr-FR" sz="1200" i="1" dirty="0">
                <a:cs typeface="Arial" panose="020B0604020202020204" pitchFamily="34" charset="0"/>
              </a:rPr>
              <a:t>Sofia JONSSON et al., ECCMID</a:t>
            </a:r>
            <a:r>
              <a:rPr lang="fr-FR" sz="1200" i="1" baseline="30000" dirty="0">
                <a:cs typeface="Arial" panose="020B0604020202020204" pitchFamily="34" charset="0"/>
              </a:rPr>
              <a:t>®</a:t>
            </a:r>
            <a:r>
              <a:rPr lang="fr-FR" sz="1200" i="1" dirty="0">
                <a:cs typeface="Arial" panose="020B0604020202020204" pitchFamily="34" charset="0"/>
              </a:rPr>
              <a:t> 2024, Abs#O1167</a:t>
            </a:r>
          </a:p>
        </p:txBody>
      </p:sp>
      <p:sp>
        <p:nvSpPr>
          <p:cNvPr id="2" name="Rectangle 1">
            <a:extLst>
              <a:ext uri="{FF2B5EF4-FFF2-40B4-BE49-F238E27FC236}">
                <a16:creationId xmlns:a16="http://schemas.microsoft.com/office/drawing/2014/main" id="{5FD55383-FDD5-9CDC-AC74-A2455A4AD094}"/>
              </a:ext>
            </a:extLst>
          </p:cNvPr>
          <p:cNvSpPr/>
          <p:nvPr/>
        </p:nvSpPr>
        <p:spPr>
          <a:xfrm>
            <a:off x="1321501" y="1975762"/>
            <a:ext cx="4860000" cy="34937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Espace réservé du texte 1">
            <a:extLst>
              <a:ext uri="{FF2B5EF4-FFF2-40B4-BE49-F238E27FC236}">
                <a16:creationId xmlns:a16="http://schemas.microsoft.com/office/drawing/2014/main" id="{B7ED5244-B219-5483-6607-C510424AA7DC}"/>
              </a:ext>
            </a:extLst>
          </p:cNvPr>
          <p:cNvSpPr txBox="1">
            <a:spLocks/>
          </p:cNvSpPr>
          <p:nvPr/>
        </p:nvSpPr>
        <p:spPr>
          <a:xfrm>
            <a:off x="1460381" y="1822663"/>
            <a:ext cx="3369032"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t>Clinical outcome parameters</a:t>
            </a:r>
          </a:p>
        </p:txBody>
      </p:sp>
      <p:sp>
        <p:nvSpPr>
          <p:cNvPr id="7" name="Espace réservé du texte 1">
            <a:extLst>
              <a:ext uri="{FF2B5EF4-FFF2-40B4-BE49-F238E27FC236}">
                <a16:creationId xmlns:a16="http://schemas.microsoft.com/office/drawing/2014/main" id="{97A677B2-F5E7-528D-A280-ADB32A0F98A4}"/>
              </a:ext>
            </a:extLst>
          </p:cNvPr>
          <p:cNvSpPr txBox="1">
            <a:spLocks/>
          </p:cNvSpPr>
          <p:nvPr/>
        </p:nvSpPr>
        <p:spPr>
          <a:xfrm>
            <a:off x="1460381" y="2328027"/>
            <a:ext cx="5129088" cy="206659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kern="100" dirty="0">
                <a:ea typeface="Aptos" panose="020B0004020202020204" pitchFamily="34" charset="0"/>
              </a:rPr>
              <a:t>Treatment failure</a:t>
            </a:r>
          </a:p>
          <a:p>
            <a:pPr>
              <a:spcAft>
                <a:spcPts val="600"/>
              </a:spcAft>
            </a:pPr>
            <a:r>
              <a:rPr lang="en-US" kern="100" dirty="0">
                <a:ea typeface="Aptos" panose="020B0004020202020204" pitchFamily="34" charset="0"/>
              </a:rPr>
              <a:t>Mortality</a:t>
            </a:r>
          </a:p>
          <a:p>
            <a:pPr>
              <a:spcAft>
                <a:spcPts val="600"/>
              </a:spcAft>
            </a:pPr>
            <a:r>
              <a:rPr lang="en-US" kern="100" dirty="0">
                <a:ea typeface="Aptos" panose="020B0004020202020204" pitchFamily="34" charset="0"/>
              </a:rPr>
              <a:t>Relapse</a:t>
            </a:r>
          </a:p>
          <a:p>
            <a:pPr>
              <a:spcAft>
                <a:spcPts val="600"/>
              </a:spcAft>
            </a:pPr>
            <a:r>
              <a:rPr lang="en-US" kern="100" dirty="0">
                <a:ea typeface="Aptos" panose="020B0004020202020204" pitchFamily="34" charset="0"/>
              </a:rPr>
              <a:t>Readmittance</a:t>
            </a:r>
          </a:p>
          <a:p>
            <a:pPr>
              <a:spcAft>
                <a:spcPts val="600"/>
              </a:spcAft>
            </a:pPr>
            <a:r>
              <a:rPr lang="en-US" kern="100" dirty="0">
                <a:ea typeface="Aptos" panose="020B0004020202020204" pitchFamily="34" charset="0"/>
              </a:rPr>
              <a:t>Admittance to IMCU or ICU</a:t>
            </a:r>
          </a:p>
          <a:p>
            <a:pPr>
              <a:spcAft>
                <a:spcPts val="600"/>
              </a:spcAft>
            </a:pPr>
            <a:r>
              <a:rPr lang="en-US" kern="100" dirty="0">
                <a:ea typeface="Aptos" panose="020B0004020202020204" pitchFamily="34" charset="0"/>
              </a:rPr>
              <a:t>Longer length of stay</a:t>
            </a:r>
          </a:p>
          <a:p>
            <a:pPr>
              <a:spcAft>
                <a:spcPts val="600"/>
              </a:spcAft>
            </a:pPr>
            <a:r>
              <a:rPr lang="en-US" kern="100" dirty="0">
                <a:ea typeface="Aptos" panose="020B0004020202020204" pitchFamily="34" charset="0"/>
              </a:rPr>
              <a:t>Longer time before fever resolution</a:t>
            </a:r>
          </a:p>
        </p:txBody>
      </p:sp>
      <p:sp>
        <p:nvSpPr>
          <p:cNvPr id="8" name="Rectangle 7">
            <a:extLst>
              <a:ext uri="{FF2B5EF4-FFF2-40B4-BE49-F238E27FC236}">
                <a16:creationId xmlns:a16="http://schemas.microsoft.com/office/drawing/2014/main" id="{1AF2557D-3869-FC09-2D82-FD98A605E6E7}"/>
              </a:ext>
            </a:extLst>
          </p:cNvPr>
          <p:cNvSpPr/>
          <p:nvPr/>
        </p:nvSpPr>
        <p:spPr>
          <a:xfrm>
            <a:off x="6819079" y="1975762"/>
            <a:ext cx="4860000" cy="349370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9" name="Espace réservé du texte 1">
            <a:extLst>
              <a:ext uri="{FF2B5EF4-FFF2-40B4-BE49-F238E27FC236}">
                <a16:creationId xmlns:a16="http://schemas.microsoft.com/office/drawing/2014/main" id="{B30E746C-0D4D-B728-A62A-FF6EDD92912E}"/>
              </a:ext>
            </a:extLst>
          </p:cNvPr>
          <p:cNvSpPr txBox="1">
            <a:spLocks/>
          </p:cNvSpPr>
          <p:nvPr/>
        </p:nvSpPr>
        <p:spPr>
          <a:xfrm>
            <a:off x="6957960" y="1822663"/>
            <a:ext cx="3874320" cy="308809"/>
          </a:xfrm>
          <a:prstGeom prst="rect">
            <a:avLst/>
          </a:prstGeom>
          <a:solidFill>
            <a:schemeClr val="bg1"/>
          </a:solidFill>
        </p:spPr>
        <p:txBody>
          <a:bodyPr tIns="36000" bIns="0"/>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buFont typeface="Wingdings" panose="05000000000000000000" pitchFamily="2" charset="2"/>
              <a:buNone/>
            </a:pPr>
            <a:r>
              <a:rPr lang="en-US" b="1" dirty="0"/>
              <a:t>Limited study population for treatment outcome</a:t>
            </a:r>
          </a:p>
        </p:txBody>
      </p:sp>
      <p:sp>
        <p:nvSpPr>
          <p:cNvPr id="13" name="Espace réservé du texte 1">
            <a:extLst>
              <a:ext uri="{FF2B5EF4-FFF2-40B4-BE49-F238E27FC236}">
                <a16:creationId xmlns:a16="http://schemas.microsoft.com/office/drawing/2014/main" id="{1F3D1E79-A239-8918-8D60-76870A92EDF1}"/>
              </a:ext>
            </a:extLst>
          </p:cNvPr>
          <p:cNvSpPr txBox="1">
            <a:spLocks/>
          </p:cNvSpPr>
          <p:nvPr/>
        </p:nvSpPr>
        <p:spPr>
          <a:xfrm>
            <a:off x="6957960" y="2689313"/>
            <a:ext cx="4419910" cy="2066599"/>
          </a:xfrm>
          <a:prstGeom prst="rect">
            <a:avLst/>
          </a:prstGeom>
        </p:spPr>
        <p:txBody>
          <a:bodyPr/>
          <a:lstStyle>
            <a:lvl1pPr marL="280988" indent="-280988" algn="l" defTabSz="914400" rtl="0" eaLnBrk="1" latinLnBrk="0" hangingPunct="1">
              <a:lnSpc>
                <a:spcPct val="100000"/>
              </a:lnSpc>
              <a:spcBef>
                <a:spcPts val="600"/>
              </a:spcBef>
              <a:buClr>
                <a:srgbClr val="5E247C"/>
              </a:buClr>
              <a:buSzPct val="85000"/>
              <a:buFont typeface="Wingdings" panose="05000000000000000000" pitchFamily="2" charset="2"/>
              <a:buChar char="l"/>
              <a:defRPr sz="1800" b="0" i="0" kern="1200">
                <a:solidFill>
                  <a:schemeClr val="tx1"/>
                </a:solidFill>
                <a:latin typeface="Arial" panose="020B0604020202020204" pitchFamily="34" charset="0"/>
                <a:ea typeface="+mn-ea"/>
                <a:cs typeface="Arial" panose="020B0604020202020204" pitchFamily="34" charset="0"/>
              </a:defRPr>
            </a:lvl1pPr>
            <a:lvl2pPr marL="539750" indent="-242888" algn="l" defTabSz="914400" rtl="0" eaLnBrk="1" latinLnBrk="0" hangingPunct="1">
              <a:lnSpc>
                <a:spcPct val="100000"/>
              </a:lnSpc>
              <a:spcBef>
                <a:spcPts val="600"/>
              </a:spcBef>
              <a:buClr>
                <a:schemeClr val="tx1">
                  <a:lumMod val="65000"/>
                  <a:lumOff val="35000"/>
                </a:schemeClr>
              </a:buClr>
              <a:buSzPct val="85000"/>
              <a:buFont typeface="Wingdings" panose="05000000000000000000" pitchFamily="2" charset="2"/>
              <a:buChar char="à"/>
              <a:defRPr sz="1600" b="0" i="0" kern="1200">
                <a:solidFill>
                  <a:schemeClr val="tx1">
                    <a:lumMod val="65000"/>
                    <a:lumOff val="35000"/>
                  </a:schemeClr>
                </a:solidFill>
                <a:latin typeface="Arial" panose="020B0604020202020204" pitchFamily="34" charset="0"/>
                <a:ea typeface="+mn-ea"/>
                <a:cs typeface="Arial" panose="020B0604020202020204" pitchFamily="34" charset="0"/>
              </a:defRPr>
            </a:lvl2pPr>
            <a:lvl3pPr marL="885825" indent="-257175" algn="l" defTabSz="914400" rtl="0" eaLnBrk="1" latinLnBrk="0" hangingPunct="1">
              <a:lnSpc>
                <a:spcPct val="100000"/>
              </a:lnSpc>
              <a:spcBef>
                <a:spcPts val="600"/>
              </a:spcBef>
              <a:buClr>
                <a:srgbClr val="5E247C"/>
              </a:buClr>
              <a:buSzPct val="75000"/>
              <a:buFont typeface="Wingdings 3" panose="05040102010807070707" pitchFamily="18" charset="2"/>
              <a:buChar char="u"/>
              <a:defRPr sz="1400" b="0" i="0" kern="1200">
                <a:solidFill>
                  <a:schemeClr val="tx1">
                    <a:lumMod val="65000"/>
                    <a:lumOff val="3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pP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Gentamicin</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treated</a:t>
            </a:r>
            <a:endParaRPr lang="fr-FR" kern="100" dirty="0">
              <a:latin typeface="Aptos" panose="020B0004020202020204" pitchFamily="34" charset="0"/>
              <a:ea typeface="Aptos" panose="020B0004020202020204" pitchFamily="34" charset="0"/>
              <a:cs typeface="Times New Roman" panose="02020603050405020304" pitchFamily="18" charset="0"/>
            </a:endParaRPr>
          </a:p>
          <a:p>
            <a:pPr lvl="1">
              <a:lnSpc>
                <a:spcPct val="107000"/>
              </a:lnSpc>
              <a:spcBef>
                <a:spcPts val="0"/>
              </a:spcBef>
              <a:spcAft>
                <a:spcPts val="800"/>
              </a:spcAft>
            </a:pPr>
            <a:r>
              <a:rPr lang="fr-FR" kern="100" dirty="0">
                <a:effectLst/>
                <a:latin typeface="Aptos" panose="020B0004020202020204" pitchFamily="34" charset="0"/>
                <a:ea typeface="Aptos" panose="020B0004020202020204" pitchFamily="34" charset="0"/>
                <a:cs typeface="Times New Roman" panose="02020603050405020304" pitchFamily="18" charset="0"/>
              </a:rPr>
              <a:t>HR n=20, non-HR n=18</a:t>
            </a:r>
          </a:p>
          <a:p>
            <a:pPr>
              <a:lnSpc>
                <a:spcPct val="107000"/>
              </a:lnSpc>
            </a:pP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Piperacillin-tazobactam</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treated</a:t>
            </a:r>
            <a:endParaRPr lang="fr-FR" kern="100" dirty="0">
              <a:latin typeface="Aptos" panose="020B0004020202020204" pitchFamily="34" charset="0"/>
              <a:ea typeface="Aptos" panose="020B0004020202020204" pitchFamily="34" charset="0"/>
              <a:cs typeface="Times New Roman" panose="02020603050405020304" pitchFamily="18" charset="0"/>
            </a:endParaRPr>
          </a:p>
          <a:p>
            <a:pPr lvl="1">
              <a:lnSpc>
                <a:spcPct val="107000"/>
              </a:lnSpc>
              <a:spcBef>
                <a:spcPts val="0"/>
              </a:spcBef>
              <a:spcAft>
                <a:spcPts val="800"/>
              </a:spcAft>
            </a:pPr>
            <a:r>
              <a:rPr lang="fr-FR" kern="100" dirty="0">
                <a:effectLst/>
                <a:latin typeface="Aptos" panose="020B0004020202020204" pitchFamily="34" charset="0"/>
                <a:ea typeface="Aptos" panose="020B0004020202020204" pitchFamily="34" charset="0"/>
                <a:cs typeface="Times New Roman" panose="02020603050405020304" pitchFamily="18" charset="0"/>
              </a:rPr>
              <a:t>HR n=8, non-HR n=204</a:t>
            </a:r>
          </a:p>
          <a:p>
            <a:pPr>
              <a:lnSpc>
                <a:spcPct val="107000"/>
              </a:lnSpc>
            </a:pPr>
            <a:r>
              <a:rPr lang="fr-FR" sz="1800" kern="100" dirty="0">
                <a:effectLst/>
                <a:latin typeface="Aptos" panose="020B0004020202020204" pitchFamily="34" charset="0"/>
                <a:ea typeface="Aptos" panose="020B0004020202020204" pitchFamily="34" charset="0"/>
                <a:cs typeface="Times New Roman" panose="02020603050405020304" pitchFamily="18" charset="0"/>
              </a:rPr>
              <a:t>Not possible to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analyze</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a:t>
            </a:r>
            <a:r>
              <a:rPr lang="fr-FR" sz="1800" kern="100" dirty="0" err="1">
                <a:effectLst/>
                <a:latin typeface="Aptos" panose="020B0004020202020204" pitchFamily="34" charset="0"/>
                <a:ea typeface="Aptos" panose="020B0004020202020204" pitchFamily="34" charset="0"/>
                <a:cs typeface="Times New Roman" panose="02020603050405020304" pitchFamily="18" charset="0"/>
              </a:rPr>
              <a:t>cefotaxime</a:t>
            </a:r>
            <a:r>
              <a:rPr lang="fr-FR" sz="1800" kern="100" dirty="0">
                <a:effectLst/>
                <a:latin typeface="Aptos" panose="020B0004020202020204" pitchFamily="34" charset="0"/>
                <a:ea typeface="Aptos" panose="020B0004020202020204" pitchFamily="34" charset="0"/>
                <a:cs typeface="Times New Roman" panose="02020603050405020304" pitchFamily="18" charset="0"/>
              </a:rPr>
              <a:t> HR</a:t>
            </a:r>
          </a:p>
          <a:p>
            <a:pPr lvl="1">
              <a:lnSpc>
                <a:spcPct val="107000"/>
              </a:lnSpc>
              <a:spcBef>
                <a:spcPts val="0"/>
              </a:spcBef>
              <a:spcAft>
                <a:spcPts val="800"/>
              </a:spcAft>
            </a:pPr>
            <a:r>
              <a:rPr lang="fr-FR" kern="100" dirty="0">
                <a:effectLst/>
                <a:latin typeface="Aptos" panose="020B0004020202020204" pitchFamily="34" charset="0"/>
                <a:ea typeface="Aptos" panose="020B0004020202020204" pitchFamily="34" charset="0"/>
                <a:cs typeface="Times New Roman" panose="02020603050405020304" pitchFamily="18" charset="0"/>
              </a:rPr>
              <a:t>HR n=1</a:t>
            </a:r>
          </a:p>
        </p:txBody>
      </p:sp>
    </p:spTree>
    <p:extLst>
      <p:ext uri="{BB962C8B-B14F-4D97-AF65-F5344CB8AC3E}">
        <p14:creationId xmlns:p14="http://schemas.microsoft.com/office/powerpoint/2010/main" val="395049209"/>
      </p:ext>
    </p:extLst>
  </p:cSld>
  <p:clrMapOvr>
    <a:masterClrMapping/>
  </p:clrMapOvr>
</p:sld>
</file>

<file path=ppt/theme/theme1.xml><?xml version="1.0" encoding="utf-8"?>
<a:theme xmlns:a="http://schemas.openxmlformats.org/drawingml/2006/main" name="Thème Office">
  <a:themeElements>
    <a:clrScheme name="DERMATO">
      <a:dk1>
        <a:srgbClr val="000000"/>
      </a:dk1>
      <a:lt1>
        <a:srgbClr val="FFFFFF"/>
      </a:lt1>
      <a:dk2>
        <a:srgbClr val="44546A"/>
      </a:dk2>
      <a:lt2>
        <a:srgbClr val="E7E6E6"/>
      </a:lt2>
      <a:accent1>
        <a:srgbClr val="BA783E"/>
      </a:accent1>
      <a:accent2>
        <a:srgbClr val="97582E"/>
      </a:accent2>
      <a:accent3>
        <a:srgbClr val="A5A5A5"/>
      </a:accent3>
      <a:accent4>
        <a:srgbClr val="C97E49"/>
      </a:accent4>
      <a:accent5>
        <a:srgbClr val="A877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hème Office">
  <a:themeElements>
    <a:clrScheme name="Personnalisé 120">
      <a:dk1>
        <a:srgbClr val="000000"/>
      </a:dk1>
      <a:lt1>
        <a:srgbClr val="FFFFFF"/>
      </a:lt1>
      <a:dk2>
        <a:srgbClr val="404040"/>
      </a:dk2>
      <a:lt2>
        <a:srgbClr val="E7E6E6"/>
      </a:lt2>
      <a:accent1>
        <a:srgbClr val="BA783E"/>
      </a:accent1>
      <a:accent2>
        <a:srgbClr val="97582E"/>
      </a:accent2>
      <a:accent3>
        <a:srgbClr val="A5A5A5"/>
      </a:accent3>
      <a:accent4>
        <a:srgbClr val="5E247C"/>
      </a:accent4>
      <a:accent5>
        <a:srgbClr val="A877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Thème Office">
  <a:themeElements>
    <a:clrScheme name="Personnalisé 117">
      <a:dk1>
        <a:srgbClr val="000000"/>
      </a:dk1>
      <a:lt1>
        <a:srgbClr val="FFFFFF"/>
      </a:lt1>
      <a:dk2>
        <a:srgbClr val="44546A"/>
      </a:dk2>
      <a:lt2>
        <a:srgbClr val="E7E6E6"/>
      </a:lt2>
      <a:accent1>
        <a:srgbClr val="BA783E"/>
      </a:accent1>
      <a:accent2>
        <a:srgbClr val="97582E"/>
      </a:accent2>
      <a:accent3>
        <a:srgbClr val="A5A5A5"/>
      </a:accent3>
      <a:accent4>
        <a:srgbClr val="C97E49"/>
      </a:accent4>
      <a:accent5>
        <a:srgbClr val="5E247C"/>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Thème Office">
  <a:themeElements>
    <a:clrScheme name="Personnalisé 121">
      <a:dk1>
        <a:srgbClr val="000000"/>
      </a:dk1>
      <a:lt1>
        <a:srgbClr val="FFFFFF"/>
      </a:lt1>
      <a:dk2>
        <a:srgbClr val="404040"/>
      </a:dk2>
      <a:lt2>
        <a:srgbClr val="F2F2F2"/>
      </a:lt2>
      <a:accent1>
        <a:srgbClr val="BA783E"/>
      </a:accent1>
      <a:accent2>
        <a:srgbClr val="97582E"/>
      </a:accent2>
      <a:accent3>
        <a:srgbClr val="A5A5A5"/>
      </a:accent3>
      <a:accent4>
        <a:srgbClr val="5E247C"/>
      </a:accent4>
      <a:accent5>
        <a:srgbClr val="A87700"/>
      </a:accent5>
      <a:accent6>
        <a:srgbClr val="70AD47"/>
      </a:accent6>
      <a:hlink>
        <a:srgbClr val="0563C1"/>
      </a:hlink>
      <a:folHlink>
        <a:srgbClr val="954F72"/>
      </a:folHlink>
    </a:clrScheme>
    <a:fontScheme name="Personnalisé 49">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Thème Office">
  <a:themeElements>
    <a:clrScheme name="Personnalisé 118">
      <a:dk1>
        <a:srgbClr val="000000"/>
      </a:dk1>
      <a:lt1>
        <a:srgbClr val="FFFFFF"/>
      </a:lt1>
      <a:dk2>
        <a:srgbClr val="404040"/>
      </a:dk2>
      <a:lt2>
        <a:srgbClr val="E7E6E6"/>
      </a:lt2>
      <a:accent1>
        <a:srgbClr val="BA783E"/>
      </a:accent1>
      <a:accent2>
        <a:srgbClr val="5E247C"/>
      </a:accent2>
      <a:accent3>
        <a:srgbClr val="A5A5A5"/>
      </a:accent3>
      <a:accent4>
        <a:srgbClr val="C97E49"/>
      </a:accent4>
      <a:accent5>
        <a:srgbClr val="A87700"/>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1215</TotalTime>
  <Words>47664</Words>
  <Application>Microsoft Office PowerPoint</Application>
  <PresentationFormat>Grand écran</PresentationFormat>
  <Paragraphs>9008</Paragraphs>
  <Slides>444</Slides>
  <Notes>7</Notes>
  <HiddenSlides>0</HiddenSlides>
  <MMClips>0</MMClips>
  <ScaleCrop>false</ScaleCrop>
  <HeadingPairs>
    <vt:vector size="6" baseType="variant">
      <vt:variant>
        <vt:lpstr>Polices utilisées</vt:lpstr>
      </vt:variant>
      <vt:variant>
        <vt:i4>14</vt:i4>
      </vt:variant>
      <vt:variant>
        <vt:lpstr>Thème</vt:lpstr>
      </vt:variant>
      <vt:variant>
        <vt:i4>5</vt:i4>
      </vt:variant>
      <vt:variant>
        <vt:lpstr>Titres des diapositives</vt:lpstr>
      </vt:variant>
      <vt:variant>
        <vt:i4>444</vt:i4>
      </vt:variant>
    </vt:vector>
  </HeadingPairs>
  <TitlesOfParts>
    <vt:vector size="463" baseType="lpstr">
      <vt:lpstr>Aptos</vt:lpstr>
      <vt:lpstr>Aptos Narrow</vt:lpstr>
      <vt:lpstr>Arial</vt:lpstr>
      <vt:lpstr>Arial </vt:lpstr>
      <vt:lpstr>Arial Narrow</vt:lpstr>
      <vt:lpstr>Calibri</vt:lpstr>
      <vt:lpstr>Cambria Math</vt:lpstr>
      <vt:lpstr>Century Gothic</vt:lpstr>
      <vt:lpstr>Gisha</vt:lpstr>
      <vt:lpstr>Police système Courant</vt:lpstr>
      <vt:lpstr>Times New Roman</vt:lpstr>
      <vt:lpstr>Verdana</vt:lpstr>
      <vt:lpstr>Wingdings</vt:lpstr>
      <vt:lpstr>Wingdings 3</vt:lpstr>
      <vt:lpstr>Thème Office</vt:lpstr>
      <vt:lpstr>1_Thème Office</vt:lpstr>
      <vt:lpstr>2_Thème Office</vt:lpstr>
      <vt:lpstr>3_Thème Office</vt:lpstr>
      <vt:lpstr>4_Thème Office</vt:lpstr>
      <vt:lpstr>Présentation PowerPoint</vt:lpstr>
      <vt:lpstr>Présentation PowerPoint</vt:lpstr>
      <vt:lpstr>Présentation PowerPoint</vt:lpstr>
      <vt:lpstr>Présentation PowerPoint</vt:lpstr>
      <vt:lpstr>The 2023 ESC endocarditis guidelines: what's new for the diagnostic process? </vt:lpstr>
      <vt:lpstr>Main 2023 NEW changes</vt:lpstr>
      <vt:lpstr>Micro DIAGNOTIC PROBLEMS ....</vt:lpstr>
      <vt:lpstr>Micro DIAGNOTIC PROBLEMS ....</vt:lpstr>
      <vt:lpstr>FDG UPTAKE PATTERN - Quantification</vt:lpstr>
      <vt:lpstr>New domain – News techniques</vt:lpstr>
      <vt:lpstr>Infective endocarditis after transcatheter valve replacement</vt:lpstr>
      <vt:lpstr>Incidence : EI after TAVI</vt:lpstr>
      <vt:lpstr>Présentation PowerPoint</vt:lpstr>
      <vt:lpstr>Infective Endocarditis After Transcatheter versus Surgical Aortic Valve Replacement</vt:lpstr>
      <vt:lpstr>Treatment of multiple erythema migrans with doxycycline for seven vs fourteen days: a prospective randomised open-label clinical trial</vt:lpstr>
      <vt:lpstr>Results</vt:lpstr>
      <vt:lpstr>Présentation PowerPoint</vt:lpstr>
      <vt:lpstr>Risk Stratify for Deep-Seated or Metastatic Infection</vt:lpstr>
      <vt:lpstr>Draft Recommendation: Follow-up Blood Cultures</vt:lpstr>
      <vt:lpstr>Draft Recommendation: TTE</vt:lpstr>
      <vt:lpstr>Draft Recommendation: TEE</vt:lpstr>
      <vt:lpstr>Endocarditis High Risk Features</vt:lpstr>
      <vt:lpstr>Draft Recommendation: TEE</vt:lpstr>
      <vt:lpstr>Draft Recommendation: PET/CT</vt:lpstr>
      <vt:lpstr>Présentation PowerPoint</vt:lpstr>
      <vt:lpstr>Draft Recommendation: Duration</vt:lpstr>
      <vt:lpstr>Draft Recommendation: Duration</vt:lpstr>
      <vt:lpstr>Antimicrobial photodynamic therapy using organic light emitting diodes: bringing light closer to the skin</vt:lpstr>
      <vt:lpstr>The problem</vt:lpstr>
      <vt:lpstr>Patient 2</vt:lpstr>
      <vt:lpstr>Clarithromycin for early anti-inflammatory responses in community-acquired pneumonia a subgroup analysis of the access study</vt:lpstr>
      <vt:lpstr>Access randomized controlled trial* </vt:lpstr>
      <vt:lpstr>Primary study endpoint after 72 hours : early attenuation of clinical inflammation </vt:lpstr>
      <vt:lpstr>Achievement of the primary of tge primary endpoint: ITT</vt:lpstr>
      <vt:lpstr>Survival benefit for patients with PSI &gt;116</vt:lpstr>
      <vt:lpstr>Step-wise logistic regression analysis of  severity variables associated with achievement or failure of the primary endpoint </vt:lpstr>
      <vt:lpstr>Survival benefit for patients with PSI &gt;116</vt:lpstr>
      <vt:lpstr>Colonisation or infection in patient with chronic respiratory diseases</vt:lpstr>
      <vt:lpstr>Lung diseases at risk of chronic infections </vt:lpstr>
      <vt:lpstr>Chronic infection : do we have a definition ?</vt:lpstr>
      <vt:lpstr>Chronic infection in CF</vt:lpstr>
      <vt:lpstr>Chronic infection in CF</vt:lpstr>
      <vt:lpstr>Bronchiectasis: evidence of chronic infection</vt:lpstr>
      <vt:lpstr>Bronchiectasis: the impact of P. aeruginosa</vt:lpstr>
      <vt:lpstr>COPD: evidence and clinical impact</vt:lpstr>
      <vt:lpstr>Effectiveness of treatment with nebulized colistin in patients with COPD</vt:lpstr>
      <vt:lpstr>Consensus document on the diagnosis and treatment of chronic bronchial infection in chronic obstructive pulmonary disease</vt:lpstr>
      <vt:lpstr>Antimicrobial treatment</vt:lpstr>
      <vt:lpstr>Treatment</vt:lpstr>
      <vt:lpstr>Time to blood culture positivity is associated with infective endocarditis in Staphylococcus aureus bacteraemia</vt:lpstr>
      <vt:lpstr>Diagnostic accuracy of TTP&gt;13 h</vt:lpstr>
      <vt:lpstr>Conclusions</vt:lpstr>
      <vt:lpstr>Présentation PowerPoint</vt:lpstr>
      <vt:lpstr>Determination of minimum inhibitory concentrations using machine learning-assisted agar dilution</vt:lpstr>
      <vt:lpstr>Results validation</vt:lpstr>
      <vt:lpstr>Summary</vt:lpstr>
      <vt:lpstr>RedLine: an explainable machine-learning framework for antimicrobial resistance prediction in Neisseria gonorrhoeae</vt:lpstr>
      <vt:lpstr>RedLine Framework</vt:lpstr>
      <vt:lpstr>RESULTS</vt:lpstr>
      <vt:lpstr>RESULTS</vt:lpstr>
      <vt:lpstr>RESULTS</vt:lpstr>
      <vt:lpstr>RESULTS</vt:lpstr>
      <vt:lpstr>RESULTS</vt:lpstr>
      <vt:lpstr>Conclusion</vt:lpstr>
      <vt:lpstr>Limitations &amp; Future Works</vt:lpstr>
      <vt:lpstr>GPT-4 based artificial intelligence (AI)-agents - the new EUCAST expert to screen for antimicrobial resistance mechanisms?</vt:lpstr>
      <vt:lpstr>Background</vt:lpstr>
      <vt:lpstr>Output analysis</vt:lpstr>
      <vt:lpstr>Conclusion</vt:lpstr>
      <vt:lpstr>Environmental origin for a long-term outbreak of Enterobacter hormaechei, co-producer of several metallo-β-lactamases</vt:lpstr>
      <vt:lpstr>Background</vt:lpstr>
      <vt:lpstr>MLST and carbapenemases identification</vt:lpstr>
      <vt:lpstr>≤ 27 SNPs between all strains</vt:lpstr>
      <vt:lpstr>3 plasmids</vt:lpstr>
      <vt:lpstr>Outbreak of an ST-1740 ECC clone</vt:lpstr>
      <vt:lpstr>Carbapenems for Treating Multidrug-Resistant Gram-Negative Infections: Pro</vt:lpstr>
      <vt:lpstr>General Focus of Discussion</vt:lpstr>
      <vt:lpstr>Three Primary Reasons to Select Carbapenem Therapy (at least initially)</vt:lpstr>
      <vt:lpstr>What are Some Concerns with Tazobactam as an ESBL Inhibitor?</vt:lpstr>
      <vt:lpstr>Présentation PowerPoint</vt:lpstr>
      <vt:lpstr>Results</vt:lpstr>
      <vt:lpstr>MERINO Trial: MICs for PTZ by BMD</vt:lpstr>
      <vt:lpstr>Piperacillin-Tazobactam &amp; ESBL-E UTIS: Pyelonephritis &amp; CUTI</vt:lpstr>
      <vt:lpstr>Piperacillin-Tazobactam &amp; ESBL-E: Pyelonephritis &amp; cUTI: My Approach</vt:lpstr>
      <vt:lpstr>Cefepime for ESBL-E Infections</vt:lpstr>
      <vt:lpstr>Cephamycins</vt:lpstr>
      <vt:lpstr>Présentation PowerPoint</vt:lpstr>
      <vt:lpstr>Pro: Carbapenems for Invasive ESBL-E Infections</vt:lpstr>
      <vt:lpstr>Epidemiology, management, and outcomes of infections caused by metallo-β-lactamases-producing Enterobacterales (MBL-EB) in Greek intensive care units (ICUs)</vt:lpstr>
      <vt:lpstr>NIS INCREASE: Interim analysis</vt:lpstr>
      <vt:lpstr>NIS INCREASE Interim Analysis: Targeted treatment</vt:lpstr>
      <vt:lpstr>NIS INCREASE Interim Analysis: Microbiological Data</vt:lpstr>
      <vt:lpstr>Conclusions</vt:lpstr>
      <vt:lpstr>Prevalence, misclassification and clinical consequences of heteroresistance in E. coli : A retrospective clinical study on 255 patients with bloodstream infection </vt:lpstr>
      <vt:lpstr>Antibiotic Heteroresistance (HR)</vt:lpstr>
      <vt:lpstr>Adressed questions</vt:lpstr>
      <vt:lpstr>BCHR prevalence</vt:lpstr>
      <vt:lpstr>Clinical AST classification of the BCHR isolates</vt:lpstr>
      <vt:lpstr>Treatment outcome</vt:lpstr>
      <vt:lpstr>Treatment outcome</vt:lpstr>
      <vt:lpstr>Treatment outcome</vt:lpstr>
      <vt:lpstr>In conclusion</vt:lpstr>
      <vt:lpstr>Our future perspectives</vt:lpstr>
      <vt:lpstr>Antibiotic coverage and association with mortality in neonates with sepsis in LMIC </vt:lpstr>
      <vt:lpstr>Methods - Statistical analysis</vt:lpstr>
      <vt:lpstr>Analysis population</vt:lpstr>
      <vt:lpstr>Results - Characteristics at baseline</vt:lpstr>
      <vt:lpstr>Prevalence of pathogens at baseline</vt:lpstr>
      <vt:lpstr>Antibiotic regimens at baseline</vt:lpstr>
      <vt:lpstr>Baseline antibiotic regimen: concordance/discordance</vt:lpstr>
      <vt:lpstr>Baseline concordance/discordance and mortality:  unadjusted Kaplan-Meier estimates</vt:lpstr>
      <vt:lpstr>Baseline concordance/discordance and mortality: Cox models</vt:lpstr>
      <vt:lpstr>Baseline concordance/discordance and mortality: Cox models</vt:lpstr>
      <vt:lpstr>Concordance/discordance post baseline in those discordant initially</vt:lpstr>
      <vt:lpstr>Effect of time-updated con- / discordance: Standard MSM with IPW </vt:lpstr>
      <vt:lpstr>Conclusion</vt:lpstr>
      <vt:lpstr>Limitations</vt:lpstr>
      <vt:lpstr>Ceftazidime/avibactam combination therapy does not impact on patient's mortality in carbapenem-resistant Gram-negative bacilli infections </vt:lpstr>
      <vt:lpstr>Monotherapy vs. combination therapy</vt:lpstr>
      <vt:lpstr>SUSANA cohort: operating network</vt:lpstr>
      <vt:lpstr>SUSANA cohort: data collection</vt:lpstr>
      <vt:lpstr>Demographic and clinical characteristics</vt:lpstr>
      <vt:lpstr>Microbiology: mechanisms of resistance</vt:lpstr>
      <vt:lpstr>Monotherapy vs. combination therapy: site of infection</vt:lpstr>
      <vt:lpstr>Combination therapy: selected regimen</vt:lpstr>
      <vt:lpstr>Monotherapy vs. combination therapy: outcome</vt:lpstr>
      <vt:lpstr>Conclusions</vt:lpstr>
      <vt:lpstr>Efficacy of fosfomycin-containing therapeutic regimens for the treatment of severe infections caused by carbapenem-resistant Klebsiella pneumoniae and Acinetobacter baumannii in critically ill patients </vt:lpstr>
      <vt:lpstr>International guidelines</vt:lpstr>
      <vt:lpstr> </vt:lpstr>
      <vt:lpstr>Aims of the study</vt:lpstr>
      <vt:lpstr>Materials and methods</vt:lpstr>
      <vt:lpstr>Results</vt:lpstr>
      <vt:lpstr>Results</vt:lpstr>
      <vt:lpstr>Results</vt:lpstr>
      <vt:lpstr>Kaplan-Meier survival curve</vt:lpstr>
      <vt:lpstr>Multivariable analysis</vt:lpstr>
      <vt:lpstr>Discussion and conclusion</vt:lpstr>
      <vt:lpstr>Clinical characteristics and outcomes of bloodstream infections caused by metallo-beta-lactamase-producing Enterobacterales in Argentina</vt:lpstr>
      <vt:lpstr>Background</vt:lpstr>
      <vt:lpstr>Methods</vt:lpstr>
      <vt:lpstr>Results/baseline Characteristics</vt:lpstr>
      <vt:lpstr>Results/microbiology</vt:lpstr>
      <vt:lpstr>Results / antimicrobial treatment</vt:lpstr>
      <vt:lpstr>Results/outcomes</vt:lpstr>
      <vt:lpstr>Results/outcomes according to severity</vt:lpstr>
      <vt:lpstr>Conclusions</vt:lpstr>
      <vt:lpstr>Clinical outcomes and factors associated with optimal antimicrobial therapy in Gram-negative bloodstream infections: a post-hoc analysis of a comparative study of rapid vs. conventional antimicrobial susceptibility testing</vt:lpstr>
      <vt:lpstr>Background</vt:lpstr>
      <vt:lpstr>Methods</vt:lpstr>
      <vt:lpstr>Methods - Post-hoc analysis</vt:lpstr>
      <vt:lpstr>Results: Patients characteristics</vt:lpstr>
      <vt:lpstr>Survival analysis - Cox proportional-hazards</vt:lpstr>
      <vt:lpstr>Conclusions</vt:lpstr>
      <vt:lpstr>Ceftazidime-avibactam plus aztreonam in the treatment of infections due to Enterobacter cloacae producing metallo-β-lactamases</vt:lpstr>
      <vt:lpstr>Background - Rationale</vt:lpstr>
      <vt:lpstr>Background - Rationale</vt:lpstr>
      <vt:lpstr>Objective</vt:lpstr>
      <vt:lpstr>Methods</vt:lpstr>
      <vt:lpstr>Time to clinical response among patients treated with ceftazidime-avibactam versus ceftolozane-tazobactam for multidrug-resistant Pseudomonas aeruginosa infections in the United States (CACTUS)</vt:lpstr>
      <vt:lpstr>Background</vt:lpstr>
      <vt:lpstr>A multicenter, observational study to compare the effectiveness of Ceftazidime- Avibactam versus Ceftolozane-Tazobactam for multidrug-resistant Pseudomonas aeruginosa infections in the United States (CACTUS)</vt:lpstr>
      <vt:lpstr>Methods</vt:lpstr>
      <vt:lpstr>Methods</vt:lpstr>
      <vt:lpstr>Patient demographics</vt:lpstr>
      <vt:lpstr>Severity of illness</vt:lpstr>
      <vt:lpstr>Treatment characteristics</vt:lpstr>
      <vt:lpstr>Clinical outcomes (pneumonia)</vt:lpstr>
      <vt:lpstr>Secondary clinical outcomes (All patients)</vt:lpstr>
      <vt:lpstr>Study Conclusions</vt:lpstr>
      <vt:lpstr>Présentation PowerPoint</vt:lpstr>
      <vt:lpstr>Old meets new: validating the clinical utility of ChatGPT in advancing Gram stain interpretations</vt:lpstr>
      <vt:lpstr>Methodology</vt:lpstr>
      <vt:lpstr>Methodology</vt:lpstr>
      <vt:lpstr>Prompt</vt:lpstr>
      <vt:lpstr>Result</vt:lpstr>
      <vt:lpstr>EXAMPLE</vt:lpstr>
      <vt:lpstr>CONCLUSION</vt:lpstr>
      <vt:lpstr>Artificial intelligence for FISHseq image evaluation in infective endocarditis: can we improve the diagnosis?</vt:lpstr>
      <vt:lpstr>FISHseq results within 48 hours after sample entry</vt:lpstr>
      <vt:lpstr>Diagnostic Biofilm Staging</vt:lpstr>
      <vt:lpstr>Staphylococcus epidermidis Endocarditis</vt:lpstr>
      <vt:lpstr>Staphylococcus epidermidis Endocarditis</vt:lpstr>
      <vt:lpstr>AIM</vt:lpstr>
      <vt:lpstr>Challenges</vt:lpstr>
      <vt:lpstr>The TEAM project</vt:lpstr>
      <vt:lpstr>Artificial intelligence used to reduce diagnostic microbiology backlog</vt:lpstr>
      <vt:lpstr>MRSA screen results</vt:lpstr>
      <vt:lpstr>Urine cultures results</vt:lpstr>
      <vt:lpstr>Overall results</vt:lpstr>
      <vt:lpstr>Outcomes</vt:lpstr>
      <vt:lpstr>Application of artificial intelligence for the interpretation of real-time PCR assays in a high-volume clinical laboratory</vt:lpstr>
      <vt:lpstr>Results: Accuracy</vt:lpstr>
      <vt:lpstr>Results: Quality Alerts</vt:lpstr>
      <vt:lpstr>Time Motion Studies: Hands-on-time (HOT) Saved</vt:lpstr>
      <vt:lpstr>Summary</vt:lpstr>
      <vt:lpstr>Tackling the role of 16S next-generation sequencing in diagnostic microbiology: the importance in clinical practice</vt:lpstr>
      <vt:lpstr>16S Next-Generation Sequencing in the Modern Era</vt:lpstr>
      <vt:lpstr>Distribution of samples in our study</vt:lpstr>
      <vt:lpstr>Diagnostic power for samples collected before/after antibiotic therapy</vt:lpstr>
      <vt:lpstr>In conclusion, 16S NGS proved…</vt:lpstr>
      <vt:lpstr>Why bioinformatics is the future of clinical microbiology - impact of data driven approaches</vt:lpstr>
      <vt:lpstr>Présentation PowerPoint</vt:lpstr>
      <vt:lpstr>Apply genomics wherever it makes sense</vt:lpstr>
      <vt:lpstr>Lots of different black boxes!</vt:lpstr>
      <vt:lpstr>Clinical applications : What can genomics do?</vt:lpstr>
      <vt:lpstr>Clinical applications : Phenotype ↔ Genotype</vt:lpstr>
      <vt:lpstr>Bioinformatics + Epidemiology</vt:lpstr>
      <vt:lpstr>Some challenges:  What data do we really have?</vt:lpstr>
      <vt:lpstr>Some challenges</vt:lpstr>
      <vt:lpstr>Some challenges:  Multi-disciplinary &amp; o</vt:lpstr>
      <vt:lpstr>Présentation PowerPoint</vt:lpstr>
      <vt:lpstr>Therapeutic approaches to combat hetero-resistance in Gram-negative pathogens</vt:lpstr>
      <vt:lpstr>E-test to determine antibiotic susceptibility</vt:lpstr>
      <vt:lpstr>Highly resistant subpopulation</vt:lpstr>
      <vt:lpstr>Heteroresistance is a cause of clinical treatment failure</vt:lpstr>
      <vt:lpstr>Heteroresistance is widespread to numerous antibiotics</vt:lpstr>
      <vt:lpstr>Multiple heteroresistance is widespread among CRE</vt:lpstr>
      <vt:lpstr>A turning point</vt:lpstr>
      <vt:lpstr>Efficacy of combinations targeting multiple heteroresistance</vt:lpstr>
      <vt:lpstr>Combination efficacy screen</vt:lpstr>
      <vt:lpstr>Efficacy</vt:lpstr>
      <vt:lpstr>Pan-resistant Klebsiella</vt:lpstr>
      <vt:lpstr>Présentation PowerPoint</vt:lpstr>
      <vt:lpstr>Neglected fungal disease in a one health perspective</vt:lpstr>
      <vt:lpstr>Présentation PowerPoint</vt:lpstr>
      <vt:lpstr>Fungal disease incidence and deaths</vt:lpstr>
      <vt:lpstr>Population at risk of fungal infections</vt:lpstr>
      <vt:lpstr>Neglected fungi infections</vt:lpstr>
      <vt:lpstr>The state of clinical mycology in Africa</vt:lpstr>
      <vt:lpstr>In conclusion</vt:lpstr>
      <vt:lpstr>Candida auris: current epidemiology and battle plan</vt:lpstr>
      <vt:lpstr>Keys points</vt:lpstr>
      <vt:lpstr>Fungal outbreaks on the horizon of climate change</vt:lpstr>
      <vt:lpstr>Présentation PowerPoint</vt:lpstr>
      <vt:lpstr>Plos Pathogens</vt:lpstr>
      <vt:lpstr>Altered attributes of pathogens or hosts</vt:lpstr>
      <vt:lpstr>Batrachochytrium dendrobatidis (Bd) and amphibian decline</vt:lpstr>
      <vt:lpstr>Cryptococcus deuterogattii</vt:lpstr>
      <vt:lpstr>Fusarium head blight of wheat</vt:lpstr>
      <vt:lpstr>Puccinia striiformis f. sp tritici (Pst)- Stripe rust</vt:lpstr>
      <vt:lpstr>Cryptococcus deneoformans</vt:lpstr>
      <vt:lpstr>Heat/Dispersal and Coccidioides spp.</vt:lpstr>
      <vt:lpstr>Wound-infecting fungi - Apophysomyces trapeziformis</vt:lpstr>
      <vt:lpstr>Wildfire-associated fungi</vt:lpstr>
      <vt:lpstr>Speculated future new and increasing problems</vt:lpstr>
      <vt:lpstr>Other issues to consider</vt:lpstr>
      <vt:lpstr>Fusarium outbreaks: expect the unexpecte</vt:lpstr>
      <vt:lpstr>Fusarium spp</vt:lpstr>
      <vt:lpstr>Fungal meningitis, Durango, Mexico</vt:lpstr>
      <vt:lpstr>Did the climate/weather contribute?</vt:lpstr>
      <vt:lpstr>Hoping this story is NOT to be continued...(Conclusions)</vt:lpstr>
      <vt:lpstr>Rare yeast outbreaks and prevention strategies</vt:lpstr>
      <vt:lpstr>Rare yeast – outbreaks</vt:lpstr>
      <vt:lpstr>C. auris and C. parapsilosis: the new emerging threats</vt:lpstr>
      <vt:lpstr>First European C. auris outbreak – what did we learn?</vt:lpstr>
      <vt:lpstr>Rare yeast outbreaks - key points</vt:lpstr>
      <vt:lpstr>Summary</vt:lpstr>
      <vt:lpstr>Rare mould outbreaks and control strategies in healthcare and community settings</vt:lpstr>
      <vt:lpstr>Approach to investigating a suspected fungal outbreak</vt:lpstr>
      <vt:lpstr>Field Outbreak Investigations: CDC. 1994-2017</vt:lpstr>
      <vt:lpstr>Investigation into a cluster of mucormycosis cases - Chicago, Illinois</vt:lpstr>
      <vt:lpstr>Mold infection case definitions can be challenging</vt:lpstr>
      <vt:lpstr>Proven mucormycosis cases, 2017</vt:lpstr>
      <vt:lpstr>Is it an outbreak?</vt:lpstr>
      <vt:lpstr>Présentation PowerPoint</vt:lpstr>
      <vt:lpstr>Environmental assessments &amp; sampling</vt:lpstr>
      <vt:lpstr>CDC Mold Outbreak Investigation Checklist</vt:lpstr>
      <vt:lpstr>Présentation PowerPoint</vt:lpstr>
      <vt:lpstr>Linens have been associated with mold outbreaks; often suspected</vt:lpstr>
      <vt:lpstr>Recommendations for staff and patients at risk of mucormycosis</vt:lpstr>
      <vt:lpstr>How can we try prevent additional cases in hospital mould outbreaks?</vt:lpstr>
      <vt:lpstr>Neglect or Carelessness</vt:lpstr>
      <vt:lpstr>Both cases involved recent procedures with epidural anesthesia from two clinics in Matamoros, Mexico</vt:lpstr>
      <vt:lpstr>These two cases resembled fungal meningitis cases from an outbreak in Durango, Mexico, in 2022</vt:lpstr>
      <vt:lpstr>A Level-2 Travel Health Notice was released on May 16; a HAN Health Advisory was released on May 17</vt:lpstr>
      <vt:lpstr>Over 230 people were potentially exposed at the two clinics in Matamoros, Mexico</vt:lpstr>
      <vt:lpstr>The exposure period for confirmed, probable or suspected cases ranged from mid-January to early May</vt:lpstr>
      <vt:lpstr>Présentation PowerPoint</vt:lpstr>
      <vt:lpstr>Patient's incubation period can be up to two months after procedure</vt:lpstr>
      <vt:lpstr>Isolate AFST results</vt:lpstr>
      <vt:lpstr>Finding the Source?</vt:lpstr>
      <vt:lpstr>Key takeaways</vt:lpstr>
      <vt:lpstr>Re-assessment of Combination Antifungal Therapy: Misuse vs Rational Indication</vt:lpstr>
      <vt:lpstr>Présentation PowerPoint</vt:lpstr>
      <vt:lpstr>Principles of combination therapy</vt:lpstr>
      <vt:lpstr>Combination antifungal therapy: yeasts</vt:lpstr>
      <vt:lpstr>Aspergillosis: combination therapy</vt:lpstr>
      <vt:lpstr>Clinical Impact of Polymerase Chain Reaction-Based Aspergillus and Azole Resistance Detection in Invasive Aspergillosis: A Prospective Multicenter Study</vt:lpstr>
      <vt:lpstr>Combination antifungal therapy: IA</vt:lpstr>
      <vt:lpstr>Combination therapy: other molds</vt:lpstr>
      <vt:lpstr>Antifungal TDM Current Indications and Practical Implementation of Precision Dosing</vt:lpstr>
      <vt:lpstr>Can treatment failure be prevented with TDM?</vt:lpstr>
      <vt:lpstr>Can treatment failure be prevented by TDM?</vt:lpstr>
      <vt:lpstr>Which antifungals benefit from TDM? (with other agents added by speaker)</vt:lpstr>
      <vt:lpstr>Voriconazole TDM</vt:lpstr>
      <vt:lpstr>CYP2C19 genotyping?</vt:lpstr>
      <vt:lpstr>TDM-guided dosing of voriconazole is often suboptimal</vt:lpstr>
      <vt:lpstr>Variable voriconazole clearance over target TDM ranges in adults</vt:lpstr>
      <vt:lpstr>What type of TDM approach was needed to characterize voriconazole Km-Vmax?</vt:lpstr>
      <vt:lpstr>Voriconazole TDM to avoid toxicity?</vt:lpstr>
      <vt:lpstr>Should elevated voriconazole Cmin be the sole trigger for dose reduction?</vt:lpstr>
      <vt:lpstr>Posaconazole TDM</vt:lpstr>
      <vt:lpstr>Conditions that strongly favour TDM with DR tablets?</vt:lpstr>
      <vt:lpstr>No exposure-response relationship with posaconazole DR tablets?</vt:lpstr>
      <vt:lpstr>Summary</vt:lpstr>
      <vt:lpstr>Présentation PowerPoint</vt:lpstr>
      <vt:lpstr>Impact of central venous catheter reinsertion before and after negative blood culture in patients with catheter-related bloodstream infections caused by Staphylococcus aureus</vt:lpstr>
      <vt:lpstr>Background</vt:lpstr>
      <vt:lpstr>Methods</vt:lpstr>
      <vt:lpstr>Result </vt:lpstr>
      <vt:lpstr>Conclusions</vt:lpstr>
      <vt:lpstr>How to clean the occupied patient room</vt:lpstr>
      <vt:lpstr>And we’re of…</vt:lpstr>
      <vt:lpstr>Monitoring 'cleanliness': ATP or microbial sampling?</vt:lpstr>
      <vt:lpstr>Monitoring environmental services: 'cleaning' or 'cleanliness'?</vt:lpstr>
      <vt:lpstr>Does hospital air contribute towards surface contamination?</vt:lpstr>
      <vt:lpstr>Cleaning myths; truths; and misconceptions</vt:lpstr>
      <vt:lpstr>So what do we do when the disinfectants don't work?</vt:lpstr>
      <vt:lpstr>Conclusion</vt:lpstr>
      <vt:lpstr>Continuous UV-C light in the clinical environment</vt:lpstr>
      <vt:lpstr>The quest for the holy grail: continuous decontamination between episodes of manual cleaning</vt:lpstr>
      <vt:lpstr>Ultraviolet light</vt:lpstr>
      <vt:lpstr>Continuous or intermittent UV light in occupied spaces</vt:lpstr>
      <vt:lpstr>Far UV-C light is effective</vt:lpstr>
      <vt:lpstr>Far UV-C light may be safe, but...</vt:lpstr>
      <vt:lpstr>Far UV-C effective in a dental treatment room but not in completely shaded areas</vt:lpstr>
      <vt:lpstr>Opportunity 2: Intermittent delivery of far UV in clinical areas  when people are not present</vt:lpstr>
      <vt:lpstr>Efficacy against MRSA</vt:lpstr>
      <vt:lpstr>Opportunity 3: Identify applications well-suited for far UV-C</vt:lpstr>
      <vt:lpstr>Summary </vt:lpstr>
      <vt:lpstr>Environmental cleaning to prevent hospital-acquired infections on non-intensive care units: a pragmatic, single- centre, cluster randomized controlled, crossover trial comparing soap-based, disinfection and probiotic cleaning</vt:lpstr>
      <vt:lpstr> </vt:lpstr>
      <vt:lpstr>Result</vt:lpstr>
      <vt:lpstr>Result</vt:lpstr>
      <vt:lpstr>Result</vt:lpstr>
      <vt:lpstr>Conclusion</vt:lpstr>
      <vt:lpstr>Limitations </vt:lpstr>
      <vt:lpstr>Are probiotic disinfectants effective in hospitals?</vt:lpstr>
      <vt:lpstr>Built Environment (BE) microbiome</vt:lpstr>
      <vt:lpstr>Microbiome Balance</vt:lpstr>
      <vt:lpstr>PCHS on HAIs</vt:lpstr>
      <vt:lpstr>SUBWAY: results</vt:lpstr>
      <vt:lpstr>Conclusions</vt:lpstr>
      <vt:lpstr>Prevention, prophylaxis and empiric treatment  </vt:lpstr>
      <vt:lpstr>INF-ECMO: Preliminary Results</vt:lpstr>
      <vt:lpstr>Extracorporeal Membrane Oxygenation Cannula-related</vt:lpstr>
      <vt:lpstr>ECMO &amp; Infection: Longer duration, higher risk</vt:lpstr>
      <vt:lpstr>Current status of antimicrobial prophylaxis during extracorporeal membrane oxygenation in Japan: a national survey</vt:lpstr>
      <vt:lpstr>Efficacy of prophylactic antibiotics during extracorporeal membrane oxygenation</vt:lpstr>
      <vt:lpstr>Antibiotic Prophylaxis in Patients On Extracorporeal Membrane Oxygenation</vt:lpstr>
      <vt:lpstr>Présentation PowerPoint</vt:lpstr>
      <vt:lpstr>INF-ECMO: Endpoint</vt:lpstr>
      <vt:lpstr>Source of infection, pathogens and definitions </vt:lpstr>
      <vt:lpstr>Content - Source of Infection, Definitions, and Pathogens</vt:lpstr>
      <vt:lpstr>Historical perspective</vt:lpstr>
      <vt:lpstr>The ECMO Paradigm: Heat-exchanger</vt:lpstr>
      <vt:lpstr>The ECMO Paradigm: Membrane</vt:lpstr>
      <vt:lpstr>The ECMO Paradigm: Membrane</vt:lpstr>
      <vt:lpstr>Risk factors for Infection and Patient Vulnerability</vt:lpstr>
      <vt:lpstr>Risk factors for Infection and Patient Vulnerability</vt:lpstr>
      <vt:lpstr>Pathogens - Epidemiology</vt:lpstr>
      <vt:lpstr>Prevention and Control of Infection</vt:lpstr>
      <vt:lpstr>Prevention and Control of Infection</vt:lpstr>
      <vt:lpstr>Conclusions</vt:lpstr>
      <vt:lpstr>Updated estimates on the preventability of surgical site infection (SSI) following 13 major surgical procedures performed during the early recognition and response to increases in SSI (Early 2RIS) trial</vt:lpstr>
      <vt:lpstr>Methods</vt:lpstr>
      <vt:lpstr>Results</vt:lpstr>
      <vt:lpstr>Présentation PowerPoint</vt:lpstr>
      <vt:lpstr>Combined use of a multiplex PCR and procalcitonin to reduce duration of antibiotics exposure in critically ill patients with community-acquired pneumonia (MULTI-CAP): a multicenter randomized trial</vt:lpstr>
      <vt:lpstr>Study protocol</vt:lpstr>
      <vt:lpstr>Results</vt:lpstr>
      <vt:lpstr>Results</vt:lpstr>
      <vt:lpstr>Results</vt:lpstr>
      <vt:lpstr>Results</vt:lpstr>
      <vt:lpstr>Results</vt:lpstr>
      <vt:lpstr>Conclusion</vt:lpstr>
      <vt:lpstr>Dalbavancin is Non-Inferior to Standard of Care Therapy for Complicated S. aureus Bacteremia Results of the DOTS Trial</vt:lpstr>
      <vt:lpstr>Method: DOTS Study Design</vt:lpstr>
      <vt:lpstr>Methods: Primary Outcome</vt:lpstr>
      <vt:lpstr>Results: DOOR Components at Day 70</vt:lpstr>
      <vt:lpstr>Dots conclusions</vt:lpstr>
      <vt:lpstr>Effect of in-vitro synergy and additivity of vancomycin  or daptomycin plus an anti-staphylococcal ß-lactam for methicillin-resistant Staphylococcus aureus bacteraemia on mortality: pre-planned analysis from CAMERA-2</vt:lpstr>
      <vt:lpstr>Clinical Outcomes</vt:lpstr>
      <vt:lpstr>Confounders Adjustment</vt:lpstr>
      <vt:lpstr>Survival Curves</vt:lpstr>
      <vt:lpstr>Discussion</vt:lpstr>
      <vt:lpstr>Présentation PowerPoint</vt:lpstr>
      <vt:lpstr>Real-world retrospective multicenter cohort of immunocompromised patients treated with cefiderocol for infections caused by multidrug-resistant Gram-negative bacteria: CEFI-ID</vt:lpstr>
      <vt:lpstr>Microbiological data</vt:lpstr>
      <vt:lpstr>Days 28 and 90 outcomes</vt:lpstr>
      <vt:lpstr>Conclusion</vt:lpstr>
      <vt:lpstr>Antimicrobial stewardship in residential aged care: a multicentre, stepped-wedge, cluster randomised trial (the START Trial)</vt:lpstr>
      <vt:lpstr>START Trial</vt:lpstr>
      <vt:lpstr>START AMS Program </vt:lpstr>
      <vt:lpstr>Implementation</vt:lpstr>
      <vt:lpstr>Preliminary findings</vt:lpstr>
      <vt:lpstr>Preliminary findings: Antimicrobial use</vt:lpstr>
      <vt:lpstr>Proportion of residents within a facility newly prescribed an antibiotic each months</vt:lpstr>
      <vt:lpstr>Comparison of Piperacillin-tazobactam and Vancomycin (TZP-VAN) with Piperacillin- tazobactam and Teicoplanin (TZP-TEI) for the risk of Acute Kidney Injury (CONCOMITANT): A prospective observational, multinational, multi-centre cohort study </vt:lpstr>
      <vt:lpstr>Primary outcomes</vt:lpstr>
      <vt:lpstr>Conclusions</vt:lpstr>
      <vt:lpstr>Multiplex real-time PCR plus conventional microbiological testing versus conventional microbiological testing alone to reduce antibiotic use in community-acquired pneumonia (RADICAP): a randomised, controlled, open-label trial</vt:lpstr>
      <vt:lpstr>BACKGROUND</vt:lpstr>
      <vt:lpstr>Methods</vt:lpstr>
      <vt:lpstr>Results</vt:lpstr>
      <vt:lpstr>Présentation PowerPoint</vt:lpstr>
      <vt:lpstr>Présentation PowerPoint</vt:lpstr>
      <vt:lpstr>Secondary outcomes</vt:lpstr>
      <vt:lpstr>Conclusions</vt:lpstr>
      <vt:lpstr>Présentation PowerPoint</vt:lpstr>
      <vt:lpstr>Ineffective antimicrobial therapy  for bacteremia</vt:lpstr>
      <vt:lpstr>Advances available today</vt:lpstr>
      <vt:lpstr>RCTs of current "rapid" diagnostics</vt:lpstr>
      <vt:lpstr>Impact of a Rapid Molecular Test for Klebsiella pneumoniae Carbapenemase and Ceftazidime-Avibactam Use on Outcomes After Bacteremia Caused by Carbapenem- Resistant Enterobacterales</vt:lpstr>
      <vt:lpstr>VUMC: GNR in blood (n=1096) with rapid testing</vt:lpstr>
      <vt:lpstr>Antibiotic changes vary by resistance</vt:lpstr>
      <vt:lpstr>How (electronic) Clinical Decision Support Systems and Dashboards can support Antimicrobial Stewardship</vt:lpstr>
      <vt:lpstr>Key points</vt:lpstr>
      <vt:lpstr>How can genotypic resistance markers be effectively used to enhance antimicrobial stewardship in cases of pneumonia and bloodstream infections? The High MDR setting perspective</vt:lpstr>
      <vt:lpstr>Lung transplant donors' cultures</vt:lpstr>
      <vt:lpstr>June 2022</vt:lpstr>
      <vt:lpstr>Pathogens detected</vt:lpstr>
      <vt:lpstr>Discordance with culture</vt:lpstr>
      <vt:lpstr>Discordance with culture</vt:lpstr>
      <vt:lpstr>Resistance genes identified in donors' pneumonia panels and corresponding respiratory culture results</vt:lpstr>
      <vt:lpstr>Recipient outcomes compared to historical cohort before intervention</vt:lpstr>
      <vt:lpstr>How can genotypic resistance markers be effectively used to enhance antimicrobial stewardship in cases of pneumonia and bloodstream infections? The Low MDR setting perspective</vt:lpstr>
      <vt:lpstr>Rapid diagnostics: need for constructive alignment</vt:lpstr>
      <vt:lpstr>UK Healthcare-associated pneumonia setting</vt:lpstr>
      <vt:lpstr>UK Healthcare-associated pneumonia setting</vt:lpstr>
      <vt:lpstr>Intended Learning Objectives</vt:lpstr>
      <vt:lpstr>Value of syndromic assessment in the emergency department</vt:lpstr>
      <vt:lpstr>Why do syndromic testing?</vt:lpstr>
      <vt:lpstr>Patients like it...</vt:lpstr>
      <vt:lpstr>Antibiotic stewardship</vt:lpstr>
      <vt:lpstr>Syndromic Assessmennt</vt:lpstr>
      <vt:lpstr>Limitations of syndromic assessment</vt:lpstr>
      <vt:lpstr>Summary of potential benefits </vt:lpstr>
      <vt:lpstr>Présentation PowerPoint</vt:lpstr>
      <vt:lpstr>Epidemiology and surveillance</vt:lpstr>
      <vt:lpstr>What if we cap countries' sequencing output at 30 S/M/wk, while also ensuring the global minimum of 2 S/M/wk?</vt:lpstr>
      <vt:lpstr>What if we doubled the national capacities that existed in 2022?</vt:lpstr>
      <vt:lpstr>Conclusions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François ITIER</dc:creator>
  <cp:lastModifiedBy>Delphine Page</cp:lastModifiedBy>
  <cp:revision>92</cp:revision>
  <dcterms:created xsi:type="dcterms:W3CDTF">2020-11-05T14:05:46Z</dcterms:created>
  <dcterms:modified xsi:type="dcterms:W3CDTF">2024-05-17T07:19:04Z</dcterms:modified>
</cp:coreProperties>
</file>